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9.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10.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11.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3" r:id="rId5"/>
  </p:sldMasterIdLst>
  <p:notesMasterIdLst>
    <p:notesMasterId r:id="rId58"/>
  </p:notesMasterIdLst>
  <p:handoutMasterIdLst>
    <p:handoutMasterId r:id="rId59"/>
  </p:handoutMasterIdLst>
  <p:sldIdLst>
    <p:sldId id="333" r:id="rId6"/>
    <p:sldId id="334" r:id="rId7"/>
    <p:sldId id="335" r:id="rId8"/>
    <p:sldId id="336" r:id="rId9"/>
    <p:sldId id="338" r:id="rId10"/>
    <p:sldId id="287" r:id="rId11"/>
    <p:sldId id="290" r:id="rId12"/>
    <p:sldId id="291" r:id="rId13"/>
    <p:sldId id="270" r:id="rId14"/>
    <p:sldId id="271" r:id="rId15"/>
    <p:sldId id="283" r:id="rId16"/>
    <p:sldId id="294" r:id="rId17"/>
    <p:sldId id="277" r:id="rId18"/>
    <p:sldId id="292" r:id="rId19"/>
    <p:sldId id="295" r:id="rId20"/>
    <p:sldId id="296" r:id="rId21"/>
    <p:sldId id="297" r:id="rId22"/>
    <p:sldId id="298" r:id="rId23"/>
    <p:sldId id="299" r:id="rId24"/>
    <p:sldId id="300" r:id="rId25"/>
    <p:sldId id="301" r:id="rId26"/>
    <p:sldId id="302" r:id="rId27"/>
    <p:sldId id="303" r:id="rId28"/>
    <p:sldId id="322" r:id="rId29"/>
    <p:sldId id="304" r:id="rId30"/>
    <p:sldId id="305" r:id="rId31"/>
    <p:sldId id="306" r:id="rId32"/>
    <p:sldId id="307" r:id="rId33"/>
    <p:sldId id="308" r:id="rId34"/>
    <p:sldId id="309" r:id="rId35"/>
    <p:sldId id="310" r:id="rId36"/>
    <p:sldId id="316" r:id="rId37"/>
    <p:sldId id="311" r:id="rId38"/>
    <p:sldId id="312" r:id="rId39"/>
    <p:sldId id="313" r:id="rId40"/>
    <p:sldId id="314" r:id="rId41"/>
    <p:sldId id="323" r:id="rId42"/>
    <p:sldId id="315" r:id="rId43"/>
    <p:sldId id="317" r:id="rId44"/>
    <p:sldId id="318" r:id="rId45"/>
    <p:sldId id="319" r:id="rId46"/>
    <p:sldId id="320" r:id="rId47"/>
    <p:sldId id="324" r:id="rId48"/>
    <p:sldId id="325" r:id="rId49"/>
    <p:sldId id="326" r:id="rId50"/>
    <p:sldId id="327" r:id="rId51"/>
    <p:sldId id="329" r:id="rId52"/>
    <p:sldId id="332" r:id="rId53"/>
    <p:sldId id="331" r:id="rId54"/>
    <p:sldId id="330" r:id="rId55"/>
    <p:sldId id="328" r:id="rId56"/>
    <p:sldId id="337" r:id="rId57"/>
  </p:sldIdLst>
  <p:sldSz cx="12188825" cy="6858000"/>
  <p:notesSz cx="6858000" cy="9144000"/>
  <p:defaultTextStyle>
    <a:defPPr rtl="0">
      <a:defRPr lang="es-E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6"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BABBBB"/>
    <a:srgbClr val="E9CD7D"/>
    <a:srgbClr val="E3F6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85" autoAdjust="0"/>
    <p:restoredTop sz="94280" autoAdjust="0"/>
  </p:normalViewPr>
  <p:slideViewPr>
    <p:cSldViewPr>
      <p:cViewPr>
        <p:scale>
          <a:sx n="109" d="100"/>
          <a:sy n="109" d="100"/>
        </p:scale>
        <p:origin x="144" y="144"/>
      </p:cViewPr>
      <p:guideLst>
        <p:guide orient="horz" pos="2160"/>
        <p:guide pos="3839"/>
      </p:guideLst>
    </p:cSldViewPr>
  </p:slideViewPr>
  <p:notesTextViewPr>
    <p:cViewPr>
      <p:scale>
        <a:sx n="1" d="1"/>
        <a:sy n="1" d="1"/>
      </p:scale>
      <p:origin x="0" y="0"/>
    </p:cViewPr>
  </p:notesTextViewPr>
  <p:notesViewPr>
    <p:cSldViewPr showGuides="1">
      <p:cViewPr varScale="1">
        <p:scale>
          <a:sx n="88" d="100"/>
          <a:sy n="88" d="100"/>
        </p:scale>
        <p:origin x="302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63" Type="http://schemas.openxmlformats.org/officeDocument/2006/relationships/tableStyles" Target="tableStyles.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CF487C-069F-47DB-A5F6-F637004106A1}" type="doc">
      <dgm:prSet loTypeId="urn:microsoft.com/office/officeart/2005/8/layout/process2" loCatId="process" qsTypeId="urn:microsoft.com/office/officeart/2005/8/quickstyle/3d3" qsCatId="3D" csTypeId="urn:microsoft.com/office/officeart/2005/8/colors/colorful1" csCatId="colorful" phldr="1"/>
      <dgm:spPr/>
      <dgm:t>
        <a:bodyPr/>
        <a:lstStyle/>
        <a:p>
          <a:endParaRPr lang="es-MX"/>
        </a:p>
      </dgm:t>
    </dgm:pt>
    <dgm:pt modelId="{AF5F4876-70E3-4E5B-A476-127733AF6091}">
      <dgm:prSet phldrT="[Texto]"/>
      <dgm:spPr/>
      <dgm:t>
        <a:bodyPr/>
        <a:lstStyle/>
        <a:p>
          <a:r>
            <a:rPr lang="es-MX" dirty="0" smtClean="0"/>
            <a:t>Bancos</a:t>
          </a:r>
          <a:endParaRPr lang="es-MX" dirty="0"/>
        </a:p>
      </dgm:t>
    </dgm:pt>
    <dgm:pt modelId="{A619A9CA-78F5-4CF0-BFD8-6663AF0BAA36}" type="parTrans" cxnId="{0D35638C-9DE3-43F4-A499-3EFDA5536F81}">
      <dgm:prSet/>
      <dgm:spPr/>
      <dgm:t>
        <a:bodyPr/>
        <a:lstStyle/>
        <a:p>
          <a:endParaRPr lang="es-MX"/>
        </a:p>
      </dgm:t>
    </dgm:pt>
    <dgm:pt modelId="{3EECF799-D7E4-4AE3-A091-5A575DB16606}" type="sibTrans" cxnId="{0D35638C-9DE3-43F4-A499-3EFDA5536F81}">
      <dgm:prSet/>
      <dgm:spPr/>
      <dgm:t>
        <a:bodyPr/>
        <a:lstStyle/>
        <a:p>
          <a:endParaRPr lang="es-MX" dirty="0"/>
        </a:p>
      </dgm:t>
    </dgm:pt>
    <dgm:pt modelId="{C1A4924E-4606-4B0F-94A3-A945F9F669DB}">
      <dgm:prSet phldrT="[Texto]"/>
      <dgm:spPr/>
      <dgm:t>
        <a:bodyPr/>
        <a:lstStyle/>
        <a:p>
          <a:r>
            <a:rPr lang="es-MX" dirty="0" smtClean="0"/>
            <a:t>Compañías de seguros</a:t>
          </a:r>
          <a:endParaRPr lang="es-MX" dirty="0"/>
        </a:p>
      </dgm:t>
    </dgm:pt>
    <dgm:pt modelId="{648A84B4-84A7-448E-B554-FF0DA31BD2A8}" type="parTrans" cxnId="{D71D5990-1A6F-4EE3-A5EB-514DC29ECE03}">
      <dgm:prSet/>
      <dgm:spPr/>
      <dgm:t>
        <a:bodyPr/>
        <a:lstStyle/>
        <a:p>
          <a:endParaRPr lang="es-MX"/>
        </a:p>
      </dgm:t>
    </dgm:pt>
    <dgm:pt modelId="{60120495-4BAF-4504-8150-8E9DFA7AA26F}" type="sibTrans" cxnId="{D71D5990-1A6F-4EE3-A5EB-514DC29ECE03}">
      <dgm:prSet/>
      <dgm:spPr/>
      <dgm:t>
        <a:bodyPr/>
        <a:lstStyle/>
        <a:p>
          <a:endParaRPr lang="es-MX" dirty="0"/>
        </a:p>
      </dgm:t>
    </dgm:pt>
    <dgm:pt modelId="{87E86E20-9F72-43B5-9508-9A8E855386A2}">
      <dgm:prSet phldrT="[Texto]"/>
      <dgm:spPr/>
      <dgm:t>
        <a:bodyPr/>
        <a:lstStyle/>
        <a:p>
          <a:r>
            <a:rPr lang="es-MX" dirty="0" smtClean="0"/>
            <a:t>Fondos de inversión </a:t>
          </a:r>
          <a:endParaRPr lang="es-MX" dirty="0"/>
        </a:p>
      </dgm:t>
    </dgm:pt>
    <dgm:pt modelId="{FBB841C4-BEB0-440B-8A39-90D16E5B1DB0}" type="parTrans" cxnId="{EB07B83C-2777-4E3D-9DD4-4091DA68B4DC}">
      <dgm:prSet/>
      <dgm:spPr/>
      <dgm:t>
        <a:bodyPr/>
        <a:lstStyle/>
        <a:p>
          <a:endParaRPr lang="es-MX"/>
        </a:p>
      </dgm:t>
    </dgm:pt>
    <dgm:pt modelId="{096FE070-2B78-4433-B024-26088FEC7538}" type="sibTrans" cxnId="{EB07B83C-2777-4E3D-9DD4-4091DA68B4DC}">
      <dgm:prSet/>
      <dgm:spPr/>
      <dgm:t>
        <a:bodyPr/>
        <a:lstStyle/>
        <a:p>
          <a:endParaRPr lang="es-MX" dirty="0"/>
        </a:p>
      </dgm:t>
    </dgm:pt>
    <dgm:pt modelId="{99FC9B4F-373F-4E39-AC61-E60CB90A02E1}">
      <dgm:prSet phldrT="[Texto]"/>
      <dgm:spPr/>
      <dgm:t>
        <a:bodyPr/>
        <a:lstStyle/>
        <a:p>
          <a:r>
            <a:rPr lang="es-MX" dirty="0" smtClean="0"/>
            <a:t>Mercados de acciones </a:t>
          </a:r>
          <a:endParaRPr lang="es-MX" dirty="0"/>
        </a:p>
      </dgm:t>
    </dgm:pt>
    <dgm:pt modelId="{A4769D47-8991-43C0-A64F-9EFE9F334833}" type="parTrans" cxnId="{C799D9C7-62FC-4151-BA41-3F93F691CE83}">
      <dgm:prSet/>
      <dgm:spPr/>
      <dgm:t>
        <a:bodyPr/>
        <a:lstStyle/>
        <a:p>
          <a:endParaRPr lang="es-MX"/>
        </a:p>
      </dgm:t>
    </dgm:pt>
    <dgm:pt modelId="{5C2D3ECF-C19B-4CB4-AE59-46CEC6A8E9F0}" type="sibTrans" cxnId="{C799D9C7-62FC-4151-BA41-3F93F691CE83}">
      <dgm:prSet/>
      <dgm:spPr/>
      <dgm:t>
        <a:bodyPr/>
        <a:lstStyle/>
        <a:p>
          <a:endParaRPr lang="es-MX" dirty="0"/>
        </a:p>
      </dgm:t>
    </dgm:pt>
    <dgm:pt modelId="{16B5DEFA-B205-4976-90A3-43518936D24F}">
      <dgm:prSet phldrT="[Texto]"/>
      <dgm:spPr/>
      <dgm:t>
        <a:bodyPr/>
        <a:lstStyle/>
        <a:p>
          <a:r>
            <a:rPr lang="es-MX" dirty="0" smtClean="0"/>
            <a:t>Mercados de bonos </a:t>
          </a:r>
          <a:endParaRPr lang="es-MX" dirty="0"/>
        </a:p>
      </dgm:t>
    </dgm:pt>
    <dgm:pt modelId="{D8EF4BA3-C032-4294-B4C6-D227345C2074}" type="parTrans" cxnId="{1D43ED59-0BC0-4429-9228-47E747EA39CB}">
      <dgm:prSet/>
      <dgm:spPr/>
      <dgm:t>
        <a:bodyPr/>
        <a:lstStyle/>
        <a:p>
          <a:endParaRPr lang="es-MX"/>
        </a:p>
      </dgm:t>
    </dgm:pt>
    <dgm:pt modelId="{0023494A-93FA-4EE8-9A83-54C808B10A7D}" type="sibTrans" cxnId="{1D43ED59-0BC0-4429-9228-47E747EA39CB}">
      <dgm:prSet/>
      <dgm:spPr/>
      <dgm:t>
        <a:bodyPr/>
        <a:lstStyle/>
        <a:p>
          <a:endParaRPr lang="es-MX"/>
        </a:p>
      </dgm:t>
    </dgm:pt>
    <dgm:pt modelId="{5E732BC0-A13E-4C7F-BC9F-4E5B2051C986}" type="pres">
      <dgm:prSet presAssocID="{89CF487C-069F-47DB-A5F6-F637004106A1}" presName="linearFlow" presStyleCnt="0">
        <dgm:presLayoutVars>
          <dgm:resizeHandles val="exact"/>
        </dgm:presLayoutVars>
      </dgm:prSet>
      <dgm:spPr/>
      <dgm:t>
        <a:bodyPr/>
        <a:lstStyle/>
        <a:p>
          <a:endParaRPr lang="es-MX"/>
        </a:p>
      </dgm:t>
    </dgm:pt>
    <dgm:pt modelId="{57F38233-8098-4815-8B12-5E69C13E508D}" type="pres">
      <dgm:prSet presAssocID="{AF5F4876-70E3-4E5B-A476-127733AF6091}" presName="node" presStyleLbl="node1" presStyleIdx="0" presStyleCnt="5" custLinFactNeighborX="43" custLinFactNeighborY="-44359">
        <dgm:presLayoutVars>
          <dgm:bulletEnabled val="1"/>
        </dgm:presLayoutVars>
      </dgm:prSet>
      <dgm:spPr/>
      <dgm:t>
        <a:bodyPr/>
        <a:lstStyle/>
        <a:p>
          <a:endParaRPr lang="es-MX"/>
        </a:p>
      </dgm:t>
    </dgm:pt>
    <dgm:pt modelId="{16D6AB6B-9C2E-40DA-941E-7F160E11E64D}" type="pres">
      <dgm:prSet presAssocID="{3EECF799-D7E4-4AE3-A091-5A575DB16606}" presName="sibTrans" presStyleLbl="sibTrans2D1" presStyleIdx="0" presStyleCnt="4"/>
      <dgm:spPr/>
      <dgm:t>
        <a:bodyPr/>
        <a:lstStyle/>
        <a:p>
          <a:endParaRPr lang="es-MX"/>
        </a:p>
      </dgm:t>
    </dgm:pt>
    <dgm:pt modelId="{FE3110EE-6422-4087-AD13-775587510A92}" type="pres">
      <dgm:prSet presAssocID="{3EECF799-D7E4-4AE3-A091-5A575DB16606}" presName="connectorText" presStyleLbl="sibTrans2D1" presStyleIdx="0" presStyleCnt="4"/>
      <dgm:spPr/>
      <dgm:t>
        <a:bodyPr/>
        <a:lstStyle/>
        <a:p>
          <a:endParaRPr lang="es-MX"/>
        </a:p>
      </dgm:t>
    </dgm:pt>
    <dgm:pt modelId="{CB62EE94-3023-4DC3-8D1F-EBB021896BCA}" type="pres">
      <dgm:prSet presAssocID="{C1A4924E-4606-4B0F-94A3-A945F9F669DB}" presName="node" presStyleLbl="node1" presStyleIdx="1" presStyleCnt="5">
        <dgm:presLayoutVars>
          <dgm:bulletEnabled val="1"/>
        </dgm:presLayoutVars>
      </dgm:prSet>
      <dgm:spPr/>
      <dgm:t>
        <a:bodyPr/>
        <a:lstStyle/>
        <a:p>
          <a:endParaRPr lang="es-MX"/>
        </a:p>
      </dgm:t>
    </dgm:pt>
    <dgm:pt modelId="{62EB60AC-33B4-4ADD-B8E2-3AA8237835F5}" type="pres">
      <dgm:prSet presAssocID="{60120495-4BAF-4504-8150-8E9DFA7AA26F}" presName="sibTrans" presStyleLbl="sibTrans2D1" presStyleIdx="1" presStyleCnt="4"/>
      <dgm:spPr/>
      <dgm:t>
        <a:bodyPr/>
        <a:lstStyle/>
        <a:p>
          <a:endParaRPr lang="es-MX"/>
        </a:p>
      </dgm:t>
    </dgm:pt>
    <dgm:pt modelId="{0A683CFB-455E-4ECE-9117-88A53BC18CA2}" type="pres">
      <dgm:prSet presAssocID="{60120495-4BAF-4504-8150-8E9DFA7AA26F}" presName="connectorText" presStyleLbl="sibTrans2D1" presStyleIdx="1" presStyleCnt="4"/>
      <dgm:spPr/>
      <dgm:t>
        <a:bodyPr/>
        <a:lstStyle/>
        <a:p>
          <a:endParaRPr lang="es-MX"/>
        </a:p>
      </dgm:t>
    </dgm:pt>
    <dgm:pt modelId="{FBAFA15E-39CA-4CD7-903C-3D415DA20C45}" type="pres">
      <dgm:prSet presAssocID="{87E86E20-9F72-43B5-9508-9A8E855386A2}" presName="node" presStyleLbl="node1" presStyleIdx="2" presStyleCnt="5" custLinFactNeighborX="-113" custLinFactNeighborY="178">
        <dgm:presLayoutVars>
          <dgm:bulletEnabled val="1"/>
        </dgm:presLayoutVars>
      </dgm:prSet>
      <dgm:spPr/>
      <dgm:t>
        <a:bodyPr/>
        <a:lstStyle/>
        <a:p>
          <a:endParaRPr lang="es-MX"/>
        </a:p>
      </dgm:t>
    </dgm:pt>
    <dgm:pt modelId="{941B42E0-AB0D-4CFC-83C8-90E5B06203F5}" type="pres">
      <dgm:prSet presAssocID="{096FE070-2B78-4433-B024-26088FEC7538}" presName="sibTrans" presStyleLbl="sibTrans2D1" presStyleIdx="2" presStyleCnt="4"/>
      <dgm:spPr/>
      <dgm:t>
        <a:bodyPr/>
        <a:lstStyle/>
        <a:p>
          <a:endParaRPr lang="es-MX"/>
        </a:p>
      </dgm:t>
    </dgm:pt>
    <dgm:pt modelId="{416D06C9-D9D2-4F7A-98D8-20C9B562C819}" type="pres">
      <dgm:prSet presAssocID="{096FE070-2B78-4433-B024-26088FEC7538}" presName="connectorText" presStyleLbl="sibTrans2D1" presStyleIdx="2" presStyleCnt="4"/>
      <dgm:spPr/>
      <dgm:t>
        <a:bodyPr/>
        <a:lstStyle/>
        <a:p>
          <a:endParaRPr lang="es-MX"/>
        </a:p>
      </dgm:t>
    </dgm:pt>
    <dgm:pt modelId="{4E56F486-3A8F-4659-9022-3843868FF061}" type="pres">
      <dgm:prSet presAssocID="{99FC9B4F-373F-4E39-AC61-E60CB90A02E1}" presName="node" presStyleLbl="node1" presStyleIdx="3" presStyleCnt="5" custLinFactNeighborX="-113" custLinFactNeighborY="178">
        <dgm:presLayoutVars>
          <dgm:bulletEnabled val="1"/>
        </dgm:presLayoutVars>
      </dgm:prSet>
      <dgm:spPr/>
      <dgm:t>
        <a:bodyPr/>
        <a:lstStyle/>
        <a:p>
          <a:endParaRPr lang="es-MX"/>
        </a:p>
      </dgm:t>
    </dgm:pt>
    <dgm:pt modelId="{16A9A6F1-DB93-491E-BDCA-6ED0348B4131}" type="pres">
      <dgm:prSet presAssocID="{5C2D3ECF-C19B-4CB4-AE59-46CEC6A8E9F0}" presName="sibTrans" presStyleLbl="sibTrans2D1" presStyleIdx="3" presStyleCnt="4"/>
      <dgm:spPr/>
      <dgm:t>
        <a:bodyPr/>
        <a:lstStyle/>
        <a:p>
          <a:endParaRPr lang="es-MX"/>
        </a:p>
      </dgm:t>
    </dgm:pt>
    <dgm:pt modelId="{442A6BB6-57F5-45AE-9054-1DA1438A1BE3}" type="pres">
      <dgm:prSet presAssocID="{5C2D3ECF-C19B-4CB4-AE59-46CEC6A8E9F0}" presName="connectorText" presStyleLbl="sibTrans2D1" presStyleIdx="3" presStyleCnt="4"/>
      <dgm:spPr/>
      <dgm:t>
        <a:bodyPr/>
        <a:lstStyle/>
        <a:p>
          <a:endParaRPr lang="es-MX"/>
        </a:p>
      </dgm:t>
    </dgm:pt>
    <dgm:pt modelId="{7199AD05-EE7E-47AD-B025-6AAAE75653E8}" type="pres">
      <dgm:prSet presAssocID="{16B5DEFA-B205-4976-90A3-43518936D24F}" presName="node" presStyleLbl="node1" presStyleIdx="4" presStyleCnt="5" custLinFactNeighborX="-113" custLinFactNeighborY="178">
        <dgm:presLayoutVars>
          <dgm:bulletEnabled val="1"/>
        </dgm:presLayoutVars>
      </dgm:prSet>
      <dgm:spPr/>
      <dgm:t>
        <a:bodyPr/>
        <a:lstStyle/>
        <a:p>
          <a:endParaRPr lang="es-MX"/>
        </a:p>
      </dgm:t>
    </dgm:pt>
  </dgm:ptLst>
  <dgm:cxnLst>
    <dgm:cxn modelId="{0D35638C-9DE3-43F4-A499-3EFDA5536F81}" srcId="{89CF487C-069F-47DB-A5F6-F637004106A1}" destId="{AF5F4876-70E3-4E5B-A476-127733AF6091}" srcOrd="0" destOrd="0" parTransId="{A619A9CA-78F5-4CF0-BFD8-6663AF0BAA36}" sibTransId="{3EECF799-D7E4-4AE3-A091-5A575DB16606}"/>
    <dgm:cxn modelId="{A7606E04-896F-4F10-803A-1980033C3963}" type="presOf" srcId="{096FE070-2B78-4433-B024-26088FEC7538}" destId="{941B42E0-AB0D-4CFC-83C8-90E5B06203F5}" srcOrd="0" destOrd="0" presId="urn:microsoft.com/office/officeart/2005/8/layout/process2"/>
    <dgm:cxn modelId="{7364A993-5162-4D94-8041-0C0D209FBB7D}" type="presOf" srcId="{3EECF799-D7E4-4AE3-A091-5A575DB16606}" destId="{FE3110EE-6422-4087-AD13-775587510A92}" srcOrd="1" destOrd="0" presId="urn:microsoft.com/office/officeart/2005/8/layout/process2"/>
    <dgm:cxn modelId="{EB07B83C-2777-4E3D-9DD4-4091DA68B4DC}" srcId="{89CF487C-069F-47DB-A5F6-F637004106A1}" destId="{87E86E20-9F72-43B5-9508-9A8E855386A2}" srcOrd="2" destOrd="0" parTransId="{FBB841C4-BEB0-440B-8A39-90D16E5B1DB0}" sibTransId="{096FE070-2B78-4433-B024-26088FEC7538}"/>
    <dgm:cxn modelId="{9467729C-BCB6-44DB-8DE3-84DE0BFB453A}" type="presOf" srcId="{096FE070-2B78-4433-B024-26088FEC7538}" destId="{416D06C9-D9D2-4F7A-98D8-20C9B562C819}" srcOrd="1" destOrd="0" presId="urn:microsoft.com/office/officeart/2005/8/layout/process2"/>
    <dgm:cxn modelId="{7D5FEC89-AB9E-472A-8568-EA7B2536F4D4}" type="presOf" srcId="{60120495-4BAF-4504-8150-8E9DFA7AA26F}" destId="{0A683CFB-455E-4ECE-9117-88A53BC18CA2}" srcOrd="1" destOrd="0" presId="urn:microsoft.com/office/officeart/2005/8/layout/process2"/>
    <dgm:cxn modelId="{92043DFF-6D76-4440-BC17-42BC8CE47AF6}" type="presOf" srcId="{16B5DEFA-B205-4976-90A3-43518936D24F}" destId="{7199AD05-EE7E-47AD-B025-6AAAE75653E8}" srcOrd="0" destOrd="0" presId="urn:microsoft.com/office/officeart/2005/8/layout/process2"/>
    <dgm:cxn modelId="{5A618C2D-A67B-4479-94DC-3FEA0F5E17F4}" type="presOf" srcId="{87E86E20-9F72-43B5-9508-9A8E855386A2}" destId="{FBAFA15E-39CA-4CD7-903C-3D415DA20C45}" srcOrd="0" destOrd="0" presId="urn:microsoft.com/office/officeart/2005/8/layout/process2"/>
    <dgm:cxn modelId="{B7E68E41-DA8C-4088-B823-0DACFA73C01D}" type="presOf" srcId="{3EECF799-D7E4-4AE3-A091-5A575DB16606}" destId="{16D6AB6B-9C2E-40DA-941E-7F160E11E64D}" srcOrd="0" destOrd="0" presId="urn:microsoft.com/office/officeart/2005/8/layout/process2"/>
    <dgm:cxn modelId="{F905ADDD-CC77-4EF6-8266-F60103B0B890}" type="presOf" srcId="{5C2D3ECF-C19B-4CB4-AE59-46CEC6A8E9F0}" destId="{16A9A6F1-DB93-491E-BDCA-6ED0348B4131}" srcOrd="0" destOrd="0" presId="urn:microsoft.com/office/officeart/2005/8/layout/process2"/>
    <dgm:cxn modelId="{4AB9C7B5-E60B-4034-B498-130903B87987}" type="presOf" srcId="{C1A4924E-4606-4B0F-94A3-A945F9F669DB}" destId="{CB62EE94-3023-4DC3-8D1F-EBB021896BCA}" srcOrd="0" destOrd="0" presId="urn:microsoft.com/office/officeart/2005/8/layout/process2"/>
    <dgm:cxn modelId="{C799D9C7-62FC-4151-BA41-3F93F691CE83}" srcId="{89CF487C-069F-47DB-A5F6-F637004106A1}" destId="{99FC9B4F-373F-4E39-AC61-E60CB90A02E1}" srcOrd="3" destOrd="0" parTransId="{A4769D47-8991-43C0-A64F-9EFE9F334833}" sibTransId="{5C2D3ECF-C19B-4CB4-AE59-46CEC6A8E9F0}"/>
    <dgm:cxn modelId="{C916BC58-B380-4D4C-9D38-9F327CAB9656}" type="presOf" srcId="{60120495-4BAF-4504-8150-8E9DFA7AA26F}" destId="{62EB60AC-33B4-4ADD-B8E2-3AA8237835F5}" srcOrd="0" destOrd="0" presId="urn:microsoft.com/office/officeart/2005/8/layout/process2"/>
    <dgm:cxn modelId="{B1C1AAA7-8997-441C-90CE-C7CFD4BC3A64}" type="presOf" srcId="{AF5F4876-70E3-4E5B-A476-127733AF6091}" destId="{57F38233-8098-4815-8B12-5E69C13E508D}" srcOrd="0" destOrd="0" presId="urn:microsoft.com/office/officeart/2005/8/layout/process2"/>
    <dgm:cxn modelId="{D71D5990-1A6F-4EE3-A5EB-514DC29ECE03}" srcId="{89CF487C-069F-47DB-A5F6-F637004106A1}" destId="{C1A4924E-4606-4B0F-94A3-A945F9F669DB}" srcOrd="1" destOrd="0" parTransId="{648A84B4-84A7-448E-B554-FF0DA31BD2A8}" sibTransId="{60120495-4BAF-4504-8150-8E9DFA7AA26F}"/>
    <dgm:cxn modelId="{5C12E94B-CEB4-4DC5-8FE2-71F070227274}" type="presOf" srcId="{5C2D3ECF-C19B-4CB4-AE59-46CEC6A8E9F0}" destId="{442A6BB6-57F5-45AE-9054-1DA1438A1BE3}" srcOrd="1" destOrd="0" presId="urn:microsoft.com/office/officeart/2005/8/layout/process2"/>
    <dgm:cxn modelId="{49E55623-BC4D-4DE7-9CF3-8850969E5F2F}" type="presOf" srcId="{99FC9B4F-373F-4E39-AC61-E60CB90A02E1}" destId="{4E56F486-3A8F-4659-9022-3843868FF061}" srcOrd="0" destOrd="0" presId="urn:microsoft.com/office/officeart/2005/8/layout/process2"/>
    <dgm:cxn modelId="{1D43ED59-0BC0-4429-9228-47E747EA39CB}" srcId="{89CF487C-069F-47DB-A5F6-F637004106A1}" destId="{16B5DEFA-B205-4976-90A3-43518936D24F}" srcOrd="4" destOrd="0" parTransId="{D8EF4BA3-C032-4294-B4C6-D227345C2074}" sibTransId="{0023494A-93FA-4EE8-9A83-54C808B10A7D}"/>
    <dgm:cxn modelId="{A85101A6-8457-4051-A63E-DE371F7617EA}" type="presOf" srcId="{89CF487C-069F-47DB-A5F6-F637004106A1}" destId="{5E732BC0-A13E-4C7F-BC9F-4E5B2051C986}" srcOrd="0" destOrd="0" presId="urn:microsoft.com/office/officeart/2005/8/layout/process2"/>
    <dgm:cxn modelId="{7A131E6E-D7D4-46EA-91B5-CE99738B85A9}" type="presParOf" srcId="{5E732BC0-A13E-4C7F-BC9F-4E5B2051C986}" destId="{57F38233-8098-4815-8B12-5E69C13E508D}" srcOrd="0" destOrd="0" presId="urn:microsoft.com/office/officeart/2005/8/layout/process2"/>
    <dgm:cxn modelId="{1E1B63D7-FB17-40F5-9820-294F3A3B66A0}" type="presParOf" srcId="{5E732BC0-A13E-4C7F-BC9F-4E5B2051C986}" destId="{16D6AB6B-9C2E-40DA-941E-7F160E11E64D}" srcOrd="1" destOrd="0" presId="urn:microsoft.com/office/officeart/2005/8/layout/process2"/>
    <dgm:cxn modelId="{619BD8B5-88C7-49D3-9341-32AE1FF98EE6}" type="presParOf" srcId="{16D6AB6B-9C2E-40DA-941E-7F160E11E64D}" destId="{FE3110EE-6422-4087-AD13-775587510A92}" srcOrd="0" destOrd="0" presId="urn:microsoft.com/office/officeart/2005/8/layout/process2"/>
    <dgm:cxn modelId="{EB4EB0E8-BF24-4D4C-9C9A-05160FF9C710}" type="presParOf" srcId="{5E732BC0-A13E-4C7F-BC9F-4E5B2051C986}" destId="{CB62EE94-3023-4DC3-8D1F-EBB021896BCA}" srcOrd="2" destOrd="0" presId="urn:microsoft.com/office/officeart/2005/8/layout/process2"/>
    <dgm:cxn modelId="{C930A889-5671-4464-B5B2-398D5217F1B2}" type="presParOf" srcId="{5E732BC0-A13E-4C7F-BC9F-4E5B2051C986}" destId="{62EB60AC-33B4-4ADD-B8E2-3AA8237835F5}" srcOrd="3" destOrd="0" presId="urn:microsoft.com/office/officeart/2005/8/layout/process2"/>
    <dgm:cxn modelId="{C8E68720-9162-40A3-8B34-A7C356AEBC60}" type="presParOf" srcId="{62EB60AC-33B4-4ADD-B8E2-3AA8237835F5}" destId="{0A683CFB-455E-4ECE-9117-88A53BC18CA2}" srcOrd="0" destOrd="0" presId="urn:microsoft.com/office/officeart/2005/8/layout/process2"/>
    <dgm:cxn modelId="{2E0529B3-FB67-43B9-97F1-DF3792C11F2C}" type="presParOf" srcId="{5E732BC0-A13E-4C7F-BC9F-4E5B2051C986}" destId="{FBAFA15E-39CA-4CD7-903C-3D415DA20C45}" srcOrd="4" destOrd="0" presId="urn:microsoft.com/office/officeart/2005/8/layout/process2"/>
    <dgm:cxn modelId="{02B6DACF-FA6B-4EAC-A794-3A2F6293C1BC}" type="presParOf" srcId="{5E732BC0-A13E-4C7F-BC9F-4E5B2051C986}" destId="{941B42E0-AB0D-4CFC-83C8-90E5B06203F5}" srcOrd="5" destOrd="0" presId="urn:microsoft.com/office/officeart/2005/8/layout/process2"/>
    <dgm:cxn modelId="{D2721C2D-3647-4F0B-834C-F15B3F989F13}" type="presParOf" srcId="{941B42E0-AB0D-4CFC-83C8-90E5B06203F5}" destId="{416D06C9-D9D2-4F7A-98D8-20C9B562C819}" srcOrd="0" destOrd="0" presId="urn:microsoft.com/office/officeart/2005/8/layout/process2"/>
    <dgm:cxn modelId="{0A644B0B-DF85-41FC-B076-6ECE8600ABB7}" type="presParOf" srcId="{5E732BC0-A13E-4C7F-BC9F-4E5B2051C986}" destId="{4E56F486-3A8F-4659-9022-3843868FF061}" srcOrd="6" destOrd="0" presId="urn:microsoft.com/office/officeart/2005/8/layout/process2"/>
    <dgm:cxn modelId="{76F0D938-FD51-4EBE-933E-DD21B324AE0A}" type="presParOf" srcId="{5E732BC0-A13E-4C7F-BC9F-4E5B2051C986}" destId="{16A9A6F1-DB93-491E-BDCA-6ED0348B4131}" srcOrd="7" destOrd="0" presId="urn:microsoft.com/office/officeart/2005/8/layout/process2"/>
    <dgm:cxn modelId="{0062666D-AD54-4EFF-872C-24A7A752772D}" type="presParOf" srcId="{16A9A6F1-DB93-491E-BDCA-6ED0348B4131}" destId="{442A6BB6-57F5-45AE-9054-1DA1438A1BE3}" srcOrd="0" destOrd="0" presId="urn:microsoft.com/office/officeart/2005/8/layout/process2"/>
    <dgm:cxn modelId="{A902B6FE-297F-4753-8906-69DF78CE4718}" type="presParOf" srcId="{5E732BC0-A13E-4C7F-BC9F-4E5B2051C986}" destId="{7199AD05-EE7E-47AD-B025-6AAAE75653E8}"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53BE394-73B2-44D1-B8BD-FF14986C0735}" type="doc">
      <dgm:prSet loTypeId="urn:microsoft.com/office/officeart/2008/layout/VerticalCurvedList" loCatId="list" qsTypeId="urn:microsoft.com/office/officeart/2005/8/quickstyle/3d1" qsCatId="3D" csTypeId="urn:microsoft.com/office/officeart/2005/8/colors/colorful2" csCatId="colorful" phldr="1"/>
      <dgm:spPr/>
      <dgm:t>
        <a:bodyPr/>
        <a:lstStyle/>
        <a:p>
          <a:endParaRPr lang="es-MX"/>
        </a:p>
      </dgm:t>
    </dgm:pt>
    <dgm:pt modelId="{8B23E65B-C65E-4F9A-BB68-3F2D242E8324}">
      <dgm:prSet phldrT="[Texto]" custT="1"/>
      <dgm:spPr/>
      <dgm:t>
        <a:bodyPr/>
        <a:lstStyle/>
        <a:p>
          <a:r>
            <a:rPr lang="es-MX" sz="1400" b="1" dirty="0" smtClean="0"/>
            <a:t>El colateral es una propiedad que se cede al prestamista para garantizar el pago en caso de que el prestatario sea incapaz de hacer los pagos del endeudamiento.</a:t>
          </a:r>
          <a:endParaRPr lang="es-MX" sz="1400" b="1" dirty="0"/>
        </a:p>
      </dgm:t>
    </dgm:pt>
    <dgm:pt modelId="{10BCAD1A-8FE0-43B1-ACFF-B2D562545C3D}" type="parTrans" cxnId="{FF13D679-2785-44BD-B8E0-45DB2F076942}">
      <dgm:prSet/>
      <dgm:spPr/>
      <dgm:t>
        <a:bodyPr/>
        <a:lstStyle/>
        <a:p>
          <a:endParaRPr lang="es-MX"/>
        </a:p>
      </dgm:t>
    </dgm:pt>
    <dgm:pt modelId="{B4443365-56B6-49D8-9DEB-BAA1437427A4}" type="sibTrans" cxnId="{FF13D679-2785-44BD-B8E0-45DB2F076942}">
      <dgm:prSet/>
      <dgm:spPr/>
      <dgm:t>
        <a:bodyPr/>
        <a:lstStyle/>
        <a:p>
          <a:endParaRPr lang="es-MX"/>
        </a:p>
      </dgm:t>
    </dgm:pt>
    <dgm:pt modelId="{C4603FB0-554F-47A0-BD25-FA659BE7A635}">
      <dgm:prSet phldrT="[Texto]" custT="1"/>
      <dgm:spPr/>
      <dgm:t>
        <a:bodyPr/>
        <a:lstStyle/>
        <a:p>
          <a:r>
            <a:rPr lang="es-MX" sz="1100" b="1" dirty="0" smtClean="0"/>
            <a:t>La deuda </a:t>
          </a:r>
          <a:r>
            <a:rPr lang="es-MX" sz="1100" b="1" dirty="0" err="1" smtClean="0"/>
            <a:t>colateralizada</a:t>
          </a:r>
          <a:r>
            <a:rPr lang="es-MX" sz="1100" b="1" dirty="0" smtClean="0"/>
            <a:t> (también conocida como deuda garantizada, para contrastarla con una deuda no garantizada, tal como una deuda proveniente de una tarjeta de crédito, la cual no se </a:t>
          </a:r>
          <a:r>
            <a:rPr lang="es-MX" sz="1100" b="1" dirty="0" err="1" smtClean="0"/>
            <a:t>colateraliza</a:t>
          </a:r>
          <a:r>
            <a:rPr lang="es-MX" sz="1100" b="1" dirty="0" smtClean="0"/>
            <a:t>) es la forma predominante de deudas de las familias y también se usa ampliamente en las solicitudes de préstamo de los negocios.</a:t>
          </a:r>
          <a:endParaRPr lang="es-MX" sz="1100" b="1" dirty="0"/>
        </a:p>
      </dgm:t>
    </dgm:pt>
    <dgm:pt modelId="{18BD4EED-EA1D-4061-A7C6-EE8775C05E8B}" type="parTrans" cxnId="{705274CF-5948-4742-90E9-E31C57FAD14C}">
      <dgm:prSet/>
      <dgm:spPr/>
      <dgm:t>
        <a:bodyPr/>
        <a:lstStyle/>
        <a:p>
          <a:endParaRPr lang="es-MX"/>
        </a:p>
      </dgm:t>
    </dgm:pt>
    <dgm:pt modelId="{A10E3CBB-3ED2-41D8-8CEC-FDF570049D07}" type="sibTrans" cxnId="{705274CF-5948-4742-90E9-E31C57FAD14C}">
      <dgm:prSet/>
      <dgm:spPr/>
      <dgm:t>
        <a:bodyPr/>
        <a:lstStyle/>
        <a:p>
          <a:endParaRPr lang="es-MX"/>
        </a:p>
      </dgm:t>
    </dgm:pt>
    <dgm:pt modelId="{63B70D40-9221-46A9-9E83-18A3C361509F}">
      <dgm:prSet phldrT="[Texto]" custT="1"/>
      <dgm:spPr/>
      <dgm:t>
        <a:bodyPr/>
        <a:lstStyle/>
        <a:p>
          <a:r>
            <a:rPr lang="es-MX" sz="1600" dirty="0" smtClean="0"/>
            <a:t>En Estados Unidos la mayoría de las deudas de las familias consisten en préstamos </a:t>
          </a:r>
          <a:r>
            <a:rPr lang="es-MX" sz="1600" dirty="0" err="1" smtClean="0"/>
            <a:t>colateralizados</a:t>
          </a:r>
          <a:r>
            <a:rPr lang="es-MX" sz="1600" dirty="0" smtClean="0"/>
            <a:t>: su automóvil es el colateral para un préstamo de automóvil, y su casa es colateral para su hipoteca.</a:t>
          </a:r>
          <a:endParaRPr lang="es-MX" sz="1600" dirty="0"/>
        </a:p>
      </dgm:t>
    </dgm:pt>
    <dgm:pt modelId="{587EB34A-5D02-4C7A-A87A-7102BE3BC88C}" type="parTrans" cxnId="{68E0CFF9-9CCA-4792-A842-A660A27A880D}">
      <dgm:prSet/>
      <dgm:spPr/>
      <dgm:t>
        <a:bodyPr/>
        <a:lstStyle/>
        <a:p>
          <a:endParaRPr lang="es-MX"/>
        </a:p>
      </dgm:t>
    </dgm:pt>
    <dgm:pt modelId="{FF34E092-4BB9-4387-AD19-014B33BC880E}" type="sibTrans" cxnId="{68E0CFF9-9CCA-4792-A842-A660A27A880D}">
      <dgm:prSet/>
      <dgm:spPr/>
      <dgm:t>
        <a:bodyPr/>
        <a:lstStyle/>
        <a:p>
          <a:endParaRPr lang="es-MX"/>
        </a:p>
      </dgm:t>
    </dgm:pt>
    <dgm:pt modelId="{FDBAC9F1-AEF4-496D-84A7-30F95D3FA10E}">
      <dgm:prSet phldrT="[Texto]"/>
      <dgm:spPr/>
      <dgm:t>
        <a:bodyPr/>
        <a:lstStyle/>
        <a:p>
          <a:r>
            <a:rPr lang="es-MX" dirty="0" smtClean="0"/>
            <a:t>Las hipotecas comerciales y agrícolas, en las cuales la propiedad se cede como colateral, conforman una cuarta parte de las solicitudes de préstamo por parte de los negocios no financieros; los bonos corporativos y otros préstamos bancarios a menudo consideran prendas como colateral. ¿Por qué es el colateral tan importante en los contratos de deudas?</a:t>
          </a:r>
          <a:endParaRPr lang="es-MX" dirty="0"/>
        </a:p>
      </dgm:t>
    </dgm:pt>
    <dgm:pt modelId="{632163B7-8CB1-4028-A08D-B6A7AF09D268}" type="parTrans" cxnId="{BD925C0D-4C06-49F4-9D08-974C337ED6FE}">
      <dgm:prSet/>
      <dgm:spPr/>
      <dgm:t>
        <a:bodyPr/>
        <a:lstStyle/>
        <a:p>
          <a:endParaRPr lang="es-MX"/>
        </a:p>
      </dgm:t>
    </dgm:pt>
    <dgm:pt modelId="{2D870C7E-C6A0-4C8E-9211-F473ADFF1485}" type="sibTrans" cxnId="{BD925C0D-4C06-49F4-9D08-974C337ED6FE}">
      <dgm:prSet/>
      <dgm:spPr/>
      <dgm:t>
        <a:bodyPr/>
        <a:lstStyle/>
        <a:p>
          <a:endParaRPr lang="es-MX"/>
        </a:p>
      </dgm:t>
    </dgm:pt>
    <dgm:pt modelId="{AB732749-90F8-4D83-9B2B-D2DAABFE2128}" type="pres">
      <dgm:prSet presAssocID="{D53BE394-73B2-44D1-B8BD-FF14986C0735}" presName="Name0" presStyleCnt="0">
        <dgm:presLayoutVars>
          <dgm:chMax val="7"/>
          <dgm:chPref val="7"/>
          <dgm:dir/>
        </dgm:presLayoutVars>
      </dgm:prSet>
      <dgm:spPr/>
      <dgm:t>
        <a:bodyPr/>
        <a:lstStyle/>
        <a:p>
          <a:endParaRPr lang="es-MX"/>
        </a:p>
      </dgm:t>
    </dgm:pt>
    <dgm:pt modelId="{9A97EC02-000D-4557-9BAF-9328F0482DCB}" type="pres">
      <dgm:prSet presAssocID="{D53BE394-73B2-44D1-B8BD-FF14986C0735}" presName="Name1" presStyleCnt="0"/>
      <dgm:spPr/>
    </dgm:pt>
    <dgm:pt modelId="{C9704282-5358-4899-B36E-F2007011C310}" type="pres">
      <dgm:prSet presAssocID="{D53BE394-73B2-44D1-B8BD-FF14986C0735}" presName="cycle" presStyleCnt="0"/>
      <dgm:spPr/>
    </dgm:pt>
    <dgm:pt modelId="{811E8BC6-3D0A-446B-81DD-C9C6765B8900}" type="pres">
      <dgm:prSet presAssocID="{D53BE394-73B2-44D1-B8BD-FF14986C0735}" presName="srcNode" presStyleLbl="node1" presStyleIdx="0" presStyleCnt="4"/>
      <dgm:spPr/>
    </dgm:pt>
    <dgm:pt modelId="{F9DFDC54-06D0-4743-8AAF-C2C2AE9D8FFA}" type="pres">
      <dgm:prSet presAssocID="{D53BE394-73B2-44D1-B8BD-FF14986C0735}" presName="conn" presStyleLbl="parChTrans1D2" presStyleIdx="0" presStyleCnt="1"/>
      <dgm:spPr/>
      <dgm:t>
        <a:bodyPr/>
        <a:lstStyle/>
        <a:p>
          <a:endParaRPr lang="es-MX"/>
        </a:p>
      </dgm:t>
    </dgm:pt>
    <dgm:pt modelId="{CEA85B0B-E399-444D-8921-03F9A2B653FF}" type="pres">
      <dgm:prSet presAssocID="{D53BE394-73B2-44D1-B8BD-FF14986C0735}" presName="extraNode" presStyleLbl="node1" presStyleIdx="0" presStyleCnt="4"/>
      <dgm:spPr/>
    </dgm:pt>
    <dgm:pt modelId="{998D9B28-C0DF-48DC-9255-385078CA4A99}" type="pres">
      <dgm:prSet presAssocID="{D53BE394-73B2-44D1-B8BD-FF14986C0735}" presName="dstNode" presStyleLbl="node1" presStyleIdx="0" presStyleCnt="4"/>
      <dgm:spPr/>
    </dgm:pt>
    <dgm:pt modelId="{B095AF07-C0CD-4B9C-8214-0C7CECD03707}" type="pres">
      <dgm:prSet presAssocID="{8B23E65B-C65E-4F9A-BB68-3F2D242E8324}" presName="text_1" presStyleLbl="node1" presStyleIdx="0" presStyleCnt="4">
        <dgm:presLayoutVars>
          <dgm:bulletEnabled val="1"/>
        </dgm:presLayoutVars>
      </dgm:prSet>
      <dgm:spPr/>
      <dgm:t>
        <a:bodyPr/>
        <a:lstStyle/>
        <a:p>
          <a:endParaRPr lang="es-MX"/>
        </a:p>
      </dgm:t>
    </dgm:pt>
    <dgm:pt modelId="{D14DF5A3-F3D1-416C-BF3B-BC39CF03FAAB}" type="pres">
      <dgm:prSet presAssocID="{8B23E65B-C65E-4F9A-BB68-3F2D242E8324}" presName="accent_1" presStyleCnt="0"/>
      <dgm:spPr/>
    </dgm:pt>
    <dgm:pt modelId="{0896B1C3-EFDC-49F7-B634-A88A5592174B}" type="pres">
      <dgm:prSet presAssocID="{8B23E65B-C65E-4F9A-BB68-3F2D242E8324}" presName="accentRepeatNode" presStyleLbl="solidFgAcc1" presStyleIdx="0" presStyleCnt="4"/>
      <dgm:spPr/>
    </dgm:pt>
    <dgm:pt modelId="{71D3B7CE-BDFE-4542-89F5-A473A8B1ED3B}" type="pres">
      <dgm:prSet presAssocID="{C4603FB0-554F-47A0-BD25-FA659BE7A635}" presName="text_2" presStyleLbl="node1" presStyleIdx="1" presStyleCnt="4" custLinFactNeighborX="-509">
        <dgm:presLayoutVars>
          <dgm:bulletEnabled val="1"/>
        </dgm:presLayoutVars>
      </dgm:prSet>
      <dgm:spPr/>
      <dgm:t>
        <a:bodyPr/>
        <a:lstStyle/>
        <a:p>
          <a:endParaRPr lang="es-MX"/>
        </a:p>
      </dgm:t>
    </dgm:pt>
    <dgm:pt modelId="{C45BF4D5-6F5F-4B08-9DFC-9F9082AD3001}" type="pres">
      <dgm:prSet presAssocID="{C4603FB0-554F-47A0-BD25-FA659BE7A635}" presName="accent_2" presStyleCnt="0"/>
      <dgm:spPr/>
    </dgm:pt>
    <dgm:pt modelId="{6F97F640-A91A-40C5-A7AA-E29454563509}" type="pres">
      <dgm:prSet presAssocID="{C4603FB0-554F-47A0-BD25-FA659BE7A635}" presName="accentRepeatNode" presStyleLbl="solidFgAcc1" presStyleIdx="1" presStyleCnt="4"/>
      <dgm:spPr/>
    </dgm:pt>
    <dgm:pt modelId="{EA558F50-5ED2-4093-A2AC-2BF393CD030E}" type="pres">
      <dgm:prSet presAssocID="{63B70D40-9221-46A9-9E83-18A3C361509F}" presName="text_3" presStyleLbl="node1" presStyleIdx="2" presStyleCnt="4" custLinFactNeighborX="1411" custLinFactNeighborY="12403">
        <dgm:presLayoutVars>
          <dgm:bulletEnabled val="1"/>
        </dgm:presLayoutVars>
      </dgm:prSet>
      <dgm:spPr/>
      <dgm:t>
        <a:bodyPr/>
        <a:lstStyle/>
        <a:p>
          <a:endParaRPr lang="es-MX"/>
        </a:p>
      </dgm:t>
    </dgm:pt>
    <dgm:pt modelId="{53FFDC40-C1B5-4B00-B229-B5D99D2E2639}" type="pres">
      <dgm:prSet presAssocID="{63B70D40-9221-46A9-9E83-18A3C361509F}" presName="accent_3" presStyleCnt="0"/>
      <dgm:spPr/>
    </dgm:pt>
    <dgm:pt modelId="{5749052A-4BD2-434D-B12A-F8D0405E5622}" type="pres">
      <dgm:prSet presAssocID="{63B70D40-9221-46A9-9E83-18A3C361509F}" presName="accentRepeatNode" presStyleLbl="solidFgAcc1" presStyleIdx="2" presStyleCnt="4"/>
      <dgm:spPr/>
    </dgm:pt>
    <dgm:pt modelId="{9D9EB587-654A-4D49-BECF-1B460EFB3676}" type="pres">
      <dgm:prSet presAssocID="{FDBAC9F1-AEF4-496D-84A7-30F95D3FA10E}" presName="text_4" presStyleLbl="node1" presStyleIdx="3" presStyleCnt="4" custLinFactNeighborX="868" custLinFactNeighborY="-2227">
        <dgm:presLayoutVars>
          <dgm:bulletEnabled val="1"/>
        </dgm:presLayoutVars>
      </dgm:prSet>
      <dgm:spPr/>
      <dgm:t>
        <a:bodyPr/>
        <a:lstStyle/>
        <a:p>
          <a:endParaRPr lang="es-MX"/>
        </a:p>
      </dgm:t>
    </dgm:pt>
    <dgm:pt modelId="{B71DA29D-E6D9-45E4-B1B8-1CD9094B064D}" type="pres">
      <dgm:prSet presAssocID="{FDBAC9F1-AEF4-496D-84A7-30F95D3FA10E}" presName="accent_4" presStyleCnt="0"/>
      <dgm:spPr/>
    </dgm:pt>
    <dgm:pt modelId="{EEBC7CE2-2666-40E9-8F34-04B4ACD1BC18}" type="pres">
      <dgm:prSet presAssocID="{FDBAC9F1-AEF4-496D-84A7-30F95D3FA10E}" presName="accentRepeatNode" presStyleLbl="solidFgAcc1" presStyleIdx="3" presStyleCnt="4"/>
      <dgm:spPr/>
    </dgm:pt>
  </dgm:ptLst>
  <dgm:cxnLst>
    <dgm:cxn modelId="{AD5EC8CF-3D17-48E9-9CD4-27AEC25723A3}" type="presOf" srcId="{B4443365-56B6-49D8-9DEB-BAA1437427A4}" destId="{F9DFDC54-06D0-4743-8AAF-C2C2AE9D8FFA}" srcOrd="0" destOrd="0" presId="urn:microsoft.com/office/officeart/2008/layout/VerticalCurvedList"/>
    <dgm:cxn modelId="{FF13D679-2785-44BD-B8E0-45DB2F076942}" srcId="{D53BE394-73B2-44D1-B8BD-FF14986C0735}" destId="{8B23E65B-C65E-4F9A-BB68-3F2D242E8324}" srcOrd="0" destOrd="0" parTransId="{10BCAD1A-8FE0-43B1-ACFF-B2D562545C3D}" sibTransId="{B4443365-56B6-49D8-9DEB-BAA1437427A4}"/>
    <dgm:cxn modelId="{705274CF-5948-4742-90E9-E31C57FAD14C}" srcId="{D53BE394-73B2-44D1-B8BD-FF14986C0735}" destId="{C4603FB0-554F-47A0-BD25-FA659BE7A635}" srcOrd="1" destOrd="0" parTransId="{18BD4EED-EA1D-4061-A7C6-EE8775C05E8B}" sibTransId="{A10E3CBB-3ED2-41D8-8CEC-FDF570049D07}"/>
    <dgm:cxn modelId="{A795AF9A-E917-46AF-9D15-C3C17FA3FE49}" type="presOf" srcId="{63B70D40-9221-46A9-9E83-18A3C361509F}" destId="{EA558F50-5ED2-4093-A2AC-2BF393CD030E}" srcOrd="0" destOrd="0" presId="urn:microsoft.com/office/officeart/2008/layout/VerticalCurvedList"/>
    <dgm:cxn modelId="{BD925C0D-4C06-49F4-9D08-974C337ED6FE}" srcId="{D53BE394-73B2-44D1-B8BD-FF14986C0735}" destId="{FDBAC9F1-AEF4-496D-84A7-30F95D3FA10E}" srcOrd="3" destOrd="0" parTransId="{632163B7-8CB1-4028-A08D-B6A7AF09D268}" sibTransId="{2D870C7E-C6A0-4C8E-9211-F473ADFF1485}"/>
    <dgm:cxn modelId="{E79E032A-5069-44D4-BE25-6FE0A4BF7D45}" type="presOf" srcId="{FDBAC9F1-AEF4-496D-84A7-30F95D3FA10E}" destId="{9D9EB587-654A-4D49-BECF-1B460EFB3676}" srcOrd="0" destOrd="0" presId="urn:microsoft.com/office/officeart/2008/layout/VerticalCurvedList"/>
    <dgm:cxn modelId="{68E0CFF9-9CCA-4792-A842-A660A27A880D}" srcId="{D53BE394-73B2-44D1-B8BD-FF14986C0735}" destId="{63B70D40-9221-46A9-9E83-18A3C361509F}" srcOrd="2" destOrd="0" parTransId="{587EB34A-5D02-4C7A-A87A-7102BE3BC88C}" sibTransId="{FF34E092-4BB9-4387-AD19-014B33BC880E}"/>
    <dgm:cxn modelId="{15EBCDE2-BCCD-4F7F-95CC-D3D00EBBB8F2}" type="presOf" srcId="{8B23E65B-C65E-4F9A-BB68-3F2D242E8324}" destId="{B095AF07-C0CD-4B9C-8214-0C7CECD03707}" srcOrd="0" destOrd="0" presId="urn:microsoft.com/office/officeart/2008/layout/VerticalCurvedList"/>
    <dgm:cxn modelId="{6AD280AF-7379-4C25-89E1-36208D142B4E}" type="presOf" srcId="{C4603FB0-554F-47A0-BD25-FA659BE7A635}" destId="{71D3B7CE-BDFE-4542-89F5-A473A8B1ED3B}" srcOrd="0" destOrd="0" presId="urn:microsoft.com/office/officeart/2008/layout/VerticalCurvedList"/>
    <dgm:cxn modelId="{CB8030DA-05E4-4936-A68D-3480E3ECB99D}" type="presOf" srcId="{D53BE394-73B2-44D1-B8BD-FF14986C0735}" destId="{AB732749-90F8-4D83-9B2B-D2DAABFE2128}" srcOrd="0" destOrd="0" presId="urn:microsoft.com/office/officeart/2008/layout/VerticalCurvedList"/>
    <dgm:cxn modelId="{39B77645-4455-4C09-9B94-64ECB10AE85A}" type="presParOf" srcId="{AB732749-90F8-4D83-9B2B-D2DAABFE2128}" destId="{9A97EC02-000D-4557-9BAF-9328F0482DCB}" srcOrd="0" destOrd="0" presId="urn:microsoft.com/office/officeart/2008/layout/VerticalCurvedList"/>
    <dgm:cxn modelId="{38D30832-005B-437F-8DDB-7976CFDB7AB2}" type="presParOf" srcId="{9A97EC02-000D-4557-9BAF-9328F0482DCB}" destId="{C9704282-5358-4899-B36E-F2007011C310}" srcOrd="0" destOrd="0" presId="urn:microsoft.com/office/officeart/2008/layout/VerticalCurvedList"/>
    <dgm:cxn modelId="{B8FE906B-311E-4B4F-9EB6-67654179D7F5}" type="presParOf" srcId="{C9704282-5358-4899-B36E-F2007011C310}" destId="{811E8BC6-3D0A-446B-81DD-C9C6765B8900}" srcOrd="0" destOrd="0" presId="urn:microsoft.com/office/officeart/2008/layout/VerticalCurvedList"/>
    <dgm:cxn modelId="{0DE47003-AECD-4C78-A2CD-61C80B45BCD2}" type="presParOf" srcId="{C9704282-5358-4899-B36E-F2007011C310}" destId="{F9DFDC54-06D0-4743-8AAF-C2C2AE9D8FFA}" srcOrd="1" destOrd="0" presId="urn:microsoft.com/office/officeart/2008/layout/VerticalCurvedList"/>
    <dgm:cxn modelId="{A75E30F1-43B0-4E6B-AD61-C6B6065B21BE}" type="presParOf" srcId="{C9704282-5358-4899-B36E-F2007011C310}" destId="{CEA85B0B-E399-444D-8921-03F9A2B653FF}" srcOrd="2" destOrd="0" presId="urn:microsoft.com/office/officeart/2008/layout/VerticalCurvedList"/>
    <dgm:cxn modelId="{90822BDB-B8E3-4B94-A378-F7ECCA74F3EA}" type="presParOf" srcId="{C9704282-5358-4899-B36E-F2007011C310}" destId="{998D9B28-C0DF-48DC-9255-385078CA4A99}" srcOrd="3" destOrd="0" presId="urn:microsoft.com/office/officeart/2008/layout/VerticalCurvedList"/>
    <dgm:cxn modelId="{B17DEC39-C5CA-491E-8E00-0EE425886531}" type="presParOf" srcId="{9A97EC02-000D-4557-9BAF-9328F0482DCB}" destId="{B095AF07-C0CD-4B9C-8214-0C7CECD03707}" srcOrd="1" destOrd="0" presId="urn:microsoft.com/office/officeart/2008/layout/VerticalCurvedList"/>
    <dgm:cxn modelId="{C816F076-CAC5-49F1-A14F-FECC36B930AB}" type="presParOf" srcId="{9A97EC02-000D-4557-9BAF-9328F0482DCB}" destId="{D14DF5A3-F3D1-416C-BF3B-BC39CF03FAAB}" srcOrd="2" destOrd="0" presId="urn:microsoft.com/office/officeart/2008/layout/VerticalCurvedList"/>
    <dgm:cxn modelId="{02C90725-6654-4397-B951-B4B42A360D16}" type="presParOf" srcId="{D14DF5A3-F3D1-416C-BF3B-BC39CF03FAAB}" destId="{0896B1C3-EFDC-49F7-B634-A88A5592174B}" srcOrd="0" destOrd="0" presId="urn:microsoft.com/office/officeart/2008/layout/VerticalCurvedList"/>
    <dgm:cxn modelId="{AF90BB0E-B44A-4A9A-9D06-10C1797E03AC}" type="presParOf" srcId="{9A97EC02-000D-4557-9BAF-9328F0482DCB}" destId="{71D3B7CE-BDFE-4542-89F5-A473A8B1ED3B}" srcOrd="3" destOrd="0" presId="urn:microsoft.com/office/officeart/2008/layout/VerticalCurvedList"/>
    <dgm:cxn modelId="{F3060136-0A3F-478B-A672-37F517AEDBB1}" type="presParOf" srcId="{9A97EC02-000D-4557-9BAF-9328F0482DCB}" destId="{C45BF4D5-6F5F-4B08-9DFC-9F9082AD3001}" srcOrd="4" destOrd="0" presId="urn:microsoft.com/office/officeart/2008/layout/VerticalCurvedList"/>
    <dgm:cxn modelId="{C35133D0-57DA-4889-A453-A62C81B52017}" type="presParOf" srcId="{C45BF4D5-6F5F-4B08-9DFC-9F9082AD3001}" destId="{6F97F640-A91A-40C5-A7AA-E29454563509}" srcOrd="0" destOrd="0" presId="urn:microsoft.com/office/officeart/2008/layout/VerticalCurvedList"/>
    <dgm:cxn modelId="{9DB42394-AEFB-4824-B979-A1ED279B364B}" type="presParOf" srcId="{9A97EC02-000D-4557-9BAF-9328F0482DCB}" destId="{EA558F50-5ED2-4093-A2AC-2BF393CD030E}" srcOrd="5" destOrd="0" presId="urn:microsoft.com/office/officeart/2008/layout/VerticalCurvedList"/>
    <dgm:cxn modelId="{2DBD0A2C-CF76-41B7-B264-6967E9D9BE90}" type="presParOf" srcId="{9A97EC02-000D-4557-9BAF-9328F0482DCB}" destId="{53FFDC40-C1B5-4B00-B229-B5D99D2E2639}" srcOrd="6" destOrd="0" presId="urn:microsoft.com/office/officeart/2008/layout/VerticalCurvedList"/>
    <dgm:cxn modelId="{66E5432E-709C-4325-B148-B479C8BD3D37}" type="presParOf" srcId="{53FFDC40-C1B5-4B00-B229-B5D99D2E2639}" destId="{5749052A-4BD2-434D-B12A-F8D0405E5622}" srcOrd="0" destOrd="0" presId="urn:microsoft.com/office/officeart/2008/layout/VerticalCurvedList"/>
    <dgm:cxn modelId="{80AB2E78-3F72-4CB3-A0A3-17553A014165}" type="presParOf" srcId="{9A97EC02-000D-4557-9BAF-9328F0482DCB}" destId="{9D9EB587-654A-4D49-BECF-1B460EFB3676}" srcOrd="7" destOrd="0" presId="urn:microsoft.com/office/officeart/2008/layout/VerticalCurvedList"/>
    <dgm:cxn modelId="{30BD9521-5AE0-4666-9B90-55F4AF39973A}" type="presParOf" srcId="{9A97EC02-000D-4557-9BAF-9328F0482DCB}" destId="{B71DA29D-E6D9-45E4-B1B8-1CD9094B064D}" srcOrd="8" destOrd="0" presId="urn:microsoft.com/office/officeart/2008/layout/VerticalCurvedList"/>
    <dgm:cxn modelId="{30F675AC-88A7-4627-ABDB-03F4736293FC}" type="presParOf" srcId="{B71DA29D-E6D9-45E4-B1B8-1CD9094B064D}" destId="{EEBC7CE2-2666-40E9-8F34-04B4ACD1BC18}" srcOrd="0" destOrd="0" presId="urn:microsoft.com/office/officeart/2008/layout/VerticalCurvedList"/>
  </dgm:cxnLst>
  <dgm:bg>
    <a:solidFill>
      <a:schemeClr val="accent6">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75C2431-FEC8-427D-A7E9-3A9A08A1D070}" type="doc">
      <dgm:prSet loTypeId="urn:microsoft.com/office/officeart/2005/8/layout/hList7" loCatId="picture" qsTypeId="urn:microsoft.com/office/officeart/2005/8/quickstyle/3d4" qsCatId="3D" csTypeId="urn:microsoft.com/office/officeart/2005/8/colors/colorful1" csCatId="colorful" phldr="1"/>
      <dgm:spPr/>
      <dgm:t>
        <a:bodyPr/>
        <a:lstStyle/>
        <a:p>
          <a:endParaRPr lang="es-MX"/>
        </a:p>
      </dgm:t>
    </dgm:pt>
    <dgm:pt modelId="{A2C71DB3-48A8-4BE9-9458-311F08D1D3FE}">
      <dgm:prSet phldrT="[Texto]"/>
      <dgm:spPr/>
      <dgm:t>
        <a:bodyPr/>
        <a:lstStyle/>
        <a:p>
          <a:r>
            <a:rPr lang="es-MX" dirty="0" smtClean="0"/>
            <a:t>Muchos estudiantes piensan en un contrato de deudas como un instrumento de deuda simple que puede escribirse en un trozo de papel. Sin embargo, la realidad es muy diferente.</a:t>
          </a:r>
          <a:endParaRPr lang="es-MX" dirty="0"/>
        </a:p>
      </dgm:t>
    </dgm:pt>
    <dgm:pt modelId="{17BB4921-DD4E-44D4-8256-FFC58FCA66C7}" type="parTrans" cxnId="{E249125A-2C18-4532-AFBF-7F3DD2C36E8A}">
      <dgm:prSet/>
      <dgm:spPr/>
      <dgm:t>
        <a:bodyPr/>
        <a:lstStyle/>
        <a:p>
          <a:endParaRPr lang="es-MX"/>
        </a:p>
      </dgm:t>
    </dgm:pt>
    <dgm:pt modelId="{59066521-2A78-45F3-A7D4-13EF844D15F0}" type="sibTrans" cxnId="{E249125A-2C18-4532-AFBF-7F3DD2C36E8A}">
      <dgm:prSet/>
      <dgm:spPr/>
      <dgm:t>
        <a:bodyPr/>
        <a:lstStyle/>
        <a:p>
          <a:endParaRPr lang="es-MX"/>
        </a:p>
      </dgm:t>
    </dgm:pt>
    <dgm:pt modelId="{A8179951-2491-43F6-8BD1-813F5BCCAB20}">
      <dgm:prSet phldrT="[Texto]"/>
      <dgm:spPr/>
      <dgm:t>
        <a:bodyPr/>
        <a:lstStyle/>
        <a:p>
          <a:r>
            <a:rPr lang="es-MX" dirty="0" smtClean="0"/>
            <a:t>Los convenios restrictivos no son tan sólo un rasgo de los contratos de deudas para los negocios; por ejemplo, los préstamos personales de automóviles y los contratos de hipotecas de casas tienen convenios que exigen al prestatario que mantenga un seguro suficiente sobre el automóvil o sobre la casa que compró con el préstamo.</a:t>
          </a:r>
        </a:p>
        <a:p>
          <a:r>
            <a:rPr lang="es-MX" dirty="0" smtClean="0"/>
            <a:t>¿Por qué los contratos de deudas son tan complejos y restrictivos?</a:t>
          </a:r>
          <a:endParaRPr lang="es-MX" dirty="0"/>
        </a:p>
      </dgm:t>
    </dgm:pt>
    <dgm:pt modelId="{B6095C32-45F6-4293-B4CD-4487F10CC845}" type="parTrans" cxnId="{D82BEC69-4830-4A29-898D-2E230CF0270C}">
      <dgm:prSet/>
      <dgm:spPr/>
      <dgm:t>
        <a:bodyPr/>
        <a:lstStyle/>
        <a:p>
          <a:endParaRPr lang="es-MX"/>
        </a:p>
      </dgm:t>
    </dgm:pt>
    <dgm:pt modelId="{2BA4E257-7CC2-4789-962E-4F2073563236}" type="sibTrans" cxnId="{D82BEC69-4830-4A29-898D-2E230CF0270C}">
      <dgm:prSet/>
      <dgm:spPr/>
      <dgm:t>
        <a:bodyPr/>
        <a:lstStyle/>
        <a:p>
          <a:endParaRPr lang="es-MX"/>
        </a:p>
      </dgm:t>
    </dgm:pt>
    <dgm:pt modelId="{0A1F96BF-D50C-48CA-8219-40F1E29B2D0E}">
      <dgm:prSet phldrT="[Texto]"/>
      <dgm:spPr/>
      <dgm:t>
        <a:bodyPr/>
        <a:lstStyle/>
        <a:p>
          <a:r>
            <a:rPr lang="es-MX" dirty="0" smtClean="0"/>
            <a:t>En todos los países, los contratos de bonos o de préstamos suelen ser documentos legales muy extensos con cláusulas (denominadas convenios restrictivos) que limitan y especifican ciertas actividades en las que el prestatario puede participar.</a:t>
          </a:r>
          <a:endParaRPr lang="es-MX" dirty="0"/>
        </a:p>
      </dgm:t>
    </dgm:pt>
    <dgm:pt modelId="{EDA72F31-DB8A-4AAC-BFE4-E2C8DEE28575}" type="sibTrans" cxnId="{32EA6F6A-A5BF-4C01-8432-7A2A4FC8B418}">
      <dgm:prSet/>
      <dgm:spPr/>
      <dgm:t>
        <a:bodyPr/>
        <a:lstStyle/>
        <a:p>
          <a:endParaRPr lang="es-MX"/>
        </a:p>
      </dgm:t>
    </dgm:pt>
    <dgm:pt modelId="{3B65A345-A679-44BE-9A89-EAD1149A3BA1}" type="parTrans" cxnId="{32EA6F6A-A5BF-4C01-8432-7A2A4FC8B418}">
      <dgm:prSet/>
      <dgm:spPr/>
      <dgm:t>
        <a:bodyPr/>
        <a:lstStyle/>
        <a:p>
          <a:endParaRPr lang="es-MX"/>
        </a:p>
      </dgm:t>
    </dgm:pt>
    <dgm:pt modelId="{42557130-ABD5-48CC-857B-5A07B0BF3438}" type="pres">
      <dgm:prSet presAssocID="{F75C2431-FEC8-427D-A7E9-3A9A08A1D070}" presName="Name0" presStyleCnt="0">
        <dgm:presLayoutVars>
          <dgm:dir/>
          <dgm:resizeHandles val="exact"/>
        </dgm:presLayoutVars>
      </dgm:prSet>
      <dgm:spPr/>
      <dgm:t>
        <a:bodyPr/>
        <a:lstStyle/>
        <a:p>
          <a:endParaRPr lang="es-MX"/>
        </a:p>
      </dgm:t>
    </dgm:pt>
    <dgm:pt modelId="{77BF33D7-F83D-4D7B-A32E-CBB2117465CA}" type="pres">
      <dgm:prSet presAssocID="{F75C2431-FEC8-427D-A7E9-3A9A08A1D070}" presName="fgShape" presStyleLbl="fgShp" presStyleIdx="0" presStyleCnt="1"/>
      <dgm:spPr/>
    </dgm:pt>
    <dgm:pt modelId="{04048D73-0B54-41EB-991D-41B796823AD4}" type="pres">
      <dgm:prSet presAssocID="{F75C2431-FEC8-427D-A7E9-3A9A08A1D070}" presName="linComp" presStyleCnt="0"/>
      <dgm:spPr/>
    </dgm:pt>
    <dgm:pt modelId="{56F9EA1C-67D4-4C7B-8889-4A45EF59D252}" type="pres">
      <dgm:prSet presAssocID="{A2C71DB3-48A8-4BE9-9458-311F08D1D3FE}" presName="compNode" presStyleCnt="0"/>
      <dgm:spPr/>
    </dgm:pt>
    <dgm:pt modelId="{46ED4AC6-8725-49A0-AAF8-1B5DBCE30DE2}" type="pres">
      <dgm:prSet presAssocID="{A2C71DB3-48A8-4BE9-9458-311F08D1D3FE}" presName="bkgdShape" presStyleLbl="node1" presStyleIdx="0" presStyleCnt="3"/>
      <dgm:spPr/>
      <dgm:t>
        <a:bodyPr/>
        <a:lstStyle/>
        <a:p>
          <a:endParaRPr lang="es-MX"/>
        </a:p>
      </dgm:t>
    </dgm:pt>
    <dgm:pt modelId="{1E21525E-B78E-46C4-A7B3-20AD19C8E801}" type="pres">
      <dgm:prSet presAssocID="{A2C71DB3-48A8-4BE9-9458-311F08D1D3FE}" presName="nodeTx" presStyleLbl="node1" presStyleIdx="0" presStyleCnt="3">
        <dgm:presLayoutVars>
          <dgm:bulletEnabled val="1"/>
        </dgm:presLayoutVars>
      </dgm:prSet>
      <dgm:spPr/>
      <dgm:t>
        <a:bodyPr/>
        <a:lstStyle/>
        <a:p>
          <a:endParaRPr lang="es-MX"/>
        </a:p>
      </dgm:t>
    </dgm:pt>
    <dgm:pt modelId="{B37D4353-60C5-4D93-AE9F-8F0BB3CC8694}" type="pres">
      <dgm:prSet presAssocID="{A2C71DB3-48A8-4BE9-9458-311F08D1D3FE}" presName="invisiNode" presStyleLbl="node1" presStyleIdx="0" presStyleCnt="3"/>
      <dgm:spPr/>
    </dgm:pt>
    <dgm:pt modelId="{30095A7B-F43A-4D89-AB47-A83B3FF3D1BE}" type="pres">
      <dgm:prSet presAssocID="{A2C71DB3-48A8-4BE9-9458-311F08D1D3FE}" presName="imagNode" presStyleLbl="fgImgPlace1" presStyleIdx="0" presStyleCnt="3" custLinFactNeighborX="-1173" custLinFactNeighborY="-10035"/>
      <dgm:spPr/>
    </dgm:pt>
    <dgm:pt modelId="{CDC1C9D5-B787-4040-A725-7CCB73A4A599}" type="pres">
      <dgm:prSet presAssocID="{59066521-2A78-45F3-A7D4-13EF844D15F0}" presName="sibTrans" presStyleLbl="sibTrans2D1" presStyleIdx="0" presStyleCnt="0"/>
      <dgm:spPr/>
      <dgm:t>
        <a:bodyPr/>
        <a:lstStyle/>
        <a:p>
          <a:endParaRPr lang="es-MX"/>
        </a:p>
      </dgm:t>
    </dgm:pt>
    <dgm:pt modelId="{CADE44B5-4744-4506-92ED-E4F5FD1FAE84}" type="pres">
      <dgm:prSet presAssocID="{0A1F96BF-D50C-48CA-8219-40F1E29B2D0E}" presName="compNode" presStyleCnt="0"/>
      <dgm:spPr/>
    </dgm:pt>
    <dgm:pt modelId="{87FBF6A0-797E-4095-9A8F-890B5B174356}" type="pres">
      <dgm:prSet presAssocID="{0A1F96BF-D50C-48CA-8219-40F1E29B2D0E}" presName="bkgdShape" presStyleLbl="node1" presStyleIdx="1" presStyleCnt="3"/>
      <dgm:spPr/>
      <dgm:t>
        <a:bodyPr/>
        <a:lstStyle/>
        <a:p>
          <a:endParaRPr lang="es-MX"/>
        </a:p>
      </dgm:t>
    </dgm:pt>
    <dgm:pt modelId="{ACBE1FBF-C1DB-4E21-BE9A-DFCDE3116258}" type="pres">
      <dgm:prSet presAssocID="{0A1F96BF-D50C-48CA-8219-40F1E29B2D0E}" presName="nodeTx" presStyleLbl="node1" presStyleIdx="1" presStyleCnt="3">
        <dgm:presLayoutVars>
          <dgm:bulletEnabled val="1"/>
        </dgm:presLayoutVars>
      </dgm:prSet>
      <dgm:spPr/>
      <dgm:t>
        <a:bodyPr/>
        <a:lstStyle/>
        <a:p>
          <a:endParaRPr lang="es-MX"/>
        </a:p>
      </dgm:t>
    </dgm:pt>
    <dgm:pt modelId="{D69DAB1D-857C-4670-B987-18B0DC050B78}" type="pres">
      <dgm:prSet presAssocID="{0A1F96BF-D50C-48CA-8219-40F1E29B2D0E}" presName="invisiNode" presStyleLbl="node1" presStyleIdx="1" presStyleCnt="3"/>
      <dgm:spPr/>
    </dgm:pt>
    <dgm:pt modelId="{6386689A-C71A-4733-833F-FCCE83E8B48B}" type="pres">
      <dgm:prSet presAssocID="{0A1F96BF-D50C-48CA-8219-40F1E29B2D0E}" presName="imagNode" presStyleLbl="fgImgPlace1" presStyleIdx="1" presStyleCnt="3" custLinFactX="200000" custLinFactNeighborX="200174" custLinFactNeighborY="59933"/>
      <dgm:spPr/>
    </dgm:pt>
    <dgm:pt modelId="{7E06A08A-01D8-4065-A13B-244D8FC348F6}" type="pres">
      <dgm:prSet presAssocID="{EDA72F31-DB8A-4AAC-BFE4-E2C8DEE28575}" presName="sibTrans" presStyleLbl="sibTrans2D1" presStyleIdx="0" presStyleCnt="0"/>
      <dgm:spPr/>
      <dgm:t>
        <a:bodyPr/>
        <a:lstStyle/>
        <a:p>
          <a:endParaRPr lang="es-MX"/>
        </a:p>
      </dgm:t>
    </dgm:pt>
    <dgm:pt modelId="{35358183-8C40-477C-8724-2D0DC69CD3C6}" type="pres">
      <dgm:prSet presAssocID="{A8179951-2491-43F6-8BD1-813F5BCCAB20}" presName="compNode" presStyleCnt="0"/>
      <dgm:spPr/>
    </dgm:pt>
    <dgm:pt modelId="{120FF6C2-C751-4A2B-B236-B0D50D94A82A}" type="pres">
      <dgm:prSet presAssocID="{A8179951-2491-43F6-8BD1-813F5BCCAB20}" presName="bkgdShape" presStyleLbl="node1" presStyleIdx="2" presStyleCnt="3" custLinFactNeighborX="-958" custLinFactNeighborY="-4651"/>
      <dgm:spPr/>
      <dgm:t>
        <a:bodyPr/>
        <a:lstStyle/>
        <a:p>
          <a:endParaRPr lang="es-MX"/>
        </a:p>
      </dgm:t>
    </dgm:pt>
    <dgm:pt modelId="{C2ED8F95-40F7-4DDB-8001-2995EDD658D3}" type="pres">
      <dgm:prSet presAssocID="{A8179951-2491-43F6-8BD1-813F5BCCAB20}" presName="nodeTx" presStyleLbl="node1" presStyleIdx="2" presStyleCnt="3">
        <dgm:presLayoutVars>
          <dgm:bulletEnabled val="1"/>
        </dgm:presLayoutVars>
      </dgm:prSet>
      <dgm:spPr/>
      <dgm:t>
        <a:bodyPr/>
        <a:lstStyle/>
        <a:p>
          <a:endParaRPr lang="es-MX"/>
        </a:p>
      </dgm:t>
    </dgm:pt>
    <dgm:pt modelId="{FBC809C7-BE3C-429F-8E0D-99D5703FDF14}" type="pres">
      <dgm:prSet presAssocID="{A8179951-2491-43F6-8BD1-813F5BCCAB20}" presName="invisiNode" presStyleLbl="node1" presStyleIdx="2" presStyleCnt="3"/>
      <dgm:spPr/>
    </dgm:pt>
    <dgm:pt modelId="{7CE4B32E-861B-4BFA-8766-B62623CA78F3}" type="pres">
      <dgm:prSet presAssocID="{A8179951-2491-43F6-8BD1-813F5BCCAB20}" presName="imagNode" presStyleLbl="fgImgPlace1" presStyleIdx="2" presStyleCnt="3" custLinFactNeighborX="-921" custLinFactNeighborY="-10035"/>
      <dgm:spPr/>
    </dgm:pt>
  </dgm:ptLst>
  <dgm:cxnLst>
    <dgm:cxn modelId="{E249125A-2C18-4532-AFBF-7F3DD2C36E8A}" srcId="{F75C2431-FEC8-427D-A7E9-3A9A08A1D070}" destId="{A2C71DB3-48A8-4BE9-9458-311F08D1D3FE}" srcOrd="0" destOrd="0" parTransId="{17BB4921-DD4E-44D4-8256-FFC58FCA66C7}" sibTransId="{59066521-2A78-45F3-A7D4-13EF844D15F0}"/>
    <dgm:cxn modelId="{9D484D90-D404-46B7-898B-497BC147D38D}" type="presOf" srcId="{A8179951-2491-43F6-8BD1-813F5BCCAB20}" destId="{C2ED8F95-40F7-4DDB-8001-2995EDD658D3}" srcOrd="1" destOrd="0" presId="urn:microsoft.com/office/officeart/2005/8/layout/hList7"/>
    <dgm:cxn modelId="{D82BEC69-4830-4A29-898D-2E230CF0270C}" srcId="{F75C2431-FEC8-427D-A7E9-3A9A08A1D070}" destId="{A8179951-2491-43F6-8BD1-813F5BCCAB20}" srcOrd="2" destOrd="0" parTransId="{B6095C32-45F6-4293-B4CD-4487F10CC845}" sibTransId="{2BA4E257-7CC2-4789-962E-4F2073563236}"/>
    <dgm:cxn modelId="{29FC80EF-5E8B-4EF7-BA8F-DAC4F1FE8B2A}" type="presOf" srcId="{EDA72F31-DB8A-4AAC-BFE4-E2C8DEE28575}" destId="{7E06A08A-01D8-4065-A13B-244D8FC348F6}" srcOrd="0" destOrd="0" presId="urn:microsoft.com/office/officeart/2005/8/layout/hList7"/>
    <dgm:cxn modelId="{7944F7B1-4875-4576-B4D7-0626CBA20E8B}" type="presOf" srcId="{0A1F96BF-D50C-48CA-8219-40F1E29B2D0E}" destId="{87FBF6A0-797E-4095-9A8F-890B5B174356}" srcOrd="0" destOrd="0" presId="urn:microsoft.com/office/officeart/2005/8/layout/hList7"/>
    <dgm:cxn modelId="{563D340A-19FB-46EB-9D41-AB9C621934B4}" type="presOf" srcId="{59066521-2A78-45F3-A7D4-13EF844D15F0}" destId="{CDC1C9D5-B787-4040-A725-7CCB73A4A599}" srcOrd="0" destOrd="0" presId="urn:microsoft.com/office/officeart/2005/8/layout/hList7"/>
    <dgm:cxn modelId="{1332C746-8807-4922-89FA-A0E5F13913B2}" type="presOf" srcId="{A2C71DB3-48A8-4BE9-9458-311F08D1D3FE}" destId="{1E21525E-B78E-46C4-A7B3-20AD19C8E801}" srcOrd="1" destOrd="0" presId="urn:microsoft.com/office/officeart/2005/8/layout/hList7"/>
    <dgm:cxn modelId="{D5F989BB-9040-4063-ABE4-56D517CE317F}" type="presOf" srcId="{0A1F96BF-D50C-48CA-8219-40F1E29B2D0E}" destId="{ACBE1FBF-C1DB-4E21-BE9A-DFCDE3116258}" srcOrd="1" destOrd="0" presId="urn:microsoft.com/office/officeart/2005/8/layout/hList7"/>
    <dgm:cxn modelId="{4619CBA2-C308-4817-89D1-2D97684510F3}" type="presOf" srcId="{A2C71DB3-48A8-4BE9-9458-311F08D1D3FE}" destId="{46ED4AC6-8725-49A0-AAF8-1B5DBCE30DE2}" srcOrd="0" destOrd="0" presId="urn:microsoft.com/office/officeart/2005/8/layout/hList7"/>
    <dgm:cxn modelId="{D40572D9-3E16-4101-AC90-67DE9D4C388D}" type="presOf" srcId="{A8179951-2491-43F6-8BD1-813F5BCCAB20}" destId="{120FF6C2-C751-4A2B-B236-B0D50D94A82A}" srcOrd="0" destOrd="0" presId="urn:microsoft.com/office/officeart/2005/8/layout/hList7"/>
    <dgm:cxn modelId="{32EA6F6A-A5BF-4C01-8432-7A2A4FC8B418}" srcId="{F75C2431-FEC8-427D-A7E9-3A9A08A1D070}" destId="{0A1F96BF-D50C-48CA-8219-40F1E29B2D0E}" srcOrd="1" destOrd="0" parTransId="{3B65A345-A679-44BE-9A89-EAD1149A3BA1}" sibTransId="{EDA72F31-DB8A-4AAC-BFE4-E2C8DEE28575}"/>
    <dgm:cxn modelId="{BAFA52AE-195C-4B8B-9E39-42AE4739E327}" type="presOf" srcId="{F75C2431-FEC8-427D-A7E9-3A9A08A1D070}" destId="{42557130-ABD5-48CC-857B-5A07B0BF3438}" srcOrd="0" destOrd="0" presId="urn:microsoft.com/office/officeart/2005/8/layout/hList7"/>
    <dgm:cxn modelId="{D1309FB9-5E14-4C6A-835E-22BD6C67F27C}" type="presParOf" srcId="{42557130-ABD5-48CC-857B-5A07B0BF3438}" destId="{77BF33D7-F83D-4D7B-A32E-CBB2117465CA}" srcOrd="0" destOrd="0" presId="urn:microsoft.com/office/officeart/2005/8/layout/hList7"/>
    <dgm:cxn modelId="{F21D8334-D73D-4CC3-88E6-4223EDDC5D26}" type="presParOf" srcId="{42557130-ABD5-48CC-857B-5A07B0BF3438}" destId="{04048D73-0B54-41EB-991D-41B796823AD4}" srcOrd="1" destOrd="0" presId="urn:microsoft.com/office/officeart/2005/8/layout/hList7"/>
    <dgm:cxn modelId="{BFBC6B80-9022-494B-83ED-ECF1DB1B14B7}" type="presParOf" srcId="{04048D73-0B54-41EB-991D-41B796823AD4}" destId="{56F9EA1C-67D4-4C7B-8889-4A45EF59D252}" srcOrd="0" destOrd="0" presId="urn:microsoft.com/office/officeart/2005/8/layout/hList7"/>
    <dgm:cxn modelId="{6A39E43D-30C3-4303-AF6F-7DDF7054742A}" type="presParOf" srcId="{56F9EA1C-67D4-4C7B-8889-4A45EF59D252}" destId="{46ED4AC6-8725-49A0-AAF8-1B5DBCE30DE2}" srcOrd="0" destOrd="0" presId="urn:microsoft.com/office/officeart/2005/8/layout/hList7"/>
    <dgm:cxn modelId="{15FCBE76-AD07-4DF5-B467-808199CCDA5C}" type="presParOf" srcId="{56F9EA1C-67D4-4C7B-8889-4A45EF59D252}" destId="{1E21525E-B78E-46C4-A7B3-20AD19C8E801}" srcOrd="1" destOrd="0" presId="urn:microsoft.com/office/officeart/2005/8/layout/hList7"/>
    <dgm:cxn modelId="{7C650D42-6583-45A2-A1EB-884C7F2040E1}" type="presParOf" srcId="{56F9EA1C-67D4-4C7B-8889-4A45EF59D252}" destId="{B37D4353-60C5-4D93-AE9F-8F0BB3CC8694}" srcOrd="2" destOrd="0" presId="urn:microsoft.com/office/officeart/2005/8/layout/hList7"/>
    <dgm:cxn modelId="{809B30F6-3126-45E3-B165-0244D93D98BC}" type="presParOf" srcId="{56F9EA1C-67D4-4C7B-8889-4A45EF59D252}" destId="{30095A7B-F43A-4D89-AB47-A83B3FF3D1BE}" srcOrd="3" destOrd="0" presId="urn:microsoft.com/office/officeart/2005/8/layout/hList7"/>
    <dgm:cxn modelId="{CE9144B5-F247-4E1A-AB74-308C1366F9B6}" type="presParOf" srcId="{04048D73-0B54-41EB-991D-41B796823AD4}" destId="{CDC1C9D5-B787-4040-A725-7CCB73A4A599}" srcOrd="1" destOrd="0" presId="urn:microsoft.com/office/officeart/2005/8/layout/hList7"/>
    <dgm:cxn modelId="{EF0F01A4-C6EA-4D96-B003-896F831D8A57}" type="presParOf" srcId="{04048D73-0B54-41EB-991D-41B796823AD4}" destId="{CADE44B5-4744-4506-92ED-E4F5FD1FAE84}" srcOrd="2" destOrd="0" presId="urn:microsoft.com/office/officeart/2005/8/layout/hList7"/>
    <dgm:cxn modelId="{83051ADC-0B69-4EB6-9111-7E985388ECFD}" type="presParOf" srcId="{CADE44B5-4744-4506-92ED-E4F5FD1FAE84}" destId="{87FBF6A0-797E-4095-9A8F-890B5B174356}" srcOrd="0" destOrd="0" presId="urn:microsoft.com/office/officeart/2005/8/layout/hList7"/>
    <dgm:cxn modelId="{FF645FD2-DCF3-4142-B220-B9CA2B62FD23}" type="presParOf" srcId="{CADE44B5-4744-4506-92ED-E4F5FD1FAE84}" destId="{ACBE1FBF-C1DB-4E21-BE9A-DFCDE3116258}" srcOrd="1" destOrd="0" presId="urn:microsoft.com/office/officeart/2005/8/layout/hList7"/>
    <dgm:cxn modelId="{BA35F98E-6756-4177-BDEA-042BF91E0ED1}" type="presParOf" srcId="{CADE44B5-4744-4506-92ED-E4F5FD1FAE84}" destId="{D69DAB1D-857C-4670-B987-18B0DC050B78}" srcOrd="2" destOrd="0" presId="urn:microsoft.com/office/officeart/2005/8/layout/hList7"/>
    <dgm:cxn modelId="{9A476292-4F97-45D5-B3B4-3ED4B7ECD758}" type="presParOf" srcId="{CADE44B5-4744-4506-92ED-E4F5FD1FAE84}" destId="{6386689A-C71A-4733-833F-FCCE83E8B48B}" srcOrd="3" destOrd="0" presId="urn:microsoft.com/office/officeart/2005/8/layout/hList7"/>
    <dgm:cxn modelId="{04E70DF6-86E3-4151-8966-DD172F0F16A8}" type="presParOf" srcId="{04048D73-0B54-41EB-991D-41B796823AD4}" destId="{7E06A08A-01D8-4065-A13B-244D8FC348F6}" srcOrd="3" destOrd="0" presId="urn:microsoft.com/office/officeart/2005/8/layout/hList7"/>
    <dgm:cxn modelId="{F7167EC3-107D-4E40-97DF-2D05DFCDED8B}" type="presParOf" srcId="{04048D73-0B54-41EB-991D-41B796823AD4}" destId="{35358183-8C40-477C-8724-2D0DC69CD3C6}" srcOrd="4" destOrd="0" presId="urn:microsoft.com/office/officeart/2005/8/layout/hList7"/>
    <dgm:cxn modelId="{94E8C4FA-7BB2-42B5-909B-2B6CC8A82199}" type="presParOf" srcId="{35358183-8C40-477C-8724-2D0DC69CD3C6}" destId="{120FF6C2-C751-4A2B-B236-B0D50D94A82A}" srcOrd="0" destOrd="0" presId="urn:microsoft.com/office/officeart/2005/8/layout/hList7"/>
    <dgm:cxn modelId="{DB067A37-1FBC-459A-B034-E49DE22BFB72}" type="presParOf" srcId="{35358183-8C40-477C-8724-2D0DC69CD3C6}" destId="{C2ED8F95-40F7-4DDB-8001-2995EDD658D3}" srcOrd="1" destOrd="0" presId="urn:microsoft.com/office/officeart/2005/8/layout/hList7"/>
    <dgm:cxn modelId="{49099CCB-0A5D-4A20-98DA-0B6D040CA3EA}" type="presParOf" srcId="{35358183-8C40-477C-8724-2D0DC69CD3C6}" destId="{FBC809C7-BE3C-429F-8E0D-99D5703FDF14}" srcOrd="2" destOrd="0" presId="urn:microsoft.com/office/officeart/2005/8/layout/hList7"/>
    <dgm:cxn modelId="{830EC741-00F1-4C69-A534-AC67738D4B1C}" type="presParOf" srcId="{35358183-8C40-477C-8724-2D0DC69CD3C6}" destId="{7CE4B32E-861B-4BFA-8766-B62623CA78F3}"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4090FD5-539A-4C2C-A2C2-E85A969556F9}" type="doc">
      <dgm:prSet loTypeId="urn:microsoft.com/office/officeart/2009/3/layout/OpposingIdeas" loCatId="relationship" qsTypeId="urn:microsoft.com/office/officeart/2005/8/quickstyle/simple5" qsCatId="simple" csTypeId="urn:microsoft.com/office/officeart/2005/8/colors/colorful2" csCatId="colorful" phldr="1"/>
      <dgm:spPr/>
      <dgm:t>
        <a:bodyPr/>
        <a:lstStyle/>
        <a:p>
          <a:endParaRPr lang="es-MX"/>
        </a:p>
      </dgm:t>
    </dgm:pt>
    <dgm:pt modelId="{6138912F-ACAA-4DF0-89CD-FA66C05F21F5}">
      <dgm:prSet phldrT="[Texto]"/>
      <dgm:spPr/>
      <dgm:t>
        <a:bodyPr/>
        <a:lstStyle/>
        <a:p>
          <a:r>
            <a:rPr lang="es-MX" dirty="0" smtClean="0"/>
            <a:t>.</a:t>
          </a:r>
          <a:endParaRPr lang="es-MX" dirty="0"/>
        </a:p>
      </dgm:t>
    </dgm:pt>
    <dgm:pt modelId="{EA80B5F0-9226-4783-A1BB-83458A2C6165}" type="parTrans" cxnId="{19A6DC79-5830-427F-9632-34B1781E5E3D}">
      <dgm:prSet/>
      <dgm:spPr/>
      <dgm:t>
        <a:bodyPr/>
        <a:lstStyle/>
        <a:p>
          <a:endParaRPr lang="es-MX"/>
        </a:p>
      </dgm:t>
    </dgm:pt>
    <dgm:pt modelId="{1073B574-4A05-47F1-A077-3998DF25A4F1}" type="sibTrans" cxnId="{19A6DC79-5830-427F-9632-34B1781E5E3D}">
      <dgm:prSet/>
      <dgm:spPr/>
      <dgm:t>
        <a:bodyPr/>
        <a:lstStyle/>
        <a:p>
          <a:endParaRPr lang="es-MX"/>
        </a:p>
      </dgm:t>
    </dgm:pt>
    <dgm:pt modelId="{F5BCF083-FE50-4C8E-BF6B-AB6E7973BF0C}">
      <dgm:prSet phldrT="[Texto]"/>
      <dgm:spPr/>
      <dgm:t>
        <a:bodyPr/>
        <a:lstStyle/>
        <a:p>
          <a:r>
            <a:rPr lang="es-MX" b="1" dirty="0" smtClean="0"/>
            <a:t>Digamos que usted tiene $5,000 que le gustaría invertir, y piensa en la bolsa de valores. Como sólo tiene $5,000, puede comprar únicamente un número pequeño de acciones. Incluso si usa el comercio online, su compra es tan pequeña que la comisión para el corredor representará un porcentaje elevado del precio de la compra de las acciones. Si en lugar de ello decide comprar un bono, el problema será mayor, porque el bono más barato cuesta $10,000, y usted no tiene esa cantidad para invertir.</a:t>
          </a:r>
          <a:endParaRPr lang="es-MX" b="1" dirty="0"/>
        </a:p>
      </dgm:t>
    </dgm:pt>
    <dgm:pt modelId="{399ED1B5-0D31-44E9-B00B-EDAEB505D173}" type="parTrans" cxnId="{FFD29B3E-868F-4815-B1D3-5AD6E439EE3B}">
      <dgm:prSet/>
      <dgm:spPr/>
      <dgm:t>
        <a:bodyPr/>
        <a:lstStyle/>
        <a:p>
          <a:endParaRPr lang="es-MX"/>
        </a:p>
      </dgm:t>
    </dgm:pt>
    <dgm:pt modelId="{A36B64C5-635F-495B-9508-F00A614A1C21}" type="sibTrans" cxnId="{FFD29B3E-868F-4815-B1D3-5AD6E439EE3B}">
      <dgm:prSet/>
      <dgm:spPr/>
      <dgm:t>
        <a:bodyPr/>
        <a:lstStyle/>
        <a:p>
          <a:endParaRPr lang="es-MX"/>
        </a:p>
      </dgm:t>
    </dgm:pt>
    <dgm:pt modelId="{97B4748B-CEAA-4E23-BFE4-AE4655D4C752}">
      <dgm:prSet phldrT="[Texto]"/>
      <dgm:spPr/>
      <dgm:t>
        <a:bodyPr/>
        <a:lstStyle/>
        <a:p>
          <a:r>
            <a:rPr lang="es-MX" dirty="0" smtClean="0"/>
            <a:t>.</a:t>
          </a:r>
          <a:endParaRPr lang="es-MX" dirty="0"/>
        </a:p>
      </dgm:t>
    </dgm:pt>
    <dgm:pt modelId="{CF5D23B1-3547-4769-8771-923D100F0EFB}" type="parTrans" cxnId="{E02C9724-4B76-4EB9-99E2-7384F6059A5C}">
      <dgm:prSet/>
      <dgm:spPr/>
      <dgm:t>
        <a:bodyPr/>
        <a:lstStyle/>
        <a:p>
          <a:endParaRPr lang="es-MX"/>
        </a:p>
      </dgm:t>
    </dgm:pt>
    <dgm:pt modelId="{20DFB6CA-024C-43BA-8DAB-6A7FFE463614}" type="sibTrans" cxnId="{E02C9724-4B76-4EB9-99E2-7384F6059A5C}">
      <dgm:prSet/>
      <dgm:spPr/>
      <dgm:t>
        <a:bodyPr/>
        <a:lstStyle/>
        <a:p>
          <a:endParaRPr lang="es-MX"/>
        </a:p>
      </dgm:t>
    </dgm:pt>
    <dgm:pt modelId="{C3E727F4-0643-49A5-8BA7-661A5AD79E36}">
      <dgm:prSet phldrT="[Texto]"/>
      <dgm:spPr/>
      <dgm:t>
        <a:bodyPr/>
        <a:lstStyle/>
        <a:p>
          <a:r>
            <a:rPr lang="es-MX" b="1" dirty="0" smtClean="0">
              <a:effectLst>
                <a:outerShdw blurRad="38100" dist="38100" dir="2700000" algn="tl">
                  <a:srgbClr val="000000">
                    <a:alpha val="43137"/>
                  </a:srgbClr>
                </a:outerShdw>
              </a:effectLst>
            </a:rPr>
            <a:t>Usted se decepciona y comprende que no podrá usar los mercados financieros para ganar un rendimiento sobre sus ahorros tan difícilmente guardados. Sin embargo, tendrá el consuelo de saber que no es la única persona marginada por los altos costos de transacción. Éste es un hecho de la vida para muchos de nosotros: sólo cerca de la mitad de las familias pueden poseer cualquier tipo de valor.</a:t>
          </a:r>
          <a:endParaRPr lang="es-MX" b="1" dirty="0">
            <a:effectLst>
              <a:outerShdw blurRad="38100" dist="38100" dir="2700000" algn="tl">
                <a:srgbClr val="000000">
                  <a:alpha val="43137"/>
                </a:srgbClr>
              </a:outerShdw>
            </a:effectLst>
          </a:endParaRPr>
        </a:p>
      </dgm:t>
    </dgm:pt>
    <dgm:pt modelId="{63805E53-EF91-42FF-9D72-8BB42197F9CF}" type="parTrans" cxnId="{87AA3997-02B0-49FA-A198-60BD8522ABEF}">
      <dgm:prSet/>
      <dgm:spPr/>
      <dgm:t>
        <a:bodyPr/>
        <a:lstStyle/>
        <a:p>
          <a:endParaRPr lang="es-MX"/>
        </a:p>
      </dgm:t>
    </dgm:pt>
    <dgm:pt modelId="{6DDBF625-BF89-400D-B308-4E6680F48362}" type="sibTrans" cxnId="{87AA3997-02B0-49FA-A198-60BD8522ABEF}">
      <dgm:prSet/>
      <dgm:spPr/>
      <dgm:t>
        <a:bodyPr/>
        <a:lstStyle/>
        <a:p>
          <a:endParaRPr lang="es-MX"/>
        </a:p>
      </dgm:t>
    </dgm:pt>
    <dgm:pt modelId="{C9A8FA61-A1E9-4BC9-83FB-3F0702036AC2}" type="pres">
      <dgm:prSet presAssocID="{44090FD5-539A-4C2C-A2C2-E85A969556F9}" presName="Name0" presStyleCnt="0">
        <dgm:presLayoutVars>
          <dgm:chMax val="2"/>
          <dgm:dir/>
          <dgm:animOne val="branch"/>
          <dgm:animLvl val="lvl"/>
          <dgm:resizeHandles val="exact"/>
        </dgm:presLayoutVars>
      </dgm:prSet>
      <dgm:spPr/>
      <dgm:t>
        <a:bodyPr/>
        <a:lstStyle/>
        <a:p>
          <a:endParaRPr lang="es-MX"/>
        </a:p>
      </dgm:t>
    </dgm:pt>
    <dgm:pt modelId="{F372EEFF-1C91-418A-9218-327C30FFCFB9}" type="pres">
      <dgm:prSet presAssocID="{44090FD5-539A-4C2C-A2C2-E85A969556F9}" presName="Background" presStyleLbl="node1" presStyleIdx="0" presStyleCnt="1"/>
      <dgm:spPr/>
    </dgm:pt>
    <dgm:pt modelId="{5385673B-8503-4F63-AAD6-066CF6C0E7E9}" type="pres">
      <dgm:prSet presAssocID="{44090FD5-539A-4C2C-A2C2-E85A969556F9}" presName="Divider" presStyleLbl="callout" presStyleIdx="0" presStyleCnt="1"/>
      <dgm:spPr/>
    </dgm:pt>
    <dgm:pt modelId="{AFB19CA5-F621-41D1-8848-95A1880B08AF}" type="pres">
      <dgm:prSet presAssocID="{44090FD5-539A-4C2C-A2C2-E85A969556F9}" presName="ChildText1" presStyleLbl="revTx" presStyleIdx="0" presStyleCnt="0">
        <dgm:presLayoutVars>
          <dgm:chMax val="0"/>
          <dgm:chPref val="0"/>
          <dgm:bulletEnabled val="1"/>
        </dgm:presLayoutVars>
      </dgm:prSet>
      <dgm:spPr/>
      <dgm:t>
        <a:bodyPr/>
        <a:lstStyle/>
        <a:p>
          <a:endParaRPr lang="es-MX"/>
        </a:p>
      </dgm:t>
    </dgm:pt>
    <dgm:pt modelId="{EDC0243E-46B1-4609-ABAB-F13183790476}" type="pres">
      <dgm:prSet presAssocID="{44090FD5-539A-4C2C-A2C2-E85A969556F9}" presName="ChildText2" presStyleLbl="revTx" presStyleIdx="0" presStyleCnt="0">
        <dgm:presLayoutVars>
          <dgm:chMax val="0"/>
          <dgm:chPref val="0"/>
          <dgm:bulletEnabled val="1"/>
        </dgm:presLayoutVars>
      </dgm:prSet>
      <dgm:spPr/>
      <dgm:t>
        <a:bodyPr/>
        <a:lstStyle/>
        <a:p>
          <a:endParaRPr lang="es-MX"/>
        </a:p>
      </dgm:t>
    </dgm:pt>
    <dgm:pt modelId="{8E883243-9980-437E-A0B1-0CC64E43088C}" type="pres">
      <dgm:prSet presAssocID="{44090FD5-539A-4C2C-A2C2-E85A969556F9}" presName="ParentText1" presStyleLbl="revTx" presStyleIdx="0" presStyleCnt="0">
        <dgm:presLayoutVars>
          <dgm:chMax val="1"/>
          <dgm:chPref val="1"/>
        </dgm:presLayoutVars>
      </dgm:prSet>
      <dgm:spPr/>
      <dgm:t>
        <a:bodyPr/>
        <a:lstStyle/>
        <a:p>
          <a:endParaRPr lang="es-MX"/>
        </a:p>
      </dgm:t>
    </dgm:pt>
    <dgm:pt modelId="{9D925FA2-369D-4B6A-AD50-69F56F9A2837}" type="pres">
      <dgm:prSet presAssocID="{44090FD5-539A-4C2C-A2C2-E85A969556F9}" presName="ParentShape1" presStyleLbl="alignImgPlace1" presStyleIdx="0" presStyleCnt="2">
        <dgm:presLayoutVars/>
      </dgm:prSet>
      <dgm:spPr/>
      <dgm:t>
        <a:bodyPr/>
        <a:lstStyle/>
        <a:p>
          <a:endParaRPr lang="es-MX"/>
        </a:p>
      </dgm:t>
    </dgm:pt>
    <dgm:pt modelId="{BC5D8611-2E7A-412B-AF10-8152055AA898}" type="pres">
      <dgm:prSet presAssocID="{44090FD5-539A-4C2C-A2C2-E85A969556F9}" presName="ParentText2" presStyleLbl="revTx" presStyleIdx="0" presStyleCnt="0">
        <dgm:presLayoutVars>
          <dgm:chMax val="1"/>
          <dgm:chPref val="1"/>
        </dgm:presLayoutVars>
      </dgm:prSet>
      <dgm:spPr/>
      <dgm:t>
        <a:bodyPr/>
        <a:lstStyle/>
        <a:p>
          <a:endParaRPr lang="es-MX"/>
        </a:p>
      </dgm:t>
    </dgm:pt>
    <dgm:pt modelId="{06BDC102-EC56-4C13-AF05-A87BCA82D602}" type="pres">
      <dgm:prSet presAssocID="{44090FD5-539A-4C2C-A2C2-E85A969556F9}" presName="ParentShape2" presStyleLbl="alignImgPlace1" presStyleIdx="1" presStyleCnt="2">
        <dgm:presLayoutVars/>
      </dgm:prSet>
      <dgm:spPr/>
      <dgm:t>
        <a:bodyPr/>
        <a:lstStyle/>
        <a:p>
          <a:endParaRPr lang="es-MX"/>
        </a:p>
      </dgm:t>
    </dgm:pt>
  </dgm:ptLst>
  <dgm:cxnLst>
    <dgm:cxn modelId="{87AA3997-02B0-49FA-A198-60BD8522ABEF}" srcId="{97B4748B-CEAA-4E23-BFE4-AE4655D4C752}" destId="{C3E727F4-0643-49A5-8BA7-661A5AD79E36}" srcOrd="0" destOrd="0" parTransId="{63805E53-EF91-42FF-9D72-8BB42197F9CF}" sibTransId="{6DDBF625-BF89-400D-B308-4E6680F48362}"/>
    <dgm:cxn modelId="{9183CF34-94E0-4BAE-B9C1-0B9EDA3612A3}" type="presOf" srcId="{6138912F-ACAA-4DF0-89CD-FA66C05F21F5}" destId="{8E883243-9980-437E-A0B1-0CC64E43088C}" srcOrd="0" destOrd="0" presId="urn:microsoft.com/office/officeart/2009/3/layout/OpposingIdeas"/>
    <dgm:cxn modelId="{33FFA395-15D7-4A98-8937-EFD73FF2CC62}" type="presOf" srcId="{97B4748B-CEAA-4E23-BFE4-AE4655D4C752}" destId="{06BDC102-EC56-4C13-AF05-A87BCA82D602}" srcOrd="1" destOrd="0" presId="urn:microsoft.com/office/officeart/2009/3/layout/OpposingIdeas"/>
    <dgm:cxn modelId="{43CF1A71-77AE-49D3-9BDE-E14B2E332FF5}" type="presOf" srcId="{F5BCF083-FE50-4C8E-BF6B-AB6E7973BF0C}" destId="{AFB19CA5-F621-41D1-8848-95A1880B08AF}" srcOrd="0" destOrd="0" presId="urn:microsoft.com/office/officeart/2009/3/layout/OpposingIdeas"/>
    <dgm:cxn modelId="{C83698C8-CD74-4C99-8831-2A86130A07CC}" type="presOf" srcId="{44090FD5-539A-4C2C-A2C2-E85A969556F9}" destId="{C9A8FA61-A1E9-4BC9-83FB-3F0702036AC2}" srcOrd="0" destOrd="0" presId="urn:microsoft.com/office/officeart/2009/3/layout/OpposingIdeas"/>
    <dgm:cxn modelId="{FFD29B3E-868F-4815-B1D3-5AD6E439EE3B}" srcId="{6138912F-ACAA-4DF0-89CD-FA66C05F21F5}" destId="{F5BCF083-FE50-4C8E-BF6B-AB6E7973BF0C}" srcOrd="0" destOrd="0" parTransId="{399ED1B5-0D31-44E9-B00B-EDAEB505D173}" sibTransId="{A36B64C5-635F-495B-9508-F00A614A1C21}"/>
    <dgm:cxn modelId="{4C10CDFA-A6C3-437A-862F-C230964C49B0}" type="presOf" srcId="{97B4748B-CEAA-4E23-BFE4-AE4655D4C752}" destId="{BC5D8611-2E7A-412B-AF10-8152055AA898}" srcOrd="0" destOrd="0" presId="urn:microsoft.com/office/officeart/2009/3/layout/OpposingIdeas"/>
    <dgm:cxn modelId="{19A6DC79-5830-427F-9632-34B1781E5E3D}" srcId="{44090FD5-539A-4C2C-A2C2-E85A969556F9}" destId="{6138912F-ACAA-4DF0-89CD-FA66C05F21F5}" srcOrd="0" destOrd="0" parTransId="{EA80B5F0-9226-4783-A1BB-83458A2C6165}" sibTransId="{1073B574-4A05-47F1-A077-3998DF25A4F1}"/>
    <dgm:cxn modelId="{A4D8C2C4-FCF2-4CAC-85BC-C88AAB2BD2EA}" type="presOf" srcId="{C3E727F4-0643-49A5-8BA7-661A5AD79E36}" destId="{EDC0243E-46B1-4609-ABAB-F13183790476}" srcOrd="0" destOrd="0" presId="urn:microsoft.com/office/officeart/2009/3/layout/OpposingIdeas"/>
    <dgm:cxn modelId="{E02C9724-4B76-4EB9-99E2-7384F6059A5C}" srcId="{44090FD5-539A-4C2C-A2C2-E85A969556F9}" destId="{97B4748B-CEAA-4E23-BFE4-AE4655D4C752}" srcOrd="1" destOrd="0" parTransId="{CF5D23B1-3547-4769-8771-923D100F0EFB}" sibTransId="{20DFB6CA-024C-43BA-8DAB-6A7FFE463614}"/>
    <dgm:cxn modelId="{BDC2D1EF-49A9-42D4-97DB-0167E0594D21}" type="presOf" srcId="{6138912F-ACAA-4DF0-89CD-FA66C05F21F5}" destId="{9D925FA2-369D-4B6A-AD50-69F56F9A2837}" srcOrd="1" destOrd="0" presId="urn:microsoft.com/office/officeart/2009/3/layout/OpposingIdeas"/>
    <dgm:cxn modelId="{5AC38E63-F141-43B9-882E-F2C925860C45}" type="presParOf" srcId="{C9A8FA61-A1E9-4BC9-83FB-3F0702036AC2}" destId="{F372EEFF-1C91-418A-9218-327C30FFCFB9}" srcOrd="0" destOrd="0" presId="urn:microsoft.com/office/officeart/2009/3/layout/OpposingIdeas"/>
    <dgm:cxn modelId="{6D5701E7-63C4-40C2-AA9B-33000A8B6CF1}" type="presParOf" srcId="{C9A8FA61-A1E9-4BC9-83FB-3F0702036AC2}" destId="{5385673B-8503-4F63-AAD6-066CF6C0E7E9}" srcOrd="1" destOrd="0" presId="urn:microsoft.com/office/officeart/2009/3/layout/OpposingIdeas"/>
    <dgm:cxn modelId="{01C93670-8173-425B-81BD-B57C6889166E}" type="presParOf" srcId="{C9A8FA61-A1E9-4BC9-83FB-3F0702036AC2}" destId="{AFB19CA5-F621-41D1-8848-95A1880B08AF}" srcOrd="2" destOrd="0" presId="urn:microsoft.com/office/officeart/2009/3/layout/OpposingIdeas"/>
    <dgm:cxn modelId="{E8F0A1F4-EA41-4E21-BFCC-ACBBAEC29AAD}" type="presParOf" srcId="{C9A8FA61-A1E9-4BC9-83FB-3F0702036AC2}" destId="{EDC0243E-46B1-4609-ABAB-F13183790476}" srcOrd="3" destOrd="0" presId="urn:microsoft.com/office/officeart/2009/3/layout/OpposingIdeas"/>
    <dgm:cxn modelId="{3779F629-3228-4410-B0B6-B6459753908F}" type="presParOf" srcId="{C9A8FA61-A1E9-4BC9-83FB-3F0702036AC2}" destId="{8E883243-9980-437E-A0B1-0CC64E43088C}" srcOrd="4" destOrd="0" presId="urn:microsoft.com/office/officeart/2009/3/layout/OpposingIdeas"/>
    <dgm:cxn modelId="{8BD483F6-62D1-4C1D-922B-77104AB9334B}" type="presParOf" srcId="{C9A8FA61-A1E9-4BC9-83FB-3F0702036AC2}" destId="{9D925FA2-369D-4B6A-AD50-69F56F9A2837}" srcOrd="5" destOrd="0" presId="urn:microsoft.com/office/officeart/2009/3/layout/OpposingIdeas"/>
    <dgm:cxn modelId="{CC707B45-90B3-452B-A77C-D4BC456D7041}" type="presParOf" srcId="{C9A8FA61-A1E9-4BC9-83FB-3F0702036AC2}" destId="{BC5D8611-2E7A-412B-AF10-8152055AA898}" srcOrd="6" destOrd="0" presId="urn:microsoft.com/office/officeart/2009/3/layout/OpposingIdeas"/>
    <dgm:cxn modelId="{DA19962C-41D9-4199-9E7A-722FE69011E2}" type="presParOf" srcId="{C9A8FA61-A1E9-4BC9-83FB-3F0702036AC2}" destId="{06BDC102-EC56-4C13-AF05-A87BCA82D602}" srcOrd="7" destOrd="0" presId="urn:microsoft.com/office/officeart/2009/3/layout/OpposingIdea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4482B45-6549-4638-9550-B2B76DC9DB07}" type="doc">
      <dgm:prSet loTypeId="urn:microsoft.com/office/officeart/2008/layout/AlternatingPictureBlocks" loCatId="list" qsTypeId="urn:microsoft.com/office/officeart/2005/8/quickstyle/3d4" qsCatId="3D" csTypeId="urn:microsoft.com/office/officeart/2005/8/colors/accent3_5" csCatId="accent3" phldr="1"/>
      <dgm:spPr/>
    </dgm:pt>
    <dgm:pt modelId="{67E04987-5B77-4CA5-85CA-1E864856C102}">
      <dgm:prSet phldrT="[Texto]"/>
      <dgm:spPr/>
      <dgm:t>
        <a:bodyPr/>
        <a:lstStyle/>
        <a:p>
          <a:r>
            <a:rPr lang="es-MX" dirty="0" smtClean="0"/>
            <a:t>Una solución para el problema de los altos costos de transacción consiste en aglomerar los fondos de muchos inversionistas para que puedan aprovechar las economías de escala, la reducción en los costos de transacción por dólar de inversión conforme el tamaño (es decir, la escala) de la transacción aumenta.</a:t>
          </a:r>
          <a:endParaRPr lang="es-MX" dirty="0"/>
        </a:p>
      </dgm:t>
    </dgm:pt>
    <dgm:pt modelId="{0130F922-2790-4F35-8337-F76447C3D3E7}" type="parTrans" cxnId="{0B680EEB-3AE4-4834-BFC6-A5F2FD26F285}">
      <dgm:prSet/>
      <dgm:spPr/>
      <dgm:t>
        <a:bodyPr/>
        <a:lstStyle/>
        <a:p>
          <a:endParaRPr lang="es-MX"/>
        </a:p>
      </dgm:t>
    </dgm:pt>
    <dgm:pt modelId="{8DB25138-44CB-4350-961E-4B247F1359E4}" type="sibTrans" cxnId="{0B680EEB-3AE4-4834-BFC6-A5F2FD26F285}">
      <dgm:prSet/>
      <dgm:spPr/>
      <dgm:t>
        <a:bodyPr/>
        <a:lstStyle/>
        <a:p>
          <a:endParaRPr lang="es-MX"/>
        </a:p>
      </dgm:t>
    </dgm:pt>
    <dgm:pt modelId="{9EAA3751-1B67-4DAB-AADD-9289A27BFF40}">
      <dgm:prSet phldrT="[Texto]"/>
      <dgm:spPr/>
      <dgm:t>
        <a:bodyPr/>
        <a:lstStyle/>
        <a:p>
          <a:r>
            <a:rPr lang="es-MX" dirty="0" smtClean="0"/>
            <a:t>La aglomeración de los fondos de los inversionistas reduce los costos de transacción para cada inversionista. Las economías de escala existen porque el costo total de realizar una transacción en los mercados financieros aumenta poco conforme aumenta el tamaño de la transacción. Por ejemplo, el costo de colocar una compra de 10,000 acciones de capital no es mucho mayor que el costo de colocar una compra de 50 acciones de capital.</a:t>
          </a:r>
          <a:endParaRPr lang="es-MX" dirty="0"/>
        </a:p>
      </dgm:t>
    </dgm:pt>
    <dgm:pt modelId="{2698D38F-2805-4AB0-9121-6735559AF74B}" type="parTrans" cxnId="{EA05397A-34A4-455B-87D1-86D9D441DA2F}">
      <dgm:prSet/>
      <dgm:spPr/>
      <dgm:t>
        <a:bodyPr/>
        <a:lstStyle/>
        <a:p>
          <a:endParaRPr lang="es-MX"/>
        </a:p>
      </dgm:t>
    </dgm:pt>
    <dgm:pt modelId="{2539106A-BC98-45D0-8199-81CEB19F07D7}" type="sibTrans" cxnId="{EA05397A-34A4-455B-87D1-86D9D441DA2F}">
      <dgm:prSet/>
      <dgm:spPr/>
      <dgm:t>
        <a:bodyPr/>
        <a:lstStyle/>
        <a:p>
          <a:endParaRPr lang="es-MX"/>
        </a:p>
      </dgm:t>
    </dgm:pt>
    <dgm:pt modelId="{A82E0E4B-FA89-4FA8-86F8-CAE20694939F}" type="pres">
      <dgm:prSet presAssocID="{24482B45-6549-4638-9550-B2B76DC9DB07}" presName="linearFlow" presStyleCnt="0">
        <dgm:presLayoutVars>
          <dgm:dir/>
          <dgm:resizeHandles val="exact"/>
        </dgm:presLayoutVars>
      </dgm:prSet>
      <dgm:spPr/>
    </dgm:pt>
    <dgm:pt modelId="{5924B0D8-7A32-4871-B310-D9C05208602B}" type="pres">
      <dgm:prSet presAssocID="{67E04987-5B77-4CA5-85CA-1E864856C102}" presName="comp" presStyleCnt="0"/>
      <dgm:spPr/>
    </dgm:pt>
    <dgm:pt modelId="{0A920F49-FEF0-4588-BC41-A2AC6359A3B4}" type="pres">
      <dgm:prSet presAssocID="{67E04987-5B77-4CA5-85CA-1E864856C102}" presName="rect2" presStyleLbl="node1" presStyleIdx="0" presStyleCnt="2">
        <dgm:presLayoutVars>
          <dgm:bulletEnabled val="1"/>
        </dgm:presLayoutVars>
      </dgm:prSet>
      <dgm:spPr/>
      <dgm:t>
        <a:bodyPr/>
        <a:lstStyle/>
        <a:p>
          <a:endParaRPr lang="es-MX"/>
        </a:p>
      </dgm:t>
    </dgm:pt>
    <dgm:pt modelId="{B6DBD849-7505-47E9-A872-F8E83D2A181C}" type="pres">
      <dgm:prSet presAssocID="{67E04987-5B77-4CA5-85CA-1E864856C102}" presName="rect1" presStyleLbl="lnNode1" presStyleIdx="0" presStyleCnt="2"/>
      <dgm:spPr/>
    </dgm:pt>
    <dgm:pt modelId="{F22AB02F-E92F-4912-B332-9B72B8D16D63}" type="pres">
      <dgm:prSet presAssocID="{8DB25138-44CB-4350-961E-4B247F1359E4}" presName="sibTrans" presStyleCnt="0"/>
      <dgm:spPr/>
    </dgm:pt>
    <dgm:pt modelId="{9D490398-C180-4E25-B2D1-3428B912E06E}" type="pres">
      <dgm:prSet presAssocID="{9EAA3751-1B67-4DAB-AADD-9289A27BFF40}" presName="comp" presStyleCnt="0"/>
      <dgm:spPr/>
    </dgm:pt>
    <dgm:pt modelId="{0C63A244-C64D-4A8E-9BCD-D52C3FE0DEB2}" type="pres">
      <dgm:prSet presAssocID="{9EAA3751-1B67-4DAB-AADD-9289A27BFF40}" presName="rect2" presStyleLbl="node1" presStyleIdx="1" presStyleCnt="2">
        <dgm:presLayoutVars>
          <dgm:bulletEnabled val="1"/>
        </dgm:presLayoutVars>
      </dgm:prSet>
      <dgm:spPr/>
      <dgm:t>
        <a:bodyPr/>
        <a:lstStyle/>
        <a:p>
          <a:endParaRPr lang="es-MX"/>
        </a:p>
      </dgm:t>
    </dgm:pt>
    <dgm:pt modelId="{2AEE587A-26FD-46C0-812D-CD15C1D7B381}" type="pres">
      <dgm:prSet presAssocID="{9EAA3751-1B67-4DAB-AADD-9289A27BFF40}" presName="rect1" presStyleLbl="lnNode1" presStyleIdx="1" presStyleCnt="2"/>
      <dgm:spPr/>
    </dgm:pt>
  </dgm:ptLst>
  <dgm:cxnLst>
    <dgm:cxn modelId="{EA05397A-34A4-455B-87D1-86D9D441DA2F}" srcId="{24482B45-6549-4638-9550-B2B76DC9DB07}" destId="{9EAA3751-1B67-4DAB-AADD-9289A27BFF40}" srcOrd="1" destOrd="0" parTransId="{2698D38F-2805-4AB0-9121-6735559AF74B}" sibTransId="{2539106A-BC98-45D0-8199-81CEB19F07D7}"/>
    <dgm:cxn modelId="{94A458E5-3117-416F-978C-7C39D4756693}" type="presOf" srcId="{24482B45-6549-4638-9550-B2B76DC9DB07}" destId="{A82E0E4B-FA89-4FA8-86F8-CAE20694939F}" srcOrd="0" destOrd="0" presId="urn:microsoft.com/office/officeart/2008/layout/AlternatingPictureBlocks"/>
    <dgm:cxn modelId="{241F94EC-B53A-445F-824D-E2DABF023B5A}" type="presOf" srcId="{67E04987-5B77-4CA5-85CA-1E864856C102}" destId="{0A920F49-FEF0-4588-BC41-A2AC6359A3B4}" srcOrd="0" destOrd="0" presId="urn:microsoft.com/office/officeart/2008/layout/AlternatingPictureBlocks"/>
    <dgm:cxn modelId="{E1C4F66C-291B-4B13-9BBF-4EE882A9FF67}" type="presOf" srcId="{9EAA3751-1B67-4DAB-AADD-9289A27BFF40}" destId="{0C63A244-C64D-4A8E-9BCD-D52C3FE0DEB2}" srcOrd="0" destOrd="0" presId="urn:microsoft.com/office/officeart/2008/layout/AlternatingPictureBlocks"/>
    <dgm:cxn modelId="{0B680EEB-3AE4-4834-BFC6-A5F2FD26F285}" srcId="{24482B45-6549-4638-9550-B2B76DC9DB07}" destId="{67E04987-5B77-4CA5-85CA-1E864856C102}" srcOrd="0" destOrd="0" parTransId="{0130F922-2790-4F35-8337-F76447C3D3E7}" sibTransId="{8DB25138-44CB-4350-961E-4B247F1359E4}"/>
    <dgm:cxn modelId="{31ACC35C-B33B-4A51-9799-6C89DA58DC3D}" type="presParOf" srcId="{A82E0E4B-FA89-4FA8-86F8-CAE20694939F}" destId="{5924B0D8-7A32-4871-B310-D9C05208602B}" srcOrd="0" destOrd="0" presId="urn:microsoft.com/office/officeart/2008/layout/AlternatingPictureBlocks"/>
    <dgm:cxn modelId="{0A7B140D-FB76-483D-87D4-97E4228B5FDF}" type="presParOf" srcId="{5924B0D8-7A32-4871-B310-D9C05208602B}" destId="{0A920F49-FEF0-4588-BC41-A2AC6359A3B4}" srcOrd="0" destOrd="0" presId="urn:microsoft.com/office/officeart/2008/layout/AlternatingPictureBlocks"/>
    <dgm:cxn modelId="{AB567152-DDE2-406F-956E-D3E8B33D4872}" type="presParOf" srcId="{5924B0D8-7A32-4871-B310-D9C05208602B}" destId="{B6DBD849-7505-47E9-A872-F8E83D2A181C}" srcOrd="1" destOrd="0" presId="urn:microsoft.com/office/officeart/2008/layout/AlternatingPictureBlocks"/>
    <dgm:cxn modelId="{5DEE1932-2B12-4CB0-9EDE-1BE1E931F9D4}" type="presParOf" srcId="{A82E0E4B-FA89-4FA8-86F8-CAE20694939F}" destId="{F22AB02F-E92F-4912-B332-9B72B8D16D63}" srcOrd="1" destOrd="0" presId="urn:microsoft.com/office/officeart/2008/layout/AlternatingPictureBlocks"/>
    <dgm:cxn modelId="{42BC6794-720D-45B2-886A-C336B2D7B413}" type="presParOf" srcId="{A82E0E4B-FA89-4FA8-86F8-CAE20694939F}" destId="{9D490398-C180-4E25-B2D1-3428B912E06E}" srcOrd="2" destOrd="0" presId="urn:microsoft.com/office/officeart/2008/layout/AlternatingPictureBlocks"/>
    <dgm:cxn modelId="{95DC1924-DC3E-4AA0-9858-6AA46FDD5D70}" type="presParOf" srcId="{9D490398-C180-4E25-B2D1-3428B912E06E}" destId="{0C63A244-C64D-4A8E-9BCD-D52C3FE0DEB2}" srcOrd="0" destOrd="0" presId="urn:microsoft.com/office/officeart/2008/layout/AlternatingPictureBlocks"/>
    <dgm:cxn modelId="{734F9EEA-ACB1-4D49-9B08-825CE764D31A}" type="presParOf" srcId="{9D490398-C180-4E25-B2D1-3428B912E06E}" destId="{2AEE587A-26FD-46C0-812D-CD15C1D7B381}"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C5264C6-A221-47D3-807B-4586EA4D4E03}" type="doc">
      <dgm:prSet loTypeId="urn:microsoft.com/office/officeart/2008/layout/PictureStrips" loCatId="list" qsTypeId="urn:microsoft.com/office/officeart/2005/8/quickstyle/simple1" qsCatId="simple" csTypeId="urn:microsoft.com/office/officeart/2005/8/colors/accent3_5" csCatId="accent3" phldr="1"/>
      <dgm:spPr/>
      <dgm:t>
        <a:bodyPr/>
        <a:lstStyle/>
        <a:p>
          <a:endParaRPr lang="es-MX"/>
        </a:p>
      </dgm:t>
    </dgm:pt>
    <dgm:pt modelId="{AC040EB5-771E-4423-B2F0-648CCFA9F503}">
      <dgm:prSet phldrT="[Texto]" custT="1"/>
      <dgm:spPr/>
      <dgm:t>
        <a:bodyPr/>
        <a:lstStyle/>
        <a:p>
          <a:r>
            <a:rPr lang="es-MX" sz="1600" dirty="0" smtClean="0"/>
            <a:t>La presencia de las economías de escala en los mercados financieros ayuda a explicar por qué se han desarrollado los intermediarios financieros y por qué son ya una parte tan importante de nuestra estructura financiera. El ejemplo más claro de un intermediario financiero que surgió como resultado de las economías de escala es el fondo mutuo.</a:t>
          </a:r>
          <a:endParaRPr lang="es-MX" sz="1600" dirty="0"/>
        </a:p>
      </dgm:t>
    </dgm:pt>
    <dgm:pt modelId="{586FA086-2821-49BF-B5E2-B4AAD4B8C902}" type="parTrans" cxnId="{F38ED2E2-2785-4664-B9BB-03D76CFBDE1E}">
      <dgm:prSet/>
      <dgm:spPr/>
      <dgm:t>
        <a:bodyPr/>
        <a:lstStyle/>
        <a:p>
          <a:endParaRPr lang="es-MX"/>
        </a:p>
      </dgm:t>
    </dgm:pt>
    <dgm:pt modelId="{DE982DA9-A635-420E-8311-8F6CC47E9908}" type="sibTrans" cxnId="{F38ED2E2-2785-4664-B9BB-03D76CFBDE1E}">
      <dgm:prSet/>
      <dgm:spPr/>
      <dgm:t>
        <a:bodyPr/>
        <a:lstStyle/>
        <a:p>
          <a:endParaRPr lang="es-MX"/>
        </a:p>
      </dgm:t>
    </dgm:pt>
    <dgm:pt modelId="{23D14962-40F8-42F7-AD5F-D0C6A0F987C2}">
      <dgm:prSet phldrT="[Texto]" custT="1"/>
      <dgm:spPr/>
      <dgm:t>
        <a:bodyPr/>
        <a:lstStyle/>
        <a:p>
          <a:r>
            <a:rPr lang="es-MX" sz="1600" dirty="0" smtClean="0"/>
            <a:t>Un fondo mutuo es un intermediario financiero que vende acciones a los individuos y posteriormente invierte los beneficios en bonos o acciones. Puesto que compra grandes bloques de acciones o de bonos, un fondo mutuo puede aprovechar la existencia de bajos costos de transacción.</a:t>
          </a:r>
          <a:endParaRPr lang="es-MX" sz="1600" dirty="0"/>
        </a:p>
      </dgm:t>
    </dgm:pt>
    <dgm:pt modelId="{17F80D93-4EEB-402E-8A42-BCC361EDF24B}" type="parTrans" cxnId="{22792938-E375-432A-A88C-CF2484BF9BE1}">
      <dgm:prSet/>
      <dgm:spPr/>
      <dgm:t>
        <a:bodyPr/>
        <a:lstStyle/>
        <a:p>
          <a:endParaRPr lang="es-MX"/>
        </a:p>
      </dgm:t>
    </dgm:pt>
    <dgm:pt modelId="{D37B405E-8461-4C6B-AF60-8902176B7F25}" type="sibTrans" cxnId="{22792938-E375-432A-A88C-CF2484BF9BE1}">
      <dgm:prSet/>
      <dgm:spPr/>
      <dgm:t>
        <a:bodyPr/>
        <a:lstStyle/>
        <a:p>
          <a:endParaRPr lang="es-MX"/>
        </a:p>
      </dgm:t>
    </dgm:pt>
    <dgm:pt modelId="{CD1C6C88-3B0D-4C16-BAA5-D184E246E648}">
      <dgm:prSet phldrT="[Texto]" custT="1"/>
      <dgm:spPr/>
      <dgm:t>
        <a:bodyPr/>
        <a:lstStyle/>
        <a:p>
          <a:r>
            <a:rPr lang="es-MX" sz="1600" dirty="0" smtClean="0"/>
            <a:t>Estos ahorros en costos se transmiten entonces a los inversionistas individuales después de que el fondo mutuo ha tomado su tajada bajo la forma de honorarios administrativos por el manejo de sus cuentas. Un beneficio adicional para los inversionistas individuales es que un fondo mutuo es lo bastante grande para comprar una cartera ampliamente diversificada de valores. El incremento en la diversificación para los inversionistas individuales reduce su riesgo y los coloca en una mejor</a:t>
          </a:r>
        </a:p>
        <a:p>
          <a:r>
            <a:rPr lang="es-MX" sz="1600" dirty="0" smtClean="0"/>
            <a:t>posición.</a:t>
          </a:r>
          <a:endParaRPr lang="es-MX" sz="1600" dirty="0"/>
        </a:p>
      </dgm:t>
    </dgm:pt>
    <dgm:pt modelId="{9E4F7CBF-EE50-49E6-823E-BA7760822FF5}" type="parTrans" cxnId="{19ECC007-F01F-483C-9EC7-B30F22230266}">
      <dgm:prSet/>
      <dgm:spPr/>
      <dgm:t>
        <a:bodyPr/>
        <a:lstStyle/>
        <a:p>
          <a:endParaRPr lang="es-MX"/>
        </a:p>
      </dgm:t>
    </dgm:pt>
    <dgm:pt modelId="{A6FE221A-57D2-478B-A13F-EB30FEBDE9E4}" type="sibTrans" cxnId="{19ECC007-F01F-483C-9EC7-B30F22230266}">
      <dgm:prSet/>
      <dgm:spPr/>
      <dgm:t>
        <a:bodyPr/>
        <a:lstStyle/>
        <a:p>
          <a:endParaRPr lang="es-MX"/>
        </a:p>
      </dgm:t>
    </dgm:pt>
    <dgm:pt modelId="{4C9BFA5C-7915-4260-BCAC-CDFF396BF438}" type="pres">
      <dgm:prSet presAssocID="{1C5264C6-A221-47D3-807B-4586EA4D4E03}" presName="Name0" presStyleCnt="0">
        <dgm:presLayoutVars>
          <dgm:dir/>
          <dgm:resizeHandles val="exact"/>
        </dgm:presLayoutVars>
      </dgm:prSet>
      <dgm:spPr/>
      <dgm:t>
        <a:bodyPr/>
        <a:lstStyle/>
        <a:p>
          <a:endParaRPr lang="es-MX"/>
        </a:p>
      </dgm:t>
    </dgm:pt>
    <dgm:pt modelId="{76CA7623-4036-4214-B025-6CE0551162EE}" type="pres">
      <dgm:prSet presAssocID="{AC040EB5-771E-4423-B2F0-648CCFA9F503}" presName="composite" presStyleCnt="0"/>
      <dgm:spPr/>
    </dgm:pt>
    <dgm:pt modelId="{8655A711-ACD6-46F9-AB4E-28AE8E3D0F23}" type="pres">
      <dgm:prSet presAssocID="{AC040EB5-771E-4423-B2F0-648CCFA9F503}" presName="rect1" presStyleLbl="trAlignAcc1" presStyleIdx="0" presStyleCnt="3" custScaleX="130438" custScaleY="96103">
        <dgm:presLayoutVars>
          <dgm:bulletEnabled val="1"/>
        </dgm:presLayoutVars>
      </dgm:prSet>
      <dgm:spPr/>
      <dgm:t>
        <a:bodyPr/>
        <a:lstStyle/>
        <a:p>
          <a:endParaRPr lang="es-MX"/>
        </a:p>
      </dgm:t>
    </dgm:pt>
    <dgm:pt modelId="{DD383319-14B6-44D3-8004-3A9EFFA4346E}" type="pres">
      <dgm:prSet presAssocID="{AC040EB5-771E-4423-B2F0-648CCFA9F503}" presName="rect2" presStyleLbl="fgImgPlace1" presStyleIdx="0" presStyleCnt="3" custLinFactX="-9469" custLinFactNeighborX="-100000" custLinFactNeighborY="3858"/>
      <dgm:spPr/>
    </dgm:pt>
    <dgm:pt modelId="{AB9AD09B-E0DC-4D65-AEDF-4C0E8C6B8E96}" type="pres">
      <dgm:prSet presAssocID="{DE982DA9-A635-420E-8311-8F6CC47E9908}" presName="sibTrans" presStyleCnt="0"/>
      <dgm:spPr/>
    </dgm:pt>
    <dgm:pt modelId="{E903D231-D582-42AB-93C6-4015ED9942A7}" type="pres">
      <dgm:prSet presAssocID="{23D14962-40F8-42F7-AD5F-D0C6A0F987C2}" presName="composite" presStyleCnt="0"/>
      <dgm:spPr/>
    </dgm:pt>
    <dgm:pt modelId="{26ADAF04-D0CB-4F23-BF19-A0047C8CBF8D}" type="pres">
      <dgm:prSet presAssocID="{23D14962-40F8-42F7-AD5F-D0C6A0F987C2}" presName="rect1" presStyleLbl="trAlignAcc1" presStyleIdx="1" presStyleCnt="3" custScaleX="147581" custLinFactNeighborX="-1898" custLinFactNeighborY="-687">
        <dgm:presLayoutVars>
          <dgm:bulletEnabled val="1"/>
        </dgm:presLayoutVars>
      </dgm:prSet>
      <dgm:spPr/>
      <dgm:t>
        <a:bodyPr/>
        <a:lstStyle/>
        <a:p>
          <a:endParaRPr lang="es-MX"/>
        </a:p>
      </dgm:t>
    </dgm:pt>
    <dgm:pt modelId="{498A078D-4E8C-434F-8F27-20A3AA782F5B}" type="pres">
      <dgm:prSet presAssocID="{23D14962-40F8-42F7-AD5F-D0C6A0F987C2}" presName="rect2" presStyleLbl="fgImgPlace1" presStyleIdx="1" presStyleCnt="3" custLinFactX="-4996" custLinFactNeighborX="-100000" custLinFactNeighborY="4777"/>
      <dgm:spPr/>
    </dgm:pt>
    <dgm:pt modelId="{D58C2D2B-EF18-4B8D-A580-A66213A36D40}" type="pres">
      <dgm:prSet presAssocID="{D37B405E-8461-4C6B-AF60-8902176B7F25}" presName="sibTrans" presStyleCnt="0"/>
      <dgm:spPr/>
    </dgm:pt>
    <dgm:pt modelId="{3FE18BBD-E241-4ADF-A71C-47626CB5709F}" type="pres">
      <dgm:prSet presAssocID="{CD1C6C88-3B0D-4C16-BAA5-D184E246E648}" presName="composite" presStyleCnt="0"/>
      <dgm:spPr/>
    </dgm:pt>
    <dgm:pt modelId="{526301D3-E5CE-4CDE-A480-97BC68177ACB}" type="pres">
      <dgm:prSet presAssocID="{CD1C6C88-3B0D-4C16-BAA5-D184E246E648}" presName="rect1" presStyleLbl="trAlignAcc1" presStyleIdx="2" presStyleCnt="3" custScaleX="187543" custLinFactNeighborX="-4630" custLinFactNeighborY="-4184">
        <dgm:presLayoutVars>
          <dgm:bulletEnabled val="1"/>
        </dgm:presLayoutVars>
      </dgm:prSet>
      <dgm:spPr/>
      <dgm:t>
        <a:bodyPr/>
        <a:lstStyle/>
        <a:p>
          <a:endParaRPr lang="es-MX"/>
        </a:p>
      </dgm:t>
    </dgm:pt>
    <dgm:pt modelId="{BCDADD13-5F35-48E8-A455-6688B9BB5DC7}" type="pres">
      <dgm:prSet presAssocID="{CD1C6C88-3B0D-4C16-BAA5-D184E246E648}" presName="rect2" presStyleLbl="fgImgPlace1" presStyleIdx="2" presStyleCnt="3" custLinFactX="-100000" custLinFactNeighborX="-117397" custLinFactNeighborY="1446"/>
      <dgm:spPr/>
    </dgm:pt>
  </dgm:ptLst>
  <dgm:cxnLst>
    <dgm:cxn modelId="{C8399DE4-5BE8-42ED-A752-8EACBCAB0957}" type="presOf" srcId="{AC040EB5-771E-4423-B2F0-648CCFA9F503}" destId="{8655A711-ACD6-46F9-AB4E-28AE8E3D0F23}" srcOrd="0" destOrd="0" presId="urn:microsoft.com/office/officeart/2008/layout/PictureStrips"/>
    <dgm:cxn modelId="{597683CE-9F7A-420F-A6DD-0B66084FC7E8}" type="presOf" srcId="{23D14962-40F8-42F7-AD5F-D0C6A0F987C2}" destId="{26ADAF04-D0CB-4F23-BF19-A0047C8CBF8D}" srcOrd="0" destOrd="0" presId="urn:microsoft.com/office/officeart/2008/layout/PictureStrips"/>
    <dgm:cxn modelId="{BAAFB1FC-1CDE-4D19-97C6-A7AD710F4843}" type="presOf" srcId="{1C5264C6-A221-47D3-807B-4586EA4D4E03}" destId="{4C9BFA5C-7915-4260-BCAC-CDFF396BF438}" srcOrd="0" destOrd="0" presId="urn:microsoft.com/office/officeart/2008/layout/PictureStrips"/>
    <dgm:cxn modelId="{22792938-E375-432A-A88C-CF2484BF9BE1}" srcId="{1C5264C6-A221-47D3-807B-4586EA4D4E03}" destId="{23D14962-40F8-42F7-AD5F-D0C6A0F987C2}" srcOrd="1" destOrd="0" parTransId="{17F80D93-4EEB-402E-8A42-BCC361EDF24B}" sibTransId="{D37B405E-8461-4C6B-AF60-8902176B7F25}"/>
    <dgm:cxn modelId="{F38ED2E2-2785-4664-B9BB-03D76CFBDE1E}" srcId="{1C5264C6-A221-47D3-807B-4586EA4D4E03}" destId="{AC040EB5-771E-4423-B2F0-648CCFA9F503}" srcOrd="0" destOrd="0" parTransId="{586FA086-2821-49BF-B5E2-B4AAD4B8C902}" sibTransId="{DE982DA9-A635-420E-8311-8F6CC47E9908}"/>
    <dgm:cxn modelId="{19ECC007-F01F-483C-9EC7-B30F22230266}" srcId="{1C5264C6-A221-47D3-807B-4586EA4D4E03}" destId="{CD1C6C88-3B0D-4C16-BAA5-D184E246E648}" srcOrd="2" destOrd="0" parTransId="{9E4F7CBF-EE50-49E6-823E-BA7760822FF5}" sibTransId="{A6FE221A-57D2-478B-A13F-EB30FEBDE9E4}"/>
    <dgm:cxn modelId="{0C23837D-F962-4479-A6EC-39FF39B2ECD3}" type="presOf" srcId="{CD1C6C88-3B0D-4C16-BAA5-D184E246E648}" destId="{526301D3-E5CE-4CDE-A480-97BC68177ACB}" srcOrd="0" destOrd="0" presId="urn:microsoft.com/office/officeart/2008/layout/PictureStrips"/>
    <dgm:cxn modelId="{527BAF9B-F269-4F63-8568-950D13EAB8CF}" type="presParOf" srcId="{4C9BFA5C-7915-4260-BCAC-CDFF396BF438}" destId="{76CA7623-4036-4214-B025-6CE0551162EE}" srcOrd="0" destOrd="0" presId="urn:microsoft.com/office/officeart/2008/layout/PictureStrips"/>
    <dgm:cxn modelId="{F179A94D-E3E2-4AEF-9B39-9D4AF58733BF}" type="presParOf" srcId="{76CA7623-4036-4214-B025-6CE0551162EE}" destId="{8655A711-ACD6-46F9-AB4E-28AE8E3D0F23}" srcOrd="0" destOrd="0" presId="urn:microsoft.com/office/officeart/2008/layout/PictureStrips"/>
    <dgm:cxn modelId="{15988A7A-AE31-4A1B-86E3-02F3830B320F}" type="presParOf" srcId="{76CA7623-4036-4214-B025-6CE0551162EE}" destId="{DD383319-14B6-44D3-8004-3A9EFFA4346E}" srcOrd="1" destOrd="0" presId="urn:microsoft.com/office/officeart/2008/layout/PictureStrips"/>
    <dgm:cxn modelId="{50B89D71-94EE-4DFF-8A86-B16863FF3941}" type="presParOf" srcId="{4C9BFA5C-7915-4260-BCAC-CDFF396BF438}" destId="{AB9AD09B-E0DC-4D65-AEDF-4C0E8C6B8E96}" srcOrd="1" destOrd="0" presId="urn:microsoft.com/office/officeart/2008/layout/PictureStrips"/>
    <dgm:cxn modelId="{D21DC458-54C7-43C1-8523-5DD17915A296}" type="presParOf" srcId="{4C9BFA5C-7915-4260-BCAC-CDFF396BF438}" destId="{E903D231-D582-42AB-93C6-4015ED9942A7}" srcOrd="2" destOrd="0" presId="urn:microsoft.com/office/officeart/2008/layout/PictureStrips"/>
    <dgm:cxn modelId="{F15DC1A6-B5C6-4B5E-9C2C-C5974349A6A5}" type="presParOf" srcId="{E903D231-D582-42AB-93C6-4015ED9942A7}" destId="{26ADAF04-D0CB-4F23-BF19-A0047C8CBF8D}" srcOrd="0" destOrd="0" presId="urn:microsoft.com/office/officeart/2008/layout/PictureStrips"/>
    <dgm:cxn modelId="{558301D7-4EF4-483F-9BA5-5A65D2E49DD6}" type="presParOf" srcId="{E903D231-D582-42AB-93C6-4015ED9942A7}" destId="{498A078D-4E8C-434F-8F27-20A3AA782F5B}" srcOrd="1" destOrd="0" presId="urn:microsoft.com/office/officeart/2008/layout/PictureStrips"/>
    <dgm:cxn modelId="{0E4819F2-EE16-4B45-80FC-4EE457159DAB}" type="presParOf" srcId="{4C9BFA5C-7915-4260-BCAC-CDFF396BF438}" destId="{D58C2D2B-EF18-4B8D-A580-A66213A36D40}" srcOrd="3" destOrd="0" presId="urn:microsoft.com/office/officeart/2008/layout/PictureStrips"/>
    <dgm:cxn modelId="{A2D87251-7E65-45C1-A030-57D9394E96B0}" type="presParOf" srcId="{4C9BFA5C-7915-4260-BCAC-CDFF396BF438}" destId="{3FE18BBD-E241-4ADF-A71C-47626CB5709F}" srcOrd="4" destOrd="0" presId="urn:microsoft.com/office/officeart/2008/layout/PictureStrips"/>
    <dgm:cxn modelId="{4910AE54-06F7-40FD-85B3-964B813A1757}" type="presParOf" srcId="{3FE18BBD-E241-4ADF-A71C-47626CB5709F}" destId="{526301D3-E5CE-4CDE-A480-97BC68177ACB}" srcOrd="0" destOrd="0" presId="urn:microsoft.com/office/officeart/2008/layout/PictureStrips"/>
    <dgm:cxn modelId="{914D5917-FA2D-44B8-9316-932DFF832DAF}" type="presParOf" srcId="{3FE18BBD-E241-4ADF-A71C-47626CB5709F}" destId="{BCDADD13-5F35-48E8-A455-6688B9BB5DC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1774138-95B3-4116-8306-EBD01A7AC460}" type="doc">
      <dgm:prSet loTypeId="urn:microsoft.com/office/officeart/2005/8/layout/hProcess9" loCatId="process" qsTypeId="urn:microsoft.com/office/officeart/2005/8/quickstyle/3d1" qsCatId="3D" csTypeId="urn:microsoft.com/office/officeart/2005/8/colors/accent1_2" csCatId="accent1" phldr="1"/>
      <dgm:spPr/>
    </dgm:pt>
    <dgm:pt modelId="{48C8EE88-3ED6-4473-B749-5F2893EB6BC9}">
      <dgm:prSet phldrT="[Texto]"/>
      <dgm:spPr/>
      <dgm:t>
        <a:bodyPr/>
        <a:lstStyle/>
        <a:p>
          <a:r>
            <a:rPr lang="es-MX" dirty="0" smtClean="0"/>
            <a:t>Los intermediarios financieros están en mejor posición de desarrollar la habilidad de reducir los costos de transacción. Su especialización en la tecnología computarizada les permite ofrecer servicios convenientes para los clientes, como llamar a través de un número gratuito para solicitar información acerca de sus inversiones y emitir cheques sobre sus cuentas.</a:t>
          </a:r>
          <a:endParaRPr lang="es-MX" dirty="0"/>
        </a:p>
      </dgm:t>
    </dgm:pt>
    <dgm:pt modelId="{C681D57C-9B7A-41B7-91C5-28FEC37E014C}" type="parTrans" cxnId="{5E11D47F-8999-47FC-9C21-889F947C5C9D}">
      <dgm:prSet/>
      <dgm:spPr/>
      <dgm:t>
        <a:bodyPr/>
        <a:lstStyle/>
        <a:p>
          <a:endParaRPr lang="es-MX"/>
        </a:p>
      </dgm:t>
    </dgm:pt>
    <dgm:pt modelId="{0E15429E-CA65-427B-9B76-CE7DBC25E3AB}" type="sibTrans" cxnId="{5E11D47F-8999-47FC-9C21-889F947C5C9D}">
      <dgm:prSet/>
      <dgm:spPr/>
      <dgm:t>
        <a:bodyPr/>
        <a:lstStyle/>
        <a:p>
          <a:endParaRPr lang="es-MX"/>
        </a:p>
      </dgm:t>
    </dgm:pt>
    <dgm:pt modelId="{E7D0D778-614A-484D-BC2F-DD0A74BE9B2D}">
      <dgm:prSet phldrT="[Texto]"/>
      <dgm:spPr/>
      <dgm:t>
        <a:bodyPr/>
        <a:lstStyle/>
        <a:p>
          <a:r>
            <a:rPr lang="es-MX" dirty="0" smtClean="0"/>
            <a:t>Un resultado importante de los bajos costos de transacción de un intermediario financiero es su habilidad para ofrecer a sus clientes servicios de liquidez, que les facilitan realizar transacciones. Por ejemplo, los fondos mutuos del mercado de dinero no sólo pagan a los accionistas altas tasas de interés, sino que también les permiten emitir cheques para un pago adecuado de las facturas.</a:t>
          </a:r>
          <a:endParaRPr lang="es-MX" dirty="0"/>
        </a:p>
      </dgm:t>
    </dgm:pt>
    <dgm:pt modelId="{95D95D24-5755-42B4-98E6-7C4B9413BFA3}" type="parTrans" cxnId="{1E5BCE86-619A-46E0-8C61-B0F9EF6CEE62}">
      <dgm:prSet/>
      <dgm:spPr/>
      <dgm:t>
        <a:bodyPr/>
        <a:lstStyle/>
        <a:p>
          <a:endParaRPr lang="es-MX"/>
        </a:p>
      </dgm:t>
    </dgm:pt>
    <dgm:pt modelId="{73728232-F7DC-41A7-BD0D-17877F64209D}" type="sibTrans" cxnId="{1E5BCE86-619A-46E0-8C61-B0F9EF6CEE62}">
      <dgm:prSet/>
      <dgm:spPr/>
      <dgm:t>
        <a:bodyPr/>
        <a:lstStyle/>
        <a:p>
          <a:endParaRPr lang="es-MX"/>
        </a:p>
      </dgm:t>
    </dgm:pt>
    <dgm:pt modelId="{1F93AE4E-1055-45C4-9A74-73FE4867AB0D}" type="pres">
      <dgm:prSet presAssocID="{11774138-95B3-4116-8306-EBD01A7AC460}" presName="CompostProcess" presStyleCnt="0">
        <dgm:presLayoutVars>
          <dgm:dir/>
          <dgm:resizeHandles val="exact"/>
        </dgm:presLayoutVars>
      </dgm:prSet>
      <dgm:spPr/>
    </dgm:pt>
    <dgm:pt modelId="{5E3FDF00-7971-411B-B62E-A59119D8B571}" type="pres">
      <dgm:prSet presAssocID="{11774138-95B3-4116-8306-EBD01A7AC460}" presName="arrow" presStyleLbl="bgShp" presStyleIdx="0" presStyleCnt="1"/>
      <dgm:spPr/>
    </dgm:pt>
    <dgm:pt modelId="{916D69BC-59B0-4911-92E8-6F7889ACFBB1}" type="pres">
      <dgm:prSet presAssocID="{11774138-95B3-4116-8306-EBD01A7AC460}" presName="linearProcess" presStyleCnt="0"/>
      <dgm:spPr/>
    </dgm:pt>
    <dgm:pt modelId="{2E20996E-4687-4984-811A-D12A805E1522}" type="pres">
      <dgm:prSet presAssocID="{48C8EE88-3ED6-4473-B749-5F2893EB6BC9}" presName="textNode" presStyleLbl="node1" presStyleIdx="0" presStyleCnt="2">
        <dgm:presLayoutVars>
          <dgm:bulletEnabled val="1"/>
        </dgm:presLayoutVars>
      </dgm:prSet>
      <dgm:spPr/>
      <dgm:t>
        <a:bodyPr/>
        <a:lstStyle/>
        <a:p>
          <a:endParaRPr lang="es-MX"/>
        </a:p>
      </dgm:t>
    </dgm:pt>
    <dgm:pt modelId="{E45587D9-4572-4BE8-9779-C36D3D2290A7}" type="pres">
      <dgm:prSet presAssocID="{0E15429E-CA65-427B-9B76-CE7DBC25E3AB}" presName="sibTrans" presStyleCnt="0"/>
      <dgm:spPr/>
    </dgm:pt>
    <dgm:pt modelId="{56BEA327-33F7-4286-9C5F-4045E3C80319}" type="pres">
      <dgm:prSet presAssocID="{E7D0D778-614A-484D-BC2F-DD0A74BE9B2D}" presName="textNode" presStyleLbl="node1" presStyleIdx="1" presStyleCnt="2">
        <dgm:presLayoutVars>
          <dgm:bulletEnabled val="1"/>
        </dgm:presLayoutVars>
      </dgm:prSet>
      <dgm:spPr/>
      <dgm:t>
        <a:bodyPr/>
        <a:lstStyle/>
        <a:p>
          <a:endParaRPr lang="es-MX"/>
        </a:p>
      </dgm:t>
    </dgm:pt>
  </dgm:ptLst>
  <dgm:cxnLst>
    <dgm:cxn modelId="{1E5BCE86-619A-46E0-8C61-B0F9EF6CEE62}" srcId="{11774138-95B3-4116-8306-EBD01A7AC460}" destId="{E7D0D778-614A-484D-BC2F-DD0A74BE9B2D}" srcOrd="1" destOrd="0" parTransId="{95D95D24-5755-42B4-98E6-7C4B9413BFA3}" sibTransId="{73728232-F7DC-41A7-BD0D-17877F64209D}"/>
    <dgm:cxn modelId="{19AD8A81-ABD0-4D6A-BE42-CF152908F087}" type="presOf" srcId="{11774138-95B3-4116-8306-EBD01A7AC460}" destId="{1F93AE4E-1055-45C4-9A74-73FE4867AB0D}" srcOrd="0" destOrd="0" presId="urn:microsoft.com/office/officeart/2005/8/layout/hProcess9"/>
    <dgm:cxn modelId="{5E11D47F-8999-47FC-9C21-889F947C5C9D}" srcId="{11774138-95B3-4116-8306-EBD01A7AC460}" destId="{48C8EE88-3ED6-4473-B749-5F2893EB6BC9}" srcOrd="0" destOrd="0" parTransId="{C681D57C-9B7A-41B7-91C5-28FEC37E014C}" sibTransId="{0E15429E-CA65-427B-9B76-CE7DBC25E3AB}"/>
    <dgm:cxn modelId="{E148822E-E683-411D-B6BF-FB3AB9FE74A6}" type="presOf" srcId="{E7D0D778-614A-484D-BC2F-DD0A74BE9B2D}" destId="{56BEA327-33F7-4286-9C5F-4045E3C80319}" srcOrd="0" destOrd="0" presId="urn:microsoft.com/office/officeart/2005/8/layout/hProcess9"/>
    <dgm:cxn modelId="{8D2D50F6-8C8A-45F1-ACAF-DA2ABC4DDC60}" type="presOf" srcId="{48C8EE88-3ED6-4473-B749-5F2893EB6BC9}" destId="{2E20996E-4687-4984-811A-D12A805E1522}" srcOrd="0" destOrd="0" presId="urn:microsoft.com/office/officeart/2005/8/layout/hProcess9"/>
    <dgm:cxn modelId="{522F1A0B-734E-406F-8453-56E69866A59E}" type="presParOf" srcId="{1F93AE4E-1055-45C4-9A74-73FE4867AB0D}" destId="{5E3FDF00-7971-411B-B62E-A59119D8B571}" srcOrd="0" destOrd="0" presId="urn:microsoft.com/office/officeart/2005/8/layout/hProcess9"/>
    <dgm:cxn modelId="{5826E676-EBB3-4391-BBA6-C9D4E30A4E2C}" type="presParOf" srcId="{1F93AE4E-1055-45C4-9A74-73FE4867AB0D}" destId="{916D69BC-59B0-4911-92E8-6F7889ACFBB1}" srcOrd="1" destOrd="0" presId="urn:microsoft.com/office/officeart/2005/8/layout/hProcess9"/>
    <dgm:cxn modelId="{BA374A47-CEE0-4BE5-ABB1-9552874BC4F7}" type="presParOf" srcId="{916D69BC-59B0-4911-92E8-6F7889ACFBB1}" destId="{2E20996E-4687-4984-811A-D12A805E1522}" srcOrd="0" destOrd="0" presId="urn:microsoft.com/office/officeart/2005/8/layout/hProcess9"/>
    <dgm:cxn modelId="{666EAB5B-F9DE-443B-9A61-A6EAE0710625}" type="presParOf" srcId="{916D69BC-59B0-4911-92E8-6F7889ACFBB1}" destId="{E45587D9-4572-4BE8-9779-C36D3D2290A7}" srcOrd="1" destOrd="0" presId="urn:microsoft.com/office/officeart/2005/8/layout/hProcess9"/>
    <dgm:cxn modelId="{8B1FA193-2777-4E96-A491-F15EA7935F51}" type="presParOf" srcId="{916D69BC-59B0-4911-92E8-6F7889ACFBB1}" destId="{56BEA327-33F7-4286-9C5F-4045E3C80319}"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0E3AD11-474D-4602-9A23-43710CF6BC38}" type="doc">
      <dgm:prSet loTypeId="urn:microsoft.com/office/officeart/2005/8/layout/vProcess5" loCatId="process" qsTypeId="urn:microsoft.com/office/officeart/2005/8/quickstyle/3d2" qsCatId="3D" csTypeId="urn:microsoft.com/office/officeart/2005/8/colors/colorful5" csCatId="colorful" phldr="1"/>
      <dgm:spPr/>
      <dgm:t>
        <a:bodyPr/>
        <a:lstStyle/>
        <a:p>
          <a:endParaRPr lang="es-MX"/>
        </a:p>
      </dgm:t>
    </dgm:pt>
    <dgm:pt modelId="{B9C105A4-8840-4AF4-A0FF-BC0E044844D2}">
      <dgm:prSet phldrT="[Texto]"/>
      <dgm:spPr/>
      <dgm:t>
        <a:bodyPr/>
        <a:lstStyle/>
        <a:p>
          <a:r>
            <a:rPr lang="es-MX" dirty="0" smtClean="0">
              <a:solidFill>
                <a:schemeClr val="bg1"/>
              </a:solidFill>
            </a:rPr>
            <a:t>La presencia de los costos de transacción en los mercados financieros explica por qué los intermediarios financieros y el financiamiento indirecto desempeñan un papel tan importante en los mercados financieros. </a:t>
          </a:r>
          <a:endParaRPr lang="es-MX" dirty="0">
            <a:solidFill>
              <a:schemeClr val="bg1"/>
            </a:solidFill>
          </a:endParaRPr>
        </a:p>
      </dgm:t>
    </dgm:pt>
    <dgm:pt modelId="{1E3D5E05-EFFB-4513-BCAF-46AF06A7AFC2}" type="parTrans" cxnId="{8BBF7D46-4734-4E73-989A-5FCEEC340934}">
      <dgm:prSet/>
      <dgm:spPr/>
      <dgm:t>
        <a:bodyPr/>
        <a:lstStyle/>
        <a:p>
          <a:endParaRPr lang="es-MX"/>
        </a:p>
      </dgm:t>
    </dgm:pt>
    <dgm:pt modelId="{3FBD2542-01BB-478E-8C0A-3F8C7FF98B77}" type="sibTrans" cxnId="{8BBF7D46-4734-4E73-989A-5FCEEC340934}">
      <dgm:prSet/>
      <dgm:spPr/>
      <dgm:t>
        <a:bodyPr/>
        <a:lstStyle/>
        <a:p>
          <a:endParaRPr lang="es-MX"/>
        </a:p>
      </dgm:t>
    </dgm:pt>
    <dgm:pt modelId="{F276EF83-C1AB-4064-8E8B-EB7CCCC0053C}">
      <dgm:prSet phldrT="[Texto]"/>
      <dgm:spPr/>
      <dgm:t>
        <a:bodyPr/>
        <a:lstStyle/>
        <a:p>
          <a:r>
            <a:rPr lang="es-MX" dirty="0" smtClean="0">
              <a:solidFill>
                <a:schemeClr val="bg1"/>
              </a:solidFill>
            </a:rPr>
            <a:t>La información asimétrica, un aspecto importante de los mercados financieros, se presenta cuando el conocimiento insuficiente de una parte en relación con la otra parte implicada en una transacción hace imposible tomar decisiones exactas cuando ésta se realiza. Por ejemplo, los administradores de una corporación saben si son honestos o si tienen mejor información acerca de la manera en la que se está desempeñando el negocio que los accionistas</a:t>
          </a:r>
          <a:r>
            <a:rPr lang="es-MX" dirty="0" smtClean="0"/>
            <a:t>.</a:t>
          </a:r>
          <a:endParaRPr lang="es-MX" dirty="0"/>
        </a:p>
      </dgm:t>
    </dgm:pt>
    <dgm:pt modelId="{1FD30C00-8496-43FB-A472-20E54D34CD9A}" type="parTrans" cxnId="{6F0F98FA-55D5-4E96-B725-68F9F8101C42}">
      <dgm:prSet/>
      <dgm:spPr/>
      <dgm:t>
        <a:bodyPr/>
        <a:lstStyle/>
        <a:p>
          <a:endParaRPr lang="es-MX"/>
        </a:p>
      </dgm:t>
    </dgm:pt>
    <dgm:pt modelId="{A2C6B7DE-B688-451D-A17E-CA53A03BF8E1}" type="sibTrans" cxnId="{6F0F98FA-55D5-4E96-B725-68F9F8101C42}">
      <dgm:prSet/>
      <dgm:spPr/>
      <dgm:t>
        <a:bodyPr/>
        <a:lstStyle/>
        <a:p>
          <a:endParaRPr lang="es-MX"/>
        </a:p>
      </dgm:t>
    </dgm:pt>
    <dgm:pt modelId="{6A507628-E89B-4F77-858B-C7E2680205FB}">
      <dgm:prSet phldrT="[Texto]"/>
      <dgm:spPr/>
      <dgm:t>
        <a:bodyPr/>
        <a:lstStyle/>
        <a:p>
          <a:r>
            <a:rPr lang="es-MX" dirty="0" smtClean="0">
              <a:solidFill>
                <a:schemeClr val="bg1"/>
              </a:solidFill>
            </a:rPr>
            <a:t>La selección adversa es un problema de información asimétrica que ocurre antes de la transacción:</a:t>
          </a:r>
        </a:p>
        <a:p>
          <a:r>
            <a:rPr lang="es-MX" dirty="0" smtClean="0">
              <a:solidFill>
                <a:schemeClr val="bg1"/>
              </a:solidFill>
            </a:rPr>
            <a:t>los riesgos de crédito potencialmente malos son los que buscan más activamente un préstamo. Así, las partes que tienen más probabilidades de producir un resultado indeseable son también las que tienen más probabilidades de comprometerse con una transacción. Por ejemplo, quienes asumen grandes riesgos o los pillos sin escrúpulos podrían ser los más interesados en obtener un préstamo porque es improbable que lo paguen. Como una selección adversa aumenta las probabilidades de que se pudiera realizar un préstamo a un riesgo de crédito malo, los prestamistas podrían decidir no hacer ningún préstamo, aun cuando hay buenos riesgos de crédito en el ámbito del mercado.</a:t>
          </a:r>
          <a:endParaRPr lang="es-MX" dirty="0">
            <a:solidFill>
              <a:schemeClr val="bg1"/>
            </a:solidFill>
          </a:endParaRPr>
        </a:p>
      </dgm:t>
    </dgm:pt>
    <dgm:pt modelId="{1F678F8F-8B22-40CC-842B-1ECDA9085F84}" type="parTrans" cxnId="{3740156B-9B1F-48E1-A96B-4531686CB518}">
      <dgm:prSet/>
      <dgm:spPr/>
      <dgm:t>
        <a:bodyPr/>
        <a:lstStyle/>
        <a:p>
          <a:endParaRPr lang="es-MX"/>
        </a:p>
      </dgm:t>
    </dgm:pt>
    <dgm:pt modelId="{C6658977-B2E2-4622-9954-DB75C19A1121}" type="sibTrans" cxnId="{3740156B-9B1F-48E1-A96B-4531686CB518}">
      <dgm:prSet/>
      <dgm:spPr/>
      <dgm:t>
        <a:bodyPr/>
        <a:lstStyle/>
        <a:p>
          <a:endParaRPr lang="es-MX"/>
        </a:p>
      </dgm:t>
    </dgm:pt>
    <dgm:pt modelId="{EE711FA8-AB24-4C2D-8F39-4833EDE717B0}" type="pres">
      <dgm:prSet presAssocID="{F0E3AD11-474D-4602-9A23-43710CF6BC38}" presName="outerComposite" presStyleCnt="0">
        <dgm:presLayoutVars>
          <dgm:chMax val="5"/>
          <dgm:dir/>
          <dgm:resizeHandles val="exact"/>
        </dgm:presLayoutVars>
      </dgm:prSet>
      <dgm:spPr/>
      <dgm:t>
        <a:bodyPr/>
        <a:lstStyle/>
        <a:p>
          <a:endParaRPr lang="es-MX"/>
        </a:p>
      </dgm:t>
    </dgm:pt>
    <dgm:pt modelId="{A1A4EE75-EC2A-48B3-A466-5C4647A0FD91}" type="pres">
      <dgm:prSet presAssocID="{F0E3AD11-474D-4602-9A23-43710CF6BC38}" presName="dummyMaxCanvas" presStyleCnt="0">
        <dgm:presLayoutVars/>
      </dgm:prSet>
      <dgm:spPr/>
    </dgm:pt>
    <dgm:pt modelId="{EF34FE09-1FB1-4EC9-B628-C11C6A4EBDAA}" type="pres">
      <dgm:prSet presAssocID="{F0E3AD11-474D-4602-9A23-43710CF6BC38}" presName="ThreeNodes_1" presStyleLbl="node1" presStyleIdx="0" presStyleCnt="3">
        <dgm:presLayoutVars>
          <dgm:bulletEnabled val="1"/>
        </dgm:presLayoutVars>
      </dgm:prSet>
      <dgm:spPr/>
      <dgm:t>
        <a:bodyPr/>
        <a:lstStyle/>
        <a:p>
          <a:endParaRPr lang="es-MX"/>
        </a:p>
      </dgm:t>
    </dgm:pt>
    <dgm:pt modelId="{3726B3ED-FF6B-4628-B6E9-83EA10131E47}" type="pres">
      <dgm:prSet presAssocID="{F0E3AD11-474D-4602-9A23-43710CF6BC38}" presName="ThreeNodes_2" presStyleLbl="node1" presStyleIdx="1" presStyleCnt="3" custLinFactNeighborX="-483" custLinFactNeighborY="-7618">
        <dgm:presLayoutVars>
          <dgm:bulletEnabled val="1"/>
        </dgm:presLayoutVars>
      </dgm:prSet>
      <dgm:spPr/>
      <dgm:t>
        <a:bodyPr/>
        <a:lstStyle/>
        <a:p>
          <a:endParaRPr lang="es-MX"/>
        </a:p>
      </dgm:t>
    </dgm:pt>
    <dgm:pt modelId="{81C5C932-AAD2-4FB8-8D6D-E9529320B428}" type="pres">
      <dgm:prSet presAssocID="{F0E3AD11-474D-4602-9A23-43710CF6BC38}" presName="ThreeNodes_3" presStyleLbl="node1" presStyleIdx="2" presStyleCnt="3">
        <dgm:presLayoutVars>
          <dgm:bulletEnabled val="1"/>
        </dgm:presLayoutVars>
      </dgm:prSet>
      <dgm:spPr/>
      <dgm:t>
        <a:bodyPr/>
        <a:lstStyle/>
        <a:p>
          <a:endParaRPr lang="es-MX"/>
        </a:p>
      </dgm:t>
    </dgm:pt>
    <dgm:pt modelId="{607BFD4D-C3E5-4C71-9011-3D1862FFF9AD}" type="pres">
      <dgm:prSet presAssocID="{F0E3AD11-474D-4602-9A23-43710CF6BC38}" presName="ThreeConn_1-2" presStyleLbl="fgAccFollowNode1" presStyleIdx="0" presStyleCnt="2">
        <dgm:presLayoutVars>
          <dgm:bulletEnabled val="1"/>
        </dgm:presLayoutVars>
      </dgm:prSet>
      <dgm:spPr/>
      <dgm:t>
        <a:bodyPr/>
        <a:lstStyle/>
        <a:p>
          <a:endParaRPr lang="es-MX"/>
        </a:p>
      </dgm:t>
    </dgm:pt>
    <dgm:pt modelId="{C6EA2557-36EE-46F7-B64F-A188BD153CAB}" type="pres">
      <dgm:prSet presAssocID="{F0E3AD11-474D-4602-9A23-43710CF6BC38}" presName="ThreeConn_2-3" presStyleLbl="fgAccFollowNode1" presStyleIdx="1" presStyleCnt="2">
        <dgm:presLayoutVars>
          <dgm:bulletEnabled val="1"/>
        </dgm:presLayoutVars>
      </dgm:prSet>
      <dgm:spPr/>
      <dgm:t>
        <a:bodyPr/>
        <a:lstStyle/>
        <a:p>
          <a:endParaRPr lang="es-MX"/>
        </a:p>
      </dgm:t>
    </dgm:pt>
    <dgm:pt modelId="{8E99B6E9-FC2A-405A-80D9-96B697AA2367}" type="pres">
      <dgm:prSet presAssocID="{F0E3AD11-474D-4602-9A23-43710CF6BC38}" presName="ThreeNodes_1_text" presStyleLbl="node1" presStyleIdx="2" presStyleCnt="3">
        <dgm:presLayoutVars>
          <dgm:bulletEnabled val="1"/>
        </dgm:presLayoutVars>
      </dgm:prSet>
      <dgm:spPr/>
      <dgm:t>
        <a:bodyPr/>
        <a:lstStyle/>
        <a:p>
          <a:endParaRPr lang="es-MX"/>
        </a:p>
      </dgm:t>
    </dgm:pt>
    <dgm:pt modelId="{5B7E3885-A029-4E77-9661-BA896BCCC2D6}" type="pres">
      <dgm:prSet presAssocID="{F0E3AD11-474D-4602-9A23-43710CF6BC38}" presName="ThreeNodes_2_text" presStyleLbl="node1" presStyleIdx="2" presStyleCnt="3">
        <dgm:presLayoutVars>
          <dgm:bulletEnabled val="1"/>
        </dgm:presLayoutVars>
      </dgm:prSet>
      <dgm:spPr/>
      <dgm:t>
        <a:bodyPr/>
        <a:lstStyle/>
        <a:p>
          <a:endParaRPr lang="es-MX"/>
        </a:p>
      </dgm:t>
    </dgm:pt>
    <dgm:pt modelId="{065FAA73-34C1-4FDD-BCF2-793A1784EB53}" type="pres">
      <dgm:prSet presAssocID="{F0E3AD11-474D-4602-9A23-43710CF6BC38}" presName="ThreeNodes_3_text" presStyleLbl="node1" presStyleIdx="2" presStyleCnt="3">
        <dgm:presLayoutVars>
          <dgm:bulletEnabled val="1"/>
        </dgm:presLayoutVars>
      </dgm:prSet>
      <dgm:spPr/>
      <dgm:t>
        <a:bodyPr/>
        <a:lstStyle/>
        <a:p>
          <a:endParaRPr lang="es-MX"/>
        </a:p>
      </dgm:t>
    </dgm:pt>
  </dgm:ptLst>
  <dgm:cxnLst>
    <dgm:cxn modelId="{2C6E901D-ED68-4FAC-AFFC-6B2075715B35}" type="presOf" srcId="{6A507628-E89B-4F77-858B-C7E2680205FB}" destId="{065FAA73-34C1-4FDD-BCF2-793A1784EB53}" srcOrd="1" destOrd="0" presId="urn:microsoft.com/office/officeart/2005/8/layout/vProcess5"/>
    <dgm:cxn modelId="{89C80309-50E7-4863-AE58-3743E4A466F6}" type="presOf" srcId="{F276EF83-C1AB-4064-8E8B-EB7CCCC0053C}" destId="{3726B3ED-FF6B-4628-B6E9-83EA10131E47}" srcOrd="0" destOrd="0" presId="urn:microsoft.com/office/officeart/2005/8/layout/vProcess5"/>
    <dgm:cxn modelId="{3740156B-9B1F-48E1-A96B-4531686CB518}" srcId="{F0E3AD11-474D-4602-9A23-43710CF6BC38}" destId="{6A507628-E89B-4F77-858B-C7E2680205FB}" srcOrd="2" destOrd="0" parTransId="{1F678F8F-8B22-40CC-842B-1ECDA9085F84}" sibTransId="{C6658977-B2E2-4622-9954-DB75C19A1121}"/>
    <dgm:cxn modelId="{170C690D-6D40-4BCE-89A6-81C61E1CB6B3}" type="presOf" srcId="{6A507628-E89B-4F77-858B-C7E2680205FB}" destId="{81C5C932-AAD2-4FB8-8D6D-E9529320B428}" srcOrd="0" destOrd="0" presId="urn:microsoft.com/office/officeart/2005/8/layout/vProcess5"/>
    <dgm:cxn modelId="{6F0F98FA-55D5-4E96-B725-68F9F8101C42}" srcId="{F0E3AD11-474D-4602-9A23-43710CF6BC38}" destId="{F276EF83-C1AB-4064-8E8B-EB7CCCC0053C}" srcOrd="1" destOrd="0" parTransId="{1FD30C00-8496-43FB-A472-20E54D34CD9A}" sibTransId="{A2C6B7DE-B688-451D-A17E-CA53A03BF8E1}"/>
    <dgm:cxn modelId="{8CDB66AD-701F-485F-9E27-4DFAC132DFBA}" type="presOf" srcId="{F276EF83-C1AB-4064-8E8B-EB7CCCC0053C}" destId="{5B7E3885-A029-4E77-9661-BA896BCCC2D6}" srcOrd="1" destOrd="0" presId="urn:microsoft.com/office/officeart/2005/8/layout/vProcess5"/>
    <dgm:cxn modelId="{8BBF7D46-4734-4E73-989A-5FCEEC340934}" srcId="{F0E3AD11-474D-4602-9A23-43710CF6BC38}" destId="{B9C105A4-8840-4AF4-A0FF-BC0E044844D2}" srcOrd="0" destOrd="0" parTransId="{1E3D5E05-EFFB-4513-BCAF-46AF06A7AFC2}" sibTransId="{3FBD2542-01BB-478E-8C0A-3F8C7FF98B77}"/>
    <dgm:cxn modelId="{7B516B30-7E56-4B85-B504-12F630EFFC89}" type="presOf" srcId="{B9C105A4-8840-4AF4-A0FF-BC0E044844D2}" destId="{8E99B6E9-FC2A-405A-80D9-96B697AA2367}" srcOrd="1" destOrd="0" presId="urn:microsoft.com/office/officeart/2005/8/layout/vProcess5"/>
    <dgm:cxn modelId="{949C77E6-EEFF-47DB-9A37-6E138602CBDC}" type="presOf" srcId="{B9C105A4-8840-4AF4-A0FF-BC0E044844D2}" destId="{EF34FE09-1FB1-4EC9-B628-C11C6A4EBDAA}" srcOrd="0" destOrd="0" presId="urn:microsoft.com/office/officeart/2005/8/layout/vProcess5"/>
    <dgm:cxn modelId="{50D82BF2-07DC-43DE-81BD-7476AE2430C4}" type="presOf" srcId="{F0E3AD11-474D-4602-9A23-43710CF6BC38}" destId="{EE711FA8-AB24-4C2D-8F39-4833EDE717B0}" srcOrd="0" destOrd="0" presId="urn:microsoft.com/office/officeart/2005/8/layout/vProcess5"/>
    <dgm:cxn modelId="{78ED9280-10DB-4800-925D-D0265D61C163}" type="presOf" srcId="{A2C6B7DE-B688-451D-A17E-CA53A03BF8E1}" destId="{C6EA2557-36EE-46F7-B64F-A188BD153CAB}" srcOrd="0" destOrd="0" presId="urn:microsoft.com/office/officeart/2005/8/layout/vProcess5"/>
    <dgm:cxn modelId="{D653888F-2F2C-4A37-A6B0-92166B3CE3AC}" type="presOf" srcId="{3FBD2542-01BB-478E-8C0A-3F8C7FF98B77}" destId="{607BFD4D-C3E5-4C71-9011-3D1862FFF9AD}" srcOrd="0" destOrd="0" presId="urn:microsoft.com/office/officeart/2005/8/layout/vProcess5"/>
    <dgm:cxn modelId="{2D15AC65-0FC2-408A-BA49-2F33D9156B05}" type="presParOf" srcId="{EE711FA8-AB24-4C2D-8F39-4833EDE717B0}" destId="{A1A4EE75-EC2A-48B3-A466-5C4647A0FD91}" srcOrd="0" destOrd="0" presId="urn:microsoft.com/office/officeart/2005/8/layout/vProcess5"/>
    <dgm:cxn modelId="{77EDBC7A-355F-4B14-915F-94CDAEABC5B8}" type="presParOf" srcId="{EE711FA8-AB24-4C2D-8F39-4833EDE717B0}" destId="{EF34FE09-1FB1-4EC9-B628-C11C6A4EBDAA}" srcOrd="1" destOrd="0" presId="urn:microsoft.com/office/officeart/2005/8/layout/vProcess5"/>
    <dgm:cxn modelId="{4570E59A-8DF3-43D1-9CAF-7F0C3D25281B}" type="presParOf" srcId="{EE711FA8-AB24-4C2D-8F39-4833EDE717B0}" destId="{3726B3ED-FF6B-4628-B6E9-83EA10131E47}" srcOrd="2" destOrd="0" presId="urn:microsoft.com/office/officeart/2005/8/layout/vProcess5"/>
    <dgm:cxn modelId="{33530703-2DFC-4AD1-BE4C-A3797F19D295}" type="presParOf" srcId="{EE711FA8-AB24-4C2D-8F39-4833EDE717B0}" destId="{81C5C932-AAD2-4FB8-8D6D-E9529320B428}" srcOrd="3" destOrd="0" presId="urn:microsoft.com/office/officeart/2005/8/layout/vProcess5"/>
    <dgm:cxn modelId="{FF3F3CE4-FB32-42C1-A22D-3CD6BA3198C9}" type="presParOf" srcId="{EE711FA8-AB24-4C2D-8F39-4833EDE717B0}" destId="{607BFD4D-C3E5-4C71-9011-3D1862FFF9AD}" srcOrd="4" destOrd="0" presId="urn:microsoft.com/office/officeart/2005/8/layout/vProcess5"/>
    <dgm:cxn modelId="{6AACBE2B-E28D-49EE-B69D-77E3DBCFA651}" type="presParOf" srcId="{EE711FA8-AB24-4C2D-8F39-4833EDE717B0}" destId="{C6EA2557-36EE-46F7-B64F-A188BD153CAB}" srcOrd="5" destOrd="0" presId="urn:microsoft.com/office/officeart/2005/8/layout/vProcess5"/>
    <dgm:cxn modelId="{F2D90546-EEC5-4D4A-B6C2-A47080D08D2F}" type="presParOf" srcId="{EE711FA8-AB24-4C2D-8F39-4833EDE717B0}" destId="{8E99B6E9-FC2A-405A-80D9-96B697AA2367}" srcOrd="6" destOrd="0" presId="urn:microsoft.com/office/officeart/2005/8/layout/vProcess5"/>
    <dgm:cxn modelId="{1C709FAA-6226-4925-A9EA-F3FBF264ABF8}" type="presParOf" srcId="{EE711FA8-AB24-4C2D-8F39-4833EDE717B0}" destId="{5B7E3885-A029-4E77-9661-BA896BCCC2D6}" srcOrd="7" destOrd="0" presId="urn:microsoft.com/office/officeart/2005/8/layout/vProcess5"/>
    <dgm:cxn modelId="{91E6FFDA-8674-4274-B7B5-49A204D5EAA1}" type="presParOf" srcId="{EE711FA8-AB24-4C2D-8F39-4833EDE717B0}" destId="{065FAA73-34C1-4FDD-BCF2-793A1784EB5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1F9398D-D228-4360-A683-BE379860ADD1}" type="doc">
      <dgm:prSet loTypeId="urn:microsoft.com/office/officeart/2005/8/layout/vList2" loCatId="list" qsTypeId="urn:microsoft.com/office/officeart/2005/8/quickstyle/simple2" qsCatId="simple" csTypeId="urn:microsoft.com/office/officeart/2005/8/colors/accent3_5" csCatId="accent3" phldr="1"/>
      <dgm:spPr/>
      <dgm:t>
        <a:bodyPr/>
        <a:lstStyle/>
        <a:p>
          <a:endParaRPr lang="es-MX"/>
        </a:p>
      </dgm:t>
    </dgm:pt>
    <dgm:pt modelId="{1FEFC485-7127-45A8-BCDE-499571EF03C2}">
      <dgm:prSet phldrT="[Texto]"/>
      <dgm:spPr/>
      <dgm:t>
        <a:bodyPr/>
        <a:lstStyle/>
        <a:p>
          <a:r>
            <a:rPr lang="es-MX" dirty="0" smtClean="0"/>
            <a:t>El riesgo moral se presenta después de que ocurre la transacción: el prestamista corre el riesgo de que el prestatario participe en actividades que son indeseables desde su punto de vista porque hacen menos probable que el préstamo sea rembolsado. Por ejemplo, una vez que los prestatarios han obtenido un préstamo, pueden asumir grandes riesgos (los cuales tendrán posiblemente altos rendimientos, pero también un riesgo mayor de falla) porque están jugando con el dinero de alguien más. Como el riesgo moral disminuye la probabilidad de que el préstamo sea rembolsado, tal vez los prestamistas decidan no hacer el préstamo.</a:t>
          </a:r>
          <a:endParaRPr lang="es-MX" dirty="0"/>
        </a:p>
      </dgm:t>
    </dgm:pt>
    <dgm:pt modelId="{3F4B2B4D-3F36-4AD3-ABB7-70299763FA44}" type="parTrans" cxnId="{10657B11-4F9E-4AEC-9383-7BFE963BE32C}">
      <dgm:prSet/>
      <dgm:spPr/>
      <dgm:t>
        <a:bodyPr/>
        <a:lstStyle/>
        <a:p>
          <a:endParaRPr lang="es-MX"/>
        </a:p>
      </dgm:t>
    </dgm:pt>
    <dgm:pt modelId="{94FB88CB-80D7-4342-B462-047E3F34BCF2}" type="sibTrans" cxnId="{10657B11-4F9E-4AEC-9383-7BFE963BE32C}">
      <dgm:prSet/>
      <dgm:spPr/>
      <dgm:t>
        <a:bodyPr/>
        <a:lstStyle/>
        <a:p>
          <a:endParaRPr lang="es-MX"/>
        </a:p>
      </dgm:t>
    </dgm:pt>
    <dgm:pt modelId="{FF5D86BB-EB27-4685-9BEF-C6EAB8B7D88B}">
      <dgm:prSet phldrT="[Texto]"/>
      <dgm:spPr/>
      <dgm:t>
        <a:bodyPr/>
        <a:lstStyle/>
        <a:p>
          <a:r>
            <a:rPr lang="es-MX" dirty="0" smtClean="0"/>
            <a:t> </a:t>
          </a:r>
          <a:endParaRPr lang="es-MX" dirty="0"/>
        </a:p>
      </dgm:t>
    </dgm:pt>
    <dgm:pt modelId="{DF2050E2-BE3C-4876-86F1-F97D3DB09FE8}" type="parTrans" cxnId="{EA242311-A3E1-4EDF-98FE-6DA878EF045C}">
      <dgm:prSet/>
      <dgm:spPr/>
      <dgm:t>
        <a:bodyPr/>
        <a:lstStyle/>
        <a:p>
          <a:endParaRPr lang="es-MX"/>
        </a:p>
      </dgm:t>
    </dgm:pt>
    <dgm:pt modelId="{3D9EB128-A5DC-4FC9-B2A5-8DC6258A3123}" type="sibTrans" cxnId="{EA242311-A3E1-4EDF-98FE-6DA878EF045C}">
      <dgm:prSet/>
      <dgm:spPr/>
      <dgm:t>
        <a:bodyPr/>
        <a:lstStyle/>
        <a:p>
          <a:endParaRPr lang="es-MX"/>
        </a:p>
      </dgm:t>
    </dgm:pt>
    <dgm:pt modelId="{EE1FF920-9C2B-46CF-A9D0-6D412DFFF500}" type="pres">
      <dgm:prSet presAssocID="{51F9398D-D228-4360-A683-BE379860ADD1}" presName="linear" presStyleCnt="0">
        <dgm:presLayoutVars>
          <dgm:animLvl val="lvl"/>
          <dgm:resizeHandles val="exact"/>
        </dgm:presLayoutVars>
      </dgm:prSet>
      <dgm:spPr/>
      <dgm:t>
        <a:bodyPr/>
        <a:lstStyle/>
        <a:p>
          <a:endParaRPr lang="es-MX"/>
        </a:p>
      </dgm:t>
    </dgm:pt>
    <dgm:pt modelId="{BC973A0E-7344-4B03-BF3D-9BFC79F15A96}" type="pres">
      <dgm:prSet presAssocID="{1FEFC485-7127-45A8-BCDE-499571EF03C2}" presName="parentText" presStyleLbl="node1" presStyleIdx="0" presStyleCnt="1">
        <dgm:presLayoutVars>
          <dgm:chMax val="0"/>
          <dgm:bulletEnabled val="1"/>
        </dgm:presLayoutVars>
      </dgm:prSet>
      <dgm:spPr/>
      <dgm:t>
        <a:bodyPr/>
        <a:lstStyle/>
        <a:p>
          <a:endParaRPr lang="es-MX"/>
        </a:p>
      </dgm:t>
    </dgm:pt>
    <dgm:pt modelId="{6829522E-FBBD-4F05-BBDB-F8B7C69D884D}" type="pres">
      <dgm:prSet presAssocID="{1FEFC485-7127-45A8-BCDE-499571EF03C2}" presName="childText" presStyleLbl="revTx" presStyleIdx="0" presStyleCnt="1">
        <dgm:presLayoutVars>
          <dgm:bulletEnabled val="1"/>
        </dgm:presLayoutVars>
      </dgm:prSet>
      <dgm:spPr/>
      <dgm:t>
        <a:bodyPr/>
        <a:lstStyle/>
        <a:p>
          <a:endParaRPr lang="es-MX"/>
        </a:p>
      </dgm:t>
    </dgm:pt>
  </dgm:ptLst>
  <dgm:cxnLst>
    <dgm:cxn modelId="{EA242311-A3E1-4EDF-98FE-6DA878EF045C}" srcId="{1FEFC485-7127-45A8-BCDE-499571EF03C2}" destId="{FF5D86BB-EB27-4685-9BEF-C6EAB8B7D88B}" srcOrd="0" destOrd="0" parTransId="{DF2050E2-BE3C-4876-86F1-F97D3DB09FE8}" sibTransId="{3D9EB128-A5DC-4FC9-B2A5-8DC6258A3123}"/>
    <dgm:cxn modelId="{E5F7BADE-3116-4244-AB5E-AD32FC2B634E}" type="presOf" srcId="{FF5D86BB-EB27-4685-9BEF-C6EAB8B7D88B}" destId="{6829522E-FBBD-4F05-BBDB-F8B7C69D884D}" srcOrd="0" destOrd="0" presId="urn:microsoft.com/office/officeart/2005/8/layout/vList2"/>
    <dgm:cxn modelId="{6D43CDAC-2775-4A9D-8D14-F8D0499C0842}" type="presOf" srcId="{1FEFC485-7127-45A8-BCDE-499571EF03C2}" destId="{BC973A0E-7344-4B03-BF3D-9BFC79F15A96}" srcOrd="0" destOrd="0" presId="urn:microsoft.com/office/officeart/2005/8/layout/vList2"/>
    <dgm:cxn modelId="{10657B11-4F9E-4AEC-9383-7BFE963BE32C}" srcId="{51F9398D-D228-4360-A683-BE379860ADD1}" destId="{1FEFC485-7127-45A8-BCDE-499571EF03C2}" srcOrd="0" destOrd="0" parTransId="{3F4B2B4D-3F36-4AD3-ABB7-70299763FA44}" sibTransId="{94FB88CB-80D7-4342-B462-047E3F34BCF2}"/>
    <dgm:cxn modelId="{36CC055B-00E0-4823-9343-5612DEBCBBCB}" type="presOf" srcId="{51F9398D-D228-4360-A683-BE379860ADD1}" destId="{EE1FF920-9C2B-46CF-A9D0-6D412DFFF500}" srcOrd="0" destOrd="0" presId="urn:microsoft.com/office/officeart/2005/8/layout/vList2"/>
    <dgm:cxn modelId="{36AD1C4C-4A3F-4FF2-BE32-95C212244FF8}" type="presParOf" srcId="{EE1FF920-9C2B-46CF-A9D0-6D412DFFF500}" destId="{BC973A0E-7344-4B03-BF3D-9BFC79F15A96}" srcOrd="0" destOrd="0" presId="urn:microsoft.com/office/officeart/2005/8/layout/vList2"/>
    <dgm:cxn modelId="{CA264647-5122-45F2-9AE6-1040403CCABF}" type="presParOf" srcId="{EE1FF920-9C2B-46CF-A9D0-6D412DFFF500}" destId="{6829522E-FBBD-4F05-BBDB-F8B7C69D884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5A87148-9B70-4D02-9581-AAEFF9BDC91A}" type="doc">
      <dgm:prSet loTypeId="urn:microsoft.com/office/officeart/2005/8/layout/arrow4" loCatId="relationship" qsTypeId="urn:microsoft.com/office/officeart/2005/8/quickstyle/3d5" qsCatId="3D" csTypeId="urn:microsoft.com/office/officeart/2005/8/colors/accent2_4" csCatId="accent2" phldr="1"/>
      <dgm:spPr/>
      <dgm:t>
        <a:bodyPr/>
        <a:lstStyle/>
        <a:p>
          <a:endParaRPr lang="es-MX"/>
        </a:p>
      </dgm:t>
    </dgm:pt>
    <dgm:pt modelId="{2FE5C275-6A0F-4216-97B8-6477AC4B0210}">
      <dgm:prSet phldrT="[Texto]"/>
      <dgm:spPr/>
      <dgm:t>
        <a:bodyPr/>
        <a:lstStyle/>
        <a:p>
          <a:r>
            <a:rPr lang="es-MX" b="1" dirty="0" smtClean="0">
              <a:solidFill>
                <a:schemeClr val="bg1"/>
              </a:solidFill>
            </a:rPr>
            <a:t>Un aspecto particular sobre la manera en que el problema de la selección adversa interfiere en el funcionamiento eficaz de un mercado se perfiló en un famoso artículo publicado por el ganador del Premio Nobel, George </a:t>
          </a:r>
          <a:r>
            <a:rPr lang="es-MX" b="1" dirty="0" err="1" smtClean="0">
              <a:solidFill>
                <a:schemeClr val="bg1"/>
              </a:solidFill>
            </a:rPr>
            <a:t>Akerlof</a:t>
          </a:r>
          <a:r>
            <a:rPr lang="es-MX" b="1" dirty="0" smtClean="0">
              <a:solidFill>
                <a:schemeClr val="bg1"/>
              </a:solidFill>
            </a:rPr>
            <a:t>. Se le llamó “el problema de los limones”.</a:t>
          </a:r>
          <a:endParaRPr lang="es-MX" b="1" dirty="0">
            <a:solidFill>
              <a:schemeClr val="bg1"/>
            </a:solidFill>
          </a:endParaRPr>
        </a:p>
      </dgm:t>
    </dgm:pt>
    <dgm:pt modelId="{75A5F3E7-5886-40EB-B6D6-C831580CF441}" type="parTrans" cxnId="{3115AA26-8364-471A-9606-28D9B07D1667}">
      <dgm:prSet/>
      <dgm:spPr/>
      <dgm:t>
        <a:bodyPr/>
        <a:lstStyle/>
        <a:p>
          <a:endParaRPr lang="es-MX"/>
        </a:p>
      </dgm:t>
    </dgm:pt>
    <dgm:pt modelId="{743ABB60-EDA3-454D-A270-5BDCB183E105}" type="sibTrans" cxnId="{3115AA26-8364-471A-9606-28D9B07D1667}">
      <dgm:prSet/>
      <dgm:spPr/>
      <dgm:t>
        <a:bodyPr/>
        <a:lstStyle/>
        <a:p>
          <a:endParaRPr lang="es-MX"/>
        </a:p>
      </dgm:t>
    </dgm:pt>
    <dgm:pt modelId="{7078CCA2-9BDC-4B23-8DEE-856AF5C28E9D}">
      <dgm:prSet phldrT="[Texto]"/>
      <dgm:spPr/>
      <dgm:t>
        <a:bodyPr/>
        <a:lstStyle/>
        <a:p>
          <a:r>
            <a:rPr lang="es-MX" b="1" dirty="0" smtClean="0">
              <a:solidFill>
                <a:schemeClr val="bg1"/>
              </a:solidFill>
            </a:rPr>
            <a:t>Por que se parece, al problema que crean los limones en el mercado de automóviles usados. Los compradores potenciales de automóviles usados con frecuencia son incapaces de evaluar la calidad de un automóvil; es decir, no pueden decir si funcionará bien o si será un limón que les dará continuamente amarguras. El precio que un comprador paga debe reflejar, por lo tanto, la calidad promedio de los automóviles en el mercado, esto es, algún punto entre el bajo valor de un limón</a:t>
          </a:r>
        </a:p>
        <a:p>
          <a:r>
            <a:rPr lang="es-MX" b="1" dirty="0" smtClean="0">
              <a:solidFill>
                <a:schemeClr val="bg1"/>
              </a:solidFill>
            </a:rPr>
            <a:t>y el alto valor de un buen automóvil.</a:t>
          </a:r>
          <a:endParaRPr lang="es-MX" b="1" dirty="0">
            <a:solidFill>
              <a:schemeClr val="bg1"/>
            </a:solidFill>
          </a:endParaRPr>
        </a:p>
      </dgm:t>
    </dgm:pt>
    <dgm:pt modelId="{64A5BD55-F54D-4E89-99BB-3174F1150CB4}" type="parTrans" cxnId="{F44B8453-3E86-4F38-96F7-0D050FEB5F12}">
      <dgm:prSet/>
      <dgm:spPr/>
      <dgm:t>
        <a:bodyPr/>
        <a:lstStyle/>
        <a:p>
          <a:endParaRPr lang="es-MX"/>
        </a:p>
      </dgm:t>
    </dgm:pt>
    <dgm:pt modelId="{3CB15323-C0C4-4CFF-A701-74CA6BC82DC5}" type="sibTrans" cxnId="{F44B8453-3E86-4F38-96F7-0D050FEB5F12}">
      <dgm:prSet/>
      <dgm:spPr/>
      <dgm:t>
        <a:bodyPr/>
        <a:lstStyle/>
        <a:p>
          <a:endParaRPr lang="es-MX"/>
        </a:p>
      </dgm:t>
    </dgm:pt>
    <dgm:pt modelId="{774E980D-C378-4379-BBCA-1943BDC1D2DD}" type="pres">
      <dgm:prSet presAssocID="{A5A87148-9B70-4D02-9581-AAEFF9BDC91A}" presName="compositeShape" presStyleCnt="0">
        <dgm:presLayoutVars>
          <dgm:chMax val="2"/>
          <dgm:dir/>
          <dgm:resizeHandles val="exact"/>
        </dgm:presLayoutVars>
      </dgm:prSet>
      <dgm:spPr/>
      <dgm:t>
        <a:bodyPr/>
        <a:lstStyle/>
        <a:p>
          <a:endParaRPr lang="es-MX"/>
        </a:p>
      </dgm:t>
    </dgm:pt>
    <dgm:pt modelId="{F5AA41D4-14AC-49FA-8137-D40B587DF541}" type="pres">
      <dgm:prSet presAssocID="{2FE5C275-6A0F-4216-97B8-6477AC4B0210}" presName="upArrow" presStyleLbl="node1" presStyleIdx="0" presStyleCnt="2"/>
      <dgm:spPr/>
    </dgm:pt>
    <dgm:pt modelId="{04CFF6D6-DFCC-4F08-88A1-DCE28B9207D0}" type="pres">
      <dgm:prSet presAssocID="{2FE5C275-6A0F-4216-97B8-6477AC4B0210}" presName="upArrowText" presStyleLbl="revTx" presStyleIdx="0" presStyleCnt="2">
        <dgm:presLayoutVars>
          <dgm:chMax val="0"/>
          <dgm:bulletEnabled val="1"/>
        </dgm:presLayoutVars>
      </dgm:prSet>
      <dgm:spPr/>
      <dgm:t>
        <a:bodyPr/>
        <a:lstStyle/>
        <a:p>
          <a:endParaRPr lang="es-MX"/>
        </a:p>
      </dgm:t>
    </dgm:pt>
    <dgm:pt modelId="{9393D222-7DB5-4D18-AADE-C2FD39D1B908}" type="pres">
      <dgm:prSet presAssocID="{7078CCA2-9BDC-4B23-8DEE-856AF5C28E9D}" presName="downArrow" presStyleLbl="node1" presStyleIdx="1" presStyleCnt="2"/>
      <dgm:spPr/>
    </dgm:pt>
    <dgm:pt modelId="{6F263582-D11C-4D1F-9E82-AC7D11AE0D26}" type="pres">
      <dgm:prSet presAssocID="{7078CCA2-9BDC-4B23-8DEE-856AF5C28E9D}" presName="downArrowText" presStyleLbl="revTx" presStyleIdx="1" presStyleCnt="2">
        <dgm:presLayoutVars>
          <dgm:chMax val="0"/>
          <dgm:bulletEnabled val="1"/>
        </dgm:presLayoutVars>
      </dgm:prSet>
      <dgm:spPr/>
      <dgm:t>
        <a:bodyPr/>
        <a:lstStyle/>
        <a:p>
          <a:endParaRPr lang="es-MX"/>
        </a:p>
      </dgm:t>
    </dgm:pt>
  </dgm:ptLst>
  <dgm:cxnLst>
    <dgm:cxn modelId="{187565AC-D676-419B-8795-687520725BFF}" type="presOf" srcId="{7078CCA2-9BDC-4B23-8DEE-856AF5C28E9D}" destId="{6F263582-D11C-4D1F-9E82-AC7D11AE0D26}" srcOrd="0" destOrd="0" presId="urn:microsoft.com/office/officeart/2005/8/layout/arrow4"/>
    <dgm:cxn modelId="{3115AA26-8364-471A-9606-28D9B07D1667}" srcId="{A5A87148-9B70-4D02-9581-AAEFF9BDC91A}" destId="{2FE5C275-6A0F-4216-97B8-6477AC4B0210}" srcOrd="0" destOrd="0" parTransId="{75A5F3E7-5886-40EB-B6D6-C831580CF441}" sibTransId="{743ABB60-EDA3-454D-A270-5BDCB183E105}"/>
    <dgm:cxn modelId="{BFFFFEC6-FAB0-4451-AAB4-F25BE29F455B}" type="presOf" srcId="{A5A87148-9B70-4D02-9581-AAEFF9BDC91A}" destId="{774E980D-C378-4379-BBCA-1943BDC1D2DD}" srcOrd="0" destOrd="0" presId="urn:microsoft.com/office/officeart/2005/8/layout/arrow4"/>
    <dgm:cxn modelId="{F44B8453-3E86-4F38-96F7-0D050FEB5F12}" srcId="{A5A87148-9B70-4D02-9581-AAEFF9BDC91A}" destId="{7078CCA2-9BDC-4B23-8DEE-856AF5C28E9D}" srcOrd="1" destOrd="0" parTransId="{64A5BD55-F54D-4E89-99BB-3174F1150CB4}" sibTransId="{3CB15323-C0C4-4CFF-A701-74CA6BC82DC5}"/>
    <dgm:cxn modelId="{63070C4C-DB0A-454F-A3BE-2515ADB90A7C}" type="presOf" srcId="{2FE5C275-6A0F-4216-97B8-6477AC4B0210}" destId="{04CFF6D6-DFCC-4F08-88A1-DCE28B9207D0}" srcOrd="0" destOrd="0" presId="urn:microsoft.com/office/officeart/2005/8/layout/arrow4"/>
    <dgm:cxn modelId="{15449E84-1DFB-4A2E-B7B3-255C310E3D8E}" type="presParOf" srcId="{774E980D-C378-4379-BBCA-1943BDC1D2DD}" destId="{F5AA41D4-14AC-49FA-8137-D40B587DF541}" srcOrd="0" destOrd="0" presId="urn:microsoft.com/office/officeart/2005/8/layout/arrow4"/>
    <dgm:cxn modelId="{630BC394-3130-47B0-83D6-4E9EF09C65E4}" type="presParOf" srcId="{774E980D-C378-4379-BBCA-1943BDC1D2DD}" destId="{04CFF6D6-DFCC-4F08-88A1-DCE28B9207D0}" srcOrd="1" destOrd="0" presId="urn:microsoft.com/office/officeart/2005/8/layout/arrow4"/>
    <dgm:cxn modelId="{9CD66B7B-994F-44D5-A4EF-EBEB5CA47D3C}" type="presParOf" srcId="{774E980D-C378-4379-BBCA-1943BDC1D2DD}" destId="{9393D222-7DB5-4D18-AADE-C2FD39D1B908}" srcOrd="2" destOrd="0" presId="urn:microsoft.com/office/officeart/2005/8/layout/arrow4"/>
    <dgm:cxn modelId="{89395C10-007C-4373-ABFC-C68E9792AE85}" type="presParOf" srcId="{774E980D-C378-4379-BBCA-1943BDC1D2DD}" destId="{6F263582-D11C-4D1F-9E82-AC7D11AE0D26}"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CB2E6A5-82C4-4C95-86F2-8AAE02D64224}" type="doc">
      <dgm:prSet loTypeId="urn:microsoft.com/office/officeart/2005/8/layout/hList2" loCatId="list" qsTypeId="urn:microsoft.com/office/officeart/2005/8/quickstyle/3d4" qsCatId="3D" csTypeId="urn:microsoft.com/office/officeart/2005/8/colors/colorful5" csCatId="colorful" phldr="1"/>
      <dgm:spPr/>
      <dgm:t>
        <a:bodyPr/>
        <a:lstStyle/>
        <a:p>
          <a:endParaRPr lang="es-MX"/>
        </a:p>
      </dgm:t>
    </dgm:pt>
    <dgm:pt modelId="{D9FCBA5E-3123-4E9F-9F7E-5D3A1BB1F01E}">
      <dgm:prSet phldrT="[Texto]"/>
      <dgm:spPr/>
      <dgm:t>
        <a:bodyPr/>
        <a:lstStyle/>
        <a:p>
          <a:r>
            <a:rPr lang="es-MX" dirty="0" smtClean="0"/>
            <a:t>    </a:t>
          </a:r>
          <a:endParaRPr lang="es-MX" dirty="0"/>
        </a:p>
      </dgm:t>
    </dgm:pt>
    <dgm:pt modelId="{51A042C9-8556-4A86-B2BD-86F49A8D0E15}" type="parTrans" cxnId="{7FA666B5-1A9D-4FAF-A436-AAB742958086}">
      <dgm:prSet/>
      <dgm:spPr/>
      <dgm:t>
        <a:bodyPr/>
        <a:lstStyle/>
        <a:p>
          <a:endParaRPr lang="es-MX"/>
        </a:p>
      </dgm:t>
    </dgm:pt>
    <dgm:pt modelId="{FB0681AC-59CB-4048-995D-CAFE63EC1BB4}" type="sibTrans" cxnId="{7FA666B5-1A9D-4FAF-A436-AAB742958086}">
      <dgm:prSet/>
      <dgm:spPr/>
      <dgm:t>
        <a:bodyPr/>
        <a:lstStyle/>
        <a:p>
          <a:endParaRPr lang="es-MX"/>
        </a:p>
      </dgm:t>
    </dgm:pt>
    <dgm:pt modelId="{77046AE0-D02B-4BF0-9A1C-A6FBF005CCA0}">
      <dgm:prSet phldrT="[Texto]"/>
      <dgm:spPr/>
      <dgm:t>
        <a:bodyPr/>
        <a:lstStyle/>
        <a:p>
          <a:r>
            <a:rPr lang="es-MX" dirty="0" smtClean="0">
              <a:solidFill>
                <a:schemeClr val="bg1"/>
              </a:solidFill>
            </a:rPr>
            <a:t>El dueño, en contraste, tiene más probabilidades de saber si el automóvil es un melocotón—es decir, un producto de buena calidad— o un limón. Si es un limón, el dueño estará más que contento de venderlo al precio que el comprador quiera pagar, el cual, situándose en alguna parte entre el valor de un limón y el de un automóvil bueno, será mayor que el valor de los limones.</a:t>
          </a:r>
          <a:endParaRPr lang="es-MX" dirty="0">
            <a:solidFill>
              <a:schemeClr val="bg1"/>
            </a:solidFill>
          </a:endParaRPr>
        </a:p>
      </dgm:t>
    </dgm:pt>
    <dgm:pt modelId="{5911CC2C-425E-4C86-9C1B-2BFD480CF9A6}" type="parTrans" cxnId="{5CFF94AB-5030-4366-AF6C-A6513B65463C}">
      <dgm:prSet/>
      <dgm:spPr/>
      <dgm:t>
        <a:bodyPr/>
        <a:lstStyle/>
        <a:p>
          <a:endParaRPr lang="es-MX"/>
        </a:p>
      </dgm:t>
    </dgm:pt>
    <dgm:pt modelId="{87749A2B-7320-4918-A148-864B8069F5EA}" type="sibTrans" cxnId="{5CFF94AB-5030-4366-AF6C-A6513B65463C}">
      <dgm:prSet/>
      <dgm:spPr/>
      <dgm:t>
        <a:bodyPr/>
        <a:lstStyle/>
        <a:p>
          <a:endParaRPr lang="es-MX"/>
        </a:p>
      </dgm:t>
    </dgm:pt>
    <dgm:pt modelId="{FA20CF1B-4B46-4E59-BC83-CD11E45A425D}">
      <dgm:prSet phldrT="[Texto]"/>
      <dgm:spPr/>
      <dgm:t>
        <a:bodyPr/>
        <a:lstStyle/>
        <a:p>
          <a:r>
            <a:rPr lang="es-MX" dirty="0" smtClean="0"/>
            <a:t>      </a:t>
          </a:r>
          <a:endParaRPr lang="es-MX" dirty="0"/>
        </a:p>
      </dgm:t>
    </dgm:pt>
    <dgm:pt modelId="{5CD20930-3BAF-494B-A3C1-62DA23953AF8}" type="parTrans" cxnId="{B72215CD-A3C3-4353-AE83-D4BDF482D9D4}">
      <dgm:prSet/>
      <dgm:spPr/>
      <dgm:t>
        <a:bodyPr/>
        <a:lstStyle/>
        <a:p>
          <a:endParaRPr lang="es-MX"/>
        </a:p>
      </dgm:t>
    </dgm:pt>
    <dgm:pt modelId="{79D2A3B3-33E6-4EF8-93A6-3A5211EB9502}" type="sibTrans" cxnId="{B72215CD-A3C3-4353-AE83-D4BDF482D9D4}">
      <dgm:prSet/>
      <dgm:spPr/>
      <dgm:t>
        <a:bodyPr/>
        <a:lstStyle/>
        <a:p>
          <a:endParaRPr lang="es-MX"/>
        </a:p>
      </dgm:t>
    </dgm:pt>
    <dgm:pt modelId="{702711A2-DE06-4E50-8B66-F89575AB1808}">
      <dgm:prSet phldrT="[Texto]"/>
      <dgm:spPr/>
      <dgm:t>
        <a:bodyPr/>
        <a:lstStyle/>
        <a:p>
          <a:r>
            <a:rPr lang="es-MX" dirty="0" smtClean="0">
              <a:solidFill>
                <a:schemeClr val="bg1"/>
              </a:solidFill>
            </a:rPr>
            <a:t>Sin embargo, si el automóvil es un melocotón, el dueño sabe que el automóvil esta subvaluado y, por tanto, podría no querer venderlo. Como resultado de esta selección adversa son pocos los automóviles usados buenos que llegan al mercado.</a:t>
          </a:r>
          <a:endParaRPr lang="es-MX" dirty="0">
            <a:solidFill>
              <a:schemeClr val="bg1"/>
            </a:solidFill>
          </a:endParaRPr>
        </a:p>
      </dgm:t>
    </dgm:pt>
    <dgm:pt modelId="{C63ADE90-202F-4DD6-902C-670460D424C0}" type="parTrans" cxnId="{7050B491-E9C0-4289-9A77-8424C5D77622}">
      <dgm:prSet/>
      <dgm:spPr/>
      <dgm:t>
        <a:bodyPr/>
        <a:lstStyle/>
        <a:p>
          <a:endParaRPr lang="es-MX"/>
        </a:p>
      </dgm:t>
    </dgm:pt>
    <dgm:pt modelId="{29DDDE24-7D58-4838-BAD9-2014C5E60190}" type="sibTrans" cxnId="{7050B491-E9C0-4289-9A77-8424C5D77622}">
      <dgm:prSet/>
      <dgm:spPr/>
      <dgm:t>
        <a:bodyPr/>
        <a:lstStyle/>
        <a:p>
          <a:endParaRPr lang="es-MX"/>
        </a:p>
      </dgm:t>
    </dgm:pt>
    <dgm:pt modelId="{AF20268F-F849-4DAE-9603-4EE2D2EB09DA}">
      <dgm:prSet phldrT="[Texto]"/>
      <dgm:spPr/>
      <dgm:t>
        <a:bodyPr/>
        <a:lstStyle/>
        <a:p>
          <a:r>
            <a:rPr lang="es-MX" dirty="0" smtClean="0"/>
            <a:t>              </a:t>
          </a:r>
          <a:endParaRPr lang="es-MX" dirty="0"/>
        </a:p>
      </dgm:t>
    </dgm:pt>
    <dgm:pt modelId="{24D556FF-3206-4101-9913-490C8B08228E}" type="parTrans" cxnId="{EDF54F65-64D7-42E3-AD1A-A8F08A9B6DE2}">
      <dgm:prSet/>
      <dgm:spPr/>
      <dgm:t>
        <a:bodyPr/>
        <a:lstStyle/>
        <a:p>
          <a:endParaRPr lang="es-MX"/>
        </a:p>
      </dgm:t>
    </dgm:pt>
    <dgm:pt modelId="{51CCC18E-4A73-4122-829E-6EEF4592459E}" type="sibTrans" cxnId="{EDF54F65-64D7-42E3-AD1A-A8F08A9B6DE2}">
      <dgm:prSet/>
      <dgm:spPr/>
      <dgm:t>
        <a:bodyPr/>
        <a:lstStyle/>
        <a:p>
          <a:endParaRPr lang="es-MX"/>
        </a:p>
      </dgm:t>
    </dgm:pt>
    <dgm:pt modelId="{7878C215-4069-45B2-9CCE-35D2E6CE6B5B}">
      <dgm:prSet phldrT="[Texto]"/>
      <dgm:spPr/>
      <dgm:t>
        <a:bodyPr/>
        <a:lstStyle/>
        <a:p>
          <a:r>
            <a:rPr lang="es-MX" dirty="0" smtClean="0">
              <a:solidFill>
                <a:schemeClr val="bg1"/>
              </a:solidFill>
            </a:rPr>
            <a:t>Puesto que la calidad promedio de un automóvil usado disponible en el mercado será baja y que pocas personas querrán comprar un limón, habrá pocas ventas. El mercado de automóviles usados funcionará de manera deficiente, si acaso funciona.</a:t>
          </a:r>
          <a:endParaRPr lang="es-MX" dirty="0">
            <a:solidFill>
              <a:schemeClr val="bg1"/>
            </a:solidFill>
          </a:endParaRPr>
        </a:p>
      </dgm:t>
    </dgm:pt>
    <dgm:pt modelId="{B4FC5D10-1676-4480-8926-6B23C4D3FB0E}" type="parTrans" cxnId="{45619046-B319-44A8-B65A-D0459071A518}">
      <dgm:prSet/>
      <dgm:spPr/>
      <dgm:t>
        <a:bodyPr/>
        <a:lstStyle/>
        <a:p>
          <a:endParaRPr lang="es-MX"/>
        </a:p>
      </dgm:t>
    </dgm:pt>
    <dgm:pt modelId="{D09FA59A-A802-49DB-856C-F5B21DAEB8AF}" type="sibTrans" cxnId="{45619046-B319-44A8-B65A-D0459071A518}">
      <dgm:prSet/>
      <dgm:spPr/>
      <dgm:t>
        <a:bodyPr/>
        <a:lstStyle/>
        <a:p>
          <a:endParaRPr lang="es-MX"/>
        </a:p>
      </dgm:t>
    </dgm:pt>
    <dgm:pt modelId="{57745D4B-1834-40F6-93A2-313D7D2DF7EE}" type="pres">
      <dgm:prSet presAssocID="{6CB2E6A5-82C4-4C95-86F2-8AAE02D64224}" presName="linearFlow" presStyleCnt="0">
        <dgm:presLayoutVars>
          <dgm:dir/>
          <dgm:animLvl val="lvl"/>
          <dgm:resizeHandles/>
        </dgm:presLayoutVars>
      </dgm:prSet>
      <dgm:spPr/>
      <dgm:t>
        <a:bodyPr/>
        <a:lstStyle/>
        <a:p>
          <a:endParaRPr lang="es-MX"/>
        </a:p>
      </dgm:t>
    </dgm:pt>
    <dgm:pt modelId="{DDD5DCC9-9964-4A1D-8075-D84B3218D1CE}" type="pres">
      <dgm:prSet presAssocID="{D9FCBA5E-3123-4E9F-9F7E-5D3A1BB1F01E}" presName="compositeNode" presStyleCnt="0">
        <dgm:presLayoutVars>
          <dgm:bulletEnabled val="1"/>
        </dgm:presLayoutVars>
      </dgm:prSet>
      <dgm:spPr/>
    </dgm:pt>
    <dgm:pt modelId="{B2C7D9E1-CF6A-4214-9FD7-529122EFD985}" type="pres">
      <dgm:prSet presAssocID="{D9FCBA5E-3123-4E9F-9F7E-5D3A1BB1F01E}" presName="image" presStyleLbl="fgImgPlace1" presStyleIdx="0" presStyleCnt="3"/>
      <dgm:spPr/>
    </dgm:pt>
    <dgm:pt modelId="{9A5554CF-661B-455B-AE5C-BA2B6499BEFD}" type="pres">
      <dgm:prSet presAssocID="{D9FCBA5E-3123-4E9F-9F7E-5D3A1BB1F01E}" presName="childNode" presStyleLbl="node1" presStyleIdx="0" presStyleCnt="3">
        <dgm:presLayoutVars>
          <dgm:bulletEnabled val="1"/>
        </dgm:presLayoutVars>
      </dgm:prSet>
      <dgm:spPr/>
      <dgm:t>
        <a:bodyPr/>
        <a:lstStyle/>
        <a:p>
          <a:endParaRPr lang="es-MX"/>
        </a:p>
      </dgm:t>
    </dgm:pt>
    <dgm:pt modelId="{F6431A27-A857-48B9-9E29-D614B2419E81}" type="pres">
      <dgm:prSet presAssocID="{D9FCBA5E-3123-4E9F-9F7E-5D3A1BB1F01E}" presName="parentNode" presStyleLbl="revTx" presStyleIdx="0" presStyleCnt="3">
        <dgm:presLayoutVars>
          <dgm:chMax val="0"/>
          <dgm:bulletEnabled val="1"/>
        </dgm:presLayoutVars>
      </dgm:prSet>
      <dgm:spPr/>
      <dgm:t>
        <a:bodyPr/>
        <a:lstStyle/>
        <a:p>
          <a:endParaRPr lang="es-MX"/>
        </a:p>
      </dgm:t>
    </dgm:pt>
    <dgm:pt modelId="{37F9D75F-23EE-4F57-A3EB-B9D9680D2DA2}" type="pres">
      <dgm:prSet presAssocID="{FB0681AC-59CB-4048-995D-CAFE63EC1BB4}" presName="sibTrans" presStyleCnt="0"/>
      <dgm:spPr/>
    </dgm:pt>
    <dgm:pt modelId="{AC22D4E8-C736-44F1-8F51-42C8ABE88B9F}" type="pres">
      <dgm:prSet presAssocID="{FA20CF1B-4B46-4E59-BC83-CD11E45A425D}" presName="compositeNode" presStyleCnt="0">
        <dgm:presLayoutVars>
          <dgm:bulletEnabled val="1"/>
        </dgm:presLayoutVars>
      </dgm:prSet>
      <dgm:spPr/>
    </dgm:pt>
    <dgm:pt modelId="{381F50E8-082C-4175-AF08-70E98033BF85}" type="pres">
      <dgm:prSet presAssocID="{FA20CF1B-4B46-4E59-BC83-CD11E45A425D}" presName="image" presStyleLbl="fgImgPlace1" presStyleIdx="1" presStyleCnt="3"/>
      <dgm:spPr/>
    </dgm:pt>
    <dgm:pt modelId="{C830B25D-8F01-48D9-8398-69ED2FA2B7CA}" type="pres">
      <dgm:prSet presAssocID="{FA20CF1B-4B46-4E59-BC83-CD11E45A425D}" presName="childNode" presStyleLbl="node1" presStyleIdx="1" presStyleCnt="3">
        <dgm:presLayoutVars>
          <dgm:bulletEnabled val="1"/>
        </dgm:presLayoutVars>
      </dgm:prSet>
      <dgm:spPr/>
      <dgm:t>
        <a:bodyPr/>
        <a:lstStyle/>
        <a:p>
          <a:endParaRPr lang="es-MX"/>
        </a:p>
      </dgm:t>
    </dgm:pt>
    <dgm:pt modelId="{35FDC45B-C35C-46B1-96CB-CB7BD2FBD666}" type="pres">
      <dgm:prSet presAssocID="{FA20CF1B-4B46-4E59-BC83-CD11E45A425D}" presName="parentNode" presStyleLbl="revTx" presStyleIdx="1" presStyleCnt="3">
        <dgm:presLayoutVars>
          <dgm:chMax val="0"/>
          <dgm:bulletEnabled val="1"/>
        </dgm:presLayoutVars>
      </dgm:prSet>
      <dgm:spPr/>
      <dgm:t>
        <a:bodyPr/>
        <a:lstStyle/>
        <a:p>
          <a:endParaRPr lang="es-MX"/>
        </a:p>
      </dgm:t>
    </dgm:pt>
    <dgm:pt modelId="{2F78EDBF-13D4-4A13-B348-119CC8C8BFC7}" type="pres">
      <dgm:prSet presAssocID="{79D2A3B3-33E6-4EF8-93A6-3A5211EB9502}" presName="sibTrans" presStyleCnt="0"/>
      <dgm:spPr/>
    </dgm:pt>
    <dgm:pt modelId="{D861CD9B-7FEF-4433-A8F1-BE3F48D60FDE}" type="pres">
      <dgm:prSet presAssocID="{AF20268F-F849-4DAE-9603-4EE2D2EB09DA}" presName="compositeNode" presStyleCnt="0">
        <dgm:presLayoutVars>
          <dgm:bulletEnabled val="1"/>
        </dgm:presLayoutVars>
      </dgm:prSet>
      <dgm:spPr/>
    </dgm:pt>
    <dgm:pt modelId="{96B6C586-3186-49F5-B376-0B3FE2F93459}" type="pres">
      <dgm:prSet presAssocID="{AF20268F-F849-4DAE-9603-4EE2D2EB09DA}" presName="image" presStyleLbl="fgImgPlace1" presStyleIdx="2" presStyleCnt="3"/>
      <dgm:spPr/>
    </dgm:pt>
    <dgm:pt modelId="{E337E16F-6FAE-44AB-93B4-EEADA99EFF79}" type="pres">
      <dgm:prSet presAssocID="{AF20268F-F849-4DAE-9603-4EE2D2EB09DA}" presName="childNode" presStyleLbl="node1" presStyleIdx="2" presStyleCnt="3">
        <dgm:presLayoutVars>
          <dgm:bulletEnabled val="1"/>
        </dgm:presLayoutVars>
      </dgm:prSet>
      <dgm:spPr/>
      <dgm:t>
        <a:bodyPr/>
        <a:lstStyle/>
        <a:p>
          <a:endParaRPr lang="es-MX"/>
        </a:p>
      </dgm:t>
    </dgm:pt>
    <dgm:pt modelId="{8A7F0CCD-948D-4364-85CA-CF202CDBF886}" type="pres">
      <dgm:prSet presAssocID="{AF20268F-F849-4DAE-9603-4EE2D2EB09DA}" presName="parentNode" presStyleLbl="revTx" presStyleIdx="2" presStyleCnt="3">
        <dgm:presLayoutVars>
          <dgm:chMax val="0"/>
          <dgm:bulletEnabled val="1"/>
        </dgm:presLayoutVars>
      </dgm:prSet>
      <dgm:spPr/>
      <dgm:t>
        <a:bodyPr/>
        <a:lstStyle/>
        <a:p>
          <a:endParaRPr lang="es-MX"/>
        </a:p>
      </dgm:t>
    </dgm:pt>
  </dgm:ptLst>
  <dgm:cxnLst>
    <dgm:cxn modelId="{45619046-B319-44A8-B65A-D0459071A518}" srcId="{AF20268F-F849-4DAE-9603-4EE2D2EB09DA}" destId="{7878C215-4069-45B2-9CCE-35D2E6CE6B5B}" srcOrd="0" destOrd="0" parTransId="{B4FC5D10-1676-4480-8926-6B23C4D3FB0E}" sibTransId="{D09FA59A-A802-49DB-856C-F5B21DAEB8AF}"/>
    <dgm:cxn modelId="{6A71449D-0271-48E1-A6DA-D9C5A13547EF}" type="presOf" srcId="{6CB2E6A5-82C4-4C95-86F2-8AAE02D64224}" destId="{57745D4B-1834-40F6-93A2-313D7D2DF7EE}" srcOrd="0" destOrd="0" presId="urn:microsoft.com/office/officeart/2005/8/layout/hList2"/>
    <dgm:cxn modelId="{5BF58774-D2E4-4A06-974B-9B2DD1E275AA}" type="presOf" srcId="{D9FCBA5E-3123-4E9F-9F7E-5D3A1BB1F01E}" destId="{F6431A27-A857-48B9-9E29-D614B2419E81}" srcOrd="0" destOrd="0" presId="urn:microsoft.com/office/officeart/2005/8/layout/hList2"/>
    <dgm:cxn modelId="{7FA666B5-1A9D-4FAF-A436-AAB742958086}" srcId="{6CB2E6A5-82C4-4C95-86F2-8AAE02D64224}" destId="{D9FCBA5E-3123-4E9F-9F7E-5D3A1BB1F01E}" srcOrd="0" destOrd="0" parTransId="{51A042C9-8556-4A86-B2BD-86F49A8D0E15}" sibTransId="{FB0681AC-59CB-4048-995D-CAFE63EC1BB4}"/>
    <dgm:cxn modelId="{EDF54F65-64D7-42E3-AD1A-A8F08A9B6DE2}" srcId="{6CB2E6A5-82C4-4C95-86F2-8AAE02D64224}" destId="{AF20268F-F849-4DAE-9603-4EE2D2EB09DA}" srcOrd="2" destOrd="0" parTransId="{24D556FF-3206-4101-9913-490C8B08228E}" sibTransId="{51CCC18E-4A73-4122-829E-6EEF4592459E}"/>
    <dgm:cxn modelId="{F0CF74B5-5DB1-4990-9A66-E19121D8CAE5}" type="presOf" srcId="{7878C215-4069-45B2-9CCE-35D2E6CE6B5B}" destId="{E337E16F-6FAE-44AB-93B4-EEADA99EFF79}" srcOrd="0" destOrd="0" presId="urn:microsoft.com/office/officeart/2005/8/layout/hList2"/>
    <dgm:cxn modelId="{7050B491-E9C0-4289-9A77-8424C5D77622}" srcId="{FA20CF1B-4B46-4E59-BC83-CD11E45A425D}" destId="{702711A2-DE06-4E50-8B66-F89575AB1808}" srcOrd="0" destOrd="0" parTransId="{C63ADE90-202F-4DD6-902C-670460D424C0}" sibTransId="{29DDDE24-7D58-4838-BAD9-2014C5E60190}"/>
    <dgm:cxn modelId="{AF08B276-A04E-4ECB-A030-89AC2167A179}" type="presOf" srcId="{702711A2-DE06-4E50-8B66-F89575AB1808}" destId="{C830B25D-8F01-48D9-8398-69ED2FA2B7CA}" srcOrd="0" destOrd="0" presId="urn:microsoft.com/office/officeart/2005/8/layout/hList2"/>
    <dgm:cxn modelId="{30F7419D-37BE-4694-99E8-009E4B19AE68}" type="presOf" srcId="{77046AE0-D02B-4BF0-9A1C-A6FBF005CCA0}" destId="{9A5554CF-661B-455B-AE5C-BA2B6499BEFD}" srcOrd="0" destOrd="0" presId="urn:microsoft.com/office/officeart/2005/8/layout/hList2"/>
    <dgm:cxn modelId="{5CFF94AB-5030-4366-AF6C-A6513B65463C}" srcId="{D9FCBA5E-3123-4E9F-9F7E-5D3A1BB1F01E}" destId="{77046AE0-D02B-4BF0-9A1C-A6FBF005CCA0}" srcOrd="0" destOrd="0" parTransId="{5911CC2C-425E-4C86-9C1B-2BFD480CF9A6}" sibTransId="{87749A2B-7320-4918-A148-864B8069F5EA}"/>
    <dgm:cxn modelId="{232B11D7-FB5C-4250-908B-275F642B8D9B}" type="presOf" srcId="{FA20CF1B-4B46-4E59-BC83-CD11E45A425D}" destId="{35FDC45B-C35C-46B1-96CB-CB7BD2FBD666}" srcOrd="0" destOrd="0" presId="urn:microsoft.com/office/officeart/2005/8/layout/hList2"/>
    <dgm:cxn modelId="{2500CCB8-EE81-4684-BF79-B0942916463F}" type="presOf" srcId="{AF20268F-F849-4DAE-9603-4EE2D2EB09DA}" destId="{8A7F0CCD-948D-4364-85CA-CF202CDBF886}" srcOrd="0" destOrd="0" presId="urn:microsoft.com/office/officeart/2005/8/layout/hList2"/>
    <dgm:cxn modelId="{B72215CD-A3C3-4353-AE83-D4BDF482D9D4}" srcId="{6CB2E6A5-82C4-4C95-86F2-8AAE02D64224}" destId="{FA20CF1B-4B46-4E59-BC83-CD11E45A425D}" srcOrd="1" destOrd="0" parTransId="{5CD20930-3BAF-494B-A3C1-62DA23953AF8}" sibTransId="{79D2A3B3-33E6-4EF8-93A6-3A5211EB9502}"/>
    <dgm:cxn modelId="{9E5FE171-61AB-40E1-8D0A-088670106FBE}" type="presParOf" srcId="{57745D4B-1834-40F6-93A2-313D7D2DF7EE}" destId="{DDD5DCC9-9964-4A1D-8075-D84B3218D1CE}" srcOrd="0" destOrd="0" presId="urn:microsoft.com/office/officeart/2005/8/layout/hList2"/>
    <dgm:cxn modelId="{916E6D33-DD72-4775-84CA-D8CDC4A80801}" type="presParOf" srcId="{DDD5DCC9-9964-4A1D-8075-D84B3218D1CE}" destId="{B2C7D9E1-CF6A-4214-9FD7-529122EFD985}" srcOrd="0" destOrd="0" presId="urn:microsoft.com/office/officeart/2005/8/layout/hList2"/>
    <dgm:cxn modelId="{C4ED9D5C-E4C0-4F32-8317-44696E91B76F}" type="presParOf" srcId="{DDD5DCC9-9964-4A1D-8075-D84B3218D1CE}" destId="{9A5554CF-661B-455B-AE5C-BA2B6499BEFD}" srcOrd="1" destOrd="0" presId="urn:microsoft.com/office/officeart/2005/8/layout/hList2"/>
    <dgm:cxn modelId="{0CB555BA-F3FA-44DD-AFF0-FE91DA7CF91C}" type="presParOf" srcId="{DDD5DCC9-9964-4A1D-8075-D84B3218D1CE}" destId="{F6431A27-A857-48B9-9E29-D614B2419E81}" srcOrd="2" destOrd="0" presId="urn:microsoft.com/office/officeart/2005/8/layout/hList2"/>
    <dgm:cxn modelId="{BDC38310-202E-4F6B-BB16-267C4379ABE7}" type="presParOf" srcId="{57745D4B-1834-40F6-93A2-313D7D2DF7EE}" destId="{37F9D75F-23EE-4F57-A3EB-B9D9680D2DA2}" srcOrd="1" destOrd="0" presId="urn:microsoft.com/office/officeart/2005/8/layout/hList2"/>
    <dgm:cxn modelId="{1CE38265-26EA-4286-8B9E-7101642FE352}" type="presParOf" srcId="{57745D4B-1834-40F6-93A2-313D7D2DF7EE}" destId="{AC22D4E8-C736-44F1-8F51-42C8ABE88B9F}" srcOrd="2" destOrd="0" presId="urn:microsoft.com/office/officeart/2005/8/layout/hList2"/>
    <dgm:cxn modelId="{DC23C7E4-D279-41FF-8648-20044C1564AD}" type="presParOf" srcId="{AC22D4E8-C736-44F1-8F51-42C8ABE88B9F}" destId="{381F50E8-082C-4175-AF08-70E98033BF85}" srcOrd="0" destOrd="0" presId="urn:microsoft.com/office/officeart/2005/8/layout/hList2"/>
    <dgm:cxn modelId="{0F87700F-07EA-4E31-9D14-F7B853386B88}" type="presParOf" srcId="{AC22D4E8-C736-44F1-8F51-42C8ABE88B9F}" destId="{C830B25D-8F01-48D9-8398-69ED2FA2B7CA}" srcOrd="1" destOrd="0" presId="urn:microsoft.com/office/officeart/2005/8/layout/hList2"/>
    <dgm:cxn modelId="{7369902B-02D9-447B-9673-D0ECE5604A77}" type="presParOf" srcId="{AC22D4E8-C736-44F1-8F51-42C8ABE88B9F}" destId="{35FDC45B-C35C-46B1-96CB-CB7BD2FBD666}" srcOrd="2" destOrd="0" presId="urn:microsoft.com/office/officeart/2005/8/layout/hList2"/>
    <dgm:cxn modelId="{7F47B0F9-4BE8-4E91-BAD9-A14AE2D4C1C0}" type="presParOf" srcId="{57745D4B-1834-40F6-93A2-313D7D2DF7EE}" destId="{2F78EDBF-13D4-4A13-B348-119CC8C8BFC7}" srcOrd="3" destOrd="0" presId="urn:microsoft.com/office/officeart/2005/8/layout/hList2"/>
    <dgm:cxn modelId="{D655D59D-4EA4-4F17-AE1D-0AA85B55A99A}" type="presParOf" srcId="{57745D4B-1834-40F6-93A2-313D7D2DF7EE}" destId="{D861CD9B-7FEF-4433-A8F1-BE3F48D60FDE}" srcOrd="4" destOrd="0" presId="urn:microsoft.com/office/officeart/2005/8/layout/hList2"/>
    <dgm:cxn modelId="{02624D2C-C799-4E14-99B5-7BFCCCCA4154}" type="presParOf" srcId="{D861CD9B-7FEF-4433-A8F1-BE3F48D60FDE}" destId="{96B6C586-3186-49F5-B376-0B3FE2F93459}" srcOrd="0" destOrd="0" presId="urn:microsoft.com/office/officeart/2005/8/layout/hList2"/>
    <dgm:cxn modelId="{AF79D193-7D47-4D5B-ACCE-7809FA82CED9}" type="presParOf" srcId="{D861CD9B-7FEF-4433-A8F1-BE3F48D60FDE}" destId="{E337E16F-6FAE-44AB-93B4-EEADA99EFF79}" srcOrd="1" destOrd="0" presId="urn:microsoft.com/office/officeart/2005/8/layout/hList2"/>
    <dgm:cxn modelId="{E1B45113-1076-4AC4-B29C-75BBD77AFBEC}" type="presParOf" srcId="{D861CD9B-7FEF-4433-A8F1-BE3F48D60FDE}" destId="{8A7F0CCD-948D-4364-85CA-CF202CDBF886}"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4E1041-8F36-4429-B94C-13182E227CA6}" type="doc">
      <dgm:prSet loTypeId="urn:microsoft.com/office/officeart/2005/8/layout/cycle2" loCatId="cycle" qsTypeId="urn:microsoft.com/office/officeart/2005/8/quickstyle/simple5" qsCatId="simple" csTypeId="urn:microsoft.com/office/officeart/2005/8/colors/colorful3" csCatId="colorful" phldr="1"/>
      <dgm:spPr/>
      <dgm:t>
        <a:bodyPr/>
        <a:lstStyle/>
        <a:p>
          <a:endParaRPr lang="es-MX"/>
        </a:p>
      </dgm:t>
    </dgm:pt>
    <dgm:pt modelId="{B1EC27BB-212D-435D-8C67-340C4E0C2548}">
      <dgm:prSet phldrT="[Texto]" custT="1"/>
      <dgm:spPr/>
      <dgm:t>
        <a:bodyPr/>
        <a:lstStyle/>
        <a:p>
          <a:r>
            <a:rPr lang="es-MX" sz="2000" b="1" dirty="0" smtClean="0"/>
            <a:t>El sistema financiero encauza</a:t>
          </a:r>
          <a:endParaRPr lang="es-MX" sz="2000" b="1" dirty="0"/>
        </a:p>
      </dgm:t>
    </dgm:pt>
    <dgm:pt modelId="{8DC52D59-A9CC-40AB-B811-7DE86C01024F}" type="parTrans" cxnId="{C8D0D806-449A-4DFB-B951-5B674CBBA3E2}">
      <dgm:prSet/>
      <dgm:spPr/>
      <dgm:t>
        <a:bodyPr/>
        <a:lstStyle/>
        <a:p>
          <a:endParaRPr lang="es-MX"/>
        </a:p>
      </dgm:t>
    </dgm:pt>
    <dgm:pt modelId="{383EF196-6BFC-40B4-871F-0168B048322C}" type="sibTrans" cxnId="{C8D0D806-449A-4DFB-B951-5B674CBBA3E2}">
      <dgm:prSet/>
      <dgm:spPr/>
      <dgm:t>
        <a:bodyPr/>
        <a:lstStyle/>
        <a:p>
          <a:endParaRPr lang="es-MX" dirty="0"/>
        </a:p>
      </dgm:t>
    </dgm:pt>
    <dgm:pt modelId="{9F30AF42-6D94-4E1F-975A-3C059CF1BACB}">
      <dgm:prSet phldrT="[Texto]"/>
      <dgm:spPr/>
      <dgm:t>
        <a:bodyPr/>
        <a:lstStyle/>
        <a:p>
          <a:r>
            <a:rPr lang="es-MX" b="1" dirty="0" smtClean="0"/>
            <a:t>Si se observa de cerca la estructura financiera  de todo el mundo</a:t>
          </a:r>
          <a:endParaRPr lang="es-MX" b="1" dirty="0"/>
        </a:p>
      </dgm:t>
    </dgm:pt>
    <dgm:pt modelId="{86DCD0C1-19C0-40B6-8208-276DA6137EEE}" type="parTrans" cxnId="{8EE93500-A141-4F2F-8C3D-D49B33E7A018}">
      <dgm:prSet/>
      <dgm:spPr/>
      <dgm:t>
        <a:bodyPr/>
        <a:lstStyle/>
        <a:p>
          <a:endParaRPr lang="es-MX"/>
        </a:p>
      </dgm:t>
    </dgm:pt>
    <dgm:pt modelId="{8E43EA7A-C4CE-41CB-A312-5BD0B878B7FF}" type="sibTrans" cxnId="{8EE93500-A141-4F2F-8C3D-D49B33E7A018}">
      <dgm:prSet/>
      <dgm:spPr/>
      <dgm:t>
        <a:bodyPr/>
        <a:lstStyle/>
        <a:p>
          <a:endParaRPr lang="es-MX" dirty="0"/>
        </a:p>
      </dgm:t>
    </dgm:pt>
    <dgm:pt modelId="{3A71CA35-2E33-4BFF-AD6C-6BBD7D3BE8E7}">
      <dgm:prSet phldrT="[Texto]" custT="1"/>
      <dgm:spPr/>
      <dgm:t>
        <a:bodyPr/>
        <a:lstStyle/>
        <a:p>
          <a:r>
            <a:rPr lang="es-MX" sz="2000" b="1" dirty="0" smtClean="0"/>
            <a:t>Se descubren </a:t>
          </a:r>
          <a:r>
            <a:rPr lang="es-MX" sz="2000" b="1" dirty="0" smtClean="0">
              <a:solidFill>
                <a:srgbClr val="FF0000"/>
              </a:solidFill>
              <a:effectLst>
                <a:outerShdw blurRad="38100" dist="38100" dir="2700000" algn="tl">
                  <a:srgbClr val="000000">
                    <a:alpha val="43137"/>
                  </a:srgbClr>
                </a:outerShdw>
              </a:effectLst>
            </a:rPr>
            <a:t>ocho realidades básicas </a:t>
          </a:r>
          <a:endParaRPr lang="es-MX" sz="2000" b="1" dirty="0">
            <a:solidFill>
              <a:srgbClr val="FF0000"/>
            </a:solidFill>
            <a:effectLst>
              <a:outerShdw blurRad="38100" dist="38100" dir="2700000" algn="tl">
                <a:srgbClr val="000000">
                  <a:alpha val="43137"/>
                </a:srgbClr>
              </a:outerShdw>
            </a:effectLst>
          </a:endParaRPr>
        </a:p>
      </dgm:t>
    </dgm:pt>
    <dgm:pt modelId="{A11E56A0-2F16-4AC9-B80C-04A70732D510}" type="parTrans" cxnId="{8E410AE0-E56B-44AD-9EAB-B3B6E5689170}">
      <dgm:prSet/>
      <dgm:spPr/>
      <dgm:t>
        <a:bodyPr/>
        <a:lstStyle/>
        <a:p>
          <a:endParaRPr lang="es-MX"/>
        </a:p>
      </dgm:t>
    </dgm:pt>
    <dgm:pt modelId="{01DA656C-46EB-4BE1-B720-97646957990C}" type="sibTrans" cxnId="{8E410AE0-E56B-44AD-9EAB-B3B6E5689170}">
      <dgm:prSet/>
      <dgm:spPr/>
      <dgm:t>
        <a:bodyPr/>
        <a:lstStyle/>
        <a:p>
          <a:endParaRPr lang="es-MX" dirty="0"/>
        </a:p>
      </dgm:t>
    </dgm:pt>
    <dgm:pt modelId="{44629827-A681-46DA-A267-A31791684B15}">
      <dgm:prSet custT="1"/>
      <dgm:spPr/>
      <dgm:t>
        <a:bodyPr/>
        <a:lstStyle/>
        <a:p>
          <a:r>
            <a:rPr lang="es-MX" sz="1200" b="1" dirty="0" smtClean="0"/>
            <a:t>billones de dólares por año de los ahorradores a las personas que tienen oportunidades de inversión productivas</a:t>
          </a:r>
          <a:r>
            <a:rPr lang="es-MX" sz="1100" dirty="0" smtClean="0"/>
            <a:t>.</a:t>
          </a:r>
          <a:endParaRPr lang="es-MX" sz="1100" dirty="0"/>
        </a:p>
      </dgm:t>
    </dgm:pt>
    <dgm:pt modelId="{010B6A75-61BB-4F0F-A1C3-BAE4628292AF}" type="parTrans" cxnId="{A4D6B22B-48D5-40F9-898B-6B9B1D1F46BF}">
      <dgm:prSet/>
      <dgm:spPr/>
      <dgm:t>
        <a:bodyPr/>
        <a:lstStyle/>
        <a:p>
          <a:endParaRPr lang="es-MX"/>
        </a:p>
      </dgm:t>
    </dgm:pt>
    <dgm:pt modelId="{85179E72-8373-494F-92D7-9F3B9412F9FE}" type="sibTrans" cxnId="{A4D6B22B-48D5-40F9-898B-6B9B1D1F46BF}">
      <dgm:prSet/>
      <dgm:spPr/>
      <dgm:t>
        <a:bodyPr/>
        <a:lstStyle/>
        <a:p>
          <a:endParaRPr lang="es-MX" dirty="0"/>
        </a:p>
      </dgm:t>
    </dgm:pt>
    <dgm:pt modelId="{8ED90988-1841-4E80-8EA6-75E0359CA7C6}" type="pres">
      <dgm:prSet presAssocID="{854E1041-8F36-4429-B94C-13182E227CA6}" presName="cycle" presStyleCnt="0">
        <dgm:presLayoutVars>
          <dgm:dir/>
          <dgm:resizeHandles val="exact"/>
        </dgm:presLayoutVars>
      </dgm:prSet>
      <dgm:spPr/>
      <dgm:t>
        <a:bodyPr/>
        <a:lstStyle/>
        <a:p>
          <a:endParaRPr lang="es-MX"/>
        </a:p>
      </dgm:t>
    </dgm:pt>
    <dgm:pt modelId="{40890598-737E-4AB2-B5BF-685BFC67F93D}" type="pres">
      <dgm:prSet presAssocID="{B1EC27BB-212D-435D-8C67-340C4E0C2548}" presName="node" presStyleLbl="node1" presStyleIdx="0" presStyleCnt="4">
        <dgm:presLayoutVars>
          <dgm:bulletEnabled val="1"/>
        </dgm:presLayoutVars>
      </dgm:prSet>
      <dgm:spPr/>
      <dgm:t>
        <a:bodyPr/>
        <a:lstStyle/>
        <a:p>
          <a:endParaRPr lang="es-MX"/>
        </a:p>
      </dgm:t>
    </dgm:pt>
    <dgm:pt modelId="{7A4EC0EB-5686-4CB1-8DFF-AE9B8730D104}" type="pres">
      <dgm:prSet presAssocID="{383EF196-6BFC-40B4-871F-0168B048322C}" presName="sibTrans" presStyleLbl="sibTrans2D1" presStyleIdx="0" presStyleCnt="4"/>
      <dgm:spPr/>
      <dgm:t>
        <a:bodyPr/>
        <a:lstStyle/>
        <a:p>
          <a:endParaRPr lang="es-MX"/>
        </a:p>
      </dgm:t>
    </dgm:pt>
    <dgm:pt modelId="{82F87CE1-35A9-4C71-A89E-B628235FA6F1}" type="pres">
      <dgm:prSet presAssocID="{383EF196-6BFC-40B4-871F-0168B048322C}" presName="connectorText" presStyleLbl="sibTrans2D1" presStyleIdx="0" presStyleCnt="4"/>
      <dgm:spPr/>
      <dgm:t>
        <a:bodyPr/>
        <a:lstStyle/>
        <a:p>
          <a:endParaRPr lang="es-MX"/>
        </a:p>
      </dgm:t>
    </dgm:pt>
    <dgm:pt modelId="{A0065A13-1BED-4C65-818D-922F7085DA8E}" type="pres">
      <dgm:prSet presAssocID="{44629827-A681-46DA-A267-A31791684B15}" presName="node" presStyleLbl="node1" presStyleIdx="1" presStyleCnt="4">
        <dgm:presLayoutVars>
          <dgm:bulletEnabled val="1"/>
        </dgm:presLayoutVars>
      </dgm:prSet>
      <dgm:spPr/>
      <dgm:t>
        <a:bodyPr/>
        <a:lstStyle/>
        <a:p>
          <a:endParaRPr lang="es-MX"/>
        </a:p>
      </dgm:t>
    </dgm:pt>
    <dgm:pt modelId="{36FCBA55-9303-4E47-B4FA-BABE71DF75A7}" type="pres">
      <dgm:prSet presAssocID="{85179E72-8373-494F-92D7-9F3B9412F9FE}" presName="sibTrans" presStyleLbl="sibTrans2D1" presStyleIdx="1" presStyleCnt="4"/>
      <dgm:spPr/>
      <dgm:t>
        <a:bodyPr/>
        <a:lstStyle/>
        <a:p>
          <a:endParaRPr lang="es-MX"/>
        </a:p>
      </dgm:t>
    </dgm:pt>
    <dgm:pt modelId="{B2E4C5F0-E537-4BC8-ACC3-AC498307DAFE}" type="pres">
      <dgm:prSet presAssocID="{85179E72-8373-494F-92D7-9F3B9412F9FE}" presName="connectorText" presStyleLbl="sibTrans2D1" presStyleIdx="1" presStyleCnt="4"/>
      <dgm:spPr/>
      <dgm:t>
        <a:bodyPr/>
        <a:lstStyle/>
        <a:p>
          <a:endParaRPr lang="es-MX"/>
        </a:p>
      </dgm:t>
    </dgm:pt>
    <dgm:pt modelId="{CA006ED6-1637-476D-B8A3-19E7CF79F6F4}" type="pres">
      <dgm:prSet presAssocID="{9F30AF42-6D94-4E1F-975A-3C059CF1BACB}" presName="node" presStyleLbl="node1" presStyleIdx="2" presStyleCnt="4">
        <dgm:presLayoutVars>
          <dgm:bulletEnabled val="1"/>
        </dgm:presLayoutVars>
      </dgm:prSet>
      <dgm:spPr/>
      <dgm:t>
        <a:bodyPr/>
        <a:lstStyle/>
        <a:p>
          <a:endParaRPr lang="es-MX"/>
        </a:p>
      </dgm:t>
    </dgm:pt>
    <dgm:pt modelId="{99E066FF-B467-46A7-A9A2-8CE5BC32466F}" type="pres">
      <dgm:prSet presAssocID="{8E43EA7A-C4CE-41CB-A312-5BD0B878B7FF}" presName="sibTrans" presStyleLbl="sibTrans2D1" presStyleIdx="2" presStyleCnt="4"/>
      <dgm:spPr/>
      <dgm:t>
        <a:bodyPr/>
        <a:lstStyle/>
        <a:p>
          <a:endParaRPr lang="es-MX"/>
        </a:p>
      </dgm:t>
    </dgm:pt>
    <dgm:pt modelId="{2CF3F277-0EB5-498E-9F86-C4AFFDD95E35}" type="pres">
      <dgm:prSet presAssocID="{8E43EA7A-C4CE-41CB-A312-5BD0B878B7FF}" presName="connectorText" presStyleLbl="sibTrans2D1" presStyleIdx="2" presStyleCnt="4"/>
      <dgm:spPr/>
      <dgm:t>
        <a:bodyPr/>
        <a:lstStyle/>
        <a:p>
          <a:endParaRPr lang="es-MX"/>
        </a:p>
      </dgm:t>
    </dgm:pt>
    <dgm:pt modelId="{BFD20C4B-2977-4F03-969C-F6E616360648}" type="pres">
      <dgm:prSet presAssocID="{3A71CA35-2E33-4BFF-AD6C-6BBD7D3BE8E7}" presName="node" presStyleLbl="node1" presStyleIdx="3" presStyleCnt="4" custScaleX="110638" custScaleY="104550" custRadScaleRad="98700" custRadScaleInc="0">
        <dgm:presLayoutVars>
          <dgm:bulletEnabled val="1"/>
        </dgm:presLayoutVars>
      </dgm:prSet>
      <dgm:spPr/>
      <dgm:t>
        <a:bodyPr/>
        <a:lstStyle/>
        <a:p>
          <a:endParaRPr lang="es-MX"/>
        </a:p>
      </dgm:t>
    </dgm:pt>
    <dgm:pt modelId="{AEA884CD-BECD-48EC-8AD9-7D350AA991AD}" type="pres">
      <dgm:prSet presAssocID="{01DA656C-46EB-4BE1-B720-97646957990C}" presName="sibTrans" presStyleLbl="sibTrans2D1" presStyleIdx="3" presStyleCnt="4"/>
      <dgm:spPr/>
      <dgm:t>
        <a:bodyPr/>
        <a:lstStyle/>
        <a:p>
          <a:endParaRPr lang="es-MX"/>
        </a:p>
      </dgm:t>
    </dgm:pt>
    <dgm:pt modelId="{F289E402-F7B4-425A-8097-996F60D0C67B}" type="pres">
      <dgm:prSet presAssocID="{01DA656C-46EB-4BE1-B720-97646957990C}" presName="connectorText" presStyleLbl="sibTrans2D1" presStyleIdx="3" presStyleCnt="4"/>
      <dgm:spPr/>
      <dgm:t>
        <a:bodyPr/>
        <a:lstStyle/>
        <a:p>
          <a:endParaRPr lang="es-MX"/>
        </a:p>
      </dgm:t>
    </dgm:pt>
  </dgm:ptLst>
  <dgm:cxnLst>
    <dgm:cxn modelId="{564EA8F2-CD49-4A45-BEAF-A73EC7A871F7}" type="presOf" srcId="{383EF196-6BFC-40B4-871F-0168B048322C}" destId="{82F87CE1-35A9-4C71-A89E-B628235FA6F1}" srcOrd="1" destOrd="0" presId="urn:microsoft.com/office/officeart/2005/8/layout/cycle2"/>
    <dgm:cxn modelId="{A4D6B22B-48D5-40F9-898B-6B9B1D1F46BF}" srcId="{854E1041-8F36-4429-B94C-13182E227CA6}" destId="{44629827-A681-46DA-A267-A31791684B15}" srcOrd="1" destOrd="0" parTransId="{010B6A75-61BB-4F0F-A1C3-BAE4628292AF}" sibTransId="{85179E72-8373-494F-92D7-9F3B9412F9FE}"/>
    <dgm:cxn modelId="{C8D0D806-449A-4DFB-B951-5B674CBBA3E2}" srcId="{854E1041-8F36-4429-B94C-13182E227CA6}" destId="{B1EC27BB-212D-435D-8C67-340C4E0C2548}" srcOrd="0" destOrd="0" parTransId="{8DC52D59-A9CC-40AB-B811-7DE86C01024F}" sibTransId="{383EF196-6BFC-40B4-871F-0168B048322C}"/>
    <dgm:cxn modelId="{2DCB3258-99A7-4409-8856-E7FE22347FD5}" type="presOf" srcId="{383EF196-6BFC-40B4-871F-0168B048322C}" destId="{7A4EC0EB-5686-4CB1-8DFF-AE9B8730D104}" srcOrd="0" destOrd="0" presId="urn:microsoft.com/office/officeart/2005/8/layout/cycle2"/>
    <dgm:cxn modelId="{07280F99-1703-4DC3-A069-B91D91EF8D78}" type="presOf" srcId="{01DA656C-46EB-4BE1-B720-97646957990C}" destId="{F289E402-F7B4-425A-8097-996F60D0C67B}" srcOrd="1" destOrd="0" presId="urn:microsoft.com/office/officeart/2005/8/layout/cycle2"/>
    <dgm:cxn modelId="{8E410AE0-E56B-44AD-9EAB-B3B6E5689170}" srcId="{854E1041-8F36-4429-B94C-13182E227CA6}" destId="{3A71CA35-2E33-4BFF-AD6C-6BBD7D3BE8E7}" srcOrd="3" destOrd="0" parTransId="{A11E56A0-2F16-4AC9-B80C-04A70732D510}" sibTransId="{01DA656C-46EB-4BE1-B720-97646957990C}"/>
    <dgm:cxn modelId="{C1CB84EF-B8BE-4B74-9339-3584A811C065}" type="presOf" srcId="{854E1041-8F36-4429-B94C-13182E227CA6}" destId="{8ED90988-1841-4E80-8EA6-75E0359CA7C6}" srcOrd="0" destOrd="0" presId="urn:microsoft.com/office/officeart/2005/8/layout/cycle2"/>
    <dgm:cxn modelId="{A6057561-858D-4C04-A150-2BAEC3D13F2E}" type="presOf" srcId="{8E43EA7A-C4CE-41CB-A312-5BD0B878B7FF}" destId="{99E066FF-B467-46A7-A9A2-8CE5BC32466F}" srcOrd="0" destOrd="0" presId="urn:microsoft.com/office/officeart/2005/8/layout/cycle2"/>
    <dgm:cxn modelId="{46FADC69-0D23-4943-9C03-D9CF7519BF77}" type="presOf" srcId="{8E43EA7A-C4CE-41CB-A312-5BD0B878B7FF}" destId="{2CF3F277-0EB5-498E-9F86-C4AFFDD95E35}" srcOrd="1" destOrd="0" presId="urn:microsoft.com/office/officeart/2005/8/layout/cycle2"/>
    <dgm:cxn modelId="{0E2ACC48-0A1C-4304-86CA-2F526CFC6C8D}" type="presOf" srcId="{3A71CA35-2E33-4BFF-AD6C-6BBD7D3BE8E7}" destId="{BFD20C4B-2977-4F03-969C-F6E616360648}" srcOrd="0" destOrd="0" presId="urn:microsoft.com/office/officeart/2005/8/layout/cycle2"/>
    <dgm:cxn modelId="{87C54DA8-CEE2-439E-ABD2-56D18A77C8DF}" type="presOf" srcId="{B1EC27BB-212D-435D-8C67-340C4E0C2548}" destId="{40890598-737E-4AB2-B5BF-685BFC67F93D}" srcOrd="0" destOrd="0" presId="urn:microsoft.com/office/officeart/2005/8/layout/cycle2"/>
    <dgm:cxn modelId="{C4D6FD2C-31BF-4FF5-9AEA-6E22A9EF7013}" type="presOf" srcId="{44629827-A681-46DA-A267-A31791684B15}" destId="{A0065A13-1BED-4C65-818D-922F7085DA8E}" srcOrd="0" destOrd="0" presId="urn:microsoft.com/office/officeart/2005/8/layout/cycle2"/>
    <dgm:cxn modelId="{B25928E8-AB5C-407C-ADFB-0A90B143A9B9}" type="presOf" srcId="{9F30AF42-6D94-4E1F-975A-3C059CF1BACB}" destId="{CA006ED6-1637-476D-B8A3-19E7CF79F6F4}" srcOrd="0" destOrd="0" presId="urn:microsoft.com/office/officeart/2005/8/layout/cycle2"/>
    <dgm:cxn modelId="{FECFC881-8985-474C-BFB1-348F9F01A1F6}" type="presOf" srcId="{01DA656C-46EB-4BE1-B720-97646957990C}" destId="{AEA884CD-BECD-48EC-8AD9-7D350AA991AD}" srcOrd="0" destOrd="0" presId="urn:microsoft.com/office/officeart/2005/8/layout/cycle2"/>
    <dgm:cxn modelId="{8EE93500-A141-4F2F-8C3D-D49B33E7A018}" srcId="{854E1041-8F36-4429-B94C-13182E227CA6}" destId="{9F30AF42-6D94-4E1F-975A-3C059CF1BACB}" srcOrd="2" destOrd="0" parTransId="{86DCD0C1-19C0-40B6-8208-276DA6137EEE}" sibTransId="{8E43EA7A-C4CE-41CB-A312-5BD0B878B7FF}"/>
    <dgm:cxn modelId="{89DEC880-D376-4B8B-93BA-F7E418C082BD}" type="presOf" srcId="{85179E72-8373-494F-92D7-9F3B9412F9FE}" destId="{36FCBA55-9303-4E47-B4FA-BABE71DF75A7}" srcOrd="0" destOrd="0" presId="urn:microsoft.com/office/officeart/2005/8/layout/cycle2"/>
    <dgm:cxn modelId="{2CDB8049-71FC-423A-BF09-D286F91F5BEC}" type="presOf" srcId="{85179E72-8373-494F-92D7-9F3B9412F9FE}" destId="{B2E4C5F0-E537-4BC8-ACC3-AC498307DAFE}" srcOrd="1" destOrd="0" presId="urn:microsoft.com/office/officeart/2005/8/layout/cycle2"/>
    <dgm:cxn modelId="{85330FD8-BB0C-46E9-ACA0-14006F21E84B}" type="presParOf" srcId="{8ED90988-1841-4E80-8EA6-75E0359CA7C6}" destId="{40890598-737E-4AB2-B5BF-685BFC67F93D}" srcOrd="0" destOrd="0" presId="urn:microsoft.com/office/officeart/2005/8/layout/cycle2"/>
    <dgm:cxn modelId="{00E9B422-1067-4F70-A4C0-EBD993E9EF72}" type="presParOf" srcId="{8ED90988-1841-4E80-8EA6-75E0359CA7C6}" destId="{7A4EC0EB-5686-4CB1-8DFF-AE9B8730D104}" srcOrd="1" destOrd="0" presId="urn:microsoft.com/office/officeart/2005/8/layout/cycle2"/>
    <dgm:cxn modelId="{5F0F9D33-80E1-4C8B-B5C6-CF59A839F6F5}" type="presParOf" srcId="{7A4EC0EB-5686-4CB1-8DFF-AE9B8730D104}" destId="{82F87CE1-35A9-4C71-A89E-B628235FA6F1}" srcOrd="0" destOrd="0" presId="urn:microsoft.com/office/officeart/2005/8/layout/cycle2"/>
    <dgm:cxn modelId="{0ECB060A-BD91-4278-9E87-8E6F4108615E}" type="presParOf" srcId="{8ED90988-1841-4E80-8EA6-75E0359CA7C6}" destId="{A0065A13-1BED-4C65-818D-922F7085DA8E}" srcOrd="2" destOrd="0" presId="urn:microsoft.com/office/officeart/2005/8/layout/cycle2"/>
    <dgm:cxn modelId="{A83AE7E9-7A68-47A7-9BA1-3847976400BD}" type="presParOf" srcId="{8ED90988-1841-4E80-8EA6-75E0359CA7C6}" destId="{36FCBA55-9303-4E47-B4FA-BABE71DF75A7}" srcOrd="3" destOrd="0" presId="urn:microsoft.com/office/officeart/2005/8/layout/cycle2"/>
    <dgm:cxn modelId="{7DFC198A-197B-483F-88D4-3237066AC87D}" type="presParOf" srcId="{36FCBA55-9303-4E47-B4FA-BABE71DF75A7}" destId="{B2E4C5F0-E537-4BC8-ACC3-AC498307DAFE}" srcOrd="0" destOrd="0" presId="urn:microsoft.com/office/officeart/2005/8/layout/cycle2"/>
    <dgm:cxn modelId="{865AD299-E46B-432E-B4CA-64A31FB35764}" type="presParOf" srcId="{8ED90988-1841-4E80-8EA6-75E0359CA7C6}" destId="{CA006ED6-1637-476D-B8A3-19E7CF79F6F4}" srcOrd="4" destOrd="0" presId="urn:microsoft.com/office/officeart/2005/8/layout/cycle2"/>
    <dgm:cxn modelId="{308C7132-5054-456B-B0ED-89D23AA799C3}" type="presParOf" srcId="{8ED90988-1841-4E80-8EA6-75E0359CA7C6}" destId="{99E066FF-B467-46A7-A9A2-8CE5BC32466F}" srcOrd="5" destOrd="0" presId="urn:microsoft.com/office/officeart/2005/8/layout/cycle2"/>
    <dgm:cxn modelId="{1E7BDB5E-22DE-45B9-B640-A640E25728BD}" type="presParOf" srcId="{99E066FF-B467-46A7-A9A2-8CE5BC32466F}" destId="{2CF3F277-0EB5-498E-9F86-C4AFFDD95E35}" srcOrd="0" destOrd="0" presId="urn:microsoft.com/office/officeart/2005/8/layout/cycle2"/>
    <dgm:cxn modelId="{D7522A98-5863-4959-874C-0E9F3E72D2EF}" type="presParOf" srcId="{8ED90988-1841-4E80-8EA6-75E0359CA7C6}" destId="{BFD20C4B-2977-4F03-969C-F6E616360648}" srcOrd="6" destOrd="0" presId="urn:microsoft.com/office/officeart/2005/8/layout/cycle2"/>
    <dgm:cxn modelId="{32D579B1-BC9A-46DD-A956-08A88794D6D7}" type="presParOf" srcId="{8ED90988-1841-4E80-8EA6-75E0359CA7C6}" destId="{AEA884CD-BECD-48EC-8AD9-7D350AA991AD}" srcOrd="7" destOrd="0" presId="urn:microsoft.com/office/officeart/2005/8/layout/cycle2"/>
    <dgm:cxn modelId="{BCAB21A1-601E-4D0E-9F70-59CE0D27485C}" type="presParOf" srcId="{AEA884CD-BECD-48EC-8AD9-7D350AA991AD}" destId="{F289E402-F7B4-425A-8097-996F60D0C67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D6103C4-B78E-4DA3-A080-71F05AB43436}" type="doc">
      <dgm:prSet loTypeId="urn:microsoft.com/office/officeart/2005/8/layout/chevron2" loCatId="list" qsTypeId="urn:microsoft.com/office/officeart/2005/8/quickstyle/3d3" qsCatId="3D" csTypeId="urn:microsoft.com/office/officeart/2005/8/colors/accent0_3" csCatId="mainScheme" phldr="1"/>
      <dgm:spPr/>
      <dgm:t>
        <a:bodyPr/>
        <a:lstStyle/>
        <a:p>
          <a:endParaRPr lang="es-MX"/>
        </a:p>
      </dgm:t>
    </dgm:pt>
    <dgm:pt modelId="{C4749DD1-9CFA-4B44-A51B-4759A8DFD8AA}">
      <dgm:prSet phldrT="[Texto]"/>
      <dgm:spPr/>
      <dgm:t>
        <a:bodyPr/>
        <a:lstStyle/>
        <a:p>
          <a:r>
            <a:rPr lang="es-MX" dirty="0" smtClean="0"/>
            <a:t>  </a:t>
          </a:r>
          <a:endParaRPr lang="es-MX" dirty="0"/>
        </a:p>
      </dgm:t>
    </dgm:pt>
    <dgm:pt modelId="{5BE9723D-8DB7-40C5-ADBF-BF08B74BE667}" type="parTrans" cxnId="{6D2DD05D-976B-4B19-9E3E-E49BBF2D8C66}">
      <dgm:prSet/>
      <dgm:spPr/>
      <dgm:t>
        <a:bodyPr/>
        <a:lstStyle/>
        <a:p>
          <a:endParaRPr lang="es-MX"/>
        </a:p>
      </dgm:t>
    </dgm:pt>
    <dgm:pt modelId="{87E9BCFD-CF21-41F9-9376-5A06CEDECDE1}" type="sibTrans" cxnId="{6D2DD05D-976B-4B19-9E3E-E49BBF2D8C66}">
      <dgm:prSet/>
      <dgm:spPr/>
      <dgm:t>
        <a:bodyPr/>
        <a:lstStyle/>
        <a:p>
          <a:endParaRPr lang="es-MX"/>
        </a:p>
      </dgm:t>
    </dgm:pt>
    <dgm:pt modelId="{5AEF212E-D86E-4C77-BE5D-536F8CD1843B}">
      <dgm:prSet phldrT="[Texto]"/>
      <dgm:spPr/>
      <dgm:t>
        <a:bodyPr/>
        <a:lstStyle/>
        <a:p>
          <a:r>
            <a:rPr lang="es-MX" dirty="0" smtClean="0"/>
            <a:t>En la ausencia de información asimétrica, el problema de los limones desaparece. Si los compradores saben tanto sobre la calidad de automóviles usados como los vendedores, de tal forma que todos los interesados puedan distinguir entre un automóvil bueno y uno malo, los compradores estarán dispuestos a pagar el valor total de los automóviles usados buenos. Puesto que los dueños de los automóviles usados buenos pueden conseguir ahora un precio justo, estarán dispuestos a venderlos.</a:t>
          </a:r>
          <a:endParaRPr lang="es-MX" dirty="0"/>
        </a:p>
      </dgm:t>
    </dgm:pt>
    <dgm:pt modelId="{416E5B19-4FD5-4606-892F-A621E84E4DE1}" type="parTrans" cxnId="{151662B0-1E8E-46B9-BC51-5547147FBF19}">
      <dgm:prSet/>
      <dgm:spPr/>
      <dgm:t>
        <a:bodyPr/>
        <a:lstStyle/>
        <a:p>
          <a:endParaRPr lang="es-MX"/>
        </a:p>
      </dgm:t>
    </dgm:pt>
    <dgm:pt modelId="{1262B66C-E15C-4904-A963-629D7810ACA6}" type="sibTrans" cxnId="{151662B0-1E8E-46B9-BC51-5547147FBF19}">
      <dgm:prSet/>
      <dgm:spPr/>
      <dgm:t>
        <a:bodyPr/>
        <a:lstStyle/>
        <a:p>
          <a:endParaRPr lang="es-MX"/>
        </a:p>
      </dgm:t>
    </dgm:pt>
    <dgm:pt modelId="{E7D357A8-79AE-44B6-ADEB-BAC0ABFF8E35}">
      <dgm:prSet phldrT="[Texto]"/>
      <dgm:spPr/>
      <dgm:t>
        <a:bodyPr/>
        <a:lstStyle/>
        <a:p>
          <a:r>
            <a:rPr lang="es-MX" dirty="0" smtClean="0"/>
            <a:t>  </a:t>
          </a:r>
          <a:endParaRPr lang="es-MX" dirty="0"/>
        </a:p>
      </dgm:t>
    </dgm:pt>
    <dgm:pt modelId="{5BF875F5-9DD4-47EA-9AAB-9B55CB2BA299}" type="parTrans" cxnId="{D1B68B4E-6635-4470-AD8D-CF920BC4BF7F}">
      <dgm:prSet/>
      <dgm:spPr/>
      <dgm:t>
        <a:bodyPr/>
        <a:lstStyle/>
        <a:p>
          <a:endParaRPr lang="es-MX"/>
        </a:p>
      </dgm:t>
    </dgm:pt>
    <dgm:pt modelId="{552DC781-AC42-46A2-BD64-5DA523DBC0F4}" type="sibTrans" cxnId="{D1B68B4E-6635-4470-AD8D-CF920BC4BF7F}">
      <dgm:prSet/>
      <dgm:spPr/>
      <dgm:t>
        <a:bodyPr/>
        <a:lstStyle/>
        <a:p>
          <a:endParaRPr lang="es-MX"/>
        </a:p>
      </dgm:t>
    </dgm:pt>
    <dgm:pt modelId="{888D5581-CDEC-4F23-A223-79EC677E7486}">
      <dgm:prSet phldrT="[Texto]"/>
      <dgm:spPr/>
      <dgm:t>
        <a:bodyPr/>
        <a:lstStyle/>
        <a:p>
          <a:r>
            <a:rPr lang="es-MX" dirty="0" smtClean="0"/>
            <a:t>El mercado tendrá muchas transacciones y hará su trabajo básico, consistente en canalizar los automóviles buenos a las personas que los requieran. De manera similar, si los compradores de valores pueden distinguir las empresas buenas de las malas, pagarán el valor total de los valores emitidos por las empresas buenas, y éstas venderán sus valores en el mercado de valores, que será entonces capaz de movilizar los fondos a las empresas buenas que tengan las oportunidades de inversión más productivas.</a:t>
          </a:r>
          <a:endParaRPr lang="es-MX" dirty="0"/>
        </a:p>
      </dgm:t>
    </dgm:pt>
    <dgm:pt modelId="{84B62AF5-7892-4E72-B656-30F5CC56980D}" type="parTrans" cxnId="{70764EFA-9111-427B-B7D3-C365C1BF1EB5}">
      <dgm:prSet/>
      <dgm:spPr/>
      <dgm:t>
        <a:bodyPr/>
        <a:lstStyle/>
        <a:p>
          <a:endParaRPr lang="es-MX"/>
        </a:p>
      </dgm:t>
    </dgm:pt>
    <dgm:pt modelId="{4EF63A5A-F242-4EE8-88A3-1105A2BE4414}" type="sibTrans" cxnId="{70764EFA-9111-427B-B7D3-C365C1BF1EB5}">
      <dgm:prSet/>
      <dgm:spPr/>
      <dgm:t>
        <a:bodyPr/>
        <a:lstStyle/>
        <a:p>
          <a:endParaRPr lang="es-MX"/>
        </a:p>
      </dgm:t>
    </dgm:pt>
    <dgm:pt modelId="{76934EAA-1FB6-47FF-AB37-CDE515E6FB91}" type="pres">
      <dgm:prSet presAssocID="{6D6103C4-B78E-4DA3-A080-71F05AB43436}" presName="linearFlow" presStyleCnt="0">
        <dgm:presLayoutVars>
          <dgm:dir/>
          <dgm:animLvl val="lvl"/>
          <dgm:resizeHandles val="exact"/>
        </dgm:presLayoutVars>
      </dgm:prSet>
      <dgm:spPr/>
      <dgm:t>
        <a:bodyPr/>
        <a:lstStyle/>
        <a:p>
          <a:endParaRPr lang="es-MX"/>
        </a:p>
      </dgm:t>
    </dgm:pt>
    <dgm:pt modelId="{D746FE84-52F6-435E-AC8A-BFFD954924F1}" type="pres">
      <dgm:prSet presAssocID="{C4749DD1-9CFA-4B44-A51B-4759A8DFD8AA}" presName="composite" presStyleCnt="0"/>
      <dgm:spPr/>
    </dgm:pt>
    <dgm:pt modelId="{C40ED90D-3872-4262-8563-14E19C316D01}" type="pres">
      <dgm:prSet presAssocID="{C4749DD1-9CFA-4B44-A51B-4759A8DFD8AA}" presName="parentText" presStyleLbl="alignNode1" presStyleIdx="0" presStyleCnt="2">
        <dgm:presLayoutVars>
          <dgm:chMax val="1"/>
          <dgm:bulletEnabled val="1"/>
        </dgm:presLayoutVars>
      </dgm:prSet>
      <dgm:spPr/>
      <dgm:t>
        <a:bodyPr/>
        <a:lstStyle/>
        <a:p>
          <a:endParaRPr lang="es-MX"/>
        </a:p>
      </dgm:t>
    </dgm:pt>
    <dgm:pt modelId="{C4553B9F-963B-45E5-B834-AC09E01CC932}" type="pres">
      <dgm:prSet presAssocID="{C4749DD1-9CFA-4B44-A51B-4759A8DFD8AA}" presName="descendantText" presStyleLbl="alignAcc1" presStyleIdx="0" presStyleCnt="2">
        <dgm:presLayoutVars>
          <dgm:bulletEnabled val="1"/>
        </dgm:presLayoutVars>
      </dgm:prSet>
      <dgm:spPr/>
      <dgm:t>
        <a:bodyPr/>
        <a:lstStyle/>
        <a:p>
          <a:endParaRPr lang="es-MX"/>
        </a:p>
      </dgm:t>
    </dgm:pt>
    <dgm:pt modelId="{1A502C3D-6EB8-4445-9DD5-26B7881A2810}" type="pres">
      <dgm:prSet presAssocID="{87E9BCFD-CF21-41F9-9376-5A06CEDECDE1}" presName="sp" presStyleCnt="0"/>
      <dgm:spPr/>
    </dgm:pt>
    <dgm:pt modelId="{1FF1B1F3-F133-4B72-A97E-264481A95593}" type="pres">
      <dgm:prSet presAssocID="{E7D357A8-79AE-44B6-ADEB-BAC0ABFF8E35}" presName="composite" presStyleCnt="0"/>
      <dgm:spPr/>
    </dgm:pt>
    <dgm:pt modelId="{5C41A507-9628-4FFE-A6EC-EC22F89D2C2E}" type="pres">
      <dgm:prSet presAssocID="{E7D357A8-79AE-44B6-ADEB-BAC0ABFF8E35}" presName="parentText" presStyleLbl="alignNode1" presStyleIdx="1" presStyleCnt="2">
        <dgm:presLayoutVars>
          <dgm:chMax val="1"/>
          <dgm:bulletEnabled val="1"/>
        </dgm:presLayoutVars>
      </dgm:prSet>
      <dgm:spPr/>
      <dgm:t>
        <a:bodyPr/>
        <a:lstStyle/>
        <a:p>
          <a:endParaRPr lang="es-MX"/>
        </a:p>
      </dgm:t>
    </dgm:pt>
    <dgm:pt modelId="{15AD6C0F-E0F8-406C-B2AF-F0A4E336EC9E}" type="pres">
      <dgm:prSet presAssocID="{E7D357A8-79AE-44B6-ADEB-BAC0ABFF8E35}" presName="descendantText" presStyleLbl="alignAcc1" presStyleIdx="1" presStyleCnt="2">
        <dgm:presLayoutVars>
          <dgm:bulletEnabled val="1"/>
        </dgm:presLayoutVars>
      </dgm:prSet>
      <dgm:spPr/>
      <dgm:t>
        <a:bodyPr/>
        <a:lstStyle/>
        <a:p>
          <a:endParaRPr lang="es-MX"/>
        </a:p>
      </dgm:t>
    </dgm:pt>
  </dgm:ptLst>
  <dgm:cxnLst>
    <dgm:cxn modelId="{1BAF95CB-5E14-475A-A11D-751FD259E6CC}" type="presOf" srcId="{888D5581-CDEC-4F23-A223-79EC677E7486}" destId="{15AD6C0F-E0F8-406C-B2AF-F0A4E336EC9E}" srcOrd="0" destOrd="0" presId="urn:microsoft.com/office/officeart/2005/8/layout/chevron2"/>
    <dgm:cxn modelId="{AABBB0CA-121E-4966-A7A8-EA951D101861}" type="presOf" srcId="{5AEF212E-D86E-4C77-BE5D-536F8CD1843B}" destId="{C4553B9F-963B-45E5-B834-AC09E01CC932}" srcOrd="0" destOrd="0" presId="urn:microsoft.com/office/officeart/2005/8/layout/chevron2"/>
    <dgm:cxn modelId="{70764EFA-9111-427B-B7D3-C365C1BF1EB5}" srcId="{E7D357A8-79AE-44B6-ADEB-BAC0ABFF8E35}" destId="{888D5581-CDEC-4F23-A223-79EC677E7486}" srcOrd="0" destOrd="0" parTransId="{84B62AF5-7892-4E72-B656-30F5CC56980D}" sibTransId="{4EF63A5A-F242-4EE8-88A3-1105A2BE4414}"/>
    <dgm:cxn modelId="{6D2DD05D-976B-4B19-9E3E-E49BBF2D8C66}" srcId="{6D6103C4-B78E-4DA3-A080-71F05AB43436}" destId="{C4749DD1-9CFA-4B44-A51B-4759A8DFD8AA}" srcOrd="0" destOrd="0" parTransId="{5BE9723D-8DB7-40C5-ADBF-BF08B74BE667}" sibTransId="{87E9BCFD-CF21-41F9-9376-5A06CEDECDE1}"/>
    <dgm:cxn modelId="{D1B68B4E-6635-4470-AD8D-CF920BC4BF7F}" srcId="{6D6103C4-B78E-4DA3-A080-71F05AB43436}" destId="{E7D357A8-79AE-44B6-ADEB-BAC0ABFF8E35}" srcOrd="1" destOrd="0" parTransId="{5BF875F5-9DD4-47EA-9AAB-9B55CB2BA299}" sibTransId="{552DC781-AC42-46A2-BD64-5DA523DBC0F4}"/>
    <dgm:cxn modelId="{F3A6C260-8785-4307-A39F-AE5615B644AB}" type="presOf" srcId="{C4749DD1-9CFA-4B44-A51B-4759A8DFD8AA}" destId="{C40ED90D-3872-4262-8563-14E19C316D01}" srcOrd="0" destOrd="0" presId="urn:microsoft.com/office/officeart/2005/8/layout/chevron2"/>
    <dgm:cxn modelId="{DBC78CE4-8986-4868-9128-6ECF5D1D11DD}" type="presOf" srcId="{E7D357A8-79AE-44B6-ADEB-BAC0ABFF8E35}" destId="{5C41A507-9628-4FFE-A6EC-EC22F89D2C2E}" srcOrd="0" destOrd="0" presId="urn:microsoft.com/office/officeart/2005/8/layout/chevron2"/>
    <dgm:cxn modelId="{151662B0-1E8E-46B9-BC51-5547147FBF19}" srcId="{C4749DD1-9CFA-4B44-A51B-4759A8DFD8AA}" destId="{5AEF212E-D86E-4C77-BE5D-536F8CD1843B}" srcOrd="0" destOrd="0" parTransId="{416E5B19-4FD5-4606-892F-A621E84E4DE1}" sibTransId="{1262B66C-E15C-4904-A963-629D7810ACA6}"/>
    <dgm:cxn modelId="{A52F9352-83E2-45E9-83B4-6290D2EB07B0}" type="presOf" srcId="{6D6103C4-B78E-4DA3-A080-71F05AB43436}" destId="{76934EAA-1FB6-47FF-AB37-CDE515E6FB91}" srcOrd="0" destOrd="0" presId="urn:microsoft.com/office/officeart/2005/8/layout/chevron2"/>
    <dgm:cxn modelId="{D694AE92-E677-46BB-B309-3BFD010E2921}" type="presParOf" srcId="{76934EAA-1FB6-47FF-AB37-CDE515E6FB91}" destId="{D746FE84-52F6-435E-AC8A-BFFD954924F1}" srcOrd="0" destOrd="0" presId="urn:microsoft.com/office/officeart/2005/8/layout/chevron2"/>
    <dgm:cxn modelId="{563D2B5C-15ED-45DF-A020-C08B5967CAA4}" type="presParOf" srcId="{D746FE84-52F6-435E-AC8A-BFFD954924F1}" destId="{C40ED90D-3872-4262-8563-14E19C316D01}" srcOrd="0" destOrd="0" presId="urn:microsoft.com/office/officeart/2005/8/layout/chevron2"/>
    <dgm:cxn modelId="{AEF43B03-9A39-47FB-91F9-68BA64AA86CD}" type="presParOf" srcId="{D746FE84-52F6-435E-AC8A-BFFD954924F1}" destId="{C4553B9F-963B-45E5-B834-AC09E01CC932}" srcOrd="1" destOrd="0" presId="urn:microsoft.com/office/officeart/2005/8/layout/chevron2"/>
    <dgm:cxn modelId="{B5D49F27-22DE-444C-ADDF-7B4782D78300}" type="presParOf" srcId="{76934EAA-1FB6-47FF-AB37-CDE515E6FB91}" destId="{1A502C3D-6EB8-4445-9DD5-26B7881A2810}" srcOrd="1" destOrd="0" presId="urn:microsoft.com/office/officeart/2005/8/layout/chevron2"/>
    <dgm:cxn modelId="{AB43E3B5-3657-48A0-8F46-A25B67AFEEFF}" type="presParOf" srcId="{76934EAA-1FB6-47FF-AB37-CDE515E6FB91}" destId="{1FF1B1F3-F133-4B72-A97E-264481A95593}" srcOrd="2" destOrd="0" presId="urn:microsoft.com/office/officeart/2005/8/layout/chevron2"/>
    <dgm:cxn modelId="{97825A64-E034-4F53-8617-4F215F7F75C6}" type="presParOf" srcId="{1FF1B1F3-F133-4B72-A97E-264481A95593}" destId="{5C41A507-9628-4FFE-A6EC-EC22F89D2C2E}" srcOrd="0" destOrd="0" presId="urn:microsoft.com/office/officeart/2005/8/layout/chevron2"/>
    <dgm:cxn modelId="{DE970800-5D01-4D94-B691-56D0062D09D5}" type="presParOf" srcId="{1FF1B1F3-F133-4B72-A97E-264481A95593}" destId="{15AD6C0F-E0F8-406C-B2AF-F0A4E336EC9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372ECEC-726E-426E-A947-D64AB3917423}" type="doc">
      <dgm:prSet loTypeId="urn:microsoft.com/office/officeart/2008/layout/PictureAccentList" loCatId="list" qsTypeId="urn:microsoft.com/office/officeart/2005/8/quickstyle/3d3" qsCatId="3D" csTypeId="urn:microsoft.com/office/officeart/2005/8/colors/colorful5" csCatId="colorful" phldr="1"/>
      <dgm:spPr/>
      <dgm:t>
        <a:bodyPr/>
        <a:lstStyle/>
        <a:p>
          <a:endParaRPr lang="es-MX"/>
        </a:p>
      </dgm:t>
    </dgm:pt>
    <dgm:pt modelId="{6AE4C73D-1C9D-42BC-973D-A87ECCB25D9A}">
      <dgm:prSet phldrT="[Texto]"/>
      <dgm:spPr/>
      <dgm:t>
        <a:bodyPr/>
        <a:lstStyle/>
        <a:p>
          <a:r>
            <a:rPr lang="es-MX" dirty="0" smtClean="0"/>
            <a:t>La solución al problema de la selección adversa en los mercados financieros es eliminar la información asimétrica brindando información detallada acerca de los individuos o empresas que están tratando de financiar sus actividades de inversión a las personas que suministran los fondos.</a:t>
          </a:r>
          <a:endParaRPr lang="es-MX" dirty="0"/>
        </a:p>
      </dgm:t>
    </dgm:pt>
    <dgm:pt modelId="{22B4A433-15F7-4B44-915A-FB763A6F9F05}" type="parTrans" cxnId="{64DF832F-BF82-48E1-B344-CF1A7AA720E5}">
      <dgm:prSet/>
      <dgm:spPr/>
      <dgm:t>
        <a:bodyPr/>
        <a:lstStyle/>
        <a:p>
          <a:endParaRPr lang="es-MX"/>
        </a:p>
      </dgm:t>
    </dgm:pt>
    <dgm:pt modelId="{63ABEF62-FF54-43C9-8927-4032161C4509}" type="sibTrans" cxnId="{64DF832F-BF82-48E1-B344-CF1A7AA720E5}">
      <dgm:prSet/>
      <dgm:spPr/>
      <dgm:t>
        <a:bodyPr/>
        <a:lstStyle/>
        <a:p>
          <a:endParaRPr lang="es-MX"/>
        </a:p>
      </dgm:t>
    </dgm:pt>
    <dgm:pt modelId="{F985A77E-6B45-45D2-AB58-84DAA995A9AE}">
      <dgm:prSet phldrT="[Texto]"/>
      <dgm:spPr/>
      <dgm:t>
        <a:bodyPr/>
        <a:lstStyle/>
        <a:p>
          <a:r>
            <a:rPr lang="es-MX" dirty="0" smtClean="0"/>
            <a:t>el sistema de producción y venta de información a nivel privado no resuelve en forma completa el problema de la selección adversa en los mercados de valores, debido al problema del paracaidista (free </a:t>
          </a:r>
          <a:r>
            <a:rPr lang="es-MX" dirty="0" err="1" smtClean="0"/>
            <a:t>rider</a:t>
          </a:r>
          <a:r>
            <a:rPr lang="es-MX" dirty="0" smtClean="0"/>
            <a:t>).</a:t>
          </a:r>
          <a:endParaRPr lang="es-MX" dirty="0"/>
        </a:p>
      </dgm:t>
    </dgm:pt>
    <dgm:pt modelId="{289342D0-04D2-4412-A75D-36682B3A58FE}" type="parTrans" cxnId="{BAAEE715-455B-47E3-B362-5E3D56258F89}">
      <dgm:prSet/>
      <dgm:spPr/>
      <dgm:t>
        <a:bodyPr/>
        <a:lstStyle/>
        <a:p>
          <a:endParaRPr lang="es-MX"/>
        </a:p>
      </dgm:t>
    </dgm:pt>
    <dgm:pt modelId="{85B98CA2-1482-4B4E-97BD-EBF17DD4B14C}" type="sibTrans" cxnId="{BAAEE715-455B-47E3-B362-5E3D56258F89}">
      <dgm:prSet/>
      <dgm:spPr/>
      <dgm:t>
        <a:bodyPr/>
        <a:lstStyle/>
        <a:p>
          <a:endParaRPr lang="es-MX"/>
        </a:p>
      </dgm:t>
    </dgm:pt>
    <dgm:pt modelId="{907163EA-3A59-492F-B95F-3E33713DEE78}">
      <dgm:prSet phldrT="[Texto]"/>
      <dgm:spPr/>
      <dgm:t>
        <a:bodyPr/>
        <a:lstStyle/>
        <a:p>
          <a:r>
            <a:rPr lang="es-MX" dirty="0" smtClean="0"/>
            <a:t>Éste ocurre cuando ciertas personas que no pagan por la obtención de la información toman ventaja de ella (por la cual otras personas sí han pagado). El problema del paracaidista indica que la venta privada de información será tan sólo una solución parcial al problema de los limones</a:t>
          </a:r>
          <a:endParaRPr lang="es-MX" dirty="0"/>
        </a:p>
      </dgm:t>
    </dgm:pt>
    <dgm:pt modelId="{B3BD1973-245C-49BC-A687-5D86AB5B5FA9}" type="parTrans" cxnId="{AEA97112-668F-4354-B386-ECD406D46936}">
      <dgm:prSet/>
      <dgm:spPr/>
      <dgm:t>
        <a:bodyPr/>
        <a:lstStyle/>
        <a:p>
          <a:endParaRPr lang="es-MX"/>
        </a:p>
      </dgm:t>
    </dgm:pt>
    <dgm:pt modelId="{DB069C3D-DEF6-482F-97A3-E8D0E2807FD0}" type="sibTrans" cxnId="{AEA97112-668F-4354-B386-ECD406D46936}">
      <dgm:prSet/>
      <dgm:spPr/>
      <dgm:t>
        <a:bodyPr/>
        <a:lstStyle/>
        <a:p>
          <a:endParaRPr lang="es-MX"/>
        </a:p>
      </dgm:t>
    </dgm:pt>
    <dgm:pt modelId="{66166DF2-902A-4BE5-9634-9D35C654527D}" type="pres">
      <dgm:prSet presAssocID="{4372ECEC-726E-426E-A947-D64AB3917423}" presName="layout" presStyleCnt="0">
        <dgm:presLayoutVars>
          <dgm:chMax/>
          <dgm:chPref/>
          <dgm:dir/>
          <dgm:animOne val="branch"/>
          <dgm:animLvl val="lvl"/>
          <dgm:resizeHandles/>
        </dgm:presLayoutVars>
      </dgm:prSet>
      <dgm:spPr/>
      <dgm:t>
        <a:bodyPr/>
        <a:lstStyle/>
        <a:p>
          <a:endParaRPr lang="es-MX"/>
        </a:p>
      </dgm:t>
    </dgm:pt>
    <dgm:pt modelId="{7F246210-2C3D-4265-A592-BFA1D7B73DE3}" type="pres">
      <dgm:prSet presAssocID="{6AE4C73D-1C9D-42BC-973D-A87ECCB25D9A}" presName="root" presStyleCnt="0">
        <dgm:presLayoutVars>
          <dgm:chMax/>
          <dgm:chPref val="4"/>
        </dgm:presLayoutVars>
      </dgm:prSet>
      <dgm:spPr/>
    </dgm:pt>
    <dgm:pt modelId="{A011DBC6-22AD-4676-992E-4C3D66E665FD}" type="pres">
      <dgm:prSet presAssocID="{6AE4C73D-1C9D-42BC-973D-A87ECCB25D9A}" presName="rootComposite" presStyleCnt="0">
        <dgm:presLayoutVars/>
      </dgm:prSet>
      <dgm:spPr/>
    </dgm:pt>
    <dgm:pt modelId="{41DC621B-45D7-4B1C-A590-F0F876AFD13D}" type="pres">
      <dgm:prSet presAssocID="{6AE4C73D-1C9D-42BC-973D-A87ECCB25D9A}" presName="rootText" presStyleLbl="node0" presStyleIdx="0" presStyleCnt="1">
        <dgm:presLayoutVars>
          <dgm:chMax/>
          <dgm:chPref val="4"/>
        </dgm:presLayoutVars>
      </dgm:prSet>
      <dgm:spPr/>
      <dgm:t>
        <a:bodyPr/>
        <a:lstStyle/>
        <a:p>
          <a:endParaRPr lang="es-MX"/>
        </a:p>
      </dgm:t>
    </dgm:pt>
    <dgm:pt modelId="{80F3950F-249F-4C17-98F0-E711358D056A}" type="pres">
      <dgm:prSet presAssocID="{6AE4C73D-1C9D-42BC-973D-A87ECCB25D9A}" presName="childShape" presStyleCnt="0">
        <dgm:presLayoutVars>
          <dgm:chMax val="0"/>
          <dgm:chPref val="0"/>
        </dgm:presLayoutVars>
      </dgm:prSet>
      <dgm:spPr/>
    </dgm:pt>
    <dgm:pt modelId="{BED404F9-C907-4E05-AAF1-59AC60D768D9}" type="pres">
      <dgm:prSet presAssocID="{F985A77E-6B45-45D2-AB58-84DAA995A9AE}" presName="childComposite" presStyleCnt="0">
        <dgm:presLayoutVars>
          <dgm:chMax val="0"/>
          <dgm:chPref val="0"/>
        </dgm:presLayoutVars>
      </dgm:prSet>
      <dgm:spPr/>
    </dgm:pt>
    <dgm:pt modelId="{39063111-A3A4-4C32-B30E-E1A5720EE090}" type="pres">
      <dgm:prSet presAssocID="{F985A77E-6B45-45D2-AB58-84DAA995A9AE}" presName="Image" presStyleLbl="node1" presStyleIdx="0" presStyleCnt="2"/>
      <dgm:spPr/>
    </dgm:pt>
    <dgm:pt modelId="{7D82FEDB-3499-42BD-AD10-81790BDD6C8A}" type="pres">
      <dgm:prSet presAssocID="{F985A77E-6B45-45D2-AB58-84DAA995A9AE}" presName="childText" presStyleLbl="lnNode1" presStyleIdx="0" presStyleCnt="2">
        <dgm:presLayoutVars>
          <dgm:chMax val="0"/>
          <dgm:chPref val="0"/>
          <dgm:bulletEnabled val="1"/>
        </dgm:presLayoutVars>
      </dgm:prSet>
      <dgm:spPr/>
      <dgm:t>
        <a:bodyPr/>
        <a:lstStyle/>
        <a:p>
          <a:endParaRPr lang="es-MX"/>
        </a:p>
      </dgm:t>
    </dgm:pt>
    <dgm:pt modelId="{10889187-9C50-4762-8A76-43967CA2FE4A}" type="pres">
      <dgm:prSet presAssocID="{907163EA-3A59-492F-B95F-3E33713DEE78}" presName="childComposite" presStyleCnt="0">
        <dgm:presLayoutVars>
          <dgm:chMax val="0"/>
          <dgm:chPref val="0"/>
        </dgm:presLayoutVars>
      </dgm:prSet>
      <dgm:spPr/>
    </dgm:pt>
    <dgm:pt modelId="{D8ABF726-CF2B-4359-9621-FE0C3079C216}" type="pres">
      <dgm:prSet presAssocID="{907163EA-3A59-492F-B95F-3E33713DEE78}" presName="Image" presStyleLbl="node1" presStyleIdx="1" presStyleCnt="2"/>
      <dgm:spPr/>
    </dgm:pt>
    <dgm:pt modelId="{C9A792D8-BDE3-4B45-A345-FDA9719B2074}" type="pres">
      <dgm:prSet presAssocID="{907163EA-3A59-492F-B95F-3E33713DEE78}" presName="childText" presStyleLbl="lnNode1" presStyleIdx="1" presStyleCnt="2" custLinFactNeighborX="180" custLinFactNeighborY="-2178">
        <dgm:presLayoutVars>
          <dgm:chMax val="0"/>
          <dgm:chPref val="0"/>
          <dgm:bulletEnabled val="1"/>
        </dgm:presLayoutVars>
      </dgm:prSet>
      <dgm:spPr/>
      <dgm:t>
        <a:bodyPr/>
        <a:lstStyle/>
        <a:p>
          <a:endParaRPr lang="es-MX"/>
        </a:p>
      </dgm:t>
    </dgm:pt>
  </dgm:ptLst>
  <dgm:cxnLst>
    <dgm:cxn modelId="{64DF832F-BF82-48E1-B344-CF1A7AA720E5}" srcId="{4372ECEC-726E-426E-A947-D64AB3917423}" destId="{6AE4C73D-1C9D-42BC-973D-A87ECCB25D9A}" srcOrd="0" destOrd="0" parTransId="{22B4A433-15F7-4B44-915A-FB763A6F9F05}" sibTransId="{63ABEF62-FF54-43C9-8927-4032161C4509}"/>
    <dgm:cxn modelId="{BAAEE715-455B-47E3-B362-5E3D56258F89}" srcId="{6AE4C73D-1C9D-42BC-973D-A87ECCB25D9A}" destId="{F985A77E-6B45-45D2-AB58-84DAA995A9AE}" srcOrd="0" destOrd="0" parTransId="{289342D0-04D2-4412-A75D-36682B3A58FE}" sibTransId="{85B98CA2-1482-4B4E-97BD-EBF17DD4B14C}"/>
    <dgm:cxn modelId="{DC15A456-0F8C-4134-897D-3684147250D4}" type="presOf" srcId="{4372ECEC-726E-426E-A947-D64AB3917423}" destId="{66166DF2-902A-4BE5-9634-9D35C654527D}" srcOrd="0" destOrd="0" presId="urn:microsoft.com/office/officeart/2008/layout/PictureAccentList"/>
    <dgm:cxn modelId="{DA89466B-D333-4530-BD63-B88E0FD8B27D}" type="presOf" srcId="{F985A77E-6B45-45D2-AB58-84DAA995A9AE}" destId="{7D82FEDB-3499-42BD-AD10-81790BDD6C8A}" srcOrd="0" destOrd="0" presId="urn:microsoft.com/office/officeart/2008/layout/PictureAccentList"/>
    <dgm:cxn modelId="{AEA97112-668F-4354-B386-ECD406D46936}" srcId="{6AE4C73D-1C9D-42BC-973D-A87ECCB25D9A}" destId="{907163EA-3A59-492F-B95F-3E33713DEE78}" srcOrd="1" destOrd="0" parTransId="{B3BD1973-245C-49BC-A687-5D86AB5B5FA9}" sibTransId="{DB069C3D-DEF6-482F-97A3-E8D0E2807FD0}"/>
    <dgm:cxn modelId="{49376A27-ABC9-48D5-921D-84A48AFB5FE9}" type="presOf" srcId="{907163EA-3A59-492F-B95F-3E33713DEE78}" destId="{C9A792D8-BDE3-4B45-A345-FDA9719B2074}" srcOrd="0" destOrd="0" presId="urn:microsoft.com/office/officeart/2008/layout/PictureAccentList"/>
    <dgm:cxn modelId="{B0036041-959D-4F40-B831-A96AFD16DC2E}" type="presOf" srcId="{6AE4C73D-1C9D-42BC-973D-A87ECCB25D9A}" destId="{41DC621B-45D7-4B1C-A590-F0F876AFD13D}" srcOrd="0" destOrd="0" presId="urn:microsoft.com/office/officeart/2008/layout/PictureAccentList"/>
    <dgm:cxn modelId="{5EC2D5CC-54F0-4012-9448-60F4ABBCDA0F}" type="presParOf" srcId="{66166DF2-902A-4BE5-9634-9D35C654527D}" destId="{7F246210-2C3D-4265-A592-BFA1D7B73DE3}" srcOrd="0" destOrd="0" presId="urn:microsoft.com/office/officeart/2008/layout/PictureAccentList"/>
    <dgm:cxn modelId="{A043BAD1-6CEC-41A6-8B40-BF67050020BF}" type="presParOf" srcId="{7F246210-2C3D-4265-A592-BFA1D7B73DE3}" destId="{A011DBC6-22AD-4676-992E-4C3D66E665FD}" srcOrd="0" destOrd="0" presId="urn:microsoft.com/office/officeart/2008/layout/PictureAccentList"/>
    <dgm:cxn modelId="{815613C0-1A80-4DE7-BA8C-08E752B74361}" type="presParOf" srcId="{A011DBC6-22AD-4676-992E-4C3D66E665FD}" destId="{41DC621B-45D7-4B1C-A590-F0F876AFD13D}" srcOrd="0" destOrd="0" presId="urn:microsoft.com/office/officeart/2008/layout/PictureAccentList"/>
    <dgm:cxn modelId="{1DF15296-A0F1-42EB-9C5D-93DECB02B044}" type="presParOf" srcId="{7F246210-2C3D-4265-A592-BFA1D7B73DE3}" destId="{80F3950F-249F-4C17-98F0-E711358D056A}" srcOrd="1" destOrd="0" presId="urn:microsoft.com/office/officeart/2008/layout/PictureAccentList"/>
    <dgm:cxn modelId="{6FB77F28-6784-4676-BB77-DE49B96A21F9}" type="presParOf" srcId="{80F3950F-249F-4C17-98F0-E711358D056A}" destId="{BED404F9-C907-4E05-AAF1-59AC60D768D9}" srcOrd="0" destOrd="0" presId="urn:microsoft.com/office/officeart/2008/layout/PictureAccentList"/>
    <dgm:cxn modelId="{68B92604-08F6-413B-96D3-50B360525D18}" type="presParOf" srcId="{BED404F9-C907-4E05-AAF1-59AC60D768D9}" destId="{39063111-A3A4-4C32-B30E-E1A5720EE090}" srcOrd="0" destOrd="0" presId="urn:microsoft.com/office/officeart/2008/layout/PictureAccentList"/>
    <dgm:cxn modelId="{CD73FBBC-57C9-4E23-91BE-BCA595EEFCAF}" type="presParOf" srcId="{BED404F9-C907-4E05-AAF1-59AC60D768D9}" destId="{7D82FEDB-3499-42BD-AD10-81790BDD6C8A}" srcOrd="1" destOrd="0" presId="urn:microsoft.com/office/officeart/2008/layout/PictureAccentList"/>
    <dgm:cxn modelId="{FDB5C144-912D-4B67-90BC-6B1BBDABB478}" type="presParOf" srcId="{80F3950F-249F-4C17-98F0-E711358D056A}" destId="{10889187-9C50-4762-8A76-43967CA2FE4A}" srcOrd="1" destOrd="0" presId="urn:microsoft.com/office/officeart/2008/layout/PictureAccentList"/>
    <dgm:cxn modelId="{7158164D-29B5-4364-A8A1-897DF9E9A443}" type="presParOf" srcId="{10889187-9C50-4762-8A76-43967CA2FE4A}" destId="{D8ABF726-CF2B-4359-9621-FE0C3079C216}" srcOrd="0" destOrd="0" presId="urn:microsoft.com/office/officeart/2008/layout/PictureAccentList"/>
    <dgm:cxn modelId="{0FD7A37D-F8B8-48AA-A816-E63BA9985FC0}" type="presParOf" srcId="{10889187-9C50-4762-8A76-43967CA2FE4A}" destId="{C9A792D8-BDE3-4B45-A345-FDA9719B2074}"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0AB1DE7-7E82-4999-88A3-38D6B2DC8158}" type="doc">
      <dgm:prSet loTypeId="urn:microsoft.com/office/officeart/2005/8/layout/lProcess1" loCatId="process" qsTypeId="urn:microsoft.com/office/officeart/2005/8/quickstyle/simple1" qsCatId="simple" csTypeId="urn:microsoft.com/office/officeart/2005/8/colors/colorful5" csCatId="colorful" phldr="1"/>
      <dgm:spPr/>
      <dgm:t>
        <a:bodyPr/>
        <a:lstStyle/>
        <a:p>
          <a:endParaRPr lang="es-MX"/>
        </a:p>
      </dgm:t>
    </dgm:pt>
    <dgm:pt modelId="{91B74FA1-FCFD-419D-93C3-1F16AA9BD5DF}">
      <dgm:prSet phldrT="[Texto]" custT="1"/>
      <dgm:spPr/>
      <dgm:t>
        <a:bodyPr/>
        <a:lstStyle/>
        <a:p>
          <a:r>
            <a:rPr lang="es-MX" sz="1600" dirty="0" smtClean="0"/>
            <a:t>El problema del paracaidista evita que el mercado privado produzca suficiente información capaz de eliminar toda la información asimétrica que conduce a una selección adversa. ¿Podrían los mercados financieros beneficiarse de la intervención del gobierno?</a:t>
          </a:r>
          <a:endParaRPr lang="es-MX" sz="1600" dirty="0"/>
        </a:p>
      </dgm:t>
    </dgm:pt>
    <dgm:pt modelId="{7CC55B7F-32B9-4015-861F-E913145F4B93}" type="parTrans" cxnId="{AB85B60C-98F3-488B-98CC-74372DC0CAFA}">
      <dgm:prSet/>
      <dgm:spPr/>
      <dgm:t>
        <a:bodyPr/>
        <a:lstStyle/>
        <a:p>
          <a:endParaRPr lang="es-MX"/>
        </a:p>
      </dgm:t>
    </dgm:pt>
    <dgm:pt modelId="{F4CF7137-C248-46F9-99F1-1D12F2D12B2C}" type="sibTrans" cxnId="{AB85B60C-98F3-488B-98CC-74372DC0CAFA}">
      <dgm:prSet/>
      <dgm:spPr/>
      <dgm:t>
        <a:bodyPr/>
        <a:lstStyle/>
        <a:p>
          <a:endParaRPr lang="es-MX"/>
        </a:p>
      </dgm:t>
    </dgm:pt>
    <dgm:pt modelId="{E7A91FED-AFDE-4A4F-9CEA-8005A6481235}">
      <dgm:prSet phldrT="[Texto]" custT="1"/>
      <dgm:spPr/>
      <dgm:t>
        <a:bodyPr/>
        <a:lstStyle/>
        <a:p>
          <a:r>
            <a:rPr lang="es-MX" sz="1400" dirty="0" smtClean="0"/>
            <a:t>El gobierno podría, por ejemplo, generar información para ayudar a los inversionistas a distinguir las empresas buenas de las malas y dar esta información al público libre de costo. Sin embargo, esta solución implicaría al  gobierno en la liberación de información negativa acerca de las empresas, una práctica que sería políticamente compleja.</a:t>
          </a:r>
          <a:endParaRPr lang="es-MX" sz="1400" dirty="0"/>
        </a:p>
      </dgm:t>
    </dgm:pt>
    <dgm:pt modelId="{765A548E-622C-4819-BD0F-1D8DD232B561}" type="parTrans" cxnId="{B5192621-B142-4096-9E54-458148DBF62B}">
      <dgm:prSet/>
      <dgm:spPr/>
      <dgm:t>
        <a:bodyPr/>
        <a:lstStyle/>
        <a:p>
          <a:endParaRPr lang="es-MX"/>
        </a:p>
      </dgm:t>
    </dgm:pt>
    <dgm:pt modelId="{84046B14-5F14-4BE7-BE0C-6626E6CDECD8}" type="sibTrans" cxnId="{B5192621-B142-4096-9E54-458148DBF62B}">
      <dgm:prSet/>
      <dgm:spPr/>
      <dgm:t>
        <a:bodyPr/>
        <a:lstStyle/>
        <a:p>
          <a:endParaRPr lang="es-MX"/>
        </a:p>
      </dgm:t>
    </dgm:pt>
    <dgm:pt modelId="{3636AA8A-FB68-41B5-9A26-6EFD208C760F}">
      <dgm:prSet phldrT="[Texto]" custT="1"/>
      <dgm:spPr/>
      <dgm:t>
        <a:bodyPr/>
        <a:lstStyle/>
        <a:p>
          <a:r>
            <a:rPr lang="es-MX" sz="1400" dirty="0" smtClean="0"/>
            <a:t>Una segunda posibilidad (que aplican Estados Unidos y la mayoría de los gobiernos en todo el mundo) es que el gobierno regule los mercados de valores de tal forma que motive a las empresas para que revelen información honesta acerca de sí mismas, para que los inversionistas puedan determinar qué tan buenas o malas son las empresas.</a:t>
          </a:r>
          <a:endParaRPr lang="es-MX" sz="1400" dirty="0"/>
        </a:p>
      </dgm:t>
    </dgm:pt>
    <dgm:pt modelId="{5B1C9EA8-4A7A-415D-84E7-EE59D952AB84}" type="parTrans" cxnId="{650ADD43-DC74-418C-B7C0-4744EE33B101}">
      <dgm:prSet/>
      <dgm:spPr/>
      <dgm:t>
        <a:bodyPr/>
        <a:lstStyle/>
        <a:p>
          <a:endParaRPr lang="es-MX"/>
        </a:p>
      </dgm:t>
    </dgm:pt>
    <dgm:pt modelId="{81BC7E50-79C1-43F7-94CD-44B9A57FD57B}" type="sibTrans" cxnId="{650ADD43-DC74-418C-B7C0-4744EE33B101}">
      <dgm:prSet/>
      <dgm:spPr/>
      <dgm:t>
        <a:bodyPr/>
        <a:lstStyle/>
        <a:p>
          <a:endParaRPr lang="es-MX"/>
        </a:p>
      </dgm:t>
    </dgm:pt>
    <dgm:pt modelId="{03FEB208-AE53-446C-9472-5657A141EBEA}" type="pres">
      <dgm:prSet presAssocID="{E0AB1DE7-7E82-4999-88A3-38D6B2DC8158}" presName="Name0" presStyleCnt="0">
        <dgm:presLayoutVars>
          <dgm:dir/>
          <dgm:animLvl val="lvl"/>
          <dgm:resizeHandles val="exact"/>
        </dgm:presLayoutVars>
      </dgm:prSet>
      <dgm:spPr/>
      <dgm:t>
        <a:bodyPr/>
        <a:lstStyle/>
        <a:p>
          <a:endParaRPr lang="es-MX"/>
        </a:p>
      </dgm:t>
    </dgm:pt>
    <dgm:pt modelId="{71F349F9-DD6A-42B1-A5E4-0A167420FCC0}" type="pres">
      <dgm:prSet presAssocID="{91B74FA1-FCFD-419D-93C3-1F16AA9BD5DF}" presName="vertFlow" presStyleCnt="0"/>
      <dgm:spPr/>
    </dgm:pt>
    <dgm:pt modelId="{78434461-570C-4B5D-9F7A-3A67E3CA87BF}" type="pres">
      <dgm:prSet presAssocID="{91B74FA1-FCFD-419D-93C3-1F16AA9BD5DF}" presName="header" presStyleLbl="node1" presStyleIdx="0" presStyleCnt="1"/>
      <dgm:spPr/>
      <dgm:t>
        <a:bodyPr/>
        <a:lstStyle/>
        <a:p>
          <a:endParaRPr lang="es-MX"/>
        </a:p>
      </dgm:t>
    </dgm:pt>
    <dgm:pt modelId="{6E5F9B1A-5A90-477F-A38D-AE18C91AD58D}" type="pres">
      <dgm:prSet presAssocID="{765A548E-622C-4819-BD0F-1D8DD232B561}" presName="parTrans" presStyleLbl="sibTrans2D1" presStyleIdx="0" presStyleCnt="2"/>
      <dgm:spPr/>
      <dgm:t>
        <a:bodyPr/>
        <a:lstStyle/>
        <a:p>
          <a:endParaRPr lang="es-MX"/>
        </a:p>
      </dgm:t>
    </dgm:pt>
    <dgm:pt modelId="{C8074A0A-83DE-45A7-B353-2E244EB1466D}" type="pres">
      <dgm:prSet presAssocID="{E7A91FED-AFDE-4A4F-9CEA-8005A6481235}" presName="child" presStyleLbl="alignAccFollowNode1" presStyleIdx="0" presStyleCnt="2">
        <dgm:presLayoutVars>
          <dgm:chMax val="0"/>
          <dgm:bulletEnabled val="1"/>
        </dgm:presLayoutVars>
      </dgm:prSet>
      <dgm:spPr/>
      <dgm:t>
        <a:bodyPr/>
        <a:lstStyle/>
        <a:p>
          <a:endParaRPr lang="es-MX"/>
        </a:p>
      </dgm:t>
    </dgm:pt>
    <dgm:pt modelId="{1CC20087-C19F-45FE-A7B5-EBC4C151B42F}" type="pres">
      <dgm:prSet presAssocID="{84046B14-5F14-4BE7-BE0C-6626E6CDECD8}" presName="sibTrans" presStyleLbl="sibTrans2D1" presStyleIdx="1" presStyleCnt="2"/>
      <dgm:spPr/>
      <dgm:t>
        <a:bodyPr/>
        <a:lstStyle/>
        <a:p>
          <a:endParaRPr lang="es-MX"/>
        </a:p>
      </dgm:t>
    </dgm:pt>
    <dgm:pt modelId="{E45F8175-E0A2-4292-88B3-6B83D0F37F39}" type="pres">
      <dgm:prSet presAssocID="{3636AA8A-FB68-41B5-9A26-6EFD208C760F}" presName="child" presStyleLbl="alignAccFollowNode1" presStyleIdx="1" presStyleCnt="2">
        <dgm:presLayoutVars>
          <dgm:chMax val="0"/>
          <dgm:bulletEnabled val="1"/>
        </dgm:presLayoutVars>
      </dgm:prSet>
      <dgm:spPr/>
      <dgm:t>
        <a:bodyPr/>
        <a:lstStyle/>
        <a:p>
          <a:endParaRPr lang="es-MX"/>
        </a:p>
      </dgm:t>
    </dgm:pt>
  </dgm:ptLst>
  <dgm:cxnLst>
    <dgm:cxn modelId="{E574290B-AFC1-41CC-A1FF-4C5EDD9533F2}" type="presOf" srcId="{84046B14-5F14-4BE7-BE0C-6626E6CDECD8}" destId="{1CC20087-C19F-45FE-A7B5-EBC4C151B42F}" srcOrd="0" destOrd="0" presId="urn:microsoft.com/office/officeart/2005/8/layout/lProcess1"/>
    <dgm:cxn modelId="{650ADD43-DC74-418C-B7C0-4744EE33B101}" srcId="{91B74FA1-FCFD-419D-93C3-1F16AA9BD5DF}" destId="{3636AA8A-FB68-41B5-9A26-6EFD208C760F}" srcOrd="1" destOrd="0" parTransId="{5B1C9EA8-4A7A-415D-84E7-EE59D952AB84}" sibTransId="{81BC7E50-79C1-43F7-94CD-44B9A57FD57B}"/>
    <dgm:cxn modelId="{C4EAC754-BCC6-47E0-B169-7E6217E52F70}" type="presOf" srcId="{E0AB1DE7-7E82-4999-88A3-38D6B2DC8158}" destId="{03FEB208-AE53-446C-9472-5657A141EBEA}" srcOrd="0" destOrd="0" presId="urn:microsoft.com/office/officeart/2005/8/layout/lProcess1"/>
    <dgm:cxn modelId="{6B9FCCA8-B58B-4B8A-A0CB-75445F1443BE}" type="presOf" srcId="{765A548E-622C-4819-BD0F-1D8DD232B561}" destId="{6E5F9B1A-5A90-477F-A38D-AE18C91AD58D}" srcOrd="0" destOrd="0" presId="urn:microsoft.com/office/officeart/2005/8/layout/lProcess1"/>
    <dgm:cxn modelId="{90BADBFA-9470-44D6-A9DE-E3524A36C51B}" type="presOf" srcId="{91B74FA1-FCFD-419D-93C3-1F16AA9BD5DF}" destId="{78434461-570C-4B5D-9F7A-3A67E3CA87BF}" srcOrd="0" destOrd="0" presId="urn:microsoft.com/office/officeart/2005/8/layout/lProcess1"/>
    <dgm:cxn modelId="{FB55FE90-2059-4AD3-B49E-EEA636BBA6E5}" type="presOf" srcId="{3636AA8A-FB68-41B5-9A26-6EFD208C760F}" destId="{E45F8175-E0A2-4292-88B3-6B83D0F37F39}" srcOrd="0" destOrd="0" presId="urn:microsoft.com/office/officeart/2005/8/layout/lProcess1"/>
    <dgm:cxn modelId="{AB85B60C-98F3-488B-98CC-74372DC0CAFA}" srcId="{E0AB1DE7-7E82-4999-88A3-38D6B2DC8158}" destId="{91B74FA1-FCFD-419D-93C3-1F16AA9BD5DF}" srcOrd="0" destOrd="0" parTransId="{7CC55B7F-32B9-4015-861F-E913145F4B93}" sibTransId="{F4CF7137-C248-46F9-99F1-1D12F2D12B2C}"/>
    <dgm:cxn modelId="{9530FC3F-FCB2-4847-B483-24A13FEB363F}" type="presOf" srcId="{E7A91FED-AFDE-4A4F-9CEA-8005A6481235}" destId="{C8074A0A-83DE-45A7-B353-2E244EB1466D}" srcOrd="0" destOrd="0" presId="urn:microsoft.com/office/officeart/2005/8/layout/lProcess1"/>
    <dgm:cxn modelId="{B5192621-B142-4096-9E54-458148DBF62B}" srcId="{91B74FA1-FCFD-419D-93C3-1F16AA9BD5DF}" destId="{E7A91FED-AFDE-4A4F-9CEA-8005A6481235}" srcOrd="0" destOrd="0" parTransId="{765A548E-622C-4819-BD0F-1D8DD232B561}" sibTransId="{84046B14-5F14-4BE7-BE0C-6626E6CDECD8}"/>
    <dgm:cxn modelId="{6D2A4E30-8295-427A-B7C0-22B6750AB451}" type="presParOf" srcId="{03FEB208-AE53-446C-9472-5657A141EBEA}" destId="{71F349F9-DD6A-42B1-A5E4-0A167420FCC0}" srcOrd="0" destOrd="0" presId="urn:microsoft.com/office/officeart/2005/8/layout/lProcess1"/>
    <dgm:cxn modelId="{26064549-8203-4F17-A5A0-8762075B79F1}" type="presParOf" srcId="{71F349F9-DD6A-42B1-A5E4-0A167420FCC0}" destId="{78434461-570C-4B5D-9F7A-3A67E3CA87BF}" srcOrd="0" destOrd="0" presId="urn:microsoft.com/office/officeart/2005/8/layout/lProcess1"/>
    <dgm:cxn modelId="{7F465BB1-FCD9-404E-99FD-ED570EA01E9F}" type="presParOf" srcId="{71F349F9-DD6A-42B1-A5E4-0A167420FCC0}" destId="{6E5F9B1A-5A90-477F-A38D-AE18C91AD58D}" srcOrd="1" destOrd="0" presId="urn:microsoft.com/office/officeart/2005/8/layout/lProcess1"/>
    <dgm:cxn modelId="{F56C808A-7C0A-4E39-92C2-1850EB55F4FB}" type="presParOf" srcId="{71F349F9-DD6A-42B1-A5E4-0A167420FCC0}" destId="{C8074A0A-83DE-45A7-B353-2E244EB1466D}" srcOrd="2" destOrd="0" presId="urn:microsoft.com/office/officeart/2005/8/layout/lProcess1"/>
    <dgm:cxn modelId="{901370C3-05DA-4619-931C-7C91F69D1340}" type="presParOf" srcId="{71F349F9-DD6A-42B1-A5E4-0A167420FCC0}" destId="{1CC20087-C19F-45FE-A7B5-EBC4C151B42F}" srcOrd="3" destOrd="0" presId="urn:microsoft.com/office/officeart/2005/8/layout/lProcess1"/>
    <dgm:cxn modelId="{544C6EC0-2C10-476C-AF12-96E0A00603FE}" type="presParOf" srcId="{71F349F9-DD6A-42B1-A5E4-0A167420FCC0}" destId="{E45F8175-E0A2-4292-88B3-6B83D0F37F39}"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A1284E3-44CA-4600-A054-D4FDBE1CE8B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7A68C8C3-77E6-4723-AA5B-E42F56524578}">
      <dgm:prSet phldrT="[Texto]">
        <dgm:style>
          <a:lnRef idx="2">
            <a:schemeClr val="accent2"/>
          </a:lnRef>
          <a:fillRef idx="1">
            <a:schemeClr val="lt1"/>
          </a:fillRef>
          <a:effectRef idx="0">
            <a:schemeClr val="accent2"/>
          </a:effectRef>
          <a:fontRef idx="minor">
            <a:schemeClr val="dk1"/>
          </a:fontRef>
        </dgm:style>
      </dgm:prSet>
      <dgm:spPr/>
      <dgm:t>
        <a:bodyPr/>
        <a:lstStyle/>
        <a:p>
          <a:r>
            <a:rPr lang="es-MX" b="1" dirty="0" smtClean="0"/>
            <a:t>la selección adversa indica que los intermediarios financieros en general y los bancos en particular, en tanto que mantienen una porción grande de préstamos no negociados desempeñan un papel más importante en la movilización de fondos hacia las corporaciones que el mercado de valores</a:t>
          </a:r>
          <a:r>
            <a:rPr lang="es-MX" dirty="0" smtClean="0"/>
            <a:t>.</a:t>
          </a:r>
          <a:endParaRPr lang="es-MX" dirty="0"/>
        </a:p>
      </dgm:t>
    </dgm:pt>
    <dgm:pt modelId="{7FCC1DEB-C135-4E9D-B258-441D4C92CE66}" type="parTrans" cxnId="{AC079FE5-C64B-4F93-9CF0-78B1E279F072}">
      <dgm:prSet/>
      <dgm:spPr/>
      <dgm:t>
        <a:bodyPr/>
        <a:lstStyle/>
        <a:p>
          <a:endParaRPr lang="es-MX"/>
        </a:p>
      </dgm:t>
    </dgm:pt>
    <dgm:pt modelId="{CF1999B5-0B4D-4124-83DC-BE5AA03BDE76}" type="sibTrans" cxnId="{AC079FE5-C64B-4F93-9CF0-78B1E279F072}">
      <dgm:prSet/>
      <dgm:spPr/>
      <dgm:t>
        <a:bodyPr/>
        <a:lstStyle/>
        <a:p>
          <a:endParaRPr lang="es-MX"/>
        </a:p>
      </dgm:t>
    </dgm:pt>
    <dgm:pt modelId="{7F0AFC82-EB96-464D-B12F-AC605F1051E3}">
      <dgm:prSet phldrT="[Texto]">
        <dgm:style>
          <a:lnRef idx="2">
            <a:schemeClr val="accent3"/>
          </a:lnRef>
          <a:fillRef idx="1">
            <a:schemeClr val="lt1"/>
          </a:fillRef>
          <a:effectRef idx="0">
            <a:schemeClr val="accent3"/>
          </a:effectRef>
          <a:fontRef idx="minor">
            <a:schemeClr val="dk1"/>
          </a:fontRef>
        </dgm:style>
      </dgm:prSet>
      <dgm:spPr/>
      <dgm:t>
        <a:bodyPr/>
        <a:lstStyle/>
        <a:p>
          <a:r>
            <a:rPr lang="es-MX" b="1" dirty="0" smtClean="0"/>
            <a:t>el financiamiento indirecto es mucho más importante que el financiamiento directo y por qué los bancos son la fuente más importante de fondos externos para el financiamiento de los negocios.</a:t>
          </a:r>
          <a:endParaRPr lang="es-MX" b="1" dirty="0"/>
        </a:p>
      </dgm:t>
    </dgm:pt>
    <dgm:pt modelId="{CE7BEAF7-B6E1-4AFF-A196-3326A6EE3B6C}" type="parTrans" cxnId="{71F107F6-BB6E-49D7-9E56-CA3EA12A45B5}">
      <dgm:prSet/>
      <dgm:spPr/>
      <dgm:t>
        <a:bodyPr/>
        <a:lstStyle/>
        <a:p>
          <a:endParaRPr lang="es-MX"/>
        </a:p>
      </dgm:t>
    </dgm:pt>
    <dgm:pt modelId="{4CA852DA-E58F-461B-9A5D-8754B4BCFF26}" type="sibTrans" cxnId="{71F107F6-BB6E-49D7-9E56-CA3EA12A45B5}">
      <dgm:prSet/>
      <dgm:spPr/>
      <dgm:t>
        <a:bodyPr/>
        <a:lstStyle/>
        <a:p>
          <a:endParaRPr lang="es-MX"/>
        </a:p>
      </dgm:t>
    </dgm:pt>
    <dgm:pt modelId="{61FED6CD-2C60-4B7E-82E7-87ECB8A59898}">
      <dgm:prSet phldrT="[Texto]">
        <dgm:style>
          <a:lnRef idx="2">
            <a:schemeClr val="accent3"/>
          </a:lnRef>
          <a:fillRef idx="1">
            <a:schemeClr val="lt1"/>
          </a:fillRef>
          <a:effectRef idx="0">
            <a:schemeClr val="accent3"/>
          </a:effectRef>
          <a:fontRef idx="minor">
            <a:schemeClr val="dk1"/>
          </a:fontRef>
        </dgm:style>
      </dgm:prSet>
      <dgm:spPr/>
      <dgm:t>
        <a:bodyPr/>
        <a:lstStyle/>
        <a:p>
          <a:r>
            <a:rPr lang="es-MX" b="1" dirty="0" smtClean="0"/>
            <a:t>cuando la calidad de la información acerca de las empresas es mejor, los problemas de información asimétrica son menos severos, y será más fácil para las empresas emitir valores. La información acerca de las empresas privadas es más difícil de recopilar en los países en vías de desarrollo que en los países industrializados; por consiguiente, el papel menor que desempeñan los mercados de valores deja mayor espacio a los intermediarios financieros como los bancos.</a:t>
          </a:r>
          <a:endParaRPr lang="es-MX" b="1" dirty="0"/>
        </a:p>
      </dgm:t>
    </dgm:pt>
    <dgm:pt modelId="{E4B8E9CB-8E67-4B8E-A3B4-78A9D6AFB6E6}" type="parTrans" cxnId="{1FE15229-A6F5-4A21-A39C-A35F466D08AD}">
      <dgm:prSet/>
      <dgm:spPr/>
      <dgm:t>
        <a:bodyPr/>
        <a:lstStyle/>
        <a:p>
          <a:endParaRPr lang="es-MX"/>
        </a:p>
      </dgm:t>
    </dgm:pt>
    <dgm:pt modelId="{8F1C6DA8-D3FA-4EF0-B744-2DED44A4F28F}" type="sibTrans" cxnId="{1FE15229-A6F5-4A21-A39C-A35F466D08AD}">
      <dgm:prSet/>
      <dgm:spPr/>
      <dgm:t>
        <a:bodyPr/>
        <a:lstStyle/>
        <a:p>
          <a:endParaRPr lang="es-MX"/>
        </a:p>
      </dgm:t>
    </dgm:pt>
    <dgm:pt modelId="{7C8DAAE7-4992-4475-BE84-F955D932E42E}">
      <dgm:prSet phldrT="[Texto]">
        <dgm:style>
          <a:lnRef idx="2">
            <a:schemeClr val="accent3"/>
          </a:lnRef>
          <a:fillRef idx="1">
            <a:schemeClr val="lt1"/>
          </a:fillRef>
          <a:effectRef idx="0">
            <a:schemeClr val="accent3"/>
          </a:effectRef>
          <a:fontRef idx="minor">
            <a:schemeClr val="dk1"/>
          </a:fontRef>
        </dgm:style>
      </dgm:prSet>
      <dgm:spPr/>
      <dgm:t>
        <a:bodyPr/>
        <a:lstStyle/>
        <a:p>
          <a:r>
            <a:rPr lang="es-MX" b="1" dirty="0" smtClean="0"/>
            <a:t>Cuanto más conocida sea una corporación, más información acerca de sus actividades estará disponible en el mercado. De este modo será más fácil para los inversionistas evaluar la calidad de la corporación y determinar si es una empresa buena o mala.</a:t>
          </a:r>
          <a:endParaRPr lang="es-MX" b="1" dirty="0"/>
        </a:p>
      </dgm:t>
    </dgm:pt>
    <dgm:pt modelId="{9CFEA57D-EF30-458D-AAD2-7DFBE736213F}" type="parTrans" cxnId="{89D204C5-EAB4-45E9-9395-B0C4DBD0FC95}">
      <dgm:prSet/>
      <dgm:spPr/>
      <dgm:t>
        <a:bodyPr/>
        <a:lstStyle/>
        <a:p>
          <a:endParaRPr lang="es-MX"/>
        </a:p>
      </dgm:t>
    </dgm:pt>
    <dgm:pt modelId="{6E73A4EB-ED2A-4478-B91D-23A7F782991F}" type="sibTrans" cxnId="{89D204C5-EAB4-45E9-9395-B0C4DBD0FC95}">
      <dgm:prSet/>
      <dgm:spPr/>
      <dgm:t>
        <a:bodyPr/>
        <a:lstStyle/>
        <a:p>
          <a:endParaRPr lang="es-MX"/>
        </a:p>
      </dgm:t>
    </dgm:pt>
    <dgm:pt modelId="{44A4D60E-216C-4D96-B923-C7698A6C687D}" type="pres">
      <dgm:prSet presAssocID="{3A1284E3-44CA-4600-A054-D4FDBE1CE8BC}" presName="diagram" presStyleCnt="0">
        <dgm:presLayoutVars>
          <dgm:dir/>
          <dgm:resizeHandles val="exact"/>
        </dgm:presLayoutVars>
      </dgm:prSet>
      <dgm:spPr/>
      <dgm:t>
        <a:bodyPr/>
        <a:lstStyle/>
        <a:p>
          <a:endParaRPr lang="es-MX"/>
        </a:p>
      </dgm:t>
    </dgm:pt>
    <dgm:pt modelId="{10D3E22E-4BEC-44F7-B7C6-A0219761EE7E}" type="pres">
      <dgm:prSet presAssocID="{7A68C8C3-77E6-4723-AA5B-E42F56524578}" presName="node" presStyleLbl="node1" presStyleIdx="0" presStyleCnt="4">
        <dgm:presLayoutVars>
          <dgm:bulletEnabled val="1"/>
        </dgm:presLayoutVars>
      </dgm:prSet>
      <dgm:spPr/>
      <dgm:t>
        <a:bodyPr/>
        <a:lstStyle/>
        <a:p>
          <a:endParaRPr lang="es-MX"/>
        </a:p>
      </dgm:t>
    </dgm:pt>
    <dgm:pt modelId="{FDF2324F-7765-4AAB-B5E3-EF019A8188F1}" type="pres">
      <dgm:prSet presAssocID="{CF1999B5-0B4D-4124-83DC-BE5AA03BDE76}" presName="sibTrans" presStyleCnt="0"/>
      <dgm:spPr/>
    </dgm:pt>
    <dgm:pt modelId="{F401D41A-612A-462B-B34E-4578B23CFB6E}" type="pres">
      <dgm:prSet presAssocID="{7F0AFC82-EB96-464D-B12F-AC605F1051E3}" presName="node" presStyleLbl="node1" presStyleIdx="1" presStyleCnt="4">
        <dgm:presLayoutVars>
          <dgm:bulletEnabled val="1"/>
        </dgm:presLayoutVars>
      </dgm:prSet>
      <dgm:spPr/>
      <dgm:t>
        <a:bodyPr/>
        <a:lstStyle/>
        <a:p>
          <a:endParaRPr lang="es-MX"/>
        </a:p>
      </dgm:t>
    </dgm:pt>
    <dgm:pt modelId="{E7E59B03-BF28-408D-8704-AAF5F738A08E}" type="pres">
      <dgm:prSet presAssocID="{4CA852DA-E58F-461B-9A5D-8754B4BCFF26}" presName="sibTrans" presStyleCnt="0"/>
      <dgm:spPr/>
    </dgm:pt>
    <dgm:pt modelId="{A9C9DA86-7A5E-4D58-BBC9-EEDFF6B96167}" type="pres">
      <dgm:prSet presAssocID="{61FED6CD-2C60-4B7E-82E7-87ECB8A59898}" presName="node" presStyleLbl="node1" presStyleIdx="2" presStyleCnt="4">
        <dgm:presLayoutVars>
          <dgm:bulletEnabled val="1"/>
        </dgm:presLayoutVars>
      </dgm:prSet>
      <dgm:spPr/>
      <dgm:t>
        <a:bodyPr/>
        <a:lstStyle/>
        <a:p>
          <a:endParaRPr lang="es-MX"/>
        </a:p>
      </dgm:t>
    </dgm:pt>
    <dgm:pt modelId="{8F566815-432D-4288-8ED2-5D793DBD9355}" type="pres">
      <dgm:prSet presAssocID="{8F1C6DA8-D3FA-4EF0-B744-2DED44A4F28F}" presName="sibTrans" presStyleCnt="0"/>
      <dgm:spPr/>
    </dgm:pt>
    <dgm:pt modelId="{6F15908C-BDD4-4259-8453-048E7D9EC031}" type="pres">
      <dgm:prSet presAssocID="{7C8DAAE7-4992-4475-BE84-F955D932E42E}" presName="node" presStyleLbl="node1" presStyleIdx="3" presStyleCnt="4" custLinFactNeighborX="3234" custLinFactNeighborY="-4933">
        <dgm:presLayoutVars>
          <dgm:bulletEnabled val="1"/>
        </dgm:presLayoutVars>
      </dgm:prSet>
      <dgm:spPr/>
      <dgm:t>
        <a:bodyPr/>
        <a:lstStyle/>
        <a:p>
          <a:endParaRPr lang="es-MX"/>
        </a:p>
      </dgm:t>
    </dgm:pt>
  </dgm:ptLst>
  <dgm:cxnLst>
    <dgm:cxn modelId="{F5F24B0C-6CF4-4F43-8740-6E3A166E59E8}" type="presOf" srcId="{61FED6CD-2C60-4B7E-82E7-87ECB8A59898}" destId="{A9C9DA86-7A5E-4D58-BBC9-EEDFF6B96167}" srcOrd="0" destOrd="0" presId="urn:microsoft.com/office/officeart/2005/8/layout/default"/>
    <dgm:cxn modelId="{4B605EE3-84CA-47B2-AF2A-E67007EBC2F1}" type="presOf" srcId="{3A1284E3-44CA-4600-A054-D4FDBE1CE8BC}" destId="{44A4D60E-216C-4D96-B923-C7698A6C687D}" srcOrd="0" destOrd="0" presId="urn:microsoft.com/office/officeart/2005/8/layout/default"/>
    <dgm:cxn modelId="{AC079FE5-C64B-4F93-9CF0-78B1E279F072}" srcId="{3A1284E3-44CA-4600-A054-D4FDBE1CE8BC}" destId="{7A68C8C3-77E6-4723-AA5B-E42F56524578}" srcOrd="0" destOrd="0" parTransId="{7FCC1DEB-C135-4E9D-B258-441D4C92CE66}" sibTransId="{CF1999B5-0B4D-4124-83DC-BE5AA03BDE76}"/>
    <dgm:cxn modelId="{BACEF8D7-26F7-4AD0-BFC5-166FB5BFD80B}" type="presOf" srcId="{7C8DAAE7-4992-4475-BE84-F955D932E42E}" destId="{6F15908C-BDD4-4259-8453-048E7D9EC031}" srcOrd="0" destOrd="0" presId="urn:microsoft.com/office/officeart/2005/8/layout/default"/>
    <dgm:cxn modelId="{89D204C5-EAB4-45E9-9395-B0C4DBD0FC95}" srcId="{3A1284E3-44CA-4600-A054-D4FDBE1CE8BC}" destId="{7C8DAAE7-4992-4475-BE84-F955D932E42E}" srcOrd="3" destOrd="0" parTransId="{9CFEA57D-EF30-458D-AAD2-7DFBE736213F}" sibTransId="{6E73A4EB-ED2A-4478-B91D-23A7F782991F}"/>
    <dgm:cxn modelId="{1FE15229-A6F5-4A21-A39C-A35F466D08AD}" srcId="{3A1284E3-44CA-4600-A054-D4FDBE1CE8BC}" destId="{61FED6CD-2C60-4B7E-82E7-87ECB8A59898}" srcOrd="2" destOrd="0" parTransId="{E4B8E9CB-8E67-4B8E-A3B4-78A9D6AFB6E6}" sibTransId="{8F1C6DA8-D3FA-4EF0-B744-2DED44A4F28F}"/>
    <dgm:cxn modelId="{448C9988-5E85-4C7C-9603-FF57675DB300}" type="presOf" srcId="{7A68C8C3-77E6-4723-AA5B-E42F56524578}" destId="{10D3E22E-4BEC-44F7-B7C6-A0219761EE7E}" srcOrd="0" destOrd="0" presId="urn:microsoft.com/office/officeart/2005/8/layout/default"/>
    <dgm:cxn modelId="{71F107F6-BB6E-49D7-9E56-CA3EA12A45B5}" srcId="{3A1284E3-44CA-4600-A054-D4FDBE1CE8BC}" destId="{7F0AFC82-EB96-464D-B12F-AC605F1051E3}" srcOrd="1" destOrd="0" parTransId="{CE7BEAF7-B6E1-4AFF-A196-3326A6EE3B6C}" sibTransId="{4CA852DA-E58F-461B-9A5D-8754B4BCFF26}"/>
    <dgm:cxn modelId="{0BDA910D-19A3-4020-8A9C-465CE549BF0A}" type="presOf" srcId="{7F0AFC82-EB96-464D-B12F-AC605F1051E3}" destId="{F401D41A-612A-462B-B34E-4578B23CFB6E}" srcOrd="0" destOrd="0" presId="urn:microsoft.com/office/officeart/2005/8/layout/default"/>
    <dgm:cxn modelId="{A510406C-15E4-4343-BC61-3B6ABE43804D}" type="presParOf" srcId="{44A4D60E-216C-4D96-B923-C7698A6C687D}" destId="{10D3E22E-4BEC-44F7-B7C6-A0219761EE7E}" srcOrd="0" destOrd="0" presId="urn:microsoft.com/office/officeart/2005/8/layout/default"/>
    <dgm:cxn modelId="{37272437-65EA-4C12-9F62-AAE88CBB5000}" type="presParOf" srcId="{44A4D60E-216C-4D96-B923-C7698A6C687D}" destId="{FDF2324F-7765-4AAB-B5E3-EF019A8188F1}" srcOrd="1" destOrd="0" presId="urn:microsoft.com/office/officeart/2005/8/layout/default"/>
    <dgm:cxn modelId="{D08D1945-30C7-4B45-8002-C83E1171FF50}" type="presParOf" srcId="{44A4D60E-216C-4D96-B923-C7698A6C687D}" destId="{F401D41A-612A-462B-B34E-4578B23CFB6E}" srcOrd="2" destOrd="0" presId="urn:microsoft.com/office/officeart/2005/8/layout/default"/>
    <dgm:cxn modelId="{9A10B4E8-4D04-49F4-85C9-0C04EA9F5951}" type="presParOf" srcId="{44A4D60E-216C-4D96-B923-C7698A6C687D}" destId="{E7E59B03-BF28-408D-8704-AAF5F738A08E}" srcOrd="3" destOrd="0" presId="urn:microsoft.com/office/officeart/2005/8/layout/default"/>
    <dgm:cxn modelId="{F3C5F115-F44F-49C6-8F0D-5152DAD58136}" type="presParOf" srcId="{44A4D60E-216C-4D96-B923-C7698A6C687D}" destId="{A9C9DA86-7A5E-4D58-BBC9-EEDFF6B96167}" srcOrd="4" destOrd="0" presId="urn:microsoft.com/office/officeart/2005/8/layout/default"/>
    <dgm:cxn modelId="{9134F4AF-1256-401F-8506-0C92B2B197F1}" type="presParOf" srcId="{44A4D60E-216C-4D96-B923-C7698A6C687D}" destId="{8F566815-432D-4288-8ED2-5D793DBD9355}" srcOrd="5" destOrd="0" presId="urn:microsoft.com/office/officeart/2005/8/layout/default"/>
    <dgm:cxn modelId="{9527C4F1-2C9A-4043-B5A5-05525C5A7109}" type="presParOf" srcId="{44A4D60E-216C-4D96-B923-C7698A6C687D}" destId="{6F15908C-BDD4-4259-8453-048E7D9EC031}" srcOrd="6" destOrd="0" presId="urn:microsoft.com/office/officeart/2005/8/layout/default"/>
  </dgm:cxnLst>
  <dgm:bg>
    <a:solidFill>
      <a:schemeClr val="accent3">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A7B5C30-FA86-4F9C-8C33-47941DBDD773}"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MX"/>
        </a:p>
      </dgm:t>
    </dgm:pt>
    <dgm:pt modelId="{641AB3BD-FD29-47C5-9BEF-99FE2C1A749F}">
      <dgm:prSet phldrT="[Texto]">
        <dgm:style>
          <a:lnRef idx="2">
            <a:schemeClr val="accent3"/>
          </a:lnRef>
          <a:fillRef idx="1">
            <a:schemeClr val="lt1"/>
          </a:fillRef>
          <a:effectRef idx="0">
            <a:schemeClr val="accent3"/>
          </a:effectRef>
          <a:fontRef idx="minor">
            <a:schemeClr val="dk1"/>
          </a:fontRef>
        </dgm:style>
      </dgm:prSet>
      <dgm:spPr/>
      <dgm:t>
        <a:bodyPr/>
        <a:lstStyle/>
        <a:p>
          <a:r>
            <a:rPr lang="es-MX" b="1" dirty="0" smtClean="0"/>
            <a:t>La selección adversa interfiere con el funcionamiento de los mercados financieros sólo si un prestamista sufre una pérdida cuando un prestatario es incapaz de cumplir con los pagos del préstamo (es decir, cuando incurre en incumplimiento).</a:t>
          </a:r>
          <a:endParaRPr lang="es-MX" b="1" dirty="0"/>
        </a:p>
      </dgm:t>
    </dgm:pt>
    <dgm:pt modelId="{4C13C124-7DE5-46DF-B607-8729DF2B667A}" type="parTrans" cxnId="{A7FFE2F9-5E68-4A04-9E33-46BE51E5AA80}">
      <dgm:prSet/>
      <dgm:spPr/>
      <dgm:t>
        <a:bodyPr/>
        <a:lstStyle/>
        <a:p>
          <a:endParaRPr lang="es-MX"/>
        </a:p>
      </dgm:t>
    </dgm:pt>
    <dgm:pt modelId="{FBA93C58-06FF-4914-98DD-DF02EA08C40A}" type="sibTrans" cxnId="{A7FFE2F9-5E68-4A04-9E33-46BE51E5AA80}">
      <dgm:prSet/>
      <dgm:spPr/>
      <dgm:t>
        <a:bodyPr/>
        <a:lstStyle/>
        <a:p>
          <a:endParaRPr lang="es-MX"/>
        </a:p>
      </dgm:t>
    </dgm:pt>
    <dgm:pt modelId="{40440BFE-0E50-4667-A1A9-9F904C0D9D9C}">
      <dgm:prSet phldrT="[Texto]">
        <dgm:style>
          <a:lnRef idx="2">
            <a:schemeClr val="accent3"/>
          </a:lnRef>
          <a:fillRef idx="1">
            <a:schemeClr val="lt1"/>
          </a:fillRef>
          <a:effectRef idx="0">
            <a:schemeClr val="accent3"/>
          </a:effectRef>
          <a:fontRef idx="minor">
            <a:schemeClr val="dk1"/>
          </a:fontRef>
        </dgm:style>
      </dgm:prSet>
      <dgm:spPr/>
      <dgm:t>
        <a:bodyPr/>
        <a:lstStyle/>
        <a:p>
          <a:r>
            <a:rPr lang="es-MX" b="1" dirty="0" smtClean="0"/>
            <a:t>Si un prestatario deja de cumplir con un préstamo, el prestamista puede vender el colateral y usar los fondos obtenidos para recuperar las pérdidas del préstamo.</a:t>
          </a:r>
          <a:endParaRPr lang="es-MX" b="1" dirty="0"/>
        </a:p>
      </dgm:t>
    </dgm:pt>
    <dgm:pt modelId="{55ECEE53-8038-4A53-93FA-C38C676A6D3D}" type="parTrans" cxnId="{F08E8A95-71D5-4447-9A03-F550884E3A6C}">
      <dgm:prSet/>
      <dgm:spPr/>
      <dgm:t>
        <a:bodyPr/>
        <a:lstStyle/>
        <a:p>
          <a:endParaRPr lang="es-MX"/>
        </a:p>
      </dgm:t>
    </dgm:pt>
    <dgm:pt modelId="{8DEA91C7-AACE-4C1F-B824-E3F59CB4A95A}" type="sibTrans" cxnId="{F08E8A95-71D5-4447-9A03-F550884E3A6C}">
      <dgm:prSet/>
      <dgm:spPr/>
      <dgm:t>
        <a:bodyPr/>
        <a:lstStyle/>
        <a:p>
          <a:endParaRPr lang="es-MX"/>
        </a:p>
      </dgm:t>
    </dgm:pt>
    <dgm:pt modelId="{7CC6A6FB-1B8D-4EC3-B788-90FA42A41255}">
      <dgm:prSet phldrT="[Texto]">
        <dgm:style>
          <a:lnRef idx="2">
            <a:schemeClr val="accent3"/>
          </a:lnRef>
          <a:fillRef idx="1">
            <a:schemeClr val="lt1"/>
          </a:fillRef>
          <a:effectRef idx="0">
            <a:schemeClr val="accent3"/>
          </a:effectRef>
          <a:fontRef idx="minor">
            <a:schemeClr val="dk1"/>
          </a:fontRef>
        </dgm:style>
      </dgm:prSet>
      <dgm:spPr/>
      <dgm:t>
        <a:bodyPr/>
        <a:lstStyle/>
        <a:p>
          <a:r>
            <a:rPr lang="es-MX" b="1" dirty="0" smtClean="0"/>
            <a:t>El colateral, que es la propiedad prometida a un prestamista si el prestatario incurre en incumplimiento, reduce las consecuencias de una selección adversa porque hace más pequeñas las pérdidas del prestamista en caso de incumplimiento. </a:t>
          </a:r>
          <a:endParaRPr lang="es-MX" b="1" dirty="0"/>
        </a:p>
      </dgm:t>
    </dgm:pt>
    <dgm:pt modelId="{E96715E7-333E-4F86-BFFF-F8764B7F800D}" type="sibTrans" cxnId="{F86E85BA-FCD8-4376-9C70-7BCB338FC66B}">
      <dgm:prSet/>
      <dgm:spPr/>
      <dgm:t>
        <a:bodyPr/>
        <a:lstStyle/>
        <a:p>
          <a:endParaRPr lang="es-MX"/>
        </a:p>
      </dgm:t>
    </dgm:pt>
    <dgm:pt modelId="{B3588F4E-9330-49EB-A3FB-DC7849B92B9B}" type="parTrans" cxnId="{F86E85BA-FCD8-4376-9C70-7BCB338FC66B}">
      <dgm:prSet/>
      <dgm:spPr/>
      <dgm:t>
        <a:bodyPr/>
        <a:lstStyle/>
        <a:p>
          <a:endParaRPr lang="es-MX"/>
        </a:p>
      </dgm:t>
    </dgm:pt>
    <dgm:pt modelId="{FFA24025-1C6F-4BD6-B1D5-BC443E8DAE0C}" type="pres">
      <dgm:prSet presAssocID="{EA7B5C30-FA86-4F9C-8C33-47941DBDD773}" presName="diagram" presStyleCnt="0">
        <dgm:presLayoutVars>
          <dgm:dir/>
          <dgm:resizeHandles val="exact"/>
        </dgm:presLayoutVars>
      </dgm:prSet>
      <dgm:spPr/>
      <dgm:t>
        <a:bodyPr/>
        <a:lstStyle/>
        <a:p>
          <a:endParaRPr lang="es-MX"/>
        </a:p>
      </dgm:t>
    </dgm:pt>
    <dgm:pt modelId="{D3DA632B-2257-4C7F-AD5D-8188D2727E3F}" type="pres">
      <dgm:prSet presAssocID="{641AB3BD-FD29-47C5-9BEF-99FE2C1A749F}" presName="node" presStyleLbl="node1" presStyleIdx="0" presStyleCnt="3">
        <dgm:presLayoutVars>
          <dgm:bulletEnabled val="1"/>
        </dgm:presLayoutVars>
      </dgm:prSet>
      <dgm:spPr/>
      <dgm:t>
        <a:bodyPr/>
        <a:lstStyle/>
        <a:p>
          <a:endParaRPr lang="es-MX"/>
        </a:p>
      </dgm:t>
    </dgm:pt>
    <dgm:pt modelId="{555CA70A-120D-4448-9CB0-0BFE8C4C187A}" type="pres">
      <dgm:prSet presAssocID="{FBA93C58-06FF-4914-98DD-DF02EA08C40A}" presName="sibTrans" presStyleLbl="sibTrans2D1" presStyleIdx="0" presStyleCnt="2"/>
      <dgm:spPr/>
      <dgm:t>
        <a:bodyPr/>
        <a:lstStyle/>
        <a:p>
          <a:endParaRPr lang="es-MX"/>
        </a:p>
      </dgm:t>
    </dgm:pt>
    <dgm:pt modelId="{1EBF7258-1372-4982-B673-C582B8156DA4}" type="pres">
      <dgm:prSet presAssocID="{FBA93C58-06FF-4914-98DD-DF02EA08C40A}" presName="connectorText" presStyleLbl="sibTrans2D1" presStyleIdx="0" presStyleCnt="2"/>
      <dgm:spPr/>
      <dgm:t>
        <a:bodyPr/>
        <a:lstStyle/>
        <a:p>
          <a:endParaRPr lang="es-MX"/>
        </a:p>
      </dgm:t>
    </dgm:pt>
    <dgm:pt modelId="{041BE588-CF4F-4710-8A98-789DFB133CBA}" type="pres">
      <dgm:prSet presAssocID="{7CC6A6FB-1B8D-4EC3-B788-90FA42A41255}" presName="node" presStyleLbl="node1" presStyleIdx="1" presStyleCnt="3">
        <dgm:presLayoutVars>
          <dgm:bulletEnabled val="1"/>
        </dgm:presLayoutVars>
      </dgm:prSet>
      <dgm:spPr/>
      <dgm:t>
        <a:bodyPr/>
        <a:lstStyle/>
        <a:p>
          <a:endParaRPr lang="es-MX"/>
        </a:p>
      </dgm:t>
    </dgm:pt>
    <dgm:pt modelId="{B01E27D0-C39E-4CAA-B91B-211F49389B81}" type="pres">
      <dgm:prSet presAssocID="{E96715E7-333E-4F86-BFFF-F8764B7F800D}" presName="sibTrans" presStyleLbl="sibTrans2D1" presStyleIdx="1" presStyleCnt="2"/>
      <dgm:spPr/>
      <dgm:t>
        <a:bodyPr/>
        <a:lstStyle/>
        <a:p>
          <a:endParaRPr lang="es-MX"/>
        </a:p>
      </dgm:t>
    </dgm:pt>
    <dgm:pt modelId="{AD9795F5-E33B-4B27-BB2B-BD18F063D767}" type="pres">
      <dgm:prSet presAssocID="{E96715E7-333E-4F86-BFFF-F8764B7F800D}" presName="connectorText" presStyleLbl="sibTrans2D1" presStyleIdx="1" presStyleCnt="2"/>
      <dgm:spPr/>
      <dgm:t>
        <a:bodyPr/>
        <a:lstStyle/>
        <a:p>
          <a:endParaRPr lang="es-MX"/>
        </a:p>
      </dgm:t>
    </dgm:pt>
    <dgm:pt modelId="{1E529A18-DA13-4DE6-B93E-DAD53C088617}" type="pres">
      <dgm:prSet presAssocID="{40440BFE-0E50-4667-A1A9-9F904C0D9D9C}" presName="node" presStyleLbl="node1" presStyleIdx="2" presStyleCnt="3">
        <dgm:presLayoutVars>
          <dgm:bulletEnabled val="1"/>
        </dgm:presLayoutVars>
      </dgm:prSet>
      <dgm:spPr/>
      <dgm:t>
        <a:bodyPr/>
        <a:lstStyle/>
        <a:p>
          <a:endParaRPr lang="es-MX"/>
        </a:p>
      </dgm:t>
    </dgm:pt>
  </dgm:ptLst>
  <dgm:cxnLst>
    <dgm:cxn modelId="{F98E2E0F-9530-4DE6-9581-34658C5772EA}" type="presOf" srcId="{EA7B5C30-FA86-4F9C-8C33-47941DBDD773}" destId="{FFA24025-1C6F-4BD6-B1D5-BC443E8DAE0C}" srcOrd="0" destOrd="0" presId="urn:microsoft.com/office/officeart/2005/8/layout/process5"/>
    <dgm:cxn modelId="{29773E6F-CD7F-494A-9640-87050261F161}" type="presOf" srcId="{FBA93C58-06FF-4914-98DD-DF02EA08C40A}" destId="{1EBF7258-1372-4982-B673-C582B8156DA4}" srcOrd="1" destOrd="0" presId="urn:microsoft.com/office/officeart/2005/8/layout/process5"/>
    <dgm:cxn modelId="{CFDD6173-4032-4BF4-A4C7-78E29D86183D}" type="presOf" srcId="{7CC6A6FB-1B8D-4EC3-B788-90FA42A41255}" destId="{041BE588-CF4F-4710-8A98-789DFB133CBA}" srcOrd="0" destOrd="0" presId="urn:microsoft.com/office/officeart/2005/8/layout/process5"/>
    <dgm:cxn modelId="{F6E0DF41-09BB-44D6-8B86-EE33FDAE0F08}" type="presOf" srcId="{40440BFE-0E50-4667-A1A9-9F904C0D9D9C}" destId="{1E529A18-DA13-4DE6-B93E-DAD53C088617}" srcOrd="0" destOrd="0" presId="urn:microsoft.com/office/officeart/2005/8/layout/process5"/>
    <dgm:cxn modelId="{F86E85BA-FCD8-4376-9C70-7BCB338FC66B}" srcId="{EA7B5C30-FA86-4F9C-8C33-47941DBDD773}" destId="{7CC6A6FB-1B8D-4EC3-B788-90FA42A41255}" srcOrd="1" destOrd="0" parTransId="{B3588F4E-9330-49EB-A3FB-DC7849B92B9B}" sibTransId="{E96715E7-333E-4F86-BFFF-F8764B7F800D}"/>
    <dgm:cxn modelId="{1657B2C5-6472-48C5-8851-84DA3A902EBE}" type="presOf" srcId="{FBA93C58-06FF-4914-98DD-DF02EA08C40A}" destId="{555CA70A-120D-4448-9CB0-0BFE8C4C187A}" srcOrd="0" destOrd="0" presId="urn:microsoft.com/office/officeart/2005/8/layout/process5"/>
    <dgm:cxn modelId="{F331FAF2-220D-412C-87AC-8929BF987826}" type="presOf" srcId="{E96715E7-333E-4F86-BFFF-F8764B7F800D}" destId="{B01E27D0-C39E-4CAA-B91B-211F49389B81}" srcOrd="0" destOrd="0" presId="urn:microsoft.com/office/officeart/2005/8/layout/process5"/>
    <dgm:cxn modelId="{ADB2E9AC-2B42-4D3E-8348-2C5ADEA79207}" type="presOf" srcId="{E96715E7-333E-4F86-BFFF-F8764B7F800D}" destId="{AD9795F5-E33B-4B27-BB2B-BD18F063D767}" srcOrd="1" destOrd="0" presId="urn:microsoft.com/office/officeart/2005/8/layout/process5"/>
    <dgm:cxn modelId="{CBF964FA-0203-4D85-BFC4-6F3460103927}" type="presOf" srcId="{641AB3BD-FD29-47C5-9BEF-99FE2C1A749F}" destId="{D3DA632B-2257-4C7F-AD5D-8188D2727E3F}" srcOrd="0" destOrd="0" presId="urn:microsoft.com/office/officeart/2005/8/layout/process5"/>
    <dgm:cxn modelId="{F08E8A95-71D5-4447-9A03-F550884E3A6C}" srcId="{EA7B5C30-FA86-4F9C-8C33-47941DBDD773}" destId="{40440BFE-0E50-4667-A1A9-9F904C0D9D9C}" srcOrd="2" destOrd="0" parTransId="{55ECEE53-8038-4A53-93FA-C38C676A6D3D}" sibTransId="{8DEA91C7-AACE-4C1F-B824-E3F59CB4A95A}"/>
    <dgm:cxn modelId="{A7FFE2F9-5E68-4A04-9E33-46BE51E5AA80}" srcId="{EA7B5C30-FA86-4F9C-8C33-47941DBDD773}" destId="{641AB3BD-FD29-47C5-9BEF-99FE2C1A749F}" srcOrd="0" destOrd="0" parTransId="{4C13C124-7DE5-46DF-B607-8729DF2B667A}" sibTransId="{FBA93C58-06FF-4914-98DD-DF02EA08C40A}"/>
    <dgm:cxn modelId="{61D5E16B-92BB-44CC-A222-505BDAD8FC0B}" type="presParOf" srcId="{FFA24025-1C6F-4BD6-B1D5-BC443E8DAE0C}" destId="{D3DA632B-2257-4C7F-AD5D-8188D2727E3F}" srcOrd="0" destOrd="0" presId="urn:microsoft.com/office/officeart/2005/8/layout/process5"/>
    <dgm:cxn modelId="{1B3B21EF-487F-4995-AEB4-A867101A3C94}" type="presParOf" srcId="{FFA24025-1C6F-4BD6-B1D5-BC443E8DAE0C}" destId="{555CA70A-120D-4448-9CB0-0BFE8C4C187A}" srcOrd="1" destOrd="0" presId="urn:microsoft.com/office/officeart/2005/8/layout/process5"/>
    <dgm:cxn modelId="{8524CAA7-DD04-418F-99EE-743A28928CBA}" type="presParOf" srcId="{555CA70A-120D-4448-9CB0-0BFE8C4C187A}" destId="{1EBF7258-1372-4982-B673-C582B8156DA4}" srcOrd="0" destOrd="0" presId="urn:microsoft.com/office/officeart/2005/8/layout/process5"/>
    <dgm:cxn modelId="{7DBEF219-F119-4780-8A4D-B6912CB74BF8}" type="presParOf" srcId="{FFA24025-1C6F-4BD6-B1D5-BC443E8DAE0C}" destId="{041BE588-CF4F-4710-8A98-789DFB133CBA}" srcOrd="2" destOrd="0" presId="urn:microsoft.com/office/officeart/2005/8/layout/process5"/>
    <dgm:cxn modelId="{2D0E96A9-9763-4198-83AE-CB23406D991A}" type="presParOf" srcId="{FFA24025-1C6F-4BD6-B1D5-BC443E8DAE0C}" destId="{B01E27D0-C39E-4CAA-B91B-211F49389B81}" srcOrd="3" destOrd="0" presId="urn:microsoft.com/office/officeart/2005/8/layout/process5"/>
    <dgm:cxn modelId="{4F218F5B-3D0C-4572-BDDD-E6BB3A6E2AD5}" type="presParOf" srcId="{B01E27D0-C39E-4CAA-B91B-211F49389B81}" destId="{AD9795F5-E33B-4B27-BB2B-BD18F063D767}" srcOrd="0" destOrd="0" presId="urn:microsoft.com/office/officeart/2005/8/layout/process5"/>
    <dgm:cxn modelId="{608E87F8-F356-4156-9992-6D9038E2EE1E}" type="presParOf" srcId="{FFA24025-1C6F-4BD6-B1D5-BC443E8DAE0C}" destId="{1E529A18-DA13-4DE6-B93E-DAD53C088617}" srcOrd="4" destOrd="0" presId="urn:microsoft.com/office/officeart/2005/8/layout/process5"/>
  </dgm:cxnLst>
  <dgm:bg>
    <a:solidFill>
      <a:schemeClr val="accent3">
        <a:lumMod val="60000"/>
        <a:lumOff val="40000"/>
      </a:schemeClr>
    </a:solidFill>
  </dgm:bg>
  <dgm:whole>
    <a:ln>
      <a:solidFill>
        <a:schemeClr val="accent2">
          <a:lumMod val="40000"/>
          <a:lumOff val="6000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48004DB-F999-41B3-92C9-9D4712EF0D14}" type="doc">
      <dgm:prSet loTypeId="urn:microsoft.com/office/officeart/2005/8/layout/cycle5" loCatId="cycle" qsTypeId="urn:microsoft.com/office/officeart/2005/8/quickstyle/simple3" qsCatId="simple" csTypeId="urn:microsoft.com/office/officeart/2005/8/colors/accent0_3" csCatId="mainScheme" phldr="1"/>
      <dgm:spPr/>
      <dgm:t>
        <a:bodyPr/>
        <a:lstStyle/>
        <a:p>
          <a:endParaRPr lang="es-MX"/>
        </a:p>
      </dgm:t>
    </dgm:pt>
    <dgm:pt modelId="{95C34175-81D1-4265-947F-DC6FCBC4E91C}">
      <dgm:prSet phldrT="[Texto]" custT="1"/>
      <dgm:spPr/>
      <dgm:t>
        <a:bodyPr/>
        <a:lstStyle/>
        <a:p>
          <a:r>
            <a:rPr lang="es-MX" sz="3200" b="1" dirty="0" smtClean="0"/>
            <a:t>Capital Contable</a:t>
          </a:r>
          <a:endParaRPr lang="es-MX" sz="3200" b="1" dirty="0"/>
        </a:p>
      </dgm:t>
    </dgm:pt>
    <dgm:pt modelId="{54DF6225-87DC-49A5-A657-40E83BF019CB}" type="parTrans" cxnId="{552DB785-D9BF-4B5B-9C9F-7AD0D9C20AB2}">
      <dgm:prSet/>
      <dgm:spPr/>
      <dgm:t>
        <a:bodyPr/>
        <a:lstStyle/>
        <a:p>
          <a:endParaRPr lang="es-MX"/>
        </a:p>
      </dgm:t>
    </dgm:pt>
    <dgm:pt modelId="{3236FBF1-4DD6-4042-B3AD-DE0D0F0ED344}" type="sibTrans" cxnId="{552DB785-D9BF-4B5B-9C9F-7AD0D9C20AB2}">
      <dgm:prSet/>
      <dgm:spPr/>
      <dgm:t>
        <a:bodyPr/>
        <a:lstStyle/>
        <a:p>
          <a:endParaRPr lang="es-MX"/>
        </a:p>
      </dgm:t>
    </dgm:pt>
    <dgm:pt modelId="{B41E1233-5E62-4184-9311-13C36E6FC10E}">
      <dgm:prSet phldrT="[Texto]" custT="1"/>
      <dgm:spPr/>
      <dgm:t>
        <a:bodyPr/>
        <a:lstStyle/>
        <a:p>
          <a:r>
            <a:rPr lang="es-MX" sz="1400" b="1" dirty="0" smtClean="0"/>
            <a:t>la diferencia entre los activos de una empresa (lo que posee o se le debe) y sus pasivos (lo que debe), desempeña un papel similar al del colateral</a:t>
          </a:r>
          <a:r>
            <a:rPr lang="es-MX" sz="1400" dirty="0" smtClean="0"/>
            <a:t>.</a:t>
          </a:r>
          <a:endParaRPr lang="es-MX" sz="1400" dirty="0"/>
        </a:p>
      </dgm:t>
    </dgm:pt>
    <dgm:pt modelId="{5ADBD933-3384-43C3-84C7-719F7BEFD285}" type="parTrans" cxnId="{4A6C6419-15A8-4E79-B15A-C1E1A319F293}">
      <dgm:prSet/>
      <dgm:spPr/>
      <dgm:t>
        <a:bodyPr/>
        <a:lstStyle/>
        <a:p>
          <a:endParaRPr lang="es-MX"/>
        </a:p>
      </dgm:t>
    </dgm:pt>
    <dgm:pt modelId="{38C7B5BD-4AE2-4D0B-93C4-9B618A04EC9B}" type="sibTrans" cxnId="{4A6C6419-15A8-4E79-B15A-C1E1A319F293}">
      <dgm:prSet/>
      <dgm:spPr/>
      <dgm:t>
        <a:bodyPr/>
        <a:lstStyle/>
        <a:p>
          <a:endParaRPr lang="es-MX"/>
        </a:p>
      </dgm:t>
    </dgm:pt>
    <dgm:pt modelId="{4FD3CDE3-CA44-4764-8B43-B486E0055979}">
      <dgm:prSet phldrT="[Texto]" custT="1"/>
      <dgm:spPr/>
      <dgm:t>
        <a:bodyPr/>
        <a:lstStyle/>
        <a:p>
          <a:r>
            <a:rPr lang="es-MX" sz="1200" b="1" dirty="0" smtClean="0"/>
            <a:t>Además, cuanto más capital contable tenga una empresa, menos probable será que incurra en un incumplimiento, porque tiene un colchón de activos que puede usar para liquidar sus préstamos.</a:t>
          </a:r>
          <a:endParaRPr lang="es-MX" sz="1200" b="1" dirty="0"/>
        </a:p>
      </dgm:t>
    </dgm:pt>
    <dgm:pt modelId="{BF44BD05-05C2-4376-925F-2406835C3BA3}" type="parTrans" cxnId="{46F5D1F9-A31C-41A0-938D-1C232EB9F425}">
      <dgm:prSet/>
      <dgm:spPr/>
      <dgm:t>
        <a:bodyPr/>
        <a:lstStyle/>
        <a:p>
          <a:endParaRPr lang="es-MX"/>
        </a:p>
      </dgm:t>
    </dgm:pt>
    <dgm:pt modelId="{872BB674-CBCA-417D-A993-547BA775A373}" type="sibTrans" cxnId="{46F5D1F9-A31C-41A0-938D-1C232EB9F425}">
      <dgm:prSet/>
      <dgm:spPr/>
      <dgm:t>
        <a:bodyPr/>
        <a:lstStyle/>
        <a:p>
          <a:endParaRPr lang="es-MX"/>
        </a:p>
      </dgm:t>
    </dgm:pt>
    <dgm:pt modelId="{39B1FC54-AE82-4878-9FC8-3F69F0958711}">
      <dgm:prSet phldrT="[Texto]" custT="1"/>
      <dgm:spPr/>
      <dgm:t>
        <a:bodyPr/>
        <a:lstStyle/>
        <a:p>
          <a:r>
            <a:rPr lang="es-MX" sz="1200" b="1" dirty="0" smtClean="0"/>
            <a:t>De este modo, cuando las empresas que buscan crédito tienen un capital contable alto, las consecuencias de una selección adversa son menores y los prestamistas están más dispuestos a hacer préstamos. Este análisis se basa en la muy popular queja: “¡Sólo las personas que no necesitan dinero pueden pedirlo prestado!”.</a:t>
          </a:r>
          <a:endParaRPr lang="es-MX" sz="1200" b="1" dirty="0"/>
        </a:p>
      </dgm:t>
    </dgm:pt>
    <dgm:pt modelId="{32E2BECB-4053-498A-A3E1-8E56DA505ADF}" type="parTrans" cxnId="{2677206A-8AFF-49AE-816F-851AD755512A}">
      <dgm:prSet/>
      <dgm:spPr/>
      <dgm:t>
        <a:bodyPr/>
        <a:lstStyle/>
        <a:p>
          <a:endParaRPr lang="es-MX"/>
        </a:p>
      </dgm:t>
    </dgm:pt>
    <dgm:pt modelId="{3C9CB4BE-2C46-45D0-AFA3-F2DCB571E355}" type="sibTrans" cxnId="{2677206A-8AFF-49AE-816F-851AD755512A}">
      <dgm:prSet/>
      <dgm:spPr/>
      <dgm:t>
        <a:bodyPr/>
        <a:lstStyle/>
        <a:p>
          <a:endParaRPr lang="es-MX"/>
        </a:p>
      </dgm:t>
    </dgm:pt>
    <dgm:pt modelId="{6D975B64-13B0-47EE-827E-FF13DB854BE3}">
      <dgm:prSet phldrT="[Texto]" custT="1"/>
      <dgm:spPr/>
      <dgm:t>
        <a:bodyPr/>
        <a:lstStyle/>
        <a:p>
          <a:r>
            <a:rPr lang="es-MX" sz="1400" b="1" dirty="0" smtClean="0"/>
            <a:t>Si una empresa tiene un alto capital contable, entonces, aun en el caso de que se comprometa con inversiones que ocasionen ganancias negativas e incurra en un incumplimiento sobre sus pagos de deudas, el prestamista puede tomar la propiedad del capital contable de la empresa, liquidarla y usar los fondos obtenidos para resarcirse de algunas de sus pérdidas del préstamo</a:t>
          </a:r>
          <a:r>
            <a:rPr lang="es-MX" sz="1400" dirty="0" smtClean="0"/>
            <a:t>.</a:t>
          </a:r>
          <a:endParaRPr lang="es-MX" sz="1400" dirty="0"/>
        </a:p>
      </dgm:t>
    </dgm:pt>
    <dgm:pt modelId="{2D79EB6B-9668-4759-B1D3-14EF7E2B0CFB}" type="sibTrans" cxnId="{FB050FD2-4262-4BC1-8C4D-EAF48DE298B4}">
      <dgm:prSet/>
      <dgm:spPr/>
      <dgm:t>
        <a:bodyPr/>
        <a:lstStyle/>
        <a:p>
          <a:endParaRPr lang="es-MX"/>
        </a:p>
      </dgm:t>
    </dgm:pt>
    <dgm:pt modelId="{C970B5F3-0EB1-4D60-A646-5AD39BE00801}" type="parTrans" cxnId="{FB050FD2-4262-4BC1-8C4D-EAF48DE298B4}">
      <dgm:prSet/>
      <dgm:spPr/>
      <dgm:t>
        <a:bodyPr/>
        <a:lstStyle/>
        <a:p>
          <a:endParaRPr lang="es-MX"/>
        </a:p>
      </dgm:t>
    </dgm:pt>
    <dgm:pt modelId="{2C87C5D4-F9C0-4968-B13B-3D708AA90013}" type="pres">
      <dgm:prSet presAssocID="{D48004DB-F999-41B3-92C9-9D4712EF0D14}" presName="cycle" presStyleCnt="0">
        <dgm:presLayoutVars>
          <dgm:dir/>
          <dgm:resizeHandles val="exact"/>
        </dgm:presLayoutVars>
      </dgm:prSet>
      <dgm:spPr/>
      <dgm:t>
        <a:bodyPr/>
        <a:lstStyle/>
        <a:p>
          <a:endParaRPr lang="es-MX"/>
        </a:p>
      </dgm:t>
    </dgm:pt>
    <dgm:pt modelId="{7D7B40EE-F8A0-4FAC-BB53-3A7BE885E42E}" type="pres">
      <dgm:prSet presAssocID="{95C34175-81D1-4265-947F-DC6FCBC4E91C}" presName="node" presStyleLbl="node1" presStyleIdx="0" presStyleCnt="5" custScaleX="112489">
        <dgm:presLayoutVars>
          <dgm:bulletEnabled val="1"/>
        </dgm:presLayoutVars>
      </dgm:prSet>
      <dgm:spPr/>
      <dgm:t>
        <a:bodyPr/>
        <a:lstStyle/>
        <a:p>
          <a:endParaRPr lang="es-MX"/>
        </a:p>
      </dgm:t>
    </dgm:pt>
    <dgm:pt modelId="{31AA2FB3-EEF4-4EB9-876B-09A3AA87B4CE}" type="pres">
      <dgm:prSet presAssocID="{95C34175-81D1-4265-947F-DC6FCBC4E91C}" presName="spNode" presStyleCnt="0"/>
      <dgm:spPr/>
    </dgm:pt>
    <dgm:pt modelId="{F7FC4092-A0A7-41F1-AD32-93ABCC0F43E1}" type="pres">
      <dgm:prSet presAssocID="{3236FBF1-4DD6-4042-B3AD-DE0D0F0ED344}" presName="sibTrans" presStyleLbl="sibTrans1D1" presStyleIdx="0" presStyleCnt="5"/>
      <dgm:spPr/>
      <dgm:t>
        <a:bodyPr/>
        <a:lstStyle/>
        <a:p>
          <a:endParaRPr lang="es-MX"/>
        </a:p>
      </dgm:t>
    </dgm:pt>
    <dgm:pt modelId="{9106594B-5148-4608-9F70-093F555B0840}" type="pres">
      <dgm:prSet presAssocID="{B41E1233-5E62-4184-9311-13C36E6FC10E}" presName="node" presStyleLbl="node1" presStyleIdx="1" presStyleCnt="5" custScaleX="123190" custScaleY="126728" custRadScaleRad="107117" custRadScaleInc="11411">
        <dgm:presLayoutVars>
          <dgm:bulletEnabled val="1"/>
        </dgm:presLayoutVars>
      </dgm:prSet>
      <dgm:spPr/>
      <dgm:t>
        <a:bodyPr/>
        <a:lstStyle/>
        <a:p>
          <a:endParaRPr lang="es-MX"/>
        </a:p>
      </dgm:t>
    </dgm:pt>
    <dgm:pt modelId="{8652F6F1-A4BE-4825-8650-53D83A0189EA}" type="pres">
      <dgm:prSet presAssocID="{B41E1233-5E62-4184-9311-13C36E6FC10E}" presName="spNode" presStyleCnt="0"/>
      <dgm:spPr/>
    </dgm:pt>
    <dgm:pt modelId="{8A4890BA-996F-484D-A5F1-5F3D6C3B41FB}" type="pres">
      <dgm:prSet presAssocID="{38C7B5BD-4AE2-4D0B-93C4-9B618A04EC9B}" presName="sibTrans" presStyleLbl="sibTrans1D1" presStyleIdx="1" presStyleCnt="5"/>
      <dgm:spPr/>
      <dgm:t>
        <a:bodyPr/>
        <a:lstStyle/>
        <a:p>
          <a:endParaRPr lang="es-MX"/>
        </a:p>
      </dgm:t>
    </dgm:pt>
    <dgm:pt modelId="{09C31AD2-6AA5-42A4-A6A2-7F2719B929D3}" type="pres">
      <dgm:prSet presAssocID="{6D975B64-13B0-47EE-827E-FF13DB854BE3}" presName="node" presStyleLbl="node1" presStyleIdx="2" presStyleCnt="5" custScaleX="187197" custScaleY="164087" custRadScaleRad="117039" custRadScaleInc="-18188">
        <dgm:presLayoutVars>
          <dgm:bulletEnabled val="1"/>
        </dgm:presLayoutVars>
      </dgm:prSet>
      <dgm:spPr/>
      <dgm:t>
        <a:bodyPr/>
        <a:lstStyle/>
        <a:p>
          <a:endParaRPr lang="es-MX"/>
        </a:p>
      </dgm:t>
    </dgm:pt>
    <dgm:pt modelId="{CCB30221-A9C9-4C71-9EDF-2B1F331849B1}" type="pres">
      <dgm:prSet presAssocID="{6D975B64-13B0-47EE-827E-FF13DB854BE3}" presName="spNode" presStyleCnt="0"/>
      <dgm:spPr/>
    </dgm:pt>
    <dgm:pt modelId="{5DEE0C88-E86C-445B-8467-CFFF0B3F971C}" type="pres">
      <dgm:prSet presAssocID="{2D79EB6B-9668-4759-B1D3-14EF7E2B0CFB}" presName="sibTrans" presStyleLbl="sibTrans1D1" presStyleIdx="2" presStyleCnt="5"/>
      <dgm:spPr/>
      <dgm:t>
        <a:bodyPr/>
        <a:lstStyle/>
        <a:p>
          <a:endParaRPr lang="es-MX"/>
        </a:p>
      </dgm:t>
    </dgm:pt>
    <dgm:pt modelId="{128E2830-2939-498B-9F82-0AF4FB440DF4}" type="pres">
      <dgm:prSet presAssocID="{4FD3CDE3-CA44-4764-8B43-B486E0055979}" presName="node" presStyleLbl="node1" presStyleIdx="3" presStyleCnt="5" custScaleX="145486" custScaleY="114758" custRadScaleRad="116716" custRadScaleInc="57358">
        <dgm:presLayoutVars>
          <dgm:bulletEnabled val="1"/>
        </dgm:presLayoutVars>
      </dgm:prSet>
      <dgm:spPr/>
      <dgm:t>
        <a:bodyPr/>
        <a:lstStyle/>
        <a:p>
          <a:endParaRPr lang="es-MX"/>
        </a:p>
      </dgm:t>
    </dgm:pt>
    <dgm:pt modelId="{A878ABE1-BB69-4716-80FA-03ABBDA49065}" type="pres">
      <dgm:prSet presAssocID="{4FD3CDE3-CA44-4764-8B43-B486E0055979}" presName="spNode" presStyleCnt="0"/>
      <dgm:spPr/>
    </dgm:pt>
    <dgm:pt modelId="{ED9D187D-4EB3-47BE-92E6-265862361CF4}" type="pres">
      <dgm:prSet presAssocID="{872BB674-CBCA-417D-A993-547BA775A373}" presName="sibTrans" presStyleLbl="sibTrans1D1" presStyleIdx="3" presStyleCnt="5"/>
      <dgm:spPr/>
      <dgm:t>
        <a:bodyPr/>
        <a:lstStyle/>
        <a:p>
          <a:endParaRPr lang="es-MX"/>
        </a:p>
      </dgm:t>
    </dgm:pt>
    <dgm:pt modelId="{32A8A1EB-4821-424D-8D33-28C3BB19E07B}" type="pres">
      <dgm:prSet presAssocID="{39B1FC54-AE82-4878-9FC8-3F69F0958711}" presName="node" presStyleLbl="node1" presStyleIdx="4" presStyleCnt="5" custScaleX="156282" custScaleY="122983" custRadScaleRad="118264" custRadScaleInc="-276">
        <dgm:presLayoutVars>
          <dgm:bulletEnabled val="1"/>
        </dgm:presLayoutVars>
      </dgm:prSet>
      <dgm:spPr/>
      <dgm:t>
        <a:bodyPr/>
        <a:lstStyle/>
        <a:p>
          <a:endParaRPr lang="es-MX"/>
        </a:p>
      </dgm:t>
    </dgm:pt>
    <dgm:pt modelId="{A4B293D3-74A9-40A5-B04F-C7324421F680}" type="pres">
      <dgm:prSet presAssocID="{39B1FC54-AE82-4878-9FC8-3F69F0958711}" presName="spNode" presStyleCnt="0"/>
      <dgm:spPr/>
    </dgm:pt>
    <dgm:pt modelId="{EF61624C-48E0-4802-ADE5-CC002BF4B617}" type="pres">
      <dgm:prSet presAssocID="{3C9CB4BE-2C46-45D0-AFA3-F2DCB571E355}" presName="sibTrans" presStyleLbl="sibTrans1D1" presStyleIdx="4" presStyleCnt="5"/>
      <dgm:spPr/>
      <dgm:t>
        <a:bodyPr/>
        <a:lstStyle/>
        <a:p>
          <a:endParaRPr lang="es-MX"/>
        </a:p>
      </dgm:t>
    </dgm:pt>
  </dgm:ptLst>
  <dgm:cxnLst>
    <dgm:cxn modelId="{4E6715D7-B16F-4FC9-8688-B374580F0E0A}" type="presOf" srcId="{95C34175-81D1-4265-947F-DC6FCBC4E91C}" destId="{7D7B40EE-F8A0-4FAC-BB53-3A7BE885E42E}" srcOrd="0" destOrd="0" presId="urn:microsoft.com/office/officeart/2005/8/layout/cycle5"/>
    <dgm:cxn modelId="{C3E3423B-8BF9-498D-80F4-1D7D75E47C3D}" type="presOf" srcId="{39B1FC54-AE82-4878-9FC8-3F69F0958711}" destId="{32A8A1EB-4821-424D-8D33-28C3BB19E07B}" srcOrd="0" destOrd="0" presId="urn:microsoft.com/office/officeart/2005/8/layout/cycle5"/>
    <dgm:cxn modelId="{C5ECC1A5-6727-4FA0-A771-EA2AE597E467}" type="presOf" srcId="{B41E1233-5E62-4184-9311-13C36E6FC10E}" destId="{9106594B-5148-4608-9F70-093F555B0840}" srcOrd="0" destOrd="0" presId="urn:microsoft.com/office/officeart/2005/8/layout/cycle5"/>
    <dgm:cxn modelId="{F8891417-5453-4F3D-A1B2-FC6E4A4F14DB}" type="presOf" srcId="{6D975B64-13B0-47EE-827E-FF13DB854BE3}" destId="{09C31AD2-6AA5-42A4-A6A2-7F2719B929D3}" srcOrd="0" destOrd="0" presId="urn:microsoft.com/office/officeart/2005/8/layout/cycle5"/>
    <dgm:cxn modelId="{4A6C6419-15A8-4E79-B15A-C1E1A319F293}" srcId="{D48004DB-F999-41B3-92C9-9D4712EF0D14}" destId="{B41E1233-5E62-4184-9311-13C36E6FC10E}" srcOrd="1" destOrd="0" parTransId="{5ADBD933-3384-43C3-84C7-719F7BEFD285}" sibTransId="{38C7B5BD-4AE2-4D0B-93C4-9B618A04EC9B}"/>
    <dgm:cxn modelId="{5ACEEED7-83FD-44D1-8443-88DEEE1363C9}" type="presOf" srcId="{38C7B5BD-4AE2-4D0B-93C4-9B618A04EC9B}" destId="{8A4890BA-996F-484D-A5F1-5F3D6C3B41FB}" srcOrd="0" destOrd="0" presId="urn:microsoft.com/office/officeart/2005/8/layout/cycle5"/>
    <dgm:cxn modelId="{EE0F1B6B-5367-4934-8004-F39BB5ED698D}" type="presOf" srcId="{4FD3CDE3-CA44-4764-8B43-B486E0055979}" destId="{128E2830-2939-498B-9F82-0AF4FB440DF4}" srcOrd="0" destOrd="0" presId="urn:microsoft.com/office/officeart/2005/8/layout/cycle5"/>
    <dgm:cxn modelId="{0C3580F4-09C3-4A95-A3A0-0BDF8F54942D}" type="presOf" srcId="{872BB674-CBCA-417D-A993-547BA775A373}" destId="{ED9D187D-4EB3-47BE-92E6-265862361CF4}" srcOrd="0" destOrd="0" presId="urn:microsoft.com/office/officeart/2005/8/layout/cycle5"/>
    <dgm:cxn modelId="{EF4ABACE-6FD4-450B-8C13-58CBF7A0909B}" type="presOf" srcId="{3236FBF1-4DD6-4042-B3AD-DE0D0F0ED344}" destId="{F7FC4092-A0A7-41F1-AD32-93ABCC0F43E1}" srcOrd="0" destOrd="0" presId="urn:microsoft.com/office/officeart/2005/8/layout/cycle5"/>
    <dgm:cxn modelId="{5D1D5A95-4DB3-4D69-AFB3-185FCDEC7B7A}" type="presOf" srcId="{3C9CB4BE-2C46-45D0-AFA3-F2DCB571E355}" destId="{EF61624C-48E0-4802-ADE5-CC002BF4B617}" srcOrd="0" destOrd="0" presId="urn:microsoft.com/office/officeart/2005/8/layout/cycle5"/>
    <dgm:cxn modelId="{2B618C89-D26A-4B04-8F6E-E4D0E63AAA51}" type="presOf" srcId="{2D79EB6B-9668-4759-B1D3-14EF7E2B0CFB}" destId="{5DEE0C88-E86C-445B-8467-CFFF0B3F971C}" srcOrd="0" destOrd="0" presId="urn:microsoft.com/office/officeart/2005/8/layout/cycle5"/>
    <dgm:cxn modelId="{946C5507-3919-40F0-89F9-AB21DD9E3C10}" type="presOf" srcId="{D48004DB-F999-41B3-92C9-9D4712EF0D14}" destId="{2C87C5D4-F9C0-4968-B13B-3D708AA90013}" srcOrd="0" destOrd="0" presId="urn:microsoft.com/office/officeart/2005/8/layout/cycle5"/>
    <dgm:cxn modelId="{46F5D1F9-A31C-41A0-938D-1C232EB9F425}" srcId="{D48004DB-F999-41B3-92C9-9D4712EF0D14}" destId="{4FD3CDE3-CA44-4764-8B43-B486E0055979}" srcOrd="3" destOrd="0" parTransId="{BF44BD05-05C2-4376-925F-2406835C3BA3}" sibTransId="{872BB674-CBCA-417D-A993-547BA775A373}"/>
    <dgm:cxn modelId="{FB050FD2-4262-4BC1-8C4D-EAF48DE298B4}" srcId="{D48004DB-F999-41B3-92C9-9D4712EF0D14}" destId="{6D975B64-13B0-47EE-827E-FF13DB854BE3}" srcOrd="2" destOrd="0" parTransId="{C970B5F3-0EB1-4D60-A646-5AD39BE00801}" sibTransId="{2D79EB6B-9668-4759-B1D3-14EF7E2B0CFB}"/>
    <dgm:cxn modelId="{552DB785-D9BF-4B5B-9C9F-7AD0D9C20AB2}" srcId="{D48004DB-F999-41B3-92C9-9D4712EF0D14}" destId="{95C34175-81D1-4265-947F-DC6FCBC4E91C}" srcOrd="0" destOrd="0" parTransId="{54DF6225-87DC-49A5-A657-40E83BF019CB}" sibTransId="{3236FBF1-4DD6-4042-B3AD-DE0D0F0ED344}"/>
    <dgm:cxn modelId="{2677206A-8AFF-49AE-816F-851AD755512A}" srcId="{D48004DB-F999-41B3-92C9-9D4712EF0D14}" destId="{39B1FC54-AE82-4878-9FC8-3F69F0958711}" srcOrd="4" destOrd="0" parTransId="{32E2BECB-4053-498A-A3E1-8E56DA505ADF}" sibTransId="{3C9CB4BE-2C46-45D0-AFA3-F2DCB571E355}"/>
    <dgm:cxn modelId="{E419C517-292B-400D-B6BD-B95B3E94ED32}" type="presParOf" srcId="{2C87C5D4-F9C0-4968-B13B-3D708AA90013}" destId="{7D7B40EE-F8A0-4FAC-BB53-3A7BE885E42E}" srcOrd="0" destOrd="0" presId="urn:microsoft.com/office/officeart/2005/8/layout/cycle5"/>
    <dgm:cxn modelId="{7516A1A8-510E-4740-B0A2-60F0D5F6552D}" type="presParOf" srcId="{2C87C5D4-F9C0-4968-B13B-3D708AA90013}" destId="{31AA2FB3-EEF4-4EB9-876B-09A3AA87B4CE}" srcOrd="1" destOrd="0" presId="urn:microsoft.com/office/officeart/2005/8/layout/cycle5"/>
    <dgm:cxn modelId="{5B6DE047-976C-43E4-9041-950B795F40EF}" type="presParOf" srcId="{2C87C5D4-F9C0-4968-B13B-3D708AA90013}" destId="{F7FC4092-A0A7-41F1-AD32-93ABCC0F43E1}" srcOrd="2" destOrd="0" presId="urn:microsoft.com/office/officeart/2005/8/layout/cycle5"/>
    <dgm:cxn modelId="{2DFE35AF-25D9-4BED-9364-3D33CF0D1D19}" type="presParOf" srcId="{2C87C5D4-F9C0-4968-B13B-3D708AA90013}" destId="{9106594B-5148-4608-9F70-093F555B0840}" srcOrd="3" destOrd="0" presId="urn:microsoft.com/office/officeart/2005/8/layout/cycle5"/>
    <dgm:cxn modelId="{A8FD1D24-E295-473E-9B25-DA955983996A}" type="presParOf" srcId="{2C87C5D4-F9C0-4968-B13B-3D708AA90013}" destId="{8652F6F1-A4BE-4825-8650-53D83A0189EA}" srcOrd="4" destOrd="0" presId="urn:microsoft.com/office/officeart/2005/8/layout/cycle5"/>
    <dgm:cxn modelId="{66AD3F94-43DC-417C-BEC2-A5A1E38890B0}" type="presParOf" srcId="{2C87C5D4-F9C0-4968-B13B-3D708AA90013}" destId="{8A4890BA-996F-484D-A5F1-5F3D6C3B41FB}" srcOrd="5" destOrd="0" presId="urn:microsoft.com/office/officeart/2005/8/layout/cycle5"/>
    <dgm:cxn modelId="{B3E55A8A-F07D-4C19-9C1D-BA45F22B8D0A}" type="presParOf" srcId="{2C87C5D4-F9C0-4968-B13B-3D708AA90013}" destId="{09C31AD2-6AA5-42A4-A6A2-7F2719B929D3}" srcOrd="6" destOrd="0" presId="urn:microsoft.com/office/officeart/2005/8/layout/cycle5"/>
    <dgm:cxn modelId="{51AFA22D-EC7E-46E3-B54D-9A86368F7965}" type="presParOf" srcId="{2C87C5D4-F9C0-4968-B13B-3D708AA90013}" destId="{CCB30221-A9C9-4C71-9EDF-2B1F331849B1}" srcOrd="7" destOrd="0" presId="urn:microsoft.com/office/officeart/2005/8/layout/cycle5"/>
    <dgm:cxn modelId="{914C90C4-8EFE-44E7-BF4C-2764BF5F3DE4}" type="presParOf" srcId="{2C87C5D4-F9C0-4968-B13B-3D708AA90013}" destId="{5DEE0C88-E86C-445B-8467-CFFF0B3F971C}" srcOrd="8" destOrd="0" presId="urn:microsoft.com/office/officeart/2005/8/layout/cycle5"/>
    <dgm:cxn modelId="{CD897BFE-8823-4EDC-B809-8E4D609DFCF9}" type="presParOf" srcId="{2C87C5D4-F9C0-4968-B13B-3D708AA90013}" destId="{128E2830-2939-498B-9F82-0AF4FB440DF4}" srcOrd="9" destOrd="0" presId="urn:microsoft.com/office/officeart/2005/8/layout/cycle5"/>
    <dgm:cxn modelId="{E1651831-9BEB-48A7-8BED-D0DB8B2C9999}" type="presParOf" srcId="{2C87C5D4-F9C0-4968-B13B-3D708AA90013}" destId="{A878ABE1-BB69-4716-80FA-03ABBDA49065}" srcOrd="10" destOrd="0" presId="urn:microsoft.com/office/officeart/2005/8/layout/cycle5"/>
    <dgm:cxn modelId="{EE45713D-A9B9-4D55-8873-5664AB407E41}" type="presParOf" srcId="{2C87C5D4-F9C0-4968-B13B-3D708AA90013}" destId="{ED9D187D-4EB3-47BE-92E6-265862361CF4}" srcOrd="11" destOrd="0" presId="urn:microsoft.com/office/officeart/2005/8/layout/cycle5"/>
    <dgm:cxn modelId="{2A42D9BE-8EEB-437B-867B-794EAC40A549}" type="presParOf" srcId="{2C87C5D4-F9C0-4968-B13B-3D708AA90013}" destId="{32A8A1EB-4821-424D-8D33-28C3BB19E07B}" srcOrd="12" destOrd="0" presId="urn:microsoft.com/office/officeart/2005/8/layout/cycle5"/>
    <dgm:cxn modelId="{B6A96889-974B-44E3-8BAD-70D87707D6AE}" type="presParOf" srcId="{2C87C5D4-F9C0-4968-B13B-3D708AA90013}" destId="{A4B293D3-74A9-40A5-B04F-C7324421F680}" srcOrd="13" destOrd="0" presId="urn:microsoft.com/office/officeart/2005/8/layout/cycle5"/>
    <dgm:cxn modelId="{5F89AE02-7AE0-4F14-9E41-9B105AFAF174}" type="presParOf" srcId="{2C87C5D4-F9C0-4968-B13B-3D708AA90013}" destId="{EF61624C-48E0-4802-ADE5-CC002BF4B617}" srcOrd="14" destOrd="0" presId="urn:microsoft.com/office/officeart/2005/8/layout/cycle5"/>
  </dgm:cxnLst>
  <dgm:bg>
    <a:solidFill>
      <a:schemeClr val="accent5">
        <a:lumMod val="40000"/>
        <a:lumOff val="6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FDA0DED-8050-4B69-BFA6-6B4ECAEB8912}" type="doc">
      <dgm:prSet loTypeId="urn:microsoft.com/office/officeart/2005/8/layout/hList6" loCatId="list" qsTypeId="urn:microsoft.com/office/officeart/2005/8/quickstyle/3d6" qsCatId="3D" csTypeId="urn:microsoft.com/office/officeart/2005/8/colors/accent3_4" csCatId="accent3" phldr="1"/>
      <dgm:spPr/>
      <dgm:t>
        <a:bodyPr/>
        <a:lstStyle/>
        <a:p>
          <a:endParaRPr lang="es-MX"/>
        </a:p>
      </dgm:t>
    </dgm:pt>
    <dgm:pt modelId="{922C2455-781D-4619-B037-7494E4B151EA}">
      <dgm:prSet phldrT="[Texto]"/>
      <dgm:spPr/>
      <dgm:t>
        <a:bodyPr/>
        <a:lstStyle/>
        <a:p>
          <a:r>
            <a:rPr lang="es-MX" b="1" dirty="0" smtClean="0">
              <a:effectLst/>
            </a:rPr>
            <a:t>El riesgo moral es el problema de información asimétrica que se presenta después de que ocurre la transacción financiera, cuando el vendedor de un valor oculta información y participa en actividades indeseables para el comprador del valor.</a:t>
          </a:r>
          <a:endParaRPr lang="es-MX" b="1" dirty="0">
            <a:effectLst/>
          </a:endParaRPr>
        </a:p>
      </dgm:t>
    </dgm:pt>
    <dgm:pt modelId="{8E242346-327B-4A87-B936-E24973CFD221}" type="parTrans" cxnId="{E39335B8-8F6B-4BD4-B925-C5F95A9D1D07}">
      <dgm:prSet/>
      <dgm:spPr/>
      <dgm:t>
        <a:bodyPr/>
        <a:lstStyle/>
        <a:p>
          <a:endParaRPr lang="es-MX"/>
        </a:p>
      </dgm:t>
    </dgm:pt>
    <dgm:pt modelId="{8CE12EBB-4908-417C-8ADD-DF776AA45211}" type="sibTrans" cxnId="{E39335B8-8F6B-4BD4-B925-C5F95A9D1D07}">
      <dgm:prSet/>
      <dgm:spPr/>
      <dgm:t>
        <a:bodyPr/>
        <a:lstStyle/>
        <a:p>
          <a:endParaRPr lang="es-MX"/>
        </a:p>
      </dgm:t>
    </dgm:pt>
    <dgm:pt modelId="{B039413D-C57E-4F60-AEC8-44F46BD6822A}">
      <dgm:prSet phldrT="[Texto]"/>
      <dgm:spPr/>
      <dgm:t>
        <a:bodyPr/>
        <a:lstStyle/>
        <a:p>
          <a:r>
            <a:rPr lang="es-MX" dirty="0" smtClean="0">
              <a:solidFill>
                <a:schemeClr val="bg1"/>
              </a:solidFill>
            </a:rPr>
            <a:t>El riesgo moral tiene importantes consecuencias en relación con el hecho de que una empresa encuentre más fácil obtener fondos con contratos de deudas que con instrumentos de capital contable.</a:t>
          </a:r>
          <a:endParaRPr lang="es-MX" dirty="0">
            <a:solidFill>
              <a:schemeClr val="bg1"/>
            </a:solidFill>
          </a:endParaRPr>
        </a:p>
      </dgm:t>
    </dgm:pt>
    <dgm:pt modelId="{6F660051-3B30-4731-8590-0E04DCD0FD3B}" type="parTrans" cxnId="{0C660EFA-4CC8-4B17-AD91-EB7923023F41}">
      <dgm:prSet/>
      <dgm:spPr/>
      <dgm:t>
        <a:bodyPr/>
        <a:lstStyle/>
        <a:p>
          <a:endParaRPr lang="es-MX"/>
        </a:p>
      </dgm:t>
    </dgm:pt>
    <dgm:pt modelId="{2711D603-36B2-45B1-943A-6F62B6DAA923}" type="sibTrans" cxnId="{0C660EFA-4CC8-4B17-AD91-EB7923023F41}">
      <dgm:prSet/>
      <dgm:spPr/>
      <dgm:t>
        <a:bodyPr/>
        <a:lstStyle/>
        <a:p>
          <a:endParaRPr lang="es-MX"/>
        </a:p>
      </dgm:t>
    </dgm:pt>
    <dgm:pt modelId="{A038B868-A29D-4E13-9966-B87960A47A42}" type="pres">
      <dgm:prSet presAssocID="{EFDA0DED-8050-4B69-BFA6-6B4ECAEB8912}" presName="Name0" presStyleCnt="0">
        <dgm:presLayoutVars>
          <dgm:dir/>
          <dgm:resizeHandles val="exact"/>
        </dgm:presLayoutVars>
      </dgm:prSet>
      <dgm:spPr/>
      <dgm:t>
        <a:bodyPr/>
        <a:lstStyle/>
        <a:p>
          <a:endParaRPr lang="es-ES"/>
        </a:p>
      </dgm:t>
    </dgm:pt>
    <dgm:pt modelId="{9F37F42F-9D62-4332-B42F-8C309D9FCB3E}" type="pres">
      <dgm:prSet presAssocID="{922C2455-781D-4619-B037-7494E4B151EA}" presName="node" presStyleLbl="node1" presStyleIdx="0" presStyleCnt="2">
        <dgm:presLayoutVars>
          <dgm:bulletEnabled val="1"/>
        </dgm:presLayoutVars>
      </dgm:prSet>
      <dgm:spPr/>
      <dgm:t>
        <a:bodyPr/>
        <a:lstStyle/>
        <a:p>
          <a:endParaRPr lang="es-MX"/>
        </a:p>
      </dgm:t>
    </dgm:pt>
    <dgm:pt modelId="{C839EED9-B28E-401D-AFBD-BB6CF50B5732}" type="pres">
      <dgm:prSet presAssocID="{8CE12EBB-4908-417C-8ADD-DF776AA45211}" presName="sibTrans" presStyleCnt="0"/>
      <dgm:spPr/>
    </dgm:pt>
    <dgm:pt modelId="{BEA56E36-7F4E-4932-A65B-F11E576F6E8C}" type="pres">
      <dgm:prSet presAssocID="{B039413D-C57E-4F60-AEC8-44F46BD6822A}" presName="node" presStyleLbl="node1" presStyleIdx="1" presStyleCnt="2">
        <dgm:presLayoutVars>
          <dgm:bulletEnabled val="1"/>
        </dgm:presLayoutVars>
      </dgm:prSet>
      <dgm:spPr/>
      <dgm:t>
        <a:bodyPr/>
        <a:lstStyle/>
        <a:p>
          <a:endParaRPr lang="es-MX"/>
        </a:p>
      </dgm:t>
    </dgm:pt>
  </dgm:ptLst>
  <dgm:cxnLst>
    <dgm:cxn modelId="{91AEF69A-CD21-4320-AB2D-8E6C7C128FB3}" type="presOf" srcId="{922C2455-781D-4619-B037-7494E4B151EA}" destId="{9F37F42F-9D62-4332-B42F-8C309D9FCB3E}" srcOrd="0" destOrd="0" presId="urn:microsoft.com/office/officeart/2005/8/layout/hList6"/>
    <dgm:cxn modelId="{E39335B8-8F6B-4BD4-B925-C5F95A9D1D07}" srcId="{EFDA0DED-8050-4B69-BFA6-6B4ECAEB8912}" destId="{922C2455-781D-4619-B037-7494E4B151EA}" srcOrd="0" destOrd="0" parTransId="{8E242346-327B-4A87-B936-E24973CFD221}" sibTransId="{8CE12EBB-4908-417C-8ADD-DF776AA45211}"/>
    <dgm:cxn modelId="{87DE18B6-9A74-4EC4-8F4A-5170EBB1D30E}" type="presOf" srcId="{EFDA0DED-8050-4B69-BFA6-6B4ECAEB8912}" destId="{A038B868-A29D-4E13-9966-B87960A47A42}" srcOrd="0" destOrd="0" presId="urn:microsoft.com/office/officeart/2005/8/layout/hList6"/>
    <dgm:cxn modelId="{0C660EFA-4CC8-4B17-AD91-EB7923023F41}" srcId="{EFDA0DED-8050-4B69-BFA6-6B4ECAEB8912}" destId="{B039413D-C57E-4F60-AEC8-44F46BD6822A}" srcOrd="1" destOrd="0" parTransId="{6F660051-3B30-4731-8590-0E04DCD0FD3B}" sibTransId="{2711D603-36B2-45B1-943A-6F62B6DAA923}"/>
    <dgm:cxn modelId="{902AD358-E937-466C-B800-241820F6A22E}" type="presOf" srcId="{B039413D-C57E-4F60-AEC8-44F46BD6822A}" destId="{BEA56E36-7F4E-4932-A65B-F11E576F6E8C}" srcOrd="0" destOrd="0" presId="urn:microsoft.com/office/officeart/2005/8/layout/hList6"/>
    <dgm:cxn modelId="{616A667F-EEDB-46B9-868C-B07EF6507987}" type="presParOf" srcId="{A038B868-A29D-4E13-9966-B87960A47A42}" destId="{9F37F42F-9D62-4332-B42F-8C309D9FCB3E}" srcOrd="0" destOrd="0" presId="urn:microsoft.com/office/officeart/2005/8/layout/hList6"/>
    <dgm:cxn modelId="{D555F0F0-10CA-4B00-BE44-0607D53E72B0}" type="presParOf" srcId="{A038B868-A29D-4E13-9966-B87960A47A42}" destId="{C839EED9-B28E-401D-AFBD-BB6CF50B5732}" srcOrd="1" destOrd="0" presId="urn:microsoft.com/office/officeart/2005/8/layout/hList6"/>
    <dgm:cxn modelId="{BBA26E60-5FD7-443C-BF7D-BC379BC65858}" type="presParOf" srcId="{A038B868-A29D-4E13-9966-B87960A47A42}" destId="{BEA56E36-7F4E-4932-A65B-F11E576F6E8C}"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52BA731-D8FD-416C-BDDF-83B78E10084C}" type="doc">
      <dgm:prSet loTypeId="urn:microsoft.com/office/officeart/2005/8/layout/hList3" loCatId="list" qsTypeId="urn:microsoft.com/office/officeart/2005/8/quickstyle/3d3" qsCatId="3D" csTypeId="urn:microsoft.com/office/officeart/2005/8/colors/accent3_3" csCatId="accent3" phldr="1"/>
      <dgm:spPr/>
      <dgm:t>
        <a:bodyPr/>
        <a:lstStyle/>
        <a:p>
          <a:endParaRPr lang="es-MX"/>
        </a:p>
      </dgm:t>
    </dgm:pt>
    <dgm:pt modelId="{9466A57B-12D9-4D64-9967-4732CC48C200}">
      <dgm:prSet phldrT="[Texto]"/>
      <dgm:spPr/>
      <dgm:t>
        <a:bodyPr/>
        <a:lstStyle/>
        <a:p>
          <a:pPr algn="just"/>
          <a:r>
            <a:rPr lang="es-MX" b="1" dirty="0" smtClean="0"/>
            <a:t>Los contratos de capital contable, como las acciones comunes, son derechos a una participación en las utilidades y en los activos de un negocio. Los contratos de capital contable están sujetos a un tipo particular de riesgo moral denominado problema del agente principal.</a:t>
          </a:r>
          <a:endParaRPr lang="es-MX" b="1" dirty="0"/>
        </a:p>
      </dgm:t>
    </dgm:pt>
    <dgm:pt modelId="{E53853B9-15AB-4263-95D1-DF64C9AC9CA6}" type="parTrans" cxnId="{09EBD9EC-F41C-4667-9BF1-0459D2BE5881}">
      <dgm:prSet/>
      <dgm:spPr/>
      <dgm:t>
        <a:bodyPr/>
        <a:lstStyle/>
        <a:p>
          <a:endParaRPr lang="es-MX"/>
        </a:p>
      </dgm:t>
    </dgm:pt>
    <dgm:pt modelId="{D3E2C41E-A62E-4AE0-A08B-767A650FEDE5}" type="sibTrans" cxnId="{09EBD9EC-F41C-4667-9BF1-0459D2BE5881}">
      <dgm:prSet/>
      <dgm:spPr/>
      <dgm:t>
        <a:bodyPr/>
        <a:lstStyle/>
        <a:p>
          <a:endParaRPr lang="es-MX"/>
        </a:p>
      </dgm:t>
    </dgm:pt>
    <dgm:pt modelId="{4BD020AF-E5B9-4710-9CC0-00A0AD73BDBE}">
      <dgm:prSet phldrT="[Texto]"/>
      <dgm:spPr/>
      <dgm:t>
        <a:bodyPr/>
        <a:lstStyle/>
        <a:p>
          <a:pPr algn="just"/>
          <a:r>
            <a:rPr lang="es-MX" b="1" dirty="0" smtClean="0">
              <a:effectLst>
                <a:outerShdw blurRad="38100" dist="38100" dir="2700000" algn="tl">
                  <a:srgbClr val="000000">
                    <a:alpha val="43137"/>
                  </a:srgbClr>
                </a:outerShdw>
              </a:effectLst>
            </a:rPr>
            <a:t>Cuando los administradores poseen tan sólo una pequeña fracción de la empresa para la cual trabajan, los accionistas que poseen la mayor parte del capital contable de la empresa (llamados principales) no son las mismas personas que los administradores de la empresa, quienes son los agentes de los propietarios.</a:t>
          </a:r>
          <a:endParaRPr lang="es-MX" b="1" dirty="0">
            <a:effectLst>
              <a:outerShdw blurRad="38100" dist="38100" dir="2700000" algn="tl">
                <a:srgbClr val="000000">
                  <a:alpha val="43137"/>
                </a:srgbClr>
              </a:outerShdw>
            </a:effectLst>
          </a:endParaRPr>
        </a:p>
      </dgm:t>
    </dgm:pt>
    <dgm:pt modelId="{F751EBB6-0F27-4933-91F1-78C05C88D2B9}" type="parTrans" cxnId="{AC348D59-6687-4D88-BA89-A109C43955EE}">
      <dgm:prSet/>
      <dgm:spPr/>
      <dgm:t>
        <a:bodyPr/>
        <a:lstStyle/>
        <a:p>
          <a:endParaRPr lang="es-MX"/>
        </a:p>
      </dgm:t>
    </dgm:pt>
    <dgm:pt modelId="{51581EE0-FAB7-41EB-B843-63EA4D20100C}" type="sibTrans" cxnId="{AC348D59-6687-4D88-BA89-A109C43955EE}">
      <dgm:prSet/>
      <dgm:spPr/>
      <dgm:t>
        <a:bodyPr/>
        <a:lstStyle/>
        <a:p>
          <a:endParaRPr lang="es-MX"/>
        </a:p>
      </dgm:t>
    </dgm:pt>
    <dgm:pt modelId="{923EF4E1-A257-4FA0-8B0B-BDAEC54B46A8}">
      <dgm:prSet phldrT="[Texto]"/>
      <dgm:spPr/>
      <dgm:t>
        <a:bodyPr/>
        <a:lstStyle/>
        <a:p>
          <a:r>
            <a:rPr lang="es-MX" dirty="0" smtClean="0">
              <a:solidFill>
                <a:schemeClr val="bg1"/>
              </a:solidFill>
            </a:rPr>
            <a:t>Esta separación de la propiedad y del control implica un riesgo moral, en tanto que los administradores a cargo del control (los agentes) podrían actuar por sus propios intereses en lugar de actuar en el interés de los accionistas-propietarios (los principales), porque los administradores tienen menos incentivos para maximizar las utilidades que los accionistas-propietarios.</a:t>
          </a:r>
          <a:endParaRPr lang="es-MX" dirty="0">
            <a:solidFill>
              <a:schemeClr val="bg1"/>
            </a:solidFill>
          </a:endParaRPr>
        </a:p>
      </dgm:t>
    </dgm:pt>
    <dgm:pt modelId="{000E819F-5CDE-4BF7-82ED-4DC2E631B5D2}" type="parTrans" cxnId="{765BA054-5B1A-4D38-AEC6-E474CD776027}">
      <dgm:prSet/>
      <dgm:spPr/>
      <dgm:t>
        <a:bodyPr/>
        <a:lstStyle/>
        <a:p>
          <a:endParaRPr lang="es-MX"/>
        </a:p>
      </dgm:t>
    </dgm:pt>
    <dgm:pt modelId="{D1F49679-523B-4A37-9B13-43F552E3B155}" type="sibTrans" cxnId="{765BA054-5B1A-4D38-AEC6-E474CD776027}">
      <dgm:prSet/>
      <dgm:spPr/>
      <dgm:t>
        <a:bodyPr/>
        <a:lstStyle/>
        <a:p>
          <a:endParaRPr lang="es-MX"/>
        </a:p>
      </dgm:t>
    </dgm:pt>
    <dgm:pt modelId="{59914DCF-8B1D-4A87-801A-700020E4DE65}" type="pres">
      <dgm:prSet presAssocID="{652BA731-D8FD-416C-BDDF-83B78E10084C}" presName="composite" presStyleCnt="0">
        <dgm:presLayoutVars>
          <dgm:chMax val="1"/>
          <dgm:dir/>
          <dgm:resizeHandles val="exact"/>
        </dgm:presLayoutVars>
      </dgm:prSet>
      <dgm:spPr/>
      <dgm:t>
        <a:bodyPr/>
        <a:lstStyle/>
        <a:p>
          <a:endParaRPr lang="es-ES"/>
        </a:p>
      </dgm:t>
    </dgm:pt>
    <dgm:pt modelId="{27153343-D2FE-4299-B273-5B61C6EB07F1}" type="pres">
      <dgm:prSet presAssocID="{9466A57B-12D9-4D64-9967-4732CC48C200}" presName="roof" presStyleLbl="dkBgShp" presStyleIdx="0" presStyleCnt="2"/>
      <dgm:spPr/>
      <dgm:t>
        <a:bodyPr/>
        <a:lstStyle/>
        <a:p>
          <a:endParaRPr lang="es-MX"/>
        </a:p>
      </dgm:t>
    </dgm:pt>
    <dgm:pt modelId="{864AF0F1-EBE9-45F4-919D-B15057945FBE}" type="pres">
      <dgm:prSet presAssocID="{9466A57B-12D9-4D64-9967-4732CC48C200}" presName="pillars" presStyleCnt="0"/>
      <dgm:spPr/>
    </dgm:pt>
    <dgm:pt modelId="{FCF3DB98-34A8-41B4-81DB-CCE17B292B06}" type="pres">
      <dgm:prSet presAssocID="{9466A57B-12D9-4D64-9967-4732CC48C200}" presName="pillar1" presStyleLbl="node1" presStyleIdx="0" presStyleCnt="2">
        <dgm:presLayoutVars>
          <dgm:bulletEnabled val="1"/>
        </dgm:presLayoutVars>
      </dgm:prSet>
      <dgm:spPr/>
      <dgm:t>
        <a:bodyPr/>
        <a:lstStyle/>
        <a:p>
          <a:endParaRPr lang="es-MX"/>
        </a:p>
      </dgm:t>
    </dgm:pt>
    <dgm:pt modelId="{40F31088-9518-4B75-9716-E3C13DEF1067}" type="pres">
      <dgm:prSet presAssocID="{923EF4E1-A257-4FA0-8B0B-BDAEC54B46A8}" presName="pillarX" presStyleLbl="node1" presStyleIdx="1" presStyleCnt="2" custLinFactNeighborX="-82" custLinFactNeighborY="1401">
        <dgm:presLayoutVars>
          <dgm:bulletEnabled val="1"/>
        </dgm:presLayoutVars>
      </dgm:prSet>
      <dgm:spPr/>
      <dgm:t>
        <a:bodyPr/>
        <a:lstStyle/>
        <a:p>
          <a:endParaRPr lang="es-MX"/>
        </a:p>
      </dgm:t>
    </dgm:pt>
    <dgm:pt modelId="{195EB2CA-FEFE-44CD-84C5-67B9C598A817}" type="pres">
      <dgm:prSet presAssocID="{9466A57B-12D9-4D64-9967-4732CC48C200}" presName="base" presStyleLbl="dkBgShp" presStyleIdx="1" presStyleCnt="2"/>
      <dgm:spPr/>
    </dgm:pt>
  </dgm:ptLst>
  <dgm:cxnLst>
    <dgm:cxn modelId="{765BA054-5B1A-4D38-AEC6-E474CD776027}" srcId="{9466A57B-12D9-4D64-9967-4732CC48C200}" destId="{923EF4E1-A257-4FA0-8B0B-BDAEC54B46A8}" srcOrd="1" destOrd="0" parTransId="{000E819F-5CDE-4BF7-82ED-4DC2E631B5D2}" sibTransId="{D1F49679-523B-4A37-9B13-43F552E3B155}"/>
    <dgm:cxn modelId="{AC348D59-6687-4D88-BA89-A109C43955EE}" srcId="{9466A57B-12D9-4D64-9967-4732CC48C200}" destId="{4BD020AF-E5B9-4710-9CC0-00A0AD73BDBE}" srcOrd="0" destOrd="0" parTransId="{F751EBB6-0F27-4933-91F1-78C05C88D2B9}" sibTransId="{51581EE0-FAB7-41EB-B843-63EA4D20100C}"/>
    <dgm:cxn modelId="{AEF073F1-AEFF-426F-9647-3068511E9531}" type="presOf" srcId="{4BD020AF-E5B9-4710-9CC0-00A0AD73BDBE}" destId="{FCF3DB98-34A8-41B4-81DB-CCE17B292B06}" srcOrd="0" destOrd="0" presId="urn:microsoft.com/office/officeart/2005/8/layout/hList3"/>
    <dgm:cxn modelId="{2E4339C5-C0A0-4B0B-A44D-F271396F58B2}" type="presOf" srcId="{652BA731-D8FD-416C-BDDF-83B78E10084C}" destId="{59914DCF-8B1D-4A87-801A-700020E4DE65}" srcOrd="0" destOrd="0" presId="urn:microsoft.com/office/officeart/2005/8/layout/hList3"/>
    <dgm:cxn modelId="{09EBD9EC-F41C-4667-9BF1-0459D2BE5881}" srcId="{652BA731-D8FD-416C-BDDF-83B78E10084C}" destId="{9466A57B-12D9-4D64-9967-4732CC48C200}" srcOrd="0" destOrd="0" parTransId="{E53853B9-15AB-4263-95D1-DF64C9AC9CA6}" sibTransId="{D3E2C41E-A62E-4AE0-A08B-767A650FEDE5}"/>
    <dgm:cxn modelId="{C64DFAE3-269B-43AD-A600-560456D5F6CC}" type="presOf" srcId="{923EF4E1-A257-4FA0-8B0B-BDAEC54B46A8}" destId="{40F31088-9518-4B75-9716-E3C13DEF1067}" srcOrd="0" destOrd="0" presId="urn:microsoft.com/office/officeart/2005/8/layout/hList3"/>
    <dgm:cxn modelId="{32D7125E-8F42-4A94-817A-94369664096A}" type="presOf" srcId="{9466A57B-12D9-4D64-9967-4732CC48C200}" destId="{27153343-D2FE-4299-B273-5B61C6EB07F1}" srcOrd="0" destOrd="0" presId="urn:microsoft.com/office/officeart/2005/8/layout/hList3"/>
    <dgm:cxn modelId="{40D1B5B0-1CFF-458A-B075-C56597EA6254}" type="presParOf" srcId="{59914DCF-8B1D-4A87-801A-700020E4DE65}" destId="{27153343-D2FE-4299-B273-5B61C6EB07F1}" srcOrd="0" destOrd="0" presId="urn:microsoft.com/office/officeart/2005/8/layout/hList3"/>
    <dgm:cxn modelId="{354AB9BA-F8ED-49C8-BE61-7A6F7ED9197A}" type="presParOf" srcId="{59914DCF-8B1D-4A87-801A-700020E4DE65}" destId="{864AF0F1-EBE9-45F4-919D-B15057945FBE}" srcOrd="1" destOrd="0" presId="urn:microsoft.com/office/officeart/2005/8/layout/hList3"/>
    <dgm:cxn modelId="{B2285483-0B95-4CA8-B2FD-2E077A49F0DB}" type="presParOf" srcId="{864AF0F1-EBE9-45F4-919D-B15057945FBE}" destId="{FCF3DB98-34A8-41B4-81DB-CCE17B292B06}" srcOrd="0" destOrd="0" presId="urn:microsoft.com/office/officeart/2005/8/layout/hList3"/>
    <dgm:cxn modelId="{B85E9889-568E-4B75-8109-20C4054FF78B}" type="presParOf" srcId="{864AF0F1-EBE9-45F4-919D-B15057945FBE}" destId="{40F31088-9518-4B75-9716-E3C13DEF1067}" srcOrd="1" destOrd="0" presId="urn:microsoft.com/office/officeart/2005/8/layout/hList3"/>
    <dgm:cxn modelId="{F72574D4-6F25-42E4-8818-7CD3B06EBE42}" type="presParOf" srcId="{59914DCF-8B1D-4A87-801A-700020E4DE65}" destId="{195EB2CA-FEFE-44CD-84C5-67B9C598A817}"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A3F8489-B2CB-4581-B2EC-F762B06DFF26}" type="doc">
      <dgm:prSet loTypeId="urn:microsoft.com/office/officeart/2005/8/layout/vList5" loCatId="list" qsTypeId="urn:microsoft.com/office/officeart/2005/8/quickstyle/3d6" qsCatId="3D" csTypeId="urn:microsoft.com/office/officeart/2005/8/colors/colorful4" csCatId="colorful" phldr="1"/>
      <dgm:spPr/>
      <dgm:t>
        <a:bodyPr/>
        <a:lstStyle/>
        <a:p>
          <a:endParaRPr lang="es-MX"/>
        </a:p>
      </dgm:t>
    </dgm:pt>
    <dgm:pt modelId="{1B205688-BF9B-4C6F-8371-38ED8B5D7B89}">
      <dgm:prSet phldrT="[Texto]"/>
      <dgm:spPr/>
      <dgm:t>
        <a:bodyPr/>
        <a:lstStyle/>
        <a:p>
          <a:r>
            <a:rPr lang="es-MX" dirty="0" smtClean="0"/>
            <a:t>Producción de información: control.</a:t>
          </a:r>
          <a:endParaRPr lang="es-MX" dirty="0"/>
        </a:p>
      </dgm:t>
    </dgm:pt>
    <dgm:pt modelId="{E818076E-25D6-45F2-B2E0-CEFB082293BC}" type="parTrans" cxnId="{D63B8830-3523-4732-982B-4E27BF17BC81}">
      <dgm:prSet/>
      <dgm:spPr/>
      <dgm:t>
        <a:bodyPr/>
        <a:lstStyle/>
        <a:p>
          <a:endParaRPr lang="es-MX"/>
        </a:p>
      </dgm:t>
    </dgm:pt>
    <dgm:pt modelId="{9E4F120C-488B-460F-9CB1-2140FC0FF095}" type="sibTrans" cxnId="{D63B8830-3523-4732-982B-4E27BF17BC81}">
      <dgm:prSet/>
      <dgm:spPr/>
      <dgm:t>
        <a:bodyPr/>
        <a:lstStyle/>
        <a:p>
          <a:endParaRPr lang="es-MX"/>
        </a:p>
      </dgm:t>
    </dgm:pt>
    <dgm:pt modelId="{5F4E5A39-1CEF-49F7-AF05-D59FDFCAD577}">
      <dgm:prSet phldrT="[Texto]"/>
      <dgm:spPr/>
      <dgm:t>
        <a:bodyPr/>
        <a:lstStyle/>
        <a:p>
          <a:r>
            <a:rPr lang="es-MX" dirty="0" smtClean="0"/>
            <a:t>el problema del agente principal surge porque los administradores tienen más información acerca de sus actividades y de las utilidades reales que los accionistas.</a:t>
          </a:r>
          <a:endParaRPr lang="es-MX" dirty="0"/>
        </a:p>
      </dgm:t>
    </dgm:pt>
    <dgm:pt modelId="{719D8B62-FD0B-4908-9184-A5227F4788A9}" type="parTrans" cxnId="{9196FCC2-228B-4A04-8131-9EC5F660D7B6}">
      <dgm:prSet/>
      <dgm:spPr/>
      <dgm:t>
        <a:bodyPr/>
        <a:lstStyle/>
        <a:p>
          <a:endParaRPr lang="es-MX"/>
        </a:p>
      </dgm:t>
    </dgm:pt>
    <dgm:pt modelId="{3BDCE2F7-2AEF-4589-9072-0EE651D6AB62}" type="sibTrans" cxnId="{9196FCC2-228B-4A04-8131-9EC5F660D7B6}">
      <dgm:prSet/>
      <dgm:spPr/>
      <dgm:t>
        <a:bodyPr/>
        <a:lstStyle/>
        <a:p>
          <a:endParaRPr lang="es-MX"/>
        </a:p>
      </dgm:t>
    </dgm:pt>
    <dgm:pt modelId="{C187AB00-D17E-4CF7-8073-825EE6E4BDDA}">
      <dgm:prSet phldrT="[Texto]"/>
      <dgm:spPr/>
      <dgm:t>
        <a:bodyPr/>
        <a:lstStyle/>
        <a:p>
          <a:r>
            <a:rPr lang="es-MX" dirty="0" smtClean="0"/>
            <a:t>Una forma de reducir este problema de riesgo moral es que los accionistas participen en un tipo particular de producción de información, el control de las actividades de la empresa: auditorías frecuentes a la compañía y verificación de lo que está haciendo la administración.</a:t>
          </a:r>
          <a:endParaRPr lang="es-MX" dirty="0"/>
        </a:p>
      </dgm:t>
    </dgm:pt>
    <dgm:pt modelId="{73352116-35B3-4756-AE3E-E1BE9759861E}" type="parTrans" cxnId="{2FD74540-03B2-46BB-BDEA-1482ACCD6F65}">
      <dgm:prSet/>
      <dgm:spPr/>
      <dgm:t>
        <a:bodyPr/>
        <a:lstStyle/>
        <a:p>
          <a:endParaRPr lang="es-MX"/>
        </a:p>
      </dgm:t>
    </dgm:pt>
    <dgm:pt modelId="{16D289AC-1A34-4C32-8416-CC54A1FC0BFD}" type="sibTrans" cxnId="{2FD74540-03B2-46BB-BDEA-1482ACCD6F65}">
      <dgm:prSet/>
      <dgm:spPr/>
      <dgm:t>
        <a:bodyPr/>
        <a:lstStyle/>
        <a:p>
          <a:endParaRPr lang="es-MX"/>
        </a:p>
      </dgm:t>
    </dgm:pt>
    <dgm:pt modelId="{57D60CED-2941-4FF2-A33A-26F916156A42}">
      <dgm:prSet phldrT="[Texto]"/>
      <dgm:spPr/>
      <dgm:t>
        <a:bodyPr/>
        <a:lstStyle/>
        <a:p>
          <a:r>
            <a:rPr lang="es-MX" dirty="0" smtClean="0"/>
            <a:t>verificación costosa del estado</a:t>
          </a:r>
          <a:endParaRPr lang="es-MX" dirty="0"/>
        </a:p>
      </dgm:t>
    </dgm:pt>
    <dgm:pt modelId="{EDE1B28A-303B-4B46-A457-8FD439FB495B}" type="sibTrans" cxnId="{EEB37488-6C3A-4C38-9AC9-3B7301A5051B}">
      <dgm:prSet/>
      <dgm:spPr/>
      <dgm:t>
        <a:bodyPr/>
        <a:lstStyle/>
        <a:p>
          <a:endParaRPr lang="es-MX"/>
        </a:p>
      </dgm:t>
    </dgm:pt>
    <dgm:pt modelId="{748766FC-4DD7-4933-8C82-214ED46F28FC}" type="parTrans" cxnId="{EEB37488-6C3A-4C38-9AC9-3B7301A5051B}">
      <dgm:prSet/>
      <dgm:spPr/>
      <dgm:t>
        <a:bodyPr/>
        <a:lstStyle/>
        <a:p>
          <a:endParaRPr lang="es-MX"/>
        </a:p>
      </dgm:t>
    </dgm:pt>
    <dgm:pt modelId="{9F0048A6-BD95-40B5-B728-C5862FADBA73}">
      <dgm:prSet phldrT="[Texto]"/>
      <dgm:spPr/>
      <dgm:t>
        <a:bodyPr/>
        <a:lstStyle/>
        <a:p>
          <a:r>
            <a:rPr lang="es-MX" dirty="0" smtClean="0"/>
            <a:t>Su costo hace que el contrato de capital contable sea menos deseable y explica, en parte, la razón por la que el capital contable es un elemento más importante en nuestra estructura financiera.</a:t>
          </a:r>
          <a:endParaRPr lang="es-MX" dirty="0"/>
        </a:p>
      </dgm:t>
    </dgm:pt>
    <dgm:pt modelId="{38C32187-8095-4E81-887B-C37662EC03CE}" type="sibTrans" cxnId="{52D78BA3-8DE2-4142-BC6E-2727E1303EAE}">
      <dgm:prSet/>
      <dgm:spPr/>
      <dgm:t>
        <a:bodyPr/>
        <a:lstStyle/>
        <a:p>
          <a:endParaRPr lang="es-MX"/>
        </a:p>
      </dgm:t>
    </dgm:pt>
    <dgm:pt modelId="{C2643CD1-1D75-47B8-B5A6-221F4AAD7270}" type="parTrans" cxnId="{52D78BA3-8DE2-4142-BC6E-2727E1303EAE}">
      <dgm:prSet/>
      <dgm:spPr/>
      <dgm:t>
        <a:bodyPr/>
        <a:lstStyle/>
        <a:p>
          <a:endParaRPr lang="es-MX"/>
        </a:p>
      </dgm:t>
    </dgm:pt>
    <dgm:pt modelId="{473D20A5-7BC9-48F5-9871-DBA95C27D209}" type="pres">
      <dgm:prSet presAssocID="{AA3F8489-B2CB-4581-B2EC-F762B06DFF26}" presName="Name0" presStyleCnt="0">
        <dgm:presLayoutVars>
          <dgm:dir/>
          <dgm:animLvl val="lvl"/>
          <dgm:resizeHandles val="exact"/>
        </dgm:presLayoutVars>
      </dgm:prSet>
      <dgm:spPr/>
      <dgm:t>
        <a:bodyPr/>
        <a:lstStyle/>
        <a:p>
          <a:endParaRPr lang="es-ES"/>
        </a:p>
      </dgm:t>
    </dgm:pt>
    <dgm:pt modelId="{DA35C1F7-1323-472C-ABB7-8DDDB496661E}" type="pres">
      <dgm:prSet presAssocID="{1B205688-BF9B-4C6F-8371-38ED8B5D7B89}" presName="linNode" presStyleCnt="0"/>
      <dgm:spPr/>
    </dgm:pt>
    <dgm:pt modelId="{C998EC70-E452-41D5-B2E2-08F6DF533392}" type="pres">
      <dgm:prSet presAssocID="{1B205688-BF9B-4C6F-8371-38ED8B5D7B89}" presName="parentText" presStyleLbl="node1" presStyleIdx="0" presStyleCnt="2" custScaleX="61582" custScaleY="46874">
        <dgm:presLayoutVars>
          <dgm:chMax val="1"/>
          <dgm:bulletEnabled val="1"/>
        </dgm:presLayoutVars>
      </dgm:prSet>
      <dgm:spPr/>
      <dgm:t>
        <a:bodyPr/>
        <a:lstStyle/>
        <a:p>
          <a:endParaRPr lang="es-MX"/>
        </a:p>
      </dgm:t>
    </dgm:pt>
    <dgm:pt modelId="{84132B85-05FA-4F41-801E-F656958A5347}" type="pres">
      <dgm:prSet presAssocID="{1B205688-BF9B-4C6F-8371-38ED8B5D7B89}" presName="descendantText" presStyleLbl="alignAccFollowNode1" presStyleIdx="0" presStyleCnt="2">
        <dgm:presLayoutVars>
          <dgm:bulletEnabled val="1"/>
        </dgm:presLayoutVars>
      </dgm:prSet>
      <dgm:spPr/>
      <dgm:t>
        <a:bodyPr/>
        <a:lstStyle/>
        <a:p>
          <a:endParaRPr lang="es-MX"/>
        </a:p>
      </dgm:t>
    </dgm:pt>
    <dgm:pt modelId="{A4C95146-A3D2-4C9D-B234-B939265102C5}" type="pres">
      <dgm:prSet presAssocID="{9E4F120C-488B-460F-9CB1-2140FC0FF095}" presName="sp" presStyleCnt="0"/>
      <dgm:spPr/>
    </dgm:pt>
    <dgm:pt modelId="{EC8C0DF9-D7C3-4638-8D48-5D961DD867E3}" type="pres">
      <dgm:prSet presAssocID="{57D60CED-2941-4FF2-A33A-26F916156A42}" presName="linNode" presStyleCnt="0"/>
      <dgm:spPr/>
    </dgm:pt>
    <dgm:pt modelId="{F827B91F-EA5E-4584-B452-10B3CE234990}" type="pres">
      <dgm:prSet presAssocID="{57D60CED-2941-4FF2-A33A-26F916156A42}" presName="parentText" presStyleLbl="node1" presStyleIdx="1" presStyleCnt="2" custScaleX="53874" custScaleY="58670" custLinFactNeighborX="-4" custLinFactNeighborY="2688">
        <dgm:presLayoutVars>
          <dgm:chMax val="1"/>
          <dgm:bulletEnabled val="1"/>
        </dgm:presLayoutVars>
      </dgm:prSet>
      <dgm:spPr/>
      <dgm:t>
        <a:bodyPr/>
        <a:lstStyle/>
        <a:p>
          <a:endParaRPr lang="es-MX"/>
        </a:p>
      </dgm:t>
    </dgm:pt>
    <dgm:pt modelId="{3B624E6D-C623-4F94-8EA2-E99E71BCB15E}" type="pres">
      <dgm:prSet presAssocID="{57D60CED-2941-4FF2-A33A-26F916156A42}" presName="descendantText" presStyleLbl="alignAccFollowNode1" presStyleIdx="1" presStyleCnt="2">
        <dgm:presLayoutVars>
          <dgm:bulletEnabled val="1"/>
        </dgm:presLayoutVars>
      </dgm:prSet>
      <dgm:spPr/>
      <dgm:t>
        <a:bodyPr/>
        <a:lstStyle/>
        <a:p>
          <a:endParaRPr lang="es-MX"/>
        </a:p>
      </dgm:t>
    </dgm:pt>
  </dgm:ptLst>
  <dgm:cxnLst>
    <dgm:cxn modelId="{52D78BA3-8DE2-4142-BC6E-2727E1303EAE}" srcId="{57D60CED-2941-4FF2-A33A-26F916156A42}" destId="{9F0048A6-BD95-40B5-B728-C5862FADBA73}" srcOrd="0" destOrd="0" parTransId="{C2643CD1-1D75-47B8-B5A6-221F4AAD7270}" sibTransId="{38C32187-8095-4E81-887B-C37662EC03CE}"/>
    <dgm:cxn modelId="{EEB37488-6C3A-4C38-9AC9-3B7301A5051B}" srcId="{AA3F8489-B2CB-4581-B2EC-F762B06DFF26}" destId="{57D60CED-2941-4FF2-A33A-26F916156A42}" srcOrd="1" destOrd="0" parTransId="{748766FC-4DD7-4933-8C82-214ED46F28FC}" sibTransId="{EDE1B28A-303B-4B46-A457-8FD439FB495B}"/>
    <dgm:cxn modelId="{BECA5D0D-BE40-49C2-AE45-5292ABBD797F}" type="presOf" srcId="{57D60CED-2941-4FF2-A33A-26F916156A42}" destId="{F827B91F-EA5E-4584-B452-10B3CE234990}" srcOrd="0" destOrd="0" presId="urn:microsoft.com/office/officeart/2005/8/layout/vList5"/>
    <dgm:cxn modelId="{D63B8830-3523-4732-982B-4E27BF17BC81}" srcId="{AA3F8489-B2CB-4581-B2EC-F762B06DFF26}" destId="{1B205688-BF9B-4C6F-8371-38ED8B5D7B89}" srcOrd="0" destOrd="0" parTransId="{E818076E-25D6-45F2-B2E0-CEFB082293BC}" sibTransId="{9E4F120C-488B-460F-9CB1-2140FC0FF095}"/>
    <dgm:cxn modelId="{ABF76935-87D6-49BE-8521-CB1CF3953F30}" type="presOf" srcId="{9F0048A6-BD95-40B5-B728-C5862FADBA73}" destId="{3B624E6D-C623-4F94-8EA2-E99E71BCB15E}" srcOrd="0" destOrd="0" presId="urn:microsoft.com/office/officeart/2005/8/layout/vList5"/>
    <dgm:cxn modelId="{2FD74540-03B2-46BB-BDEA-1482ACCD6F65}" srcId="{1B205688-BF9B-4C6F-8371-38ED8B5D7B89}" destId="{C187AB00-D17E-4CF7-8073-825EE6E4BDDA}" srcOrd="1" destOrd="0" parTransId="{73352116-35B3-4756-AE3E-E1BE9759861E}" sibTransId="{16D289AC-1A34-4C32-8416-CC54A1FC0BFD}"/>
    <dgm:cxn modelId="{E40376E5-3423-4DAF-80F8-3595FA6977FE}" type="presOf" srcId="{AA3F8489-B2CB-4581-B2EC-F762B06DFF26}" destId="{473D20A5-7BC9-48F5-9871-DBA95C27D209}" srcOrd="0" destOrd="0" presId="urn:microsoft.com/office/officeart/2005/8/layout/vList5"/>
    <dgm:cxn modelId="{9196FCC2-228B-4A04-8131-9EC5F660D7B6}" srcId="{1B205688-BF9B-4C6F-8371-38ED8B5D7B89}" destId="{5F4E5A39-1CEF-49F7-AF05-D59FDFCAD577}" srcOrd="0" destOrd="0" parTransId="{719D8B62-FD0B-4908-9184-A5227F4788A9}" sibTransId="{3BDCE2F7-2AEF-4589-9072-0EE651D6AB62}"/>
    <dgm:cxn modelId="{485F5B6F-0A31-4AA6-B9C6-7F18EC0DBFA3}" type="presOf" srcId="{C187AB00-D17E-4CF7-8073-825EE6E4BDDA}" destId="{84132B85-05FA-4F41-801E-F656958A5347}" srcOrd="0" destOrd="1" presId="urn:microsoft.com/office/officeart/2005/8/layout/vList5"/>
    <dgm:cxn modelId="{D5A8C502-E00E-44D9-B471-44B3860A2EFF}" type="presOf" srcId="{1B205688-BF9B-4C6F-8371-38ED8B5D7B89}" destId="{C998EC70-E452-41D5-B2E2-08F6DF533392}" srcOrd="0" destOrd="0" presId="urn:microsoft.com/office/officeart/2005/8/layout/vList5"/>
    <dgm:cxn modelId="{173B0905-E5F2-4105-B866-C86ECFD1868E}" type="presOf" srcId="{5F4E5A39-1CEF-49F7-AF05-D59FDFCAD577}" destId="{84132B85-05FA-4F41-801E-F656958A5347}" srcOrd="0" destOrd="0" presId="urn:microsoft.com/office/officeart/2005/8/layout/vList5"/>
    <dgm:cxn modelId="{74D0AEA8-F37C-4A0B-94C3-5464F0E00D35}" type="presParOf" srcId="{473D20A5-7BC9-48F5-9871-DBA95C27D209}" destId="{DA35C1F7-1323-472C-ABB7-8DDDB496661E}" srcOrd="0" destOrd="0" presId="urn:microsoft.com/office/officeart/2005/8/layout/vList5"/>
    <dgm:cxn modelId="{F59B7BA7-B9D1-4CC1-AF5B-FC8370765C9E}" type="presParOf" srcId="{DA35C1F7-1323-472C-ABB7-8DDDB496661E}" destId="{C998EC70-E452-41D5-B2E2-08F6DF533392}" srcOrd="0" destOrd="0" presId="urn:microsoft.com/office/officeart/2005/8/layout/vList5"/>
    <dgm:cxn modelId="{BB5D2923-382F-4145-8B49-DEE667DD2050}" type="presParOf" srcId="{DA35C1F7-1323-472C-ABB7-8DDDB496661E}" destId="{84132B85-05FA-4F41-801E-F656958A5347}" srcOrd="1" destOrd="0" presId="urn:microsoft.com/office/officeart/2005/8/layout/vList5"/>
    <dgm:cxn modelId="{647FD877-7421-4692-A724-D6EF762F942F}" type="presParOf" srcId="{473D20A5-7BC9-48F5-9871-DBA95C27D209}" destId="{A4C95146-A3D2-4C9D-B234-B939265102C5}" srcOrd="1" destOrd="0" presId="urn:microsoft.com/office/officeart/2005/8/layout/vList5"/>
    <dgm:cxn modelId="{A121BD0D-FFFB-47B4-B75D-A512DAC4415D}" type="presParOf" srcId="{473D20A5-7BC9-48F5-9871-DBA95C27D209}" destId="{EC8C0DF9-D7C3-4638-8D48-5D961DD867E3}" srcOrd="2" destOrd="0" presId="urn:microsoft.com/office/officeart/2005/8/layout/vList5"/>
    <dgm:cxn modelId="{70D2A7C5-96A5-4F40-9BBC-A576D8ACF7EA}" type="presParOf" srcId="{EC8C0DF9-D7C3-4638-8D48-5D961DD867E3}" destId="{F827B91F-EA5E-4584-B452-10B3CE234990}" srcOrd="0" destOrd="0" presId="urn:microsoft.com/office/officeart/2005/8/layout/vList5"/>
    <dgm:cxn modelId="{328E8D40-DE37-4235-9A87-176C1BEEB460}" type="presParOf" srcId="{EC8C0DF9-D7C3-4638-8D48-5D961DD867E3}" destId="{3B624E6D-C623-4F94-8EA2-E99E71BCB15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0D0D4A53-DA3D-4FE4-9C1B-A78ECC6B4F69}" type="doc">
      <dgm:prSet loTypeId="urn:microsoft.com/office/officeart/2005/8/layout/vList5" loCatId="list" qsTypeId="urn:microsoft.com/office/officeart/2005/8/quickstyle/3d6" qsCatId="3D" csTypeId="urn:microsoft.com/office/officeart/2005/8/colors/colorful4" csCatId="colorful" phldr="1"/>
      <dgm:spPr/>
      <dgm:t>
        <a:bodyPr/>
        <a:lstStyle/>
        <a:p>
          <a:endParaRPr lang="es-MX"/>
        </a:p>
      </dgm:t>
    </dgm:pt>
    <dgm:pt modelId="{5DD0E102-8EED-4AA5-8D8C-B77C073B46CE}">
      <dgm:prSet phldrT="[Texto]"/>
      <dgm:spPr/>
      <dgm:t>
        <a:bodyPr/>
        <a:lstStyle/>
        <a:p>
          <a:r>
            <a:rPr lang="es-MX" dirty="0" smtClean="0"/>
            <a:t>Regulaciones del gobierno para incrementar la información</a:t>
          </a:r>
          <a:endParaRPr lang="es-MX" dirty="0"/>
        </a:p>
      </dgm:t>
    </dgm:pt>
    <dgm:pt modelId="{8958CA72-9620-4391-BD41-906917D0C453}" type="parTrans" cxnId="{B417EF51-27BA-4281-A5CB-3994BC36FF4A}">
      <dgm:prSet/>
      <dgm:spPr/>
      <dgm:t>
        <a:bodyPr/>
        <a:lstStyle/>
        <a:p>
          <a:endParaRPr lang="es-MX"/>
        </a:p>
      </dgm:t>
    </dgm:pt>
    <dgm:pt modelId="{7BAD87FC-347E-419B-9642-2B90765BED09}" type="sibTrans" cxnId="{B417EF51-27BA-4281-A5CB-3994BC36FF4A}">
      <dgm:prSet/>
      <dgm:spPr/>
      <dgm:t>
        <a:bodyPr/>
        <a:lstStyle/>
        <a:p>
          <a:endParaRPr lang="es-MX"/>
        </a:p>
      </dgm:t>
    </dgm:pt>
    <dgm:pt modelId="{D7A14EC6-CC4F-4DB7-9F48-7F4431751F68}">
      <dgm:prSet phldrT="[Texto]"/>
      <dgm:spPr/>
      <dgm:t>
        <a:bodyPr/>
        <a:lstStyle/>
        <a:p>
          <a:pPr algn="just"/>
          <a:r>
            <a:rPr lang="es-MX" dirty="0" smtClean="0"/>
            <a:t>Como sucede con la selección adversa, el gobierno tiene un incentivo para tratar de reducir el problema del riesgo moral creado por la información asimétrica, lo cual constituye otra razón por la que el sistema financiero está tan fuertemente regulado. Los gobiernos de cualquier otro país tienen leyes que obligan a las empresas a adherirse a los principios generales de contabilidad que facilitan la verificación de utilidades.</a:t>
          </a:r>
          <a:endParaRPr lang="es-MX" dirty="0"/>
        </a:p>
      </dgm:t>
    </dgm:pt>
    <dgm:pt modelId="{6BBE05FA-7AAB-4DE3-9F13-FA0F50593C92}" type="parTrans" cxnId="{AD80FC37-2C2A-4753-8F8E-6D704B302FB4}">
      <dgm:prSet/>
      <dgm:spPr/>
      <dgm:t>
        <a:bodyPr/>
        <a:lstStyle/>
        <a:p>
          <a:endParaRPr lang="es-MX"/>
        </a:p>
      </dgm:t>
    </dgm:pt>
    <dgm:pt modelId="{7C939674-E55E-4A84-8018-583909D73EF5}" type="sibTrans" cxnId="{AD80FC37-2C2A-4753-8F8E-6D704B302FB4}">
      <dgm:prSet/>
      <dgm:spPr/>
      <dgm:t>
        <a:bodyPr/>
        <a:lstStyle/>
        <a:p>
          <a:endParaRPr lang="es-MX"/>
        </a:p>
      </dgm:t>
    </dgm:pt>
    <dgm:pt modelId="{8B02F8B7-80B3-4862-9ACC-E8F25A4038D2}">
      <dgm:prSet phldrT="[Texto]"/>
      <dgm:spPr/>
      <dgm:t>
        <a:bodyPr/>
        <a:lstStyle/>
        <a:p>
          <a:r>
            <a:rPr lang="es-MX" dirty="0" smtClean="0"/>
            <a:t>Intermediación financiera</a:t>
          </a:r>
          <a:endParaRPr lang="es-MX" dirty="0"/>
        </a:p>
      </dgm:t>
    </dgm:pt>
    <dgm:pt modelId="{956241A6-A5AD-4C6F-BB6C-FC1C181EB367}" type="parTrans" cxnId="{3909130C-2C1C-433B-B703-F1584E6FBA1D}">
      <dgm:prSet/>
      <dgm:spPr/>
      <dgm:t>
        <a:bodyPr/>
        <a:lstStyle/>
        <a:p>
          <a:endParaRPr lang="es-MX"/>
        </a:p>
      </dgm:t>
    </dgm:pt>
    <dgm:pt modelId="{61751FBB-B423-439D-BD96-8B1F42A63A90}" type="sibTrans" cxnId="{3909130C-2C1C-433B-B703-F1584E6FBA1D}">
      <dgm:prSet/>
      <dgm:spPr/>
      <dgm:t>
        <a:bodyPr/>
        <a:lstStyle/>
        <a:p>
          <a:endParaRPr lang="es-MX"/>
        </a:p>
      </dgm:t>
    </dgm:pt>
    <dgm:pt modelId="{800195A0-91E7-4FA7-8F79-EF5CF8BF9ABB}">
      <dgm:prSet phldrT="[Texto]"/>
      <dgm:spPr/>
      <dgm:t>
        <a:bodyPr/>
        <a:lstStyle/>
        <a:p>
          <a:r>
            <a:rPr lang="es-MX" dirty="0" smtClean="0"/>
            <a:t>Los intermediarios financieros tienen la capacidad de evitar el problema del paracaidista a la luz del riesgo moral, y ésta es otra razón por la que el financiamiento indirecto es tan importante Un intermediario financiero que ayuda a reducir el riesgo moral que resulta del problema del agente principal es la empresa de capital de riesgo o de capital de negocios, que mancomuna los recursos de sus socios y usa los fondos para ayudar a los empresarios a iniciar nuevos negocios.</a:t>
          </a:r>
          <a:endParaRPr lang="es-MX" dirty="0"/>
        </a:p>
      </dgm:t>
    </dgm:pt>
    <dgm:pt modelId="{7B8392DD-E6FD-4AF8-844D-11B15D938039}" type="parTrans" cxnId="{6FACFC90-723A-4305-BE22-D0B10823974B}">
      <dgm:prSet/>
      <dgm:spPr/>
      <dgm:t>
        <a:bodyPr/>
        <a:lstStyle/>
        <a:p>
          <a:endParaRPr lang="es-MX"/>
        </a:p>
      </dgm:t>
    </dgm:pt>
    <dgm:pt modelId="{D0512277-3EE2-4382-A70B-FC1DD66E45B9}" type="sibTrans" cxnId="{6FACFC90-723A-4305-BE22-D0B10823974B}">
      <dgm:prSet/>
      <dgm:spPr/>
      <dgm:t>
        <a:bodyPr/>
        <a:lstStyle/>
        <a:p>
          <a:endParaRPr lang="es-MX"/>
        </a:p>
      </dgm:t>
    </dgm:pt>
    <dgm:pt modelId="{CC70C46C-8607-4E16-92F1-D393B7027986}">
      <dgm:prSet phldrT="[Texto]"/>
      <dgm:spPr/>
      <dgm:t>
        <a:bodyPr/>
        <a:lstStyle/>
        <a:p>
          <a:pPr algn="just"/>
          <a:r>
            <a:rPr lang="es-MX" dirty="0" smtClean="0"/>
            <a:t> También promulgan leyes para imponer severas sanciones penales a quienes cometen el fraude de ocultar y robar utilidades. Sin embargo, estas medidas pueden ser sólo parcialmente efectivas. Descubrir este tipo de fraudes no es sencillo; los administradores fraudulentos hacen muy difícil que las agencias del gobierno detecten o demuestren los fraudes cometidos.</a:t>
          </a:r>
          <a:endParaRPr lang="es-MX" dirty="0"/>
        </a:p>
      </dgm:t>
    </dgm:pt>
    <dgm:pt modelId="{DC56F187-8F51-47D7-AF19-122F56882B99}" type="parTrans" cxnId="{5235995F-D1D6-4C4A-81E6-6CC41E2E1E9E}">
      <dgm:prSet/>
      <dgm:spPr/>
      <dgm:t>
        <a:bodyPr/>
        <a:lstStyle/>
        <a:p>
          <a:endParaRPr lang="es-MX"/>
        </a:p>
      </dgm:t>
    </dgm:pt>
    <dgm:pt modelId="{101CB2FD-A4A8-45A7-87C6-801832B23326}" type="sibTrans" cxnId="{5235995F-D1D6-4C4A-81E6-6CC41E2E1E9E}">
      <dgm:prSet/>
      <dgm:spPr/>
      <dgm:t>
        <a:bodyPr/>
        <a:lstStyle/>
        <a:p>
          <a:endParaRPr lang="es-MX"/>
        </a:p>
      </dgm:t>
    </dgm:pt>
    <dgm:pt modelId="{67639F45-E0BD-46C2-894B-6B4EDAF38A3F}">
      <dgm:prSet phldrT="[Texto]"/>
      <dgm:spPr/>
      <dgm:t>
        <a:bodyPr/>
        <a:lstStyle/>
        <a:p>
          <a:pPr algn="just"/>
          <a:endParaRPr lang="es-MX" dirty="0"/>
        </a:p>
      </dgm:t>
    </dgm:pt>
    <dgm:pt modelId="{52546B89-078E-4633-AEF9-63838A74D420}" type="parTrans" cxnId="{985C55E4-A157-4E4D-9081-D93F882F71F6}">
      <dgm:prSet/>
      <dgm:spPr/>
      <dgm:t>
        <a:bodyPr/>
        <a:lstStyle/>
        <a:p>
          <a:endParaRPr lang="es-MX"/>
        </a:p>
      </dgm:t>
    </dgm:pt>
    <dgm:pt modelId="{3194608F-7F2C-46AD-B763-03B2ED999E4F}" type="sibTrans" cxnId="{985C55E4-A157-4E4D-9081-D93F882F71F6}">
      <dgm:prSet/>
      <dgm:spPr/>
      <dgm:t>
        <a:bodyPr/>
        <a:lstStyle/>
        <a:p>
          <a:endParaRPr lang="es-MX"/>
        </a:p>
      </dgm:t>
    </dgm:pt>
    <dgm:pt modelId="{8D14DC8A-9574-4FB0-A275-F69988CCDDF1}" type="pres">
      <dgm:prSet presAssocID="{0D0D4A53-DA3D-4FE4-9C1B-A78ECC6B4F69}" presName="Name0" presStyleCnt="0">
        <dgm:presLayoutVars>
          <dgm:dir/>
          <dgm:animLvl val="lvl"/>
          <dgm:resizeHandles val="exact"/>
        </dgm:presLayoutVars>
      </dgm:prSet>
      <dgm:spPr/>
      <dgm:t>
        <a:bodyPr/>
        <a:lstStyle/>
        <a:p>
          <a:endParaRPr lang="es-ES"/>
        </a:p>
      </dgm:t>
    </dgm:pt>
    <dgm:pt modelId="{C63A0C9A-1927-42BC-8D5F-8FD0F51805F6}" type="pres">
      <dgm:prSet presAssocID="{5DD0E102-8EED-4AA5-8D8C-B77C073B46CE}" presName="linNode" presStyleCnt="0"/>
      <dgm:spPr/>
    </dgm:pt>
    <dgm:pt modelId="{8230C4A1-4D04-4C2E-8875-1DC8D9B10165}" type="pres">
      <dgm:prSet presAssocID="{5DD0E102-8EED-4AA5-8D8C-B77C073B46CE}" presName="parentText" presStyleLbl="node1" presStyleIdx="0" presStyleCnt="2" custScaleX="62580" custScaleY="57898">
        <dgm:presLayoutVars>
          <dgm:chMax val="1"/>
          <dgm:bulletEnabled val="1"/>
        </dgm:presLayoutVars>
      </dgm:prSet>
      <dgm:spPr/>
      <dgm:t>
        <a:bodyPr/>
        <a:lstStyle/>
        <a:p>
          <a:endParaRPr lang="es-MX"/>
        </a:p>
      </dgm:t>
    </dgm:pt>
    <dgm:pt modelId="{FE7E6DCA-FEC2-4E6D-8F60-9B4B52669881}" type="pres">
      <dgm:prSet presAssocID="{5DD0E102-8EED-4AA5-8D8C-B77C073B46CE}" presName="descendantText" presStyleLbl="alignAccFollowNode1" presStyleIdx="0" presStyleCnt="2">
        <dgm:presLayoutVars>
          <dgm:bulletEnabled val="1"/>
        </dgm:presLayoutVars>
      </dgm:prSet>
      <dgm:spPr/>
      <dgm:t>
        <a:bodyPr/>
        <a:lstStyle/>
        <a:p>
          <a:endParaRPr lang="es-MX"/>
        </a:p>
      </dgm:t>
    </dgm:pt>
    <dgm:pt modelId="{E939EF19-DE9A-4AE5-B370-0E4154547CB3}" type="pres">
      <dgm:prSet presAssocID="{7BAD87FC-347E-419B-9642-2B90765BED09}" presName="sp" presStyleCnt="0"/>
      <dgm:spPr/>
    </dgm:pt>
    <dgm:pt modelId="{B0BB47E1-896F-4F69-8AC3-59495B341B3F}" type="pres">
      <dgm:prSet presAssocID="{8B02F8B7-80B3-4862-9ACC-E8F25A4038D2}" presName="linNode" presStyleCnt="0"/>
      <dgm:spPr/>
    </dgm:pt>
    <dgm:pt modelId="{9D36825C-56FD-4326-9182-DC30F6E51C6A}" type="pres">
      <dgm:prSet presAssocID="{8B02F8B7-80B3-4862-9ACC-E8F25A4038D2}" presName="parentText" presStyleLbl="node1" presStyleIdx="1" presStyleCnt="2" custScaleX="65971" custScaleY="51553">
        <dgm:presLayoutVars>
          <dgm:chMax val="1"/>
          <dgm:bulletEnabled val="1"/>
        </dgm:presLayoutVars>
      </dgm:prSet>
      <dgm:spPr/>
      <dgm:t>
        <a:bodyPr/>
        <a:lstStyle/>
        <a:p>
          <a:endParaRPr lang="es-MX"/>
        </a:p>
      </dgm:t>
    </dgm:pt>
    <dgm:pt modelId="{B71ACECE-13E0-47E0-8723-F5569FCF36FA}" type="pres">
      <dgm:prSet presAssocID="{8B02F8B7-80B3-4862-9ACC-E8F25A4038D2}" presName="descendantText" presStyleLbl="alignAccFollowNode1" presStyleIdx="1" presStyleCnt="2" custScaleX="104389" custScaleY="68109">
        <dgm:presLayoutVars>
          <dgm:bulletEnabled val="1"/>
        </dgm:presLayoutVars>
      </dgm:prSet>
      <dgm:spPr/>
      <dgm:t>
        <a:bodyPr/>
        <a:lstStyle/>
        <a:p>
          <a:endParaRPr lang="es-MX"/>
        </a:p>
      </dgm:t>
    </dgm:pt>
  </dgm:ptLst>
  <dgm:cxnLst>
    <dgm:cxn modelId="{EE3D05EC-F263-4DB4-91BF-F48E9AC67FEE}" type="presOf" srcId="{5DD0E102-8EED-4AA5-8D8C-B77C073B46CE}" destId="{8230C4A1-4D04-4C2E-8875-1DC8D9B10165}" srcOrd="0" destOrd="0" presId="urn:microsoft.com/office/officeart/2005/8/layout/vList5"/>
    <dgm:cxn modelId="{3499F462-B54C-4591-915B-3DBB410635F6}" type="presOf" srcId="{8B02F8B7-80B3-4862-9ACC-E8F25A4038D2}" destId="{9D36825C-56FD-4326-9182-DC30F6E51C6A}" srcOrd="0" destOrd="0" presId="urn:microsoft.com/office/officeart/2005/8/layout/vList5"/>
    <dgm:cxn modelId="{B1E64A48-7FA8-4BEC-A5FD-F67687BB367A}" type="presOf" srcId="{800195A0-91E7-4FA7-8F79-EF5CF8BF9ABB}" destId="{B71ACECE-13E0-47E0-8723-F5569FCF36FA}" srcOrd="0" destOrd="0" presId="urn:microsoft.com/office/officeart/2005/8/layout/vList5"/>
    <dgm:cxn modelId="{AD80FC37-2C2A-4753-8F8E-6D704B302FB4}" srcId="{5DD0E102-8EED-4AA5-8D8C-B77C073B46CE}" destId="{D7A14EC6-CC4F-4DB7-9F48-7F4431751F68}" srcOrd="0" destOrd="0" parTransId="{6BBE05FA-7AAB-4DE3-9F13-FA0F50593C92}" sibTransId="{7C939674-E55E-4A84-8018-583909D73EF5}"/>
    <dgm:cxn modelId="{4FDCD466-A5EB-4EAF-A678-D503F8A8BB3E}" type="presOf" srcId="{67639F45-E0BD-46C2-894B-6B4EDAF38A3F}" destId="{FE7E6DCA-FEC2-4E6D-8F60-9B4B52669881}" srcOrd="0" destOrd="1" presId="urn:microsoft.com/office/officeart/2005/8/layout/vList5"/>
    <dgm:cxn modelId="{5235995F-D1D6-4C4A-81E6-6CC41E2E1E9E}" srcId="{5DD0E102-8EED-4AA5-8D8C-B77C073B46CE}" destId="{CC70C46C-8607-4E16-92F1-D393B7027986}" srcOrd="2" destOrd="0" parTransId="{DC56F187-8F51-47D7-AF19-122F56882B99}" sibTransId="{101CB2FD-A4A8-45A7-87C6-801832B23326}"/>
    <dgm:cxn modelId="{3909130C-2C1C-433B-B703-F1584E6FBA1D}" srcId="{0D0D4A53-DA3D-4FE4-9C1B-A78ECC6B4F69}" destId="{8B02F8B7-80B3-4862-9ACC-E8F25A4038D2}" srcOrd="1" destOrd="0" parTransId="{956241A6-A5AD-4C6F-BB6C-FC1C181EB367}" sibTransId="{61751FBB-B423-439D-BD96-8B1F42A63A90}"/>
    <dgm:cxn modelId="{D76C1F07-2AC7-441F-9834-8A6621117990}" type="presOf" srcId="{0D0D4A53-DA3D-4FE4-9C1B-A78ECC6B4F69}" destId="{8D14DC8A-9574-4FB0-A275-F69988CCDDF1}" srcOrd="0" destOrd="0" presId="urn:microsoft.com/office/officeart/2005/8/layout/vList5"/>
    <dgm:cxn modelId="{985C55E4-A157-4E4D-9081-D93F882F71F6}" srcId="{5DD0E102-8EED-4AA5-8D8C-B77C073B46CE}" destId="{67639F45-E0BD-46C2-894B-6B4EDAF38A3F}" srcOrd="1" destOrd="0" parTransId="{52546B89-078E-4633-AEF9-63838A74D420}" sibTransId="{3194608F-7F2C-46AD-B763-03B2ED999E4F}"/>
    <dgm:cxn modelId="{6FACFC90-723A-4305-BE22-D0B10823974B}" srcId="{8B02F8B7-80B3-4862-9ACC-E8F25A4038D2}" destId="{800195A0-91E7-4FA7-8F79-EF5CF8BF9ABB}" srcOrd="0" destOrd="0" parTransId="{7B8392DD-E6FD-4AF8-844D-11B15D938039}" sibTransId="{D0512277-3EE2-4382-A70B-FC1DD66E45B9}"/>
    <dgm:cxn modelId="{6C33535E-EFD0-4D5A-8366-4BDCC5BCF9CF}" type="presOf" srcId="{CC70C46C-8607-4E16-92F1-D393B7027986}" destId="{FE7E6DCA-FEC2-4E6D-8F60-9B4B52669881}" srcOrd="0" destOrd="2" presId="urn:microsoft.com/office/officeart/2005/8/layout/vList5"/>
    <dgm:cxn modelId="{B417EF51-27BA-4281-A5CB-3994BC36FF4A}" srcId="{0D0D4A53-DA3D-4FE4-9C1B-A78ECC6B4F69}" destId="{5DD0E102-8EED-4AA5-8D8C-B77C073B46CE}" srcOrd="0" destOrd="0" parTransId="{8958CA72-9620-4391-BD41-906917D0C453}" sibTransId="{7BAD87FC-347E-419B-9642-2B90765BED09}"/>
    <dgm:cxn modelId="{4FDE4073-C0E3-4FB9-B964-153B91EAFAAA}" type="presOf" srcId="{D7A14EC6-CC4F-4DB7-9F48-7F4431751F68}" destId="{FE7E6DCA-FEC2-4E6D-8F60-9B4B52669881}" srcOrd="0" destOrd="0" presId="urn:microsoft.com/office/officeart/2005/8/layout/vList5"/>
    <dgm:cxn modelId="{13B2D4E4-161C-4EA3-B0B1-6BAA201BA37F}" type="presParOf" srcId="{8D14DC8A-9574-4FB0-A275-F69988CCDDF1}" destId="{C63A0C9A-1927-42BC-8D5F-8FD0F51805F6}" srcOrd="0" destOrd="0" presId="urn:microsoft.com/office/officeart/2005/8/layout/vList5"/>
    <dgm:cxn modelId="{61C22BF0-FD12-4174-A729-AA44629589FF}" type="presParOf" srcId="{C63A0C9A-1927-42BC-8D5F-8FD0F51805F6}" destId="{8230C4A1-4D04-4C2E-8875-1DC8D9B10165}" srcOrd="0" destOrd="0" presId="urn:microsoft.com/office/officeart/2005/8/layout/vList5"/>
    <dgm:cxn modelId="{B405A0BC-A45C-4735-8968-F5272E3872F6}" type="presParOf" srcId="{C63A0C9A-1927-42BC-8D5F-8FD0F51805F6}" destId="{FE7E6DCA-FEC2-4E6D-8F60-9B4B52669881}" srcOrd="1" destOrd="0" presId="urn:microsoft.com/office/officeart/2005/8/layout/vList5"/>
    <dgm:cxn modelId="{281CEC3E-F736-4CA3-A536-07054FE175C1}" type="presParOf" srcId="{8D14DC8A-9574-4FB0-A275-F69988CCDDF1}" destId="{E939EF19-DE9A-4AE5-B370-0E4154547CB3}" srcOrd="1" destOrd="0" presId="urn:microsoft.com/office/officeart/2005/8/layout/vList5"/>
    <dgm:cxn modelId="{293265BB-0C6E-4CD0-A48E-473DE8DFB6DD}" type="presParOf" srcId="{8D14DC8A-9574-4FB0-A275-F69988CCDDF1}" destId="{B0BB47E1-896F-4F69-8AC3-59495B341B3F}" srcOrd="2" destOrd="0" presId="urn:microsoft.com/office/officeart/2005/8/layout/vList5"/>
    <dgm:cxn modelId="{D728C02A-0C8B-4D49-8D0A-AD3BF95EEEED}" type="presParOf" srcId="{B0BB47E1-896F-4F69-8AC3-59495B341B3F}" destId="{9D36825C-56FD-4326-9182-DC30F6E51C6A}" srcOrd="0" destOrd="0" presId="urn:microsoft.com/office/officeart/2005/8/layout/vList5"/>
    <dgm:cxn modelId="{280C241D-E2C5-465C-8AA2-E767900ABAAA}" type="presParOf" srcId="{B0BB47E1-896F-4F69-8AC3-59495B341B3F}" destId="{B71ACECE-13E0-47E0-8723-F5569FCF36F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979FFB-6ED3-4CD7-9645-F6F57A02BEFD}" type="doc">
      <dgm:prSet loTypeId="urn:microsoft.com/office/officeart/2005/8/layout/vList2" loCatId="list" qsTypeId="urn:microsoft.com/office/officeart/2005/8/quickstyle/3d6" qsCatId="3D" csTypeId="urn:microsoft.com/office/officeart/2005/8/colors/colorful3" csCatId="colorful"/>
      <dgm:spPr/>
      <dgm:t>
        <a:bodyPr/>
        <a:lstStyle/>
        <a:p>
          <a:endParaRPr lang="es-MX"/>
        </a:p>
      </dgm:t>
    </dgm:pt>
    <dgm:pt modelId="{E28A1CFE-AB37-4010-AA2C-89EA2AA836EE}">
      <dgm:prSet/>
      <dgm:spPr/>
      <dgm:t>
        <a:bodyPr/>
        <a:lstStyle/>
        <a:p>
          <a:pPr rtl="0"/>
          <a:r>
            <a:rPr lang="es-MX" dirty="0" smtClean="0"/>
            <a:t>La gráfica de barras de la figura 1 muestra la forma en la que los negocios estadounidenses financiaron sus actividades usando fondos externos (aquellos que se obtuvieron fuera del negocio mismo) en el periodo 1970-2000 y compara los datos de Estados Unidos con los de Alemania, Japón y Canadá.</a:t>
          </a:r>
          <a:endParaRPr lang="es-MX" dirty="0"/>
        </a:p>
      </dgm:t>
    </dgm:pt>
    <dgm:pt modelId="{5A8C2422-8681-457A-9CE1-B9A41A102D9F}" type="parTrans" cxnId="{8255D7D7-4A9F-4250-AD46-8DF6C606BC21}">
      <dgm:prSet/>
      <dgm:spPr/>
      <dgm:t>
        <a:bodyPr/>
        <a:lstStyle/>
        <a:p>
          <a:endParaRPr lang="es-MX"/>
        </a:p>
      </dgm:t>
    </dgm:pt>
    <dgm:pt modelId="{50AF6D36-8FDE-4D2F-A0C6-F777127FEC9B}" type="sibTrans" cxnId="{8255D7D7-4A9F-4250-AD46-8DF6C606BC21}">
      <dgm:prSet/>
      <dgm:spPr/>
      <dgm:t>
        <a:bodyPr/>
        <a:lstStyle/>
        <a:p>
          <a:endParaRPr lang="es-MX"/>
        </a:p>
      </dgm:t>
    </dgm:pt>
    <dgm:pt modelId="{CD3DB399-3491-4E32-BA9D-3161EC39F9DC}">
      <dgm:prSet/>
      <dgm:spPr/>
      <dgm:t>
        <a:bodyPr/>
        <a:lstStyle/>
        <a:p>
          <a:pPr rtl="0"/>
          <a:r>
            <a:rPr lang="es-MX" dirty="0" smtClean="0"/>
            <a:t>La categoría de </a:t>
          </a:r>
          <a:r>
            <a:rPr lang="es-MX" i="1" dirty="0" smtClean="0"/>
            <a:t>préstamos bancarios </a:t>
          </a:r>
          <a:r>
            <a:rPr lang="es-MX" dirty="0" smtClean="0"/>
            <a:t>está formada principalmente de préstamos provenientes de instituciones de depósito; los </a:t>
          </a:r>
          <a:r>
            <a:rPr lang="es-MX" i="1" dirty="0" smtClean="0"/>
            <a:t>préstamos no bancarios </a:t>
          </a:r>
          <a:r>
            <a:rPr lang="es-MX" dirty="0" smtClean="0"/>
            <a:t>están principalmente formados de préstamos concedidos por otros intermediarios financieros; la categoría de </a:t>
          </a:r>
          <a:r>
            <a:rPr lang="es-MX" i="1" dirty="0" smtClean="0"/>
            <a:t>bonos </a:t>
          </a:r>
          <a:r>
            <a:rPr lang="es-MX" dirty="0" smtClean="0"/>
            <a:t>incluye los valores de endeudamiento negociables, como los bonos corporativos y el papel comercial; las </a:t>
          </a:r>
          <a:r>
            <a:rPr lang="es-MX" i="1" dirty="0" smtClean="0"/>
            <a:t>acciones </a:t>
          </a:r>
          <a:r>
            <a:rPr lang="es-MX" dirty="0" smtClean="0"/>
            <a:t>consisten en emisiones de nuevos instrumentos de capital contable (acciones del mercado de valores).</a:t>
          </a:r>
          <a:endParaRPr lang="es-MX" dirty="0"/>
        </a:p>
      </dgm:t>
    </dgm:pt>
    <dgm:pt modelId="{625AC29B-8569-4C2F-A408-07D8840F225F}" type="parTrans" cxnId="{3D15A028-BD34-4583-BD46-C6E69604B063}">
      <dgm:prSet/>
      <dgm:spPr/>
      <dgm:t>
        <a:bodyPr/>
        <a:lstStyle/>
        <a:p>
          <a:endParaRPr lang="es-MX"/>
        </a:p>
      </dgm:t>
    </dgm:pt>
    <dgm:pt modelId="{1CED3E2C-8209-42EE-BBAF-277269D16185}" type="sibTrans" cxnId="{3D15A028-BD34-4583-BD46-C6E69604B063}">
      <dgm:prSet/>
      <dgm:spPr/>
      <dgm:t>
        <a:bodyPr/>
        <a:lstStyle/>
        <a:p>
          <a:endParaRPr lang="es-MX"/>
        </a:p>
      </dgm:t>
    </dgm:pt>
    <dgm:pt modelId="{4417C17E-D6A8-4C2A-8B0F-AFAA5F212CCF}" type="pres">
      <dgm:prSet presAssocID="{A8979FFB-6ED3-4CD7-9645-F6F57A02BEFD}" presName="linear" presStyleCnt="0">
        <dgm:presLayoutVars>
          <dgm:animLvl val="lvl"/>
          <dgm:resizeHandles val="exact"/>
        </dgm:presLayoutVars>
      </dgm:prSet>
      <dgm:spPr/>
      <dgm:t>
        <a:bodyPr/>
        <a:lstStyle/>
        <a:p>
          <a:endParaRPr lang="es-MX"/>
        </a:p>
      </dgm:t>
    </dgm:pt>
    <dgm:pt modelId="{35A59E0A-0117-44D2-AEC0-00C82FA5000A}" type="pres">
      <dgm:prSet presAssocID="{E28A1CFE-AB37-4010-AA2C-89EA2AA836EE}" presName="parentText" presStyleLbl="node1" presStyleIdx="0" presStyleCnt="2">
        <dgm:presLayoutVars>
          <dgm:chMax val="0"/>
          <dgm:bulletEnabled val="1"/>
        </dgm:presLayoutVars>
      </dgm:prSet>
      <dgm:spPr/>
      <dgm:t>
        <a:bodyPr/>
        <a:lstStyle/>
        <a:p>
          <a:endParaRPr lang="es-MX"/>
        </a:p>
      </dgm:t>
    </dgm:pt>
    <dgm:pt modelId="{3E742879-BCDE-402D-A266-15FA314CF17D}" type="pres">
      <dgm:prSet presAssocID="{50AF6D36-8FDE-4D2F-A0C6-F777127FEC9B}" presName="spacer" presStyleCnt="0"/>
      <dgm:spPr/>
    </dgm:pt>
    <dgm:pt modelId="{6DB163FD-961F-46EC-8B20-D2FE2F2F40FF}" type="pres">
      <dgm:prSet presAssocID="{CD3DB399-3491-4E32-BA9D-3161EC39F9DC}" presName="parentText" presStyleLbl="node1" presStyleIdx="1" presStyleCnt="2">
        <dgm:presLayoutVars>
          <dgm:chMax val="0"/>
          <dgm:bulletEnabled val="1"/>
        </dgm:presLayoutVars>
      </dgm:prSet>
      <dgm:spPr/>
      <dgm:t>
        <a:bodyPr/>
        <a:lstStyle/>
        <a:p>
          <a:endParaRPr lang="es-MX"/>
        </a:p>
      </dgm:t>
    </dgm:pt>
  </dgm:ptLst>
  <dgm:cxnLst>
    <dgm:cxn modelId="{8255D7D7-4A9F-4250-AD46-8DF6C606BC21}" srcId="{A8979FFB-6ED3-4CD7-9645-F6F57A02BEFD}" destId="{E28A1CFE-AB37-4010-AA2C-89EA2AA836EE}" srcOrd="0" destOrd="0" parTransId="{5A8C2422-8681-457A-9CE1-B9A41A102D9F}" sibTransId="{50AF6D36-8FDE-4D2F-A0C6-F777127FEC9B}"/>
    <dgm:cxn modelId="{DA0087BE-24AB-4342-985B-2FC52F94008C}" type="presOf" srcId="{CD3DB399-3491-4E32-BA9D-3161EC39F9DC}" destId="{6DB163FD-961F-46EC-8B20-D2FE2F2F40FF}" srcOrd="0" destOrd="0" presId="urn:microsoft.com/office/officeart/2005/8/layout/vList2"/>
    <dgm:cxn modelId="{E8BED011-3E38-44AF-BF89-A9EC4CD33A80}" type="presOf" srcId="{E28A1CFE-AB37-4010-AA2C-89EA2AA836EE}" destId="{35A59E0A-0117-44D2-AEC0-00C82FA5000A}" srcOrd="0" destOrd="0" presId="urn:microsoft.com/office/officeart/2005/8/layout/vList2"/>
    <dgm:cxn modelId="{A6AA75CF-72BB-42FF-9180-D1DCC3EDBBF3}" type="presOf" srcId="{A8979FFB-6ED3-4CD7-9645-F6F57A02BEFD}" destId="{4417C17E-D6A8-4C2A-8B0F-AFAA5F212CCF}" srcOrd="0" destOrd="0" presId="urn:microsoft.com/office/officeart/2005/8/layout/vList2"/>
    <dgm:cxn modelId="{3D15A028-BD34-4583-BD46-C6E69604B063}" srcId="{A8979FFB-6ED3-4CD7-9645-F6F57A02BEFD}" destId="{CD3DB399-3491-4E32-BA9D-3161EC39F9DC}" srcOrd="1" destOrd="0" parTransId="{625AC29B-8569-4C2F-A408-07D8840F225F}" sibTransId="{1CED3E2C-8209-42EE-BBAF-277269D16185}"/>
    <dgm:cxn modelId="{8E77531B-FCDB-480A-9AD4-62807AE1F014}" type="presParOf" srcId="{4417C17E-D6A8-4C2A-8B0F-AFAA5F212CCF}" destId="{35A59E0A-0117-44D2-AEC0-00C82FA5000A}" srcOrd="0" destOrd="0" presId="urn:microsoft.com/office/officeart/2005/8/layout/vList2"/>
    <dgm:cxn modelId="{863D36B8-E4C7-47CC-B309-8A21F19E54B6}" type="presParOf" srcId="{4417C17E-D6A8-4C2A-8B0F-AFAA5F212CCF}" destId="{3E742879-BCDE-402D-A266-15FA314CF17D}" srcOrd="1" destOrd="0" presId="urn:microsoft.com/office/officeart/2005/8/layout/vList2"/>
    <dgm:cxn modelId="{DC259AF2-44DC-4754-949D-90C3A8FAC05F}" type="presParOf" srcId="{4417C17E-D6A8-4C2A-8B0F-AFAA5F212CCF}" destId="{6DB163FD-961F-46EC-8B20-D2FE2F2F40FF}" srcOrd="2" destOrd="0" presId="urn:microsoft.com/office/officeart/2005/8/layout/vList2"/>
  </dgm:cxnLst>
  <dgm:bg/>
  <dgm:whole>
    <a:ln w="57150">
      <a:solidFill>
        <a:schemeClr val="accent6">
          <a:lumMod val="75000"/>
        </a:schemeClr>
      </a:solidFill>
      <a:prstDash val="sysDot"/>
    </a:ln>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5F7FD99-5CBA-4440-BCA2-F93F4EBE42EB}" type="doc">
      <dgm:prSet loTypeId="urn:microsoft.com/office/officeart/2005/8/layout/vList5" loCatId="list" qsTypeId="urn:microsoft.com/office/officeart/2005/8/quickstyle/3d6" qsCatId="3D" csTypeId="urn:microsoft.com/office/officeart/2005/8/colors/colorful4" csCatId="colorful" phldr="1"/>
      <dgm:spPr/>
      <dgm:t>
        <a:bodyPr/>
        <a:lstStyle/>
        <a:p>
          <a:endParaRPr lang="es-MX"/>
        </a:p>
      </dgm:t>
    </dgm:pt>
    <dgm:pt modelId="{8B63DD47-CFA7-43FE-80F3-1A24C6EDA457}">
      <dgm:prSet phldrT="[Texto]"/>
      <dgm:spPr/>
      <dgm:t>
        <a:bodyPr/>
        <a:lstStyle/>
        <a:p>
          <a:r>
            <a:rPr lang="es-MX" dirty="0" smtClean="0">
              <a:solidFill>
                <a:schemeClr val="bg1"/>
              </a:solidFill>
            </a:rPr>
            <a:t>Contratos de deudas</a:t>
          </a:r>
          <a:endParaRPr lang="es-MX" dirty="0">
            <a:solidFill>
              <a:schemeClr val="bg1"/>
            </a:solidFill>
          </a:endParaRPr>
        </a:p>
      </dgm:t>
    </dgm:pt>
    <dgm:pt modelId="{E8DC1EB4-3366-4B8F-B72D-C67C92EE9A65}" type="parTrans" cxnId="{5B964A66-9939-4DAC-9C88-DE41ECF80032}">
      <dgm:prSet/>
      <dgm:spPr/>
      <dgm:t>
        <a:bodyPr/>
        <a:lstStyle/>
        <a:p>
          <a:endParaRPr lang="es-MX"/>
        </a:p>
      </dgm:t>
    </dgm:pt>
    <dgm:pt modelId="{9217C118-10DF-4E74-990C-F794C15993E2}" type="sibTrans" cxnId="{5B964A66-9939-4DAC-9C88-DE41ECF80032}">
      <dgm:prSet/>
      <dgm:spPr/>
      <dgm:t>
        <a:bodyPr/>
        <a:lstStyle/>
        <a:p>
          <a:endParaRPr lang="es-MX"/>
        </a:p>
      </dgm:t>
    </dgm:pt>
    <dgm:pt modelId="{B0922D60-243E-41D7-8239-292DF8C182CF}">
      <dgm:prSet phldrT="[Texto]"/>
      <dgm:spPr/>
      <dgm:t>
        <a:bodyPr/>
        <a:lstStyle/>
        <a:p>
          <a:r>
            <a:rPr lang="es-MX" dirty="0" smtClean="0"/>
            <a:t>El riesgo moral surge con un contrato de capital contable, el cual es un derecho sobre las utilidades en todas las situaciones, ya sea que la empresa esté ganando o perdiendo dinero. Si un contrato pudiera estructurarse de tal manera que el riesgo moral existiera tan sólo en ciertas situaciones, habría una reducción en la necesidad de controlar a los administradores y el contrato sería más atractivo que un contrato de capital contable. </a:t>
          </a:r>
          <a:endParaRPr lang="es-MX" dirty="0"/>
        </a:p>
      </dgm:t>
    </dgm:pt>
    <dgm:pt modelId="{9B844198-5A47-4A30-9751-19CD26959546}" type="parTrans" cxnId="{F6B40C64-EA90-4005-9FB7-F31CECEBB5B5}">
      <dgm:prSet/>
      <dgm:spPr/>
      <dgm:t>
        <a:bodyPr/>
        <a:lstStyle/>
        <a:p>
          <a:endParaRPr lang="es-MX"/>
        </a:p>
      </dgm:t>
    </dgm:pt>
    <dgm:pt modelId="{DFCFB0B6-2AD7-4A29-9C05-A1756BD02197}" type="sibTrans" cxnId="{F6B40C64-EA90-4005-9FB7-F31CECEBB5B5}">
      <dgm:prSet/>
      <dgm:spPr/>
      <dgm:t>
        <a:bodyPr/>
        <a:lstStyle/>
        <a:p>
          <a:endParaRPr lang="es-MX"/>
        </a:p>
      </dgm:t>
    </dgm:pt>
    <dgm:pt modelId="{87D3FF94-B1D7-4B7D-A7B9-A860433F0772}">
      <dgm:prSet phldrT="[Texto]"/>
      <dgm:spPr/>
      <dgm:t>
        <a:bodyPr/>
        <a:lstStyle/>
        <a:p>
          <a:r>
            <a:rPr lang="es-MX" dirty="0" smtClean="0"/>
            <a:t>El contrato de deudas tiene exactamente estos atributos porque es un acuerdo contractual por parte del prestatario para pagarle al prestamista una cantidad fija de dinero a intervalos periódicos.</a:t>
          </a:r>
          <a:endParaRPr lang="es-MX" dirty="0"/>
        </a:p>
      </dgm:t>
    </dgm:pt>
    <dgm:pt modelId="{8851EF03-298C-4EB5-A418-D7630F9BE099}" type="parTrans" cxnId="{C3F87B84-98B1-44BA-AA49-A6A0EBB442EF}">
      <dgm:prSet/>
      <dgm:spPr/>
      <dgm:t>
        <a:bodyPr/>
        <a:lstStyle/>
        <a:p>
          <a:endParaRPr lang="es-MX"/>
        </a:p>
      </dgm:t>
    </dgm:pt>
    <dgm:pt modelId="{CE957137-C15A-4DD5-84B7-6D62F1BFB29B}" type="sibTrans" cxnId="{C3F87B84-98B1-44BA-AA49-A6A0EBB442EF}">
      <dgm:prSet/>
      <dgm:spPr/>
      <dgm:t>
        <a:bodyPr/>
        <a:lstStyle/>
        <a:p>
          <a:endParaRPr lang="es-MX"/>
        </a:p>
      </dgm:t>
    </dgm:pt>
    <dgm:pt modelId="{338C3D72-6D55-4748-BF25-18C5140D2AD5}" type="pres">
      <dgm:prSet presAssocID="{C5F7FD99-5CBA-4440-BCA2-F93F4EBE42EB}" presName="Name0" presStyleCnt="0">
        <dgm:presLayoutVars>
          <dgm:dir/>
          <dgm:animLvl val="lvl"/>
          <dgm:resizeHandles val="exact"/>
        </dgm:presLayoutVars>
      </dgm:prSet>
      <dgm:spPr/>
      <dgm:t>
        <a:bodyPr/>
        <a:lstStyle/>
        <a:p>
          <a:endParaRPr lang="es-ES"/>
        </a:p>
      </dgm:t>
    </dgm:pt>
    <dgm:pt modelId="{98FDEEE6-A78C-445B-B35B-E4F8B42E5A20}" type="pres">
      <dgm:prSet presAssocID="{8B63DD47-CFA7-43FE-80F3-1A24C6EDA457}" presName="linNode" presStyleCnt="0"/>
      <dgm:spPr/>
    </dgm:pt>
    <dgm:pt modelId="{C4E92AE3-DC79-4CD5-BFCD-867E042BA75C}" type="pres">
      <dgm:prSet presAssocID="{8B63DD47-CFA7-43FE-80F3-1A24C6EDA457}" presName="parentText" presStyleLbl="node1" presStyleIdx="0" presStyleCnt="1">
        <dgm:presLayoutVars>
          <dgm:chMax val="1"/>
          <dgm:bulletEnabled val="1"/>
        </dgm:presLayoutVars>
      </dgm:prSet>
      <dgm:spPr/>
      <dgm:t>
        <a:bodyPr/>
        <a:lstStyle/>
        <a:p>
          <a:endParaRPr lang="es-MX"/>
        </a:p>
      </dgm:t>
    </dgm:pt>
    <dgm:pt modelId="{CCBFC017-3DDB-41C0-9827-93BEE9FE8BF1}" type="pres">
      <dgm:prSet presAssocID="{8B63DD47-CFA7-43FE-80F3-1A24C6EDA457}" presName="descendantText" presStyleLbl="alignAccFollowNode1" presStyleIdx="0" presStyleCnt="1" custLinFactNeighborX="275" custLinFactNeighborY="-2912">
        <dgm:presLayoutVars>
          <dgm:bulletEnabled val="1"/>
        </dgm:presLayoutVars>
      </dgm:prSet>
      <dgm:spPr/>
      <dgm:t>
        <a:bodyPr/>
        <a:lstStyle/>
        <a:p>
          <a:endParaRPr lang="es-MX"/>
        </a:p>
      </dgm:t>
    </dgm:pt>
  </dgm:ptLst>
  <dgm:cxnLst>
    <dgm:cxn modelId="{C9AC10E0-E021-42F3-B527-4903F3BA5E3B}" type="presOf" srcId="{87D3FF94-B1D7-4B7D-A7B9-A860433F0772}" destId="{CCBFC017-3DDB-41C0-9827-93BEE9FE8BF1}" srcOrd="0" destOrd="1" presId="urn:microsoft.com/office/officeart/2005/8/layout/vList5"/>
    <dgm:cxn modelId="{712889C5-9BDA-4EE1-BA1E-EDD7392086FA}" type="presOf" srcId="{8B63DD47-CFA7-43FE-80F3-1A24C6EDA457}" destId="{C4E92AE3-DC79-4CD5-BFCD-867E042BA75C}" srcOrd="0" destOrd="0" presId="urn:microsoft.com/office/officeart/2005/8/layout/vList5"/>
    <dgm:cxn modelId="{8EE47CA8-9696-4417-979D-B24A9EA8BFC3}" type="presOf" srcId="{C5F7FD99-5CBA-4440-BCA2-F93F4EBE42EB}" destId="{338C3D72-6D55-4748-BF25-18C5140D2AD5}" srcOrd="0" destOrd="0" presId="urn:microsoft.com/office/officeart/2005/8/layout/vList5"/>
    <dgm:cxn modelId="{1B28B9B9-68BC-4112-8EEA-5E90D4331E83}" type="presOf" srcId="{B0922D60-243E-41D7-8239-292DF8C182CF}" destId="{CCBFC017-3DDB-41C0-9827-93BEE9FE8BF1}" srcOrd="0" destOrd="0" presId="urn:microsoft.com/office/officeart/2005/8/layout/vList5"/>
    <dgm:cxn modelId="{F6B40C64-EA90-4005-9FB7-F31CECEBB5B5}" srcId="{8B63DD47-CFA7-43FE-80F3-1A24C6EDA457}" destId="{B0922D60-243E-41D7-8239-292DF8C182CF}" srcOrd="0" destOrd="0" parTransId="{9B844198-5A47-4A30-9751-19CD26959546}" sibTransId="{DFCFB0B6-2AD7-4A29-9C05-A1756BD02197}"/>
    <dgm:cxn modelId="{5B964A66-9939-4DAC-9C88-DE41ECF80032}" srcId="{C5F7FD99-5CBA-4440-BCA2-F93F4EBE42EB}" destId="{8B63DD47-CFA7-43FE-80F3-1A24C6EDA457}" srcOrd="0" destOrd="0" parTransId="{E8DC1EB4-3366-4B8F-B72D-C67C92EE9A65}" sibTransId="{9217C118-10DF-4E74-990C-F794C15993E2}"/>
    <dgm:cxn modelId="{C3F87B84-98B1-44BA-AA49-A6A0EBB442EF}" srcId="{8B63DD47-CFA7-43FE-80F3-1A24C6EDA457}" destId="{87D3FF94-B1D7-4B7D-A7B9-A860433F0772}" srcOrd="1" destOrd="0" parTransId="{8851EF03-298C-4EB5-A418-D7630F9BE099}" sibTransId="{CE957137-C15A-4DD5-84B7-6D62F1BFB29B}"/>
    <dgm:cxn modelId="{291BFC3A-112A-4CC3-8B29-F05E18C10327}" type="presParOf" srcId="{338C3D72-6D55-4748-BF25-18C5140D2AD5}" destId="{98FDEEE6-A78C-445B-B35B-E4F8B42E5A20}" srcOrd="0" destOrd="0" presId="urn:microsoft.com/office/officeart/2005/8/layout/vList5"/>
    <dgm:cxn modelId="{8BC66A3C-A368-480F-8EF5-F52895FF974F}" type="presParOf" srcId="{98FDEEE6-A78C-445B-B35B-E4F8B42E5A20}" destId="{C4E92AE3-DC79-4CD5-BFCD-867E042BA75C}" srcOrd="0" destOrd="0" presId="urn:microsoft.com/office/officeart/2005/8/layout/vList5"/>
    <dgm:cxn modelId="{6B7F6610-5FEE-4F34-A04C-9FD4FB433763}" type="presParOf" srcId="{98FDEEE6-A78C-445B-B35B-E4F8B42E5A20}" destId="{CCBFC017-3DDB-41C0-9827-93BEE9FE8BF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991F99D-64AB-42CF-8178-C2254213D58B}" type="doc">
      <dgm:prSet loTypeId="urn:microsoft.com/office/officeart/2009/3/layout/BlockDescendingList" loCatId="list" qsTypeId="urn:microsoft.com/office/officeart/2005/8/quickstyle/3d5" qsCatId="3D" csTypeId="urn:microsoft.com/office/officeart/2005/8/colors/colorful3" csCatId="colorful" phldr="1"/>
      <dgm:spPr/>
      <dgm:t>
        <a:bodyPr/>
        <a:lstStyle/>
        <a:p>
          <a:endParaRPr lang="es-MX"/>
        </a:p>
      </dgm:t>
    </dgm:pt>
    <dgm:pt modelId="{F6786415-27FE-4A67-A192-2F0E92F61801}">
      <dgm:prSet phldrT="[Texto]"/>
      <dgm:spPr/>
      <dgm:t>
        <a:bodyPr/>
        <a:lstStyle/>
        <a:p>
          <a:endParaRPr lang="es-MX" b="1" dirty="0" smtClean="0">
            <a:effectLst>
              <a:outerShdw blurRad="38100" dist="38100" dir="2700000" algn="tl">
                <a:srgbClr val="000000">
                  <a:alpha val="43137"/>
                </a:srgbClr>
              </a:outerShdw>
            </a:effectLst>
          </a:endParaRPr>
        </a:p>
        <a:p>
          <a:endParaRPr lang="es-MX" b="1" dirty="0" smtClean="0">
            <a:effectLst>
              <a:outerShdw blurRad="38100" dist="38100" dir="2700000" algn="tl">
                <a:srgbClr val="000000">
                  <a:alpha val="43137"/>
                </a:srgbClr>
              </a:outerShdw>
            </a:effectLst>
          </a:endParaRPr>
        </a:p>
        <a:p>
          <a:r>
            <a:rPr lang="es-MX" b="1" dirty="0" smtClean="0">
              <a:effectLst>
                <a:outerShdw blurRad="38100" dist="38100" dir="2700000" algn="tl">
                  <a:srgbClr val="000000">
                    <a:alpha val="43137"/>
                  </a:srgbClr>
                </a:outerShdw>
              </a:effectLst>
            </a:rPr>
            <a:t>Con todo y las ventajas que acaban de describirse, los contratos de deudas se encuentran aún sujetos al riesgo moral. </a:t>
          </a:r>
          <a:endParaRPr lang="es-MX" b="1" dirty="0">
            <a:effectLst>
              <a:outerShdw blurRad="38100" dist="38100" dir="2700000" algn="tl">
                <a:srgbClr val="000000">
                  <a:alpha val="43137"/>
                </a:srgbClr>
              </a:outerShdw>
            </a:effectLst>
          </a:endParaRPr>
        </a:p>
      </dgm:t>
    </dgm:pt>
    <dgm:pt modelId="{7FFC713B-D240-4B54-AD09-7DAE78E0156C}" type="parTrans" cxnId="{EF8D3249-0613-478C-9A55-B7C78CC83DE3}">
      <dgm:prSet/>
      <dgm:spPr/>
      <dgm:t>
        <a:bodyPr/>
        <a:lstStyle/>
        <a:p>
          <a:endParaRPr lang="es-MX"/>
        </a:p>
      </dgm:t>
    </dgm:pt>
    <dgm:pt modelId="{4DDD26E8-8C5A-4968-925A-B33A9E4712CB}" type="sibTrans" cxnId="{EF8D3249-0613-478C-9A55-B7C78CC83DE3}">
      <dgm:prSet/>
      <dgm:spPr/>
      <dgm:t>
        <a:bodyPr/>
        <a:lstStyle/>
        <a:p>
          <a:endParaRPr lang="es-MX"/>
        </a:p>
      </dgm:t>
    </dgm:pt>
    <dgm:pt modelId="{9B61A076-F4EE-4F10-B6F2-8A82B38CF733}">
      <dgm:prSet phldrT="[Texto]"/>
      <dgm:spPr/>
      <dgm:t>
        <a:bodyPr/>
        <a:lstStyle/>
        <a:p>
          <a:r>
            <a:rPr lang="es-MX" dirty="0" smtClean="0"/>
            <a:t> </a:t>
          </a:r>
          <a:endParaRPr lang="es-MX" dirty="0"/>
        </a:p>
      </dgm:t>
    </dgm:pt>
    <dgm:pt modelId="{3953EF6E-423E-408B-9B24-606A847FEBFD}" type="parTrans" cxnId="{19EA01C6-A3EB-4B3F-955B-6B9191F1B18B}">
      <dgm:prSet/>
      <dgm:spPr/>
      <dgm:t>
        <a:bodyPr/>
        <a:lstStyle/>
        <a:p>
          <a:endParaRPr lang="es-MX"/>
        </a:p>
      </dgm:t>
    </dgm:pt>
    <dgm:pt modelId="{F34D74F8-5920-4D21-99EA-BE766E08F211}" type="sibTrans" cxnId="{19EA01C6-A3EB-4B3F-955B-6B9191F1B18B}">
      <dgm:prSet/>
      <dgm:spPr/>
      <dgm:t>
        <a:bodyPr/>
        <a:lstStyle/>
        <a:p>
          <a:endParaRPr lang="es-MX"/>
        </a:p>
      </dgm:t>
    </dgm:pt>
    <dgm:pt modelId="{166D4B68-D79B-42FC-A024-1A0390375F79}">
      <dgm:prSet phldrT="[Texto]"/>
      <dgm:spPr/>
      <dgm:t>
        <a:bodyPr/>
        <a:lstStyle/>
        <a:p>
          <a:r>
            <a:rPr lang="es-MX" b="1" dirty="0" smtClean="0">
              <a:effectLst>
                <a:outerShdw blurRad="38100" dist="38100" dir="2700000" algn="tl">
                  <a:srgbClr val="000000">
                    <a:alpha val="43137"/>
                  </a:srgbClr>
                </a:outerShdw>
              </a:effectLst>
            </a:rPr>
            <a:t>Como un contrato de deudas requiere que los prestatarios paguen una cantidad fija y les permite mantener cualquier utilidad por arriba de este monto, los prestatarios tienen un incentivo para iniciar proyectos de inversión más riesgosos de lo que les gustaría a los prestamistas.</a:t>
          </a:r>
          <a:endParaRPr lang="es-MX" dirty="0"/>
        </a:p>
      </dgm:t>
    </dgm:pt>
    <dgm:pt modelId="{3B2CE521-F0E0-4AED-894B-9EAFB938124F}" type="parTrans" cxnId="{435B7DDC-2D64-46CA-8A31-79FF283819B7}">
      <dgm:prSet/>
      <dgm:spPr/>
      <dgm:t>
        <a:bodyPr/>
        <a:lstStyle/>
        <a:p>
          <a:endParaRPr lang="es-MX"/>
        </a:p>
      </dgm:t>
    </dgm:pt>
    <dgm:pt modelId="{6D3B7A31-3E7B-45B9-ADBB-45DE254DC280}" type="sibTrans" cxnId="{435B7DDC-2D64-46CA-8A31-79FF283819B7}">
      <dgm:prSet/>
      <dgm:spPr/>
      <dgm:t>
        <a:bodyPr/>
        <a:lstStyle/>
        <a:p>
          <a:endParaRPr lang="es-MX"/>
        </a:p>
      </dgm:t>
    </dgm:pt>
    <dgm:pt modelId="{30E727EB-AD80-450C-A09D-B0AA8020D618}">
      <dgm:prSet phldrT="[Texto]"/>
      <dgm:spPr/>
      <dgm:t>
        <a:bodyPr/>
        <a:lstStyle/>
        <a:p>
          <a:r>
            <a:rPr lang="es-MX" dirty="0" smtClean="0"/>
            <a:t> </a:t>
          </a:r>
          <a:endParaRPr lang="es-MX" dirty="0"/>
        </a:p>
      </dgm:t>
    </dgm:pt>
    <dgm:pt modelId="{595A0BF9-046D-4D3C-A31B-F137C208F4C4}" type="sibTrans" cxnId="{2387090C-2BDE-48E9-ACC8-E2D59C18F3B3}">
      <dgm:prSet/>
      <dgm:spPr/>
      <dgm:t>
        <a:bodyPr/>
        <a:lstStyle/>
        <a:p>
          <a:endParaRPr lang="es-MX"/>
        </a:p>
      </dgm:t>
    </dgm:pt>
    <dgm:pt modelId="{5CE5FEA6-4116-4975-AFFC-85948DCEE6ED}" type="parTrans" cxnId="{2387090C-2BDE-48E9-ACC8-E2D59C18F3B3}">
      <dgm:prSet/>
      <dgm:spPr/>
      <dgm:t>
        <a:bodyPr/>
        <a:lstStyle/>
        <a:p>
          <a:endParaRPr lang="es-MX"/>
        </a:p>
      </dgm:t>
    </dgm:pt>
    <dgm:pt modelId="{7A705955-047F-4C40-84AE-B9826B3CD564}" type="pres">
      <dgm:prSet presAssocID="{B991F99D-64AB-42CF-8178-C2254213D58B}" presName="Name0" presStyleCnt="0">
        <dgm:presLayoutVars>
          <dgm:chMax val="7"/>
          <dgm:chPref val="7"/>
          <dgm:dir/>
          <dgm:animLvl val="lvl"/>
        </dgm:presLayoutVars>
      </dgm:prSet>
      <dgm:spPr/>
      <dgm:t>
        <a:bodyPr/>
        <a:lstStyle/>
        <a:p>
          <a:endParaRPr lang="es-ES"/>
        </a:p>
      </dgm:t>
    </dgm:pt>
    <dgm:pt modelId="{4FAB0FDC-7D7E-4886-AA0A-2DDE5B030D16}" type="pres">
      <dgm:prSet presAssocID="{30E727EB-AD80-450C-A09D-B0AA8020D618}" presName="parentText_1" presStyleLbl="node1" presStyleIdx="0" presStyleCnt="2">
        <dgm:presLayoutVars>
          <dgm:chMax val="1"/>
          <dgm:chPref val="1"/>
          <dgm:bulletEnabled val="1"/>
        </dgm:presLayoutVars>
      </dgm:prSet>
      <dgm:spPr/>
      <dgm:t>
        <a:bodyPr/>
        <a:lstStyle/>
        <a:p>
          <a:endParaRPr lang="es-ES"/>
        </a:p>
      </dgm:t>
    </dgm:pt>
    <dgm:pt modelId="{1F6AFE3E-FAF9-41B4-BABD-80FBC4438568}" type="pres">
      <dgm:prSet presAssocID="{30E727EB-AD80-450C-A09D-B0AA8020D618}" presName="childText_1" presStyleLbl="node1" presStyleIdx="0" presStyleCnt="2" custScaleX="129188" custLinFactNeighborX="12110">
        <dgm:presLayoutVars>
          <dgm:chMax val="0"/>
          <dgm:chPref val="0"/>
          <dgm:bulletEnabled val="1"/>
        </dgm:presLayoutVars>
      </dgm:prSet>
      <dgm:spPr/>
      <dgm:t>
        <a:bodyPr/>
        <a:lstStyle/>
        <a:p>
          <a:endParaRPr lang="es-MX"/>
        </a:p>
      </dgm:t>
    </dgm:pt>
    <dgm:pt modelId="{F6F9359B-F694-4C31-A8D5-A29F49EEB2A8}" type="pres">
      <dgm:prSet presAssocID="{30E727EB-AD80-450C-A09D-B0AA8020D618}" presName="accentShape_1" presStyleCnt="0"/>
      <dgm:spPr/>
    </dgm:pt>
    <dgm:pt modelId="{55D6E3B6-0C7D-4548-8592-545C07A42111}" type="pres">
      <dgm:prSet presAssocID="{30E727EB-AD80-450C-A09D-B0AA8020D618}" presName="imageRepeatNode" presStyleLbl="node1" presStyleIdx="0" presStyleCnt="2" custLinFactNeighborX="-5232" custLinFactNeighborY="0"/>
      <dgm:spPr/>
      <dgm:t>
        <a:bodyPr/>
        <a:lstStyle/>
        <a:p>
          <a:endParaRPr lang="es-MX"/>
        </a:p>
      </dgm:t>
    </dgm:pt>
    <dgm:pt modelId="{541B8113-B68E-4726-8D8C-C735663EED49}" type="pres">
      <dgm:prSet presAssocID="{9B61A076-F4EE-4F10-B6F2-8A82B38CF733}" presName="parentText_2" presStyleLbl="node1" presStyleIdx="0" presStyleCnt="2">
        <dgm:presLayoutVars>
          <dgm:chMax val="1"/>
          <dgm:chPref val="1"/>
          <dgm:bulletEnabled val="1"/>
        </dgm:presLayoutVars>
      </dgm:prSet>
      <dgm:spPr/>
      <dgm:t>
        <a:bodyPr/>
        <a:lstStyle/>
        <a:p>
          <a:endParaRPr lang="es-ES"/>
        </a:p>
      </dgm:t>
    </dgm:pt>
    <dgm:pt modelId="{2D4839D3-0EAA-4072-A7CF-07825F94C0A9}" type="pres">
      <dgm:prSet presAssocID="{9B61A076-F4EE-4F10-B6F2-8A82B38CF733}" presName="childText_2" presStyleLbl="node2" presStyleIdx="0" presStyleCnt="0" custScaleX="142512" custLinFactNeighborX="24872" custLinFactNeighborY="312">
        <dgm:presLayoutVars>
          <dgm:chMax val="0"/>
          <dgm:chPref val="0"/>
          <dgm:bulletEnabled val="1"/>
        </dgm:presLayoutVars>
      </dgm:prSet>
      <dgm:spPr/>
      <dgm:t>
        <a:bodyPr/>
        <a:lstStyle/>
        <a:p>
          <a:endParaRPr lang="es-MX"/>
        </a:p>
      </dgm:t>
    </dgm:pt>
    <dgm:pt modelId="{C46A6D9F-7000-4FE6-AE16-2BEB5691349A}" type="pres">
      <dgm:prSet presAssocID="{9B61A076-F4EE-4F10-B6F2-8A82B38CF733}" presName="accentShape_2" presStyleCnt="0"/>
      <dgm:spPr/>
    </dgm:pt>
    <dgm:pt modelId="{71164C8E-BC8F-44A4-98B0-05D766798339}" type="pres">
      <dgm:prSet presAssocID="{9B61A076-F4EE-4F10-B6F2-8A82B38CF733}" presName="imageRepeatNode" presStyleLbl="node1" presStyleIdx="1" presStyleCnt="2"/>
      <dgm:spPr/>
      <dgm:t>
        <a:bodyPr/>
        <a:lstStyle/>
        <a:p>
          <a:endParaRPr lang="es-ES"/>
        </a:p>
      </dgm:t>
    </dgm:pt>
  </dgm:ptLst>
  <dgm:cxnLst>
    <dgm:cxn modelId="{EF8D3249-0613-478C-9A55-B7C78CC83DE3}" srcId="{30E727EB-AD80-450C-A09D-B0AA8020D618}" destId="{F6786415-27FE-4A67-A192-2F0E92F61801}" srcOrd="0" destOrd="0" parTransId="{7FFC713B-D240-4B54-AD09-7DAE78E0156C}" sibTransId="{4DDD26E8-8C5A-4968-925A-B33A9E4712CB}"/>
    <dgm:cxn modelId="{0F9FB7F4-6AA8-4174-B3FC-EDB929A6B493}" type="presOf" srcId="{30E727EB-AD80-450C-A09D-B0AA8020D618}" destId="{4FAB0FDC-7D7E-4886-AA0A-2DDE5B030D16}" srcOrd="0" destOrd="0" presId="urn:microsoft.com/office/officeart/2009/3/layout/BlockDescendingList"/>
    <dgm:cxn modelId="{435B7DDC-2D64-46CA-8A31-79FF283819B7}" srcId="{9B61A076-F4EE-4F10-B6F2-8A82B38CF733}" destId="{166D4B68-D79B-42FC-A024-1A0390375F79}" srcOrd="0" destOrd="0" parTransId="{3B2CE521-F0E0-4AED-894B-9EAFB938124F}" sibTransId="{6D3B7A31-3E7B-45B9-ADBB-45DE254DC280}"/>
    <dgm:cxn modelId="{EEEE0D5A-A1CE-4C6F-894F-6C31F1D8B53C}" type="presOf" srcId="{30E727EB-AD80-450C-A09D-B0AA8020D618}" destId="{55D6E3B6-0C7D-4548-8592-545C07A42111}" srcOrd="1" destOrd="0" presId="urn:microsoft.com/office/officeart/2009/3/layout/BlockDescendingList"/>
    <dgm:cxn modelId="{F8F9217D-5926-4F2B-90C9-BADBD3ED9211}" type="presOf" srcId="{166D4B68-D79B-42FC-A024-1A0390375F79}" destId="{2D4839D3-0EAA-4072-A7CF-07825F94C0A9}" srcOrd="0" destOrd="0" presId="urn:microsoft.com/office/officeart/2009/3/layout/BlockDescendingList"/>
    <dgm:cxn modelId="{44EA094F-4C03-42ED-936F-EE0BD534BC57}" type="presOf" srcId="{9B61A076-F4EE-4F10-B6F2-8A82B38CF733}" destId="{541B8113-B68E-4726-8D8C-C735663EED49}" srcOrd="0" destOrd="0" presId="urn:microsoft.com/office/officeart/2009/3/layout/BlockDescendingList"/>
    <dgm:cxn modelId="{19EA01C6-A3EB-4B3F-955B-6B9191F1B18B}" srcId="{B991F99D-64AB-42CF-8178-C2254213D58B}" destId="{9B61A076-F4EE-4F10-B6F2-8A82B38CF733}" srcOrd="1" destOrd="0" parTransId="{3953EF6E-423E-408B-9B24-606A847FEBFD}" sibTransId="{F34D74F8-5920-4D21-99EA-BE766E08F211}"/>
    <dgm:cxn modelId="{40BA118B-32C5-420A-8ADE-BF9DC072F5FA}" type="presOf" srcId="{F6786415-27FE-4A67-A192-2F0E92F61801}" destId="{1F6AFE3E-FAF9-41B4-BABD-80FBC4438568}" srcOrd="0" destOrd="0" presId="urn:microsoft.com/office/officeart/2009/3/layout/BlockDescendingList"/>
    <dgm:cxn modelId="{2387090C-2BDE-48E9-ACC8-E2D59C18F3B3}" srcId="{B991F99D-64AB-42CF-8178-C2254213D58B}" destId="{30E727EB-AD80-450C-A09D-B0AA8020D618}" srcOrd="0" destOrd="0" parTransId="{5CE5FEA6-4116-4975-AFFC-85948DCEE6ED}" sibTransId="{595A0BF9-046D-4D3C-A31B-F137C208F4C4}"/>
    <dgm:cxn modelId="{01A0EC33-4366-45ED-AAF5-45204E0C45CD}" type="presOf" srcId="{B991F99D-64AB-42CF-8178-C2254213D58B}" destId="{7A705955-047F-4C40-84AE-B9826B3CD564}" srcOrd="0" destOrd="0" presId="urn:microsoft.com/office/officeart/2009/3/layout/BlockDescendingList"/>
    <dgm:cxn modelId="{C9DBC0D1-0961-4A9E-8035-71D705CADC4E}" type="presOf" srcId="{9B61A076-F4EE-4F10-B6F2-8A82B38CF733}" destId="{71164C8E-BC8F-44A4-98B0-05D766798339}" srcOrd="1" destOrd="0" presId="urn:microsoft.com/office/officeart/2009/3/layout/BlockDescendingList"/>
    <dgm:cxn modelId="{2F7E0C98-7299-4C62-A10D-B2836C1CD3F2}" type="presParOf" srcId="{7A705955-047F-4C40-84AE-B9826B3CD564}" destId="{4FAB0FDC-7D7E-4886-AA0A-2DDE5B030D16}" srcOrd="0" destOrd="0" presId="urn:microsoft.com/office/officeart/2009/3/layout/BlockDescendingList"/>
    <dgm:cxn modelId="{FBFCF146-32D2-4094-B933-C73408FA6F52}" type="presParOf" srcId="{7A705955-047F-4C40-84AE-B9826B3CD564}" destId="{1F6AFE3E-FAF9-41B4-BABD-80FBC4438568}" srcOrd="1" destOrd="0" presId="urn:microsoft.com/office/officeart/2009/3/layout/BlockDescendingList"/>
    <dgm:cxn modelId="{61585F76-2323-4E2E-B176-6D39ECBB7F7A}" type="presParOf" srcId="{7A705955-047F-4C40-84AE-B9826B3CD564}" destId="{F6F9359B-F694-4C31-A8D5-A29F49EEB2A8}" srcOrd="2" destOrd="0" presId="urn:microsoft.com/office/officeart/2009/3/layout/BlockDescendingList"/>
    <dgm:cxn modelId="{91433864-E099-4B6E-B12B-CBBA3A6DBD85}" type="presParOf" srcId="{F6F9359B-F694-4C31-A8D5-A29F49EEB2A8}" destId="{55D6E3B6-0C7D-4548-8592-545C07A42111}" srcOrd="0" destOrd="0" presId="urn:microsoft.com/office/officeart/2009/3/layout/BlockDescendingList"/>
    <dgm:cxn modelId="{97CB227C-56EB-4EB6-963C-D9CD8BB3C060}" type="presParOf" srcId="{7A705955-047F-4C40-84AE-B9826B3CD564}" destId="{541B8113-B68E-4726-8D8C-C735663EED49}" srcOrd="3" destOrd="0" presId="urn:microsoft.com/office/officeart/2009/3/layout/BlockDescendingList"/>
    <dgm:cxn modelId="{EC1C728F-7DD5-4FF1-B77F-9602F73128B5}" type="presParOf" srcId="{7A705955-047F-4C40-84AE-B9826B3CD564}" destId="{2D4839D3-0EAA-4072-A7CF-07825F94C0A9}" srcOrd="4" destOrd="0" presId="urn:microsoft.com/office/officeart/2009/3/layout/BlockDescendingList"/>
    <dgm:cxn modelId="{BC2BF852-0740-46A8-908E-7805A8273CA7}" type="presParOf" srcId="{7A705955-047F-4C40-84AE-B9826B3CD564}" destId="{C46A6D9F-7000-4FE6-AE16-2BEB5691349A}" srcOrd="5" destOrd="0" presId="urn:microsoft.com/office/officeart/2009/3/layout/BlockDescendingList"/>
    <dgm:cxn modelId="{26B70685-B802-4ADA-A77A-7288B75E2689}" type="presParOf" srcId="{C46A6D9F-7000-4FE6-AE16-2BEB5691349A}" destId="{71164C8E-BC8F-44A4-98B0-05D766798339}" srcOrd="0" destOrd="0" presId="urn:microsoft.com/office/officeart/2009/3/layout/BlockDescending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7A2365ED-BAB4-4E7B-A1BF-F7B258B27D57}" type="doc">
      <dgm:prSet loTypeId="urn:microsoft.com/office/officeart/2005/8/layout/hList9" loCatId="list" qsTypeId="urn:microsoft.com/office/officeart/2005/8/quickstyle/simple1" qsCatId="simple" csTypeId="urn:microsoft.com/office/officeart/2005/8/colors/colorful4" csCatId="colorful" phldr="1"/>
      <dgm:spPr/>
      <dgm:t>
        <a:bodyPr/>
        <a:lstStyle/>
        <a:p>
          <a:endParaRPr lang="es-MX"/>
        </a:p>
      </dgm:t>
    </dgm:pt>
    <dgm:pt modelId="{32210114-CBD6-4B35-96DB-0CDF21BC6388}">
      <dgm:prSet phldrT="[Texto]"/>
      <dgm:spPr/>
      <dgm:t>
        <a:bodyPr/>
        <a:lstStyle/>
        <a:p>
          <a:r>
            <a:rPr lang="es-MX" b="1" dirty="0" smtClean="0">
              <a:effectLst>
                <a:outerShdw blurRad="38100" dist="38100" dir="2700000" algn="tl">
                  <a:srgbClr val="000000">
                    <a:alpha val="43137"/>
                  </a:srgbClr>
                </a:outerShdw>
              </a:effectLst>
            </a:rPr>
            <a:t>Capital contable y colateral.</a:t>
          </a:r>
          <a:endParaRPr lang="es-MX" b="1" dirty="0">
            <a:effectLst>
              <a:outerShdw blurRad="38100" dist="38100" dir="2700000" algn="tl">
                <a:srgbClr val="000000">
                  <a:alpha val="43137"/>
                </a:srgbClr>
              </a:outerShdw>
            </a:effectLst>
          </a:endParaRPr>
        </a:p>
      </dgm:t>
    </dgm:pt>
    <dgm:pt modelId="{9DB332C1-8A65-41AF-8CB9-D823A6305775}" type="parTrans" cxnId="{A55F474C-101A-42DB-845B-C0A6C30161C0}">
      <dgm:prSet/>
      <dgm:spPr/>
      <dgm:t>
        <a:bodyPr/>
        <a:lstStyle/>
        <a:p>
          <a:endParaRPr lang="es-MX"/>
        </a:p>
      </dgm:t>
    </dgm:pt>
    <dgm:pt modelId="{74807FA0-88A5-4921-BDB8-379C0D6BCA65}" type="sibTrans" cxnId="{A55F474C-101A-42DB-845B-C0A6C30161C0}">
      <dgm:prSet/>
      <dgm:spPr/>
      <dgm:t>
        <a:bodyPr/>
        <a:lstStyle/>
        <a:p>
          <a:endParaRPr lang="es-MX"/>
        </a:p>
      </dgm:t>
    </dgm:pt>
    <dgm:pt modelId="{57271E21-501D-4F4F-AA9F-B1DD2B3A1273}">
      <dgm:prSet phldrT="[Texto]" custT="1"/>
      <dgm:spPr/>
      <dgm:t>
        <a:bodyPr/>
        <a:lstStyle/>
        <a:p>
          <a:r>
            <a:rPr lang="es-MX" sz="1400" b="1" dirty="0" smtClean="0"/>
            <a:t>Cuando los prestatarios tienen un mayor riesgo porque su capital contable (la diferencia entre sus activos y sus pasivos) es alto o el colateral que le han cedido en garantía al prestamista es valioso, el peligro del riesgo moral —la tentación de actuar de una manera que los prestamistas encuentren objetable— se verá muy reducido porque los prestatarios tienen mucho que perder.</a:t>
          </a:r>
          <a:endParaRPr lang="es-MX" sz="1400" b="1" dirty="0"/>
        </a:p>
      </dgm:t>
    </dgm:pt>
    <dgm:pt modelId="{BA43F46E-22DF-47B6-B10E-4ED8C099CB76}" type="sibTrans" cxnId="{74BB135E-5DEF-4045-AA06-F1DB363D45EA}">
      <dgm:prSet/>
      <dgm:spPr/>
      <dgm:t>
        <a:bodyPr/>
        <a:lstStyle/>
        <a:p>
          <a:endParaRPr lang="es-MX"/>
        </a:p>
      </dgm:t>
    </dgm:pt>
    <dgm:pt modelId="{E9DD495F-5239-4F0A-A91C-9379B6FEED44}" type="parTrans" cxnId="{74BB135E-5DEF-4045-AA06-F1DB363D45EA}">
      <dgm:prSet/>
      <dgm:spPr/>
      <dgm:t>
        <a:bodyPr/>
        <a:lstStyle/>
        <a:p>
          <a:endParaRPr lang="es-MX"/>
        </a:p>
      </dgm:t>
    </dgm:pt>
    <dgm:pt modelId="{234B8427-72D9-4E91-B2BC-1322A17575CB}">
      <dgm:prSet phldrT="[Texto]" custT="1"/>
      <dgm:spPr/>
      <dgm:t>
        <a:bodyPr/>
        <a:lstStyle/>
        <a:p>
          <a:pPr algn="just"/>
          <a:r>
            <a:rPr lang="es-MX" sz="1400" b="1" dirty="0" smtClean="0"/>
            <a:t>Una forma de describir la solución que un alto nivel de capital contable y un colateral dan al problema del riesgo moral es que ello hace al contrato de deudas compatible con los incentivos; es decir, alinea los incentivos del prestatario con los del prestamista. </a:t>
          </a:r>
        </a:p>
        <a:p>
          <a:pPr algn="just"/>
          <a:r>
            <a:rPr lang="es-MX" sz="1400" b="1" dirty="0" smtClean="0"/>
            <a:t>Cuanto más grande sea el capital contable de los prestatarios y el colateral cedido en garantía, mayor será el incentivo de los prestatarios para comportarse en una forma que el prestamista espere y desee, más pequeño será el problema del riesgo moral en el contrato de deudas, y más fácil será para la empresa o casero solicitar fondos en préstamo. De manera opuesta, cuando el capital contable del prestatario y el colateral son de un nivel menor, el problema del riesgo moral será más grande y será más difícil conseguir fondos en préstamo.</a:t>
          </a:r>
          <a:endParaRPr lang="es-MX" sz="1400" b="1" dirty="0"/>
        </a:p>
      </dgm:t>
    </dgm:pt>
    <dgm:pt modelId="{3F8A31D9-B7B3-4147-97F7-9807590E21E4}" type="sibTrans" cxnId="{50A8E10E-28B5-45E3-9F9E-71F53F8F1981}">
      <dgm:prSet/>
      <dgm:spPr/>
      <dgm:t>
        <a:bodyPr/>
        <a:lstStyle/>
        <a:p>
          <a:endParaRPr lang="es-MX"/>
        </a:p>
      </dgm:t>
    </dgm:pt>
    <dgm:pt modelId="{3AC886A9-E652-4599-BC5E-C8837342B8B6}" type="parTrans" cxnId="{50A8E10E-28B5-45E3-9F9E-71F53F8F1981}">
      <dgm:prSet/>
      <dgm:spPr/>
      <dgm:t>
        <a:bodyPr/>
        <a:lstStyle/>
        <a:p>
          <a:endParaRPr lang="es-MX"/>
        </a:p>
      </dgm:t>
    </dgm:pt>
    <dgm:pt modelId="{00132D2F-CDA2-4AAB-80AA-6DC5C780AE26}" type="pres">
      <dgm:prSet presAssocID="{7A2365ED-BAB4-4E7B-A1BF-F7B258B27D57}" presName="list" presStyleCnt="0">
        <dgm:presLayoutVars>
          <dgm:dir/>
          <dgm:animLvl val="lvl"/>
        </dgm:presLayoutVars>
      </dgm:prSet>
      <dgm:spPr/>
      <dgm:t>
        <a:bodyPr/>
        <a:lstStyle/>
        <a:p>
          <a:endParaRPr lang="es-ES"/>
        </a:p>
      </dgm:t>
    </dgm:pt>
    <dgm:pt modelId="{5A5235F2-66F2-4805-8CB8-300ADA68A2CB}" type="pres">
      <dgm:prSet presAssocID="{32210114-CBD6-4B35-96DB-0CDF21BC6388}" presName="posSpace" presStyleCnt="0"/>
      <dgm:spPr/>
    </dgm:pt>
    <dgm:pt modelId="{58CB1901-B387-4180-9AE8-A9D40669926E}" type="pres">
      <dgm:prSet presAssocID="{32210114-CBD6-4B35-96DB-0CDF21BC6388}" presName="vertFlow" presStyleCnt="0"/>
      <dgm:spPr/>
    </dgm:pt>
    <dgm:pt modelId="{38BDBCC0-E2E8-41D1-A96A-34FA1880B42C}" type="pres">
      <dgm:prSet presAssocID="{32210114-CBD6-4B35-96DB-0CDF21BC6388}" presName="topSpace" presStyleCnt="0"/>
      <dgm:spPr/>
    </dgm:pt>
    <dgm:pt modelId="{7693C9F0-D323-4A5F-A69E-91C2A65A8816}" type="pres">
      <dgm:prSet presAssocID="{32210114-CBD6-4B35-96DB-0CDF21BC6388}" presName="firstComp" presStyleCnt="0"/>
      <dgm:spPr/>
    </dgm:pt>
    <dgm:pt modelId="{DAEF69A6-CAB6-4484-8A7B-BB71529C74CE}" type="pres">
      <dgm:prSet presAssocID="{32210114-CBD6-4B35-96DB-0CDF21BC6388}" presName="firstChild" presStyleLbl="bgAccFollowNode1" presStyleIdx="0" presStyleCnt="2" custScaleX="142752" custScaleY="161279" custLinFactNeighborX="78617" custLinFactNeighborY="-25731"/>
      <dgm:spPr/>
      <dgm:t>
        <a:bodyPr/>
        <a:lstStyle/>
        <a:p>
          <a:endParaRPr lang="es-MX"/>
        </a:p>
      </dgm:t>
    </dgm:pt>
    <dgm:pt modelId="{3F7BE18D-BA0A-4AAF-AA82-3BFBE271C90B}" type="pres">
      <dgm:prSet presAssocID="{32210114-CBD6-4B35-96DB-0CDF21BC6388}" presName="firstChildTx" presStyleLbl="bgAccFollowNode1" presStyleIdx="0" presStyleCnt="2">
        <dgm:presLayoutVars>
          <dgm:bulletEnabled val="1"/>
        </dgm:presLayoutVars>
      </dgm:prSet>
      <dgm:spPr/>
      <dgm:t>
        <a:bodyPr/>
        <a:lstStyle/>
        <a:p>
          <a:endParaRPr lang="es-MX"/>
        </a:p>
      </dgm:t>
    </dgm:pt>
    <dgm:pt modelId="{192E98D6-90E4-408D-B764-C10B597AE33A}" type="pres">
      <dgm:prSet presAssocID="{234B8427-72D9-4E91-B2BC-1322A17575CB}" presName="comp" presStyleCnt="0"/>
      <dgm:spPr/>
    </dgm:pt>
    <dgm:pt modelId="{13C0956A-6E46-470E-B0DF-9A69A1E947E1}" type="pres">
      <dgm:prSet presAssocID="{234B8427-72D9-4E91-B2BC-1322A17575CB}" presName="child" presStyleLbl="bgAccFollowNode1" presStyleIdx="1" presStyleCnt="2" custScaleX="192441" custScaleY="206044" custLinFactNeighborX="-79465" custLinFactNeighborY="-31790"/>
      <dgm:spPr/>
      <dgm:t>
        <a:bodyPr/>
        <a:lstStyle/>
        <a:p>
          <a:endParaRPr lang="es-MX"/>
        </a:p>
      </dgm:t>
    </dgm:pt>
    <dgm:pt modelId="{420F41DA-9A10-4723-BD30-E9A3F64A1128}" type="pres">
      <dgm:prSet presAssocID="{234B8427-72D9-4E91-B2BC-1322A17575CB}" presName="childTx" presStyleLbl="bgAccFollowNode1" presStyleIdx="1" presStyleCnt="2">
        <dgm:presLayoutVars>
          <dgm:bulletEnabled val="1"/>
        </dgm:presLayoutVars>
      </dgm:prSet>
      <dgm:spPr/>
      <dgm:t>
        <a:bodyPr/>
        <a:lstStyle/>
        <a:p>
          <a:endParaRPr lang="es-MX"/>
        </a:p>
      </dgm:t>
    </dgm:pt>
    <dgm:pt modelId="{9B67E705-4E6E-4791-8A3D-705D9E425023}" type="pres">
      <dgm:prSet presAssocID="{32210114-CBD6-4B35-96DB-0CDF21BC6388}" presName="negSpace" presStyleCnt="0"/>
      <dgm:spPr/>
    </dgm:pt>
    <dgm:pt modelId="{DB0B0FB2-A80C-406E-BF99-F36F9180EC11}" type="pres">
      <dgm:prSet presAssocID="{32210114-CBD6-4B35-96DB-0CDF21BC6388}" presName="circle" presStyleLbl="node1" presStyleIdx="0" presStyleCnt="1" custLinFactNeighborX="-63380" custLinFactNeighborY="4155"/>
      <dgm:spPr/>
      <dgm:t>
        <a:bodyPr/>
        <a:lstStyle/>
        <a:p>
          <a:endParaRPr lang="es-MX"/>
        </a:p>
      </dgm:t>
    </dgm:pt>
  </dgm:ptLst>
  <dgm:cxnLst>
    <dgm:cxn modelId="{E21B8AD9-DEF5-4DD1-86FA-364A46676C2C}" type="presOf" srcId="{57271E21-501D-4F4F-AA9F-B1DD2B3A1273}" destId="{3F7BE18D-BA0A-4AAF-AA82-3BFBE271C90B}" srcOrd="1" destOrd="0" presId="urn:microsoft.com/office/officeart/2005/8/layout/hList9"/>
    <dgm:cxn modelId="{74BB135E-5DEF-4045-AA06-F1DB363D45EA}" srcId="{32210114-CBD6-4B35-96DB-0CDF21BC6388}" destId="{57271E21-501D-4F4F-AA9F-B1DD2B3A1273}" srcOrd="0" destOrd="0" parTransId="{E9DD495F-5239-4F0A-A91C-9379B6FEED44}" sibTransId="{BA43F46E-22DF-47B6-B10E-4ED8C099CB76}"/>
    <dgm:cxn modelId="{4FD41FC5-880A-4C27-BBF2-0DC4CFB51F93}" type="presOf" srcId="{234B8427-72D9-4E91-B2BC-1322A17575CB}" destId="{420F41DA-9A10-4723-BD30-E9A3F64A1128}" srcOrd="1" destOrd="0" presId="urn:microsoft.com/office/officeart/2005/8/layout/hList9"/>
    <dgm:cxn modelId="{4A049D51-05BC-4868-B5F7-F10579677A7C}" type="presOf" srcId="{57271E21-501D-4F4F-AA9F-B1DD2B3A1273}" destId="{DAEF69A6-CAB6-4484-8A7B-BB71529C74CE}" srcOrd="0" destOrd="0" presId="urn:microsoft.com/office/officeart/2005/8/layout/hList9"/>
    <dgm:cxn modelId="{A55F474C-101A-42DB-845B-C0A6C30161C0}" srcId="{7A2365ED-BAB4-4E7B-A1BF-F7B258B27D57}" destId="{32210114-CBD6-4B35-96DB-0CDF21BC6388}" srcOrd="0" destOrd="0" parTransId="{9DB332C1-8A65-41AF-8CB9-D823A6305775}" sibTransId="{74807FA0-88A5-4921-BDB8-379C0D6BCA65}"/>
    <dgm:cxn modelId="{50A8E10E-28B5-45E3-9F9E-71F53F8F1981}" srcId="{32210114-CBD6-4B35-96DB-0CDF21BC6388}" destId="{234B8427-72D9-4E91-B2BC-1322A17575CB}" srcOrd="1" destOrd="0" parTransId="{3AC886A9-E652-4599-BC5E-C8837342B8B6}" sibTransId="{3F8A31D9-B7B3-4147-97F7-9807590E21E4}"/>
    <dgm:cxn modelId="{B79FB617-7AF5-4BDD-8015-1678C970EF3E}" type="presOf" srcId="{32210114-CBD6-4B35-96DB-0CDF21BC6388}" destId="{DB0B0FB2-A80C-406E-BF99-F36F9180EC11}" srcOrd="0" destOrd="0" presId="urn:microsoft.com/office/officeart/2005/8/layout/hList9"/>
    <dgm:cxn modelId="{645E7BC0-9044-4E7C-B3EB-EB81B19F9642}" type="presOf" srcId="{7A2365ED-BAB4-4E7B-A1BF-F7B258B27D57}" destId="{00132D2F-CDA2-4AAB-80AA-6DC5C780AE26}" srcOrd="0" destOrd="0" presId="urn:microsoft.com/office/officeart/2005/8/layout/hList9"/>
    <dgm:cxn modelId="{D4537689-5BB0-4C9A-8287-6B4110D33FD5}" type="presOf" srcId="{234B8427-72D9-4E91-B2BC-1322A17575CB}" destId="{13C0956A-6E46-470E-B0DF-9A69A1E947E1}" srcOrd="0" destOrd="0" presId="urn:microsoft.com/office/officeart/2005/8/layout/hList9"/>
    <dgm:cxn modelId="{3D10CD74-B512-4B55-AC71-7932990494FD}" type="presParOf" srcId="{00132D2F-CDA2-4AAB-80AA-6DC5C780AE26}" destId="{5A5235F2-66F2-4805-8CB8-300ADA68A2CB}" srcOrd="0" destOrd="0" presId="urn:microsoft.com/office/officeart/2005/8/layout/hList9"/>
    <dgm:cxn modelId="{57DDB210-2A3E-4479-BBB2-ED5ADC5990AA}" type="presParOf" srcId="{00132D2F-CDA2-4AAB-80AA-6DC5C780AE26}" destId="{58CB1901-B387-4180-9AE8-A9D40669926E}" srcOrd="1" destOrd="0" presId="urn:microsoft.com/office/officeart/2005/8/layout/hList9"/>
    <dgm:cxn modelId="{E755E086-5F85-4719-9222-F50E16439A58}" type="presParOf" srcId="{58CB1901-B387-4180-9AE8-A9D40669926E}" destId="{38BDBCC0-E2E8-41D1-A96A-34FA1880B42C}" srcOrd="0" destOrd="0" presId="urn:microsoft.com/office/officeart/2005/8/layout/hList9"/>
    <dgm:cxn modelId="{91D0A7E0-91E3-4EEF-9280-FDF74F9390AD}" type="presParOf" srcId="{58CB1901-B387-4180-9AE8-A9D40669926E}" destId="{7693C9F0-D323-4A5F-A69E-91C2A65A8816}" srcOrd="1" destOrd="0" presId="urn:microsoft.com/office/officeart/2005/8/layout/hList9"/>
    <dgm:cxn modelId="{27B3F38E-E280-4C66-800B-A16692E8B0B7}" type="presParOf" srcId="{7693C9F0-D323-4A5F-A69E-91C2A65A8816}" destId="{DAEF69A6-CAB6-4484-8A7B-BB71529C74CE}" srcOrd="0" destOrd="0" presId="urn:microsoft.com/office/officeart/2005/8/layout/hList9"/>
    <dgm:cxn modelId="{B6BFD302-21EF-4713-B121-66462DAC509B}" type="presParOf" srcId="{7693C9F0-D323-4A5F-A69E-91C2A65A8816}" destId="{3F7BE18D-BA0A-4AAF-AA82-3BFBE271C90B}" srcOrd="1" destOrd="0" presId="urn:microsoft.com/office/officeart/2005/8/layout/hList9"/>
    <dgm:cxn modelId="{5B2DE006-C355-4130-B5CF-5A96ED2E4FC8}" type="presParOf" srcId="{58CB1901-B387-4180-9AE8-A9D40669926E}" destId="{192E98D6-90E4-408D-B764-C10B597AE33A}" srcOrd="2" destOrd="0" presId="urn:microsoft.com/office/officeart/2005/8/layout/hList9"/>
    <dgm:cxn modelId="{82D9F6F2-379A-4C7B-AB27-677FFCC6F201}" type="presParOf" srcId="{192E98D6-90E4-408D-B764-C10B597AE33A}" destId="{13C0956A-6E46-470E-B0DF-9A69A1E947E1}" srcOrd="0" destOrd="0" presId="urn:microsoft.com/office/officeart/2005/8/layout/hList9"/>
    <dgm:cxn modelId="{E993FDFE-C82A-4280-BBB4-1861CE6DEA79}" type="presParOf" srcId="{192E98D6-90E4-408D-B764-C10B597AE33A}" destId="{420F41DA-9A10-4723-BD30-E9A3F64A1128}" srcOrd="1" destOrd="0" presId="urn:microsoft.com/office/officeart/2005/8/layout/hList9"/>
    <dgm:cxn modelId="{4DEB56AB-115A-482D-AB75-FBA9E45CFA0E}" type="presParOf" srcId="{00132D2F-CDA2-4AAB-80AA-6DC5C780AE26}" destId="{9B67E705-4E6E-4791-8A3D-705D9E425023}" srcOrd="2" destOrd="0" presId="urn:microsoft.com/office/officeart/2005/8/layout/hList9"/>
    <dgm:cxn modelId="{8CE888D3-10C5-4CF2-8C62-8F69732330C1}" type="presParOf" srcId="{00132D2F-CDA2-4AAB-80AA-6DC5C780AE26}" destId="{DB0B0FB2-A80C-406E-BF99-F36F9180EC11}"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7F9F6550-503D-4A7E-A6A8-8555B5839147}" type="doc">
      <dgm:prSet loTypeId="urn:microsoft.com/office/officeart/2005/8/layout/hList9" loCatId="list" qsTypeId="urn:microsoft.com/office/officeart/2005/8/quickstyle/3d4" qsCatId="3D" csTypeId="urn:microsoft.com/office/officeart/2005/8/colors/colorful5" csCatId="colorful" phldr="1"/>
      <dgm:spPr/>
      <dgm:t>
        <a:bodyPr/>
        <a:lstStyle/>
        <a:p>
          <a:endParaRPr lang="es-MX"/>
        </a:p>
      </dgm:t>
    </dgm:pt>
    <dgm:pt modelId="{51D32E8F-71E3-41BC-A3CC-33CA28901339}">
      <dgm:prSet phldrT="[Texto]"/>
      <dgm:spPr/>
      <dgm:t>
        <a:bodyPr/>
        <a:lstStyle/>
        <a:p>
          <a:r>
            <a:rPr lang="es-MX" dirty="0" smtClean="0"/>
            <a:t>Vigilancia y obligatoriedad de los convenios restrictivos.</a:t>
          </a:r>
          <a:endParaRPr lang="es-MX" dirty="0"/>
        </a:p>
      </dgm:t>
    </dgm:pt>
    <dgm:pt modelId="{D8DB5517-15DF-4E74-926E-A60989702E58}" type="parTrans" cxnId="{0ADBDE56-43B1-48A0-AD55-42F451B1DF4B}">
      <dgm:prSet/>
      <dgm:spPr/>
      <dgm:t>
        <a:bodyPr/>
        <a:lstStyle/>
        <a:p>
          <a:endParaRPr lang="es-MX"/>
        </a:p>
      </dgm:t>
    </dgm:pt>
    <dgm:pt modelId="{C48DF851-3852-417E-AE6A-A79F4D7A12F5}" type="sibTrans" cxnId="{0ADBDE56-43B1-48A0-AD55-42F451B1DF4B}">
      <dgm:prSet/>
      <dgm:spPr/>
      <dgm:t>
        <a:bodyPr/>
        <a:lstStyle/>
        <a:p>
          <a:endParaRPr lang="es-MX"/>
        </a:p>
      </dgm:t>
    </dgm:pt>
    <dgm:pt modelId="{9B9C98F7-17A2-4435-B7CB-D1D665EB35C4}">
      <dgm:prSet phldrT="[Texto]"/>
      <dgm:spPr/>
      <dgm:t>
        <a:bodyPr/>
        <a:lstStyle/>
        <a:p>
          <a:r>
            <a:rPr lang="es-MX" dirty="0" smtClean="0"/>
            <a:t>Los convenios restrictivos tienen como finalidad reducir el riesgo moral, ya sea descartando el comportamiento indeseable o motivando un comportamiento deseable. Existen cuatro tipos de convenios restrictivos que logran este objetivo:</a:t>
          </a:r>
          <a:endParaRPr lang="es-MX" dirty="0"/>
        </a:p>
      </dgm:t>
    </dgm:pt>
    <dgm:pt modelId="{F70C0BD6-375D-48E4-ADFB-231860884CFF}" type="parTrans" cxnId="{3C81E349-A5FA-4360-9952-2B82EED492D5}">
      <dgm:prSet/>
      <dgm:spPr/>
      <dgm:t>
        <a:bodyPr/>
        <a:lstStyle/>
        <a:p>
          <a:endParaRPr lang="es-MX"/>
        </a:p>
      </dgm:t>
    </dgm:pt>
    <dgm:pt modelId="{1E265159-8D3F-4794-B7E7-24D809222F2E}" type="sibTrans" cxnId="{3C81E349-A5FA-4360-9952-2B82EED492D5}">
      <dgm:prSet/>
      <dgm:spPr/>
      <dgm:t>
        <a:bodyPr/>
        <a:lstStyle/>
        <a:p>
          <a:endParaRPr lang="es-MX"/>
        </a:p>
      </dgm:t>
    </dgm:pt>
    <dgm:pt modelId="{B333F372-1E55-4A3B-B809-0475CD0035BF}" type="pres">
      <dgm:prSet presAssocID="{7F9F6550-503D-4A7E-A6A8-8555B5839147}" presName="list" presStyleCnt="0">
        <dgm:presLayoutVars>
          <dgm:dir/>
          <dgm:animLvl val="lvl"/>
        </dgm:presLayoutVars>
      </dgm:prSet>
      <dgm:spPr/>
      <dgm:t>
        <a:bodyPr/>
        <a:lstStyle/>
        <a:p>
          <a:endParaRPr lang="es-ES"/>
        </a:p>
      </dgm:t>
    </dgm:pt>
    <dgm:pt modelId="{712CBDFE-E0DC-47AC-9E9C-232E345CBE27}" type="pres">
      <dgm:prSet presAssocID="{51D32E8F-71E3-41BC-A3CC-33CA28901339}" presName="posSpace" presStyleCnt="0"/>
      <dgm:spPr/>
    </dgm:pt>
    <dgm:pt modelId="{AF452627-CAA5-4F62-9166-6C371010E907}" type="pres">
      <dgm:prSet presAssocID="{51D32E8F-71E3-41BC-A3CC-33CA28901339}" presName="vertFlow" presStyleCnt="0"/>
      <dgm:spPr/>
    </dgm:pt>
    <dgm:pt modelId="{015FB211-D7B1-4F3D-AFEB-60918C1464A3}" type="pres">
      <dgm:prSet presAssocID="{51D32E8F-71E3-41BC-A3CC-33CA28901339}" presName="topSpace" presStyleCnt="0"/>
      <dgm:spPr/>
    </dgm:pt>
    <dgm:pt modelId="{AAA0F24C-6111-44E6-91E9-7E0B1D727A10}" type="pres">
      <dgm:prSet presAssocID="{51D32E8F-71E3-41BC-A3CC-33CA28901339}" presName="firstComp" presStyleCnt="0"/>
      <dgm:spPr/>
    </dgm:pt>
    <dgm:pt modelId="{4CB75819-71E7-4E1E-851A-B8828650DD3C}" type="pres">
      <dgm:prSet presAssocID="{51D32E8F-71E3-41BC-A3CC-33CA28901339}" presName="firstChild" presStyleLbl="bgAccFollowNode1" presStyleIdx="0" presStyleCnt="1"/>
      <dgm:spPr/>
      <dgm:t>
        <a:bodyPr/>
        <a:lstStyle/>
        <a:p>
          <a:endParaRPr lang="es-MX"/>
        </a:p>
      </dgm:t>
    </dgm:pt>
    <dgm:pt modelId="{DFA73B6C-2DD4-4915-A9CC-88584E45E817}" type="pres">
      <dgm:prSet presAssocID="{51D32E8F-71E3-41BC-A3CC-33CA28901339}" presName="firstChildTx" presStyleLbl="bgAccFollowNode1" presStyleIdx="0" presStyleCnt="1">
        <dgm:presLayoutVars>
          <dgm:bulletEnabled val="1"/>
        </dgm:presLayoutVars>
      </dgm:prSet>
      <dgm:spPr/>
      <dgm:t>
        <a:bodyPr/>
        <a:lstStyle/>
        <a:p>
          <a:endParaRPr lang="es-MX"/>
        </a:p>
      </dgm:t>
    </dgm:pt>
    <dgm:pt modelId="{0F2AE869-0787-44AB-A5C0-4D1C01C27DC2}" type="pres">
      <dgm:prSet presAssocID="{51D32E8F-71E3-41BC-A3CC-33CA28901339}" presName="negSpace" presStyleCnt="0"/>
      <dgm:spPr/>
    </dgm:pt>
    <dgm:pt modelId="{ACF95329-CBAB-4604-935A-23958D9E9532}" type="pres">
      <dgm:prSet presAssocID="{51D32E8F-71E3-41BC-A3CC-33CA28901339}" presName="circle" presStyleLbl="node1" presStyleIdx="0" presStyleCnt="1" custLinFactNeighborX="-1201" custLinFactNeighborY="-35556"/>
      <dgm:spPr/>
      <dgm:t>
        <a:bodyPr/>
        <a:lstStyle/>
        <a:p>
          <a:endParaRPr lang="es-MX"/>
        </a:p>
      </dgm:t>
    </dgm:pt>
  </dgm:ptLst>
  <dgm:cxnLst>
    <dgm:cxn modelId="{43B60BB2-29F0-4FD6-AE4E-540D6E7DC358}" type="presOf" srcId="{51D32E8F-71E3-41BC-A3CC-33CA28901339}" destId="{ACF95329-CBAB-4604-935A-23958D9E9532}" srcOrd="0" destOrd="0" presId="urn:microsoft.com/office/officeart/2005/8/layout/hList9"/>
    <dgm:cxn modelId="{0ADBDE56-43B1-48A0-AD55-42F451B1DF4B}" srcId="{7F9F6550-503D-4A7E-A6A8-8555B5839147}" destId="{51D32E8F-71E3-41BC-A3CC-33CA28901339}" srcOrd="0" destOrd="0" parTransId="{D8DB5517-15DF-4E74-926E-A60989702E58}" sibTransId="{C48DF851-3852-417E-AE6A-A79F4D7A12F5}"/>
    <dgm:cxn modelId="{D12F27A2-70A2-4A3E-AE54-094EAB610337}" type="presOf" srcId="{7F9F6550-503D-4A7E-A6A8-8555B5839147}" destId="{B333F372-1E55-4A3B-B809-0475CD0035BF}" srcOrd="0" destOrd="0" presId="urn:microsoft.com/office/officeart/2005/8/layout/hList9"/>
    <dgm:cxn modelId="{710DC881-9FFE-4333-B651-AB8818F1A47C}" type="presOf" srcId="{9B9C98F7-17A2-4435-B7CB-D1D665EB35C4}" destId="{4CB75819-71E7-4E1E-851A-B8828650DD3C}" srcOrd="0" destOrd="0" presId="urn:microsoft.com/office/officeart/2005/8/layout/hList9"/>
    <dgm:cxn modelId="{5AD801C6-066F-4EAE-AB4C-3F4220721C85}" type="presOf" srcId="{9B9C98F7-17A2-4435-B7CB-D1D665EB35C4}" destId="{DFA73B6C-2DD4-4915-A9CC-88584E45E817}" srcOrd="1" destOrd="0" presId="urn:microsoft.com/office/officeart/2005/8/layout/hList9"/>
    <dgm:cxn modelId="{3C81E349-A5FA-4360-9952-2B82EED492D5}" srcId="{51D32E8F-71E3-41BC-A3CC-33CA28901339}" destId="{9B9C98F7-17A2-4435-B7CB-D1D665EB35C4}" srcOrd="0" destOrd="0" parTransId="{F70C0BD6-375D-48E4-ADFB-231860884CFF}" sibTransId="{1E265159-8D3F-4794-B7E7-24D809222F2E}"/>
    <dgm:cxn modelId="{5EDDE0F3-9CBB-4488-8818-A38A7BFC9925}" type="presParOf" srcId="{B333F372-1E55-4A3B-B809-0475CD0035BF}" destId="{712CBDFE-E0DC-47AC-9E9C-232E345CBE27}" srcOrd="0" destOrd="0" presId="urn:microsoft.com/office/officeart/2005/8/layout/hList9"/>
    <dgm:cxn modelId="{4CD2AB42-389C-4FB4-8E83-DF8ED1E9DE75}" type="presParOf" srcId="{B333F372-1E55-4A3B-B809-0475CD0035BF}" destId="{AF452627-CAA5-4F62-9166-6C371010E907}" srcOrd="1" destOrd="0" presId="urn:microsoft.com/office/officeart/2005/8/layout/hList9"/>
    <dgm:cxn modelId="{F0D2B0DB-044D-4B87-B59D-126EE3C5881E}" type="presParOf" srcId="{AF452627-CAA5-4F62-9166-6C371010E907}" destId="{015FB211-D7B1-4F3D-AFEB-60918C1464A3}" srcOrd="0" destOrd="0" presId="urn:microsoft.com/office/officeart/2005/8/layout/hList9"/>
    <dgm:cxn modelId="{77309C10-32DC-44DA-95BB-BFA7C4AE4CFA}" type="presParOf" srcId="{AF452627-CAA5-4F62-9166-6C371010E907}" destId="{AAA0F24C-6111-44E6-91E9-7E0B1D727A10}" srcOrd="1" destOrd="0" presId="urn:microsoft.com/office/officeart/2005/8/layout/hList9"/>
    <dgm:cxn modelId="{C14A03BA-6894-41BF-A177-881455281454}" type="presParOf" srcId="{AAA0F24C-6111-44E6-91E9-7E0B1D727A10}" destId="{4CB75819-71E7-4E1E-851A-B8828650DD3C}" srcOrd="0" destOrd="0" presId="urn:microsoft.com/office/officeart/2005/8/layout/hList9"/>
    <dgm:cxn modelId="{6807058E-6249-4AA1-9ED8-63BB303A51AB}" type="presParOf" srcId="{AAA0F24C-6111-44E6-91E9-7E0B1D727A10}" destId="{DFA73B6C-2DD4-4915-A9CC-88584E45E817}" srcOrd="1" destOrd="0" presId="urn:microsoft.com/office/officeart/2005/8/layout/hList9"/>
    <dgm:cxn modelId="{86EEAA98-11FE-4240-ADDC-B9621BCD9CFA}" type="presParOf" srcId="{B333F372-1E55-4A3B-B809-0475CD0035BF}" destId="{0F2AE869-0787-44AB-A5C0-4D1C01C27DC2}" srcOrd="2" destOrd="0" presId="urn:microsoft.com/office/officeart/2005/8/layout/hList9"/>
    <dgm:cxn modelId="{196B6214-F9E4-4D71-A1D8-67FFFA9F9C28}" type="presParOf" srcId="{B333F372-1E55-4A3B-B809-0475CD0035BF}" destId="{ACF95329-CBAB-4604-935A-23958D9E9532}"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98AD538-1825-4732-8055-98AB55C8EB1D}" type="doc">
      <dgm:prSet loTypeId="urn:microsoft.com/office/officeart/2008/layout/AscendingPictureAccentProcess" loCatId="process" qsTypeId="urn:microsoft.com/office/officeart/2005/8/quickstyle/simple5" qsCatId="simple" csTypeId="urn:microsoft.com/office/officeart/2005/8/colors/colorful5" csCatId="colorful" phldr="1"/>
      <dgm:spPr/>
      <dgm:t>
        <a:bodyPr/>
        <a:lstStyle/>
        <a:p>
          <a:endParaRPr lang="es-MX"/>
        </a:p>
      </dgm:t>
    </dgm:pt>
    <dgm:pt modelId="{53583F68-C394-4499-9A59-2DA7E0405D3A}">
      <dgm:prSet phldrT="[Texto]" custT="1"/>
      <dgm:spPr/>
      <dgm:t>
        <a:bodyPr/>
        <a:lstStyle/>
        <a:p>
          <a:r>
            <a:rPr lang="es-MX" sz="1400" b="1" dirty="0" smtClean="0">
              <a:effectLst>
                <a:outerShdw blurRad="38100" dist="38100" dir="2700000" algn="tl">
                  <a:srgbClr val="000000">
                    <a:alpha val="43137"/>
                  </a:srgbClr>
                </a:outerShdw>
              </a:effectLst>
            </a:rPr>
            <a:t>1. Convenios para desalentar un comportamiento indeseable</a:t>
          </a:r>
          <a:r>
            <a:rPr lang="es-MX" sz="1000" dirty="0" smtClean="0"/>
            <a:t>.</a:t>
          </a:r>
          <a:endParaRPr lang="es-MX" sz="1000" dirty="0"/>
        </a:p>
      </dgm:t>
    </dgm:pt>
    <dgm:pt modelId="{0C284BD8-E993-40DE-AA83-920A48949E3B}" type="parTrans" cxnId="{4460243A-417F-40A5-82C6-8862B10302F0}">
      <dgm:prSet/>
      <dgm:spPr/>
      <dgm:t>
        <a:bodyPr/>
        <a:lstStyle/>
        <a:p>
          <a:endParaRPr lang="es-MX"/>
        </a:p>
      </dgm:t>
    </dgm:pt>
    <dgm:pt modelId="{1F831B9F-4517-4343-BC55-E3F52F2DC710}" type="sibTrans" cxnId="{4460243A-417F-40A5-82C6-8862B10302F0}">
      <dgm:prSet/>
      <dgm:spPr/>
      <dgm:t>
        <a:bodyPr/>
        <a:lstStyle/>
        <a:p>
          <a:endParaRPr lang="es-MX"/>
        </a:p>
      </dgm:t>
    </dgm:pt>
    <dgm:pt modelId="{B91764C4-2685-4446-B49C-A48EE69560B9}">
      <dgm:prSet phldrT="[Texto]" custT="1"/>
      <dgm:spPr/>
      <dgm:t>
        <a:bodyPr/>
        <a:lstStyle/>
        <a:p>
          <a:r>
            <a:rPr lang="es-MX" sz="1200" b="1" dirty="0" smtClean="0">
              <a:effectLst>
                <a:outerShdw blurRad="38100" dist="38100" dir="2700000" algn="tl">
                  <a:srgbClr val="000000">
                    <a:alpha val="43137"/>
                  </a:srgbClr>
                </a:outerShdw>
              </a:effectLst>
            </a:rPr>
            <a:t>2</a:t>
          </a:r>
          <a:r>
            <a:rPr lang="es-MX" sz="1400" b="1" dirty="0" smtClean="0">
              <a:effectLst>
                <a:outerShdw blurRad="38100" dist="38100" dir="2700000" algn="tl">
                  <a:srgbClr val="000000">
                    <a:alpha val="43137"/>
                  </a:srgbClr>
                </a:outerShdw>
              </a:effectLst>
            </a:rPr>
            <a:t>. Convenios para motivar un comportamiento deseable.</a:t>
          </a:r>
          <a:endParaRPr lang="es-MX" sz="1400" b="1" dirty="0">
            <a:effectLst>
              <a:outerShdw blurRad="38100" dist="38100" dir="2700000" algn="tl">
                <a:srgbClr val="000000">
                  <a:alpha val="43137"/>
                </a:srgbClr>
              </a:outerShdw>
            </a:effectLst>
          </a:endParaRPr>
        </a:p>
      </dgm:t>
    </dgm:pt>
    <dgm:pt modelId="{A2569E3A-2128-468A-8514-AA85BDD588D0}" type="parTrans" cxnId="{CB8106E6-833F-411D-8C11-F26D1A429155}">
      <dgm:prSet/>
      <dgm:spPr/>
      <dgm:t>
        <a:bodyPr/>
        <a:lstStyle/>
        <a:p>
          <a:endParaRPr lang="es-MX"/>
        </a:p>
      </dgm:t>
    </dgm:pt>
    <dgm:pt modelId="{173D026B-A83E-44D5-AFD2-2601285CE18C}" type="sibTrans" cxnId="{CB8106E6-833F-411D-8C11-F26D1A429155}">
      <dgm:prSet/>
      <dgm:spPr/>
      <dgm:t>
        <a:bodyPr/>
        <a:lstStyle/>
        <a:p>
          <a:endParaRPr lang="es-MX"/>
        </a:p>
      </dgm:t>
    </dgm:pt>
    <dgm:pt modelId="{D384C23D-2920-480C-871E-3136FEE72014}">
      <dgm:prSet custT="1"/>
      <dgm:spPr/>
      <dgm:t>
        <a:bodyPr/>
        <a:lstStyle/>
        <a:p>
          <a:r>
            <a:rPr lang="es-MX" sz="1400" b="1" dirty="0" smtClean="0">
              <a:effectLst>
                <a:outerShdw blurRad="38100" dist="38100" dir="2700000" algn="tl">
                  <a:srgbClr val="000000">
                    <a:alpha val="43137"/>
                  </a:srgbClr>
                </a:outerShdw>
              </a:effectLst>
            </a:rPr>
            <a:t>3. Convenios para mantener en buen estado los colaterales</a:t>
          </a:r>
          <a:r>
            <a:rPr lang="es-MX" sz="1200" b="1" dirty="0" smtClean="0">
              <a:effectLst>
                <a:outerShdw blurRad="38100" dist="38100" dir="2700000" algn="tl">
                  <a:srgbClr val="000000">
                    <a:alpha val="43137"/>
                  </a:srgbClr>
                </a:outerShdw>
              </a:effectLst>
            </a:rPr>
            <a:t>.</a:t>
          </a:r>
          <a:endParaRPr lang="es-MX" sz="1200" b="1" dirty="0">
            <a:effectLst>
              <a:outerShdw blurRad="38100" dist="38100" dir="2700000" algn="tl">
                <a:srgbClr val="000000">
                  <a:alpha val="43137"/>
                </a:srgbClr>
              </a:outerShdw>
            </a:effectLst>
          </a:endParaRPr>
        </a:p>
      </dgm:t>
    </dgm:pt>
    <dgm:pt modelId="{FF5572E7-F665-49AB-BFB8-3BB6D90A88DF}" type="parTrans" cxnId="{ED9D798E-6AE4-49EA-9A35-2C26E8DAE628}">
      <dgm:prSet/>
      <dgm:spPr/>
      <dgm:t>
        <a:bodyPr/>
        <a:lstStyle/>
        <a:p>
          <a:endParaRPr lang="es-MX"/>
        </a:p>
      </dgm:t>
    </dgm:pt>
    <dgm:pt modelId="{B83C52A8-3EF9-4A44-89D7-AEBE196C1F8A}" type="sibTrans" cxnId="{ED9D798E-6AE4-49EA-9A35-2C26E8DAE628}">
      <dgm:prSet/>
      <dgm:spPr/>
      <dgm:t>
        <a:bodyPr/>
        <a:lstStyle/>
        <a:p>
          <a:endParaRPr lang="es-MX"/>
        </a:p>
      </dgm:t>
    </dgm:pt>
    <dgm:pt modelId="{E19AA4AE-8570-47E8-A3E5-068D2E5F474A}">
      <dgm:prSet custT="1"/>
      <dgm:spPr/>
      <dgm:t>
        <a:bodyPr/>
        <a:lstStyle/>
        <a:p>
          <a:r>
            <a:rPr lang="es-MX" sz="1400" b="1" dirty="0" smtClean="0">
              <a:effectLst>
                <a:outerShdw blurRad="38100" dist="38100" dir="2700000" algn="tl">
                  <a:srgbClr val="000000">
                    <a:alpha val="43137"/>
                  </a:srgbClr>
                </a:outerShdw>
              </a:effectLst>
            </a:rPr>
            <a:t>4. Convenios para dar información.</a:t>
          </a:r>
          <a:endParaRPr lang="es-MX" sz="1400" b="1" dirty="0">
            <a:effectLst>
              <a:outerShdw blurRad="38100" dist="38100" dir="2700000" algn="tl">
                <a:srgbClr val="000000">
                  <a:alpha val="43137"/>
                </a:srgbClr>
              </a:outerShdw>
            </a:effectLst>
          </a:endParaRPr>
        </a:p>
      </dgm:t>
    </dgm:pt>
    <dgm:pt modelId="{BADA0AF9-25C3-4678-9F85-CF38E0F3D0A3}" type="parTrans" cxnId="{FDB7422C-E70D-485A-A4B7-93C5454BBBB7}">
      <dgm:prSet/>
      <dgm:spPr/>
      <dgm:t>
        <a:bodyPr/>
        <a:lstStyle/>
        <a:p>
          <a:endParaRPr lang="es-MX"/>
        </a:p>
      </dgm:t>
    </dgm:pt>
    <dgm:pt modelId="{5AD3460B-ED73-4D2D-BC72-16C756D0DACA}" type="sibTrans" cxnId="{FDB7422C-E70D-485A-A4B7-93C5454BBBB7}">
      <dgm:prSet/>
      <dgm:spPr/>
      <dgm:t>
        <a:bodyPr/>
        <a:lstStyle/>
        <a:p>
          <a:endParaRPr lang="es-MX"/>
        </a:p>
      </dgm:t>
    </dgm:pt>
    <dgm:pt modelId="{E8A231E5-1F7B-4651-828A-50A27C059B5D}" type="pres">
      <dgm:prSet presAssocID="{598AD538-1825-4732-8055-98AB55C8EB1D}" presName="Name0" presStyleCnt="0">
        <dgm:presLayoutVars>
          <dgm:chMax val="7"/>
          <dgm:chPref val="7"/>
          <dgm:dir/>
        </dgm:presLayoutVars>
      </dgm:prSet>
      <dgm:spPr/>
      <dgm:t>
        <a:bodyPr/>
        <a:lstStyle/>
        <a:p>
          <a:endParaRPr lang="es-ES"/>
        </a:p>
      </dgm:t>
    </dgm:pt>
    <dgm:pt modelId="{BABD13DB-D38F-49C8-81CC-A216E41306BD}" type="pres">
      <dgm:prSet presAssocID="{598AD538-1825-4732-8055-98AB55C8EB1D}" presName="dot1" presStyleLbl="alignNode1" presStyleIdx="0" presStyleCnt="13"/>
      <dgm:spPr/>
    </dgm:pt>
    <dgm:pt modelId="{6CB084A2-1295-48B9-A837-AF84D7573B37}" type="pres">
      <dgm:prSet presAssocID="{598AD538-1825-4732-8055-98AB55C8EB1D}" presName="dot2" presStyleLbl="alignNode1" presStyleIdx="1" presStyleCnt="13"/>
      <dgm:spPr/>
    </dgm:pt>
    <dgm:pt modelId="{F3A10D06-4213-4A87-A4F1-F63852E55A86}" type="pres">
      <dgm:prSet presAssocID="{598AD538-1825-4732-8055-98AB55C8EB1D}" presName="dot3" presStyleLbl="alignNode1" presStyleIdx="2" presStyleCnt="13"/>
      <dgm:spPr/>
    </dgm:pt>
    <dgm:pt modelId="{5863EDDD-031E-4406-A785-78D9EA401F7B}" type="pres">
      <dgm:prSet presAssocID="{598AD538-1825-4732-8055-98AB55C8EB1D}" presName="dot4" presStyleLbl="alignNode1" presStyleIdx="3" presStyleCnt="13"/>
      <dgm:spPr/>
    </dgm:pt>
    <dgm:pt modelId="{BA39B018-D4D8-403B-B209-79AF36C99255}" type="pres">
      <dgm:prSet presAssocID="{598AD538-1825-4732-8055-98AB55C8EB1D}" presName="dot5" presStyleLbl="alignNode1" presStyleIdx="4" presStyleCnt="13"/>
      <dgm:spPr/>
    </dgm:pt>
    <dgm:pt modelId="{0060EE34-0F0F-4C20-95B2-077CEB8469B4}" type="pres">
      <dgm:prSet presAssocID="{598AD538-1825-4732-8055-98AB55C8EB1D}" presName="dot6" presStyleLbl="alignNode1" presStyleIdx="5" presStyleCnt="13"/>
      <dgm:spPr/>
    </dgm:pt>
    <dgm:pt modelId="{F65973C2-EEAB-4246-9C0B-1351D6C7E86D}" type="pres">
      <dgm:prSet presAssocID="{598AD538-1825-4732-8055-98AB55C8EB1D}" presName="dotArrow1" presStyleLbl="alignNode1" presStyleIdx="6" presStyleCnt="13"/>
      <dgm:spPr/>
    </dgm:pt>
    <dgm:pt modelId="{E1632F17-C893-4A4B-99AC-004BF4EEDEAB}" type="pres">
      <dgm:prSet presAssocID="{598AD538-1825-4732-8055-98AB55C8EB1D}" presName="dotArrow2" presStyleLbl="alignNode1" presStyleIdx="7" presStyleCnt="13"/>
      <dgm:spPr/>
    </dgm:pt>
    <dgm:pt modelId="{1555D25E-2D40-4931-B58A-C2D3CFE77605}" type="pres">
      <dgm:prSet presAssocID="{598AD538-1825-4732-8055-98AB55C8EB1D}" presName="dotArrow3" presStyleLbl="alignNode1" presStyleIdx="8" presStyleCnt="13"/>
      <dgm:spPr/>
    </dgm:pt>
    <dgm:pt modelId="{ED14A604-D7D7-467C-A8BB-D583D7777BAC}" type="pres">
      <dgm:prSet presAssocID="{598AD538-1825-4732-8055-98AB55C8EB1D}" presName="dotArrow4" presStyleLbl="alignNode1" presStyleIdx="9" presStyleCnt="13"/>
      <dgm:spPr/>
    </dgm:pt>
    <dgm:pt modelId="{467EDBB4-4953-4DEC-B501-83DA7BD37B5F}" type="pres">
      <dgm:prSet presAssocID="{598AD538-1825-4732-8055-98AB55C8EB1D}" presName="dotArrow5" presStyleLbl="alignNode1" presStyleIdx="10" presStyleCnt="13"/>
      <dgm:spPr/>
    </dgm:pt>
    <dgm:pt modelId="{B6145A83-E4A3-4530-A2DD-B4D673D08925}" type="pres">
      <dgm:prSet presAssocID="{598AD538-1825-4732-8055-98AB55C8EB1D}" presName="dotArrow6" presStyleLbl="alignNode1" presStyleIdx="11" presStyleCnt="13"/>
      <dgm:spPr/>
    </dgm:pt>
    <dgm:pt modelId="{7B73D109-1F96-4C73-A41A-8F9816624942}" type="pres">
      <dgm:prSet presAssocID="{598AD538-1825-4732-8055-98AB55C8EB1D}" presName="dotArrow7" presStyleLbl="alignNode1" presStyleIdx="12" presStyleCnt="13"/>
      <dgm:spPr/>
    </dgm:pt>
    <dgm:pt modelId="{F08688F7-0800-4EC5-9929-40274807654A}" type="pres">
      <dgm:prSet presAssocID="{53583F68-C394-4499-9A59-2DA7E0405D3A}" presName="parTx1" presStyleLbl="node1" presStyleIdx="0" presStyleCnt="4"/>
      <dgm:spPr/>
      <dgm:t>
        <a:bodyPr/>
        <a:lstStyle/>
        <a:p>
          <a:endParaRPr lang="es-MX"/>
        </a:p>
      </dgm:t>
    </dgm:pt>
    <dgm:pt modelId="{7590FEB5-B6F7-4B46-9AEF-EC71958BAC9E}" type="pres">
      <dgm:prSet presAssocID="{1F831B9F-4517-4343-BC55-E3F52F2DC710}" presName="picture1" presStyleCnt="0"/>
      <dgm:spPr/>
    </dgm:pt>
    <dgm:pt modelId="{6D268FE8-C723-41F9-B1EF-E2AB2399A7B1}" type="pres">
      <dgm:prSet presAssocID="{1F831B9F-4517-4343-BC55-E3F52F2DC710}" presName="imageRepeatNode" presStyleLbl="fgImgPlace1" presStyleIdx="0" presStyleCnt="4"/>
      <dgm:spPr/>
      <dgm:t>
        <a:bodyPr/>
        <a:lstStyle/>
        <a:p>
          <a:endParaRPr lang="es-ES"/>
        </a:p>
      </dgm:t>
    </dgm:pt>
    <dgm:pt modelId="{5FB693E7-A9F5-44A0-9C4C-E8BC642B6819}" type="pres">
      <dgm:prSet presAssocID="{B91764C4-2685-4446-B49C-A48EE69560B9}" presName="parTx2" presStyleLbl="node1" presStyleIdx="1" presStyleCnt="4"/>
      <dgm:spPr/>
      <dgm:t>
        <a:bodyPr/>
        <a:lstStyle/>
        <a:p>
          <a:endParaRPr lang="es-MX"/>
        </a:p>
      </dgm:t>
    </dgm:pt>
    <dgm:pt modelId="{7778F7B2-3B1A-4C51-8F67-1FB6F7285582}" type="pres">
      <dgm:prSet presAssocID="{173D026B-A83E-44D5-AFD2-2601285CE18C}" presName="picture2" presStyleCnt="0"/>
      <dgm:spPr/>
    </dgm:pt>
    <dgm:pt modelId="{6509EC56-4201-4508-AB7B-E2B768A624B7}" type="pres">
      <dgm:prSet presAssocID="{173D026B-A83E-44D5-AFD2-2601285CE18C}" presName="imageRepeatNode" presStyleLbl="fgImgPlace1" presStyleIdx="1" presStyleCnt="4"/>
      <dgm:spPr/>
      <dgm:t>
        <a:bodyPr/>
        <a:lstStyle/>
        <a:p>
          <a:endParaRPr lang="es-ES"/>
        </a:p>
      </dgm:t>
    </dgm:pt>
    <dgm:pt modelId="{C44B75FB-07C5-4B52-9E25-A35EF3170161}" type="pres">
      <dgm:prSet presAssocID="{D384C23D-2920-480C-871E-3136FEE72014}" presName="parTx3" presStyleLbl="node1" presStyleIdx="2" presStyleCnt="4" custScaleX="113140" custScaleY="139158"/>
      <dgm:spPr/>
      <dgm:t>
        <a:bodyPr/>
        <a:lstStyle/>
        <a:p>
          <a:endParaRPr lang="es-ES"/>
        </a:p>
      </dgm:t>
    </dgm:pt>
    <dgm:pt modelId="{8F2182CA-DF22-451C-88BD-ABD2C44085DD}" type="pres">
      <dgm:prSet presAssocID="{B83C52A8-3EF9-4A44-89D7-AEBE196C1F8A}" presName="picture3" presStyleCnt="0"/>
      <dgm:spPr/>
    </dgm:pt>
    <dgm:pt modelId="{76D8EA1A-8C86-4BB4-B473-0B240342BB61}" type="pres">
      <dgm:prSet presAssocID="{B83C52A8-3EF9-4A44-89D7-AEBE196C1F8A}" presName="imageRepeatNode" presStyleLbl="fgImgPlace1" presStyleIdx="2" presStyleCnt="4"/>
      <dgm:spPr/>
      <dgm:t>
        <a:bodyPr/>
        <a:lstStyle/>
        <a:p>
          <a:endParaRPr lang="es-ES"/>
        </a:p>
      </dgm:t>
    </dgm:pt>
    <dgm:pt modelId="{8612CC9B-553F-4F5B-9CA9-0822499B6EA7}" type="pres">
      <dgm:prSet presAssocID="{E19AA4AE-8570-47E8-A3E5-068D2E5F474A}" presName="parTx4" presStyleLbl="node1" presStyleIdx="3" presStyleCnt="4" custLinFactNeighborX="456" custLinFactNeighborY="-6981"/>
      <dgm:spPr/>
      <dgm:t>
        <a:bodyPr/>
        <a:lstStyle/>
        <a:p>
          <a:endParaRPr lang="es-ES"/>
        </a:p>
      </dgm:t>
    </dgm:pt>
    <dgm:pt modelId="{1B19D9DE-ADD8-4A6E-8AD6-781C2D77D284}" type="pres">
      <dgm:prSet presAssocID="{5AD3460B-ED73-4D2D-BC72-16C756D0DACA}" presName="picture4" presStyleCnt="0"/>
      <dgm:spPr/>
    </dgm:pt>
    <dgm:pt modelId="{DFD1DC0D-CF19-4ED3-AF5B-71316770C08B}" type="pres">
      <dgm:prSet presAssocID="{5AD3460B-ED73-4D2D-BC72-16C756D0DACA}" presName="imageRepeatNode" presStyleLbl="fgImgPlace1" presStyleIdx="3" presStyleCnt="4"/>
      <dgm:spPr/>
      <dgm:t>
        <a:bodyPr/>
        <a:lstStyle/>
        <a:p>
          <a:endParaRPr lang="es-ES"/>
        </a:p>
      </dgm:t>
    </dgm:pt>
  </dgm:ptLst>
  <dgm:cxnLst>
    <dgm:cxn modelId="{A74A4FD5-003F-41F2-AF49-6FB167BEF7D5}" type="presOf" srcId="{1F831B9F-4517-4343-BC55-E3F52F2DC710}" destId="{6D268FE8-C723-41F9-B1EF-E2AB2399A7B1}" srcOrd="0" destOrd="0" presId="urn:microsoft.com/office/officeart/2008/layout/AscendingPictureAccentProcess"/>
    <dgm:cxn modelId="{ED9D798E-6AE4-49EA-9A35-2C26E8DAE628}" srcId="{598AD538-1825-4732-8055-98AB55C8EB1D}" destId="{D384C23D-2920-480C-871E-3136FEE72014}" srcOrd="2" destOrd="0" parTransId="{FF5572E7-F665-49AB-BFB8-3BB6D90A88DF}" sibTransId="{B83C52A8-3EF9-4A44-89D7-AEBE196C1F8A}"/>
    <dgm:cxn modelId="{73775719-ABAF-46CB-AD5A-218D22982B99}" type="presOf" srcId="{173D026B-A83E-44D5-AFD2-2601285CE18C}" destId="{6509EC56-4201-4508-AB7B-E2B768A624B7}" srcOrd="0" destOrd="0" presId="urn:microsoft.com/office/officeart/2008/layout/AscendingPictureAccentProcess"/>
    <dgm:cxn modelId="{931A4DF7-AA85-45B2-9CD8-C7E3A4A74E1B}" type="presOf" srcId="{5AD3460B-ED73-4D2D-BC72-16C756D0DACA}" destId="{DFD1DC0D-CF19-4ED3-AF5B-71316770C08B}" srcOrd="0" destOrd="0" presId="urn:microsoft.com/office/officeart/2008/layout/AscendingPictureAccentProcess"/>
    <dgm:cxn modelId="{CB8106E6-833F-411D-8C11-F26D1A429155}" srcId="{598AD538-1825-4732-8055-98AB55C8EB1D}" destId="{B91764C4-2685-4446-B49C-A48EE69560B9}" srcOrd="1" destOrd="0" parTransId="{A2569E3A-2128-468A-8514-AA85BDD588D0}" sibTransId="{173D026B-A83E-44D5-AFD2-2601285CE18C}"/>
    <dgm:cxn modelId="{DD18FD2D-E5DC-49CC-A2CB-B9E7597CFA90}" type="presOf" srcId="{E19AA4AE-8570-47E8-A3E5-068D2E5F474A}" destId="{8612CC9B-553F-4F5B-9CA9-0822499B6EA7}" srcOrd="0" destOrd="0" presId="urn:microsoft.com/office/officeart/2008/layout/AscendingPictureAccentProcess"/>
    <dgm:cxn modelId="{18CF64BC-88A2-463C-BD4C-0E98326AE1D4}" type="presOf" srcId="{B91764C4-2685-4446-B49C-A48EE69560B9}" destId="{5FB693E7-A9F5-44A0-9C4C-E8BC642B6819}" srcOrd="0" destOrd="0" presId="urn:microsoft.com/office/officeart/2008/layout/AscendingPictureAccentProcess"/>
    <dgm:cxn modelId="{DE6017DB-2BEC-45FF-96C6-8E52BC070AA9}" type="presOf" srcId="{598AD538-1825-4732-8055-98AB55C8EB1D}" destId="{E8A231E5-1F7B-4651-828A-50A27C059B5D}" srcOrd="0" destOrd="0" presId="urn:microsoft.com/office/officeart/2008/layout/AscendingPictureAccentProcess"/>
    <dgm:cxn modelId="{8040EDC4-6E3D-4160-B1C2-3C074468D141}" type="presOf" srcId="{D384C23D-2920-480C-871E-3136FEE72014}" destId="{C44B75FB-07C5-4B52-9E25-A35EF3170161}" srcOrd="0" destOrd="0" presId="urn:microsoft.com/office/officeart/2008/layout/AscendingPictureAccentProcess"/>
    <dgm:cxn modelId="{FE40F898-85F7-4723-A823-4DE7A4A7A229}" type="presOf" srcId="{B83C52A8-3EF9-4A44-89D7-AEBE196C1F8A}" destId="{76D8EA1A-8C86-4BB4-B473-0B240342BB61}" srcOrd="0" destOrd="0" presId="urn:microsoft.com/office/officeart/2008/layout/AscendingPictureAccentProcess"/>
    <dgm:cxn modelId="{849DAF4E-E4D8-4EAC-B0E9-83BBD220FAF7}" type="presOf" srcId="{53583F68-C394-4499-9A59-2DA7E0405D3A}" destId="{F08688F7-0800-4EC5-9929-40274807654A}" srcOrd="0" destOrd="0" presId="urn:microsoft.com/office/officeart/2008/layout/AscendingPictureAccentProcess"/>
    <dgm:cxn modelId="{FDB7422C-E70D-485A-A4B7-93C5454BBBB7}" srcId="{598AD538-1825-4732-8055-98AB55C8EB1D}" destId="{E19AA4AE-8570-47E8-A3E5-068D2E5F474A}" srcOrd="3" destOrd="0" parTransId="{BADA0AF9-25C3-4678-9F85-CF38E0F3D0A3}" sibTransId="{5AD3460B-ED73-4D2D-BC72-16C756D0DACA}"/>
    <dgm:cxn modelId="{4460243A-417F-40A5-82C6-8862B10302F0}" srcId="{598AD538-1825-4732-8055-98AB55C8EB1D}" destId="{53583F68-C394-4499-9A59-2DA7E0405D3A}" srcOrd="0" destOrd="0" parTransId="{0C284BD8-E993-40DE-AA83-920A48949E3B}" sibTransId="{1F831B9F-4517-4343-BC55-E3F52F2DC710}"/>
    <dgm:cxn modelId="{3F55D247-7FC5-4136-BF3E-5BC06EB7327E}" type="presParOf" srcId="{E8A231E5-1F7B-4651-828A-50A27C059B5D}" destId="{BABD13DB-D38F-49C8-81CC-A216E41306BD}" srcOrd="0" destOrd="0" presId="urn:microsoft.com/office/officeart/2008/layout/AscendingPictureAccentProcess"/>
    <dgm:cxn modelId="{8E7D6F97-628A-4809-9551-01C667BAB897}" type="presParOf" srcId="{E8A231E5-1F7B-4651-828A-50A27C059B5D}" destId="{6CB084A2-1295-48B9-A837-AF84D7573B37}" srcOrd="1" destOrd="0" presId="urn:microsoft.com/office/officeart/2008/layout/AscendingPictureAccentProcess"/>
    <dgm:cxn modelId="{3D12AF12-445C-49F1-9148-13FC8F1F20E0}" type="presParOf" srcId="{E8A231E5-1F7B-4651-828A-50A27C059B5D}" destId="{F3A10D06-4213-4A87-A4F1-F63852E55A86}" srcOrd="2" destOrd="0" presId="urn:microsoft.com/office/officeart/2008/layout/AscendingPictureAccentProcess"/>
    <dgm:cxn modelId="{C5D840F5-EC17-4B8F-A8F7-D0CF8058A3C3}" type="presParOf" srcId="{E8A231E5-1F7B-4651-828A-50A27C059B5D}" destId="{5863EDDD-031E-4406-A785-78D9EA401F7B}" srcOrd="3" destOrd="0" presId="urn:microsoft.com/office/officeart/2008/layout/AscendingPictureAccentProcess"/>
    <dgm:cxn modelId="{97C7FFCE-4B57-4C3D-80CF-88F9EF094463}" type="presParOf" srcId="{E8A231E5-1F7B-4651-828A-50A27C059B5D}" destId="{BA39B018-D4D8-403B-B209-79AF36C99255}" srcOrd="4" destOrd="0" presId="urn:microsoft.com/office/officeart/2008/layout/AscendingPictureAccentProcess"/>
    <dgm:cxn modelId="{B2C0F1DA-3047-4C42-B5ED-E9F42FDC957A}" type="presParOf" srcId="{E8A231E5-1F7B-4651-828A-50A27C059B5D}" destId="{0060EE34-0F0F-4C20-95B2-077CEB8469B4}" srcOrd="5" destOrd="0" presId="urn:microsoft.com/office/officeart/2008/layout/AscendingPictureAccentProcess"/>
    <dgm:cxn modelId="{48C5B2AC-6375-4581-A4A7-DFBAE1ACA589}" type="presParOf" srcId="{E8A231E5-1F7B-4651-828A-50A27C059B5D}" destId="{F65973C2-EEAB-4246-9C0B-1351D6C7E86D}" srcOrd="6" destOrd="0" presId="urn:microsoft.com/office/officeart/2008/layout/AscendingPictureAccentProcess"/>
    <dgm:cxn modelId="{590E1C41-BD42-4CC1-ACE0-853FC236298E}" type="presParOf" srcId="{E8A231E5-1F7B-4651-828A-50A27C059B5D}" destId="{E1632F17-C893-4A4B-99AC-004BF4EEDEAB}" srcOrd="7" destOrd="0" presId="urn:microsoft.com/office/officeart/2008/layout/AscendingPictureAccentProcess"/>
    <dgm:cxn modelId="{FE0C4AFC-C16B-4BA6-98E9-D58BBB8F6BD2}" type="presParOf" srcId="{E8A231E5-1F7B-4651-828A-50A27C059B5D}" destId="{1555D25E-2D40-4931-B58A-C2D3CFE77605}" srcOrd="8" destOrd="0" presId="urn:microsoft.com/office/officeart/2008/layout/AscendingPictureAccentProcess"/>
    <dgm:cxn modelId="{E434FFE3-B234-44FA-B993-DD46C6068B19}" type="presParOf" srcId="{E8A231E5-1F7B-4651-828A-50A27C059B5D}" destId="{ED14A604-D7D7-467C-A8BB-D583D7777BAC}" srcOrd="9" destOrd="0" presId="urn:microsoft.com/office/officeart/2008/layout/AscendingPictureAccentProcess"/>
    <dgm:cxn modelId="{00FD47D5-CA2B-47FF-8625-6C0D1D024050}" type="presParOf" srcId="{E8A231E5-1F7B-4651-828A-50A27C059B5D}" destId="{467EDBB4-4953-4DEC-B501-83DA7BD37B5F}" srcOrd="10" destOrd="0" presId="urn:microsoft.com/office/officeart/2008/layout/AscendingPictureAccentProcess"/>
    <dgm:cxn modelId="{5BF94E99-EE27-489D-81EB-577DEA4EA0C0}" type="presParOf" srcId="{E8A231E5-1F7B-4651-828A-50A27C059B5D}" destId="{B6145A83-E4A3-4530-A2DD-B4D673D08925}" srcOrd="11" destOrd="0" presId="urn:microsoft.com/office/officeart/2008/layout/AscendingPictureAccentProcess"/>
    <dgm:cxn modelId="{CAED14E9-7DBC-4C6F-A648-B54E30516D45}" type="presParOf" srcId="{E8A231E5-1F7B-4651-828A-50A27C059B5D}" destId="{7B73D109-1F96-4C73-A41A-8F9816624942}" srcOrd="12" destOrd="0" presId="urn:microsoft.com/office/officeart/2008/layout/AscendingPictureAccentProcess"/>
    <dgm:cxn modelId="{64900A1A-BB20-416A-9D6C-1AFCAFD6AE51}" type="presParOf" srcId="{E8A231E5-1F7B-4651-828A-50A27C059B5D}" destId="{F08688F7-0800-4EC5-9929-40274807654A}" srcOrd="13" destOrd="0" presId="urn:microsoft.com/office/officeart/2008/layout/AscendingPictureAccentProcess"/>
    <dgm:cxn modelId="{BA5238B1-BB50-4DB2-A171-C03CC378D458}" type="presParOf" srcId="{E8A231E5-1F7B-4651-828A-50A27C059B5D}" destId="{7590FEB5-B6F7-4B46-9AEF-EC71958BAC9E}" srcOrd="14" destOrd="0" presId="urn:microsoft.com/office/officeart/2008/layout/AscendingPictureAccentProcess"/>
    <dgm:cxn modelId="{895F1DD6-E835-46E3-AD8A-5C7C12045681}" type="presParOf" srcId="{7590FEB5-B6F7-4B46-9AEF-EC71958BAC9E}" destId="{6D268FE8-C723-41F9-B1EF-E2AB2399A7B1}" srcOrd="0" destOrd="0" presId="urn:microsoft.com/office/officeart/2008/layout/AscendingPictureAccentProcess"/>
    <dgm:cxn modelId="{595BF1D5-9BF6-4A8F-AB2C-0B3B73EC32DF}" type="presParOf" srcId="{E8A231E5-1F7B-4651-828A-50A27C059B5D}" destId="{5FB693E7-A9F5-44A0-9C4C-E8BC642B6819}" srcOrd="15" destOrd="0" presId="urn:microsoft.com/office/officeart/2008/layout/AscendingPictureAccentProcess"/>
    <dgm:cxn modelId="{940B43E7-A8CE-4CA9-AFA5-F97D90B8F314}" type="presParOf" srcId="{E8A231E5-1F7B-4651-828A-50A27C059B5D}" destId="{7778F7B2-3B1A-4C51-8F67-1FB6F7285582}" srcOrd="16" destOrd="0" presId="urn:microsoft.com/office/officeart/2008/layout/AscendingPictureAccentProcess"/>
    <dgm:cxn modelId="{9CA415C0-9862-49C7-A054-7C5825BD81F6}" type="presParOf" srcId="{7778F7B2-3B1A-4C51-8F67-1FB6F7285582}" destId="{6509EC56-4201-4508-AB7B-E2B768A624B7}" srcOrd="0" destOrd="0" presId="urn:microsoft.com/office/officeart/2008/layout/AscendingPictureAccentProcess"/>
    <dgm:cxn modelId="{49B1D23B-6ABE-4793-B631-8B0EFAC0EF06}" type="presParOf" srcId="{E8A231E5-1F7B-4651-828A-50A27C059B5D}" destId="{C44B75FB-07C5-4B52-9E25-A35EF3170161}" srcOrd="17" destOrd="0" presId="urn:microsoft.com/office/officeart/2008/layout/AscendingPictureAccentProcess"/>
    <dgm:cxn modelId="{7A1448A4-F4F6-478C-AC93-E88512FAB817}" type="presParOf" srcId="{E8A231E5-1F7B-4651-828A-50A27C059B5D}" destId="{8F2182CA-DF22-451C-88BD-ABD2C44085DD}" srcOrd="18" destOrd="0" presId="urn:microsoft.com/office/officeart/2008/layout/AscendingPictureAccentProcess"/>
    <dgm:cxn modelId="{25305E70-2DE5-4BFC-B1A2-B0647F74446E}" type="presParOf" srcId="{8F2182CA-DF22-451C-88BD-ABD2C44085DD}" destId="{76D8EA1A-8C86-4BB4-B473-0B240342BB61}" srcOrd="0" destOrd="0" presId="urn:microsoft.com/office/officeart/2008/layout/AscendingPictureAccentProcess"/>
    <dgm:cxn modelId="{797A8FDF-1CCD-4D9C-9F9B-EB06F362F261}" type="presParOf" srcId="{E8A231E5-1F7B-4651-828A-50A27C059B5D}" destId="{8612CC9B-553F-4F5B-9CA9-0822499B6EA7}" srcOrd="19" destOrd="0" presId="urn:microsoft.com/office/officeart/2008/layout/AscendingPictureAccentProcess"/>
    <dgm:cxn modelId="{D4909726-BB47-4698-9586-9B5ECA6EC5C8}" type="presParOf" srcId="{E8A231E5-1F7B-4651-828A-50A27C059B5D}" destId="{1B19D9DE-ADD8-4A6E-8AD6-781C2D77D284}" srcOrd="20" destOrd="0" presId="urn:microsoft.com/office/officeart/2008/layout/AscendingPictureAccentProcess"/>
    <dgm:cxn modelId="{AB67514F-3C36-4B8B-9473-5964CD4DFDE9}" type="presParOf" srcId="{1B19D9DE-ADD8-4A6E-8AD6-781C2D77D284}" destId="{DFD1DC0D-CF19-4ED3-AF5B-71316770C08B}" srcOrd="0" destOrd="0" presId="urn:microsoft.com/office/officeart/2008/layout/AscendingPictureAccent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1AF61D9-5C1C-4F9C-9769-815D897C4AC6}" type="doc">
      <dgm:prSet loTypeId="urn:microsoft.com/office/officeart/2005/8/layout/hProcess9" loCatId="process" qsTypeId="urn:microsoft.com/office/officeart/2005/8/quickstyle/3d4" qsCatId="3D" csTypeId="urn:microsoft.com/office/officeart/2005/8/colors/colorful5" csCatId="colorful" phldr="1"/>
      <dgm:spPr/>
      <dgm:t>
        <a:bodyPr/>
        <a:lstStyle/>
        <a:p>
          <a:endParaRPr lang="es-MX"/>
        </a:p>
      </dgm:t>
    </dgm:pt>
    <dgm:pt modelId="{019E8C91-93AD-4077-8AEE-3B7A75543FB1}">
      <dgm:prSet/>
      <dgm:spPr/>
      <dgm:t>
        <a:bodyPr/>
        <a:lstStyle/>
        <a:p>
          <a:pPr rtl="0"/>
          <a:r>
            <a:rPr lang="es-MX" dirty="0" smtClean="0">
              <a:solidFill>
                <a:schemeClr val="bg1"/>
              </a:solidFill>
            </a:rPr>
            <a:t>Se pueden diseñar de tal forma que disminuyan el riesgo moral impidiendo que el prestatario participe en el indeseable comportamiento de emprender proyectos de inversión riesgosos. Algunos determinan que un préstamo tan sólo se podrá usar para financiar actividades específicas, como la compra de un equipo en particular o de ciertos inventarios. Otros restringen a la empresa prestataria para que no participe en ciertas actividades de inversión riesgosas, tales como la compra de otros negocios.</a:t>
          </a:r>
          <a:endParaRPr lang="es-MX" dirty="0">
            <a:solidFill>
              <a:schemeClr val="bg1"/>
            </a:solidFill>
          </a:endParaRPr>
        </a:p>
      </dgm:t>
    </dgm:pt>
    <dgm:pt modelId="{9E45D784-03D4-4BE4-8DF5-790D3FEED13F}" type="parTrans" cxnId="{9F8A162B-1351-4BEF-83E7-82B7CE412BDD}">
      <dgm:prSet/>
      <dgm:spPr/>
      <dgm:t>
        <a:bodyPr/>
        <a:lstStyle/>
        <a:p>
          <a:endParaRPr lang="es-MX"/>
        </a:p>
      </dgm:t>
    </dgm:pt>
    <dgm:pt modelId="{A0A9FF38-EE39-4213-890A-29EB67ADA0F8}" type="sibTrans" cxnId="{9F8A162B-1351-4BEF-83E7-82B7CE412BDD}">
      <dgm:prSet/>
      <dgm:spPr/>
      <dgm:t>
        <a:bodyPr/>
        <a:lstStyle/>
        <a:p>
          <a:endParaRPr lang="es-MX"/>
        </a:p>
      </dgm:t>
    </dgm:pt>
    <dgm:pt modelId="{573E1C66-3FDE-49BD-8DBE-806D362B124C}" type="pres">
      <dgm:prSet presAssocID="{B1AF61D9-5C1C-4F9C-9769-815D897C4AC6}" presName="CompostProcess" presStyleCnt="0">
        <dgm:presLayoutVars>
          <dgm:dir/>
          <dgm:resizeHandles val="exact"/>
        </dgm:presLayoutVars>
      </dgm:prSet>
      <dgm:spPr/>
      <dgm:t>
        <a:bodyPr/>
        <a:lstStyle/>
        <a:p>
          <a:endParaRPr lang="es-ES"/>
        </a:p>
      </dgm:t>
    </dgm:pt>
    <dgm:pt modelId="{C132EEDB-42E9-44AE-BB4C-0A022B760221}" type="pres">
      <dgm:prSet presAssocID="{B1AF61D9-5C1C-4F9C-9769-815D897C4AC6}" presName="arrow" presStyleLbl="bgShp" presStyleIdx="0" presStyleCnt="1"/>
      <dgm:spPr/>
    </dgm:pt>
    <dgm:pt modelId="{88FD71CB-F17E-491C-A6AD-6025DE409E61}" type="pres">
      <dgm:prSet presAssocID="{B1AF61D9-5C1C-4F9C-9769-815D897C4AC6}" presName="linearProcess" presStyleCnt="0"/>
      <dgm:spPr/>
    </dgm:pt>
    <dgm:pt modelId="{DCC93FB6-48D6-4326-87DD-2DC0B99DD8E3}" type="pres">
      <dgm:prSet presAssocID="{019E8C91-93AD-4077-8AEE-3B7A75543FB1}" presName="textNode" presStyleLbl="node1" presStyleIdx="0" presStyleCnt="1">
        <dgm:presLayoutVars>
          <dgm:bulletEnabled val="1"/>
        </dgm:presLayoutVars>
      </dgm:prSet>
      <dgm:spPr/>
      <dgm:t>
        <a:bodyPr/>
        <a:lstStyle/>
        <a:p>
          <a:endParaRPr lang="es-MX"/>
        </a:p>
      </dgm:t>
    </dgm:pt>
  </dgm:ptLst>
  <dgm:cxnLst>
    <dgm:cxn modelId="{BBBF5057-E304-43C1-AA27-21A3F147A710}" type="presOf" srcId="{B1AF61D9-5C1C-4F9C-9769-815D897C4AC6}" destId="{573E1C66-3FDE-49BD-8DBE-806D362B124C}" srcOrd="0" destOrd="0" presId="urn:microsoft.com/office/officeart/2005/8/layout/hProcess9"/>
    <dgm:cxn modelId="{6033D3CA-6A78-4D35-8E0C-EC7B1C786BC4}" type="presOf" srcId="{019E8C91-93AD-4077-8AEE-3B7A75543FB1}" destId="{DCC93FB6-48D6-4326-87DD-2DC0B99DD8E3}" srcOrd="0" destOrd="0" presId="urn:microsoft.com/office/officeart/2005/8/layout/hProcess9"/>
    <dgm:cxn modelId="{9F8A162B-1351-4BEF-83E7-82B7CE412BDD}" srcId="{B1AF61D9-5C1C-4F9C-9769-815D897C4AC6}" destId="{019E8C91-93AD-4077-8AEE-3B7A75543FB1}" srcOrd="0" destOrd="0" parTransId="{9E45D784-03D4-4BE4-8DF5-790D3FEED13F}" sibTransId="{A0A9FF38-EE39-4213-890A-29EB67ADA0F8}"/>
    <dgm:cxn modelId="{A068CC33-78AA-458E-A553-594FA1D4E4B3}" type="presParOf" srcId="{573E1C66-3FDE-49BD-8DBE-806D362B124C}" destId="{C132EEDB-42E9-44AE-BB4C-0A022B760221}" srcOrd="0" destOrd="0" presId="urn:microsoft.com/office/officeart/2005/8/layout/hProcess9"/>
    <dgm:cxn modelId="{84F9367D-3B68-407D-919C-FC75271840EB}" type="presParOf" srcId="{573E1C66-3FDE-49BD-8DBE-806D362B124C}" destId="{88FD71CB-F17E-491C-A6AD-6025DE409E61}" srcOrd="1" destOrd="0" presId="urn:microsoft.com/office/officeart/2005/8/layout/hProcess9"/>
    <dgm:cxn modelId="{870C9182-43F5-47DA-BDEA-0C4DDCD4DD1E}" type="presParOf" srcId="{88FD71CB-F17E-491C-A6AD-6025DE409E61}" destId="{DCC93FB6-48D6-4326-87DD-2DC0B99DD8E3}" srcOrd="0" destOrd="0" presId="urn:microsoft.com/office/officeart/2005/8/layout/hProcess9"/>
  </dgm:cxnLst>
  <dgm:bg>
    <a:solidFill>
      <a:schemeClr val="accent5">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368E520D-FCFE-4561-9A52-9678B265D370}" type="doc">
      <dgm:prSet loTypeId="urn:microsoft.com/office/officeart/2005/8/layout/hProcess9" loCatId="process" qsTypeId="urn:microsoft.com/office/officeart/2005/8/quickstyle/3d4" qsCatId="3D" csTypeId="urn:microsoft.com/office/officeart/2005/8/colors/accent2_4" csCatId="accent2" phldr="1"/>
      <dgm:spPr/>
    </dgm:pt>
    <dgm:pt modelId="{41E06012-A06B-4EE4-9766-645DFE364626}">
      <dgm:prSet phldrT="[Texto]"/>
      <dgm:spPr/>
      <dgm:t>
        <a:bodyPr/>
        <a:lstStyle/>
        <a:p>
          <a:r>
            <a:rPr lang="es-MX" dirty="0" smtClean="0">
              <a:solidFill>
                <a:schemeClr val="bg1"/>
              </a:solidFill>
            </a:rPr>
            <a:t>Los convenios restrictivos pueden motivar al prestatario para que realice actividades deseables que hagan más probable que el préstamo sea debidamente rembolsado. Un convenio restrictivo de este tipo requiere que quien mantiene a una familia contrate un seguro de vida que liquide la hipoteca a la muerte de esa persona.</a:t>
          </a:r>
          <a:endParaRPr lang="es-MX" dirty="0">
            <a:solidFill>
              <a:schemeClr val="bg1"/>
            </a:solidFill>
          </a:endParaRPr>
        </a:p>
      </dgm:t>
    </dgm:pt>
    <dgm:pt modelId="{9CCC213E-E5FE-4A61-91EE-5ED4D41B5666}" type="parTrans" cxnId="{A6149158-0F06-4946-A7C2-5064B4E66C0F}">
      <dgm:prSet/>
      <dgm:spPr/>
      <dgm:t>
        <a:bodyPr/>
        <a:lstStyle/>
        <a:p>
          <a:endParaRPr lang="es-MX"/>
        </a:p>
      </dgm:t>
    </dgm:pt>
    <dgm:pt modelId="{32C67DBD-CE6D-4A49-BCAB-15F06537CFE1}" type="sibTrans" cxnId="{A6149158-0F06-4946-A7C2-5064B4E66C0F}">
      <dgm:prSet/>
      <dgm:spPr/>
      <dgm:t>
        <a:bodyPr/>
        <a:lstStyle/>
        <a:p>
          <a:endParaRPr lang="es-MX"/>
        </a:p>
      </dgm:t>
    </dgm:pt>
    <dgm:pt modelId="{4B8951AA-C932-46C5-BFC3-1709604E67DE}">
      <dgm:prSet phldrT="[Texto]"/>
      <dgm:spPr/>
      <dgm:t>
        <a:bodyPr/>
        <a:lstStyle/>
        <a:p>
          <a:r>
            <a:rPr lang="es-MX" dirty="0" smtClean="0">
              <a:solidFill>
                <a:schemeClr val="bg1"/>
              </a:solidFill>
            </a:rPr>
            <a:t>Los convenios restrictivos de este tipo aplicables a los negocios se concentran en la motivación de la empresa prestataria para que mantenga su capital neto a un nivel alto porque un nivel más elevado del capital contable del prestatario reduce el riesgo moral y hace menos probable que el prestamista incurra en pérdidas. Estos convenios restrictivos especifican por lo general que la empresa mantenga un nivel mínimo de ciertos activos en relación con el tamaño de la empresa.</a:t>
          </a:r>
          <a:endParaRPr lang="es-MX" dirty="0">
            <a:solidFill>
              <a:schemeClr val="bg1"/>
            </a:solidFill>
          </a:endParaRPr>
        </a:p>
      </dgm:t>
    </dgm:pt>
    <dgm:pt modelId="{377F2AA9-1D05-49DD-88EF-715DD7201F42}" type="parTrans" cxnId="{E6FF7E38-4B19-4AA5-A2FA-4C1FD1614AE9}">
      <dgm:prSet/>
      <dgm:spPr/>
      <dgm:t>
        <a:bodyPr/>
        <a:lstStyle/>
        <a:p>
          <a:endParaRPr lang="es-MX"/>
        </a:p>
      </dgm:t>
    </dgm:pt>
    <dgm:pt modelId="{24715F62-3AEB-4387-87F8-B10CFEF427D4}" type="sibTrans" cxnId="{E6FF7E38-4B19-4AA5-A2FA-4C1FD1614AE9}">
      <dgm:prSet/>
      <dgm:spPr/>
      <dgm:t>
        <a:bodyPr/>
        <a:lstStyle/>
        <a:p>
          <a:endParaRPr lang="es-MX"/>
        </a:p>
      </dgm:t>
    </dgm:pt>
    <dgm:pt modelId="{2D6E71D1-86FC-47F5-9355-EBAA58CAFFCE}" type="pres">
      <dgm:prSet presAssocID="{368E520D-FCFE-4561-9A52-9678B265D370}" presName="CompostProcess" presStyleCnt="0">
        <dgm:presLayoutVars>
          <dgm:dir/>
          <dgm:resizeHandles val="exact"/>
        </dgm:presLayoutVars>
      </dgm:prSet>
      <dgm:spPr/>
    </dgm:pt>
    <dgm:pt modelId="{BE36823F-151B-438E-9E48-2136D8C40E83}" type="pres">
      <dgm:prSet presAssocID="{368E520D-FCFE-4561-9A52-9678B265D370}" presName="arrow" presStyleLbl="bgShp" presStyleIdx="0" presStyleCnt="1"/>
      <dgm:spPr/>
    </dgm:pt>
    <dgm:pt modelId="{A63ECF3E-B8BE-4576-BAAF-C3DA397FC51E}" type="pres">
      <dgm:prSet presAssocID="{368E520D-FCFE-4561-9A52-9678B265D370}" presName="linearProcess" presStyleCnt="0"/>
      <dgm:spPr/>
    </dgm:pt>
    <dgm:pt modelId="{027AD8DC-94B9-467A-AFB4-8A5679A0DAC9}" type="pres">
      <dgm:prSet presAssocID="{41E06012-A06B-4EE4-9766-645DFE364626}" presName="textNode" presStyleLbl="node1" presStyleIdx="0" presStyleCnt="2">
        <dgm:presLayoutVars>
          <dgm:bulletEnabled val="1"/>
        </dgm:presLayoutVars>
      </dgm:prSet>
      <dgm:spPr/>
      <dgm:t>
        <a:bodyPr/>
        <a:lstStyle/>
        <a:p>
          <a:endParaRPr lang="es-MX"/>
        </a:p>
      </dgm:t>
    </dgm:pt>
    <dgm:pt modelId="{F1F72706-EFCB-4790-B637-1E68ADFDBE07}" type="pres">
      <dgm:prSet presAssocID="{32C67DBD-CE6D-4A49-BCAB-15F06537CFE1}" presName="sibTrans" presStyleCnt="0"/>
      <dgm:spPr/>
    </dgm:pt>
    <dgm:pt modelId="{73295226-D6BA-49A5-8EA1-06FB6588A04F}" type="pres">
      <dgm:prSet presAssocID="{4B8951AA-C932-46C5-BFC3-1709604E67DE}" presName="textNode" presStyleLbl="node1" presStyleIdx="1" presStyleCnt="2">
        <dgm:presLayoutVars>
          <dgm:bulletEnabled val="1"/>
        </dgm:presLayoutVars>
      </dgm:prSet>
      <dgm:spPr/>
      <dgm:t>
        <a:bodyPr/>
        <a:lstStyle/>
        <a:p>
          <a:endParaRPr lang="es-MX"/>
        </a:p>
      </dgm:t>
    </dgm:pt>
  </dgm:ptLst>
  <dgm:cxnLst>
    <dgm:cxn modelId="{D1E39111-126B-4948-93C6-06DED30863CE}" type="presOf" srcId="{4B8951AA-C932-46C5-BFC3-1709604E67DE}" destId="{73295226-D6BA-49A5-8EA1-06FB6588A04F}" srcOrd="0" destOrd="0" presId="urn:microsoft.com/office/officeart/2005/8/layout/hProcess9"/>
    <dgm:cxn modelId="{7D5E2FC0-63B4-4119-8F74-85FC1DD43ED5}" type="presOf" srcId="{368E520D-FCFE-4561-9A52-9678B265D370}" destId="{2D6E71D1-86FC-47F5-9355-EBAA58CAFFCE}" srcOrd="0" destOrd="0" presId="urn:microsoft.com/office/officeart/2005/8/layout/hProcess9"/>
    <dgm:cxn modelId="{A56AED24-97F5-4CDB-B32A-1E54D94D438C}" type="presOf" srcId="{41E06012-A06B-4EE4-9766-645DFE364626}" destId="{027AD8DC-94B9-467A-AFB4-8A5679A0DAC9}" srcOrd="0" destOrd="0" presId="urn:microsoft.com/office/officeart/2005/8/layout/hProcess9"/>
    <dgm:cxn modelId="{E6FF7E38-4B19-4AA5-A2FA-4C1FD1614AE9}" srcId="{368E520D-FCFE-4561-9A52-9678B265D370}" destId="{4B8951AA-C932-46C5-BFC3-1709604E67DE}" srcOrd="1" destOrd="0" parTransId="{377F2AA9-1D05-49DD-88EF-715DD7201F42}" sibTransId="{24715F62-3AEB-4387-87F8-B10CFEF427D4}"/>
    <dgm:cxn modelId="{A6149158-0F06-4946-A7C2-5064B4E66C0F}" srcId="{368E520D-FCFE-4561-9A52-9678B265D370}" destId="{41E06012-A06B-4EE4-9766-645DFE364626}" srcOrd="0" destOrd="0" parTransId="{9CCC213E-E5FE-4A61-91EE-5ED4D41B5666}" sibTransId="{32C67DBD-CE6D-4A49-BCAB-15F06537CFE1}"/>
    <dgm:cxn modelId="{259D6639-9C8C-40E4-87EA-AE752EDAB45E}" type="presParOf" srcId="{2D6E71D1-86FC-47F5-9355-EBAA58CAFFCE}" destId="{BE36823F-151B-438E-9E48-2136D8C40E83}" srcOrd="0" destOrd="0" presId="urn:microsoft.com/office/officeart/2005/8/layout/hProcess9"/>
    <dgm:cxn modelId="{5C265499-A5FD-4687-9F60-7E5E0FC2E9F7}" type="presParOf" srcId="{2D6E71D1-86FC-47F5-9355-EBAA58CAFFCE}" destId="{A63ECF3E-B8BE-4576-BAAF-C3DA397FC51E}" srcOrd="1" destOrd="0" presId="urn:microsoft.com/office/officeart/2005/8/layout/hProcess9"/>
    <dgm:cxn modelId="{E4F5DF0D-C509-4075-B04D-0F8CC470E6E4}" type="presParOf" srcId="{A63ECF3E-B8BE-4576-BAAF-C3DA397FC51E}" destId="{027AD8DC-94B9-467A-AFB4-8A5679A0DAC9}" srcOrd="0" destOrd="0" presId="urn:microsoft.com/office/officeart/2005/8/layout/hProcess9"/>
    <dgm:cxn modelId="{76F2F621-26BC-45A1-868F-EB1482569358}" type="presParOf" srcId="{A63ECF3E-B8BE-4576-BAAF-C3DA397FC51E}" destId="{F1F72706-EFCB-4790-B637-1E68ADFDBE07}" srcOrd="1" destOrd="0" presId="urn:microsoft.com/office/officeart/2005/8/layout/hProcess9"/>
    <dgm:cxn modelId="{20595931-6365-42DD-A098-EA8DA3A5DD67}" type="presParOf" srcId="{A63ECF3E-B8BE-4576-BAAF-C3DA397FC51E}" destId="{73295226-D6BA-49A5-8EA1-06FB6588A04F}" srcOrd="2" destOrd="0" presId="urn:microsoft.com/office/officeart/2005/8/layout/hProcess9"/>
  </dgm:cxnLst>
  <dgm:bg>
    <a:solidFill>
      <a:schemeClr val="accent5">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8964AB7-DAE7-440B-9BA6-C8E6B9146960}" type="doc">
      <dgm:prSet loTypeId="urn:microsoft.com/office/officeart/2005/8/layout/hProcess9" loCatId="process" qsTypeId="urn:microsoft.com/office/officeart/2005/8/quickstyle/3d4" qsCatId="3D" csTypeId="urn:microsoft.com/office/officeart/2005/8/colors/colorful4" csCatId="colorful" phldr="1"/>
      <dgm:spPr/>
    </dgm:pt>
    <dgm:pt modelId="{4379512B-8151-4AE1-B8AE-831A47406EFB}">
      <dgm:prSet phldrT="[Texto]"/>
      <dgm:spPr/>
      <dgm:t>
        <a:bodyPr/>
        <a:lstStyle/>
        <a:p>
          <a:r>
            <a:rPr lang="es-MX" dirty="0" smtClean="0">
              <a:solidFill>
                <a:schemeClr val="bg1"/>
              </a:solidFill>
            </a:rPr>
            <a:t>Puesto que los colaterales son una protección importante para el prestamista, los convenios restrictivos pueden motivar al prestatario para que mantenga el colateral en buenas condiciones y para asegurarse de que permanezca en posesión del prestatario. Éste es el tipo de convenio que las personas encuentran con mayor frecuencia. Los contratos de préstamo para automóviles, por ejemplo, requieren que el propietario del automóvil mantenga un monto mínimo de seguros contra choque y contra robo y que impidan la venta del auto a menos de que el préstamo sea totalmente pagado. De manera similar, el receptor de una hipoteca para casa debe tener un seguro adecuado sobre la casa y liquidar la hipoteca cuando la propiedad se venda.</a:t>
          </a:r>
          <a:endParaRPr lang="es-MX" dirty="0">
            <a:solidFill>
              <a:schemeClr val="bg1"/>
            </a:solidFill>
          </a:endParaRPr>
        </a:p>
      </dgm:t>
    </dgm:pt>
    <dgm:pt modelId="{0636EE58-BA57-4685-98F3-2C7D070307DA}" type="parTrans" cxnId="{FC8C4EE4-CA43-4AEC-B821-9F32B9F3C1A9}">
      <dgm:prSet/>
      <dgm:spPr/>
      <dgm:t>
        <a:bodyPr/>
        <a:lstStyle/>
        <a:p>
          <a:endParaRPr lang="es-MX"/>
        </a:p>
      </dgm:t>
    </dgm:pt>
    <dgm:pt modelId="{DF2D5FEF-D2A9-4782-967E-CAC318585474}" type="sibTrans" cxnId="{FC8C4EE4-CA43-4AEC-B821-9F32B9F3C1A9}">
      <dgm:prSet/>
      <dgm:spPr/>
      <dgm:t>
        <a:bodyPr/>
        <a:lstStyle/>
        <a:p>
          <a:endParaRPr lang="es-MX"/>
        </a:p>
      </dgm:t>
    </dgm:pt>
    <dgm:pt modelId="{9711EB29-336B-497F-AAF1-8FEACBCE24A4}" type="pres">
      <dgm:prSet presAssocID="{B8964AB7-DAE7-440B-9BA6-C8E6B9146960}" presName="CompostProcess" presStyleCnt="0">
        <dgm:presLayoutVars>
          <dgm:dir/>
          <dgm:resizeHandles val="exact"/>
        </dgm:presLayoutVars>
      </dgm:prSet>
      <dgm:spPr/>
    </dgm:pt>
    <dgm:pt modelId="{BD118F48-6F2A-4DF2-8ED1-A382AFA6F2D2}" type="pres">
      <dgm:prSet presAssocID="{B8964AB7-DAE7-440B-9BA6-C8E6B9146960}" presName="arrow" presStyleLbl="bgShp" presStyleIdx="0" presStyleCnt="1"/>
      <dgm:spPr/>
    </dgm:pt>
    <dgm:pt modelId="{D7209C6B-1A8A-4E1C-9F8E-CA71031DC91C}" type="pres">
      <dgm:prSet presAssocID="{B8964AB7-DAE7-440B-9BA6-C8E6B9146960}" presName="linearProcess" presStyleCnt="0"/>
      <dgm:spPr/>
    </dgm:pt>
    <dgm:pt modelId="{17F4CD92-5FCA-4FC3-9152-292D9A7285A9}" type="pres">
      <dgm:prSet presAssocID="{4379512B-8151-4AE1-B8AE-831A47406EFB}" presName="textNode" presStyleLbl="node1" presStyleIdx="0" presStyleCnt="1">
        <dgm:presLayoutVars>
          <dgm:bulletEnabled val="1"/>
        </dgm:presLayoutVars>
      </dgm:prSet>
      <dgm:spPr/>
      <dgm:t>
        <a:bodyPr/>
        <a:lstStyle/>
        <a:p>
          <a:endParaRPr lang="es-MX"/>
        </a:p>
      </dgm:t>
    </dgm:pt>
  </dgm:ptLst>
  <dgm:cxnLst>
    <dgm:cxn modelId="{59476B76-BAAE-4FAA-9418-9AF919D30A03}" type="presOf" srcId="{B8964AB7-DAE7-440B-9BA6-C8E6B9146960}" destId="{9711EB29-336B-497F-AAF1-8FEACBCE24A4}" srcOrd="0" destOrd="0" presId="urn:microsoft.com/office/officeart/2005/8/layout/hProcess9"/>
    <dgm:cxn modelId="{FC8C4EE4-CA43-4AEC-B821-9F32B9F3C1A9}" srcId="{B8964AB7-DAE7-440B-9BA6-C8E6B9146960}" destId="{4379512B-8151-4AE1-B8AE-831A47406EFB}" srcOrd="0" destOrd="0" parTransId="{0636EE58-BA57-4685-98F3-2C7D070307DA}" sibTransId="{DF2D5FEF-D2A9-4782-967E-CAC318585474}"/>
    <dgm:cxn modelId="{78E6BC73-617B-4813-82F6-823AC074AD75}" type="presOf" srcId="{4379512B-8151-4AE1-B8AE-831A47406EFB}" destId="{17F4CD92-5FCA-4FC3-9152-292D9A7285A9}" srcOrd="0" destOrd="0" presId="urn:microsoft.com/office/officeart/2005/8/layout/hProcess9"/>
    <dgm:cxn modelId="{F0756021-A767-41E3-8841-A2205BEC8ACC}" type="presParOf" srcId="{9711EB29-336B-497F-AAF1-8FEACBCE24A4}" destId="{BD118F48-6F2A-4DF2-8ED1-A382AFA6F2D2}" srcOrd="0" destOrd="0" presId="urn:microsoft.com/office/officeart/2005/8/layout/hProcess9"/>
    <dgm:cxn modelId="{3857B4D7-F079-405A-A78E-01B670A737D7}" type="presParOf" srcId="{9711EB29-336B-497F-AAF1-8FEACBCE24A4}" destId="{D7209C6B-1A8A-4E1C-9F8E-CA71031DC91C}" srcOrd="1" destOrd="0" presId="urn:microsoft.com/office/officeart/2005/8/layout/hProcess9"/>
    <dgm:cxn modelId="{F9F2A54A-AA1E-4FEA-A438-02F916891C19}" type="presParOf" srcId="{D7209C6B-1A8A-4E1C-9F8E-CA71031DC91C}" destId="{17F4CD92-5FCA-4FC3-9152-292D9A7285A9}" srcOrd="0" destOrd="0" presId="urn:microsoft.com/office/officeart/2005/8/layout/hProcess9"/>
  </dgm:cxnLst>
  <dgm:bg>
    <a:solidFill>
      <a:schemeClr val="accent5">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97247F66-E259-49BF-B97A-595F4C1BE9F8}" type="doc">
      <dgm:prSet loTypeId="urn:microsoft.com/office/officeart/2005/8/layout/hProcess9" loCatId="process" qsTypeId="urn:microsoft.com/office/officeart/2005/8/quickstyle/3d4" qsCatId="3D" csTypeId="urn:microsoft.com/office/officeart/2005/8/colors/colorful3" csCatId="colorful" phldr="1"/>
      <dgm:spPr/>
    </dgm:pt>
    <dgm:pt modelId="{BD853F10-72A0-48A1-824F-6878D1677D4A}">
      <dgm:prSet phldrT="[Texto]"/>
      <dgm:spPr/>
      <dgm:t>
        <a:bodyPr/>
        <a:lstStyle/>
        <a:p>
          <a:r>
            <a:rPr lang="es-MX" dirty="0" smtClean="0">
              <a:solidFill>
                <a:schemeClr val="bg1"/>
              </a:solidFill>
            </a:rPr>
            <a:t>Los convenios restrictivos también requieren que una empresa prestataria dé información acerca de sus actividades de manera periódica bajo la forma de reportes trimestrales contables y de ingresos, haciendo con ello más sencillo que el prestamista vigile la empresa y reduzca el riesgo moral. Este tipo de convenio también puede estipular que el prestamista tenga el derecho de auditar y de inspeccionar los libros de la empresa en cualquier momento.</a:t>
          </a:r>
          <a:endParaRPr lang="es-MX" dirty="0">
            <a:solidFill>
              <a:schemeClr val="bg1"/>
            </a:solidFill>
          </a:endParaRPr>
        </a:p>
      </dgm:t>
    </dgm:pt>
    <dgm:pt modelId="{C854EA32-0070-4284-9BAB-4DD2375AB306}" type="parTrans" cxnId="{6F69B00D-0043-41BE-91D2-40360AE22167}">
      <dgm:prSet/>
      <dgm:spPr/>
      <dgm:t>
        <a:bodyPr/>
        <a:lstStyle/>
        <a:p>
          <a:endParaRPr lang="es-MX"/>
        </a:p>
      </dgm:t>
    </dgm:pt>
    <dgm:pt modelId="{9723E0A8-19A8-42AD-AB54-0F1FDA2DBE6F}" type="sibTrans" cxnId="{6F69B00D-0043-41BE-91D2-40360AE22167}">
      <dgm:prSet/>
      <dgm:spPr/>
      <dgm:t>
        <a:bodyPr/>
        <a:lstStyle/>
        <a:p>
          <a:endParaRPr lang="es-MX"/>
        </a:p>
      </dgm:t>
    </dgm:pt>
    <dgm:pt modelId="{09F64DAA-C570-4491-B760-124F4F081C74}" type="pres">
      <dgm:prSet presAssocID="{97247F66-E259-49BF-B97A-595F4C1BE9F8}" presName="CompostProcess" presStyleCnt="0">
        <dgm:presLayoutVars>
          <dgm:dir/>
          <dgm:resizeHandles val="exact"/>
        </dgm:presLayoutVars>
      </dgm:prSet>
      <dgm:spPr/>
    </dgm:pt>
    <dgm:pt modelId="{C132D5D3-4F76-4E6C-BE5A-F78634CF14E2}" type="pres">
      <dgm:prSet presAssocID="{97247F66-E259-49BF-B97A-595F4C1BE9F8}" presName="arrow" presStyleLbl="bgShp" presStyleIdx="0" presStyleCnt="1"/>
      <dgm:spPr/>
    </dgm:pt>
    <dgm:pt modelId="{B214D98D-B636-4BB2-93C4-3ED23813E2DA}" type="pres">
      <dgm:prSet presAssocID="{97247F66-E259-49BF-B97A-595F4C1BE9F8}" presName="linearProcess" presStyleCnt="0"/>
      <dgm:spPr/>
    </dgm:pt>
    <dgm:pt modelId="{7FE4BD9B-C678-41F4-A4BE-7BEB96D177B2}" type="pres">
      <dgm:prSet presAssocID="{BD853F10-72A0-48A1-824F-6878D1677D4A}" presName="textNode" presStyleLbl="node1" presStyleIdx="0" presStyleCnt="1">
        <dgm:presLayoutVars>
          <dgm:bulletEnabled val="1"/>
        </dgm:presLayoutVars>
      </dgm:prSet>
      <dgm:spPr/>
      <dgm:t>
        <a:bodyPr/>
        <a:lstStyle/>
        <a:p>
          <a:endParaRPr lang="es-MX"/>
        </a:p>
      </dgm:t>
    </dgm:pt>
  </dgm:ptLst>
  <dgm:cxnLst>
    <dgm:cxn modelId="{6F69B00D-0043-41BE-91D2-40360AE22167}" srcId="{97247F66-E259-49BF-B97A-595F4C1BE9F8}" destId="{BD853F10-72A0-48A1-824F-6878D1677D4A}" srcOrd="0" destOrd="0" parTransId="{C854EA32-0070-4284-9BAB-4DD2375AB306}" sibTransId="{9723E0A8-19A8-42AD-AB54-0F1FDA2DBE6F}"/>
    <dgm:cxn modelId="{C06FBF2C-AB4A-428C-BB12-91C51D8269AB}" type="presOf" srcId="{BD853F10-72A0-48A1-824F-6878D1677D4A}" destId="{7FE4BD9B-C678-41F4-A4BE-7BEB96D177B2}" srcOrd="0" destOrd="0" presId="urn:microsoft.com/office/officeart/2005/8/layout/hProcess9"/>
    <dgm:cxn modelId="{4872C485-E5F3-4492-A7B8-25D8ED0B79ED}" type="presOf" srcId="{97247F66-E259-49BF-B97A-595F4C1BE9F8}" destId="{09F64DAA-C570-4491-B760-124F4F081C74}" srcOrd="0" destOrd="0" presId="urn:microsoft.com/office/officeart/2005/8/layout/hProcess9"/>
    <dgm:cxn modelId="{552C1D0D-C959-431D-9DEF-7246DC60A18C}" type="presParOf" srcId="{09F64DAA-C570-4491-B760-124F4F081C74}" destId="{C132D5D3-4F76-4E6C-BE5A-F78634CF14E2}" srcOrd="0" destOrd="0" presId="urn:microsoft.com/office/officeart/2005/8/layout/hProcess9"/>
    <dgm:cxn modelId="{DB26C326-84DC-40D1-87AB-8A04C6E50908}" type="presParOf" srcId="{09F64DAA-C570-4491-B760-124F4F081C74}" destId="{B214D98D-B636-4BB2-93C4-3ED23813E2DA}" srcOrd="1" destOrd="0" presId="urn:microsoft.com/office/officeart/2005/8/layout/hProcess9"/>
    <dgm:cxn modelId="{63224193-635B-4C70-BD45-C83BD3D04787}" type="presParOf" srcId="{B214D98D-B636-4BB2-93C4-3ED23813E2DA}" destId="{7FE4BD9B-C678-41F4-A4BE-7BEB96D177B2}" srcOrd="0" destOrd="0" presId="urn:microsoft.com/office/officeart/2005/8/layout/hProcess9"/>
  </dgm:cxnLst>
  <dgm:bg>
    <a:solidFill>
      <a:schemeClr val="accent5">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0A4B50A7-2369-4060-B5CF-BDA8AC0C00FF}" type="doc">
      <dgm:prSet loTypeId="urn:microsoft.com/office/officeart/2005/8/layout/hList9" loCatId="list" qsTypeId="urn:microsoft.com/office/officeart/2005/8/quickstyle/3d3" qsCatId="3D" csTypeId="urn:microsoft.com/office/officeart/2005/8/colors/colorful4" csCatId="colorful" phldr="1"/>
      <dgm:spPr/>
      <dgm:t>
        <a:bodyPr/>
        <a:lstStyle/>
        <a:p>
          <a:endParaRPr lang="es-MX"/>
        </a:p>
      </dgm:t>
    </dgm:pt>
    <dgm:pt modelId="{02DC9DB0-577A-4024-AE99-3D6160BA603E}">
      <dgm:prSet phldrT="[Texto]"/>
      <dgm:spPr/>
      <dgm:t>
        <a:bodyPr/>
        <a:lstStyle/>
        <a:p>
          <a:r>
            <a:rPr lang="es-MX" dirty="0" smtClean="0">
              <a:solidFill>
                <a:schemeClr val="bg1"/>
              </a:solidFill>
            </a:rPr>
            <a:t>Intermediación financiera</a:t>
          </a:r>
          <a:endParaRPr lang="es-MX" dirty="0">
            <a:solidFill>
              <a:schemeClr val="bg1"/>
            </a:solidFill>
          </a:endParaRPr>
        </a:p>
      </dgm:t>
    </dgm:pt>
    <dgm:pt modelId="{9C0DDF72-FD8B-4F18-9F86-E7140F8EDC3C}" type="parTrans" cxnId="{07D76677-7E0F-44E0-A7D8-5C2E5BD30496}">
      <dgm:prSet/>
      <dgm:spPr/>
      <dgm:t>
        <a:bodyPr/>
        <a:lstStyle/>
        <a:p>
          <a:endParaRPr lang="es-MX"/>
        </a:p>
      </dgm:t>
    </dgm:pt>
    <dgm:pt modelId="{E0392F94-B62A-453C-B82C-1D9E93126A46}" type="sibTrans" cxnId="{07D76677-7E0F-44E0-A7D8-5C2E5BD30496}">
      <dgm:prSet/>
      <dgm:spPr/>
      <dgm:t>
        <a:bodyPr/>
        <a:lstStyle/>
        <a:p>
          <a:endParaRPr lang="es-MX"/>
        </a:p>
      </dgm:t>
    </dgm:pt>
    <dgm:pt modelId="{9CCF42AB-38E4-4672-8613-14A2A6B9FFBD}">
      <dgm:prSet phldrT="[Texto]" custT="1"/>
      <dgm:spPr/>
      <dgm:t>
        <a:bodyPr/>
        <a:lstStyle/>
        <a:p>
          <a:pPr algn="just"/>
          <a:r>
            <a:rPr lang="es-MX" sz="1800" dirty="0" smtClean="0"/>
            <a:t>Aunque los convenios restrictivos ayudan a reducir el problema del riesgo moral, no lo eliminan totalmente. Es casi imposible escribir convenios que descarten todo tipo de actividad riesgosa. Además, los prestatarios pueden ser lo suficientemente astutos para encontrar lagunas en los convenios restrictivos que no los hagan efectivos.</a:t>
          </a:r>
          <a:endParaRPr lang="es-MX" sz="1800" dirty="0"/>
        </a:p>
      </dgm:t>
    </dgm:pt>
    <dgm:pt modelId="{AED34AFE-4BFC-496C-AB63-8A80239AAA08}" type="parTrans" cxnId="{95A12B2E-99F7-4197-BF25-770B2F0D44A6}">
      <dgm:prSet/>
      <dgm:spPr/>
      <dgm:t>
        <a:bodyPr/>
        <a:lstStyle/>
        <a:p>
          <a:endParaRPr lang="es-MX"/>
        </a:p>
      </dgm:t>
    </dgm:pt>
    <dgm:pt modelId="{3E0D5A3E-A6BA-41E5-8679-EC33F61C8105}" type="sibTrans" cxnId="{95A12B2E-99F7-4197-BF25-770B2F0D44A6}">
      <dgm:prSet/>
      <dgm:spPr/>
      <dgm:t>
        <a:bodyPr/>
        <a:lstStyle/>
        <a:p>
          <a:endParaRPr lang="es-MX"/>
        </a:p>
      </dgm:t>
    </dgm:pt>
    <dgm:pt modelId="{0D3AD122-9515-483A-B9E3-255160926CE8}">
      <dgm:prSet phldrT="[Texto]"/>
      <dgm:spPr/>
      <dgm:t>
        <a:bodyPr/>
        <a:lstStyle/>
        <a:p>
          <a:pPr algn="just"/>
          <a:r>
            <a:rPr lang="es-MX" dirty="0" smtClean="0"/>
            <a:t>Otro problema es que deben ser vigilados y obligatorios. Un convenio restrictivo carece de significado si el prestatario puede violarlo sabiendo que el prestamista no hará verificaciones o si no está dispuesto a pagar un recurso legal. Como la vigilancia y la obligatoriedad de los convenios restrictivos son aspectos costosos, el problema del paracaidista también se presenta en el mercado de instrumentos de deuda (bonos) del mismo modo que se presenta en el mercado de acciones y valores.</a:t>
          </a:r>
          <a:endParaRPr lang="es-MX" dirty="0"/>
        </a:p>
      </dgm:t>
    </dgm:pt>
    <dgm:pt modelId="{A87F3B87-7F7A-4502-A73D-D61C562630B6}" type="parTrans" cxnId="{29F5BA5E-40AB-4D3A-BFC6-CD79808B7307}">
      <dgm:prSet/>
      <dgm:spPr/>
      <dgm:t>
        <a:bodyPr/>
        <a:lstStyle/>
        <a:p>
          <a:endParaRPr lang="es-MX"/>
        </a:p>
      </dgm:t>
    </dgm:pt>
    <dgm:pt modelId="{2D079F37-4BBD-42FD-B51A-1E1DE576BE56}" type="sibTrans" cxnId="{29F5BA5E-40AB-4D3A-BFC6-CD79808B7307}">
      <dgm:prSet/>
      <dgm:spPr/>
      <dgm:t>
        <a:bodyPr/>
        <a:lstStyle/>
        <a:p>
          <a:endParaRPr lang="es-MX"/>
        </a:p>
      </dgm:t>
    </dgm:pt>
    <dgm:pt modelId="{57295190-F4AA-467C-910A-781201CD6D17}" type="pres">
      <dgm:prSet presAssocID="{0A4B50A7-2369-4060-B5CF-BDA8AC0C00FF}" presName="list" presStyleCnt="0">
        <dgm:presLayoutVars>
          <dgm:dir/>
          <dgm:animLvl val="lvl"/>
        </dgm:presLayoutVars>
      </dgm:prSet>
      <dgm:spPr/>
      <dgm:t>
        <a:bodyPr/>
        <a:lstStyle/>
        <a:p>
          <a:endParaRPr lang="es-ES"/>
        </a:p>
      </dgm:t>
    </dgm:pt>
    <dgm:pt modelId="{7D188CBE-E537-4872-8B46-6C25614C4F71}" type="pres">
      <dgm:prSet presAssocID="{02DC9DB0-577A-4024-AE99-3D6160BA603E}" presName="posSpace" presStyleCnt="0"/>
      <dgm:spPr/>
    </dgm:pt>
    <dgm:pt modelId="{7B9DE771-69DB-4464-8A05-458582DBA59A}" type="pres">
      <dgm:prSet presAssocID="{02DC9DB0-577A-4024-AE99-3D6160BA603E}" presName="vertFlow" presStyleCnt="0"/>
      <dgm:spPr/>
    </dgm:pt>
    <dgm:pt modelId="{2C423BE7-0579-420C-A715-13EED5CCD4C5}" type="pres">
      <dgm:prSet presAssocID="{02DC9DB0-577A-4024-AE99-3D6160BA603E}" presName="topSpace" presStyleCnt="0"/>
      <dgm:spPr/>
    </dgm:pt>
    <dgm:pt modelId="{A881CAA2-7A14-4F56-AB0B-C81D3C5D9461}" type="pres">
      <dgm:prSet presAssocID="{02DC9DB0-577A-4024-AE99-3D6160BA603E}" presName="firstComp" presStyleCnt="0"/>
      <dgm:spPr/>
    </dgm:pt>
    <dgm:pt modelId="{4AB2C5BB-EADE-4F49-8EB0-53A03FFDBEB0}" type="pres">
      <dgm:prSet presAssocID="{02DC9DB0-577A-4024-AE99-3D6160BA603E}" presName="firstChild" presStyleLbl="bgAccFollowNode1" presStyleIdx="0" presStyleCnt="2" custScaleX="130931" custScaleY="100924" custLinFactNeighborX="22234" custLinFactNeighborY="-15261"/>
      <dgm:spPr/>
      <dgm:t>
        <a:bodyPr/>
        <a:lstStyle/>
        <a:p>
          <a:endParaRPr lang="es-MX"/>
        </a:p>
      </dgm:t>
    </dgm:pt>
    <dgm:pt modelId="{C9F86867-CFB3-4B92-8510-8109BF0F12EE}" type="pres">
      <dgm:prSet presAssocID="{02DC9DB0-577A-4024-AE99-3D6160BA603E}" presName="firstChildTx" presStyleLbl="bgAccFollowNode1" presStyleIdx="0" presStyleCnt="2">
        <dgm:presLayoutVars>
          <dgm:bulletEnabled val="1"/>
        </dgm:presLayoutVars>
      </dgm:prSet>
      <dgm:spPr/>
      <dgm:t>
        <a:bodyPr/>
        <a:lstStyle/>
        <a:p>
          <a:endParaRPr lang="es-MX"/>
        </a:p>
      </dgm:t>
    </dgm:pt>
    <dgm:pt modelId="{A6AABFB0-EA2F-4C45-9ED8-50F581DEDE30}" type="pres">
      <dgm:prSet presAssocID="{0D3AD122-9515-483A-B9E3-255160926CE8}" presName="comp" presStyleCnt="0"/>
      <dgm:spPr/>
    </dgm:pt>
    <dgm:pt modelId="{BD8967B5-ECA5-4916-8C7D-82261F0DDBE5}" type="pres">
      <dgm:prSet presAssocID="{0D3AD122-9515-483A-B9E3-255160926CE8}" presName="child" presStyleLbl="bgAccFollowNode1" presStyleIdx="1" presStyleCnt="2" custScaleX="128038" custScaleY="102357" custLinFactNeighborX="-58058" custLinFactNeighborY="-7845"/>
      <dgm:spPr/>
      <dgm:t>
        <a:bodyPr/>
        <a:lstStyle/>
        <a:p>
          <a:endParaRPr lang="es-MX"/>
        </a:p>
      </dgm:t>
    </dgm:pt>
    <dgm:pt modelId="{D6D3F37C-934E-43FD-87C9-48C157155FC7}" type="pres">
      <dgm:prSet presAssocID="{0D3AD122-9515-483A-B9E3-255160926CE8}" presName="childTx" presStyleLbl="bgAccFollowNode1" presStyleIdx="1" presStyleCnt="2">
        <dgm:presLayoutVars>
          <dgm:bulletEnabled val="1"/>
        </dgm:presLayoutVars>
      </dgm:prSet>
      <dgm:spPr/>
      <dgm:t>
        <a:bodyPr/>
        <a:lstStyle/>
        <a:p>
          <a:endParaRPr lang="es-MX"/>
        </a:p>
      </dgm:t>
    </dgm:pt>
    <dgm:pt modelId="{8505058A-815B-4980-8D1E-A07A8CADBC2F}" type="pres">
      <dgm:prSet presAssocID="{02DC9DB0-577A-4024-AE99-3D6160BA603E}" presName="negSpace" presStyleCnt="0"/>
      <dgm:spPr/>
    </dgm:pt>
    <dgm:pt modelId="{5E95B88D-C1FB-460D-8DEB-CE773E96B9EC}" type="pres">
      <dgm:prSet presAssocID="{02DC9DB0-577A-4024-AE99-3D6160BA603E}" presName="circle" presStyleLbl="node1" presStyleIdx="0" presStyleCnt="1" custLinFactNeighborX="-23306" custLinFactNeighborY="-66"/>
      <dgm:spPr/>
      <dgm:t>
        <a:bodyPr/>
        <a:lstStyle/>
        <a:p>
          <a:endParaRPr lang="es-MX"/>
        </a:p>
      </dgm:t>
    </dgm:pt>
  </dgm:ptLst>
  <dgm:cxnLst>
    <dgm:cxn modelId="{9287FD96-9314-497E-AF38-8014CEE79DAA}" type="presOf" srcId="{02DC9DB0-577A-4024-AE99-3D6160BA603E}" destId="{5E95B88D-C1FB-460D-8DEB-CE773E96B9EC}" srcOrd="0" destOrd="0" presId="urn:microsoft.com/office/officeart/2005/8/layout/hList9"/>
    <dgm:cxn modelId="{5F1D086C-50EF-426E-9F1B-BF08C92EA7BE}" type="presOf" srcId="{0A4B50A7-2369-4060-B5CF-BDA8AC0C00FF}" destId="{57295190-F4AA-467C-910A-781201CD6D17}" srcOrd="0" destOrd="0" presId="urn:microsoft.com/office/officeart/2005/8/layout/hList9"/>
    <dgm:cxn modelId="{95A12B2E-99F7-4197-BF25-770B2F0D44A6}" srcId="{02DC9DB0-577A-4024-AE99-3D6160BA603E}" destId="{9CCF42AB-38E4-4672-8613-14A2A6B9FFBD}" srcOrd="0" destOrd="0" parTransId="{AED34AFE-4BFC-496C-AB63-8A80239AAA08}" sibTransId="{3E0D5A3E-A6BA-41E5-8679-EC33F61C8105}"/>
    <dgm:cxn modelId="{57A32EC2-47F3-4F1C-B4EE-F9F59117EFB5}" type="presOf" srcId="{9CCF42AB-38E4-4672-8613-14A2A6B9FFBD}" destId="{4AB2C5BB-EADE-4F49-8EB0-53A03FFDBEB0}" srcOrd="0" destOrd="0" presId="urn:microsoft.com/office/officeart/2005/8/layout/hList9"/>
    <dgm:cxn modelId="{76B7CDFC-B374-4E98-90B1-5D73F82AE7FC}" type="presOf" srcId="{0D3AD122-9515-483A-B9E3-255160926CE8}" destId="{BD8967B5-ECA5-4916-8C7D-82261F0DDBE5}" srcOrd="0" destOrd="0" presId="urn:microsoft.com/office/officeart/2005/8/layout/hList9"/>
    <dgm:cxn modelId="{29F5BA5E-40AB-4D3A-BFC6-CD79808B7307}" srcId="{02DC9DB0-577A-4024-AE99-3D6160BA603E}" destId="{0D3AD122-9515-483A-B9E3-255160926CE8}" srcOrd="1" destOrd="0" parTransId="{A87F3B87-7F7A-4502-A73D-D61C562630B6}" sibTransId="{2D079F37-4BBD-42FD-B51A-1E1DE576BE56}"/>
    <dgm:cxn modelId="{454EBE5C-9EA5-472E-8FCA-0B517C1AE959}" type="presOf" srcId="{9CCF42AB-38E4-4672-8613-14A2A6B9FFBD}" destId="{C9F86867-CFB3-4B92-8510-8109BF0F12EE}" srcOrd="1" destOrd="0" presId="urn:microsoft.com/office/officeart/2005/8/layout/hList9"/>
    <dgm:cxn modelId="{07D76677-7E0F-44E0-A7D8-5C2E5BD30496}" srcId="{0A4B50A7-2369-4060-B5CF-BDA8AC0C00FF}" destId="{02DC9DB0-577A-4024-AE99-3D6160BA603E}" srcOrd="0" destOrd="0" parTransId="{9C0DDF72-FD8B-4F18-9F86-E7140F8EDC3C}" sibTransId="{E0392F94-B62A-453C-B82C-1D9E93126A46}"/>
    <dgm:cxn modelId="{69AF5BB8-B02B-498E-891B-BFFE308CDC61}" type="presOf" srcId="{0D3AD122-9515-483A-B9E3-255160926CE8}" destId="{D6D3F37C-934E-43FD-87C9-48C157155FC7}" srcOrd="1" destOrd="0" presId="urn:microsoft.com/office/officeart/2005/8/layout/hList9"/>
    <dgm:cxn modelId="{45D2DB20-4F8D-44D4-BF19-B80E68D9C84A}" type="presParOf" srcId="{57295190-F4AA-467C-910A-781201CD6D17}" destId="{7D188CBE-E537-4872-8B46-6C25614C4F71}" srcOrd="0" destOrd="0" presId="urn:microsoft.com/office/officeart/2005/8/layout/hList9"/>
    <dgm:cxn modelId="{64405B4A-8149-4DDB-B4F2-07E91607687C}" type="presParOf" srcId="{57295190-F4AA-467C-910A-781201CD6D17}" destId="{7B9DE771-69DB-4464-8A05-458582DBA59A}" srcOrd="1" destOrd="0" presId="urn:microsoft.com/office/officeart/2005/8/layout/hList9"/>
    <dgm:cxn modelId="{EC48316C-7263-43C6-A757-269B721557BD}" type="presParOf" srcId="{7B9DE771-69DB-4464-8A05-458582DBA59A}" destId="{2C423BE7-0579-420C-A715-13EED5CCD4C5}" srcOrd="0" destOrd="0" presId="urn:microsoft.com/office/officeart/2005/8/layout/hList9"/>
    <dgm:cxn modelId="{710A7FF0-D8A1-4253-98F9-FF613C31E5B9}" type="presParOf" srcId="{7B9DE771-69DB-4464-8A05-458582DBA59A}" destId="{A881CAA2-7A14-4F56-AB0B-C81D3C5D9461}" srcOrd="1" destOrd="0" presId="urn:microsoft.com/office/officeart/2005/8/layout/hList9"/>
    <dgm:cxn modelId="{1F34CB0D-BCD7-4E79-984D-47F096588DD5}" type="presParOf" srcId="{A881CAA2-7A14-4F56-AB0B-C81D3C5D9461}" destId="{4AB2C5BB-EADE-4F49-8EB0-53A03FFDBEB0}" srcOrd="0" destOrd="0" presId="urn:microsoft.com/office/officeart/2005/8/layout/hList9"/>
    <dgm:cxn modelId="{9CDFEBBA-8CF7-4037-AC40-1C3F19263B6D}" type="presParOf" srcId="{A881CAA2-7A14-4F56-AB0B-C81D3C5D9461}" destId="{C9F86867-CFB3-4B92-8510-8109BF0F12EE}" srcOrd="1" destOrd="0" presId="urn:microsoft.com/office/officeart/2005/8/layout/hList9"/>
    <dgm:cxn modelId="{9EB441CD-3A0D-4AA3-9D3B-934FDC758FBA}" type="presParOf" srcId="{7B9DE771-69DB-4464-8A05-458582DBA59A}" destId="{A6AABFB0-EA2F-4C45-9ED8-50F581DEDE30}" srcOrd="2" destOrd="0" presId="urn:microsoft.com/office/officeart/2005/8/layout/hList9"/>
    <dgm:cxn modelId="{7DD4CD32-9FB7-4E5F-974B-1AD3AE7AE101}" type="presParOf" srcId="{A6AABFB0-EA2F-4C45-9ED8-50F581DEDE30}" destId="{BD8967B5-ECA5-4916-8C7D-82261F0DDBE5}" srcOrd="0" destOrd="0" presId="urn:microsoft.com/office/officeart/2005/8/layout/hList9"/>
    <dgm:cxn modelId="{3E5B93C4-4F42-4675-8990-9CCF245F7A17}" type="presParOf" srcId="{A6AABFB0-EA2F-4C45-9ED8-50F581DEDE30}" destId="{D6D3F37C-934E-43FD-87C9-48C157155FC7}" srcOrd="1" destOrd="0" presId="urn:microsoft.com/office/officeart/2005/8/layout/hList9"/>
    <dgm:cxn modelId="{6038A686-C349-43CA-A09C-67020FF66126}" type="presParOf" srcId="{57295190-F4AA-467C-910A-781201CD6D17}" destId="{8505058A-815B-4980-8D1E-A07A8CADBC2F}" srcOrd="2" destOrd="0" presId="urn:microsoft.com/office/officeart/2005/8/layout/hList9"/>
    <dgm:cxn modelId="{23BE49D3-3031-479B-BB67-46E615697FE0}" type="presParOf" srcId="{57295190-F4AA-467C-910A-781201CD6D17}" destId="{5E95B88D-C1FB-460D-8DEB-CE773E96B9EC}"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EAB7B3-A8D2-49B1-8DBD-D528745E82A2}" type="doc">
      <dgm:prSet loTypeId="urn:microsoft.com/office/officeart/2005/8/layout/vList3" loCatId="list" qsTypeId="urn:microsoft.com/office/officeart/2005/8/quickstyle/3d5" qsCatId="3D" csTypeId="urn:microsoft.com/office/officeart/2005/8/colors/accent3_4" csCatId="accent3" phldr="1"/>
      <dgm:spPr/>
    </dgm:pt>
    <dgm:pt modelId="{B6F1B053-2CD3-4FA4-AC9E-83750841057B}">
      <dgm:prSet phldrT="[Texto]" custT="1"/>
      <dgm:spPr/>
      <dgm:t>
        <a:bodyPr/>
        <a:lstStyle/>
        <a:p>
          <a:r>
            <a:rPr lang="es-MX" sz="1600" b="1" dirty="0" smtClean="0"/>
            <a:t>Como en los medios de comunicación masiva se confiere tanta atención a la bolsa de valores, muchas personas tienen la impresión de que las acciones son la fuente más importante de financiamiento para las corporaciones estadounidenses.</a:t>
          </a:r>
          <a:endParaRPr lang="es-MX" sz="1600" b="1" dirty="0"/>
        </a:p>
      </dgm:t>
    </dgm:pt>
    <dgm:pt modelId="{39BEF61F-D3C4-437D-A055-00E63A7DC2A5}" type="parTrans" cxnId="{A307513D-8098-48DA-AC2B-7CA04A5DE297}">
      <dgm:prSet/>
      <dgm:spPr/>
      <dgm:t>
        <a:bodyPr/>
        <a:lstStyle/>
        <a:p>
          <a:endParaRPr lang="es-MX"/>
        </a:p>
      </dgm:t>
    </dgm:pt>
    <dgm:pt modelId="{A64691B5-7356-4590-ADBE-263C37508FCF}" type="sibTrans" cxnId="{A307513D-8098-48DA-AC2B-7CA04A5DE297}">
      <dgm:prSet/>
      <dgm:spPr/>
      <dgm:t>
        <a:bodyPr/>
        <a:lstStyle/>
        <a:p>
          <a:endParaRPr lang="es-MX"/>
        </a:p>
      </dgm:t>
    </dgm:pt>
    <dgm:pt modelId="{367EA519-3026-41F2-9EB8-EB7E7FC63DB0}">
      <dgm:prSet phldrT="[Texto]" custT="1"/>
      <dgm:spPr>
        <a:solidFill>
          <a:schemeClr val="accent3">
            <a:lumMod val="75000"/>
          </a:schemeClr>
        </a:solidFill>
      </dgm:spPr>
      <dgm:t>
        <a:bodyPr/>
        <a:lstStyle/>
        <a:p>
          <a:r>
            <a:rPr lang="es-MX" sz="1400" b="1" dirty="0" smtClean="0"/>
            <a:t>Sin embargo, como podemos ver en</a:t>
          </a:r>
        </a:p>
        <a:p>
          <a:r>
            <a:rPr lang="es-MX" sz="1400" b="1" dirty="0" smtClean="0"/>
            <a:t>la gráfica de barras de la fi gura 1, el mercado de valores sólo aportó un porcentaje pequeño del financiamiento externo de los negocios estadounidenses en el periodo 1970-2000: 11%.1 En los demás países que se presentan en la fi gura 1 se encuentran también cifras similarmente pequeñas. ¿Por qué el mercado de valores es menos importante que otras fuentes de financiamiento en Estados Unidos y otros países?</a:t>
          </a:r>
          <a:endParaRPr lang="es-MX" sz="1400" b="1" dirty="0"/>
        </a:p>
      </dgm:t>
    </dgm:pt>
    <dgm:pt modelId="{69C700EF-6E4D-4808-84CD-D9BD462C8A7A}" type="parTrans" cxnId="{F0738BEA-C559-4E1E-BCE6-FE251EE3BA26}">
      <dgm:prSet/>
      <dgm:spPr/>
      <dgm:t>
        <a:bodyPr/>
        <a:lstStyle/>
        <a:p>
          <a:endParaRPr lang="es-MX"/>
        </a:p>
      </dgm:t>
    </dgm:pt>
    <dgm:pt modelId="{A9A26D71-49AE-4F99-9D97-4E5F2D67FFE9}" type="sibTrans" cxnId="{F0738BEA-C559-4E1E-BCE6-FE251EE3BA26}">
      <dgm:prSet/>
      <dgm:spPr/>
      <dgm:t>
        <a:bodyPr/>
        <a:lstStyle/>
        <a:p>
          <a:endParaRPr lang="es-MX"/>
        </a:p>
      </dgm:t>
    </dgm:pt>
    <dgm:pt modelId="{E131751F-7939-4A9F-9630-F282E5BCCA95}" type="pres">
      <dgm:prSet presAssocID="{7AEAB7B3-A8D2-49B1-8DBD-D528745E82A2}" presName="linearFlow" presStyleCnt="0">
        <dgm:presLayoutVars>
          <dgm:dir/>
          <dgm:resizeHandles val="exact"/>
        </dgm:presLayoutVars>
      </dgm:prSet>
      <dgm:spPr/>
    </dgm:pt>
    <dgm:pt modelId="{BF4F6A27-DF40-44D1-930F-AA87DA026472}" type="pres">
      <dgm:prSet presAssocID="{B6F1B053-2CD3-4FA4-AC9E-83750841057B}" presName="composite" presStyleCnt="0"/>
      <dgm:spPr/>
    </dgm:pt>
    <dgm:pt modelId="{A702A662-EA8A-4E16-878A-25E5C5044723}" type="pres">
      <dgm:prSet presAssocID="{B6F1B053-2CD3-4FA4-AC9E-83750841057B}" presName="imgShp" presStyleLbl="fgImgPlace1" presStyleIdx="0" presStyleCnt="2"/>
      <dgm:spPr/>
    </dgm:pt>
    <dgm:pt modelId="{5AEB5DCA-3030-421D-A63A-A108A385E181}" type="pres">
      <dgm:prSet presAssocID="{B6F1B053-2CD3-4FA4-AC9E-83750841057B}" presName="txShp" presStyleLbl="node1" presStyleIdx="0" presStyleCnt="2">
        <dgm:presLayoutVars>
          <dgm:bulletEnabled val="1"/>
        </dgm:presLayoutVars>
      </dgm:prSet>
      <dgm:spPr/>
      <dgm:t>
        <a:bodyPr/>
        <a:lstStyle/>
        <a:p>
          <a:endParaRPr lang="es-MX"/>
        </a:p>
      </dgm:t>
    </dgm:pt>
    <dgm:pt modelId="{562DF320-CFC1-4CA7-A011-AB53D1796575}" type="pres">
      <dgm:prSet presAssocID="{A64691B5-7356-4590-ADBE-263C37508FCF}" presName="spacing" presStyleCnt="0"/>
      <dgm:spPr/>
    </dgm:pt>
    <dgm:pt modelId="{E80D2762-FB20-4429-95A2-04C9D62CFB6B}" type="pres">
      <dgm:prSet presAssocID="{367EA519-3026-41F2-9EB8-EB7E7FC63DB0}" presName="composite" presStyleCnt="0"/>
      <dgm:spPr/>
    </dgm:pt>
    <dgm:pt modelId="{896AC1FE-9AEB-48D6-9241-435F36C9D893}" type="pres">
      <dgm:prSet presAssocID="{367EA519-3026-41F2-9EB8-EB7E7FC63DB0}" presName="imgShp" presStyleLbl="fgImgPlace1" presStyleIdx="1" presStyleCnt="2"/>
      <dgm:spPr/>
    </dgm:pt>
    <dgm:pt modelId="{36A1C034-290A-47AB-B612-52E3533F2541}" type="pres">
      <dgm:prSet presAssocID="{367EA519-3026-41F2-9EB8-EB7E7FC63DB0}" presName="txShp" presStyleLbl="node1" presStyleIdx="1" presStyleCnt="2">
        <dgm:presLayoutVars>
          <dgm:bulletEnabled val="1"/>
        </dgm:presLayoutVars>
      </dgm:prSet>
      <dgm:spPr/>
      <dgm:t>
        <a:bodyPr/>
        <a:lstStyle/>
        <a:p>
          <a:endParaRPr lang="es-MX"/>
        </a:p>
      </dgm:t>
    </dgm:pt>
  </dgm:ptLst>
  <dgm:cxnLst>
    <dgm:cxn modelId="{C8ED2153-58DF-4D4C-B194-FB8821CDE0F7}" type="presOf" srcId="{B6F1B053-2CD3-4FA4-AC9E-83750841057B}" destId="{5AEB5DCA-3030-421D-A63A-A108A385E181}" srcOrd="0" destOrd="0" presId="urn:microsoft.com/office/officeart/2005/8/layout/vList3"/>
    <dgm:cxn modelId="{A307513D-8098-48DA-AC2B-7CA04A5DE297}" srcId="{7AEAB7B3-A8D2-49B1-8DBD-D528745E82A2}" destId="{B6F1B053-2CD3-4FA4-AC9E-83750841057B}" srcOrd="0" destOrd="0" parTransId="{39BEF61F-D3C4-437D-A055-00E63A7DC2A5}" sibTransId="{A64691B5-7356-4590-ADBE-263C37508FCF}"/>
    <dgm:cxn modelId="{3E8F9218-E503-4907-91A9-6BFA3C536264}" type="presOf" srcId="{7AEAB7B3-A8D2-49B1-8DBD-D528745E82A2}" destId="{E131751F-7939-4A9F-9630-F282E5BCCA95}" srcOrd="0" destOrd="0" presId="urn:microsoft.com/office/officeart/2005/8/layout/vList3"/>
    <dgm:cxn modelId="{F0738BEA-C559-4E1E-BCE6-FE251EE3BA26}" srcId="{7AEAB7B3-A8D2-49B1-8DBD-D528745E82A2}" destId="{367EA519-3026-41F2-9EB8-EB7E7FC63DB0}" srcOrd="1" destOrd="0" parTransId="{69C700EF-6E4D-4808-84CD-D9BD462C8A7A}" sibTransId="{A9A26D71-49AE-4F99-9D97-4E5F2D67FFE9}"/>
    <dgm:cxn modelId="{13C9C95E-B704-471E-A135-5A3A43948745}" type="presOf" srcId="{367EA519-3026-41F2-9EB8-EB7E7FC63DB0}" destId="{36A1C034-290A-47AB-B612-52E3533F2541}" srcOrd="0" destOrd="0" presId="urn:microsoft.com/office/officeart/2005/8/layout/vList3"/>
    <dgm:cxn modelId="{5BFC9D13-2AFC-4ADA-A23A-566192BE3F41}" type="presParOf" srcId="{E131751F-7939-4A9F-9630-F282E5BCCA95}" destId="{BF4F6A27-DF40-44D1-930F-AA87DA026472}" srcOrd="0" destOrd="0" presId="urn:microsoft.com/office/officeart/2005/8/layout/vList3"/>
    <dgm:cxn modelId="{66771EBC-A240-4C8C-8B55-CFC10A0A591A}" type="presParOf" srcId="{BF4F6A27-DF40-44D1-930F-AA87DA026472}" destId="{A702A662-EA8A-4E16-878A-25E5C5044723}" srcOrd="0" destOrd="0" presId="urn:microsoft.com/office/officeart/2005/8/layout/vList3"/>
    <dgm:cxn modelId="{42BF2B4C-F5A3-487B-AC6B-C884D2B993E1}" type="presParOf" srcId="{BF4F6A27-DF40-44D1-930F-AA87DA026472}" destId="{5AEB5DCA-3030-421D-A63A-A108A385E181}" srcOrd="1" destOrd="0" presId="urn:microsoft.com/office/officeart/2005/8/layout/vList3"/>
    <dgm:cxn modelId="{3274C81F-5A37-4F7D-B07A-EDB16009BC37}" type="presParOf" srcId="{E131751F-7939-4A9F-9630-F282E5BCCA95}" destId="{562DF320-CFC1-4CA7-A011-AB53D1796575}" srcOrd="1" destOrd="0" presId="urn:microsoft.com/office/officeart/2005/8/layout/vList3"/>
    <dgm:cxn modelId="{079EBA99-3587-40D5-89C2-0EB44ECD3011}" type="presParOf" srcId="{E131751F-7939-4A9F-9630-F282E5BCCA95}" destId="{E80D2762-FB20-4429-95A2-04C9D62CFB6B}" srcOrd="2" destOrd="0" presId="urn:microsoft.com/office/officeart/2005/8/layout/vList3"/>
    <dgm:cxn modelId="{3F476657-CA5E-45C7-ADF4-B52DBF65006D}" type="presParOf" srcId="{E80D2762-FB20-4429-95A2-04C9D62CFB6B}" destId="{896AC1FE-9AEB-48D6-9241-435F36C9D893}" srcOrd="0" destOrd="0" presId="urn:microsoft.com/office/officeart/2005/8/layout/vList3"/>
    <dgm:cxn modelId="{5747168A-0FB2-452F-B1A4-1337A0F3A8F4}" type="presParOf" srcId="{E80D2762-FB20-4429-95A2-04C9D62CFB6B}" destId="{36A1C034-290A-47AB-B612-52E3533F2541}" srcOrd="1" destOrd="0" presId="urn:microsoft.com/office/officeart/2005/8/layout/vList3"/>
  </dgm:cxnLst>
  <dgm:bg>
    <a:solidFill>
      <a:schemeClr val="accent6">
        <a:lumMod val="60000"/>
        <a:lumOff val="4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63CC35-6400-4A71-B053-C0677C996720}" type="doc">
      <dgm:prSet loTypeId="urn:microsoft.com/office/officeart/2005/8/layout/vList2" loCatId="list" qsTypeId="urn:microsoft.com/office/officeart/2005/8/quickstyle/3d7" qsCatId="3D" csTypeId="urn:microsoft.com/office/officeart/2005/8/colors/colorful4" csCatId="colorful" phldr="1"/>
      <dgm:spPr/>
      <dgm:t>
        <a:bodyPr/>
        <a:lstStyle/>
        <a:p>
          <a:endParaRPr lang="es-MX"/>
        </a:p>
      </dgm:t>
    </dgm:pt>
    <dgm:pt modelId="{FE6578CC-25D8-410A-ACB2-B129CF9FD362}">
      <dgm:prSet phldrT="[Texto]"/>
      <dgm:spPr/>
      <dgm:t>
        <a:bodyPr/>
        <a:lstStyle/>
        <a:p>
          <a:r>
            <a:rPr lang="es-MX" b="1" dirty="0" smtClean="0"/>
            <a:t>Estados Unidos los bonos son una fuente más importante de financiamiento que las acciones (32% contra 11%). Sin embargo, las acciones y los bonos en forma combinada (43%), que componen la porción total de los valores negociables, aún representan menos de la mitad de los fondos externos que necesitan las corporaciones para financiar sus actividades.</a:t>
          </a:r>
          <a:endParaRPr lang="es-MX" b="1" dirty="0"/>
        </a:p>
      </dgm:t>
    </dgm:pt>
    <dgm:pt modelId="{68EF4C5A-593E-4C6C-A9A4-94D5E9ADF4ED}" type="parTrans" cxnId="{CF17538A-32D3-435D-9565-480EAADC0474}">
      <dgm:prSet/>
      <dgm:spPr/>
      <dgm:t>
        <a:bodyPr/>
        <a:lstStyle/>
        <a:p>
          <a:endParaRPr lang="es-MX"/>
        </a:p>
      </dgm:t>
    </dgm:pt>
    <dgm:pt modelId="{C502029C-28FB-4D48-A55D-5CD91367816D}" type="sibTrans" cxnId="{CF17538A-32D3-435D-9565-480EAADC0474}">
      <dgm:prSet/>
      <dgm:spPr/>
      <dgm:t>
        <a:bodyPr/>
        <a:lstStyle/>
        <a:p>
          <a:endParaRPr lang="es-MX"/>
        </a:p>
      </dgm:t>
    </dgm:pt>
    <dgm:pt modelId="{7AF33049-9B59-437B-A39B-E24DA74C30F5}">
      <dgm:prSet phldrT="[Texto]"/>
      <dgm:spPr/>
      <dgm:t>
        <a:bodyPr/>
        <a:lstStyle/>
        <a:p>
          <a:r>
            <a:rPr lang="es-MX" dirty="0" smtClean="0"/>
            <a:t>  </a:t>
          </a:r>
          <a:endParaRPr lang="es-MX" dirty="0"/>
        </a:p>
      </dgm:t>
    </dgm:pt>
    <dgm:pt modelId="{DEBEE3D6-A75F-4D70-9208-B69C283319B6}" type="parTrans" cxnId="{C1231C99-5C4B-46DE-ADA9-E61D26FC7769}">
      <dgm:prSet/>
      <dgm:spPr/>
      <dgm:t>
        <a:bodyPr/>
        <a:lstStyle/>
        <a:p>
          <a:endParaRPr lang="es-MX"/>
        </a:p>
      </dgm:t>
    </dgm:pt>
    <dgm:pt modelId="{582AE6C9-D485-4234-97C9-D34C5EF7C06C}" type="sibTrans" cxnId="{C1231C99-5C4B-46DE-ADA9-E61D26FC7769}">
      <dgm:prSet/>
      <dgm:spPr/>
      <dgm:t>
        <a:bodyPr/>
        <a:lstStyle/>
        <a:p>
          <a:endParaRPr lang="es-MX"/>
        </a:p>
      </dgm:t>
    </dgm:pt>
    <dgm:pt modelId="{CF7E376B-6B22-419B-A894-C722CC27398E}">
      <dgm:prSet phldrT="[Texto]"/>
      <dgm:spPr/>
      <dgm:t>
        <a:bodyPr/>
        <a:lstStyle/>
        <a:p>
          <a:r>
            <a:rPr lang="es-MX" b="1" dirty="0" smtClean="0"/>
            <a:t>El hecho de que la emisión de valores negociables no sea la fuente más importante de financiamiento también se presenta en cualquier otra parte del mundo. De hecho, como se observa en la fi gura 1, otros países reciben menos financiamiento externo a partir de valores negociables que Estados Unidos.</a:t>
          </a:r>
        </a:p>
        <a:p>
          <a:r>
            <a:rPr lang="es-MX" b="1" dirty="0" smtClean="0"/>
            <a:t>¿Por qué los negocios no usan los valores negociables de manera más extensa para financiar sus actividades?</a:t>
          </a:r>
          <a:endParaRPr lang="es-MX" b="1" dirty="0"/>
        </a:p>
      </dgm:t>
    </dgm:pt>
    <dgm:pt modelId="{D6110473-84DC-4FA6-803F-7284C9C54371}" type="parTrans" cxnId="{3DF63327-9300-42B0-A8B7-2D5DBF6D0A6C}">
      <dgm:prSet/>
      <dgm:spPr/>
      <dgm:t>
        <a:bodyPr/>
        <a:lstStyle/>
        <a:p>
          <a:endParaRPr lang="es-MX"/>
        </a:p>
      </dgm:t>
    </dgm:pt>
    <dgm:pt modelId="{57231383-35F0-4B97-B64B-1D2B28816350}" type="sibTrans" cxnId="{3DF63327-9300-42B0-A8B7-2D5DBF6D0A6C}">
      <dgm:prSet/>
      <dgm:spPr/>
      <dgm:t>
        <a:bodyPr/>
        <a:lstStyle/>
        <a:p>
          <a:endParaRPr lang="es-MX"/>
        </a:p>
      </dgm:t>
    </dgm:pt>
    <dgm:pt modelId="{EE0FEFF1-2E4F-4888-AB9E-A740ED91D266}">
      <dgm:prSet phldrT="[Texto]"/>
      <dgm:spPr/>
      <dgm:t>
        <a:bodyPr/>
        <a:lstStyle/>
        <a:p>
          <a:endParaRPr lang="es-MX" dirty="0"/>
        </a:p>
      </dgm:t>
    </dgm:pt>
    <dgm:pt modelId="{8B720139-A7D9-44D8-8943-01FF5BD1C632}" type="parTrans" cxnId="{E8ABF6AF-042F-4D34-80A6-49D9432F264E}">
      <dgm:prSet/>
      <dgm:spPr/>
      <dgm:t>
        <a:bodyPr/>
        <a:lstStyle/>
        <a:p>
          <a:endParaRPr lang="es-MX"/>
        </a:p>
      </dgm:t>
    </dgm:pt>
    <dgm:pt modelId="{C3EC7270-2110-4B2A-AC24-887F2EA1705C}" type="sibTrans" cxnId="{E8ABF6AF-042F-4D34-80A6-49D9432F264E}">
      <dgm:prSet/>
      <dgm:spPr/>
      <dgm:t>
        <a:bodyPr/>
        <a:lstStyle/>
        <a:p>
          <a:endParaRPr lang="es-MX"/>
        </a:p>
      </dgm:t>
    </dgm:pt>
    <dgm:pt modelId="{3C474782-4E01-432D-AEFC-52F34C1C61EC}" type="pres">
      <dgm:prSet presAssocID="{FA63CC35-6400-4A71-B053-C0677C996720}" presName="linear" presStyleCnt="0">
        <dgm:presLayoutVars>
          <dgm:animLvl val="lvl"/>
          <dgm:resizeHandles val="exact"/>
        </dgm:presLayoutVars>
      </dgm:prSet>
      <dgm:spPr/>
      <dgm:t>
        <a:bodyPr/>
        <a:lstStyle/>
        <a:p>
          <a:endParaRPr lang="es-MX"/>
        </a:p>
      </dgm:t>
    </dgm:pt>
    <dgm:pt modelId="{5010FA91-E2BF-4ACF-87D8-7E67FC6B7384}" type="pres">
      <dgm:prSet presAssocID="{FE6578CC-25D8-410A-ACB2-B129CF9FD362}" presName="parentText" presStyleLbl="node1" presStyleIdx="0" presStyleCnt="2">
        <dgm:presLayoutVars>
          <dgm:chMax val="0"/>
          <dgm:bulletEnabled val="1"/>
        </dgm:presLayoutVars>
      </dgm:prSet>
      <dgm:spPr/>
      <dgm:t>
        <a:bodyPr/>
        <a:lstStyle/>
        <a:p>
          <a:endParaRPr lang="es-MX"/>
        </a:p>
      </dgm:t>
    </dgm:pt>
    <dgm:pt modelId="{E7E642BA-6836-4618-8BB9-E0986A464094}" type="pres">
      <dgm:prSet presAssocID="{FE6578CC-25D8-410A-ACB2-B129CF9FD362}" presName="childText" presStyleLbl="revTx" presStyleIdx="0" presStyleCnt="2">
        <dgm:presLayoutVars>
          <dgm:bulletEnabled val="1"/>
        </dgm:presLayoutVars>
      </dgm:prSet>
      <dgm:spPr/>
      <dgm:t>
        <a:bodyPr/>
        <a:lstStyle/>
        <a:p>
          <a:endParaRPr lang="es-MX"/>
        </a:p>
      </dgm:t>
    </dgm:pt>
    <dgm:pt modelId="{A60D66A5-C0F0-42A0-A022-E792408D2804}" type="pres">
      <dgm:prSet presAssocID="{CF7E376B-6B22-419B-A894-C722CC27398E}" presName="parentText" presStyleLbl="node1" presStyleIdx="1" presStyleCnt="2" custLinFactNeighborX="1515" custLinFactNeighborY="-13275">
        <dgm:presLayoutVars>
          <dgm:chMax val="0"/>
          <dgm:bulletEnabled val="1"/>
        </dgm:presLayoutVars>
      </dgm:prSet>
      <dgm:spPr/>
      <dgm:t>
        <a:bodyPr/>
        <a:lstStyle/>
        <a:p>
          <a:endParaRPr lang="es-MX"/>
        </a:p>
      </dgm:t>
    </dgm:pt>
    <dgm:pt modelId="{1AA3B3B7-6943-4DA7-911E-1A1C9D65F636}" type="pres">
      <dgm:prSet presAssocID="{CF7E376B-6B22-419B-A894-C722CC27398E}" presName="childText" presStyleLbl="revTx" presStyleIdx="1" presStyleCnt="2">
        <dgm:presLayoutVars>
          <dgm:bulletEnabled val="1"/>
        </dgm:presLayoutVars>
      </dgm:prSet>
      <dgm:spPr/>
      <dgm:t>
        <a:bodyPr/>
        <a:lstStyle/>
        <a:p>
          <a:endParaRPr lang="es-MX"/>
        </a:p>
      </dgm:t>
    </dgm:pt>
  </dgm:ptLst>
  <dgm:cxnLst>
    <dgm:cxn modelId="{CF17538A-32D3-435D-9565-480EAADC0474}" srcId="{FA63CC35-6400-4A71-B053-C0677C996720}" destId="{FE6578CC-25D8-410A-ACB2-B129CF9FD362}" srcOrd="0" destOrd="0" parTransId="{68EF4C5A-593E-4C6C-A9A4-94D5E9ADF4ED}" sibTransId="{C502029C-28FB-4D48-A55D-5CD91367816D}"/>
    <dgm:cxn modelId="{E8ABF6AF-042F-4D34-80A6-49D9432F264E}" srcId="{CF7E376B-6B22-419B-A894-C722CC27398E}" destId="{EE0FEFF1-2E4F-4888-AB9E-A740ED91D266}" srcOrd="0" destOrd="0" parTransId="{8B720139-A7D9-44D8-8943-01FF5BD1C632}" sibTransId="{C3EC7270-2110-4B2A-AC24-887F2EA1705C}"/>
    <dgm:cxn modelId="{93CA33BC-23EF-4A47-8AA8-0126D3769D8E}" type="presOf" srcId="{FA63CC35-6400-4A71-B053-C0677C996720}" destId="{3C474782-4E01-432D-AEFC-52F34C1C61EC}" srcOrd="0" destOrd="0" presId="urn:microsoft.com/office/officeart/2005/8/layout/vList2"/>
    <dgm:cxn modelId="{0AA38F12-F1BB-45D0-9226-59FBA227918F}" type="presOf" srcId="{EE0FEFF1-2E4F-4888-AB9E-A740ED91D266}" destId="{1AA3B3B7-6943-4DA7-911E-1A1C9D65F636}" srcOrd="0" destOrd="0" presId="urn:microsoft.com/office/officeart/2005/8/layout/vList2"/>
    <dgm:cxn modelId="{565B9735-370F-4A27-B082-5EDFA20DE76D}" type="presOf" srcId="{7AF33049-9B59-437B-A39B-E24DA74C30F5}" destId="{E7E642BA-6836-4618-8BB9-E0986A464094}" srcOrd="0" destOrd="0" presId="urn:microsoft.com/office/officeart/2005/8/layout/vList2"/>
    <dgm:cxn modelId="{3DF63327-9300-42B0-A8B7-2D5DBF6D0A6C}" srcId="{FA63CC35-6400-4A71-B053-C0677C996720}" destId="{CF7E376B-6B22-419B-A894-C722CC27398E}" srcOrd="1" destOrd="0" parTransId="{D6110473-84DC-4FA6-803F-7284C9C54371}" sibTransId="{57231383-35F0-4B97-B64B-1D2B28816350}"/>
    <dgm:cxn modelId="{C1231C99-5C4B-46DE-ADA9-E61D26FC7769}" srcId="{FE6578CC-25D8-410A-ACB2-B129CF9FD362}" destId="{7AF33049-9B59-437B-A39B-E24DA74C30F5}" srcOrd="0" destOrd="0" parTransId="{DEBEE3D6-A75F-4D70-9208-B69C283319B6}" sibTransId="{582AE6C9-D485-4234-97C9-D34C5EF7C06C}"/>
    <dgm:cxn modelId="{7586E9FF-98F1-485D-9C0B-9BE1D52C6E77}" type="presOf" srcId="{CF7E376B-6B22-419B-A894-C722CC27398E}" destId="{A60D66A5-C0F0-42A0-A022-E792408D2804}" srcOrd="0" destOrd="0" presId="urn:microsoft.com/office/officeart/2005/8/layout/vList2"/>
    <dgm:cxn modelId="{D9D5C2B1-1470-41A4-8C3A-A16588447759}" type="presOf" srcId="{FE6578CC-25D8-410A-ACB2-B129CF9FD362}" destId="{5010FA91-E2BF-4ACF-87D8-7E67FC6B7384}" srcOrd="0" destOrd="0" presId="urn:microsoft.com/office/officeart/2005/8/layout/vList2"/>
    <dgm:cxn modelId="{BD218F5A-7326-44DA-87EB-9BDEE70D5A69}" type="presParOf" srcId="{3C474782-4E01-432D-AEFC-52F34C1C61EC}" destId="{5010FA91-E2BF-4ACF-87D8-7E67FC6B7384}" srcOrd="0" destOrd="0" presId="urn:microsoft.com/office/officeart/2005/8/layout/vList2"/>
    <dgm:cxn modelId="{9CBB5566-F236-4B9F-8D4A-D2BA65E22A9F}" type="presParOf" srcId="{3C474782-4E01-432D-AEFC-52F34C1C61EC}" destId="{E7E642BA-6836-4618-8BB9-E0986A464094}" srcOrd="1" destOrd="0" presId="urn:microsoft.com/office/officeart/2005/8/layout/vList2"/>
    <dgm:cxn modelId="{1B41145D-25CA-4F22-A7F2-2157FD1BD8B2}" type="presParOf" srcId="{3C474782-4E01-432D-AEFC-52F34C1C61EC}" destId="{A60D66A5-C0F0-42A0-A022-E792408D2804}" srcOrd="2" destOrd="0" presId="urn:microsoft.com/office/officeart/2005/8/layout/vList2"/>
    <dgm:cxn modelId="{9C28800A-7941-473B-B5BA-D82CCDC4E834}" type="presParOf" srcId="{3C474782-4E01-432D-AEFC-52F34C1C61EC}" destId="{1AA3B3B7-6943-4DA7-911E-1A1C9D65F636}" srcOrd="3" destOrd="0" presId="urn:microsoft.com/office/officeart/2005/8/layout/vList2"/>
  </dgm:cxnLst>
  <dgm:bg>
    <a:solidFill>
      <a:schemeClr val="accent6">
        <a:lumMod val="60000"/>
        <a:lumOff val="4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1C930D3-61BC-4B3A-9C12-12088F13D40E}" type="doc">
      <dgm:prSet loTypeId="urn:microsoft.com/office/officeart/2005/8/layout/bProcess3" loCatId="process" qsTypeId="urn:microsoft.com/office/officeart/2005/8/quickstyle/3d4" qsCatId="3D" csTypeId="urn:microsoft.com/office/officeart/2005/8/colors/colorful5" csCatId="colorful" phldr="1"/>
      <dgm:spPr/>
      <dgm:t>
        <a:bodyPr/>
        <a:lstStyle/>
        <a:p>
          <a:endParaRPr lang="es-MX"/>
        </a:p>
      </dgm:t>
    </dgm:pt>
    <dgm:pt modelId="{0A2A7516-6785-424A-B33F-225803FC4F54}">
      <dgm:prSet phldrT="[Texto]"/>
      <dgm:spPr/>
      <dgm:t>
        <a:bodyPr/>
        <a:lstStyle/>
        <a:p>
          <a:r>
            <a:rPr lang="es-MX" dirty="0" smtClean="0"/>
            <a:t>El financiamiento directo implica la venta de valores negociables, como acciones y bonos a las familias. La proporción del 43% de acciones y bonos como fuentes de financiamiento externo para los negocios estadounidenses exagera mucho la importancia del financiamiento directo en nuestro sistema  financiero.</a:t>
          </a:r>
          <a:endParaRPr lang="es-MX" dirty="0"/>
        </a:p>
      </dgm:t>
    </dgm:pt>
    <dgm:pt modelId="{1853C8B1-6E58-4F0F-995C-CC97AA44608F}" type="parTrans" cxnId="{53943C2A-3197-4285-B2C8-EDA33B7E74BC}">
      <dgm:prSet/>
      <dgm:spPr/>
      <dgm:t>
        <a:bodyPr/>
        <a:lstStyle/>
        <a:p>
          <a:endParaRPr lang="es-MX"/>
        </a:p>
      </dgm:t>
    </dgm:pt>
    <dgm:pt modelId="{A947164D-9E84-427E-9BD1-4C353127B087}" type="sibTrans" cxnId="{53943C2A-3197-4285-B2C8-EDA33B7E74BC}">
      <dgm:prSet/>
      <dgm:spPr/>
      <dgm:t>
        <a:bodyPr/>
        <a:lstStyle/>
        <a:p>
          <a:endParaRPr lang="es-MX" dirty="0"/>
        </a:p>
      </dgm:t>
    </dgm:pt>
    <dgm:pt modelId="{C4190F4A-ABC6-4D23-AC72-64CA0EC8F986}">
      <dgm:prSet phldrT="[Texto]"/>
      <dgm:spPr/>
      <dgm:t>
        <a:bodyPr/>
        <a:lstStyle/>
        <a:p>
          <a:r>
            <a:rPr lang="es-MX" dirty="0" smtClean="0"/>
            <a:t>Desde 1970, menos del 5% de los bonos corporativos recientemente emitidos y del papel comercial, y menos de una tercera parte de las acciones, se han vendido directamente a las familias estadounidenses. El resto de estos valores han sido comprados principalmente por los intermediarios financieros, como las compañías de seguros, los fondos de pensiones y los fondos mutuos.</a:t>
          </a:r>
          <a:endParaRPr lang="es-MX" dirty="0"/>
        </a:p>
      </dgm:t>
    </dgm:pt>
    <dgm:pt modelId="{877F48AF-2DBE-4806-BA7D-B8A45EFE9C8E}" type="parTrans" cxnId="{E5C95F19-7D06-4FD1-A9F5-E58CE6F15B02}">
      <dgm:prSet/>
      <dgm:spPr/>
      <dgm:t>
        <a:bodyPr/>
        <a:lstStyle/>
        <a:p>
          <a:endParaRPr lang="es-MX"/>
        </a:p>
      </dgm:t>
    </dgm:pt>
    <dgm:pt modelId="{E48DABA4-F2AD-4ACF-A3CF-EC5887A4371B}" type="sibTrans" cxnId="{E5C95F19-7D06-4FD1-A9F5-E58CE6F15B02}">
      <dgm:prSet/>
      <dgm:spPr/>
      <dgm:t>
        <a:bodyPr/>
        <a:lstStyle/>
        <a:p>
          <a:endParaRPr lang="es-MX" dirty="0"/>
        </a:p>
      </dgm:t>
    </dgm:pt>
    <dgm:pt modelId="{A3A1649A-2B69-4468-AD45-758DF4EA857A}">
      <dgm:prSet phldrT="[Texto]"/>
      <dgm:spPr/>
      <dgm:t>
        <a:bodyPr/>
        <a:lstStyle/>
        <a:p>
          <a:r>
            <a:rPr lang="es-MX" dirty="0" smtClean="0"/>
            <a:t>Estas cifras indican que el financiamiento directo se usa en menos del 10% del financiamiento externo de los negocios de Estados Unidos. Puesto que en la mayoría de los países los valores negociables son una fuente de financiamiento aún menos importante que en Estados Unidos, el financiamiento directo es también mucho menos importante que el financiamiento indirecto en el resto del mundo.</a:t>
          </a:r>
          <a:endParaRPr lang="es-MX" dirty="0"/>
        </a:p>
      </dgm:t>
    </dgm:pt>
    <dgm:pt modelId="{805096E5-2DEB-4262-AD21-2BD9A1D7E658}" type="parTrans" cxnId="{1454BAD5-123B-465D-8E3C-03CC9AFB5E21}">
      <dgm:prSet/>
      <dgm:spPr/>
      <dgm:t>
        <a:bodyPr/>
        <a:lstStyle/>
        <a:p>
          <a:endParaRPr lang="es-MX"/>
        </a:p>
      </dgm:t>
    </dgm:pt>
    <dgm:pt modelId="{35840068-42D9-4A2F-BE75-A416A6CABD96}" type="sibTrans" cxnId="{1454BAD5-123B-465D-8E3C-03CC9AFB5E21}">
      <dgm:prSet/>
      <dgm:spPr/>
      <dgm:t>
        <a:bodyPr/>
        <a:lstStyle/>
        <a:p>
          <a:endParaRPr lang="es-MX" dirty="0"/>
        </a:p>
      </dgm:t>
    </dgm:pt>
    <dgm:pt modelId="{8E13C5E0-9179-4946-B590-DB20686F173B}">
      <dgm:prSet phldrT="[Texto]"/>
      <dgm:spPr/>
      <dgm:t>
        <a:bodyPr/>
        <a:lstStyle/>
        <a:p>
          <a:r>
            <a:rPr lang="es-MX" dirty="0" smtClean="0"/>
            <a:t>¿Por qué son tan importantes los intermediarios financieros y el financiamiento indirecto en los mercados financieros? En años recientes, el financiamiento indirecto ha estado disminuyendo en importancia. ¿Por qué está sucediendo esto?</a:t>
          </a:r>
          <a:endParaRPr lang="es-MX" dirty="0"/>
        </a:p>
      </dgm:t>
    </dgm:pt>
    <dgm:pt modelId="{5F265149-D28F-487F-8796-0DB9E46B67F2}" type="parTrans" cxnId="{53734CF3-179F-4A9F-B884-905E3CF8EF68}">
      <dgm:prSet/>
      <dgm:spPr/>
      <dgm:t>
        <a:bodyPr/>
        <a:lstStyle/>
        <a:p>
          <a:endParaRPr lang="es-MX"/>
        </a:p>
      </dgm:t>
    </dgm:pt>
    <dgm:pt modelId="{B4E74B14-7427-4385-9456-16B174FC2974}" type="sibTrans" cxnId="{53734CF3-179F-4A9F-B884-905E3CF8EF68}">
      <dgm:prSet/>
      <dgm:spPr/>
      <dgm:t>
        <a:bodyPr/>
        <a:lstStyle/>
        <a:p>
          <a:endParaRPr lang="es-MX"/>
        </a:p>
      </dgm:t>
    </dgm:pt>
    <dgm:pt modelId="{9D741526-DF96-43EC-8109-0596F6FE36F1}" type="pres">
      <dgm:prSet presAssocID="{41C930D3-61BC-4B3A-9C12-12088F13D40E}" presName="Name0" presStyleCnt="0">
        <dgm:presLayoutVars>
          <dgm:dir/>
          <dgm:resizeHandles val="exact"/>
        </dgm:presLayoutVars>
      </dgm:prSet>
      <dgm:spPr/>
      <dgm:t>
        <a:bodyPr/>
        <a:lstStyle/>
        <a:p>
          <a:endParaRPr lang="es-MX"/>
        </a:p>
      </dgm:t>
    </dgm:pt>
    <dgm:pt modelId="{5A3CB152-840F-4937-A873-9D7922BFEDC3}" type="pres">
      <dgm:prSet presAssocID="{0A2A7516-6785-424A-B33F-225803FC4F54}" presName="node" presStyleLbl="node1" presStyleIdx="0" presStyleCnt="4">
        <dgm:presLayoutVars>
          <dgm:bulletEnabled val="1"/>
        </dgm:presLayoutVars>
      </dgm:prSet>
      <dgm:spPr/>
      <dgm:t>
        <a:bodyPr/>
        <a:lstStyle/>
        <a:p>
          <a:endParaRPr lang="es-MX"/>
        </a:p>
      </dgm:t>
    </dgm:pt>
    <dgm:pt modelId="{91F6678C-5FC8-4D4B-9414-6EDC2E5C19AB}" type="pres">
      <dgm:prSet presAssocID="{A947164D-9E84-427E-9BD1-4C353127B087}" presName="sibTrans" presStyleLbl="sibTrans1D1" presStyleIdx="0" presStyleCnt="3"/>
      <dgm:spPr/>
      <dgm:t>
        <a:bodyPr/>
        <a:lstStyle/>
        <a:p>
          <a:endParaRPr lang="es-MX"/>
        </a:p>
      </dgm:t>
    </dgm:pt>
    <dgm:pt modelId="{EC8C8ADF-D12B-41E9-B54A-79C35F9D4181}" type="pres">
      <dgm:prSet presAssocID="{A947164D-9E84-427E-9BD1-4C353127B087}" presName="connectorText" presStyleLbl="sibTrans1D1" presStyleIdx="0" presStyleCnt="3"/>
      <dgm:spPr/>
      <dgm:t>
        <a:bodyPr/>
        <a:lstStyle/>
        <a:p>
          <a:endParaRPr lang="es-MX"/>
        </a:p>
      </dgm:t>
    </dgm:pt>
    <dgm:pt modelId="{3371863E-5B16-4170-91B2-DF8FFCDB47E6}" type="pres">
      <dgm:prSet presAssocID="{C4190F4A-ABC6-4D23-AC72-64CA0EC8F986}" presName="node" presStyleLbl="node1" presStyleIdx="1" presStyleCnt="4">
        <dgm:presLayoutVars>
          <dgm:bulletEnabled val="1"/>
        </dgm:presLayoutVars>
      </dgm:prSet>
      <dgm:spPr/>
      <dgm:t>
        <a:bodyPr/>
        <a:lstStyle/>
        <a:p>
          <a:endParaRPr lang="es-MX"/>
        </a:p>
      </dgm:t>
    </dgm:pt>
    <dgm:pt modelId="{B54893CF-70E7-424E-9C60-1EF60AE23A57}" type="pres">
      <dgm:prSet presAssocID="{E48DABA4-F2AD-4ACF-A3CF-EC5887A4371B}" presName="sibTrans" presStyleLbl="sibTrans1D1" presStyleIdx="1" presStyleCnt="3"/>
      <dgm:spPr/>
      <dgm:t>
        <a:bodyPr/>
        <a:lstStyle/>
        <a:p>
          <a:endParaRPr lang="es-MX"/>
        </a:p>
      </dgm:t>
    </dgm:pt>
    <dgm:pt modelId="{282287F6-02B1-4605-83FD-4B444E0D0ADB}" type="pres">
      <dgm:prSet presAssocID="{E48DABA4-F2AD-4ACF-A3CF-EC5887A4371B}" presName="connectorText" presStyleLbl="sibTrans1D1" presStyleIdx="1" presStyleCnt="3"/>
      <dgm:spPr/>
      <dgm:t>
        <a:bodyPr/>
        <a:lstStyle/>
        <a:p>
          <a:endParaRPr lang="es-MX"/>
        </a:p>
      </dgm:t>
    </dgm:pt>
    <dgm:pt modelId="{1D597D6C-1C3D-4A88-A57D-17F221840D16}" type="pres">
      <dgm:prSet presAssocID="{A3A1649A-2B69-4468-AD45-758DF4EA857A}" presName="node" presStyleLbl="node1" presStyleIdx="2" presStyleCnt="4">
        <dgm:presLayoutVars>
          <dgm:bulletEnabled val="1"/>
        </dgm:presLayoutVars>
      </dgm:prSet>
      <dgm:spPr/>
      <dgm:t>
        <a:bodyPr/>
        <a:lstStyle/>
        <a:p>
          <a:endParaRPr lang="es-MX"/>
        </a:p>
      </dgm:t>
    </dgm:pt>
    <dgm:pt modelId="{601E1F20-2B77-495D-8622-4A3880202799}" type="pres">
      <dgm:prSet presAssocID="{35840068-42D9-4A2F-BE75-A416A6CABD96}" presName="sibTrans" presStyleLbl="sibTrans1D1" presStyleIdx="2" presStyleCnt="3"/>
      <dgm:spPr/>
      <dgm:t>
        <a:bodyPr/>
        <a:lstStyle/>
        <a:p>
          <a:endParaRPr lang="es-MX"/>
        </a:p>
      </dgm:t>
    </dgm:pt>
    <dgm:pt modelId="{F906B5F0-83A1-4AC5-8231-F7C2AD97A1C4}" type="pres">
      <dgm:prSet presAssocID="{35840068-42D9-4A2F-BE75-A416A6CABD96}" presName="connectorText" presStyleLbl="sibTrans1D1" presStyleIdx="2" presStyleCnt="3"/>
      <dgm:spPr/>
      <dgm:t>
        <a:bodyPr/>
        <a:lstStyle/>
        <a:p>
          <a:endParaRPr lang="es-MX"/>
        </a:p>
      </dgm:t>
    </dgm:pt>
    <dgm:pt modelId="{35055A30-93D1-4276-9A65-7A09815A1801}" type="pres">
      <dgm:prSet presAssocID="{8E13C5E0-9179-4946-B590-DB20686F173B}" presName="node" presStyleLbl="node1" presStyleIdx="3" presStyleCnt="4">
        <dgm:presLayoutVars>
          <dgm:bulletEnabled val="1"/>
        </dgm:presLayoutVars>
      </dgm:prSet>
      <dgm:spPr/>
      <dgm:t>
        <a:bodyPr/>
        <a:lstStyle/>
        <a:p>
          <a:endParaRPr lang="es-MX"/>
        </a:p>
      </dgm:t>
    </dgm:pt>
  </dgm:ptLst>
  <dgm:cxnLst>
    <dgm:cxn modelId="{E1166266-4859-4640-A97C-2D812E0601DB}" type="presOf" srcId="{C4190F4A-ABC6-4D23-AC72-64CA0EC8F986}" destId="{3371863E-5B16-4170-91B2-DF8FFCDB47E6}" srcOrd="0" destOrd="0" presId="urn:microsoft.com/office/officeart/2005/8/layout/bProcess3"/>
    <dgm:cxn modelId="{E0C18C10-755C-4C59-8C88-C693EE6DDAB1}" type="presOf" srcId="{E48DABA4-F2AD-4ACF-A3CF-EC5887A4371B}" destId="{B54893CF-70E7-424E-9C60-1EF60AE23A57}" srcOrd="0" destOrd="0" presId="urn:microsoft.com/office/officeart/2005/8/layout/bProcess3"/>
    <dgm:cxn modelId="{B6699866-DA80-47B7-99A4-8E590208432D}" type="presOf" srcId="{35840068-42D9-4A2F-BE75-A416A6CABD96}" destId="{F906B5F0-83A1-4AC5-8231-F7C2AD97A1C4}" srcOrd="1" destOrd="0" presId="urn:microsoft.com/office/officeart/2005/8/layout/bProcess3"/>
    <dgm:cxn modelId="{BB8B0EA0-589A-4B19-A8FD-1AAC5DDBAA58}" type="presOf" srcId="{41C930D3-61BC-4B3A-9C12-12088F13D40E}" destId="{9D741526-DF96-43EC-8109-0596F6FE36F1}" srcOrd="0" destOrd="0" presId="urn:microsoft.com/office/officeart/2005/8/layout/bProcess3"/>
    <dgm:cxn modelId="{EFBEF592-E4BF-4BFA-A0F5-21AC562B68A3}" type="presOf" srcId="{35840068-42D9-4A2F-BE75-A416A6CABD96}" destId="{601E1F20-2B77-495D-8622-4A3880202799}" srcOrd="0" destOrd="0" presId="urn:microsoft.com/office/officeart/2005/8/layout/bProcess3"/>
    <dgm:cxn modelId="{30A7C6D1-5A1E-4D73-8A9D-22A8D5152828}" type="presOf" srcId="{0A2A7516-6785-424A-B33F-225803FC4F54}" destId="{5A3CB152-840F-4937-A873-9D7922BFEDC3}" srcOrd="0" destOrd="0" presId="urn:microsoft.com/office/officeart/2005/8/layout/bProcess3"/>
    <dgm:cxn modelId="{E5C95F19-7D06-4FD1-A9F5-E58CE6F15B02}" srcId="{41C930D3-61BC-4B3A-9C12-12088F13D40E}" destId="{C4190F4A-ABC6-4D23-AC72-64CA0EC8F986}" srcOrd="1" destOrd="0" parTransId="{877F48AF-2DBE-4806-BA7D-B8A45EFE9C8E}" sibTransId="{E48DABA4-F2AD-4ACF-A3CF-EC5887A4371B}"/>
    <dgm:cxn modelId="{53734CF3-179F-4A9F-B884-905E3CF8EF68}" srcId="{41C930D3-61BC-4B3A-9C12-12088F13D40E}" destId="{8E13C5E0-9179-4946-B590-DB20686F173B}" srcOrd="3" destOrd="0" parTransId="{5F265149-D28F-487F-8796-0DB9E46B67F2}" sibTransId="{B4E74B14-7427-4385-9456-16B174FC2974}"/>
    <dgm:cxn modelId="{1454BAD5-123B-465D-8E3C-03CC9AFB5E21}" srcId="{41C930D3-61BC-4B3A-9C12-12088F13D40E}" destId="{A3A1649A-2B69-4468-AD45-758DF4EA857A}" srcOrd="2" destOrd="0" parTransId="{805096E5-2DEB-4262-AD21-2BD9A1D7E658}" sibTransId="{35840068-42D9-4A2F-BE75-A416A6CABD96}"/>
    <dgm:cxn modelId="{FA1BB2A0-CB4A-48DC-83A7-CD780FF069BE}" type="presOf" srcId="{A947164D-9E84-427E-9BD1-4C353127B087}" destId="{91F6678C-5FC8-4D4B-9414-6EDC2E5C19AB}" srcOrd="0" destOrd="0" presId="urn:microsoft.com/office/officeart/2005/8/layout/bProcess3"/>
    <dgm:cxn modelId="{53943C2A-3197-4285-B2C8-EDA33B7E74BC}" srcId="{41C930D3-61BC-4B3A-9C12-12088F13D40E}" destId="{0A2A7516-6785-424A-B33F-225803FC4F54}" srcOrd="0" destOrd="0" parTransId="{1853C8B1-6E58-4F0F-995C-CC97AA44608F}" sibTransId="{A947164D-9E84-427E-9BD1-4C353127B087}"/>
    <dgm:cxn modelId="{3E7B414C-5A90-4261-BC9D-3408CD4241E5}" type="presOf" srcId="{A3A1649A-2B69-4468-AD45-758DF4EA857A}" destId="{1D597D6C-1C3D-4A88-A57D-17F221840D16}" srcOrd="0" destOrd="0" presId="urn:microsoft.com/office/officeart/2005/8/layout/bProcess3"/>
    <dgm:cxn modelId="{D67B180A-6E63-41D5-9453-A82553A73C3B}" type="presOf" srcId="{A947164D-9E84-427E-9BD1-4C353127B087}" destId="{EC8C8ADF-D12B-41E9-B54A-79C35F9D4181}" srcOrd="1" destOrd="0" presId="urn:microsoft.com/office/officeart/2005/8/layout/bProcess3"/>
    <dgm:cxn modelId="{979006A1-071B-43D6-AA9B-D87BEF61B613}" type="presOf" srcId="{E48DABA4-F2AD-4ACF-A3CF-EC5887A4371B}" destId="{282287F6-02B1-4605-83FD-4B444E0D0ADB}" srcOrd="1" destOrd="0" presId="urn:microsoft.com/office/officeart/2005/8/layout/bProcess3"/>
    <dgm:cxn modelId="{1C5960E6-2602-4D5D-8552-7F1D5ED4268A}" type="presOf" srcId="{8E13C5E0-9179-4946-B590-DB20686F173B}" destId="{35055A30-93D1-4276-9A65-7A09815A1801}" srcOrd="0" destOrd="0" presId="urn:microsoft.com/office/officeart/2005/8/layout/bProcess3"/>
    <dgm:cxn modelId="{7F1B5C32-8293-4E69-B816-194ACFC00626}" type="presParOf" srcId="{9D741526-DF96-43EC-8109-0596F6FE36F1}" destId="{5A3CB152-840F-4937-A873-9D7922BFEDC3}" srcOrd="0" destOrd="0" presId="urn:microsoft.com/office/officeart/2005/8/layout/bProcess3"/>
    <dgm:cxn modelId="{EFC4583B-DA0C-4BAA-BFDD-DEF8B1514B55}" type="presParOf" srcId="{9D741526-DF96-43EC-8109-0596F6FE36F1}" destId="{91F6678C-5FC8-4D4B-9414-6EDC2E5C19AB}" srcOrd="1" destOrd="0" presId="urn:microsoft.com/office/officeart/2005/8/layout/bProcess3"/>
    <dgm:cxn modelId="{51237F74-0268-4C94-940F-EC346ED79141}" type="presParOf" srcId="{91F6678C-5FC8-4D4B-9414-6EDC2E5C19AB}" destId="{EC8C8ADF-D12B-41E9-B54A-79C35F9D4181}" srcOrd="0" destOrd="0" presId="urn:microsoft.com/office/officeart/2005/8/layout/bProcess3"/>
    <dgm:cxn modelId="{F58E8FA8-476F-49ED-969D-04C2A054E323}" type="presParOf" srcId="{9D741526-DF96-43EC-8109-0596F6FE36F1}" destId="{3371863E-5B16-4170-91B2-DF8FFCDB47E6}" srcOrd="2" destOrd="0" presId="urn:microsoft.com/office/officeart/2005/8/layout/bProcess3"/>
    <dgm:cxn modelId="{AE305634-02E0-4F0F-A5AF-E42B52398237}" type="presParOf" srcId="{9D741526-DF96-43EC-8109-0596F6FE36F1}" destId="{B54893CF-70E7-424E-9C60-1EF60AE23A57}" srcOrd="3" destOrd="0" presId="urn:microsoft.com/office/officeart/2005/8/layout/bProcess3"/>
    <dgm:cxn modelId="{D37ED9FA-555D-4089-925F-3BBCDA1CE33B}" type="presParOf" srcId="{B54893CF-70E7-424E-9C60-1EF60AE23A57}" destId="{282287F6-02B1-4605-83FD-4B444E0D0ADB}" srcOrd="0" destOrd="0" presId="urn:microsoft.com/office/officeart/2005/8/layout/bProcess3"/>
    <dgm:cxn modelId="{D0FC4427-8F64-4EB7-A0EB-9AB40CC67B60}" type="presParOf" srcId="{9D741526-DF96-43EC-8109-0596F6FE36F1}" destId="{1D597D6C-1C3D-4A88-A57D-17F221840D16}" srcOrd="4" destOrd="0" presId="urn:microsoft.com/office/officeart/2005/8/layout/bProcess3"/>
    <dgm:cxn modelId="{5F0260F2-F933-4336-B1FB-E5CB0AED886E}" type="presParOf" srcId="{9D741526-DF96-43EC-8109-0596F6FE36F1}" destId="{601E1F20-2B77-495D-8622-4A3880202799}" srcOrd="5" destOrd="0" presId="urn:microsoft.com/office/officeart/2005/8/layout/bProcess3"/>
    <dgm:cxn modelId="{1DDC5A80-9F01-4E7A-9D98-D947BF3BBC01}" type="presParOf" srcId="{601E1F20-2B77-495D-8622-4A3880202799}" destId="{F906B5F0-83A1-4AC5-8231-F7C2AD97A1C4}" srcOrd="0" destOrd="0" presId="urn:microsoft.com/office/officeart/2005/8/layout/bProcess3"/>
    <dgm:cxn modelId="{692D0C5F-1178-42B0-8B39-D057DF86A3D5}" type="presParOf" srcId="{9D741526-DF96-43EC-8109-0596F6FE36F1}" destId="{35055A30-93D1-4276-9A65-7A09815A1801}" srcOrd="6" destOrd="0" presId="urn:microsoft.com/office/officeart/2005/8/layout/bProcess3"/>
  </dgm:cxnLst>
  <dgm:bg>
    <a:solidFill>
      <a:schemeClr val="accent6">
        <a:lumMod val="60000"/>
        <a:lumOff val="4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E13D57C-851B-45AD-BB61-8F139F15C39A}" type="doc">
      <dgm:prSet loTypeId="urn:microsoft.com/office/officeart/2009/3/layout/BlockDescendingList" loCatId="list" qsTypeId="urn:microsoft.com/office/officeart/2005/8/quickstyle/simple5" qsCatId="simple" csTypeId="urn:microsoft.com/office/officeart/2005/8/colors/colorful5" csCatId="colorful" phldr="1"/>
      <dgm:spPr/>
      <dgm:t>
        <a:bodyPr/>
        <a:lstStyle/>
        <a:p>
          <a:endParaRPr lang="es-MX"/>
        </a:p>
      </dgm:t>
    </dgm:pt>
    <dgm:pt modelId="{A5D520EB-7E44-4003-8306-FF151FD8230C}">
      <dgm:prSet phldrT="[Texto]"/>
      <dgm:spPr/>
      <dgm:t>
        <a:bodyPr/>
        <a:lstStyle/>
        <a:p>
          <a:endParaRPr lang="es-MX" dirty="0"/>
        </a:p>
      </dgm:t>
    </dgm:pt>
    <dgm:pt modelId="{20780C78-D793-4C0F-B4B9-770D8ED3F6C4}" type="parTrans" cxnId="{72765695-9569-4885-91D3-1DE9073AE8D9}">
      <dgm:prSet/>
      <dgm:spPr/>
      <dgm:t>
        <a:bodyPr/>
        <a:lstStyle/>
        <a:p>
          <a:endParaRPr lang="es-MX"/>
        </a:p>
      </dgm:t>
    </dgm:pt>
    <dgm:pt modelId="{4D291400-38A6-4E26-ABB4-A65360067374}" type="sibTrans" cxnId="{72765695-9569-4885-91D3-1DE9073AE8D9}">
      <dgm:prSet/>
      <dgm:spPr/>
      <dgm:t>
        <a:bodyPr/>
        <a:lstStyle/>
        <a:p>
          <a:endParaRPr lang="es-MX"/>
        </a:p>
      </dgm:t>
    </dgm:pt>
    <dgm:pt modelId="{7AFAFC36-D9C8-4FCE-8312-ECD11AAB2A7B}">
      <dgm:prSet phldrT="[Texto]" custT="1"/>
      <dgm:spPr/>
      <dgm:t>
        <a:bodyPr/>
        <a:lstStyle/>
        <a:p>
          <a:r>
            <a:rPr lang="es-MX" sz="1600" b="1" dirty="0" smtClean="0"/>
            <a:t>Como se observa en la figura 1, la fuente primaria de fondos externos para los negocios en todo el mundo incluye los préstamos hechos por los bancos y por otros intermediarios financieros no bancarios (el 56% en Estados</a:t>
          </a:r>
          <a:endParaRPr lang="es-MX" sz="1600" b="1" dirty="0"/>
        </a:p>
      </dgm:t>
    </dgm:pt>
    <dgm:pt modelId="{70CAC8E2-BC56-4C1F-899C-6BC181948DF7}" type="parTrans" cxnId="{159C3A9C-A9BD-4F32-8F18-21022BA4288C}">
      <dgm:prSet/>
      <dgm:spPr/>
      <dgm:t>
        <a:bodyPr/>
        <a:lstStyle/>
        <a:p>
          <a:endParaRPr lang="es-MX"/>
        </a:p>
      </dgm:t>
    </dgm:pt>
    <dgm:pt modelId="{6E22B64F-60DC-407A-89C0-50286AAB6517}" type="sibTrans" cxnId="{159C3A9C-A9BD-4F32-8F18-21022BA4288C}">
      <dgm:prSet/>
      <dgm:spPr/>
      <dgm:t>
        <a:bodyPr/>
        <a:lstStyle/>
        <a:p>
          <a:endParaRPr lang="es-MX"/>
        </a:p>
      </dgm:t>
    </dgm:pt>
    <dgm:pt modelId="{660914B3-8686-4A33-9FF2-CBAECC377BCD}">
      <dgm:prSet phldrT="[Texto]"/>
      <dgm:spPr/>
      <dgm:t>
        <a:bodyPr/>
        <a:lstStyle/>
        <a:p>
          <a:r>
            <a:rPr lang="es-MX" dirty="0" smtClean="0"/>
            <a:t>.</a:t>
          </a:r>
          <a:endParaRPr lang="es-MX" dirty="0"/>
        </a:p>
      </dgm:t>
    </dgm:pt>
    <dgm:pt modelId="{271BE7D3-6707-458B-83E5-4B652A50C225}" type="parTrans" cxnId="{67099801-6AF4-4729-A36C-F2210FD34788}">
      <dgm:prSet/>
      <dgm:spPr/>
      <dgm:t>
        <a:bodyPr/>
        <a:lstStyle/>
        <a:p>
          <a:endParaRPr lang="es-MX"/>
        </a:p>
      </dgm:t>
    </dgm:pt>
    <dgm:pt modelId="{A2DC8B33-2FD8-43B5-8006-6D88F5E83A41}" type="sibTrans" cxnId="{67099801-6AF4-4729-A36C-F2210FD34788}">
      <dgm:prSet/>
      <dgm:spPr/>
      <dgm:t>
        <a:bodyPr/>
        <a:lstStyle/>
        <a:p>
          <a:endParaRPr lang="es-MX"/>
        </a:p>
      </dgm:t>
    </dgm:pt>
    <dgm:pt modelId="{B251EC24-E720-4BA2-B690-A413C5DD998D}">
      <dgm:prSet phldrT="[Texto]" custT="1"/>
      <dgm:spPr/>
      <dgm:t>
        <a:bodyPr/>
        <a:lstStyle/>
        <a:p>
          <a:r>
            <a:rPr lang="es-MX" sz="1400" b="1" dirty="0" smtClean="0"/>
            <a:t>En otros países industrializados, los</a:t>
          </a:r>
          <a:endParaRPr lang="es-MX" sz="1400" b="1" dirty="0"/>
        </a:p>
      </dgm:t>
    </dgm:pt>
    <dgm:pt modelId="{0BEDF50D-5D9D-4495-93CB-EE935E00C2F9}" type="parTrans" cxnId="{FF28D28B-FAD9-4795-B27C-AF0CE4543B5B}">
      <dgm:prSet/>
      <dgm:spPr/>
      <dgm:t>
        <a:bodyPr/>
        <a:lstStyle/>
        <a:p>
          <a:endParaRPr lang="es-MX"/>
        </a:p>
      </dgm:t>
    </dgm:pt>
    <dgm:pt modelId="{E1786C83-A455-494A-8502-2CF875618C73}" type="sibTrans" cxnId="{FF28D28B-FAD9-4795-B27C-AF0CE4543B5B}">
      <dgm:prSet/>
      <dgm:spPr/>
      <dgm:t>
        <a:bodyPr/>
        <a:lstStyle/>
        <a:p>
          <a:endParaRPr lang="es-MX"/>
        </a:p>
      </dgm:t>
    </dgm:pt>
    <dgm:pt modelId="{1E02BA49-BE30-47DF-AD9E-8271356E6F51}">
      <dgm:prSet phldrT="[Texto]"/>
      <dgm:spPr/>
      <dgm:t>
        <a:bodyPr/>
        <a:lstStyle/>
        <a:p>
          <a:r>
            <a:rPr lang="es-MX" dirty="0" smtClean="0"/>
            <a:t>.</a:t>
          </a:r>
          <a:endParaRPr lang="es-MX" dirty="0"/>
        </a:p>
      </dgm:t>
    </dgm:pt>
    <dgm:pt modelId="{7F58ACFD-E738-4F25-9F26-7AC08A99AE6B}" type="parTrans" cxnId="{0F6AE07B-CEC5-4F07-9DDB-66ED7562AF6E}">
      <dgm:prSet/>
      <dgm:spPr/>
      <dgm:t>
        <a:bodyPr/>
        <a:lstStyle/>
        <a:p>
          <a:endParaRPr lang="es-MX"/>
        </a:p>
      </dgm:t>
    </dgm:pt>
    <dgm:pt modelId="{D8B3807A-1669-479A-A08E-FEC7874C736D}" type="sibTrans" cxnId="{0F6AE07B-CEC5-4F07-9DDB-66ED7562AF6E}">
      <dgm:prSet/>
      <dgm:spPr/>
      <dgm:t>
        <a:bodyPr/>
        <a:lstStyle/>
        <a:p>
          <a:endParaRPr lang="es-MX"/>
        </a:p>
      </dgm:t>
    </dgm:pt>
    <dgm:pt modelId="{E93EB1E8-C253-43E4-B3EE-D780895A6CA6}">
      <dgm:prSet phldrT="[Texto]"/>
      <dgm:spPr/>
      <dgm:t>
        <a:bodyPr/>
        <a:lstStyle/>
        <a:p>
          <a:r>
            <a:rPr lang="es-MX" b="1" dirty="0" smtClean="0"/>
            <a:t>¿Qué los hace tan importantes para El funcionamiento del sistema financiero? Aunque los bancos siguen siendo importantes, su proporción de fondos externos para los negocios ha declinado en años recientes. ¿Qué impulsa</a:t>
          </a:r>
          <a:endParaRPr lang="es-MX" b="1" dirty="0"/>
        </a:p>
      </dgm:t>
    </dgm:pt>
    <dgm:pt modelId="{C7353BA9-9B0D-4A04-A7B1-CE56711F87B3}" type="parTrans" cxnId="{94FFE808-A070-445F-A2EE-1EA5FDC6BF58}">
      <dgm:prSet/>
      <dgm:spPr/>
      <dgm:t>
        <a:bodyPr/>
        <a:lstStyle/>
        <a:p>
          <a:endParaRPr lang="es-MX"/>
        </a:p>
      </dgm:t>
    </dgm:pt>
    <dgm:pt modelId="{24557D10-AE92-4D57-82B8-0445F64EF85C}" type="sibTrans" cxnId="{94FFE808-A070-445F-A2EE-1EA5FDC6BF58}">
      <dgm:prSet/>
      <dgm:spPr/>
      <dgm:t>
        <a:bodyPr/>
        <a:lstStyle/>
        <a:p>
          <a:endParaRPr lang="es-MX"/>
        </a:p>
      </dgm:t>
    </dgm:pt>
    <dgm:pt modelId="{61D438EC-E7CD-48FC-953B-C068D0449F94}">
      <dgm:prSet custT="1"/>
      <dgm:spPr/>
      <dgm:t>
        <a:bodyPr/>
        <a:lstStyle/>
        <a:p>
          <a:r>
            <a:rPr lang="es-MX" sz="1600" b="1" dirty="0" smtClean="0"/>
            <a:t>Unidos, pero más del 70% en Alemania, Japón y Canadá).</a:t>
          </a:r>
          <a:endParaRPr lang="es-MX" sz="1600" b="1" dirty="0"/>
        </a:p>
      </dgm:t>
    </dgm:pt>
    <dgm:pt modelId="{6B479FD0-385C-4D09-A507-7CF6D71B65A6}" type="parTrans" cxnId="{5D1BBBF4-6DCA-4194-B0F9-30B77CEFFAC6}">
      <dgm:prSet/>
      <dgm:spPr/>
      <dgm:t>
        <a:bodyPr/>
        <a:lstStyle/>
        <a:p>
          <a:endParaRPr lang="es-MX"/>
        </a:p>
      </dgm:t>
    </dgm:pt>
    <dgm:pt modelId="{54B6363F-AEA1-4E30-8EE7-A7903FB69490}" type="sibTrans" cxnId="{5D1BBBF4-6DCA-4194-B0F9-30B77CEFFAC6}">
      <dgm:prSet/>
      <dgm:spPr/>
      <dgm:t>
        <a:bodyPr/>
        <a:lstStyle/>
        <a:p>
          <a:endParaRPr lang="es-MX"/>
        </a:p>
      </dgm:t>
    </dgm:pt>
    <dgm:pt modelId="{84CE5025-522C-458E-B1C8-7870D7884D78}">
      <dgm:prSet custT="1"/>
      <dgm:spPr/>
      <dgm:t>
        <a:bodyPr/>
        <a:lstStyle/>
        <a:p>
          <a:r>
            <a:rPr lang="es-MX" sz="1400" b="1" dirty="0" smtClean="0"/>
            <a:t>préstamos bancarios son las mayores aportaciones de fuentes de financiamiento externo (más del 70% en Alemania y Japón, y más del 50% en Canadá). Así, los datos sugieren que los bancos de estos países tienen el papel más importante en el financiamiento de las actividades de negocios.</a:t>
          </a:r>
          <a:endParaRPr lang="es-MX" sz="1400" b="1" dirty="0"/>
        </a:p>
      </dgm:t>
    </dgm:pt>
    <dgm:pt modelId="{685390ED-34B4-4A84-9329-1D1EDEE6C956}" type="parTrans" cxnId="{DF59F23A-EAEB-4F46-82CB-E9FE6721D53E}">
      <dgm:prSet/>
      <dgm:spPr/>
      <dgm:t>
        <a:bodyPr/>
        <a:lstStyle/>
        <a:p>
          <a:endParaRPr lang="es-MX"/>
        </a:p>
      </dgm:t>
    </dgm:pt>
    <dgm:pt modelId="{3C5E0E90-590B-4799-B181-585CCF6970B4}" type="sibTrans" cxnId="{DF59F23A-EAEB-4F46-82CB-E9FE6721D53E}">
      <dgm:prSet/>
      <dgm:spPr/>
      <dgm:t>
        <a:bodyPr/>
        <a:lstStyle/>
        <a:p>
          <a:endParaRPr lang="es-MX"/>
        </a:p>
      </dgm:t>
    </dgm:pt>
    <dgm:pt modelId="{49589EBE-C6F0-44B7-B482-BCEA24670F22}">
      <dgm:prSet custT="1"/>
      <dgm:spPr/>
      <dgm:t>
        <a:bodyPr/>
        <a:lstStyle/>
        <a:p>
          <a:r>
            <a:rPr lang="es-MX" sz="1400" b="1" dirty="0" smtClean="0"/>
            <a:t>En los países en vías de desarrollo, los bancos desempeñan un papel aún más importante en el sistema financiero que en los países industrializados.</a:t>
          </a:r>
          <a:endParaRPr lang="es-MX" sz="1400" b="1" dirty="0"/>
        </a:p>
      </dgm:t>
    </dgm:pt>
    <dgm:pt modelId="{A14CD9BF-81F7-4DDC-B1B2-7446E4EB58ED}" type="parTrans" cxnId="{9B3808D0-F9D9-44FA-AC1C-8B8F30A1E498}">
      <dgm:prSet/>
      <dgm:spPr/>
      <dgm:t>
        <a:bodyPr/>
        <a:lstStyle/>
        <a:p>
          <a:endParaRPr lang="es-MX"/>
        </a:p>
      </dgm:t>
    </dgm:pt>
    <dgm:pt modelId="{BCCCCF49-3B63-49A6-A534-5C595484F884}" type="sibTrans" cxnId="{9B3808D0-F9D9-44FA-AC1C-8B8F30A1E498}">
      <dgm:prSet/>
      <dgm:spPr/>
      <dgm:t>
        <a:bodyPr/>
        <a:lstStyle/>
        <a:p>
          <a:endParaRPr lang="es-MX"/>
        </a:p>
      </dgm:t>
    </dgm:pt>
    <dgm:pt modelId="{A08FE0AB-CE4A-451A-A112-F37258C327C9}">
      <dgm:prSet/>
      <dgm:spPr/>
      <dgm:t>
        <a:bodyPr/>
        <a:lstStyle/>
        <a:p>
          <a:r>
            <a:rPr lang="es-MX" b="1" dirty="0" smtClean="0"/>
            <a:t>este declive?</a:t>
          </a:r>
          <a:endParaRPr lang="es-MX" b="1" dirty="0"/>
        </a:p>
      </dgm:t>
    </dgm:pt>
    <dgm:pt modelId="{663E10DE-8A11-4DA5-A807-461104B76771}" type="parTrans" cxnId="{96D4B861-DA3D-4C0C-BCF6-E133A98C85E2}">
      <dgm:prSet/>
      <dgm:spPr/>
      <dgm:t>
        <a:bodyPr/>
        <a:lstStyle/>
        <a:p>
          <a:endParaRPr lang="es-MX"/>
        </a:p>
      </dgm:t>
    </dgm:pt>
    <dgm:pt modelId="{311C87A4-4F76-43DC-8624-54815F8F4DC5}" type="sibTrans" cxnId="{96D4B861-DA3D-4C0C-BCF6-E133A98C85E2}">
      <dgm:prSet/>
      <dgm:spPr/>
      <dgm:t>
        <a:bodyPr/>
        <a:lstStyle/>
        <a:p>
          <a:endParaRPr lang="es-MX"/>
        </a:p>
      </dgm:t>
    </dgm:pt>
    <dgm:pt modelId="{2045E042-8B21-4DD7-AC73-F6AD308C1653}" type="pres">
      <dgm:prSet presAssocID="{BE13D57C-851B-45AD-BB61-8F139F15C39A}" presName="Name0" presStyleCnt="0">
        <dgm:presLayoutVars>
          <dgm:chMax val="7"/>
          <dgm:chPref val="7"/>
          <dgm:dir/>
          <dgm:animLvl val="lvl"/>
        </dgm:presLayoutVars>
      </dgm:prSet>
      <dgm:spPr/>
      <dgm:t>
        <a:bodyPr/>
        <a:lstStyle/>
        <a:p>
          <a:endParaRPr lang="es-MX"/>
        </a:p>
      </dgm:t>
    </dgm:pt>
    <dgm:pt modelId="{EEB862B8-3C13-4661-8EB6-D94846B399BB}" type="pres">
      <dgm:prSet presAssocID="{A5D520EB-7E44-4003-8306-FF151FD8230C}" presName="parentText_1" presStyleLbl="node1" presStyleIdx="0" presStyleCnt="3">
        <dgm:presLayoutVars>
          <dgm:chMax val="1"/>
          <dgm:chPref val="1"/>
          <dgm:bulletEnabled val="1"/>
        </dgm:presLayoutVars>
      </dgm:prSet>
      <dgm:spPr/>
      <dgm:t>
        <a:bodyPr/>
        <a:lstStyle/>
        <a:p>
          <a:endParaRPr lang="es-MX"/>
        </a:p>
      </dgm:t>
    </dgm:pt>
    <dgm:pt modelId="{56836A2E-466F-4203-9E6B-A5EFFDC75AAE}" type="pres">
      <dgm:prSet presAssocID="{A5D520EB-7E44-4003-8306-FF151FD8230C}" presName="childText_1" presStyleLbl="node1" presStyleIdx="0" presStyleCnt="3">
        <dgm:presLayoutVars>
          <dgm:chMax val="0"/>
          <dgm:chPref val="0"/>
          <dgm:bulletEnabled val="1"/>
        </dgm:presLayoutVars>
      </dgm:prSet>
      <dgm:spPr/>
      <dgm:t>
        <a:bodyPr/>
        <a:lstStyle/>
        <a:p>
          <a:endParaRPr lang="es-MX"/>
        </a:p>
      </dgm:t>
    </dgm:pt>
    <dgm:pt modelId="{1C289120-8CC0-42E0-B943-EDC9E1AAB58A}" type="pres">
      <dgm:prSet presAssocID="{A5D520EB-7E44-4003-8306-FF151FD8230C}" presName="accentShape_1" presStyleCnt="0"/>
      <dgm:spPr/>
    </dgm:pt>
    <dgm:pt modelId="{BA204D0A-F37F-44D2-8928-FBE72AEC163F}" type="pres">
      <dgm:prSet presAssocID="{A5D520EB-7E44-4003-8306-FF151FD8230C}" presName="imageRepeatNode" presStyleLbl="node1" presStyleIdx="0" presStyleCnt="3" custLinFactNeighborX="-1344" custLinFactNeighborY="0"/>
      <dgm:spPr/>
      <dgm:t>
        <a:bodyPr/>
        <a:lstStyle/>
        <a:p>
          <a:endParaRPr lang="es-MX"/>
        </a:p>
      </dgm:t>
    </dgm:pt>
    <dgm:pt modelId="{C0EF5872-6BA5-46F3-9F77-A9541062ED82}" type="pres">
      <dgm:prSet presAssocID="{660914B3-8686-4A33-9FF2-CBAECC377BCD}" presName="parentText_2" presStyleLbl="node1" presStyleIdx="0" presStyleCnt="3">
        <dgm:presLayoutVars>
          <dgm:chMax val="1"/>
          <dgm:chPref val="1"/>
          <dgm:bulletEnabled val="1"/>
        </dgm:presLayoutVars>
      </dgm:prSet>
      <dgm:spPr/>
      <dgm:t>
        <a:bodyPr/>
        <a:lstStyle/>
        <a:p>
          <a:endParaRPr lang="es-MX"/>
        </a:p>
      </dgm:t>
    </dgm:pt>
    <dgm:pt modelId="{09E2ED2C-72E8-424D-AE11-DD7D4A17FE40}" type="pres">
      <dgm:prSet presAssocID="{660914B3-8686-4A33-9FF2-CBAECC377BCD}" presName="childText_2" presStyleLbl="node2" presStyleIdx="0" presStyleCnt="0" custScaleX="136079" custScaleY="96884" custLinFactNeighborX="23749" custLinFactNeighborY="-1509">
        <dgm:presLayoutVars>
          <dgm:chMax val="0"/>
          <dgm:chPref val="0"/>
          <dgm:bulletEnabled val="1"/>
        </dgm:presLayoutVars>
      </dgm:prSet>
      <dgm:spPr/>
      <dgm:t>
        <a:bodyPr/>
        <a:lstStyle/>
        <a:p>
          <a:endParaRPr lang="es-MX"/>
        </a:p>
      </dgm:t>
    </dgm:pt>
    <dgm:pt modelId="{C4462CBA-D0F3-4CBE-A0F5-23070DCD3B29}" type="pres">
      <dgm:prSet presAssocID="{660914B3-8686-4A33-9FF2-CBAECC377BCD}" presName="accentShape_2" presStyleCnt="0"/>
      <dgm:spPr/>
    </dgm:pt>
    <dgm:pt modelId="{AF834D9D-9048-4D0A-9A1B-38401AE7CA94}" type="pres">
      <dgm:prSet presAssocID="{660914B3-8686-4A33-9FF2-CBAECC377BCD}" presName="imageRepeatNode" presStyleLbl="node1" presStyleIdx="1" presStyleCnt="3"/>
      <dgm:spPr/>
      <dgm:t>
        <a:bodyPr/>
        <a:lstStyle/>
        <a:p>
          <a:endParaRPr lang="es-MX"/>
        </a:p>
      </dgm:t>
    </dgm:pt>
    <dgm:pt modelId="{9C81C32F-C6C7-430E-8250-4542C0E65AD0}" type="pres">
      <dgm:prSet presAssocID="{1E02BA49-BE30-47DF-AD9E-8271356E6F51}" presName="parentText_3" presStyleLbl="node1" presStyleIdx="1" presStyleCnt="3">
        <dgm:presLayoutVars>
          <dgm:chMax val="1"/>
          <dgm:chPref val="1"/>
          <dgm:bulletEnabled val="1"/>
        </dgm:presLayoutVars>
      </dgm:prSet>
      <dgm:spPr/>
      <dgm:t>
        <a:bodyPr/>
        <a:lstStyle/>
        <a:p>
          <a:endParaRPr lang="es-MX"/>
        </a:p>
      </dgm:t>
    </dgm:pt>
    <dgm:pt modelId="{510DD285-DB5F-4318-9875-DCB6B12FD6F3}" type="pres">
      <dgm:prSet presAssocID="{1E02BA49-BE30-47DF-AD9E-8271356E6F51}" presName="childText_3" presStyleLbl="node2" presStyleIdx="0" presStyleCnt="0">
        <dgm:presLayoutVars>
          <dgm:chMax val="0"/>
          <dgm:chPref val="0"/>
          <dgm:bulletEnabled val="1"/>
        </dgm:presLayoutVars>
      </dgm:prSet>
      <dgm:spPr/>
      <dgm:t>
        <a:bodyPr/>
        <a:lstStyle/>
        <a:p>
          <a:endParaRPr lang="es-MX"/>
        </a:p>
      </dgm:t>
    </dgm:pt>
    <dgm:pt modelId="{C558FD4E-D77C-49D4-BA2C-7FDD2D7C23E9}" type="pres">
      <dgm:prSet presAssocID="{1E02BA49-BE30-47DF-AD9E-8271356E6F51}" presName="accentShape_3" presStyleCnt="0"/>
      <dgm:spPr/>
    </dgm:pt>
    <dgm:pt modelId="{583C01F9-F222-4A81-8C04-23F7D1752D50}" type="pres">
      <dgm:prSet presAssocID="{1E02BA49-BE30-47DF-AD9E-8271356E6F51}" presName="imageRepeatNode" presStyleLbl="node1" presStyleIdx="2" presStyleCnt="3"/>
      <dgm:spPr/>
      <dgm:t>
        <a:bodyPr/>
        <a:lstStyle/>
        <a:p>
          <a:endParaRPr lang="es-MX"/>
        </a:p>
      </dgm:t>
    </dgm:pt>
  </dgm:ptLst>
  <dgm:cxnLst>
    <dgm:cxn modelId="{159C3A9C-A9BD-4F32-8F18-21022BA4288C}" srcId="{A5D520EB-7E44-4003-8306-FF151FD8230C}" destId="{7AFAFC36-D9C8-4FCE-8312-ECD11AAB2A7B}" srcOrd="0" destOrd="0" parTransId="{70CAC8E2-BC56-4C1F-899C-6BC181948DF7}" sibTransId="{6E22B64F-60DC-407A-89C0-50286AAB6517}"/>
    <dgm:cxn modelId="{DF59F23A-EAEB-4F46-82CB-E9FE6721D53E}" srcId="{660914B3-8686-4A33-9FF2-CBAECC377BCD}" destId="{84CE5025-522C-458E-B1C8-7870D7884D78}" srcOrd="1" destOrd="0" parTransId="{685390ED-34B4-4A84-9329-1D1EDEE6C956}" sibTransId="{3C5E0E90-590B-4799-B181-585CCF6970B4}"/>
    <dgm:cxn modelId="{0F6AE07B-CEC5-4F07-9DDB-66ED7562AF6E}" srcId="{BE13D57C-851B-45AD-BB61-8F139F15C39A}" destId="{1E02BA49-BE30-47DF-AD9E-8271356E6F51}" srcOrd="2" destOrd="0" parTransId="{7F58ACFD-E738-4F25-9F26-7AC08A99AE6B}" sibTransId="{D8B3807A-1669-479A-A08E-FEC7874C736D}"/>
    <dgm:cxn modelId="{9526AB3F-5034-48CE-A476-DADAD6C8168D}" type="presOf" srcId="{7AFAFC36-D9C8-4FCE-8312-ECD11AAB2A7B}" destId="{56836A2E-466F-4203-9E6B-A5EFFDC75AAE}" srcOrd="0" destOrd="0" presId="urn:microsoft.com/office/officeart/2009/3/layout/BlockDescendingList"/>
    <dgm:cxn modelId="{5F2B4724-B291-464E-AA9C-04F4C2886BE1}" type="presOf" srcId="{61D438EC-E7CD-48FC-953B-C068D0449F94}" destId="{56836A2E-466F-4203-9E6B-A5EFFDC75AAE}" srcOrd="0" destOrd="1" presId="urn:microsoft.com/office/officeart/2009/3/layout/BlockDescendingList"/>
    <dgm:cxn modelId="{399A5734-1B00-42B3-B665-A5AD5016AFA7}" type="presOf" srcId="{49589EBE-C6F0-44B7-B482-BCEA24670F22}" destId="{09E2ED2C-72E8-424D-AE11-DD7D4A17FE40}" srcOrd="0" destOrd="2" presId="urn:microsoft.com/office/officeart/2009/3/layout/BlockDescendingList"/>
    <dgm:cxn modelId="{9BEFA31E-3ABE-496D-B756-AAB672EB9CBB}" type="presOf" srcId="{A5D520EB-7E44-4003-8306-FF151FD8230C}" destId="{BA204D0A-F37F-44D2-8928-FBE72AEC163F}" srcOrd="1" destOrd="0" presId="urn:microsoft.com/office/officeart/2009/3/layout/BlockDescendingList"/>
    <dgm:cxn modelId="{DCE06DC2-ADBA-4010-985D-4D661603C295}" type="presOf" srcId="{A5D520EB-7E44-4003-8306-FF151FD8230C}" destId="{EEB862B8-3C13-4661-8EB6-D94846B399BB}" srcOrd="0" destOrd="0" presId="urn:microsoft.com/office/officeart/2009/3/layout/BlockDescendingList"/>
    <dgm:cxn modelId="{21164241-6D1D-43F3-8A49-1D4BC6994D55}" type="presOf" srcId="{1E02BA49-BE30-47DF-AD9E-8271356E6F51}" destId="{9C81C32F-C6C7-430E-8250-4542C0E65AD0}" srcOrd="0" destOrd="0" presId="urn:microsoft.com/office/officeart/2009/3/layout/BlockDescendingList"/>
    <dgm:cxn modelId="{3EC5CF6D-6ABF-4CCC-8B3F-312FB115FDF4}" type="presOf" srcId="{BE13D57C-851B-45AD-BB61-8F139F15C39A}" destId="{2045E042-8B21-4DD7-AC73-F6AD308C1653}" srcOrd="0" destOrd="0" presId="urn:microsoft.com/office/officeart/2009/3/layout/BlockDescendingList"/>
    <dgm:cxn modelId="{67099801-6AF4-4729-A36C-F2210FD34788}" srcId="{BE13D57C-851B-45AD-BB61-8F139F15C39A}" destId="{660914B3-8686-4A33-9FF2-CBAECC377BCD}" srcOrd="1" destOrd="0" parTransId="{271BE7D3-6707-458B-83E5-4B652A50C225}" sibTransId="{A2DC8B33-2FD8-43B5-8006-6D88F5E83A41}"/>
    <dgm:cxn modelId="{72765695-9569-4885-91D3-1DE9073AE8D9}" srcId="{BE13D57C-851B-45AD-BB61-8F139F15C39A}" destId="{A5D520EB-7E44-4003-8306-FF151FD8230C}" srcOrd="0" destOrd="0" parTransId="{20780C78-D793-4C0F-B4B9-770D8ED3F6C4}" sibTransId="{4D291400-38A6-4E26-ABB4-A65360067374}"/>
    <dgm:cxn modelId="{96D4B861-DA3D-4C0C-BCF6-E133A98C85E2}" srcId="{1E02BA49-BE30-47DF-AD9E-8271356E6F51}" destId="{A08FE0AB-CE4A-451A-A112-F37258C327C9}" srcOrd="1" destOrd="0" parTransId="{663E10DE-8A11-4DA5-A807-461104B76771}" sibTransId="{311C87A4-4F76-43DC-8624-54815F8F4DC5}"/>
    <dgm:cxn modelId="{E7A69651-FF31-4B09-B5B5-5C0429FE9E0F}" type="presOf" srcId="{E93EB1E8-C253-43E4-B3EE-D780895A6CA6}" destId="{510DD285-DB5F-4318-9875-DCB6B12FD6F3}" srcOrd="0" destOrd="0" presId="urn:microsoft.com/office/officeart/2009/3/layout/BlockDescendingList"/>
    <dgm:cxn modelId="{266573B7-8A64-419C-8708-4F4F5687797E}" type="presOf" srcId="{84CE5025-522C-458E-B1C8-7870D7884D78}" destId="{09E2ED2C-72E8-424D-AE11-DD7D4A17FE40}" srcOrd="0" destOrd="1" presId="urn:microsoft.com/office/officeart/2009/3/layout/BlockDescendingList"/>
    <dgm:cxn modelId="{78800862-06A5-4244-8F36-6BDBD4F9BFD2}" type="presOf" srcId="{A08FE0AB-CE4A-451A-A112-F37258C327C9}" destId="{510DD285-DB5F-4318-9875-DCB6B12FD6F3}" srcOrd="0" destOrd="1" presId="urn:microsoft.com/office/officeart/2009/3/layout/BlockDescendingList"/>
    <dgm:cxn modelId="{FA44F437-9570-49E0-8F80-E317F1B4411A}" type="presOf" srcId="{1E02BA49-BE30-47DF-AD9E-8271356E6F51}" destId="{583C01F9-F222-4A81-8C04-23F7D1752D50}" srcOrd="1" destOrd="0" presId="urn:microsoft.com/office/officeart/2009/3/layout/BlockDescendingList"/>
    <dgm:cxn modelId="{DF9EF2A9-E849-4D63-B068-CD847B078D05}" type="presOf" srcId="{B251EC24-E720-4BA2-B690-A413C5DD998D}" destId="{09E2ED2C-72E8-424D-AE11-DD7D4A17FE40}" srcOrd="0" destOrd="0" presId="urn:microsoft.com/office/officeart/2009/3/layout/BlockDescendingList"/>
    <dgm:cxn modelId="{FF28D28B-FAD9-4795-B27C-AF0CE4543B5B}" srcId="{660914B3-8686-4A33-9FF2-CBAECC377BCD}" destId="{B251EC24-E720-4BA2-B690-A413C5DD998D}" srcOrd="0" destOrd="0" parTransId="{0BEDF50D-5D9D-4495-93CB-EE935E00C2F9}" sibTransId="{E1786C83-A455-494A-8502-2CF875618C73}"/>
    <dgm:cxn modelId="{D3B89309-891C-4026-A0E1-548F41EDA863}" type="presOf" srcId="{660914B3-8686-4A33-9FF2-CBAECC377BCD}" destId="{C0EF5872-6BA5-46F3-9F77-A9541062ED82}" srcOrd="0" destOrd="0" presId="urn:microsoft.com/office/officeart/2009/3/layout/BlockDescendingList"/>
    <dgm:cxn modelId="{94FFE808-A070-445F-A2EE-1EA5FDC6BF58}" srcId="{1E02BA49-BE30-47DF-AD9E-8271356E6F51}" destId="{E93EB1E8-C253-43E4-B3EE-D780895A6CA6}" srcOrd="0" destOrd="0" parTransId="{C7353BA9-9B0D-4A04-A7B1-CE56711F87B3}" sibTransId="{24557D10-AE92-4D57-82B8-0445F64EF85C}"/>
    <dgm:cxn modelId="{875CD071-5142-441B-A9F8-C5CA996043E7}" type="presOf" srcId="{660914B3-8686-4A33-9FF2-CBAECC377BCD}" destId="{AF834D9D-9048-4D0A-9A1B-38401AE7CA94}" srcOrd="1" destOrd="0" presId="urn:microsoft.com/office/officeart/2009/3/layout/BlockDescendingList"/>
    <dgm:cxn modelId="{5D1BBBF4-6DCA-4194-B0F9-30B77CEFFAC6}" srcId="{A5D520EB-7E44-4003-8306-FF151FD8230C}" destId="{61D438EC-E7CD-48FC-953B-C068D0449F94}" srcOrd="1" destOrd="0" parTransId="{6B479FD0-385C-4D09-A507-7CF6D71B65A6}" sibTransId="{54B6363F-AEA1-4E30-8EE7-A7903FB69490}"/>
    <dgm:cxn modelId="{9B3808D0-F9D9-44FA-AC1C-8B8F30A1E498}" srcId="{660914B3-8686-4A33-9FF2-CBAECC377BCD}" destId="{49589EBE-C6F0-44B7-B482-BCEA24670F22}" srcOrd="2" destOrd="0" parTransId="{A14CD9BF-81F7-4DDC-B1B2-7446E4EB58ED}" sibTransId="{BCCCCF49-3B63-49A6-A534-5C595484F884}"/>
    <dgm:cxn modelId="{995C8A80-54AC-4BA9-803F-A9547A114E45}" type="presParOf" srcId="{2045E042-8B21-4DD7-AC73-F6AD308C1653}" destId="{EEB862B8-3C13-4661-8EB6-D94846B399BB}" srcOrd="0" destOrd="0" presId="urn:microsoft.com/office/officeart/2009/3/layout/BlockDescendingList"/>
    <dgm:cxn modelId="{53A82C11-598C-482F-91FC-33740D631447}" type="presParOf" srcId="{2045E042-8B21-4DD7-AC73-F6AD308C1653}" destId="{56836A2E-466F-4203-9E6B-A5EFFDC75AAE}" srcOrd="1" destOrd="0" presId="urn:microsoft.com/office/officeart/2009/3/layout/BlockDescendingList"/>
    <dgm:cxn modelId="{18FA7AEE-D9FA-4728-94F5-1EF8FA19A809}" type="presParOf" srcId="{2045E042-8B21-4DD7-AC73-F6AD308C1653}" destId="{1C289120-8CC0-42E0-B943-EDC9E1AAB58A}" srcOrd="2" destOrd="0" presId="urn:microsoft.com/office/officeart/2009/3/layout/BlockDescendingList"/>
    <dgm:cxn modelId="{72969D3B-5BB6-42CB-8CAB-B4A748040396}" type="presParOf" srcId="{1C289120-8CC0-42E0-B943-EDC9E1AAB58A}" destId="{BA204D0A-F37F-44D2-8928-FBE72AEC163F}" srcOrd="0" destOrd="0" presId="urn:microsoft.com/office/officeart/2009/3/layout/BlockDescendingList"/>
    <dgm:cxn modelId="{9030E53E-B791-4065-8270-8DEFA6EADFFA}" type="presParOf" srcId="{2045E042-8B21-4DD7-AC73-F6AD308C1653}" destId="{C0EF5872-6BA5-46F3-9F77-A9541062ED82}" srcOrd="3" destOrd="0" presId="urn:microsoft.com/office/officeart/2009/3/layout/BlockDescendingList"/>
    <dgm:cxn modelId="{F6FD2D6D-5704-4DCC-A8A2-98283890E0A7}" type="presParOf" srcId="{2045E042-8B21-4DD7-AC73-F6AD308C1653}" destId="{09E2ED2C-72E8-424D-AE11-DD7D4A17FE40}" srcOrd="4" destOrd="0" presId="urn:microsoft.com/office/officeart/2009/3/layout/BlockDescendingList"/>
    <dgm:cxn modelId="{4E04F8EC-3878-4C12-B25F-F71AFD1EF135}" type="presParOf" srcId="{2045E042-8B21-4DD7-AC73-F6AD308C1653}" destId="{C4462CBA-D0F3-4CBE-A0F5-23070DCD3B29}" srcOrd="5" destOrd="0" presId="urn:microsoft.com/office/officeart/2009/3/layout/BlockDescendingList"/>
    <dgm:cxn modelId="{1D189DD6-A9EF-4D23-9729-A475A0D939C7}" type="presParOf" srcId="{C4462CBA-D0F3-4CBE-A0F5-23070DCD3B29}" destId="{AF834D9D-9048-4D0A-9A1B-38401AE7CA94}" srcOrd="0" destOrd="0" presId="urn:microsoft.com/office/officeart/2009/3/layout/BlockDescendingList"/>
    <dgm:cxn modelId="{89855A1B-C47B-44EF-951C-2319E6461959}" type="presParOf" srcId="{2045E042-8B21-4DD7-AC73-F6AD308C1653}" destId="{9C81C32F-C6C7-430E-8250-4542C0E65AD0}" srcOrd="6" destOrd="0" presId="urn:microsoft.com/office/officeart/2009/3/layout/BlockDescendingList"/>
    <dgm:cxn modelId="{0B912191-83DE-48B2-9663-F1EDF50ABA38}" type="presParOf" srcId="{2045E042-8B21-4DD7-AC73-F6AD308C1653}" destId="{510DD285-DB5F-4318-9875-DCB6B12FD6F3}" srcOrd="7" destOrd="0" presId="urn:microsoft.com/office/officeart/2009/3/layout/BlockDescendingList"/>
    <dgm:cxn modelId="{BE9B755D-38EB-43E0-AC9E-EF950F083A65}" type="presParOf" srcId="{2045E042-8B21-4DD7-AC73-F6AD308C1653}" destId="{C558FD4E-D77C-49D4-BA2C-7FDD2D7C23E9}" srcOrd="8" destOrd="0" presId="urn:microsoft.com/office/officeart/2009/3/layout/BlockDescendingList"/>
    <dgm:cxn modelId="{EE397610-FA04-436B-B093-64D8FB4C36E3}" type="presParOf" srcId="{C558FD4E-D77C-49D4-BA2C-7FDD2D7C23E9}" destId="{583C01F9-F222-4A81-8C04-23F7D1752D50}" srcOrd="0" destOrd="0" presId="urn:microsoft.com/office/officeart/2009/3/layout/BlockDescendingList"/>
  </dgm:cxnLst>
  <dgm:bg>
    <a:solidFill>
      <a:schemeClr val="accent6">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EA576E5-851D-4441-9129-997FF806C95A}" type="doc">
      <dgm:prSet loTypeId="urn:microsoft.com/office/officeart/2005/8/layout/process1" loCatId="process" qsTypeId="urn:microsoft.com/office/officeart/2005/8/quickstyle/3d5" qsCatId="3D" csTypeId="urn:microsoft.com/office/officeart/2005/8/colors/colorful2" csCatId="colorful" phldr="1"/>
      <dgm:spPr/>
    </dgm:pt>
    <dgm:pt modelId="{E3E24E92-38BF-4488-8595-2C00A47A9878}">
      <dgm:prSet phldrT="[Texto]"/>
      <dgm:spPr/>
      <dgm:t>
        <a:bodyPr/>
        <a:lstStyle/>
        <a:p>
          <a:r>
            <a:rPr lang="es-MX" dirty="0" smtClean="0">
              <a:latin typeface="Berkeley-Book"/>
            </a:rPr>
            <a:t>El sistema financiero está fuertemente regulado en Estados Unidos y en los demás países desarrollados. </a:t>
          </a:r>
          <a:endParaRPr lang="es-MX" dirty="0"/>
        </a:p>
      </dgm:t>
    </dgm:pt>
    <dgm:pt modelId="{BFE6A34F-4F06-40C8-B0D5-3C6FD585871E}" type="parTrans" cxnId="{5AE6DE9A-67EC-4C26-B342-96BC41CCE109}">
      <dgm:prSet/>
      <dgm:spPr/>
      <dgm:t>
        <a:bodyPr/>
        <a:lstStyle/>
        <a:p>
          <a:endParaRPr lang="es-MX"/>
        </a:p>
      </dgm:t>
    </dgm:pt>
    <dgm:pt modelId="{10457A8F-257B-4B08-8F64-00D39EEE63ED}" type="sibTrans" cxnId="{5AE6DE9A-67EC-4C26-B342-96BC41CCE109}">
      <dgm:prSet/>
      <dgm:spPr/>
      <dgm:t>
        <a:bodyPr/>
        <a:lstStyle/>
        <a:p>
          <a:endParaRPr lang="es-MX" dirty="0"/>
        </a:p>
      </dgm:t>
    </dgm:pt>
    <dgm:pt modelId="{D6E5B2B1-6C96-46EF-B5C8-C8CEBA18C3D0}">
      <dgm:prSet phldrT="[Texto]"/>
      <dgm:spPr/>
      <dgm:t>
        <a:bodyPr/>
        <a:lstStyle/>
        <a:p>
          <a:r>
            <a:rPr lang="es-MX" dirty="0" smtClean="0">
              <a:latin typeface="Berkeley-Book"/>
            </a:rPr>
            <a:t>Los gobiernos regulan los mercados financieros principalmente para promover el suministro de información, y para asegurar la integridad (la estabilidad) del sistema. </a:t>
          </a:r>
          <a:endParaRPr lang="es-MX" dirty="0"/>
        </a:p>
      </dgm:t>
    </dgm:pt>
    <dgm:pt modelId="{86A68ACC-9A74-49DA-A980-746A6843EE74}" type="parTrans" cxnId="{1679C06D-B6DC-43C2-8D36-2E4EB872DDD0}">
      <dgm:prSet/>
      <dgm:spPr/>
      <dgm:t>
        <a:bodyPr/>
        <a:lstStyle/>
        <a:p>
          <a:endParaRPr lang="es-MX"/>
        </a:p>
      </dgm:t>
    </dgm:pt>
    <dgm:pt modelId="{4A7B754C-7FAC-4F14-9CEB-4365CB53B6BE}" type="sibTrans" cxnId="{1679C06D-B6DC-43C2-8D36-2E4EB872DDD0}">
      <dgm:prSet/>
      <dgm:spPr/>
      <dgm:t>
        <a:bodyPr/>
        <a:lstStyle/>
        <a:p>
          <a:endParaRPr lang="es-MX" dirty="0"/>
        </a:p>
      </dgm:t>
    </dgm:pt>
    <dgm:pt modelId="{27ADFFAB-915E-4414-B5DE-268342045A21}">
      <dgm:prSet phldrT="[Texto]"/>
      <dgm:spPr/>
      <dgm:t>
        <a:bodyPr/>
        <a:lstStyle/>
        <a:p>
          <a:r>
            <a:rPr lang="es-MX" dirty="0" smtClean="0">
              <a:latin typeface="Berkeley-Book"/>
            </a:rPr>
            <a:t>¿Por qué están tan regulados los mercados financieros en todo el mundo?</a:t>
          </a:r>
          <a:endParaRPr lang="es-MX" dirty="0"/>
        </a:p>
      </dgm:t>
    </dgm:pt>
    <dgm:pt modelId="{4BDA0EAC-9EE8-4C7B-AEEF-E303A10619D9}" type="parTrans" cxnId="{C8CB04A5-9057-4E78-88CF-9DA9B711192C}">
      <dgm:prSet/>
      <dgm:spPr/>
      <dgm:t>
        <a:bodyPr/>
        <a:lstStyle/>
        <a:p>
          <a:endParaRPr lang="es-MX"/>
        </a:p>
      </dgm:t>
    </dgm:pt>
    <dgm:pt modelId="{748A4F8F-D832-403D-B74B-BEB88C9D6076}" type="sibTrans" cxnId="{C8CB04A5-9057-4E78-88CF-9DA9B711192C}">
      <dgm:prSet/>
      <dgm:spPr/>
      <dgm:t>
        <a:bodyPr/>
        <a:lstStyle/>
        <a:p>
          <a:endParaRPr lang="es-MX"/>
        </a:p>
      </dgm:t>
    </dgm:pt>
    <dgm:pt modelId="{238FC60C-8711-4877-9B27-57EC6BE38A3D}" type="pres">
      <dgm:prSet presAssocID="{FEA576E5-851D-4441-9129-997FF806C95A}" presName="Name0" presStyleCnt="0">
        <dgm:presLayoutVars>
          <dgm:dir/>
          <dgm:resizeHandles val="exact"/>
        </dgm:presLayoutVars>
      </dgm:prSet>
      <dgm:spPr/>
    </dgm:pt>
    <dgm:pt modelId="{DF352FC9-D1EB-4224-B84A-83B53513EF46}" type="pres">
      <dgm:prSet presAssocID="{E3E24E92-38BF-4488-8595-2C00A47A9878}" presName="node" presStyleLbl="node1" presStyleIdx="0" presStyleCnt="3">
        <dgm:presLayoutVars>
          <dgm:bulletEnabled val="1"/>
        </dgm:presLayoutVars>
      </dgm:prSet>
      <dgm:spPr/>
      <dgm:t>
        <a:bodyPr/>
        <a:lstStyle/>
        <a:p>
          <a:endParaRPr lang="es-MX"/>
        </a:p>
      </dgm:t>
    </dgm:pt>
    <dgm:pt modelId="{982E848B-EC03-4F0D-A088-C42F10CE6862}" type="pres">
      <dgm:prSet presAssocID="{10457A8F-257B-4B08-8F64-00D39EEE63ED}" presName="sibTrans" presStyleLbl="sibTrans2D1" presStyleIdx="0" presStyleCnt="2"/>
      <dgm:spPr/>
      <dgm:t>
        <a:bodyPr/>
        <a:lstStyle/>
        <a:p>
          <a:endParaRPr lang="es-MX"/>
        </a:p>
      </dgm:t>
    </dgm:pt>
    <dgm:pt modelId="{B57F081D-E061-4840-90BB-54F303278897}" type="pres">
      <dgm:prSet presAssocID="{10457A8F-257B-4B08-8F64-00D39EEE63ED}" presName="connectorText" presStyleLbl="sibTrans2D1" presStyleIdx="0" presStyleCnt="2"/>
      <dgm:spPr/>
      <dgm:t>
        <a:bodyPr/>
        <a:lstStyle/>
        <a:p>
          <a:endParaRPr lang="es-MX"/>
        </a:p>
      </dgm:t>
    </dgm:pt>
    <dgm:pt modelId="{6891ED5A-C5CB-4324-AD99-6CDC95E131FF}" type="pres">
      <dgm:prSet presAssocID="{D6E5B2B1-6C96-46EF-B5C8-C8CEBA18C3D0}" presName="node" presStyleLbl="node1" presStyleIdx="1" presStyleCnt="3">
        <dgm:presLayoutVars>
          <dgm:bulletEnabled val="1"/>
        </dgm:presLayoutVars>
      </dgm:prSet>
      <dgm:spPr/>
      <dgm:t>
        <a:bodyPr/>
        <a:lstStyle/>
        <a:p>
          <a:endParaRPr lang="es-MX"/>
        </a:p>
      </dgm:t>
    </dgm:pt>
    <dgm:pt modelId="{FA4DB150-D751-432F-847E-319C0F1387C8}" type="pres">
      <dgm:prSet presAssocID="{4A7B754C-7FAC-4F14-9CEB-4365CB53B6BE}" presName="sibTrans" presStyleLbl="sibTrans2D1" presStyleIdx="1" presStyleCnt="2"/>
      <dgm:spPr/>
      <dgm:t>
        <a:bodyPr/>
        <a:lstStyle/>
        <a:p>
          <a:endParaRPr lang="es-MX"/>
        </a:p>
      </dgm:t>
    </dgm:pt>
    <dgm:pt modelId="{53D7B2BB-6ED0-4FC3-9099-A22CC37F3299}" type="pres">
      <dgm:prSet presAssocID="{4A7B754C-7FAC-4F14-9CEB-4365CB53B6BE}" presName="connectorText" presStyleLbl="sibTrans2D1" presStyleIdx="1" presStyleCnt="2"/>
      <dgm:spPr/>
      <dgm:t>
        <a:bodyPr/>
        <a:lstStyle/>
        <a:p>
          <a:endParaRPr lang="es-MX"/>
        </a:p>
      </dgm:t>
    </dgm:pt>
    <dgm:pt modelId="{3D9DE788-916F-4959-BCD6-A63009310FDA}" type="pres">
      <dgm:prSet presAssocID="{27ADFFAB-915E-4414-B5DE-268342045A21}" presName="node" presStyleLbl="node1" presStyleIdx="2" presStyleCnt="3">
        <dgm:presLayoutVars>
          <dgm:bulletEnabled val="1"/>
        </dgm:presLayoutVars>
      </dgm:prSet>
      <dgm:spPr/>
      <dgm:t>
        <a:bodyPr/>
        <a:lstStyle/>
        <a:p>
          <a:endParaRPr lang="es-MX"/>
        </a:p>
      </dgm:t>
    </dgm:pt>
  </dgm:ptLst>
  <dgm:cxnLst>
    <dgm:cxn modelId="{321A4688-924C-4A5B-8D9F-E3A485C9D07B}" type="presOf" srcId="{D6E5B2B1-6C96-46EF-B5C8-C8CEBA18C3D0}" destId="{6891ED5A-C5CB-4324-AD99-6CDC95E131FF}" srcOrd="0" destOrd="0" presId="urn:microsoft.com/office/officeart/2005/8/layout/process1"/>
    <dgm:cxn modelId="{79CC5FB7-265E-421A-9BA3-4A02E832B6BF}" type="presOf" srcId="{10457A8F-257B-4B08-8F64-00D39EEE63ED}" destId="{B57F081D-E061-4840-90BB-54F303278897}" srcOrd="1" destOrd="0" presId="urn:microsoft.com/office/officeart/2005/8/layout/process1"/>
    <dgm:cxn modelId="{2B529FAF-1A9D-47D9-A9B7-7EB2F22D2512}" type="presOf" srcId="{4A7B754C-7FAC-4F14-9CEB-4365CB53B6BE}" destId="{53D7B2BB-6ED0-4FC3-9099-A22CC37F3299}" srcOrd="1" destOrd="0" presId="urn:microsoft.com/office/officeart/2005/8/layout/process1"/>
    <dgm:cxn modelId="{C8CB04A5-9057-4E78-88CF-9DA9B711192C}" srcId="{FEA576E5-851D-4441-9129-997FF806C95A}" destId="{27ADFFAB-915E-4414-B5DE-268342045A21}" srcOrd="2" destOrd="0" parTransId="{4BDA0EAC-9EE8-4C7B-AEEF-E303A10619D9}" sibTransId="{748A4F8F-D832-403D-B74B-BEB88C9D6076}"/>
    <dgm:cxn modelId="{4ECF6CAC-36C0-4429-B718-EC6B5AD166C4}" type="presOf" srcId="{E3E24E92-38BF-4488-8595-2C00A47A9878}" destId="{DF352FC9-D1EB-4224-B84A-83B53513EF46}" srcOrd="0" destOrd="0" presId="urn:microsoft.com/office/officeart/2005/8/layout/process1"/>
    <dgm:cxn modelId="{1679C06D-B6DC-43C2-8D36-2E4EB872DDD0}" srcId="{FEA576E5-851D-4441-9129-997FF806C95A}" destId="{D6E5B2B1-6C96-46EF-B5C8-C8CEBA18C3D0}" srcOrd="1" destOrd="0" parTransId="{86A68ACC-9A74-49DA-A980-746A6843EE74}" sibTransId="{4A7B754C-7FAC-4F14-9CEB-4365CB53B6BE}"/>
    <dgm:cxn modelId="{FDF002C8-1543-41A5-A46B-129C76A90089}" type="presOf" srcId="{27ADFFAB-915E-4414-B5DE-268342045A21}" destId="{3D9DE788-916F-4959-BCD6-A63009310FDA}" srcOrd="0" destOrd="0" presId="urn:microsoft.com/office/officeart/2005/8/layout/process1"/>
    <dgm:cxn modelId="{E16D3503-AF2F-4D5E-91E3-B0A723FB6AAB}" type="presOf" srcId="{FEA576E5-851D-4441-9129-997FF806C95A}" destId="{238FC60C-8711-4877-9B27-57EC6BE38A3D}" srcOrd="0" destOrd="0" presId="urn:microsoft.com/office/officeart/2005/8/layout/process1"/>
    <dgm:cxn modelId="{49A85DDE-F36E-40C0-AE74-E59E7FB37ED0}" type="presOf" srcId="{4A7B754C-7FAC-4F14-9CEB-4365CB53B6BE}" destId="{FA4DB150-D751-432F-847E-319C0F1387C8}" srcOrd="0" destOrd="0" presId="urn:microsoft.com/office/officeart/2005/8/layout/process1"/>
    <dgm:cxn modelId="{5AE6DE9A-67EC-4C26-B342-96BC41CCE109}" srcId="{FEA576E5-851D-4441-9129-997FF806C95A}" destId="{E3E24E92-38BF-4488-8595-2C00A47A9878}" srcOrd="0" destOrd="0" parTransId="{BFE6A34F-4F06-40C8-B0D5-3C6FD585871E}" sibTransId="{10457A8F-257B-4B08-8F64-00D39EEE63ED}"/>
    <dgm:cxn modelId="{7B7DA781-3A57-41B2-BD0C-FF31DBC989E6}" type="presOf" srcId="{10457A8F-257B-4B08-8F64-00D39EEE63ED}" destId="{982E848B-EC03-4F0D-A088-C42F10CE6862}" srcOrd="0" destOrd="0" presId="urn:microsoft.com/office/officeart/2005/8/layout/process1"/>
    <dgm:cxn modelId="{21EDFEBE-74EE-41DF-B83E-6F7FA92E00A8}" type="presParOf" srcId="{238FC60C-8711-4877-9B27-57EC6BE38A3D}" destId="{DF352FC9-D1EB-4224-B84A-83B53513EF46}" srcOrd="0" destOrd="0" presId="urn:microsoft.com/office/officeart/2005/8/layout/process1"/>
    <dgm:cxn modelId="{AF1998BD-3737-452E-A65E-F96BFEDBE44E}" type="presParOf" srcId="{238FC60C-8711-4877-9B27-57EC6BE38A3D}" destId="{982E848B-EC03-4F0D-A088-C42F10CE6862}" srcOrd="1" destOrd="0" presId="urn:microsoft.com/office/officeart/2005/8/layout/process1"/>
    <dgm:cxn modelId="{2B7B4947-CAAB-4F3F-AF4C-4D9F3A6AD039}" type="presParOf" srcId="{982E848B-EC03-4F0D-A088-C42F10CE6862}" destId="{B57F081D-E061-4840-90BB-54F303278897}" srcOrd="0" destOrd="0" presId="urn:microsoft.com/office/officeart/2005/8/layout/process1"/>
    <dgm:cxn modelId="{8D589874-1217-4A7B-A547-A1AEE2BEB34F}" type="presParOf" srcId="{238FC60C-8711-4877-9B27-57EC6BE38A3D}" destId="{6891ED5A-C5CB-4324-AD99-6CDC95E131FF}" srcOrd="2" destOrd="0" presId="urn:microsoft.com/office/officeart/2005/8/layout/process1"/>
    <dgm:cxn modelId="{7E79AEA4-80D9-405E-A91D-10E675FF1549}" type="presParOf" srcId="{238FC60C-8711-4877-9B27-57EC6BE38A3D}" destId="{FA4DB150-D751-432F-847E-319C0F1387C8}" srcOrd="3" destOrd="0" presId="urn:microsoft.com/office/officeart/2005/8/layout/process1"/>
    <dgm:cxn modelId="{BE0117DD-3033-4B01-9F71-7D4CE3160D63}" type="presParOf" srcId="{FA4DB150-D751-432F-847E-319C0F1387C8}" destId="{53D7B2BB-6ED0-4FC3-9099-A22CC37F3299}" srcOrd="0" destOrd="0" presId="urn:microsoft.com/office/officeart/2005/8/layout/process1"/>
    <dgm:cxn modelId="{48E4D1E5-3FB3-4E0E-BC2F-AA2FB8E40010}" type="presParOf" srcId="{238FC60C-8711-4877-9B27-57EC6BE38A3D}" destId="{3D9DE788-916F-4959-BCD6-A63009310FDA}" srcOrd="4" destOrd="0" presId="urn:microsoft.com/office/officeart/2005/8/layout/process1"/>
  </dgm:cxnLst>
  <dgm:bg>
    <a:solidFill>
      <a:schemeClr val="accent6">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B282CC3-F6ED-4D41-9552-C9D0EEA6CB1A}" type="doc">
      <dgm:prSet loTypeId="urn:microsoft.com/office/officeart/2008/layout/VerticalAccentList" loCatId="list" qsTypeId="urn:microsoft.com/office/officeart/2005/8/quickstyle/3d2" qsCatId="3D" csTypeId="urn:microsoft.com/office/officeart/2005/8/colors/colorful5" csCatId="colorful" phldr="1"/>
      <dgm:spPr/>
      <dgm:t>
        <a:bodyPr/>
        <a:lstStyle/>
        <a:p>
          <a:endParaRPr lang="es-MX"/>
        </a:p>
      </dgm:t>
    </dgm:pt>
    <dgm:pt modelId="{4B4B11FC-9721-4AEE-8BD5-F188CA2895A1}">
      <dgm:prSet phldrT="[Texto]"/>
      <dgm:spPr/>
      <dgm:t>
        <a:bodyPr/>
        <a:lstStyle/>
        <a:p>
          <a:r>
            <a:rPr lang="es-MX" dirty="0" smtClean="0"/>
            <a:t>Los individuos y las pequeñas empresas que no están bien establecidos tienen menos probabilidades de obtener fondos mediante la emisión de valores negociables.</a:t>
          </a:r>
          <a:endParaRPr lang="es-MX" dirty="0"/>
        </a:p>
      </dgm:t>
    </dgm:pt>
    <dgm:pt modelId="{1B0541A9-8F00-4046-9EC0-7CDFC3DCE3B7}" type="parTrans" cxnId="{BA06F229-E292-4D70-8CE4-86B85D5C5D5B}">
      <dgm:prSet/>
      <dgm:spPr/>
      <dgm:t>
        <a:bodyPr/>
        <a:lstStyle/>
        <a:p>
          <a:endParaRPr lang="es-MX"/>
        </a:p>
      </dgm:t>
    </dgm:pt>
    <dgm:pt modelId="{821982B5-ADF6-4ED3-A12D-DB910248C9E4}" type="sibTrans" cxnId="{BA06F229-E292-4D70-8CE4-86B85D5C5D5B}">
      <dgm:prSet/>
      <dgm:spPr/>
      <dgm:t>
        <a:bodyPr/>
        <a:lstStyle/>
        <a:p>
          <a:endParaRPr lang="es-MX"/>
        </a:p>
      </dgm:t>
    </dgm:pt>
    <dgm:pt modelId="{46995E18-8B70-4AAB-B740-94C9F3974EA8}">
      <dgm:prSet phldrT="[Texto]"/>
      <dgm:spPr/>
      <dgm:t>
        <a:bodyPr/>
        <a:lstStyle/>
        <a:p>
          <a:r>
            <a:rPr lang="es-MX" dirty="0" smtClean="0"/>
            <a:t>   </a:t>
          </a:r>
          <a:endParaRPr lang="es-MX" dirty="0"/>
        </a:p>
      </dgm:t>
    </dgm:pt>
    <dgm:pt modelId="{6FE89231-829B-4A69-8FEA-874CD261E6DA}" type="parTrans" cxnId="{F1313E56-3149-418F-B106-9F88CBBA6230}">
      <dgm:prSet/>
      <dgm:spPr/>
      <dgm:t>
        <a:bodyPr/>
        <a:lstStyle/>
        <a:p>
          <a:endParaRPr lang="es-MX"/>
        </a:p>
      </dgm:t>
    </dgm:pt>
    <dgm:pt modelId="{E7625836-2EC4-4D2A-9664-2C746FDEAC72}" type="sibTrans" cxnId="{F1313E56-3149-418F-B106-9F88CBBA6230}">
      <dgm:prSet/>
      <dgm:spPr/>
      <dgm:t>
        <a:bodyPr/>
        <a:lstStyle/>
        <a:p>
          <a:endParaRPr lang="es-MX"/>
        </a:p>
      </dgm:t>
    </dgm:pt>
    <dgm:pt modelId="{EC21C554-3050-4CCC-84A6-DA632652A645}">
      <dgm:prSet phldrT="[Texto]"/>
      <dgm:spPr/>
      <dgm:t>
        <a:bodyPr/>
        <a:lstStyle/>
        <a:p>
          <a:r>
            <a:rPr lang="es-MX" dirty="0" smtClean="0"/>
            <a:t>¿Por qué sólo las corporaciones grandes y muy conocidas encuentran más fácil obtener fondos en los mercados de valores?</a:t>
          </a:r>
          <a:endParaRPr lang="es-MX" dirty="0"/>
        </a:p>
      </dgm:t>
    </dgm:pt>
    <dgm:pt modelId="{C0CA99D5-CEFF-4FCC-8380-FF92B984EE90}" type="parTrans" cxnId="{6F3F5856-2701-4A2B-904B-09932037040D}">
      <dgm:prSet/>
      <dgm:spPr/>
      <dgm:t>
        <a:bodyPr/>
        <a:lstStyle/>
        <a:p>
          <a:endParaRPr lang="es-MX"/>
        </a:p>
      </dgm:t>
    </dgm:pt>
    <dgm:pt modelId="{08C388C7-ADEC-476B-A58D-D2D93EF11CC1}" type="sibTrans" cxnId="{6F3F5856-2701-4A2B-904B-09932037040D}">
      <dgm:prSet/>
      <dgm:spPr/>
      <dgm:t>
        <a:bodyPr/>
        <a:lstStyle/>
        <a:p>
          <a:endParaRPr lang="es-MX"/>
        </a:p>
      </dgm:t>
    </dgm:pt>
    <dgm:pt modelId="{FF07A2AD-62B6-4731-AAF9-147941AC0A10}">
      <dgm:prSet phldrT="[Texto]"/>
      <dgm:spPr/>
      <dgm:t>
        <a:bodyPr/>
        <a:lstStyle/>
        <a:p>
          <a:r>
            <a:rPr lang="es-MX" dirty="0" smtClean="0"/>
            <a:t>Más bien, con mayor frecuencia obtienen su financiamiento de los bancos.</a:t>
          </a:r>
          <a:endParaRPr lang="es-MX" dirty="0"/>
        </a:p>
      </dgm:t>
    </dgm:pt>
    <dgm:pt modelId="{8B0466C9-A460-4AC8-90D4-EB613388383C}" type="sibTrans" cxnId="{DF66CA3A-37C1-4AB8-BEAE-28D22373E771}">
      <dgm:prSet/>
      <dgm:spPr/>
      <dgm:t>
        <a:bodyPr/>
        <a:lstStyle/>
        <a:p>
          <a:endParaRPr lang="es-MX"/>
        </a:p>
      </dgm:t>
    </dgm:pt>
    <dgm:pt modelId="{A73617DD-0A75-45DA-BDB0-EFDC70E1653C}" type="parTrans" cxnId="{DF66CA3A-37C1-4AB8-BEAE-28D22373E771}">
      <dgm:prSet/>
      <dgm:spPr/>
      <dgm:t>
        <a:bodyPr/>
        <a:lstStyle/>
        <a:p>
          <a:endParaRPr lang="es-MX"/>
        </a:p>
      </dgm:t>
    </dgm:pt>
    <dgm:pt modelId="{092B6E20-1D04-4CD2-9D7C-D691F2DB30CA}">
      <dgm:prSet phldrT="[Texto]"/>
      <dgm:spPr/>
      <dgm:t>
        <a:bodyPr/>
        <a:lstStyle/>
        <a:p>
          <a:r>
            <a:rPr lang="es-MX" dirty="0" smtClean="0"/>
            <a:t>   </a:t>
          </a:r>
          <a:endParaRPr lang="es-MX" dirty="0"/>
        </a:p>
      </dgm:t>
    </dgm:pt>
    <dgm:pt modelId="{C1568882-AF60-4AA8-BE71-841117FB5129}" type="sibTrans" cxnId="{0194C937-E871-4E93-B9C4-E51C4E48DA68}">
      <dgm:prSet/>
      <dgm:spPr/>
      <dgm:t>
        <a:bodyPr/>
        <a:lstStyle/>
        <a:p>
          <a:endParaRPr lang="es-MX"/>
        </a:p>
      </dgm:t>
    </dgm:pt>
    <dgm:pt modelId="{85FF1147-A106-4249-8568-49ED3DE57E75}" type="parTrans" cxnId="{0194C937-E871-4E93-B9C4-E51C4E48DA68}">
      <dgm:prSet/>
      <dgm:spPr/>
      <dgm:t>
        <a:bodyPr/>
        <a:lstStyle/>
        <a:p>
          <a:endParaRPr lang="es-MX"/>
        </a:p>
      </dgm:t>
    </dgm:pt>
    <dgm:pt modelId="{F7061BB8-ADD7-4F1D-A2B3-F0D8EA7E6328}">
      <dgm:prSet phldrT="[Texto]"/>
      <dgm:spPr/>
      <dgm:t>
        <a:bodyPr/>
        <a:lstStyle/>
        <a:p>
          <a:r>
            <a:rPr lang="es-MX" dirty="0" smtClean="0"/>
            <a:t>    </a:t>
          </a:r>
          <a:endParaRPr lang="es-MX" dirty="0"/>
        </a:p>
      </dgm:t>
    </dgm:pt>
    <dgm:pt modelId="{51593B2F-A236-4115-BC4A-01AB564B6A0B}" type="sibTrans" cxnId="{AEA6DDFF-41DE-483B-B9F2-53828A2DA140}">
      <dgm:prSet/>
      <dgm:spPr/>
      <dgm:t>
        <a:bodyPr/>
        <a:lstStyle/>
        <a:p>
          <a:endParaRPr lang="es-MX"/>
        </a:p>
      </dgm:t>
    </dgm:pt>
    <dgm:pt modelId="{DE1D3D5C-545D-4A67-8E19-290F8FD28417}" type="parTrans" cxnId="{AEA6DDFF-41DE-483B-B9F2-53828A2DA140}">
      <dgm:prSet/>
      <dgm:spPr/>
      <dgm:t>
        <a:bodyPr/>
        <a:lstStyle/>
        <a:p>
          <a:endParaRPr lang="es-MX"/>
        </a:p>
      </dgm:t>
    </dgm:pt>
    <dgm:pt modelId="{D2D904A2-A2A9-41AC-BC68-ADDAC92131F5}" type="pres">
      <dgm:prSet presAssocID="{4B282CC3-F6ED-4D41-9552-C9D0EEA6CB1A}" presName="Name0" presStyleCnt="0">
        <dgm:presLayoutVars>
          <dgm:chMax/>
          <dgm:chPref/>
          <dgm:dir/>
        </dgm:presLayoutVars>
      </dgm:prSet>
      <dgm:spPr/>
      <dgm:t>
        <a:bodyPr/>
        <a:lstStyle/>
        <a:p>
          <a:endParaRPr lang="es-MX"/>
        </a:p>
      </dgm:t>
    </dgm:pt>
    <dgm:pt modelId="{5D8F37C7-1483-467D-85F0-86BF8C2BA3DD}" type="pres">
      <dgm:prSet presAssocID="{F7061BB8-ADD7-4F1D-A2B3-F0D8EA7E6328}" presName="parenttextcomposite" presStyleCnt="0"/>
      <dgm:spPr/>
    </dgm:pt>
    <dgm:pt modelId="{C137C73C-802F-44FD-BDD3-101186E49392}" type="pres">
      <dgm:prSet presAssocID="{F7061BB8-ADD7-4F1D-A2B3-F0D8EA7E6328}" presName="parenttext" presStyleLbl="revTx" presStyleIdx="0" presStyleCnt="3" custLinFactNeighborX="-380" custLinFactNeighborY="-12623">
        <dgm:presLayoutVars>
          <dgm:chMax/>
          <dgm:chPref val="2"/>
          <dgm:bulletEnabled val="1"/>
        </dgm:presLayoutVars>
      </dgm:prSet>
      <dgm:spPr/>
      <dgm:t>
        <a:bodyPr/>
        <a:lstStyle/>
        <a:p>
          <a:endParaRPr lang="es-MX"/>
        </a:p>
      </dgm:t>
    </dgm:pt>
    <dgm:pt modelId="{52AEB235-138E-4843-8B5A-7C7DAE5BB29E}" type="pres">
      <dgm:prSet presAssocID="{F7061BB8-ADD7-4F1D-A2B3-F0D8EA7E6328}" presName="composite" presStyleCnt="0"/>
      <dgm:spPr/>
    </dgm:pt>
    <dgm:pt modelId="{3EA5508C-2540-4638-8564-6880847C3036}" type="pres">
      <dgm:prSet presAssocID="{F7061BB8-ADD7-4F1D-A2B3-F0D8EA7E6328}" presName="chevron1" presStyleLbl="alignNode1" presStyleIdx="0" presStyleCnt="21"/>
      <dgm:spPr/>
    </dgm:pt>
    <dgm:pt modelId="{902EBD86-5163-4786-ABB7-4953C72130E1}" type="pres">
      <dgm:prSet presAssocID="{F7061BB8-ADD7-4F1D-A2B3-F0D8EA7E6328}" presName="chevron2" presStyleLbl="alignNode1" presStyleIdx="1" presStyleCnt="21"/>
      <dgm:spPr/>
    </dgm:pt>
    <dgm:pt modelId="{646F679C-EFBB-454D-A5A8-5577D5CC45BB}" type="pres">
      <dgm:prSet presAssocID="{F7061BB8-ADD7-4F1D-A2B3-F0D8EA7E6328}" presName="chevron3" presStyleLbl="alignNode1" presStyleIdx="2" presStyleCnt="21"/>
      <dgm:spPr/>
    </dgm:pt>
    <dgm:pt modelId="{55101A4D-6F54-4636-AF2D-2A54423E878B}" type="pres">
      <dgm:prSet presAssocID="{F7061BB8-ADD7-4F1D-A2B3-F0D8EA7E6328}" presName="chevron4" presStyleLbl="alignNode1" presStyleIdx="3" presStyleCnt="21"/>
      <dgm:spPr/>
    </dgm:pt>
    <dgm:pt modelId="{54F5ED94-531F-4000-A58C-AE2EFA916A67}" type="pres">
      <dgm:prSet presAssocID="{F7061BB8-ADD7-4F1D-A2B3-F0D8EA7E6328}" presName="chevron5" presStyleLbl="alignNode1" presStyleIdx="4" presStyleCnt="21"/>
      <dgm:spPr/>
    </dgm:pt>
    <dgm:pt modelId="{A7762A72-A21E-400C-8939-7F90CB24F84E}" type="pres">
      <dgm:prSet presAssocID="{F7061BB8-ADD7-4F1D-A2B3-F0D8EA7E6328}" presName="chevron6" presStyleLbl="alignNode1" presStyleIdx="5" presStyleCnt="21"/>
      <dgm:spPr/>
    </dgm:pt>
    <dgm:pt modelId="{E2781C9B-388A-400E-9ABA-C391AEDDC377}" type="pres">
      <dgm:prSet presAssocID="{F7061BB8-ADD7-4F1D-A2B3-F0D8EA7E6328}" presName="chevron7" presStyleLbl="alignNode1" presStyleIdx="6" presStyleCnt="21"/>
      <dgm:spPr/>
    </dgm:pt>
    <dgm:pt modelId="{A5C3A53D-6F3A-45B6-B839-1EEDADE0A5A4}" type="pres">
      <dgm:prSet presAssocID="{F7061BB8-ADD7-4F1D-A2B3-F0D8EA7E6328}" presName="childtext" presStyleLbl="solidFgAcc1" presStyleIdx="0" presStyleCnt="3" custLinFactNeighborX="751" custLinFactNeighborY="3076">
        <dgm:presLayoutVars>
          <dgm:chMax/>
          <dgm:chPref val="0"/>
          <dgm:bulletEnabled val="1"/>
        </dgm:presLayoutVars>
      </dgm:prSet>
      <dgm:spPr/>
      <dgm:t>
        <a:bodyPr/>
        <a:lstStyle/>
        <a:p>
          <a:endParaRPr lang="es-MX"/>
        </a:p>
      </dgm:t>
    </dgm:pt>
    <dgm:pt modelId="{63CF1FFD-D353-4971-8ACD-8DCC5C49BFAC}" type="pres">
      <dgm:prSet presAssocID="{51593B2F-A236-4115-BC4A-01AB564B6A0B}" presName="sibTrans" presStyleCnt="0"/>
      <dgm:spPr/>
    </dgm:pt>
    <dgm:pt modelId="{195ADA36-2687-4710-B37B-6C699A8A6E96}" type="pres">
      <dgm:prSet presAssocID="{46995E18-8B70-4AAB-B740-94C9F3974EA8}" presName="parenttextcomposite" presStyleCnt="0"/>
      <dgm:spPr/>
    </dgm:pt>
    <dgm:pt modelId="{7DCBF90B-F099-4AD1-8128-04B51C929C1A}" type="pres">
      <dgm:prSet presAssocID="{46995E18-8B70-4AAB-B740-94C9F3974EA8}" presName="parenttext" presStyleLbl="revTx" presStyleIdx="1" presStyleCnt="3">
        <dgm:presLayoutVars>
          <dgm:chMax/>
          <dgm:chPref val="2"/>
          <dgm:bulletEnabled val="1"/>
        </dgm:presLayoutVars>
      </dgm:prSet>
      <dgm:spPr/>
      <dgm:t>
        <a:bodyPr/>
        <a:lstStyle/>
        <a:p>
          <a:endParaRPr lang="es-MX"/>
        </a:p>
      </dgm:t>
    </dgm:pt>
    <dgm:pt modelId="{E7EDAB29-9F78-4AAC-9777-8B08B905C9C4}" type="pres">
      <dgm:prSet presAssocID="{46995E18-8B70-4AAB-B740-94C9F3974EA8}" presName="composite" presStyleCnt="0"/>
      <dgm:spPr/>
    </dgm:pt>
    <dgm:pt modelId="{C003C62A-B9D9-4271-B9D1-D7427FF5EB9C}" type="pres">
      <dgm:prSet presAssocID="{46995E18-8B70-4AAB-B740-94C9F3974EA8}" presName="chevron1" presStyleLbl="alignNode1" presStyleIdx="7" presStyleCnt="21"/>
      <dgm:spPr/>
    </dgm:pt>
    <dgm:pt modelId="{9DE6DCE4-F7A0-4B38-AFE5-A9F9679075A1}" type="pres">
      <dgm:prSet presAssocID="{46995E18-8B70-4AAB-B740-94C9F3974EA8}" presName="chevron2" presStyleLbl="alignNode1" presStyleIdx="8" presStyleCnt="21"/>
      <dgm:spPr/>
    </dgm:pt>
    <dgm:pt modelId="{34692F24-50BC-4A8D-B9F1-708E59D81463}" type="pres">
      <dgm:prSet presAssocID="{46995E18-8B70-4AAB-B740-94C9F3974EA8}" presName="chevron3" presStyleLbl="alignNode1" presStyleIdx="9" presStyleCnt="21"/>
      <dgm:spPr/>
    </dgm:pt>
    <dgm:pt modelId="{01192AD2-44FD-457D-900D-43C5C7D5B0C1}" type="pres">
      <dgm:prSet presAssocID="{46995E18-8B70-4AAB-B740-94C9F3974EA8}" presName="chevron4" presStyleLbl="alignNode1" presStyleIdx="10" presStyleCnt="21"/>
      <dgm:spPr/>
    </dgm:pt>
    <dgm:pt modelId="{8DE80FFD-CA8F-4AFE-A5B8-1CE5A354A5BC}" type="pres">
      <dgm:prSet presAssocID="{46995E18-8B70-4AAB-B740-94C9F3974EA8}" presName="chevron5" presStyleLbl="alignNode1" presStyleIdx="11" presStyleCnt="21"/>
      <dgm:spPr/>
    </dgm:pt>
    <dgm:pt modelId="{6A5128C2-1F27-47E2-9C51-2FB4C5F3B1DB}" type="pres">
      <dgm:prSet presAssocID="{46995E18-8B70-4AAB-B740-94C9F3974EA8}" presName="chevron6" presStyleLbl="alignNode1" presStyleIdx="12" presStyleCnt="21"/>
      <dgm:spPr/>
    </dgm:pt>
    <dgm:pt modelId="{7211002B-4B1C-4EB5-997B-CEDFDD172C45}" type="pres">
      <dgm:prSet presAssocID="{46995E18-8B70-4AAB-B740-94C9F3974EA8}" presName="chevron7" presStyleLbl="alignNode1" presStyleIdx="13" presStyleCnt="21"/>
      <dgm:spPr/>
    </dgm:pt>
    <dgm:pt modelId="{BA9D336B-BC3C-4330-92D2-E61C9D0F88E7}" type="pres">
      <dgm:prSet presAssocID="{46995E18-8B70-4AAB-B740-94C9F3974EA8}" presName="childtext" presStyleLbl="solidFgAcc1" presStyleIdx="1" presStyleCnt="3">
        <dgm:presLayoutVars>
          <dgm:chMax/>
          <dgm:chPref val="0"/>
          <dgm:bulletEnabled val="1"/>
        </dgm:presLayoutVars>
      </dgm:prSet>
      <dgm:spPr/>
      <dgm:t>
        <a:bodyPr/>
        <a:lstStyle/>
        <a:p>
          <a:endParaRPr lang="es-MX"/>
        </a:p>
      </dgm:t>
    </dgm:pt>
    <dgm:pt modelId="{AC35D6B6-9E16-449F-ABC5-7A4A4F9EC01A}" type="pres">
      <dgm:prSet presAssocID="{E7625836-2EC4-4D2A-9664-2C746FDEAC72}" presName="sibTrans" presStyleCnt="0"/>
      <dgm:spPr/>
    </dgm:pt>
    <dgm:pt modelId="{44C6A116-D1C2-4A28-89C8-A99E954FB0B5}" type="pres">
      <dgm:prSet presAssocID="{092B6E20-1D04-4CD2-9D7C-D691F2DB30CA}" presName="parenttextcomposite" presStyleCnt="0"/>
      <dgm:spPr/>
    </dgm:pt>
    <dgm:pt modelId="{C8D02560-33D2-4824-AF6A-86BCACC3AB41}" type="pres">
      <dgm:prSet presAssocID="{092B6E20-1D04-4CD2-9D7C-D691F2DB30CA}" presName="parenttext" presStyleLbl="revTx" presStyleIdx="2" presStyleCnt="3">
        <dgm:presLayoutVars>
          <dgm:chMax/>
          <dgm:chPref val="2"/>
          <dgm:bulletEnabled val="1"/>
        </dgm:presLayoutVars>
      </dgm:prSet>
      <dgm:spPr/>
      <dgm:t>
        <a:bodyPr/>
        <a:lstStyle/>
        <a:p>
          <a:endParaRPr lang="es-MX"/>
        </a:p>
      </dgm:t>
    </dgm:pt>
    <dgm:pt modelId="{B23BC985-2A7F-40B1-AB4A-88C3B21ED128}" type="pres">
      <dgm:prSet presAssocID="{092B6E20-1D04-4CD2-9D7C-D691F2DB30CA}" presName="composite" presStyleCnt="0"/>
      <dgm:spPr/>
    </dgm:pt>
    <dgm:pt modelId="{FF33F672-5D4E-4D6B-B256-C20A4CD45159}" type="pres">
      <dgm:prSet presAssocID="{092B6E20-1D04-4CD2-9D7C-D691F2DB30CA}" presName="chevron1" presStyleLbl="alignNode1" presStyleIdx="14" presStyleCnt="21"/>
      <dgm:spPr/>
    </dgm:pt>
    <dgm:pt modelId="{5522EB8A-8BF0-4E1F-944F-4BCB6A0BC31C}" type="pres">
      <dgm:prSet presAssocID="{092B6E20-1D04-4CD2-9D7C-D691F2DB30CA}" presName="chevron2" presStyleLbl="alignNode1" presStyleIdx="15" presStyleCnt="21"/>
      <dgm:spPr/>
    </dgm:pt>
    <dgm:pt modelId="{EBED873B-1700-48E5-B047-E5C0AF3C4CAB}" type="pres">
      <dgm:prSet presAssocID="{092B6E20-1D04-4CD2-9D7C-D691F2DB30CA}" presName="chevron3" presStyleLbl="alignNode1" presStyleIdx="16" presStyleCnt="21"/>
      <dgm:spPr/>
    </dgm:pt>
    <dgm:pt modelId="{27B013DF-E032-42C6-9A77-891D21858CD0}" type="pres">
      <dgm:prSet presAssocID="{092B6E20-1D04-4CD2-9D7C-D691F2DB30CA}" presName="chevron4" presStyleLbl="alignNode1" presStyleIdx="17" presStyleCnt="21"/>
      <dgm:spPr/>
    </dgm:pt>
    <dgm:pt modelId="{0F300651-D465-47AB-B000-6375BE31515B}" type="pres">
      <dgm:prSet presAssocID="{092B6E20-1D04-4CD2-9D7C-D691F2DB30CA}" presName="chevron5" presStyleLbl="alignNode1" presStyleIdx="18" presStyleCnt="21"/>
      <dgm:spPr/>
    </dgm:pt>
    <dgm:pt modelId="{3EB43B50-B7B1-40C7-A391-1470C5F5612F}" type="pres">
      <dgm:prSet presAssocID="{092B6E20-1D04-4CD2-9D7C-D691F2DB30CA}" presName="chevron6" presStyleLbl="alignNode1" presStyleIdx="19" presStyleCnt="21"/>
      <dgm:spPr/>
    </dgm:pt>
    <dgm:pt modelId="{8041F3A2-0F8F-4020-B253-0DE6DC19344A}" type="pres">
      <dgm:prSet presAssocID="{092B6E20-1D04-4CD2-9D7C-D691F2DB30CA}" presName="chevron7" presStyleLbl="alignNode1" presStyleIdx="20" presStyleCnt="21"/>
      <dgm:spPr/>
    </dgm:pt>
    <dgm:pt modelId="{2621349C-29D2-4758-ACE7-4A00B951DEAE}" type="pres">
      <dgm:prSet presAssocID="{092B6E20-1D04-4CD2-9D7C-D691F2DB30CA}" presName="childtext" presStyleLbl="solidFgAcc1" presStyleIdx="2" presStyleCnt="3">
        <dgm:presLayoutVars>
          <dgm:chMax/>
          <dgm:chPref val="0"/>
          <dgm:bulletEnabled val="1"/>
        </dgm:presLayoutVars>
      </dgm:prSet>
      <dgm:spPr/>
      <dgm:t>
        <a:bodyPr/>
        <a:lstStyle/>
        <a:p>
          <a:endParaRPr lang="es-MX"/>
        </a:p>
      </dgm:t>
    </dgm:pt>
  </dgm:ptLst>
  <dgm:cxnLst>
    <dgm:cxn modelId="{AEA6DDFF-41DE-483B-B9F2-53828A2DA140}" srcId="{4B282CC3-F6ED-4D41-9552-C9D0EEA6CB1A}" destId="{F7061BB8-ADD7-4F1D-A2B3-F0D8EA7E6328}" srcOrd="0" destOrd="0" parTransId="{DE1D3D5C-545D-4A67-8E19-290F8FD28417}" sibTransId="{51593B2F-A236-4115-BC4A-01AB564B6A0B}"/>
    <dgm:cxn modelId="{204C7205-5E3F-4836-A7A8-DC1C0ABA2CF0}" type="presOf" srcId="{FF07A2AD-62B6-4731-AAF9-147941AC0A10}" destId="{BA9D336B-BC3C-4330-92D2-E61C9D0F88E7}" srcOrd="0" destOrd="0" presId="urn:microsoft.com/office/officeart/2008/layout/VerticalAccentList"/>
    <dgm:cxn modelId="{60929380-2012-4670-B4A0-82C3F8FC71FD}" type="presOf" srcId="{4B4B11FC-9721-4AEE-8BD5-F188CA2895A1}" destId="{A5C3A53D-6F3A-45B6-B839-1EEDADE0A5A4}" srcOrd="0" destOrd="0" presId="urn:microsoft.com/office/officeart/2008/layout/VerticalAccentList"/>
    <dgm:cxn modelId="{0194C937-E871-4E93-B9C4-E51C4E48DA68}" srcId="{4B282CC3-F6ED-4D41-9552-C9D0EEA6CB1A}" destId="{092B6E20-1D04-4CD2-9D7C-D691F2DB30CA}" srcOrd="2" destOrd="0" parTransId="{85FF1147-A106-4249-8568-49ED3DE57E75}" sibTransId="{C1568882-AF60-4AA8-BE71-841117FB5129}"/>
    <dgm:cxn modelId="{BA06F229-E292-4D70-8CE4-86B85D5C5D5B}" srcId="{F7061BB8-ADD7-4F1D-A2B3-F0D8EA7E6328}" destId="{4B4B11FC-9721-4AEE-8BD5-F188CA2895A1}" srcOrd="0" destOrd="0" parTransId="{1B0541A9-8F00-4046-9EC0-7CDFC3DCE3B7}" sibTransId="{821982B5-ADF6-4ED3-A12D-DB910248C9E4}"/>
    <dgm:cxn modelId="{F1313E56-3149-418F-B106-9F88CBBA6230}" srcId="{4B282CC3-F6ED-4D41-9552-C9D0EEA6CB1A}" destId="{46995E18-8B70-4AAB-B740-94C9F3974EA8}" srcOrd="1" destOrd="0" parTransId="{6FE89231-829B-4A69-8FEA-874CD261E6DA}" sibTransId="{E7625836-2EC4-4D2A-9664-2C746FDEAC72}"/>
    <dgm:cxn modelId="{794AEEC2-C0A0-4061-8505-C4D1850C6A07}" type="presOf" srcId="{092B6E20-1D04-4CD2-9D7C-D691F2DB30CA}" destId="{C8D02560-33D2-4824-AF6A-86BCACC3AB41}" srcOrd="0" destOrd="0" presId="urn:microsoft.com/office/officeart/2008/layout/VerticalAccentList"/>
    <dgm:cxn modelId="{6F3F5856-2701-4A2B-904B-09932037040D}" srcId="{092B6E20-1D04-4CD2-9D7C-D691F2DB30CA}" destId="{EC21C554-3050-4CCC-84A6-DA632652A645}" srcOrd="0" destOrd="0" parTransId="{C0CA99D5-CEFF-4FCC-8380-FF92B984EE90}" sibTransId="{08C388C7-ADEC-476B-A58D-D2D93EF11CC1}"/>
    <dgm:cxn modelId="{813B5920-21D4-4D32-9B9F-80259974A1DB}" type="presOf" srcId="{46995E18-8B70-4AAB-B740-94C9F3974EA8}" destId="{7DCBF90B-F099-4AD1-8128-04B51C929C1A}" srcOrd="0" destOrd="0" presId="urn:microsoft.com/office/officeart/2008/layout/VerticalAccentList"/>
    <dgm:cxn modelId="{2FCE2DE4-4C38-4AA5-A641-3291BFF4F2DD}" type="presOf" srcId="{4B282CC3-F6ED-4D41-9552-C9D0EEA6CB1A}" destId="{D2D904A2-A2A9-41AC-BC68-ADDAC92131F5}" srcOrd="0" destOrd="0" presId="urn:microsoft.com/office/officeart/2008/layout/VerticalAccentList"/>
    <dgm:cxn modelId="{DF66CA3A-37C1-4AB8-BEAE-28D22373E771}" srcId="{46995E18-8B70-4AAB-B740-94C9F3974EA8}" destId="{FF07A2AD-62B6-4731-AAF9-147941AC0A10}" srcOrd="0" destOrd="0" parTransId="{A73617DD-0A75-45DA-BDB0-EFDC70E1653C}" sibTransId="{8B0466C9-A460-4AC8-90D4-EB613388383C}"/>
    <dgm:cxn modelId="{7DFE6507-E95B-42BB-ACB0-40730C44F14F}" type="presOf" srcId="{F7061BB8-ADD7-4F1D-A2B3-F0D8EA7E6328}" destId="{C137C73C-802F-44FD-BDD3-101186E49392}" srcOrd="0" destOrd="0" presId="urn:microsoft.com/office/officeart/2008/layout/VerticalAccentList"/>
    <dgm:cxn modelId="{A2190787-8820-4BF4-A32D-433B8852E2EB}" type="presOf" srcId="{EC21C554-3050-4CCC-84A6-DA632652A645}" destId="{2621349C-29D2-4758-ACE7-4A00B951DEAE}" srcOrd="0" destOrd="0" presId="urn:microsoft.com/office/officeart/2008/layout/VerticalAccentList"/>
    <dgm:cxn modelId="{2AA34C2D-B7EA-4E89-9F4C-E14D3DCE1592}" type="presParOf" srcId="{D2D904A2-A2A9-41AC-BC68-ADDAC92131F5}" destId="{5D8F37C7-1483-467D-85F0-86BF8C2BA3DD}" srcOrd="0" destOrd="0" presId="urn:microsoft.com/office/officeart/2008/layout/VerticalAccentList"/>
    <dgm:cxn modelId="{7B0CAA0A-433A-47F7-AA93-9BD6180AEB81}" type="presParOf" srcId="{5D8F37C7-1483-467D-85F0-86BF8C2BA3DD}" destId="{C137C73C-802F-44FD-BDD3-101186E49392}" srcOrd="0" destOrd="0" presId="urn:microsoft.com/office/officeart/2008/layout/VerticalAccentList"/>
    <dgm:cxn modelId="{05DAD29D-CC89-4FC4-98BB-3455181470AC}" type="presParOf" srcId="{D2D904A2-A2A9-41AC-BC68-ADDAC92131F5}" destId="{52AEB235-138E-4843-8B5A-7C7DAE5BB29E}" srcOrd="1" destOrd="0" presId="urn:microsoft.com/office/officeart/2008/layout/VerticalAccentList"/>
    <dgm:cxn modelId="{503FA02E-6D8A-4A69-B60D-3F6A3A9C99FB}" type="presParOf" srcId="{52AEB235-138E-4843-8B5A-7C7DAE5BB29E}" destId="{3EA5508C-2540-4638-8564-6880847C3036}" srcOrd="0" destOrd="0" presId="urn:microsoft.com/office/officeart/2008/layout/VerticalAccentList"/>
    <dgm:cxn modelId="{8173C117-E1FE-4101-BE6D-9F09CB2E5E8E}" type="presParOf" srcId="{52AEB235-138E-4843-8B5A-7C7DAE5BB29E}" destId="{902EBD86-5163-4786-ABB7-4953C72130E1}" srcOrd="1" destOrd="0" presId="urn:microsoft.com/office/officeart/2008/layout/VerticalAccentList"/>
    <dgm:cxn modelId="{DFEA8DC8-0EBA-4F6C-BB37-7719CF4FE371}" type="presParOf" srcId="{52AEB235-138E-4843-8B5A-7C7DAE5BB29E}" destId="{646F679C-EFBB-454D-A5A8-5577D5CC45BB}" srcOrd="2" destOrd="0" presId="urn:microsoft.com/office/officeart/2008/layout/VerticalAccentList"/>
    <dgm:cxn modelId="{51A2975E-F7D9-4024-8BF0-E437D8A01A40}" type="presParOf" srcId="{52AEB235-138E-4843-8B5A-7C7DAE5BB29E}" destId="{55101A4D-6F54-4636-AF2D-2A54423E878B}" srcOrd="3" destOrd="0" presId="urn:microsoft.com/office/officeart/2008/layout/VerticalAccentList"/>
    <dgm:cxn modelId="{3CDB33DE-9290-4041-B093-0B16293DE06C}" type="presParOf" srcId="{52AEB235-138E-4843-8B5A-7C7DAE5BB29E}" destId="{54F5ED94-531F-4000-A58C-AE2EFA916A67}" srcOrd="4" destOrd="0" presId="urn:microsoft.com/office/officeart/2008/layout/VerticalAccentList"/>
    <dgm:cxn modelId="{F1943576-335F-49D7-9802-309D81E2D57B}" type="presParOf" srcId="{52AEB235-138E-4843-8B5A-7C7DAE5BB29E}" destId="{A7762A72-A21E-400C-8939-7F90CB24F84E}" srcOrd="5" destOrd="0" presId="urn:microsoft.com/office/officeart/2008/layout/VerticalAccentList"/>
    <dgm:cxn modelId="{5C1A2E32-E6A0-489E-A1A7-A98E6A06F73F}" type="presParOf" srcId="{52AEB235-138E-4843-8B5A-7C7DAE5BB29E}" destId="{E2781C9B-388A-400E-9ABA-C391AEDDC377}" srcOrd="6" destOrd="0" presId="urn:microsoft.com/office/officeart/2008/layout/VerticalAccentList"/>
    <dgm:cxn modelId="{60B2DDA9-FD83-418B-8AB6-D2B357F7665B}" type="presParOf" srcId="{52AEB235-138E-4843-8B5A-7C7DAE5BB29E}" destId="{A5C3A53D-6F3A-45B6-B839-1EEDADE0A5A4}" srcOrd="7" destOrd="0" presId="urn:microsoft.com/office/officeart/2008/layout/VerticalAccentList"/>
    <dgm:cxn modelId="{A37D643E-7E38-4029-9BBD-F79E30B7FB58}" type="presParOf" srcId="{D2D904A2-A2A9-41AC-BC68-ADDAC92131F5}" destId="{63CF1FFD-D353-4971-8ACD-8DCC5C49BFAC}" srcOrd="2" destOrd="0" presId="urn:microsoft.com/office/officeart/2008/layout/VerticalAccentList"/>
    <dgm:cxn modelId="{1857F9BA-6C39-45F2-9E4C-AADFFBC863D6}" type="presParOf" srcId="{D2D904A2-A2A9-41AC-BC68-ADDAC92131F5}" destId="{195ADA36-2687-4710-B37B-6C699A8A6E96}" srcOrd="3" destOrd="0" presId="urn:microsoft.com/office/officeart/2008/layout/VerticalAccentList"/>
    <dgm:cxn modelId="{26F7CBB6-A028-4F04-9D96-013361CDC0F4}" type="presParOf" srcId="{195ADA36-2687-4710-B37B-6C699A8A6E96}" destId="{7DCBF90B-F099-4AD1-8128-04B51C929C1A}" srcOrd="0" destOrd="0" presId="urn:microsoft.com/office/officeart/2008/layout/VerticalAccentList"/>
    <dgm:cxn modelId="{C50B26CA-5FE2-4155-A63E-7617528FD20F}" type="presParOf" srcId="{D2D904A2-A2A9-41AC-BC68-ADDAC92131F5}" destId="{E7EDAB29-9F78-4AAC-9777-8B08B905C9C4}" srcOrd="4" destOrd="0" presId="urn:microsoft.com/office/officeart/2008/layout/VerticalAccentList"/>
    <dgm:cxn modelId="{B97D8125-EB72-430D-8CDC-FB1FC54786FA}" type="presParOf" srcId="{E7EDAB29-9F78-4AAC-9777-8B08B905C9C4}" destId="{C003C62A-B9D9-4271-B9D1-D7427FF5EB9C}" srcOrd="0" destOrd="0" presId="urn:microsoft.com/office/officeart/2008/layout/VerticalAccentList"/>
    <dgm:cxn modelId="{0F958B66-89A6-4061-880F-AA1DD9A53C31}" type="presParOf" srcId="{E7EDAB29-9F78-4AAC-9777-8B08B905C9C4}" destId="{9DE6DCE4-F7A0-4B38-AFE5-A9F9679075A1}" srcOrd="1" destOrd="0" presId="urn:microsoft.com/office/officeart/2008/layout/VerticalAccentList"/>
    <dgm:cxn modelId="{6F0FC62F-F715-43E2-BEA5-209B76DA8C56}" type="presParOf" srcId="{E7EDAB29-9F78-4AAC-9777-8B08B905C9C4}" destId="{34692F24-50BC-4A8D-B9F1-708E59D81463}" srcOrd="2" destOrd="0" presId="urn:microsoft.com/office/officeart/2008/layout/VerticalAccentList"/>
    <dgm:cxn modelId="{0CDE08FB-1D61-48E2-AB07-6AEAB6C22E30}" type="presParOf" srcId="{E7EDAB29-9F78-4AAC-9777-8B08B905C9C4}" destId="{01192AD2-44FD-457D-900D-43C5C7D5B0C1}" srcOrd="3" destOrd="0" presId="urn:microsoft.com/office/officeart/2008/layout/VerticalAccentList"/>
    <dgm:cxn modelId="{4025B671-6CC5-44B3-9C04-83D2D51A8D6C}" type="presParOf" srcId="{E7EDAB29-9F78-4AAC-9777-8B08B905C9C4}" destId="{8DE80FFD-CA8F-4AFE-A5B8-1CE5A354A5BC}" srcOrd="4" destOrd="0" presId="urn:microsoft.com/office/officeart/2008/layout/VerticalAccentList"/>
    <dgm:cxn modelId="{DF0C52B5-F9B9-49F6-8DEF-01FD21D154E0}" type="presParOf" srcId="{E7EDAB29-9F78-4AAC-9777-8B08B905C9C4}" destId="{6A5128C2-1F27-47E2-9C51-2FB4C5F3B1DB}" srcOrd="5" destOrd="0" presId="urn:microsoft.com/office/officeart/2008/layout/VerticalAccentList"/>
    <dgm:cxn modelId="{8A9FDD83-5520-4C1D-BD9F-9F275D5DC100}" type="presParOf" srcId="{E7EDAB29-9F78-4AAC-9777-8B08B905C9C4}" destId="{7211002B-4B1C-4EB5-997B-CEDFDD172C45}" srcOrd="6" destOrd="0" presId="urn:microsoft.com/office/officeart/2008/layout/VerticalAccentList"/>
    <dgm:cxn modelId="{995751F6-9F92-4770-ACB9-C8E45B66C820}" type="presParOf" srcId="{E7EDAB29-9F78-4AAC-9777-8B08B905C9C4}" destId="{BA9D336B-BC3C-4330-92D2-E61C9D0F88E7}" srcOrd="7" destOrd="0" presId="urn:microsoft.com/office/officeart/2008/layout/VerticalAccentList"/>
    <dgm:cxn modelId="{D509E742-AB3A-4F63-94B0-81D92C82DD47}" type="presParOf" srcId="{D2D904A2-A2A9-41AC-BC68-ADDAC92131F5}" destId="{AC35D6B6-9E16-449F-ABC5-7A4A4F9EC01A}" srcOrd="5" destOrd="0" presId="urn:microsoft.com/office/officeart/2008/layout/VerticalAccentList"/>
    <dgm:cxn modelId="{260CDF75-66B0-4667-B342-7BE98F1C140F}" type="presParOf" srcId="{D2D904A2-A2A9-41AC-BC68-ADDAC92131F5}" destId="{44C6A116-D1C2-4A28-89C8-A99E954FB0B5}" srcOrd="6" destOrd="0" presId="urn:microsoft.com/office/officeart/2008/layout/VerticalAccentList"/>
    <dgm:cxn modelId="{103A0120-D957-444F-B362-680C5C9A453E}" type="presParOf" srcId="{44C6A116-D1C2-4A28-89C8-A99E954FB0B5}" destId="{C8D02560-33D2-4824-AF6A-86BCACC3AB41}" srcOrd="0" destOrd="0" presId="urn:microsoft.com/office/officeart/2008/layout/VerticalAccentList"/>
    <dgm:cxn modelId="{03DFFA3C-3015-4917-B7AB-5180A5FBA97D}" type="presParOf" srcId="{D2D904A2-A2A9-41AC-BC68-ADDAC92131F5}" destId="{B23BC985-2A7F-40B1-AB4A-88C3B21ED128}" srcOrd="7" destOrd="0" presId="urn:microsoft.com/office/officeart/2008/layout/VerticalAccentList"/>
    <dgm:cxn modelId="{797B8501-5B2E-452C-B6AF-4231A3B40003}" type="presParOf" srcId="{B23BC985-2A7F-40B1-AB4A-88C3B21ED128}" destId="{FF33F672-5D4E-4D6B-B256-C20A4CD45159}" srcOrd="0" destOrd="0" presId="urn:microsoft.com/office/officeart/2008/layout/VerticalAccentList"/>
    <dgm:cxn modelId="{452E104D-1319-49BC-B9A5-55C387254350}" type="presParOf" srcId="{B23BC985-2A7F-40B1-AB4A-88C3B21ED128}" destId="{5522EB8A-8BF0-4E1F-944F-4BCB6A0BC31C}" srcOrd="1" destOrd="0" presId="urn:microsoft.com/office/officeart/2008/layout/VerticalAccentList"/>
    <dgm:cxn modelId="{7469EC23-C413-4322-8E22-D6D5E7AB7BE5}" type="presParOf" srcId="{B23BC985-2A7F-40B1-AB4A-88C3B21ED128}" destId="{EBED873B-1700-48E5-B047-E5C0AF3C4CAB}" srcOrd="2" destOrd="0" presId="urn:microsoft.com/office/officeart/2008/layout/VerticalAccentList"/>
    <dgm:cxn modelId="{9317F337-84B3-4336-AA7D-0505729702DF}" type="presParOf" srcId="{B23BC985-2A7F-40B1-AB4A-88C3B21ED128}" destId="{27B013DF-E032-42C6-9A77-891D21858CD0}" srcOrd="3" destOrd="0" presId="urn:microsoft.com/office/officeart/2008/layout/VerticalAccentList"/>
    <dgm:cxn modelId="{B4319B6B-56EF-45E4-878D-4C422FAF6CBF}" type="presParOf" srcId="{B23BC985-2A7F-40B1-AB4A-88C3B21ED128}" destId="{0F300651-D465-47AB-B000-6375BE31515B}" srcOrd="4" destOrd="0" presId="urn:microsoft.com/office/officeart/2008/layout/VerticalAccentList"/>
    <dgm:cxn modelId="{744FC2B8-5A5D-465D-ABB1-F866621BBC08}" type="presParOf" srcId="{B23BC985-2A7F-40B1-AB4A-88C3B21ED128}" destId="{3EB43B50-B7B1-40C7-A391-1470C5F5612F}" srcOrd="5" destOrd="0" presId="urn:microsoft.com/office/officeart/2008/layout/VerticalAccentList"/>
    <dgm:cxn modelId="{7F0B002D-93C4-4BED-9817-2A43DF12CA2C}" type="presParOf" srcId="{B23BC985-2A7F-40B1-AB4A-88C3B21ED128}" destId="{8041F3A2-0F8F-4020-B253-0DE6DC19344A}" srcOrd="6" destOrd="0" presId="urn:microsoft.com/office/officeart/2008/layout/VerticalAccentList"/>
    <dgm:cxn modelId="{F1C9BC50-9320-4DDA-B74E-79A6DB52C34A}" type="presParOf" srcId="{B23BC985-2A7F-40B1-AB4A-88C3B21ED128}" destId="{2621349C-29D2-4758-ACE7-4A00B951DEAE}" srcOrd="7" destOrd="0" presId="urn:microsoft.com/office/officeart/2008/layout/VerticalAccentList"/>
  </dgm:cxnLst>
  <dgm:bg>
    <a:solidFill>
      <a:schemeClr val="accent6">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F38233-8098-4815-8B12-5E69C13E508D}">
      <dsp:nvSpPr>
        <dsp:cNvPr id="0" name=""/>
        <dsp:cNvSpPr/>
      </dsp:nvSpPr>
      <dsp:spPr>
        <a:xfrm>
          <a:off x="1584175" y="0"/>
          <a:ext cx="2378310" cy="638472"/>
        </a:xfrm>
        <a:prstGeom prst="roundRect">
          <a:avLst>
            <a:gd name="adj" fmla="val 10000"/>
          </a:avLst>
        </a:prstGeom>
        <a:solidFill>
          <a:schemeClr val="accent2">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Bancos</a:t>
          </a:r>
          <a:endParaRPr lang="es-MX" sz="1800" kern="1200" dirty="0"/>
        </a:p>
      </dsp:txBody>
      <dsp:txXfrm>
        <a:off x="1602875" y="18700"/>
        <a:ext cx="2340910" cy="601072"/>
      </dsp:txXfrm>
    </dsp:sp>
    <dsp:sp modelId="{16D6AB6B-9C2E-40DA-941E-7F160E11E64D}">
      <dsp:nvSpPr>
        <dsp:cNvPr id="0" name=""/>
        <dsp:cNvSpPr/>
      </dsp:nvSpPr>
      <dsp:spPr>
        <a:xfrm rot="5403669">
          <a:off x="2652901" y="654707"/>
          <a:ext cx="239836" cy="287312"/>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5400000">
        <a:off x="2686664" y="678445"/>
        <a:ext cx="172388" cy="167885"/>
      </dsp:txXfrm>
    </dsp:sp>
    <dsp:sp modelId="{CB62EE94-3023-4DC3-8D1F-EBB021896BCA}">
      <dsp:nvSpPr>
        <dsp:cNvPr id="0" name=""/>
        <dsp:cNvSpPr/>
      </dsp:nvSpPr>
      <dsp:spPr>
        <a:xfrm>
          <a:off x="1583152" y="958254"/>
          <a:ext cx="2378310" cy="638472"/>
        </a:xfrm>
        <a:prstGeom prst="roundRect">
          <a:avLst>
            <a:gd name="adj" fmla="val 10000"/>
          </a:avLst>
        </a:prstGeom>
        <a:solidFill>
          <a:schemeClr val="accent3">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Compañías de seguros</a:t>
          </a:r>
          <a:endParaRPr lang="es-MX" sz="1800" kern="1200" dirty="0"/>
        </a:p>
      </dsp:txBody>
      <dsp:txXfrm>
        <a:off x="1601852" y="976954"/>
        <a:ext cx="2340910" cy="601072"/>
      </dsp:txXfrm>
    </dsp:sp>
    <dsp:sp modelId="{62EB60AC-33B4-4ADD-B8E2-3AA8237835F5}">
      <dsp:nvSpPr>
        <dsp:cNvPr id="0" name=""/>
        <dsp:cNvSpPr/>
      </dsp:nvSpPr>
      <dsp:spPr>
        <a:xfrm rot="5409641">
          <a:off x="2651037" y="1612973"/>
          <a:ext cx="239854" cy="287312"/>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5400000">
        <a:off x="2684871" y="1636702"/>
        <a:ext cx="172388" cy="167898"/>
      </dsp:txXfrm>
    </dsp:sp>
    <dsp:sp modelId="{FBAFA15E-39CA-4CD7-903C-3D415DA20C45}">
      <dsp:nvSpPr>
        <dsp:cNvPr id="0" name=""/>
        <dsp:cNvSpPr/>
      </dsp:nvSpPr>
      <dsp:spPr>
        <a:xfrm>
          <a:off x="1580465" y="1916531"/>
          <a:ext cx="2378310" cy="638472"/>
        </a:xfrm>
        <a:prstGeom prst="roundRect">
          <a:avLst>
            <a:gd name="adj" fmla="val 10000"/>
          </a:avLst>
        </a:prstGeom>
        <a:solidFill>
          <a:schemeClr val="accent4">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Fondos de inversión </a:t>
          </a:r>
          <a:endParaRPr lang="es-MX" sz="1800" kern="1200" dirty="0"/>
        </a:p>
      </dsp:txBody>
      <dsp:txXfrm>
        <a:off x="1599165" y="1935231"/>
        <a:ext cx="2340910" cy="601072"/>
      </dsp:txXfrm>
    </dsp:sp>
    <dsp:sp modelId="{941B42E0-AB0D-4CFC-83C8-90E5B06203F5}">
      <dsp:nvSpPr>
        <dsp:cNvPr id="0" name=""/>
        <dsp:cNvSpPr/>
      </dsp:nvSpPr>
      <dsp:spPr>
        <a:xfrm rot="5400000">
          <a:off x="2649906" y="2570966"/>
          <a:ext cx="239427" cy="287312"/>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5400000">
        <a:off x="2683426" y="2594908"/>
        <a:ext cx="172388" cy="167599"/>
      </dsp:txXfrm>
    </dsp:sp>
    <dsp:sp modelId="{4E56F486-3A8F-4659-9022-3843868FF061}">
      <dsp:nvSpPr>
        <dsp:cNvPr id="0" name=""/>
        <dsp:cNvSpPr/>
      </dsp:nvSpPr>
      <dsp:spPr>
        <a:xfrm>
          <a:off x="1580465" y="2874240"/>
          <a:ext cx="2378310" cy="638472"/>
        </a:xfrm>
        <a:prstGeom prst="roundRect">
          <a:avLst>
            <a:gd name="adj" fmla="val 10000"/>
          </a:avLst>
        </a:prstGeom>
        <a:solidFill>
          <a:schemeClr val="accent5">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Mercados de acciones </a:t>
          </a:r>
          <a:endParaRPr lang="es-MX" sz="1800" kern="1200" dirty="0"/>
        </a:p>
      </dsp:txBody>
      <dsp:txXfrm>
        <a:off x="1599165" y="2892940"/>
        <a:ext cx="2340910" cy="601072"/>
      </dsp:txXfrm>
    </dsp:sp>
    <dsp:sp modelId="{16A9A6F1-DB93-491E-BDCA-6ED0348B4131}">
      <dsp:nvSpPr>
        <dsp:cNvPr id="0" name=""/>
        <dsp:cNvSpPr/>
      </dsp:nvSpPr>
      <dsp:spPr>
        <a:xfrm rot="5400000">
          <a:off x="2649915" y="3528664"/>
          <a:ext cx="239410" cy="287312"/>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5400000">
        <a:off x="2683427" y="3552615"/>
        <a:ext cx="172388" cy="167587"/>
      </dsp:txXfrm>
    </dsp:sp>
    <dsp:sp modelId="{7199AD05-EE7E-47AD-B025-6AAAE75653E8}">
      <dsp:nvSpPr>
        <dsp:cNvPr id="0" name=""/>
        <dsp:cNvSpPr/>
      </dsp:nvSpPr>
      <dsp:spPr>
        <a:xfrm>
          <a:off x="1580465" y="3831927"/>
          <a:ext cx="2378310" cy="638472"/>
        </a:xfrm>
        <a:prstGeom prst="roundRect">
          <a:avLst>
            <a:gd name="adj" fmla="val 10000"/>
          </a:avLst>
        </a:prstGeom>
        <a:solidFill>
          <a:schemeClr val="accent6">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Mercados de bonos </a:t>
          </a:r>
          <a:endParaRPr lang="es-MX" sz="1800" kern="1200" dirty="0"/>
        </a:p>
      </dsp:txBody>
      <dsp:txXfrm>
        <a:off x="1599165" y="3850627"/>
        <a:ext cx="2340910" cy="60107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FDC54-06D0-4743-8AAF-C2C2AE9D8FFA}">
      <dsp:nvSpPr>
        <dsp:cNvPr id="0" name=""/>
        <dsp:cNvSpPr/>
      </dsp:nvSpPr>
      <dsp:spPr>
        <a:xfrm>
          <a:off x="-7755416" y="-1184976"/>
          <a:ext cx="9227952" cy="9227952"/>
        </a:xfrm>
        <a:prstGeom prst="blockArc">
          <a:avLst>
            <a:gd name="adj1" fmla="val 18900000"/>
            <a:gd name="adj2" fmla="val 2700000"/>
            <a:gd name="adj3" fmla="val 234"/>
          </a:avLst>
        </a:prstGeom>
        <a:noFill/>
        <a:ln w="1905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095AF07-C0CD-4B9C-8214-0C7CECD03707}">
      <dsp:nvSpPr>
        <dsp:cNvPr id="0" name=""/>
        <dsp:cNvSpPr/>
      </dsp:nvSpPr>
      <dsp:spPr>
        <a:xfrm>
          <a:off x="770279" y="527243"/>
          <a:ext cx="7008316" cy="1055034"/>
        </a:xfrm>
        <a:prstGeom prst="rect">
          <a:avLst/>
        </a:prstGeom>
        <a:gradFill rotWithShape="0">
          <a:gsLst>
            <a:gs pos="0">
              <a:schemeClr val="accent2">
                <a:hueOff val="0"/>
                <a:satOff val="0"/>
                <a:lumOff val="0"/>
                <a:alphaOff val="0"/>
              </a:schemeClr>
            </a:gs>
            <a:gs pos="100000">
              <a:schemeClr val="accent2">
                <a:hueOff val="0"/>
                <a:satOff val="0"/>
                <a:lumOff val="0"/>
                <a:alphaOff val="0"/>
                <a:shade val="48000"/>
                <a:satMod val="180000"/>
                <a:lumMod val="94000"/>
              </a:schemeClr>
            </a:gs>
            <a:gs pos="100000">
              <a:schemeClr val="accent2">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7434" tIns="35560" rIns="35560" bIns="35560" numCol="1" spcCol="1270" anchor="ctr" anchorCtr="0">
          <a:noAutofit/>
        </a:bodyPr>
        <a:lstStyle/>
        <a:p>
          <a:pPr lvl="0" algn="l" defTabSz="622300">
            <a:lnSpc>
              <a:spcPct val="90000"/>
            </a:lnSpc>
            <a:spcBef>
              <a:spcPct val="0"/>
            </a:spcBef>
            <a:spcAft>
              <a:spcPct val="35000"/>
            </a:spcAft>
          </a:pPr>
          <a:r>
            <a:rPr lang="es-MX" sz="1400" b="1" kern="1200" dirty="0" smtClean="0"/>
            <a:t>El colateral es una propiedad que se cede al prestamista para garantizar el pago en caso de que el prestatario sea incapaz de hacer los pagos del endeudamiento.</a:t>
          </a:r>
          <a:endParaRPr lang="es-MX" sz="1400" b="1" kern="1200" dirty="0"/>
        </a:p>
      </dsp:txBody>
      <dsp:txXfrm>
        <a:off x="770279" y="527243"/>
        <a:ext cx="7008316" cy="1055034"/>
      </dsp:txXfrm>
    </dsp:sp>
    <dsp:sp modelId="{0896B1C3-EFDC-49F7-B634-A88A5592174B}">
      <dsp:nvSpPr>
        <dsp:cNvPr id="0" name=""/>
        <dsp:cNvSpPr/>
      </dsp:nvSpPr>
      <dsp:spPr>
        <a:xfrm>
          <a:off x="110882" y="395363"/>
          <a:ext cx="1318793" cy="1318793"/>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1D3B7CE-BDFE-4542-89F5-A473A8B1ED3B}">
      <dsp:nvSpPr>
        <dsp:cNvPr id="0" name=""/>
        <dsp:cNvSpPr/>
      </dsp:nvSpPr>
      <dsp:spPr>
        <a:xfrm>
          <a:off x="1342561" y="2110069"/>
          <a:ext cx="6403441" cy="1055034"/>
        </a:xfrm>
        <a:prstGeom prst="rect">
          <a:avLst/>
        </a:prstGeom>
        <a:gradFill rotWithShape="0">
          <a:gsLst>
            <a:gs pos="0">
              <a:schemeClr val="accent2">
                <a:hueOff val="-715515"/>
                <a:satOff val="16010"/>
                <a:lumOff val="0"/>
                <a:alphaOff val="0"/>
              </a:schemeClr>
            </a:gs>
            <a:gs pos="100000">
              <a:schemeClr val="accent2">
                <a:hueOff val="-715515"/>
                <a:satOff val="16010"/>
                <a:lumOff val="0"/>
                <a:alphaOff val="0"/>
                <a:shade val="48000"/>
                <a:satMod val="180000"/>
                <a:lumMod val="94000"/>
              </a:schemeClr>
            </a:gs>
            <a:gs pos="100000">
              <a:schemeClr val="accent2">
                <a:hueOff val="-715515"/>
                <a:satOff val="1601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7434" tIns="27940" rIns="27940" bIns="27940" numCol="1" spcCol="1270" anchor="ctr" anchorCtr="0">
          <a:noAutofit/>
        </a:bodyPr>
        <a:lstStyle/>
        <a:p>
          <a:pPr lvl="0" algn="l" defTabSz="488950">
            <a:lnSpc>
              <a:spcPct val="90000"/>
            </a:lnSpc>
            <a:spcBef>
              <a:spcPct val="0"/>
            </a:spcBef>
            <a:spcAft>
              <a:spcPct val="35000"/>
            </a:spcAft>
          </a:pPr>
          <a:r>
            <a:rPr lang="es-MX" sz="1100" b="1" kern="1200" dirty="0" smtClean="0"/>
            <a:t>La deuda </a:t>
          </a:r>
          <a:r>
            <a:rPr lang="es-MX" sz="1100" b="1" kern="1200" dirty="0" err="1" smtClean="0"/>
            <a:t>colateralizada</a:t>
          </a:r>
          <a:r>
            <a:rPr lang="es-MX" sz="1100" b="1" kern="1200" dirty="0" smtClean="0"/>
            <a:t> (también conocida como deuda garantizada, para contrastarla con una deuda no garantizada, tal como una deuda proveniente de una tarjeta de crédito, la cual no se </a:t>
          </a:r>
          <a:r>
            <a:rPr lang="es-MX" sz="1100" b="1" kern="1200" dirty="0" err="1" smtClean="0"/>
            <a:t>colateraliza</a:t>
          </a:r>
          <a:r>
            <a:rPr lang="es-MX" sz="1100" b="1" kern="1200" dirty="0" smtClean="0"/>
            <a:t>) es la forma predominante de deudas de las familias y también se usa ampliamente en las solicitudes de préstamo de los negocios.</a:t>
          </a:r>
          <a:endParaRPr lang="es-MX" sz="1100" b="1" kern="1200" dirty="0"/>
        </a:p>
      </dsp:txBody>
      <dsp:txXfrm>
        <a:off x="1342561" y="2110069"/>
        <a:ext cx="6403441" cy="1055034"/>
      </dsp:txXfrm>
    </dsp:sp>
    <dsp:sp modelId="{6F97F640-A91A-40C5-A7AA-E29454563509}">
      <dsp:nvSpPr>
        <dsp:cNvPr id="0" name=""/>
        <dsp:cNvSpPr/>
      </dsp:nvSpPr>
      <dsp:spPr>
        <a:xfrm>
          <a:off x="715758" y="1978190"/>
          <a:ext cx="1318793" cy="1318793"/>
        </a:xfrm>
        <a:prstGeom prst="ellipse">
          <a:avLst/>
        </a:prstGeom>
        <a:solidFill>
          <a:schemeClr val="lt1">
            <a:hueOff val="0"/>
            <a:satOff val="0"/>
            <a:lumOff val="0"/>
            <a:alphaOff val="0"/>
          </a:schemeClr>
        </a:solidFill>
        <a:ln w="12700" cap="flat" cmpd="sng" algn="ctr">
          <a:solidFill>
            <a:schemeClr val="accent2">
              <a:hueOff val="-715515"/>
              <a:satOff val="16010"/>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A558F50-5ED2-4093-A2AC-2BF393CD030E}">
      <dsp:nvSpPr>
        <dsp:cNvPr id="0" name=""/>
        <dsp:cNvSpPr/>
      </dsp:nvSpPr>
      <dsp:spPr>
        <a:xfrm>
          <a:off x="1465507" y="3823751"/>
          <a:ext cx="6403441" cy="1055034"/>
        </a:xfrm>
        <a:prstGeom prst="rect">
          <a:avLst/>
        </a:prstGeom>
        <a:gradFill rotWithShape="0">
          <a:gsLst>
            <a:gs pos="0">
              <a:schemeClr val="accent2">
                <a:hueOff val="-1431030"/>
                <a:satOff val="32019"/>
                <a:lumOff val="0"/>
                <a:alphaOff val="0"/>
              </a:schemeClr>
            </a:gs>
            <a:gs pos="100000">
              <a:schemeClr val="accent2">
                <a:hueOff val="-1431030"/>
                <a:satOff val="32019"/>
                <a:lumOff val="0"/>
                <a:alphaOff val="0"/>
                <a:shade val="48000"/>
                <a:satMod val="180000"/>
                <a:lumMod val="94000"/>
              </a:schemeClr>
            </a:gs>
            <a:gs pos="100000">
              <a:schemeClr val="accent2">
                <a:hueOff val="-1431030"/>
                <a:satOff val="32019"/>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7434" tIns="40640" rIns="40640" bIns="40640" numCol="1" spcCol="1270" anchor="ctr" anchorCtr="0">
          <a:noAutofit/>
        </a:bodyPr>
        <a:lstStyle/>
        <a:p>
          <a:pPr lvl="0" algn="l" defTabSz="711200">
            <a:lnSpc>
              <a:spcPct val="90000"/>
            </a:lnSpc>
            <a:spcBef>
              <a:spcPct val="0"/>
            </a:spcBef>
            <a:spcAft>
              <a:spcPct val="35000"/>
            </a:spcAft>
          </a:pPr>
          <a:r>
            <a:rPr lang="es-MX" sz="1600" kern="1200" dirty="0" smtClean="0"/>
            <a:t>En Estados Unidos la mayoría de las deudas de las familias consisten en préstamos </a:t>
          </a:r>
          <a:r>
            <a:rPr lang="es-MX" sz="1600" kern="1200" dirty="0" err="1" smtClean="0"/>
            <a:t>colateralizados</a:t>
          </a:r>
          <a:r>
            <a:rPr lang="es-MX" sz="1600" kern="1200" dirty="0" smtClean="0"/>
            <a:t>: su automóvil es el colateral para un préstamo de automóvil, y su casa es colateral para su hipoteca.</a:t>
          </a:r>
          <a:endParaRPr lang="es-MX" sz="1600" kern="1200" dirty="0"/>
        </a:p>
      </dsp:txBody>
      <dsp:txXfrm>
        <a:off x="1465507" y="3823751"/>
        <a:ext cx="6403441" cy="1055034"/>
      </dsp:txXfrm>
    </dsp:sp>
    <dsp:sp modelId="{5749052A-4BD2-434D-B12A-F8D0405E5622}">
      <dsp:nvSpPr>
        <dsp:cNvPr id="0" name=""/>
        <dsp:cNvSpPr/>
      </dsp:nvSpPr>
      <dsp:spPr>
        <a:xfrm>
          <a:off x="715758" y="3561016"/>
          <a:ext cx="1318793" cy="1318793"/>
        </a:xfrm>
        <a:prstGeom prst="ellipse">
          <a:avLst/>
        </a:prstGeom>
        <a:solidFill>
          <a:schemeClr val="lt1">
            <a:hueOff val="0"/>
            <a:satOff val="0"/>
            <a:lumOff val="0"/>
            <a:alphaOff val="0"/>
          </a:schemeClr>
        </a:solidFill>
        <a:ln w="12700" cap="flat" cmpd="sng" algn="ctr">
          <a:solidFill>
            <a:schemeClr val="accent2">
              <a:hueOff val="-1431030"/>
              <a:satOff val="32019"/>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D9EB587-654A-4D49-BECF-1B460EFB3676}">
      <dsp:nvSpPr>
        <dsp:cNvPr id="0" name=""/>
        <dsp:cNvSpPr/>
      </dsp:nvSpPr>
      <dsp:spPr>
        <a:xfrm>
          <a:off x="831111" y="5252226"/>
          <a:ext cx="7008316" cy="1055034"/>
        </a:xfrm>
        <a:prstGeom prst="rect">
          <a:avLst/>
        </a:prstGeom>
        <a:gradFill rotWithShape="0">
          <a:gsLst>
            <a:gs pos="0">
              <a:schemeClr val="accent2">
                <a:hueOff val="-2146545"/>
                <a:satOff val="48029"/>
                <a:lumOff val="0"/>
                <a:alphaOff val="0"/>
              </a:schemeClr>
            </a:gs>
            <a:gs pos="100000">
              <a:schemeClr val="accent2">
                <a:hueOff val="-2146545"/>
                <a:satOff val="48029"/>
                <a:lumOff val="0"/>
                <a:alphaOff val="0"/>
                <a:shade val="48000"/>
                <a:satMod val="180000"/>
                <a:lumMod val="94000"/>
              </a:schemeClr>
            </a:gs>
            <a:gs pos="100000">
              <a:schemeClr val="accent2">
                <a:hueOff val="-2146545"/>
                <a:satOff val="48029"/>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7434" tIns="35560" rIns="35560" bIns="35560" numCol="1" spcCol="1270" anchor="ctr" anchorCtr="0">
          <a:noAutofit/>
        </a:bodyPr>
        <a:lstStyle/>
        <a:p>
          <a:pPr lvl="0" algn="l" defTabSz="622300">
            <a:lnSpc>
              <a:spcPct val="90000"/>
            </a:lnSpc>
            <a:spcBef>
              <a:spcPct val="0"/>
            </a:spcBef>
            <a:spcAft>
              <a:spcPct val="35000"/>
            </a:spcAft>
          </a:pPr>
          <a:r>
            <a:rPr lang="es-MX" sz="1400" kern="1200" dirty="0" smtClean="0"/>
            <a:t>Las hipotecas comerciales y agrícolas, en las cuales la propiedad se cede como colateral, conforman una cuarta parte de las solicitudes de préstamo por parte de los negocios no financieros; los bonos corporativos y otros préstamos bancarios a menudo consideran prendas como colateral. ¿Por qué es el colateral tan importante en los contratos de deudas?</a:t>
          </a:r>
          <a:endParaRPr lang="es-MX" sz="1400" kern="1200" dirty="0"/>
        </a:p>
      </dsp:txBody>
      <dsp:txXfrm>
        <a:off x="831111" y="5252226"/>
        <a:ext cx="7008316" cy="1055034"/>
      </dsp:txXfrm>
    </dsp:sp>
    <dsp:sp modelId="{EEBC7CE2-2666-40E9-8F34-04B4ACD1BC18}">
      <dsp:nvSpPr>
        <dsp:cNvPr id="0" name=""/>
        <dsp:cNvSpPr/>
      </dsp:nvSpPr>
      <dsp:spPr>
        <a:xfrm>
          <a:off x="110882" y="5143842"/>
          <a:ext cx="1318793" cy="1318793"/>
        </a:xfrm>
        <a:prstGeom prst="ellipse">
          <a:avLst/>
        </a:prstGeom>
        <a:solidFill>
          <a:schemeClr val="lt1">
            <a:hueOff val="0"/>
            <a:satOff val="0"/>
            <a:lumOff val="0"/>
            <a:alphaOff val="0"/>
          </a:schemeClr>
        </a:solidFill>
        <a:ln w="12700" cap="flat" cmpd="sng" algn="ctr">
          <a:solidFill>
            <a:schemeClr val="accent2">
              <a:hueOff val="-2146545"/>
              <a:satOff val="48029"/>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D4AC6-8725-49A0-AAF8-1B5DBCE30DE2}">
      <dsp:nvSpPr>
        <dsp:cNvPr id="0" name=""/>
        <dsp:cNvSpPr/>
      </dsp:nvSpPr>
      <dsp:spPr>
        <a:xfrm>
          <a:off x="1597" y="0"/>
          <a:ext cx="2484766" cy="6858000"/>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Muchos estudiantes piensan en un contrato de deudas como un instrumento de deuda simple que puede escribirse en un trozo de papel. Sin embargo, la realidad es muy diferente.</a:t>
          </a:r>
          <a:endParaRPr lang="es-MX" sz="1200" kern="1200" dirty="0"/>
        </a:p>
      </dsp:txBody>
      <dsp:txXfrm>
        <a:off x="1597" y="2743200"/>
        <a:ext cx="2484766" cy="2743200"/>
      </dsp:txXfrm>
    </dsp:sp>
    <dsp:sp modelId="{30095A7B-F43A-4D89-AB47-A83B3FF3D1BE}">
      <dsp:nvSpPr>
        <dsp:cNvPr id="0" name=""/>
        <dsp:cNvSpPr/>
      </dsp:nvSpPr>
      <dsp:spPr>
        <a:xfrm>
          <a:off x="75335" y="182309"/>
          <a:ext cx="2283714" cy="2283714"/>
        </a:xfrm>
        <a:prstGeom prst="ellipse">
          <a:avLst/>
        </a:prstGeom>
        <a:solidFill>
          <a:schemeClr val="accent2">
            <a:tint val="50000"/>
            <a:hueOff val="0"/>
            <a:satOff val="0"/>
            <a:lumOff val="0"/>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87FBF6A0-797E-4095-9A8F-890B5B174356}">
      <dsp:nvSpPr>
        <dsp:cNvPr id="0" name=""/>
        <dsp:cNvSpPr/>
      </dsp:nvSpPr>
      <dsp:spPr>
        <a:xfrm>
          <a:off x="2560906" y="0"/>
          <a:ext cx="2484766" cy="6858000"/>
        </a:xfrm>
        <a:prstGeom prst="roundRect">
          <a:avLst>
            <a:gd name="adj" fmla="val 100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En todos los países, los contratos de bonos o de préstamos suelen ser documentos legales muy extensos con cláusulas (denominadas convenios restrictivos) que limitan y especifican ciertas actividades en las que el prestatario puede participar.</a:t>
          </a:r>
          <a:endParaRPr lang="es-MX" sz="1200" kern="1200" dirty="0"/>
        </a:p>
      </dsp:txBody>
      <dsp:txXfrm>
        <a:off x="2560906" y="2743200"/>
        <a:ext cx="2484766" cy="2743200"/>
      </dsp:txXfrm>
    </dsp:sp>
    <dsp:sp modelId="{6386689A-C71A-4733-833F-FCCE83E8B48B}">
      <dsp:nvSpPr>
        <dsp:cNvPr id="0" name=""/>
        <dsp:cNvSpPr/>
      </dsp:nvSpPr>
      <dsp:spPr>
        <a:xfrm>
          <a:off x="5322865" y="1780178"/>
          <a:ext cx="2283714" cy="2283714"/>
        </a:xfrm>
        <a:prstGeom prst="ellipse">
          <a:avLst/>
        </a:prstGeom>
        <a:solidFill>
          <a:schemeClr val="accent3">
            <a:tint val="50000"/>
            <a:hueOff val="0"/>
            <a:satOff val="0"/>
            <a:lumOff val="0"/>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20FF6C2-C751-4A2B-B236-B0D50D94A82A}">
      <dsp:nvSpPr>
        <dsp:cNvPr id="0" name=""/>
        <dsp:cNvSpPr/>
      </dsp:nvSpPr>
      <dsp:spPr>
        <a:xfrm>
          <a:off x="5096412" y="0"/>
          <a:ext cx="2484766" cy="6858000"/>
        </a:xfrm>
        <a:prstGeom prst="roundRect">
          <a:avLst>
            <a:gd name="adj" fmla="val 1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Los convenios restrictivos no son tan sólo un rasgo de los contratos de deudas para los negocios; por ejemplo, los préstamos personales de automóviles y los contratos de hipotecas de casas tienen convenios que exigen al prestatario que mantenga un seguro suficiente sobre el automóvil o sobre la casa que compró con el préstamo.</a:t>
          </a:r>
        </a:p>
        <a:p>
          <a:pPr lvl="0" algn="ctr" defTabSz="533400">
            <a:lnSpc>
              <a:spcPct val="90000"/>
            </a:lnSpc>
            <a:spcBef>
              <a:spcPct val="0"/>
            </a:spcBef>
            <a:spcAft>
              <a:spcPct val="35000"/>
            </a:spcAft>
          </a:pPr>
          <a:r>
            <a:rPr lang="es-MX" sz="1200" kern="1200" dirty="0" smtClean="0"/>
            <a:t>¿Por qué los contratos de deudas son tan complejos y restrictivos?</a:t>
          </a:r>
          <a:endParaRPr lang="es-MX" sz="1200" kern="1200" dirty="0"/>
        </a:p>
      </dsp:txBody>
      <dsp:txXfrm>
        <a:off x="5096412" y="2743200"/>
        <a:ext cx="2484766" cy="2743200"/>
      </dsp:txXfrm>
    </dsp:sp>
    <dsp:sp modelId="{7CE4B32E-861B-4BFA-8766-B62623CA78F3}">
      <dsp:nvSpPr>
        <dsp:cNvPr id="0" name=""/>
        <dsp:cNvSpPr/>
      </dsp:nvSpPr>
      <dsp:spPr>
        <a:xfrm>
          <a:off x="5199709" y="182309"/>
          <a:ext cx="2283714" cy="2283714"/>
        </a:xfrm>
        <a:prstGeom prst="ellipse">
          <a:avLst/>
        </a:prstGeom>
        <a:solidFill>
          <a:schemeClr val="accent4">
            <a:tint val="50000"/>
            <a:hueOff val="0"/>
            <a:satOff val="0"/>
            <a:lumOff val="0"/>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77BF33D7-F83D-4D7B-A32E-CBB2117465CA}">
      <dsp:nvSpPr>
        <dsp:cNvPr id="0" name=""/>
        <dsp:cNvSpPr/>
      </dsp:nvSpPr>
      <dsp:spPr>
        <a:xfrm>
          <a:off x="304263" y="5486400"/>
          <a:ext cx="6998053" cy="1028700"/>
        </a:xfrm>
        <a:prstGeom prst="leftRightArrow">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72EEFF-1C91-418A-9218-327C30FFCFB9}">
      <dsp:nvSpPr>
        <dsp:cNvPr id="0" name=""/>
        <dsp:cNvSpPr/>
      </dsp:nvSpPr>
      <dsp:spPr>
        <a:xfrm>
          <a:off x="1751143" y="945416"/>
          <a:ext cx="6825349" cy="3670439"/>
        </a:xfrm>
        <a:prstGeom prst="round2DiagRect">
          <a:avLst>
            <a:gd name="adj1" fmla="val 0"/>
            <a:gd name="adj2" fmla="val 16670"/>
          </a:avLst>
        </a:prstGeom>
        <a:gradFill rotWithShape="0">
          <a:gsLst>
            <a:gs pos="0">
              <a:schemeClr val="accent2">
                <a:hueOff val="0"/>
                <a:satOff val="0"/>
                <a:lumOff val="0"/>
                <a:alphaOff val="0"/>
              </a:schemeClr>
            </a:gs>
            <a:gs pos="100000">
              <a:schemeClr val="accent2">
                <a:hueOff val="0"/>
                <a:satOff val="0"/>
                <a:lumOff val="0"/>
                <a:alphaOff val="0"/>
                <a:shade val="48000"/>
                <a:satMod val="180000"/>
                <a:lumMod val="94000"/>
              </a:schemeClr>
            </a:gs>
            <a:gs pos="100000">
              <a:schemeClr val="accent2">
                <a:hueOff val="0"/>
                <a:satOff val="0"/>
                <a:lumOff val="0"/>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sp>
    <dsp:sp modelId="{5385673B-8503-4F63-AAD6-066CF6C0E7E9}">
      <dsp:nvSpPr>
        <dsp:cNvPr id="0" name=""/>
        <dsp:cNvSpPr/>
      </dsp:nvSpPr>
      <dsp:spPr>
        <a:xfrm>
          <a:off x="5163818" y="1334705"/>
          <a:ext cx="910" cy="2891861"/>
        </a:xfrm>
        <a:prstGeom prst="line">
          <a:avLst/>
        </a:prstGeom>
        <a:noFill/>
        <a:ln w="12700" cap="flat" cmpd="sng" algn="ctr">
          <a:solidFill>
            <a:schemeClr val="accent2">
              <a:tint val="50000"/>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1">
          <a:scrgbClr r="0" g="0" b="0"/>
        </a:lnRef>
        <a:fillRef idx="0">
          <a:scrgbClr r="0" g="0" b="0"/>
        </a:fillRef>
        <a:effectRef idx="1">
          <a:scrgbClr r="0" g="0" b="0"/>
        </a:effectRef>
        <a:fontRef idx="minor"/>
      </dsp:style>
    </dsp:sp>
    <dsp:sp modelId="{AFB19CA5-F621-41D1-8848-95A1880B08AF}">
      <dsp:nvSpPr>
        <dsp:cNvPr id="0" name=""/>
        <dsp:cNvSpPr/>
      </dsp:nvSpPr>
      <dsp:spPr>
        <a:xfrm>
          <a:off x="1978655" y="1223479"/>
          <a:ext cx="2957651" cy="311431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b="1" kern="1200" dirty="0" smtClean="0"/>
            <a:t>Digamos que usted tiene $5,000 que le gustaría invertir, y piensa en la bolsa de valores. Como sólo tiene $5,000, puede comprar únicamente un número pequeño de acciones. Incluso si usa el comercio online, su compra es tan pequeña que la comisión para el corredor representará un porcentaje elevado del precio de la compra de las acciones. Si en lugar de ello decide comprar un bono, el problema será mayor, porque el bono más barato cuesta $10,000, y usted no tiene esa cantidad para invertir.</a:t>
          </a:r>
          <a:endParaRPr lang="es-MX" sz="1400" b="1" kern="1200" dirty="0"/>
        </a:p>
      </dsp:txBody>
      <dsp:txXfrm>
        <a:off x="1978655" y="1223479"/>
        <a:ext cx="2957651" cy="3114312"/>
      </dsp:txXfrm>
    </dsp:sp>
    <dsp:sp modelId="{EDC0243E-46B1-4609-ABAB-F13183790476}">
      <dsp:nvSpPr>
        <dsp:cNvPr id="0" name=""/>
        <dsp:cNvSpPr/>
      </dsp:nvSpPr>
      <dsp:spPr>
        <a:xfrm>
          <a:off x="5391330" y="1223479"/>
          <a:ext cx="2957651" cy="311431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Usted se decepciona y comprende que no podrá usar los mercados financieros para ganar un rendimiento sobre sus ahorros tan difícilmente guardados. Sin embargo, tendrá el consuelo de saber que no es la única persona marginada por los altos costos de transacción. Éste es un hecho de la vida para muchos de nosotros: sólo cerca de la mitad de las familias pueden poseer cualquier tipo de valor.</a:t>
          </a:r>
          <a:endParaRPr lang="es-MX" sz="1400" b="1" kern="1200" dirty="0">
            <a:effectLst>
              <a:outerShdw blurRad="38100" dist="38100" dir="2700000" algn="tl">
                <a:srgbClr val="000000">
                  <a:alpha val="43137"/>
                </a:srgbClr>
              </a:outerShdw>
            </a:effectLst>
          </a:endParaRPr>
        </a:p>
      </dsp:txBody>
      <dsp:txXfrm>
        <a:off x="5391330" y="1223479"/>
        <a:ext cx="2957651" cy="3114312"/>
      </dsp:txXfrm>
    </dsp:sp>
    <dsp:sp modelId="{9D925FA2-369D-4B6A-AD50-69F56F9A2837}">
      <dsp:nvSpPr>
        <dsp:cNvPr id="0" name=""/>
        <dsp:cNvSpPr/>
      </dsp:nvSpPr>
      <dsp:spPr>
        <a:xfrm rot="16200000">
          <a:off x="-819693" y="1433278"/>
          <a:ext cx="4004115" cy="1137558"/>
        </a:xfrm>
        <a:prstGeom prst="rightArrow">
          <a:avLst>
            <a:gd name="adj1" fmla="val 49830"/>
            <a:gd name="adj2" fmla="val 60660"/>
          </a:avLst>
        </a:prstGeom>
        <a:solidFill>
          <a:schemeClr val="accent2">
            <a:tint val="50000"/>
            <a:hueOff val="0"/>
            <a:satOff val="0"/>
            <a:lumOff val="0"/>
            <a:alphaOff val="0"/>
          </a:schemeClr>
        </a:soli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1">
          <a:scrgbClr r="0" g="0" b="0"/>
        </a:fillRef>
        <a:effectRef idx="3">
          <a:scrgbClr r="0" g="0" b="0"/>
        </a:effectRef>
        <a:fontRef idx="minor"/>
      </dsp:style>
      <dsp:txBody>
        <a:bodyPr spcFirstLastPara="0" vert="horz" wrap="square" lIns="99060" tIns="99060" rIns="99060" bIns="99060" numCol="1" spcCol="1270" anchor="ctr" anchorCtr="0">
          <a:noAutofit/>
        </a:bodyPr>
        <a:lstStyle/>
        <a:p>
          <a:pPr lvl="0" algn="r" defTabSz="1155700">
            <a:lnSpc>
              <a:spcPct val="90000"/>
            </a:lnSpc>
            <a:spcBef>
              <a:spcPct val="0"/>
            </a:spcBef>
            <a:spcAft>
              <a:spcPct val="35000"/>
            </a:spcAft>
          </a:pPr>
          <a:r>
            <a:rPr lang="es-MX" sz="2600" kern="1200" dirty="0" smtClean="0"/>
            <a:t>.</a:t>
          </a:r>
          <a:endParaRPr lang="es-MX" sz="2600" kern="1200" dirty="0"/>
        </a:p>
      </dsp:txBody>
      <dsp:txXfrm>
        <a:off x="-647769" y="1890558"/>
        <a:ext cx="3660267" cy="566846"/>
      </dsp:txXfrm>
    </dsp:sp>
    <dsp:sp modelId="{06BDC102-EC56-4C13-AF05-A87BCA82D602}">
      <dsp:nvSpPr>
        <dsp:cNvPr id="0" name=""/>
        <dsp:cNvSpPr/>
      </dsp:nvSpPr>
      <dsp:spPr>
        <a:xfrm rot="5400000">
          <a:off x="7143214" y="2990434"/>
          <a:ext cx="4004115" cy="1137558"/>
        </a:xfrm>
        <a:prstGeom prst="rightArrow">
          <a:avLst>
            <a:gd name="adj1" fmla="val 49830"/>
            <a:gd name="adj2" fmla="val 60660"/>
          </a:avLst>
        </a:prstGeom>
        <a:solidFill>
          <a:schemeClr val="accent2">
            <a:tint val="50000"/>
            <a:hueOff val="-2339974"/>
            <a:satOff val="36489"/>
            <a:lumOff val="13508"/>
            <a:alphaOff val="0"/>
          </a:schemeClr>
        </a:soli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1">
          <a:scrgbClr r="0" g="0" b="0"/>
        </a:fillRef>
        <a:effectRef idx="3">
          <a:scrgbClr r="0" g="0" b="0"/>
        </a:effectRef>
        <a:fontRef idx="minor"/>
      </dsp:style>
      <dsp:txBody>
        <a:bodyPr spcFirstLastPara="0" vert="horz" wrap="square" lIns="99060" tIns="99060" rIns="99060" bIns="99060" numCol="1" spcCol="1270" anchor="ctr" anchorCtr="0">
          <a:noAutofit/>
        </a:bodyPr>
        <a:lstStyle/>
        <a:p>
          <a:pPr lvl="0" algn="r" defTabSz="1155700">
            <a:lnSpc>
              <a:spcPct val="90000"/>
            </a:lnSpc>
            <a:spcBef>
              <a:spcPct val="0"/>
            </a:spcBef>
            <a:spcAft>
              <a:spcPct val="35000"/>
            </a:spcAft>
          </a:pPr>
          <a:r>
            <a:rPr lang="es-MX" sz="2600" kern="1200" dirty="0" smtClean="0"/>
            <a:t>.</a:t>
          </a:r>
          <a:endParaRPr lang="es-MX" sz="2600" kern="1200" dirty="0"/>
        </a:p>
      </dsp:txBody>
      <dsp:txXfrm>
        <a:off x="7315138" y="3103866"/>
        <a:ext cx="3660267" cy="56684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20F49-FEF0-4588-BC41-A2AC6359A3B4}">
      <dsp:nvSpPr>
        <dsp:cNvPr id="0" name=""/>
        <dsp:cNvSpPr/>
      </dsp:nvSpPr>
      <dsp:spPr>
        <a:xfrm>
          <a:off x="4312716" y="575"/>
          <a:ext cx="5706521" cy="2580968"/>
        </a:xfrm>
        <a:prstGeom prst="rect">
          <a:avLst/>
        </a:prstGeom>
        <a:solidFill>
          <a:schemeClr val="accent3">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Una solución para el problema de los altos costos de transacción consiste en aglomerar los fondos de muchos inversionistas para que puedan aprovechar las economías de escala, la reducción en los costos de transacción por dólar de inversión conforme el tamaño (es decir, la escala) de la transacción aumenta.</a:t>
          </a:r>
          <a:endParaRPr lang="es-MX" sz="2000" kern="1200" dirty="0"/>
        </a:p>
      </dsp:txBody>
      <dsp:txXfrm>
        <a:off x="4312716" y="575"/>
        <a:ext cx="5706521" cy="2580968"/>
      </dsp:txXfrm>
    </dsp:sp>
    <dsp:sp modelId="{B6DBD849-7505-47E9-A872-F8E83D2A181C}">
      <dsp:nvSpPr>
        <dsp:cNvPr id="0" name=""/>
        <dsp:cNvSpPr/>
      </dsp:nvSpPr>
      <dsp:spPr>
        <a:xfrm>
          <a:off x="1502041" y="575"/>
          <a:ext cx="2555158" cy="2580968"/>
        </a:xfrm>
        <a:prstGeom prst="rect">
          <a:avLst/>
        </a:prstGeom>
        <a:solidFill>
          <a:schemeClr val="accent3">
            <a:shade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0C63A244-C64D-4A8E-9BCD-D52C3FE0DEB2}">
      <dsp:nvSpPr>
        <dsp:cNvPr id="0" name=""/>
        <dsp:cNvSpPr/>
      </dsp:nvSpPr>
      <dsp:spPr>
        <a:xfrm>
          <a:off x="1502041" y="3007403"/>
          <a:ext cx="5706521" cy="2580968"/>
        </a:xfrm>
        <a:prstGeom prst="rect">
          <a:avLst/>
        </a:prstGeom>
        <a:solidFill>
          <a:schemeClr val="accent3">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La aglomeración de los fondos de los inversionistas reduce los costos de transacción para cada inversionista. Las economías de escala existen porque el costo total de realizar una transacción en los mercados financieros aumenta poco conforme aumenta el tamaño de la transacción. Por ejemplo, el costo de colocar una compra de 10,000 acciones de capital no es mucho mayor que el costo de colocar una compra de 50 acciones de capital.</a:t>
          </a:r>
          <a:endParaRPr lang="es-MX" sz="2000" kern="1200" dirty="0"/>
        </a:p>
      </dsp:txBody>
      <dsp:txXfrm>
        <a:off x="1502041" y="3007403"/>
        <a:ext cx="5706521" cy="2580968"/>
      </dsp:txXfrm>
    </dsp:sp>
    <dsp:sp modelId="{2AEE587A-26FD-46C0-812D-CD15C1D7B381}">
      <dsp:nvSpPr>
        <dsp:cNvPr id="0" name=""/>
        <dsp:cNvSpPr/>
      </dsp:nvSpPr>
      <dsp:spPr>
        <a:xfrm>
          <a:off x="7464079" y="3007403"/>
          <a:ext cx="2555158" cy="2580968"/>
        </a:xfrm>
        <a:prstGeom prst="rect">
          <a:avLst/>
        </a:prstGeom>
        <a:solidFill>
          <a:schemeClr val="accent3">
            <a:shade val="90000"/>
            <a:hueOff val="-303637"/>
            <a:satOff val="-14402"/>
            <a:lumOff val="35689"/>
            <a:alphaOff val="-5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5A711-ACD6-46F9-AB4E-28AE8E3D0F23}">
      <dsp:nvSpPr>
        <dsp:cNvPr id="0" name=""/>
        <dsp:cNvSpPr/>
      </dsp:nvSpPr>
      <dsp:spPr>
        <a:xfrm>
          <a:off x="2123245" y="392968"/>
          <a:ext cx="6910185" cy="1591008"/>
        </a:xfrm>
        <a:prstGeom prst="rect">
          <a:avLst/>
        </a:prstGeom>
        <a:solidFill>
          <a:schemeClr val="lt1">
            <a:alpha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1342"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La presencia de las economías de escala en los mercados financieros ayuda a explicar por qué se han desarrollado los intermediarios financieros y por qué son ya una parte tan importante de nuestra estructura financiera. El ejemplo más claro de un intermediario financiero que surgió como resultado de las economías de escala es el fondo mutuo.</a:t>
          </a:r>
          <a:endParaRPr lang="es-MX" sz="1600" kern="1200" dirty="0"/>
        </a:p>
      </dsp:txBody>
      <dsp:txXfrm>
        <a:off x="2123245" y="392968"/>
        <a:ext cx="6910185" cy="1591008"/>
      </dsp:txXfrm>
    </dsp:sp>
    <dsp:sp modelId="{DD383319-14B6-44D3-8004-3A9EFFA4346E}">
      <dsp:nvSpPr>
        <dsp:cNvPr id="0" name=""/>
        <dsp:cNvSpPr/>
      </dsp:nvSpPr>
      <dsp:spPr>
        <a:xfrm>
          <a:off x="1440162" y="188643"/>
          <a:ext cx="1158867" cy="1738300"/>
        </a:xfrm>
        <a:prstGeom prst="rect">
          <a:avLst/>
        </a:prstGeom>
        <a:solidFill>
          <a:schemeClr val="accent3">
            <a:tint val="50000"/>
            <a:alpha val="9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DAF04-D0CB-4F23-BF19-A0047C8CBF8D}">
      <dsp:nvSpPr>
        <dsp:cNvPr id="0" name=""/>
        <dsp:cNvSpPr/>
      </dsp:nvSpPr>
      <dsp:spPr>
        <a:xfrm>
          <a:off x="1568605" y="2401201"/>
          <a:ext cx="7818366" cy="1655524"/>
        </a:xfrm>
        <a:prstGeom prst="rect">
          <a:avLst/>
        </a:prstGeom>
        <a:solidFill>
          <a:schemeClr val="lt1">
            <a:alpha val="40000"/>
            <a:hueOff val="0"/>
            <a:satOff val="0"/>
            <a:lumOff val="0"/>
            <a:alphaOff val="0"/>
          </a:schemeClr>
        </a:solidFill>
        <a:ln w="12700" cap="flat" cmpd="sng" algn="ctr">
          <a:solidFill>
            <a:schemeClr val="accent3">
              <a:alpha val="90000"/>
              <a:hueOff val="0"/>
              <a:satOff val="0"/>
              <a:lumOff val="0"/>
              <a:alphaOff val="-2000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1342"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Un fondo mutuo es un intermediario financiero que vende acciones a los individuos y posteriormente invierte los beneficios en bonos o acciones. Puesto que compra grandes bloques de acciones o de bonos, un fondo mutuo puede aprovechar la existencia de bajos costos de transacción.</a:t>
          </a:r>
          <a:endParaRPr lang="es-MX" sz="1600" kern="1200" dirty="0"/>
        </a:p>
      </dsp:txBody>
      <dsp:txXfrm>
        <a:off x="1568605" y="2401201"/>
        <a:ext cx="7818366" cy="1655524"/>
      </dsp:txXfrm>
    </dsp:sp>
    <dsp:sp modelId="{498A078D-4E8C-434F-8F27-20A3AA782F5B}">
      <dsp:nvSpPr>
        <dsp:cNvPr id="0" name=""/>
        <dsp:cNvSpPr/>
      </dsp:nvSpPr>
      <dsp:spPr>
        <a:xfrm>
          <a:off x="1491998" y="2256481"/>
          <a:ext cx="1158867" cy="1738300"/>
        </a:xfrm>
        <a:prstGeom prst="rect">
          <a:avLst/>
        </a:prstGeom>
        <a:solidFill>
          <a:schemeClr val="accent3">
            <a:tint val="50000"/>
            <a:alpha val="90000"/>
            <a:hueOff val="-9734"/>
            <a:satOff val="-1572"/>
            <a:lumOff val="5378"/>
            <a:alphaOff val="-2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6301D3-E5CE-4CDE-A480-97BC68177ACB}">
      <dsp:nvSpPr>
        <dsp:cNvPr id="0" name=""/>
        <dsp:cNvSpPr/>
      </dsp:nvSpPr>
      <dsp:spPr>
        <a:xfrm>
          <a:off x="365343" y="4427428"/>
          <a:ext cx="9935424" cy="1655524"/>
        </a:xfrm>
        <a:prstGeom prst="rect">
          <a:avLst/>
        </a:prstGeom>
        <a:solidFill>
          <a:schemeClr val="lt1">
            <a:alpha val="40000"/>
            <a:hueOff val="0"/>
            <a:satOff val="0"/>
            <a:lumOff val="0"/>
            <a:alphaOff val="0"/>
          </a:schemeClr>
        </a:solidFill>
        <a:ln w="12700" cap="flat" cmpd="sng" algn="ctr">
          <a:solidFill>
            <a:schemeClr val="accent3">
              <a:alpha val="90000"/>
              <a:hueOff val="0"/>
              <a:satOff val="0"/>
              <a:lumOff val="0"/>
              <a:alphaOff val="-4000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1342"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Estos ahorros en costos se transmiten entonces a los inversionistas individuales después de que el fondo mutuo ha tomado su tajada bajo la forma de honorarios administrativos por el manejo de sus cuentas. Un beneficio adicional para los inversionistas individuales es que un fondo mutuo es lo bastante grande para comprar una cartera ampliamente diversificada de valores. El incremento en la diversificación para los inversionistas individuales reduce su riesgo y los coloca en una mejor</a:t>
          </a:r>
        </a:p>
        <a:p>
          <a:pPr lvl="0" algn="l" defTabSz="711200">
            <a:lnSpc>
              <a:spcPct val="90000"/>
            </a:lnSpc>
            <a:spcBef>
              <a:spcPct val="0"/>
            </a:spcBef>
            <a:spcAft>
              <a:spcPct val="35000"/>
            </a:spcAft>
          </a:pPr>
          <a:r>
            <a:rPr lang="es-MX" sz="1600" kern="1200" dirty="0" smtClean="0"/>
            <a:t>posición.</a:t>
          </a:r>
          <a:endParaRPr lang="es-MX" sz="1600" kern="1200" dirty="0"/>
        </a:p>
      </dsp:txBody>
      <dsp:txXfrm>
        <a:off x="365343" y="4427428"/>
        <a:ext cx="9935424" cy="1655524"/>
      </dsp:txXfrm>
    </dsp:sp>
    <dsp:sp modelId="{BCDADD13-5F35-48E8-A455-6688B9BB5DC7}">
      <dsp:nvSpPr>
        <dsp:cNvPr id="0" name=""/>
        <dsp:cNvSpPr/>
      </dsp:nvSpPr>
      <dsp:spPr>
        <a:xfrm>
          <a:off x="189420" y="4282700"/>
          <a:ext cx="1158867" cy="1738300"/>
        </a:xfrm>
        <a:prstGeom prst="rect">
          <a:avLst/>
        </a:prstGeom>
        <a:solidFill>
          <a:schemeClr val="accent3">
            <a:tint val="50000"/>
            <a:alpha val="90000"/>
            <a:hueOff val="-19467"/>
            <a:satOff val="-3144"/>
            <a:lumOff val="10756"/>
            <a:alpha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3FDF00-7971-411B-B62E-A59119D8B571}">
      <dsp:nvSpPr>
        <dsp:cNvPr id="0" name=""/>
        <dsp:cNvSpPr/>
      </dsp:nvSpPr>
      <dsp:spPr>
        <a:xfrm>
          <a:off x="777001" y="0"/>
          <a:ext cx="8806021" cy="4470400"/>
        </a:xfrm>
        <a:prstGeom prst="rightArrow">
          <a:avLst/>
        </a:prstGeom>
        <a:gradFill rotWithShape="0">
          <a:gsLst>
            <a:gs pos="0">
              <a:schemeClr val="accent1">
                <a:tint val="40000"/>
                <a:hueOff val="0"/>
                <a:satOff val="0"/>
                <a:lumOff val="0"/>
                <a:alphaOff val="0"/>
              </a:schemeClr>
            </a:gs>
            <a:gs pos="100000">
              <a:schemeClr val="accent1">
                <a:tint val="40000"/>
                <a:hueOff val="0"/>
                <a:satOff val="0"/>
                <a:lumOff val="0"/>
                <a:alphaOff val="0"/>
                <a:shade val="48000"/>
                <a:satMod val="180000"/>
                <a:lumMod val="94000"/>
              </a:schemeClr>
            </a:gs>
            <a:gs pos="100000">
              <a:schemeClr val="accent1">
                <a:tint val="40000"/>
                <a:hueOff val="0"/>
                <a:satOff val="0"/>
                <a:lumOff val="0"/>
                <a:alphaOff val="0"/>
                <a:shade val="48000"/>
                <a:satMod val="180000"/>
                <a:lumMod val="94000"/>
              </a:schemeClr>
            </a:gs>
          </a:gsLst>
          <a:lin ang="4140000" scaled="1"/>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E20996E-4687-4984-811A-D12A805E1522}">
      <dsp:nvSpPr>
        <dsp:cNvPr id="0" name=""/>
        <dsp:cNvSpPr/>
      </dsp:nvSpPr>
      <dsp:spPr>
        <a:xfrm>
          <a:off x="1039164" y="1341119"/>
          <a:ext cx="4014509" cy="1788160"/>
        </a:xfrm>
        <a:prstGeom prst="roundRect">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Los intermediarios financieros están en mejor posición de desarrollar la habilidad de reducir los costos de transacción. Su especialización en la tecnología computarizada les permite ofrecer servicios convenientes para los clientes, como llamar a través de un número gratuito para solicitar información acerca de sus inversiones y emitir cheques sobre sus cuentas.</a:t>
          </a:r>
          <a:endParaRPr lang="es-MX" sz="1400" kern="1200" dirty="0"/>
        </a:p>
      </dsp:txBody>
      <dsp:txXfrm>
        <a:off x="1126455" y="1428410"/>
        <a:ext cx="3839927" cy="1613578"/>
      </dsp:txXfrm>
    </dsp:sp>
    <dsp:sp modelId="{56BEA327-33F7-4286-9C5F-4045E3C80319}">
      <dsp:nvSpPr>
        <dsp:cNvPr id="0" name=""/>
        <dsp:cNvSpPr/>
      </dsp:nvSpPr>
      <dsp:spPr>
        <a:xfrm>
          <a:off x="5306351" y="1341119"/>
          <a:ext cx="4014509" cy="1788160"/>
        </a:xfrm>
        <a:prstGeom prst="roundRect">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Un resultado importante de los bajos costos de transacción de un intermediario financiero es su habilidad para ofrecer a sus clientes servicios de liquidez, que les facilitan realizar transacciones. Por ejemplo, los fondos mutuos del mercado de dinero no sólo pagan a los accionistas altas tasas de interés, sino que también les permiten emitir cheques para un pago adecuado de las facturas.</a:t>
          </a:r>
          <a:endParaRPr lang="es-MX" sz="1400" kern="1200" dirty="0"/>
        </a:p>
      </dsp:txBody>
      <dsp:txXfrm>
        <a:off x="5393642" y="1428410"/>
        <a:ext cx="3839927" cy="161357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4FE09-1FB1-4EC9-B628-C11C6A4EBDAA}">
      <dsp:nvSpPr>
        <dsp:cNvPr id="0" name=""/>
        <dsp:cNvSpPr/>
      </dsp:nvSpPr>
      <dsp:spPr>
        <a:xfrm>
          <a:off x="0" y="0"/>
          <a:ext cx="9425847" cy="1817820"/>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48000"/>
                <a:satMod val="180000"/>
                <a:lumMod val="94000"/>
              </a:schemeClr>
            </a:gs>
            <a:gs pos="100000">
              <a:schemeClr val="accent5">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solidFill>
                <a:schemeClr val="bg1"/>
              </a:solidFill>
            </a:rPr>
            <a:t>La presencia de los costos de transacción en los mercados financieros explica por qué los intermediarios financieros y el financiamiento indirecto desempeñan un papel tan importante en los mercados financieros. </a:t>
          </a:r>
          <a:endParaRPr lang="es-MX" sz="1300" kern="1200" dirty="0">
            <a:solidFill>
              <a:schemeClr val="bg1"/>
            </a:solidFill>
          </a:endParaRPr>
        </a:p>
      </dsp:txBody>
      <dsp:txXfrm>
        <a:off x="53242" y="53242"/>
        <a:ext cx="7464277" cy="1711336"/>
      </dsp:txXfrm>
    </dsp:sp>
    <dsp:sp modelId="{3726B3ED-FF6B-4628-B6E9-83EA10131E47}">
      <dsp:nvSpPr>
        <dsp:cNvPr id="0" name=""/>
        <dsp:cNvSpPr/>
      </dsp:nvSpPr>
      <dsp:spPr>
        <a:xfrm>
          <a:off x="786165" y="1982308"/>
          <a:ext cx="9425847" cy="1817820"/>
        </a:xfrm>
        <a:prstGeom prst="roundRect">
          <a:avLst>
            <a:gd name="adj" fmla="val 10000"/>
          </a:avLst>
        </a:prstGeom>
        <a:gradFill rotWithShape="0">
          <a:gsLst>
            <a:gs pos="0">
              <a:schemeClr val="accent5">
                <a:hueOff val="-4700818"/>
                <a:satOff val="26697"/>
                <a:lumOff val="1373"/>
                <a:alphaOff val="0"/>
              </a:schemeClr>
            </a:gs>
            <a:gs pos="100000">
              <a:schemeClr val="accent5">
                <a:hueOff val="-4700818"/>
                <a:satOff val="26697"/>
                <a:lumOff val="1373"/>
                <a:alphaOff val="0"/>
                <a:shade val="48000"/>
                <a:satMod val="180000"/>
                <a:lumMod val="94000"/>
              </a:schemeClr>
            </a:gs>
            <a:gs pos="100000">
              <a:schemeClr val="accent5">
                <a:hueOff val="-4700818"/>
                <a:satOff val="26697"/>
                <a:lumOff val="1373"/>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solidFill>
                <a:schemeClr val="bg1"/>
              </a:solidFill>
            </a:rPr>
            <a:t>La información asimétrica, un aspecto importante de los mercados financieros, se presenta cuando el conocimiento insuficiente de una parte en relación con la otra parte implicada en una transacción hace imposible tomar decisiones exactas cuando ésta se realiza. Por ejemplo, los administradores de una corporación saben si son honestos o si tienen mejor información acerca de la manera en la que se está desempeñando el negocio que los accionistas</a:t>
          </a:r>
          <a:r>
            <a:rPr lang="es-MX" sz="1300" kern="1200" dirty="0" smtClean="0"/>
            <a:t>.</a:t>
          </a:r>
          <a:endParaRPr lang="es-MX" sz="1300" kern="1200" dirty="0"/>
        </a:p>
      </dsp:txBody>
      <dsp:txXfrm>
        <a:off x="839407" y="2035550"/>
        <a:ext cx="7306087" cy="1711336"/>
      </dsp:txXfrm>
    </dsp:sp>
    <dsp:sp modelId="{81C5C932-AAD2-4FB8-8D6D-E9529320B428}">
      <dsp:nvSpPr>
        <dsp:cNvPr id="0" name=""/>
        <dsp:cNvSpPr/>
      </dsp:nvSpPr>
      <dsp:spPr>
        <a:xfrm>
          <a:off x="1663384" y="4241580"/>
          <a:ext cx="9425847" cy="1817820"/>
        </a:xfrm>
        <a:prstGeom prst="roundRect">
          <a:avLst>
            <a:gd name="adj" fmla="val 10000"/>
          </a:avLst>
        </a:prstGeom>
        <a:gradFill rotWithShape="0">
          <a:gsLst>
            <a:gs pos="0">
              <a:schemeClr val="accent5">
                <a:hueOff val="-9401635"/>
                <a:satOff val="53393"/>
                <a:lumOff val="2746"/>
                <a:alphaOff val="0"/>
              </a:schemeClr>
            </a:gs>
            <a:gs pos="100000">
              <a:schemeClr val="accent5">
                <a:hueOff val="-9401635"/>
                <a:satOff val="53393"/>
                <a:lumOff val="2746"/>
                <a:alphaOff val="0"/>
                <a:shade val="48000"/>
                <a:satMod val="180000"/>
                <a:lumMod val="94000"/>
              </a:schemeClr>
            </a:gs>
            <a:gs pos="100000">
              <a:schemeClr val="accent5">
                <a:hueOff val="-9401635"/>
                <a:satOff val="53393"/>
                <a:lumOff val="2746"/>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solidFill>
                <a:schemeClr val="bg1"/>
              </a:solidFill>
            </a:rPr>
            <a:t>La selección adversa es un problema de información asimétrica que ocurre antes de la transacción:</a:t>
          </a:r>
        </a:p>
        <a:p>
          <a:pPr lvl="0" algn="l" defTabSz="577850">
            <a:lnSpc>
              <a:spcPct val="90000"/>
            </a:lnSpc>
            <a:spcBef>
              <a:spcPct val="0"/>
            </a:spcBef>
            <a:spcAft>
              <a:spcPct val="35000"/>
            </a:spcAft>
          </a:pPr>
          <a:r>
            <a:rPr lang="es-MX" sz="1300" kern="1200" dirty="0" smtClean="0">
              <a:solidFill>
                <a:schemeClr val="bg1"/>
              </a:solidFill>
            </a:rPr>
            <a:t>los riesgos de crédito potencialmente malos son los que buscan más activamente un préstamo. Así, las partes que tienen más probabilidades de producir un resultado indeseable son también las que tienen más probabilidades de comprometerse con una transacción. Por ejemplo, quienes asumen grandes riesgos o los pillos sin escrúpulos podrían ser los más interesados en obtener un préstamo porque es improbable que lo paguen. Como una selección adversa aumenta las probabilidades de que se pudiera realizar un préstamo a un riesgo de crédito malo, los prestamistas podrían decidir no hacer ningún préstamo, aun cuando hay buenos riesgos de crédito en el ámbito del mercado.</a:t>
          </a:r>
          <a:endParaRPr lang="es-MX" sz="1300" kern="1200" dirty="0">
            <a:solidFill>
              <a:schemeClr val="bg1"/>
            </a:solidFill>
          </a:endParaRPr>
        </a:p>
      </dsp:txBody>
      <dsp:txXfrm>
        <a:off x="1716626" y="4294822"/>
        <a:ext cx="7306087" cy="1711336"/>
      </dsp:txXfrm>
    </dsp:sp>
    <dsp:sp modelId="{607BFD4D-C3E5-4C71-9011-3D1862FFF9AD}">
      <dsp:nvSpPr>
        <dsp:cNvPr id="0" name=""/>
        <dsp:cNvSpPr/>
      </dsp:nvSpPr>
      <dsp:spPr>
        <a:xfrm>
          <a:off x="8244264" y="1378513"/>
          <a:ext cx="1181583" cy="1181583"/>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510120" y="1378513"/>
        <a:ext cx="649871" cy="889141"/>
      </dsp:txXfrm>
    </dsp:sp>
    <dsp:sp modelId="{C6EA2557-36EE-46F7-B64F-A188BD153CAB}">
      <dsp:nvSpPr>
        <dsp:cNvPr id="0" name=""/>
        <dsp:cNvSpPr/>
      </dsp:nvSpPr>
      <dsp:spPr>
        <a:xfrm>
          <a:off x="9075956" y="3487184"/>
          <a:ext cx="1181583" cy="1181583"/>
        </a:xfrm>
        <a:prstGeom prst="downArrow">
          <a:avLst>
            <a:gd name="adj1" fmla="val 55000"/>
            <a:gd name="adj2" fmla="val 45000"/>
          </a:avLst>
        </a:prstGeom>
        <a:solidFill>
          <a:schemeClr val="accent5">
            <a:tint val="40000"/>
            <a:alpha val="90000"/>
            <a:hueOff val="-10120926"/>
            <a:satOff val="47985"/>
            <a:lumOff val="3224"/>
            <a:alphaOff val="0"/>
          </a:schemeClr>
        </a:solidFill>
        <a:ln w="12700"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9341812" y="3487184"/>
        <a:ext cx="649871" cy="88914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973A0E-7344-4B03-BF3D-9BFC79F15A96}">
      <dsp:nvSpPr>
        <dsp:cNvPr id="0" name=""/>
        <dsp:cNvSpPr/>
      </dsp:nvSpPr>
      <dsp:spPr>
        <a:xfrm>
          <a:off x="0" y="39199"/>
          <a:ext cx="10360025" cy="3978000"/>
        </a:xfrm>
        <a:prstGeom prst="roundRect">
          <a:avLst/>
        </a:prstGeom>
        <a:solidFill>
          <a:schemeClr val="accent3">
            <a:alpha val="90000"/>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t>El riesgo moral se presenta después de que ocurre la transacción: el prestamista corre el riesgo de que el prestatario participe en actividades que son indeseables desde su punto de vista porque hacen menos probable que el préstamo sea rembolsado. Por ejemplo, una vez que los prestatarios han obtenido un préstamo, pueden asumir grandes riesgos (los cuales tendrán posiblemente altos rendimientos, pero también un riesgo mayor de falla) porque están jugando con el dinero de alguien más. Como el riesgo moral disminuye la probabilidad de que el préstamo sea rembolsado, tal vez los prestamistas decidan no hacer el préstamo.</a:t>
          </a:r>
          <a:endParaRPr lang="es-MX" sz="2500" kern="1200" dirty="0"/>
        </a:p>
      </dsp:txBody>
      <dsp:txXfrm>
        <a:off x="194190" y="233389"/>
        <a:ext cx="9971645" cy="3589620"/>
      </dsp:txXfrm>
    </dsp:sp>
    <dsp:sp modelId="{6829522E-FBBD-4F05-BBDB-F8B7C69D884D}">
      <dsp:nvSpPr>
        <dsp:cNvPr id="0" name=""/>
        <dsp:cNvSpPr/>
      </dsp:nvSpPr>
      <dsp:spPr>
        <a:xfrm>
          <a:off x="0" y="4017200"/>
          <a:ext cx="103600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893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s-MX" sz="2000" kern="1200" dirty="0" smtClean="0"/>
            <a:t> </a:t>
          </a:r>
          <a:endParaRPr lang="es-MX" sz="2000" kern="1200" dirty="0"/>
        </a:p>
      </dsp:txBody>
      <dsp:txXfrm>
        <a:off x="0" y="4017200"/>
        <a:ext cx="10360025" cy="41400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A41D4-14AC-49FA-8137-D40B587DF541}">
      <dsp:nvSpPr>
        <dsp:cNvPr id="0" name=""/>
        <dsp:cNvSpPr/>
      </dsp:nvSpPr>
      <dsp:spPr>
        <a:xfrm>
          <a:off x="451134" y="0"/>
          <a:ext cx="3133153" cy="2349864"/>
        </a:xfrm>
        <a:prstGeom prst="upArrow">
          <a:avLst/>
        </a:prstGeom>
        <a:solidFill>
          <a:schemeClr val="accent2">
            <a:shade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04CFF6D6-DFCC-4F08-88A1-DCE28B9207D0}">
      <dsp:nvSpPr>
        <dsp:cNvPr id="0" name=""/>
        <dsp:cNvSpPr/>
      </dsp:nvSpPr>
      <dsp:spPr>
        <a:xfrm>
          <a:off x="3678282" y="0"/>
          <a:ext cx="6451916" cy="234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0" rIns="120904" bIns="120904" numCol="1" spcCol="1270" anchor="ctr" anchorCtr="0">
          <a:noAutofit/>
        </a:bodyPr>
        <a:lstStyle/>
        <a:p>
          <a:pPr lvl="0" algn="l" defTabSz="755650">
            <a:lnSpc>
              <a:spcPct val="90000"/>
            </a:lnSpc>
            <a:spcBef>
              <a:spcPct val="0"/>
            </a:spcBef>
            <a:spcAft>
              <a:spcPct val="35000"/>
            </a:spcAft>
          </a:pPr>
          <a:r>
            <a:rPr lang="es-MX" sz="1700" b="1" kern="1200" dirty="0" smtClean="0">
              <a:solidFill>
                <a:schemeClr val="bg1"/>
              </a:solidFill>
            </a:rPr>
            <a:t>Un aspecto particular sobre la manera en que el problema de la selección adversa interfiere en el funcionamiento eficaz de un mercado se perfiló en un famoso artículo publicado por el ganador del Premio Nobel, George </a:t>
          </a:r>
          <a:r>
            <a:rPr lang="es-MX" sz="1700" b="1" kern="1200" dirty="0" err="1" smtClean="0">
              <a:solidFill>
                <a:schemeClr val="bg1"/>
              </a:solidFill>
            </a:rPr>
            <a:t>Akerlof</a:t>
          </a:r>
          <a:r>
            <a:rPr lang="es-MX" sz="1700" b="1" kern="1200" dirty="0" smtClean="0">
              <a:solidFill>
                <a:schemeClr val="bg1"/>
              </a:solidFill>
            </a:rPr>
            <a:t>. Se le llamó “el problema de los limones”.</a:t>
          </a:r>
          <a:endParaRPr lang="es-MX" sz="1700" b="1" kern="1200" dirty="0">
            <a:solidFill>
              <a:schemeClr val="bg1"/>
            </a:solidFill>
          </a:endParaRPr>
        </a:p>
      </dsp:txBody>
      <dsp:txXfrm>
        <a:off x="3678282" y="0"/>
        <a:ext cx="6451916" cy="2349864"/>
      </dsp:txXfrm>
    </dsp:sp>
    <dsp:sp modelId="{9393D222-7DB5-4D18-AADE-C2FD39D1B908}">
      <dsp:nvSpPr>
        <dsp:cNvPr id="0" name=""/>
        <dsp:cNvSpPr/>
      </dsp:nvSpPr>
      <dsp:spPr>
        <a:xfrm>
          <a:off x="1391080" y="2545687"/>
          <a:ext cx="3133153" cy="2349864"/>
        </a:xfrm>
        <a:prstGeom prst="downArrow">
          <a:avLst/>
        </a:prstGeom>
        <a:solidFill>
          <a:schemeClr val="accent2">
            <a:shade val="50000"/>
            <a:hueOff val="-134627"/>
            <a:satOff val="-6613"/>
            <a:lumOff val="46687"/>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6F263582-D11C-4D1F-9E82-AC7D11AE0D26}">
      <dsp:nvSpPr>
        <dsp:cNvPr id="0" name=""/>
        <dsp:cNvSpPr/>
      </dsp:nvSpPr>
      <dsp:spPr>
        <a:xfrm>
          <a:off x="4618228" y="2545687"/>
          <a:ext cx="6451916" cy="2349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0" rIns="120904" bIns="120904" numCol="1" spcCol="1270" anchor="ctr" anchorCtr="0">
          <a:noAutofit/>
        </a:bodyPr>
        <a:lstStyle/>
        <a:p>
          <a:pPr lvl="0" algn="l" defTabSz="755650">
            <a:lnSpc>
              <a:spcPct val="90000"/>
            </a:lnSpc>
            <a:spcBef>
              <a:spcPct val="0"/>
            </a:spcBef>
            <a:spcAft>
              <a:spcPct val="35000"/>
            </a:spcAft>
          </a:pPr>
          <a:r>
            <a:rPr lang="es-MX" sz="1700" b="1" kern="1200" dirty="0" smtClean="0">
              <a:solidFill>
                <a:schemeClr val="bg1"/>
              </a:solidFill>
            </a:rPr>
            <a:t>Por que se parece, al problema que crean los limones en el mercado de automóviles usados. Los compradores potenciales de automóviles usados con frecuencia son incapaces de evaluar la calidad de un automóvil; es decir, no pueden decir si funcionará bien o si será un limón que les dará continuamente amarguras. El precio que un comprador paga debe reflejar, por lo tanto, la calidad promedio de los automóviles en el mercado, esto es, algún punto entre el bajo valor de un limón</a:t>
          </a:r>
        </a:p>
        <a:p>
          <a:pPr lvl="0" algn="l" defTabSz="755650">
            <a:lnSpc>
              <a:spcPct val="90000"/>
            </a:lnSpc>
            <a:spcBef>
              <a:spcPct val="0"/>
            </a:spcBef>
            <a:spcAft>
              <a:spcPct val="35000"/>
            </a:spcAft>
          </a:pPr>
          <a:r>
            <a:rPr lang="es-MX" sz="1700" b="1" kern="1200" dirty="0" smtClean="0">
              <a:solidFill>
                <a:schemeClr val="bg1"/>
              </a:solidFill>
            </a:rPr>
            <a:t>y el alto valor de un buen automóvil.</a:t>
          </a:r>
          <a:endParaRPr lang="es-MX" sz="1700" b="1" kern="1200" dirty="0">
            <a:solidFill>
              <a:schemeClr val="bg1"/>
            </a:solidFill>
          </a:endParaRPr>
        </a:p>
      </dsp:txBody>
      <dsp:txXfrm>
        <a:off x="4618228" y="2545687"/>
        <a:ext cx="6451916" cy="234986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31A27-A857-48B9-9E29-D614B2419E81}">
      <dsp:nvSpPr>
        <dsp:cNvPr id="0" name=""/>
        <dsp:cNvSpPr/>
      </dsp:nvSpPr>
      <dsp:spPr>
        <a:xfrm rot="16200000">
          <a:off x="-1432440" y="2314796"/>
          <a:ext cx="3486912" cy="497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8746" bIns="0" numCol="1" spcCol="1270" anchor="t" anchorCtr="0">
          <a:noAutofit/>
        </a:bodyPr>
        <a:lstStyle/>
        <a:p>
          <a:pPr lvl="0" algn="r" defTabSz="1644650">
            <a:lnSpc>
              <a:spcPct val="90000"/>
            </a:lnSpc>
            <a:spcBef>
              <a:spcPct val="0"/>
            </a:spcBef>
            <a:spcAft>
              <a:spcPct val="35000"/>
            </a:spcAft>
          </a:pPr>
          <a:r>
            <a:rPr lang="es-MX" sz="3700" kern="1200" dirty="0" smtClean="0"/>
            <a:t>    </a:t>
          </a:r>
          <a:endParaRPr lang="es-MX" sz="3700" kern="1200" dirty="0"/>
        </a:p>
      </dsp:txBody>
      <dsp:txXfrm>
        <a:off x="-1432440" y="2314796"/>
        <a:ext cx="3486912" cy="497476"/>
      </dsp:txXfrm>
    </dsp:sp>
    <dsp:sp modelId="{9A5554CF-661B-455B-AE5C-BA2B6499BEFD}">
      <dsp:nvSpPr>
        <dsp:cNvPr id="0" name=""/>
        <dsp:cNvSpPr/>
      </dsp:nvSpPr>
      <dsp:spPr>
        <a:xfrm>
          <a:off x="559753" y="820078"/>
          <a:ext cx="2477958" cy="3486912"/>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438746"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solidFill>
                <a:schemeClr val="bg1"/>
              </a:solidFill>
            </a:rPr>
            <a:t>El dueño, en contraste, tiene más probabilidades de saber si el automóvil es un melocotón—es decir, un producto de buena calidad— o un limón. Si es un limón, el dueño estará más que contento de venderlo al precio que el comprador quiera pagar, el cual, situándose en alguna parte entre el valor de un limón y el de un automóvil bueno, será mayor que el valor de los limones.</a:t>
          </a:r>
          <a:endParaRPr lang="es-MX" sz="1400" kern="1200" dirty="0">
            <a:solidFill>
              <a:schemeClr val="bg1"/>
            </a:solidFill>
          </a:endParaRPr>
        </a:p>
      </dsp:txBody>
      <dsp:txXfrm>
        <a:off x="559753" y="820078"/>
        <a:ext cx="2477958" cy="3486912"/>
      </dsp:txXfrm>
    </dsp:sp>
    <dsp:sp modelId="{B2C7D9E1-CF6A-4214-9FD7-529122EFD985}">
      <dsp:nvSpPr>
        <dsp:cNvPr id="0" name=""/>
        <dsp:cNvSpPr/>
      </dsp:nvSpPr>
      <dsp:spPr>
        <a:xfrm>
          <a:off x="62277" y="163409"/>
          <a:ext cx="994952" cy="994952"/>
        </a:xfrm>
        <a:prstGeom prst="rect">
          <a:avLst/>
        </a:prstGeom>
        <a:solidFill>
          <a:schemeClr val="accent5">
            <a:tint val="50000"/>
            <a:hueOff val="0"/>
            <a:satOff val="0"/>
            <a:lumOff val="0"/>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35FDC45B-C35C-46B1-96CB-CB7BD2FBD666}">
      <dsp:nvSpPr>
        <dsp:cNvPr id="0" name=""/>
        <dsp:cNvSpPr/>
      </dsp:nvSpPr>
      <dsp:spPr>
        <a:xfrm rot="16200000">
          <a:off x="2197577" y="2314796"/>
          <a:ext cx="3486912" cy="497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8746" bIns="0" numCol="1" spcCol="1270" anchor="t" anchorCtr="0">
          <a:noAutofit/>
        </a:bodyPr>
        <a:lstStyle/>
        <a:p>
          <a:pPr lvl="0" algn="r" defTabSz="1644650">
            <a:lnSpc>
              <a:spcPct val="90000"/>
            </a:lnSpc>
            <a:spcBef>
              <a:spcPct val="0"/>
            </a:spcBef>
            <a:spcAft>
              <a:spcPct val="35000"/>
            </a:spcAft>
          </a:pPr>
          <a:r>
            <a:rPr lang="es-MX" sz="3700" kern="1200" dirty="0" smtClean="0"/>
            <a:t>      </a:t>
          </a:r>
          <a:endParaRPr lang="es-MX" sz="3700" kern="1200" dirty="0"/>
        </a:p>
      </dsp:txBody>
      <dsp:txXfrm>
        <a:off x="2197577" y="2314796"/>
        <a:ext cx="3486912" cy="497476"/>
      </dsp:txXfrm>
    </dsp:sp>
    <dsp:sp modelId="{C830B25D-8F01-48D9-8398-69ED2FA2B7CA}">
      <dsp:nvSpPr>
        <dsp:cNvPr id="0" name=""/>
        <dsp:cNvSpPr/>
      </dsp:nvSpPr>
      <dsp:spPr>
        <a:xfrm>
          <a:off x="4189771" y="820078"/>
          <a:ext cx="2477958" cy="3486912"/>
        </a:xfrm>
        <a:prstGeom prst="rect">
          <a:avLst/>
        </a:prstGeom>
        <a:solidFill>
          <a:schemeClr val="accent5">
            <a:hueOff val="-4700818"/>
            <a:satOff val="26697"/>
            <a:lumOff val="137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438746"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solidFill>
                <a:schemeClr val="bg1"/>
              </a:solidFill>
            </a:rPr>
            <a:t>Sin embargo, si el automóvil es un melocotón, el dueño sabe que el automóvil esta subvaluado y, por tanto, podría no querer venderlo. Como resultado de esta selección adversa son pocos los automóviles usados buenos que llegan al mercado.</a:t>
          </a:r>
          <a:endParaRPr lang="es-MX" sz="1400" kern="1200" dirty="0">
            <a:solidFill>
              <a:schemeClr val="bg1"/>
            </a:solidFill>
          </a:endParaRPr>
        </a:p>
      </dsp:txBody>
      <dsp:txXfrm>
        <a:off x="4189771" y="820078"/>
        <a:ext cx="2477958" cy="3486912"/>
      </dsp:txXfrm>
    </dsp:sp>
    <dsp:sp modelId="{381F50E8-082C-4175-AF08-70E98033BF85}">
      <dsp:nvSpPr>
        <dsp:cNvPr id="0" name=""/>
        <dsp:cNvSpPr/>
      </dsp:nvSpPr>
      <dsp:spPr>
        <a:xfrm>
          <a:off x="3692295" y="163409"/>
          <a:ext cx="994952" cy="994952"/>
        </a:xfrm>
        <a:prstGeom prst="rect">
          <a:avLst/>
        </a:prstGeom>
        <a:solidFill>
          <a:schemeClr val="accent5">
            <a:tint val="50000"/>
            <a:hueOff val="-5044682"/>
            <a:satOff val="24327"/>
            <a:lumOff val="2051"/>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8A7F0CCD-948D-4364-85CA-CF202CDBF886}">
      <dsp:nvSpPr>
        <dsp:cNvPr id="0" name=""/>
        <dsp:cNvSpPr/>
      </dsp:nvSpPr>
      <dsp:spPr>
        <a:xfrm rot="16200000">
          <a:off x="5827595" y="2314796"/>
          <a:ext cx="3486912" cy="497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38746" bIns="0" numCol="1" spcCol="1270" anchor="t" anchorCtr="0">
          <a:noAutofit/>
        </a:bodyPr>
        <a:lstStyle/>
        <a:p>
          <a:pPr lvl="0" algn="r" defTabSz="1644650">
            <a:lnSpc>
              <a:spcPct val="90000"/>
            </a:lnSpc>
            <a:spcBef>
              <a:spcPct val="0"/>
            </a:spcBef>
            <a:spcAft>
              <a:spcPct val="35000"/>
            </a:spcAft>
          </a:pPr>
          <a:r>
            <a:rPr lang="es-MX" sz="3700" kern="1200" dirty="0" smtClean="0"/>
            <a:t>              </a:t>
          </a:r>
          <a:endParaRPr lang="es-MX" sz="3700" kern="1200" dirty="0"/>
        </a:p>
      </dsp:txBody>
      <dsp:txXfrm>
        <a:off x="5827595" y="2314796"/>
        <a:ext cx="3486912" cy="497476"/>
      </dsp:txXfrm>
    </dsp:sp>
    <dsp:sp modelId="{E337E16F-6FAE-44AB-93B4-EEADA99EFF79}">
      <dsp:nvSpPr>
        <dsp:cNvPr id="0" name=""/>
        <dsp:cNvSpPr/>
      </dsp:nvSpPr>
      <dsp:spPr>
        <a:xfrm>
          <a:off x="7819789" y="820078"/>
          <a:ext cx="2477958" cy="3486912"/>
        </a:xfrm>
        <a:prstGeom prst="rect">
          <a:avLst/>
        </a:prstGeom>
        <a:solidFill>
          <a:schemeClr val="accent5">
            <a:hueOff val="-9401635"/>
            <a:satOff val="53393"/>
            <a:lumOff val="274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438746" rIns="128016" bIns="128016"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solidFill>
                <a:schemeClr val="bg1"/>
              </a:solidFill>
            </a:rPr>
            <a:t>Puesto que la calidad promedio de un automóvil usado disponible en el mercado será baja y que pocas personas querrán comprar un limón, habrá pocas ventas. El mercado de automóviles usados funcionará de manera deficiente, si acaso funciona.</a:t>
          </a:r>
          <a:endParaRPr lang="es-MX" sz="1400" kern="1200" dirty="0">
            <a:solidFill>
              <a:schemeClr val="bg1"/>
            </a:solidFill>
          </a:endParaRPr>
        </a:p>
      </dsp:txBody>
      <dsp:txXfrm>
        <a:off x="7819789" y="820078"/>
        <a:ext cx="2477958" cy="3486912"/>
      </dsp:txXfrm>
    </dsp:sp>
    <dsp:sp modelId="{96B6C586-3186-49F5-B376-0B3FE2F93459}">
      <dsp:nvSpPr>
        <dsp:cNvPr id="0" name=""/>
        <dsp:cNvSpPr/>
      </dsp:nvSpPr>
      <dsp:spPr>
        <a:xfrm>
          <a:off x="7322313" y="163409"/>
          <a:ext cx="994952" cy="994952"/>
        </a:xfrm>
        <a:prstGeom prst="rect">
          <a:avLst/>
        </a:prstGeom>
        <a:solidFill>
          <a:schemeClr val="accent5">
            <a:tint val="50000"/>
            <a:hueOff val="-10089364"/>
            <a:satOff val="48654"/>
            <a:lumOff val="4102"/>
            <a:alphaOff val="0"/>
          </a:schemeClr>
        </a:solid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890598-737E-4AB2-B5BF-685BFC67F93D}">
      <dsp:nvSpPr>
        <dsp:cNvPr id="0" name=""/>
        <dsp:cNvSpPr/>
      </dsp:nvSpPr>
      <dsp:spPr>
        <a:xfrm>
          <a:off x="4628839" y="1965"/>
          <a:ext cx="1782338" cy="1782338"/>
        </a:xfrm>
        <a:prstGeom prst="ellipse">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El sistema financiero encauza</a:t>
          </a:r>
          <a:endParaRPr lang="es-MX" sz="2000" b="1" kern="1200" dirty="0"/>
        </a:p>
      </dsp:txBody>
      <dsp:txXfrm>
        <a:off x="4889856" y="262982"/>
        <a:ext cx="1260304" cy="1260304"/>
      </dsp:txXfrm>
    </dsp:sp>
    <dsp:sp modelId="{7A4EC0EB-5686-4CB1-8DFF-AE9B8730D104}">
      <dsp:nvSpPr>
        <dsp:cNvPr id="0" name=""/>
        <dsp:cNvSpPr/>
      </dsp:nvSpPr>
      <dsp:spPr>
        <a:xfrm rot="2700000">
          <a:off x="6219815" y="1528977"/>
          <a:ext cx="473614" cy="601539"/>
        </a:xfrm>
        <a:prstGeom prst="rightArrow">
          <a:avLst>
            <a:gd name="adj1" fmla="val 60000"/>
            <a:gd name="adj2" fmla="val 50000"/>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a:off x="6240623" y="1599051"/>
        <a:ext cx="331530" cy="360923"/>
      </dsp:txXfrm>
    </dsp:sp>
    <dsp:sp modelId="{A0065A13-1BED-4C65-818D-922F7085DA8E}">
      <dsp:nvSpPr>
        <dsp:cNvPr id="0" name=""/>
        <dsp:cNvSpPr/>
      </dsp:nvSpPr>
      <dsp:spPr>
        <a:xfrm>
          <a:off x="6521022" y="1894147"/>
          <a:ext cx="1782338" cy="1782338"/>
        </a:xfrm>
        <a:prstGeom prst="ellipse">
          <a:avLst/>
        </a:prstGeom>
        <a:gradFill rotWithShape="0">
          <a:gsLst>
            <a:gs pos="0">
              <a:schemeClr val="accent3">
                <a:hueOff val="682823"/>
                <a:satOff val="-6313"/>
                <a:lumOff val="392"/>
                <a:alphaOff val="0"/>
              </a:schemeClr>
            </a:gs>
            <a:gs pos="100000">
              <a:schemeClr val="accent3">
                <a:hueOff val="682823"/>
                <a:satOff val="-6313"/>
                <a:lumOff val="392"/>
                <a:alphaOff val="0"/>
                <a:shade val="48000"/>
                <a:satMod val="180000"/>
                <a:lumMod val="94000"/>
              </a:schemeClr>
            </a:gs>
            <a:gs pos="100000">
              <a:schemeClr val="accent3">
                <a:hueOff val="682823"/>
                <a:satOff val="-6313"/>
                <a:lumOff val="392"/>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t>billones de dólares por año de los ahorradores a las personas que tienen oportunidades de inversión productivas</a:t>
          </a:r>
          <a:r>
            <a:rPr lang="es-MX" sz="1100" kern="1200" dirty="0" smtClean="0"/>
            <a:t>.</a:t>
          </a:r>
          <a:endParaRPr lang="es-MX" sz="1100" kern="1200" dirty="0"/>
        </a:p>
      </dsp:txBody>
      <dsp:txXfrm>
        <a:off x="6782039" y="2155164"/>
        <a:ext cx="1260304" cy="1260304"/>
      </dsp:txXfrm>
    </dsp:sp>
    <dsp:sp modelId="{36FCBA55-9303-4E47-B4FA-BABE71DF75A7}">
      <dsp:nvSpPr>
        <dsp:cNvPr id="0" name=""/>
        <dsp:cNvSpPr/>
      </dsp:nvSpPr>
      <dsp:spPr>
        <a:xfrm rot="8100000">
          <a:off x="6238771" y="3421160"/>
          <a:ext cx="473614" cy="601539"/>
        </a:xfrm>
        <a:prstGeom prst="rightArrow">
          <a:avLst>
            <a:gd name="adj1" fmla="val 60000"/>
            <a:gd name="adj2" fmla="val 50000"/>
          </a:avLst>
        </a:prstGeom>
        <a:gradFill rotWithShape="0">
          <a:gsLst>
            <a:gs pos="0">
              <a:schemeClr val="accent3">
                <a:hueOff val="682823"/>
                <a:satOff val="-6313"/>
                <a:lumOff val="392"/>
                <a:alphaOff val="0"/>
              </a:schemeClr>
            </a:gs>
            <a:gs pos="100000">
              <a:schemeClr val="accent3">
                <a:hueOff val="682823"/>
                <a:satOff val="-6313"/>
                <a:lumOff val="392"/>
                <a:alphaOff val="0"/>
                <a:shade val="48000"/>
                <a:satMod val="180000"/>
                <a:lumMod val="94000"/>
              </a:schemeClr>
            </a:gs>
            <a:gs pos="100000">
              <a:schemeClr val="accent3">
                <a:hueOff val="682823"/>
                <a:satOff val="-6313"/>
                <a:lumOff val="392"/>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10800000">
        <a:off x="6360047" y="3491234"/>
        <a:ext cx="331530" cy="360923"/>
      </dsp:txXfrm>
    </dsp:sp>
    <dsp:sp modelId="{CA006ED6-1637-476D-B8A3-19E7CF79F6F4}">
      <dsp:nvSpPr>
        <dsp:cNvPr id="0" name=""/>
        <dsp:cNvSpPr/>
      </dsp:nvSpPr>
      <dsp:spPr>
        <a:xfrm>
          <a:off x="4628839" y="3786330"/>
          <a:ext cx="1782338" cy="1782338"/>
        </a:xfrm>
        <a:prstGeom prst="ellipse">
          <a:avLst/>
        </a:prstGeom>
        <a:gradFill rotWithShape="0">
          <a:gsLst>
            <a:gs pos="0">
              <a:schemeClr val="accent3">
                <a:hueOff val="1365645"/>
                <a:satOff val="-12627"/>
                <a:lumOff val="784"/>
                <a:alphaOff val="0"/>
              </a:schemeClr>
            </a:gs>
            <a:gs pos="100000">
              <a:schemeClr val="accent3">
                <a:hueOff val="1365645"/>
                <a:satOff val="-12627"/>
                <a:lumOff val="784"/>
                <a:alphaOff val="0"/>
                <a:shade val="48000"/>
                <a:satMod val="180000"/>
                <a:lumMod val="94000"/>
              </a:schemeClr>
            </a:gs>
            <a:gs pos="100000">
              <a:schemeClr val="accent3">
                <a:hueOff val="1365645"/>
                <a:satOff val="-12627"/>
                <a:lumOff val="784"/>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b="1" kern="1200" dirty="0" smtClean="0"/>
            <a:t>Si se observa de cerca la estructura financiera  de todo el mundo</a:t>
          </a:r>
          <a:endParaRPr lang="es-MX" sz="1500" b="1" kern="1200" dirty="0"/>
        </a:p>
      </dsp:txBody>
      <dsp:txXfrm>
        <a:off x="4889856" y="4047347"/>
        <a:ext cx="1260304" cy="1260304"/>
      </dsp:txXfrm>
    </dsp:sp>
    <dsp:sp modelId="{99E066FF-B467-46A7-A9A2-8CE5BC32466F}">
      <dsp:nvSpPr>
        <dsp:cNvPr id="0" name=""/>
        <dsp:cNvSpPr/>
      </dsp:nvSpPr>
      <dsp:spPr>
        <a:xfrm rot="13522491">
          <a:off x="4403316" y="3462834"/>
          <a:ext cx="429355" cy="601539"/>
        </a:xfrm>
        <a:prstGeom prst="rightArrow">
          <a:avLst>
            <a:gd name="adj1" fmla="val 60000"/>
            <a:gd name="adj2" fmla="val 50000"/>
          </a:avLst>
        </a:prstGeom>
        <a:gradFill rotWithShape="0">
          <a:gsLst>
            <a:gs pos="0">
              <a:schemeClr val="accent3">
                <a:hueOff val="1365645"/>
                <a:satOff val="-12627"/>
                <a:lumOff val="784"/>
                <a:alphaOff val="0"/>
              </a:schemeClr>
            </a:gs>
            <a:gs pos="100000">
              <a:schemeClr val="accent3">
                <a:hueOff val="1365645"/>
                <a:satOff val="-12627"/>
                <a:lumOff val="784"/>
                <a:alphaOff val="0"/>
                <a:shade val="48000"/>
                <a:satMod val="180000"/>
                <a:lumMod val="94000"/>
              </a:schemeClr>
            </a:gs>
            <a:gs pos="100000">
              <a:schemeClr val="accent3">
                <a:hueOff val="1365645"/>
                <a:satOff val="-12627"/>
                <a:lumOff val="784"/>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rot="10800000">
        <a:off x="4512960" y="3628979"/>
        <a:ext cx="300549" cy="360923"/>
      </dsp:txXfrm>
    </dsp:sp>
    <dsp:sp modelId="{BFD20C4B-2977-4F03-969C-F6E616360648}">
      <dsp:nvSpPr>
        <dsp:cNvPr id="0" name=""/>
        <dsp:cNvSpPr/>
      </dsp:nvSpPr>
      <dsp:spPr>
        <a:xfrm>
          <a:off x="2666453" y="1853599"/>
          <a:ext cx="1971943" cy="1863435"/>
        </a:xfrm>
        <a:prstGeom prst="ellipse">
          <a:avLst/>
        </a:prstGeom>
        <a:gradFill rotWithShape="0">
          <a:gsLst>
            <a:gs pos="0">
              <a:schemeClr val="accent3">
                <a:hueOff val="2048468"/>
                <a:satOff val="-18940"/>
                <a:lumOff val="1176"/>
                <a:alphaOff val="0"/>
              </a:schemeClr>
            </a:gs>
            <a:gs pos="100000">
              <a:schemeClr val="accent3">
                <a:hueOff val="2048468"/>
                <a:satOff val="-18940"/>
                <a:lumOff val="1176"/>
                <a:alphaOff val="0"/>
                <a:shade val="48000"/>
                <a:satMod val="180000"/>
                <a:lumMod val="94000"/>
              </a:schemeClr>
            </a:gs>
            <a:gs pos="100000">
              <a:schemeClr val="accent3">
                <a:hueOff val="2048468"/>
                <a:satOff val="-18940"/>
                <a:lumOff val="1176"/>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t>Se descubren </a:t>
          </a:r>
          <a:r>
            <a:rPr lang="es-MX" sz="2000" b="1" kern="1200" dirty="0" smtClean="0">
              <a:solidFill>
                <a:srgbClr val="FF0000"/>
              </a:solidFill>
              <a:effectLst>
                <a:outerShdw blurRad="38100" dist="38100" dir="2700000" algn="tl">
                  <a:srgbClr val="000000">
                    <a:alpha val="43137"/>
                  </a:srgbClr>
                </a:outerShdw>
              </a:effectLst>
            </a:rPr>
            <a:t>ocho realidades básicas </a:t>
          </a:r>
          <a:endParaRPr lang="es-MX" sz="2000" b="1" kern="1200" dirty="0">
            <a:solidFill>
              <a:srgbClr val="FF0000"/>
            </a:solidFill>
            <a:effectLst>
              <a:outerShdw blurRad="38100" dist="38100" dir="2700000" algn="tl">
                <a:srgbClr val="000000">
                  <a:alpha val="43137"/>
                </a:srgbClr>
              </a:outerShdw>
            </a:effectLst>
          </a:endParaRPr>
        </a:p>
      </dsp:txBody>
      <dsp:txXfrm>
        <a:off x="2955237" y="2126493"/>
        <a:ext cx="1394375" cy="1317647"/>
      </dsp:txXfrm>
    </dsp:sp>
    <dsp:sp modelId="{AEA884CD-BECD-48EC-8AD9-7D350AA991AD}">
      <dsp:nvSpPr>
        <dsp:cNvPr id="0" name=""/>
        <dsp:cNvSpPr/>
      </dsp:nvSpPr>
      <dsp:spPr>
        <a:xfrm rot="18877509">
          <a:off x="4386244" y="1523557"/>
          <a:ext cx="429355" cy="601539"/>
        </a:xfrm>
        <a:prstGeom prst="rightArrow">
          <a:avLst>
            <a:gd name="adj1" fmla="val 60000"/>
            <a:gd name="adj2" fmla="val 50000"/>
          </a:avLst>
        </a:prstGeom>
        <a:gradFill rotWithShape="0">
          <a:gsLst>
            <a:gs pos="0">
              <a:schemeClr val="accent3">
                <a:hueOff val="2048468"/>
                <a:satOff val="-18940"/>
                <a:lumOff val="1176"/>
                <a:alphaOff val="0"/>
              </a:schemeClr>
            </a:gs>
            <a:gs pos="100000">
              <a:schemeClr val="accent3">
                <a:hueOff val="2048468"/>
                <a:satOff val="-18940"/>
                <a:lumOff val="1176"/>
                <a:alphaOff val="0"/>
                <a:shade val="48000"/>
                <a:satMod val="180000"/>
                <a:lumMod val="94000"/>
              </a:schemeClr>
            </a:gs>
            <a:gs pos="100000">
              <a:schemeClr val="accent3">
                <a:hueOff val="2048468"/>
                <a:satOff val="-18940"/>
                <a:lumOff val="1176"/>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dirty="0"/>
        </a:p>
      </dsp:txBody>
      <dsp:txXfrm>
        <a:off x="4405406" y="1689702"/>
        <a:ext cx="300549" cy="360923"/>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0ED90D-3872-4262-8563-14E19C316D01}">
      <dsp:nvSpPr>
        <dsp:cNvPr id="0" name=""/>
        <dsp:cNvSpPr/>
      </dsp:nvSpPr>
      <dsp:spPr>
        <a:xfrm rot="5400000">
          <a:off x="-356234" y="358824"/>
          <a:ext cx="2374900" cy="1662430"/>
        </a:xfrm>
        <a:prstGeom prst="chevron">
          <a:avLst/>
        </a:prstGeom>
        <a:solidFill>
          <a:schemeClr val="dk2">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s-MX" sz="4800" kern="1200" dirty="0" smtClean="0"/>
            <a:t>  </a:t>
          </a:r>
          <a:endParaRPr lang="es-MX" sz="4800" kern="1200" dirty="0"/>
        </a:p>
      </dsp:txBody>
      <dsp:txXfrm rot="-5400000">
        <a:off x="1" y="833804"/>
        <a:ext cx="1662430" cy="712470"/>
      </dsp:txXfrm>
    </dsp:sp>
    <dsp:sp modelId="{C4553B9F-963B-45E5-B834-AC09E01CC932}">
      <dsp:nvSpPr>
        <dsp:cNvPr id="0" name=""/>
        <dsp:cNvSpPr/>
      </dsp:nvSpPr>
      <dsp:spPr>
        <a:xfrm rot="5400000">
          <a:off x="5239385" y="-3574365"/>
          <a:ext cx="1543685" cy="8697595"/>
        </a:xfrm>
        <a:prstGeom prst="round2SameRect">
          <a:avLst/>
        </a:prstGeom>
        <a:solidFill>
          <a:schemeClr val="lt2">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En la ausencia de información asimétrica, el problema de los limones desaparece. Si los compradores saben tanto sobre la calidad de automóviles usados como los vendedores, de tal forma que todos los interesados puedan distinguir entre un automóvil bueno y uno malo, los compradores estarán dispuestos a pagar el valor total de los automóviles usados buenos. Puesto que los dueños de los automóviles usados buenos pueden conseguir ahora un precio justo, estarán dispuestos a venderlos.</a:t>
          </a:r>
          <a:endParaRPr lang="es-MX" sz="1700" kern="1200" dirty="0"/>
        </a:p>
      </dsp:txBody>
      <dsp:txXfrm rot="-5400000">
        <a:off x="1662430" y="77946"/>
        <a:ext cx="8622239" cy="1392973"/>
      </dsp:txXfrm>
    </dsp:sp>
    <dsp:sp modelId="{5C41A507-9628-4FFE-A6EC-EC22F89D2C2E}">
      <dsp:nvSpPr>
        <dsp:cNvPr id="0" name=""/>
        <dsp:cNvSpPr/>
      </dsp:nvSpPr>
      <dsp:spPr>
        <a:xfrm rot="5400000">
          <a:off x="-356234" y="2449144"/>
          <a:ext cx="2374900" cy="1662430"/>
        </a:xfrm>
        <a:prstGeom prst="chevron">
          <a:avLst/>
        </a:prstGeom>
        <a:solidFill>
          <a:schemeClr val="dk2">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s-MX" sz="4800" kern="1200" dirty="0" smtClean="0"/>
            <a:t>  </a:t>
          </a:r>
          <a:endParaRPr lang="es-MX" sz="4800" kern="1200" dirty="0"/>
        </a:p>
      </dsp:txBody>
      <dsp:txXfrm rot="-5400000">
        <a:off x="1" y="2924124"/>
        <a:ext cx="1662430" cy="712470"/>
      </dsp:txXfrm>
    </dsp:sp>
    <dsp:sp modelId="{15AD6C0F-E0F8-406C-B2AF-F0A4E336EC9E}">
      <dsp:nvSpPr>
        <dsp:cNvPr id="0" name=""/>
        <dsp:cNvSpPr/>
      </dsp:nvSpPr>
      <dsp:spPr>
        <a:xfrm rot="5400000">
          <a:off x="5239385" y="-1484044"/>
          <a:ext cx="1543685" cy="8697595"/>
        </a:xfrm>
        <a:prstGeom prst="round2SameRect">
          <a:avLst/>
        </a:prstGeom>
        <a:solidFill>
          <a:schemeClr val="lt2">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El mercado tendrá muchas transacciones y hará su trabajo básico, consistente en canalizar los automóviles buenos a las personas que los requieran. De manera similar, si los compradores de valores pueden distinguir las empresas buenas de las malas, pagarán el valor total de los valores emitidos por las empresas buenas, y éstas venderán sus valores en el mercado de valores, que será entonces capaz de movilizar los fondos a las empresas buenas que tengan las oportunidades de inversión más productivas.</a:t>
          </a:r>
          <a:endParaRPr lang="es-MX" sz="1700" kern="1200" dirty="0"/>
        </a:p>
      </dsp:txBody>
      <dsp:txXfrm rot="-5400000">
        <a:off x="1662430" y="2168267"/>
        <a:ext cx="8622239" cy="139297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DC621B-45D7-4B1C-A590-F0F876AFD13D}">
      <dsp:nvSpPr>
        <dsp:cNvPr id="0" name=""/>
        <dsp:cNvSpPr/>
      </dsp:nvSpPr>
      <dsp:spPr>
        <a:xfrm>
          <a:off x="0" y="469876"/>
          <a:ext cx="10940652" cy="1342503"/>
        </a:xfrm>
        <a:prstGeom prst="roundRect">
          <a:avLst>
            <a:gd name="adj" fmla="val 10000"/>
          </a:avLst>
        </a:prstGeom>
        <a:solidFill>
          <a:schemeClr val="accent4">
            <a:hueOff val="0"/>
            <a:satOff val="0"/>
            <a:lumOff val="0"/>
            <a:alphaOff val="0"/>
          </a:schemeClr>
        </a:solidFill>
        <a:ln>
          <a:noFill/>
        </a:ln>
        <a:effectLst>
          <a:outerShdw blurRad="63500" dist="12700" dir="5400000" sx="102000" sy="102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La solución al problema de la selección adversa en los mercados financieros es eliminar la información asimétrica brindando información detallada acerca de los individuos o empresas que están tratando de financiar sus actividades de inversión a las personas que suministran los fondos.</a:t>
          </a:r>
          <a:endParaRPr lang="es-MX" sz="2200" kern="1200" dirty="0"/>
        </a:p>
      </dsp:txBody>
      <dsp:txXfrm>
        <a:off x="39321" y="509197"/>
        <a:ext cx="10862010" cy="1263861"/>
      </dsp:txXfrm>
    </dsp:sp>
    <dsp:sp modelId="{39063111-A3A4-4C32-B30E-E1A5720EE090}">
      <dsp:nvSpPr>
        <dsp:cNvPr id="0" name=""/>
        <dsp:cNvSpPr/>
      </dsp:nvSpPr>
      <dsp:spPr>
        <a:xfrm>
          <a:off x="0" y="2054031"/>
          <a:ext cx="1342503" cy="1342503"/>
        </a:xfrm>
        <a:prstGeom prst="roundRect">
          <a:avLst>
            <a:gd name="adj" fmla="val 16670"/>
          </a:avLst>
        </a:prstGeom>
        <a:solidFill>
          <a:schemeClr val="accent5">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D82FEDB-3499-42BD-AD10-81790BDD6C8A}">
      <dsp:nvSpPr>
        <dsp:cNvPr id="0" name=""/>
        <dsp:cNvSpPr/>
      </dsp:nvSpPr>
      <dsp:spPr>
        <a:xfrm>
          <a:off x="1423054" y="2054031"/>
          <a:ext cx="9517597" cy="1342503"/>
        </a:xfrm>
        <a:prstGeom prst="roundRect">
          <a:avLst>
            <a:gd name="adj" fmla="val 16670"/>
          </a:avLst>
        </a:prstGeom>
        <a:solidFill>
          <a:schemeClr val="accent5">
            <a:hueOff val="0"/>
            <a:satOff val="0"/>
            <a:lumOff val="0"/>
            <a:alphaOff val="0"/>
          </a:schemeClr>
        </a:solidFill>
        <a:ln>
          <a:noFill/>
        </a:ln>
        <a:effectLst>
          <a:outerShdw blurRad="63500" dist="12700" dir="5400000" sx="102000" sy="102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el sistema de producción y venta de información a nivel privado no resuelve en forma completa el problema de la selección adversa en los mercados de valores, debido al problema del paracaidista (free </a:t>
          </a:r>
          <a:r>
            <a:rPr lang="es-MX" sz="1700" kern="1200" dirty="0" err="1" smtClean="0"/>
            <a:t>rider</a:t>
          </a:r>
          <a:r>
            <a:rPr lang="es-MX" sz="1700" kern="1200" dirty="0" smtClean="0"/>
            <a:t>).</a:t>
          </a:r>
          <a:endParaRPr lang="es-MX" sz="1700" kern="1200" dirty="0"/>
        </a:p>
      </dsp:txBody>
      <dsp:txXfrm>
        <a:off x="1488601" y="2119578"/>
        <a:ext cx="9386503" cy="1211409"/>
      </dsp:txXfrm>
    </dsp:sp>
    <dsp:sp modelId="{D8ABF726-CF2B-4359-9621-FE0C3079C216}">
      <dsp:nvSpPr>
        <dsp:cNvPr id="0" name=""/>
        <dsp:cNvSpPr/>
      </dsp:nvSpPr>
      <dsp:spPr>
        <a:xfrm>
          <a:off x="0" y="3557635"/>
          <a:ext cx="1342503" cy="1342503"/>
        </a:xfrm>
        <a:prstGeom prst="roundRect">
          <a:avLst>
            <a:gd name="adj" fmla="val 16670"/>
          </a:avLst>
        </a:prstGeom>
        <a:solidFill>
          <a:schemeClr val="accent5">
            <a:hueOff val="-9401635"/>
            <a:satOff val="53393"/>
            <a:lumOff val="2746"/>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9A792D8-BDE3-4B45-A345-FDA9719B2074}">
      <dsp:nvSpPr>
        <dsp:cNvPr id="0" name=""/>
        <dsp:cNvSpPr/>
      </dsp:nvSpPr>
      <dsp:spPr>
        <a:xfrm>
          <a:off x="1423054" y="3528395"/>
          <a:ext cx="9517597" cy="1342503"/>
        </a:xfrm>
        <a:prstGeom prst="roundRect">
          <a:avLst>
            <a:gd name="adj" fmla="val 16670"/>
          </a:avLst>
        </a:prstGeom>
        <a:solidFill>
          <a:schemeClr val="accent5">
            <a:hueOff val="-9401635"/>
            <a:satOff val="53393"/>
            <a:lumOff val="2746"/>
            <a:alphaOff val="0"/>
          </a:schemeClr>
        </a:solidFill>
        <a:ln>
          <a:noFill/>
        </a:ln>
        <a:effectLst>
          <a:outerShdw blurRad="63500" dist="12700" dir="5400000" sx="102000" sy="102000" rotWithShape="0">
            <a:srgbClr val="000000">
              <a:alpha val="32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Éste ocurre cuando ciertas personas que no pagan por la obtención de la información toman ventaja de ella (por la cual otras personas sí han pagado). El problema del paracaidista indica que la venta privada de información será tan sólo una solución parcial al problema de los limones</a:t>
          </a:r>
          <a:endParaRPr lang="es-MX" sz="1700" kern="1200" dirty="0"/>
        </a:p>
      </dsp:txBody>
      <dsp:txXfrm>
        <a:off x="1488601" y="3593942"/>
        <a:ext cx="9386503" cy="121140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434461-570C-4B5D-9F7A-3A67E3CA87BF}">
      <dsp:nvSpPr>
        <dsp:cNvPr id="0" name=""/>
        <dsp:cNvSpPr/>
      </dsp:nvSpPr>
      <dsp:spPr>
        <a:xfrm>
          <a:off x="3038575" y="2574"/>
          <a:ext cx="5993923" cy="1498480"/>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El problema del paracaidista evita que el mercado privado produzca suficiente información capaz de eliminar toda la información asimétrica que conduce a una selección adversa. ¿Podrían los mercados financieros beneficiarse de la intervención del gobierno?</a:t>
          </a:r>
          <a:endParaRPr lang="es-MX" sz="1600" kern="1200" dirty="0"/>
        </a:p>
      </dsp:txBody>
      <dsp:txXfrm>
        <a:off x="3082464" y="46463"/>
        <a:ext cx="5906145" cy="1410702"/>
      </dsp:txXfrm>
    </dsp:sp>
    <dsp:sp modelId="{6E5F9B1A-5A90-477F-A38D-AE18C91AD58D}">
      <dsp:nvSpPr>
        <dsp:cNvPr id="0" name=""/>
        <dsp:cNvSpPr/>
      </dsp:nvSpPr>
      <dsp:spPr>
        <a:xfrm rot="5400000">
          <a:off x="5904420" y="1632172"/>
          <a:ext cx="262234" cy="262234"/>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074A0A-83DE-45A7-B353-2E244EB1466D}">
      <dsp:nvSpPr>
        <dsp:cNvPr id="0" name=""/>
        <dsp:cNvSpPr/>
      </dsp:nvSpPr>
      <dsp:spPr>
        <a:xfrm>
          <a:off x="3038575" y="2025523"/>
          <a:ext cx="5993923" cy="1498480"/>
        </a:xfrm>
        <a:prstGeom prst="roundRect">
          <a:avLst>
            <a:gd name="adj" fmla="val 10000"/>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El gobierno podría, por ejemplo, generar información para ayudar a los inversionistas a distinguir las empresas buenas de las malas y dar esta información al público libre de costo. Sin embargo, esta solución implicaría al  gobierno en la liberación de información negativa acerca de las empresas, una práctica que sería políticamente compleja.</a:t>
          </a:r>
          <a:endParaRPr lang="es-MX" sz="1400" kern="1200" dirty="0"/>
        </a:p>
      </dsp:txBody>
      <dsp:txXfrm>
        <a:off x="3082464" y="2069412"/>
        <a:ext cx="5906145" cy="1410702"/>
      </dsp:txXfrm>
    </dsp:sp>
    <dsp:sp modelId="{1CC20087-C19F-45FE-A7B5-EBC4C151B42F}">
      <dsp:nvSpPr>
        <dsp:cNvPr id="0" name=""/>
        <dsp:cNvSpPr/>
      </dsp:nvSpPr>
      <dsp:spPr>
        <a:xfrm rot="5400000">
          <a:off x="5904420" y="3655121"/>
          <a:ext cx="262234" cy="262234"/>
        </a:xfrm>
        <a:prstGeom prst="rightArrow">
          <a:avLst>
            <a:gd name="adj1" fmla="val 66700"/>
            <a:gd name="adj2" fmla="val 50000"/>
          </a:avLst>
        </a:prstGeom>
        <a:solidFill>
          <a:schemeClr val="accent5">
            <a:hueOff val="-9401635"/>
            <a:satOff val="53393"/>
            <a:lumOff val="274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5F8175-E0A2-4292-88B3-6B83D0F37F39}">
      <dsp:nvSpPr>
        <dsp:cNvPr id="0" name=""/>
        <dsp:cNvSpPr/>
      </dsp:nvSpPr>
      <dsp:spPr>
        <a:xfrm>
          <a:off x="3038575" y="4048472"/>
          <a:ext cx="5993923" cy="1498480"/>
        </a:xfrm>
        <a:prstGeom prst="roundRect">
          <a:avLst>
            <a:gd name="adj" fmla="val 10000"/>
          </a:avLst>
        </a:prstGeom>
        <a:solidFill>
          <a:schemeClr val="accent5">
            <a:tint val="40000"/>
            <a:alpha val="90000"/>
            <a:hueOff val="-10120926"/>
            <a:satOff val="47985"/>
            <a:lumOff val="3224"/>
            <a:alphaOff val="0"/>
          </a:schemeClr>
        </a:solidFill>
        <a:ln w="19050" cap="flat" cmpd="sng" algn="ctr">
          <a:solidFill>
            <a:schemeClr val="accent5">
              <a:tint val="40000"/>
              <a:alpha val="90000"/>
              <a:hueOff val="-10120926"/>
              <a:satOff val="47985"/>
              <a:lumOff val="32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Una segunda posibilidad (que aplican Estados Unidos y la mayoría de los gobiernos en todo el mundo) es que el gobierno regule los mercados de valores de tal forma que motive a las empresas para que revelen información honesta acerca de sí mismas, para que los inversionistas puedan determinar qué tan buenas o malas son las empresas.</a:t>
          </a:r>
          <a:endParaRPr lang="es-MX" sz="1400" kern="1200" dirty="0"/>
        </a:p>
      </dsp:txBody>
      <dsp:txXfrm>
        <a:off x="3082464" y="4092361"/>
        <a:ext cx="5906145" cy="141070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D3E22E-4BEC-44F7-B7C6-A0219761EE7E}">
      <dsp:nvSpPr>
        <dsp:cNvPr id="0" name=""/>
        <dsp:cNvSpPr/>
      </dsp:nvSpPr>
      <dsp:spPr>
        <a:xfrm>
          <a:off x="705840" y="2268"/>
          <a:ext cx="4400447" cy="2640268"/>
        </a:xfrm>
        <a:prstGeom prst="rect">
          <a:avLst/>
        </a:prstGeom>
        <a:solidFill>
          <a:schemeClr val="lt1"/>
        </a:solidFill>
        <a:ln w="190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la selección adversa indica que los intermediarios financieros en general y los bancos en particular, en tanto que mantienen una porción grande de préstamos no negociados desempeñan un papel más importante en la movilización de fondos hacia las corporaciones que el mercado de valores</a:t>
          </a:r>
          <a:r>
            <a:rPr lang="es-MX" sz="1600" kern="1200" dirty="0" smtClean="0"/>
            <a:t>.</a:t>
          </a:r>
          <a:endParaRPr lang="es-MX" sz="1600" kern="1200" dirty="0"/>
        </a:p>
      </dsp:txBody>
      <dsp:txXfrm>
        <a:off x="705840" y="2268"/>
        <a:ext cx="4400447" cy="2640268"/>
      </dsp:txXfrm>
    </dsp:sp>
    <dsp:sp modelId="{F401D41A-612A-462B-B34E-4578B23CFB6E}">
      <dsp:nvSpPr>
        <dsp:cNvPr id="0" name=""/>
        <dsp:cNvSpPr/>
      </dsp:nvSpPr>
      <dsp:spPr>
        <a:xfrm>
          <a:off x="5546332" y="2268"/>
          <a:ext cx="4400447" cy="2640268"/>
        </a:xfrm>
        <a:prstGeom prst="rect">
          <a:avLst/>
        </a:prstGeom>
        <a:solidFill>
          <a:schemeClr val="lt1"/>
        </a:solidFill>
        <a:ln w="1905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el financiamiento indirecto es mucho más importante que el financiamiento directo y por qué los bancos son la fuente más importante de fondos externos para el financiamiento de los negocios.</a:t>
          </a:r>
          <a:endParaRPr lang="es-MX" sz="1600" b="1" kern="1200" dirty="0"/>
        </a:p>
      </dsp:txBody>
      <dsp:txXfrm>
        <a:off x="5546332" y="2268"/>
        <a:ext cx="4400447" cy="2640268"/>
      </dsp:txXfrm>
    </dsp:sp>
    <dsp:sp modelId="{A9C9DA86-7A5E-4D58-BBC9-EEDFF6B96167}">
      <dsp:nvSpPr>
        <dsp:cNvPr id="0" name=""/>
        <dsp:cNvSpPr/>
      </dsp:nvSpPr>
      <dsp:spPr>
        <a:xfrm>
          <a:off x="705840" y="3082582"/>
          <a:ext cx="4400447" cy="2640268"/>
        </a:xfrm>
        <a:prstGeom prst="rect">
          <a:avLst/>
        </a:prstGeom>
        <a:solidFill>
          <a:schemeClr val="lt1"/>
        </a:solidFill>
        <a:ln w="1905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cuando la calidad de la información acerca de las empresas es mejor, los problemas de información asimétrica son menos severos, y será más fácil para las empresas emitir valores. La información acerca de las empresas privadas es más difícil de recopilar en los países en vías de desarrollo que en los países industrializados; por consiguiente, el papel menor que desempeñan los mercados de valores deja mayor espacio a los intermediarios financieros como los bancos.</a:t>
          </a:r>
          <a:endParaRPr lang="es-MX" sz="1600" b="1" kern="1200" dirty="0"/>
        </a:p>
      </dsp:txBody>
      <dsp:txXfrm>
        <a:off x="705840" y="3082582"/>
        <a:ext cx="4400447" cy="2640268"/>
      </dsp:txXfrm>
    </dsp:sp>
    <dsp:sp modelId="{6F15908C-BDD4-4259-8453-048E7D9EC031}">
      <dsp:nvSpPr>
        <dsp:cNvPr id="0" name=""/>
        <dsp:cNvSpPr/>
      </dsp:nvSpPr>
      <dsp:spPr>
        <a:xfrm>
          <a:off x="5688643" y="2952337"/>
          <a:ext cx="4400447" cy="2640268"/>
        </a:xfrm>
        <a:prstGeom prst="rect">
          <a:avLst/>
        </a:prstGeom>
        <a:solidFill>
          <a:schemeClr val="lt1"/>
        </a:solidFill>
        <a:ln w="1905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Cuanto más conocida sea una corporación, más información acerca de sus actividades estará disponible en el mercado. De este modo será más fácil para los inversionistas evaluar la calidad de la corporación y determinar si es una empresa buena o mala.</a:t>
          </a:r>
          <a:endParaRPr lang="es-MX" sz="1600" b="1" kern="1200" dirty="0"/>
        </a:p>
      </dsp:txBody>
      <dsp:txXfrm>
        <a:off x="5688643" y="2952337"/>
        <a:ext cx="4400447" cy="264026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A632B-2257-4C7F-AD5D-8188D2727E3F}">
      <dsp:nvSpPr>
        <dsp:cNvPr id="0" name=""/>
        <dsp:cNvSpPr/>
      </dsp:nvSpPr>
      <dsp:spPr>
        <a:xfrm>
          <a:off x="1756269" y="551"/>
          <a:ext cx="3243361" cy="1946016"/>
        </a:xfrm>
        <a:prstGeom prst="roundRect">
          <a:avLst>
            <a:gd name="adj" fmla="val 10000"/>
          </a:avLst>
        </a:prstGeom>
        <a:solidFill>
          <a:schemeClr val="lt1"/>
        </a:solidFill>
        <a:ln w="1905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La selección adversa interfiere con el funcionamiento de los mercados financieros sólo si un prestamista sufre una pérdida cuando un prestatario es incapaz de cumplir con los pagos del préstamo (es decir, cuando incurre en incumplimiento).</a:t>
          </a:r>
          <a:endParaRPr lang="es-MX" sz="1400" b="1" kern="1200" dirty="0"/>
        </a:p>
      </dsp:txBody>
      <dsp:txXfrm>
        <a:off x="1813266" y="57548"/>
        <a:ext cx="3129367" cy="1832022"/>
      </dsp:txXfrm>
    </dsp:sp>
    <dsp:sp modelId="{555CA70A-120D-4448-9CB0-0BFE8C4C187A}">
      <dsp:nvSpPr>
        <dsp:cNvPr id="0" name=""/>
        <dsp:cNvSpPr/>
      </dsp:nvSpPr>
      <dsp:spPr>
        <a:xfrm>
          <a:off x="5285046" y="571382"/>
          <a:ext cx="687592" cy="8043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5285046" y="732253"/>
        <a:ext cx="481314" cy="482611"/>
      </dsp:txXfrm>
    </dsp:sp>
    <dsp:sp modelId="{041BE588-CF4F-4710-8A98-789DFB133CBA}">
      <dsp:nvSpPr>
        <dsp:cNvPr id="0" name=""/>
        <dsp:cNvSpPr/>
      </dsp:nvSpPr>
      <dsp:spPr>
        <a:xfrm>
          <a:off x="6296974" y="551"/>
          <a:ext cx="3243361" cy="1946016"/>
        </a:xfrm>
        <a:prstGeom prst="roundRect">
          <a:avLst>
            <a:gd name="adj" fmla="val 10000"/>
          </a:avLst>
        </a:prstGeom>
        <a:solidFill>
          <a:schemeClr val="lt1"/>
        </a:solidFill>
        <a:ln w="1905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El colateral, que es la propiedad prometida a un prestamista si el prestatario incurre en incumplimiento, reduce las consecuencias de una selección adversa porque hace más pequeñas las pérdidas del prestamista en caso de incumplimiento. </a:t>
          </a:r>
          <a:endParaRPr lang="es-MX" sz="1400" b="1" kern="1200" dirty="0"/>
        </a:p>
      </dsp:txBody>
      <dsp:txXfrm>
        <a:off x="6353971" y="57548"/>
        <a:ext cx="3129367" cy="1832022"/>
      </dsp:txXfrm>
    </dsp:sp>
    <dsp:sp modelId="{B01E27D0-C39E-4CAA-B91B-211F49389B81}">
      <dsp:nvSpPr>
        <dsp:cNvPr id="0" name=""/>
        <dsp:cNvSpPr/>
      </dsp:nvSpPr>
      <dsp:spPr>
        <a:xfrm rot="5400000">
          <a:off x="7574859" y="2173603"/>
          <a:ext cx="687592" cy="8043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7677350" y="2231983"/>
        <a:ext cx="482611" cy="481314"/>
      </dsp:txXfrm>
    </dsp:sp>
    <dsp:sp modelId="{1E529A18-DA13-4DE6-B93E-DAD53C088617}">
      <dsp:nvSpPr>
        <dsp:cNvPr id="0" name=""/>
        <dsp:cNvSpPr/>
      </dsp:nvSpPr>
      <dsp:spPr>
        <a:xfrm>
          <a:off x="6296974" y="3243912"/>
          <a:ext cx="3243361" cy="1946016"/>
        </a:xfrm>
        <a:prstGeom prst="roundRect">
          <a:avLst>
            <a:gd name="adj" fmla="val 10000"/>
          </a:avLst>
        </a:prstGeom>
        <a:solidFill>
          <a:schemeClr val="lt1"/>
        </a:solidFill>
        <a:ln w="1905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Si un prestatario deja de cumplir con un préstamo, el prestamista puede vender el colateral y usar los fondos obtenidos para recuperar las pérdidas del préstamo.</a:t>
          </a:r>
          <a:endParaRPr lang="es-MX" sz="1400" b="1" kern="1200" dirty="0"/>
        </a:p>
      </dsp:txBody>
      <dsp:txXfrm>
        <a:off x="6353971" y="3300909"/>
        <a:ext cx="3129367" cy="183202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B40EE-F8A0-4FAC-BB53-3A7BE885E42E}">
      <dsp:nvSpPr>
        <dsp:cNvPr id="0" name=""/>
        <dsp:cNvSpPr/>
      </dsp:nvSpPr>
      <dsp:spPr>
        <a:xfrm>
          <a:off x="4918853" y="-183517"/>
          <a:ext cx="2534101" cy="1464290"/>
        </a:xfrm>
        <a:prstGeom prst="roundRect">
          <a:avLst/>
        </a:prstGeom>
        <a:gradFill rotWithShape="0">
          <a:gsLst>
            <a:gs pos="0">
              <a:schemeClr val="dk2">
                <a:hueOff val="0"/>
                <a:satOff val="0"/>
                <a:lumOff val="0"/>
                <a:alphaOff val="0"/>
                <a:tint val="90000"/>
              </a:schemeClr>
            </a:gs>
            <a:gs pos="48000">
              <a:schemeClr val="dk2">
                <a:hueOff val="0"/>
                <a:satOff val="0"/>
                <a:lumOff val="0"/>
                <a:alphaOff val="0"/>
                <a:tint val="54000"/>
                <a:satMod val="140000"/>
              </a:schemeClr>
            </a:gs>
            <a:gs pos="100000">
              <a:schemeClr val="dk2">
                <a:hueOff val="0"/>
                <a:satOff val="0"/>
                <a:lumOff val="0"/>
                <a:alphaOff val="0"/>
                <a:tint val="24000"/>
                <a:satMod val="260000"/>
              </a:schemeClr>
            </a:gs>
          </a:gsLst>
          <a:lin ang="16200000" scaled="1"/>
        </a:gradFill>
        <a:ln>
          <a:noFill/>
        </a:ln>
        <a:effectLst>
          <a:outerShdw blurRad="63500" dist="12700" dir="5400000" sx="102000" sy="102000" rotWithShape="0">
            <a:srgbClr val="000000">
              <a:alpha val="32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b="1" kern="1200" dirty="0" smtClean="0"/>
            <a:t>Capital Contable</a:t>
          </a:r>
          <a:endParaRPr lang="es-MX" sz="3200" b="1" kern="1200" dirty="0"/>
        </a:p>
      </dsp:txBody>
      <dsp:txXfrm>
        <a:off x="4990334" y="-112036"/>
        <a:ext cx="2391139" cy="1321328"/>
      </dsp:txXfrm>
    </dsp:sp>
    <dsp:sp modelId="{F7FC4092-A0A7-41F1-AD32-93ABCC0F43E1}">
      <dsp:nvSpPr>
        <dsp:cNvPr id="0" name=""/>
        <dsp:cNvSpPr/>
      </dsp:nvSpPr>
      <dsp:spPr>
        <a:xfrm>
          <a:off x="3635690" y="697911"/>
          <a:ext cx="5850176" cy="5850176"/>
        </a:xfrm>
        <a:custGeom>
          <a:avLst/>
          <a:gdLst/>
          <a:ahLst/>
          <a:cxnLst/>
          <a:rect l="0" t="0" r="0" b="0"/>
          <a:pathLst>
            <a:path>
              <a:moveTo>
                <a:pt x="4115542" y="253205"/>
              </a:moveTo>
              <a:arcTo wR="2925088" hR="2925088" stAng="17640918" swAng="1150327"/>
            </a:path>
          </a:pathLst>
        </a:custGeom>
        <a:noFill/>
        <a:ln w="1270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106594B-5148-4608-9F70-093F555B0840}">
      <dsp:nvSpPr>
        <dsp:cNvPr id="0" name=""/>
        <dsp:cNvSpPr/>
      </dsp:nvSpPr>
      <dsp:spPr>
        <a:xfrm>
          <a:off x="7821092" y="1721136"/>
          <a:ext cx="2775168" cy="1855666"/>
        </a:xfrm>
        <a:prstGeom prst="roundRect">
          <a:avLst/>
        </a:prstGeom>
        <a:gradFill rotWithShape="0">
          <a:gsLst>
            <a:gs pos="0">
              <a:schemeClr val="dk2">
                <a:hueOff val="0"/>
                <a:satOff val="0"/>
                <a:lumOff val="0"/>
                <a:alphaOff val="0"/>
                <a:tint val="90000"/>
              </a:schemeClr>
            </a:gs>
            <a:gs pos="48000">
              <a:schemeClr val="dk2">
                <a:hueOff val="0"/>
                <a:satOff val="0"/>
                <a:lumOff val="0"/>
                <a:alphaOff val="0"/>
                <a:tint val="54000"/>
                <a:satMod val="140000"/>
              </a:schemeClr>
            </a:gs>
            <a:gs pos="100000">
              <a:schemeClr val="dk2">
                <a:hueOff val="0"/>
                <a:satOff val="0"/>
                <a:lumOff val="0"/>
                <a:alphaOff val="0"/>
                <a:tint val="24000"/>
                <a:satMod val="260000"/>
              </a:schemeClr>
            </a:gs>
          </a:gsLst>
          <a:lin ang="16200000" scaled="1"/>
        </a:gradFill>
        <a:ln>
          <a:noFill/>
        </a:ln>
        <a:effectLst>
          <a:outerShdw blurRad="63500" dist="12700" dir="5400000" sx="102000" sy="102000" rotWithShape="0">
            <a:srgbClr val="000000">
              <a:alpha val="32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la diferencia entre los activos de una empresa (lo que posee o se le debe) y sus pasivos (lo que debe), desempeña un papel similar al del colateral</a:t>
          </a:r>
          <a:r>
            <a:rPr lang="es-MX" sz="1400" kern="1200" dirty="0" smtClean="0"/>
            <a:t>.</a:t>
          </a:r>
          <a:endParaRPr lang="es-MX" sz="1400" kern="1200" dirty="0"/>
        </a:p>
      </dsp:txBody>
      <dsp:txXfrm>
        <a:off x="7911678" y="1811722"/>
        <a:ext cx="2593996" cy="1674494"/>
      </dsp:txXfrm>
    </dsp:sp>
    <dsp:sp modelId="{8A4890BA-996F-484D-A5F1-5F3D6C3B41FB}">
      <dsp:nvSpPr>
        <dsp:cNvPr id="0" name=""/>
        <dsp:cNvSpPr/>
      </dsp:nvSpPr>
      <dsp:spPr>
        <a:xfrm>
          <a:off x="3477783" y="899167"/>
          <a:ext cx="5850176" cy="5850176"/>
        </a:xfrm>
        <a:custGeom>
          <a:avLst/>
          <a:gdLst/>
          <a:ahLst/>
          <a:cxnLst/>
          <a:rect l="0" t="0" r="0" b="0"/>
          <a:pathLst>
            <a:path>
              <a:moveTo>
                <a:pt x="5849975" y="2890781"/>
              </a:moveTo>
              <a:arcTo wR="2925088" hR="2925088" stAng="21559679" swAng="759609"/>
            </a:path>
          </a:pathLst>
        </a:custGeom>
        <a:noFill/>
        <a:ln w="1270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9C31AD2-6AA5-42A4-A6A2-7F2719B929D3}">
      <dsp:nvSpPr>
        <dsp:cNvPr id="0" name=""/>
        <dsp:cNvSpPr/>
      </dsp:nvSpPr>
      <dsp:spPr>
        <a:xfrm>
          <a:off x="6294606" y="4638807"/>
          <a:ext cx="4217089" cy="2402710"/>
        </a:xfrm>
        <a:prstGeom prst="roundRect">
          <a:avLst/>
        </a:prstGeom>
        <a:gradFill rotWithShape="0">
          <a:gsLst>
            <a:gs pos="0">
              <a:schemeClr val="dk2">
                <a:hueOff val="0"/>
                <a:satOff val="0"/>
                <a:lumOff val="0"/>
                <a:alphaOff val="0"/>
                <a:tint val="90000"/>
              </a:schemeClr>
            </a:gs>
            <a:gs pos="48000">
              <a:schemeClr val="dk2">
                <a:hueOff val="0"/>
                <a:satOff val="0"/>
                <a:lumOff val="0"/>
                <a:alphaOff val="0"/>
                <a:tint val="54000"/>
                <a:satMod val="140000"/>
              </a:schemeClr>
            </a:gs>
            <a:gs pos="100000">
              <a:schemeClr val="dk2">
                <a:hueOff val="0"/>
                <a:satOff val="0"/>
                <a:lumOff val="0"/>
                <a:alphaOff val="0"/>
                <a:tint val="24000"/>
                <a:satMod val="260000"/>
              </a:schemeClr>
            </a:gs>
          </a:gsLst>
          <a:lin ang="16200000" scaled="1"/>
        </a:gradFill>
        <a:ln>
          <a:noFill/>
        </a:ln>
        <a:effectLst>
          <a:outerShdw blurRad="63500" dist="12700" dir="5400000" sx="102000" sy="102000" rotWithShape="0">
            <a:srgbClr val="000000">
              <a:alpha val="32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Si una empresa tiene un alto capital contable, entonces, aun en el caso de que se comprometa con inversiones que ocasionen ganancias negativas e incurra en un incumplimiento sobre sus pagos de deudas, el prestamista puede tomar la propiedad del capital contable de la empresa, liquidarla y usar los fondos obtenidos para resarcirse de algunas de sus pérdidas del préstamo</a:t>
          </a:r>
          <a:r>
            <a:rPr lang="es-MX" sz="1400" kern="1200" dirty="0" smtClean="0"/>
            <a:t>.</a:t>
          </a:r>
          <a:endParaRPr lang="es-MX" sz="1400" kern="1200" dirty="0"/>
        </a:p>
      </dsp:txBody>
      <dsp:txXfrm>
        <a:off x="6411897" y="4756098"/>
        <a:ext cx="3982507" cy="2168128"/>
      </dsp:txXfrm>
    </dsp:sp>
    <dsp:sp modelId="{5DEE0C88-E86C-445B-8467-CFFF0B3F971C}">
      <dsp:nvSpPr>
        <dsp:cNvPr id="0" name=""/>
        <dsp:cNvSpPr/>
      </dsp:nvSpPr>
      <dsp:spPr>
        <a:xfrm>
          <a:off x="2873472" y="906961"/>
          <a:ext cx="5850176" cy="5850176"/>
        </a:xfrm>
        <a:custGeom>
          <a:avLst/>
          <a:gdLst/>
          <a:ahLst/>
          <a:cxnLst/>
          <a:rect l="0" t="0" r="0" b="0"/>
          <a:pathLst>
            <a:path>
              <a:moveTo>
                <a:pt x="3090765" y="5845481"/>
              </a:moveTo>
              <a:arcTo wR="2925088" hR="2925088" stAng="5205182" swAng="1200342"/>
            </a:path>
          </a:pathLst>
        </a:custGeom>
        <a:noFill/>
        <a:ln w="1270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28E2830-2939-498B-9F82-0AF4FB440DF4}">
      <dsp:nvSpPr>
        <dsp:cNvPr id="0" name=""/>
        <dsp:cNvSpPr/>
      </dsp:nvSpPr>
      <dsp:spPr>
        <a:xfrm>
          <a:off x="1940859" y="4838693"/>
          <a:ext cx="3277442" cy="1680390"/>
        </a:xfrm>
        <a:prstGeom prst="roundRect">
          <a:avLst/>
        </a:prstGeom>
        <a:gradFill rotWithShape="0">
          <a:gsLst>
            <a:gs pos="0">
              <a:schemeClr val="dk2">
                <a:hueOff val="0"/>
                <a:satOff val="0"/>
                <a:lumOff val="0"/>
                <a:alphaOff val="0"/>
                <a:tint val="90000"/>
              </a:schemeClr>
            </a:gs>
            <a:gs pos="48000">
              <a:schemeClr val="dk2">
                <a:hueOff val="0"/>
                <a:satOff val="0"/>
                <a:lumOff val="0"/>
                <a:alphaOff val="0"/>
                <a:tint val="54000"/>
                <a:satMod val="140000"/>
              </a:schemeClr>
            </a:gs>
            <a:gs pos="100000">
              <a:schemeClr val="dk2">
                <a:hueOff val="0"/>
                <a:satOff val="0"/>
                <a:lumOff val="0"/>
                <a:alphaOff val="0"/>
                <a:tint val="24000"/>
                <a:satMod val="260000"/>
              </a:schemeClr>
            </a:gs>
          </a:gsLst>
          <a:lin ang="16200000" scaled="1"/>
        </a:gradFill>
        <a:ln>
          <a:noFill/>
        </a:ln>
        <a:effectLst>
          <a:outerShdw blurRad="63500" dist="12700" dir="5400000" sx="102000" sy="102000" rotWithShape="0">
            <a:srgbClr val="000000">
              <a:alpha val="32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Además, cuanto más capital contable tenga una empresa, menos probable será que incurra en un incumplimiento, porque tiene un colchón de activos que puede usar para liquidar sus préstamos.</a:t>
          </a:r>
          <a:endParaRPr lang="es-MX" sz="1200" b="1" kern="1200" dirty="0"/>
        </a:p>
      </dsp:txBody>
      <dsp:txXfrm>
        <a:off x="2022889" y="4920723"/>
        <a:ext cx="3113382" cy="1516330"/>
      </dsp:txXfrm>
    </dsp:sp>
    <dsp:sp modelId="{ED9D187D-4EB3-47BE-92E6-265862361CF4}">
      <dsp:nvSpPr>
        <dsp:cNvPr id="0" name=""/>
        <dsp:cNvSpPr/>
      </dsp:nvSpPr>
      <dsp:spPr>
        <a:xfrm>
          <a:off x="2725129" y="561094"/>
          <a:ext cx="5850176" cy="5850176"/>
        </a:xfrm>
        <a:custGeom>
          <a:avLst/>
          <a:gdLst/>
          <a:ahLst/>
          <a:cxnLst/>
          <a:rect l="0" t="0" r="0" b="0"/>
          <a:pathLst>
            <a:path>
              <a:moveTo>
                <a:pt x="201919" y="3993026"/>
              </a:moveTo>
              <a:arcTo wR="2925088" hR="2925088" stAng="9515191" swAng="1125588"/>
            </a:path>
          </a:pathLst>
        </a:custGeom>
        <a:noFill/>
        <a:ln w="1270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2A8A1EB-4821-424D-8D33-28C3BB19E07B}">
      <dsp:nvSpPr>
        <dsp:cNvPr id="0" name=""/>
        <dsp:cNvSpPr/>
      </dsp:nvSpPr>
      <dsp:spPr>
        <a:xfrm>
          <a:off x="1134330" y="1508115"/>
          <a:ext cx="3520650" cy="1800828"/>
        </a:xfrm>
        <a:prstGeom prst="roundRect">
          <a:avLst/>
        </a:prstGeom>
        <a:gradFill rotWithShape="0">
          <a:gsLst>
            <a:gs pos="0">
              <a:schemeClr val="dk2">
                <a:hueOff val="0"/>
                <a:satOff val="0"/>
                <a:lumOff val="0"/>
                <a:alphaOff val="0"/>
                <a:tint val="90000"/>
              </a:schemeClr>
            </a:gs>
            <a:gs pos="48000">
              <a:schemeClr val="dk2">
                <a:hueOff val="0"/>
                <a:satOff val="0"/>
                <a:lumOff val="0"/>
                <a:alphaOff val="0"/>
                <a:tint val="54000"/>
                <a:satMod val="140000"/>
              </a:schemeClr>
            </a:gs>
            <a:gs pos="100000">
              <a:schemeClr val="dk2">
                <a:hueOff val="0"/>
                <a:satOff val="0"/>
                <a:lumOff val="0"/>
                <a:alphaOff val="0"/>
                <a:tint val="24000"/>
                <a:satMod val="260000"/>
              </a:schemeClr>
            </a:gs>
          </a:gsLst>
          <a:lin ang="16200000" scaled="1"/>
        </a:gradFill>
        <a:ln>
          <a:noFill/>
        </a:ln>
        <a:effectLst>
          <a:outerShdw blurRad="63500" dist="12700" dir="5400000" sx="102000" sy="102000" rotWithShape="0">
            <a:srgbClr val="000000">
              <a:alpha val="32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De este modo, cuando las empresas que buscan crédito tienen un capital contable alto, las consecuencias de una selección adversa son menores y los prestamistas están más dispuestos a hacer préstamos. Este análisis se basa en la muy popular queja: “¡Sólo las personas que no necesitan dinero pueden pedirlo prestado!”.</a:t>
          </a:r>
          <a:endParaRPr lang="es-MX" sz="1200" b="1" kern="1200" dirty="0"/>
        </a:p>
      </dsp:txBody>
      <dsp:txXfrm>
        <a:off x="1222239" y="1596024"/>
        <a:ext cx="3344832" cy="1625010"/>
      </dsp:txXfrm>
    </dsp:sp>
    <dsp:sp modelId="{EF61624C-48E0-4802-ADE5-CC002BF4B617}">
      <dsp:nvSpPr>
        <dsp:cNvPr id="0" name=""/>
        <dsp:cNvSpPr/>
      </dsp:nvSpPr>
      <dsp:spPr>
        <a:xfrm>
          <a:off x="2297063" y="821526"/>
          <a:ext cx="5850176" cy="5850176"/>
        </a:xfrm>
        <a:custGeom>
          <a:avLst/>
          <a:gdLst/>
          <a:ahLst/>
          <a:cxnLst/>
          <a:rect l="0" t="0" r="0" b="0"/>
          <a:pathLst>
            <a:path>
              <a:moveTo>
                <a:pt x="1317209" y="481552"/>
              </a:moveTo>
              <a:arcTo wR="2925088" hR="2925088" stAng="14199273" swAng="1240250"/>
            </a:path>
          </a:pathLst>
        </a:custGeom>
        <a:noFill/>
        <a:ln w="1270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37F42F-9D62-4332-B42F-8C309D9FCB3E}">
      <dsp:nvSpPr>
        <dsp:cNvPr id="0" name=""/>
        <dsp:cNvSpPr/>
      </dsp:nvSpPr>
      <dsp:spPr>
        <a:xfrm rot="16200000">
          <a:off x="-240791" y="246230"/>
          <a:ext cx="5725120" cy="5232658"/>
        </a:xfrm>
        <a:prstGeom prst="flowChartManualOperation">
          <a:avLst/>
        </a:prstGeom>
        <a:solidFill>
          <a:schemeClr val="accent3">
            <a:shade val="50000"/>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71450" tIns="0" rIns="172393" bIns="0" numCol="1" spcCol="1270" anchor="ctr" anchorCtr="0">
          <a:noAutofit/>
        </a:bodyPr>
        <a:lstStyle/>
        <a:p>
          <a:pPr lvl="0" algn="ctr" defTabSz="1200150">
            <a:lnSpc>
              <a:spcPct val="90000"/>
            </a:lnSpc>
            <a:spcBef>
              <a:spcPct val="0"/>
            </a:spcBef>
            <a:spcAft>
              <a:spcPct val="35000"/>
            </a:spcAft>
          </a:pPr>
          <a:r>
            <a:rPr lang="es-MX" sz="2700" b="1" kern="1200" dirty="0" smtClean="0">
              <a:effectLst/>
            </a:rPr>
            <a:t>El riesgo moral es el problema de información asimétrica que se presenta después de que ocurre la transacción financiera, cuando el vendedor de un valor oculta información y participa en actividades indeseables para el comprador del valor.</a:t>
          </a:r>
          <a:endParaRPr lang="es-MX" sz="2700" b="1" kern="1200" dirty="0">
            <a:effectLst/>
          </a:endParaRPr>
        </a:p>
      </dsp:txBody>
      <dsp:txXfrm rot="5400000">
        <a:off x="5440" y="1145023"/>
        <a:ext cx="5232658" cy="3435072"/>
      </dsp:txXfrm>
    </dsp:sp>
    <dsp:sp modelId="{BEA56E36-7F4E-4932-A65B-F11E576F6E8C}">
      <dsp:nvSpPr>
        <dsp:cNvPr id="0" name=""/>
        <dsp:cNvSpPr/>
      </dsp:nvSpPr>
      <dsp:spPr>
        <a:xfrm rot="16200000">
          <a:off x="5384316" y="246230"/>
          <a:ext cx="5725120" cy="5232658"/>
        </a:xfrm>
        <a:prstGeom prst="flowChartManualOperation">
          <a:avLst/>
        </a:prstGeom>
        <a:solidFill>
          <a:schemeClr val="accent3">
            <a:shade val="50000"/>
            <a:hueOff val="-298414"/>
            <a:satOff val="-15941"/>
            <a:lumOff val="45124"/>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71450" tIns="0" rIns="172393" bIns="0" numCol="1" spcCol="1270" anchor="ctr" anchorCtr="0">
          <a:noAutofit/>
        </a:bodyPr>
        <a:lstStyle/>
        <a:p>
          <a:pPr lvl="0" algn="ctr" defTabSz="1200150">
            <a:lnSpc>
              <a:spcPct val="90000"/>
            </a:lnSpc>
            <a:spcBef>
              <a:spcPct val="0"/>
            </a:spcBef>
            <a:spcAft>
              <a:spcPct val="35000"/>
            </a:spcAft>
          </a:pPr>
          <a:r>
            <a:rPr lang="es-MX" sz="2700" kern="1200" dirty="0" smtClean="0">
              <a:solidFill>
                <a:schemeClr val="bg1"/>
              </a:solidFill>
            </a:rPr>
            <a:t>El riesgo moral tiene importantes consecuencias en relación con el hecho de que una empresa encuentre más fácil obtener fondos con contratos de deudas que con instrumentos de capital contable.</a:t>
          </a:r>
          <a:endParaRPr lang="es-MX" sz="2700" kern="1200" dirty="0">
            <a:solidFill>
              <a:schemeClr val="bg1"/>
            </a:solidFill>
          </a:endParaRPr>
        </a:p>
      </dsp:txBody>
      <dsp:txXfrm rot="5400000">
        <a:off x="5630547" y="1145023"/>
        <a:ext cx="5232658" cy="343507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153343-D2FE-4299-B273-5B61C6EB07F1}">
      <dsp:nvSpPr>
        <dsp:cNvPr id="0" name=""/>
        <dsp:cNvSpPr/>
      </dsp:nvSpPr>
      <dsp:spPr>
        <a:xfrm>
          <a:off x="0" y="0"/>
          <a:ext cx="10513167" cy="1468963"/>
        </a:xfrm>
        <a:prstGeom prst="rect">
          <a:avLst/>
        </a:prstGeom>
        <a:solidFill>
          <a:schemeClr val="accent3">
            <a:shade val="9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es-MX" sz="2300" b="1" kern="1200" dirty="0" smtClean="0"/>
            <a:t>Los contratos de capital contable, como las acciones comunes, son derechos a una participación en las utilidades y en los activos de un negocio. Los contratos de capital contable están sujetos a un tipo particular de riesgo moral denominado problema del agente principal.</a:t>
          </a:r>
          <a:endParaRPr lang="es-MX" sz="2300" b="1" kern="1200" dirty="0"/>
        </a:p>
      </dsp:txBody>
      <dsp:txXfrm>
        <a:off x="0" y="0"/>
        <a:ext cx="10513167" cy="1468963"/>
      </dsp:txXfrm>
    </dsp:sp>
    <dsp:sp modelId="{FCF3DB98-34A8-41B4-81DB-CCE17B292B06}">
      <dsp:nvSpPr>
        <dsp:cNvPr id="0" name=""/>
        <dsp:cNvSpPr/>
      </dsp:nvSpPr>
      <dsp:spPr>
        <a:xfrm>
          <a:off x="0" y="1468963"/>
          <a:ext cx="5256584" cy="3084822"/>
        </a:xfrm>
        <a:prstGeom prst="rect">
          <a:avLst/>
        </a:prstGeom>
        <a:solidFill>
          <a:schemeClr val="accent3">
            <a:shade val="80000"/>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es-MX" sz="2100" b="1" kern="1200" dirty="0" smtClean="0">
              <a:effectLst>
                <a:outerShdw blurRad="38100" dist="38100" dir="2700000" algn="tl">
                  <a:srgbClr val="000000">
                    <a:alpha val="43137"/>
                  </a:srgbClr>
                </a:outerShdw>
              </a:effectLst>
            </a:rPr>
            <a:t>Cuando los administradores poseen tan sólo una pequeña fracción de la empresa para la cual trabajan, los accionistas que poseen la mayor parte del capital contable de la empresa (llamados principales) no son las mismas personas que los administradores de la empresa, quienes son los agentes de los propietarios.</a:t>
          </a:r>
          <a:endParaRPr lang="es-MX" sz="2100" b="1" kern="1200" dirty="0">
            <a:effectLst>
              <a:outerShdw blurRad="38100" dist="38100" dir="2700000" algn="tl">
                <a:srgbClr val="000000">
                  <a:alpha val="43137"/>
                </a:srgbClr>
              </a:outerShdw>
            </a:effectLst>
          </a:endParaRPr>
        </a:p>
      </dsp:txBody>
      <dsp:txXfrm>
        <a:off x="0" y="1468963"/>
        <a:ext cx="5256584" cy="3084822"/>
      </dsp:txXfrm>
    </dsp:sp>
    <dsp:sp modelId="{40F31088-9518-4B75-9716-E3C13DEF1067}">
      <dsp:nvSpPr>
        <dsp:cNvPr id="0" name=""/>
        <dsp:cNvSpPr/>
      </dsp:nvSpPr>
      <dsp:spPr>
        <a:xfrm>
          <a:off x="5252273" y="1512181"/>
          <a:ext cx="5256584" cy="3084822"/>
        </a:xfrm>
        <a:prstGeom prst="rect">
          <a:avLst/>
        </a:prstGeom>
        <a:solidFill>
          <a:schemeClr val="accent3">
            <a:shade val="80000"/>
            <a:hueOff val="-276327"/>
            <a:satOff val="-11718"/>
            <a:lumOff val="29231"/>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Esta separación de la propiedad y del control implica un riesgo moral, en tanto que los administradores a cargo del control (los agentes) podrían actuar por sus propios intereses en lugar de actuar en el interés de los accionistas-propietarios (los principales), porque los administradores tienen menos incentivos para maximizar las utilidades que los accionistas-propietarios.</a:t>
          </a:r>
          <a:endParaRPr lang="es-MX" sz="2100" kern="1200" dirty="0">
            <a:solidFill>
              <a:schemeClr val="bg1"/>
            </a:solidFill>
          </a:endParaRPr>
        </a:p>
      </dsp:txBody>
      <dsp:txXfrm>
        <a:off x="5252273" y="1512181"/>
        <a:ext cx="5256584" cy="3084822"/>
      </dsp:txXfrm>
    </dsp:sp>
    <dsp:sp modelId="{195EB2CA-FEFE-44CD-84C5-67B9C598A817}">
      <dsp:nvSpPr>
        <dsp:cNvPr id="0" name=""/>
        <dsp:cNvSpPr/>
      </dsp:nvSpPr>
      <dsp:spPr>
        <a:xfrm>
          <a:off x="0" y="4553785"/>
          <a:ext cx="10513167" cy="342758"/>
        </a:xfrm>
        <a:prstGeom prst="rect">
          <a:avLst/>
        </a:prstGeom>
        <a:solidFill>
          <a:schemeClr val="accent3">
            <a:shade val="9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132B85-05FA-4F41-801E-F656958A5347}">
      <dsp:nvSpPr>
        <dsp:cNvPr id="0" name=""/>
        <dsp:cNvSpPr/>
      </dsp:nvSpPr>
      <dsp:spPr>
        <a:xfrm rot="5400000">
          <a:off x="5903527" y="-2508240"/>
          <a:ext cx="2444381" cy="7465789"/>
        </a:xfrm>
        <a:prstGeom prst="round2SameRect">
          <a:avLst/>
        </a:prstGeom>
        <a:solidFill>
          <a:schemeClr val="accent4">
            <a:tint val="40000"/>
            <a:alpha val="90000"/>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el problema del agente principal surge porque los administradores tienen más información acerca de sus actividades y de las utilidades reales que los accionistas.</a:t>
          </a:r>
          <a:endParaRPr lang="es-MX" sz="1900" kern="1200" dirty="0"/>
        </a:p>
        <a:p>
          <a:pPr marL="171450" lvl="1" indent="-171450" algn="l" defTabSz="844550">
            <a:lnSpc>
              <a:spcPct val="90000"/>
            </a:lnSpc>
            <a:spcBef>
              <a:spcPct val="0"/>
            </a:spcBef>
            <a:spcAft>
              <a:spcPct val="15000"/>
            </a:spcAft>
            <a:buChar char="•"/>
          </a:pPr>
          <a:r>
            <a:rPr lang="es-MX" sz="1900" kern="1200" dirty="0" smtClean="0"/>
            <a:t>Una forma de reducir este problema de riesgo moral es que los accionistas participen en un tipo particular de producción de información, el control de las actividades de la empresa: auditorías frecuentes a la compañía y verificación de lo que está haciendo la administración.</a:t>
          </a:r>
          <a:endParaRPr lang="es-MX" sz="1900" kern="1200" dirty="0"/>
        </a:p>
      </dsp:txBody>
      <dsp:txXfrm rot="-5400000">
        <a:off x="3392824" y="121788"/>
        <a:ext cx="7346464" cy="2205731"/>
      </dsp:txXfrm>
    </dsp:sp>
    <dsp:sp modelId="{C998EC70-E452-41D5-B2E2-08F6DF533392}">
      <dsp:nvSpPr>
        <dsp:cNvPr id="0" name=""/>
        <dsp:cNvSpPr/>
      </dsp:nvSpPr>
      <dsp:spPr>
        <a:xfrm>
          <a:off x="806683" y="508542"/>
          <a:ext cx="2586140" cy="1432223"/>
        </a:xfrm>
        <a:prstGeom prst="roundRect">
          <a:avLst/>
        </a:prstGeom>
        <a:solidFill>
          <a:schemeClr val="accent4">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Producción de información: control.</a:t>
          </a:r>
          <a:endParaRPr lang="es-MX" sz="2800" kern="1200" dirty="0"/>
        </a:p>
      </dsp:txBody>
      <dsp:txXfrm>
        <a:off x="876598" y="578457"/>
        <a:ext cx="2446310" cy="1292393"/>
      </dsp:txXfrm>
    </dsp:sp>
    <dsp:sp modelId="{3B624E6D-C623-4F94-8EA2-E99E71BCB15E}">
      <dsp:nvSpPr>
        <dsp:cNvPr id="0" name=""/>
        <dsp:cNvSpPr/>
      </dsp:nvSpPr>
      <dsp:spPr>
        <a:xfrm rot="5400000">
          <a:off x="5579829" y="88914"/>
          <a:ext cx="2444381" cy="7465789"/>
        </a:xfrm>
        <a:prstGeom prst="round2SameRect">
          <a:avLst/>
        </a:prstGeom>
        <a:solidFill>
          <a:schemeClr val="accent4">
            <a:tint val="40000"/>
            <a:alpha val="90000"/>
            <a:hueOff val="8781205"/>
            <a:satOff val="-22721"/>
            <a:lumOff val="-1686"/>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Su costo hace que el contrato de capital contable sea menos deseable y explica, en parte, la razón por la que el capital contable es un elemento más importante en nuestra estructura financiera.</a:t>
          </a:r>
          <a:endParaRPr lang="es-MX" sz="1900" kern="1200" dirty="0"/>
        </a:p>
      </dsp:txBody>
      <dsp:txXfrm rot="-5400000">
        <a:off x="3069126" y="2718943"/>
        <a:ext cx="7346464" cy="2205731"/>
      </dsp:txXfrm>
    </dsp:sp>
    <dsp:sp modelId="{F827B91F-EA5E-4584-B452-10B3CE234990}">
      <dsp:nvSpPr>
        <dsp:cNvPr id="0" name=""/>
        <dsp:cNvSpPr/>
      </dsp:nvSpPr>
      <dsp:spPr>
        <a:xfrm>
          <a:off x="806384" y="3007616"/>
          <a:ext cx="2262442" cy="1792647"/>
        </a:xfrm>
        <a:prstGeom prst="roundRect">
          <a:avLst/>
        </a:prstGeom>
        <a:solidFill>
          <a:schemeClr val="accent4">
            <a:hueOff val="8387247"/>
            <a:satOff val="-27365"/>
            <a:lumOff val="-3529"/>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verificación costosa del estado</a:t>
          </a:r>
          <a:endParaRPr lang="es-MX" sz="2800" kern="1200" dirty="0"/>
        </a:p>
      </dsp:txBody>
      <dsp:txXfrm>
        <a:off x="893894" y="3095126"/>
        <a:ext cx="2087422" cy="161762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7E6DCA-FEC2-4E6D-8F60-9B4B52669881}">
      <dsp:nvSpPr>
        <dsp:cNvPr id="0" name=""/>
        <dsp:cNvSpPr/>
      </dsp:nvSpPr>
      <dsp:spPr>
        <a:xfrm rot="5400000">
          <a:off x="4946143" y="-1825756"/>
          <a:ext cx="3674995" cy="7327534"/>
        </a:xfrm>
        <a:prstGeom prst="round2SameRect">
          <a:avLst/>
        </a:prstGeom>
        <a:solidFill>
          <a:schemeClr val="accent4">
            <a:tint val="40000"/>
            <a:alpha val="90000"/>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smtClean="0"/>
            <a:t>Como sucede con la selección adversa, el gobierno tiene un incentivo para tratar de reducir el problema del riesgo moral creado por la información asimétrica, lo cual constituye otra razón por la que el sistema financiero está tan fuertemente regulado. Los gobiernos de cualquier otro país tienen leyes que obligan a las empresas a adherirse a los principios generales de contabilidad que facilitan la verificación de utilidades.</a:t>
          </a:r>
          <a:endParaRPr lang="es-MX" sz="1700" kern="1200" dirty="0"/>
        </a:p>
        <a:p>
          <a:pPr marL="171450" lvl="1" indent="-171450" algn="just" defTabSz="755650">
            <a:lnSpc>
              <a:spcPct val="90000"/>
            </a:lnSpc>
            <a:spcBef>
              <a:spcPct val="0"/>
            </a:spcBef>
            <a:spcAft>
              <a:spcPct val="15000"/>
            </a:spcAft>
            <a:buChar char="•"/>
          </a:pPr>
          <a:endParaRPr lang="es-MX" sz="1700" kern="1200" dirty="0"/>
        </a:p>
        <a:p>
          <a:pPr marL="171450" lvl="1" indent="-171450" algn="just" defTabSz="755650">
            <a:lnSpc>
              <a:spcPct val="90000"/>
            </a:lnSpc>
            <a:spcBef>
              <a:spcPct val="0"/>
            </a:spcBef>
            <a:spcAft>
              <a:spcPct val="15000"/>
            </a:spcAft>
            <a:buChar char="•"/>
          </a:pPr>
          <a:r>
            <a:rPr lang="es-MX" sz="1700" kern="1200" dirty="0" smtClean="0"/>
            <a:t> También promulgan leyes para imponer severas sanciones penales a quienes cometen el fraude de ocultar y robar utilidades. Sin embargo, estas medidas pueden ser sólo parcialmente efectivas. Descubrir este tipo de fraudes no es sencillo; los administradores fraudulentos hacen muy difícil que las agencias del gobierno detecten o demuestren los fraudes cometidos.</a:t>
          </a:r>
          <a:endParaRPr lang="es-MX" sz="1700" kern="1200" dirty="0"/>
        </a:p>
      </dsp:txBody>
      <dsp:txXfrm rot="-5400000">
        <a:off x="3119874" y="179911"/>
        <a:ext cx="7148136" cy="3316199"/>
      </dsp:txXfrm>
    </dsp:sp>
    <dsp:sp modelId="{8230C4A1-4D04-4C2E-8875-1DC8D9B10165}">
      <dsp:nvSpPr>
        <dsp:cNvPr id="0" name=""/>
        <dsp:cNvSpPr/>
      </dsp:nvSpPr>
      <dsp:spPr>
        <a:xfrm>
          <a:off x="540490" y="508167"/>
          <a:ext cx="2579383" cy="2659686"/>
        </a:xfrm>
        <a:prstGeom prst="roundRect">
          <a:avLst/>
        </a:prstGeom>
        <a:solidFill>
          <a:schemeClr val="accent4">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Regulaciones del gobierno para incrementar la información</a:t>
          </a:r>
          <a:endParaRPr lang="es-MX" sz="2600" kern="1200" dirty="0"/>
        </a:p>
      </dsp:txBody>
      <dsp:txXfrm>
        <a:off x="666405" y="634082"/>
        <a:ext cx="2327553" cy="2407856"/>
      </dsp:txXfrm>
    </dsp:sp>
    <dsp:sp modelId="{B71ACECE-13E0-47E0-8723-F5569FCF36FA}">
      <dsp:nvSpPr>
        <dsp:cNvPr id="0" name=""/>
        <dsp:cNvSpPr/>
      </dsp:nvSpPr>
      <dsp:spPr>
        <a:xfrm rot="5400000">
          <a:off x="5832710" y="1332127"/>
          <a:ext cx="2503002" cy="7649139"/>
        </a:xfrm>
        <a:prstGeom prst="round2SameRect">
          <a:avLst/>
        </a:prstGeom>
        <a:solidFill>
          <a:schemeClr val="accent4">
            <a:tint val="40000"/>
            <a:alpha val="90000"/>
            <a:hueOff val="8781205"/>
            <a:satOff val="-22721"/>
            <a:lumOff val="-1686"/>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Los intermediarios financieros tienen la capacidad de evitar el problema del paracaidista a la luz del riesgo moral, y ésta es otra razón por la que el financiamiento indirecto es tan importante Un intermediario financiero que ayuda a reducir el riesgo moral que resulta del problema del agente principal es la empresa de capital de riesgo o de capital de negocios, que mancomuna los recursos de sus socios y usa los fondos para ayudar a los empresarios a iniciar nuevos negocios.</a:t>
          </a:r>
          <a:endParaRPr lang="es-MX" sz="1700" kern="1200" dirty="0"/>
        </a:p>
      </dsp:txBody>
      <dsp:txXfrm rot="-5400000">
        <a:off x="3259642" y="4027381"/>
        <a:ext cx="7526953" cy="2258630"/>
      </dsp:txXfrm>
    </dsp:sp>
    <dsp:sp modelId="{9D36825C-56FD-4326-9182-DC30F6E51C6A}">
      <dsp:nvSpPr>
        <dsp:cNvPr id="0" name=""/>
        <dsp:cNvSpPr/>
      </dsp:nvSpPr>
      <dsp:spPr>
        <a:xfrm>
          <a:off x="540490" y="3972590"/>
          <a:ext cx="2719151" cy="2368213"/>
        </a:xfrm>
        <a:prstGeom prst="roundRect">
          <a:avLst/>
        </a:prstGeom>
        <a:solidFill>
          <a:schemeClr val="accent4">
            <a:hueOff val="8387247"/>
            <a:satOff val="-27365"/>
            <a:lumOff val="-3529"/>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Intermediación financiera</a:t>
          </a:r>
          <a:endParaRPr lang="es-MX" sz="2600" kern="1200" dirty="0"/>
        </a:p>
      </dsp:txBody>
      <dsp:txXfrm>
        <a:off x="656097" y="4088197"/>
        <a:ext cx="2487937" cy="21369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59E0A-0117-44D2-AEC0-00C82FA5000A}">
      <dsp:nvSpPr>
        <dsp:cNvPr id="0" name=""/>
        <dsp:cNvSpPr/>
      </dsp:nvSpPr>
      <dsp:spPr>
        <a:xfrm>
          <a:off x="0" y="86755"/>
          <a:ext cx="9721079" cy="1993387"/>
        </a:xfrm>
        <a:prstGeom prst="roundRect">
          <a:avLst/>
        </a:prstGeom>
        <a:solidFill>
          <a:schemeClr val="accent3">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La gráfica de barras de la figura 1 muestra la forma en la que los negocios estadounidenses financiaron sus actividades usando fondos externos (aquellos que se obtuvieron fuera del negocio mismo) en el periodo 1970-2000 y compara los datos de Estados Unidos con los de Alemania, Japón y Canadá.</a:t>
          </a:r>
          <a:endParaRPr lang="es-MX" sz="2000" kern="1200" dirty="0"/>
        </a:p>
      </dsp:txBody>
      <dsp:txXfrm>
        <a:off x="97309" y="184064"/>
        <a:ext cx="9526461" cy="1798769"/>
      </dsp:txXfrm>
    </dsp:sp>
    <dsp:sp modelId="{6DB163FD-961F-46EC-8B20-D2FE2F2F40FF}">
      <dsp:nvSpPr>
        <dsp:cNvPr id="0" name=""/>
        <dsp:cNvSpPr/>
      </dsp:nvSpPr>
      <dsp:spPr>
        <a:xfrm>
          <a:off x="0" y="2137743"/>
          <a:ext cx="9721079" cy="1993387"/>
        </a:xfrm>
        <a:prstGeom prst="roundRect">
          <a:avLst/>
        </a:prstGeom>
        <a:solidFill>
          <a:schemeClr val="accent3">
            <a:hueOff val="2048468"/>
            <a:satOff val="-18940"/>
            <a:lumOff val="1176"/>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La categoría de </a:t>
          </a:r>
          <a:r>
            <a:rPr lang="es-MX" sz="2000" i="1" kern="1200" dirty="0" smtClean="0"/>
            <a:t>préstamos bancarios </a:t>
          </a:r>
          <a:r>
            <a:rPr lang="es-MX" sz="2000" kern="1200" dirty="0" smtClean="0"/>
            <a:t>está formada principalmente de préstamos provenientes de instituciones de depósito; los </a:t>
          </a:r>
          <a:r>
            <a:rPr lang="es-MX" sz="2000" i="1" kern="1200" dirty="0" smtClean="0"/>
            <a:t>préstamos no bancarios </a:t>
          </a:r>
          <a:r>
            <a:rPr lang="es-MX" sz="2000" kern="1200" dirty="0" smtClean="0"/>
            <a:t>están principalmente formados de préstamos concedidos por otros intermediarios financieros; la categoría de </a:t>
          </a:r>
          <a:r>
            <a:rPr lang="es-MX" sz="2000" i="1" kern="1200" dirty="0" smtClean="0"/>
            <a:t>bonos </a:t>
          </a:r>
          <a:r>
            <a:rPr lang="es-MX" sz="2000" kern="1200" dirty="0" smtClean="0"/>
            <a:t>incluye los valores de endeudamiento negociables, como los bonos corporativos y el papel comercial; las </a:t>
          </a:r>
          <a:r>
            <a:rPr lang="es-MX" sz="2000" i="1" kern="1200" dirty="0" smtClean="0"/>
            <a:t>acciones </a:t>
          </a:r>
          <a:r>
            <a:rPr lang="es-MX" sz="2000" kern="1200" dirty="0" smtClean="0"/>
            <a:t>consisten en emisiones de nuevos instrumentos de capital contable (acciones del mercado de valores).</a:t>
          </a:r>
          <a:endParaRPr lang="es-MX" sz="2000" kern="1200" dirty="0"/>
        </a:p>
      </dsp:txBody>
      <dsp:txXfrm>
        <a:off x="97309" y="2235052"/>
        <a:ext cx="9526461" cy="1798769"/>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FC017-3DDB-41C0-9827-93BEE9FE8BF1}">
      <dsp:nvSpPr>
        <dsp:cNvPr id="0" name=""/>
        <dsp:cNvSpPr/>
      </dsp:nvSpPr>
      <dsp:spPr>
        <a:xfrm rot="5400000">
          <a:off x="6780762" y="-2327343"/>
          <a:ext cx="2395001" cy="7508953"/>
        </a:xfrm>
        <a:prstGeom prst="round2SameRect">
          <a:avLst/>
        </a:prstGeom>
        <a:solidFill>
          <a:schemeClr val="accent4">
            <a:tint val="40000"/>
            <a:alpha val="90000"/>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El riesgo moral surge con un contrato de capital contable, el cual es un derecho sobre las utilidades en todas las situaciones, ya sea que la empresa esté ganando o perdiendo dinero. Si un contrato pudiera estructurarse de tal manera que el riesgo moral existiera tan sólo en ciertas situaciones, habría una reducción en la necesidad de controlar a los administradores y el contrato sería más atractivo que un contrato de capital contable. </a:t>
          </a:r>
          <a:endParaRPr lang="es-MX" sz="1700" kern="1200" dirty="0"/>
        </a:p>
        <a:p>
          <a:pPr marL="171450" lvl="1" indent="-171450" algn="l" defTabSz="755650">
            <a:lnSpc>
              <a:spcPct val="90000"/>
            </a:lnSpc>
            <a:spcBef>
              <a:spcPct val="0"/>
            </a:spcBef>
            <a:spcAft>
              <a:spcPct val="15000"/>
            </a:spcAft>
            <a:buChar char="•"/>
          </a:pPr>
          <a:r>
            <a:rPr lang="es-MX" sz="1700" kern="1200" dirty="0" smtClean="0"/>
            <a:t>El contrato de deudas tiene exactamente estos atributos porque es un acuerdo contractual por parte del prestatario para pagarle al prestamista una cantidad fija de dinero a intervalos periódicos.</a:t>
          </a:r>
          <a:endParaRPr lang="es-MX" sz="1700" kern="1200" dirty="0"/>
        </a:p>
      </dsp:txBody>
      <dsp:txXfrm rot="-5400000">
        <a:off x="4223786" y="346547"/>
        <a:ext cx="7392039" cy="2161173"/>
      </dsp:txXfrm>
    </dsp:sp>
    <dsp:sp modelId="{C4E92AE3-DC79-4CD5-BFCD-867E042BA75C}">
      <dsp:nvSpPr>
        <dsp:cNvPr id="0" name=""/>
        <dsp:cNvSpPr/>
      </dsp:nvSpPr>
      <dsp:spPr>
        <a:xfrm>
          <a:off x="0" y="0"/>
          <a:ext cx="4223786" cy="2993752"/>
        </a:xfrm>
        <a:prstGeom prst="roundRect">
          <a:avLst/>
        </a:prstGeom>
        <a:solidFill>
          <a:schemeClr val="accent4">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r>
            <a:rPr lang="es-MX" sz="6200" kern="1200" dirty="0" smtClean="0">
              <a:solidFill>
                <a:schemeClr val="bg1"/>
              </a:solidFill>
            </a:rPr>
            <a:t>Contratos de deudas</a:t>
          </a:r>
          <a:endParaRPr lang="es-MX" sz="6200" kern="1200" dirty="0">
            <a:solidFill>
              <a:schemeClr val="bg1"/>
            </a:solidFill>
          </a:endParaRPr>
        </a:p>
      </dsp:txBody>
      <dsp:txXfrm>
        <a:off x="146143" y="146143"/>
        <a:ext cx="3931500" cy="270146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164C8E-BC8F-44A4-98B0-05D766798339}">
      <dsp:nvSpPr>
        <dsp:cNvPr id="0" name=""/>
        <dsp:cNvSpPr/>
      </dsp:nvSpPr>
      <dsp:spPr>
        <a:xfrm>
          <a:off x="4260717" y="703834"/>
          <a:ext cx="2327726" cy="5172478"/>
        </a:xfrm>
        <a:prstGeom prst="rect">
          <a:avLst/>
        </a:prstGeom>
        <a:solidFill>
          <a:schemeClr val="accent3">
            <a:hueOff val="2048468"/>
            <a:satOff val="-18940"/>
            <a:lumOff val="1176"/>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6210" tIns="0" rIns="234315" bIns="52070" numCol="1" spcCol="1270" anchor="ctr" anchorCtr="0">
          <a:noAutofit/>
        </a:bodyPr>
        <a:lstStyle/>
        <a:p>
          <a:pPr lvl="0" algn="r" defTabSz="1822450">
            <a:lnSpc>
              <a:spcPct val="90000"/>
            </a:lnSpc>
            <a:spcBef>
              <a:spcPct val="0"/>
            </a:spcBef>
            <a:spcAft>
              <a:spcPct val="35000"/>
            </a:spcAft>
          </a:pPr>
          <a:r>
            <a:rPr lang="es-MX" sz="4100" kern="1200" dirty="0" smtClean="0"/>
            <a:t> </a:t>
          </a:r>
          <a:endParaRPr lang="es-MX" sz="4100" kern="1200" dirty="0"/>
        </a:p>
      </dsp:txBody>
      <dsp:txXfrm rot="16200000">
        <a:off x="3965923" y="2704046"/>
        <a:ext cx="4605631" cy="605208"/>
      </dsp:txXfrm>
    </dsp:sp>
    <dsp:sp modelId="{55D6E3B6-0C7D-4548-8592-545C07A42111}">
      <dsp:nvSpPr>
        <dsp:cNvPr id="0" name=""/>
        <dsp:cNvSpPr/>
      </dsp:nvSpPr>
      <dsp:spPr>
        <a:xfrm>
          <a:off x="1595856" y="0"/>
          <a:ext cx="2327726" cy="5876313"/>
        </a:xfrm>
        <a:prstGeom prst="rect">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6210" tIns="0" rIns="234315" bIns="52070" numCol="1" spcCol="1270" anchor="ctr" anchorCtr="0">
          <a:noAutofit/>
        </a:bodyPr>
        <a:lstStyle/>
        <a:p>
          <a:pPr lvl="0" algn="r" defTabSz="1822450">
            <a:lnSpc>
              <a:spcPct val="90000"/>
            </a:lnSpc>
            <a:spcBef>
              <a:spcPct val="0"/>
            </a:spcBef>
            <a:spcAft>
              <a:spcPct val="35000"/>
            </a:spcAft>
          </a:pPr>
          <a:r>
            <a:rPr lang="es-MX" sz="4100" kern="1200" dirty="0" smtClean="0"/>
            <a:t> </a:t>
          </a:r>
          <a:endParaRPr lang="es-MX" sz="4100" kern="1200" dirty="0"/>
        </a:p>
      </dsp:txBody>
      <dsp:txXfrm rot="16200000">
        <a:off x="1301062" y="2000211"/>
        <a:ext cx="4605631" cy="605208"/>
      </dsp:txXfrm>
    </dsp:sp>
    <dsp:sp modelId="{1F6AFE3E-FAF9-41B4-BABD-80FBC4438568}">
      <dsp:nvSpPr>
        <dsp:cNvPr id="0" name=""/>
        <dsp:cNvSpPr/>
      </dsp:nvSpPr>
      <dsp:spPr>
        <a:xfrm>
          <a:off x="1676590" y="0"/>
          <a:ext cx="2135071" cy="5904656"/>
        </a:xfrm>
        <a:prstGeom prst="rect">
          <a:avLst/>
        </a:prstGeom>
        <a:noFill/>
        <a:ln>
          <a:noFill/>
        </a:ln>
        <a:effectLst/>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endParaRPr lang="es-MX" sz="2000" b="1" kern="1200" dirty="0" smtClean="0">
            <a:effectLst>
              <a:outerShdw blurRad="38100" dist="38100" dir="2700000" algn="tl">
                <a:srgbClr val="000000">
                  <a:alpha val="43137"/>
                </a:srgbClr>
              </a:outerShdw>
            </a:effectLst>
          </a:endParaRPr>
        </a:p>
        <a:p>
          <a:pPr lvl="0" algn="l" defTabSz="889000">
            <a:lnSpc>
              <a:spcPct val="90000"/>
            </a:lnSpc>
            <a:spcBef>
              <a:spcPct val="0"/>
            </a:spcBef>
            <a:spcAft>
              <a:spcPct val="35000"/>
            </a:spcAft>
          </a:pPr>
          <a:endParaRPr lang="es-MX" sz="2000" b="1" kern="1200" dirty="0" smtClean="0">
            <a:effectLst>
              <a:outerShdw blurRad="38100" dist="38100" dir="2700000" algn="tl">
                <a:srgbClr val="000000">
                  <a:alpha val="43137"/>
                </a:srgbClr>
              </a:outerShdw>
            </a:effectLst>
          </a:endParaRPr>
        </a:p>
        <a:p>
          <a:pPr lvl="0" algn="l"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Con todo y las ventajas que acaban de describirse, los contratos de deudas se encuentran aún sujetos al riesgo moral. </a:t>
          </a:r>
          <a:endParaRPr lang="es-MX" sz="2000" b="1" kern="1200" dirty="0">
            <a:effectLst>
              <a:outerShdw blurRad="38100" dist="38100" dir="2700000" algn="tl">
                <a:srgbClr val="000000">
                  <a:alpha val="43137"/>
                </a:srgbClr>
              </a:outerShdw>
            </a:effectLst>
          </a:endParaRPr>
        </a:p>
      </dsp:txBody>
      <dsp:txXfrm>
        <a:off x="1676590" y="0"/>
        <a:ext cx="2135071" cy="5904656"/>
      </dsp:txXfrm>
    </dsp:sp>
    <dsp:sp modelId="{2D4839D3-0EAA-4072-A7CF-07825F94C0A9}">
      <dsp:nvSpPr>
        <dsp:cNvPr id="0" name=""/>
        <dsp:cNvSpPr/>
      </dsp:nvSpPr>
      <dsp:spPr>
        <a:xfrm>
          <a:off x="4320479" y="703834"/>
          <a:ext cx="2355275" cy="5200821"/>
        </a:xfrm>
        <a:prstGeom prst="rect">
          <a:avLst/>
        </a:prstGeom>
        <a:noFill/>
        <a:ln>
          <a:noFill/>
        </a:ln>
        <a:effectLst/>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Como un contrato de deudas requiere que los prestatarios paguen una cantidad fija y les permite mantener cualquier utilidad por arriba de este monto, los prestatarios tienen un incentivo para iniciar proyectos de inversión más riesgosos de lo que les gustaría a los prestamistas.</a:t>
          </a:r>
          <a:endParaRPr lang="es-MX" sz="2000" kern="1200" dirty="0"/>
        </a:p>
      </dsp:txBody>
      <dsp:txXfrm>
        <a:off x="4320479" y="703834"/>
        <a:ext cx="2355275" cy="520082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EF69A6-CAB6-4484-8A7B-BB71529C74CE}">
      <dsp:nvSpPr>
        <dsp:cNvPr id="0" name=""/>
        <dsp:cNvSpPr/>
      </dsp:nvSpPr>
      <dsp:spPr>
        <a:xfrm>
          <a:off x="4773782" y="180649"/>
          <a:ext cx="5091313" cy="1993671"/>
        </a:xfrm>
        <a:prstGeom prst="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lvl="0" algn="l" defTabSz="622300">
            <a:lnSpc>
              <a:spcPct val="90000"/>
            </a:lnSpc>
            <a:spcBef>
              <a:spcPct val="0"/>
            </a:spcBef>
            <a:spcAft>
              <a:spcPct val="35000"/>
            </a:spcAft>
          </a:pPr>
          <a:r>
            <a:rPr lang="es-MX" sz="1400" b="1" kern="1200" dirty="0" smtClean="0"/>
            <a:t>Cuando los prestatarios tienen un mayor riesgo porque su capital contable (la diferencia entre sus activos y sus pasivos) es alto o el colateral que le han cedido en garantía al prestamista es valioso, el peligro del riesgo moral —la tentación de actuar de una manera que los prestamistas encuentren objetable— se verá muy reducido porque los prestatarios tienen mucho que perder.</a:t>
          </a:r>
          <a:endParaRPr lang="es-MX" sz="1400" b="1" kern="1200" dirty="0"/>
        </a:p>
      </dsp:txBody>
      <dsp:txXfrm>
        <a:off x="5588393" y="180649"/>
        <a:ext cx="4276702" cy="1993671"/>
      </dsp:txXfrm>
    </dsp:sp>
    <dsp:sp modelId="{13C0956A-6E46-470E-B0DF-9A69A1E947E1}">
      <dsp:nvSpPr>
        <dsp:cNvPr id="0" name=""/>
        <dsp:cNvSpPr/>
      </dsp:nvSpPr>
      <dsp:spPr>
        <a:xfrm>
          <a:off x="0" y="2099422"/>
          <a:ext cx="6863493" cy="2547040"/>
        </a:xfrm>
        <a:prstGeom prst="rect">
          <a:avLst/>
        </a:prstGeom>
        <a:solidFill>
          <a:schemeClr val="accent4">
            <a:tint val="40000"/>
            <a:alpha val="90000"/>
            <a:hueOff val="8781205"/>
            <a:satOff val="-22721"/>
            <a:lumOff val="-1686"/>
            <a:alphaOff val="0"/>
          </a:schemeClr>
        </a:solidFill>
        <a:ln w="19050" cap="flat" cmpd="sng" algn="ctr">
          <a:solidFill>
            <a:schemeClr val="accent4">
              <a:tint val="40000"/>
              <a:alpha val="90000"/>
              <a:hueOff val="8781205"/>
              <a:satOff val="-22721"/>
              <a:lumOff val="-1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lvl="0" algn="just" defTabSz="622300">
            <a:lnSpc>
              <a:spcPct val="90000"/>
            </a:lnSpc>
            <a:spcBef>
              <a:spcPct val="0"/>
            </a:spcBef>
            <a:spcAft>
              <a:spcPct val="35000"/>
            </a:spcAft>
          </a:pPr>
          <a:r>
            <a:rPr lang="es-MX" sz="1400" b="1" kern="1200" dirty="0" smtClean="0"/>
            <a:t>Una forma de describir la solución que un alto nivel de capital contable y un colateral dan al problema del riesgo moral es que ello hace al contrato de deudas compatible con los incentivos; es decir, alinea los incentivos del prestatario con los del prestamista. </a:t>
          </a:r>
        </a:p>
        <a:p>
          <a:pPr lvl="0" algn="just" defTabSz="622300">
            <a:lnSpc>
              <a:spcPct val="90000"/>
            </a:lnSpc>
            <a:spcBef>
              <a:spcPct val="0"/>
            </a:spcBef>
            <a:spcAft>
              <a:spcPct val="35000"/>
            </a:spcAft>
          </a:pPr>
          <a:r>
            <a:rPr lang="es-MX" sz="1400" b="1" kern="1200" dirty="0" smtClean="0"/>
            <a:t>Cuanto más grande sea el capital contable de los prestatarios y el colateral cedido en garantía, mayor será el incentivo de los prestatarios para comportarse en una forma que el prestamista espere y desee, más pequeño será el problema del riesgo moral en el contrato de deudas, y más fácil será para la empresa o casero solicitar fondos en préstamo. De manera opuesta, cuando el capital contable del prestatario y el colateral son de un nivel menor, el problema del riesgo moral será más grande y será más difícil conseguir fondos en préstamo.</a:t>
          </a:r>
          <a:endParaRPr lang="es-MX" sz="1400" b="1" kern="1200" dirty="0"/>
        </a:p>
      </dsp:txBody>
      <dsp:txXfrm>
        <a:off x="1098158" y="2099422"/>
        <a:ext cx="5765334" cy="2547040"/>
      </dsp:txXfrm>
    </dsp:sp>
    <dsp:sp modelId="{DB0B0FB2-A80C-406E-BF99-F36F9180EC11}">
      <dsp:nvSpPr>
        <dsp:cNvPr id="0" name=""/>
        <dsp:cNvSpPr/>
      </dsp:nvSpPr>
      <dsp:spPr>
        <a:xfrm>
          <a:off x="4215654" y="55845"/>
          <a:ext cx="1235545" cy="1235545"/>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rPr>
            <a:t>Capital contable y colateral.</a:t>
          </a:r>
          <a:endParaRPr lang="es-MX" sz="1600" b="1" kern="1200" dirty="0">
            <a:effectLst>
              <a:outerShdw blurRad="38100" dist="38100" dir="2700000" algn="tl">
                <a:srgbClr val="000000">
                  <a:alpha val="43137"/>
                </a:srgbClr>
              </a:outerShdw>
            </a:effectLst>
          </a:endParaRPr>
        </a:p>
      </dsp:txBody>
      <dsp:txXfrm>
        <a:off x="4396595" y="236786"/>
        <a:ext cx="873663" cy="873663"/>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75819-71E7-4E1E-851A-B8828650DD3C}">
      <dsp:nvSpPr>
        <dsp:cNvPr id="0" name=""/>
        <dsp:cNvSpPr/>
      </dsp:nvSpPr>
      <dsp:spPr>
        <a:xfrm>
          <a:off x="2628915" y="905213"/>
          <a:ext cx="3391987" cy="2262455"/>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MX" sz="1600" kern="1200" dirty="0" smtClean="0"/>
            <a:t>Los convenios restrictivos tienen como finalidad reducir el riesgo moral, ya sea descartando el comportamiento indeseable o motivando un comportamiento deseable. Existen cuatro tipos de convenios restrictivos que logran este objetivo:</a:t>
          </a:r>
          <a:endParaRPr lang="es-MX" sz="1600" kern="1200" dirty="0"/>
        </a:p>
      </dsp:txBody>
      <dsp:txXfrm>
        <a:off x="3171633" y="905213"/>
        <a:ext cx="2849269" cy="2262455"/>
      </dsp:txXfrm>
    </dsp:sp>
    <dsp:sp modelId="{ACF95329-CBAB-4604-935A-23958D9E9532}">
      <dsp:nvSpPr>
        <dsp:cNvPr id="0" name=""/>
        <dsp:cNvSpPr/>
      </dsp:nvSpPr>
      <dsp:spPr>
        <a:xfrm>
          <a:off x="757391" y="0"/>
          <a:ext cx="2261325" cy="2261325"/>
        </a:xfrm>
        <a:prstGeom prst="ellips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MX" sz="2000" kern="1200" dirty="0" smtClean="0"/>
            <a:t>Vigilancia y obligatoriedad de los convenios restrictivos.</a:t>
          </a:r>
          <a:endParaRPr lang="es-MX" sz="2000" kern="1200" dirty="0"/>
        </a:p>
      </dsp:txBody>
      <dsp:txXfrm>
        <a:off x="1088554" y="331163"/>
        <a:ext cx="1598999" cy="159899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D13DB-D38F-49C8-81CC-A216E41306BD}">
      <dsp:nvSpPr>
        <dsp:cNvPr id="0" name=""/>
        <dsp:cNvSpPr/>
      </dsp:nvSpPr>
      <dsp:spPr>
        <a:xfrm>
          <a:off x="2298185" y="4778160"/>
          <a:ext cx="114151" cy="114151"/>
        </a:xfrm>
        <a:prstGeom prst="ellipse">
          <a:avLst/>
        </a:prstGeom>
        <a:gradFill rotWithShape="0">
          <a:gsLst>
            <a:gs pos="0">
              <a:schemeClr val="accent5">
                <a:hueOff val="0"/>
                <a:satOff val="0"/>
                <a:lumOff val="0"/>
                <a:alphaOff val="0"/>
              </a:schemeClr>
            </a:gs>
            <a:gs pos="100000">
              <a:schemeClr val="accent5">
                <a:hueOff val="0"/>
                <a:satOff val="0"/>
                <a:lumOff val="0"/>
                <a:alphaOff val="0"/>
                <a:shade val="48000"/>
                <a:satMod val="180000"/>
                <a:lumMod val="94000"/>
              </a:schemeClr>
            </a:gs>
            <a:gs pos="100000">
              <a:schemeClr val="accent5">
                <a:hueOff val="0"/>
                <a:satOff val="0"/>
                <a:lumOff val="0"/>
                <a:alphaOff val="0"/>
                <a:shade val="48000"/>
                <a:satMod val="180000"/>
                <a:lumMod val="94000"/>
              </a:schemeClr>
            </a:gs>
          </a:gsLst>
          <a:lin ang="4140000" scaled="1"/>
        </a:gradFill>
        <a:ln w="12700" cap="flat" cmpd="sng" algn="ctr">
          <a:solidFill>
            <a:schemeClr val="accent5">
              <a:hueOff val="0"/>
              <a:satOff val="0"/>
              <a:lumOff val="0"/>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6CB084A2-1295-48B9-A837-AF84D7573B37}">
      <dsp:nvSpPr>
        <dsp:cNvPr id="0" name=""/>
        <dsp:cNvSpPr/>
      </dsp:nvSpPr>
      <dsp:spPr>
        <a:xfrm>
          <a:off x="2043907" y="4894106"/>
          <a:ext cx="114151" cy="114151"/>
        </a:xfrm>
        <a:prstGeom prst="ellipse">
          <a:avLst/>
        </a:prstGeom>
        <a:gradFill rotWithShape="0">
          <a:gsLst>
            <a:gs pos="0">
              <a:schemeClr val="accent5">
                <a:hueOff val="-783470"/>
                <a:satOff val="4449"/>
                <a:lumOff val="229"/>
                <a:alphaOff val="0"/>
              </a:schemeClr>
            </a:gs>
            <a:gs pos="100000">
              <a:schemeClr val="accent5">
                <a:hueOff val="-783470"/>
                <a:satOff val="4449"/>
                <a:lumOff val="229"/>
                <a:alphaOff val="0"/>
                <a:shade val="48000"/>
                <a:satMod val="180000"/>
                <a:lumMod val="94000"/>
              </a:schemeClr>
            </a:gs>
            <a:gs pos="100000">
              <a:schemeClr val="accent5">
                <a:hueOff val="-783470"/>
                <a:satOff val="4449"/>
                <a:lumOff val="229"/>
                <a:alphaOff val="0"/>
                <a:shade val="48000"/>
                <a:satMod val="180000"/>
                <a:lumMod val="94000"/>
              </a:schemeClr>
            </a:gs>
          </a:gsLst>
          <a:lin ang="4140000" scaled="1"/>
        </a:gradFill>
        <a:ln w="12700" cap="flat" cmpd="sng" algn="ctr">
          <a:solidFill>
            <a:schemeClr val="accent5">
              <a:hueOff val="-783470"/>
              <a:satOff val="4449"/>
              <a:lumOff val="229"/>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F3A10D06-4213-4A87-A4F1-F63852E55A86}">
      <dsp:nvSpPr>
        <dsp:cNvPr id="0" name=""/>
        <dsp:cNvSpPr/>
      </dsp:nvSpPr>
      <dsp:spPr>
        <a:xfrm>
          <a:off x="1782111" y="4989559"/>
          <a:ext cx="114151" cy="114151"/>
        </a:xfrm>
        <a:prstGeom prst="ellipse">
          <a:avLst/>
        </a:prstGeom>
        <a:gradFill rotWithShape="0">
          <a:gsLst>
            <a:gs pos="0">
              <a:schemeClr val="accent5">
                <a:hueOff val="-1566939"/>
                <a:satOff val="8899"/>
                <a:lumOff val="458"/>
                <a:alphaOff val="0"/>
              </a:schemeClr>
            </a:gs>
            <a:gs pos="100000">
              <a:schemeClr val="accent5">
                <a:hueOff val="-1566939"/>
                <a:satOff val="8899"/>
                <a:lumOff val="458"/>
                <a:alphaOff val="0"/>
                <a:shade val="48000"/>
                <a:satMod val="180000"/>
                <a:lumMod val="94000"/>
              </a:schemeClr>
            </a:gs>
            <a:gs pos="100000">
              <a:schemeClr val="accent5">
                <a:hueOff val="-1566939"/>
                <a:satOff val="8899"/>
                <a:lumOff val="458"/>
                <a:alphaOff val="0"/>
                <a:shade val="48000"/>
                <a:satMod val="180000"/>
                <a:lumMod val="94000"/>
              </a:schemeClr>
            </a:gs>
          </a:gsLst>
          <a:lin ang="4140000" scaled="1"/>
        </a:gradFill>
        <a:ln w="12700" cap="flat" cmpd="sng" algn="ctr">
          <a:solidFill>
            <a:schemeClr val="accent5">
              <a:hueOff val="-1566939"/>
              <a:satOff val="8899"/>
              <a:lumOff val="458"/>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5863EDDD-031E-4406-A785-78D9EA401F7B}">
      <dsp:nvSpPr>
        <dsp:cNvPr id="0" name=""/>
        <dsp:cNvSpPr/>
      </dsp:nvSpPr>
      <dsp:spPr>
        <a:xfrm>
          <a:off x="1512795" y="5063980"/>
          <a:ext cx="114151" cy="114151"/>
        </a:xfrm>
        <a:prstGeom prst="ellipse">
          <a:avLst/>
        </a:prstGeom>
        <a:gradFill rotWithShape="0">
          <a:gsLst>
            <a:gs pos="0">
              <a:schemeClr val="accent5">
                <a:hueOff val="-2350409"/>
                <a:satOff val="13348"/>
                <a:lumOff val="686"/>
                <a:alphaOff val="0"/>
              </a:schemeClr>
            </a:gs>
            <a:gs pos="100000">
              <a:schemeClr val="accent5">
                <a:hueOff val="-2350409"/>
                <a:satOff val="13348"/>
                <a:lumOff val="686"/>
                <a:alphaOff val="0"/>
                <a:shade val="48000"/>
                <a:satMod val="180000"/>
                <a:lumMod val="94000"/>
              </a:schemeClr>
            </a:gs>
            <a:gs pos="100000">
              <a:schemeClr val="accent5">
                <a:hueOff val="-2350409"/>
                <a:satOff val="13348"/>
                <a:lumOff val="686"/>
                <a:alphaOff val="0"/>
                <a:shade val="48000"/>
                <a:satMod val="180000"/>
                <a:lumMod val="94000"/>
              </a:schemeClr>
            </a:gs>
          </a:gsLst>
          <a:lin ang="4140000" scaled="1"/>
        </a:gradFill>
        <a:ln w="12700" cap="flat" cmpd="sng" algn="ctr">
          <a:solidFill>
            <a:schemeClr val="accent5">
              <a:hueOff val="-2350409"/>
              <a:satOff val="13348"/>
              <a:lumOff val="686"/>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BA39B018-D4D8-403B-B209-79AF36C99255}">
      <dsp:nvSpPr>
        <dsp:cNvPr id="0" name=""/>
        <dsp:cNvSpPr/>
      </dsp:nvSpPr>
      <dsp:spPr>
        <a:xfrm>
          <a:off x="3486866" y="3809605"/>
          <a:ext cx="114151" cy="114151"/>
        </a:xfrm>
        <a:prstGeom prst="ellipse">
          <a:avLst/>
        </a:prstGeom>
        <a:gradFill rotWithShape="0">
          <a:gsLst>
            <a:gs pos="0">
              <a:schemeClr val="accent5">
                <a:hueOff val="-3133878"/>
                <a:satOff val="17798"/>
                <a:lumOff val="915"/>
                <a:alphaOff val="0"/>
              </a:schemeClr>
            </a:gs>
            <a:gs pos="100000">
              <a:schemeClr val="accent5">
                <a:hueOff val="-3133878"/>
                <a:satOff val="17798"/>
                <a:lumOff val="915"/>
                <a:alphaOff val="0"/>
                <a:shade val="48000"/>
                <a:satMod val="180000"/>
                <a:lumMod val="94000"/>
              </a:schemeClr>
            </a:gs>
            <a:gs pos="100000">
              <a:schemeClr val="accent5">
                <a:hueOff val="-3133878"/>
                <a:satOff val="17798"/>
                <a:lumOff val="915"/>
                <a:alphaOff val="0"/>
                <a:shade val="48000"/>
                <a:satMod val="180000"/>
                <a:lumMod val="94000"/>
              </a:schemeClr>
            </a:gs>
          </a:gsLst>
          <a:lin ang="4140000" scaled="1"/>
        </a:gradFill>
        <a:ln w="12700" cap="flat" cmpd="sng" algn="ctr">
          <a:solidFill>
            <a:schemeClr val="accent5">
              <a:hueOff val="-3133878"/>
              <a:satOff val="17798"/>
              <a:lumOff val="915"/>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0060EE34-0F0F-4C20-95B2-077CEB8469B4}">
      <dsp:nvSpPr>
        <dsp:cNvPr id="0" name=""/>
        <dsp:cNvSpPr/>
      </dsp:nvSpPr>
      <dsp:spPr>
        <a:xfrm>
          <a:off x="4164941" y="2388591"/>
          <a:ext cx="114151" cy="114151"/>
        </a:xfrm>
        <a:prstGeom prst="ellipse">
          <a:avLst/>
        </a:prstGeom>
        <a:gradFill rotWithShape="0">
          <a:gsLst>
            <a:gs pos="0">
              <a:schemeClr val="accent5">
                <a:hueOff val="-3917348"/>
                <a:satOff val="22247"/>
                <a:lumOff val="1144"/>
                <a:alphaOff val="0"/>
              </a:schemeClr>
            </a:gs>
            <a:gs pos="100000">
              <a:schemeClr val="accent5">
                <a:hueOff val="-3917348"/>
                <a:satOff val="22247"/>
                <a:lumOff val="1144"/>
                <a:alphaOff val="0"/>
                <a:shade val="48000"/>
                <a:satMod val="180000"/>
                <a:lumMod val="94000"/>
              </a:schemeClr>
            </a:gs>
            <a:gs pos="100000">
              <a:schemeClr val="accent5">
                <a:hueOff val="-3917348"/>
                <a:satOff val="22247"/>
                <a:lumOff val="1144"/>
                <a:alphaOff val="0"/>
                <a:shade val="48000"/>
                <a:satMod val="180000"/>
                <a:lumMod val="94000"/>
              </a:schemeClr>
            </a:gs>
          </a:gsLst>
          <a:lin ang="4140000" scaled="1"/>
        </a:gradFill>
        <a:ln w="12700" cap="flat" cmpd="sng" algn="ctr">
          <a:solidFill>
            <a:schemeClr val="accent5">
              <a:hueOff val="-3917348"/>
              <a:satOff val="22247"/>
              <a:lumOff val="1144"/>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F65973C2-EEAB-4246-9C0B-1351D6C7E86D}">
      <dsp:nvSpPr>
        <dsp:cNvPr id="0" name=""/>
        <dsp:cNvSpPr/>
      </dsp:nvSpPr>
      <dsp:spPr>
        <a:xfrm>
          <a:off x="3981751" y="615424"/>
          <a:ext cx="114151" cy="114151"/>
        </a:xfrm>
        <a:prstGeom prst="ellipse">
          <a:avLst/>
        </a:prstGeom>
        <a:gradFill rotWithShape="0">
          <a:gsLst>
            <a:gs pos="0">
              <a:schemeClr val="accent5">
                <a:hueOff val="-4700818"/>
                <a:satOff val="26697"/>
                <a:lumOff val="1373"/>
                <a:alphaOff val="0"/>
              </a:schemeClr>
            </a:gs>
            <a:gs pos="100000">
              <a:schemeClr val="accent5">
                <a:hueOff val="-4700818"/>
                <a:satOff val="26697"/>
                <a:lumOff val="1373"/>
                <a:alphaOff val="0"/>
                <a:shade val="48000"/>
                <a:satMod val="180000"/>
                <a:lumMod val="94000"/>
              </a:schemeClr>
            </a:gs>
            <a:gs pos="100000">
              <a:schemeClr val="accent5">
                <a:hueOff val="-4700818"/>
                <a:satOff val="26697"/>
                <a:lumOff val="1373"/>
                <a:alphaOff val="0"/>
                <a:shade val="48000"/>
                <a:satMod val="180000"/>
                <a:lumMod val="94000"/>
              </a:schemeClr>
            </a:gs>
          </a:gsLst>
          <a:lin ang="4140000" scaled="1"/>
        </a:gradFill>
        <a:ln w="12700" cap="flat" cmpd="sng" algn="ctr">
          <a:solidFill>
            <a:schemeClr val="accent5">
              <a:hueOff val="-4700818"/>
              <a:satOff val="26697"/>
              <a:lumOff val="1373"/>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E1632F17-C893-4A4B-99AC-004BF4EEDEAB}">
      <dsp:nvSpPr>
        <dsp:cNvPr id="0" name=""/>
        <dsp:cNvSpPr/>
      </dsp:nvSpPr>
      <dsp:spPr>
        <a:xfrm>
          <a:off x="4144434" y="500018"/>
          <a:ext cx="114151" cy="114151"/>
        </a:xfrm>
        <a:prstGeom prst="ellipse">
          <a:avLst/>
        </a:prstGeom>
        <a:gradFill rotWithShape="0">
          <a:gsLst>
            <a:gs pos="0">
              <a:schemeClr val="accent5">
                <a:hueOff val="-5484287"/>
                <a:satOff val="31146"/>
                <a:lumOff val="1602"/>
                <a:alphaOff val="0"/>
              </a:schemeClr>
            </a:gs>
            <a:gs pos="100000">
              <a:schemeClr val="accent5">
                <a:hueOff val="-5484287"/>
                <a:satOff val="31146"/>
                <a:lumOff val="1602"/>
                <a:alphaOff val="0"/>
                <a:shade val="48000"/>
                <a:satMod val="180000"/>
                <a:lumMod val="94000"/>
              </a:schemeClr>
            </a:gs>
            <a:gs pos="100000">
              <a:schemeClr val="accent5">
                <a:hueOff val="-5484287"/>
                <a:satOff val="31146"/>
                <a:lumOff val="1602"/>
                <a:alphaOff val="0"/>
                <a:shade val="48000"/>
                <a:satMod val="180000"/>
                <a:lumMod val="94000"/>
              </a:schemeClr>
            </a:gs>
          </a:gsLst>
          <a:lin ang="4140000" scaled="1"/>
        </a:gradFill>
        <a:ln w="12700" cap="flat" cmpd="sng" algn="ctr">
          <a:solidFill>
            <a:schemeClr val="accent5">
              <a:hueOff val="-5484287"/>
              <a:satOff val="31146"/>
              <a:lumOff val="1602"/>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1555D25E-2D40-4931-B58A-C2D3CFE77605}">
      <dsp:nvSpPr>
        <dsp:cNvPr id="0" name=""/>
        <dsp:cNvSpPr/>
      </dsp:nvSpPr>
      <dsp:spPr>
        <a:xfrm>
          <a:off x="4307118" y="384611"/>
          <a:ext cx="114151" cy="114151"/>
        </a:xfrm>
        <a:prstGeom prst="ellipse">
          <a:avLst/>
        </a:prstGeom>
        <a:gradFill rotWithShape="0">
          <a:gsLst>
            <a:gs pos="0">
              <a:schemeClr val="accent5">
                <a:hueOff val="-6267757"/>
                <a:satOff val="35595"/>
                <a:lumOff val="1831"/>
                <a:alphaOff val="0"/>
              </a:schemeClr>
            </a:gs>
            <a:gs pos="100000">
              <a:schemeClr val="accent5">
                <a:hueOff val="-6267757"/>
                <a:satOff val="35595"/>
                <a:lumOff val="1831"/>
                <a:alphaOff val="0"/>
                <a:shade val="48000"/>
                <a:satMod val="180000"/>
                <a:lumMod val="94000"/>
              </a:schemeClr>
            </a:gs>
            <a:gs pos="100000">
              <a:schemeClr val="accent5">
                <a:hueOff val="-6267757"/>
                <a:satOff val="35595"/>
                <a:lumOff val="1831"/>
                <a:alphaOff val="0"/>
                <a:shade val="48000"/>
                <a:satMod val="180000"/>
                <a:lumMod val="94000"/>
              </a:schemeClr>
            </a:gs>
          </a:gsLst>
          <a:lin ang="4140000" scaled="1"/>
        </a:gradFill>
        <a:ln w="12700" cap="flat" cmpd="sng" algn="ctr">
          <a:solidFill>
            <a:schemeClr val="accent5">
              <a:hueOff val="-6267757"/>
              <a:satOff val="35595"/>
              <a:lumOff val="1831"/>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ED14A604-D7D7-467C-A8BB-D583D7777BAC}">
      <dsp:nvSpPr>
        <dsp:cNvPr id="0" name=""/>
        <dsp:cNvSpPr/>
      </dsp:nvSpPr>
      <dsp:spPr>
        <a:xfrm>
          <a:off x="4469801" y="500018"/>
          <a:ext cx="114151" cy="114151"/>
        </a:xfrm>
        <a:prstGeom prst="ellipse">
          <a:avLst/>
        </a:prstGeom>
        <a:gradFill rotWithShape="0">
          <a:gsLst>
            <a:gs pos="0">
              <a:schemeClr val="accent5">
                <a:hueOff val="-7051227"/>
                <a:satOff val="40045"/>
                <a:lumOff val="2059"/>
                <a:alphaOff val="0"/>
              </a:schemeClr>
            </a:gs>
            <a:gs pos="100000">
              <a:schemeClr val="accent5">
                <a:hueOff val="-7051227"/>
                <a:satOff val="40045"/>
                <a:lumOff val="2059"/>
                <a:alphaOff val="0"/>
                <a:shade val="48000"/>
                <a:satMod val="180000"/>
                <a:lumMod val="94000"/>
              </a:schemeClr>
            </a:gs>
            <a:gs pos="100000">
              <a:schemeClr val="accent5">
                <a:hueOff val="-7051227"/>
                <a:satOff val="40045"/>
                <a:lumOff val="2059"/>
                <a:alphaOff val="0"/>
                <a:shade val="48000"/>
                <a:satMod val="180000"/>
                <a:lumMod val="94000"/>
              </a:schemeClr>
            </a:gs>
          </a:gsLst>
          <a:lin ang="4140000" scaled="1"/>
        </a:gradFill>
        <a:ln w="12700" cap="flat" cmpd="sng" algn="ctr">
          <a:solidFill>
            <a:schemeClr val="accent5">
              <a:hueOff val="-7051227"/>
              <a:satOff val="40045"/>
              <a:lumOff val="2059"/>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467EDBB4-4953-4DEC-B501-83DA7BD37B5F}">
      <dsp:nvSpPr>
        <dsp:cNvPr id="0" name=""/>
        <dsp:cNvSpPr/>
      </dsp:nvSpPr>
      <dsp:spPr>
        <a:xfrm>
          <a:off x="4633168" y="615424"/>
          <a:ext cx="114151" cy="114151"/>
        </a:xfrm>
        <a:prstGeom prst="ellipse">
          <a:avLst/>
        </a:prstGeom>
        <a:gradFill rotWithShape="0">
          <a:gsLst>
            <a:gs pos="0">
              <a:schemeClr val="accent5">
                <a:hueOff val="-7834696"/>
                <a:satOff val="44494"/>
                <a:lumOff val="2288"/>
                <a:alphaOff val="0"/>
              </a:schemeClr>
            </a:gs>
            <a:gs pos="100000">
              <a:schemeClr val="accent5">
                <a:hueOff val="-7834696"/>
                <a:satOff val="44494"/>
                <a:lumOff val="2288"/>
                <a:alphaOff val="0"/>
                <a:shade val="48000"/>
                <a:satMod val="180000"/>
                <a:lumMod val="94000"/>
              </a:schemeClr>
            </a:gs>
            <a:gs pos="100000">
              <a:schemeClr val="accent5">
                <a:hueOff val="-7834696"/>
                <a:satOff val="44494"/>
                <a:lumOff val="2288"/>
                <a:alphaOff val="0"/>
                <a:shade val="48000"/>
                <a:satMod val="180000"/>
                <a:lumMod val="94000"/>
              </a:schemeClr>
            </a:gs>
          </a:gsLst>
          <a:lin ang="4140000" scaled="1"/>
        </a:gradFill>
        <a:ln w="12700" cap="flat" cmpd="sng" algn="ctr">
          <a:solidFill>
            <a:schemeClr val="accent5">
              <a:hueOff val="-7834696"/>
              <a:satOff val="44494"/>
              <a:lumOff val="2288"/>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B6145A83-E4A3-4530-A2DD-B4D673D08925}">
      <dsp:nvSpPr>
        <dsp:cNvPr id="0" name=""/>
        <dsp:cNvSpPr/>
      </dsp:nvSpPr>
      <dsp:spPr>
        <a:xfrm>
          <a:off x="4307118" y="628367"/>
          <a:ext cx="114151" cy="114151"/>
        </a:xfrm>
        <a:prstGeom prst="ellipse">
          <a:avLst/>
        </a:prstGeom>
        <a:gradFill rotWithShape="0">
          <a:gsLst>
            <a:gs pos="0">
              <a:schemeClr val="accent5">
                <a:hueOff val="-8618166"/>
                <a:satOff val="48944"/>
                <a:lumOff val="2517"/>
                <a:alphaOff val="0"/>
              </a:schemeClr>
            </a:gs>
            <a:gs pos="100000">
              <a:schemeClr val="accent5">
                <a:hueOff val="-8618166"/>
                <a:satOff val="48944"/>
                <a:lumOff val="2517"/>
                <a:alphaOff val="0"/>
                <a:shade val="48000"/>
                <a:satMod val="180000"/>
                <a:lumMod val="94000"/>
              </a:schemeClr>
            </a:gs>
            <a:gs pos="100000">
              <a:schemeClr val="accent5">
                <a:hueOff val="-8618166"/>
                <a:satOff val="48944"/>
                <a:lumOff val="2517"/>
                <a:alphaOff val="0"/>
                <a:shade val="48000"/>
                <a:satMod val="180000"/>
                <a:lumMod val="94000"/>
              </a:schemeClr>
            </a:gs>
          </a:gsLst>
          <a:lin ang="4140000" scaled="1"/>
        </a:gradFill>
        <a:ln w="12700" cap="flat" cmpd="sng" algn="ctr">
          <a:solidFill>
            <a:schemeClr val="accent5">
              <a:hueOff val="-8618166"/>
              <a:satOff val="48944"/>
              <a:lumOff val="2517"/>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7B73D109-1F96-4C73-A41A-8F9816624942}">
      <dsp:nvSpPr>
        <dsp:cNvPr id="0" name=""/>
        <dsp:cNvSpPr/>
      </dsp:nvSpPr>
      <dsp:spPr>
        <a:xfrm>
          <a:off x="4307118" y="872124"/>
          <a:ext cx="114151" cy="114151"/>
        </a:xfrm>
        <a:prstGeom prst="ellipse">
          <a:avLst/>
        </a:prstGeom>
        <a:gradFill rotWithShape="0">
          <a:gsLst>
            <a:gs pos="0">
              <a:schemeClr val="accent5">
                <a:hueOff val="-9401635"/>
                <a:satOff val="53393"/>
                <a:lumOff val="2746"/>
                <a:alphaOff val="0"/>
              </a:schemeClr>
            </a:gs>
            <a:gs pos="100000">
              <a:schemeClr val="accent5">
                <a:hueOff val="-9401635"/>
                <a:satOff val="53393"/>
                <a:lumOff val="2746"/>
                <a:alphaOff val="0"/>
                <a:shade val="48000"/>
                <a:satMod val="180000"/>
                <a:lumMod val="94000"/>
              </a:schemeClr>
            </a:gs>
            <a:gs pos="100000">
              <a:schemeClr val="accent5">
                <a:hueOff val="-9401635"/>
                <a:satOff val="53393"/>
                <a:lumOff val="2746"/>
                <a:alphaOff val="0"/>
                <a:shade val="48000"/>
                <a:satMod val="180000"/>
                <a:lumMod val="94000"/>
              </a:schemeClr>
            </a:gs>
          </a:gsLst>
          <a:lin ang="4140000" scaled="1"/>
        </a:gradFill>
        <a:ln w="12700" cap="flat" cmpd="sng" algn="ctr">
          <a:solidFill>
            <a:schemeClr val="accent5">
              <a:hueOff val="-9401635"/>
              <a:satOff val="53393"/>
              <a:lumOff val="2746"/>
              <a:alphaOff val="0"/>
            </a:schemeClr>
          </a:solidFill>
          <a:prstDash val="solid"/>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1">
          <a:scrgbClr r="0" g="0" b="0"/>
        </a:lnRef>
        <a:fillRef idx="3">
          <a:scrgbClr r="0" g="0" b="0"/>
        </a:fillRef>
        <a:effectRef idx="3">
          <a:scrgbClr r="0" g="0" b="0"/>
        </a:effectRef>
        <a:fontRef idx="minor">
          <a:schemeClr val="lt1"/>
        </a:fontRef>
      </dsp:style>
    </dsp:sp>
    <dsp:sp modelId="{F08688F7-0800-4EC5-9929-40274807654A}">
      <dsp:nvSpPr>
        <dsp:cNvPr id="0" name=""/>
        <dsp:cNvSpPr/>
      </dsp:nvSpPr>
      <dsp:spPr>
        <a:xfrm>
          <a:off x="861720" y="5293088"/>
          <a:ext cx="2457336" cy="659005"/>
        </a:xfrm>
        <a:prstGeom prst="roundRect">
          <a:avLst/>
        </a:prstGeom>
        <a:gradFill rotWithShape="0">
          <a:gsLst>
            <a:gs pos="0">
              <a:schemeClr val="accent5">
                <a:hueOff val="0"/>
                <a:satOff val="0"/>
                <a:lumOff val="0"/>
                <a:alphaOff val="0"/>
              </a:schemeClr>
            </a:gs>
            <a:gs pos="100000">
              <a:schemeClr val="accent5">
                <a:hueOff val="0"/>
                <a:satOff val="0"/>
                <a:lumOff val="0"/>
                <a:alphaOff val="0"/>
                <a:shade val="48000"/>
                <a:satMod val="180000"/>
                <a:lumMod val="94000"/>
              </a:schemeClr>
            </a:gs>
            <a:gs pos="100000">
              <a:schemeClr val="accent5">
                <a:hueOff val="0"/>
                <a:satOff val="0"/>
                <a:lumOff val="0"/>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520136" tIns="53340" rIns="53340" bIns="53340" numCol="1" spcCol="1270" anchor="ctr" anchorCtr="0">
          <a:noAutofit/>
        </a:bodyPr>
        <a:lstStyle/>
        <a:p>
          <a:pPr lvl="0" algn="l" defTabSz="62230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1. Convenios para desalentar un comportamiento indeseable</a:t>
          </a:r>
          <a:r>
            <a:rPr lang="es-MX" sz="1000" kern="1200" dirty="0" smtClean="0"/>
            <a:t>.</a:t>
          </a:r>
          <a:endParaRPr lang="es-MX" sz="1000" kern="1200" dirty="0"/>
        </a:p>
      </dsp:txBody>
      <dsp:txXfrm>
        <a:off x="893890" y="5325258"/>
        <a:ext cx="2392996" cy="594665"/>
      </dsp:txXfrm>
    </dsp:sp>
    <dsp:sp modelId="{6D268FE8-C723-41F9-B1EF-E2AB2399A7B1}">
      <dsp:nvSpPr>
        <dsp:cNvPr id="0" name=""/>
        <dsp:cNvSpPr/>
      </dsp:nvSpPr>
      <dsp:spPr>
        <a:xfrm>
          <a:off x="180570" y="4646756"/>
          <a:ext cx="1139465" cy="1139507"/>
        </a:xfrm>
        <a:prstGeom prst="ellipse">
          <a:avLst/>
        </a:prstGeom>
        <a:solidFill>
          <a:schemeClr val="accent5">
            <a:tint val="50000"/>
            <a:hueOff val="0"/>
            <a:satOff val="0"/>
            <a:lumOff val="0"/>
            <a:alphaOff val="0"/>
          </a:schemeClr>
        </a:soli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1">
          <a:scrgbClr r="0" g="0" b="0"/>
        </a:fillRef>
        <a:effectRef idx="3">
          <a:scrgbClr r="0" g="0" b="0"/>
        </a:effectRef>
        <a:fontRef idx="minor"/>
      </dsp:style>
    </dsp:sp>
    <dsp:sp modelId="{5FB693E7-A9F5-44A0-9C4C-E8BC642B6819}">
      <dsp:nvSpPr>
        <dsp:cNvPr id="0" name=""/>
        <dsp:cNvSpPr/>
      </dsp:nvSpPr>
      <dsp:spPr>
        <a:xfrm>
          <a:off x="3067513" y="4497644"/>
          <a:ext cx="2457336" cy="659005"/>
        </a:xfrm>
        <a:prstGeom prst="roundRect">
          <a:avLst/>
        </a:prstGeom>
        <a:gradFill rotWithShape="0">
          <a:gsLst>
            <a:gs pos="0">
              <a:schemeClr val="accent5">
                <a:hueOff val="-3133878"/>
                <a:satOff val="17798"/>
                <a:lumOff val="915"/>
                <a:alphaOff val="0"/>
              </a:schemeClr>
            </a:gs>
            <a:gs pos="100000">
              <a:schemeClr val="accent5">
                <a:hueOff val="-3133878"/>
                <a:satOff val="17798"/>
                <a:lumOff val="915"/>
                <a:alphaOff val="0"/>
                <a:shade val="48000"/>
                <a:satMod val="180000"/>
                <a:lumMod val="94000"/>
              </a:schemeClr>
            </a:gs>
            <a:gs pos="100000">
              <a:schemeClr val="accent5">
                <a:hueOff val="-3133878"/>
                <a:satOff val="17798"/>
                <a:lumOff val="915"/>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520136" tIns="45720" rIns="45720" bIns="45720" numCol="1" spcCol="1270" anchor="ctr" anchorCtr="0">
          <a:noAutofit/>
        </a:bodyPr>
        <a:lstStyle/>
        <a:p>
          <a:pPr lvl="0" algn="l" defTabSz="533400">
            <a:lnSpc>
              <a:spcPct val="90000"/>
            </a:lnSpc>
            <a:spcBef>
              <a:spcPct val="0"/>
            </a:spcBef>
            <a:spcAft>
              <a:spcPct val="35000"/>
            </a:spcAft>
          </a:pPr>
          <a:r>
            <a:rPr lang="es-MX" sz="1200" b="1" kern="1200" dirty="0" smtClean="0">
              <a:effectLst>
                <a:outerShdw blurRad="38100" dist="38100" dir="2700000" algn="tl">
                  <a:srgbClr val="000000">
                    <a:alpha val="43137"/>
                  </a:srgbClr>
                </a:outerShdw>
              </a:effectLst>
            </a:rPr>
            <a:t>2</a:t>
          </a:r>
          <a:r>
            <a:rPr lang="es-MX" sz="1400" b="1" kern="1200" dirty="0" smtClean="0">
              <a:effectLst>
                <a:outerShdw blurRad="38100" dist="38100" dir="2700000" algn="tl">
                  <a:srgbClr val="000000">
                    <a:alpha val="43137"/>
                  </a:srgbClr>
                </a:outerShdw>
              </a:effectLst>
            </a:rPr>
            <a:t>. Convenios para motivar un comportamiento deseable.</a:t>
          </a:r>
          <a:endParaRPr lang="es-MX" sz="1400" b="1" kern="1200" dirty="0">
            <a:effectLst>
              <a:outerShdw blurRad="38100" dist="38100" dir="2700000" algn="tl">
                <a:srgbClr val="000000">
                  <a:alpha val="43137"/>
                </a:srgbClr>
              </a:outerShdw>
            </a:effectLst>
          </a:endParaRPr>
        </a:p>
      </dsp:txBody>
      <dsp:txXfrm>
        <a:off x="3099683" y="4529814"/>
        <a:ext cx="2392996" cy="594665"/>
      </dsp:txXfrm>
    </dsp:sp>
    <dsp:sp modelId="{6509EC56-4201-4508-AB7B-E2B768A624B7}">
      <dsp:nvSpPr>
        <dsp:cNvPr id="0" name=""/>
        <dsp:cNvSpPr/>
      </dsp:nvSpPr>
      <dsp:spPr>
        <a:xfrm>
          <a:off x="2386362" y="3851311"/>
          <a:ext cx="1139465" cy="1139507"/>
        </a:xfrm>
        <a:prstGeom prst="ellipse">
          <a:avLst/>
        </a:prstGeom>
        <a:solidFill>
          <a:schemeClr val="accent5">
            <a:tint val="50000"/>
            <a:hueOff val="-3363121"/>
            <a:satOff val="16218"/>
            <a:lumOff val="1367"/>
            <a:alphaOff val="0"/>
          </a:schemeClr>
        </a:soli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1">
          <a:scrgbClr r="0" g="0" b="0"/>
        </a:fillRef>
        <a:effectRef idx="3">
          <a:scrgbClr r="0" g="0" b="0"/>
        </a:effectRef>
        <a:fontRef idx="minor"/>
      </dsp:style>
    </dsp:sp>
    <dsp:sp modelId="{C44B75FB-07C5-4B52-9E25-A35EF3170161}">
      <dsp:nvSpPr>
        <dsp:cNvPr id="0" name=""/>
        <dsp:cNvSpPr/>
      </dsp:nvSpPr>
      <dsp:spPr>
        <a:xfrm>
          <a:off x="3845254" y="3114242"/>
          <a:ext cx="2780230" cy="917058"/>
        </a:xfrm>
        <a:prstGeom prst="roundRect">
          <a:avLst/>
        </a:prstGeom>
        <a:gradFill rotWithShape="0">
          <a:gsLst>
            <a:gs pos="0">
              <a:schemeClr val="accent5">
                <a:hueOff val="-6267757"/>
                <a:satOff val="35595"/>
                <a:lumOff val="1831"/>
                <a:alphaOff val="0"/>
              </a:schemeClr>
            </a:gs>
            <a:gs pos="100000">
              <a:schemeClr val="accent5">
                <a:hueOff val="-6267757"/>
                <a:satOff val="35595"/>
                <a:lumOff val="1831"/>
                <a:alphaOff val="0"/>
                <a:shade val="48000"/>
                <a:satMod val="180000"/>
                <a:lumMod val="94000"/>
              </a:schemeClr>
            </a:gs>
            <a:gs pos="100000">
              <a:schemeClr val="accent5">
                <a:hueOff val="-6267757"/>
                <a:satOff val="35595"/>
                <a:lumOff val="1831"/>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520136" tIns="53340" rIns="53340" bIns="53340" numCol="1" spcCol="1270" anchor="ctr" anchorCtr="0">
          <a:noAutofit/>
        </a:bodyPr>
        <a:lstStyle/>
        <a:p>
          <a:pPr lvl="0" algn="l" defTabSz="62230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3. Convenios para mantener en buen estado los colaterales</a:t>
          </a:r>
          <a:r>
            <a:rPr lang="es-MX" sz="1200" b="1" kern="1200" dirty="0" smtClean="0">
              <a:effectLst>
                <a:outerShdw blurRad="38100" dist="38100" dir="2700000" algn="tl">
                  <a:srgbClr val="000000">
                    <a:alpha val="43137"/>
                  </a:srgbClr>
                </a:outerShdw>
              </a:effectLst>
            </a:rPr>
            <a:t>.</a:t>
          </a:r>
          <a:endParaRPr lang="es-MX" sz="1200" b="1" kern="1200" dirty="0">
            <a:effectLst>
              <a:outerShdw blurRad="38100" dist="38100" dir="2700000" algn="tl">
                <a:srgbClr val="000000">
                  <a:alpha val="43137"/>
                </a:srgbClr>
              </a:outerShdw>
            </a:effectLst>
          </a:endParaRPr>
        </a:p>
      </dsp:txBody>
      <dsp:txXfrm>
        <a:off x="3890021" y="3159009"/>
        <a:ext cx="2690696" cy="827524"/>
      </dsp:txXfrm>
    </dsp:sp>
    <dsp:sp modelId="{76D8EA1A-8C86-4BB4-B473-0B240342BB61}">
      <dsp:nvSpPr>
        <dsp:cNvPr id="0" name=""/>
        <dsp:cNvSpPr/>
      </dsp:nvSpPr>
      <dsp:spPr>
        <a:xfrm>
          <a:off x="3325550" y="2596936"/>
          <a:ext cx="1139465" cy="1139507"/>
        </a:xfrm>
        <a:prstGeom prst="ellipse">
          <a:avLst/>
        </a:prstGeom>
        <a:solidFill>
          <a:schemeClr val="accent5">
            <a:tint val="50000"/>
            <a:hueOff val="-6726243"/>
            <a:satOff val="32436"/>
            <a:lumOff val="2735"/>
            <a:alphaOff val="0"/>
          </a:schemeClr>
        </a:soli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1">
          <a:scrgbClr r="0" g="0" b="0"/>
        </a:fillRef>
        <a:effectRef idx="3">
          <a:scrgbClr r="0" g="0" b="0"/>
        </a:effectRef>
        <a:fontRef idx="minor"/>
      </dsp:style>
    </dsp:sp>
    <dsp:sp modelId="{8612CC9B-553F-4F5B-9CA9-0822499B6EA7}">
      <dsp:nvSpPr>
        <dsp:cNvPr id="0" name=""/>
        <dsp:cNvSpPr/>
      </dsp:nvSpPr>
      <dsp:spPr>
        <a:xfrm>
          <a:off x="4430082" y="1702906"/>
          <a:ext cx="2457336" cy="659005"/>
        </a:xfrm>
        <a:prstGeom prst="roundRect">
          <a:avLst/>
        </a:prstGeom>
        <a:gradFill rotWithShape="0">
          <a:gsLst>
            <a:gs pos="0">
              <a:schemeClr val="accent5">
                <a:hueOff val="-9401635"/>
                <a:satOff val="53393"/>
                <a:lumOff val="2746"/>
                <a:alphaOff val="0"/>
              </a:schemeClr>
            </a:gs>
            <a:gs pos="100000">
              <a:schemeClr val="accent5">
                <a:hueOff val="-9401635"/>
                <a:satOff val="53393"/>
                <a:lumOff val="2746"/>
                <a:alphaOff val="0"/>
                <a:shade val="48000"/>
                <a:satMod val="180000"/>
                <a:lumMod val="94000"/>
              </a:schemeClr>
            </a:gs>
            <a:gs pos="100000">
              <a:schemeClr val="accent5">
                <a:hueOff val="-9401635"/>
                <a:satOff val="53393"/>
                <a:lumOff val="2746"/>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520136" tIns="53340" rIns="53340" bIns="53340" numCol="1" spcCol="1270" anchor="ctr" anchorCtr="0">
          <a:noAutofit/>
        </a:bodyPr>
        <a:lstStyle/>
        <a:p>
          <a:pPr lvl="0" algn="l" defTabSz="62230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4. Convenios para dar información.</a:t>
          </a:r>
          <a:endParaRPr lang="es-MX" sz="1400" b="1" kern="1200" dirty="0">
            <a:effectLst>
              <a:outerShdw blurRad="38100" dist="38100" dir="2700000" algn="tl">
                <a:srgbClr val="000000">
                  <a:alpha val="43137"/>
                </a:srgbClr>
              </a:outerShdw>
            </a:effectLst>
          </a:endParaRPr>
        </a:p>
      </dsp:txBody>
      <dsp:txXfrm>
        <a:off x="4462252" y="1735076"/>
        <a:ext cx="2392996" cy="594665"/>
      </dsp:txXfrm>
    </dsp:sp>
    <dsp:sp modelId="{DFD1DC0D-CF19-4ED3-AF5B-71316770C08B}">
      <dsp:nvSpPr>
        <dsp:cNvPr id="0" name=""/>
        <dsp:cNvSpPr/>
      </dsp:nvSpPr>
      <dsp:spPr>
        <a:xfrm>
          <a:off x="3737726" y="1102579"/>
          <a:ext cx="1139465" cy="1139507"/>
        </a:xfrm>
        <a:prstGeom prst="ellipse">
          <a:avLst/>
        </a:prstGeom>
        <a:solidFill>
          <a:schemeClr val="accent5">
            <a:tint val="50000"/>
            <a:hueOff val="-10089364"/>
            <a:satOff val="48654"/>
            <a:lumOff val="4102"/>
            <a:alphaOff val="0"/>
          </a:schemeClr>
        </a:soli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1">
          <a:scrgbClr r="0" g="0" b="0"/>
        </a:fillRef>
        <a:effectRef idx="3">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2EEDB-42E9-44AE-BB4C-0A022B760221}">
      <dsp:nvSpPr>
        <dsp:cNvPr id="0" name=""/>
        <dsp:cNvSpPr/>
      </dsp:nvSpPr>
      <dsp:spPr>
        <a:xfrm>
          <a:off x="570493" y="0"/>
          <a:ext cx="6465593" cy="6858000"/>
        </a:xfrm>
        <a:prstGeom prst="rightArrow">
          <a:avLst/>
        </a:prstGeom>
        <a:solidFill>
          <a:schemeClr val="accent5">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DCC93FB6-48D6-4326-87DD-2DC0B99DD8E3}">
      <dsp:nvSpPr>
        <dsp:cNvPr id="0" name=""/>
        <dsp:cNvSpPr/>
      </dsp:nvSpPr>
      <dsp:spPr>
        <a:xfrm>
          <a:off x="0" y="2057400"/>
          <a:ext cx="7606580" cy="2743200"/>
        </a:xfrm>
        <a:prstGeom prst="round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solidFill>
                <a:schemeClr val="bg1"/>
              </a:solidFill>
            </a:rPr>
            <a:t>Se pueden diseñar de tal forma que disminuyan el riesgo moral impidiendo que el prestatario participe en el indeseable comportamiento de emprender proyectos de inversión riesgosos. Algunos determinan que un préstamo tan sólo se podrá usar para financiar actividades específicas, como la compra de un equipo en particular o de ciertos inventarios. Otros restringen a la empresa prestataria para que no participe en ciertas actividades de inversión riesgosas, tales como la compra de otros negocios.</a:t>
          </a:r>
          <a:endParaRPr lang="es-MX" sz="2000" kern="1200" dirty="0">
            <a:solidFill>
              <a:schemeClr val="bg1"/>
            </a:solidFill>
          </a:endParaRPr>
        </a:p>
      </dsp:txBody>
      <dsp:txXfrm>
        <a:off x="133912" y="2191312"/>
        <a:ext cx="7338756" cy="2475376"/>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36823F-151B-438E-9E48-2136D8C40E83}">
      <dsp:nvSpPr>
        <dsp:cNvPr id="0" name=""/>
        <dsp:cNvSpPr/>
      </dsp:nvSpPr>
      <dsp:spPr>
        <a:xfrm>
          <a:off x="570493" y="0"/>
          <a:ext cx="6465593" cy="6858000"/>
        </a:xfrm>
        <a:prstGeom prst="rightArrow">
          <a:avLst/>
        </a:prstGeom>
        <a:solidFill>
          <a:schemeClr val="accent2">
            <a:tint val="55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027AD8DC-94B9-467A-AFB4-8A5679A0DAC9}">
      <dsp:nvSpPr>
        <dsp:cNvPr id="0" name=""/>
        <dsp:cNvSpPr/>
      </dsp:nvSpPr>
      <dsp:spPr>
        <a:xfrm>
          <a:off x="24606" y="2057400"/>
          <a:ext cx="3685922" cy="2743200"/>
        </a:xfrm>
        <a:prstGeom prst="roundRect">
          <a:avLst/>
        </a:prstGeom>
        <a:solidFill>
          <a:schemeClr val="accent2">
            <a:shade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bg1"/>
              </a:solidFill>
            </a:rPr>
            <a:t>Los convenios restrictivos pueden motivar al prestatario para que realice actividades deseables que hagan más probable que el préstamo sea debidamente rembolsado. Un convenio restrictivo de este tipo requiere que quien mantiene a una familia contrate un seguro de vida que liquide la hipoteca a la muerte de esa persona.</a:t>
          </a:r>
          <a:endParaRPr lang="es-MX" sz="1400" kern="1200" dirty="0">
            <a:solidFill>
              <a:schemeClr val="bg1"/>
            </a:solidFill>
          </a:endParaRPr>
        </a:p>
      </dsp:txBody>
      <dsp:txXfrm>
        <a:off x="158518" y="2191312"/>
        <a:ext cx="3418098" cy="2475376"/>
      </dsp:txXfrm>
    </dsp:sp>
    <dsp:sp modelId="{73295226-D6BA-49A5-8EA1-06FB6588A04F}">
      <dsp:nvSpPr>
        <dsp:cNvPr id="0" name=""/>
        <dsp:cNvSpPr/>
      </dsp:nvSpPr>
      <dsp:spPr>
        <a:xfrm>
          <a:off x="3896050" y="2057400"/>
          <a:ext cx="3685922" cy="2743200"/>
        </a:xfrm>
        <a:prstGeom prst="roundRect">
          <a:avLst/>
        </a:prstGeom>
        <a:solidFill>
          <a:schemeClr val="accent2">
            <a:shade val="50000"/>
            <a:hueOff val="-134627"/>
            <a:satOff val="-6613"/>
            <a:lumOff val="4668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bg1"/>
              </a:solidFill>
            </a:rPr>
            <a:t>Los convenios restrictivos de este tipo aplicables a los negocios se concentran en la motivación de la empresa prestataria para que mantenga su capital neto a un nivel alto porque un nivel más elevado del capital contable del prestatario reduce el riesgo moral y hace menos probable que el prestamista incurra en pérdidas. Estos convenios restrictivos especifican por lo general que la empresa mantenga un nivel mínimo de ciertos activos en relación con el tamaño de la empresa.</a:t>
          </a:r>
          <a:endParaRPr lang="es-MX" sz="1400" kern="1200" dirty="0">
            <a:solidFill>
              <a:schemeClr val="bg1"/>
            </a:solidFill>
          </a:endParaRPr>
        </a:p>
      </dsp:txBody>
      <dsp:txXfrm>
        <a:off x="4029962" y="2191312"/>
        <a:ext cx="3418098" cy="2475376"/>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118F48-6F2A-4DF2-8ED1-A382AFA6F2D2}">
      <dsp:nvSpPr>
        <dsp:cNvPr id="0" name=""/>
        <dsp:cNvSpPr/>
      </dsp:nvSpPr>
      <dsp:spPr>
        <a:xfrm>
          <a:off x="575894" y="0"/>
          <a:ext cx="6526799" cy="6858000"/>
        </a:xfrm>
        <a:prstGeom prst="rightArrow">
          <a:avLst/>
        </a:prstGeom>
        <a:solidFill>
          <a:schemeClr val="accent4">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17F4CD92-5FCA-4FC3-9152-292D9A7285A9}">
      <dsp:nvSpPr>
        <dsp:cNvPr id="0" name=""/>
        <dsp:cNvSpPr/>
      </dsp:nvSpPr>
      <dsp:spPr>
        <a:xfrm>
          <a:off x="0" y="2057400"/>
          <a:ext cx="7678588" cy="2743200"/>
        </a:xfrm>
        <a:prstGeom prst="round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solidFill>
                <a:schemeClr val="bg1"/>
              </a:solidFill>
            </a:rPr>
            <a:t>Puesto que los colaterales son una protección importante para el prestamista, los convenios restrictivos pueden motivar al prestatario para que mantenga el colateral en buenas condiciones y para asegurarse de que permanezca en posesión del prestatario. Éste es el tipo de convenio que las personas encuentran con mayor frecuencia. Los contratos de préstamo para automóviles, por ejemplo, requieren que el propietario del automóvil mantenga un monto mínimo de seguros contra choque y contra robo y que impidan la venta del auto a menos de que el préstamo sea totalmente pagado. De manera similar, el receptor de una hipoteca para casa debe tener un seguro adecuado sobre la casa y liquidar la hipoteca cuando la propiedad se venda.</a:t>
          </a:r>
          <a:endParaRPr lang="es-MX" sz="1700" kern="1200" dirty="0">
            <a:solidFill>
              <a:schemeClr val="bg1"/>
            </a:solidFill>
          </a:endParaRPr>
        </a:p>
      </dsp:txBody>
      <dsp:txXfrm>
        <a:off x="133912" y="2191312"/>
        <a:ext cx="7410764" cy="2475376"/>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2D5D3-4F76-4E6C-BE5A-F78634CF14E2}">
      <dsp:nvSpPr>
        <dsp:cNvPr id="0" name=""/>
        <dsp:cNvSpPr/>
      </dsp:nvSpPr>
      <dsp:spPr>
        <a:xfrm>
          <a:off x="570493" y="0"/>
          <a:ext cx="6465593" cy="6858000"/>
        </a:xfrm>
        <a:prstGeom prst="rightArrow">
          <a:avLst/>
        </a:prstGeom>
        <a:solidFill>
          <a:schemeClr val="accent3">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7FE4BD9B-C678-41F4-A4BE-7BEB96D177B2}">
      <dsp:nvSpPr>
        <dsp:cNvPr id="0" name=""/>
        <dsp:cNvSpPr/>
      </dsp:nvSpPr>
      <dsp:spPr>
        <a:xfrm>
          <a:off x="83196" y="2057400"/>
          <a:ext cx="7440186" cy="2743200"/>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bg1"/>
              </a:solidFill>
            </a:rPr>
            <a:t>Los convenios restrictivos también requieren que una empresa prestataria dé información acerca de sus actividades de manera periódica bajo la forma de reportes trimestrales contables y de ingresos, haciendo con ello más sencillo que el prestamista vigile la empresa y reduzca el riesgo moral. Este tipo de convenio también puede estipular que el prestamista tenga el derecho de auditar y de inspeccionar los libros de la empresa en cualquier momento.</a:t>
          </a:r>
          <a:endParaRPr lang="es-MX" sz="2100" kern="1200" dirty="0">
            <a:solidFill>
              <a:schemeClr val="bg1"/>
            </a:solidFill>
          </a:endParaRPr>
        </a:p>
      </dsp:txBody>
      <dsp:txXfrm>
        <a:off x="217108" y="2191312"/>
        <a:ext cx="7172362" cy="2475376"/>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B2C5BB-EADE-4F49-8EB0-53A03FFDBEB0}">
      <dsp:nvSpPr>
        <dsp:cNvPr id="0" name=""/>
        <dsp:cNvSpPr/>
      </dsp:nvSpPr>
      <dsp:spPr>
        <a:xfrm>
          <a:off x="4032471" y="576056"/>
          <a:ext cx="5978868" cy="2347763"/>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just" defTabSz="800100">
            <a:lnSpc>
              <a:spcPct val="90000"/>
            </a:lnSpc>
            <a:spcBef>
              <a:spcPct val="0"/>
            </a:spcBef>
            <a:spcAft>
              <a:spcPct val="35000"/>
            </a:spcAft>
          </a:pPr>
          <a:r>
            <a:rPr lang="es-MX" sz="1800" kern="1200" dirty="0" smtClean="0"/>
            <a:t>Aunque los convenios restrictivos ayudan a reducir el problema del riesgo moral, no lo eliminan totalmente. Es casi imposible escribir convenios que descarten todo tipo de actividad riesgosa. Además, los prestatarios pueden ser lo suficientemente astutos para encontrar lagunas en los convenios restrictivos que no los hagan efectivos.</a:t>
          </a:r>
          <a:endParaRPr lang="es-MX" sz="1800" kern="1200" dirty="0"/>
        </a:p>
      </dsp:txBody>
      <dsp:txXfrm>
        <a:off x="4989090" y="576056"/>
        <a:ext cx="5022249" cy="2347763"/>
      </dsp:txXfrm>
    </dsp:sp>
    <dsp:sp modelId="{BD8967B5-ECA5-4916-8C7D-82261F0DDBE5}">
      <dsp:nvSpPr>
        <dsp:cNvPr id="0" name=""/>
        <dsp:cNvSpPr/>
      </dsp:nvSpPr>
      <dsp:spPr>
        <a:xfrm>
          <a:off x="432049" y="3096335"/>
          <a:ext cx="5846761" cy="2381098"/>
        </a:xfrm>
        <a:prstGeom prst="rect">
          <a:avLst/>
        </a:prstGeom>
        <a:solidFill>
          <a:schemeClr val="accent4">
            <a:tint val="40000"/>
            <a:alpha val="90000"/>
            <a:hueOff val="8781205"/>
            <a:satOff val="-22721"/>
            <a:lumOff val="-168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just" defTabSz="711200">
            <a:lnSpc>
              <a:spcPct val="90000"/>
            </a:lnSpc>
            <a:spcBef>
              <a:spcPct val="0"/>
            </a:spcBef>
            <a:spcAft>
              <a:spcPct val="35000"/>
            </a:spcAft>
          </a:pPr>
          <a:r>
            <a:rPr lang="es-MX" sz="1600" kern="1200" dirty="0" smtClean="0"/>
            <a:t>Otro problema es que deben ser vigilados y obligatorios. Un convenio restrictivo carece de significado si el prestatario puede violarlo sabiendo que el prestamista no hará verificaciones o si no está dispuesto a pagar un recurso legal. Como la vigilancia y la obligatoriedad de los convenios restrictivos son aspectos costosos, el problema del paracaidista también se presenta en el mercado de instrumentos de deuda (bonos) del mismo modo que se presenta en el mercado de acciones y valores.</a:t>
          </a:r>
          <a:endParaRPr lang="es-MX" sz="1600" kern="1200" dirty="0"/>
        </a:p>
      </dsp:txBody>
      <dsp:txXfrm>
        <a:off x="1367531" y="3096335"/>
        <a:ext cx="4911279" cy="2381098"/>
      </dsp:txXfrm>
    </dsp:sp>
    <dsp:sp modelId="{5E95B88D-C1FB-460D-8DEB-CE773E96B9EC}">
      <dsp:nvSpPr>
        <dsp:cNvPr id="0" name=""/>
        <dsp:cNvSpPr/>
      </dsp:nvSpPr>
      <dsp:spPr>
        <a:xfrm>
          <a:off x="2401951" y="0"/>
          <a:ext cx="2325105" cy="2325105"/>
        </a:xfrm>
        <a:prstGeom prst="ellipse">
          <a:avLst/>
        </a:prstGeom>
        <a:solidFill>
          <a:schemeClr val="accent4">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s-MX" sz="1900" kern="1200" dirty="0" smtClean="0">
              <a:solidFill>
                <a:schemeClr val="bg1"/>
              </a:solidFill>
            </a:rPr>
            <a:t>Intermediación financiera</a:t>
          </a:r>
          <a:endParaRPr lang="es-MX" sz="1900" kern="1200" dirty="0">
            <a:solidFill>
              <a:schemeClr val="bg1"/>
            </a:solidFill>
          </a:endParaRPr>
        </a:p>
      </dsp:txBody>
      <dsp:txXfrm>
        <a:off x="2742455" y="340504"/>
        <a:ext cx="1644097" cy="16440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B5DCA-3030-421D-A63A-A108A385E181}">
      <dsp:nvSpPr>
        <dsp:cNvPr id="0" name=""/>
        <dsp:cNvSpPr/>
      </dsp:nvSpPr>
      <dsp:spPr>
        <a:xfrm rot="10800000">
          <a:off x="1956068" y="433592"/>
          <a:ext cx="5178942" cy="2606393"/>
        </a:xfrm>
        <a:prstGeom prst="homePlate">
          <a:avLst/>
        </a:prstGeom>
        <a:solidFill>
          <a:schemeClr val="accent3">
            <a:shade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9347" tIns="60960" rIns="113792" bIns="60960" numCol="1" spcCol="1270" anchor="ctr" anchorCtr="0">
          <a:noAutofit/>
        </a:bodyPr>
        <a:lstStyle/>
        <a:p>
          <a:pPr lvl="0" algn="ctr" defTabSz="711200">
            <a:lnSpc>
              <a:spcPct val="90000"/>
            </a:lnSpc>
            <a:spcBef>
              <a:spcPct val="0"/>
            </a:spcBef>
            <a:spcAft>
              <a:spcPct val="35000"/>
            </a:spcAft>
          </a:pPr>
          <a:r>
            <a:rPr lang="es-MX" sz="1600" b="1" kern="1200" dirty="0" smtClean="0"/>
            <a:t>Como en los medios de comunicación masiva se confiere tanta atención a la bolsa de valores, muchas personas tienen la impresión de que las acciones son la fuente más importante de financiamiento para las corporaciones estadounidenses.</a:t>
          </a:r>
          <a:endParaRPr lang="es-MX" sz="1600" b="1" kern="1200" dirty="0"/>
        </a:p>
      </dsp:txBody>
      <dsp:txXfrm rot="10800000">
        <a:off x="2607666" y="433592"/>
        <a:ext cx="4527344" cy="2606393"/>
      </dsp:txXfrm>
    </dsp:sp>
    <dsp:sp modelId="{A702A662-EA8A-4E16-878A-25E5C5044723}">
      <dsp:nvSpPr>
        <dsp:cNvPr id="0" name=""/>
        <dsp:cNvSpPr/>
      </dsp:nvSpPr>
      <dsp:spPr>
        <a:xfrm>
          <a:off x="652872" y="433592"/>
          <a:ext cx="2606393" cy="2606393"/>
        </a:xfrm>
        <a:prstGeom prst="ellipse">
          <a:avLst/>
        </a:prstGeom>
        <a:solidFill>
          <a:schemeClr val="accent3">
            <a:tint val="50000"/>
            <a:hueOff val="0"/>
            <a:satOff val="0"/>
            <a:lumOff val="0"/>
            <a:alphaOff val="0"/>
          </a:schemeClr>
        </a:solidFill>
        <a:ln>
          <a:noFill/>
        </a:ln>
        <a:effectLst/>
        <a:sp3d z="5715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36A1C034-290A-47AB-B612-52E3533F2541}">
      <dsp:nvSpPr>
        <dsp:cNvPr id="0" name=""/>
        <dsp:cNvSpPr/>
      </dsp:nvSpPr>
      <dsp:spPr>
        <a:xfrm rot="10800000">
          <a:off x="1956068" y="3818013"/>
          <a:ext cx="5178942" cy="2606393"/>
        </a:xfrm>
        <a:prstGeom prst="homePlate">
          <a:avLst/>
        </a:prstGeom>
        <a:solidFill>
          <a:schemeClr val="accent3">
            <a:lumMod val="75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9347" tIns="53340" rIns="99568" bIns="53340" numCol="1" spcCol="1270" anchor="ctr" anchorCtr="0">
          <a:noAutofit/>
        </a:bodyPr>
        <a:lstStyle/>
        <a:p>
          <a:pPr lvl="0" algn="ctr" defTabSz="622300">
            <a:lnSpc>
              <a:spcPct val="90000"/>
            </a:lnSpc>
            <a:spcBef>
              <a:spcPct val="0"/>
            </a:spcBef>
            <a:spcAft>
              <a:spcPct val="35000"/>
            </a:spcAft>
          </a:pPr>
          <a:r>
            <a:rPr lang="es-MX" sz="1400" b="1" kern="1200" dirty="0" smtClean="0"/>
            <a:t>Sin embargo, como podemos ver en</a:t>
          </a:r>
        </a:p>
        <a:p>
          <a:pPr lvl="0" algn="ctr" defTabSz="622300">
            <a:lnSpc>
              <a:spcPct val="90000"/>
            </a:lnSpc>
            <a:spcBef>
              <a:spcPct val="0"/>
            </a:spcBef>
            <a:spcAft>
              <a:spcPct val="35000"/>
            </a:spcAft>
          </a:pPr>
          <a:r>
            <a:rPr lang="es-MX" sz="1400" b="1" kern="1200" dirty="0" smtClean="0"/>
            <a:t>la gráfica de barras de la fi gura 1, el mercado de valores sólo aportó un porcentaje pequeño del financiamiento externo de los negocios estadounidenses en el periodo 1970-2000: 11%.1 En los demás países que se presentan en la fi gura 1 se encuentran también cifras similarmente pequeñas. ¿Por qué el mercado de valores es menos importante que otras fuentes de financiamiento en Estados Unidos y otros países?</a:t>
          </a:r>
          <a:endParaRPr lang="es-MX" sz="1400" b="1" kern="1200" dirty="0"/>
        </a:p>
      </dsp:txBody>
      <dsp:txXfrm rot="10800000">
        <a:off x="2607666" y="3818013"/>
        <a:ext cx="4527344" cy="2606393"/>
      </dsp:txXfrm>
    </dsp:sp>
    <dsp:sp modelId="{896AC1FE-9AEB-48D6-9241-435F36C9D893}">
      <dsp:nvSpPr>
        <dsp:cNvPr id="0" name=""/>
        <dsp:cNvSpPr/>
      </dsp:nvSpPr>
      <dsp:spPr>
        <a:xfrm>
          <a:off x="652872" y="3818013"/>
          <a:ext cx="2606393" cy="2606393"/>
        </a:xfrm>
        <a:prstGeom prst="ellipse">
          <a:avLst/>
        </a:prstGeom>
        <a:solidFill>
          <a:schemeClr val="accent3">
            <a:tint val="50000"/>
            <a:hueOff val="4976"/>
            <a:satOff val="668"/>
            <a:lumOff val="-2062"/>
            <a:alphaOff val="0"/>
          </a:schemeClr>
        </a:solidFill>
        <a:ln>
          <a:noFill/>
        </a:ln>
        <a:effectLst/>
        <a:sp3d z="57150" extrusionH="63500" contourW="12700" prstMaterial="matte">
          <a:contourClr>
            <a:schemeClr val="lt1"/>
          </a:contourClr>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10FA91-E2BF-4ACF-87D8-7E67FC6B7384}">
      <dsp:nvSpPr>
        <dsp:cNvPr id="0" name=""/>
        <dsp:cNvSpPr/>
      </dsp:nvSpPr>
      <dsp:spPr>
        <a:xfrm>
          <a:off x="0" y="154887"/>
          <a:ext cx="7606580" cy="2995492"/>
        </a:xfrm>
        <a:prstGeom prst="roundRect">
          <a:avLst/>
        </a:prstGeom>
        <a:solidFill>
          <a:schemeClr val="accent4">
            <a:hueOff val="0"/>
            <a:satOff val="0"/>
            <a:lumOff val="0"/>
            <a:alphaOff val="0"/>
          </a:schemeClr>
        </a:solidFill>
        <a:ln>
          <a:noFill/>
        </a:ln>
        <a:effectLst>
          <a:outerShdw blurRad="63500" dist="12700" dir="5400000" sx="102000" sy="102000" rotWithShape="0">
            <a:srgbClr val="000000">
              <a:alpha val="32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s-MX" sz="2200" b="1" kern="1200" dirty="0" smtClean="0"/>
            <a:t>Estados Unidos los bonos son una fuente más importante de financiamiento que las acciones (32% contra 11%). Sin embargo, las acciones y los bonos en forma combinada (43%), que componen la porción total de los valores negociables, aún representan menos de la mitad de los fondos externos que necesitan las corporaciones para financiar sus actividades.</a:t>
          </a:r>
          <a:endParaRPr lang="es-MX" sz="2200" b="1" kern="1200" dirty="0"/>
        </a:p>
      </dsp:txBody>
      <dsp:txXfrm>
        <a:off x="146228" y="301115"/>
        <a:ext cx="7314124" cy="2703036"/>
      </dsp:txXfrm>
    </dsp:sp>
    <dsp:sp modelId="{E7E642BA-6836-4618-8BB9-E0986A464094}">
      <dsp:nvSpPr>
        <dsp:cNvPr id="0" name=""/>
        <dsp:cNvSpPr/>
      </dsp:nvSpPr>
      <dsp:spPr>
        <a:xfrm>
          <a:off x="0" y="3150380"/>
          <a:ext cx="7606580"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50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s-MX" sz="1700" kern="1200" dirty="0" smtClean="0"/>
            <a:t>  </a:t>
          </a:r>
          <a:endParaRPr lang="es-MX" sz="1700" kern="1200" dirty="0"/>
        </a:p>
      </dsp:txBody>
      <dsp:txXfrm>
        <a:off x="0" y="3150380"/>
        <a:ext cx="7606580" cy="364320"/>
      </dsp:txXfrm>
    </dsp:sp>
    <dsp:sp modelId="{A60D66A5-C0F0-42A0-A022-E792408D2804}">
      <dsp:nvSpPr>
        <dsp:cNvPr id="0" name=""/>
        <dsp:cNvSpPr/>
      </dsp:nvSpPr>
      <dsp:spPr>
        <a:xfrm>
          <a:off x="0" y="3466336"/>
          <a:ext cx="7606580" cy="2995492"/>
        </a:xfrm>
        <a:prstGeom prst="roundRect">
          <a:avLst/>
        </a:prstGeom>
        <a:solidFill>
          <a:schemeClr val="accent4">
            <a:hueOff val="8387247"/>
            <a:satOff val="-27365"/>
            <a:lumOff val="-3529"/>
            <a:alphaOff val="0"/>
          </a:schemeClr>
        </a:solidFill>
        <a:ln>
          <a:noFill/>
        </a:ln>
        <a:effectLst>
          <a:outerShdw blurRad="63500" dist="12700" dir="5400000" sx="102000" sy="102000" rotWithShape="0">
            <a:srgbClr val="000000">
              <a:alpha val="32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s-MX" sz="2200" b="1" kern="1200" dirty="0" smtClean="0"/>
            <a:t>El hecho de que la emisión de valores negociables no sea la fuente más importante de financiamiento también se presenta en cualquier otra parte del mundo. De hecho, como se observa en la fi gura 1, otros países reciben menos financiamiento externo a partir de valores negociables que Estados Unidos.</a:t>
          </a:r>
        </a:p>
        <a:p>
          <a:pPr lvl="0" algn="l" defTabSz="977900">
            <a:lnSpc>
              <a:spcPct val="90000"/>
            </a:lnSpc>
            <a:spcBef>
              <a:spcPct val="0"/>
            </a:spcBef>
            <a:spcAft>
              <a:spcPct val="35000"/>
            </a:spcAft>
          </a:pPr>
          <a:r>
            <a:rPr lang="es-MX" sz="2200" b="1" kern="1200" dirty="0" smtClean="0"/>
            <a:t>¿Por qué los negocios no usan los valores negociables de manera más extensa para financiar sus actividades?</a:t>
          </a:r>
          <a:endParaRPr lang="es-MX" sz="2200" b="1" kern="1200" dirty="0"/>
        </a:p>
      </dsp:txBody>
      <dsp:txXfrm>
        <a:off x="146228" y="3612564"/>
        <a:ext cx="7314124" cy="2703036"/>
      </dsp:txXfrm>
    </dsp:sp>
    <dsp:sp modelId="{1AA3B3B7-6943-4DA7-911E-1A1C9D65F636}">
      <dsp:nvSpPr>
        <dsp:cNvPr id="0" name=""/>
        <dsp:cNvSpPr/>
      </dsp:nvSpPr>
      <dsp:spPr>
        <a:xfrm>
          <a:off x="0" y="6510192"/>
          <a:ext cx="7606580"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509" tIns="27940" rIns="156464" bIns="27940" numCol="1" spcCol="1270" anchor="t" anchorCtr="0">
          <a:noAutofit/>
        </a:bodyPr>
        <a:lstStyle/>
        <a:p>
          <a:pPr marL="171450" lvl="1" indent="-171450" algn="l" defTabSz="755650">
            <a:lnSpc>
              <a:spcPct val="90000"/>
            </a:lnSpc>
            <a:spcBef>
              <a:spcPct val="0"/>
            </a:spcBef>
            <a:spcAft>
              <a:spcPct val="20000"/>
            </a:spcAft>
            <a:buChar char="•"/>
          </a:pPr>
          <a:endParaRPr lang="es-MX" sz="1700" kern="1200" dirty="0"/>
        </a:p>
      </dsp:txBody>
      <dsp:txXfrm>
        <a:off x="0" y="6510192"/>
        <a:ext cx="7606580" cy="3643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F6678C-5FC8-4D4B-9414-6EDC2E5C19AB}">
      <dsp:nvSpPr>
        <dsp:cNvPr id="0" name=""/>
        <dsp:cNvSpPr/>
      </dsp:nvSpPr>
      <dsp:spPr>
        <a:xfrm>
          <a:off x="3410025" y="1968035"/>
          <a:ext cx="753752" cy="91440"/>
        </a:xfrm>
        <a:custGeom>
          <a:avLst/>
          <a:gdLst/>
          <a:ahLst/>
          <a:cxnLst/>
          <a:rect l="0" t="0" r="0" b="0"/>
          <a:pathLst>
            <a:path>
              <a:moveTo>
                <a:pt x="0" y="45720"/>
              </a:moveTo>
              <a:lnTo>
                <a:pt x="753752" y="45720"/>
              </a:lnTo>
            </a:path>
          </a:pathLst>
        </a:custGeom>
        <a:noFill/>
        <a:ln w="12700" cap="flat" cmpd="sng" algn="ctr">
          <a:solidFill>
            <a:schemeClr val="accent5">
              <a:hueOff val="0"/>
              <a:satOff val="0"/>
              <a:lumOff val="0"/>
              <a:alphaOff val="0"/>
            </a:schemeClr>
          </a:solidFill>
          <a:prstDash val="solid"/>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767292" y="2009833"/>
        <a:ext cx="39217" cy="7843"/>
      </dsp:txXfrm>
    </dsp:sp>
    <dsp:sp modelId="{5A3CB152-840F-4937-A873-9D7922BFEDC3}">
      <dsp:nvSpPr>
        <dsp:cNvPr id="0" name=""/>
        <dsp:cNvSpPr/>
      </dsp:nvSpPr>
      <dsp:spPr>
        <a:xfrm>
          <a:off x="1597" y="990687"/>
          <a:ext cx="3410227" cy="2046136"/>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El financiamiento directo implica la venta de valores negociables, como acciones y bonos a las familias. La proporción del 43% de acciones y bonos como fuentes de financiamiento externo para los negocios estadounidenses exagera mucho la importancia del financiamiento directo en nuestro sistema  financiero.</a:t>
          </a:r>
          <a:endParaRPr lang="es-MX" sz="1300" kern="1200" dirty="0"/>
        </a:p>
      </dsp:txBody>
      <dsp:txXfrm>
        <a:off x="1597" y="990687"/>
        <a:ext cx="3410227" cy="2046136"/>
      </dsp:txXfrm>
    </dsp:sp>
    <dsp:sp modelId="{B54893CF-70E7-424E-9C60-1EF60AE23A57}">
      <dsp:nvSpPr>
        <dsp:cNvPr id="0" name=""/>
        <dsp:cNvSpPr/>
      </dsp:nvSpPr>
      <dsp:spPr>
        <a:xfrm>
          <a:off x="1706711" y="3035023"/>
          <a:ext cx="4194580" cy="753752"/>
        </a:xfrm>
        <a:custGeom>
          <a:avLst/>
          <a:gdLst/>
          <a:ahLst/>
          <a:cxnLst/>
          <a:rect l="0" t="0" r="0" b="0"/>
          <a:pathLst>
            <a:path>
              <a:moveTo>
                <a:pt x="4194580" y="0"/>
              </a:moveTo>
              <a:lnTo>
                <a:pt x="4194580" y="393976"/>
              </a:lnTo>
              <a:lnTo>
                <a:pt x="0" y="393976"/>
              </a:lnTo>
              <a:lnTo>
                <a:pt x="0" y="753752"/>
              </a:lnTo>
            </a:path>
          </a:pathLst>
        </a:custGeom>
        <a:noFill/>
        <a:ln w="12700" cap="flat" cmpd="sng" algn="ctr">
          <a:solidFill>
            <a:schemeClr val="accent5">
              <a:hueOff val="-4700818"/>
              <a:satOff val="26697"/>
              <a:lumOff val="1373"/>
              <a:alphaOff val="0"/>
            </a:schemeClr>
          </a:solidFill>
          <a:prstDash val="solid"/>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697319" y="3407978"/>
        <a:ext cx="213364" cy="7843"/>
      </dsp:txXfrm>
    </dsp:sp>
    <dsp:sp modelId="{3371863E-5B16-4170-91B2-DF8FFCDB47E6}">
      <dsp:nvSpPr>
        <dsp:cNvPr id="0" name=""/>
        <dsp:cNvSpPr/>
      </dsp:nvSpPr>
      <dsp:spPr>
        <a:xfrm>
          <a:off x="4196177" y="990687"/>
          <a:ext cx="3410227" cy="2046136"/>
        </a:xfrm>
        <a:prstGeom prst="rect">
          <a:avLst/>
        </a:prstGeom>
        <a:solidFill>
          <a:schemeClr val="accent5">
            <a:hueOff val="-3133878"/>
            <a:satOff val="17798"/>
            <a:lumOff val="91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Desde 1970, menos del 5% de los bonos corporativos recientemente emitidos y del papel comercial, y menos de una tercera parte de las acciones, se han vendido directamente a las familias estadounidenses. El resto de estos valores han sido comprados principalmente por los intermediarios financieros, como las compañías de seguros, los fondos de pensiones y los fondos mutuos.</a:t>
          </a:r>
          <a:endParaRPr lang="es-MX" sz="1300" kern="1200" dirty="0"/>
        </a:p>
      </dsp:txBody>
      <dsp:txXfrm>
        <a:off x="4196177" y="990687"/>
        <a:ext cx="3410227" cy="2046136"/>
      </dsp:txXfrm>
    </dsp:sp>
    <dsp:sp modelId="{601E1F20-2B77-495D-8622-4A3880202799}">
      <dsp:nvSpPr>
        <dsp:cNvPr id="0" name=""/>
        <dsp:cNvSpPr/>
      </dsp:nvSpPr>
      <dsp:spPr>
        <a:xfrm>
          <a:off x="3410025" y="4798524"/>
          <a:ext cx="753752" cy="91440"/>
        </a:xfrm>
        <a:custGeom>
          <a:avLst/>
          <a:gdLst/>
          <a:ahLst/>
          <a:cxnLst/>
          <a:rect l="0" t="0" r="0" b="0"/>
          <a:pathLst>
            <a:path>
              <a:moveTo>
                <a:pt x="0" y="45720"/>
              </a:moveTo>
              <a:lnTo>
                <a:pt x="753752" y="45720"/>
              </a:lnTo>
            </a:path>
          </a:pathLst>
        </a:custGeom>
        <a:noFill/>
        <a:ln w="12700" cap="flat" cmpd="sng" algn="ctr">
          <a:solidFill>
            <a:schemeClr val="accent5">
              <a:hueOff val="-9401635"/>
              <a:satOff val="53393"/>
              <a:lumOff val="2746"/>
              <a:alphaOff val="0"/>
            </a:schemeClr>
          </a:solidFill>
          <a:prstDash val="solid"/>
          <a:tailEnd type="arrow"/>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767292" y="4840322"/>
        <a:ext cx="39217" cy="7843"/>
      </dsp:txXfrm>
    </dsp:sp>
    <dsp:sp modelId="{1D597D6C-1C3D-4A88-A57D-17F221840D16}">
      <dsp:nvSpPr>
        <dsp:cNvPr id="0" name=""/>
        <dsp:cNvSpPr/>
      </dsp:nvSpPr>
      <dsp:spPr>
        <a:xfrm>
          <a:off x="1597" y="3821176"/>
          <a:ext cx="3410227" cy="2046136"/>
        </a:xfrm>
        <a:prstGeom prst="rect">
          <a:avLst/>
        </a:prstGeom>
        <a:solidFill>
          <a:schemeClr val="accent5">
            <a:hueOff val="-6267757"/>
            <a:satOff val="35595"/>
            <a:lumOff val="183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Estas cifras indican que el financiamiento directo se usa en menos del 10% del financiamiento externo de los negocios de Estados Unidos. Puesto que en la mayoría de los países los valores negociables son una fuente de financiamiento aún menos importante que en Estados Unidos, el financiamiento directo es también mucho menos importante que el financiamiento indirecto en el resto del mundo.</a:t>
          </a:r>
          <a:endParaRPr lang="es-MX" sz="1300" kern="1200" dirty="0"/>
        </a:p>
      </dsp:txBody>
      <dsp:txXfrm>
        <a:off x="1597" y="3821176"/>
        <a:ext cx="3410227" cy="2046136"/>
      </dsp:txXfrm>
    </dsp:sp>
    <dsp:sp modelId="{35055A30-93D1-4276-9A65-7A09815A1801}">
      <dsp:nvSpPr>
        <dsp:cNvPr id="0" name=""/>
        <dsp:cNvSpPr/>
      </dsp:nvSpPr>
      <dsp:spPr>
        <a:xfrm>
          <a:off x="4196177" y="3821176"/>
          <a:ext cx="3410227" cy="2046136"/>
        </a:xfrm>
        <a:prstGeom prst="rect">
          <a:avLst/>
        </a:prstGeom>
        <a:solidFill>
          <a:schemeClr val="accent5">
            <a:hueOff val="-9401635"/>
            <a:satOff val="53393"/>
            <a:lumOff val="274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¿Por qué son tan importantes los intermediarios financieros y el financiamiento indirecto en los mercados financieros? En años recientes, el financiamiento indirecto ha estado disminuyendo en importancia. ¿Por qué está sucediendo esto?</a:t>
          </a:r>
          <a:endParaRPr lang="es-MX" sz="1300" kern="1200" dirty="0"/>
        </a:p>
      </dsp:txBody>
      <dsp:txXfrm>
        <a:off x="4196177" y="3821176"/>
        <a:ext cx="3410227" cy="20461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C01F9-F222-4A81-8C04-23F7D1752D50}">
      <dsp:nvSpPr>
        <dsp:cNvPr id="0" name=""/>
        <dsp:cNvSpPr/>
      </dsp:nvSpPr>
      <dsp:spPr>
        <a:xfrm>
          <a:off x="5405743" y="1963147"/>
          <a:ext cx="2271996" cy="4322621"/>
        </a:xfrm>
        <a:prstGeom prst="rect">
          <a:avLst/>
        </a:prstGeom>
        <a:gradFill rotWithShape="0">
          <a:gsLst>
            <a:gs pos="0">
              <a:schemeClr val="accent5">
                <a:hueOff val="-9401635"/>
                <a:satOff val="53393"/>
                <a:lumOff val="2746"/>
                <a:alphaOff val="0"/>
              </a:schemeClr>
            </a:gs>
            <a:gs pos="100000">
              <a:schemeClr val="accent5">
                <a:hueOff val="-9401635"/>
                <a:satOff val="53393"/>
                <a:lumOff val="2746"/>
                <a:alphaOff val="0"/>
                <a:shade val="48000"/>
                <a:satMod val="180000"/>
                <a:lumMod val="94000"/>
              </a:schemeClr>
            </a:gs>
            <a:gs pos="100000">
              <a:schemeClr val="accent5">
                <a:hueOff val="-9401635"/>
                <a:satOff val="53393"/>
                <a:lumOff val="2746"/>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228600" bIns="50800" numCol="1" spcCol="1270" anchor="ctr" anchorCtr="0">
          <a:noAutofit/>
        </a:bodyPr>
        <a:lstStyle/>
        <a:p>
          <a:pPr lvl="0" algn="r" defTabSz="1778000">
            <a:lnSpc>
              <a:spcPct val="90000"/>
            </a:lnSpc>
            <a:spcBef>
              <a:spcPct val="0"/>
            </a:spcBef>
            <a:spcAft>
              <a:spcPct val="35000"/>
            </a:spcAft>
          </a:pPr>
          <a:r>
            <a:rPr lang="es-MX" sz="4000" kern="1200" dirty="0" smtClean="0"/>
            <a:t>.</a:t>
          </a:r>
          <a:endParaRPr lang="es-MX" sz="4000" kern="1200" dirty="0"/>
        </a:p>
      </dsp:txBody>
      <dsp:txXfrm rot="16200000">
        <a:off x="5381100" y="3612967"/>
        <a:ext cx="3890359" cy="590719"/>
      </dsp:txXfrm>
    </dsp:sp>
    <dsp:sp modelId="{AF834D9D-9048-4D0A-9A1B-38401AE7CA94}">
      <dsp:nvSpPr>
        <dsp:cNvPr id="0" name=""/>
        <dsp:cNvSpPr/>
      </dsp:nvSpPr>
      <dsp:spPr>
        <a:xfrm>
          <a:off x="2930599" y="1233968"/>
          <a:ext cx="2271996" cy="5049495"/>
        </a:xfrm>
        <a:prstGeom prst="rect">
          <a:avLst/>
        </a:prstGeom>
        <a:gradFill rotWithShape="0">
          <a:gsLst>
            <a:gs pos="0">
              <a:schemeClr val="accent5">
                <a:hueOff val="-4700818"/>
                <a:satOff val="26697"/>
                <a:lumOff val="1373"/>
                <a:alphaOff val="0"/>
              </a:schemeClr>
            </a:gs>
            <a:gs pos="100000">
              <a:schemeClr val="accent5">
                <a:hueOff val="-4700818"/>
                <a:satOff val="26697"/>
                <a:lumOff val="1373"/>
                <a:alphaOff val="0"/>
                <a:shade val="48000"/>
                <a:satMod val="180000"/>
                <a:lumMod val="94000"/>
              </a:schemeClr>
            </a:gs>
            <a:gs pos="100000">
              <a:schemeClr val="accent5">
                <a:hueOff val="-4700818"/>
                <a:satOff val="26697"/>
                <a:lumOff val="1373"/>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228600" bIns="50800" numCol="1" spcCol="1270" anchor="ctr" anchorCtr="0">
          <a:noAutofit/>
        </a:bodyPr>
        <a:lstStyle/>
        <a:p>
          <a:pPr lvl="0" algn="r" defTabSz="1778000">
            <a:lnSpc>
              <a:spcPct val="90000"/>
            </a:lnSpc>
            <a:spcBef>
              <a:spcPct val="0"/>
            </a:spcBef>
            <a:spcAft>
              <a:spcPct val="35000"/>
            </a:spcAft>
          </a:pPr>
          <a:r>
            <a:rPr lang="es-MX" sz="4000" kern="1200" dirty="0" smtClean="0"/>
            <a:t>.</a:t>
          </a:r>
          <a:endParaRPr lang="es-MX" sz="4000" kern="1200" dirty="0"/>
        </a:p>
      </dsp:txBody>
      <dsp:txXfrm rot="16200000">
        <a:off x="2578863" y="3210881"/>
        <a:ext cx="4544545" cy="590719"/>
      </dsp:txXfrm>
    </dsp:sp>
    <dsp:sp modelId="{BA204D0A-F37F-44D2-8928-FBE72AEC163F}">
      <dsp:nvSpPr>
        <dsp:cNvPr id="0" name=""/>
        <dsp:cNvSpPr/>
      </dsp:nvSpPr>
      <dsp:spPr>
        <a:xfrm>
          <a:off x="417606" y="546867"/>
          <a:ext cx="2271996" cy="5736595"/>
        </a:xfrm>
        <a:prstGeom prst="rect">
          <a:avLst/>
        </a:prstGeom>
        <a:gradFill rotWithShape="0">
          <a:gsLst>
            <a:gs pos="0">
              <a:schemeClr val="accent5">
                <a:hueOff val="0"/>
                <a:satOff val="0"/>
                <a:lumOff val="0"/>
                <a:alphaOff val="0"/>
              </a:schemeClr>
            </a:gs>
            <a:gs pos="100000">
              <a:schemeClr val="accent5">
                <a:hueOff val="0"/>
                <a:satOff val="0"/>
                <a:lumOff val="0"/>
                <a:alphaOff val="0"/>
                <a:shade val="48000"/>
                <a:satMod val="180000"/>
                <a:lumMod val="94000"/>
              </a:schemeClr>
            </a:gs>
            <a:gs pos="100000">
              <a:schemeClr val="accent5">
                <a:hueOff val="0"/>
                <a:satOff val="0"/>
                <a:lumOff val="0"/>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228600" bIns="50800" numCol="1" spcCol="1270" anchor="ctr" anchorCtr="0">
          <a:noAutofit/>
        </a:bodyPr>
        <a:lstStyle/>
        <a:p>
          <a:pPr lvl="0" algn="r" defTabSz="1778000">
            <a:lnSpc>
              <a:spcPct val="90000"/>
            </a:lnSpc>
            <a:spcBef>
              <a:spcPct val="0"/>
            </a:spcBef>
            <a:spcAft>
              <a:spcPct val="35000"/>
            </a:spcAft>
          </a:pPr>
          <a:endParaRPr lang="es-MX" sz="4000" kern="1200" dirty="0"/>
        </a:p>
      </dsp:txBody>
      <dsp:txXfrm rot="16200000">
        <a:off x="-243324" y="2832976"/>
        <a:ext cx="5162936" cy="590719"/>
      </dsp:txXfrm>
    </dsp:sp>
    <dsp:sp modelId="{56836A2E-466F-4203-9E6B-A5EFFDC75AAE}">
      <dsp:nvSpPr>
        <dsp:cNvPr id="0" name=""/>
        <dsp:cNvSpPr/>
      </dsp:nvSpPr>
      <dsp:spPr>
        <a:xfrm>
          <a:off x="448142" y="546867"/>
          <a:ext cx="1613117" cy="5764264"/>
        </a:xfrm>
        <a:prstGeom prst="rect">
          <a:avLst/>
        </a:prstGeom>
        <a:no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Como se observa en la figura 1, la fuente primaria de fondos externos para los negocios en todo el mundo incluye los préstamos hechos por los bancos y por otros intermediarios financieros no bancarios (el 56% en Estados</a:t>
          </a:r>
          <a:endParaRPr lang="es-MX" sz="1600" b="1" kern="1200" dirty="0"/>
        </a:p>
        <a:p>
          <a:pPr lvl="0" algn="l" defTabSz="711200">
            <a:lnSpc>
              <a:spcPct val="90000"/>
            </a:lnSpc>
            <a:spcBef>
              <a:spcPct val="0"/>
            </a:spcBef>
            <a:spcAft>
              <a:spcPct val="35000"/>
            </a:spcAft>
          </a:pPr>
          <a:r>
            <a:rPr lang="es-MX" sz="1600" b="1" kern="1200" dirty="0" smtClean="0"/>
            <a:t>Unidos, pero más del 70% en Alemania, Japón y Canadá).</a:t>
          </a:r>
          <a:endParaRPr lang="es-MX" sz="1600" b="1" kern="1200" dirty="0"/>
        </a:p>
      </dsp:txBody>
      <dsp:txXfrm>
        <a:off x="448142" y="546867"/>
        <a:ext cx="1613117" cy="5764264"/>
      </dsp:txXfrm>
    </dsp:sp>
    <dsp:sp modelId="{09E2ED2C-72E8-424D-AE11-DD7D4A17FE40}">
      <dsp:nvSpPr>
        <dsp:cNvPr id="0" name=""/>
        <dsp:cNvSpPr/>
      </dsp:nvSpPr>
      <dsp:spPr>
        <a:xfrm>
          <a:off x="3022700" y="1236456"/>
          <a:ext cx="2195114" cy="4918959"/>
        </a:xfrm>
        <a:prstGeom prst="rect">
          <a:avLst/>
        </a:prstGeom>
        <a:no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b="1" kern="1200" dirty="0" smtClean="0"/>
            <a:t>En otros países industrializados, los</a:t>
          </a:r>
          <a:endParaRPr lang="es-MX" sz="1400" b="1" kern="1200" dirty="0"/>
        </a:p>
        <a:p>
          <a:pPr lvl="0" algn="l" defTabSz="622300">
            <a:lnSpc>
              <a:spcPct val="90000"/>
            </a:lnSpc>
            <a:spcBef>
              <a:spcPct val="0"/>
            </a:spcBef>
            <a:spcAft>
              <a:spcPct val="35000"/>
            </a:spcAft>
          </a:pPr>
          <a:r>
            <a:rPr lang="es-MX" sz="1400" b="1" kern="1200" dirty="0" smtClean="0"/>
            <a:t>préstamos bancarios son las mayores aportaciones de fuentes de financiamiento externo (más del 70% en Alemania y Japón, y más del 50% en Canadá). Así, los datos sugieren que los bancos de estos países tienen el papel más importante en el financiamiento de las actividades de negocios.</a:t>
          </a:r>
          <a:endParaRPr lang="es-MX" sz="1400" b="1" kern="1200" dirty="0"/>
        </a:p>
        <a:p>
          <a:pPr lvl="0" algn="l" defTabSz="622300">
            <a:lnSpc>
              <a:spcPct val="90000"/>
            </a:lnSpc>
            <a:spcBef>
              <a:spcPct val="0"/>
            </a:spcBef>
            <a:spcAft>
              <a:spcPct val="35000"/>
            </a:spcAft>
          </a:pPr>
          <a:r>
            <a:rPr lang="es-MX" sz="1400" b="1" kern="1200" dirty="0" smtClean="0"/>
            <a:t>En los países en vías de desarrollo, los bancos desempeñan un papel aún más importante en el sistema financiero que en los países industrializados.</a:t>
          </a:r>
          <a:endParaRPr lang="es-MX" sz="1400" b="1" kern="1200" dirty="0"/>
        </a:p>
      </dsp:txBody>
      <dsp:txXfrm>
        <a:off x="3022700" y="1236456"/>
        <a:ext cx="2195114" cy="4918959"/>
      </dsp:txXfrm>
    </dsp:sp>
    <dsp:sp modelId="{510DD285-DB5F-4318-9875-DCB6B12FD6F3}">
      <dsp:nvSpPr>
        <dsp:cNvPr id="0" name=""/>
        <dsp:cNvSpPr/>
      </dsp:nvSpPr>
      <dsp:spPr>
        <a:xfrm>
          <a:off x="5405743" y="1963147"/>
          <a:ext cx="1613117" cy="4347984"/>
        </a:xfrm>
        <a:prstGeom prst="rect">
          <a:avLst/>
        </a:prstGeom>
        <a:no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s-MX" sz="1600" b="1" kern="1200" dirty="0" smtClean="0"/>
            <a:t>¿Qué los hace tan importantes para El funcionamiento del sistema financiero? Aunque los bancos siguen siendo importantes, su proporción de fondos externos para los negocios ha declinado en años recientes. ¿Qué impulsa</a:t>
          </a:r>
          <a:endParaRPr lang="es-MX" sz="1600" b="1" kern="1200" dirty="0"/>
        </a:p>
        <a:p>
          <a:pPr lvl="0" algn="l" defTabSz="711200">
            <a:lnSpc>
              <a:spcPct val="90000"/>
            </a:lnSpc>
            <a:spcBef>
              <a:spcPct val="0"/>
            </a:spcBef>
            <a:spcAft>
              <a:spcPct val="35000"/>
            </a:spcAft>
          </a:pPr>
          <a:r>
            <a:rPr lang="es-MX" sz="1600" b="1" kern="1200" dirty="0" smtClean="0"/>
            <a:t>este declive?</a:t>
          </a:r>
          <a:endParaRPr lang="es-MX" sz="1600" b="1" kern="1200" dirty="0"/>
        </a:p>
      </dsp:txBody>
      <dsp:txXfrm>
        <a:off x="5405743" y="1963147"/>
        <a:ext cx="1613117" cy="434798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352FC9-D1EB-4224-B84A-83B53513EF46}">
      <dsp:nvSpPr>
        <dsp:cNvPr id="0" name=""/>
        <dsp:cNvSpPr/>
      </dsp:nvSpPr>
      <dsp:spPr>
        <a:xfrm>
          <a:off x="6685" y="1948780"/>
          <a:ext cx="1998212" cy="2960438"/>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latin typeface="Berkeley-Book"/>
            </a:rPr>
            <a:t>El sistema financiero está fuertemente regulado en Estados Unidos y en los demás países desarrollados. </a:t>
          </a:r>
          <a:endParaRPr lang="es-MX" sz="1700" kern="1200" dirty="0"/>
        </a:p>
      </dsp:txBody>
      <dsp:txXfrm>
        <a:off x="65211" y="2007306"/>
        <a:ext cx="1881160" cy="2843386"/>
      </dsp:txXfrm>
    </dsp:sp>
    <dsp:sp modelId="{982E848B-EC03-4F0D-A088-C42F10CE6862}">
      <dsp:nvSpPr>
        <dsp:cNvPr id="0" name=""/>
        <dsp:cNvSpPr/>
      </dsp:nvSpPr>
      <dsp:spPr>
        <a:xfrm>
          <a:off x="2204719" y="3181221"/>
          <a:ext cx="423621" cy="495556"/>
        </a:xfrm>
        <a:prstGeom prst="rightArrow">
          <a:avLst>
            <a:gd name="adj1" fmla="val 60000"/>
            <a:gd name="adj2" fmla="val 50000"/>
          </a:avLst>
        </a:prstGeom>
        <a:solidFill>
          <a:schemeClr val="accent2">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dirty="0"/>
        </a:p>
      </dsp:txBody>
      <dsp:txXfrm>
        <a:off x="2204719" y="3280332"/>
        <a:ext cx="296535" cy="297334"/>
      </dsp:txXfrm>
    </dsp:sp>
    <dsp:sp modelId="{6891ED5A-C5CB-4324-AD99-6CDC95E131FF}">
      <dsp:nvSpPr>
        <dsp:cNvPr id="0" name=""/>
        <dsp:cNvSpPr/>
      </dsp:nvSpPr>
      <dsp:spPr>
        <a:xfrm>
          <a:off x="2804183" y="1948780"/>
          <a:ext cx="1998212" cy="2960438"/>
        </a:xfrm>
        <a:prstGeom prst="roundRect">
          <a:avLst>
            <a:gd name="adj" fmla="val 10000"/>
          </a:avLst>
        </a:prstGeom>
        <a:solidFill>
          <a:schemeClr val="accent2">
            <a:hueOff val="-1073272"/>
            <a:satOff val="24015"/>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latin typeface="Berkeley-Book"/>
            </a:rPr>
            <a:t>Los gobiernos regulan los mercados financieros principalmente para promover el suministro de información, y para asegurar la integridad (la estabilidad) del sistema. </a:t>
          </a:r>
          <a:endParaRPr lang="es-MX" sz="1700" kern="1200" dirty="0"/>
        </a:p>
      </dsp:txBody>
      <dsp:txXfrm>
        <a:off x="2862709" y="2007306"/>
        <a:ext cx="1881160" cy="2843386"/>
      </dsp:txXfrm>
    </dsp:sp>
    <dsp:sp modelId="{FA4DB150-D751-432F-847E-319C0F1387C8}">
      <dsp:nvSpPr>
        <dsp:cNvPr id="0" name=""/>
        <dsp:cNvSpPr/>
      </dsp:nvSpPr>
      <dsp:spPr>
        <a:xfrm>
          <a:off x="5002217" y="3181221"/>
          <a:ext cx="423621" cy="495556"/>
        </a:xfrm>
        <a:prstGeom prst="rightArrow">
          <a:avLst>
            <a:gd name="adj1" fmla="val 60000"/>
            <a:gd name="adj2" fmla="val 50000"/>
          </a:avLst>
        </a:prstGeom>
        <a:solidFill>
          <a:schemeClr val="accent2">
            <a:hueOff val="-2146545"/>
            <a:satOff val="48029"/>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dirty="0"/>
        </a:p>
      </dsp:txBody>
      <dsp:txXfrm>
        <a:off x="5002217" y="3280332"/>
        <a:ext cx="296535" cy="297334"/>
      </dsp:txXfrm>
    </dsp:sp>
    <dsp:sp modelId="{3D9DE788-916F-4959-BCD6-A63009310FDA}">
      <dsp:nvSpPr>
        <dsp:cNvPr id="0" name=""/>
        <dsp:cNvSpPr/>
      </dsp:nvSpPr>
      <dsp:spPr>
        <a:xfrm>
          <a:off x="5601681" y="1948780"/>
          <a:ext cx="1998212" cy="2960438"/>
        </a:xfrm>
        <a:prstGeom prst="roundRect">
          <a:avLst>
            <a:gd name="adj" fmla="val 10000"/>
          </a:avLst>
        </a:prstGeom>
        <a:solidFill>
          <a:schemeClr val="accent2">
            <a:hueOff val="-2146545"/>
            <a:satOff val="48029"/>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latin typeface="Berkeley-Book"/>
            </a:rPr>
            <a:t>¿Por qué están tan regulados los mercados financieros en todo el mundo?</a:t>
          </a:r>
          <a:endParaRPr lang="es-MX" sz="1700" kern="1200" dirty="0"/>
        </a:p>
      </dsp:txBody>
      <dsp:txXfrm>
        <a:off x="5660207" y="2007306"/>
        <a:ext cx="1881160" cy="28433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7C73C-802F-44FD-BDD3-101186E49392}">
      <dsp:nvSpPr>
        <dsp:cNvPr id="0" name=""/>
        <dsp:cNvSpPr/>
      </dsp:nvSpPr>
      <dsp:spPr>
        <a:xfrm>
          <a:off x="94504" y="179178"/>
          <a:ext cx="7313294" cy="664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b" anchorCtr="0">
          <a:noAutofit/>
        </a:bodyPr>
        <a:lstStyle/>
        <a:p>
          <a:pPr lvl="0" algn="l" defTabSz="1377950">
            <a:lnSpc>
              <a:spcPct val="90000"/>
            </a:lnSpc>
            <a:spcBef>
              <a:spcPct val="0"/>
            </a:spcBef>
            <a:spcAft>
              <a:spcPct val="35000"/>
            </a:spcAft>
          </a:pPr>
          <a:r>
            <a:rPr lang="es-MX" sz="3100" kern="1200" dirty="0" smtClean="0"/>
            <a:t>    </a:t>
          </a:r>
          <a:endParaRPr lang="es-MX" sz="3100" kern="1200" dirty="0"/>
        </a:p>
      </dsp:txBody>
      <dsp:txXfrm>
        <a:off x="94504" y="179178"/>
        <a:ext cx="7313294" cy="664844"/>
      </dsp:txXfrm>
    </dsp:sp>
    <dsp:sp modelId="{3EA5508C-2540-4638-8564-6880847C3036}">
      <dsp:nvSpPr>
        <dsp:cNvPr id="0" name=""/>
        <dsp:cNvSpPr/>
      </dsp:nvSpPr>
      <dsp:spPr>
        <a:xfrm>
          <a:off x="122294" y="927946"/>
          <a:ext cx="1711310" cy="1354313"/>
        </a:xfrm>
        <a:prstGeom prst="chevron">
          <a:avLst>
            <a:gd name="adj" fmla="val 70610"/>
          </a:avLst>
        </a:prstGeom>
        <a:gradFill rotWithShape="0">
          <a:gsLst>
            <a:gs pos="0">
              <a:schemeClr val="accent5">
                <a:hueOff val="0"/>
                <a:satOff val="0"/>
                <a:lumOff val="0"/>
                <a:alphaOff val="0"/>
              </a:schemeClr>
            </a:gs>
            <a:gs pos="100000">
              <a:schemeClr val="accent5">
                <a:hueOff val="0"/>
                <a:satOff val="0"/>
                <a:lumOff val="0"/>
                <a:alphaOff val="0"/>
                <a:shade val="48000"/>
                <a:satMod val="180000"/>
                <a:lumMod val="94000"/>
              </a:schemeClr>
            </a:gs>
            <a:gs pos="100000">
              <a:schemeClr val="accent5">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02EBD86-5163-4786-ABB7-4953C72130E1}">
      <dsp:nvSpPr>
        <dsp:cNvPr id="0" name=""/>
        <dsp:cNvSpPr/>
      </dsp:nvSpPr>
      <dsp:spPr>
        <a:xfrm>
          <a:off x="1150218" y="927946"/>
          <a:ext cx="1711310" cy="1354313"/>
        </a:xfrm>
        <a:prstGeom prst="chevron">
          <a:avLst>
            <a:gd name="adj" fmla="val 70610"/>
          </a:avLst>
        </a:prstGeom>
        <a:gradFill rotWithShape="0">
          <a:gsLst>
            <a:gs pos="0">
              <a:schemeClr val="accent5">
                <a:hueOff val="-470082"/>
                <a:satOff val="2670"/>
                <a:lumOff val="137"/>
                <a:alphaOff val="0"/>
              </a:schemeClr>
            </a:gs>
            <a:gs pos="100000">
              <a:schemeClr val="accent5">
                <a:hueOff val="-470082"/>
                <a:satOff val="2670"/>
                <a:lumOff val="137"/>
                <a:alphaOff val="0"/>
                <a:shade val="48000"/>
                <a:satMod val="180000"/>
                <a:lumMod val="94000"/>
              </a:schemeClr>
            </a:gs>
            <a:gs pos="100000">
              <a:schemeClr val="accent5">
                <a:hueOff val="-470082"/>
                <a:satOff val="2670"/>
                <a:lumOff val="137"/>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46F679C-EFBB-454D-A5A8-5577D5CC45BB}">
      <dsp:nvSpPr>
        <dsp:cNvPr id="0" name=""/>
        <dsp:cNvSpPr/>
      </dsp:nvSpPr>
      <dsp:spPr>
        <a:xfrm>
          <a:off x="2178955" y="927946"/>
          <a:ext cx="1711310" cy="1354313"/>
        </a:xfrm>
        <a:prstGeom prst="chevron">
          <a:avLst>
            <a:gd name="adj" fmla="val 70610"/>
          </a:avLst>
        </a:prstGeom>
        <a:gradFill rotWithShape="0">
          <a:gsLst>
            <a:gs pos="0">
              <a:schemeClr val="accent5">
                <a:hueOff val="-940164"/>
                <a:satOff val="5339"/>
                <a:lumOff val="275"/>
                <a:alphaOff val="0"/>
              </a:schemeClr>
            </a:gs>
            <a:gs pos="100000">
              <a:schemeClr val="accent5">
                <a:hueOff val="-940164"/>
                <a:satOff val="5339"/>
                <a:lumOff val="275"/>
                <a:alphaOff val="0"/>
                <a:shade val="48000"/>
                <a:satMod val="180000"/>
                <a:lumMod val="94000"/>
              </a:schemeClr>
            </a:gs>
            <a:gs pos="100000">
              <a:schemeClr val="accent5">
                <a:hueOff val="-940164"/>
                <a:satOff val="5339"/>
                <a:lumOff val="275"/>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5101A4D-6F54-4636-AF2D-2A54423E878B}">
      <dsp:nvSpPr>
        <dsp:cNvPr id="0" name=""/>
        <dsp:cNvSpPr/>
      </dsp:nvSpPr>
      <dsp:spPr>
        <a:xfrm>
          <a:off x="3206879" y="927946"/>
          <a:ext cx="1711310" cy="1354313"/>
        </a:xfrm>
        <a:prstGeom prst="chevron">
          <a:avLst>
            <a:gd name="adj" fmla="val 70610"/>
          </a:avLst>
        </a:prstGeom>
        <a:gradFill rotWithShape="0">
          <a:gsLst>
            <a:gs pos="0">
              <a:schemeClr val="accent5">
                <a:hueOff val="-1410245"/>
                <a:satOff val="8009"/>
                <a:lumOff val="412"/>
                <a:alphaOff val="0"/>
              </a:schemeClr>
            </a:gs>
            <a:gs pos="100000">
              <a:schemeClr val="accent5">
                <a:hueOff val="-1410245"/>
                <a:satOff val="8009"/>
                <a:lumOff val="412"/>
                <a:alphaOff val="0"/>
                <a:shade val="48000"/>
                <a:satMod val="180000"/>
                <a:lumMod val="94000"/>
              </a:schemeClr>
            </a:gs>
            <a:gs pos="100000">
              <a:schemeClr val="accent5">
                <a:hueOff val="-1410245"/>
                <a:satOff val="8009"/>
                <a:lumOff val="412"/>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4F5ED94-531F-4000-A58C-AE2EFA916A67}">
      <dsp:nvSpPr>
        <dsp:cNvPr id="0" name=""/>
        <dsp:cNvSpPr/>
      </dsp:nvSpPr>
      <dsp:spPr>
        <a:xfrm>
          <a:off x="4235616" y="927946"/>
          <a:ext cx="1711310" cy="1354313"/>
        </a:xfrm>
        <a:prstGeom prst="chevron">
          <a:avLst>
            <a:gd name="adj" fmla="val 70610"/>
          </a:avLst>
        </a:prstGeom>
        <a:gradFill rotWithShape="0">
          <a:gsLst>
            <a:gs pos="0">
              <a:schemeClr val="accent5">
                <a:hueOff val="-1880327"/>
                <a:satOff val="10679"/>
                <a:lumOff val="549"/>
                <a:alphaOff val="0"/>
              </a:schemeClr>
            </a:gs>
            <a:gs pos="100000">
              <a:schemeClr val="accent5">
                <a:hueOff val="-1880327"/>
                <a:satOff val="10679"/>
                <a:lumOff val="549"/>
                <a:alphaOff val="0"/>
                <a:shade val="48000"/>
                <a:satMod val="180000"/>
                <a:lumMod val="94000"/>
              </a:schemeClr>
            </a:gs>
            <a:gs pos="100000">
              <a:schemeClr val="accent5">
                <a:hueOff val="-1880327"/>
                <a:satOff val="10679"/>
                <a:lumOff val="549"/>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7762A72-A21E-400C-8939-7F90CB24F84E}">
      <dsp:nvSpPr>
        <dsp:cNvPr id="0" name=""/>
        <dsp:cNvSpPr/>
      </dsp:nvSpPr>
      <dsp:spPr>
        <a:xfrm>
          <a:off x="5263540" y="927946"/>
          <a:ext cx="1711310" cy="1354313"/>
        </a:xfrm>
        <a:prstGeom prst="chevron">
          <a:avLst>
            <a:gd name="adj" fmla="val 70610"/>
          </a:avLst>
        </a:prstGeom>
        <a:gradFill rotWithShape="0">
          <a:gsLst>
            <a:gs pos="0">
              <a:schemeClr val="accent5">
                <a:hueOff val="-2350409"/>
                <a:satOff val="13348"/>
                <a:lumOff val="686"/>
                <a:alphaOff val="0"/>
              </a:schemeClr>
            </a:gs>
            <a:gs pos="100000">
              <a:schemeClr val="accent5">
                <a:hueOff val="-2350409"/>
                <a:satOff val="13348"/>
                <a:lumOff val="686"/>
                <a:alphaOff val="0"/>
                <a:shade val="48000"/>
                <a:satMod val="180000"/>
                <a:lumMod val="94000"/>
              </a:schemeClr>
            </a:gs>
            <a:gs pos="100000">
              <a:schemeClr val="accent5">
                <a:hueOff val="-2350409"/>
                <a:satOff val="13348"/>
                <a:lumOff val="686"/>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2781C9B-388A-400E-9ABA-C391AEDDC377}">
      <dsp:nvSpPr>
        <dsp:cNvPr id="0" name=""/>
        <dsp:cNvSpPr/>
      </dsp:nvSpPr>
      <dsp:spPr>
        <a:xfrm>
          <a:off x="6292277" y="927946"/>
          <a:ext cx="1711310" cy="1354313"/>
        </a:xfrm>
        <a:prstGeom prst="chevron">
          <a:avLst>
            <a:gd name="adj" fmla="val 70610"/>
          </a:avLst>
        </a:prstGeom>
        <a:gradFill rotWithShape="0">
          <a:gsLst>
            <a:gs pos="0">
              <a:schemeClr val="accent5">
                <a:hueOff val="-2820491"/>
                <a:satOff val="16018"/>
                <a:lumOff val="824"/>
                <a:alphaOff val="0"/>
              </a:schemeClr>
            </a:gs>
            <a:gs pos="100000">
              <a:schemeClr val="accent5">
                <a:hueOff val="-2820491"/>
                <a:satOff val="16018"/>
                <a:lumOff val="824"/>
                <a:alphaOff val="0"/>
                <a:shade val="48000"/>
                <a:satMod val="180000"/>
                <a:lumMod val="94000"/>
              </a:schemeClr>
            </a:gs>
            <a:gs pos="100000">
              <a:schemeClr val="accent5">
                <a:hueOff val="-2820491"/>
                <a:satOff val="16018"/>
                <a:lumOff val="824"/>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5C3A53D-6F3A-45B6-B839-1EEDADE0A5A4}">
      <dsp:nvSpPr>
        <dsp:cNvPr id="0" name=""/>
        <dsp:cNvSpPr/>
      </dsp:nvSpPr>
      <dsp:spPr>
        <a:xfrm>
          <a:off x="177931" y="1096705"/>
          <a:ext cx="7408367" cy="1083451"/>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ln>
        <a:effectLst>
          <a:outerShdw blurRad="76200" dist="38100" dir="5400000" rotWithShape="0">
            <a:srgbClr val="000000">
              <a:alpha val="6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8420" tIns="58420" rIns="58420" bIns="58420" numCol="1" spcCol="1270" anchor="ctr" anchorCtr="0">
          <a:noAutofit/>
        </a:bodyPr>
        <a:lstStyle/>
        <a:p>
          <a:pPr lvl="0" algn="l" defTabSz="1022350">
            <a:lnSpc>
              <a:spcPct val="90000"/>
            </a:lnSpc>
            <a:spcBef>
              <a:spcPct val="0"/>
            </a:spcBef>
            <a:spcAft>
              <a:spcPct val="35000"/>
            </a:spcAft>
          </a:pPr>
          <a:r>
            <a:rPr lang="es-MX" sz="2300" kern="1200" dirty="0" smtClean="0"/>
            <a:t>Los individuos y las pequeñas empresas que no están bien establecidos tienen menos probabilidades de obtener fondos mediante la emisión de valores negociables.</a:t>
          </a:r>
          <a:endParaRPr lang="es-MX" sz="2300" kern="1200" dirty="0"/>
        </a:p>
      </dsp:txBody>
      <dsp:txXfrm>
        <a:off x="177931" y="1096705"/>
        <a:ext cx="7408367" cy="1083451"/>
      </dsp:txXfrm>
    </dsp:sp>
    <dsp:sp modelId="{7DCBF90B-F099-4AD1-8128-04B51C929C1A}">
      <dsp:nvSpPr>
        <dsp:cNvPr id="0" name=""/>
        <dsp:cNvSpPr/>
      </dsp:nvSpPr>
      <dsp:spPr>
        <a:xfrm>
          <a:off x="122294" y="2419420"/>
          <a:ext cx="7313294" cy="664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b" anchorCtr="0">
          <a:noAutofit/>
        </a:bodyPr>
        <a:lstStyle/>
        <a:p>
          <a:pPr lvl="0" algn="l" defTabSz="1377950">
            <a:lnSpc>
              <a:spcPct val="90000"/>
            </a:lnSpc>
            <a:spcBef>
              <a:spcPct val="0"/>
            </a:spcBef>
            <a:spcAft>
              <a:spcPct val="35000"/>
            </a:spcAft>
          </a:pPr>
          <a:r>
            <a:rPr lang="es-MX" sz="3100" kern="1200" dirty="0" smtClean="0"/>
            <a:t>   </a:t>
          </a:r>
          <a:endParaRPr lang="es-MX" sz="3100" kern="1200" dirty="0"/>
        </a:p>
      </dsp:txBody>
      <dsp:txXfrm>
        <a:off x="122294" y="2419420"/>
        <a:ext cx="7313294" cy="664844"/>
      </dsp:txXfrm>
    </dsp:sp>
    <dsp:sp modelId="{C003C62A-B9D9-4271-B9D1-D7427FF5EB9C}">
      <dsp:nvSpPr>
        <dsp:cNvPr id="0" name=""/>
        <dsp:cNvSpPr/>
      </dsp:nvSpPr>
      <dsp:spPr>
        <a:xfrm>
          <a:off x="122294" y="3084265"/>
          <a:ext cx="1711310" cy="1354313"/>
        </a:xfrm>
        <a:prstGeom prst="chevron">
          <a:avLst>
            <a:gd name="adj" fmla="val 70610"/>
          </a:avLst>
        </a:prstGeom>
        <a:gradFill rotWithShape="0">
          <a:gsLst>
            <a:gs pos="0">
              <a:schemeClr val="accent5">
                <a:hueOff val="-3290572"/>
                <a:satOff val="18688"/>
                <a:lumOff val="961"/>
                <a:alphaOff val="0"/>
              </a:schemeClr>
            </a:gs>
            <a:gs pos="100000">
              <a:schemeClr val="accent5">
                <a:hueOff val="-3290572"/>
                <a:satOff val="18688"/>
                <a:lumOff val="961"/>
                <a:alphaOff val="0"/>
                <a:shade val="48000"/>
                <a:satMod val="180000"/>
                <a:lumMod val="94000"/>
              </a:schemeClr>
            </a:gs>
            <a:gs pos="100000">
              <a:schemeClr val="accent5">
                <a:hueOff val="-3290572"/>
                <a:satOff val="18688"/>
                <a:lumOff val="961"/>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DE6DCE4-F7A0-4B38-AFE5-A9F9679075A1}">
      <dsp:nvSpPr>
        <dsp:cNvPr id="0" name=""/>
        <dsp:cNvSpPr/>
      </dsp:nvSpPr>
      <dsp:spPr>
        <a:xfrm>
          <a:off x="1150218" y="3084265"/>
          <a:ext cx="1711310" cy="1354313"/>
        </a:xfrm>
        <a:prstGeom prst="chevron">
          <a:avLst>
            <a:gd name="adj" fmla="val 70610"/>
          </a:avLst>
        </a:prstGeom>
        <a:gradFill rotWithShape="0">
          <a:gsLst>
            <a:gs pos="0">
              <a:schemeClr val="accent5">
                <a:hueOff val="-3760654"/>
                <a:satOff val="21357"/>
                <a:lumOff val="1098"/>
                <a:alphaOff val="0"/>
              </a:schemeClr>
            </a:gs>
            <a:gs pos="100000">
              <a:schemeClr val="accent5">
                <a:hueOff val="-3760654"/>
                <a:satOff val="21357"/>
                <a:lumOff val="1098"/>
                <a:alphaOff val="0"/>
                <a:shade val="48000"/>
                <a:satMod val="180000"/>
                <a:lumMod val="94000"/>
              </a:schemeClr>
            </a:gs>
            <a:gs pos="100000">
              <a:schemeClr val="accent5">
                <a:hueOff val="-3760654"/>
                <a:satOff val="21357"/>
                <a:lumOff val="1098"/>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4692F24-50BC-4A8D-B9F1-708E59D81463}">
      <dsp:nvSpPr>
        <dsp:cNvPr id="0" name=""/>
        <dsp:cNvSpPr/>
      </dsp:nvSpPr>
      <dsp:spPr>
        <a:xfrm>
          <a:off x="2178955" y="3084265"/>
          <a:ext cx="1711310" cy="1354313"/>
        </a:xfrm>
        <a:prstGeom prst="chevron">
          <a:avLst>
            <a:gd name="adj" fmla="val 70610"/>
          </a:avLst>
        </a:prstGeom>
        <a:gradFill rotWithShape="0">
          <a:gsLst>
            <a:gs pos="0">
              <a:schemeClr val="accent5">
                <a:hueOff val="-4230736"/>
                <a:satOff val="24027"/>
                <a:lumOff val="1236"/>
                <a:alphaOff val="0"/>
              </a:schemeClr>
            </a:gs>
            <a:gs pos="100000">
              <a:schemeClr val="accent5">
                <a:hueOff val="-4230736"/>
                <a:satOff val="24027"/>
                <a:lumOff val="1236"/>
                <a:alphaOff val="0"/>
                <a:shade val="48000"/>
                <a:satMod val="180000"/>
                <a:lumMod val="94000"/>
              </a:schemeClr>
            </a:gs>
            <a:gs pos="100000">
              <a:schemeClr val="accent5">
                <a:hueOff val="-4230736"/>
                <a:satOff val="24027"/>
                <a:lumOff val="1236"/>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1192AD2-44FD-457D-900D-43C5C7D5B0C1}">
      <dsp:nvSpPr>
        <dsp:cNvPr id="0" name=""/>
        <dsp:cNvSpPr/>
      </dsp:nvSpPr>
      <dsp:spPr>
        <a:xfrm>
          <a:off x="3206879" y="3084265"/>
          <a:ext cx="1711310" cy="1354313"/>
        </a:xfrm>
        <a:prstGeom prst="chevron">
          <a:avLst>
            <a:gd name="adj" fmla="val 70610"/>
          </a:avLst>
        </a:prstGeom>
        <a:gradFill rotWithShape="0">
          <a:gsLst>
            <a:gs pos="0">
              <a:schemeClr val="accent5">
                <a:hueOff val="-4700818"/>
                <a:satOff val="26697"/>
                <a:lumOff val="1373"/>
                <a:alphaOff val="0"/>
              </a:schemeClr>
            </a:gs>
            <a:gs pos="100000">
              <a:schemeClr val="accent5">
                <a:hueOff val="-4700818"/>
                <a:satOff val="26697"/>
                <a:lumOff val="1373"/>
                <a:alphaOff val="0"/>
                <a:shade val="48000"/>
                <a:satMod val="180000"/>
                <a:lumMod val="94000"/>
              </a:schemeClr>
            </a:gs>
            <a:gs pos="100000">
              <a:schemeClr val="accent5">
                <a:hueOff val="-4700818"/>
                <a:satOff val="26697"/>
                <a:lumOff val="1373"/>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DE80FFD-CA8F-4AFE-A5B8-1CE5A354A5BC}">
      <dsp:nvSpPr>
        <dsp:cNvPr id="0" name=""/>
        <dsp:cNvSpPr/>
      </dsp:nvSpPr>
      <dsp:spPr>
        <a:xfrm>
          <a:off x="4235616" y="3084265"/>
          <a:ext cx="1711310" cy="1354313"/>
        </a:xfrm>
        <a:prstGeom prst="chevron">
          <a:avLst>
            <a:gd name="adj" fmla="val 70610"/>
          </a:avLst>
        </a:prstGeom>
        <a:gradFill rotWithShape="0">
          <a:gsLst>
            <a:gs pos="0">
              <a:schemeClr val="accent5">
                <a:hueOff val="-5170900"/>
                <a:satOff val="29366"/>
                <a:lumOff val="1510"/>
                <a:alphaOff val="0"/>
              </a:schemeClr>
            </a:gs>
            <a:gs pos="100000">
              <a:schemeClr val="accent5">
                <a:hueOff val="-5170900"/>
                <a:satOff val="29366"/>
                <a:lumOff val="1510"/>
                <a:alphaOff val="0"/>
                <a:shade val="48000"/>
                <a:satMod val="180000"/>
                <a:lumMod val="94000"/>
              </a:schemeClr>
            </a:gs>
            <a:gs pos="100000">
              <a:schemeClr val="accent5">
                <a:hueOff val="-5170900"/>
                <a:satOff val="29366"/>
                <a:lumOff val="151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A5128C2-1F27-47E2-9C51-2FB4C5F3B1DB}">
      <dsp:nvSpPr>
        <dsp:cNvPr id="0" name=""/>
        <dsp:cNvSpPr/>
      </dsp:nvSpPr>
      <dsp:spPr>
        <a:xfrm>
          <a:off x="5263540" y="3084265"/>
          <a:ext cx="1711310" cy="1354313"/>
        </a:xfrm>
        <a:prstGeom prst="chevron">
          <a:avLst>
            <a:gd name="adj" fmla="val 70610"/>
          </a:avLst>
        </a:prstGeom>
        <a:gradFill rotWithShape="0">
          <a:gsLst>
            <a:gs pos="0">
              <a:schemeClr val="accent5">
                <a:hueOff val="-5640981"/>
                <a:satOff val="32036"/>
                <a:lumOff val="1648"/>
                <a:alphaOff val="0"/>
              </a:schemeClr>
            </a:gs>
            <a:gs pos="100000">
              <a:schemeClr val="accent5">
                <a:hueOff val="-5640981"/>
                <a:satOff val="32036"/>
                <a:lumOff val="1648"/>
                <a:alphaOff val="0"/>
                <a:shade val="48000"/>
                <a:satMod val="180000"/>
                <a:lumMod val="94000"/>
              </a:schemeClr>
            </a:gs>
            <a:gs pos="100000">
              <a:schemeClr val="accent5">
                <a:hueOff val="-5640981"/>
                <a:satOff val="32036"/>
                <a:lumOff val="1648"/>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211002B-4B1C-4EB5-997B-CEDFDD172C45}">
      <dsp:nvSpPr>
        <dsp:cNvPr id="0" name=""/>
        <dsp:cNvSpPr/>
      </dsp:nvSpPr>
      <dsp:spPr>
        <a:xfrm>
          <a:off x="6292277" y="3084265"/>
          <a:ext cx="1711310" cy="1354313"/>
        </a:xfrm>
        <a:prstGeom prst="chevron">
          <a:avLst>
            <a:gd name="adj" fmla="val 70610"/>
          </a:avLst>
        </a:prstGeom>
        <a:gradFill rotWithShape="0">
          <a:gsLst>
            <a:gs pos="0">
              <a:schemeClr val="accent5">
                <a:hueOff val="-6111063"/>
                <a:satOff val="34705"/>
                <a:lumOff val="1785"/>
                <a:alphaOff val="0"/>
              </a:schemeClr>
            </a:gs>
            <a:gs pos="100000">
              <a:schemeClr val="accent5">
                <a:hueOff val="-6111063"/>
                <a:satOff val="34705"/>
                <a:lumOff val="1785"/>
                <a:alphaOff val="0"/>
                <a:shade val="48000"/>
                <a:satMod val="180000"/>
                <a:lumMod val="94000"/>
              </a:schemeClr>
            </a:gs>
            <a:gs pos="100000">
              <a:schemeClr val="accent5">
                <a:hueOff val="-6111063"/>
                <a:satOff val="34705"/>
                <a:lumOff val="1785"/>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A9D336B-BC3C-4330-92D2-E61C9D0F88E7}">
      <dsp:nvSpPr>
        <dsp:cNvPr id="0" name=""/>
        <dsp:cNvSpPr/>
      </dsp:nvSpPr>
      <dsp:spPr>
        <a:xfrm>
          <a:off x="122294" y="3219696"/>
          <a:ext cx="7408367" cy="1083451"/>
        </a:xfrm>
        <a:prstGeom prst="rect">
          <a:avLst/>
        </a:prstGeom>
        <a:solidFill>
          <a:schemeClr val="lt1">
            <a:hueOff val="0"/>
            <a:satOff val="0"/>
            <a:lumOff val="0"/>
            <a:alphaOff val="0"/>
          </a:schemeClr>
        </a:solidFill>
        <a:ln w="12700" cap="flat" cmpd="sng" algn="ctr">
          <a:solidFill>
            <a:schemeClr val="accent5">
              <a:hueOff val="-4700818"/>
              <a:satOff val="26697"/>
              <a:lumOff val="1373"/>
              <a:alphaOff val="0"/>
            </a:schemeClr>
          </a:solidFill>
          <a:prstDash val="solid"/>
        </a:ln>
        <a:effectLst>
          <a:outerShdw blurRad="76200" dist="38100" dir="5400000" rotWithShape="0">
            <a:srgbClr val="000000">
              <a:alpha val="6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8420" tIns="58420" rIns="58420" bIns="58420" numCol="1" spcCol="1270" anchor="ctr" anchorCtr="0">
          <a:noAutofit/>
        </a:bodyPr>
        <a:lstStyle/>
        <a:p>
          <a:pPr lvl="0" algn="l" defTabSz="1022350">
            <a:lnSpc>
              <a:spcPct val="90000"/>
            </a:lnSpc>
            <a:spcBef>
              <a:spcPct val="0"/>
            </a:spcBef>
            <a:spcAft>
              <a:spcPct val="35000"/>
            </a:spcAft>
          </a:pPr>
          <a:r>
            <a:rPr lang="es-MX" sz="2300" kern="1200" dirty="0" smtClean="0"/>
            <a:t>Más bien, con mayor frecuencia obtienen su financiamiento de los bancos.</a:t>
          </a:r>
          <a:endParaRPr lang="es-MX" sz="2300" kern="1200" dirty="0"/>
        </a:p>
      </dsp:txBody>
      <dsp:txXfrm>
        <a:off x="122294" y="3219696"/>
        <a:ext cx="7408367" cy="1083451"/>
      </dsp:txXfrm>
    </dsp:sp>
    <dsp:sp modelId="{C8D02560-33D2-4824-AF6A-86BCACC3AB41}">
      <dsp:nvSpPr>
        <dsp:cNvPr id="0" name=""/>
        <dsp:cNvSpPr/>
      </dsp:nvSpPr>
      <dsp:spPr>
        <a:xfrm>
          <a:off x="122294" y="4575739"/>
          <a:ext cx="7313294" cy="664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b" anchorCtr="0">
          <a:noAutofit/>
        </a:bodyPr>
        <a:lstStyle/>
        <a:p>
          <a:pPr lvl="0" algn="l" defTabSz="1377950">
            <a:lnSpc>
              <a:spcPct val="90000"/>
            </a:lnSpc>
            <a:spcBef>
              <a:spcPct val="0"/>
            </a:spcBef>
            <a:spcAft>
              <a:spcPct val="35000"/>
            </a:spcAft>
          </a:pPr>
          <a:r>
            <a:rPr lang="es-MX" sz="3100" kern="1200" dirty="0" smtClean="0"/>
            <a:t>   </a:t>
          </a:r>
          <a:endParaRPr lang="es-MX" sz="3100" kern="1200" dirty="0"/>
        </a:p>
      </dsp:txBody>
      <dsp:txXfrm>
        <a:off x="122294" y="4575739"/>
        <a:ext cx="7313294" cy="664844"/>
      </dsp:txXfrm>
    </dsp:sp>
    <dsp:sp modelId="{FF33F672-5D4E-4D6B-B256-C20A4CD45159}">
      <dsp:nvSpPr>
        <dsp:cNvPr id="0" name=""/>
        <dsp:cNvSpPr/>
      </dsp:nvSpPr>
      <dsp:spPr>
        <a:xfrm>
          <a:off x="122294" y="5240584"/>
          <a:ext cx="1711310" cy="1354313"/>
        </a:xfrm>
        <a:prstGeom prst="chevron">
          <a:avLst>
            <a:gd name="adj" fmla="val 70610"/>
          </a:avLst>
        </a:prstGeom>
        <a:gradFill rotWithShape="0">
          <a:gsLst>
            <a:gs pos="0">
              <a:schemeClr val="accent5">
                <a:hueOff val="-6581145"/>
                <a:satOff val="37375"/>
                <a:lumOff val="1922"/>
                <a:alphaOff val="0"/>
              </a:schemeClr>
            </a:gs>
            <a:gs pos="100000">
              <a:schemeClr val="accent5">
                <a:hueOff val="-6581145"/>
                <a:satOff val="37375"/>
                <a:lumOff val="1922"/>
                <a:alphaOff val="0"/>
                <a:shade val="48000"/>
                <a:satMod val="180000"/>
                <a:lumMod val="94000"/>
              </a:schemeClr>
            </a:gs>
            <a:gs pos="100000">
              <a:schemeClr val="accent5">
                <a:hueOff val="-6581145"/>
                <a:satOff val="37375"/>
                <a:lumOff val="1922"/>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522EB8A-8BF0-4E1F-944F-4BCB6A0BC31C}">
      <dsp:nvSpPr>
        <dsp:cNvPr id="0" name=""/>
        <dsp:cNvSpPr/>
      </dsp:nvSpPr>
      <dsp:spPr>
        <a:xfrm>
          <a:off x="1150218" y="5240584"/>
          <a:ext cx="1711310" cy="1354313"/>
        </a:xfrm>
        <a:prstGeom prst="chevron">
          <a:avLst>
            <a:gd name="adj" fmla="val 70610"/>
          </a:avLst>
        </a:prstGeom>
        <a:gradFill rotWithShape="0">
          <a:gsLst>
            <a:gs pos="0">
              <a:schemeClr val="accent5">
                <a:hueOff val="-7051227"/>
                <a:satOff val="40045"/>
                <a:lumOff val="2059"/>
                <a:alphaOff val="0"/>
              </a:schemeClr>
            </a:gs>
            <a:gs pos="100000">
              <a:schemeClr val="accent5">
                <a:hueOff val="-7051227"/>
                <a:satOff val="40045"/>
                <a:lumOff val="2059"/>
                <a:alphaOff val="0"/>
                <a:shade val="48000"/>
                <a:satMod val="180000"/>
                <a:lumMod val="94000"/>
              </a:schemeClr>
            </a:gs>
            <a:gs pos="100000">
              <a:schemeClr val="accent5">
                <a:hueOff val="-7051227"/>
                <a:satOff val="40045"/>
                <a:lumOff val="2059"/>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BED873B-1700-48E5-B047-E5C0AF3C4CAB}">
      <dsp:nvSpPr>
        <dsp:cNvPr id="0" name=""/>
        <dsp:cNvSpPr/>
      </dsp:nvSpPr>
      <dsp:spPr>
        <a:xfrm>
          <a:off x="2178955" y="5240584"/>
          <a:ext cx="1711310" cy="1354313"/>
        </a:xfrm>
        <a:prstGeom prst="chevron">
          <a:avLst>
            <a:gd name="adj" fmla="val 70610"/>
          </a:avLst>
        </a:prstGeom>
        <a:gradFill rotWithShape="0">
          <a:gsLst>
            <a:gs pos="0">
              <a:schemeClr val="accent5">
                <a:hueOff val="-7521308"/>
                <a:satOff val="42714"/>
                <a:lumOff val="2197"/>
                <a:alphaOff val="0"/>
              </a:schemeClr>
            </a:gs>
            <a:gs pos="100000">
              <a:schemeClr val="accent5">
                <a:hueOff val="-7521308"/>
                <a:satOff val="42714"/>
                <a:lumOff val="2197"/>
                <a:alphaOff val="0"/>
                <a:shade val="48000"/>
                <a:satMod val="180000"/>
                <a:lumMod val="94000"/>
              </a:schemeClr>
            </a:gs>
            <a:gs pos="100000">
              <a:schemeClr val="accent5">
                <a:hueOff val="-7521308"/>
                <a:satOff val="42714"/>
                <a:lumOff val="2197"/>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7B013DF-E032-42C6-9A77-891D21858CD0}">
      <dsp:nvSpPr>
        <dsp:cNvPr id="0" name=""/>
        <dsp:cNvSpPr/>
      </dsp:nvSpPr>
      <dsp:spPr>
        <a:xfrm>
          <a:off x="3206879" y="5240584"/>
          <a:ext cx="1711310" cy="1354313"/>
        </a:xfrm>
        <a:prstGeom prst="chevron">
          <a:avLst>
            <a:gd name="adj" fmla="val 70610"/>
          </a:avLst>
        </a:prstGeom>
        <a:gradFill rotWithShape="0">
          <a:gsLst>
            <a:gs pos="0">
              <a:schemeClr val="accent5">
                <a:hueOff val="-7991390"/>
                <a:satOff val="45384"/>
                <a:lumOff val="2334"/>
                <a:alphaOff val="0"/>
              </a:schemeClr>
            </a:gs>
            <a:gs pos="100000">
              <a:schemeClr val="accent5">
                <a:hueOff val="-7991390"/>
                <a:satOff val="45384"/>
                <a:lumOff val="2334"/>
                <a:alphaOff val="0"/>
                <a:shade val="48000"/>
                <a:satMod val="180000"/>
                <a:lumMod val="94000"/>
              </a:schemeClr>
            </a:gs>
            <a:gs pos="100000">
              <a:schemeClr val="accent5">
                <a:hueOff val="-7991390"/>
                <a:satOff val="45384"/>
                <a:lumOff val="2334"/>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F300651-D465-47AB-B000-6375BE31515B}">
      <dsp:nvSpPr>
        <dsp:cNvPr id="0" name=""/>
        <dsp:cNvSpPr/>
      </dsp:nvSpPr>
      <dsp:spPr>
        <a:xfrm>
          <a:off x="4235616" y="5240584"/>
          <a:ext cx="1711310" cy="1354313"/>
        </a:xfrm>
        <a:prstGeom prst="chevron">
          <a:avLst>
            <a:gd name="adj" fmla="val 70610"/>
          </a:avLst>
        </a:prstGeom>
        <a:gradFill rotWithShape="0">
          <a:gsLst>
            <a:gs pos="0">
              <a:schemeClr val="accent5">
                <a:hueOff val="-8461471"/>
                <a:satOff val="48054"/>
                <a:lumOff val="2471"/>
                <a:alphaOff val="0"/>
              </a:schemeClr>
            </a:gs>
            <a:gs pos="100000">
              <a:schemeClr val="accent5">
                <a:hueOff val="-8461471"/>
                <a:satOff val="48054"/>
                <a:lumOff val="2471"/>
                <a:alphaOff val="0"/>
                <a:shade val="48000"/>
                <a:satMod val="180000"/>
                <a:lumMod val="94000"/>
              </a:schemeClr>
            </a:gs>
            <a:gs pos="100000">
              <a:schemeClr val="accent5">
                <a:hueOff val="-8461471"/>
                <a:satOff val="48054"/>
                <a:lumOff val="2471"/>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EB43B50-B7B1-40C7-A391-1470C5F5612F}">
      <dsp:nvSpPr>
        <dsp:cNvPr id="0" name=""/>
        <dsp:cNvSpPr/>
      </dsp:nvSpPr>
      <dsp:spPr>
        <a:xfrm>
          <a:off x="5263540" y="5240584"/>
          <a:ext cx="1711310" cy="1354313"/>
        </a:xfrm>
        <a:prstGeom prst="chevron">
          <a:avLst>
            <a:gd name="adj" fmla="val 70610"/>
          </a:avLst>
        </a:prstGeom>
        <a:gradFill rotWithShape="0">
          <a:gsLst>
            <a:gs pos="0">
              <a:schemeClr val="accent5">
                <a:hueOff val="-8931553"/>
                <a:satOff val="50723"/>
                <a:lumOff val="2609"/>
                <a:alphaOff val="0"/>
              </a:schemeClr>
            </a:gs>
            <a:gs pos="100000">
              <a:schemeClr val="accent5">
                <a:hueOff val="-8931553"/>
                <a:satOff val="50723"/>
                <a:lumOff val="2609"/>
                <a:alphaOff val="0"/>
                <a:shade val="48000"/>
                <a:satMod val="180000"/>
                <a:lumMod val="94000"/>
              </a:schemeClr>
            </a:gs>
            <a:gs pos="100000">
              <a:schemeClr val="accent5">
                <a:hueOff val="-8931553"/>
                <a:satOff val="50723"/>
                <a:lumOff val="2609"/>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041F3A2-0F8F-4020-B253-0DE6DC19344A}">
      <dsp:nvSpPr>
        <dsp:cNvPr id="0" name=""/>
        <dsp:cNvSpPr/>
      </dsp:nvSpPr>
      <dsp:spPr>
        <a:xfrm>
          <a:off x="6292277" y="5240584"/>
          <a:ext cx="1711310" cy="1354313"/>
        </a:xfrm>
        <a:prstGeom prst="chevron">
          <a:avLst>
            <a:gd name="adj" fmla="val 70610"/>
          </a:avLst>
        </a:prstGeom>
        <a:gradFill rotWithShape="0">
          <a:gsLst>
            <a:gs pos="0">
              <a:schemeClr val="accent5">
                <a:hueOff val="-9401635"/>
                <a:satOff val="53393"/>
                <a:lumOff val="2746"/>
                <a:alphaOff val="0"/>
              </a:schemeClr>
            </a:gs>
            <a:gs pos="100000">
              <a:schemeClr val="accent5">
                <a:hueOff val="-9401635"/>
                <a:satOff val="53393"/>
                <a:lumOff val="2746"/>
                <a:alphaOff val="0"/>
                <a:shade val="48000"/>
                <a:satMod val="180000"/>
                <a:lumMod val="94000"/>
              </a:schemeClr>
            </a:gs>
            <a:gs pos="100000">
              <a:schemeClr val="accent5">
                <a:hueOff val="-9401635"/>
                <a:satOff val="53393"/>
                <a:lumOff val="2746"/>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621349C-29D2-4758-ACE7-4A00B951DEAE}">
      <dsp:nvSpPr>
        <dsp:cNvPr id="0" name=""/>
        <dsp:cNvSpPr/>
      </dsp:nvSpPr>
      <dsp:spPr>
        <a:xfrm>
          <a:off x="122294" y="5376015"/>
          <a:ext cx="7408367" cy="1083451"/>
        </a:xfrm>
        <a:prstGeom prst="rect">
          <a:avLst/>
        </a:prstGeom>
        <a:solidFill>
          <a:schemeClr val="lt1">
            <a:hueOff val="0"/>
            <a:satOff val="0"/>
            <a:lumOff val="0"/>
            <a:alphaOff val="0"/>
          </a:schemeClr>
        </a:solidFill>
        <a:ln w="12700" cap="flat" cmpd="sng" algn="ctr">
          <a:solidFill>
            <a:schemeClr val="accent5">
              <a:hueOff val="-9401635"/>
              <a:satOff val="53393"/>
              <a:lumOff val="2746"/>
              <a:alphaOff val="0"/>
            </a:schemeClr>
          </a:solidFill>
          <a:prstDash val="solid"/>
        </a:ln>
        <a:effectLst>
          <a:outerShdw blurRad="76200" dist="38100" dir="5400000" rotWithShape="0">
            <a:srgbClr val="000000">
              <a:alpha val="60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8420" tIns="58420" rIns="58420" bIns="58420" numCol="1" spcCol="1270" anchor="ctr" anchorCtr="0">
          <a:noAutofit/>
        </a:bodyPr>
        <a:lstStyle/>
        <a:p>
          <a:pPr lvl="0" algn="l" defTabSz="1022350">
            <a:lnSpc>
              <a:spcPct val="90000"/>
            </a:lnSpc>
            <a:spcBef>
              <a:spcPct val="0"/>
            </a:spcBef>
            <a:spcAft>
              <a:spcPct val="35000"/>
            </a:spcAft>
          </a:pPr>
          <a:r>
            <a:rPr lang="es-MX" sz="2300" kern="1200" dirty="0" smtClean="0"/>
            <a:t>¿Por qué sólo las corporaciones grandes y muy conocidas encuentran más fácil obtener fondos en los mercados de valores?</a:t>
          </a:r>
          <a:endParaRPr lang="es-MX" sz="2300" kern="1200" dirty="0"/>
        </a:p>
      </dsp:txBody>
      <dsp:txXfrm>
        <a:off x="122294" y="5376015"/>
        <a:ext cx="7408367" cy="1083451"/>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13.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9.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17011C6F-C288-409C-AD48-1488E38FD8A8}" type="datetime1">
              <a:rPr lang="es-ES" smtClean="0"/>
              <a:t>18/10/17</a:t>
            </a:fld>
            <a:endParaRPr lang="es-ES" dirty="0"/>
          </a:p>
        </p:txBody>
      </p:sp>
      <p:sp>
        <p:nvSpPr>
          <p:cNvPr id="4" name="Marcador de posición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DA52D9BF-D574-4807-B36C-9E2A025BE826}" type="slidenum">
              <a:rPr lang="es-ES" smtClean="0"/>
              <a:pPr algn="r" rtl="0"/>
              <a:t>‹Nr.›</a:t>
            </a:fld>
            <a:endParaRPr lang="es-ES" dirty="0"/>
          </a:p>
        </p:txBody>
      </p:sp>
    </p:spTree>
    <p:extLst>
      <p:ext uri="{BB962C8B-B14F-4D97-AF65-F5344CB8AC3E}">
        <p14:creationId xmlns:p14="http://schemas.microsoft.com/office/powerpoint/2010/main" val="230679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lvl1pPr>
          </a:lstStyle>
          <a:p>
            <a:fld id="{993C7A80-60A9-45CE-8B7E-3428BB3E7EEE}" type="datetime1">
              <a:rPr lang="es-ES" noProof="0" smtClean="0"/>
              <a:pPr/>
              <a:t>18/10/17</a:t>
            </a:fld>
            <a:endParaRPr lang="es-ES" noProof="0" dirty="0"/>
          </a:p>
        </p:txBody>
      </p:sp>
      <p:sp>
        <p:nvSpPr>
          <p:cNvPr id="4" name="Marcador de posición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smtClean="0"/>
              <a:t>Haga clic para modificar el estilo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lvl1pPr>
          </a:lstStyle>
          <a:p>
            <a:fld id="{9E11EC53-F507-411E-9ADC-FBCFECE09D3D}" type="slidenum">
              <a:rPr lang="es-ES" noProof="0" smtClean="0"/>
              <a:pPr/>
              <a:t>‹Nr.›</a:t>
            </a:fld>
            <a:endParaRPr lang="es-ES" noProof="0" dirty="0"/>
          </a:p>
        </p:txBody>
      </p:sp>
    </p:spTree>
    <p:extLst>
      <p:ext uri="{BB962C8B-B14F-4D97-AF65-F5344CB8AC3E}">
        <p14:creationId xmlns:p14="http://schemas.microsoft.com/office/powerpoint/2010/main" val="758182631"/>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6</a:t>
            </a:fld>
            <a:endParaRPr lang="es-ES" noProof="0" dirty="0"/>
          </a:p>
        </p:txBody>
      </p:sp>
    </p:spTree>
    <p:extLst>
      <p:ext uri="{BB962C8B-B14F-4D97-AF65-F5344CB8AC3E}">
        <p14:creationId xmlns:p14="http://schemas.microsoft.com/office/powerpoint/2010/main" val="1596237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43</a:t>
            </a:fld>
            <a:endParaRPr lang="es-ES" noProof="0" dirty="0"/>
          </a:p>
        </p:txBody>
      </p:sp>
    </p:spTree>
    <p:extLst>
      <p:ext uri="{BB962C8B-B14F-4D97-AF65-F5344CB8AC3E}">
        <p14:creationId xmlns:p14="http://schemas.microsoft.com/office/powerpoint/2010/main" val="1529761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47</a:t>
            </a:fld>
            <a:endParaRPr lang="es-ES" dirty="0"/>
          </a:p>
        </p:txBody>
      </p:sp>
    </p:spTree>
    <p:extLst>
      <p:ext uri="{BB962C8B-B14F-4D97-AF65-F5344CB8AC3E}">
        <p14:creationId xmlns:p14="http://schemas.microsoft.com/office/powerpoint/2010/main" val="803028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9</a:t>
            </a:fld>
            <a:endParaRPr lang="es-ES" dirty="0"/>
          </a:p>
        </p:txBody>
      </p:sp>
    </p:spTree>
    <p:extLst>
      <p:ext uri="{BB962C8B-B14F-4D97-AF65-F5344CB8AC3E}">
        <p14:creationId xmlns:p14="http://schemas.microsoft.com/office/powerpoint/2010/main" val="3584400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10</a:t>
            </a:fld>
            <a:endParaRPr lang="es-ES" noProof="0" dirty="0"/>
          </a:p>
        </p:txBody>
      </p:sp>
    </p:spTree>
    <p:extLst>
      <p:ext uri="{BB962C8B-B14F-4D97-AF65-F5344CB8AC3E}">
        <p14:creationId xmlns:p14="http://schemas.microsoft.com/office/powerpoint/2010/main" val="930377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11</a:t>
            </a:fld>
            <a:endParaRPr lang="es-ES" dirty="0"/>
          </a:p>
        </p:txBody>
      </p:sp>
    </p:spTree>
    <p:extLst>
      <p:ext uri="{BB962C8B-B14F-4D97-AF65-F5344CB8AC3E}">
        <p14:creationId xmlns:p14="http://schemas.microsoft.com/office/powerpoint/2010/main" val="2994646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12</a:t>
            </a:fld>
            <a:endParaRPr lang="es-ES" dirty="0"/>
          </a:p>
        </p:txBody>
      </p:sp>
    </p:spTree>
    <p:extLst>
      <p:ext uri="{BB962C8B-B14F-4D97-AF65-F5344CB8AC3E}">
        <p14:creationId xmlns:p14="http://schemas.microsoft.com/office/powerpoint/2010/main" val="356601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13</a:t>
            </a:fld>
            <a:endParaRPr lang="es-ES" dirty="0"/>
          </a:p>
        </p:txBody>
      </p:sp>
    </p:spTree>
    <p:extLst>
      <p:ext uri="{BB962C8B-B14F-4D97-AF65-F5344CB8AC3E}">
        <p14:creationId xmlns:p14="http://schemas.microsoft.com/office/powerpoint/2010/main" val="4229179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19</a:t>
            </a:fld>
            <a:endParaRPr lang="es-ES" noProof="0" dirty="0"/>
          </a:p>
        </p:txBody>
      </p:sp>
    </p:spTree>
    <p:extLst>
      <p:ext uri="{BB962C8B-B14F-4D97-AF65-F5344CB8AC3E}">
        <p14:creationId xmlns:p14="http://schemas.microsoft.com/office/powerpoint/2010/main" val="3743973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24</a:t>
            </a:fld>
            <a:endParaRPr lang="es-ES" noProof="0" dirty="0"/>
          </a:p>
        </p:txBody>
      </p:sp>
    </p:spTree>
    <p:extLst>
      <p:ext uri="{BB962C8B-B14F-4D97-AF65-F5344CB8AC3E}">
        <p14:creationId xmlns:p14="http://schemas.microsoft.com/office/powerpoint/2010/main" val="1215923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37</a:t>
            </a:fld>
            <a:endParaRPr lang="es-ES" noProof="0" dirty="0"/>
          </a:p>
        </p:txBody>
      </p:sp>
    </p:spTree>
    <p:extLst>
      <p:ext uri="{BB962C8B-B14F-4D97-AF65-F5344CB8AC3E}">
        <p14:creationId xmlns:p14="http://schemas.microsoft.com/office/powerpoint/2010/main" val="428364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Triángulo isósceles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s-ES" noProof="0" dirty="0"/>
          </a:p>
        </p:txBody>
      </p:sp>
      <p:sp>
        <p:nvSpPr>
          <p:cNvPr id="62" name="Rectángulo 61"/>
          <p:cNvSpPr/>
          <p:nvPr/>
        </p:nvSpPr>
        <p:spPr bwMode="hidden">
          <a:xfrm>
            <a:off x="0" y="1905001"/>
            <a:ext cx="12188825" cy="214825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lnSpc>
                <a:spcPct val="90000"/>
              </a:lnSpc>
            </a:pPr>
            <a:endParaRPr lang="es-ES" sz="3200" noProof="0" dirty="0">
              <a:solidFill>
                <a:schemeClr val="tx2"/>
              </a:solidFill>
            </a:endParaRPr>
          </a:p>
        </p:txBody>
      </p:sp>
      <p:sp>
        <p:nvSpPr>
          <p:cNvPr id="2" name="Título 1"/>
          <p:cNvSpPr>
            <a:spLocks noGrp="1"/>
          </p:cNvSpPr>
          <p:nvPr>
            <p:ph type="ctrTitle"/>
          </p:nvPr>
        </p:nvSpPr>
        <p:spPr>
          <a:xfrm>
            <a:off x="1218883" y="1905002"/>
            <a:ext cx="9751060" cy="2147926"/>
          </a:xfrm>
        </p:spPr>
        <p:txBody>
          <a:bodyPr rtlCol="0" anchor="ctr">
            <a:normAutofit/>
          </a:bodyPr>
          <a:lstStyle>
            <a:lvl1pPr algn="ctr" rtl="0">
              <a:defRPr sz="4400" cap="all" normalizeH="0" baseline="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218883" y="4140200"/>
            <a:ext cx="9751060" cy="1016000"/>
          </a:xfrm>
        </p:spPr>
        <p:txBody>
          <a:bodyPr rtlCol="0">
            <a:normAutofit/>
          </a:bodyPr>
          <a:lstStyle>
            <a:lvl1pPr marL="0" indent="0" algn="ctr" rtl="0">
              <a:spcBef>
                <a:spcPts val="0"/>
              </a:spcBef>
              <a:buNone/>
              <a:defRPr sz="2800">
                <a:solidFill>
                  <a:schemeClr val="tx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es-ES" noProof="0" smtClean="0"/>
              <a:t>Haga clic para modificar el estilo de subtítulo del patrón</a:t>
            </a:r>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alternativa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821163" y="482600"/>
            <a:ext cx="3961368" cy="1422400"/>
          </a:xfrm>
        </p:spPr>
        <p:txBody>
          <a:bodyPr rtlCol="0" anchor="b" anchorCtr="0">
            <a:noAutofit/>
          </a:bodyPr>
          <a:lstStyle>
            <a:lvl1pPr algn="l" rtl="0">
              <a:defRPr sz="2800" b="0"/>
            </a:lvl1pPr>
          </a:lstStyle>
          <a:p>
            <a:pPr rtl="0"/>
            <a:r>
              <a:rPr lang="es-ES" noProof="0" smtClean="0"/>
              <a:t>Haga clic para modificar el estilo de título del patrón</a:t>
            </a:r>
            <a:endParaRPr lang="es-ES" noProof="0" dirty="0"/>
          </a:p>
        </p:txBody>
      </p:sp>
      <p:sp>
        <p:nvSpPr>
          <p:cNvPr id="9" name="Rectángulo 8" descr="&#10;"/>
          <p:cNvSpPr/>
          <p:nvPr/>
        </p:nvSpPr>
        <p:spPr>
          <a:xfrm>
            <a:off x="0" y="-1115"/>
            <a:ext cx="7618016"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s-ES" noProof="0" dirty="0"/>
          </a:p>
        </p:txBody>
      </p:sp>
      <p:sp>
        <p:nvSpPr>
          <p:cNvPr id="3" name="Marcador de posición de imagen 2" descr="Marcador de posición vacío para agregar una imagen. Haga clic en el marcador de posición y seleccione la imagen que desee agregar.&#10;"/>
          <p:cNvSpPr>
            <a:spLocks noGrp="1"/>
          </p:cNvSpPr>
          <p:nvPr>
            <p:ph type="pic" idx="1"/>
          </p:nvPr>
        </p:nvSpPr>
        <p:spPr>
          <a:xfrm>
            <a:off x="507868" y="482600"/>
            <a:ext cx="6602281" cy="5842001"/>
          </a:xfrm>
          <a:noFill/>
          <a:ln w="9525">
            <a:noFill/>
            <a:miter lim="800000"/>
          </a:ln>
          <a:effectLst/>
        </p:spPr>
        <p:txBody>
          <a:bodyPr rtlCol="0">
            <a:normAutofit/>
          </a:bodyPr>
          <a:lstStyle>
            <a:lvl1pPr marL="0" indent="0" algn="ctr" rtl="0">
              <a:buNone/>
              <a:defRPr sz="27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7821163" y="2108200"/>
            <a:ext cx="3961368" cy="4267200"/>
          </a:xfrm>
        </p:spPr>
        <p:txBody>
          <a:bodyPr rtlCol="0">
            <a:normAutofit/>
          </a:bodyPr>
          <a:lstStyle>
            <a:lvl1pPr marL="0" indent="0" algn="l" rtl="0">
              <a:spcBef>
                <a:spcPts val="1600"/>
              </a:spcBef>
              <a:buNone/>
              <a:defRPr sz="2000">
                <a:solidFill>
                  <a:schemeClr val="tx1"/>
                </a:solidFill>
              </a:defRPr>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es-ES" noProof="0" smtClean="0"/>
              <a:t>Haga clic para modificar el estilo de texto del patrón</a:t>
            </a:r>
          </a:p>
        </p:txBody>
      </p:sp>
    </p:spTree>
    <p:extLst>
      <p:ext uri="{BB962C8B-B14F-4D97-AF65-F5344CB8AC3E}">
        <p14:creationId xmlns:p14="http://schemas.microsoft.com/office/powerpoint/2010/main" val="207630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lvl5pPr algn="l" rtl="0">
              <a:defRPr/>
            </a:lvl5pPr>
            <a:lvl6pPr marL="2669581" algn="l" rtl="0">
              <a:defRPr baseline="0"/>
            </a:lvl6pPr>
            <a:lvl7pPr marL="2669581" algn="l" rtl="0">
              <a:defRPr baseline="0"/>
            </a:lvl7pPr>
            <a:lvl8pPr marL="2669581" algn="l" rtl="0">
              <a:defRPr baseline="0"/>
            </a:lvl8pPr>
            <a:lvl9pPr marL="2669581" algn="l" rtl="0">
              <a:defRPr baseline="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lvl1pPr>
              <a:defRPr/>
            </a:lvl1pPr>
          </a:lstStyle>
          <a:p>
            <a:fld id="{D50A0445-18EE-4C70-BC3D-024D088A5750}" type="datetime1">
              <a:rPr lang="es-ES" noProof="0" smtClean="0"/>
              <a:pPr/>
              <a:t>18/10/17</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0040043" y="482599"/>
            <a:ext cx="1843982" cy="5791201"/>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914162" y="482599"/>
            <a:ext cx="9040045" cy="5791201"/>
          </a:xfrm>
        </p:spPr>
        <p:txBody>
          <a:bodyPr vert="eaVert" rtlCol="0"/>
          <a:lstStyle>
            <a:lvl5pPr algn="l" rtl="0">
              <a:defRPr/>
            </a:lvl5pPr>
            <a:lvl6pPr algn="l" rtl="0">
              <a:defRPr/>
            </a:lvl6pPr>
            <a:lvl7pPr algn="l" rtl="0">
              <a:defRPr/>
            </a:lvl7pPr>
            <a:lvl8pPr algn="l" rtl="0">
              <a:defRPr baseline="0"/>
            </a:lvl8pPr>
            <a:lvl9pPr algn="l" rtl="0">
              <a:defRPr baseline="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lvl1pPr>
              <a:defRPr/>
            </a:lvl1pPr>
          </a:lstStyle>
          <a:p>
            <a:fld id="{D194CE0A-7A00-4D17-9E5D-CD4AC42A6DB3}" type="datetime1">
              <a:rPr lang="es-ES" noProof="0" smtClean="0"/>
              <a:pPr/>
              <a:t>18/10/17</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162" y="2130428"/>
            <a:ext cx="10360501"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042E67D-14C0-4ED9-A218-9C14494A6A84}" type="datetime1">
              <a:rPr lang="es-ES" noProof="0" smtClean="0"/>
              <a:pPr/>
              <a:t>18/10/17</a:t>
            </a:fld>
            <a:endParaRPr lang="es-ES" noProof="0" dirty="0"/>
          </a:p>
        </p:txBody>
      </p:sp>
      <p:sp>
        <p:nvSpPr>
          <p:cNvPr id="5" name="4 Marcador de pie de página"/>
          <p:cNvSpPr>
            <a:spLocks noGrp="1"/>
          </p:cNvSpPr>
          <p:nvPr>
            <p:ph type="ftr" sz="quarter" idx="11"/>
          </p:nvPr>
        </p:nvSpPr>
        <p:spPr/>
        <p:txBody>
          <a:bodyPr/>
          <a:lstStyle/>
          <a:p>
            <a:pPr rtl="0"/>
            <a:endParaRPr lang="es-ES" noProof="0" dirty="0"/>
          </a:p>
        </p:txBody>
      </p:sp>
      <p:sp>
        <p:nvSpPr>
          <p:cNvPr id="6" name="5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3457329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5C83AD5-F5AF-4BDC-901E-85A05CCFFAAA}" type="datetime1">
              <a:rPr lang="es-ES" noProof="0" smtClean="0"/>
              <a:pPr/>
              <a:t>18/10/17</a:t>
            </a:fld>
            <a:endParaRPr lang="es-ES" noProof="0" dirty="0"/>
          </a:p>
        </p:txBody>
      </p:sp>
      <p:sp>
        <p:nvSpPr>
          <p:cNvPr id="5" name="4 Marcador de pie de página"/>
          <p:cNvSpPr>
            <a:spLocks noGrp="1"/>
          </p:cNvSpPr>
          <p:nvPr>
            <p:ph type="ftr" sz="quarter" idx="11"/>
          </p:nvPr>
        </p:nvSpPr>
        <p:spPr/>
        <p:txBody>
          <a:bodyPr/>
          <a:lstStyle/>
          <a:p>
            <a:pPr rtl="0"/>
            <a:endParaRPr lang="es-ES" noProof="0" dirty="0"/>
          </a:p>
        </p:txBody>
      </p:sp>
      <p:sp>
        <p:nvSpPr>
          <p:cNvPr id="6" name="5 Marcador de número de diapositiva"/>
          <p:cNvSpPr>
            <a:spLocks noGrp="1"/>
          </p:cNvSpPr>
          <p:nvPr>
            <p:ph type="sldNum" sz="quarter" idx="12"/>
          </p:nvPr>
        </p:nvSpPr>
        <p:spPr/>
        <p:txBody>
          <a:bodyPr/>
          <a:lstStyle/>
          <a:p>
            <a:fld id="{C014DD1E-5D91-48A3-AD6D-45FBA980D106}" type="slidenum">
              <a:rPr lang="es-ES" smtClean="0"/>
              <a:pPr/>
              <a:t>‹Nr.›</a:t>
            </a:fld>
            <a:endParaRPr lang="es-ES" dirty="0"/>
          </a:p>
        </p:txBody>
      </p:sp>
    </p:spTree>
    <p:extLst>
      <p:ext uri="{BB962C8B-B14F-4D97-AF65-F5344CB8AC3E}">
        <p14:creationId xmlns:p14="http://schemas.microsoft.com/office/powerpoint/2010/main" val="1812448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2833" y="4406903"/>
            <a:ext cx="10360501"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A1D35CA-82F5-4AD4-B9EC-66E805B73542}" type="datetime1">
              <a:rPr lang="es-ES" noProof="0" smtClean="0"/>
              <a:pPr/>
              <a:t>18/10/17</a:t>
            </a:fld>
            <a:endParaRPr lang="es-ES" noProof="0" dirty="0"/>
          </a:p>
        </p:txBody>
      </p:sp>
      <p:sp>
        <p:nvSpPr>
          <p:cNvPr id="5" name="4 Marcador de pie de página"/>
          <p:cNvSpPr>
            <a:spLocks noGrp="1"/>
          </p:cNvSpPr>
          <p:nvPr>
            <p:ph type="ftr" sz="quarter" idx="11"/>
          </p:nvPr>
        </p:nvSpPr>
        <p:spPr/>
        <p:txBody>
          <a:bodyPr/>
          <a:lstStyle/>
          <a:p>
            <a:pPr rtl="0"/>
            <a:endParaRPr lang="es-ES" noProof="0" dirty="0"/>
          </a:p>
        </p:txBody>
      </p:sp>
      <p:sp>
        <p:nvSpPr>
          <p:cNvPr id="6" name="5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237853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441" y="1600203"/>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5986" y="1600203"/>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34CCE92-710B-4678-B1B1-EFCAA5CDF075}" type="datetime1">
              <a:rPr lang="es-ES" noProof="0" smtClean="0"/>
              <a:pPr/>
              <a:t>18/10/17</a:t>
            </a:fld>
            <a:endParaRPr lang="es-ES" noProof="0" dirty="0"/>
          </a:p>
        </p:txBody>
      </p:sp>
      <p:sp>
        <p:nvSpPr>
          <p:cNvPr id="6" name="5 Marcador de pie de página"/>
          <p:cNvSpPr>
            <a:spLocks noGrp="1"/>
          </p:cNvSpPr>
          <p:nvPr>
            <p:ph type="ftr" sz="quarter" idx="11"/>
          </p:nvPr>
        </p:nvSpPr>
        <p:spPr/>
        <p:txBody>
          <a:bodyPr/>
          <a:lstStyle/>
          <a:p>
            <a:pPr rtl="0"/>
            <a:endParaRPr lang="es-ES" noProof="0" dirty="0"/>
          </a:p>
        </p:txBody>
      </p:sp>
      <p:sp>
        <p:nvSpPr>
          <p:cNvPr id="7" name="6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375499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3FB0F2C-25D9-4D7E-B43A-29A2E16C960D}" type="datetime1">
              <a:rPr lang="es-ES" noProof="0" smtClean="0"/>
              <a:pPr/>
              <a:t>18/10/17</a:t>
            </a:fld>
            <a:endParaRPr lang="es-ES" noProof="0" dirty="0"/>
          </a:p>
        </p:txBody>
      </p:sp>
      <p:sp>
        <p:nvSpPr>
          <p:cNvPr id="8" name="7 Marcador de pie de página"/>
          <p:cNvSpPr>
            <a:spLocks noGrp="1"/>
          </p:cNvSpPr>
          <p:nvPr>
            <p:ph type="ftr" sz="quarter" idx="11"/>
          </p:nvPr>
        </p:nvSpPr>
        <p:spPr/>
        <p:txBody>
          <a:bodyPr/>
          <a:lstStyle/>
          <a:p>
            <a:pPr rtl="0"/>
            <a:endParaRPr lang="es-ES" noProof="0" dirty="0"/>
          </a:p>
        </p:txBody>
      </p:sp>
      <p:sp>
        <p:nvSpPr>
          <p:cNvPr id="9" name="8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4288490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5C83AD5-F5AF-4BDC-901E-85A05CCFFAAA}" type="datetime1">
              <a:rPr lang="es-ES" noProof="0" smtClean="0"/>
              <a:pPr/>
              <a:t>18/10/17</a:t>
            </a:fld>
            <a:endParaRPr lang="es-ES" noProof="0" dirty="0"/>
          </a:p>
        </p:txBody>
      </p:sp>
      <p:sp>
        <p:nvSpPr>
          <p:cNvPr id="4" name="3 Marcador de pie de página"/>
          <p:cNvSpPr>
            <a:spLocks noGrp="1"/>
          </p:cNvSpPr>
          <p:nvPr>
            <p:ph type="ftr" sz="quarter" idx="11"/>
          </p:nvPr>
        </p:nvSpPr>
        <p:spPr/>
        <p:txBody>
          <a:bodyPr/>
          <a:lstStyle/>
          <a:p>
            <a:pPr rtl="0"/>
            <a:endParaRPr lang="es-ES" noProof="0" dirty="0"/>
          </a:p>
        </p:txBody>
      </p:sp>
      <p:sp>
        <p:nvSpPr>
          <p:cNvPr id="5" name="4 Marcador de número de diapositiva"/>
          <p:cNvSpPr>
            <a:spLocks noGrp="1"/>
          </p:cNvSpPr>
          <p:nvPr>
            <p:ph type="sldNum" sz="quarter" idx="12"/>
          </p:nvPr>
        </p:nvSpPr>
        <p:spPr/>
        <p:txBody>
          <a:bodyPr/>
          <a:lstStyle/>
          <a:p>
            <a:fld id="{C014DD1E-5D91-48A3-AD6D-45FBA980D106}" type="slidenum">
              <a:rPr lang="es-ES" smtClean="0"/>
              <a:pPr/>
              <a:t>‹Nr.›</a:t>
            </a:fld>
            <a:endParaRPr lang="es-ES" dirty="0"/>
          </a:p>
        </p:txBody>
      </p:sp>
    </p:spTree>
    <p:extLst>
      <p:ext uri="{BB962C8B-B14F-4D97-AF65-F5344CB8AC3E}">
        <p14:creationId xmlns:p14="http://schemas.microsoft.com/office/powerpoint/2010/main" val="2136977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3C656DE-1E46-4450-9484-A739B4FADFBC}" type="datetime1">
              <a:rPr lang="es-ES" noProof="0" smtClean="0"/>
              <a:pPr/>
              <a:t>18/10/17</a:t>
            </a:fld>
            <a:endParaRPr lang="es-ES" noProof="0" dirty="0"/>
          </a:p>
        </p:txBody>
      </p:sp>
      <p:sp>
        <p:nvSpPr>
          <p:cNvPr id="3" name="2 Marcador de pie de página"/>
          <p:cNvSpPr>
            <a:spLocks noGrp="1"/>
          </p:cNvSpPr>
          <p:nvPr>
            <p:ph type="ftr" sz="quarter" idx="11"/>
          </p:nvPr>
        </p:nvSpPr>
        <p:spPr/>
        <p:txBody>
          <a:bodyPr/>
          <a:lstStyle/>
          <a:p>
            <a:pPr rtl="0"/>
            <a:endParaRPr lang="es-ES" noProof="0" dirty="0"/>
          </a:p>
        </p:txBody>
      </p:sp>
      <p:sp>
        <p:nvSpPr>
          <p:cNvPr id="4" name="3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3337265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lvl5pPr algn="l" rtl="0">
              <a:defRPr/>
            </a:lvl5pPr>
            <a:lvl6pPr algn="l" rtl="0">
              <a:defRPr/>
            </a:lvl6pPr>
            <a:lvl7pPr algn="l" rtl="0">
              <a:defRPr/>
            </a:lvl7pPr>
            <a:lvl8pPr algn="l" rtl="0">
              <a:defRPr/>
            </a:lvl8pPr>
            <a:lvl9pPr algn="l" rtl="0">
              <a:defRPr/>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lvl1pPr>
              <a:defRPr/>
            </a:lvl1pPr>
          </a:lstStyle>
          <a:p>
            <a:fld id="{5D929405-E207-449E-8404-747DF90F032E}" type="datetime1">
              <a:rPr lang="es-ES" noProof="0" smtClean="0"/>
              <a:pPr/>
              <a:t>18/10/17</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443" y="273050"/>
            <a:ext cx="4010039"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4765492" y="273052"/>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609443" y="1435102"/>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5C83AD5-F5AF-4BDC-901E-85A05CCFFAAA}" type="datetime1">
              <a:rPr lang="es-ES" noProof="0" smtClean="0"/>
              <a:pPr/>
              <a:t>18/10/17</a:t>
            </a:fld>
            <a:endParaRPr lang="es-ES" noProof="0" dirty="0"/>
          </a:p>
        </p:txBody>
      </p:sp>
      <p:sp>
        <p:nvSpPr>
          <p:cNvPr id="6" name="5 Marcador de pie de página"/>
          <p:cNvSpPr>
            <a:spLocks noGrp="1"/>
          </p:cNvSpPr>
          <p:nvPr>
            <p:ph type="ftr" sz="quarter" idx="11"/>
          </p:nvPr>
        </p:nvSpPr>
        <p:spPr/>
        <p:txBody>
          <a:bodyPr/>
          <a:lstStyle/>
          <a:p>
            <a:pPr rtl="0"/>
            <a:endParaRPr lang="es-ES" noProof="0" dirty="0"/>
          </a:p>
        </p:txBody>
      </p:sp>
      <p:sp>
        <p:nvSpPr>
          <p:cNvPr id="7" name="6 Marcador de número de diapositiva"/>
          <p:cNvSpPr>
            <a:spLocks noGrp="1"/>
          </p:cNvSpPr>
          <p:nvPr>
            <p:ph type="sldNum" sz="quarter" idx="12"/>
          </p:nvPr>
        </p:nvSpPr>
        <p:spPr/>
        <p:txBody>
          <a:bodyPr/>
          <a:lstStyle/>
          <a:p>
            <a:fld id="{C014DD1E-5D91-48A3-AD6D-45FBA980D106}" type="slidenum">
              <a:rPr lang="es-ES" smtClean="0"/>
              <a:pPr/>
              <a:t>‹Nr.›</a:t>
            </a:fld>
            <a:endParaRPr lang="es-ES" dirty="0"/>
          </a:p>
        </p:txBody>
      </p:sp>
    </p:spTree>
    <p:extLst>
      <p:ext uri="{BB962C8B-B14F-4D97-AF65-F5344CB8AC3E}">
        <p14:creationId xmlns:p14="http://schemas.microsoft.com/office/powerpoint/2010/main" val="38792656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095" y="4800600"/>
            <a:ext cx="7313295"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5C83AD5-F5AF-4BDC-901E-85A05CCFFAAA}" type="datetime1">
              <a:rPr lang="es-ES" noProof="0" smtClean="0"/>
              <a:pPr/>
              <a:t>18/10/17</a:t>
            </a:fld>
            <a:endParaRPr lang="es-ES" noProof="0" dirty="0"/>
          </a:p>
        </p:txBody>
      </p:sp>
      <p:sp>
        <p:nvSpPr>
          <p:cNvPr id="6" name="5 Marcador de pie de página"/>
          <p:cNvSpPr>
            <a:spLocks noGrp="1"/>
          </p:cNvSpPr>
          <p:nvPr>
            <p:ph type="ftr" sz="quarter" idx="11"/>
          </p:nvPr>
        </p:nvSpPr>
        <p:spPr/>
        <p:txBody>
          <a:bodyPr/>
          <a:lstStyle/>
          <a:p>
            <a:pPr rtl="0"/>
            <a:endParaRPr lang="es-ES" noProof="0" dirty="0"/>
          </a:p>
        </p:txBody>
      </p:sp>
      <p:sp>
        <p:nvSpPr>
          <p:cNvPr id="7" name="6 Marcador de número de diapositiva"/>
          <p:cNvSpPr>
            <a:spLocks noGrp="1"/>
          </p:cNvSpPr>
          <p:nvPr>
            <p:ph type="sldNum" sz="quarter" idx="12"/>
          </p:nvPr>
        </p:nvSpPr>
        <p:spPr/>
        <p:txBody>
          <a:bodyPr/>
          <a:lstStyle/>
          <a:p>
            <a:fld id="{C014DD1E-5D91-48A3-AD6D-45FBA980D106}" type="slidenum">
              <a:rPr lang="es-ES" smtClean="0"/>
              <a:pPr/>
              <a:t>‹Nr.›</a:t>
            </a:fld>
            <a:endParaRPr lang="es-ES" dirty="0"/>
          </a:p>
        </p:txBody>
      </p:sp>
    </p:spTree>
    <p:extLst>
      <p:ext uri="{BB962C8B-B14F-4D97-AF65-F5344CB8AC3E}">
        <p14:creationId xmlns:p14="http://schemas.microsoft.com/office/powerpoint/2010/main" val="19015848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0A1DB83-C382-4684-8887-65A03EA4FFF0}" type="datetime1">
              <a:rPr lang="es-ES" noProof="0" smtClean="0"/>
              <a:pPr/>
              <a:t>18/10/17</a:t>
            </a:fld>
            <a:endParaRPr lang="es-ES" noProof="0" dirty="0"/>
          </a:p>
        </p:txBody>
      </p:sp>
      <p:sp>
        <p:nvSpPr>
          <p:cNvPr id="5" name="4 Marcador de pie de página"/>
          <p:cNvSpPr>
            <a:spLocks noGrp="1"/>
          </p:cNvSpPr>
          <p:nvPr>
            <p:ph type="ftr" sz="quarter" idx="11"/>
          </p:nvPr>
        </p:nvSpPr>
        <p:spPr/>
        <p:txBody>
          <a:bodyPr/>
          <a:lstStyle/>
          <a:p>
            <a:pPr rtl="0"/>
            <a:endParaRPr lang="es-ES" noProof="0" dirty="0"/>
          </a:p>
        </p:txBody>
      </p:sp>
      <p:sp>
        <p:nvSpPr>
          <p:cNvPr id="6" name="5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3838570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6898" y="274639"/>
            <a:ext cx="2742486"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09441" y="274639"/>
            <a:ext cx="802431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60E81D3-9B82-44CA-B1F9-FCEFDC87935B}" type="datetime1">
              <a:rPr lang="es-ES" noProof="0" smtClean="0"/>
              <a:pPr/>
              <a:t>18/10/17</a:t>
            </a:fld>
            <a:endParaRPr lang="es-ES" noProof="0" dirty="0"/>
          </a:p>
        </p:txBody>
      </p:sp>
      <p:sp>
        <p:nvSpPr>
          <p:cNvPr id="5" name="4 Marcador de pie de página"/>
          <p:cNvSpPr>
            <a:spLocks noGrp="1"/>
          </p:cNvSpPr>
          <p:nvPr>
            <p:ph type="ftr" sz="quarter" idx="11"/>
          </p:nvPr>
        </p:nvSpPr>
        <p:spPr/>
        <p:txBody>
          <a:bodyPr/>
          <a:lstStyle/>
          <a:p>
            <a:pPr rtl="0"/>
            <a:endParaRPr lang="es-ES" noProof="0" dirty="0"/>
          </a:p>
        </p:txBody>
      </p:sp>
      <p:sp>
        <p:nvSpPr>
          <p:cNvPr id="6" name="5 Marcador de número de diapositiva"/>
          <p:cNvSpPr>
            <a:spLocks noGrp="1"/>
          </p:cNvSpPr>
          <p:nvPr>
            <p:ph type="sldNum" sz="quarter" idx="12"/>
          </p:nvPr>
        </p:nvSpPr>
        <p:spPr/>
        <p:txBody>
          <a:bodyPr/>
          <a:lstStyle/>
          <a:p>
            <a:pPr rtl="0"/>
            <a:fld id="{C014DD1E-5D91-48A3-AD6D-45FBA980D106}" type="slidenum">
              <a:rPr lang="es-ES" noProof="0" smtClean="0"/>
              <a:t>‹Nr.›</a:t>
            </a:fld>
            <a:endParaRPr lang="es-ES" noProof="0" dirty="0"/>
          </a:p>
        </p:txBody>
      </p:sp>
    </p:spTree>
    <p:extLst>
      <p:ext uri="{BB962C8B-B14F-4D97-AF65-F5344CB8AC3E}">
        <p14:creationId xmlns:p14="http://schemas.microsoft.com/office/powerpoint/2010/main" val="3218538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1" name="Triángulo isósceles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s-ES" noProof="0" dirty="0"/>
          </a:p>
        </p:txBody>
      </p:sp>
      <p:sp>
        <p:nvSpPr>
          <p:cNvPr id="2" name="Título 1"/>
          <p:cNvSpPr>
            <a:spLocks noGrp="1"/>
          </p:cNvSpPr>
          <p:nvPr>
            <p:ph type="title"/>
          </p:nvPr>
        </p:nvSpPr>
        <p:spPr>
          <a:xfrm>
            <a:off x="1218883" y="1524000"/>
            <a:ext cx="9751060" cy="1992597"/>
          </a:xfrm>
        </p:spPr>
        <p:txBody>
          <a:bodyPr rtlCol="0" anchor="b" anchorCtr="0">
            <a:noAutofit/>
          </a:bodyPr>
          <a:lstStyle>
            <a:lvl1pPr algn="ctr" rtl="0">
              <a:defRPr sz="4400" b="0" cap="all" baseline="0"/>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218883" y="3632200"/>
            <a:ext cx="9751060" cy="1016000"/>
          </a:xfrm>
        </p:spPr>
        <p:txBody>
          <a:bodyPr rtlCol="0" anchor="t" anchorCtr="0">
            <a:noAutofit/>
          </a:bodyPr>
          <a:lstStyle>
            <a:lvl1pPr marL="0" indent="0" algn="ctr" rtl="0">
              <a:spcBef>
                <a:spcPts val="0"/>
              </a:spcBef>
              <a:buNone/>
              <a:defRPr sz="2800">
                <a:solidFill>
                  <a:schemeClr val="tx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es-ES" noProof="0" smtClean="0"/>
              <a:t>Haga clic para modificar el estilo de texto del patrón</a:t>
            </a:r>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lvl1pPr>
              <a:defRPr/>
            </a:lvl1pPr>
          </a:lstStyle>
          <a:p>
            <a:fld id="{C8F60BBB-E6E5-4F7E-BFDB-94111CB9462F}" type="datetime1">
              <a:rPr lang="es-ES" noProof="0" smtClean="0"/>
              <a:pPr/>
              <a:t>18/10/17</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914162" y="1803401"/>
            <a:ext cx="4977104" cy="44704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algn="l" rtl="0">
              <a:defRPr sz="1400"/>
            </a:lvl6pPr>
            <a:lvl7pPr marL="2669581" algn="l" rtl="0">
              <a:defRPr sz="1400"/>
            </a:lvl7pPr>
            <a:lvl8pPr marL="2669581" algn="l" rtl="0">
              <a:defRPr sz="1400"/>
            </a:lvl8pPr>
            <a:lvl9pPr marL="2669581" algn="l" rtl="0">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6297559" y="1803401"/>
            <a:ext cx="4977104" cy="44704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marL="2669581" algn="l" rtl="0">
              <a:defRPr sz="1400" baseline="0"/>
            </a:lvl6pPr>
            <a:lvl7pPr marL="2669581" algn="l" rtl="0">
              <a:defRPr sz="1400" baseline="0"/>
            </a:lvl7pPr>
            <a:lvl8pPr marL="2669581" algn="l" rtl="0">
              <a:defRPr sz="1400" baseline="0"/>
            </a:lvl8pPr>
            <a:lvl9pPr marL="2669581" algn="l" rtl="0">
              <a:defRPr sz="1400" baseline="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5" name="Marcador de posición de fecha 4"/>
          <p:cNvSpPr>
            <a:spLocks noGrp="1"/>
          </p:cNvSpPr>
          <p:nvPr>
            <p:ph type="dt" sz="half" idx="10"/>
          </p:nvPr>
        </p:nvSpPr>
        <p:spPr/>
        <p:txBody>
          <a:bodyPr rtlCol="0"/>
          <a:lstStyle>
            <a:lvl1pPr>
              <a:defRPr/>
            </a:lvl1pPr>
          </a:lstStyle>
          <a:p>
            <a:fld id="{2295CE37-3A88-4968-BA85-ECEE89E79164}" type="datetime1">
              <a:rPr lang="es-ES" noProof="0" smtClean="0"/>
              <a:pPr/>
              <a:t>18/10/17</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lgn="l" rtl="0">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914162" y="1803400"/>
            <a:ext cx="4977104" cy="914400"/>
          </a:xfrm>
        </p:spPr>
        <p:txBody>
          <a:bodyPr rtlCol="0" anchor="ctr">
            <a:noAutofit/>
          </a:bodyPr>
          <a:lstStyle>
            <a:lvl1pPr marL="0" indent="0" algn="l" rtl="0">
              <a:lnSpc>
                <a:spcPct val="80000"/>
              </a:lnSpc>
              <a:spcBef>
                <a:spcPts val="0"/>
              </a:spcBef>
              <a:buNone/>
              <a:defRPr sz="2800" b="0">
                <a:solidFill>
                  <a:schemeClr val="tx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914162" y="2717800"/>
            <a:ext cx="4977104" cy="35560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marL="2669581" algn="l" rtl="0">
              <a:defRPr sz="1400"/>
            </a:lvl6pPr>
            <a:lvl7pPr marL="2669581" algn="l" rtl="0">
              <a:defRPr sz="1400"/>
            </a:lvl7pPr>
            <a:lvl8pPr marL="2669581" algn="l" rtl="0">
              <a:defRPr sz="1400"/>
            </a:lvl8pPr>
            <a:lvl9pPr marL="2669581" algn="l" rtl="0">
              <a:defRPr sz="14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6297559" y="1803400"/>
            <a:ext cx="4977104" cy="914400"/>
          </a:xfrm>
        </p:spPr>
        <p:txBody>
          <a:bodyPr rtlCol="0" anchor="ctr">
            <a:noAutofit/>
          </a:bodyPr>
          <a:lstStyle>
            <a:lvl1pPr marL="0" indent="0" algn="l" rtl="0">
              <a:lnSpc>
                <a:spcPct val="80000"/>
              </a:lnSpc>
              <a:spcBef>
                <a:spcPts val="0"/>
              </a:spcBef>
              <a:buNone/>
              <a:defRPr sz="2800" b="0">
                <a:solidFill>
                  <a:schemeClr val="tx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6297559" y="2717800"/>
            <a:ext cx="4977104" cy="35560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marL="2669581" algn="l" rtl="0">
              <a:defRPr sz="1400"/>
            </a:lvl6pPr>
            <a:lvl7pPr marL="2669581" algn="l" rtl="0">
              <a:defRPr sz="1400"/>
            </a:lvl7pPr>
            <a:lvl8pPr marL="2669581" algn="l" rtl="0">
              <a:defRPr sz="1400" baseline="0"/>
            </a:lvl8pPr>
            <a:lvl9pPr marL="2669581" algn="l" rtl="0">
              <a:defRPr sz="1400" baseline="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7" name="Marcador de posición de fecha 6"/>
          <p:cNvSpPr>
            <a:spLocks noGrp="1"/>
          </p:cNvSpPr>
          <p:nvPr>
            <p:ph type="dt" sz="half" idx="10"/>
          </p:nvPr>
        </p:nvSpPr>
        <p:spPr/>
        <p:txBody>
          <a:bodyPr rtlCol="0"/>
          <a:lstStyle>
            <a:lvl1pPr>
              <a:defRPr/>
            </a:lvl1pPr>
          </a:lstStyle>
          <a:p>
            <a:fld id="{8A4F2805-8B85-4903-8F5F-4A624AAFC76E}" type="datetime1">
              <a:rPr lang="es-ES" noProof="0" smtClean="0"/>
              <a:pPr/>
              <a:t>18/10/17</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3" name="Marcador de posición de fecha 2"/>
          <p:cNvSpPr>
            <a:spLocks noGrp="1"/>
          </p:cNvSpPr>
          <p:nvPr>
            <p:ph type="dt" sz="half" idx="10"/>
          </p:nvPr>
        </p:nvSpPr>
        <p:spPr/>
        <p:txBody>
          <a:bodyPr rtlCol="0"/>
          <a:lstStyle>
            <a:lvl1pPr>
              <a:defRPr/>
            </a:lvl1pPr>
          </a:lstStyle>
          <a:p>
            <a:fld id="{A107AC04-012B-449D-B0DD-3EA81C20D7E2}" type="datetime1">
              <a:rPr lang="es-ES" noProof="0" smtClean="0"/>
              <a:pPr/>
              <a:t>18/10/17</a:t>
            </a:fld>
            <a:endParaRPr lang="es-ES" noProof="0" dirty="0"/>
          </a:p>
        </p:txBody>
      </p:sp>
      <p:sp>
        <p:nvSpPr>
          <p:cNvPr id="5" name="Marcador de posición de número de diapositiva 4"/>
          <p:cNvSpPr>
            <a:spLocks noGrp="1"/>
          </p:cNvSpPr>
          <p:nvPr>
            <p:ph type="sldNum" sz="quarter" idx="12"/>
          </p:nvPr>
        </p:nvSpPr>
        <p:spPr/>
        <p:txBody>
          <a:bodyPr rtlCol="0"/>
          <a:lstStyle/>
          <a:p>
            <a:pPr rtl="0"/>
            <a:fld id="{E5FD5434-F838-4DD4-A17B-1CB1A1850DF4}" type="slidenum">
              <a:rPr lang="es-ES" noProof="0" smtClean="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821163" y="482600"/>
            <a:ext cx="3961368" cy="1422400"/>
          </a:xfrm>
        </p:spPr>
        <p:txBody>
          <a:bodyPr rtlCol="0" anchor="b">
            <a:noAutofit/>
          </a:bodyPr>
          <a:lstStyle>
            <a:lvl1pPr algn="l" rtl="0">
              <a:defRPr sz="2800" b="0"/>
            </a:lvl1pPr>
          </a:lstStyle>
          <a:p>
            <a:pPr rtl="0"/>
            <a:r>
              <a:rPr lang="es-ES" noProof="0" smtClean="0"/>
              <a:t>Haga clic para modificar el estilo de título del patrón</a:t>
            </a:r>
            <a:endParaRPr lang="es-ES" noProof="0" dirty="0"/>
          </a:p>
        </p:txBody>
      </p:sp>
      <p:sp>
        <p:nvSpPr>
          <p:cNvPr id="20" name="Rectángulo 19"/>
          <p:cNvSpPr/>
          <p:nvPr/>
        </p:nvSpPr>
        <p:spPr>
          <a:xfrm>
            <a:off x="0" y="-1115"/>
            <a:ext cx="7618016"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s-ES" noProof="0" dirty="0"/>
          </a:p>
        </p:txBody>
      </p:sp>
      <p:sp>
        <p:nvSpPr>
          <p:cNvPr id="3" name="Marcador de posición de contenido 2"/>
          <p:cNvSpPr>
            <a:spLocks noGrp="1"/>
          </p:cNvSpPr>
          <p:nvPr>
            <p:ph idx="1"/>
          </p:nvPr>
        </p:nvSpPr>
        <p:spPr bwMode="white">
          <a:xfrm>
            <a:off x="507868" y="482600"/>
            <a:ext cx="6602280" cy="5842001"/>
          </a:xfrm>
        </p:spPr>
        <p:txBody>
          <a:bodyPr rtlCol="0">
            <a:normAutofit/>
          </a:bodyPr>
          <a:lstStyle>
            <a:lvl1pPr algn="l" rtl="0">
              <a:defRPr sz="2800"/>
            </a:lvl1pPr>
            <a:lvl2pPr algn="l" rtl="0">
              <a:defRPr sz="2400"/>
            </a:lvl2pPr>
            <a:lvl3pPr algn="l" rtl="0">
              <a:defRPr sz="2000"/>
            </a:lvl3pPr>
            <a:lvl4pPr algn="l" rtl="0">
              <a:defRPr sz="1800"/>
            </a:lvl4pPr>
            <a:lvl5pPr algn="l" rtl="0">
              <a:defRPr sz="1600"/>
            </a:lvl5pPr>
            <a:lvl6pPr algn="l" rtl="0">
              <a:defRPr sz="1600"/>
            </a:lvl6pPr>
            <a:lvl7pPr algn="l" rtl="0">
              <a:defRPr sz="1600"/>
            </a:lvl7pPr>
            <a:lvl8pPr algn="l" rtl="0">
              <a:defRPr sz="1600"/>
            </a:lvl8pPr>
            <a:lvl9pPr algn="l" rtl="0">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7821163" y="2108200"/>
            <a:ext cx="3961368" cy="4267200"/>
          </a:xfrm>
        </p:spPr>
        <p:txBody>
          <a:bodyPr rtlCol="0" anchor="t" anchorCtr="0">
            <a:normAutofit/>
          </a:bodyPr>
          <a:lstStyle>
            <a:lvl1pPr marL="0" indent="0" algn="l" rtl="0">
              <a:spcBef>
                <a:spcPts val="1600"/>
              </a:spcBef>
              <a:buNone/>
              <a:defRPr sz="2000">
                <a:solidFill>
                  <a:schemeClr val="tx1"/>
                </a:solidFill>
              </a:defRPr>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es-ES" noProof="0"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8" name="Triángulo isósceles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s-ES" noProof="0" dirty="0"/>
          </a:p>
        </p:txBody>
      </p:sp>
      <p:sp>
        <p:nvSpPr>
          <p:cNvPr id="2" name="Título 1"/>
          <p:cNvSpPr>
            <a:spLocks noGrp="1"/>
          </p:cNvSpPr>
          <p:nvPr>
            <p:ph type="title"/>
          </p:nvPr>
        </p:nvSpPr>
        <p:spPr>
          <a:xfrm>
            <a:off x="6399133" y="1905000"/>
            <a:ext cx="5180251" cy="1727200"/>
          </a:xfrm>
        </p:spPr>
        <p:txBody>
          <a:bodyPr rtlCol="0" anchor="b" anchorCtr="0">
            <a:normAutofit/>
          </a:bodyPr>
          <a:lstStyle>
            <a:lvl1pPr algn="l" rtl="0">
              <a:defRPr sz="2800" b="0"/>
            </a:lvl1pPr>
          </a:lstStyle>
          <a:p>
            <a:pPr rtl="0"/>
            <a:r>
              <a:rPr lang="es-ES" noProof="0" smtClean="0"/>
              <a:t>Haga clic para modificar el estilo de título del patrón</a:t>
            </a:r>
            <a:endParaRPr lang="es-ES" noProof="0" dirty="0"/>
          </a:p>
        </p:txBody>
      </p:sp>
      <p:sp>
        <p:nvSpPr>
          <p:cNvPr id="9" name="Rectángulo 8"/>
          <p:cNvSpPr/>
          <p:nvPr/>
        </p:nvSpPr>
        <p:spPr>
          <a:xfrm>
            <a:off x="0" y="-1115"/>
            <a:ext cx="6093594"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es-ES" noProof="0" dirty="0"/>
          </a:p>
        </p:txBody>
      </p:sp>
      <p:sp>
        <p:nvSpPr>
          <p:cNvPr id="3" name="Marcador de posición de imagen 2" descr="Marcador de posición vacío para agregar una imagen. Haga clic en el marcador de posición y seleccione la imagen que desee agregar.&#10;"/>
          <p:cNvSpPr>
            <a:spLocks noGrp="1"/>
          </p:cNvSpPr>
          <p:nvPr>
            <p:ph type="pic" idx="1"/>
          </p:nvPr>
        </p:nvSpPr>
        <p:spPr>
          <a:xfrm>
            <a:off x="507869" y="482601"/>
            <a:ext cx="5077859" cy="5862706"/>
          </a:xfrm>
          <a:noFill/>
          <a:ln w="9525">
            <a:noFill/>
            <a:miter lim="800000"/>
          </a:ln>
          <a:effectLst/>
        </p:spPr>
        <p:txBody>
          <a:bodyPr rtlCol="0">
            <a:normAutofit/>
          </a:bodyPr>
          <a:lstStyle>
            <a:lvl1pPr marL="0" indent="0" algn="ctr" rtl="0">
              <a:buNone/>
              <a:defRPr sz="27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6399133" y="3733800"/>
            <a:ext cx="5180251" cy="1727200"/>
          </a:xfrm>
        </p:spPr>
        <p:txBody>
          <a:bodyPr rtlCol="0">
            <a:normAutofit/>
          </a:bodyPr>
          <a:lstStyle>
            <a:lvl1pPr marL="0" indent="0" algn="l" rtl="0">
              <a:spcBef>
                <a:spcPts val="1600"/>
              </a:spcBef>
              <a:buNone/>
              <a:defRPr sz="2000">
                <a:solidFill>
                  <a:schemeClr val="tx1"/>
                </a:solidFill>
              </a:defRPr>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es-ES" noProof="0" smtClean="0"/>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7000">
              <a:srgbClr val="FFC000"/>
            </a:gs>
            <a:gs pos="83500">
              <a:srgbClr val="92D050"/>
            </a:gs>
            <a:gs pos="67000">
              <a:srgbClr val="92D050"/>
            </a:gs>
            <a:gs pos="100000">
              <a:srgbClr val="92D05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914162" y="482600"/>
            <a:ext cx="10360501" cy="1219200"/>
          </a:xfrm>
          <a:prstGeom prst="rect">
            <a:avLst/>
          </a:prstGeom>
          <a:effectLst/>
        </p:spPr>
        <p:txBody>
          <a:bodyPr vert="horz" lIns="121899" tIns="60949" rIns="121899" bIns="60949" rtlCol="0" anchor="b" anchorCtr="0">
            <a:normAutofit/>
          </a:bodyPr>
          <a:lstStyle/>
          <a:p>
            <a:pPr rtl="0"/>
            <a:r>
              <a:rPr lang="es-ES" noProof="0" dirty="0" smtClean="0"/>
              <a:t>Haga clic para modificar el estilo de título del patrón</a:t>
            </a:r>
            <a:endParaRPr lang="es-ES" noProof="0" dirty="0"/>
          </a:p>
        </p:txBody>
      </p:sp>
      <p:sp>
        <p:nvSpPr>
          <p:cNvPr id="3" name="Marcador de posición de texto 2"/>
          <p:cNvSpPr>
            <a:spLocks noGrp="1"/>
          </p:cNvSpPr>
          <p:nvPr>
            <p:ph type="body" idx="1"/>
          </p:nvPr>
        </p:nvSpPr>
        <p:spPr>
          <a:xfrm>
            <a:off x="914162" y="1803401"/>
            <a:ext cx="10360501" cy="4470400"/>
          </a:xfrm>
          <a:prstGeom prst="rect">
            <a:avLst/>
          </a:prstGeom>
        </p:spPr>
        <p:txBody>
          <a:bodyPr vert="horz" lIns="121899" tIns="60949" rIns="121899" bIns="60949" rtlCol="0">
            <a:normAutofit/>
          </a:bodyPr>
          <a:lstStyle/>
          <a:p>
            <a:pPr lvl="0" rtl="0"/>
            <a:r>
              <a:rPr lang="es-ES" noProof="0" dirty="0" smtClean="0"/>
              <a:t>Editar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5" name="Marcador de posición de pie de página 4"/>
          <p:cNvSpPr>
            <a:spLocks noGrp="1"/>
          </p:cNvSpPr>
          <p:nvPr>
            <p:ph type="ftr" sz="quarter" idx="3"/>
          </p:nvPr>
        </p:nvSpPr>
        <p:spPr>
          <a:xfrm>
            <a:off x="914162" y="6375400"/>
            <a:ext cx="7414869" cy="195072"/>
          </a:xfrm>
          <a:prstGeom prst="rect">
            <a:avLst/>
          </a:prstGeom>
        </p:spPr>
        <p:txBody>
          <a:bodyPr vert="horz" lIns="121899" tIns="60949" rIns="121899" bIns="60949" rtlCol="0" anchor="ctr"/>
          <a:lstStyle>
            <a:lvl1pPr algn="l" rtl="0">
              <a:defRPr sz="1100">
                <a:solidFill>
                  <a:schemeClr val="tx1"/>
                </a:solidFill>
              </a:defRPr>
            </a:lvl1pPr>
          </a:lstStyle>
          <a:p>
            <a:pPr rtl="0"/>
            <a:endParaRPr lang="es-ES" noProof="0" dirty="0"/>
          </a:p>
        </p:txBody>
      </p:sp>
      <p:sp>
        <p:nvSpPr>
          <p:cNvPr id="4" name="Marcador de posición de fecha 3"/>
          <p:cNvSpPr>
            <a:spLocks noGrp="1"/>
          </p:cNvSpPr>
          <p:nvPr>
            <p:ph type="dt" sz="half" idx="2"/>
          </p:nvPr>
        </p:nvSpPr>
        <p:spPr>
          <a:xfrm>
            <a:off x="8735324" y="6375400"/>
            <a:ext cx="1422030" cy="195072"/>
          </a:xfrm>
          <a:prstGeom prst="rect">
            <a:avLst/>
          </a:prstGeom>
        </p:spPr>
        <p:txBody>
          <a:bodyPr vert="horz" lIns="121899" tIns="60949" rIns="121899" bIns="60949" rtlCol="0" anchor="ctr"/>
          <a:lstStyle>
            <a:lvl1pPr algn="r" rtl="0">
              <a:defRPr sz="1100">
                <a:solidFill>
                  <a:schemeClr val="tx1"/>
                </a:solidFill>
              </a:defRPr>
            </a:lvl1pPr>
          </a:lstStyle>
          <a:p>
            <a:fld id="{45FD839E-BC80-419A-8F19-8F1355F80B16}" type="datetime1">
              <a:rPr lang="es-ES" noProof="0" smtClean="0"/>
              <a:pPr/>
              <a:t>18/10/17</a:t>
            </a:fld>
            <a:endParaRPr lang="es-ES" noProof="0" dirty="0"/>
          </a:p>
        </p:txBody>
      </p:sp>
      <p:sp>
        <p:nvSpPr>
          <p:cNvPr id="6" name="Marcador de posición de número de diapositiva 5"/>
          <p:cNvSpPr>
            <a:spLocks noGrp="1"/>
          </p:cNvSpPr>
          <p:nvPr>
            <p:ph type="sldNum" sz="quarter" idx="4"/>
          </p:nvPr>
        </p:nvSpPr>
        <p:spPr>
          <a:xfrm>
            <a:off x="10441760" y="6375400"/>
            <a:ext cx="832903" cy="195072"/>
          </a:xfrm>
          <a:prstGeom prst="rect">
            <a:avLst/>
          </a:prstGeom>
        </p:spPr>
        <p:txBody>
          <a:bodyPr vert="horz" lIns="121899" tIns="60949" rIns="121899" bIns="60949" rtlCol="0" anchor="ctr"/>
          <a:lstStyle>
            <a:lvl1pPr algn="r" rtl="0">
              <a:defRPr sz="1100">
                <a:solidFill>
                  <a:schemeClr val="tx1"/>
                </a:solidFill>
              </a:defRPr>
            </a:lvl1pPr>
          </a:lstStyle>
          <a:p>
            <a:fld id="{E5FD5434-F838-4DD4-A17B-1CB1A1850DF4}" type="slidenum">
              <a:rPr lang="es-ES" noProof="0" smtClean="0"/>
              <a:pPr/>
              <a:t>‹Nr.›</a:t>
            </a:fld>
            <a:endParaRPr lang="es-ES" noProof="0" dirty="0"/>
          </a:p>
        </p:txBody>
      </p:sp>
    </p:spTree>
  </p:cSld>
  <p:clrMap bg1="dk1" tx1="lt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82" r:id="rId10"/>
    <p:sldLayoutId id="2147483678" r:id="rId11"/>
    <p:sldLayoutId id="214748367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74320" indent="-274320" algn="l" defTabSz="1218987" rtl="0" eaLnBrk="1" latinLnBrk="0" hangingPunct="1">
        <a:lnSpc>
          <a:spcPct val="90000"/>
        </a:lnSpc>
        <a:spcBef>
          <a:spcPts val="1600"/>
        </a:spcBef>
        <a:buClr>
          <a:schemeClr val="tx2"/>
        </a:buClr>
        <a:buSzPct val="90000"/>
        <a:buFont typeface="Arial" pitchFamily="34" charset="0"/>
        <a:buChar char="•"/>
        <a:defRPr sz="2800" kern="1200">
          <a:solidFill>
            <a:schemeClr val="tx1"/>
          </a:solidFill>
          <a:latin typeface="+mn-lt"/>
          <a:ea typeface="+mn-ea"/>
          <a:cs typeface="+mn-cs"/>
        </a:defRPr>
      </a:lvl1pPr>
      <a:lvl2pPr marL="548640" indent="-274320" algn="l" defTabSz="1218987" rtl="0" eaLnBrk="1" latinLnBrk="0" hangingPunct="1">
        <a:lnSpc>
          <a:spcPct val="90000"/>
        </a:lnSpc>
        <a:spcBef>
          <a:spcPts val="800"/>
        </a:spcBef>
        <a:buClr>
          <a:schemeClr val="tx2"/>
        </a:buClr>
        <a:buSzPct val="90000"/>
        <a:buFont typeface="Cambria" pitchFamily="18" charset="0"/>
        <a:buChar char="–"/>
        <a:defRPr sz="2400" kern="1200">
          <a:solidFill>
            <a:schemeClr val="tx1"/>
          </a:solidFill>
          <a:latin typeface="+mn-lt"/>
          <a:ea typeface="+mn-ea"/>
          <a:cs typeface="+mn-cs"/>
        </a:defRPr>
      </a:lvl2pPr>
      <a:lvl3pPr marL="822960" indent="-274320" algn="l" defTabSz="1218987" rtl="0" eaLnBrk="1" latinLnBrk="0" hangingPunct="1">
        <a:lnSpc>
          <a:spcPct val="90000"/>
        </a:lnSpc>
        <a:spcBef>
          <a:spcPts val="800"/>
        </a:spcBef>
        <a:buClr>
          <a:schemeClr val="tx2"/>
        </a:buClr>
        <a:buFont typeface="Arial" pitchFamily="34" charset="0"/>
        <a:buChar char="•"/>
        <a:defRPr sz="2000" kern="1200">
          <a:solidFill>
            <a:schemeClr val="tx1"/>
          </a:solidFill>
          <a:latin typeface="+mn-lt"/>
          <a:ea typeface="+mn-ea"/>
          <a:cs typeface="+mn-cs"/>
        </a:defRPr>
      </a:lvl3pPr>
      <a:lvl4pPr marL="1097280" indent="-274320" algn="l" defTabSz="1218987" rtl="0" eaLnBrk="1" latinLnBrk="0" hangingPunct="1">
        <a:lnSpc>
          <a:spcPct val="90000"/>
        </a:lnSpc>
        <a:spcBef>
          <a:spcPts val="800"/>
        </a:spcBef>
        <a:buClr>
          <a:schemeClr val="tx2"/>
        </a:buClr>
        <a:buSzPct val="100000"/>
        <a:buFont typeface="Cambria" pitchFamily="18" charset="0"/>
        <a:buChar char="–"/>
        <a:defRPr sz="1800" kern="1200">
          <a:solidFill>
            <a:schemeClr val="tx1"/>
          </a:solidFill>
          <a:latin typeface="+mn-lt"/>
          <a:ea typeface="+mn-ea"/>
          <a:cs typeface="+mn-cs"/>
        </a:defRPr>
      </a:lvl4pPr>
      <a:lvl5pPr marL="137160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5pPr>
      <a:lvl6pPr marL="164592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6pPr>
      <a:lvl7pPr marL="192024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7pPr>
      <a:lvl8pPr marL="219456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8pPr>
      <a:lvl9pPr marL="246888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441" y="1600203"/>
            <a:ext cx="10969943"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609441" y="6356353"/>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83AD5-F5AF-4BDC-901E-85A05CCFFAAA}" type="datetime1">
              <a:rPr lang="es-ES" noProof="0" smtClean="0"/>
              <a:pPr/>
              <a:t>18/10/17</a:t>
            </a:fld>
            <a:endParaRPr lang="es-ES" noProof="0" dirty="0"/>
          </a:p>
        </p:txBody>
      </p:sp>
      <p:sp>
        <p:nvSpPr>
          <p:cNvPr id="5" name="4 Marcador de pie de página"/>
          <p:cNvSpPr>
            <a:spLocks noGrp="1"/>
          </p:cNvSpPr>
          <p:nvPr>
            <p:ph type="ftr" sz="quarter" idx="3"/>
          </p:nvPr>
        </p:nvSpPr>
        <p:spPr>
          <a:xfrm>
            <a:off x="4164515" y="6356353"/>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s-ES" noProof="0" dirty="0"/>
          </a:p>
        </p:txBody>
      </p:sp>
      <p:sp>
        <p:nvSpPr>
          <p:cNvPr id="6" name="5 Marcador de número de diapositiva"/>
          <p:cNvSpPr>
            <a:spLocks noGrp="1"/>
          </p:cNvSpPr>
          <p:nvPr>
            <p:ph type="sldNum" sz="quarter" idx="4"/>
          </p:nvPr>
        </p:nvSpPr>
        <p:spPr>
          <a:xfrm>
            <a:off x="8735326" y="6356353"/>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4DD1E-5D91-48A3-AD6D-45FBA980D106}" type="slidenum">
              <a:rPr lang="es-ES" smtClean="0"/>
              <a:pPr/>
              <a:t>‹Nr.›</a:t>
            </a:fld>
            <a:endParaRPr lang="es-ES" dirty="0"/>
          </a:p>
        </p:txBody>
      </p:sp>
    </p:spTree>
    <p:extLst>
      <p:ext uri="{BB962C8B-B14F-4D97-AF65-F5344CB8AC3E}">
        <p14:creationId xmlns:p14="http://schemas.microsoft.com/office/powerpoint/2010/main" val="23117743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10.xml"/><Relationship Id="rId2" Type="http://schemas.openxmlformats.org/officeDocument/2006/relationships/diagramData" Target="../diagrams/data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10.xml"/><Relationship Id="rId2" Type="http://schemas.openxmlformats.org/officeDocument/2006/relationships/diagramData" Target="../diagrams/data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10.xml"/><Relationship Id="rId2" Type="http://schemas.openxmlformats.org/officeDocument/2006/relationships/diagramData" Target="../diagrams/data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10.xml"/><Relationship Id="rId2" Type="http://schemas.openxmlformats.org/officeDocument/2006/relationships/diagramData" Target="../diagrams/data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10.xml"/><Relationship Id="rId2" Type="http://schemas.openxmlformats.org/officeDocument/2006/relationships/diagramData" Target="../diagrams/data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diagramData" Target="../diagrams/data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diagramData" Target="../diagrams/data2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1" Type="http://schemas.openxmlformats.org/officeDocument/2006/relationships/slideLayout" Target="../slideLayouts/slideLayout2.xml"/><Relationship Id="rId2" Type="http://schemas.openxmlformats.org/officeDocument/2006/relationships/diagramData" Target="../diagrams/data2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1" Type="http://schemas.openxmlformats.org/officeDocument/2006/relationships/slideLayout" Target="../slideLayouts/slideLayout2.xml"/><Relationship Id="rId2" Type="http://schemas.openxmlformats.org/officeDocument/2006/relationships/diagramData" Target="../diagrams/data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1" Type="http://schemas.openxmlformats.org/officeDocument/2006/relationships/slideLayout" Target="../slideLayouts/slideLayout2.xml"/><Relationship Id="rId2" Type="http://schemas.openxmlformats.org/officeDocument/2006/relationships/diagramData" Target="../diagrams/data29.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1" Type="http://schemas.openxmlformats.org/officeDocument/2006/relationships/slideLayout" Target="../slideLayouts/slideLayout2.xml"/><Relationship Id="rId2" Type="http://schemas.openxmlformats.org/officeDocument/2006/relationships/diagramData" Target="../diagrams/data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1" Type="http://schemas.openxmlformats.org/officeDocument/2006/relationships/slideLayout" Target="../slideLayouts/slideLayout2.xml"/><Relationship Id="rId2" Type="http://schemas.openxmlformats.org/officeDocument/2006/relationships/diagramData" Target="../diagrams/data3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1" Type="http://schemas.openxmlformats.org/officeDocument/2006/relationships/slideLayout" Target="../slideLayouts/slideLayout2.xml"/><Relationship Id="rId2" Type="http://schemas.openxmlformats.org/officeDocument/2006/relationships/diagramData" Target="../diagrams/data3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diagramData" Target="../diagrams/data34.xml"/><Relationship Id="rId8" Type="http://schemas.openxmlformats.org/officeDocument/2006/relationships/diagramLayout" Target="../diagrams/layout34.xml"/><Relationship Id="rId9" Type="http://schemas.openxmlformats.org/officeDocument/2006/relationships/diagramQuickStyle" Target="../diagrams/quickStyle34.xml"/><Relationship Id="rId10" Type="http://schemas.openxmlformats.org/officeDocument/2006/relationships/diagramColors" Target="../diagrams/colors34.xml"/><Relationship Id="rId11"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3.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35.xml"/><Relationship Id="rId4" Type="http://schemas.openxmlformats.org/officeDocument/2006/relationships/diagramLayout" Target="../diagrams/layout35.xml"/><Relationship Id="rId5" Type="http://schemas.openxmlformats.org/officeDocument/2006/relationships/diagramQuickStyle" Target="../diagrams/quickStyle35.xml"/><Relationship Id="rId6" Type="http://schemas.openxmlformats.org/officeDocument/2006/relationships/diagramColors" Target="../diagrams/colors35.xml"/><Relationship Id="rId7" Type="http://schemas.microsoft.com/office/2007/relationships/diagramDrawing" Target="../diagrams/drawing35.xml"/><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1" Type="http://schemas.openxmlformats.org/officeDocument/2006/relationships/slideLayout" Target="../slideLayouts/slideLayout8.xml"/><Relationship Id="rId2" Type="http://schemas.openxmlformats.org/officeDocument/2006/relationships/diagramData" Target="../diagrams/data36.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1" Type="http://schemas.openxmlformats.org/officeDocument/2006/relationships/slideLayout" Target="../slideLayouts/slideLayout8.xml"/><Relationship Id="rId2" Type="http://schemas.openxmlformats.org/officeDocument/2006/relationships/diagramData" Target="../diagrams/data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1" Type="http://schemas.openxmlformats.org/officeDocument/2006/relationships/slideLayout" Target="../slideLayouts/slideLayout8.xml"/><Relationship Id="rId2" Type="http://schemas.openxmlformats.org/officeDocument/2006/relationships/diagramData" Target="../diagrams/data38.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1" Type="http://schemas.openxmlformats.org/officeDocument/2006/relationships/slideLayout" Target="../slideLayouts/slideLayout2.xml"/><Relationship Id="rId2" Type="http://schemas.openxmlformats.org/officeDocument/2006/relationships/diagramData" Target="../diagrams/data3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uaemescud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243" y="185352"/>
            <a:ext cx="134267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G:\escudoec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4934" y="185353"/>
            <a:ext cx="1237928"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1 Título"/>
          <p:cNvSpPr txBox="1">
            <a:spLocks/>
          </p:cNvSpPr>
          <p:nvPr/>
        </p:nvSpPr>
        <p:spPr>
          <a:xfrm>
            <a:off x="1695009" y="1310890"/>
            <a:ext cx="8141754" cy="1008062"/>
          </a:xfrm>
          <a:prstGeom prst="rect">
            <a:avLst/>
          </a:prstGeom>
        </p:spPr>
        <p:txBody>
          <a:bodyPr anchor="ctr">
            <a:normAutofit lnSpcReduction="10000"/>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MATERIAL AUDIOVISUAL DIAPOSITIVAS</a:t>
            </a:r>
          </a:p>
        </p:txBody>
      </p:sp>
      <p:sp>
        <p:nvSpPr>
          <p:cNvPr id="9" name="1 Título"/>
          <p:cNvSpPr txBox="1">
            <a:spLocks/>
          </p:cNvSpPr>
          <p:nvPr/>
        </p:nvSpPr>
        <p:spPr>
          <a:xfrm>
            <a:off x="2702809" y="185352"/>
            <a:ext cx="6551493" cy="857250"/>
          </a:xfrm>
          <a:prstGeom prst="rect">
            <a:avLst/>
          </a:prstGeom>
        </p:spPr>
        <p:txBody>
          <a:bodyPr anchor="ct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black">
                    <a:lumMod val="95000"/>
                  </a:prstClr>
                </a:solidFill>
                <a:effectLst/>
                <a:uLnTx/>
                <a:uFillTx/>
                <a:latin typeface="Times New Roman" pitchFamily="18" charset="0"/>
                <a:ea typeface="+mn-ea"/>
                <a:cs typeface="Times New Roman" pitchFamily="18" charset="0"/>
              </a:rPr>
              <a:t>UNIVERSIDAD AUTÓNOMA DEL ESTADO DE MEXICO</a:t>
            </a:r>
          </a:p>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black">
                    <a:lumMod val="95000"/>
                  </a:prstClr>
                </a:solidFill>
                <a:effectLst/>
                <a:uLnTx/>
                <a:uFillTx/>
                <a:latin typeface="Times New Roman" pitchFamily="18" charset="0"/>
                <a:ea typeface="+mn-ea"/>
                <a:cs typeface="Times New Roman" pitchFamily="18" charset="0"/>
              </a:rPr>
              <a:t>Facultad de Economía</a:t>
            </a:r>
          </a:p>
        </p:txBody>
      </p:sp>
      <p:sp>
        <p:nvSpPr>
          <p:cNvPr id="10" name="1 Título"/>
          <p:cNvSpPr txBox="1">
            <a:spLocks/>
          </p:cNvSpPr>
          <p:nvPr/>
        </p:nvSpPr>
        <p:spPr>
          <a:xfrm>
            <a:off x="1918787" y="5612287"/>
            <a:ext cx="7917975" cy="836613"/>
          </a:xfrm>
          <a:prstGeom prst="rect">
            <a:avLst/>
          </a:prstGeom>
        </p:spPr>
        <p:txBody>
          <a:bodyPr anchor="ctr">
            <a:normAutofit fontScale="92500" lnSpcReduction="20000"/>
          </a:bodyPr>
          <a:lstStyle/>
          <a:p>
            <a:pPr marL="0" marR="0" lvl="0" indent="0" algn="r" defTabSz="1218987"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ELABORADO POR: SERGIO MIRANDA GONZÁLEZ</a:t>
            </a:r>
          </a:p>
          <a:p>
            <a:pPr marL="0" marR="0" lvl="0" indent="0" algn="r" defTabSz="1218987" rtl="0" eaLnBrk="1" fontAlgn="auto" latinLnBrk="0" hangingPunct="1">
              <a:lnSpc>
                <a:spcPct val="100000"/>
              </a:lnSpc>
              <a:spcBef>
                <a:spcPts val="0"/>
              </a:spcBef>
              <a:spcAft>
                <a:spcPts val="0"/>
              </a:spcAft>
              <a:buClrTx/>
              <a:buSzTx/>
              <a:buFontTx/>
              <a:buNone/>
              <a:tabLst/>
              <a:defRPr/>
            </a:pPr>
            <a:endParaRPr kumimoji="0" lang="es-MX"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0" marR="0" lvl="0" indent="0" algn="r" defTabSz="1218987"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smtClean="0">
                <a:ln>
                  <a:noFill/>
                </a:ln>
                <a:solidFill>
                  <a:prstClr val="black"/>
                </a:solidFill>
                <a:effectLst/>
                <a:uLnTx/>
                <a:uFillTx/>
                <a:latin typeface="Times New Roman" pitchFamily="18" charset="0"/>
                <a:ea typeface="+mn-ea"/>
                <a:cs typeface="Times New Roman" pitchFamily="18" charset="0"/>
              </a:rPr>
              <a:t>OCTUBRE </a:t>
            </a:r>
            <a:r>
              <a:rPr kumimoji="0" lang="es-MX"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DE </a:t>
            </a:r>
            <a:r>
              <a:rPr kumimoji="0" lang="es-MX" sz="20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2017</a:t>
            </a:r>
            <a:endParaRPr kumimoji="0" lang="es-MX"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sp>
        <p:nvSpPr>
          <p:cNvPr id="11" name="2 Subtítulo"/>
          <p:cNvSpPr txBox="1">
            <a:spLocks/>
          </p:cNvSpPr>
          <p:nvPr/>
        </p:nvSpPr>
        <p:spPr>
          <a:xfrm>
            <a:off x="2399676" y="2426903"/>
            <a:ext cx="7775137" cy="2879725"/>
          </a:xfrm>
          <a:prstGeom prst="rect">
            <a:avLst/>
          </a:prstGeom>
        </p:spPr>
        <p:txBody>
          <a:bodyPr>
            <a:normAutofit/>
          </a:bodyPr>
          <a:lstStyle/>
          <a:p>
            <a:pPr marL="342900" marR="0" lvl="0" indent="-342900" algn="ctr" defTabSz="1218987" rtl="0" eaLnBrk="1" fontAlgn="auto" latinLnBrk="0" hangingPunct="1">
              <a:lnSpc>
                <a:spcPct val="100000"/>
              </a:lnSpc>
              <a:spcBef>
                <a:spcPct val="20000"/>
              </a:spcBef>
              <a:spcAft>
                <a:spcPts val="0"/>
              </a:spcAft>
              <a:buClrTx/>
              <a:buSzTx/>
              <a:buFontTx/>
              <a:buNone/>
              <a:tabLst/>
              <a:defRPr/>
            </a:pPr>
            <a:r>
              <a:rPr kumimoji="0" lang="es-MX" sz="22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“Análisis </a:t>
            </a:r>
            <a:r>
              <a:rPr kumimoji="0" lang="es-MX" sz="22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de</a:t>
            </a:r>
            <a:r>
              <a:rPr kumimoji="0" lang="es-MX" sz="2200" b="1" i="0" u="none" strike="noStrike" kern="1200" cap="none" spc="0" normalizeH="0" noProof="0" dirty="0" smtClean="0">
                <a:ln>
                  <a:noFill/>
                </a:ln>
                <a:solidFill>
                  <a:prstClr val="black"/>
                </a:solidFill>
                <a:effectLst/>
                <a:uLnTx/>
                <a:uFillTx/>
                <a:latin typeface="Times New Roman" pitchFamily="18" charset="0"/>
                <a:ea typeface="+mn-ea"/>
                <a:cs typeface="Times New Roman" pitchFamily="18" charset="0"/>
              </a:rPr>
              <a:t> </a:t>
            </a:r>
            <a:r>
              <a:rPr kumimoji="0" lang="es-MX" sz="2200" b="1" i="0" u="none" strike="noStrike" kern="1200" cap="none" spc="0" normalizeH="0" noProof="0" dirty="0" smtClean="0">
                <a:ln>
                  <a:noFill/>
                </a:ln>
                <a:solidFill>
                  <a:prstClr val="black"/>
                </a:solidFill>
                <a:effectLst/>
                <a:uLnTx/>
                <a:uFillTx/>
                <a:latin typeface="Times New Roman" pitchFamily="18" charset="0"/>
                <a:ea typeface="+mn-ea"/>
                <a:cs typeface="Times New Roman" pitchFamily="18" charset="0"/>
              </a:rPr>
              <a:t>la estructura financiera</a:t>
            </a:r>
            <a:r>
              <a:rPr kumimoji="0" lang="es-MX" sz="22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a:t>
            </a:r>
            <a:endParaRPr kumimoji="0" lang="es-MX" sz="2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342900" marR="0" lvl="0" indent="-342900" algn="l" defTabSz="1218987" rtl="0" eaLnBrk="1" fontAlgn="auto" latinLnBrk="0" hangingPunct="1">
              <a:lnSpc>
                <a:spcPct val="100000"/>
              </a:lnSpc>
              <a:spcBef>
                <a:spcPct val="20000"/>
              </a:spcBef>
              <a:spcAft>
                <a:spcPts val="0"/>
              </a:spcAft>
              <a:buClrTx/>
              <a:buSzTx/>
              <a:buFontTx/>
              <a:buNone/>
              <a:tabLst/>
              <a:defRPr/>
            </a:pPr>
            <a:endParaRPr kumimoji="0" lang="es-MX" sz="2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0" marR="0" lvl="0" indent="-342900" algn="l" defTabSz="1218987" rtl="0" eaLnBrk="1" fontAlgn="auto" latinLnBrk="0" hangingPunct="1">
              <a:lnSpc>
                <a:spcPct val="100000"/>
              </a:lnSpc>
              <a:spcBef>
                <a:spcPct val="20000"/>
              </a:spcBef>
              <a:spcAft>
                <a:spcPts val="0"/>
              </a:spcAft>
              <a:buClrTx/>
              <a:buSzTx/>
              <a:buFontTx/>
              <a:buNone/>
              <a:tabLst/>
              <a:defRPr/>
            </a:pPr>
            <a:r>
              <a:rPr kumimoji="0" lang="es-MX" sz="1750" b="1" i="0" u="sng"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LICENCIATURA: </a:t>
            </a:r>
            <a:r>
              <a:rPr kumimoji="0" lang="es-MX" sz="1750" b="1" i="0" u="sng"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Relaciones</a:t>
            </a:r>
            <a:r>
              <a:rPr kumimoji="0" lang="es-MX" sz="1750" b="1" i="0" u="sng" strike="noStrike" kern="1200" cap="none" spc="0" normalizeH="0" noProof="0" dirty="0" smtClean="0">
                <a:ln>
                  <a:noFill/>
                </a:ln>
                <a:solidFill>
                  <a:prstClr val="black"/>
                </a:solidFill>
                <a:effectLst/>
                <a:uLnTx/>
                <a:uFillTx/>
                <a:latin typeface="Times New Roman" pitchFamily="18" charset="0"/>
                <a:ea typeface="+mn-ea"/>
                <a:cs typeface="Times New Roman" pitchFamily="18" charset="0"/>
              </a:rPr>
              <a:t> Económicas Internacionales</a:t>
            </a:r>
          </a:p>
          <a:p>
            <a:pPr marL="0" marR="0" lvl="0" indent="-342900" algn="l" defTabSz="1218987" rtl="0" eaLnBrk="1" fontAlgn="auto" latinLnBrk="0" hangingPunct="1">
              <a:lnSpc>
                <a:spcPct val="100000"/>
              </a:lnSpc>
              <a:spcBef>
                <a:spcPct val="20000"/>
              </a:spcBef>
              <a:spcAft>
                <a:spcPts val="0"/>
              </a:spcAft>
              <a:buClrTx/>
              <a:buSzTx/>
              <a:buFontTx/>
              <a:buNone/>
              <a:tabLst/>
              <a:defRPr/>
            </a:pPr>
            <a:r>
              <a:rPr kumimoji="0" lang="es-MX" sz="1750" b="1" i="0" u="sng"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UNIDAD </a:t>
            </a:r>
            <a:r>
              <a:rPr kumimoji="0" lang="es-MX" sz="1750" b="1" i="0" u="sng"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DE APRENDIZAJE: </a:t>
            </a:r>
            <a:r>
              <a:rPr kumimoji="0" lang="es-MX" sz="1750" b="1" i="0" u="sng"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Mercados Financieros</a:t>
            </a:r>
            <a:endParaRPr kumimoji="0" lang="es-MX" sz="1750" b="1" i="0" u="sng"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342900" marR="0" lvl="0" indent="-342900" algn="l" defTabSz="1218987" rtl="0" eaLnBrk="1" fontAlgn="auto" latinLnBrk="0" hangingPunct="1">
              <a:lnSpc>
                <a:spcPct val="100000"/>
              </a:lnSpc>
              <a:spcBef>
                <a:spcPct val="20000"/>
              </a:spcBef>
              <a:spcAft>
                <a:spcPts val="0"/>
              </a:spcAft>
              <a:buClrTx/>
              <a:buSzTx/>
              <a:buFontTx/>
              <a:buNone/>
              <a:tabLst/>
              <a:defRPr/>
            </a:pPr>
            <a:r>
              <a:rPr kumimoji="0" lang="es-MX" sz="1750" b="1" i="0" u="sng"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TEMAS DE LA UNIDAD DE APREDIZAJE:</a:t>
            </a:r>
          </a:p>
          <a:p>
            <a:pPr marL="342900" marR="0" lvl="0" indent="-342900" algn="l" defTabSz="1218987" rtl="0" eaLnBrk="1" fontAlgn="auto" latinLnBrk="0" hangingPunct="1">
              <a:lnSpc>
                <a:spcPct val="100000"/>
              </a:lnSpc>
              <a:spcBef>
                <a:spcPct val="20000"/>
              </a:spcBef>
              <a:spcAft>
                <a:spcPts val="0"/>
              </a:spcAft>
              <a:buClrTx/>
              <a:buSzTx/>
              <a:buFont typeface="Arial" pitchFamily="34" charset="0"/>
              <a:buChar char="•"/>
              <a:tabLst/>
              <a:defRPr/>
            </a:pPr>
            <a:endParaRPr kumimoji="0" lang="es-MX" sz="2400" i="0" u="sng" strike="noStrike" kern="1200" cap="none" spc="0" normalizeH="0" baseline="0" noProof="0" dirty="0">
              <a:ln>
                <a:noFill/>
              </a:ln>
              <a:effectLst/>
              <a:uLnTx/>
              <a:uFillTx/>
              <a:latin typeface="Times New Roman" charset="0"/>
              <a:ea typeface="Times New Roman" charset="0"/>
              <a:cs typeface="Times New Roman" charset="0"/>
            </a:endParaRPr>
          </a:p>
          <a:p>
            <a:r>
              <a:rPr lang="es-MX" sz="2000" b="1" dirty="0">
                <a:latin typeface="Times New Roman" charset="0"/>
                <a:ea typeface="Times New Roman" charset="0"/>
                <a:cs typeface="Times New Roman" charset="0"/>
              </a:rPr>
              <a:t>1.4 Funciones de los Mercados Financieros</a:t>
            </a:r>
            <a:br>
              <a:rPr lang="es-MX" sz="2000" b="1" dirty="0">
                <a:latin typeface="Times New Roman" charset="0"/>
                <a:ea typeface="Times New Roman" charset="0"/>
                <a:cs typeface="Times New Roman" charset="0"/>
              </a:rPr>
            </a:br>
            <a:r>
              <a:rPr lang="es-MX" sz="2000" b="1" dirty="0">
                <a:latin typeface="Times New Roman" charset="0"/>
                <a:ea typeface="Times New Roman" charset="0"/>
                <a:cs typeface="Times New Roman" charset="0"/>
              </a:rPr>
              <a:t>1.5 Estructura de los Mercados Financieros </a:t>
            </a:r>
            <a:endParaRPr lang="es-MX" sz="2000" b="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2135530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845940" y="2924944"/>
            <a:ext cx="8424936" cy="720080"/>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s-MX" dirty="0">
                <a:solidFill>
                  <a:schemeClr val="bg1"/>
                </a:solidFill>
              </a:rPr>
              <a:t>2 MERCADO ACCINARIO Y DEUDA</a:t>
            </a:r>
            <a:endParaRPr lang="es-MX" dirty="0">
              <a:solidFill>
                <a:schemeClr val="bg1"/>
              </a:solidFill>
            </a:endParaRPr>
          </a:p>
        </p:txBody>
      </p:sp>
    </p:spTree>
    <p:extLst>
      <p:ext uri="{BB962C8B-B14F-4D97-AF65-F5344CB8AC3E}">
        <p14:creationId xmlns:p14="http://schemas.microsoft.com/office/powerpoint/2010/main" val="3969558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822604" y="2420888"/>
            <a:ext cx="3961368" cy="1422400"/>
          </a:xfrm>
        </p:spPr>
        <p:txBody>
          <a:bodyPr/>
          <a:lstStyle/>
          <a:p>
            <a:r>
              <a:rPr lang="es-MX" i="1" dirty="0" smtClean="0">
                <a:ln w="9525">
                  <a:solidFill>
                    <a:schemeClr val="bg1"/>
                  </a:solidFill>
                  <a:prstDash val="solid"/>
                </a:ln>
                <a:solidFill>
                  <a:schemeClr val="bg1"/>
                </a:solidFill>
                <a:effectLst>
                  <a:outerShdw blurRad="12700" dist="38100" dir="2700000" algn="tl" rotWithShape="0">
                    <a:schemeClr val="bg1">
                      <a:lumMod val="50000"/>
                    </a:schemeClr>
                  </a:outerShdw>
                </a:effectLst>
                <a:latin typeface="Berkeley-BoldItalic"/>
              </a:rPr>
              <a:t>Las </a:t>
            </a:r>
            <a:r>
              <a:rPr lang="es-MX" i="1" dirty="0">
                <a:ln w="9525">
                  <a:solidFill>
                    <a:schemeClr val="bg1"/>
                  </a:solidFill>
                  <a:prstDash val="solid"/>
                </a:ln>
                <a:solidFill>
                  <a:schemeClr val="bg1"/>
                </a:solidFill>
                <a:effectLst>
                  <a:outerShdw blurRad="12700" dist="38100" dir="2700000" algn="tl" rotWithShape="0">
                    <a:schemeClr val="bg1">
                      <a:lumMod val="50000"/>
                    </a:schemeClr>
                  </a:outerShdw>
                </a:effectLst>
                <a:latin typeface="Berkeley-BoldItalic"/>
              </a:rPr>
              <a:t>acciones no son la fuente más importante de financiamiento externo para los negocios</a:t>
            </a:r>
            <a:r>
              <a:rPr lang="es-MX" i="1" dirty="0">
                <a:ln w="9525">
                  <a:solidFill>
                    <a:schemeClr val="bg1"/>
                  </a:solidFill>
                  <a:prstDash val="solid"/>
                </a:ln>
                <a:solidFill>
                  <a:schemeClr val="bg1"/>
                </a:solidFill>
                <a:effectLst>
                  <a:outerShdw blurRad="12700" dist="38100" dir="2700000" algn="tl" rotWithShape="0">
                    <a:schemeClr val="bg1">
                      <a:lumMod val="50000"/>
                    </a:schemeClr>
                  </a:outerShdw>
                </a:effectLst>
                <a:latin typeface="Berkeley-Book"/>
              </a:rPr>
              <a:t>.</a:t>
            </a:r>
            <a:br>
              <a:rPr lang="es-MX" i="1" dirty="0">
                <a:ln w="9525">
                  <a:solidFill>
                    <a:schemeClr val="bg1"/>
                  </a:solidFill>
                  <a:prstDash val="solid"/>
                </a:ln>
                <a:solidFill>
                  <a:schemeClr val="bg1"/>
                </a:solidFill>
                <a:effectLst>
                  <a:outerShdw blurRad="12700" dist="38100" dir="2700000" algn="tl" rotWithShape="0">
                    <a:schemeClr val="bg1">
                      <a:lumMod val="50000"/>
                    </a:schemeClr>
                  </a:outerShdw>
                </a:effectLst>
                <a:latin typeface="Berkeley-Book"/>
              </a:rPr>
            </a:br>
            <a:endParaRPr lang="es-MX" i="1"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graphicFrame>
        <p:nvGraphicFramePr>
          <p:cNvPr id="7" name="Diagrama 6"/>
          <p:cNvGraphicFramePr/>
          <p:nvPr>
            <p:extLst>
              <p:ext uri="{D42A27DB-BD31-4B8C-83A1-F6EECF244321}">
                <p14:modId xmlns:p14="http://schemas.microsoft.com/office/powerpoint/2010/main" val="1115321283"/>
              </p:ext>
            </p:extLst>
          </p:nvPr>
        </p:nvGraphicFramePr>
        <p:xfrm>
          <a:off x="0" y="0"/>
          <a:ext cx="7787884"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136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1217437906"/>
              </p:ext>
            </p:extLst>
          </p:nvPr>
        </p:nvGraphicFramePr>
        <p:xfrm>
          <a:off x="0" y="0"/>
          <a:ext cx="7606580" cy="702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ítulo 4"/>
          <p:cNvSpPr txBox="1">
            <a:spLocks/>
          </p:cNvSpPr>
          <p:nvPr/>
        </p:nvSpPr>
        <p:spPr>
          <a:xfrm>
            <a:off x="7606580" y="1628800"/>
            <a:ext cx="4464496" cy="2448272"/>
          </a:xfrm>
          <a:prstGeom prst="rect">
            <a:avLst/>
          </a:prstGeom>
          <a:effectLst/>
        </p:spPr>
        <p:txBody>
          <a:bodyPr vert="horz" lIns="121899" tIns="60949" rIns="121899" bIns="60949" rtlCol="0" anchor="b" anchorCtr="0">
            <a:normAutofit fontScale="90000" lnSpcReduction="10000"/>
          </a:bodyPr>
          <a:lstStyle>
            <a:lvl1pPr algn="l" defTabSz="1218987" rtl="0" eaLnBrk="1" latinLnBrk="0" hangingPunct="1">
              <a:lnSpc>
                <a:spcPct val="90000"/>
              </a:lnSpc>
              <a:spcBef>
                <a:spcPct val="0"/>
              </a:spcBef>
              <a:buNone/>
              <a:defRPr sz="2800" b="0" kern="1200" cap="all" baseline="0">
                <a:solidFill>
                  <a:schemeClr val="tx1"/>
                </a:solidFill>
                <a:effectLst/>
                <a:latin typeface="+mj-lt"/>
                <a:ea typeface="+mj-ea"/>
                <a:cs typeface="+mj-cs"/>
              </a:defRPr>
            </a:lvl1pPr>
          </a:lstStyle>
          <a:p>
            <a:r>
              <a:rPr lang="es-MX" i="1" dirty="0" smtClean="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rPr>
              <a:t>La </a:t>
            </a:r>
            <a:r>
              <a:rPr lang="es-MX" i="1" dirty="0" smtClean="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rPr>
              <a:t>emisión de deudas y de valores de capital contable negociables no es la principal</a:t>
            </a:r>
            <a:br>
              <a:rPr lang="es-MX" i="1" dirty="0" smtClean="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rPr>
            </a:br>
            <a:r>
              <a:rPr lang="es-MX" i="1" dirty="0" smtClean="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rPr>
              <a:t>forma en la cual los negocios financian sus operaciones</a:t>
            </a:r>
            <a:r>
              <a:rPr lang="es-MX" dirty="0" smtClean="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rPr>
              <a:t>.</a:t>
            </a:r>
            <a:endParaRPr lang="es-MX" dirty="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829701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66620" y="4581128"/>
            <a:ext cx="3961368" cy="1422400"/>
          </a:xfrm>
        </p:spPr>
        <p:txBody>
          <a:bodyPr rtlCol="0"/>
          <a:lstStyle/>
          <a:p>
            <a:r>
              <a:rPr lang="es-MX" sz="2400" b="1" i="1" dirty="0" smtClean="0">
                <a:ln w="12700">
                  <a:solidFill>
                    <a:schemeClr val="accent5"/>
                  </a:solidFill>
                  <a:prstDash val="solid"/>
                </a:ln>
                <a:solidFill>
                  <a:schemeClr val="bg1"/>
                </a:solidFill>
              </a:rPr>
              <a:t>El </a:t>
            </a:r>
            <a:r>
              <a:rPr lang="es-MX" sz="2400" b="1" i="1" dirty="0" smtClean="0">
                <a:ln w="12700">
                  <a:solidFill>
                    <a:schemeClr val="accent5"/>
                  </a:solidFill>
                  <a:prstDash val="solid"/>
                </a:ln>
                <a:solidFill>
                  <a:schemeClr val="bg1"/>
                </a:solidFill>
              </a:rPr>
              <a:t>financiamiento indirecto</a:t>
            </a:r>
            <a:r>
              <a:rPr lang="es-MX" sz="2400" b="1" i="1" dirty="0">
                <a:ln w="12700">
                  <a:solidFill>
                    <a:schemeClr val="accent5"/>
                  </a:solidFill>
                  <a:prstDash val="solid"/>
                </a:ln>
                <a:solidFill>
                  <a:schemeClr val="bg1"/>
                </a:solidFill>
              </a:rPr>
              <a:t>, </a:t>
            </a:r>
            <a:r>
              <a:rPr lang="es-MX" sz="2400" b="1" i="1" dirty="0" smtClean="0">
                <a:ln w="12700">
                  <a:solidFill>
                    <a:schemeClr val="accent5"/>
                  </a:solidFill>
                  <a:prstDash val="solid"/>
                </a:ln>
                <a:solidFill>
                  <a:schemeClr val="bg1"/>
                </a:solidFill>
              </a:rPr>
              <a:t>que implica </a:t>
            </a:r>
            <a:r>
              <a:rPr lang="es-MX" sz="2400" b="1" i="1" dirty="0">
                <a:ln w="12700">
                  <a:solidFill>
                    <a:schemeClr val="accent5"/>
                  </a:solidFill>
                  <a:prstDash val="solid"/>
                </a:ln>
                <a:solidFill>
                  <a:schemeClr val="bg1"/>
                </a:solidFill>
              </a:rPr>
              <a:t>las actividades de los intermediarios </a:t>
            </a:r>
            <a:r>
              <a:rPr lang="es-MX" sz="2400" b="1" i="1" dirty="0" smtClean="0">
                <a:ln w="12700">
                  <a:solidFill>
                    <a:schemeClr val="accent5"/>
                  </a:solidFill>
                  <a:prstDash val="solid"/>
                </a:ln>
                <a:solidFill>
                  <a:schemeClr val="bg1"/>
                </a:solidFill>
              </a:rPr>
              <a:t>financieros</a:t>
            </a:r>
            <a:r>
              <a:rPr lang="es-MX" sz="2400" b="1" i="1" dirty="0">
                <a:ln w="12700">
                  <a:solidFill>
                    <a:schemeClr val="accent5"/>
                  </a:solidFill>
                  <a:prstDash val="solid"/>
                </a:ln>
                <a:solidFill>
                  <a:schemeClr val="bg1"/>
                </a:solidFill>
              </a:rPr>
              <a:t>,</a:t>
            </a:r>
            <a:br>
              <a:rPr lang="es-MX" sz="2400" b="1" i="1" dirty="0">
                <a:ln w="12700">
                  <a:solidFill>
                    <a:schemeClr val="accent5"/>
                  </a:solidFill>
                  <a:prstDash val="solid"/>
                </a:ln>
                <a:solidFill>
                  <a:schemeClr val="bg1"/>
                </a:solidFill>
              </a:rPr>
            </a:br>
            <a:r>
              <a:rPr lang="es-MX" sz="2400" b="1" i="1" dirty="0">
                <a:ln w="12700">
                  <a:solidFill>
                    <a:schemeClr val="accent5"/>
                  </a:solidFill>
                  <a:prstDash val="solid"/>
                </a:ln>
                <a:solidFill>
                  <a:schemeClr val="bg1"/>
                </a:solidFill>
              </a:rPr>
              <a:t>es mucho más importante que el </a:t>
            </a:r>
            <a:r>
              <a:rPr lang="es-MX" sz="2400" b="1" i="1" dirty="0" smtClean="0">
                <a:ln w="12700">
                  <a:solidFill>
                    <a:schemeClr val="accent5"/>
                  </a:solidFill>
                  <a:prstDash val="solid"/>
                </a:ln>
                <a:solidFill>
                  <a:schemeClr val="bg1"/>
                </a:solidFill>
              </a:rPr>
              <a:t>financiamiento </a:t>
            </a:r>
            <a:r>
              <a:rPr lang="es-MX" sz="2400" b="1" i="1" dirty="0">
                <a:ln w="12700">
                  <a:solidFill>
                    <a:schemeClr val="accent5"/>
                  </a:solidFill>
                  <a:prstDash val="solid"/>
                </a:ln>
                <a:solidFill>
                  <a:schemeClr val="bg1"/>
                </a:solidFill>
              </a:rPr>
              <a:t>directo, en el cual los negocios obtienen</a:t>
            </a:r>
            <a:br>
              <a:rPr lang="es-MX" sz="2400" b="1" i="1" dirty="0">
                <a:ln w="12700">
                  <a:solidFill>
                    <a:schemeClr val="accent5"/>
                  </a:solidFill>
                  <a:prstDash val="solid"/>
                </a:ln>
                <a:solidFill>
                  <a:schemeClr val="bg1"/>
                </a:solidFill>
              </a:rPr>
            </a:br>
            <a:r>
              <a:rPr lang="es-MX" sz="2400" b="1" i="1" dirty="0" smtClean="0">
                <a:ln w="12700">
                  <a:solidFill>
                    <a:schemeClr val="accent5"/>
                  </a:solidFill>
                  <a:prstDash val="solid"/>
                </a:ln>
                <a:solidFill>
                  <a:schemeClr val="bg1"/>
                </a:solidFill>
              </a:rPr>
              <a:t>fondos directamente </a:t>
            </a:r>
            <a:r>
              <a:rPr lang="es-MX" sz="2400" b="1" i="1" dirty="0">
                <a:ln w="12700">
                  <a:solidFill>
                    <a:schemeClr val="accent5"/>
                  </a:solidFill>
                  <a:prstDash val="solid"/>
                </a:ln>
                <a:solidFill>
                  <a:schemeClr val="bg1"/>
                </a:solidFill>
              </a:rPr>
              <a:t>de los prestamistas en los mercados </a:t>
            </a:r>
            <a:r>
              <a:rPr lang="es-MX" sz="2400" b="1" i="1" dirty="0" smtClean="0">
                <a:ln w="12700">
                  <a:solidFill>
                    <a:schemeClr val="accent5"/>
                  </a:solidFill>
                  <a:prstDash val="solid"/>
                </a:ln>
                <a:solidFill>
                  <a:schemeClr val="bg1"/>
                </a:solidFill>
              </a:rPr>
              <a:t>financieros</a:t>
            </a:r>
            <a:r>
              <a:rPr lang="es-MX" sz="2400" b="1" dirty="0">
                <a:ln w="12700">
                  <a:solidFill>
                    <a:schemeClr val="accent5"/>
                  </a:solidFill>
                  <a:prstDash val="solid"/>
                </a:ln>
                <a:solidFill>
                  <a:schemeClr val="bg1"/>
                </a:solidFill>
              </a:rPr>
              <a:t>.</a:t>
            </a:r>
            <a:endParaRPr lang="es-ES" sz="2400" b="1" dirty="0">
              <a:ln w="12700">
                <a:solidFill>
                  <a:schemeClr val="accent5"/>
                </a:solidFill>
                <a:prstDash val="solid"/>
              </a:ln>
              <a:solidFill>
                <a:schemeClr val="bg1"/>
              </a:solidFill>
            </a:endParaRPr>
          </a:p>
        </p:txBody>
      </p:sp>
      <p:graphicFrame>
        <p:nvGraphicFramePr>
          <p:cNvPr id="5" name="Diagrama 4"/>
          <p:cNvGraphicFramePr/>
          <p:nvPr>
            <p:extLst>
              <p:ext uri="{D42A27DB-BD31-4B8C-83A1-F6EECF244321}">
                <p14:modId xmlns:p14="http://schemas.microsoft.com/office/powerpoint/2010/main" val="1083962642"/>
              </p:ext>
            </p:extLst>
          </p:nvPr>
        </p:nvGraphicFramePr>
        <p:xfrm>
          <a:off x="-1423" y="0"/>
          <a:ext cx="7608003"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6028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22604" y="3789040"/>
            <a:ext cx="3961368" cy="1422400"/>
          </a:xfrm>
        </p:spPr>
        <p:txBody>
          <a:bodyPr/>
          <a:lstStyle/>
          <a:p>
            <a:r>
              <a:rPr lang="es-MX" b="1" i="1" cap="none" dirty="0" smtClean="0">
                <a:ln w="12700" cmpd="sng">
                  <a:solidFill>
                    <a:schemeClr val="accent4"/>
                  </a:solidFill>
                  <a:prstDash val="solid"/>
                </a:ln>
                <a:solidFill>
                  <a:schemeClr val="bg1"/>
                </a:solidFill>
              </a:rPr>
              <a:t>Los </a:t>
            </a:r>
            <a:r>
              <a:rPr lang="es-MX" b="1" i="1" cap="none" dirty="0">
                <a:ln w="12700" cmpd="sng">
                  <a:solidFill>
                    <a:schemeClr val="accent4"/>
                  </a:solidFill>
                  <a:prstDash val="solid"/>
                </a:ln>
                <a:solidFill>
                  <a:schemeClr val="bg1"/>
                </a:solidFill>
              </a:rPr>
              <a:t>intermediarios </a:t>
            </a:r>
            <a:r>
              <a:rPr lang="es-MX" b="1" i="1" cap="none" dirty="0" smtClean="0">
                <a:ln w="12700" cmpd="sng">
                  <a:solidFill>
                    <a:schemeClr val="accent4"/>
                  </a:solidFill>
                  <a:prstDash val="solid"/>
                </a:ln>
                <a:solidFill>
                  <a:schemeClr val="bg1"/>
                </a:solidFill>
              </a:rPr>
              <a:t>financieros</a:t>
            </a:r>
            <a:r>
              <a:rPr lang="es-MX" b="1" i="1" cap="none" dirty="0">
                <a:ln w="12700" cmpd="sng">
                  <a:solidFill>
                    <a:schemeClr val="accent4"/>
                  </a:solidFill>
                  <a:prstDash val="solid"/>
                </a:ln>
                <a:solidFill>
                  <a:schemeClr val="bg1"/>
                </a:solidFill>
              </a:rPr>
              <a:t>, en particular los bancos, son </a:t>
            </a:r>
            <a:r>
              <a:rPr lang="es-MX" b="1" i="1" cap="none" dirty="0" smtClean="0">
                <a:ln w="12700" cmpd="sng">
                  <a:solidFill>
                    <a:schemeClr val="accent4"/>
                  </a:solidFill>
                  <a:prstDash val="solid"/>
                </a:ln>
                <a:solidFill>
                  <a:schemeClr val="bg1"/>
                </a:solidFill>
              </a:rPr>
              <a:t>la fuente </a:t>
            </a:r>
            <a:r>
              <a:rPr lang="es-MX" b="1" i="1" cap="none" dirty="0">
                <a:ln w="12700" cmpd="sng">
                  <a:solidFill>
                    <a:schemeClr val="accent4"/>
                  </a:solidFill>
                  <a:prstDash val="solid"/>
                </a:ln>
                <a:solidFill>
                  <a:schemeClr val="bg1"/>
                </a:solidFill>
              </a:rPr>
              <a:t>más importante</a:t>
            </a:r>
            <a:br>
              <a:rPr lang="es-MX" b="1" i="1" cap="none" dirty="0">
                <a:ln w="12700" cmpd="sng">
                  <a:solidFill>
                    <a:schemeClr val="accent4"/>
                  </a:solidFill>
                  <a:prstDash val="solid"/>
                </a:ln>
                <a:solidFill>
                  <a:schemeClr val="bg1"/>
                </a:solidFill>
              </a:rPr>
            </a:br>
            <a:r>
              <a:rPr lang="es-MX" b="1" i="1" cap="none" dirty="0">
                <a:ln w="12700" cmpd="sng">
                  <a:solidFill>
                    <a:schemeClr val="accent4"/>
                  </a:solidFill>
                  <a:prstDash val="solid"/>
                </a:ln>
                <a:solidFill>
                  <a:schemeClr val="bg1"/>
                </a:solidFill>
              </a:rPr>
              <a:t>de fondos externos que se usa para </a:t>
            </a:r>
            <a:r>
              <a:rPr lang="es-MX" b="1" i="1" cap="none" dirty="0" smtClean="0">
                <a:ln w="12700" cmpd="sng">
                  <a:solidFill>
                    <a:schemeClr val="accent4"/>
                  </a:solidFill>
                  <a:prstDash val="solid"/>
                </a:ln>
                <a:solidFill>
                  <a:schemeClr val="bg1"/>
                </a:solidFill>
              </a:rPr>
              <a:t>financiar </a:t>
            </a:r>
            <a:r>
              <a:rPr lang="es-MX" b="1" i="1" cap="none" dirty="0">
                <a:ln w="12700" cmpd="sng">
                  <a:solidFill>
                    <a:schemeClr val="accent4"/>
                  </a:solidFill>
                  <a:prstDash val="solid"/>
                </a:ln>
                <a:solidFill>
                  <a:schemeClr val="bg1"/>
                </a:solidFill>
              </a:rPr>
              <a:t>los negocios</a:t>
            </a:r>
            <a:r>
              <a:rPr lang="es-MX" b="1" cap="none" dirty="0">
                <a:ln w="12700" cmpd="sng">
                  <a:solidFill>
                    <a:schemeClr val="accent4"/>
                  </a:solidFill>
                  <a:prstDash val="solid"/>
                </a:ln>
                <a:solidFill>
                  <a:schemeClr val="bg1"/>
                </a:solidFill>
              </a:rPr>
              <a:t>.</a:t>
            </a:r>
          </a:p>
        </p:txBody>
      </p:sp>
      <p:graphicFrame>
        <p:nvGraphicFramePr>
          <p:cNvPr id="5" name="Diagrama 4"/>
          <p:cNvGraphicFramePr/>
          <p:nvPr>
            <p:extLst>
              <p:ext uri="{D42A27DB-BD31-4B8C-83A1-F6EECF244321}">
                <p14:modId xmlns:p14="http://schemas.microsoft.com/office/powerpoint/2010/main" val="3113756807"/>
              </p:ext>
            </p:extLst>
          </p:nvPr>
        </p:nvGraphicFramePr>
        <p:xfrm>
          <a:off x="-303279" y="0"/>
          <a:ext cx="8125883"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64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7821163" y="2108200"/>
            <a:ext cx="3961368" cy="1248792"/>
          </a:xfrm>
        </p:spPr>
        <p:txBody>
          <a:bodyPr>
            <a:scene3d>
              <a:camera prst="orthographicFront"/>
              <a:lightRig rig="soft" dir="t">
                <a:rot lat="0" lon="0" rev="15600000"/>
              </a:lightRig>
            </a:scene3d>
            <a:sp3d extrusionH="57150" prstMaterial="softEdge">
              <a:bevelT w="25400" h="38100"/>
            </a:sp3d>
          </a:bodyPr>
          <a:lstStyle/>
          <a:p>
            <a:r>
              <a:rPr lang="es-MX" b="1" i="1" cap="all" dirty="0" smtClean="0">
                <a:ln/>
                <a:solidFill>
                  <a:schemeClr val="bg1"/>
                </a:solidFill>
              </a:rPr>
              <a:t>El </a:t>
            </a:r>
            <a:r>
              <a:rPr lang="es-MX" b="1" i="1" cap="all" dirty="0">
                <a:ln/>
                <a:solidFill>
                  <a:schemeClr val="bg1"/>
                </a:solidFill>
              </a:rPr>
              <a:t>sistema </a:t>
            </a:r>
            <a:r>
              <a:rPr lang="es-MX" b="1" i="1" cap="all" dirty="0" smtClean="0">
                <a:ln/>
                <a:solidFill>
                  <a:schemeClr val="bg1"/>
                </a:solidFill>
              </a:rPr>
              <a:t>financiero </a:t>
            </a:r>
            <a:r>
              <a:rPr lang="es-MX" b="1" i="1" cap="all" dirty="0">
                <a:ln/>
                <a:solidFill>
                  <a:schemeClr val="bg1"/>
                </a:solidFill>
              </a:rPr>
              <a:t>está entre los sectores más fuertemente regulados de la economía</a:t>
            </a:r>
            <a:r>
              <a:rPr lang="es-MX" b="1" cap="all" dirty="0">
                <a:ln/>
                <a:solidFill>
                  <a:schemeClr val="bg1"/>
                </a:solidFill>
              </a:rPr>
              <a:t>.</a:t>
            </a:r>
          </a:p>
        </p:txBody>
      </p:sp>
      <p:graphicFrame>
        <p:nvGraphicFramePr>
          <p:cNvPr id="6" name="Diagrama 5"/>
          <p:cNvGraphicFramePr/>
          <p:nvPr>
            <p:extLst>
              <p:ext uri="{D42A27DB-BD31-4B8C-83A1-F6EECF244321}">
                <p14:modId xmlns:p14="http://schemas.microsoft.com/office/powerpoint/2010/main" val="2770788125"/>
              </p:ext>
            </p:extLst>
          </p:nvPr>
        </p:nvGraphicFramePr>
        <p:xfrm>
          <a:off x="0" y="0"/>
          <a:ext cx="76065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2960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94612" y="3501008"/>
            <a:ext cx="3961368" cy="1422400"/>
          </a:xfrm>
        </p:spPr>
        <p:txBody>
          <a:bodyPr/>
          <a:lstStyle/>
          <a:p>
            <a:r>
              <a:rPr lang="es-MX" i="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Tan </a:t>
            </a:r>
            <a:r>
              <a:rPr lang="es-MX" i="1" cap="none" dirty="0">
                <a:ln w="9525">
                  <a:solidFill>
                    <a:schemeClr val="bg1"/>
                  </a:solidFill>
                  <a:prstDash val="solid"/>
                </a:ln>
                <a:solidFill>
                  <a:schemeClr val="bg1"/>
                </a:solidFill>
                <a:effectLst>
                  <a:outerShdw blurRad="12700" dist="38100" dir="2700000" algn="tl" rotWithShape="0">
                    <a:schemeClr val="bg1">
                      <a:lumMod val="50000"/>
                    </a:schemeClr>
                  </a:outerShdw>
                </a:effectLst>
              </a:rPr>
              <a:t>sólo las grandes y bien establecidas corporaciones tienen fácil acceso a los mercados</a:t>
            </a:r>
            <a:br>
              <a:rPr lang="es-MX" i="1" cap="none" dirty="0">
                <a:ln w="9525">
                  <a:solidFill>
                    <a:schemeClr val="bg1"/>
                  </a:solidFill>
                  <a:prstDash val="solid"/>
                </a:ln>
                <a:solidFill>
                  <a:schemeClr val="bg1"/>
                </a:solidFill>
                <a:effectLst>
                  <a:outerShdw blurRad="12700" dist="38100" dir="2700000" algn="tl" rotWithShape="0">
                    <a:schemeClr val="bg1">
                      <a:lumMod val="50000"/>
                    </a:schemeClr>
                  </a:outerShdw>
                </a:effectLst>
              </a:rPr>
            </a:br>
            <a:r>
              <a:rPr lang="es-MX" i="1" cap="none" dirty="0">
                <a:ln w="9525">
                  <a:solidFill>
                    <a:schemeClr val="bg1"/>
                  </a:solidFill>
                  <a:prstDash val="solid"/>
                </a:ln>
                <a:solidFill>
                  <a:schemeClr val="bg1"/>
                </a:solidFill>
                <a:effectLst>
                  <a:outerShdw blurRad="12700" dist="38100" dir="2700000" algn="tl" rotWithShape="0">
                    <a:schemeClr val="bg1">
                      <a:lumMod val="50000"/>
                    </a:schemeClr>
                  </a:outerShdw>
                </a:effectLst>
              </a:rPr>
              <a:t>de valores para </a:t>
            </a:r>
            <a:r>
              <a:rPr lang="es-MX" i="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financiar </a:t>
            </a:r>
            <a:r>
              <a:rPr lang="es-MX" i="1" cap="none" dirty="0">
                <a:ln w="9525">
                  <a:solidFill>
                    <a:schemeClr val="bg1"/>
                  </a:solidFill>
                  <a:prstDash val="solid"/>
                </a:ln>
                <a:solidFill>
                  <a:schemeClr val="bg1"/>
                </a:solidFill>
                <a:effectLst>
                  <a:outerShdw blurRad="12700" dist="38100" dir="2700000" algn="tl" rotWithShape="0">
                    <a:schemeClr val="bg1">
                      <a:lumMod val="50000"/>
                    </a:schemeClr>
                  </a:outerShdw>
                </a:effectLst>
              </a:rPr>
              <a:t>sus actividades</a:t>
            </a:r>
            <a:r>
              <a:rPr lang="es-MX" dirty="0">
                <a:ln w="0"/>
                <a:solidFill>
                  <a:schemeClr val="bg1"/>
                </a:solidFill>
                <a:effectLst>
                  <a:reflection blurRad="6350" stA="53000" endA="300" endPos="35500" dir="5400000" sy="-90000" algn="bl" rotWithShape="0"/>
                </a:effectLst>
              </a:rPr>
              <a:t>.</a:t>
            </a:r>
          </a:p>
        </p:txBody>
      </p:sp>
      <p:graphicFrame>
        <p:nvGraphicFramePr>
          <p:cNvPr id="5" name="Diagrama 4"/>
          <p:cNvGraphicFramePr/>
          <p:nvPr>
            <p:extLst>
              <p:ext uri="{D42A27DB-BD31-4B8C-83A1-F6EECF244321}">
                <p14:modId xmlns:p14="http://schemas.microsoft.com/office/powerpoint/2010/main" val="1362001390"/>
              </p:ext>
            </p:extLst>
          </p:nvPr>
        </p:nvGraphicFramePr>
        <p:xfrm>
          <a:off x="-231271" y="0"/>
          <a:ext cx="8125883"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121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22604" y="3429000"/>
            <a:ext cx="3961368" cy="1422400"/>
          </a:xfrm>
        </p:spPr>
        <p:txBody>
          <a:bodyPr/>
          <a:lstStyle/>
          <a:p>
            <a:r>
              <a:rPr lang="es-MX" i="1" dirty="0" smtClean="0">
                <a:solidFill>
                  <a:schemeClr val="bg1"/>
                </a:solidFill>
              </a:rPr>
              <a:t>El </a:t>
            </a:r>
            <a:r>
              <a:rPr lang="es-MX" i="1" dirty="0">
                <a:solidFill>
                  <a:schemeClr val="bg1"/>
                </a:solidFill>
              </a:rPr>
              <a:t>colateral es un rasgo prevaleciente de los contratos de deudas tanto para las familias</a:t>
            </a:r>
            <a:br>
              <a:rPr lang="es-MX" i="1" dirty="0">
                <a:solidFill>
                  <a:schemeClr val="bg1"/>
                </a:solidFill>
              </a:rPr>
            </a:br>
            <a:r>
              <a:rPr lang="es-MX" i="1" dirty="0">
                <a:solidFill>
                  <a:schemeClr val="bg1"/>
                </a:solidFill>
              </a:rPr>
              <a:t>como para los negocios</a:t>
            </a:r>
            <a:r>
              <a:rPr lang="es-MX" dirty="0">
                <a:solidFill>
                  <a:schemeClr val="bg1"/>
                </a:solidFill>
              </a:rPr>
              <a:t>.</a:t>
            </a:r>
          </a:p>
        </p:txBody>
      </p:sp>
      <p:graphicFrame>
        <p:nvGraphicFramePr>
          <p:cNvPr id="5" name="Diagrama 4"/>
          <p:cNvGraphicFramePr/>
          <p:nvPr>
            <p:extLst>
              <p:ext uri="{D42A27DB-BD31-4B8C-83A1-F6EECF244321}">
                <p14:modId xmlns:p14="http://schemas.microsoft.com/office/powerpoint/2010/main" val="4215076015"/>
              </p:ext>
            </p:extLst>
          </p:nvPr>
        </p:nvGraphicFramePr>
        <p:xfrm>
          <a:off x="-271331" y="0"/>
          <a:ext cx="7877911"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9721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94612" y="3717032"/>
            <a:ext cx="3961368" cy="1422400"/>
          </a:xfrm>
        </p:spPr>
        <p:txBody>
          <a:bodyPr/>
          <a:lstStyle/>
          <a:p>
            <a:r>
              <a:rPr lang="es-MX" i="1" dirty="0" smtClean="0">
                <a:solidFill>
                  <a:schemeClr val="bg1"/>
                </a:solidFill>
              </a:rPr>
              <a:t>Los </a:t>
            </a:r>
            <a:r>
              <a:rPr lang="es-MX" i="1" dirty="0">
                <a:solidFill>
                  <a:schemeClr val="bg1"/>
                </a:solidFill>
              </a:rPr>
              <a:t>contratos de endeudamiento suelen ser documentos legales sumamente complicados</a:t>
            </a:r>
            <a:br>
              <a:rPr lang="es-MX" i="1" dirty="0">
                <a:solidFill>
                  <a:schemeClr val="bg1"/>
                </a:solidFill>
              </a:rPr>
            </a:br>
            <a:r>
              <a:rPr lang="es-MX" i="1" dirty="0">
                <a:solidFill>
                  <a:schemeClr val="bg1"/>
                </a:solidFill>
              </a:rPr>
              <a:t>que imponen restricciones sustanciales sobre el comportamiento del prestatario</a:t>
            </a:r>
            <a:r>
              <a:rPr lang="es-MX" dirty="0">
                <a:solidFill>
                  <a:schemeClr val="bg1"/>
                </a:solidFill>
              </a:rPr>
              <a:t>.</a:t>
            </a:r>
          </a:p>
        </p:txBody>
      </p:sp>
      <p:graphicFrame>
        <p:nvGraphicFramePr>
          <p:cNvPr id="5" name="Diagrama 4"/>
          <p:cNvGraphicFramePr/>
          <p:nvPr>
            <p:extLst>
              <p:ext uri="{D42A27DB-BD31-4B8C-83A1-F6EECF244321}">
                <p14:modId xmlns:p14="http://schemas.microsoft.com/office/powerpoint/2010/main" val="1803543364"/>
              </p:ext>
            </p:extLst>
          </p:nvPr>
        </p:nvGraphicFramePr>
        <p:xfrm>
          <a:off x="0" y="0"/>
          <a:ext cx="76065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853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845940" y="2924944"/>
            <a:ext cx="8424936" cy="720080"/>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s-MX" b="1" cap="all" dirty="0" smtClean="0">
                <a:ln w="12700">
                  <a:solidFill>
                    <a:schemeClr val="accent3">
                      <a:lumMod val="50000"/>
                    </a:schemeClr>
                  </a:solidFill>
                  <a:prstDash val="solid"/>
                </a:ln>
                <a:solidFill>
                  <a:schemeClr val="bg1"/>
                </a:solidFill>
                <a:effectLst>
                  <a:innerShdw blurRad="177800">
                    <a:schemeClr val="accent3">
                      <a:lumMod val="50000"/>
                    </a:schemeClr>
                  </a:innerShdw>
                </a:effectLst>
              </a:rPr>
              <a:t>costos</a:t>
            </a:r>
            <a:r>
              <a:rPr lang="es-MX" b="1" dirty="0" smtClean="0">
                <a:ln w="12700">
                  <a:solidFill>
                    <a:schemeClr val="accent3">
                      <a:lumMod val="50000"/>
                    </a:schemeClr>
                  </a:solidFill>
                  <a:prstDash val="solid"/>
                </a:ln>
                <a:solidFill>
                  <a:schemeClr val="bg1"/>
                </a:solidFill>
                <a:effectLst>
                  <a:innerShdw blurRad="177800">
                    <a:schemeClr val="accent3">
                      <a:lumMod val="50000"/>
                    </a:schemeClr>
                  </a:innerShdw>
                </a:effectLst>
              </a:rPr>
              <a:t> </a:t>
            </a:r>
            <a:r>
              <a:rPr lang="es-MX" b="1" cap="all" dirty="0" smtClean="0">
                <a:ln w="12700">
                  <a:solidFill>
                    <a:schemeClr val="accent3">
                      <a:lumMod val="50000"/>
                    </a:schemeClr>
                  </a:solidFill>
                  <a:prstDash val="solid"/>
                </a:ln>
                <a:solidFill>
                  <a:schemeClr val="bg1"/>
                </a:solidFill>
                <a:effectLst>
                  <a:innerShdw blurRad="177800">
                    <a:schemeClr val="accent3">
                      <a:lumMod val="50000"/>
                    </a:schemeClr>
                  </a:innerShdw>
                </a:effectLst>
              </a:rPr>
              <a:t>de</a:t>
            </a:r>
            <a:r>
              <a:rPr lang="es-MX" b="1" dirty="0" smtClean="0">
                <a:ln w="12700">
                  <a:solidFill>
                    <a:schemeClr val="accent3">
                      <a:lumMod val="50000"/>
                    </a:schemeClr>
                  </a:solidFill>
                  <a:prstDash val="solid"/>
                </a:ln>
                <a:solidFill>
                  <a:schemeClr val="bg1"/>
                </a:solidFill>
                <a:effectLst>
                  <a:innerShdw blurRad="177800">
                    <a:schemeClr val="accent3">
                      <a:lumMod val="50000"/>
                    </a:schemeClr>
                  </a:innerShdw>
                </a:effectLst>
              </a:rPr>
              <a:t> </a:t>
            </a:r>
            <a:r>
              <a:rPr lang="es-MX" b="1" cap="all" dirty="0">
                <a:ln w="12700">
                  <a:solidFill>
                    <a:schemeClr val="accent3">
                      <a:lumMod val="50000"/>
                    </a:schemeClr>
                  </a:solidFill>
                  <a:prstDash val="solid"/>
                </a:ln>
                <a:solidFill>
                  <a:schemeClr val="bg1"/>
                </a:solidFill>
                <a:effectLst>
                  <a:innerShdw blurRad="177800">
                    <a:schemeClr val="accent3">
                      <a:lumMod val="50000"/>
                    </a:schemeClr>
                  </a:innerShdw>
                </a:effectLst>
              </a:rPr>
              <a:t>transacción</a:t>
            </a:r>
            <a:r>
              <a:rPr lang="es-MX" b="1" dirty="0">
                <a:ln w="12700">
                  <a:solidFill>
                    <a:schemeClr val="accent3">
                      <a:lumMod val="50000"/>
                    </a:schemeClr>
                  </a:solidFill>
                  <a:prstDash val="solid"/>
                </a:ln>
                <a:solidFill>
                  <a:schemeClr val="bg1"/>
                </a:solidFill>
                <a:effectLst>
                  <a:innerShdw blurRad="177800">
                    <a:schemeClr val="accent3">
                      <a:lumMod val="50000"/>
                    </a:schemeClr>
                  </a:innerShdw>
                </a:effectLst>
              </a:rPr>
              <a:t> </a:t>
            </a:r>
          </a:p>
        </p:txBody>
      </p:sp>
    </p:spTree>
    <p:extLst>
      <p:ext uri="{BB962C8B-B14F-4D97-AF65-F5344CB8AC3E}">
        <p14:creationId xmlns:p14="http://schemas.microsoft.com/office/powerpoint/2010/main" val="902576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153421" y="248981"/>
            <a:ext cx="7849730" cy="842962"/>
          </a:xfrm>
          <a:prstGeom prst="rect">
            <a:avLst/>
          </a:prstGeom>
        </p:spPr>
        <p:txBody>
          <a:bodyPr anchor="ctr">
            <a:normAutofit fontScale="62500" lnSpcReduction="20000"/>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s-MX" sz="4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GUIA EXPLICATIVA PARA EL EMPLEO DE ESTE MATERIAL</a:t>
            </a:r>
          </a:p>
        </p:txBody>
      </p:sp>
      <p:sp>
        <p:nvSpPr>
          <p:cNvPr id="3" name="2 Subtítulo"/>
          <p:cNvSpPr txBox="1">
            <a:spLocks/>
          </p:cNvSpPr>
          <p:nvPr/>
        </p:nvSpPr>
        <p:spPr bwMode="auto">
          <a:xfrm>
            <a:off x="2153420" y="1606294"/>
            <a:ext cx="7852904"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marR="0" lvl="0" indent="-342900" algn="l" defTabSz="1218987"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s-MX" altLang="es-MX" sz="3200" b="1" i="0" u="sng"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1218987"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s-MX" altLang="es-MX" sz="3200" b="1" i="0" u="sng"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1218987"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s-MX" altLang="es-MX" sz="3200" b="1" i="0" u="sng"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4" name="1 Título"/>
          <p:cNvSpPr txBox="1">
            <a:spLocks/>
          </p:cNvSpPr>
          <p:nvPr/>
        </p:nvSpPr>
        <p:spPr>
          <a:xfrm>
            <a:off x="2224839" y="5821106"/>
            <a:ext cx="7849730" cy="842962"/>
          </a:xfrm>
          <a:prstGeom prst="rect">
            <a:avLst/>
          </a:prstGeom>
        </p:spPr>
        <p:txBody>
          <a:bodyPr anchor="ctr">
            <a:normAutofit/>
          </a:bodyPr>
          <a:lstStyle/>
          <a:p>
            <a:pPr marL="0" marR="0" lvl="0" indent="0" algn="r" defTabSz="1218987"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8064A2">
                    <a:lumMod val="75000"/>
                  </a:srgbClr>
                </a:solidFill>
                <a:effectLst/>
                <a:uLnTx/>
                <a:uFillTx/>
                <a:latin typeface="Times New Roman" pitchFamily="18" charset="0"/>
                <a:ea typeface="+mn-ea"/>
                <a:cs typeface="Times New Roman" pitchFamily="18" charset="0"/>
              </a:rPr>
              <a:t>SERGIO MIRANDA GONZÁLEZ </a:t>
            </a:r>
          </a:p>
        </p:txBody>
      </p:sp>
      <p:sp>
        <p:nvSpPr>
          <p:cNvPr id="5" name="6 Rectángulo"/>
          <p:cNvSpPr/>
          <p:nvPr/>
        </p:nvSpPr>
        <p:spPr>
          <a:xfrm>
            <a:off x="2153421" y="1320543"/>
            <a:ext cx="7784659" cy="5214938"/>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anchor="ctr"/>
          <a:lstStyle/>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a:ln>
                <a:noFill/>
              </a:ln>
              <a:solidFill>
                <a:prstClr val="black"/>
              </a:solidFill>
              <a:effectLst/>
              <a:uLnTx/>
              <a:uFillTx/>
              <a:latin typeface="Calibri"/>
              <a:ea typeface="+mn-ea"/>
              <a:cs typeface="+mn-cs"/>
            </a:endParaRPr>
          </a:p>
        </p:txBody>
      </p:sp>
      <p:sp>
        <p:nvSpPr>
          <p:cNvPr id="6" name="6 Marcador de contenido"/>
          <p:cNvSpPr txBox="1">
            <a:spLocks/>
          </p:cNvSpPr>
          <p:nvPr/>
        </p:nvSpPr>
        <p:spPr>
          <a:xfrm>
            <a:off x="2396245" y="1463418"/>
            <a:ext cx="7184741" cy="4929188"/>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marR="0" lvl="0" indent="-342900" algn="just" defTabSz="914400" rtl="0" eaLnBrk="1" fontAlgn="auto" latinLnBrk="0" hangingPunct="1">
              <a:lnSpc>
                <a:spcPct val="100000"/>
              </a:lnSpc>
              <a:spcBef>
                <a:spcPct val="20000"/>
              </a:spcBef>
              <a:spcAft>
                <a:spcPts val="0"/>
              </a:spcAft>
              <a:buClrTx/>
              <a:buSzTx/>
              <a:buFont typeface="Wingdings 2" panose="05020102010507070707" pitchFamily="18" charset="2"/>
              <a:buNone/>
              <a:tabLst/>
              <a:defRPr/>
            </a:pPr>
            <a:r>
              <a:rPr kumimoji="0" lang="es-MX" sz="19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Este material busca </a:t>
            </a:r>
            <a:r>
              <a:rPr kumimoji="0" lang="es-ES" sz="19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que el estudiante entienda que todos</a:t>
            </a:r>
            <a:r>
              <a:rPr kumimoji="0" lang="es-ES" sz="1900" b="1" i="0" u="none" strike="noStrike" kern="1200" cap="none" spc="0" normalizeH="0" noProof="0" dirty="0" smtClean="0">
                <a:ln>
                  <a:noFill/>
                </a:ln>
                <a:solidFill>
                  <a:prstClr val="black"/>
                </a:solidFill>
                <a:effectLst/>
                <a:uLnTx/>
                <a:uFillTx/>
                <a:latin typeface="Times New Roman" pitchFamily="18" charset="0"/>
                <a:ea typeface="+mn-ea"/>
                <a:cs typeface="Times New Roman" pitchFamily="18" charset="0"/>
              </a:rPr>
              <a:t> los sectores tienen una función económica especialmente el mercado financiero. La función concreta del sistema financiero consiste en hacer circular el dinero entre todos los actores de la vida económica diaria.</a:t>
            </a:r>
          </a:p>
          <a:p>
            <a:pPr marL="0" marR="0" lvl="0" indent="-342900" algn="just" defTabSz="914400" rtl="0" eaLnBrk="1" fontAlgn="auto" latinLnBrk="0" hangingPunct="1">
              <a:lnSpc>
                <a:spcPct val="100000"/>
              </a:lnSpc>
              <a:spcBef>
                <a:spcPct val="20000"/>
              </a:spcBef>
              <a:spcAft>
                <a:spcPts val="0"/>
              </a:spcAft>
              <a:buClrTx/>
              <a:buSzTx/>
              <a:buFont typeface="Wingdings 2" panose="05020102010507070707" pitchFamily="18" charset="2"/>
              <a:buNone/>
              <a:tabLst/>
              <a:defRPr/>
            </a:pPr>
            <a:endParaRPr lang="es-ES" sz="1900" b="1" baseline="0" dirty="0">
              <a:solidFill>
                <a:prstClr val="black"/>
              </a:solidFill>
              <a:latin typeface="Times New Roman" pitchFamily="18" charset="0"/>
              <a:cs typeface="Times New Roman" pitchFamily="18" charset="0"/>
            </a:endParaRPr>
          </a:p>
          <a:p>
            <a:pPr marL="0" marR="0" lvl="0" indent="-342900" algn="just" defTabSz="914400" rtl="0" eaLnBrk="1" fontAlgn="auto" latinLnBrk="0" hangingPunct="1">
              <a:lnSpc>
                <a:spcPct val="100000"/>
              </a:lnSpc>
              <a:spcBef>
                <a:spcPct val="20000"/>
              </a:spcBef>
              <a:spcAft>
                <a:spcPts val="0"/>
              </a:spcAft>
              <a:buClrTx/>
              <a:buSzTx/>
              <a:buFont typeface="Wingdings 2" panose="05020102010507070707" pitchFamily="18" charset="2"/>
              <a:buNone/>
              <a:tabLst/>
              <a:defRPr/>
            </a:pPr>
            <a:r>
              <a:rPr lang="es-ES" sz="1900" b="1" dirty="0" smtClean="0">
                <a:solidFill>
                  <a:prstClr val="black"/>
                </a:solidFill>
                <a:latin typeface="Times New Roman" pitchFamily="18" charset="0"/>
                <a:ea typeface="Times New Roman" charset="0"/>
                <a:cs typeface="Times New Roman" pitchFamily="18" charset="0"/>
              </a:rPr>
              <a:t>Un país que aplique la economía de mercado cuenta por lo menor con el funcionamiento de tres pilares: el banco central, los bancos comerciales y el mercado de valores. Del dinero, esa materia básica, primordial y escasa; del sistema financiero y del mercado de valores ; de los encargados de captarlo, crearlo y dispensarlo se ocupará esta presentación.</a:t>
            </a:r>
            <a:endParaRPr kumimoji="0" lang="es-ES_tradnl" sz="2000" b="1" i="0" u="none" strike="noStrike" kern="1200" cap="none" spc="0" normalizeH="0" baseline="0" noProof="0" dirty="0" smtClean="0">
              <a:ln>
                <a:noFill/>
              </a:ln>
              <a:solidFill>
                <a:prstClr val="black"/>
              </a:solidFill>
              <a:effectLst/>
              <a:uLnTx/>
              <a:uFillTx/>
              <a:latin typeface="Times New Roman" charset="0"/>
              <a:ea typeface="Times New Roman" charset="0"/>
              <a:cs typeface="Times New Roman" charset="0"/>
            </a:endParaRPr>
          </a:p>
          <a:p>
            <a:pPr marL="0" marR="0" lvl="0" indent="-342900" algn="just" defTabSz="914400" rtl="0" eaLnBrk="1" fontAlgn="auto" latinLnBrk="0" hangingPunct="1">
              <a:lnSpc>
                <a:spcPct val="100000"/>
              </a:lnSpc>
              <a:spcBef>
                <a:spcPct val="20000"/>
              </a:spcBef>
              <a:spcAft>
                <a:spcPts val="0"/>
              </a:spcAft>
              <a:buClrTx/>
              <a:buSzTx/>
              <a:buFont typeface="Wingdings 2" panose="05020102010507070707" pitchFamily="18" charset="2"/>
              <a:buNone/>
              <a:tabLst/>
              <a:defRPr/>
            </a:pPr>
            <a:endParaRPr kumimoji="0" lang="es-MX" sz="1900" b="1" i="0" u="none" strike="noStrike" kern="1200" cap="none" spc="0" normalizeH="0" baseline="0" noProof="0" dirty="0">
              <a:ln>
                <a:noFill/>
              </a:ln>
              <a:solidFill>
                <a:prstClr val="black"/>
              </a:solidFill>
              <a:effectLst/>
              <a:uLnTx/>
              <a:uFillTx/>
              <a:latin typeface="Times New Roman" charset="0"/>
              <a:ea typeface="Times New Roman" charset="0"/>
              <a:cs typeface="Times New Roman" charset="0"/>
            </a:endParaRPr>
          </a:p>
          <a:p>
            <a:pPr marL="0" marR="0" lvl="0" indent="-342900" algn="just" defTabSz="914400" rtl="0" eaLnBrk="1" fontAlgn="auto" latinLnBrk="0" hangingPunct="1">
              <a:lnSpc>
                <a:spcPct val="100000"/>
              </a:lnSpc>
              <a:spcBef>
                <a:spcPct val="20000"/>
              </a:spcBef>
              <a:spcAft>
                <a:spcPts val="0"/>
              </a:spcAft>
              <a:buClrTx/>
              <a:buSzTx/>
              <a:buFont typeface="Wingdings 2" panose="05020102010507070707" pitchFamily="18" charset="2"/>
              <a:buNone/>
              <a:tabLst/>
              <a:defRPr/>
            </a:pPr>
            <a:r>
              <a:rPr kumimoji="0" lang="es-MX" sz="19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Este material será utilizado en </a:t>
            </a:r>
            <a:r>
              <a:rPr kumimoji="0" lang="es-MX" sz="19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Power</a:t>
            </a:r>
            <a:r>
              <a:rPr kumimoji="0" lang="es-MX" sz="19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Point versión Office  en la versión 97- 2003 o superior y requiere de una computadora que tenga mínimo 512 </a:t>
            </a:r>
            <a:r>
              <a:rPr kumimoji="0" lang="es-MX" sz="19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mb</a:t>
            </a:r>
            <a:r>
              <a:rPr kumimoji="0" lang="es-MX" sz="19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de memoria RAM dicho programa y un video proyector o televisión de pantalla plana.</a:t>
            </a:r>
          </a:p>
          <a:p>
            <a:pPr marL="0" marR="0" lvl="0" indent="-342900" algn="just" defTabSz="914400" rtl="0" eaLnBrk="1" fontAlgn="auto" latinLnBrk="0" hangingPunct="1">
              <a:lnSpc>
                <a:spcPct val="100000"/>
              </a:lnSpc>
              <a:spcBef>
                <a:spcPct val="20000"/>
              </a:spcBef>
              <a:spcAft>
                <a:spcPts val="0"/>
              </a:spcAft>
              <a:buClrTx/>
              <a:buSzTx/>
              <a:buFont typeface="Wingdings 2" panose="05020102010507070707" pitchFamily="18" charset="2"/>
              <a:buNone/>
              <a:tabLst/>
              <a:defRPr/>
            </a:pPr>
            <a:r>
              <a:rPr kumimoji="0" lang="es-MX" sz="19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Este material contiene </a:t>
            </a:r>
            <a:r>
              <a:rPr kumimoji="0" lang="es-MX" sz="1900" b="1"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52 </a:t>
            </a:r>
            <a:r>
              <a:rPr kumimoji="0" lang="es-MX" sz="19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diapositivas.</a:t>
            </a:r>
          </a:p>
          <a:p>
            <a:pPr marL="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2400" b="0" i="0" u="none" strike="noStrike" kern="1200" cap="none" spc="0" normalizeH="0" baseline="0" noProof="0" dirty="0">
              <a:ln>
                <a:noFill/>
              </a:ln>
              <a:solidFill>
                <a:prstClr val="black">
                  <a:lumMod val="50000"/>
                  <a:lumOff val="50000"/>
                </a:prstClr>
              </a:solidFill>
              <a:effectLst/>
              <a:uLnTx/>
              <a:uFillTx/>
              <a:latin typeface="Calibri"/>
              <a:ea typeface="+mn-ea"/>
              <a:cs typeface="+mn-cs"/>
            </a:endParaRPr>
          </a:p>
        </p:txBody>
      </p:sp>
    </p:spTree>
    <p:extLst>
      <p:ext uri="{BB962C8B-B14F-4D97-AF65-F5344CB8AC3E}">
        <p14:creationId xmlns:p14="http://schemas.microsoft.com/office/powerpoint/2010/main" val="315888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837828" y="476672"/>
            <a:ext cx="10360501" cy="576064"/>
          </a:xfrm>
        </p:spPr>
        <p:txBody>
          <a:bodyPr>
            <a:normAutofit fontScale="90000"/>
          </a:bodyPr>
          <a:lstStyle/>
          <a:p>
            <a:pPr algn="ctr"/>
            <a:r>
              <a:rPr lang="es-MX" dirty="0">
                <a:solidFill>
                  <a:schemeClr val="bg1"/>
                </a:solidFill>
              </a:rPr>
              <a:t>Como los costos de transacción influyen en la estructura financiera</a:t>
            </a:r>
            <a:endParaRPr lang="es-MX" dirty="0">
              <a:solidFill>
                <a:schemeClr val="bg1"/>
              </a:solidFill>
            </a:endParaRPr>
          </a:p>
        </p:txBody>
      </p:sp>
      <p:graphicFrame>
        <p:nvGraphicFramePr>
          <p:cNvPr id="5" name="Diagrama 4"/>
          <p:cNvGraphicFramePr/>
          <p:nvPr>
            <p:extLst>
              <p:ext uri="{D42A27DB-BD31-4B8C-83A1-F6EECF244321}">
                <p14:modId xmlns:p14="http://schemas.microsoft.com/office/powerpoint/2010/main" val="3397712924"/>
              </p:ext>
            </p:extLst>
          </p:nvPr>
        </p:nvGraphicFramePr>
        <p:xfrm>
          <a:off x="477788" y="908720"/>
          <a:ext cx="10327637" cy="5561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1443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9836" y="188640"/>
            <a:ext cx="10360501" cy="504056"/>
          </a:xfrm>
        </p:spPr>
        <p:txBody>
          <a:bodyPr>
            <a:normAutofit fontScale="90000"/>
          </a:bodyPr>
          <a:lstStyle/>
          <a:p>
            <a:pPr algn="ctr"/>
            <a:r>
              <a:rPr lang="es-MX" cap="none" dirty="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rPr>
              <a:t>Economías de escala.</a:t>
            </a:r>
          </a:p>
        </p:txBody>
      </p:sp>
      <p:graphicFrame>
        <p:nvGraphicFramePr>
          <p:cNvPr id="6" name="Diagrama 5"/>
          <p:cNvGraphicFramePr/>
          <p:nvPr>
            <p:extLst>
              <p:ext uri="{D42A27DB-BD31-4B8C-83A1-F6EECF244321}">
                <p14:modId xmlns:p14="http://schemas.microsoft.com/office/powerpoint/2010/main" val="2033209384"/>
              </p:ext>
            </p:extLst>
          </p:nvPr>
        </p:nvGraphicFramePr>
        <p:xfrm>
          <a:off x="-224706" y="980728"/>
          <a:ext cx="11521280" cy="5588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586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868759072"/>
              </p:ext>
            </p:extLst>
          </p:nvPr>
        </p:nvGraphicFramePr>
        <p:xfrm>
          <a:off x="117748" y="0"/>
          <a:ext cx="11156677" cy="627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602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cap="none" dirty="0">
                <a:ln w="22225">
                  <a:solidFill>
                    <a:schemeClr val="accent2"/>
                  </a:solidFill>
                  <a:prstDash val="solid"/>
                </a:ln>
                <a:solidFill>
                  <a:schemeClr val="bg1"/>
                </a:solidFill>
              </a:rPr>
              <a:t>E</a:t>
            </a:r>
            <a:r>
              <a:rPr lang="es-MX" b="1" cap="none" dirty="0" smtClean="0">
                <a:ln w="22225">
                  <a:solidFill>
                    <a:schemeClr val="accent2"/>
                  </a:solidFill>
                  <a:prstDash val="solid"/>
                </a:ln>
                <a:solidFill>
                  <a:schemeClr val="bg1"/>
                </a:solidFill>
              </a:rPr>
              <a:t>specialización</a:t>
            </a:r>
            <a:endParaRPr lang="es-MX" b="1" cap="none" dirty="0">
              <a:ln w="22225">
                <a:solidFill>
                  <a:schemeClr val="accent2"/>
                </a:solidFill>
                <a:prstDash val="solid"/>
              </a:ln>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69019924"/>
              </p:ext>
            </p:extLst>
          </p:nvPr>
        </p:nvGraphicFramePr>
        <p:xfrm>
          <a:off x="914400" y="1803400"/>
          <a:ext cx="10360025" cy="447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282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2061964" y="2852936"/>
            <a:ext cx="8496944" cy="864096"/>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lnSpc>
                <a:spcPct val="90000"/>
              </a:lnSpc>
              <a:spcBef>
                <a:spcPct val="0"/>
              </a:spcBef>
            </a:pPr>
            <a:r>
              <a:rPr lang="es-MX" sz="3200" dirty="0">
                <a:ln w="10160">
                  <a:solidFill>
                    <a:sysClr val="windowText" lastClr="000000"/>
                  </a:solidFill>
                  <a:prstDash val="solid"/>
                </a:ln>
                <a:solidFill>
                  <a:schemeClr val="bg1"/>
                </a:solidFill>
                <a:effectLst>
                  <a:outerShdw blurRad="38100" dist="22860" dir="5400000" algn="tl" rotWithShape="0">
                    <a:srgbClr val="000000">
                      <a:alpha val="30000"/>
                    </a:srgbClr>
                  </a:outerShdw>
                </a:effectLst>
                <a:latin typeface="+mj-lt"/>
                <a:ea typeface="+mj-ea"/>
                <a:cs typeface="+mj-cs"/>
              </a:rPr>
              <a:t>INFORMACIÓN ASIMETRICA: SELECCIÓN ADVERSA Y RIESGO MORAL</a:t>
            </a:r>
          </a:p>
        </p:txBody>
      </p:sp>
    </p:spTree>
    <p:extLst>
      <p:ext uri="{BB962C8B-B14F-4D97-AF65-F5344CB8AC3E}">
        <p14:creationId xmlns:p14="http://schemas.microsoft.com/office/powerpoint/2010/main" val="987388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91962431"/>
              </p:ext>
            </p:extLst>
          </p:nvPr>
        </p:nvGraphicFramePr>
        <p:xfrm>
          <a:off x="405780" y="548680"/>
          <a:ext cx="11089232" cy="605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909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706121587"/>
              </p:ext>
            </p:extLst>
          </p:nvPr>
        </p:nvGraphicFramePr>
        <p:xfrm>
          <a:off x="837828" y="1484784"/>
          <a:ext cx="10360025" cy="447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5878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045893873"/>
              </p:ext>
            </p:extLst>
          </p:nvPr>
        </p:nvGraphicFramePr>
        <p:xfrm>
          <a:off x="189756" y="1701800"/>
          <a:ext cx="11521280" cy="4895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3"/>
          <p:cNvSpPr>
            <a:spLocks noGrp="1"/>
          </p:cNvSpPr>
          <p:nvPr>
            <p:ph type="title"/>
          </p:nvPr>
        </p:nvSpPr>
        <p:spPr>
          <a:xfrm>
            <a:off x="1125860" y="836712"/>
            <a:ext cx="10360501" cy="865088"/>
          </a:xfrm>
        </p:spPr>
        <p:txBody>
          <a:bodyPr>
            <a:normAutofit fontScale="90000"/>
          </a:bodyPr>
          <a:lstStyle/>
          <a:p>
            <a:pPr algn="ctr"/>
            <a:r>
              <a:rPr lang="es-MX" dirty="0">
                <a:solidFill>
                  <a:schemeClr val="bg1"/>
                </a:solidFill>
              </a:rPr>
              <a:t>EL PROBLEMA DE LOS LIMONES: CÓMO INFLUYE</a:t>
            </a:r>
            <a:br>
              <a:rPr lang="es-MX" dirty="0">
                <a:solidFill>
                  <a:schemeClr val="bg1"/>
                </a:solidFill>
              </a:rPr>
            </a:br>
            <a:r>
              <a:rPr lang="es-MX" dirty="0">
                <a:solidFill>
                  <a:schemeClr val="bg1"/>
                </a:solidFill>
              </a:rPr>
              <a:t>LA SELECCIÓN ADVERSA EN LA ESTRUCTURA FINANCIERA</a:t>
            </a:r>
          </a:p>
        </p:txBody>
      </p:sp>
    </p:spTree>
    <p:extLst>
      <p:ext uri="{BB962C8B-B14F-4D97-AF65-F5344CB8AC3E}">
        <p14:creationId xmlns:p14="http://schemas.microsoft.com/office/powerpoint/2010/main" val="3803747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739860007"/>
              </p:ext>
            </p:extLst>
          </p:nvPr>
        </p:nvGraphicFramePr>
        <p:xfrm>
          <a:off x="914400" y="1803400"/>
          <a:ext cx="10360025" cy="447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5336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3812" y="332656"/>
            <a:ext cx="10580851" cy="1369144"/>
          </a:xfrm>
        </p:spPr>
        <p:txBody>
          <a:bodyPr/>
          <a:lstStyle/>
          <a:p>
            <a:pPr algn="ctr"/>
            <a:r>
              <a:rPr lang="es-MX" dirty="0">
                <a:solidFill>
                  <a:schemeClr val="bg1"/>
                </a:solidFill>
              </a:rPr>
              <a:t>Herramientas para ayudar a resolver</a:t>
            </a:r>
            <a:br>
              <a:rPr lang="es-MX" dirty="0">
                <a:solidFill>
                  <a:schemeClr val="bg1"/>
                </a:solidFill>
              </a:rPr>
            </a:br>
            <a:r>
              <a:rPr lang="es-MX" dirty="0">
                <a:solidFill>
                  <a:schemeClr val="bg1"/>
                </a:solidFill>
              </a:rPr>
              <a:t>el problema de la selección adversa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67192523"/>
              </p:ext>
            </p:extLst>
          </p:nvPr>
        </p:nvGraphicFramePr>
        <p:xfrm>
          <a:off x="693812" y="1988840"/>
          <a:ext cx="10360025" cy="447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331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2268418" y="1524086"/>
            <a:ext cx="8062400"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2197000" y="381086"/>
            <a:ext cx="8370295"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JUSTIFICACIÓN</a:t>
            </a:r>
          </a:p>
        </p:txBody>
      </p:sp>
      <p:sp>
        <p:nvSpPr>
          <p:cNvPr id="4" name="6 Marcador de contenido"/>
          <p:cNvSpPr txBox="1">
            <a:spLocks/>
          </p:cNvSpPr>
          <p:nvPr/>
        </p:nvSpPr>
        <p:spPr>
          <a:xfrm>
            <a:off x="2296985" y="1666962"/>
            <a:ext cx="7890995" cy="4752975"/>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0" algn="just">
              <a:buFont typeface="Wingdings 2" panose="05020102010507070707" pitchFamily="18" charset="2"/>
              <a:buNone/>
              <a:defRPr/>
            </a:pPr>
            <a:r>
              <a:rPr lang="es-ES" b="1" dirty="0" smtClean="0">
                <a:solidFill>
                  <a:schemeClr val="tx1"/>
                </a:solidFill>
                <a:latin typeface="Times New Roman" pitchFamily="18" charset="0"/>
                <a:cs typeface="Times New Roman" pitchFamily="18" charset="0"/>
              </a:rPr>
              <a:t>La importancia de conocer el funcionamiento del mercado financiero y particularmente el mercado de valores se justifica desde la importancia que tiene el ahorro y la inversión. Sean vista desde un enfoque micro o macroeconómico. Canalizar de la manera más apropiada pequeñas o grandes cantidades de dinero a la inversión financiera requiere conocer con detalle como funcionan y operan las diferentes alternativas de inversión.</a:t>
            </a:r>
          </a:p>
          <a:p>
            <a:pPr marL="0" algn="just">
              <a:buFont typeface="Wingdings 2" panose="05020102010507070707" pitchFamily="18" charset="2"/>
              <a:buNone/>
              <a:defRPr/>
            </a:pPr>
            <a:endParaRPr lang="es-ES" b="1" dirty="0" smtClean="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ES" b="1" dirty="0" smtClean="0">
                <a:solidFill>
                  <a:schemeClr val="tx1"/>
                </a:solidFill>
                <a:latin typeface="Times New Roman" pitchFamily="18" charset="0"/>
                <a:cs typeface="Times New Roman" pitchFamily="18" charset="0"/>
              </a:rPr>
              <a:t>Desde la perspectiva del financiamiento, invertir o financiarse a través de un banco es una opción sencilla y rápida pero no la más barata. La globalización financiera permite ahora explorar otras alternativas. Nuevas opciones que permitan mayor flexibilidad, mejores mezclas de condiciones y tasas mismas que se pueden obtener en el mercado de valores. Esto justifica el conocimiento y funcionamiento del mercado financiero.</a:t>
            </a:r>
            <a:endParaRPr lang="es-MX" b="1" dirty="0">
              <a:solidFill>
                <a:schemeClr val="tx1"/>
              </a:solidFill>
              <a:latin typeface="Times New Roman" pitchFamily="18" charset="0"/>
              <a:cs typeface="Times New Roman" pitchFamily="18" charset="0"/>
            </a:endParaRPr>
          </a:p>
          <a:p>
            <a:pPr marL="0">
              <a:defRPr/>
            </a:pPr>
            <a:endParaRPr lang="es-MX" dirty="0"/>
          </a:p>
        </p:txBody>
      </p:sp>
    </p:spTree>
    <p:extLst>
      <p:ext uri="{BB962C8B-B14F-4D97-AF65-F5344CB8AC3E}">
        <p14:creationId xmlns:p14="http://schemas.microsoft.com/office/powerpoint/2010/main" val="129948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3852" y="836712"/>
            <a:ext cx="10360501" cy="721072"/>
          </a:xfrm>
        </p:spPr>
        <p:txBody>
          <a:bodyPr>
            <a:noAutofit/>
            <a:scene3d>
              <a:camera prst="orthographicFront"/>
              <a:lightRig rig="threePt" dir="t"/>
            </a:scene3d>
            <a:sp3d extrusionH="57150">
              <a:bevelT w="38100" h="38100" prst="relaxedInset"/>
            </a:sp3d>
          </a:bodyPr>
          <a:lstStyle/>
          <a:p>
            <a:pPr algn="ctr"/>
            <a:r>
              <a:rPr lang="es-MX" b="1" dirty="0">
                <a:ln w="38100">
                  <a:solidFill>
                    <a:schemeClr val="accent5">
                      <a:lumMod val="75000"/>
                    </a:schemeClr>
                  </a:solidFill>
                </a:ln>
                <a:solidFill>
                  <a:schemeClr val="accent5">
                    <a:lumMod val="75000"/>
                  </a:schemeClr>
                </a:solidFill>
              </a:rPr>
              <a:t>Producción privada y venta de </a:t>
            </a:r>
            <a:r>
              <a:rPr lang="es-MX" b="1" dirty="0" smtClean="0">
                <a:ln w="38100">
                  <a:solidFill>
                    <a:schemeClr val="accent5">
                      <a:lumMod val="75000"/>
                    </a:schemeClr>
                  </a:solidFill>
                </a:ln>
                <a:solidFill>
                  <a:schemeClr val="accent5">
                    <a:lumMod val="75000"/>
                  </a:schemeClr>
                </a:solidFill>
              </a:rPr>
              <a:t>información</a:t>
            </a:r>
            <a:endParaRPr lang="es-MX" b="1" dirty="0">
              <a:ln w="38100">
                <a:solidFill>
                  <a:schemeClr val="accent5">
                    <a:lumMod val="75000"/>
                  </a:schemeClr>
                </a:solidFill>
              </a:ln>
              <a:solidFill>
                <a:schemeClr val="accent5">
                  <a:lumMod val="75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44591677"/>
              </p:ext>
            </p:extLst>
          </p:nvPr>
        </p:nvGraphicFramePr>
        <p:xfrm>
          <a:off x="488097" y="1341760"/>
          <a:ext cx="10940652" cy="5370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795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5820" y="404664"/>
            <a:ext cx="10360501" cy="649064"/>
          </a:xfrm>
        </p:spPr>
        <p:txBody>
          <a:bodyPr>
            <a:normAutofit fontScale="90000"/>
          </a:bodyPr>
          <a:lstStyle/>
          <a:p>
            <a:pPr algn="ctr"/>
            <a:r>
              <a:rPr lang="es-MX" sz="32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Regulaciones gubernamentales para el incremento de la información</a:t>
            </a:r>
            <a:r>
              <a:rPr lang="es-MX" sz="2000" dirty="0"/>
              <a:t>.</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61464846"/>
              </p:ext>
            </p:extLst>
          </p:nvPr>
        </p:nvGraphicFramePr>
        <p:xfrm>
          <a:off x="-20482" y="1053728"/>
          <a:ext cx="12071075" cy="5549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447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3563675" y="764704"/>
            <a:ext cx="5636239" cy="1409059"/>
            <a:chOff x="6430074" y="168003"/>
            <a:chExt cx="5636239" cy="1409059"/>
          </a:xfrm>
        </p:grpSpPr>
        <p:sp>
          <p:nvSpPr>
            <p:cNvPr id="5" name="Rectángulo redondeado 4"/>
            <p:cNvSpPr/>
            <p:nvPr/>
          </p:nvSpPr>
          <p:spPr>
            <a:xfrm>
              <a:off x="6430074" y="168003"/>
              <a:ext cx="5636239" cy="1409059"/>
            </a:xfrm>
            <a:prstGeom prst="roundRect">
              <a:avLst>
                <a:gd name="adj" fmla="val 10000"/>
              </a:avLst>
            </a:prstGeom>
          </p:spPr>
          <p:style>
            <a:lnRef idx="1">
              <a:schemeClr val="accent5"/>
            </a:lnRef>
            <a:fillRef idx="3">
              <a:schemeClr val="accent5"/>
            </a:fillRef>
            <a:effectRef idx="2">
              <a:schemeClr val="accent5"/>
            </a:effectRef>
            <a:fontRef idx="minor">
              <a:schemeClr val="lt1"/>
            </a:fontRef>
          </p:style>
        </p:sp>
        <p:sp>
          <p:nvSpPr>
            <p:cNvPr id="6" name="Rectángulo 5"/>
            <p:cNvSpPr/>
            <p:nvPr/>
          </p:nvSpPr>
          <p:spPr>
            <a:xfrm>
              <a:off x="6453555" y="191939"/>
              <a:ext cx="5553699" cy="1326519"/>
            </a:xfrm>
            <a:prstGeom prst="rect">
              <a:avLst/>
            </a:prstGeom>
          </p:spPr>
          <p:style>
            <a:lnRef idx="1">
              <a:schemeClr val="accent5"/>
            </a:lnRef>
            <a:fillRef idx="3">
              <a:schemeClr val="accent5"/>
            </a:fillRef>
            <a:effectRef idx="2">
              <a:schemeClr val="accent5"/>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En Estados Unidos, la </a:t>
              </a:r>
              <a:r>
                <a:rPr lang="es-MX" sz="1500" kern="1200" dirty="0" err="1" smtClean="0"/>
                <a:t>Securities</a:t>
              </a:r>
              <a:r>
                <a:rPr lang="es-MX" sz="1500" kern="1200" dirty="0" smtClean="0"/>
                <a:t> and Exchange </a:t>
              </a:r>
              <a:r>
                <a:rPr lang="es-MX" sz="1500" kern="1200" dirty="0" err="1" smtClean="0"/>
                <a:t>Commission</a:t>
              </a:r>
              <a:r>
                <a:rPr lang="es-MX" sz="1500" kern="1200" dirty="0" smtClean="0"/>
                <a:t> (SEC) es la agencia del gobierno que requiere que las empresas que venden sus valores se sujeten a auditorías independientes, en las cuales las firmas contables certifican que la empresa se está adhiriendo a los principios generales de contabilidad y que está revelando información exacta acerca de las ventas, los activos y las utilidades.</a:t>
              </a:r>
              <a:endParaRPr lang="es-MX" sz="1500" kern="1200" dirty="0"/>
            </a:p>
          </p:txBody>
        </p:sp>
      </p:grpSp>
      <p:grpSp>
        <p:nvGrpSpPr>
          <p:cNvPr id="7" name="Grupo 6"/>
          <p:cNvGrpSpPr/>
          <p:nvPr/>
        </p:nvGrpSpPr>
        <p:grpSpPr>
          <a:xfrm>
            <a:off x="3545885" y="2864622"/>
            <a:ext cx="5654029" cy="1428111"/>
            <a:chOff x="6371014" y="107681"/>
            <a:chExt cx="5654029" cy="1428111"/>
          </a:xfrm>
        </p:grpSpPr>
        <p:sp>
          <p:nvSpPr>
            <p:cNvPr id="8" name="Rectángulo redondeado 7"/>
            <p:cNvSpPr/>
            <p:nvPr/>
          </p:nvSpPr>
          <p:spPr>
            <a:xfrm>
              <a:off x="6371014" y="107681"/>
              <a:ext cx="5636239" cy="1409059"/>
            </a:xfrm>
            <a:prstGeom prst="roundRect">
              <a:avLst>
                <a:gd name="adj" fmla="val 10000"/>
              </a:avLst>
            </a:prstGeom>
          </p:spPr>
          <p:style>
            <a:lnRef idx="0">
              <a:schemeClr val="accent5"/>
            </a:lnRef>
            <a:fillRef idx="3">
              <a:schemeClr val="accent5"/>
            </a:fillRef>
            <a:effectRef idx="3">
              <a:schemeClr val="accent5"/>
            </a:effectRef>
            <a:fontRef idx="minor">
              <a:schemeClr val="lt1"/>
            </a:fontRef>
          </p:style>
        </p:sp>
        <p:sp>
          <p:nvSpPr>
            <p:cNvPr id="9" name="Rectángulo 8"/>
            <p:cNvSpPr/>
            <p:nvPr/>
          </p:nvSpPr>
          <p:spPr>
            <a:xfrm>
              <a:off x="6471344" y="209273"/>
              <a:ext cx="5553699" cy="13265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En otros países se encuentran regulaciones similares. Sin embargo, los requerimientos de revelación no siempre funcionan muy bien, como lo indica el reciente colapso de Enron y los escándalos contables de otras corporaciones, como WorldCom y Parmalat</a:t>
              </a:r>
              <a:endParaRPr lang="es-MX" sz="1500" kern="1200" dirty="0"/>
            </a:p>
          </p:txBody>
        </p:sp>
      </p:grpSp>
      <p:grpSp>
        <p:nvGrpSpPr>
          <p:cNvPr id="10" name="Grupo 9"/>
          <p:cNvGrpSpPr/>
          <p:nvPr/>
        </p:nvGrpSpPr>
        <p:grpSpPr>
          <a:xfrm>
            <a:off x="3646215" y="5085184"/>
            <a:ext cx="5636239" cy="1409059"/>
            <a:chOff x="6430074" y="168003"/>
            <a:chExt cx="5636239" cy="1409059"/>
          </a:xfrm>
        </p:grpSpPr>
        <p:sp>
          <p:nvSpPr>
            <p:cNvPr id="11" name="Rectángulo redondeado 10"/>
            <p:cNvSpPr/>
            <p:nvPr/>
          </p:nvSpPr>
          <p:spPr>
            <a:xfrm>
              <a:off x="6430074" y="168003"/>
              <a:ext cx="5636239" cy="1409059"/>
            </a:xfrm>
            <a:prstGeom prst="roundRect">
              <a:avLst>
                <a:gd name="adj" fmla="val 10000"/>
              </a:avLst>
            </a:prstGeom>
          </p:spPr>
          <p:style>
            <a:lnRef idx="1">
              <a:schemeClr val="accent5"/>
            </a:lnRef>
            <a:fillRef idx="3">
              <a:schemeClr val="accent5"/>
            </a:fillRef>
            <a:effectRef idx="2">
              <a:schemeClr val="accent5"/>
            </a:effectRef>
            <a:fontRef idx="minor">
              <a:schemeClr val="lt1"/>
            </a:fontRef>
          </p:style>
        </p:sp>
        <p:sp>
          <p:nvSpPr>
            <p:cNvPr id="12" name="Rectángulo 11"/>
            <p:cNvSpPr/>
            <p:nvPr/>
          </p:nvSpPr>
          <p:spPr>
            <a:xfrm>
              <a:off x="6471344" y="209273"/>
              <a:ext cx="5553699" cy="13265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El problema de la información asimétrica de selección adversa en los mercados financieros ayuda a explicar por qué están entre los sectores más fuertemente regulados de la economía. Las regulaciones del gobierno tendientes a incrementar la información para los inversionistas son necesarias para reducir el problema de la selección adversa, que interfiere en el funcionamiento eficiente de los mercados de valores (acciones y bonos).</a:t>
              </a:r>
              <a:endParaRPr lang="es-MX" sz="1300" kern="1200" dirty="0"/>
            </a:p>
          </p:txBody>
        </p:sp>
      </p:grpSp>
      <p:sp>
        <p:nvSpPr>
          <p:cNvPr id="13" name="Flecha derecha 12"/>
          <p:cNvSpPr/>
          <p:nvPr/>
        </p:nvSpPr>
        <p:spPr>
          <a:xfrm rot="5400000">
            <a:off x="6291947" y="2418236"/>
            <a:ext cx="262234" cy="262234"/>
          </a:xfrm>
          <a:prstGeom prst="rightArrow">
            <a:avLst>
              <a:gd name="adj1" fmla="val 66700"/>
              <a:gd name="adj2" fmla="val 50000"/>
            </a:avLst>
          </a:prstGeom>
        </p:spPr>
        <p:style>
          <a:lnRef idx="0">
            <a:schemeClr val="lt1">
              <a:hueOff val="0"/>
              <a:satOff val="0"/>
              <a:lumOff val="0"/>
              <a:alphaOff val="0"/>
            </a:schemeClr>
          </a:lnRef>
          <a:fillRef idx="1">
            <a:schemeClr val="accent5">
              <a:hueOff val="-9401635"/>
              <a:satOff val="53393"/>
              <a:lumOff val="2746"/>
              <a:alphaOff val="0"/>
            </a:schemeClr>
          </a:fillRef>
          <a:effectRef idx="0">
            <a:schemeClr val="accent5">
              <a:hueOff val="-9401635"/>
              <a:satOff val="53393"/>
              <a:lumOff val="2746"/>
              <a:alphaOff val="0"/>
            </a:schemeClr>
          </a:effectRef>
          <a:fontRef idx="minor">
            <a:schemeClr val="lt1"/>
          </a:fontRef>
        </p:style>
      </p:sp>
      <p:sp>
        <p:nvSpPr>
          <p:cNvPr id="14" name="Flecha derecha 13"/>
          <p:cNvSpPr/>
          <p:nvPr/>
        </p:nvSpPr>
        <p:spPr>
          <a:xfrm rot="5400000">
            <a:off x="6364006" y="4447359"/>
            <a:ext cx="262234" cy="262234"/>
          </a:xfrm>
          <a:prstGeom prst="rightArrow">
            <a:avLst>
              <a:gd name="adj1" fmla="val 66700"/>
              <a:gd name="adj2" fmla="val 50000"/>
            </a:avLst>
          </a:prstGeom>
        </p:spPr>
        <p:style>
          <a:lnRef idx="0">
            <a:schemeClr val="lt1">
              <a:hueOff val="0"/>
              <a:satOff val="0"/>
              <a:lumOff val="0"/>
              <a:alphaOff val="0"/>
            </a:schemeClr>
          </a:lnRef>
          <a:fillRef idx="1">
            <a:schemeClr val="accent5">
              <a:hueOff val="-9401635"/>
              <a:satOff val="53393"/>
              <a:lumOff val="2746"/>
              <a:alphaOff val="0"/>
            </a:schemeClr>
          </a:fillRef>
          <a:effectRef idx="0">
            <a:schemeClr val="accent5">
              <a:hueOff val="-9401635"/>
              <a:satOff val="53393"/>
              <a:lumOff val="2746"/>
              <a:alphaOff val="0"/>
            </a:schemeClr>
          </a:effectRef>
          <a:fontRef idx="minor">
            <a:schemeClr val="lt1"/>
          </a:fontRef>
        </p:style>
      </p:sp>
    </p:spTree>
    <p:extLst>
      <p:ext uri="{BB962C8B-B14F-4D97-AF65-F5344CB8AC3E}">
        <p14:creationId xmlns:p14="http://schemas.microsoft.com/office/powerpoint/2010/main" val="3747638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3812" y="980728"/>
            <a:ext cx="10513168" cy="792088"/>
          </a:xfrm>
          <a:ln/>
        </p:spPr>
        <p:style>
          <a:lnRef idx="1">
            <a:schemeClr val="accent6"/>
          </a:lnRef>
          <a:fillRef idx="3">
            <a:schemeClr val="accent6"/>
          </a:fillRef>
          <a:effectRef idx="2">
            <a:schemeClr val="accent6"/>
          </a:effectRef>
          <a:fontRef idx="minor">
            <a:schemeClr val="lt1"/>
          </a:fontRef>
        </p:style>
        <p:txBody>
          <a:bodyPr>
            <a:normAutofit/>
          </a:bodyPr>
          <a:lstStyle/>
          <a:p>
            <a:pPr algn="ctr"/>
            <a:r>
              <a:rPr lang="es-MX" dirty="0">
                <a:solidFill>
                  <a:schemeClr val="bg1"/>
                </a:solidFill>
              </a:rPr>
              <a:t>Intermediación financiera.</a:t>
            </a:r>
          </a:p>
        </p:txBody>
      </p:sp>
      <p:sp>
        <p:nvSpPr>
          <p:cNvPr id="4" name="Rectángulo 3"/>
          <p:cNvSpPr/>
          <p:nvPr/>
        </p:nvSpPr>
        <p:spPr>
          <a:xfrm rot="21016489">
            <a:off x="289092" y="3223881"/>
            <a:ext cx="11322608" cy="1296144"/>
          </a:xfrm>
          <a:prstGeom prst="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s-MX" b="1" dirty="0"/>
              <a:t>¿</a:t>
            </a:r>
            <a:r>
              <a:rPr lang="es-MX" b="1" dirty="0" smtClean="0"/>
              <a:t>Cómo la </a:t>
            </a:r>
            <a:r>
              <a:rPr lang="es-MX" b="1" dirty="0"/>
              <a:t>estructura </a:t>
            </a:r>
            <a:r>
              <a:rPr lang="es-MX" b="1" dirty="0" smtClean="0"/>
              <a:t>financiera </a:t>
            </a:r>
            <a:r>
              <a:rPr lang="es-MX" b="1" dirty="0"/>
              <a:t>podría ayudar a promover el </a:t>
            </a:r>
            <a:r>
              <a:rPr lang="es-MX" b="1" dirty="0" smtClean="0"/>
              <a:t>flujo </a:t>
            </a:r>
            <a:r>
              <a:rPr lang="es-MX" b="1" dirty="0"/>
              <a:t>de fondos para las personas </a:t>
            </a:r>
            <a:r>
              <a:rPr lang="es-MX" b="1" dirty="0" smtClean="0"/>
              <a:t>que tienen </a:t>
            </a:r>
            <a:r>
              <a:rPr lang="es-MX" b="1" dirty="0"/>
              <a:t>oportunidades de inversión productivas cuando </a:t>
            </a:r>
            <a:r>
              <a:rPr lang="es-MX" b="1" dirty="0" smtClean="0"/>
              <a:t>existe información </a:t>
            </a:r>
            <a:r>
              <a:rPr lang="es-MX" b="1" dirty="0"/>
              <a:t>asimétrica?</a:t>
            </a:r>
          </a:p>
        </p:txBody>
      </p:sp>
    </p:spTree>
    <p:extLst>
      <p:ext uri="{BB962C8B-B14F-4D97-AF65-F5344CB8AC3E}">
        <p14:creationId xmlns:p14="http://schemas.microsoft.com/office/powerpoint/2010/main" val="36498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3594684806"/>
              </p:ext>
            </p:extLst>
          </p:nvPr>
        </p:nvGraphicFramePr>
        <p:xfrm>
          <a:off x="621804" y="548680"/>
          <a:ext cx="10652621" cy="5725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175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7868" y="0"/>
            <a:ext cx="10360501" cy="908720"/>
          </a:xfrm>
          <a:solidFill>
            <a:schemeClr val="accent2">
              <a:lumMod val="40000"/>
              <a:lumOff val="60000"/>
            </a:schemeClr>
          </a:solidFill>
          <a:ln w="76200">
            <a:noFill/>
            <a:prstDash val="sysDash"/>
          </a:ln>
          <a:effectLst/>
        </p:spPr>
        <p:txBody>
          <a:bodyPr vert="horz" lIns="121899" tIns="60949" rIns="121899" bIns="60949" rtlCol="0" anchor="b" anchorCtr="0">
            <a:normAutofit/>
          </a:bodyPr>
          <a:lstStyle/>
          <a:p>
            <a:pPr algn="ctr"/>
            <a:r>
              <a:rPr lang="es-MX" dirty="0">
                <a:solidFill>
                  <a:schemeClr val="bg1"/>
                </a:solidFill>
              </a:rPr>
              <a:t>Colateral y capital contable.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81490797"/>
              </p:ext>
            </p:extLst>
          </p:nvPr>
        </p:nvGraphicFramePr>
        <p:xfrm>
          <a:off x="405780" y="1268760"/>
          <a:ext cx="11296605" cy="519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6602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p:cNvGraphicFramePr>
            <a:graphicFrameLocks noGrp="1"/>
          </p:cNvGraphicFramePr>
          <p:nvPr>
            <p:ph idx="1"/>
            <p:extLst>
              <p:ext uri="{D42A27DB-BD31-4B8C-83A1-F6EECF244321}">
                <p14:modId xmlns:p14="http://schemas.microsoft.com/office/powerpoint/2010/main" val="3960282630"/>
              </p:ext>
            </p:extLst>
          </p:nvPr>
        </p:nvGraphicFramePr>
        <p:xfrm>
          <a:off x="0" y="0"/>
          <a:ext cx="1199906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7476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845940" y="2924944"/>
            <a:ext cx="8424936" cy="720080"/>
          </a:xfrm>
          <a:prstGeom prst="rect">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s-MX"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endParaRPr lang="es-MX"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 name="CuadroTexto 1"/>
          <p:cNvSpPr txBox="1"/>
          <p:nvPr/>
        </p:nvSpPr>
        <p:spPr>
          <a:xfrm>
            <a:off x="1845940" y="2924944"/>
            <a:ext cx="8424936" cy="10895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lnSpc>
                <a:spcPct val="90000"/>
              </a:lnSpc>
            </a:pPr>
            <a:r>
              <a:rPr lang="es-MX" dirty="0">
                <a:solidFill>
                  <a:schemeClr val="bg1"/>
                </a:solidFill>
              </a:rPr>
              <a:t>CÓMO AFECTA EL RIESGO MORAL LA ELECCIÓN ENTRE LOS CONTRATOS DE DEUDAS Y DE </a:t>
            </a:r>
            <a:r>
              <a:rPr lang="es-MX" dirty="0" smtClean="0">
                <a:solidFill>
                  <a:schemeClr val="bg1"/>
                </a:solidFill>
              </a:rPr>
              <a:t>INSTRUMENTOS DE </a:t>
            </a:r>
            <a:r>
              <a:rPr lang="es-MX" dirty="0">
                <a:solidFill>
                  <a:schemeClr val="bg1"/>
                </a:solidFill>
              </a:rPr>
              <a:t>CAPITAL CONTABLE</a:t>
            </a:r>
          </a:p>
        </p:txBody>
      </p:sp>
    </p:spTree>
    <p:extLst>
      <p:ext uri="{BB962C8B-B14F-4D97-AF65-F5344CB8AC3E}">
        <p14:creationId xmlns:p14="http://schemas.microsoft.com/office/powerpoint/2010/main" val="2204502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p:cNvGraphicFramePr>
            <a:graphicFrameLocks noGrp="1"/>
          </p:cNvGraphicFramePr>
          <p:nvPr>
            <p:ph idx="1"/>
            <p:extLst>
              <p:ext uri="{D42A27DB-BD31-4B8C-83A1-F6EECF244321}">
                <p14:modId xmlns:p14="http://schemas.microsoft.com/office/powerpoint/2010/main" val="229544802"/>
              </p:ext>
            </p:extLst>
          </p:nvPr>
        </p:nvGraphicFramePr>
        <p:xfrm>
          <a:off x="405780" y="548680"/>
          <a:ext cx="10868645" cy="5725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8687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3772" y="1052736"/>
            <a:ext cx="11512629" cy="144016"/>
          </a:xfrm>
        </p:spPr>
        <p:txBody>
          <a:bodyPr>
            <a:noAutofit/>
          </a:bodyPr>
          <a:lstStyle/>
          <a:p>
            <a:pPr algn="ctr"/>
            <a:r>
              <a:rPr lang="es-MX" dirty="0">
                <a:solidFill>
                  <a:schemeClr val="bg1"/>
                </a:solidFill>
              </a:rPr>
              <a:t>EL RIESGO EN LOS CONTRATOS DE CAPITAL CONTABLE: EL PROBLEMA DE AGENCIA </a:t>
            </a:r>
            <a:endParaRPr lang="es-MX" dirty="0">
              <a:solidFill>
                <a:schemeClr val="bg1"/>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4109023"/>
              </p:ext>
            </p:extLst>
          </p:nvPr>
        </p:nvGraphicFramePr>
        <p:xfrm>
          <a:off x="837828" y="1556792"/>
          <a:ext cx="1051316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930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1309475" y="1511729"/>
            <a:ext cx="9413397"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1900515" y="368729"/>
            <a:ext cx="8370295"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a:solidFill>
                  <a:schemeClr val="tx1"/>
                </a:solidFill>
                <a:latin typeface="Times New Roman" pitchFamily="18" charset="0"/>
                <a:cs typeface="Times New Roman" pitchFamily="18" charset="0"/>
              </a:rPr>
              <a:t>OBJETIVO</a:t>
            </a:r>
          </a:p>
        </p:txBody>
      </p:sp>
      <p:sp>
        <p:nvSpPr>
          <p:cNvPr id="4" name="6 Marcador de contenido"/>
          <p:cNvSpPr txBox="1">
            <a:spLocks/>
          </p:cNvSpPr>
          <p:nvPr/>
        </p:nvSpPr>
        <p:spPr>
          <a:xfrm>
            <a:off x="1482425" y="1654605"/>
            <a:ext cx="9092205" cy="4752975"/>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0" algn="just">
              <a:buFont typeface="Wingdings 2" panose="05020102010507070707" pitchFamily="18" charset="2"/>
              <a:buNone/>
              <a:defRPr/>
            </a:pPr>
            <a:r>
              <a:rPr lang="es-MX" b="1" dirty="0">
                <a:solidFill>
                  <a:schemeClr val="tx1"/>
                </a:solidFill>
                <a:latin typeface="Times New Roman" pitchFamily="18" charset="0"/>
                <a:cs typeface="Times New Roman" pitchFamily="18" charset="0"/>
              </a:rPr>
              <a:t>Esta material audiovisual pretende lograr que los estudiantes </a:t>
            </a:r>
            <a:r>
              <a:rPr lang="es-ES" b="1" dirty="0" smtClean="0">
                <a:solidFill>
                  <a:schemeClr val="tx1"/>
                </a:solidFill>
                <a:latin typeface="Times New Roman" pitchFamily="18" charset="0"/>
                <a:cs typeface="Times New Roman" pitchFamily="18" charset="0"/>
              </a:rPr>
              <a:t>que el mercado financiero es un engranaje fundamental en el funcionamiento económico. Lubrica en todo momento su funcionamiento. Conocer cómo lo hace y en qué condiciones  es objeto de estudio de esta presentación. </a:t>
            </a:r>
            <a:endParaRPr lang="es-MX"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endParaRPr lang="es-MX"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b="1" dirty="0">
                <a:solidFill>
                  <a:schemeClr val="tx1"/>
                </a:solidFill>
                <a:latin typeface="Times New Roman" pitchFamily="18" charset="0"/>
                <a:cs typeface="Times New Roman" pitchFamily="18" charset="0"/>
              </a:rPr>
              <a:t>Es una guía práctica para entender el funcionamiento,  evolución, operación y conexión de los </a:t>
            </a:r>
            <a:r>
              <a:rPr lang="es-MX" b="1" dirty="0" smtClean="0">
                <a:solidFill>
                  <a:schemeClr val="tx1"/>
                </a:solidFill>
                <a:latin typeface="Times New Roman" pitchFamily="18" charset="0"/>
                <a:cs typeface="Times New Roman" pitchFamily="18" charset="0"/>
              </a:rPr>
              <a:t>mercados bancario y no bancario. Deberá ser un referente referente </a:t>
            </a:r>
            <a:r>
              <a:rPr lang="es-MX" b="1" dirty="0">
                <a:solidFill>
                  <a:schemeClr val="tx1"/>
                </a:solidFill>
                <a:latin typeface="Times New Roman" pitchFamily="18" charset="0"/>
                <a:cs typeface="Times New Roman" pitchFamily="18" charset="0"/>
              </a:rPr>
              <a:t>para evaluar las ventajas y desventaja que tiene para los inversionistas tomar </a:t>
            </a:r>
            <a:r>
              <a:rPr lang="es-MX" b="1" dirty="0" smtClean="0">
                <a:solidFill>
                  <a:schemeClr val="tx1"/>
                </a:solidFill>
                <a:latin typeface="Times New Roman" pitchFamily="18" charset="0"/>
                <a:cs typeface="Times New Roman" pitchFamily="18" charset="0"/>
              </a:rPr>
              <a:t>distintas posiciones </a:t>
            </a:r>
            <a:r>
              <a:rPr lang="es-MX" b="1" dirty="0" smtClean="0">
                <a:solidFill>
                  <a:schemeClr val="tx1"/>
                </a:solidFill>
                <a:latin typeface="Times New Roman" pitchFamily="18" charset="0"/>
                <a:cs typeface="Times New Roman" pitchFamily="18" charset="0"/>
              </a:rPr>
              <a:t>y opciones en activos y títulos que negocian estos mercados.</a:t>
            </a:r>
            <a:endParaRPr lang="es-MX"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endParaRPr lang="es-MX" b="1" dirty="0">
              <a:solidFill>
                <a:schemeClr val="tx1"/>
              </a:solidFill>
              <a:latin typeface="Times New Roman" pitchFamily="18" charset="0"/>
              <a:cs typeface="Times New Roman" pitchFamily="18" charset="0"/>
            </a:endParaRPr>
          </a:p>
          <a:p>
            <a:pPr marL="0" algn="just">
              <a:buFont typeface="Wingdings 2" panose="05020102010507070707" pitchFamily="18" charset="2"/>
              <a:buNone/>
              <a:defRPr/>
            </a:pPr>
            <a:r>
              <a:rPr lang="es-MX" b="1" dirty="0" smtClean="0">
                <a:solidFill>
                  <a:schemeClr val="tx1"/>
                </a:solidFill>
                <a:latin typeface="Times New Roman" pitchFamily="18" charset="0"/>
                <a:cs typeface="Times New Roman" pitchFamily="18" charset="0"/>
              </a:rPr>
              <a:t>El objetivo es mostrar como el mercado financiero local y los mercados financieros externos tienen mucho potencial para el desarrollo tanto de emisores, inversionistas, intermediarios, reguladores, analistas, asesores, etc. Este potencial se ha traducido y se seguira desarrollando a través de una mayor innovación financiera. </a:t>
            </a:r>
            <a:endParaRPr lang="es-MX" dirty="0"/>
          </a:p>
        </p:txBody>
      </p:sp>
    </p:spTree>
    <p:extLst>
      <p:ext uri="{BB962C8B-B14F-4D97-AF65-F5344CB8AC3E}">
        <p14:creationId xmlns:p14="http://schemas.microsoft.com/office/powerpoint/2010/main" val="350078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9836" y="13676"/>
            <a:ext cx="10360501" cy="1219200"/>
          </a:xfrm>
        </p:spPr>
        <p:txBody>
          <a:bodyPr/>
          <a:lstStyle/>
          <a:p>
            <a:pPr algn="ctr"/>
            <a:r>
              <a:rPr lang="es-MX" dirty="0">
                <a:solidFill>
                  <a:schemeClr val="bg1"/>
                </a:solidFill>
              </a:rPr>
              <a:t>Herramientas para ayudar a resolver</a:t>
            </a:r>
            <a:br>
              <a:rPr lang="es-MX" dirty="0">
                <a:solidFill>
                  <a:schemeClr val="bg1"/>
                </a:solidFill>
              </a:rPr>
            </a:br>
            <a:r>
              <a:rPr lang="es-MX" dirty="0">
                <a:solidFill>
                  <a:schemeClr val="bg1"/>
                </a:solidFill>
              </a:rPr>
              <a:t>el problema del agente principal</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64358607"/>
              </p:ext>
            </p:extLst>
          </p:nvPr>
        </p:nvGraphicFramePr>
        <p:xfrm>
          <a:off x="257438" y="1484784"/>
          <a:ext cx="11665296" cy="504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864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016364705"/>
              </p:ext>
            </p:extLst>
          </p:nvPr>
        </p:nvGraphicFramePr>
        <p:xfrm>
          <a:off x="261764" y="260648"/>
          <a:ext cx="11449272"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6750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925333094"/>
              </p:ext>
            </p:extLst>
          </p:nvPr>
        </p:nvGraphicFramePr>
        <p:xfrm>
          <a:off x="189756" y="1412776"/>
          <a:ext cx="11732740" cy="299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1099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845940" y="2924944"/>
            <a:ext cx="8424936" cy="720080"/>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s-MX" dirty="0">
                <a:solidFill>
                  <a:schemeClr val="bg1"/>
                </a:solidFill>
              </a:rPr>
              <a:t>CÓMO INFLUYE EL RIESGO MORAL EN LA ESTRUCTURA</a:t>
            </a:r>
          </a:p>
          <a:p>
            <a:pPr algn="ctr"/>
            <a:r>
              <a:rPr lang="es-MX" dirty="0">
                <a:solidFill>
                  <a:schemeClr val="bg1"/>
                </a:solidFill>
              </a:rPr>
              <a:t>FINANCIERA DE LOS MERCADOS DE DEUDAS</a:t>
            </a:r>
          </a:p>
        </p:txBody>
      </p:sp>
    </p:spTree>
    <p:extLst>
      <p:ext uri="{BB962C8B-B14F-4D97-AF65-F5344CB8AC3E}">
        <p14:creationId xmlns:p14="http://schemas.microsoft.com/office/powerpoint/2010/main" val="885321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683813333"/>
              </p:ext>
            </p:extLst>
          </p:nvPr>
        </p:nvGraphicFramePr>
        <p:xfrm>
          <a:off x="1917948" y="692696"/>
          <a:ext cx="8064895"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1381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9796" y="260648"/>
            <a:ext cx="10648533" cy="930176"/>
          </a:xfrm>
        </p:spPr>
        <p:txBody>
          <a:bodyPr>
            <a:noAutofit/>
          </a:bodyPr>
          <a:lstStyle/>
          <a:p>
            <a:pPr algn="ctr"/>
            <a:r>
              <a:rPr lang="es-MX" dirty="0">
                <a:solidFill>
                  <a:schemeClr val="bg1"/>
                </a:solidFill>
              </a:rPr>
              <a:t>Herramientas para ayudar a resolver el riesgo </a:t>
            </a:r>
            <a:r>
              <a:rPr lang="es-MX" dirty="0">
                <a:solidFill>
                  <a:schemeClr val="bg1"/>
                </a:solidFill>
              </a:rPr>
              <a:t>moral en </a:t>
            </a:r>
            <a:r>
              <a:rPr lang="es-MX" dirty="0">
                <a:solidFill>
                  <a:schemeClr val="bg1"/>
                </a:solidFill>
              </a:rPr>
              <a:t>los contratos de deudas</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234905094"/>
              </p:ext>
            </p:extLst>
          </p:nvPr>
        </p:nvGraphicFramePr>
        <p:xfrm>
          <a:off x="1485900" y="1412776"/>
          <a:ext cx="9865096" cy="5043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5006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845540131"/>
              </p:ext>
            </p:extLst>
          </p:nvPr>
        </p:nvGraphicFramePr>
        <p:xfrm>
          <a:off x="189756" y="260648"/>
          <a:ext cx="6840759"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1224729508"/>
              </p:ext>
            </p:extLst>
          </p:nvPr>
        </p:nvGraphicFramePr>
        <p:xfrm>
          <a:off x="5014292" y="260648"/>
          <a:ext cx="7056784" cy="63367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733876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822604" y="2420888"/>
            <a:ext cx="3961368" cy="1422400"/>
          </a:xfrm>
        </p:spPr>
        <p:txBody>
          <a:bodyPr/>
          <a:lstStyle/>
          <a:p>
            <a:pPr algn="ctr"/>
            <a:r>
              <a:rPr lang="es-MX" dirty="0">
                <a:solidFill>
                  <a:schemeClr val="bg1"/>
                </a:solidFill>
              </a:rPr>
              <a:t>Convenios </a:t>
            </a:r>
            <a:r>
              <a:rPr lang="es-MX" dirty="0">
                <a:solidFill>
                  <a:schemeClr val="bg1"/>
                </a:solidFill>
              </a:rPr>
              <a:t>para desalentar un comportamiento indeseable.</a:t>
            </a:r>
          </a:p>
        </p:txBody>
      </p:sp>
      <p:graphicFrame>
        <p:nvGraphicFramePr>
          <p:cNvPr id="4" name="Diagrama 3"/>
          <p:cNvGraphicFramePr/>
          <p:nvPr>
            <p:extLst>
              <p:ext uri="{D42A27DB-BD31-4B8C-83A1-F6EECF244321}">
                <p14:modId xmlns:p14="http://schemas.microsoft.com/office/powerpoint/2010/main" val="2128814836"/>
              </p:ext>
            </p:extLst>
          </p:nvPr>
        </p:nvGraphicFramePr>
        <p:xfrm>
          <a:off x="0" y="27384"/>
          <a:ext cx="760658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5385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26660" y="2276872"/>
            <a:ext cx="3961368" cy="1422400"/>
          </a:xfrm>
        </p:spPr>
        <p:txBody>
          <a:bodyPr/>
          <a:lstStyle/>
          <a:p>
            <a:r>
              <a:rPr lang="es-MX" dirty="0">
                <a:solidFill>
                  <a:schemeClr val="bg1"/>
                </a:solidFill>
              </a:rPr>
              <a:t>Convenios </a:t>
            </a:r>
            <a:r>
              <a:rPr lang="es-MX" dirty="0">
                <a:solidFill>
                  <a:schemeClr val="bg1"/>
                </a:solidFill>
              </a:rPr>
              <a:t>para motivar un comportamiento deseable.</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98855453"/>
              </p:ext>
            </p:extLst>
          </p:nvPr>
        </p:nvGraphicFramePr>
        <p:xfrm>
          <a:off x="0" y="0"/>
          <a:ext cx="76065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1429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78588" y="2717800"/>
            <a:ext cx="3961368" cy="1422400"/>
          </a:xfrm>
        </p:spPr>
        <p:txBody>
          <a:bodyPr/>
          <a:lstStyle/>
          <a:p>
            <a:r>
              <a:rPr lang="es-MX" dirty="0">
                <a:solidFill>
                  <a:schemeClr val="bg1"/>
                </a:solidFill>
              </a:rPr>
              <a:t>Convenios </a:t>
            </a:r>
            <a:r>
              <a:rPr lang="es-MX" dirty="0">
                <a:solidFill>
                  <a:schemeClr val="bg1"/>
                </a:solidFill>
              </a:rPr>
              <a:t>para mantener en buen estado los colaterales.</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042953212"/>
              </p:ext>
            </p:extLst>
          </p:nvPr>
        </p:nvGraphicFramePr>
        <p:xfrm>
          <a:off x="0" y="0"/>
          <a:ext cx="767858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59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Rectángulo"/>
          <p:cNvSpPr/>
          <p:nvPr/>
        </p:nvSpPr>
        <p:spPr>
          <a:xfrm>
            <a:off x="1309475" y="1511729"/>
            <a:ext cx="9413397" cy="4968875"/>
          </a:xfrm>
          <a:prstGeom prst="rect">
            <a:avLst/>
          </a:prstGeom>
          <a:ln w="38100">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MX"/>
          </a:p>
        </p:txBody>
      </p:sp>
      <p:sp>
        <p:nvSpPr>
          <p:cNvPr id="3" name="5 Título"/>
          <p:cNvSpPr txBox="1">
            <a:spLocks/>
          </p:cNvSpPr>
          <p:nvPr/>
        </p:nvSpPr>
        <p:spPr>
          <a:xfrm>
            <a:off x="1900515" y="368729"/>
            <a:ext cx="8370295" cy="939800"/>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defRPr/>
            </a:pPr>
            <a:r>
              <a:rPr lang="es-MX" b="1" dirty="0" smtClean="0">
                <a:solidFill>
                  <a:schemeClr val="tx1"/>
                </a:solidFill>
                <a:latin typeface="Times New Roman" pitchFamily="18" charset="0"/>
                <a:cs typeface="Times New Roman" pitchFamily="18" charset="0"/>
              </a:rPr>
              <a:t>INDICE</a:t>
            </a:r>
            <a:endParaRPr lang="es-MX" b="1" dirty="0">
              <a:solidFill>
                <a:schemeClr val="tx1"/>
              </a:solidFill>
              <a:latin typeface="Times New Roman" pitchFamily="18" charset="0"/>
              <a:cs typeface="Times New Roman" pitchFamily="18" charset="0"/>
            </a:endParaRPr>
          </a:p>
        </p:txBody>
      </p:sp>
      <p:sp>
        <p:nvSpPr>
          <p:cNvPr id="4" name="6 Marcador de contenido"/>
          <p:cNvSpPr txBox="1">
            <a:spLocks/>
          </p:cNvSpPr>
          <p:nvPr/>
        </p:nvSpPr>
        <p:spPr>
          <a:xfrm>
            <a:off x="1482425" y="1654605"/>
            <a:ext cx="9092205" cy="475297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gn="just">
              <a:buFont typeface="Wingdings 2" panose="05020102010507070707" pitchFamily="18" charset="2"/>
              <a:buNone/>
              <a:defRPr/>
            </a:pPr>
            <a:endParaRPr lang="es-MX" sz="2900" dirty="0">
              <a:latin typeface="Times New Roman" pitchFamily="18" charset="0"/>
              <a:cs typeface="Times New Roman" pitchFamily="18" charset="0"/>
            </a:endParaRPr>
          </a:p>
          <a:p>
            <a:pPr marL="114300" indent="-457200" algn="just">
              <a:buFont typeface="Wingdings 2" panose="05020102010507070707" pitchFamily="18" charset="2"/>
              <a:buAutoNum type="arabicPeriod"/>
              <a:defRPr/>
            </a:pPr>
            <a:r>
              <a:rPr lang="es-ES" b="1" dirty="0" smtClean="0">
                <a:solidFill>
                  <a:schemeClr val="tx1"/>
                </a:solidFill>
                <a:latin typeface="Times New Roman" pitchFamily="18" charset="0"/>
                <a:cs typeface="Times New Roman" pitchFamily="18" charset="0"/>
              </a:rPr>
              <a:t>Secciones que forman los mercados financieros.</a:t>
            </a:r>
          </a:p>
          <a:p>
            <a:pPr marL="114300" indent="-457200" algn="just">
              <a:buFont typeface="Wingdings 2" panose="05020102010507070707" pitchFamily="18" charset="2"/>
              <a:buAutoNum type="arabicPeriod"/>
              <a:defRPr/>
            </a:pPr>
            <a:r>
              <a:rPr lang="es-ES" b="1" dirty="0" smtClean="0">
                <a:solidFill>
                  <a:schemeClr val="tx1"/>
                </a:solidFill>
                <a:latin typeface="Times New Roman" pitchFamily="18" charset="0"/>
                <a:cs typeface="Times New Roman" pitchFamily="18" charset="0"/>
              </a:rPr>
              <a:t>Mercados accionario y de deuda.</a:t>
            </a:r>
          </a:p>
          <a:p>
            <a:pPr marL="114300" indent="-457200" algn="just">
              <a:buFont typeface="Wingdings 2" panose="05020102010507070707" pitchFamily="18" charset="2"/>
              <a:buAutoNum type="arabicPeriod"/>
              <a:defRPr/>
            </a:pPr>
            <a:r>
              <a:rPr lang="es-ES" b="1" dirty="0" smtClean="0">
                <a:solidFill>
                  <a:schemeClr val="tx1"/>
                </a:solidFill>
                <a:latin typeface="Times New Roman" pitchFamily="18" charset="0"/>
                <a:cs typeface="Times New Roman" pitchFamily="18" charset="0"/>
              </a:rPr>
              <a:t>Costos de transacción.</a:t>
            </a:r>
          </a:p>
          <a:p>
            <a:pPr marL="114300" indent="-457200" algn="just">
              <a:buFont typeface="Wingdings 2" panose="05020102010507070707" pitchFamily="18" charset="2"/>
              <a:buAutoNum type="arabicPeriod"/>
              <a:defRPr/>
            </a:pPr>
            <a:r>
              <a:rPr lang="es-ES" b="1" dirty="0" smtClean="0">
                <a:solidFill>
                  <a:schemeClr val="tx1"/>
                </a:solidFill>
                <a:latin typeface="Times New Roman" pitchFamily="18" charset="0"/>
                <a:cs typeface="Times New Roman" pitchFamily="18" charset="0"/>
              </a:rPr>
              <a:t>Información asimétrica.</a:t>
            </a:r>
            <a:endParaRPr lang="es-MX" b="1" dirty="0">
              <a:solidFill>
                <a:schemeClr val="tx1"/>
              </a:solidFill>
              <a:latin typeface="Times New Roman" pitchFamily="18" charset="0"/>
              <a:cs typeface="Times New Roman" pitchFamily="18" charset="0"/>
            </a:endParaRPr>
          </a:p>
          <a:p>
            <a:pPr marL="0">
              <a:defRPr/>
            </a:pPr>
            <a:endParaRPr lang="es-MX" dirty="0"/>
          </a:p>
        </p:txBody>
      </p:sp>
    </p:spTree>
    <p:extLst>
      <p:ext uri="{BB962C8B-B14F-4D97-AF65-F5344CB8AC3E}">
        <p14:creationId xmlns:p14="http://schemas.microsoft.com/office/powerpoint/2010/main" val="630415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22604" y="2780928"/>
            <a:ext cx="3961368" cy="990352"/>
          </a:xfrm>
        </p:spPr>
        <p:txBody>
          <a:bodyPr/>
          <a:lstStyle/>
          <a:p>
            <a:r>
              <a:rPr lang="es-MX" dirty="0">
                <a:solidFill>
                  <a:schemeClr val="bg1"/>
                </a:solidFill>
              </a:rPr>
              <a:t>Convenios </a:t>
            </a:r>
            <a:r>
              <a:rPr lang="es-MX" dirty="0">
                <a:solidFill>
                  <a:schemeClr val="bg1"/>
                </a:solidFill>
              </a:rPr>
              <a:t>para dar información</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110199083"/>
              </p:ext>
            </p:extLst>
          </p:nvPr>
        </p:nvGraphicFramePr>
        <p:xfrm>
          <a:off x="0" y="0"/>
          <a:ext cx="760658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225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204603094"/>
              </p:ext>
            </p:extLst>
          </p:nvPr>
        </p:nvGraphicFramePr>
        <p:xfrm>
          <a:off x="1197868" y="620688"/>
          <a:ext cx="10153128" cy="5660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7859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ES_tradnl" sz="2400" dirty="0" smtClean="0">
                <a:solidFill>
                  <a:schemeClr val="bg1"/>
                </a:solidFill>
              </a:rPr>
              <a:t>BIBLIOGRAFÍA:</a:t>
            </a:r>
          </a:p>
          <a:p>
            <a:endParaRPr lang="es-ES_tradnl" sz="2400" dirty="0">
              <a:solidFill>
                <a:schemeClr val="bg1"/>
              </a:solidFill>
            </a:endParaRPr>
          </a:p>
          <a:p>
            <a:r>
              <a:rPr lang="es-ES_tradnl" sz="2400" dirty="0" smtClean="0">
                <a:solidFill>
                  <a:schemeClr val="bg1"/>
                </a:solidFill>
              </a:rPr>
              <a:t>Rueda, Arturo (2005) Para entender la bolsa. Editorial CENSAGE </a:t>
            </a:r>
            <a:r>
              <a:rPr lang="es-ES_tradnl" sz="2400" dirty="0" err="1" smtClean="0">
                <a:solidFill>
                  <a:schemeClr val="bg1"/>
                </a:solidFill>
              </a:rPr>
              <a:t>Learning</a:t>
            </a:r>
            <a:r>
              <a:rPr lang="es-ES_tradnl" sz="2400" dirty="0" smtClean="0">
                <a:solidFill>
                  <a:schemeClr val="bg1"/>
                </a:solidFill>
              </a:rPr>
              <a:t>.</a:t>
            </a:r>
            <a:endParaRPr lang="es-ES_tradnl" sz="2400" dirty="0">
              <a:solidFill>
                <a:schemeClr val="bg1"/>
              </a:solidFill>
            </a:endParaRPr>
          </a:p>
        </p:txBody>
      </p:sp>
    </p:spTree>
    <p:extLst>
      <p:ext uri="{BB962C8B-B14F-4D97-AF65-F5344CB8AC3E}">
        <p14:creationId xmlns:p14="http://schemas.microsoft.com/office/powerpoint/2010/main" val="143586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p:txBody>
          <a:bodyPr rtlCol="0">
            <a:normAutofit/>
          </a:bodyPr>
          <a:lstStyle/>
          <a:p>
            <a:pPr algn="ctr" rtl="0"/>
            <a:r>
              <a:rPr lang="es-ES" dirty="0">
                <a:solidFill>
                  <a:schemeClr val="bg1"/>
                </a:solidFill>
              </a:rPr>
              <a:t>1. SECCIONES QUE CONFORMAN LOS MERCADOS FINANCIEROS</a:t>
            </a:r>
            <a:endParaRPr lang="es-ES" dirty="0">
              <a:solidFill>
                <a:schemeClr val="bg1"/>
              </a:solidFill>
            </a:endParaRPr>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1978790940"/>
              </p:ext>
            </p:extLst>
          </p:nvPr>
        </p:nvGraphicFramePr>
        <p:xfrm>
          <a:off x="6526460" y="1844824"/>
          <a:ext cx="5544616"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Conector recto de flecha 5"/>
          <p:cNvCxnSpPr/>
          <p:nvPr/>
        </p:nvCxnSpPr>
        <p:spPr>
          <a:xfrm flipV="1">
            <a:off x="2926060" y="2279283"/>
            <a:ext cx="4752528" cy="89734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Conector recto de flecha 21"/>
          <p:cNvCxnSpPr/>
          <p:nvPr/>
        </p:nvCxnSpPr>
        <p:spPr>
          <a:xfrm flipV="1">
            <a:off x="2349996" y="3128074"/>
            <a:ext cx="5328592" cy="23346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Conector recto de flecha 22"/>
          <p:cNvCxnSpPr/>
          <p:nvPr/>
        </p:nvCxnSpPr>
        <p:spPr>
          <a:xfrm>
            <a:off x="2959713" y="3480997"/>
            <a:ext cx="4718875" cy="4458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Conector recto de flecha 23"/>
          <p:cNvCxnSpPr/>
          <p:nvPr/>
        </p:nvCxnSpPr>
        <p:spPr>
          <a:xfrm>
            <a:off x="2908373" y="3614405"/>
            <a:ext cx="4626199" cy="115902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Conector recto de flecha 27"/>
          <p:cNvCxnSpPr/>
          <p:nvPr/>
        </p:nvCxnSpPr>
        <p:spPr>
          <a:xfrm>
            <a:off x="2983984" y="3699028"/>
            <a:ext cx="4478580" cy="196222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 name="Rectángulo 6"/>
          <p:cNvSpPr/>
          <p:nvPr/>
        </p:nvSpPr>
        <p:spPr>
          <a:xfrm>
            <a:off x="377881" y="2360778"/>
            <a:ext cx="2736304" cy="1349893"/>
          </a:xfrm>
          <a:prstGeom prst="rect">
            <a:avLst/>
          </a:prstGeom>
          <a:solidFill>
            <a:schemeClr val="accent5">
              <a:lumMod val="60000"/>
              <a:lumOff val="40000"/>
            </a:schemeClr>
          </a:solidFill>
          <a:ln>
            <a:solidFill>
              <a:schemeClr val="accent5">
                <a:lumMod val="60000"/>
                <a:lumOff val="40000"/>
              </a:schemeClr>
            </a:solidFill>
            <a:miter lim="800000"/>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rPr>
              <a:t>Estructura sistema financiero</a:t>
            </a:r>
            <a:endParaRPr lang="es-MX" dirty="0">
              <a:solidFill>
                <a:schemeClr val="bg1"/>
              </a:solidFill>
            </a:endParaRPr>
          </a:p>
        </p:txBody>
      </p:sp>
      <p:cxnSp>
        <p:nvCxnSpPr>
          <p:cNvPr id="32" name="Conector recto de flecha 31"/>
          <p:cNvCxnSpPr/>
          <p:nvPr/>
        </p:nvCxnSpPr>
        <p:spPr>
          <a:xfrm>
            <a:off x="1701924" y="3902575"/>
            <a:ext cx="0" cy="6815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0" name="Rectángulo 39"/>
          <p:cNvSpPr/>
          <p:nvPr/>
        </p:nvSpPr>
        <p:spPr>
          <a:xfrm>
            <a:off x="540038" y="4766692"/>
            <a:ext cx="2443946" cy="864096"/>
          </a:xfrm>
          <a:prstGeom prst="rect">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Regulado por el gobierno</a:t>
            </a:r>
            <a:endParaRPr lang="es-MX"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79521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82044" y="0"/>
            <a:ext cx="5900330" cy="1046808"/>
          </a:xfrm>
          <a:solidFill>
            <a:schemeClr val="tx2"/>
          </a:solidFill>
          <a:ln w="76200">
            <a:solidFill>
              <a:schemeClr val="accent6">
                <a:lumMod val="75000"/>
              </a:schemeClr>
            </a:solidFill>
            <a:prstDash val="sysDot"/>
          </a:ln>
        </p:spPr>
        <p:txBody>
          <a:bodyPr>
            <a:noAutofit/>
          </a:bodyPr>
          <a:lstStyle/>
          <a:p>
            <a:pPr algn="ctr"/>
            <a:r>
              <a:rPr lang="es-MX" sz="2800" dirty="0">
                <a:solidFill>
                  <a:schemeClr val="bg1"/>
                </a:solidFill>
              </a:rPr>
              <a:t>Funciones del Sistema financiero</a:t>
            </a:r>
            <a:endParaRPr lang="es-MX" sz="2800" dirty="0">
              <a:solidFill>
                <a:schemeClr val="bg1"/>
              </a:solidFill>
            </a:endParaRPr>
          </a:p>
        </p:txBody>
      </p:sp>
      <p:graphicFrame>
        <p:nvGraphicFramePr>
          <p:cNvPr id="4" name="Diagrama 3"/>
          <p:cNvGraphicFramePr/>
          <p:nvPr>
            <p:extLst>
              <p:ext uri="{D42A27DB-BD31-4B8C-83A1-F6EECF244321}">
                <p14:modId xmlns:p14="http://schemas.microsoft.com/office/powerpoint/2010/main" val="2437059633"/>
              </p:ext>
            </p:extLst>
          </p:nvPr>
        </p:nvGraphicFramePr>
        <p:xfrm>
          <a:off x="259601" y="1287366"/>
          <a:ext cx="10945216" cy="55706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936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061964" y="332656"/>
            <a:ext cx="8784976" cy="4721981"/>
          </a:xfrm>
          <a:prstGeom prst="rect">
            <a:avLst/>
          </a:prstGeom>
          <a:effectLst>
            <a:reflection blurRad="6350" stA="50000" endA="300" endPos="55500" dist="50800" dir="5400000" sy="-100000" algn="bl" rotWithShape="0"/>
          </a:effectLst>
        </p:spPr>
      </p:pic>
    </p:spTree>
    <p:extLst>
      <p:ext uri="{BB962C8B-B14F-4D97-AF65-F5344CB8AC3E}">
        <p14:creationId xmlns:p14="http://schemas.microsoft.com/office/powerpoint/2010/main" val="7811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65751052"/>
              </p:ext>
            </p:extLst>
          </p:nvPr>
        </p:nvGraphicFramePr>
        <p:xfrm>
          <a:off x="909836" y="1412776"/>
          <a:ext cx="9721080" cy="4217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0185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adial rojo 16x9">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800"/>
        </a:defPPr>
      </a:lstStyle>
    </a:txDef>
  </a:objectDefaults>
  <a:extraClrSchemeLst/>
  <a:extLst>
    <a:ext uri="{05A4C25C-085E-4340-85A3-A5531E510DB2}">
      <thm15:themeFamily xmlns:thm15="http://schemas.microsoft.com/office/thememl/2012/main" name="Office_9532507_TF02804895_TF02804895.potx" id="{2E094358-37A7-41FD-8FD9-AF35140AB5E1}" vid="{6EEF7D0C-27E5-4081-AE9F-3209866B2F3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Tema de Offic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1380992</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template makes an impression with its bold red background, radial sunburst pattern, and contrasting black title bar. Consider it for your small business or marketing presentation. Or, take advantage of the red color scheme to make a holiday-themed presentation.  Compatible with PowerPoint 2013 and later, this template offers a variety of slide layouts including title slides, bulleted lists, photo with captions, a sample chart, and blank slide, all in a widescreen (16X9) format.
</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2011-12-19T18:35:00+00:00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TP102804893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725212</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REDMOND\v-vaddu</DisplayName>
        <AccountId>2567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1BC18E0-614B-4152-A3EE-8AA2B60C72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5076977-ECB7-44C2-A70D-853BB6B41242}">
  <ds:schemaRefs>
    <ds:schemaRef ds:uri="4873beb7-5857-4685-be1f-d57550cc96cc"/>
    <ds:schemaRef ds:uri="http://purl.org/dc/terms/"/>
    <ds:schemaRef ds:uri="http://purl.org/dc/dcmitype/"/>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A765CE0-A8A0-42E0-82D2-3F870DB4D5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3559</TotalTime>
  <Words>6140</Words>
  <Application>Microsoft Macintosh PowerPoint</Application>
  <PresentationFormat>Personalizado</PresentationFormat>
  <Paragraphs>232</Paragraphs>
  <Slides>52</Slides>
  <Notes>11</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52</vt:i4>
      </vt:variant>
    </vt:vector>
  </HeadingPairs>
  <TitlesOfParts>
    <vt:vector size="61" baseType="lpstr">
      <vt:lpstr>Berkeley-BoldItalic</vt:lpstr>
      <vt:lpstr>Berkeley-Book</vt:lpstr>
      <vt:lpstr>Cambria</vt:lpstr>
      <vt:lpstr>Times New Roman</vt:lpstr>
      <vt:lpstr>Arial</vt:lpstr>
      <vt:lpstr>Calibri</vt:lpstr>
      <vt:lpstr>Wingdings 2</vt:lpstr>
      <vt:lpstr>Radial rojo 16x9</vt:lpstr>
      <vt:lpstr>Tema de Office</vt:lpstr>
      <vt:lpstr>Presentación de PowerPoint</vt:lpstr>
      <vt:lpstr>Presentación de PowerPoint</vt:lpstr>
      <vt:lpstr>Presentación de PowerPoint</vt:lpstr>
      <vt:lpstr>Presentación de PowerPoint</vt:lpstr>
      <vt:lpstr>Presentación de PowerPoint</vt:lpstr>
      <vt:lpstr>1. SECCIONES QUE CONFORMAN LOS MERCADOS FINANCIEROS</vt:lpstr>
      <vt:lpstr>Funciones del Sistema financiero</vt:lpstr>
      <vt:lpstr>Presentación de PowerPoint</vt:lpstr>
      <vt:lpstr>Presentación de PowerPoint</vt:lpstr>
      <vt:lpstr>Presentación de PowerPoint</vt:lpstr>
      <vt:lpstr>Las acciones no son la fuente más importante de financiamiento externo para los negocios. </vt:lpstr>
      <vt:lpstr>Presentación de PowerPoint</vt:lpstr>
      <vt:lpstr>El financiamiento indirecto, que implica las actividades de los intermediarios financieros, es mucho más importante que el financiamiento directo, en el cual los negocios obtienen fondos directamente de los prestamistas en los mercados financieros.</vt:lpstr>
      <vt:lpstr>Los intermediarios financieros, en particular los bancos, son la fuente más importante de fondos externos que se usa para financiar los negocios.</vt:lpstr>
      <vt:lpstr>Presentación de PowerPoint</vt:lpstr>
      <vt:lpstr>Tan sólo las grandes y bien establecidas corporaciones tienen fácil acceso a los mercados de valores para financiar sus actividades.</vt:lpstr>
      <vt:lpstr>El colateral es un rasgo prevaleciente de los contratos de deudas tanto para las familias como para los negocios.</vt:lpstr>
      <vt:lpstr>Los contratos de endeudamiento suelen ser documentos legales sumamente complicados que imponen restricciones sustanciales sobre el comportamiento del prestatario.</vt:lpstr>
      <vt:lpstr>Presentación de PowerPoint</vt:lpstr>
      <vt:lpstr>Como los costos de transacción influyen en la estructura financiera</vt:lpstr>
      <vt:lpstr>Economías de escala.</vt:lpstr>
      <vt:lpstr>Presentación de PowerPoint</vt:lpstr>
      <vt:lpstr>Especialización</vt:lpstr>
      <vt:lpstr>Presentación de PowerPoint</vt:lpstr>
      <vt:lpstr>Presentación de PowerPoint</vt:lpstr>
      <vt:lpstr>Presentación de PowerPoint</vt:lpstr>
      <vt:lpstr>EL PROBLEMA DE LOS LIMONES: CÓMO INFLUYE LA SELECCIÓN ADVERSA EN LA ESTRUCTURA FINANCIERA</vt:lpstr>
      <vt:lpstr>Presentación de PowerPoint</vt:lpstr>
      <vt:lpstr>Herramientas para ayudar a resolver el problema de la selección adversa</vt:lpstr>
      <vt:lpstr>Producción privada y venta de información</vt:lpstr>
      <vt:lpstr>Regulaciones gubernamentales para el incremento de la información.</vt:lpstr>
      <vt:lpstr>Presentación de PowerPoint</vt:lpstr>
      <vt:lpstr>Intermediación financiera.</vt:lpstr>
      <vt:lpstr>Presentación de PowerPoint</vt:lpstr>
      <vt:lpstr>Colateral y capital contable.</vt:lpstr>
      <vt:lpstr>Presentación de PowerPoint</vt:lpstr>
      <vt:lpstr>Presentación de PowerPoint</vt:lpstr>
      <vt:lpstr>Presentación de PowerPoint</vt:lpstr>
      <vt:lpstr>EL RIESGO EN LOS CONTRATOS DE CAPITAL CONTABLE: EL PROBLEMA DE AGENCIA </vt:lpstr>
      <vt:lpstr>Herramientas para ayudar a resolver el problema del agente principal</vt:lpstr>
      <vt:lpstr>Presentación de PowerPoint</vt:lpstr>
      <vt:lpstr>Presentación de PowerPoint</vt:lpstr>
      <vt:lpstr>Presentación de PowerPoint</vt:lpstr>
      <vt:lpstr>Presentación de PowerPoint</vt:lpstr>
      <vt:lpstr>Herramientas para ayudar a resolver el riesgo moral en los contratos de deudas</vt:lpstr>
      <vt:lpstr>Presentación de PowerPoint</vt:lpstr>
      <vt:lpstr>Convenios para desalentar un comportamiento indeseable.</vt:lpstr>
      <vt:lpstr>Convenios para motivar un comportamiento deseable.</vt:lpstr>
      <vt:lpstr>Convenios para mantener en buen estado los colaterales.</vt:lpstr>
      <vt:lpstr>Convenios para dar información</vt:lpstr>
      <vt:lpstr>Presentación de PowerPoint</vt:lpstr>
      <vt:lpstr>Presentación de PowerPoint</vt:lpstr>
    </vt:vector>
  </TitlesOfParts>
  <Company>HP</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económico de la estructura financiera</dc:title>
  <dc:creator>Ximena Luna</dc:creator>
  <cp:lastModifiedBy>Sergio Miranda</cp:lastModifiedBy>
  <cp:revision>50</cp:revision>
  <dcterms:created xsi:type="dcterms:W3CDTF">2017-09-29T18:22:44Z</dcterms:created>
  <dcterms:modified xsi:type="dcterms:W3CDTF">2017-10-18T08:07:46Z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