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8" r:id="rId3"/>
    <p:sldId id="289" r:id="rId4"/>
    <p:sldId id="304" r:id="rId5"/>
    <p:sldId id="305" r:id="rId6"/>
    <p:sldId id="257" r:id="rId7"/>
    <p:sldId id="258" r:id="rId8"/>
    <p:sldId id="259" r:id="rId9"/>
    <p:sldId id="260" r:id="rId10"/>
    <p:sldId id="261" r:id="rId11"/>
    <p:sldId id="302" r:id="rId12"/>
    <p:sldId id="264" r:id="rId13"/>
    <p:sldId id="262" r:id="rId14"/>
    <p:sldId id="265" r:id="rId15"/>
    <p:sldId id="266" r:id="rId16"/>
    <p:sldId id="267" r:id="rId17"/>
    <p:sldId id="268" r:id="rId18"/>
    <p:sldId id="269" r:id="rId19"/>
    <p:sldId id="270" r:id="rId20"/>
    <p:sldId id="271" r:id="rId21"/>
    <p:sldId id="272" r:id="rId22"/>
    <p:sldId id="277" r:id="rId23"/>
    <p:sldId id="274" r:id="rId24"/>
    <p:sldId id="275" r:id="rId25"/>
    <p:sldId id="276" r:id="rId26"/>
    <p:sldId id="278" r:id="rId27"/>
    <p:sldId id="279" r:id="rId28"/>
    <p:sldId id="280" r:id="rId29"/>
    <p:sldId id="281" r:id="rId30"/>
    <p:sldId id="282" r:id="rId31"/>
    <p:sldId id="283" r:id="rId32"/>
    <p:sldId id="284" r:id="rId33"/>
    <p:sldId id="285" r:id="rId34"/>
    <p:sldId id="286" r:id="rId35"/>
    <p:sldId id="287" r:id="rId36"/>
    <p:sldId id="263" r:id="rId37"/>
    <p:sldId id="291" r:id="rId38"/>
    <p:sldId id="292" r:id="rId39"/>
    <p:sldId id="293" r:id="rId40"/>
    <p:sldId id="294" r:id="rId41"/>
    <p:sldId id="295" r:id="rId42"/>
    <p:sldId id="296" r:id="rId43"/>
    <p:sldId id="297" r:id="rId44"/>
    <p:sldId id="298" r:id="rId45"/>
    <p:sldId id="299"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de Microsoft Office" initials="Office" lastIdx="1" clrIdx="0">
    <p:extLst/>
  </p:cmAuthor>
  <p:cmAuthor id="2" name="Usuario de Microsoft Office" initials="Office [2]" lastIdx="1" clrIdx="1">
    <p:extLst/>
  </p:cmAuthor>
  <p:cmAuthor id="3" name="Usuario de Microsoft Office" initials="Office [3]"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176"/>
    <p:restoredTop sz="93729"/>
  </p:normalViewPr>
  <p:slideViewPr>
    <p:cSldViewPr snapToGrid="0" snapToObjects="1">
      <p:cViewPr>
        <p:scale>
          <a:sx n="88" d="100"/>
          <a:sy n="88" d="100"/>
        </p:scale>
        <p:origin x="544"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commentAuthors" Target="commentAuthors.xml"/><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6-09-29T03:01:46.570" idx="1">
    <p:pos x="1202" y="1303"/>
    <p:text/>
    <p:extLst>
      <p:ext uri="{C676402C-5697-4E1C-873F-D02D1690AC5C}">
        <p15:threadingInfo xmlns:p15="http://schemas.microsoft.com/office/powerpoint/2012/main" timeZoneBias="300"/>
      </p:ext>
    </p:extLst>
  </p:cm>
  <p:cm authorId="3" dt="2016-09-29T03:03:00.997" idx="1">
    <p:pos x="10" y="10"/>
    <p:text/>
    <p:extLst>
      <p:ext uri="{C676402C-5697-4E1C-873F-D02D1690AC5C}">
        <p15:threadingInfo xmlns:p15="http://schemas.microsoft.com/office/powerpoint/2012/main" timeZoneBias="30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_tradnl" smtClean="0"/>
              <a:t>Clic para editar título</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smtClean="0"/>
              <a:t>Arrastre la imagen al marcador de posición o haga clic en el icono para agregarla</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_tradnl"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_tradnl" smtClean="0"/>
              <a:t>Clic para editar título</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_tradnl"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_tradnl" smtClean="0"/>
              <a:t>Clic para editar título</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_tradnl"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_tradnl" smtClean="0"/>
              <a:t>Clic para editar título</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_tradnl"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_tradnl" smtClean="0"/>
              <a:t>Clic para editar título</a:t>
            </a:r>
            <a:endParaRPr lang="en-US" dirty="0"/>
          </a:p>
        </p:txBody>
      </p:sp>
      <p:sp>
        <p:nvSpPr>
          <p:cNvPr id="3" name="Vertical Text Placeholder 2"/>
          <p:cNvSpPr>
            <a:spLocks noGrp="1"/>
          </p:cNvSpPr>
          <p:nvPr>
            <p:ph type="body" orient="vert" idx="1"/>
          </p:nvPr>
        </p:nvSpPr>
        <p:spPr/>
        <p:txBody>
          <a:bodyPr vert="eaVert" ancho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Content Placeholder 2"/>
          <p:cNvSpPr>
            <a:spLocks noGrp="1"/>
          </p:cNvSpPr>
          <p:nvPr>
            <p:ph idx="1"/>
          </p:nvPr>
        </p:nvSpPr>
        <p:spPr/>
        <p:txBody>
          <a:bodyPr anchor="ct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_tradnl" smtClean="0"/>
              <a:t>Clic para editar título</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_tradnl" smtClean="0"/>
              <a:t>Clic para editar título</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smtClean="0"/>
              <a:t>Arrastre la imagen al marcador de posición o haga clic en el icono para agregarla</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10/12/17</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comments" Target="../comments/commen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mundo-forex.com/que-son-acciones.php"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5.tif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6.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G:\uaemescud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34302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G:\escudoec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05750" y="0"/>
            <a:ext cx="1238250"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Título"/>
          <p:cNvSpPr txBox="1">
            <a:spLocks/>
          </p:cNvSpPr>
          <p:nvPr/>
        </p:nvSpPr>
        <p:spPr>
          <a:xfrm>
            <a:off x="323850" y="1125538"/>
            <a:ext cx="8143875" cy="1008062"/>
          </a:xfrm>
          <a:prstGeom prst="rect">
            <a:avLst/>
          </a:prstGeom>
        </p:spPr>
        <p:txBody>
          <a:bodyPr anchor="ctr">
            <a:normAutofit lnSpcReduction="10000"/>
          </a:bodyPr>
          <a:lstStyle/>
          <a:p>
            <a:pPr algn="ctr">
              <a:defRPr/>
            </a:pPr>
            <a:r>
              <a:rPr lang="es-MX" sz="3200" b="1" dirty="0">
                <a:latin typeface="Times New Roman" pitchFamily="18" charset="0"/>
                <a:cs typeface="Times New Roman" pitchFamily="18" charset="0"/>
              </a:rPr>
              <a:t>MATERIAL AUDIOVISUAL DIAPOSITIVAS</a:t>
            </a:r>
          </a:p>
        </p:txBody>
      </p:sp>
      <p:sp>
        <p:nvSpPr>
          <p:cNvPr id="7" name="1 Título"/>
          <p:cNvSpPr txBox="1">
            <a:spLocks/>
          </p:cNvSpPr>
          <p:nvPr/>
        </p:nvSpPr>
        <p:spPr>
          <a:xfrm>
            <a:off x="1331913" y="0"/>
            <a:ext cx="6553200" cy="857250"/>
          </a:xfrm>
          <a:prstGeom prst="rect">
            <a:avLst/>
          </a:prstGeom>
        </p:spPr>
        <p:txBody>
          <a:bodyPr anchor="ctr"/>
          <a:lstStyle/>
          <a:p>
            <a:pPr algn="ctr">
              <a:defRPr/>
            </a:pPr>
            <a:r>
              <a:rPr lang="es-MX" sz="2000" b="1" dirty="0">
                <a:solidFill>
                  <a:schemeClr val="tx1">
                    <a:lumMod val="95000"/>
                  </a:schemeClr>
                </a:solidFill>
                <a:latin typeface="Times New Roman" pitchFamily="18" charset="0"/>
                <a:cs typeface="Times New Roman" pitchFamily="18" charset="0"/>
              </a:rPr>
              <a:t>UNIVERSIDAD AUTÓNOMA DEL ESTADO DE MEXICO</a:t>
            </a:r>
          </a:p>
          <a:p>
            <a:pPr algn="ctr">
              <a:defRPr/>
            </a:pPr>
            <a:r>
              <a:rPr lang="es-MX" sz="2000" b="1" dirty="0">
                <a:solidFill>
                  <a:schemeClr val="tx1">
                    <a:lumMod val="95000"/>
                  </a:schemeClr>
                </a:solidFill>
                <a:latin typeface="Times New Roman" pitchFamily="18" charset="0"/>
                <a:ea typeface="+mj-ea"/>
                <a:cs typeface="Times New Roman" pitchFamily="18" charset="0"/>
              </a:rPr>
              <a:t>Facultad de Economía</a:t>
            </a:r>
          </a:p>
        </p:txBody>
      </p:sp>
      <p:sp>
        <p:nvSpPr>
          <p:cNvPr id="8" name="1 Título"/>
          <p:cNvSpPr txBox="1">
            <a:spLocks/>
          </p:cNvSpPr>
          <p:nvPr/>
        </p:nvSpPr>
        <p:spPr>
          <a:xfrm>
            <a:off x="539750" y="5229225"/>
            <a:ext cx="7920038" cy="836613"/>
          </a:xfrm>
          <a:prstGeom prst="rect">
            <a:avLst/>
          </a:prstGeom>
        </p:spPr>
        <p:txBody>
          <a:bodyPr anchor="ctr">
            <a:normAutofit fontScale="92500" lnSpcReduction="20000"/>
          </a:bodyPr>
          <a:lstStyle/>
          <a:p>
            <a:pPr algn="r">
              <a:defRPr/>
            </a:pPr>
            <a:r>
              <a:rPr lang="es-MX" sz="2000" b="1" dirty="0">
                <a:latin typeface="Times New Roman" pitchFamily="18" charset="0"/>
                <a:cs typeface="Times New Roman" pitchFamily="18" charset="0"/>
              </a:rPr>
              <a:t>ELABORADO POR: SERGIO MIRANDA GONZÁLEZ</a:t>
            </a:r>
            <a:endParaRPr lang="es-MX" sz="2000" b="1" dirty="0">
              <a:latin typeface="Times New Roman" pitchFamily="18" charset="0"/>
              <a:ea typeface="+mj-ea"/>
              <a:cs typeface="Times New Roman" pitchFamily="18" charset="0"/>
            </a:endParaRPr>
          </a:p>
          <a:p>
            <a:pPr algn="r" fontAlgn="auto">
              <a:spcAft>
                <a:spcPts val="0"/>
              </a:spcAft>
              <a:defRPr/>
            </a:pPr>
            <a:endParaRPr lang="es-MX" sz="2000" b="1" dirty="0">
              <a:latin typeface="Times New Roman" pitchFamily="18" charset="0"/>
              <a:ea typeface="+mj-ea"/>
              <a:cs typeface="Times New Roman" pitchFamily="18" charset="0"/>
            </a:endParaRPr>
          </a:p>
          <a:p>
            <a:pPr algn="r" fontAlgn="auto">
              <a:spcAft>
                <a:spcPts val="0"/>
              </a:spcAft>
              <a:defRPr/>
            </a:pPr>
            <a:r>
              <a:rPr lang="es-MX" sz="2000" b="1" dirty="0" smtClean="0">
                <a:latin typeface="Times New Roman" pitchFamily="18" charset="0"/>
                <a:ea typeface="+mj-ea"/>
                <a:cs typeface="Times New Roman" pitchFamily="18" charset="0"/>
              </a:rPr>
              <a:t>AGOSTO </a:t>
            </a:r>
            <a:r>
              <a:rPr lang="es-MX" sz="2000" b="1" dirty="0">
                <a:latin typeface="Times New Roman" pitchFamily="18" charset="0"/>
                <a:ea typeface="+mj-ea"/>
                <a:cs typeface="Times New Roman" pitchFamily="18" charset="0"/>
              </a:rPr>
              <a:t>DE </a:t>
            </a:r>
            <a:r>
              <a:rPr lang="es-MX" sz="2000" b="1" dirty="0" smtClean="0">
                <a:latin typeface="Times New Roman" pitchFamily="18" charset="0"/>
                <a:ea typeface="+mj-ea"/>
                <a:cs typeface="Times New Roman" pitchFamily="18" charset="0"/>
              </a:rPr>
              <a:t>2017</a:t>
            </a:r>
            <a:endParaRPr lang="es-MX" sz="2000" b="1" dirty="0">
              <a:latin typeface="Times New Roman" pitchFamily="18" charset="0"/>
              <a:ea typeface="+mj-ea"/>
              <a:cs typeface="Times New Roman" pitchFamily="18" charset="0"/>
            </a:endParaRPr>
          </a:p>
        </p:txBody>
      </p:sp>
      <p:sp>
        <p:nvSpPr>
          <p:cNvPr id="9" name="2 Subtítulo"/>
          <p:cNvSpPr txBox="1">
            <a:spLocks/>
          </p:cNvSpPr>
          <p:nvPr/>
        </p:nvSpPr>
        <p:spPr>
          <a:xfrm>
            <a:off x="1116013" y="2205038"/>
            <a:ext cx="7777162" cy="2879725"/>
          </a:xfrm>
          <a:prstGeom prst="rect">
            <a:avLst/>
          </a:prstGeom>
        </p:spPr>
        <p:txBody>
          <a:bodyPr>
            <a:normAutofit fontScale="92500" lnSpcReduction="20000"/>
          </a:bodyPr>
          <a:lstStyle/>
          <a:p>
            <a:pPr marL="342900" indent="-342900" algn="ctr">
              <a:spcBef>
                <a:spcPct val="20000"/>
              </a:spcBef>
              <a:defRPr/>
            </a:pPr>
            <a:r>
              <a:rPr lang="es-MX" sz="2200" b="1" dirty="0" smtClean="0">
                <a:latin typeface="Times New Roman" pitchFamily="18" charset="0"/>
                <a:cs typeface="Times New Roman" pitchFamily="18" charset="0"/>
              </a:rPr>
              <a:t>“</a:t>
            </a:r>
            <a:r>
              <a:rPr lang="es-ES" sz="2200" b="1" dirty="0" smtClean="0">
                <a:latin typeface="Times New Roman" pitchFamily="18" charset="0"/>
                <a:cs typeface="Times New Roman" pitchFamily="18" charset="0"/>
              </a:rPr>
              <a:t>Tipo de cambio directo, cruzado, </a:t>
            </a:r>
            <a:r>
              <a:rPr lang="es-ES" sz="2200" b="1" dirty="0" smtClean="0">
                <a:latin typeface="Times New Roman" pitchFamily="18" charset="0"/>
                <a:cs typeface="Times New Roman" pitchFamily="18" charset="0"/>
              </a:rPr>
              <a:t>forward y arbitraje</a:t>
            </a:r>
            <a:r>
              <a:rPr lang="es-MX" sz="2200" b="1" dirty="0" smtClean="0">
                <a:latin typeface="Times New Roman" pitchFamily="18" charset="0"/>
                <a:cs typeface="Times New Roman" pitchFamily="18" charset="0"/>
              </a:rPr>
              <a:t>”</a:t>
            </a:r>
            <a:endParaRPr lang="es-MX" sz="2200" b="1" dirty="0">
              <a:latin typeface="Times New Roman" pitchFamily="18" charset="0"/>
              <a:cs typeface="Times New Roman" pitchFamily="18" charset="0"/>
            </a:endParaRPr>
          </a:p>
          <a:p>
            <a:pPr marL="342900" indent="-342900" fontAlgn="auto">
              <a:spcBef>
                <a:spcPct val="20000"/>
              </a:spcBef>
              <a:spcAft>
                <a:spcPts val="0"/>
              </a:spcAft>
              <a:defRPr/>
            </a:pPr>
            <a:endParaRPr lang="es-MX" sz="2400" b="1" dirty="0">
              <a:latin typeface="Times New Roman" pitchFamily="18" charset="0"/>
              <a:cs typeface="Times New Roman" pitchFamily="18" charset="0"/>
            </a:endParaRPr>
          </a:p>
          <a:p>
            <a:pPr indent="-342900" fontAlgn="auto">
              <a:spcBef>
                <a:spcPct val="20000"/>
              </a:spcBef>
              <a:spcAft>
                <a:spcPts val="0"/>
              </a:spcAft>
              <a:defRPr/>
            </a:pPr>
            <a:r>
              <a:rPr lang="es-MX" sz="1750" b="1" u="sng" dirty="0">
                <a:latin typeface="Times New Roman" pitchFamily="18" charset="0"/>
                <a:cs typeface="Times New Roman" pitchFamily="18" charset="0"/>
              </a:rPr>
              <a:t>LICENCIATURA</a:t>
            </a:r>
            <a:r>
              <a:rPr lang="es-MX" sz="1750" b="1" dirty="0">
                <a:latin typeface="Times New Roman" pitchFamily="18" charset="0"/>
                <a:cs typeface="Times New Roman" pitchFamily="18" charset="0"/>
              </a:rPr>
              <a:t>: </a:t>
            </a:r>
            <a:r>
              <a:rPr lang="es-MX" sz="1750" b="1" dirty="0" smtClean="0">
                <a:latin typeface="Times New Roman" pitchFamily="18" charset="0"/>
                <a:cs typeface="Times New Roman" pitchFamily="18" charset="0"/>
              </a:rPr>
              <a:t>NEGOCIOS INTERNACIONALES BILINGÜE</a:t>
            </a:r>
          </a:p>
          <a:p>
            <a:pPr indent="-342900" fontAlgn="auto">
              <a:spcBef>
                <a:spcPct val="20000"/>
              </a:spcBef>
              <a:spcAft>
                <a:spcPts val="0"/>
              </a:spcAft>
              <a:defRPr/>
            </a:pPr>
            <a:r>
              <a:rPr lang="es-MX" sz="1750" b="1" u="sng" dirty="0" smtClean="0">
                <a:latin typeface="Times New Roman" pitchFamily="18" charset="0"/>
                <a:cs typeface="Times New Roman" pitchFamily="18" charset="0"/>
              </a:rPr>
              <a:t>UNIDAD </a:t>
            </a:r>
            <a:r>
              <a:rPr lang="es-MX" sz="1750" b="1" u="sng" dirty="0">
                <a:latin typeface="Times New Roman" pitchFamily="18" charset="0"/>
                <a:cs typeface="Times New Roman" pitchFamily="18" charset="0"/>
              </a:rPr>
              <a:t>DE APRENDIZAJE: MANEJO DEL MERCADO CAMBIARIO</a:t>
            </a:r>
          </a:p>
          <a:p>
            <a:pPr marL="342900" indent="-342900" fontAlgn="auto">
              <a:spcBef>
                <a:spcPct val="20000"/>
              </a:spcBef>
              <a:spcAft>
                <a:spcPts val="0"/>
              </a:spcAft>
              <a:defRPr/>
            </a:pPr>
            <a:r>
              <a:rPr lang="es-MX" sz="1750" b="1" u="sng" dirty="0">
                <a:latin typeface="Times New Roman" pitchFamily="18" charset="0"/>
                <a:cs typeface="Times New Roman" pitchFamily="18" charset="0"/>
              </a:rPr>
              <a:t>TEMAS DE LA UNIDAD DE APREDIZAJE:</a:t>
            </a:r>
          </a:p>
          <a:p>
            <a:pPr marL="342900" indent="-342900" fontAlgn="auto">
              <a:spcBef>
                <a:spcPct val="20000"/>
              </a:spcBef>
              <a:spcAft>
                <a:spcPts val="0"/>
              </a:spcAft>
              <a:buFont typeface="Arial" pitchFamily="34" charset="0"/>
              <a:buChar char="•"/>
              <a:defRPr/>
            </a:pPr>
            <a:endParaRPr lang="es-MX" b="1" u="sng" dirty="0">
              <a:latin typeface="Times New Roman" pitchFamily="18" charset="0"/>
              <a:cs typeface="Times New Roman" pitchFamily="18" charset="0"/>
            </a:endParaRPr>
          </a:p>
          <a:p>
            <a:r>
              <a:rPr lang="es-MX" sz="2000" b="1" dirty="0">
                <a:latin typeface="Times New Roman" charset="0"/>
                <a:ea typeface="Times New Roman" charset="0"/>
                <a:cs typeface="Times New Roman" charset="0"/>
              </a:rPr>
              <a:t>3.1 Operaciones de divisas.</a:t>
            </a:r>
            <a:br>
              <a:rPr lang="es-MX" sz="2000" b="1" dirty="0">
                <a:latin typeface="Times New Roman" charset="0"/>
                <a:ea typeface="Times New Roman" charset="0"/>
                <a:cs typeface="Times New Roman" charset="0"/>
              </a:rPr>
            </a:br>
            <a:r>
              <a:rPr lang="es-MX" sz="2000" b="1" dirty="0">
                <a:latin typeface="Times New Roman" charset="0"/>
                <a:ea typeface="Times New Roman" charset="0"/>
                <a:cs typeface="Times New Roman" charset="0"/>
              </a:rPr>
              <a:t>3.1.1 Transacciones mercado de contado o spot. </a:t>
            </a:r>
            <a:endParaRPr lang="es-MX" sz="2000" b="1" dirty="0" smtClean="0">
              <a:latin typeface="Times New Roman" charset="0"/>
              <a:ea typeface="Times New Roman" charset="0"/>
              <a:cs typeface="Times New Roman" charset="0"/>
            </a:endParaRPr>
          </a:p>
          <a:p>
            <a:r>
              <a:rPr lang="es-MX" sz="2000" b="1" dirty="0" smtClean="0">
                <a:latin typeface="Times New Roman" charset="0"/>
                <a:ea typeface="Times New Roman" charset="0"/>
                <a:cs typeface="Times New Roman" charset="0"/>
              </a:rPr>
              <a:t>3.1.2 </a:t>
            </a:r>
            <a:r>
              <a:rPr lang="es-MX" sz="2000" b="1" dirty="0">
                <a:latin typeface="Times New Roman" charset="0"/>
                <a:ea typeface="Times New Roman" charset="0"/>
                <a:cs typeface="Times New Roman" charset="0"/>
              </a:rPr>
              <a:t>Operaciones de cambio cruzados.</a:t>
            </a:r>
            <a:br>
              <a:rPr lang="es-MX" sz="2000" b="1" dirty="0">
                <a:latin typeface="Times New Roman" charset="0"/>
                <a:ea typeface="Times New Roman" charset="0"/>
                <a:cs typeface="Times New Roman" charset="0"/>
              </a:rPr>
            </a:br>
            <a:r>
              <a:rPr lang="es-MX" sz="2000" b="1" dirty="0">
                <a:latin typeface="Times New Roman" charset="0"/>
                <a:ea typeface="Times New Roman" charset="0"/>
                <a:cs typeface="Times New Roman" charset="0"/>
              </a:rPr>
              <a:t>3.1.3 Operaciones de contado (forward).</a:t>
            </a:r>
            <a:r>
              <a:rPr lang="es-MX" sz="2000" dirty="0"/>
              <a:t/>
            </a:r>
            <a:br>
              <a:rPr lang="es-MX" sz="2000" dirty="0"/>
            </a:br>
            <a:endParaRPr lang="es-MX" sz="2000" dirty="0"/>
          </a:p>
        </p:txBody>
      </p:sp>
    </p:spTree>
    <p:extLst>
      <p:ext uri="{BB962C8B-B14F-4D97-AF65-F5344CB8AC3E}">
        <p14:creationId xmlns:p14="http://schemas.microsoft.com/office/powerpoint/2010/main" val="15231298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09625" y="171450"/>
            <a:ext cx="10515600" cy="492443"/>
          </a:xfrm>
          <a:prstGeom prst="rect">
            <a:avLst/>
          </a:prstGeom>
          <a:blipFill>
            <a:blip r:embed="rId2"/>
            <a:tile tx="0" ty="0" sx="100000" sy="100000" flip="none" algn="tl"/>
          </a:blipFill>
          <a:ln>
            <a:solidFill>
              <a:schemeClr val="bg1"/>
            </a:solidFill>
          </a:ln>
        </p:spPr>
        <p:txBody>
          <a:bodyPr wrap="square">
            <a:spAutoFit/>
          </a:bodyPr>
          <a:lstStyle/>
          <a:p>
            <a:pPr algn="ctr"/>
            <a:r>
              <a:rPr lang="es-ES_tradnl" sz="2600" b="1" dirty="0" smtClean="0">
                <a:solidFill>
                  <a:schemeClr val="bg1">
                    <a:lumMod val="95000"/>
                    <a:lumOff val="5000"/>
                  </a:schemeClr>
                </a:solidFill>
                <a:latin typeface="Times New Roman" charset="0"/>
                <a:ea typeface="Times New Roman" charset="0"/>
                <a:cs typeface="Times New Roman" charset="0"/>
              </a:rPr>
              <a:t>2. TIPOS </a:t>
            </a:r>
            <a:r>
              <a:rPr lang="es-ES_tradnl" sz="2600" b="1" dirty="0">
                <a:solidFill>
                  <a:schemeClr val="bg1">
                    <a:lumMod val="95000"/>
                    <a:lumOff val="5000"/>
                  </a:schemeClr>
                </a:solidFill>
                <a:latin typeface="Times New Roman" charset="0"/>
                <a:ea typeface="Times New Roman" charset="0"/>
                <a:cs typeface="Times New Roman" charset="0"/>
              </a:rPr>
              <a:t>DE CAMBIO DIRECTO Y CRUZADO </a:t>
            </a:r>
            <a:endParaRPr lang="es-ES_tradnl" sz="2600" dirty="0">
              <a:solidFill>
                <a:schemeClr val="bg1">
                  <a:lumMod val="95000"/>
                  <a:lumOff val="5000"/>
                </a:schemeClr>
              </a:solidFill>
              <a:latin typeface="Times New Roman" charset="0"/>
              <a:ea typeface="Times New Roman" charset="0"/>
              <a:cs typeface="Times New Roman" charset="0"/>
            </a:endParaRPr>
          </a:p>
        </p:txBody>
      </p:sp>
      <p:sp>
        <p:nvSpPr>
          <p:cNvPr id="5" name="Rectángulo 4"/>
          <p:cNvSpPr/>
          <p:nvPr/>
        </p:nvSpPr>
        <p:spPr>
          <a:xfrm>
            <a:off x="809625" y="937829"/>
            <a:ext cx="10515600" cy="3693319"/>
          </a:xfrm>
          <a:prstGeom prst="rect">
            <a:avLst/>
          </a:prstGeom>
          <a:blipFill>
            <a:blip r:embed="rId2"/>
            <a:tile tx="0" ty="0" sx="100000" sy="100000" flip="none" algn="tl"/>
          </a:blipFill>
          <a:ln>
            <a:solidFill>
              <a:schemeClr val="bg1"/>
            </a:solidFill>
          </a:ln>
        </p:spPr>
        <p:txBody>
          <a:bodyPr wrap="square">
            <a:spAutoFit/>
          </a:bodyPr>
          <a:lstStyle/>
          <a:p>
            <a:r>
              <a:rPr lang="es-ES_tradnl" b="1" dirty="0">
                <a:solidFill>
                  <a:schemeClr val="bg1">
                    <a:lumMod val="95000"/>
                    <a:lumOff val="5000"/>
                  </a:schemeClr>
                </a:solidFill>
                <a:latin typeface="Times New Roman" charset="0"/>
                <a:ea typeface="Times New Roman" charset="0"/>
                <a:cs typeface="Times New Roman" charset="0"/>
              </a:rPr>
              <a:t>TIPO DE CAMBIO </a:t>
            </a:r>
            <a:r>
              <a:rPr lang="es-ES_tradnl" b="1" dirty="0" smtClean="0">
                <a:solidFill>
                  <a:schemeClr val="bg1">
                    <a:lumMod val="95000"/>
                    <a:lumOff val="5000"/>
                  </a:schemeClr>
                </a:solidFill>
                <a:latin typeface="Times New Roman" charset="0"/>
                <a:ea typeface="Times New Roman" charset="0"/>
                <a:cs typeface="Times New Roman" charset="0"/>
              </a:rPr>
              <a:t>DIRECTO: </a:t>
            </a:r>
            <a:r>
              <a:rPr lang="es-ES_tradnl" dirty="0" smtClean="0">
                <a:solidFill>
                  <a:schemeClr val="bg1">
                    <a:lumMod val="95000"/>
                    <a:lumOff val="5000"/>
                  </a:schemeClr>
                </a:solidFill>
                <a:latin typeface="Times New Roman" charset="0"/>
                <a:ea typeface="Times New Roman" charset="0"/>
                <a:cs typeface="Times New Roman" charset="0"/>
              </a:rPr>
              <a:t>Es el precio de una moneda en </a:t>
            </a:r>
            <a:r>
              <a:rPr lang="es-ES_tradnl" dirty="0" err="1" smtClean="0">
                <a:solidFill>
                  <a:schemeClr val="bg1">
                    <a:lumMod val="95000"/>
                    <a:lumOff val="5000"/>
                  </a:schemeClr>
                </a:solidFill>
                <a:latin typeface="Times New Roman" charset="0"/>
                <a:ea typeface="Times New Roman" charset="0"/>
                <a:cs typeface="Times New Roman" charset="0"/>
              </a:rPr>
              <a:t>funci</a:t>
            </a:r>
            <a:r>
              <a:rPr lang="es-ES" dirty="0" err="1" smtClean="0">
                <a:solidFill>
                  <a:schemeClr val="bg1">
                    <a:lumMod val="95000"/>
                    <a:lumOff val="5000"/>
                  </a:schemeClr>
                </a:solidFill>
                <a:latin typeface="Times New Roman" charset="0"/>
                <a:ea typeface="Times New Roman" charset="0"/>
                <a:cs typeface="Times New Roman" charset="0"/>
              </a:rPr>
              <a:t>ón</a:t>
            </a:r>
            <a:r>
              <a:rPr lang="es-ES" dirty="0" smtClean="0">
                <a:solidFill>
                  <a:schemeClr val="bg1">
                    <a:lumMod val="95000"/>
                    <a:lumOff val="5000"/>
                  </a:schemeClr>
                </a:solidFill>
                <a:latin typeface="Times New Roman" charset="0"/>
                <a:ea typeface="Times New Roman" charset="0"/>
                <a:cs typeface="Times New Roman" charset="0"/>
              </a:rPr>
              <a:t> de otra. Dicho de otra manera: número de unidades de la moneda nacional, que obtenemos a cambio de una unidad de moneda extranjera.</a:t>
            </a:r>
          </a:p>
          <a:p>
            <a:endParaRPr lang="es-ES" dirty="0" smtClean="0">
              <a:solidFill>
                <a:schemeClr val="bg1">
                  <a:lumMod val="95000"/>
                  <a:lumOff val="5000"/>
                </a:schemeClr>
              </a:solidFill>
              <a:latin typeface="Times New Roman" charset="0"/>
              <a:ea typeface="Times New Roman" charset="0"/>
              <a:cs typeface="Times New Roman" charset="0"/>
            </a:endParaRPr>
          </a:p>
          <a:p>
            <a:r>
              <a:rPr lang="es-ES" b="1" dirty="0" smtClean="0">
                <a:solidFill>
                  <a:srgbClr val="FF0000"/>
                </a:solidFill>
                <a:latin typeface="Times New Roman" charset="0"/>
                <a:ea typeface="Times New Roman" charset="0"/>
                <a:cs typeface="Times New Roman" charset="0"/>
              </a:rPr>
              <a:t>EJEMPLO: 1USD = 1.7320 €</a:t>
            </a:r>
          </a:p>
          <a:p>
            <a:endParaRPr lang="es-ES" dirty="0" smtClean="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TIPO DE CAMBIO INDIRECTO. </a:t>
            </a:r>
            <a:r>
              <a:rPr lang="es-ES_tradnl" dirty="0">
                <a:solidFill>
                  <a:schemeClr val="bg1">
                    <a:lumMod val="95000"/>
                    <a:lumOff val="5000"/>
                  </a:schemeClr>
                </a:solidFill>
                <a:latin typeface="Times New Roman" charset="0"/>
                <a:ea typeface="Times New Roman" charset="0"/>
                <a:cs typeface="Times New Roman" charset="0"/>
              </a:rPr>
              <a:t>Es el número de unidades de moneda extranjera que obtenemos a cambio a cambio de una unidad de moneda nacional</a:t>
            </a:r>
            <a:r>
              <a:rPr lang="es-ES_tradnl" dirty="0" smtClean="0">
                <a:solidFill>
                  <a:schemeClr val="bg1">
                    <a:lumMod val="95000"/>
                    <a:lumOff val="5000"/>
                  </a:schemeClr>
                </a:solidFill>
                <a:latin typeface="Times New Roman" charset="0"/>
                <a:ea typeface="Times New Roman" charset="0"/>
                <a:cs typeface="Times New Roman" charset="0"/>
              </a:rPr>
              <a:t>.</a:t>
            </a:r>
          </a:p>
          <a:p>
            <a:endParaRPr lang="es-ES_tradnl" b="1" dirty="0">
              <a:solidFill>
                <a:srgbClr val="FF0000"/>
              </a:solidFill>
              <a:latin typeface="Times New Roman" charset="0"/>
              <a:ea typeface="Times New Roman" charset="0"/>
              <a:cs typeface="Times New Roman" charset="0"/>
            </a:endParaRPr>
          </a:p>
          <a:p>
            <a:r>
              <a:rPr lang="es-ES_tradnl" b="1" dirty="0" smtClean="0">
                <a:solidFill>
                  <a:srgbClr val="FF0000"/>
                </a:solidFill>
                <a:latin typeface="Times New Roman" charset="0"/>
                <a:ea typeface="Times New Roman" charset="0"/>
                <a:cs typeface="Times New Roman" charset="0"/>
              </a:rPr>
              <a:t>EJEMPLO: 1€ = 1.7320 USD</a:t>
            </a:r>
          </a:p>
          <a:p>
            <a:endParaRPr lang="es-ES_tradnl" b="1" dirty="0">
              <a:solidFill>
                <a:schemeClr val="bg1">
                  <a:lumMod val="95000"/>
                  <a:lumOff val="5000"/>
                </a:schemeClr>
              </a:solidFill>
              <a:latin typeface="Times New Roman" charset="0"/>
              <a:ea typeface="Times New Roman" charset="0"/>
              <a:cs typeface="Times New Roman" charset="0"/>
            </a:endParaRPr>
          </a:p>
          <a:p>
            <a:r>
              <a:rPr lang="es-ES_tradnl" b="1" dirty="0" smtClean="0">
                <a:solidFill>
                  <a:schemeClr val="bg1">
                    <a:lumMod val="95000"/>
                    <a:lumOff val="5000"/>
                  </a:schemeClr>
                </a:solidFill>
                <a:latin typeface="Times New Roman" charset="0"/>
                <a:ea typeface="Times New Roman" charset="0"/>
                <a:cs typeface="Times New Roman" charset="0"/>
              </a:rPr>
              <a:t>TIPO </a:t>
            </a:r>
            <a:r>
              <a:rPr lang="es-ES_tradnl" b="1" dirty="0">
                <a:solidFill>
                  <a:schemeClr val="bg1">
                    <a:lumMod val="95000"/>
                    <a:lumOff val="5000"/>
                  </a:schemeClr>
                </a:solidFill>
                <a:latin typeface="Times New Roman" charset="0"/>
                <a:ea typeface="Times New Roman" charset="0"/>
                <a:cs typeface="Times New Roman" charset="0"/>
              </a:rPr>
              <a:t>DE CAMBIO </a:t>
            </a:r>
            <a:r>
              <a:rPr lang="es-ES_tradnl" b="1" dirty="0" smtClean="0">
                <a:solidFill>
                  <a:schemeClr val="bg1">
                    <a:lumMod val="95000"/>
                    <a:lumOff val="5000"/>
                  </a:schemeClr>
                </a:solidFill>
                <a:latin typeface="Times New Roman" charset="0"/>
                <a:ea typeface="Times New Roman" charset="0"/>
                <a:cs typeface="Times New Roman" charset="0"/>
              </a:rPr>
              <a:t>CRUZADO</a:t>
            </a:r>
            <a:r>
              <a:rPr lang="es-ES_tradnl" dirty="0" smtClean="0">
                <a:solidFill>
                  <a:schemeClr val="bg1">
                    <a:lumMod val="95000"/>
                    <a:lumOff val="5000"/>
                  </a:schemeClr>
                </a:solidFill>
                <a:latin typeface="Times New Roman" charset="0"/>
                <a:ea typeface="Times New Roman" charset="0"/>
                <a:cs typeface="Times New Roman" charset="0"/>
              </a:rPr>
              <a:t>: El precio de una moneda en </a:t>
            </a:r>
            <a:r>
              <a:rPr lang="es-ES" dirty="0" smtClean="0">
                <a:solidFill>
                  <a:schemeClr val="bg1">
                    <a:lumMod val="95000"/>
                    <a:lumOff val="5000"/>
                  </a:schemeClr>
                </a:solidFill>
                <a:latin typeface="Times New Roman" charset="0"/>
                <a:ea typeface="Times New Roman" charset="0"/>
                <a:cs typeface="Times New Roman" charset="0"/>
              </a:rPr>
              <a:t>términos de otra moneda, pero calculado a través de una tercera moneda, así por ejemplo el tipo de cambio cruzado PESO/EURO a través del dólar puede expresarse de la siguiente manera.</a:t>
            </a:r>
            <a:endParaRPr lang="es-ES_tradnl" dirty="0">
              <a:solidFill>
                <a:schemeClr val="bg1">
                  <a:lumMod val="95000"/>
                  <a:lumOff val="5000"/>
                </a:schemeClr>
              </a:solidFill>
              <a:latin typeface="Times New Roman" charset="0"/>
              <a:ea typeface="Times New Roman" charset="0"/>
              <a:cs typeface="Times New Roman" charset="0"/>
            </a:endParaRPr>
          </a:p>
        </p:txBody>
      </p:sp>
      <p:sp>
        <p:nvSpPr>
          <p:cNvPr id="7" name="Rectángulo 6"/>
          <p:cNvSpPr/>
          <p:nvPr/>
        </p:nvSpPr>
        <p:spPr>
          <a:xfrm>
            <a:off x="809625" y="4764637"/>
            <a:ext cx="10515600" cy="1754326"/>
          </a:xfrm>
          <a:prstGeom prst="rect">
            <a:avLst/>
          </a:prstGeom>
          <a:blipFill>
            <a:blip r:embed="rId2"/>
            <a:tile tx="0" ty="0" sx="100000" sy="100000" flip="none" algn="tl"/>
          </a:blipFill>
          <a:ln>
            <a:solidFill>
              <a:schemeClr val="bg1"/>
            </a:solidFill>
          </a:ln>
        </p:spPr>
        <p:txBody>
          <a:bodyPr wrap="square">
            <a:spAutoFit/>
          </a:bodyPr>
          <a:lstStyle/>
          <a:p>
            <a:r>
              <a:rPr lang="es-ES" dirty="0" smtClean="0">
                <a:solidFill>
                  <a:schemeClr val="bg1">
                    <a:lumMod val="95000"/>
                    <a:lumOff val="5000"/>
                  </a:schemeClr>
                </a:solidFill>
                <a:latin typeface="Times New Roman" charset="0"/>
                <a:ea typeface="Times New Roman" charset="0"/>
                <a:cs typeface="Times New Roman" charset="0"/>
              </a:rPr>
              <a:t>En la práctica , un tipo cruzado es el tipo de cambio entre dos monedas, cuando ninguna de las cuales es el dólar americano. La prensa económica como el </a:t>
            </a:r>
            <a:r>
              <a:rPr lang="es-ES" dirty="0" err="1" smtClean="0">
                <a:solidFill>
                  <a:schemeClr val="bg1">
                    <a:lumMod val="95000"/>
                    <a:lumOff val="5000"/>
                  </a:schemeClr>
                </a:solidFill>
                <a:latin typeface="Times New Roman" charset="0"/>
                <a:ea typeface="Times New Roman" charset="0"/>
                <a:cs typeface="Times New Roman" charset="0"/>
              </a:rPr>
              <a:t>Financial</a:t>
            </a:r>
            <a:r>
              <a:rPr lang="es-ES" dirty="0" smtClean="0">
                <a:solidFill>
                  <a:schemeClr val="bg1">
                    <a:lumMod val="95000"/>
                    <a:lumOff val="5000"/>
                  </a:schemeClr>
                </a:solidFill>
                <a:latin typeface="Times New Roman" charset="0"/>
                <a:ea typeface="Times New Roman" charset="0"/>
                <a:cs typeface="Times New Roman" charset="0"/>
              </a:rPr>
              <a:t> Times, trae muchos tipos cruzados, pero de todos modos es útil saber como se calcula.</a:t>
            </a:r>
          </a:p>
          <a:p>
            <a:endParaRPr lang="es-ES" dirty="0">
              <a:solidFill>
                <a:schemeClr val="bg1">
                  <a:lumMod val="95000"/>
                  <a:lumOff val="5000"/>
                </a:schemeClr>
              </a:solidFill>
              <a:latin typeface="Times New Roman" charset="0"/>
              <a:ea typeface="Times New Roman" charset="0"/>
              <a:cs typeface="Times New Roman" charset="0"/>
            </a:endParaRPr>
          </a:p>
          <a:p>
            <a:r>
              <a:rPr lang="es-ES" dirty="0" smtClean="0">
                <a:solidFill>
                  <a:schemeClr val="bg1">
                    <a:lumMod val="95000"/>
                    <a:lumOff val="5000"/>
                  </a:schemeClr>
                </a:solidFill>
                <a:latin typeface="Times New Roman" charset="0"/>
                <a:ea typeface="Times New Roman" charset="0"/>
                <a:cs typeface="Times New Roman" charset="0"/>
              </a:rPr>
              <a:t>Aunque las cotizaciones del dólar no aparecen en el tipo cruzado final, generalmente se usan para el cálculo, por lo que deben de conocerse.</a:t>
            </a:r>
            <a:endParaRPr lang="es-ES_tradnl"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1372918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09625" y="171450"/>
            <a:ext cx="10515600" cy="492443"/>
          </a:xfrm>
          <a:prstGeom prst="rect">
            <a:avLst/>
          </a:prstGeom>
          <a:blipFill>
            <a:blip r:embed="rId2"/>
            <a:tile tx="0" ty="0" sx="100000" sy="100000" flip="none" algn="tl"/>
          </a:blipFill>
          <a:ln>
            <a:solidFill>
              <a:schemeClr val="bg1"/>
            </a:solidFill>
          </a:ln>
        </p:spPr>
        <p:txBody>
          <a:bodyPr wrap="square">
            <a:spAutoFit/>
          </a:bodyPr>
          <a:lstStyle/>
          <a:p>
            <a:pPr algn="ctr"/>
            <a:r>
              <a:rPr lang="es-ES_tradnl" sz="2600" b="1" dirty="0" smtClean="0">
                <a:solidFill>
                  <a:schemeClr val="bg1">
                    <a:lumMod val="95000"/>
                    <a:lumOff val="5000"/>
                  </a:schemeClr>
                </a:solidFill>
                <a:latin typeface="Times New Roman" charset="0"/>
                <a:ea typeface="Times New Roman" charset="0"/>
                <a:cs typeface="Times New Roman" charset="0"/>
              </a:rPr>
              <a:t>EJERCICIO A REALIZAR</a:t>
            </a:r>
            <a:endParaRPr lang="es-ES_tradnl" sz="2600" dirty="0">
              <a:solidFill>
                <a:schemeClr val="bg1">
                  <a:lumMod val="95000"/>
                  <a:lumOff val="5000"/>
                </a:schemeClr>
              </a:solidFill>
              <a:latin typeface="Times New Roman" charset="0"/>
              <a:ea typeface="Times New Roman" charset="0"/>
              <a:cs typeface="Times New Roman" charset="0"/>
            </a:endParaRPr>
          </a:p>
        </p:txBody>
      </p:sp>
      <p:sp>
        <p:nvSpPr>
          <p:cNvPr id="3" name="Rectángulo 2"/>
          <p:cNvSpPr/>
          <p:nvPr/>
        </p:nvSpPr>
        <p:spPr>
          <a:xfrm>
            <a:off x="809625" y="937829"/>
            <a:ext cx="10515600" cy="2246769"/>
          </a:xfrm>
          <a:prstGeom prst="rect">
            <a:avLst/>
          </a:prstGeom>
          <a:blipFill>
            <a:blip r:embed="rId2"/>
            <a:tile tx="0" ty="0" sx="100000" sy="100000" flip="none" algn="tl"/>
          </a:blipFill>
          <a:ln>
            <a:solidFill>
              <a:schemeClr val="bg1"/>
            </a:solidFill>
          </a:ln>
        </p:spPr>
        <p:txBody>
          <a:bodyPr wrap="square">
            <a:spAutoFit/>
          </a:bodyPr>
          <a:lstStyle/>
          <a:p>
            <a:r>
              <a:rPr lang="es-ES" sz="2000" b="1" dirty="0" smtClean="0">
                <a:solidFill>
                  <a:schemeClr val="bg1">
                    <a:lumMod val="95000"/>
                    <a:lumOff val="5000"/>
                  </a:schemeClr>
                </a:solidFill>
                <a:latin typeface="Times New Roman" charset="0"/>
                <a:ea typeface="Times New Roman" charset="0"/>
                <a:cs typeface="Times New Roman" charset="0"/>
              </a:rPr>
              <a:t>PROBLEMA: En septiembre de 2016, un euro (EUR) se intercambió en los mercados divisas por 0.9500 libras esterlinas (GBP) y un dólar norteamericano (USD) por 0.8000 GBP. </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UN AÑO DESPUÉS </a:t>
            </a:r>
            <a:r>
              <a:rPr lang="mr-IN" sz="2000" b="1" dirty="0" smtClean="0">
                <a:solidFill>
                  <a:schemeClr val="bg1">
                    <a:lumMod val="95000"/>
                    <a:lumOff val="5000"/>
                  </a:schemeClr>
                </a:solidFill>
                <a:latin typeface="Times New Roman" charset="0"/>
                <a:ea typeface="Times New Roman" charset="0"/>
                <a:cs typeface="Times New Roman" charset="0"/>
              </a:rPr>
              <a:t>…</a:t>
            </a:r>
            <a:endParaRPr lang="es-ES" sz="2000" b="1" dirty="0" smtClean="0">
              <a:solidFill>
                <a:schemeClr val="bg1">
                  <a:lumMod val="95000"/>
                  <a:lumOff val="5000"/>
                </a:schemeClr>
              </a:solidFill>
              <a:latin typeface="Times New Roman" charset="0"/>
              <a:ea typeface="Times New Roman" charset="0"/>
              <a:cs typeface="Times New Roman" charset="0"/>
            </a:endParaRP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En septiembre de 2017 1 GBP equivale a 1.2500 EUR y a 1.4000 USD. A partir de estos datos calcule: </a:t>
            </a:r>
            <a:endParaRPr lang="es-ES_tradnl" sz="2000" dirty="0">
              <a:solidFill>
                <a:schemeClr val="bg1">
                  <a:lumMod val="95000"/>
                  <a:lumOff val="5000"/>
                </a:schemeClr>
              </a:solidFill>
              <a:latin typeface="Times New Roman" charset="0"/>
              <a:ea typeface="Times New Roman" charset="0"/>
              <a:cs typeface="Times New Roman" charset="0"/>
            </a:endParaRPr>
          </a:p>
        </p:txBody>
      </p:sp>
      <p:sp>
        <p:nvSpPr>
          <p:cNvPr id="4" name="Rectángulo 3"/>
          <p:cNvSpPr/>
          <p:nvPr/>
        </p:nvSpPr>
        <p:spPr>
          <a:xfrm>
            <a:off x="809625" y="3705093"/>
            <a:ext cx="10515600" cy="646331"/>
          </a:xfrm>
          <a:prstGeom prst="rect">
            <a:avLst/>
          </a:prstGeom>
          <a:blipFill>
            <a:blip r:embed="rId2"/>
            <a:tile tx="0" ty="0" sx="100000" sy="100000" flip="none" algn="tl"/>
          </a:blipFill>
          <a:ln>
            <a:solidFill>
              <a:schemeClr val="bg1"/>
            </a:solidFill>
          </a:ln>
        </p:spPr>
        <p:txBody>
          <a:bodyPr wrap="square">
            <a:spAutoFit/>
          </a:bodyPr>
          <a:lstStyle/>
          <a:p>
            <a:r>
              <a:rPr lang="es-ES" b="1" dirty="0" smtClean="0">
                <a:solidFill>
                  <a:schemeClr val="bg1">
                    <a:lumMod val="95000"/>
                    <a:lumOff val="5000"/>
                  </a:schemeClr>
                </a:solidFill>
                <a:latin typeface="Times New Roman" charset="0"/>
                <a:ea typeface="Times New Roman" charset="0"/>
                <a:cs typeface="Times New Roman" charset="0"/>
              </a:rPr>
              <a:t>PREGUNTA 1. </a:t>
            </a:r>
            <a:r>
              <a:rPr lang="es-ES" dirty="0" smtClean="0">
                <a:solidFill>
                  <a:schemeClr val="bg1">
                    <a:lumMod val="95000"/>
                    <a:lumOff val="5000"/>
                  </a:schemeClr>
                </a:solidFill>
                <a:latin typeface="Times New Roman" charset="0"/>
                <a:ea typeface="Times New Roman" charset="0"/>
                <a:cs typeface="Times New Roman" charset="0"/>
              </a:rPr>
              <a:t>DETERMINAR EL CAMBIO NOMINAL (CÁLCULO DIRECTO/CÁLCULO INDIRECTO ) ENTRE EL EURO Y EL DÓLAR NORTEAMERICANO EN SEPTIEMBRE DE 2016 Y 2017.</a:t>
            </a:r>
            <a:endParaRPr lang="es-ES_tradnl" dirty="0">
              <a:solidFill>
                <a:schemeClr val="bg1">
                  <a:lumMod val="95000"/>
                  <a:lumOff val="5000"/>
                </a:schemeClr>
              </a:solidFill>
              <a:latin typeface="Times New Roman" charset="0"/>
              <a:ea typeface="Times New Roman" charset="0"/>
              <a:cs typeface="Times New Roman" charset="0"/>
            </a:endParaRPr>
          </a:p>
        </p:txBody>
      </p:sp>
      <p:sp>
        <p:nvSpPr>
          <p:cNvPr id="5" name="Rectángulo 4"/>
          <p:cNvSpPr/>
          <p:nvPr/>
        </p:nvSpPr>
        <p:spPr>
          <a:xfrm>
            <a:off x="809625" y="5047664"/>
            <a:ext cx="10515600" cy="646331"/>
          </a:xfrm>
          <a:prstGeom prst="rect">
            <a:avLst/>
          </a:prstGeom>
          <a:blipFill>
            <a:blip r:embed="rId2"/>
            <a:tile tx="0" ty="0" sx="100000" sy="100000" flip="none" algn="tl"/>
          </a:blipFill>
          <a:ln>
            <a:solidFill>
              <a:schemeClr val="bg1"/>
            </a:solidFill>
          </a:ln>
        </p:spPr>
        <p:txBody>
          <a:bodyPr wrap="square">
            <a:spAutoFit/>
          </a:bodyPr>
          <a:lstStyle/>
          <a:p>
            <a:r>
              <a:rPr lang="es-ES" b="1" dirty="0" smtClean="0">
                <a:solidFill>
                  <a:schemeClr val="bg1">
                    <a:lumMod val="95000"/>
                    <a:lumOff val="5000"/>
                  </a:schemeClr>
                </a:solidFill>
                <a:latin typeface="Times New Roman" charset="0"/>
                <a:ea typeface="Times New Roman" charset="0"/>
                <a:cs typeface="Times New Roman" charset="0"/>
              </a:rPr>
              <a:t>PREGUNTA 2. </a:t>
            </a:r>
            <a:r>
              <a:rPr lang="es-ES" dirty="0" smtClean="0">
                <a:solidFill>
                  <a:schemeClr val="bg1">
                    <a:lumMod val="95000"/>
                    <a:lumOff val="5000"/>
                  </a:schemeClr>
                </a:solidFill>
                <a:latin typeface="Times New Roman" charset="0"/>
                <a:ea typeface="Times New Roman" charset="0"/>
                <a:cs typeface="Times New Roman" charset="0"/>
              </a:rPr>
              <a:t>INDICAR LAS RELACIONES DE APRECIACIÓN Y DEPRECIACIÓN QUE SE PRODUCEN ENTRE ESTAS TRES MONEDAS EN EL PERIODO DE SEPTIEMBRE DE 2016 A 2017.</a:t>
            </a:r>
            <a:endParaRPr lang="es-ES_tradnl"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425549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1055" y="316654"/>
            <a:ext cx="10515600" cy="923330"/>
          </a:xfrm>
          <a:prstGeom prst="rect">
            <a:avLst/>
          </a:prstGeom>
          <a:blipFill>
            <a:blip r:embed="rId2"/>
            <a:tile tx="0" ty="0" sx="100000" sy="100000" flip="none" algn="tl"/>
          </a:blipFill>
          <a:ln>
            <a:solidFill>
              <a:schemeClr val="bg1"/>
            </a:solidFill>
          </a:ln>
        </p:spPr>
        <p:txBody>
          <a:bodyPr wrap="square">
            <a:spAutoFit/>
          </a:bodyPr>
          <a:lstStyle/>
          <a:p>
            <a:r>
              <a:rPr lang="es-ES" b="1" dirty="0" smtClean="0">
                <a:solidFill>
                  <a:schemeClr val="bg1">
                    <a:lumMod val="95000"/>
                    <a:lumOff val="5000"/>
                  </a:schemeClr>
                </a:solidFill>
                <a:latin typeface="Times New Roman" charset="0"/>
                <a:ea typeface="Times New Roman" charset="0"/>
                <a:cs typeface="Times New Roman" charset="0"/>
              </a:rPr>
              <a:t>Vamos a suponer que alguien viajará de de Francia a Canadá y necesita convertir Euros (EUR) en en Dólares canadienses (CAD), por lo tanto, debe de aplicar el tipo de cambio CAD/EUR. ¿Qué se necesitará hacer?</a:t>
            </a:r>
            <a:endParaRPr lang="es-ES_tradnl" dirty="0">
              <a:solidFill>
                <a:schemeClr val="bg1">
                  <a:lumMod val="95000"/>
                  <a:lumOff val="5000"/>
                </a:schemeClr>
              </a:solidFill>
              <a:latin typeface="Times New Roman" charset="0"/>
              <a:ea typeface="Times New Roman" charset="0"/>
              <a:cs typeface="Times New Roman" charset="0"/>
            </a:endParaRPr>
          </a:p>
        </p:txBody>
      </p:sp>
      <p:sp>
        <p:nvSpPr>
          <p:cNvPr id="5" name="Rectángulo 4"/>
          <p:cNvSpPr/>
          <p:nvPr/>
        </p:nvSpPr>
        <p:spPr>
          <a:xfrm>
            <a:off x="821055" y="1577764"/>
            <a:ext cx="10515600" cy="1477328"/>
          </a:xfrm>
          <a:prstGeom prst="rect">
            <a:avLst/>
          </a:prstGeom>
          <a:blipFill>
            <a:blip r:embed="rId2"/>
            <a:tile tx="0" ty="0" sx="100000" sy="100000" flip="none" algn="tl"/>
          </a:blipFill>
          <a:ln>
            <a:solidFill>
              <a:schemeClr val="bg1"/>
            </a:solidFill>
          </a:ln>
        </p:spPr>
        <p:txBody>
          <a:bodyPr wrap="square">
            <a:spAutoFit/>
          </a:bodyPr>
          <a:lstStyle/>
          <a:p>
            <a:r>
              <a:rPr lang="es-ES" dirty="0" smtClean="0">
                <a:solidFill>
                  <a:schemeClr val="bg1">
                    <a:lumMod val="95000"/>
                    <a:lumOff val="5000"/>
                  </a:schemeClr>
                </a:solidFill>
                <a:latin typeface="Times New Roman" charset="0"/>
                <a:ea typeface="Times New Roman" charset="0"/>
                <a:cs typeface="Times New Roman" charset="0"/>
              </a:rPr>
              <a:t>PRIMERO.</a:t>
            </a:r>
            <a:r>
              <a:rPr lang="es-ES" b="1" dirty="0" smtClean="0">
                <a:solidFill>
                  <a:schemeClr val="bg1">
                    <a:lumMod val="95000"/>
                    <a:lumOff val="5000"/>
                  </a:schemeClr>
                </a:solidFill>
                <a:latin typeface="Times New Roman" charset="0"/>
                <a:ea typeface="Times New Roman" charset="0"/>
                <a:cs typeface="Times New Roman" charset="0"/>
              </a:rPr>
              <a:t> </a:t>
            </a:r>
            <a:r>
              <a:rPr lang="es-ES" b="1" u="sng" dirty="0" smtClean="0">
                <a:solidFill>
                  <a:schemeClr val="bg1">
                    <a:lumMod val="95000"/>
                    <a:lumOff val="5000"/>
                  </a:schemeClr>
                </a:solidFill>
                <a:latin typeface="Times New Roman" charset="0"/>
                <a:ea typeface="Times New Roman" charset="0"/>
                <a:cs typeface="Times New Roman" charset="0"/>
              </a:rPr>
              <a:t>Comprar</a:t>
            </a:r>
            <a:r>
              <a:rPr lang="es-ES" dirty="0" smtClean="0">
                <a:solidFill>
                  <a:schemeClr val="bg1">
                    <a:lumMod val="95000"/>
                    <a:lumOff val="5000"/>
                  </a:schemeClr>
                </a:solidFill>
                <a:latin typeface="Times New Roman" charset="0"/>
                <a:ea typeface="Times New Roman" charset="0"/>
                <a:cs typeface="Times New Roman" charset="0"/>
              </a:rPr>
              <a:t> USD con los euros que tiene originalmente la persona que está en Francia al precio </a:t>
            </a:r>
            <a:r>
              <a:rPr lang="es-ES" b="1" u="sng" dirty="0" smtClean="0">
                <a:solidFill>
                  <a:schemeClr val="bg1">
                    <a:lumMod val="95000"/>
                    <a:lumOff val="5000"/>
                  </a:schemeClr>
                </a:solidFill>
                <a:latin typeface="Times New Roman" charset="0"/>
                <a:ea typeface="Times New Roman" charset="0"/>
                <a:cs typeface="Times New Roman" charset="0"/>
              </a:rPr>
              <a:t>de venta</a:t>
            </a:r>
            <a:r>
              <a:rPr lang="es-ES" dirty="0" smtClean="0">
                <a:solidFill>
                  <a:schemeClr val="bg1">
                    <a:lumMod val="95000"/>
                    <a:lumOff val="5000"/>
                  </a:schemeClr>
                </a:solidFill>
                <a:latin typeface="Times New Roman" charset="0"/>
                <a:ea typeface="Times New Roman" charset="0"/>
                <a:cs typeface="Times New Roman" charset="0"/>
              </a:rPr>
              <a:t> del creador de mercado, es decir, el precio al que el banco le vende dólares americanos por euros.</a:t>
            </a:r>
          </a:p>
          <a:p>
            <a:endParaRPr lang="es-ES" dirty="0">
              <a:solidFill>
                <a:schemeClr val="bg1">
                  <a:lumMod val="95000"/>
                  <a:lumOff val="5000"/>
                </a:schemeClr>
              </a:solidFill>
              <a:latin typeface="Times New Roman" charset="0"/>
              <a:ea typeface="Times New Roman" charset="0"/>
              <a:cs typeface="Times New Roman" charset="0"/>
            </a:endParaRPr>
          </a:p>
          <a:p>
            <a:r>
              <a:rPr lang="es-ES" dirty="0" smtClean="0">
                <a:solidFill>
                  <a:schemeClr val="bg1">
                    <a:lumMod val="95000"/>
                    <a:lumOff val="5000"/>
                  </a:schemeClr>
                </a:solidFill>
                <a:latin typeface="Times New Roman" charset="0"/>
                <a:ea typeface="Times New Roman" charset="0"/>
                <a:cs typeface="Times New Roman" charset="0"/>
              </a:rPr>
              <a:t>SEGUNDO. </a:t>
            </a:r>
            <a:r>
              <a:rPr lang="es-ES" b="1" u="sng" dirty="0" smtClean="0">
                <a:solidFill>
                  <a:schemeClr val="bg1">
                    <a:lumMod val="95000"/>
                    <a:lumOff val="5000"/>
                  </a:schemeClr>
                </a:solidFill>
                <a:latin typeface="Times New Roman" charset="0"/>
                <a:ea typeface="Times New Roman" charset="0"/>
                <a:cs typeface="Times New Roman" charset="0"/>
              </a:rPr>
              <a:t>Comprar</a:t>
            </a:r>
            <a:r>
              <a:rPr lang="es-ES" dirty="0" smtClean="0">
                <a:solidFill>
                  <a:schemeClr val="bg1">
                    <a:lumMod val="95000"/>
                    <a:lumOff val="5000"/>
                  </a:schemeClr>
                </a:solidFill>
                <a:latin typeface="Times New Roman" charset="0"/>
                <a:ea typeface="Times New Roman" charset="0"/>
                <a:cs typeface="Times New Roman" charset="0"/>
              </a:rPr>
              <a:t> dólares canadienses con sus dólares americanos al precio </a:t>
            </a:r>
            <a:r>
              <a:rPr lang="es-ES" b="1" u="sng" dirty="0" smtClean="0">
                <a:solidFill>
                  <a:schemeClr val="bg1">
                    <a:lumMod val="95000"/>
                    <a:lumOff val="5000"/>
                  </a:schemeClr>
                </a:solidFill>
                <a:latin typeface="Times New Roman" charset="0"/>
                <a:ea typeface="Times New Roman" charset="0"/>
                <a:cs typeface="Times New Roman" charset="0"/>
              </a:rPr>
              <a:t>de compra </a:t>
            </a:r>
            <a:r>
              <a:rPr lang="es-ES" dirty="0" smtClean="0">
                <a:solidFill>
                  <a:schemeClr val="bg1">
                    <a:lumMod val="95000"/>
                    <a:lumOff val="5000"/>
                  </a:schemeClr>
                </a:solidFill>
                <a:latin typeface="Times New Roman" charset="0"/>
                <a:ea typeface="Times New Roman" charset="0"/>
                <a:cs typeface="Times New Roman" charset="0"/>
              </a:rPr>
              <a:t>del creador de mercado, es decir, al precio al que el banco compra </a:t>
            </a:r>
            <a:r>
              <a:rPr lang="es-ES" dirty="0" err="1" smtClean="0">
                <a:solidFill>
                  <a:schemeClr val="bg1">
                    <a:lumMod val="95000"/>
                    <a:lumOff val="5000"/>
                  </a:schemeClr>
                </a:solidFill>
                <a:latin typeface="Times New Roman" charset="0"/>
                <a:ea typeface="Times New Roman" charset="0"/>
                <a:cs typeface="Times New Roman" charset="0"/>
              </a:rPr>
              <a:t>dolares</a:t>
            </a:r>
            <a:r>
              <a:rPr lang="es-ES" dirty="0" smtClean="0">
                <a:solidFill>
                  <a:schemeClr val="bg1">
                    <a:lumMod val="95000"/>
                    <a:lumOff val="5000"/>
                  </a:schemeClr>
                </a:solidFill>
                <a:latin typeface="Times New Roman" charset="0"/>
                <a:ea typeface="Times New Roman" charset="0"/>
                <a:cs typeface="Times New Roman" charset="0"/>
              </a:rPr>
              <a:t> americanos a cambio de dar dólares canadienses.</a:t>
            </a:r>
            <a:endParaRPr lang="es-ES_tradnl" dirty="0">
              <a:solidFill>
                <a:schemeClr val="bg1">
                  <a:lumMod val="95000"/>
                  <a:lumOff val="5000"/>
                </a:schemeClr>
              </a:solidFill>
              <a:latin typeface="Times New Roman" charset="0"/>
              <a:ea typeface="Times New Roman" charset="0"/>
              <a:cs typeface="Times New Roman" charset="0"/>
            </a:endParaRPr>
          </a:p>
        </p:txBody>
      </p:sp>
      <p:sp>
        <p:nvSpPr>
          <p:cNvPr id="6" name="Rectángulo 5"/>
          <p:cNvSpPr/>
          <p:nvPr/>
        </p:nvSpPr>
        <p:spPr>
          <a:xfrm>
            <a:off x="821055" y="3513244"/>
            <a:ext cx="10515600" cy="2585323"/>
          </a:xfrm>
          <a:prstGeom prst="rect">
            <a:avLst/>
          </a:prstGeom>
          <a:blipFill>
            <a:blip r:embed="rId2"/>
            <a:tile tx="0" ty="0" sx="100000" sy="100000" flip="none" algn="tl"/>
          </a:blipFill>
          <a:ln>
            <a:solidFill>
              <a:schemeClr val="bg1"/>
            </a:solidFill>
          </a:ln>
        </p:spPr>
        <p:txBody>
          <a:bodyPr wrap="square">
            <a:spAutoFit/>
          </a:bodyPr>
          <a:lstStyle/>
          <a:p>
            <a:r>
              <a:rPr lang="es-ES" b="1" u="sng" dirty="0" smtClean="0">
                <a:solidFill>
                  <a:schemeClr val="bg1">
                    <a:lumMod val="95000"/>
                    <a:lumOff val="5000"/>
                  </a:schemeClr>
                </a:solidFill>
                <a:latin typeface="Times New Roman" charset="0"/>
                <a:ea typeface="Times New Roman" charset="0"/>
                <a:cs typeface="Times New Roman" charset="0"/>
              </a:rPr>
              <a:t>RESULTANDO:</a:t>
            </a:r>
          </a:p>
          <a:p>
            <a:endParaRPr lang="es-ES" dirty="0">
              <a:solidFill>
                <a:schemeClr val="bg1">
                  <a:lumMod val="95000"/>
                  <a:lumOff val="5000"/>
                </a:schemeClr>
              </a:solidFill>
              <a:latin typeface="Times New Roman" charset="0"/>
              <a:ea typeface="Times New Roman" charset="0"/>
              <a:cs typeface="Times New Roman" charset="0"/>
            </a:endParaRPr>
          </a:p>
          <a:p>
            <a:r>
              <a:rPr lang="es-ES" dirty="0" smtClean="0">
                <a:solidFill>
                  <a:schemeClr val="bg1">
                    <a:lumMod val="95000"/>
                    <a:lumOff val="5000"/>
                  </a:schemeClr>
                </a:solidFill>
                <a:latin typeface="Times New Roman" charset="0"/>
                <a:ea typeface="Times New Roman" charset="0"/>
                <a:cs typeface="Times New Roman" charset="0"/>
              </a:rPr>
              <a:t>				Usted compra				Usted vende</a:t>
            </a:r>
          </a:p>
          <a:p>
            <a:endParaRPr lang="es-ES" dirty="0">
              <a:solidFill>
                <a:schemeClr val="bg1">
                  <a:lumMod val="95000"/>
                  <a:lumOff val="5000"/>
                </a:schemeClr>
              </a:solidFill>
              <a:latin typeface="Times New Roman" charset="0"/>
              <a:ea typeface="Times New Roman" charset="0"/>
              <a:cs typeface="Times New Roman" charset="0"/>
            </a:endParaRPr>
          </a:p>
          <a:p>
            <a:r>
              <a:rPr lang="es-ES" dirty="0" smtClean="0">
                <a:solidFill>
                  <a:schemeClr val="bg1">
                    <a:lumMod val="95000"/>
                    <a:lumOff val="5000"/>
                  </a:schemeClr>
                </a:solidFill>
                <a:latin typeface="Times New Roman" charset="0"/>
                <a:ea typeface="Times New Roman" charset="0"/>
                <a:cs typeface="Times New Roman" charset="0"/>
              </a:rPr>
              <a:t>1º					</a:t>
            </a:r>
            <a:r>
              <a:rPr lang="es-ES" b="1" dirty="0" smtClean="0">
                <a:solidFill>
                  <a:srgbClr val="C00000"/>
                </a:solidFill>
                <a:latin typeface="Times New Roman" charset="0"/>
                <a:ea typeface="Times New Roman" charset="0"/>
                <a:cs typeface="Times New Roman" charset="0"/>
              </a:rPr>
              <a:t>USD</a:t>
            </a:r>
            <a:r>
              <a:rPr lang="es-ES" dirty="0" smtClean="0">
                <a:solidFill>
                  <a:schemeClr val="bg1">
                    <a:lumMod val="95000"/>
                    <a:lumOff val="5000"/>
                  </a:schemeClr>
                </a:solidFill>
                <a:latin typeface="Times New Roman" charset="0"/>
                <a:ea typeface="Times New Roman" charset="0"/>
                <a:cs typeface="Times New Roman" charset="0"/>
              </a:rPr>
              <a:t>					EUR</a:t>
            </a:r>
            <a:endParaRPr lang="es-ES" dirty="0" smtClean="0">
              <a:solidFill>
                <a:schemeClr val="bg1"/>
              </a:solidFill>
              <a:latin typeface="Times New Roman" charset="0"/>
              <a:ea typeface="Times New Roman" charset="0"/>
              <a:cs typeface="Times New Roman" charset="0"/>
            </a:endParaRPr>
          </a:p>
          <a:p>
            <a:r>
              <a:rPr lang="es-ES" dirty="0" smtClean="0">
                <a:solidFill>
                  <a:schemeClr val="bg1">
                    <a:lumMod val="95000"/>
                    <a:lumOff val="5000"/>
                  </a:schemeClr>
                </a:solidFill>
                <a:latin typeface="Times New Roman" charset="0"/>
                <a:ea typeface="Times New Roman" charset="0"/>
                <a:cs typeface="Times New Roman" charset="0"/>
              </a:rPr>
              <a:t>2º					CAD					</a:t>
            </a:r>
            <a:r>
              <a:rPr lang="es-ES" b="1" dirty="0" smtClean="0">
                <a:solidFill>
                  <a:srgbClr val="C00000"/>
                </a:solidFill>
                <a:latin typeface="Times New Roman" charset="0"/>
                <a:ea typeface="Times New Roman" charset="0"/>
                <a:cs typeface="Times New Roman" charset="0"/>
              </a:rPr>
              <a:t>USD</a:t>
            </a:r>
            <a:r>
              <a:rPr lang="es-ES" dirty="0" smtClean="0">
                <a:solidFill>
                  <a:schemeClr val="bg1">
                    <a:lumMod val="95000"/>
                    <a:lumOff val="5000"/>
                  </a:schemeClr>
                </a:solidFill>
                <a:latin typeface="Times New Roman" charset="0"/>
                <a:ea typeface="Times New Roman" charset="0"/>
                <a:cs typeface="Times New Roman" charset="0"/>
              </a:rPr>
              <a:t>		</a:t>
            </a:r>
            <a:r>
              <a:rPr lang="es-ES" dirty="0">
                <a:solidFill>
                  <a:schemeClr val="bg1">
                    <a:lumMod val="95000"/>
                    <a:lumOff val="5000"/>
                  </a:schemeClr>
                </a:solidFill>
                <a:latin typeface="Times New Roman" charset="0"/>
                <a:ea typeface="Times New Roman" charset="0"/>
                <a:cs typeface="Times New Roman" charset="0"/>
              </a:rPr>
              <a:t>	</a:t>
            </a:r>
            <a:r>
              <a:rPr lang="es-ES" dirty="0" smtClean="0">
                <a:solidFill>
                  <a:schemeClr val="bg1">
                    <a:lumMod val="95000"/>
                    <a:lumOff val="5000"/>
                  </a:schemeClr>
                </a:solidFill>
                <a:latin typeface="Times New Roman" charset="0"/>
                <a:ea typeface="Times New Roman" charset="0"/>
                <a:cs typeface="Times New Roman" charset="0"/>
              </a:rPr>
              <a:t>												_______________________________</a:t>
            </a:r>
            <a:endParaRPr lang="es-ES_tradnl" dirty="0">
              <a:solidFill>
                <a:schemeClr val="bg1">
                  <a:lumMod val="95000"/>
                  <a:lumOff val="5000"/>
                </a:schemeClr>
              </a:solidFill>
              <a:latin typeface="Times New Roman" charset="0"/>
              <a:ea typeface="Times New Roman" charset="0"/>
              <a:cs typeface="Times New Roman" charset="0"/>
            </a:endParaRPr>
          </a:p>
          <a:p>
            <a:endParaRPr lang="es-ES_tradnl" dirty="0" smtClean="0">
              <a:solidFill>
                <a:schemeClr val="bg1">
                  <a:lumMod val="95000"/>
                  <a:lumOff val="5000"/>
                </a:schemeClr>
              </a:solidFill>
              <a:latin typeface="Times New Roman" charset="0"/>
              <a:ea typeface="Times New Roman" charset="0"/>
              <a:cs typeface="Times New Roman" charset="0"/>
            </a:endParaRPr>
          </a:p>
          <a:p>
            <a:r>
              <a:rPr lang="es-ES_tradnl" dirty="0" smtClean="0">
                <a:solidFill>
                  <a:schemeClr val="bg1">
                    <a:lumMod val="95000"/>
                    <a:lumOff val="5000"/>
                  </a:schemeClr>
                </a:solidFill>
                <a:latin typeface="Times New Roman" charset="0"/>
                <a:ea typeface="Times New Roman" charset="0"/>
                <a:cs typeface="Times New Roman" charset="0"/>
              </a:rPr>
              <a:t>=					CAD					EUR</a:t>
            </a:r>
            <a:endParaRPr lang="es-ES_tradnl"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0026046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09625" y="171450"/>
            <a:ext cx="10515600" cy="492443"/>
          </a:xfrm>
          <a:prstGeom prst="rect">
            <a:avLst/>
          </a:prstGeom>
          <a:blipFill>
            <a:blip r:embed="rId2"/>
            <a:tile tx="0" ty="0" sx="100000" sy="100000" flip="none" algn="tl"/>
          </a:blipFill>
          <a:ln>
            <a:solidFill>
              <a:schemeClr val="bg1"/>
            </a:solidFill>
          </a:ln>
        </p:spPr>
        <p:txBody>
          <a:bodyPr wrap="square">
            <a:spAutoFit/>
          </a:bodyPr>
          <a:lstStyle/>
          <a:p>
            <a:pPr algn="ctr"/>
            <a:r>
              <a:rPr lang="es-ES_tradnl" sz="2600" b="1" dirty="0" smtClean="0">
                <a:solidFill>
                  <a:schemeClr val="bg1">
                    <a:lumMod val="95000"/>
                    <a:lumOff val="5000"/>
                  </a:schemeClr>
                </a:solidFill>
                <a:latin typeface="Times New Roman" charset="0"/>
                <a:ea typeface="Times New Roman" charset="0"/>
                <a:cs typeface="Times New Roman" charset="0"/>
              </a:rPr>
              <a:t> 3. AN</a:t>
            </a:r>
            <a:r>
              <a:rPr lang="es-ES" sz="2600" b="1" dirty="0" smtClean="0">
                <a:solidFill>
                  <a:schemeClr val="bg1">
                    <a:lumMod val="95000"/>
                    <a:lumOff val="5000"/>
                  </a:schemeClr>
                </a:solidFill>
                <a:latin typeface="Times New Roman" charset="0"/>
                <a:ea typeface="Times New Roman" charset="0"/>
                <a:cs typeface="Times New Roman" charset="0"/>
              </a:rPr>
              <a:t>Á</a:t>
            </a:r>
            <a:r>
              <a:rPr lang="es-ES_tradnl" sz="2600" b="1" dirty="0" smtClean="0">
                <a:solidFill>
                  <a:schemeClr val="bg1">
                    <a:lumMod val="95000"/>
                    <a:lumOff val="5000"/>
                  </a:schemeClr>
                </a:solidFill>
                <a:latin typeface="Times New Roman" charset="0"/>
                <a:ea typeface="Times New Roman" charset="0"/>
                <a:cs typeface="Times New Roman" charset="0"/>
              </a:rPr>
              <a:t>LISIS DE CASOS:</a:t>
            </a:r>
            <a:endParaRPr lang="es-ES_tradnl" sz="2600" dirty="0">
              <a:solidFill>
                <a:schemeClr val="bg1">
                  <a:lumMod val="95000"/>
                  <a:lumOff val="5000"/>
                </a:schemeClr>
              </a:solidFill>
              <a:latin typeface="Times New Roman" charset="0"/>
              <a:ea typeface="Times New Roman" charset="0"/>
              <a:cs typeface="Times New Roman" charset="0"/>
            </a:endParaRPr>
          </a:p>
        </p:txBody>
      </p:sp>
      <p:sp>
        <p:nvSpPr>
          <p:cNvPr id="5" name="Rectángulo 4"/>
          <p:cNvSpPr/>
          <p:nvPr/>
        </p:nvSpPr>
        <p:spPr>
          <a:xfrm>
            <a:off x="809625" y="899584"/>
            <a:ext cx="10515600" cy="1969770"/>
          </a:xfrm>
          <a:prstGeom prst="rect">
            <a:avLst/>
          </a:prstGeom>
          <a:blipFill>
            <a:blip r:embed="rId2"/>
            <a:tile tx="0" ty="0" sx="100000" sy="100000" flip="none" algn="tl"/>
          </a:blipFill>
          <a:ln>
            <a:solidFill>
              <a:schemeClr val="bg1"/>
            </a:solidFill>
          </a:ln>
        </p:spPr>
        <p:txBody>
          <a:bodyPr wrap="square">
            <a:spAutoFit/>
          </a:bodyPr>
          <a:lstStyle/>
          <a:p>
            <a:r>
              <a:rPr lang="es-ES" sz="3200" b="1" dirty="0" smtClean="0">
                <a:solidFill>
                  <a:schemeClr val="bg1">
                    <a:lumMod val="95000"/>
                    <a:lumOff val="5000"/>
                  </a:schemeClr>
                </a:solidFill>
                <a:latin typeface="Times New Roman" charset="0"/>
                <a:ea typeface="Times New Roman" charset="0"/>
                <a:cs typeface="Times New Roman" charset="0"/>
              </a:rPr>
              <a:t>EJEMPLO 1. </a:t>
            </a:r>
            <a:r>
              <a:rPr lang="es-ES" b="1" dirty="0" smtClean="0">
                <a:solidFill>
                  <a:schemeClr val="bg1">
                    <a:lumMod val="95000"/>
                    <a:lumOff val="5000"/>
                  </a:schemeClr>
                </a:solidFill>
                <a:latin typeface="Times New Roman" charset="0"/>
                <a:ea typeface="Times New Roman" charset="0"/>
                <a:cs typeface="Times New Roman" charset="0"/>
              </a:rPr>
              <a:t>Un saco de vestir cuesta 50 libras esterlinas. ¿Cuál será el precio en dólares? </a:t>
            </a:r>
          </a:p>
          <a:p>
            <a:endParaRPr lang="es-ES" b="1" dirty="0">
              <a:solidFill>
                <a:schemeClr val="bg1">
                  <a:lumMod val="95000"/>
                  <a:lumOff val="5000"/>
                </a:schemeClr>
              </a:solidFill>
              <a:latin typeface="Times New Roman" charset="0"/>
              <a:ea typeface="Times New Roman" charset="0"/>
              <a:cs typeface="Times New Roman" charset="0"/>
            </a:endParaRPr>
          </a:p>
          <a:p>
            <a:r>
              <a:rPr lang="es-ES_tradnl" b="1" dirty="0" smtClean="0">
                <a:solidFill>
                  <a:schemeClr val="bg1">
                    <a:lumMod val="95000"/>
                    <a:lumOff val="5000"/>
                  </a:schemeClr>
                </a:solidFill>
                <a:latin typeface="Times New Roman" charset="0"/>
                <a:ea typeface="Times New Roman" charset="0"/>
                <a:cs typeface="Times New Roman" charset="0"/>
              </a:rPr>
              <a:t>GBP/USD 1.3253/63</a:t>
            </a:r>
          </a:p>
          <a:p>
            <a:r>
              <a:rPr lang="es-ES_tradnl" b="1" dirty="0" smtClean="0">
                <a:solidFill>
                  <a:schemeClr val="bg1">
                    <a:lumMod val="95000"/>
                    <a:lumOff val="5000"/>
                  </a:schemeClr>
                </a:solidFill>
                <a:latin typeface="Times New Roman" charset="0"/>
                <a:ea typeface="Times New Roman" charset="0"/>
                <a:cs typeface="Times New Roman" charset="0"/>
              </a:rPr>
              <a:t>S</a:t>
            </a:r>
            <a:r>
              <a:rPr lang="es-ES" b="1" dirty="0" smtClean="0">
                <a:solidFill>
                  <a:schemeClr val="bg1">
                    <a:lumMod val="95000"/>
                    <a:lumOff val="5000"/>
                  </a:schemeClr>
                </a:solidFill>
                <a:latin typeface="Times New Roman" charset="0"/>
                <a:ea typeface="Times New Roman" charset="0"/>
                <a:cs typeface="Times New Roman" charset="0"/>
              </a:rPr>
              <a:t>í el tipo de cambio fuera de 1.2420/1.2500 </a:t>
            </a:r>
            <a:r>
              <a:rPr lang="es-ES" b="1" dirty="0" err="1" smtClean="0">
                <a:solidFill>
                  <a:schemeClr val="bg1">
                    <a:lumMod val="95000"/>
                    <a:lumOff val="5000"/>
                  </a:schemeClr>
                </a:solidFill>
                <a:latin typeface="Times New Roman" charset="0"/>
                <a:ea typeface="Times New Roman" charset="0"/>
                <a:cs typeface="Times New Roman" charset="0"/>
              </a:rPr>
              <a:t>ó</a:t>
            </a:r>
            <a:r>
              <a:rPr lang="es-ES" b="1" dirty="0" smtClean="0">
                <a:solidFill>
                  <a:schemeClr val="bg1">
                    <a:lumMod val="95000"/>
                    <a:lumOff val="5000"/>
                  </a:schemeClr>
                </a:solidFill>
                <a:latin typeface="Times New Roman" charset="0"/>
                <a:ea typeface="Times New Roman" charset="0"/>
                <a:cs typeface="Times New Roman" charset="0"/>
              </a:rPr>
              <a:t> 1.7450/1.7500</a:t>
            </a:r>
          </a:p>
          <a:p>
            <a:endParaRPr lang="es-ES" b="1" dirty="0">
              <a:solidFill>
                <a:schemeClr val="bg1">
                  <a:lumMod val="95000"/>
                  <a:lumOff val="5000"/>
                </a:schemeClr>
              </a:solidFill>
              <a:latin typeface="Times New Roman" charset="0"/>
              <a:ea typeface="Times New Roman" charset="0"/>
              <a:cs typeface="Times New Roman" charset="0"/>
            </a:endParaRPr>
          </a:p>
          <a:p>
            <a:pPr marL="342900" indent="-342900">
              <a:buAutoNum type="alphaLcParenR"/>
            </a:pPr>
            <a:r>
              <a:rPr lang="es-ES" b="1" dirty="0" smtClean="0">
                <a:solidFill>
                  <a:schemeClr val="bg1">
                    <a:lumMod val="95000"/>
                    <a:lumOff val="5000"/>
                  </a:schemeClr>
                </a:solidFill>
                <a:latin typeface="Times New Roman" charset="0"/>
                <a:ea typeface="Times New Roman" charset="0"/>
                <a:cs typeface="Times New Roman" charset="0"/>
              </a:rPr>
              <a:t>1.2500 x 50(GBP) = 62.50 dólares		b) 1.7500 x 50(GBP) = 87.50 dólares</a:t>
            </a:r>
          </a:p>
        </p:txBody>
      </p:sp>
      <p:sp>
        <p:nvSpPr>
          <p:cNvPr id="7" name="Rectángulo 6"/>
          <p:cNvSpPr/>
          <p:nvPr/>
        </p:nvSpPr>
        <p:spPr>
          <a:xfrm>
            <a:off x="809625" y="3016110"/>
            <a:ext cx="10515600" cy="3693319"/>
          </a:xfrm>
          <a:prstGeom prst="rect">
            <a:avLst/>
          </a:prstGeom>
          <a:blipFill>
            <a:blip r:embed="rId2"/>
            <a:tile tx="0" ty="0" sx="100000" sy="100000" flip="none" algn="tl"/>
          </a:blipFill>
          <a:ln>
            <a:solidFill>
              <a:schemeClr val="bg1"/>
            </a:solidFill>
          </a:ln>
        </p:spPr>
        <p:txBody>
          <a:bodyPr wrap="square">
            <a:spAutoFit/>
          </a:bodyPr>
          <a:lstStyle/>
          <a:p>
            <a:pPr algn="just"/>
            <a:r>
              <a:rPr lang="es-ES_tradnl" dirty="0">
                <a:solidFill>
                  <a:schemeClr val="bg1">
                    <a:lumMod val="95000"/>
                    <a:lumOff val="5000"/>
                  </a:schemeClr>
                </a:solidFill>
                <a:latin typeface="Times New Roman" charset="0"/>
                <a:ea typeface="Times New Roman" charset="0"/>
                <a:cs typeface="Times New Roman" charset="0"/>
              </a:rPr>
              <a:t>Las variaciones del tipo de cambio reciben el nombre de </a:t>
            </a:r>
            <a:r>
              <a:rPr lang="es-ES_tradnl" b="1" dirty="0" smtClean="0">
                <a:solidFill>
                  <a:schemeClr val="bg1">
                    <a:lumMod val="95000"/>
                    <a:lumOff val="5000"/>
                  </a:schemeClr>
                </a:solidFill>
                <a:latin typeface="Times New Roman" charset="0"/>
                <a:ea typeface="Times New Roman" charset="0"/>
                <a:cs typeface="Times New Roman" charset="0"/>
              </a:rPr>
              <a:t>DEPRECIACIONES O APRECIACIONES</a:t>
            </a:r>
            <a:r>
              <a:rPr lang="es-ES_tradnl" dirty="0" smtClean="0">
                <a:solidFill>
                  <a:schemeClr val="bg1">
                    <a:lumMod val="95000"/>
                    <a:lumOff val="5000"/>
                  </a:schemeClr>
                </a:solidFill>
                <a:latin typeface="Times New Roman" charset="0"/>
                <a:ea typeface="Times New Roman" charset="0"/>
                <a:cs typeface="Times New Roman" charset="0"/>
              </a:rPr>
              <a:t>.</a:t>
            </a:r>
            <a:endParaRPr lang="es-ES_tradnl" dirty="0">
              <a:solidFill>
                <a:schemeClr val="bg1">
                  <a:lumMod val="95000"/>
                  <a:lumOff val="5000"/>
                </a:schemeClr>
              </a:solidFill>
              <a:latin typeface="Times New Roman" charset="0"/>
              <a:ea typeface="Times New Roman" charset="0"/>
              <a:cs typeface="Times New Roman" charset="0"/>
            </a:endParaRPr>
          </a:p>
          <a:p>
            <a:pPr algn="just"/>
            <a:r>
              <a:rPr lang="es-ES_tradnl" dirty="0">
                <a:solidFill>
                  <a:schemeClr val="bg1">
                    <a:lumMod val="95000"/>
                    <a:lumOff val="5000"/>
                  </a:schemeClr>
                </a:solidFill>
                <a:latin typeface="Times New Roman" charset="0"/>
                <a:ea typeface="Times New Roman" charset="0"/>
                <a:cs typeface="Times New Roman" charset="0"/>
              </a:rPr>
              <a:t>Una </a:t>
            </a:r>
            <a:r>
              <a:rPr lang="es-ES_tradnl" b="1" dirty="0" smtClean="0">
                <a:solidFill>
                  <a:schemeClr val="bg1">
                    <a:lumMod val="95000"/>
                    <a:lumOff val="5000"/>
                  </a:schemeClr>
                </a:solidFill>
                <a:latin typeface="Times New Roman" charset="0"/>
                <a:ea typeface="Times New Roman" charset="0"/>
                <a:cs typeface="Times New Roman" charset="0"/>
              </a:rPr>
              <a:t>DEPRECIACIÓN</a:t>
            </a:r>
            <a:r>
              <a:rPr lang="es-ES_tradnl" dirty="0" smtClean="0">
                <a:solidFill>
                  <a:schemeClr val="bg1">
                    <a:lumMod val="95000"/>
                    <a:lumOff val="5000"/>
                  </a:schemeClr>
                </a:solidFill>
                <a:latin typeface="Times New Roman" charset="0"/>
                <a:ea typeface="Times New Roman" charset="0"/>
                <a:cs typeface="Times New Roman" charset="0"/>
              </a:rPr>
              <a:t> </a:t>
            </a:r>
            <a:r>
              <a:rPr lang="es-ES_tradnl" dirty="0">
                <a:solidFill>
                  <a:schemeClr val="bg1">
                    <a:lumMod val="95000"/>
                    <a:lumOff val="5000"/>
                  </a:schemeClr>
                </a:solidFill>
                <a:latin typeface="Times New Roman" charset="0"/>
                <a:ea typeface="Times New Roman" charset="0"/>
                <a:cs typeface="Times New Roman" charset="0"/>
              </a:rPr>
              <a:t>de la Libra respecto al dólar es una caída del precio de la libra expresado en</a:t>
            </a:r>
          </a:p>
          <a:p>
            <a:pPr algn="just"/>
            <a:r>
              <a:rPr lang="es-ES_tradnl" dirty="0">
                <a:solidFill>
                  <a:schemeClr val="bg1">
                    <a:lumMod val="95000"/>
                    <a:lumOff val="5000"/>
                  </a:schemeClr>
                </a:solidFill>
                <a:latin typeface="Times New Roman" charset="0"/>
                <a:ea typeface="Times New Roman" charset="0"/>
                <a:cs typeface="Times New Roman" charset="0"/>
              </a:rPr>
              <a:t>dólares</a:t>
            </a:r>
            <a:r>
              <a:rPr lang="es-ES_tradnl" dirty="0" smtClean="0">
                <a:solidFill>
                  <a:schemeClr val="bg1">
                    <a:lumMod val="95000"/>
                    <a:lumOff val="5000"/>
                  </a:schemeClr>
                </a:solidFill>
                <a:latin typeface="Times New Roman" charset="0"/>
                <a:ea typeface="Times New Roman" charset="0"/>
                <a:cs typeface="Times New Roman" charset="0"/>
              </a:rPr>
              <a:t>.</a:t>
            </a:r>
            <a:endParaRPr lang="es-ES_tradnl" dirty="0">
              <a:solidFill>
                <a:schemeClr val="bg1">
                  <a:lumMod val="95000"/>
                  <a:lumOff val="5000"/>
                </a:schemeClr>
              </a:solidFill>
              <a:latin typeface="Times New Roman" charset="0"/>
              <a:ea typeface="Times New Roman" charset="0"/>
              <a:cs typeface="Times New Roman" charset="0"/>
            </a:endParaRPr>
          </a:p>
          <a:p>
            <a:pPr algn="just"/>
            <a:r>
              <a:rPr lang="es-ES_tradnl" dirty="0">
                <a:solidFill>
                  <a:schemeClr val="bg1">
                    <a:lumMod val="95000"/>
                    <a:lumOff val="5000"/>
                  </a:schemeClr>
                </a:solidFill>
                <a:latin typeface="Times New Roman" charset="0"/>
                <a:ea typeface="Times New Roman" charset="0"/>
                <a:cs typeface="Times New Roman" charset="0"/>
              </a:rPr>
              <a:t>La variación de 1,50 a 1,25 dólares.</a:t>
            </a:r>
          </a:p>
          <a:p>
            <a:pPr algn="just"/>
            <a:r>
              <a:rPr lang="es-ES_tradnl" dirty="0">
                <a:solidFill>
                  <a:schemeClr val="bg1">
                    <a:lumMod val="95000"/>
                    <a:lumOff val="5000"/>
                  </a:schemeClr>
                </a:solidFill>
                <a:latin typeface="Times New Roman" charset="0"/>
                <a:ea typeface="Times New Roman" charset="0"/>
                <a:cs typeface="Times New Roman" charset="0"/>
              </a:rPr>
              <a:t>La </a:t>
            </a:r>
            <a:r>
              <a:rPr lang="es-ES_tradnl" b="1" dirty="0" smtClean="0">
                <a:solidFill>
                  <a:schemeClr val="bg1">
                    <a:lumMod val="95000"/>
                    <a:lumOff val="5000"/>
                  </a:schemeClr>
                </a:solidFill>
                <a:latin typeface="Times New Roman" charset="0"/>
                <a:ea typeface="Times New Roman" charset="0"/>
                <a:cs typeface="Times New Roman" charset="0"/>
              </a:rPr>
              <a:t>DEPRECIACIÓN</a:t>
            </a:r>
            <a:r>
              <a:rPr lang="es-ES_tradnl" dirty="0" smtClean="0">
                <a:solidFill>
                  <a:schemeClr val="bg1">
                    <a:lumMod val="95000"/>
                    <a:lumOff val="5000"/>
                  </a:schemeClr>
                </a:solidFill>
                <a:latin typeface="Times New Roman" charset="0"/>
                <a:ea typeface="Times New Roman" charset="0"/>
                <a:cs typeface="Times New Roman" charset="0"/>
              </a:rPr>
              <a:t> </a:t>
            </a:r>
            <a:r>
              <a:rPr lang="es-ES_tradnl" dirty="0">
                <a:solidFill>
                  <a:schemeClr val="bg1">
                    <a:lumMod val="95000"/>
                    <a:lumOff val="5000"/>
                  </a:schemeClr>
                </a:solidFill>
                <a:latin typeface="Times New Roman" charset="0"/>
                <a:ea typeface="Times New Roman" charset="0"/>
                <a:cs typeface="Times New Roman" charset="0"/>
              </a:rPr>
              <a:t>de la moneda de un país abarata sus productos para los extranjeros.</a:t>
            </a:r>
          </a:p>
          <a:p>
            <a:pPr algn="just"/>
            <a:r>
              <a:rPr lang="es-ES_tradnl" dirty="0">
                <a:solidFill>
                  <a:schemeClr val="bg1">
                    <a:lumMod val="95000"/>
                    <a:lumOff val="5000"/>
                  </a:schemeClr>
                </a:solidFill>
                <a:latin typeface="Times New Roman" charset="0"/>
                <a:ea typeface="Times New Roman" charset="0"/>
                <a:cs typeface="Times New Roman" charset="0"/>
              </a:rPr>
              <a:t>Una </a:t>
            </a:r>
            <a:r>
              <a:rPr lang="es-ES_tradnl" b="1" dirty="0" smtClean="0">
                <a:solidFill>
                  <a:schemeClr val="bg1">
                    <a:lumMod val="95000"/>
                    <a:lumOff val="5000"/>
                  </a:schemeClr>
                </a:solidFill>
                <a:latin typeface="Times New Roman" charset="0"/>
                <a:ea typeface="Times New Roman" charset="0"/>
                <a:cs typeface="Times New Roman" charset="0"/>
              </a:rPr>
              <a:t>APRECIACIÓN</a:t>
            </a:r>
            <a:r>
              <a:rPr lang="es-ES_tradnl" dirty="0" smtClean="0">
                <a:solidFill>
                  <a:schemeClr val="bg1">
                    <a:lumMod val="95000"/>
                    <a:lumOff val="5000"/>
                  </a:schemeClr>
                </a:solidFill>
                <a:latin typeface="Times New Roman" charset="0"/>
                <a:ea typeface="Times New Roman" charset="0"/>
                <a:cs typeface="Times New Roman" charset="0"/>
              </a:rPr>
              <a:t> </a:t>
            </a:r>
            <a:r>
              <a:rPr lang="es-ES_tradnl" dirty="0">
                <a:solidFill>
                  <a:schemeClr val="bg1">
                    <a:lumMod val="95000"/>
                    <a:lumOff val="5000"/>
                  </a:schemeClr>
                </a:solidFill>
                <a:latin typeface="Times New Roman" charset="0"/>
                <a:ea typeface="Times New Roman" charset="0"/>
                <a:cs typeface="Times New Roman" charset="0"/>
              </a:rPr>
              <a:t>de la Libra respecto al dólar es un incremento del precio de la libra</a:t>
            </a:r>
          </a:p>
          <a:p>
            <a:pPr algn="just"/>
            <a:r>
              <a:rPr lang="es-ES_tradnl" dirty="0">
                <a:solidFill>
                  <a:schemeClr val="bg1">
                    <a:lumMod val="95000"/>
                    <a:lumOff val="5000"/>
                  </a:schemeClr>
                </a:solidFill>
                <a:latin typeface="Times New Roman" charset="0"/>
                <a:ea typeface="Times New Roman" charset="0"/>
                <a:cs typeface="Times New Roman" charset="0"/>
              </a:rPr>
              <a:t>expresado en dólares (por ejemplo la variación de 1,50 a 1,75 dólares).</a:t>
            </a:r>
          </a:p>
          <a:p>
            <a:pPr algn="just"/>
            <a:r>
              <a:rPr lang="es-ES_tradnl" dirty="0">
                <a:solidFill>
                  <a:schemeClr val="bg1">
                    <a:lumMod val="95000"/>
                    <a:lumOff val="5000"/>
                  </a:schemeClr>
                </a:solidFill>
                <a:latin typeface="Times New Roman" charset="0"/>
                <a:ea typeface="Times New Roman" charset="0"/>
                <a:cs typeface="Times New Roman" charset="0"/>
              </a:rPr>
              <a:t>La </a:t>
            </a:r>
            <a:r>
              <a:rPr lang="es-ES_tradnl" b="1" dirty="0" smtClean="0">
                <a:solidFill>
                  <a:schemeClr val="bg1">
                    <a:lumMod val="95000"/>
                    <a:lumOff val="5000"/>
                  </a:schemeClr>
                </a:solidFill>
                <a:latin typeface="Times New Roman" charset="0"/>
                <a:ea typeface="Times New Roman" charset="0"/>
                <a:cs typeface="Times New Roman" charset="0"/>
              </a:rPr>
              <a:t>APRECIACIÓN</a:t>
            </a:r>
            <a:r>
              <a:rPr lang="es-ES_tradnl" dirty="0" smtClean="0">
                <a:solidFill>
                  <a:schemeClr val="bg1">
                    <a:lumMod val="95000"/>
                    <a:lumOff val="5000"/>
                  </a:schemeClr>
                </a:solidFill>
                <a:latin typeface="Times New Roman" charset="0"/>
                <a:ea typeface="Times New Roman" charset="0"/>
                <a:cs typeface="Times New Roman" charset="0"/>
              </a:rPr>
              <a:t> </a:t>
            </a:r>
            <a:r>
              <a:rPr lang="es-ES_tradnl" dirty="0">
                <a:solidFill>
                  <a:schemeClr val="bg1">
                    <a:lumMod val="95000"/>
                    <a:lumOff val="5000"/>
                  </a:schemeClr>
                </a:solidFill>
                <a:latin typeface="Times New Roman" charset="0"/>
                <a:ea typeface="Times New Roman" charset="0"/>
                <a:cs typeface="Times New Roman" charset="0"/>
              </a:rPr>
              <a:t>de la moneda de un país encarece sus productos para los extranjeros.</a:t>
            </a:r>
          </a:p>
          <a:p>
            <a:pPr algn="just"/>
            <a:r>
              <a:rPr lang="es-ES_tradnl" dirty="0">
                <a:solidFill>
                  <a:schemeClr val="bg1">
                    <a:lumMod val="95000"/>
                    <a:lumOff val="5000"/>
                  </a:schemeClr>
                </a:solidFill>
                <a:latin typeface="Times New Roman" charset="0"/>
                <a:ea typeface="Times New Roman" charset="0"/>
                <a:cs typeface="Times New Roman" charset="0"/>
              </a:rPr>
              <a:t>En resumen, cuando la moneda de un país se </a:t>
            </a:r>
            <a:r>
              <a:rPr lang="es-ES_tradnl" b="1" dirty="0" smtClean="0">
                <a:solidFill>
                  <a:schemeClr val="bg1">
                    <a:lumMod val="95000"/>
                    <a:lumOff val="5000"/>
                  </a:schemeClr>
                </a:solidFill>
                <a:latin typeface="Times New Roman" charset="0"/>
                <a:ea typeface="Times New Roman" charset="0"/>
                <a:cs typeface="Times New Roman" charset="0"/>
              </a:rPr>
              <a:t>DEPRECIA</a:t>
            </a:r>
            <a:r>
              <a:rPr lang="es-ES_tradnl" dirty="0" smtClean="0">
                <a:solidFill>
                  <a:schemeClr val="bg1">
                    <a:lumMod val="95000"/>
                    <a:lumOff val="5000"/>
                  </a:schemeClr>
                </a:solidFill>
                <a:latin typeface="Times New Roman" charset="0"/>
                <a:ea typeface="Times New Roman" charset="0"/>
                <a:cs typeface="Times New Roman" charset="0"/>
              </a:rPr>
              <a:t>, </a:t>
            </a:r>
            <a:r>
              <a:rPr lang="es-ES_tradnl" dirty="0">
                <a:solidFill>
                  <a:schemeClr val="bg1">
                    <a:lumMod val="95000"/>
                    <a:lumOff val="5000"/>
                  </a:schemeClr>
                </a:solidFill>
                <a:latin typeface="Times New Roman" charset="0"/>
                <a:ea typeface="Times New Roman" charset="0"/>
                <a:cs typeface="Times New Roman" charset="0"/>
              </a:rPr>
              <a:t>los extranjeros encuentran que sus</a:t>
            </a:r>
          </a:p>
          <a:p>
            <a:pPr algn="just"/>
            <a:r>
              <a:rPr lang="es-ES_tradnl" dirty="0">
                <a:solidFill>
                  <a:schemeClr val="bg1">
                    <a:lumMod val="95000"/>
                    <a:lumOff val="5000"/>
                  </a:schemeClr>
                </a:solidFill>
                <a:latin typeface="Times New Roman" charset="0"/>
                <a:ea typeface="Times New Roman" charset="0"/>
                <a:cs typeface="Times New Roman" charset="0"/>
              </a:rPr>
              <a:t>compras en ese país son más baratas y los residentes nacionales encuentran que las</a:t>
            </a:r>
          </a:p>
          <a:p>
            <a:pPr algn="just"/>
            <a:r>
              <a:rPr lang="es-ES_tradnl" dirty="0">
                <a:solidFill>
                  <a:schemeClr val="bg1">
                    <a:lumMod val="95000"/>
                    <a:lumOff val="5000"/>
                  </a:schemeClr>
                </a:solidFill>
                <a:latin typeface="Times New Roman" charset="0"/>
                <a:ea typeface="Times New Roman" charset="0"/>
                <a:cs typeface="Times New Roman" charset="0"/>
              </a:rPr>
              <a:t>importaciones del extranjero son más caras.</a:t>
            </a:r>
          </a:p>
          <a:p>
            <a:pPr algn="just"/>
            <a:r>
              <a:rPr lang="es-ES_tradnl" dirty="0">
                <a:solidFill>
                  <a:schemeClr val="bg1">
                    <a:lumMod val="95000"/>
                    <a:lumOff val="5000"/>
                  </a:schemeClr>
                </a:solidFill>
                <a:latin typeface="Times New Roman" charset="0"/>
                <a:ea typeface="Times New Roman" charset="0"/>
                <a:cs typeface="Times New Roman" charset="0"/>
              </a:rPr>
              <a:t>Para poder conocer el cambio entre dos monedas, se establece primero el cambio de cada una</a:t>
            </a:r>
          </a:p>
          <a:p>
            <a:pPr algn="just"/>
            <a:r>
              <a:rPr lang="es-ES_tradnl" dirty="0">
                <a:solidFill>
                  <a:schemeClr val="bg1">
                    <a:lumMod val="95000"/>
                    <a:lumOff val="5000"/>
                  </a:schemeClr>
                </a:solidFill>
                <a:latin typeface="Times New Roman" charset="0"/>
                <a:ea typeface="Times New Roman" charset="0"/>
                <a:cs typeface="Times New Roman" charset="0"/>
              </a:rPr>
              <a:t>de ellas con relación al dólar y entonces se puede establecer su cambio.</a:t>
            </a:r>
          </a:p>
        </p:txBody>
      </p:sp>
    </p:spTree>
    <p:extLst>
      <p:ext uri="{BB962C8B-B14F-4D97-AF65-F5344CB8AC3E}">
        <p14:creationId xmlns:p14="http://schemas.microsoft.com/office/powerpoint/2010/main" val="647498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98195" y="156634"/>
            <a:ext cx="10515600" cy="1138773"/>
          </a:xfrm>
          <a:prstGeom prst="rect">
            <a:avLst/>
          </a:prstGeom>
          <a:blipFill>
            <a:blip r:embed="rId2"/>
            <a:tile tx="0" ty="0" sx="100000" sy="100000" flip="none" algn="tl"/>
          </a:blipFill>
          <a:ln>
            <a:solidFill>
              <a:schemeClr val="bg1"/>
            </a:solidFill>
          </a:ln>
        </p:spPr>
        <p:txBody>
          <a:bodyPr wrap="square">
            <a:spAutoFit/>
          </a:bodyPr>
          <a:lstStyle/>
          <a:p>
            <a:r>
              <a:rPr lang="es-ES" sz="3200" b="1" dirty="0" smtClean="0">
                <a:solidFill>
                  <a:schemeClr val="bg1">
                    <a:lumMod val="95000"/>
                    <a:lumOff val="5000"/>
                  </a:schemeClr>
                </a:solidFill>
                <a:latin typeface="Times New Roman" charset="0"/>
                <a:ea typeface="Times New Roman" charset="0"/>
                <a:cs typeface="Times New Roman" charset="0"/>
              </a:rPr>
              <a:t>4. TIPO </a:t>
            </a:r>
            <a:r>
              <a:rPr lang="es-ES" sz="3200" b="1" dirty="0" smtClean="0">
                <a:solidFill>
                  <a:schemeClr val="bg1">
                    <a:lumMod val="95000"/>
                    <a:lumOff val="5000"/>
                  </a:schemeClr>
                </a:solidFill>
                <a:latin typeface="Times New Roman" charset="0"/>
                <a:ea typeface="Times New Roman" charset="0"/>
                <a:cs typeface="Times New Roman" charset="0"/>
              </a:rPr>
              <a:t>DE CAMBIOS CRUZADOS</a:t>
            </a:r>
            <a:endParaRPr lang="es-ES" b="1" dirty="0" smtClean="0">
              <a:solidFill>
                <a:schemeClr val="bg1">
                  <a:lumMod val="95000"/>
                  <a:lumOff val="5000"/>
                </a:schemeClr>
              </a:solidFill>
              <a:latin typeface="Times New Roman" charset="0"/>
              <a:ea typeface="Times New Roman" charset="0"/>
              <a:cs typeface="Times New Roman" charset="0"/>
            </a:endParaRPr>
          </a:p>
          <a:p>
            <a:endParaRPr lang="es-ES" b="1" dirty="0" smtClean="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Concepto: se trata de dos monedas en las que ninguna de ellas es el dólar estadounidense. </a:t>
            </a:r>
          </a:p>
        </p:txBody>
      </p:sp>
      <mc:AlternateContent xmlns:mc="http://schemas.openxmlformats.org/markup-compatibility/2006" xmlns:a14="http://schemas.microsoft.com/office/drawing/2010/main">
        <mc:Choice Requires="a14">
          <p:sp>
            <p:nvSpPr>
              <p:cNvPr id="5" name="Rectángulo 4"/>
              <p:cNvSpPr/>
              <p:nvPr/>
            </p:nvSpPr>
            <p:spPr>
              <a:xfrm>
                <a:off x="798195" y="1422073"/>
                <a:ext cx="10515600" cy="1722779"/>
              </a:xfrm>
              <a:prstGeom prst="rect">
                <a:avLst/>
              </a:prstGeom>
              <a:blipFill>
                <a:blip r:embed="rId2"/>
                <a:tile tx="0" ty="0" sx="100000" sy="100000" flip="none" algn="tl"/>
              </a:blipFill>
              <a:ln>
                <a:solidFill>
                  <a:srgbClr val="FF0000"/>
                </a:solidFill>
              </a:ln>
            </p:spPr>
            <p:txBody>
              <a:bodyPr wrap="square">
                <a:spAutoFit/>
              </a:bodyPr>
              <a:lstStyle/>
              <a:p>
                <a:endParaRPr lang="en-US" b="1" dirty="0" smtClean="0">
                  <a:solidFill>
                    <a:schemeClr val="bg1">
                      <a:lumMod val="95000"/>
                      <a:lumOff val="5000"/>
                    </a:schemeClr>
                  </a:solidFill>
                  <a:latin typeface="Times New Roman" charset="0"/>
                  <a:ea typeface="Times New Roman" charset="0"/>
                  <a:cs typeface="Times New Roman" charset="0"/>
                </a:endParaRPr>
              </a:p>
              <a:p>
                <a:r>
                  <a:rPr lang="en-US" b="1" dirty="0" smtClean="0">
                    <a:solidFill>
                      <a:schemeClr val="bg1">
                        <a:lumMod val="95000"/>
                        <a:lumOff val="5000"/>
                      </a:schemeClr>
                    </a:solidFill>
                    <a:latin typeface="Times New Roman" charset="0"/>
                    <a:ea typeface="Times New Roman" charset="0"/>
                    <a:cs typeface="Times New Roman" charset="0"/>
                  </a:rPr>
                  <a:t>										</a:t>
                </a:r>
                <a14:m>
                  <m:oMath xmlns:m="http://schemas.openxmlformats.org/officeDocument/2006/math">
                    <m:f>
                      <m:fPr>
                        <m:ctrlPr>
                          <a:rPr lang="es-ES" b="1" i="1">
                            <a:solidFill>
                              <a:schemeClr val="bg1">
                                <a:lumMod val="95000"/>
                                <a:lumOff val="5000"/>
                              </a:schemeClr>
                            </a:solidFill>
                            <a:latin typeface="Cambria Math" charset="0"/>
                          </a:rPr>
                        </m:ctrlPr>
                      </m:fPr>
                      <m:num>
                        <m:r>
                          <a:rPr lang="es-ES" b="1" i="1">
                            <a:solidFill>
                              <a:schemeClr val="bg1">
                                <a:lumMod val="95000"/>
                                <a:lumOff val="5000"/>
                              </a:schemeClr>
                            </a:solidFill>
                            <a:latin typeface="Cambria Math" charset="0"/>
                          </a:rPr>
                          <m:t>𝑴</m:t>
                        </m:r>
                        <m:r>
                          <a:rPr lang="es-ES" b="1" i="1" smtClean="0">
                            <a:solidFill>
                              <a:schemeClr val="bg1">
                                <a:lumMod val="95000"/>
                                <a:lumOff val="5000"/>
                              </a:schemeClr>
                            </a:solidFill>
                            <a:latin typeface="Cambria Math" charset="0"/>
                          </a:rPr>
                          <m:t>𝟏</m:t>
                        </m:r>
                      </m:num>
                      <m:den>
                        <m:r>
                          <a:rPr lang="es-ES" b="1" i="1">
                            <a:solidFill>
                              <a:schemeClr val="bg1">
                                <a:lumMod val="95000"/>
                                <a:lumOff val="5000"/>
                              </a:schemeClr>
                            </a:solidFill>
                            <a:latin typeface="Cambria Math" charset="0"/>
                          </a:rPr>
                          <m:t>𝑴</m:t>
                        </m:r>
                        <m:r>
                          <a:rPr lang="es-ES" b="1" i="1" smtClean="0">
                            <a:solidFill>
                              <a:schemeClr val="bg1">
                                <a:lumMod val="95000"/>
                                <a:lumOff val="5000"/>
                              </a:schemeClr>
                            </a:solidFill>
                            <a:latin typeface="Cambria Math" charset="0"/>
                          </a:rPr>
                          <m:t>𝟐</m:t>
                        </m:r>
                      </m:den>
                    </m:f>
                    <m:r>
                      <a:rPr lang="es-ES" b="1" i="1">
                        <a:solidFill>
                          <a:schemeClr val="bg1">
                            <a:lumMod val="95000"/>
                            <a:lumOff val="5000"/>
                          </a:schemeClr>
                        </a:solidFill>
                        <a:latin typeface="Cambria Math" charset="0"/>
                      </a:rPr>
                      <m:t>=</m:t>
                    </m:r>
                    <m:f>
                      <m:fPr>
                        <m:ctrlPr>
                          <a:rPr lang="es-ES" b="1" i="1">
                            <a:solidFill>
                              <a:schemeClr val="bg1">
                                <a:lumMod val="95000"/>
                                <a:lumOff val="5000"/>
                              </a:schemeClr>
                            </a:solidFill>
                            <a:latin typeface="Cambria Math" charset="0"/>
                          </a:rPr>
                        </m:ctrlPr>
                      </m:fPr>
                      <m:num>
                        <m:r>
                          <a:rPr lang="es-ES" b="1" i="1">
                            <a:solidFill>
                              <a:schemeClr val="bg1">
                                <a:lumMod val="95000"/>
                                <a:lumOff val="5000"/>
                              </a:schemeClr>
                            </a:solidFill>
                            <a:latin typeface="Cambria Math" charset="0"/>
                          </a:rPr>
                          <m:t>𝑪</m:t>
                        </m:r>
                        <m:r>
                          <a:rPr lang="es-ES" b="1" i="1" smtClean="0">
                            <a:solidFill>
                              <a:schemeClr val="bg1">
                                <a:lumMod val="95000"/>
                                <a:lumOff val="5000"/>
                              </a:schemeClr>
                            </a:solidFill>
                            <a:latin typeface="Cambria Math" charset="0"/>
                          </a:rPr>
                          <m:t>𝟐</m:t>
                        </m:r>
                      </m:num>
                      <m:den>
                        <m:r>
                          <a:rPr lang="es-ES" b="1" i="1">
                            <a:solidFill>
                              <a:schemeClr val="bg1">
                                <a:lumMod val="95000"/>
                                <a:lumOff val="5000"/>
                              </a:schemeClr>
                            </a:solidFill>
                            <a:latin typeface="Cambria Math" charset="0"/>
                          </a:rPr>
                          <m:t>𝑽</m:t>
                        </m:r>
                        <m:r>
                          <a:rPr lang="es-ES" b="1" i="1" smtClean="0">
                            <a:solidFill>
                              <a:schemeClr val="bg1">
                                <a:lumMod val="95000"/>
                                <a:lumOff val="5000"/>
                              </a:schemeClr>
                            </a:solidFill>
                            <a:latin typeface="Cambria Math" charset="0"/>
                          </a:rPr>
                          <m:t>𝟏</m:t>
                        </m:r>
                      </m:den>
                    </m:f>
                  </m:oMath>
                </a14:m>
                <a:r>
                  <a:rPr lang="en-US" b="1" dirty="0" smtClean="0">
                    <a:solidFill>
                      <a:schemeClr val="bg1">
                        <a:lumMod val="95000"/>
                        <a:lumOff val="5000"/>
                      </a:schemeClr>
                    </a:solidFill>
                    <a:latin typeface="Times New Roman" charset="0"/>
                    <a:ea typeface="Times New Roman" charset="0"/>
                    <a:cs typeface="Times New Roman" charset="0"/>
                  </a:rPr>
                  <a:t>      /      </a:t>
                </a:r>
                <a14:m>
                  <m:oMath xmlns:m="http://schemas.openxmlformats.org/officeDocument/2006/math">
                    <m:f>
                      <m:fPr>
                        <m:ctrlPr>
                          <a:rPr lang="es-ES" b="1" i="1" smtClean="0">
                            <a:solidFill>
                              <a:schemeClr val="bg1">
                                <a:lumMod val="95000"/>
                                <a:lumOff val="5000"/>
                              </a:schemeClr>
                            </a:solidFill>
                            <a:latin typeface="Cambria Math" charset="0"/>
                          </a:rPr>
                        </m:ctrlPr>
                      </m:fPr>
                      <m:num>
                        <m:r>
                          <a:rPr lang="es-ES" b="1" i="1" smtClean="0">
                            <a:solidFill>
                              <a:schemeClr val="bg1">
                                <a:lumMod val="95000"/>
                                <a:lumOff val="5000"/>
                              </a:schemeClr>
                            </a:solidFill>
                            <a:latin typeface="Cambria Math" charset="0"/>
                          </a:rPr>
                          <m:t>𝑽</m:t>
                        </m:r>
                        <m:r>
                          <a:rPr lang="es-ES" b="1" i="1" smtClean="0">
                            <a:solidFill>
                              <a:schemeClr val="bg1">
                                <a:lumMod val="95000"/>
                                <a:lumOff val="5000"/>
                              </a:schemeClr>
                            </a:solidFill>
                            <a:latin typeface="Cambria Math" charset="0"/>
                          </a:rPr>
                          <m:t>𝟐</m:t>
                        </m:r>
                      </m:num>
                      <m:den>
                        <m:r>
                          <a:rPr lang="es-ES" b="1" i="1" smtClean="0">
                            <a:solidFill>
                              <a:schemeClr val="bg1">
                                <a:lumMod val="95000"/>
                                <a:lumOff val="5000"/>
                              </a:schemeClr>
                            </a:solidFill>
                            <a:latin typeface="Cambria Math" charset="0"/>
                          </a:rPr>
                          <m:t>𝑪</m:t>
                        </m:r>
                        <m:r>
                          <a:rPr lang="es-ES" b="1" i="1" smtClean="0">
                            <a:solidFill>
                              <a:schemeClr val="bg1">
                                <a:lumMod val="95000"/>
                                <a:lumOff val="5000"/>
                              </a:schemeClr>
                            </a:solidFill>
                            <a:latin typeface="Cambria Math" charset="0"/>
                          </a:rPr>
                          <m:t>𝟏</m:t>
                        </m:r>
                      </m:den>
                    </m:f>
                  </m:oMath>
                </a14:m>
                <a:endParaRPr lang="en-US" b="1" dirty="0" smtClean="0">
                  <a:solidFill>
                    <a:schemeClr val="bg1">
                      <a:lumMod val="95000"/>
                      <a:lumOff val="5000"/>
                    </a:schemeClr>
                  </a:solidFill>
                  <a:latin typeface="Times New Roman" charset="0"/>
                  <a:ea typeface="Times New Roman" charset="0"/>
                  <a:cs typeface="Times New Roman" charset="0"/>
                </a:endParaRPr>
              </a:p>
              <a:p>
                <a:r>
                  <a:rPr lang="en-US" b="1" dirty="0" smtClean="0">
                    <a:solidFill>
                      <a:schemeClr val="bg1">
                        <a:lumMod val="95000"/>
                        <a:lumOff val="5000"/>
                      </a:schemeClr>
                    </a:solidFill>
                    <a:latin typeface="Times New Roman" charset="0"/>
                    <a:ea typeface="Times New Roman" charset="0"/>
                    <a:cs typeface="Times New Roman" charset="0"/>
                  </a:rPr>
                  <a:t>CÁLCULO</a:t>
                </a:r>
              </a:p>
              <a:p>
                <a:endParaRPr lang="en-US" dirty="0" smtClean="0">
                  <a:solidFill>
                    <a:schemeClr val="bg1">
                      <a:lumMod val="95000"/>
                      <a:lumOff val="5000"/>
                    </a:schemeClr>
                  </a:solidFill>
                </a:endParaRPr>
              </a:p>
              <a:p>
                <a:r>
                  <a:rPr lang="es-ES" b="1" dirty="0" smtClean="0">
                    <a:solidFill>
                      <a:schemeClr val="bg1">
                        <a:lumMod val="95000"/>
                        <a:lumOff val="5000"/>
                      </a:schemeClr>
                    </a:solidFill>
                  </a:rPr>
                  <a:t>										</a:t>
                </a:r>
                <a14:m>
                  <m:oMath xmlns:m="http://schemas.openxmlformats.org/officeDocument/2006/math">
                    <m:f>
                      <m:fPr>
                        <m:ctrlPr>
                          <a:rPr lang="es-ES" b="1" i="1" smtClean="0">
                            <a:solidFill>
                              <a:schemeClr val="bg1">
                                <a:lumMod val="95000"/>
                                <a:lumOff val="5000"/>
                              </a:schemeClr>
                            </a:solidFill>
                            <a:latin typeface="Cambria Math" charset="0"/>
                          </a:rPr>
                        </m:ctrlPr>
                      </m:fPr>
                      <m:num>
                        <m:r>
                          <a:rPr lang="es-ES" b="1" i="1" smtClean="0">
                            <a:solidFill>
                              <a:schemeClr val="bg1">
                                <a:lumMod val="95000"/>
                                <a:lumOff val="5000"/>
                              </a:schemeClr>
                            </a:solidFill>
                            <a:latin typeface="Cambria Math" charset="0"/>
                          </a:rPr>
                          <m:t>𝑴</m:t>
                        </m:r>
                        <m:r>
                          <a:rPr lang="es-ES" b="1" i="1" smtClean="0">
                            <a:solidFill>
                              <a:schemeClr val="bg1">
                                <a:lumMod val="95000"/>
                                <a:lumOff val="5000"/>
                              </a:schemeClr>
                            </a:solidFill>
                            <a:latin typeface="Cambria Math" charset="0"/>
                          </a:rPr>
                          <m:t>𝟐</m:t>
                        </m:r>
                      </m:num>
                      <m:den>
                        <m:r>
                          <a:rPr lang="es-ES" b="1" i="1" smtClean="0">
                            <a:solidFill>
                              <a:schemeClr val="bg1">
                                <a:lumMod val="95000"/>
                                <a:lumOff val="5000"/>
                              </a:schemeClr>
                            </a:solidFill>
                            <a:latin typeface="Cambria Math" charset="0"/>
                          </a:rPr>
                          <m:t>𝑴</m:t>
                        </m:r>
                        <m:r>
                          <a:rPr lang="es-ES" b="1" i="1" smtClean="0">
                            <a:solidFill>
                              <a:schemeClr val="bg1">
                                <a:lumMod val="95000"/>
                                <a:lumOff val="5000"/>
                              </a:schemeClr>
                            </a:solidFill>
                            <a:latin typeface="Cambria Math" charset="0"/>
                          </a:rPr>
                          <m:t>𝟏</m:t>
                        </m:r>
                      </m:den>
                    </m:f>
                    <m:r>
                      <a:rPr lang="es-ES" b="1" i="1" smtClean="0">
                        <a:solidFill>
                          <a:schemeClr val="bg1">
                            <a:lumMod val="95000"/>
                            <a:lumOff val="5000"/>
                          </a:schemeClr>
                        </a:solidFill>
                        <a:latin typeface="Cambria Math" charset="0"/>
                      </a:rPr>
                      <m:t>=</m:t>
                    </m:r>
                    <m:f>
                      <m:fPr>
                        <m:ctrlPr>
                          <a:rPr lang="es-ES" b="1" i="1" smtClean="0">
                            <a:solidFill>
                              <a:schemeClr val="bg1">
                                <a:lumMod val="95000"/>
                                <a:lumOff val="5000"/>
                              </a:schemeClr>
                            </a:solidFill>
                            <a:latin typeface="Cambria Math" charset="0"/>
                          </a:rPr>
                        </m:ctrlPr>
                      </m:fPr>
                      <m:num>
                        <m:r>
                          <a:rPr lang="es-ES" b="1" i="1" smtClean="0">
                            <a:solidFill>
                              <a:schemeClr val="bg1">
                                <a:lumMod val="95000"/>
                                <a:lumOff val="5000"/>
                              </a:schemeClr>
                            </a:solidFill>
                            <a:latin typeface="Cambria Math" charset="0"/>
                          </a:rPr>
                          <m:t>𝑪</m:t>
                        </m:r>
                        <m:r>
                          <a:rPr lang="es-ES" b="1" i="1" smtClean="0">
                            <a:solidFill>
                              <a:schemeClr val="bg1">
                                <a:lumMod val="95000"/>
                                <a:lumOff val="5000"/>
                              </a:schemeClr>
                            </a:solidFill>
                            <a:latin typeface="Cambria Math" charset="0"/>
                          </a:rPr>
                          <m:t>𝟏</m:t>
                        </m:r>
                      </m:num>
                      <m:den>
                        <m:r>
                          <a:rPr lang="es-ES" b="1" i="1" smtClean="0">
                            <a:solidFill>
                              <a:schemeClr val="bg1">
                                <a:lumMod val="95000"/>
                                <a:lumOff val="5000"/>
                              </a:schemeClr>
                            </a:solidFill>
                            <a:latin typeface="Cambria Math" charset="0"/>
                          </a:rPr>
                          <m:t>𝑽</m:t>
                        </m:r>
                        <m:r>
                          <a:rPr lang="es-ES" b="1" i="1" smtClean="0">
                            <a:solidFill>
                              <a:schemeClr val="bg1">
                                <a:lumMod val="95000"/>
                                <a:lumOff val="5000"/>
                              </a:schemeClr>
                            </a:solidFill>
                            <a:latin typeface="Cambria Math" charset="0"/>
                          </a:rPr>
                          <m:t>𝟐</m:t>
                        </m:r>
                      </m:den>
                    </m:f>
                  </m:oMath>
                </a14:m>
                <a:r>
                  <a:rPr lang="en-US" b="1" dirty="0" smtClean="0">
                    <a:solidFill>
                      <a:schemeClr val="bg1">
                        <a:lumMod val="95000"/>
                        <a:lumOff val="5000"/>
                      </a:schemeClr>
                    </a:solidFill>
                  </a:rPr>
                  <a:t> / </a:t>
                </a:r>
                <a14:m>
                  <m:oMath xmlns:m="http://schemas.openxmlformats.org/officeDocument/2006/math">
                    <m:f>
                      <m:fPr>
                        <m:ctrlPr>
                          <a:rPr lang="es-ES" b="1" i="1">
                            <a:solidFill>
                              <a:schemeClr val="bg1">
                                <a:lumMod val="95000"/>
                                <a:lumOff val="5000"/>
                              </a:schemeClr>
                            </a:solidFill>
                            <a:latin typeface="Cambria Math" charset="0"/>
                          </a:rPr>
                        </m:ctrlPr>
                      </m:fPr>
                      <m:num>
                        <m:r>
                          <a:rPr lang="es-ES" b="1" i="1" smtClean="0">
                            <a:solidFill>
                              <a:schemeClr val="bg1">
                                <a:lumMod val="95000"/>
                                <a:lumOff val="5000"/>
                              </a:schemeClr>
                            </a:solidFill>
                            <a:latin typeface="Cambria Math" charset="0"/>
                          </a:rPr>
                          <m:t>𝑽</m:t>
                        </m:r>
                        <m:r>
                          <a:rPr lang="es-ES" b="1" i="1">
                            <a:solidFill>
                              <a:schemeClr val="bg1">
                                <a:lumMod val="95000"/>
                                <a:lumOff val="5000"/>
                              </a:schemeClr>
                            </a:solidFill>
                            <a:latin typeface="Cambria Math" charset="0"/>
                          </a:rPr>
                          <m:t>𝟏</m:t>
                        </m:r>
                      </m:num>
                      <m:den>
                        <m:r>
                          <a:rPr lang="es-ES" b="1" i="1" smtClean="0">
                            <a:solidFill>
                              <a:schemeClr val="bg1">
                                <a:lumMod val="95000"/>
                                <a:lumOff val="5000"/>
                              </a:schemeClr>
                            </a:solidFill>
                            <a:latin typeface="Cambria Math" charset="0"/>
                          </a:rPr>
                          <m:t>𝑪</m:t>
                        </m:r>
                        <m:r>
                          <a:rPr lang="es-ES" b="1" i="1">
                            <a:solidFill>
                              <a:schemeClr val="bg1">
                                <a:lumMod val="95000"/>
                                <a:lumOff val="5000"/>
                              </a:schemeClr>
                            </a:solidFill>
                            <a:latin typeface="Cambria Math" charset="0"/>
                          </a:rPr>
                          <m:t>𝟐</m:t>
                        </m:r>
                      </m:den>
                    </m:f>
                  </m:oMath>
                </a14:m>
                <a:endParaRPr lang="en-US" b="1" dirty="0" smtClean="0">
                  <a:solidFill>
                    <a:schemeClr val="bg1">
                      <a:lumMod val="95000"/>
                      <a:lumOff val="5000"/>
                    </a:schemeClr>
                  </a:solidFill>
                </a:endParaRPr>
              </a:p>
            </p:txBody>
          </p:sp>
        </mc:Choice>
        <mc:Fallback xmlns="">
          <p:sp>
            <p:nvSpPr>
              <p:cNvPr id="5" name="Rectángulo 4"/>
              <p:cNvSpPr>
                <a:spLocks noRot="1" noChangeAspect="1" noMove="1" noResize="1" noEditPoints="1" noAdjustHandles="1" noChangeArrowheads="1" noChangeShapeType="1" noTextEdit="1"/>
              </p:cNvSpPr>
              <p:nvPr/>
            </p:nvSpPr>
            <p:spPr>
              <a:xfrm>
                <a:off x="798195" y="1422073"/>
                <a:ext cx="10515600" cy="1722779"/>
              </a:xfrm>
              <a:prstGeom prst="rect">
                <a:avLst/>
              </a:prstGeom>
              <a:blipFill rotWithShape="0">
                <a:blip r:embed="rId3"/>
                <a:stretch>
                  <a:fillRect l="-463" b="-351"/>
                </a:stretch>
              </a:blipFill>
              <a:ln>
                <a:solidFill>
                  <a:srgbClr val="FF0000"/>
                </a:solidFill>
              </a:ln>
            </p:spPr>
            <p:txBody>
              <a:bodyPr/>
              <a:lstStyle/>
              <a:p>
                <a:r>
                  <a:rPr lang="es-ES_tradnl">
                    <a:noFill/>
                  </a:rPr>
                  <a:t> </a:t>
                </a:r>
              </a:p>
            </p:txBody>
          </p:sp>
        </mc:Fallback>
      </mc:AlternateContent>
      <p:sp>
        <p:nvSpPr>
          <p:cNvPr id="7" name="Rectángulo 6"/>
          <p:cNvSpPr/>
          <p:nvPr/>
        </p:nvSpPr>
        <p:spPr>
          <a:xfrm>
            <a:off x="798195" y="3474511"/>
            <a:ext cx="8162925" cy="2800767"/>
          </a:xfrm>
          <a:prstGeom prst="rect">
            <a:avLst/>
          </a:prstGeom>
          <a:blipFill>
            <a:blip r:embed="rId2"/>
            <a:tile tx="0" ty="0" sx="100000" sy="100000" flip="none" algn="tl"/>
          </a:blipFill>
          <a:ln>
            <a:solidFill>
              <a:schemeClr val="bg1"/>
            </a:solidFill>
          </a:ln>
        </p:spPr>
        <p:txBody>
          <a:bodyPr wrap="square">
            <a:spAutoFit/>
          </a:bodyPr>
          <a:lstStyle/>
          <a:p>
            <a:r>
              <a:rPr lang="es-ES" sz="3200" b="1" dirty="0" smtClean="0">
                <a:solidFill>
                  <a:schemeClr val="bg1">
                    <a:lumMod val="95000"/>
                    <a:lumOff val="5000"/>
                  </a:schemeClr>
                </a:solidFill>
                <a:latin typeface="Times New Roman" charset="0"/>
                <a:ea typeface="Times New Roman" charset="0"/>
                <a:cs typeface="Times New Roman" charset="0"/>
              </a:rPr>
              <a:t>EJEMPLO 2. </a:t>
            </a:r>
            <a:endParaRPr lang="es-ES" b="1" dirty="0" smtClean="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							COMPRA (BID)			VENTA (ASK)</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USD/EUR (M1)						0.85001				0.85006</a:t>
            </a:r>
          </a:p>
          <a:p>
            <a:endParaRPr lang="es-ES" b="1" dirty="0" smtClean="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USD/CHF</a:t>
            </a:r>
            <a:r>
              <a:rPr lang="es-ES" b="1" dirty="0">
                <a:solidFill>
                  <a:schemeClr val="bg1">
                    <a:lumMod val="95000"/>
                    <a:lumOff val="5000"/>
                  </a:schemeClr>
                </a:solidFill>
                <a:latin typeface="Times New Roman" charset="0"/>
                <a:ea typeface="Times New Roman" charset="0"/>
                <a:cs typeface="Times New Roman" charset="0"/>
              </a:rPr>
              <a:t> </a:t>
            </a:r>
            <a:r>
              <a:rPr lang="es-ES" b="1" dirty="0" smtClean="0">
                <a:solidFill>
                  <a:schemeClr val="bg1">
                    <a:lumMod val="95000"/>
                    <a:lumOff val="5000"/>
                  </a:schemeClr>
                </a:solidFill>
                <a:latin typeface="Times New Roman" charset="0"/>
                <a:ea typeface="Times New Roman" charset="0"/>
                <a:cs typeface="Times New Roman" charset="0"/>
              </a:rPr>
              <a:t> (M2)						1.1028/31</a:t>
            </a:r>
            <a:r>
              <a:rPr lang="es-ES" b="1" dirty="0" smtClean="0">
                <a:solidFill>
                  <a:schemeClr val="bg1">
                    <a:lumMod val="95000"/>
                    <a:lumOff val="5000"/>
                  </a:schemeClr>
                </a:solidFill>
              </a:rPr>
              <a:t>			</a:t>
            </a:r>
            <a:r>
              <a:rPr lang="es-ES" b="1" dirty="0" smtClean="0">
                <a:solidFill>
                  <a:schemeClr val="bg1">
                    <a:lumMod val="95000"/>
                    <a:lumOff val="5000"/>
                  </a:schemeClr>
                </a:solidFill>
                <a:latin typeface="Times New Roman" charset="0"/>
                <a:ea typeface="Times New Roman" charset="0"/>
                <a:cs typeface="Times New Roman" charset="0"/>
              </a:rPr>
              <a:t>1.1031</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USD/M1							C1			/		V1</a:t>
            </a:r>
          </a:p>
          <a:p>
            <a:r>
              <a:rPr lang="es-ES" b="1" dirty="0" smtClean="0">
                <a:solidFill>
                  <a:schemeClr val="bg1">
                    <a:lumMod val="95000"/>
                    <a:lumOff val="5000"/>
                  </a:schemeClr>
                </a:solidFill>
                <a:latin typeface="Times New Roman" charset="0"/>
                <a:ea typeface="Times New Roman" charset="0"/>
                <a:cs typeface="Times New Roman" charset="0"/>
              </a:rPr>
              <a:t>USD/M2</a:t>
            </a:r>
            <a:r>
              <a:rPr lang="es-ES" b="1" dirty="0" smtClean="0">
                <a:solidFill>
                  <a:schemeClr val="bg1">
                    <a:lumMod val="95000"/>
                    <a:lumOff val="5000"/>
                  </a:schemeClr>
                </a:solidFill>
              </a:rPr>
              <a:t>							</a:t>
            </a:r>
            <a:r>
              <a:rPr lang="es-ES" b="1" dirty="0" smtClean="0">
                <a:solidFill>
                  <a:schemeClr val="bg1">
                    <a:lumMod val="95000"/>
                    <a:lumOff val="5000"/>
                  </a:schemeClr>
                </a:solidFill>
                <a:latin typeface="Times New Roman" charset="0"/>
                <a:ea typeface="Times New Roman" charset="0"/>
                <a:cs typeface="Times New Roman" charset="0"/>
              </a:rPr>
              <a:t>C2			/		V2</a:t>
            </a:r>
            <a:endParaRPr lang="en-US" b="1" dirty="0" smtClean="0">
              <a:solidFill>
                <a:schemeClr val="bg1">
                  <a:lumMod val="95000"/>
                  <a:lumOff val="5000"/>
                </a:schemeClr>
              </a:solidFill>
              <a:latin typeface="Times New Roman" charset="0"/>
              <a:ea typeface="Times New Roman" charset="0"/>
              <a:cs typeface="Times New Roman" charset="0"/>
            </a:endParaRPr>
          </a:p>
        </p:txBody>
      </p:sp>
      <p:sp>
        <p:nvSpPr>
          <p:cNvPr id="8" name="Marco 7"/>
          <p:cNvSpPr/>
          <p:nvPr/>
        </p:nvSpPr>
        <p:spPr>
          <a:xfrm>
            <a:off x="4892040" y="5052060"/>
            <a:ext cx="1051560" cy="365760"/>
          </a:xfrm>
          <a:prstGeom prst="frame">
            <a:avLst/>
          </a:prstGeom>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9" name="Marco 8"/>
          <p:cNvSpPr/>
          <p:nvPr/>
        </p:nvSpPr>
        <p:spPr>
          <a:xfrm>
            <a:off x="7097077" y="4503420"/>
            <a:ext cx="1051560" cy="371474"/>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0" name="Flecha abajo 9"/>
          <p:cNvSpPr/>
          <p:nvPr/>
        </p:nvSpPr>
        <p:spPr>
          <a:xfrm>
            <a:off x="7263708" y="2026670"/>
            <a:ext cx="144428" cy="186343"/>
          </a:xfrm>
          <a:prstGeom prst="downArrow">
            <a:avLst>
              <a:gd name="adj1" fmla="val 50000"/>
              <a:gd name="adj2" fmla="val 3880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lecha abajo 10"/>
          <p:cNvSpPr/>
          <p:nvPr/>
        </p:nvSpPr>
        <p:spPr>
          <a:xfrm>
            <a:off x="8198643" y="4568487"/>
            <a:ext cx="104775" cy="205740"/>
          </a:xfrm>
          <a:prstGeom prst="downArrow">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lecha abajo 11"/>
          <p:cNvSpPr/>
          <p:nvPr/>
        </p:nvSpPr>
        <p:spPr>
          <a:xfrm>
            <a:off x="4683681" y="5132070"/>
            <a:ext cx="104775" cy="205740"/>
          </a:xfrm>
          <a:prstGeom prst="downArrow">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Rectángulo 12"/>
          <p:cNvSpPr/>
          <p:nvPr/>
        </p:nvSpPr>
        <p:spPr>
          <a:xfrm>
            <a:off x="9063514" y="3489900"/>
            <a:ext cx="2995136" cy="2862322"/>
          </a:xfrm>
          <a:prstGeom prst="rect">
            <a:avLst/>
          </a:prstGeom>
          <a:blipFill>
            <a:blip r:embed="rId2"/>
            <a:tile tx="0" ty="0" sx="100000" sy="100000" flip="none" algn="tl"/>
          </a:blipFill>
          <a:ln>
            <a:solidFill>
              <a:schemeClr val="bg1"/>
            </a:solidFill>
          </a:ln>
        </p:spPr>
        <p:txBody>
          <a:bodyPr wrap="square">
            <a:spAutoFit/>
          </a:bodyPr>
          <a:lstStyle/>
          <a:p>
            <a:r>
              <a:rPr lang="es-ES" b="1" dirty="0" smtClean="0">
                <a:solidFill>
                  <a:schemeClr val="bg1">
                    <a:lumMod val="95000"/>
                    <a:lumOff val="5000"/>
                  </a:schemeClr>
                </a:solidFill>
                <a:latin typeface="Times New Roman" charset="0"/>
                <a:ea typeface="Times New Roman" charset="0"/>
                <a:cs typeface="Times New Roman" charset="0"/>
              </a:rPr>
              <a:t>		</a:t>
            </a:r>
          </a:p>
          <a:p>
            <a:r>
              <a:rPr lang="es-ES" b="1" dirty="0" smtClean="0">
                <a:solidFill>
                  <a:schemeClr val="bg1">
                    <a:lumMod val="95000"/>
                    <a:lumOff val="5000"/>
                  </a:schemeClr>
                </a:solidFill>
                <a:latin typeface="Times New Roman" charset="0"/>
                <a:ea typeface="Times New Roman" charset="0"/>
                <a:cs typeface="Times New Roman" charset="0"/>
              </a:rPr>
              <a:t>			Secuencia: primero precio compra de M2 , segundo precio de venta M1.</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			Secuencia: primero precio de venta M2, segundo precio de compra M1.</a:t>
            </a:r>
            <a:endParaRPr lang="en-US" b="1" dirty="0" smtClean="0">
              <a:solidFill>
                <a:schemeClr val="bg1">
                  <a:lumMod val="95000"/>
                  <a:lumOff val="5000"/>
                </a:schemeClr>
              </a:solidFill>
              <a:latin typeface="Times New Roman" charset="0"/>
              <a:ea typeface="Times New Roman" charset="0"/>
              <a:cs typeface="Times New Roman" charset="0"/>
            </a:endParaRPr>
          </a:p>
        </p:txBody>
      </p:sp>
      <p:sp>
        <p:nvSpPr>
          <p:cNvPr id="14" name="Marco 13"/>
          <p:cNvSpPr/>
          <p:nvPr/>
        </p:nvSpPr>
        <p:spPr>
          <a:xfrm>
            <a:off x="9227820" y="3752850"/>
            <a:ext cx="796290" cy="365760"/>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6" name="Marco 15"/>
          <p:cNvSpPr/>
          <p:nvPr/>
        </p:nvSpPr>
        <p:spPr>
          <a:xfrm>
            <a:off x="4879657" y="4516661"/>
            <a:ext cx="1051560" cy="365760"/>
          </a:xfrm>
          <a:prstGeom prst="frame">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accent4">
                  <a:lumMod val="60000"/>
                  <a:lumOff val="40000"/>
                </a:schemeClr>
              </a:solidFill>
            </a:endParaRPr>
          </a:p>
        </p:txBody>
      </p:sp>
      <p:sp>
        <p:nvSpPr>
          <p:cNvPr id="17" name="Flecha abajo 16"/>
          <p:cNvSpPr/>
          <p:nvPr/>
        </p:nvSpPr>
        <p:spPr>
          <a:xfrm>
            <a:off x="8353424" y="4568487"/>
            <a:ext cx="104775" cy="205740"/>
          </a:xfrm>
          <a:prstGeom prst="downArrow">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Marco 17"/>
          <p:cNvSpPr/>
          <p:nvPr/>
        </p:nvSpPr>
        <p:spPr>
          <a:xfrm>
            <a:off x="7097077" y="5031293"/>
            <a:ext cx="1051560" cy="365760"/>
          </a:xfrm>
          <a:prstGeom prst="frame">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accent4">
                  <a:lumMod val="60000"/>
                  <a:lumOff val="40000"/>
                </a:schemeClr>
              </a:solidFill>
            </a:endParaRPr>
          </a:p>
        </p:txBody>
      </p:sp>
      <p:sp>
        <p:nvSpPr>
          <p:cNvPr id="19" name="Flecha abajo 18"/>
          <p:cNvSpPr/>
          <p:nvPr/>
        </p:nvSpPr>
        <p:spPr>
          <a:xfrm>
            <a:off x="4697492" y="4596671"/>
            <a:ext cx="104775"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Flecha abajo 19"/>
          <p:cNvSpPr/>
          <p:nvPr/>
        </p:nvSpPr>
        <p:spPr>
          <a:xfrm>
            <a:off x="8198643" y="5132070"/>
            <a:ext cx="104775"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1" name="Flecha abajo 20"/>
          <p:cNvSpPr/>
          <p:nvPr/>
        </p:nvSpPr>
        <p:spPr>
          <a:xfrm>
            <a:off x="8310086" y="5132070"/>
            <a:ext cx="104775"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Marco 21"/>
          <p:cNvSpPr/>
          <p:nvPr/>
        </p:nvSpPr>
        <p:spPr>
          <a:xfrm>
            <a:off x="9214485" y="5057774"/>
            <a:ext cx="809625" cy="365760"/>
          </a:xfrm>
          <a:prstGeom prst="frame">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accent4">
                  <a:lumMod val="60000"/>
                  <a:lumOff val="40000"/>
                </a:schemeClr>
              </a:solidFill>
            </a:endParaRPr>
          </a:p>
        </p:txBody>
      </p:sp>
      <p:sp>
        <p:nvSpPr>
          <p:cNvPr id="23" name="Flecha abajo 22"/>
          <p:cNvSpPr/>
          <p:nvPr/>
        </p:nvSpPr>
        <p:spPr>
          <a:xfrm>
            <a:off x="7269128" y="1743730"/>
            <a:ext cx="133588"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9" name="Flecha abajo 28"/>
          <p:cNvSpPr/>
          <p:nvPr/>
        </p:nvSpPr>
        <p:spPr>
          <a:xfrm>
            <a:off x="6354170" y="2034474"/>
            <a:ext cx="144428" cy="186343"/>
          </a:xfrm>
          <a:prstGeom prst="downArrow">
            <a:avLst>
              <a:gd name="adj1" fmla="val 50000"/>
              <a:gd name="adj2" fmla="val 3880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Flecha abajo 29"/>
          <p:cNvSpPr/>
          <p:nvPr/>
        </p:nvSpPr>
        <p:spPr>
          <a:xfrm>
            <a:off x="6189989" y="2025582"/>
            <a:ext cx="144428" cy="186343"/>
          </a:xfrm>
          <a:prstGeom prst="downArrow">
            <a:avLst>
              <a:gd name="adj1" fmla="val 50000"/>
              <a:gd name="adj2" fmla="val 3880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1" name="Flecha abajo 30"/>
          <p:cNvSpPr/>
          <p:nvPr/>
        </p:nvSpPr>
        <p:spPr>
          <a:xfrm>
            <a:off x="6220582" y="1744202"/>
            <a:ext cx="133588"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2" name="Flecha abajo 31"/>
          <p:cNvSpPr/>
          <p:nvPr/>
        </p:nvSpPr>
        <p:spPr>
          <a:xfrm>
            <a:off x="6354170" y="1756530"/>
            <a:ext cx="133588"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862009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32485" y="211898"/>
            <a:ext cx="10515600" cy="6186309"/>
          </a:xfrm>
          <a:prstGeom prst="rect">
            <a:avLst/>
          </a:prstGeom>
          <a:blipFill>
            <a:blip r:embed="rId2"/>
            <a:tile tx="0" ty="0" sx="100000" sy="100000" flip="none" algn="tl"/>
          </a:blipFill>
          <a:ln>
            <a:solidFill>
              <a:schemeClr val="bg1"/>
            </a:solidFill>
          </a:ln>
        </p:spPr>
        <p:txBody>
          <a:bodyPr wrap="square">
            <a:spAutoFit/>
          </a:bodyPr>
          <a:lstStyle/>
          <a:p>
            <a:r>
              <a:rPr lang="es-ES" sz="3200" b="1" dirty="0" smtClean="0">
                <a:solidFill>
                  <a:schemeClr val="bg1">
                    <a:lumMod val="95000"/>
                    <a:lumOff val="5000"/>
                  </a:schemeClr>
                </a:solidFill>
                <a:latin typeface="Times New Roman" charset="0"/>
                <a:ea typeface="Times New Roman" charset="0"/>
                <a:cs typeface="Times New Roman" charset="0"/>
              </a:rPr>
              <a:t>NECESITAMOS:</a:t>
            </a:r>
            <a:endParaRPr lang="es-ES" b="1" dirty="0" smtClean="0">
              <a:solidFill>
                <a:schemeClr val="bg1">
                  <a:lumMod val="95000"/>
                  <a:lumOff val="5000"/>
                </a:schemeClr>
              </a:solidFill>
              <a:latin typeface="Times New Roman" charset="0"/>
              <a:ea typeface="Times New Roman" charset="0"/>
              <a:cs typeface="Times New Roman" charset="0"/>
            </a:endParaRPr>
          </a:p>
          <a:p>
            <a:endParaRPr lang="es-ES" b="1" dirty="0">
              <a:solidFill>
                <a:schemeClr val="bg1">
                  <a:lumMod val="95000"/>
                  <a:lumOff val="5000"/>
                </a:schemeClr>
              </a:solidFill>
              <a:latin typeface="Times New Roman" charset="0"/>
              <a:ea typeface="Times New Roman" charset="0"/>
              <a:cs typeface="Times New Roman" charset="0"/>
            </a:endParaRPr>
          </a:p>
          <a:p>
            <a:r>
              <a:rPr lang="es-ES" sz="2400" b="1" dirty="0" smtClean="0">
                <a:solidFill>
                  <a:schemeClr val="bg1">
                    <a:lumMod val="95000"/>
                    <a:lumOff val="5000"/>
                  </a:schemeClr>
                </a:solidFill>
                <a:latin typeface="Times New Roman" charset="0"/>
                <a:ea typeface="Times New Roman" charset="0"/>
                <a:cs typeface="Times New Roman" charset="0"/>
              </a:rPr>
              <a:t>EUR/CHF	?</a:t>
            </a:r>
          </a:p>
          <a:p>
            <a:endParaRPr lang="es-ES" b="1" dirty="0">
              <a:solidFill>
                <a:schemeClr val="bg1">
                  <a:lumMod val="95000"/>
                  <a:lumOff val="5000"/>
                </a:schemeClr>
              </a:solidFill>
              <a:latin typeface="Times New Roman" charset="0"/>
              <a:ea typeface="Times New Roman" charset="0"/>
              <a:cs typeface="Times New Roman" charset="0"/>
            </a:endParaRPr>
          </a:p>
          <a:p>
            <a:r>
              <a:rPr lang="es-ES" sz="3200" b="1" dirty="0" smtClean="0">
                <a:solidFill>
                  <a:schemeClr val="bg1">
                    <a:lumMod val="95000"/>
                    <a:lumOff val="5000"/>
                  </a:schemeClr>
                </a:solidFill>
                <a:latin typeface="Times New Roman" charset="0"/>
                <a:ea typeface="Times New Roman" charset="0"/>
                <a:cs typeface="Times New Roman" charset="0"/>
              </a:rPr>
              <a:t>SOLUCIÓN</a:t>
            </a:r>
          </a:p>
          <a:p>
            <a:endParaRPr lang="es-ES" sz="32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EUR/CHF				C2/V1				V2/C1</a:t>
            </a:r>
          </a:p>
          <a:p>
            <a:r>
              <a:rPr lang="es-ES" sz="2000" b="1" dirty="0" smtClean="0">
                <a:solidFill>
                  <a:srgbClr val="C00000"/>
                </a:solidFill>
                <a:latin typeface="Times New Roman" charset="0"/>
                <a:ea typeface="Times New Roman" charset="0"/>
                <a:cs typeface="Times New Roman" charset="0"/>
              </a:rPr>
              <a:t>MI   /   M2</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M1/M2 					Significa cuántos francos suizos con respecto a un euro.</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EUR/CHF		(1.1028 / 0.85006)   /   (1.1031 / 0.85001)</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EUR/CHF		1.2936  /  1.2977</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rgbClr val="FF0000"/>
                </a:solidFill>
                <a:latin typeface="Times New Roman" charset="0"/>
                <a:ea typeface="Times New Roman" charset="0"/>
                <a:cs typeface="Times New Roman" charset="0"/>
              </a:rPr>
              <a:t>EUR/CHF		0.9997</a:t>
            </a:r>
            <a:endParaRPr lang="es-ES" sz="2000" b="1" dirty="0">
              <a:solidFill>
                <a:srgbClr val="FF0000"/>
              </a:solidFill>
              <a:latin typeface="Times New Roman" charset="0"/>
              <a:ea typeface="Times New Roman" charset="0"/>
              <a:cs typeface="Times New Roman" charset="0"/>
            </a:endParaRPr>
          </a:p>
          <a:p>
            <a:endParaRPr lang="es-ES" sz="2000" b="1" dirty="0" smtClean="0">
              <a:solidFill>
                <a:schemeClr val="bg1">
                  <a:lumMod val="95000"/>
                  <a:lumOff val="5000"/>
                </a:schemeClr>
              </a:solidFill>
              <a:latin typeface="Times New Roman" charset="0"/>
              <a:ea typeface="Times New Roman" charset="0"/>
              <a:cs typeface="Times New Roman" charset="0"/>
            </a:endParaRPr>
          </a:p>
          <a:p>
            <a:endParaRPr lang="es-ES" sz="2000" b="1" dirty="0" smtClean="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7631378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763905" y="1194878"/>
            <a:ext cx="10515600" cy="4278094"/>
          </a:xfrm>
          <a:prstGeom prst="rect">
            <a:avLst/>
          </a:prstGeom>
          <a:blipFill>
            <a:blip r:embed="rId2"/>
            <a:tile tx="0" ty="0" sx="100000" sy="100000" flip="none" algn="tl"/>
          </a:blipFill>
          <a:ln>
            <a:solidFill>
              <a:schemeClr val="bg1"/>
            </a:solidFill>
          </a:ln>
        </p:spPr>
        <p:txBody>
          <a:bodyPr wrap="square">
            <a:spAutoFit/>
          </a:bodyPr>
          <a:lstStyle/>
          <a:p>
            <a:endParaRPr lang="es-ES" sz="3200" b="1" dirty="0" smtClean="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CHF / EUR				C1/V2				V1/C2</a:t>
            </a:r>
          </a:p>
          <a:p>
            <a:r>
              <a:rPr lang="es-ES" sz="2000" b="1" dirty="0" smtClean="0">
                <a:solidFill>
                  <a:srgbClr val="C00000"/>
                </a:solidFill>
                <a:latin typeface="Times New Roman" charset="0"/>
                <a:ea typeface="Times New Roman" charset="0"/>
                <a:cs typeface="Times New Roman" charset="0"/>
              </a:rPr>
              <a:t>M2   /   M1</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M1/M2 					Significa cuántos euros por un franco suizo.</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CHF/EUR		(0.85001 / 0.1.1031)   /   (0.85006 / 1.1031)</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CHF/EUR </a:t>
            </a:r>
            <a:r>
              <a:rPr lang="es-ES" sz="2000" b="1" dirty="0" smtClean="0">
                <a:solidFill>
                  <a:schemeClr val="bg1">
                    <a:lumMod val="95000"/>
                    <a:lumOff val="5000"/>
                  </a:schemeClr>
                </a:solidFill>
                <a:latin typeface="Times New Roman" charset="0"/>
                <a:ea typeface="Times New Roman" charset="0"/>
                <a:cs typeface="Times New Roman" charset="0"/>
              </a:rPr>
              <a:t>		(0.7706  /  0.7726)</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rgbClr val="FF0000"/>
                </a:solidFill>
                <a:latin typeface="Times New Roman" charset="0"/>
                <a:ea typeface="Times New Roman" charset="0"/>
                <a:cs typeface="Times New Roman" charset="0"/>
              </a:rPr>
              <a:t>CHF/EUR </a:t>
            </a:r>
            <a:r>
              <a:rPr lang="es-ES" sz="2000" b="1" dirty="0" smtClean="0">
                <a:solidFill>
                  <a:srgbClr val="FF0000"/>
                </a:solidFill>
                <a:latin typeface="Times New Roman" charset="0"/>
                <a:ea typeface="Times New Roman" charset="0"/>
                <a:cs typeface="Times New Roman" charset="0"/>
              </a:rPr>
              <a:t>		0.9974</a:t>
            </a:r>
            <a:endParaRPr lang="es-ES" sz="2000" b="1" dirty="0">
              <a:solidFill>
                <a:srgbClr val="FF0000"/>
              </a:solidFill>
              <a:latin typeface="Times New Roman" charset="0"/>
              <a:ea typeface="Times New Roman" charset="0"/>
              <a:cs typeface="Times New Roman" charset="0"/>
            </a:endParaRPr>
          </a:p>
          <a:p>
            <a:endParaRPr lang="es-ES" sz="2000" b="1" dirty="0" smtClean="0">
              <a:solidFill>
                <a:schemeClr val="bg1">
                  <a:lumMod val="95000"/>
                  <a:lumOff val="5000"/>
                </a:schemeClr>
              </a:solidFill>
              <a:latin typeface="Times New Roman" charset="0"/>
              <a:ea typeface="Times New Roman" charset="0"/>
              <a:cs typeface="Times New Roman" charset="0"/>
            </a:endParaRPr>
          </a:p>
          <a:p>
            <a:endParaRPr lang="es-ES" sz="2000" b="1" dirty="0" smtClean="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9790603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2475" y="502711"/>
            <a:ext cx="10688955" cy="5416868"/>
          </a:xfrm>
          <a:prstGeom prst="rect">
            <a:avLst/>
          </a:prstGeom>
          <a:blipFill>
            <a:blip r:embed="rId2"/>
            <a:tile tx="0" ty="0" sx="100000" sy="100000" flip="none" algn="tl"/>
          </a:blipFill>
          <a:ln>
            <a:solidFill>
              <a:schemeClr val="bg1"/>
            </a:solidFill>
          </a:ln>
        </p:spPr>
        <p:txBody>
          <a:bodyPr wrap="square">
            <a:spAutoFit/>
          </a:bodyPr>
          <a:lstStyle/>
          <a:p>
            <a:r>
              <a:rPr lang="es-ES" sz="3200" b="1" dirty="0" smtClean="0">
                <a:solidFill>
                  <a:schemeClr val="bg1">
                    <a:lumMod val="95000"/>
                    <a:lumOff val="5000"/>
                  </a:schemeClr>
                </a:solidFill>
                <a:latin typeface="Times New Roman" charset="0"/>
                <a:ea typeface="Times New Roman" charset="0"/>
                <a:cs typeface="Times New Roman" charset="0"/>
              </a:rPr>
              <a:t>EJEMPLO 2. </a:t>
            </a:r>
          </a:p>
          <a:p>
            <a:endParaRPr lang="es-ES" sz="3200" b="1" dirty="0" smtClean="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T</a:t>
            </a:r>
            <a:r>
              <a:rPr lang="es-ES" b="1" baseline="-25000" dirty="0" smtClean="0">
                <a:solidFill>
                  <a:schemeClr val="bg1">
                    <a:lumMod val="95000"/>
                    <a:lumOff val="5000"/>
                  </a:schemeClr>
                </a:solidFill>
                <a:latin typeface="Times New Roman" charset="0"/>
                <a:ea typeface="Times New Roman" charset="0"/>
                <a:cs typeface="Times New Roman" charset="0"/>
              </a:rPr>
              <a:t>A/B</a:t>
            </a:r>
            <a:r>
              <a:rPr lang="es-ES" b="1" dirty="0" smtClean="0">
                <a:solidFill>
                  <a:schemeClr val="bg1">
                    <a:lumMod val="95000"/>
                    <a:lumOff val="5000"/>
                  </a:schemeClr>
                </a:solidFill>
                <a:latin typeface="Times New Roman" charset="0"/>
                <a:ea typeface="Times New Roman" charset="0"/>
                <a:cs typeface="Times New Roman" charset="0"/>
              </a:rPr>
              <a:t> = Tasa representativa de la moneda A con respecto a la moneda B es lo mismo que decir:</a:t>
            </a:r>
          </a:p>
          <a:p>
            <a:endParaRPr lang="es-ES" b="1" dirty="0" smtClean="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T</a:t>
            </a:r>
            <a:r>
              <a:rPr lang="es-ES" b="1" baseline="-25000" dirty="0" smtClean="0">
                <a:solidFill>
                  <a:schemeClr val="bg1">
                    <a:lumMod val="95000"/>
                    <a:lumOff val="5000"/>
                  </a:schemeClr>
                </a:solidFill>
                <a:latin typeface="Times New Roman" charset="0"/>
                <a:ea typeface="Times New Roman" charset="0"/>
                <a:cs typeface="Times New Roman" charset="0"/>
              </a:rPr>
              <a:t>A/B </a:t>
            </a:r>
            <a:r>
              <a:rPr lang="es-ES" b="1" dirty="0" smtClean="0">
                <a:solidFill>
                  <a:schemeClr val="bg1">
                    <a:lumMod val="95000"/>
                    <a:lumOff val="5000"/>
                  </a:schemeClr>
                </a:solidFill>
                <a:latin typeface="Times New Roman" charset="0"/>
                <a:ea typeface="Times New Roman" charset="0"/>
                <a:cs typeface="Times New Roman" charset="0"/>
              </a:rPr>
              <a:t>= T</a:t>
            </a:r>
            <a:r>
              <a:rPr lang="es-ES" b="1" baseline="-25000" dirty="0" smtClean="0">
                <a:solidFill>
                  <a:schemeClr val="bg1">
                    <a:lumMod val="95000"/>
                    <a:lumOff val="5000"/>
                  </a:schemeClr>
                </a:solidFill>
                <a:latin typeface="Times New Roman" charset="0"/>
                <a:ea typeface="Times New Roman" charset="0"/>
                <a:cs typeface="Times New Roman" charset="0"/>
              </a:rPr>
              <a:t>A/C</a:t>
            </a:r>
            <a:r>
              <a:rPr lang="es-ES" b="1" dirty="0" smtClean="0">
                <a:solidFill>
                  <a:schemeClr val="bg1">
                    <a:lumMod val="95000"/>
                    <a:lumOff val="5000"/>
                  </a:schemeClr>
                </a:solidFill>
                <a:latin typeface="Times New Roman" charset="0"/>
                <a:ea typeface="Times New Roman" charset="0"/>
                <a:cs typeface="Times New Roman" charset="0"/>
              </a:rPr>
              <a:t> (tasa representativa de la moneda a con respecto a C) * T</a:t>
            </a:r>
            <a:r>
              <a:rPr lang="es-ES" b="1" baseline="-25000" dirty="0" smtClean="0">
                <a:solidFill>
                  <a:schemeClr val="bg1">
                    <a:lumMod val="95000"/>
                    <a:lumOff val="5000"/>
                  </a:schemeClr>
                </a:solidFill>
                <a:latin typeface="Times New Roman" charset="0"/>
                <a:ea typeface="Times New Roman" charset="0"/>
                <a:cs typeface="Times New Roman" charset="0"/>
              </a:rPr>
              <a:t>C/B</a:t>
            </a:r>
            <a:r>
              <a:rPr lang="es-ES" b="1" dirty="0" smtClean="0">
                <a:solidFill>
                  <a:schemeClr val="bg1">
                    <a:lumMod val="95000"/>
                    <a:lumOff val="5000"/>
                  </a:schemeClr>
                </a:solidFill>
                <a:latin typeface="Times New Roman" charset="0"/>
                <a:ea typeface="Times New Roman" charset="0"/>
                <a:cs typeface="Times New Roman" charset="0"/>
              </a:rPr>
              <a:t> (tasa de la moneda c con respecto a B).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TA/B = T</a:t>
            </a:r>
            <a:r>
              <a:rPr lang="es-ES" b="1" baseline="-25000" dirty="0" smtClean="0">
                <a:solidFill>
                  <a:schemeClr val="bg1">
                    <a:lumMod val="95000"/>
                    <a:lumOff val="5000"/>
                  </a:schemeClr>
                </a:solidFill>
                <a:latin typeface="Times New Roman" charset="0"/>
                <a:ea typeface="Times New Roman" charset="0"/>
                <a:cs typeface="Times New Roman" charset="0"/>
              </a:rPr>
              <a:t>A/</a:t>
            </a:r>
            <a:r>
              <a:rPr lang="es-ES" b="1" baseline="-25000" dirty="0" smtClean="0">
                <a:solidFill>
                  <a:srgbClr val="FF0000"/>
                </a:solidFill>
                <a:latin typeface="Times New Roman" charset="0"/>
                <a:ea typeface="Times New Roman" charset="0"/>
                <a:cs typeface="Times New Roman" charset="0"/>
              </a:rPr>
              <a:t>C</a:t>
            </a:r>
            <a:r>
              <a:rPr lang="es-ES" b="1" dirty="0" smtClean="0">
                <a:solidFill>
                  <a:schemeClr val="bg1">
                    <a:lumMod val="95000"/>
                    <a:lumOff val="5000"/>
                  </a:schemeClr>
                </a:solidFill>
                <a:latin typeface="Times New Roman" charset="0"/>
                <a:ea typeface="Times New Roman" charset="0"/>
                <a:cs typeface="Times New Roman" charset="0"/>
              </a:rPr>
              <a:t>  *  T</a:t>
            </a:r>
            <a:r>
              <a:rPr lang="es-ES" b="1" baseline="-25000" dirty="0" smtClean="0">
                <a:solidFill>
                  <a:srgbClr val="FF0000"/>
                </a:solidFill>
                <a:latin typeface="Times New Roman" charset="0"/>
                <a:ea typeface="Times New Roman" charset="0"/>
                <a:cs typeface="Times New Roman" charset="0"/>
              </a:rPr>
              <a:t>C</a:t>
            </a:r>
            <a:r>
              <a:rPr lang="es-ES" b="1" baseline="-25000" dirty="0" smtClean="0">
                <a:solidFill>
                  <a:schemeClr val="bg1">
                    <a:lumMod val="95000"/>
                    <a:lumOff val="5000"/>
                  </a:schemeClr>
                </a:solidFill>
                <a:latin typeface="Times New Roman" charset="0"/>
                <a:ea typeface="Times New Roman" charset="0"/>
                <a:cs typeface="Times New Roman" charset="0"/>
              </a:rPr>
              <a:t>/B</a:t>
            </a:r>
            <a:r>
              <a:rPr lang="es-ES" b="1" dirty="0" smtClean="0">
                <a:solidFill>
                  <a:schemeClr val="bg1">
                    <a:lumMod val="95000"/>
                    <a:lumOff val="5000"/>
                  </a:schemeClr>
                </a:solidFill>
                <a:latin typeface="Times New Roman" charset="0"/>
                <a:ea typeface="Times New Roman" charset="0"/>
                <a:cs typeface="Times New Roman" charset="0"/>
              </a:rPr>
              <a:t> 	Eliminando </a:t>
            </a:r>
            <a:r>
              <a:rPr lang="es-ES" b="1" dirty="0" smtClean="0">
                <a:solidFill>
                  <a:srgbClr val="FF0000"/>
                </a:solidFill>
                <a:latin typeface="Times New Roman" charset="0"/>
                <a:ea typeface="Times New Roman" charset="0"/>
                <a:cs typeface="Times New Roman" charset="0"/>
              </a:rPr>
              <a:t>c</a:t>
            </a:r>
            <a:r>
              <a:rPr lang="es-ES" b="1" dirty="0" smtClean="0">
                <a:solidFill>
                  <a:schemeClr val="bg1">
                    <a:lumMod val="95000"/>
                    <a:lumOff val="5000"/>
                  </a:schemeClr>
                </a:solidFill>
                <a:latin typeface="Times New Roman" charset="0"/>
                <a:ea typeface="Times New Roman" charset="0"/>
                <a:cs typeface="Times New Roman" charset="0"/>
              </a:rPr>
              <a:t> en ambas partes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NOS QUEDA </a:t>
            </a:r>
            <a:r>
              <a:rPr lang="es-ES" b="1" baseline="-25000" dirty="0" smtClean="0">
                <a:solidFill>
                  <a:schemeClr val="bg1">
                    <a:lumMod val="95000"/>
                    <a:lumOff val="5000"/>
                  </a:schemeClr>
                </a:solidFill>
                <a:latin typeface="Times New Roman" charset="0"/>
                <a:ea typeface="Times New Roman" charset="0"/>
                <a:cs typeface="Times New Roman" charset="0"/>
              </a:rPr>
              <a:t>TA/B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DE igual manera, si necesitamos hallar la INDIRECTA O INVERSA lo que se tiene que hacer es 1 dividido con la TASA DIRECTA.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T</a:t>
            </a:r>
            <a:r>
              <a:rPr lang="es-ES" b="1" baseline="-25000" dirty="0" smtClean="0">
                <a:solidFill>
                  <a:schemeClr val="bg1">
                    <a:lumMod val="95000"/>
                    <a:lumOff val="5000"/>
                  </a:schemeClr>
                </a:solidFill>
                <a:latin typeface="Times New Roman" charset="0"/>
                <a:ea typeface="Times New Roman" charset="0"/>
                <a:cs typeface="Times New Roman" charset="0"/>
              </a:rPr>
              <a:t>B/A </a:t>
            </a:r>
            <a:r>
              <a:rPr lang="es-ES" b="1" dirty="0" smtClean="0">
                <a:solidFill>
                  <a:schemeClr val="bg1">
                    <a:lumMod val="95000"/>
                    <a:lumOff val="5000"/>
                  </a:schemeClr>
                </a:solidFill>
                <a:latin typeface="Times New Roman" charset="0"/>
                <a:ea typeface="Times New Roman" charset="0"/>
                <a:cs typeface="Times New Roman" charset="0"/>
              </a:rPr>
              <a:t>= 1/T</a:t>
            </a:r>
            <a:r>
              <a:rPr lang="es-ES" b="1" baseline="-25000" dirty="0" smtClean="0">
                <a:solidFill>
                  <a:schemeClr val="bg1">
                    <a:lumMod val="95000"/>
                    <a:lumOff val="5000"/>
                  </a:schemeClr>
                </a:solidFill>
                <a:latin typeface="Times New Roman" charset="0"/>
                <a:ea typeface="Times New Roman" charset="0"/>
                <a:cs typeface="Times New Roman" charset="0"/>
              </a:rPr>
              <a:t>A/B</a:t>
            </a:r>
          </a:p>
          <a:p>
            <a:endParaRPr lang="es-ES" b="1" baseline="-25000" dirty="0">
              <a:solidFill>
                <a:schemeClr val="bg1">
                  <a:lumMod val="95000"/>
                  <a:lumOff val="5000"/>
                </a:schemeClr>
              </a:solidFill>
              <a:latin typeface="Times New Roman" charset="0"/>
              <a:ea typeface="Times New Roman" charset="0"/>
              <a:cs typeface="Times New Roman" charset="0"/>
            </a:endParaRPr>
          </a:p>
          <a:p>
            <a:endParaRPr lang="es-ES" b="1" baseline="-25000" dirty="0" smtClean="0">
              <a:solidFill>
                <a:schemeClr val="bg1">
                  <a:lumMod val="95000"/>
                  <a:lumOff val="5000"/>
                </a:schemeClr>
              </a:solidFill>
              <a:latin typeface="Times New Roman" charset="0"/>
              <a:ea typeface="Times New Roman" charset="0"/>
              <a:cs typeface="Times New Roman" charset="0"/>
            </a:endParaRPr>
          </a:p>
          <a:p>
            <a:endParaRPr lang="es-ES" b="1" baseline="-25000" dirty="0">
              <a:solidFill>
                <a:schemeClr val="bg1">
                  <a:lumMod val="95000"/>
                  <a:lumOff val="5000"/>
                </a:schemeClr>
              </a:solidFill>
              <a:latin typeface="Times New Roman" charset="0"/>
              <a:ea typeface="Times New Roman" charset="0"/>
              <a:cs typeface="Times New Roman" charset="0"/>
            </a:endParaRPr>
          </a:p>
          <a:p>
            <a:endParaRPr lang="es-ES" b="1" baseline="-25000"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5120056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52475" y="502711"/>
            <a:ext cx="10688955" cy="6124754"/>
          </a:xfrm>
          <a:prstGeom prst="rect">
            <a:avLst/>
          </a:prstGeom>
          <a:blipFill>
            <a:blip r:embed="rId2"/>
            <a:tile tx="0" ty="0" sx="100000" sy="100000" flip="none" algn="tl"/>
          </a:blipFill>
          <a:ln>
            <a:solidFill>
              <a:schemeClr val="bg1"/>
            </a:solidFill>
          </a:ln>
        </p:spPr>
        <p:txBody>
          <a:bodyPr wrap="square">
            <a:spAutoFit/>
          </a:bodyPr>
          <a:lstStyle/>
          <a:p>
            <a:r>
              <a:rPr lang="es-ES" sz="3200" b="1" dirty="0" smtClean="0">
                <a:solidFill>
                  <a:schemeClr val="bg1">
                    <a:lumMod val="95000"/>
                    <a:lumOff val="5000"/>
                  </a:schemeClr>
                </a:solidFill>
                <a:latin typeface="Times New Roman" charset="0"/>
                <a:ea typeface="Times New Roman" charset="0"/>
                <a:cs typeface="Times New Roman" charset="0"/>
              </a:rPr>
              <a:t>EJEMPLO 3. </a:t>
            </a:r>
          </a:p>
          <a:p>
            <a:r>
              <a:rPr lang="es-ES" b="1" dirty="0" smtClean="0">
                <a:solidFill>
                  <a:schemeClr val="bg1">
                    <a:lumMod val="95000"/>
                    <a:lumOff val="5000"/>
                  </a:schemeClr>
                </a:solidFill>
                <a:latin typeface="Times New Roman" charset="0"/>
                <a:ea typeface="Times New Roman" charset="0"/>
                <a:cs typeface="Times New Roman" charset="0"/>
              </a:rPr>
              <a:t>EUR/USD		Un euro cuesta 					1.2100/1.2190		dólares</a:t>
            </a:r>
          </a:p>
          <a:p>
            <a:r>
              <a:rPr lang="es-ES" b="1" dirty="0">
                <a:solidFill>
                  <a:schemeClr val="bg1">
                    <a:lumMod val="95000"/>
                    <a:lumOff val="5000"/>
                  </a:schemeClr>
                </a:solidFill>
                <a:latin typeface="Times New Roman" charset="0"/>
                <a:ea typeface="Times New Roman" charset="0"/>
                <a:cs typeface="Times New Roman" charset="0"/>
              </a:rPr>
              <a:t>USD/</a:t>
            </a:r>
            <a:r>
              <a:rPr lang="es-ES" b="1" dirty="0">
                <a:solidFill>
                  <a:srgbClr val="FF0000"/>
                </a:solidFill>
                <a:latin typeface="Times New Roman" charset="0"/>
                <a:ea typeface="Times New Roman" charset="0"/>
                <a:cs typeface="Times New Roman" charset="0"/>
              </a:rPr>
              <a:t>MXN </a:t>
            </a:r>
            <a:r>
              <a:rPr lang="es-ES" b="1" dirty="0">
                <a:solidFill>
                  <a:schemeClr val="bg1">
                    <a:lumMod val="95000"/>
                    <a:lumOff val="5000"/>
                  </a:schemeClr>
                </a:solidFill>
                <a:latin typeface="Times New Roman" charset="0"/>
                <a:ea typeface="Times New Roman" charset="0"/>
                <a:cs typeface="Times New Roman" charset="0"/>
              </a:rPr>
              <a:t>		Un dólar americano cuesta 			19.0000/19.0075	pesos mexicanos</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¿CUÁNTOS </a:t>
            </a:r>
            <a:r>
              <a:rPr lang="es-ES" b="1" dirty="0" smtClean="0">
                <a:solidFill>
                  <a:srgbClr val="FF0000"/>
                </a:solidFill>
                <a:latin typeface="Times New Roman" charset="0"/>
                <a:ea typeface="Times New Roman" charset="0"/>
                <a:cs typeface="Times New Roman" charset="0"/>
              </a:rPr>
              <a:t>PESOS MEXICANOS </a:t>
            </a:r>
            <a:r>
              <a:rPr lang="es-ES" b="1" dirty="0" smtClean="0">
                <a:solidFill>
                  <a:schemeClr val="bg1">
                    <a:lumMod val="95000"/>
                    <a:lumOff val="5000"/>
                  </a:schemeClr>
                </a:solidFill>
                <a:latin typeface="Times New Roman" charset="0"/>
                <a:ea typeface="Times New Roman" charset="0"/>
                <a:cs typeface="Times New Roman" charset="0"/>
              </a:rPr>
              <a:t>CUESTA UN EURO (EUR/MXN)?</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EUR/MXN		19.0000 </a:t>
            </a:r>
            <a:r>
              <a:rPr lang="es-ES" b="1" baseline="-25000" dirty="0" smtClean="0">
                <a:solidFill>
                  <a:srgbClr val="FF0000"/>
                </a:solidFill>
                <a:latin typeface="Times New Roman" charset="0"/>
                <a:ea typeface="Times New Roman" charset="0"/>
                <a:cs typeface="Times New Roman" charset="0"/>
              </a:rPr>
              <a:t>USD</a:t>
            </a:r>
            <a:r>
              <a:rPr lang="es-ES" b="1" baseline="-25000" dirty="0" smtClean="0">
                <a:solidFill>
                  <a:schemeClr val="bg1">
                    <a:lumMod val="95000"/>
                    <a:lumOff val="5000"/>
                  </a:schemeClr>
                </a:solidFill>
                <a:latin typeface="Times New Roman" charset="0"/>
                <a:ea typeface="Times New Roman" charset="0"/>
                <a:cs typeface="Times New Roman" charset="0"/>
              </a:rPr>
              <a:t>/MXN</a:t>
            </a:r>
            <a:r>
              <a:rPr lang="es-ES" b="1" dirty="0" smtClean="0">
                <a:solidFill>
                  <a:schemeClr val="bg1">
                    <a:lumMod val="95000"/>
                    <a:lumOff val="5000"/>
                  </a:schemeClr>
                </a:solidFill>
                <a:latin typeface="Times New Roman" charset="0"/>
                <a:ea typeface="Times New Roman" charset="0"/>
                <a:cs typeface="Times New Roman" charset="0"/>
              </a:rPr>
              <a:t>  *  1.2190 </a:t>
            </a:r>
            <a:r>
              <a:rPr lang="es-ES" b="1" baseline="-25000" dirty="0" smtClean="0">
                <a:solidFill>
                  <a:schemeClr val="bg1">
                    <a:lumMod val="95000"/>
                    <a:lumOff val="5000"/>
                  </a:schemeClr>
                </a:solidFill>
                <a:latin typeface="Times New Roman" charset="0"/>
                <a:ea typeface="Times New Roman" charset="0"/>
                <a:cs typeface="Times New Roman" charset="0"/>
              </a:rPr>
              <a:t>EUR/</a:t>
            </a:r>
            <a:r>
              <a:rPr lang="es-ES" b="1" baseline="-25000" dirty="0" smtClean="0">
                <a:solidFill>
                  <a:srgbClr val="FF0000"/>
                </a:solidFill>
                <a:latin typeface="Times New Roman" charset="0"/>
                <a:ea typeface="Times New Roman" charset="0"/>
                <a:cs typeface="Times New Roman" charset="0"/>
              </a:rPr>
              <a:t>USD</a:t>
            </a:r>
          </a:p>
          <a:p>
            <a:endParaRPr lang="es-ES" b="1" dirty="0" smtClean="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EUR/MXN  =  </a:t>
            </a:r>
            <a:r>
              <a:rPr lang="es-ES" b="1" dirty="0" smtClean="0">
                <a:solidFill>
                  <a:srgbClr val="FF0000"/>
                </a:solidFill>
                <a:latin typeface="Times New Roman" charset="0"/>
                <a:ea typeface="Times New Roman" charset="0"/>
                <a:cs typeface="Times New Roman" charset="0"/>
              </a:rPr>
              <a:t>23.1610	(UN EURO CUESTA 23.1610 PESOS MEXICANOS)</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rgbClr val="FF0000"/>
                </a:solidFill>
                <a:latin typeface="Times New Roman" charset="0"/>
                <a:ea typeface="Times New Roman" charset="0"/>
                <a:cs typeface="Times New Roman" charset="0"/>
              </a:rPr>
              <a:t>INDIRECTA O INVERSA</a:t>
            </a:r>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USD/MXN	=	19.0000  /  19.0075</a:t>
            </a:r>
          </a:p>
          <a:p>
            <a:r>
              <a:rPr lang="es-ES" b="1" dirty="0" smtClean="0">
                <a:solidFill>
                  <a:schemeClr val="bg1">
                    <a:lumMod val="95000"/>
                    <a:lumOff val="5000"/>
                  </a:schemeClr>
                </a:solidFill>
                <a:latin typeface="Times New Roman" charset="0"/>
                <a:ea typeface="Times New Roman" charset="0"/>
                <a:cs typeface="Times New Roman" charset="0"/>
              </a:rPr>
              <a:t>EUR/MXN	=	21.5539  /  22.1975</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¿CUÁNTOS EUROS SE TIENE QUE PAGAR POR UN DÓLAR)</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USD/EUR = 1/(21.5539) </a:t>
            </a:r>
            <a:r>
              <a:rPr lang="es-ES" b="1" baseline="-25000" dirty="0" smtClean="0">
                <a:solidFill>
                  <a:schemeClr val="bg1">
                    <a:lumMod val="95000"/>
                    <a:lumOff val="5000"/>
                  </a:schemeClr>
                </a:solidFill>
                <a:latin typeface="Times New Roman" charset="0"/>
                <a:ea typeface="Times New Roman" charset="0"/>
                <a:cs typeface="Times New Roman" charset="0"/>
              </a:rPr>
              <a:t>EUR/MXN</a:t>
            </a:r>
            <a:r>
              <a:rPr lang="es-ES" b="1" dirty="0" smtClean="0">
                <a:solidFill>
                  <a:schemeClr val="bg1">
                    <a:lumMod val="95000"/>
                    <a:lumOff val="5000"/>
                  </a:schemeClr>
                </a:solidFill>
                <a:latin typeface="Times New Roman" charset="0"/>
                <a:ea typeface="Times New Roman" charset="0"/>
                <a:cs typeface="Times New Roman" charset="0"/>
              </a:rPr>
              <a:t>  *  19.0075 </a:t>
            </a:r>
            <a:r>
              <a:rPr lang="es-ES" b="1" baseline="-25000" dirty="0" smtClean="0">
                <a:solidFill>
                  <a:schemeClr val="bg1">
                    <a:lumMod val="95000"/>
                    <a:lumOff val="5000"/>
                  </a:schemeClr>
                </a:solidFill>
                <a:latin typeface="Times New Roman" charset="0"/>
                <a:ea typeface="Times New Roman" charset="0"/>
                <a:cs typeface="Times New Roman" charset="0"/>
              </a:rPr>
              <a:t>USD/MXN</a:t>
            </a:r>
          </a:p>
          <a:p>
            <a:r>
              <a:rPr lang="en-US" b="1" dirty="0" smtClean="0">
                <a:solidFill>
                  <a:schemeClr val="bg1">
                    <a:lumMod val="95000"/>
                    <a:lumOff val="5000"/>
                  </a:schemeClr>
                </a:solidFill>
                <a:latin typeface="Times New Roman" charset="0"/>
                <a:ea typeface="Times New Roman" charset="0"/>
                <a:cs typeface="Times New Roman" charset="0"/>
              </a:rPr>
              <a:t>USD/EUR =  (1/21.5539) </a:t>
            </a:r>
            <a:r>
              <a:rPr lang="en-US" b="1" baseline="-25000" dirty="0" smtClean="0">
                <a:solidFill>
                  <a:srgbClr val="FF0000"/>
                </a:solidFill>
                <a:latin typeface="Times New Roman" charset="0"/>
                <a:ea typeface="Times New Roman" charset="0"/>
                <a:cs typeface="Times New Roman" charset="0"/>
              </a:rPr>
              <a:t>MXN</a:t>
            </a:r>
            <a:r>
              <a:rPr lang="en-US" b="1" baseline="-25000" dirty="0" smtClean="0">
                <a:solidFill>
                  <a:schemeClr val="bg1">
                    <a:lumMod val="95000"/>
                    <a:lumOff val="5000"/>
                  </a:schemeClr>
                </a:solidFill>
                <a:latin typeface="Times New Roman" charset="0"/>
                <a:ea typeface="Times New Roman" charset="0"/>
                <a:cs typeface="Times New Roman" charset="0"/>
              </a:rPr>
              <a:t>/EUR </a:t>
            </a:r>
            <a:r>
              <a:rPr lang="en-US" b="1" dirty="0" smtClean="0">
                <a:solidFill>
                  <a:schemeClr val="bg1">
                    <a:lumMod val="95000"/>
                    <a:lumOff val="5000"/>
                  </a:schemeClr>
                </a:solidFill>
                <a:latin typeface="Times New Roman" charset="0"/>
                <a:ea typeface="Times New Roman" charset="0"/>
                <a:cs typeface="Times New Roman" charset="0"/>
              </a:rPr>
              <a:t> * (19.0075)</a:t>
            </a:r>
            <a:r>
              <a:rPr lang="en-US" b="1" baseline="-25000" dirty="0" smtClean="0">
                <a:solidFill>
                  <a:schemeClr val="bg1">
                    <a:lumMod val="95000"/>
                    <a:lumOff val="5000"/>
                  </a:schemeClr>
                </a:solidFill>
                <a:latin typeface="Times New Roman" charset="0"/>
                <a:ea typeface="Times New Roman" charset="0"/>
                <a:cs typeface="Times New Roman" charset="0"/>
              </a:rPr>
              <a:t>USD/</a:t>
            </a:r>
            <a:r>
              <a:rPr lang="en-US" b="1" baseline="-25000" dirty="0" smtClean="0">
                <a:solidFill>
                  <a:srgbClr val="FF0000"/>
                </a:solidFill>
                <a:latin typeface="Times New Roman" charset="0"/>
                <a:ea typeface="Times New Roman" charset="0"/>
                <a:cs typeface="Times New Roman" charset="0"/>
              </a:rPr>
              <a:t>MXN</a:t>
            </a:r>
            <a:r>
              <a:rPr lang="en-US" b="1" dirty="0" smtClean="0">
                <a:solidFill>
                  <a:srgbClr val="FF0000"/>
                </a:solidFill>
                <a:latin typeface="Times New Roman" charset="0"/>
                <a:ea typeface="Times New Roman" charset="0"/>
                <a:cs typeface="Times New Roman" charset="0"/>
              </a:rPr>
              <a:t> Se </a:t>
            </a:r>
            <a:r>
              <a:rPr lang="en-US" b="1" dirty="0" err="1" smtClean="0">
                <a:solidFill>
                  <a:srgbClr val="FF0000"/>
                </a:solidFill>
                <a:latin typeface="Times New Roman" charset="0"/>
                <a:ea typeface="Times New Roman" charset="0"/>
                <a:cs typeface="Times New Roman" charset="0"/>
              </a:rPr>
              <a:t>elimina</a:t>
            </a:r>
            <a:r>
              <a:rPr lang="en-US" b="1" dirty="0" smtClean="0">
                <a:solidFill>
                  <a:srgbClr val="FF0000"/>
                </a:solidFill>
                <a:latin typeface="Times New Roman" charset="0"/>
                <a:ea typeface="Times New Roman" charset="0"/>
                <a:cs typeface="Times New Roman" charset="0"/>
              </a:rPr>
              <a:t> </a:t>
            </a:r>
            <a:r>
              <a:rPr lang="en-US" b="1" dirty="0" err="1" smtClean="0">
                <a:solidFill>
                  <a:srgbClr val="FF0000"/>
                </a:solidFill>
                <a:latin typeface="Times New Roman" charset="0"/>
                <a:ea typeface="Times New Roman" charset="0"/>
                <a:cs typeface="Times New Roman" charset="0"/>
              </a:rPr>
              <a:t>mxn</a:t>
            </a:r>
            <a:r>
              <a:rPr lang="en-US" b="1" dirty="0" smtClean="0">
                <a:solidFill>
                  <a:srgbClr val="FF0000"/>
                </a:solidFill>
                <a:latin typeface="Times New Roman" charset="0"/>
                <a:ea typeface="Times New Roman" charset="0"/>
                <a:cs typeface="Times New Roman" charset="0"/>
              </a:rPr>
              <a:t> </a:t>
            </a:r>
            <a:r>
              <a:rPr lang="en-US" b="1" dirty="0" err="1" smtClean="0">
                <a:solidFill>
                  <a:srgbClr val="FF0000"/>
                </a:solidFill>
                <a:latin typeface="Times New Roman" charset="0"/>
                <a:ea typeface="Times New Roman" charset="0"/>
                <a:cs typeface="Times New Roman" charset="0"/>
              </a:rPr>
              <a:t>en</a:t>
            </a:r>
            <a:r>
              <a:rPr lang="en-US" b="1" dirty="0" smtClean="0">
                <a:solidFill>
                  <a:srgbClr val="FF0000"/>
                </a:solidFill>
                <a:latin typeface="Times New Roman" charset="0"/>
                <a:ea typeface="Times New Roman" charset="0"/>
                <a:cs typeface="Times New Roman" charset="0"/>
              </a:rPr>
              <a:t> ambos </a:t>
            </a:r>
            <a:r>
              <a:rPr lang="en-US" b="1" dirty="0" err="1" smtClean="0">
                <a:solidFill>
                  <a:srgbClr val="FF0000"/>
                </a:solidFill>
                <a:latin typeface="Times New Roman" charset="0"/>
                <a:ea typeface="Times New Roman" charset="0"/>
                <a:cs typeface="Times New Roman" charset="0"/>
              </a:rPr>
              <a:t>casos</a:t>
            </a:r>
            <a:r>
              <a:rPr lang="en-US" b="1" dirty="0" smtClean="0">
                <a:solidFill>
                  <a:srgbClr val="FF0000"/>
                </a:solidFill>
                <a:latin typeface="Times New Roman" charset="0"/>
                <a:ea typeface="Times New Roman" charset="0"/>
                <a:cs typeface="Times New Roman" charset="0"/>
              </a:rPr>
              <a:t> y (1/21.5539) se </a:t>
            </a:r>
            <a:r>
              <a:rPr lang="en-US" b="1" dirty="0" err="1" smtClean="0">
                <a:solidFill>
                  <a:srgbClr val="FF0000"/>
                </a:solidFill>
                <a:latin typeface="Times New Roman" charset="0"/>
                <a:ea typeface="Times New Roman" charset="0"/>
                <a:cs typeface="Times New Roman" charset="0"/>
              </a:rPr>
              <a:t>convierte</a:t>
            </a:r>
            <a:r>
              <a:rPr lang="en-US" b="1" dirty="0" smtClean="0">
                <a:solidFill>
                  <a:srgbClr val="FF0000"/>
                </a:solidFill>
                <a:latin typeface="Times New Roman" charset="0"/>
                <a:ea typeface="Times New Roman" charset="0"/>
                <a:cs typeface="Times New Roman" charset="0"/>
              </a:rPr>
              <a:t> </a:t>
            </a:r>
            <a:r>
              <a:rPr lang="en-US" b="1" dirty="0" err="1" smtClean="0">
                <a:solidFill>
                  <a:srgbClr val="FF0000"/>
                </a:solidFill>
                <a:latin typeface="Times New Roman" charset="0"/>
                <a:ea typeface="Times New Roman" charset="0"/>
                <a:cs typeface="Times New Roman" charset="0"/>
              </a:rPr>
              <a:t>en</a:t>
            </a:r>
            <a:r>
              <a:rPr lang="en-US" b="1" dirty="0" smtClean="0">
                <a:solidFill>
                  <a:srgbClr val="FF0000"/>
                </a:solidFill>
                <a:latin typeface="Times New Roman" charset="0"/>
                <a:ea typeface="Times New Roman" charset="0"/>
                <a:cs typeface="Times New Roman" charset="0"/>
              </a:rPr>
              <a:t> </a:t>
            </a:r>
            <a:r>
              <a:rPr lang="en-US" b="1" dirty="0" err="1" smtClean="0">
                <a:solidFill>
                  <a:srgbClr val="FF0000"/>
                </a:solidFill>
                <a:latin typeface="Times New Roman" charset="0"/>
                <a:ea typeface="Times New Roman" charset="0"/>
                <a:cs typeface="Times New Roman" charset="0"/>
              </a:rPr>
              <a:t>mxn</a:t>
            </a:r>
            <a:r>
              <a:rPr lang="en-US" b="1" dirty="0" smtClean="0">
                <a:solidFill>
                  <a:srgbClr val="FF0000"/>
                </a:solidFill>
                <a:latin typeface="Times New Roman" charset="0"/>
                <a:ea typeface="Times New Roman" charset="0"/>
                <a:cs typeface="Times New Roman" charset="0"/>
              </a:rPr>
              <a:t>/</a:t>
            </a:r>
            <a:r>
              <a:rPr lang="en-US" b="1" dirty="0" err="1" smtClean="0">
                <a:solidFill>
                  <a:srgbClr val="FF0000"/>
                </a:solidFill>
                <a:latin typeface="Times New Roman" charset="0"/>
                <a:ea typeface="Times New Roman" charset="0"/>
                <a:cs typeface="Times New Roman" charset="0"/>
              </a:rPr>
              <a:t>eur</a:t>
            </a:r>
            <a:r>
              <a:rPr lang="en-US" b="1" dirty="0" smtClean="0">
                <a:solidFill>
                  <a:srgbClr val="FF0000"/>
                </a:solidFill>
                <a:latin typeface="Times New Roman" charset="0"/>
                <a:ea typeface="Times New Roman" charset="0"/>
                <a:cs typeface="Times New Roman" charset="0"/>
              </a:rPr>
              <a:t>, con lo que </a:t>
            </a:r>
            <a:r>
              <a:rPr lang="en-US" b="1" dirty="0" err="1" smtClean="0">
                <a:solidFill>
                  <a:srgbClr val="FF0000"/>
                </a:solidFill>
                <a:latin typeface="Times New Roman" charset="0"/>
                <a:ea typeface="Times New Roman" charset="0"/>
                <a:cs typeface="Times New Roman" charset="0"/>
              </a:rPr>
              <a:t>ahora</a:t>
            </a:r>
            <a:r>
              <a:rPr lang="en-US" b="1" dirty="0" smtClean="0">
                <a:solidFill>
                  <a:srgbClr val="FF0000"/>
                </a:solidFill>
                <a:latin typeface="Times New Roman" charset="0"/>
                <a:ea typeface="Times New Roman" charset="0"/>
                <a:cs typeface="Times New Roman" charset="0"/>
              </a:rPr>
              <a:t> </a:t>
            </a:r>
            <a:r>
              <a:rPr lang="en-US" b="1" dirty="0" err="1" smtClean="0">
                <a:solidFill>
                  <a:srgbClr val="FF0000"/>
                </a:solidFill>
                <a:latin typeface="Times New Roman" charset="0"/>
                <a:ea typeface="Times New Roman" charset="0"/>
                <a:cs typeface="Times New Roman" charset="0"/>
              </a:rPr>
              <a:t>tenemos</a:t>
            </a:r>
            <a:r>
              <a:rPr lang="en-US" b="1" dirty="0" smtClean="0">
                <a:solidFill>
                  <a:srgbClr val="FF0000"/>
                </a:solidFill>
                <a:latin typeface="Times New Roman" charset="0"/>
                <a:ea typeface="Times New Roman" charset="0"/>
                <a:cs typeface="Times New Roman" charset="0"/>
              </a:rPr>
              <a:t> </a:t>
            </a:r>
            <a:r>
              <a:rPr lang="en-US" b="1" dirty="0" err="1" smtClean="0">
                <a:solidFill>
                  <a:srgbClr val="FF0000"/>
                </a:solidFill>
                <a:latin typeface="Times New Roman" charset="0"/>
                <a:ea typeface="Times New Roman" charset="0"/>
                <a:cs typeface="Times New Roman" charset="0"/>
              </a:rPr>
              <a:t>cuantos</a:t>
            </a:r>
            <a:r>
              <a:rPr lang="en-US" b="1" dirty="0" smtClean="0">
                <a:solidFill>
                  <a:srgbClr val="FF0000"/>
                </a:solidFill>
                <a:latin typeface="Times New Roman" charset="0"/>
                <a:ea typeface="Times New Roman" charset="0"/>
                <a:cs typeface="Times New Roman" charset="0"/>
              </a:rPr>
              <a:t> euros cuesta un peso </a:t>
            </a:r>
            <a:r>
              <a:rPr lang="en-US" b="1" dirty="0" err="1" smtClean="0">
                <a:solidFill>
                  <a:srgbClr val="FF0000"/>
                </a:solidFill>
                <a:latin typeface="Times New Roman" charset="0"/>
                <a:ea typeface="Times New Roman" charset="0"/>
                <a:cs typeface="Times New Roman" charset="0"/>
              </a:rPr>
              <a:t>mexicano</a:t>
            </a:r>
            <a:endParaRPr lang="en-US" b="1" baseline="-25000" dirty="0" smtClean="0">
              <a:solidFill>
                <a:srgbClr val="FF0000"/>
              </a:solidFill>
              <a:latin typeface="Times New Roman" charset="0"/>
              <a:ea typeface="Times New Roman" charset="0"/>
              <a:cs typeface="Times New Roman" charset="0"/>
            </a:endParaRPr>
          </a:p>
          <a:p>
            <a:r>
              <a:rPr lang="en-US" b="1" dirty="0" smtClean="0">
                <a:solidFill>
                  <a:schemeClr val="bg1">
                    <a:lumMod val="95000"/>
                    <a:lumOff val="5000"/>
                  </a:schemeClr>
                </a:solidFill>
                <a:latin typeface="Times New Roman" charset="0"/>
                <a:ea typeface="Times New Roman" charset="0"/>
                <a:cs typeface="Times New Roman" charset="0"/>
              </a:rPr>
              <a:t>USD/EUR = 0.0464  *  19.0075</a:t>
            </a:r>
          </a:p>
          <a:p>
            <a:r>
              <a:rPr lang="en-US" b="1" dirty="0" smtClean="0">
                <a:solidFill>
                  <a:schemeClr val="bg1">
                    <a:lumMod val="95000"/>
                    <a:lumOff val="5000"/>
                  </a:schemeClr>
                </a:solidFill>
                <a:latin typeface="Times New Roman" charset="0"/>
                <a:ea typeface="Times New Roman" charset="0"/>
                <a:cs typeface="Times New Roman" charset="0"/>
              </a:rPr>
              <a:t>USD/EUR = </a:t>
            </a:r>
            <a:r>
              <a:rPr lang="en-US" b="1" dirty="0" smtClean="0">
                <a:solidFill>
                  <a:srgbClr val="FF0000"/>
                </a:solidFill>
                <a:latin typeface="Times New Roman" charset="0"/>
                <a:ea typeface="Times New Roman" charset="0"/>
                <a:cs typeface="Times New Roman" charset="0"/>
              </a:rPr>
              <a:t>0.8819 (UN DÓLAR CUESTA 0.8819 EUROS.</a:t>
            </a:r>
          </a:p>
        </p:txBody>
      </p:sp>
    </p:spTree>
    <p:extLst>
      <p:ext uri="{BB962C8B-B14F-4D97-AF65-F5344CB8AC3E}">
        <p14:creationId xmlns:p14="http://schemas.microsoft.com/office/powerpoint/2010/main" val="8619119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2485" y="945304"/>
            <a:ext cx="10515600" cy="5293757"/>
          </a:xfrm>
          <a:prstGeom prst="rect">
            <a:avLst/>
          </a:prstGeom>
          <a:blipFill>
            <a:blip r:embed="rId2"/>
            <a:tile tx="0" ty="0" sx="100000" sy="100000" flip="none" algn="tl"/>
          </a:blipFill>
          <a:ln>
            <a:solidFill>
              <a:schemeClr val="bg1"/>
            </a:solidFill>
          </a:ln>
        </p:spPr>
        <p:txBody>
          <a:bodyPr wrap="square">
            <a:spAutoFit/>
          </a:bodyPr>
          <a:lstStyle/>
          <a:p>
            <a:r>
              <a:rPr lang="es-ES" sz="3200" b="1" dirty="0" smtClean="0">
                <a:solidFill>
                  <a:schemeClr val="bg1">
                    <a:lumMod val="95000"/>
                    <a:lumOff val="5000"/>
                  </a:schemeClr>
                </a:solidFill>
                <a:latin typeface="Times New Roman" charset="0"/>
                <a:ea typeface="Times New Roman" charset="0"/>
                <a:cs typeface="Times New Roman" charset="0"/>
              </a:rPr>
              <a:t>EJEMPLO 4. </a:t>
            </a:r>
            <a:r>
              <a:rPr lang="es-ES" b="1" dirty="0" smtClean="0">
                <a:solidFill>
                  <a:schemeClr val="bg1">
                    <a:lumMod val="95000"/>
                    <a:lumOff val="5000"/>
                  </a:schemeClr>
                </a:solidFill>
                <a:latin typeface="Times New Roman" charset="0"/>
                <a:ea typeface="Times New Roman" charset="0"/>
                <a:cs typeface="Times New Roman" charset="0"/>
              </a:rPr>
              <a:t>Si el 4 de octubre de 2016 el dólar americano cotizó a 1.2090 (EUR/USD), el franco suizo lo hizo a 1.6 (USD/CHF) y el yen japonés en 125 (USD/JPY.</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NECESITO CALCULAR CUÁNTOS FRANCOS SUIZOS DEBO PAGAR POR UN EURO (EUR/CHF).</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PRIMERO: conozco (USD/CHF) = 1.6 (Para comprar un dólar americano necesito 1.6 francos suizos).</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SEGUNDO: deseo conocer USD/EUR, pero desconozco esa cotización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TERCERO: si conozco EUR/USD = 1.2090</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CUARTO: puedo calcular la inversa de USD/EUR</a:t>
            </a:r>
            <a:r>
              <a:rPr lang="es-ES" b="1" dirty="0">
                <a:solidFill>
                  <a:schemeClr val="bg1">
                    <a:lumMod val="95000"/>
                    <a:lumOff val="5000"/>
                  </a:schemeClr>
                </a:solidFill>
                <a:latin typeface="Times New Roman" charset="0"/>
                <a:ea typeface="Times New Roman" charset="0"/>
                <a:cs typeface="Times New Roman" charset="0"/>
              </a:rPr>
              <a:t> </a:t>
            </a:r>
            <a:r>
              <a:rPr lang="es-ES" b="1" dirty="0" smtClean="0">
                <a:solidFill>
                  <a:schemeClr val="bg1">
                    <a:lumMod val="95000"/>
                    <a:lumOff val="5000"/>
                  </a:schemeClr>
                </a:solidFill>
                <a:latin typeface="Times New Roman" charset="0"/>
                <a:ea typeface="Times New Roman" charset="0"/>
                <a:cs typeface="Times New Roman" charset="0"/>
              </a:rPr>
              <a:t>= 1/1.2090</a:t>
            </a:r>
          </a:p>
          <a:p>
            <a:r>
              <a:rPr lang="es-ES" b="1" dirty="0">
                <a:solidFill>
                  <a:schemeClr val="bg1">
                    <a:lumMod val="95000"/>
                    <a:lumOff val="5000"/>
                  </a:schemeClr>
                </a:solidFill>
                <a:latin typeface="Times New Roman" charset="0"/>
                <a:ea typeface="Times New Roman" charset="0"/>
                <a:cs typeface="Times New Roman" charset="0"/>
              </a:rPr>
              <a:t>	</a:t>
            </a:r>
            <a:r>
              <a:rPr lang="es-ES" b="1" dirty="0" smtClean="0">
                <a:solidFill>
                  <a:schemeClr val="bg1">
                    <a:lumMod val="95000"/>
                    <a:lumOff val="5000"/>
                  </a:schemeClr>
                </a:solidFill>
                <a:latin typeface="Times New Roman" charset="0"/>
                <a:ea typeface="Times New Roman" charset="0"/>
                <a:cs typeface="Times New Roman" charset="0"/>
              </a:rPr>
              <a:t>							USD/EUR = 0.8271</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QUINTO: EUR/CHF = 1.6  *  0.8271</a:t>
            </a:r>
          </a:p>
          <a:p>
            <a:endParaRPr lang="es-ES" b="1" dirty="0" smtClean="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	</a:t>
            </a:r>
            <a:r>
              <a:rPr lang="es-ES" b="1" dirty="0" smtClean="0">
                <a:solidFill>
                  <a:schemeClr val="bg1">
                    <a:lumMod val="95000"/>
                    <a:lumOff val="5000"/>
                  </a:schemeClr>
                </a:solidFill>
                <a:latin typeface="Times New Roman" charset="0"/>
                <a:ea typeface="Times New Roman" charset="0"/>
                <a:cs typeface="Times New Roman" charset="0"/>
              </a:rPr>
              <a:t>	</a:t>
            </a:r>
            <a:r>
              <a:rPr lang="es-ES" b="1" dirty="0" smtClean="0">
                <a:solidFill>
                  <a:srgbClr val="FF0000"/>
                </a:solidFill>
                <a:latin typeface="Times New Roman" charset="0"/>
                <a:ea typeface="Times New Roman" charset="0"/>
                <a:cs typeface="Times New Roman" charset="0"/>
              </a:rPr>
              <a:t>EUR/CHF = 1.3234 francos suizos por euro.</a:t>
            </a:r>
          </a:p>
          <a:p>
            <a:endParaRPr lang="es-ES" b="1"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851184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1 Título"/>
          <p:cNvSpPr txBox="1">
            <a:spLocks/>
          </p:cNvSpPr>
          <p:nvPr/>
        </p:nvSpPr>
        <p:spPr>
          <a:xfrm>
            <a:off x="1985056" y="171903"/>
            <a:ext cx="7851775" cy="842963"/>
          </a:xfrm>
          <a:prstGeom prst="rect">
            <a:avLst/>
          </a:prstGeom>
        </p:spPr>
        <p:txBody>
          <a:bodyPr anchor="ctr">
            <a:normAutofit fontScale="62500" lnSpcReduction="20000"/>
          </a:bodyPr>
          <a:lstStyle/>
          <a:p>
            <a:pPr algn="ctr" eaLnBrk="1" fontAlgn="auto" hangingPunct="1">
              <a:spcAft>
                <a:spcPts val="0"/>
              </a:spcAft>
              <a:defRPr/>
            </a:pPr>
            <a:r>
              <a:rPr lang="es-MX" sz="4400" b="1" dirty="0">
                <a:solidFill>
                  <a:schemeClr val="accent4">
                    <a:lumMod val="75000"/>
                  </a:schemeClr>
                </a:solidFill>
                <a:latin typeface="Times New Roman" pitchFamily="18" charset="0"/>
                <a:ea typeface="+mj-ea"/>
                <a:cs typeface="Times New Roman" pitchFamily="18" charset="0"/>
              </a:rPr>
              <a:t>GUIA EXPLICATIVA PARA EL EMPLEO DE ESTE MATERIAL</a:t>
            </a:r>
          </a:p>
        </p:txBody>
      </p:sp>
      <p:sp>
        <p:nvSpPr>
          <p:cNvPr id="22" name="2 Subtítulo"/>
          <p:cNvSpPr txBox="1">
            <a:spLocks/>
          </p:cNvSpPr>
          <p:nvPr/>
        </p:nvSpPr>
        <p:spPr bwMode="auto">
          <a:xfrm>
            <a:off x="1985056" y="1529216"/>
            <a:ext cx="78549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endParaRPr lang="es-MX" altLang="es-MX" b="1" u="sng">
              <a:solidFill>
                <a:schemeClr val="bg1"/>
              </a:solidFill>
              <a:latin typeface="Times New Roman" charset="0"/>
              <a:ea typeface="Times New Roman" charset="0"/>
              <a:cs typeface="Times New Roman" charset="0"/>
            </a:endParaRPr>
          </a:p>
          <a:p>
            <a:pPr eaLnBrk="1" hangingPunct="1"/>
            <a:endParaRPr lang="es-MX" altLang="es-MX" b="1" u="sng">
              <a:solidFill>
                <a:schemeClr val="bg1"/>
              </a:solidFill>
              <a:latin typeface="Times New Roman" charset="0"/>
              <a:ea typeface="Times New Roman" charset="0"/>
              <a:cs typeface="Times New Roman" charset="0"/>
            </a:endParaRPr>
          </a:p>
          <a:p>
            <a:pPr eaLnBrk="1" hangingPunct="1"/>
            <a:endParaRPr lang="es-MX" altLang="es-MX" b="1" u="sng">
              <a:solidFill>
                <a:schemeClr val="bg1"/>
              </a:solidFill>
              <a:latin typeface="Times New Roman" charset="0"/>
              <a:ea typeface="Times New Roman" charset="0"/>
              <a:cs typeface="Times New Roman" charset="0"/>
            </a:endParaRPr>
          </a:p>
        </p:txBody>
      </p:sp>
      <p:sp>
        <p:nvSpPr>
          <p:cNvPr id="23" name="1 Título"/>
          <p:cNvSpPr txBox="1">
            <a:spLocks/>
          </p:cNvSpPr>
          <p:nvPr/>
        </p:nvSpPr>
        <p:spPr>
          <a:xfrm>
            <a:off x="2056493" y="5744028"/>
            <a:ext cx="7851775" cy="842963"/>
          </a:xfrm>
          <a:prstGeom prst="rect">
            <a:avLst/>
          </a:prstGeom>
        </p:spPr>
        <p:txBody>
          <a:bodyPr anchor="ctr">
            <a:normAutofit/>
          </a:bodyPr>
          <a:lstStyle/>
          <a:p>
            <a:pPr algn="r" eaLnBrk="1" fontAlgn="auto" hangingPunct="1">
              <a:spcAft>
                <a:spcPts val="0"/>
              </a:spcAft>
              <a:defRPr/>
            </a:pPr>
            <a:r>
              <a:rPr lang="es-MX" sz="2000" b="1" dirty="0">
                <a:solidFill>
                  <a:schemeClr val="accent4">
                    <a:lumMod val="75000"/>
                  </a:schemeClr>
                </a:solidFill>
                <a:latin typeface="Times New Roman" pitchFamily="18" charset="0"/>
                <a:ea typeface="+mj-ea"/>
                <a:cs typeface="Times New Roman" pitchFamily="18" charset="0"/>
              </a:rPr>
              <a:t>SERGIO MIRANDA GONZÁLEZ </a:t>
            </a:r>
          </a:p>
        </p:txBody>
      </p:sp>
      <p:sp>
        <p:nvSpPr>
          <p:cNvPr id="25" name="10 Rectángulo"/>
          <p:cNvSpPr>
            <a:spLocks noChangeArrowheads="1"/>
          </p:cNvSpPr>
          <p:nvPr/>
        </p:nvSpPr>
        <p:spPr bwMode="auto">
          <a:xfrm>
            <a:off x="1985056" y="1243466"/>
            <a:ext cx="7786687" cy="5214937"/>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blurRad="40000" dist="20000" dir="5400000" rotWithShape="0">
              <a:srgbClr val="000000">
                <a:alpha val="37999"/>
              </a:srgbClr>
            </a:outerShdw>
          </a:effectLst>
        </p:spPr>
        <p:txBody>
          <a:bodyPr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pPr>
            <a:endParaRPr lang="es-ES_tradnl" altLang="es-ES_tradnl" sz="1800">
              <a:solidFill>
                <a:srgbClr val="000000"/>
              </a:solidFill>
            </a:endParaRPr>
          </a:p>
        </p:txBody>
      </p:sp>
      <p:sp>
        <p:nvSpPr>
          <p:cNvPr id="26" name="6 Marcador de contenido"/>
          <p:cNvSpPr>
            <a:spLocks noGrp="1"/>
          </p:cNvSpPr>
          <p:nvPr>
            <p:ph idx="1"/>
          </p:nvPr>
        </p:nvSpPr>
        <p:spPr>
          <a:xfrm>
            <a:off x="2166031" y="1386341"/>
            <a:ext cx="7186612" cy="4929187"/>
          </a:xfrm>
        </p:spPr>
        <p:txBody>
          <a:bodyPr>
            <a:normAutofit fontScale="92500" lnSpcReduction="10000"/>
          </a:bodyPr>
          <a:lstStyle/>
          <a:p>
            <a:pPr marL="0" algn="just" eaLnBrk="1" hangingPunct="1">
              <a:lnSpc>
                <a:spcPct val="90000"/>
              </a:lnSpc>
              <a:buFont typeface="Arial" charset="0"/>
              <a:buNone/>
            </a:pPr>
            <a:r>
              <a:rPr lang="es-MX" altLang="es-ES_tradnl" sz="1900" b="1" dirty="0" smtClean="0">
                <a:solidFill>
                  <a:srgbClr val="17375E"/>
                </a:solidFill>
                <a:latin typeface="Times New Roman" charset="0"/>
                <a:ea typeface="Times New Roman" charset="0"/>
                <a:cs typeface="Times New Roman" charset="0"/>
              </a:rPr>
              <a:t>Este maaterial deberá permitir que los estudiantes comprendan por qué las operaciones comerciales y financieras el mercado de divisas tiene las siguientes funciones: permite transferir fondos  monetarios entre países; proporciona instrumentos y mecanismos para financiar el comercio y las inversiones internacionales; y, ofrece facilidades para la administración del riesgo (coberturas) y la especulación.</a:t>
            </a:r>
          </a:p>
          <a:p>
            <a:pPr marL="0" algn="just" eaLnBrk="1" hangingPunct="1">
              <a:lnSpc>
                <a:spcPct val="90000"/>
              </a:lnSpc>
              <a:buFont typeface="Arial" charset="0"/>
              <a:buNone/>
            </a:pPr>
            <a:r>
              <a:rPr lang="es-MX" altLang="es-ES_tradnl" sz="1900" b="1" dirty="0" smtClean="0">
                <a:solidFill>
                  <a:srgbClr val="17375E"/>
                </a:solidFill>
                <a:latin typeface="Times New Roman" charset="0"/>
                <a:ea typeface="Times New Roman" charset="0"/>
                <a:cs typeface="Times New Roman" charset="0"/>
              </a:rPr>
              <a:t>El conjunto de estas funciones y su puesta en operación en la vida cotidiana de los mercados de divisas es lo que justifica su importncia y gran peso que tiene en el conjunto del sistema financiero global. El mercado global de divisas es único por la magnitud de operaciones e importes que realiza diariamente y que no es superado por ningún otro mercado de bienes, servicios o de negociaciones financieras.</a:t>
            </a:r>
            <a:endParaRPr lang="es-MX" altLang="es-ES_tradnl" sz="1900" b="1" dirty="0">
              <a:solidFill>
                <a:srgbClr val="17375E"/>
              </a:solidFill>
              <a:latin typeface="Times New Roman" charset="0"/>
              <a:ea typeface="Times New Roman" charset="0"/>
              <a:cs typeface="Times New Roman" charset="0"/>
            </a:endParaRPr>
          </a:p>
          <a:p>
            <a:pPr marL="0" algn="just" eaLnBrk="1" hangingPunct="1">
              <a:lnSpc>
                <a:spcPct val="90000"/>
              </a:lnSpc>
              <a:buFont typeface="Arial" charset="0"/>
              <a:buNone/>
            </a:pPr>
            <a:r>
              <a:rPr lang="es-MX" altLang="es-ES_tradnl" sz="1900" b="1" dirty="0">
                <a:solidFill>
                  <a:srgbClr val="17375E"/>
                </a:solidFill>
                <a:latin typeface="Times New Roman" charset="0"/>
                <a:ea typeface="Times New Roman" charset="0"/>
                <a:cs typeface="Times New Roman" charset="0"/>
              </a:rPr>
              <a:t>Este material será utilizado en Power Point versión Office  en la versión 97- 2003 o superior y requiere de una computadora que tenga mínimo 512 mb de memoria RAM dicho programa y además de un video proyector</a:t>
            </a:r>
            <a:r>
              <a:rPr lang="es-MX" altLang="es-ES_tradnl" sz="1900" b="1" dirty="0" smtClean="0">
                <a:solidFill>
                  <a:srgbClr val="17375E"/>
                </a:solidFill>
                <a:latin typeface="Times New Roman" charset="0"/>
                <a:ea typeface="Times New Roman" charset="0"/>
                <a:cs typeface="Times New Roman" charset="0"/>
              </a:rPr>
              <a:t>.</a:t>
            </a:r>
          </a:p>
          <a:p>
            <a:pPr marL="0" algn="just" eaLnBrk="1" hangingPunct="1">
              <a:lnSpc>
                <a:spcPct val="90000"/>
              </a:lnSpc>
              <a:buFont typeface="Arial" charset="0"/>
              <a:buNone/>
            </a:pPr>
            <a:endParaRPr lang="es-MX" altLang="es-ES_tradnl" sz="1900" b="1" dirty="0">
              <a:solidFill>
                <a:srgbClr val="17375E"/>
              </a:solidFill>
              <a:latin typeface="Times New Roman" charset="0"/>
              <a:ea typeface="Times New Roman" charset="0"/>
              <a:cs typeface="Times New Roman" charset="0"/>
            </a:endParaRPr>
          </a:p>
          <a:p>
            <a:pPr marL="0" algn="just" eaLnBrk="1" hangingPunct="1">
              <a:lnSpc>
                <a:spcPct val="90000"/>
              </a:lnSpc>
              <a:buFont typeface="Arial" charset="0"/>
              <a:buNone/>
            </a:pPr>
            <a:r>
              <a:rPr lang="es-MX" altLang="es-ES_tradnl" sz="1900" b="1" dirty="0" smtClean="0">
                <a:solidFill>
                  <a:srgbClr val="17375E"/>
                </a:solidFill>
                <a:latin typeface="Times New Roman" charset="0"/>
                <a:ea typeface="Times New Roman" charset="0"/>
                <a:cs typeface="Times New Roman" charset="0"/>
              </a:rPr>
              <a:t>Este material contiene 45 diapositivas.</a:t>
            </a:r>
            <a:endParaRPr lang="es-MX" altLang="es-ES_tradnl" dirty="0"/>
          </a:p>
        </p:txBody>
      </p:sp>
    </p:spTree>
    <p:extLst>
      <p:ext uri="{BB962C8B-B14F-4D97-AF65-F5344CB8AC3E}">
        <p14:creationId xmlns:p14="http://schemas.microsoft.com/office/powerpoint/2010/main" val="9892111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2485" y="945304"/>
            <a:ext cx="10515600" cy="5293757"/>
          </a:xfrm>
          <a:prstGeom prst="rect">
            <a:avLst/>
          </a:prstGeom>
          <a:blipFill>
            <a:blip r:embed="rId2"/>
            <a:tile tx="0" ty="0" sx="100000" sy="100000" flip="none" algn="tl"/>
          </a:blipFill>
          <a:ln>
            <a:solidFill>
              <a:schemeClr val="bg1"/>
            </a:solidFill>
          </a:ln>
        </p:spPr>
        <p:txBody>
          <a:bodyPr wrap="square">
            <a:spAutoFit/>
          </a:bodyPr>
          <a:lstStyle/>
          <a:p>
            <a:r>
              <a:rPr lang="es-ES" sz="3200" b="1" dirty="0" smtClean="0">
                <a:solidFill>
                  <a:schemeClr val="bg1">
                    <a:lumMod val="95000"/>
                    <a:lumOff val="5000"/>
                  </a:schemeClr>
                </a:solidFill>
                <a:latin typeface="Times New Roman" charset="0"/>
                <a:ea typeface="Times New Roman" charset="0"/>
                <a:cs typeface="Times New Roman" charset="0"/>
              </a:rPr>
              <a:t>EJEMPLO 5</a:t>
            </a:r>
            <a:r>
              <a:rPr lang="es-ES" sz="3200" b="1" dirty="0">
                <a:solidFill>
                  <a:schemeClr val="bg1">
                    <a:lumMod val="95000"/>
                    <a:lumOff val="5000"/>
                  </a:schemeClr>
                </a:solidFill>
                <a:latin typeface="Times New Roman" charset="0"/>
                <a:ea typeface="Times New Roman" charset="0"/>
                <a:cs typeface="Times New Roman" charset="0"/>
              </a:rPr>
              <a:t>. </a:t>
            </a:r>
          </a:p>
          <a:p>
            <a:r>
              <a:rPr lang="es-ES_tradnl" dirty="0">
                <a:solidFill>
                  <a:schemeClr val="bg1"/>
                </a:solidFill>
                <a:latin typeface="Times New Roman" charset="0"/>
                <a:ea typeface="Times New Roman" charset="0"/>
                <a:cs typeface="Times New Roman" charset="0"/>
              </a:rPr>
              <a:t>Supongamos que queremos conocer el tipo de cambio entre la £ y el Marco alemán. </a:t>
            </a:r>
            <a:endParaRPr lang="es-ES_tradnl" dirty="0" smtClean="0">
              <a:solidFill>
                <a:schemeClr val="bg1"/>
              </a:solidFill>
              <a:latin typeface="Times New Roman" charset="0"/>
              <a:ea typeface="Times New Roman" charset="0"/>
              <a:cs typeface="Times New Roman" charset="0"/>
            </a:endParaRPr>
          </a:p>
          <a:p>
            <a:r>
              <a:rPr lang="es-ES_tradnl" dirty="0" smtClean="0">
                <a:solidFill>
                  <a:schemeClr val="bg1"/>
                </a:solidFill>
                <a:latin typeface="Times New Roman" charset="0"/>
                <a:ea typeface="Times New Roman" charset="0"/>
                <a:cs typeface="Times New Roman" charset="0"/>
              </a:rPr>
              <a:t>Sabemos </a:t>
            </a:r>
            <a:r>
              <a:rPr lang="es-ES_tradnl" dirty="0">
                <a:solidFill>
                  <a:schemeClr val="bg1"/>
                </a:solidFill>
                <a:latin typeface="Times New Roman" charset="0"/>
                <a:ea typeface="Times New Roman" charset="0"/>
                <a:cs typeface="Times New Roman" charset="0"/>
              </a:rPr>
              <a:t>que 1£ = 1,50$ y </a:t>
            </a:r>
          </a:p>
          <a:p>
            <a:r>
              <a:rPr lang="en-US" dirty="0" smtClean="0">
                <a:solidFill>
                  <a:schemeClr val="bg1"/>
                </a:solidFill>
                <a:latin typeface="Times New Roman" charset="0"/>
                <a:ea typeface="Times New Roman" charset="0"/>
                <a:cs typeface="Times New Roman" charset="0"/>
              </a:rPr>
              <a:t>1€ </a:t>
            </a:r>
            <a:r>
              <a:rPr lang="en-US" dirty="0">
                <a:solidFill>
                  <a:schemeClr val="bg1"/>
                </a:solidFill>
                <a:latin typeface="Times New Roman" charset="0"/>
                <a:ea typeface="Times New Roman" charset="0"/>
                <a:cs typeface="Times New Roman" charset="0"/>
              </a:rPr>
              <a:t>= 0,50$ </a:t>
            </a:r>
            <a:endParaRPr lang="en-US" dirty="0" smtClean="0">
              <a:solidFill>
                <a:schemeClr val="bg1"/>
              </a:solidFill>
              <a:latin typeface="Times New Roman" charset="0"/>
              <a:ea typeface="Times New Roman" charset="0"/>
              <a:cs typeface="Times New Roman" charset="0"/>
            </a:endParaRPr>
          </a:p>
          <a:p>
            <a:endParaRPr lang="en-US" b="1" dirty="0">
              <a:solidFill>
                <a:schemeClr val="bg1"/>
              </a:solidFill>
              <a:latin typeface="Times New Roman" charset="0"/>
              <a:ea typeface="Times New Roman" charset="0"/>
              <a:cs typeface="Times New Roman" charset="0"/>
            </a:endParaRPr>
          </a:p>
          <a:p>
            <a:r>
              <a:rPr lang="en-US" b="1" dirty="0" smtClean="0">
                <a:solidFill>
                  <a:schemeClr val="bg1"/>
                </a:solidFill>
                <a:latin typeface="Times New Roman" charset="0"/>
                <a:ea typeface="Times New Roman" charset="0"/>
                <a:cs typeface="Times New Roman" charset="0"/>
              </a:rPr>
              <a:t>C = Valor </a:t>
            </a:r>
            <a:r>
              <a:rPr lang="en-US" b="1" dirty="0" err="1" smtClean="0">
                <a:solidFill>
                  <a:schemeClr val="bg1"/>
                </a:solidFill>
                <a:latin typeface="Times New Roman" charset="0"/>
                <a:ea typeface="Times New Roman" charset="0"/>
                <a:cs typeface="Times New Roman" charset="0"/>
              </a:rPr>
              <a:t>en</a:t>
            </a:r>
            <a:r>
              <a:rPr lang="en-US" b="1" dirty="0" smtClean="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dólares</a:t>
            </a:r>
            <a:r>
              <a:rPr lang="en-US" b="1" dirty="0" smtClean="0">
                <a:solidFill>
                  <a:schemeClr val="bg1"/>
                </a:solidFill>
                <a:latin typeface="Times New Roman" charset="0"/>
                <a:ea typeface="Times New Roman" charset="0"/>
                <a:cs typeface="Times New Roman" charset="0"/>
              </a:rPr>
              <a:t> de la Libra/Valor </a:t>
            </a:r>
            <a:r>
              <a:rPr lang="en-US" b="1" dirty="0" err="1" smtClean="0">
                <a:solidFill>
                  <a:schemeClr val="bg1"/>
                </a:solidFill>
                <a:latin typeface="Times New Roman" charset="0"/>
                <a:ea typeface="Times New Roman" charset="0"/>
                <a:cs typeface="Times New Roman" charset="0"/>
              </a:rPr>
              <a:t>en</a:t>
            </a:r>
            <a:r>
              <a:rPr lang="en-US" b="1" dirty="0" smtClean="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dólares</a:t>
            </a:r>
            <a:r>
              <a:rPr lang="en-US" b="1" dirty="0" smtClean="0">
                <a:solidFill>
                  <a:schemeClr val="bg1"/>
                </a:solidFill>
                <a:latin typeface="Times New Roman" charset="0"/>
                <a:ea typeface="Times New Roman" charset="0"/>
                <a:cs typeface="Times New Roman" charset="0"/>
              </a:rPr>
              <a:t> del euro</a:t>
            </a:r>
          </a:p>
          <a:p>
            <a:endParaRPr lang="en-US" b="1" dirty="0">
              <a:solidFill>
                <a:schemeClr val="bg1"/>
              </a:solidFill>
              <a:latin typeface="Times New Roman" charset="0"/>
              <a:ea typeface="Times New Roman" charset="0"/>
              <a:cs typeface="Times New Roman" charset="0"/>
            </a:endParaRPr>
          </a:p>
          <a:p>
            <a:r>
              <a:rPr lang="en-US" b="1" dirty="0" smtClean="0">
                <a:solidFill>
                  <a:schemeClr val="bg1"/>
                </a:solidFill>
                <a:latin typeface="Times New Roman" charset="0"/>
                <a:ea typeface="Times New Roman" charset="0"/>
                <a:cs typeface="Times New Roman" charset="0"/>
              </a:rPr>
              <a:t>C = 1.50 / 1.250	;	C = 1.2</a:t>
            </a:r>
          </a:p>
          <a:p>
            <a:endParaRPr lang="en-US" b="1" dirty="0">
              <a:solidFill>
                <a:schemeClr val="bg1"/>
              </a:solidFill>
              <a:latin typeface="Times New Roman" charset="0"/>
              <a:ea typeface="Times New Roman" charset="0"/>
              <a:cs typeface="Times New Roman" charset="0"/>
            </a:endParaRPr>
          </a:p>
          <a:p>
            <a:r>
              <a:rPr lang="en-US" b="1" dirty="0">
                <a:solidFill>
                  <a:schemeClr val="bg1"/>
                </a:solidFill>
                <a:latin typeface="Times New Roman" charset="0"/>
                <a:ea typeface="Times New Roman" charset="0"/>
                <a:cs typeface="Times New Roman" charset="0"/>
              </a:rPr>
              <a:t>Un </a:t>
            </a:r>
            <a:r>
              <a:rPr lang="en-US" b="1" dirty="0" err="1">
                <a:solidFill>
                  <a:schemeClr val="bg1"/>
                </a:solidFill>
                <a:latin typeface="Times New Roman" charset="0"/>
                <a:ea typeface="Times New Roman" charset="0"/>
                <a:cs typeface="Times New Roman" charset="0"/>
              </a:rPr>
              <a:t>tipo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cruzado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diferencia</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tipos</a:t>
            </a:r>
            <a:r>
              <a:rPr lang="en-US" b="1" dirty="0">
                <a:solidFill>
                  <a:schemeClr val="bg1"/>
                </a:solidFill>
                <a:latin typeface="Times New Roman" charset="0"/>
                <a:ea typeface="Times New Roman" charset="0"/>
                <a:cs typeface="Times New Roman" charset="0"/>
              </a:rPr>
              <a:t> entre dos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cuando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ninguna</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ellas</a:t>
            </a:r>
            <a:endParaRPr lang="en-US" b="1" dirty="0">
              <a:solidFill>
                <a:schemeClr val="bg1"/>
              </a:solidFill>
              <a:latin typeface="Times New Roman" charset="0"/>
              <a:ea typeface="Times New Roman" charset="0"/>
              <a:cs typeface="Times New Roman" charset="0"/>
            </a:endParaRPr>
          </a:p>
          <a:p>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oficial</a:t>
            </a:r>
            <a:r>
              <a:rPr lang="en-US" b="1" dirty="0">
                <a:solidFill>
                  <a:schemeClr val="bg1"/>
                </a:solidFill>
                <a:latin typeface="Times New Roman" charset="0"/>
                <a:ea typeface="Times New Roman" charset="0"/>
                <a:cs typeface="Times New Roman" charset="0"/>
              </a:rPr>
              <a:t> del </a:t>
            </a:r>
            <a:r>
              <a:rPr lang="en-US" b="1" dirty="0" err="1">
                <a:solidFill>
                  <a:schemeClr val="bg1"/>
                </a:solidFill>
                <a:latin typeface="Times New Roman" charset="0"/>
                <a:ea typeface="Times New Roman" charset="0"/>
                <a:cs typeface="Times New Roman" charset="0"/>
              </a:rPr>
              <a:t>país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el que </a:t>
            </a:r>
            <a:r>
              <a:rPr lang="en-US" b="1" dirty="0" err="1">
                <a:solidFill>
                  <a:schemeClr val="bg1"/>
                </a:solidFill>
                <a:latin typeface="Times New Roman" charset="0"/>
                <a:ea typeface="Times New Roman" charset="0"/>
                <a:cs typeface="Times New Roman" charset="0"/>
              </a:rPr>
              <a:t>cotiza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Por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tanto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si</a:t>
            </a:r>
            <a:r>
              <a:rPr lang="en-US" b="1" dirty="0">
                <a:solidFill>
                  <a:schemeClr val="bg1"/>
                </a:solidFill>
                <a:latin typeface="Times New Roman" charset="0"/>
                <a:ea typeface="Times New Roman" charset="0"/>
                <a:cs typeface="Times New Roman" charset="0"/>
              </a:rPr>
              <a:t> el </a:t>
            </a:r>
            <a:r>
              <a:rPr lang="en-US" b="1" dirty="0" err="1">
                <a:solidFill>
                  <a:schemeClr val="bg1"/>
                </a:solidFill>
                <a:latin typeface="Times New Roman" charset="0"/>
                <a:ea typeface="Times New Roman" charset="0"/>
                <a:cs typeface="Times New Roman" charset="0"/>
              </a:rPr>
              <a:t>tipo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entre el </a:t>
            </a:r>
            <a:r>
              <a:rPr lang="en-US" b="1" dirty="0" err="1">
                <a:solidFill>
                  <a:schemeClr val="bg1"/>
                </a:solidFill>
                <a:latin typeface="Times New Roman" charset="0"/>
                <a:ea typeface="Times New Roman" charset="0"/>
                <a:cs typeface="Times New Roman" charset="0"/>
              </a:rPr>
              <a:t>dólar</a:t>
            </a:r>
            <a:endParaRPr lang="en-US" b="1" dirty="0">
              <a:solidFill>
                <a:schemeClr val="bg1"/>
              </a:solidFill>
              <a:latin typeface="Times New Roman" charset="0"/>
              <a:ea typeface="Times New Roman" charset="0"/>
              <a:cs typeface="Times New Roman" charset="0"/>
            </a:endParaRPr>
          </a:p>
          <a:p>
            <a:r>
              <a:rPr lang="en-US" b="1" dirty="0" err="1">
                <a:solidFill>
                  <a:schemeClr val="bg1"/>
                </a:solidFill>
                <a:latin typeface="Times New Roman" charset="0"/>
                <a:ea typeface="Times New Roman" charset="0"/>
                <a:cs typeface="Times New Roman" charset="0"/>
              </a:rPr>
              <a:t>canadiense</a:t>
            </a:r>
            <a:r>
              <a:rPr lang="en-US" b="1" dirty="0">
                <a:solidFill>
                  <a:schemeClr val="bg1"/>
                </a:solidFill>
                <a:latin typeface="Times New Roman" charset="0"/>
                <a:ea typeface="Times New Roman" charset="0"/>
                <a:cs typeface="Times New Roman" charset="0"/>
              </a:rPr>
              <a:t> y el yen </a:t>
            </a:r>
            <a:r>
              <a:rPr lang="en-US" b="1" dirty="0" err="1">
                <a:solidFill>
                  <a:schemeClr val="bg1"/>
                </a:solidFill>
                <a:latin typeface="Times New Roman" charset="0"/>
                <a:ea typeface="Times New Roman" charset="0"/>
                <a:cs typeface="Times New Roman" charset="0"/>
              </a:rPr>
              <a:t>japones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cotiza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un </a:t>
            </a:r>
            <a:r>
              <a:rPr lang="en-US" b="1" dirty="0" err="1">
                <a:solidFill>
                  <a:schemeClr val="bg1"/>
                </a:solidFill>
                <a:latin typeface="Times New Roman" charset="0"/>
                <a:ea typeface="Times New Roman" charset="0"/>
                <a:cs typeface="Times New Roman" charset="0"/>
              </a:rPr>
              <a:t>mercado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británico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estaríamos</a:t>
            </a:r>
            <a:r>
              <a:rPr lang="en-US" b="1" dirty="0">
                <a:solidFill>
                  <a:schemeClr val="bg1"/>
                </a:solidFill>
                <a:latin typeface="Times New Roman" charset="0"/>
                <a:ea typeface="Times New Roman" charset="0"/>
                <a:cs typeface="Times New Roman" charset="0"/>
              </a:rPr>
              <a:t> ante un </a:t>
            </a:r>
            <a:r>
              <a:rPr lang="en-US" b="1" dirty="0" err="1">
                <a:solidFill>
                  <a:schemeClr val="bg1"/>
                </a:solidFill>
                <a:latin typeface="Times New Roman" charset="0"/>
                <a:ea typeface="Times New Roman" charset="0"/>
                <a:cs typeface="Times New Roman" charset="0"/>
              </a:rPr>
              <a:t>ejemplo</a:t>
            </a:r>
            <a:r>
              <a:rPr lang="en-US" b="1" dirty="0">
                <a:solidFill>
                  <a:schemeClr val="bg1"/>
                </a:solidFill>
                <a:latin typeface="Times New Roman" charset="0"/>
                <a:ea typeface="Times New Roman" charset="0"/>
                <a:cs typeface="Times New Roman" charset="0"/>
              </a:rPr>
              <a:t> de un</a:t>
            </a:r>
          </a:p>
          <a:p>
            <a:r>
              <a:rPr lang="en-US" b="1" dirty="0" err="1">
                <a:solidFill>
                  <a:schemeClr val="bg1"/>
                </a:solidFill>
                <a:latin typeface="Times New Roman" charset="0"/>
                <a:ea typeface="Times New Roman" charset="0"/>
                <a:cs typeface="Times New Roman" charset="0"/>
              </a:rPr>
              <a:t>tipo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cruzado. </a:t>
            </a:r>
            <a:endParaRPr lang="en-US" b="1" dirty="0" smtClean="0">
              <a:solidFill>
                <a:schemeClr val="bg1"/>
              </a:solidFill>
              <a:latin typeface="Times New Roman" charset="0"/>
              <a:ea typeface="Times New Roman" charset="0"/>
              <a:cs typeface="Times New Roman" charset="0"/>
            </a:endParaRPr>
          </a:p>
          <a:p>
            <a:endParaRPr lang="en-US" b="1" dirty="0">
              <a:solidFill>
                <a:schemeClr val="bg1"/>
              </a:solidFill>
              <a:latin typeface="Times New Roman" charset="0"/>
              <a:ea typeface="Times New Roman" charset="0"/>
              <a:cs typeface="Times New Roman" charset="0"/>
            </a:endParaRPr>
          </a:p>
          <a:p>
            <a:r>
              <a:rPr lang="en-US" b="1" dirty="0" err="1" smtClean="0">
                <a:solidFill>
                  <a:schemeClr val="bg1"/>
                </a:solidFill>
                <a:latin typeface="Times New Roman" charset="0"/>
                <a:ea typeface="Times New Roman" charset="0"/>
                <a:cs typeface="Times New Roman" charset="0"/>
              </a:rPr>
              <a:t>Esta</a:t>
            </a:r>
            <a:r>
              <a:rPr lang="en-US" b="1" dirty="0" smtClean="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expresión</a:t>
            </a:r>
            <a:r>
              <a:rPr lang="en-US" b="1" dirty="0">
                <a:solidFill>
                  <a:schemeClr val="bg1"/>
                </a:solidFill>
                <a:latin typeface="Times New Roman" charset="0"/>
                <a:ea typeface="Times New Roman" charset="0"/>
                <a:cs typeface="Times New Roman" charset="0"/>
              </a:rPr>
              <a:t> se </a:t>
            </a:r>
            <a:r>
              <a:rPr lang="en-US" b="1" dirty="0" err="1">
                <a:solidFill>
                  <a:schemeClr val="bg1"/>
                </a:solidFill>
                <a:latin typeface="Times New Roman" charset="0"/>
                <a:ea typeface="Times New Roman" charset="0"/>
                <a:cs typeface="Times New Roman" charset="0"/>
              </a:rPr>
              <a:t>emplea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ocasiones</a:t>
            </a:r>
            <a:r>
              <a:rPr lang="en-US" b="1" dirty="0">
                <a:solidFill>
                  <a:schemeClr val="bg1"/>
                </a:solidFill>
                <a:latin typeface="Times New Roman" charset="0"/>
                <a:ea typeface="Times New Roman" charset="0"/>
                <a:cs typeface="Times New Roman" charset="0"/>
              </a:rPr>
              <a:t> para </a:t>
            </a:r>
            <a:r>
              <a:rPr lang="en-US" b="1" dirty="0" err="1">
                <a:solidFill>
                  <a:schemeClr val="bg1"/>
                </a:solidFill>
                <a:latin typeface="Times New Roman" charset="0"/>
                <a:ea typeface="Times New Roman" charset="0"/>
                <a:cs typeface="Times New Roman" charset="0"/>
              </a:rPr>
              <a:t>hacer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referencia</a:t>
            </a:r>
            <a:r>
              <a:rPr lang="en-US" b="1" dirty="0">
                <a:solidFill>
                  <a:schemeClr val="bg1"/>
                </a:solidFill>
                <a:latin typeface="Times New Roman" charset="0"/>
                <a:ea typeface="Times New Roman" charset="0"/>
                <a:cs typeface="Times New Roman" charset="0"/>
              </a:rPr>
              <a:t> a </a:t>
            </a:r>
            <a:r>
              <a:rPr lang="en-US" b="1" dirty="0" err="1" smtClean="0">
                <a:solidFill>
                  <a:schemeClr val="bg1"/>
                </a:solidFill>
                <a:latin typeface="Times New Roman" charset="0"/>
                <a:ea typeface="Times New Roman" charset="0"/>
                <a:cs typeface="Times New Roman" charset="0"/>
              </a:rPr>
              <a:t>tipos</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que no </a:t>
            </a:r>
            <a:r>
              <a:rPr lang="en-US" b="1" dirty="0" err="1">
                <a:solidFill>
                  <a:schemeClr val="bg1"/>
                </a:solidFill>
                <a:latin typeface="Times New Roman" charset="0"/>
                <a:ea typeface="Times New Roman" charset="0"/>
                <a:cs typeface="Times New Roman" charset="0"/>
              </a:rPr>
              <a:t>incluyen</a:t>
            </a:r>
            <a:r>
              <a:rPr lang="en-US" b="1" dirty="0">
                <a:solidFill>
                  <a:schemeClr val="bg1"/>
                </a:solidFill>
                <a:latin typeface="Times New Roman" charset="0"/>
                <a:ea typeface="Times New Roman" charset="0"/>
                <a:cs typeface="Times New Roman" charset="0"/>
              </a:rPr>
              <a:t> al </a:t>
            </a:r>
            <a:r>
              <a:rPr lang="en-US" b="1" dirty="0" err="1">
                <a:solidFill>
                  <a:schemeClr val="bg1"/>
                </a:solidFill>
                <a:latin typeface="Times New Roman" charset="0"/>
                <a:ea typeface="Times New Roman" charset="0"/>
                <a:cs typeface="Times New Roman" charset="0"/>
              </a:rPr>
              <a:t>dólar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estadounidense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independientemente</a:t>
            </a:r>
            <a:r>
              <a:rPr lang="en-US" b="1" dirty="0">
                <a:solidFill>
                  <a:schemeClr val="bg1"/>
                </a:solidFill>
                <a:latin typeface="Times New Roman" charset="0"/>
                <a:ea typeface="Times New Roman" charset="0"/>
                <a:cs typeface="Times New Roman" charset="0"/>
              </a:rPr>
              <a:t> del </a:t>
            </a:r>
            <a:r>
              <a:rPr lang="en-US" b="1" dirty="0" err="1">
                <a:solidFill>
                  <a:schemeClr val="bg1"/>
                </a:solidFill>
                <a:latin typeface="Times New Roman" charset="0"/>
                <a:ea typeface="Times New Roman" charset="0"/>
                <a:cs typeface="Times New Roman" charset="0"/>
              </a:rPr>
              <a:t>país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endParaRPr lang="en-US" b="1" dirty="0">
              <a:solidFill>
                <a:schemeClr val="bg1"/>
              </a:solidFill>
              <a:latin typeface="Times New Roman" charset="0"/>
              <a:ea typeface="Times New Roman" charset="0"/>
              <a:cs typeface="Times New Roman" charset="0"/>
            </a:endParaRPr>
          </a:p>
          <a:p>
            <a:r>
              <a:rPr lang="en-US" b="1" dirty="0">
                <a:solidFill>
                  <a:schemeClr val="bg1"/>
                </a:solidFill>
                <a:latin typeface="Times New Roman" charset="0"/>
                <a:ea typeface="Times New Roman" charset="0"/>
                <a:cs typeface="Times New Roman" charset="0"/>
              </a:rPr>
              <a:t>el que se </a:t>
            </a:r>
            <a:r>
              <a:rPr lang="en-US" b="1" dirty="0" err="1">
                <a:solidFill>
                  <a:schemeClr val="bg1"/>
                </a:solidFill>
                <a:latin typeface="Times New Roman" charset="0"/>
                <a:ea typeface="Times New Roman" charset="0"/>
                <a:cs typeface="Times New Roman" charset="0"/>
              </a:rPr>
              <a:t>publiquen</a:t>
            </a:r>
            <a:r>
              <a:rPr lang="en-US" b="1" dirty="0" smtClean="0">
                <a:solidFill>
                  <a:schemeClr val="bg1"/>
                </a:solidFill>
                <a:latin typeface="Times New Roman" charset="0"/>
                <a:ea typeface="Times New Roman" charset="0"/>
                <a:cs typeface="Times New Roman" charset="0"/>
              </a:rPr>
              <a:t>.</a:t>
            </a:r>
          </a:p>
          <a:p>
            <a:endParaRPr lang="en-US"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577433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88942" y="292161"/>
            <a:ext cx="10515600" cy="6463308"/>
          </a:xfrm>
          <a:prstGeom prst="rect">
            <a:avLst/>
          </a:prstGeom>
          <a:blipFill>
            <a:blip r:embed="rId2"/>
            <a:tile tx="0" ty="0" sx="100000" sy="100000" flip="none" algn="tl"/>
          </a:blipFill>
          <a:ln w="57150">
            <a:solidFill>
              <a:schemeClr val="accent1"/>
            </a:solidFill>
          </a:ln>
        </p:spPr>
        <p:txBody>
          <a:bodyPr wrap="square">
            <a:spAutoFit/>
          </a:bodyPr>
          <a:lstStyle/>
          <a:p>
            <a:pPr algn="just"/>
            <a:r>
              <a:rPr lang="en-US" b="1" dirty="0" smtClean="0">
                <a:solidFill>
                  <a:schemeClr val="bg1"/>
                </a:solidFill>
                <a:latin typeface="Times New Roman" charset="0"/>
                <a:ea typeface="Times New Roman" charset="0"/>
                <a:cs typeface="Times New Roman" charset="0"/>
              </a:rPr>
              <a:t>PROCEDIMIENTO DE CÁLCULO: Para </a:t>
            </a:r>
            <a:r>
              <a:rPr lang="en-US" b="1" dirty="0" err="1">
                <a:solidFill>
                  <a:schemeClr val="bg1"/>
                </a:solidFill>
                <a:latin typeface="Times New Roman" charset="0"/>
                <a:ea typeface="Times New Roman" charset="0"/>
                <a:cs typeface="Times New Roman" charset="0"/>
              </a:rPr>
              <a:t>poder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calcular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los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tipos</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cruzados, primero </a:t>
            </a:r>
            <a:r>
              <a:rPr lang="en-US" b="1" dirty="0" err="1">
                <a:solidFill>
                  <a:schemeClr val="bg1"/>
                </a:solidFill>
                <a:latin typeface="Times New Roman" charset="0"/>
                <a:ea typeface="Times New Roman" charset="0"/>
                <a:cs typeface="Times New Roman" charset="0"/>
              </a:rPr>
              <a:t>tenemos</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comprender</a:t>
            </a:r>
            <a:r>
              <a:rPr lang="en-US" b="1" dirty="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cómo</a:t>
            </a:r>
            <a:r>
              <a:rPr lang="en-US" b="1" dirty="0" smtClean="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cotizan</a:t>
            </a:r>
            <a:r>
              <a:rPr lang="en-US" b="1" dirty="0">
                <a:solidFill>
                  <a:schemeClr val="bg1"/>
                </a:solidFill>
                <a:latin typeface="Times New Roman" charset="0"/>
                <a:ea typeface="Times New Roman" charset="0"/>
                <a:cs typeface="Times New Roman" charset="0"/>
              </a:rPr>
              <a:t>. Los </a:t>
            </a:r>
            <a:r>
              <a:rPr lang="en-US" b="1" dirty="0" err="1">
                <a:solidFill>
                  <a:schemeClr val="bg1"/>
                </a:solidFill>
                <a:latin typeface="Times New Roman" charset="0"/>
                <a:ea typeface="Times New Roman" charset="0"/>
                <a:cs typeface="Times New Roman" charset="0"/>
              </a:rPr>
              <a:t>tipos</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se </a:t>
            </a:r>
            <a:r>
              <a:rPr lang="en-US" b="1" dirty="0" err="1">
                <a:solidFill>
                  <a:schemeClr val="bg1"/>
                </a:solidFill>
                <a:latin typeface="Times New Roman" charset="0"/>
                <a:ea typeface="Times New Roman" charset="0"/>
                <a:cs typeface="Times New Roman" charset="0"/>
              </a:rPr>
              <a:t>expresan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siempre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pares, </a:t>
            </a:r>
            <a:r>
              <a:rPr lang="en-US" b="1" dirty="0" err="1">
                <a:solidFill>
                  <a:schemeClr val="bg1"/>
                </a:solidFill>
                <a:latin typeface="Times New Roman" charset="0"/>
                <a:ea typeface="Times New Roman" charset="0"/>
                <a:cs typeface="Times New Roman" charset="0"/>
              </a:rPr>
              <a:t>una</a:t>
            </a:r>
            <a:r>
              <a:rPr lang="en-US" b="1" dirty="0">
                <a:solidFill>
                  <a:schemeClr val="bg1"/>
                </a:solidFill>
                <a:latin typeface="Times New Roman" charset="0"/>
                <a:ea typeface="Times New Roman" charset="0"/>
                <a:cs typeface="Times New Roman" charset="0"/>
              </a:rPr>
              <a:t> de las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la </a:t>
            </a:r>
            <a:r>
              <a:rPr lang="en-US" b="1" dirty="0" err="1" smtClean="0">
                <a:solidFill>
                  <a:schemeClr val="bg1"/>
                </a:solidFill>
                <a:latin typeface="Times New Roman" charset="0"/>
                <a:ea typeface="Times New Roman" charset="0"/>
                <a:cs typeface="Times New Roman" charset="0"/>
              </a:rPr>
              <a:t>divisa</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base y la </a:t>
            </a:r>
            <a:r>
              <a:rPr lang="en-US" b="1" dirty="0" err="1">
                <a:solidFill>
                  <a:schemeClr val="bg1"/>
                </a:solidFill>
                <a:latin typeface="Times New Roman" charset="0"/>
                <a:ea typeface="Times New Roman" charset="0"/>
                <a:cs typeface="Times New Roman" charset="0"/>
              </a:rPr>
              <a:t>otra</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cotizada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Suelen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expresarse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más</a:t>
            </a:r>
            <a:r>
              <a:rPr lang="en-US" b="1" dirty="0">
                <a:solidFill>
                  <a:schemeClr val="bg1"/>
                </a:solidFill>
                <a:latin typeface="Times New Roman" charset="0"/>
                <a:ea typeface="Times New Roman" charset="0"/>
                <a:cs typeface="Times New Roman" charset="0"/>
              </a:rPr>
              <a:t> o </a:t>
            </a:r>
            <a:r>
              <a:rPr lang="en-US" b="1" dirty="0" err="1">
                <a:solidFill>
                  <a:schemeClr val="bg1"/>
                </a:solidFill>
                <a:latin typeface="Times New Roman" charset="0"/>
                <a:ea typeface="Times New Roman" charset="0"/>
                <a:cs typeface="Times New Roman" charset="0"/>
              </a:rPr>
              <a:t>menos</a:t>
            </a:r>
            <a:r>
              <a:rPr lang="en-US" b="1" dirty="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así</a:t>
            </a:r>
            <a:r>
              <a:rPr lang="en-US" b="1" dirty="0" smtClean="0">
                <a:solidFill>
                  <a:schemeClr val="bg1"/>
                </a:solidFill>
                <a:latin typeface="Times New Roman" charset="0"/>
                <a:ea typeface="Times New Roman" charset="0"/>
                <a:cs typeface="Times New Roman" charset="0"/>
              </a:rPr>
              <a:t>: </a:t>
            </a:r>
          </a:p>
          <a:p>
            <a:pPr algn="just"/>
            <a:r>
              <a:rPr lang="en-US" b="1" dirty="0" smtClean="0">
                <a:solidFill>
                  <a:schemeClr val="bg1"/>
                </a:solidFill>
                <a:latin typeface="Times New Roman" charset="0"/>
                <a:ea typeface="Times New Roman" charset="0"/>
                <a:cs typeface="Times New Roman" charset="0"/>
              </a:rPr>
              <a:t>EUR/GBP </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0,8842</a:t>
            </a:r>
          </a:p>
          <a:p>
            <a:pPr algn="just"/>
            <a:endParaRPr lang="en-US" b="1" dirty="0">
              <a:solidFill>
                <a:schemeClr val="bg1"/>
              </a:solidFill>
              <a:latin typeface="Times New Roman" charset="0"/>
              <a:ea typeface="Times New Roman" charset="0"/>
              <a:cs typeface="Times New Roman" charset="0"/>
            </a:endParaRPr>
          </a:p>
          <a:p>
            <a:pPr algn="just"/>
            <a:r>
              <a:rPr lang="en-US" b="1" dirty="0">
                <a:solidFill>
                  <a:schemeClr val="bg1"/>
                </a:solidFill>
                <a:latin typeface="Times New Roman" charset="0"/>
                <a:ea typeface="Times New Roman" charset="0"/>
                <a:cs typeface="Times New Roman" charset="0"/>
              </a:rPr>
              <a:t>El </a:t>
            </a:r>
            <a:r>
              <a:rPr lang="en-US" b="1" dirty="0" err="1">
                <a:solidFill>
                  <a:schemeClr val="bg1"/>
                </a:solidFill>
                <a:latin typeface="Times New Roman" charset="0"/>
                <a:ea typeface="Times New Roman" charset="0"/>
                <a:cs typeface="Times New Roman" charset="0"/>
              </a:rPr>
              <a:t>código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tres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letras</a:t>
            </a:r>
            <a:r>
              <a:rPr lang="en-US" b="1" dirty="0">
                <a:solidFill>
                  <a:schemeClr val="bg1"/>
                </a:solidFill>
                <a:latin typeface="Times New Roman" charset="0"/>
                <a:ea typeface="Times New Roman" charset="0"/>
                <a:cs typeface="Times New Roman" charset="0"/>
              </a:rPr>
              <a:t> ISO de la </a:t>
            </a:r>
            <a:r>
              <a:rPr lang="en-US" b="1" dirty="0" err="1">
                <a:solidFill>
                  <a:schemeClr val="bg1"/>
                </a:solidFill>
                <a:latin typeface="Times New Roman" charset="0"/>
                <a:ea typeface="Times New Roman" charset="0"/>
                <a:cs typeface="Times New Roman" charset="0"/>
              </a:rPr>
              <a:t>izquierda</a:t>
            </a:r>
            <a:r>
              <a:rPr lang="en-US" b="1" dirty="0">
                <a:solidFill>
                  <a:schemeClr val="bg1"/>
                </a:solidFill>
                <a:latin typeface="Times New Roman" charset="0"/>
                <a:ea typeface="Times New Roman" charset="0"/>
                <a:cs typeface="Times New Roman" charset="0"/>
              </a:rPr>
              <a:t>, EUR (euros),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base. A la </a:t>
            </a:r>
            <a:r>
              <a:rPr lang="en-US" b="1" dirty="0" err="1">
                <a:solidFill>
                  <a:schemeClr val="bg1"/>
                </a:solidFill>
                <a:latin typeface="Times New Roman" charset="0"/>
                <a:ea typeface="Times New Roman" charset="0"/>
                <a:cs typeface="Times New Roman" charset="0"/>
              </a:rPr>
              <a:t>derecha</a:t>
            </a:r>
            <a:r>
              <a:rPr lang="en-US" b="1" dirty="0">
                <a:solidFill>
                  <a:schemeClr val="bg1"/>
                </a:solidFill>
                <a:latin typeface="Times New Roman" charset="0"/>
                <a:ea typeface="Times New Roman" charset="0"/>
                <a:cs typeface="Times New Roman" charset="0"/>
              </a:rPr>
              <a:t> de </a:t>
            </a:r>
            <a:r>
              <a:rPr lang="en-US" b="1" dirty="0" smtClean="0">
                <a:solidFill>
                  <a:schemeClr val="bg1"/>
                </a:solidFill>
                <a:latin typeface="Times New Roman" charset="0"/>
                <a:ea typeface="Times New Roman" charset="0"/>
                <a:cs typeface="Times New Roman" charset="0"/>
              </a:rPr>
              <a:t>la </a:t>
            </a:r>
            <a:r>
              <a:rPr lang="en-US" b="1" dirty="0" err="1" smtClean="0">
                <a:solidFill>
                  <a:schemeClr val="bg1"/>
                </a:solidFill>
                <a:latin typeface="Times New Roman" charset="0"/>
                <a:ea typeface="Times New Roman" charset="0"/>
                <a:cs typeface="Times New Roman" charset="0"/>
              </a:rPr>
              <a:t>barra</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se </a:t>
            </a:r>
            <a:r>
              <a:rPr lang="en-US" b="1" dirty="0" err="1">
                <a:solidFill>
                  <a:schemeClr val="bg1"/>
                </a:solidFill>
                <a:latin typeface="Times New Roman" charset="0"/>
                <a:ea typeface="Times New Roman" charset="0"/>
                <a:cs typeface="Times New Roman" charset="0"/>
              </a:rPr>
              <a:t>indica</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cotizada</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caso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la GBP (</a:t>
            </a:r>
            <a:r>
              <a:rPr lang="en-US" b="1" dirty="0" err="1">
                <a:solidFill>
                  <a:schemeClr val="bg1"/>
                </a:solidFill>
                <a:latin typeface="Times New Roman" charset="0"/>
                <a:ea typeface="Times New Roman" charset="0"/>
                <a:cs typeface="Times New Roman" charset="0"/>
              </a:rPr>
              <a:t>libra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esterlina</a:t>
            </a:r>
            <a:r>
              <a:rPr lang="en-US" b="1" dirty="0">
                <a:solidFill>
                  <a:schemeClr val="bg1"/>
                </a:solidFill>
                <a:latin typeface="Times New Roman" charset="0"/>
                <a:ea typeface="Times New Roman" charset="0"/>
                <a:cs typeface="Times New Roman" charset="0"/>
              </a:rPr>
              <a:t>). El </a:t>
            </a:r>
            <a:r>
              <a:rPr lang="en-US" b="1" dirty="0" err="1">
                <a:solidFill>
                  <a:schemeClr val="bg1"/>
                </a:solidFill>
                <a:latin typeface="Times New Roman" charset="0"/>
                <a:ea typeface="Times New Roman" charset="0"/>
                <a:cs typeface="Times New Roman" charset="0"/>
              </a:rPr>
              <a:t>número</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que se </a:t>
            </a:r>
            <a:r>
              <a:rPr lang="en-US" b="1" dirty="0" err="1">
                <a:solidFill>
                  <a:schemeClr val="bg1"/>
                </a:solidFill>
                <a:latin typeface="Times New Roman" charset="0"/>
                <a:ea typeface="Times New Roman" charset="0"/>
                <a:cs typeface="Times New Roman" charset="0"/>
              </a:rPr>
              <a:t>indica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detrás</a:t>
            </a:r>
            <a:r>
              <a:rPr lang="en-US" b="1" dirty="0">
                <a:solidFill>
                  <a:schemeClr val="bg1"/>
                </a:solidFill>
                <a:latin typeface="Times New Roman" charset="0"/>
                <a:ea typeface="Times New Roman" charset="0"/>
                <a:cs typeface="Times New Roman" charset="0"/>
              </a:rPr>
              <a:t> del </a:t>
            </a:r>
            <a:r>
              <a:rPr lang="en-US" b="1" dirty="0" err="1">
                <a:solidFill>
                  <a:schemeClr val="bg1"/>
                </a:solidFill>
                <a:latin typeface="Times New Roman" charset="0"/>
                <a:ea typeface="Times New Roman" charset="0"/>
                <a:cs typeface="Times New Roman" charset="0"/>
              </a:rPr>
              <a:t>signo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igual</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el </a:t>
            </a:r>
            <a:r>
              <a:rPr lang="en-US" b="1" dirty="0" err="1">
                <a:solidFill>
                  <a:schemeClr val="bg1"/>
                </a:solidFill>
                <a:latin typeface="Times New Roman" charset="0"/>
                <a:ea typeface="Times New Roman" charset="0"/>
                <a:cs typeface="Times New Roman" charset="0"/>
              </a:rPr>
              <a:t>importe</a:t>
            </a:r>
            <a:r>
              <a:rPr lang="en-US" b="1" dirty="0">
                <a:solidFill>
                  <a:schemeClr val="bg1"/>
                </a:solidFill>
                <a:latin typeface="Times New Roman" charset="0"/>
                <a:ea typeface="Times New Roman" charset="0"/>
                <a:cs typeface="Times New Roman" charset="0"/>
              </a:rPr>
              <a:t> de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cotizada</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podríamos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comprar</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con </a:t>
            </a:r>
            <a:r>
              <a:rPr lang="en-US" b="1" dirty="0" err="1" smtClean="0">
                <a:solidFill>
                  <a:schemeClr val="bg1"/>
                </a:solidFill>
                <a:latin typeface="Times New Roman" charset="0"/>
                <a:ea typeface="Times New Roman" charset="0"/>
                <a:cs typeface="Times New Roman" charset="0"/>
              </a:rPr>
              <a:t>una</a:t>
            </a:r>
            <a:r>
              <a:rPr lang="en-US" b="1" dirty="0" smtClean="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unidad</a:t>
            </a:r>
            <a:r>
              <a:rPr lang="en-US" b="1" dirty="0">
                <a:solidFill>
                  <a:schemeClr val="bg1"/>
                </a:solidFill>
                <a:latin typeface="Times New Roman" charset="0"/>
                <a:ea typeface="Times New Roman" charset="0"/>
                <a:cs typeface="Times New Roman" charset="0"/>
              </a:rPr>
              <a:t> de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base.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caso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significa</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podríamos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comprar</a:t>
            </a:r>
            <a:r>
              <a:rPr lang="en-US" b="1" dirty="0">
                <a:solidFill>
                  <a:schemeClr val="bg1"/>
                </a:solidFill>
                <a:latin typeface="Times New Roman" charset="0"/>
                <a:ea typeface="Times New Roman" charset="0"/>
                <a:cs typeface="Times New Roman" charset="0"/>
              </a:rPr>
              <a:t> 0,8842 </a:t>
            </a:r>
            <a:r>
              <a:rPr lang="en-US" b="1" dirty="0" err="1" smtClean="0">
                <a:solidFill>
                  <a:schemeClr val="bg1"/>
                </a:solidFill>
                <a:latin typeface="Times New Roman" charset="0"/>
                <a:ea typeface="Times New Roman" charset="0"/>
                <a:cs typeface="Times New Roman" charset="0"/>
              </a:rPr>
              <a:t>libras</a:t>
            </a:r>
            <a:r>
              <a:rPr lang="en-US" b="1" dirty="0" smtClean="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esterlinas</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con un euro</a:t>
            </a:r>
            <a:r>
              <a:rPr lang="en-US" b="1" dirty="0" smtClean="0">
                <a:solidFill>
                  <a:schemeClr val="bg1"/>
                </a:solidFill>
                <a:latin typeface="Times New Roman" charset="0"/>
                <a:ea typeface="Times New Roman" charset="0"/>
                <a:cs typeface="Times New Roman" charset="0"/>
              </a:rPr>
              <a:t>.</a:t>
            </a:r>
          </a:p>
          <a:p>
            <a:pPr algn="just"/>
            <a:endParaRPr lang="en-US" b="1" dirty="0">
              <a:solidFill>
                <a:schemeClr val="bg1"/>
              </a:solidFill>
              <a:latin typeface="Times New Roman" charset="0"/>
              <a:ea typeface="Times New Roman" charset="0"/>
              <a:cs typeface="Times New Roman" charset="0"/>
            </a:endParaRPr>
          </a:p>
          <a:p>
            <a:pPr algn="just"/>
            <a:r>
              <a:rPr lang="en-US" b="1" dirty="0" err="1">
                <a:solidFill>
                  <a:schemeClr val="bg1"/>
                </a:solidFill>
                <a:latin typeface="Times New Roman" charset="0"/>
                <a:ea typeface="Times New Roman" charset="0"/>
                <a:cs typeface="Times New Roman" charset="0"/>
              </a:rPr>
              <a:t>Existen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convencionalismos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establecidos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respecto</a:t>
            </a:r>
            <a:r>
              <a:rPr lang="en-US" b="1" dirty="0">
                <a:solidFill>
                  <a:schemeClr val="bg1"/>
                </a:solidFill>
                <a:latin typeface="Times New Roman" charset="0"/>
                <a:ea typeface="Times New Roman" charset="0"/>
                <a:cs typeface="Times New Roman" charset="0"/>
              </a:rPr>
              <a:t> del </a:t>
            </a:r>
            <a:r>
              <a:rPr lang="en-US" b="1" dirty="0" err="1">
                <a:solidFill>
                  <a:schemeClr val="bg1"/>
                </a:solidFill>
                <a:latin typeface="Times New Roman" charset="0"/>
                <a:ea typeface="Times New Roman" charset="0"/>
                <a:cs typeface="Times New Roman" charset="0"/>
              </a:rPr>
              <a:t>orden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el que se </a:t>
            </a:r>
            <a:r>
              <a:rPr lang="en-US" b="1" dirty="0" err="1">
                <a:solidFill>
                  <a:schemeClr val="bg1"/>
                </a:solidFill>
                <a:latin typeface="Times New Roman" charset="0"/>
                <a:ea typeface="Times New Roman" charset="0"/>
                <a:cs typeface="Times New Roman" charset="0"/>
              </a:rPr>
              <a:t>indican</a:t>
            </a:r>
            <a:r>
              <a:rPr lang="en-US" b="1" dirty="0">
                <a:solidFill>
                  <a:schemeClr val="bg1"/>
                </a:solidFill>
                <a:latin typeface="Times New Roman" charset="0"/>
                <a:ea typeface="Times New Roman" charset="0"/>
                <a:cs typeface="Times New Roman" charset="0"/>
              </a:rPr>
              <a:t> las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En</a:t>
            </a:r>
            <a:r>
              <a:rPr lang="en-US" b="1" dirty="0" smtClean="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cualquier</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par de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incluya</a:t>
            </a:r>
            <a:r>
              <a:rPr lang="en-US" b="1" dirty="0">
                <a:solidFill>
                  <a:schemeClr val="bg1"/>
                </a:solidFill>
                <a:latin typeface="Times New Roman" charset="0"/>
                <a:ea typeface="Times New Roman" charset="0"/>
                <a:cs typeface="Times New Roman" charset="0"/>
              </a:rPr>
              <a:t> el euro, </a:t>
            </a:r>
            <a:r>
              <a:rPr lang="en-US" b="1" dirty="0" err="1">
                <a:solidFill>
                  <a:schemeClr val="bg1"/>
                </a:solidFill>
                <a:latin typeface="Times New Roman" charset="0"/>
                <a:ea typeface="Times New Roman" charset="0"/>
                <a:cs typeface="Times New Roman" charset="0"/>
              </a:rPr>
              <a:t>éste</a:t>
            </a:r>
            <a:r>
              <a:rPr lang="en-US" b="1" dirty="0">
                <a:solidFill>
                  <a:schemeClr val="bg1"/>
                </a:solidFill>
                <a:latin typeface="Times New Roman" charset="0"/>
                <a:ea typeface="Times New Roman" charset="0"/>
                <a:cs typeface="Times New Roman" charset="0"/>
              </a:rPr>
              <a:t> se </a:t>
            </a:r>
            <a:r>
              <a:rPr lang="en-US" b="1" dirty="0" err="1">
                <a:solidFill>
                  <a:schemeClr val="bg1"/>
                </a:solidFill>
                <a:latin typeface="Times New Roman" charset="0"/>
                <a:ea typeface="Times New Roman" charset="0"/>
                <a:cs typeface="Times New Roman" charset="0"/>
              </a:rPr>
              <a:t>indicará</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siempre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como</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base. </a:t>
            </a:r>
            <a:r>
              <a:rPr lang="en-US" b="1" dirty="0" smtClean="0">
                <a:solidFill>
                  <a:schemeClr val="bg1"/>
                </a:solidFill>
                <a:latin typeface="Times New Roman" charset="0"/>
                <a:ea typeface="Times New Roman" charset="0"/>
                <a:cs typeface="Times New Roman" charset="0"/>
              </a:rPr>
              <a:t>La </a:t>
            </a:r>
            <a:r>
              <a:rPr lang="en-US" b="1" dirty="0" err="1" smtClean="0">
                <a:solidFill>
                  <a:schemeClr val="bg1"/>
                </a:solidFill>
                <a:latin typeface="Times New Roman" charset="0"/>
                <a:ea typeface="Times New Roman" charset="0"/>
                <a:cs typeface="Times New Roman" charset="0"/>
              </a:rPr>
              <a:t>jerarquía</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de las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base </a:t>
            </a:r>
            <a:r>
              <a:rPr lang="en-US" b="1" dirty="0" err="1">
                <a:solidFill>
                  <a:schemeClr val="bg1"/>
                </a:solidFill>
                <a:latin typeface="Times New Roman" charset="0"/>
                <a:ea typeface="Times New Roman" charset="0"/>
                <a:cs typeface="Times New Roman" charset="0"/>
              </a:rPr>
              <a:t>es</a:t>
            </a:r>
            <a:r>
              <a:rPr lang="en-US" b="1" dirty="0" smtClean="0">
                <a:solidFill>
                  <a:schemeClr val="bg1"/>
                </a:solidFill>
                <a:latin typeface="Times New Roman" charset="0"/>
                <a:ea typeface="Times New Roman" charset="0"/>
                <a:cs typeface="Times New Roman" charset="0"/>
              </a:rPr>
              <a:t>:</a:t>
            </a:r>
          </a:p>
          <a:p>
            <a:pPr algn="just"/>
            <a:endParaRPr lang="en-US" b="1" dirty="0">
              <a:solidFill>
                <a:schemeClr val="bg1"/>
              </a:solidFill>
              <a:latin typeface="Times New Roman" charset="0"/>
              <a:ea typeface="Times New Roman" charset="0"/>
              <a:cs typeface="Times New Roman" charset="0"/>
            </a:endParaRPr>
          </a:p>
          <a:p>
            <a:pPr algn="just"/>
            <a:r>
              <a:rPr lang="en-US" b="1" dirty="0" smtClean="0">
                <a:solidFill>
                  <a:schemeClr val="bg1"/>
                </a:solidFill>
                <a:latin typeface="Times New Roman" charset="0"/>
                <a:ea typeface="Times New Roman" charset="0"/>
                <a:cs typeface="Times New Roman" charset="0"/>
              </a:rPr>
              <a:t>				Euro 										(</a:t>
            </a:r>
            <a:r>
              <a:rPr lang="en-US" b="1" dirty="0">
                <a:solidFill>
                  <a:schemeClr val="bg1"/>
                </a:solidFill>
                <a:latin typeface="Times New Roman" charset="0"/>
                <a:ea typeface="Times New Roman" charset="0"/>
                <a:cs typeface="Times New Roman" charset="0"/>
              </a:rPr>
              <a:t>EUR)</a:t>
            </a:r>
          </a:p>
          <a:p>
            <a:pPr algn="just"/>
            <a:r>
              <a:rPr lang="en-US" b="1" dirty="0" smtClean="0">
                <a:solidFill>
                  <a:schemeClr val="bg1"/>
                </a:solidFill>
                <a:latin typeface="Times New Roman" charset="0"/>
                <a:ea typeface="Times New Roman" charset="0"/>
                <a:cs typeface="Times New Roman" charset="0"/>
              </a:rPr>
              <a:t>				Libra </a:t>
            </a:r>
            <a:r>
              <a:rPr lang="en-US" b="1" dirty="0" err="1">
                <a:solidFill>
                  <a:schemeClr val="bg1"/>
                </a:solidFill>
                <a:latin typeface="Times New Roman" charset="0"/>
                <a:ea typeface="Times New Roman" charset="0"/>
                <a:cs typeface="Times New Roman" charset="0"/>
              </a:rPr>
              <a:t>esterlina</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GBP)</a:t>
            </a:r>
          </a:p>
          <a:p>
            <a:pPr algn="just"/>
            <a:r>
              <a:rPr lang="en-US" b="1" dirty="0" smtClean="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Dólar</a:t>
            </a:r>
            <a:r>
              <a:rPr lang="en-US" b="1" dirty="0" smtClean="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australiano</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AUD)</a:t>
            </a:r>
          </a:p>
          <a:p>
            <a:pPr algn="just"/>
            <a:r>
              <a:rPr lang="en-US" b="1" dirty="0" smtClean="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Dólar</a:t>
            </a:r>
            <a:r>
              <a:rPr lang="en-US" b="1" dirty="0" smtClean="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neozelandés</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NZD)</a:t>
            </a:r>
          </a:p>
          <a:p>
            <a:pPr algn="just"/>
            <a:r>
              <a:rPr lang="en-US" b="1" dirty="0" smtClean="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Dólar</a:t>
            </a:r>
            <a:r>
              <a:rPr lang="en-US" b="1" dirty="0" smtClean="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estadounidense</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USD)</a:t>
            </a:r>
          </a:p>
          <a:p>
            <a:pPr algn="just"/>
            <a:r>
              <a:rPr lang="en-US" b="1" dirty="0" smtClean="0">
                <a:solidFill>
                  <a:schemeClr val="bg1"/>
                </a:solidFill>
                <a:latin typeface="Times New Roman" charset="0"/>
                <a:ea typeface="Times New Roman" charset="0"/>
                <a:cs typeface="Times New Roman" charset="0"/>
              </a:rPr>
              <a:t>				</a:t>
            </a:r>
            <a:r>
              <a:rPr lang="en-US" b="1" dirty="0" err="1" smtClean="0">
                <a:solidFill>
                  <a:schemeClr val="bg1"/>
                </a:solidFill>
                <a:latin typeface="Times New Roman" charset="0"/>
                <a:ea typeface="Times New Roman" charset="0"/>
                <a:cs typeface="Times New Roman" charset="0"/>
              </a:rPr>
              <a:t>Dólar</a:t>
            </a:r>
            <a:r>
              <a:rPr lang="en-US" b="1" dirty="0" smtClean="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canadiense</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								CAD</a:t>
            </a:r>
            <a:r>
              <a:rPr lang="en-US" b="1" dirty="0">
                <a:solidFill>
                  <a:schemeClr val="bg1"/>
                </a:solidFill>
                <a:latin typeface="Times New Roman" charset="0"/>
                <a:ea typeface="Times New Roman" charset="0"/>
                <a:cs typeface="Times New Roman" charset="0"/>
              </a:rPr>
              <a:t>)</a:t>
            </a:r>
          </a:p>
          <a:p>
            <a:pPr algn="just"/>
            <a:r>
              <a:rPr lang="en-US" b="1" dirty="0" smtClean="0">
                <a:solidFill>
                  <a:schemeClr val="bg1"/>
                </a:solidFill>
                <a:latin typeface="Times New Roman" charset="0"/>
                <a:ea typeface="Times New Roman" charset="0"/>
                <a:cs typeface="Times New Roman" charset="0"/>
              </a:rPr>
              <a:t>				Franco </a:t>
            </a:r>
            <a:r>
              <a:rPr lang="en-US" b="1" dirty="0" err="1">
                <a:solidFill>
                  <a:schemeClr val="bg1"/>
                </a:solidFill>
                <a:latin typeface="Times New Roman" charset="0"/>
                <a:ea typeface="Times New Roman" charset="0"/>
                <a:cs typeface="Times New Roman" charset="0"/>
              </a:rPr>
              <a:t>suizo</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CHF)</a:t>
            </a:r>
          </a:p>
          <a:p>
            <a:pPr algn="just"/>
            <a:r>
              <a:rPr lang="en-US" b="1" dirty="0" smtClean="0">
                <a:solidFill>
                  <a:schemeClr val="bg1"/>
                </a:solidFill>
                <a:latin typeface="Times New Roman" charset="0"/>
                <a:ea typeface="Times New Roman" charset="0"/>
                <a:cs typeface="Times New Roman" charset="0"/>
              </a:rPr>
              <a:t>				Yen </a:t>
            </a:r>
            <a:r>
              <a:rPr lang="en-US" b="1" dirty="0" err="1">
                <a:solidFill>
                  <a:schemeClr val="bg1"/>
                </a:solidFill>
                <a:latin typeface="Times New Roman" charset="0"/>
                <a:ea typeface="Times New Roman" charset="0"/>
                <a:cs typeface="Times New Roman" charset="0"/>
              </a:rPr>
              <a:t>japonés</a:t>
            </a:r>
            <a:r>
              <a:rPr lang="en-US" b="1" dirty="0">
                <a:solidFill>
                  <a:schemeClr val="bg1"/>
                </a:solidFill>
                <a:latin typeface="Times New Roman" charset="0"/>
                <a:ea typeface="Times New Roman" charset="0"/>
                <a:cs typeface="Times New Roman" charset="0"/>
              </a:rPr>
              <a:t> </a:t>
            </a:r>
            <a:r>
              <a:rPr lang="en-US" b="1" dirty="0" smtClean="0">
                <a:solidFill>
                  <a:schemeClr val="bg1"/>
                </a:solidFill>
                <a:latin typeface="Times New Roman" charset="0"/>
                <a:ea typeface="Times New Roman" charset="0"/>
                <a:cs typeface="Times New Roman" charset="0"/>
              </a:rPr>
              <a:t>									(</a:t>
            </a:r>
            <a:r>
              <a:rPr lang="en-US" b="1" dirty="0">
                <a:solidFill>
                  <a:schemeClr val="bg1"/>
                </a:solidFill>
                <a:latin typeface="Times New Roman" charset="0"/>
                <a:ea typeface="Times New Roman" charset="0"/>
                <a:cs typeface="Times New Roman" charset="0"/>
              </a:rPr>
              <a:t>JPY</a:t>
            </a:r>
            <a:r>
              <a:rPr lang="en-US" b="1" dirty="0" smtClean="0">
                <a:solidFill>
                  <a:schemeClr val="bg1"/>
                </a:solidFill>
                <a:latin typeface="Times New Roman" charset="0"/>
                <a:ea typeface="Times New Roman" charset="0"/>
                <a:cs typeface="Times New Roman" charset="0"/>
              </a:rPr>
              <a:t>)</a:t>
            </a:r>
          </a:p>
          <a:p>
            <a:pPr algn="just"/>
            <a:endParaRPr lang="en-US" b="1" dirty="0" smtClean="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397044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11201" y="870857"/>
            <a:ext cx="10668000" cy="5078313"/>
          </a:xfrm>
          <a:prstGeom prst="rect">
            <a:avLst/>
          </a:prstGeom>
          <a:solidFill>
            <a:schemeClr val="tx2">
              <a:lumMod val="40000"/>
              <a:lumOff val="60000"/>
            </a:schemeClr>
          </a:solidFill>
          <a:ln w="38100">
            <a:solidFill>
              <a:schemeClr val="accent1">
                <a:lumMod val="50000"/>
              </a:schemeClr>
            </a:solidFill>
          </a:ln>
        </p:spPr>
        <p:txBody>
          <a:bodyPr wrap="square" rtlCol="0">
            <a:spAutoFit/>
          </a:bodyPr>
          <a:lstStyle/>
          <a:p>
            <a:r>
              <a:rPr lang="es-ES_tradnl" dirty="0">
                <a:solidFill>
                  <a:schemeClr val="bg1"/>
                </a:solidFill>
                <a:latin typeface="Times New Roman" charset="0"/>
                <a:ea typeface="Times New Roman" charset="0"/>
                <a:cs typeface="Times New Roman" charset="0"/>
              </a:rPr>
              <a:t>Con lo que si tenemos que calcular cuántas libras obtendríamos por un número </a:t>
            </a:r>
            <a:r>
              <a:rPr lang="es-ES_tradnl" dirty="0" smtClean="0">
                <a:solidFill>
                  <a:schemeClr val="bg1"/>
                </a:solidFill>
                <a:latin typeface="Times New Roman" charset="0"/>
                <a:ea typeface="Times New Roman" charset="0"/>
                <a:cs typeface="Times New Roman" charset="0"/>
              </a:rPr>
              <a:t>determinado de </a:t>
            </a:r>
            <a:r>
              <a:rPr lang="es-ES_tradnl" dirty="0">
                <a:solidFill>
                  <a:schemeClr val="bg1"/>
                </a:solidFill>
                <a:latin typeface="Times New Roman" charset="0"/>
                <a:ea typeface="Times New Roman" charset="0"/>
                <a:cs typeface="Times New Roman" charset="0"/>
              </a:rPr>
              <a:t>euros, tendríamos que multiplicar el número de euros con el que queremos negociar (lo </a:t>
            </a:r>
            <a:r>
              <a:rPr lang="es-ES_tradnl" dirty="0" smtClean="0">
                <a:solidFill>
                  <a:schemeClr val="bg1"/>
                </a:solidFill>
                <a:latin typeface="Times New Roman" charset="0"/>
                <a:ea typeface="Times New Roman" charset="0"/>
                <a:cs typeface="Times New Roman" charset="0"/>
              </a:rPr>
              <a:t>que se </a:t>
            </a:r>
            <a:r>
              <a:rPr lang="es-ES_tradnl" dirty="0">
                <a:solidFill>
                  <a:schemeClr val="bg1"/>
                </a:solidFill>
                <a:latin typeface="Times New Roman" charset="0"/>
                <a:ea typeface="Times New Roman" charset="0"/>
                <a:cs typeface="Times New Roman" charset="0"/>
              </a:rPr>
              <a:t>conoce como "valor del lote") por el tipo de cambio de la divisa cotizada. Así, </a:t>
            </a:r>
            <a:r>
              <a:rPr lang="es-ES_tradnl" dirty="0" smtClean="0">
                <a:solidFill>
                  <a:schemeClr val="bg1"/>
                </a:solidFill>
                <a:latin typeface="Times New Roman" charset="0"/>
                <a:ea typeface="Times New Roman" charset="0"/>
                <a:cs typeface="Times New Roman" charset="0"/>
              </a:rPr>
              <a:t>si quisiéramos </a:t>
            </a:r>
            <a:r>
              <a:rPr lang="es-ES_tradnl" dirty="0">
                <a:solidFill>
                  <a:schemeClr val="bg1"/>
                </a:solidFill>
                <a:latin typeface="Times New Roman" charset="0"/>
                <a:ea typeface="Times New Roman" charset="0"/>
                <a:cs typeface="Times New Roman" charset="0"/>
              </a:rPr>
              <a:t>cambiar 10.000 EUR a libras esterlinas, recibiríamos 8.842 GBP, como vemos </a:t>
            </a:r>
            <a:r>
              <a:rPr lang="es-ES_tradnl" dirty="0" smtClean="0">
                <a:solidFill>
                  <a:schemeClr val="bg1"/>
                </a:solidFill>
                <a:latin typeface="Times New Roman" charset="0"/>
                <a:ea typeface="Times New Roman" charset="0"/>
                <a:cs typeface="Times New Roman" charset="0"/>
              </a:rPr>
              <a:t>en la </a:t>
            </a:r>
            <a:r>
              <a:rPr lang="es-ES_tradnl" dirty="0">
                <a:solidFill>
                  <a:schemeClr val="bg1"/>
                </a:solidFill>
                <a:latin typeface="Times New Roman" charset="0"/>
                <a:ea typeface="Times New Roman" charset="0"/>
                <a:cs typeface="Times New Roman" charset="0"/>
              </a:rPr>
              <a:t>siguiente ecuación</a:t>
            </a:r>
            <a:r>
              <a:rPr lang="es-ES_tradnl" dirty="0" smtClean="0">
                <a:solidFill>
                  <a:schemeClr val="bg1"/>
                </a:solidFill>
                <a:latin typeface="Times New Roman" charset="0"/>
                <a:ea typeface="Times New Roman" charset="0"/>
                <a:cs typeface="Times New Roman" charset="0"/>
              </a:rPr>
              <a:t>.</a:t>
            </a:r>
          </a:p>
          <a:p>
            <a:endParaRPr lang="es-ES_tradnl" dirty="0">
              <a:solidFill>
                <a:schemeClr val="bg1"/>
              </a:solidFill>
              <a:latin typeface="Times New Roman" charset="0"/>
              <a:ea typeface="Times New Roman" charset="0"/>
              <a:cs typeface="Times New Roman" charset="0"/>
            </a:endParaRPr>
          </a:p>
          <a:p>
            <a:pPr algn="ctr"/>
            <a:r>
              <a:rPr lang="es-ES_tradnl" sz="2400" b="1" dirty="0">
                <a:solidFill>
                  <a:schemeClr val="accent6">
                    <a:lumMod val="50000"/>
                  </a:schemeClr>
                </a:solidFill>
                <a:latin typeface="Times New Roman" charset="0"/>
                <a:ea typeface="Times New Roman" charset="0"/>
                <a:cs typeface="Times New Roman" charset="0"/>
              </a:rPr>
              <a:t>Valor del lote (divisa base) x Tipo de Cambio = Importe de la divisa </a:t>
            </a:r>
            <a:r>
              <a:rPr lang="es-ES_tradnl" sz="2400" b="1" dirty="0" smtClean="0">
                <a:solidFill>
                  <a:schemeClr val="accent6">
                    <a:lumMod val="50000"/>
                  </a:schemeClr>
                </a:solidFill>
                <a:latin typeface="Times New Roman" charset="0"/>
                <a:ea typeface="Times New Roman" charset="0"/>
                <a:cs typeface="Times New Roman" charset="0"/>
              </a:rPr>
              <a:t>cotizada</a:t>
            </a:r>
          </a:p>
          <a:p>
            <a:pPr algn="ctr"/>
            <a:endParaRPr lang="es-ES_tradnl" sz="2400" b="1" dirty="0">
              <a:solidFill>
                <a:schemeClr val="accent6">
                  <a:lumMod val="50000"/>
                </a:schemeClr>
              </a:solidFill>
              <a:latin typeface="Times New Roman" charset="0"/>
              <a:ea typeface="Times New Roman" charset="0"/>
              <a:cs typeface="Times New Roman" charset="0"/>
            </a:endParaRPr>
          </a:p>
          <a:p>
            <a:pPr algn="ctr"/>
            <a:r>
              <a:rPr lang="es-ES_tradnl" sz="2400" b="1" dirty="0" smtClean="0">
                <a:solidFill>
                  <a:schemeClr val="accent6">
                    <a:lumMod val="50000"/>
                  </a:schemeClr>
                </a:solidFill>
                <a:latin typeface="Times New Roman" charset="0"/>
                <a:ea typeface="Times New Roman" charset="0"/>
                <a:cs typeface="Times New Roman" charset="0"/>
              </a:rPr>
              <a:t>10,000 </a:t>
            </a:r>
            <a:r>
              <a:rPr lang="es-ES_tradnl" sz="2400" b="1" dirty="0">
                <a:solidFill>
                  <a:schemeClr val="accent6">
                    <a:lumMod val="50000"/>
                  </a:schemeClr>
                </a:solidFill>
                <a:latin typeface="Times New Roman" charset="0"/>
                <a:ea typeface="Times New Roman" charset="0"/>
                <a:cs typeface="Times New Roman" charset="0"/>
              </a:rPr>
              <a:t>EUR x 0,8842 = </a:t>
            </a:r>
            <a:r>
              <a:rPr lang="es-ES_tradnl" sz="2400" b="1" dirty="0" smtClean="0">
                <a:solidFill>
                  <a:schemeClr val="accent6">
                    <a:lumMod val="50000"/>
                  </a:schemeClr>
                </a:solidFill>
                <a:latin typeface="Times New Roman" charset="0"/>
                <a:ea typeface="Times New Roman" charset="0"/>
                <a:cs typeface="Times New Roman" charset="0"/>
              </a:rPr>
              <a:t>8,842 GBP</a:t>
            </a:r>
          </a:p>
          <a:p>
            <a:endParaRPr lang="es-ES_tradnl" dirty="0">
              <a:solidFill>
                <a:schemeClr val="bg1"/>
              </a:solidFill>
              <a:latin typeface="Times New Roman" charset="0"/>
              <a:ea typeface="Times New Roman" charset="0"/>
              <a:cs typeface="Times New Roman" charset="0"/>
            </a:endParaRPr>
          </a:p>
          <a:p>
            <a:r>
              <a:rPr lang="es-ES_tradnl" dirty="0">
                <a:solidFill>
                  <a:schemeClr val="bg1"/>
                </a:solidFill>
                <a:latin typeface="Times New Roman" charset="0"/>
                <a:ea typeface="Times New Roman" charset="0"/>
                <a:cs typeface="Times New Roman" charset="0"/>
              </a:rPr>
              <a:t>Sin embargo, si quisiéramos cambiar la divisa cotizada a divisa base, tendríamos que </a:t>
            </a:r>
            <a:r>
              <a:rPr lang="es-ES_tradnl" dirty="0" smtClean="0">
                <a:solidFill>
                  <a:schemeClr val="bg1"/>
                </a:solidFill>
                <a:latin typeface="Times New Roman" charset="0"/>
                <a:ea typeface="Times New Roman" charset="0"/>
                <a:cs typeface="Times New Roman" charset="0"/>
              </a:rPr>
              <a:t>dividir el </a:t>
            </a:r>
            <a:r>
              <a:rPr lang="es-ES_tradnl" dirty="0">
                <a:solidFill>
                  <a:schemeClr val="bg1"/>
                </a:solidFill>
                <a:latin typeface="Times New Roman" charset="0"/>
                <a:ea typeface="Times New Roman" charset="0"/>
                <a:cs typeface="Times New Roman" charset="0"/>
              </a:rPr>
              <a:t>valor del lote por el tipo de cambio. Por ejemplo, si nos queremos echar atrás y convertir de nuevo las 8.842 GBP a </a:t>
            </a:r>
            <a:r>
              <a:rPr lang="es-ES_tradnl" dirty="0" smtClean="0">
                <a:solidFill>
                  <a:schemeClr val="bg1"/>
                </a:solidFill>
                <a:latin typeface="Times New Roman" charset="0"/>
                <a:ea typeface="Times New Roman" charset="0"/>
                <a:cs typeface="Times New Roman" charset="0"/>
              </a:rPr>
              <a:t>euros, recibiríamos </a:t>
            </a:r>
            <a:r>
              <a:rPr lang="es-ES_tradnl" dirty="0">
                <a:solidFill>
                  <a:schemeClr val="bg1"/>
                </a:solidFill>
                <a:latin typeface="Times New Roman" charset="0"/>
                <a:ea typeface="Times New Roman" charset="0"/>
                <a:cs typeface="Times New Roman" charset="0"/>
              </a:rPr>
              <a:t>de nuevo los 10.000 EUR, siempre que el tipo </a:t>
            </a:r>
            <a:r>
              <a:rPr lang="es-ES_tradnl" dirty="0" smtClean="0">
                <a:solidFill>
                  <a:schemeClr val="bg1"/>
                </a:solidFill>
                <a:latin typeface="Times New Roman" charset="0"/>
                <a:ea typeface="Times New Roman" charset="0"/>
                <a:cs typeface="Times New Roman" charset="0"/>
              </a:rPr>
              <a:t>de cambio </a:t>
            </a:r>
            <a:r>
              <a:rPr lang="es-ES_tradnl" dirty="0">
                <a:solidFill>
                  <a:schemeClr val="bg1"/>
                </a:solidFill>
                <a:latin typeface="Times New Roman" charset="0"/>
                <a:ea typeface="Times New Roman" charset="0"/>
                <a:cs typeface="Times New Roman" charset="0"/>
              </a:rPr>
              <a:t>no hubiera variado.</a:t>
            </a:r>
          </a:p>
          <a:p>
            <a:endParaRPr lang="es-ES_tradnl" dirty="0" smtClean="0">
              <a:solidFill>
                <a:schemeClr val="bg1"/>
              </a:solidFill>
              <a:latin typeface="Times New Roman" charset="0"/>
              <a:ea typeface="Times New Roman" charset="0"/>
              <a:cs typeface="Times New Roman" charset="0"/>
            </a:endParaRPr>
          </a:p>
          <a:p>
            <a:pPr algn="ctr"/>
            <a:r>
              <a:rPr lang="es-ES_tradnl" sz="2400" b="1" dirty="0" smtClean="0">
                <a:solidFill>
                  <a:schemeClr val="accent6">
                    <a:lumMod val="50000"/>
                  </a:schemeClr>
                </a:solidFill>
                <a:latin typeface="Times New Roman" charset="0"/>
                <a:ea typeface="Times New Roman" charset="0"/>
                <a:cs typeface="Times New Roman" charset="0"/>
              </a:rPr>
              <a:t>Valor </a:t>
            </a:r>
            <a:r>
              <a:rPr lang="es-ES_tradnl" sz="2400" b="1" dirty="0">
                <a:solidFill>
                  <a:schemeClr val="accent6">
                    <a:lumMod val="50000"/>
                  </a:schemeClr>
                </a:solidFill>
                <a:latin typeface="Times New Roman" charset="0"/>
                <a:ea typeface="Times New Roman" charset="0"/>
                <a:cs typeface="Times New Roman" charset="0"/>
              </a:rPr>
              <a:t>del lote (divisa cotizada) / Tipo de Cambio = Importe de la divisa base</a:t>
            </a:r>
          </a:p>
          <a:p>
            <a:pPr algn="ctr"/>
            <a:endParaRPr lang="es-ES_tradnl" sz="2400" b="1" dirty="0" smtClean="0">
              <a:solidFill>
                <a:schemeClr val="accent6">
                  <a:lumMod val="50000"/>
                </a:schemeClr>
              </a:solidFill>
              <a:latin typeface="Times New Roman" charset="0"/>
              <a:ea typeface="Times New Roman" charset="0"/>
              <a:cs typeface="Times New Roman" charset="0"/>
            </a:endParaRPr>
          </a:p>
          <a:p>
            <a:pPr algn="ctr"/>
            <a:r>
              <a:rPr lang="es-ES_tradnl" sz="2400" b="1" dirty="0" smtClean="0">
                <a:solidFill>
                  <a:schemeClr val="accent6">
                    <a:lumMod val="50000"/>
                  </a:schemeClr>
                </a:solidFill>
                <a:latin typeface="Times New Roman" charset="0"/>
                <a:ea typeface="Times New Roman" charset="0"/>
                <a:cs typeface="Times New Roman" charset="0"/>
              </a:rPr>
              <a:t>8,842 </a:t>
            </a:r>
            <a:r>
              <a:rPr lang="es-ES_tradnl" sz="2400" b="1" dirty="0">
                <a:solidFill>
                  <a:schemeClr val="accent6">
                    <a:lumMod val="50000"/>
                  </a:schemeClr>
                </a:solidFill>
                <a:latin typeface="Times New Roman" charset="0"/>
                <a:ea typeface="Times New Roman" charset="0"/>
                <a:cs typeface="Times New Roman" charset="0"/>
              </a:rPr>
              <a:t>GBP / 0,842 = </a:t>
            </a:r>
            <a:r>
              <a:rPr lang="es-ES_tradnl" sz="2400" b="1" dirty="0" smtClean="0">
                <a:solidFill>
                  <a:schemeClr val="accent6">
                    <a:lumMod val="50000"/>
                  </a:schemeClr>
                </a:solidFill>
                <a:latin typeface="Times New Roman" charset="0"/>
                <a:ea typeface="Times New Roman" charset="0"/>
                <a:cs typeface="Times New Roman" charset="0"/>
              </a:rPr>
              <a:t>10,000 </a:t>
            </a:r>
            <a:r>
              <a:rPr lang="es-ES_tradnl" sz="2400" b="1" dirty="0">
                <a:solidFill>
                  <a:schemeClr val="accent6">
                    <a:lumMod val="50000"/>
                  </a:schemeClr>
                </a:solidFill>
                <a:latin typeface="Times New Roman" charset="0"/>
                <a:ea typeface="Times New Roman" charset="0"/>
                <a:cs typeface="Times New Roman" charset="0"/>
              </a:rPr>
              <a:t>EUR</a:t>
            </a:r>
          </a:p>
        </p:txBody>
      </p:sp>
    </p:spTree>
    <p:extLst>
      <p:ext uri="{BB962C8B-B14F-4D97-AF65-F5344CB8AC3E}">
        <p14:creationId xmlns:p14="http://schemas.microsoft.com/office/powerpoint/2010/main" val="11938558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11201" y="870857"/>
            <a:ext cx="10668000" cy="5201424"/>
          </a:xfrm>
          <a:prstGeom prst="rect">
            <a:avLst/>
          </a:prstGeom>
          <a:solidFill>
            <a:schemeClr val="tx2">
              <a:lumMod val="40000"/>
              <a:lumOff val="60000"/>
            </a:schemeClr>
          </a:solidFill>
          <a:ln w="38100">
            <a:solidFill>
              <a:schemeClr val="accent1">
                <a:lumMod val="50000"/>
              </a:schemeClr>
            </a:solidFill>
          </a:ln>
        </p:spPr>
        <p:txBody>
          <a:bodyPr wrap="square" rtlCol="0">
            <a:spAutoFit/>
          </a:bodyPr>
          <a:lstStyle/>
          <a:p>
            <a:r>
              <a:rPr lang="es-ES_tradnl" sz="3200" b="1" dirty="0" smtClean="0">
                <a:solidFill>
                  <a:schemeClr val="bg1"/>
                </a:solidFill>
                <a:latin typeface="Times New Roman" charset="0"/>
                <a:ea typeface="Times New Roman" charset="0"/>
                <a:cs typeface="Times New Roman" charset="0"/>
              </a:rPr>
              <a:t>EJEMPLO 6</a:t>
            </a:r>
          </a:p>
          <a:p>
            <a:endParaRPr lang="es-ES_tradnl" dirty="0">
              <a:solidFill>
                <a:schemeClr val="bg1"/>
              </a:solidFill>
              <a:latin typeface="Times New Roman" charset="0"/>
              <a:ea typeface="Times New Roman" charset="0"/>
              <a:cs typeface="Times New Roman" charset="0"/>
            </a:endParaRPr>
          </a:p>
          <a:p>
            <a:r>
              <a:rPr lang="es-ES_tradnl" dirty="0">
                <a:solidFill>
                  <a:schemeClr val="bg1"/>
                </a:solidFill>
                <a:latin typeface="Times New Roman" charset="0"/>
                <a:ea typeface="Times New Roman" charset="0"/>
                <a:cs typeface="Times New Roman" charset="0"/>
              </a:rPr>
              <a:t>Si el 24 de agosto de 2013, el dólar americano cotizaba en Frankfurt a 1,05 euros, en </a:t>
            </a:r>
            <a:r>
              <a:rPr lang="es-ES_tradnl" dirty="0" err="1">
                <a:solidFill>
                  <a:schemeClr val="bg1"/>
                </a:solidFill>
                <a:latin typeface="Times New Roman" charset="0"/>
                <a:ea typeface="Times New Roman" charset="0"/>
                <a:cs typeface="Times New Roman" charset="0"/>
              </a:rPr>
              <a:t>Zurich</a:t>
            </a:r>
            <a:r>
              <a:rPr lang="es-ES_tradnl" dirty="0">
                <a:solidFill>
                  <a:schemeClr val="bg1"/>
                </a:solidFill>
                <a:latin typeface="Times New Roman" charset="0"/>
                <a:ea typeface="Times New Roman" charset="0"/>
                <a:cs typeface="Times New Roman" charset="0"/>
              </a:rPr>
              <a:t> a</a:t>
            </a:r>
          </a:p>
          <a:p>
            <a:r>
              <a:rPr lang="es-ES_tradnl" dirty="0">
                <a:solidFill>
                  <a:schemeClr val="bg1"/>
                </a:solidFill>
                <a:latin typeface="Times New Roman" charset="0"/>
                <a:ea typeface="Times New Roman" charset="0"/>
                <a:cs typeface="Times New Roman" charset="0"/>
              </a:rPr>
              <a:t>1,6 francos suizos y en Tokio a 125 yenes. Calcular</a:t>
            </a:r>
            <a:r>
              <a:rPr lang="es-ES_tradnl" dirty="0" smtClean="0">
                <a:solidFill>
                  <a:schemeClr val="bg1"/>
                </a:solidFill>
                <a:latin typeface="Times New Roman" charset="0"/>
                <a:ea typeface="Times New Roman" charset="0"/>
                <a:cs typeface="Times New Roman" charset="0"/>
              </a:rPr>
              <a:t>:</a:t>
            </a:r>
          </a:p>
          <a:p>
            <a:endParaRPr lang="es-ES_tradnl" dirty="0">
              <a:solidFill>
                <a:schemeClr val="bg1"/>
              </a:solidFill>
              <a:latin typeface="Times New Roman" charset="0"/>
              <a:ea typeface="Times New Roman" charset="0"/>
              <a:cs typeface="Times New Roman" charset="0"/>
            </a:endParaRPr>
          </a:p>
          <a:p>
            <a:r>
              <a:rPr lang="es-ES_tradnl" dirty="0">
                <a:solidFill>
                  <a:schemeClr val="bg1"/>
                </a:solidFill>
                <a:latin typeface="Times New Roman" charset="0"/>
                <a:ea typeface="Times New Roman" charset="0"/>
                <a:cs typeface="Times New Roman" charset="0"/>
              </a:rPr>
              <a:t>a) La cotización en euros del franco suizo y del yen.</a:t>
            </a:r>
          </a:p>
          <a:p>
            <a:r>
              <a:rPr lang="es-ES_tradnl" dirty="0">
                <a:solidFill>
                  <a:schemeClr val="bg1"/>
                </a:solidFill>
                <a:latin typeface="Times New Roman" charset="0"/>
                <a:ea typeface="Times New Roman" charset="0"/>
                <a:cs typeface="Times New Roman" charset="0"/>
              </a:rPr>
              <a:t>b) La cotización en francos suizos del euro y del yen</a:t>
            </a:r>
          </a:p>
          <a:p>
            <a:r>
              <a:rPr lang="es-ES_tradnl" dirty="0">
                <a:solidFill>
                  <a:schemeClr val="bg1"/>
                </a:solidFill>
                <a:latin typeface="Times New Roman" charset="0"/>
                <a:ea typeface="Times New Roman" charset="0"/>
                <a:cs typeface="Times New Roman" charset="0"/>
              </a:rPr>
              <a:t>c) La cotización en yenes del franco suizo y del </a:t>
            </a:r>
            <a:r>
              <a:rPr lang="es-ES_tradnl" dirty="0" smtClean="0">
                <a:solidFill>
                  <a:schemeClr val="bg1"/>
                </a:solidFill>
                <a:latin typeface="Times New Roman" charset="0"/>
                <a:ea typeface="Times New Roman" charset="0"/>
                <a:cs typeface="Times New Roman" charset="0"/>
              </a:rPr>
              <a:t>euro</a:t>
            </a:r>
          </a:p>
          <a:p>
            <a:endParaRPr lang="es-ES_tradnl" dirty="0">
              <a:solidFill>
                <a:schemeClr val="bg1"/>
              </a:solidFill>
              <a:latin typeface="Times New Roman" charset="0"/>
              <a:ea typeface="Times New Roman" charset="0"/>
              <a:cs typeface="Times New Roman" charset="0"/>
            </a:endParaRPr>
          </a:p>
          <a:p>
            <a:r>
              <a:rPr lang="es-ES_tradnl" dirty="0" smtClean="0">
                <a:solidFill>
                  <a:schemeClr val="bg1"/>
                </a:solidFill>
                <a:latin typeface="Times New Roman" charset="0"/>
                <a:ea typeface="Times New Roman" charset="0"/>
                <a:cs typeface="Times New Roman" charset="0"/>
              </a:rPr>
              <a:t>RESPUESTAS:</a:t>
            </a:r>
          </a:p>
          <a:p>
            <a:endParaRPr lang="es-ES_tradnl" dirty="0">
              <a:solidFill>
                <a:schemeClr val="bg1"/>
              </a:solidFill>
              <a:latin typeface="Times New Roman" charset="0"/>
              <a:ea typeface="Times New Roman" charset="0"/>
              <a:cs typeface="Times New Roman" charset="0"/>
            </a:endParaRPr>
          </a:p>
          <a:p>
            <a:r>
              <a:rPr lang="es-ES_tradnl" sz="2000" b="1" dirty="0">
                <a:solidFill>
                  <a:schemeClr val="accent6">
                    <a:lumMod val="50000"/>
                  </a:schemeClr>
                </a:solidFill>
                <a:latin typeface="Times New Roman" charset="0"/>
                <a:ea typeface="Times New Roman" charset="0"/>
                <a:cs typeface="Times New Roman" charset="0"/>
              </a:rPr>
              <a:t>a) </a:t>
            </a:r>
            <a:r>
              <a:rPr lang="es-ES_tradnl" sz="2000" b="1" dirty="0" smtClean="0">
                <a:solidFill>
                  <a:schemeClr val="accent6">
                    <a:lumMod val="50000"/>
                  </a:schemeClr>
                </a:solidFill>
                <a:latin typeface="Times New Roman" charset="0"/>
                <a:ea typeface="Times New Roman" charset="0"/>
                <a:cs typeface="Times New Roman" charset="0"/>
              </a:rPr>
              <a:t>TCHF/EUR 		= </a:t>
            </a:r>
            <a:r>
              <a:rPr lang="es-ES_tradnl" sz="2000" b="1" dirty="0">
                <a:solidFill>
                  <a:schemeClr val="accent6">
                    <a:lumMod val="50000"/>
                  </a:schemeClr>
                </a:solidFill>
                <a:latin typeface="Times New Roman" charset="0"/>
                <a:ea typeface="Times New Roman" charset="0"/>
                <a:cs typeface="Times New Roman" charset="0"/>
              </a:rPr>
              <a:t>TCHF/USD÷ </a:t>
            </a:r>
            <a:r>
              <a:rPr lang="es-ES_tradnl" sz="2000" b="1" dirty="0" smtClean="0">
                <a:solidFill>
                  <a:schemeClr val="accent6">
                    <a:lumMod val="50000"/>
                  </a:schemeClr>
                </a:solidFill>
                <a:latin typeface="Times New Roman" charset="0"/>
                <a:ea typeface="Times New Roman" charset="0"/>
                <a:cs typeface="Times New Roman" charset="0"/>
              </a:rPr>
              <a:t>TEUR/USD			= </a:t>
            </a:r>
            <a:r>
              <a:rPr lang="es-ES_tradnl" sz="2000" b="1" dirty="0">
                <a:solidFill>
                  <a:schemeClr val="accent6">
                    <a:lumMod val="50000"/>
                  </a:schemeClr>
                </a:solidFill>
                <a:latin typeface="Times New Roman" charset="0"/>
                <a:ea typeface="Times New Roman" charset="0"/>
                <a:cs typeface="Times New Roman" charset="0"/>
              </a:rPr>
              <a:t>1,6 ÷ 1,05 = 1,5238 CHF/EUR</a:t>
            </a:r>
          </a:p>
          <a:p>
            <a:r>
              <a:rPr lang="es-ES_tradnl" sz="2000" b="1" dirty="0" smtClean="0">
                <a:solidFill>
                  <a:schemeClr val="accent6">
                    <a:lumMod val="50000"/>
                  </a:schemeClr>
                </a:solidFill>
                <a:latin typeface="Times New Roman" charset="0"/>
                <a:ea typeface="Times New Roman" charset="0"/>
                <a:cs typeface="Times New Roman" charset="0"/>
              </a:rPr>
              <a:t>TJPY/EUR			= </a:t>
            </a:r>
            <a:r>
              <a:rPr lang="es-ES_tradnl" sz="2000" b="1" dirty="0">
                <a:solidFill>
                  <a:schemeClr val="accent6">
                    <a:lumMod val="50000"/>
                  </a:schemeClr>
                </a:solidFill>
                <a:latin typeface="Times New Roman" charset="0"/>
                <a:ea typeface="Times New Roman" charset="0"/>
                <a:cs typeface="Times New Roman" charset="0"/>
              </a:rPr>
              <a:t>TJPY/USD÷ </a:t>
            </a:r>
            <a:r>
              <a:rPr lang="es-ES_tradnl" sz="2000" b="1" dirty="0" smtClean="0">
                <a:solidFill>
                  <a:schemeClr val="accent6">
                    <a:lumMod val="50000"/>
                  </a:schemeClr>
                </a:solidFill>
                <a:latin typeface="Times New Roman" charset="0"/>
                <a:ea typeface="Times New Roman" charset="0"/>
                <a:cs typeface="Times New Roman" charset="0"/>
              </a:rPr>
              <a:t>TEUR/USD			= </a:t>
            </a:r>
            <a:r>
              <a:rPr lang="es-ES_tradnl" sz="2000" b="1" dirty="0">
                <a:solidFill>
                  <a:schemeClr val="accent6">
                    <a:lumMod val="50000"/>
                  </a:schemeClr>
                </a:solidFill>
                <a:latin typeface="Times New Roman" charset="0"/>
                <a:ea typeface="Times New Roman" charset="0"/>
                <a:cs typeface="Times New Roman" charset="0"/>
              </a:rPr>
              <a:t>125 ÷ 1,05 = 119,05 JPY/EUR</a:t>
            </a:r>
          </a:p>
          <a:p>
            <a:r>
              <a:rPr lang="es-ES_tradnl" sz="2000" b="1" dirty="0">
                <a:solidFill>
                  <a:schemeClr val="accent4">
                    <a:lumMod val="75000"/>
                  </a:schemeClr>
                </a:solidFill>
                <a:latin typeface="Times New Roman" charset="0"/>
                <a:ea typeface="Times New Roman" charset="0"/>
                <a:cs typeface="Times New Roman" charset="0"/>
              </a:rPr>
              <a:t>b) </a:t>
            </a:r>
            <a:r>
              <a:rPr lang="es-ES_tradnl" sz="2000" b="1" dirty="0" smtClean="0">
                <a:solidFill>
                  <a:schemeClr val="accent4">
                    <a:lumMod val="75000"/>
                  </a:schemeClr>
                </a:solidFill>
                <a:latin typeface="Times New Roman" charset="0"/>
                <a:ea typeface="Times New Roman" charset="0"/>
                <a:cs typeface="Times New Roman" charset="0"/>
              </a:rPr>
              <a:t>TEUR/CHF		= </a:t>
            </a:r>
            <a:r>
              <a:rPr lang="es-ES_tradnl" sz="2000" b="1" dirty="0">
                <a:solidFill>
                  <a:schemeClr val="accent4">
                    <a:lumMod val="75000"/>
                  </a:schemeClr>
                </a:solidFill>
                <a:latin typeface="Times New Roman" charset="0"/>
                <a:ea typeface="Times New Roman" charset="0"/>
                <a:cs typeface="Times New Roman" charset="0"/>
              </a:rPr>
              <a:t>1 ÷ TCHF/EUR= 1 ÷ 1,5238 </a:t>
            </a:r>
            <a:r>
              <a:rPr lang="es-ES_tradnl" sz="2000" b="1" dirty="0" smtClean="0">
                <a:solidFill>
                  <a:schemeClr val="accent4">
                    <a:lumMod val="75000"/>
                  </a:schemeClr>
                </a:solidFill>
                <a:latin typeface="Times New Roman" charset="0"/>
                <a:ea typeface="Times New Roman" charset="0"/>
                <a:cs typeface="Times New Roman" charset="0"/>
              </a:rPr>
              <a:t>		= </a:t>
            </a:r>
            <a:r>
              <a:rPr lang="es-ES_tradnl" sz="2000" b="1" dirty="0">
                <a:solidFill>
                  <a:schemeClr val="accent4">
                    <a:lumMod val="75000"/>
                  </a:schemeClr>
                </a:solidFill>
                <a:latin typeface="Times New Roman" charset="0"/>
                <a:ea typeface="Times New Roman" charset="0"/>
                <a:cs typeface="Times New Roman" charset="0"/>
              </a:rPr>
              <a:t>0,6563 EUR/CHF</a:t>
            </a:r>
          </a:p>
          <a:p>
            <a:r>
              <a:rPr lang="es-ES_tradnl" sz="2000" b="1" dirty="0" smtClean="0">
                <a:solidFill>
                  <a:schemeClr val="accent4">
                    <a:lumMod val="75000"/>
                  </a:schemeClr>
                </a:solidFill>
                <a:latin typeface="Times New Roman" charset="0"/>
                <a:ea typeface="Times New Roman" charset="0"/>
                <a:cs typeface="Times New Roman" charset="0"/>
              </a:rPr>
              <a:t>TJPY/CHF			= </a:t>
            </a:r>
            <a:r>
              <a:rPr lang="es-ES_tradnl" sz="2000" b="1" dirty="0">
                <a:solidFill>
                  <a:schemeClr val="accent4">
                    <a:lumMod val="75000"/>
                  </a:schemeClr>
                </a:solidFill>
                <a:latin typeface="Times New Roman" charset="0"/>
                <a:ea typeface="Times New Roman" charset="0"/>
                <a:cs typeface="Times New Roman" charset="0"/>
              </a:rPr>
              <a:t>TJPY/USD÷ </a:t>
            </a:r>
            <a:r>
              <a:rPr lang="es-ES_tradnl" sz="2000" b="1" dirty="0" smtClean="0">
                <a:solidFill>
                  <a:schemeClr val="accent4">
                    <a:lumMod val="75000"/>
                  </a:schemeClr>
                </a:solidFill>
                <a:latin typeface="Times New Roman" charset="0"/>
                <a:ea typeface="Times New Roman" charset="0"/>
                <a:cs typeface="Times New Roman" charset="0"/>
              </a:rPr>
              <a:t>TCHF/USD			= </a:t>
            </a:r>
            <a:r>
              <a:rPr lang="es-ES_tradnl" sz="2000" b="1" dirty="0">
                <a:solidFill>
                  <a:schemeClr val="accent4">
                    <a:lumMod val="75000"/>
                  </a:schemeClr>
                </a:solidFill>
                <a:latin typeface="Times New Roman" charset="0"/>
                <a:ea typeface="Times New Roman" charset="0"/>
                <a:cs typeface="Times New Roman" charset="0"/>
              </a:rPr>
              <a:t>125 ÷ 1,6 = 78,125 JPY/CHF</a:t>
            </a:r>
          </a:p>
          <a:p>
            <a:r>
              <a:rPr lang="es-ES_tradnl" sz="2000" b="1" dirty="0">
                <a:solidFill>
                  <a:srgbClr val="FF0000"/>
                </a:solidFill>
                <a:latin typeface="Times New Roman" charset="0"/>
                <a:ea typeface="Times New Roman" charset="0"/>
                <a:cs typeface="Times New Roman" charset="0"/>
              </a:rPr>
              <a:t>c) </a:t>
            </a:r>
            <a:r>
              <a:rPr lang="es-ES_tradnl" sz="2000" b="1" dirty="0" smtClean="0">
                <a:solidFill>
                  <a:srgbClr val="FF0000"/>
                </a:solidFill>
                <a:latin typeface="Times New Roman" charset="0"/>
                <a:ea typeface="Times New Roman" charset="0"/>
                <a:cs typeface="Times New Roman" charset="0"/>
              </a:rPr>
              <a:t>TCHF/JPY		= </a:t>
            </a:r>
            <a:r>
              <a:rPr lang="es-ES_tradnl" sz="2000" b="1" dirty="0">
                <a:solidFill>
                  <a:srgbClr val="FF0000"/>
                </a:solidFill>
                <a:latin typeface="Times New Roman" charset="0"/>
                <a:ea typeface="Times New Roman" charset="0"/>
                <a:cs typeface="Times New Roman" charset="0"/>
              </a:rPr>
              <a:t>1 ÷ TJPY/CHF= 1 ÷ </a:t>
            </a:r>
            <a:r>
              <a:rPr lang="es-ES_tradnl" sz="2000" b="1" dirty="0" smtClean="0">
                <a:solidFill>
                  <a:srgbClr val="FF0000"/>
                </a:solidFill>
                <a:latin typeface="Times New Roman" charset="0"/>
                <a:ea typeface="Times New Roman" charset="0"/>
                <a:cs typeface="Times New Roman" charset="0"/>
              </a:rPr>
              <a:t>78,125			= </a:t>
            </a:r>
            <a:r>
              <a:rPr lang="es-ES_tradnl" sz="2000" b="1" dirty="0">
                <a:solidFill>
                  <a:srgbClr val="FF0000"/>
                </a:solidFill>
                <a:latin typeface="Times New Roman" charset="0"/>
                <a:ea typeface="Times New Roman" charset="0"/>
                <a:cs typeface="Times New Roman" charset="0"/>
              </a:rPr>
              <a:t>0,0128 CHF/JPY</a:t>
            </a:r>
          </a:p>
          <a:p>
            <a:r>
              <a:rPr lang="es-ES_tradnl" sz="2000" b="1" dirty="0" smtClean="0">
                <a:solidFill>
                  <a:srgbClr val="FF0000"/>
                </a:solidFill>
                <a:latin typeface="Times New Roman" charset="0"/>
                <a:ea typeface="Times New Roman" charset="0"/>
                <a:cs typeface="Times New Roman" charset="0"/>
              </a:rPr>
              <a:t>TEUR/JPY			= </a:t>
            </a:r>
            <a:r>
              <a:rPr lang="es-ES_tradnl" sz="2000" b="1" dirty="0">
                <a:solidFill>
                  <a:srgbClr val="FF0000"/>
                </a:solidFill>
                <a:latin typeface="Times New Roman" charset="0"/>
                <a:ea typeface="Times New Roman" charset="0"/>
                <a:cs typeface="Times New Roman" charset="0"/>
              </a:rPr>
              <a:t>1 ÷ TJPY/EUR= 1 ÷ 119,05 </a:t>
            </a:r>
            <a:r>
              <a:rPr lang="es-ES_tradnl" sz="2000" b="1" dirty="0" smtClean="0">
                <a:solidFill>
                  <a:srgbClr val="FF0000"/>
                </a:solidFill>
                <a:latin typeface="Times New Roman" charset="0"/>
                <a:ea typeface="Times New Roman" charset="0"/>
                <a:cs typeface="Times New Roman" charset="0"/>
              </a:rPr>
              <a:t>			= </a:t>
            </a:r>
            <a:r>
              <a:rPr lang="es-ES_tradnl" sz="2000" b="1" dirty="0">
                <a:solidFill>
                  <a:srgbClr val="FF0000"/>
                </a:solidFill>
                <a:latin typeface="Times New Roman" charset="0"/>
                <a:ea typeface="Times New Roman" charset="0"/>
                <a:cs typeface="Times New Roman" charset="0"/>
              </a:rPr>
              <a:t>0,0084 EUR/JPY</a:t>
            </a:r>
          </a:p>
        </p:txBody>
      </p:sp>
    </p:spTree>
    <p:extLst>
      <p:ext uri="{BB962C8B-B14F-4D97-AF65-F5344CB8AC3E}">
        <p14:creationId xmlns:p14="http://schemas.microsoft.com/office/powerpoint/2010/main" val="43719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11201" y="870857"/>
            <a:ext cx="10668000" cy="5816977"/>
          </a:xfrm>
          <a:prstGeom prst="rect">
            <a:avLst/>
          </a:prstGeom>
          <a:solidFill>
            <a:schemeClr val="tx2">
              <a:lumMod val="40000"/>
              <a:lumOff val="60000"/>
            </a:schemeClr>
          </a:solidFill>
          <a:ln w="38100">
            <a:solidFill>
              <a:schemeClr val="accent1">
                <a:lumMod val="50000"/>
              </a:schemeClr>
            </a:solidFill>
          </a:ln>
        </p:spPr>
        <p:txBody>
          <a:bodyPr wrap="square" rtlCol="0">
            <a:spAutoFit/>
          </a:bodyPr>
          <a:lstStyle/>
          <a:p>
            <a:r>
              <a:rPr lang="es-ES_tradnl" sz="3200" b="1" dirty="0" smtClean="0">
                <a:solidFill>
                  <a:schemeClr val="bg1"/>
                </a:solidFill>
                <a:latin typeface="Times New Roman" charset="0"/>
                <a:ea typeface="Times New Roman" charset="0"/>
                <a:cs typeface="Times New Roman" charset="0"/>
              </a:rPr>
              <a:t>EJEMPLO 7</a:t>
            </a:r>
            <a:endParaRPr lang="es-ES_tradnl" dirty="0">
              <a:solidFill>
                <a:schemeClr val="bg1"/>
              </a:solidFill>
              <a:latin typeface="Times New Roman" charset="0"/>
              <a:ea typeface="Times New Roman" charset="0"/>
              <a:cs typeface="Times New Roman" charset="0"/>
            </a:endParaRPr>
          </a:p>
          <a:p>
            <a:r>
              <a:rPr lang="es-ES_tradnl" sz="2000" dirty="0">
                <a:solidFill>
                  <a:schemeClr val="bg1"/>
                </a:solidFill>
                <a:latin typeface="Times New Roman" charset="0"/>
                <a:ea typeface="Times New Roman" charset="0"/>
                <a:cs typeface="Times New Roman" charset="0"/>
              </a:rPr>
              <a:t>En </a:t>
            </a:r>
            <a:r>
              <a:rPr lang="es-ES_tradnl" sz="2000" dirty="0" smtClean="0">
                <a:solidFill>
                  <a:schemeClr val="bg1"/>
                </a:solidFill>
                <a:latin typeface="Times New Roman" charset="0"/>
                <a:ea typeface="Times New Roman" charset="0"/>
                <a:cs typeface="Times New Roman" charset="0"/>
              </a:rPr>
              <a:t>Valencia </a:t>
            </a:r>
            <a:r>
              <a:rPr lang="es-ES_tradnl" sz="2000" dirty="0">
                <a:solidFill>
                  <a:schemeClr val="bg1"/>
                </a:solidFill>
                <a:latin typeface="Times New Roman" charset="0"/>
                <a:ea typeface="Times New Roman" charset="0"/>
                <a:cs typeface="Times New Roman" charset="0"/>
              </a:rPr>
              <a:t>un </a:t>
            </a:r>
            <a:r>
              <a:rPr lang="es-ES_tradnl" sz="2000" dirty="0" smtClean="0">
                <a:solidFill>
                  <a:schemeClr val="bg1"/>
                </a:solidFill>
                <a:latin typeface="Times New Roman" charset="0"/>
                <a:ea typeface="Times New Roman" charset="0"/>
                <a:cs typeface="Times New Roman" charset="0"/>
              </a:rPr>
              <a:t>pincho de jamón serrano cuesta </a:t>
            </a:r>
            <a:r>
              <a:rPr lang="es-ES_tradnl" sz="2000" dirty="0">
                <a:solidFill>
                  <a:schemeClr val="bg1"/>
                </a:solidFill>
                <a:latin typeface="Times New Roman" charset="0"/>
                <a:ea typeface="Times New Roman" charset="0"/>
                <a:cs typeface="Times New Roman" charset="0"/>
              </a:rPr>
              <a:t>2€, en </a:t>
            </a:r>
            <a:r>
              <a:rPr lang="es-ES_tradnl" sz="2000" dirty="0" smtClean="0">
                <a:solidFill>
                  <a:schemeClr val="bg1"/>
                </a:solidFill>
                <a:latin typeface="Times New Roman" charset="0"/>
                <a:ea typeface="Times New Roman" charset="0"/>
                <a:cs typeface="Times New Roman" charset="0"/>
              </a:rPr>
              <a:t>Central Park de Nueva York un perrito caliente </a:t>
            </a:r>
            <a:r>
              <a:rPr lang="es-ES_tradnl" sz="2000" dirty="0">
                <a:solidFill>
                  <a:schemeClr val="bg1"/>
                </a:solidFill>
                <a:latin typeface="Times New Roman" charset="0"/>
                <a:ea typeface="Times New Roman" charset="0"/>
                <a:cs typeface="Times New Roman" charset="0"/>
              </a:rPr>
              <a:t>vale 1</a:t>
            </a:r>
            <a:r>
              <a:rPr lang="es-ES_tradnl" sz="2000" dirty="0" smtClean="0">
                <a:solidFill>
                  <a:schemeClr val="bg1"/>
                </a:solidFill>
                <a:latin typeface="Times New Roman" charset="0"/>
                <a:ea typeface="Times New Roman" charset="0"/>
                <a:cs typeface="Times New Roman" charset="0"/>
              </a:rPr>
              <a:t>$.  Con </a:t>
            </a:r>
            <a:r>
              <a:rPr lang="es-ES_tradnl" sz="2000" dirty="0">
                <a:solidFill>
                  <a:schemeClr val="bg1"/>
                </a:solidFill>
                <a:latin typeface="Times New Roman" charset="0"/>
                <a:ea typeface="Times New Roman" charset="0"/>
                <a:cs typeface="Times New Roman" charset="0"/>
              </a:rPr>
              <a:t>un tipo de cambio 1.5 $ por € (TC$/€=1.5</a:t>
            </a:r>
            <a:r>
              <a:rPr lang="es-ES_tradnl" sz="2000" dirty="0" smtClean="0">
                <a:solidFill>
                  <a:schemeClr val="bg1"/>
                </a:solidFill>
                <a:latin typeface="Times New Roman" charset="0"/>
                <a:ea typeface="Times New Roman" charset="0"/>
                <a:cs typeface="Times New Roman" charset="0"/>
              </a:rPr>
              <a:t>).</a:t>
            </a:r>
          </a:p>
          <a:p>
            <a:r>
              <a:rPr lang="es-ES_tradnl" sz="2000" dirty="0" smtClean="0">
                <a:solidFill>
                  <a:schemeClr val="bg1"/>
                </a:solidFill>
                <a:latin typeface="Times New Roman" charset="0"/>
                <a:ea typeface="Times New Roman" charset="0"/>
                <a:cs typeface="Times New Roman" charset="0"/>
              </a:rPr>
              <a:t> </a:t>
            </a:r>
          </a:p>
          <a:p>
            <a:r>
              <a:rPr lang="es-ES_tradnl" sz="2000" dirty="0" smtClean="0">
                <a:solidFill>
                  <a:schemeClr val="bg1"/>
                </a:solidFill>
                <a:latin typeface="Times New Roman" charset="0"/>
                <a:ea typeface="Times New Roman" charset="0"/>
                <a:cs typeface="Times New Roman" charset="0"/>
              </a:rPr>
              <a:t>¿</a:t>
            </a:r>
            <a:r>
              <a:rPr lang="es-ES_tradnl" sz="2000" dirty="0">
                <a:solidFill>
                  <a:schemeClr val="bg1"/>
                </a:solidFill>
                <a:latin typeface="Times New Roman" charset="0"/>
                <a:ea typeface="Times New Roman" charset="0"/>
                <a:cs typeface="Times New Roman" charset="0"/>
              </a:rPr>
              <a:t>Cuál es el precio </a:t>
            </a:r>
            <a:r>
              <a:rPr lang="es-ES_tradnl" sz="2000" dirty="0" smtClean="0">
                <a:solidFill>
                  <a:schemeClr val="bg1"/>
                </a:solidFill>
                <a:latin typeface="Times New Roman" charset="0"/>
                <a:ea typeface="Times New Roman" charset="0"/>
                <a:cs typeface="Times New Roman" charset="0"/>
              </a:rPr>
              <a:t>del bocadillo </a:t>
            </a:r>
            <a:r>
              <a:rPr lang="es-ES_tradnl" sz="2000" dirty="0">
                <a:solidFill>
                  <a:schemeClr val="bg1"/>
                </a:solidFill>
                <a:latin typeface="Times New Roman" charset="0"/>
                <a:ea typeface="Times New Roman" charset="0"/>
                <a:cs typeface="Times New Roman" charset="0"/>
              </a:rPr>
              <a:t>en términos de perritos calientes.</a:t>
            </a:r>
          </a:p>
          <a:p>
            <a:endParaRPr lang="es-ES_tradnl" sz="2000" dirty="0" smtClean="0">
              <a:solidFill>
                <a:schemeClr val="bg1"/>
              </a:solidFill>
              <a:latin typeface="Times New Roman" charset="0"/>
              <a:ea typeface="Times New Roman" charset="0"/>
              <a:cs typeface="Times New Roman" charset="0"/>
            </a:endParaRPr>
          </a:p>
          <a:p>
            <a:r>
              <a:rPr lang="es-ES_tradnl" sz="2000" dirty="0" smtClean="0">
                <a:solidFill>
                  <a:schemeClr val="bg1"/>
                </a:solidFill>
                <a:latin typeface="Times New Roman" charset="0"/>
                <a:ea typeface="Times New Roman" charset="0"/>
                <a:cs typeface="Times New Roman" charset="0"/>
              </a:rPr>
              <a:t>DATOS</a:t>
            </a:r>
            <a:endParaRPr lang="es-ES_tradnl" sz="2000" dirty="0">
              <a:solidFill>
                <a:schemeClr val="bg1"/>
              </a:solidFill>
              <a:latin typeface="Times New Roman" charset="0"/>
              <a:ea typeface="Times New Roman" charset="0"/>
              <a:cs typeface="Times New Roman" charset="0"/>
            </a:endParaRPr>
          </a:p>
          <a:p>
            <a:r>
              <a:rPr lang="es-ES_tradnl" sz="2000" dirty="0" smtClean="0">
                <a:solidFill>
                  <a:schemeClr val="bg1"/>
                </a:solidFill>
                <a:latin typeface="Times New Roman" charset="0"/>
                <a:ea typeface="Times New Roman" charset="0"/>
                <a:cs typeface="Times New Roman" charset="0"/>
              </a:rPr>
              <a:t>Pincho de jamón serrano: 		2</a:t>
            </a:r>
            <a:r>
              <a:rPr lang="es-ES_tradnl" sz="2000" dirty="0">
                <a:solidFill>
                  <a:schemeClr val="bg1"/>
                </a:solidFill>
                <a:latin typeface="Times New Roman" charset="0"/>
                <a:ea typeface="Times New Roman" charset="0"/>
                <a:cs typeface="Times New Roman" charset="0"/>
              </a:rPr>
              <a:t>€</a:t>
            </a:r>
          </a:p>
          <a:p>
            <a:r>
              <a:rPr lang="es-ES_tradnl" sz="2000" dirty="0" smtClean="0">
                <a:solidFill>
                  <a:schemeClr val="bg1"/>
                </a:solidFill>
                <a:latin typeface="Times New Roman" charset="0"/>
                <a:ea typeface="Times New Roman" charset="0"/>
                <a:cs typeface="Times New Roman" charset="0"/>
              </a:rPr>
              <a:t>Perrito caliente:				1</a:t>
            </a:r>
            <a:r>
              <a:rPr lang="es-ES_tradnl" sz="2000" dirty="0">
                <a:solidFill>
                  <a:schemeClr val="bg1"/>
                </a:solidFill>
                <a:latin typeface="Times New Roman" charset="0"/>
                <a:ea typeface="Times New Roman" charset="0"/>
                <a:cs typeface="Times New Roman" charset="0"/>
              </a:rPr>
              <a:t>$</a:t>
            </a:r>
          </a:p>
          <a:p>
            <a:r>
              <a:rPr lang="es-ES_tradnl" sz="2000" dirty="0">
                <a:solidFill>
                  <a:schemeClr val="bg1"/>
                </a:solidFill>
                <a:latin typeface="Times New Roman" charset="0"/>
                <a:ea typeface="Times New Roman" charset="0"/>
                <a:cs typeface="Times New Roman" charset="0"/>
              </a:rPr>
              <a:t>TIPO DE CAMBIO </a:t>
            </a:r>
            <a:r>
              <a:rPr lang="es-ES_tradnl" sz="2000" dirty="0" smtClean="0">
                <a:solidFill>
                  <a:schemeClr val="bg1"/>
                </a:solidFill>
                <a:latin typeface="Times New Roman" charset="0"/>
                <a:ea typeface="Times New Roman" charset="0"/>
                <a:cs typeface="Times New Roman" charset="0"/>
              </a:rPr>
              <a:t>TC $/€ = 1.5</a:t>
            </a:r>
            <a:endParaRPr lang="es-ES_tradnl" sz="2000" dirty="0">
              <a:solidFill>
                <a:schemeClr val="bg1"/>
              </a:solidFill>
              <a:latin typeface="Times New Roman" charset="0"/>
              <a:ea typeface="Times New Roman" charset="0"/>
              <a:cs typeface="Times New Roman" charset="0"/>
            </a:endParaRPr>
          </a:p>
          <a:p>
            <a:r>
              <a:rPr lang="es-ES_tradnl" sz="2000" dirty="0">
                <a:solidFill>
                  <a:schemeClr val="bg1"/>
                </a:solidFill>
                <a:latin typeface="Times New Roman" charset="0"/>
                <a:ea typeface="Times New Roman" charset="0"/>
                <a:cs typeface="Times New Roman" charset="0"/>
              </a:rPr>
              <a:t>1. Primeramente transformamos el valor del </a:t>
            </a:r>
            <a:r>
              <a:rPr lang="es-ES_tradnl" sz="2000" dirty="0" smtClean="0">
                <a:solidFill>
                  <a:schemeClr val="bg1"/>
                </a:solidFill>
                <a:latin typeface="Times New Roman" charset="0"/>
                <a:ea typeface="Times New Roman" charset="0"/>
                <a:cs typeface="Times New Roman" charset="0"/>
              </a:rPr>
              <a:t>pincho de jamón a </a:t>
            </a:r>
            <a:r>
              <a:rPr lang="es-ES_tradnl" sz="2000" dirty="0">
                <a:solidFill>
                  <a:schemeClr val="bg1"/>
                </a:solidFill>
                <a:latin typeface="Times New Roman" charset="0"/>
                <a:ea typeface="Times New Roman" charset="0"/>
                <a:cs typeface="Times New Roman" charset="0"/>
              </a:rPr>
              <a:t>dólares.</a:t>
            </a:r>
          </a:p>
          <a:p>
            <a:r>
              <a:rPr lang="es-ES_tradnl" sz="2000" dirty="0">
                <a:solidFill>
                  <a:schemeClr val="bg1"/>
                </a:solidFill>
                <a:latin typeface="Times New Roman" charset="0"/>
                <a:ea typeface="Times New Roman" charset="0"/>
                <a:cs typeface="Times New Roman" charset="0"/>
              </a:rPr>
              <a:t>PRECIO DEL </a:t>
            </a:r>
            <a:r>
              <a:rPr lang="es-ES_tradnl" sz="2000" dirty="0" smtClean="0">
                <a:solidFill>
                  <a:schemeClr val="bg1"/>
                </a:solidFill>
                <a:latin typeface="Times New Roman" charset="0"/>
                <a:ea typeface="Times New Roman" charset="0"/>
                <a:cs typeface="Times New Roman" charset="0"/>
              </a:rPr>
              <a:t>PINCHO </a:t>
            </a:r>
            <a:r>
              <a:rPr lang="es-ES_tradnl" sz="2000" dirty="0">
                <a:solidFill>
                  <a:schemeClr val="bg1"/>
                </a:solidFill>
                <a:latin typeface="Times New Roman" charset="0"/>
                <a:ea typeface="Times New Roman" charset="0"/>
                <a:cs typeface="Times New Roman" charset="0"/>
              </a:rPr>
              <a:t>= 2€*1.5$/€=3$</a:t>
            </a:r>
          </a:p>
          <a:p>
            <a:r>
              <a:rPr lang="es-ES_tradnl" sz="2000" b="1" dirty="0">
                <a:solidFill>
                  <a:srgbClr val="FF0000"/>
                </a:solidFill>
                <a:latin typeface="Times New Roman" charset="0"/>
                <a:ea typeface="Times New Roman" charset="0"/>
                <a:cs typeface="Times New Roman" charset="0"/>
              </a:rPr>
              <a:t>PRECIO DEL </a:t>
            </a:r>
            <a:r>
              <a:rPr lang="es-ES_tradnl" sz="2000" b="1" dirty="0" smtClean="0">
                <a:solidFill>
                  <a:srgbClr val="FF0000"/>
                </a:solidFill>
                <a:latin typeface="Times New Roman" charset="0"/>
                <a:ea typeface="Times New Roman" charset="0"/>
                <a:cs typeface="Times New Roman" charset="0"/>
              </a:rPr>
              <a:t>PINCHO = </a:t>
            </a:r>
            <a:r>
              <a:rPr lang="es-ES_tradnl" sz="2000" b="1" dirty="0">
                <a:solidFill>
                  <a:srgbClr val="FF0000"/>
                </a:solidFill>
                <a:latin typeface="Times New Roman" charset="0"/>
                <a:ea typeface="Times New Roman" charset="0"/>
                <a:cs typeface="Times New Roman" charset="0"/>
              </a:rPr>
              <a:t>3 $</a:t>
            </a:r>
          </a:p>
          <a:p>
            <a:endParaRPr lang="es-ES_tradnl" sz="2000" dirty="0" smtClean="0">
              <a:solidFill>
                <a:schemeClr val="bg1"/>
              </a:solidFill>
              <a:latin typeface="Times New Roman" charset="0"/>
              <a:ea typeface="Times New Roman" charset="0"/>
              <a:cs typeface="Times New Roman" charset="0"/>
            </a:endParaRPr>
          </a:p>
          <a:p>
            <a:r>
              <a:rPr lang="es-ES_tradnl" sz="2000" dirty="0" smtClean="0">
                <a:solidFill>
                  <a:schemeClr val="bg1"/>
                </a:solidFill>
                <a:latin typeface="Times New Roman" charset="0"/>
                <a:ea typeface="Times New Roman" charset="0"/>
                <a:cs typeface="Times New Roman" charset="0"/>
              </a:rPr>
              <a:t>2</a:t>
            </a:r>
            <a:r>
              <a:rPr lang="es-ES_tradnl" sz="2000" dirty="0">
                <a:solidFill>
                  <a:schemeClr val="bg1"/>
                </a:solidFill>
                <a:latin typeface="Times New Roman" charset="0"/>
                <a:ea typeface="Times New Roman" charset="0"/>
                <a:cs typeface="Times New Roman" charset="0"/>
              </a:rPr>
              <a:t>. Obtenemos el precio </a:t>
            </a:r>
            <a:r>
              <a:rPr lang="es-ES_tradnl" sz="2000" dirty="0" smtClean="0">
                <a:solidFill>
                  <a:schemeClr val="bg1"/>
                </a:solidFill>
                <a:latin typeface="Times New Roman" charset="0"/>
                <a:ea typeface="Times New Roman" charset="0"/>
                <a:cs typeface="Times New Roman" charset="0"/>
              </a:rPr>
              <a:t>relativo:</a:t>
            </a:r>
          </a:p>
          <a:p>
            <a:endParaRPr lang="es-ES_tradnl" sz="2000" dirty="0">
              <a:solidFill>
                <a:schemeClr val="bg1"/>
              </a:solidFill>
              <a:latin typeface="Times New Roman" charset="0"/>
              <a:ea typeface="Times New Roman" charset="0"/>
              <a:cs typeface="Times New Roman" charset="0"/>
            </a:endParaRPr>
          </a:p>
          <a:p>
            <a:pPr algn="ctr"/>
            <a:r>
              <a:rPr lang="es-ES_tradnl" sz="2000" b="1" dirty="0" smtClean="0">
                <a:solidFill>
                  <a:srgbClr val="FF0000"/>
                </a:solidFill>
                <a:latin typeface="Times New Roman" charset="0"/>
                <a:ea typeface="Times New Roman" charset="0"/>
                <a:cs typeface="Times New Roman" charset="0"/>
              </a:rPr>
              <a:t>PR = PRECIO DEL PINCHO (DÓLARES)/ PRECIO PERRO CALIENTE (DÓLARES)</a:t>
            </a:r>
          </a:p>
          <a:p>
            <a:endParaRPr lang="es-ES_tradnl" sz="2000" b="1" dirty="0">
              <a:solidFill>
                <a:srgbClr val="FF000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1869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redondeado 2"/>
          <p:cNvSpPr/>
          <p:nvPr/>
        </p:nvSpPr>
        <p:spPr>
          <a:xfrm>
            <a:off x="413660" y="1277258"/>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No se corre ningún riesgo</a:t>
            </a:r>
          </a:p>
          <a:p>
            <a:pPr algn="ctr"/>
            <a:r>
              <a:rPr lang="es-ES_tradnl" dirty="0">
                <a:solidFill>
                  <a:schemeClr val="accent1">
                    <a:lumMod val="75000"/>
                  </a:schemeClr>
                </a:solidFill>
                <a:latin typeface="Times New Roman" charset="0"/>
                <a:ea typeface="Times New Roman" charset="0"/>
                <a:cs typeface="Times New Roman" charset="0"/>
              </a:rPr>
              <a:t>porque la compra y la venta</a:t>
            </a:r>
          </a:p>
          <a:p>
            <a:pPr algn="ctr"/>
            <a:r>
              <a:rPr lang="es-ES_tradnl" dirty="0">
                <a:solidFill>
                  <a:schemeClr val="accent1">
                    <a:lumMod val="75000"/>
                  </a:schemeClr>
                </a:solidFill>
                <a:latin typeface="Times New Roman" charset="0"/>
                <a:ea typeface="Times New Roman" charset="0"/>
                <a:cs typeface="Times New Roman" charset="0"/>
              </a:rPr>
              <a:t>coinciden en el tiempo.</a:t>
            </a:r>
          </a:p>
        </p:txBody>
      </p:sp>
      <p:sp>
        <p:nvSpPr>
          <p:cNvPr id="4" name="Rectángulo redondeado 3"/>
          <p:cNvSpPr/>
          <p:nvPr/>
        </p:nvSpPr>
        <p:spPr>
          <a:xfrm>
            <a:off x="4401454" y="134260"/>
            <a:ext cx="3628571" cy="1923143"/>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El arbitraje es un proceso </a:t>
            </a:r>
            <a:r>
              <a:rPr lang="es-ES_tradnl" dirty="0" smtClean="0">
                <a:solidFill>
                  <a:schemeClr val="accent1">
                    <a:lumMod val="75000"/>
                  </a:schemeClr>
                </a:solidFill>
                <a:latin typeface="Times New Roman" charset="0"/>
                <a:ea typeface="Times New Roman" charset="0"/>
                <a:cs typeface="Times New Roman" charset="0"/>
              </a:rPr>
              <a:t>que consiste </a:t>
            </a:r>
            <a:r>
              <a:rPr lang="es-ES_tradnl" dirty="0">
                <a:solidFill>
                  <a:schemeClr val="accent1">
                    <a:lumMod val="75000"/>
                  </a:schemeClr>
                </a:solidFill>
                <a:latin typeface="Times New Roman" charset="0"/>
                <a:ea typeface="Times New Roman" charset="0"/>
                <a:cs typeface="Times New Roman" charset="0"/>
              </a:rPr>
              <a:t>en comprar y </a:t>
            </a:r>
            <a:r>
              <a:rPr lang="es-ES_tradnl" dirty="0" smtClean="0">
                <a:solidFill>
                  <a:schemeClr val="accent1">
                    <a:lumMod val="75000"/>
                  </a:schemeClr>
                </a:solidFill>
                <a:latin typeface="Times New Roman" charset="0"/>
                <a:ea typeface="Times New Roman" charset="0"/>
                <a:cs typeface="Times New Roman" charset="0"/>
              </a:rPr>
              <a:t>vender simultáneamente </a:t>
            </a:r>
            <a:r>
              <a:rPr lang="es-ES_tradnl" dirty="0">
                <a:solidFill>
                  <a:schemeClr val="accent1">
                    <a:lumMod val="75000"/>
                  </a:schemeClr>
                </a:solidFill>
                <a:latin typeface="Times New Roman" charset="0"/>
                <a:ea typeface="Times New Roman" charset="0"/>
                <a:cs typeface="Times New Roman" charset="0"/>
              </a:rPr>
              <a:t>un activo </a:t>
            </a:r>
            <a:r>
              <a:rPr lang="es-ES_tradnl" dirty="0" smtClean="0">
                <a:solidFill>
                  <a:schemeClr val="accent1">
                    <a:lumMod val="75000"/>
                  </a:schemeClr>
                </a:solidFill>
                <a:latin typeface="Times New Roman" charset="0"/>
                <a:ea typeface="Times New Roman" charset="0"/>
                <a:cs typeface="Times New Roman" charset="0"/>
              </a:rPr>
              <a:t>en dos </a:t>
            </a:r>
            <a:r>
              <a:rPr lang="es-ES_tradnl" dirty="0">
                <a:solidFill>
                  <a:schemeClr val="accent1">
                    <a:lumMod val="75000"/>
                  </a:schemeClr>
                </a:solidFill>
                <a:latin typeface="Times New Roman" charset="0"/>
                <a:ea typeface="Times New Roman" charset="0"/>
                <a:cs typeface="Times New Roman" charset="0"/>
              </a:rPr>
              <a:t>mercados diferentes para</a:t>
            </a:r>
          </a:p>
          <a:p>
            <a:pPr algn="ctr"/>
            <a:r>
              <a:rPr lang="es-ES_tradnl" dirty="0">
                <a:solidFill>
                  <a:schemeClr val="accent1">
                    <a:lumMod val="75000"/>
                  </a:schemeClr>
                </a:solidFill>
                <a:latin typeface="Times New Roman" charset="0"/>
                <a:ea typeface="Times New Roman" charset="0"/>
                <a:cs typeface="Times New Roman" charset="0"/>
              </a:rPr>
              <a:t>aprovechar la discrepancia </a:t>
            </a:r>
            <a:r>
              <a:rPr lang="es-ES_tradnl" dirty="0" smtClean="0">
                <a:solidFill>
                  <a:schemeClr val="accent1">
                    <a:lumMod val="75000"/>
                  </a:schemeClr>
                </a:solidFill>
                <a:latin typeface="Times New Roman" charset="0"/>
                <a:ea typeface="Times New Roman" charset="0"/>
                <a:cs typeface="Times New Roman" charset="0"/>
              </a:rPr>
              <a:t>de precios </a:t>
            </a:r>
            <a:r>
              <a:rPr lang="es-ES_tradnl" dirty="0">
                <a:solidFill>
                  <a:schemeClr val="accent1">
                    <a:lumMod val="75000"/>
                  </a:schemeClr>
                </a:solidFill>
                <a:latin typeface="Times New Roman" charset="0"/>
                <a:ea typeface="Times New Roman" charset="0"/>
                <a:cs typeface="Times New Roman" charset="0"/>
              </a:rPr>
              <a:t>entre estos </a:t>
            </a:r>
            <a:r>
              <a:rPr lang="es-ES_tradnl" dirty="0" smtClean="0">
                <a:solidFill>
                  <a:schemeClr val="accent1">
                    <a:lumMod val="75000"/>
                  </a:schemeClr>
                </a:solidFill>
                <a:latin typeface="Times New Roman" charset="0"/>
                <a:ea typeface="Times New Roman" charset="0"/>
                <a:cs typeface="Times New Roman" charset="0"/>
              </a:rPr>
              <a:t>dos mercados</a:t>
            </a:r>
            <a:r>
              <a:rPr lang="es-ES_tradnl" dirty="0">
                <a:solidFill>
                  <a:schemeClr val="accent1">
                    <a:lumMod val="75000"/>
                  </a:schemeClr>
                </a:solidFill>
                <a:latin typeface="Times New Roman" charset="0"/>
                <a:ea typeface="Times New Roman" charset="0"/>
                <a:cs typeface="Times New Roman" charset="0"/>
              </a:rPr>
              <a:t>.</a:t>
            </a:r>
          </a:p>
        </p:txBody>
      </p:sp>
      <p:sp>
        <p:nvSpPr>
          <p:cNvPr id="8" name="Pentágono regular 7"/>
          <p:cNvSpPr/>
          <p:nvPr/>
        </p:nvSpPr>
        <p:spPr>
          <a:xfrm>
            <a:off x="4325256" y="2888344"/>
            <a:ext cx="3628571" cy="2456543"/>
          </a:xfrm>
          <a:prstGeom prst="pen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smtClean="0">
                <a:latin typeface="Times New Roman" charset="0"/>
                <a:ea typeface="Times New Roman" charset="0"/>
                <a:cs typeface="Times New Roman" charset="0"/>
              </a:rPr>
              <a:t>ARBITRAJE</a:t>
            </a:r>
            <a:endParaRPr lang="es-ES_tradnl" sz="2800" b="1" dirty="0">
              <a:latin typeface="Times New Roman" charset="0"/>
              <a:ea typeface="Times New Roman" charset="0"/>
              <a:cs typeface="Times New Roman" charset="0"/>
            </a:endParaRPr>
          </a:p>
        </p:txBody>
      </p:sp>
      <p:sp>
        <p:nvSpPr>
          <p:cNvPr id="9" name="Rectángulo redondeado 8"/>
          <p:cNvSpPr/>
          <p:nvPr/>
        </p:nvSpPr>
        <p:spPr>
          <a:xfrm>
            <a:off x="8606969" y="1277258"/>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No se inmoviliza el capital para</a:t>
            </a:r>
          </a:p>
          <a:p>
            <a:pPr algn="ctr"/>
            <a:r>
              <a:rPr lang="es-ES_tradnl" dirty="0">
                <a:solidFill>
                  <a:schemeClr val="accent1">
                    <a:lumMod val="75000"/>
                  </a:schemeClr>
                </a:solidFill>
                <a:latin typeface="Times New Roman" charset="0"/>
                <a:ea typeface="Times New Roman" charset="0"/>
                <a:cs typeface="Times New Roman" charset="0"/>
              </a:rPr>
              <a:t>proporcionar ganancia.</a:t>
            </a:r>
          </a:p>
        </p:txBody>
      </p:sp>
      <p:sp>
        <p:nvSpPr>
          <p:cNvPr id="10" name="Rectángulo redondeado 9"/>
          <p:cNvSpPr/>
          <p:nvPr/>
        </p:nvSpPr>
        <p:spPr>
          <a:xfrm>
            <a:off x="413660" y="4666344"/>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No se usan fondos propios</a:t>
            </a:r>
          </a:p>
          <a:p>
            <a:pPr algn="ctr"/>
            <a:r>
              <a:rPr lang="es-ES_tradnl" dirty="0">
                <a:solidFill>
                  <a:schemeClr val="accent1">
                    <a:lumMod val="75000"/>
                  </a:schemeClr>
                </a:solidFill>
                <a:latin typeface="Times New Roman" charset="0"/>
                <a:ea typeface="Times New Roman" charset="0"/>
                <a:cs typeface="Times New Roman" charset="0"/>
              </a:rPr>
              <a:t>porque se vende antes de</a:t>
            </a:r>
          </a:p>
          <a:p>
            <a:pPr algn="ctr"/>
            <a:r>
              <a:rPr lang="es-ES_tradnl" dirty="0">
                <a:solidFill>
                  <a:schemeClr val="accent1">
                    <a:lumMod val="75000"/>
                  </a:schemeClr>
                </a:solidFill>
                <a:latin typeface="Times New Roman" charset="0"/>
                <a:ea typeface="Times New Roman" charset="0"/>
                <a:cs typeface="Times New Roman" charset="0"/>
              </a:rPr>
              <a:t>tener que liquidar la compra.</a:t>
            </a:r>
          </a:p>
        </p:txBody>
      </p:sp>
      <p:sp>
        <p:nvSpPr>
          <p:cNvPr id="11" name="Rectángulo redondeado 10"/>
          <p:cNvSpPr/>
          <p:nvPr/>
        </p:nvSpPr>
        <p:spPr>
          <a:xfrm>
            <a:off x="8606969" y="4666344"/>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Ayuda a igualar el precio de las</a:t>
            </a:r>
          </a:p>
          <a:p>
            <a:pPr algn="ctr"/>
            <a:r>
              <a:rPr lang="es-ES_tradnl" dirty="0">
                <a:solidFill>
                  <a:schemeClr val="accent1">
                    <a:lumMod val="75000"/>
                  </a:schemeClr>
                </a:solidFill>
                <a:latin typeface="Times New Roman" charset="0"/>
                <a:ea typeface="Times New Roman" charset="0"/>
                <a:cs typeface="Times New Roman" charset="0"/>
              </a:rPr>
              <a:t>divisas en todos los mercados </a:t>
            </a:r>
            <a:r>
              <a:rPr lang="es-ES_tradnl" dirty="0" smtClean="0">
                <a:solidFill>
                  <a:schemeClr val="accent1">
                    <a:lumMod val="75000"/>
                  </a:schemeClr>
                </a:solidFill>
                <a:latin typeface="Times New Roman" charset="0"/>
                <a:ea typeface="Times New Roman" charset="0"/>
                <a:cs typeface="Times New Roman" charset="0"/>
              </a:rPr>
              <a:t>y diferentes </a:t>
            </a:r>
            <a:r>
              <a:rPr lang="es-ES_tradnl" dirty="0">
                <a:solidFill>
                  <a:schemeClr val="accent1">
                    <a:lumMod val="75000"/>
                  </a:schemeClr>
                </a:solidFill>
                <a:latin typeface="Times New Roman" charset="0"/>
                <a:ea typeface="Times New Roman" charset="0"/>
                <a:cs typeface="Times New Roman" charset="0"/>
              </a:rPr>
              <a:t>plazos.</a:t>
            </a:r>
          </a:p>
        </p:txBody>
      </p:sp>
      <p:cxnSp>
        <p:nvCxnSpPr>
          <p:cNvPr id="16" name="Conector angular 15"/>
          <p:cNvCxnSpPr/>
          <p:nvPr/>
        </p:nvCxnSpPr>
        <p:spPr>
          <a:xfrm>
            <a:off x="7141028" y="5344887"/>
            <a:ext cx="1320801" cy="279399"/>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angular 17"/>
          <p:cNvCxnSpPr/>
          <p:nvPr/>
        </p:nvCxnSpPr>
        <p:spPr>
          <a:xfrm rot="10800000" flipV="1">
            <a:off x="3690256" y="5344887"/>
            <a:ext cx="1269998" cy="221342"/>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angular 19"/>
          <p:cNvCxnSpPr/>
          <p:nvPr/>
        </p:nvCxnSpPr>
        <p:spPr>
          <a:xfrm rot="10800000">
            <a:off x="3690258" y="2409373"/>
            <a:ext cx="1578429" cy="899884"/>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angular 21"/>
          <p:cNvCxnSpPr/>
          <p:nvPr/>
        </p:nvCxnSpPr>
        <p:spPr>
          <a:xfrm flipV="1">
            <a:off x="6887027" y="2394859"/>
            <a:ext cx="1643744" cy="859969"/>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Flecha arriba 26"/>
          <p:cNvSpPr/>
          <p:nvPr/>
        </p:nvSpPr>
        <p:spPr>
          <a:xfrm>
            <a:off x="6129449" y="2113137"/>
            <a:ext cx="104436"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5031636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413660" y="1277258"/>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Se corre el riesgo porqué se</a:t>
            </a:r>
          </a:p>
          <a:p>
            <a:pPr algn="ctr"/>
            <a:r>
              <a:rPr lang="es-ES_tradnl" dirty="0">
                <a:solidFill>
                  <a:schemeClr val="accent1">
                    <a:lumMod val="75000"/>
                  </a:schemeClr>
                </a:solidFill>
                <a:latin typeface="Times New Roman" charset="0"/>
                <a:ea typeface="Times New Roman" charset="0"/>
                <a:cs typeface="Times New Roman" charset="0"/>
              </a:rPr>
              <a:t>apuesta sobre la evolución futura</a:t>
            </a:r>
          </a:p>
          <a:p>
            <a:pPr algn="ctr"/>
            <a:r>
              <a:rPr lang="es-ES_tradnl" dirty="0">
                <a:solidFill>
                  <a:schemeClr val="accent1">
                    <a:lumMod val="75000"/>
                  </a:schemeClr>
                </a:solidFill>
                <a:latin typeface="Times New Roman" charset="0"/>
                <a:ea typeface="Times New Roman" charset="0"/>
                <a:cs typeface="Times New Roman" charset="0"/>
              </a:rPr>
              <a:t>del tipo de cambio.</a:t>
            </a:r>
          </a:p>
        </p:txBody>
      </p:sp>
      <p:sp>
        <p:nvSpPr>
          <p:cNvPr id="3" name="Rectángulo redondeado 2"/>
          <p:cNvSpPr/>
          <p:nvPr/>
        </p:nvSpPr>
        <p:spPr>
          <a:xfrm>
            <a:off x="4401454" y="134260"/>
            <a:ext cx="3628571" cy="1923143"/>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La especulación es una toma</a:t>
            </a:r>
          </a:p>
          <a:p>
            <a:pPr algn="ctr"/>
            <a:r>
              <a:rPr lang="es-ES_tradnl" dirty="0">
                <a:solidFill>
                  <a:schemeClr val="accent1">
                    <a:lumMod val="75000"/>
                  </a:schemeClr>
                </a:solidFill>
                <a:latin typeface="Times New Roman" charset="0"/>
                <a:ea typeface="Times New Roman" charset="0"/>
                <a:cs typeface="Times New Roman" charset="0"/>
              </a:rPr>
              <a:t>consiente de posiciones para ganar</a:t>
            </a:r>
          </a:p>
          <a:p>
            <a:pPr algn="ctr"/>
            <a:r>
              <a:rPr lang="es-ES_tradnl" dirty="0">
                <a:solidFill>
                  <a:schemeClr val="accent1">
                    <a:lumMod val="75000"/>
                  </a:schemeClr>
                </a:solidFill>
                <a:latin typeface="Times New Roman" charset="0"/>
                <a:ea typeface="Times New Roman" charset="0"/>
                <a:cs typeface="Times New Roman" charset="0"/>
              </a:rPr>
              <a:t>con el cambio esperado del precio.</a:t>
            </a:r>
          </a:p>
        </p:txBody>
      </p:sp>
      <p:sp>
        <p:nvSpPr>
          <p:cNvPr id="4" name="Pentágono regular 3"/>
          <p:cNvSpPr/>
          <p:nvPr/>
        </p:nvSpPr>
        <p:spPr>
          <a:xfrm>
            <a:off x="4325256" y="2888344"/>
            <a:ext cx="3628571" cy="2456543"/>
          </a:xfrm>
          <a:prstGeom prst="pen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smtClean="0">
                <a:latin typeface="Times New Roman" charset="0"/>
                <a:ea typeface="Times New Roman" charset="0"/>
                <a:cs typeface="Times New Roman" charset="0"/>
              </a:rPr>
              <a:t>ESPECULACIÓN</a:t>
            </a:r>
            <a:endParaRPr lang="es-ES_tradnl" sz="2800" b="1" dirty="0">
              <a:latin typeface="Times New Roman" charset="0"/>
              <a:ea typeface="Times New Roman" charset="0"/>
              <a:cs typeface="Times New Roman" charset="0"/>
            </a:endParaRPr>
          </a:p>
        </p:txBody>
      </p:sp>
      <p:sp>
        <p:nvSpPr>
          <p:cNvPr id="5" name="Rectángulo redondeado 4"/>
          <p:cNvSpPr/>
          <p:nvPr/>
        </p:nvSpPr>
        <p:spPr>
          <a:xfrm>
            <a:off x="8606969" y="1277258"/>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Se inmoviliza el capital..</a:t>
            </a:r>
          </a:p>
        </p:txBody>
      </p:sp>
      <p:sp>
        <p:nvSpPr>
          <p:cNvPr id="6" name="Rectángulo redondeado 5"/>
          <p:cNvSpPr/>
          <p:nvPr/>
        </p:nvSpPr>
        <p:spPr>
          <a:xfrm>
            <a:off x="413660" y="4666344"/>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Se usan fondos propios aún que </a:t>
            </a:r>
            <a:r>
              <a:rPr lang="es-ES_tradnl" dirty="0" smtClean="0">
                <a:solidFill>
                  <a:schemeClr val="accent1">
                    <a:lumMod val="75000"/>
                  </a:schemeClr>
                </a:solidFill>
                <a:latin typeface="Times New Roman" charset="0"/>
                <a:ea typeface="Times New Roman" charset="0"/>
                <a:cs typeface="Times New Roman" charset="0"/>
              </a:rPr>
              <a:t>en forma </a:t>
            </a:r>
            <a:r>
              <a:rPr lang="es-ES_tradnl" dirty="0">
                <a:solidFill>
                  <a:schemeClr val="accent1">
                    <a:lumMod val="75000"/>
                  </a:schemeClr>
                </a:solidFill>
                <a:latin typeface="Times New Roman" charset="0"/>
                <a:ea typeface="Times New Roman" charset="0"/>
                <a:cs typeface="Times New Roman" charset="0"/>
              </a:rPr>
              <a:t>de un porcentaje del </a:t>
            </a:r>
            <a:r>
              <a:rPr lang="es-ES_tradnl" dirty="0" smtClean="0">
                <a:solidFill>
                  <a:schemeClr val="accent1">
                    <a:lumMod val="75000"/>
                  </a:schemeClr>
                </a:solidFill>
                <a:latin typeface="Times New Roman" charset="0"/>
                <a:ea typeface="Times New Roman" charset="0"/>
                <a:cs typeface="Times New Roman" charset="0"/>
              </a:rPr>
              <a:t>valor total </a:t>
            </a:r>
            <a:r>
              <a:rPr lang="es-ES_tradnl" dirty="0">
                <a:solidFill>
                  <a:schemeClr val="accent1">
                    <a:lumMod val="75000"/>
                  </a:schemeClr>
                </a:solidFill>
                <a:latin typeface="Times New Roman" charset="0"/>
                <a:ea typeface="Times New Roman" charset="0"/>
                <a:cs typeface="Times New Roman" charset="0"/>
              </a:rPr>
              <a:t>del contrato ya que </a:t>
            </a:r>
            <a:r>
              <a:rPr lang="es-ES_tradnl" dirty="0" smtClean="0">
                <a:solidFill>
                  <a:schemeClr val="accent1">
                    <a:lumMod val="75000"/>
                  </a:schemeClr>
                </a:solidFill>
                <a:latin typeface="Times New Roman" charset="0"/>
                <a:ea typeface="Times New Roman" charset="0"/>
                <a:cs typeface="Times New Roman" charset="0"/>
              </a:rPr>
              <a:t>los derivados </a:t>
            </a:r>
            <a:r>
              <a:rPr lang="es-ES_tradnl" dirty="0">
                <a:solidFill>
                  <a:schemeClr val="accent1">
                    <a:lumMod val="75000"/>
                  </a:schemeClr>
                </a:solidFill>
                <a:latin typeface="Times New Roman" charset="0"/>
                <a:ea typeface="Times New Roman" charset="0"/>
                <a:cs typeface="Times New Roman" charset="0"/>
              </a:rPr>
              <a:t>más usados para </a:t>
            </a:r>
            <a:r>
              <a:rPr lang="es-ES_tradnl" dirty="0" smtClean="0">
                <a:solidFill>
                  <a:schemeClr val="accent1">
                    <a:lumMod val="75000"/>
                  </a:schemeClr>
                </a:solidFill>
                <a:latin typeface="Times New Roman" charset="0"/>
                <a:ea typeface="Times New Roman" charset="0"/>
                <a:cs typeface="Times New Roman" charset="0"/>
              </a:rPr>
              <a:t>la especulación </a:t>
            </a:r>
            <a:r>
              <a:rPr lang="es-ES_tradnl" dirty="0">
                <a:solidFill>
                  <a:schemeClr val="accent1">
                    <a:lumMod val="75000"/>
                  </a:schemeClr>
                </a:solidFill>
                <a:latin typeface="Times New Roman" charset="0"/>
                <a:ea typeface="Times New Roman" charset="0"/>
                <a:cs typeface="Times New Roman" charset="0"/>
              </a:rPr>
              <a:t>como futuros y </a:t>
            </a:r>
            <a:r>
              <a:rPr lang="es-ES_tradnl" dirty="0" smtClean="0">
                <a:solidFill>
                  <a:schemeClr val="accent1">
                    <a:lumMod val="75000"/>
                  </a:schemeClr>
                </a:solidFill>
                <a:latin typeface="Times New Roman" charset="0"/>
                <a:ea typeface="Times New Roman" charset="0"/>
                <a:cs typeface="Times New Roman" charset="0"/>
              </a:rPr>
              <a:t>las opciones </a:t>
            </a:r>
            <a:r>
              <a:rPr lang="es-ES_tradnl" dirty="0">
                <a:solidFill>
                  <a:schemeClr val="accent1">
                    <a:lumMod val="75000"/>
                  </a:schemeClr>
                </a:solidFill>
                <a:latin typeface="Times New Roman" charset="0"/>
                <a:ea typeface="Times New Roman" charset="0"/>
                <a:cs typeface="Times New Roman" charset="0"/>
              </a:rPr>
              <a:t>ofrecen apalancamiento..</a:t>
            </a:r>
          </a:p>
        </p:txBody>
      </p:sp>
      <p:sp>
        <p:nvSpPr>
          <p:cNvPr id="7" name="Rectángulo redondeado 6"/>
          <p:cNvSpPr/>
          <p:nvPr/>
        </p:nvSpPr>
        <p:spPr>
          <a:xfrm>
            <a:off x="8606969" y="4666344"/>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s-ES_tradnl" dirty="0">
                <a:solidFill>
                  <a:srgbClr val="000000"/>
                </a:solidFill>
                <a:latin typeface="Calibri" charset="0"/>
              </a:rPr>
              <a:t>Facilita un ajuste más suave de los precios a las circunstancias cambiarias y permite distribuir </a:t>
            </a:r>
          </a:p>
          <a:p>
            <a:r>
              <a:rPr lang="es-ES_tradnl" dirty="0">
                <a:solidFill>
                  <a:srgbClr val="000000"/>
                </a:solidFill>
                <a:latin typeface="Calibri" charset="0"/>
              </a:rPr>
              <a:t>el riesgo.. </a:t>
            </a:r>
            <a:endParaRPr lang="es-ES_tradnl" dirty="0">
              <a:solidFill>
                <a:schemeClr val="accent1">
                  <a:lumMod val="75000"/>
                </a:schemeClr>
              </a:solidFill>
              <a:latin typeface="Times New Roman" charset="0"/>
              <a:ea typeface="Times New Roman" charset="0"/>
              <a:cs typeface="Times New Roman" charset="0"/>
            </a:endParaRPr>
          </a:p>
        </p:txBody>
      </p:sp>
      <p:cxnSp>
        <p:nvCxnSpPr>
          <p:cNvPr id="8" name="Conector angular 7"/>
          <p:cNvCxnSpPr/>
          <p:nvPr/>
        </p:nvCxnSpPr>
        <p:spPr>
          <a:xfrm>
            <a:off x="7141028" y="5344887"/>
            <a:ext cx="1320801" cy="279399"/>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angular 8"/>
          <p:cNvCxnSpPr/>
          <p:nvPr/>
        </p:nvCxnSpPr>
        <p:spPr>
          <a:xfrm rot="10800000" flipV="1">
            <a:off x="3690256" y="5344887"/>
            <a:ext cx="1269998" cy="221342"/>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ector angular 9"/>
          <p:cNvCxnSpPr/>
          <p:nvPr/>
        </p:nvCxnSpPr>
        <p:spPr>
          <a:xfrm rot="10800000">
            <a:off x="3690258" y="2409373"/>
            <a:ext cx="1578429" cy="899884"/>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angular 10"/>
          <p:cNvCxnSpPr/>
          <p:nvPr/>
        </p:nvCxnSpPr>
        <p:spPr>
          <a:xfrm flipV="1">
            <a:off x="6887027" y="2394859"/>
            <a:ext cx="1643744" cy="859969"/>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Flecha arriba 11"/>
          <p:cNvSpPr/>
          <p:nvPr/>
        </p:nvSpPr>
        <p:spPr>
          <a:xfrm>
            <a:off x="6129449" y="2113137"/>
            <a:ext cx="104436"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5335376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7971" y="669533"/>
            <a:ext cx="10515600" cy="5539978"/>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smtClean="0">
                <a:solidFill>
                  <a:schemeClr val="bg1">
                    <a:lumMod val="95000"/>
                    <a:lumOff val="5000"/>
                  </a:schemeClr>
                </a:solidFill>
                <a:latin typeface="Times New Roman" charset="0"/>
                <a:ea typeface="Times New Roman" charset="0"/>
                <a:cs typeface="Times New Roman" charset="0"/>
              </a:rPr>
              <a:t>ESPECULACIÓN V.S. COBERTURA </a:t>
            </a:r>
          </a:p>
          <a:p>
            <a:endParaRPr lang="es-ES" b="1" dirty="0">
              <a:solidFill>
                <a:schemeClr val="bg1">
                  <a:lumMod val="95000"/>
                  <a:lumOff val="5000"/>
                </a:schemeClr>
              </a:solidFill>
              <a:latin typeface="Times New Roman" charset="0"/>
              <a:ea typeface="Times New Roman" charset="0"/>
              <a:cs typeface="Times New Roman" charset="0"/>
            </a:endParaRPr>
          </a:p>
          <a:p>
            <a:pPr algn="just"/>
            <a:r>
              <a:rPr lang="es-ES" sz="2000" b="1" dirty="0" smtClean="0">
                <a:solidFill>
                  <a:schemeClr val="bg1">
                    <a:lumMod val="95000"/>
                    <a:lumOff val="5000"/>
                  </a:schemeClr>
                </a:solidFill>
                <a:latin typeface="Times New Roman" charset="0"/>
                <a:ea typeface="Times New Roman" charset="0"/>
                <a:cs typeface="Times New Roman" charset="0"/>
              </a:rPr>
              <a:t>Mientras </a:t>
            </a:r>
            <a:r>
              <a:rPr lang="es-ES" sz="2000" b="1" dirty="0">
                <a:solidFill>
                  <a:schemeClr val="bg1">
                    <a:lumMod val="95000"/>
                    <a:lumOff val="5000"/>
                  </a:schemeClr>
                </a:solidFill>
                <a:latin typeface="Times New Roman" charset="0"/>
                <a:ea typeface="Times New Roman" charset="0"/>
                <a:cs typeface="Times New Roman" charset="0"/>
              </a:rPr>
              <a:t>que con la cobertura se busca </a:t>
            </a:r>
            <a:r>
              <a:rPr lang="es-ES" sz="2000" b="1" dirty="0" smtClean="0">
                <a:solidFill>
                  <a:schemeClr val="bg1">
                    <a:lumMod val="95000"/>
                    <a:lumOff val="5000"/>
                  </a:schemeClr>
                </a:solidFill>
                <a:latin typeface="Times New Roman" charset="0"/>
                <a:ea typeface="Times New Roman" charset="0"/>
                <a:cs typeface="Times New Roman" charset="0"/>
              </a:rPr>
              <a:t>cubrir un </a:t>
            </a:r>
            <a:r>
              <a:rPr lang="es-ES" sz="2000" b="1" dirty="0">
                <a:solidFill>
                  <a:schemeClr val="bg1">
                    <a:lumMod val="95000"/>
                    <a:lumOff val="5000"/>
                  </a:schemeClr>
                </a:solidFill>
                <a:latin typeface="Times New Roman" charset="0"/>
                <a:ea typeface="Times New Roman" charset="0"/>
                <a:cs typeface="Times New Roman" charset="0"/>
              </a:rPr>
              <a:t>riesgo cambiario, con la especulación se acepta (e incluso se busca) un riesgo </a:t>
            </a:r>
            <a:r>
              <a:rPr lang="es-ES" sz="2000" b="1" dirty="0" smtClean="0">
                <a:solidFill>
                  <a:schemeClr val="bg1">
                    <a:lumMod val="95000"/>
                    <a:lumOff val="5000"/>
                  </a:schemeClr>
                </a:solidFill>
                <a:latin typeface="Times New Roman" charset="0"/>
                <a:ea typeface="Times New Roman" charset="0"/>
                <a:cs typeface="Times New Roman" charset="0"/>
              </a:rPr>
              <a:t>cambiario con </a:t>
            </a:r>
            <a:r>
              <a:rPr lang="es-ES" sz="2000" b="1" dirty="0">
                <a:solidFill>
                  <a:schemeClr val="bg1">
                    <a:lumMod val="95000"/>
                    <a:lumOff val="5000"/>
                  </a:schemeClr>
                </a:solidFill>
                <a:latin typeface="Times New Roman" charset="0"/>
                <a:ea typeface="Times New Roman" charset="0"/>
                <a:cs typeface="Times New Roman" charset="0"/>
              </a:rPr>
              <a:t>la esperanza de obtener ganancias. Si el especulador anticipa en forma correcta </a:t>
            </a:r>
            <a:r>
              <a:rPr lang="es-ES" sz="2000" b="1" dirty="0" smtClean="0">
                <a:solidFill>
                  <a:schemeClr val="bg1">
                    <a:lumMod val="95000"/>
                    <a:lumOff val="5000"/>
                  </a:schemeClr>
                </a:solidFill>
                <a:latin typeface="Times New Roman" charset="0"/>
                <a:ea typeface="Times New Roman" charset="0"/>
                <a:cs typeface="Times New Roman" charset="0"/>
              </a:rPr>
              <a:t>los cambios </a:t>
            </a:r>
            <a:r>
              <a:rPr lang="es-ES" sz="2000" b="1" dirty="0">
                <a:solidFill>
                  <a:schemeClr val="bg1">
                    <a:lumMod val="95000"/>
                    <a:lumOff val="5000"/>
                  </a:schemeClr>
                </a:solidFill>
                <a:latin typeface="Times New Roman" charset="0"/>
                <a:ea typeface="Times New Roman" charset="0"/>
                <a:cs typeface="Times New Roman" charset="0"/>
              </a:rPr>
              <a:t>futuros en los tipos de cambio obtiene una utilidad.</a:t>
            </a:r>
          </a:p>
          <a:p>
            <a:pPr algn="just"/>
            <a:r>
              <a:rPr lang="es-ES" sz="2000" b="1" dirty="0">
                <a:solidFill>
                  <a:schemeClr val="bg1">
                    <a:lumMod val="95000"/>
                    <a:lumOff val="5000"/>
                  </a:schemeClr>
                </a:solidFill>
                <a:latin typeface="Times New Roman" charset="0"/>
                <a:ea typeface="Times New Roman" charset="0"/>
                <a:cs typeface="Times New Roman" charset="0"/>
              </a:rPr>
              <a:t>Igual que el arbitraje, la especulación es la actividad principal de algunos agentes de divisas.</a:t>
            </a:r>
          </a:p>
          <a:p>
            <a:endParaRPr lang="es-ES" sz="2000" b="1" dirty="0" smtClean="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Hay </a:t>
            </a:r>
            <a:r>
              <a:rPr lang="es-ES" sz="2000" b="1" dirty="0">
                <a:solidFill>
                  <a:schemeClr val="bg1">
                    <a:lumMod val="95000"/>
                    <a:lumOff val="5000"/>
                  </a:schemeClr>
                </a:solidFill>
                <a:latin typeface="Times New Roman" charset="0"/>
                <a:ea typeface="Times New Roman" charset="0"/>
                <a:cs typeface="Times New Roman" charset="0"/>
              </a:rPr>
              <a:t>tres tipos de especuladores:</a:t>
            </a:r>
          </a:p>
          <a:p>
            <a:endParaRPr lang="es-ES" sz="2000" b="1" dirty="0" smtClean="0">
              <a:solidFill>
                <a:schemeClr val="bg1">
                  <a:lumMod val="95000"/>
                  <a:lumOff val="5000"/>
                </a:schemeClr>
              </a:solidFill>
              <a:latin typeface="Times New Roman" charset="0"/>
              <a:ea typeface="Times New Roman" charset="0"/>
              <a:cs typeface="Times New Roman" charset="0"/>
            </a:endParaRPr>
          </a:p>
          <a:p>
            <a:r>
              <a:rPr lang="es-ES" sz="2400" b="1" dirty="0" smtClean="0">
                <a:solidFill>
                  <a:srgbClr val="C00000"/>
                </a:solidFill>
                <a:latin typeface="Times New Roman" charset="0"/>
                <a:ea typeface="Times New Roman" charset="0"/>
                <a:cs typeface="Times New Roman" charset="0"/>
              </a:rPr>
              <a:t>SCALPERS </a:t>
            </a:r>
            <a:r>
              <a:rPr lang="es-ES" sz="2400" b="1" dirty="0">
                <a:solidFill>
                  <a:srgbClr val="C00000"/>
                </a:solidFill>
                <a:latin typeface="Times New Roman" charset="0"/>
                <a:ea typeface="Times New Roman" charset="0"/>
                <a:cs typeface="Times New Roman" charset="0"/>
              </a:rPr>
              <a:t>: compran y venden monedas extranjeras con gran frecuencia. Su</a:t>
            </a:r>
          </a:p>
          <a:p>
            <a:r>
              <a:rPr lang="es-ES" sz="2400" b="1" dirty="0">
                <a:solidFill>
                  <a:srgbClr val="C00000"/>
                </a:solidFill>
                <a:latin typeface="Times New Roman" charset="0"/>
                <a:ea typeface="Times New Roman" charset="0"/>
                <a:cs typeface="Times New Roman" charset="0"/>
              </a:rPr>
              <a:t>posición dura pocos minutos. Se guían por la </a:t>
            </a:r>
            <a:r>
              <a:rPr lang="es-ES" sz="2400" b="1" dirty="0" smtClean="0">
                <a:solidFill>
                  <a:srgbClr val="C00000"/>
                </a:solidFill>
                <a:latin typeface="Times New Roman" charset="0"/>
                <a:ea typeface="Times New Roman" charset="0"/>
                <a:cs typeface="Times New Roman" charset="0"/>
              </a:rPr>
              <a:t>intuición.</a:t>
            </a:r>
          </a:p>
          <a:p>
            <a:endParaRPr lang="es-ES" sz="2400" b="1" dirty="0">
              <a:solidFill>
                <a:schemeClr val="bg1">
                  <a:lumMod val="95000"/>
                  <a:lumOff val="5000"/>
                </a:schemeClr>
              </a:solidFill>
              <a:latin typeface="Times New Roman" charset="0"/>
              <a:ea typeface="Times New Roman" charset="0"/>
              <a:cs typeface="Times New Roman" charset="0"/>
            </a:endParaRPr>
          </a:p>
          <a:p>
            <a:r>
              <a:rPr lang="es-ES" sz="2400" b="1" dirty="0" smtClean="0">
                <a:solidFill>
                  <a:schemeClr val="accent3">
                    <a:lumMod val="75000"/>
                  </a:schemeClr>
                </a:solidFill>
                <a:latin typeface="Times New Roman" charset="0"/>
                <a:ea typeface="Times New Roman" charset="0"/>
                <a:cs typeface="Times New Roman" charset="0"/>
              </a:rPr>
              <a:t>DAY TRADERS: </a:t>
            </a:r>
            <a:r>
              <a:rPr lang="es-ES" sz="2400" b="1" dirty="0">
                <a:solidFill>
                  <a:schemeClr val="accent3">
                    <a:lumMod val="75000"/>
                  </a:schemeClr>
                </a:solidFill>
                <a:latin typeface="Times New Roman" charset="0"/>
                <a:ea typeface="Times New Roman" charset="0"/>
                <a:cs typeface="Times New Roman" charset="0"/>
              </a:rPr>
              <a:t>toman posición y la cierran antes del cierre de operaciones</a:t>
            </a:r>
            <a:r>
              <a:rPr lang="es-ES" sz="2400" b="1" dirty="0" smtClean="0">
                <a:solidFill>
                  <a:schemeClr val="accent3">
                    <a:lumMod val="75000"/>
                  </a:schemeClr>
                </a:solidFill>
                <a:latin typeface="Times New Roman" charset="0"/>
                <a:ea typeface="Times New Roman" charset="0"/>
                <a:cs typeface="Times New Roman" charset="0"/>
              </a:rPr>
              <a:t>.</a:t>
            </a:r>
          </a:p>
          <a:p>
            <a:endParaRPr lang="es-ES" sz="2400" b="1" dirty="0">
              <a:solidFill>
                <a:schemeClr val="bg1">
                  <a:lumMod val="95000"/>
                  <a:lumOff val="5000"/>
                </a:schemeClr>
              </a:solidFill>
              <a:latin typeface="Times New Roman" charset="0"/>
              <a:ea typeface="Times New Roman" charset="0"/>
              <a:cs typeface="Times New Roman" charset="0"/>
            </a:endParaRPr>
          </a:p>
          <a:p>
            <a:r>
              <a:rPr lang="es-ES" sz="2400" b="1" dirty="0" smtClean="0">
                <a:solidFill>
                  <a:schemeClr val="bg2"/>
                </a:solidFill>
                <a:latin typeface="Times New Roman" charset="0"/>
                <a:ea typeface="Times New Roman" charset="0"/>
                <a:cs typeface="Times New Roman" charset="0"/>
              </a:rPr>
              <a:t>TAKERS: </a:t>
            </a:r>
            <a:r>
              <a:rPr lang="es-ES" sz="2400" b="1" dirty="0">
                <a:solidFill>
                  <a:schemeClr val="bg2"/>
                </a:solidFill>
                <a:latin typeface="Times New Roman" charset="0"/>
                <a:ea typeface="Times New Roman" charset="0"/>
                <a:cs typeface="Times New Roman" charset="0"/>
              </a:rPr>
              <a:t>mantienen su posición durante días, semanas o meses.</a:t>
            </a:r>
            <a:endParaRPr lang="en-US" sz="2400" b="1" dirty="0">
              <a:solidFill>
                <a:schemeClr val="bg2"/>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896118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7971" y="350218"/>
            <a:ext cx="10515600" cy="6001643"/>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a:solidFill>
                  <a:schemeClr val="bg1">
                    <a:lumMod val="95000"/>
                    <a:lumOff val="5000"/>
                  </a:schemeClr>
                </a:solidFill>
                <a:latin typeface="Times New Roman" charset="0"/>
                <a:ea typeface="Times New Roman" charset="0"/>
                <a:cs typeface="Times New Roman" charset="0"/>
              </a:rPr>
              <a:t>ARBITRAJE DE </a:t>
            </a:r>
            <a:r>
              <a:rPr lang="es-ES" sz="3200" b="1" dirty="0" smtClean="0">
                <a:solidFill>
                  <a:schemeClr val="bg1">
                    <a:lumMod val="95000"/>
                    <a:lumOff val="5000"/>
                  </a:schemeClr>
                </a:solidFill>
                <a:latin typeface="Times New Roman" charset="0"/>
                <a:ea typeface="Times New Roman" charset="0"/>
                <a:cs typeface="Times New Roman" charset="0"/>
              </a:rPr>
              <a:t>DIVISAS</a:t>
            </a:r>
          </a:p>
          <a:p>
            <a:pPr algn="ctr"/>
            <a:endParaRPr lang="es-ES" sz="3200" b="1" dirty="0">
              <a:solidFill>
                <a:schemeClr val="bg1">
                  <a:lumMod val="95000"/>
                  <a:lumOff val="5000"/>
                </a:schemeClr>
              </a:solidFill>
              <a:latin typeface="Times New Roman" charset="0"/>
              <a:ea typeface="Times New Roman" charset="0"/>
              <a:cs typeface="Times New Roman" charset="0"/>
            </a:endParaRPr>
          </a:p>
          <a:p>
            <a:pPr algn="just"/>
            <a:r>
              <a:rPr lang="es-ES" sz="2000" b="1" dirty="0">
                <a:solidFill>
                  <a:schemeClr val="bg1">
                    <a:lumMod val="95000"/>
                    <a:lumOff val="5000"/>
                  </a:schemeClr>
                </a:solidFill>
                <a:latin typeface="Times New Roman" charset="0"/>
                <a:ea typeface="Times New Roman" charset="0"/>
                <a:cs typeface="Times New Roman" charset="0"/>
              </a:rPr>
              <a:t>El arbitraje consiste en comprar y vender simultáneamente un activo en dos </a:t>
            </a:r>
            <a:r>
              <a:rPr lang="es-ES" sz="2000" b="1" dirty="0" smtClean="0">
                <a:solidFill>
                  <a:schemeClr val="bg1">
                    <a:lumMod val="95000"/>
                    <a:lumOff val="5000"/>
                  </a:schemeClr>
                </a:solidFill>
                <a:latin typeface="Times New Roman" charset="0"/>
                <a:ea typeface="Times New Roman" charset="0"/>
                <a:cs typeface="Times New Roman" charset="0"/>
              </a:rPr>
              <a:t>mercados diferentes </a:t>
            </a:r>
            <a:r>
              <a:rPr lang="es-ES" sz="2000" b="1" dirty="0">
                <a:solidFill>
                  <a:schemeClr val="bg1">
                    <a:lumMod val="95000"/>
                    <a:lumOff val="5000"/>
                  </a:schemeClr>
                </a:solidFill>
                <a:latin typeface="Times New Roman" charset="0"/>
                <a:ea typeface="Times New Roman" charset="0"/>
                <a:cs typeface="Times New Roman" charset="0"/>
              </a:rPr>
              <a:t>para aprovechar la discrepancia de precios entre estos dos mercados. Si </a:t>
            </a:r>
            <a:r>
              <a:rPr lang="es-ES" sz="2000" b="1" dirty="0" smtClean="0">
                <a:solidFill>
                  <a:schemeClr val="bg1">
                    <a:lumMod val="95000"/>
                    <a:lumOff val="5000"/>
                  </a:schemeClr>
                </a:solidFill>
                <a:latin typeface="Times New Roman" charset="0"/>
                <a:ea typeface="Times New Roman" charset="0"/>
                <a:cs typeface="Times New Roman" charset="0"/>
              </a:rPr>
              <a:t>la diferencia </a:t>
            </a:r>
            <a:r>
              <a:rPr lang="es-ES" sz="2000" b="1" dirty="0">
                <a:solidFill>
                  <a:schemeClr val="bg1">
                    <a:lumMod val="95000"/>
                    <a:lumOff val="5000"/>
                  </a:schemeClr>
                </a:solidFill>
                <a:latin typeface="Times New Roman" charset="0"/>
                <a:ea typeface="Times New Roman" charset="0"/>
                <a:cs typeface="Times New Roman" charset="0"/>
              </a:rPr>
              <a:t>entre los precios es mayor que el costo de transacción, el </a:t>
            </a:r>
            <a:r>
              <a:rPr lang="es-ES" sz="2000" b="1" dirty="0" err="1" smtClean="0">
                <a:solidFill>
                  <a:schemeClr val="bg1">
                    <a:lumMod val="95000"/>
                    <a:lumOff val="5000"/>
                  </a:schemeClr>
                </a:solidFill>
                <a:latin typeface="Times New Roman" charset="0"/>
                <a:ea typeface="Times New Roman" charset="0"/>
                <a:cs typeface="Times New Roman" charset="0"/>
              </a:rPr>
              <a:t>arbitrajista</a:t>
            </a:r>
            <a:r>
              <a:rPr lang="es-ES" sz="2000" b="1" dirty="0" smtClean="0">
                <a:solidFill>
                  <a:schemeClr val="bg1">
                    <a:lumMod val="95000"/>
                    <a:lumOff val="5000"/>
                  </a:schemeClr>
                </a:solidFill>
                <a:latin typeface="Times New Roman" charset="0"/>
                <a:ea typeface="Times New Roman" charset="0"/>
                <a:cs typeface="Times New Roman" charset="0"/>
              </a:rPr>
              <a:t> </a:t>
            </a:r>
            <a:r>
              <a:rPr lang="es-ES" sz="2000" b="1" dirty="0">
                <a:solidFill>
                  <a:schemeClr val="bg1">
                    <a:lumMod val="95000"/>
                    <a:lumOff val="5000"/>
                  </a:schemeClr>
                </a:solidFill>
                <a:latin typeface="Times New Roman" charset="0"/>
                <a:ea typeface="Times New Roman" charset="0"/>
                <a:cs typeface="Times New Roman" charset="0"/>
              </a:rPr>
              <a:t>obtiene </a:t>
            </a:r>
            <a:r>
              <a:rPr lang="es-ES" sz="2000" b="1" dirty="0" smtClean="0">
                <a:solidFill>
                  <a:schemeClr val="bg1">
                    <a:lumMod val="95000"/>
                    <a:lumOff val="5000"/>
                  </a:schemeClr>
                </a:solidFill>
                <a:latin typeface="Times New Roman" charset="0"/>
                <a:ea typeface="Times New Roman" charset="0"/>
                <a:cs typeface="Times New Roman" charset="0"/>
              </a:rPr>
              <a:t>una ganancia</a:t>
            </a:r>
            <a:r>
              <a:rPr lang="es-ES" sz="2000" b="1" dirty="0">
                <a:solidFill>
                  <a:schemeClr val="bg1">
                    <a:lumMod val="95000"/>
                    <a:lumOff val="5000"/>
                  </a:schemeClr>
                </a:solidFill>
                <a:latin typeface="Times New Roman" charset="0"/>
                <a:ea typeface="Times New Roman" charset="0"/>
                <a:cs typeface="Times New Roman" charset="0"/>
              </a:rPr>
              <a:t>. En cualquier mercado los </a:t>
            </a:r>
            <a:r>
              <a:rPr lang="es-ES" sz="2000" b="1" dirty="0" err="1" smtClean="0">
                <a:solidFill>
                  <a:schemeClr val="bg1">
                    <a:lumMod val="95000"/>
                    <a:lumOff val="5000"/>
                  </a:schemeClr>
                </a:solidFill>
                <a:latin typeface="Times New Roman" charset="0"/>
                <a:ea typeface="Times New Roman" charset="0"/>
                <a:cs typeface="Times New Roman" charset="0"/>
              </a:rPr>
              <a:t>arbitrajista</a:t>
            </a:r>
            <a:r>
              <a:rPr lang="es-ES" sz="2000" b="1" dirty="0" smtClean="0">
                <a:solidFill>
                  <a:schemeClr val="bg1">
                    <a:lumMod val="95000"/>
                    <a:lumOff val="5000"/>
                  </a:schemeClr>
                </a:solidFill>
                <a:latin typeface="Times New Roman" charset="0"/>
                <a:ea typeface="Times New Roman" charset="0"/>
                <a:cs typeface="Times New Roman" charset="0"/>
              </a:rPr>
              <a:t> </a:t>
            </a:r>
            <a:r>
              <a:rPr lang="es-ES" sz="2000" b="1" dirty="0">
                <a:solidFill>
                  <a:schemeClr val="bg1">
                    <a:lumMod val="95000"/>
                    <a:lumOff val="5000"/>
                  </a:schemeClr>
                </a:solidFill>
                <a:latin typeface="Times New Roman" charset="0"/>
                <a:ea typeface="Times New Roman" charset="0"/>
                <a:cs typeface="Times New Roman" charset="0"/>
              </a:rPr>
              <a:t>aseguran que los precios estén en línea. </a:t>
            </a:r>
            <a:endParaRPr lang="es-ES" sz="2000" b="1" dirty="0" smtClean="0">
              <a:solidFill>
                <a:schemeClr val="bg1">
                  <a:lumMod val="95000"/>
                  <a:lumOff val="5000"/>
                </a:schemeClr>
              </a:solidFill>
              <a:latin typeface="Times New Roman" charset="0"/>
              <a:ea typeface="Times New Roman" charset="0"/>
              <a:cs typeface="Times New Roman" charset="0"/>
            </a:endParaRPr>
          </a:p>
          <a:p>
            <a:pPr algn="just"/>
            <a:endParaRPr lang="es-ES" sz="2000" b="1" dirty="0" smtClean="0">
              <a:solidFill>
                <a:schemeClr val="bg1">
                  <a:lumMod val="95000"/>
                  <a:lumOff val="5000"/>
                </a:schemeClr>
              </a:solidFill>
              <a:latin typeface="Times New Roman" charset="0"/>
              <a:ea typeface="Times New Roman" charset="0"/>
              <a:cs typeface="Times New Roman" charset="0"/>
            </a:endParaRPr>
          </a:p>
          <a:p>
            <a:pPr algn="just"/>
            <a:r>
              <a:rPr lang="es-ES" sz="2000" b="1" dirty="0" smtClean="0">
                <a:solidFill>
                  <a:schemeClr val="bg1">
                    <a:lumMod val="95000"/>
                    <a:lumOff val="5000"/>
                  </a:schemeClr>
                </a:solidFill>
                <a:latin typeface="Times New Roman" charset="0"/>
                <a:ea typeface="Times New Roman" charset="0"/>
                <a:cs typeface="Times New Roman" charset="0"/>
              </a:rPr>
              <a:t>Se considera </a:t>
            </a:r>
            <a:r>
              <a:rPr lang="es-ES" sz="2000" b="1" dirty="0">
                <a:solidFill>
                  <a:schemeClr val="bg1">
                    <a:lumMod val="95000"/>
                    <a:lumOff val="5000"/>
                  </a:schemeClr>
                </a:solidFill>
                <a:latin typeface="Times New Roman" charset="0"/>
                <a:ea typeface="Times New Roman" charset="0"/>
                <a:cs typeface="Times New Roman" charset="0"/>
              </a:rPr>
              <a:t>que los precios son coherentes (están alineados), si las diferencias de precio </a:t>
            </a:r>
            <a:r>
              <a:rPr lang="es-ES" sz="2000" b="1" dirty="0" smtClean="0">
                <a:solidFill>
                  <a:schemeClr val="bg1">
                    <a:lumMod val="95000"/>
                    <a:lumOff val="5000"/>
                  </a:schemeClr>
                </a:solidFill>
                <a:latin typeface="Times New Roman" charset="0"/>
                <a:ea typeface="Times New Roman" charset="0"/>
                <a:cs typeface="Times New Roman" charset="0"/>
              </a:rPr>
              <a:t>no rebasan </a:t>
            </a:r>
            <a:r>
              <a:rPr lang="es-ES" sz="2000" b="1" dirty="0">
                <a:solidFill>
                  <a:schemeClr val="bg1">
                    <a:lumMod val="95000"/>
                    <a:lumOff val="5000"/>
                  </a:schemeClr>
                </a:solidFill>
                <a:latin typeface="Times New Roman" charset="0"/>
                <a:ea typeface="Times New Roman" charset="0"/>
                <a:cs typeface="Times New Roman" charset="0"/>
              </a:rPr>
              <a:t>los costos de transacción. Los tipos de cambio están en línea si las diferencias </a:t>
            </a:r>
            <a:r>
              <a:rPr lang="es-ES" sz="2000" b="1" dirty="0" smtClean="0">
                <a:solidFill>
                  <a:schemeClr val="bg1">
                    <a:lumMod val="95000"/>
                    <a:lumOff val="5000"/>
                  </a:schemeClr>
                </a:solidFill>
                <a:latin typeface="Times New Roman" charset="0"/>
                <a:ea typeface="Times New Roman" charset="0"/>
                <a:cs typeface="Times New Roman" charset="0"/>
              </a:rPr>
              <a:t>entre los </a:t>
            </a:r>
            <a:r>
              <a:rPr lang="es-ES" sz="2000" b="1" dirty="0">
                <a:solidFill>
                  <a:schemeClr val="bg1">
                    <a:lumMod val="95000"/>
                    <a:lumOff val="5000"/>
                  </a:schemeClr>
                </a:solidFill>
                <a:latin typeface="Times New Roman" charset="0"/>
                <a:ea typeface="Times New Roman" charset="0"/>
                <a:cs typeface="Times New Roman" charset="0"/>
              </a:rPr>
              <a:t>tipos de cambio en distintos mercados no rebasan los costos de transacción</a:t>
            </a:r>
            <a:r>
              <a:rPr lang="es-ES" sz="2000" b="1" dirty="0" smtClean="0">
                <a:solidFill>
                  <a:schemeClr val="bg1">
                    <a:lumMod val="95000"/>
                    <a:lumOff val="5000"/>
                  </a:schemeClr>
                </a:solidFill>
                <a:latin typeface="Times New Roman" charset="0"/>
                <a:ea typeface="Times New Roman" charset="0"/>
                <a:cs typeface="Times New Roman" charset="0"/>
              </a:rPr>
              <a:t>.</a:t>
            </a:r>
          </a:p>
          <a:p>
            <a:pPr algn="just"/>
            <a:endParaRPr lang="es-ES" sz="2000" b="1" dirty="0">
              <a:solidFill>
                <a:schemeClr val="bg1">
                  <a:lumMod val="95000"/>
                  <a:lumOff val="5000"/>
                </a:schemeClr>
              </a:solidFill>
              <a:latin typeface="Times New Roman" charset="0"/>
              <a:ea typeface="Times New Roman" charset="0"/>
              <a:cs typeface="Times New Roman" charset="0"/>
            </a:endParaRPr>
          </a:p>
          <a:p>
            <a:pPr algn="just"/>
            <a:r>
              <a:rPr lang="es-ES" sz="2000" b="1" dirty="0">
                <a:solidFill>
                  <a:schemeClr val="bg1">
                    <a:lumMod val="95000"/>
                    <a:lumOff val="5000"/>
                  </a:schemeClr>
                </a:solidFill>
                <a:latin typeface="Times New Roman" charset="0"/>
                <a:ea typeface="Times New Roman" charset="0"/>
                <a:cs typeface="Times New Roman" charset="0"/>
              </a:rPr>
              <a:t>El arbitraje no implica ningún riesgo para el </a:t>
            </a:r>
            <a:r>
              <a:rPr lang="es-ES" sz="2000" b="1" dirty="0" err="1">
                <a:solidFill>
                  <a:schemeClr val="bg1">
                    <a:lumMod val="95000"/>
                    <a:lumOff val="5000"/>
                  </a:schemeClr>
                </a:solidFill>
                <a:latin typeface="Times New Roman" charset="0"/>
                <a:ea typeface="Times New Roman" charset="0"/>
                <a:cs typeface="Times New Roman" charset="0"/>
              </a:rPr>
              <a:t>arbitrajista</a:t>
            </a:r>
            <a:r>
              <a:rPr lang="es-ES" sz="2000" b="1" dirty="0">
                <a:solidFill>
                  <a:schemeClr val="bg1">
                    <a:lumMod val="95000"/>
                    <a:lumOff val="5000"/>
                  </a:schemeClr>
                </a:solidFill>
                <a:latin typeface="Times New Roman" charset="0"/>
                <a:ea typeface="Times New Roman" charset="0"/>
                <a:cs typeface="Times New Roman" charset="0"/>
              </a:rPr>
              <a:t> y no requiere inversión de capital.</a:t>
            </a:r>
          </a:p>
          <a:p>
            <a:pPr algn="just"/>
            <a:r>
              <a:rPr lang="es-ES" sz="2000" b="1" dirty="0">
                <a:solidFill>
                  <a:schemeClr val="bg1">
                    <a:lumMod val="95000"/>
                    <a:lumOff val="5000"/>
                  </a:schemeClr>
                </a:solidFill>
                <a:latin typeface="Times New Roman" charset="0"/>
                <a:ea typeface="Times New Roman" charset="0"/>
                <a:cs typeface="Times New Roman" charset="0"/>
              </a:rPr>
              <a:t>Las oportunidades del arbitraje surgen con frecuencia, incluso en un mercado eficiente, </a:t>
            </a:r>
            <a:r>
              <a:rPr lang="es-ES" sz="2000" b="1" dirty="0" smtClean="0">
                <a:solidFill>
                  <a:schemeClr val="bg1">
                    <a:lumMod val="95000"/>
                    <a:lumOff val="5000"/>
                  </a:schemeClr>
                </a:solidFill>
                <a:latin typeface="Times New Roman" charset="0"/>
                <a:ea typeface="Times New Roman" charset="0"/>
                <a:cs typeface="Times New Roman" charset="0"/>
              </a:rPr>
              <a:t>pero duran </a:t>
            </a:r>
            <a:r>
              <a:rPr lang="es-ES" sz="2000" b="1" dirty="0">
                <a:solidFill>
                  <a:schemeClr val="bg1">
                    <a:lumMod val="95000"/>
                    <a:lumOff val="5000"/>
                  </a:schemeClr>
                </a:solidFill>
                <a:latin typeface="Times New Roman" charset="0"/>
                <a:ea typeface="Times New Roman" charset="0"/>
                <a:cs typeface="Times New Roman" charset="0"/>
              </a:rPr>
              <a:t>poco tiempo</a:t>
            </a:r>
            <a:r>
              <a:rPr lang="es-ES" sz="2000" b="1" dirty="0" smtClean="0">
                <a:solidFill>
                  <a:schemeClr val="bg1">
                    <a:lumMod val="95000"/>
                    <a:lumOff val="5000"/>
                  </a:schemeClr>
                </a:solidFill>
                <a:latin typeface="Times New Roman" charset="0"/>
                <a:ea typeface="Times New Roman" charset="0"/>
                <a:cs typeface="Times New Roman" charset="0"/>
              </a:rPr>
              <a:t>.</a:t>
            </a:r>
          </a:p>
          <a:p>
            <a:pPr algn="just"/>
            <a:endParaRPr lang="es-ES" sz="2000" b="1" dirty="0">
              <a:solidFill>
                <a:schemeClr val="bg1">
                  <a:lumMod val="95000"/>
                  <a:lumOff val="5000"/>
                </a:schemeClr>
              </a:solidFill>
              <a:latin typeface="Times New Roman" charset="0"/>
              <a:ea typeface="Times New Roman" charset="0"/>
              <a:cs typeface="Times New Roman" charset="0"/>
            </a:endParaRPr>
          </a:p>
          <a:p>
            <a:pPr algn="just"/>
            <a:r>
              <a:rPr lang="es-ES" sz="2000" b="1" dirty="0" smtClean="0">
                <a:solidFill>
                  <a:schemeClr val="accent6">
                    <a:lumMod val="75000"/>
                  </a:schemeClr>
                </a:solidFill>
                <a:latin typeface="Times New Roman" charset="0"/>
                <a:ea typeface="Times New Roman" charset="0"/>
                <a:cs typeface="Times New Roman" charset="0"/>
              </a:rPr>
              <a:t>EL ARBITRAJE DE DIVISAS </a:t>
            </a:r>
            <a:r>
              <a:rPr lang="es-ES" sz="2000" b="1" dirty="0">
                <a:solidFill>
                  <a:schemeClr val="accent6">
                    <a:lumMod val="75000"/>
                  </a:schemeClr>
                </a:solidFill>
                <a:latin typeface="Times New Roman" charset="0"/>
                <a:ea typeface="Times New Roman" charset="0"/>
                <a:cs typeface="Times New Roman" charset="0"/>
              </a:rPr>
              <a:t>puede constituir la actividad principal de algunos agentes de </a:t>
            </a:r>
            <a:r>
              <a:rPr lang="es-ES" sz="2000" b="1" dirty="0" smtClean="0">
                <a:solidFill>
                  <a:schemeClr val="accent6">
                    <a:lumMod val="75000"/>
                  </a:schemeClr>
                </a:solidFill>
                <a:latin typeface="Times New Roman" charset="0"/>
                <a:ea typeface="Times New Roman" charset="0"/>
                <a:cs typeface="Times New Roman" charset="0"/>
              </a:rPr>
              <a:t>divisas especializados</a:t>
            </a:r>
            <a:r>
              <a:rPr lang="es-ES" sz="2000" b="1" dirty="0">
                <a:solidFill>
                  <a:schemeClr val="accent6">
                    <a:lumMod val="75000"/>
                  </a:schemeClr>
                </a:solidFill>
                <a:latin typeface="Times New Roman" charset="0"/>
                <a:ea typeface="Times New Roman" charset="0"/>
                <a:cs typeface="Times New Roman" charset="0"/>
              </a:rPr>
              <a:t>, pero en la gran mayoría de los casos es una actividad secundaria de </a:t>
            </a:r>
            <a:r>
              <a:rPr lang="es-ES" sz="2000" b="1" dirty="0" smtClean="0">
                <a:solidFill>
                  <a:schemeClr val="accent6">
                    <a:lumMod val="75000"/>
                  </a:schemeClr>
                </a:solidFill>
                <a:latin typeface="Times New Roman" charset="0"/>
                <a:ea typeface="Times New Roman" charset="0"/>
                <a:cs typeface="Times New Roman" charset="0"/>
              </a:rPr>
              <a:t>los agentes </a:t>
            </a:r>
            <a:r>
              <a:rPr lang="es-ES" sz="2000" b="1" dirty="0">
                <a:solidFill>
                  <a:schemeClr val="accent6">
                    <a:lumMod val="75000"/>
                  </a:schemeClr>
                </a:solidFill>
                <a:latin typeface="Times New Roman" charset="0"/>
                <a:ea typeface="Times New Roman" charset="0"/>
                <a:cs typeface="Times New Roman" charset="0"/>
              </a:rPr>
              <a:t>bancarios y no bancarios cuyo giro principal es comprar y vender divisas.</a:t>
            </a:r>
            <a:endParaRPr lang="en-US" sz="2000" b="1" dirty="0">
              <a:solidFill>
                <a:schemeClr val="accent6">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5843678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17971" y="350218"/>
            <a:ext cx="10515600" cy="5878532"/>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smtClean="0">
                <a:solidFill>
                  <a:schemeClr val="bg1">
                    <a:lumMod val="95000"/>
                    <a:lumOff val="5000"/>
                  </a:schemeClr>
                </a:solidFill>
                <a:latin typeface="Times New Roman" charset="0"/>
                <a:ea typeface="Times New Roman" charset="0"/>
                <a:cs typeface="Times New Roman" charset="0"/>
              </a:rPr>
              <a:t>CARACTERÍSITICAS DEL ARBITRAJE</a:t>
            </a:r>
          </a:p>
          <a:p>
            <a:pPr algn="ctr"/>
            <a:endParaRPr lang="es-ES" sz="32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 No </a:t>
            </a:r>
            <a:r>
              <a:rPr lang="es-ES" sz="2000" b="1" dirty="0">
                <a:solidFill>
                  <a:schemeClr val="bg1">
                    <a:lumMod val="95000"/>
                    <a:lumOff val="5000"/>
                  </a:schemeClr>
                </a:solidFill>
                <a:latin typeface="Times New Roman" charset="0"/>
                <a:ea typeface="Times New Roman" charset="0"/>
                <a:cs typeface="Times New Roman" charset="0"/>
              </a:rPr>
              <a:t>implica ningún riesgo para el </a:t>
            </a:r>
            <a:r>
              <a:rPr lang="es-ES" sz="2000" b="1" dirty="0" err="1">
                <a:solidFill>
                  <a:schemeClr val="bg1">
                    <a:lumMod val="95000"/>
                    <a:lumOff val="5000"/>
                  </a:schemeClr>
                </a:solidFill>
                <a:latin typeface="Times New Roman" charset="0"/>
                <a:ea typeface="Times New Roman" charset="0"/>
                <a:cs typeface="Times New Roman" charset="0"/>
              </a:rPr>
              <a:t>arbitrajista</a:t>
            </a:r>
            <a:r>
              <a:rPr lang="es-ES" sz="2000" b="1" dirty="0" smtClean="0">
                <a:solidFill>
                  <a:schemeClr val="bg1">
                    <a:lumMod val="95000"/>
                    <a:lumOff val="5000"/>
                  </a:schemeClr>
                </a:solidFill>
                <a:latin typeface="Times New Roman" charset="0"/>
                <a:ea typeface="Times New Roman" charset="0"/>
                <a:cs typeface="Times New Roman" charset="0"/>
              </a:rPr>
              <a:t>. </a:t>
            </a:r>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 No </a:t>
            </a:r>
            <a:r>
              <a:rPr lang="es-ES" sz="2000" b="1" dirty="0">
                <a:solidFill>
                  <a:schemeClr val="bg1">
                    <a:lumMod val="95000"/>
                    <a:lumOff val="5000"/>
                  </a:schemeClr>
                </a:solidFill>
                <a:latin typeface="Times New Roman" charset="0"/>
                <a:ea typeface="Times New Roman" charset="0"/>
                <a:cs typeface="Times New Roman" charset="0"/>
              </a:rPr>
              <a:t>inmoviliza el capital para proporcionar ganancia. Incluso en un mercado eficiente,</a:t>
            </a:r>
          </a:p>
          <a:p>
            <a:r>
              <a:rPr lang="es-ES" sz="2000" b="1" dirty="0">
                <a:solidFill>
                  <a:schemeClr val="bg1">
                    <a:lumMod val="95000"/>
                    <a:lumOff val="5000"/>
                  </a:schemeClr>
                </a:solidFill>
                <a:latin typeface="Times New Roman" charset="0"/>
                <a:ea typeface="Times New Roman" charset="0"/>
                <a:cs typeface="Times New Roman" charset="0"/>
              </a:rPr>
              <a:t>las oportunidades de arbitraje surgen con frecuencia, pero duran poco tiempo</a:t>
            </a:r>
            <a:r>
              <a:rPr lang="es-ES" sz="2000" b="1" dirty="0" smtClean="0">
                <a:solidFill>
                  <a:schemeClr val="bg1">
                    <a:lumMod val="95000"/>
                    <a:lumOff val="5000"/>
                  </a:schemeClr>
                </a:solidFill>
                <a:latin typeface="Times New Roman" charset="0"/>
                <a:ea typeface="Times New Roman" charset="0"/>
                <a:cs typeface="Times New Roman" charset="0"/>
              </a:rPr>
              <a:t>.</a:t>
            </a:r>
          </a:p>
          <a:p>
            <a:pPr algn="ctr"/>
            <a:endParaRPr lang="es-ES" b="1" dirty="0">
              <a:solidFill>
                <a:schemeClr val="bg1">
                  <a:lumMod val="95000"/>
                  <a:lumOff val="5000"/>
                </a:schemeClr>
              </a:solidFill>
              <a:latin typeface="Times New Roman" charset="0"/>
              <a:ea typeface="Times New Roman" charset="0"/>
              <a:cs typeface="Times New Roman" charset="0"/>
            </a:endParaRPr>
          </a:p>
          <a:p>
            <a:pPr algn="ctr"/>
            <a:r>
              <a:rPr lang="es-ES" sz="2400" b="1" dirty="0" smtClean="0">
                <a:solidFill>
                  <a:schemeClr val="bg1">
                    <a:lumMod val="95000"/>
                    <a:lumOff val="5000"/>
                  </a:schemeClr>
                </a:solidFill>
                <a:latin typeface="Times New Roman" charset="0"/>
                <a:ea typeface="Times New Roman" charset="0"/>
                <a:cs typeface="Times New Roman" charset="0"/>
              </a:rPr>
              <a:t>EL ARBITRAJE DE DOS PUNTOS</a:t>
            </a:r>
          </a:p>
          <a:p>
            <a:pPr algn="ctr"/>
            <a:endParaRPr lang="es-ES" b="1" dirty="0">
              <a:solidFill>
                <a:schemeClr val="bg1">
                  <a:lumMod val="95000"/>
                  <a:lumOff val="5000"/>
                </a:schemeClr>
              </a:solidFill>
              <a:latin typeface="Times New Roman" charset="0"/>
              <a:ea typeface="Times New Roman" charset="0"/>
              <a:cs typeface="Times New Roman" charset="0"/>
            </a:endParaRPr>
          </a:p>
          <a:p>
            <a:pPr algn="ctr"/>
            <a:r>
              <a:rPr lang="es-ES" b="1" dirty="0">
                <a:solidFill>
                  <a:schemeClr val="bg1">
                    <a:lumMod val="95000"/>
                    <a:lumOff val="5000"/>
                  </a:schemeClr>
                </a:solidFill>
                <a:latin typeface="Times New Roman" charset="0"/>
                <a:ea typeface="Times New Roman" charset="0"/>
                <a:cs typeface="Times New Roman" charset="0"/>
              </a:rPr>
              <a:t>También conocido como arbitraje espacial (</a:t>
            </a:r>
            <a:r>
              <a:rPr lang="es-ES" b="1" dirty="0" err="1">
                <a:solidFill>
                  <a:schemeClr val="bg1">
                    <a:lumMod val="95000"/>
                    <a:lumOff val="5000"/>
                  </a:schemeClr>
                </a:solidFill>
                <a:latin typeface="Times New Roman" charset="0"/>
                <a:ea typeface="Times New Roman" charset="0"/>
                <a:cs typeface="Times New Roman" charset="0"/>
              </a:rPr>
              <a:t>locational</a:t>
            </a:r>
            <a:r>
              <a:rPr lang="es-ES" b="1" dirty="0">
                <a:solidFill>
                  <a:schemeClr val="bg1">
                    <a:lumMod val="95000"/>
                    <a:lumOff val="5000"/>
                  </a:schemeClr>
                </a:solidFill>
                <a:latin typeface="Times New Roman" charset="0"/>
                <a:ea typeface="Times New Roman" charset="0"/>
                <a:cs typeface="Times New Roman" charset="0"/>
              </a:rPr>
              <a:t> </a:t>
            </a:r>
            <a:r>
              <a:rPr lang="es-ES" b="1" dirty="0" err="1">
                <a:solidFill>
                  <a:schemeClr val="bg1">
                    <a:lumMod val="95000"/>
                    <a:lumOff val="5000"/>
                  </a:schemeClr>
                </a:solidFill>
                <a:latin typeface="Times New Roman" charset="0"/>
                <a:ea typeface="Times New Roman" charset="0"/>
                <a:cs typeface="Times New Roman" charset="0"/>
              </a:rPr>
              <a:t>arbitrage</a:t>
            </a:r>
            <a:r>
              <a:rPr lang="es-ES" b="1" dirty="0">
                <a:solidFill>
                  <a:schemeClr val="bg1">
                    <a:lumMod val="95000"/>
                    <a:lumOff val="5000"/>
                  </a:schemeClr>
                </a:solidFill>
                <a:latin typeface="Times New Roman" charset="0"/>
                <a:ea typeface="Times New Roman" charset="0"/>
                <a:cs typeface="Times New Roman" charset="0"/>
              </a:rPr>
              <a:t>), aprovecha la diferencia de</a:t>
            </a:r>
          </a:p>
          <a:p>
            <a:pPr algn="ctr"/>
            <a:r>
              <a:rPr lang="es-ES" b="1" dirty="0">
                <a:solidFill>
                  <a:schemeClr val="bg1">
                    <a:lumMod val="95000"/>
                    <a:lumOff val="5000"/>
                  </a:schemeClr>
                </a:solidFill>
                <a:latin typeface="Times New Roman" charset="0"/>
                <a:ea typeface="Times New Roman" charset="0"/>
                <a:cs typeface="Times New Roman" charset="0"/>
              </a:rPr>
              <a:t>precio de la misma moneda en dos mercados o dos vendedores en el mismo mercado. Al</a:t>
            </a:r>
          </a:p>
          <a:p>
            <a:pPr algn="ctr"/>
            <a:r>
              <a:rPr lang="es-ES" b="1" dirty="0">
                <a:solidFill>
                  <a:schemeClr val="bg1">
                    <a:lumMod val="95000"/>
                    <a:lumOff val="5000"/>
                  </a:schemeClr>
                </a:solidFill>
                <a:latin typeface="Times New Roman" charset="0"/>
                <a:ea typeface="Times New Roman" charset="0"/>
                <a:cs typeface="Times New Roman" charset="0"/>
              </a:rPr>
              <a:t>buscar su ganancia los </a:t>
            </a:r>
            <a:r>
              <a:rPr lang="es-ES" b="1" dirty="0" err="1">
                <a:solidFill>
                  <a:schemeClr val="bg1">
                    <a:lumMod val="95000"/>
                    <a:lumOff val="5000"/>
                  </a:schemeClr>
                </a:solidFill>
                <a:latin typeface="Times New Roman" charset="0"/>
                <a:ea typeface="Times New Roman" charset="0"/>
                <a:cs typeface="Times New Roman" charset="0"/>
              </a:rPr>
              <a:t>arbitrajistas</a:t>
            </a:r>
            <a:r>
              <a:rPr lang="es-ES" b="1" dirty="0">
                <a:solidFill>
                  <a:schemeClr val="bg1">
                    <a:lumMod val="95000"/>
                    <a:lumOff val="5000"/>
                  </a:schemeClr>
                </a:solidFill>
                <a:latin typeface="Times New Roman" charset="0"/>
                <a:ea typeface="Times New Roman" charset="0"/>
                <a:cs typeface="Times New Roman" charset="0"/>
              </a:rPr>
              <a:t> contribuyen a que la diferencia de precio desaparezca. El</a:t>
            </a:r>
          </a:p>
          <a:p>
            <a:pPr algn="ctr"/>
            <a:r>
              <a:rPr lang="es-ES" b="1" dirty="0">
                <a:solidFill>
                  <a:schemeClr val="bg1">
                    <a:lumMod val="95000"/>
                    <a:lumOff val="5000"/>
                  </a:schemeClr>
                </a:solidFill>
                <a:latin typeface="Times New Roman" charset="0"/>
                <a:ea typeface="Times New Roman" charset="0"/>
                <a:cs typeface="Times New Roman" charset="0"/>
              </a:rPr>
              <a:t>costo de transacción puede reducir el beneficio del arbitraje, o eliminarlo totalmente</a:t>
            </a:r>
            <a:r>
              <a:rPr lang="es-ES" b="1" dirty="0" smtClean="0">
                <a:solidFill>
                  <a:schemeClr val="bg1">
                    <a:lumMod val="95000"/>
                    <a:lumOff val="5000"/>
                  </a:schemeClr>
                </a:solidFill>
                <a:latin typeface="Times New Roman" charset="0"/>
                <a:ea typeface="Times New Roman" charset="0"/>
                <a:cs typeface="Times New Roman" charset="0"/>
              </a:rPr>
              <a:t>.</a:t>
            </a:r>
          </a:p>
          <a:p>
            <a:pPr algn="ctr"/>
            <a:endParaRPr lang="es-ES" b="1" dirty="0">
              <a:solidFill>
                <a:schemeClr val="bg1">
                  <a:lumMod val="95000"/>
                  <a:lumOff val="5000"/>
                </a:schemeClr>
              </a:solidFill>
              <a:latin typeface="Times New Roman" charset="0"/>
              <a:ea typeface="Times New Roman" charset="0"/>
              <a:cs typeface="Times New Roman" charset="0"/>
            </a:endParaRPr>
          </a:p>
          <a:p>
            <a:pPr algn="ctr"/>
            <a:r>
              <a:rPr lang="es-ES" sz="2400" b="1" dirty="0" smtClean="0">
                <a:solidFill>
                  <a:schemeClr val="bg1">
                    <a:lumMod val="95000"/>
                    <a:lumOff val="5000"/>
                  </a:schemeClr>
                </a:solidFill>
                <a:latin typeface="Times New Roman" charset="0"/>
                <a:ea typeface="Times New Roman" charset="0"/>
                <a:cs typeface="Times New Roman" charset="0"/>
              </a:rPr>
              <a:t>EJEMPLO</a:t>
            </a:r>
          </a:p>
          <a:p>
            <a:pPr algn="ctr"/>
            <a:endParaRPr lang="es-ES" sz="2400" b="1" dirty="0" smtClean="0">
              <a:solidFill>
                <a:schemeClr val="bg1">
                  <a:lumMod val="95000"/>
                  <a:lumOff val="5000"/>
                </a:schemeClr>
              </a:solidFill>
              <a:latin typeface="Times New Roman" charset="0"/>
              <a:ea typeface="Times New Roman" charset="0"/>
              <a:cs typeface="Times New Roman" charset="0"/>
            </a:endParaRPr>
          </a:p>
          <a:p>
            <a:pPr algn="ctr"/>
            <a:r>
              <a:rPr lang="es-ES" b="1" dirty="0" smtClean="0">
                <a:solidFill>
                  <a:schemeClr val="bg1">
                    <a:lumMod val="95000"/>
                    <a:lumOff val="5000"/>
                  </a:schemeClr>
                </a:solidFill>
                <a:latin typeface="Times New Roman" charset="0"/>
                <a:ea typeface="Times New Roman" charset="0"/>
                <a:cs typeface="Times New Roman" charset="0"/>
              </a:rPr>
              <a:t>Si </a:t>
            </a:r>
            <a:r>
              <a:rPr lang="es-ES" b="1" dirty="0">
                <a:solidFill>
                  <a:schemeClr val="bg1">
                    <a:lumMod val="95000"/>
                    <a:lumOff val="5000"/>
                  </a:schemeClr>
                </a:solidFill>
                <a:latin typeface="Times New Roman" charset="0"/>
                <a:ea typeface="Times New Roman" charset="0"/>
                <a:cs typeface="Times New Roman" charset="0"/>
              </a:rPr>
              <a:t>el tipo de cambio </a:t>
            </a:r>
            <a:r>
              <a:rPr lang="es-ES" b="1" dirty="0" smtClean="0">
                <a:solidFill>
                  <a:schemeClr val="bg1">
                    <a:lumMod val="95000"/>
                    <a:lumOff val="5000"/>
                  </a:schemeClr>
                </a:solidFill>
                <a:latin typeface="Times New Roman" charset="0"/>
                <a:ea typeface="Times New Roman" charset="0"/>
                <a:cs typeface="Times New Roman" charset="0"/>
              </a:rPr>
              <a:t>MXN/USD </a:t>
            </a:r>
            <a:r>
              <a:rPr lang="es-ES" b="1" dirty="0">
                <a:solidFill>
                  <a:schemeClr val="bg1">
                    <a:lumMod val="95000"/>
                    <a:lumOff val="5000"/>
                  </a:schemeClr>
                </a:solidFill>
                <a:latin typeface="Times New Roman" charset="0"/>
                <a:ea typeface="Times New Roman" charset="0"/>
                <a:cs typeface="Times New Roman" charset="0"/>
              </a:rPr>
              <a:t>en México es 11,25 y al mismo tiempo el tipo de cambio en</a:t>
            </a:r>
          </a:p>
          <a:p>
            <a:pPr algn="ctr"/>
            <a:r>
              <a:rPr lang="es-ES" b="1" dirty="0" smtClean="0">
                <a:solidFill>
                  <a:schemeClr val="bg1">
                    <a:lumMod val="95000"/>
                    <a:lumOff val="5000"/>
                  </a:schemeClr>
                </a:solidFill>
                <a:latin typeface="Times New Roman" charset="0"/>
                <a:ea typeface="Times New Roman" charset="0"/>
                <a:cs typeface="Times New Roman" charset="0"/>
              </a:rPr>
              <a:t>USD/MXN </a:t>
            </a:r>
            <a:r>
              <a:rPr lang="es-ES" b="1" dirty="0">
                <a:solidFill>
                  <a:schemeClr val="bg1">
                    <a:lumMod val="95000"/>
                    <a:lumOff val="5000"/>
                  </a:schemeClr>
                </a:solidFill>
                <a:latin typeface="Times New Roman" charset="0"/>
                <a:ea typeface="Times New Roman" charset="0"/>
                <a:cs typeface="Times New Roman" charset="0"/>
              </a:rPr>
              <a:t>en New York es 0.0893 (el mismos que se obtiene 1/11.20)</a:t>
            </a:r>
          </a:p>
          <a:p>
            <a:pPr algn="ctr"/>
            <a:r>
              <a:rPr lang="es-ES" b="1" dirty="0" smtClean="0">
                <a:solidFill>
                  <a:schemeClr val="accent6">
                    <a:lumMod val="75000"/>
                  </a:schemeClr>
                </a:solidFill>
                <a:latin typeface="Times New Roman" charset="0"/>
                <a:ea typeface="Times New Roman" charset="0"/>
                <a:cs typeface="Times New Roman" charset="0"/>
              </a:rPr>
              <a:t>CONVIENE COMPRAR LOS DÓLARES EN NY PARA VENDERLOS EN MÉXICO.</a:t>
            </a:r>
            <a:endParaRPr lang="en-US" b="1" dirty="0">
              <a:solidFill>
                <a:schemeClr val="accent6">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123339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5 Título"/>
          <p:cNvSpPr>
            <a:spLocks noGrp="1"/>
          </p:cNvSpPr>
          <p:nvPr>
            <p:ph type="title"/>
          </p:nvPr>
        </p:nvSpPr>
        <p:spPr>
          <a:xfrm>
            <a:off x="1284968" y="156256"/>
            <a:ext cx="8229600" cy="939800"/>
          </a:xfrm>
        </p:spPr>
        <p:txBody>
          <a:bodyPr rtlCol="0">
            <a:normAutofit/>
          </a:bodyPr>
          <a:lstStyle/>
          <a:p>
            <a:pPr algn="l" eaLnBrk="1" fontAlgn="auto" hangingPunct="1">
              <a:spcAft>
                <a:spcPts val="0"/>
              </a:spcAft>
              <a:defRPr/>
            </a:pPr>
            <a:r>
              <a:rPr lang="es-MX" b="1" dirty="0" smtClean="0">
                <a:solidFill>
                  <a:schemeClr val="bg1"/>
                </a:solidFill>
                <a:latin typeface="Times New Roman" pitchFamily="18" charset="0"/>
                <a:cs typeface="Times New Roman" pitchFamily="18" charset="0"/>
              </a:rPr>
              <a:t>JUSTIFICACIÓN:</a:t>
            </a:r>
            <a:endParaRPr lang="es-MX" b="1" dirty="0">
              <a:solidFill>
                <a:schemeClr val="bg1"/>
              </a:solidFill>
              <a:latin typeface="Times New Roman" pitchFamily="18" charset="0"/>
              <a:cs typeface="Times New Roman" pitchFamily="18" charset="0"/>
            </a:endParaRPr>
          </a:p>
        </p:txBody>
      </p:sp>
      <p:sp>
        <p:nvSpPr>
          <p:cNvPr id="22" name="4 Rectángulo"/>
          <p:cNvSpPr>
            <a:spLocks noChangeArrowheads="1"/>
          </p:cNvSpPr>
          <p:nvPr/>
        </p:nvSpPr>
        <p:spPr bwMode="auto">
          <a:xfrm>
            <a:off x="1284968" y="1096056"/>
            <a:ext cx="9687832" cy="5566001"/>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blurRad="40000" dist="20000" dir="5400000" rotWithShape="0">
              <a:srgbClr val="000000">
                <a:alpha val="37999"/>
              </a:srgbClr>
            </a:outerShdw>
          </a:effectLst>
        </p:spPr>
        <p:txBody>
          <a:bodyPr lIns="90000"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marR="0" lvl="0" defTabSz="914400" eaLnBrk="1" fontAlgn="auto" latinLnBrk="0" hangingPunct="1">
              <a:lnSpc>
                <a:spcPct val="100000"/>
              </a:lnSpc>
              <a:spcBef>
                <a:spcPts val="0"/>
              </a:spcBef>
              <a:spcAft>
                <a:spcPts val="0"/>
              </a:spcAft>
              <a:buClrTx/>
              <a:buSzTx/>
              <a:buNone/>
              <a:tabLst/>
              <a:defRPr/>
            </a:pPr>
            <a:r>
              <a:rPr lang="es-MX" altLang="es-ES_tradnl" sz="2000" b="1" dirty="0" smtClean="0">
                <a:solidFill>
                  <a:srgbClr val="17375E"/>
                </a:solidFill>
                <a:latin typeface="Times New Roman" charset="0"/>
                <a:ea typeface="Times New Roman" charset="0"/>
                <a:cs typeface="Times New Roman" charset="0"/>
              </a:rPr>
              <a:t>Los tipos de operación que pueden contratrse dentro del mercado de divisas o también conocido ampliamente como FOREX son las operaciones de contado o spot y las operaciones a plazo o forward. </a:t>
            </a:r>
          </a:p>
          <a:p>
            <a:pPr marR="0" lvl="0" defTabSz="914400" eaLnBrk="1" fontAlgn="auto" latinLnBrk="0" hangingPunct="1">
              <a:lnSpc>
                <a:spcPct val="100000"/>
              </a:lnSpc>
              <a:spcBef>
                <a:spcPts val="0"/>
              </a:spcBef>
              <a:spcAft>
                <a:spcPts val="0"/>
              </a:spcAft>
              <a:buClrTx/>
              <a:buSzTx/>
              <a:buNone/>
              <a:tabLst/>
              <a:defRPr/>
            </a:pPr>
            <a:endParaRPr lang="es-MX" altLang="es-ES_tradnl" sz="2000" b="1" dirty="0">
              <a:solidFill>
                <a:srgbClr val="17375E"/>
              </a:solidFill>
              <a:latin typeface="Times New Roman" charset="0"/>
              <a:ea typeface="Times New Roman" charset="0"/>
              <a:cs typeface="Times New Roman" charset="0"/>
            </a:endParaRPr>
          </a:p>
          <a:p>
            <a:pPr marR="0" lvl="0" defTabSz="914400" eaLnBrk="1" fontAlgn="auto" latinLnBrk="0" hangingPunct="1">
              <a:lnSpc>
                <a:spcPct val="100000"/>
              </a:lnSpc>
              <a:spcBef>
                <a:spcPts val="0"/>
              </a:spcBef>
              <a:spcAft>
                <a:spcPts val="0"/>
              </a:spcAft>
              <a:buClrTx/>
              <a:buSzTx/>
              <a:buNone/>
              <a:tabLst/>
              <a:defRPr/>
            </a:pPr>
            <a:r>
              <a:rPr lang="es-MX" altLang="es-ES_tradnl" sz="2000" b="1" dirty="0" smtClean="0">
                <a:solidFill>
                  <a:srgbClr val="17375E"/>
                </a:solidFill>
                <a:latin typeface="Times New Roman" charset="0"/>
                <a:ea typeface="Times New Roman" charset="0"/>
                <a:cs typeface="Times New Roman" charset="0"/>
              </a:rPr>
              <a:t>Las operaciones al contado o spot son las más populares porque son las más cotidianas en la vida diaria. Se definen como aquellas en las que el tiempo que transcurre desde la contratación de la operación hasta el momento de su liquidación no supere los dos días hábiles. Su importancia radica en que arroja información del comportamiento y expectativas que reina en los mercados al menudeo de divisas.</a:t>
            </a:r>
          </a:p>
          <a:p>
            <a:pPr marR="0" lvl="0" defTabSz="914400" eaLnBrk="1" fontAlgn="auto" latinLnBrk="0" hangingPunct="1">
              <a:lnSpc>
                <a:spcPct val="100000"/>
              </a:lnSpc>
              <a:spcBef>
                <a:spcPts val="0"/>
              </a:spcBef>
              <a:spcAft>
                <a:spcPts val="0"/>
              </a:spcAft>
              <a:buClrTx/>
              <a:buSzTx/>
              <a:buNone/>
              <a:tabLst/>
              <a:defRPr/>
            </a:pPr>
            <a:endParaRPr lang="es-MX" altLang="es-ES_tradnl" sz="2000" b="1" dirty="0">
              <a:solidFill>
                <a:srgbClr val="17375E"/>
              </a:solidFill>
              <a:latin typeface="Times New Roman" charset="0"/>
              <a:ea typeface="Times New Roman" charset="0"/>
              <a:cs typeface="Times New Roman" charset="0"/>
            </a:endParaRPr>
          </a:p>
          <a:p>
            <a:pPr marR="0" lvl="0" defTabSz="914400" eaLnBrk="1" fontAlgn="auto" latinLnBrk="0" hangingPunct="1">
              <a:lnSpc>
                <a:spcPct val="100000"/>
              </a:lnSpc>
              <a:spcBef>
                <a:spcPts val="0"/>
              </a:spcBef>
              <a:spcAft>
                <a:spcPts val="0"/>
              </a:spcAft>
              <a:buClrTx/>
              <a:buSzTx/>
              <a:buNone/>
              <a:tabLst/>
              <a:defRPr/>
            </a:pPr>
            <a:r>
              <a:rPr lang="es-MX" altLang="es-ES_tradnl" sz="2000" b="1" dirty="0" smtClean="0">
                <a:solidFill>
                  <a:srgbClr val="17375E"/>
                </a:solidFill>
                <a:latin typeface="Times New Roman" charset="0"/>
                <a:ea typeface="Times New Roman" charset="0"/>
                <a:cs typeface="Times New Roman" charset="0"/>
              </a:rPr>
              <a:t>Las operaciones a plazo o forward son aquellas cuya negociación se realiza hoy y la entrega de divisas en un plazo superior a los dos días hábiles después de haberse efectuado la negociación, Es una operación acordada por dos partes donde una se compromete a comprar y la otra a vender en un plazo deerminado cuyas carácterísticas contractuales se acuerdan hoy. Su relevancia radica en que es un instrumento que sirve para la administración del riesgo cambiario.</a:t>
            </a:r>
          </a:p>
          <a:p>
            <a:pPr marL="114300" marR="0" lvl="0" indent="-457200" algn="just" defTabSz="914400" eaLnBrk="1" fontAlgn="auto" latinLnBrk="0" hangingPunct="1">
              <a:lnSpc>
                <a:spcPct val="100000"/>
              </a:lnSpc>
              <a:spcBef>
                <a:spcPts val="0"/>
              </a:spcBef>
              <a:spcAft>
                <a:spcPts val="0"/>
              </a:spcAft>
              <a:buClrTx/>
              <a:buSzTx/>
              <a:buFontTx/>
              <a:buNone/>
              <a:tabLst/>
              <a:defRPr/>
            </a:pPr>
            <a:endParaRPr lang="es-MX" altLang="es-ES_tradnl" sz="2000" b="1" dirty="0">
              <a:solidFill>
                <a:srgbClr val="17375E"/>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2882462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7971" y="350218"/>
            <a:ext cx="10515600" cy="5570756"/>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a:solidFill>
                  <a:schemeClr val="bg1">
                    <a:lumMod val="95000"/>
                    <a:lumOff val="5000"/>
                  </a:schemeClr>
                </a:solidFill>
                <a:latin typeface="Times New Roman" charset="0"/>
                <a:ea typeface="Times New Roman" charset="0"/>
                <a:cs typeface="Times New Roman" charset="0"/>
              </a:rPr>
              <a:t>EJEMPLO</a:t>
            </a:r>
          </a:p>
          <a:p>
            <a:pPr algn="ctr"/>
            <a:r>
              <a:rPr lang="es-ES" sz="3200" b="1" dirty="0" smtClean="0">
                <a:solidFill>
                  <a:schemeClr val="bg1">
                    <a:lumMod val="95000"/>
                    <a:lumOff val="5000"/>
                  </a:schemeClr>
                </a:solidFill>
                <a:latin typeface="Times New Roman" charset="0"/>
                <a:ea typeface="Times New Roman" charset="0"/>
                <a:cs typeface="Times New Roman" charset="0"/>
              </a:rPr>
              <a:t>¿Cuántos </a:t>
            </a:r>
            <a:r>
              <a:rPr lang="es-ES" sz="3200" b="1" dirty="0">
                <a:solidFill>
                  <a:schemeClr val="bg1">
                    <a:lumMod val="95000"/>
                    <a:lumOff val="5000"/>
                  </a:schemeClr>
                </a:solidFill>
                <a:latin typeface="Times New Roman" charset="0"/>
                <a:ea typeface="Times New Roman" charset="0"/>
                <a:cs typeface="Times New Roman" charset="0"/>
              </a:rPr>
              <a:t>dólares de ganancia producen 100 millones de pesos realizando la vuelta </a:t>
            </a:r>
            <a:r>
              <a:rPr lang="es-ES" sz="3200" b="1" dirty="0" smtClean="0">
                <a:solidFill>
                  <a:schemeClr val="bg1">
                    <a:lumMod val="95000"/>
                    <a:lumOff val="5000"/>
                  </a:schemeClr>
                </a:solidFill>
                <a:latin typeface="Times New Roman" charset="0"/>
                <a:ea typeface="Times New Roman" charset="0"/>
                <a:cs typeface="Times New Roman" charset="0"/>
              </a:rPr>
              <a:t>completa</a:t>
            </a:r>
            <a:r>
              <a:rPr lang="es-ES" sz="3200" b="1" dirty="0">
                <a:solidFill>
                  <a:schemeClr val="bg1">
                    <a:lumMod val="95000"/>
                    <a:lumOff val="5000"/>
                  </a:schemeClr>
                </a:solidFill>
                <a:latin typeface="Times New Roman" charset="0"/>
                <a:ea typeface="Times New Roman" charset="0"/>
                <a:cs typeface="Times New Roman" charset="0"/>
              </a:rPr>
              <a:t>?</a:t>
            </a:r>
            <a:endParaRPr lang="es-ES" sz="3200" b="1" dirty="0" smtClean="0">
              <a:solidFill>
                <a:schemeClr val="bg1">
                  <a:lumMod val="95000"/>
                  <a:lumOff val="5000"/>
                </a:schemeClr>
              </a:solidFill>
              <a:latin typeface="Times New Roman" charset="0"/>
              <a:ea typeface="Times New Roman" charset="0"/>
              <a:cs typeface="Times New Roman" charset="0"/>
            </a:endParaRPr>
          </a:p>
          <a:p>
            <a:pPr algn="ctr"/>
            <a:endParaRPr lang="es-ES" sz="3200" b="1" dirty="0">
              <a:solidFill>
                <a:schemeClr val="bg1">
                  <a:lumMod val="95000"/>
                  <a:lumOff val="5000"/>
                </a:schemeClr>
              </a:solidFill>
              <a:latin typeface="Times New Roman" charset="0"/>
              <a:ea typeface="Times New Roman" charset="0"/>
              <a:cs typeface="Times New Roman" charset="0"/>
            </a:endParaRPr>
          </a:p>
          <a:p>
            <a:pPr algn="ctr"/>
            <a:r>
              <a:rPr lang="es-ES" sz="3200" b="1" dirty="0" smtClean="0">
                <a:solidFill>
                  <a:schemeClr val="bg1">
                    <a:lumMod val="95000"/>
                    <a:lumOff val="5000"/>
                  </a:schemeClr>
                </a:solidFill>
                <a:latin typeface="Times New Roman" charset="0"/>
                <a:ea typeface="Times New Roman" charset="0"/>
                <a:cs typeface="Times New Roman" charset="0"/>
              </a:rPr>
              <a:t>1º MXN100´000,000 / 11,20 USD = 8´928,571.43 </a:t>
            </a:r>
          </a:p>
          <a:p>
            <a:pPr algn="ctr"/>
            <a:r>
              <a:rPr lang="es-ES" sz="3200" b="1" dirty="0" smtClean="0">
                <a:solidFill>
                  <a:schemeClr val="bg1">
                    <a:lumMod val="95000"/>
                    <a:lumOff val="5000"/>
                  </a:schemeClr>
                </a:solidFill>
                <a:latin typeface="Times New Roman" charset="0"/>
                <a:ea typeface="Times New Roman" charset="0"/>
                <a:cs typeface="Times New Roman" charset="0"/>
              </a:rPr>
              <a:t>2º </a:t>
            </a:r>
            <a:r>
              <a:rPr lang="es-ES" sz="3200" b="1" dirty="0">
                <a:solidFill>
                  <a:schemeClr val="bg1">
                    <a:lumMod val="95000"/>
                    <a:lumOff val="5000"/>
                  </a:schemeClr>
                </a:solidFill>
                <a:latin typeface="Times New Roman" charset="0"/>
                <a:ea typeface="Times New Roman" charset="0"/>
                <a:cs typeface="Times New Roman" charset="0"/>
              </a:rPr>
              <a:t>8´928,571.43 </a:t>
            </a:r>
            <a:r>
              <a:rPr lang="es-ES" sz="3200" b="1" dirty="0" smtClean="0">
                <a:solidFill>
                  <a:schemeClr val="bg1">
                    <a:lumMod val="95000"/>
                    <a:lumOff val="5000"/>
                  </a:schemeClr>
                </a:solidFill>
                <a:latin typeface="Times New Roman" charset="0"/>
                <a:ea typeface="Times New Roman" charset="0"/>
                <a:cs typeface="Times New Roman" charset="0"/>
              </a:rPr>
              <a:t>*11,25 0 100´446,428</a:t>
            </a:r>
          </a:p>
          <a:p>
            <a:pPr algn="ctr"/>
            <a:r>
              <a:rPr lang="es-ES" sz="3200" b="1" dirty="0" smtClean="0">
                <a:solidFill>
                  <a:schemeClr val="bg1">
                    <a:lumMod val="95000"/>
                    <a:lumOff val="5000"/>
                  </a:schemeClr>
                </a:solidFill>
                <a:latin typeface="Times New Roman" charset="0"/>
                <a:ea typeface="Times New Roman" charset="0"/>
                <a:cs typeface="Times New Roman" charset="0"/>
              </a:rPr>
              <a:t>3º 100´000,000 - 100´446,428 = 446,428</a:t>
            </a:r>
            <a:endParaRPr lang="es-ES" sz="3200" b="1" dirty="0">
              <a:solidFill>
                <a:schemeClr val="bg1">
                  <a:lumMod val="95000"/>
                  <a:lumOff val="5000"/>
                </a:schemeClr>
              </a:solidFill>
              <a:latin typeface="Times New Roman" charset="0"/>
              <a:ea typeface="Times New Roman" charset="0"/>
              <a:cs typeface="Times New Roman" charset="0"/>
            </a:endParaRPr>
          </a:p>
          <a:p>
            <a:pPr algn="ctr"/>
            <a:endParaRPr lang="es-ES" sz="3200" b="1" dirty="0" smtClean="0">
              <a:solidFill>
                <a:schemeClr val="bg1">
                  <a:lumMod val="95000"/>
                  <a:lumOff val="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Lo que implica que en la vuelta completa ha generado unas utilidades de </a:t>
            </a:r>
            <a:r>
              <a:rPr lang="es-ES" sz="2000" b="1" dirty="0" smtClean="0">
                <a:solidFill>
                  <a:schemeClr val="accent6">
                    <a:lumMod val="75000"/>
                  </a:schemeClr>
                </a:solidFill>
                <a:latin typeface="Times New Roman" charset="0"/>
                <a:ea typeface="Times New Roman" charset="0"/>
                <a:cs typeface="Times New Roman" charset="0"/>
              </a:rPr>
              <a:t>446,428 </a:t>
            </a:r>
            <a:r>
              <a:rPr lang="es-ES" sz="2000" b="1" dirty="0">
                <a:solidFill>
                  <a:schemeClr val="accent6">
                    <a:lumMod val="75000"/>
                  </a:schemeClr>
                </a:solidFill>
                <a:latin typeface="Times New Roman" charset="0"/>
                <a:ea typeface="Times New Roman" charset="0"/>
                <a:cs typeface="Times New Roman" charset="0"/>
              </a:rPr>
              <a:t>pesos del</a:t>
            </a:r>
          </a:p>
          <a:p>
            <a:pPr algn="ctr"/>
            <a:r>
              <a:rPr lang="es-ES" sz="2000" b="1" dirty="0">
                <a:solidFill>
                  <a:schemeClr val="accent6">
                    <a:lumMod val="75000"/>
                  </a:schemeClr>
                </a:solidFill>
                <a:latin typeface="Times New Roman" charset="0"/>
                <a:ea typeface="Times New Roman" charset="0"/>
                <a:cs typeface="Times New Roman" charset="0"/>
              </a:rPr>
              <a:t>valor inicial</a:t>
            </a:r>
            <a:r>
              <a:rPr lang="es-ES" sz="2000" b="1" dirty="0" smtClean="0">
                <a:solidFill>
                  <a:schemeClr val="accent6">
                    <a:lumMod val="75000"/>
                  </a:schemeClr>
                </a:solidFill>
                <a:latin typeface="Times New Roman" charset="0"/>
                <a:ea typeface="Times New Roman" charset="0"/>
                <a:cs typeface="Times New Roman" charset="0"/>
              </a:rPr>
              <a:t>.</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smtClean="0">
                <a:solidFill>
                  <a:schemeClr val="accent6">
                    <a:lumMod val="75000"/>
                  </a:schemeClr>
                </a:solidFill>
                <a:latin typeface="Times New Roman" charset="0"/>
                <a:ea typeface="Times New Roman" charset="0"/>
                <a:cs typeface="Times New Roman" charset="0"/>
              </a:rPr>
              <a:t>ES UNA GANANCIA MUY ATRACTIVA TOMANDO EN CONSIDERACIÓN QUE SE PRODUCE EN UNOS CUANTOS MINUTOS Y SIN NINGÚN RIESGO.</a:t>
            </a:r>
            <a:endParaRPr lang="en-US" sz="2000" b="1" dirty="0">
              <a:solidFill>
                <a:schemeClr val="accent6">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7043418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6999" y="640504"/>
            <a:ext cx="10515600" cy="5509200"/>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smtClean="0">
                <a:solidFill>
                  <a:schemeClr val="bg1">
                    <a:lumMod val="95000"/>
                    <a:lumOff val="5000"/>
                  </a:schemeClr>
                </a:solidFill>
                <a:latin typeface="Times New Roman" charset="0"/>
                <a:ea typeface="Times New Roman" charset="0"/>
                <a:cs typeface="Times New Roman" charset="0"/>
              </a:rPr>
              <a:t>ARBITRAJE DE TRES PUNTOS</a:t>
            </a:r>
          </a:p>
          <a:p>
            <a:pPr algn="ctr"/>
            <a:endParaRPr lang="es-ES" sz="3200" b="1" dirty="0" smtClean="0">
              <a:solidFill>
                <a:schemeClr val="bg1">
                  <a:lumMod val="95000"/>
                  <a:lumOff val="5000"/>
                </a:schemeClr>
              </a:solidFill>
              <a:latin typeface="Times New Roman" charset="0"/>
              <a:ea typeface="Times New Roman" charset="0"/>
              <a:cs typeface="Times New Roman" charset="0"/>
            </a:endParaRPr>
          </a:p>
          <a:p>
            <a:pPr algn="just"/>
            <a:r>
              <a:rPr lang="es-ES" b="1" dirty="0" smtClean="0">
                <a:solidFill>
                  <a:schemeClr val="bg1">
                    <a:lumMod val="95000"/>
                    <a:lumOff val="5000"/>
                  </a:schemeClr>
                </a:solidFill>
                <a:latin typeface="Times New Roman" charset="0"/>
                <a:ea typeface="Times New Roman" charset="0"/>
                <a:cs typeface="Times New Roman" charset="0"/>
              </a:rPr>
              <a:t>Conocido </a:t>
            </a:r>
            <a:r>
              <a:rPr lang="es-ES" b="1" dirty="0">
                <a:solidFill>
                  <a:schemeClr val="bg1">
                    <a:lumMod val="95000"/>
                    <a:lumOff val="5000"/>
                  </a:schemeClr>
                </a:solidFill>
                <a:latin typeface="Times New Roman" charset="0"/>
                <a:ea typeface="Times New Roman" charset="0"/>
                <a:cs typeface="Times New Roman" charset="0"/>
              </a:rPr>
              <a:t>como </a:t>
            </a:r>
            <a:r>
              <a:rPr lang="es-ES" b="1" dirty="0" smtClean="0">
                <a:solidFill>
                  <a:schemeClr val="accent6">
                    <a:lumMod val="75000"/>
                  </a:schemeClr>
                </a:solidFill>
                <a:latin typeface="Times New Roman" charset="0"/>
                <a:ea typeface="Times New Roman" charset="0"/>
                <a:cs typeface="Times New Roman" charset="0"/>
              </a:rPr>
              <a:t>ARBITRAJE TRIANGULAR</a:t>
            </a:r>
            <a:r>
              <a:rPr lang="es-ES" b="1" dirty="0" smtClean="0">
                <a:solidFill>
                  <a:schemeClr val="bg1">
                    <a:lumMod val="95000"/>
                    <a:lumOff val="5000"/>
                  </a:schemeClr>
                </a:solidFill>
                <a:latin typeface="Times New Roman" charset="0"/>
                <a:ea typeface="Times New Roman" charset="0"/>
                <a:cs typeface="Times New Roman" charset="0"/>
              </a:rPr>
              <a:t>, </a:t>
            </a:r>
            <a:r>
              <a:rPr lang="es-ES" b="1" dirty="0">
                <a:solidFill>
                  <a:schemeClr val="bg1">
                    <a:lumMod val="95000"/>
                    <a:lumOff val="5000"/>
                  </a:schemeClr>
                </a:solidFill>
                <a:latin typeface="Times New Roman" charset="0"/>
                <a:ea typeface="Times New Roman" charset="0"/>
                <a:cs typeface="Times New Roman" charset="0"/>
              </a:rPr>
              <a:t>involucra tres plazas y tres monedas. Para que este </a:t>
            </a:r>
            <a:r>
              <a:rPr lang="es-ES" b="1" dirty="0" smtClean="0">
                <a:solidFill>
                  <a:schemeClr val="bg1">
                    <a:lumMod val="95000"/>
                    <a:lumOff val="5000"/>
                  </a:schemeClr>
                </a:solidFill>
                <a:latin typeface="Times New Roman" charset="0"/>
                <a:ea typeface="Times New Roman" charset="0"/>
                <a:cs typeface="Times New Roman" charset="0"/>
              </a:rPr>
              <a:t>tipo de arbitraje sea </a:t>
            </a:r>
            <a:r>
              <a:rPr lang="es-ES" b="1" dirty="0">
                <a:solidFill>
                  <a:schemeClr val="bg1">
                    <a:lumMod val="95000"/>
                    <a:lumOff val="5000"/>
                  </a:schemeClr>
                </a:solidFill>
                <a:latin typeface="Times New Roman" charset="0"/>
                <a:ea typeface="Times New Roman" charset="0"/>
                <a:cs typeface="Times New Roman" charset="0"/>
              </a:rPr>
              <a:t>lucrativo, el tipo de cambio directo debe ser diferente al tipo de </a:t>
            </a:r>
            <a:r>
              <a:rPr lang="es-ES" b="1" dirty="0" smtClean="0">
                <a:solidFill>
                  <a:schemeClr val="bg1">
                    <a:lumMod val="95000"/>
                    <a:lumOff val="5000"/>
                  </a:schemeClr>
                </a:solidFill>
                <a:latin typeface="Times New Roman" charset="0"/>
                <a:ea typeface="Times New Roman" charset="0"/>
                <a:cs typeface="Times New Roman" charset="0"/>
              </a:rPr>
              <a:t>cambio cruzado.</a:t>
            </a:r>
          </a:p>
          <a:p>
            <a:pPr algn="just"/>
            <a:endParaRPr lang="es-ES" b="1" dirty="0">
              <a:solidFill>
                <a:schemeClr val="bg1">
                  <a:lumMod val="95000"/>
                  <a:lumOff val="5000"/>
                </a:schemeClr>
              </a:solidFill>
              <a:latin typeface="Times New Roman" charset="0"/>
              <a:ea typeface="Times New Roman" charset="0"/>
              <a:cs typeface="Times New Roman" charset="0"/>
            </a:endParaRPr>
          </a:p>
          <a:p>
            <a:pPr algn="just"/>
            <a:r>
              <a:rPr lang="es-ES" b="1" dirty="0">
                <a:solidFill>
                  <a:schemeClr val="bg1">
                    <a:lumMod val="95000"/>
                    <a:lumOff val="5000"/>
                  </a:schemeClr>
                </a:solidFill>
                <a:latin typeface="Times New Roman" charset="0"/>
                <a:ea typeface="Times New Roman" charset="0"/>
                <a:cs typeface="Times New Roman" charset="0"/>
              </a:rPr>
              <a:t>En el arbitraje de tres puntos, si la vuelta completa en una dirección provoca una pérdida, </a:t>
            </a:r>
            <a:r>
              <a:rPr lang="es-ES" b="1" dirty="0" smtClean="0">
                <a:solidFill>
                  <a:schemeClr val="bg1">
                    <a:lumMod val="95000"/>
                    <a:lumOff val="5000"/>
                  </a:schemeClr>
                </a:solidFill>
                <a:latin typeface="Times New Roman" charset="0"/>
                <a:ea typeface="Times New Roman" charset="0"/>
                <a:cs typeface="Times New Roman" charset="0"/>
              </a:rPr>
              <a:t>la vuelta </a:t>
            </a:r>
            <a:r>
              <a:rPr lang="es-ES" b="1" dirty="0">
                <a:solidFill>
                  <a:schemeClr val="bg1">
                    <a:lumMod val="95000"/>
                    <a:lumOff val="5000"/>
                  </a:schemeClr>
                </a:solidFill>
                <a:latin typeface="Times New Roman" charset="0"/>
                <a:ea typeface="Times New Roman" charset="0"/>
                <a:cs typeface="Times New Roman" charset="0"/>
              </a:rPr>
              <a:t>en el sentido contrario genera una utilidad. Las oportunidades de arbitraje surgen </a:t>
            </a:r>
            <a:r>
              <a:rPr lang="es-ES" b="1" dirty="0" smtClean="0">
                <a:solidFill>
                  <a:schemeClr val="bg1">
                    <a:lumMod val="95000"/>
                    <a:lumOff val="5000"/>
                  </a:schemeClr>
                </a:solidFill>
                <a:latin typeface="Times New Roman" charset="0"/>
                <a:ea typeface="Times New Roman" charset="0"/>
                <a:cs typeface="Times New Roman" charset="0"/>
              </a:rPr>
              <a:t>con frecuencia</a:t>
            </a:r>
            <a:r>
              <a:rPr lang="es-ES" b="1" dirty="0">
                <a:solidFill>
                  <a:schemeClr val="bg1">
                    <a:lumMod val="95000"/>
                    <a:lumOff val="5000"/>
                  </a:schemeClr>
                </a:solidFill>
                <a:latin typeface="Times New Roman" charset="0"/>
                <a:ea typeface="Times New Roman" charset="0"/>
                <a:cs typeface="Times New Roman" charset="0"/>
              </a:rPr>
              <a:t>, pero </a:t>
            </a:r>
            <a:r>
              <a:rPr lang="es-ES" b="1" dirty="0" smtClean="0">
                <a:solidFill>
                  <a:schemeClr val="bg1">
                    <a:lumMod val="95000"/>
                    <a:lumOff val="5000"/>
                  </a:schemeClr>
                </a:solidFill>
                <a:latin typeface="Times New Roman" charset="0"/>
                <a:ea typeface="Times New Roman" charset="0"/>
                <a:cs typeface="Times New Roman" charset="0"/>
              </a:rPr>
              <a:t>duran poco </a:t>
            </a:r>
            <a:r>
              <a:rPr lang="es-ES" b="1" dirty="0">
                <a:solidFill>
                  <a:schemeClr val="bg1">
                    <a:lumMod val="95000"/>
                    <a:lumOff val="5000"/>
                  </a:schemeClr>
                </a:solidFill>
                <a:latin typeface="Times New Roman" charset="0"/>
                <a:ea typeface="Times New Roman" charset="0"/>
                <a:cs typeface="Times New Roman" charset="0"/>
              </a:rPr>
              <a:t>tiempo porque, al ser detectadas por los </a:t>
            </a:r>
            <a:r>
              <a:rPr lang="es-ES" b="1" dirty="0" err="1">
                <a:solidFill>
                  <a:schemeClr val="bg1">
                    <a:lumMod val="95000"/>
                    <a:lumOff val="5000"/>
                  </a:schemeClr>
                </a:solidFill>
                <a:latin typeface="Times New Roman" charset="0"/>
                <a:ea typeface="Times New Roman" charset="0"/>
                <a:cs typeface="Times New Roman" charset="0"/>
              </a:rPr>
              <a:t>arbitrajistas</a:t>
            </a:r>
            <a:r>
              <a:rPr lang="es-ES" b="1" dirty="0">
                <a:solidFill>
                  <a:schemeClr val="bg1">
                    <a:lumMod val="95000"/>
                    <a:lumOff val="5000"/>
                  </a:schemeClr>
                </a:solidFill>
                <a:latin typeface="Times New Roman" charset="0"/>
                <a:ea typeface="Times New Roman" charset="0"/>
                <a:cs typeface="Times New Roman" charset="0"/>
              </a:rPr>
              <a:t>, </a:t>
            </a:r>
            <a:r>
              <a:rPr lang="es-ES" b="1" dirty="0" smtClean="0">
                <a:solidFill>
                  <a:schemeClr val="bg1">
                    <a:lumMod val="95000"/>
                    <a:lumOff val="5000"/>
                  </a:schemeClr>
                </a:solidFill>
                <a:latin typeface="Times New Roman" charset="0"/>
                <a:ea typeface="Times New Roman" charset="0"/>
                <a:cs typeface="Times New Roman" charset="0"/>
              </a:rPr>
              <a:t>desaparecen muy </a:t>
            </a:r>
            <a:r>
              <a:rPr lang="es-ES" b="1" dirty="0">
                <a:solidFill>
                  <a:schemeClr val="bg1">
                    <a:lumMod val="95000"/>
                    <a:lumOff val="5000"/>
                  </a:schemeClr>
                </a:solidFill>
                <a:latin typeface="Times New Roman" charset="0"/>
                <a:ea typeface="Times New Roman" charset="0"/>
                <a:cs typeface="Times New Roman" charset="0"/>
              </a:rPr>
              <a:t>rápidamente.</a:t>
            </a:r>
          </a:p>
          <a:p>
            <a:pPr algn="just"/>
            <a:endParaRPr lang="es-ES" b="1" dirty="0" smtClean="0">
              <a:solidFill>
                <a:schemeClr val="bg1">
                  <a:lumMod val="95000"/>
                  <a:lumOff val="5000"/>
                </a:schemeClr>
              </a:solidFill>
              <a:latin typeface="Times New Roman" charset="0"/>
              <a:ea typeface="Times New Roman" charset="0"/>
              <a:cs typeface="Times New Roman" charset="0"/>
            </a:endParaRPr>
          </a:p>
          <a:p>
            <a:pPr algn="just"/>
            <a:r>
              <a:rPr lang="es-ES" b="1" dirty="0" smtClean="0">
                <a:solidFill>
                  <a:schemeClr val="bg1">
                    <a:lumMod val="95000"/>
                    <a:lumOff val="5000"/>
                  </a:schemeClr>
                </a:solidFill>
                <a:latin typeface="Times New Roman" charset="0"/>
                <a:ea typeface="Times New Roman" charset="0"/>
                <a:cs typeface="Times New Roman" charset="0"/>
              </a:rPr>
              <a:t>Cuando </a:t>
            </a:r>
            <a:r>
              <a:rPr lang="es-ES" b="1" dirty="0">
                <a:solidFill>
                  <a:schemeClr val="bg1">
                    <a:lumMod val="95000"/>
                    <a:lumOff val="5000"/>
                  </a:schemeClr>
                </a:solidFill>
                <a:latin typeface="Times New Roman" charset="0"/>
                <a:ea typeface="Times New Roman" charset="0"/>
                <a:cs typeface="Times New Roman" charset="0"/>
              </a:rPr>
              <a:t>no hay oportunidades de arbitraje, los precios de divisas en diferentes plazas </a:t>
            </a:r>
            <a:r>
              <a:rPr lang="es-ES" b="1" dirty="0" smtClean="0">
                <a:solidFill>
                  <a:schemeClr val="bg1">
                    <a:lumMod val="95000"/>
                    <a:lumOff val="5000"/>
                  </a:schemeClr>
                </a:solidFill>
                <a:latin typeface="Times New Roman" charset="0"/>
                <a:ea typeface="Times New Roman" charset="0"/>
                <a:cs typeface="Times New Roman" charset="0"/>
              </a:rPr>
              <a:t>son congruentes entre </a:t>
            </a:r>
            <a:r>
              <a:rPr lang="es-ES" b="1" dirty="0">
                <a:solidFill>
                  <a:schemeClr val="bg1">
                    <a:lumMod val="95000"/>
                    <a:lumOff val="5000"/>
                  </a:schemeClr>
                </a:solidFill>
                <a:latin typeface="Times New Roman" charset="0"/>
                <a:ea typeface="Times New Roman" charset="0"/>
                <a:cs typeface="Times New Roman" charset="0"/>
              </a:rPr>
              <a:t>sí, momento en el cual se dice que los tipos de cambio están en línea. </a:t>
            </a:r>
            <a:r>
              <a:rPr lang="es-ES" b="1" dirty="0" smtClean="0">
                <a:solidFill>
                  <a:schemeClr val="bg1">
                    <a:lumMod val="95000"/>
                    <a:lumOff val="5000"/>
                  </a:schemeClr>
                </a:solidFill>
                <a:latin typeface="Times New Roman" charset="0"/>
                <a:ea typeface="Times New Roman" charset="0"/>
                <a:cs typeface="Times New Roman" charset="0"/>
              </a:rPr>
              <a:t>Así los </a:t>
            </a:r>
            <a:r>
              <a:rPr lang="es-ES" b="1" dirty="0" err="1">
                <a:solidFill>
                  <a:schemeClr val="bg1">
                    <a:lumMod val="95000"/>
                    <a:lumOff val="5000"/>
                  </a:schemeClr>
                </a:solidFill>
                <a:latin typeface="Times New Roman" charset="0"/>
                <a:ea typeface="Times New Roman" charset="0"/>
                <a:cs typeface="Times New Roman" charset="0"/>
              </a:rPr>
              <a:t>arbitrajistas</a:t>
            </a:r>
            <a:r>
              <a:rPr lang="es-ES" b="1" dirty="0">
                <a:solidFill>
                  <a:schemeClr val="bg1">
                    <a:lumMod val="95000"/>
                    <a:lumOff val="5000"/>
                  </a:schemeClr>
                </a:solidFill>
                <a:latin typeface="Times New Roman" charset="0"/>
                <a:ea typeface="Times New Roman" charset="0"/>
                <a:cs typeface="Times New Roman" charset="0"/>
              </a:rPr>
              <a:t> desempeñan un papel muy importante en el mercado: aseguran la </a:t>
            </a:r>
            <a:r>
              <a:rPr lang="es-ES" b="1" dirty="0" smtClean="0">
                <a:solidFill>
                  <a:schemeClr val="bg1">
                    <a:lumMod val="95000"/>
                    <a:lumOff val="5000"/>
                  </a:schemeClr>
                </a:solidFill>
                <a:latin typeface="Times New Roman" charset="0"/>
                <a:ea typeface="Times New Roman" charset="0"/>
                <a:cs typeface="Times New Roman" charset="0"/>
              </a:rPr>
              <a:t>coherencia entre </a:t>
            </a:r>
            <a:r>
              <a:rPr lang="es-ES" b="1" dirty="0">
                <a:solidFill>
                  <a:schemeClr val="bg1">
                    <a:lumMod val="95000"/>
                    <a:lumOff val="5000"/>
                  </a:schemeClr>
                </a:solidFill>
                <a:latin typeface="Times New Roman" charset="0"/>
                <a:ea typeface="Times New Roman" charset="0"/>
                <a:cs typeface="Times New Roman" charset="0"/>
              </a:rPr>
              <a:t>los precios de las diferentes divisas. Debido a los costos de transacción, el tipo </a:t>
            </a:r>
            <a:r>
              <a:rPr lang="es-ES" b="1" dirty="0" smtClean="0">
                <a:solidFill>
                  <a:schemeClr val="bg1">
                    <a:lumMod val="95000"/>
                    <a:lumOff val="5000"/>
                  </a:schemeClr>
                </a:solidFill>
                <a:latin typeface="Times New Roman" charset="0"/>
                <a:ea typeface="Times New Roman" charset="0"/>
                <a:cs typeface="Times New Roman" charset="0"/>
              </a:rPr>
              <a:t>de cambio </a:t>
            </a:r>
            <a:r>
              <a:rPr lang="es-ES" b="1" dirty="0">
                <a:solidFill>
                  <a:schemeClr val="bg1">
                    <a:lumMod val="95000"/>
                    <a:lumOff val="5000"/>
                  </a:schemeClr>
                </a:solidFill>
                <a:latin typeface="Times New Roman" charset="0"/>
                <a:ea typeface="Times New Roman" charset="0"/>
                <a:cs typeface="Times New Roman" charset="0"/>
              </a:rPr>
              <a:t>cruzado puede diferir del tipo de cambio directo. </a:t>
            </a:r>
            <a:endParaRPr lang="es-ES" b="1" dirty="0" smtClean="0">
              <a:solidFill>
                <a:schemeClr val="bg1">
                  <a:lumMod val="95000"/>
                  <a:lumOff val="5000"/>
                </a:schemeClr>
              </a:solidFill>
              <a:latin typeface="Times New Roman" charset="0"/>
              <a:ea typeface="Times New Roman" charset="0"/>
              <a:cs typeface="Times New Roman" charset="0"/>
            </a:endParaRPr>
          </a:p>
          <a:p>
            <a:pPr algn="just"/>
            <a:endParaRPr lang="es-ES" b="1" dirty="0">
              <a:solidFill>
                <a:schemeClr val="bg1">
                  <a:lumMod val="95000"/>
                  <a:lumOff val="5000"/>
                </a:schemeClr>
              </a:solidFill>
              <a:latin typeface="Times New Roman" charset="0"/>
              <a:ea typeface="Times New Roman" charset="0"/>
              <a:cs typeface="Times New Roman" charset="0"/>
            </a:endParaRPr>
          </a:p>
          <a:p>
            <a:pPr algn="just"/>
            <a:r>
              <a:rPr lang="es-ES" b="1" dirty="0" smtClean="0">
                <a:solidFill>
                  <a:schemeClr val="bg1">
                    <a:lumMod val="95000"/>
                    <a:lumOff val="5000"/>
                  </a:schemeClr>
                </a:solidFill>
                <a:latin typeface="Times New Roman" charset="0"/>
                <a:ea typeface="Times New Roman" charset="0"/>
                <a:cs typeface="Times New Roman" charset="0"/>
              </a:rPr>
              <a:t>Los </a:t>
            </a:r>
            <a:r>
              <a:rPr lang="es-ES" b="1" dirty="0">
                <a:solidFill>
                  <a:schemeClr val="bg1">
                    <a:lumMod val="95000"/>
                    <a:lumOff val="5000"/>
                  </a:schemeClr>
                </a:solidFill>
                <a:latin typeface="Times New Roman" charset="0"/>
                <a:ea typeface="Times New Roman" charset="0"/>
                <a:cs typeface="Times New Roman" charset="0"/>
              </a:rPr>
              <a:t>costos de transacción reducen </a:t>
            </a:r>
            <a:r>
              <a:rPr lang="es-ES" b="1" dirty="0" smtClean="0">
                <a:solidFill>
                  <a:schemeClr val="bg1">
                    <a:lumMod val="95000"/>
                    <a:lumOff val="5000"/>
                  </a:schemeClr>
                </a:solidFill>
                <a:latin typeface="Times New Roman" charset="0"/>
                <a:ea typeface="Times New Roman" charset="0"/>
                <a:cs typeface="Times New Roman" charset="0"/>
              </a:rPr>
              <a:t>la utilidad </a:t>
            </a:r>
            <a:r>
              <a:rPr lang="es-ES" b="1" dirty="0">
                <a:solidFill>
                  <a:schemeClr val="bg1">
                    <a:lumMod val="95000"/>
                    <a:lumOff val="5000"/>
                  </a:schemeClr>
                </a:solidFill>
                <a:latin typeface="Times New Roman" charset="0"/>
                <a:ea typeface="Times New Roman" charset="0"/>
                <a:cs typeface="Times New Roman" charset="0"/>
              </a:rPr>
              <a:t>del arbitraje, o la eliminan totalmente. Si la utilidad del arbitraje es exactamente </a:t>
            </a:r>
            <a:r>
              <a:rPr lang="es-ES" b="1" dirty="0" smtClean="0">
                <a:solidFill>
                  <a:schemeClr val="bg1">
                    <a:lumMod val="95000"/>
                    <a:lumOff val="5000"/>
                  </a:schemeClr>
                </a:solidFill>
                <a:latin typeface="Times New Roman" charset="0"/>
                <a:ea typeface="Times New Roman" charset="0"/>
                <a:cs typeface="Times New Roman" charset="0"/>
              </a:rPr>
              <a:t>igual a </a:t>
            </a:r>
            <a:r>
              <a:rPr lang="es-ES" b="1" dirty="0">
                <a:solidFill>
                  <a:schemeClr val="bg1">
                    <a:lumMod val="95000"/>
                    <a:lumOff val="5000"/>
                  </a:schemeClr>
                </a:solidFill>
                <a:latin typeface="Times New Roman" charset="0"/>
                <a:ea typeface="Times New Roman" charset="0"/>
                <a:cs typeface="Times New Roman" charset="0"/>
              </a:rPr>
              <a:t>los costos de transacción, el arbitraje no es costeable y se considera que los tipos de </a:t>
            </a:r>
            <a:r>
              <a:rPr lang="es-ES" b="1" dirty="0" smtClean="0">
                <a:solidFill>
                  <a:schemeClr val="bg1">
                    <a:lumMod val="95000"/>
                    <a:lumOff val="5000"/>
                  </a:schemeClr>
                </a:solidFill>
                <a:latin typeface="Times New Roman" charset="0"/>
                <a:ea typeface="Times New Roman" charset="0"/>
                <a:cs typeface="Times New Roman" charset="0"/>
              </a:rPr>
              <a:t>cambio están </a:t>
            </a:r>
            <a:r>
              <a:rPr lang="es-ES" b="1" dirty="0">
                <a:solidFill>
                  <a:schemeClr val="bg1">
                    <a:lumMod val="95000"/>
                    <a:lumOff val="5000"/>
                  </a:schemeClr>
                </a:solidFill>
                <a:latin typeface="Times New Roman" charset="0"/>
                <a:ea typeface="Times New Roman" charset="0"/>
                <a:cs typeface="Times New Roman" charset="0"/>
              </a:rPr>
              <a:t>alineados.</a:t>
            </a:r>
            <a:endParaRPr lang="en-US" b="1" dirty="0">
              <a:solidFill>
                <a:schemeClr val="accent6">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3402858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6999" y="640504"/>
            <a:ext cx="10515600" cy="5509200"/>
          </a:xfrm>
          <a:prstGeom prst="rect">
            <a:avLst/>
          </a:prstGeom>
          <a:blipFill>
            <a:blip r:embed="rId2"/>
            <a:tile tx="0" ty="0" sx="100000" sy="100000" flip="none" algn="tl"/>
          </a:blipFill>
          <a:ln>
            <a:solidFill>
              <a:schemeClr val="bg1"/>
            </a:solidFill>
          </a:ln>
        </p:spPr>
        <p:txBody>
          <a:bodyPr wrap="square">
            <a:spAutoFit/>
          </a:bodyPr>
          <a:lstStyle/>
          <a:p>
            <a:r>
              <a:rPr lang="es-ES" sz="3200" b="1" dirty="0" smtClean="0">
                <a:solidFill>
                  <a:schemeClr val="bg1">
                    <a:lumMod val="95000"/>
                    <a:lumOff val="5000"/>
                  </a:schemeClr>
                </a:solidFill>
                <a:latin typeface="Times New Roman" charset="0"/>
                <a:ea typeface="Times New Roman" charset="0"/>
                <a:cs typeface="Times New Roman" charset="0"/>
              </a:rPr>
              <a:t>EJEMPLO 8</a:t>
            </a:r>
            <a:endParaRPr lang="es-ES" sz="32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En la pantalla Reuter de su computadora aparecen las siguientes cotizaciones</a:t>
            </a:r>
            <a:r>
              <a:rPr lang="es-ES" sz="2000" b="1" dirty="0" smtClean="0">
                <a:solidFill>
                  <a:schemeClr val="bg1">
                    <a:lumMod val="95000"/>
                    <a:lumOff val="5000"/>
                  </a:schemeClr>
                </a:solidFill>
                <a:latin typeface="Times New Roman" charset="0"/>
                <a:ea typeface="Times New Roman" charset="0"/>
                <a:cs typeface="Times New Roman" charset="0"/>
              </a:rPr>
              <a:t>:</a:t>
            </a:r>
          </a:p>
          <a:p>
            <a:endParaRPr lang="es-ES" sz="2000" b="1" dirty="0" smtClean="0">
              <a:solidFill>
                <a:schemeClr val="bg1">
                  <a:lumMod val="95000"/>
                  <a:lumOff val="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Nueva York 1 dólar=185 </a:t>
            </a:r>
            <a:r>
              <a:rPr lang="es-ES" sz="2000" b="1" dirty="0" smtClean="0">
                <a:solidFill>
                  <a:schemeClr val="accent6">
                    <a:lumMod val="75000"/>
                  </a:schemeClr>
                </a:solidFill>
                <a:latin typeface="Times New Roman" charset="0"/>
                <a:ea typeface="Times New Roman" charset="0"/>
                <a:cs typeface="Times New Roman" charset="0"/>
              </a:rPr>
              <a:t>yenes</a:t>
            </a:r>
          </a:p>
          <a:p>
            <a:pPr algn="ctr"/>
            <a:r>
              <a:rPr lang="es-ES" sz="2000" b="1" dirty="0">
                <a:solidFill>
                  <a:schemeClr val="accent6">
                    <a:lumMod val="75000"/>
                  </a:schemeClr>
                </a:solidFill>
                <a:latin typeface="Times New Roman" charset="0"/>
                <a:ea typeface="Times New Roman" charset="0"/>
                <a:cs typeface="Times New Roman" charset="0"/>
              </a:rPr>
              <a:t>Tokio 1 yen=0.0423 pesos</a:t>
            </a:r>
          </a:p>
          <a:p>
            <a:pPr algn="ctr"/>
            <a:r>
              <a:rPr lang="es-ES" sz="2000" b="1" dirty="0">
                <a:solidFill>
                  <a:schemeClr val="accent6">
                    <a:lumMod val="75000"/>
                  </a:schemeClr>
                </a:solidFill>
                <a:latin typeface="Times New Roman" charset="0"/>
                <a:ea typeface="Times New Roman" charset="0"/>
                <a:cs typeface="Times New Roman" charset="0"/>
              </a:rPr>
              <a:t>México 1 peso=0.1305 </a:t>
            </a:r>
            <a:r>
              <a:rPr lang="es-ES" sz="2000" b="1" dirty="0" smtClean="0">
                <a:solidFill>
                  <a:schemeClr val="accent6">
                    <a:lumMod val="75000"/>
                  </a:schemeClr>
                </a:solidFill>
                <a:latin typeface="Times New Roman" charset="0"/>
                <a:ea typeface="Times New Roman" charset="0"/>
                <a:cs typeface="Times New Roman" charset="0"/>
              </a:rPr>
              <a:t>dólares</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a) Con base en los mercados de Nueva York y México calcule el tipo de cambio cruzado</a:t>
            </a:r>
          </a:p>
          <a:p>
            <a:pPr algn="ctr"/>
            <a:r>
              <a:rPr lang="es-ES" sz="2000" b="1" dirty="0">
                <a:solidFill>
                  <a:schemeClr val="accent6">
                    <a:lumMod val="75000"/>
                  </a:schemeClr>
                </a:solidFill>
                <a:latin typeface="Times New Roman" charset="0"/>
                <a:ea typeface="Times New Roman" charset="0"/>
                <a:cs typeface="Times New Roman" charset="0"/>
              </a:rPr>
              <a:t>yen/peso</a:t>
            </a:r>
            <a:r>
              <a:rPr lang="es-ES" sz="2000" b="1" dirty="0" smtClean="0">
                <a:solidFill>
                  <a:schemeClr val="accent6">
                    <a:lumMod val="75000"/>
                  </a:schemeClr>
                </a:solidFill>
                <a:latin typeface="Times New Roman" charset="0"/>
                <a:ea typeface="Times New Roman" charset="0"/>
                <a:cs typeface="Times New Roman" charset="0"/>
              </a:rPr>
              <a:t>.</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b) Utilizando el arbitraje de tres puntos calcule las utilidades de una vuelta completa</a:t>
            </a:r>
          </a:p>
          <a:p>
            <a:pPr algn="ctr"/>
            <a:r>
              <a:rPr lang="es-ES" sz="2000" b="1" dirty="0">
                <a:solidFill>
                  <a:schemeClr val="accent6">
                    <a:lumMod val="75000"/>
                  </a:schemeClr>
                </a:solidFill>
                <a:latin typeface="Times New Roman" charset="0"/>
                <a:ea typeface="Times New Roman" charset="0"/>
                <a:cs typeface="Times New Roman" charset="0"/>
              </a:rPr>
              <a:t>empezando con 10 mil pesos, mil dólares y 100 mil yenes</a:t>
            </a:r>
            <a:r>
              <a:rPr lang="es-ES" sz="2000" b="1" dirty="0" smtClean="0">
                <a:solidFill>
                  <a:schemeClr val="accent6">
                    <a:lumMod val="75000"/>
                  </a:schemeClr>
                </a:solidFill>
                <a:latin typeface="Times New Roman" charset="0"/>
                <a:ea typeface="Times New Roman" charset="0"/>
                <a:cs typeface="Times New Roman" charset="0"/>
              </a:rPr>
              <a:t>.</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smtClean="0">
                <a:solidFill>
                  <a:schemeClr val="bg1"/>
                </a:solidFill>
                <a:latin typeface="Times New Roman" charset="0"/>
                <a:ea typeface="Times New Roman" charset="0"/>
                <a:cs typeface="Times New Roman" charset="0"/>
              </a:rPr>
              <a:t>SOLUCIÓN</a:t>
            </a:r>
          </a:p>
          <a:p>
            <a:pPr algn="ctr"/>
            <a:endParaRPr lang="es-ES" sz="2000" b="1" dirty="0">
              <a:solidFill>
                <a:schemeClr val="bg1"/>
              </a:solidFill>
              <a:latin typeface="Times New Roman" charset="0"/>
              <a:ea typeface="Times New Roman" charset="0"/>
              <a:cs typeface="Times New Roman" charset="0"/>
            </a:endParaRPr>
          </a:p>
          <a:p>
            <a:pPr algn="ctr"/>
            <a:r>
              <a:rPr lang="es-ES" sz="2000" b="1" dirty="0">
                <a:solidFill>
                  <a:schemeClr val="bg1"/>
                </a:solidFill>
                <a:latin typeface="Times New Roman" charset="0"/>
                <a:ea typeface="Times New Roman" charset="0"/>
                <a:cs typeface="Times New Roman" charset="0"/>
              </a:rPr>
              <a:t>a) Con base en los mercados de Nueva York y México calcule el tipo de cambio cruzado</a:t>
            </a:r>
          </a:p>
          <a:p>
            <a:pPr algn="ctr"/>
            <a:r>
              <a:rPr lang="es-ES" sz="2000" b="1" dirty="0">
                <a:solidFill>
                  <a:schemeClr val="bg1"/>
                </a:solidFill>
                <a:latin typeface="Times New Roman" charset="0"/>
                <a:ea typeface="Times New Roman" charset="0"/>
                <a:cs typeface="Times New Roman" charset="0"/>
              </a:rPr>
              <a:t>yen/peso.</a:t>
            </a:r>
          </a:p>
        </p:txBody>
      </p:sp>
    </p:spTree>
    <p:extLst>
      <p:ext uri="{BB962C8B-B14F-4D97-AF65-F5344CB8AC3E}">
        <p14:creationId xmlns:p14="http://schemas.microsoft.com/office/powerpoint/2010/main" val="19875131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6999" y="640504"/>
            <a:ext cx="10515600" cy="5632311"/>
          </a:xfrm>
          <a:prstGeom prst="rect">
            <a:avLst/>
          </a:prstGeom>
          <a:blipFill>
            <a:blip r:embed="rId2"/>
            <a:tile tx="0" ty="0" sx="100000" sy="100000" flip="none" algn="tl"/>
          </a:blipFill>
          <a:ln>
            <a:solidFill>
              <a:schemeClr val="bg1"/>
            </a:solidFill>
          </a:ln>
        </p:spPr>
        <p:txBody>
          <a:bodyPr wrap="square">
            <a:spAutoFit/>
          </a:bodyPr>
          <a:lstStyle/>
          <a:p>
            <a:r>
              <a:rPr lang="es-ES" sz="2000" b="1" dirty="0" smtClean="0">
                <a:solidFill>
                  <a:schemeClr val="bg1">
                    <a:lumMod val="95000"/>
                    <a:lumOff val="5000"/>
                  </a:schemeClr>
                </a:solidFill>
                <a:latin typeface="Times New Roman" charset="0"/>
                <a:ea typeface="Times New Roman" charset="0"/>
                <a:cs typeface="Times New Roman" charset="0"/>
              </a:rPr>
              <a:t>CONTINUA SOLUCIÓN </a:t>
            </a:r>
            <a:r>
              <a:rPr lang="is-IS" sz="2000" b="1" dirty="0" smtClean="0">
                <a:solidFill>
                  <a:schemeClr val="bg1">
                    <a:lumMod val="95000"/>
                    <a:lumOff val="5000"/>
                  </a:schemeClr>
                </a:solidFill>
                <a:latin typeface="Times New Roman" charset="0"/>
                <a:ea typeface="Times New Roman" charset="0"/>
                <a:cs typeface="Times New Roman" charset="0"/>
              </a:rPr>
              <a:t>…</a:t>
            </a:r>
            <a:endParaRPr lang="es-ES" sz="2000" b="1" dirty="0" smtClean="0">
              <a:solidFill>
                <a:schemeClr val="bg1">
                  <a:lumMod val="95000"/>
                  <a:lumOff val="5000"/>
                </a:schemeClr>
              </a:solidFill>
              <a:latin typeface="Times New Roman" charset="0"/>
              <a:ea typeface="Times New Roman" charset="0"/>
              <a:cs typeface="Times New Roman" charset="0"/>
            </a:endParaRPr>
          </a:p>
          <a:p>
            <a:endParaRPr lang="es-ES" sz="2000" b="1" dirty="0" smtClean="0">
              <a:solidFill>
                <a:schemeClr val="bg1">
                  <a:lumMod val="95000"/>
                  <a:lumOff val="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Primeramente se debe convertir la tasa de cambio de México en términos de dólares. </a:t>
            </a:r>
            <a:endParaRPr lang="es-ES" sz="2000" b="1" dirty="0" smtClean="0">
              <a:solidFill>
                <a:schemeClr val="accent6">
                  <a:lumMod val="75000"/>
                </a:schemeClr>
              </a:solidFill>
              <a:latin typeface="Times New Roman" charset="0"/>
              <a:ea typeface="Times New Roman" charset="0"/>
              <a:cs typeface="Times New Roman" charset="0"/>
            </a:endParaRPr>
          </a:p>
          <a:p>
            <a:pPr algn="ctr"/>
            <a:endParaRPr lang="es-ES" sz="2000" b="1" dirty="0" smtClean="0">
              <a:solidFill>
                <a:schemeClr val="accent6">
                  <a:lumMod val="75000"/>
                </a:schemeClr>
              </a:solidFill>
              <a:latin typeface="Times New Roman" charset="0"/>
              <a:ea typeface="Times New Roman" charset="0"/>
              <a:cs typeface="Times New Roman" charset="0"/>
            </a:endParaRPr>
          </a:p>
          <a:p>
            <a:pPr algn="ctr"/>
            <a:r>
              <a:rPr lang="es-ES" sz="2000" b="1" dirty="0" smtClean="0">
                <a:solidFill>
                  <a:schemeClr val="accent6">
                    <a:lumMod val="75000"/>
                  </a:schemeClr>
                </a:solidFill>
                <a:latin typeface="Times New Roman" charset="0"/>
                <a:ea typeface="Times New Roman" charset="0"/>
                <a:cs typeface="Times New Roman" charset="0"/>
              </a:rPr>
              <a:t>MXN/USD 0.1305 </a:t>
            </a:r>
            <a:r>
              <a:rPr lang="es-ES" sz="2000" b="1" dirty="0">
                <a:solidFill>
                  <a:schemeClr val="accent6">
                    <a:lumMod val="75000"/>
                  </a:schemeClr>
                </a:solidFill>
                <a:latin typeface="Times New Roman" charset="0"/>
                <a:ea typeface="Times New Roman" charset="0"/>
                <a:cs typeface="Times New Roman" charset="0"/>
              </a:rPr>
              <a:t>USD/MP = 1/0.1305 MP/USD = 7, 66 </a:t>
            </a:r>
            <a:r>
              <a:rPr lang="es-ES" sz="2000" b="1" dirty="0" smtClean="0">
                <a:solidFill>
                  <a:schemeClr val="accent6">
                    <a:lumMod val="75000"/>
                  </a:schemeClr>
                </a:solidFill>
                <a:latin typeface="Times New Roman" charset="0"/>
                <a:ea typeface="Times New Roman" charset="0"/>
                <a:cs typeface="Times New Roman" charset="0"/>
              </a:rPr>
              <a:t>MNX/USD</a:t>
            </a: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err="1" smtClean="0">
                <a:solidFill>
                  <a:schemeClr val="accent6">
                    <a:lumMod val="75000"/>
                  </a:schemeClr>
                </a:solidFill>
                <a:latin typeface="Times New Roman" charset="0"/>
                <a:ea typeface="Times New Roman" charset="0"/>
                <a:cs typeface="Times New Roman" charset="0"/>
              </a:rPr>
              <a:t>TcCRUZADO</a:t>
            </a:r>
            <a:r>
              <a:rPr lang="es-ES" sz="2000" b="1" dirty="0" smtClean="0">
                <a:solidFill>
                  <a:schemeClr val="accent6">
                    <a:lumMod val="75000"/>
                  </a:schemeClr>
                </a:solidFill>
                <a:latin typeface="Times New Roman" charset="0"/>
                <a:ea typeface="Times New Roman" charset="0"/>
                <a:cs typeface="Times New Roman" charset="0"/>
              </a:rPr>
              <a:t> JPY/MP </a:t>
            </a:r>
            <a:r>
              <a:rPr lang="es-ES" sz="2000" b="1" dirty="0">
                <a:solidFill>
                  <a:schemeClr val="accent6">
                    <a:lumMod val="75000"/>
                  </a:schemeClr>
                </a:solidFill>
                <a:latin typeface="Times New Roman" charset="0"/>
                <a:ea typeface="Times New Roman" charset="0"/>
                <a:cs typeface="Times New Roman" charset="0"/>
              </a:rPr>
              <a:t>= 185 JY/USD / 7, 66 MP/USD</a:t>
            </a:r>
          </a:p>
          <a:p>
            <a:pPr algn="ctr"/>
            <a:r>
              <a:rPr lang="es-ES" sz="2000" b="1" dirty="0" err="1" smtClean="0">
                <a:solidFill>
                  <a:schemeClr val="accent6">
                    <a:lumMod val="75000"/>
                  </a:schemeClr>
                </a:solidFill>
                <a:latin typeface="Times New Roman" charset="0"/>
                <a:ea typeface="Times New Roman" charset="0"/>
                <a:cs typeface="Times New Roman" charset="0"/>
              </a:rPr>
              <a:t>TcCRUZADO</a:t>
            </a:r>
            <a:r>
              <a:rPr lang="es-ES" sz="2000" b="1" dirty="0" smtClean="0">
                <a:solidFill>
                  <a:schemeClr val="accent6">
                    <a:lumMod val="75000"/>
                  </a:schemeClr>
                </a:solidFill>
                <a:latin typeface="Times New Roman" charset="0"/>
                <a:ea typeface="Times New Roman" charset="0"/>
                <a:cs typeface="Times New Roman" charset="0"/>
              </a:rPr>
              <a:t> JPY/MXN </a:t>
            </a:r>
            <a:r>
              <a:rPr lang="es-ES" sz="2000" b="1" dirty="0">
                <a:solidFill>
                  <a:schemeClr val="accent6">
                    <a:lumMod val="75000"/>
                  </a:schemeClr>
                </a:solidFill>
                <a:latin typeface="Times New Roman" charset="0"/>
                <a:ea typeface="Times New Roman" charset="0"/>
                <a:cs typeface="Times New Roman" charset="0"/>
              </a:rPr>
              <a:t>= 24,1514 </a:t>
            </a:r>
            <a:r>
              <a:rPr lang="es-ES" sz="2000" b="1" dirty="0" smtClean="0">
                <a:solidFill>
                  <a:schemeClr val="accent6">
                    <a:lumMod val="75000"/>
                  </a:schemeClr>
                </a:solidFill>
                <a:latin typeface="Times New Roman" charset="0"/>
                <a:ea typeface="Times New Roman" charset="0"/>
                <a:cs typeface="Times New Roman" charset="0"/>
              </a:rPr>
              <a:t>JPY/MXN</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En este caso el tipo de cambio cruzado es de 24,1514 </a:t>
            </a:r>
            <a:r>
              <a:rPr lang="es-ES" sz="2000" b="1" dirty="0" smtClean="0">
                <a:solidFill>
                  <a:schemeClr val="accent6">
                    <a:lumMod val="75000"/>
                  </a:schemeClr>
                </a:solidFill>
                <a:latin typeface="Times New Roman" charset="0"/>
                <a:ea typeface="Times New Roman" charset="0"/>
                <a:cs typeface="Times New Roman" charset="0"/>
              </a:rPr>
              <a:t>JPY/MXN</a:t>
            </a: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Si calculamos el tipo de cambio directo se tendría</a:t>
            </a:r>
            <a:r>
              <a:rPr lang="es-ES" sz="2000" b="1" dirty="0" smtClean="0">
                <a:solidFill>
                  <a:schemeClr val="accent6">
                    <a:lumMod val="75000"/>
                  </a:schemeClr>
                </a:solidFill>
                <a:latin typeface="Times New Roman" charset="0"/>
                <a:ea typeface="Times New Roman" charset="0"/>
                <a:cs typeface="Times New Roman" charset="0"/>
              </a:rPr>
              <a:t>:</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Tc </a:t>
            </a:r>
            <a:r>
              <a:rPr lang="es-ES" sz="2000" b="1" dirty="0" smtClean="0">
                <a:solidFill>
                  <a:schemeClr val="accent6">
                    <a:lumMod val="75000"/>
                  </a:schemeClr>
                </a:solidFill>
                <a:latin typeface="Times New Roman" charset="0"/>
                <a:ea typeface="Times New Roman" charset="0"/>
                <a:cs typeface="Times New Roman" charset="0"/>
              </a:rPr>
              <a:t>JPY/MXN </a:t>
            </a:r>
            <a:r>
              <a:rPr lang="es-ES" sz="2000" b="1" dirty="0">
                <a:solidFill>
                  <a:schemeClr val="accent6">
                    <a:lumMod val="75000"/>
                  </a:schemeClr>
                </a:solidFill>
                <a:latin typeface="Times New Roman" charset="0"/>
                <a:ea typeface="Times New Roman" charset="0"/>
                <a:cs typeface="Times New Roman" charset="0"/>
              </a:rPr>
              <a:t>= ¿</a:t>
            </a:r>
          </a:p>
          <a:p>
            <a:pPr algn="ctr"/>
            <a:r>
              <a:rPr lang="es-ES" sz="2000" b="1" dirty="0">
                <a:solidFill>
                  <a:schemeClr val="accent6">
                    <a:lumMod val="75000"/>
                  </a:schemeClr>
                </a:solidFill>
                <a:latin typeface="Times New Roman" charset="0"/>
                <a:ea typeface="Times New Roman" charset="0"/>
                <a:cs typeface="Times New Roman" charset="0"/>
              </a:rPr>
              <a:t>0.0423 </a:t>
            </a:r>
            <a:r>
              <a:rPr lang="es-ES" sz="2000" b="1" dirty="0" smtClean="0">
                <a:solidFill>
                  <a:schemeClr val="accent6">
                    <a:lumMod val="75000"/>
                  </a:schemeClr>
                </a:solidFill>
                <a:latin typeface="Times New Roman" charset="0"/>
                <a:ea typeface="Times New Roman" charset="0"/>
                <a:cs typeface="Times New Roman" charset="0"/>
              </a:rPr>
              <a:t>MXN/JPY </a:t>
            </a:r>
            <a:r>
              <a:rPr lang="es-ES" sz="2000" b="1" dirty="0">
                <a:solidFill>
                  <a:schemeClr val="accent6">
                    <a:lumMod val="75000"/>
                  </a:schemeClr>
                </a:solidFill>
                <a:latin typeface="Times New Roman" charset="0"/>
                <a:ea typeface="Times New Roman" charset="0"/>
                <a:cs typeface="Times New Roman" charset="0"/>
              </a:rPr>
              <a:t>= 1/0.0423 </a:t>
            </a:r>
            <a:r>
              <a:rPr lang="es-ES" sz="2000" b="1" dirty="0" smtClean="0">
                <a:solidFill>
                  <a:schemeClr val="accent6">
                    <a:lumMod val="75000"/>
                  </a:schemeClr>
                </a:solidFill>
                <a:latin typeface="Times New Roman" charset="0"/>
                <a:ea typeface="Times New Roman" charset="0"/>
                <a:cs typeface="Times New Roman" charset="0"/>
              </a:rPr>
              <a:t>JPY/MXN </a:t>
            </a:r>
            <a:r>
              <a:rPr lang="es-ES" sz="2000" b="1" dirty="0">
                <a:solidFill>
                  <a:schemeClr val="accent6">
                    <a:lumMod val="75000"/>
                  </a:schemeClr>
                </a:solidFill>
                <a:latin typeface="Times New Roman" charset="0"/>
                <a:ea typeface="Times New Roman" charset="0"/>
                <a:cs typeface="Times New Roman" charset="0"/>
              </a:rPr>
              <a:t>= 23,64 </a:t>
            </a:r>
            <a:r>
              <a:rPr lang="es-ES" sz="2000" b="1" dirty="0" smtClean="0">
                <a:solidFill>
                  <a:schemeClr val="accent6">
                    <a:lumMod val="75000"/>
                  </a:schemeClr>
                </a:solidFill>
                <a:latin typeface="Times New Roman" charset="0"/>
                <a:ea typeface="Times New Roman" charset="0"/>
                <a:cs typeface="Times New Roman" charset="0"/>
              </a:rPr>
              <a:t>JPY/MXN</a:t>
            </a: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24,1514 </a:t>
            </a:r>
            <a:r>
              <a:rPr lang="es-ES" sz="2000" b="1" dirty="0" smtClean="0">
                <a:solidFill>
                  <a:schemeClr val="accent6">
                    <a:lumMod val="75000"/>
                  </a:schemeClr>
                </a:solidFill>
                <a:latin typeface="Times New Roman" charset="0"/>
                <a:ea typeface="Times New Roman" charset="0"/>
                <a:cs typeface="Times New Roman" charset="0"/>
              </a:rPr>
              <a:t>JPY/MXN </a:t>
            </a:r>
            <a:r>
              <a:rPr lang="es-ES" sz="2000" b="1" dirty="0">
                <a:solidFill>
                  <a:schemeClr val="accent6">
                    <a:lumMod val="75000"/>
                  </a:schemeClr>
                </a:solidFill>
                <a:latin typeface="Times New Roman" charset="0"/>
                <a:ea typeface="Times New Roman" charset="0"/>
                <a:cs typeface="Times New Roman" charset="0"/>
              </a:rPr>
              <a:t>&gt; 23,64 </a:t>
            </a:r>
            <a:r>
              <a:rPr lang="es-ES" sz="2000" b="1" dirty="0" smtClean="0">
                <a:solidFill>
                  <a:schemeClr val="accent6">
                    <a:lumMod val="75000"/>
                  </a:schemeClr>
                </a:solidFill>
                <a:latin typeface="Times New Roman" charset="0"/>
                <a:ea typeface="Times New Roman" charset="0"/>
                <a:cs typeface="Times New Roman" charset="0"/>
              </a:rPr>
              <a:t>JPY/MXN</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Como se puede apreciar el tipo de cambio cruzado es mayor que el directo es conveniente</a:t>
            </a:r>
          </a:p>
          <a:p>
            <a:pPr algn="ctr"/>
            <a:r>
              <a:rPr lang="es-ES" sz="2000" b="1" dirty="0">
                <a:solidFill>
                  <a:schemeClr val="accent6">
                    <a:lumMod val="75000"/>
                  </a:schemeClr>
                </a:solidFill>
                <a:latin typeface="Times New Roman" charset="0"/>
                <a:ea typeface="Times New Roman" charset="0"/>
                <a:cs typeface="Times New Roman" charset="0"/>
              </a:rPr>
              <a:t>comprar los yenes en New York y venderlos en Tokio.</a:t>
            </a:r>
          </a:p>
          <a:p>
            <a:pPr algn="ctr"/>
            <a:r>
              <a:rPr lang="es-ES" sz="2000" b="1" dirty="0" smtClean="0">
                <a:solidFill>
                  <a:schemeClr val="accent6">
                    <a:lumMod val="75000"/>
                  </a:schemeClr>
                </a:solidFill>
                <a:latin typeface="Times New Roman" charset="0"/>
                <a:ea typeface="Times New Roman" charset="0"/>
                <a:cs typeface="Times New Roman" charset="0"/>
              </a:rPr>
              <a:t>EL PESO COMPRA MÁS YENES A TRAVÉS DEL DÓLAR QUE DIRECTAMENTE.</a:t>
            </a:r>
            <a:endParaRPr lang="es-ES" sz="2000"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7131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7970" y="117990"/>
            <a:ext cx="10515600" cy="6555641"/>
          </a:xfrm>
          <a:prstGeom prst="rect">
            <a:avLst/>
          </a:prstGeom>
          <a:blipFill>
            <a:blip r:embed="rId2"/>
            <a:tile tx="0" ty="0" sx="100000" sy="100000" flip="none" algn="tl"/>
          </a:blipFill>
          <a:ln>
            <a:solidFill>
              <a:schemeClr val="bg1"/>
            </a:solidFill>
          </a:ln>
        </p:spPr>
        <p:txBody>
          <a:bodyPr wrap="square">
            <a:spAutoFit/>
          </a:bodyPr>
          <a:lstStyle/>
          <a:p>
            <a:r>
              <a:rPr lang="es-ES" sz="2000" b="1" dirty="0">
                <a:solidFill>
                  <a:schemeClr val="bg1">
                    <a:lumMod val="95000"/>
                    <a:lumOff val="5000"/>
                  </a:schemeClr>
                </a:solidFill>
                <a:latin typeface="Times New Roman" charset="0"/>
                <a:ea typeface="Times New Roman" charset="0"/>
                <a:cs typeface="Times New Roman" charset="0"/>
              </a:rPr>
              <a:t>CONTINUA SOLUCIÓN …</a:t>
            </a:r>
          </a:p>
          <a:p>
            <a:endParaRPr lang="es-ES" sz="2000" b="1" dirty="0" smtClean="0">
              <a:solidFill>
                <a:schemeClr val="bg1">
                  <a:lumMod val="95000"/>
                  <a:lumOff val="5000"/>
                </a:schemeClr>
              </a:solidFill>
              <a:latin typeface="Times New Roman" charset="0"/>
              <a:ea typeface="Times New Roman" charset="0"/>
              <a:cs typeface="Times New Roman" charset="0"/>
            </a:endParaRPr>
          </a:p>
          <a:p>
            <a:r>
              <a:rPr lang="es-ES" sz="2000" b="1" dirty="0" smtClean="0">
                <a:solidFill>
                  <a:schemeClr val="bg1">
                    <a:lumMod val="95000"/>
                    <a:lumOff val="5000"/>
                  </a:schemeClr>
                </a:solidFill>
                <a:latin typeface="Times New Roman" charset="0"/>
                <a:ea typeface="Times New Roman" charset="0"/>
                <a:cs typeface="Times New Roman" charset="0"/>
              </a:rPr>
              <a:t>b</a:t>
            </a:r>
            <a:r>
              <a:rPr lang="es-ES" sz="2000" b="1" dirty="0">
                <a:solidFill>
                  <a:schemeClr val="bg1">
                    <a:lumMod val="95000"/>
                    <a:lumOff val="5000"/>
                  </a:schemeClr>
                </a:solidFill>
                <a:latin typeface="Times New Roman" charset="0"/>
                <a:ea typeface="Times New Roman" charset="0"/>
                <a:cs typeface="Times New Roman" charset="0"/>
              </a:rPr>
              <a:t>) Utilizando el arbitraje de tres puntos calcule las utilidades de una vuelta completa</a:t>
            </a:r>
          </a:p>
          <a:p>
            <a:r>
              <a:rPr lang="es-ES" sz="2000" b="1" dirty="0">
                <a:solidFill>
                  <a:schemeClr val="bg1">
                    <a:lumMod val="95000"/>
                    <a:lumOff val="5000"/>
                  </a:schemeClr>
                </a:solidFill>
                <a:latin typeface="Times New Roman" charset="0"/>
                <a:ea typeface="Times New Roman" charset="0"/>
                <a:cs typeface="Times New Roman" charset="0"/>
              </a:rPr>
              <a:t>empezando con 10 mil pesos, mil dólares , 100 y 100 mil yenes.</a:t>
            </a:r>
          </a:p>
          <a:p>
            <a:r>
              <a:rPr lang="es-ES" sz="2000" b="1" dirty="0">
                <a:solidFill>
                  <a:schemeClr val="bg1">
                    <a:lumMod val="95000"/>
                    <a:lumOff val="5000"/>
                  </a:schemeClr>
                </a:solidFill>
                <a:latin typeface="Times New Roman" charset="0"/>
                <a:ea typeface="Times New Roman" charset="0"/>
                <a:cs typeface="Times New Roman" charset="0"/>
              </a:rPr>
              <a:t>Es necesario tener claro que el arbitraje de tres puntos involucra tres plazas y tres monedas,</a:t>
            </a:r>
          </a:p>
          <a:p>
            <a:r>
              <a:rPr lang="es-ES" sz="2000" b="1" dirty="0">
                <a:solidFill>
                  <a:schemeClr val="bg1">
                    <a:lumMod val="95000"/>
                    <a:lumOff val="5000"/>
                  </a:schemeClr>
                </a:solidFill>
                <a:latin typeface="Times New Roman" charset="0"/>
                <a:ea typeface="Times New Roman" charset="0"/>
                <a:cs typeface="Times New Roman" charset="0"/>
              </a:rPr>
              <a:t>para que el arbitraje sea lucrativo, el tipo de cambio directo debe ser diferente al tipo de</a:t>
            </a:r>
          </a:p>
          <a:p>
            <a:r>
              <a:rPr lang="es-ES" sz="2000" b="1" dirty="0">
                <a:solidFill>
                  <a:schemeClr val="bg1">
                    <a:lumMod val="95000"/>
                    <a:lumOff val="5000"/>
                  </a:schemeClr>
                </a:solidFill>
                <a:latin typeface="Times New Roman" charset="0"/>
                <a:ea typeface="Times New Roman" charset="0"/>
                <a:cs typeface="Times New Roman" charset="0"/>
              </a:rPr>
              <a:t>cambio cruzado.</a:t>
            </a:r>
          </a:p>
          <a:p>
            <a:r>
              <a:rPr lang="es-ES" sz="2000" b="1" dirty="0" smtClean="0">
                <a:solidFill>
                  <a:schemeClr val="bg1">
                    <a:lumMod val="95000"/>
                    <a:lumOff val="5000"/>
                  </a:schemeClr>
                </a:solidFill>
                <a:latin typeface="Times New Roman" charset="0"/>
                <a:ea typeface="Times New Roman" charset="0"/>
                <a:cs typeface="Times New Roman" charset="0"/>
              </a:rPr>
              <a:t>Primeramente </a:t>
            </a:r>
            <a:r>
              <a:rPr lang="es-ES" sz="2000" b="1" dirty="0">
                <a:solidFill>
                  <a:schemeClr val="bg1">
                    <a:lumMod val="95000"/>
                    <a:lumOff val="5000"/>
                  </a:schemeClr>
                </a:solidFill>
                <a:latin typeface="Times New Roman" charset="0"/>
                <a:ea typeface="Times New Roman" charset="0"/>
                <a:cs typeface="Times New Roman" charset="0"/>
              </a:rPr>
              <a:t>realizaremos la vuelta de 10.000 pesos</a:t>
            </a:r>
            <a:r>
              <a:rPr lang="es-ES" sz="2000" b="1" dirty="0" smtClean="0">
                <a:solidFill>
                  <a:schemeClr val="bg1">
                    <a:lumMod val="95000"/>
                    <a:lumOff val="5000"/>
                  </a:schemeClr>
                </a:solidFill>
                <a:latin typeface="Times New Roman" charset="0"/>
                <a:ea typeface="Times New Roman" charset="0"/>
                <a:cs typeface="Times New Roman" charset="0"/>
              </a:rPr>
              <a:t>.</a:t>
            </a:r>
          </a:p>
          <a:p>
            <a:r>
              <a:rPr lang="es-ES" sz="2000" b="1" dirty="0">
                <a:solidFill>
                  <a:schemeClr val="bg1"/>
                </a:solidFill>
                <a:latin typeface="Times New Roman" charset="0"/>
                <a:ea typeface="Times New Roman" charset="0"/>
                <a:cs typeface="Times New Roman" charset="0"/>
              </a:rPr>
              <a:t>Nueva York 1 dólar=185 yenes</a:t>
            </a:r>
          </a:p>
          <a:p>
            <a:r>
              <a:rPr lang="es-ES" sz="2000" b="1" dirty="0">
                <a:solidFill>
                  <a:schemeClr val="bg1"/>
                </a:solidFill>
                <a:latin typeface="Times New Roman" charset="0"/>
                <a:ea typeface="Times New Roman" charset="0"/>
                <a:cs typeface="Times New Roman" charset="0"/>
              </a:rPr>
              <a:t>Tokio 1 yen=0.0423 pesos</a:t>
            </a:r>
          </a:p>
          <a:p>
            <a:r>
              <a:rPr lang="es-ES" sz="2000" b="1" dirty="0">
                <a:solidFill>
                  <a:schemeClr val="bg1"/>
                </a:solidFill>
                <a:latin typeface="Times New Roman" charset="0"/>
                <a:ea typeface="Times New Roman" charset="0"/>
                <a:cs typeface="Times New Roman" charset="0"/>
              </a:rPr>
              <a:t>México 1 peso=0.1305 dólares</a:t>
            </a:r>
          </a:p>
          <a:p>
            <a:r>
              <a:rPr lang="es-ES" sz="2000" b="1" dirty="0">
                <a:solidFill>
                  <a:schemeClr val="bg1"/>
                </a:solidFill>
                <a:latin typeface="Times New Roman" charset="0"/>
                <a:ea typeface="Times New Roman" charset="0"/>
                <a:cs typeface="Times New Roman" charset="0"/>
              </a:rPr>
              <a:t>Para lo cual compramos dólares en México, luego yenes en New York, para poder comprar</a:t>
            </a:r>
          </a:p>
          <a:p>
            <a:r>
              <a:rPr lang="es-ES" sz="2000" b="1" dirty="0">
                <a:solidFill>
                  <a:schemeClr val="bg1"/>
                </a:solidFill>
                <a:latin typeface="Times New Roman" charset="0"/>
                <a:ea typeface="Times New Roman" charset="0"/>
                <a:cs typeface="Times New Roman" charset="0"/>
              </a:rPr>
              <a:t>pesos con yenes en Tokio, esta vuelta genera los siguientes resultados</a:t>
            </a:r>
            <a:r>
              <a:rPr lang="es-ES" sz="2000" b="1" dirty="0" smtClean="0">
                <a:solidFill>
                  <a:schemeClr val="bg1"/>
                </a:solidFill>
                <a:latin typeface="Times New Roman" charset="0"/>
                <a:ea typeface="Times New Roman" charset="0"/>
                <a:cs typeface="Times New Roman" charset="0"/>
              </a:rPr>
              <a:t>:</a:t>
            </a:r>
          </a:p>
          <a:p>
            <a:endParaRPr lang="es-ES" sz="2000" b="1" dirty="0" smtClean="0">
              <a:solidFill>
                <a:schemeClr val="bg1"/>
              </a:solidFill>
              <a:latin typeface="Times New Roman" charset="0"/>
              <a:ea typeface="Times New Roman" charset="0"/>
              <a:cs typeface="Times New Roman" charset="0"/>
            </a:endParaRPr>
          </a:p>
          <a:p>
            <a:r>
              <a:rPr lang="tr-TR" sz="2000" b="1" dirty="0" smtClean="0">
                <a:solidFill>
                  <a:schemeClr val="bg1"/>
                </a:solidFill>
                <a:latin typeface="Times New Roman" charset="0"/>
                <a:ea typeface="Times New Roman" charset="0"/>
                <a:cs typeface="Times New Roman" charset="0"/>
              </a:rPr>
              <a:t>MXN 10,000 	</a:t>
            </a:r>
            <a:r>
              <a:rPr lang="tr-TR" sz="2000" b="1" dirty="0" smtClean="0">
                <a:solidFill>
                  <a:srgbClr val="C00000"/>
                </a:solidFill>
                <a:latin typeface="Times New Roman" charset="0"/>
                <a:ea typeface="Times New Roman" charset="0"/>
                <a:cs typeface="Times New Roman" charset="0"/>
              </a:rPr>
              <a:t>0.1305</a:t>
            </a:r>
            <a:r>
              <a:rPr lang="tr-TR" sz="2000" b="1" dirty="0" smtClean="0">
                <a:solidFill>
                  <a:schemeClr val="bg1"/>
                </a:solidFill>
                <a:latin typeface="Times New Roman" charset="0"/>
                <a:ea typeface="Times New Roman" charset="0"/>
                <a:cs typeface="Times New Roman" charset="0"/>
              </a:rPr>
              <a:t> 	USD </a:t>
            </a:r>
            <a:r>
              <a:rPr lang="tr-TR" sz="2000" b="1" dirty="0">
                <a:solidFill>
                  <a:schemeClr val="bg1"/>
                </a:solidFill>
                <a:latin typeface="Times New Roman" charset="0"/>
                <a:ea typeface="Times New Roman" charset="0"/>
                <a:cs typeface="Times New Roman" charset="0"/>
              </a:rPr>
              <a:t>1305 	</a:t>
            </a:r>
            <a:r>
              <a:rPr lang="tr-TR" sz="2000" b="1" dirty="0" smtClean="0">
                <a:solidFill>
                  <a:srgbClr val="C00000"/>
                </a:solidFill>
                <a:latin typeface="Times New Roman" charset="0"/>
                <a:ea typeface="Times New Roman" charset="0"/>
                <a:cs typeface="Times New Roman" charset="0"/>
              </a:rPr>
              <a:t>185	</a:t>
            </a:r>
            <a:r>
              <a:rPr lang="tr-TR" sz="2000" b="1" dirty="0" smtClean="0">
                <a:solidFill>
                  <a:schemeClr val="bg1"/>
                </a:solidFill>
                <a:latin typeface="Times New Roman" charset="0"/>
                <a:ea typeface="Times New Roman" charset="0"/>
                <a:cs typeface="Times New Roman" charset="0"/>
              </a:rPr>
              <a:t>	YENES </a:t>
            </a:r>
            <a:r>
              <a:rPr lang="tr-TR" sz="2000" b="1" dirty="0">
                <a:solidFill>
                  <a:schemeClr val="bg1"/>
                </a:solidFill>
                <a:latin typeface="Times New Roman" charset="0"/>
                <a:ea typeface="Times New Roman" charset="0"/>
                <a:cs typeface="Times New Roman" charset="0"/>
              </a:rPr>
              <a:t>241.425 </a:t>
            </a:r>
            <a:r>
              <a:rPr lang="tr-TR" sz="2000" b="1" dirty="0" smtClean="0">
                <a:solidFill>
                  <a:schemeClr val="bg1"/>
                </a:solidFill>
                <a:latin typeface="Times New Roman" charset="0"/>
                <a:ea typeface="Times New Roman" charset="0"/>
                <a:cs typeface="Times New Roman" charset="0"/>
              </a:rPr>
              <a:t>		</a:t>
            </a:r>
            <a:r>
              <a:rPr lang="tr-TR" sz="2000" b="1" dirty="0" smtClean="0">
                <a:solidFill>
                  <a:srgbClr val="C00000"/>
                </a:solidFill>
                <a:latin typeface="Times New Roman" charset="0"/>
                <a:ea typeface="Times New Roman" charset="0"/>
                <a:cs typeface="Times New Roman" charset="0"/>
              </a:rPr>
              <a:t>0.0423</a:t>
            </a:r>
            <a:r>
              <a:rPr lang="tr-TR" sz="2000" b="1" dirty="0" smtClean="0">
                <a:solidFill>
                  <a:schemeClr val="bg1"/>
                </a:solidFill>
                <a:latin typeface="Times New Roman" charset="0"/>
                <a:ea typeface="Times New Roman" charset="0"/>
                <a:cs typeface="Times New Roman" charset="0"/>
              </a:rPr>
              <a:t>	MXN 10,212.27</a:t>
            </a:r>
          </a:p>
          <a:p>
            <a:endParaRPr lang="tr-TR" sz="2000" b="1" dirty="0">
              <a:solidFill>
                <a:schemeClr val="bg1"/>
              </a:solidFill>
              <a:latin typeface="Times New Roman" charset="0"/>
              <a:ea typeface="Times New Roman" charset="0"/>
              <a:cs typeface="Times New Roman" charset="0"/>
            </a:endParaRPr>
          </a:p>
          <a:p>
            <a:r>
              <a:rPr lang="tr-TR" sz="2000" b="1" dirty="0" err="1">
                <a:solidFill>
                  <a:schemeClr val="bg1"/>
                </a:solidFill>
                <a:latin typeface="Times New Roman" charset="0"/>
                <a:ea typeface="Times New Roman" charset="0"/>
                <a:cs typeface="Times New Roman" charset="0"/>
              </a:rPr>
              <a:t>Realizando</a:t>
            </a:r>
            <a:r>
              <a:rPr lang="tr-TR" sz="2000" b="1" dirty="0">
                <a:solidFill>
                  <a:schemeClr val="bg1"/>
                </a:solidFill>
                <a:latin typeface="Times New Roman" charset="0"/>
                <a:ea typeface="Times New Roman" charset="0"/>
                <a:cs typeface="Times New Roman" charset="0"/>
              </a:rPr>
              <a:t> la </a:t>
            </a:r>
            <a:r>
              <a:rPr lang="tr-TR" sz="2000" b="1" dirty="0" err="1">
                <a:solidFill>
                  <a:schemeClr val="bg1"/>
                </a:solidFill>
                <a:latin typeface="Times New Roman" charset="0"/>
                <a:ea typeface="Times New Roman" charset="0"/>
                <a:cs typeface="Times New Roman" charset="0"/>
              </a:rPr>
              <a:t>vuelta</a:t>
            </a:r>
            <a:r>
              <a:rPr lang="tr-TR" sz="2000" b="1" dirty="0">
                <a:solidFill>
                  <a:schemeClr val="bg1"/>
                </a:solidFill>
                <a:latin typeface="Times New Roman" charset="0"/>
                <a:ea typeface="Times New Roman" charset="0"/>
                <a:cs typeface="Times New Roman" charset="0"/>
              </a:rPr>
              <a:t> </a:t>
            </a:r>
            <a:r>
              <a:rPr lang="tr-TR" sz="2000" b="1" dirty="0" err="1">
                <a:solidFill>
                  <a:schemeClr val="bg1"/>
                </a:solidFill>
                <a:latin typeface="Times New Roman" charset="0"/>
                <a:ea typeface="Times New Roman" charset="0"/>
                <a:cs typeface="Times New Roman" charset="0"/>
              </a:rPr>
              <a:t>completa</a:t>
            </a:r>
            <a:r>
              <a:rPr lang="tr-TR" sz="2000" b="1" dirty="0">
                <a:solidFill>
                  <a:schemeClr val="bg1"/>
                </a:solidFill>
                <a:latin typeface="Times New Roman" charset="0"/>
                <a:ea typeface="Times New Roman" charset="0"/>
                <a:cs typeface="Times New Roman" charset="0"/>
              </a:rPr>
              <a:t> se </a:t>
            </a:r>
            <a:r>
              <a:rPr lang="tr-TR" sz="2000" b="1" dirty="0" err="1">
                <a:solidFill>
                  <a:schemeClr val="bg1"/>
                </a:solidFill>
                <a:latin typeface="Times New Roman" charset="0"/>
                <a:ea typeface="Times New Roman" charset="0"/>
                <a:cs typeface="Times New Roman" charset="0"/>
              </a:rPr>
              <a:t>genera</a:t>
            </a:r>
            <a:r>
              <a:rPr lang="tr-TR" sz="2000" b="1" dirty="0">
                <a:solidFill>
                  <a:schemeClr val="bg1"/>
                </a:solidFill>
                <a:latin typeface="Times New Roman" charset="0"/>
                <a:ea typeface="Times New Roman" charset="0"/>
                <a:cs typeface="Times New Roman" charset="0"/>
              </a:rPr>
              <a:t> una </a:t>
            </a:r>
            <a:r>
              <a:rPr lang="tr-TR" sz="2000" b="1" dirty="0" err="1">
                <a:solidFill>
                  <a:schemeClr val="bg1"/>
                </a:solidFill>
                <a:latin typeface="Times New Roman" charset="0"/>
                <a:ea typeface="Times New Roman" charset="0"/>
                <a:cs typeface="Times New Roman" charset="0"/>
              </a:rPr>
              <a:t>utilidad</a:t>
            </a:r>
            <a:r>
              <a:rPr lang="tr-TR" sz="2000" b="1" dirty="0">
                <a:solidFill>
                  <a:schemeClr val="bg1"/>
                </a:solidFill>
                <a:latin typeface="Times New Roman" charset="0"/>
                <a:ea typeface="Times New Roman" charset="0"/>
                <a:cs typeface="Times New Roman" charset="0"/>
              </a:rPr>
              <a:t> de 212,27 </a:t>
            </a:r>
            <a:r>
              <a:rPr lang="tr-TR" sz="2000" b="1" dirty="0" smtClean="0">
                <a:solidFill>
                  <a:schemeClr val="bg1"/>
                </a:solidFill>
                <a:latin typeface="Times New Roman" charset="0"/>
                <a:ea typeface="Times New Roman" charset="0"/>
                <a:cs typeface="Times New Roman" charset="0"/>
              </a:rPr>
              <a:t>MXN </a:t>
            </a:r>
            <a:r>
              <a:rPr lang="tr-TR" sz="2000" b="1" dirty="0" err="1">
                <a:solidFill>
                  <a:schemeClr val="bg1"/>
                </a:solidFill>
                <a:latin typeface="Times New Roman" charset="0"/>
                <a:ea typeface="Times New Roman" charset="0"/>
                <a:cs typeface="Times New Roman" charset="0"/>
              </a:rPr>
              <a:t>que</a:t>
            </a:r>
            <a:r>
              <a:rPr lang="tr-TR" sz="2000" b="1" dirty="0">
                <a:solidFill>
                  <a:schemeClr val="bg1"/>
                </a:solidFill>
                <a:latin typeface="Times New Roman" charset="0"/>
                <a:ea typeface="Times New Roman" charset="0"/>
                <a:cs typeface="Times New Roman" charset="0"/>
              </a:rPr>
              <a:t> </a:t>
            </a:r>
            <a:r>
              <a:rPr lang="tr-TR" sz="2000" b="1" dirty="0" err="1">
                <a:solidFill>
                  <a:schemeClr val="bg1"/>
                </a:solidFill>
                <a:latin typeface="Times New Roman" charset="0"/>
                <a:ea typeface="Times New Roman" charset="0"/>
                <a:cs typeface="Times New Roman" charset="0"/>
              </a:rPr>
              <a:t>representa</a:t>
            </a:r>
            <a:r>
              <a:rPr lang="tr-TR" sz="2000" b="1" dirty="0">
                <a:solidFill>
                  <a:schemeClr val="bg1"/>
                </a:solidFill>
                <a:latin typeface="Times New Roman" charset="0"/>
                <a:ea typeface="Times New Roman" charset="0"/>
                <a:cs typeface="Times New Roman" charset="0"/>
              </a:rPr>
              <a:t> </a:t>
            </a:r>
            <a:r>
              <a:rPr lang="tr-TR" sz="2000" b="1" dirty="0" smtClean="0">
                <a:solidFill>
                  <a:schemeClr val="bg1"/>
                </a:solidFill>
                <a:latin typeface="Times New Roman" charset="0"/>
                <a:ea typeface="Times New Roman" charset="0"/>
                <a:cs typeface="Times New Roman" charset="0"/>
              </a:rPr>
              <a:t>el 2,12</a:t>
            </a:r>
            <a:r>
              <a:rPr lang="tr-TR" sz="2000" b="1" dirty="0">
                <a:solidFill>
                  <a:schemeClr val="bg1"/>
                </a:solidFill>
                <a:latin typeface="Times New Roman" charset="0"/>
                <a:ea typeface="Times New Roman" charset="0"/>
                <a:cs typeface="Times New Roman" charset="0"/>
              </a:rPr>
              <a:t>% en una sola </a:t>
            </a:r>
            <a:r>
              <a:rPr lang="tr-TR" sz="2000" b="1" dirty="0" err="1">
                <a:solidFill>
                  <a:schemeClr val="bg1"/>
                </a:solidFill>
                <a:latin typeface="Times New Roman" charset="0"/>
                <a:ea typeface="Times New Roman" charset="0"/>
                <a:cs typeface="Times New Roman" charset="0"/>
              </a:rPr>
              <a:t>vuelta</a:t>
            </a:r>
            <a:r>
              <a:rPr lang="tr-TR" sz="2000" b="1" dirty="0" smtClean="0">
                <a:solidFill>
                  <a:schemeClr val="bg1"/>
                </a:solidFill>
                <a:latin typeface="Times New Roman" charset="0"/>
                <a:ea typeface="Times New Roman" charset="0"/>
                <a:cs typeface="Times New Roman" charset="0"/>
              </a:rPr>
              <a:t>. * La </a:t>
            </a:r>
            <a:r>
              <a:rPr lang="tr-TR" sz="2000" b="1" dirty="0" err="1">
                <a:solidFill>
                  <a:schemeClr val="bg1"/>
                </a:solidFill>
                <a:latin typeface="Times New Roman" charset="0"/>
                <a:ea typeface="Times New Roman" charset="0"/>
                <a:cs typeface="Times New Roman" charset="0"/>
              </a:rPr>
              <a:t>vuelta</a:t>
            </a:r>
            <a:r>
              <a:rPr lang="tr-TR" sz="2000" b="1" dirty="0">
                <a:solidFill>
                  <a:schemeClr val="bg1"/>
                </a:solidFill>
                <a:latin typeface="Times New Roman" charset="0"/>
                <a:ea typeface="Times New Roman" charset="0"/>
                <a:cs typeface="Times New Roman" charset="0"/>
              </a:rPr>
              <a:t> para </a:t>
            </a:r>
            <a:r>
              <a:rPr lang="tr-TR" sz="2000" b="1" dirty="0" smtClean="0">
                <a:solidFill>
                  <a:schemeClr val="bg1"/>
                </a:solidFill>
                <a:latin typeface="Times New Roman" charset="0"/>
                <a:ea typeface="Times New Roman" charset="0"/>
                <a:cs typeface="Times New Roman" charset="0"/>
              </a:rPr>
              <a:t>1,000 </a:t>
            </a:r>
            <a:r>
              <a:rPr lang="tr-TR" sz="2000" b="1" dirty="0" err="1">
                <a:solidFill>
                  <a:schemeClr val="bg1"/>
                </a:solidFill>
                <a:latin typeface="Times New Roman" charset="0"/>
                <a:ea typeface="Times New Roman" charset="0"/>
                <a:cs typeface="Times New Roman" charset="0"/>
              </a:rPr>
              <a:t>dólares</a:t>
            </a:r>
            <a:r>
              <a:rPr lang="tr-TR" sz="2000" b="1" dirty="0">
                <a:solidFill>
                  <a:schemeClr val="bg1"/>
                </a:solidFill>
                <a:latin typeface="Times New Roman" charset="0"/>
                <a:ea typeface="Times New Roman" charset="0"/>
                <a:cs typeface="Times New Roman" charset="0"/>
              </a:rPr>
              <a:t> es la </a:t>
            </a:r>
            <a:r>
              <a:rPr lang="tr-TR" sz="2000" b="1" dirty="0" err="1" smtClean="0">
                <a:solidFill>
                  <a:schemeClr val="bg1"/>
                </a:solidFill>
                <a:latin typeface="Times New Roman" charset="0"/>
                <a:ea typeface="Times New Roman" charset="0"/>
                <a:cs typeface="Times New Roman" charset="0"/>
              </a:rPr>
              <a:t>siguiente</a:t>
            </a:r>
            <a:r>
              <a:rPr lang="tr-TR" sz="2000" b="1" dirty="0" smtClean="0">
                <a:solidFill>
                  <a:schemeClr val="bg1"/>
                </a:solidFill>
                <a:latin typeface="Times New Roman" charset="0"/>
                <a:ea typeface="Times New Roman" charset="0"/>
                <a:cs typeface="Times New Roman" charset="0"/>
              </a:rPr>
              <a:t>:</a:t>
            </a:r>
          </a:p>
          <a:p>
            <a:endParaRPr lang="tr-TR" sz="2000" b="1" dirty="0" smtClean="0">
              <a:solidFill>
                <a:schemeClr val="bg1"/>
              </a:solidFill>
              <a:latin typeface="Times New Roman" charset="0"/>
              <a:ea typeface="Times New Roman" charset="0"/>
              <a:cs typeface="Times New Roman" charset="0"/>
            </a:endParaRPr>
          </a:p>
          <a:p>
            <a:r>
              <a:rPr lang="en-US" sz="2000" b="1" dirty="0">
                <a:solidFill>
                  <a:schemeClr val="bg1"/>
                </a:solidFill>
                <a:latin typeface="Times New Roman" charset="0"/>
                <a:ea typeface="Times New Roman" charset="0"/>
                <a:cs typeface="Times New Roman" charset="0"/>
              </a:rPr>
              <a:t>USD </a:t>
            </a:r>
            <a:r>
              <a:rPr lang="en-US" sz="2000" b="1" dirty="0" smtClean="0">
                <a:solidFill>
                  <a:schemeClr val="bg1"/>
                </a:solidFill>
                <a:latin typeface="Times New Roman" charset="0"/>
                <a:ea typeface="Times New Roman" charset="0"/>
                <a:cs typeface="Times New Roman" charset="0"/>
              </a:rPr>
              <a:t>1,000 	</a:t>
            </a:r>
            <a:r>
              <a:rPr lang="en-US" sz="2000" b="1" dirty="0" smtClean="0">
                <a:solidFill>
                  <a:srgbClr val="C00000"/>
                </a:solidFill>
                <a:latin typeface="Times New Roman" charset="0"/>
                <a:ea typeface="Times New Roman" charset="0"/>
                <a:cs typeface="Times New Roman" charset="0"/>
              </a:rPr>
              <a:t>185	</a:t>
            </a:r>
            <a:r>
              <a:rPr lang="en-US" sz="2000" b="1" dirty="0" smtClean="0">
                <a:solidFill>
                  <a:schemeClr val="bg1"/>
                </a:solidFill>
                <a:latin typeface="Times New Roman" charset="0"/>
                <a:ea typeface="Times New Roman" charset="0"/>
                <a:cs typeface="Times New Roman" charset="0"/>
              </a:rPr>
              <a:t>	YENES 185,000 		</a:t>
            </a:r>
            <a:r>
              <a:rPr lang="en-US" sz="2000" b="1" dirty="0" smtClean="0">
                <a:solidFill>
                  <a:srgbClr val="C00000"/>
                </a:solidFill>
                <a:latin typeface="Times New Roman" charset="0"/>
                <a:ea typeface="Times New Roman" charset="0"/>
                <a:cs typeface="Times New Roman" charset="0"/>
              </a:rPr>
              <a:t>0.0423</a:t>
            </a:r>
            <a:r>
              <a:rPr lang="en-US" sz="2000" b="1" dirty="0" smtClean="0">
                <a:solidFill>
                  <a:schemeClr val="bg1"/>
                </a:solidFill>
                <a:latin typeface="Times New Roman" charset="0"/>
                <a:ea typeface="Times New Roman" charset="0"/>
                <a:cs typeface="Times New Roman" charset="0"/>
              </a:rPr>
              <a:t>		MXN </a:t>
            </a:r>
            <a:r>
              <a:rPr lang="en-US" sz="2000" b="1" dirty="0">
                <a:solidFill>
                  <a:schemeClr val="bg1"/>
                </a:solidFill>
                <a:latin typeface="Times New Roman" charset="0"/>
                <a:ea typeface="Times New Roman" charset="0"/>
                <a:cs typeface="Times New Roman" charset="0"/>
              </a:rPr>
              <a:t>7825,5 </a:t>
            </a:r>
            <a:r>
              <a:rPr lang="en-US" sz="2000" b="1" dirty="0" smtClean="0">
                <a:solidFill>
                  <a:schemeClr val="bg1"/>
                </a:solidFill>
                <a:latin typeface="Times New Roman" charset="0"/>
                <a:ea typeface="Times New Roman" charset="0"/>
                <a:cs typeface="Times New Roman" charset="0"/>
              </a:rPr>
              <a:t>	</a:t>
            </a:r>
            <a:r>
              <a:rPr lang="en-US" sz="2000" b="1" dirty="0" smtClean="0">
                <a:solidFill>
                  <a:srgbClr val="C00000"/>
                </a:solidFill>
                <a:latin typeface="Times New Roman" charset="0"/>
                <a:ea typeface="Times New Roman" charset="0"/>
                <a:cs typeface="Times New Roman" charset="0"/>
              </a:rPr>
              <a:t>0.0305</a:t>
            </a:r>
            <a:r>
              <a:rPr lang="en-US" sz="2000" b="1" dirty="0" smtClean="0">
                <a:solidFill>
                  <a:schemeClr val="bg1"/>
                </a:solidFill>
                <a:latin typeface="Times New Roman" charset="0"/>
                <a:ea typeface="Times New Roman" charset="0"/>
                <a:cs typeface="Times New Roman" charset="0"/>
              </a:rPr>
              <a:t>	USD </a:t>
            </a:r>
            <a:r>
              <a:rPr lang="en-US" sz="2000" b="1" dirty="0">
                <a:solidFill>
                  <a:schemeClr val="bg1"/>
                </a:solidFill>
                <a:latin typeface="Times New Roman" charset="0"/>
                <a:ea typeface="Times New Roman" charset="0"/>
                <a:cs typeface="Times New Roman" charset="0"/>
              </a:rPr>
              <a:t>1021,23</a:t>
            </a:r>
            <a:endParaRPr lang="tr-TR" sz="2000" b="1" dirty="0">
              <a:solidFill>
                <a:schemeClr val="bg1"/>
              </a:solidFill>
              <a:latin typeface="Times New Roman" charset="0"/>
              <a:ea typeface="Times New Roman" charset="0"/>
              <a:cs typeface="Times New Roman" charset="0"/>
            </a:endParaRPr>
          </a:p>
          <a:p>
            <a:endParaRPr lang="es-ES" sz="2000"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5572146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93741" y="1482333"/>
            <a:ext cx="10515600" cy="3170099"/>
          </a:xfrm>
          <a:prstGeom prst="rect">
            <a:avLst/>
          </a:prstGeom>
          <a:blipFill>
            <a:blip r:embed="rId2"/>
            <a:tile tx="0" ty="0" sx="100000" sy="100000" flip="none" algn="tl"/>
          </a:blipFill>
          <a:ln>
            <a:solidFill>
              <a:schemeClr val="bg1"/>
            </a:solidFill>
          </a:ln>
        </p:spPr>
        <p:txBody>
          <a:bodyPr wrap="square">
            <a:spAutoFit/>
          </a:bodyPr>
          <a:lstStyle/>
          <a:p>
            <a:r>
              <a:rPr lang="es-ES" sz="2000" b="1" dirty="0">
                <a:solidFill>
                  <a:schemeClr val="bg1">
                    <a:lumMod val="95000"/>
                    <a:lumOff val="5000"/>
                  </a:schemeClr>
                </a:solidFill>
                <a:latin typeface="Times New Roman" charset="0"/>
                <a:ea typeface="Times New Roman" charset="0"/>
                <a:cs typeface="Times New Roman" charset="0"/>
              </a:rPr>
              <a:t>CONTINUA SOLUCIÓN …</a:t>
            </a:r>
          </a:p>
          <a:p>
            <a:endParaRPr lang="es-ES" sz="2000" b="1" dirty="0" smtClean="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La ganancia en una sola vuelta es de 21,23 </a:t>
            </a:r>
            <a:r>
              <a:rPr lang="es-ES" sz="2000" b="1" dirty="0" smtClean="0">
                <a:solidFill>
                  <a:schemeClr val="bg1">
                    <a:lumMod val="95000"/>
                    <a:lumOff val="5000"/>
                  </a:schemeClr>
                </a:solidFill>
                <a:latin typeface="Times New Roman" charset="0"/>
                <a:ea typeface="Times New Roman" charset="0"/>
                <a:cs typeface="Times New Roman" charset="0"/>
              </a:rPr>
              <a:t>dólares</a:t>
            </a:r>
            <a:r>
              <a:rPr lang="es-ES" sz="2000" b="1" dirty="0">
                <a:solidFill>
                  <a:schemeClr val="bg1">
                    <a:lumMod val="95000"/>
                    <a:lumOff val="5000"/>
                  </a:schemeClr>
                </a:solidFill>
                <a:latin typeface="Times New Roman" charset="0"/>
                <a:ea typeface="Times New Roman" charset="0"/>
                <a:cs typeface="Times New Roman" charset="0"/>
              </a:rPr>
              <a:t>, que equivale al 2,123% en una sola vuelta.</a:t>
            </a:r>
          </a:p>
          <a:p>
            <a:r>
              <a:rPr lang="es-ES" sz="2000" b="1" dirty="0">
                <a:solidFill>
                  <a:schemeClr val="bg1">
                    <a:lumMod val="95000"/>
                    <a:lumOff val="5000"/>
                  </a:schemeClr>
                </a:solidFill>
                <a:latin typeface="Times New Roman" charset="0"/>
                <a:ea typeface="Times New Roman" charset="0"/>
                <a:cs typeface="Times New Roman" charset="0"/>
              </a:rPr>
              <a:t>*</a:t>
            </a:r>
            <a:r>
              <a:rPr lang="es-ES" sz="2000" b="1" dirty="0" smtClean="0">
                <a:solidFill>
                  <a:schemeClr val="bg1">
                    <a:lumMod val="95000"/>
                    <a:lumOff val="5000"/>
                  </a:schemeClr>
                </a:solidFill>
                <a:latin typeface="Times New Roman" charset="0"/>
                <a:ea typeface="Times New Roman" charset="0"/>
                <a:cs typeface="Times New Roman" charset="0"/>
              </a:rPr>
              <a:t>La </a:t>
            </a:r>
            <a:r>
              <a:rPr lang="es-ES" sz="2000" b="1" dirty="0">
                <a:solidFill>
                  <a:schemeClr val="bg1">
                    <a:lumMod val="95000"/>
                    <a:lumOff val="5000"/>
                  </a:schemeClr>
                </a:solidFill>
                <a:latin typeface="Times New Roman" charset="0"/>
                <a:ea typeface="Times New Roman" charset="0"/>
                <a:cs typeface="Times New Roman" charset="0"/>
              </a:rPr>
              <a:t>vuelta para 100 yenes es la siguiente</a:t>
            </a:r>
            <a:r>
              <a:rPr lang="es-ES" sz="2000" b="1" dirty="0" smtClean="0">
                <a:solidFill>
                  <a:schemeClr val="bg1">
                    <a:lumMod val="95000"/>
                    <a:lumOff val="5000"/>
                  </a:schemeClr>
                </a:solidFill>
                <a:latin typeface="Times New Roman" charset="0"/>
                <a:ea typeface="Times New Roman" charset="0"/>
                <a:cs typeface="Times New Roman" charset="0"/>
              </a:rPr>
              <a:t>:</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Nueva York 1 dólar=185 yenes</a:t>
            </a:r>
          </a:p>
          <a:p>
            <a:r>
              <a:rPr lang="es-ES" sz="2000" b="1" dirty="0">
                <a:solidFill>
                  <a:schemeClr val="bg1">
                    <a:lumMod val="95000"/>
                    <a:lumOff val="5000"/>
                  </a:schemeClr>
                </a:solidFill>
                <a:latin typeface="Times New Roman" charset="0"/>
                <a:ea typeface="Times New Roman" charset="0"/>
                <a:cs typeface="Times New Roman" charset="0"/>
              </a:rPr>
              <a:t>Tokio 1 yen=0.0423 pesos</a:t>
            </a:r>
          </a:p>
          <a:p>
            <a:r>
              <a:rPr lang="es-ES" sz="2000" b="1" dirty="0">
                <a:solidFill>
                  <a:schemeClr val="bg1">
                    <a:lumMod val="95000"/>
                    <a:lumOff val="5000"/>
                  </a:schemeClr>
                </a:solidFill>
                <a:latin typeface="Times New Roman" charset="0"/>
                <a:ea typeface="Times New Roman" charset="0"/>
                <a:cs typeface="Times New Roman" charset="0"/>
              </a:rPr>
              <a:t>México 1 peso=0.1305 </a:t>
            </a:r>
            <a:r>
              <a:rPr lang="es-ES" sz="2000" b="1" dirty="0" smtClean="0">
                <a:solidFill>
                  <a:schemeClr val="bg1">
                    <a:lumMod val="95000"/>
                    <a:lumOff val="5000"/>
                  </a:schemeClr>
                </a:solidFill>
                <a:latin typeface="Times New Roman" charset="0"/>
                <a:ea typeface="Times New Roman" charset="0"/>
                <a:cs typeface="Times New Roman" charset="0"/>
              </a:rPr>
              <a:t>dólares</a:t>
            </a:r>
          </a:p>
          <a:p>
            <a:endParaRPr lang="es-ES" sz="2000" b="1" dirty="0">
              <a:solidFill>
                <a:schemeClr val="bg1">
                  <a:lumMod val="95000"/>
                  <a:lumOff val="5000"/>
                </a:schemeClr>
              </a:solidFill>
              <a:latin typeface="Times New Roman" charset="0"/>
              <a:ea typeface="Times New Roman" charset="0"/>
              <a:cs typeface="Times New Roman" charset="0"/>
            </a:endParaRPr>
          </a:p>
          <a:p>
            <a:endParaRPr lang="es-ES" sz="2000"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7156471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09625" y="154517"/>
            <a:ext cx="10515600" cy="3077766"/>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2</a:t>
            </a:r>
            <a:r>
              <a:rPr lang="es-ES" sz="3200" b="1" dirty="0" smtClean="0">
                <a:solidFill>
                  <a:schemeClr val="bg1">
                    <a:lumMod val="95000"/>
                    <a:lumOff val="5000"/>
                  </a:schemeClr>
                </a:solidFill>
                <a:latin typeface="Times New Roman" charset="0"/>
                <a:ea typeface="Times New Roman" charset="0"/>
                <a:cs typeface="Times New Roman" charset="0"/>
              </a:rPr>
              <a:t>º. </a:t>
            </a:r>
            <a:r>
              <a:rPr lang="es-ES" b="1" dirty="0" smtClean="0">
                <a:solidFill>
                  <a:schemeClr val="bg1">
                    <a:lumMod val="95000"/>
                    <a:lumOff val="5000"/>
                  </a:schemeClr>
                </a:solidFill>
                <a:latin typeface="Times New Roman" charset="0"/>
                <a:ea typeface="Times New Roman" charset="0"/>
                <a:cs typeface="Times New Roman" charset="0"/>
              </a:rPr>
              <a:t>Una persona que vive en Canadá y que viajará próximamente a Singapur desea convertir dólares canadienses a dólares de singapurenses. La cantidad se se cambiará es de 100 mil CAD. ¿Cuál será el monto de dólares de Singapur que obtendrá por sus dólares canadienses? EXPRESAR la fórmula y el resultado por el cálculo directo e indirecto.</a:t>
            </a:r>
          </a:p>
          <a:p>
            <a:endParaRPr lang="es-ES" b="1" dirty="0">
              <a:solidFill>
                <a:schemeClr val="bg1">
                  <a:lumMod val="95000"/>
                  <a:lumOff val="5000"/>
                </a:schemeClr>
              </a:solidFill>
              <a:latin typeface="Times New Roman" charset="0"/>
              <a:ea typeface="Times New Roman" charset="0"/>
              <a:cs typeface="Times New Roman" charset="0"/>
            </a:endParaRPr>
          </a:p>
          <a:p>
            <a:r>
              <a:rPr lang="es-ES_tradnl" b="1" dirty="0" smtClean="0">
                <a:solidFill>
                  <a:schemeClr val="bg1">
                    <a:lumMod val="95000"/>
                    <a:lumOff val="5000"/>
                  </a:schemeClr>
                </a:solidFill>
                <a:latin typeface="Times New Roman" charset="0"/>
                <a:ea typeface="Times New Roman" charset="0"/>
                <a:cs typeface="Times New Roman" charset="0"/>
              </a:rPr>
              <a:t>a) CAD/USD = 0.7569/80</a:t>
            </a:r>
          </a:p>
          <a:p>
            <a:r>
              <a:rPr lang="es-ES" b="1" dirty="0" smtClean="0">
                <a:solidFill>
                  <a:schemeClr val="bg1">
                    <a:lumMod val="95000"/>
                    <a:lumOff val="5000"/>
                  </a:schemeClr>
                </a:solidFill>
                <a:latin typeface="Times New Roman" charset="0"/>
                <a:ea typeface="Times New Roman" charset="0"/>
                <a:cs typeface="Times New Roman" charset="0"/>
              </a:rPr>
              <a:t>b) USD/CAD = 1.3211/57</a:t>
            </a:r>
            <a:endParaRPr lang="es-ES" b="1" dirty="0">
              <a:solidFill>
                <a:schemeClr val="bg1">
                  <a:lumMod val="95000"/>
                  <a:lumOff val="5000"/>
                </a:schemeClr>
              </a:solidFill>
              <a:latin typeface="Times New Roman" charset="0"/>
              <a:ea typeface="Times New Roman" charset="0"/>
              <a:cs typeface="Times New Roman" charset="0"/>
            </a:endParaRPr>
          </a:p>
          <a:p>
            <a:r>
              <a:rPr lang="es-ES" b="1" dirty="0" smtClean="0">
                <a:solidFill>
                  <a:schemeClr val="bg1">
                    <a:lumMod val="95000"/>
                    <a:lumOff val="5000"/>
                  </a:schemeClr>
                </a:solidFill>
                <a:latin typeface="Times New Roman" charset="0"/>
                <a:ea typeface="Times New Roman" charset="0"/>
                <a:cs typeface="Times New Roman" charset="0"/>
              </a:rPr>
              <a:t>c) SGD/USD = 0.7324/34</a:t>
            </a:r>
          </a:p>
          <a:p>
            <a:r>
              <a:rPr lang="es-ES" b="1" dirty="0" smtClean="0">
                <a:solidFill>
                  <a:schemeClr val="bg1">
                    <a:lumMod val="95000"/>
                    <a:lumOff val="5000"/>
                  </a:schemeClr>
                </a:solidFill>
                <a:latin typeface="Times New Roman" charset="0"/>
                <a:ea typeface="Times New Roman" charset="0"/>
                <a:cs typeface="Times New Roman" charset="0"/>
              </a:rPr>
              <a:t>d) USD/SGD = 1.3653/75</a:t>
            </a:r>
          </a:p>
          <a:p>
            <a:r>
              <a:rPr lang="es-ES" b="1" dirty="0" smtClean="0">
                <a:solidFill>
                  <a:schemeClr val="bg1">
                    <a:lumMod val="95000"/>
                    <a:lumOff val="5000"/>
                  </a:schemeClr>
                </a:solidFill>
                <a:latin typeface="Times New Roman" charset="0"/>
                <a:ea typeface="Times New Roman" charset="0"/>
                <a:cs typeface="Times New Roman" charset="0"/>
              </a:rPr>
              <a:t>e) SGD/CAD = 1.0950/70</a:t>
            </a:r>
          </a:p>
        </p:txBody>
      </p:sp>
      <mc:AlternateContent xmlns:mc="http://schemas.openxmlformats.org/markup-compatibility/2006" xmlns:a14="http://schemas.microsoft.com/office/drawing/2010/main">
        <mc:Choice Requires="a14">
          <p:sp>
            <p:nvSpPr>
              <p:cNvPr id="10" name="Rectángulo 9"/>
              <p:cNvSpPr/>
              <p:nvPr/>
            </p:nvSpPr>
            <p:spPr>
              <a:xfrm>
                <a:off x="809625" y="3446993"/>
                <a:ext cx="10515600" cy="1974067"/>
              </a:xfrm>
              <a:prstGeom prst="rect">
                <a:avLst/>
              </a:prstGeom>
              <a:blipFill>
                <a:blip r:embed="rId2"/>
                <a:tile tx="0" ty="0" sx="100000" sy="100000" flip="none" algn="tl"/>
              </a:blipFill>
              <a:ln>
                <a:solidFill>
                  <a:schemeClr val="bg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charset="0"/>
                            </a:rPr>
                          </m:ctrlPr>
                        </m:dPr>
                        <m:e>
                          <m:f>
                            <m:fPr>
                              <m:ctrlPr>
                                <a:rPr lang="es-ES" b="0" i="1" smtClean="0">
                                  <a:solidFill>
                                    <a:schemeClr val="bg1">
                                      <a:lumMod val="95000"/>
                                      <a:lumOff val="5000"/>
                                    </a:schemeClr>
                                  </a:solidFill>
                                  <a:latin typeface="Cambria Math" charset="0"/>
                                </a:rPr>
                              </m:ctrlPr>
                            </m:fPr>
                            <m:num>
                              <m:r>
                                <a:rPr lang="es-ES" b="0" i="1" smtClean="0">
                                  <a:solidFill>
                                    <a:schemeClr val="bg1">
                                      <a:lumMod val="95000"/>
                                      <a:lumOff val="5000"/>
                                    </a:schemeClr>
                                  </a:solidFill>
                                  <a:latin typeface="Cambria Math" charset="0"/>
                                </a:rPr>
                                <m:t>𝑀𝑋𝑁</m:t>
                              </m:r>
                            </m:num>
                            <m:den>
                              <m:r>
                                <a:rPr lang="es-ES" b="0" i="1" smtClean="0">
                                  <a:solidFill>
                                    <a:schemeClr val="bg1">
                                      <a:lumMod val="95000"/>
                                      <a:lumOff val="5000"/>
                                    </a:schemeClr>
                                  </a:solidFill>
                                  <a:latin typeface="Cambria Math" charset="0"/>
                                </a:rPr>
                                <m:t>𝐸𝑈𝑅</m:t>
                              </m:r>
                            </m:den>
                          </m:f>
                        </m:e>
                      </m:d>
                      <m:r>
                        <a:rPr lang="es-ES" b="0" i="1" smtClean="0">
                          <a:solidFill>
                            <a:schemeClr val="bg1">
                              <a:lumMod val="95000"/>
                              <a:lumOff val="5000"/>
                            </a:schemeClr>
                          </a:solidFill>
                          <a:latin typeface="Cambria Math" charset="0"/>
                        </a:rPr>
                        <m:t>=</m:t>
                      </m:r>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charset="0"/>
                            </a:rPr>
                          </m:ctrlPr>
                        </m:dPr>
                        <m:e>
                          <m:f>
                            <m:fPr>
                              <m:ctrlPr>
                                <a:rPr lang="es-ES" b="0" i="1" smtClean="0">
                                  <a:solidFill>
                                    <a:schemeClr val="bg1">
                                      <a:lumMod val="95000"/>
                                      <a:lumOff val="5000"/>
                                    </a:schemeClr>
                                  </a:solidFill>
                                  <a:latin typeface="Cambria Math" charset="0"/>
                                </a:rPr>
                              </m:ctrlPr>
                            </m:fPr>
                            <m:num>
                              <m:r>
                                <a:rPr lang="es-ES" b="0" i="1" smtClean="0">
                                  <a:solidFill>
                                    <a:schemeClr val="bg1">
                                      <a:lumMod val="95000"/>
                                      <a:lumOff val="5000"/>
                                    </a:schemeClr>
                                  </a:solidFill>
                                  <a:latin typeface="Cambria Math" charset="0"/>
                                </a:rPr>
                                <m:t>𝑀𝑋𝑁</m:t>
                              </m:r>
                            </m:num>
                            <m:den>
                              <m:r>
                                <a:rPr lang="es-ES" b="0" i="1" smtClean="0">
                                  <a:solidFill>
                                    <a:schemeClr val="bg1">
                                      <a:lumMod val="95000"/>
                                      <a:lumOff val="5000"/>
                                    </a:schemeClr>
                                  </a:solidFill>
                                  <a:latin typeface="Cambria Math" charset="0"/>
                                </a:rPr>
                                <m:t>𝑈𝑆𝐷</m:t>
                              </m:r>
                            </m:den>
                          </m:f>
                        </m:e>
                      </m:d>
                      <m:r>
                        <a:rPr lang="es-ES" b="0" i="1" smtClean="0">
                          <a:solidFill>
                            <a:schemeClr val="bg1">
                              <a:lumMod val="95000"/>
                              <a:lumOff val="5000"/>
                            </a:schemeClr>
                          </a:solidFill>
                          <a:latin typeface="Cambria Math" charset="0"/>
                        </a:rPr>
                        <m:t> </m:t>
                      </m:r>
                      <m:r>
                        <a:rPr lang="es-ES" b="0" i="1" smtClean="0">
                          <a:solidFill>
                            <a:schemeClr val="bg1">
                              <a:lumMod val="95000"/>
                              <a:lumOff val="5000"/>
                            </a:schemeClr>
                          </a:solidFill>
                          <a:latin typeface="Cambria Math" charset="0"/>
                        </a:rPr>
                        <m:t>𝑋</m:t>
                      </m:r>
                      <m:r>
                        <a:rPr lang="es-ES" b="0" i="1" smtClean="0">
                          <a:solidFill>
                            <a:schemeClr val="bg1">
                              <a:lumMod val="95000"/>
                              <a:lumOff val="5000"/>
                            </a:schemeClr>
                          </a:solidFill>
                          <a:latin typeface="Cambria Math" charset="0"/>
                        </a:rPr>
                        <m:t> </m:t>
                      </m:r>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charset="0"/>
                            </a:rPr>
                          </m:ctrlPr>
                        </m:dPr>
                        <m:e>
                          <m:f>
                            <m:fPr>
                              <m:ctrlPr>
                                <a:rPr lang="es-ES" b="0" i="1" smtClean="0">
                                  <a:solidFill>
                                    <a:schemeClr val="bg1">
                                      <a:lumMod val="95000"/>
                                      <a:lumOff val="5000"/>
                                    </a:schemeClr>
                                  </a:solidFill>
                                  <a:latin typeface="Cambria Math" charset="0"/>
                                </a:rPr>
                              </m:ctrlPr>
                            </m:fPr>
                            <m:num>
                              <m:r>
                                <a:rPr lang="es-ES" b="0" i="1" smtClean="0">
                                  <a:solidFill>
                                    <a:schemeClr val="bg1">
                                      <a:lumMod val="95000"/>
                                      <a:lumOff val="5000"/>
                                    </a:schemeClr>
                                  </a:solidFill>
                                  <a:latin typeface="Cambria Math" charset="0"/>
                                </a:rPr>
                                <m:t>𝑈𝑆𝐷</m:t>
                              </m:r>
                            </m:num>
                            <m:den>
                              <m:r>
                                <a:rPr lang="es-ES" b="0" i="1" smtClean="0">
                                  <a:solidFill>
                                    <a:schemeClr val="bg1">
                                      <a:lumMod val="95000"/>
                                      <a:lumOff val="5000"/>
                                    </a:schemeClr>
                                  </a:solidFill>
                                  <a:latin typeface="Cambria Math" charset="0"/>
                                </a:rPr>
                                <m:t>𝐸𝑈𝑅</m:t>
                              </m:r>
                            </m:den>
                          </m:f>
                        </m:e>
                      </m:d>
                    </m:oMath>
                  </m:oMathPara>
                </a14:m>
                <a:endParaRPr lang="es-ES" b="0" dirty="0" smtClean="0">
                  <a:solidFill>
                    <a:schemeClr val="bg1">
                      <a:lumMod val="95000"/>
                      <a:lumOff val="5000"/>
                    </a:schemeClr>
                  </a:solidFill>
                </a:endParaRPr>
              </a:p>
              <a:p>
                <a:endParaRPr lang="en-US" dirty="0" smtClean="0">
                  <a:solidFill>
                    <a:schemeClr val="bg1">
                      <a:lumMod val="95000"/>
                      <a:lumOff val="5000"/>
                    </a:schemeClr>
                  </a:solidFill>
                </a:endParaRPr>
              </a:p>
              <a:p>
                <a:r>
                  <a:rPr lang="en-US" dirty="0" smtClean="0">
                    <a:solidFill>
                      <a:schemeClr val="bg1">
                        <a:lumMod val="95000"/>
                        <a:lumOff val="5000"/>
                      </a:schemeClr>
                    </a:solidFill>
                    <a:latin typeface="Times New Roman" charset="0"/>
                    <a:ea typeface="Times New Roman" charset="0"/>
                    <a:cs typeface="Times New Roman" charset="0"/>
                  </a:rPr>
                  <a:t>o </a:t>
                </a:r>
                <a:r>
                  <a:rPr lang="en-US" dirty="0" err="1" smtClean="0">
                    <a:solidFill>
                      <a:schemeClr val="bg1">
                        <a:lumMod val="95000"/>
                        <a:lumOff val="5000"/>
                      </a:schemeClr>
                    </a:solidFill>
                    <a:latin typeface="Times New Roman" charset="0"/>
                    <a:ea typeface="Times New Roman" charset="0"/>
                    <a:cs typeface="Times New Roman" charset="0"/>
                  </a:rPr>
                  <a:t>alternativamente</a:t>
                </a:r>
                <a:r>
                  <a:rPr lang="en-US" dirty="0" smtClean="0">
                    <a:solidFill>
                      <a:schemeClr val="bg1">
                        <a:lumMod val="95000"/>
                        <a:lumOff val="5000"/>
                      </a:schemeClr>
                    </a:solidFill>
                    <a:latin typeface="Times New Roman" charset="0"/>
                    <a:ea typeface="Times New Roman" charset="0"/>
                    <a:cs typeface="Times New Roman" charset="0"/>
                  </a:rPr>
                  <a:t>:</a:t>
                </a:r>
              </a:p>
              <a:p>
                <a:endParaRPr lang="en-US" dirty="0" smtClean="0">
                  <a:solidFill>
                    <a:schemeClr val="bg1">
                      <a:lumMod val="95000"/>
                      <a:lumOff val="5000"/>
                    </a:schemeClr>
                  </a:solidFill>
                </a:endParaRPr>
              </a:p>
              <a:p>
                <a:pPr/>
                <a14:m>
                  <m:oMathPara xmlns:m="http://schemas.openxmlformats.org/officeDocument/2006/math">
                    <m:oMathParaPr>
                      <m:jc m:val="centerGroup"/>
                    </m:oMathParaPr>
                    <m:oMath xmlns:m="http://schemas.openxmlformats.org/officeDocument/2006/math">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charset="0"/>
                            </a:rPr>
                          </m:ctrlPr>
                        </m:dPr>
                        <m:e>
                          <m:f>
                            <m:fPr>
                              <m:ctrlPr>
                                <a:rPr lang="es-ES" b="0" i="1" smtClean="0">
                                  <a:solidFill>
                                    <a:schemeClr val="bg1">
                                      <a:lumMod val="95000"/>
                                      <a:lumOff val="5000"/>
                                    </a:schemeClr>
                                  </a:solidFill>
                                  <a:latin typeface="Cambria Math" charset="0"/>
                                </a:rPr>
                              </m:ctrlPr>
                            </m:fPr>
                            <m:num>
                              <m:r>
                                <a:rPr lang="es-ES" b="0" i="1" smtClean="0">
                                  <a:solidFill>
                                    <a:schemeClr val="bg1">
                                      <a:lumMod val="95000"/>
                                      <a:lumOff val="5000"/>
                                    </a:schemeClr>
                                  </a:solidFill>
                                  <a:latin typeface="Cambria Math" charset="0"/>
                                </a:rPr>
                                <m:t>𝑀𝑋𝑁</m:t>
                              </m:r>
                            </m:num>
                            <m:den>
                              <m:r>
                                <a:rPr lang="es-ES" b="0" i="1" smtClean="0">
                                  <a:solidFill>
                                    <a:schemeClr val="bg1">
                                      <a:lumMod val="95000"/>
                                      <a:lumOff val="5000"/>
                                    </a:schemeClr>
                                  </a:solidFill>
                                  <a:latin typeface="Cambria Math" charset="0"/>
                                </a:rPr>
                                <m:t>𝐸𝑈𝑅</m:t>
                              </m:r>
                            </m:den>
                          </m:f>
                        </m:e>
                      </m:d>
                      <m:r>
                        <a:rPr lang="es-ES" b="0" i="1" smtClean="0">
                          <a:solidFill>
                            <a:schemeClr val="bg1">
                              <a:lumMod val="95000"/>
                              <a:lumOff val="5000"/>
                            </a:schemeClr>
                          </a:solidFill>
                          <a:latin typeface="Cambria Math" charset="0"/>
                        </a:rPr>
                        <m:t>=</m:t>
                      </m:r>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charset="0"/>
                            </a:rPr>
                          </m:ctrlPr>
                        </m:dPr>
                        <m:e>
                          <m:f>
                            <m:fPr>
                              <m:ctrlPr>
                                <a:rPr lang="es-ES" b="0" i="1" smtClean="0">
                                  <a:solidFill>
                                    <a:schemeClr val="bg1">
                                      <a:lumMod val="95000"/>
                                      <a:lumOff val="5000"/>
                                    </a:schemeClr>
                                  </a:solidFill>
                                  <a:latin typeface="Cambria Math" charset="0"/>
                                </a:rPr>
                              </m:ctrlPr>
                            </m:fPr>
                            <m:num>
                              <m:r>
                                <a:rPr lang="es-ES" b="0" i="1" smtClean="0">
                                  <a:solidFill>
                                    <a:schemeClr val="bg1">
                                      <a:lumMod val="95000"/>
                                      <a:lumOff val="5000"/>
                                    </a:schemeClr>
                                  </a:solidFill>
                                  <a:latin typeface="Cambria Math" charset="0"/>
                                </a:rPr>
                                <m:t>𝑀𝑋𝑁</m:t>
                              </m:r>
                            </m:num>
                            <m:den>
                              <m:r>
                                <a:rPr lang="es-ES" b="0" i="1" smtClean="0">
                                  <a:solidFill>
                                    <a:schemeClr val="bg1">
                                      <a:lumMod val="95000"/>
                                      <a:lumOff val="5000"/>
                                    </a:schemeClr>
                                  </a:solidFill>
                                  <a:latin typeface="Cambria Math" charset="0"/>
                                </a:rPr>
                                <m:t>𝑈𝑆𝐷</m:t>
                              </m:r>
                            </m:den>
                          </m:f>
                        </m:e>
                      </m:d>
                      <m:r>
                        <a:rPr lang="es-ES" b="0" i="1" smtClean="0">
                          <a:solidFill>
                            <a:schemeClr val="bg1">
                              <a:lumMod val="95000"/>
                              <a:lumOff val="5000"/>
                            </a:schemeClr>
                          </a:solidFill>
                          <a:latin typeface="Cambria Math" charset="0"/>
                        </a:rPr>
                        <m:t>/ </m:t>
                      </m:r>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charset="0"/>
                            </a:rPr>
                          </m:ctrlPr>
                        </m:dPr>
                        <m:e>
                          <m:f>
                            <m:fPr>
                              <m:ctrlPr>
                                <a:rPr lang="es-ES" b="0" i="1" smtClean="0">
                                  <a:solidFill>
                                    <a:schemeClr val="bg1">
                                      <a:lumMod val="95000"/>
                                      <a:lumOff val="5000"/>
                                    </a:schemeClr>
                                  </a:solidFill>
                                  <a:latin typeface="Cambria Math" charset="0"/>
                                </a:rPr>
                              </m:ctrlPr>
                            </m:fPr>
                            <m:num>
                              <m:r>
                                <a:rPr lang="es-ES" b="0" i="1" smtClean="0">
                                  <a:solidFill>
                                    <a:schemeClr val="bg1">
                                      <a:lumMod val="95000"/>
                                      <a:lumOff val="5000"/>
                                    </a:schemeClr>
                                  </a:solidFill>
                                  <a:latin typeface="Cambria Math" charset="0"/>
                                </a:rPr>
                                <m:t>𝐸𝑈𝑅</m:t>
                              </m:r>
                            </m:num>
                            <m:den>
                              <m:r>
                                <a:rPr lang="es-ES" b="0" i="1" smtClean="0">
                                  <a:solidFill>
                                    <a:schemeClr val="bg1">
                                      <a:lumMod val="95000"/>
                                      <a:lumOff val="5000"/>
                                    </a:schemeClr>
                                  </a:solidFill>
                                  <a:latin typeface="Cambria Math" charset="0"/>
                                </a:rPr>
                                <m:t>𝑈𝑆𝐷</m:t>
                              </m:r>
                            </m:den>
                          </m:f>
                        </m:e>
                      </m:d>
                    </m:oMath>
                  </m:oMathPara>
                </a14:m>
                <a:endParaRPr lang="en-US" dirty="0" smtClean="0">
                  <a:solidFill>
                    <a:schemeClr val="bg1">
                      <a:lumMod val="95000"/>
                      <a:lumOff val="5000"/>
                    </a:schemeClr>
                  </a:solidFill>
                </a:endParaRPr>
              </a:p>
            </p:txBody>
          </p:sp>
        </mc:Choice>
        <mc:Fallback xmlns="">
          <p:sp>
            <p:nvSpPr>
              <p:cNvPr id="10" name="Rectángulo 9"/>
              <p:cNvSpPr>
                <a:spLocks noRot="1" noChangeAspect="1" noMove="1" noResize="1" noEditPoints="1" noAdjustHandles="1" noChangeArrowheads="1" noChangeShapeType="1" noTextEdit="1"/>
              </p:cNvSpPr>
              <p:nvPr/>
            </p:nvSpPr>
            <p:spPr>
              <a:xfrm>
                <a:off x="809625" y="3446993"/>
                <a:ext cx="10515600" cy="1974067"/>
              </a:xfrm>
              <a:prstGeom prst="rect">
                <a:avLst/>
              </a:prstGeom>
              <a:blipFill rotWithShape="0">
                <a:blip r:embed="rId3"/>
                <a:stretch>
                  <a:fillRect l="-463"/>
                </a:stretch>
              </a:blipFill>
              <a:ln>
                <a:solidFill>
                  <a:schemeClr val="bg1"/>
                </a:solidFill>
              </a:ln>
            </p:spPr>
            <p:txBody>
              <a:bodyPr/>
              <a:lstStyle/>
              <a:p>
                <a:r>
                  <a:rPr lang="es-ES_tradnl">
                    <a:noFill/>
                  </a:rPr>
                  <a:t> </a:t>
                </a:r>
              </a:p>
            </p:txBody>
          </p:sp>
        </mc:Fallback>
      </mc:AlternateContent>
    </p:spTree>
    <p:extLst>
      <p:ext uri="{BB962C8B-B14F-4D97-AF65-F5344CB8AC3E}">
        <p14:creationId xmlns:p14="http://schemas.microsoft.com/office/powerpoint/2010/main" val="14868214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6522" y="0"/>
            <a:ext cx="10364451" cy="923026"/>
          </a:xfrm>
        </p:spPr>
        <p:txBody>
          <a:bodyPr/>
          <a:lstStyle/>
          <a:p>
            <a:r>
              <a:rPr lang="es-MX" dirty="0">
                <a:solidFill>
                  <a:schemeClr val="bg1"/>
                </a:solidFill>
                <a:latin typeface="Times New Roman" charset="0"/>
                <a:ea typeface="Times New Roman" charset="0"/>
                <a:cs typeface="Times New Roman" charset="0"/>
              </a:rPr>
              <a:t>Monedas más importantes que cotizan</a:t>
            </a:r>
          </a:p>
        </p:txBody>
      </p:sp>
      <p:graphicFrame>
        <p:nvGraphicFramePr>
          <p:cNvPr id="3" name="Marcador de contenido 3"/>
          <p:cNvGraphicFramePr>
            <a:graphicFrameLocks noGrp="1"/>
          </p:cNvGraphicFramePr>
          <p:nvPr>
            <p:ph sz="quarter" idx="4294967295"/>
            <p:extLst>
              <p:ext uri="{D42A27DB-BD31-4B8C-83A1-F6EECF244321}">
                <p14:modId xmlns:p14="http://schemas.microsoft.com/office/powerpoint/2010/main" val="1644286275"/>
              </p:ext>
            </p:extLst>
          </p:nvPr>
        </p:nvGraphicFramePr>
        <p:xfrm>
          <a:off x="2605176" y="1621765"/>
          <a:ext cx="6702725" cy="4226940"/>
        </p:xfrm>
        <a:graphic>
          <a:graphicData uri="http://schemas.openxmlformats.org/drawingml/2006/table">
            <a:tbl>
              <a:tblPr firstRow="1" firstCol="1" bandRow="1">
                <a:tableStyleId>{5C22544A-7EE6-4342-B048-85BDC9FD1C3A}</a:tableStyleId>
              </a:tblPr>
              <a:tblGrid>
                <a:gridCol w="1923930">
                  <a:extLst>
                    <a:ext uri="{9D8B030D-6E8A-4147-A177-3AD203B41FA5}">
                      <a16:colId xmlns:a16="http://schemas.microsoft.com/office/drawing/2014/main" xmlns="" val="20000"/>
                    </a:ext>
                  </a:extLst>
                </a:gridCol>
                <a:gridCol w="2544553">
                  <a:extLst>
                    <a:ext uri="{9D8B030D-6E8A-4147-A177-3AD203B41FA5}">
                      <a16:colId xmlns:a16="http://schemas.microsoft.com/office/drawing/2014/main" xmlns="" val="20001"/>
                    </a:ext>
                  </a:extLst>
                </a:gridCol>
                <a:gridCol w="1117121">
                  <a:extLst>
                    <a:ext uri="{9D8B030D-6E8A-4147-A177-3AD203B41FA5}">
                      <a16:colId xmlns:a16="http://schemas.microsoft.com/office/drawing/2014/main" xmlns="" val="20002"/>
                    </a:ext>
                  </a:extLst>
                </a:gridCol>
                <a:gridCol w="1117121">
                  <a:extLst>
                    <a:ext uri="{9D8B030D-6E8A-4147-A177-3AD203B41FA5}">
                      <a16:colId xmlns:a16="http://schemas.microsoft.com/office/drawing/2014/main" xmlns="" val="20003"/>
                    </a:ext>
                  </a:extLst>
                </a:gridCol>
              </a:tblGrid>
              <a:tr h="469660">
                <a:tc>
                  <a:txBody>
                    <a:bodyPr/>
                    <a:lstStyle/>
                    <a:p>
                      <a:pPr>
                        <a:lnSpc>
                          <a:spcPts val="1800"/>
                        </a:lnSpc>
                        <a:spcAft>
                          <a:spcPts val="1000"/>
                        </a:spcAft>
                      </a:pPr>
                      <a:r>
                        <a:rPr lang="es-MX" sz="1400" dirty="0">
                          <a:effectLst/>
                        </a:rPr>
                        <a:t>Símbolo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País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Divisa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Nick</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0"/>
                  </a:ext>
                </a:extLst>
              </a:tr>
              <a:tr h="469660">
                <a:tc>
                  <a:txBody>
                    <a:bodyPr/>
                    <a:lstStyle/>
                    <a:p>
                      <a:pPr>
                        <a:lnSpc>
                          <a:spcPts val="1800"/>
                        </a:lnSpc>
                        <a:spcAft>
                          <a:spcPts val="1000"/>
                        </a:spcAft>
                      </a:pPr>
                      <a:r>
                        <a:rPr lang="es-MX" sz="1400">
                          <a:effectLst/>
                        </a:rPr>
                        <a:t>USD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United States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Dollar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Buck</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1"/>
                  </a:ext>
                </a:extLst>
              </a:tr>
              <a:tr h="469660">
                <a:tc>
                  <a:txBody>
                    <a:bodyPr/>
                    <a:lstStyle/>
                    <a:p>
                      <a:pPr>
                        <a:lnSpc>
                          <a:spcPts val="1800"/>
                        </a:lnSpc>
                        <a:spcAft>
                          <a:spcPts val="1000"/>
                        </a:spcAft>
                      </a:pPr>
                      <a:r>
                        <a:rPr lang="es-MX" sz="1400">
                          <a:effectLst/>
                        </a:rPr>
                        <a:t>EUR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Unión Europea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Euro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Fiber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2"/>
                  </a:ext>
                </a:extLst>
              </a:tr>
              <a:tr h="469660">
                <a:tc>
                  <a:txBody>
                    <a:bodyPr/>
                    <a:lstStyle/>
                    <a:p>
                      <a:pPr>
                        <a:lnSpc>
                          <a:spcPts val="1800"/>
                        </a:lnSpc>
                        <a:spcAft>
                          <a:spcPts val="1000"/>
                        </a:spcAft>
                      </a:pPr>
                      <a:r>
                        <a:rPr lang="es-MX" sz="1400">
                          <a:effectLst/>
                        </a:rPr>
                        <a:t>JPY</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dirty="0">
                          <a:effectLst/>
                        </a:rPr>
                        <a:t>Japón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Yen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Yen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3"/>
                  </a:ext>
                </a:extLst>
              </a:tr>
              <a:tr h="469660">
                <a:tc>
                  <a:txBody>
                    <a:bodyPr/>
                    <a:lstStyle/>
                    <a:p>
                      <a:pPr>
                        <a:lnSpc>
                          <a:spcPts val="1800"/>
                        </a:lnSpc>
                        <a:spcAft>
                          <a:spcPts val="1000"/>
                        </a:spcAft>
                      </a:pPr>
                      <a:r>
                        <a:rPr lang="es-MX" sz="1400">
                          <a:effectLst/>
                        </a:rPr>
                        <a:t>GBP</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Gran Bretaña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Pound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Cable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4"/>
                  </a:ext>
                </a:extLst>
              </a:tr>
              <a:tr h="469660">
                <a:tc>
                  <a:txBody>
                    <a:bodyPr/>
                    <a:lstStyle/>
                    <a:p>
                      <a:pPr>
                        <a:lnSpc>
                          <a:spcPts val="1800"/>
                        </a:lnSpc>
                        <a:spcAft>
                          <a:spcPts val="1000"/>
                        </a:spcAft>
                      </a:pPr>
                      <a:r>
                        <a:rPr lang="es-MX" sz="1400">
                          <a:effectLst/>
                        </a:rPr>
                        <a:t>CHF</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Suiza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Franc</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Swissy</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5"/>
                  </a:ext>
                </a:extLst>
              </a:tr>
              <a:tr h="469660">
                <a:tc>
                  <a:txBody>
                    <a:bodyPr/>
                    <a:lstStyle/>
                    <a:p>
                      <a:pPr>
                        <a:lnSpc>
                          <a:spcPts val="1800"/>
                        </a:lnSpc>
                        <a:spcAft>
                          <a:spcPts val="1000"/>
                        </a:spcAft>
                      </a:pPr>
                      <a:r>
                        <a:rPr lang="es-MX" sz="1400">
                          <a:effectLst/>
                        </a:rPr>
                        <a:t>CAD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Canada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Dollar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Loonie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6"/>
                  </a:ext>
                </a:extLst>
              </a:tr>
              <a:tr h="469660">
                <a:tc>
                  <a:txBody>
                    <a:bodyPr/>
                    <a:lstStyle/>
                    <a:p>
                      <a:pPr>
                        <a:lnSpc>
                          <a:spcPts val="1800"/>
                        </a:lnSpc>
                        <a:spcAft>
                          <a:spcPts val="1000"/>
                        </a:spcAft>
                      </a:pPr>
                      <a:r>
                        <a:rPr lang="es-MX" sz="1400">
                          <a:effectLst/>
                        </a:rPr>
                        <a:t>AUD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Australia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Dollar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Aussie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7"/>
                  </a:ext>
                </a:extLst>
              </a:tr>
              <a:tr h="469660">
                <a:tc>
                  <a:txBody>
                    <a:bodyPr/>
                    <a:lstStyle/>
                    <a:p>
                      <a:pPr>
                        <a:lnSpc>
                          <a:spcPts val="1800"/>
                        </a:lnSpc>
                        <a:spcAft>
                          <a:spcPts val="1000"/>
                        </a:spcAft>
                      </a:pPr>
                      <a:r>
                        <a:rPr lang="es-MX" sz="1400">
                          <a:effectLst/>
                        </a:rPr>
                        <a:t>NZD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Nueva Zelanda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Dollar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dirty="0">
                          <a:effectLst/>
                        </a:rPr>
                        <a:t>Kiwi</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11794397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684072"/>
          </a:xfrm>
        </p:spPr>
        <p:txBody>
          <a:bodyPr/>
          <a:lstStyle/>
          <a:p>
            <a:r>
              <a:rPr lang="es-MX" dirty="0">
                <a:solidFill>
                  <a:schemeClr val="bg1"/>
                </a:solidFill>
                <a:latin typeface="Times New Roman" charset="0"/>
                <a:ea typeface="Times New Roman" charset="0"/>
                <a:cs typeface="Times New Roman" charset="0"/>
              </a:rPr>
              <a:t>¿cuándo se puede operar en </a:t>
            </a:r>
            <a:r>
              <a:rPr lang="es-MX" dirty="0" err="1">
                <a:solidFill>
                  <a:schemeClr val="bg1"/>
                </a:solidFill>
                <a:latin typeface="Times New Roman" charset="0"/>
                <a:ea typeface="Times New Roman" charset="0"/>
                <a:cs typeface="Times New Roman" charset="0"/>
              </a:rPr>
              <a:t>forex</a:t>
            </a:r>
            <a:r>
              <a:rPr lang="es-MX" dirty="0">
                <a:solidFill>
                  <a:schemeClr val="bg1"/>
                </a:solidFill>
                <a:latin typeface="Times New Roman" charset="0"/>
                <a:ea typeface="Times New Roman" charset="0"/>
                <a:cs typeface="Times New Roman" charset="0"/>
              </a:rPr>
              <a:t>?</a:t>
            </a:r>
          </a:p>
        </p:txBody>
      </p:sp>
      <p:sp>
        <p:nvSpPr>
          <p:cNvPr id="3" name="Marcador de contenido 2"/>
          <p:cNvSpPr>
            <a:spLocks noGrp="1"/>
          </p:cNvSpPr>
          <p:nvPr>
            <p:ph sz="quarter" idx="4294967295"/>
          </p:nvPr>
        </p:nvSpPr>
        <p:spPr>
          <a:xfrm>
            <a:off x="913774" y="1518250"/>
            <a:ext cx="5106026" cy="4272950"/>
          </a:xfrm>
          <a:prstGeom prst="rect">
            <a:avLst/>
          </a:prstGeom>
        </p:spPr>
        <p:txBody>
          <a:bodyPr>
            <a:noAutofit/>
          </a:bodyPr>
          <a:lstStyle/>
          <a:p>
            <a:pPr algn="just"/>
            <a:r>
              <a:rPr lang="es-MX" dirty="0" err="1">
                <a:latin typeface="Times New Roman" charset="0"/>
                <a:ea typeface="Times New Roman" charset="0"/>
                <a:cs typeface="Times New Roman" charset="0"/>
              </a:rPr>
              <a:t>Forex</a:t>
            </a:r>
            <a:r>
              <a:rPr lang="es-MX" dirty="0">
                <a:latin typeface="Times New Roman" charset="0"/>
                <a:ea typeface="Times New Roman" charset="0"/>
                <a:cs typeface="Times New Roman" charset="0"/>
              </a:rPr>
              <a:t> es único comparado con los demás mercados del mundo, ya que se encuentra abierto las 24 horas del día. En cualquier momento dado, en alguna parte del planeta, un centro financiero está abierto para realizar negocios, y bancos y otras instituciones intercambian divisas cada hora del día y la noche, </a:t>
            </a:r>
            <a:r>
              <a:rPr lang="es-MX" u="sng" dirty="0">
                <a:solidFill>
                  <a:srgbClr val="C00000"/>
                </a:solidFill>
                <a:latin typeface="Times New Roman" charset="0"/>
                <a:ea typeface="Times New Roman" charset="0"/>
                <a:cs typeface="Times New Roman" charset="0"/>
              </a:rPr>
              <a:t>con excepción de ciertas horas los fines de semana.</a:t>
            </a:r>
          </a:p>
          <a:p>
            <a:pPr algn="just"/>
            <a:r>
              <a:rPr lang="es-MX" b="1" dirty="0">
                <a:latin typeface="Times New Roman" charset="0"/>
                <a:ea typeface="Times New Roman" charset="0"/>
                <a:cs typeface="Times New Roman" charset="0"/>
              </a:rPr>
              <a:t>Debido a esta naturaleza del mercado </a:t>
            </a:r>
            <a:r>
              <a:rPr lang="es-MX" b="1" dirty="0" err="1">
                <a:latin typeface="Times New Roman" charset="0"/>
                <a:ea typeface="Times New Roman" charset="0"/>
                <a:cs typeface="Times New Roman" charset="0"/>
              </a:rPr>
              <a:t>Forex</a:t>
            </a:r>
            <a:r>
              <a:rPr lang="es-MX" b="1" dirty="0">
                <a:latin typeface="Times New Roman" charset="0"/>
                <a:ea typeface="Times New Roman" charset="0"/>
                <a:cs typeface="Times New Roman" charset="0"/>
              </a:rPr>
              <a:t>, usted puede tranzar o realizar operaciones a cualquier hora, ya sea en las noches, las madrugadas, o cuando mejor le sienta.</a:t>
            </a:r>
            <a:endParaRPr lang="es-MX" dirty="0">
              <a:latin typeface="Times New Roman" charset="0"/>
              <a:ea typeface="Times New Roman" charset="0"/>
              <a:cs typeface="Times New Roman" charset="0"/>
            </a:endParaRPr>
          </a:p>
        </p:txBody>
      </p:sp>
      <p:graphicFrame>
        <p:nvGraphicFramePr>
          <p:cNvPr id="4" name="Marcador de contenido 4"/>
          <p:cNvGraphicFramePr>
            <a:graphicFrameLocks noGrp="1"/>
          </p:cNvGraphicFramePr>
          <p:nvPr>
            <p:ph sz="quarter" idx="4294967295"/>
            <p:extLst>
              <p:ext uri="{D42A27DB-BD31-4B8C-83A1-F6EECF244321}">
                <p14:modId xmlns:p14="http://schemas.microsoft.com/office/powerpoint/2010/main" val="1293313455"/>
              </p:ext>
            </p:extLst>
          </p:nvPr>
        </p:nvGraphicFramePr>
        <p:xfrm>
          <a:off x="6590581" y="1699402"/>
          <a:ext cx="4201064" cy="3735242"/>
        </p:xfrm>
        <a:graphic>
          <a:graphicData uri="http://schemas.openxmlformats.org/drawingml/2006/table">
            <a:tbl>
              <a:tblPr firstRow="1" firstCol="1" bandRow="1">
                <a:tableStyleId>{5C22544A-7EE6-4342-B048-85BDC9FD1C3A}</a:tableStyleId>
              </a:tblPr>
              <a:tblGrid>
                <a:gridCol w="2973591">
                  <a:extLst>
                    <a:ext uri="{9D8B030D-6E8A-4147-A177-3AD203B41FA5}">
                      <a16:colId xmlns:a16="http://schemas.microsoft.com/office/drawing/2014/main" xmlns="" val="20000"/>
                    </a:ext>
                  </a:extLst>
                </a:gridCol>
                <a:gridCol w="1227473">
                  <a:extLst>
                    <a:ext uri="{9D8B030D-6E8A-4147-A177-3AD203B41FA5}">
                      <a16:colId xmlns:a16="http://schemas.microsoft.com/office/drawing/2014/main" xmlns="" val="20001"/>
                    </a:ext>
                  </a:extLst>
                </a:gridCol>
              </a:tblGrid>
              <a:tr h="533606">
                <a:tc>
                  <a:txBody>
                    <a:bodyPr/>
                    <a:lstStyle/>
                    <a:p>
                      <a:pPr>
                        <a:lnSpc>
                          <a:spcPts val="1800"/>
                        </a:lnSpc>
                        <a:spcAft>
                          <a:spcPts val="1000"/>
                        </a:spcAft>
                      </a:pPr>
                      <a:r>
                        <a:rPr lang="es-MX" sz="1400" dirty="0">
                          <a:effectLst/>
                        </a:rPr>
                        <a:t>Mercado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GMT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0"/>
                  </a:ext>
                </a:extLst>
              </a:tr>
              <a:tr h="533606">
                <a:tc>
                  <a:txBody>
                    <a:bodyPr/>
                    <a:lstStyle/>
                    <a:p>
                      <a:pPr>
                        <a:lnSpc>
                          <a:spcPts val="1800"/>
                        </a:lnSpc>
                        <a:spcAft>
                          <a:spcPts val="1000"/>
                        </a:spcAft>
                      </a:pPr>
                      <a:r>
                        <a:rPr lang="es-MX" sz="1400">
                          <a:effectLst/>
                        </a:rPr>
                        <a:t>Tokyo Abre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0:00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1"/>
                  </a:ext>
                </a:extLst>
              </a:tr>
              <a:tr h="533606">
                <a:tc>
                  <a:txBody>
                    <a:bodyPr/>
                    <a:lstStyle/>
                    <a:p>
                      <a:pPr>
                        <a:lnSpc>
                          <a:spcPts val="1800"/>
                        </a:lnSpc>
                        <a:spcAft>
                          <a:spcPts val="1000"/>
                        </a:spcAft>
                      </a:pPr>
                      <a:r>
                        <a:rPr lang="es-MX" sz="1400">
                          <a:effectLst/>
                        </a:rPr>
                        <a:t>Tokyo Cierra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9:00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2"/>
                  </a:ext>
                </a:extLst>
              </a:tr>
              <a:tr h="533606">
                <a:tc>
                  <a:txBody>
                    <a:bodyPr/>
                    <a:lstStyle/>
                    <a:p>
                      <a:pPr>
                        <a:lnSpc>
                          <a:spcPts val="1800"/>
                        </a:lnSpc>
                        <a:spcAft>
                          <a:spcPts val="1000"/>
                        </a:spcAft>
                      </a:pPr>
                      <a:r>
                        <a:rPr lang="es-MX" sz="1400" dirty="0">
                          <a:effectLst/>
                        </a:rPr>
                        <a:t>London Abre</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8:00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3"/>
                  </a:ext>
                </a:extLst>
              </a:tr>
              <a:tr h="533606">
                <a:tc>
                  <a:txBody>
                    <a:bodyPr/>
                    <a:lstStyle/>
                    <a:p>
                      <a:pPr>
                        <a:lnSpc>
                          <a:spcPts val="1800"/>
                        </a:lnSpc>
                        <a:spcAft>
                          <a:spcPts val="1000"/>
                        </a:spcAft>
                      </a:pPr>
                      <a:r>
                        <a:rPr lang="es-MX" sz="1400">
                          <a:effectLst/>
                        </a:rPr>
                        <a:t>London Cierra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17:00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4"/>
                  </a:ext>
                </a:extLst>
              </a:tr>
              <a:tr h="533606">
                <a:tc>
                  <a:txBody>
                    <a:bodyPr/>
                    <a:lstStyle/>
                    <a:p>
                      <a:pPr>
                        <a:lnSpc>
                          <a:spcPts val="1800"/>
                        </a:lnSpc>
                        <a:spcAft>
                          <a:spcPts val="1000"/>
                        </a:spcAft>
                      </a:pPr>
                      <a:r>
                        <a:rPr lang="es-MX" sz="1400">
                          <a:effectLst/>
                        </a:rPr>
                        <a:t>New York Abre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13:00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5"/>
                  </a:ext>
                </a:extLst>
              </a:tr>
              <a:tr h="533606">
                <a:tc>
                  <a:txBody>
                    <a:bodyPr/>
                    <a:lstStyle/>
                    <a:p>
                      <a:pPr>
                        <a:lnSpc>
                          <a:spcPts val="1800"/>
                        </a:lnSpc>
                        <a:spcAft>
                          <a:spcPts val="1000"/>
                        </a:spcAft>
                      </a:pPr>
                      <a:r>
                        <a:rPr lang="es-MX" sz="1400">
                          <a:effectLst/>
                        </a:rPr>
                        <a:t>New York Cierra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dirty="0">
                          <a:effectLst/>
                        </a:rPr>
                        <a:t>22:00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15146469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913775" y="618517"/>
            <a:ext cx="10364451" cy="968743"/>
          </a:xfrm>
          <a:prstGeom prst="rect">
            <a:avLst/>
          </a:prstGeom>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500" dirty="0" smtClean="0">
                <a:solidFill>
                  <a:schemeClr val="bg1"/>
                </a:solidFill>
                <a:latin typeface="Times New Roman" charset="0"/>
                <a:ea typeface="Times New Roman" charset="0"/>
                <a:cs typeface="Times New Roman" charset="0"/>
              </a:rPr>
              <a:t>Forex el mercado financiero más grande</a:t>
            </a:r>
            <a:endParaRPr lang="es-MX" sz="2500" dirty="0">
              <a:solidFill>
                <a:schemeClr val="bg1"/>
              </a:solidFill>
              <a:latin typeface="Times New Roman" charset="0"/>
              <a:ea typeface="Times New Roman" charset="0"/>
              <a:cs typeface="Times New Roman" charset="0"/>
            </a:endParaRPr>
          </a:p>
        </p:txBody>
      </p:sp>
      <p:sp>
        <p:nvSpPr>
          <p:cNvPr id="3" name="Rectángulo 2"/>
          <p:cNvSpPr/>
          <p:nvPr/>
        </p:nvSpPr>
        <p:spPr>
          <a:xfrm flipH="1" flipV="1">
            <a:off x="1733909" y="3812874"/>
            <a:ext cx="9161253" cy="301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913774" y="2915728"/>
            <a:ext cx="10662875" cy="2501661"/>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Marcador de contenido 2"/>
          <p:cNvSpPr txBox="1">
            <a:spLocks/>
          </p:cNvSpPr>
          <p:nvPr/>
        </p:nvSpPr>
        <p:spPr>
          <a:xfrm>
            <a:off x="913774" y="1975450"/>
            <a:ext cx="10363826" cy="3815750"/>
          </a:xfrm>
          <a:prstGeom prst="rect">
            <a:avLst/>
          </a:prstGeom>
        </p:spPr>
        <p:txBody>
          <a:bodyP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buFont typeface="Wingdings 3" panose="05040102010807070707" pitchFamily="18" charset="2"/>
              <a:buNone/>
            </a:pPr>
            <a:endParaRPr lang="es-MX" dirty="0" smtClean="0"/>
          </a:p>
          <a:p>
            <a:pPr marL="0" indent="0">
              <a:buFont typeface="Wingdings 3" panose="05040102010807070707" pitchFamily="18" charset="2"/>
              <a:buNone/>
            </a:pPr>
            <a:endParaRPr lang="es-MX" dirty="0" smtClean="0"/>
          </a:p>
          <a:p>
            <a:pPr marL="0" indent="0" algn="just">
              <a:buFont typeface="Wingdings 3" panose="05040102010807070707" pitchFamily="18" charset="2"/>
              <a:buNone/>
            </a:pPr>
            <a:r>
              <a:rPr lang="es-MX" sz="2400" dirty="0" smtClean="0">
                <a:solidFill>
                  <a:schemeClr val="bg1"/>
                </a:solidFill>
                <a:latin typeface="Times New Roman" charset="0"/>
                <a:ea typeface="Times New Roman" charset="0"/>
                <a:cs typeface="Times New Roman" charset="0"/>
              </a:rPr>
              <a:t>El mercado Forex es por mucho el mercado financiero más grande y popular del mundo, en donde especulan y operan una gran cantidad de individuos y organizaciones. En este mercado OTC, los participantes determinan con quién quieren operar dependiendo de las condiciones para invertir, el atractivo de los precios y la reputación de las contrapartes.</a:t>
            </a:r>
          </a:p>
          <a:p>
            <a:pPr algn="just"/>
            <a:endParaRPr lang="es-MX" dirty="0"/>
          </a:p>
        </p:txBody>
      </p:sp>
    </p:spTree>
    <p:extLst>
      <p:ext uri="{BB962C8B-B14F-4D97-AF65-F5344CB8AC3E}">
        <p14:creationId xmlns:p14="http://schemas.microsoft.com/office/powerpoint/2010/main" val="869741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Título"/>
          <p:cNvSpPr>
            <a:spLocks noGrp="1"/>
          </p:cNvSpPr>
          <p:nvPr>
            <p:ph type="title"/>
          </p:nvPr>
        </p:nvSpPr>
        <p:spPr>
          <a:xfrm>
            <a:off x="1284968" y="156256"/>
            <a:ext cx="8229600" cy="939800"/>
          </a:xfrm>
        </p:spPr>
        <p:txBody>
          <a:bodyPr rtlCol="0">
            <a:normAutofit/>
          </a:bodyPr>
          <a:lstStyle/>
          <a:p>
            <a:pPr algn="l" eaLnBrk="1" fontAlgn="auto" hangingPunct="1">
              <a:spcAft>
                <a:spcPts val="0"/>
              </a:spcAft>
              <a:defRPr/>
            </a:pPr>
            <a:r>
              <a:rPr lang="es-MX" b="1" dirty="0" smtClean="0">
                <a:solidFill>
                  <a:schemeClr val="bg1"/>
                </a:solidFill>
                <a:latin typeface="Times New Roman" pitchFamily="18" charset="0"/>
                <a:cs typeface="Times New Roman" pitchFamily="18" charset="0"/>
              </a:rPr>
              <a:t>OBJETIVO:</a:t>
            </a:r>
            <a:endParaRPr lang="es-MX" b="1" dirty="0">
              <a:solidFill>
                <a:schemeClr val="bg1"/>
              </a:solidFill>
              <a:latin typeface="Times New Roman" pitchFamily="18" charset="0"/>
              <a:cs typeface="Times New Roman" pitchFamily="18" charset="0"/>
            </a:endParaRPr>
          </a:p>
        </p:txBody>
      </p:sp>
      <p:sp>
        <p:nvSpPr>
          <p:cNvPr id="5" name="4 Rectángulo"/>
          <p:cNvSpPr>
            <a:spLocks noChangeArrowheads="1"/>
          </p:cNvSpPr>
          <p:nvPr/>
        </p:nvSpPr>
        <p:spPr bwMode="auto">
          <a:xfrm>
            <a:off x="1284968" y="1096056"/>
            <a:ext cx="9687832" cy="5566001"/>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blurRad="40000" dist="20000" dir="5400000" rotWithShape="0">
              <a:srgbClr val="000000">
                <a:alpha val="37999"/>
              </a:srgbClr>
            </a:outerShdw>
          </a:effectLst>
        </p:spPr>
        <p:txBody>
          <a:bodyPr lIns="90000"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just">
              <a:lnSpc>
                <a:spcPct val="90000"/>
              </a:lnSpc>
              <a:buNone/>
            </a:pPr>
            <a:r>
              <a:rPr lang="es-MX" altLang="es-ES_tradnl" sz="2200" b="1" dirty="0">
                <a:solidFill>
                  <a:srgbClr val="17375E"/>
                </a:solidFill>
                <a:latin typeface="Times New Roman" charset="0"/>
                <a:ea typeface="Times New Roman" charset="0"/>
                <a:cs typeface="Times New Roman" charset="0"/>
              </a:rPr>
              <a:t>Esta material audiovisual pretende lograr que los estudiantes puedan entender en forma conceptual, intuitiva y a través de ejemplos, los conceptos </a:t>
            </a:r>
            <a:r>
              <a:rPr lang="es-MX" altLang="es-ES_tradnl" sz="2200" b="1" dirty="0" smtClean="0">
                <a:solidFill>
                  <a:srgbClr val="17375E"/>
                </a:solidFill>
                <a:latin typeface="Times New Roman" charset="0"/>
                <a:ea typeface="Times New Roman" charset="0"/>
                <a:cs typeface="Times New Roman" charset="0"/>
              </a:rPr>
              <a:t>que fundamentan el cálculo de los tipos de cambio de manera directa e indirecta. </a:t>
            </a:r>
          </a:p>
          <a:p>
            <a:pPr algn="just">
              <a:lnSpc>
                <a:spcPct val="90000"/>
              </a:lnSpc>
              <a:buNone/>
            </a:pPr>
            <a:endParaRPr lang="es-MX" altLang="es-ES_tradnl" sz="2200" b="1" dirty="0">
              <a:solidFill>
                <a:srgbClr val="17375E"/>
              </a:solidFill>
              <a:latin typeface="Times New Roman" charset="0"/>
              <a:ea typeface="Times New Roman" charset="0"/>
              <a:cs typeface="Times New Roman" charset="0"/>
            </a:endParaRPr>
          </a:p>
          <a:p>
            <a:pPr algn="just">
              <a:lnSpc>
                <a:spcPct val="90000"/>
              </a:lnSpc>
              <a:buNone/>
            </a:pPr>
            <a:r>
              <a:rPr lang="es-MX" altLang="es-ES_tradnl" sz="2200" b="1" dirty="0" smtClean="0">
                <a:solidFill>
                  <a:srgbClr val="17375E"/>
                </a:solidFill>
                <a:latin typeface="Times New Roman" charset="0"/>
                <a:ea typeface="Times New Roman" charset="0"/>
                <a:cs typeface="Times New Roman" charset="0"/>
              </a:rPr>
              <a:t>También se propone llevar al estudiante de la mano en la realización de jercicios donde aprenda los conceptos y cálculos de operaciones con tipos de cambios cruzados, forward y de arbitraje. La finalidad es que se involucren con detalle en la forma en que se negocian, operan y se registra la información de este tipo de intrumentos del mercado cambiario.</a:t>
            </a:r>
            <a:endParaRPr lang="es-MX" altLang="es-ES_tradnl" sz="2200" b="1" dirty="0">
              <a:solidFill>
                <a:srgbClr val="17375E"/>
              </a:solidFill>
              <a:latin typeface="Times New Roman" charset="0"/>
              <a:ea typeface="Times New Roman" charset="0"/>
              <a:cs typeface="Times New Roman" charset="0"/>
            </a:endParaRPr>
          </a:p>
          <a:p>
            <a:pPr algn="just">
              <a:lnSpc>
                <a:spcPct val="90000"/>
              </a:lnSpc>
              <a:buNone/>
            </a:pPr>
            <a:endParaRPr lang="es-MX" altLang="es-ES_tradnl" sz="2200" b="1" dirty="0">
              <a:solidFill>
                <a:srgbClr val="17375E"/>
              </a:solidFill>
              <a:latin typeface="Times New Roman" charset="0"/>
              <a:ea typeface="Times New Roman" charset="0"/>
              <a:cs typeface="Times New Roman" charset="0"/>
            </a:endParaRPr>
          </a:p>
          <a:p>
            <a:pPr algn="just">
              <a:lnSpc>
                <a:spcPct val="90000"/>
              </a:lnSpc>
              <a:buNone/>
            </a:pPr>
            <a:r>
              <a:rPr lang="es-MX" altLang="es-ES_tradnl" sz="2200" b="1" dirty="0">
                <a:solidFill>
                  <a:srgbClr val="17375E"/>
                </a:solidFill>
                <a:latin typeface="Times New Roman" charset="0"/>
                <a:ea typeface="Times New Roman" charset="0"/>
                <a:cs typeface="Times New Roman" charset="0"/>
              </a:rPr>
              <a:t>Incluso para quienes no lleguen a laborar en este mercado, estos conceptos les podrán ayudar a comprender mejor la administración de </a:t>
            </a:r>
            <a:r>
              <a:rPr lang="es-MX" altLang="es-ES_tradnl" sz="2200" b="1" dirty="0" smtClean="0">
                <a:solidFill>
                  <a:srgbClr val="17375E"/>
                </a:solidFill>
                <a:latin typeface="Times New Roman" charset="0"/>
                <a:ea typeface="Times New Roman" charset="0"/>
                <a:cs typeface="Times New Roman" charset="0"/>
              </a:rPr>
              <a:t>carteras que contengan divisas o menedas en sus activos, además de conocer el </a:t>
            </a:r>
            <a:r>
              <a:rPr lang="es-MX" altLang="es-ES_tradnl" sz="2200" b="1" dirty="0">
                <a:solidFill>
                  <a:srgbClr val="17375E"/>
                </a:solidFill>
                <a:latin typeface="Times New Roman" charset="0"/>
                <a:ea typeface="Times New Roman" charset="0"/>
                <a:cs typeface="Times New Roman" charset="0"/>
              </a:rPr>
              <a:t>funcionamiento de estos contratos como simples espectadores de estos </a:t>
            </a:r>
            <a:r>
              <a:rPr lang="es-MX" altLang="es-ES_tradnl" sz="2200" b="1" dirty="0" smtClean="0">
                <a:solidFill>
                  <a:srgbClr val="17375E"/>
                </a:solidFill>
                <a:latin typeface="Times New Roman" charset="0"/>
                <a:ea typeface="Times New Roman" charset="0"/>
                <a:cs typeface="Times New Roman" charset="0"/>
              </a:rPr>
              <a:t>mercados de divisas..</a:t>
            </a:r>
            <a:endParaRPr lang="es-MX" altLang="es-ES_tradnl" sz="2200" b="1" dirty="0">
              <a:solidFill>
                <a:srgbClr val="17375E"/>
              </a:solidFill>
              <a:latin typeface="Times New Roman" charset="0"/>
              <a:ea typeface="Times New Roman" charset="0"/>
              <a:cs typeface="Times New Roman" charset="0"/>
            </a:endParaRPr>
          </a:p>
          <a:p>
            <a:pPr>
              <a:lnSpc>
                <a:spcPct val="90000"/>
              </a:lnSpc>
            </a:pPr>
            <a:endParaRPr lang="es-MX" altLang="es-ES_tradnl" sz="2000" dirty="0"/>
          </a:p>
          <a:p>
            <a:pPr marL="114300" marR="0" lvl="0" indent="-457200" algn="just" defTabSz="914400" eaLnBrk="1" fontAlgn="auto" latinLnBrk="0" hangingPunct="1">
              <a:lnSpc>
                <a:spcPct val="100000"/>
              </a:lnSpc>
              <a:spcBef>
                <a:spcPts val="0"/>
              </a:spcBef>
              <a:spcAft>
                <a:spcPts val="0"/>
              </a:spcAft>
              <a:buClrTx/>
              <a:buSzTx/>
              <a:buFontTx/>
              <a:buNone/>
              <a:tabLst/>
              <a:defRPr/>
            </a:pPr>
            <a:endParaRPr lang="es-MX" altLang="es-ES_tradnl" sz="2000" b="1" dirty="0">
              <a:solidFill>
                <a:srgbClr val="17375E"/>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0133010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913149" y="0"/>
            <a:ext cx="10364451" cy="1296546"/>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solidFill>
                  <a:schemeClr val="bg1"/>
                </a:solidFill>
                <a:latin typeface="Times New Roman" charset="0"/>
                <a:ea typeface="Times New Roman" charset="0"/>
                <a:cs typeface="Times New Roman" charset="0"/>
              </a:rPr>
              <a:t>¿por qué intercambiar divisas?</a:t>
            </a:r>
            <a:endParaRPr lang="es-MX" dirty="0">
              <a:solidFill>
                <a:schemeClr val="bg1"/>
              </a:solidFill>
              <a:latin typeface="Times New Roman" charset="0"/>
              <a:ea typeface="Times New Roman" charset="0"/>
              <a:cs typeface="Times New Roman" charset="0"/>
            </a:endParaRPr>
          </a:p>
        </p:txBody>
      </p:sp>
      <p:sp>
        <p:nvSpPr>
          <p:cNvPr id="3" name="Marcador de contenido 2"/>
          <p:cNvSpPr txBox="1">
            <a:spLocks/>
          </p:cNvSpPr>
          <p:nvPr/>
        </p:nvSpPr>
        <p:spPr>
          <a:xfrm>
            <a:off x="913774" y="1104181"/>
            <a:ext cx="5106026" cy="5236233"/>
          </a:xfrm>
          <a:prstGeom prst="rect">
            <a:avLst/>
          </a:prstGeom>
          <a:solidFill>
            <a:schemeClr val="bg2">
              <a:lumMod val="60000"/>
              <a:lumOff val="40000"/>
            </a:schemeClr>
          </a:solidFill>
          <a:ln>
            <a:solidFill>
              <a:srgbClr val="FF0000"/>
            </a:solidFill>
          </a:ln>
          <a:effectLst>
            <a:glow rad="63500">
              <a:schemeClr val="accent1">
                <a:satMod val="175000"/>
                <a:alpha val="40000"/>
              </a:schemeClr>
            </a:glow>
          </a:effectLst>
        </p:spPr>
        <p:txBody>
          <a:bodyP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MX" sz="2800" dirty="0" smtClean="0">
                <a:solidFill>
                  <a:schemeClr val="bg1"/>
                </a:solidFill>
                <a:latin typeface="Times New Roman" charset="0"/>
                <a:ea typeface="Times New Roman" charset="0"/>
                <a:cs typeface="Times New Roman" charset="0"/>
              </a:rPr>
              <a:t>Sin comisiones</a:t>
            </a:r>
          </a:p>
          <a:p>
            <a:r>
              <a:rPr lang="es-MX" sz="2800" dirty="0" smtClean="0">
                <a:solidFill>
                  <a:schemeClr val="bg1"/>
                </a:solidFill>
                <a:latin typeface="Times New Roman" charset="0"/>
                <a:ea typeface="Times New Roman" charset="0"/>
                <a:cs typeface="Times New Roman" charset="0"/>
              </a:rPr>
              <a:t>Sin intermediarios</a:t>
            </a:r>
          </a:p>
          <a:p>
            <a:r>
              <a:rPr lang="es-MX" sz="2800" dirty="0" smtClean="0">
                <a:solidFill>
                  <a:schemeClr val="bg1"/>
                </a:solidFill>
                <a:latin typeface="Times New Roman" charset="0"/>
                <a:ea typeface="Times New Roman" charset="0"/>
                <a:cs typeface="Times New Roman" charset="0"/>
              </a:rPr>
              <a:t>Sin tamaños fijos de lote</a:t>
            </a:r>
          </a:p>
          <a:p>
            <a:r>
              <a:rPr lang="es-MX" sz="2800" dirty="0" smtClean="0">
                <a:solidFill>
                  <a:schemeClr val="bg1"/>
                </a:solidFill>
                <a:latin typeface="Times New Roman" charset="0"/>
                <a:ea typeface="Times New Roman" charset="0"/>
                <a:cs typeface="Times New Roman" charset="0"/>
              </a:rPr>
              <a:t>Bajos costos de transacción</a:t>
            </a:r>
          </a:p>
          <a:p>
            <a:r>
              <a:rPr lang="es-MX" sz="2800" dirty="0" smtClean="0">
                <a:solidFill>
                  <a:schemeClr val="bg1"/>
                </a:solidFill>
                <a:latin typeface="Times New Roman" charset="0"/>
                <a:ea typeface="Times New Roman" charset="0"/>
                <a:cs typeface="Times New Roman" charset="0"/>
              </a:rPr>
              <a:t>Mercado 24 horas</a:t>
            </a:r>
          </a:p>
          <a:p>
            <a:r>
              <a:rPr lang="es-MX" sz="2800" dirty="0" smtClean="0">
                <a:solidFill>
                  <a:schemeClr val="bg1"/>
                </a:solidFill>
                <a:latin typeface="Times New Roman" charset="0"/>
                <a:ea typeface="Times New Roman" charset="0"/>
                <a:cs typeface="Times New Roman" charset="0"/>
              </a:rPr>
              <a:t>No puede ser manipulado</a:t>
            </a:r>
          </a:p>
          <a:p>
            <a:r>
              <a:rPr lang="es-MX" sz="2800" dirty="0" smtClean="0">
                <a:solidFill>
                  <a:schemeClr val="bg1"/>
                </a:solidFill>
                <a:latin typeface="Times New Roman" charset="0"/>
                <a:ea typeface="Times New Roman" charset="0"/>
                <a:cs typeface="Times New Roman" charset="0"/>
              </a:rPr>
              <a:t>Apalancamiento</a:t>
            </a:r>
          </a:p>
          <a:p>
            <a:r>
              <a:rPr lang="es-MX" sz="2800" dirty="0" smtClean="0">
                <a:solidFill>
                  <a:schemeClr val="bg1"/>
                </a:solidFill>
                <a:latin typeface="Times New Roman" charset="0"/>
                <a:ea typeface="Times New Roman" charset="0"/>
                <a:cs typeface="Times New Roman" charset="0"/>
              </a:rPr>
              <a:t>Alta liquidez</a:t>
            </a:r>
          </a:p>
          <a:p>
            <a:r>
              <a:rPr lang="es-MX" sz="2800" dirty="0" smtClean="0">
                <a:solidFill>
                  <a:schemeClr val="bg1"/>
                </a:solidFill>
                <a:latin typeface="Times New Roman" charset="0"/>
                <a:ea typeface="Times New Roman" charset="0"/>
                <a:cs typeface="Times New Roman" charset="0"/>
              </a:rPr>
              <a:t>Operaciones mini y micro</a:t>
            </a:r>
            <a:endParaRPr lang="es-MX" sz="2800"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8206659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913774" y="1"/>
            <a:ext cx="10364451" cy="966158"/>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solidFill>
                  <a:schemeClr val="bg1"/>
                </a:solidFill>
                <a:latin typeface="Times New Roman" charset="0"/>
                <a:ea typeface="Times New Roman" charset="0"/>
                <a:cs typeface="Times New Roman" charset="0"/>
              </a:rPr>
              <a:t>¿Cuánta cuesta operar en forex?</a:t>
            </a:r>
            <a:endParaRPr lang="es-MX" dirty="0">
              <a:solidFill>
                <a:schemeClr val="bg1"/>
              </a:solidFill>
              <a:latin typeface="Times New Roman" charset="0"/>
              <a:ea typeface="Times New Roman" charset="0"/>
              <a:cs typeface="Times New Roman" charset="0"/>
            </a:endParaRPr>
          </a:p>
        </p:txBody>
      </p:sp>
      <p:sp>
        <p:nvSpPr>
          <p:cNvPr id="3" name="Rectángulo 2"/>
          <p:cNvSpPr/>
          <p:nvPr/>
        </p:nvSpPr>
        <p:spPr>
          <a:xfrm>
            <a:off x="1043795" y="836762"/>
            <a:ext cx="10363826" cy="5115464"/>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Marcador de contenido 2"/>
          <p:cNvSpPr txBox="1">
            <a:spLocks/>
          </p:cNvSpPr>
          <p:nvPr/>
        </p:nvSpPr>
        <p:spPr>
          <a:xfrm>
            <a:off x="1043795" y="767751"/>
            <a:ext cx="10363826" cy="5313871"/>
          </a:xfrm>
          <a:prstGeom prst="rect">
            <a:avLst/>
          </a:prstGeom>
        </p:spPr>
        <p:txBody>
          <a:bodyP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buFont typeface="Wingdings 3" panose="05040102010807070707" pitchFamily="18" charset="2"/>
              <a:buNone/>
            </a:pPr>
            <a:r>
              <a:rPr lang="es-MX" sz="2800" dirty="0" smtClean="0">
                <a:solidFill>
                  <a:schemeClr val="bg1"/>
                </a:solidFill>
                <a:latin typeface="Times New Roman" charset="0"/>
                <a:ea typeface="Times New Roman" charset="0"/>
                <a:cs typeface="Times New Roman" charset="0"/>
              </a:rPr>
              <a:t>Una cuenta en línea puede ser abierta con unos pocos cientos de dólares, incluso $100 o menos.</a:t>
            </a:r>
            <a:r>
              <a:rPr lang="es-MX" sz="2800" b="1" dirty="0" smtClean="0">
                <a:solidFill>
                  <a:schemeClr val="bg1"/>
                </a:solidFill>
                <a:latin typeface="Times New Roman" charset="0"/>
                <a:ea typeface="Times New Roman" charset="0"/>
                <a:cs typeface="Times New Roman" charset="0"/>
              </a:rPr>
              <a:t> Para cuentas micro, recomendamos por los menos unos $1000 para comenzar</a:t>
            </a:r>
            <a:r>
              <a:rPr lang="es-MX" sz="2800" dirty="0" smtClean="0">
                <a:solidFill>
                  <a:schemeClr val="bg1"/>
                </a:solidFill>
                <a:latin typeface="Times New Roman" charset="0"/>
                <a:ea typeface="Times New Roman" charset="0"/>
                <a:cs typeface="Times New Roman" charset="0"/>
              </a:rPr>
              <a:t>. Para cuentas mini, recomendamos por los menos $10,000 para comenzar.</a:t>
            </a:r>
          </a:p>
          <a:p>
            <a:pPr marL="0" indent="0">
              <a:buFont typeface="Wingdings 3" panose="05040102010807070707" pitchFamily="18" charset="2"/>
              <a:buNone/>
            </a:pPr>
            <a:endParaRPr lang="es-MX" sz="2800" dirty="0" smtClean="0">
              <a:solidFill>
                <a:schemeClr val="bg1"/>
              </a:solidFill>
              <a:latin typeface="Times New Roman" charset="0"/>
              <a:ea typeface="Times New Roman" charset="0"/>
              <a:cs typeface="Times New Roman" charset="0"/>
            </a:endParaRPr>
          </a:p>
          <a:p>
            <a:pPr marL="0" indent="0">
              <a:buFont typeface="Wingdings 3" panose="05040102010807070707" pitchFamily="18" charset="2"/>
              <a:buNone/>
            </a:pPr>
            <a:r>
              <a:rPr lang="es-MX" sz="2800" b="1" dirty="0" smtClean="0">
                <a:solidFill>
                  <a:schemeClr val="bg1"/>
                </a:solidFill>
                <a:latin typeface="Times New Roman" charset="0"/>
                <a:ea typeface="Times New Roman" charset="0"/>
                <a:cs typeface="Times New Roman" charset="0"/>
              </a:rPr>
              <a:t>Forex, uno vende o compra divisas</a:t>
            </a:r>
            <a:r>
              <a:rPr lang="es-MX" sz="2800" dirty="0" smtClean="0">
                <a:solidFill>
                  <a:schemeClr val="bg1"/>
                </a:solidFill>
                <a:latin typeface="Times New Roman" charset="0"/>
                <a:ea typeface="Times New Roman" charset="0"/>
                <a:cs typeface="Times New Roman" charset="0"/>
              </a:rPr>
              <a:t>. Poner una transacción en el mercado de divisas es sencillo: la mecánica de una operación es muy similar a las que podemos encontrar en otros mercados, como el </a:t>
            </a:r>
            <a:r>
              <a:rPr lang="es-MX" sz="2800" b="1" u="sng" dirty="0" smtClean="0">
                <a:solidFill>
                  <a:schemeClr val="bg1"/>
                </a:solidFill>
                <a:latin typeface="Times New Roman" charset="0"/>
                <a:ea typeface="Times New Roman" charset="0"/>
                <a:cs typeface="Times New Roman" charset="0"/>
                <a:hlinkClick r:id="rId2"/>
              </a:rPr>
              <a:t>mercado de acciones</a:t>
            </a:r>
            <a:r>
              <a:rPr lang="es-MX" sz="2800" dirty="0" smtClean="0">
                <a:solidFill>
                  <a:schemeClr val="bg1"/>
                </a:solidFill>
                <a:latin typeface="Times New Roman" charset="0"/>
                <a:ea typeface="Times New Roman" charset="0"/>
                <a:cs typeface="Times New Roman" charset="0"/>
              </a:rPr>
              <a:t>, así que si tiene experiencia previa en otro mercado, le será aún más sencillo aprender.</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57167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89974" y="1786498"/>
            <a:ext cx="5234980" cy="3604017"/>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ítulo 1"/>
          <p:cNvSpPr txBox="1">
            <a:spLocks/>
          </p:cNvSpPr>
          <p:nvPr/>
        </p:nvSpPr>
        <p:spPr>
          <a:xfrm>
            <a:off x="913775" y="618517"/>
            <a:ext cx="10364451" cy="753083"/>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solidFill>
                  <a:schemeClr val="bg1"/>
                </a:solidFill>
                <a:latin typeface="Times New Roman" charset="0"/>
                <a:ea typeface="Times New Roman" charset="0"/>
                <a:cs typeface="Times New Roman" charset="0"/>
              </a:rPr>
              <a:t>¿cómo se gana en forex?</a:t>
            </a:r>
            <a:endParaRPr lang="es-MX" dirty="0">
              <a:solidFill>
                <a:schemeClr val="bg1"/>
              </a:solidFill>
              <a:latin typeface="Times New Roman" charset="0"/>
              <a:ea typeface="Times New Roman" charset="0"/>
              <a:cs typeface="Times New Roman" charset="0"/>
            </a:endParaRPr>
          </a:p>
        </p:txBody>
      </p:sp>
      <p:sp>
        <p:nvSpPr>
          <p:cNvPr id="4" name="Marcador de contenido 2"/>
          <p:cNvSpPr txBox="1">
            <a:spLocks/>
          </p:cNvSpPr>
          <p:nvPr/>
        </p:nvSpPr>
        <p:spPr>
          <a:xfrm>
            <a:off x="989974" y="1786498"/>
            <a:ext cx="5106026" cy="3822994"/>
          </a:xfrm>
          <a:prstGeom prst="rect">
            <a:avLst/>
          </a:prstGeom>
        </p:spPr>
        <p:txBody>
          <a:bodyP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lgn="just">
              <a:buFont typeface="Wingdings 3" panose="05040102010807070707" pitchFamily="18" charset="2"/>
              <a:buNone/>
            </a:pPr>
            <a:r>
              <a:rPr lang="es-MX" dirty="0" smtClean="0">
                <a:solidFill>
                  <a:schemeClr val="bg1"/>
                </a:solidFill>
                <a:latin typeface="Times New Roman" charset="0"/>
                <a:ea typeface="Times New Roman" charset="0"/>
                <a:cs typeface="Times New Roman" charset="0"/>
              </a:rPr>
              <a:t>El objetivo en Forex es intercambiar una divisa por otra, con la expectativa que el precio va a cambiar, esperando que el precio de la divisa que uno compró se aprecie con respecto a la que se vendió.</a:t>
            </a:r>
          </a:p>
          <a:p>
            <a:pPr marL="0" indent="0" algn="just">
              <a:buFont typeface="Wingdings 3" panose="05040102010807070707" pitchFamily="18" charset="2"/>
              <a:buNone/>
            </a:pPr>
            <a:r>
              <a:rPr lang="es-MX" dirty="0" smtClean="0">
                <a:solidFill>
                  <a:schemeClr val="bg1"/>
                </a:solidFill>
                <a:latin typeface="Times New Roman" charset="0"/>
                <a:ea typeface="Times New Roman" charset="0"/>
                <a:cs typeface="Times New Roman" charset="0"/>
              </a:rPr>
              <a:t>La tasa de intercambio es simplemente el radio de va comprar un franco suizo o cuántos francos suizos se ocupan para comprar un dólar lor de una divisa con respecto a otra divisa. Por ejemplo la tasa de intercambio de USD/CHF indica cuántos dólares puede.</a:t>
            </a:r>
          </a:p>
          <a:p>
            <a:pPr marL="0" indent="0" algn="just">
              <a:buFont typeface="Wingdings 3" panose="05040102010807070707" pitchFamily="18" charset="2"/>
              <a:buNone/>
            </a:pPr>
            <a:endParaRPr lang="es-MX" sz="2200" dirty="0">
              <a:latin typeface="Arial" panose="020B0604020202020204" pitchFamily="34" charset="0"/>
              <a:cs typeface="Arial" panose="020B0604020202020204" pitchFamily="34" charset="0"/>
            </a:endParaRPr>
          </a:p>
        </p:txBody>
      </p:sp>
      <p:graphicFrame>
        <p:nvGraphicFramePr>
          <p:cNvPr id="5" name="Marcador de contenido 4"/>
          <p:cNvGraphicFramePr>
            <a:graphicFrameLocks/>
          </p:cNvGraphicFramePr>
          <p:nvPr>
            <p:extLst>
              <p:ext uri="{D42A27DB-BD31-4B8C-83A1-F6EECF244321}">
                <p14:modId xmlns:p14="http://schemas.microsoft.com/office/powerpoint/2010/main" val="1297845835"/>
              </p:ext>
            </p:extLst>
          </p:nvPr>
        </p:nvGraphicFramePr>
        <p:xfrm>
          <a:off x="6331790" y="1786498"/>
          <a:ext cx="4946436" cy="3604017"/>
        </p:xfrm>
        <a:graphic>
          <a:graphicData uri="http://schemas.openxmlformats.org/drawingml/2006/table">
            <a:tbl>
              <a:tblPr firstRow="1" firstCol="1" bandRow="1">
                <a:tableStyleId>{5C22544A-7EE6-4342-B048-85BDC9FD1C3A}</a:tableStyleId>
              </a:tblPr>
              <a:tblGrid>
                <a:gridCol w="2423753">
                  <a:extLst>
                    <a:ext uri="{9D8B030D-6E8A-4147-A177-3AD203B41FA5}">
                      <a16:colId xmlns:a16="http://schemas.microsoft.com/office/drawing/2014/main" xmlns="" val="20000"/>
                    </a:ext>
                  </a:extLst>
                </a:gridCol>
                <a:gridCol w="791430">
                  <a:extLst>
                    <a:ext uri="{9D8B030D-6E8A-4147-A177-3AD203B41FA5}">
                      <a16:colId xmlns:a16="http://schemas.microsoft.com/office/drawing/2014/main" xmlns="" val="20001"/>
                    </a:ext>
                  </a:extLst>
                </a:gridCol>
                <a:gridCol w="1731253">
                  <a:extLst>
                    <a:ext uri="{9D8B030D-6E8A-4147-A177-3AD203B41FA5}">
                      <a16:colId xmlns:a16="http://schemas.microsoft.com/office/drawing/2014/main" xmlns="" val="20002"/>
                    </a:ext>
                  </a:extLst>
                </a:gridCol>
              </a:tblGrid>
              <a:tr h="390039">
                <a:tc>
                  <a:txBody>
                    <a:bodyPr/>
                    <a:lstStyle/>
                    <a:p>
                      <a:pPr>
                        <a:lnSpc>
                          <a:spcPts val="1800"/>
                        </a:lnSpc>
                      </a:pPr>
                      <a:r>
                        <a:rPr lang="es-MX" sz="1400" dirty="0">
                          <a:effectLst/>
                        </a:rPr>
                        <a:t>Acción del Inversionista</a:t>
                      </a:r>
                      <a:endParaRPr lang="es-MX" sz="1100" dirty="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EUR</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USD</a:t>
                      </a:r>
                      <a:endParaRPr lang="es-MX" sz="1100">
                        <a:effectLst/>
                        <a:latin typeface="Calibri" panose="020F050202020403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xmlns="" val="10000"/>
                  </a:ext>
                </a:extLst>
              </a:tr>
              <a:tr h="1207583">
                <a:tc>
                  <a:txBody>
                    <a:bodyPr/>
                    <a:lstStyle/>
                    <a:p>
                      <a:pPr>
                        <a:lnSpc>
                          <a:spcPts val="1800"/>
                        </a:lnSpc>
                      </a:pPr>
                      <a:r>
                        <a:rPr lang="es-MX" sz="1400">
                          <a:effectLst/>
                        </a:rPr>
                        <a:t>Compra 10,000 euros a una tasa del EURUSD de 1.300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+10,000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-13,000*</a:t>
                      </a:r>
                      <a:endParaRPr lang="es-MX" sz="1100">
                        <a:effectLst/>
                        <a:latin typeface="Calibri" panose="020F050202020403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xmlns="" val="10001"/>
                  </a:ext>
                </a:extLst>
              </a:tr>
              <a:tr h="1207583">
                <a:tc>
                  <a:txBody>
                    <a:bodyPr/>
                    <a:lstStyle/>
                    <a:p>
                      <a:pPr>
                        <a:lnSpc>
                          <a:spcPts val="1800"/>
                        </a:lnSpc>
                      </a:pPr>
                      <a:r>
                        <a:rPr lang="es-MX" sz="1400">
                          <a:effectLst/>
                        </a:rPr>
                        <a:t>Dos semanas más tarde, la tasa del EURUSD está a 1.400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dirty="0">
                          <a:effectLst/>
                        </a:rPr>
                        <a:t>-10,000</a:t>
                      </a:r>
                      <a:endParaRPr lang="es-MX" sz="1100" dirty="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+14,000**</a:t>
                      </a:r>
                      <a:endParaRPr lang="es-MX" sz="1100">
                        <a:effectLst/>
                        <a:latin typeface="Calibri" panose="020F050202020403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xmlns="" val="10002"/>
                  </a:ext>
                </a:extLst>
              </a:tr>
              <a:tr h="798812">
                <a:tc>
                  <a:txBody>
                    <a:bodyPr/>
                    <a:lstStyle/>
                    <a:p>
                      <a:pPr>
                        <a:lnSpc>
                          <a:spcPts val="1800"/>
                        </a:lnSpc>
                      </a:pPr>
                      <a:r>
                        <a:rPr lang="es-MX" sz="1400">
                          <a:effectLst/>
                        </a:rPr>
                        <a:t>La ganancia es de $1000.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dirty="0">
                          <a:effectLst/>
                        </a:rPr>
                        <a:t>+1000</a:t>
                      </a:r>
                      <a:endParaRPr lang="es-MX" sz="1100" dirty="0">
                        <a:effectLst/>
                        <a:latin typeface="Calibri" panose="020F050202020403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30369241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13775" y="1219200"/>
            <a:ext cx="10189654" cy="5036457"/>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Marcador de contenido 2"/>
          <p:cNvSpPr txBox="1">
            <a:spLocks/>
          </p:cNvSpPr>
          <p:nvPr/>
        </p:nvSpPr>
        <p:spPr>
          <a:xfrm>
            <a:off x="913775" y="1219200"/>
            <a:ext cx="10015482" cy="5384800"/>
          </a:xfrm>
          <a:prstGeom prst="rect">
            <a:avLst/>
          </a:prstGeom>
        </p:spPr>
        <p:txBody>
          <a:bodyPr>
            <a:normAutofit fontScale="85000" lnSpcReduction="20000"/>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lgn="just">
              <a:buFont typeface="Wingdings 3" panose="05040102010807070707" pitchFamily="18" charset="2"/>
              <a:buNone/>
            </a:pPr>
            <a:r>
              <a:rPr lang="es-MX" dirty="0" smtClean="0">
                <a:solidFill>
                  <a:schemeClr val="bg1"/>
                </a:solidFill>
                <a:latin typeface="Times New Roman" charset="0"/>
                <a:ea typeface="Times New Roman" charset="0"/>
                <a:cs typeface="Times New Roman" charset="0"/>
              </a:rPr>
              <a:t>Las divisas siempre están tasadas en pares, como en GBP/USD o USD/JPY.</a:t>
            </a:r>
            <a:r>
              <a:rPr lang="es-MX" b="1" dirty="0" smtClean="0">
                <a:solidFill>
                  <a:schemeClr val="bg1"/>
                </a:solidFill>
                <a:latin typeface="Times New Roman" charset="0"/>
                <a:ea typeface="Times New Roman" charset="0"/>
                <a:cs typeface="Times New Roman" charset="0"/>
              </a:rPr>
              <a:t>La razón es que en cada transacción en Forex, uno simultáneamente está comprando una divisa y vendiendo otra</a:t>
            </a:r>
            <a:r>
              <a:rPr lang="es-MX" dirty="0" smtClean="0">
                <a:solidFill>
                  <a:schemeClr val="bg1"/>
                </a:solidFill>
                <a:latin typeface="Times New Roman" charset="0"/>
                <a:ea typeface="Times New Roman" charset="0"/>
                <a:cs typeface="Times New Roman" charset="0"/>
              </a:rPr>
              <a:t>. Un ejemplo de un intercambio de divisas entre la libra esterlina y el dólar.</a:t>
            </a:r>
          </a:p>
          <a:p>
            <a:pPr algn="just"/>
            <a:endParaRPr lang="es-MX" dirty="0" smtClean="0">
              <a:solidFill>
                <a:schemeClr val="bg1"/>
              </a:solidFill>
              <a:latin typeface="Times New Roman" charset="0"/>
              <a:ea typeface="Times New Roman" charset="0"/>
              <a:cs typeface="Times New Roman" charset="0"/>
            </a:endParaRPr>
          </a:p>
          <a:p>
            <a:pPr marL="3657600" lvl="8" indent="0" algn="just">
              <a:buFont typeface="Wingdings 3" panose="05040102010807070707" pitchFamily="18" charset="2"/>
              <a:buNone/>
            </a:pPr>
            <a:r>
              <a:rPr lang="es-MX" sz="2000" b="1" dirty="0" smtClean="0">
                <a:solidFill>
                  <a:schemeClr val="bg1"/>
                </a:solidFill>
                <a:latin typeface="Times New Roman" charset="0"/>
                <a:ea typeface="Times New Roman" charset="0"/>
                <a:cs typeface="Times New Roman" charset="0"/>
              </a:rPr>
              <a:t>	GBP/USD = 1.7500</a:t>
            </a:r>
          </a:p>
          <a:p>
            <a:pPr marL="0" indent="0" algn="just">
              <a:buFont typeface="Wingdings 3" panose="05040102010807070707" pitchFamily="18" charset="2"/>
              <a:buNone/>
            </a:pPr>
            <a:r>
              <a:rPr lang="es-MX" dirty="0" smtClean="0">
                <a:solidFill>
                  <a:schemeClr val="bg1"/>
                </a:solidFill>
                <a:latin typeface="Times New Roman" charset="0"/>
                <a:ea typeface="Times New Roman" charset="0"/>
                <a:cs typeface="Times New Roman" charset="0"/>
              </a:rPr>
              <a:t>	</a:t>
            </a:r>
            <a:br>
              <a:rPr lang="es-MX" dirty="0" smtClean="0">
                <a:solidFill>
                  <a:schemeClr val="bg1"/>
                </a:solidFill>
                <a:latin typeface="Times New Roman" charset="0"/>
                <a:ea typeface="Times New Roman" charset="0"/>
                <a:cs typeface="Times New Roman" charset="0"/>
              </a:rPr>
            </a:br>
            <a:r>
              <a:rPr lang="es-MX" dirty="0" smtClean="0">
                <a:solidFill>
                  <a:schemeClr val="bg1"/>
                </a:solidFill>
                <a:latin typeface="Times New Roman" charset="0"/>
                <a:ea typeface="Times New Roman" charset="0"/>
                <a:cs typeface="Times New Roman" charset="0"/>
              </a:rPr>
              <a:t>La primera divisa a la izquierda se le conoce como la moneda base, en este caso GBP. Mientras que la segunda divisa a la derecha se le conoce como la moneda cotizada. En este caso el dólar americano. </a:t>
            </a:r>
            <a:br>
              <a:rPr lang="es-MX" dirty="0" smtClean="0">
                <a:solidFill>
                  <a:schemeClr val="bg1"/>
                </a:solidFill>
                <a:latin typeface="Times New Roman" charset="0"/>
                <a:ea typeface="Times New Roman" charset="0"/>
                <a:cs typeface="Times New Roman" charset="0"/>
              </a:rPr>
            </a:br>
            <a:endParaRPr lang="es-MX" dirty="0" smtClean="0">
              <a:solidFill>
                <a:schemeClr val="bg1"/>
              </a:solidFill>
              <a:latin typeface="Times New Roman" charset="0"/>
              <a:ea typeface="Times New Roman" charset="0"/>
              <a:cs typeface="Times New Roman" charset="0"/>
            </a:endParaRPr>
          </a:p>
          <a:p>
            <a:pPr marL="0" indent="0" algn="just">
              <a:buFont typeface="Wingdings 3" panose="05040102010807070707" pitchFamily="18" charset="2"/>
              <a:buNone/>
            </a:pPr>
            <a:r>
              <a:rPr lang="es-MX" b="1" dirty="0" smtClean="0">
                <a:solidFill>
                  <a:schemeClr val="bg1"/>
                </a:solidFill>
                <a:latin typeface="Times New Roman" charset="0"/>
                <a:ea typeface="Times New Roman" charset="0"/>
                <a:cs typeface="Times New Roman" charset="0"/>
              </a:rPr>
              <a:t>Cuando compramos, la tasa de intercambio nos indica cuánto tenemos que pagar en unidades de la moneda cotizada para comprar una unidad de la moneda base</a:t>
            </a:r>
            <a:r>
              <a:rPr lang="es-MX" dirty="0" smtClean="0">
                <a:solidFill>
                  <a:schemeClr val="bg1"/>
                </a:solidFill>
                <a:latin typeface="Times New Roman" charset="0"/>
                <a:ea typeface="Times New Roman" charset="0"/>
                <a:cs typeface="Times New Roman" charset="0"/>
              </a:rPr>
              <a:t>. En el ejemplo anterior, uno tendría que pagar 1.75 dólares para comprar 1.0 libra esterlina. Cuando vendemos, la tasa de intercambio indica cuántas unidades de la moneda cotizada uno obtiene al vender una unidad de la moneda base. En el ejemplo anterior, uno recibe 1.75 dólares si se vende 1.0 libra esterlina.</a:t>
            </a:r>
          </a:p>
          <a:p>
            <a:pPr marL="0" indent="0" algn="just">
              <a:buFont typeface="Wingdings 3" panose="05040102010807070707" pitchFamily="18" charset="2"/>
              <a:buNone/>
            </a:pPr>
            <a:r>
              <a:rPr lang="es-MX" b="1" dirty="0" smtClean="0">
                <a:solidFill>
                  <a:schemeClr val="bg1"/>
                </a:solidFill>
                <a:latin typeface="Times New Roman" charset="0"/>
                <a:ea typeface="Times New Roman" charset="0"/>
                <a:cs typeface="Times New Roman" charset="0"/>
              </a:rPr>
              <a:t>La moneda base indica la dirección al comprar o vender</a:t>
            </a:r>
            <a:r>
              <a:rPr lang="es-MX" dirty="0" smtClean="0">
                <a:solidFill>
                  <a:schemeClr val="bg1"/>
                </a:solidFill>
                <a:latin typeface="Times New Roman" charset="0"/>
                <a:ea typeface="Times New Roman" charset="0"/>
                <a:cs typeface="Times New Roman" charset="0"/>
              </a:rPr>
              <a:t>. Cuando uno compra EURUSD, esto simplemente significa que estoy comprando la moneda base (EUR) y vendiendo a la vez la moneda cotizada (USD). </a:t>
            </a:r>
            <a:br>
              <a:rPr lang="es-MX" dirty="0" smtClean="0">
                <a:solidFill>
                  <a:schemeClr val="bg1"/>
                </a:solidFill>
                <a:latin typeface="Times New Roman" charset="0"/>
                <a:ea typeface="Times New Roman" charset="0"/>
                <a:cs typeface="Times New Roman" charset="0"/>
              </a:rPr>
            </a:br>
            <a:r>
              <a:rPr lang="es-MX" dirty="0" smtClean="0">
                <a:solidFill>
                  <a:schemeClr val="bg1"/>
                </a:solidFill>
                <a:latin typeface="Times New Roman" charset="0"/>
                <a:ea typeface="Times New Roman" charset="0"/>
                <a:cs typeface="Times New Roman" charset="0"/>
              </a:rPr>
              <a:t/>
            </a:r>
            <a:br>
              <a:rPr lang="es-MX" dirty="0" smtClean="0">
                <a:solidFill>
                  <a:schemeClr val="bg1"/>
                </a:solidFill>
                <a:latin typeface="Times New Roman" charset="0"/>
                <a:ea typeface="Times New Roman" charset="0"/>
                <a:cs typeface="Times New Roman" charset="0"/>
              </a:rPr>
            </a:br>
            <a:r>
              <a:rPr lang="es-MX" dirty="0" smtClean="0">
                <a:solidFill>
                  <a:schemeClr val="bg1"/>
                </a:solidFill>
                <a:latin typeface="Times New Roman" charset="0"/>
                <a:ea typeface="Times New Roman" charset="0"/>
                <a:cs typeface="Times New Roman" charset="0"/>
              </a:rPr>
              <a:t>Uno compraría el par, por ejemplo EURUSD, si se piensa que la moneda base se va a apreciar (subir) con respecto a la moneda cotizada. Uno vendería el par si se piensa que la moneda base se va a depreciar (bajar) con respecto a la moneda cotizada.</a:t>
            </a:r>
          </a:p>
          <a:p>
            <a:pPr marL="0" indent="0">
              <a:buFont typeface="Wingdings 3" panose="05040102010807070707" pitchFamily="18" charset="2"/>
              <a:buNone/>
            </a:pPr>
            <a:endParaRPr lang="es-MX" sz="2200" dirty="0"/>
          </a:p>
        </p:txBody>
      </p:sp>
      <p:sp>
        <p:nvSpPr>
          <p:cNvPr id="3" name="Título 1"/>
          <p:cNvSpPr txBox="1">
            <a:spLocks/>
          </p:cNvSpPr>
          <p:nvPr/>
        </p:nvSpPr>
        <p:spPr>
          <a:xfrm>
            <a:off x="913775" y="618517"/>
            <a:ext cx="10364451" cy="916985"/>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400" dirty="0" smtClean="0">
                <a:solidFill>
                  <a:schemeClr val="bg1"/>
                </a:solidFill>
                <a:latin typeface="Times New Roman" charset="0"/>
                <a:ea typeface="Times New Roman" charset="0"/>
                <a:cs typeface="Times New Roman" charset="0"/>
              </a:rPr>
              <a:t>¿Cómo Interpretar los precios de las divisas?</a:t>
            </a:r>
            <a:endParaRPr lang="es-MX"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0426828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5388" y="2260121"/>
            <a:ext cx="10432211" cy="3531078"/>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ítulo 1"/>
          <p:cNvSpPr txBox="1">
            <a:spLocks/>
          </p:cNvSpPr>
          <p:nvPr/>
        </p:nvSpPr>
        <p:spPr>
          <a:xfrm>
            <a:off x="913774" y="549507"/>
            <a:ext cx="10364451" cy="985995"/>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solidFill>
                  <a:schemeClr val="bg1"/>
                </a:solidFill>
                <a:latin typeface="Times New Roman" charset="0"/>
                <a:ea typeface="Times New Roman" charset="0"/>
                <a:cs typeface="Times New Roman" charset="0"/>
              </a:rPr>
              <a:t>Long/Short</a:t>
            </a:r>
            <a:endParaRPr lang="es-MX" dirty="0">
              <a:solidFill>
                <a:schemeClr val="bg1"/>
              </a:solidFill>
              <a:latin typeface="Times New Roman" charset="0"/>
              <a:ea typeface="Times New Roman" charset="0"/>
              <a:cs typeface="Times New Roman" charset="0"/>
            </a:endParaRPr>
          </a:p>
        </p:txBody>
      </p:sp>
      <p:sp>
        <p:nvSpPr>
          <p:cNvPr id="4" name="Marcador de contenido 2"/>
          <p:cNvSpPr txBox="1">
            <a:spLocks/>
          </p:cNvSpPr>
          <p:nvPr/>
        </p:nvSpPr>
        <p:spPr>
          <a:xfrm>
            <a:off x="913774" y="2367092"/>
            <a:ext cx="10363826" cy="3424107"/>
          </a:xfrm>
          <a:prstGeom prst="rect">
            <a:avLst/>
          </a:prstGeom>
        </p:spPr>
        <p:txBody>
          <a:bodyPr>
            <a:normAutofit fontScale="92500" lnSpcReduction="20000"/>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just"/>
            <a:r>
              <a:rPr lang="es-MX" sz="2800" dirty="0" smtClean="0">
                <a:solidFill>
                  <a:schemeClr val="bg1"/>
                </a:solidFill>
                <a:latin typeface="Times New Roman" charset="0"/>
                <a:ea typeface="Times New Roman" charset="0"/>
                <a:cs typeface="Times New Roman" charset="0"/>
              </a:rPr>
              <a:t>Si se desea </a:t>
            </a:r>
            <a:r>
              <a:rPr lang="es-MX" sz="2800" b="1" dirty="0" smtClean="0">
                <a:solidFill>
                  <a:schemeClr val="bg1"/>
                </a:solidFill>
                <a:latin typeface="Times New Roman" charset="0"/>
                <a:ea typeface="Times New Roman" charset="0"/>
                <a:cs typeface="Times New Roman" charset="0"/>
              </a:rPr>
              <a:t>comprar</a:t>
            </a:r>
            <a:r>
              <a:rPr lang="es-MX" sz="2800" dirty="0" smtClean="0">
                <a:solidFill>
                  <a:schemeClr val="bg1"/>
                </a:solidFill>
                <a:latin typeface="Times New Roman" charset="0"/>
                <a:ea typeface="Times New Roman" charset="0"/>
                <a:cs typeface="Times New Roman" charset="0"/>
              </a:rPr>
              <a:t> (que significa comprar la moneda base y vender la moneda cotizada), se esperará que la moneda base incremente su valor para luego venderla a un precio más alto. La terminología utilizada por los corredores en Forex, es indicar que tengo una posición ‘long”. </a:t>
            </a:r>
            <a:r>
              <a:rPr lang="es-MX" sz="2800" b="1" dirty="0" smtClean="0">
                <a:solidFill>
                  <a:schemeClr val="bg1"/>
                </a:solidFill>
                <a:latin typeface="Times New Roman" charset="0"/>
                <a:ea typeface="Times New Roman" charset="0"/>
                <a:cs typeface="Times New Roman" charset="0"/>
              </a:rPr>
              <a:t>Recuerde: long = comprar.</a:t>
            </a:r>
            <a:endParaRPr lang="es-MX" sz="2800" dirty="0" smtClean="0">
              <a:solidFill>
                <a:schemeClr val="bg1"/>
              </a:solidFill>
              <a:latin typeface="Times New Roman" charset="0"/>
              <a:ea typeface="Times New Roman" charset="0"/>
              <a:cs typeface="Times New Roman" charset="0"/>
            </a:endParaRPr>
          </a:p>
          <a:p>
            <a:pPr algn="just"/>
            <a:r>
              <a:rPr lang="es-MX" sz="2800" dirty="0" smtClean="0">
                <a:solidFill>
                  <a:schemeClr val="bg1"/>
                </a:solidFill>
                <a:latin typeface="Times New Roman" charset="0"/>
                <a:ea typeface="Times New Roman" charset="0"/>
                <a:cs typeface="Times New Roman" charset="0"/>
              </a:rPr>
              <a:t>Si se desea </a:t>
            </a:r>
            <a:r>
              <a:rPr lang="es-MX" sz="2800" b="1" dirty="0" smtClean="0">
                <a:solidFill>
                  <a:schemeClr val="bg1"/>
                </a:solidFill>
                <a:latin typeface="Times New Roman" charset="0"/>
                <a:ea typeface="Times New Roman" charset="0"/>
                <a:cs typeface="Times New Roman" charset="0"/>
              </a:rPr>
              <a:t>vender</a:t>
            </a:r>
            <a:r>
              <a:rPr lang="es-MX" sz="2800" dirty="0" smtClean="0">
                <a:solidFill>
                  <a:schemeClr val="bg1"/>
                </a:solidFill>
                <a:latin typeface="Times New Roman" charset="0"/>
                <a:ea typeface="Times New Roman" charset="0"/>
                <a:cs typeface="Times New Roman" charset="0"/>
              </a:rPr>
              <a:t> (que significa vender la moneda base y comprar la moneda cotizada), se esperará que la moneda base pierda valor para luego venderla a un precio más bajo. Esto se conoce como estar “short” o tener una posición “short”. </a:t>
            </a:r>
            <a:r>
              <a:rPr lang="es-MX" sz="2800" b="1" dirty="0" smtClean="0">
                <a:solidFill>
                  <a:schemeClr val="bg1"/>
                </a:solidFill>
                <a:latin typeface="Times New Roman" charset="0"/>
                <a:ea typeface="Times New Roman" charset="0"/>
                <a:cs typeface="Times New Roman" charset="0"/>
              </a:rPr>
              <a:t>Recuerde: short = vender.</a:t>
            </a:r>
            <a:endParaRPr lang="es-MX" sz="2800" dirty="0" smtClean="0">
              <a:solidFill>
                <a:schemeClr val="bg1"/>
              </a:solidFill>
              <a:latin typeface="Times New Roman" charset="0"/>
              <a:ea typeface="Times New Roman" charset="0"/>
              <a:cs typeface="Times New Roman" charset="0"/>
            </a:endParaRPr>
          </a:p>
          <a:p>
            <a:pPr marL="0" indent="0">
              <a:buFont typeface="Wingdings 3" panose="05040102010807070707" pitchFamily="18" charset="2"/>
              <a:buNone/>
            </a:pPr>
            <a:endParaRPr lang="es-MX" dirty="0"/>
          </a:p>
        </p:txBody>
      </p:sp>
    </p:spTree>
    <p:extLst>
      <p:ext uri="{BB962C8B-B14F-4D97-AF65-F5344CB8AC3E}">
        <p14:creationId xmlns:p14="http://schemas.microsoft.com/office/powerpoint/2010/main" val="958861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537029" y="812800"/>
            <a:ext cx="9366603" cy="1631216"/>
          </a:xfrm>
          <a:prstGeom prst="rect">
            <a:avLst/>
          </a:prstGeom>
          <a:noFill/>
        </p:spPr>
        <p:txBody>
          <a:bodyPr wrap="none" rtlCol="0">
            <a:spAutoFit/>
          </a:bodyPr>
          <a:lstStyle/>
          <a:p>
            <a:r>
              <a:rPr lang="es-ES_tradnl" sz="2000" dirty="0" smtClean="0">
                <a:solidFill>
                  <a:schemeClr val="bg1"/>
                </a:solidFill>
                <a:latin typeface="Times New Roman" charset="0"/>
                <a:ea typeface="Times New Roman" charset="0"/>
                <a:cs typeface="Times New Roman" charset="0"/>
              </a:rPr>
              <a:t>BIBLIOGRAFÍA</a:t>
            </a:r>
          </a:p>
          <a:p>
            <a:endParaRPr lang="es-ES_tradnl" sz="2000" dirty="0">
              <a:solidFill>
                <a:schemeClr val="bg1"/>
              </a:solidFill>
              <a:latin typeface="Times New Roman" charset="0"/>
              <a:ea typeface="Times New Roman" charset="0"/>
              <a:cs typeface="Times New Roman" charset="0"/>
            </a:endParaRPr>
          </a:p>
          <a:p>
            <a:r>
              <a:rPr lang="es-ES_tradnl" sz="2000" dirty="0" err="1" smtClean="0">
                <a:solidFill>
                  <a:schemeClr val="bg1"/>
                </a:solidFill>
                <a:latin typeface="Times New Roman" charset="0"/>
                <a:ea typeface="Times New Roman" charset="0"/>
                <a:cs typeface="Times New Roman" charset="0"/>
              </a:rPr>
              <a:t>Calicchio</a:t>
            </a:r>
            <a:r>
              <a:rPr lang="es-ES_tradnl" sz="2000" dirty="0" smtClean="0">
                <a:solidFill>
                  <a:schemeClr val="bg1"/>
                </a:solidFill>
                <a:latin typeface="Times New Roman" charset="0"/>
                <a:ea typeface="Times New Roman" charset="0"/>
                <a:cs typeface="Times New Roman" charset="0"/>
              </a:rPr>
              <a:t>, Stefano (2010) El mercado FOREX en una forma sencilla. Editorial </a:t>
            </a:r>
            <a:r>
              <a:rPr lang="es-ES_tradnl" sz="2000" dirty="0" err="1" smtClean="0">
                <a:solidFill>
                  <a:schemeClr val="bg1"/>
                </a:solidFill>
                <a:latin typeface="Times New Roman" charset="0"/>
                <a:ea typeface="Times New Roman" charset="0"/>
                <a:cs typeface="Times New Roman" charset="0"/>
              </a:rPr>
              <a:t>BackTypo</a:t>
            </a:r>
            <a:endParaRPr lang="es-ES_tradnl" sz="2000" dirty="0" smtClean="0">
              <a:solidFill>
                <a:schemeClr val="bg1"/>
              </a:solidFill>
              <a:latin typeface="Times New Roman" charset="0"/>
              <a:ea typeface="Times New Roman" charset="0"/>
              <a:cs typeface="Times New Roman" charset="0"/>
            </a:endParaRPr>
          </a:p>
          <a:p>
            <a:endParaRPr lang="es-ES_tradnl" sz="2000" dirty="0">
              <a:solidFill>
                <a:schemeClr val="bg1"/>
              </a:solidFill>
              <a:latin typeface="Times New Roman" charset="0"/>
              <a:ea typeface="Times New Roman" charset="0"/>
              <a:cs typeface="Times New Roman" charset="0"/>
            </a:endParaRPr>
          </a:p>
          <a:p>
            <a:r>
              <a:rPr lang="es-ES_tradnl" sz="2000" dirty="0" err="1" smtClean="0">
                <a:solidFill>
                  <a:schemeClr val="bg1"/>
                </a:solidFill>
                <a:latin typeface="Times New Roman" charset="0"/>
                <a:ea typeface="Times New Roman" charset="0"/>
                <a:cs typeface="Times New Roman" charset="0"/>
              </a:rPr>
              <a:t>Brun</a:t>
            </a:r>
            <a:r>
              <a:rPr lang="es-ES_tradnl" sz="2000" dirty="0" smtClean="0">
                <a:solidFill>
                  <a:schemeClr val="bg1"/>
                </a:solidFill>
                <a:latin typeface="Times New Roman" charset="0"/>
                <a:ea typeface="Times New Roman" charset="0"/>
                <a:cs typeface="Times New Roman" charset="0"/>
              </a:rPr>
              <a:t>, L., Xavier (2014) Mercado de renta variable y mercado de divisas. Editorial </a:t>
            </a:r>
            <a:r>
              <a:rPr lang="es-ES_tradnl" sz="2000" dirty="0" err="1" smtClean="0">
                <a:solidFill>
                  <a:schemeClr val="bg1"/>
                </a:solidFill>
                <a:latin typeface="Times New Roman" charset="0"/>
                <a:ea typeface="Times New Roman" charset="0"/>
                <a:cs typeface="Times New Roman" charset="0"/>
              </a:rPr>
              <a:t>Profit</a:t>
            </a:r>
            <a:r>
              <a:rPr lang="es-ES_tradnl" sz="2000" dirty="0" smtClean="0">
                <a:solidFill>
                  <a:schemeClr val="bg1"/>
                </a:solidFill>
                <a:latin typeface="Times New Roman" charset="0"/>
                <a:ea typeface="Times New Roman" charset="0"/>
                <a:cs typeface="Times New Roman" charset="0"/>
              </a:rPr>
              <a:t>.</a:t>
            </a:r>
            <a:endParaRPr lang="es-ES_tradnl" sz="2000"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821971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Título"/>
          <p:cNvSpPr>
            <a:spLocks noGrp="1"/>
          </p:cNvSpPr>
          <p:nvPr>
            <p:ph type="title"/>
          </p:nvPr>
        </p:nvSpPr>
        <p:spPr>
          <a:xfrm>
            <a:off x="1284968" y="156256"/>
            <a:ext cx="8229600" cy="939800"/>
          </a:xfrm>
        </p:spPr>
        <p:txBody>
          <a:bodyPr rtlCol="0">
            <a:normAutofit/>
          </a:bodyPr>
          <a:lstStyle/>
          <a:p>
            <a:pPr algn="l" eaLnBrk="1" fontAlgn="auto" hangingPunct="1">
              <a:spcAft>
                <a:spcPts val="0"/>
              </a:spcAft>
              <a:defRPr/>
            </a:pPr>
            <a:r>
              <a:rPr lang="es-MX" b="1" dirty="0" smtClean="0">
                <a:solidFill>
                  <a:schemeClr val="bg1"/>
                </a:solidFill>
                <a:latin typeface="Times New Roman" pitchFamily="18" charset="0"/>
                <a:cs typeface="Times New Roman" pitchFamily="18" charset="0"/>
              </a:rPr>
              <a:t>INDICE:</a:t>
            </a:r>
            <a:endParaRPr lang="es-MX" b="1" dirty="0">
              <a:solidFill>
                <a:schemeClr val="bg1"/>
              </a:solidFill>
              <a:latin typeface="Times New Roman" pitchFamily="18" charset="0"/>
              <a:cs typeface="Times New Roman" pitchFamily="18" charset="0"/>
            </a:endParaRPr>
          </a:p>
        </p:txBody>
      </p:sp>
      <p:sp>
        <p:nvSpPr>
          <p:cNvPr id="5" name="4 Rectángulo"/>
          <p:cNvSpPr>
            <a:spLocks noChangeArrowheads="1"/>
          </p:cNvSpPr>
          <p:nvPr/>
        </p:nvSpPr>
        <p:spPr bwMode="auto">
          <a:xfrm>
            <a:off x="1284968" y="1567543"/>
            <a:ext cx="9687832" cy="4354286"/>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blurRad="40000" dist="20000" dir="5400000" rotWithShape="0">
              <a:srgbClr val="000000">
                <a:alpha val="37999"/>
              </a:srgbClr>
            </a:outerShdw>
          </a:effectLst>
        </p:spPr>
        <p:txBody>
          <a:bodyPr lIns="90000"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marL="457200" indent="-457200" algn="just">
              <a:lnSpc>
                <a:spcPct val="90000"/>
              </a:lnSpc>
              <a:buAutoNum type="arabicPeriod"/>
            </a:pPr>
            <a:r>
              <a:rPr lang="es-MX" altLang="es-ES_tradnl" sz="2800" b="1" dirty="0" smtClean="0">
                <a:solidFill>
                  <a:srgbClr val="17375E"/>
                </a:solidFill>
                <a:latin typeface="Times New Roman" charset="0"/>
                <a:ea typeface="Times New Roman" charset="0"/>
                <a:cs typeface="Times New Roman" charset="0"/>
              </a:rPr>
              <a:t>Tipo de cambio sus determinantes económicos.</a:t>
            </a:r>
            <a:endParaRPr lang="es-MX" altLang="es-ES_tradnl" sz="2800" b="1" dirty="0">
              <a:solidFill>
                <a:srgbClr val="17375E"/>
              </a:solidFill>
              <a:latin typeface="Times New Roman" charset="0"/>
              <a:ea typeface="Times New Roman" charset="0"/>
              <a:cs typeface="Times New Roman" charset="0"/>
            </a:endParaRPr>
          </a:p>
          <a:p>
            <a:pPr marL="457200" indent="-457200" algn="just">
              <a:lnSpc>
                <a:spcPct val="90000"/>
              </a:lnSpc>
              <a:buAutoNum type="arabicPeriod"/>
            </a:pPr>
            <a:r>
              <a:rPr lang="es-MX" altLang="es-ES_tradnl" sz="2800" b="1" dirty="0" smtClean="0">
                <a:solidFill>
                  <a:srgbClr val="17375E"/>
                </a:solidFill>
                <a:latin typeface="Times New Roman" charset="0"/>
                <a:ea typeface="Times New Roman" charset="0"/>
                <a:cs typeface="Times New Roman" charset="0"/>
              </a:rPr>
              <a:t>Tipo de cambio directo e indirecto.</a:t>
            </a:r>
          </a:p>
          <a:p>
            <a:pPr marL="457200" indent="-457200" algn="just">
              <a:lnSpc>
                <a:spcPct val="90000"/>
              </a:lnSpc>
              <a:buAutoNum type="arabicPeriod"/>
            </a:pPr>
            <a:r>
              <a:rPr lang="es-MX" altLang="es-ES_tradnl" sz="2800" b="1" dirty="0" smtClean="0">
                <a:solidFill>
                  <a:srgbClr val="17375E"/>
                </a:solidFill>
                <a:latin typeface="Times New Roman" charset="0"/>
                <a:ea typeface="Times New Roman" charset="0"/>
                <a:cs typeface="Times New Roman" charset="0"/>
              </a:rPr>
              <a:t>Análisis de casos.</a:t>
            </a:r>
          </a:p>
          <a:p>
            <a:pPr marL="457200" indent="-457200" algn="just">
              <a:lnSpc>
                <a:spcPct val="90000"/>
              </a:lnSpc>
              <a:buAutoNum type="arabicPeriod"/>
            </a:pPr>
            <a:r>
              <a:rPr lang="es-MX" altLang="es-ES_tradnl" sz="2800" b="1" dirty="0" smtClean="0">
                <a:solidFill>
                  <a:srgbClr val="17375E"/>
                </a:solidFill>
                <a:latin typeface="Times New Roman" charset="0"/>
                <a:ea typeface="Times New Roman" charset="0"/>
                <a:cs typeface="Times New Roman" charset="0"/>
              </a:rPr>
              <a:t>Tipos de cambio cruzados</a:t>
            </a:r>
          </a:p>
          <a:p>
            <a:pPr marL="457200" indent="-457200" algn="just">
              <a:lnSpc>
                <a:spcPct val="90000"/>
              </a:lnSpc>
              <a:buAutoNum type="arabicPeriod"/>
            </a:pPr>
            <a:r>
              <a:rPr lang="es-MX" altLang="es-ES_tradnl" sz="2800" b="1" dirty="0" smtClean="0">
                <a:solidFill>
                  <a:srgbClr val="17375E"/>
                </a:solidFill>
                <a:latin typeface="Times New Roman" charset="0"/>
                <a:ea typeface="Times New Roman" charset="0"/>
                <a:cs typeface="Times New Roman" charset="0"/>
              </a:rPr>
              <a:t>Arbitraje</a:t>
            </a:r>
          </a:p>
        </p:txBody>
      </p:sp>
    </p:spTree>
    <p:extLst>
      <p:ext uri="{BB962C8B-B14F-4D97-AF65-F5344CB8AC3E}">
        <p14:creationId xmlns:p14="http://schemas.microsoft.com/office/powerpoint/2010/main" val="2119002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838200" y="1326606"/>
            <a:ext cx="10515600" cy="5394960"/>
          </a:xfrm>
          <a:blipFill>
            <a:blip r:embed="rId2"/>
            <a:tile tx="0" ty="0" sx="100000" sy="100000" flip="none" algn="tl"/>
          </a:blipFill>
          <a:ln>
            <a:solidFill>
              <a:schemeClr val="bg1"/>
            </a:solidFill>
          </a:ln>
        </p:spPr>
        <p:txBody>
          <a:bodyPr>
            <a:noAutofit/>
          </a:bodyPr>
          <a:lstStyle/>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Factores económicos: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 PIB / PNB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 Inflación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 Balanza comercial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 Balanza por cuenta corriente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 Balanza de capital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 Tasa de desempleo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 Índices de producción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 Déficit/Superávit público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 Factores monetarios: tipos de interés, masa monetaria, etc.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Factores políticos: decisiones sobre devaluaciones, acuerdos comerciales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Factores técnicos: estrecha relación entre monedas, operaciones de gran volumen, etc. </a:t>
            </a:r>
          </a:p>
          <a:p>
            <a:pPr lvl="0">
              <a:lnSpc>
                <a:spcPct val="100000"/>
              </a:lnSpc>
              <a:spcBef>
                <a:spcPts val="0"/>
              </a:spcBef>
              <a:buFont typeface="Wingdings" charset="2"/>
              <a:buChar char="§"/>
            </a:pPr>
            <a:r>
              <a:rPr lang="es-ES_tradnl" sz="2200" dirty="0" smtClean="0">
                <a:solidFill>
                  <a:schemeClr val="bg1">
                    <a:lumMod val="95000"/>
                    <a:lumOff val="5000"/>
                  </a:schemeClr>
                </a:solidFill>
                <a:latin typeface="Times New Roman" charset="0"/>
                <a:ea typeface="Times New Roman" charset="0"/>
                <a:cs typeface="Times New Roman" charset="0"/>
              </a:rPr>
              <a:t>Factores psicológicos: rumores de mercado, especulación, comentarios de políticos, etc. </a:t>
            </a:r>
            <a:endParaRPr lang="es-ES_tradnl" sz="2200" dirty="0">
              <a:solidFill>
                <a:schemeClr val="bg1">
                  <a:lumMod val="95000"/>
                  <a:lumOff val="5000"/>
                </a:schemeClr>
              </a:solidFill>
              <a:latin typeface="Times New Roman" charset="0"/>
              <a:ea typeface="Times New Roman" charset="0"/>
              <a:cs typeface="Times New Roman" charset="0"/>
            </a:endParaRPr>
          </a:p>
        </p:txBody>
      </p:sp>
      <p:sp>
        <p:nvSpPr>
          <p:cNvPr id="5" name="Rectángulo 4"/>
          <p:cNvSpPr/>
          <p:nvPr/>
        </p:nvSpPr>
        <p:spPr>
          <a:xfrm>
            <a:off x="838200" y="0"/>
            <a:ext cx="10515600" cy="1200329"/>
          </a:xfrm>
          <a:prstGeom prst="rect">
            <a:avLst/>
          </a:prstGeom>
          <a:blipFill>
            <a:blip r:embed="rId3"/>
            <a:tile tx="0" ty="0" sx="100000" sy="100000" flip="none" algn="tl"/>
          </a:blipFill>
          <a:ln>
            <a:solidFill>
              <a:schemeClr val="bg1"/>
            </a:solidFill>
          </a:ln>
        </p:spPr>
        <p:txBody>
          <a:bodyPr wrap="square">
            <a:spAutoFit/>
          </a:bodyPr>
          <a:lstStyle/>
          <a:p>
            <a:r>
              <a:rPr lang="es-ES_tradnl" b="1" dirty="0" smtClean="0">
                <a:solidFill>
                  <a:schemeClr val="bg1"/>
                </a:solidFill>
                <a:latin typeface="Times New Roman" charset="0"/>
                <a:ea typeface="Times New Roman" charset="0"/>
                <a:cs typeface="Times New Roman" charset="0"/>
              </a:rPr>
              <a:t>1. TIPO </a:t>
            </a:r>
            <a:r>
              <a:rPr lang="es-ES_tradnl" b="1" dirty="0">
                <a:solidFill>
                  <a:schemeClr val="bg1"/>
                </a:solidFill>
                <a:latin typeface="Times New Roman" charset="0"/>
                <a:ea typeface="Times New Roman" charset="0"/>
                <a:cs typeface="Times New Roman" charset="0"/>
              </a:rPr>
              <a:t>DE </a:t>
            </a:r>
            <a:r>
              <a:rPr lang="es-ES_tradnl" b="1" dirty="0" smtClean="0">
                <a:solidFill>
                  <a:schemeClr val="bg1"/>
                </a:solidFill>
                <a:latin typeface="Times New Roman" charset="0"/>
                <a:ea typeface="Times New Roman" charset="0"/>
                <a:cs typeface="Times New Roman" charset="0"/>
              </a:rPr>
              <a:t>CAMBIO</a:t>
            </a:r>
            <a:r>
              <a:rPr lang="es-ES_tradnl" b="1" dirty="0">
                <a:solidFill>
                  <a:schemeClr val="bg1"/>
                </a:solidFill>
                <a:latin typeface="Times New Roman" charset="0"/>
                <a:ea typeface="Times New Roman" charset="0"/>
                <a:cs typeface="Times New Roman" charset="0"/>
              </a:rPr>
              <a:t> </a:t>
            </a:r>
            <a:r>
              <a:rPr lang="es-ES_tradnl" b="1" dirty="0" smtClean="0">
                <a:solidFill>
                  <a:schemeClr val="bg1"/>
                </a:solidFill>
                <a:latin typeface="Times New Roman" charset="0"/>
                <a:ea typeface="Times New Roman" charset="0"/>
                <a:cs typeface="Times New Roman" charset="0"/>
              </a:rPr>
              <a:t>Y SUS DETERMINANTES ECONOMICOS</a:t>
            </a:r>
            <a:endParaRPr lang="es-ES_tradnl" b="1" dirty="0">
              <a:solidFill>
                <a:schemeClr val="bg1"/>
              </a:solidFill>
              <a:latin typeface="Times New Roman" charset="0"/>
              <a:ea typeface="Times New Roman" charset="0"/>
              <a:cs typeface="Times New Roman" charset="0"/>
            </a:endParaRPr>
          </a:p>
          <a:p>
            <a:r>
              <a:rPr lang="es-ES_tradnl" dirty="0" smtClean="0">
                <a:solidFill>
                  <a:schemeClr val="bg1">
                    <a:lumMod val="95000"/>
                    <a:lumOff val="5000"/>
                  </a:schemeClr>
                </a:solidFill>
                <a:latin typeface="Times New Roman" charset="0"/>
                <a:ea typeface="Times New Roman" charset="0"/>
                <a:cs typeface="Times New Roman" charset="0"/>
              </a:rPr>
              <a:t>El </a:t>
            </a:r>
            <a:r>
              <a:rPr lang="es-ES_tradnl" dirty="0">
                <a:solidFill>
                  <a:schemeClr val="bg1">
                    <a:lumMod val="95000"/>
                    <a:lumOff val="5000"/>
                  </a:schemeClr>
                </a:solidFill>
                <a:latin typeface="Times New Roman" charset="0"/>
                <a:ea typeface="Times New Roman" charset="0"/>
                <a:cs typeface="Times New Roman" charset="0"/>
              </a:rPr>
              <a:t>tipo de cambio expresa el número de unidades de una moneda que hay que dar para obtener una unidad de otra moneda, o sea, es la cotización de una moneda en términos de otra. </a:t>
            </a:r>
            <a:r>
              <a:rPr lang="es-ES_tradnl" dirty="0" smtClean="0">
                <a:solidFill>
                  <a:schemeClr val="bg1">
                    <a:lumMod val="95000"/>
                    <a:lumOff val="5000"/>
                  </a:schemeClr>
                </a:solidFill>
                <a:latin typeface="Times New Roman" charset="0"/>
                <a:ea typeface="Times New Roman" charset="0"/>
                <a:cs typeface="Times New Roman" charset="0"/>
              </a:rPr>
              <a:t>Los factores que afectan al tipo de cambio (</a:t>
            </a:r>
            <a:r>
              <a:rPr lang="es-ES_tradnl" dirty="0" err="1" smtClean="0">
                <a:solidFill>
                  <a:schemeClr val="bg1">
                    <a:lumMod val="95000"/>
                    <a:lumOff val="5000"/>
                  </a:schemeClr>
                </a:solidFill>
                <a:latin typeface="Times New Roman" charset="0"/>
                <a:ea typeface="Times New Roman" charset="0"/>
                <a:cs typeface="Times New Roman" charset="0"/>
              </a:rPr>
              <a:t>relaci</a:t>
            </a:r>
            <a:r>
              <a:rPr lang="es-ES" dirty="0" err="1" smtClean="0">
                <a:solidFill>
                  <a:schemeClr val="bg1">
                    <a:lumMod val="95000"/>
                    <a:lumOff val="5000"/>
                  </a:schemeClr>
                </a:solidFill>
                <a:latin typeface="Times New Roman" charset="0"/>
                <a:ea typeface="Times New Roman" charset="0"/>
                <a:cs typeface="Times New Roman" charset="0"/>
              </a:rPr>
              <a:t>ón</a:t>
            </a:r>
            <a:r>
              <a:rPr lang="es-ES" dirty="0" smtClean="0">
                <a:solidFill>
                  <a:schemeClr val="bg1">
                    <a:lumMod val="95000"/>
                    <a:lumOff val="5000"/>
                  </a:schemeClr>
                </a:solidFill>
                <a:latin typeface="Times New Roman" charset="0"/>
                <a:ea typeface="Times New Roman" charset="0"/>
                <a:cs typeface="Times New Roman" charset="0"/>
              </a:rPr>
              <a:t> de intercambio entre dos monedas).</a:t>
            </a:r>
            <a:endParaRPr lang="es-ES_tradnl" dirty="0">
              <a:solidFill>
                <a:schemeClr val="bg1">
                  <a:lumMod val="95000"/>
                  <a:lumOff val="5000"/>
                </a:schemeClr>
              </a:solidFill>
            </a:endParaRPr>
          </a:p>
        </p:txBody>
      </p:sp>
    </p:spTree>
    <p:extLst>
      <p:ext uri="{BB962C8B-B14F-4D97-AF65-F5344CB8AC3E}">
        <p14:creationId xmlns:p14="http://schemas.microsoft.com/office/powerpoint/2010/main" val="9581237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09625" y="171450"/>
            <a:ext cx="10515600" cy="923330"/>
          </a:xfrm>
          <a:prstGeom prst="rect">
            <a:avLst/>
          </a:prstGeom>
          <a:blipFill>
            <a:blip r:embed="rId2"/>
            <a:tile tx="0" ty="0" sx="100000" sy="100000" flip="none" algn="tl"/>
          </a:blipFill>
          <a:ln>
            <a:solidFill>
              <a:schemeClr val="bg1"/>
            </a:solidFill>
          </a:ln>
        </p:spPr>
        <p:txBody>
          <a:bodyPr wrap="square">
            <a:spAutoFit/>
          </a:bodyPr>
          <a:lstStyle/>
          <a:p>
            <a:pPr algn="just"/>
            <a:r>
              <a:rPr lang="es-ES_tradnl" dirty="0">
                <a:solidFill>
                  <a:schemeClr val="bg1">
                    <a:lumMod val="95000"/>
                    <a:lumOff val="5000"/>
                  </a:schemeClr>
                </a:solidFill>
                <a:latin typeface="Times New Roman" charset="0"/>
                <a:ea typeface="Times New Roman" charset="0"/>
                <a:cs typeface="Times New Roman" charset="0"/>
              </a:rPr>
              <a:t>El mercado de divisas operará todos los días, de lunes a viernes, con excepción de los declarados inhábiles a efectos de mercado de divisas. Las variaciones de la relación oferta/demanda de divisas determinan las fluctuaciones del tipo de cambio.</a:t>
            </a:r>
          </a:p>
        </p:txBody>
      </p:sp>
      <p:sp>
        <p:nvSpPr>
          <p:cNvPr id="5" name="Marcador de contenido 2"/>
          <p:cNvSpPr>
            <a:spLocks noGrp="1"/>
          </p:cNvSpPr>
          <p:nvPr>
            <p:ph idx="1"/>
          </p:nvPr>
        </p:nvSpPr>
        <p:spPr>
          <a:xfrm>
            <a:off x="838200" y="1285874"/>
            <a:ext cx="3219450" cy="900114"/>
          </a:xfrm>
          <a:blipFill>
            <a:blip r:embed="rId3"/>
            <a:tile tx="0" ty="0" sx="100000" sy="100000" flip="none" algn="tl"/>
          </a:blipFill>
          <a:ln>
            <a:solidFill>
              <a:schemeClr val="bg1"/>
            </a:solidFill>
          </a:ln>
        </p:spPr>
        <p:txBody>
          <a:bodyPr>
            <a:noAutofit/>
          </a:bodyPr>
          <a:lstStyle/>
          <a:p>
            <a:pPr lvl="0" algn="ctr">
              <a:lnSpc>
                <a:spcPct val="100000"/>
              </a:lnSpc>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FUERZAS QUE DETERMINAN EL TIPO DE CAMBIO</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9" name="Marcador de contenido 2"/>
          <p:cNvSpPr txBox="1">
            <a:spLocks/>
          </p:cNvSpPr>
          <p:nvPr/>
        </p:nvSpPr>
        <p:spPr>
          <a:xfrm>
            <a:off x="4457700" y="1285875"/>
            <a:ext cx="3219450" cy="900114"/>
          </a:xfrm>
          <a:prstGeom prst="rect">
            <a:avLst/>
          </a:prstGeom>
          <a:blipFill>
            <a:blip r:embed="rId3"/>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FUENTES</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10" name="Marcador de contenido 2"/>
          <p:cNvSpPr txBox="1">
            <a:spLocks/>
          </p:cNvSpPr>
          <p:nvPr/>
        </p:nvSpPr>
        <p:spPr>
          <a:xfrm>
            <a:off x="8105775" y="1285874"/>
            <a:ext cx="3219450" cy="900114"/>
          </a:xfrm>
          <a:prstGeom prst="rect">
            <a:avLst/>
          </a:prstGeom>
          <a:blipFill>
            <a:blip r:embed="rId3"/>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CONSECUENCIAS DEL INCREMENTO SOBRE EL TIPO DE CAMBIO</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11" name="Marcador de contenido 2"/>
          <p:cNvSpPr txBox="1">
            <a:spLocks/>
          </p:cNvSpPr>
          <p:nvPr/>
        </p:nvSpPr>
        <p:spPr>
          <a:xfrm>
            <a:off x="809625" y="2377082"/>
            <a:ext cx="3219450" cy="4038006"/>
          </a:xfrm>
          <a:prstGeom prst="rect">
            <a:avLst/>
          </a:prstGeom>
          <a:blipFill>
            <a:blip r:embed="rId3"/>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a:solidFill>
                  <a:schemeClr val="bg1">
                    <a:lumMod val="95000"/>
                    <a:lumOff val="5000"/>
                  </a:schemeClr>
                </a:solidFill>
                <a:latin typeface="Times New Roman" charset="0"/>
                <a:ea typeface="Times New Roman" charset="0"/>
                <a:cs typeface="Times New Roman" charset="0"/>
              </a:rPr>
              <a:t>Oferta de divisas</a:t>
            </a:r>
          </a:p>
        </p:txBody>
      </p:sp>
      <p:sp>
        <p:nvSpPr>
          <p:cNvPr id="12" name="Marcador de contenido 2"/>
          <p:cNvSpPr txBox="1">
            <a:spLocks/>
          </p:cNvSpPr>
          <p:nvPr/>
        </p:nvSpPr>
        <p:spPr>
          <a:xfrm>
            <a:off x="4429125" y="2377083"/>
            <a:ext cx="3219450" cy="4038006"/>
          </a:xfrm>
          <a:prstGeom prst="rect">
            <a:avLst/>
          </a:prstGeom>
          <a:blipFill>
            <a:blip r:embed="rId3"/>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spcBef>
                <a:spcPts val="0"/>
              </a:spcBef>
              <a:buFont typeface="Arial" charset="0"/>
              <a:buChar char="•"/>
            </a:pPr>
            <a:r>
              <a:rPr lang="es-ES_tradnl" sz="1800" dirty="0">
                <a:solidFill>
                  <a:schemeClr val="bg1">
                    <a:lumMod val="95000"/>
                    <a:lumOff val="5000"/>
                  </a:schemeClr>
                </a:solidFill>
                <a:latin typeface="Times New Roman" charset="0"/>
                <a:ea typeface="Times New Roman" charset="0"/>
                <a:cs typeface="Times New Roman" charset="0"/>
              </a:rPr>
              <a:t>Las exportaciones de bienes y servicios (X). </a:t>
            </a:r>
            <a:r>
              <a:rPr lang="es-ES_tradnl" sz="1800" dirty="0" smtClean="0">
                <a:solidFill>
                  <a:schemeClr val="bg1">
                    <a:lumMod val="95000"/>
                    <a:lumOff val="5000"/>
                  </a:schemeClr>
                </a:solidFill>
                <a:latin typeface="Times New Roman" charset="0"/>
                <a:ea typeface="Times New Roman" charset="0"/>
                <a:cs typeface="Times New Roman" charset="0"/>
              </a:rPr>
              <a:t> </a:t>
            </a:r>
          </a:p>
          <a:p>
            <a:pPr>
              <a:spcBef>
                <a:spcPts val="0"/>
              </a:spcBef>
              <a:buFont typeface="Arial" charset="0"/>
              <a:buChar char="•"/>
            </a:pPr>
            <a:r>
              <a:rPr lang="es-ES_tradnl" sz="1800" dirty="0" smtClean="0">
                <a:solidFill>
                  <a:schemeClr val="bg1">
                    <a:lumMod val="95000"/>
                    <a:lumOff val="5000"/>
                  </a:schemeClr>
                </a:solidFill>
                <a:latin typeface="Times New Roman" charset="0"/>
                <a:ea typeface="Times New Roman" charset="0"/>
                <a:cs typeface="Times New Roman" charset="0"/>
              </a:rPr>
              <a:t>El </a:t>
            </a:r>
            <a:r>
              <a:rPr lang="es-ES_tradnl" sz="1800" dirty="0">
                <a:solidFill>
                  <a:schemeClr val="bg1">
                    <a:lumMod val="95000"/>
                    <a:lumOff val="5000"/>
                  </a:schemeClr>
                </a:solidFill>
                <a:latin typeface="Times New Roman" charset="0"/>
                <a:ea typeface="Times New Roman" charset="0"/>
                <a:cs typeface="Times New Roman" charset="0"/>
              </a:rPr>
              <a:t>comercio fronterizo, si su saldo es positivo para el país. </a:t>
            </a:r>
            <a:r>
              <a:rPr lang="es-ES_tradnl" sz="1800" dirty="0" smtClean="0">
                <a:solidFill>
                  <a:schemeClr val="bg1">
                    <a:lumMod val="95000"/>
                    <a:lumOff val="5000"/>
                  </a:schemeClr>
                </a:solidFill>
                <a:latin typeface="Times New Roman" charset="0"/>
                <a:ea typeface="Times New Roman" charset="0"/>
                <a:cs typeface="Times New Roman" charset="0"/>
              </a:rPr>
              <a:t>Las </a:t>
            </a:r>
            <a:r>
              <a:rPr lang="es-ES_tradnl" sz="1800" dirty="0">
                <a:solidFill>
                  <a:schemeClr val="bg1">
                    <a:lumMod val="95000"/>
                    <a:lumOff val="5000"/>
                  </a:schemeClr>
                </a:solidFill>
                <a:latin typeface="Times New Roman" charset="0"/>
                <a:ea typeface="Times New Roman" charset="0"/>
                <a:cs typeface="Times New Roman" charset="0"/>
              </a:rPr>
              <a:t>remesas de los ciudadanos que trabajan en el </a:t>
            </a:r>
            <a:r>
              <a:rPr lang="es-ES_tradnl" sz="1800" dirty="0" smtClean="0">
                <a:solidFill>
                  <a:schemeClr val="bg1">
                    <a:lumMod val="95000"/>
                    <a:lumOff val="5000"/>
                  </a:schemeClr>
                </a:solidFill>
                <a:latin typeface="Times New Roman" charset="0"/>
                <a:ea typeface="Times New Roman" charset="0"/>
                <a:cs typeface="Times New Roman" charset="0"/>
              </a:rPr>
              <a:t>extranjero.</a:t>
            </a:r>
          </a:p>
          <a:p>
            <a:pPr>
              <a:spcBef>
                <a:spcPts val="0"/>
              </a:spcBef>
              <a:buFont typeface="Arial" charset="0"/>
              <a:buChar char="•"/>
            </a:pPr>
            <a:r>
              <a:rPr lang="es-ES_tradnl" sz="1800" dirty="0" smtClean="0">
                <a:solidFill>
                  <a:schemeClr val="bg1">
                    <a:lumMod val="95000"/>
                    <a:lumOff val="5000"/>
                  </a:schemeClr>
                </a:solidFill>
                <a:latin typeface="Times New Roman" charset="0"/>
                <a:ea typeface="Times New Roman" charset="0"/>
                <a:cs typeface="Times New Roman" charset="0"/>
              </a:rPr>
              <a:t>Las </a:t>
            </a:r>
            <a:r>
              <a:rPr lang="es-ES_tradnl" sz="1800" dirty="0">
                <a:solidFill>
                  <a:schemeClr val="bg1">
                    <a:lumMod val="95000"/>
                    <a:lumOff val="5000"/>
                  </a:schemeClr>
                </a:solidFill>
                <a:latin typeface="Times New Roman" charset="0"/>
                <a:ea typeface="Times New Roman" charset="0"/>
                <a:cs typeface="Times New Roman" charset="0"/>
              </a:rPr>
              <a:t>intervenciones del Banco Central, si éste vende divisas en el mercado. </a:t>
            </a:r>
          </a:p>
          <a:p>
            <a:pPr>
              <a:spcBef>
                <a:spcPts val="0"/>
              </a:spcBef>
              <a:buFont typeface="Arial" charset="0"/>
              <a:buChar char="•"/>
            </a:pPr>
            <a:r>
              <a:rPr lang="es-ES_tradnl" sz="1800" dirty="0" smtClean="0">
                <a:solidFill>
                  <a:schemeClr val="bg1">
                    <a:lumMod val="95000"/>
                    <a:lumOff val="5000"/>
                  </a:schemeClr>
                </a:solidFill>
                <a:latin typeface="Times New Roman" charset="0"/>
                <a:ea typeface="Times New Roman" charset="0"/>
                <a:cs typeface="Times New Roman" charset="0"/>
              </a:rPr>
              <a:t>Las </a:t>
            </a:r>
            <a:r>
              <a:rPr lang="es-ES_tradnl" sz="1800" dirty="0">
                <a:solidFill>
                  <a:schemeClr val="bg1">
                    <a:lumMod val="95000"/>
                    <a:lumOff val="5000"/>
                  </a:schemeClr>
                </a:solidFill>
                <a:latin typeface="Times New Roman" charset="0"/>
                <a:ea typeface="Times New Roman" charset="0"/>
                <a:cs typeface="Times New Roman" charset="0"/>
              </a:rPr>
              <a:t>entradas netas del capital extranjero, que incluyen tanto la inversión extranjera directa como la inversión financiera.</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13" name="Marcador de contenido 2"/>
          <p:cNvSpPr txBox="1">
            <a:spLocks/>
          </p:cNvSpPr>
          <p:nvPr/>
        </p:nvSpPr>
        <p:spPr>
          <a:xfrm>
            <a:off x="8077200" y="2377082"/>
            <a:ext cx="3219450" cy="4038006"/>
          </a:xfrm>
          <a:prstGeom prst="rect">
            <a:avLst/>
          </a:prstGeom>
          <a:blipFill>
            <a:blip r:embed="rId3"/>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endParaRPr lang="es-ES_tradnl" sz="1800" b="1" dirty="0">
              <a:solidFill>
                <a:schemeClr val="bg1">
                  <a:lumMod val="95000"/>
                  <a:lumOff val="5000"/>
                </a:schemeClr>
              </a:solidFill>
              <a:latin typeface="Times New Roman" charset="0"/>
              <a:ea typeface="Times New Roman" charset="0"/>
              <a:cs typeface="Times New Roman" charset="0"/>
            </a:endParaRPr>
          </a:p>
        </p:txBody>
      </p:sp>
      <p:pic>
        <p:nvPicPr>
          <p:cNvPr id="14" name="Imagen 13"/>
          <p:cNvPicPr>
            <a:picLocks noChangeAspect="1"/>
          </p:cNvPicPr>
          <p:nvPr/>
        </p:nvPicPr>
        <p:blipFill>
          <a:blip r:embed="rId4"/>
          <a:stretch>
            <a:fillRect/>
          </a:stretch>
        </p:blipFill>
        <p:spPr>
          <a:xfrm>
            <a:off x="8105775" y="2934889"/>
            <a:ext cx="3173269" cy="2222899"/>
          </a:xfrm>
          <a:prstGeom prst="rect">
            <a:avLst/>
          </a:prstGeom>
        </p:spPr>
      </p:pic>
    </p:spTree>
    <p:extLst>
      <p:ext uri="{BB962C8B-B14F-4D97-AF65-F5344CB8AC3E}">
        <p14:creationId xmlns:p14="http://schemas.microsoft.com/office/powerpoint/2010/main" val="1949692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838200" y="1285874"/>
            <a:ext cx="3219450" cy="900114"/>
          </a:xfrm>
          <a:blipFill>
            <a:blip r:embed="rId2"/>
            <a:tile tx="0" ty="0" sx="100000" sy="100000" flip="none" algn="tl"/>
          </a:blipFill>
          <a:ln>
            <a:solidFill>
              <a:schemeClr val="bg1"/>
            </a:solidFill>
          </a:ln>
        </p:spPr>
        <p:txBody>
          <a:bodyPr>
            <a:noAutofit/>
          </a:bodyPr>
          <a:lstStyle/>
          <a:p>
            <a:pPr lvl="0" algn="ctr">
              <a:lnSpc>
                <a:spcPct val="100000"/>
              </a:lnSpc>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FUERZAS QUE DETERMINAN EL TIPO DE CAMBIO</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5" name="Marcador de contenido 2"/>
          <p:cNvSpPr txBox="1">
            <a:spLocks/>
          </p:cNvSpPr>
          <p:nvPr/>
        </p:nvSpPr>
        <p:spPr>
          <a:xfrm>
            <a:off x="4457700" y="1285875"/>
            <a:ext cx="3219450" cy="900114"/>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FUENTES</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6" name="Marcador de contenido 2"/>
          <p:cNvSpPr txBox="1">
            <a:spLocks/>
          </p:cNvSpPr>
          <p:nvPr/>
        </p:nvSpPr>
        <p:spPr>
          <a:xfrm>
            <a:off x="8105775" y="1285874"/>
            <a:ext cx="3219450" cy="900114"/>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CONSECUENCIAS DEL INCREMENTO SOBRE EL TIPO DE CAMBIO</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7" name="Marcador de contenido 2"/>
          <p:cNvSpPr txBox="1">
            <a:spLocks/>
          </p:cNvSpPr>
          <p:nvPr/>
        </p:nvSpPr>
        <p:spPr>
          <a:xfrm>
            <a:off x="809625" y="2377082"/>
            <a:ext cx="3219450" cy="4038006"/>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Demanda </a:t>
            </a:r>
            <a:r>
              <a:rPr lang="es-ES_tradnl" sz="1800" b="1" dirty="0">
                <a:solidFill>
                  <a:schemeClr val="bg1">
                    <a:lumMod val="95000"/>
                    <a:lumOff val="5000"/>
                  </a:schemeClr>
                </a:solidFill>
                <a:latin typeface="Times New Roman" charset="0"/>
                <a:ea typeface="Times New Roman" charset="0"/>
                <a:cs typeface="Times New Roman" charset="0"/>
              </a:rPr>
              <a:t>de divisas</a:t>
            </a:r>
          </a:p>
        </p:txBody>
      </p:sp>
      <p:sp>
        <p:nvSpPr>
          <p:cNvPr id="8" name="Marcador de contenido 2"/>
          <p:cNvSpPr txBox="1">
            <a:spLocks/>
          </p:cNvSpPr>
          <p:nvPr/>
        </p:nvSpPr>
        <p:spPr>
          <a:xfrm>
            <a:off x="4429125" y="2377083"/>
            <a:ext cx="3219450" cy="4038006"/>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_tradnl" sz="1800" dirty="0" smtClean="0">
                <a:solidFill>
                  <a:schemeClr val="bg1">
                    <a:lumMod val="95000"/>
                    <a:lumOff val="5000"/>
                  </a:schemeClr>
                </a:solidFill>
                <a:latin typeface="Times New Roman" charset="0"/>
                <a:ea typeface="Times New Roman" charset="0"/>
                <a:cs typeface="Times New Roman" charset="0"/>
              </a:rPr>
              <a:t>Las </a:t>
            </a:r>
            <a:r>
              <a:rPr lang="es-ES_tradnl" sz="1800" dirty="0">
                <a:solidFill>
                  <a:schemeClr val="bg1">
                    <a:lumMod val="95000"/>
                    <a:lumOff val="5000"/>
                  </a:schemeClr>
                </a:solidFill>
                <a:latin typeface="Times New Roman" charset="0"/>
                <a:ea typeface="Times New Roman" charset="0"/>
                <a:cs typeface="Times New Roman" charset="0"/>
              </a:rPr>
              <a:t>importaciones de bienes y servicios (M). </a:t>
            </a:r>
          </a:p>
          <a:p>
            <a:r>
              <a:rPr lang="es-ES_tradnl" sz="1800" dirty="0" smtClean="0">
                <a:solidFill>
                  <a:schemeClr val="bg1">
                    <a:lumMod val="95000"/>
                    <a:lumOff val="5000"/>
                  </a:schemeClr>
                </a:solidFill>
                <a:latin typeface="Times New Roman" charset="0"/>
                <a:ea typeface="Times New Roman" charset="0"/>
                <a:cs typeface="Times New Roman" charset="0"/>
              </a:rPr>
              <a:t>Las </a:t>
            </a:r>
            <a:r>
              <a:rPr lang="es-ES_tradnl" sz="1800" dirty="0">
                <a:solidFill>
                  <a:schemeClr val="bg1">
                    <a:lumMod val="95000"/>
                    <a:lumOff val="5000"/>
                  </a:schemeClr>
                </a:solidFill>
                <a:latin typeface="Times New Roman" charset="0"/>
                <a:ea typeface="Times New Roman" charset="0"/>
                <a:cs typeface="Times New Roman" charset="0"/>
              </a:rPr>
              <a:t>intervenciones del Banco Central, cuando éste compra divisas. </a:t>
            </a:r>
          </a:p>
          <a:p>
            <a:r>
              <a:rPr lang="es-ES_tradnl" sz="1800" dirty="0" smtClean="0">
                <a:solidFill>
                  <a:schemeClr val="bg1">
                    <a:lumMod val="95000"/>
                    <a:lumOff val="5000"/>
                  </a:schemeClr>
                </a:solidFill>
                <a:latin typeface="Times New Roman" charset="0"/>
                <a:ea typeface="Times New Roman" charset="0"/>
                <a:cs typeface="Times New Roman" charset="0"/>
              </a:rPr>
              <a:t>Las </a:t>
            </a:r>
            <a:r>
              <a:rPr lang="es-ES_tradnl" sz="1800" dirty="0">
                <a:solidFill>
                  <a:schemeClr val="bg1">
                    <a:lumMod val="95000"/>
                    <a:lumOff val="5000"/>
                  </a:schemeClr>
                </a:solidFill>
                <a:latin typeface="Times New Roman" charset="0"/>
                <a:ea typeface="Times New Roman" charset="0"/>
                <a:cs typeface="Times New Roman" charset="0"/>
              </a:rPr>
              <a:t>salidas netas de Capital, que incluyen las salidas de la inversión extranjera en cartera. </a:t>
            </a:r>
          </a:p>
          <a:p>
            <a:r>
              <a:rPr lang="es-ES_tradnl" sz="1800" dirty="0" smtClean="0">
                <a:solidFill>
                  <a:schemeClr val="bg1">
                    <a:lumMod val="95000"/>
                    <a:lumOff val="5000"/>
                  </a:schemeClr>
                </a:solidFill>
                <a:latin typeface="Times New Roman" charset="0"/>
                <a:ea typeface="Times New Roman" charset="0"/>
                <a:cs typeface="Times New Roman" charset="0"/>
              </a:rPr>
              <a:t>La </a:t>
            </a:r>
            <a:r>
              <a:rPr lang="es-ES_tradnl" sz="1800" dirty="0">
                <a:solidFill>
                  <a:schemeClr val="bg1">
                    <a:lumMod val="95000"/>
                    <a:lumOff val="5000"/>
                  </a:schemeClr>
                </a:solidFill>
                <a:latin typeface="Times New Roman" charset="0"/>
                <a:ea typeface="Times New Roman" charset="0"/>
                <a:cs typeface="Times New Roman" charset="0"/>
              </a:rPr>
              <a:t>inversión de los residentes en el extranjero. </a:t>
            </a:r>
          </a:p>
          <a:p>
            <a:r>
              <a:rPr lang="es-ES_tradnl" sz="1800" dirty="0" smtClean="0">
                <a:solidFill>
                  <a:schemeClr val="bg1">
                    <a:lumMod val="95000"/>
                    <a:lumOff val="5000"/>
                  </a:schemeClr>
                </a:solidFill>
                <a:latin typeface="Times New Roman" charset="0"/>
                <a:ea typeface="Times New Roman" charset="0"/>
                <a:cs typeface="Times New Roman" charset="0"/>
              </a:rPr>
              <a:t>La </a:t>
            </a:r>
            <a:r>
              <a:rPr lang="es-ES_tradnl" sz="1800" dirty="0">
                <a:solidFill>
                  <a:schemeClr val="bg1">
                    <a:lumMod val="95000"/>
                    <a:lumOff val="5000"/>
                  </a:schemeClr>
                </a:solidFill>
                <a:latin typeface="Times New Roman" charset="0"/>
                <a:ea typeface="Times New Roman" charset="0"/>
                <a:cs typeface="Times New Roman" charset="0"/>
              </a:rPr>
              <a:t>fuga de capitales en casos de inestabilidad. </a:t>
            </a:r>
          </a:p>
        </p:txBody>
      </p:sp>
      <p:sp>
        <p:nvSpPr>
          <p:cNvPr id="9" name="Marcador de contenido 2"/>
          <p:cNvSpPr txBox="1">
            <a:spLocks/>
          </p:cNvSpPr>
          <p:nvPr/>
        </p:nvSpPr>
        <p:spPr>
          <a:xfrm>
            <a:off x="8077200" y="2377082"/>
            <a:ext cx="3219450" cy="4038006"/>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endParaRPr lang="es-ES_tradnl" sz="1800" b="1" dirty="0">
              <a:solidFill>
                <a:schemeClr val="bg1">
                  <a:lumMod val="95000"/>
                  <a:lumOff val="5000"/>
                </a:schemeClr>
              </a:solidFill>
              <a:latin typeface="Times New Roman" charset="0"/>
              <a:ea typeface="Times New Roman" charset="0"/>
              <a:cs typeface="Times New Roman" charset="0"/>
            </a:endParaRPr>
          </a:p>
        </p:txBody>
      </p:sp>
      <p:pic>
        <p:nvPicPr>
          <p:cNvPr id="11" name="Imagen 10"/>
          <p:cNvPicPr>
            <a:picLocks noChangeAspect="1"/>
          </p:cNvPicPr>
          <p:nvPr/>
        </p:nvPicPr>
        <p:blipFill>
          <a:blip r:embed="rId3"/>
          <a:stretch>
            <a:fillRect/>
          </a:stretch>
        </p:blipFill>
        <p:spPr>
          <a:xfrm>
            <a:off x="8077200" y="3258729"/>
            <a:ext cx="3150782" cy="2274711"/>
          </a:xfrm>
          <a:prstGeom prst="rect">
            <a:avLst/>
          </a:prstGeom>
        </p:spPr>
      </p:pic>
    </p:spTree>
    <p:extLst>
      <p:ext uri="{BB962C8B-B14F-4D97-AF65-F5344CB8AC3E}">
        <p14:creationId xmlns:p14="http://schemas.microsoft.com/office/powerpoint/2010/main" val="535245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txBox="1">
            <a:spLocks/>
          </p:cNvSpPr>
          <p:nvPr/>
        </p:nvSpPr>
        <p:spPr>
          <a:xfrm>
            <a:off x="4457700" y="1285875"/>
            <a:ext cx="3219450" cy="900114"/>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¿CU</a:t>
            </a:r>
            <a:r>
              <a:rPr lang="es-ES" sz="1800" b="1" dirty="0" smtClean="0">
                <a:solidFill>
                  <a:schemeClr val="bg1">
                    <a:lumMod val="95000"/>
                    <a:lumOff val="5000"/>
                  </a:schemeClr>
                </a:solidFill>
                <a:latin typeface="Times New Roman" charset="0"/>
                <a:ea typeface="Times New Roman" charset="0"/>
                <a:cs typeface="Times New Roman" charset="0"/>
              </a:rPr>
              <a:t>ÁNDO SE PRODUCE?</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6" name="Marcador de contenido 2"/>
          <p:cNvSpPr txBox="1">
            <a:spLocks/>
          </p:cNvSpPr>
          <p:nvPr/>
        </p:nvSpPr>
        <p:spPr>
          <a:xfrm>
            <a:off x="8105775" y="1285874"/>
            <a:ext cx="3219450" cy="900114"/>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EFECTOS SOBRE EL TIPO DE CAMBIO</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7" name="Marcador de contenido 2"/>
          <p:cNvSpPr txBox="1">
            <a:spLocks/>
          </p:cNvSpPr>
          <p:nvPr/>
        </p:nvSpPr>
        <p:spPr>
          <a:xfrm>
            <a:off x="809625" y="2377082"/>
            <a:ext cx="3219450" cy="1765940"/>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MEJORA</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8" name="Marcador de contenido 2"/>
          <p:cNvSpPr txBox="1">
            <a:spLocks/>
          </p:cNvSpPr>
          <p:nvPr/>
        </p:nvSpPr>
        <p:spPr>
          <a:xfrm>
            <a:off x="4429125" y="2377083"/>
            <a:ext cx="3219450" cy="1765939"/>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_tradnl" sz="1800" dirty="0">
                <a:solidFill>
                  <a:schemeClr val="bg1">
                    <a:lumMod val="95000"/>
                    <a:lumOff val="5000"/>
                  </a:schemeClr>
                </a:solidFill>
                <a:latin typeface="Times New Roman" charset="0"/>
                <a:ea typeface="Times New Roman" charset="0"/>
                <a:cs typeface="Times New Roman" charset="0"/>
              </a:rPr>
              <a:t>Cuando existe incremento en el precio de los productos exportados. </a:t>
            </a:r>
          </a:p>
          <a:p>
            <a:r>
              <a:rPr lang="es-ES_tradnl" sz="1800" dirty="0">
                <a:solidFill>
                  <a:schemeClr val="bg1">
                    <a:lumMod val="95000"/>
                    <a:lumOff val="5000"/>
                  </a:schemeClr>
                </a:solidFill>
                <a:latin typeface="Times New Roman" charset="0"/>
                <a:ea typeface="Times New Roman" charset="0"/>
                <a:cs typeface="Times New Roman" charset="0"/>
              </a:rPr>
              <a:t>Cuando disminuye el precio de los productos importados. </a:t>
            </a:r>
            <a:r>
              <a:rPr lang="es-ES_tradnl" sz="1800" dirty="0"/>
              <a:t>	</a:t>
            </a:r>
          </a:p>
        </p:txBody>
      </p:sp>
      <p:sp>
        <p:nvSpPr>
          <p:cNvPr id="9" name="Marcador de contenido 2"/>
          <p:cNvSpPr txBox="1">
            <a:spLocks/>
          </p:cNvSpPr>
          <p:nvPr/>
        </p:nvSpPr>
        <p:spPr>
          <a:xfrm>
            <a:off x="8105775" y="2377082"/>
            <a:ext cx="3219450" cy="1765940"/>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_tradnl" sz="1800" dirty="0">
                <a:solidFill>
                  <a:schemeClr val="bg1">
                    <a:lumMod val="95000"/>
                    <a:lumOff val="5000"/>
                  </a:schemeClr>
                </a:solidFill>
                <a:latin typeface="Times New Roman" charset="0"/>
                <a:ea typeface="Times New Roman" charset="0"/>
                <a:cs typeface="Times New Roman" charset="0"/>
              </a:rPr>
              <a:t>Presiona al tipo de cambio hacia la baja. (La apreciación de la moneda nacional) </a:t>
            </a:r>
            <a:r>
              <a:rPr lang="es-ES_tradnl" sz="1800" dirty="0"/>
              <a:t>	</a:t>
            </a:r>
          </a:p>
        </p:txBody>
      </p:sp>
      <p:sp>
        <p:nvSpPr>
          <p:cNvPr id="11" name="Marcador de contenido 2"/>
          <p:cNvSpPr txBox="1">
            <a:spLocks/>
          </p:cNvSpPr>
          <p:nvPr/>
        </p:nvSpPr>
        <p:spPr>
          <a:xfrm>
            <a:off x="809625" y="4414725"/>
            <a:ext cx="3219450" cy="2076385"/>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DETERIORO</a:t>
            </a:r>
            <a:endParaRPr lang="es-ES_tradnl" sz="1800" b="1" dirty="0">
              <a:solidFill>
                <a:schemeClr val="bg1">
                  <a:lumMod val="95000"/>
                  <a:lumOff val="5000"/>
                </a:schemeClr>
              </a:solidFill>
              <a:latin typeface="Times New Roman" charset="0"/>
              <a:ea typeface="Times New Roman" charset="0"/>
              <a:cs typeface="Times New Roman" charset="0"/>
            </a:endParaRPr>
          </a:p>
        </p:txBody>
      </p:sp>
      <p:sp>
        <p:nvSpPr>
          <p:cNvPr id="12" name="Marcador de contenido 2"/>
          <p:cNvSpPr txBox="1">
            <a:spLocks/>
          </p:cNvSpPr>
          <p:nvPr/>
        </p:nvSpPr>
        <p:spPr>
          <a:xfrm>
            <a:off x="4429125" y="4414727"/>
            <a:ext cx="3219450" cy="2076383"/>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_tradnl" sz="1800" dirty="0">
                <a:solidFill>
                  <a:schemeClr val="bg1">
                    <a:lumMod val="95000"/>
                    <a:lumOff val="5000"/>
                  </a:schemeClr>
                </a:solidFill>
                <a:latin typeface="Times New Roman" charset="0"/>
                <a:ea typeface="Times New Roman" charset="0"/>
                <a:cs typeface="Times New Roman" charset="0"/>
              </a:rPr>
              <a:t>Cuando disminuye el precio de los productos exportados. 	</a:t>
            </a:r>
          </a:p>
          <a:p>
            <a:r>
              <a:rPr lang="es-ES_tradnl" sz="1800" dirty="0">
                <a:solidFill>
                  <a:schemeClr val="bg1">
                    <a:lumMod val="95000"/>
                    <a:lumOff val="5000"/>
                  </a:schemeClr>
                </a:solidFill>
                <a:latin typeface="Times New Roman" charset="0"/>
                <a:ea typeface="Times New Roman" charset="0"/>
                <a:cs typeface="Times New Roman" charset="0"/>
              </a:rPr>
              <a:t>Cuando existe incremento en el precio de los productos importados. 	</a:t>
            </a:r>
          </a:p>
        </p:txBody>
      </p:sp>
      <p:sp>
        <p:nvSpPr>
          <p:cNvPr id="13" name="Marcador de contenido 2"/>
          <p:cNvSpPr txBox="1">
            <a:spLocks/>
          </p:cNvSpPr>
          <p:nvPr/>
        </p:nvSpPr>
        <p:spPr>
          <a:xfrm>
            <a:off x="8105775" y="4414726"/>
            <a:ext cx="3219450" cy="2076384"/>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ES_tradnl" sz="1800" dirty="0" smtClean="0">
                <a:solidFill>
                  <a:schemeClr val="bg1">
                    <a:lumMod val="95000"/>
                    <a:lumOff val="5000"/>
                  </a:schemeClr>
                </a:solidFill>
                <a:latin typeface="Times New Roman" charset="0"/>
                <a:ea typeface="Times New Roman" charset="0"/>
                <a:cs typeface="Times New Roman" charset="0"/>
              </a:rPr>
              <a:t>Presiona el tipo de cambio al alza. (La </a:t>
            </a:r>
            <a:r>
              <a:rPr lang="es-ES_tradnl" sz="1800" dirty="0" err="1" smtClean="0">
                <a:solidFill>
                  <a:schemeClr val="bg1">
                    <a:lumMod val="95000"/>
                    <a:lumOff val="5000"/>
                  </a:schemeClr>
                </a:solidFill>
                <a:latin typeface="Times New Roman" charset="0"/>
                <a:ea typeface="Times New Roman" charset="0"/>
                <a:cs typeface="Times New Roman" charset="0"/>
              </a:rPr>
              <a:t>depreciaci</a:t>
            </a:r>
            <a:r>
              <a:rPr lang="es-ES" sz="1800" dirty="0" err="1" smtClean="0">
                <a:solidFill>
                  <a:schemeClr val="bg1">
                    <a:lumMod val="95000"/>
                    <a:lumOff val="5000"/>
                  </a:schemeClr>
                </a:solidFill>
                <a:latin typeface="Times New Roman" charset="0"/>
                <a:ea typeface="Times New Roman" charset="0"/>
                <a:cs typeface="Times New Roman" charset="0"/>
              </a:rPr>
              <a:t>ón</a:t>
            </a:r>
            <a:r>
              <a:rPr lang="es-ES" sz="1800" dirty="0" smtClean="0">
                <a:solidFill>
                  <a:schemeClr val="bg1">
                    <a:lumMod val="95000"/>
                    <a:lumOff val="5000"/>
                  </a:schemeClr>
                </a:solidFill>
                <a:latin typeface="Times New Roman" charset="0"/>
                <a:ea typeface="Times New Roman" charset="0"/>
                <a:cs typeface="Times New Roman" charset="0"/>
              </a:rPr>
              <a:t> de la moneda nacional). </a:t>
            </a:r>
            <a:endParaRPr lang="es-ES_tradnl" sz="1800" dirty="0">
              <a:solidFill>
                <a:schemeClr val="bg1">
                  <a:lumMod val="95000"/>
                  <a:lumOff val="5000"/>
                </a:schemeClr>
              </a:solidFill>
              <a:latin typeface="Times New Roman" charset="0"/>
              <a:ea typeface="Times New Roman" charset="0"/>
              <a:cs typeface="Times New Roman" charset="0"/>
            </a:endParaRPr>
          </a:p>
        </p:txBody>
      </p:sp>
      <p:sp>
        <p:nvSpPr>
          <p:cNvPr id="16" name="Marcador de contenido 2"/>
          <p:cNvSpPr txBox="1">
            <a:spLocks/>
          </p:cNvSpPr>
          <p:nvPr/>
        </p:nvSpPr>
        <p:spPr>
          <a:xfrm>
            <a:off x="809625" y="1318923"/>
            <a:ext cx="3219450" cy="900114"/>
          </a:xfrm>
          <a:prstGeom prst="rect">
            <a:avLst/>
          </a:prstGeom>
          <a:blipFill>
            <a:blip r:embed="rId2"/>
            <a:tile tx="0" ty="0" sx="100000" sy="100000" flip="none" algn="tl"/>
          </a:blipFill>
          <a:ln>
            <a:solidFill>
              <a:schemeClr val="bg1"/>
            </a:solidFill>
          </a:ln>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ctr">
              <a:spcBef>
                <a:spcPts val="0"/>
              </a:spcBef>
              <a:buFont typeface="Wingdings" charset="2"/>
              <a:buChar char="§"/>
            </a:pPr>
            <a:r>
              <a:rPr lang="es-ES_tradnl" sz="1800" b="1" dirty="0" smtClean="0">
                <a:solidFill>
                  <a:schemeClr val="bg1">
                    <a:lumMod val="95000"/>
                    <a:lumOff val="5000"/>
                  </a:schemeClr>
                </a:solidFill>
                <a:latin typeface="Times New Roman" charset="0"/>
                <a:ea typeface="Times New Roman" charset="0"/>
                <a:cs typeface="Times New Roman" charset="0"/>
              </a:rPr>
              <a:t>T</a:t>
            </a:r>
            <a:r>
              <a:rPr lang="es-ES" sz="1800" b="1" dirty="0" smtClean="0">
                <a:solidFill>
                  <a:schemeClr val="bg1">
                    <a:lumMod val="95000"/>
                    <a:lumOff val="5000"/>
                  </a:schemeClr>
                </a:solidFill>
                <a:latin typeface="Times New Roman" charset="0"/>
                <a:ea typeface="Times New Roman" charset="0"/>
                <a:cs typeface="Times New Roman" charset="0"/>
              </a:rPr>
              <a:t>ÈRMINOS DE INTERCAMBIO</a:t>
            </a:r>
            <a:endParaRPr lang="es-ES_tradnl" sz="1800" b="1"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562597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Segmento">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Corte</Template>
  <TotalTime>28652</TotalTime>
  <Words>4439</Words>
  <Application>Microsoft Macintosh PowerPoint</Application>
  <PresentationFormat>Panorámica</PresentationFormat>
  <Paragraphs>572</Paragraphs>
  <Slides>45</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45</vt:i4>
      </vt:variant>
    </vt:vector>
  </HeadingPairs>
  <TitlesOfParts>
    <vt:vector size="53" baseType="lpstr">
      <vt:lpstr>Calibri</vt:lpstr>
      <vt:lpstr>Cambria Math</vt:lpstr>
      <vt:lpstr>Century Gothic</vt:lpstr>
      <vt:lpstr>Times New Roman</vt:lpstr>
      <vt:lpstr>Wingdings</vt:lpstr>
      <vt:lpstr>Wingdings 3</vt:lpstr>
      <vt:lpstr>Arial</vt:lpstr>
      <vt:lpstr>Segmento</vt:lpstr>
      <vt:lpstr>Presentación de PowerPoint</vt:lpstr>
      <vt:lpstr>Presentación de PowerPoint</vt:lpstr>
      <vt:lpstr>JUSTIFICACIÓN:</vt:lpstr>
      <vt:lpstr>OBJETIVO:</vt:lpstr>
      <vt:lpstr>INDICE: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Monedas más importantes que cotizan</vt:lpstr>
      <vt:lpstr>¿cuándo se puede operar en forex?</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Sergio Miranda</cp:lastModifiedBy>
  <cp:revision>78</cp:revision>
  <dcterms:created xsi:type="dcterms:W3CDTF">2016-09-15T01:04:56Z</dcterms:created>
  <dcterms:modified xsi:type="dcterms:W3CDTF">2017-10-18T09:41:06Z</dcterms:modified>
</cp:coreProperties>
</file>