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8" r:id="rId2"/>
    <p:sldId id="309" r:id="rId3"/>
    <p:sldId id="310" r:id="rId4"/>
    <p:sldId id="311" r:id="rId5"/>
    <p:sldId id="312"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7" autoAdjust="0"/>
    <p:restoredTop sz="93692" autoAdjust="0"/>
  </p:normalViewPr>
  <p:slideViewPr>
    <p:cSldViewPr>
      <p:cViewPr varScale="1">
        <p:scale>
          <a:sx n="66" d="100"/>
          <a:sy n="66" d="100"/>
        </p:scale>
        <p:origin x="816"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1894AB-BB11-4A3B-B667-3286FBC9DC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4C88C829-35E2-4381-8491-DA26C44B4B4B}">
      <dgm:prSet phldrT="[Texto]"/>
      <dgm:spPr/>
      <dgm:t>
        <a:bodyPr/>
        <a:lstStyle/>
        <a:p>
          <a:r>
            <a:rPr lang="es-MX" dirty="0" smtClean="0"/>
            <a:t>Varianza </a:t>
          </a:r>
          <a:endParaRPr lang="es-MX" dirty="0"/>
        </a:p>
      </dgm:t>
    </dgm:pt>
    <dgm:pt modelId="{77608D1A-B5C0-4F9D-8DBA-E28A385D0045}" type="parTrans" cxnId="{82FB4B6D-A9F2-4707-AAA9-6145C5609ACA}">
      <dgm:prSet/>
      <dgm:spPr/>
      <dgm:t>
        <a:bodyPr/>
        <a:lstStyle/>
        <a:p>
          <a:endParaRPr lang="es-MX"/>
        </a:p>
      </dgm:t>
    </dgm:pt>
    <dgm:pt modelId="{D13581B3-F5AC-4506-AB29-9B5758D8FF49}" type="sibTrans" cxnId="{82FB4B6D-A9F2-4707-AAA9-6145C5609ACA}">
      <dgm:prSet/>
      <dgm:spPr/>
      <dgm:t>
        <a:bodyPr/>
        <a:lstStyle/>
        <a:p>
          <a:endParaRPr lang="es-MX"/>
        </a:p>
      </dgm:t>
    </dgm:pt>
    <dgm:pt modelId="{E8CAC42F-D340-4C80-BF7A-99EC0191CACA}">
      <dgm:prSet phldrT="[Texto]"/>
      <dgm:spPr/>
      <dgm:t>
        <a:bodyPr/>
        <a:lstStyle/>
        <a:p>
          <a:pPr algn="just"/>
          <a:r>
            <a:rPr lang="es-MX" dirty="0" smtClean="0"/>
            <a:t>Es el método que sirve para medir la variabilidad de las rentabilidades tomando la diferencia de las rentabilidades respecto de la rentabilidad media y elevarla al cuadrado.</a:t>
          </a:r>
          <a:endParaRPr lang="es-MX" dirty="0"/>
        </a:p>
      </dgm:t>
    </dgm:pt>
    <dgm:pt modelId="{A4CF968E-D0E5-47BB-9B21-B5F849BAD0CF}" type="parTrans" cxnId="{FD85EF6E-CFBB-4446-AB49-8CC74C0CE401}">
      <dgm:prSet/>
      <dgm:spPr/>
      <dgm:t>
        <a:bodyPr/>
        <a:lstStyle/>
        <a:p>
          <a:endParaRPr lang="es-MX"/>
        </a:p>
      </dgm:t>
    </dgm:pt>
    <dgm:pt modelId="{6BA83C33-C00B-436F-BDBA-2B798322A6D8}" type="sibTrans" cxnId="{FD85EF6E-CFBB-4446-AB49-8CC74C0CE401}">
      <dgm:prSet/>
      <dgm:spPr/>
      <dgm:t>
        <a:bodyPr/>
        <a:lstStyle/>
        <a:p>
          <a:endParaRPr lang="es-MX"/>
        </a:p>
      </dgm:t>
    </dgm:pt>
    <dgm:pt modelId="{E4FA38C9-4176-4CC6-A932-94F4D1326DFB}">
      <dgm:prSet phldrT="[Texto]"/>
      <dgm:spPr/>
      <dgm:t>
        <a:bodyPr/>
        <a:lstStyle/>
        <a:p>
          <a:r>
            <a:rPr lang="es-MX" dirty="0" smtClean="0"/>
            <a:t>Desviación estándar </a:t>
          </a:r>
          <a:endParaRPr lang="es-MX" dirty="0"/>
        </a:p>
      </dgm:t>
    </dgm:pt>
    <dgm:pt modelId="{22459443-5243-4073-A9C7-7A637EF1CB3C}" type="parTrans" cxnId="{9D6CD3E0-4729-4F0E-9B7F-DA2CB52323D1}">
      <dgm:prSet/>
      <dgm:spPr/>
      <dgm:t>
        <a:bodyPr/>
        <a:lstStyle/>
        <a:p>
          <a:endParaRPr lang="es-MX"/>
        </a:p>
      </dgm:t>
    </dgm:pt>
    <dgm:pt modelId="{2BD909FC-54F8-4728-A9F6-722458F32D24}" type="sibTrans" cxnId="{9D6CD3E0-4729-4F0E-9B7F-DA2CB52323D1}">
      <dgm:prSet/>
      <dgm:spPr/>
      <dgm:t>
        <a:bodyPr/>
        <a:lstStyle/>
        <a:p>
          <a:endParaRPr lang="es-MX"/>
        </a:p>
      </dgm:t>
    </dgm:pt>
    <dgm:pt modelId="{801EB3C3-16E0-44D5-A3B3-89E43AAE6A77}">
      <dgm:prSet phldrT="[Texto]"/>
      <dgm:spPr/>
      <dgm:t>
        <a:bodyPr/>
        <a:lstStyle/>
        <a:p>
          <a:pPr algn="just"/>
          <a:r>
            <a:rPr lang="es-MX" dirty="0" smtClean="0"/>
            <a:t>Método para medir el riesgo de una distribución de probabilidad, las fluctuaciones de los resultados respecto de la media de los mismos es la raíz cuadrada de la media. </a:t>
          </a:r>
          <a:endParaRPr lang="es-MX" dirty="0"/>
        </a:p>
      </dgm:t>
    </dgm:pt>
    <dgm:pt modelId="{B6E58D3B-7A5E-4885-A404-CFC4E97F7EF8}" type="parTrans" cxnId="{6E5D0154-07F1-4A04-9D39-0214999E976B}">
      <dgm:prSet/>
      <dgm:spPr/>
      <dgm:t>
        <a:bodyPr/>
        <a:lstStyle/>
        <a:p>
          <a:endParaRPr lang="es-MX"/>
        </a:p>
      </dgm:t>
    </dgm:pt>
    <dgm:pt modelId="{3B53EC80-C67E-4773-952F-93EF0AFCEB8B}" type="sibTrans" cxnId="{6E5D0154-07F1-4A04-9D39-0214999E976B}">
      <dgm:prSet/>
      <dgm:spPr/>
      <dgm:t>
        <a:bodyPr/>
        <a:lstStyle/>
        <a:p>
          <a:endParaRPr lang="es-MX"/>
        </a:p>
      </dgm:t>
    </dgm:pt>
    <dgm:pt modelId="{0E4DF3A1-D7FA-474E-9F23-32BB53F08FF7}" type="pres">
      <dgm:prSet presAssocID="{551894AB-BB11-4A3B-B667-3286FBC9DCD0}" presName="linear" presStyleCnt="0">
        <dgm:presLayoutVars>
          <dgm:animLvl val="lvl"/>
          <dgm:resizeHandles val="exact"/>
        </dgm:presLayoutVars>
      </dgm:prSet>
      <dgm:spPr/>
      <dgm:t>
        <a:bodyPr/>
        <a:lstStyle/>
        <a:p>
          <a:endParaRPr lang="es-MX"/>
        </a:p>
      </dgm:t>
    </dgm:pt>
    <dgm:pt modelId="{7E0AB608-2FEE-46F0-A1FF-F391E65D45AA}" type="pres">
      <dgm:prSet presAssocID="{4C88C829-35E2-4381-8491-DA26C44B4B4B}" presName="parentText" presStyleLbl="node1" presStyleIdx="0" presStyleCnt="2">
        <dgm:presLayoutVars>
          <dgm:chMax val="0"/>
          <dgm:bulletEnabled val="1"/>
        </dgm:presLayoutVars>
      </dgm:prSet>
      <dgm:spPr/>
      <dgm:t>
        <a:bodyPr/>
        <a:lstStyle/>
        <a:p>
          <a:endParaRPr lang="es-MX"/>
        </a:p>
      </dgm:t>
    </dgm:pt>
    <dgm:pt modelId="{D0C0F739-8152-401F-9893-BACF39B90D89}" type="pres">
      <dgm:prSet presAssocID="{4C88C829-35E2-4381-8491-DA26C44B4B4B}" presName="childText" presStyleLbl="revTx" presStyleIdx="0" presStyleCnt="2">
        <dgm:presLayoutVars>
          <dgm:bulletEnabled val="1"/>
        </dgm:presLayoutVars>
      </dgm:prSet>
      <dgm:spPr/>
      <dgm:t>
        <a:bodyPr/>
        <a:lstStyle/>
        <a:p>
          <a:endParaRPr lang="es-MX"/>
        </a:p>
      </dgm:t>
    </dgm:pt>
    <dgm:pt modelId="{EEE5D21E-5AC5-4FCD-8217-8CFDFB3AA102}" type="pres">
      <dgm:prSet presAssocID="{E4FA38C9-4176-4CC6-A932-94F4D1326DFB}" presName="parentText" presStyleLbl="node1" presStyleIdx="1" presStyleCnt="2">
        <dgm:presLayoutVars>
          <dgm:chMax val="0"/>
          <dgm:bulletEnabled val="1"/>
        </dgm:presLayoutVars>
      </dgm:prSet>
      <dgm:spPr/>
      <dgm:t>
        <a:bodyPr/>
        <a:lstStyle/>
        <a:p>
          <a:endParaRPr lang="es-MX"/>
        </a:p>
      </dgm:t>
    </dgm:pt>
    <dgm:pt modelId="{DA372D67-5C83-418E-99D2-6A7CE076A3D6}" type="pres">
      <dgm:prSet presAssocID="{E4FA38C9-4176-4CC6-A932-94F4D1326DFB}" presName="childText" presStyleLbl="revTx" presStyleIdx="1" presStyleCnt="2">
        <dgm:presLayoutVars>
          <dgm:bulletEnabled val="1"/>
        </dgm:presLayoutVars>
      </dgm:prSet>
      <dgm:spPr/>
      <dgm:t>
        <a:bodyPr/>
        <a:lstStyle/>
        <a:p>
          <a:endParaRPr lang="es-MX"/>
        </a:p>
      </dgm:t>
    </dgm:pt>
  </dgm:ptLst>
  <dgm:cxnLst>
    <dgm:cxn modelId="{9ED6380E-14CD-468F-8DA3-9F6EFA975493}" type="presOf" srcId="{E4FA38C9-4176-4CC6-A932-94F4D1326DFB}" destId="{EEE5D21E-5AC5-4FCD-8217-8CFDFB3AA102}" srcOrd="0" destOrd="0" presId="urn:microsoft.com/office/officeart/2005/8/layout/vList2"/>
    <dgm:cxn modelId="{E8050F69-6872-4196-BC2C-7CC9F005670B}" type="presOf" srcId="{4C88C829-35E2-4381-8491-DA26C44B4B4B}" destId="{7E0AB608-2FEE-46F0-A1FF-F391E65D45AA}" srcOrd="0" destOrd="0" presId="urn:microsoft.com/office/officeart/2005/8/layout/vList2"/>
    <dgm:cxn modelId="{53EE91EC-7599-4E80-935F-5DC2D99DAD4B}" type="presOf" srcId="{E8CAC42F-D340-4C80-BF7A-99EC0191CACA}" destId="{D0C0F739-8152-401F-9893-BACF39B90D89}" srcOrd="0" destOrd="0" presId="urn:microsoft.com/office/officeart/2005/8/layout/vList2"/>
    <dgm:cxn modelId="{A5A51DF7-5EFB-4E9D-84EC-76A36DEA8ADA}" type="presOf" srcId="{801EB3C3-16E0-44D5-A3B3-89E43AAE6A77}" destId="{DA372D67-5C83-418E-99D2-6A7CE076A3D6}" srcOrd="0" destOrd="0" presId="urn:microsoft.com/office/officeart/2005/8/layout/vList2"/>
    <dgm:cxn modelId="{FD85EF6E-CFBB-4446-AB49-8CC74C0CE401}" srcId="{4C88C829-35E2-4381-8491-DA26C44B4B4B}" destId="{E8CAC42F-D340-4C80-BF7A-99EC0191CACA}" srcOrd="0" destOrd="0" parTransId="{A4CF968E-D0E5-47BB-9B21-B5F849BAD0CF}" sibTransId="{6BA83C33-C00B-436F-BDBA-2B798322A6D8}"/>
    <dgm:cxn modelId="{9D6CD3E0-4729-4F0E-9B7F-DA2CB52323D1}" srcId="{551894AB-BB11-4A3B-B667-3286FBC9DCD0}" destId="{E4FA38C9-4176-4CC6-A932-94F4D1326DFB}" srcOrd="1" destOrd="0" parTransId="{22459443-5243-4073-A9C7-7A637EF1CB3C}" sibTransId="{2BD909FC-54F8-4728-A9F6-722458F32D24}"/>
    <dgm:cxn modelId="{6E5D0154-07F1-4A04-9D39-0214999E976B}" srcId="{E4FA38C9-4176-4CC6-A932-94F4D1326DFB}" destId="{801EB3C3-16E0-44D5-A3B3-89E43AAE6A77}" srcOrd="0" destOrd="0" parTransId="{B6E58D3B-7A5E-4885-A404-CFC4E97F7EF8}" sibTransId="{3B53EC80-C67E-4773-952F-93EF0AFCEB8B}"/>
    <dgm:cxn modelId="{3DA3F7C5-7CB3-4DC9-B427-DCEC5BF41938}" type="presOf" srcId="{551894AB-BB11-4A3B-B667-3286FBC9DCD0}" destId="{0E4DF3A1-D7FA-474E-9F23-32BB53F08FF7}" srcOrd="0" destOrd="0" presId="urn:microsoft.com/office/officeart/2005/8/layout/vList2"/>
    <dgm:cxn modelId="{82FB4B6D-A9F2-4707-AAA9-6145C5609ACA}" srcId="{551894AB-BB11-4A3B-B667-3286FBC9DCD0}" destId="{4C88C829-35E2-4381-8491-DA26C44B4B4B}" srcOrd="0" destOrd="0" parTransId="{77608D1A-B5C0-4F9D-8DBA-E28A385D0045}" sibTransId="{D13581B3-F5AC-4506-AB29-9B5758D8FF49}"/>
    <dgm:cxn modelId="{5A7AE865-CD0D-4698-BEB1-BD177203072F}" type="presParOf" srcId="{0E4DF3A1-D7FA-474E-9F23-32BB53F08FF7}" destId="{7E0AB608-2FEE-46F0-A1FF-F391E65D45AA}" srcOrd="0" destOrd="0" presId="urn:microsoft.com/office/officeart/2005/8/layout/vList2"/>
    <dgm:cxn modelId="{0854F46C-04B8-451E-A2C7-CCACB44167DE}" type="presParOf" srcId="{0E4DF3A1-D7FA-474E-9F23-32BB53F08FF7}" destId="{D0C0F739-8152-401F-9893-BACF39B90D89}" srcOrd="1" destOrd="0" presId="urn:microsoft.com/office/officeart/2005/8/layout/vList2"/>
    <dgm:cxn modelId="{2B3543CC-4635-44A5-AFB1-3DEDBA871EFD}" type="presParOf" srcId="{0E4DF3A1-D7FA-474E-9F23-32BB53F08FF7}" destId="{EEE5D21E-5AC5-4FCD-8217-8CFDFB3AA102}" srcOrd="2" destOrd="0" presId="urn:microsoft.com/office/officeart/2005/8/layout/vList2"/>
    <dgm:cxn modelId="{65BFE30A-3D9C-4A33-806F-C1D68278764C}" type="presParOf" srcId="{0E4DF3A1-D7FA-474E-9F23-32BB53F08FF7}" destId="{DA372D67-5C83-418E-99D2-6A7CE076A3D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2727085-843A-49EB-A039-37BB5A48229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18C7509-53E7-42CD-883F-DEFA12A92488}">
      <dgm:prSet phldrT="[Texto]"/>
      <dgm:spPr/>
      <dgm:t>
        <a:bodyPr/>
        <a:lstStyle/>
        <a:p>
          <a:pPr algn="just"/>
          <a:r>
            <a:rPr lang="es-MX" dirty="0" smtClean="0"/>
            <a:t>Dow Jones</a:t>
          </a:r>
          <a:endParaRPr lang="es-MX" dirty="0"/>
        </a:p>
      </dgm:t>
    </dgm:pt>
    <dgm:pt modelId="{B9F86B12-4071-4532-9880-25AA4887FBDE}" type="parTrans" cxnId="{1E2B0DB7-10B9-479D-9803-D24F74D9EDF3}">
      <dgm:prSet/>
      <dgm:spPr/>
      <dgm:t>
        <a:bodyPr/>
        <a:lstStyle/>
        <a:p>
          <a:endParaRPr lang="es-MX"/>
        </a:p>
      </dgm:t>
    </dgm:pt>
    <dgm:pt modelId="{519BB692-9B67-4D17-8B2C-17E9BB902A6C}" type="sibTrans" cxnId="{1E2B0DB7-10B9-479D-9803-D24F74D9EDF3}">
      <dgm:prSet/>
      <dgm:spPr/>
      <dgm:t>
        <a:bodyPr/>
        <a:lstStyle/>
        <a:p>
          <a:endParaRPr lang="es-MX"/>
        </a:p>
      </dgm:t>
    </dgm:pt>
    <dgm:pt modelId="{D4D35EB3-1D50-43DA-9C44-1F25AD31E510}">
      <dgm:prSet phldrT="[Texto]"/>
      <dgm:spPr/>
      <dgm:t>
        <a:bodyPr/>
        <a:lstStyle/>
        <a:p>
          <a:pPr algn="just"/>
          <a:r>
            <a:rPr lang="es-MX" dirty="0" smtClean="0"/>
            <a:t>Es el índice mas conocido de los USA. Esta formado por una cartera de acciones de 30 empresas industriales.</a:t>
          </a:r>
          <a:endParaRPr lang="es-MX" dirty="0"/>
        </a:p>
      </dgm:t>
    </dgm:pt>
    <dgm:pt modelId="{C0080113-4981-40D1-B90C-02287F69ABA7}" type="parTrans" cxnId="{DFE1AB84-6B73-47F6-B0A5-2D902CF7545C}">
      <dgm:prSet/>
      <dgm:spPr/>
      <dgm:t>
        <a:bodyPr/>
        <a:lstStyle/>
        <a:p>
          <a:endParaRPr lang="es-MX"/>
        </a:p>
      </dgm:t>
    </dgm:pt>
    <dgm:pt modelId="{406F0A3F-20DA-4450-BB61-D5A107320E8C}" type="sibTrans" cxnId="{DFE1AB84-6B73-47F6-B0A5-2D902CF7545C}">
      <dgm:prSet/>
      <dgm:spPr/>
      <dgm:t>
        <a:bodyPr/>
        <a:lstStyle/>
        <a:p>
          <a:endParaRPr lang="es-MX"/>
        </a:p>
      </dgm:t>
    </dgm:pt>
    <dgm:pt modelId="{0C90FD83-8D44-433C-8303-239FD42033F9}">
      <dgm:prSet phldrT="[Texto]"/>
      <dgm:spPr/>
      <dgm:t>
        <a:bodyPr/>
        <a:lstStyle/>
        <a:p>
          <a:r>
            <a:rPr lang="es-MX" dirty="0" smtClean="0"/>
            <a:t>S&amp;P</a:t>
          </a:r>
          <a:endParaRPr lang="es-MX" dirty="0"/>
        </a:p>
      </dgm:t>
    </dgm:pt>
    <dgm:pt modelId="{0233B272-C550-4E88-981F-F45B2C13EE84}" type="parTrans" cxnId="{AA4541B8-7E77-4498-9682-68E9AE4D65E5}">
      <dgm:prSet/>
      <dgm:spPr/>
      <dgm:t>
        <a:bodyPr/>
        <a:lstStyle/>
        <a:p>
          <a:endParaRPr lang="es-MX"/>
        </a:p>
      </dgm:t>
    </dgm:pt>
    <dgm:pt modelId="{0386DE6D-77F8-4B09-A691-12E5C242CEFE}" type="sibTrans" cxnId="{AA4541B8-7E77-4498-9682-68E9AE4D65E5}">
      <dgm:prSet/>
      <dgm:spPr/>
      <dgm:t>
        <a:bodyPr/>
        <a:lstStyle/>
        <a:p>
          <a:endParaRPr lang="es-MX"/>
        </a:p>
      </dgm:t>
    </dgm:pt>
    <dgm:pt modelId="{DC8CFBF2-B9C2-43C9-A932-664A242A4B73}">
      <dgm:prSet phldrT="[Texto]"/>
      <dgm:spPr/>
      <dgm:t>
        <a:bodyPr/>
        <a:lstStyle/>
        <a:p>
          <a:pPr algn="just"/>
          <a:r>
            <a:rPr lang="es-MX" dirty="0" smtClean="0"/>
            <a:t>La mejor representación del mercado bursátil de los USA, fue el primer índice ponderado por le valor de mercado que se publico en un punto de referencia estándar para los inversores profesionales.</a:t>
          </a:r>
          <a:endParaRPr lang="es-MX" dirty="0"/>
        </a:p>
      </dgm:t>
    </dgm:pt>
    <dgm:pt modelId="{81B3DC2C-50C8-4344-9DF2-C3FC8186AEFA}" type="parTrans" cxnId="{A2BB372E-9A86-4580-A638-59BE8088FB33}">
      <dgm:prSet/>
      <dgm:spPr/>
      <dgm:t>
        <a:bodyPr/>
        <a:lstStyle/>
        <a:p>
          <a:endParaRPr lang="es-MX"/>
        </a:p>
      </dgm:t>
    </dgm:pt>
    <dgm:pt modelId="{686A41C2-6E08-41AA-AC4B-C7752B87986A}" type="sibTrans" cxnId="{A2BB372E-9A86-4580-A638-59BE8088FB33}">
      <dgm:prSet/>
      <dgm:spPr/>
      <dgm:t>
        <a:bodyPr/>
        <a:lstStyle/>
        <a:p>
          <a:endParaRPr lang="es-MX"/>
        </a:p>
      </dgm:t>
    </dgm:pt>
    <dgm:pt modelId="{1E994E57-ED8A-4832-8DCA-8CC24CCC9203}" type="pres">
      <dgm:prSet presAssocID="{72727085-843A-49EB-A039-37BB5A482297}" presName="linear" presStyleCnt="0">
        <dgm:presLayoutVars>
          <dgm:animLvl val="lvl"/>
          <dgm:resizeHandles val="exact"/>
        </dgm:presLayoutVars>
      </dgm:prSet>
      <dgm:spPr/>
      <dgm:t>
        <a:bodyPr/>
        <a:lstStyle/>
        <a:p>
          <a:endParaRPr lang="es-MX"/>
        </a:p>
      </dgm:t>
    </dgm:pt>
    <dgm:pt modelId="{5702D201-DA04-4F0F-AB8F-6CD6B2F48FD1}" type="pres">
      <dgm:prSet presAssocID="{518C7509-53E7-42CD-883F-DEFA12A92488}" presName="parentText" presStyleLbl="node1" presStyleIdx="0" presStyleCnt="2">
        <dgm:presLayoutVars>
          <dgm:chMax val="0"/>
          <dgm:bulletEnabled val="1"/>
        </dgm:presLayoutVars>
      </dgm:prSet>
      <dgm:spPr/>
      <dgm:t>
        <a:bodyPr/>
        <a:lstStyle/>
        <a:p>
          <a:endParaRPr lang="es-MX"/>
        </a:p>
      </dgm:t>
    </dgm:pt>
    <dgm:pt modelId="{4EB354C2-7EFE-4754-BDEB-C31E902DA28B}" type="pres">
      <dgm:prSet presAssocID="{518C7509-53E7-42CD-883F-DEFA12A92488}" presName="childText" presStyleLbl="revTx" presStyleIdx="0" presStyleCnt="2">
        <dgm:presLayoutVars>
          <dgm:bulletEnabled val="1"/>
        </dgm:presLayoutVars>
      </dgm:prSet>
      <dgm:spPr/>
      <dgm:t>
        <a:bodyPr/>
        <a:lstStyle/>
        <a:p>
          <a:endParaRPr lang="es-MX"/>
        </a:p>
      </dgm:t>
    </dgm:pt>
    <dgm:pt modelId="{DA87297F-DA78-460F-A2F8-8792665B329B}" type="pres">
      <dgm:prSet presAssocID="{0C90FD83-8D44-433C-8303-239FD42033F9}" presName="parentText" presStyleLbl="node1" presStyleIdx="1" presStyleCnt="2">
        <dgm:presLayoutVars>
          <dgm:chMax val="0"/>
          <dgm:bulletEnabled val="1"/>
        </dgm:presLayoutVars>
      </dgm:prSet>
      <dgm:spPr/>
      <dgm:t>
        <a:bodyPr/>
        <a:lstStyle/>
        <a:p>
          <a:endParaRPr lang="es-MX"/>
        </a:p>
      </dgm:t>
    </dgm:pt>
    <dgm:pt modelId="{05965647-4B7F-44E8-92E6-524F84367305}" type="pres">
      <dgm:prSet presAssocID="{0C90FD83-8D44-433C-8303-239FD42033F9}" presName="childText" presStyleLbl="revTx" presStyleIdx="1" presStyleCnt="2">
        <dgm:presLayoutVars>
          <dgm:bulletEnabled val="1"/>
        </dgm:presLayoutVars>
      </dgm:prSet>
      <dgm:spPr/>
      <dgm:t>
        <a:bodyPr/>
        <a:lstStyle/>
        <a:p>
          <a:endParaRPr lang="es-MX"/>
        </a:p>
      </dgm:t>
    </dgm:pt>
  </dgm:ptLst>
  <dgm:cxnLst>
    <dgm:cxn modelId="{A2BB372E-9A86-4580-A638-59BE8088FB33}" srcId="{0C90FD83-8D44-433C-8303-239FD42033F9}" destId="{DC8CFBF2-B9C2-43C9-A932-664A242A4B73}" srcOrd="0" destOrd="0" parTransId="{81B3DC2C-50C8-4344-9DF2-C3FC8186AEFA}" sibTransId="{686A41C2-6E08-41AA-AC4B-C7752B87986A}"/>
    <dgm:cxn modelId="{35E9157D-C2D9-4227-A689-AC8CBE98CCC4}" type="presOf" srcId="{518C7509-53E7-42CD-883F-DEFA12A92488}" destId="{5702D201-DA04-4F0F-AB8F-6CD6B2F48FD1}" srcOrd="0" destOrd="0" presId="urn:microsoft.com/office/officeart/2005/8/layout/vList2"/>
    <dgm:cxn modelId="{AB879E75-7E4B-4188-87A2-28A9BB5F8C7B}" type="presOf" srcId="{D4D35EB3-1D50-43DA-9C44-1F25AD31E510}" destId="{4EB354C2-7EFE-4754-BDEB-C31E902DA28B}" srcOrd="0" destOrd="0" presId="urn:microsoft.com/office/officeart/2005/8/layout/vList2"/>
    <dgm:cxn modelId="{3D0E72C4-3658-48B9-A4B8-31F63A06D8F4}" type="presOf" srcId="{DC8CFBF2-B9C2-43C9-A932-664A242A4B73}" destId="{05965647-4B7F-44E8-92E6-524F84367305}" srcOrd="0" destOrd="0" presId="urn:microsoft.com/office/officeart/2005/8/layout/vList2"/>
    <dgm:cxn modelId="{66D202C3-05D1-4FF3-A46A-F85C596B1D6D}" type="presOf" srcId="{0C90FD83-8D44-433C-8303-239FD42033F9}" destId="{DA87297F-DA78-460F-A2F8-8792665B329B}" srcOrd="0" destOrd="0" presId="urn:microsoft.com/office/officeart/2005/8/layout/vList2"/>
    <dgm:cxn modelId="{1E2B0DB7-10B9-479D-9803-D24F74D9EDF3}" srcId="{72727085-843A-49EB-A039-37BB5A482297}" destId="{518C7509-53E7-42CD-883F-DEFA12A92488}" srcOrd="0" destOrd="0" parTransId="{B9F86B12-4071-4532-9880-25AA4887FBDE}" sibTransId="{519BB692-9B67-4D17-8B2C-17E9BB902A6C}"/>
    <dgm:cxn modelId="{DFE1AB84-6B73-47F6-B0A5-2D902CF7545C}" srcId="{518C7509-53E7-42CD-883F-DEFA12A92488}" destId="{D4D35EB3-1D50-43DA-9C44-1F25AD31E510}" srcOrd="0" destOrd="0" parTransId="{C0080113-4981-40D1-B90C-02287F69ABA7}" sibTransId="{406F0A3F-20DA-4450-BB61-D5A107320E8C}"/>
    <dgm:cxn modelId="{AA4541B8-7E77-4498-9682-68E9AE4D65E5}" srcId="{72727085-843A-49EB-A039-37BB5A482297}" destId="{0C90FD83-8D44-433C-8303-239FD42033F9}" srcOrd="1" destOrd="0" parTransId="{0233B272-C550-4E88-981F-F45B2C13EE84}" sibTransId="{0386DE6D-77F8-4B09-A691-12E5C242CEFE}"/>
    <dgm:cxn modelId="{23AABECA-8FC0-4045-B438-E68810690361}" type="presOf" srcId="{72727085-843A-49EB-A039-37BB5A482297}" destId="{1E994E57-ED8A-4832-8DCA-8CC24CCC9203}" srcOrd="0" destOrd="0" presId="urn:microsoft.com/office/officeart/2005/8/layout/vList2"/>
    <dgm:cxn modelId="{D4E6BA84-BF96-4E56-9D39-978E42BA5BE1}" type="presParOf" srcId="{1E994E57-ED8A-4832-8DCA-8CC24CCC9203}" destId="{5702D201-DA04-4F0F-AB8F-6CD6B2F48FD1}" srcOrd="0" destOrd="0" presId="urn:microsoft.com/office/officeart/2005/8/layout/vList2"/>
    <dgm:cxn modelId="{337DAF85-4B71-4F8F-A03E-563437D9AC98}" type="presParOf" srcId="{1E994E57-ED8A-4832-8DCA-8CC24CCC9203}" destId="{4EB354C2-7EFE-4754-BDEB-C31E902DA28B}" srcOrd="1" destOrd="0" presId="urn:microsoft.com/office/officeart/2005/8/layout/vList2"/>
    <dgm:cxn modelId="{99ADBB00-D59B-4099-8FEC-AF47610C36A8}" type="presParOf" srcId="{1E994E57-ED8A-4832-8DCA-8CC24CCC9203}" destId="{DA87297F-DA78-460F-A2F8-8792665B329B}" srcOrd="2" destOrd="0" presId="urn:microsoft.com/office/officeart/2005/8/layout/vList2"/>
    <dgm:cxn modelId="{53923702-4722-469A-ADB9-9C38A9BF510F}" type="presParOf" srcId="{1E994E57-ED8A-4832-8DCA-8CC24CCC9203}" destId="{05965647-4B7F-44E8-92E6-524F84367305}"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9ED5774-599B-4969-AF73-465E7CB2CE6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DFB032A3-FB0D-46DF-8DAF-F45C28A5518B}">
      <dgm:prSet phldrT="[Texto]" custT="1"/>
      <dgm:spPr/>
      <dgm:t>
        <a:bodyPr/>
        <a:lstStyle/>
        <a:p>
          <a:pPr algn="just"/>
          <a:r>
            <a:rPr lang="es-MX" sz="1800" dirty="0" smtClean="0"/>
            <a:t>Una vez determinado que la cartera de mercado sirva para medir el riesgo sistémico </a:t>
          </a:r>
          <a:endParaRPr lang="es-MX" sz="1800" dirty="0"/>
        </a:p>
      </dgm:t>
    </dgm:pt>
    <dgm:pt modelId="{FF76E569-0817-4869-AD02-AA7B383BA6AE}" type="parTrans" cxnId="{A852E308-8483-4300-8CA6-DD9B83D1E8B5}">
      <dgm:prSet/>
      <dgm:spPr/>
      <dgm:t>
        <a:bodyPr/>
        <a:lstStyle/>
        <a:p>
          <a:endParaRPr lang="es-MX"/>
        </a:p>
      </dgm:t>
    </dgm:pt>
    <dgm:pt modelId="{7AFA373A-080D-4C88-A384-A3F0B0983AC6}" type="sibTrans" cxnId="{A852E308-8483-4300-8CA6-DD9B83D1E8B5}">
      <dgm:prSet/>
      <dgm:spPr/>
      <dgm:t>
        <a:bodyPr/>
        <a:lstStyle/>
        <a:p>
          <a:endParaRPr lang="es-MX"/>
        </a:p>
      </dgm:t>
    </dgm:pt>
    <dgm:pt modelId="{F1D6A42B-A241-4E4F-BBDD-3449E71295A6}">
      <dgm:prSet phldrT="[Texto]" custT="1"/>
      <dgm:spPr/>
      <dgm:t>
        <a:bodyPr/>
        <a:lstStyle/>
        <a:p>
          <a:pPr algn="just"/>
          <a:r>
            <a:rPr lang="es-MX" sz="1800" dirty="0" smtClean="0"/>
            <a:t>Se puede utilizar la relación entre la rentabilidad de una acción individual y la de cartera de mercado para medir el riesgo sistémico presente.</a:t>
          </a:r>
          <a:endParaRPr lang="es-MX" sz="1800" dirty="0"/>
        </a:p>
      </dgm:t>
    </dgm:pt>
    <dgm:pt modelId="{26305D56-9966-4649-8298-439FEE5A6D50}" type="parTrans" cxnId="{1A58B312-2898-43E3-9A54-865CB744D924}">
      <dgm:prSet/>
      <dgm:spPr/>
      <dgm:t>
        <a:bodyPr/>
        <a:lstStyle/>
        <a:p>
          <a:endParaRPr lang="es-MX"/>
        </a:p>
      </dgm:t>
    </dgm:pt>
    <dgm:pt modelId="{8398A44B-4B0F-4283-8E76-35BD7F7A50CD}" type="sibTrans" cxnId="{1A58B312-2898-43E3-9A54-865CB744D924}">
      <dgm:prSet/>
      <dgm:spPr/>
      <dgm:t>
        <a:bodyPr/>
        <a:lstStyle/>
        <a:p>
          <a:endParaRPr lang="es-MX"/>
        </a:p>
      </dgm:t>
    </dgm:pt>
    <dgm:pt modelId="{2B0A4784-F3DF-4E26-953B-E34BA2A2740D}">
      <dgm:prSet phldrT="[Texto]" custT="1"/>
      <dgm:spPr/>
      <dgm:t>
        <a:bodyPr/>
        <a:lstStyle/>
        <a:p>
          <a:pPr algn="just"/>
          <a:r>
            <a:rPr lang="es-MX" sz="1800" dirty="0" smtClean="0"/>
            <a:t>Beta (</a:t>
          </a:r>
          <a:r>
            <a:rPr lang="el-GR" sz="1800" dirty="0" smtClean="0"/>
            <a:t>β</a:t>
          </a:r>
          <a:r>
            <a:rPr lang="es-MX" sz="1800" dirty="0" smtClean="0"/>
            <a:t>), es la variación porcentual de su rentabilidad que se espera por cada 1% de variación de rentabilidad de mercado.</a:t>
          </a:r>
          <a:endParaRPr lang="es-MX" sz="1800" dirty="0"/>
        </a:p>
      </dgm:t>
    </dgm:pt>
    <dgm:pt modelId="{55C10D66-728F-4AFD-8FE9-901FABA9EAD3}" type="parTrans" cxnId="{D8CB357D-5982-4F30-82DC-8CD864CD36BB}">
      <dgm:prSet/>
      <dgm:spPr/>
      <dgm:t>
        <a:bodyPr/>
        <a:lstStyle/>
        <a:p>
          <a:endParaRPr lang="es-MX"/>
        </a:p>
      </dgm:t>
    </dgm:pt>
    <dgm:pt modelId="{BAEB150B-1987-4B3B-9F26-3468872332EE}" type="sibTrans" cxnId="{D8CB357D-5982-4F30-82DC-8CD864CD36BB}">
      <dgm:prSet/>
      <dgm:spPr/>
      <dgm:t>
        <a:bodyPr/>
        <a:lstStyle/>
        <a:p>
          <a:endParaRPr lang="es-MX"/>
        </a:p>
      </dgm:t>
    </dgm:pt>
    <dgm:pt modelId="{DEFF6A2C-4534-4833-B673-E605927AB7B5}" type="pres">
      <dgm:prSet presAssocID="{A9ED5774-599B-4969-AF73-465E7CB2CE63}" presName="linear" presStyleCnt="0">
        <dgm:presLayoutVars>
          <dgm:dir/>
          <dgm:animLvl val="lvl"/>
          <dgm:resizeHandles val="exact"/>
        </dgm:presLayoutVars>
      </dgm:prSet>
      <dgm:spPr/>
      <dgm:t>
        <a:bodyPr/>
        <a:lstStyle/>
        <a:p>
          <a:endParaRPr lang="es-MX"/>
        </a:p>
      </dgm:t>
    </dgm:pt>
    <dgm:pt modelId="{6864343D-309D-4178-8EDC-B73769636948}" type="pres">
      <dgm:prSet presAssocID="{DFB032A3-FB0D-46DF-8DAF-F45C28A5518B}" presName="parentLin" presStyleCnt="0"/>
      <dgm:spPr/>
    </dgm:pt>
    <dgm:pt modelId="{AF9BAF43-B347-476A-85CF-E01291FFA32C}" type="pres">
      <dgm:prSet presAssocID="{DFB032A3-FB0D-46DF-8DAF-F45C28A5518B}" presName="parentLeftMargin" presStyleLbl="node1" presStyleIdx="0" presStyleCnt="3"/>
      <dgm:spPr/>
      <dgm:t>
        <a:bodyPr/>
        <a:lstStyle/>
        <a:p>
          <a:endParaRPr lang="es-MX"/>
        </a:p>
      </dgm:t>
    </dgm:pt>
    <dgm:pt modelId="{A315A890-F562-4B62-8B9C-2BF1DA2684D0}" type="pres">
      <dgm:prSet presAssocID="{DFB032A3-FB0D-46DF-8DAF-F45C28A5518B}" presName="parentText" presStyleLbl="node1" presStyleIdx="0" presStyleCnt="3">
        <dgm:presLayoutVars>
          <dgm:chMax val="0"/>
          <dgm:bulletEnabled val="1"/>
        </dgm:presLayoutVars>
      </dgm:prSet>
      <dgm:spPr/>
      <dgm:t>
        <a:bodyPr/>
        <a:lstStyle/>
        <a:p>
          <a:endParaRPr lang="es-MX"/>
        </a:p>
      </dgm:t>
    </dgm:pt>
    <dgm:pt modelId="{EB82815E-79D0-4FE0-BE1D-A8BE0B051EAA}" type="pres">
      <dgm:prSet presAssocID="{DFB032A3-FB0D-46DF-8DAF-F45C28A5518B}" presName="negativeSpace" presStyleCnt="0"/>
      <dgm:spPr/>
    </dgm:pt>
    <dgm:pt modelId="{01F400EF-FDEB-4BFB-9B4E-AF9F18C5BE8C}" type="pres">
      <dgm:prSet presAssocID="{DFB032A3-FB0D-46DF-8DAF-F45C28A5518B}" presName="childText" presStyleLbl="conFgAcc1" presStyleIdx="0" presStyleCnt="3">
        <dgm:presLayoutVars>
          <dgm:bulletEnabled val="1"/>
        </dgm:presLayoutVars>
      </dgm:prSet>
      <dgm:spPr/>
    </dgm:pt>
    <dgm:pt modelId="{9F250D30-91D4-4D5B-9F43-70BA4DB047E1}" type="pres">
      <dgm:prSet presAssocID="{7AFA373A-080D-4C88-A384-A3F0B0983AC6}" presName="spaceBetweenRectangles" presStyleCnt="0"/>
      <dgm:spPr/>
    </dgm:pt>
    <dgm:pt modelId="{A4D08369-1515-4760-9BA9-3FD545727990}" type="pres">
      <dgm:prSet presAssocID="{F1D6A42B-A241-4E4F-BBDD-3449E71295A6}" presName="parentLin" presStyleCnt="0"/>
      <dgm:spPr/>
    </dgm:pt>
    <dgm:pt modelId="{AB7661F5-E11D-4BC7-9E56-37E3602C2DA7}" type="pres">
      <dgm:prSet presAssocID="{F1D6A42B-A241-4E4F-BBDD-3449E71295A6}" presName="parentLeftMargin" presStyleLbl="node1" presStyleIdx="0" presStyleCnt="3"/>
      <dgm:spPr/>
      <dgm:t>
        <a:bodyPr/>
        <a:lstStyle/>
        <a:p>
          <a:endParaRPr lang="es-MX"/>
        </a:p>
      </dgm:t>
    </dgm:pt>
    <dgm:pt modelId="{697CC412-EBB6-4E93-8EB6-AEF2D975C273}" type="pres">
      <dgm:prSet presAssocID="{F1D6A42B-A241-4E4F-BBDD-3449E71295A6}" presName="parentText" presStyleLbl="node1" presStyleIdx="1" presStyleCnt="3">
        <dgm:presLayoutVars>
          <dgm:chMax val="0"/>
          <dgm:bulletEnabled val="1"/>
        </dgm:presLayoutVars>
      </dgm:prSet>
      <dgm:spPr/>
      <dgm:t>
        <a:bodyPr/>
        <a:lstStyle/>
        <a:p>
          <a:endParaRPr lang="es-MX"/>
        </a:p>
      </dgm:t>
    </dgm:pt>
    <dgm:pt modelId="{D26B691E-90C6-4615-B9EB-511DCC8A4E9E}" type="pres">
      <dgm:prSet presAssocID="{F1D6A42B-A241-4E4F-BBDD-3449E71295A6}" presName="negativeSpace" presStyleCnt="0"/>
      <dgm:spPr/>
    </dgm:pt>
    <dgm:pt modelId="{3AB9BB6E-9075-4CA8-923C-042695CF6DD1}" type="pres">
      <dgm:prSet presAssocID="{F1D6A42B-A241-4E4F-BBDD-3449E71295A6}" presName="childText" presStyleLbl="conFgAcc1" presStyleIdx="1" presStyleCnt="3">
        <dgm:presLayoutVars>
          <dgm:bulletEnabled val="1"/>
        </dgm:presLayoutVars>
      </dgm:prSet>
      <dgm:spPr/>
    </dgm:pt>
    <dgm:pt modelId="{7640D338-FE72-44CC-B2F4-E8B6DA9642CC}" type="pres">
      <dgm:prSet presAssocID="{8398A44B-4B0F-4283-8E76-35BD7F7A50CD}" presName="spaceBetweenRectangles" presStyleCnt="0"/>
      <dgm:spPr/>
    </dgm:pt>
    <dgm:pt modelId="{0D6E1785-1B07-4CD6-96F1-D36204B8B747}" type="pres">
      <dgm:prSet presAssocID="{2B0A4784-F3DF-4E26-953B-E34BA2A2740D}" presName="parentLin" presStyleCnt="0"/>
      <dgm:spPr/>
    </dgm:pt>
    <dgm:pt modelId="{DE84050D-C05E-48E7-9966-215242C06AF9}" type="pres">
      <dgm:prSet presAssocID="{2B0A4784-F3DF-4E26-953B-E34BA2A2740D}" presName="parentLeftMargin" presStyleLbl="node1" presStyleIdx="1" presStyleCnt="3"/>
      <dgm:spPr/>
      <dgm:t>
        <a:bodyPr/>
        <a:lstStyle/>
        <a:p>
          <a:endParaRPr lang="es-MX"/>
        </a:p>
      </dgm:t>
    </dgm:pt>
    <dgm:pt modelId="{02F44F3B-29BC-4E93-B632-799921187791}" type="pres">
      <dgm:prSet presAssocID="{2B0A4784-F3DF-4E26-953B-E34BA2A2740D}" presName="parentText" presStyleLbl="node1" presStyleIdx="2" presStyleCnt="3">
        <dgm:presLayoutVars>
          <dgm:chMax val="0"/>
          <dgm:bulletEnabled val="1"/>
        </dgm:presLayoutVars>
      </dgm:prSet>
      <dgm:spPr/>
      <dgm:t>
        <a:bodyPr/>
        <a:lstStyle/>
        <a:p>
          <a:endParaRPr lang="es-MX"/>
        </a:p>
      </dgm:t>
    </dgm:pt>
    <dgm:pt modelId="{67DDF606-A5A2-433F-8BAB-50E7E2CF0156}" type="pres">
      <dgm:prSet presAssocID="{2B0A4784-F3DF-4E26-953B-E34BA2A2740D}" presName="negativeSpace" presStyleCnt="0"/>
      <dgm:spPr/>
    </dgm:pt>
    <dgm:pt modelId="{5B477B2E-E820-4767-9E33-16024B7AFF67}" type="pres">
      <dgm:prSet presAssocID="{2B0A4784-F3DF-4E26-953B-E34BA2A2740D}" presName="childText" presStyleLbl="conFgAcc1" presStyleIdx="2" presStyleCnt="3">
        <dgm:presLayoutVars>
          <dgm:bulletEnabled val="1"/>
        </dgm:presLayoutVars>
      </dgm:prSet>
      <dgm:spPr/>
    </dgm:pt>
  </dgm:ptLst>
  <dgm:cxnLst>
    <dgm:cxn modelId="{A852E308-8483-4300-8CA6-DD9B83D1E8B5}" srcId="{A9ED5774-599B-4969-AF73-465E7CB2CE63}" destId="{DFB032A3-FB0D-46DF-8DAF-F45C28A5518B}" srcOrd="0" destOrd="0" parTransId="{FF76E569-0817-4869-AD02-AA7B383BA6AE}" sibTransId="{7AFA373A-080D-4C88-A384-A3F0B0983AC6}"/>
    <dgm:cxn modelId="{55CDD8D2-EAC5-4298-A512-C446DA42E0C0}" type="presOf" srcId="{2B0A4784-F3DF-4E26-953B-E34BA2A2740D}" destId="{DE84050D-C05E-48E7-9966-215242C06AF9}" srcOrd="0" destOrd="0" presId="urn:microsoft.com/office/officeart/2005/8/layout/list1"/>
    <dgm:cxn modelId="{D8CB357D-5982-4F30-82DC-8CD864CD36BB}" srcId="{A9ED5774-599B-4969-AF73-465E7CB2CE63}" destId="{2B0A4784-F3DF-4E26-953B-E34BA2A2740D}" srcOrd="2" destOrd="0" parTransId="{55C10D66-728F-4AFD-8FE9-901FABA9EAD3}" sibTransId="{BAEB150B-1987-4B3B-9F26-3468872332EE}"/>
    <dgm:cxn modelId="{E913CD65-F639-404A-98F8-413CA277FCB1}" type="presOf" srcId="{2B0A4784-F3DF-4E26-953B-E34BA2A2740D}" destId="{02F44F3B-29BC-4E93-B632-799921187791}" srcOrd="1" destOrd="0" presId="urn:microsoft.com/office/officeart/2005/8/layout/list1"/>
    <dgm:cxn modelId="{1A58B312-2898-43E3-9A54-865CB744D924}" srcId="{A9ED5774-599B-4969-AF73-465E7CB2CE63}" destId="{F1D6A42B-A241-4E4F-BBDD-3449E71295A6}" srcOrd="1" destOrd="0" parTransId="{26305D56-9966-4649-8298-439FEE5A6D50}" sibTransId="{8398A44B-4B0F-4283-8E76-35BD7F7A50CD}"/>
    <dgm:cxn modelId="{8AD282CB-E93F-4463-B384-2645A1C3DF14}" type="presOf" srcId="{F1D6A42B-A241-4E4F-BBDD-3449E71295A6}" destId="{AB7661F5-E11D-4BC7-9E56-37E3602C2DA7}" srcOrd="0" destOrd="0" presId="urn:microsoft.com/office/officeart/2005/8/layout/list1"/>
    <dgm:cxn modelId="{2BB1DCBA-53FE-4C2C-9F97-8EAECE7DCCC4}" type="presOf" srcId="{F1D6A42B-A241-4E4F-BBDD-3449E71295A6}" destId="{697CC412-EBB6-4E93-8EB6-AEF2D975C273}" srcOrd="1" destOrd="0" presId="urn:microsoft.com/office/officeart/2005/8/layout/list1"/>
    <dgm:cxn modelId="{BC1DB48F-E608-4D33-98CF-9914713EF271}" type="presOf" srcId="{A9ED5774-599B-4969-AF73-465E7CB2CE63}" destId="{DEFF6A2C-4534-4833-B673-E605927AB7B5}" srcOrd="0" destOrd="0" presId="urn:microsoft.com/office/officeart/2005/8/layout/list1"/>
    <dgm:cxn modelId="{54F4A8C3-14E2-4177-96B0-57A11607B75A}" type="presOf" srcId="{DFB032A3-FB0D-46DF-8DAF-F45C28A5518B}" destId="{A315A890-F562-4B62-8B9C-2BF1DA2684D0}" srcOrd="1" destOrd="0" presId="urn:microsoft.com/office/officeart/2005/8/layout/list1"/>
    <dgm:cxn modelId="{7FB038F8-D2DF-4D46-8C4D-589902239A4E}" type="presOf" srcId="{DFB032A3-FB0D-46DF-8DAF-F45C28A5518B}" destId="{AF9BAF43-B347-476A-85CF-E01291FFA32C}" srcOrd="0" destOrd="0" presId="urn:microsoft.com/office/officeart/2005/8/layout/list1"/>
    <dgm:cxn modelId="{A0219A3F-6626-493B-BF19-7D5D691D9C5D}" type="presParOf" srcId="{DEFF6A2C-4534-4833-B673-E605927AB7B5}" destId="{6864343D-309D-4178-8EDC-B73769636948}" srcOrd="0" destOrd="0" presId="urn:microsoft.com/office/officeart/2005/8/layout/list1"/>
    <dgm:cxn modelId="{F93A5318-1D1E-4849-B060-793FAFBEBC5F}" type="presParOf" srcId="{6864343D-309D-4178-8EDC-B73769636948}" destId="{AF9BAF43-B347-476A-85CF-E01291FFA32C}" srcOrd="0" destOrd="0" presId="urn:microsoft.com/office/officeart/2005/8/layout/list1"/>
    <dgm:cxn modelId="{88FA588D-6FD1-49A2-9855-FCAAEFF81FAE}" type="presParOf" srcId="{6864343D-309D-4178-8EDC-B73769636948}" destId="{A315A890-F562-4B62-8B9C-2BF1DA2684D0}" srcOrd="1" destOrd="0" presId="urn:microsoft.com/office/officeart/2005/8/layout/list1"/>
    <dgm:cxn modelId="{73F0F11D-0C5E-4B37-AEA6-86E98680768F}" type="presParOf" srcId="{DEFF6A2C-4534-4833-B673-E605927AB7B5}" destId="{EB82815E-79D0-4FE0-BE1D-A8BE0B051EAA}" srcOrd="1" destOrd="0" presId="urn:microsoft.com/office/officeart/2005/8/layout/list1"/>
    <dgm:cxn modelId="{B91A8453-BBCD-483C-A03E-8ABE2EA346C6}" type="presParOf" srcId="{DEFF6A2C-4534-4833-B673-E605927AB7B5}" destId="{01F400EF-FDEB-4BFB-9B4E-AF9F18C5BE8C}" srcOrd="2" destOrd="0" presId="urn:microsoft.com/office/officeart/2005/8/layout/list1"/>
    <dgm:cxn modelId="{FFFA382B-3E6D-45F1-80D5-BAC542B046CE}" type="presParOf" srcId="{DEFF6A2C-4534-4833-B673-E605927AB7B5}" destId="{9F250D30-91D4-4D5B-9F43-70BA4DB047E1}" srcOrd="3" destOrd="0" presId="urn:microsoft.com/office/officeart/2005/8/layout/list1"/>
    <dgm:cxn modelId="{9BC168A9-A517-4D99-AA9D-B85AB7920DFF}" type="presParOf" srcId="{DEFF6A2C-4534-4833-B673-E605927AB7B5}" destId="{A4D08369-1515-4760-9BA9-3FD545727990}" srcOrd="4" destOrd="0" presId="urn:microsoft.com/office/officeart/2005/8/layout/list1"/>
    <dgm:cxn modelId="{5F092109-A474-44E9-9A50-34E47BF63F1E}" type="presParOf" srcId="{A4D08369-1515-4760-9BA9-3FD545727990}" destId="{AB7661F5-E11D-4BC7-9E56-37E3602C2DA7}" srcOrd="0" destOrd="0" presId="urn:microsoft.com/office/officeart/2005/8/layout/list1"/>
    <dgm:cxn modelId="{A9127E87-BE9D-4E73-AEFE-3E2872B6BB59}" type="presParOf" srcId="{A4D08369-1515-4760-9BA9-3FD545727990}" destId="{697CC412-EBB6-4E93-8EB6-AEF2D975C273}" srcOrd="1" destOrd="0" presId="urn:microsoft.com/office/officeart/2005/8/layout/list1"/>
    <dgm:cxn modelId="{E644DDA0-49A5-44E5-AC54-A7E4C95CD057}" type="presParOf" srcId="{DEFF6A2C-4534-4833-B673-E605927AB7B5}" destId="{D26B691E-90C6-4615-B9EB-511DCC8A4E9E}" srcOrd="5" destOrd="0" presId="urn:microsoft.com/office/officeart/2005/8/layout/list1"/>
    <dgm:cxn modelId="{E28A2901-8BBE-4523-8DE0-DD164CC887BE}" type="presParOf" srcId="{DEFF6A2C-4534-4833-B673-E605927AB7B5}" destId="{3AB9BB6E-9075-4CA8-923C-042695CF6DD1}" srcOrd="6" destOrd="0" presId="urn:microsoft.com/office/officeart/2005/8/layout/list1"/>
    <dgm:cxn modelId="{BB383145-4905-425B-B417-C1DE84DF8469}" type="presParOf" srcId="{DEFF6A2C-4534-4833-B673-E605927AB7B5}" destId="{7640D338-FE72-44CC-B2F4-E8B6DA9642CC}" srcOrd="7" destOrd="0" presId="urn:microsoft.com/office/officeart/2005/8/layout/list1"/>
    <dgm:cxn modelId="{F5CFE2EF-7050-44D8-963A-380277D07810}" type="presParOf" srcId="{DEFF6A2C-4534-4833-B673-E605927AB7B5}" destId="{0D6E1785-1B07-4CD6-96F1-D36204B8B747}" srcOrd="8" destOrd="0" presId="urn:microsoft.com/office/officeart/2005/8/layout/list1"/>
    <dgm:cxn modelId="{D4C4C254-6358-44DF-95F2-41D37D2A57E2}" type="presParOf" srcId="{0D6E1785-1B07-4CD6-96F1-D36204B8B747}" destId="{DE84050D-C05E-48E7-9966-215242C06AF9}" srcOrd="0" destOrd="0" presId="urn:microsoft.com/office/officeart/2005/8/layout/list1"/>
    <dgm:cxn modelId="{F67C650F-00DC-42D5-99AB-E24A1DE4C474}" type="presParOf" srcId="{0D6E1785-1B07-4CD6-96F1-D36204B8B747}" destId="{02F44F3B-29BC-4E93-B632-799921187791}" srcOrd="1" destOrd="0" presId="urn:microsoft.com/office/officeart/2005/8/layout/list1"/>
    <dgm:cxn modelId="{492A7F36-5A0F-462D-A478-F76F83969E67}" type="presParOf" srcId="{DEFF6A2C-4534-4833-B673-E605927AB7B5}" destId="{67DDF606-A5A2-433F-8BAB-50E7E2CF0156}" srcOrd="9" destOrd="0" presId="urn:microsoft.com/office/officeart/2005/8/layout/list1"/>
    <dgm:cxn modelId="{71CD5DC6-82D4-4A4B-A1A6-772D11738957}" type="presParOf" srcId="{DEFF6A2C-4534-4833-B673-E605927AB7B5}" destId="{5B477B2E-E820-4767-9E33-16024B7AFF67}"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8C7577A-3225-40A0-A741-09AB22FFA39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AFA0C5AE-2FD9-4464-A843-542288DEB994}">
      <dgm:prSet phldrT="[Texto]" phldr="1"/>
      <dgm:spPr/>
      <dgm:t>
        <a:bodyPr/>
        <a:lstStyle/>
        <a:p>
          <a:endParaRPr lang="es-MX" dirty="0"/>
        </a:p>
      </dgm:t>
    </dgm:pt>
    <dgm:pt modelId="{25AF4B96-F594-46B0-AD69-46879FDC7E86}" type="parTrans" cxnId="{EDC93B4D-70B5-4D83-BF6B-C7132A2358A8}">
      <dgm:prSet/>
      <dgm:spPr/>
      <dgm:t>
        <a:bodyPr/>
        <a:lstStyle/>
        <a:p>
          <a:endParaRPr lang="es-MX"/>
        </a:p>
      </dgm:t>
    </dgm:pt>
    <dgm:pt modelId="{0EBDC3AF-25AF-4AC6-BFAB-D8F41EBDC646}" type="sibTrans" cxnId="{EDC93B4D-70B5-4D83-BF6B-C7132A2358A8}">
      <dgm:prSet/>
      <dgm:spPr/>
      <dgm:t>
        <a:bodyPr/>
        <a:lstStyle/>
        <a:p>
          <a:endParaRPr lang="es-MX"/>
        </a:p>
      </dgm:t>
    </dgm:pt>
    <dgm:pt modelId="{AC4FC53E-D80A-4F99-AEB5-2CF6C8CC1EB8}">
      <dgm:prSet phldrT="[Texto]"/>
      <dgm:spPr/>
      <dgm:t>
        <a:bodyPr/>
        <a:lstStyle/>
        <a:p>
          <a:r>
            <a:rPr lang="es-MX" dirty="0" smtClean="0"/>
            <a:t>Una tasa de retorno mínima, la que corresponde a inversores libres de riesgo, necesaria para compensar la inflación y el valor del dinero en el tiempo.</a:t>
          </a:r>
          <a:endParaRPr lang="es-MX" dirty="0"/>
        </a:p>
      </dgm:t>
    </dgm:pt>
    <dgm:pt modelId="{23828583-8922-430A-B5DB-A805C721AB3C}" type="parTrans" cxnId="{2A6416A1-C5ED-48CE-A8A8-FAFEF224D482}">
      <dgm:prSet/>
      <dgm:spPr/>
      <dgm:t>
        <a:bodyPr/>
        <a:lstStyle/>
        <a:p>
          <a:endParaRPr lang="es-MX"/>
        </a:p>
      </dgm:t>
    </dgm:pt>
    <dgm:pt modelId="{35A4F936-040F-4B2A-A2C4-BFA295A9AF31}" type="sibTrans" cxnId="{2A6416A1-C5ED-48CE-A8A8-FAFEF224D482}">
      <dgm:prSet/>
      <dgm:spPr/>
      <dgm:t>
        <a:bodyPr/>
        <a:lstStyle/>
        <a:p>
          <a:endParaRPr lang="es-MX"/>
        </a:p>
      </dgm:t>
    </dgm:pt>
    <dgm:pt modelId="{86915CC1-24E0-429F-8573-EB28C3508695}">
      <dgm:prSet phldrT="[Texto]" phldr="1"/>
      <dgm:spPr/>
      <dgm:t>
        <a:bodyPr/>
        <a:lstStyle/>
        <a:p>
          <a:endParaRPr lang="es-MX"/>
        </a:p>
      </dgm:t>
    </dgm:pt>
    <dgm:pt modelId="{E47E4A57-9866-4AAC-9DA4-9FBC402BAC56}" type="parTrans" cxnId="{8D9CF3EE-1C5E-4C63-9C50-50A7BC083252}">
      <dgm:prSet/>
      <dgm:spPr/>
      <dgm:t>
        <a:bodyPr/>
        <a:lstStyle/>
        <a:p>
          <a:endParaRPr lang="es-MX"/>
        </a:p>
      </dgm:t>
    </dgm:pt>
    <dgm:pt modelId="{FBD262C3-6286-4F18-B054-27DE9570DFC5}" type="sibTrans" cxnId="{8D9CF3EE-1C5E-4C63-9C50-50A7BC083252}">
      <dgm:prSet/>
      <dgm:spPr/>
      <dgm:t>
        <a:bodyPr/>
        <a:lstStyle/>
        <a:p>
          <a:endParaRPr lang="es-MX"/>
        </a:p>
      </dgm:t>
    </dgm:pt>
    <dgm:pt modelId="{13B83007-115B-48D4-AF5C-F78131CB1D69}">
      <dgm:prSet phldrT="[Texto]"/>
      <dgm:spPr/>
      <dgm:t>
        <a:bodyPr/>
        <a:lstStyle/>
        <a:p>
          <a:r>
            <a:rPr lang="es-MX" dirty="0" smtClean="0"/>
            <a:t>Una prima de riesgo dependerá de la cantidad de riesgo sistémico de la inversión.</a:t>
          </a:r>
          <a:endParaRPr lang="es-MX" dirty="0"/>
        </a:p>
      </dgm:t>
    </dgm:pt>
    <dgm:pt modelId="{CC3CD5BA-DFE1-415C-9D64-A873C9A9E8A5}" type="parTrans" cxnId="{CF6CF242-FD80-467B-8DD9-836FDABB72A2}">
      <dgm:prSet/>
      <dgm:spPr/>
      <dgm:t>
        <a:bodyPr/>
        <a:lstStyle/>
        <a:p>
          <a:endParaRPr lang="es-MX"/>
        </a:p>
      </dgm:t>
    </dgm:pt>
    <dgm:pt modelId="{D580C3E6-A9BC-4080-9FEA-181B6D471E4A}" type="sibTrans" cxnId="{CF6CF242-FD80-467B-8DD9-836FDABB72A2}">
      <dgm:prSet/>
      <dgm:spPr/>
      <dgm:t>
        <a:bodyPr/>
        <a:lstStyle/>
        <a:p>
          <a:endParaRPr lang="es-MX"/>
        </a:p>
      </dgm:t>
    </dgm:pt>
    <dgm:pt modelId="{74864538-1308-4CF9-A71A-18A6B78F2210}">
      <dgm:prSet phldrT="[Texto]" phldr="1"/>
      <dgm:spPr/>
      <dgm:t>
        <a:bodyPr/>
        <a:lstStyle/>
        <a:p>
          <a:endParaRPr lang="es-MX" dirty="0"/>
        </a:p>
      </dgm:t>
    </dgm:pt>
    <dgm:pt modelId="{4DC166A3-CB1A-4DF8-83CA-1F0A18C1DB87}" type="parTrans" cxnId="{4B51E832-EF03-4C12-85E9-AA658FDDFD49}">
      <dgm:prSet/>
      <dgm:spPr/>
      <dgm:t>
        <a:bodyPr/>
        <a:lstStyle/>
        <a:p>
          <a:endParaRPr lang="es-MX"/>
        </a:p>
      </dgm:t>
    </dgm:pt>
    <dgm:pt modelId="{9B94C0ED-2595-4A25-AE16-D19D22F4F59A}" type="sibTrans" cxnId="{4B51E832-EF03-4C12-85E9-AA658FDDFD49}">
      <dgm:prSet/>
      <dgm:spPr/>
      <dgm:t>
        <a:bodyPr/>
        <a:lstStyle/>
        <a:p>
          <a:endParaRPr lang="es-MX"/>
        </a:p>
      </dgm:t>
    </dgm:pt>
    <dgm:pt modelId="{FEAA0AB6-C2EF-4960-B367-948977594464}">
      <dgm:prSet phldrT="[Texto]"/>
      <dgm:spPr/>
      <dgm:t>
        <a:bodyPr/>
        <a:lstStyle/>
        <a:p>
          <a:r>
            <a:rPr lang="es-MX" dirty="0" smtClean="0"/>
            <a:t>Por ultima la beta es la medida de la cantidad de riesgo sistémico de una inversión.</a:t>
          </a:r>
          <a:endParaRPr lang="es-MX" dirty="0"/>
        </a:p>
      </dgm:t>
    </dgm:pt>
    <dgm:pt modelId="{0014476A-6C79-45EB-908F-352F5E7537C9}" type="parTrans" cxnId="{E8F31602-2116-451D-B082-267D3A2C604C}">
      <dgm:prSet/>
      <dgm:spPr/>
      <dgm:t>
        <a:bodyPr/>
        <a:lstStyle/>
        <a:p>
          <a:endParaRPr lang="es-MX"/>
        </a:p>
      </dgm:t>
    </dgm:pt>
    <dgm:pt modelId="{9CD973C3-CD08-482F-B9AD-EADF7B24AAF7}" type="sibTrans" cxnId="{E8F31602-2116-451D-B082-267D3A2C604C}">
      <dgm:prSet/>
      <dgm:spPr/>
      <dgm:t>
        <a:bodyPr/>
        <a:lstStyle/>
        <a:p>
          <a:endParaRPr lang="es-MX"/>
        </a:p>
      </dgm:t>
    </dgm:pt>
    <dgm:pt modelId="{16A8B8BC-3FAD-4E64-BD5C-17731E95DA67}" type="pres">
      <dgm:prSet presAssocID="{28C7577A-3225-40A0-A741-09AB22FFA399}" presName="Name0" presStyleCnt="0">
        <dgm:presLayoutVars>
          <dgm:dir/>
          <dgm:animLvl val="lvl"/>
          <dgm:resizeHandles val="exact"/>
        </dgm:presLayoutVars>
      </dgm:prSet>
      <dgm:spPr/>
      <dgm:t>
        <a:bodyPr/>
        <a:lstStyle/>
        <a:p>
          <a:endParaRPr lang="es-MX"/>
        </a:p>
      </dgm:t>
    </dgm:pt>
    <dgm:pt modelId="{75654957-8E6E-4953-80CC-5667B54F6C64}" type="pres">
      <dgm:prSet presAssocID="{AFA0C5AE-2FD9-4464-A843-542288DEB994}" presName="composite" presStyleCnt="0"/>
      <dgm:spPr/>
    </dgm:pt>
    <dgm:pt modelId="{02B5D506-BAEF-43ED-B942-D34F9C47946F}" type="pres">
      <dgm:prSet presAssocID="{AFA0C5AE-2FD9-4464-A843-542288DEB994}" presName="parTx" presStyleLbl="alignNode1" presStyleIdx="0" presStyleCnt="3">
        <dgm:presLayoutVars>
          <dgm:chMax val="0"/>
          <dgm:chPref val="0"/>
          <dgm:bulletEnabled val="1"/>
        </dgm:presLayoutVars>
      </dgm:prSet>
      <dgm:spPr/>
      <dgm:t>
        <a:bodyPr/>
        <a:lstStyle/>
        <a:p>
          <a:endParaRPr lang="es-MX"/>
        </a:p>
      </dgm:t>
    </dgm:pt>
    <dgm:pt modelId="{EFE63BD0-0182-4C05-A1C5-282264083897}" type="pres">
      <dgm:prSet presAssocID="{AFA0C5AE-2FD9-4464-A843-542288DEB994}" presName="desTx" presStyleLbl="alignAccFollowNode1" presStyleIdx="0" presStyleCnt="3">
        <dgm:presLayoutVars>
          <dgm:bulletEnabled val="1"/>
        </dgm:presLayoutVars>
      </dgm:prSet>
      <dgm:spPr/>
      <dgm:t>
        <a:bodyPr/>
        <a:lstStyle/>
        <a:p>
          <a:endParaRPr lang="es-MX"/>
        </a:p>
      </dgm:t>
    </dgm:pt>
    <dgm:pt modelId="{11523E83-D8B9-4CAC-9E5D-09E236467484}" type="pres">
      <dgm:prSet presAssocID="{0EBDC3AF-25AF-4AC6-BFAB-D8F41EBDC646}" presName="space" presStyleCnt="0"/>
      <dgm:spPr/>
    </dgm:pt>
    <dgm:pt modelId="{BCC30EA7-0715-46DD-AFAC-F1F740160803}" type="pres">
      <dgm:prSet presAssocID="{86915CC1-24E0-429F-8573-EB28C3508695}" presName="composite" presStyleCnt="0"/>
      <dgm:spPr/>
    </dgm:pt>
    <dgm:pt modelId="{498073ED-BB12-44D8-B4D4-8EABA2D02182}" type="pres">
      <dgm:prSet presAssocID="{86915CC1-24E0-429F-8573-EB28C3508695}" presName="parTx" presStyleLbl="alignNode1" presStyleIdx="1" presStyleCnt="3">
        <dgm:presLayoutVars>
          <dgm:chMax val="0"/>
          <dgm:chPref val="0"/>
          <dgm:bulletEnabled val="1"/>
        </dgm:presLayoutVars>
      </dgm:prSet>
      <dgm:spPr/>
      <dgm:t>
        <a:bodyPr/>
        <a:lstStyle/>
        <a:p>
          <a:endParaRPr lang="es-MX"/>
        </a:p>
      </dgm:t>
    </dgm:pt>
    <dgm:pt modelId="{901A72FF-4F44-46C7-B821-63374DA89037}" type="pres">
      <dgm:prSet presAssocID="{86915CC1-24E0-429F-8573-EB28C3508695}" presName="desTx" presStyleLbl="alignAccFollowNode1" presStyleIdx="1" presStyleCnt="3">
        <dgm:presLayoutVars>
          <dgm:bulletEnabled val="1"/>
        </dgm:presLayoutVars>
      </dgm:prSet>
      <dgm:spPr/>
      <dgm:t>
        <a:bodyPr/>
        <a:lstStyle/>
        <a:p>
          <a:endParaRPr lang="es-MX"/>
        </a:p>
      </dgm:t>
    </dgm:pt>
    <dgm:pt modelId="{34D65A92-6958-4280-820F-201E0D5966F7}" type="pres">
      <dgm:prSet presAssocID="{FBD262C3-6286-4F18-B054-27DE9570DFC5}" presName="space" presStyleCnt="0"/>
      <dgm:spPr/>
    </dgm:pt>
    <dgm:pt modelId="{60183AD9-B8AE-478F-8C94-A8B715BDA1F7}" type="pres">
      <dgm:prSet presAssocID="{74864538-1308-4CF9-A71A-18A6B78F2210}" presName="composite" presStyleCnt="0"/>
      <dgm:spPr/>
    </dgm:pt>
    <dgm:pt modelId="{06F0DC72-0E38-4AF8-92C5-5BB5604571EF}" type="pres">
      <dgm:prSet presAssocID="{74864538-1308-4CF9-A71A-18A6B78F2210}" presName="parTx" presStyleLbl="alignNode1" presStyleIdx="2" presStyleCnt="3">
        <dgm:presLayoutVars>
          <dgm:chMax val="0"/>
          <dgm:chPref val="0"/>
          <dgm:bulletEnabled val="1"/>
        </dgm:presLayoutVars>
      </dgm:prSet>
      <dgm:spPr/>
      <dgm:t>
        <a:bodyPr/>
        <a:lstStyle/>
        <a:p>
          <a:endParaRPr lang="es-MX"/>
        </a:p>
      </dgm:t>
    </dgm:pt>
    <dgm:pt modelId="{E4F0864D-ED7F-43C2-B274-68539D866E6A}" type="pres">
      <dgm:prSet presAssocID="{74864538-1308-4CF9-A71A-18A6B78F2210}" presName="desTx" presStyleLbl="alignAccFollowNode1" presStyleIdx="2" presStyleCnt="3">
        <dgm:presLayoutVars>
          <dgm:bulletEnabled val="1"/>
        </dgm:presLayoutVars>
      </dgm:prSet>
      <dgm:spPr/>
      <dgm:t>
        <a:bodyPr/>
        <a:lstStyle/>
        <a:p>
          <a:endParaRPr lang="es-MX"/>
        </a:p>
      </dgm:t>
    </dgm:pt>
  </dgm:ptLst>
  <dgm:cxnLst>
    <dgm:cxn modelId="{1674BA2E-ABA0-4FAF-9886-44A196375907}" type="presOf" srcId="{AC4FC53E-D80A-4F99-AEB5-2CF6C8CC1EB8}" destId="{EFE63BD0-0182-4C05-A1C5-282264083897}" srcOrd="0" destOrd="0" presId="urn:microsoft.com/office/officeart/2005/8/layout/hList1"/>
    <dgm:cxn modelId="{2A6416A1-C5ED-48CE-A8A8-FAFEF224D482}" srcId="{AFA0C5AE-2FD9-4464-A843-542288DEB994}" destId="{AC4FC53E-D80A-4F99-AEB5-2CF6C8CC1EB8}" srcOrd="0" destOrd="0" parTransId="{23828583-8922-430A-B5DB-A805C721AB3C}" sibTransId="{35A4F936-040F-4B2A-A2C4-BFA295A9AF31}"/>
    <dgm:cxn modelId="{67967BE5-D094-405D-9882-22EC42AC7AB3}" type="presOf" srcId="{28C7577A-3225-40A0-A741-09AB22FFA399}" destId="{16A8B8BC-3FAD-4E64-BD5C-17731E95DA67}" srcOrd="0" destOrd="0" presId="urn:microsoft.com/office/officeart/2005/8/layout/hList1"/>
    <dgm:cxn modelId="{66C4BDAB-49C8-487C-819D-A6DC73F89F3C}" type="presOf" srcId="{FEAA0AB6-C2EF-4960-B367-948977594464}" destId="{E4F0864D-ED7F-43C2-B274-68539D866E6A}" srcOrd="0" destOrd="0" presId="urn:microsoft.com/office/officeart/2005/8/layout/hList1"/>
    <dgm:cxn modelId="{E8F31602-2116-451D-B082-267D3A2C604C}" srcId="{74864538-1308-4CF9-A71A-18A6B78F2210}" destId="{FEAA0AB6-C2EF-4960-B367-948977594464}" srcOrd="0" destOrd="0" parTransId="{0014476A-6C79-45EB-908F-352F5E7537C9}" sibTransId="{9CD973C3-CD08-482F-B9AD-EADF7B24AAF7}"/>
    <dgm:cxn modelId="{55A53160-4152-4B94-ACA9-1DCB3E902605}" type="presOf" srcId="{13B83007-115B-48D4-AF5C-F78131CB1D69}" destId="{901A72FF-4F44-46C7-B821-63374DA89037}" srcOrd="0" destOrd="0" presId="urn:microsoft.com/office/officeart/2005/8/layout/hList1"/>
    <dgm:cxn modelId="{8D9CF3EE-1C5E-4C63-9C50-50A7BC083252}" srcId="{28C7577A-3225-40A0-A741-09AB22FFA399}" destId="{86915CC1-24E0-429F-8573-EB28C3508695}" srcOrd="1" destOrd="0" parTransId="{E47E4A57-9866-4AAC-9DA4-9FBC402BAC56}" sibTransId="{FBD262C3-6286-4F18-B054-27DE9570DFC5}"/>
    <dgm:cxn modelId="{EDC93B4D-70B5-4D83-BF6B-C7132A2358A8}" srcId="{28C7577A-3225-40A0-A741-09AB22FFA399}" destId="{AFA0C5AE-2FD9-4464-A843-542288DEB994}" srcOrd="0" destOrd="0" parTransId="{25AF4B96-F594-46B0-AD69-46879FDC7E86}" sibTransId="{0EBDC3AF-25AF-4AC6-BFAB-D8F41EBDC646}"/>
    <dgm:cxn modelId="{4AEC087D-2D91-4CC6-B721-2C05412E19B3}" type="presOf" srcId="{AFA0C5AE-2FD9-4464-A843-542288DEB994}" destId="{02B5D506-BAEF-43ED-B942-D34F9C47946F}" srcOrd="0" destOrd="0" presId="urn:microsoft.com/office/officeart/2005/8/layout/hList1"/>
    <dgm:cxn modelId="{CF6CF242-FD80-467B-8DD9-836FDABB72A2}" srcId="{86915CC1-24E0-429F-8573-EB28C3508695}" destId="{13B83007-115B-48D4-AF5C-F78131CB1D69}" srcOrd="0" destOrd="0" parTransId="{CC3CD5BA-DFE1-415C-9D64-A873C9A9E8A5}" sibTransId="{D580C3E6-A9BC-4080-9FEA-181B6D471E4A}"/>
    <dgm:cxn modelId="{0B63AF22-70AE-4361-88DA-854BB5B9F0E2}" type="presOf" srcId="{74864538-1308-4CF9-A71A-18A6B78F2210}" destId="{06F0DC72-0E38-4AF8-92C5-5BB5604571EF}" srcOrd="0" destOrd="0" presId="urn:microsoft.com/office/officeart/2005/8/layout/hList1"/>
    <dgm:cxn modelId="{84AA1546-5A6B-4E26-9493-CA07854951C6}" type="presOf" srcId="{86915CC1-24E0-429F-8573-EB28C3508695}" destId="{498073ED-BB12-44D8-B4D4-8EABA2D02182}" srcOrd="0" destOrd="0" presId="urn:microsoft.com/office/officeart/2005/8/layout/hList1"/>
    <dgm:cxn modelId="{4B51E832-EF03-4C12-85E9-AA658FDDFD49}" srcId="{28C7577A-3225-40A0-A741-09AB22FFA399}" destId="{74864538-1308-4CF9-A71A-18A6B78F2210}" srcOrd="2" destOrd="0" parTransId="{4DC166A3-CB1A-4DF8-83CA-1F0A18C1DB87}" sibTransId="{9B94C0ED-2595-4A25-AE16-D19D22F4F59A}"/>
    <dgm:cxn modelId="{83E92CCE-9D5E-4FD0-9E3A-F7DDC32C2F92}" type="presParOf" srcId="{16A8B8BC-3FAD-4E64-BD5C-17731E95DA67}" destId="{75654957-8E6E-4953-80CC-5667B54F6C64}" srcOrd="0" destOrd="0" presId="urn:microsoft.com/office/officeart/2005/8/layout/hList1"/>
    <dgm:cxn modelId="{5BD2A88A-97B7-4320-8398-FC3488F711EA}" type="presParOf" srcId="{75654957-8E6E-4953-80CC-5667B54F6C64}" destId="{02B5D506-BAEF-43ED-B942-D34F9C47946F}" srcOrd="0" destOrd="0" presId="urn:microsoft.com/office/officeart/2005/8/layout/hList1"/>
    <dgm:cxn modelId="{251AF1FE-09BA-40DE-8446-27C6BDB3164B}" type="presParOf" srcId="{75654957-8E6E-4953-80CC-5667B54F6C64}" destId="{EFE63BD0-0182-4C05-A1C5-282264083897}" srcOrd="1" destOrd="0" presId="urn:microsoft.com/office/officeart/2005/8/layout/hList1"/>
    <dgm:cxn modelId="{B37F821B-7D33-4225-93AD-461457E2D788}" type="presParOf" srcId="{16A8B8BC-3FAD-4E64-BD5C-17731E95DA67}" destId="{11523E83-D8B9-4CAC-9E5D-09E236467484}" srcOrd="1" destOrd="0" presId="urn:microsoft.com/office/officeart/2005/8/layout/hList1"/>
    <dgm:cxn modelId="{7D5BB873-7E20-4F5A-985D-14DD876623B5}" type="presParOf" srcId="{16A8B8BC-3FAD-4E64-BD5C-17731E95DA67}" destId="{BCC30EA7-0715-46DD-AFAC-F1F740160803}" srcOrd="2" destOrd="0" presId="urn:microsoft.com/office/officeart/2005/8/layout/hList1"/>
    <dgm:cxn modelId="{26B09B86-03F1-4ACA-98AB-524DBD4EBD81}" type="presParOf" srcId="{BCC30EA7-0715-46DD-AFAC-F1F740160803}" destId="{498073ED-BB12-44D8-B4D4-8EABA2D02182}" srcOrd="0" destOrd="0" presId="urn:microsoft.com/office/officeart/2005/8/layout/hList1"/>
    <dgm:cxn modelId="{B72A94CA-196B-4EA4-961D-54DE3A22623F}" type="presParOf" srcId="{BCC30EA7-0715-46DD-AFAC-F1F740160803}" destId="{901A72FF-4F44-46C7-B821-63374DA89037}" srcOrd="1" destOrd="0" presId="urn:microsoft.com/office/officeart/2005/8/layout/hList1"/>
    <dgm:cxn modelId="{AFDF0175-A477-40CF-8CD1-0C9393896A5F}" type="presParOf" srcId="{16A8B8BC-3FAD-4E64-BD5C-17731E95DA67}" destId="{34D65A92-6958-4280-820F-201E0D5966F7}" srcOrd="3" destOrd="0" presId="urn:microsoft.com/office/officeart/2005/8/layout/hList1"/>
    <dgm:cxn modelId="{928F0107-CA4D-4C4B-AA79-84EF612DCDDE}" type="presParOf" srcId="{16A8B8BC-3FAD-4E64-BD5C-17731E95DA67}" destId="{60183AD9-B8AE-478F-8C94-A8B715BDA1F7}" srcOrd="4" destOrd="0" presId="urn:microsoft.com/office/officeart/2005/8/layout/hList1"/>
    <dgm:cxn modelId="{F94540F1-4CE6-482D-AA82-AB98FB10ACEB}" type="presParOf" srcId="{60183AD9-B8AE-478F-8C94-A8B715BDA1F7}" destId="{06F0DC72-0E38-4AF8-92C5-5BB5604571EF}" srcOrd="0" destOrd="0" presId="urn:microsoft.com/office/officeart/2005/8/layout/hList1"/>
    <dgm:cxn modelId="{D97C8E4B-C5EA-42AF-B9F6-865138DDD02A}" type="presParOf" srcId="{60183AD9-B8AE-478F-8C94-A8B715BDA1F7}" destId="{E4F0864D-ED7F-43C2-B274-68539D866E6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8A2DE2E-BB98-4964-B367-1E78A1EC58F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D43B5AD8-CE5C-491D-8868-6F51FB73495A}">
      <dgm:prSet phldrT="[Texto]" custT="1"/>
      <dgm:spPr/>
      <dgm:t>
        <a:bodyPr/>
        <a:lstStyle/>
        <a:p>
          <a:pPr algn="just"/>
          <a:r>
            <a:rPr lang="es-MX" sz="2000" dirty="0" smtClean="0"/>
            <a:t>La rentabilidad esperada de cualquier inversión es igual a la tasa de libre riesgo.</a:t>
          </a:r>
          <a:endParaRPr lang="es-MX" sz="2000" dirty="0"/>
        </a:p>
      </dgm:t>
    </dgm:pt>
    <dgm:pt modelId="{E1348CD4-9C9D-488C-9DCF-A5C1E815FF12}" type="parTrans" cxnId="{DEAD64E2-BD14-432F-A91E-9555028FBB44}">
      <dgm:prSet/>
      <dgm:spPr/>
      <dgm:t>
        <a:bodyPr/>
        <a:lstStyle/>
        <a:p>
          <a:endParaRPr lang="es-MX"/>
        </a:p>
      </dgm:t>
    </dgm:pt>
    <dgm:pt modelId="{870D42F5-26F0-482B-9578-3B82607EED06}" type="sibTrans" cxnId="{DEAD64E2-BD14-432F-A91E-9555028FBB44}">
      <dgm:prSet/>
      <dgm:spPr/>
      <dgm:t>
        <a:bodyPr/>
        <a:lstStyle/>
        <a:p>
          <a:endParaRPr lang="es-MX"/>
        </a:p>
      </dgm:t>
    </dgm:pt>
    <dgm:pt modelId="{7E292086-96D0-45F6-AB21-EFBDAC73B59A}">
      <dgm:prSet phldrT="[Texto]" custT="1"/>
      <dgm:spPr/>
      <dgm:t>
        <a:bodyPr/>
        <a:lstStyle/>
        <a:p>
          <a:pPr algn="just"/>
          <a:r>
            <a:rPr lang="es-MX" sz="2000" dirty="0" smtClean="0"/>
            <a:t>Es el principal método utilizado para determinar el costo del capital de sus fondos propios.  </a:t>
          </a:r>
          <a:endParaRPr lang="es-MX" sz="2000" dirty="0"/>
        </a:p>
      </dgm:t>
    </dgm:pt>
    <dgm:pt modelId="{8DF79F87-1D58-4686-898F-C4199520DAFE}" type="parTrans" cxnId="{42343A5F-0863-4E7C-8A4F-48ED45BA9F5D}">
      <dgm:prSet/>
      <dgm:spPr/>
      <dgm:t>
        <a:bodyPr/>
        <a:lstStyle/>
        <a:p>
          <a:endParaRPr lang="es-MX"/>
        </a:p>
      </dgm:t>
    </dgm:pt>
    <dgm:pt modelId="{6AE27405-C533-44B0-B479-DD928CB97A33}" type="sibTrans" cxnId="{42343A5F-0863-4E7C-8A4F-48ED45BA9F5D}">
      <dgm:prSet/>
      <dgm:spPr/>
      <dgm:t>
        <a:bodyPr/>
        <a:lstStyle/>
        <a:p>
          <a:endParaRPr lang="es-MX"/>
        </a:p>
      </dgm:t>
    </dgm:pt>
    <dgm:pt modelId="{1FC8B808-12B7-49D2-B4CE-DF5CFD49210D}">
      <dgm:prSet phldrT="[Texto]" custT="1"/>
      <dgm:spPr/>
      <dgm:t>
        <a:bodyPr/>
        <a:lstStyle/>
        <a:p>
          <a:pPr algn="just"/>
          <a:r>
            <a:rPr lang="es-MX" sz="2000" dirty="0" smtClean="0"/>
            <a:t>Los inversores no invierten en este valor al menos que la rentabilidad obtenida sea también la exigida.</a:t>
          </a:r>
          <a:endParaRPr lang="es-MX" sz="2000" dirty="0"/>
        </a:p>
      </dgm:t>
    </dgm:pt>
    <dgm:pt modelId="{177A78CF-134C-4231-8A76-0C284A840CF3}" type="parTrans" cxnId="{094A026C-4468-4C1A-AEBC-12843F7988CD}">
      <dgm:prSet/>
      <dgm:spPr/>
      <dgm:t>
        <a:bodyPr/>
        <a:lstStyle/>
        <a:p>
          <a:endParaRPr lang="es-MX"/>
        </a:p>
      </dgm:t>
    </dgm:pt>
    <dgm:pt modelId="{10EF6E24-BA5B-4DC9-B086-3492BCDBFDE0}" type="sibTrans" cxnId="{094A026C-4468-4C1A-AEBC-12843F7988CD}">
      <dgm:prSet/>
      <dgm:spPr/>
      <dgm:t>
        <a:bodyPr/>
        <a:lstStyle/>
        <a:p>
          <a:endParaRPr lang="es-MX"/>
        </a:p>
      </dgm:t>
    </dgm:pt>
    <dgm:pt modelId="{7B72DF41-1862-4FD3-A12B-4F5E047BD500}" type="pres">
      <dgm:prSet presAssocID="{88A2DE2E-BB98-4964-B367-1E78A1EC58F6}" presName="linear" presStyleCnt="0">
        <dgm:presLayoutVars>
          <dgm:dir/>
          <dgm:animLvl val="lvl"/>
          <dgm:resizeHandles val="exact"/>
        </dgm:presLayoutVars>
      </dgm:prSet>
      <dgm:spPr/>
      <dgm:t>
        <a:bodyPr/>
        <a:lstStyle/>
        <a:p>
          <a:endParaRPr lang="es-MX"/>
        </a:p>
      </dgm:t>
    </dgm:pt>
    <dgm:pt modelId="{553130DA-9504-4717-85DC-11B417FB2C4C}" type="pres">
      <dgm:prSet presAssocID="{D43B5AD8-CE5C-491D-8868-6F51FB73495A}" presName="parentLin" presStyleCnt="0"/>
      <dgm:spPr/>
    </dgm:pt>
    <dgm:pt modelId="{BFC739D7-8E4B-42E6-9A3E-3BE3268E39BE}" type="pres">
      <dgm:prSet presAssocID="{D43B5AD8-CE5C-491D-8868-6F51FB73495A}" presName="parentLeftMargin" presStyleLbl="node1" presStyleIdx="0" presStyleCnt="3"/>
      <dgm:spPr/>
      <dgm:t>
        <a:bodyPr/>
        <a:lstStyle/>
        <a:p>
          <a:endParaRPr lang="es-MX"/>
        </a:p>
      </dgm:t>
    </dgm:pt>
    <dgm:pt modelId="{D44F7415-3664-432D-9EBE-BF6C9DEED13C}" type="pres">
      <dgm:prSet presAssocID="{D43B5AD8-CE5C-491D-8868-6F51FB73495A}" presName="parentText" presStyleLbl="node1" presStyleIdx="0" presStyleCnt="3">
        <dgm:presLayoutVars>
          <dgm:chMax val="0"/>
          <dgm:bulletEnabled val="1"/>
        </dgm:presLayoutVars>
      </dgm:prSet>
      <dgm:spPr/>
      <dgm:t>
        <a:bodyPr/>
        <a:lstStyle/>
        <a:p>
          <a:endParaRPr lang="es-MX"/>
        </a:p>
      </dgm:t>
    </dgm:pt>
    <dgm:pt modelId="{8B0171F4-A600-4F78-B2C1-78BB616AD691}" type="pres">
      <dgm:prSet presAssocID="{D43B5AD8-CE5C-491D-8868-6F51FB73495A}" presName="negativeSpace" presStyleCnt="0"/>
      <dgm:spPr/>
    </dgm:pt>
    <dgm:pt modelId="{5A54125E-1C49-483E-8AED-DC6182C83633}" type="pres">
      <dgm:prSet presAssocID="{D43B5AD8-CE5C-491D-8868-6F51FB73495A}" presName="childText" presStyleLbl="conFgAcc1" presStyleIdx="0" presStyleCnt="3">
        <dgm:presLayoutVars>
          <dgm:bulletEnabled val="1"/>
        </dgm:presLayoutVars>
      </dgm:prSet>
      <dgm:spPr/>
    </dgm:pt>
    <dgm:pt modelId="{7E006FCA-3B94-416F-B448-FBD29AEF996A}" type="pres">
      <dgm:prSet presAssocID="{870D42F5-26F0-482B-9578-3B82607EED06}" presName="spaceBetweenRectangles" presStyleCnt="0"/>
      <dgm:spPr/>
    </dgm:pt>
    <dgm:pt modelId="{8CEDB272-9AAB-428C-88AF-4B89D6754977}" type="pres">
      <dgm:prSet presAssocID="{7E292086-96D0-45F6-AB21-EFBDAC73B59A}" presName="parentLin" presStyleCnt="0"/>
      <dgm:spPr/>
    </dgm:pt>
    <dgm:pt modelId="{A3C3C70D-887E-46B1-A33F-1318769DD757}" type="pres">
      <dgm:prSet presAssocID="{7E292086-96D0-45F6-AB21-EFBDAC73B59A}" presName="parentLeftMargin" presStyleLbl="node1" presStyleIdx="0" presStyleCnt="3"/>
      <dgm:spPr/>
      <dgm:t>
        <a:bodyPr/>
        <a:lstStyle/>
        <a:p>
          <a:endParaRPr lang="es-MX"/>
        </a:p>
      </dgm:t>
    </dgm:pt>
    <dgm:pt modelId="{2C56098D-BB8D-4413-8829-39D9FE15F83B}" type="pres">
      <dgm:prSet presAssocID="{7E292086-96D0-45F6-AB21-EFBDAC73B59A}" presName="parentText" presStyleLbl="node1" presStyleIdx="1" presStyleCnt="3">
        <dgm:presLayoutVars>
          <dgm:chMax val="0"/>
          <dgm:bulletEnabled val="1"/>
        </dgm:presLayoutVars>
      </dgm:prSet>
      <dgm:spPr/>
      <dgm:t>
        <a:bodyPr/>
        <a:lstStyle/>
        <a:p>
          <a:endParaRPr lang="es-MX"/>
        </a:p>
      </dgm:t>
    </dgm:pt>
    <dgm:pt modelId="{06030FAF-BF54-4AC3-9C30-3E4F9A68FB36}" type="pres">
      <dgm:prSet presAssocID="{7E292086-96D0-45F6-AB21-EFBDAC73B59A}" presName="negativeSpace" presStyleCnt="0"/>
      <dgm:spPr/>
    </dgm:pt>
    <dgm:pt modelId="{8701861E-9479-4EC7-AC7A-F4410402AD2D}" type="pres">
      <dgm:prSet presAssocID="{7E292086-96D0-45F6-AB21-EFBDAC73B59A}" presName="childText" presStyleLbl="conFgAcc1" presStyleIdx="1" presStyleCnt="3">
        <dgm:presLayoutVars>
          <dgm:bulletEnabled val="1"/>
        </dgm:presLayoutVars>
      </dgm:prSet>
      <dgm:spPr/>
    </dgm:pt>
    <dgm:pt modelId="{C9B36B35-E010-4238-9887-FCCEE1EEC1E8}" type="pres">
      <dgm:prSet presAssocID="{6AE27405-C533-44B0-B479-DD928CB97A33}" presName="spaceBetweenRectangles" presStyleCnt="0"/>
      <dgm:spPr/>
    </dgm:pt>
    <dgm:pt modelId="{7DADC4F1-354B-4F2F-8320-FF30006559C5}" type="pres">
      <dgm:prSet presAssocID="{1FC8B808-12B7-49D2-B4CE-DF5CFD49210D}" presName="parentLin" presStyleCnt="0"/>
      <dgm:spPr/>
    </dgm:pt>
    <dgm:pt modelId="{23C5230C-01DB-41AB-A249-A8B1C0ADE876}" type="pres">
      <dgm:prSet presAssocID="{1FC8B808-12B7-49D2-B4CE-DF5CFD49210D}" presName="parentLeftMargin" presStyleLbl="node1" presStyleIdx="1" presStyleCnt="3"/>
      <dgm:spPr/>
      <dgm:t>
        <a:bodyPr/>
        <a:lstStyle/>
        <a:p>
          <a:endParaRPr lang="es-MX"/>
        </a:p>
      </dgm:t>
    </dgm:pt>
    <dgm:pt modelId="{07D70AEB-37E0-47FE-A9B3-E053642ED73F}" type="pres">
      <dgm:prSet presAssocID="{1FC8B808-12B7-49D2-B4CE-DF5CFD49210D}" presName="parentText" presStyleLbl="node1" presStyleIdx="2" presStyleCnt="3">
        <dgm:presLayoutVars>
          <dgm:chMax val="0"/>
          <dgm:bulletEnabled val="1"/>
        </dgm:presLayoutVars>
      </dgm:prSet>
      <dgm:spPr/>
      <dgm:t>
        <a:bodyPr/>
        <a:lstStyle/>
        <a:p>
          <a:endParaRPr lang="es-MX"/>
        </a:p>
      </dgm:t>
    </dgm:pt>
    <dgm:pt modelId="{D1B99DAA-D4A3-4714-B167-03D25A1FF305}" type="pres">
      <dgm:prSet presAssocID="{1FC8B808-12B7-49D2-B4CE-DF5CFD49210D}" presName="negativeSpace" presStyleCnt="0"/>
      <dgm:spPr/>
    </dgm:pt>
    <dgm:pt modelId="{D1FABFB0-2718-4E48-B161-DFE4483E083C}" type="pres">
      <dgm:prSet presAssocID="{1FC8B808-12B7-49D2-B4CE-DF5CFD49210D}" presName="childText" presStyleLbl="conFgAcc1" presStyleIdx="2" presStyleCnt="3">
        <dgm:presLayoutVars>
          <dgm:bulletEnabled val="1"/>
        </dgm:presLayoutVars>
      </dgm:prSet>
      <dgm:spPr/>
    </dgm:pt>
  </dgm:ptLst>
  <dgm:cxnLst>
    <dgm:cxn modelId="{094A026C-4468-4C1A-AEBC-12843F7988CD}" srcId="{88A2DE2E-BB98-4964-B367-1E78A1EC58F6}" destId="{1FC8B808-12B7-49D2-B4CE-DF5CFD49210D}" srcOrd="2" destOrd="0" parTransId="{177A78CF-134C-4231-8A76-0C284A840CF3}" sibTransId="{10EF6E24-BA5B-4DC9-B086-3492BCDBFDE0}"/>
    <dgm:cxn modelId="{DEAD64E2-BD14-432F-A91E-9555028FBB44}" srcId="{88A2DE2E-BB98-4964-B367-1E78A1EC58F6}" destId="{D43B5AD8-CE5C-491D-8868-6F51FB73495A}" srcOrd="0" destOrd="0" parTransId="{E1348CD4-9C9D-488C-9DCF-A5C1E815FF12}" sibTransId="{870D42F5-26F0-482B-9578-3B82607EED06}"/>
    <dgm:cxn modelId="{AF08480D-1280-4EF9-B486-051AE7CCEADD}" type="presOf" srcId="{7E292086-96D0-45F6-AB21-EFBDAC73B59A}" destId="{A3C3C70D-887E-46B1-A33F-1318769DD757}" srcOrd="0" destOrd="0" presId="urn:microsoft.com/office/officeart/2005/8/layout/list1"/>
    <dgm:cxn modelId="{C71B37BA-BB8C-4920-A22A-972D73E8A19D}" type="presOf" srcId="{D43B5AD8-CE5C-491D-8868-6F51FB73495A}" destId="{D44F7415-3664-432D-9EBE-BF6C9DEED13C}" srcOrd="1" destOrd="0" presId="urn:microsoft.com/office/officeart/2005/8/layout/list1"/>
    <dgm:cxn modelId="{9272555A-A2D6-4A0E-B46A-40DDAAEA4CD6}" type="presOf" srcId="{88A2DE2E-BB98-4964-B367-1E78A1EC58F6}" destId="{7B72DF41-1862-4FD3-A12B-4F5E047BD500}" srcOrd="0" destOrd="0" presId="urn:microsoft.com/office/officeart/2005/8/layout/list1"/>
    <dgm:cxn modelId="{399C7282-AE7C-4202-A901-0A3AA2D75145}" type="presOf" srcId="{1FC8B808-12B7-49D2-B4CE-DF5CFD49210D}" destId="{23C5230C-01DB-41AB-A249-A8B1C0ADE876}" srcOrd="0" destOrd="0" presId="urn:microsoft.com/office/officeart/2005/8/layout/list1"/>
    <dgm:cxn modelId="{75CD4890-68E7-4A82-B01F-0AC6AB1B40CB}" type="presOf" srcId="{D43B5AD8-CE5C-491D-8868-6F51FB73495A}" destId="{BFC739D7-8E4B-42E6-9A3E-3BE3268E39BE}" srcOrd="0" destOrd="0" presId="urn:microsoft.com/office/officeart/2005/8/layout/list1"/>
    <dgm:cxn modelId="{42343A5F-0863-4E7C-8A4F-48ED45BA9F5D}" srcId="{88A2DE2E-BB98-4964-B367-1E78A1EC58F6}" destId="{7E292086-96D0-45F6-AB21-EFBDAC73B59A}" srcOrd="1" destOrd="0" parTransId="{8DF79F87-1D58-4686-898F-C4199520DAFE}" sibTransId="{6AE27405-C533-44B0-B479-DD928CB97A33}"/>
    <dgm:cxn modelId="{33227C75-6E0F-42E1-BC2A-483A45BA5BF8}" type="presOf" srcId="{1FC8B808-12B7-49D2-B4CE-DF5CFD49210D}" destId="{07D70AEB-37E0-47FE-A9B3-E053642ED73F}" srcOrd="1" destOrd="0" presId="urn:microsoft.com/office/officeart/2005/8/layout/list1"/>
    <dgm:cxn modelId="{5FD7960D-5A9F-4F5E-980F-94D0C6DE8EA4}" type="presOf" srcId="{7E292086-96D0-45F6-AB21-EFBDAC73B59A}" destId="{2C56098D-BB8D-4413-8829-39D9FE15F83B}" srcOrd="1" destOrd="0" presId="urn:microsoft.com/office/officeart/2005/8/layout/list1"/>
    <dgm:cxn modelId="{F47C48AA-67A9-4D43-8302-2D63D75D02F7}" type="presParOf" srcId="{7B72DF41-1862-4FD3-A12B-4F5E047BD500}" destId="{553130DA-9504-4717-85DC-11B417FB2C4C}" srcOrd="0" destOrd="0" presId="urn:microsoft.com/office/officeart/2005/8/layout/list1"/>
    <dgm:cxn modelId="{1E1FD9DC-75CD-4936-A962-A1BCCE510196}" type="presParOf" srcId="{553130DA-9504-4717-85DC-11B417FB2C4C}" destId="{BFC739D7-8E4B-42E6-9A3E-3BE3268E39BE}" srcOrd="0" destOrd="0" presId="urn:microsoft.com/office/officeart/2005/8/layout/list1"/>
    <dgm:cxn modelId="{386D653B-E10B-4B80-B305-ABAE0F40135B}" type="presParOf" srcId="{553130DA-9504-4717-85DC-11B417FB2C4C}" destId="{D44F7415-3664-432D-9EBE-BF6C9DEED13C}" srcOrd="1" destOrd="0" presId="urn:microsoft.com/office/officeart/2005/8/layout/list1"/>
    <dgm:cxn modelId="{8C9008CB-7BD7-4A17-9741-991763D52B75}" type="presParOf" srcId="{7B72DF41-1862-4FD3-A12B-4F5E047BD500}" destId="{8B0171F4-A600-4F78-B2C1-78BB616AD691}" srcOrd="1" destOrd="0" presId="urn:microsoft.com/office/officeart/2005/8/layout/list1"/>
    <dgm:cxn modelId="{77CC4162-FF4B-4D7F-8D3B-E8AD28944974}" type="presParOf" srcId="{7B72DF41-1862-4FD3-A12B-4F5E047BD500}" destId="{5A54125E-1C49-483E-8AED-DC6182C83633}" srcOrd="2" destOrd="0" presId="urn:microsoft.com/office/officeart/2005/8/layout/list1"/>
    <dgm:cxn modelId="{34B77DA2-4703-4366-94D0-D7915D3E3CCF}" type="presParOf" srcId="{7B72DF41-1862-4FD3-A12B-4F5E047BD500}" destId="{7E006FCA-3B94-416F-B448-FBD29AEF996A}" srcOrd="3" destOrd="0" presId="urn:microsoft.com/office/officeart/2005/8/layout/list1"/>
    <dgm:cxn modelId="{0902913B-10AC-46AE-85CB-504867E07A36}" type="presParOf" srcId="{7B72DF41-1862-4FD3-A12B-4F5E047BD500}" destId="{8CEDB272-9AAB-428C-88AF-4B89D6754977}" srcOrd="4" destOrd="0" presId="urn:microsoft.com/office/officeart/2005/8/layout/list1"/>
    <dgm:cxn modelId="{4824EA79-A108-40A2-A6F7-B2BF74C2C7A5}" type="presParOf" srcId="{8CEDB272-9AAB-428C-88AF-4B89D6754977}" destId="{A3C3C70D-887E-46B1-A33F-1318769DD757}" srcOrd="0" destOrd="0" presId="urn:microsoft.com/office/officeart/2005/8/layout/list1"/>
    <dgm:cxn modelId="{49A9734B-8973-4A51-A89C-FC046358DC97}" type="presParOf" srcId="{8CEDB272-9AAB-428C-88AF-4B89D6754977}" destId="{2C56098D-BB8D-4413-8829-39D9FE15F83B}" srcOrd="1" destOrd="0" presId="urn:microsoft.com/office/officeart/2005/8/layout/list1"/>
    <dgm:cxn modelId="{9E1A6B59-FE17-49D5-B73C-F69D30829E61}" type="presParOf" srcId="{7B72DF41-1862-4FD3-A12B-4F5E047BD500}" destId="{06030FAF-BF54-4AC3-9C30-3E4F9A68FB36}" srcOrd="5" destOrd="0" presId="urn:microsoft.com/office/officeart/2005/8/layout/list1"/>
    <dgm:cxn modelId="{96FEC4D0-7133-48CC-A498-1F7629E88418}" type="presParOf" srcId="{7B72DF41-1862-4FD3-A12B-4F5E047BD500}" destId="{8701861E-9479-4EC7-AC7A-F4410402AD2D}" srcOrd="6" destOrd="0" presId="urn:microsoft.com/office/officeart/2005/8/layout/list1"/>
    <dgm:cxn modelId="{02644F2F-CD8B-4591-B334-274DB4B4899E}" type="presParOf" srcId="{7B72DF41-1862-4FD3-A12B-4F5E047BD500}" destId="{C9B36B35-E010-4238-9887-FCCEE1EEC1E8}" srcOrd="7" destOrd="0" presId="urn:microsoft.com/office/officeart/2005/8/layout/list1"/>
    <dgm:cxn modelId="{B2260D63-7806-42F4-B29B-A00629AAC579}" type="presParOf" srcId="{7B72DF41-1862-4FD3-A12B-4F5E047BD500}" destId="{7DADC4F1-354B-4F2F-8320-FF30006559C5}" srcOrd="8" destOrd="0" presId="urn:microsoft.com/office/officeart/2005/8/layout/list1"/>
    <dgm:cxn modelId="{7889FC42-D629-4900-A9F3-32FCDD7B884E}" type="presParOf" srcId="{7DADC4F1-354B-4F2F-8320-FF30006559C5}" destId="{23C5230C-01DB-41AB-A249-A8B1C0ADE876}" srcOrd="0" destOrd="0" presId="urn:microsoft.com/office/officeart/2005/8/layout/list1"/>
    <dgm:cxn modelId="{A39A3D4A-84EE-476E-A60F-4874A9273FF5}" type="presParOf" srcId="{7DADC4F1-354B-4F2F-8320-FF30006559C5}" destId="{07D70AEB-37E0-47FE-A9B3-E053642ED73F}" srcOrd="1" destOrd="0" presId="urn:microsoft.com/office/officeart/2005/8/layout/list1"/>
    <dgm:cxn modelId="{58EA34EE-8CBC-4B4D-B9FD-1054D44BB81F}" type="presParOf" srcId="{7B72DF41-1862-4FD3-A12B-4F5E047BD500}" destId="{D1B99DAA-D4A3-4714-B167-03D25A1FF305}" srcOrd="9" destOrd="0" presId="urn:microsoft.com/office/officeart/2005/8/layout/list1"/>
    <dgm:cxn modelId="{B28BBE18-07A1-4C3D-9E44-BA6CCCEED792}" type="presParOf" srcId="{7B72DF41-1862-4FD3-A12B-4F5E047BD500}" destId="{D1FABFB0-2718-4E48-B161-DFE4483E083C}"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CD5D127-4A26-4F70-ACF1-0EA4154396E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s-MX"/>
        </a:p>
      </dgm:t>
    </dgm:pt>
    <dgm:pt modelId="{A1DB2DDC-BECF-4778-8DCB-03706A226822}">
      <dgm:prSet phldrT="[Texto]" custT="1"/>
      <dgm:spPr/>
      <dgm:t>
        <a:bodyPr/>
        <a:lstStyle/>
        <a:p>
          <a:r>
            <a:rPr lang="es-MX" sz="1400" dirty="0" smtClean="0">
              <a:latin typeface="Arial" pitchFamily="34" charset="0"/>
              <a:cs typeface="Arial" pitchFamily="34" charset="0"/>
            </a:rPr>
            <a:t>Costo medio ponderado del capital </a:t>
          </a:r>
          <a:endParaRPr lang="es-MX" sz="1400" dirty="0">
            <a:latin typeface="Arial" pitchFamily="34" charset="0"/>
            <a:cs typeface="Arial" pitchFamily="34" charset="0"/>
          </a:endParaRPr>
        </a:p>
      </dgm:t>
    </dgm:pt>
    <dgm:pt modelId="{AE94A958-BD8C-4481-B5C7-098702EADB57}" type="parTrans" cxnId="{9C3E2824-22FD-46CF-825A-238AE572142A}">
      <dgm:prSet/>
      <dgm:spPr/>
      <dgm:t>
        <a:bodyPr/>
        <a:lstStyle/>
        <a:p>
          <a:endParaRPr lang="es-MX"/>
        </a:p>
      </dgm:t>
    </dgm:pt>
    <dgm:pt modelId="{8F8AE653-EF01-4D13-BD4E-97DF2F432839}" type="sibTrans" cxnId="{9C3E2824-22FD-46CF-825A-238AE572142A}">
      <dgm:prSet/>
      <dgm:spPr/>
      <dgm:t>
        <a:bodyPr/>
        <a:lstStyle/>
        <a:p>
          <a:endParaRPr lang="es-MX"/>
        </a:p>
      </dgm:t>
    </dgm:pt>
    <dgm:pt modelId="{BB620F50-695F-44B2-A9DD-2B4183F37EF5}">
      <dgm:prSet phldrT="[Texto]" custT="1"/>
      <dgm:spPr/>
      <dgm:t>
        <a:bodyPr/>
        <a:lstStyle/>
        <a:p>
          <a:r>
            <a:rPr lang="es-MX" sz="1400" dirty="0" smtClean="0">
              <a:latin typeface="Arial" pitchFamily="34" charset="0"/>
              <a:cs typeface="Arial" pitchFamily="34" charset="0"/>
            </a:rPr>
            <a:t>Es el promedio de los costos de los fondos propios y del costo de la deuda de la empresa.</a:t>
          </a:r>
          <a:endParaRPr lang="es-MX" sz="1400" dirty="0">
            <a:latin typeface="Arial" pitchFamily="34" charset="0"/>
            <a:cs typeface="Arial" pitchFamily="34" charset="0"/>
          </a:endParaRPr>
        </a:p>
      </dgm:t>
    </dgm:pt>
    <dgm:pt modelId="{D5D57A22-29BF-4EC2-BF26-9889A27B64FA}" type="parTrans" cxnId="{D836217C-DC10-4381-BC97-A71597AF10CE}">
      <dgm:prSet/>
      <dgm:spPr/>
      <dgm:t>
        <a:bodyPr/>
        <a:lstStyle/>
        <a:p>
          <a:endParaRPr lang="es-MX"/>
        </a:p>
      </dgm:t>
    </dgm:pt>
    <dgm:pt modelId="{64B2F585-92BD-4035-8EA7-277E6491A234}" type="sibTrans" cxnId="{D836217C-DC10-4381-BC97-A71597AF10CE}">
      <dgm:prSet/>
      <dgm:spPr/>
      <dgm:t>
        <a:bodyPr/>
        <a:lstStyle/>
        <a:p>
          <a:endParaRPr lang="es-MX"/>
        </a:p>
      </dgm:t>
    </dgm:pt>
    <dgm:pt modelId="{97EA6F21-B672-44FE-ADE4-B53CB7480C09}">
      <dgm:prSet phldrT="[Texto]" custT="1"/>
      <dgm:spPr/>
      <dgm:t>
        <a:bodyPr/>
        <a:lstStyle/>
        <a:p>
          <a:r>
            <a:rPr lang="es-MX" sz="1400" dirty="0" smtClean="0">
              <a:latin typeface="Arial" pitchFamily="34" charset="0"/>
              <a:cs typeface="Arial" pitchFamily="34" charset="0"/>
            </a:rPr>
            <a:t>Ponderando por las fracciones del valor de la empresa.</a:t>
          </a:r>
          <a:endParaRPr lang="es-MX" sz="1400" dirty="0">
            <a:latin typeface="Arial" pitchFamily="34" charset="0"/>
            <a:cs typeface="Arial" pitchFamily="34" charset="0"/>
          </a:endParaRPr>
        </a:p>
      </dgm:t>
    </dgm:pt>
    <dgm:pt modelId="{F7179215-1D96-4F69-A7BD-B85FE58BDDDB}" type="parTrans" cxnId="{321C1A42-7C65-4331-9893-D001D59A9380}">
      <dgm:prSet/>
      <dgm:spPr/>
      <dgm:t>
        <a:bodyPr/>
        <a:lstStyle/>
        <a:p>
          <a:endParaRPr lang="es-MX"/>
        </a:p>
      </dgm:t>
    </dgm:pt>
    <dgm:pt modelId="{F15B5BED-CECE-4212-B517-B128C7BD73F8}" type="sibTrans" cxnId="{321C1A42-7C65-4331-9893-D001D59A9380}">
      <dgm:prSet/>
      <dgm:spPr/>
      <dgm:t>
        <a:bodyPr/>
        <a:lstStyle/>
        <a:p>
          <a:endParaRPr lang="es-MX"/>
        </a:p>
      </dgm:t>
    </dgm:pt>
    <dgm:pt modelId="{0A7CE729-6CA8-4FBA-B98C-5941B5785AD2}">
      <dgm:prSet phldrT="[Texto]" custT="1"/>
      <dgm:spPr/>
      <dgm:t>
        <a:bodyPr/>
        <a:lstStyle/>
        <a:p>
          <a:r>
            <a:rPr lang="es-MX" sz="1400" dirty="0" smtClean="0">
              <a:latin typeface="Arial" pitchFamily="34" charset="0"/>
              <a:cs typeface="Arial" pitchFamily="34" charset="0"/>
            </a:rPr>
            <a:t>Corresponden al capital propio y la deuda relevante. </a:t>
          </a:r>
          <a:endParaRPr lang="es-MX" sz="1400" dirty="0">
            <a:latin typeface="Arial" pitchFamily="34" charset="0"/>
            <a:cs typeface="Arial" pitchFamily="34" charset="0"/>
          </a:endParaRPr>
        </a:p>
      </dgm:t>
    </dgm:pt>
    <dgm:pt modelId="{C6B2B336-37A3-4EC0-ADA3-21B458DA01D0}" type="parTrans" cxnId="{FAC49419-7F8A-4C98-945D-77C8B104BBA5}">
      <dgm:prSet/>
      <dgm:spPr/>
      <dgm:t>
        <a:bodyPr/>
        <a:lstStyle/>
        <a:p>
          <a:endParaRPr lang="es-MX"/>
        </a:p>
      </dgm:t>
    </dgm:pt>
    <dgm:pt modelId="{43CA1F3B-137F-472D-81E9-EDF2CC5161E8}" type="sibTrans" cxnId="{FAC49419-7F8A-4C98-945D-77C8B104BBA5}">
      <dgm:prSet/>
      <dgm:spPr/>
      <dgm:t>
        <a:bodyPr/>
        <a:lstStyle/>
        <a:p>
          <a:endParaRPr lang="es-MX"/>
        </a:p>
      </dgm:t>
    </dgm:pt>
    <dgm:pt modelId="{E12686AB-DD3B-44F5-AD43-C9F9054FABBE}" type="pres">
      <dgm:prSet presAssocID="{3CD5D127-4A26-4F70-ACF1-0EA4154396E7}" presName="cycle" presStyleCnt="0">
        <dgm:presLayoutVars>
          <dgm:dir/>
          <dgm:resizeHandles val="exact"/>
        </dgm:presLayoutVars>
      </dgm:prSet>
      <dgm:spPr/>
      <dgm:t>
        <a:bodyPr/>
        <a:lstStyle/>
        <a:p>
          <a:endParaRPr lang="es-MX"/>
        </a:p>
      </dgm:t>
    </dgm:pt>
    <dgm:pt modelId="{6CCF0693-E7B0-4F7F-BDF3-EAAE8AF08C75}" type="pres">
      <dgm:prSet presAssocID="{A1DB2DDC-BECF-4778-8DCB-03706A226822}" presName="node" presStyleLbl="node1" presStyleIdx="0" presStyleCnt="4">
        <dgm:presLayoutVars>
          <dgm:bulletEnabled val="1"/>
        </dgm:presLayoutVars>
      </dgm:prSet>
      <dgm:spPr/>
      <dgm:t>
        <a:bodyPr/>
        <a:lstStyle/>
        <a:p>
          <a:endParaRPr lang="es-MX"/>
        </a:p>
      </dgm:t>
    </dgm:pt>
    <dgm:pt modelId="{7E765D7E-AE1B-4B3A-BAA5-41B1A1670C43}" type="pres">
      <dgm:prSet presAssocID="{8F8AE653-EF01-4D13-BD4E-97DF2F432839}" presName="sibTrans" presStyleLbl="sibTrans2D1" presStyleIdx="0" presStyleCnt="4"/>
      <dgm:spPr/>
      <dgm:t>
        <a:bodyPr/>
        <a:lstStyle/>
        <a:p>
          <a:endParaRPr lang="es-MX"/>
        </a:p>
      </dgm:t>
    </dgm:pt>
    <dgm:pt modelId="{412FD409-7C15-4801-932A-26FDA1E4553A}" type="pres">
      <dgm:prSet presAssocID="{8F8AE653-EF01-4D13-BD4E-97DF2F432839}" presName="connectorText" presStyleLbl="sibTrans2D1" presStyleIdx="0" presStyleCnt="4"/>
      <dgm:spPr/>
      <dgm:t>
        <a:bodyPr/>
        <a:lstStyle/>
        <a:p>
          <a:endParaRPr lang="es-MX"/>
        </a:p>
      </dgm:t>
    </dgm:pt>
    <dgm:pt modelId="{EBEED6F7-AF04-4B80-A409-68A03A252B27}" type="pres">
      <dgm:prSet presAssocID="{BB620F50-695F-44B2-A9DD-2B4183F37EF5}" presName="node" presStyleLbl="node1" presStyleIdx="1" presStyleCnt="4" custScaleX="127193" custScaleY="130615">
        <dgm:presLayoutVars>
          <dgm:bulletEnabled val="1"/>
        </dgm:presLayoutVars>
      </dgm:prSet>
      <dgm:spPr/>
      <dgm:t>
        <a:bodyPr/>
        <a:lstStyle/>
        <a:p>
          <a:endParaRPr lang="es-MX"/>
        </a:p>
      </dgm:t>
    </dgm:pt>
    <dgm:pt modelId="{24E660FA-D7B9-4640-A6DF-B658008C1207}" type="pres">
      <dgm:prSet presAssocID="{64B2F585-92BD-4035-8EA7-277E6491A234}" presName="sibTrans" presStyleLbl="sibTrans2D1" presStyleIdx="1" presStyleCnt="4"/>
      <dgm:spPr/>
      <dgm:t>
        <a:bodyPr/>
        <a:lstStyle/>
        <a:p>
          <a:endParaRPr lang="es-MX"/>
        </a:p>
      </dgm:t>
    </dgm:pt>
    <dgm:pt modelId="{E63093D1-D35F-420A-9FB9-3C53ECCD22DD}" type="pres">
      <dgm:prSet presAssocID="{64B2F585-92BD-4035-8EA7-277E6491A234}" presName="connectorText" presStyleLbl="sibTrans2D1" presStyleIdx="1" presStyleCnt="4"/>
      <dgm:spPr/>
      <dgm:t>
        <a:bodyPr/>
        <a:lstStyle/>
        <a:p>
          <a:endParaRPr lang="es-MX"/>
        </a:p>
      </dgm:t>
    </dgm:pt>
    <dgm:pt modelId="{EA845017-DB94-4563-B383-85D9D59EC5C0}" type="pres">
      <dgm:prSet presAssocID="{97EA6F21-B672-44FE-ADE4-B53CB7480C09}" presName="node" presStyleLbl="node1" presStyleIdx="2" presStyleCnt="4">
        <dgm:presLayoutVars>
          <dgm:bulletEnabled val="1"/>
        </dgm:presLayoutVars>
      </dgm:prSet>
      <dgm:spPr/>
      <dgm:t>
        <a:bodyPr/>
        <a:lstStyle/>
        <a:p>
          <a:endParaRPr lang="es-MX"/>
        </a:p>
      </dgm:t>
    </dgm:pt>
    <dgm:pt modelId="{E2D15F70-F0F1-461A-9B03-B427498E86EB}" type="pres">
      <dgm:prSet presAssocID="{F15B5BED-CECE-4212-B517-B128C7BD73F8}" presName="sibTrans" presStyleLbl="sibTrans2D1" presStyleIdx="2" presStyleCnt="4"/>
      <dgm:spPr/>
      <dgm:t>
        <a:bodyPr/>
        <a:lstStyle/>
        <a:p>
          <a:endParaRPr lang="es-MX"/>
        </a:p>
      </dgm:t>
    </dgm:pt>
    <dgm:pt modelId="{E913C015-C34A-48FC-8887-79DB95F06F2F}" type="pres">
      <dgm:prSet presAssocID="{F15B5BED-CECE-4212-B517-B128C7BD73F8}" presName="connectorText" presStyleLbl="sibTrans2D1" presStyleIdx="2" presStyleCnt="4"/>
      <dgm:spPr/>
      <dgm:t>
        <a:bodyPr/>
        <a:lstStyle/>
        <a:p>
          <a:endParaRPr lang="es-MX"/>
        </a:p>
      </dgm:t>
    </dgm:pt>
    <dgm:pt modelId="{8D09B22B-5724-4407-B716-7D537EB1A8B1}" type="pres">
      <dgm:prSet presAssocID="{0A7CE729-6CA8-4FBA-B98C-5941B5785AD2}" presName="node" presStyleLbl="node1" presStyleIdx="3" presStyleCnt="4">
        <dgm:presLayoutVars>
          <dgm:bulletEnabled val="1"/>
        </dgm:presLayoutVars>
      </dgm:prSet>
      <dgm:spPr/>
      <dgm:t>
        <a:bodyPr/>
        <a:lstStyle/>
        <a:p>
          <a:endParaRPr lang="es-MX"/>
        </a:p>
      </dgm:t>
    </dgm:pt>
    <dgm:pt modelId="{220087D8-ABF6-46DA-817A-4B15584C5CE8}" type="pres">
      <dgm:prSet presAssocID="{43CA1F3B-137F-472D-81E9-EDF2CC5161E8}" presName="sibTrans" presStyleLbl="sibTrans2D1" presStyleIdx="3" presStyleCnt="4"/>
      <dgm:spPr/>
      <dgm:t>
        <a:bodyPr/>
        <a:lstStyle/>
        <a:p>
          <a:endParaRPr lang="es-MX"/>
        </a:p>
      </dgm:t>
    </dgm:pt>
    <dgm:pt modelId="{84F19BDB-921F-4D07-971D-31473C4B7C99}" type="pres">
      <dgm:prSet presAssocID="{43CA1F3B-137F-472D-81E9-EDF2CC5161E8}" presName="connectorText" presStyleLbl="sibTrans2D1" presStyleIdx="3" presStyleCnt="4"/>
      <dgm:spPr/>
      <dgm:t>
        <a:bodyPr/>
        <a:lstStyle/>
        <a:p>
          <a:endParaRPr lang="es-MX"/>
        </a:p>
      </dgm:t>
    </dgm:pt>
  </dgm:ptLst>
  <dgm:cxnLst>
    <dgm:cxn modelId="{6AC8D42A-47C8-439A-A33C-1D13ECDE9A57}" type="presOf" srcId="{43CA1F3B-137F-472D-81E9-EDF2CC5161E8}" destId="{84F19BDB-921F-4D07-971D-31473C4B7C99}" srcOrd="1" destOrd="0" presId="urn:microsoft.com/office/officeart/2005/8/layout/cycle2"/>
    <dgm:cxn modelId="{658CF70F-F33A-43A4-A812-391ABB214ACF}" type="presOf" srcId="{64B2F585-92BD-4035-8EA7-277E6491A234}" destId="{E63093D1-D35F-420A-9FB9-3C53ECCD22DD}" srcOrd="1" destOrd="0" presId="urn:microsoft.com/office/officeart/2005/8/layout/cycle2"/>
    <dgm:cxn modelId="{55DAE38C-90D3-48AC-AB3A-7519A7F38ED1}" type="presOf" srcId="{43CA1F3B-137F-472D-81E9-EDF2CC5161E8}" destId="{220087D8-ABF6-46DA-817A-4B15584C5CE8}" srcOrd="0" destOrd="0" presId="urn:microsoft.com/office/officeart/2005/8/layout/cycle2"/>
    <dgm:cxn modelId="{D836217C-DC10-4381-BC97-A71597AF10CE}" srcId="{3CD5D127-4A26-4F70-ACF1-0EA4154396E7}" destId="{BB620F50-695F-44B2-A9DD-2B4183F37EF5}" srcOrd="1" destOrd="0" parTransId="{D5D57A22-29BF-4EC2-BF26-9889A27B64FA}" sibTransId="{64B2F585-92BD-4035-8EA7-277E6491A234}"/>
    <dgm:cxn modelId="{18BD84E2-9261-4B8D-A45A-141BE2C2C509}" type="presOf" srcId="{8F8AE653-EF01-4D13-BD4E-97DF2F432839}" destId="{7E765D7E-AE1B-4B3A-BAA5-41B1A1670C43}" srcOrd="0" destOrd="0" presId="urn:microsoft.com/office/officeart/2005/8/layout/cycle2"/>
    <dgm:cxn modelId="{FAC49419-7F8A-4C98-945D-77C8B104BBA5}" srcId="{3CD5D127-4A26-4F70-ACF1-0EA4154396E7}" destId="{0A7CE729-6CA8-4FBA-B98C-5941B5785AD2}" srcOrd="3" destOrd="0" parTransId="{C6B2B336-37A3-4EC0-ADA3-21B458DA01D0}" sibTransId="{43CA1F3B-137F-472D-81E9-EDF2CC5161E8}"/>
    <dgm:cxn modelId="{6023E678-3034-4D29-8861-4C06D3B52754}" type="presOf" srcId="{3CD5D127-4A26-4F70-ACF1-0EA4154396E7}" destId="{E12686AB-DD3B-44F5-AD43-C9F9054FABBE}" srcOrd="0" destOrd="0" presId="urn:microsoft.com/office/officeart/2005/8/layout/cycle2"/>
    <dgm:cxn modelId="{95C1FAAC-85B2-4A57-8AFA-415C9A5B0987}" type="presOf" srcId="{BB620F50-695F-44B2-A9DD-2B4183F37EF5}" destId="{EBEED6F7-AF04-4B80-A409-68A03A252B27}" srcOrd="0" destOrd="0" presId="urn:microsoft.com/office/officeart/2005/8/layout/cycle2"/>
    <dgm:cxn modelId="{321C1A42-7C65-4331-9893-D001D59A9380}" srcId="{3CD5D127-4A26-4F70-ACF1-0EA4154396E7}" destId="{97EA6F21-B672-44FE-ADE4-B53CB7480C09}" srcOrd="2" destOrd="0" parTransId="{F7179215-1D96-4F69-A7BD-B85FE58BDDDB}" sibTransId="{F15B5BED-CECE-4212-B517-B128C7BD73F8}"/>
    <dgm:cxn modelId="{699DEA15-E843-4FB2-8540-4B370CB5C25B}" type="presOf" srcId="{F15B5BED-CECE-4212-B517-B128C7BD73F8}" destId="{E913C015-C34A-48FC-8887-79DB95F06F2F}" srcOrd="1" destOrd="0" presId="urn:microsoft.com/office/officeart/2005/8/layout/cycle2"/>
    <dgm:cxn modelId="{98E2944F-930B-4693-B46B-06C4CD21827A}" type="presOf" srcId="{0A7CE729-6CA8-4FBA-B98C-5941B5785AD2}" destId="{8D09B22B-5724-4407-B716-7D537EB1A8B1}" srcOrd="0" destOrd="0" presId="urn:microsoft.com/office/officeart/2005/8/layout/cycle2"/>
    <dgm:cxn modelId="{9C3E2824-22FD-46CF-825A-238AE572142A}" srcId="{3CD5D127-4A26-4F70-ACF1-0EA4154396E7}" destId="{A1DB2DDC-BECF-4778-8DCB-03706A226822}" srcOrd="0" destOrd="0" parTransId="{AE94A958-BD8C-4481-B5C7-098702EADB57}" sibTransId="{8F8AE653-EF01-4D13-BD4E-97DF2F432839}"/>
    <dgm:cxn modelId="{B36AF398-0756-47A7-B75B-4D0AE35B70EF}" type="presOf" srcId="{A1DB2DDC-BECF-4778-8DCB-03706A226822}" destId="{6CCF0693-E7B0-4F7F-BDF3-EAAE8AF08C75}" srcOrd="0" destOrd="0" presId="urn:microsoft.com/office/officeart/2005/8/layout/cycle2"/>
    <dgm:cxn modelId="{F933B829-C262-45B4-981E-A96197AD3A77}" type="presOf" srcId="{64B2F585-92BD-4035-8EA7-277E6491A234}" destId="{24E660FA-D7B9-4640-A6DF-B658008C1207}" srcOrd="0" destOrd="0" presId="urn:microsoft.com/office/officeart/2005/8/layout/cycle2"/>
    <dgm:cxn modelId="{96E8C7BE-99DF-47F0-9DBD-A57B058460F4}" type="presOf" srcId="{8F8AE653-EF01-4D13-BD4E-97DF2F432839}" destId="{412FD409-7C15-4801-932A-26FDA1E4553A}" srcOrd="1" destOrd="0" presId="urn:microsoft.com/office/officeart/2005/8/layout/cycle2"/>
    <dgm:cxn modelId="{96CEB95F-EBE0-45CC-AC8B-676C9721AAA0}" type="presOf" srcId="{97EA6F21-B672-44FE-ADE4-B53CB7480C09}" destId="{EA845017-DB94-4563-B383-85D9D59EC5C0}" srcOrd="0" destOrd="0" presId="urn:microsoft.com/office/officeart/2005/8/layout/cycle2"/>
    <dgm:cxn modelId="{8FBCDCB6-8AA2-4EB3-89CD-1F50A486BD45}" type="presOf" srcId="{F15B5BED-CECE-4212-B517-B128C7BD73F8}" destId="{E2D15F70-F0F1-461A-9B03-B427498E86EB}" srcOrd="0" destOrd="0" presId="urn:microsoft.com/office/officeart/2005/8/layout/cycle2"/>
    <dgm:cxn modelId="{F8B8987E-856B-4733-A0D3-37C95F2265E4}" type="presParOf" srcId="{E12686AB-DD3B-44F5-AD43-C9F9054FABBE}" destId="{6CCF0693-E7B0-4F7F-BDF3-EAAE8AF08C75}" srcOrd="0" destOrd="0" presId="urn:microsoft.com/office/officeart/2005/8/layout/cycle2"/>
    <dgm:cxn modelId="{BA4B1769-EC4B-4FA7-BE6F-43FBF49FBDCC}" type="presParOf" srcId="{E12686AB-DD3B-44F5-AD43-C9F9054FABBE}" destId="{7E765D7E-AE1B-4B3A-BAA5-41B1A1670C43}" srcOrd="1" destOrd="0" presId="urn:microsoft.com/office/officeart/2005/8/layout/cycle2"/>
    <dgm:cxn modelId="{4FB82CDF-078A-4107-A1EB-253456949666}" type="presParOf" srcId="{7E765D7E-AE1B-4B3A-BAA5-41B1A1670C43}" destId="{412FD409-7C15-4801-932A-26FDA1E4553A}" srcOrd="0" destOrd="0" presId="urn:microsoft.com/office/officeart/2005/8/layout/cycle2"/>
    <dgm:cxn modelId="{898578CE-F06B-4113-931E-9F892B0DA5B4}" type="presParOf" srcId="{E12686AB-DD3B-44F5-AD43-C9F9054FABBE}" destId="{EBEED6F7-AF04-4B80-A409-68A03A252B27}" srcOrd="2" destOrd="0" presId="urn:microsoft.com/office/officeart/2005/8/layout/cycle2"/>
    <dgm:cxn modelId="{314680FB-3D40-4AC8-80F8-6602B3489055}" type="presParOf" srcId="{E12686AB-DD3B-44F5-AD43-C9F9054FABBE}" destId="{24E660FA-D7B9-4640-A6DF-B658008C1207}" srcOrd="3" destOrd="0" presId="urn:microsoft.com/office/officeart/2005/8/layout/cycle2"/>
    <dgm:cxn modelId="{ED831685-1E6A-42CE-AB5C-8E841AF7DFD0}" type="presParOf" srcId="{24E660FA-D7B9-4640-A6DF-B658008C1207}" destId="{E63093D1-D35F-420A-9FB9-3C53ECCD22DD}" srcOrd="0" destOrd="0" presId="urn:microsoft.com/office/officeart/2005/8/layout/cycle2"/>
    <dgm:cxn modelId="{360946F7-C069-4DAD-B000-60226736B6D3}" type="presParOf" srcId="{E12686AB-DD3B-44F5-AD43-C9F9054FABBE}" destId="{EA845017-DB94-4563-B383-85D9D59EC5C0}" srcOrd="4" destOrd="0" presId="urn:microsoft.com/office/officeart/2005/8/layout/cycle2"/>
    <dgm:cxn modelId="{50FC87C7-5D2D-48D5-AE51-F1D926094073}" type="presParOf" srcId="{E12686AB-DD3B-44F5-AD43-C9F9054FABBE}" destId="{E2D15F70-F0F1-461A-9B03-B427498E86EB}" srcOrd="5" destOrd="0" presId="urn:microsoft.com/office/officeart/2005/8/layout/cycle2"/>
    <dgm:cxn modelId="{D0AFE6E7-77E1-40F6-B7D9-A3FFE2DEAA6D}" type="presParOf" srcId="{E2D15F70-F0F1-461A-9B03-B427498E86EB}" destId="{E913C015-C34A-48FC-8887-79DB95F06F2F}" srcOrd="0" destOrd="0" presId="urn:microsoft.com/office/officeart/2005/8/layout/cycle2"/>
    <dgm:cxn modelId="{FF35D668-EDEB-4B30-9AAA-824F783896B9}" type="presParOf" srcId="{E12686AB-DD3B-44F5-AD43-C9F9054FABBE}" destId="{8D09B22B-5724-4407-B716-7D537EB1A8B1}" srcOrd="6" destOrd="0" presId="urn:microsoft.com/office/officeart/2005/8/layout/cycle2"/>
    <dgm:cxn modelId="{18C52FE5-79C7-4F71-9343-33F5AA9A8469}" type="presParOf" srcId="{E12686AB-DD3B-44F5-AD43-C9F9054FABBE}" destId="{220087D8-ABF6-46DA-817A-4B15584C5CE8}" srcOrd="7" destOrd="0" presId="urn:microsoft.com/office/officeart/2005/8/layout/cycle2"/>
    <dgm:cxn modelId="{802903BE-6C3D-4FA4-8001-EBB8023D91AE}" type="presParOf" srcId="{220087D8-ABF6-46DA-817A-4B15584C5CE8}" destId="{84F19BDB-921F-4D07-971D-31473C4B7C99}"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6B7D7A0-A3FF-420A-800E-589EC8AFD6D4}"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MX"/>
        </a:p>
      </dgm:t>
    </dgm:pt>
    <dgm:pt modelId="{2659BD17-77F8-4BE9-A44E-1C6A56E71ACA}">
      <dgm:prSet phldrT="[Texto]" custT="1"/>
      <dgm:spPr/>
      <dgm:t>
        <a:bodyPr/>
        <a:lstStyle/>
        <a:p>
          <a:r>
            <a:rPr lang="es-MX" sz="1200" dirty="0" smtClean="0">
              <a:latin typeface="Arial" pitchFamily="34" charset="0"/>
              <a:cs typeface="Arial" pitchFamily="34" charset="0"/>
            </a:rPr>
            <a:t>Es donde los activos de la deuda y fondos propios. </a:t>
          </a:r>
          <a:endParaRPr lang="es-MX" sz="1200" dirty="0">
            <a:latin typeface="Arial" pitchFamily="34" charset="0"/>
            <a:cs typeface="Arial" pitchFamily="34" charset="0"/>
          </a:endParaRPr>
        </a:p>
      </dgm:t>
    </dgm:pt>
    <dgm:pt modelId="{7CBF3924-F571-491F-8D7B-A187C904970D}" type="parTrans" cxnId="{E1B2103E-9DDB-4DF4-8262-5FD2CBBBB619}">
      <dgm:prSet/>
      <dgm:spPr/>
      <dgm:t>
        <a:bodyPr/>
        <a:lstStyle/>
        <a:p>
          <a:endParaRPr lang="es-MX"/>
        </a:p>
      </dgm:t>
    </dgm:pt>
    <dgm:pt modelId="{C43BAD5B-461F-4611-96F3-1ACFF59C373D}" type="sibTrans" cxnId="{E1B2103E-9DDB-4DF4-8262-5FD2CBBBB619}">
      <dgm:prSet/>
      <dgm:spPr/>
      <dgm:t>
        <a:bodyPr/>
        <a:lstStyle/>
        <a:p>
          <a:endParaRPr lang="es-MX"/>
        </a:p>
      </dgm:t>
    </dgm:pt>
    <dgm:pt modelId="{174896E2-89DA-49C8-AA21-DDED7D35DC9B}">
      <dgm:prSet phldrT="[Texto]" custT="1"/>
      <dgm:spPr/>
      <dgm:t>
        <a:bodyPr/>
        <a:lstStyle/>
        <a:p>
          <a:r>
            <a:rPr lang="es-MX" sz="1200" dirty="0" smtClean="0">
              <a:latin typeface="Arial" pitchFamily="34" charset="0"/>
              <a:cs typeface="Arial" pitchFamily="34" charset="0"/>
            </a:rPr>
            <a:t>Indican en términos del valor de mercado, en lugar del valor contable.</a:t>
          </a:r>
          <a:endParaRPr lang="es-MX" sz="1200" dirty="0">
            <a:latin typeface="Arial" pitchFamily="34" charset="0"/>
            <a:cs typeface="Arial" pitchFamily="34" charset="0"/>
          </a:endParaRPr>
        </a:p>
      </dgm:t>
    </dgm:pt>
    <dgm:pt modelId="{899941E4-D90C-4341-84E4-7F706EEE31DD}" type="parTrans" cxnId="{C43C2C66-5EE7-4A76-88F8-2D3B8BEC62B2}">
      <dgm:prSet/>
      <dgm:spPr/>
      <dgm:t>
        <a:bodyPr/>
        <a:lstStyle/>
        <a:p>
          <a:endParaRPr lang="es-MX"/>
        </a:p>
      </dgm:t>
    </dgm:pt>
    <dgm:pt modelId="{8843E768-7665-4AE2-9502-8F9656147686}" type="sibTrans" cxnId="{C43C2C66-5EE7-4A76-88F8-2D3B8BEC62B2}">
      <dgm:prSet/>
      <dgm:spPr/>
      <dgm:t>
        <a:bodyPr/>
        <a:lstStyle/>
        <a:p>
          <a:endParaRPr lang="es-MX"/>
        </a:p>
      </dgm:t>
    </dgm:pt>
    <dgm:pt modelId="{69401535-CF7A-40EC-BC2A-CD0466F14DC9}">
      <dgm:prSet phldrT="[Texto]" custT="1"/>
      <dgm:spPr/>
      <dgm:t>
        <a:bodyPr/>
        <a:lstStyle/>
        <a:p>
          <a:r>
            <a:rPr lang="es-MX" sz="1200" dirty="0" smtClean="0">
              <a:latin typeface="Arial" pitchFamily="34" charset="0"/>
              <a:cs typeface="Arial" pitchFamily="34" charset="0"/>
            </a:rPr>
            <a:t>Todos los valores son valores de mercado actuales.</a:t>
          </a:r>
          <a:endParaRPr lang="es-MX" sz="1200" dirty="0">
            <a:latin typeface="Arial" pitchFamily="34" charset="0"/>
            <a:cs typeface="Arial" pitchFamily="34" charset="0"/>
          </a:endParaRPr>
        </a:p>
      </dgm:t>
    </dgm:pt>
    <dgm:pt modelId="{C212999F-3958-4FA6-8259-CB8BBF03780B}" type="parTrans" cxnId="{4F708A7D-B341-4B03-8E64-CFFCE4689D80}">
      <dgm:prSet/>
      <dgm:spPr/>
      <dgm:t>
        <a:bodyPr/>
        <a:lstStyle/>
        <a:p>
          <a:endParaRPr lang="es-MX"/>
        </a:p>
      </dgm:t>
    </dgm:pt>
    <dgm:pt modelId="{9E0CECCB-0F1E-4AA1-87CA-0B62D19FB849}" type="sibTrans" cxnId="{4F708A7D-B341-4B03-8E64-CFFCE4689D80}">
      <dgm:prSet/>
      <dgm:spPr/>
      <dgm:t>
        <a:bodyPr/>
        <a:lstStyle/>
        <a:p>
          <a:endParaRPr lang="es-MX"/>
        </a:p>
      </dgm:t>
    </dgm:pt>
    <dgm:pt modelId="{BD5E7300-8E90-416C-8D67-A24A260DD9D5}">
      <dgm:prSet phldrT="[Texto]" custT="1"/>
      <dgm:spPr/>
      <dgm:t>
        <a:bodyPr/>
        <a:lstStyle/>
        <a:p>
          <a:r>
            <a:rPr lang="es-MX" sz="1200" dirty="0" smtClean="0">
              <a:latin typeface="Arial" pitchFamily="34" charset="0"/>
              <a:cs typeface="Arial" pitchFamily="34" charset="0"/>
            </a:rPr>
            <a:t>Afirma el valor total de los mercados. </a:t>
          </a:r>
          <a:endParaRPr lang="es-MX" sz="1200" dirty="0">
            <a:latin typeface="Arial" pitchFamily="34" charset="0"/>
            <a:cs typeface="Arial" pitchFamily="34" charset="0"/>
          </a:endParaRPr>
        </a:p>
      </dgm:t>
    </dgm:pt>
    <dgm:pt modelId="{458CF2A1-B32D-4BD5-BA54-74925C5079C3}" type="parTrans" cxnId="{EEE0CFA8-3DF9-440C-B237-47D06330E62D}">
      <dgm:prSet/>
      <dgm:spPr/>
      <dgm:t>
        <a:bodyPr/>
        <a:lstStyle/>
        <a:p>
          <a:endParaRPr lang="es-MX"/>
        </a:p>
      </dgm:t>
    </dgm:pt>
    <dgm:pt modelId="{5F251656-E99B-43B3-9342-BB5483ECC203}" type="sibTrans" cxnId="{EEE0CFA8-3DF9-440C-B237-47D06330E62D}">
      <dgm:prSet/>
      <dgm:spPr/>
      <dgm:t>
        <a:bodyPr/>
        <a:lstStyle/>
        <a:p>
          <a:endParaRPr lang="es-MX"/>
        </a:p>
      </dgm:t>
    </dgm:pt>
    <dgm:pt modelId="{E675C17A-D0B6-4821-92F6-4194BB9066A1}">
      <dgm:prSet phldrT="[Texto]" custT="1"/>
      <dgm:spPr/>
      <dgm:t>
        <a:bodyPr/>
        <a:lstStyle/>
        <a:p>
          <a:r>
            <a:rPr lang="es-MX" sz="1200" dirty="0" smtClean="0">
              <a:latin typeface="Arial" pitchFamily="34" charset="0"/>
              <a:cs typeface="Arial" pitchFamily="34" charset="0"/>
            </a:rPr>
            <a:t>Emitidos por las empresas deben ser iguales al valor total del mercado de activos.</a:t>
          </a:r>
          <a:endParaRPr lang="es-MX" sz="1200" dirty="0">
            <a:latin typeface="Arial" pitchFamily="34" charset="0"/>
            <a:cs typeface="Arial" pitchFamily="34" charset="0"/>
          </a:endParaRPr>
        </a:p>
      </dgm:t>
    </dgm:pt>
    <dgm:pt modelId="{E149C2CF-7C05-44F2-88E8-FB53845C339E}" type="parTrans" cxnId="{64F5B339-0AC5-4A16-954D-BF9BA4AC6467}">
      <dgm:prSet/>
      <dgm:spPr/>
      <dgm:t>
        <a:bodyPr/>
        <a:lstStyle/>
        <a:p>
          <a:endParaRPr lang="es-MX"/>
        </a:p>
      </dgm:t>
    </dgm:pt>
    <dgm:pt modelId="{FA762C40-6335-43B4-8C53-C18BF655D8D3}" type="sibTrans" cxnId="{64F5B339-0AC5-4A16-954D-BF9BA4AC6467}">
      <dgm:prSet/>
      <dgm:spPr/>
      <dgm:t>
        <a:bodyPr/>
        <a:lstStyle/>
        <a:p>
          <a:endParaRPr lang="es-MX"/>
        </a:p>
      </dgm:t>
    </dgm:pt>
    <dgm:pt modelId="{D9EB5735-8ADA-4373-BF43-F04976BF281F}" type="pres">
      <dgm:prSet presAssocID="{E6B7D7A0-A3FF-420A-800E-589EC8AFD6D4}" presName="cycle" presStyleCnt="0">
        <dgm:presLayoutVars>
          <dgm:dir/>
          <dgm:resizeHandles val="exact"/>
        </dgm:presLayoutVars>
      </dgm:prSet>
      <dgm:spPr/>
      <dgm:t>
        <a:bodyPr/>
        <a:lstStyle/>
        <a:p>
          <a:endParaRPr lang="es-MX"/>
        </a:p>
      </dgm:t>
    </dgm:pt>
    <dgm:pt modelId="{E8E60EDB-0C24-4B23-A6B9-18D0F01B5DEC}" type="pres">
      <dgm:prSet presAssocID="{2659BD17-77F8-4BE9-A44E-1C6A56E71ACA}" presName="node" presStyleLbl="node1" presStyleIdx="0" presStyleCnt="5">
        <dgm:presLayoutVars>
          <dgm:bulletEnabled val="1"/>
        </dgm:presLayoutVars>
      </dgm:prSet>
      <dgm:spPr/>
      <dgm:t>
        <a:bodyPr/>
        <a:lstStyle/>
        <a:p>
          <a:endParaRPr lang="es-MX"/>
        </a:p>
      </dgm:t>
    </dgm:pt>
    <dgm:pt modelId="{0AF0CC22-5F49-47EA-AEC6-C4A6DB801D07}" type="pres">
      <dgm:prSet presAssocID="{2659BD17-77F8-4BE9-A44E-1C6A56E71ACA}" presName="spNode" presStyleCnt="0"/>
      <dgm:spPr/>
    </dgm:pt>
    <dgm:pt modelId="{A4553BDA-34F5-49C2-A334-483B30060B42}" type="pres">
      <dgm:prSet presAssocID="{C43BAD5B-461F-4611-96F3-1ACFF59C373D}" presName="sibTrans" presStyleLbl="sibTrans1D1" presStyleIdx="0" presStyleCnt="5"/>
      <dgm:spPr/>
      <dgm:t>
        <a:bodyPr/>
        <a:lstStyle/>
        <a:p>
          <a:endParaRPr lang="es-MX"/>
        </a:p>
      </dgm:t>
    </dgm:pt>
    <dgm:pt modelId="{8CF87633-DCFD-4DFB-BA2D-72D687D5920A}" type="pres">
      <dgm:prSet presAssocID="{174896E2-89DA-49C8-AA21-DDED7D35DC9B}" presName="node" presStyleLbl="node1" presStyleIdx="1" presStyleCnt="5">
        <dgm:presLayoutVars>
          <dgm:bulletEnabled val="1"/>
        </dgm:presLayoutVars>
      </dgm:prSet>
      <dgm:spPr/>
      <dgm:t>
        <a:bodyPr/>
        <a:lstStyle/>
        <a:p>
          <a:endParaRPr lang="es-MX"/>
        </a:p>
      </dgm:t>
    </dgm:pt>
    <dgm:pt modelId="{FDDC5D9C-E364-4CF3-8D22-0D2AF8948A08}" type="pres">
      <dgm:prSet presAssocID="{174896E2-89DA-49C8-AA21-DDED7D35DC9B}" presName="spNode" presStyleCnt="0"/>
      <dgm:spPr/>
    </dgm:pt>
    <dgm:pt modelId="{DF7AD99C-5E6C-483C-AB28-6189BBC415CA}" type="pres">
      <dgm:prSet presAssocID="{8843E768-7665-4AE2-9502-8F9656147686}" presName="sibTrans" presStyleLbl="sibTrans1D1" presStyleIdx="1" presStyleCnt="5"/>
      <dgm:spPr/>
      <dgm:t>
        <a:bodyPr/>
        <a:lstStyle/>
        <a:p>
          <a:endParaRPr lang="es-MX"/>
        </a:p>
      </dgm:t>
    </dgm:pt>
    <dgm:pt modelId="{3CBA5E62-CF54-4CF6-BC38-241351D79FA2}" type="pres">
      <dgm:prSet presAssocID="{69401535-CF7A-40EC-BC2A-CD0466F14DC9}" presName="node" presStyleLbl="node1" presStyleIdx="2" presStyleCnt="5">
        <dgm:presLayoutVars>
          <dgm:bulletEnabled val="1"/>
        </dgm:presLayoutVars>
      </dgm:prSet>
      <dgm:spPr/>
      <dgm:t>
        <a:bodyPr/>
        <a:lstStyle/>
        <a:p>
          <a:endParaRPr lang="es-MX"/>
        </a:p>
      </dgm:t>
    </dgm:pt>
    <dgm:pt modelId="{0A84418C-3841-493A-9027-03F299B99BFA}" type="pres">
      <dgm:prSet presAssocID="{69401535-CF7A-40EC-BC2A-CD0466F14DC9}" presName="spNode" presStyleCnt="0"/>
      <dgm:spPr/>
    </dgm:pt>
    <dgm:pt modelId="{9DF644CF-EE05-4DB9-9D84-D9379C9B1146}" type="pres">
      <dgm:prSet presAssocID="{9E0CECCB-0F1E-4AA1-87CA-0B62D19FB849}" presName="sibTrans" presStyleLbl="sibTrans1D1" presStyleIdx="2" presStyleCnt="5"/>
      <dgm:spPr/>
      <dgm:t>
        <a:bodyPr/>
        <a:lstStyle/>
        <a:p>
          <a:endParaRPr lang="es-MX"/>
        </a:p>
      </dgm:t>
    </dgm:pt>
    <dgm:pt modelId="{EEB32AD5-D10C-4CE7-930B-97F99C98A336}" type="pres">
      <dgm:prSet presAssocID="{BD5E7300-8E90-416C-8D67-A24A260DD9D5}" presName="node" presStyleLbl="node1" presStyleIdx="3" presStyleCnt="5">
        <dgm:presLayoutVars>
          <dgm:bulletEnabled val="1"/>
        </dgm:presLayoutVars>
      </dgm:prSet>
      <dgm:spPr/>
      <dgm:t>
        <a:bodyPr/>
        <a:lstStyle/>
        <a:p>
          <a:endParaRPr lang="es-MX"/>
        </a:p>
      </dgm:t>
    </dgm:pt>
    <dgm:pt modelId="{7178BCCB-69CF-4AA4-9DB8-5E196C81454E}" type="pres">
      <dgm:prSet presAssocID="{BD5E7300-8E90-416C-8D67-A24A260DD9D5}" presName="spNode" presStyleCnt="0"/>
      <dgm:spPr/>
    </dgm:pt>
    <dgm:pt modelId="{BB963737-5E27-48B2-8CCB-D2A546241A71}" type="pres">
      <dgm:prSet presAssocID="{5F251656-E99B-43B3-9342-BB5483ECC203}" presName="sibTrans" presStyleLbl="sibTrans1D1" presStyleIdx="3" presStyleCnt="5"/>
      <dgm:spPr/>
      <dgm:t>
        <a:bodyPr/>
        <a:lstStyle/>
        <a:p>
          <a:endParaRPr lang="es-MX"/>
        </a:p>
      </dgm:t>
    </dgm:pt>
    <dgm:pt modelId="{6314A1E6-70FF-40B8-B87E-36F2AA1BC9AE}" type="pres">
      <dgm:prSet presAssocID="{E675C17A-D0B6-4821-92F6-4194BB9066A1}" presName="node" presStyleLbl="node1" presStyleIdx="4" presStyleCnt="5">
        <dgm:presLayoutVars>
          <dgm:bulletEnabled val="1"/>
        </dgm:presLayoutVars>
      </dgm:prSet>
      <dgm:spPr/>
      <dgm:t>
        <a:bodyPr/>
        <a:lstStyle/>
        <a:p>
          <a:endParaRPr lang="es-MX"/>
        </a:p>
      </dgm:t>
    </dgm:pt>
    <dgm:pt modelId="{689CB5FB-4337-4083-B8F2-6693791CC593}" type="pres">
      <dgm:prSet presAssocID="{E675C17A-D0B6-4821-92F6-4194BB9066A1}" presName="spNode" presStyleCnt="0"/>
      <dgm:spPr/>
    </dgm:pt>
    <dgm:pt modelId="{AD7E1693-FA7B-4866-8B2C-79B5CBE46C0D}" type="pres">
      <dgm:prSet presAssocID="{FA762C40-6335-43B4-8C53-C18BF655D8D3}" presName="sibTrans" presStyleLbl="sibTrans1D1" presStyleIdx="4" presStyleCnt="5"/>
      <dgm:spPr/>
      <dgm:t>
        <a:bodyPr/>
        <a:lstStyle/>
        <a:p>
          <a:endParaRPr lang="es-MX"/>
        </a:p>
      </dgm:t>
    </dgm:pt>
  </dgm:ptLst>
  <dgm:cxnLst>
    <dgm:cxn modelId="{64F5B339-0AC5-4A16-954D-BF9BA4AC6467}" srcId="{E6B7D7A0-A3FF-420A-800E-589EC8AFD6D4}" destId="{E675C17A-D0B6-4821-92F6-4194BB9066A1}" srcOrd="4" destOrd="0" parTransId="{E149C2CF-7C05-44F2-88E8-FB53845C339E}" sibTransId="{FA762C40-6335-43B4-8C53-C18BF655D8D3}"/>
    <dgm:cxn modelId="{4F708A7D-B341-4B03-8E64-CFFCE4689D80}" srcId="{E6B7D7A0-A3FF-420A-800E-589EC8AFD6D4}" destId="{69401535-CF7A-40EC-BC2A-CD0466F14DC9}" srcOrd="2" destOrd="0" parTransId="{C212999F-3958-4FA6-8259-CB8BBF03780B}" sibTransId="{9E0CECCB-0F1E-4AA1-87CA-0B62D19FB849}"/>
    <dgm:cxn modelId="{CB928647-AD41-4220-9F5E-297BA199A402}" type="presOf" srcId="{BD5E7300-8E90-416C-8D67-A24A260DD9D5}" destId="{EEB32AD5-D10C-4CE7-930B-97F99C98A336}" srcOrd="0" destOrd="0" presId="urn:microsoft.com/office/officeart/2005/8/layout/cycle5"/>
    <dgm:cxn modelId="{DACB3DFB-292F-4345-9B7C-056562A6BC4C}" type="presOf" srcId="{9E0CECCB-0F1E-4AA1-87CA-0B62D19FB849}" destId="{9DF644CF-EE05-4DB9-9D84-D9379C9B1146}" srcOrd="0" destOrd="0" presId="urn:microsoft.com/office/officeart/2005/8/layout/cycle5"/>
    <dgm:cxn modelId="{E1B2103E-9DDB-4DF4-8262-5FD2CBBBB619}" srcId="{E6B7D7A0-A3FF-420A-800E-589EC8AFD6D4}" destId="{2659BD17-77F8-4BE9-A44E-1C6A56E71ACA}" srcOrd="0" destOrd="0" parTransId="{7CBF3924-F571-491F-8D7B-A187C904970D}" sibTransId="{C43BAD5B-461F-4611-96F3-1ACFF59C373D}"/>
    <dgm:cxn modelId="{C43C2C66-5EE7-4A76-88F8-2D3B8BEC62B2}" srcId="{E6B7D7A0-A3FF-420A-800E-589EC8AFD6D4}" destId="{174896E2-89DA-49C8-AA21-DDED7D35DC9B}" srcOrd="1" destOrd="0" parTransId="{899941E4-D90C-4341-84E4-7F706EEE31DD}" sibTransId="{8843E768-7665-4AE2-9502-8F9656147686}"/>
    <dgm:cxn modelId="{4C2EB4CB-6AB2-4AE4-B572-53A9BF84FB48}" type="presOf" srcId="{174896E2-89DA-49C8-AA21-DDED7D35DC9B}" destId="{8CF87633-DCFD-4DFB-BA2D-72D687D5920A}" srcOrd="0" destOrd="0" presId="urn:microsoft.com/office/officeart/2005/8/layout/cycle5"/>
    <dgm:cxn modelId="{856CA2CB-10E4-4D83-8EB6-AB32069B6D2C}" type="presOf" srcId="{FA762C40-6335-43B4-8C53-C18BF655D8D3}" destId="{AD7E1693-FA7B-4866-8B2C-79B5CBE46C0D}" srcOrd="0" destOrd="0" presId="urn:microsoft.com/office/officeart/2005/8/layout/cycle5"/>
    <dgm:cxn modelId="{FAC4564C-5CED-4850-9622-F1F9867C0714}" type="presOf" srcId="{69401535-CF7A-40EC-BC2A-CD0466F14DC9}" destId="{3CBA5E62-CF54-4CF6-BC38-241351D79FA2}" srcOrd="0" destOrd="0" presId="urn:microsoft.com/office/officeart/2005/8/layout/cycle5"/>
    <dgm:cxn modelId="{A6480A07-7239-4C99-A139-E5D6459DE2AE}" type="presOf" srcId="{5F251656-E99B-43B3-9342-BB5483ECC203}" destId="{BB963737-5E27-48B2-8CCB-D2A546241A71}" srcOrd="0" destOrd="0" presId="urn:microsoft.com/office/officeart/2005/8/layout/cycle5"/>
    <dgm:cxn modelId="{E253192E-E1A7-4365-830D-D870F4D5DB10}" type="presOf" srcId="{E6B7D7A0-A3FF-420A-800E-589EC8AFD6D4}" destId="{D9EB5735-8ADA-4373-BF43-F04976BF281F}" srcOrd="0" destOrd="0" presId="urn:microsoft.com/office/officeart/2005/8/layout/cycle5"/>
    <dgm:cxn modelId="{2F1A5DE2-F670-4048-AA48-671833100490}" type="presOf" srcId="{E675C17A-D0B6-4821-92F6-4194BB9066A1}" destId="{6314A1E6-70FF-40B8-B87E-36F2AA1BC9AE}" srcOrd="0" destOrd="0" presId="urn:microsoft.com/office/officeart/2005/8/layout/cycle5"/>
    <dgm:cxn modelId="{F5727807-0880-4F08-B0AD-0D8E8148ECC3}" type="presOf" srcId="{C43BAD5B-461F-4611-96F3-1ACFF59C373D}" destId="{A4553BDA-34F5-49C2-A334-483B30060B42}" srcOrd="0" destOrd="0" presId="urn:microsoft.com/office/officeart/2005/8/layout/cycle5"/>
    <dgm:cxn modelId="{44968976-B586-487D-9E89-7A65101315AC}" type="presOf" srcId="{2659BD17-77F8-4BE9-A44E-1C6A56E71ACA}" destId="{E8E60EDB-0C24-4B23-A6B9-18D0F01B5DEC}" srcOrd="0" destOrd="0" presId="urn:microsoft.com/office/officeart/2005/8/layout/cycle5"/>
    <dgm:cxn modelId="{EEE0CFA8-3DF9-440C-B237-47D06330E62D}" srcId="{E6B7D7A0-A3FF-420A-800E-589EC8AFD6D4}" destId="{BD5E7300-8E90-416C-8D67-A24A260DD9D5}" srcOrd="3" destOrd="0" parTransId="{458CF2A1-B32D-4BD5-BA54-74925C5079C3}" sibTransId="{5F251656-E99B-43B3-9342-BB5483ECC203}"/>
    <dgm:cxn modelId="{9E84B615-EAE8-4D98-A9B5-185F82846EAE}" type="presOf" srcId="{8843E768-7665-4AE2-9502-8F9656147686}" destId="{DF7AD99C-5E6C-483C-AB28-6189BBC415CA}" srcOrd="0" destOrd="0" presId="urn:microsoft.com/office/officeart/2005/8/layout/cycle5"/>
    <dgm:cxn modelId="{AF249AFB-6ACF-40FC-BEA5-1E6B80BB3768}" type="presParOf" srcId="{D9EB5735-8ADA-4373-BF43-F04976BF281F}" destId="{E8E60EDB-0C24-4B23-A6B9-18D0F01B5DEC}" srcOrd="0" destOrd="0" presId="urn:microsoft.com/office/officeart/2005/8/layout/cycle5"/>
    <dgm:cxn modelId="{B128F66B-ECFD-49CD-BDC8-F6C0567D4023}" type="presParOf" srcId="{D9EB5735-8ADA-4373-BF43-F04976BF281F}" destId="{0AF0CC22-5F49-47EA-AEC6-C4A6DB801D07}" srcOrd="1" destOrd="0" presId="urn:microsoft.com/office/officeart/2005/8/layout/cycle5"/>
    <dgm:cxn modelId="{D9DA9AE1-949A-48E3-B384-A6FA55F4A8D7}" type="presParOf" srcId="{D9EB5735-8ADA-4373-BF43-F04976BF281F}" destId="{A4553BDA-34F5-49C2-A334-483B30060B42}" srcOrd="2" destOrd="0" presId="urn:microsoft.com/office/officeart/2005/8/layout/cycle5"/>
    <dgm:cxn modelId="{BD59B701-66AD-4BB6-B6AD-0AEE84897F8F}" type="presParOf" srcId="{D9EB5735-8ADA-4373-BF43-F04976BF281F}" destId="{8CF87633-DCFD-4DFB-BA2D-72D687D5920A}" srcOrd="3" destOrd="0" presId="urn:microsoft.com/office/officeart/2005/8/layout/cycle5"/>
    <dgm:cxn modelId="{9731C837-7C32-4E83-959B-B43CB92B4F04}" type="presParOf" srcId="{D9EB5735-8ADA-4373-BF43-F04976BF281F}" destId="{FDDC5D9C-E364-4CF3-8D22-0D2AF8948A08}" srcOrd="4" destOrd="0" presId="urn:microsoft.com/office/officeart/2005/8/layout/cycle5"/>
    <dgm:cxn modelId="{51314503-BD96-4FA0-A94A-BB30991DA882}" type="presParOf" srcId="{D9EB5735-8ADA-4373-BF43-F04976BF281F}" destId="{DF7AD99C-5E6C-483C-AB28-6189BBC415CA}" srcOrd="5" destOrd="0" presId="urn:microsoft.com/office/officeart/2005/8/layout/cycle5"/>
    <dgm:cxn modelId="{269C1F70-D326-4D3D-A74D-8F35EBC928FE}" type="presParOf" srcId="{D9EB5735-8ADA-4373-BF43-F04976BF281F}" destId="{3CBA5E62-CF54-4CF6-BC38-241351D79FA2}" srcOrd="6" destOrd="0" presId="urn:microsoft.com/office/officeart/2005/8/layout/cycle5"/>
    <dgm:cxn modelId="{8680BF5F-D1BA-4EBC-97C9-93C3839346FA}" type="presParOf" srcId="{D9EB5735-8ADA-4373-BF43-F04976BF281F}" destId="{0A84418C-3841-493A-9027-03F299B99BFA}" srcOrd="7" destOrd="0" presId="urn:microsoft.com/office/officeart/2005/8/layout/cycle5"/>
    <dgm:cxn modelId="{559DBA4D-7DE5-4980-AFEB-95BA717A16BA}" type="presParOf" srcId="{D9EB5735-8ADA-4373-BF43-F04976BF281F}" destId="{9DF644CF-EE05-4DB9-9D84-D9379C9B1146}" srcOrd="8" destOrd="0" presId="urn:microsoft.com/office/officeart/2005/8/layout/cycle5"/>
    <dgm:cxn modelId="{C10AAA23-3D98-4849-A66E-57A35775E514}" type="presParOf" srcId="{D9EB5735-8ADA-4373-BF43-F04976BF281F}" destId="{EEB32AD5-D10C-4CE7-930B-97F99C98A336}" srcOrd="9" destOrd="0" presId="urn:microsoft.com/office/officeart/2005/8/layout/cycle5"/>
    <dgm:cxn modelId="{18FFB880-E570-4212-8575-1FE46E706D87}" type="presParOf" srcId="{D9EB5735-8ADA-4373-BF43-F04976BF281F}" destId="{7178BCCB-69CF-4AA4-9DB8-5E196C81454E}" srcOrd="10" destOrd="0" presId="urn:microsoft.com/office/officeart/2005/8/layout/cycle5"/>
    <dgm:cxn modelId="{BC493592-687E-49C5-AED6-9650C99D8E12}" type="presParOf" srcId="{D9EB5735-8ADA-4373-BF43-F04976BF281F}" destId="{BB963737-5E27-48B2-8CCB-D2A546241A71}" srcOrd="11" destOrd="0" presId="urn:microsoft.com/office/officeart/2005/8/layout/cycle5"/>
    <dgm:cxn modelId="{7CCA6EF5-6E4B-459D-9016-1CFFCDBE7BD2}" type="presParOf" srcId="{D9EB5735-8ADA-4373-BF43-F04976BF281F}" destId="{6314A1E6-70FF-40B8-B87E-36F2AA1BC9AE}" srcOrd="12" destOrd="0" presId="urn:microsoft.com/office/officeart/2005/8/layout/cycle5"/>
    <dgm:cxn modelId="{AB66FDD4-28F8-421F-95AA-C1FD1D0C9881}" type="presParOf" srcId="{D9EB5735-8ADA-4373-BF43-F04976BF281F}" destId="{689CB5FB-4337-4083-B8F2-6693791CC593}" srcOrd="13" destOrd="0" presId="urn:microsoft.com/office/officeart/2005/8/layout/cycle5"/>
    <dgm:cxn modelId="{76D87E7B-CBE8-48C0-9AAD-B290BD682ECB}" type="presParOf" srcId="{D9EB5735-8ADA-4373-BF43-F04976BF281F}" destId="{AD7E1693-FA7B-4866-8B2C-79B5CBE46C0D}"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DC497C9-42F0-48AE-99F5-844371555CB4}"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s-MX"/>
        </a:p>
      </dgm:t>
    </dgm:pt>
    <dgm:pt modelId="{35B6C18E-729E-46FC-8796-DB1943B6B7C5}">
      <dgm:prSet phldrT="[Texto]"/>
      <dgm:spPr/>
      <dgm:t>
        <a:bodyPr/>
        <a:lstStyle/>
        <a:p>
          <a:r>
            <a:rPr lang="es-MX" dirty="0" smtClean="0"/>
            <a:t>No apalancadas es la empresa que no tiene deuda.</a:t>
          </a:r>
          <a:endParaRPr lang="es-MX" dirty="0"/>
        </a:p>
      </dgm:t>
    </dgm:pt>
    <dgm:pt modelId="{3E924824-F549-4ED1-926F-DFA72B61EA75}" type="parTrans" cxnId="{A16995D7-156B-40FB-8310-FE1F92DBF2B2}">
      <dgm:prSet/>
      <dgm:spPr/>
      <dgm:t>
        <a:bodyPr/>
        <a:lstStyle/>
        <a:p>
          <a:endParaRPr lang="es-MX"/>
        </a:p>
      </dgm:t>
    </dgm:pt>
    <dgm:pt modelId="{30E82DEC-7F52-4A5D-AD96-F36266DD8CBE}" type="sibTrans" cxnId="{A16995D7-156B-40FB-8310-FE1F92DBF2B2}">
      <dgm:prSet/>
      <dgm:spPr/>
      <dgm:t>
        <a:bodyPr/>
        <a:lstStyle/>
        <a:p>
          <a:endParaRPr lang="es-MX"/>
        </a:p>
      </dgm:t>
    </dgm:pt>
    <dgm:pt modelId="{4495B67E-1A82-46F5-B3ED-5DED1D1E3E57}">
      <dgm:prSet phldrT="[Texto]"/>
      <dgm:spPr/>
      <dgm:t>
        <a:bodyPr/>
        <a:lstStyle/>
        <a:p>
          <a:r>
            <a:rPr lang="es-MX" dirty="0" smtClean="0"/>
            <a:t>Apalancada es la empresa que tiene deuda.</a:t>
          </a:r>
          <a:endParaRPr lang="es-MX" dirty="0"/>
        </a:p>
      </dgm:t>
    </dgm:pt>
    <dgm:pt modelId="{1CD0871A-B187-417A-8B86-4BEEBEA63D8B}" type="parTrans" cxnId="{42CCF41B-E22D-4213-8A8E-119FF52F43CF}">
      <dgm:prSet/>
      <dgm:spPr/>
      <dgm:t>
        <a:bodyPr/>
        <a:lstStyle/>
        <a:p>
          <a:endParaRPr lang="es-MX"/>
        </a:p>
      </dgm:t>
    </dgm:pt>
    <dgm:pt modelId="{B39AE84F-8B89-48A3-BDBA-3C221C8210B0}" type="sibTrans" cxnId="{42CCF41B-E22D-4213-8A8E-119FF52F43CF}">
      <dgm:prSet/>
      <dgm:spPr/>
      <dgm:t>
        <a:bodyPr/>
        <a:lstStyle/>
        <a:p>
          <a:endParaRPr lang="es-MX"/>
        </a:p>
      </dgm:t>
    </dgm:pt>
    <dgm:pt modelId="{2A7E580A-9C29-4D40-8688-939D6B742A53}">
      <dgm:prSet phldrT="[Texto]"/>
      <dgm:spPr/>
      <dgm:t>
        <a:bodyPr/>
        <a:lstStyle/>
        <a:p>
          <a:r>
            <a:rPr lang="es-MX" dirty="0" smtClean="0"/>
            <a:t>Apalancamiento cantidad relativa de la deuda en el balance general de una empresa</a:t>
          </a:r>
          <a:endParaRPr lang="es-MX" dirty="0"/>
        </a:p>
      </dgm:t>
    </dgm:pt>
    <dgm:pt modelId="{F6FD4AFC-818B-4020-A4F2-C199149D1A94}" type="parTrans" cxnId="{CE621FC0-9561-4360-B4C0-E67B8B0D77EC}">
      <dgm:prSet/>
      <dgm:spPr/>
      <dgm:t>
        <a:bodyPr/>
        <a:lstStyle/>
        <a:p>
          <a:endParaRPr lang="es-MX"/>
        </a:p>
      </dgm:t>
    </dgm:pt>
    <dgm:pt modelId="{D908663D-F68A-47E4-BE9B-E52EE1291C75}" type="sibTrans" cxnId="{CE621FC0-9561-4360-B4C0-E67B8B0D77EC}">
      <dgm:prSet/>
      <dgm:spPr/>
      <dgm:t>
        <a:bodyPr/>
        <a:lstStyle/>
        <a:p>
          <a:endParaRPr lang="es-MX"/>
        </a:p>
      </dgm:t>
    </dgm:pt>
    <dgm:pt modelId="{3469F47E-9341-448D-AC0A-35B1B56F0D5A}">
      <dgm:prSet phldrT="[Texto]"/>
      <dgm:spPr/>
      <dgm:t>
        <a:bodyPr/>
        <a:lstStyle/>
        <a:p>
          <a:r>
            <a:rPr lang="es-MX" dirty="0" smtClean="0"/>
            <a:t>La rentabilidad de una cartera debe ser igual a la media ponderada.</a:t>
          </a:r>
          <a:endParaRPr lang="es-MX" dirty="0"/>
        </a:p>
      </dgm:t>
    </dgm:pt>
    <dgm:pt modelId="{A0322C57-98C2-4F2E-B716-38E10E36CA74}" type="parTrans" cxnId="{18D605C2-40EB-4D94-91C2-90BF3F8AF70D}">
      <dgm:prSet/>
      <dgm:spPr/>
      <dgm:t>
        <a:bodyPr/>
        <a:lstStyle/>
        <a:p>
          <a:endParaRPr lang="es-MX"/>
        </a:p>
      </dgm:t>
    </dgm:pt>
    <dgm:pt modelId="{005B85AA-A152-41DF-8939-A5AB713DA37F}" type="sibTrans" cxnId="{18D605C2-40EB-4D94-91C2-90BF3F8AF70D}">
      <dgm:prSet/>
      <dgm:spPr/>
      <dgm:t>
        <a:bodyPr/>
        <a:lstStyle/>
        <a:p>
          <a:endParaRPr lang="es-MX"/>
        </a:p>
      </dgm:t>
    </dgm:pt>
    <dgm:pt modelId="{9A79ED96-9ECF-4B31-A80F-72F9A8315C87}" type="pres">
      <dgm:prSet presAssocID="{EDC497C9-42F0-48AE-99F5-844371555CB4}" presName="matrix" presStyleCnt="0">
        <dgm:presLayoutVars>
          <dgm:chMax val="1"/>
          <dgm:dir/>
          <dgm:resizeHandles val="exact"/>
        </dgm:presLayoutVars>
      </dgm:prSet>
      <dgm:spPr/>
      <dgm:t>
        <a:bodyPr/>
        <a:lstStyle/>
        <a:p>
          <a:endParaRPr lang="es-MX"/>
        </a:p>
      </dgm:t>
    </dgm:pt>
    <dgm:pt modelId="{A0D77FA3-A01D-4709-81D1-0B228D912839}" type="pres">
      <dgm:prSet presAssocID="{EDC497C9-42F0-48AE-99F5-844371555CB4}" presName="axisShape" presStyleLbl="bgShp" presStyleIdx="0" presStyleCnt="1"/>
      <dgm:spPr/>
    </dgm:pt>
    <dgm:pt modelId="{48D5D82B-C0EF-4124-9C75-D3E28B32AA03}" type="pres">
      <dgm:prSet presAssocID="{EDC497C9-42F0-48AE-99F5-844371555CB4}" presName="rect1" presStyleLbl="node1" presStyleIdx="0" presStyleCnt="4">
        <dgm:presLayoutVars>
          <dgm:chMax val="0"/>
          <dgm:chPref val="0"/>
          <dgm:bulletEnabled val="1"/>
        </dgm:presLayoutVars>
      </dgm:prSet>
      <dgm:spPr/>
      <dgm:t>
        <a:bodyPr/>
        <a:lstStyle/>
        <a:p>
          <a:endParaRPr lang="es-MX"/>
        </a:p>
      </dgm:t>
    </dgm:pt>
    <dgm:pt modelId="{38AC661D-F0D6-4A1D-8EA7-970A3D7C6806}" type="pres">
      <dgm:prSet presAssocID="{EDC497C9-42F0-48AE-99F5-844371555CB4}" presName="rect2" presStyleLbl="node1" presStyleIdx="1" presStyleCnt="4">
        <dgm:presLayoutVars>
          <dgm:chMax val="0"/>
          <dgm:chPref val="0"/>
          <dgm:bulletEnabled val="1"/>
        </dgm:presLayoutVars>
      </dgm:prSet>
      <dgm:spPr/>
      <dgm:t>
        <a:bodyPr/>
        <a:lstStyle/>
        <a:p>
          <a:endParaRPr lang="es-MX"/>
        </a:p>
      </dgm:t>
    </dgm:pt>
    <dgm:pt modelId="{359933DB-1A65-4DC3-A2F6-EC1741AFE11B}" type="pres">
      <dgm:prSet presAssocID="{EDC497C9-42F0-48AE-99F5-844371555CB4}" presName="rect3" presStyleLbl="node1" presStyleIdx="2" presStyleCnt="4">
        <dgm:presLayoutVars>
          <dgm:chMax val="0"/>
          <dgm:chPref val="0"/>
          <dgm:bulletEnabled val="1"/>
        </dgm:presLayoutVars>
      </dgm:prSet>
      <dgm:spPr/>
      <dgm:t>
        <a:bodyPr/>
        <a:lstStyle/>
        <a:p>
          <a:endParaRPr lang="es-MX"/>
        </a:p>
      </dgm:t>
    </dgm:pt>
    <dgm:pt modelId="{83E8BE8C-C887-44FA-8F30-5E9F8969D971}" type="pres">
      <dgm:prSet presAssocID="{EDC497C9-42F0-48AE-99F5-844371555CB4}" presName="rect4" presStyleLbl="node1" presStyleIdx="3" presStyleCnt="4">
        <dgm:presLayoutVars>
          <dgm:chMax val="0"/>
          <dgm:chPref val="0"/>
          <dgm:bulletEnabled val="1"/>
        </dgm:presLayoutVars>
      </dgm:prSet>
      <dgm:spPr/>
      <dgm:t>
        <a:bodyPr/>
        <a:lstStyle/>
        <a:p>
          <a:endParaRPr lang="es-MX"/>
        </a:p>
      </dgm:t>
    </dgm:pt>
  </dgm:ptLst>
  <dgm:cxnLst>
    <dgm:cxn modelId="{A9BDA885-3376-42BE-853C-9CB158CB743E}" type="presOf" srcId="{2A7E580A-9C29-4D40-8688-939D6B742A53}" destId="{359933DB-1A65-4DC3-A2F6-EC1741AFE11B}" srcOrd="0" destOrd="0" presId="urn:microsoft.com/office/officeart/2005/8/layout/matrix2"/>
    <dgm:cxn modelId="{42CCF41B-E22D-4213-8A8E-119FF52F43CF}" srcId="{EDC497C9-42F0-48AE-99F5-844371555CB4}" destId="{4495B67E-1A82-46F5-B3ED-5DED1D1E3E57}" srcOrd="1" destOrd="0" parTransId="{1CD0871A-B187-417A-8B86-4BEEBEA63D8B}" sibTransId="{B39AE84F-8B89-48A3-BDBA-3C221C8210B0}"/>
    <dgm:cxn modelId="{3A1310FA-B5AB-4595-8918-F587CEAAABC4}" type="presOf" srcId="{3469F47E-9341-448D-AC0A-35B1B56F0D5A}" destId="{83E8BE8C-C887-44FA-8F30-5E9F8969D971}" srcOrd="0" destOrd="0" presId="urn:microsoft.com/office/officeart/2005/8/layout/matrix2"/>
    <dgm:cxn modelId="{A16995D7-156B-40FB-8310-FE1F92DBF2B2}" srcId="{EDC497C9-42F0-48AE-99F5-844371555CB4}" destId="{35B6C18E-729E-46FC-8796-DB1943B6B7C5}" srcOrd="0" destOrd="0" parTransId="{3E924824-F549-4ED1-926F-DFA72B61EA75}" sibTransId="{30E82DEC-7F52-4A5D-AD96-F36266DD8CBE}"/>
    <dgm:cxn modelId="{76600FB2-3B6A-4811-A15B-A905CA523824}" type="presOf" srcId="{EDC497C9-42F0-48AE-99F5-844371555CB4}" destId="{9A79ED96-9ECF-4B31-A80F-72F9A8315C87}" srcOrd="0" destOrd="0" presId="urn:microsoft.com/office/officeart/2005/8/layout/matrix2"/>
    <dgm:cxn modelId="{9B52252C-EF0E-4E20-916F-BA013ABDB26F}" type="presOf" srcId="{35B6C18E-729E-46FC-8796-DB1943B6B7C5}" destId="{48D5D82B-C0EF-4124-9C75-D3E28B32AA03}" srcOrd="0" destOrd="0" presId="urn:microsoft.com/office/officeart/2005/8/layout/matrix2"/>
    <dgm:cxn modelId="{CE621FC0-9561-4360-B4C0-E67B8B0D77EC}" srcId="{EDC497C9-42F0-48AE-99F5-844371555CB4}" destId="{2A7E580A-9C29-4D40-8688-939D6B742A53}" srcOrd="2" destOrd="0" parTransId="{F6FD4AFC-818B-4020-A4F2-C199149D1A94}" sibTransId="{D908663D-F68A-47E4-BE9B-E52EE1291C75}"/>
    <dgm:cxn modelId="{18D605C2-40EB-4D94-91C2-90BF3F8AF70D}" srcId="{EDC497C9-42F0-48AE-99F5-844371555CB4}" destId="{3469F47E-9341-448D-AC0A-35B1B56F0D5A}" srcOrd="3" destOrd="0" parTransId="{A0322C57-98C2-4F2E-B716-38E10E36CA74}" sibTransId="{005B85AA-A152-41DF-8939-A5AB713DA37F}"/>
    <dgm:cxn modelId="{66CA043F-B872-4779-8FEA-BB7FCDA7E464}" type="presOf" srcId="{4495B67E-1A82-46F5-B3ED-5DED1D1E3E57}" destId="{38AC661D-F0D6-4A1D-8EA7-970A3D7C6806}" srcOrd="0" destOrd="0" presId="urn:microsoft.com/office/officeart/2005/8/layout/matrix2"/>
    <dgm:cxn modelId="{2D22A7ED-C763-45E1-AE77-2D8904F20E9D}" type="presParOf" srcId="{9A79ED96-9ECF-4B31-A80F-72F9A8315C87}" destId="{A0D77FA3-A01D-4709-81D1-0B228D912839}" srcOrd="0" destOrd="0" presId="urn:microsoft.com/office/officeart/2005/8/layout/matrix2"/>
    <dgm:cxn modelId="{A4A27181-1EAB-4E5D-9906-0CC0DE6C1992}" type="presParOf" srcId="{9A79ED96-9ECF-4B31-A80F-72F9A8315C87}" destId="{48D5D82B-C0EF-4124-9C75-D3E28B32AA03}" srcOrd="1" destOrd="0" presId="urn:microsoft.com/office/officeart/2005/8/layout/matrix2"/>
    <dgm:cxn modelId="{F55AA5B4-25B5-4FC4-BA57-D7EECD5AFF1A}" type="presParOf" srcId="{9A79ED96-9ECF-4B31-A80F-72F9A8315C87}" destId="{38AC661D-F0D6-4A1D-8EA7-970A3D7C6806}" srcOrd="2" destOrd="0" presId="urn:microsoft.com/office/officeart/2005/8/layout/matrix2"/>
    <dgm:cxn modelId="{A6D92F52-BF0D-4866-97BE-3C2139E749BC}" type="presParOf" srcId="{9A79ED96-9ECF-4B31-A80F-72F9A8315C87}" destId="{359933DB-1A65-4DC3-A2F6-EC1741AFE11B}" srcOrd="3" destOrd="0" presId="urn:microsoft.com/office/officeart/2005/8/layout/matrix2"/>
    <dgm:cxn modelId="{57E1A355-93CD-4E91-A03B-230BCC543C6F}" type="presParOf" srcId="{9A79ED96-9ECF-4B31-A80F-72F9A8315C87}" destId="{83E8BE8C-C887-44FA-8F30-5E9F8969D971}"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B6F850C-4C54-4B81-9FF1-AD183666BD96}"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s-MX"/>
        </a:p>
      </dgm:t>
    </dgm:pt>
    <dgm:pt modelId="{BD6289ED-8786-4B37-B09D-4DC1A1103C08}">
      <dgm:prSet phldrT="[Texto]"/>
      <dgm:spPr/>
      <dgm:t>
        <a:bodyPr/>
        <a:lstStyle/>
        <a:p>
          <a:r>
            <a:rPr lang="es-MX" dirty="0" smtClean="0"/>
            <a:t>Rendimiento al vencimiento y costo de la deuda </a:t>
          </a:r>
          <a:endParaRPr lang="es-MX" dirty="0"/>
        </a:p>
      </dgm:t>
    </dgm:pt>
    <dgm:pt modelId="{2E45D0A0-60E0-442C-A78C-E8647F669C58}" type="parTrans" cxnId="{F8B9DC55-62EA-4788-A643-8882CDE9D3A6}">
      <dgm:prSet/>
      <dgm:spPr/>
      <dgm:t>
        <a:bodyPr/>
        <a:lstStyle/>
        <a:p>
          <a:endParaRPr lang="es-MX"/>
        </a:p>
      </dgm:t>
    </dgm:pt>
    <dgm:pt modelId="{FF1D2FEB-0FB2-4676-A8F0-C919BA9BFCA4}" type="sibTrans" cxnId="{F8B9DC55-62EA-4788-A643-8882CDE9D3A6}">
      <dgm:prSet/>
      <dgm:spPr/>
      <dgm:t>
        <a:bodyPr/>
        <a:lstStyle/>
        <a:p>
          <a:endParaRPr lang="es-MX"/>
        </a:p>
      </dgm:t>
    </dgm:pt>
    <dgm:pt modelId="{4A4CD57C-5C29-4FA1-A2E5-8A476FC09696}">
      <dgm:prSet phldrT="[Texto]" custT="1"/>
      <dgm:spPr/>
      <dgm:t>
        <a:bodyPr/>
        <a:lstStyle/>
        <a:p>
          <a:pPr algn="just"/>
          <a:r>
            <a:rPr lang="es-MX" sz="1400" dirty="0" smtClean="0"/>
            <a:t>La deuda actual de la empresa cotiza en el mercado su precio actual .</a:t>
          </a:r>
          <a:endParaRPr lang="es-MX" sz="1400" dirty="0"/>
        </a:p>
      </dgm:t>
    </dgm:pt>
    <dgm:pt modelId="{45D43196-644C-4A60-B119-E837EAFFDD4F}" type="parTrans" cxnId="{948872FF-3A79-40BA-B64D-5019F7C1055A}">
      <dgm:prSet/>
      <dgm:spPr/>
      <dgm:t>
        <a:bodyPr/>
        <a:lstStyle/>
        <a:p>
          <a:endParaRPr lang="es-MX"/>
        </a:p>
      </dgm:t>
    </dgm:pt>
    <dgm:pt modelId="{E94BD101-9C0E-47F3-AA9A-7C09D985838B}" type="sibTrans" cxnId="{948872FF-3A79-40BA-B64D-5019F7C1055A}">
      <dgm:prSet/>
      <dgm:spPr/>
      <dgm:t>
        <a:bodyPr/>
        <a:lstStyle/>
        <a:p>
          <a:endParaRPr lang="es-MX"/>
        </a:p>
      </dgm:t>
    </dgm:pt>
    <dgm:pt modelId="{309568A5-457F-46B1-9E3E-0AD11B3CC626}">
      <dgm:prSet phldrT="[Texto]" custT="1"/>
      <dgm:spPr/>
      <dgm:t>
        <a:bodyPr/>
        <a:lstStyle/>
        <a:p>
          <a:pPr algn="just"/>
          <a:r>
            <a:rPr lang="es-MX" sz="1400" dirty="0" smtClean="0"/>
            <a:t>Para reflejar tanto las variaciones en el entorno crediticio como en los cambios en el riesgo relacionado por la empresa.</a:t>
          </a:r>
          <a:endParaRPr lang="es-MX" sz="1400" dirty="0"/>
        </a:p>
      </dgm:t>
    </dgm:pt>
    <dgm:pt modelId="{BA4BCB9B-1DA9-4723-B031-089C4D19106F}" type="parTrans" cxnId="{C29663EC-3A9F-44C7-BE90-3F5892D719A4}">
      <dgm:prSet/>
      <dgm:spPr/>
      <dgm:t>
        <a:bodyPr/>
        <a:lstStyle/>
        <a:p>
          <a:endParaRPr lang="es-MX"/>
        </a:p>
      </dgm:t>
    </dgm:pt>
    <dgm:pt modelId="{6A7ECA1C-F090-48DA-A1AE-BD10BA880CF7}" type="sibTrans" cxnId="{C29663EC-3A9F-44C7-BE90-3F5892D719A4}">
      <dgm:prSet/>
      <dgm:spPr/>
      <dgm:t>
        <a:bodyPr/>
        <a:lstStyle/>
        <a:p>
          <a:endParaRPr lang="es-MX"/>
        </a:p>
      </dgm:t>
    </dgm:pt>
    <dgm:pt modelId="{34BE2C7C-BA40-4778-97D8-EE5AA6337511}">
      <dgm:prSet phldrT="[Texto]" custT="1"/>
      <dgm:spPr/>
      <dgm:t>
        <a:bodyPr/>
        <a:lstStyle/>
        <a:p>
          <a:pPr algn="just"/>
          <a:r>
            <a:rPr lang="es-MX" sz="1400" dirty="0" smtClean="0"/>
            <a:t>El precio de la deuda de la empresa implica un rendimiento al vencimiento la rentabilidad que los compradores actuales de la deuda ganan. </a:t>
          </a:r>
          <a:endParaRPr lang="es-MX" sz="1400" dirty="0"/>
        </a:p>
      </dgm:t>
    </dgm:pt>
    <dgm:pt modelId="{7A8401A3-F8BC-4D86-ADA8-4CED9B15B3E2}" type="parTrans" cxnId="{0CC4BBAC-6F58-495C-9834-A0A2A07B0515}">
      <dgm:prSet/>
      <dgm:spPr/>
      <dgm:t>
        <a:bodyPr/>
        <a:lstStyle/>
        <a:p>
          <a:endParaRPr lang="es-MX"/>
        </a:p>
      </dgm:t>
    </dgm:pt>
    <dgm:pt modelId="{7B0E7B7D-7693-44FE-9476-B5C36D009A61}" type="sibTrans" cxnId="{0CC4BBAC-6F58-495C-9834-A0A2A07B0515}">
      <dgm:prSet/>
      <dgm:spPr/>
      <dgm:t>
        <a:bodyPr/>
        <a:lstStyle/>
        <a:p>
          <a:endParaRPr lang="es-MX"/>
        </a:p>
      </dgm:t>
    </dgm:pt>
    <dgm:pt modelId="{55F0930D-9BAE-476D-9034-DCAE2F432498}">
      <dgm:prSet phldrT="[Texto]"/>
      <dgm:spPr/>
      <dgm:t>
        <a:bodyPr/>
        <a:lstStyle/>
        <a:p>
          <a:r>
            <a:rPr lang="es-MX" dirty="0" smtClean="0"/>
            <a:t>Tributación y el costo de la empresa.</a:t>
          </a:r>
          <a:endParaRPr lang="es-MX" dirty="0"/>
        </a:p>
      </dgm:t>
    </dgm:pt>
    <dgm:pt modelId="{36268C70-0236-4EDB-B2A4-BF904DE16F0E}" type="parTrans" cxnId="{4F15D9E7-4C1E-49BA-B276-31E3BAD77E9B}">
      <dgm:prSet/>
      <dgm:spPr/>
      <dgm:t>
        <a:bodyPr/>
        <a:lstStyle/>
        <a:p>
          <a:endParaRPr lang="es-MX"/>
        </a:p>
      </dgm:t>
    </dgm:pt>
    <dgm:pt modelId="{315BE6BA-4D0A-4556-8FB9-A37D76214C72}" type="sibTrans" cxnId="{4F15D9E7-4C1E-49BA-B276-31E3BAD77E9B}">
      <dgm:prSet/>
      <dgm:spPr/>
      <dgm:t>
        <a:bodyPr/>
        <a:lstStyle/>
        <a:p>
          <a:endParaRPr lang="es-MX"/>
        </a:p>
      </dgm:t>
    </dgm:pt>
    <dgm:pt modelId="{02966FF3-04D9-422E-8C19-395404019661}">
      <dgm:prSet phldrT="[Texto]" custT="1"/>
      <dgm:spPr/>
      <dgm:t>
        <a:bodyPr/>
        <a:lstStyle/>
        <a:p>
          <a:pPr algn="just"/>
          <a:r>
            <a:rPr lang="es-MX" sz="1400" dirty="0" smtClean="0"/>
            <a:t>La rentabilidad que reciben los titulares de deuda no es igual al costo de la deuda de la empresa.</a:t>
          </a:r>
          <a:endParaRPr lang="es-MX" sz="1400" dirty="0"/>
        </a:p>
      </dgm:t>
    </dgm:pt>
    <dgm:pt modelId="{7A951C69-EA2B-44E3-A571-31C98952E45A}" type="parTrans" cxnId="{6AE1ADD9-15FA-4A6D-8BF4-02E80F6AF673}">
      <dgm:prSet/>
      <dgm:spPr/>
      <dgm:t>
        <a:bodyPr/>
        <a:lstStyle/>
        <a:p>
          <a:endParaRPr lang="es-MX"/>
        </a:p>
      </dgm:t>
    </dgm:pt>
    <dgm:pt modelId="{9BBDA251-7ADB-4075-B537-D48CFD3E9996}" type="sibTrans" cxnId="{6AE1ADD9-15FA-4A6D-8BF4-02E80F6AF673}">
      <dgm:prSet/>
      <dgm:spPr/>
      <dgm:t>
        <a:bodyPr/>
        <a:lstStyle/>
        <a:p>
          <a:endParaRPr lang="es-MX"/>
        </a:p>
      </dgm:t>
    </dgm:pt>
    <dgm:pt modelId="{C800C9C8-2C03-4BC0-A38D-D66E06F697CA}">
      <dgm:prSet phldrT="[Texto]" custT="1"/>
      <dgm:spPr/>
      <dgm:t>
        <a:bodyPr/>
        <a:lstStyle/>
        <a:p>
          <a:pPr algn="just"/>
          <a:r>
            <a:rPr lang="es-MX" sz="1400" dirty="0" smtClean="0"/>
            <a:t>Cuando una empresa utiliza la financiación vía endeudamiento.</a:t>
          </a:r>
          <a:endParaRPr lang="es-MX" sz="1400" dirty="0"/>
        </a:p>
      </dgm:t>
    </dgm:pt>
    <dgm:pt modelId="{DE7FB0C9-E9A7-4633-995F-B1097D28E7AB}" type="parTrans" cxnId="{DFA97609-7A0B-410B-9CCE-1E839F4BD474}">
      <dgm:prSet/>
      <dgm:spPr/>
      <dgm:t>
        <a:bodyPr/>
        <a:lstStyle/>
        <a:p>
          <a:endParaRPr lang="es-MX"/>
        </a:p>
      </dgm:t>
    </dgm:pt>
    <dgm:pt modelId="{B4169BC0-A9B8-4F9E-B2BA-D2422C663036}" type="sibTrans" cxnId="{DFA97609-7A0B-410B-9CCE-1E839F4BD474}">
      <dgm:prSet/>
      <dgm:spPr/>
      <dgm:t>
        <a:bodyPr/>
        <a:lstStyle/>
        <a:p>
          <a:endParaRPr lang="es-MX"/>
        </a:p>
      </dgm:t>
    </dgm:pt>
    <dgm:pt modelId="{02991F2B-9EFE-4095-A0E5-CFD5B8C12F27}">
      <dgm:prSet phldrT="[Texto]" custT="1"/>
      <dgm:spPr/>
      <dgm:t>
        <a:bodyPr/>
        <a:lstStyle/>
        <a:p>
          <a:pPr algn="just"/>
          <a:r>
            <a:rPr lang="es-MX" sz="1400" dirty="0" smtClean="0"/>
            <a:t>El costo de interés que debe pagar se compensa hasta cierto punto mediante el ahorro fiscal de la desgravación fiscal.</a:t>
          </a:r>
          <a:endParaRPr lang="es-MX" sz="1400" dirty="0"/>
        </a:p>
      </dgm:t>
    </dgm:pt>
    <dgm:pt modelId="{3C568389-485E-4C41-9FE2-E9D5E3D8C3FE}" type="parTrans" cxnId="{CAB3C48A-91B5-422D-8083-58DB5E328E74}">
      <dgm:prSet/>
      <dgm:spPr/>
      <dgm:t>
        <a:bodyPr/>
        <a:lstStyle/>
        <a:p>
          <a:endParaRPr lang="es-MX"/>
        </a:p>
      </dgm:t>
    </dgm:pt>
    <dgm:pt modelId="{BA57C554-2939-430D-A172-73C4AD1C39E0}" type="sibTrans" cxnId="{CAB3C48A-91B5-422D-8083-58DB5E328E74}">
      <dgm:prSet/>
      <dgm:spPr/>
      <dgm:t>
        <a:bodyPr/>
        <a:lstStyle/>
        <a:p>
          <a:endParaRPr lang="es-MX"/>
        </a:p>
      </dgm:t>
    </dgm:pt>
    <dgm:pt modelId="{823BCFB6-25B2-4AC5-ADCE-E4CB4589F31D}" type="pres">
      <dgm:prSet presAssocID="{8B6F850C-4C54-4B81-9FF1-AD183666BD96}" presName="layout" presStyleCnt="0">
        <dgm:presLayoutVars>
          <dgm:chMax/>
          <dgm:chPref/>
          <dgm:dir/>
          <dgm:resizeHandles/>
        </dgm:presLayoutVars>
      </dgm:prSet>
      <dgm:spPr/>
      <dgm:t>
        <a:bodyPr/>
        <a:lstStyle/>
        <a:p>
          <a:endParaRPr lang="es-MX"/>
        </a:p>
      </dgm:t>
    </dgm:pt>
    <dgm:pt modelId="{DBDB1F9A-C1D8-4D5F-A2CE-7D8A5A2040AA}" type="pres">
      <dgm:prSet presAssocID="{BD6289ED-8786-4B37-B09D-4DC1A1103C08}" presName="root" presStyleCnt="0">
        <dgm:presLayoutVars>
          <dgm:chMax/>
          <dgm:chPref/>
        </dgm:presLayoutVars>
      </dgm:prSet>
      <dgm:spPr/>
    </dgm:pt>
    <dgm:pt modelId="{7F2267E9-37B7-4784-A2B3-AC797ED2421A}" type="pres">
      <dgm:prSet presAssocID="{BD6289ED-8786-4B37-B09D-4DC1A1103C08}" presName="rootComposite" presStyleCnt="0">
        <dgm:presLayoutVars/>
      </dgm:prSet>
      <dgm:spPr/>
    </dgm:pt>
    <dgm:pt modelId="{A4430C90-9146-454E-AF78-0636AA31E794}" type="pres">
      <dgm:prSet presAssocID="{BD6289ED-8786-4B37-B09D-4DC1A1103C08}" presName="ParentAccent" presStyleLbl="alignNode1" presStyleIdx="0" presStyleCnt="2"/>
      <dgm:spPr/>
    </dgm:pt>
    <dgm:pt modelId="{1582309E-1B49-4C8D-9614-858D0B57248D}" type="pres">
      <dgm:prSet presAssocID="{BD6289ED-8786-4B37-B09D-4DC1A1103C08}" presName="ParentSmallAccent" presStyleLbl="fgAcc1" presStyleIdx="0" presStyleCnt="2"/>
      <dgm:spPr/>
    </dgm:pt>
    <dgm:pt modelId="{6694BC99-F6FD-40AE-8813-068F8B964D99}" type="pres">
      <dgm:prSet presAssocID="{BD6289ED-8786-4B37-B09D-4DC1A1103C08}" presName="Parent" presStyleLbl="revTx" presStyleIdx="0" presStyleCnt="8">
        <dgm:presLayoutVars>
          <dgm:chMax/>
          <dgm:chPref val="4"/>
          <dgm:bulletEnabled val="1"/>
        </dgm:presLayoutVars>
      </dgm:prSet>
      <dgm:spPr/>
      <dgm:t>
        <a:bodyPr/>
        <a:lstStyle/>
        <a:p>
          <a:endParaRPr lang="es-MX"/>
        </a:p>
      </dgm:t>
    </dgm:pt>
    <dgm:pt modelId="{3D8581E3-ADFA-47D9-A0A0-E713BB87A480}" type="pres">
      <dgm:prSet presAssocID="{BD6289ED-8786-4B37-B09D-4DC1A1103C08}" presName="childShape" presStyleCnt="0">
        <dgm:presLayoutVars>
          <dgm:chMax val="0"/>
          <dgm:chPref val="0"/>
        </dgm:presLayoutVars>
      </dgm:prSet>
      <dgm:spPr/>
    </dgm:pt>
    <dgm:pt modelId="{80F65DF7-5763-4059-A0A1-5C657ADA44D4}" type="pres">
      <dgm:prSet presAssocID="{4A4CD57C-5C29-4FA1-A2E5-8A476FC09696}" presName="childComposite" presStyleCnt="0">
        <dgm:presLayoutVars>
          <dgm:chMax val="0"/>
          <dgm:chPref val="0"/>
        </dgm:presLayoutVars>
      </dgm:prSet>
      <dgm:spPr/>
    </dgm:pt>
    <dgm:pt modelId="{D090413D-13FC-4E19-A29B-A9D5E772B469}" type="pres">
      <dgm:prSet presAssocID="{4A4CD57C-5C29-4FA1-A2E5-8A476FC09696}" presName="ChildAccent" presStyleLbl="solidFgAcc1" presStyleIdx="0" presStyleCnt="6"/>
      <dgm:spPr/>
    </dgm:pt>
    <dgm:pt modelId="{B5864D74-1E2F-4C27-A8ED-ACC6C75AFFE3}" type="pres">
      <dgm:prSet presAssocID="{4A4CD57C-5C29-4FA1-A2E5-8A476FC09696}" presName="Child" presStyleLbl="revTx" presStyleIdx="1" presStyleCnt="8">
        <dgm:presLayoutVars>
          <dgm:chMax val="0"/>
          <dgm:chPref val="0"/>
          <dgm:bulletEnabled val="1"/>
        </dgm:presLayoutVars>
      </dgm:prSet>
      <dgm:spPr/>
      <dgm:t>
        <a:bodyPr/>
        <a:lstStyle/>
        <a:p>
          <a:endParaRPr lang="es-MX"/>
        </a:p>
      </dgm:t>
    </dgm:pt>
    <dgm:pt modelId="{A9572E6A-238C-4268-8E26-FF4EE3E45F67}" type="pres">
      <dgm:prSet presAssocID="{309568A5-457F-46B1-9E3E-0AD11B3CC626}" presName="childComposite" presStyleCnt="0">
        <dgm:presLayoutVars>
          <dgm:chMax val="0"/>
          <dgm:chPref val="0"/>
        </dgm:presLayoutVars>
      </dgm:prSet>
      <dgm:spPr/>
    </dgm:pt>
    <dgm:pt modelId="{5A9633DF-0B4E-42E8-9EE9-36D6C3DF011A}" type="pres">
      <dgm:prSet presAssocID="{309568A5-457F-46B1-9E3E-0AD11B3CC626}" presName="ChildAccent" presStyleLbl="solidFgAcc1" presStyleIdx="1" presStyleCnt="6"/>
      <dgm:spPr/>
    </dgm:pt>
    <dgm:pt modelId="{CC628048-D30C-4F4A-8579-5BCD0CEDC999}" type="pres">
      <dgm:prSet presAssocID="{309568A5-457F-46B1-9E3E-0AD11B3CC626}" presName="Child" presStyleLbl="revTx" presStyleIdx="2" presStyleCnt="8" custScaleY="128588">
        <dgm:presLayoutVars>
          <dgm:chMax val="0"/>
          <dgm:chPref val="0"/>
          <dgm:bulletEnabled val="1"/>
        </dgm:presLayoutVars>
      </dgm:prSet>
      <dgm:spPr/>
      <dgm:t>
        <a:bodyPr/>
        <a:lstStyle/>
        <a:p>
          <a:endParaRPr lang="es-MX"/>
        </a:p>
      </dgm:t>
    </dgm:pt>
    <dgm:pt modelId="{084C3589-E097-4131-ACC6-98E16C090741}" type="pres">
      <dgm:prSet presAssocID="{34BE2C7C-BA40-4778-97D8-EE5AA6337511}" presName="childComposite" presStyleCnt="0">
        <dgm:presLayoutVars>
          <dgm:chMax val="0"/>
          <dgm:chPref val="0"/>
        </dgm:presLayoutVars>
      </dgm:prSet>
      <dgm:spPr/>
    </dgm:pt>
    <dgm:pt modelId="{0BFC8CDC-4B64-4DB7-BEB5-C3011D846670}" type="pres">
      <dgm:prSet presAssocID="{34BE2C7C-BA40-4778-97D8-EE5AA6337511}" presName="ChildAccent" presStyleLbl="solidFgAcc1" presStyleIdx="2" presStyleCnt="6"/>
      <dgm:spPr/>
    </dgm:pt>
    <dgm:pt modelId="{F637AC05-8053-4C66-B8DB-172AC6B6D70C}" type="pres">
      <dgm:prSet presAssocID="{34BE2C7C-BA40-4778-97D8-EE5AA6337511}" presName="Child" presStyleLbl="revTx" presStyleIdx="3" presStyleCnt="8" custScaleY="149218" custLinFactNeighborX="-1117" custLinFactNeighborY="25622">
        <dgm:presLayoutVars>
          <dgm:chMax val="0"/>
          <dgm:chPref val="0"/>
          <dgm:bulletEnabled val="1"/>
        </dgm:presLayoutVars>
      </dgm:prSet>
      <dgm:spPr/>
      <dgm:t>
        <a:bodyPr/>
        <a:lstStyle/>
        <a:p>
          <a:endParaRPr lang="es-MX"/>
        </a:p>
      </dgm:t>
    </dgm:pt>
    <dgm:pt modelId="{8260233A-0C5A-4858-B142-23CFD1E10E4C}" type="pres">
      <dgm:prSet presAssocID="{55F0930D-9BAE-476D-9034-DCAE2F432498}" presName="root" presStyleCnt="0">
        <dgm:presLayoutVars>
          <dgm:chMax/>
          <dgm:chPref/>
        </dgm:presLayoutVars>
      </dgm:prSet>
      <dgm:spPr/>
    </dgm:pt>
    <dgm:pt modelId="{B4EDA210-0183-46F8-A09B-4ED0EBA54B77}" type="pres">
      <dgm:prSet presAssocID="{55F0930D-9BAE-476D-9034-DCAE2F432498}" presName="rootComposite" presStyleCnt="0">
        <dgm:presLayoutVars/>
      </dgm:prSet>
      <dgm:spPr/>
    </dgm:pt>
    <dgm:pt modelId="{4CA25C0A-4D02-4541-B460-6D2CD8306E96}" type="pres">
      <dgm:prSet presAssocID="{55F0930D-9BAE-476D-9034-DCAE2F432498}" presName="ParentAccent" presStyleLbl="alignNode1" presStyleIdx="1" presStyleCnt="2"/>
      <dgm:spPr/>
    </dgm:pt>
    <dgm:pt modelId="{C9EF7D91-8AA3-4DDF-83D0-3BD10B3F49C4}" type="pres">
      <dgm:prSet presAssocID="{55F0930D-9BAE-476D-9034-DCAE2F432498}" presName="ParentSmallAccent" presStyleLbl="fgAcc1" presStyleIdx="1" presStyleCnt="2"/>
      <dgm:spPr/>
    </dgm:pt>
    <dgm:pt modelId="{6EFF9C17-26E2-4194-B50E-C8828F2B9BE4}" type="pres">
      <dgm:prSet presAssocID="{55F0930D-9BAE-476D-9034-DCAE2F432498}" presName="Parent" presStyleLbl="revTx" presStyleIdx="4" presStyleCnt="8">
        <dgm:presLayoutVars>
          <dgm:chMax/>
          <dgm:chPref val="4"/>
          <dgm:bulletEnabled val="1"/>
        </dgm:presLayoutVars>
      </dgm:prSet>
      <dgm:spPr/>
      <dgm:t>
        <a:bodyPr/>
        <a:lstStyle/>
        <a:p>
          <a:endParaRPr lang="es-MX"/>
        </a:p>
      </dgm:t>
    </dgm:pt>
    <dgm:pt modelId="{E48FDF31-11C6-4430-B7D1-9CD0132499B2}" type="pres">
      <dgm:prSet presAssocID="{55F0930D-9BAE-476D-9034-DCAE2F432498}" presName="childShape" presStyleCnt="0">
        <dgm:presLayoutVars>
          <dgm:chMax val="0"/>
          <dgm:chPref val="0"/>
        </dgm:presLayoutVars>
      </dgm:prSet>
      <dgm:spPr/>
    </dgm:pt>
    <dgm:pt modelId="{22A6F853-6B20-4050-A055-0F89DF456430}" type="pres">
      <dgm:prSet presAssocID="{02966FF3-04D9-422E-8C19-395404019661}" presName="childComposite" presStyleCnt="0">
        <dgm:presLayoutVars>
          <dgm:chMax val="0"/>
          <dgm:chPref val="0"/>
        </dgm:presLayoutVars>
      </dgm:prSet>
      <dgm:spPr/>
    </dgm:pt>
    <dgm:pt modelId="{4A3E9DA0-6CB2-45ED-814B-D1051F24A1A2}" type="pres">
      <dgm:prSet presAssocID="{02966FF3-04D9-422E-8C19-395404019661}" presName="ChildAccent" presStyleLbl="solidFgAcc1" presStyleIdx="3" presStyleCnt="6"/>
      <dgm:spPr/>
    </dgm:pt>
    <dgm:pt modelId="{A8224C71-D04E-45B9-8D39-2F247E7C5178}" type="pres">
      <dgm:prSet presAssocID="{02966FF3-04D9-422E-8C19-395404019661}" presName="Child" presStyleLbl="revTx" presStyleIdx="5" presStyleCnt="8" custScaleY="147339">
        <dgm:presLayoutVars>
          <dgm:chMax val="0"/>
          <dgm:chPref val="0"/>
          <dgm:bulletEnabled val="1"/>
        </dgm:presLayoutVars>
      </dgm:prSet>
      <dgm:spPr/>
      <dgm:t>
        <a:bodyPr/>
        <a:lstStyle/>
        <a:p>
          <a:endParaRPr lang="es-MX"/>
        </a:p>
      </dgm:t>
    </dgm:pt>
    <dgm:pt modelId="{39B62861-7FB2-4D9F-B683-E21ED7D480ED}" type="pres">
      <dgm:prSet presAssocID="{C800C9C8-2C03-4BC0-A38D-D66E06F697CA}" presName="childComposite" presStyleCnt="0">
        <dgm:presLayoutVars>
          <dgm:chMax val="0"/>
          <dgm:chPref val="0"/>
        </dgm:presLayoutVars>
      </dgm:prSet>
      <dgm:spPr/>
    </dgm:pt>
    <dgm:pt modelId="{1A6B7C61-2A74-4231-A582-32D28DEAB3FB}" type="pres">
      <dgm:prSet presAssocID="{C800C9C8-2C03-4BC0-A38D-D66E06F697CA}" presName="ChildAccent" presStyleLbl="solidFgAcc1" presStyleIdx="4" presStyleCnt="6"/>
      <dgm:spPr/>
    </dgm:pt>
    <dgm:pt modelId="{E5BA474E-01D5-4AAD-8EDA-C43C9DEA9A9A}" type="pres">
      <dgm:prSet presAssocID="{C800C9C8-2C03-4BC0-A38D-D66E06F697CA}" presName="Child" presStyleLbl="revTx" presStyleIdx="6" presStyleCnt="8" custScaleY="151244" custLinFactNeighborX="700" custLinFactNeighborY="23669">
        <dgm:presLayoutVars>
          <dgm:chMax val="0"/>
          <dgm:chPref val="0"/>
          <dgm:bulletEnabled val="1"/>
        </dgm:presLayoutVars>
      </dgm:prSet>
      <dgm:spPr/>
      <dgm:t>
        <a:bodyPr/>
        <a:lstStyle/>
        <a:p>
          <a:endParaRPr lang="es-MX"/>
        </a:p>
      </dgm:t>
    </dgm:pt>
    <dgm:pt modelId="{32A6130F-974C-4A24-8EE4-117554D588DE}" type="pres">
      <dgm:prSet presAssocID="{02991F2B-9EFE-4095-A0E5-CFD5B8C12F27}" presName="childComposite" presStyleCnt="0">
        <dgm:presLayoutVars>
          <dgm:chMax val="0"/>
          <dgm:chPref val="0"/>
        </dgm:presLayoutVars>
      </dgm:prSet>
      <dgm:spPr/>
    </dgm:pt>
    <dgm:pt modelId="{80DFE8CB-5A7D-448B-9262-623B85B4F955}" type="pres">
      <dgm:prSet presAssocID="{02991F2B-9EFE-4095-A0E5-CFD5B8C12F27}" presName="ChildAccent" presStyleLbl="solidFgAcc1" presStyleIdx="5" presStyleCnt="6"/>
      <dgm:spPr/>
    </dgm:pt>
    <dgm:pt modelId="{020405F0-3258-4E9A-9ED2-67981D55E065}" type="pres">
      <dgm:prSet presAssocID="{02991F2B-9EFE-4095-A0E5-CFD5B8C12F27}" presName="Child" presStyleLbl="revTx" presStyleIdx="7" presStyleCnt="8" custScaleY="167968" custLinFactNeighborX="-1386" custLinFactNeighborY="70934">
        <dgm:presLayoutVars>
          <dgm:chMax val="0"/>
          <dgm:chPref val="0"/>
          <dgm:bulletEnabled val="1"/>
        </dgm:presLayoutVars>
      </dgm:prSet>
      <dgm:spPr/>
      <dgm:t>
        <a:bodyPr/>
        <a:lstStyle/>
        <a:p>
          <a:endParaRPr lang="es-MX"/>
        </a:p>
      </dgm:t>
    </dgm:pt>
  </dgm:ptLst>
  <dgm:cxnLst>
    <dgm:cxn modelId="{33F28E9B-E2ED-45F5-BE68-7E474AC92C4C}" type="presOf" srcId="{C800C9C8-2C03-4BC0-A38D-D66E06F697CA}" destId="{E5BA474E-01D5-4AAD-8EDA-C43C9DEA9A9A}" srcOrd="0" destOrd="0" presId="urn:microsoft.com/office/officeart/2008/layout/SquareAccentList"/>
    <dgm:cxn modelId="{4F15D9E7-4C1E-49BA-B276-31E3BAD77E9B}" srcId="{8B6F850C-4C54-4B81-9FF1-AD183666BD96}" destId="{55F0930D-9BAE-476D-9034-DCAE2F432498}" srcOrd="1" destOrd="0" parTransId="{36268C70-0236-4EDB-B2A4-BF904DE16F0E}" sibTransId="{315BE6BA-4D0A-4556-8FB9-A37D76214C72}"/>
    <dgm:cxn modelId="{C29663EC-3A9F-44C7-BE90-3F5892D719A4}" srcId="{BD6289ED-8786-4B37-B09D-4DC1A1103C08}" destId="{309568A5-457F-46B1-9E3E-0AD11B3CC626}" srcOrd="1" destOrd="0" parTransId="{BA4BCB9B-1DA9-4723-B031-089C4D19106F}" sibTransId="{6A7ECA1C-F090-48DA-A1AE-BD10BA880CF7}"/>
    <dgm:cxn modelId="{F6E89A08-4D91-4821-96C6-E4A6A01DE53E}" type="presOf" srcId="{55F0930D-9BAE-476D-9034-DCAE2F432498}" destId="{6EFF9C17-26E2-4194-B50E-C8828F2B9BE4}" srcOrd="0" destOrd="0" presId="urn:microsoft.com/office/officeart/2008/layout/SquareAccentList"/>
    <dgm:cxn modelId="{5517D6E2-DB52-480D-B338-C1C8AB1AC2AE}" type="presOf" srcId="{309568A5-457F-46B1-9E3E-0AD11B3CC626}" destId="{CC628048-D30C-4F4A-8579-5BCD0CEDC999}" srcOrd="0" destOrd="0" presId="urn:microsoft.com/office/officeart/2008/layout/SquareAccentList"/>
    <dgm:cxn modelId="{CAB3C48A-91B5-422D-8083-58DB5E328E74}" srcId="{55F0930D-9BAE-476D-9034-DCAE2F432498}" destId="{02991F2B-9EFE-4095-A0E5-CFD5B8C12F27}" srcOrd="2" destOrd="0" parTransId="{3C568389-485E-4C41-9FE2-E9D5E3D8C3FE}" sibTransId="{BA57C554-2939-430D-A172-73C4AD1C39E0}"/>
    <dgm:cxn modelId="{948872FF-3A79-40BA-B64D-5019F7C1055A}" srcId="{BD6289ED-8786-4B37-B09D-4DC1A1103C08}" destId="{4A4CD57C-5C29-4FA1-A2E5-8A476FC09696}" srcOrd="0" destOrd="0" parTransId="{45D43196-644C-4A60-B119-E837EAFFDD4F}" sibTransId="{E94BD101-9C0E-47F3-AA9A-7C09D985838B}"/>
    <dgm:cxn modelId="{FE33064A-F95D-45A9-B7C3-D1B60F84692F}" type="presOf" srcId="{02991F2B-9EFE-4095-A0E5-CFD5B8C12F27}" destId="{020405F0-3258-4E9A-9ED2-67981D55E065}" srcOrd="0" destOrd="0" presId="urn:microsoft.com/office/officeart/2008/layout/SquareAccentList"/>
    <dgm:cxn modelId="{59C74A66-7485-49A7-B68A-D620AE237712}" type="presOf" srcId="{02966FF3-04D9-422E-8C19-395404019661}" destId="{A8224C71-D04E-45B9-8D39-2F247E7C5178}" srcOrd="0" destOrd="0" presId="urn:microsoft.com/office/officeart/2008/layout/SquareAccentList"/>
    <dgm:cxn modelId="{6D74D521-07A8-40A2-846A-0C2E751D5CBD}" type="presOf" srcId="{34BE2C7C-BA40-4778-97D8-EE5AA6337511}" destId="{F637AC05-8053-4C66-B8DB-172AC6B6D70C}" srcOrd="0" destOrd="0" presId="urn:microsoft.com/office/officeart/2008/layout/SquareAccentList"/>
    <dgm:cxn modelId="{87AFA730-0081-496B-A9C2-984A97576E8C}" type="presOf" srcId="{8B6F850C-4C54-4B81-9FF1-AD183666BD96}" destId="{823BCFB6-25B2-4AC5-ADCE-E4CB4589F31D}" srcOrd="0" destOrd="0" presId="urn:microsoft.com/office/officeart/2008/layout/SquareAccentList"/>
    <dgm:cxn modelId="{0CC4BBAC-6F58-495C-9834-A0A2A07B0515}" srcId="{BD6289ED-8786-4B37-B09D-4DC1A1103C08}" destId="{34BE2C7C-BA40-4778-97D8-EE5AA6337511}" srcOrd="2" destOrd="0" parTransId="{7A8401A3-F8BC-4D86-ADA8-4CED9B15B3E2}" sibTransId="{7B0E7B7D-7693-44FE-9476-B5C36D009A61}"/>
    <dgm:cxn modelId="{F8B9DC55-62EA-4788-A643-8882CDE9D3A6}" srcId="{8B6F850C-4C54-4B81-9FF1-AD183666BD96}" destId="{BD6289ED-8786-4B37-B09D-4DC1A1103C08}" srcOrd="0" destOrd="0" parTransId="{2E45D0A0-60E0-442C-A78C-E8647F669C58}" sibTransId="{FF1D2FEB-0FB2-4676-A8F0-C919BA9BFCA4}"/>
    <dgm:cxn modelId="{26207E54-7C27-4612-AB60-3CEC603DBFFF}" type="presOf" srcId="{4A4CD57C-5C29-4FA1-A2E5-8A476FC09696}" destId="{B5864D74-1E2F-4C27-A8ED-ACC6C75AFFE3}" srcOrd="0" destOrd="0" presId="urn:microsoft.com/office/officeart/2008/layout/SquareAccentList"/>
    <dgm:cxn modelId="{DFA97609-7A0B-410B-9CCE-1E839F4BD474}" srcId="{55F0930D-9BAE-476D-9034-DCAE2F432498}" destId="{C800C9C8-2C03-4BC0-A38D-D66E06F697CA}" srcOrd="1" destOrd="0" parTransId="{DE7FB0C9-E9A7-4633-995F-B1097D28E7AB}" sibTransId="{B4169BC0-A9B8-4F9E-B2BA-D2422C663036}"/>
    <dgm:cxn modelId="{6AE1ADD9-15FA-4A6D-8BF4-02E80F6AF673}" srcId="{55F0930D-9BAE-476D-9034-DCAE2F432498}" destId="{02966FF3-04D9-422E-8C19-395404019661}" srcOrd="0" destOrd="0" parTransId="{7A951C69-EA2B-44E3-A571-31C98952E45A}" sibTransId="{9BBDA251-7ADB-4075-B537-D48CFD3E9996}"/>
    <dgm:cxn modelId="{65FF28AD-16E2-4557-B766-D461D5DC9396}" type="presOf" srcId="{BD6289ED-8786-4B37-B09D-4DC1A1103C08}" destId="{6694BC99-F6FD-40AE-8813-068F8B964D99}" srcOrd="0" destOrd="0" presId="urn:microsoft.com/office/officeart/2008/layout/SquareAccentList"/>
    <dgm:cxn modelId="{61239EA2-8401-4CD8-99C0-577AC14365E3}" type="presParOf" srcId="{823BCFB6-25B2-4AC5-ADCE-E4CB4589F31D}" destId="{DBDB1F9A-C1D8-4D5F-A2CE-7D8A5A2040AA}" srcOrd="0" destOrd="0" presId="urn:microsoft.com/office/officeart/2008/layout/SquareAccentList"/>
    <dgm:cxn modelId="{B87C6D18-748A-4457-B34F-4EBC2110BAC1}" type="presParOf" srcId="{DBDB1F9A-C1D8-4D5F-A2CE-7D8A5A2040AA}" destId="{7F2267E9-37B7-4784-A2B3-AC797ED2421A}" srcOrd="0" destOrd="0" presId="urn:microsoft.com/office/officeart/2008/layout/SquareAccentList"/>
    <dgm:cxn modelId="{629AA9BB-885E-410B-B0DC-1E87ADC221E7}" type="presParOf" srcId="{7F2267E9-37B7-4784-A2B3-AC797ED2421A}" destId="{A4430C90-9146-454E-AF78-0636AA31E794}" srcOrd="0" destOrd="0" presId="urn:microsoft.com/office/officeart/2008/layout/SquareAccentList"/>
    <dgm:cxn modelId="{AB40A27F-6226-4FB1-A14F-A4AF4D4CA4E5}" type="presParOf" srcId="{7F2267E9-37B7-4784-A2B3-AC797ED2421A}" destId="{1582309E-1B49-4C8D-9614-858D0B57248D}" srcOrd="1" destOrd="0" presId="urn:microsoft.com/office/officeart/2008/layout/SquareAccentList"/>
    <dgm:cxn modelId="{EE6E7B75-02DD-41A9-A161-B688957454A0}" type="presParOf" srcId="{7F2267E9-37B7-4784-A2B3-AC797ED2421A}" destId="{6694BC99-F6FD-40AE-8813-068F8B964D99}" srcOrd="2" destOrd="0" presId="urn:microsoft.com/office/officeart/2008/layout/SquareAccentList"/>
    <dgm:cxn modelId="{69FF6D5B-16F1-4C10-ABBB-F49854AFA080}" type="presParOf" srcId="{DBDB1F9A-C1D8-4D5F-A2CE-7D8A5A2040AA}" destId="{3D8581E3-ADFA-47D9-A0A0-E713BB87A480}" srcOrd="1" destOrd="0" presId="urn:microsoft.com/office/officeart/2008/layout/SquareAccentList"/>
    <dgm:cxn modelId="{35021EF6-6516-4897-8C46-4CDC25EB9A16}" type="presParOf" srcId="{3D8581E3-ADFA-47D9-A0A0-E713BB87A480}" destId="{80F65DF7-5763-4059-A0A1-5C657ADA44D4}" srcOrd="0" destOrd="0" presId="urn:microsoft.com/office/officeart/2008/layout/SquareAccentList"/>
    <dgm:cxn modelId="{3199F025-EF9D-4E01-AC42-F1BEA95EA7DE}" type="presParOf" srcId="{80F65DF7-5763-4059-A0A1-5C657ADA44D4}" destId="{D090413D-13FC-4E19-A29B-A9D5E772B469}" srcOrd="0" destOrd="0" presId="urn:microsoft.com/office/officeart/2008/layout/SquareAccentList"/>
    <dgm:cxn modelId="{E72A73B7-B656-46C2-81F4-48F7D12EDAC3}" type="presParOf" srcId="{80F65DF7-5763-4059-A0A1-5C657ADA44D4}" destId="{B5864D74-1E2F-4C27-A8ED-ACC6C75AFFE3}" srcOrd="1" destOrd="0" presId="urn:microsoft.com/office/officeart/2008/layout/SquareAccentList"/>
    <dgm:cxn modelId="{EF7E6A20-AFD0-46DA-A3D8-92711415DA58}" type="presParOf" srcId="{3D8581E3-ADFA-47D9-A0A0-E713BB87A480}" destId="{A9572E6A-238C-4268-8E26-FF4EE3E45F67}" srcOrd="1" destOrd="0" presId="urn:microsoft.com/office/officeart/2008/layout/SquareAccentList"/>
    <dgm:cxn modelId="{6178BE7F-DB9A-4CC0-A233-B5CDE04B7C7A}" type="presParOf" srcId="{A9572E6A-238C-4268-8E26-FF4EE3E45F67}" destId="{5A9633DF-0B4E-42E8-9EE9-36D6C3DF011A}" srcOrd="0" destOrd="0" presId="urn:microsoft.com/office/officeart/2008/layout/SquareAccentList"/>
    <dgm:cxn modelId="{0A1E4757-0299-4504-B4C0-A6CA576B05DF}" type="presParOf" srcId="{A9572E6A-238C-4268-8E26-FF4EE3E45F67}" destId="{CC628048-D30C-4F4A-8579-5BCD0CEDC999}" srcOrd="1" destOrd="0" presId="urn:microsoft.com/office/officeart/2008/layout/SquareAccentList"/>
    <dgm:cxn modelId="{72950623-B95D-42E5-A993-E291C716D208}" type="presParOf" srcId="{3D8581E3-ADFA-47D9-A0A0-E713BB87A480}" destId="{084C3589-E097-4131-ACC6-98E16C090741}" srcOrd="2" destOrd="0" presId="urn:microsoft.com/office/officeart/2008/layout/SquareAccentList"/>
    <dgm:cxn modelId="{3F2BB000-05AD-4B7B-9EF9-CEFA9115A954}" type="presParOf" srcId="{084C3589-E097-4131-ACC6-98E16C090741}" destId="{0BFC8CDC-4B64-4DB7-BEB5-C3011D846670}" srcOrd="0" destOrd="0" presId="urn:microsoft.com/office/officeart/2008/layout/SquareAccentList"/>
    <dgm:cxn modelId="{659C2010-DCB6-4F9D-AEBF-78E38614D32C}" type="presParOf" srcId="{084C3589-E097-4131-ACC6-98E16C090741}" destId="{F637AC05-8053-4C66-B8DB-172AC6B6D70C}" srcOrd="1" destOrd="0" presId="urn:microsoft.com/office/officeart/2008/layout/SquareAccentList"/>
    <dgm:cxn modelId="{66EACA52-5DD0-4D0A-A75D-120FE655E7F4}" type="presParOf" srcId="{823BCFB6-25B2-4AC5-ADCE-E4CB4589F31D}" destId="{8260233A-0C5A-4858-B142-23CFD1E10E4C}" srcOrd="1" destOrd="0" presId="urn:microsoft.com/office/officeart/2008/layout/SquareAccentList"/>
    <dgm:cxn modelId="{90FBA717-6763-440A-9197-78B9A735816A}" type="presParOf" srcId="{8260233A-0C5A-4858-B142-23CFD1E10E4C}" destId="{B4EDA210-0183-46F8-A09B-4ED0EBA54B77}" srcOrd="0" destOrd="0" presId="urn:microsoft.com/office/officeart/2008/layout/SquareAccentList"/>
    <dgm:cxn modelId="{4CD6CDC5-4C9A-4C21-AFB5-A88B150CAA64}" type="presParOf" srcId="{B4EDA210-0183-46F8-A09B-4ED0EBA54B77}" destId="{4CA25C0A-4D02-4541-B460-6D2CD8306E96}" srcOrd="0" destOrd="0" presId="urn:microsoft.com/office/officeart/2008/layout/SquareAccentList"/>
    <dgm:cxn modelId="{D0737700-95A6-4E35-8C98-101DE10EABCF}" type="presParOf" srcId="{B4EDA210-0183-46F8-A09B-4ED0EBA54B77}" destId="{C9EF7D91-8AA3-4DDF-83D0-3BD10B3F49C4}" srcOrd="1" destOrd="0" presId="urn:microsoft.com/office/officeart/2008/layout/SquareAccentList"/>
    <dgm:cxn modelId="{EAE2759A-EC14-4847-8D37-14E1005186C4}" type="presParOf" srcId="{B4EDA210-0183-46F8-A09B-4ED0EBA54B77}" destId="{6EFF9C17-26E2-4194-B50E-C8828F2B9BE4}" srcOrd="2" destOrd="0" presId="urn:microsoft.com/office/officeart/2008/layout/SquareAccentList"/>
    <dgm:cxn modelId="{88AF0C19-7149-4804-A0EA-13C9E636FBA2}" type="presParOf" srcId="{8260233A-0C5A-4858-B142-23CFD1E10E4C}" destId="{E48FDF31-11C6-4430-B7D1-9CD0132499B2}" srcOrd="1" destOrd="0" presId="urn:microsoft.com/office/officeart/2008/layout/SquareAccentList"/>
    <dgm:cxn modelId="{240C16C8-1272-401B-8DDA-7F1196F615FA}" type="presParOf" srcId="{E48FDF31-11C6-4430-B7D1-9CD0132499B2}" destId="{22A6F853-6B20-4050-A055-0F89DF456430}" srcOrd="0" destOrd="0" presId="urn:microsoft.com/office/officeart/2008/layout/SquareAccentList"/>
    <dgm:cxn modelId="{958C73EF-C410-4E0A-9477-3727F85C481B}" type="presParOf" srcId="{22A6F853-6B20-4050-A055-0F89DF456430}" destId="{4A3E9DA0-6CB2-45ED-814B-D1051F24A1A2}" srcOrd="0" destOrd="0" presId="urn:microsoft.com/office/officeart/2008/layout/SquareAccentList"/>
    <dgm:cxn modelId="{FB8B77ED-A162-45DA-AEEC-56802174CCF0}" type="presParOf" srcId="{22A6F853-6B20-4050-A055-0F89DF456430}" destId="{A8224C71-D04E-45B9-8D39-2F247E7C5178}" srcOrd="1" destOrd="0" presId="urn:microsoft.com/office/officeart/2008/layout/SquareAccentList"/>
    <dgm:cxn modelId="{D1AB9045-CB68-4C20-8A28-2F1C935290EC}" type="presParOf" srcId="{E48FDF31-11C6-4430-B7D1-9CD0132499B2}" destId="{39B62861-7FB2-4D9F-B683-E21ED7D480ED}" srcOrd="1" destOrd="0" presId="urn:microsoft.com/office/officeart/2008/layout/SquareAccentList"/>
    <dgm:cxn modelId="{1DAD7A44-13B2-4905-A49D-75E4A667AF8C}" type="presParOf" srcId="{39B62861-7FB2-4D9F-B683-E21ED7D480ED}" destId="{1A6B7C61-2A74-4231-A582-32D28DEAB3FB}" srcOrd="0" destOrd="0" presId="urn:microsoft.com/office/officeart/2008/layout/SquareAccentList"/>
    <dgm:cxn modelId="{3DB25574-5AB3-45A4-AACB-6D730CE30F46}" type="presParOf" srcId="{39B62861-7FB2-4D9F-B683-E21ED7D480ED}" destId="{E5BA474E-01D5-4AAD-8EDA-C43C9DEA9A9A}" srcOrd="1" destOrd="0" presId="urn:microsoft.com/office/officeart/2008/layout/SquareAccentList"/>
    <dgm:cxn modelId="{E8331B07-A2F8-4502-926C-4CD3910B253A}" type="presParOf" srcId="{E48FDF31-11C6-4430-B7D1-9CD0132499B2}" destId="{32A6130F-974C-4A24-8EE4-117554D588DE}" srcOrd="2" destOrd="0" presId="urn:microsoft.com/office/officeart/2008/layout/SquareAccentList"/>
    <dgm:cxn modelId="{8C3709A7-B34F-4157-B477-EAF2280E7991}" type="presParOf" srcId="{32A6130F-974C-4A24-8EE4-117554D588DE}" destId="{80DFE8CB-5A7D-448B-9262-623B85B4F955}" srcOrd="0" destOrd="0" presId="urn:microsoft.com/office/officeart/2008/layout/SquareAccentList"/>
    <dgm:cxn modelId="{0986DA26-D4E7-41A9-A463-3E116B7057E1}" type="presParOf" srcId="{32A6130F-974C-4A24-8EE4-117554D588DE}" destId="{020405F0-3258-4E9A-9ED2-67981D55E065}"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EB226AB-F74B-480D-9281-EBD5084AB86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7D58621A-BB4E-4C8A-A04E-3BA3C07FDFCF}">
      <dgm:prSet phldrT="[Texto]"/>
      <dgm:spPr/>
      <dgm:t>
        <a:bodyPr/>
        <a:lstStyle/>
        <a:p>
          <a:r>
            <a:rPr lang="es-MX" dirty="0" smtClean="0"/>
            <a:t>Modelo de valoración de los activos del capital  </a:t>
          </a:r>
          <a:endParaRPr lang="es-MX" dirty="0"/>
        </a:p>
      </dgm:t>
    </dgm:pt>
    <dgm:pt modelId="{2E31FDFF-CCDA-4883-A030-09D387D04539}" type="parTrans" cxnId="{317F5AD7-D074-48D1-AA8F-9F465F5999CD}">
      <dgm:prSet/>
      <dgm:spPr/>
      <dgm:t>
        <a:bodyPr/>
        <a:lstStyle/>
        <a:p>
          <a:endParaRPr lang="es-MX"/>
        </a:p>
      </dgm:t>
    </dgm:pt>
    <dgm:pt modelId="{9DFEC168-575C-45CE-8C07-0E34639FB8F6}" type="sibTrans" cxnId="{317F5AD7-D074-48D1-AA8F-9F465F5999CD}">
      <dgm:prSet/>
      <dgm:spPr/>
      <dgm:t>
        <a:bodyPr/>
        <a:lstStyle/>
        <a:p>
          <a:endParaRPr lang="es-MX"/>
        </a:p>
      </dgm:t>
    </dgm:pt>
    <dgm:pt modelId="{B916E960-8DFB-4259-B338-D2B898160C9D}">
      <dgm:prSet phldrT="[Texto]"/>
      <dgm:spPr/>
      <dgm:t>
        <a:bodyPr/>
        <a:lstStyle/>
        <a:p>
          <a:r>
            <a:rPr lang="es-MX" dirty="0" smtClean="0"/>
            <a:t>Se considera la rentabilidad de la empresa en los últimos 60 meses respecto a las rentabilidades de un sustituto del mercado.</a:t>
          </a:r>
          <a:endParaRPr lang="es-MX" dirty="0"/>
        </a:p>
      </dgm:t>
    </dgm:pt>
    <dgm:pt modelId="{7F9FB4AA-F88B-429A-A072-46176BB2D265}" type="parTrans" cxnId="{00762D36-08E8-4DED-AB88-654DA8379F5A}">
      <dgm:prSet/>
      <dgm:spPr/>
      <dgm:t>
        <a:bodyPr/>
        <a:lstStyle/>
        <a:p>
          <a:endParaRPr lang="es-MX"/>
        </a:p>
      </dgm:t>
    </dgm:pt>
    <dgm:pt modelId="{42C81E3B-57A6-49ED-ABE4-F302543732A3}" type="sibTrans" cxnId="{00762D36-08E8-4DED-AB88-654DA8379F5A}">
      <dgm:prSet/>
      <dgm:spPr/>
      <dgm:t>
        <a:bodyPr/>
        <a:lstStyle/>
        <a:p>
          <a:endParaRPr lang="es-MX"/>
        </a:p>
      </dgm:t>
    </dgm:pt>
    <dgm:pt modelId="{AA613CFD-4C7A-49EB-9355-C0D94BB2FAD2}">
      <dgm:prSet phldrT="[Texto]"/>
      <dgm:spPr/>
      <dgm:t>
        <a:bodyPr/>
        <a:lstStyle/>
        <a:p>
          <a:r>
            <a:rPr lang="es-MX" dirty="0" smtClean="0"/>
            <a:t>Modelo de crecimiento constante del dividendo </a:t>
          </a:r>
          <a:endParaRPr lang="es-MX" dirty="0"/>
        </a:p>
      </dgm:t>
    </dgm:pt>
    <dgm:pt modelId="{3AE23F9C-B39A-432B-BF3E-FB4B9B8A7851}" type="parTrans" cxnId="{21E45AF3-D36C-4407-97B4-8720E87546E1}">
      <dgm:prSet/>
      <dgm:spPr/>
      <dgm:t>
        <a:bodyPr/>
        <a:lstStyle/>
        <a:p>
          <a:endParaRPr lang="es-MX"/>
        </a:p>
      </dgm:t>
    </dgm:pt>
    <dgm:pt modelId="{E42A0DDE-2B6A-4335-8637-A53B859163A7}" type="sibTrans" cxnId="{21E45AF3-D36C-4407-97B4-8720E87546E1}">
      <dgm:prSet/>
      <dgm:spPr/>
      <dgm:t>
        <a:bodyPr/>
        <a:lstStyle/>
        <a:p>
          <a:endParaRPr lang="es-MX"/>
        </a:p>
      </dgm:t>
    </dgm:pt>
    <dgm:pt modelId="{08677F85-51C1-4EC5-8F67-54320424AD2E}">
      <dgm:prSet phldrT="[Texto]"/>
      <dgm:spPr/>
      <dgm:t>
        <a:bodyPr/>
        <a:lstStyle/>
        <a:p>
          <a:r>
            <a:rPr lang="es-MX" dirty="0" smtClean="0"/>
            <a:t>Otra manera de estimar el costo de los fondos propios de la empresa proviene del modelo del crecimiento constante del dividendo.</a:t>
          </a:r>
          <a:endParaRPr lang="es-MX" dirty="0"/>
        </a:p>
      </dgm:t>
    </dgm:pt>
    <dgm:pt modelId="{E18D7FA1-FA0E-49FD-AD2C-85408C6708EF}" type="parTrans" cxnId="{CB0CF620-520C-4DCD-BCA9-38348508DEB1}">
      <dgm:prSet/>
      <dgm:spPr/>
      <dgm:t>
        <a:bodyPr/>
        <a:lstStyle/>
        <a:p>
          <a:endParaRPr lang="es-MX"/>
        </a:p>
      </dgm:t>
    </dgm:pt>
    <dgm:pt modelId="{0D16734E-B4E4-484F-AF81-235DF1AC1AF1}" type="sibTrans" cxnId="{CB0CF620-520C-4DCD-BCA9-38348508DEB1}">
      <dgm:prSet/>
      <dgm:spPr/>
      <dgm:t>
        <a:bodyPr/>
        <a:lstStyle/>
        <a:p>
          <a:endParaRPr lang="es-MX"/>
        </a:p>
      </dgm:t>
    </dgm:pt>
    <dgm:pt modelId="{53B1F3CD-ED7D-41F2-9E8B-6578D8181A19}">
      <dgm:prSet phldrT="[Texto]"/>
      <dgm:spPr/>
      <dgm:t>
        <a:bodyPr/>
        <a:lstStyle/>
        <a:p>
          <a:r>
            <a:rPr lang="es-MX" dirty="0" smtClean="0"/>
            <a:t>Comparación de los modelos </a:t>
          </a:r>
          <a:endParaRPr lang="es-MX" dirty="0"/>
        </a:p>
      </dgm:t>
    </dgm:pt>
    <dgm:pt modelId="{38C54842-9013-496B-A12F-C5287565C7E4}" type="parTrans" cxnId="{14341C9C-8D02-42F0-8096-3EAC84EDEB7F}">
      <dgm:prSet/>
      <dgm:spPr/>
      <dgm:t>
        <a:bodyPr/>
        <a:lstStyle/>
        <a:p>
          <a:endParaRPr lang="es-MX"/>
        </a:p>
      </dgm:t>
    </dgm:pt>
    <dgm:pt modelId="{7FA19AB1-D860-45E1-A0DE-04CFB4FEC655}" type="sibTrans" cxnId="{14341C9C-8D02-42F0-8096-3EAC84EDEB7F}">
      <dgm:prSet/>
      <dgm:spPr/>
      <dgm:t>
        <a:bodyPr/>
        <a:lstStyle/>
        <a:p>
          <a:endParaRPr lang="es-MX"/>
        </a:p>
      </dgm:t>
    </dgm:pt>
    <dgm:pt modelId="{04924359-2184-4078-BE0F-A22AAD84857E}">
      <dgm:prSet phldrT="[Texto]"/>
      <dgm:spPr/>
      <dgm:t>
        <a:bodyPr/>
        <a:lstStyle/>
        <a:p>
          <a:r>
            <a:rPr lang="es-MX" dirty="0" smtClean="0"/>
            <a:t>Debido a las dificultades del modelo de crecimiento constante del dividendo, el CAPM es el enfoque mas popular para la estimación del costo  de los fondos propios.</a:t>
          </a:r>
          <a:endParaRPr lang="es-MX" dirty="0"/>
        </a:p>
      </dgm:t>
    </dgm:pt>
    <dgm:pt modelId="{9FF4425B-4199-453D-9D13-32AD198E2AA7}" type="parTrans" cxnId="{8A44CADF-2D6D-4899-96B4-464375709EE9}">
      <dgm:prSet/>
      <dgm:spPr/>
      <dgm:t>
        <a:bodyPr/>
        <a:lstStyle/>
        <a:p>
          <a:endParaRPr lang="es-MX"/>
        </a:p>
      </dgm:t>
    </dgm:pt>
    <dgm:pt modelId="{8CAD574E-F075-492C-9ED8-98E2C4AB3C9E}" type="sibTrans" cxnId="{8A44CADF-2D6D-4899-96B4-464375709EE9}">
      <dgm:prSet/>
      <dgm:spPr/>
      <dgm:t>
        <a:bodyPr/>
        <a:lstStyle/>
        <a:p>
          <a:endParaRPr lang="es-MX"/>
        </a:p>
      </dgm:t>
    </dgm:pt>
    <dgm:pt modelId="{2A2A8BDB-84C6-4922-A1E0-3B9458AE8D05}" type="pres">
      <dgm:prSet presAssocID="{2EB226AB-F74B-480D-9281-EBD5084AB86B}" presName="Name0" presStyleCnt="0">
        <dgm:presLayoutVars>
          <dgm:dir/>
          <dgm:animLvl val="lvl"/>
          <dgm:resizeHandles val="exact"/>
        </dgm:presLayoutVars>
      </dgm:prSet>
      <dgm:spPr/>
      <dgm:t>
        <a:bodyPr/>
        <a:lstStyle/>
        <a:p>
          <a:endParaRPr lang="es-MX"/>
        </a:p>
      </dgm:t>
    </dgm:pt>
    <dgm:pt modelId="{A8553D51-69A8-4639-B4DB-EF23DD6D1A71}" type="pres">
      <dgm:prSet presAssocID="{7D58621A-BB4E-4C8A-A04E-3BA3C07FDFCF}" presName="composite" presStyleCnt="0"/>
      <dgm:spPr/>
    </dgm:pt>
    <dgm:pt modelId="{BB2F291D-AFFD-441A-975D-09DEBA91F9E9}" type="pres">
      <dgm:prSet presAssocID="{7D58621A-BB4E-4C8A-A04E-3BA3C07FDFCF}" presName="parTx" presStyleLbl="alignNode1" presStyleIdx="0" presStyleCnt="3">
        <dgm:presLayoutVars>
          <dgm:chMax val="0"/>
          <dgm:chPref val="0"/>
          <dgm:bulletEnabled val="1"/>
        </dgm:presLayoutVars>
      </dgm:prSet>
      <dgm:spPr/>
      <dgm:t>
        <a:bodyPr/>
        <a:lstStyle/>
        <a:p>
          <a:endParaRPr lang="es-MX"/>
        </a:p>
      </dgm:t>
    </dgm:pt>
    <dgm:pt modelId="{7435123B-88C6-4206-9780-F3254E0CA4CA}" type="pres">
      <dgm:prSet presAssocID="{7D58621A-BB4E-4C8A-A04E-3BA3C07FDFCF}" presName="desTx" presStyleLbl="alignAccFollowNode1" presStyleIdx="0" presStyleCnt="3">
        <dgm:presLayoutVars>
          <dgm:bulletEnabled val="1"/>
        </dgm:presLayoutVars>
      </dgm:prSet>
      <dgm:spPr/>
      <dgm:t>
        <a:bodyPr/>
        <a:lstStyle/>
        <a:p>
          <a:endParaRPr lang="es-MX"/>
        </a:p>
      </dgm:t>
    </dgm:pt>
    <dgm:pt modelId="{CC9104D5-5F66-4D72-92B8-DB24D2D984B5}" type="pres">
      <dgm:prSet presAssocID="{9DFEC168-575C-45CE-8C07-0E34639FB8F6}" presName="space" presStyleCnt="0"/>
      <dgm:spPr/>
    </dgm:pt>
    <dgm:pt modelId="{5D10C80F-2552-48AB-AE7F-E8D5A83BB85D}" type="pres">
      <dgm:prSet presAssocID="{AA613CFD-4C7A-49EB-9355-C0D94BB2FAD2}" presName="composite" presStyleCnt="0"/>
      <dgm:spPr/>
    </dgm:pt>
    <dgm:pt modelId="{0272B8A3-6362-4F94-B8FF-150B0E20B908}" type="pres">
      <dgm:prSet presAssocID="{AA613CFD-4C7A-49EB-9355-C0D94BB2FAD2}" presName="parTx" presStyleLbl="alignNode1" presStyleIdx="1" presStyleCnt="3">
        <dgm:presLayoutVars>
          <dgm:chMax val="0"/>
          <dgm:chPref val="0"/>
          <dgm:bulletEnabled val="1"/>
        </dgm:presLayoutVars>
      </dgm:prSet>
      <dgm:spPr/>
      <dgm:t>
        <a:bodyPr/>
        <a:lstStyle/>
        <a:p>
          <a:endParaRPr lang="es-MX"/>
        </a:p>
      </dgm:t>
    </dgm:pt>
    <dgm:pt modelId="{4E875C4C-ED3B-42EE-9F60-0E52FCD3FC7C}" type="pres">
      <dgm:prSet presAssocID="{AA613CFD-4C7A-49EB-9355-C0D94BB2FAD2}" presName="desTx" presStyleLbl="alignAccFollowNode1" presStyleIdx="1" presStyleCnt="3">
        <dgm:presLayoutVars>
          <dgm:bulletEnabled val="1"/>
        </dgm:presLayoutVars>
      </dgm:prSet>
      <dgm:spPr/>
      <dgm:t>
        <a:bodyPr/>
        <a:lstStyle/>
        <a:p>
          <a:endParaRPr lang="es-MX"/>
        </a:p>
      </dgm:t>
    </dgm:pt>
    <dgm:pt modelId="{B2A17C6E-0E7E-4E79-9965-AA2844E3E4BA}" type="pres">
      <dgm:prSet presAssocID="{E42A0DDE-2B6A-4335-8637-A53B859163A7}" presName="space" presStyleCnt="0"/>
      <dgm:spPr/>
    </dgm:pt>
    <dgm:pt modelId="{CD466DB7-5671-4007-A602-462D0581DE7F}" type="pres">
      <dgm:prSet presAssocID="{53B1F3CD-ED7D-41F2-9E8B-6578D8181A19}" presName="composite" presStyleCnt="0"/>
      <dgm:spPr/>
    </dgm:pt>
    <dgm:pt modelId="{D70AB392-E782-405D-B729-6670535D6955}" type="pres">
      <dgm:prSet presAssocID="{53B1F3CD-ED7D-41F2-9E8B-6578D8181A19}" presName="parTx" presStyleLbl="alignNode1" presStyleIdx="2" presStyleCnt="3">
        <dgm:presLayoutVars>
          <dgm:chMax val="0"/>
          <dgm:chPref val="0"/>
          <dgm:bulletEnabled val="1"/>
        </dgm:presLayoutVars>
      </dgm:prSet>
      <dgm:spPr/>
      <dgm:t>
        <a:bodyPr/>
        <a:lstStyle/>
        <a:p>
          <a:endParaRPr lang="es-MX"/>
        </a:p>
      </dgm:t>
    </dgm:pt>
    <dgm:pt modelId="{5F017F4D-37A0-411F-944E-C19354347985}" type="pres">
      <dgm:prSet presAssocID="{53B1F3CD-ED7D-41F2-9E8B-6578D8181A19}" presName="desTx" presStyleLbl="alignAccFollowNode1" presStyleIdx="2" presStyleCnt="3">
        <dgm:presLayoutVars>
          <dgm:bulletEnabled val="1"/>
        </dgm:presLayoutVars>
      </dgm:prSet>
      <dgm:spPr/>
      <dgm:t>
        <a:bodyPr/>
        <a:lstStyle/>
        <a:p>
          <a:endParaRPr lang="es-MX"/>
        </a:p>
      </dgm:t>
    </dgm:pt>
  </dgm:ptLst>
  <dgm:cxnLst>
    <dgm:cxn modelId="{40823871-52B6-499F-9A21-67F2AB1ECA0B}" type="presOf" srcId="{B916E960-8DFB-4259-B338-D2B898160C9D}" destId="{7435123B-88C6-4206-9780-F3254E0CA4CA}" srcOrd="0" destOrd="0" presId="urn:microsoft.com/office/officeart/2005/8/layout/hList1"/>
    <dgm:cxn modelId="{C59B1FB7-9773-4527-B9E1-5165F891B851}" type="presOf" srcId="{08677F85-51C1-4EC5-8F67-54320424AD2E}" destId="{4E875C4C-ED3B-42EE-9F60-0E52FCD3FC7C}" srcOrd="0" destOrd="0" presId="urn:microsoft.com/office/officeart/2005/8/layout/hList1"/>
    <dgm:cxn modelId="{1C8A5256-48BB-49C6-8003-2BC2DBD0CA1B}" type="presOf" srcId="{7D58621A-BB4E-4C8A-A04E-3BA3C07FDFCF}" destId="{BB2F291D-AFFD-441A-975D-09DEBA91F9E9}" srcOrd="0" destOrd="0" presId="urn:microsoft.com/office/officeart/2005/8/layout/hList1"/>
    <dgm:cxn modelId="{C4E59B92-C33E-45FD-8588-62D7D0C8E482}" type="presOf" srcId="{04924359-2184-4078-BE0F-A22AAD84857E}" destId="{5F017F4D-37A0-411F-944E-C19354347985}" srcOrd="0" destOrd="0" presId="urn:microsoft.com/office/officeart/2005/8/layout/hList1"/>
    <dgm:cxn modelId="{14341C9C-8D02-42F0-8096-3EAC84EDEB7F}" srcId="{2EB226AB-F74B-480D-9281-EBD5084AB86B}" destId="{53B1F3CD-ED7D-41F2-9E8B-6578D8181A19}" srcOrd="2" destOrd="0" parTransId="{38C54842-9013-496B-A12F-C5287565C7E4}" sibTransId="{7FA19AB1-D860-45E1-A0DE-04CFB4FEC655}"/>
    <dgm:cxn modelId="{9DDD8071-9FDC-40B1-A37E-65A04BA8B8FE}" type="presOf" srcId="{2EB226AB-F74B-480D-9281-EBD5084AB86B}" destId="{2A2A8BDB-84C6-4922-A1E0-3B9458AE8D05}" srcOrd="0" destOrd="0" presId="urn:microsoft.com/office/officeart/2005/8/layout/hList1"/>
    <dgm:cxn modelId="{EBF05524-F3AC-48CA-82EB-2316EBA79B7E}" type="presOf" srcId="{53B1F3CD-ED7D-41F2-9E8B-6578D8181A19}" destId="{D70AB392-E782-405D-B729-6670535D6955}" srcOrd="0" destOrd="0" presId="urn:microsoft.com/office/officeart/2005/8/layout/hList1"/>
    <dgm:cxn modelId="{8A44CADF-2D6D-4899-96B4-464375709EE9}" srcId="{53B1F3CD-ED7D-41F2-9E8B-6578D8181A19}" destId="{04924359-2184-4078-BE0F-A22AAD84857E}" srcOrd="0" destOrd="0" parTransId="{9FF4425B-4199-453D-9D13-32AD198E2AA7}" sibTransId="{8CAD574E-F075-492C-9ED8-98E2C4AB3C9E}"/>
    <dgm:cxn modelId="{00762D36-08E8-4DED-AB88-654DA8379F5A}" srcId="{7D58621A-BB4E-4C8A-A04E-3BA3C07FDFCF}" destId="{B916E960-8DFB-4259-B338-D2B898160C9D}" srcOrd="0" destOrd="0" parTransId="{7F9FB4AA-F88B-429A-A072-46176BB2D265}" sibTransId="{42C81E3B-57A6-49ED-ABE4-F302543732A3}"/>
    <dgm:cxn modelId="{21E45AF3-D36C-4407-97B4-8720E87546E1}" srcId="{2EB226AB-F74B-480D-9281-EBD5084AB86B}" destId="{AA613CFD-4C7A-49EB-9355-C0D94BB2FAD2}" srcOrd="1" destOrd="0" parTransId="{3AE23F9C-B39A-432B-BF3E-FB4B9B8A7851}" sibTransId="{E42A0DDE-2B6A-4335-8637-A53B859163A7}"/>
    <dgm:cxn modelId="{317F5AD7-D074-48D1-AA8F-9F465F5999CD}" srcId="{2EB226AB-F74B-480D-9281-EBD5084AB86B}" destId="{7D58621A-BB4E-4C8A-A04E-3BA3C07FDFCF}" srcOrd="0" destOrd="0" parTransId="{2E31FDFF-CCDA-4883-A030-09D387D04539}" sibTransId="{9DFEC168-575C-45CE-8C07-0E34639FB8F6}"/>
    <dgm:cxn modelId="{6DA631C8-D256-4624-BE95-A6FAA9E9AE0D}" type="presOf" srcId="{AA613CFD-4C7A-49EB-9355-C0D94BB2FAD2}" destId="{0272B8A3-6362-4F94-B8FF-150B0E20B908}" srcOrd="0" destOrd="0" presId="urn:microsoft.com/office/officeart/2005/8/layout/hList1"/>
    <dgm:cxn modelId="{CB0CF620-520C-4DCD-BCA9-38348508DEB1}" srcId="{AA613CFD-4C7A-49EB-9355-C0D94BB2FAD2}" destId="{08677F85-51C1-4EC5-8F67-54320424AD2E}" srcOrd="0" destOrd="0" parTransId="{E18D7FA1-FA0E-49FD-AD2C-85408C6708EF}" sibTransId="{0D16734E-B4E4-484F-AF81-235DF1AC1AF1}"/>
    <dgm:cxn modelId="{EDB040BB-78F6-4F35-A30F-0432FD654CCD}" type="presParOf" srcId="{2A2A8BDB-84C6-4922-A1E0-3B9458AE8D05}" destId="{A8553D51-69A8-4639-B4DB-EF23DD6D1A71}" srcOrd="0" destOrd="0" presId="urn:microsoft.com/office/officeart/2005/8/layout/hList1"/>
    <dgm:cxn modelId="{9E949541-7425-4842-B2A4-5D3CA859CE5C}" type="presParOf" srcId="{A8553D51-69A8-4639-B4DB-EF23DD6D1A71}" destId="{BB2F291D-AFFD-441A-975D-09DEBA91F9E9}" srcOrd="0" destOrd="0" presId="urn:microsoft.com/office/officeart/2005/8/layout/hList1"/>
    <dgm:cxn modelId="{4A1F9F95-6AFE-48E4-912E-2FFB0A554A32}" type="presParOf" srcId="{A8553D51-69A8-4639-B4DB-EF23DD6D1A71}" destId="{7435123B-88C6-4206-9780-F3254E0CA4CA}" srcOrd="1" destOrd="0" presId="urn:microsoft.com/office/officeart/2005/8/layout/hList1"/>
    <dgm:cxn modelId="{B755752F-736E-4C2B-8552-F14A36C64FEF}" type="presParOf" srcId="{2A2A8BDB-84C6-4922-A1E0-3B9458AE8D05}" destId="{CC9104D5-5F66-4D72-92B8-DB24D2D984B5}" srcOrd="1" destOrd="0" presId="urn:microsoft.com/office/officeart/2005/8/layout/hList1"/>
    <dgm:cxn modelId="{9E5602B3-5113-48C1-B6DB-4CDA5FC97A44}" type="presParOf" srcId="{2A2A8BDB-84C6-4922-A1E0-3B9458AE8D05}" destId="{5D10C80F-2552-48AB-AE7F-E8D5A83BB85D}" srcOrd="2" destOrd="0" presId="urn:microsoft.com/office/officeart/2005/8/layout/hList1"/>
    <dgm:cxn modelId="{7F0427C3-B4EF-4586-91A3-42EB7EE141A3}" type="presParOf" srcId="{5D10C80F-2552-48AB-AE7F-E8D5A83BB85D}" destId="{0272B8A3-6362-4F94-B8FF-150B0E20B908}" srcOrd="0" destOrd="0" presId="urn:microsoft.com/office/officeart/2005/8/layout/hList1"/>
    <dgm:cxn modelId="{FC4CCC8B-A9DD-4223-ACCF-DA8C745BDFDD}" type="presParOf" srcId="{5D10C80F-2552-48AB-AE7F-E8D5A83BB85D}" destId="{4E875C4C-ED3B-42EE-9F60-0E52FCD3FC7C}" srcOrd="1" destOrd="0" presId="urn:microsoft.com/office/officeart/2005/8/layout/hList1"/>
    <dgm:cxn modelId="{78555F36-62B2-486F-B97E-4CCE2B6A7E8C}" type="presParOf" srcId="{2A2A8BDB-84C6-4922-A1E0-3B9458AE8D05}" destId="{B2A17C6E-0E7E-4E79-9965-AA2844E3E4BA}" srcOrd="3" destOrd="0" presId="urn:microsoft.com/office/officeart/2005/8/layout/hList1"/>
    <dgm:cxn modelId="{E997CED1-EB06-4B1B-9D4A-AF79E4B100FD}" type="presParOf" srcId="{2A2A8BDB-84C6-4922-A1E0-3B9458AE8D05}" destId="{CD466DB7-5671-4007-A602-462D0581DE7F}" srcOrd="4" destOrd="0" presId="urn:microsoft.com/office/officeart/2005/8/layout/hList1"/>
    <dgm:cxn modelId="{678CEDC9-759E-4D2A-B72C-656B98E3D861}" type="presParOf" srcId="{CD466DB7-5671-4007-A602-462D0581DE7F}" destId="{D70AB392-E782-405D-B729-6670535D6955}" srcOrd="0" destOrd="0" presId="urn:microsoft.com/office/officeart/2005/8/layout/hList1"/>
    <dgm:cxn modelId="{26440071-096C-4562-B394-99CBCEAABFB5}" type="presParOf" srcId="{CD466DB7-5671-4007-A602-462D0581DE7F}" destId="{5F017F4D-37A0-411F-944E-C1935434798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2EB39AF-85F0-42A2-9FB3-FE2B3730D3F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C21C2D9A-572D-4803-8685-01885FD5B309}">
      <dgm:prSet phldrT="[Texto]"/>
      <dgm:spPr/>
      <dgm:t>
        <a:bodyPr/>
        <a:lstStyle/>
        <a:p>
          <a:r>
            <a:rPr lang="es-MX" dirty="0" smtClean="0"/>
            <a:t>Valor apalancado </a:t>
          </a:r>
          <a:endParaRPr lang="es-MX" dirty="0"/>
        </a:p>
      </dgm:t>
    </dgm:pt>
    <dgm:pt modelId="{A055CE9B-A053-416F-BE4D-C9697BFCFB50}" type="parTrans" cxnId="{C9790B17-0B37-4F39-9320-B841967F9042}">
      <dgm:prSet/>
      <dgm:spPr/>
      <dgm:t>
        <a:bodyPr/>
        <a:lstStyle/>
        <a:p>
          <a:endParaRPr lang="es-MX"/>
        </a:p>
      </dgm:t>
    </dgm:pt>
    <dgm:pt modelId="{614C147F-C9D4-4F25-9387-4620A646E039}" type="sibTrans" cxnId="{C9790B17-0B37-4F39-9320-B841967F9042}">
      <dgm:prSet/>
      <dgm:spPr/>
      <dgm:t>
        <a:bodyPr/>
        <a:lstStyle/>
        <a:p>
          <a:endParaRPr lang="es-MX"/>
        </a:p>
      </dgm:t>
    </dgm:pt>
    <dgm:pt modelId="{92137BC6-8FAA-4B38-804E-AB26D906E8E7}">
      <dgm:prSet phldrT="[Texto]"/>
      <dgm:spPr/>
      <dgm:t>
        <a:bodyPr/>
        <a:lstStyle/>
        <a:p>
          <a:pPr algn="just"/>
          <a:r>
            <a:rPr lang="es-MX" dirty="0" smtClean="0"/>
            <a:t>Es el valor de una inversión incluyendo el beneficio de la deducción fiscal del interés dada la política del apalancamiento de la empresa.</a:t>
          </a:r>
          <a:endParaRPr lang="es-MX" dirty="0"/>
        </a:p>
      </dgm:t>
    </dgm:pt>
    <dgm:pt modelId="{60C751BC-60B1-4B23-B666-44287DBF8B80}" type="parTrans" cxnId="{4625C26F-21BF-4B50-996D-ED9912CAF7DB}">
      <dgm:prSet/>
      <dgm:spPr/>
      <dgm:t>
        <a:bodyPr/>
        <a:lstStyle/>
        <a:p>
          <a:endParaRPr lang="es-MX"/>
        </a:p>
      </dgm:t>
    </dgm:pt>
    <dgm:pt modelId="{0D26933E-8AEE-4B6C-8A90-C7A1677EF79E}" type="sibTrans" cxnId="{4625C26F-21BF-4B50-996D-ED9912CAF7DB}">
      <dgm:prSet/>
      <dgm:spPr/>
      <dgm:t>
        <a:bodyPr/>
        <a:lstStyle/>
        <a:p>
          <a:endParaRPr lang="es-MX"/>
        </a:p>
      </dgm:t>
    </dgm:pt>
    <dgm:pt modelId="{32FD8DC1-A256-4C5D-8452-FEB1282F441A}">
      <dgm:prSet phldrT="[Texto]"/>
      <dgm:spPr/>
      <dgm:t>
        <a:bodyPr/>
        <a:lstStyle/>
        <a:p>
          <a:r>
            <a:rPr lang="es-MX" dirty="0" smtClean="0"/>
            <a:t>Método CMPC</a:t>
          </a:r>
          <a:endParaRPr lang="es-MX" dirty="0"/>
        </a:p>
      </dgm:t>
    </dgm:pt>
    <dgm:pt modelId="{7CC1F369-B0E6-4406-9013-E1F7DAAE8BC1}" type="parTrans" cxnId="{A1C48268-B6EE-40B1-B32F-AA5821E38ACB}">
      <dgm:prSet/>
      <dgm:spPr/>
      <dgm:t>
        <a:bodyPr/>
        <a:lstStyle/>
        <a:p>
          <a:endParaRPr lang="es-MX"/>
        </a:p>
      </dgm:t>
    </dgm:pt>
    <dgm:pt modelId="{96CA6724-653B-4A31-BE18-F76E529C9892}" type="sibTrans" cxnId="{A1C48268-B6EE-40B1-B32F-AA5821E38ACB}">
      <dgm:prSet/>
      <dgm:spPr/>
      <dgm:t>
        <a:bodyPr/>
        <a:lstStyle/>
        <a:p>
          <a:endParaRPr lang="es-MX"/>
        </a:p>
      </dgm:t>
    </dgm:pt>
    <dgm:pt modelId="{4792DC11-55BD-4CFF-A7E0-1E0AC33C0B77}">
      <dgm:prSet phldrT="[Texto]"/>
      <dgm:spPr/>
      <dgm:t>
        <a:bodyPr/>
        <a:lstStyle/>
        <a:p>
          <a:pPr algn="just"/>
          <a:r>
            <a:rPr lang="es-MX" dirty="0" smtClean="0"/>
            <a:t>Es el descuento de los incrementos de los futuros flujos de caja utilizados.</a:t>
          </a:r>
          <a:endParaRPr lang="es-MX" dirty="0"/>
        </a:p>
      </dgm:t>
    </dgm:pt>
    <dgm:pt modelId="{24910246-7F7B-4DE2-BE4E-47AA17B3D546}" type="parTrans" cxnId="{5EE0A2F2-44A8-4FF7-A644-F25B18D236C5}">
      <dgm:prSet/>
      <dgm:spPr/>
      <dgm:t>
        <a:bodyPr/>
        <a:lstStyle/>
        <a:p>
          <a:endParaRPr lang="es-MX"/>
        </a:p>
      </dgm:t>
    </dgm:pt>
    <dgm:pt modelId="{A5C57DC7-BA1B-40E3-97EE-E01BFF62962F}" type="sibTrans" cxnId="{5EE0A2F2-44A8-4FF7-A644-F25B18D236C5}">
      <dgm:prSet/>
      <dgm:spPr/>
      <dgm:t>
        <a:bodyPr/>
        <a:lstStyle/>
        <a:p>
          <a:endParaRPr lang="es-MX"/>
        </a:p>
      </dgm:t>
    </dgm:pt>
    <dgm:pt modelId="{52D6DFB7-89B8-4D9E-B8CE-747E24077516}">
      <dgm:prSet phldrT="[Texto]"/>
      <dgm:spPr/>
      <dgm:t>
        <a:bodyPr/>
        <a:lstStyle/>
        <a:p>
          <a:pPr algn="just"/>
          <a:r>
            <a:rPr lang="es-MX" dirty="0" smtClean="0"/>
            <a:t>Es el incremento de flujos de caja libre esperado de una inversión final de un año t, el principio de valoración indica el valor de apalancamiento de la inversión.</a:t>
          </a:r>
          <a:endParaRPr lang="es-MX" dirty="0"/>
        </a:p>
      </dgm:t>
    </dgm:pt>
    <dgm:pt modelId="{93D32C1C-AB32-4FAC-8E1E-4EAE37B845FA}" type="parTrans" cxnId="{0667C07F-C276-437F-A71B-0F4D0D2FF021}">
      <dgm:prSet/>
      <dgm:spPr/>
      <dgm:t>
        <a:bodyPr/>
        <a:lstStyle/>
        <a:p>
          <a:endParaRPr lang="es-MX"/>
        </a:p>
      </dgm:t>
    </dgm:pt>
    <dgm:pt modelId="{91C0AB08-3466-4EF6-9254-065D46CA4526}" type="sibTrans" cxnId="{0667C07F-C276-437F-A71B-0F4D0D2FF021}">
      <dgm:prSet/>
      <dgm:spPr/>
      <dgm:t>
        <a:bodyPr/>
        <a:lstStyle/>
        <a:p>
          <a:endParaRPr lang="es-MX"/>
        </a:p>
      </dgm:t>
    </dgm:pt>
    <dgm:pt modelId="{70533744-1F8F-42B4-A9A8-AFADB49825C7}" type="pres">
      <dgm:prSet presAssocID="{F2EB39AF-85F0-42A2-9FB3-FE2B3730D3F7}" presName="linearFlow" presStyleCnt="0">
        <dgm:presLayoutVars>
          <dgm:dir/>
          <dgm:animLvl val="lvl"/>
          <dgm:resizeHandles val="exact"/>
        </dgm:presLayoutVars>
      </dgm:prSet>
      <dgm:spPr/>
      <dgm:t>
        <a:bodyPr/>
        <a:lstStyle/>
        <a:p>
          <a:endParaRPr lang="es-MX"/>
        </a:p>
      </dgm:t>
    </dgm:pt>
    <dgm:pt modelId="{F0DD53B2-79B2-4A7F-959D-83D2AA376721}" type="pres">
      <dgm:prSet presAssocID="{C21C2D9A-572D-4803-8685-01885FD5B309}" presName="composite" presStyleCnt="0"/>
      <dgm:spPr/>
    </dgm:pt>
    <dgm:pt modelId="{8C31093E-7AF9-49D4-A90E-9A24521CE8D7}" type="pres">
      <dgm:prSet presAssocID="{C21C2D9A-572D-4803-8685-01885FD5B309}" presName="parentText" presStyleLbl="alignNode1" presStyleIdx="0" presStyleCnt="2">
        <dgm:presLayoutVars>
          <dgm:chMax val="1"/>
          <dgm:bulletEnabled val="1"/>
        </dgm:presLayoutVars>
      </dgm:prSet>
      <dgm:spPr/>
      <dgm:t>
        <a:bodyPr/>
        <a:lstStyle/>
        <a:p>
          <a:endParaRPr lang="es-MX"/>
        </a:p>
      </dgm:t>
    </dgm:pt>
    <dgm:pt modelId="{75A55CDD-7038-4366-B3B8-A550BA4FDC60}" type="pres">
      <dgm:prSet presAssocID="{C21C2D9A-572D-4803-8685-01885FD5B309}" presName="descendantText" presStyleLbl="alignAcc1" presStyleIdx="0" presStyleCnt="2">
        <dgm:presLayoutVars>
          <dgm:bulletEnabled val="1"/>
        </dgm:presLayoutVars>
      </dgm:prSet>
      <dgm:spPr/>
      <dgm:t>
        <a:bodyPr/>
        <a:lstStyle/>
        <a:p>
          <a:endParaRPr lang="es-MX"/>
        </a:p>
      </dgm:t>
    </dgm:pt>
    <dgm:pt modelId="{07A9D2E7-D946-48D4-AA9C-31C15B6EA994}" type="pres">
      <dgm:prSet presAssocID="{614C147F-C9D4-4F25-9387-4620A646E039}" presName="sp" presStyleCnt="0"/>
      <dgm:spPr/>
    </dgm:pt>
    <dgm:pt modelId="{A0385DAC-FFB5-4491-A71D-11BBD9EA7641}" type="pres">
      <dgm:prSet presAssocID="{32FD8DC1-A256-4C5D-8452-FEB1282F441A}" presName="composite" presStyleCnt="0"/>
      <dgm:spPr/>
    </dgm:pt>
    <dgm:pt modelId="{08FF1EA8-D267-4445-B06C-7497B266DCAA}" type="pres">
      <dgm:prSet presAssocID="{32FD8DC1-A256-4C5D-8452-FEB1282F441A}" presName="parentText" presStyleLbl="alignNode1" presStyleIdx="1" presStyleCnt="2">
        <dgm:presLayoutVars>
          <dgm:chMax val="1"/>
          <dgm:bulletEnabled val="1"/>
        </dgm:presLayoutVars>
      </dgm:prSet>
      <dgm:spPr/>
      <dgm:t>
        <a:bodyPr/>
        <a:lstStyle/>
        <a:p>
          <a:endParaRPr lang="es-MX"/>
        </a:p>
      </dgm:t>
    </dgm:pt>
    <dgm:pt modelId="{C9E0F489-6D41-4752-88B8-56EE1268C03E}" type="pres">
      <dgm:prSet presAssocID="{32FD8DC1-A256-4C5D-8452-FEB1282F441A}" presName="descendantText" presStyleLbl="alignAcc1" presStyleIdx="1" presStyleCnt="2">
        <dgm:presLayoutVars>
          <dgm:bulletEnabled val="1"/>
        </dgm:presLayoutVars>
      </dgm:prSet>
      <dgm:spPr/>
      <dgm:t>
        <a:bodyPr/>
        <a:lstStyle/>
        <a:p>
          <a:endParaRPr lang="es-MX"/>
        </a:p>
      </dgm:t>
    </dgm:pt>
  </dgm:ptLst>
  <dgm:cxnLst>
    <dgm:cxn modelId="{C6EA1FB1-FE23-4902-97B3-C63C979A314D}" type="presOf" srcId="{4792DC11-55BD-4CFF-A7E0-1E0AC33C0B77}" destId="{C9E0F489-6D41-4752-88B8-56EE1268C03E}" srcOrd="0" destOrd="0" presId="urn:microsoft.com/office/officeart/2005/8/layout/chevron2"/>
    <dgm:cxn modelId="{DD9167DA-F1BB-475E-8367-FD8F7937BC22}" type="presOf" srcId="{32FD8DC1-A256-4C5D-8452-FEB1282F441A}" destId="{08FF1EA8-D267-4445-B06C-7497B266DCAA}" srcOrd="0" destOrd="0" presId="urn:microsoft.com/office/officeart/2005/8/layout/chevron2"/>
    <dgm:cxn modelId="{A1C48268-B6EE-40B1-B32F-AA5821E38ACB}" srcId="{F2EB39AF-85F0-42A2-9FB3-FE2B3730D3F7}" destId="{32FD8DC1-A256-4C5D-8452-FEB1282F441A}" srcOrd="1" destOrd="0" parTransId="{7CC1F369-B0E6-4406-9013-E1F7DAAE8BC1}" sibTransId="{96CA6724-653B-4A31-BE18-F76E529C9892}"/>
    <dgm:cxn modelId="{0667C07F-C276-437F-A71B-0F4D0D2FF021}" srcId="{32FD8DC1-A256-4C5D-8452-FEB1282F441A}" destId="{52D6DFB7-89B8-4D9E-B8CE-747E24077516}" srcOrd="1" destOrd="0" parTransId="{93D32C1C-AB32-4FAC-8E1E-4EAE37B845FA}" sibTransId="{91C0AB08-3466-4EF6-9254-065D46CA4526}"/>
    <dgm:cxn modelId="{70FDB5EB-6724-40A7-A171-23F8CF2FFFE1}" type="presOf" srcId="{C21C2D9A-572D-4803-8685-01885FD5B309}" destId="{8C31093E-7AF9-49D4-A90E-9A24521CE8D7}" srcOrd="0" destOrd="0" presId="urn:microsoft.com/office/officeart/2005/8/layout/chevron2"/>
    <dgm:cxn modelId="{5EE0A2F2-44A8-4FF7-A644-F25B18D236C5}" srcId="{32FD8DC1-A256-4C5D-8452-FEB1282F441A}" destId="{4792DC11-55BD-4CFF-A7E0-1E0AC33C0B77}" srcOrd="0" destOrd="0" parTransId="{24910246-7F7B-4DE2-BE4E-47AA17B3D546}" sibTransId="{A5C57DC7-BA1B-40E3-97EE-E01BFF62962F}"/>
    <dgm:cxn modelId="{AAD8E16E-264C-4322-8A9B-3729468B4B7D}" type="presOf" srcId="{92137BC6-8FAA-4B38-804E-AB26D906E8E7}" destId="{75A55CDD-7038-4366-B3B8-A550BA4FDC60}" srcOrd="0" destOrd="0" presId="urn:microsoft.com/office/officeart/2005/8/layout/chevron2"/>
    <dgm:cxn modelId="{4625C26F-21BF-4B50-996D-ED9912CAF7DB}" srcId="{C21C2D9A-572D-4803-8685-01885FD5B309}" destId="{92137BC6-8FAA-4B38-804E-AB26D906E8E7}" srcOrd="0" destOrd="0" parTransId="{60C751BC-60B1-4B23-B666-44287DBF8B80}" sibTransId="{0D26933E-8AEE-4B6C-8A90-C7A1677EF79E}"/>
    <dgm:cxn modelId="{5A901B24-1117-4BE7-88EC-76887C23DDE8}" type="presOf" srcId="{F2EB39AF-85F0-42A2-9FB3-FE2B3730D3F7}" destId="{70533744-1F8F-42B4-A9A8-AFADB49825C7}" srcOrd="0" destOrd="0" presId="urn:microsoft.com/office/officeart/2005/8/layout/chevron2"/>
    <dgm:cxn modelId="{C9790B17-0B37-4F39-9320-B841967F9042}" srcId="{F2EB39AF-85F0-42A2-9FB3-FE2B3730D3F7}" destId="{C21C2D9A-572D-4803-8685-01885FD5B309}" srcOrd="0" destOrd="0" parTransId="{A055CE9B-A053-416F-BE4D-C9697BFCFB50}" sibTransId="{614C147F-C9D4-4F25-9387-4620A646E039}"/>
    <dgm:cxn modelId="{B4D5F529-4A33-4204-88D7-440A3F5E0D18}" type="presOf" srcId="{52D6DFB7-89B8-4D9E-B8CE-747E24077516}" destId="{C9E0F489-6D41-4752-88B8-56EE1268C03E}" srcOrd="0" destOrd="1" presId="urn:microsoft.com/office/officeart/2005/8/layout/chevron2"/>
    <dgm:cxn modelId="{67F29BDF-F1E3-4653-AA34-25C736FD0EA3}" type="presParOf" srcId="{70533744-1F8F-42B4-A9A8-AFADB49825C7}" destId="{F0DD53B2-79B2-4A7F-959D-83D2AA376721}" srcOrd="0" destOrd="0" presId="urn:microsoft.com/office/officeart/2005/8/layout/chevron2"/>
    <dgm:cxn modelId="{4E800B8D-4449-4F78-942C-3D39058EBAB2}" type="presParOf" srcId="{F0DD53B2-79B2-4A7F-959D-83D2AA376721}" destId="{8C31093E-7AF9-49D4-A90E-9A24521CE8D7}" srcOrd="0" destOrd="0" presId="urn:microsoft.com/office/officeart/2005/8/layout/chevron2"/>
    <dgm:cxn modelId="{3EE5EE32-C6E7-4C90-8E13-EF610A36537C}" type="presParOf" srcId="{F0DD53B2-79B2-4A7F-959D-83D2AA376721}" destId="{75A55CDD-7038-4366-B3B8-A550BA4FDC60}" srcOrd="1" destOrd="0" presId="urn:microsoft.com/office/officeart/2005/8/layout/chevron2"/>
    <dgm:cxn modelId="{F428E175-2FAE-49E3-9283-BFF86C5D0DA6}" type="presParOf" srcId="{70533744-1F8F-42B4-A9A8-AFADB49825C7}" destId="{07A9D2E7-D946-48D4-AA9C-31C15B6EA994}" srcOrd="1" destOrd="0" presId="urn:microsoft.com/office/officeart/2005/8/layout/chevron2"/>
    <dgm:cxn modelId="{4218E7A5-AB22-4474-BDF3-417342FBF596}" type="presParOf" srcId="{70533744-1F8F-42B4-A9A8-AFADB49825C7}" destId="{A0385DAC-FFB5-4491-A71D-11BBD9EA7641}" srcOrd="2" destOrd="0" presId="urn:microsoft.com/office/officeart/2005/8/layout/chevron2"/>
    <dgm:cxn modelId="{50F9BAF8-7302-447A-A665-17536DB959C9}" type="presParOf" srcId="{A0385DAC-FFB5-4491-A71D-11BBD9EA7641}" destId="{08FF1EA8-D267-4445-B06C-7497B266DCAA}" srcOrd="0" destOrd="0" presId="urn:microsoft.com/office/officeart/2005/8/layout/chevron2"/>
    <dgm:cxn modelId="{0B90EB7E-5102-4337-9CC3-52AC60822233}" type="presParOf" srcId="{A0385DAC-FFB5-4491-A71D-11BBD9EA7641}" destId="{C9E0F489-6D41-4752-88B8-56EE1268C03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FE90F5-FE79-471F-A916-3FC4C5EB062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5730804E-EA5F-41A6-88CA-BACB59179592}">
      <dgm:prSet phldrT="[Texto]"/>
      <dgm:spPr/>
      <dgm:t>
        <a:bodyPr/>
        <a:lstStyle/>
        <a:p>
          <a:r>
            <a:rPr lang="es-MX" dirty="0" smtClean="0"/>
            <a:t>Correlación </a:t>
          </a:r>
          <a:endParaRPr lang="es-MX" dirty="0"/>
        </a:p>
      </dgm:t>
    </dgm:pt>
    <dgm:pt modelId="{01F566B9-0E00-4198-9BC7-2F72AC1E8D0B}" type="parTrans" cxnId="{48451577-ECA1-4806-91FF-44B2043DB918}">
      <dgm:prSet/>
      <dgm:spPr/>
      <dgm:t>
        <a:bodyPr/>
        <a:lstStyle/>
        <a:p>
          <a:endParaRPr lang="es-MX"/>
        </a:p>
      </dgm:t>
    </dgm:pt>
    <dgm:pt modelId="{2A46D6D2-67A1-45AC-842F-9D47E0442D8C}" type="sibTrans" cxnId="{48451577-ECA1-4806-91FF-44B2043DB918}">
      <dgm:prSet/>
      <dgm:spPr/>
      <dgm:t>
        <a:bodyPr/>
        <a:lstStyle/>
        <a:p>
          <a:endParaRPr lang="es-MX"/>
        </a:p>
      </dgm:t>
    </dgm:pt>
    <dgm:pt modelId="{50B8A355-D0D5-4831-A821-DAFAC56B0B86}">
      <dgm:prSet phldrT="[Texto]"/>
      <dgm:spPr/>
      <dgm:t>
        <a:bodyPr/>
        <a:lstStyle/>
        <a:p>
          <a:r>
            <a:rPr lang="es-MX" dirty="0" smtClean="0"/>
            <a:t>Es un  barómetro de grado en que las rentabilidades de las acciones comparten riesgos comunes.</a:t>
          </a:r>
          <a:endParaRPr lang="es-MX" dirty="0"/>
        </a:p>
      </dgm:t>
    </dgm:pt>
    <dgm:pt modelId="{20696241-8432-479A-A05F-68C9762C7950}" type="parTrans" cxnId="{2938B90C-5A3F-49BD-AF5D-35DF27008320}">
      <dgm:prSet/>
      <dgm:spPr/>
      <dgm:t>
        <a:bodyPr/>
        <a:lstStyle/>
        <a:p>
          <a:endParaRPr lang="es-MX"/>
        </a:p>
      </dgm:t>
    </dgm:pt>
    <dgm:pt modelId="{4AC2BE69-7B5E-4D79-BAE9-B5E7D2813D66}" type="sibTrans" cxnId="{2938B90C-5A3F-49BD-AF5D-35DF27008320}">
      <dgm:prSet/>
      <dgm:spPr/>
      <dgm:t>
        <a:bodyPr/>
        <a:lstStyle/>
        <a:p>
          <a:endParaRPr lang="es-MX"/>
        </a:p>
      </dgm:t>
    </dgm:pt>
    <dgm:pt modelId="{21D54F45-D5AE-4EFE-B073-43ABE1079C6A}">
      <dgm:prSet phldrT="[Texto]"/>
      <dgm:spPr/>
      <dgm:t>
        <a:bodyPr/>
        <a:lstStyle/>
        <a:p>
          <a:r>
            <a:rPr lang="es-MX" dirty="0" smtClean="0"/>
            <a:t>Correlación </a:t>
          </a:r>
          <a:endParaRPr lang="es-MX" dirty="0"/>
        </a:p>
      </dgm:t>
    </dgm:pt>
    <dgm:pt modelId="{2A3EE2C0-06E2-4800-87D5-81478FEE845F}" type="parTrans" cxnId="{926923D4-BFBA-4ABA-BFF9-DE0AA1AB7868}">
      <dgm:prSet/>
      <dgm:spPr/>
      <dgm:t>
        <a:bodyPr/>
        <a:lstStyle/>
        <a:p>
          <a:endParaRPr lang="es-MX"/>
        </a:p>
      </dgm:t>
    </dgm:pt>
    <dgm:pt modelId="{F30D950E-BF0C-434B-B806-1D73B45D8514}" type="sibTrans" cxnId="{926923D4-BFBA-4ABA-BFF9-DE0AA1AB7868}">
      <dgm:prSet/>
      <dgm:spPr/>
      <dgm:t>
        <a:bodyPr/>
        <a:lstStyle/>
        <a:p>
          <a:endParaRPr lang="es-MX"/>
        </a:p>
      </dgm:t>
    </dgm:pt>
    <dgm:pt modelId="{390344CF-AA84-4C70-9D7D-9FBBFA3F55DB}">
      <dgm:prSet phldrT="[Texto]"/>
      <dgm:spPr/>
      <dgm:t>
        <a:bodyPr/>
        <a:lstStyle/>
        <a:p>
          <a:r>
            <a:rPr lang="es-MX" dirty="0" smtClean="0"/>
            <a:t>Cuanto se acerca a +1 mas coincide  la evolución de las rentabilidades totales debido al riesgo común.</a:t>
          </a:r>
          <a:endParaRPr lang="es-MX" dirty="0"/>
        </a:p>
      </dgm:t>
    </dgm:pt>
    <dgm:pt modelId="{7B23F214-DD4E-4D6D-9871-32616603D5F7}" type="parTrans" cxnId="{A05544C5-37EB-417B-B62A-39132C69746E}">
      <dgm:prSet/>
      <dgm:spPr/>
      <dgm:t>
        <a:bodyPr/>
        <a:lstStyle/>
        <a:p>
          <a:endParaRPr lang="es-MX"/>
        </a:p>
      </dgm:t>
    </dgm:pt>
    <dgm:pt modelId="{D9E1E070-7D61-44BC-914E-5372BA3C3A8F}" type="sibTrans" cxnId="{A05544C5-37EB-417B-B62A-39132C69746E}">
      <dgm:prSet/>
      <dgm:spPr/>
      <dgm:t>
        <a:bodyPr/>
        <a:lstStyle/>
        <a:p>
          <a:endParaRPr lang="es-MX"/>
        </a:p>
      </dgm:t>
    </dgm:pt>
    <dgm:pt modelId="{23853686-28DA-4B4E-8050-01CEFFC2F640}">
      <dgm:prSet phldrT="[Texto]"/>
      <dgm:spPr/>
      <dgm:t>
        <a:bodyPr/>
        <a:lstStyle/>
        <a:p>
          <a:r>
            <a:rPr lang="es-MX" dirty="0" smtClean="0"/>
            <a:t>Correlación </a:t>
          </a:r>
          <a:endParaRPr lang="es-MX" dirty="0"/>
        </a:p>
      </dgm:t>
    </dgm:pt>
    <dgm:pt modelId="{4368B578-BB05-40C3-A662-105ECD1D70F3}" type="parTrans" cxnId="{76177078-145A-4495-BC1A-D77001A7B9A7}">
      <dgm:prSet/>
      <dgm:spPr/>
      <dgm:t>
        <a:bodyPr/>
        <a:lstStyle/>
        <a:p>
          <a:endParaRPr lang="es-MX"/>
        </a:p>
      </dgm:t>
    </dgm:pt>
    <dgm:pt modelId="{4F788C71-1088-48D8-B020-553AD18464A1}" type="sibTrans" cxnId="{76177078-145A-4495-BC1A-D77001A7B9A7}">
      <dgm:prSet/>
      <dgm:spPr/>
      <dgm:t>
        <a:bodyPr/>
        <a:lstStyle/>
        <a:p>
          <a:endParaRPr lang="es-MX"/>
        </a:p>
      </dgm:t>
    </dgm:pt>
    <dgm:pt modelId="{3466417F-1B41-489A-B487-6F36142F9661}">
      <dgm:prSet phldrT="[Texto]"/>
      <dgm:spPr/>
      <dgm:t>
        <a:bodyPr/>
        <a:lstStyle/>
        <a:p>
          <a:r>
            <a:rPr lang="es-MX" dirty="0" smtClean="0"/>
            <a:t>Cuando es 0 las rentabilidades no están correlacionadas; es decir  las rentabilidades de los títulos no tienen conexión con los riesgos independientes. </a:t>
          </a:r>
          <a:endParaRPr lang="es-MX" dirty="0"/>
        </a:p>
      </dgm:t>
    </dgm:pt>
    <dgm:pt modelId="{A547CF8E-8B64-4240-AB8D-7EF73E58188D}" type="parTrans" cxnId="{713859F9-66AA-48FD-B6A1-D6ACDD49C929}">
      <dgm:prSet/>
      <dgm:spPr/>
      <dgm:t>
        <a:bodyPr/>
        <a:lstStyle/>
        <a:p>
          <a:endParaRPr lang="es-MX"/>
        </a:p>
      </dgm:t>
    </dgm:pt>
    <dgm:pt modelId="{DEF099CA-F9B8-4722-A1A1-7C7B0D9492E3}" type="sibTrans" cxnId="{713859F9-66AA-48FD-B6A1-D6ACDD49C929}">
      <dgm:prSet/>
      <dgm:spPr/>
      <dgm:t>
        <a:bodyPr/>
        <a:lstStyle/>
        <a:p>
          <a:endParaRPr lang="es-MX"/>
        </a:p>
      </dgm:t>
    </dgm:pt>
    <dgm:pt modelId="{CADB2AAC-DEE3-4ED8-B765-FFA1F87E1E4C}" type="pres">
      <dgm:prSet presAssocID="{43FE90F5-FE79-471F-A916-3FC4C5EB0628}" presName="Name0" presStyleCnt="0">
        <dgm:presLayoutVars>
          <dgm:dir/>
          <dgm:animLvl val="lvl"/>
          <dgm:resizeHandles val="exact"/>
        </dgm:presLayoutVars>
      </dgm:prSet>
      <dgm:spPr/>
      <dgm:t>
        <a:bodyPr/>
        <a:lstStyle/>
        <a:p>
          <a:endParaRPr lang="es-MX"/>
        </a:p>
      </dgm:t>
    </dgm:pt>
    <dgm:pt modelId="{268CA437-BB2B-437A-9E76-1DCF3D3717C8}" type="pres">
      <dgm:prSet presAssocID="{5730804E-EA5F-41A6-88CA-BACB59179592}" presName="composite" presStyleCnt="0"/>
      <dgm:spPr/>
    </dgm:pt>
    <dgm:pt modelId="{01E12E0C-BA7D-460F-98BA-CEE4BEBC3D4E}" type="pres">
      <dgm:prSet presAssocID="{5730804E-EA5F-41A6-88CA-BACB59179592}" presName="parTx" presStyleLbl="alignNode1" presStyleIdx="0" presStyleCnt="3">
        <dgm:presLayoutVars>
          <dgm:chMax val="0"/>
          <dgm:chPref val="0"/>
          <dgm:bulletEnabled val="1"/>
        </dgm:presLayoutVars>
      </dgm:prSet>
      <dgm:spPr/>
      <dgm:t>
        <a:bodyPr/>
        <a:lstStyle/>
        <a:p>
          <a:endParaRPr lang="es-MX"/>
        </a:p>
      </dgm:t>
    </dgm:pt>
    <dgm:pt modelId="{11D6A9E5-C136-418F-BDD5-4135E7C0BC45}" type="pres">
      <dgm:prSet presAssocID="{5730804E-EA5F-41A6-88CA-BACB59179592}" presName="desTx" presStyleLbl="alignAccFollowNode1" presStyleIdx="0" presStyleCnt="3">
        <dgm:presLayoutVars>
          <dgm:bulletEnabled val="1"/>
        </dgm:presLayoutVars>
      </dgm:prSet>
      <dgm:spPr/>
      <dgm:t>
        <a:bodyPr/>
        <a:lstStyle/>
        <a:p>
          <a:endParaRPr lang="es-MX"/>
        </a:p>
      </dgm:t>
    </dgm:pt>
    <dgm:pt modelId="{7491BD69-273E-45C6-9E90-7B1AF36945F1}" type="pres">
      <dgm:prSet presAssocID="{2A46D6D2-67A1-45AC-842F-9D47E0442D8C}" presName="space" presStyleCnt="0"/>
      <dgm:spPr/>
    </dgm:pt>
    <dgm:pt modelId="{1296584B-8488-444C-A1D6-619D0F21BF2D}" type="pres">
      <dgm:prSet presAssocID="{21D54F45-D5AE-4EFE-B073-43ABE1079C6A}" presName="composite" presStyleCnt="0"/>
      <dgm:spPr/>
    </dgm:pt>
    <dgm:pt modelId="{481E2CDA-A4D8-4AD5-A517-3A6E7EE49806}" type="pres">
      <dgm:prSet presAssocID="{21D54F45-D5AE-4EFE-B073-43ABE1079C6A}" presName="parTx" presStyleLbl="alignNode1" presStyleIdx="1" presStyleCnt="3">
        <dgm:presLayoutVars>
          <dgm:chMax val="0"/>
          <dgm:chPref val="0"/>
          <dgm:bulletEnabled val="1"/>
        </dgm:presLayoutVars>
      </dgm:prSet>
      <dgm:spPr/>
      <dgm:t>
        <a:bodyPr/>
        <a:lstStyle/>
        <a:p>
          <a:endParaRPr lang="es-MX"/>
        </a:p>
      </dgm:t>
    </dgm:pt>
    <dgm:pt modelId="{4EBB2D24-CE0B-49AD-9E50-0CD616683E11}" type="pres">
      <dgm:prSet presAssocID="{21D54F45-D5AE-4EFE-B073-43ABE1079C6A}" presName="desTx" presStyleLbl="alignAccFollowNode1" presStyleIdx="1" presStyleCnt="3">
        <dgm:presLayoutVars>
          <dgm:bulletEnabled val="1"/>
        </dgm:presLayoutVars>
      </dgm:prSet>
      <dgm:spPr/>
      <dgm:t>
        <a:bodyPr/>
        <a:lstStyle/>
        <a:p>
          <a:endParaRPr lang="es-MX"/>
        </a:p>
      </dgm:t>
    </dgm:pt>
    <dgm:pt modelId="{8DE968C4-032E-408E-992E-6571E965D00F}" type="pres">
      <dgm:prSet presAssocID="{F30D950E-BF0C-434B-B806-1D73B45D8514}" presName="space" presStyleCnt="0"/>
      <dgm:spPr/>
    </dgm:pt>
    <dgm:pt modelId="{DCCB7468-08B6-4A1D-A10B-24FCA2FEE11F}" type="pres">
      <dgm:prSet presAssocID="{23853686-28DA-4B4E-8050-01CEFFC2F640}" presName="composite" presStyleCnt="0"/>
      <dgm:spPr/>
    </dgm:pt>
    <dgm:pt modelId="{165F08E2-8734-4DC2-A745-BB24ADB3E0D2}" type="pres">
      <dgm:prSet presAssocID="{23853686-28DA-4B4E-8050-01CEFFC2F640}" presName="parTx" presStyleLbl="alignNode1" presStyleIdx="2" presStyleCnt="3">
        <dgm:presLayoutVars>
          <dgm:chMax val="0"/>
          <dgm:chPref val="0"/>
          <dgm:bulletEnabled val="1"/>
        </dgm:presLayoutVars>
      </dgm:prSet>
      <dgm:spPr/>
      <dgm:t>
        <a:bodyPr/>
        <a:lstStyle/>
        <a:p>
          <a:endParaRPr lang="es-MX"/>
        </a:p>
      </dgm:t>
    </dgm:pt>
    <dgm:pt modelId="{327C03CA-F195-41E7-99DC-03A430543F64}" type="pres">
      <dgm:prSet presAssocID="{23853686-28DA-4B4E-8050-01CEFFC2F640}" presName="desTx" presStyleLbl="alignAccFollowNode1" presStyleIdx="2" presStyleCnt="3">
        <dgm:presLayoutVars>
          <dgm:bulletEnabled val="1"/>
        </dgm:presLayoutVars>
      </dgm:prSet>
      <dgm:spPr/>
      <dgm:t>
        <a:bodyPr/>
        <a:lstStyle/>
        <a:p>
          <a:endParaRPr lang="es-MX"/>
        </a:p>
      </dgm:t>
    </dgm:pt>
  </dgm:ptLst>
  <dgm:cxnLst>
    <dgm:cxn modelId="{2938B90C-5A3F-49BD-AF5D-35DF27008320}" srcId="{5730804E-EA5F-41A6-88CA-BACB59179592}" destId="{50B8A355-D0D5-4831-A821-DAFAC56B0B86}" srcOrd="0" destOrd="0" parTransId="{20696241-8432-479A-A05F-68C9762C7950}" sibTransId="{4AC2BE69-7B5E-4D79-BAE9-B5E7D2813D66}"/>
    <dgm:cxn modelId="{3659B3BD-FEE8-4ABA-A9E7-BD37742705D9}" type="presOf" srcId="{50B8A355-D0D5-4831-A821-DAFAC56B0B86}" destId="{11D6A9E5-C136-418F-BDD5-4135E7C0BC45}" srcOrd="0" destOrd="0" presId="urn:microsoft.com/office/officeart/2005/8/layout/hList1"/>
    <dgm:cxn modelId="{E1B0D41D-2105-4B37-8836-109B9CAB9CCB}" type="presOf" srcId="{23853686-28DA-4B4E-8050-01CEFFC2F640}" destId="{165F08E2-8734-4DC2-A745-BB24ADB3E0D2}" srcOrd="0" destOrd="0" presId="urn:microsoft.com/office/officeart/2005/8/layout/hList1"/>
    <dgm:cxn modelId="{4E90E206-CFD8-4CFE-A0E0-0DABD96AC9E0}" type="presOf" srcId="{43FE90F5-FE79-471F-A916-3FC4C5EB0628}" destId="{CADB2AAC-DEE3-4ED8-B765-FFA1F87E1E4C}" srcOrd="0" destOrd="0" presId="urn:microsoft.com/office/officeart/2005/8/layout/hList1"/>
    <dgm:cxn modelId="{A05544C5-37EB-417B-B62A-39132C69746E}" srcId="{21D54F45-D5AE-4EFE-B073-43ABE1079C6A}" destId="{390344CF-AA84-4C70-9D7D-9FBBFA3F55DB}" srcOrd="0" destOrd="0" parTransId="{7B23F214-DD4E-4D6D-9871-32616603D5F7}" sibTransId="{D9E1E070-7D61-44BC-914E-5372BA3C3A8F}"/>
    <dgm:cxn modelId="{2F04BDA0-DD63-4E41-B684-BD16296655D7}" type="presOf" srcId="{3466417F-1B41-489A-B487-6F36142F9661}" destId="{327C03CA-F195-41E7-99DC-03A430543F64}" srcOrd="0" destOrd="0" presId="urn:microsoft.com/office/officeart/2005/8/layout/hList1"/>
    <dgm:cxn modelId="{E281EE20-1179-4414-AD63-D77568E75DE2}" type="presOf" srcId="{5730804E-EA5F-41A6-88CA-BACB59179592}" destId="{01E12E0C-BA7D-460F-98BA-CEE4BEBC3D4E}" srcOrd="0" destOrd="0" presId="urn:microsoft.com/office/officeart/2005/8/layout/hList1"/>
    <dgm:cxn modelId="{C26CBEC3-1500-4456-9932-A68EDD1E2E77}" type="presOf" srcId="{21D54F45-D5AE-4EFE-B073-43ABE1079C6A}" destId="{481E2CDA-A4D8-4AD5-A517-3A6E7EE49806}" srcOrd="0" destOrd="0" presId="urn:microsoft.com/office/officeart/2005/8/layout/hList1"/>
    <dgm:cxn modelId="{76177078-145A-4495-BC1A-D77001A7B9A7}" srcId="{43FE90F5-FE79-471F-A916-3FC4C5EB0628}" destId="{23853686-28DA-4B4E-8050-01CEFFC2F640}" srcOrd="2" destOrd="0" parTransId="{4368B578-BB05-40C3-A662-105ECD1D70F3}" sibTransId="{4F788C71-1088-48D8-B020-553AD18464A1}"/>
    <dgm:cxn modelId="{48451577-ECA1-4806-91FF-44B2043DB918}" srcId="{43FE90F5-FE79-471F-A916-3FC4C5EB0628}" destId="{5730804E-EA5F-41A6-88CA-BACB59179592}" srcOrd="0" destOrd="0" parTransId="{01F566B9-0E00-4198-9BC7-2F72AC1E8D0B}" sibTransId="{2A46D6D2-67A1-45AC-842F-9D47E0442D8C}"/>
    <dgm:cxn modelId="{713859F9-66AA-48FD-B6A1-D6ACDD49C929}" srcId="{23853686-28DA-4B4E-8050-01CEFFC2F640}" destId="{3466417F-1B41-489A-B487-6F36142F9661}" srcOrd="0" destOrd="0" parTransId="{A547CF8E-8B64-4240-AB8D-7EF73E58188D}" sibTransId="{DEF099CA-F9B8-4722-A1A1-7C7B0D9492E3}"/>
    <dgm:cxn modelId="{AF293686-61C5-42DC-ABCF-40009A266BD7}" type="presOf" srcId="{390344CF-AA84-4C70-9D7D-9FBBFA3F55DB}" destId="{4EBB2D24-CE0B-49AD-9E50-0CD616683E11}" srcOrd="0" destOrd="0" presId="urn:microsoft.com/office/officeart/2005/8/layout/hList1"/>
    <dgm:cxn modelId="{926923D4-BFBA-4ABA-BFF9-DE0AA1AB7868}" srcId="{43FE90F5-FE79-471F-A916-3FC4C5EB0628}" destId="{21D54F45-D5AE-4EFE-B073-43ABE1079C6A}" srcOrd="1" destOrd="0" parTransId="{2A3EE2C0-06E2-4800-87D5-81478FEE845F}" sibTransId="{F30D950E-BF0C-434B-B806-1D73B45D8514}"/>
    <dgm:cxn modelId="{90EC8A91-5CEE-48B4-A4CC-AE4B1451E3A1}" type="presParOf" srcId="{CADB2AAC-DEE3-4ED8-B765-FFA1F87E1E4C}" destId="{268CA437-BB2B-437A-9E76-1DCF3D3717C8}" srcOrd="0" destOrd="0" presId="urn:microsoft.com/office/officeart/2005/8/layout/hList1"/>
    <dgm:cxn modelId="{03708D3D-23A0-4059-A97C-E096F16F8518}" type="presParOf" srcId="{268CA437-BB2B-437A-9E76-1DCF3D3717C8}" destId="{01E12E0C-BA7D-460F-98BA-CEE4BEBC3D4E}" srcOrd="0" destOrd="0" presId="urn:microsoft.com/office/officeart/2005/8/layout/hList1"/>
    <dgm:cxn modelId="{C5637A7C-69C2-4829-84D9-3F37E58948A8}" type="presParOf" srcId="{268CA437-BB2B-437A-9E76-1DCF3D3717C8}" destId="{11D6A9E5-C136-418F-BDD5-4135E7C0BC45}" srcOrd="1" destOrd="0" presId="urn:microsoft.com/office/officeart/2005/8/layout/hList1"/>
    <dgm:cxn modelId="{E6FEAED9-65A8-419C-9941-3C69EC418098}" type="presParOf" srcId="{CADB2AAC-DEE3-4ED8-B765-FFA1F87E1E4C}" destId="{7491BD69-273E-45C6-9E90-7B1AF36945F1}" srcOrd="1" destOrd="0" presId="urn:microsoft.com/office/officeart/2005/8/layout/hList1"/>
    <dgm:cxn modelId="{6CD4D094-074B-4E2A-A987-1D66846B280F}" type="presParOf" srcId="{CADB2AAC-DEE3-4ED8-B765-FFA1F87E1E4C}" destId="{1296584B-8488-444C-A1D6-619D0F21BF2D}" srcOrd="2" destOrd="0" presId="urn:microsoft.com/office/officeart/2005/8/layout/hList1"/>
    <dgm:cxn modelId="{EBC69AE8-14B4-4C3D-8468-CEB1981E6DBA}" type="presParOf" srcId="{1296584B-8488-444C-A1D6-619D0F21BF2D}" destId="{481E2CDA-A4D8-4AD5-A517-3A6E7EE49806}" srcOrd="0" destOrd="0" presId="urn:microsoft.com/office/officeart/2005/8/layout/hList1"/>
    <dgm:cxn modelId="{FCC980DD-A39A-4BBC-8490-D582B5E89936}" type="presParOf" srcId="{1296584B-8488-444C-A1D6-619D0F21BF2D}" destId="{4EBB2D24-CE0B-49AD-9E50-0CD616683E11}" srcOrd="1" destOrd="0" presId="urn:microsoft.com/office/officeart/2005/8/layout/hList1"/>
    <dgm:cxn modelId="{A018AC78-7132-4C0B-8481-D82315734CD8}" type="presParOf" srcId="{CADB2AAC-DEE3-4ED8-B765-FFA1F87E1E4C}" destId="{8DE968C4-032E-408E-992E-6571E965D00F}" srcOrd="3" destOrd="0" presId="urn:microsoft.com/office/officeart/2005/8/layout/hList1"/>
    <dgm:cxn modelId="{F6B52AFB-256D-4957-848B-B033E86D43D1}" type="presParOf" srcId="{CADB2AAC-DEE3-4ED8-B765-FFA1F87E1E4C}" destId="{DCCB7468-08B6-4A1D-A10B-24FCA2FEE11F}" srcOrd="4" destOrd="0" presId="urn:microsoft.com/office/officeart/2005/8/layout/hList1"/>
    <dgm:cxn modelId="{AE83A5B5-5DE4-441A-BB11-FE70ABDB0AF2}" type="presParOf" srcId="{DCCB7468-08B6-4A1D-A10B-24FCA2FEE11F}" destId="{165F08E2-8734-4DC2-A745-BB24ADB3E0D2}" srcOrd="0" destOrd="0" presId="urn:microsoft.com/office/officeart/2005/8/layout/hList1"/>
    <dgm:cxn modelId="{61F9FBCE-84CB-47B5-8480-CE70A7D22B69}" type="presParOf" srcId="{DCCB7468-08B6-4A1D-A10B-24FCA2FEE11F}" destId="{327C03CA-F195-41E7-99DC-03A430543F6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B8419C2-C869-4B30-9ECA-5091DF1546E9}"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9A028FA0-76C0-447B-9CD5-FA7D753DB0FB}">
      <dgm:prSet phldrT="[Texto]"/>
      <dgm:spPr/>
      <dgm:t>
        <a:bodyPr/>
        <a:lstStyle/>
        <a:p>
          <a:r>
            <a:rPr lang="es-MX" dirty="0" smtClean="0"/>
            <a:t>Supuesto 1: riesgo medio</a:t>
          </a:r>
          <a:endParaRPr lang="es-MX" dirty="0"/>
        </a:p>
      </dgm:t>
    </dgm:pt>
    <dgm:pt modelId="{55786F87-1658-4E15-A2CC-F176A0B7C925}" type="parTrans" cxnId="{571BC80A-113A-4F2C-932E-E0AC07681B26}">
      <dgm:prSet/>
      <dgm:spPr/>
      <dgm:t>
        <a:bodyPr/>
        <a:lstStyle/>
        <a:p>
          <a:endParaRPr lang="es-MX"/>
        </a:p>
      </dgm:t>
    </dgm:pt>
    <dgm:pt modelId="{DD50E77F-BA8C-430F-B64F-73F590CF2944}" type="sibTrans" cxnId="{571BC80A-113A-4F2C-932E-E0AC07681B26}">
      <dgm:prSet/>
      <dgm:spPr/>
      <dgm:t>
        <a:bodyPr/>
        <a:lstStyle/>
        <a:p>
          <a:endParaRPr lang="es-MX"/>
        </a:p>
      </dgm:t>
    </dgm:pt>
    <dgm:pt modelId="{3259523B-EB9F-4279-B4AE-0B5B3499916F}">
      <dgm:prSet phldrT="[Texto]"/>
      <dgm:spPr/>
      <dgm:t>
        <a:bodyPr/>
        <a:lstStyle/>
        <a:p>
          <a:pPr algn="just"/>
          <a:r>
            <a:rPr lang="es-MX" dirty="0" smtClean="0"/>
            <a:t>Se supone que el riesgo de mercado de un proyecto de inversión es igual al riesgo de mercado medio de las inversiones de la empresa.</a:t>
          </a:r>
          <a:endParaRPr lang="es-MX" dirty="0"/>
        </a:p>
      </dgm:t>
    </dgm:pt>
    <dgm:pt modelId="{802219A0-17F5-4E04-8B47-681469ABA51E}" type="parTrans" cxnId="{29A788C6-89B8-4207-A8BD-FA99B22B3102}">
      <dgm:prSet/>
      <dgm:spPr/>
      <dgm:t>
        <a:bodyPr/>
        <a:lstStyle/>
        <a:p>
          <a:endParaRPr lang="es-MX"/>
        </a:p>
      </dgm:t>
    </dgm:pt>
    <dgm:pt modelId="{EC551722-D893-4575-B203-B456440C3C88}" type="sibTrans" cxnId="{29A788C6-89B8-4207-A8BD-FA99B22B3102}">
      <dgm:prSet/>
      <dgm:spPr/>
      <dgm:t>
        <a:bodyPr/>
        <a:lstStyle/>
        <a:p>
          <a:endParaRPr lang="es-MX"/>
        </a:p>
      </dgm:t>
    </dgm:pt>
    <dgm:pt modelId="{A09D0025-4FB5-4AC3-A84B-DDBECDB3005E}">
      <dgm:prSet phldrT="[Texto]"/>
      <dgm:spPr/>
      <dgm:t>
        <a:bodyPr/>
        <a:lstStyle/>
        <a:p>
          <a:r>
            <a:rPr lang="es-MX" dirty="0" smtClean="0"/>
            <a:t>Supuesto 2: tasa de endeudamiento</a:t>
          </a:r>
          <a:endParaRPr lang="es-MX" dirty="0"/>
        </a:p>
      </dgm:t>
    </dgm:pt>
    <dgm:pt modelId="{2CB5B415-A1BD-45B4-A975-48BF7C39FCFC}" type="parTrans" cxnId="{126B9C9B-187F-45A0-9151-4AB1B0142F2A}">
      <dgm:prSet/>
      <dgm:spPr/>
      <dgm:t>
        <a:bodyPr/>
        <a:lstStyle/>
        <a:p>
          <a:endParaRPr lang="es-MX"/>
        </a:p>
      </dgm:t>
    </dgm:pt>
    <dgm:pt modelId="{9B8139D6-0A57-4385-BC2D-67ADC28EC792}" type="sibTrans" cxnId="{126B9C9B-187F-45A0-9151-4AB1B0142F2A}">
      <dgm:prSet/>
      <dgm:spPr/>
      <dgm:t>
        <a:bodyPr/>
        <a:lstStyle/>
        <a:p>
          <a:endParaRPr lang="es-MX"/>
        </a:p>
      </dgm:t>
    </dgm:pt>
    <dgm:pt modelId="{18D05646-F524-4153-8A2A-DA88343EA475}">
      <dgm:prSet phldrT="[Texto]"/>
      <dgm:spPr/>
      <dgm:t>
        <a:bodyPr/>
        <a:lstStyle/>
        <a:p>
          <a:pPr algn="just"/>
          <a:r>
            <a:rPr lang="es-MX" dirty="0" smtClean="0"/>
            <a:t>Es la relación constante entre le valor de mercado de la deuda y el valor de mercado de fondos propios.</a:t>
          </a:r>
          <a:endParaRPr lang="es-MX" dirty="0"/>
        </a:p>
      </dgm:t>
    </dgm:pt>
    <dgm:pt modelId="{4296041F-85BC-4F61-AFD5-199A24F480B5}" type="parTrans" cxnId="{090BDC4D-6344-4715-9976-90EF439F24DD}">
      <dgm:prSet/>
      <dgm:spPr/>
      <dgm:t>
        <a:bodyPr/>
        <a:lstStyle/>
        <a:p>
          <a:endParaRPr lang="es-MX"/>
        </a:p>
      </dgm:t>
    </dgm:pt>
    <dgm:pt modelId="{BBC16DE9-2293-4492-B017-C3974CCDAF86}" type="sibTrans" cxnId="{090BDC4D-6344-4715-9976-90EF439F24DD}">
      <dgm:prSet/>
      <dgm:spPr/>
      <dgm:t>
        <a:bodyPr/>
        <a:lstStyle/>
        <a:p>
          <a:endParaRPr lang="es-MX"/>
        </a:p>
      </dgm:t>
    </dgm:pt>
    <dgm:pt modelId="{A746E2FD-F7EA-4A80-99F0-37F2C0894769}">
      <dgm:prSet phldrT="[Texto]"/>
      <dgm:spPr/>
      <dgm:t>
        <a:bodyPr/>
        <a:lstStyle/>
        <a:p>
          <a:pPr algn="just"/>
          <a:r>
            <a:rPr lang="es-MX" dirty="0" smtClean="0"/>
            <a:t>Determina el importe de la deuda que la empresa asumirá cuando acepte el proyecto nuevo. </a:t>
          </a:r>
          <a:endParaRPr lang="es-MX" dirty="0"/>
        </a:p>
      </dgm:t>
    </dgm:pt>
    <dgm:pt modelId="{5E741FB7-D545-4351-BB3E-C3734B395EAF}" type="parTrans" cxnId="{2A648C7B-A616-4940-97DC-1E0E1D587132}">
      <dgm:prSet/>
      <dgm:spPr/>
      <dgm:t>
        <a:bodyPr/>
        <a:lstStyle/>
        <a:p>
          <a:endParaRPr lang="es-MX"/>
        </a:p>
      </dgm:t>
    </dgm:pt>
    <dgm:pt modelId="{B743840B-BFEF-404A-A280-B06EF48155A2}" type="sibTrans" cxnId="{2A648C7B-A616-4940-97DC-1E0E1D587132}">
      <dgm:prSet/>
      <dgm:spPr/>
      <dgm:t>
        <a:bodyPr/>
        <a:lstStyle/>
        <a:p>
          <a:endParaRPr lang="es-MX"/>
        </a:p>
      </dgm:t>
    </dgm:pt>
    <dgm:pt modelId="{B4888303-CBFE-416E-A03C-37CE415D9E9E}">
      <dgm:prSet phldrT="[Texto]"/>
      <dgm:spPr/>
      <dgm:t>
        <a:bodyPr/>
        <a:lstStyle/>
        <a:p>
          <a:r>
            <a:rPr lang="es-MX" dirty="0" smtClean="0"/>
            <a:t>Supuesto 3: efectos de apalancamiento limitado</a:t>
          </a:r>
          <a:endParaRPr lang="es-MX" dirty="0"/>
        </a:p>
      </dgm:t>
    </dgm:pt>
    <dgm:pt modelId="{D94AC7CF-1090-453D-B6C0-D4AE4D7EEE3E}" type="parTrans" cxnId="{134BD688-962D-4DB5-9DDF-71546B49FB40}">
      <dgm:prSet/>
      <dgm:spPr/>
      <dgm:t>
        <a:bodyPr/>
        <a:lstStyle/>
        <a:p>
          <a:endParaRPr lang="es-MX"/>
        </a:p>
      </dgm:t>
    </dgm:pt>
    <dgm:pt modelId="{020F82F4-6D4A-41D1-86A4-D7B26E88F057}" type="sibTrans" cxnId="{134BD688-962D-4DB5-9DDF-71546B49FB40}">
      <dgm:prSet/>
      <dgm:spPr/>
      <dgm:t>
        <a:bodyPr/>
        <a:lstStyle/>
        <a:p>
          <a:endParaRPr lang="es-MX"/>
        </a:p>
      </dgm:t>
    </dgm:pt>
    <dgm:pt modelId="{1D356A9F-ACC1-4245-920D-9ABFB19503BA}">
      <dgm:prSet phldrT="[Texto]"/>
      <dgm:spPr/>
      <dgm:t>
        <a:bodyPr/>
        <a:lstStyle/>
        <a:p>
          <a:pPr algn="just"/>
          <a:r>
            <a:rPr lang="es-MX" dirty="0" smtClean="0"/>
            <a:t>Se supone que el principal efecto del apalancamiento en la valoración proviene de la deducción fiscal de los intereses. </a:t>
          </a:r>
          <a:endParaRPr lang="es-MX" dirty="0"/>
        </a:p>
      </dgm:t>
    </dgm:pt>
    <dgm:pt modelId="{AE7669E6-858F-4759-B362-5F3804CFBD87}" type="parTrans" cxnId="{9A6427C1-F23C-4FFE-9524-E0BC4D879A3E}">
      <dgm:prSet/>
      <dgm:spPr/>
      <dgm:t>
        <a:bodyPr/>
        <a:lstStyle/>
        <a:p>
          <a:endParaRPr lang="es-MX"/>
        </a:p>
      </dgm:t>
    </dgm:pt>
    <dgm:pt modelId="{4DEA17E3-0D69-406C-9CF0-F656F39471E3}" type="sibTrans" cxnId="{9A6427C1-F23C-4FFE-9524-E0BC4D879A3E}">
      <dgm:prSet/>
      <dgm:spPr/>
      <dgm:t>
        <a:bodyPr/>
        <a:lstStyle/>
        <a:p>
          <a:endParaRPr lang="es-MX"/>
        </a:p>
      </dgm:t>
    </dgm:pt>
    <dgm:pt modelId="{6A93A876-A395-4A2A-935A-D98249F2405E}" type="pres">
      <dgm:prSet presAssocID="{FB8419C2-C869-4B30-9ECA-5091DF1546E9}" presName="linearFlow" presStyleCnt="0">
        <dgm:presLayoutVars>
          <dgm:dir/>
          <dgm:animLvl val="lvl"/>
          <dgm:resizeHandles val="exact"/>
        </dgm:presLayoutVars>
      </dgm:prSet>
      <dgm:spPr/>
      <dgm:t>
        <a:bodyPr/>
        <a:lstStyle/>
        <a:p>
          <a:endParaRPr lang="es-MX"/>
        </a:p>
      </dgm:t>
    </dgm:pt>
    <dgm:pt modelId="{6A034A4A-2B9C-4888-B2EF-26B4D43F2E4B}" type="pres">
      <dgm:prSet presAssocID="{9A028FA0-76C0-447B-9CD5-FA7D753DB0FB}" presName="composite" presStyleCnt="0"/>
      <dgm:spPr/>
    </dgm:pt>
    <dgm:pt modelId="{9583EED7-7A9D-4007-BA05-383B83F8298F}" type="pres">
      <dgm:prSet presAssocID="{9A028FA0-76C0-447B-9CD5-FA7D753DB0FB}" presName="parentText" presStyleLbl="alignNode1" presStyleIdx="0" presStyleCnt="3">
        <dgm:presLayoutVars>
          <dgm:chMax val="1"/>
          <dgm:bulletEnabled val="1"/>
        </dgm:presLayoutVars>
      </dgm:prSet>
      <dgm:spPr/>
      <dgm:t>
        <a:bodyPr/>
        <a:lstStyle/>
        <a:p>
          <a:endParaRPr lang="es-MX"/>
        </a:p>
      </dgm:t>
    </dgm:pt>
    <dgm:pt modelId="{B8883785-EE08-4636-B640-7C7B1D8E5BD5}" type="pres">
      <dgm:prSet presAssocID="{9A028FA0-76C0-447B-9CD5-FA7D753DB0FB}" presName="descendantText" presStyleLbl="alignAcc1" presStyleIdx="0" presStyleCnt="3">
        <dgm:presLayoutVars>
          <dgm:bulletEnabled val="1"/>
        </dgm:presLayoutVars>
      </dgm:prSet>
      <dgm:spPr/>
      <dgm:t>
        <a:bodyPr/>
        <a:lstStyle/>
        <a:p>
          <a:endParaRPr lang="es-MX"/>
        </a:p>
      </dgm:t>
    </dgm:pt>
    <dgm:pt modelId="{446288C1-6536-42D5-9BAA-045A638EE417}" type="pres">
      <dgm:prSet presAssocID="{DD50E77F-BA8C-430F-B64F-73F590CF2944}" presName="sp" presStyleCnt="0"/>
      <dgm:spPr/>
    </dgm:pt>
    <dgm:pt modelId="{42F7C675-3784-4C5A-9862-95CC41FF399E}" type="pres">
      <dgm:prSet presAssocID="{A09D0025-4FB5-4AC3-A84B-DDBECDB3005E}" presName="composite" presStyleCnt="0"/>
      <dgm:spPr/>
    </dgm:pt>
    <dgm:pt modelId="{D4DB00A3-32B7-494D-9FA9-2C7CC32DF0BC}" type="pres">
      <dgm:prSet presAssocID="{A09D0025-4FB5-4AC3-A84B-DDBECDB3005E}" presName="parentText" presStyleLbl="alignNode1" presStyleIdx="1" presStyleCnt="3">
        <dgm:presLayoutVars>
          <dgm:chMax val="1"/>
          <dgm:bulletEnabled val="1"/>
        </dgm:presLayoutVars>
      </dgm:prSet>
      <dgm:spPr/>
      <dgm:t>
        <a:bodyPr/>
        <a:lstStyle/>
        <a:p>
          <a:endParaRPr lang="es-MX"/>
        </a:p>
      </dgm:t>
    </dgm:pt>
    <dgm:pt modelId="{57B0C8F2-819C-4904-9CD2-BC21346EE78F}" type="pres">
      <dgm:prSet presAssocID="{A09D0025-4FB5-4AC3-A84B-DDBECDB3005E}" presName="descendantText" presStyleLbl="alignAcc1" presStyleIdx="1" presStyleCnt="3">
        <dgm:presLayoutVars>
          <dgm:bulletEnabled val="1"/>
        </dgm:presLayoutVars>
      </dgm:prSet>
      <dgm:spPr/>
      <dgm:t>
        <a:bodyPr/>
        <a:lstStyle/>
        <a:p>
          <a:endParaRPr lang="es-MX"/>
        </a:p>
      </dgm:t>
    </dgm:pt>
    <dgm:pt modelId="{2B2A6B81-D00A-441C-86DD-160C14FFF5D0}" type="pres">
      <dgm:prSet presAssocID="{9B8139D6-0A57-4385-BC2D-67ADC28EC792}" presName="sp" presStyleCnt="0"/>
      <dgm:spPr/>
    </dgm:pt>
    <dgm:pt modelId="{32E1A972-97F6-46F4-B27A-DC8BEF6A524F}" type="pres">
      <dgm:prSet presAssocID="{B4888303-CBFE-416E-A03C-37CE415D9E9E}" presName="composite" presStyleCnt="0"/>
      <dgm:spPr/>
    </dgm:pt>
    <dgm:pt modelId="{1958C8C2-2D99-4BBD-B4A0-837815937365}" type="pres">
      <dgm:prSet presAssocID="{B4888303-CBFE-416E-A03C-37CE415D9E9E}" presName="parentText" presStyleLbl="alignNode1" presStyleIdx="2" presStyleCnt="3">
        <dgm:presLayoutVars>
          <dgm:chMax val="1"/>
          <dgm:bulletEnabled val="1"/>
        </dgm:presLayoutVars>
      </dgm:prSet>
      <dgm:spPr/>
      <dgm:t>
        <a:bodyPr/>
        <a:lstStyle/>
        <a:p>
          <a:endParaRPr lang="es-MX"/>
        </a:p>
      </dgm:t>
    </dgm:pt>
    <dgm:pt modelId="{9381ACC5-FCAD-4CD8-9757-BBC4358BDA31}" type="pres">
      <dgm:prSet presAssocID="{B4888303-CBFE-416E-A03C-37CE415D9E9E}" presName="descendantText" presStyleLbl="alignAcc1" presStyleIdx="2" presStyleCnt="3">
        <dgm:presLayoutVars>
          <dgm:bulletEnabled val="1"/>
        </dgm:presLayoutVars>
      </dgm:prSet>
      <dgm:spPr/>
      <dgm:t>
        <a:bodyPr/>
        <a:lstStyle/>
        <a:p>
          <a:endParaRPr lang="es-MX"/>
        </a:p>
      </dgm:t>
    </dgm:pt>
  </dgm:ptLst>
  <dgm:cxnLst>
    <dgm:cxn modelId="{29A788C6-89B8-4207-A8BD-FA99B22B3102}" srcId="{9A028FA0-76C0-447B-9CD5-FA7D753DB0FB}" destId="{3259523B-EB9F-4279-B4AE-0B5B3499916F}" srcOrd="0" destOrd="0" parTransId="{802219A0-17F5-4E04-8B47-681469ABA51E}" sibTransId="{EC551722-D893-4575-B203-B456440C3C88}"/>
    <dgm:cxn modelId="{571BC80A-113A-4F2C-932E-E0AC07681B26}" srcId="{FB8419C2-C869-4B30-9ECA-5091DF1546E9}" destId="{9A028FA0-76C0-447B-9CD5-FA7D753DB0FB}" srcOrd="0" destOrd="0" parTransId="{55786F87-1658-4E15-A2CC-F176A0B7C925}" sibTransId="{DD50E77F-BA8C-430F-B64F-73F590CF2944}"/>
    <dgm:cxn modelId="{9A6427C1-F23C-4FFE-9524-E0BC4D879A3E}" srcId="{B4888303-CBFE-416E-A03C-37CE415D9E9E}" destId="{1D356A9F-ACC1-4245-920D-9ABFB19503BA}" srcOrd="0" destOrd="0" parTransId="{AE7669E6-858F-4759-B362-5F3804CFBD87}" sibTransId="{4DEA17E3-0D69-406C-9CF0-F656F39471E3}"/>
    <dgm:cxn modelId="{B2A11ED3-27BC-4649-A184-CFA1F4F5FC5B}" type="presOf" srcId="{1D356A9F-ACC1-4245-920D-9ABFB19503BA}" destId="{9381ACC5-FCAD-4CD8-9757-BBC4358BDA31}" srcOrd="0" destOrd="0" presId="urn:microsoft.com/office/officeart/2005/8/layout/chevron2"/>
    <dgm:cxn modelId="{CFAC8FEF-EF5A-4C91-B96C-C615FCF5708E}" type="presOf" srcId="{A746E2FD-F7EA-4A80-99F0-37F2C0894769}" destId="{57B0C8F2-819C-4904-9CD2-BC21346EE78F}" srcOrd="0" destOrd="1" presId="urn:microsoft.com/office/officeart/2005/8/layout/chevron2"/>
    <dgm:cxn modelId="{367B677A-2A7D-49F0-B0DD-6FCDC6CB3B69}" type="presOf" srcId="{18D05646-F524-4153-8A2A-DA88343EA475}" destId="{57B0C8F2-819C-4904-9CD2-BC21346EE78F}" srcOrd="0" destOrd="0" presId="urn:microsoft.com/office/officeart/2005/8/layout/chevron2"/>
    <dgm:cxn modelId="{03F43C8B-D06D-4FBE-9DC5-31A34C5E34C1}" type="presOf" srcId="{3259523B-EB9F-4279-B4AE-0B5B3499916F}" destId="{B8883785-EE08-4636-B640-7C7B1D8E5BD5}" srcOrd="0" destOrd="0" presId="urn:microsoft.com/office/officeart/2005/8/layout/chevron2"/>
    <dgm:cxn modelId="{134BD688-962D-4DB5-9DDF-71546B49FB40}" srcId="{FB8419C2-C869-4B30-9ECA-5091DF1546E9}" destId="{B4888303-CBFE-416E-A03C-37CE415D9E9E}" srcOrd="2" destOrd="0" parTransId="{D94AC7CF-1090-453D-B6C0-D4AE4D7EEE3E}" sibTransId="{020F82F4-6D4A-41D1-86A4-D7B26E88F057}"/>
    <dgm:cxn modelId="{9930ABF1-7833-47DD-AF7C-9F7620E95203}" type="presOf" srcId="{9A028FA0-76C0-447B-9CD5-FA7D753DB0FB}" destId="{9583EED7-7A9D-4007-BA05-383B83F8298F}" srcOrd="0" destOrd="0" presId="urn:microsoft.com/office/officeart/2005/8/layout/chevron2"/>
    <dgm:cxn modelId="{CF6BD866-CD36-42FD-BDD9-C76ADC41A59A}" type="presOf" srcId="{A09D0025-4FB5-4AC3-A84B-DDBECDB3005E}" destId="{D4DB00A3-32B7-494D-9FA9-2C7CC32DF0BC}" srcOrd="0" destOrd="0" presId="urn:microsoft.com/office/officeart/2005/8/layout/chevron2"/>
    <dgm:cxn modelId="{2A648C7B-A616-4940-97DC-1E0E1D587132}" srcId="{A09D0025-4FB5-4AC3-A84B-DDBECDB3005E}" destId="{A746E2FD-F7EA-4A80-99F0-37F2C0894769}" srcOrd="1" destOrd="0" parTransId="{5E741FB7-D545-4351-BB3E-C3734B395EAF}" sibTransId="{B743840B-BFEF-404A-A280-B06EF48155A2}"/>
    <dgm:cxn modelId="{6562FD39-793C-446E-A260-E9A644EBA044}" type="presOf" srcId="{FB8419C2-C869-4B30-9ECA-5091DF1546E9}" destId="{6A93A876-A395-4A2A-935A-D98249F2405E}" srcOrd="0" destOrd="0" presId="urn:microsoft.com/office/officeart/2005/8/layout/chevron2"/>
    <dgm:cxn modelId="{090BDC4D-6344-4715-9976-90EF439F24DD}" srcId="{A09D0025-4FB5-4AC3-A84B-DDBECDB3005E}" destId="{18D05646-F524-4153-8A2A-DA88343EA475}" srcOrd="0" destOrd="0" parTransId="{4296041F-85BC-4F61-AFD5-199A24F480B5}" sibTransId="{BBC16DE9-2293-4492-B017-C3974CCDAF86}"/>
    <dgm:cxn modelId="{126B9C9B-187F-45A0-9151-4AB1B0142F2A}" srcId="{FB8419C2-C869-4B30-9ECA-5091DF1546E9}" destId="{A09D0025-4FB5-4AC3-A84B-DDBECDB3005E}" srcOrd="1" destOrd="0" parTransId="{2CB5B415-A1BD-45B4-A975-48BF7C39FCFC}" sibTransId="{9B8139D6-0A57-4385-BC2D-67ADC28EC792}"/>
    <dgm:cxn modelId="{CEEC3727-2CE6-4E8A-BACD-00B182907365}" type="presOf" srcId="{B4888303-CBFE-416E-A03C-37CE415D9E9E}" destId="{1958C8C2-2D99-4BBD-B4A0-837815937365}" srcOrd="0" destOrd="0" presId="urn:microsoft.com/office/officeart/2005/8/layout/chevron2"/>
    <dgm:cxn modelId="{9662DE24-D2FA-46E9-A7AD-52F92C9C5356}" type="presParOf" srcId="{6A93A876-A395-4A2A-935A-D98249F2405E}" destId="{6A034A4A-2B9C-4888-B2EF-26B4D43F2E4B}" srcOrd="0" destOrd="0" presId="urn:microsoft.com/office/officeart/2005/8/layout/chevron2"/>
    <dgm:cxn modelId="{8396C93B-FC0D-498A-8394-882A1A160906}" type="presParOf" srcId="{6A034A4A-2B9C-4888-B2EF-26B4D43F2E4B}" destId="{9583EED7-7A9D-4007-BA05-383B83F8298F}" srcOrd="0" destOrd="0" presId="urn:microsoft.com/office/officeart/2005/8/layout/chevron2"/>
    <dgm:cxn modelId="{9EB02095-E8ED-4575-ACE4-AA91EDB0FB0F}" type="presParOf" srcId="{6A034A4A-2B9C-4888-B2EF-26B4D43F2E4B}" destId="{B8883785-EE08-4636-B640-7C7B1D8E5BD5}" srcOrd="1" destOrd="0" presId="urn:microsoft.com/office/officeart/2005/8/layout/chevron2"/>
    <dgm:cxn modelId="{607DF764-4C0B-450F-A006-F7FCCCD11B6F}" type="presParOf" srcId="{6A93A876-A395-4A2A-935A-D98249F2405E}" destId="{446288C1-6536-42D5-9BAA-045A638EE417}" srcOrd="1" destOrd="0" presId="urn:microsoft.com/office/officeart/2005/8/layout/chevron2"/>
    <dgm:cxn modelId="{96F23DEC-FBA8-4D62-A60C-D72F413BFC09}" type="presParOf" srcId="{6A93A876-A395-4A2A-935A-D98249F2405E}" destId="{42F7C675-3784-4C5A-9862-95CC41FF399E}" srcOrd="2" destOrd="0" presId="urn:microsoft.com/office/officeart/2005/8/layout/chevron2"/>
    <dgm:cxn modelId="{20189FE8-8C0C-4F0C-9D3D-8875DD118753}" type="presParOf" srcId="{42F7C675-3784-4C5A-9862-95CC41FF399E}" destId="{D4DB00A3-32B7-494D-9FA9-2C7CC32DF0BC}" srcOrd="0" destOrd="0" presId="urn:microsoft.com/office/officeart/2005/8/layout/chevron2"/>
    <dgm:cxn modelId="{35F686F3-BEC9-40B1-809E-6DCA8068CDD5}" type="presParOf" srcId="{42F7C675-3784-4C5A-9862-95CC41FF399E}" destId="{57B0C8F2-819C-4904-9CD2-BC21346EE78F}" srcOrd="1" destOrd="0" presId="urn:microsoft.com/office/officeart/2005/8/layout/chevron2"/>
    <dgm:cxn modelId="{689F136D-A926-4D67-A1DC-C979E80AD6AC}" type="presParOf" srcId="{6A93A876-A395-4A2A-935A-D98249F2405E}" destId="{2B2A6B81-D00A-441C-86DD-160C14FFF5D0}" srcOrd="3" destOrd="0" presId="urn:microsoft.com/office/officeart/2005/8/layout/chevron2"/>
    <dgm:cxn modelId="{67E63FD1-536B-4A47-97DB-774287C6ED94}" type="presParOf" srcId="{6A93A876-A395-4A2A-935A-D98249F2405E}" destId="{32E1A972-97F6-46F4-B27A-DC8BEF6A524F}" srcOrd="4" destOrd="0" presId="urn:microsoft.com/office/officeart/2005/8/layout/chevron2"/>
    <dgm:cxn modelId="{467E482B-3C3C-44BD-A078-703B65F91146}" type="presParOf" srcId="{32E1A972-97F6-46F4-B27A-DC8BEF6A524F}" destId="{1958C8C2-2D99-4BBD-B4A0-837815937365}" srcOrd="0" destOrd="0" presId="urn:microsoft.com/office/officeart/2005/8/layout/chevron2"/>
    <dgm:cxn modelId="{BCD9EF4E-C952-4948-8DE0-54009350966E}" type="presParOf" srcId="{32E1A972-97F6-46F4-B27A-DC8BEF6A524F}" destId="{9381ACC5-FCAD-4CD8-9757-BBC4358BDA3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F4BCD7C-F632-4C6C-9196-85217BFE252F}"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s-MX"/>
        </a:p>
      </dgm:t>
    </dgm:pt>
    <dgm:pt modelId="{98FAE093-7E0B-429D-91D7-69A2AD3F78FB}">
      <dgm:prSet phldrT="[Texto]" custT="1"/>
      <dgm:spPr/>
      <dgm:t>
        <a:bodyPr/>
        <a:lstStyle/>
        <a:p>
          <a:r>
            <a:rPr lang="es-MX" sz="1100" dirty="0" smtClean="0">
              <a:latin typeface="Arial" pitchFamily="34" charset="0"/>
              <a:cs typeface="Arial" pitchFamily="34" charset="0"/>
            </a:rPr>
            <a:t>Se ha supuesto tanto el riesgo como el apalancamiento del proyecto.</a:t>
          </a:r>
          <a:endParaRPr lang="es-MX" sz="1100" dirty="0">
            <a:latin typeface="Arial" pitchFamily="34" charset="0"/>
            <a:cs typeface="Arial" pitchFamily="34" charset="0"/>
          </a:endParaRPr>
        </a:p>
      </dgm:t>
    </dgm:pt>
    <dgm:pt modelId="{82CB0747-00D7-4835-A38E-B0BC52AA4D01}" type="parTrans" cxnId="{59E3E1C1-2658-4A6A-B024-4024269F9A9B}">
      <dgm:prSet/>
      <dgm:spPr/>
      <dgm:t>
        <a:bodyPr/>
        <a:lstStyle/>
        <a:p>
          <a:endParaRPr lang="es-MX"/>
        </a:p>
      </dgm:t>
    </dgm:pt>
    <dgm:pt modelId="{09825B15-091D-4598-83EA-6708D9FEDA23}" type="sibTrans" cxnId="{59E3E1C1-2658-4A6A-B024-4024269F9A9B}">
      <dgm:prSet/>
      <dgm:spPr/>
      <dgm:t>
        <a:bodyPr/>
        <a:lstStyle/>
        <a:p>
          <a:endParaRPr lang="es-MX"/>
        </a:p>
      </dgm:t>
    </dgm:pt>
    <dgm:pt modelId="{84024AF9-A12B-41DE-AC4E-24115594CD56}">
      <dgm:prSet phldrT="[Texto]" custT="1"/>
      <dgm:spPr/>
      <dgm:t>
        <a:bodyPr/>
        <a:lstStyle/>
        <a:p>
          <a:r>
            <a:rPr lang="es-MX" sz="1100" dirty="0" smtClean="0">
              <a:latin typeface="Arial" pitchFamily="34" charset="0"/>
              <a:cs typeface="Arial" pitchFamily="34" charset="0"/>
            </a:rPr>
            <a:t>Analiza las características en conjunto de la empresa permite suponer que el costo del capital de un proyecto coincide del  capital de la empresa.</a:t>
          </a:r>
          <a:endParaRPr lang="es-MX" sz="1100" dirty="0">
            <a:latin typeface="Arial" pitchFamily="34" charset="0"/>
            <a:cs typeface="Arial" pitchFamily="34" charset="0"/>
          </a:endParaRPr>
        </a:p>
      </dgm:t>
    </dgm:pt>
    <dgm:pt modelId="{FE1350A3-598C-4FC1-9160-20E4014777F5}" type="parTrans" cxnId="{BD141354-53E4-4551-800F-1DBFD1151634}">
      <dgm:prSet/>
      <dgm:spPr/>
      <dgm:t>
        <a:bodyPr/>
        <a:lstStyle/>
        <a:p>
          <a:endParaRPr lang="es-MX"/>
        </a:p>
      </dgm:t>
    </dgm:pt>
    <dgm:pt modelId="{27F08B83-97C9-4B84-9958-C759D34561A2}" type="sibTrans" cxnId="{BD141354-53E4-4551-800F-1DBFD1151634}">
      <dgm:prSet/>
      <dgm:spPr/>
      <dgm:t>
        <a:bodyPr/>
        <a:lstStyle/>
        <a:p>
          <a:endParaRPr lang="es-MX"/>
        </a:p>
      </dgm:t>
    </dgm:pt>
    <dgm:pt modelId="{6A58BEAC-EECB-4342-8E22-F9F47FF830B1}">
      <dgm:prSet phldrT="[Texto]" custT="1"/>
      <dgm:spPr/>
      <dgm:t>
        <a:bodyPr/>
        <a:lstStyle/>
        <a:p>
          <a:r>
            <a:rPr lang="es-MX" sz="1100" dirty="0" smtClean="0">
              <a:latin typeface="Arial" pitchFamily="34" charset="0"/>
              <a:cs typeface="Arial" pitchFamily="34" charset="0"/>
            </a:rPr>
            <a:t>Los proyectos difieren de la inversión media de la empresa.</a:t>
          </a:r>
          <a:endParaRPr lang="es-MX" sz="1100" dirty="0">
            <a:latin typeface="Arial" pitchFamily="34" charset="0"/>
            <a:cs typeface="Arial" pitchFamily="34" charset="0"/>
          </a:endParaRPr>
        </a:p>
      </dgm:t>
    </dgm:pt>
    <dgm:pt modelId="{E1D68AE3-4EB8-4916-AB0A-5F0CCC542544}" type="parTrans" cxnId="{848C3099-EC98-4AEC-BD33-357D2F6DC456}">
      <dgm:prSet/>
      <dgm:spPr/>
      <dgm:t>
        <a:bodyPr/>
        <a:lstStyle/>
        <a:p>
          <a:endParaRPr lang="es-MX"/>
        </a:p>
      </dgm:t>
    </dgm:pt>
    <dgm:pt modelId="{2094C1C6-81E9-4DDF-8B39-41329000F7C7}" type="sibTrans" cxnId="{848C3099-EC98-4AEC-BD33-357D2F6DC456}">
      <dgm:prSet/>
      <dgm:spPr/>
      <dgm:t>
        <a:bodyPr/>
        <a:lstStyle/>
        <a:p>
          <a:endParaRPr lang="es-MX"/>
        </a:p>
      </dgm:t>
    </dgm:pt>
    <dgm:pt modelId="{B764F85C-0DD8-479F-9DAD-8501DFC4FD54}">
      <dgm:prSet phldrT="[Texto]" custT="1"/>
      <dgm:spPr/>
      <dgm:t>
        <a:bodyPr/>
        <a:lstStyle/>
        <a:p>
          <a:r>
            <a:rPr lang="es-MX" sz="1100" dirty="0" smtClean="0">
              <a:latin typeface="Arial" pitchFamily="34" charset="0"/>
              <a:cs typeface="Arial" pitchFamily="34" charset="0"/>
            </a:rPr>
            <a:t>Los proyectos de la división sanitaria podrán tener un riesgo de mercado distinto al de los proyectos </a:t>
          </a:r>
          <a:endParaRPr lang="es-MX" sz="1100" dirty="0">
            <a:latin typeface="Arial" pitchFamily="34" charset="0"/>
            <a:cs typeface="Arial" pitchFamily="34" charset="0"/>
          </a:endParaRPr>
        </a:p>
      </dgm:t>
    </dgm:pt>
    <dgm:pt modelId="{48111C04-95DD-4353-963C-A51A088DB8FB}" type="parTrans" cxnId="{804C01FB-210D-4E49-9B09-9B40C06FA17B}">
      <dgm:prSet/>
      <dgm:spPr/>
      <dgm:t>
        <a:bodyPr/>
        <a:lstStyle/>
        <a:p>
          <a:endParaRPr lang="es-MX"/>
        </a:p>
      </dgm:t>
    </dgm:pt>
    <dgm:pt modelId="{A8EFF318-B8AF-4133-A878-D4B9DA4E670A}" type="sibTrans" cxnId="{804C01FB-210D-4E49-9B09-9B40C06FA17B}">
      <dgm:prSet/>
      <dgm:spPr/>
      <dgm:t>
        <a:bodyPr/>
        <a:lstStyle/>
        <a:p>
          <a:endParaRPr lang="es-MX"/>
        </a:p>
      </dgm:t>
    </dgm:pt>
    <dgm:pt modelId="{15D1AF55-E136-4436-B4D1-02FC26C51A63}">
      <dgm:prSet phldrT="[Texto]" custT="1"/>
      <dgm:spPr/>
      <dgm:t>
        <a:bodyPr/>
        <a:lstStyle/>
        <a:p>
          <a:r>
            <a:rPr lang="es-MX" sz="1100" dirty="0" smtClean="0">
              <a:latin typeface="Arial" pitchFamily="34" charset="0"/>
              <a:cs typeface="Arial" pitchFamily="34" charset="0"/>
            </a:rPr>
            <a:t>También pueden variar en términos de apalancamiento que soportan.</a:t>
          </a:r>
          <a:endParaRPr lang="es-MX" sz="1100" dirty="0">
            <a:latin typeface="Arial" pitchFamily="34" charset="0"/>
            <a:cs typeface="Arial" pitchFamily="34" charset="0"/>
          </a:endParaRPr>
        </a:p>
      </dgm:t>
    </dgm:pt>
    <dgm:pt modelId="{027F27F4-D155-4B5E-AC8E-725B3CC703C4}" type="parTrans" cxnId="{43461319-17DC-4469-9FCA-AC14FB33E5DC}">
      <dgm:prSet/>
      <dgm:spPr/>
      <dgm:t>
        <a:bodyPr/>
        <a:lstStyle/>
        <a:p>
          <a:endParaRPr lang="es-MX"/>
        </a:p>
      </dgm:t>
    </dgm:pt>
    <dgm:pt modelId="{C320F06A-82D7-4FBF-96F3-071A9DBF1BBC}" type="sibTrans" cxnId="{43461319-17DC-4469-9FCA-AC14FB33E5DC}">
      <dgm:prSet/>
      <dgm:spPr/>
      <dgm:t>
        <a:bodyPr/>
        <a:lstStyle/>
        <a:p>
          <a:endParaRPr lang="es-MX"/>
        </a:p>
      </dgm:t>
    </dgm:pt>
    <dgm:pt modelId="{428CFC5B-4EC2-471F-8DD6-6AD4EFA6B555}" type="pres">
      <dgm:prSet presAssocID="{4F4BCD7C-F632-4C6C-9196-85217BFE252F}" presName="cycle" presStyleCnt="0">
        <dgm:presLayoutVars>
          <dgm:dir/>
          <dgm:resizeHandles val="exact"/>
        </dgm:presLayoutVars>
      </dgm:prSet>
      <dgm:spPr/>
      <dgm:t>
        <a:bodyPr/>
        <a:lstStyle/>
        <a:p>
          <a:endParaRPr lang="es-MX"/>
        </a:p>
      </dgm:t>
    </dgm:pt>
    <dgm:pt modelId="{2D0D7223-3EF1-4C58-9F31-8A47494D40A3}" type="pres">
      <dgm:prSet presAssocID="{98FAE093-7E0B-429D-91D7-69A2AD3F78FB}" presName="node" presStyleLbl="node1" presStyleIdx="0" presStyleCnt="5">
        <dgm:presLayoutVars>
          <dgm:bulletEnabled val="1"/>
        </dgm:presLayoutVars>
      </dgm:prSet>
      <dgm:spPr/>
      <dgm:t>
        <a:bodyPr/>
        <a:lstStyle/>
        <a:p>
          <a:endParaRPr lang="es-MX"/>
        </a:p>
      </dgm:t>
    </dgm:pt>
    <dgm:pt modelId="{635EF140-7F61-4828-B027-3B08855788D5}" type="pres">
      <dgm:prSet presAssocID="{98FAE093-7E0B-429D-91D7-69A2AD3F78FB}" presName="spNode" presStyleCnt="0"/>
      <dgm:spPr/>
    </dgm:pt>
    <dgm:pt modelId="{75411EAA-C64E-48F4-8239-810AF57E3404}" type="pres">
      <dgm:prSet presAssocID="{09825B15-091D-4598-83EA-6708D9FEDA23}" presName="sibTrans" presStyleLbl="sibTrans1D1" presStyleIdx="0" presStyleCnt="5"/>
      <dgm:spPr/>
      <dgm:t>
        <a:bodyPr/>
        <a:lstStyle/>
        <a:p>
          <a:endParaRPr lang="es-MX"/>
        </a:p>
      </dgm:t>
    </dgm:pt>
    <dgm:pt modelId="{D95FE72E-E0D5-4351-B33B-7876678F6B20}" type="pres">
      <dgm:prSet presAssocID="{84024AF9-A12B-41DE-AC4E-24115594CD56}" presName="node" presStyleLbl="node1" presStyleIdx="1" presStyleCnt="5">
        <dgm:presLayoutVars>
          <dgm:bulletEnabled val="1"/>
        </dgm:presLayoutVars>
      </dgm:prSet>
      <dgm:spPr/>
      <dgm:t>
        <a:bodyPr/>
        <a:lstStyle/>
        <a:p>
          <a:endParaRPr lang="es-MX"/>
        </a:p>
      </dgm:t>
    </dgm:pt>
    <dgm:pt modelId="{5A81E3EA-3CC0-4C64-8AA9-58B45592A57E}" type="pres">
      <dgm:prSet presAssocID="{84024AF9-A12B-41DE-AC4E-24115594CD56}" presName="spNode" presStyleCnt="0"/>
      <dgm:spPr/>
    </dgm:pt>
    <dgm:pt modelId="{F0E3E67C-EA3B-4AC4-B810-57E6FE6CF815}" type="pres">
      <dgm:prSet presAssocID="{27F08B83-97C9-4B84-9958-C759D34561A2}" presName="sibTrans" presStyleLbl="sibTrans1D1" presStyleIdx="1" presStyleCnt="5"/>
      <dgm:spPr/>
      <dgm:t>
        <a:bodyPr/>
        <a:lstStyle/>
        <a:p>
          <a:endParaRPr lang="es-MX"/>
        </a:p>
      </dgm:t>
    </dgm:pt>
    <dgm:pt modelId="{887EF26C-79AA-4E24-876C-649BE4ADB7B2}" type="pres">
      <dgm:prSet presAssocID="{6A58BEAC-EECB-4342-8E22-F9F47FF830B1}" presName="node" presStyleLbl="node1" presStyleIdx="2" presStyleCnt="5">
        <dgm:presLayoutVars>
          <dgm:bulletEnabled val="1"/>
        </dgm:presLayoutVars>
      </dgm:prSet>
      <dgm:spPr/>
      <dgm:t>
        <a:bodyPr/>
        <a:lstStyle/>
        <a:p>
          <a:endParaRPr lang="es-MX"/>
        </a:p>
      </dgm:t>
    </dgm:pt>
    <dgm:pt modelId="{D0AB3529-06F8-42B9-A833-A0F3FB2A0FEF}" type="pres">
      <dgm:prSet presAssocID="{6A58BEAC-EECB-4342-8E22-F9F47FF830B1}" presName="spNode" presStyleCnt="0"/>
      <dgm:spPr/>
    </dgm:pt>
    <dgm:pt modelId="{DAC1F3F1-B63C-457E-AC9D-F0F4F11C6893}" type="pres">
      <dgm:prSet presAssocID="{2094C1C6-81E9-4DDF-8B39-41329000F7C7}" presName="sibTrans" presStyleLbl="sibTrans1D1" presStyleIdx="2" presStyleCnt="5"/>
      <dgm:spPr/>
      <dgm:t>
        <a:bodyPr/>
        <a:lstStyle/>
        <a:p>
          <a:endParaRPr lang="es-MX"/>
        </a:p>
      </dgm:t>
    </dgm:pt>
    <dgm:pt modelId="{24CFB132-3F8C-4D5B-BE24-B69BB87D1A0D}" type="pres">
      <dgm:prSet presAssocID="{B764F85C-0DD8-479F-9DAD-8501DFC4FD54}" presName="node" presStyleLbl="node1" presStyleIdx="3" presStyleCnt="5">
        <dgm:presLayoutVars>
          <dgm:bulletEnabled val="1"/>
        </dgm:presLayoutVars>
      </dgm:prSet>
      <dgm:spPr/>
      <dgm:t>
        <a:bodyPr/>
        <a:lstStyle/>
        <a:p>
          <a:endParaRPr lang="es-MX"/>
        </a:p>
      </dgm:t>
    </dgm:pt>
    <dgm:pt modelId="{5F0033AA-3A6C-41B4-9D78-9DCFF87B0B44}" type="pres">
      <dgm:prSet presAssocID="{B764F85C-0DD8-479F-9DAD-8501DFC4FD54}" presName="spNode" presStyleCnt="0"/>
      <dgm:spPr/>
    </dgm:pt>
    <dgm:pt modelId="{360894AA-8412-4723-8F9E-B4378E3B4DA1}" type="pres">
      <dgm:prSet presAssocID="{A8EFF318-B8AF-4133-A878-D4B9DA4E670A}" presName="sibTrans" presStyleLbl="sibTrans1D1" presStyleIdx="3" presStyleCnt="5"/>
      <dgm:spPr/>
      <dgm:t>
        <a:bodyPr/>
        <a:lstStyle/>
        <a:p>
          <a:endParaRPr lang="es-MX"/>
        </a:p>
      </dgm:t>
    </dgm:pt>
    <dgm:pt modelId="{1847743B-0096-4ED7-8C46-CB046A4F5ACE}" type="pres">
      <dgm:prSet presAssocID="{15D1AF55-E136-4436-B4D1-02FC26C51A63}" presName="node" presStyleLbl="node1" presStyleIdx="4" presStyleCnt="5">
        <dgm:presLayoutVars>
          <dgm:bulletEnabled val="1"/>
        </dgm:presLayoutVars>
      </dgm:prSet>
      <dgm:spPr/>
      <dgm:t>
        <a:bodyPr/>
        <a:lstStyle/>
        <a:p>
          <a:endParaRPr lang="es-MX"/>
        </a:p>
      </dgm:t>
    </dgm:pt>
    <dgm:pt modelId="{BAFED5C9-BD3A-470F-A924-C887C9E2AFDA}" type="pres">
      <dgm:prSet presAssocID="{15D1AF55-E136-4436-B4D1-02FC26C51A63}" presName="spNode" presStyleCnt="0"/>
      <dgm:spPr/>
    </dgm:pt>
    <dgm:pt modelId="{C7A8C55A-A321-4230-9E3C-903E25848F0F}" type="pres">
      <dgm:prSet presAssocID="{C320F06A-82D7-4FBF-96F3-071A9DBF1BBC}" presName="sibTrans" presStyleLbl="sibTrans1D1" presStyleIdx="4" presStyleCnt="5"/>
      <dgm:spPr/>
      <dgm:t>
        <a:bodyPr/>
        <a:lstStyle/>
        <a:p>
          <a:endParaRPr lang="es-MX"/>
        </a:p>
      </dgm:t>
    </dgm:pt>
  </dgm:ptLst>
  <dgm:cxnLst>
    <dgm:cxn modelId="{7C1C8B81-0E93-41F7-A3D5-005692C84FF3}" type="presOf" srcId="{15D1AF55-E136-4436-B4D1-02FC26C51A63}" destId="{1847743B-0096-4ED7-8C46-CB046A4F5ACE}" srcOrd="0" destOrd="0" presId="urn:microsoft.com/office/officeart/2005/8/layout/cycle6"/>
    <dgm:cxn modelId="{956C8E89-6DBF-4304-BF99-E745F474306D}" type="presOf" srcId="{A8EFF318-B8AF-4133-A878-D4B9DA4E670A}" destId="{360894AA-8412-4723-8F9E-B4378E3B4DA1}" srcOrd="0" destOrd="0" presId="urn:microsoft.com/office/officeart/2005/8/layout/cycle6"/>
    <dgm:cxn modelId="{848C3099-EC98-4AEC-BD33-357D2F6DC456}" srcId="{4F4BCD7C-F632-4C6C-9196-85217BFE252F}" destId="{6A58BEAC-EECB-4342-8E22-F9F47FF830B1}" srcOrd="2" destOrd="0" parTransId="{E1D68AE3-4EB8-4916-AB0A-5F0CCC542544}" sibTransId="{2094C1C6-81E9-4DDF-8B39-41329000F7C7}"/>
    <dgm:cxn modelId="{804C01FB-210D-4E49-9B09-9B40C06FA17B}" srcId="{4F4BCD7C-F632-4C6C-9196-85217BFE252F}" destId="{B764F85C-0DD8-479F-9DAD-8501DFC4FD54}" srcOrd="3" destOrd="0" parTransId="{48111C04-95DD-4353-963C-A51A088DB8FB}" sibTransId="{A8EFF318-B8AF-4133-A878-D4B9DA4E670A}"/>
    <dgm:cxn modelId="{59E3E1C1-2658-4A6A-B024-4024269F9A9B}" srcId="{4F4BCD7C-F632-4C6C-9196-85217BFE252F}" destId="{98FAE093-7E0B-429D-91D7-69A2AD3F78FB}" srcOrd="0" destOrd="0" parTransId="{82CB0747-00D7-4835-A38E-B0BC52AA4D01}" sibTransId="{09825B15-091D-4598-83EA-6708D9FEDA23}"/>
    <dgm:cxn modelId="{BD141354-53E4-4551-800F-1DBFD1151634}" srcId="{4F4BCD7C-F632-4C6C-9196-85217BFE252F}" destId="{84024AF9-A12B-41DE-AC4E-24115594CD56}" srcOrd="1" destOrd="0" parTransId="{FE1350A3-598C-4FC1-9160-20E4014777F5}" sibTransId="{27F08B83-97C9-4B84-9958-C759D34561A2}"/>
    <dgm:cxn modelId="{35813016-5107-40D4-B284-70AAE071F274}" type="presOf" srcId="{2094C1C6-81E9-4DDF-8B39-41329000F7C7}" destId="{DAC1F3F1-B63C-457E-AC9D-F0F4F11C6893}" srcOrd="0" destOrd="0" presId="urn:microsoft.com/office/officeart/2005/8/layout/cycle6"/>
    <dgm:cxn modelId="{BF03547A-507E-444C-BDFA-8AE832DB0E42}" type="presOf" srcId="{27F08B83-97C9-4B84-9958-C759D34561A2}" destId="{F0E3E67C-EA3B-4AC4-B810-57E6FE6CF815}" srcOrd="0" destOrd="0" presId="urn:microsoft.com/office/officeart/2005/8/layout/cycle6"/>
    <dgm:cxn modelId="{8B2461CC-3A27-42A9-8D61-D568891FD34B}" type="presOf" srcId="{4F4BCD7C-F632-4C6C-9196-85217BFE252F}" destId="{428CFC5B-4EC2-471F-8DD6-6AD4EFA6B555}" srcOrd="0" destOrd="0" presId="urn:microsoft.com/office/officeart/2005/8/layout/cycle6"/>
    <dgm:cxn modelId="{C126CC5B-3107-4526-8878-49EA2C469FF2}" type="presOf" srcId="{09825B15-091D-4598-83EA-6708D9FEDA23}" destId="{75411EAA-C64E-48F4-8239-810AF57E3404}" srcOrd="0" destOrd="0" presId="urn:microsoft.com/office/officeart/2005/8/layout/cycle6"/>
    <dgm:cxn modelId="{750FC790-9FE3-4B13-BB9A-BE1BC3A983AB}" type="presOf" srcId="{6A58BEAC-EECB-4342-8E22-F9F47FF830B1}" destId="{887EF26C-79AA-4E24-876C-649BE4ADB7B2}" srcOrd="0" destOrd="0" presId="urn:microsoft.com/office/officeart/2005/8/layout/cycle6"/>
    <dgm:cxn modelId="{43461319-17DC-4469-9FCA-AC14FB33E5DC}" srcId="{4F4BCD7C-F632-4C6C-9196-85217BFE252F}" destId="{15D1AF55-E136-4436-B4D1-02FC26C51A63}" srcOrd="4" destOrd="0" parTransId="{027F27F4-D155-4B5E-AC8E-725B3CC703C4}" sibTransId="{C320F06A-82D7-4FBF-96F3-071A9DBF1BBC}"/>
    <dgm:cxn modelId="{9A32C672-AF52-40A5-A73F-EA9BD615C4AD}" type="presOf" srcId="{C320F06A-82D7-4FBF-96F3-071A9DBF1BBC}" destId="{C7A8C55A-A321-4230-9E3C-903E25848F0F}" srcOrd="0" destOrd="0" presId="urn:microsoft.com/office/officeart/2005/8/layout/cycle6"/>
    <dgm:cxn modelId="{0135DD3B-04EF-4422-B65F-EE9C55F087C4}" type="presOf" srcId="{84024AF9-A12B-41DE-AC4E-24115594CD56}" destId="{D95FE72E-E0D5-4351-B33B-7876678F6B20}" srcOrd="0" destOrd="0" presId="urn:microsoft.com/office/officeart/2005/8/layout/cycle6"/>
    <dgm:cxn modelId="{57545FE1-E14C-49A1-ACA5-444790264A9F}" type="presOf" srcId="{B764F85C-0DD8-479F-9DAD-8501DFC4FD54}" destId="{24CFB132-3F8C-4D5B-BE24-B69BB87D1A0D}" srcOrd="0" destOrd="0" presId="urn:microsoft.com/office/officeart/2005/8/layout/cycle6"/>
    <dgm:cxn modelId="{E39F5876-1AB0-44C1-9031-211B2C08B83A}" type="presOf" srcId="{98FAE093-7E0B-429D-91D7-69A2AD3F78FB}" destId="{2D0D7223-3EF1-4C58-9F31-8A47494D40A3}" srcOrd="0" destOrd="0" presId="urn:microsoft.com/office/officeart/2005/8/layout/cycle6"/>
    <dgm:cxn modelId="{56722A25-0BAF-43E0-9718-C6FA9CBA48C6}" type="presParOf" srcId="{428CFC5B-4EC2-471F-8DD6-6AD4EFA6B555}" destId="{2D0D7223-3EF1-4C58-9F31-8A47494D40A3}" srcOrd="0" destOrd="0" presId="urn:microsoft.com/office/officeart/2005/8/layout/cycle6"/>
    <dgm:cxn modelId="{7E8D0C4D-7011-44D6-BC69-458B61CCB7B6}" type="presParOf" srcId="{428CFC5B-4EC2-471F-8DD6-6AD4EFA6B555}" destId="{635EF140-7F61-4828-B027-3B08855788D5}" srcOrd="1" destOrd="0" presId="urn:microsoft.com/office/officeart/2005/8/layout/cycle6"/>
    <dgm:cxn modelId="{41FC65BB-3C2A-4369-9169-EF6AFCE2C196}" type="presParOf" srcId="{428CFC5B-4EC2-471F-8DD6-6AD4EFA6B555}" destId="{75411EAA-C64E-48F4-8239-810AF57E3404}" srcOrd="2" destOrd="0" presId="urn:microsoft.com/office/officeart/2005/8/layout/cycle6"/>
    <dgm:cxn modelId="{1D352C85-0657-471B-ADBE-355C6733A6EE}" type="presParOf" srcId="{428CFC5B-4EC2-471F-8DD6-6AD4EFA6B555}" destId="{D95FE72E-E0D5-4351-B33B-7876678F6B20}" srcOrd="3" destOrd="0" presId="urn:microsoft.com/office/officeart/2005/8/layout/cycle6"/>
    <dgm:cxn modelId="{9CD8AE21-7C83-4472-A5BB-A27262928FF6}" type="presParOf" srcId="{428CFC5B-4EC2-471F-8DD6-6AD4EFA6B555}" destId="{5A81E3EA-3CC0-4C64-8AA9-58B45592A57E}" srcOrd="4" destOrd="0" presId="urn:microsoft.com/office/officeart/2005/8/layout/cycle6"/>
    <dgm:cxn modelId="{D1325B01-E466-4711-BA03-5037FE27787E}" type="presParOf" srcId="{428CFC5B-4EC2-471F-8DD6-6AD4EFA6B555}" destId="{F0E3E67C-EA3B-4AC4-B810-57E6FE6CF815}" srcOrd="5" destOrd="0" presId="urn:microsoft.com/office/officeart/2005/8/layout/cycle6"/>
    <dgm:cxn modelId="{460E9F9D-78CA-459F-A3B5-7B03671FE2F7}" type="presParOf" srcId="{428CFC5B-4EC2-471F-8DD6-6AD4EFA6B555}" destId="{887EF26C-79AA-4E24-876C-649BE4ADB7B2}" srcOrd="6" destOrd="0" presId="urn:microsoft.com/office/officeart/2005/8/layout/cycle6"/>
    <dgm:cxn modelId="{84F2A12E-A7CA-4190-B65E-DFC7617BD26E}" type="presParOf" srcId="{428CFC5B-4EC2-471F-8DD6-6AD4EFA6B555}" destId="{D0AB3529-06F8-42B9-A833-A0F3FB2A0FEF}" srcOrd="7" destOrd="0" presId="urn:microsoft.com/office/officeart/2005/8/layout/cycle6"/>
    <dgm:cxn modelId="{D8966E53-EF57-4E55-9DB1-DAA4B0354F89}" type="presParOf" srcId="{428CFC5B-4EC2-471F-8DD6-6AD4EFA6B555}" destId="{DAC1F3F1-B63C-457E-AC9D-F0F4F11C6893}" srcOrd="8" destOrd="0" presId="urn:microsoft.com/office/officeart/2005/8/layout/cycle6"/>
    <dgm:cxn modelId="{E56D8C5B-CDD5-4CD8-B473-F2FBD5ED4E8E}" type="presParOf" srcId="{428CFC5B-4EC2-471F-8DD6-6AD4EFA6B555}" destId="{24CFB132-3F8C-4D5B-BE24-B69BB87D1A0D}" srcOrd="9" destOrd="0" presId="urn:microsoft.com/office/officeart/2005/8/layout/cycle6"/>
    <dgm:cxn modelId="{1C0F637C-A206-4F3D-9895-5C6F8E69B67B}" type="presParOf" srcId="{428CFC5B-4EC2-471F-8DD6-6AD4EFA6B555}" destId="{5F0033AA-3A6C-41B4-9D78-9DCFF87B0B44}" srcOrd="10" destOrd="0" presId="urn:microsoft.com/office/officeart/2005/8/layout/cycle6"/>
    <dgm:cxn modelId="{E18DBF4C-DA54-4169-B800-F9D404A6462A}" type="presParOf" srcId="{428CFC5B-4EC2-471F-8DD6-6AD4EFA6B555}" destId="{360894AA-8412-4723-8F9E-B4378E3B4DA1}" srcOrd="11" destOrd="0" presId="urn:microsoft.com/office/officeart/2005/8/layout/cycle6"/>
    <dgm:cxn modelId="{2AF4F93C-1857-41CC-8CC5-BB2A4D666F6A}" type="presParOf" srcId="{428CFC5B-4EC2-471F-8DD6-6AD4EFA6B555}" destId="{1847743B-0096-4ED7-8C46-CB046A4F5ACE}" srcOrd="12" destOrd="0" presId="urn:microsoft.com/office/officeart/2005/8/layout/cycle6"/>
    <dgm:cxn modelId="{AE152E40-A425-4160-BA3F-B5B191052416}" type="presParOf" srcId="{428CFC5B-4EC2-471F-8DD6-6AD4EFA6B555}" destId="{BAFED5C9-BD3A-470F-A924-C887C9E2AFDA}" srcOrd="13" destOrd="0" presId="urn:microsoft.com/office/officeart/2005/8/layout/cycle6"/>
    <dgm:cxn modelId="{1C47B81E-9456-4A85-9A53-C658E1B2D0B3}" type="presParOf" srcId="{428CFC5B-4EC2-471F-8DD6-6AD4EFA6B555}" destId="{C7A8C55A-A321-4230-9E3C-903E25848F0F}"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361D29B-FBCC-4C4A-8448-06CF059387B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MX"/>
        </a:p>
      </dgm:t>
    </dgm:pt>
    <dgm:pt modelId="{B6212CAA-2AAD-409B-B16D-AC34F7116FD0}">
      <dgm:prSet phldrT="[Texto]" custT="1"/>
      <dgm:spPr/>
      <dgm:t>
        <a:bodyPr/>
        <a:lstStyle/>
        <a:p>
          <a:r>
            <a:rPr lang="es-MX" sz="1100" dirty="0" smtClean="0"/>
            <a:t>No hay factores importantes a tener en cuenta cuando se intenta conseguir financiación.</a:t>
          </a:r>
          <a:endParaRPr lang="es-MX" sz="1100" dirty="0"/>
        </a:p>
      </dgm:t>
    </dgm:pt>
    <dgm:pt modelId="{2F196259-501F-47FC-84FE-6C974B1B39AA}" type="parTrans" cxnId="{737C7A62-4D11-4FE0-B24F-03CC69FA3C30}">
      <dgm:prSet/>
      <dgm:spPr/>
      <dgm:t>
        <a:bodyPr/>
        <a:lstStyle/>
        <a:p>
          <a:endParaRPr lang="es-MX"/>
        </a:p>
      </dgm:t>
    </dgm:pt>
    <dgm:pt modelId="{CB669F33-B7C5-4238-8112-456FED430967}" type="sibTrans" cxnId="{737C7A62-4D11-4FE0-B24F-03CC69FA3C30}">
      <dgm:prSet/>
      <dgm:spPr/>
      <dgm:t>
        <a:bodyPr/>
        <a:lstStyle/>
        <a:p>
          <a:endParaRPr lang="es-MX"/>
        </a:p>
      </dgm:t>
    </dgm:pt>
    <dgm:pt modelId="{97B6E6D5-1AEA-43B2-B903-D1398C04FA1C}">
      <dgm:prSet phldrT="[Texto]" custT="1"/>
      <dgm:spPr/>
      <dgm:t>
        <a:bodyPr/>
        <a:lstStyle/>
        <a:p>
          <a:r>
            <a:rPr lang="es-MX" sz="1100" dirty="0" smtClean="0"/>
            <a:t>Implica que se puede obtener capital externo sin ningún costo adicional relacionado con la transición de la obtención del capital </a:t>
          </a:r>
          <a:endParaRPr lang="es-MX" sz="1100" dirty="0"/>
        </a:p>
      </dgm:t>
    </dgm:pt>
    <dgm:pt modelId="{68AC6BFC-B45D-4B8A-A298-79B947E0D11B}" type="parTrans" cxnId="{DBC16A59-F254-40B1-9630-421902C73D34}">
      <dgm:prSet/>
      <dgm:spPr/>
      <dgm:t>
        <a:bodyPr/>
        <a:lstStyle/>
        <a:p>
          <a:endParaRPr lang="es-MX"/>
        </a:p>
      </dgm:t>
    </dgm:pt>
    <dgm:pt modelId="{03012B69-7565-4139-8D63-66B3E52FE874}" type="sibTrans" cxnId="{DBC16A59-F254-40B1-9630-421902C73D34}">
      <dgm:prSet/>
      <dgm:spPr/>
      <dgm:t>
        <a:bodyPr/>
        <a:lstStyle/>
        <a:p>
          <a:endParaRPr lang="es-MX"/>
        </a:p>
      </dgm:t>
    </dgm:pt>
    <dgm:pt modelId="{9D2136EA-B0D8-4CB2-83C3-7618ABE726AB}">
      <dgm:prSet phldrT="[Texto]" custT="1"/>
      <dgm:spPr/>
      <dgm:t>
        <a:bodyPr/>
        <a:lstStyle/>
        <a:p>
          <a:r>
            <a:rPr lang="es-MX" sz="1100" dirty="0" smtClean="0"/>
            <a:t>En consecuencia no existe ningún motivo para tratar los proyectos financiados con fondos ajenos a modo distinto a los proyectos financiados con fondos propios.</a:t>
          </a:r>
          <a:endParaRPr lang="es-MX" sz="1100" dirty="0"/>
        </a:p>
      </dgm:t>
    </dgm:pt>
    <dgm:pt modelId="{03A97B38-FB44-48E0-9B6D-57E7D6C76222}" type="parTrans" cxnId="{29120873-1263-47EC-AC72-51CFB2B1A022}">
      <dgm:prSet/>
      <dgm:spPr/>
      <dgm:t>
        <a:bodyPr/>
        <a:lstStyle/>
        <a:p>
          <a:endParaRPr lang="es-MX"/>
        </a:p>
      </dgm:t>
    </dgm:pt>
    <dgm:pt modelId="{03F10534-3B82-4424-B1EB-EB21B0FB218A}" type="sibTrans" cxnId="{29120873-1263-47EC-AC72-51CFB2B1A022}">
      <dgm:prSet/>
      <dgm:spPr/>
      <dgm:t>
        <a:bodyPr/>
        <a:lstStyle/>
        <a:p>
          <a:endParaRPr lang="es-MX"/>
        </a:p>
      </dgm:t>
    </dgm:pt>
    <dgm:pt modelId="{3356644E-0D32-4DE8-A41E-34D483EE0014}">
      <dgm:prSet phldrT="[Texto]" custT="1"/>
      <dgm:spPr/>
      <dgm:t>
        <a:bodyPr/>
        <a:lstStyle/>
        <a:p>
          <a:r>
            <a:rPr lang="es-MX" sz="1100" dirty="0" smtClean="0"/>
            <a:t>Los fondos que se pueden financiar con fondos propios será mas barato si los proyectos se financia con fondos ajenos  </a:t>
          </a:r>
          <a:endParaRPr lang="es-MX" sz="1100" dirty="0"/>
        </a:p>
      </dgm:t>
    </dgm:pt>
    <dgm:pt modelId="{7E10DEB5-1761-4C1E-9707-52C6FDC6E87E}" type="parTrans" cxnId="{53ED3980-F857-4291-88AD-1662543C9075}">
      <dgm:prSet/>
      <dgm:spPr/>
      <dgm:t>
        <a:bodyPr/>
        <a:lstStyle/>
        <a:p>
          <a:endParaRPr lang="es-MX"/>
        </a:p>
      </dgm:t>
    </dgm:pt>
    <dgm:pt modelId="{25945413-DC62-42CB-A082-44FB8C4B24B8}" type="sibTrans" cxnId="{53ED3980-F857-4291-88AD-1662543C9075}">
      <dgm:prSet/>
      <dgm:spPr/>
      <dgm:t>
        <a:bodyPr/>
        <a:lstStyle/>
        <a:p>
          <a:endParaRPr lang="es-MX"/>
        </a:p>
      </dgm:t>
    </dgm:pt>
    <dgm:pt modelId="{94200E59-00A1-4DF8-B492-33A675449BD0}">
      <dgm:prSet phldrT="[Texto]" custT="1"/>
      <dgm:spPr/>
      <dgm:t>
        <a:bodyPr/>
        <a:lstStyle/>
        <a:p>
          <a:r>
            <a:rPr lang="es-MX" sz="1100" dirty="0" smtClean="0"/>
            <a:t>Un enfoque es modificar los costos de los fondos propios y del capital de la deuda para incorporar los costos de emisión.</a:t>
          </a:r>
          <a:endParaRPr lang="es-MX" sz="1100" dirty="0"/>
        </a:p>
      </dgm:t>
    </dgm:pt>
    <dgm:pt modelId="{98971054-9CB0-4735-BDD7-7E50ED53241A}" type="parTrans" cxnId="{F5B0A902-2411-4585-8C77-A56DF632A33C}">
      <dgm:prSet/>
      <dgm:spPr/>
      <dgm:t>
        <a:bodyPr/>
        <a:lstStyle/>
        <a:p>
          <a:endParaRPr lang="es-MX"/>
        </a:p>
      </dgm:t>
    </dgm:pt>
    <dgm:pt modelId="{814D31F7-238B-48A4-A011-2677D908A06C}" type="sibTrans" cxnId="{F5B0A902-2411-4585-8C77-A56DF632A33C}">
      <dgm:prSet/>
      <dgm:spPr/>
      <dgm:t>
        <a:bodyPr/>
        <a:lstStyle/>
        <a:p>
          <a:endParaRPr lang="es-MX"/>
        </a:p>
      </dgm:t>
    </dgm:pt>
    <dgm:pt modelId="{4089898B-61FE-4C72-8655-F482F530773A}" type="pres">
      <dgm:prSet presAssocID="{6361D29B-FBCC-4C4A-8448-06CF059387BD}" presName="cycle" presStyleCnt="0">
        <dgm:presLayoutVars>
          <dgm:dir/>
          <dgm:resizeHandles val="exact"/>
        </dgm:presLayoutVars>
      </dgm:prSet>
      <dgm:spPr/>
      <dgm:t>
        <a:bodyPr/>
        <a:lstStyle/>
        <a:p>
          <a:endParaRPr lang="es-MX"/>
        </a:p>
      </dgm:t>
    </dgm:pt>
    <dgm:pt modelId="{494EAAF7-001A-4298-A47B-7B79DB0E5541}" type="pres">
      <dgm:prSet presAssocID="{B6212CAA-2AAD-409B-B16D-AC34F7116FD0}" presName="node" presStyleLbl="node1" presStyleIdx="0" presStyleCnt="5" custScaleY="109404">
        <dgm:presLayoutVars>
          <dgm:bulletEnabled val="1"/>
        </dgm:presLayoutVars>
      </dgm:prSet>
      <dgm:spPr/>
      <dgm:t>
        <a:bodyPr/>
        <a:lstStyle/>
        <a:p>
          <a:endParaRPr lang="es-MX"/>
        </a:p>
      </dgm:t>
    </dgm:pt>
    <dgm:pt modelId="{66892F53-86BF-4C4E-8DDB-66D85AD979B2}" type="pres">
      <dgm:prSet presAssocID="{B6212CAA-2AAD-409B-B16D-AC34F7116FD0}" presName="spNode" presStyleCnt="0"/>
      <dgm:spPr/>
    </dgm:pt>
    <dgm:pt modelId="{B2208E5E-039E-49E9-BE95-5F8324C90F0F}" type="pres">
      <dgm:prSet presAssocID="{CB669F33-B7C5-4238-8112-456FED430967}" presName="sibTrans" presStyleLbl="sibTrans1D1" presStyleIdx="0" presStyleCnt="5"/>
      <dgm:spPr/>
      <dgm:t>
        <a:bodyPr/>
        <a:lstStyle/>
        <a:p>
          <a:endParaRPr lang="es-MX"/>
        </a:p>
      </dgm:t>
    </dgm:pt>
    <dgm:pt modelId="{CD42513E-6A49-492B-BEE2-C5442F5A2179}" type="pres">
      <dgm:prSet presAssocID="{97B6E6D5-1AEA-43B2-B903-D1398C04FA1C}" presName="node" presStyleLbl="node1" presStyleIdx="1" presStyleCnt="5" custScaleY="138499">
        <dgm:presLayoutVars>
          <dgm:bulletEnabled val="1"/>
        </dgm:presLayoutVars>
      </dgm:prSet>
      <dgm:spPr/>
      <dgm:t>
        <a:bodyPr/>
        <a:lstStyle/>
        <a:p>
          <a:endParaRPr lang="es-MX"/>
        </a:p>
      </dgm:t>
    </dgm:pt>
    <dgm:pt modelId="{D4B58401-F571-46D9-9BE5-DCB7DA81E67A}" type="pres">
      <dgm:prSet presAssocID="{97B6E6D5-1AEA-43B2-B903-D1398C04FA1C}" presName="spNode" presStyleCnt="0"/>
      <dgm:spPr/>
    </dgm:pt>
    <dgm:pt modelId="{7363869D-E46D-4817-9311-90ED5DE9825C}" type="pres">
      <dgm:prSet presAssocID="{03012B69-7565-4139-8D63-66B3E52FE874}" presName="sibTrans" presStyleLbl="sibTrans1D1" presStyleIdx="1" presStyleCnt="5"/>
      <dgm:spPr/>
      <dgm:t>
        <a:bodyPr/>
        <a:lstStyle/>
        <a:p>
          <a:endParaRPr lang="es-MX"/>
        </a:p>
      </dgm:t>
    </dgm:pt>
    <dgm:pt modelId="{3B4E5716-0CFB-4C9D-9C53-2B5964412817}" type="pres">
      <dgm:prSet presAssocID="{9D2136EA-B0D8-4CB2-83C3-7618ABE726AB}" presName="node" presStyleLbl="node1" presStyleIdx="2" presStyleCnt="5" custScaleY="156251">
        <dgm:presLayoutVars>
          <dgm:bulletEnabled val="1"/>
        </dgm:presLayoutVars>
      </dgm:prSet>
      <dgm:spPr/>
      <dgm:t>
        <a:bodyPr/>
        <a:lstStyle/>
        <a:p>
          <a:endParaRPr lang="es-MX"/>
        </a:p>
      </dgm:t>
    </dgm:pt>
    <dgm:pt modelId="{EF53BAC6-B838-4EE1-BCF5-4166EA4C7E49}" type="pres">
      <dgm:prSet presAssocID="{9D2136EA-B0D8-4CB2-83C3-7618ABE726AB}" presName="spNode" presStyleCnt="0"/>
      <dgm:spPr/>
    </dgm:pt>
    <dgm:pt modelId="{C4CE0E5E-2095-4DB6-84C6-E6DFA31A151F}" type="pres">
      <dgm:prSet presAssocID="{03F10534-3B82-4424-B1EB-EB21B0FB218A}" presName="sibTrans" presStyleLbl="sibTrans1D1" presStyleIdx="2" presStyleCnt="5"/>
      <dgm:spPr/>
      <dgm:t>
        <a:bodyPr/>
        <a:lstStyle/>
        <a:p>
          <a:endParaRPr lang="es-MX"/>
        </a:p>
      </dgm:t>
    </dgm:pt>
    <dgm:pt modelId="{F2B8DE04-A028-412E-B2CE-B98B8E293E5D}" type="pres">
      <dgm:prSet presAssocID="{3356644E-0D32-4DE8-A41E-34D483EE0014}" presName="node" presStyleLbl="node1" presStyleIdx="3" presStyleCnt="5" custScaleY="140341">
        <dgm:presLayoutVars>
          <dgm:bulletEnabled val="1"/>
        </dgm:presLayoutVars>
      </dgm:prSet>
      <dgm:spPr/>
      <dgm:t>
        <a:bodyPr/>
        <a:lstStyle/>
        <a:p>
          <a:endParaRPr lang="es-MX"/>
        </a:p>
      </dgm:t>
    </dgm:pt>
    <dgm:pt modelId="{C95ADA6C-D394-450F-A754-FB706DE830F0}" type="pres">
      <dgm:prSet presAssocID="{3356644E-0D32-4DE8-A41E-34D483EE0014}" presName="spNode" presStyleCnt="0"/>
      <dgm:spPr/>
    </dgm:pt>
    <dgm:pt modelId="{D7072DD8-BA0A-465F-8FBB-D7F9BB826BAA}" type="pres">
      <dgm:prSet presAssocID="{25945413-DC62-42CB-A082-44FB8C4B24B8}" presName="sibTrans" presStyleLbl="sibTrans1D1" presStyleIdx="3" presStyleCnt="5"/>
      <dgm:spPr/>
      <dgm:t>
        <a:bodyPr/>
        <a:lstStyle/>
        <a:p>
          <a:endParaRPr lang="es-MX"/>
        </a:p>
      </dgm:t>
    </dgm:pt>
    <dgm:pt modelId="{E215A9EF-74B4-45BA-B484-8171F459BC3A}" type="pres">
      <dgm:prSet presAssocID="{94200E59-00A1-4DF8-B492-33A675449BD0}" presName="node" presStyleLbl="node1" presStyleIdx="4" presStyleCnt="5" custScaleY="129157">
        <dgm:presLayoutVars>
          <dgm:bulletEnabled val="1"/>
        </dgm:presLayoutVars>
      </dgm:prSet>
      <dgm:spPr/>
      <dgm:t>
        <a:bodyPr/>
        <a:lstStyle/>
        <a:p>
          <a:endParaRPr lang="es-MX"/>
        </a:p>
      </dgm:t>
    </dgm:pt>
    <dgm:pt modelId="{2BCB4708-A4F7-4972-90D8-08DABECDF684}" type="pres">
      <dgm:prSet presAssocID="{94200E59-00A1-4DF8-B492-33A675449BD0}" presName="spNode" presStyleCnt="0"/>
      <dgm:spPr/>
    </dgm:pt>
    <dgm:pt modelId="{FE148CF7-BCD7-4F13-ACD3-EC811C393F62}" type="pres">
      <dgm:prSet presAssocID="{814D31F7-238B-48A4-A011-2677D908A06C}" presName="sibTrans" presStyleLbl="sibTrans1D1" presStyleIdx="4" presStyleCnt="5"/>
      <dgm:spPr/>
      <dgm:t>
        <a:bodyPr/>
        <a:lstStyle/>
        <a:p>
          <a:endParaRPr lang="es-MX"/>
        </a:p>
      </dgm:t>
    </dgm:pt>
  </dgm:ptLst>
  <dgm:cxnLst>
    <dgm:cxn modelId="{4BBD9EFE-6ED7-47B0-98F3-9604B9C20010}" type="presOf" srcId="{94200E59-00A1-4DF8-B492-33A675449BD0}" destId="{E215A9EF-74B4-45BA-B484-8171F459BC3A}" srcOrd="0" destOrd="0" presId="urn:microsoft.com/office/officeart/2005/8/layout/cycle5"/>
    <dgm:cxn modelId="{354CB5BD-E788-439B-9004-6B73FE95264A}" type="presOf" srcId="{97B6E6D5-1AEA-43B2-B903-D1398C04FA1C}" destId="{CD42513E-6A49-492B-BEE2-C5442F5A2179}" srcOrd="0" destOrd="0" presId="urn:microsoft.com/office/officeart/2005/8/layout/cycle5"/>
    <dgm:cxn modelId="{DBC16A59-F254-40B1-9630-421902C73D34}" srcId="{6361D29B-FBCC-4C4A-8448-06CF059387BD}" destId="{97B6E6D5-1AEA-43B2-B903-D1398C04FA1C}" srcOrd="1" destOrd="0" parTransId="{68AC6BFC-B45D-4B8A-A298-79B947E0D11B}" sibTransId="{03012B69-7565-4139-8D63-66B3E52FE874}"/>
    <dgm:cxn modelId="{23550A93-1B20-4198-A552-2B041BF38A82}" type="presOf" srcId="{03F10534-3B82-4424-B1EB-EB21B0FB218A}" destId="{C4CE0E5E-2095-4DB6-84C6-E6DFA31A151F}" srcOrd="0" destOrd="0" presId="urn:microsoft.com/office/officeart/2005/8/layout/cycle5"/>
    <dgm:cxn modelId="{29120873-1263-47EC-AC72-51CFB2B1A022}" srcId="{6361D29B-FBCC-4C4A-8448-06CF059387BD}" destId="{9D2136EA-B0D8-4CB2-83C3-7618ABE726AB}" srcOrd="2" destOrd="0" parTransId="{03A97B38-FB44-48E0-9B6D-57E7D6C76222}" sibTransId="{03F10534-3B82-4424-B1EB-EB21B0FB218A}"/>
    <dgm:cxn modelId="{C0364ECA-26EB-4DEA-ABB8-20DF1843FB41}" type="presOf" srcId="{03012B69-7565-4139-8D63-66B3E52FE874}" destId="{7363869D-E46D-4817-9311-90ED5DE9825C}" srcOrd="0" destOrd="0" presId="urn:microsoft.com/office/officeart/2005/8/layout/cycle5"/>
    <dgm:cxn modelId="{153C1929-423A-4C69-95A3-7273FAB8471F}" type="presOf" srcId="{3356644E-0D32-4DE8-A41E-34D483EE0014}" destId="{F2B8DE04-A028-412E-B2CE-B98B8E293E5D}" srcOrd="0" destOrd="0" presId="urn:microsoft.com/office/officeart/2005/8/layout/cycle5"/>
    <dgm:cxn modelId="{F500E144-DB9C-4EC4-9AF5-C36F8C53AA18}" type="presOf" srcId="{814D31F7-238B-48A4-A011-2677D908A06C}" destId="{FE148CF7-BCD7-4F13-ACD3-EC811C393F62}" srcOrd="0" destOrd="0" presId="urn:microsoft.com/office/officeart/2005/8/layout/cycle5"/>
    <dgm:cxn modelId="{EB372659-4404-4A5B-AB01-01A8BD1717B5}" type="presOf" srcId="{25945413-DC62-42CB-A082-44FB8C4B24B8}" destId="{D7072DD8-BA0A-465F-8FBB-D7F9BB826BAA}" srcOrd="0" destOrd="0" presId="urn:microsoft.com/office/officeart/2005/8/layout/cycle5"/>
    <dgm:cxn modelId="{EAAF799B-B462-41C0-97B7-145ABD9F7C02}" type="presOf" srcId="{9D2136EA-B0D8-4CB2-83C3-7618ABE726AB}" destId="{3B4E5716-0CFB-4C9D-9C53-2B5964412817}" srcOrd="0" destOrd="0" presId="urn:microsoft.com/office/officeart/2005/8/layout/cycle5"/>
    <dgm:cxn modelId="{737C7A62-4D11-4FE0-B24F-03CC69FA3C30}" srcId="{6361D29B-FBCC-4C4A-8448-06CF059387BD}" destId="{B6212CAA-2AAD-409B-B16D-AC34F7116FD0}" srcOrd="0" destOrd="0" parTransId="{2F196259-501F-47FC-84FE-6C974B1B39AA}" sibTransId="{CB669F33-B7C5-4238-8112-456FED430967}"/>
    <dgm:cxn modelId="{D2FB7352-550B-40BB-ABC3-95ECBEBE231F}" type="presOf" srcId="{CB669F33-B7C5-4238-8112-456FED430967}" destId="{B2208E5E-039E-49E9-BE95-5F8324C90F0F}" srcOrd="0" destOrd="0" presId="urn:microsoft.com/office/officeart/2005/8/layout/cycle5"/>
    <dgm:cxn modelId="{B4B12213-FF33-434D-9396-1B4BB308A6B8}" type="presOf" srcId="{B6212CAA-2AAD-409B-B16D-AC34F7116FD0}" destId="{494EAAF7-001A-4298-A47B-7B79DB0E5541}" srcOrd="0" destOrd="0" presId="urn:microsoft.com/office/officeart/2005/8/layout/cycle5"/>
    <dgm:cxn modelId="{B8BA4C3A-2F9F-4448-A426-BBF1B51493A0}" type="presOf" srcId="{6361D29B-FBCC-4C4A-8448-06CF059387BD}" destId="{4089898B-61FE-4C72-8655-F482F530773A}" srcOrd="0" destOrd="0" presId="urn:microsoft.com/office/officeart/2005/8/layout/cycle5"/>
    <dgm:cxn modelId="{53ED3980-F857-4291-88AD-1662543C9075}" srcId="{6361D29B-FBCC-4C4A-8448-06CF059387BD}" destId="{3356644E-0D32-4DE8-A41E-34D483EE0014}" srcOrd="3" destOrd="0" parTransId="{7E10DEB5-1761-4C1E-9707-52C6FDC6E87E}" sibTransId="{25945413-DC62-42CB-A082-44FB8C4B24B8}"/>
    <dgm:cxn modelId="{F5B0A902-2411-4585-8C77-A56DF632A33C}" srcId="{6361D29B-FBCC-4C4A-8448-06CF059387BD}" destId="{94200E59-00A1-4DF8-B492-33A675449BD0}" srcOrd="4" destOrd="0" parTransId="{98971054-9CB0-4735-BDD7-7E50ED53241A}" sibTransId="{814D31F7-238B-48A4-A011-2677D908A06C}"/>
    <dgm:cxn modelId="{7D0A0DC6-2956-436D-B3C2-178E14D47A5F}" type="presParOf" srcId="{4089898B-61FE-4C72-8655-F482F530773A}" destId="{494EAAF7-001A-4298-A47B-7B79DB0E5541}" srcOrd="0" destOrd="0" presId="urn:microsoft.com/office/officeart/2005/8/layout/cycle5"/>
    <dgm:cxn modelId="{EF8B3810-B599-4C15-9957-5E8965C31C9C}" type="presParOf" srcId="{4089898B-61FE-4C72-8655-F482F530773A}" destId="{66892F53-86BF-4C4E-8DDB-66D85AD979B2}" srcOrd="1" destOrd="0" presId="urn:microsoft.com/office/officeart/2005/8/layout/cycle5"/>
    <dgm:cxn modelId="{031D91EF-4269-4227-98E2-277C11BA017A}" type="presParOf" srcId="{4089898B-61FE-4C72-8655-F482F530773A}" destId="{B2208E5E-039E-49E9-BE95-5F8324C90F0F}" srcOrd="2" destOrd="0" presId="urn:microsoft.com/office/officeart/2005/8/layout/cycle5"/>
    <dgm:cxn modelId="{D8C46F6C-ABAC-45B5-8762-DD0F6868BD67}" type="presParOf" srcId="{4089898B-61FE-4C72-8655-F482F530773A}" destId="{CD42513E-6A49-492B-BEE2-C5442F5A2179}" srcOrd="3" destOrd="0" presId="urn:microsoft.com/office/officeart/2005/8/layout/cycle5"/>
    <dgm:cxn modelId="{6C2CCE40-1996-43A2-A4FF-19C5C39AF742}" type="presParOf" srcId="{4089898B-61FE-4C72-8655-F482F530773A}" destId="{D4B58401-F571-46D9-9BE5-DCB7DA81E67A}" srcOrd="4" destOrd="0" presId="urn:microsoft.com/office/officeart/2005/8/layout/cycle5"/>
    <dgm:cxn modelId="{0CA6897B-1E07-4DBC-9566-DF60DEE47BDA}" type="presParOf" srcId="{4089898B-61FE-4C72-8655-F482F530773A}" destId="{7363869D-E46D-4817-9311-90ED5DE9825C}" srcOrd="5" destOrd="0" presId="urn:microsoft.com/office/officeart/2005/8/layout/cycle5"/>
    <dgm:cxn modelId="{A78E9920-16FB-49E0-A217-56416BEDA80A}" type="presParOf" srcId="{4089898B-61FE-4C72-8655-F482F530773A}" destId="{3B4E5716-0CFB-4C9D-9C53-2B5964412817}" srcOrd="6" destOrd="0" presId="urn:microsoft.com/office/officeart/2005/8/layout/cycle5"/>
    <dgm:cxn modelId="{C001D4D4-3933-4E28-9007-7E9CAA44C331}" type="presParOf" srcId="{4089898B-61FE-4C72-8655-F482F530773A}" destId="{EF53BAC6-B838-4EE1-BCF5-4166EA4C7E49}" srcOrd="7" destOrd="0" presId="urn:microsoft.com/office/officeart/2005/8/layout/cycle5"/>
    <dgm:cxn modelId="{18C01BE9-26E4-4D82-8431-211CA6E32C99}" type="presParOf" srcId="{4089898B-61FE-4C72-8655-F482F530773A}" destId="{C4CE0E5E-2095-4DB6-84C6-E6DFA31A151F}" srcOrd="8" destOrd="0" presId="urn:microsoft.com/office/officeart/2005/8/layout/cycle5"/>
    <dgm:cxn modelId="{867F1D0A-03E0-4832-84B4-86B032820FB8}" type="presParOf" srcId="{4089898B-61FE-4C72-8655-F482F530773A}" destId="{F2B8DE04-A028-412E-B2CE-B98B8E293E5D}" srcOrd="9" destOrd="0" presId="urn:microsoft.com/office/officeart/2005/8/layout/cycle5"/>
    <dgm:cxn modelId="{FAD2BCAC-033B-49FB-A8B2-7F879C8E0B0A}" type="presParOf" srcId="{4089898B-61FE-4C72-8655-F482F530773A}" destId="{C95ADA6C-D394-450F-A754-FB706DE830F0}" srcOrd="10" destOrd="0" presId="urn:microsoft.com/office/officeart/2005/8/layout/cycle5"/>
    <dgm:cxn modelId="{CC3B63E1-A007-47E8-964A-77C8C31938C4}" type="presParOf" srcId="{4089898B-61FE-4C72-8655-F482F530773A}" destId="{D7072DD8-BA0A-465F-8FBB-D7F9BB826BAA}" srcOrd="11" destOrd="0" presId="urn:microsoft.com/office/officeart/2005/8/layout/cycle5"/>
    <dgm:cxn modelId="{5BA02ECD-42DD-4E8C-A82F-68E86AD643FD}" type="presParOf" srcId="{4089898B-61FE-4C72-8655-F482F530773A}" destId="{E215A9EF-74B4-45BA-B484-8171F459BC3A}" srcOrd="12" destOrd="0" presId="urn:microsoft.com/office/officeart/2005/8/layout/cycle5"/>
    <dgm:cxn modelId="{B4429385-B33D-44A0-B257-0E4CC3692678}" type="presParOf" srcId="{4089898B-61FE-4C72-8655-F482F530773A}" destId="{2BCB4708-A4F7-4972-90D8-08DABECDF684}" srcOrd="13" destOrd="0" presId="urn:microsoft.com/office/officeart/2005/8/layout/cycle5"/>
    <dgm:cxn modelId="{39C803C7-943C-4905-A50C-78B8C6EDF8BE}" type="presParOf" srcId="{4089898B-61FE-4C72-8655-F482F530773A}" destId="{FE148CF7-BCD7-4F13-ACD3-EC811C393F62}"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6086CBA-BD1B-4C89-8497-F4EB23A71344}"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s-MX"/>
        </a:p>
      </dgm:t>
    </dgm:pt>
    <dgm:pt modelId="{2A8FB0CE-AD55-4F88-AC2F-E247BDAEB863}">
      <dgm:prSet phldrT="[Texto]"/>
      <dgm:spPr/>
      <dgm:t>
        <a:bodyPr/>
        <a:lstStyle/>
        <a:p>
          <a:r>
            <a:rPr lang="es-MX" dirty="0" smtClean="0"/>
            <a:t>Volatilidad de carteras grandes</a:t>
          </a:r>
          <a:endParaRPr lang="es-MX" dirty="0"/>
        </a:p>
      </dgm:t>
    </dgm:pt>
    <dgm:pt modelId="{3875BCE9-B4E3-4387-9AF4-46C4395F5677}" type="parTrans" cxnId="{23FABFF7-99F9-452B-84DA-C980D45DB05F}">
      <dgm:prSet/>
      <dgm:spPr/>
      <dgm:t>
        <a:bodyPr/>
        <a:lstStyle/>
        <a:p>
          <a:endParaRPr lang="es-MX"/>
        </a:p>
      </dgm:t>
    </dgm:pt>
    <dgm:pt modelId="{18672229-B009-4CEF-9739-173843D67603}" type="sibTrans" cxnId="{23FABFF7-99F9-452B-84DA-C980D45DB05F}">
      <dgm:prSet/>
      <dgm:spPr/>
      <dgm:t>
        <a:bodyPr/>
        <a:lstStyle/>
        <a:p>
          <a:endParaRPr lang="es-MX"/>
        </a:p>
      </dgm:t>
    </dgm:pt>
    <dgm:pt modelId="{8B8E7DA5-82A2-49C8-951B-FD3F237A8469}">
      <dgm:prSet phldrT="[Texto]" custT="1"/>
      <dgm:spPr/>
      <dgm:t>
        <a:bodyPr/>
        <a:lstStyle/>
        <a:p>
          <a:pPr algn="just"/>
          <a:r>
            <a:rPr lang="es-MX" sz="1600" dirty="0" smtClean="0"/>
            <a:t>La diversificación puede beneficiar aun mas con mas acciones en la cartera a media que se añaden acciones en la cartera. </a:t>
          </a:r>
          <a:endParaRPr lang="es-MX" sz="1600" dirty="0"/>
        </a:p>
      </dgm:t>
    </dgm:pt>
    <dgm:pt modelId="{140ACCD3-03DB-4346-B797-B09B2EF6EC0C}" type="parTrans" cxnId="{C2065D6B-2E5A-4A63-BBF3-F5557E84C3F7}">
      <dgm:prSet/>
      <dgm:spPr/>
      <dgm:t>
        <a:bodyPr/>
        <a:lstStyle/>
        <a:p>
          <a:endParaRPr lang="es-MX"/>
        </a:p>
      </dgm:t>
    </dgm:pt>
    <dgm:pt modelId="{5EE20474-9D6D-4B1C-A43B-E89ED750E765}" type="sibTrans" cxnId="{C2065D6B-2E5A-4A63-BBF3-F5557E84C3F7}">
      <dgm:prSet/>
      <dgm:spPr/>
      <dgm:t>
        <a:bodyPr/>
        <a:lstStyle/>
        <a:p>
          <a:endParaRPr lang="es-MX"/>
        </a:p>
      </dgm:t>
    </dgm:pt>
    <dgm:pt modelId="{93211E07-81C5-4DC8-879E-2B2DE3C971CE}">
      <dgm:prSet phldrT="[Texto]" custT="1"/>
      <dgm:spPr/>
      <dgm:t>
        <a:bodyPr/>
        <a:lstStyle/>
        <a:p>
          <a:pPr algn="just"/>
          <a:r>
            <a:rPr lang="es-MX" sz="1600" dirty="0" smtClean="0"/>
            <a:t>Importa menos el riesgo común a todas las acciones de la cartera. </a:t>
          </a:r>
          <a:endParaRPr lang="es-MX" sz="1600" dirty="0"/>
        </a:p>
      </dgm:t>
    </dgm:pt>
    <dgm:pt modelId="{8759F519-8FA5-48E5-A429-B9B7A953D269}" type="parTrans" cxnId="{5DEDE57C-1B93-4EB7-837E-1CD3C643E5BB}">
      <dgm:prSet/>
      <dgm:spPr/>
      <dgm:t>
        <a:bodyPr/>
        <a:lstStyle/>
        <a:p>
          <a:endParaRPr lang="es-MX"/>
        </a:p>
      </dgm:t>
    </dgm:pt>
    <dgm:pt modelId="{7321D501-FE07-4D68-81DD-B4A1C2BF0839}" type="sibTrans" cxnId="{5DEDE57C-1B93-4EB7-837E-1CD3C643E5BB}">
      <dgm:prSet/>
      <dgm:spPr/>
      <dgm:t>
        <a:bodyPr/>
        <a:lstStyle/>
        <a:p>
          <a:endParaRPr lang="es-MX"/>
        </a:p>
      </dgm:t>
    </dgm:pt>
    <dgm:pt modelId="{8A3C8EFC-5FF2-42E1-B58B-3D4140738027}">
      <dgm:prSet phldrT="[Texto]"/>
      <dgm:spPr/>
      <dgm:t>
        <a:bodyPr/>
        <a:lstStyle/>
        <a:p>
          <a:r>
            <a:rPr lang="es-MX" dirty="0" smtClean="0"/>
            <a:t>Cartera uniforme </a:t>
          </a:r>
          <a:endParaRPr lang="es-MX" dirty="0"/>
        </a:p>
      </dgm:t>
    </dgm:pt>
    <dgm:pt modelId="{CD22765D-17DA-47AE-A2FE-FB83BD6B61BF}" type="parTrans" cxnId="{3CDAA379-A281-4F6C-8A8F-639306DB4FC2}">
      <dgm:prSet/>
      <dgm:spPr/>
      <dgm:t>
        <a:bodyPr/>
        <a:lstStyle/>
        <a:p>
          <a:endParaRPr lang="es-MX"/>
        </a:p>
      </dgm:t>
    </dgm:pt>
    <dgm:pt modelId="{B17B5F7E-BD26-464F-9C2B-D4FE3ABE4002}" type="sibTrans" cxnId="{3CDAA379-A281-4F6C-8A8F-639306DB4FC2}">
      <dgm:prSet/>
      <dgm:spPr/>
      <dgm:t>
        <a:bodyPr/>
        <a:lstStyle/>
        <a:p>
          <a:endParaRPr lang="es-MX"/>
        </a:p>
      </dgm:t>
    </dgm:pt>
    <dgm:pt modelId="{B51D95CD-8F8E-4D3B-8FD2-BC433983E77E}">
      <dgm:prSet phldrT="[Texto]" custT="1"/>
      <dgm:spPr/>
      <dgm:t>
        <a:bodyPr/>
        <a:lstStyle/>
        <a:p>
          <a:pPr algn="just"/>
          <a:r>
            <a:rPr lang="es-MX" sz="1600" dirty="0" smtClean="0"/>
            <a:t>Se invierte la misma cantidad de dinero en cada uno de los valores que la componen</a:t>
          </a:r>
          <a:r>
            <a:rPr lang="es-MX" sz="2000" dirty="0" smtClean="0"/>
            <a:t>.</a:t>
          </a:r>
          <a:endParaRPr lang="es-MX" sz="2000" dirty="0"/>
        </a:p>
      </dgm:t>
    </dgm:pt>
    <dgm:pt modelId="{0796075D-81B9-4FA0-98B3-3E46C68C899F}" type="parTrans" cxnId="{4C51855C-6298-429B-9CA0-55B526AD1D8B}">
      <dgm:prSet/>
      <dgm:spPr/>
      <dgm:t>
        <a:bodyPr/>
        <a:lstStyle/>
        <a:p>
          <a:endParaRPr lang="es-MX"/>
        </a:p>
      </dgm:t>
    </dgm:pt>
    <dgm:pt modelId="{7D897D76-260D-4DDC-A64F-A3EBDC15527E}" type="sibTrans" cxnId="{4C51855C-6298-429B-9CA0-55B526AD1D8B}">
      <dgm:prSet/>
      <dgm:spPr/>
      <dgm:t>
        <a:bodyPr/>
        <a:lstStyle/>
        <a:p>
          <a:endParaRPr lang="es-MX"/>
        </a:p>
      </dgm:t>
    </dgm:pt>
    <dgm:pt modelId="{69F1B46E-B0E4-403F-AC01-007395B84318}">
      <dgm:prSet phldrT="[Texto]" custT="1"/>
      <dgm:spPr/>
      <dgm:t>
        <a:bodyPr/>
        <a:lstStyle/>
        <a:p>
          <a:pPr algn="just"/>
          <a:r>
            <a:rPr lang="es-MX" sz="1600" dirty="0" smtClean="0"/>
            <a:t>La volatilidad disminuye a medida que aumenta el numero de acciones en la cartera. </a:t>
          </a:r>
          <a:endParaRPr lang="es-MX" sz="1600" dirty="0"/>
        </a:p>
      </dgm:t>
    </dgm:pt>
    <dgm:pt modelId="{A029D171-76C9-472A-9483-1C4DA9444B99}" type="parTrans" cxnId="{CDE91C56-D5D9-4537-8D6B-91C420F4658A}">
      <dgm:prSet/>
      <dgm:spPr/>
      <dgm:t>
        <a:bodyPr/>
        <a:lstStyle/>
        <a:p>
          <a:endParaRPr lang="es-MX"/>
        </a:p>
      </dgm:t>
    </dgm:pt>
    <dgm:pt modelId="{B6B09200-DB95-42D6-A2D9-AD976E0E335E}" type="sibTrans" cxnId="{CDE91C56-D5D9-4537-8D6B-91C420F4658A}">
      <dgm:prSet/>
      <dgm:spPr/>
      <dgm:t>
        <a:bodyPr/>
        <a:lstStyle/>
        <a:p>
          <a:endParaRPr lang="es-MX"/>
        </a:p>
      </dgm:t>
    </dgm:pt>
    <dgm:pt modelId="{8E8A28BF-483A-4BAC-9F8E-BA17069CE502}">
      <dgm:prSet phldrT="[Texto]" custT="1"/>
      <dgm:spPr/>
      <dgm:t>
        <a:bodyPr/>
        <a:lstStyle/>
        <a:p>
          <a:pPr algn="just"/>
          <a:r>
            <a:rPr lang="es-MX" sz="1600" dirty="0" smtClean="0"/>
            <a:t>La ventaja de la diversificación es mas notable al principio el descenso dela volatilidad a pesar de dos acciones es mucho mayor que el de pasar. </a:t>
          </a:r>
          <a:endParaRPr lang="es-MX" sz="1600" dirty="0"/>
        </a:p>
      </dgm:t>
    </dgm:pt>
    <dgm:pt modelId="{F00ABCF7-67E2-49FA-856D-5EA746A653EB}" type="parTrans" cxnId="{0F86270D-87BA-4EA6-86DC-EFA64FE400A6}">
      <dgm:prSet/>
      <dgm:spPr/>
      <dgm:t>
        <a:bodyPr/>
        <a:lstStyle/>
        <a:p>
          <a:endParaRPr lang="es-MX"/>
        </a:p>
      </dgm:t>
    </dgm:pt>
    <dgm:pt modelId="{B272BD7C-F407-4144-B24D-DAF41E60BEF8}" type="sibTrans" cxnId="{0F86270D-87BA-4EA6-86DC-EFA64FE400A6}">
      <dgm:prSet/>
      <dgm:spPr/>
      <dgm:t>
        <a:bodyPr/>
        <a:lstStyle/>
        <a:p>
          <a:endParaRPr lang="es-MX"/>
        </a:p>
      </dgm:t>
    </dgm:pt>
    <dgm:pt modelId="{1FA61E29-1098-41C0-B62C-EEB08886B5DE}" type="pres">
      <dgm:prSet presAssocID="{26086CBA-BD1B-4C89-8497-F4EB23A71344}" presName="layout" presStyleCnt="0">
        <dgm:presLayoutVars>
          <dgm:chMax/>
          <dgm:chPref/>
          <dgm:dir/>
          <dgm:resizeHandles/>
        </dgm:presLayoutVars>
      </dgm:prSet>
      <dgm:spPr/>
      <dgm:t>
        <a:bodyPr/>
        <a:lstStyle/>
        <a:p>
          <a:endParaRPr lang="es-MX"/>
        </a:p>
      </dgm:t>
    </dgm:pt>
    <dgm:pt modelId="{22565D0E-8073-4D9F-8E70-0C63B489D886}" type="pres">
      <dgm:prSet presAssocID="{2A8FB0CE-AD55-4F88-AC2F-E247BDAEB863}" presName="root" presStyleCnt="0">
        <dgm:presLayoutVars>
          <dgm:chMax/>
          <dgm:chPref/>
        </dgm:presLayoutVars>
      </dgm:prSet>
      <dgm:spPr/>
    </dgm:pt>
    <dgm:pt modelId="{849938BB-E74A-4950-8E82-A792EBEBF6A8}" type="pres">
      <dgm:prSet presAssocID="{2A8FB0CE-AD55-4F88-AC2F-E247BDAEB863}" presName="rootComposite" presStyleCnt="0">
        <dgm:presLayoutVars/>
      </dgm:prSet>
      <dgm:spPr/>
    </dgm:pt>
    <dgm:pt modelId="{E1A83287-C172-4F92-B7B8-0426D8A7782F}" type="pres">
      <dgm:prSet presAssocID="{2A8FB0CE-AD55-4F88-AC2F-E247BDAEB863}" presName="ParentAccent" presStyleLbl="alignNode1" presStyleIdx="0" presStyleCnt="2"/>
      <dgm:spPr/>
    </dgm:pt>
    <dgm:pt modelId="{54E5DF45-7C30-4DF8-A7BA-B6468811D2ED}" type="pres">
      <dgm:prSet presAssocID="{2A8FB0CE-AD55-4F88-AC2F-E247BDAEB863}" presName="ParentSmallAccent" presStyleLbl="fgAcc1" presStyleIdx="0" presStyleCnt="2"/>
      <dgm:spPr/>
    </dgm:pt>
    <dgm:pt modelId="{9747F8A0-523E-4B21-AE8C-7FBEB1FE3506}" type="pres">
      <dgm:prSet presAssocID="{2A8FB0CE-AD55-4F88-AC2F-E247BDAEB863}" presName="Parent" presStyleLbl="revTx" presStyleIdx="0" presStyleCnt="7">
        <dgm:presLayoutVars>
          <dgm:chMax/>
          <dgm:chPref val="4"/>
          <dgm:bulletEnabled val="1"/>
        </dgm:presLayoutVars>
      </dgm:prSet>
      <dgm:spPr/>
      <dgm:t>
        <a:bodyPr/>
        <a:lstStyle/>
        <a:p>
          <a:endParaRPr lang="es-MX"/>
        </a:p>
      </dgm:t>
    </dgm:pt>
    <dgm:pt modelId="{880A5EB5-33FF-483D-9EB1-C3190EAC611E}" type="pres">
      <dgm:prSet presAssocID="{2A8FB0CE-AD55-4F88-AC2F-E247BDAEB863}" presName="childShape" presStyleCnt="0">
        <dgm:presLayoutVars>
          <dgm:chMax val="0"/>
          <dgm:chPref val="0"/>
        </dgm:presLayoutVars>
      </dgm:prSet>
      <dgm:spPr/>
    </dgm:pt>
    <dgm:pt modelId="{521B71E9-7F0F-4488-A10B-5D78AECDD8B9}" type="pres">
      <dgm:prSet presAssocID="{8B8E7DA5-82A2-49C8-951B-FD3F237A8469}" presName="childComposite" presStyleCnt="0">
        <dgm:presLayoutVars>
          <dgm:chMax val="0"/>
          <dgm:chPref val="0"/>
        </dgm:presLayoutVars>
      </dgm:prSet>
      <dgm:spPr/>
    </dgm:pt>
    <dgm:pt modelId="{6C6AC0C7-4706-48A3-8DDC-179BADE90D66}" type="pres">
      <dgm:prSet presAssocID="{8B8E7DA5-82A2-49C8-951B-FD3F237A8469}" presName="ChildAccent" presStyleLbl="solidFgAcc1" presStyleIdx="0" presStyleCnt="5"/>
      <dgm:spPr/>
    </dgm:pt>
    <dgm:pt modelId="{D5C05BB4-CD9A-456E-B6B2-D66151605630}" type="pres">
      <dgm:prSet presAssocID="{8B8E7DA5-82A2-49C8-951B-FD3F237A8469}" presName="Child" presStyleLbl="revTx" presStyleIdx="1" presStyleCnt="7" custScaleY="101880">
        <dgm:presLayoutVars>
          <dgm:chMax val="0"/>
          <dgm:chPref val="0"/>
          <dgm:bulletEnabled val="1"/>
        </dgm:presLayoutVars>
      </dgm:prSet>
      <dgm:spPr/>
      <dgm:t>
        <a:bodyPr/>
        <a:lstStyle/>
        <a:p>
          <a:endParaRPr lang="es-MX"/>
        </a:p>
      </dgm:t>
    </dgm:pt>
    <dgm:pt modelId="{C2524FBB-E303-443E-8B19-5AFD23D5D906}" type="pres">
      <dgm:prSet presAssocID="{93211E07-81C5-4DC8-879E-2B2DE3C971CE}" presName="childComposite" presStyleCnt="0">
        <dgm:presLayoutVars>
          <dgm:chMax val="0"/>
          <dgm:chPref val="0"/>
        </dgm:presLayoutVars>
      </dgm:prSet>
      <dgm:spPr/>
    </dgm:pt>
    <dgm:pt modelId="{1C8D7239-E97B-428A-9F85-B175CB69612D}" type="pres">
      <dgm:prSet presAssocID="{93211E07-81C5-4DC8-879E-2B2DE3C971CE}" presName="ChildAccent" presStyleLbl="solidFgAcc1" presStyleIdx="1" presStyleCnt="5"/>
      <dgm:spPr/>
    </dgm:pt>
    <dgm:pt modelId="{D9EA79F6-6B9C-422A-9E6A-7BF1B8436369}" type="pres">
      <dgm:prSet presAssocID="{93211E07-81C5-4DC8-879E-2B2DE3C971CE}" presName="Child" presStyleLbl="revTx" presStyleIdx="2" presStyleCnt="7" custScaleY="77344" custLinFactNeighborX="-1117" custLinFactNeighborY="68981">
        <dgm:presLayoutVars>
          <dgm:chMax val="0"/>
          <dgm:chPref val="0"/>
          <dgm:bulletEnabled val="1"/>
        </dgm:presLayoutVars>
      </dgm:prSet>
      <dgm:spPr/>
      <dgm:t>
        <a:bodyPr/>
        <a:lstStyle/>
        <a:p>
          <a:endParaRPr lang="es-MX"/>
        </a:p>
      </dgm:t>
    </dgm:pt>
    <dgm:pt modelId="{9A013150-C2B3-4735-BB99-D7815C64BF55}" type="pres">
      <dgm:prSet presAssocID="{8A3C8EFC-5FF2-42E1-B58B-3D4140738027}" presName="root" presStyleCnt="0">
        <dgm:presLayoutVars>
          <dgm:chMax/>
          <dgm:chPref/>
        </dgm:presLayoutVars>
      </dgm:prSet>
      <dgm:spPr/>
    </dgm:pt>
    <dgm:pt modelId="{F2EF1852-F5DD-4534-88C1-BEE9775CACC5}" type="pres">
      <dgm:prSet presAssocID="{8A3C8EFC-5FF2-42E1-B58B-3D4140738027}" presName="rootComposite" presStyleCnt="0">
        <dgm:presLayoutVars/>
      </dgm:prSet>
      <dgm:spPr/>
    </dgm:pt>
    <dgm:pt modelId="{8FECBCA4-962C-4E5E-A67D-52A4BAFF00CA}" type="pres">
      <dgm:prSet presAssocID="{8A3C8EFC-5FF2-42E1-B58B-3D4140738027}" presName="ParentAccent" presStyleLbl="alignNode1" presStyleIdx="1" presStyleCnt="2"/>
      <dgm:spPr/>
    </dgm:pt>
    <dgm:pt modelId="{EC705857-8507-49B1-AA81-8DE38ADDD14D}" type="pres">
      <dgm:prSet presAssocID="{8A3C8EFC-5FF2-42E1-B58B-3D4140738027}" presName="ParentSmallAccent" presStyleLbl="fgAcc1" presStyleIdx="1" presStyleCnt="2"/>
      <dgm:spPr/>
    </dgm:pt>
    <dgm:pt modelId="{44DB391A-1E08-4BF7-B566-14B72E773521}" type="pres">
      <dgm:prSet presAssocID="{8A3C8EFC-5FF2-42E1-B58B-3D4140738027}" presName="Parent" presStyleLbl="revTx" presStyleIdx="3" presStyleCnt="7">
        <dgm:presLayoutVars>
          <dgm:chMax/>
          <dgm:chPref val="4"/>
          <dgm:bulletEnabled val="1"/>
        </dgm:presLayoutVars>
      </dgm:prSet>
      <dgm:spPr/>
      <dgm:t>
        <a:bodyPr/>
        <a:lstStyle/>
        <a:p>
          <a:endParaRPr lang="es-MX"/>
        </a:p>
      </dgm:t>
    </dgm:pt>
    <dgm:pt modelId="{D484FFC3-C109-436A-AD1A-3A9ADFE3A653}" type="pres">
      <dgm:prSet presAssocID="{8A3C8EFC-5FF2-42E1-B58B-3D4140738027}" presName="childShape" presStyleCnt="0">
        <dgm:presLayoutVars>
          <dgm:chMax val="0"/>
          <dgm:chPref val="0"/>
        </dgm:presLayoutVars>
      </dgm:prSet>
      <dgm:spPr/>
    </dgm:pt>
    <dgm:pt modelId="{81C47173-1DE5-4F77-99CD-2082E540881A}" type="pres">
      <dgm:prSet presAssocID="{B51D95CD-8F8E-4D3B-8FD2-BC433983E77E}" presName="childComposite" presStyleCnt="0">
        <dgm:presLayoutVars>
          <dgm:chMax val="0"/>
          <dgm:chPref val="0"/>
        </dgm:presLayoutVars>
      </dgm:prSet>
      <dgm:spPr/>
    </dgm:pt>
    <dgm:pt modelId="{CBF87B77-AC8A-4BC8-B1EF-3DE1013100BD}" type="pres">
      <dgm:prSet presAssocID="{B51D95CD-8F8E-4D3B-8FD2-BC433983E77E}" presName="ChildAccent" presStyleLbl="solidFgAcc1" presStyleIdx="2" presStyleCnt="5"/>
      <dgm:spPr/>
    </dgm:pt>
    <dgm:pt modelId="{D0A098A3-62F7-4C33-BE0E-59589757A4D2}" type="pres">
      <dgm:prSet presAssocID="{B51D95CD-8F8E-4D3B-8FD2-BC433983E77E}" presName="Child" presStyleLbl="revTx" presStyleIdx="4" presStyleCnt="7">
        <dgm:presLayoutVars>
          <dgm:chMax val="0"/>
          <dgm:chPref val="0"/>
          <dgm:bulletEnabled val="1"/>
        </dgm:presLayoutVars>
      </dgm:prSet>
      <dgm:spPr/>
      <dgm:t>
        <a:bodyPr/>
        <a:lstStyle/>
        <a:p>
          <a:endParaRPr lang="es-MX"/>
        </a:p>
      </dgm:t>
    </dgm:pt>
    <dgm:pt modelId="{C70A47E7-5605-4E35-9D25-E71145E16D88}" type="pres">
      <dgm:prSet presAssocID="{69F1B46E-B0E4-403F-AC01-007395B84318}" presName="childComposite" presStyleCnt="0">
        <dgm:presLayoutVars>
          <dgm:chMax val="0"/>
          <dgm:chPref val="0"/>
        </dgm:presLayoutVars>
      </dgm:prSet>
      <dgm:spPr/>
    </dgm:pt>
    <dgm:pt modelId="{E6F749B4-00D8-4171-91E9-E2FF17429693}" type="pres">
      <dgm:prSet presAssocID="{69F1B46E-B0E4-403F-AC01-007395B84318}" presName="ChildAccent" presStyleLbl="solidFgAcc1" presStyleIdx="3" presStyleCnt="5"/>
      <dgm:spPr/>
    </dgm:pt>
    <dgm:pt modelId="{E57FBF5A-975F-4CD1-8AE0-27DA88CCE19B}" type="pres">
      <dgm:prSet presAssocID="{69F1B46E-B0E4-403F-AC01-007395B84318}" presName="Child" presStyleLbl="revTx" presStyleIdx="5" presStyleCnt="7" custLinFactNeighborX="700" custLinFactNeighborY="57653">
        <dgm:presLayoutVars>
          <dgm:chMax val="0"/>
          <dgm:chPref val="0"/>
          <dgm:bulletEnabled val="1"/>
        </dgm:presLayoutVars>
      </dgm:prSet>
      <dgm:spPr/>
      <dgm:t>
        <a:bodyPr/>
        <a:lstStyle/>
        <a:p>
          <a:endParaRPr lang="es-MX"/>
        </a:p>
      </dgm:t>
    </dgm:pt>
    <dgm:pt modelId="{A100B00D-2EB7-4A4D-BF65-0333C584C0C9}" type="pres">
      <dgm:prSet presAssocID="{8E8A28BF-483A-4BAC-9F8E-BA17069CE502}" presName="childComposite" presStyleCnt="0">
        <dgm:presLayoutVars>
          <dgm:chMax val="0"/>
          <dgm:chPref val="0"/>
        </dgm:presLayoutVars>
      </dgm:prSet>
      <dgm:spPr/>
    </dgm:pt>
    <dgm:pt modelId="{7D49D6CC-8975-4019-9BA6-1AF584FC0724}" type="pres">
      <dgm:prSet presAssocID="{8E8A28BF-483A-4BAC-9F8E-BA17069CE502}" presName="ChildAccent" presStyleLbl="solidFgAcc1" presStyleIdx="4" presStyleCnt="5"/>
      <dgm:spPr/>
    </dgm:pt>
    <dgm:pt modelId="{53E1ADF5-66DB-4009-B3E8-B2E98A933343}" type="pres">
      <dgm:prSet presAssocID="{8E8A28BF-483A-4BAC-9F8E-BA17069CE502}" presName="Child" presStyleLbl="revTx" presStyleIdx="6" presStyleCnt="7" custScaleY="167970" custLinFactY="16247" custLinFactNeighborX="-3472" custLinFactNeighborY="100000">
        <dgm:presLayoutVars>
          <dgm:chMax val="0"/>
          <dgm:chPref val="0"/>
          <dgm:bulletEnabled val="1"/>
        </dgm:presLayoutVars>
      </dgm:prSet>
      <dgm:spPr/>
      <dgm:t>
        <a:bodyPr/>
        <a:lstStyle/>
        <a:p>
          <a:endParaRPr lang="es-MX"/>
        </a:p>
      </dgm:t>
    </dgm:pt>
  </dgm:ptLst>
  <dgm:cxnLst>
    <dgm:cxn modelId="{8BD459C8-7350-436F-A992-62E03F91C353}" type="presOf" srcId="{B51D95CD-8F8E-4D3B-8FD2-BC433983E77E}" destId="{D0A098A3-62F7-4C33-BE0E-59589757A4D2}" srcOrd="0" destOrd="0" presId="urn:microsoft.com/office/officeart/2008/layout/SquareAccentList"/>
    <dgm:cxn modelId="{8658BA9C-FEE6-4731-92A9-2FC6FCE2DB54}" type="presOf" srcId="{93211E07-81C5-4DC8-879E-2B2DE3C971CE}" destId="{D9EA79F6-6B9C-422A-9E6A-7BF1B8436369}" srcOrd="0" destOrd="0" presId="urn:microsoft.com/office/officeart/2008/layout/SquareAccentList"/>
    <dgm:cxn modelId="{5DEDE57C-1B93-4EB7-837E-1CD3C643E5BB}" srcId="{2A8FB0CE-AD55-4F88-AC2F-E247BDAEB863}" destId="{93211E07-81C5-4DC8-879E-2B2DE3C971CE}" srcOrd="1" destOrd="0" parTransId="{8759F519-8FA5-48E5-A429-B9B7A953D269}" sibTransId="{7321D501-FE07-4D68-81DD-B4A1C2BF0839}"/>
    <dgm:cxn modelId="{0F86270D-87BA-4EA6-86DC-EFA64FE400A6}" srcId="{8A3C8EFC-5FF2-42E1-B58B-3D4140738027}" destId="{8E8A28BF-483A-4BAC-9F8E-BA17069CE502}" srcOrd="2" destOrd="0" parTransId="{F00ABCF7-67E2-49FA-856D-5EA746A653EB}" sibTransId="{B272BD7C-F407-4144-B24D-DAF41E60BEF8}"/>
    <dgm:cxn modelId="{CDE91C56-D5D9-4537-8D6B-91C420F4658A}" srcId="{8A3C8EFC-5FF2-42E1-B58B-3D4140738027}" destId="{69F1B46E-B0E4-403F-AC01-007395B84318}" srcOrd="1" destOrd="0" parTransId="{A029D171-76C9-472A-9483-1C4DA9444B99}" sibTransId="{B6B09200-DB95-42D6-A2D9-AD976E0E335E}"/>
    <dgm:cxn modelId="{23FABFF7-99F9-452B-84DA-C980D45DB05F}" srcId="{26086CBA-BD1B-4C89-8497-F4EB23A71344}" destId="{2A8FB0CE-AD55-4F88-AC2F-E247BDAEB863}" srcOrd="0" destOrd="0" parTransId="{3875BCE9-B4E3-4387-9AF4-46C4395F5677}" sibTransId="{18672229-B009-4CEF-9739-173843D67603}"/>
    <dgm:cxn modelId="{3CDAA379-A281-4F6C-8A8F-639306DB4FC2}" srcId="{26086CBA-BD1B-4C89-8497-F4EB23A71344}" destId="{8A3C8EFC-5FF2-42E1-B58B-3D4140738027}" srcOrd="1" destOrd="0" parTransId="{CD22765D-17DA-47AE-A2FE-FB83BD6B61BF}" sibTransId="{B17B5F7E-BD26-464F-9C2B-D4FE3ABE4002}"/>
    <dgm:cxn modelId="{7177DC84-B726-41C2-9DE3-D92F5F089E53}" type="presOf" srcId="{8A3C8EFC-5FF2-42E1-B58B-3D4140738027}" destId="{44DB391A-1E08-4BF7-B566-14B72E773521}" srcOrd="0" destOrd="0" presId="urn:microsoft.com/office/officeart/2008/layout/SquareAccentList"/>
    <dgm:cxn modelId="{93594333-B6B3-4196-B802-D1D556D00AA9}" type="presOf" srcId="{26086CBA-BD1B-4C89-8497-F4EB23A71344}" destId="{1FA61E29-1098-41C0-B62C-EEB08886B5DE}" srcOrd="0" destOrd="0" presId="urn:microsoft.com/office/officeart/2008/layout/SquareAccentList"/>
    <dgm:cxn modelId="{C4D38953-9419-439B-B605-A94B0BAB89DC}" type="presOf" srcId="{69F1B46E-B0E4-403F-AC01-007395B84318}" destId="{E57FBF5A-975F-4CD1-8AE0-27DA88CCE19B}" srcOrd="0" destOrd="0" presId="urn:microsoft.com/office/officeart/2008/layout/SquareAccentList"/>
    <dgm:cxn modelId="{E4E499FE-2FC4-41E4-9B55-8052CC980A3D}" type="presOf" srcId="{8B8E7DA5-82A2-49C8-951B-FD3F237A8469}" destId="{D5C05BB4-CD9A-456E-B6B2-D66151605630}" srcOrd="0" destOrd="0" presId="urn:microsoft.com/office/officeart/2008/layout/SquareAccentList"/>
    <dgm:cxn modelId="{C2065D6B-2E5A-4A63-BBF3-F5557E84C3F7}" srcId="{2A8FB0CE-AD55-4F88-AC2F-E247BDAEB863}" destId="{8B8E7DA5-82A2-49C8-951B-FD3F237A8469}" srcOrd="0" destOrd="0" parTransId="{140ACCD3-03DB-4346-B797-B09B2EF6EC0C}" sibTransId="{5EE20474-9D6D-4B1C-A43B-E89ED750E765}"/>
    <dgm:cxn modelId="{5D6882DB-E19A-4899-8B3C-E52DC1F980C0}" type="presOf" srcId="{2A8FB0CE-AD55-4F88-AC2F-E247BDAEB863}" destId="{9747F8A0-523E-4B21-AE8C-7FBEB1FE3506}" srcOrd="0" destOrd="0" presId="urn:microsoft.com/office/officeart/2008/layout/SquareAccentList"/>
    <dgm:cxn modelId="{4C51855C-6298-429B-9CA0-55B526AD1D8B}" srcId="{8A3C8EFC-5FF2-42E1-B58B-3D4140738027}" destId="{B51D95CD-8F8E-4D3B-8FD2-BC433983E77E}" srcOrd="0" destOrd="0" parTransId="{0796075D-81B9-4FA0-98B3-3E46C68C899F}" sibTransId="{7D897D76-260D-4DDC-A64F-A3EBDC15527E}"/>
    <dgm:cxn modelId="{B93A20E8-0CB1-4D59-8920-1CC583E522DC}" type="presOf" srcId="{8E8A28BF-483A-4BAC-9F8E-BA17069CE502}" destId="{53E1ADF5-66DB-4009-B3E8-B2E98A933343}" srcOrd="0" destOrd="0" presId="urn:microsoft.com/office/officeart/2008/layout/SquareAccentList"/>
    <dgm:cxn modelId="{931AC9E6-0299-47D1-A1D4-75654670CEEE}" type="presParOf" srcId="{1FA61E29-1098-41C0-B62C-EEB08886B5DE}" destId="{22565D0E-8073-4D9F-8E70-0C63B489D886}" srcOrd="0" destOrd="0" presId="urn:microsoft.com/office/officeart/2008/layout/SquareAccentList"/>
    <dgm:cxn modelId="{E8B72672-9827-47D9-9695-82B174ED59B7}" type="presParOf" srcId="{22565D0E-8073-4D9F-8E70-0C63B489D886}" destId="{849938BB-E74A-4950-8E82-A792EBEBF6A8}" srcOrd="0" destOrd="0" presId="urn:microsoft.com/office/officeart/2008/layout/SquareAccentList"/>
    <dgm:cxn modelId="{0AB02330-BADA-45C3-8C71-9C0A7ECC9463}" type="presParOf" srcId="{849938BB-E74A-4950-8E82-A792EBEBF6A8}" destId="{E1A83287-C172-4F92-B7B8-0426D8A7782F}" srcOrd="0" destOrd="0" presId="urn:microsoft.com/office/officeart/2008/layout/SquareAccentList"/>
    <dgm:cxn modelId="{75C4A158-F5A4-4B1D-8591-65408980D174}" type="presParOf" srcId="{849938BB-E74A-4950-8E82-A792EBEBF6A8}" destId="{54E5DF45-7C30-4DF8-A7BA-B6468811D2ED}" srcOrd="1" destOrd="0" presId="urn:microsoft.com/office/officeart/2008/layout/SquareAccentList"/>
    <dgm:cxn modelId="{4B486EB6-017A-4696-8944-1FBC3BED5893}" type="presParOf" srcId="{849938BB-E74A-4950-8E82-A792EBEBF6A8}" destId="{9747F8A0-523E-4B21-AE8C-7FBEB1FE3506}" srcOrd="2" destOrd="0" presId="urn:microsoft.com/office/officeart/2008/layout/SquareAccentList"/>
    <dgm:cxn modelId="{04D13CC7-3BDD-406A-9382-3B311BA4590E}" type="presParOf" srcId="{22565D0E-8073-4D9F-8E70-0C63B489D886}" destId="{880A5EB5-33FF-483D-9EB1-C3190EAC611E}" srcOrd="1" destOrd="0" presId="urn:microsoft.com/office/officeart/2008/layout/SquareAccentList"/>
    <dgm:cxn modelId="{3CA727E8-7097-4B7F-AEC6-B0409356D114}" type="presParOf" srcId="{880A5EB5-33FF-483D-9EB1-C3190EAC611E}" destId="{521B71E9-7F0F-4488-A10B-5D78AECDD8B9}" srcOrd="0" destOrd="0" presId="urn:microsoft.com/office/officeart/2008/layout/SquareAccentList"/>
    <dgm:cxn modelId="{8305ABF4-DE85-463A-A05A-C9F589732FF5}" type="presParOf" srcId="{521B71E9-7F0F-4488-A10B-5D78AECDD8B9}" destId="{6C6AC0C7-4706-48A3-8DDC-179BADE90D66}" srcOrd="0" destOrd="0" presId="urn:microsoft.com/office/officeart/2008/layout/SquareAccentList"/>
    <dgm:cxn modelId="{6A7241C7-BBC1-40A1-96D0-5CF6FD434779}" type="presParOf" srcId="{521B71E9-7F0F-4488-A10B-5D78AECDD8B9}" destId="{D5C05BB4-CD9A-456E-B6B2-D66151605630}" srcOrd="1" destOrd="0" presId="urn:microsoft.com/office/officeart/2008/layout/SquareAccentList"/>
    <dgm:cxn modelId="{2269C118-0AA7-4C56-AF68-EB1704D389F0}" type="presParOf" srcId="{880A5EB5-33FF-483D-9EB1-C3190EAC611E}" destId="{C2524FBB-E303-443E-8B19-5AFD23D5D906}" srcOrd="1" destOrd="0" presId="urn:microsoft.com/office/officeart/2008/layout/SquareAccentList"/>
    <dgm:cxn modelId="{8E53980E-3F18-42D5-8D5A-21639A90A2B7}" type="presParOf" srcId="{C2524FBB-E303-443E-8B19-5AFD23D5D906}" destId="{1C8D7239-E97B-428A-9F85-B175CB69612D}" srcOrd="0" destOrd="0" presId="urn:microsoft.com/office/officeart/2008/layout/SquareAccentList"/>
    <dgm:cxn modelId="{04B9DD49-1DC6-4C5D-94DF-9838E85C3DF4}" type="presParOf" srcId="{C2524FBB-E303-443E-8B19-5AFD23D5D906}" destId="{D9EA79F6-6B9C-422A-9E6A-7BF1B8436369}" srcOrd="1" destOrd="0" presId="urn:microsoft.com/office/officeart/2008/layout/SquareAccentList"/>
    <dgm:cxn modelId="{59F9D3CA-6D62-4B1C-9856-E90FFC62AB18}" type="presParOf" srcId="{1FA61E29-1098-41C0-B62C-EEB08886B5DE}" destId="{9A013150-C2B3-4735-BB99-D7815C64BF55}" srcOrd="1" destOrd="0" presId="urn:microsoft.com/office/officeart/2008/layout/SquareAccentList"/>
    <dgm:cxn modelId="{B3394807-EEF5-4672-A2B1-B241B5140482}" type="presParOf" srcId="{9A013150-C2B3-4735-BB99-D7815C64BF55}" destId="{F2EF1852-F5DD-4534-88C1-BEE9775CACC5}" srcOrd="0" destOrd="0" presId="urn:microsoft.com/office/officeart/2008/layout/SquareAccentList"/>
    <dgm:cxn modelId="{3F41EE31-746C-4C7E-828D-6EE2D2C8E8BF}" type="presParOf" srcId="{F2EF1852-F5DD-4534-88C1-BEE9775CACC5}" destId="{8FECBCA4-962C-4E5E-A67D-52A4BAFF00CA}" srcOrd="0" destOrd="0" presId="urn:microsoft.com/office/officeart/2008/layout/SquareAccentList"/>
    <dgm:cxn modelId="{6307D776-3395-4CDE-A1D8-1ED1379B6845}" type="presParOf" srcId="{F2EF1852-F5DD-4534-88C1-BEE9775CACC5}" destId="{EC705857-8507-49B1-AA81-8DE38ADDD14D}" srcOrd="1" destOrd="0" presId="urn:microsoft.com/office/officeart/2008/layout/SquareAccentList"/>
    <dgm:cxn modelId="{FB943355-33D2-485F-A7E9-E3B68953F069}" type="presParOf" srcId="{F2EF1852-F5DD-4534-88C1-BEE9775CACC5}" destId="{44DB391A-1E08-4BF7-B566-14B72E773521}" srcOrd="2" destOrd="0" presId="urn:microsoft.com/office/officeart/2008/layout/SquareAccentList"/>
    <dgm:cxn modelId="{47D73CC9-CE64-4CBB-B58E-942065E87271}" type="presParOf" srcId="{9A013150-C2B3-4735-BB99-D7815C64BF55}" destId="{D484FFC3-C109-436A-AD1A-3A9ADFE3A653}" srcOrd="1" destOrd="0" presId="urn:microsoft.com/office/officeart/2008/layout/SquareAccentList"/>
    <dgm:cxn modelId="{BC323D5E-6566-4206-B1BB-1C76156F2408}" type="presParOf" srcId="{D484FFC3-C109-436A-AD1A-3A9ADFE3A653}" destId="{81C47173-1DE5-4F77-99CD-2082E540881A}" srcOrd="0" destOrd="0" presId="urn:microsoft.com/office/officeart/2008/layout/SquareAccentList"/>
    <dgm:cxn modelId="{CABD19C8-5002-4E77-8FEB-84661C6A8747}" type="presParOf" srcId="{81C47173-1DE5-4F77-99CD-2082E540881A}" destId="{CBF87B77-AC8A-4BC8-B1EF-3DE1013100BD}" srcOrd="0" destOrd="0" presId="urn:microsoft.com/office/officeart/2008/layout/SquareAccentList"/>
    <dgm:cxn modelId="{1AC42FC1-DBBC-4B00-B57F-B443F2B0A6DD}" type="presParOf" srcId="{81C47173-1DE5-4F77-99CD-2082E540881A}" destId="{D0A098A3-62F7-4C33-BE0E-59589757A4D2}" srcOrd="1" destOrd="0" presId="urn:microsoft.com/office/officeart/2008/layout/SquareAccentList"/>
    <dgm:cxn modelId="{E69F775C-36AA-413F-BBF3-0D97BE2CA626}" type="presParOf" srcId="{D484FFC3-C109-436A-AD1A-3A9ADFE3A653}" destId="{C70A47E7-5605-4E35-9D25-E71145E16D88}" srcOrd="1" destOrd="0" presId="urn:microsoft.com/office/officeart/2008/layout/SquareAccentList"/>
    <dgm:cxn modelId="{9E8B5471-495C-4DF5-BE16-B09A6E0D8992}" type="presParOf" srcId="{C70A47E7-5605-4E35-9D25-E71145E16D88}" destId="{E6F749B4-00D8-4171-91E9-E2FF17429693}" srcOrd="0" destOrd="0" presId="urn:microsoft.com/office/officeart/2008/layout/SquareAccentList"/>
    <dgm:cxn modelId="{A07E4D8F-8647-4446-9991-5FB3C0855C3B}" type="presParOf" srcId="{C70A47E7-5605-4E35-9D25-E71145E16D88}" destId="{E57FBF5A-975F-4CD1-8AE0-27DA88CCE19B}" srcOrd="1" destOrd="0" presId="urn:microsoft.com/office/officeart/2008/layout/SquareAccentList"/>
    <dgm:cxn modelId="{B59522E0-56E2-45EC-8DF6-5BF0E99CA812}" type="presParOf" srcId="{D484FFC3-C109-436A-AD1A-3A9ADFE3A653}" destId="{A100B00D-2EB7-4A4D-BF65-0333C584C0C9}" srcOrd="2" destOrd="0" presId="urn:microsoft.com/office/officeart/2008/layout/SquareAccentList"/>
    <dgm:cxn modelId="{594FB2EB-65FA-43F7-B49E-A2BAD1740D0B}" type="presParOf" srcId="{A100B00D-2EB7-4A4D-BF65-0333C584C0C9}" destId="{7D49D6CC-8975-4019-9BA6-1AF584FC0724}" srcOrd="0" destOrd="0" presId="urn:microsoft.com/office/officeart/2008/layout/SquareAccentList"/>
    <dgm:cxn modelId="{06C23339-E04F-4EFF-9B82-BB1031C97EE4}" type="presParOf" srcId="{A100B00D-2EB7-4A4D-BF65-0333C584C0C9}" destId="{53E1ADF5-66DB-4009-B3E8-B2E98A933343}"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DF4DC0-8DBD-40DD-BDE1-044C2EE67A0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6F0D2B1D-C1E6-4047-A083-8482F1F5173C}">
      <dgm:prSet phldrT="[Texto]"/>
      <dgm:spPr/>
      <dgm:t>
        <a:bodyPr/>
        <a:lstStyle/>
        <a:p>
          <a:r>
            <a:rPr lang="es-MX" dirty="0" smtClean="0"/>
            <a:t>Tipos de riesgo </a:t>
          </a:r>
          <a:endParaRPr lang="es-MX" dirty="0"/>
        </a:p>
      </dgm:t>
    </dgm:pt>
    <dgm:pt modelId="{3A32EB27-808C-43C8-B7C4-B1B037F2BAB2}" type="parTrans" cxnId="{4E8F3D87-9305-4025-86B8-4D00B3AFC770}">
      <dgm:prSet/>
      <dgm:spPr/>
      <dgm:t>
        <a:bodyPr/>
        <a:lstStyle/>
        <a:p>
          <a:endParaRPr lang="es-MX"/>
        </a:p>
      </dgm:t>
    </dgm:pt>
    <dgm:pt modelId="{CC94A08A-F483-4168-BFF8-D3FEB64EA82C}" type="sibTrans" cxnId="{4E8F3D87-9305-4025-86B8-4D00B3AFC770}">
      <dgm:prSet/>
      <dgm:spPr/>
      <dgm:t>
        <a:bodyPr/>
        <a:lstStyle/>
        <a:p>
          <a:endParaRPr lang="es-MX"/>
        </a:p>
      </dgm:t>
    </dgm:pt>
    <dgm:pt modelId="{EFC20447-BE10-4179-A602-E8FBED63FA3A}">
      <dgm:prSet phldrT="[Texto]"/>
      <dgm:spPr/>
      <dgm:t>
        <a:bodyPr/>
        <a:lstStyle/>
        <a:p>
          <a:r>
            <a:rPr lang="es-MX" dirty="0" smtClean="0"/>
            <a:t>Riesgo común</a:t>
          </a:r>
          <a:endParaRPr lang="es-MX" dirty="0"/>
        </a:p>
      </dgm:t>
    </dgm:pt>
    <dgm:pt modelId="{D2A62937-26F3-4B6C-8F11-F932BBDF947B}" type="parTrans" cxnId="{2AB353F4-FF68-4BE6-ADE8-8D311B63CEE9}">
      <dgm:prSet/>
      <dgm:spPr/>
      <dgm:t>
        <a:bodyPr/>
        <a:lstStyle/>
        <a:p>
          <a:endParaRPr lang="es-MX"/>
        </a:p>
      </dgm:t>
    </dgm:pt>
    <dgm:pt modelId="{0F16C444-5A9A-4939-8C21-313BBC17F8BB}" type="sibTrans" cxnId="{2AB353F4-FF68-4BE6-ADE8-8D311B63CEE9}">
      <dgm:prSet/>
      <dgm:spPr/>
      <dgm:t>
        <a:bodyPr/>
        <a:lstStyle/>
        <a:p>
          <a:endParaRPr lang="es-MX"/>
        </a:p>
      </dgm:t>
    </dgm:pt>
    <dgm:pt modelId="{0AD761AA-3907-464C-822F-C55D2AE1737B}">
      <dgm:prSet phldrT="[Texto]"/>
      <dgm:spPr/>
      <dgm:t>
        <a:bodyPr/>
        <a:lstStyle/>
        <a:p>
          <a:r>
            <a:rPr lang="es-MX" dirty="0" smtClean="0"/>
            <a:t>Riesgo en el que los resultados están vinculados.</a:t>
          </a:r>
          <a:endParaRPr lang="es-MX" dirty="0"/>
        </a:p>
      </dgm:t>
    </dgm:pt>
    <dgm:pt modelId="{F1D14E3F-FDAF-4AD8-9A26-9E08D797B8F6}" type="parTrans" cxnId="{828291B6-4AF3-473D-B698-78F52492C713}">
      <dgm:prSet/>
      <dgm:spPr/>
      <dgm:t>
        <a:bodyPr/>
        <a:lstStyle/>
        <a:p>
          <a:endParaRPr lang="es-MX"/>
        </a:p>
      </dgm:t>
    </dgm:pt>
    <dgm:pt modelId="{D6857C6B-EEB7-4362-8267-06B849259B49}" type="sibTrans" cxnId="{828291B6-4AF3-473D-B698-78F52492C713}">
      <dgm:prSet/>
      <dgm:spPr/>
      <dgm:t>
        <a:bodyPr/>
        <a:lstStyle/>
        <a:p>
          <a:endParaRPr lang="es-MX"/>
        </a:p>
      </dgm:t>
    </dgm:pt>
    <dgm:pt modelId="{EDE356BD-FFE7-4F42-B745-83C3021AE29F}">
      <dgm:prSet phldrT="[Texto]"/>
      <dgm:spPr/>
      <dgm:t>
        <a:bodyPr/>
        <a:lstStyle/>
        <a:p>
          <a:r>
            <a:rPr lang="es-MX" dirty="0" smtClean="0"/>
            <a:t>Riesgo independiente</a:t>
          </a:r>
          <a:endParaRPr lang="es-MX" dirty="0"/>
        </a:p>
      </dgm:t>
    </dgm:pt>
    <dgm:pt modelId="{A21F2FEB-2160-4E61-AD31-9EAA801CD8DF}" type="parTrans" cxnId="{535C75E6-3AC4-4327-A003-C1DAC5D0EAE0}">
      <dgm:prSet/>
      <dgm:spPr/>
      <dgm:t>
        <a:bodyPr/>
        <a:lstStyle/>
        <a:p>
          <a:endParaRPr lang="es-MX"/>
        </a:p>
      </dgm:t>
    </dgm:pt>
    <dgm:pt modelId="{8F3E1607-8DE8-40F9-BBB0-DD5AE00B1545}" type="sibTrans" cxnId="{535C75E6-3AC4-4327-A003-C1DAC5D0EAE0}">
      <dgm:prSet/>
      <dgm:spPr/>
      <dgm:t>
        <a:bodyPr/>
        <a:lstStyle/>
        <a:p>
          <a:endParaRPr lang="es-MX"/>
        </a:p>
      </dgm:t>
    </dgm:pt>
    <dgm:pt modelId="{F61B2C1C-64CC-4192-9695-65F6F56FC794}">
      <dgm:prSet phldrT="[Texto]"/>
      <dgm:spPr/>
      <dgm:t>
        <a:bodyPr/>
        <a:lstStyle/>
        <a:p>
          <a:r>
            <a:rPr lang="es-MX" dirty="0" smtClean="0"/>
            <a:t>Riesgo que no se tienen relación entre si. Son independientes el resultado de uno proporciona información sobre el otro </a:t>
          </a:r>
          <a:endParaRPr lang="es-MX" dirty="0"/>
        </a:p>
      </dgm:t>
    </dgm:pt>
    <dgm:pt modelId="{81D2671E-6014-47B9-AEC7-6BBF113416B9}" type="parTrans" cxnId="{120632DA-8D9E-43D0-8634-08F884E79098}">
      <dgm:prSet/>
      <dgm:spPr/>
      <dgm:t>
        <a:bodyPr/>
        <a:lstStyle/>
        <a:p>
          <a:endParaRPr lang="es-MX"/>
        </a:p>
      </dgm:t>
    </dgm:pt>
    <dgm:pt modelId="{F3DFB834-6814-4ACE-9337-90576524B37F}" type="sibTrans" cxnId="{120632DA-8D9E-43D0-8634-08F884E79098}">
      <dgm:prSet/>
      <dgm:spPr/>
      <dgm:t>
        <a:bodyPr/>
        <a:lstStyle/>
        <a:p>
          <a:endParaRPr lang="es-MX"/>
        </a:p>
      </dgm:t>
    </dgm:pt>
    <dgm:pt modelId="{EC4E4BC8-3FFE-4A88-9167-951FB17BF178}">
      <dgm:prSet phldrT="[Texto]"/>
      <dgm:spPr/>
      <dgm:t>
        <a:bodyPr/>
        <a:lstStyle/>
        <a:p>
          <a:r>
            <a:rPr lang="es-MX" dirty="0" smtClean="0"/>
            <a:t>Diversificación: Es el promedio de riesgos independientes.  </a:t>
          </a:r>
          <a:endParaRPr lang="es-MX" dirty="0"/>
        </a:p>
      </dgm:t>
    </dgm:pt>
    <dgm:pt modelId="{EE027586-B3D2-4E20-B337-282D5B95FA55}" type="sibTrans" cxnId="{B3A653DF-AB10-408C-BC70-855A8A3420AC}">
      <dgm:prSet/>
      <dgm:spPr/>
      <dgm:t>
        <a:bodyPr/>
        <a:lstStyle/>
        <a:p>
          <a:endParaRPr lang="es-MX"/>
        </a:p>
      </dgm:t>
    </dgm:pt>
    <dgm:pt modelId="{9136B258-7B64-4668-96D9-117E41198E94}" type="parTrans" cxnId="{B3A653DF-AB10-408C-BC70-855A8A3420AC}">
      <dgm:prSet/>
      <dgm:spPr/>
      <dgm:t>
        <a:bodyPr/>
        <a:lstStyle/>
        <a:p>
          <a:endParaRPr lang="es-MX"/>
        </a:p>
      </dgm:t>
    </dgm:pt>
    <dgm:pt modelId="{12988F12-8994-42B8-BD5D-F01FDB25D05E}" type="pres">
      <dgm:prSet presAssocID="{F4DF4DC0-8DBD-40DD-BDE1-044C2EE67A0F}" presName="hierChild1" presStyleCnt="0">
        <dgm:presLayoutVars>
          <dgm:chPref val="1"/>
          <dgm:dir/>
          <dgm:animOne val="branch"/>
          <dgm:animLvl val="lvl"/>
          <dgm:resizeHandles/>
        </dgm:presLayoutVars>
      </dgm:prSet>
      <dgm:spPr/>
      <dgm:t>
        <a:bodyPr/>
        <a:lstStyle/>
        <a:p>
          <a:endParaRPr lang="es-MX"/>
        </a:p>
      </dgm:t>
    </dgm:pt>
    <dgm:pt modelId="{F52F43F4-73F1-4993-B0DD-30AC6DBAD28C}" type="pres">
      <dgm:prSet presAssocID="{6F0D2B1D-C1E6-4047-A083-8482F1F5173C}" presName="hierRoot1" presStyleCnt="0"/>
      <dgm:spPr/>
    </dgm:pt>
    <dgm:pt modelId="{24D9B862-D479-4928-9E55-A8B4A0B58C5C}" type="pres">
      <dgm:prSet presAssocID="{6F0D2B1D-C1E6-4047-A083-8482F1F5173C}" presName="composite" presStyleCnt="0"/>
      <dgm:spPr/>
    </dgm:pt>
    <dgm:pt modelId="{36451401-A363-4813-85DC-A3442FA1E6DF}" type="pres">
      <dgm:prSet presAssocID="{6F0D2B1D-C1E6-4047-A083-8482F1F5173C}" presName="background" presStyleLbl="node0" presStyleIdx="0" presStyleCnt="1"/>
      <dgm:spPr/>
    </dgm:pt>
    <dgm:pt modelId="{A315FB87-967C-49D8-80C3-4BDBE995F01B}" type="pres">
      <dgm:prSet presAssocID="{6F0D2B1D-C1E6-4047-A083-8482F1F5173C}" presName="text" presStyleLbl="fgAcc0" presStyleIdx="0" presStyleCnt="1">
        <dgm:presLayoutVars>
          <dgm:chPref val="3"/>
        </dgm:presLayoutVars>
      </dgm:prSet>
      <dgm:spPr/>
      <dgm:t>
        <a:bodyPr/>
        <a:lstStyle/>
        <a:p>
          <a:endParaRPr lang="es-MX"/>
        </a:p>
      </dgm:t>
    </dgm:pt>
    <dgm:pt modelId="{34C74AA6-1D3A-4A36-B35C-7A39A6E38306}" type="pres">
      <dgm:prSet presAssocID="{6F0D2B1D-C1E6-4047-A083-8482F1F5173C}" presName="hierChild2" presStyleCnt="0"/>
      <dgm:spPr/>
    </dgm:pt>
    <dgm:pt modelId="{35A20626-C36C-4E64-9352-6EA20CE24C3B}" type="pres">
      <dgm:prSet presAssocID="{D2A62937-26F3-4B6C-8F11-F932BBDF947B}" presName="Name10" presStyleLbl="parChTrans1D2" presStyleIdx="0" presStyleCnt="3"/>
      <dgm:spPr/>
      <dgm:t>
        <a:bodyPr/>
        <a:lstStyle/>
        <a:p>
          <a:endParaRPr lang="es-MX"/>
        </a:p>
      </dgm:t>
    </dgm:pt>
    <dgm:pt modelId="{E84B2738-B798-4231-9733-48ED689C74F9}" type="pres">
      <dgm:prSet presAssocID="{EFC20447-BE10-4179-A602-E8FBED63FA3A}" presName="hierRoot2" presStyleCnt="0"/>
      <dgm:spPr/>
    </dgm:pt>
    <dgm:pt modelId="{A4C04375-6229-4F48-A24A-7A464D9B0880}" type="pres">
      <dgm:prSet presAssocID="{EFC20447-BE10-4179-A602-E8FBED63FA3A}" presName="composite2" presStyleCnt="0"/>
      <dgm:spPr/>
    </dgm:pt>
    <dgm:pt modelId="{32985A60-9CFB-4E77-ABA5-621D25A4E30F}" type="pres">
      <dgm:prSet presAssocID="{EFC20447-BE10-4179-A602-E8FBED63FA3A}" presName="background2" presStyleLbl="node2" presStyleIdx="0" presStyleCnt="3"/>
      <dgm:spPr/>
    </dgm:pt>
    <dgm:pt modelId="{9886AAE1-512F-4159-B47C-0CA9A6F0D632}" type="pres">
      <dgm:prSet presAssocID="{EFC20447-BE10-4179-A602-E8FBED63FA3A}" presName="text2" presStyleLbl="fgAcc2" presStyleIdx="0" presStyleCnt="3">
        <dgm:presLayoutVars>
          <dgm:chPref val="3"/>
        </dgm:presLayoutVars>
      </dgm:prSet>
      <dgm:spPr/>
      <dgm:t>
        <a:bodyPr/>
        <a:lstStyle/>
        <a:p>
          <a:endParaRPr lang="es-MX"/>
        </a:p>
      </dgm:t>
    </dgm:pt>
    <dgm:pt modelId="{1A1A383E-9CBF-4701-98E1-05BE8869D7A4}" type="pres">
      <dgm:prSet presAssocID="{EFC20447-BE10-4179-A602-E8FBED63FA3A}" presName="hierChild3" presStyleCnt="0"/>
      <dgm:spPr/>
    </dgm:pt>
    <dgm:pt modelId="{7C0E27F1-B7F2-475B-A7A3-A8A15934B93F}" type="pres">
      <dgm:prSet presAssocID="{F1D14E3F-FDAF-4AD8-9A26-9E08D797B8F6}" presName="Name17" presStyleLbl="parChTrans1D3" presStyleIdx="0" presStyleCnt="2"/>
      <dgm:spPr/>
      <dgm:t>
        <a:bodyPr/>
        <a:lstStyle/>
        <a:p>
          <a:endParaRPr lang="es-MX"/>
        </a:p>
      </dgm:t>
    </dgm:pt>
    <dgm:pt modelId="{0307729A-8CBC-4DC3-9A65-8D0716D1AFA6}" type="pres">
      <dgm:prSet presAssocID="{0AD761AA-3907-464C-822F-C55D2AE1737B}" presName="hierRoot3" presStyleCnt="0"/>
      <dgm:spPr/>
    </dgm:pt>
    <dgm:pt modelId="{E03F5BBA-F8C8-45EF-ABE7-CEEA4B7F9FC5}" type="pres">
      <dgm:prSet presAssocID="{0AD761AA-3907-464C-822F-C55D2AE1737B}" presName="composite3" presStyleCnt="0"/>
      <dgm:spPr/>
    </dgm:pt>
    <dgm:pt modelId="{DB8E5E1B-177C-43DB-AEDF-973C924C6B0B}" type="pres">
      <dgm:prSet presAssocID="{0AD761AA-3907-464C-822F-C55D2AE1737B}" presName="background3" presStyleLbl="node3" presStyleIdx="0" presStyleCnt="2"/>
      <dgm:spPr/>
    </dgm:pt>
    <dgm:pt modelId="{857C708D-C2F0-45FB-9FA2-FC40C90FCC10}" type="pres">
      <dgm:prSet presAssocID="{0AD761AA-3907-464C-822F-C55D2AE1737B}" presName="text3" presStyleLbl="fgAcc3" presStyleIdx="0" presStyleCnt="2">
        <dgm:presLayoutVars>
          <dgm:chPref val="3"/>
        </dgm:presLayoutVars>
      </dgm:prSet>
      <dgm:spPr/>
      <dgm:t>
        <a:bodyPr/>
        <a:lstStyle/>
        <a:p>
          <a:endParaRPr lang="es-MX"/>
        </a:p>
      </dgm:t>
    </dgm:pt>
    <dgm:pt modelId="{A01F05E0-5357-4E4D-8C95-E48331F78F7E}" type="pres">
      <dgm:prSet presAssocID="{0AD761AA-3907-464C-822F-C55D2AE1737B}" presName="hierChild4" presStyleCnt="0"/>
      <dgm:spPr/>
    </dgm:pt>
    <dgm:pt modelId="{31A17276-00B1-4920-9CB3-66CDDC28CB55}" type="pres">
      <dgm:prSet presAssocID="{9136B258-7B64-4668-96D9-117E41198E94}" presName="Name10" presStyleLbl="parChTrans1D2" presStyleIdx="1" presStyleCnt="3"/>
      <dgm:spPr/>
      <dgm:t>
        <a:bodyPr/>
        <a:lstStyle/>
        <a:p>
          <a:endParaRPr lang="es-MX"/>
        </a:p>
      </dgm:t>
    </dgm:pt>
    <dgm:pt modelId="{DF04B028-F0F0-4A3E-9A0B-59150BCD5734}" type="pres">
      <dgm:prSet presAssocID="{EC4E4BC8-3FFE-4A88-9167-951FB17BF178}" presName="hierRoot2" presStyleCnt="0"/>
      <dgm:spPr/>
    </dgm:pt>
    <dgm:pt modelId="{186E6129-5869-453D-B512-541AE2A4ED3C}" type="pres">
      <dgm:prSet presAssocID="{EC4E4BC8-3FFE-4A88-9167-951FB17BF178}" presName="composite2" presStyleCnt="0"/>
      <dgm:spPr/>
    </dgm:pt>
    <dgm:pt modelId="{F9C31542-E967-4DBC-8B3F-0AA12C368D98}" type="pres">
      <dgm:prSet presAssocID="{EC4E4BC8-3FFE-4A88-9167-951FB17BF178}" presName="background2" presStyleLbl="node2" presStyleIdx="1" presStyleCnt="3"/>
      <dgm:spPr/>
    </dgm:pt>
    <dgm:pt modelId="{7B2B26FE-5EB3-43FF-B1A4-09508B5544CD}" type="pres">
      <dgm:prSet presAssocID="{EC4E4BC8-3FFE-4A88-9167-951FB17BF178}" presName="text2" presStyleLbl="fgAcc2" presStyleIdx="1" presStyleCnt="3">
        <dgm:presLayoutVars>
          <dgm:chPref val="3"/>
        </dgm:presLayoutVars>
      </dgm:prSet>
      <dgm:spPr/>
      <dgm:t>
        <a:bodyPr/>
        <a:lstStyle/>
        <a:p>
          <a:endParaRPr lang="es-MX"/>
        </a:p>
      </dgm:t>
    </dgm:pt>
    <dgm:pt modelId="{354C46CB-E166-41E3-8BB3-22288523B59A}" type="pres">
      <dgm:prSet presAssocID="{EC4E4BC8-3FFE-4A88-9167-951FB17BF178}" presName="hierChild3" presStyleCnt="0"/>
      <dgm:spPr/>
    </dgm:pt>
    <dgm:pt modelId="{B5824204-DAF7-433F-863C-F275776C28B7}" type="pres">
      <dgm:prSet presAssocID="{A21F2FEB-2160-4E61-AD31-9EAA801CD8DF}" presName="Name10" presStyleLbl="parChTrans1D2" presStyleIdx="2" presStyleCnt="3"/>
      <dgm:spPr/>
      <dgm:t>
        <a:bodyPr/>
        <a:lstStyle/>
        <a:p>
          <a:endParaRPr lang="es-MX"/>
        </a:p>
      </dgm:t>
    </dgm:pt>
    <dgm:pt modelId="{AF90637E-6D6F-434F-ACAF-256129BD750B}" type="pres">
      <dgm:prSet presAssocID="{EDE356BD-FFE7-4F42-B745-83C3021AE29F}" presName="hierRoot2" presStyleCnt="0"/>
      <dgm:spPr/>
    </dgm:pt>
    <dgm:pt modelId="{ABA6DE29-429E-4D41-97D8-7936EAE5E755}" type="pres">
      <dgm:prSet presAssocID="{EDE356BD-FFE7-4F42-B745-83C3021AE29F}" presName="composite2" presStyleCnt="0"/>
      <dgm:spPr/>
    </dgm:pt>
    <dgm:pt modelId="{8F52A84A-C2C8-4AD4-A470-10129E41E44C}" type="pres">
      <dgm:prSet presAssocID="{EDE356BD-FFE7-4F42-B745-83C3021AE29F}" presName="background2" presStyleLbl="node2" presStyleIdx="2" presStyleCnt="3"/>
      <dgm:spPr/>
    </dgm:pt>
    <dgm:pt modelId="{65BC9AEB-AC17-4019-8416-7633A64E3AF6}" type="pres">
      <dgm:prSet presAssocID="{EDE356BD-FFE7-4F42-B745-83C3021AE29F}" presName="text2" presStyleLbl="fgAcc2" presStyleIdx="2" presStyleCnt="3">
        <dgm:presLayoutVars>
          <dgm:chPref val="3"/>
        </dgm:presLayoutVars>
      </dgm:prSet>
      <dgm:spPr/>
      <dgm:t>
        <a:bodyPr/>
        <a:lstStyle/>
        <a:p>
          <a:endParaRPr lang="es-MX"/>
        </a:p>
      </dgm:t>
    </dgm:pt>
    <dgm:pt modelId="{CD755D61-639F-4686-BC79-066CB8F8F2EC}" type="pres">
      <dgm:prSet presAssocID="{EDE356BD-FFE7-4F42-B745-83C3021AE29F}" presName="hierChild3" presStyleCnt="0"/>
      <dgm:spPr/>
    </dgm:pt>
    <dgm:pt modelId="{9AD9DF1D-42DF-4BF6-BB82-98F73AF48D21}" type="pres">
      <dgm:prSet presAssocID="{81D2671E-6014-47B9-AEC7-6BBF113416B9}" presName="Name17" presStyleLbl="parChTrans1D3" presStyleIdx="1" presStyleCnt="2"/>
      <dgm:spPr/>
      <dgm:t>
        <a:bodyPr/>
        <a:lstStyle/>
        <a:p>
          <a:endParaRPr lang="es-MX"/>
        </a:p>
      </dgm:t>
    </dgm:pt>
    <dgm:pt modelId="{34E2EDDD-35E9-4E7F-ADEC-4673571D2545}" type="pres">
      <dgm:prSet presAssocID="{F61B2C1C-64CC-4192-9695-65F6F56FC794}" presName="hierRoot3" presStyleCnt="0"/>
      <dgm:spPr/>
    </dgm:pt>
    <dgm:pt modelId="{CAA05205-1320-4851-A646-274BE242A6C2}" type="pres">
      <dgm:prSet presAssocID="{F61B2C1C-64CC-4192-9695-65F6F56FC794}" presName="composite3" presStyleCnt="0"/>
      <dgm:spPr/>
    </dgm:pt>
    <dgm:pt modelId="{F4CEE4A2-BEA8-4630-BAD2-54AC6D1B65CA}" type="pres">
      <dgm:prSet presAssocID="{F61B2C1C-64CC-4192-9695-65F6F56FC794}" presName="background3" presStyleLbl="node3" presStyleIdx="1" presStyleCnt="2"/>
      <dgm:spPr/>
    </dgm:pt>
    <dgm:pt modelId="{E6C1D020-6AD3-4A02-8851-86DD081E5617}" type="pres">
      <dgm:prSet presAssocID="{F61B2C1C-64CC-4192-9695-65F6F56FC794}" presName="text3" presStyleLbl="fgAcc3" presStyleIdx="1" presStyleCnt="2">
        <dgm:presLayoutVars>
          <dgm:chPref val="3"/>
        </dgm:presLayoutVars>
      </dgm:prSet>
      <dgm:spPr/>
      <dgm:t>
        <a:bodyPr/>
        <a:lstStyle/>
        <a:p>
          <a:endParaRPr lang="es-MX"/>
        </a:p>
      </dgm:t>
    </dgm:pt>
    <dgm:pt modelId="{A0D14282-239A-47A1-A302-4A9C895F4A1E}" type="pres">
      <dgm:prSet presAssocID="{F61B2C1C-64CC-4192-9695-65F6F56FC794}" presName="hierChild4" presStyleCnt="0"/>
      <dgm:spPr/>
    </dgm:pt>
  </dgm:ptLst>
  <dgm:cxnLst>
    <dgm:cxn modelId="{DC1CAA54-7F83-4A37-991E-6248CB94C464}" type="presOf" srcId="{81D2671E-6014-47B9-AEC7-6BBF113416B9}" destId="{9AD9DF1D-42DF-4BF6-BB82-98F73AF48D21}" srcOrd="0" destOrd="0" presId="urn:microsoft.com/office/officeart/2005/8/layout/hierarchy1"/>
    <dgm:cxn modelId="{828291B6-4AF3-473D-B698-78F52492C713}" srcId="{EFC20447-BE10-4179-A602-E8FBED63FA3A}" destId="{0AD761AA-3907-464C-822F-C55D2AE1737B}" srcOrd="0" destOrd="0" parTransId="{F1D14E3F-FDAF-4AD8-9A26-9E08D797B8F6}" sibTransId="{D6857C6B-EEB7-4362-8267-06B849259B49}"/>
    <dgm:cxn modelId="{03E77BA9-5238-4E97-AB73-D0F51B466380}" type="presOf" srcId="{A21F2FEB-2160-4E61-AD31-9EAA801CD8DF}" destId="{B5824204-DAF7-433F-863C-F275776C28B7}" srcOrd="0" destOrd="0" presId="urn:microsoft.com/office/officeart/2005/8/layout/hierarchy1"/>
    <dgm:cxn modelId="{39B5688A-B72B-49F1-958A-9845F8EFE97F}" type="presOf" srcId="{F1D14E3F-FDAF-4AD8-9A26-9E08D797B8F6}" destId="{7C0E27F1-B7F2-475B-A7A3-A8A15934B93F}" srcOrd="0" destOrd="0" presId="urn:microsoft.com/office/officeart/2005/8/layout/hierarchy1"/>
    <dgm:cxn modelId="{120632DA-8D9E-43D0-8634-08F884E79098}" srcId="{EDE356BD-FFE7-4F42-B745-83C3021AE29F}" destId="{F61B2C1C-64CC-4192-9695-65F6F56FC794}" srcOrd="0" destOrd="0" parTransId="{81D2671E-6014-47B9-AEC7-6BBF113416B9}" sibTransId="{F3DFB834-6814-4ACE-9337-90576524B37F}"/>
    <dgm:cxn modelId="{1E8C8063-CF14-48B2-9308-CD323A5C4D0F}" type="presOf" srcId="{F61B2C1C-64CC-4192-9695-65F6F56FC794}" destId="{E6C1D020-6AD3-4A02-8851-86DD081E5617}" srcOrd="0" destOrd="0" presId="urn:microsoft.com/office/officeart/2005/8/layout/hierarchy1"/>
    <dgm:cxn modelId="{9F2522B0-AEB7-4F2F-866E-CBFA6021CA41}" type="presOf" srcId="{6F0D2B1D-C1E6-4047-A083-8482F1F5173C}" destId="{A315FB87-967C-49D8-80C3-4BDBE995F01B}" srcOrd="0" destOrd="0" presId="urn:microsoft.com/office/officeart/2005/8/layout/hierarchy1"/>
    <dgm:cxn modelId="{2AB353F4-FF68-4BE6-ADE8-8D311B63CEE9}" srcId="{6F0D2B1D-C1E6-4047-A083-8482F1F5173C}" destId="{EFC20447-BE10-4179-A602-E8FBED63FA3A}" srcOrd="0" destOrd="0" parTransId="{D2A62937-26F3-4B6C-8F11-F932BBDF947B}" sibTransId="{0F16C444-5A9A-4939-8C21-313BBC17F8BB}"/>
    <dgm:cxn modelId="{4E8F3D87-9305-4025-86B8-4D00B3AFC770}" srcId="{F4DF4DC0-8DBD-40DD-BDE1-044C2EE67A0F}" destId="{6F0D2B1D-C1E6-4047-A083-8482F1F5173C}" srcOrd="0" destOrd="0" parTransId="{3A32EB27-808C-43C8-B7C4-B1B037F2BAB2}" sibTransId="{CC94A08A-F483-4168-BFF8-D3FEB64EA82C}"/>
    <dgm:cxn modelId="{0BDED8F6-C283-4AD5-BE4D-49EA7F061F57}" type="presOf" srcId="{EDE356BD-FFE7-4F42-B745-83C3021AE29F}" destId="{65BC9AEB-AC17-4019-8416-7633A64E3AF6}" srcOrd="0" destOrd="0" presId="urn:microsoft.com/office/officeart/2005/8/layout/hierarchy1"/>
    <dgm:cxn modelId="{B3A653DF-AB10-408C-BC70-855A8A3420AC}" srcId="{6F0D2B1D-C1E6-4047-A083-8482F1F5173C}" destId="{EC4E4BC8-3FFE-4A88-9167-951FB17BF178}" srcOrd="1" destOrd="0" parTransId="{9136B258-7B64-4668-96D9-117E41198E94}" sibTransId="{EE027586-B3D2-4E20-B337-282D5B95FA55}"/>
    <dgm:cxn modelId="{79492C94-5A11-418F-8C32-F0C614D89B52}" type="presOf" srcId="{D2A62937-26F3-4B6C-8F11-F932BBDF947B}" destId="{35A20626-C36C-4E64-9352-6EA20CE24C3B}" srcOrd="0" destOrd="0" presId="urn:microsoft.com/office/officeart/2005/8/layout/hierarchy1"/>
    <dgm:cxn modelId="{C11E6B8E-19CC-493A-8343-54ED01B4644B}" type="presOf" srcId="{EFC20447-BE10-4179-A602-E8FBED63FA3A}" destId="{9886AAE1-512F-4159-B47C-0CA9A6F0D632}" srcOrd="0" destOrd="0" presId="urn:microsoft.com/office/officeart/2005/8/layout/hierarchy1"/>
    <dgm:cxn modelId="{535C75E6-3AC4-4327-A003-C1DAC5D0EAE0}" srcId="{6F0D2B1D-C1E6-4047-A083-8482F1F5173C}" destId="{EDE356BD-FFE7-4F42-B745-83C3021AE29F}" srcOrd="2" destOrd="0" parTransId="{A21F2FEB-2160-4E61-AD31-9EAA801CD8DF}" sibTransId="{8F3E1607-8DE8-40F9-BBB0-DD5AE00B1545}"/>
    <dgm:cxn modelId="{42F59DB2-4398-4664-8F6C-101CB76F30C8}" type="presOf" srcId="{EC4E4BC8-3FFE-4A88-9167-951FB17BF178}" destId="{7B2B26FE-5EB3-43FF-B1A4-09508B5544CD}" srcOrd="0" destOrd="0" presId="urn:microsoft.com/office/officeart/2005/8/layout/hierarchy1"/>
    <dgm:cxn modelId="{586E7D2E-2289-4A57-82B6-DBF300495B76}" type="presOf" srcId="{0AD761AA-3907-464C-822F-C55D2AE1737B}" destId="{857C708D-C2F0-45FB-9FA2-FC40C90FCC10}" srcOrd="0" destOrd="0" presId="urn:microsoft.com/office/officeart/2005/8/layout/hierarchy1"/>
    <dgm:cxn modelId="{3340A2F7-0128-426F-AC3D-CC7712235D42}" type="presOf" srcId="{9136B258-7B64-4668-96D9-117E41198E94}" destId="{31A17276-00B1-4920-9CB3-66CDDC28CB55}" srcOrd="0" destOrd="0" presId="urn:microsoft.com/office/officeart/2005/8/layout/hierarchy1"/>
    <dgm:cxn modelId="{3509DC4B-1A91-42B9-B45E-6D9DD760EB37}" type="presOf" srcId="{F4DF4DC0-8DBD-40DD-BDE1-044C2EE67A0F}" destId="{12988F12-8994-42B8-BD5D-F01FDB25D05E}" srcOrd="0" destOrd="0" presId="urn:microsoft.com/office/officeart/2005/8/layout/hierarchy1"/>
    <dgm:cxn modelId="{07E8DD83-A061-4B6F-9C0D-F4FD108AF148}" type="presParOf" srcId="{12988F12-8994-42B8-BD5D-F01FDB25D05E}" destId="{F52F43F4-73F1-4993-B0DD-30AC6DBAD28C}" srcOrd="0" destOrd="0" presId="urn:microsoft.com/office/officeart/2005/8/layout/hierarchy1"/>
    <dgm:cxn modelId="{55BD11CA-AD0F-4CA8-BD60-5D83EA2DA4CC}" type="presParOf" srcId="{F52F43F4-73F1-4993-B0DD-30AC6DBAD28C}" destId="{24D9B862-D479-4928-9E55-A8B4A0B58C5C}" srcOrd="0" destOrd="0" presId="urn:microsoft.com/office/officeart/2005/8/layout/hierarchy1"/>
    <dgm:cxn modelId="{EEF545A8-EC68-4A37-9CB2-5A5EBCBE4105}" type="presParOf" srcId="{24D9B862-D479-4928-9E55-A8B4A0B58C5C}" destId="{36451401-A363-4813-85DC-A3442FA1E6DF}" srcOrd="0" destOrd="0" presId="urn:microsoft.com/office/officeart/2005/8/layout/hierarchy1"/>
    <dgm:cxn modelId="{62000581-2136-41BC-BFB5-0A1739BD94FD}" type="presParOf" srcId="{24D9B862-D479-4928-9E55-A8B4A0B58C5C}" destId="{A315FB87-967C-49D8-80C3-4BDBE995F01B}" srcOrd="1" destOrd="0" presId="urn:microsoft.com/office/officeart/2005/8/layout/hierarchy1"/>
    <dgm:cxn modelId="{1EA95DFB-7D71-4403-9365-13470D9B3B44}" type="presParOf" srcId="{F52F43F4-73F1-4993-B0DD-30AC6DBAD28C}" destId="{34C74AA6-1D3A-4A36-B35C-7A39A6E38306}" srcOrd="1" destOrd="0" presId="urn:microsoft.com/office/officeart/2005/8/layout/hierarchy1"/>
    <dgm:cxn modelId="{58D8AA16-9358-497D-A818-31390E48C072}" type="presParOf" srcId="{34C74AA6-1D3A-4A36-B35C-7A39A6E38306}" destId="{35A20626-C36C-4E64-9352-6EA20CE24C3B}" srcOrd="0" destOrd="0" presId="urn:microsoft.com/office/officeart/2005/8/layout/hierarchy1"/>
    <dgm:cxn modelId="{31559340-33D4-4BB5-A0A6-84EC2B7E60D1}" type="presParOf" srcId="{34C74AA6-1D3A-4A36-B35C-7A39A6E38306}" destId="{E84B2738-B798-4231-9733-48ED689C74F9}" srcOrd="1" destOrd="0" presId="urn:microsoft.com/office/officeart/2005/8/layout/hierarchy1"/>
    <dgm:cxn modelId="{8601EF6B-5AA1-454B-BBA5-9C1EE5BEE21A}" type="presParOf" srcId="{E84B2738-B798-4231-9733-48ED689C74F9}" destId="{A4C04375-6229-4F48-A24A-7A464D9B0880}" srcOrd="0" destOrd="0" presId="urn:microsoft.com/office/officeart/2005/8/layout/hierarchy1"/>
    <dgm:cxn modelId="{3D0D68BE-F98A-4361-93C9-7C444CC3D504}" type="presParOf" srcId="{A4C04375-6229-4F48-A24A-7A464D9B0880}" destId="{32985A60-9CFB-4E77-ABA5-621D25A4E30F}" srcOrd="0" destOrd="0" presId="urn:microsoft.com/office/officeart/2005/8/layout/hierarchy1"/>
    <dgm:cxn modelId="{81413F66-8839-4024-8101-B5D2A451B8DE}" type="presParOf" srcId="{A4C04375-6229-4F48-A24A-7A464D9B0880}" destId="{9886AAE1-512F-4159-B47C-0CA9A6F0D632}" srcOrd="1" destOrd="0" presId="urn:microsoft.com/office/officeart/2005/8/layout/hierarchy1"/>
    <dgm:cxn modelId="{02A40F08-A1D2-4A13-89A8-C981D10F81A0}" type="presParOf" srcId="{E84B2738-B798-4231-9733-48ED689C74F9}" destId="{1A1A383E-9CBF-4701-98E1-05BE8869D7A4}" srcOrd="1" destOrd="0" presId="urn:microsoft.com/office/officeart/2005/8/layout/hierarchy1"/>
    <dgm:cxn modelId="{92E408A9-EBE5-4793-91D2-42BA4D785570}" type="presParOf" srcId="{1A1A383E-9CBF-4701-98E1-05BE8869D7A4}" destId="{7C0E27F1-B7F2-475B-A7A3-A8A15934B93F}" srcOrd="0" destOrd="0" presId="urn:microsoft.com/office/officeart/2005/8/layout/hierarchy1"/>
    <dgm:cxn modelId="{F9C98EE7-101B-4C64-B4B1-682D67D20113}" type="presParOf" srcId="{1A1A383E-9CBF-4701-98E1-05BE8869D7A4}" destId="{0307729A-8CBC-4DC3-9A65-8D0716D1AFA6}" srcOrd="1" destOrd="0" presId="urn:microsoft.com/office/officeart/2005/8/layout/hierarchy1"/>
    <dgm:cxn modelId="{1F0B6A26-2217-4CD0-AE5D-12BB8BD02FE8}" type="presParOf" srcId="{0307729A-8CBC-4DC3-9A65-8D0716D1AFA6}" destId="{E03F5BBA-F8C8-45EF-ABE7-CEEA4B7F9FC5}" srcOrd="0" destOrd="0" presId="urn:microsoft.com/office/officeart/2005/8/layout/hierarchy1"/>
    <dgm:cxn modelId="{676E269B-3B4C-40C6-B887-EF4FBB8BF805}" type="presParOf" srcId="{E03F5BBA-F8C8-45EF-ABE7-CEEA4B7F9FC5}" destId="{DB8E5E1B-177C-43DB-AEDF-973C924C6B0B}" srcOrd="0" destOrd="0" presId="urn:microsoft.com/office/officeart/2005/8/layout/hierarchy1"/>
    <dgm:cxn modelId="{EB072988-AC60-4A03-8050-E74254A67C89}" type="presParOf" srcId="{E03F5BBA-F8C8-45EF-ABE7-CEEA4B7F9FC5}" destId="{857C708D-C2F0-45FB-9FA2-FC40C90FCC10}" srcOrd="1" destOrd="0" presId="urn:microsoft.com/office/officeart/2005/8/layout/hierarchy1"/>
    <dgm:cxn modelId="{C48A167A-C9E4-45CA-94B7-A4257B98C949}" type="presParOf" srcId="{0307729A-8CBC-4DC3-9A65-8D0716D1AFA6}" destId="{A01F05E0-5357-4E4D-8C95-E48331F78F7E}" srcOrd="1" destOrd="0" presId="urn:microsoft.com/office/officeart/2005/8/layout/hierarchy1"/>
    <dgm:cxn modelId="{36790BB8-B31B-4193-A285-87C94C6C39C4}" type="presParOf" srcId="{34C74AA6-1D3A-4A36-B35C-7A39A6E38306}" destId="{31A17276-00B1-4920-9CB3-66CDDC28CB55}" srcOrd="2" destOrd="0" presId="urn:microsoft.com/office/officeart/2005/8/layout/hierarchy1"/>
    <dgm:cxn modelId="{5BB51143-7841-49E1-BC0D-7A85DD1ED390}" type="presParOf" srcId="{34C74AA6-1D3A-4A36-B35C-7A39A6E38306}" destId="{DF04B028-F0F0-4A3E-9A0B-59150BCD5734}" srcOrd="3" destOrd="0" presId="urn:microsoft.com/office/officeart/2005/8/layout/hierarchy1"/>
    <dgm:cxn modelId="{4A14EF07-391F-495D-9383-FE0710C1E576}" type="presParOf" srcId="{DF04B028-F0F0-4A3E-9A0B-59150BCD5734}" destId="{186E6129-5869-453D-B512-541AE2A4ED3C}" srcOrd="0" destOrd="0" presId="urn:microsoft.com/office/officeart/2005/8/layout/hierarchy1"/>
    <dgm:cxn modelId="{BACC0F23-99F7-40BF-AF1F-08B16EED0B7D}" type="presParOf" srcId="{186E6129-5869-453D-B512-541AE2A4ED3C}" destId="{F9C31542-E967-4DBC-8B3F-0AA12C368D98}" srcOrd="0" destOrd="0" presId="urn:microsoft.com/office/officeart/2005/8/layout/hierarchy1"/>
    <dgm:cxn modelId="{5541D932-9D9A-4583-AA7F-74E315083B02}" type="presParOf" srcId="{186E6129-5869-453D-B512-541AE2A4ED3C}" destId="{7B2B26FE-5EB3-43FF-B1A4-09508B5544CD}" srcOrd="1" destOrd="0" presId="urn:microsoft.com/office/officeart/2005/8/layout/hierarchy1"/>
    <dgm:cxn modelId="{C241377E-E060-4633-8AE6-98CA41CE66B8}" type="presParOf" srcId="{DF04B028-F0F0-4A3E-9A0B-59150BCD5734}" destId="{354C46CB-E166-41E3-8BB3-22288523B59A}" srcOrd="1" destOrd="0" presId="urn:microsoft.com/office/officeart/2005/8/layout/hierarchy1"/>
    <dgm:cxn modelId="{6684414D-B293-44C6-89FF-1D8D52B14C6C}" type="presParOf" srcId="{34C74AA6-1D3A-4A36-B35C-7A39A6E38306}" destId="{B5824204-DAF7-433F-863C-F275776C28B7}" srcOrd="4" destOrd="0" presId="urn:microsoft.com/office/officeart/2005/8/layout/hierarchy1"/>
    <dgm:cxn modelId="{86581D2A-A285-4A2E-92CC-51DFCB6D7929}" type="presParOf" srcId="{34C74AA6-1D3A-4A36-B35C-7A39A6E38306}" destId="{AF90637E-6D6F-434F-ACAF-256129BD750B}" srcOrd="5" destOrd="0" presId="urn:microsoft.com/office/officeart/2005/8/layout/hierarchy1"/>
    <dgm:cxn modelId="{AA7F7CA7-9773-4B0B-A41C-5D036E146E6F}" type="presParOf" srcId="{AF90637E-6D6F-434F-ACAF-256129BD750B}" destId="{ABA6DE29-429E-4D41-97D8-7936EAE5E755}" srcOrd="0" destOrd="0" presId="urn:microsoft.com/office/officeart/2005/8/layout/hierarchy1"/>
    <dgm:cxn modelId="{7CCB317A-F426-4709-8734-4D736B17DE32}" type="presParOf" srcId="{ABA6DE29-429E-4D41-97D8-7936EAE5E755}" destId="{8F52A84A-C2C8-4AD4-A470-10129E41E44C}" srcOrd="0" destOrd="0" presId="urn:microsoft.com/office/officeart/2005/8/layout/hierarchy1"/>
    <dgm:cxn modelId="{C3735D72-EC63-40DD-AD65-8E2FAE9AEED7}" type="presParOf" srcId="{ABA6DE29-429E-4D41-97D8-7936EAE5E755}" destId="{65BC9AEB-AC17-4019-8416-7633A64E3AF6}" srcOrd="1" destOrd="0" presId="urn:microsoft.com/office/officeart/2005/8/layout/hierarchy1"/>
    <dgm:cxn modelId="{49E11D51-F04F-4310-9E2C-D89083B2C98B}" type="presParOf" srcId="{AF90637E-6D6F-434F-ACAF-256129BD750B}" destId="{CD755D61-639F-4686-BC79-066CB8F8F2EC}" srcOrd="1" destOrd="0" presId="urn:microsoft.com/office/officeart/2005/8/layout/hierarchy1"/>
    <dgm:cxn modelId="{9C132CA5-F730-4F2A-9D08-44C5AA005F2F}" type="presParOf" srcId="{CD755D61-639F-4686-BC79-066CB8F8F2EC}" destId="{9AD9DF1D-42DF-4BF6-BB82-98F73AF48D21}" srcOrd="0" destOrd="0" presId="urn:microsoft.com/office/officeart/2005/8/layout/hierarchy1"/>
    <dgm:cxn modelId="{B043FD10-3F23-49D7-A46C-A2EE667D72C4}" type="presParOf" srcId="{CD755D61-639F-4686-BC79-066CB8F8F2EC}" destId="{34E2EDDD-35E9-4E7F-ADEC-4673571D2545}" srcOrd="1" destOrd="0" presId="urn:microsoft.com/office/officeart/2005/8/layout/hierarchy1"/>
    <dgm:cxn modelId="{55435075-0DA8-4F88-BE29-7EA1D23FE6E5}" type="presParOf" srcId="{34E2EDDD-35E9-4E7F-ADEC-4673571D2545}" destId="{CAA05205-1320-4851-A646-274BE242A6C2}" srcOrd="0" destOrd="0" presId="urn:microsoft.com/office/officeart/2005/8/layout/hierarchy1"/>
    <dgm:cxn modelId="{ECC91FDD-97CE-4E8F-B79C-940608B6CA75}" type="presParOf" srcId="{CAA05205-1320-4851-A646-274BE242A6C2}" destId="{F4CEE4A2-BEA8-4630-BAD2-54AC6D1B65CA}" srcOrd="0" destOrd="0" presId="urn:microsoft.com/office/officeart/2005/8/layout/hierarchy1"/>
    <dgm:cxn modelId="{9BDC29B1-4BE3-4E86-9032-7C515D15D0C2}" type="presParOf" srcId="{CAA05205-1320-4851-A646-274BE242A6C2}" destId="{E6C1D020-6AD3-4A02-8851-86DD081E5617}" srcOrd="1" destOrd="0" presId="urn:microsoft.com/office/officeart/2005/8/layout/hierarchy1"/>
    <dgm:cxn modelId="{22043E63-5D84-4DF2-BCC9-314EBC2A83C7}" type="presParOf" srcId="{34E2EDDD-35E9-4E7F-ADEC-4673571D2545}" destId="{A0D14282-239A-47A1-A302-4A9C895F4A1E}"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406CE71-D174-4374-A7F1-E4523ABA35E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E875984E-E603-466A-BFE1-6F936EE632B4}">
      <dgm:prSet phldrT="[Texto]"/>
      <dgm:spPr/>
      <dgm:t>
        <a:bodyPr/>
        <a:lstStyle/>
        <a:p>
          <a:r>
            <a:rPr lang="es-MX" dirty="0" smtClean="0"/>
            <a:t>Diversificación en cartera de las acciones.</a:t>
          </a:r>
          <a:endParaRPr lang="es-MX" dirty="0"/>
        </a:p>
      </dgm:t>
    </dgm:pt>
    <dgm:pt modelId="{C2E58606-B32F-4763-86A3-9BEF1248003C}" type="parTrans" cxnId="{B8987BFA-8AEA-4989-84F7-415937389A85}">
      <dgm:prSet/>
      <dgm:spPr/>
      <dgm:t>
        <a:bodyPr/>
        <a:lstStyle/>
        <a:p>
          <a:endParaRPr lang="es-MX"/>
        </a:p>
      </dgm:t>
    </dgm:pt>
    <dgm:pt modelId="{5A868F77-3B76-4FBF-89D8-B8D82471CE47}" type="sibTrans" cxnId="{B8987BFA-8AEA-4989-84F7-415937389A85}">
      <dgm:prSet/>
      <dgm:spPr/>
      <dgm:t>
        <a:bodyPr/>
        <a:lstStyle/>
        <a:p>
          <a:endParaRPr lang="es-MX"/>
        </a:p>
      </dgm:t>
    </dgm:pt>
    <dgm:pt modelId="{76765EA8-6B61-4F62-B6D2-4380F7570835}">
      <dgm:prSet phldrT="[Texto]"/>
      <dgm:spPr/>
      <dgm:t>
        <a:bodyPr/>
        <a:lstStyle/>
        <a:p>
          <a:r>
            <a:rPr lang="es-MX" dirty="0" smtClean="0"/>
            <a:t>Riesgo sistemático </a:t>
          </a:r>
          <a:endParaRPr lang="es-MX" dirty="0"/>
        </a:p>
      </dgm:t>
    </dgm:pt>
    <dgm:pt modelId="{3DC1CF54-8AEE-4F70-92B8-C5C3B758015B}" type="parTrans" cxnId="{92A4C79C-8C94-4D46-8D13-8008C93C9B9E}">
      <dgm:prSet/>
      <dgm:spPr/>
      <dgm:t>
        <a:bodyPr/>
        <a:lstStyle/>
        <a:p>
          <a:endParaRPr lang="es-MX"/>
        </a:p>
      </dgm:t>
    </dgm:pt>
    <dgm:pt modelId="{83F3E6A5-3054-424B-887F-552F829E445C}" type="sibTrans" cxnId="{92A4C79C-8C94-4D46-8D13-8008C93C9B9E}">
      <dgm:prSet/>
      <dgm:spPr/>
      <dgm:t>
        <a:bodyPr/>
        <a:lstStyle/>
        <a:p>
          <a:endParaRPr lang="es-MX"/>
        </a:p>
      </dgm:t>
    </dgm:pt>
    <dgm:pt modelId="{1A4B02AC-470D-4956-BCDE-64CFCB3D303A}">
      <dgm:prSet phldrT="[Texto]"/>
      <dgm:spPr/>
      <dgm:t>
        <a:bodyPr/>
        <a:lstStyle/>
        <a:p>
          <a:r>
            <a:rPr lang="es-MX" dirty="0" smtClean="0"/>
            <a:t>Son las fluctuaciones de la rentabilidad de una acción que son propias del mercado.</a:t>
          </a:r>
          <a:endParaRPr lang="es-MX" dirty="0"/>
        </a:p>
      </dgm:t>
    </dgm:pt>
    <dgm:pt modelId="{2345378E-A5FA-43EE-9B48-1EF97B94F069}" type="parTrans" cxnId="{FB652E3B-6C26-4ADB-A7C8-B0CFF8376D3C}">
      <dgm:prSet/>
      <dgm:spPr/>
      <dgm:t>
        <a:bodyPr/>
        <a:lstStyle/>
        <a:p>
          <a:endParaRPr lang="es-MX"/>
        </a:p>
      </dgm:t>
    </dgm:pt>
    <dgm:pt modelId="{893428B8-4FF5-43A4-B94B-7A12B3B23190}" type="sibTrans" cxnId="{FB652E3B-6C26-4ADB-A7C8-B0CFF8376D3C}">
      <dgm:prSet/>
      <dgm:spPr/>
      <dgm:t>
        <a:bodyPr/>
        <a:lstStyle/>
        <a:p>
          <a:endParaRPr lang="es-MX"/>
        </a:p>
      </dgm:t>
    </dgm:pt>
    <dgm:pt modelId="{496CDAE7-AAE1-419F-8667-ED2F340FE314}">
      <dgm:prSet phldrT="[Texto]"/>
      <dgm:spPr/>
      <dgm:t>
        <a:bodyPr/>
        <a:lstStyle/>
        <a:p>
          <a:r>
            <a:rPr lang="es-MX" dirty="0" smtClean="0"/>
            <a:t>Representan un riesgo común para todas las acciones, también se denomina riesgo no </a:t>
          </a:r>
          <a:r>
            <a:rPr lang="es-MX" dirty="0" err="1" smtClean="0"/>
            <a:t>diversificable</a:t>
          </a:r>
          <a:r>
            <a:rPr lang="es-MX" dirty="0" smtClean="0"/>
            <a:t>.</a:t>
          </a:r>
          <a:endParaRPr lang="es-MX" dirty="0"/>
        </a:p>
      </dgm:t>
    </dgm:pt>
    <dgm:pt modelId="{B383D1F8-6FD2-4024-80D8-2775B81C725D}" type="parTrans" cxnId="{8315942E-61EB-4AEB-B574-5BCEAE20D35F}">
      <dgm:prSet/>
      <dgm:spPr/>
      <dgm:t>
        <a:bodyPr/>
        <a:lstStyle/>
        <a:p>
          <a:endParaRPr lang="es-MX"/>
        </a:p>
      </dgm:t>
    </dgm:pt>
    <dgm:pt modelId="{B90A5AB4-5A67-4F08-8472-3041440F0A21}" type="sibTrans" cxnId="{8315942E-61EB-4AEB-B574-5BCEAE20D35F}">
      <dgm:prSet/>
      <dgm:spPr/>
      <dgm:t>
        <a:bodyPr/>
        <a:lstStyle/>
        <a:p>
          <a:endParaRPr lang="es-MX"/>
        </a:p>
      </dgm:t>
    </dgm:pt>
    <dgm:pt modelId="{F3CBE4C7-999A-422D-979A-271F135AFADB}">
      <dgm:prSet phldrT="[Texto]"/>
      <dgm:spPr/>
      <dgm:t>
        <a:bodyPr/>
        <a:lstStyle/>
        <a:p>
          <a:r>
            <a:rPr lang="es-MX" dirty="0" smtClean="0"/>
            <a:t>Riesgo no sistemático </a:t>
          </a:r>
          <a:endParaRPr lang="es-MX" dirty="0"/>
        </a:p>
      </dgm:t>
    </dgm:pt>
    <dgm:pt modelId="{23BEC3F0-3413-46CB-AF60-4E9A824C61AA}" type="parTrans" cxnId="{5D72E6A8-6684-4C25-9C1D-575F5128071A}">
      <dgm:prSet/>
      <dgm:spPr/>
      <dgm:t>
        <a:bodyPr/>
        <a:lstStyle/>
        <a:p>
          <a:endParaRPr lang="es-MX"/>
        </a:p>
      </dgm:t>
    </dgm:pt>
    <dgm:pt modelId="{503B216C-0B32-48E4-8599-C650143538C2}" type="sibTrans" cxnId="{5D72E6A8-6684-4C25-9C1D-575F5128071A}">
      <dgm:prSet/>
      <dgm:spPr/>
      <dgm:t>
        <a:bodyPr/>
        <a:lstStyle/>
        <a:p>
          <a:endParaRPr lang="es-MX"/>
        </a:p>
      </dgm:t>
    </dgm:pt>
    <dgm:pt modelId="{CEA7305E-4B3A-4A48-9B76-36D329A66795}">
      <dgm:prSet phldrT="[Texto]"/>
      <dgm:spPr/>
      <dgm:t>
        <a:bodyPr/>
        <a:lstStyle/>
        <a:p>
          <a:r>
            <a:rPr lang="es-MX" dirty="0" smtClean="0"/>
            <a:t>Son las fluctuaciones de la rentabilidad de una acción que se deben a noticias especificas de la empresa o del sector.</a:t>
          </a:r>
          <a:endParaRPr lang="es-MX" dirty="0"/>
        </a:p>
      </dgm:t>
    </dgm:pt>
    <dgm:pt modelId="{E6DEEE1E-DCD0-4FE2-A0A8-C4CE764F8843}" type="parTrans" cxnId="{BD7394C2-FBEC-4E00-93F8-65C58171D9C7}">
      <dgm:prSet/>
      <dgm:spPr/>
      <dgm:t>
        <a:bodyPr/>
        <a:lstStyle/>
        <a:p>
          <a:endParaRPr lang="es-MX"/>
        </a:p>
      </dgm:t>
    </dgm:pt>
    <dgm:pt modelId="{5F4E6818-1D0E-4EF8-A210-83F51F5A70FF}" type="sibTrans" cxnId="{BD7394C2-FBEC-4E00-93F8-65C58171D9C7}">
      <dgm:prSet/>
      <dgm:spPr/>
      <dgm:t>
        <a:bodyPr/>
        <a:lstStyle/>
        <a:p>
          <a:endParaRPr lang="es-MX"/>
        </a:p>
      </dgm:t>
    </dgm:pt>
    <dgm:pt modelId="{9012AB1D-F9C9-4519-81F0-144AE20D6C52}">
      <dgm:prSet phldrT="[Texto]"/>
      <dgm:spPr/>
      <dgm:t>
        <a:bodyPr/>
        <a:lstStyle/>
        <a:p>
          <a:r>
            <a:rPr lang="es-MX" dirty="0" smtClean="0"/>
            <a:t>Constituyen riesgos independientes no vinculados a otras acciones, también es conocido como riesgo </a:t>
          </a:r>
          <a:r>
            <a:rPr lang="es-MX" dirty="0" err="1" smtClean="0"/>
            <a:t>diversificable</a:t>
          </a:r>
          <a:r>
            <a:rPr lang="es-MX" dirty="0" smtClean="0"/>
            <a:t>.</a:t>
          </a:r>
          <a:endParaRPr lang="es-MX" dirty="0"/>
        </a:p>
      </dgm:t>
    </dgm:pt>
    <dgm:pt modelId="{9C26C52E-196D-4E95-98D9-8E798411AEAC}" type="parTrans" cxnId="{C079ACF4-B95E-4CF5-83B5-E47414A91B7C}">
      <dgm:prSet/>
      <dgm:spPr/>
      <dgm:t>
        <a:bodyPr/>
        <a:lstStyle/>
        <a:p>
          <a:endParaRPr lang="es-MX"/>
        </a:p>
      </dgm:t>
    </dgm:pt>
    <dgm:pt modelId="{6D05057C-8127-48F7-AB20-19DE814F7005}" type="sibTrans" cxnId="{C079ACF4-B95E-4CF5-83B5-E47414A91B7C}">
      <dgm:prSet/>
      <dgm:spPr/>
      <dgm:t>
        <a:bodyPr/>
        <a:lstStyle/>
        <a:p>
          <a:endParaRPr lang="es-MX"/>
        </a:p>
      </dgm:t>
    </dgm:pt>
    <dgm:pt modelId="{86944593-176F-49A9-A589-3A2455E3FCEE}" type="pres">
      <dgm:prSet presAssocID="{F406CE71-D174-4374-A7F1-E4523ABA35ED}" presName="hierChild1" presStyleCnt="0">
        <dgm:presLayoutVars>
          <dgm:chPref val="1"/>
          <dgm:dir/>
          <dgm:animOne val="branch"/>
          <dgm:animLvl val="lvl"/>
          <dgm:resizeHandles/>
        </dgm:presLayoutVars>
      </dgm:prSet>
      <dgm:spPr/>
      <dgm:t>
        <a:bodyPr/>
        <a:lstStyle/>
        <a:p>
          <a:endParaRPr lang="es-MX"/>
        </a:p>
      </dgm:t>
    </dgm:pt>
    <dgm:pt modelId="{7D7BC9D4-5FD4-4864-AF8F-193487D2734F}" type="pres">
      <dgm:prSet presAssocID="{E875984E-E603-466A-BFE1-6F936EE632B4}" presName="hierRoot1" presStyleCnt="0"/>
      <dgm:spPr/>
    </dgm:pt>
    <dgm:pt modelId="{B9792097-6B90-4021-8AE0-FBFFF261DDB0}" type="pres">
      <dgm:prSet presAssocID="{E875984E-E603-466A-BFE1-6F936EE632B4}" presName="composite" presStyleCnt="0"/>
      <dgm:spPr/>
    </dgm:pt>
    <dgm:pt modelId="{928DA922-73E1-4ABD-9F57-D9E84B71CD3B}" type="pres">
      <dgm:prSet presAssocID="{E875984E-E603-466A-BFE1-6F936EE632B4}" presName="background" presStyleLbl="node0" presStyleIdx="0" presStyleCnt="1"/>
      <dgm:spPr/>
    </dgm:pt>
    <dgm:pt modelId="{741B128A-F78E-4831-84A3-FB608D8ADCFE}" type="pres">
      <dgm:prSet presAssocID="{E875984E-E603-466A-BFE1-6F936EE632B4}" presName="text" presStyleLbl="fgAcc0" presStyleIdx="0" presStyleCnt="1">
        <dgm:presLayoutVars>
          <dgm:chPref val="3"/>
        </dgm:presLayoutVars>
      </dgm:prSet>
      <dgm:spPr/>
      <dgm:t>
        <a:bodyPr/>
        <a:lstStyle/>
        <a:p>
          <a:endParaRPr lang="es-MX"/>
        </a:p>
      </dgm:t>
    </dgm:pt>
    <dgm:pt modelId="{D96C010B-0DD0-4264-BC95-7916C2743AAB}" type="pres">
      <dgm:prSet presAssocID="{E875984E-E603-466A-BFE1-6F936EE632B4}" presName="hierChild2" presStyleCnt="0"/>
      <dgm:spPr/>
    </dgm:pt>
    <dgm:pt modelId="{7A1F1E4D-1A6E-4259-AFB2-31A3B0428641}" type="pres">
      <dgm:prSet presAssocID="{3DC1CF54-8AEE-4F70-92B8-C5C3B758015B}" presName="Name10" presStyleLbl="parChTrans1D2" presStyleIdx="0" presStyleCnt="2"/>
      <dgm:spPr/>
      <dgm:t>
        <a:bodyPr/>
        <a:lstStyle/>
        <a:p>
          <a:endParaRPr lang="es-MX"/>
        </a:p>
      </dgm:t>
    </dgm:pt>
    <dgm:pt modelId="{F48C340D-D767-421F-AC23-FA377EA4A9D0}" type="pres">
      <dgm:prSet presAssocID="{76765EA8-6B61-4F62-B6D2-4380F7570835}" presName="hierRoot2" presStyleCnt="0"/>
      <dgm:spPr/>
    </dgm:pt>
    <dgm:pt modelId="{1D9412BF-FEAF-4653-BC40-E3F92A78E302}" type="pres">
      <dgm:prSet presAssocID="{76765EA8-6B61-4F62-B6D2-4380F7570835}" presName="composite2" presStyleCnt="0"/>
      <dgm:spPr/>
    </dgm:pt>
    <dgm:pt modelId="{E3DEF237-2605-4AB0-BC15-6CA932BC2003}" type="pres">
      <dgm:prSet presAssocID="{76765EA8-6B61-4F62-B6D2-4380F7570835}" presName="background2" presStyleLbl="node2" presStyleIdx="0" presStyleCnt="2"/>
      <dgm:spPr/>
    </dgm:pt>
    <dgm:pt modelId="{39975CA4-4592-48AD-BB64-B8A93FB70CE2}" type="pres">
      <dgm:prSet presAssocID="{76765EA8-6B61-4F62-B6D2-4380F7570835}" presName="text2" presStyleLbl="fgAcc2" presStyleIdx="0" presStyleCnt="2">
        <dgm:presLayoutVars>
          <dgm:chPref val="3"/>
        </dgm:presLayoutVars>
      </dgm:prSet>
      <dgm:spPr/>
      <dgm:t>
        <a:bodyPr/>
        <a:lstStyle/>
        <a:p>
          <a:endParaRPr lang="es-MX"/>
        </a:p>
      </dgm:t>
    </dgm:pt>
    <dgm:pt modelId="{8A6CAF04-7E90-4568-A718-DC52E1027580}" type="pres">
      <dgm:prSet presAssocID="{76765EA8-6B61-4F62-B6D2-4380F7570835}" presName="hierChild3" presStyleCnt="0"/>
      <dgm:spPr/>
    </dgm:pt>
    <dgm:pt modelId="{00EDBECC-399E-42E8-9214-EEAE57334C57}" type="pres">
      <dgm:prSet presAssocID="{2345378E-A5FA-43EE-9B48-1EF97B94F069}" presName="Name17" presStyleLbl="parChTrans1D3" presStyleIdx="0" presStyleCnt="4"/>
      <dgm:spPr/>
      <dgm:t>
        <a:bodyPr/>
        <a:lstStyle/>
        <a:p>
          <a:endParaRPr lang="es-MX"/>
        </a:p>
      </dgm:t>
    </dgm:pt>
    <dgm:pt modelId="{9A6B590D-F1CC-46DD-B5A8-5B025D55BF9D}" type="pres">
      <dgm:prSet presAssocID="{1A4B02AC-470D-4956-BCDE-64CFCB3D303A}" presName="hierRoot3" presStyleCnt="0"/>
      <dgm:spPr/>
    </dgm:pt>
    <dgm:pt modelId="{EC1452FD-A37F-4C9A-B1D4-5E9BE38B9282}" type="pres">
      <dgm:prSet presAssocID="{1A4B02AC-470D-4956-BCDE-64CFCB3D303A}" presName="composite3" presStyleCnt="0"/>
      <dgm:spPr/>
    </dgm:pt>
    <dgm:pt modelId="{27B78055-35DF-4CA7-9560-D191EE2EB8B9}" type="pres">
      <dgm:prSet presAssocID="{1A4B02AC-470D-4956-BCDE-64CFCB3D303A}" presName="background3" presStyleLbl="node3" presStyleIdx="0" presStyleCnt="4"/>
      <dgm:spPr/>
    </dgm:pt>
    <dgm:pt modelId="{C54712B6-C47D-4495-A2B5-5B7E3DF75A62}" type="pres">
      <dgm:prSet presAssocID="{1A4B02AC-470D-4956-BCDE-64CFCB3D303A}" presName="text3" presStyleLbl="fgAcc3" presStyleIdx="0" presStyleCnt="4">
        <dgm:presLayoutVars>
          <dgm:chPref val="3"/>
        </dgm:presLayoutVars>
      </dgm:prSet>
      <dgm:spPr/>
      <dgm:t>
        <a:bodyPr/>
        <a:lstStyle/>
        <a:p>
          <a:endParaRPr lang="es-MX"/>
        </a:p>
      </dgm:t>
    </dgm:pt>
    <dgm:pt modelId="{535D73A6-0B7D-41DB-AD6E-2AA8EB85DFD6}" type="pres">
      <dgm:prSet presAssocID="{1A4B02AC-470D-4956-BCDE-64CFCB3D303A}" presName="hierChild4" presStyleCnt="0"/>
      <dgm:spPr/>
    </dgm:pt>
    <dgm:pt modelId="{154E441C-8E92-4A9E-AF58-012AA80A81C2}" type="pres">
      <dgm:prSet presAssocID="{B383D1F8-6FD2-4024-80D8-2775B81C725D}" presName="Name17" presStyleLbl="parChTrans1D3" presStyleIdx="1" presStyleCnt="4"/>
      <dgm:spPr/>
      <dgm:t>
        <a:bodyPr/>
        <a:lstStyle/>
        <a:p>
          <a:endParaRPr lang="es-MX"/>
        </a:p>
      </dgm:t>
    </dgm:pt>
    <dgm:pt modelId="{B1FA01F0-87C7-4A9A-A8D9-14A97C6FEEE2}" type="pres">
      <dgm:prSet presAssocID="{496CDAE7-AAE1-419F-8667-ED2F340FE314}" presName="hierRoot3" presStyleCnt="0"/>
      <dgm:spPr/>
    </dgm:pt>
    <dgm:pt modelId="{31E6F628-927C-4299-B45B-C21D9AABE30D}" type="pres">
      <dgm:prSet presAssocID="{496CDAE7-AAE1-419F-8667-ED2F340FE314}" presName="composite3" presStyleCnt="0"/>
      <dgm:spPr/>
    </dgm:pt>
    <dgm:pt modelId="{A6B68F4D-CD27-4140-8238-1BB0B33879FD}" type="pres">
      <dgm:prSet presAssocID="{496CDAE7-AAE1-419F-8667-ED2F340FE314}" presName="background3" presStyleLbl="node3" presStyleIdx="1" presStyleCnt="4"/>
      <dgm:spPr/>
    </dgm:pt>
    <dgm:pt modelId="{C954E841-5077-4CC1-9CB2-3602F79FAF65}" type="pres">
      <dgm:prSet presAssocID="{496CDAE7-AAE1-419F-8667-ED2F340FE314}" presName="text3" presStyleLbl="fgAcc3" presStyleIdx="1" presStyleCnt="4">
        <dgm:presLayoutVars>
          <dgm:chPref val="3"/>
        </dgm:presLayoutVars>
      </dgm:prSet>
      <dgm:spPr/>
      <dgm:t>
        <a:bodyPr/>
        <a:lstStyle/>
        <a:p>
          <a:endParaRPr lang="es-MX"/>
        </a:p>
      </dgm:t>
    </dgm:pt>
    <dgm:pt modelId="{82540310-8F22-46B7-8FEC-F2756AE31DD6}" type="pres">
      <dgm:prSet presAssocID="{496CDAE7-AAE1-419F-8667-ED2F340FE314}" presName="hierChild4" presStyleCnt="0"/>
      <dgm:spPr/>
    </dgm:pt>
    <dgm:pt modelId="{57014FB8-3706-4C1E-8A3B-72661EC34053}" type="pres">
      <dgm:prSet presAssocID="{23BEC3F0-3413-46CB-AF60-4E9A824C61AA}" presName="Name10" presStyleLbl="parChTrans1D2" presStyleIdx="1" presStyleCnt="2"/>
      <dgm:spPr/>
      <dgm:t>
        <a:bodyPr/>
        <a:lstStyle/>
        <a:p>
          <a:endParaRPr lang="es-MX"/>
        </a:p>
      </dgm:t>
    </dgm:pt>
    <dgm:pt modelId="{0485FF1F-497E-4032-BB51-6EC0D2E74F54}" type="pres">
      <dgm:prSet presAssocID="{F3CBE4C7-999A-422D-979A-271F135AFADB}" presName="hierRoot2" presStyleCnt="0"/>
      <dgm:spPr/>
    </dgm:pt>
    <dgm:pt modelId="{58FA62FD-0C7C-43AA-8712-B6BA95084171}" type="pres">
      <dgm:prSet presAssocID="{F3CBE4C7-999A-422D-979A-271F135AFADB}" presName="composite2" presStyleCnt="0"/>
      <dgm:spPr/>
    </dgm:pt>
    <dgm:pt modelId="{2EAA5286-6A4B-45CE-97A7-584D5270EE0F}" type="pres">
      <dgm:prSet presAssocID="{F3CBE4C7-999A-422D-979A-271F135AFADB}" presName="background2" presStyleLbl="node2" presStyleIdx="1" presStyleCnt="2"/>
      <dgm:spPr/>
    </dgm:pt>
    <dgm:pt modelId="{AB5AB6A0-982A-490C-A280-53C1D7669516}" type="pres">
      <dgm:prSet presAssocID="{F3CBE4C7-999A-422D-979A-271F135AFADB}" presName="text2" presStyleLbl="fgAcc2" presStyleIdx="1" presStyleCnt="2">
        <dgm:presLayoutVars>
          <dgm:chPref val="3"/>
        </dgm:presLayoutVars>
      </dgm:prSet>
      <dgm:spPr/>
      <dgm:t>
        <a:bodyPr/>
        <a:lstStyle/>
        <a:p>
          <a:endParaRPr lang="es-MX"/>
        </a:p>
      </dgm:t>
    </dgm:pt>
    <dgm:pt modelId="{0889BB69-9AE1-44B7-9DFC-8F668CBA1631}" type="pres">
      <dgm:prSet presAssocID="{F3CBE4C7-999A-422D-979A-271F135AFADB}" presName="hierChild3" presStyleCnt="0"/>
      <dgm:spPr/>
    </dgm:pt>
    <dgm:pt modelId="{22229983-0384-4ED3-AD0D-DD7CD32EF7CC}" type="pres">
      <dgm:prSet presAssocID="{E6DEEE1E-DCD0-4FE2-A0A8-C4CE764F8843}" presName="Name17" presStyleLbl="parChTrans1D3" presStyleIdx="2" presStyleCnt="4"/>
      <dgm:spPr/>
      <dgm:t>
        <a:bodyPr/>
        <a:lstStyle/>
        <a:p>
          <a:endParaRPr lang="es-MX"/>
        </a:p>
      </dgm:t>
    </dgm:pt>
    <dgm:pt modelId="{057BC296-5483-4A8A-8F60-3DDC66FE1520}" type="pres">
      <dgm:prSet presAssocID="{CEA7305E-4B3A-4A48-9B76-36D329A66795}" presName="hierRoot3" presStyleCnt="0"/>
      <dgm:spPr/>
    </dgm:pt>
    <dgm:pt modelId="{39FCF8C3-3B99-4EA0-94FE-0CD092BBAAB7}" type="pres">
      <dgm:prSet presAssocID="{CEA7305E-4B3A-4A48-9B76-36D329A66795}" presName="composite3" presStyleCnt="0"/>
      <dgm:spPr/>
    </dgm:pt>
    <dgm:pt modelId="{C4189564-A302-4F56-9C27-9E015A3263F9}" type="pres">
      <dgm:prSet presAssocID="{CEA7305E-4B3A-4A48-9B76-36D329A66795}" presName="background3" presStyleLbl="node3" presStyleIdx="2" presStyleCnt="4"/>
      <dgm:spPr/>
    </dgm:pt>
    <dgm:pt modelId="{D9263F71-66C7-4E8F-9EA7-E4B91E5E8C8B}" type="pres">
      <dgm:prSet presAssocID="{CEA7305E-4B3A-4A48-9B76-36D329A66795}" presName="text3" presStyleLbl="fgAcc3" presStyleIdx="2" presStyleCnt="4">
        <dgm:presLayoutVars>
          <dgm:chPref val="3"/>
        </dgm:presLayoutVars>
      </dgm:prSet>
      <dgm:spPr/>
      <dgm:t>
        <a:bodyPr/>
        <a:lstStyle/>
        <a:p>
          <a:endParaRPr lang="es-MX"/>
        </a:p>
      </dgm:t>
    </dgm:pt>
    <dgm:pt modelId="{989611A5-EAB9-447F-9894-8EB9BE46B7DB}" type="pres">
      <dgm:prSet presAssocID="{CEA7305E-4B3A-4A48-9B76-36D329A66795}" presName="hierChild4" presStyleCnt="0"/>
      <dgm:spPr/>
    </dgm:pt>
    <dgm:pt modelId="{AA37C9A3-3EBD-48D2-BC42-8A793074C018}" type="pres">
      <dgm:prSet presAssocID="{9C26C52E-196D-4E95-98D9-8E798411AEAC}" presName="Name17" presStyleLbl="parChTrans1D3" presStyleIdx="3" presStyleCnt="4"/>
      <dgm:spPr/>
      <dgm:t>
        <a:bodyPr/>
        <a:lstStyle/>
        <a:p>
          <a:endParaRPr lang="es-MX"/>
        </a:p>
      </dgm:t>
    </dgm:pt>
    <dgm:pt modelId="{D2AC88EC-3C2D-4A70-AC32-E1DF054D5801}" type="pres">
      <dgm:prSet presAssocID="{9012AB1D-F9C9-4519-81F0-144AE20D6C52}" presName="hierRoot3" presStyleCnt="0"/>
      <dgm:spPr/>
    </dgm:pt>
    <dgm:pt modelId="{DD82FF31-4A7D-41FD-98B4-F6D1DBBC57D5}" type="pres">
      <dgm:prSet presAssocID="{9012AB1D-F9C9-4519-81F0-144AE20D6C52}" presName="composite3" presStyleCnt="0"/>
      <dgm:spPr/>
    </dgm:pt>
    <dgm:pt modelId="{5D37FC90-B6D6-48EE-9EB7-52259B37A71C}" type="pres">
      <dgm:prSet presAssocID="{9012AB1D-F9C9-4519-81F0-144AE20D6C52}" presName="background3" presStyleLbl="node3" presStyleIdx="3" presStyleCnt="4"/>
      <dgm:spPr/>
    </dgm:pt>
    <dgm:pt modelId="{AEE34270-811A-4ABE-8AC7-8217C3E31457}" type="pres">
      <dgm:prSet presAssocID="{9012AB1D-F9C9-4519-81F0-144AE20D6C52}" presName="text3" presStyleLbl="fgAcc3" presStyleIdx="3" presStyleCnt="4">
        <dgm:presLayoutVars>
          <dgm:chPref val="3"/>
        </dgm:presLayoutVars>
      </dgm:prSet>
      <dgm:spPr/>
      <dgm:t>
        <a:bodyPr/>
        <a:lstStyle/>
        <a:p>
          <a:endParaRPr lang="es-MX"/>
        </a:p>
      </dgm:t>
    </dgm:pt>
    <dgm:pt modelId="{ABB6D77B-99D1-4B7F-83C4-A3AFC8908209}" type="pres">
      <dgm:prSet presAssocID="{9012AB1D-F9C9-4519-81F0-144AE20D6C52}" presName="hierChild4" presStyleCnt="0"/>
      <dgm:spPr/>
    </dgm:pt>
  </dgm:ptLst>
  <dgm:cxnLst>
    <dgm:cxn modelId="{FB652E3B-6C26-4ADB-A7C8-B0CFF8376D3C}" srcId="{76765EA8-6B61-4F62-B6D2-4380F7570835}" destId="{1A4B02AC-470D-4956-BCDE-64CFCB3D303A}" srcOrd="0" destOrd="0" parTransId="{2345378E-A5FA-43EE-9B48-1EF97B94F069}" sibTransId="{893428B8-4FF5-43A4-B94B-7A12B3B23190}"/>
    <dgm:cxn modelId="{5E2A823C-6847-44B1-A351-EBF76FB5522E}" type="presOf" srcId="{F406CE71-D174-4374-A7F1-E4523ABA35ED}" destId="{86944593-176F-49A9-A589-3A2455E3FCEE}" srcOrd="0" destOrd="0" presId="urn:microsoft.com/office/officeart/2005/8/layout/hierarchy1"/>
    <dgm:cxn modelId="{8315942E-61EB-4AEB-B574-5BCEAE20D35F}" srcId="{76765EA8-6B61-4F62-B6D2-4380F7570835}" destId="{496CDAE7-AAE1-419F-8667-ED2F340FE314}" srcOrd="1" destOrd="0" parTransId="{B383D1F8-6FD2-4024-80D8-2775B81C725D}" sibTransId="{B90A5AB4-5A67-4F08-8472-3041440F0A21}"/>
    <dgm:cxn modelId="{F55BC356-4129-4D47-9816-2559F05AE8CA}" type="presOf" srcId="{1A4B02AC-470D-4956-BCDE-64CFCB3D303A}" destId="{C54712B6-C47D-4495-A2B5-5B7E3DF75A62}" srcOrd="0" destOrd="0" presId="urn:microsoft.com/office/officeart/2005/8/layout/hierarchy1"/>
    <dgm:cxn modelId="{9522E06C-9E10-4ACC-838A-6BCD89ACE3E8}" type="presOf" srcId="{496CDAE7-AAE1-419F-8667-ED2F340FE314}" destId="{C954E841-5077-4CC1-9CB2-3602F79FAF65}" srcOrd="0" destOrd="0" presId="urn:microsoft.com/office/officeart/2005/8/layout/hierarchy1"/>
    <dgm:cxn modelId="{5D72E6A8-6684-4C25-9C1D-575F5128071A}" srcId="{E875984E-E603-466A-BFE1-6F936EE632B4}" destId="{F3CBE4C7-999A-422D-979A-271F135AFADB}" srcOrd="1" destOrd="0" parTransId="{23BEC3F0-3413-46CB-AF60-4E9A824C61AA}" sibTransId="{503B216C-0B32-48E4-8599-C650143538C2}"/>
    <dgm:cxn modelId="{0C4CE41C-C1DB-4599-A74D-9D40DF066749}" type="presOf" srcId="{9C26C52E-196D-4E95-98D9-8E798411AEAC}" destId="{AA37C9A3-3EBD-48D2-BC42-8A793074C018}" srcOrd="0" destOrd="0" presId="urn:microsoft.com/office/officeart/2005/8/layout/hierarchy1"/>
    <dgm:cxn modelId="{C079ACF4-B95E-4CF5-83B5-E47414A91B7C}" srcId="{F3CBE4C7-999A-422D-979A-271F135AFADB}" destId="{9012AB1D-F9C9-4519-81F0-144AE20D6C52}" srcOrd="1" destOrd="0" parTransId="{9C26C52E-196D-4E95-98D9-8E798411AEAC}" sibTransId="{6D05057C-8127-48F7-AB20-19DE814F7005}"/>
    <dgm:cxn modelId="{D090C512-9A96-4A09-B181-E5050D5CBF4F}" type="presOf" srcId="{23BEC3F0-3413-46CB-AF60-4E9A824C61AA}" destId="{57014FB8-3706-4C1E-8A3B-72661EC34053}" srcOrd="0" destOrd="0" presId="urn:microsoft.com/office/officeart/2005/8/layout/hierarchy1"/>
    <dgm:cxn modelId="{BD7394C2-FBEC-4E00-93F8-65C58171D9C7}" srcId="{F3CBE4C7-999A-422D-979A-271F135AFADB}" destId="{CEA7305E-4B3A-4A48-9B76-36D329A66795}" srcOrd="0" destOrd="0" parTransId="{E6DEEE1E-DCD0-4FE2-A0A8-C4CE764F8843}" sibTransId="{5F4E6818-1D0E-4EF8-A210-83F51F5A70FF}"/>
    <dgm:cxn modelId="{4B0EDA38-0DD5-4B20-8147-49E2CC0DB5E3}" type="presOf" srcId="{E875984E-E603-466A-BFE1-6F936EE632B4}" destId="{741B128A-F78E-4831-84A3-FB608D8ADCFE}" srcOrd="0" destOrd="0" presId="urn:microsoft.com/office/officeart/2005/8/layout/hierarchy1"/>
    <dgm:cxn modelId="{60951984-CE9A-4C05-8B0B-BF7D572F3816}" type="presOf" srcId="{3DC1CF54-8AEE-4F70-92B8-C5C3B758015B}" destId="{7A1F1E4D-1A6E-4259-AFB2-31A3B0428641}" srcOrd="0" destOrd="0" presId="urn:microsoft.com/office/officeart/2005/8/layout/hierarchy1"/>
    <dgm:cxn modelId="{B8987BFA-8AEA-4989-84F7-415937389A85}" srcId="{F406CE71-D174-4374-A7F1-E4523ABA35ED}" destId="{E875984E-E603-466A-BFE1-6F936EE632B4}" srcOrd="0" destOrd="0" parTransId="{C2E58606-B32F-4763-86A3-9BEF1248003C}" sibTransId="{5A868F77-3B76-4FBF-89D8-B8D82471CE47}"/>
    <dgm:cxn modelId="{C43C15A9-31D3-4CC9-9E61-DCEF9AA64DA0}" type="presOf" srcId="{9012AB1D-F9C9-4519-81F0-144AE20D6C52}" destId="{AEE34270-811A-4ABE-8AC7-8217C3E31457}" srcOrd="0" destOrd="0" presId="urn:microsoft.com/office/officeart/2005/8/layout/hierarchy1"/>
    <dgm:cxn modelId="{91970117-0A14-4FF6-8121-C0F7914B7B72}" type="presOf" srcId="{F3CBE4C7-999A-422D-979A-271F135AFADB}" destId="{AB5AB6A0-982A-490C-A280-53C1D7669516}" srcOrd="0" destOrd="0" presId="urn:microsoft.com/office/officeart/2005/8/layout/hierarchy1"/>
    <dgm:cxn modelId="{9DCDBC46-1B84-4775-BE25-C2A9A625DB30}" type="presOf" srcId="{E6DEEE1E-DCD0-4FE2-A0A8-C4CE764F8843}" destId="{22229983-0384-4ED3-AD0D-DD7CD32EF7CC}" srcOrd="0" destOrd="0" presId="urn:microsoft.com/office/officeart/2005/8/layout/hierarchy1"/>
    <dgm:cxn modelId="{19DFCF74-1C59-4231-B8EB-285DF7C27F01}" type="presOf" srcId="{CEA7305E-4B3A-4A48-9B76-36D329A66795}" destId="{D9263F71-66C7-4E8F-9EA7-E4B91E5E8C8B}" srcOrd="0" destOrd="0" presId="urn:microsoft.com/office/officeart/2005/8/layout/hierarchy1"/>
    <dgm:cxn modelId="{89FB1E0B-B1A8-4EA9-A85B-EC87DD5C0782}" type="presOf" srcId="{B383D1F8-6FD2-4024-80D8-2775B81C725D}" destId="{154E441C-8E92-4A9E-AF58-012AA80A81C2}" srcOrd="0" destOrd="0" presId="urn:microsoft.com/office/officeart/2005/8/layout/hierarchy1"/>
    <dgm:cxn modelId="{0EC35888-9F19-4C2F-BB06-6221A6A97475}" type="presOf" srcId="{76765EA8-6B61-4F62-B6D2-4380F7570835}" destId="{39975CA4-4592-48AD-BB64-B8A93FB70CE2}" srcOrd="0" destOrd="0" presId="urn:microsoft.com/office/officeart/2005/8/layout/hierarchy1"/>
    <dgm:cxn modelId="{92A4C79C-8C94-4D46-8D13-8008C93C9B9E}" srcId="{E875984E-E603-466A-BFE1-6F936EE632B4}" destId="{76765EA8-6B61-4F62-B6D2-4380F7570835}" srcOrd="0" destOrd="0" parTransId="{3DC1CF54-8AEE-4F70-92B8-C5C3B758015B}" sibTransId="{83F3E6A5-3054-424B-887F-552F829E445C}"/>
    <dgm:cxn modelId="{5045F517-DF9F-411A-A5B3-28EB0CA6DA41}" type="presOf" srcId="{2345378E-A5FA-43EE-9B48-1EF97B94F069}" destId="{00EDBECC-399E-42E8-9214-EEAE57334C57}" srcOrd="0" destOrd="0" presId="urn:microsoft.com/office/officeart/2005/8/layout/hierarchy1"/>
    <dgm:cxn modelId="{AEA63CFC-8D7A-4BF7-BF21-4A36D55AECE6}" type="presParOf" srcId="{86944593-176F-49A9-A589-3A2455E3FCEE}" destId="{7D7BC9D4-5FD4-4864-AF8F-193487D2734F}" srcOrd="0" destOrd="0" presId="urn:microsoft.com/office/officeart/2005/8/layout/hierarchy1"/>
    <dgm:cxn modelId="{78733A95-A1D0-40C5-8860-0861BD6407B4}" type="presParOf" srcId="{7D7BC9D4-5FD4-4864-AF8F-193487D2734F}" destId="{B9792097-6B90-4021-8AE0-FBFFF261DDB0}" srcOrd="0" destOrd="0" presId="urn:microsoft.com/office/officeart/2005/8/layout/hierarchy1"/>
    <dgm:cxn modelId="{04F6B6CD-9E25-49A8-A670-2CA1EC997415}" type="presParOf" srcId="{B9792097-6B90-4021-8AE0-FBFFF261DDB0}" destId="{928DA922-73E1-4ABD-9F57-D9E84B71CD3B}" srcOrd="0" destOrd="0" presId="urn:microsoft.com/office/officeart/2005/8/layout/hierarchy1"/>
    <dgm:cxn modelId="{0363B776-FD00-4112-B82B-E5A26DE545AF}" type="presParOf" srcId="{B9792097-6B90-4021-8AE0-FBFFF261DDB0}" destId="{741B128A-F78E-4831-84A3-FB608D8ADCFE}" srcOrd="1" destOrd="0" presId="urn:microsoft.com/office/officeart/2005/8/layout/hierarchy1"/>
    <dgm:cxn modelId="{EE48AD8E-048D-4874-A2E8-87CF9A534090}" type="presParOf" srcId="{7D7BC9D4-5FD4-4864-AF8F-193487D2734F}" destId="{D96C010B-0DD0-4264-BC95-7916C2743AAB}" srcOrd="1" destOrd="0" presId="urn:microsoft.com/office/officeart/2005/8/layout/hierarchy1"/>
    <dgm:cxn modelId="{733651A5-53A3-413B-B697-A8E5DE1E9DB6}" type="presParOf" srcId="{D96C010B-0DD0-4264-BC95-7916C2743AAB}" destId="{7A1F1E4D-1A6E-4259-AFB2-31A3B0428641}" srcOrd="0" destOrd="0" presId="urn:microsoft.com/office/officeart/2005/8/layout/hierarchy1"/>
    <dgm:cxn modelId="{34D292EA-9D7D-4C01-AD47-75D00D44C274}" type="presParOf" srcId="{D96C010B-0DD0-4264-BC95-7916C2743AAB}" destId="{F48C340D-D767-421F-AC23-FA377EA4A9D0}" srcOrd="1" destOrd="0" presId="urn:microsoft.com/office/officeart/2005/8/layout/hierarchy1"/>
    <dgm:cxn modelId="{F983989D-BADC-4613-B8BA-880B0D7EC275}" type="presParOf" srcId="{F48C340D-D767-421F-AC23-FA377EA4A9D0}" destId="{1D9412BF-FEAF-4653-BC40-E3F92A78E302}" srcOrd="0" destOrd="0" presId="urn:microsoft.com/office/officeart/2005/8/layout/hierarchy1"/>
    <dgm:cxn modelId="{19FA1574-D5AD-453B-A9F3-68C13E7C32CF}" type="presParOf" srcId="{1D9412BF-FEAF-4653-BC40-E3F92A78E302}" destId="{E3DEF237-2605-4AB0-BC15-6CA932BC2003}" srcOrd="0" destOrd="0" presId="urn:microsoft.com/office/officeart/2005/8/layout/hierarchy1"/>
    <dgm:cxn modelId="{1DB2840F-7425-4C21-ACEF-6167B7B0D753}" type="presParOf" srcId="{1D9412BF-FEAF-4653-BC40-E3F92A78E302}" destId="{39975CA4-4592-48AD-BB64-B8A93FB70CE2}" srcOrd="1" destOrd="0" presId="urn:microsoft.com/office/officeart/2005/8/layout/hierarchy1"/>
    <dgm:cxn modelId="{B276C0CB-1EA5-4026-BD62-84B2DEBBA472}" type="presParOf" srcId="{F48C340D-D767-421F-AC23-FA377EA4A9D0}" destId="{8A6CAF04-7E90-4568-A718-DC52E1027580}" srcOrd="1" destOrd="0" presId="urn:microsoft.com/office/officeart/2005/8/layout/hierarchy1"/>
    <dgm:cxn modelId="{458C5783-80B7-460D-AF89-3B96AF573D67}" type="presParOf" srcId="{8A6CAF04-7E90-4568-A718-DC52E1027580}" destId="{00EDBECC-399E-42E8-9214-EEAE57334C57}" srcOrd="0" destOrd="0" presId="urn:microsoft.com/office/officeart/2005/8/layout/hierarchy1"/>
    <dgm:cxn modelId="{78D26298-4159-4C87-80D4-0146B9AD465A}" type="presParOf" srcId="{8A6CAF04-7E90-4568-A718-DC52E1027580}" destId="{9A6B590D-F1CC-46DD-B5A8-5B025D55BF9D}" srcOrd="1" destOrd="0" presId="urn:microsoft.com/office/officeart/2005/8/layout/hierarchy1"/>
    <dgm:cxn modelId="{71419D4C-D1E1-4977-8C67-DAEFB551CEFA}" type="presParOf" srcId="{9A6B590D-F1CC-46DD-B5A8-5B025D55BF9D}" destId="{EC1452FD-A37F-4C9A-B1D4-5E9BE38B9282}" srcOrd="0" destOrd="0" presId="urn:microsoft.com/office/officeart/2005/8/layout/hierarchy1"/>
    <dgm:cxn modelId="{698D7633-F542-4079-9F9D-4F611B928B3B}" type="presParOf" srcId="{EC1452FD-A37F-4C9A-B1D4-5E9BE38B9282}" destId="{27B78055-35DF-4CA7-9560-D191EE2EB8B9}" srcOrd="0" destOrd="0" presId="urn:microsoft.com/office/officeart/2005/8/layout/hierarchy1"/>
    <dgm:cxn modelId="{AE8700DB-8868-4D6F-A7A3-91654BD98A34}" type="presParOf" srcId="{EC1452FD-A37F-4C9A-B1D4-5E9BE38B9282}" destId="{C54712B6-C47D-4495-A2B5-5B7E3DF75A62}" srcOrd="1" destOrd="0" presId="urn:microsoft.com/office/officeart/2005/8/layout/hierarchy1"/>
    <dgm:cxn modelId="{D1BBFC4F-0C33-4E0F-BE50-693B6E489E49}" type="presParOf" srcId="{9A6B590D-F1CC-46DD-B5A8-5B025D55BF9D}" destId="{535D73A6-0B7D-41DB-AD6E-2AA8EB85DFD6}" srcOrd="1" destOrd="0" presId="urn:microsoft.com/office/officeart/2005/8/layout/hierarchy1"/>
    <dgm:cxn modelId="{F40CEB39-7A50-4549-A370-8C461581288D}" type="presParOf" srcId="{8A6CAF04-7E90-4568-A718-DC52E1027580}" destId="{154E441C-8E92-4A9E-AF58-012AA80A81C2}" srcOrd="2" destOrd="0" presId="urn:microsoft.com/office/officeart/2005/8/layout/hierarchy1"/>
    <dgm:cxn modelId="{B19176F9-59A1-4548-B08A-82D690CC50AE}" type="presParOf" srcId="{8A6CAF04-7E90-4568-A718-DC52E1027580}" destId="{B1FA01F0-87C7-4A9A-A8D9-14A97C6FEEE2}" srcOrd="3" destOrd="0" presId="urn:microsoft.com/office/officeart/2005/8/layout/hierarchy1"/>
    <dgm:cxn modelId="{765694D2-658E-4C79-A208-5B39D4F4F785}" type="presParOf" srcId="{B1FA01F0-87C7-4A9A-A8D9-14A97C6FEEE2}" destId="{31E6F628-927C-4299-B45B-C21D9AABE30D}" srcOrd="0" destOrd="0" presId="urn:microsoft.com/office/officeart/2005/8/layout/hierarchy1"/>
    <dgm:cxn modelId="{275FCBFE-0042-4E7B-A7FC-C422475B3CCE}" type="presParOf" srcId="{31E6F628-927C-4299-B45B-C21D9AABE30D}" destId="{A6B68F4D-CD27-4140-8238-1BB0B33879FD}" srcOrd="0" destOrd="0" presId="urn:microsoft.com/office/officeart/2005/8/layout/hierarchy1"/>
    <dgm:cxn modelId="{6BD21D10-3FCA-488A-A1E1-5F6DC9572907}" type="presParOf" srcId="{31E6F628-927C-4299-B45B-C21D9AABE30D}" destId="{C954E841-5077-4CC1-9CB2-3602F79FAF65}" srcOrd="1" destOrd="0" presId="urn:microsoft.com/office/officeart/2005/8/layout/hierarchy1"/>
    <dgm:cxn modelId="{958589EB-3C07-4A52-B300-B33FA84D5B01}" type="presParOf" srcId="{B1FA01F0-87C7-4A9A-A8D9-14A97C6FEEE2}" destId="{82540310-8F22-46B7-8FEC-F2756AE31DD6}" srcOrd="1" destOrd="0" presId="urn:microsoft.com/office/officeart/2005/8/layout/hierarchy1"/>
    <dgm:cxn modelId="{26A324F5-4DAC-44F8-8641-23603AEFF6C1}" type="presParOf" srcId="{D96C010B-0DD0-4264-BC95-7916C2743AAB}" destId="{57014FB8-3706-4C1E-8A3B-72661EC34053}" srcOrd="2" destOrd="0" presId="urn:microsoft.com/office/officeart/2005/8/layout/hierarchy1"/>
    <dgm:cxn modelId="{390E715B-D754-4C71-9813-010D24D0A60B}" type="presParOf" srcId="{D96C010B-0DD0-4264-BC95-7916C2743AAB}" destId="{0485FF1F-497E-4032-BB51-6EC0D2E74F54}" srcOrd="3" destOrd="0" presId="urn:microsoft.com/office/officeart/2005/8/layout/hierarchy1"/>
    <dgm:cxn modelId="{6F2312B8-67FB-4612-969E-BF0C9AD8F88B}" type="presParOf" srcId="{0485FF1F-497E-4032-BB51-6EC0D2E74F54}" destId="{58FA62FD-0C7C-43AA-8712-B6BA95084171}" srcOrd="0" destOrd="0" presId="urn:microsoft.com/office/officeart/2005/8/layout/hierarchy1"/>
    <dgm:cxn modelId="{66203D4F-7558-4949-B601-13C57F131ED3}" type="presParOf" srcId="{58FA62FD-0C7C-43AA-8712-B6BA95084171}" destId="{2EAA5286-6A4B-45CE-97A7-584D5270EE0F}" srcOrd="0" destOrd="0" presId="urn:microsoft.com/office/officeart/2005/8/layout/hierarchy1"/>
    <dgm:cxn modelId="{160B9C70-ED11-498E-945F-E3C5D7DEFDBD}" type="presParOf" srcId="{58FA62FD-0C7C-43AA-8712-B6BA95084171}" destId="{AB5AB6A0-982A-490C-A280-53C1D7669516}" srcOrd="1" destOrd="0" presId="urn:microsoft.com/office/officeart/2005/8/layout/hierarchy1"/>
    <dgm:cxn modelId="{3E97AA44-B449-4BDD-8583-1A741994E5CF}" type="presParOf" srcId="{0485FF1F-497E-4032-BB51-6EC0D2E74F54}" destId="{0889BB69-9AE1-44B7-9DFC-8F668CBA1631}" srcOrd="1" destOrd="0" presId="urn:microsoft.com/office/officeart/2005/8/layout/hierarchy1"/>
    <dgm:cxn modelId="{C04925C0-4BB5-4E3D-AA30-FC8E716CEA1C}" type="presParOf" srcId="{0889BB69-9AE1-44B7-9DFC-8F668CBA1631}" destId="{22229983-0384-4ED3-AD0D-DD7CD32EF7CC}" srcOrd="0" destOrd="0" presId="urn:microsoft.com/office/officeart/2005/8/layout/hierarchy1"/>
    <dgm:cxn modelId="{6DC9728E-4626-4CAF-96AF-513C66D1F1DD}" type="presParOf" srcId="{0889BB69-9AE1-44B7-9DFC-8F668CBA1631}" destId="{057BC296-5483-4A8A-8F60-3DDC66FE1520}" srcOrd="1" destOrd="0" presId="urn:microsoft.com/office/officeart/2005/8/layout/hierarchy1"/>
    <dgm:cxn modelId="{DDCE3386-F81C-424C-98C3-E13A5681949A}" type="presParOf" srcId="{057BC296-5483-4A8A-8F60-3DDC66FE1520}" destId="{39FCF8C3-3B99-4EA0-94FE-0CD092BBAAB7}" srcOrd="0" destOrd="0" presId="urn:microsoft.com/office/officeart/2005/8/layout/hierarchy1"/>
    <dgm:cxn modelId="{36109AE2-4F81-4659-A245-8CACAE3195C1}" type="presParOf" srcId="{39FCF8C3-3B99-4EA0-94FE-0CD092BBAAB7}" destId="{C4189564-A302-4F56-9C27-9E015A3263F9}" srcOrd="0" destOrd="0" presId="urn:microsoft.com/office/officeart/2005/8/layout/hierarchy1"/>
    <dgm:cxn modelId="{91FF259E-435A-4026-883D-5D3C9CCC8B13}" type="presParOf" srcId="{39FCF8C3-3B99-4EA0-94FE-0CD092BBAAB7}" destId="{D9263F71-66C7-4E8F-9EA7-E4B91E5E8C8B}" srcOrd="1" destOrd="0" presId="urn:microsoft.com/office/officeart/2005/8/layout/hierarchy1"/>
    <dgm:cxn modelId="{F7945685-90B7-410B-9647-08AC0B4E8ABA}" type="presParOf" srcId="{057BC296-5483-4A8A-8F60-3DDC66FE1520}" destId="{989611A5-EAB9-447F-9894-8EB9BE46B7DB}" srcOrd="1" destOrd="0" presId="urn:microsoft.com/office/officeart/2005/8/layout/hierarchy1"/>
    <dgm:cxn modelId="{F3FA45F6-118D-41CB-9168-82B5D3FA7C5C}" type="presParOf" srcId="{0889BB69-9AE1-44B7-9DFC-8F668CBA1631}" destId="{AA37C9A3-3EBD-48D2-BC42-8A793074C018}" srcOrd="2" destOrd="0" presId="urn:microsoft.com/office/officeart/2005/8/layout/hierarchy1"/>
    <dgm:cxn modelId="{405E2AF3-4D64-4C83-BB97-7854F2484560}" type="presParOf" srcId="{0889BB69-9AE1-44B7-9DFC-8F668CBA1631}" destId="{D2AC88EC-3C2D-4A70-AC32-E1DF054D5801}" srcOrd="3" destOrd="0" presId="urn:microsoft.com/office/officeart/2005/8/layout/hierarchy1"/>
    <dgm:cxn modelId="{2B72EA0F-079A-4862-8BC3-6FDF792D3884}" type="presParOf" srcId="{D2AC88EC-3C2D-4A70-AC32-E1DF054D5801}" destId="{DD82FF31-4A7D-41FD-98B4-F6D1DBBC57D5}" srcOrd="0" destOrd="0" presId="urn:microsoft.com/office/officeart/2005/8/layout/hierarchy1"/>
    <dgm:cxn modelId="{7A5C357F-7CF0-48E0-97A6-F371EA8CE5EB}" type="presParOf" srcId="{DD82FF31-4A7D-41FD-98B4-F6D1DBBC57D5}" destId="{5D37FC90-B6D6-48EE-9EB7-52259B37A71C}" srcOrd="0" destOrd="0" presId="urn:microsoft.com/office/officeart/2005/8/layout/hierarchy1"/>
    <dgm:cxn modelId="{E0E05F7A-3A0E-4492-B218-051733C21F7C}" type="presParOf" srcId="{DD82FF31-4A7D-41FD-98B4-F6D1DBBC57D5}" destId="{AEE34270-811A-4ABE-8AC7-8217C3E31457}" srcOrd="1" destOrd="0" presId="urn:microsoft.com/office/officeart/2005/8/layout/hierarchy1"/>
    <dgm:cxn modelId="{84B6AA96-4AC7-4CEB-8C7A-8BBF3E9D796D}" type="presParOf" srcId="{D2AC88EC-3C2D-4A70-AC32-E1DF054D5801}" destId="{ABB6D77B-99D1-4B7F-83C4-A3AFC89082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25F1197-39A5-4D05-A54F-616DDD5E2D07}"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s-MX"/>
        </a:p>
      </dgm:t>
    </dgm:pt>
    <dgm:pt modelId="{8CBFDC03-7C06-4606-BE58-8C50B568C3AB}">
      <dgm:prSet phldrT="[Texto]"/>
      <dgm:spPr/>
      <dgm:t>
        <a:bodyPr/>
        <a:lstStyle/>
        <a:p>
          <a:r>
            <a:rPr lang="es-MX" dirty="0" smtClean="0"/>
            <a:t>Prima de riesgo</a:t>
          </a:r>
          <a:endParaRPr lang="es-MX" dirty="0"/>
        </a:p>
      </dgm:t>
    </dgm:pt>
    <dgm:pt modelId="{2BD4491F-38AD-461F-9FE6-FE450C6EEABC}" type="parTrans" cxnId="{0A8EF9F0-5C63-458C-AF20-128E1B64FF87}">
      <dgm:prSet/>
      <dgm:spPr/>
      <dgm:t>
        <a:bodyPr/>
        <a:lstStyle/>
        <a:p>
          <a:endParaRPr lang="es-MX"/>
        </a:p>
      </dgm:t>
    </dgm:pt>
    <dgm:pt modelId="{5E1E4373-256E-41CA-B2E7-66ACABCA1627}" type="sibTrans" cxnId="{0A8EF9F0-5C63-458C-AF20-128E1B64FF87}">
      <dgm:prSet/>
      <dgm:spPr/>
      <dgm:t>
        <a:bodyPr/>
        <a:lstStyle/>
        <a:p>
          <a:endParaRPr lang="es-MX"/>
        </a:p>
      </dgm:t>
    </dgm:pt>
    <dgm:pt modelId="{2EB313F9-E295-460D-B00A-63F06604A3B3}">
      <dgm:prSet phldrT="[Texto]" custT="1"/>
      <dgm:spPr/>
      <dgm:t>
        <a:bodyPr/>
        <a:lstStyle/>
        <a:p>
          <a:pPr algn="just"/>
          <a:r>
            <a:rPr lang="es-MX" sz="1600" dirty="0" smtClean="0"/>
            <a:t>Es una acción que no resulta afectada por su riesgo </a:t>
          </a:r>
          <a:r>
            <a:rPr lang="es-MX" sz="1600" dirty="0" err="1" smtClean="0"/>
            <a:t>diversificable</a:t>
          </a:r>
          <a:r>
            <a:rPr lang="es-MX" sz="1600" dirty="0" smtClean="0"/>
            <a:t>.</a:t>
          </a:r>
          <a:endParaRPr lang="es-MX" sz="1600" dirty="0"/>
        </a:p>
      </dgm:t>
    </dgm:pt>
    <dgm:pt modelId="{FB86B195-C9AE-4AF5-805D-21B2D77877AC}" type="parTrans" cxnId="{5CF6B811-DB5F-4AF5-A56A-9C6800953EA4}">
      <dgm:prSet/>
      <dgm:spPr/>
      <dgm:t>
        <a:bodyPr/>
        <a:lstStyle/>
        <a:p>
          <a:endParaRPr lang="es-MX"/>
        </a:p>
      </dgm:t>
    </dgm:pt>
    <dgm:pt modelId="{BF042ED7-49D8-4001-B16D-827989B007DA}" type="sibTrans" cxnId="{5CF6B811-DB5F-4AF5-A56A-9C6800953EA4}">
      <dgm:prSet/>
      <dgm:spPr/>
      <dgm:t>
        <a:bodyPr/>
        <a:lstStyle/>
        <a:p>
          <a:endParaRPr lang="es-MX"/>
        </a:p>
      </dgm:t>
    </dgm:pt>
    <dgm:pt modelId="{D4299AEA-763B-47C2-AFCB-1A8FAFCF2812}">
      <dgm:prSet phldrT="[Texto]" custT="1"/>
      <dgm:spPr/>
      <dgm:t>
        <a:bodyPr/>
        <a:lstStyle/>
        <a:p>
          <a:pPr algn="just"/>
          <a:r>
            <a:rPr lang="es-MX" sz="1600" dirty="0" smtClean="0"/>
            <a:t>Los inversores pueden comprar las mismas acciones y ganar una prima adicional.</a:t>
          </a:r>
          <a:endParaRPr lang="es-MX" sz="1600" dirty="0"/>
        </a:p>
      </dgm:t>
    </dgm:pt>
    <dgm:pt modelId="{2F58113C-61B7-444A-B400-8201AF3FBA1A}" type="parTrans" cxnId="{F6CFADED-7534-4117-B770-A50DF7FDD299}">
      <dgm:prSet/>
      <dgm:spPr/>
      <dgm:t>
        <a:bodyPr/>
        <a:lstStyle/>
        <a:p>
          <a:endParaRPr lang="es-MX"/>
        </a:p>
      </dgm:t>
    </dgm:pt>
    <dgm:pt modelId="{32D70BE9-B58D-4DEE-BD8F-7DB80E8EFC08}" type="sibTrans" cxnId="{F6CFADED-7534-4117-B770-A50DF7FDD299}">
      <dgm:prSet/>
      <dgm:spPr/>
      <dgm:t>
        <a:bodyPr/>
        <a:lstStyle/>
        <a:p>
          <a:endParaRPr lang="es-MX"/>
        </a:p>
      </dgm:t>
    </dgm:pt>
    <dgm:pt modelId="{E7E6375B-CE37-4F6B-823B-7A53514CD39A}">
      <dgm:prSet phldrT="[Texto]" custT="1"/>
      <dgm:spPr/>
      <dgm:t>
        <a:bodyPr/>
        <a:lstStyle/>
        <a:p>
          <a:pPr algn="just"/>
          <a:r>
            <a:rPr lang="es-MX" sz="1600" dirty="0" smtClean="0"/>
            <a:t>Se puede diversificar y eliminar el riesgo no sistemático.</a:t>
          </a:r>
          <a:endParaRPr lang="es-MX" sz="1600" dirty="0"/>
        </a:p>
      </dgm:t>
    </dgm:pt>
    <dgm:pt modelId="{152C7D48-C229-4015-B773-AF5068E5B5CC}" type="parTrans" cxnId="{39BEBDFE-1DD3-43FC-9475-1BFC808E6782}">
      <dgm:prSet/>
      <dgm:spPr/>
      <dgm:t>
        <a:bodyPr/>
        <a:lstStyle/>
        <a:p>
          <a:endParaRPr lang="es-MX"/>
        </a:p>
      </dgm:t>
    </dgm:pt>
    <dgm:pt modelId="{4D6A21F9-C5EE-4B5E-BD26-B1BE00EFB648}" type="sibTrans" cxnId="{39BEBDFE-1DD3-43FC-9475-1BFC808E6782}">
      <dgm:prSet/>
      <dgm:spPr/>
      <dgm:t>
        <a:bodyPr/>
        <a:lstStyle/>
        <a:p>
          <a:endParaRPr lang="es-MX"/>
        </a:p>
      </dgm:t>
    </dgm:pt>
    <dgm:pt modelId="{F5CC8B45-2A53-4BE4-A431-777435F98DF8}">
      <dgm:prSet phldrT="[Texto]"/>
      <dgm:spPr/>
      <dgm:t>
        <a:bodyPr/>
        <a:lstStyle/>
        <a:p>
          <a:r>
            <a:rPr lang="es-MX" dirty="0" smtClean="0"/>
            <a:t>Prima de riesgo del riesgo </a:t>
          </a:r>
          <a:endParaRPr lang="es-MX" dirty="0"/>
        </a:p>
      </dgm:t>
    </dgm:pt>
    <dgm:pt modelId="{60D40726-103C-4949-8196-57D85D0AD72F}" type="parTrans" cxnId="{4058C2D4-55CD-4309-AB6D-3AAFF7D4A1DA}">
      <dgm:prSet/>
      <dgm:spPr/>
      <dgm:t>
        <a:bodyPr/>
        <a:lstStyle/>
        <a:p>
          <a:endParaRPr lang="es-MX"/>
        </a:p>
      </dgm:t>
    </dgm:pt>
    <dgm:pt modelId="{4646FA77-E522-4354-B7E4-5D121320E0D1}" type="sibTrans" cxnId="{4058C2D4-55CD-4309-AB6D-3AAFF7D4A1DA}">
      <dgm:prSet/>
      <dgm:spPr/>
      <dgm:t>
        <a:bodyPr/>
        <a:lstStyle/>
        <a:p>
          <a:endParaRPr lang="es-MX"/>
        </a:p>
      </dgm:t>
    </dgm:pt>
    <dgm:pt modelId="{66414422-E28D-4A3E-8804-9F46B9E54103}">
      <dgm:prSet phldrT="[Texto]" custT="1"/>
      <dgm:spPr/>
      <dgm:t>
        <a:bodyPr/>
        <a:lstStyle/>
        <a:p>
          <a:pPr algn="just"/>
          <a:r>
            <a:rPr lang="es-MX" sz="1600" dirty="0" smtClean="0"/>
            <a:t>Es cero de modo que no se compensa a los inversores a sumir riesgo no sistemático</a:t>
          </a:r>
          <a:r>
            <a:rPr lang="es-MX" sz="1100" dirty="0" smtClean="0"/>
            <a:t>.</a:t>
          </a:r>
          <a:endParaRPr lang="es-MX" sz="1100" dirty="0"/>
        </a:p>
      </dgm:t>
    </dgm:pt>
    <dgm:pt modelId="{023759AF-DBFB-4427-97C7-E31E1A7FEF9C}" type="parTrans" cxnId="{1FC1E2CE-692A-4C3A-AFAA-2DE4B427ACF4}">
      <dgm:prSet/>
      <dgm:spPr/>
      <dgm:t>
        <a:bodyPr/>
        <a:lstStyle/>
        <a:p>
          <a:endParaRPr lang="es-MX"/>
        </a:p>
      </dgm:t>
    </dgm:pt>
    <dgm:pt modelId="{C90355B9-6DA2-4B28-9FED-7CE17C08E504}" type="sibTrans" cxnId="{1FC1E2CE-692A-4C3A-AFAA-2DE4B427ACF4}">
      <dgm:prSet/>
      <dgm:spPr/>
      <dgm:t>
        <a:bodyPr/>
        <a:lstStyle/>
        <a:p>
          <a:endParaRPr lang="es-MX"/>
        </a:p>
      </dgm:t>
    </dgm:pt>
    <dgm:pt modelId="{558F0F64-FE7E-4FF9-BC29-B0ABC6FDA889}">
      <dgm:prSet phldrT="[Texto]" custT="1"/>
      <dgm:spPr/>
      <dgm:t>
        <a:bodyPr/>
        <a:lstStyle/>
        <a:p>
          <a:pPr algn="just"/>
          <a:r>
            <a:rPr lang="es-MX" sz="1600" dirty="0" smtClean="0"/>
            <a:t>La prima de riesgo de un valor determina por su riesgo sistemático y no depende de su riesgo </a:t>
          </a:r>
          <a:r>
            <a:rPr lang="es-MX" sz="1600" dirty="0" err="1" smtClean="0"/>
            <a:t>diversificable</a:t>
          </a:r>
          <a:r>
            <a:rPr lang="es-MX" sz="1600" dirty="0" smtClean="0"/>
            <a:t>. </a:t>
          </a:r>
          <a:endParaRPr lang="es-MX" sz="1600" dirty="0"/>
        </a:p>
      </dgm:t>
    </dgm:pt>
    <dgm:pt modelId="{1E7835A4-F588-4153-8E16-C32B57A67E6E}" type="parTrans" cxnId="{7BE030F2-922B-4762-8E0B-9F699DBCE185}">
      <dgm:prSet/>
      <dgm:spPr/>
      <dgm:t>
        <a:bodyPr/>
        <a:lstStyle/>
        <a:p>
          <a:endParaRPr lang="es-MX"/>
        </a:p>
      </dgm:t>
    </dgm:pt>
    <dgm:pt modelId="{766FD0F6-2694-4990-B9BD-39D0FFC8CA09}" type="sibTrans" cxnId="{7BE030F2-922B-4762-8E0B-9F699DBCE185}">
      <dgm:prSet/>
      <dgm:spPr/>
      <dgm:t>
        <a:bodyPr/>
        <a:lstStyle/>
        <a:p>
          <a:endParaRPr lang="es-MX"/>
        </a:p>
      </dgm:t>
    </dgm:pt>
    <dgm:pt modelId="{3EE66140-C86D-45E7-A8C1-0BD7B2B0A9CE}">
      <dgm:prSet phldrT="[Texto]" custT="1"/>
      <dgm:spPr/>
      <dgm:t>
        <a:bodyPr/>
        <a:lstStyle/>
        <a:p>
          <a:pPr algn="just"/>
          <a:r>
            <a:rPr lang="es-MX" sz="1600" dirty="0" smtClean="0"/>
            <a:t>No se utiliza la determinación de la prima de riesgo que los inversores ganaran </a:t>
          </a:r>
          <a:endParaRPr lang="es-MX" sz="1600" dirty="0"/>
        </a:p>
      </dgm:t>
    </dgm:pt>
    <dgm:pt modelId="{DF9AEBEE-DAD7-4E96-BD8F-FEB1C4B769D1}" type="parTrans" cxnId="{AD022294-E118-42E8-9CAE-A241C1CD92D1}">
      <dgm:prSet/>
      <dgm:spPr/>
      <dgm:t>
        <a:bodyPr/>
        <a:lstStyle/>
        <a:p>
          <a:endParaRPr lang="es-MX"/>
        </a:p>
      </dgm:t>
    </dgm:pt>
    <dgm:pt modelId="{D8BE84AB-DD29-40D6-AECD-A208499A557B}" type="sibTrans" cxnId="{AD022294-E118-42E8-9CAE-A241C1CD92D1}">
      <dgm:prSet/>
      <dgm:spPr/>
      <dgm:t>
        <a:bodyPr/>
        <a:lstStyle/>
        <a:p>
          <a:endParaRPr lang="es-MX"/>
        </a:p>
      </dgm:t>
    </dgm:pt>
    <dgm:pt modelId="{FCA09DD0-AC21-4078-B53D-93F5FC3E3626}" type="pres">
      <dgm:prSet presAssocID="{625F1197-39A5-4D05-A54F-616DDD5E2D07}" presName="layout" presStyleCnt="0">
        <dgm:presLayoutVars>
          <dgm:chMax/>
          <dgm:chPref/>
          <dgm:dir/>
          <dgm:resizeHandles/>
        </dgm:presLayoutVars>
      </dgm:prSet>
      <dgm:spPr/>
      <dgm:t>
        <a:bodyPr/>
        <a:lstStyle/>
        <a:p>
          <a:endParaRPr lang="es-MX"/>
        </a:p>
      </dgm:t>
    </dgm:pt>
    <dgm:pt modelId="{6B97814C-E2B7-4E28-809B-D94F3897E8F5}" type="pres">
      <dgm:prSet presAssocID="{8CBFDC03-7C06-4606-BE58-8C50B568C3AB}" presName="root" presStyleCnt="0">
        <dgm:presLayoutVars>
          <dgm:chMax/>
          <dgm:chPref/>
        </dgm:presLayoutVars>
      </dgm:prSet>
      <dgm:spPr/>
    </dgm:pt>
    <dgm:pt modelId="{CD620160-9610-45A9-B6D7-80AF6AB3A418}" type="pres">
      <dgm:prSet presAssocID="{8CBFDC03-7C06-4606-BE58-8C50B568C3AB}" presName="rootComposite" presStyleCnt="0">
        <dgm:presLayoutVars/>
      </dgm:prSet>
      <dgm:spPr/>
    </dgm:pt>
    <dgm:pt modelId="{5A94C391-EEDA-4EF5-A780-20F463346BD3}" type="pres">
      <dgm:prSet presAssocID="{8CBFDC03-7C06-4606-BE58-8C50B568C3AB}" presName="ParentAccent" presStyleLbl="alignNode1" presStyleIdx="0" presStyleCnt="2"/>
      <dgm:spPr/>
    </dgm:pt>
    <dgm:pt modelId="{E68FC05A-741E-4E89-A38B-CAD5BE18CBFE}" type="pres">
      <dgm:prSet presAssocID="{8CBFDC03-7C06-4606-BE58-8C50B568C3AB}" presName="ParentSmallAccent" presStyleLbl="fgAcc1" presStyleIdx="0" presStyleCnt="2"/>
      <dgm:spPr/>
    </dgm:pt>
    <dgm:pt modelId="{2784A5F7-9384-48FA-A5F8-DE0A1453C3B9}" type="pres">
      <dgm:prSet presAssocID="{8CBFDC03-7C06-4606-BE58-8C50B568C3AB}" presName="Parent" presStyleLbl="revTx" presStyleIdx="0" presStyleCnt="8">
        <dgm:presLayoutVars>
          <dgm:chMax/>
          <dgm:chPref val="4"/>
          <dgm:bulletEnabled val="1"/>
        </dgm:presLayoutVars>
      </dgm:prSet>
      <dgm:spPr/>
      <dgm:t>
        <a:bodyPr/>
        <a:lstStyle/>
        <a:p>
          <a:endParaRPr lang="es-MX"/>
        </a:p>
      </dgm:t>
    </dgm:pt>
    <dgm:pt modelId="{61A54574-3F9A-45A4-8337-A50C35F67502}" type="pres">
      <dgm:prSet presAssocID="{8CBFDC03-7C06-4606-BE58-8C50B568C3AB}" presName="childShape" presStyleCnt="0">
        <dgm:presLayoutVars>
          <dgm:chMax val="0"/>
          <dgm:chPref val="0"/>
        </dgm:presLayoutVars>
      </dgm:prSet>
      <dgm:spPr/>
    </dgm:pt>
    <dgm:pt modelId="{9F9B74A6-E953-49A2-AB97-00974F187AA1}" type="pres">
      <dgm:prSet presAssocID="{2EB313F9-E295-460D-B00A-63F06604A3B3}" presName="childComposite" presStyleCnt="0">
        <dgm:presLayoutVars>
          <dgm:chMax val="0"/>
          <dgm:chPref val="0"/>
        </dgm:presLayoutVars>
      </dgm:prSet>
      <dgm:spPr/>
    </dgm:pt>
    <dgm:pt modelId="{4FE54F18-A58D-425F-BE79-11A4944593B6}" type="pres">
      <dgm:prSet presAssocID="{2EB313F9-E295-460D-B00A-63F06604A3B3}" presName="ChildAccent" presStyleLbl="solidFgAcc1" presStyleIdx="0" presStyleCnt="6"/>
      <dgm:spPr/>
    </dgm:pt>
    <dgm:pt modelId="{91D7FD0F-6082-434E-85B5-920C6A0D7982}" type="pres">
      <dgm:prSet presAssocID="{2EB313F9-E295-460D-B00A-63F06604A3B3}" presName="Child" presStyleLbl="revTx" presStyleIdx="1" presStyleCnt="8" custScaleY="147339">
        <dgm:presLayoutVars>
          <dgm:chMax val="0"/>
          <dgm:chPref val="0"/>
          <dgm:bulletEnabled val="1"/>
        </dgm:presLayoutVars>
      </dgm:prSet>
      <dgm:spPr/>
      <dgm:t>
        <a:bodyPr/>
        <a:lstStyle/>
        <a:p>
          <a:endParaRPr lang="es-MX"/>
        </a:p>
      </dgm:t>
    </dgm:pt>
    <dgm:pt modelId="{7A5DE606-9A1E-4741-A3FC-7D9083AA58DD}" type="pres">
      <dgm:prSet presAssocID="{D4299AEA-763B-47C2-AFCB-1A8FAFCF2812}" presName="childComposite" presStyleCnt="0">
        <dgm:presLayoutVars>
          <dgm:chMax val="0"/>
          <dgm:chPref val="0"/>
        </dgm:presLayoutVars>
      </dgm:prSet>
      <dgm:spPr/>
    </dgm:pt>
    <dgm:pt modelId="{3784F24A-EC61-4280-9EDC-2C4757D6A732}" type="pres">
      <dgm:prSet presAssocID="{D4299AEA-763B-47C2-AFCB-1A8FAFCF2812}" presName="ChildAccent" presStyleLbl="solidFgAcc1" presStyleIdx="1" presStyleCnt="6"/>
      <dgm:spPr/>
    </dgm:pt>
    <dgm:pt modelId="{90F70DC2-2411-4A1A-BD0B-FB0F46C61ABC}" type="pres">
      <dgm:prSet presAssocID="{D4299AEA-763B-47C2-AFCB-1A8FAFCF2812}" presName="Child" presStyleLbl="revTx" presStyleIdx="2" presStyleCnt="8">
        <dgm:presLayoutVars>
          <dgm:chMax val="0"/>
          <dgm:chPref val="0"/>
          <dgm:bulletEnabled val="1"/>
        </dgm:presLayoutVars>
      </dgm:prSet>
      <dgm:spPr/>
      <dgm:t>
        <a:bodyPr/>
        <a:lstStyle/>
        <a:p>
          <a:endParaRPr lang="es-MX"/>
        </a:p>
      </dgm:t>
    </dgm:pt>
    <dgm:pt modelId="{3D1C1DF0-D244-420A-9F62-C51423121DDD}" type="pres">
      <dgm:prSet presAssocID="{E7E6375B-CE37-4F6B-823B-7A53514CD39A}" presName="childComposite" presStyleCnt="0">
        <dgm:presLayoutVars>
          <dgm:chMax val="0"/>
          <dgm:chPref val="0"/>
        </dgm:presLayoutVars>
      </dgm:prSet>
      <dgm:spPr/>
    </dgm:pt>
    <dgm:pt modelId="{4BAB4F4C-EB60-4D7A-B02D-A73E30C54545}" type="pres">
      <dgm:prSet presAssocID="{E7E6375B-CE37-4F6B-823B-7A53514CD39A}" presName="ChildAccent" presStyleLbl="solidFgAcc1" presStyleIdx="2" presStyleCnt="6"/>
      <dgm:spPr/>
    </dgm:pt>
    <dgm:pt modelId="{03F0F403-1DE8-43F5-B2CB-36825A6CC241}" type="pres">
      <dgm:prSet presAssocID="{E7E6375B-CE37-4F6B-823B-7A53514CD39A}" presName="Child" presStyleLbl="revTx" presStyleIdx="3" presStyleCnt="8">
        <dgm:presLayoutVars>
          <dgm:chMax val="0"/>
          <dgm:chPref val="0"/>
          <dgm:bulletEnabled val="1"/>
        </dgm:presLayoutVars>
      </dgm:prSet>
      <dgm:spPr/>
      <dgm:t>
        <a:bodyPr/>
        <a:lstStyle/>
        <a:p>
          <a:endParaRPr lang="es-MX"/>
        </a:p>
      </dgm:t>
    </dgm:pt>
    <dgm:pt modelId="{A11002DF-55D1-4318-BECA-1A7476EA19A5}" type="pres">
      <dgm:prSet presAssocID="{F5CC8B45-2A53-4BE4-A431-777435F98DF8}" presName="root" presStyleCnt="0">
        <dgm:presLayoutVars>
          <dgm:chMax/>
          <dgm:chPref/>
        </dgm:presLayoutVars>
      </dgm:prSet>
      <dgm:spPr/>
    </dgm:pt>
    <dgm:pt modelId="{F167764E-6F06-4007-9520-D481F63329DB}" type="pres">
      <dgm:prSet presAssocID="{F5CC8B45-2A53-4BE4-A431-777435F98DF8}" presName="rootComposite" presStyleCnt="0">
        <dgm:presLayoutVars/>
      </dgm:prSet>
      <dgm:spPr/>
    </dgm:pt>
    <dgm:pt modelId="{FB576C9E-CFB6-4731-B8B8-B6409073ABE0}" type="pres">
      <dgm:prSet presAssocID="{F5CC8B45-2A53-4BE4-A431-777435F98DF8}" presName="ParentAccent" presStyleLbl="alignNode1" presStyleIdx="1" presStyleCnt="2"/>
      <dgm:spPr/>
    </dgm:pt>
    <dgm:pt modelId="{CCFB82C1-C695-4BA2-A91D-87D4985065C3}" type="pres">
      <dgm:prSet presAssocID="{F5CC8B45-2A53-4BE4-A431-777435F98DF8}" presName="ParentSmallAccent" presStyleLbl="fgAcc1" presStyleIdx="1" presStyleCnt="2"/>
      <dgm:spPr/>
    </dgm:pt>
    <dgm:pt modelId="{7856B91C-3DF2-4F79-8792-6EDEA4606A13}" type="pres">
      <dgm:prSet presAssocID="{F5CC8B45-2A53-4BE4-A431-777435F98DF8}" presName="Parent" presStyleLbl="revTx" presStyleIdx="4" presStyleCnt="8">
        <dgm:presLayoutVars>
          <dgm:chMax/>
          <dgm:chPref val="4"/>
          <dgm:bulletEnabled val="1"/>
        </dgm:presLayoutVars>
      </dgm:prSet>
      <dgm:spPr/>
      <dgm:t>
        <a:bodyPr/>
        <a:lstStyle/>
        <a:p>
          <a:endParaRPr lang="es-MX"/>
        </a:p>
      </dgm:t>
    </dgm:pt>
    <dgm:pt modelId="{DF1ACB04-5685-4378-8F9A-75D4B809370F}" type="pres">
      <dgm:prSet presAssocID="{F5CC8B45-2A53-4BE4-A431-777435F98DF8}" presName="childShape" presStyleCnt="0">
        <dgm:presLayoutVars>
          <dgm:chMax val="0"/>
          <dgm:chPref val="0"/>
        </dgm:presLayoutVars>
      </dgm:prSet>
      <dgm:spPr/>
    </dgm:pt>
    <dgm:pt modelId="{0859D815-3B10-4F4B-A765-BCD1888A14E8}" type="pres">
      <dgm:prSet presAssocID="{66414422-E28D-4A3E-8804-9F46B9E54103}" presName="childComposite" presStyleCnt="0">
        <dgm:presLayoutVars>
          <dgm:chMax val="0"/>
          <dgm:chPref val="0"/>
        </dgm:presLayoutVars>
      </dgm:prSet>
      <dgm:spPr/>
    </dgm:pt>
    <dgm:pt modelId="{A4104852-6CF7-4809-AEBE-97280A012834}" type="pres">
      <dgm:prSet presAssocID="{66414422-E28D-4A3E-8804-9F46B9E54103}" presName="ChildAccent" presStyleLbl="solidFgAcc1" presStyleIdx="3" presStyleCnt="6"/>
      <dgm:spPr/>
    </dgm:pt>
    <dgm:pt modelId="{8A3C3343-3034-4856-9522-DB678133FB2C}" type="pres">
      <dgm:prSet presAssocID="{66414422-E28D-4A3E-8804-9F46B9E54103}" presName="Child" presStyleLbl="revTx" presStyleIdx="5" presStyleCnt="8">
        <dgm:presLayoutVars>
          <dgm:chMax val="0"/>
          <dgm:chPref val="0"/>
          <dgm:bulletEnabled val="1"/>
        </dgm:presLayoutVars>
      </dgm:prSet>
      <dgm:spPr/>
      <dgm:t>
        <a:bodyPr/>
        <a:lstStyle/>
        <a:p>
          <a:endParaRPr lang="es-MX"/>
        </a:p>
      </dgm:t>
    </dgm:pt>
    <dgm:pt modelId="{6377AC85-C1B8-4333-A5C4-EF6DDD9C4F02}" type="pres">
      <dgm:prSet presAssocID="{558F0F64-FE7E-4FF9-BC29-B0ABC6FDA889}" presName="childComposite" presStyleCnt="0">
        <dgm:presLayoutVars>
          <dgm:chMax val="0"/>
          <dgm:chPref val="0"/>
        </dgm:presLayoutVars>
      </dgm:prSet>
      <dgm:spPr/>
    </dgm:pt>
    <dgm:pt modelId="{E18068DE-F00C-45D6-9A27-92A9351EE8C3}" type="pres">
      <dgm:prSet presAssocID="{558F0F64-FE7E-4FF9-BC29-B0ABC6FDA889}" presName="ChildAccent" presStyleLbl="solidFgAcc1" presStyleIdx="4" presStyleCnt="6"/>
      <dgm:spPr/>
    </dgm:pt>
    <dgm:pt modelId="{11EDDE91-C313-4D2A-9451-AF781A237A36}" type="pres">
      <dgm:prSet presAssocID="{558F0F64-FE7E-4FF9-BC29-B0ABC6FDA889}" presName="Child" presStyleLbl="revTx" presStyleIdx="6" presStyleCnt="8" custLinFactNeighborX="-1386" custLinFactNeighborY="12341">
        <dgm:presLayoutVars>
          <dgm:chMax val="0"/>
          <dgm:chPref val="0"/>
          <dgm:bulletEnabled val="1"/>
        </dgm:presLayoutVars>
      </dgm:prSet>
      <dgm:spPr/>
      <dgm:t>
        <a:bodyPr/>
        <a:lstStyle/>
        <a:p>
          <a:endParaRPr lang="es-MX"/>
        </a:p>
      </dgm:t>
    </dgm:pt>
    <dgm:pt modelId="{ADC38877-F1C3-4903-A0A8-21420B898A93}" type="pres">
      <dgm:prSet presAssocID="{3EE66140-C86D-45E7-A8C1-0BD7B2B0A9CE}" presName="childComposite" presStyleCnt="0">
        <dgm:presLayoutVars>
          <dgm:chMax val="0"/>
          <dgm:chPref val="0"/>
        </dgm:presLayoutVars>
      </dgm:prSet>
      <dgm:spPr/>
    </dgm:pt>
    <dgm:pt modelId="{503F7E21-5F9F-437D-BC21-83F441793F48}" type="pres">
      <dgm:prSet presAssocID="{3EE66140-C86D-45E7-A8C1-0BD7B2B0A9CE}" presName="ChildAccent" presStyleLbl="solidFgAcc1" presStyleIdx="5" presStyleCnt="6"/>
      <dgm:spPr/>
    </dgm:pt>
    <dgm:pt modelId="{B09A7436-C9BA-4248-B813-9FA8140F17D1}" type="pres">
      <dgm:prSet presAssocID="{3EE66140-C86D-45E7-A8C1-0BD7B2B0A9CE}" presName="Child" presStyleLbl="revTx" presStyleIdx="7" presStyleCnt="8" custLinFactNeighborX="700" custLinFactNeighborY="25622">
        <dgm:presLayoutVars>
          <dgm:chMax val="0"/>
          <dgm:chPref val="0"/>
          <dgm:bulletEnabled val="1"/>
        </dgm:presLayoutVars>
      </dgm:prSet>
      <dgm:spPr/>
      <dgm:t>
        <a:bodyPr/>
        <a:lstStyle/>
        <a:p>
          <a:endParaRPr lang="es-MX"/>
        </a:p>
      </dgm:t>
    </dgm:pt>
  </dgm:ptLst>
  <dgm:cxnLst>
    <dgm:cxn modelId="{0A8EF9F0-5C63-458C-AF20-128E1B64FF87}" srcId="{625F1197-39A5-4D05-A54F-616DDD5E2D07}" destId="{8CBFDC03-7C06-4606-BE58-8C50B568C3AB}" srcOrd="0" destOrd="0" parTransId="{2BD4491F-38AD-461F-9FE6-FE450C6EEABC}" sibTransId="{5E1E4373-256E-41CA-B2E7-66ACABCA1627}"/>
    <dgm:cxn modelId="{4058C2D4-55CD-4309-AB6D-3AAFF7D4A1DA}" srcId="{625F1197-39A5-4D05-A54F-616DDD5E2D07}" destId="{F5CC8B45-2A53-4BE4-A431-777435F98DF8}" srcOrd="1" destOrd="0" parTransId="{60D40726-103C-4949-8196-57D85D0AD72F}" sibTransId="{4646FA77-E522-4354-B7E4-5D121320E0D1}"/>
    <dgm:cxn modelId="{7C7B8870-AFE0-4BD0-81FF-A4B0A2C2A0E8}" type="presOf" srcId="{F5CC8B45-2A53-4BE4-A431-777435F98DF8}" destId="{7856B91C-3DF2-4F79-8792-6EDEA4606A13}" srcOrd="0" destOrd="0" presId="urn:microsoft.com/office/officeart/2008/layout/SquareAccentList"/>
    <dgm:cxn modelId="{4C4BCCE7-A954-4257-8D29-34D4654926DD}" type="presOf" srcId="{D4299AEA-763B-47C2-AFCB-1A8FAFCF2812}" destId="{90F70DC2-2411-4A1A-BD0B-FB0F46C61ABC}" srcOrd="0" destOrd="0" presId="urn:microsoft.com/office/officeart/2008/layout/SquareAccentList"/>
    <dgm:cxn modelId="{442AB409-8E54-4E50-A43D-318C1679A06C}" type="presOf" srcId="{558F0F64-FE7E-4FF9-BC29-B0ABC6FDA889}" destId="{11EDDE91-C313-4D2A-9451-AF781A237A36}" srcOrd="0" destOrd="0" presId="urn:microsoft.com/office/officeart/2008/layout/SquareAccentList"/>
    <dgm:cxn modelId="{5CF6B811-DB5F-4AF5-A56A-9C6800953EA4}" srcId="{8CBFDC03-7C06-4606-BE58-8C50B568C3AB}" destId="{2EB313F9-E295-460D-B00A-63F06604A3B3}" srcOrd="0" destOrd="0" parTransId="{FB86B195-C9AE-4AF5-805D-21B2D77877AC}" sibTransId="{BF042ED7-49D8-4001-B16D-827989B007DA}"/>
    <dgm:cxn modelId="{C0B1989E-5796-40C5-B00A-2832DF0A520B}" type="presOf" srcId="{66414422-E28D-4A3E-8804-9F46B9E54103}" destId="{8A3C3343-3034-4856-9522-DB678133FB2C}" srcOrd="0" destOrd="0" presId="urn:microsoft.com/office/officeart/2008/layout/SquareAccentList"/>
    <dgm:cxn modelId="{1FC1E2CE-692A-4C3A-AFAA-2DE4B427ACF4}" srcId="{F5CC8B45-2A53-4BE4-A431-777435F98DF8}" destId="{66414422-E28D-4A3E-8804-9F46B9E54103}" srcOrd="0" destOrd="0" parTransId="{023759AF-DBFB-4427-97C7-E31E1A7FEF9C}" sibTransId="{C90355B9-6DA2-4B28-9FED-7CE17C08E504}"/>
    <dgm:cxn modelId="{7BE030F2-922B-4762-8E0B-9F699DBCE185}" srcId="{F5CC8B45-2A53-4BE4-A431-777435F98DF8}" destId="{558F0F64-FE7E-4FF9-BC29-B0ABC6FDA889}" srcOrd="1" destOrd="0" parTransId="{1E7835A4-F588-4153-8E16-C32B57A67E6E}" sibTransId="{766FD0F6-2694-4990-B9BD-39D0FFC8CA09}"/>
    <dgm:cxn modelId="{AD022294-E118-42E8-9CAE-A241C1CD92D1}" srcId="{F5CC8B45-2A53-4BE4-A431-777435F98DF8}" destId="{3EE66140-C86D-45E7-A8C1-0BD7B2B0A9CE}" srcOrd="2" destOrd="0" parTransId="{DF9AEBEE-DAD7-4E96-BD8F-FEB1C4B769D1}" sibTransId="{D8BE84AB-DD29-40D6-AECD-A208499A557B}"/>
    <dgm:cxn modelId="{39BEBDFE-1DD3-43FC-9475-1BFC808E6782}" srcId="{8CBFDC03-7C06-4606-BE58-8C50B568C3AB}" destId="{E7E6375B-CE37-4F6B-823B-7A53514CD39A}" srcOrd="2" destOrd="0" parTransId="{152C7D48-C229-4015-B773-AF5068E5B5CC}" sibTransId="{4D6A21F9-C5EE-4B5E-BD26-B1BE00EFB648}"/>
    <dgm:cxn modelId="{4213F804-860A-4281-9A9A-41E43ABE15C3}" type="presOf" srcId="{625F1197-39A5-4D05-A54F-616DDD5E2D07}" destId="{FCA09DD0-AC21-4078-B53D-93F5FC3E3626}" srcOrd="0" destOrd="0" presId="urn:microsoft.com/office/officeart/2008/layout/SquareAccentList"/>
    <dgm:cxn modelId="{F24A6C2E-729F-4DC7-ACE8-BF92AFFD9647}" type="presOf" srcId="{E7E6375B-CE37-4F6B-823B-7A53514CD39A}" destId="{03F0F403-1DE8-43F5-B2CB-36825A6CC241}" srcOrd="0" destOrd="0" presId="urn:microsoft.com/office/officeart/2008/layout/SquareAccentList"/>
    <dgm:cxn modelId="{F5866132-9037-4A37-8F58-5C94E664509C}" type="presOf" srcId="{2EB313F9-E295-460D-B00A-63F06604A3B3}" destId="{91D7FD0F-6082-434E-85B5-920C6A0D7982}" srcOrd="0" destOrd="0" presId="urn:microsoft.com/office/officeart/2008/layout/SquareAccentList"/>
    <dgm:cxn modelId="{F6CFADED-7534-4117-B770-A50DF7FDD299}" srcId="{8CBFDC03-7C06-4606-BE58-8C50B568C3AB}" destId="{D4299AEA-763B-47C2-AFCB-1A8FAFCF2812}" srcOrd="1" destOrd="0" parTransId="{2F58113C-61B7-444A-B400-8201AF3FBA1A}" sibTransId="{32D70BE9-B58D-4DEE-BD8F-7DB80E8EFC08}"/>
    <dgm:cxn modelId="{CCAF519B-029A-4BB2-B9F6-51D4395C2AC4}" type="presOf" srcId="{3EE66140-C86D-45E7-A8C1-0BD7B2B0A9CE}" destId="{B09A7436-C9BA-4248-B813-9FA8140F17D1}" srcOrd="0" destOrd="0" presId="urn:microsoft.com/office/officeart/2008/layout/SquareAccentList"/>
    <dgm:cxn modelId="{3407B5D4-502B-4141-8BEC-33E97FC4FEC3}" type="presOf" srcId="{8CBFDC03-7C06-4606-BE58-8C50B568C3AB}" destId="{2784A5F7-9384-48FA-A5F8-DE0A1453C3B9}" srcOrd="0" destOrd="0" presId="urn:microsoft.com/office/officeart/2008/layout/SquareAccentList"/>
    <dgm:cxn modelId="{2704B059-5446-46E7-A1C6-6750A1C0BB30}" type="presParOf" srcId="{FCA09DD0-AC21-4078-B53D-93F5FC3E3626}" destId="{6B97814C-E2B7-4E28-809B-D94F3897E8F5}" srcOrd="0" destOrd="0" presId="urn:microsoft.com/office/officeart/2008/layout/SquareAccentList"/>
    <dgm:cxn modelId="{F79EA0DE-554A-4BAC-B636-51D604462B71}" type="presParOf" srcId="{6B97814C-E2B7-4E28-809B-D94F3897E8F5}" destId="{CD620160-9610-45A9-B6D7-80AF6AB3A418}" srcOrd="0" destOrd="0" presId="urn:microsoft.com/office/officeart/2008/layout/SquareAccentList"/>
    <dgm:cxn modelId="{D52830C9-27FF-4727-9D9F-AF350FDF7C5D}" type="presParOf" srcId="{CD620160-9610-45A9-B6D7-80AF6AB3A418}" destId="{5A94C391-EEDA-4EF5-A780-20F463346BD3}" srcOrd="0" destOrd="0" presId="urn:microsoft.com/office/officeart/2008/layout/SquareAccentList"/>
    <dgm:cxn modelId="{B36BE5B9-F66A-471C-B6AA-E46C3A0A9101}" type="presParOf" srcId="{CD620160-9610-45A9-B6D7-80AF6AB3A418}" destId="{E68FC05A-741E-4E89-A38B-CAD5BE18CBFE}" srcOrd="1" destOrd="0" presId="urn:microsoft.com/office/officeart/2008/layout/SquareAccentList"/>
    <dgm:cxn modelId="{C0F30172-4AFD-47AC-8F24-55174E3C588D}" type="presParOf" srcId="{CD620160-9610-45A9-B6D7-80AF6AB3A418}" destId="{2784A5F7-9384-48FA-A5F8-DE0A1453C3B9}" srcOrd="2" destOrd="0" presId="urn:microsoft.com/office/officeart/2008/layout/SquareAccentList"/>
    <dgm:cxn modelId="{32D0FFCA-A91E-430D-A98C-EF218955AFEB}" type="presParOf" srcId="{6B97814C-E2B7-4E28-809B-D94F3897E8F5}" destId="{61A54574-3F9A-45A4-8337-A50C35F67502}" srcOrd="1" destOrd="0" presId="urn:microsoft.com/office/officeart/2008/layout/SquareAccentList"/>
    <dgm:cxn modelId="{AF6B9DF0-741B-4D77-9D6A-54909867758B}" type="presParOf" srcId="{61A54574-3F9A-45A4-8337-A50C35F67502}" destId="{9F9B74A6-E953-49A2-AB97-00974F187AA1}" srcOrd="0" destOrd="0" presId="urn:microsoft.com/office/officeart/2008/layout/SquareAccentList"/>
    <dgm:cxn modelId="{0E54EFA3-A961-4F6D-8D65-9CD0C952C82C}" type="presParOf" srcId="{9F9B74A6-E953-49A2-AB97-00974F187AA1}" destId="{4FE54F18-A58D-425F-BE79-11A4944593B6}" srcOrd="0" destOrd="0" presId="urn:microsoft.com/office/officeart/2008/layout/SquareAccentList"/>
    <dgm:cxn modelId="{FE189110-571A-4A0C-AB13-D9A426A49825}" type="presParOf" srcId="{9F9B74A6-E953-49A2-AB97-00974F187AA1}" destId="{91D7FD0F-6082-434E-85B5-920C6A0D7982}" srcOrd="1" destOrd="0" presId="urn:microsoft.com/office/officeart/2008/layout/SquareAccentList"/>
    <dgm:cxn modelId="{ED7F6006-4501-456C-9118-D0FA4E50611E}" type="presParOf" srcId="{61A54574-3F9A-45A4-8337-A50C35F67502}" destId="{7A5DE606-9A1E-4741-A3FC-7D9083AA58DD}" srcOrd="1" destOrd="0" presId="urn:microsoft.com/office/officeart/2008/layout/SquareAccentList"/>
    <dgm:cxn modelId="{ED8332B9-8708-4572-BF08-FC23521924A9}" type="presParOf" srcId="{7A5DE606-9A1E-4741-A3FC-7D9083AA58DD}" destId="{3784F24A-EC61-4280-9EDC-2C4757D6A732}" srcOrd="0" destOrd="0" presId="urn:microsoft.com/office/officeart/2008/layout/SquareAccentList"/>
    <dgm:cxn modelId="{A6C355DA-C562-4C55-B6BE-D78E96710E82}" type="presParOf" srcId="{7A5DE606-9A1E-4741-A3FC-7D9083AA58DD}" destId="{90F70DC2-2411-4A1A-BD0B-FB0F46C61ABC}" srcOrd="1" destOrd="0" presId="urn:microsoft.com/office/officeart/2008/layout/SquareAccentList"/>
    <dgm:cxn modelId="{33A23565-F17B-4F35-838A-D98FFEDC60D0}" type="presParOf" srcId="{61A54574-3F9A-45A4-8337-A50C35F67502}" destId="{3D1C1DF0-D244-420A-9F62-C51423121DDD}" srcOrd="2" destOrd="0" presId="urn:microsoft.com/office/officeart/2008/layout/SquareAccentList"/>
    <dgm:cxn modelId="{3B4EC6F5-1AB8-469D-A17F-E46D05EED73C}" type="presParOf" srcId="{3D1C1DF0-D244-420A-9F62-C51423121DDD}" destId="{4BAB4F4C-EB60-4D7A-B02D-A73E30C54545}" srcOrd="0" destOrd="0" presId="urn:microsoft.com/office/officeart/2008/layout/SquareAccentList"/>
    <dgm:cxn modelId="{CABBD08B-1493-4854-B99B-C1A06F73F5B4}" type="presParOf" srcId="{3D1C1DF0-D244-420A-9F62-C51423121DDD}" destId="{03F0F403-1DE8-43F5-B2CB-36825A6CC241}" srcOrd="1" destOrd="0" presId="urn:microsoft.com/office/officeart/2008/layout/SquareAccentList"/>
    <dgm:cxn modelId="{B92CC5DA-EFD0-4FB1-B36D-0E369CCF79BF}" type="presParOf" srcId="{FCA09DD0-AC21-4078-B53D-93F5FC3E3626}" destId="{A11002DF-55D1-4318-BECA-1A7476EA19A5}" srcOrd="1" destOrd="0" presId="urn:microsoft.com/office/officeart/2008/layout/SquareAccentList"/>
    <dgm:cxn modelId="{724A1B22-8CA5-4EDE-8E80-6D238AD0C8B4}" type="presParOf" srcId="{A11002DF-55D1-4318-BECA-1A7476EA19A5}" destId="{F167764E-6F06-4007-9520-D481F63329DB}" srcOrd="0" destOrd="0" presId="urn:microsoft.com/office/officeart/2008/layout/SquareAccentList"/>
    <dgm:cxn modelId="{6320AC7B-A7E2-4C54-AB0D-A8EB3A2E36CE}" type="presParOf" srcId="{F167764E-6F06-4007-9520-D481F63329DB}" destId="{FB576C9E-CFB6-4731-B8B8-B6409073ABE0}" srcOrd="0" destOrd="0" presId="urn:microsoft.com/office/officeart/2008/layout/SquareAccentList"/>
    <dgm:cxn modelId="{18A31440-DC6B-4C1F-A9C3-49D1BCBB2FCB}" type="presParOf" srcId="{F167764E-6F06-4007-9520-D481F63329DB}" destId="{CCFB82C1-C695-4BA2-A91D-87D4985065C3}" srcOrd="1" destOrd="0" presId="urn:microsoft.com/office/officeart/2008/layout/SquareAccentList"/>
    <dgm:cxn modelId="{C8F08400-7ACE-4754-841C-46733012C9D7}" type="presParOf" srcId="{F167764E-6F06-4007-9520-D481F63329DB}" destId="{7856B91C-3DF2-4F79-8792-6EDEA4606A13}" srcOrd="2" destOrd="0" presId="urn:microsoft.com/office/officeart/2008/layout/SquareAccentList"/>
    <dgm:cxn modelId="{857F968D-1029-487B-95CA-73E2248A9955}" type="presParOf" srcId="{A11002DF-55D1-4318-BECA-1A7476EA19A5}" destId="{DF1ACB04-5685-4378-8F9A-75D4B809370F}" srcOrd="1" destOrd="0" presId="urn:microsoft.com/office/officeart/2008/layout/SquareAccentList"/>
    <dgm:cxn modelId="{CF7781BB-074E-4CE5-912B-D0A810FE9D33}" type="presParOf" srcId="{DF1ACB04-5685-4378-8F9A-75D4B809370F}" destId="{0859D815-3B10-4F4B-A765-BCD1888A14E8}" srcOrd="0" destOrd="0" presId="urn:microsoft.com/office/officeart/2008/layout/SquareAccentList"/>
    <dgm:cxn modelId="{D67FAE99-CDE3-43DB-BC32-39B36A2F057C}" type="presParOf" srcId="{0859D815-3B10-4F4B-A765-BCD1888A14E8}" destId="{A4104852-6CF7-4809-AEBE-97280A012834}" srcOrd="0" destOrd="0" presId="urn:microsoft.com/office/officeart/2008/layout/SquareAccentList"/>
    <dgm:cxn modelId="{6AD16773-9386-471E-906A-07B5926A6E1E}" type="presParOf" srcId="{0859D815-3B10-4F4B-A765-BCD1888A14E8}" destId="{8A3C3343-3034-4856-9522-DB678133FB2C}" srcOrd="1" destOrd="0" presId="urn:microsoft.com/office/officeart/2008/layout/SquareAccentList"/>
    <dgm:cxn modelId="{D3BEC0D2-674C-46DB-A0DF-ADECA9000D57}" type="presParOf" srcId="{DF1ACB04-5685-4378-8F9A-75D4B809370F}" destId="{6377AC85-C1B8-4333-A5C4-EF6DDD9C4F02}" srcOrd="1" destOrd="0" presId="urn:microsoft.com/office/officeart/2008/layout/SquareAccentList"/>
    <dgm:cxn modelId="{1D1AD41A-ABB4-4F4F-9272-6E54F6F68C32}" type="presParOf" srcId="{6377AC85-C1B8-4333-A5C4-EF6DDD9C4F02}" destId="{E18068DE-F00C-45D6-9A27-92A9351EE8C3}" srcOrd="0" destOrd="0" presId="urn:microsoft.com/office/officeart/2008/layout/SquareAccentList"/>
    <dgm:cxn modelId="{DE444ADA-D357-4356-9A59-D1D1C89EAC7C}" type="presParOf" srcId="{6377AC85-C1B8-4333-A5C4-EF6DDD9C4F02}" destId="{11EDDE91-C313-4D2A-9451-AF781A237A36}" srcOrd="1" destOrd="0" presId="urn:microsoft.com/office/officeart/2008/layout/SquareAccentList"/>
    <dgm:cxn modelId="{3F00B5D4-3F39-4DF7-A4F4-C4E84C350F5A}" type="presParOf" srcId="{DF1ACB04-5685-4378-8F9A-75D4B809370F}" destId="{ADC38877-F1C3-4903-A0A8-21420B898A93}" srcOrd="2" destOrd="0" presId="urn:microsoft.com/office/officeart/2008/layout/SquareAccentList"/>
    <dgm:cxn modelId="{A1EF3CAC-85B9-411B-9906-2AB98EEA8FF7}" type="presParOf" srcId="{ADC38877-F1C3-4903-A0A8-21420B898A93}" destId="{503F7E21-5F9F-437D-BC21-83F441793F48}" srcOrd="0" destOrd="0" presId="urn:microsoft.com/office/officeart/2008/layout/SquareAccentList"/>
    <dgm:cxn modelId="{B7FDC388-2089-4C88-84C2-857D42FBA71C}" type="presParOf" srcId="{ADC38877-F1C3-4903-A0A8-21420B898A93}" destId="{B09A7436-C9BA-4248-B813-9FA8140F17D1}"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E7339B8-87A3-422C-8FE3-04FDB0A8EF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9F183E9-5224-493F-AB97-F019E855BE73}">
      <dgm:prSet phldrT="[Texto]"/>
      <dgm:spPr/>
      <dgm:t>
        <a:bodyPr/>
        <a:lstStyle/>
        <a:p>
          <a:pPr algn="just"/>
          <a:r>
            <a:rPr lang="es-MX" dirty="0" smtClean="0"/>
            <a:t>La cantidad de un activo se elimina mediante la diversificación depende de se correlación con otros activos de la cartera .</a:t>
          </a:r>
          <a:endParaRPr lang="es-MX" dirty="0"/>
        </a:p>
      </dgm:t>
    </dgm:pt>
    <dgm:pt modelId="{7B2F5DD0-2D2F-4F98-BEF5-4C2D1595F2E9}" type="parTrans" cxnId="{B5C20EDF-5F0B-4236-8786-B9682F2ACE34}">
      <dgm:prSet/>
      <dgm:spPr/>
      <dgm:t>
        <a:bodyPr/>
        <a:lstStyle/>
        <a:p>
          <a:endParaRPr lang="es-MX"/>
        </a:p>
      </dgm:t>
    </dgm:pt>
    <dgm:pt modelId="{C71F15EC-5CCF-4DB3-92B7-2E1C287D13AD}" type="sibTrans" cxnId="{B5C20EDF-5F0B-4236-8786-B9682F2ACE34}">
      <dgm:prSet/>
      <dgm:spPr/>
      <dgm:t>
        <a:bodyPr/>
        <a:lstStyle/>
        <a:p>
          <a:endParaRPr lang="es-MX"/>
        </a:p>
      </dgm:t>
    </dgm:pt>
    <dgm:pt modelId="{8CF55503-2952-4FC0-A59A-32FD73099BBD}">
      <dgm:prSet phldrT="[Texto]"/>
      <dgm:spPr/>
      <dgm:t>
        <a:bodyPr/>
        <a:lstStyle/>
        <a:p>
          <a:pPr algn="just"/>
          <a:r>
            <a:rPr lang="es-MX" dirty="0" smtClean="0"/>
            <a:t>Por ejemplo una cartera con Microsoft, se diversifica mucho menos riesgo de </a:t>
          </a:r>
          <a:r>
            <a:rPr lang="es-MX" dirty="0" err="1" smtClean="0"/>
            <a:t>apple</a:t>
          </a:r>
          <a:r>
            <a:rPr lang="es-MX" dirty="0" smtClean="0"/>
            <a:t> que una cartera con </a:t>
          </a:r>
          <a:r>
            <a:rPr lang="es-MX" dirty="0" err="1" smtClean="0"/>
            <a:t>starbucks</a:t>
          </a:r>
          <a:r>
            <a:rPr lang="es-MX" dirty="0" smtClean="0"/>
            <a:t>.</a:t>
          </a:r>
          <a:endParaRPr lang="es-MX" dirty="0"/>
        </a:p>
      </dgm:t>
    </dgm:pt>
    <dgm:pt modelId="{559C8EA0-BB4C-418F-8A9D-18E4C3CBCD4C}" type="parTrans" cxnId="{77FDDE11-011F-4572-992E-547C3E7F34BD}">
      <dgm:prSet/>
      <dgm:spPr/>
      <dgm:t>
        <a:bodyPr/>
        <a:lstStyle/>
        <a:p>
          <a:endParaRPr lang="es-MX"/>
        </a:p>
      </dgm:t>
    </dgm:pt>
    <dgm:pt modelId="{45BCC0D9-7A4F-4A42-861A-07B29018FECB}" type="sibTrans" cxnId="{77FDDE11-011F-4572-992E-547C3E7F34BD}">
      <dgm:prSet/>
      <dgm:spPr/>
      <dgm:t>
        <a:bodyPr/>
        <a:lstStyle/>
        <a:p>
          <a:endParaRPr lang="es-MX"/>
        </a:p>
      </dgm:t>
    </dgm:pt>
    <dgm:pt modelId="{702BEEE4-BEB8-4070-AC58-18CC3E0C7373}">
      <dgm:prSet phldrT="[Texto]"/>
      <dgm:spPr/>
      <dgm:t>
        <a:bodyPr/>
        <a:lstStyle/>
        <a:p>
          <a:pPr algn="just"/>
          <a:r>
            <a:rPr lang="es-MX" dirty="0" smtClean="0"/>
            <a:t>Se crea una cartera suficientemente grande, se puede eliminar todo el riesgo no sistemático mediante la diversificación, pero aun quedara riesgo sistemático.   </a:t>
          </a:r>
          <a:endParaRPr lang="es-MX" dirty="0"/>
        </a:p>
      </dgm:t>
    </dgm:pt>
    <dgm:pt modelId="{D97340CD-6CDD-4758-BCB4-B40FD670C750}" type="parTrans" cxnId="{8868DAD9-FCCF-4D71-BF28-CFD612C1D740}">
      <dgm:prSet/>
      <dgm:spPr/>
      <dgm:t>
        <a:bodyPr/>
        <a:lstStyle/>
        <a:p>
          <a:endParaRPr lang="es-MX"/>
        </a:p>
      </dgm:t>
    </dgm:pt>
    <dgm:pt modelId="{5959EDB3-FEC1-4223-ABD7-5EB80AB540EA}" type="sibTrans" cxnId="{8868DAD9-FCCF-4D71-BF28-CFD612C1D740}">
      <dgm:prSet/>
      <dgm:spPr/>
      <dgm:t>
        <a:bodyPr/>
        <a:lstStyle/>
        <a:p>
          <a:endParaRPr lang="es-MX"/>
        </a:p>
      </dgm:t>
    </dgm:pt>
    <dgm:pt modelId="{12EDA8B9-A3D3-4428-850A-56582594E535}">
      <dgm:prSet phldrT="[Texto]"/>
      <dgm:spPr/>
      <dgm:t>
        <a:bodyPr/>
        <a:lstStyle/>
        <a:p>
          <a:pPr algn="just"/>
          <a:r>
            <a:rPr lang="es-MX" dirty="0" smtClean="0"/>
            <a:t>A medida que aumenta el numero de activos en la cartera los acontecimientos positivos y negativos no sistemáticos solo afectan algunos activos se anulan entre si la única fuente  de riesgo para la cartera es los acontecimientos sistémicos.</a:t>
          </a:r>
          <a:endParaRPr lang="es-MX" dirty="0"/>
        </a:p>
      </dgm:t>
    </dgm:pt>
    <dgm:pt modelId="{45485D85-A01B-497C-A2B8-DDCFAC734FB7}" type="parTrans" cxnId="{850FCFFE-FE53-4F91-846B-411B845A1212}">
      <dgm:prSet/>
      <dgm:spPr/>
      <dgm:t>
        <a:bodyPr/>
        <a:lstStyle/>
        <a:p>
          <a:endParaRPr lang="es-MX"/>
        </a:p>
      </dgm:t>
    </dgm:pt>
    <dgm:pt modelId="{41BC2C76-B29E-460C-B3C2-8A44BDF73559}" type="sibTrans" cxnId="{850FCFFE-FE53-4F91-846B-411B845A1212}">
      <dgm:prSet/>
      <dgm:spPr/>
      <dgm:t>
        <a:bodyPr/>
        <a:lstStyle/>
        <a:p>
          <a:endParaRPr lang="es-MX"/>
        </a:p>
      </dgm:t>
    </dgm:pt>
    <dgm:pt modelId="{0DC16CF1-138B-420B-9827-379A9B97AAC7}" type="pres">
      <dgm:prSet presAssocID="{EE7339B8-87A3-422C-8FE3-04FDB0A8EF77}" presName="linear" presStyleCnt="0">
        <dgm:presLayoutVars>
          <dgm:animLvl val="lvl"/>
          <dgm:resizeHandles val="exact"/>
        </dgm:presLayoutVars>
      </dgm:prSet>
      <dgm:spPr/>
      <dgm:t>
        <a:bodyPr/>
        <a:lstStyle/>
        <a:p>
          <a:endParaRPr lang="es-MX"/>
        </a:p>
      </dgm:t>
    </dgm:pt>
    <dgm:pt modelId="{A257B0BC-94B1-4D61-A9B5-C6EA6AD9EEED}" type="pres">
      <dgm:prSet presAssocID="{59F183E9-5224-493F-AB97-F019E855BE73}" presName="parentText" presStyleLbl="node1" presStyleIdx="0" presStyleCnt="2">
        <dgm:presLayoutVars>
          <dgm:chMax val="0"/>
          <dgm:bulletEnabled val="1"/>
        </dgm:presLayoutVars>
      </dgm:prSet>
      <dgm:spPr/>
      <dgm:t>
        <a:bodyPr/>
        <a:lstStyle/>
        <a:p>
          <a:endParaRPr lang="es-MX"/>
        </a:p>
      </dgm:t>
    </dgm:pt>
    <dgm:pt modelId="{5F6061BF-458E-4997-8542-DFA26675C473}" type="pres">
      <dgm:prSet presAssocID="{59F183E9-5224-493F-AB97-F019E855BE73}" presName="childText" presStyleLbl="revTx" presStyleIdx="0" presStyleCnt="2">
        <dgm:presLayoutVars>
          <dgm:bulletEnabled val="1"/>
        </dgm:presLayoutVars>
      </dgm:prSet>
      <dgm:spPr/>
      <dgm:t>
        <a:bodyPr/>
        <a:lstStyle/>
        <a:p>
          <a:endParaRPr lang="es-MX"/>
        </a:p>
      </dgm:t>
    </dgm:pt>
    <dgm:pt modelId="{CB7266F3-6FEA-491A-B193-337E20A5BFC2}" type="pres">
      <dgm:prSet presAssocID="{702BEEE4-BEB8-4070-AC58-18CC3E0C7373}" presName="parentText" presStyleLbl="node1" presStyleIdx="1" presStyleCnt="2">
        <dgm:presLayoutVars>
          <dgm:chMax val="0"/>
          <dgm:bulletEnabled val="1"/>
        </dgm:presLayoutVars>
      </dgm:prSet>
      <dgm:spPr/>
      <dgm:t>
        <a:bodyPr/>
        <a:lstStyle/>
        <a:p>
          <a:endParaRPr lang="es-MX"/>
        </a:p>
      </dgm:t>
    </dgm:pt>
    <dgm:pt modelId="{526A8635-08F1-4F6E-9C71-77AE673F8EC3}" type="pres">
      <dgm:prSet presAssocID="{702BEEE4-BEB8-4070-AC58-18CC3E0C7373}" presName="childText" presStyleLbl="revTx" presStyleIdx="1" presStyleCnt="2">
        <dgm:presLayoutVars>
          <dgm:bulletEnabled val="1"/>
        </dgm:presLayoutVars>
      </dgm:prSet>
      <dgm:spPr/>
      <dgm:t>
        <a:bodyPr/>
        <a:lstStyle/>
        <a:p>
          <a:endParaRPr lang="es-MX"/>
        </a:p>
      </dgm:t>
    </dgm:pt>
  </dgm:ptLst>
  <dgm:cxnLst>
    <dgm:cxn modelId="{B5C20EDF-5F0B-4236-8786-B9682F2ACE34}" srcId="{EE7339B8-87A3-422C-8FE3-04FDB0A8EF77}" destId="{59F183E9-5224-493F-AB97-F019E855BE73}" srcOrd="0" destOrd="0" parTransId="{7B2F5DD0-2D2F-4F98-BEF5-4C2D1595F2E9}" sibTransId="{C71F15EC-5CCF-4DB3-92B7-2E1C287D13AD}"/>
    <dgm:cxn modelId="{8868DAD9-FCCF-4D71-BF28-CFD612C1D740}" srcId="{EE7339B8-87A3-422C-8FE3-04FDB0A8EF77}" destId="{702BEEE4-BEB8-4070-AC58-18CC3E0C7373}" srcOrd="1" destOrd="0" parTransId="{D97340CD-6CDD-4758-BCB4-B40FD670C750}" sibTransId="{5959EDB3-FEC1-4223-ABD7-5EB80AB540EA}"/>
    <dgm:cxn modelId="{618A3308-F983-485C-8AE5-FD04A2504F73}" type="presOf" srcId="{12EDA8B9-A3D3-4428-850A-56582594E535}" destId="{526A8635-08F1-4F6E-9C71-77AE673F8EC3}" srcOrd="0" destOrd="0" presId="urn:microsoft.com/office/officeart/2005/8/layout/vList2"/>
    <dgm:cxn modelId="{A8C240F3-8908-4BE1-B16F-F24D7592FFDA}" type="presOf" srcId="{59F183E9-5224-493F-AB97-F019E855BE73}" destId="{A257B0BC-94B1-4D61-A9B5-C6EA6AD9EEED}" srcOrd="0" destOrd="0" presId="urn:microsoft.com/office/officeart/2005/8/layout/vList2"/>
    <dgm:cxn modelId="{77FDDE11-011F-4572-992E-547C3E7F34BD}" srcId="{59F183E9-5224-493F-AB97-F019E855BE73}" destId="{8CF55503-2952-4FC0-A59A-32FD73099BBD}" srcOrd="0" destOrd="0" parTransId="{559C8EA0-BB4C-418F-8A9D-18E4C3CBCD4C}" sibTransId="{45BCC0D9-7A4F-4A42-861A-07B29018FECB}"/>
    <dgm:cxn modelId="{8A4EC918-C95C-4A8A-9848-7E10C32396C7}" type="presOf" srcId="{8CF55503-2952-4FC0-A59A-32FD73099BBD}" destId="{5F6061BF-458E-4997-8542-DFA26675C473}" srcOrd="0" destOrd="0" presId="urn:microsoft.com/office/officeart/2005/8/layout/vList2"/>
    <dgm:cxn modelId="{850FCFFE-FE53-4F91-846B-411B845A1212}" srcId="{702BEEE4-BEB8-4070-AC58-18CC3E0C7373}" destId="{12EDA8B9-A3D3-4428-850A-56582594E535}" srcOrd="0" destOrd="0" parTransId="{45485D85-A01B-497C-A2B8-DDCFAC734FB7}" sibTransId="{41BC2C76-B29E-460C-B3C2-8A44BDF73559}"/>
    <dgm:cxn modelId="{220F2ED4-B621-40AB-AFCC-B8F0313271F2}" type="presOf" srcId="{EE7339B8-87A3-422C-8FE3-04FDB0A8EF77}" destId="{0DC16CF1-138B-420B-9827-379A9B97AAC7}" srcOrd="0" destOrd="0" presId="urn:microsoft.com/office/officeart/2005/8/layout/vList2"/>
    <dgm:cxn modelId="{CF7FAD0B-AAB6-499F-A1FF-0479FD62B596}" type="presOf" srcId="{702BEEE4-BEB8-4070-AC58-18CC3E0C7373}" destId="{CB7266F3-6FEA-491A-B193-337E20A5BFC2}" srcOrd="0" destOrd="0" presId="urn:microsoft.com/office/officeart/2005/8/layout/vList2"/>
    <dgm:cxn modelId="{8286C7EC-8E37-407B-B54F-A688B80DA3AF}" type="presParOf" srcId="{0DC16CF1-138B-420B-9827-379A9B97AAC7}" destId="{A257B0BC-94B1-4D61-A9B5-C6EA6AD9EEED}" srcOrd="0" destOrd="0" presId="urn:microsoft.com/office/officeart/2005/8/layout/vList2"/>
    <dgm:cxn modelId="{EC114D32-7DEA-4F49-97EB-ADBE9A5E25A1}" type="presParOf" srcId="{0DC16CF1-138B-420B-9827-379A9B97AAC7}" destId="{5F6061BF-458E-4997-8542-DFA26675C473}" srcOrd="1" destOrd="0" presId="urn:microsoft.com/office/officeart/2005/8/layout/vList2"/>
    <dgm:cxn modelId="{FBEE3C85-A961-4176-8C67-1807445070FB}" type="presParOf" srcId="{0DC16CF1-138B-420B-9827-379A9B97AAC7}" destId="{CB7266F3-6FEA-491A-B193-337E20A5BFC2}" srcOrd="2" destOrd="0" presId="urn:microsoft.com/office/officeart/2005/8/layout/vList2"/>
    <dgm:cxn modelId="{52A8D854-46B4-4D18-80B0-4C01B9AB0D8E}" type="presParOf" srcId="{0DC16CF1-138B-420B-9827-379A9B97AAC7}" destId="{526A8635-08F1-4F6E-9C71-77AE673F8EC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209FCEB-F4E1-46D1-9760-0427061723E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C2E2B71D-47CA-4BAF-8D3E-D5211EC45633}">
      <dgm:prSet phldrT="[Texto]" custT="1"/>
      <dgm:spPr/>
      <dgm:t>
        <a:bodyPr/>
        <a:lstStyle/>
        <a:p>
          <a:pPr algn="just"/>
          <a:r>
            <a:rPr lang="es-MX" sz="2400" dirty="0" smtClean="0"/>
            <a:t>Es la cartera en la que cada valor se mantiene en proporción a su capitalización bursátil. </a:t>
          </a:r>
          <a:endParaRPr lang="es-MX" sz="2400" dirty="0"/>
        </a:p>
      </dgm:t>
    </dgm:pt>
    <dgm:pt modelId="{CB17BD17-5FEE-46AF-BA92-3925B95BE969}" type="parTrans" cxnId="{599F6764-3319-473A-8D46-7C3C1113BADE}">
      <dgm:prSet/>
      <dgm:spPr/>
      <dgm:t>
        <a:bodyPr/>
        <a:lstStyle/>
        <a:p>
          <a:endParaRPr lang="es-MX"/>
        </a:p>
      </dgm:t>
    </dgm:pt>
    <dgm:pt modelId="{43D8C7F2-DBF5-46F0-9BF6-4143B0B12107}" type="sibTrans" cxnId="{599F6764-3319-473A-8D46-7C3C1113BADE}">
      <dgm:prSet/>
      <dgm:spPr/>
      <dgm:t>
        <a:bodyPr/>
        <a:lstStyle/>
        <a:p>
          <a:endParaRPr lang="es-MX"/>
        </a:p>
      </dgm:t>
    </dgm:pt>
    <dgm:pt modelId="{528CF9EB-25E5-4F50-8CE6-BE1E1B199983}">
      <dgm:prSet phldrT="[Texto]" custT="1"/>
      <dgm:spPr/>
      <dgm:t>
        <a:bodyPr/>
        <a:lstStyle/>
        <a:p>
          <a:pPr algn="just"/>
          <a:r>
            <a:rPr lang="es-MX" sz="2400" dirty="0" smtClean="0"/>
            <a:t>La carteta de valores solo contiene riesgo sistémico por lo que se puede utilizar para medir la cantidad de riesgo sistémico de otros valores de mercado.  </a:t>
          </a:r>
          <a:endParaRPr lang="es-MX" sz="2400" dirty="0"/>
        </a:p>
      </dgm:t>
    </dgm:pt>
    <dgm:pt modelId="{3C980947-14E8-4A04-9108-491F315C7C9E}" type="parTrans" cxnId="{692610DC-28F0-4B95-ADE4-DD11C04E2BD9}">
      <dgm:prSet/>
      <dgm:spPr/>
      <dgm:t>
        <a:bodyPr/>
        <a:lstStyle/>
        <a:p>
          <a:endParaRPr lang="es-MX"/>
        </a:p>
      </dgm:t>
    </dgm:pt>
    <dgm:pt modelId="{FB4DE60F-E5BA-4840-82A8-26D78CB17E85}" type="sibTrans" cxnId="{692610DC-28F0-4B95-ADE4-DD11C04E2BD9}">
      <dgm:prSet/>
      <dgm:spPr/>
      <dgm:t>
        <a:bodyPr/>
        <a:lstStyle/>
        <a:p>
          <a:endParaRPr lang="es-MX"/>
        </a:p>
      </dgm:t>
    </dgm:pt>
    <dgm:pt modelId="{31C9E557-D291-41DC-B4F2-B4C7107FFB83}">
      <dgm:prSet phldrT="[Texto]" custT="1"/>
      <dgm:spPr/>
      <dgm:t>
        <a:bodyPr/>
        <a:lstStyle/>
        <a:p>
          <a:pPr algn="just"/>
          <a:r>
            <a:rPr lang="es-MX" sz="2400" dirty="0" smtClean="0"/>
            <a:t>También considerando la sensibilidad de la rentabilidad de un valor respecto al mercado global, se puede calcular el riesgo sistémico de este valor. </a:t>
          </a:r>
          <a:endParaRPr lang="es-MX" sz="2400" dirty="0"/>
        </a:p>
      </dgm:t>
    </dgm:pt>
    <dgm:pt modelId="{38A27A13-7D70-4617-AD8A-0083858F56F9}" type="parTrans" cxnId="{8DD487C9-8087-4DA0-A307-4E9BCA55A885}">
      <dgm:prSet/>
      <dgm:spPr/>
      <dgm:t>
        <a:bodyPr/>
        <a:lstStyle/>
        <a:p>
          <a:endParaRPr lang="es-MX"/>
        </a:p>
      </dgm:t>
    </dgm:pt>
    <dgm:pt modelId="{3C750431-5618-44C6-9080-572B7FAADBA6}" type="sibTrans" cxnId="{8DD487C9-8087-4DA0-A307-4E9BCA55A885}">
      <dgm:prSet/>
      <dgm:spPr/>
      <dgm:t>
        <a:bodyPr/>
        <a:lstStyle/>
        <a:p>
          <a:endParaRPr lang="es-MX"/>
        </a:p>
      </dgm:t>
    </dgm:pt>
    <dgm:pt modelId="{1CE5AC85-E427-4706-ADCB-B599C917DA6B}" type="pres">
      <dgm:prSet presAssocID="{5209FCEB-F4E1-46D1-9760-0427061723E8}" presName="linear" presStyleCnt="0">
        <dgm:presLayoutVars>
          <dgm:dir/>
          <dgm:animLvl val="lvl"/>
          <dgm:resizeHandles val="exact"/>
        </dgm:presLayoutVars>
      </dgm:prSet>
      <dgm:spPr/>
      <dgm:t>
        <a:bodyPr/>
        <a:lstStyle/>
        <a:p>
          <a:endParaRPr lang="es-MX"/>
        </a:p>
      </dgm:t>
    </dgm:pt>
    <dgm:pt modelId="{AD104A84-D89E-4530-960D-9E52E6ACC7A1}" type="pres">
      <dgm:prSet presAssocID="{C2E2B71D-47CA-4BAF-8D3E-D5211EC45633}" presName="parentLin" presStyleCnt="0"/>
      <dgm:spPr/>
    </dgm:pt>
    <dgm:pt modelId="{4B81CDEF-D276-4147-B650-51D726D0CAE4}" type="pres">
      <dgm:prSet presAssocID="{C2E2B71D-47CA-4BAF-8D3E-D5211EC45633}" presName="parentLeftMargin" presStyleLbl="node1" presStyleIdx="0" presStyleCnt="3"/>
      <dgm:spPr/>
      <dgm:t>
        <a:bodyPr/>
        <a:lstStyle/>
        <a:p>
          <a:endParaRPr lang="es-MX"/>
        </a:p>
      </dgm:t>
    </dgm:pt>
    <dgm:pt modelId="{FCD198CF-B5A0-4F39-A605-3B2EFF27D511}" type="pres">
      <dgm:prSet presAssocID="{C2E2B71D-47CA-4BAF-8D3E-D5211EC45633}" presName="parentText" presStyleLbl="node1" presStyleIdx="0" presStyleCnt="3" custScaleX="137799" custScaleY="127269">
        <dgm:presLayoutVars>
          <dgm:chMax val="0"/>
          <dgm:bulletEnabled val="1"/>
        </dgm:presLayoutVars>
      </dgm:prSet>
      <dgm:spPr/>
      <dgm:t>
        <a:bodyPr/>
        <a:lstStyle/>
        <a:p>
          <a:endParaRPr lang="es-MX"/>
        </a:p>
      </dgm:t>
    </dgm:pt>
    <dgm:pt modelId="{6689A3F0-9DD8-4A5E-9C61-01FE82EFA3C2}" type="pres">
      <dgm:prSet presAssocID="{C2E2B71D-47CA-4BAF-8D3E-D5211EC45633}" presName="negativeSpace" presStyleCnt="0"/>
      <dgm:spPr/>
    </dgm:pt>
    <dgm:pt modelId="{F62EF031-7977-49BA-9644-4D474653EC0D}" type="pres">
      <dgm:prSet presAssocID="{C2E2B71D-47CA-4BAF-8D3E-D5211EC45633}" presName="childText" presStyleLbl="conFgAcc1" presStyleIdx="0" presStyleCnt="3">
        <dgm:presLayoutVars>
          <dgm:bulletEnabled val="1"/>
        </dgm:presLayoutVars>
      </dgm:prSet>
      <dgm:spPr/>
    </dgm:pt>
    <dgm:pt modelId="{41783088-80A9-4EA3-8711-F0992B8638F6}" type="pres">
      <dgm:prSet presAssocID="{43D8C7F2-DBF5-46F0-9BF6-4143B0B12107}" presName="spaceBetweenRectangles" presStyleCnt="0"/>
      <dgm:spPr/>
    </dgm:pt>
    <dgm:pt modelId="{74678F45-220D-43DC-9BAE-F9C03A9310E4}" type="pres">
      <dgm:prSet presAssocID="{528CF9EB-25E5-4F50-8CE6-BE1E1B199983}" presName="parentLin" presStyleCnt="0"/>
      <dgm:spPr/>
    </dgm:pt>
    <dgm:pt modelId="{DA00C0EA-F75E-4EC1-8ACB-0C5B1B097231}" type="pres">
      <dgm:prSet presAssocID="{528CF9EB-25E5-4F50-8CE6-BE1E1B199983}" presName="parentLeftMargin" presStyleLbl="node1" presStyleIdx="0" presStyleCnt="3"/>
      <dgm:spPr/>
      <dgm:t>
        <a:bodyPr/>
        <a:lstStyle/>
        <a:p>
          <a:endParaRPr lang="es-MX"/>
        </a:p>
      </dgm:t>
    </dgm:pt>
    <dgm:pt modelId="{9D14916F-E389-48AA-80A1-A6C6A9887699}" type="pres">
      <dgm:prSet presAssocID="{528CF9EB-25E5-4F50-8CE6-BE1E1B199983}" presName="parentText" presStyleLbl="node1" presStyleIdx="1" presStyleCnt="3" custScaleX="134499" custScaleY="127849">
        <dgm:presLayoutVars>
          <dgm:chMax val="0"/>
          <dgm:bulletEnabled val="1"/>
        </dgm:presLayoutVars>
      </dgm:prSet>
      <dgm:spPr/>
      <dgm:t>
        <a:bodyPr/>
        <a:lstStyle/>
        <a:p>
          <a:endParaRPr lang="es-MX"/>
        </a:p>
      </dgm:t>
    </dgm:pt>
    <dgm:pt modelId="{BC52612A-48F3-4EB3-B5BF-E2741E0A03AC}" type="pres">
      <dgm:prSet presAssocID="{528CF9EB-25E5-4F50-8CE6-BE1E1B199983}" presName="negativeSpace" presStyleCnt="0"/>
      <dgm:spPr/>
    </dgm:pt>
    <dgm:pt modelId="{28759AD5-6D59-421B-B77F-33A7DDB96D54}" type="pres">
      <dgm:prSet presAssocID="{528CF9EB-25E5-4F50-8CE6-BE1E1B199983}" presName="childText" presStyleLbl="conFgAcc1" presStyleIdx="1" presStyleCnt="3">
        <dgm:presLayoutVars>
          <dgm:bulletEnabled val="1"/>
        </dgm:presLayoutVars>
      </dgm:prSet>
      <dgm:spPr/>
    </dgm:pt>
    <dgm:pt modelId="{E5F0E44D-C477-4216-83EE-015EA61431FA}" type="pres">
      <dgm:prSet presAssocID="{FB4DE60F-E5BA-4840-82A8-26D78CB17E85}" presName="spaceBetweenRectangles" presStyleCnt="0"/>
      <dgm:spPr/>
    </dgm:pt>
    <dgm:pt modelId="{3E2EBD2E-BA2C-4A86-BBC1-BFD4823BE674}" type="pres">
      <dgm:prSet presAssocID="{31C9E557-D291-41DC-B4F2-B4C7107FFB83}" presName="parentLin" presStyleCnt="0"/>
      <dgm:spPr/>
    </dgm:pt>
    <dgm:pt modelId="{849CFAF8-20B5-41C7-B21F-25CCB32ADBEA}" type="pres">
      <dgm:prSet presAssocID="{31C9E557-D291-41DC-B4F2-B4C7107FFB83}" presName="parentLeftMargin" presStyleLbl="node1" presStyleIdx="1" presStyleCnt="3"/>
      <dgm:spPr/>
      <dgm:t>
        <a:bodyPr/>
        <a:lstStyle/>
        <a:p>
          <a:endParaRPr lang="es-MX"/>
        </a:p>
      </dgm:t>
    </dgm:pt>
    <dgm:pt modelId="{8A500752-A294-4623-8D8A-E570AA83A758}" type="pres">
      <dgm:prSet presAssocID="{31C9E557-D291-41DC-B4F2-B4C7107FFB83}" presName="parentText" presStyleLbl="node1" presStyleIdx="2" presStyleCnt="3" custScaleX="134499" custScaleY="121905">
        <dgm:presLayoutVars>
          <dgm:chMax val="0"/>
          <dgm:bulletEnabled val="1"/>
        </dgm:presLayoutVars>
      </dgm:prSet>
      <dgm:spPr/>
      <dgm:t>
        <a:bodyPr/>
        <a:lstStyle/>
        <a:p>
          <a:endParaRPr lang="es-MX"/>
        </a:p>
      </dgm:t>
    </dgm:pt>
    <dgm:pt modelId="{0F402478-1E31-4079-A053-4681E5892E41}" type="pres">
      <dgm:prSet presAssocID="{31C9E557-D291-41DC-B4F2-B4C7107FFB83}" presName="negativeSpace" presStyleCnt="0"/>
      <dgm:spPr/>
    </dgm:pt>
    <dgm:pt modelId="{074BC2C2-5739-494E-BB93-3A53561B25A5}" type="pres">
      <dgm:prSet presAssocID="{31C9E557-D291-41DC-B4F2-B4C7107FFB83}" presName="childText" presStyleLbl="conFgAcc1" presStyleIdx="2" presStyleCnt="3">
        <dgm:presLayoutVars>
          <dgm:bulletEnabled val="1"/>
        </dgm:presLayoutVars>
      </dgm:prSet>
      <dgm:spPr/>
    </dgm:pt>
  </dgm:ptLst>
  <dgm:cxnLst>
    <dgm:cxn modelId="{6F1FE18E-7EA8-4C96-8E6D-97E8AA9BABB9}" type="presOf" srcId="{C2E2B71D-47CA-4BAF-8D3E-D5211EC45633}" destId="{4B81CDEF-D276-4147-B650-51D726D0CAE4}" srcOrd="0" destOrd="0" presId="urn:microsoft.com/office/officeart/2005/8/layout/list1"/>
    <dgm:cxn modelId="{0FAEA4E9-D800-4D1F-828F-373A3014F99F}" type="presOf" srcId="{528CF9EB-25E5-4F50-8CE6-BE1E1B199983}" destId="{9D14916F-E389-48AA-80A1-A6C6A9887699}" srcOrd="1" destOrd="0" presId="urn:microsoft.com/office/officeart/2005/8/layout/list1"/>
    <dgm:cxn modelId="{F0C6A027-FDDC-4D55-B55E-5740EA1EC59C}" type="presOf" srcId="{31C9E557-D291-41DC-B4F2-B4C7107FFB83}" destId="{849CFAF8-20B5-41C7-B21F-25CCB32ADBEA}" srcOrd="0" destOrd="0" presId="urn:microsoft.com/office/officeart/2005/8/layout/list1"/>
    <dgm:cxn modelId="{692610DC-28F0-4B95-ADE4-DD11C04E2BD9}" srcId="{5209FCEB-F4E1-46D1-9760-0427061723E8}" destId="{528CF9EB-25E5-4F50-8CE6-BE1E1B199983}" srcOrd="1" destOrd="0" parTransId="{3C980947-14E8-4A04-9108-491F315C7C9E}" sibTransId="{FB4DE60F-E5BA-4840-82A8-26D78CB17E85}"/>
    <dgm:cxn modelId="{BA714DB9-8E92-4D3F-AAE1-8E1BC1938FCA}" type="presOf" srcId="{31C9E557-D291-41DC-B4F2-B4C7107FFB83}" destId="{8A500752-A294-4623-8D8A-E570AA83A758}" srcOrd="1" destOrd="0" presId="urn:microsoft.com/office/officeart/2005/8/layout/list1"/>
    <dgm:cxn modelId="{3E449D09-8462-4A74-8CFD-6D25D5835BA6}" type="presOf" srcId="{528CF9EB-25E5-4F50-8CE6-BE1E1B199983}" destId="{DA00C0EA-F75E-4EC1-8ACB-0C5B1B097231}" srcOrd="0" destOrd="0" presId="urn:microsoft.com/office/officeart/2005/8/layout/list1"/>
    <dgm:cxn modelId="{599F6764-3319-473A-8D46-7C3C1113BADE}" srcId="{5209FCEB-F4E1-46D1-9760-0427061723E8}" destId="{C2E2B71D-47CA-4BAF-8D3E-D5211EC45633}" srcOrd="0" destOrd="0" parTransId="{CB17BD17-5FEE-46AF-BA92-3925B95BE969}" sibTransId="{43D8C7F2-DBF5-46F0-9BF6-4143B0B12107}"/>
    <dgm:cxn modelId="{EF295D76-3D41-4E3D-A984-666F1BCBF374}" type="presOf" srcId="{5209FCEB-F4E1-46D1-9760-0427061723E8}" destId="{1CE5AC85-E427-4706-ADCB-B599C917DA6B}" srcOrd="0" destOrd="0" presId="urn:microsoft.com/office/officeart/2005/8/layout/list1"/>
    <dgm:cxn modelId="{3FCA61E1-B13F-4770-A0B5-B7B00BBD1898}" type="presOf" srcId="{C2E2B71D-47CA-4BAF-8D3E-D5211EC45633}" destId="{FCD198CF-B5A0-4F39-A605-3B2EFF27D511}" srcOrd="1" destOrd="0" presId="urn:microsoft.com/office/officeart/2005/8/layout/list1"/>
    <dgm:cxn modelId="{8DD487C9-8087-4DA0-A307-4E9BCA55A885}" srcId="{5209FCEB-F4E1-46D1-9760-0427061723E8}" destId="{31C9E557-D291-41DC-B4F2-B4C7107FFB83}" srcOrd="2" destOrd="0" parTransId="{38A27A13-7D70-4617-AD8A-0083858F56F9}" sibTransId="{3C750431-5618-44C6-9080-572B7FAADBA6}"/>
    <dgm:cxn modelId="{A2AA9217-9F76-438E-A78A-667B456EB357}" type="presParOf" srcId="{1CE5AC85-E427-4706-ADCB-B599C917DA6B}" destId="{AD104A84-D89E-4530-960D-9E52E6ACC7A1}" srcOrd="0" destOrd="0" presId="urn:microsoft.com/office/officeart/2005/8/layout/list1"/>
    <dgm:cxn modelId="{86DFD8FA-3FE1-48F5-BDFA-645CC3F91BE0}" type="presParOf" srcId="{AD104A84-D89E-4530-960D-9E52E6ACC7A1}" destId="{4B81CDEF-D276-4147-B650-51D726D0CAE4}" srcOrd="0" destOrd="0" presId="urn:microsoft.com/office/officeart/2005/8/layout/list1"/>
    <dgm:cxn modelId="{77CB00F3-8B71-40C8-BFEC-57293AAA6CF8}" type="presParOf" srcId="{AD104A84-D89E-4530-960D-9E52E6ACC7A1}" destId="{FCD198CF-B5A0-4F39-A605-3B2EFF27D511}" srcOrd="1" destOrd="0" presId="urn:microsoft.com/office/officeart/2005/8/layout/list1"/>
    <dgm:cxn modelId="{004E15A0-5EE4-4551-94C2-49C2CAC703B4}" type="presParOf" srcId="{1CE5AC85-E427-4706-ADCB-B599C917DA6B}" destId="{6689A3F0-9DD8-4A5E-9C61-01FE82EFA3C2}" srcOrd="1" destOrd="0" presId="urn:microsoft.com/office/officeart/2005/8/layout/list1"/>
    <dgm:cxn modelId="{7F2FCEF4-E1DD-4DAF-9F5F-D8308C5BB782}" type="presParOf" srcId="{1CE5AC85-E427-4706-ADCB-B599C917DA6B}" destId="{F62EF031-7977-49BA-9644-4D474653EC0D}" srcOrd="2" destOrd="0" presId="urn:microsoft.com/office/officeart/2005/8/layout/list1"/>
    <dgm:cxn modelId="{0BBD8F90-A3A0-402C-A813-8A609781E0D8}" type="presParOf" srcId="{1CE5AC85-E427-4706-ADCB-B599C917DA6B}" destId="{41783088-80A9-4EA3-8711-F0992B8638F6}" srcOrd="3" destOrd="0" presId="urn:microsoft.com/office/officeart/2005/8/layout/list1"/>
    <dgm:cxn modelId="{2B994D07-D7FD-488B-B346-584796E96A66}" type="presParOf" srcId="{1CE5AC85-E427-4706-ADCB-B599C917DA6B}" destId="{74678F45-220D-43DC-9BAE-F9C03A9310E4}" srcOrd="4" destOrd="0" presId="urn:microsoft.com/office/officeart/2005/8/layout/list1"/>
    <dgm:cxn modelId="{A2898FE8-0D33-41C6-BF69-58144144C95D}" type="presParOf" srcId="{74678F45-220D-43DC-9BAE-F9C03A9310E4}" destId="{DA00C0EA-F75E-4EC1-8ACB-0C5B1B097231}" srcOrd="0" destOrd="0" presId="urn:microsoft.com/office/officeart/2005/8/layout/list1"/>
    <dgm:cxn modelId="{E165EF0D-31E2-4DDF-96A0-9AD52FA215C2}" type="presParOf" srcId="{74678F45-220D-43DC-9BAE-F9C03A9310E4}" destId="{9D14916F-E389-48AA-80A1-A6C6A9887699}" srcOrd="1" destOrd="0" presId="urn:microsoft.com/office/officeart/2005/8/layout/list1"/>
    <dgm:cxn modelId="{728CF585-EDDF-4EF7-8A64-DC33E8B8F1D2}" type="presParOf" srcId="{1CE5AC85-E427-4706-ADCB-B599C917DA6B}" destId="{BC52612A-48F3-4EB3-B5BF-E2741E0A03AC}" srcOrd="5" destOrd="0" presId="urn:microsoft.com/office/officeart/2005/8/layout/list1"/>
    <dgm:cxn modelId="{FBA7651A-E2E5-46F8-9144-62023A7EE439}" type="presParOf" srcId="{1CE5AC85-E427-4706-ADCB-B599C917DA6B}" destId="{28759AD5-6D59-421B-B77F-33A7DDB96D54}" srcOrd="6" destOrd="0" presId="urn:microsoft.com/office/officeart/2005/8/layout/list1"/>
    <dgm:cxn modelId="{7C128919-378A-4E34-A57A-61C1B57B892D}" type="presParOf" srcId="{1CE5AC85-E427-4706-ADCB-B599C917DA6B}" destId="{E5F0E44D-C477-4216-83EE-015EA61431FA}" srcOrd="7" destOrd="0" presId="urn:microsoft.com/office/officeart/2005/8/layout/list1"/>
    <dgm:cxn modelId="{BE75257C-E0D1-43AE-BA50-E1B1C1769994}" type="presParOf" srcId="{1CE5AC85-E427-4706-ADCB-B599C917DA6B}" destId="{3E2EBD2E-BA2C-4A86-BBC1-BFD4823BE674}" srcOrd="8" destOrd="0" presId="urn:microsoft.com/office/officeart/2005/8/layout/list1"/>
    <dgm:cxn modelId="{36935FA9-C45B-4FA6-8394-DD9264D94441}" type="presParOf" srcId="{3E2EBD2E-BA2C-4A86-BBC1-BFD4823BE674}" destId="{849CFAF8-20B5-41C7-B21F-25CCB32ADBEA}" srcOrd="0" destOrd="0" presId="urn:microsoft.com/office/officeart/2005/8/layout/list1"/>
    <dgm:cxn modelId="{3A50F68B-0EF8-4146-8184-AA795A126053}" type="presParOf" srcId="{3E2EBD2E-BA2C-4A86-BBC1-BFD4823BE674}" destId="{8A500752-A294-4623-8D8A-E570AA83A758}" srcOrd="1" destOrd="0" presId="urn:microsoft.com/office/officeart/2005/8/layout/list1"/>
    <dgm:cxn modelId="{AF2C80D3-3EF7-40DE-A52B-4E825742B213}" type="presParOf" srcId="{1CE5AC85-E427-4706-ADCB-B599C917DA6B}" destId="{0F402478-1E31-4079-A053-4681E5892E41}" srcOrd="9" destOrd="0" presId="urn:microsoft.com/office/officeart/2005/8/layout/list1"/>
    <dgm:cxn modelId="{59755B90-37E9-49AD-A4DA-2872CC7A1473}" type="presParOf" srcId="{1CE5AC85-E427-4706-ADCB-B599C917DA6B}" destId="{074BC2C2-5739-494E-BB93-3A53561B25A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BA0FCA8-1E6B-4E31-BCF6-DA90852571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835CAA1-AF74-465F-8797-1DE1DE5AB2F3}">
      <dgm:prSet phldrT="[Texto]"/>
      <dgm:spPr/>
      <dgm:t>
        <a:bodyPr/>
        <a:lstStyle/>
        <a:p>
          <a:r>
            <a:rPr lang="es-MX" dirty="0" smtClean="0"/>
            <a:t>Índice de mercado</a:t>
          </a:r>
          <a:endParaRPr lang="es-MX" dirty="0"/>
        </a:p>
      </dgm:t>
    </dgm:pt>
    <dgm:pt modelId="{617E19CA-F8DD-48CF-97EB-B97D2F591841}" type="parTrans" cxnId="{3431C7DA-63B8-4E8D-9719-5191C3D89A82}">
      <dgm:prSet/>
      <dgm:spPr/>
      <dgm:t>
        <a:bodyPr/>
        <a:lstStyle/>
        <a:p>
          <a:endParaRPr lang="es-MX"/>
        </a:p>
      </dgm:t>
    </dgm:pt>
    <dgm:pt modelId="{EAB96107-7E66-4B0E-997F-0204580FC1CB}" type="sibTrans" cxnId="{3431C7DA-63B8-4E8D-9719-5191C3D89A82}">
      <dgm:prSet/>
      <dgm:spPr/>
      <dgm:t>
        <a:bodyPr/>
        <a:lstStyle/>
        <a:p>
          <a:endParaRPr lang="es-MX"/>
        </a:p>
      </dgm:t>
    </dgm:pt>
    <dgm:pt modelId="{D4BB557A-55D9-4F80-9148-339E42DAA042}">
      <dgm:prSet phldrT="[Texto]"/>
      <dgm:spPr/>
      <dgm:t>
        <a:bodyPr/>
        <a:lstStyle/>
        <a:p>
          <a:pPr algn="just"/>
          <a:r>
            <a:rPr lang="es-MX" dirty="0" smtClean="0"/>
            <a:t>Es el que proporciona el valor de una determinada cartera.</a:t>
          </a:r>
          <a:endParaRPr lang="es-MX" dirty="0"/>
        </a:p>
      </dgm:t>
    </dgm:pt>
    <dgm:pt modelId="{C14D074B-E954-4E85-BC94-AC91BE698703}" type="parTrans" cxnId="{E3552738-2E3E-4409-901E-E0815AA5A21E}">
      <dgm:prSet/>
      <dgm:spPr/>
      <dgm:t>
        <a:bodyPr/>
        <a:lstStyle/>
        <a:p>
          <a:endParaRPr lang="es-MX"/>
        </a:p>
      </dgm:t>
    </dgm:pt>
    <dgm:pt modelId="{1AB83BD2-B3CF-4AAA-B7CC-EFDFF95687FD}" type="sibTrans" cxnId="{E3552738-2E3E-4409-901E-E0815AA5A21E}">
      <dgm:prSet/>
      <dgm:spPr/>
      <dgm:t>
        <a:bodyPr/>
        <a:lstStyle/>
        <a:p>
          <a:endParaRPr lang="es-MX"/>
        </a:p>
      </dgm:t>
    </dgm:pt>
    <dgm:pt modelId="{8BCCD9C8-795E-4728-A69F-E82DBC871DEB}">
      <dgm:prSet phldrT="[Texto]"/>
      <dgm:spPr/>
      <dgm:t>
        <a:bodyPr/>
        <a:lstStyle/>
        <a:p>
          <a:r>
            <a:rPr lang="es-MX" dirty="0" smtClean="0"/>
            <a:t>Sustituto del mercado</a:t>
          </a:r>
          <a:endParaRPr lang="es-MX" dirty="0"/>
        </a:p>
      </dgm:t>
    </dgm:pt>
    <dgm:pt modelId="{8075917B-0A04-4521-8F24-CD4C61468476}" type="parTrans" cxnId="{24D1F19C-CC7D-42F3-8F4E-4181A9AED0BC}">
      <dgm:prSet/>
      <dgm:spPr/>
      <dgm:t>
        <a:bodyPr/>
        <a:lstStyle/>
        <a:p>
          <a:endParaRPr lang="es-MX"/>
        </a:p>
      </dgm:t>
    </dgm:pt>
    <dgm:pt modelId="{B6B813C6-B51A-43DD-B1CD-74C09E9946ED}" type="sibTrans" cxnId="{24D1F19C-CC7D-42F3-8F4E-4181A9AED0BC}">
      <dgm:prSet/>
      <dgm:spPr/>
      <dgm:t>
        <a:bodyPr/>
        <a:lstStyle/>
        <a:p>
          <a:endParaRPr lang="es-MX"/>
        </a:p>
      </dgm:t>
    </dgm:pt>
    <dgm:pt modelId="{F2D40AF9-98C2-488D-A17D-887DAE0615C4}">
      <dgm:prSet phldrT="[Texto]"/>
      <dgm:spPr/>
      <dgm:t>
        <a:bodyPr/>
        <a:lstStyle/>
        <a:p>
          <a:pPr algn="just"/>
          <a:r>
            <a:rPr lang="es-MX" dirty="0" smtClean="0"/>
            <a:t>Cartera cuya rentabilidad se cree que se estimula a la de la cartera de valores subyacente e inobservable.</a:t>
          </a:r>
          <a:endParaRPr lang="es-MX" dirty="0"/>
        </a:p>
      </dgm:t>
    </dgm:pt>
    <dgm:pt modelId="{BFCD8AB1-C24B-4164-B410-C0E8B2854634}" type="parTrans" cxnId="{37821423-2F80-471F-AD32-1F7D50D91F97}">
      <dgm:prSet/>
      <dgm:spPr/>
      <dgm:t>
        <a:bodyPr/>
        <a:lstStyle/>
        <a:p>
          <a:endParaRPr lang="es-MX"/>
        </a:p>
      </dgm:t>
    </dgm:pt>
    <dgm:pt modelId="{CB680631-9A62-4F15-9E8E-219A7BB6A0AC}" type="sibTrans" cxnId="{37821423-2F80-471F-AD32-1F7D50D91F97}">
      <dgm:prSet/>
      <dgm:spPr/>
      <dgm:t>
        <a:bodyPr/>
        <a:lstStyle/>
        <a:p>
          <a:endParaRPr lang="es-MX"/>
        </a:p>
      </dgm:t>
    </dgm:pt>
    <dgm:pt modelId="{83FEAFEB-6657-4AE7-B266-0AB0CE29D98A}" type="pres">
      <dgm:prSet presAssocID="{8BA0FCA8-1E6B-4E31-BCF6-DA908525711D}" presName="linear" presStyleCnt="0">
        <dgm:presLayoutVars>
          <dgm:animLvl val="lvl"/>
          <dgm:resizeHandles val="exact"/>
        </dgm:presLayoutVars>
      </dgm:prSet>
      <dgm:spPr/>
      <dgm:t>
        <a:bodyPr/>
        <a:lstStyle/>
        <a:p>
          <a:endParaRPr lang="es-MX"/>
        </a:p>
      </dgm:t>
    </dgm:pt>
    <dgm:pt modelId="{24AF56CD-3688-416B-AD6B-004C7DA9E637}" type="pres">
      <dgm:prSet presAssocID="{9835CAA1-AF74-465F-8797-1DE1DE5AB2F3}" presName="parentText" presStyleLbl="node1" presStyleIdx="0" presStyleCnt="2">
        <dgm:presLayoutVars>
          <dgm:chMax val="0"/>
          <dgm:bulletEnabled val="1"/>
        </dgm:presLayoutVars>
      </dgm:prSet>
      <dgm:spPr/>
      <dgm:t>
        <a:bodyPr/>
        <a:lstStyle/>
        <a:p>
          <a:endParaRPr lang="es-MX"/>
        </a:p>
      </dgm:t>
    </dgm:pt>
    <dgm:pt modelId="{650D1035-DDA7-4051-8B63-2D27297A38CA}" type="pres">
      <dgm:prSet presAssocID="{9835CAA1-AF74-465F-8797-1DE1DE5AB2F3}" presName="childText" presStyleLbl="revTx" presStyleIdx="0" presStyleCnt="2">
        <dgm:presLayoutVars>
          <dgm:bulletEnabled val="1"/>
        </dgm:presLayoutVars>
      </dgm:prSet>
      <dgm:spPr/>
      <dgm:t>
        <a:bodyPr/>
        <a:lstStyle/>
        <a:p>
          <a:endParaRPr lang="es-MX"/>
        </a:p>
      </dgm:t>
    </dgm:pt>
    <dgm:pt modelId="{3B7BB5C8-5864-4C5E-AD75-588002AFB022}" type="pres">
      <dgm:prSet presAssocID="{8BCCD9C8-795E-4728-A69F-E82DBC871DEB}" presName="parentText" presStyleLbl="node1" presStyleIdx="1" presStyleCnt="2">
        <dgm:presLayoutVars>
          <dgm:chMax val="0"/>
          <dgm:bulletEnabled val="1"/>
        </dgm:presLayoutVars>
      </dgm:prSet>
      <dgm:spPr/>
      <dgm:t>
        <a:bodyPr/>
        <a:lstStyle/>
        <a:p>
          <a:endParaRPr lang="es-MX"/>
        </a:p>
      </dgm:t>
    </dgm:pt>
    <dgm:pt modelId="{CE949D94-C31F-405F-94B9-C5B6BB563B5E}" type="pres">
      <dgm:prSet presAssocID="{8BCCD9C8-795E-4728-A69F-E82DBC871DEB}" presName="childText" presStyleLbl="revTx" presStyleIdx="1" presStyleCnt="2">
        <dgm:presLayoutVars>
          <dgm:bulletEnabled val="1"/>
        </dgm:presLayoutVars>
      </dgm:prSet>
      <dgm:spPr/>
      <dgm:t>
        <a:bodyPr/>
        <a:lstStyle/>
        <a:p>
          <a:endParaRPr lang="es-MX"/>
        </a:p>
      </dgm:t>
    </dgm:pt>
  </dgm:ptLst>
  <dgm:cxnLst>
    <dgm:cxn modelId="{E3552738-2E3E-4409-901E-E0815AA5A21E}" srcId="{9835CAA1-AF74-465F-8797-1DE1DE5AB2F3}" destId="{D4BB557A-55D9-4F80-9148-339E42DAA042}" srcOrd="0" destOrd="0" parTransId="{C14D074B-E954-4E85-BC94-AC91BE698703}" sibTransId="{1AB83BD2-B3CF-4AAA-B7CC-EFDFF95687FD}"/>
    <dgm:cxn modelId="{2392F7A4-E801-4B32-B78A-530B9A9F2E95}" type="presOf" srcId="{D4BB557A-55D9-4F80-9148-339E42DAA042}" destId="{650D1035-DDA7-4051-8B63-2D27297A38CA}" srcOrd="0" destOrd="0" presId="urn:microsoft.com/office/officeart/2005/8/layout/vList2"/>
    <dgm:cxn modelId="{E3AF38BC-E5F9-4C2F-B3E2-32D1ABA061D8}" type="presOf" srcId="{8BCCD9C8-795E-4728-A69F-E82DBC871DEB}" destId="{3B7BB5C8-5864-4C5E-AD75-588002AFB022}" srcOrd="0" destOrd="0" presId="urn:microsoft.com/office/officeart/2005/8/layout/vList2"/>
    <dgm:cxn modelId="{3431C7DA-63B8-4E8D-9719-5191C3D89A82}" srcId="{8BA0FCA8-1E6B-4E31-BCF6-DA908525711D}" destId="{9835CAA1-AF74-465F-8797-1DE1DE5AB2F3}" srcOrd="0" destOrd="0" parTransId="{617E19CA-F8DD-48CF-97EB-B97D2F591841}" sibTransId="{EAB96107-7E66-4B0E-997F-0204580FC1CB}"/>
    <dgm:cxn modelId="{37A0C722-924F-4C73-AAF5-07337DA84A62}" type="presOf" srcId="{8BA0FCA8-1E6B-4E31-BCF6-DA908525711D}" destId="{83FEAFEB-6657-4AE7-B266-0AB0CE29D98A}" srcOrd="0" destOrd="0" presId="urn:microsoft.com/office/officeart/2005/8/layout/vList2"/>
    <dgm:cxn modelId="{37821423-2F80-471F-AD32-1F7D50D91F97}" srcId="{8BCCD9C8-795E-4728-A69F-E82DBC871DEB}" destId="{F2D40AF9-98C2-488D-A17D-887DAE0615C4}" srcOrd="0" destOrd="0" parTransId="{BFCD8AB1-C24B-4164-B410-C0E8B2854634}" sibTransId="{CB680631-9A62-4F15-9E8E-219A7BB6A0AC}"/>
    <dgm:cxn modelId="{27608E30-5C20-4D26-8177-3FB0AB7E9B60}" type="presOf" srcId="{F2D40AF9-98C2-488D-A17D-887DAE0615C4}" destId="{CE949D94-C31F-405F-94B9-C5B6BB563B5E}" srcOrd="0" destOrd="0" presId="urn:microsoft.com/office/officeart/2005/8/layout/vList2"/>
    <dgm:cxn modelId="{24D1F19C-CC7D-42F3-8F4E-4181A9AED0BC}" srcId="{8BA0FCA8-1E6B-4E31-BCF6-DA908525711D}" destId="{8BCCD9C8-795E-4728-A69F-E82DBC871DEB}" srcOrd="1" destOrd="0" parTransId="{8075917B-0A04-4521-8F24-CD4C61468476}" sibTransId="{B6B813C6-B51A-43DD-B1CD-74C09E9946ED}"/>
    <dgm:cxn modelId="{595C2700-0EC3-4CB6-9588-061B7E79EBD3}" type="presOf" srcId="{9835CAA1-AF74-465F-8797-1DE1DE5AB2F3}" destId="{24AF56CD-3688-416B-AD6B-004C7DA9E637}" srcOrd="0" destOrd="0" presId="urn:microsoft.com/office/officeart/2005/8/layout/vList2"/>
    <dgm:cxn modelId="{3A4DF070-83AE-4762-BB4C-E227CE5630C0}" type="presParOf" srcId="{83FEAFEB-6657-4AE7-B266-0AB0CE29D98A}" destId="{24AF56CD-3688-416B-AD6B-004C7DA9E637}" srcOrd="0" destOrd="0" presId="urn:microsoft.com/office/officeart/2005/8/layout/vList2"/>
    <dgm:cxn modelId="{AD8A0AC9-A037-43B5-AC89-DED83E7C3BBF}" type="presParOf" srcId="{83FEAFEB-6657-4AE7-B266-0AB0CE29D98A}" destId="{650D1035-DDA7-4051-8B63-2D27297A38CA}" srcOrd="1" destOrd="0" presId="urn:microsoft.com/office/officeart/2005/8/layout/vList2"/>
    <dgm:cxn modelId="{A68C31E5-E01D-4FD1-B006-68DA801A2010}" type="presParOf" srcId="{83FEAFEB-6657-4AE7-B266-0AB0CE29D98A}" destId="{3B7BB5C8-5864-4C5E-AD75-588002AFB022}" srcOrd="2" destOrd="0" presId="urn:microsoft.com/office/officeart/2005/8/layout/vList2"/>
    <dgm:cxn modelId="{A3660805-919F-4809-8A59-237FEF5DBA35}" type="presParOf" srcId="{83FEAFEB-6657-4AE7-B266-0AB0CE29D98A}" destId="{CE949D94-C31F-405F-94B9-C5B6BB563B5E}"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0AB608-2FEE-46F0-A1FF-F391E65D45AA}">
      <dsp:nvSpPr>
        <dsp:cNvPr id="0" name=""/>
        <dsp:cNvSpPr/>
      </dsp:nvSpPr>
      <dsp:spPr>
        <a:xfrm>
          <a:off x="0" y="71819"/>
          <a:ext cx="7620000" cy="7915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s-MX" sz="3300" kern="1200" dirty="0" smtClean="0"/>
            <a:t>Varianza </a:t>
          </a:r>
          <a:endParaRPr lang="es-MX" sz="3300" kern="1200" dirty="0"/>
        </a:p>
      </dsp:txBody>
      <dsp:txXfrm>
        <a:off x="38638" y="110457"/>
        <a:ext cx="7542724" cy="714229"/>
      </dsp:txXfrm>
    </dsp:sp>
    <dsp:sp modelId="{D0C0F739-8152-401F-9893-BACF39B90D89}">
      <dsp:nvSpPr>
        <dsp:cNvPr id="0" name=""/>
        <dsp:cNvSpPr/>
      </dsp:nvSpPr>
      <dsp:spPr>
        <a:xfrm>
          <a:off x="0" y="863324"/>
          <a:ext cx="7620000" cy="153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935" tIns="41910" rIns="234696" bIns="41910" numCol="1" spcCol="1270" anchor="t" anchorCtr="0">
          <a:noAutofit/>
        </a:bodyPr>
        <a:lstStyle/>
        <a:p>
          <a:pPr marL="228600" lvl="1" indent="-228600" algn="just" defTabSz="1155700">
            <a:lnSpc>
              <a:spcPct val="90000"/>
            </a:lnSpc>
            <a:spcBef>
              <a:spcPct val="0"/>
            </a:spcBef>
            <a:spcAft>
              <a:spcPct val="20000"/>
            </a:spcAft>
            <a:buChar char="•"/>
          </a:pPr>
          <a:r>
            <a:rPr lang="es-MX" sz="2600" kern="1200" dirty="0" smtClean="0"/>
            <a:t>Es el método que sirve para medir la variabilidad de las rentabilidades tomando la diferencia de las rentabilidades respecto de la rentabilidad media y elevarla al cuadrado.</a:t>
          </a:r>
          <a:endParaRPr lang="es-MX" sz="2600" kern="1200" dirty="0"/>
        </a:p>
      </dsp:txBody>
      <dsp:txXfrm>
        <a:off x="0" y="863324"/>
        <a:ext cx="7620000" cy="1536975"/>
      </dsp:txXfrm>
    </dsp:sp>
    <dsp:sp modelId="{EEE5D21E-5AC5-4FCD-8217-8CFDFB3AA102}">
      <dsp:nvSpPr>
        <dsp:cNvPr id="0" name=""/>
        <dsp:cNvSpPr/>
      </dsp:nvSpPr>
      <dsp:spPr>
        <a:xfrm>
          <a:off x="0" y="2400300"/>
          <a:ext cx="7620000" cy="7915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s-MX" sz="3300" kern="1200" dirty="0" smtClean="0"/>
            <a:t>Desviación estándar </a:t>
          </a:r>
          <a:endParaRPr lang="es-MX" sz="3300" kern="1200" dirty="0"/>
        </a:p>
      </dsp:txBody>
      <dsp:txXfrm>
        <a:off x="38638" y="2438938"/>
        <a:ext cx="7542724" cy="714229"/>
      </dsp:txXfrm>
    </dsp:sp>
    <dsp:sp modelId="{DA372D67-5C83-418E-99D2-6A7CE076A3D6}">
      <dsp:nvSpPr>
        <dsp:cNvPr id="0" name=""/>
        <dsp:cNvSpPr/>
      </dsp:nvSpPr>
      <dsp:spPr>
        <a:xfrm>
          <a:off x="0" y="3191805"/>
          <a:ext cx="7620000" cy="153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935" tIns="41910" rIns="234696" bIns="41910" numCol="1" spcCol="1270" anchor="t" anchorCtr="0">
          <a:noAutofit/>
        </a:bodyPr>
        <a:lstStyle/>
        <a:p>
          <a:pPr marL="228600" lvl="1" indent="-228600" algn="just" defTabSz="1155700">
            <a:lnSpc>
              <a:spcPct val="90000"/>
            </a:lnSpc>
            <a:spcBef>
              <a:spcPct val="0"/>
            </a:spcBef>
            <a:spcAft>
              <a:spcPct val="20000"/>
            </a:spcAft>
            <a:buChar char="•"/>
          </a:pPr>
          <a:r>
            <a:rPr lang="es-MX" sz="2600" kern="1200" dirty="0" smtClean="0"/>
            <a:t>Método para medir el riesgo de una distribución de probabilidad, las fluctuaciones de los resultados respecto de la media de los mismos es la raíz cuadrada de la media. </a:t>
          </a:r>
          <a:endParaRPr lang="es-MX" sz="2600" kern="1200" dirty="0"/>
        </a:p>
      </dsp:txBody>
      <dsp:txXfrm>
        <a:off x="0" y="3191805"/>
        <a:ext cx="7620000" cy="153697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02D201-DA04-4F0F-AB8F-6CD6B2F48FD1}">
      <dsp:nvSpPr>
        <dsp:cNvPr id="0" name=""/>
        <dsp:cNvSpPr/>
      </dsp:nvSpPr>
      <dsp:spPr>
        <a:xfrm>
          <a:off x="0" y="54742"/>
          <a:ext cx="7620000" cy="7915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just" defTabSz="1466850">
            <a:lnSpc>
              <a:spcPct val="90000"/>
            </a:lnSpc>
            <a:spcBef>
              <a:spcPct val="0"/>
            </a:spcBef>
            <a:spcAft>
              <a:spcPct val="35000"/>
            </a:spcAft>
          </a:pPr>
          <a:r>
            <a:rPr lang="es-MX" sz="3300" kern="1200" dirty="0" smtClean="0"/>
            <a:t>Dow Jones</a:t>
          </a:r>
          <a:endParaRPr lang="es-MX" sz="3300" kern="1200" dirty="0"/>
        </a:p>
      </dsp:txBody>
      <dsp:txXfrm>
        <a:off x="38638" y="93380"/>
        <a:ext cx="7542724" cy="714229"/>
      </dsp:txXfrm>
    </dsp:sp>
    <dsp:sp modelId="{4EB354C2-7EFE-4754-BDEB-C31E902DA28B}">
      <dsp:nvSpPr>
        <dsp:cNvPr id="0" name=""/>
        <dsp:cNvSpPr/>
      </dsp:nvSpPr>
      <dsp:spPr>
        <a:xfrm>
          <a:off x="0" y="846247"/>
          <a:ext cx="7620000" cy="1195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935" tIns="41910" rIns="234696" bIns="41910" numCol="1" spcCol="1270" anchor="t" anchorCtr="0">
          <a:noAutofit/>
        </a:bodyPr>
        <a:lstStyle/>
        <a:p>
          <a:pPr marL="228600" lvl="1" indent="-228600" algn="just" defTabSz="1155700">
            <a:lnSpc>
              <a:spcPct val="90000"/>
            </a:lnSpc>
            <a:spcBef>
              <a:spcPct val="0"/>
            </a:spcBef>
            <a:spcAft>
              <a:spcPct val="20000"/>
            </a:spcAft>
            <a:buChar char="•"/>
          </a:pPr>
          <a:r>
            <a:rPr lang="es-MX" sz="2600" kern="1200" dirty="0" smtClean="0"/>
            <a:t>Es el índice mas conocido de los USA. Esta formado por una cartera de acciones de 30 empresas industriales.</a:t>
          </a:r>
          <a:endParaRPr lang="es-MX" sz="2600" kern="1200" dirty="0"/>
        </a:p>
      </dsp:txBody>
      <dsp:txXfrm>
        <a:off x="0" y="846247"/>
        <a:ext cx="7620000" cy="1195424"/>
      </dsp:txXfrm>
    </dsp:sp>
    <dsp:sp modelId="{DA87297F-DA78-460F-A2F8-8792665B329B}">
      <dsp:nvSpPr>
        <dsp:cNvPr id="0" name=""/>
        <dsp:cNvSpPr/>
      </dsp:nvSpPr>
      <dsp:spPr>
        <a:xfrm>
          <a:off x="0" y="2041672"/>
          <a:ext cx="7620000" cy="7915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s-MX" sz="3300" kern="1200" dirty="0" smtClean="0"/>
            <a:t>S&amp;P</a:t>
          </a:r>
          <a:endParaRPr lang="es-MX" sz="3300" kern="1200" dirty="0"/>
        </a:p>
      </dsp:txBody>
      <dsp:txXfrm>
        <a:off x="38638" y="2080310"/>
        <a:ext cx="7542724" cy="714229"/>
      </dsp:txXfrm>
    </dsp:sp>
    <dsp:sp modelId="{05965647-4B7F-44E8-92E6-524F84367305}">
      <dsp:nvSpPr>
        <dsp:cNvPr id="0" name=""/>
        <dsp:cNvSpPr/>
      </dsp:nvSpPr>
      <dsp:spPr>
        <a:xfrm>
          <a:off x="0" y="2833177"/>
          <a:ext cx="7620000" cy="1912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935" tIns="41910" rIns="234696" bIns="41910" numCol="1" spcCol="1270" anchor="t" anchorCtr="0">
          <a:noAutofit/>
        </a:bodyPr>
        <a:lstStyle/>
        <a:p>
          <a:pPr marL="228600" lvl="1" indent="-228600" algn="just" defTabSz="1155700">
            <a:lnSpc>
              <a:spcPct val="90000"/>
            </a:lnSpc>
            <a:spcBef>
              <a:spcPct val="0"/>
            </a:spcBef>
            <a:spcAft>
              <a:spcPct val="20000"/>
            </a:spcAft>
            <a:buChar char="•"/>
          </a:pPr>
          <a:r>
            <a:rPr lang="es-MX" sz="2600" kern="1200" dirty="0" smtClean="0"/>
            <a:t>La mejor representación del mercado bursátil de los USA, fue el primer índice ponderado por le valor de mercado que se publico en un punto de referencia estándar para los inversores profesionales.</a:t>
          </a:r>
          <a:endParaRPr lang="es-MX" sz="2600" kern="1200" dirty="0"/>
        </a:p>
      </dsp:txBody>
      <dsp:txXfrm>
        <a:off x="0" y="2833177"/>
        <a:ext cx="7620000" cy="191268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F400EF-FDEB-4BFB-9B4E-AF9F18C5BE8C}">
      <dsp:nvSpPr>
        <dsp:cNvPr id="0" name=""/>
        <dsp:cNvSpPr/>
      </dsp:nvSpPr>
      <dsp:spPr>
        <a:xfrm>
          <a:off x="0" y="579419"/>
          <a:ext cx="7620000" cy="90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315A890-F562-4B62-8B9C-2BF1DA2684D0}">
      <dsp:nvSpPr>
        <dsp:cNvPr id="0" name=""/>
        <dsp:cNvSpPr/>
      </dsp:nvSpPr>
      <dsp:spPr>
        <a:xfrm>
          <a:off x="381000" y="48059"/>
          <a:ext cx="5334000" cy="106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just" defTabSz="800100">
            <a:lnSpc>
              <a:spcPct val="90000"/>
            </a:lnSpc>
            <a:spcBef>
              <a:spcPct val="0"/>
            </a:spcBef>
            <a:spcAft>
              <a:spcPct val="35000"/>
            </a:spcAft>
          </a:pPr>
          <a:r>
            <a:rPr lang="es-MX" sz="1800" kern="1200" dirty="0" smtClean="0"/>
            <a:t>Una vez determinado que la cartera de mercado sirva para medir el riesgo sistémico </a:t>
          </a:r>
          <a:endParaRPr lang="es-MX" sz="1800" kern="1200" dirty="0"/>
        </a:p>
      </dsp:txBody>
      <dsp:txXfrm>
        <a:off x="432878" y="99937"/>
        <a:ext cx="5230244" cy="958964"/>
      </dsp:txXfrm>
    </dsp:sp>
    <dsp:sp modelId="{3AB9BB6E-9075-4CA8-923C-042695CF6DD1}">
      <dsp:nvSpPr>
        <dsp:cNvPr id="0" name=""/>
        <dsp:cNvSpPr/>
      </dsp:nvSpPr>
      <dsp:spPr>
        <a:xfrm>
          <a:off x="0" y="2212380"/>
          <a:ext cx="7620000" cy="90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7CC412-EBB6-4E93-8EB6-AEF2D975C273}">
      <dsp:nvSpPr>
        <dsp:cNvPr id="0" name=""/>
        <dsp:cNvSpPr/>
      </dsp:nvSpPr>
      <dsp:spPr>
        <a:xfrm>
          <a:off x="381000" y="1681020"/>
          <a:ext cx="5334000" cy="106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just" defTabSz="800100">
            <a:lnSpc>
              <a:spcPct val="90000"/>
            </a:lnSpc>
            <a:spcBef>
              <a:spcPct val="0"/>
            </a:spcBef>
            <a:spcAft>
              <a:spcPct val="35000"/>
            </a:spcAft>
          </a:pPr>
          <a:r>
            <a:rPr lang="es-MX" sz="1800" kern="1200" dirty="0" smtClean="0"/>
            <a:t>Se puede utilizar la relación entre la rentabilidad de una acción individual y la de cartera de mercado para medir el riesgo sistémico presente.</a:t>
          </a:r>
          <a:endParaRPr lang="es-MX" sz="1800" kern="1200" dirty="0"/>
        </a:p>
      </dsp:txBody>
      <dsp:txXfrm>
        <a:off x="432878" y="1732898"/>
        <a:ext cx="5230244" cy="958964"/>
      </dsp:txXfrm>
    </dsp:sp>
    <dsp:sp modelId="{5B477B2E-E820-4767-9E33-16024B7AFF67}">
      <dsp:nvSpPr>
        <dsp:cNvPr id="0" name=""/>
        <dsp:cNvSpPr/>
      </dsp:nvSpPr>
      <dsp:spPr>
        <a:xfrm>
          <a:off x="0" y="3845340"/>
          <a:ext cx="7620000" cy="90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F44F3B-29BC-4E93-B632-799921187791}">
      <dsp:nvSpPr>
        <dsp:cNvPr id="0" name=""/>
        <dsp:cNvSpPr/>
      </dsp:nvSpPr>
      <dsp:spPr>
        <a:xfrm>
          <a:off x="381000" y="3313980"/>
          <a:ext cx="5334000" cy="106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just" defTabSz="800100">
            <a:lnSpc>
              <a:spcPct val="90000"/>
            </a:lnSpc>
            <a:spcBef>
              <a:spcPct val="0"/>
            </a:spcBef>
            <a:spcAft>
              <a:spcPct val="35000"/>
            </a:spcAft>
          </a:pPr>
          <a:r>
            <a:rPr lang="es-MX" sz="1800" kern="1200" dirty="0" smtClean="0"/>
            <a:t>Beta (</a:t>
          </a:r>
          <a:r>
            <a:rPr lang="el-GR" sz="1800" kern="1200" dirty="0" smtClean="0"/>
            <a:t>β</a:t>
          </a:r>
          <a:r>
            <a:rPr lang="es-MX" sz="1800" kern="1200" dirty="0" smtClean="0"/>
            <a:t>), es la variación porcentual de su rentabilidad que se espera por cada 1% de variación de rentabilidad de mercado.</a:t>
          </a:r>
          <a:endParaRPr lang="es-MX" sz="1800" kern="1200" dirty="0"/>
        </a:p>
      </dsp:txBody>
      <dsp:txXfrm>
        <a:off x="432878" y="3365858"/>
        <a:ext cx="5230244" cy="95896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B5D506-BAEF-43ED-B942-D34F9C47946F}">
      <dsp:nvSpPr>
        <dsp:cNvPr id="0" name=""/>
        <dsp:cNvSpPr/>
      </dsp:nvSpPr>
      <dsp:spPr>
        <a:xfrm>
          <a:off x="2381" y="241604"/>
          <a:ext cx="2321718"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endParaRPr lang="es-MX" sz="2200" kern="1200" dirty="0"/>
        </a:p>
      </dsp:txBody>
      <dsp:txXfrm>
        <a:off x="2381" y="241604"/>
        <a:ext cx="2321718" cy="633600"/>
      </dsp:txXfrm>
    </dsp:sp>
    <dsp:sp modelId="{EFE63BD0-0182-4C05-A1C5-282264083897}">
      <dsp:nvSpPr>
        <dsp:cNvPr id="0" name=""/>
        <dsp:cNvSpPr/>
      </dsp:nvSpPr>
      <dsp:spPr>
        <a:xfrm>
          <a:off x="2381" y="875204"/>
          <a:ext cx="2321718" cy="368379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s-MX" sz="2200" kern="1200" dirty="0" smtClean="0"/>
            <a:t>Una tasa de retorno mínima, la que corresponde a inversores libres de riesgo, necesaria para compensar la inflación y el valor del dinero en el tiempo.</a:t>
          </a:r>
          <a:endParaRPr lang="es-MX" sz="2200" kern="1200" dirty="0"/>
        </a:p>
      </dsp:txBody>
      <dsp:txXfrm>
        <a:off x="2381" y="875204"/>
        <a:ext cx="2321718" cy="3683790"/>
      </dsp:txXfrm>
    </dsp:sp>
    <dsp:sp modelId="{498073ED-BB12-44D8-B4D4-8EABA2D02182}">
      <dsp:nvSpPr>
        <dsp:cNvPr id="0" name=""/>
        <dsp:cNvSpPr/>
      </dsp:nvSpPr>
      <dsp:spPr>
        <a:xfrm>
          <a:off x="2649140" y="241604"/>
          <a:ext cx="2321718"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endParaRPr lang="es-MX" sz="2200" kern="1200"/>
        </a:p>
      </dsp:txBody>
      <dsp:txXfrm>
        <a:off x="2649140" y="241604"/>
        <a:ext cx="2321718" cy="633600"/>
      </dsp:txXfrm>
    </dsp:sp>
    <dsp:sp modelId="{901A72FF-4F44-46C7-B821-63374DA89037}">
      <dsp:nvSpPr>
        <dsp:cNvPr id="0" name=""/>
        <dsp:cNvSpPr/>
      </dsp:nvSpPr>
      <dsp:spPr>
        <a:xfrm>
          <a:off x="2649140" y="875204"/>
          <a:ext cx="2321718" cy="368379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s-MX" sz="2200" kern="1200" dirty="0" smtClean="0"/>
            <a:t>Una prima de riesgo dependerá de la cantidad de riesgo sistémico de la inversión.</a:t>
          </a:r>
          <a:endParaRPr lang="es-MX" sz="2200" kern="1200" dirty="0"/>
        </a:p>
      </dsp:txBody>
      <dsp:txXfrm>
        <a:off x="2649140" y="875204"/>
        <a:ext cx="2321718" cy="3683790"/>
      </dsp:txXfrm>
    </dsp:sp>
    <dsp:sp modelId="{06F0DC72-0E38-4AF8-92C5-5BB5604571EF}">
      <dsp:nvSpPr>
        <dsp:cNvPr id="0" name=""/>
        <dsp:cNvSpPr/>
      </dsp:nvSpPr>
      <dsp:spPr>
        <a:xfrm>
          <a:off x="5295900" y="241604"/>
          <a:ext cx="2321718"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endParaRPr lang="es-MX" sz="2200" kern="1200" dirty="0"/>
        </a:p>
      </dsp:txBody>
      <dsp:txXfrm>
        <a:off x="5295900" y="241604"/>
        <a:ext cx="2321718" cy="633600"/>
      </dsp:txXfrm>
    </dsp:sp>
    <dsp:sp modelId="{E4F0864D-ED7F-43C2-B274-68539D866E6A}">
      <dsp:nvSpPr>
        <dsp:cNvPr id="0" name=""/>
        <dsp:cNvSpPr/>
      </dsp:nvSpPr>
      <dsp:spPr>
        <a:xfrm>
          <a:off x="5295900" y="875204"/>
          <a:ext cx="2321718" cy="368379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s-MX" sz="2200" kern="1200" dirty="0" smtClean="0"/>
            <a:t>Por ultima la beta es la medida de la cantidad de riesgo sistémico de una inversión.</a:t>
          </a:r>
          <a:endParaRPr lang="es-MX" sz="2200" kern="1200" dirty="0"/>
        </a:p>
      </dsp:txBody>
      <dsp:txXfrm>
        <a:off x="5295900" y="875204"/>
        <a:ext cx="2321718" cy="36837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54125E-1C49-483E-8AED-DC6182C83633}">
      <dsp:nvSpPr>
        <dsp:cNvPr id="0" name=""/>
        <dsp:cNvSpPr/>
      </dsp:nvSpPr>
      <dsp:spPr>
        <a:xfrm>
          <a:off x="0" y="579419"/>
          <a:ext cx="7620000" cy="90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44F7415-3664-432D-9EBE-BF6C9DEED13C}">
      <dsp:nvSpPr>
        <dsp:cNvPr id="0" name=""/>
        <dsp:cNvSpPr/>
      </dsp:nvSpPr>
      <dsp:spPr>
        <a:xfrm>
          <a:off x="381000" y="48059"/>
          <a:ext cx="5334000" cy="106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just" defTabSz="889000">
            <a:lnSpc>
              <a:spcPct val="90000"/>
            </a:lnSpc>
            <a:spcBef>
              <a:spcPct val="0"/>
            </a:spcBef>
            <a:spcAft>
              <a:spcPct val="35000"/>
            </a:spcAft>
          </a:pPr>
          <a:r>
            <a:rPr lang="es-MX" sz="2000" kern="1200" dirty="0" smtClean="0"/>
            <a:t>La rentabilidad esperada de cualquier inversión es igual a la tasa de libre riesgo.</a:t>
          </a:r>
          <a:endParaRPr lang="es-MX" sz="2000" kern="1200" dirty="0"/>
        </a:p>
      </dsp:txBody>
      <dsp:txXfrm>
        <a:off x="432878" y="99937"/>
        <a:ext cx="5230244" cy="958964"/>
      </dsp:txXfrm>
    </dsp:sp>
    <dsp:sp modelId="{8701861E-9479-4EC7-AC7A-F4410402AD2D}">
      <dsp:nvSpPr>
        <dsp:cNvPr id="0" name=""/>
        <dsp:cNvSpPr/>
      </dsp:nvSpPr>
      <dsp:spPr>
        <a:xfrm>
          <a:off x="0" y="2212380"/>
          <a:ext cx="7620000" cy="90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C56098D-BB8D-4413-8829-39D9FE15F83B}">
      <dsp:nvSpPr>
        <dsp:cNvPr id="0" name=""/>
        <dsp:cNvSpPr/>
      </dsp:nvSpPr>
      <dsp:spPr>
        <a:xfrm>
          <a:off x="381000" y="1681020"/>
          <a:ext cx="5334000" cy="106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just" defTabSz="889000">
            <a:lnSpc>
              <a:spcPct val="90000"/>
            </a:lnSpc>
            <a:spcBef>
              <a:spcPct val="0"/>
            </a:spcBef>
            <a:spcAft>
              <a:spcPct val="35000"/>
            </a:spcAft>
          </a:pPr>
          <a:r>
            <a:rPr lang="es-MX" sz="2000" kern="1200" dirty="0" smtClean="0"/>
            <a:t>Es el principal método utilizado para determinar el costo del capital de sus fondos propios.  </a:t>
          </a:r>
          <a:endParaRPr lang="es-MX" sz="2000" kern="1200" dirty="0"/>
        </a:p>
      </dsp:txBody>
      <dsp:txXfrm>
        <a:off x="432878" y="1732898"/>
        <a:ext cx="5230244" cy="958964"/>
      </dsp:txXfrm>
    </dsp:sp>
    <dsp:sp modelId="{D1FABFB0-2718-4E48-B161-DFE4483E083C}">
      <dsp:nvSpPr>
        <dsp:cNvPr id="0" name=""/>
        <dsp:cNvSpPr/>
      </dsp:nvSpPr>
      <dsp:spPr>
        <a:xfrm>
          <a:off x="0" y="3845340"/>
          <a:ext cx="7620000" cy="90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D70AEB-37E0-47FE-A9B3-E053642ED73F}">
      <dsp:nvSpPr>
        <dsp:cNvPr id="0" name=""/>
        <dsp:cNvSpPr/>
      </dsp:nvSpPr>
      <dsp:spPr>
        <a:xfrm>
          <a:off x="381000" y="3313980"/>
          <a:ext cx="5334000" cy="106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just" defTabSz="889000">
            <a:lnSpc>
              <a:spcPct val="90000"/>
            </a:lnSpc>
            <a:spcBef>
              <a:spcPct val="0"/>
            </a:spcBef>
            <a:spcAft>
              <a:spcPct val="35000"/>
            </a:spcAft>
          </a:pPr>
          <a:r>
            <a:rPr lang="es-MX" sz="2000" kern="1200" dirty="0" smtClean="0"/>
            <a:t>Los inversores no invierten en este valor al menos que la rentabilidad obtenida sea también la exigida.</a:t>
          </a:r>
          <a:endParaRPr lang="es-MX" sz="2000" kern="1200" dirty="0"/>
        </a:p>
      </dsp:txBody>
      <dsp:txXfrm>
        <a:off x="432878" y="3365858"/>
        <a:ext cx="5230244" cy="95896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CF0693-E7B0-4F7F-BDF3-EAAE8AF08C75}">
      <dsp:nvSpPr>
        <dsp:cNvPr id="0" name=""/>
        <dsp:cNvSpPr/>
      </dsp:nvSpPr>
      <dsp:spPr>
        <a:xfrm>
          <a:off x="2937209" y="171"/>
          <a:ext cx="1536650" cy="153665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Costo medio ponderado del capital </a:t>
          </a:r>
          <a:endParaRPr lang="es-MX" sz="1400" kern="1200" dirty="0">
            <a:latin typeface="Arial" pitchFamily="34" charset="0"/>
            <a:cs typeface="Arial" pitchFamily="34" charset="0"/>
          </a:endParaRPr>
        </a:p>
      </dsp:txBody>
      <dsp:txXfrm>
        <a:off x="3162246" y="225208"/>
        <a:ext cx="1086576" cy="1086576"/>
      </dsp:txXfrm>
    </dsp:sp>
    <dsp:sp modelId="{7E765D7E-AE1B-4B3A-BAA5-41B1A1670C43}">
      <dsp:nvSpPr>
        <dsp:cNvPr id="0" name=""/>
        <dsp:cNvSpPr/>
      </dsp:nvSpPr>
      <dsp:spPr>
        <a:xfrm rot="2700000">
          <a:off x="4291635" y="1240839"/>
          <a:ext cx="291103" cy="5186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a:off x="4304424" y="1313687"/>
        <a:ext cx="203772" cy="311171"/>
      </dsp:txXfrm>
    </dsp:sp>
    <dsp:sp modelId="{EBEED6F7-AF04-4B80-A409-68A03A252B27}">
      <dsp:nvSpPr>
        <dsp:cNvPr id="0" name=""/>
        <dsp:cNvSpPr/>
      </dsp:nvSpPr>
      <dsp:spPr>
        <a:xfrm>
          <a:off x="4360081" y="1396752"/>
          <a:ext cx="1954511" cy="2007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Es el promedio de los costos de los fondos propios y del costo de la deuda de la empresa.</a:t>
          </a:r>
          <a:endParaRPr lang="es-MX" sz="1400" kern="1200" dirty="0">
            <a:latin typeface="Arial" pitchFamily="34" charset="0"/>
            <a:cs typeface="Arial" pitchFamily="34" charset="0"/>
          </a:endParaRPr>
        </a:p>
      </dsp:txBody>
      <dsp:txXfrm>
        <a:off x="4646313" y="1690684"/>
        <a:ext cx="1382047" cy="1419231"/>
      </dsp:txXfrm>
    </dsp:sp>
    <dsp:sp modelId="{24E660FA-D7B9-4640-A6DF-B658008C1207}">
      <dsp:nvSpPr>
        <dsp:cNvPr id="0" name=""/>
        <dsp:cNvSpPr/>
      </dsp:nvSpPr>
      <dsp:spPr>
        <a:xfrm rot="8100000">
          <a:off x="4303286" y="3029489"/>
          <a:ext cx="291103" cy="5186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10800000">
        <a:off x="4377828" y="3102337"/>
        <a:ext cx="203772" cy="311171"/>
      </dsp:txXfrm>
    </dsp:sp>
    <dsp:sp modelId="{EA845017-DB94-4563-B383-85D9D59EC5C0}">
      <dsp:nvSpPr>
        <dsp:cNvPr id="0" name=""/>
        <dsp:cNvSpPr/>
      </dsp:nvSpPr>
      <dsp:spPr>
        <a:xfrm>
          <a:off x="2937209" y="3263777"/>
          <a:ext cx="1536650" cy="153665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Ponderando por las fracciones del valor de la empresa.</a:t>
          </a:r>
          <a:endParaRPr lang="es-MX" sz="1400" kern="1200" dirty="0">
            <a:latin typeface="Arial" pitchFamily="34" charset="0"/>
            <a:cs typeface="Arial" pitchFamily="34" charset="0"/>
          </a:endParaRPr>
        </a:p>
      </dsp:txBody>
      <dsp:txXfrm>
        <a:off x="3162246" y="3488814"/>
        <a:ext cx="1086576" cy="1086576"/>
      </dsp:txXfrm>
    </dsp:sp>
    <dsp:sp modelId="{E2D15F70-F0F1-461A-9B03-B427498E86EB}">
      <dsp:nvSpPr>
        <dsp:cNvPr id="0" name=""/>
        <dsp:cNvSpPr/>
      </dsp:nvSpPr>
      <dsp:spPr>
        <a:xfrm rot="13500000">
          <a:off x="2693478" y="2965070"/>
          <a:ext cx="408665" cy="5186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10800000">
        <a:off x="2798123" y="3112139"/>
        <a:ext cx="286066" cy="311171"/>
      </dsp:txXfrm>
    </dsp:sp>
    <dsp:sp modelId="{8D09B22B-5724-4407-B716-7D537EB1A8B1}">
      <dsp:nvSpPr>
        <dsp:cNvPr id="0" name=""/>
        <dsp:cNvSpPr/>
      </dsp:nvSpPr>
      <dsp:spPr>
        <a:xfrm>
          <a:off x="1305406" y="1631974"/>
          <a:ext cx="1536650" cy="153665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Corresponden al capital propio y la deuda relevante. </a:t>
          </a:r>
          <a:endParaRPr lang="es-MX" sz="1400" kern="1200" dirty="0">
            <a:latin typeface="Arial" pitchFamily="34" charset="0"/>
            <a:cs typeface="Arial" pitchFamily="34" charset="0"/>
          </a:endParaRPr>
        </a:p>
      </dsp:txBody>
      <dsp:txXfrm>
        <a:off x="1530443" y="1857011"/>
        <a:ext cx="1086576" cy="1086576"/>
      </dsp:txXfrm>
    </dsp:sp>
    <dsp:sp modelId="{220087D8-ABF6-46DA-817A-4B15584C5CE8}">
      <dsp:nvSpPr>
        <dsp:cNvPr id="0" name=""/>
        <dsp:cNvSpPr/>
      </dsp:nvSpPr>
      <dsp:spPr>
        <a:xfrm rot="18900000">
          <a:off x="2677121" y="1333267"/>
          <a:ext cx="408665" cy="5186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a:off x="2695075" y="1480336"/>
        <a:ext cx="286066" cy="31117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E60EDB-0C24-4B23-A6B9-18D0F01B5DEC}">
      <dsp:nvSpPr>
        <dsp:cNvPr id="0" name=""/>
        <dsp:cNvSpPr/>
      </dsp:nvSpPr>
      <dsp:spPr>
        <a:xfrm>
          <a:off x="3021210" y="1414"/>
          <a:ext cx="1577578" cy="10254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Es donde los activos de la deuda y fondos propios. </a:t>
          </a:r>
          <a:endParaRPr lang="es-MX" sz="1200" kern="1200" dirty="0">
            <a:latin typeface="Arial" pitchFamily="34" charset="0"/>
            <a:cs typeface="Arial" pitchFamily="34" charset="0"/>
          </a:endParaRPr>
        </a:p>
      </dsp:txBody>
      <dsp:txXfrm>
        <a:off x="3071267" y="51471"/>
        <a:ext cx="1477464" cy="925311"/>
      </dsp:txXfrm>
    </dsp:sp>
    <dsp:sp modelId="{A4553BDA-34F5-49C2-A334-483B30060B42}">
      <dsp:nvSpPr>
        <dsp:cNvPr id="0" name=""/>
        <dsp:cNvSpPr/>
      </dsp:nvSpPr>
      <dsp:spPr>
        <a:xfrm>
          <a:off x="1762125" y="514127"/>
          <a:ext cx="4095748" cy="4095748"/>
        </a:xfrm>
        <a:custGeom>
          <a:avLst/>
          <a:gdLst/>
          <a:ahLst/>
          <a:cxnLst/>
          <a:rect l="0" t="0" r="0" b="0"/>
          <a:pathLst>
            <a:path>
              <a:moveTo>
                <a:pt x="3047806" y="260718"/>
              </a:moveTo>
              <a:arcTo wR="2047874" hR="2047874" stAng="17953647" swAng="1211202"/>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CF87633-DCFD-4DFB-BA2D-72D687D5920A}">
      <dsp:nvSpPr>
        <dsp:cNvPr id="0" name=""/>
        <dsp:cNvSpPr/>
      </dsp:nvSpPr>
      <dsp:spPr>
        <a:xfrm>
          <a:off x="4968855" y="1416460"/>
          <a:ext cx="1577578" cy="10254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Indican en términos del valor de mercado, en lugar del valor contable.</a:t>
          </a:r>
          <a:endParaRPr lang="es-MX" sz="1200" kern="1200" dirty="0">
            <a:latin typeface="Arial" pitchFamily="34" charset="0"/>
            <a:cs typeface="Arial" pitchFamily="34" charset="0"/>
          </a:endParaRPr>
        </a:p>
      </dsp:txBody>
      <dsp:txXfrm>
        <a:off x="5018912" y="1466517"/>
        <a:ext cx="1477464" cy="925311"/>
      </dsp:txXfrm>
    </dsp:sp>
    <dsp:sp modelId="{DF7AD99C-5E6C-483C-AB28-6189BBC415CA}">
      <dsp:nvSpPr>
        <dsp:cNvPr id="0" name=""/>
        <dsp:cNvSpPr/>
      </dsp:nvSpPr>
      <dsp:spPr>
        <a:xfrm>
          <a:off x="1762125" y="514127"/>
          <a:ext cx="4095748" cy="4095748"/>
        </a:xfrm>
        <a:custGeom>
          <a:avLst/>
          <a:gdLst/>
          <a:ahLst/>
          <a:cxnLst/>
          <a:rect l="0" t="0" r="0" b="0"/>
          <a:pathLst>
            <a:path>
              <a:moveTo>
                <a:pt x="4090831" y="2189700"/>
              </a:moveTo>
              <a:arcTo wR="2047874" hR="2047874" stAng="21838273" swAng="1359466"/>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CBA5E62-CF54-4CF6-BC38-241351D79FA2}">
      <dsp:nvSpPr>
        <dsp:cNvPr id="0" name=""/>
        <dsp:cNvSpPr/>
      </dsp:nvSpPr>
      <dsp:spPr>
        <a:xfrm>
          <a:off x="4224921" y="3706053"/>
          <a:ext cx="1577578" cy="10254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Todos los valores son valores de mercado actuales.</a:t>
          </a:r>
          <a:endParaRPr lang="es-MX" sz="1200" kern="1200" dirty="0">
            <a:latin typeface="Arial" pitchFamily="34" charset="0"/>
            <a:cs typeface="Arial" pitchFamily="34" charset="0"/>
          </a:endParaRPr>
        </a:p>
      </dsp:txBody>
      <dsp:txXfrm>
        <a:off x="4274978" y="3756110"/>
        <a:ext cx="1477464" cy="925311"/>
      </dsp:txXfrm>
    </dsp:sp>
    <dsp:sp modelId="{9DF644CF-EE05-4DB9-9D84-D9379C9B1146}">
      <dsp:nvSpPr>
        <dsp:cNvPr id="0" name=""/>
        <dsp:cNvSpPr/>
      </dsp:nvSpPr>
      <dsp:spPr>
        <a:xfrm>
          <a:off x="1762125" y="514127"/>
          <a:ext cx="4095748" cy="4095748"/>
        </a:xfrm>
        <a:custGeom>
          <a:avLst/>
          <a:gdLst/>
          <a:ahLst/>
          <a:cxnLst/>
          <a:rect l="0" t="0" r="0" b="0"/>
          <a:pathLst>
            <a:path>
              <a:moveTo>
                <a:pt x="2299085" y="4080282"/>
              </a:moveTo>
              <a:arcTo wR="2047874" hR="2047874" stAng="4977230" swAng="845541"/>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EB32AD5-D10C-4CE7-930B-97F99C98A336}">
      <dsp:nvSpPr>
        <dsp:cNvPr id="0" name=""/>
        <dsp:cNvSpPr/>
      </dsp:nvSpPr>
      <dsp:spPr>
        <a:xfrm>
          <a:off x="1817500" y="3706053"/>
          <a:ext cx="1577578" cy="10254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Afirma el valor total de los mercados. </a:t>
          </a:r>
          <a:endParaRPr lang="es-MX" sz="1200" kern="1200" dirty="0">
            <a:latin typeface="Arial" pitchFamily="34" charset="0"/>
            <a:cs typeface="Arial" pitchFamily="34" charset="0"/>
          </a:endParaRPr>
        </a:p>
      </dsp:txBody>
      <dsp:txXfrm>
        <a:off x="1867557" y="3756110"/>
        <a:ext cx="1477464" cy="925311"/>
      </dsp:txXfrm>
    </dsp:sp>
    <dsp:sp modelId="{BB963737-5E27-48B2-8CCB-D2A546241A71}">
      <dsp:nvSpPr>
        <dsp:cNvPr id="0" name=""/>
        <dsp:cNvSpPr/>
      </dsp:nvSpPr>
      <dsp:spPr>
        <a:xfrm>
          <a:off x="1762125" y="514127"/>
          <a:ext cx="4095748" cy="4095748"/>
        </a:xfrm>
        <a:custGeom>
          <a:avLst/>
          <a:gdLst/>
          <a:ahLst/>
          <a:cxnLst/>
          <a:rect l="0" t="0" r="0" b="0"/>
          <a:pathLst>
            <a:path>
              <a:moveTo>
                <a:pt x="217222" y="2965754"/>
              </a:moveTo>
              <a:arcTo wR="2047874" hR="2047874" stAng="9202261" swAng="1359466"/>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314A1E6-70FF-40B8-B87E-36F2AA1BC9AE}">
      <dsp:nvSpPr>
        <dsp:cNvPr id="0" name=""/>
        <dsp:cNvSpPr/>
      </dsp:nvSpPr>
      <dsp:spPr>
        <a:xfrm>
          <a:off x="1073566" y="1416460"/>
          <a:ext cx="1577578" cy="10254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Emitidos por las empresas deben ser iguales al valor total del mercado de activos.</a:t>
          </a:r>
          <a:endParaRPr lang="es-MX" sz="1200" kern="1200" dirty="0">
            <a:latin typeface="Arial" pitchFamily="34" charset="0"/>
            <a:cs typeface="Arial" pitchFamily="34" charset="0"/>
          </a:endParaRPr>
        </a:p>
      </dsp:txBody>
      <dsp:txXfrm>
        <a:off x="1123623" y="1466517"/>
        <a:ext cx="1477464" cy="925311"/>
      </dsp:txXfrm>
    </dsp:sp>
    <dsp:sp modelId="{AD7E1693-FA7B-4866-8B2C-79B5CBE46C0D}">
      <dsp:nvSpPr>
        <dsp:cNvPr id="0" name=""/>
        <dsp:cNvSpPr/>
      </dsp:nvSpPr>
      <dsp:spPr>
        <a:xfrm>
          <a:off x="1762125" y="514127"/>
          <a:ext cx="4095748" cy="4095748"/>
        </a:xfrm>
        <a:custGeom>
          <a:avLst/>
          <a:gdLst/>
          <a:ahLst/>
          <a:cxnLst/>
          <a:rect l="0" t="0" r="0" b="0"/>
          <a:pathLst>
            <a:path>
              <a:moveTo>
                <a:pt x="492652" y="715554"/>
              </a:moveTo>
              <a:arcTo wR="2047874" hR="2047874" stAng="13235150" swAng="1211202"/>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D77FA3-A01D-4709-81D1-0B228D912839}">
      <dsp:nvSpPr>
        <dsp:cNvPr id="0" name=""/>
        <dsp:cNvSpPr/>
      </dsp:nvSpPr>
      <dsp:spPr>
        <a:xfrm>
          <a:off x="1409700" y="0"/>
          <a:ext cx="4800600" cy="480060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8D5D82B-C0EF-4124-9C75-D3E28B32AA03}">
      <dsp:nvSpPr>
        <dsp:cNvPr id="0" name=""/>
        <dsp:cNvSpPr/>
      </dsp:nvSpPr>
      <dsp:spPr>
        <a:xfrm>
          <a:off x="1721739" y="312039"/>
          <a:ext cx="1920240" cy="1920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No apalancadas es la empresa que no tiene deuda.</a:t>
          </a:r>
          <a:endParaRPr lang="es-MX" sz="1800" kern="1200" dirty="0"/>
        </a:p>
      </dsp:txBody>
      <dsp:txXfrm>
        <a:off x="1815477" y="405777"/>
        <a:ext cx="1732764" cy="1732764"/>
      </dsp:txXfrm>
    </dsp:sp>
    <dsp:sp modelId="{38AC661D-F0D6-4A1D-8EA7-970A3D7C6806}">
      <dsp:nvSpPr>
        <dsp:cNvPr id="0" name=""/>
        <dsp:cNvSpPr/>
      </dsp:nvSpPr>
      <dsp:spPr>
        <a:xfrm>
          <a:off x="3978021" y="312039"/>
          <a:ext cx="1920240" cy="1920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Apalancada es la empresa que tiene deuda.</a:t>
          </a:r>
          <a:endParaRPr lang="es-MX" sz="1800" kern="1200" dirty="0"/>
        </a:p>
      </dsp:txBody>
      <dsp:txXfrm>
        <a:off x="4071759" y="405777"/>
        <a:ext cx="1732764" cy="1732764"/>
      </dsp:txXfrm>
    </dsp:sp>
    <dsp:sp modelId="{359933DB-1A65-4DC3-A2F6-EC1741AFE11B}">
      <dsp:nvSpPr>
        <dsp:cNvPr id="0" name=""/>
        <dsp:cNvSpPr/>
      </dsp:nvSpPr>
      <dsp:spPr>
        <a:xfrm>
          <a:off x="1721739" y="2568320"/>
          <a:ext cx="1920240" cy="1920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Apalancamiento cantidad relativa de la deuda en el balance general de una empresa</a:t>
          </a:r>
          <a:endParaRPr lang="es-MX" sz="1800" kern="1200" dirty="0"/>
        </a:p>
      </dsp:txBody>
      <dsp:txXfrm>
        <a:off x="1815477" y="2662058"/>
        <a:ext cx="1732764" cy="1732764"/>
      </dsp:txXfrm>
    </dsp:sp>
    <dsp:sp modelId="{83E8BE8C-C887-44FA-8F30-5E9F8969D971}">
      <dsp:nvSpPr>
        <dsp:cNvPr id="0" name=""/>
        <dsp:cNvSpPr/>
      </dsp:nvSpPr>
      <dsp:spPr>
        <a:xfrm>
          <a:off x="3978021" y="2568320"/>
          <a:ext cx="1920240" cy="1920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 rentabilidad de una cartera debe ser igual a la media ponderada.</a:t>
          </a:r>
          <a:endParaRPr lang="es-MX" sz="1800" kern="1200" dirty="0"/>
        </a:p>
      </dsp:txBody>
      <dsp:txXfrm>
        <a:off x="4071759" y="2662058"/>
        <a:ext cx="1732764" cy="173276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430C90-9146-454E-AF78-0636AA31E794}">
      <dsp:nvSpPr>
        <dsp:cNvPr id="0" name=""/>
        <dsp:cNvSpPr/>
      </dsp:nvSpPr>
      <dsp:spPr>
        <a:xfrm>
          <a:off x="5096" y="784528"/>
          <a:ext cx="3712100" cy="43671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82309E-1B49-4C8D-9614-858D0B57248D}">
      <dsp:nvSpPr>
        <dsp:cNvPr id="0" name=""/>
        <dsp:cNvSpPr/>
      </dsp:nvSpPr>
      <dsp:spPr>
        <a:xfrm>
          <a:off x="5096" y="948542"/>
          <a:ext cx="272704" cy="272704"/>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94BC99-F6FD-40AE-8813-068F8B964D99}">
      <dsp:nvSpPr>
        <dsp:cNvPr id="0" name=""/>
        <dsp:cNvSpPr/>
      </dsp:nvSpPr>
      <dsp:spPr>
        <a:xfrm>
          <a:off x="5096" y="0"/>
          <a:ext cx="3712100" cy="784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l" defTabSz="1111250">
            <a:lnSpc>
              <a:spcPct val="90000"/>
            </a:lnSpc>
            <a:spcBef>
              <a:spcPct val="0"/>
            </a:spcBef>
            <a:spcAft>
              <a:spcPct val="35000"/>
            </a:spcAft>
          </a:pPr>
          <a:r>
            <a:rPr lang="es-MX" sz="2500" kern="1200" dirty="0" smtClean="0"/>
            <a:t>Rendimiento al vencimiento y costo de la deuda </a:t>
          </a:r>
          <a:endParaRPr lang="es-MX" sz="2500" kern="1200" dirty="0"/>
        </a:p>
      </dsp:txBody>
      <dsp:txXfrm>
        <a:off x="5096" y="0"/>
        <a:ext cx="3712100" cy="784528"/>
      </dsp:txXfrm>
    </dsp:sp>
    <dsp:sp modelId="{D090413D-13FC-4E19-A29B-A9D5E772B469}">
      <dsp:nvSpPr>
        <dsp:cNvPr id="0" name=""/>
        <dsp:cNvSpPr/>
      </dsp:nvSpPr>
      <dsp:spPr>
        <a:xfrm>
          <a:off x="5096" y="1584207"/>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864D74-1E2F-4C27-A8ED-ACC6C75AFFE3}">
      <dsp:nvSpPr>
        <dsp:cNvPr id="0" name=""/>
        <dsp:cNvSpPr/>
      </dsp:nvSpPr>
      <dsp:spPr>
        <a:xfrm>
          <a:off x="264944" y="1402726"/>
          <a:ext cx="3452253" cy="635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kern="1200" dirty="0" smtClean="0"/>
            <a:t>La deuda actual de la empresa cotiza en el mercado su precio actual .</a:t>
          </a:r>
          <a:endParaRPr lang="es-MX" sz="1400" kern="1200" dirty="0"/>
        </a:p>
      </dsp:txBody>
      <dsp:txXfrm>
        <a:off x="264944" y="1402726"/>
        <a:ext cx="3452253" cy="635658"/>
      </dsp:txXfrm>
    </dsp:sp>
    <dsp:sp modelId="{5A9633DF-0B4E-42E8-9EE9-36D6C3DF011A}">
      <dsp:nvSpPr>
        <dsp:cNvPr id="0" name=""/>
        <dsp:cNvSpPr/>
      </dsp:nvSpPr>
      <dsp:spPr>
        <a:xfrm>
          <a:off x="5096" y="2310727"/>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628048-D30C-4F4A-8579-5BCD0CEDC999}">
      <dsp:nvSpPr>
        <dsp:cNvPr id="0" name=""/>
        <dsp:cNvSpPr/>
      </dsp:nvSpPr>
      <dsp:spPr>
        <a:xfrm>
          <a:off x="264944" y="2038385"/>
          <a:ext cx="3452253" cy="8173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kern="1200" dirty="0" smtClean="0"/>
            <a:t>Para reflejar tanto las variaciones en el entorno crediticio como en los cambios en el riesgo relacionado por la empresa.</a:t>
          </a:r>
          <a:endParaRPr lang="es-MX" sz="1400" kern="1200" dirty="0"/>
        </a:p>
      </dsp:txBody>
      <dsp:txXfrm>
        <a:off x="264944" y="2038385"/>
        <a:ext cx="3452253" cy="817380"/>
      </dsp:txXfrm>
    </dsp:sp>
    <dsp:sp modelId="{0BFC8CDC-4B64-4DB7-BEB5-C3011D846670}">
      <dsp:nvSpPr>
        <dsp:cNvPr id="0" name=""/>
        <dsp:cNvSpPr/>
      </dsp:nvSpPr>
      <dsp:spPr>
        <a:xfrm>
          <a:off x="5096" y="3193676"/>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37AC05-8053-4C66-B8DB-172AC6B6D70C}">
      <dsp:nvSpPr>
        <dsp:cNvPr id="0" name=""/>
        <dsp:cNvSpPr/>
      </dsp:nvSpPr>
      <dsp:spPr>
        <a:xfrm>
          <a:off x="226382" y="3018635"/>
          <a:ext cx="3452253" cy="948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kern="1200" dirty="0" smtClean="0"/>
            <a:t>El precio de la deuda de la empresa implica un rendimiento al vencimiento la rentabilidad que los compradores actuales de la deuda ganan. </a:t>
          </a:r>
          <a:endParaRPr lang="es-MX" sz="1400" kern="1200" dirty="0"/>
        </a:p>
      </dsp:txBody>
      <dsp:txXfrm>
        <a:off x="226382" y="3018635"/>
        <a:ext cx="3452253" cy="948517"/>
      </dsp:txXfrm>
    </dsp:sp>
    <dsp:sp modelId="{4CA25C0A-4D02-4541-B460-6D2CD8306E96}">
      <dsp:nvSpPr>
        <dsp:cNvPr id="0" name=""/>
        <dsp:cNvSpPr/>
      </dsp:nvSpPr>
      <dsp:spPr>
        <a:xfrm>
          <a:off x="3902802" y="784528"/>
          <a:ext cx="3712100" cy="43671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EF7D91-8AA3-4DDF-83D0-3BD10B3F49C4}">
      <dsp:nvSpPr>
        <dsp:cNvPr id="0" name=""/>
        <dsp:cNvSpPr/>
      </dsp:nvSpPr>
      <dsp:spPr>
        <a:xfrm>
          <a:off x="3902802" y="948542"/>
          <a:ext cx="272704" cy="272704"/>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FF9C17-26E2-4194-B50E-C8828F2B9BE4}">
      <dsp:nvSpPr>
        <dsp:cNvPr id="0" name=""/>
        <dsp:cNvSpPr/>
      </dsp:nvSpPr>
      <dsp:spPr>
        <a:xfrm>
          <a:off x="3902802" y="0"/>
          <a:ext cx="3712100" cy="784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l" defTabSz="1111250">
            <a:lnSpc>
              <a:spcPct val="90000"/>
            </a:lnSpc>
            <a:spcBef>
              <a:spcPct val="0"/>
            </a:spcBef>
            <a:spcAft>
              <a:spcPct val="35000"/>
            </a:spcAft>
          </a:pPr>
          <a:r>
            <a:rPr lang="es-MX" sz="2500" kern="1200" dirty="0" smtClean="0"/>
            <a:t>Tributación y el costo de la empresa.</a:t>
          </a:r>
          <a:endParaRPr lang="es-MX" sz="2500" kern="1200" dirty="0"/>
        </a:p>
      </dsp:txBody>
      <dsp:txXfrm>
        <a:off x="3902802" y="0"/>
        <a:ext cx="3712100" cy="784528"/>
      </dsp:txXfrm>
    </dsp:sp>
    <dsp:sp modelId="{4A3E9DA0-6CB2-45ED-814B-D1051F24A1A2}">
      <dsp:nvSpPr>
        <dsp:cNvPr id="0" name=""/>
        <dsp:cNvSpPr/>
      </dsp:nvSpPr>
      <dsp:spPr>
        <a:xfrm>
          <a:off x="3902802" y="1734664"/>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224C71-D04E-45B9-8D39-2F247E7C5178}">
      <dsp:nvSpPr>
        <dsp:cNvPr id="0" name=""/>
        <dsp:cNvSpPr/>
      </dsp:nvSpPr>
      <dsp:spPr>
        <a:xfrm>
          <a:off x="4162649" y="1402726"/>
          <a:ext cx="3452253" cy="936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kern="1200" dirty="0" smtClean="0"/>
            <a:t>La rentabilidad que reciben los titulares de deuda no es igual al costo de la deuda de la empresa.</a:t>
          </a:r>
          <a:endParaRPr lang="es-MX" sz="1400" kern="1200" dirty="0"/>
        </a:p>
      </dsp:txBody>
      <dsp:txXfrm>
        <a:off x="4162649" y="1402726"/>
        <a:ext cx="3452253" cy="936573"/>
      </dsp:txXfrm>
    </dsp:sp>
    <dsp:sp modelId="{1A6B7C61-2A74-4231-A582-32D28DEAB3FB}">
      <dsp:nvSpPr>
        <dsp:cNvPr id="0" name=""/>
        <dsp:cNvSpPr/>
      </dsp:nvSpPr>
      <dsp:spPr>
        <a:xfrm>
          <a:off x="3902802" y="2683649"/>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BA474E-01D5-4AAD-8EDA-C43C9DEA9A9A}">
      <dsp:nvSpPr>
        <dsp:cNvPr id="0" name=""/>
        <dsp:cNvSpPr/>
      </dsp:nvSpPr>
      <dsp:spPr>
        <a:xfrm>
          <a:off x="4167746" y="2489754"/>
          <a:ext cx="3452253" cy="961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kern="1200" dirty="0" smtClean="0"/>
            <a:t>Cuando una empresa utiliza la financiación vía endeudamiento.</a:t>
          </a:r>
          <a:endParaRPr lang="es-MX" sz="1400" kern="1200" dirty="0"/>
        </a:p>
      </dsp:txBody>
      <dsp:txXfrm>
        <a:off x="4167746" y="2489754"/>
        <a:ext cx="3452253" cy="961395"/>
      </dsp:txXfrm>
    </dsp:sp>
    <dsp:sp modelId="{80DFE8CB-5A7D-448B-9262-623B85B4F955}">
      <dsp:nvSpPr>
        <dsp:cNvPr id="0" name=""/>
        <dsp:cNvSpPr/>
      </dsp:nvSpPr>
      <dsp:spPr>
        <a:xfrm>
          <a:off x="3902802" y="3698198"/>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0405F0-3258-4E9A-9ED2-67981D55E065}">
      <dsp:nvSpPr>
        <dsp:cNvPr id="0" name=""/>
        <dsp:cNvSpPr/>
      </dsp:nvSpPr>
      <dsp:spPr>
        <a:xfrm>
          <a:off x="4114801" y="3732896"/>
          <a:ext cx="3452253" cy="1067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kern="1200" dirty="0" smtClean="0"/>
            <a:t>El costo de interés que debe pagar se compensa hasta cierto punto mediante el ahorro fiscal de la desgravación fiscal.</a:t>
          </a:r>
          <a:endParaRPr lang="es-MX" sz="1400" kern="1200" dirty="0"/>
        </a:p>
      </dsp:txBody>
      <dsp:txXfrm>
        <a:off x="4114801" y="3732896"/>
        <a:ext cx="3452253" cy="106770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2F291D-AFFD-441A-975D-09DEBA91F9E9}">
      <dsp:nvSpPr>
        <dsp:cNvPr id="0" name=""/>
        <dsp:cNvSpPr/>
      </dsp:nvSpPr>
      <dsp:spPr>
        <a:xfrm>
          <a:off x="2381" y="421699"/>
          <a:ext cx="2321718" cy="90304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kern="1200" dirty="0" smtClean="0"/>
            <a:t>Modelo de valoración de los activos del capital  </a:t>
          </a:r>
          <a:endParaRPr lang="es-MX" sz="1800" kern="1200" dirty="0"/>
        </a:p>
      </dsp:txBody>
      <dsp:txXfrm>
        <a:off x="2381" y="421699"/>
        <a:ext cx="2321718" cy="903044"/>
      </dsp:txXfrm>
    </dsp:sp>
    <dsp:sp modelId="{7435123B-88C6-4206-9780-F3254E0CA4CA}">
      <dsp:nvSpPr>
        <dsp:cNvPr id="0" name=""/>
        <dsp:cNvSpPr/>
      </dsp:nvSpPr>
      <dsp:spPr>
        <a:xfrm>
          <a:off x="2381" y="1324744"/>
          <a:ext cx="2321718" cy="305415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Se considera la rentabilidad de la empresa en los últimos 60 meses respecto a las rentabilidades de un sustituto del mercado.</a:t>
          </a:r>
          <a:endParaRPr lang="es-MX" sz="1800" kern="1200" dirty="0"/>
        </a:p>
      </dsp:txBody>
      <dsp:txXfrm>
        <a:off x="2381" y="1324744"/>
        <a:ext cx="2321718" cy="3054155"/>
      </dsp:txXfrm>
    </dsp:sp>
    <dsp:sp modelId="{0272B8A3-6362-4F94-B8FF-150B0E20B908}">
      <dsp:nvSpPr>
        <dsp:cNvPr id="0" name=""/>
        <dsp:cNvSpPr/>
      </dsp:nvSpPr>
      <dsp:spPr>
        <a:xfrm>
          <a:off x="2649140" y="421699"/>
          <a:ext cx="2321718" cy="90304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kern="1200" dirty="0" smtClean="0"/>
            <a:t>Modelo de crecimiento constante del dividendo </a:t>
          </a:r>
          <a:endParaRPr lang="es-MX" sz="1800" kern="1200" dirty="0"/>
        </a:p>
      </dsp:txBody>
      <dsp:txXfrm>
        <a:off x="2649140" y="421699"/>
        <a:ext cx="2321718" cy="903044"/>
      </dsp:txXfrm>
    </dsp:sp>
    <dsp:sp modelId="{4E875C4C-ED3B-42EE-9F60-0E52FCD3FC7C}">
      <dsp:nvSpPr>
        <dsp:cNvPr id="0" name=""/>
        <dsp:cNvSpPr/>
      </dsp:nvSpPr>
      <dsp:spPr>
        <a:xfrm>
          <a:off x="2649140" y="1324744"/>
          <a:ext cx="2321718" cy="305415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Otra manera de estimar el costo de los fondos propios de la empresa proviene del modelo del crecimiento constante del dividendo.</a:t>
          </a:r>
          <a:endParaRPr lang="es-MX" sz="1800" kern="1200" dirty="0"/>
        </a:p>
      </dsp:txBody>
      <dsp:txXfrm>
        <a:off x="2649140" y="1324744"/>
        <a:ext cx="2321718" cy="3054155"/>
      </dsp:txXfrm>
    </dsp:sp>
    <dsp:sp modelId="{D70AB392-E782-405D-B729-6670535D6955}">
      <dsp:nvSpPr>
        <dsp:cNvPr id="0" name=""/>
        <dsp:cNvSpPr/>
      </dsp:nvSpPr>
      <dsp:spPr>
        <a:xfrm>
          <a:off x="5295900" y="421699"/>
          <a:ext cx="2321718" cy="90304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kern="1200" dirty="0" smtClean="0"/>
            <a:t>Comparación de los modelos </a:t>
          </a:r>
          <a:endParaRPr lang="es-MX" sz="1800" kern="1200" dirty="0"/>
        </a:p>
      </dsp:txBody>
      <dsp:txXfrm>
        <a:off x="5295900" y="421699"/>
        <a:ext cx="2321718" cy="903044"/>
      </dsp:txXfrm>
    </dsp:sp>
    <dsp:sp modelId="{5F017F4D-37A0-411F-944E-C19354347985}">
      <dsp:nvSpPr>
        <dsp:cNvPr id="0" name=""/>
        <dsp:cNvSpPr/>
      </dsp:nvSpPr>
      <dsp:spPr>
        <a:xfrm>
          <a:off x="5295900" y="1324744"/>
          <a:ext cx="2321718" cy="305415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Debido a las dificultades del modelo de crecimiento constante del dividendo, el CAPM es el enfoque mas popular para la estimación del costo  de los fondos propios.</a:t>
          </a:r>
          <a:endParaRPr lang="es-MX" sz="1800" kern="1200" dirty="0"/>
        </a:p>
      </dsp:txBody>
      <dsp:txXfrm>
        <a:off x="5295900" y="1324744"/>
        <a:ext cx="2321718" cy="305415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31093E-7AF9-49D4-A90E-9A24521CE8D7}">
      <dsp:nvSpPr>
        <dsp:cNvPr id="0" name=""/>
        <dsp:cNvSpPr/>
      </dsp:nvSpPr>
      <dsp:spPr>
        <a:xfrm rot="5400000">
          <a:off x="-381141" y="382265"/>
          <a:ext cx="2540942" cy="177865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kern="1200" dirty="0" smtClean="0"/>
            <a:t>Valor apalancado </a:t>
          </a:r>
          <a:endParaRPr lang="es-MX" sz="2600" kern="1200" dirty="0"/>
        </a:p>
      </dsp:txBody>
      <dsp:txXfrm rot="-5400000">
        <a:off x="1" y="890454"/>
        <a:ext cx="1778659" cy="762283"/>
      </dsp:txXfrm>
    </dsp:sp>
    <dsp:sp modelId="{75A55CDD-7038-4366-B3B8-A550BA4FDC60}">
      <dsp:nvSpPr>
        <dsp:cNvPr id="0" name=""/>
        <dsp:cNvSpPr/>
      </dsp:nvSpPr>
      <dsp:spPr>
        <a:xfrm rot="5400000">
          <a:off x="3873523" y="-2093739"/>
          <a:ext cx="1651612" cy="584134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MX" sz="1800" kern="1200" dirty="0" smtClean="0"/>
            <a:t>Es el valor de una inversión incluyendo el beneficio de la deducción fiscal del interés dada la política del apalancamiento de la empresa.</a:t>
          </a:r>
          <a:endParaRPr lang="es-MX" sz="1800" kern="1200" dirty="0"/>
        </a:p>
      </dsp:txBody>
      <dsp:txXfrm rot="-5400000">
        <a:off x="1778660" y="81749"/>
        <a:ext cx="5760715" cy="1490362"/>
      </dsp:txXfrm>
    </dsp:sp>
    <dsp:sp modelId="{08FF1EA8-D267-4445-B06C-7497B266DCAA}">
      <dsp:nvSpPr>
        <dsp:cNvPr id="0" name=""/>
        <dsp:cNvSpPr/>
      </dsp:nvSpPr>
      <dsp:spPr>
        <a:xfrm rot="5400000">
          <a:off x="-381141" y="2639674"/>
          <a:ext cx="2540942" cy="177865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kern="1200" dirty="0" smtClean="0"/>
            <a:t>Método CMPC</a:t>
          </a:r>
          <a:endParaRPr lang="es-MX" sz="2600" kern="1200" dirty="0"/>
        </a:p>
      </dsp:txBody>
      <dsp:txXfrm rot="-5400000">
        <a:off x="1" y="3147863"/>
        <a:ext cx="1778659" cy="762283"/>
      </dsp:txXfrm>
    </dsp:sp>
    <dsp:sp modelId="{C9E0F489-6D41-4752-88B8-56EE1268C03E}">
      <dsp:nvSpPr>
        <dsp:cNvPr id="0" name=""/>
        <dsp:cNvSpPr/>
      </dsp:nvSpPr>
      <dsp:spPr>
        <a:xfrm rot="5400000">
          <a:off x="3873523" y="163669"/>
          <a:ext cx="1651612" cy="584134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MX" sz="1800" kern="1200" dirty="0" smtClean="0"/>
            <a:t>Es el descuento de los incrementos de los futuros flujos de caja utilizados.</a:t>
          </a:r>
          <a:endParaRPr lang="es-MX" sz="1800" kern="1200" dirty="0"/>
        </a:p>
        <a:p>
          <a:pPr marL="171450" lvl="1" indent="-171450" algn="just" defTabSz="800100">
            <a:lnSpc>
              <a:spcPct val="90000"/>
            </a:lnSpc>
            <a:spcBef>
              <a:spcPct val="0"/>
            </a:spcBef>
            <a:spcAft>
              <a:spcPct val="15000"/>
            </a:spcAft>
            <a:buChar char="•"/>
          </a:pPr>
          <a:r>
            <a:rPr lang="es-MX" sz="1800" kern="1200" dirty="0" smtClean="0"/>
            <a:t>Es el incremento de flujos de caja libre esperado de una inversión final de un año t, el principio de valoración indica el valor de apalancamiento de la inversión.</a:t>
          </a:r>
          <a:endParaRPr lang="es-MX" sz="1800" kern="1200" dirty="0"/>
        </a:p>
      </dsp:txBody>
      <dsp:txXfrm rot="-5400000">
        <a:off x="1778660" y="2339158"/>
        <a:ext cx="5760715" cy="14903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E12E0C-BA7D-460F-98BA-CEE4BEBC3D4E}">
      <dsp:nvSpPr>
        <dsp:cNvPr id="0" name=""/>
        <dsp:cNvSpPr/>
      </dsp:nvSpPr>
      <dsp:spPr>
        <a:xfrm>
          <a:off x="2381" y="674026"/>
          <a:ext cx="2321718" cy="6048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s-MX" sz="2100" kern="1200" dirty="0" smtClean="0"/>
            <a:t>Correlación </a:t>
          </a:r>
          <a:endParaRPr lang="es-MX" sz="2100" kern="1200" dirty="0"/>
        </a:p>
      </dsp:txBody>
      <dsp:txXfrm>
        <a:off x="2381" y="674026"/>
        <a:ext cx="2321718" cy="604800"/>
      </dsp:txXfrm>
    </dsp:sp>
    <dsp:sp modelId="{11D6A9E5-C136-418F-BDD5-4135E7C0BC45}">
      <dsp:nvSpPr>
        <dsp:cNvPr id="0" name=""/>
        <dsp:cNvSpPr/>
      </dsp:nvSpPr>
      <dsp:spPr>
        <a:xfrm>
          <a:off x="2381" y="1278826"/>
          <a:ext cx="2321718" cy="323172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MX" sz="2100" kern="1200" dirty="0" smtClean="0"/>
            <a:t>Es un  barómetro de grado en que las rentabilidades de las acciones comparten riesgos comunes.</a:t>
          </a:r>
          <a:endParaRPr lang="es-MX" sz="2100" kern="1200" dirty="0"/>
        </a:p>
      </dsp:txBody>
      <dsp:txXfrm>
        <a:off x="2381" y="1278826"/>
        <a:ext cx="2321718" cy="3231722"/>
      </dsp:txXfrm>
    </dsp:sp>
    <dsp:sp modelId="{481E2CDA-A4D8-4AD5-A517-3A6E7EE49806}">
      <dsp:nvSpPr>
        <dsp:cNvPr id="0" name=""/>
        <dsp:cNvSpPr/>
      </dsp:nvSpPr>
      <dsp:spPr>
        <a:xfrm>
          <a:off x="2649140" y="674026"/>
          <a:ext cx="2321718" cy="6048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s-MX" sz="2100" kern="1200" dirty="0" smtClean="0"/>
            <a:t>Correlación </a:t>
          </a:r>
          <a:endParaRPr lang="es-MX" sz="2100" kern="1200" dirty="0"/>
        </a:p>
      </dsp:txBody>
      <dsp:txXfrm>
        <a:off x="2649140" y="674026"/>
        <a:ext cx="2321718" cy="604800"/>
      </dsp:txXfrm>
    </dsp:sp>
    <dsp:sp modelId="{4EBB2D24-CE0B-49AD-9E50-0CD616683E11}">
      <dsp:nvSpPr>
        <dsp:cNvPr id="0" name=""/>
        <dsp:cNvSpPr/>
      </dsp:nvSpPr>
      <dsp:spPr>
        <a:xfrm>
          <a:off x="2649140" y="1278826"/>
          <a:ext cx="2321718" cy="323172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MX" sz="2100" kern="1200" dirty="0" smtClean="0"/>
            <a:t>Cuanto se acerca a +1 mas coincide  la evolución de las rentabilidades totales debido al riesgo común.</a:t>
          </a:r>
          <a:endParaRPr lang="es-MX" sz="2100" kern="1200" dirty="0"/>
        </a:p>
      </dsp:txBody>
      <dsp:txXfrm>
        <a:off x="2649140" y="1278826"/>
        <a:ext cx="2321718" cy="3231722"/>
      </dsp:txXfrm>
    </dsp:sp>
    <dsp:sp modelId="{165F08E2-8734-4DC2-A745-BB24ADB3E0D2}">
      <dsp:nvSpPr>
        <dsp:cNvPr id="0" name=""/>
        <dsp:cNvSpPr/>
      </dsp:nvSpPr>
      <dsp:spPr>
        <a:xfrm>
          <a:off x="5295900" y="674026"/>
          <a:ext cx="2321718" cy="6048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s-MX" sz="2100" kern="1200" dirty="0" smtClean="0"/>
            <a:t>Correlación </a:t>
          </a:r>
          <a:endParaRPr lang="es-MX" sz="2100" kern="1200" dirty="0"/>
        </a:p>
      </dsp:txBody>
      <dsp:txXfrm>
        <a:off x="5295900" y="674026"/>
        <a:ext cx="2321718" cy="604800"/>
      </dsp:txXfrm>
    </dsp:sp>
    <dsp:sp modelId="{327C03CA-F195-41E7-99DC-03A430543F64}">
      <dsp:nvSpPr>
        <dsp:cNvPr id="0" name=""/>
        <dsp:cNvSpPr/>
      </dsp:nvSpPr>
      <dsp:spPr>
        <a:xfrm>
          <a:off x="5295900" y="1278826"/>
          <a:ext cx="2321718" cy="323172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MX" sz="2100" kern="1200" dirty="0" smtClean="0"/>
            <a:t>Cuando es 0 las rentabilidades no están correlacionadas; es decir  las rentabilidades de los títulos no tienen conexión con los riesgos independientes. </a:t>
          </a:r>
          <a:endParaRPr lang="es-MX" sz="2100" kern="1200" dirty="0"/>
        </a:p>
      </dsp:txBody>
      <dsp:txXfrm>
        <a:off x="5295900" y="1278826"/>
        <a:ext cx="2321718" cy="323172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83EED7-7A9D-4007-BA05-383B83F8298F}">
      <dsp:nvSpPr>
        <dsp:cNvPr id="0" name=""/>
        <dsp:cNvSpPr/>
      </dsp:nvSpPr>
      <dsp:spPr>
        <a:xfrm rot="5400000">
          <a:off x="-259133" y="260866"/>
          <a:ext cx="1727559" cy="12092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Supuesto 1: riesgo medio</a:t>
          </a:r>
          <a:endParaRPr lang="es-MX" sz="1100" kern="1200" dirty="0"/>
        </a:p>
      </dsp:txBody>
      <dsp:txXfrm rot="-5400000">
        <a:off x="2" y="606378"/>
        <a:ext cx="1209291" cy="518268"/>
      </dsp:txXfrm>
    </dsp:sp>
    <dsp:sp modelId="{B8883785-EE08-4636-B640-7C7B1D8E5BD5}">
      <dsp:nvSpPr>
        <dsp:cNvPr id="0" name=""/>
        <dsp:cNvSpPr/>
      </dsp:nvSpPr>
      <dsp:spPr>
        <a:xfrm rot="5400000">
          <a:off x="3853188" y="-2642165"/>
          <a:ext cx="1122913" cy="641070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just" defTabSz="755650">
            <a:lnSpc>
              <a:spcPct val="90000"/>
            </a:lnSpc>
            <a:spcBef>
              <a:spcPct val="0"/>
            </a:spcBef>
            <a:spcAft>
              <a:spcPct val="15000"/>
            </a:spcAft>
            <a:buChar char="•"/>
          </a:pPr>
          <a:r>
            <a:rPr lang="es-MX" sz="1700" kern="1200" dirty="0" smtClean="0"/>
            <a:t>Se supone que el riesgo de mercado de un proyecto de inversión es igual al riesgo de mercado medio de las inversiones de la empresa.</a:t>
          </a:r>
          <a:endParaRPr lang="es-MX" sz="1700" kern="1200" dirty="0"/>
        </a:p>
      </dsp:txBody>
      <dsp:txXfrm rot="-5400000">
        <a:off x="1209291" y="56548"/>
        <a:ext cx="6355892" cy="1013281"/>
      </dsp:txXfrm>
    </dsp:sp>
    <dsp:sp modelId="{D4DB00A3-32B7-494D-9FA9-2C7CC32DF0BC}">
      <dsp:nvSpPr>
        <dsp:cNvPr id="0" name=""/>
        <dsp:cNvSpPr/>
      </dsp:nvSpPr>
      <dsp:spPr>
        <a:xfrm rot="5400000">
          <a:off x="-259133" y="1795654"/>
          <a:ext cx="1727559" cy="12092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Supuesto 2: tasa de endeudamiento</a:t>
          </a:r>
          <a:endParaRPr lang="es-MX" sz="1100" kern="1200" dirty="0"/>
        </a:p>
      </dsp:txBody>
      <dsp:txXfrm rot="-5400000">
        <a:off x="2" y="2141166"/>
        <a:ext cx="1209291" cy="518268"/>
      </dsp:txXfrm>
    </dsp:sp>
    <dsp:sp modelId="{57B0C8F2-819C-4904-9CD2-BC21346EE78F}">
      <dsp:nvSpPr>
        <dsp:cNvPr id="0" name=""/>
        <dsp:cNvSpPr/>
      </dsp:nvSpPr>
      <dsp:spPr>
        <a:xfrm rot="5400000">
          <a:off x="3853188" y="-1107377"/>
          <a:ext cx="1122913" cy="641070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just" defTabSz="755650">
            <a:lnSpc>
              <a:spcPct val="90000"/>
            </a:lnSpc>
            <a:spcBef>
              <a:spcPct val="0"/>
            </a:spcBef>
            <a:spcAft>
              <a:spcPct val="15000"/>
            </a:spcAft>
            <a:buChar char="•"/>
          </a:pPr>
          <a:r>
            <a:rPr lang="es-MX" sz="1700" kern="1200" dirty="0" smtClean="0"/>
            <a:t>Es la relación constante entre le valor de mercado de la deuda y el valor de mercado de fondos propios.</a:t>
          </a:r>
          <a:endParaRPr lang="es-MX" sz="1700" kern="1200" dirty="0"/>
        </a:p>
        <a:p>
          <a:pPr marL="171450" lvl="1" indent="-171450" algn="just" defTabSz="755650">
            <a:lnSpc>
              <a:spcPct val="90000"/>
            </a:lnSpc>
            <a:spcBef>
              <a:spcPct val="0"/>
            </a:spcBef>
            <a:spcAft>
              <a:spcPct val="15000"/>
            </a:spcAft>
            <a:buChar char="•"/>
          </a:pPr>
          <a:r>
            <a:rPr lang="es-MX" sz="1700" kern="1200" dirty="0" smtClean="0"/>
            <a:t>Determina el importe de la deuda que la empresa asumirá cuando acepte el proyecto nuevo. </a:t>
          </a:r>
          <a:endParaRPr lang="es-MX" sz="1700" kern="1200" dirty="0"/>
        </a:p>
      </dsp:txBody>
      <dsp:txXfrm rot="-5400000">
        <a:off x="1209291" y="1591336"/>
        <a:ext cx="6355892" cy="1013281"/>
      </dsp:txXfrm>
    </dsp:sp>
    <dsp:sp modelId="{1958C8C2-2D99-4BBD-B4A0-837815937365}">
      <dsp:nvSpPr>
        <dsp:cNvPr id="0" name=""/>
        <dsp:cNvSpPr/>
      </dsp:nvSpPr>
      <dsp:spPr>
        <a:xfrm rot="5400000">
          <a:off x="-259133" y="3330442"/>
          <a:ext cx="1727559" cy="12092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Supuesto 3: efectos de apalancamiento limitado</a:t>
          </a:r>
          <a:endParaRPr lang="es-MX" sz="1100" kern="1200" dirty="0"/>
        </a:p>
      </dsp:txBody>
      <dsp:txXfrm rot="-5400000">
        <a:off x="2" y="3675954"/>
        <a:ext cx="1209291" cy="518268"/>
      </dsp:txXfrm>
    </dsp:sp>
    <dsp:sp modelId="{9381ACC5-FCAD-4CD8-9757-BBC4358BDA31}">
      <dsp:nvSpPr>
        <dsp:cNvPr id="0" name=""/>
        <dsp:cNvSpPr/>
      </dsp:nvSpPr>
      <dsp:spPr>
        <a:xfrm rot="5400000">
          <a:off x="3853188" y="427411"/>
          <a:ext cx="1122913" cy="641070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just" defTabSz="755650">
            <a:lnSpc>
              <a:spcPct val="90000"/>
            </a:lnSpc>
            <a:spcBef>
              <a:spcPct val="0"/>
            </a:spcBef>
            <a:spcAft>
              <a:spcPct val="15000"/>
            </a:spcAft>
            <a:buChar char="•"/>
          </a:pPr>
          <a:r>
            <a:rPr lang="es-MX" sz="1700" kern="1200" dirty="0" smtClean="0"/>
            <a:t>Se supone que el principal efecto del apalancamiento en la valoración proviene de la deducción fiscal de los intereses. </a:t>
          </a:r>
          <a:endParaRPr lang="es-MX" sz="1700" kern="1200" dirty="0"/>
        </a:p>
      </dsp:txBody>
      <dsp:txXfrm rot="-5400000">
        <a:off x="1209291" y="3126124"/>
        <a:ext cx="6355892" cy="101328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0D7223-3EF1-4C58-9F31-8A47494D40A3}">
      <dsp:nvSpPr>
        <dsp:cNvPr id="0" name=""/>
        <dsp:cNvSpPr/>
      </dsp:nvSpPr>
      <dsp:spPr>
        <a:xfrm>
          <a:off x="3021210" y="1414"/>
          <a:ext cx="1577578" cy="10254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latin typeface="Arial" pitchFamily="34" charset="0"/>
              <a:cs typeface="Arial" pitchFamily="34" charset="0"/>
            </a:rPr>
            <a:t>Se ha supuesto tanto el riesgo como el apalancamiento del proyecto.</a:t>
          </a:r>
          <a:endParaRPr lang="es-MX" sz="1100" kern="1200" dirty="0">
            <a:latin typeface="Arial" pitchFamily="34" charset="0"/>
            <a:cs typeface="Arial" pitchFamily="34" charset="0"/>
          </a:endParaRPr>
        </a:p>
      </dsp:txBody>
      <dsp:txXfrm>
        <a:off x="3071267" y="51471"/>
        <a:ext cx="1477464" cy="925311"/>
      </dsp:txXfrm>
    </dsp:sp>
    <dsp:sp modelId="{75411EAA-C64E-48F4-8239-810AF57E3404}">
      <dsp:nvSpPr>
        <dsp:cNvPr id="0" name=""/>
        <dsp:cNvSpPr/>
      </dsp:nvSpPr>
      <dsp:spPr>
        <a:xfrm>
          <a:off x="1762125" y="514127"/>
          <a:ext cx="4095748" cy="4095748"/>
        </a:xfrm>
        <a:custGeom>
          <a:avLst/>
          <a:gdLst/>
          <a:ahLst/>
          <a:cxnLst/>
          <a:rect l="0" t="0" r="0" b="0"/>
          <a:pathLst>
            <a:path>
              <a:moveTo>
                <a:pt x="2847490" y="162561"/>
              </a:moveTo>
              <a:arcTo wR="2047874" hR="2047874" stAng="17578993" swAng="1960510"/>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95FE72E-E0D5-4351-B33B-7876678F6B20}">
      <dsp:nvSpPr>
        <dsp:cNvPr id="0" name=""/>
        <dsp:cNvSpPr/>
      </dsp:nvSpPr>
      <dsp:spPr>
        <a:xfrm>
          <a:off x="4968855" y="1416460"/>
          <a:ext cx="1577578" cy="10254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latin typeface="Arial" pitchFamily="34" charset="0"/>
              <a:cs typeface="Arial" pitchFamily="34" charset="0"/>
            </a:rPr>
            <a:t>Analiza las características en conjunto de la empresa permite suponer que el costo del capital de un proyecto coincide del  capital de la empresa.</a:t>
          </a:r>
          <a:endParaRPr lang="es-MX" sz="1100" kern="1200" dirty="0">
            <a:latin typeface="Arial" pitchFamily="34" charset="0"/>
            <a:cs typeface="Arial" pitchFamily="34" charset="0"/>
          </a:endParaRPr>
        </a:p>
      </dsp:txBody>
      <dsp:txXfrm>
        <a:off x="5018912" y="1466517"/>
        <a:ext cx="1477464" cy="925311"/>
      </dsp:txXfrm>
    </dsp:sp>
    <dsp:sp modelId="{F0E3E67C-EA3B-4AC4-B810-57E6FE6CF815}">
      <dsp:nvSpPr>
        <dsp:cNvPr id="0" name=""/>
        <dsp:cNvSpPr/>
      </dsp:nvSpPr>
      <dsp:spPr>
        <a:xfrm>
          <a:off x="1762125" y="514127"/>
          <a:ext cx="4095748" cy="4095748"/>
        </a:xfrm>
        <a:custGeom>
          <a:avLst/>
          <a:gdLst/>
          <a:ahLst/>
          <a:cxnLst/>
          <a:rect l="0" t="0" r="0" b="0"/>
          <a:pathLst>
            <a:path>
              <a:moveTo>
                <a:pt x="4092949" y="1940845"/>
              </a:moveTo>
              <a:arcTo wR="2047874" hR="2047874" stAng="21420249" swAng="2195513"/>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7EF26C-79AA-4E24-876C-649BE4ADB7B2}">
      <dsp:nvSpPr>
        <dsp:cNvPr id="0" name=""/>
        <dsp:cNvSpPr/>
      </dsp:nvSpPr>
      <dsp:spPr>
        <a:xfrm>
          <a:off x="4224921" y="3706053"/>
          <a:ext cx="1577578" cy="10254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latin typeface="Arial" pitchFamily="34" charset="0"/>
              <a:cs typeface="Arial" pitchFamily="34" charset="0"/>
            </a:rPr>
            <a:t>Los proyectos difieren de la inversión media de la empresa.</a:t>
          </a:r>
          <a:endParaRPr lang="es-MX" sz="1100" kern="1200" dirty="0">
            <a:latin typeface="Arial" pitchFamily="34" charset="0"/>
            <a:cs typeface="Arial" pitchFamily="34" charset="0"/>
          </a:endParaRPr>
        </a:p>
      </dsp:txBody>
      <dsp:txXfrm>
        <a:off x="4274978" y="3756110"/>
        <a:ext cx="1477464" cy="925311"/>
      </dsp:txXfrm>
    </dsp:sp>
    <dsp:sp modelId="{DAC1F3F1-B63C-457E-AC9D-F0F4F11C6893}">
      <dsp:nvSpPr>
        <dsp:cNvPr id="0" name=""/>
        <dsp:cNvSpPr/>
      </dsp:nvSpPr>
      <dsp:spPr>
        <a:xfrm>
          <a:off x="1762125" y="514127"/>
          <a:ext cx="4095748" cy="4095748"/>
        </a:xfrm>
        <a:custGeom>
          <a:avLst/>
          <a:gdLst/>
          <a:ahLst/>
          <a:cxnLst/>
          <a:rect l="0" t="0" r="0" b="0"/>
          <a:pathLst>
            <a:path>
              <a:moveTo>
                <a:pt x="2454665" y="4054939"/>
              </a:moveTo>
              <a:arcTo wR="2047874" hR="2047874" stAng="4712550" swAng="1374899"/>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4CFB132-3F8C-4D5B-BE24-B69BB87D1A0D}">
      <dsp:nvSpPr>
        <dsp:cNvPr id="0" name=""/>
        <dsp:cNvSpPr/>
      </dsp:nvSpPr>
      <dsp:spPr>
        <a:xfrm>
          <a:off x="1817500" y="3706053"/>
          <a:ext cx="1577578" cy="10254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latin typeface="Arial" pitchFamily="34" charset="0"/>
              <a:cs typeface="Arial" pitchFamily="34" charset="0"/>
            </a:rPr>
            <a:t>Los proyectos de la división sanitaria podrán tener un riesgo de mercado distinto al de los proyectos </a:t>
          </a:r>
          <a:endParaRPr lang="es-MX" sz="1100" kern="1200" dirty="0">
            <a:latin typeface="Arial" pitchFamily="34" charset="0"/>
            <a:cs typeface="Arial" pitchFamily="34" charset="0"/>
          </a:endParaRPr>
        </a:p>
      </dsp:txBody>
      <dsp:txXfrm>
        <a:off x="1867557" y="3756110"/>
        <a:ext cx="1477464" cy="925311"/>
      </dsp:txXfrm>
    </dsp:sp>
    <dsp:sp modelId="{360894AA-8412-4723-8F9E-B4378E3B4DA1}">
      <dsp:nvSpPr>
        <dsp:cNvPr id="0" name=""/>
        <dsp:cNvSpPr/>
      </dsp:nvSpPr>
      <dsp:spPr>
        <a:xfrm>
          <a:off x="1762125" y="514127"/>
          <a:ext cx="4095748" cy="4095748"/>
        </a:xfrm>
        <a:custGeom>
          <a:avLst/>
          <a:gdLst/>
          <a:ahLst/>
          <a:cxnLst/>
          <a:rect l="0" t="0" r="0" b="0"/>
          <a:pathLst>
            <a:path>
              <a:moveTo>
                <a:pt x="342078" y="3181032"/>
              </a:moveTo>
              <a:arcTo wR="2047874" hR="2047874" stAng="8784237" swAng="2195513"/>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847743B-0096-4ED7-8C46-CB046A4F5ACE}">
      <dsp:nvSpPr>
        <dsp:cNvPr id="0" name=""/>
        <dsp:cNvSpPr/>
      </dsp:nvSpPr>
      <dsp:spPr>
        <a:xfrm>
          <a:off x="1073566" y="1416460"/>
          <a:ext cx="1577578" cy="10254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latin typeface="Arial" pitchFamily="34" charset="0"/>
              <a:cs typeface="Arial" pitchFamily="34" charset="0"/>
            </a:rPr>
            <a:t>También pueden variar en términos de apalancamiento que soportan.</a:t>
          </a:r>
          <a:endParaRPr lang="es-MX" sz="1100" kern="1200" dirty="0">
            <a:latin typeface="Arial" pitchFamily="34" charset="0"/>
            <a:cs typeface="Arial" pitchFamily="34" charset="0"/>
          </a:endParaRPr>
        </a:p>
      </dsp:txBody>
      <dsp:txXfrm>
        <a:off x="1123623" y="1466517"/>
        <a:ext cx="1477464" cy="925311"/>
      </dsp:txXfrm>
    </dsp:sp>
    <dsp:sp modelId="{C7A8C55A-A321-4230-9E3C-903E25848F0F}">
      <dsp:nvSpPr>
        <dsp:cNvPr id="0" name=""/>
        <dsp:cNvSpPr/>
      </dsp:nvSpPr>
      <dsp:spPr>
        <a:xfrm>
          <a:off x="1762125" y="514127"/>
          <a:ext cx="4095748" cy="4095748"/>
        </a:xfrm>
        <a:custGeom>
          <a:avLst/>
          <a:gdLst/>
          <a:ahLst/>
          <a:cxnLst/>
          <a:rect l="0" t="0" r="0" b="0"/>
          <a:pathLst>
            <a:path>
              <a:moveTo>
                <a:pt x="356967" y="892615"/>
              </a:moveTo>
              <a:arcTo wR="2047874" hR="2047874" stAng="12860496" swAng="1960510"/>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EAAF7-001A-4298-A47B-7B79DB0E5541}">
      <dsp:nvSpPr>
        <dsp:cNvPr id="0" name=""/>
        <dsp:cNvSpPr/>
      </dsp:nvSpPr>
      <dsp:spPr>
        <a:xfrm>
          <a:off x="3021210" y="-133043"/>
          <a:ext cx="1577578" cy="11218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No hay factores importantes a tener en cuenta cuando se intenta conseguir financiación.</a:t>
          </a:r>
          <a:endParaRPr lang="es-MX" sz="1100" kern="1200" dirty="0"/>
        </a:p>
      </dsp:txBody>
      <dsp:txXfrm>
        <a:off x="3075974" y="-78279"/>
        <a:ext cx="1468050" cy="1012328"/>
      </dsp:txXfrm>
    </dsp:sp>
    <dsp:sp modelId="{B2208E5E-039E-49E9-BE95-5F8324C90F0F}">
      <dsp:nvSpPr>
        <dsp:cNvPr id="0" name=""/>
        <dsp:cNvSpPr/>
      </dsp:nvSpPr>
      <dsp:spPr>
        <a:xfrm>
          <a:off x="1762125" y="427885"/>
          <a:ext cx="4095748" cy="4095748"/>
        </a:xfrm>
        <a:custGeom>
          <a:avLst/>
          <a:gdLst/>
          <a:ahLst/>
          <a:cxnLst/>
          <a:rect l="0" t="0" r="0" b="0"/>
          <a:pathLst>
            <a:path>
              <a:moveTo>
                <a:pt x="3005556" y="237726"/>
              </a:moveTo>
              <a:arcTo wR="2047874" hR="2047874" stAng="17872900" swAng="954800"/>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D42513E-6A49-492B-BEE2-C5442F5A2179}">
      <dsp:nvSpPr>
        <dsp:cNvPr id="0" name=""/>
        <dsp:cNvSpPr/>
      </dsp:nvSpPr>
      <dsp:spPr>
        <a:xfrm>
          <a:off x="4968855" y="1132829"/>
          <a:ext cx="1577578" cy="14202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Implica que se puede obtener capital externo sin ningún costo adicional relacionado con la transición de la obtención del capital </a:t>
          </a:r>
          <a:endParaRPr lang="es-MX" sz="1100" kern="1200" dirty="0"/>
        </a:p>
      </dsp:txBody>
      <dsp:txXfrm>
        <a:off x="5038184" y="1202158"/>
        <a:ext cx="1438920" cy="1281546"/>
      </dsp:txXfrm>
    </dsp:sp>
    <dsp:sp modelId="{7363869D-E46D-4817-9311-90ED5DE9825C}">
      <dsp:nvSpPr>
        <dsp:cNvPr id="0" name=""/>
        <dsp:cNvSpPr/>
      </dsp:nvSpPr>
      <dsp:spPr>
        <a:xfrm>
          <a:off x="1762125" y="427885"/>
          <a:ext cx="4095748" cy="4095748"/>
        </a:xfrm>
        <a:custGeom>
          <a:avLst/>
          <a:gdLst/>
          <a:ahLst/>
          <a:cxnLst/>
          <a:rect l="0" t="0" r="0" b="0"/>
          <a:pathLst>
            <a:path>
              <a:moveTo>
                <a:pt x="4082010" y="2284686"/>
              </a:moveTo>
              <a:arcTo wR="2047874" hR="2047874" stAng="398426" swAng="814726"/>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B4E5716-0CFB-4C9D-9C53-2B5964412817}">
      <dsp:nvSpPr>
        <dsp:cNvPr id="0" name=""/>
        <dsp:cNvSpPr/>
      </dsp:nvSpPr>
      <dsp:spPr>
        <a:xfrm>
          <a:off x="4224921" y="3331405"/>
          <a:ext cx="1577578" cy="160223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En consecuencia no existe ningún motivo para tratar los proyectos financiados con fondos ajenos a modo distinto a los proyectos financiados con fondos propios.</a:t>
          </a:r>
          <a:endParaRPr lang="es-MX" sz="1100" kern="1200" dirty="0"/>
        </a:p>
      </dsp:txBody>
      <dsp:txXfrm>
        <a:off x="4301932" y="3408416"/>
        <a:ext cx="1423556" cy="1448216"/>
      </dsp:txXfrm>
    </dsp:sp>
    <dsp:sp modelId="{C4CE0E5E-2095-4DB6-84C6-E6DFA31A151F}">
      <dsp:nvSpPr>
        <dsp:cNvPr id="0" name=""/>
        <dsp:cNvSpPr/>
      </dsp:nvSpPr>
      <dsp:spPr>
        <a:xfrm>
          <a:off x="1762125" y="427885"/>
          <a:ext cx="4095748" cy="4095748"/>
        </a:xfrm>
        <a:custGeom>
          <a:avLst/>
          <a:gdLst/>
          <a:ahLst/>
          <a:cxnLst/>
          <a:rect l="0" t="0" r="0" b="0"/>
          <a:pathLst>
            <a:path>
              <a:moveTo>
                <a:pt x="2299085" y="4080282"/>
              </a:moveTo>
              <a:arcTo wR="2047874" hR="2047874" stAng="4977230" swAng="845541"/>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2B8DE04-A028-412E-B2CE-B98B8E293E5D}">
      <dsp:nvSpPr>
        <dsp:cNvPr id="0" name=""/>
        <dsp:cNvSpPr/>
      </dsp:nvSpPr>
      <dsp:spPr>
        <a:xfrm>
          <a:off x="1817500" y="3412977"/>
          <a:ext cx="1577578" cy="143909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Los fondos que se pueden financiar con fondos propios será mas barato si los proyectos se financia con fondos ajenos  </a:t>
          </a:r>
          <a:endParaRPr lang="es-MX" sz="1100" kern="1200" dirty="0"/>
        </a:p>
      </dsp:txBody>
      <dsp:txXfrm>
        <a:off x="1887751" y="3483228"/>
        <a:ext cx="1437076" cy="1298590"/>
      </dsp:txXfrm>
    </dsp:sp>
    <dsp:sp modelId="{D7072DD8-BA0A-465F-8FBB-D7F9BB826BAA}">
      <dsp:nvSpPr>
        <dsp:cNvPr id="0" name=""/>
        <dsp:cNvSpPr/>
      </dsp:nvSpPr>
      <dsp:spPr>
        <a:xfrm>
          <a:off x="1762125" y="427885"/>
          <a:ext cx="4095748" cy="4095748"/>
        </a:xfrm>
        <a:custGeom>
          <a:avLst/>
          <a:gdLst/>
          <a:ahLst/>
          <a:cxnLst/>
          <a:rect l="0" t="0" r="0" b="0"/>
          <a:pathLst>
            <a:path>
              <a:moveTo>
                <a:pt x="149114" y="2815012"/>
              </a:moveTo>
              <a:arcTo wR="2047874" hR="2047874" stAng="9480016" swAng="956500"/>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215A9EF-74B4-45BA-B484-8171F459BC3A}">
      <dsp:nvSpPr>
        <dsp:cNvPr id="0" name=""/>
        <dsp:cNvSpPr/>
      </dsp:nvSpPr>
      <dsp:spPr>
        <a:xfrm>
          <a:off x="1073566" y="1180726"/>
          <a:ext cx="1577578" cy="13244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Un enfoque es modificar los costos de los fondos propios y del capital de la deuda para incorporar los costos de emisión.</a:t>
          </a:r>
          <a:endParaRPr lang="es-MX" sz="1100" kern="1200" dirty="0"/>
        </a:p>
      </dsp:txBody>
      <dsp:txXfrm>
        <a:off x="1138218" y="1245378"/>
        <a:ext cx="1448274" cy="1195105"/>
      </dsp:txXfrm>
    </dsp:sp>
    <dsp:sp modelId="{FE148CF7-BCD7-4F13-ACD3-EC811C393F62}">
      <dsp:nvSpPr>
        <dsp:cNvPr id="0" name=""/>
        <dsp:cNvSpPr/>
      </dsp:nvSpPr>
      <dsp:spPr>
        <a:xfrm>
          <a:off x="1762125" y="427885"/>
          <a:ext cx="4095748" cy="4095748"/>
        </a:xfrm>
        <a:custGeom>
          <a:avLst/>
          <a:gdLst/>
          <a:ahLst/>
          <a:cxnLst/>
          <a:rect l="0" t="0" r="0" b="0"/>
          <a:pathLst>
            <a:path>
              <a:moveTo>
                <a:pt x="594598" y="605036"/>
              </a:moveTo>
              <a:arcTo wR="2047874" hR="2047874" stAng="13487610" swAng="1019057"/>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A83287-C172-4F92-B7B8-0426D8A7782F}">
      <dsp:nvSpPr>
        <dsp:cNvPr id="0" name=""/>
        <dsp:cNvSpPr/>
      </dsp:nvSpPr>
      <dsp:spPr>
        <a:xfrm>
          <a:off x="5096" y="784528"/>
          <a:ext cx="3712100" cy="43671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E5DF45-7C30-4DF8-A7BA-B6468811D2ED}">
      <dsp:nvSpPr>
        <dsp:cNvPr id="0" name=""/>
        <dsp:cNvSpPr/>
      </dsp:nvSpPr>
      <dsp:spPr>
        <a:xfrm>
          <a:off x="5096" y="948542"/>
          <a:ext cx="272704" cy="272704"/>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47F8A0-523E-4B21-AE8C-7FBEB1FE3506}">
      <dsp:nvSpPr>
        <dsp:cNvPr id="0" name=""/>
        <dsp:cNvSpPr/>
      </dsp:nvSpPr>
      <dsp:spPr>
        <a:xfrm>
          <a:off x="5096" y="0"/>
          <a:ext cx="3712100" cy="784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l" defTabSz="1111250">
            <a:lnSpc>
              <a:spcPct val="90000"/>
            </a:lnSpc>
            <a:spcBef>
              <a:spcPct val="0"/>
            </a:spcBef>
            <a:spcAft>
              <a:spcPct val="35000"/>
            </a:spcAft>
          </a:pPr>
          <a:r>
            <a:rPr lang="es-MX" sz="2500" kern="1200" dirty="0" smtClean="0"/>
            <a:t>Volatilidad de carteras grandes</a:t>
          </a:r>
          <a:endParaRPr lang="es-MX" sz="2500" kern="1200" dirty="0"/>
        </a:p>
      </dsp:txBody>
      <dsp:txXfrm>
        <a:off x="5096" y="0"/>
        <a:ext cx="3712100" cy="784528"/>
      </dsp:txXfrm>
    </dsp:sp>
    <dsp:sp modelId="{6C6AC0C7-4706-48A3-8DDC-179BADE90D66}">
      <dsp:nvSpPr>
        <dsp:cNvPr id="0" name=""/>
        <dsp:cNvSpPr/>
      </dsp:nvSpPr>
      <dsp:spPr>
        <a:xfrm>
          <a:off x="5096" y="1590182"/>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C05BB4-CD9A-456E-B6B2-D66151605630}">
      <dsp:nvSpPr>
        <dsp:cNvPr id="0" name=""/>
        <dsp:cNvSpPr/>
      </dsp:nvSpPr>
      <dsp:spPr>
        <a:xfrm>
          <a:off x="264944" y="1402726"/>
          <a:ext cx="3452253" cy="647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La diversificación puede beneficiar aun mas con mas acciones en la cartera a media que se añaden acciones en la cartera. </a:t>
          </a:r>
          <a:endParaRPr lang="es-MX" sz="1600" kern="1200" dirty="0"/>
        </a:p>
      </dsp:txBody>
      <dsp:txXfrm>
        <a:off x="264944" y="1402726"/>
        <a:ext cx="3452253" cy="647609"/>
      </dsp:txXfrm>
    </dsp:sp>
    <dsp:sp modelId="{1C8D7239-E97B-428A-9F85-B175CB69612D}">
      <dsp:nvSpPr>
        <dsp:cNvPr id="0" name=""/>
        <dsp:cNvSpPr/>
      </dsp:nvSpPr>
      <dsp:spPr>
        <a:xfrm>
          <a:off x="5096" y="2159809"/>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EA79F6-6B9C-422A-9E6A-7BF1B8436369}">
      <dsp:nvSpPr>
        <dsp:cNvPr id="0" name=""/>
        <dsp:cNvSpPr/>
      </dsp:nvSpPr>
      <dsp:spPr>
        <a:xfrm>
          <a:off x="226382" y="2488819"/>
          <a:ext cx="3452253" cy="4916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Importa menos el riesgo común a todas las acciones de la cartera. </a:t>
          </a:r>
          <a:endParaRPr lang="es-MX" sz="1600" kern="1200" dirty="0"/>
        </a:p>
      </dsp:txBody>
      <dsp:txXfrm>
        <a:off x="226382" y="2488819"/>
        <a:ext cx="3452253" cy="491643"/>
      </dsp:txXfrm>
    </dsp:sp>
    <dsp:sp modelId="{8FECBCA4-962C-4E5E-A67D-52A4BAFF00CA}">
      <dsp:nvSpPr>
        <dsp:cNvPr id="0" name=""/>
        <dsp:cNvSpPr/>
      </dsp:nvSpPr>
      <dsp:spPr>
        <a:xfrm>
          <a:off x="3902802" y="784528"/>
          <a:ext cx="3712100" cy="43671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705857-8507-49B1-AA81-8DE38ADDD14D}">
      <dsp:nvSpPr>
        <dsp:cNvPr id="0" name=""/>
        <dsp:cNvSpPr/>
      </dsp:nvSpPr>
      <dsp:spPr>
        <a:xfrm>
          <a:off x="3902802" y="948542"/>
          <a:ext cx="272704" cy="272704"/>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DB391A-1E08-4BF7-B566-14B72E773521}">
      <dsp:nvSpPr>
        <dsp:cNvPr id="0" name=""/>
        <dsp:cNvSpPr/>
      </dsp:nvSpPr>
      <dsp:spPr>
        <a:xfrm>
          <a:off x="3902802" y="0"/>
          <a:ext cx="3712100" cy="784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l" defTabSz="1111250">
            <a:lnSpc>
              <a:spcPct val="90000"/>
            </a:lnSpc>
            <a:spcBef>
              <a:spcPct val="0"/>
            </a:spcBef>
            <a:spcAft>
              <a:spcPct val="35000"/>
            </a:spcAft>
          </a:pPr>
          <a:r>
            <a:rPr lang="es-MX" sz="2500" kern="1200" dirty="0" smtClean="0"/>
            <a:t>Cartera uniforme </a:t>
          </a:r>
          <a:endParaRPr lang="es-MX" sz="2500" kern="1200" dirty="0"/>
        </a:p>
      </dsp:txBody>
      <dsp:txXfrm>
        <a:off x="3902802" y="0"/>
        <a:ext cx="3712100" cy="784528"/>
      </dsp:txXfrm>
    </dsp:sp>
    <dsp:sp modelId="{CBF87B77-AC8A-4BC8-B1EF-3DE1013100BD}">
      <dsp:nvSpPr>
        <dsp:cNvPr id="0" name=""/>
        <dsp:cNvSpPr/>
      </dsp:nvSpPr>
      <dsp:spPr>
        <a:xfrm>
          <a:off x="3902802" y="1584207"/>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A098A3-62F7-4C33-BE0E-59589757A4D2}">
      <dsp:nvSpPr>
        <dsp:cNvPr id="0" name=""/>
        <dsp:cNvSpPr/>
      </dsp:nvSpPr>
      <dsp:spPr>
        <a:xfrm>
          <a:off x="4162649" y="1402726"/>
          <a:ext cx="3452253" cy="635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Se invierte la misma cantidad de dinero en cada uno de los valores que la componen</a:t>
          </a:r>
          <a:r>
            <a:rPr lang="es-MX" sz="2000" kern="1200" dirty="0" smtClean="0"/>
            <a:t>.</a:t>
          </a:r>
          <a:endParaRPr lang="es-MX" sz="2000" kern="1200" dirty="0"/>
        </a:p>
      </dsp:txBody>
      <dsp:txXfrm>
        <a:off x="4162649" y="1402726"/>
        <a:ext cx="3452253" cy="635658"/>
      </dsp:txXfrm>
    </dsp:sp>
    <dsp:sp modelId="{E6F749B4-00D8-4171-91E9-E2FF17429693}">
      <dsp:nvSpPr>
        <dsp:cNvPr id="0" name=""/>
        <dsp:cNvSpPr/>
      </dsp:nvSpPr>
      <dsp:spPr>
        <a:xfrm>
          <a:off x="3902802" y="2219866"/>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7FBF5A-975F-4CD1-8AE0-27DA88CCE19B}">
      <dsp:nvSpPr>
        <dsp:cNvPr id="0" name=""/>
        <dsp:cNvSpPr/>
      </dsp:nvSpPr>
      <dsp:spPr>
        <a:xfrm>
          <a:off x="4167746" y="2404862"/>
          <a:ext cx="3452253" cy="635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La volatilidad disminuye a medida que aumenta el numero de acciones en la cartera. </a:t>
          </a:r>
          <a:endParaRPr lang="es-MX" sz="1600" kern="1200" dirty="0"/>
        </a:p>
      </dsp:txBody>
      <dsp:txXfrm>
        <a:off x="4167746" y="2404862"/>
        <a:ext cx="3452253" cy="635658"/>
      </dsp:txXfrm>
    </dsp:sp>
    <dsp:sp modelId="{7D49D6CC-8975-4019-9BA6-1AF584FC0724}">
      <dsp:nvSpPr>
        <dsp:cNvPr id="0" name=""/>
        <dsp:cNvSpPr/>
      </dsp:nvSpPr>
      <dsp:spPr>
        <a:xfrm>
          <a:off x="3902802" y="3071553"/>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E1ADF5-66DB-4009-B3E8-B2E98A933343}">
      <dsp:nvSpPr>
        <dsp:cNvPr id="0" name=""/>
        <dsp:cNvSpPr/>
      </dsp:nvSpPr>
      <dsp:spPr>
        <a:xfrm>
          <a:off x="4042787" y="3412978"/>
          <a:ext cx="3452253" cy="10677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La ventaja de la diversificación es mas notable al principio el descenso dela volatilidad a pesar de dos acciones es mucho mayor que el de pasar. </a:t>
          </a:r>
          <a:endParaRPr lang="es-MX" sz="1600" kern="1200" dirty="0"/>
        </a:p>
      </dsp:txBody>
      <dsp:txXfrm>
        <a:off x="4042787" y="3412978"/>
        <a:ext cx="3452253" cy="106771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D9DF1D-42DF-4BF6-BB82-98F73AF48D21}">
      <dsp:nvSpPr>
        <dsp:cNvPr id="0" name=""/>
        <dsp:cNvSpPr/>
      </dsp:nvSpPr>
      <dsp:spPr>
        <a:xfrm>
          <a:off x="5924706" y="2890511"/>
          <a:ext cx="91440" cy="538563"/>
        </a:xfrm>
        <a:custGeom>
          <a:avLst/>
          <a:gdLst/>
          <a:ahLst/>
          <a:cxnLst/>
          <a:rect l="0" t="0" r="0" b="0"/>
          <a:pathLst>
            <a:path>
              <a:moveTo>
                <a:pt x="45720" y="0"/>
              </a:moveTo>
              <a:lnTo>
                <a:pt x="45720" y="5385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824204-DAF7-433F-863C-F275776C28B7}">
      <dsp:nvSpPr>
        <dsp:cNvPr id="0" name=""/>
        <dsp:cNvSpPr/>
      </dsp:nvSpPr>
      <dsp:spPr>
        <a:xfrm>
          <a:off x="3707122" y="1176058"/>
          <a:ext cx="2263303" cy="538563"/>
        </a:xfrm>
        <a:custGeom>
          <a:avLst/>
          <a:gdLst/>
          <a:ahLst/>
          <a:cxnLst/>
          <a:rect l="0" t="0" r="0" b="0"/>
          <a:pathLst>
            <a:path>
              <a:moveTo>
                <a:pt x="0" y="0"/>
              </a:moveTo>
              <a:lnTo>
                <a:pt x="0" y="367015"/>
              </a:lnTo>
              <a:lnTo>
                <a:pt x="2263303" y="367015"/>
              </a:lnTo>
              <a:lnTo>
                <a:pt x="2263303" y="5385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A17276-00B1-4920-9CB3-66CDDC28CB55}">
      <dsp:nvSpPr>
        <dsp:cNvPr id="0" name=""/>
        <dsp:cNvSpPr/>
      </dsp:nvSpPr>
      <dsp:spPr>
        <a:xfrm>
          <a:off x="3661402" y="1176058"/>
          <a:ext cx="91440" cy="538563"/>
        </a:xfrm>
        <a:custGeom>
          <a:avLst/>
          <a:gdLst/>
          <a:ahLst/>
          <a:cxnLst/>
          <a:rect l="0" t="0" r="0" b="0"/>
          <a:pathLst>
            <a:path>
              <a:moveTo>
                <a:pt x="45720" y="0"/>
              </a:moveTo>
              <a:lnTo>
                <a:pt x="45720" y="5385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0E27F1-B7F2-475B-A7A3-A8A15934B93F}">
      <dsp:nvSpPr>
        <dsp:cNvPr id="0" name=""/>
        <dsp:cNvSpPr/>
      </dsp:nvSpPr>
      <dsp:spPr>
        <a:xfrm>
          <a:off x="1398098" y="2890511"/>
          <a:ext cx="91440" cy="538563"/>
        </a:xfrm>
        <a:custGeom>
          <a:avLst/>
          <a:gdLst/>
          <a:ahLst/>
          <a:cxnLst/>
          <a:rect l="0" t="0" r="0" b="0"/>
          <a:pathLst>
            <a:path>
              <a:moveTo>
                <a:pt x="45720" y="0"/>
              </a:moveTo>
              <a:lnTo>
                <a:pt x="45720" y="5385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A20626-C36C-4E64-9352-6EA20CE24C3B}">
      <dsp:nvSpPr>
        <dsp:cNvPr id="0" name=""/>
        <dsp:cNvSpPr/>
      </dsp:nvSpPr>
      <dsp:spPr>
        <a:xfrm>
          <a:off x="1443818" y="1176058"/>
          <a:ext cx="2263303" cy="538563"/>
        </a:xfrm>
        <a:custGeom>
          <a:avLst/>
          <a:gdLst/>
          <a:ahLst/>
          <a:cxnLst/>
          <a:rect l="0" t="0" r="0" b="0"/>
          <a:pathLst>
            <a:path>
              <a:moveTo>
                <a:pt x="2263303" y="0"/>
              </a:moveTo>
              <a:lnTo>
                <a:pt x="2263303" y="367015"/>
              </a:lnTo>
              <a:lnTo>
                <a:pt x="0" y="367015"/>
              </a:lnTo>
              <a:lnTo>
                <a:pt x="0" y="5385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451401-A363-4813-85DC-A3442FA1E6DF}">
      <dsp:nvSpPr>
        <dsp:cNvPr id="0" name=""/>
        <dsp:cNvSpPr/>
      </dsp:nvSpPr>
      <dsp:spPr>
        <a:xfrm>
          <a:off x="2781225" y="169"/>
          <a:ext cx="1851793" cy="11758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15FB87-967C-49D8-80C3-4BDBE995F01B}">
      <dsp:nvSpPr>
        <dsp:cNvPr id="0" name=""/>
        <dsp:cNvSpPr/>
      </dsp:nvSpPr>
      <dsp:spPr>
        <a:xfrm>
          <a:off x="2986980" y="195636"/>
          <a:ext cx="1851793" cy="117588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Tipos de riesgo </a:t>
          </a:r>
          <a:endParaRPr lang="es-MX" sz="1200" kern="1200" dirty="0"/>
        </a:p>
      </dsp:txBody>
      <dsp:txXfrm>
        <a:off x="3021421" y="230077"/>
        <a:ext cx="1782911" cy="1107007"/>
      </dsp:txXfrm>
    </dsp:sp>
    <dsp:sp modelId="{32985A60-9CFB-4E77-ABA5-621D25A4E30F}">
      <dsp:nvSpPr>
        <dsp:cNvPr id="0" name=""/>
        <dsp:cNvSpPr/>
      </dsp:nvSpPr>
      <dsp:spPr>
        <a:xfrm>
          <a:off x="517921" y="1714621"/>
          <a:ext cx="1851793" cy="11758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86AAE1-512F-4159-B47C-0CA9A6F0D632}">
      <dsp:nvSpPr>
        <dsp:cNvPr id="0" name=""/>
        <dsp:cNvSpPr/>
      </dsp:nvSpPr>
      <dsp:spPr>
        <a:xfrm>
          <a:off x="723676" y="1910088"/>
          <a:ext cx="1851793" cy="117588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Riesgo común</a:t>
          </a:r>
          <a:endParaRPr lang="es-MX" sz="1200" kern="1200" dirty="0"/>
        </a:p>
      </dsp:txBody>
      <dsp:txXfrm>
        <a:off x="758117" y="1944529"/>
        <a:ext cx="1782911" cy="1107007"/>
      </dsp:txXfrm>
    </dsp:sp>
    <dsp:sp modelId="{DB8E5E1B-177C-43DB-AEDF-973C924C6B0B}">
      <dsp:nvSpPr>
        <dsp:cNvPr id="0" name=""/>
        <dsp:cNvSpPr/>
      </dsp:nvSpPr>
      <dsp:spPr>
        <a:xfrm>
          <a:off x="517921" y="3429074"/>
          <a:ext cx="1851793" cy="11758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7C708D-C2F0-45FB-9FA2-FC40C90FCC10}">
      <dsp:nvSpPr>
        <dsp:cNvPr id="0" name=""/>
        <dsp:cNvSpPr/>
      </dsp:nvSpPr>
      <dsp:spPr>
        <a:xfrm>
          <a:off x="723676" y="3624541"/>
          <a:ext cx="1851793" cy="117588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Riesgo en el que los resultados están vinculados.</a:t>
          </a:r>
          <a:endParaRPr lang="es-MX" sz="1200" kern="1200" dirty="0"/>
        </a:p>
      </dsp:txBody>
      <dsp:txXfrm>
        <a:off x="758117" y="3658982"/>
        <a:ext cx="1782911" cy="1107007"/>
      </dsp:txXfrm>
    </dsp:sp>
    <dsp:sp modelId="{F9C31542-E967-4DBC-8B3F-0AA12C368D98}">
      <dsp:nvSpPr>
        <dsp:cNvPr id="0" name=""/>
        <dsp:cNvSpPr/>
      </dsp:nvSpPr>
      <dsp:spPr>
        <a:xfrm>
          <a:off x="2781225" y="1714621"/>
          <a:ext cx="1851793" cy="11758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2B26FE-5EB3-43FF-B1A4-09508B5544CD}">
      <dsp:nvSpPr>
        <dsp:cNvPr id="0" name=""/>
        <dsp:cNvSpPr/>
      </dsp:nvSpPr>
      <dsp:spPr>
        <a:xfrm>
          <a:off x="2986980" y="1910088"/>
          <a:ext cx="1851793" cy="117588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Diversificación: Es el promedio de riesgos independientes.  </a:t>
          </a:r>
          <a:endParaRPr lang="es-MX" sz="1200" kern="1200" dirty="0"/>
        </a:p>
      </dsp:txBody>
      <dsp:txXfrm>
        <a:off x="3021421" y="1944529"/>
        <a:ext cx="1782911" cy="1107007"/>
      </dsp:txXfrm>
    </dsp:sp>
    <dsp:sp modelId="{8F52A84A-C2C8-4AD4-A470-10129E41E44C}">
      <dsp:nvSpPr>
        <dsp:cNvPr id="0" name=""/>
        <dsp:cNvSpPr/>
      </dsp:nvSpPr>
      <dsp:spPr>
        <a:xfrm>
          <a:off x="5044529" y="1714621"/>
          <a:ext cx="1851793" cy="11758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BC9AEB-AC17-4019-8416-7633A64E3AF6}">
      <dsp:nvSpPr>
        <dsp:cNvPr id="0" name=""/>
        <dsp:cNvSpPr/>
      </dsp:nvSpPr>
      <dsp:spPr>
        <a:xfrm>
          <a:off x="5250284" y="1910088"/>
          <a:ext cx="1851793" cy="117588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Riesgo independiente</a:t>
          </a:r>
          <a:endParaRPr lang="es-MX" sz="1200" kern="1200" dirty="0"/>
        </a:p>
      </dsp:txBody>
      <dsp:txXfrm>
        <a:off x="5284725" y="1944529"/>
        <a:ext cx="1782911" cy="1107007"/>
      </dsp:txXfrm>
    </dsp:sp>
    <dsp:sp modelId="{F4CEE4A2-BEA8-4630-BAD2-54AC6D1B65CA}">
      <dsp:nvSpPr>
        <dsp:cNvPr id="0" name=""/>
        <dsp:cNvSpPr/>
      </dsp:nvSpPr>
      <dsp:spPr>
        <a:xfrm>
          <a:off x="5044529" y="3429074"/>
          <a:ext cx="1851793" cy="11758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C1D020-6AD3-4A02-8851-86DD081E5617}">
      <dsp:nvSpPr>
        <dsp:cNvPr id="0" name=""/>
        <dsp:cNvSpPr/>
      </dsp:nvSpPr>
      <dsp:spPr>
        <a:xfrm>
          <a:off x="5250284" y="3624541"/>
          <a:ext cx="1851793" cy="117588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Riesgo que no se tienen relación entre si. Son independientes el resultado de uno proporciona información sobre el otro </a:t>
          </a:r>
          <a:endParaRPr lang="es-MX" sz="1200" kern="1200" dirty="0"/>
        </a:p>
      </dsp:txBody>
      <dsp:txXfrm>
        <a:off x="5284725" y="3658982"/>
        <a:ext cx="1782911" cy="11070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37C9A3-3EBD-48D2-BC42-8A793074C018}">
      <dsp:nvSpPr>
        <dsp:cNvPr id="0" name=""/>
        <dsp:cNvSpPr/>
      </dsp:nvSpPr>
      <dsp:spPr>
        <a:xfrm>
          <a:off x="5669607" y="3050245"/>
          <a:ext cx="974080" cy="463573"/>
        </a:xfrm>
        <a:custGeom>
          <a:avLst/>
          <a:gdLst/>
          <a:ahLst/>
          <a:cxnLst/>
          <a:rect l="0" t="0" r="0" b="0"/>
          <a:pathLst>
            <a:path>
              <a:moveTo>
                <a:pt x="0" y="0"/>
              </a:moveTo>
              <a:lnTo>
                <a:pt x="0" y="315911"/>
              </a:lnTo>
              <a:lnTo>
                <a:pt x="974080" y="315911"/>
              </a:lnTo>
              <a:lnTo>
                <a:pt x="974080" y="4635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229983-0384-4ED3-AD0D-DD7CD32EF7CC}">
      <dsp:nvSpPr>
        <dsp:cNvPr id="0" name=""/>
        <dsp:cNvSpPr/>
      </dsp:nvSpPr>
      <dsp:spPr>
        <a:xfrm>
          <a:off x="4695527" y="3050245"/>
          <a:ext cx="974080" cy="463573"/>
        </a:xfrm>
        <a:custGeom>
          <a:avLst/>
          <a:gdLst/>
          <a:ahLst/>
          <a:cxnLst/>
          <a:rect l="0" t="0" r="0" b="0"/>
          <a:pathLst>
            <a:path>
              <a:moveTo>
                <a:pt x="974080" y="0"/>
              </a:moveTo>
              <a:lnTo>
                <a:pt x="974080" y="315911"/>
              </a:lnTo>
              <a:lnTo>
                <a:pt x="0" y="315911"/>
              </a:lnTo>
              <a:lnTo>
                <a:pt x="0" y="4635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014FB8-3706-4C1E-8A3B-72661EC34053}">
      <dsp:nvSpPr>
        <dsp:cNvPr id="0" name=""/>
        <dsp:cNvSpPr/>
      </dsp:nvSpPr>
      <dsp:spPr>
        <a:xfrm>
          <a:off x="3721447" y="1574514"/>
          <a:ext cx="1948160" cy="463573"/>
        </a:xfrm>
        <a:custGeom>
          <a:avLst/>
          <a:gdLst/>
          <a:ahLst/>
          <a:cxnLst/>
          <a:rect l="0" t="0" r="0" b="0"/>
          <a:pathLst>
            <a:path>
              <a:moveTo>
                <a:pt x="0" y="0"/>
              </a:moveTo>
              <a:lnTo>
                <a:pt x="0" y="315911"/>
              </a:lnTo>
              <a:lnTo>
                <a:pt x="1948160" y="315911"/>
              </a:lnTo>
              <a:lnTo>
                <a:pt x="1948160" y="4635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4E441C-8E92-4A9E-AF58-012AA80A81C2}">
      <dsp:nvSpPr>
        <dsp:cNvPr id="0" name=""/>
        <dsp:cNvSpPr/>
      </dsp:nvSpPr>
      <dsp:spPr>
        <a:xfrm>
          <a:off x="1773287" y="3050245"/>
          <a:ext cx="974080" cy="463573"/>
        </a:xfrm>
        <a:custGeom>
          <a:avLst/>
          <a:gdLst/>
          <a:ahLst/>
          <a:cxnLst/>
          <a:rect l="0" t="0" r="0" b="0"/>
          <a:pathLst>
            <a:path>
              <a:moveTo>
                <a:pt x="0" y="0"/>
              </a:moveTo>
              <a:lnTo>
                <a:pt x="0" y="315911"/>
              </a:lnTo>
              <a:lnTo>
                <a:pt x="974080" y="315911"/>
              </a:lnTo>
              <a:lnTo>
                <a:pt x="974080" y="4635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EDBECC-399E-42E8-9214-EEAE57334C57}">
      <dsp:nvSpPr>
        <dsp:cNvPr id="0" name=""/>
        <dsp:cNvSpPr/>
      </dsp:nvSpPr>
      <dsp:spPr>
        <a:xfrm>
          <a:off x="799207" y="3050245"/>
          <a:ext cx="974080" cy="463573"/>
        </a:xfrm>
        <a:custGeom>
          <a:avLst/>
          <a:gdLst/>
          <a:ahLst/>
          <a:cxnLst/>
          <a:rect l="0" t="0" r="0" b="0"/>
          <a:pathLst>
            <a:path>
              <a:moveTo>
                <a:pt x="974080" y="0"/>
              </a:moveTo>
              <a:lnTo>
                <a:pt x="974080" y="315911"/>
              </a:lnTo>
              <a:lnTo>
                <a:pt x="0" y="315911"/>
              </a:lnTo>
              <a:lnTo>
                <a:pt x="0" y="4635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1F1E4D-1A6E-4259-AFB2-31A3B0428641}">
      <dsp:nvSpPr>
        <dsp:cNvPr id="0" name=""/>
        <dsp:cNvSpPr/>
      </dsp:nvSpPr>
      <dsp:spPr>
        <a:xfrm>
          <a:off x="1773287" y="1574514"/>
          <a:ext cx="1948160" cy="463573"/>
        </a:xfrm>
        <a:custGeom>
          <a:avLst/>
          <a:gdLst/>
          <a:ahLst/>
          <a:cxnLst/>
          <a:rect l="0" t="0" r="0" b="0"/>
          <a:pathLst>
            <a:path>
              <a:moveTo>
                <a:pt x="1948160" y="0"/>
              </a:moveTo>
              <a:lnTo>
                <a:pt x="1948160" y="315911"/>
              </a:lnTo>
              <a:lnTo>
                <a:pt x="0" y="315911"/>
              </a:lnTo>
              <a:lnTo>
                <a:pt x="0" y="4635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8DA922-73E1-4ABD-9F57-D9E84B71CD3B}">
      <dsp:nvSpPr>
        <dsp:cNvPr id="0" name=""/>
        <dsp:cNvSpPr/>
      </dsp:nvSpPr>
      <dsp:spPr>
        <a:xfrm>
          <a:off x="2924472" y="562356"/>
          <a:ext cx="1593949" cy="10121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1B128A-F78E-4831-84A3-FB608D8ADCFE}">
      <dsp:nvSpPr>
        <dsp:cNvPr id="0" name=""/>
        <dsp:cNvSpPr/>
      </dsp:nvSpPr>
      <dsp:spPr>
        <a:xfrm>
          <a:off x="3101578" y="730606"/>
          <a:ext cx="1593949" cy="10121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t>Diversificación en cartera de las acciones.</a:t>
          </a:r>
          <a:endParaRPr lang="es-MX" sz="1000" kern="1200" dirty="0"/>
        </a:p>
      </dsp:txBody>
      <dsp:txXfrm>
        <a:off x="3131223" y="760251"/>
        <a:ext cx="1534659" cy="952867"/>
      </dsp:txXfrm>
    </dsp:sp>
    <dsp:sp modelId="{E3DEF237-2605-4AB0-BC15-6CA932BC2003}">
      <dsp:nvSpPr>
        <dsp:cNvPr id="0" name=""/>
        <dsp:cNvSpPr/>
      </dsp:nvSpPr>
      <dsp:spPr>
        <a:xfrm>
          <a:off x="976312" y="2038088"/>
          <a:ext cx="1593949" cy="10121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975CA4-4592-48AD-BB64-B8A93FB70CE2}">
      <dsp:nvSpPr>
        <dsp:cNvPr id="0" name=""/>
        <dsp:cNvSpPr/>
      </dsp:nvSpPr>
      <dsp:spPr>
        <a:xfrm>
          <a:off x="1153417" y="2206338"/>
          <a:ext cx="1593949" cy="10121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t>Riesgo sistemático </a:t>
          </a:r>
          <a:endParaRPr lang="es-MX" sz="1000" kern="1200" dirty="0"/>
        </a:p>
      </dsp:txBody>
      <dsp:txXfrm>
        <a:off x="1183062" y="2235983"/>
        <a:ext cx="1534659" cy="952867"/>
      </dsp:txXfrm>
    </dsp:sp>
    <dsp:sp modelId="{27B78055-35DF-4CA7-9560-D191EE2EB8B9}">
      <dsp:nvSpPr>
        <dsp:cNvPr id="0" name=""/>
        <dsp:cNvSpPr/>
      </dsp:nvSpPr>
      <dsp:spPr>
        <a:xfrm>
          <a:off x="2232" y="3513819"/>
          <a:ext cx="1593949" cy="10121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4712B6-C47D-4495-A2B5-5B7E3DF75A62}">
      <dsp:nvSpPr>
        <dsp:cNvPr id="0" name=""/>
        <dsp:cNvSpPr/>
      </dsp:nvSpPr>
      <dsp:spPr>
        <a:xfrm>
          <a:off x="179337" y="3682069"/>
          <a:ext cx="1593949" cy="10121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t>Son las fluctuaciones de la rentabilidad de una acción que son propias del mercado.</a:t>
          </a:r>
          <a:endParaRPr lang="es-MX" sz="1000" kern="1200" dirty="0"/>
        </a:p>
      </dsp:txBody>
      <dsp:txXfrm>
        <a:off x="208982" y="3711714"/>
        <a:ext cx="1534659" cy="952867"/>
      </dsp:txXfrm>
    </dsp:sp>
    <dsp:sp modelId="{A6B68F4D-CD27-4140-8238-1BB0B33879FD}">
      <dsp:nvSpPr>
        <dsp:cNvPr id="0" name=""/>
        <dsp:cNvSpPr/>
      </dsp:nvSpPr>
      <dsp:spPr>
        <a:xfrm>
          <a:off x="1950392" y="3513819"/>
          <a:ext cx="1593949" cy="10121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54E841-5077-4CC1-9CB2-3602F79FAF65}">
      <dsp:nvSpPr>
        <dsp:cNvPr id="0" name=""/>
        <dsp:cNvSpPr/>
      </dsp:nvSpPr>
      <dsp:spPr>
        <a:xfrm>
          <a:off x="2127498" y="3682069"/>
          <a:ext cx="1593949" cy="10121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t>Representan un riesgo común para todas las acciones, también se denomina riesgo no </a:t>
          </a:r>
          <a:r>
            <a:rPr lang="es-MX" sz="1000" kern="1200" dirty="0" err="1" smtClean="0"/>
            <a:t>diversificable</a:t>
          </a:r>
          <a:r>
            <a:rPr lang="es-MX" sz="1000" kern="1200" dirty="0" smtClean="0"/>
            <a:t>.</a:t>
          </a:r>
          <a:endParaRPr lang="es-MX" sz="1000" kern="1200" dirty="0"/>
        </a:p>
      </dsp:txBody>
      <dsp:txXfrm>
        <a:off x="2157143" y="3711714"/>
        <a:ext cx="1534659" cy="952867"/>
      </dsp:txXfrm>
    </dsp:sp>
    <dsp:sp modelId="{2EAA5286-6A4B-45CE-97A7-584D5270EE0F}">
      <dsp:nvSpPr>
        <dsp:cNvPr id="0" name=""/>
        <dsp:cNvSpPr/>
      </dsp:nvSpPr>
      <dsp:spPr>
        <a:xfrm>
          <a:off x="4872632" y="2038088"/>
          <a:ext cx="1593949" cy="10121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5AB6A0-982A-490C-A280-53C1D7669516}">
      <dsp:nvSpPr>
        <dsp:cNvPr id="0" name=""/>
        <dsp:cNvSpPr/>
      </dsp:nvSpPr>
      <dsp:spPr>
        <a:xfrm>
          <a:off x="5049738" y="2206338"/>
          <a:ext cx="1593949" cy="10121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t>Riesgo no sistemático </a:t>
          </a:r>
          <a:endParaRPr lang="es-MX" sz="1000" kern="1200" dirty="0"/>
        </a:p>
      </dsp:txBody>
      <dsp:txXfrm>
        <a:off x="5079383" y="2235983"/>
        <a:ext cx="1534659" cy="952867"/>
      </dsp:txXfrm>
    </dsp:sp>
    <dsp:sp modelId="{C4189564-A302-4F56-9C27-9E015A3263F9}">
      <dsp:nvSpPr>
        <dsp:cNvPr id="0" name=""/>
        <dsp:cNvSpPr/>
      </dsp:nvSpPr>
      <dsp:spPr>
        <a:xfrm>
          <a:off x="3898552" y="3513819"/>
          <a:ext cx="1593949" cy="10121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263F71-66C7-4E8F-9EA7-E4B91E5E8C8B}">
      <dsp:nvSpPr>
        <dsp:cNvPr id="0" name=""/>
        <dsp:cNvSpPr/>
      </dsp:nvSpPr>
      <dsp:spPr>
        <a:xfrm>
          <a:off x="4075658" y="3682069"/>
          <a:ext cx="1593949" cy="10121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t>Son las fluctuaciones de la rentabilidad de una acción que se deben a noticias especificas de la empresa o del sector.</a:t>
          </a:r>
          <a:endParaRPr lang="es-MX" sz="1000" kern="1200" dirty="0"/>
        </a:p>
      </dsp:txBody>
      <dsp:txXfrm>
        <a:off x="4105303" y="3711714"/>
        <a:ext cx="1534659" cy="952867"/>
      </dsp:txXfrm>
    </dsp:sp>
    <dsp:sp modelId="{5D37FC90-B6D6-48EE-9EB7-52259B37A71C}">
      <dsp:nvSpPr>
        <dsp:cNvPr id="0" name=""/>
        <dsp:cNvSpPr/>
      </dsp:nvSpPr>
      <dsp:spPr>
        <a:xfrm>
          <a:off x="5846712" y="3513819"/>
          <a:ext cx="1593949" cy="10121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E34270-811A-4ABE-8AC7-8217C3E31457}">
      <dsp:nvSpPr>
        <dsp:cNvPr id="0" name=""/>
        <dsp:cNvSpPr/>
      </dsp:nvSpPr>
      <dsp:spPr>
        <a:xfrm>
          <a:off x="6023818" y="3682069"/>
          <a:ext cx="1593949" cy="10121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t>Constituyen riesgos independientes no vinculados a otras acciones, también es conocido como riesgo </a:t>
          </a:r>
          <a:r>
            <a:rPr lang="es-MX" sz="1000" kern="1200" dirty="0" err="1" smtClean="0"/>
            <a:t>diversificable</a:t>
          </a:r>
          <a:r>
            <a:rPr lang="es-MX" sz="1000" kern="1200" dirty="0" smtClean="0"/>
            <a:t>.</a:t>
          </a:r>
          <a:endParaRPr lang="es-MX" sz="1000" kern="1200" dirty="0"/>
        </a:p>
      </dsp:txBody>
      <dsp:txXfrm>
        <a:off x="6053463" y="3711714"/>
        <a:ext cx="1534659" cy="95286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4C391-EEDA-4EF5-A780-20F463346BD3}">
      <dsp:nvSpPr>
        <dsp:cNvPr id="0" name=""/>
        <dsp:cNvSpPr/>
      </dsp:nvSpPr>
      <dsp:spPr>
        <a:xfrm>
          <a:off x="5096" y="784528"/>
          <a:ext cx="3712100" cy="43671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8FC05A-741E-4E89-A38B-CAD5BE18CBFE}">
      <dsp:nvSpPr>
        <dsp:cNvPr id="0" name=""/>
        <dsp:cNvSpPr/>
      </dsp:nvSpPr>
      <dsp:spPr>
        <a:xfrm>
          <a:off x="5096" y="948542"/>
          <a:ext cx="272704" cy="272704"/>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4A5F7-9384-48FA-A5F8-DE0A1453C3B9}">
      <dsp:nvSpPr>
        <dsp:cNvPr id="0" name=""/>
        <dsp:cNvSpPr/>
      </dsp:nvSpPr>
      <dsp:spPr>
        <a:xfrm>
          <a:off x="5096" y="0"/>
          <a:ext cx="3712100" cy="784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1435" tIns="34290" rIns="51435" bIns="34290" numCol="1" spcCol="1270" anchor="ctr" anchorCtr="0">
          <a:noAutofit/>
        </a:bodyPr>
        <a:lstStyle/>
        <a:p>
          <a:pPr lvl="0" algn="l" defTabSz="1200150">
            <a:lnSpc>
              <a:spcPct val="90000"/>
            </a:lnSpc>
            <a:spcBef>
              <a:spcPct val="0"/>
            </a:spcBef>
            <a:spcAft>
              <a:spcPct val="35000"/>
            </a:spcAft>
          </a:pPr>
          <a:r>
            <a:rPr lang="es-MX" sz="2700" kern="1200" dirty="0" smtClean="0"/>
            <a:t>Prima de riesgo</a:t>
          </a:r>
          <a:endParaRPr lang="es-MX" sz="2700" kern="1200" dirty="0"/>
        </a:p>
      </dsp:txBody>
      <dsp:txXfrm>
        <a:off x="5096" y="0"/>
        <a:ext cx="3712100" cy="784528"/>
      </dsp:txXfrm>
    </dsp:sp>
    <dsp:sp modelId="{4FE54F18-A58D-425F-BE79-11A4944593B6}">
      <dsp:nvSpPr>
        <dsp:cNvPr id="0" name=""/>
        <dsp:cNvSpPr/>
      </dsp:nvSpPr>
      <dsp:spPr>
        <a:xfrm>
          <a:off x="5096" y="1734664"/>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D7FD0F-6082-434E-85B5-920C6A0D7982}">
      <dsp:nvSpPr>
        <dsp:cNvPr id="0" name=""/>
        <dsp:cNvSpPr/>
      </dsp:nvSpPr>
      <dsp:spPr>
        <a:xfrm>
          <a:off x="264944" y="1402726"/>
          <a:ext cx="3452253" cy="936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Es una acción que no resulta afectada por su riesgo </a:t>
          </a:r>
          <a:r>
            <a:rPr lang="es-MX" sz="1600" kern="1200" dirty="0" err="1" smtClean="0"/>
            <a:t>diversificable</a:t>
          </a:r>
          <a:r>
            <a:rPr lang="es-MX" sz="1600" kern="1200" dirty="0" smtClean="0"/>
            <a:t>.</a:t>
          </a:r>
          <a:endParaRPr lang="es-MX" sz="1600" kern="1200" dirty="0"/>
        </a:p>
      </dsp:txBody>
      <dsp:txXfrm>
        <a:off x="264944" y="1402726"/>
        <a:ext cx="3452253" cy="936573"/>
      </dsp:txXfrm>
    </dsp:sp>
    <dsp:sp modelId="{3784F24A-EC61-4280-9EDC-2C4757D6A732}">
      <dsp:nvSpPr>
        <dsp:cNvPr id="0" name=""/>
        <dsp:cNvSpPr/>
      </dsp:nvSpPr>
      <dsp:spPr>
        <a:xfrm>
          <a:off x="5096" y="2520780"/>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F70DC2-2411-4A1A-BD0B-FB0F46C61ABC}">
      <dsp:nvSpPr>
        <dsp:cNvPr id="0" name=""/>
        <dsp:cNvSpPr/>
      </dsp:nvSpPr>
      <dsp:spPr>
        <a:xfrm>
          <a:off x="264944" y="2339300"/>
          <a:ext cx="3452253" cy="635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Los inversores pueden comprar las mismas acciones y ganar una prima adicional.</a:t>
          </a:r>
          <a:endParaRPr lang="es-MX" sz="1600" kern="1200" dirty="0"/>
        </a:p>
      </dsp:txBody>
      <dsp:txXfrm>
        <a:off x="264944" y="2339300"/>
        <a:ext cx="3452253" cy="635658"/>
      </dsp:txXfrm>
    </dsp:sp>
    <dsp:sp modelId="{4BAB4F4C-EB60-4D7A-B02D-A73E30C54545}">
      <dsp:nvSpPr>
        <dsp:cNvPr id="0" name=""/>
        <dsp:cNvSpPr/>
      </dsp:nvSpPr>
      <dsp:spPr>
        <a:xfrm>
          <a:off x="5096" y="3156439"/>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3F0F403-1DE8-43F5-B2CB-36825A6CC241}">
      <dsp:nvSpPr>
        <dsp:cNvPr id="0" name=""/>
        <dsp:cNvSpPr/>
      </dsp:nvSpPr>
      <dsp:spPr>
        <a:xfrm>
          <a:off x="264944" y="2974958"/>
          <a:ext cx="3452253" cy="635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Se puede diversificar y eliminar el riesgo no sistemático.</a:t>
          </a:r>
          <a:endParaRPr lang="es-MX" sz="1600" kern="1200" dirty="0"/>
        </a:p>
      </dsp:txBody>
      <dsp:txXfrm>
        <a:off x="264944" y="2974958"/>
        <a:ext cx="3452253" cy="635658"/>
      </dsp:txXfrm>
    </dsp:sp>
    <dsp:sp modelId="{FB576C9E-CFB6-4731-B8B8-B6409073ABE0}">
      <dsp:nvSpPr>
        <dsp:cNvPr id="0" name=""/>
        <dsp:cNvSpPr/>
      </dsp:nvSpPr>
      <dsp:spPr>
        <a:xfrm>
          <a:off x="3902802" y="784528"/>
          <a:ext cx="3712100" cy="43671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FB82C1-C695-4BA2-A91D-87D4985065C3}">
      <dsp:nvSpPr>
        <dsp:cNvPr id="0" name=""/>
        <dsp:cNvSpPr/>
      </dsp:nvSpPr>
      <dsp:spPr>
        <a:xfrm>
          <a:off x="3902802" y="948542"/>
          <a:ext cx="272704" cy="272704"/>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56B91C-3DF2-4F79-8792-6EDEA4606A13}">
      <dsp:nvSpPr>
        <dsp:cNvPr id="0" name=""/>
        <dsp:cNvSpPr/>
      </dsp:nvSpPr>
      <dsp:spPr>
        <a:xfrm>
          <a:off x="3902802" y="0"/>
          <a:ext cx="3712100" cy="784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1435" tIns="34290" rIns="51435" bIns="34290" numCol="1" spcCol="1270" anchor="ctr" anchorCtr="0">
          <a:noAutofit/>
        </a:bodyPr>
        <a:lstStyle/>
        <a:p>
          <a:pPr lvl="0" algn="l" defTabSz="1200150">
            <a:lnSpc>
              <a:spcPct val="90000"/>
            </a:lnSpc>
            <a:spcBef>
              <a:spcPct val="0"/>
            </a:spcBef>
            <a:spcAft>
              <a:spcPct val="35000"/>
            </a:spcAft>
          </a:pPr>
          <a:r>
            <a:rPr lang="es-MX" sz="2700" kern="1200" dirty="0" smtClean="0"/>
            <a:t>Prima de riesgo del riesgo </a:t>
          </a:r>
          <a:endParaRPr lang="es-MX" sz="2700" kern="1200" dirty="0"/>
        </a:p>
      </dsp:txBody>
      <dsp:txXfrm>
        <a:off x="3902802" y="0"/>
        <a:ext cx="3712100" cy="784528"/>
      </dsp:txXfrm>
    </dsp:sp>
    <dsp:sp modelId="{A4104852-6CF7-4809-AEBE-97280A012834}">
      <dsp:nvSpPr>
        <dsp:cNvPr id="0" name=""/>
        <dsp:cNvSpPr/>
      </dsp:nvSpPr>
      <dsp:spPr>
        <a:xfrm>
          <a:off x="3902802" y="1584207"/>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3C3343-3034-4856-9522-DB678133FB2C}">
      <dsp:nvSpPr>
        <dsp:cNvPr id="0" name=""/>
        <dsp:cNvSpPr/>
      </dsp:nvSpPr>
      <dsp:spPr>
        <a:xfrm>
          <a:off x="4162649" y="1402726"/>
          <a:ext cx="3452253" cy="635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Es cero de modo que no se compensa a los inversores a sumir riesgo no sistemático</a:t>
          </a:r>
          <a:r>
            <a:rPr lang="es-MX" sz="1100" kern="1200" dirty="0" smtClean="0"/>
            <a:t>.</a:t>
          </a:r>
          <a:endParaRPr lang="es-MX" sz="1100" kern="1200" dirty="0"/>
        </a:p>
      </dsp:txBody>
      <dsp:txXfrm>
        <a:off x="4162649" y="1402726"/>
        <a:ext cx="3452253" cy="635658"/>
      </dsp:txXfrm>
    </dsp:sp>
    <dsp:sp modelId="{E18068DE-F00C-45D6-9A27-92A9351EE8C3}">
      <dsp:nvSpPr>
        <dsp:cNvPr id="0" name=""/>
        <dsp:cNvSpPr/>
      </dsp:nvSpPr>
      <dsp:spPr>
        <a:xfrm>
          <a:off x="3902802" y="2219866"/>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EDDE91-C313-4D2A-9451-AF781A237A36}">
      <dsp:nvSpPr>
        <dsp:cNvPr id="0" name=""/>
        <dsp:cNvSpPr/>
      </dsp:nvSpPr>
      <dsp:spPr>
        <a:xfrm>
          <a:off x="4114801" y="2116832"/>
          <a:ext cx="3452253" cy="635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La prima de riesgo de un valor determina por su riesgo sistemático y no depende de su riesgo </a:t>
          </a:r>
          <a:r>
            <a:rPr lang="es-MX" sz="1600" kern="1200" dirty="0" err="1" smtClean="0"/>
            <a:t>diversificable</a:t>
          </a:r>
          <a:r>
            <a:rPr lang="es-MX" sz="1600" kern="1200" dirty="0" smtClean="0"/>
            <a:t>. </a:t>
          </a:r>
          <a:endParaRPr lang="es-MX" sz="1600" kern="1200" dirty="0"/>
        </a:p>
      </dsp:txBody>
      <dsp:txXfrm>
        <a:off x="4114801" y="2116832"/>
        <a:ext cx="3452253" cy="635658"/>
      </dsp:txXfrm>
    </dsp:sp>
    <dsp:sp modelId="{503F7E21-5F9F-437D-BC21-83F441793F48}">
      <dsp:nvSpPr>
        <dsp:cNvPr id="0" name=""/>
        <dsp:cNvSpPr/>
      </dsp:nvSpPr>
      <dsp:spPr>
        <a:xfrm>
          <a:off x="3902802" y="2855525"/>
          <a:ext cx="272697" cy="27269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9A7436-C9BA-4248-B813-9FA8140F17D1}">
      <dsp:nvSpPr>
        <dsp:cNvPr id="0" name=""/>
        <dsp:cNvSpPr/>
      </dsp:nvSpPr>
      <dsp:spPr>
        <a:xfrm>
          <a:off x="4167746" y="2836912"/>
          <a:ext cx="3452253" cy="635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No se utiliza la determinación de la prima de riesgo que los inversores ganaran </a:t>
          </a:r>
          <a:endParaRPr lang="es-MX" sz="1600" kern="1200" dirty="0"/>
        </a:p>
      </dsp:txBody>
      <dsp:txXfrm>
        <a:off x="4167746" y="2836912"/>
        <a:ext cx="3452253" cy="63565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57B0BC-94B1-4D61-A9B5-C6EA6AD9EEED}">
      <dsp:nvSpPr>
        <dsp:cNvPr id="0" name=""/>
        <dsp:cNvSpPr/>
      </dsp:nvSpPr>
      <dsp:spPr>
        <a:xfrm>
          <a:off x="0" y="480095"/>
          <a:ext cx="7620000" cy="14297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just" defTabSz="1155700">
            <a:lnSpc>
              <a:spcPct val="90000"/>
            </a:lnSpc>
            <a:spcBef>
              <a:spcPct val="0"/>
            </a:spcBef>
            <a:spcAft>
              <a:spcPct val="35000"/>
            </a:spcAft>
          </a:pPr>
          <a:r>
            <a:rPr lang="es-MX" sz="2600" kern="1200" dirty="0" smtClean="0"/>
            <a:t>La cantidad de un activo se elimina mediante la diversificación depende de se correlación con otros activos de la cartera .</a:t>
          </a:r>
          <a:endParaRPr lang="es-MX" sz="2600" kern="1200" dirty="0"/>
        </a:p>
      </dsp:txBody>
      <dsp:txXfrm>
        <a:off x="69794" y="549889"/>
        <a:ext cx="7480412" cy="1290152"/>
      </dsp:txXfrm>
    </dsp:sp>
    <dsp:sp modelId="{5F6061BF-458E-4997-8542-DFA26675C473}">
      <dsp:nvSpPr>
        <dsp:cNvPr id="0" name=""/>
        <dsp:cNvSpPr/>
      </dsp:nvSpPr>
      <dsp:spPr>
        <a:xfrm>
          <a:off x="0" y="1909835"/>
          <a:ext cx="7620000" cy="632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935" tIns="33020" rIns="184912" bIns="33020" numCol="1" spcCol="1270" anchor="t" anchorCtr="0">
          <a:noAutofit/>
        </a:bodyPr>
        <a:lstStyle/>
        <a:p>
          <a:pPr marL="228600" lvl="1" indent="-228600" algn="just" defTabSz="889000">
            <a:lnSpc>
              <a:spcPct val="90000"/>
            </a:lnSpc>
            <a:spcBef>
              <a:spcPct val="0"/>
            </a:spcBef>
            <a:spcAft>
              <a:spcPct val="20000"/>
            </a:spcAft>
            <a:buChar char="•"/>
          </a:pPr>
          <a:r>
            <a:rPr lang="es-MX" sz="2000" kern="1200" dirty="0" smtClean="0"/>
            <a:t>Por ejemplo una cartera con Microsoft, se diversifica mucho menos riesgo de </a:t>
          </a:r>
          <a:r>
            <a:rPr lang="es-MX" sz="2000" kern="1200" dirty="0" err="1" smtClean="0"/>
            <a:t>apple</a:t>
          </a:r>
          <a:r>
            <a:rPr lang="es-MX" sz="2000" kern="1200" dirty="0" smtClean="0"/>
            <a:t> que una cartera con </a:t>
          </a:r>
          <a:r>
            <a:rPr lang="es-MX" sz="2000" kern="1200" dirty="0" err="1" smtClean="0"/>
            <a:t>starbucks</a:t>
          </a:r>
          <a:r>
            <a:rPr lang="es-MX" sz="2000" kern="1200" dirty="0" smtClean="0"/>
            <a:t>.</a:t>
          </a:r>
          <a:endParaRPr lang="es-MX" sz="2000" kern="1200" dirty="0"/>
        </a:p>
      </dsp:txBody>
      <dsp:txXfrm>
        <a:off x="0" y="1909835"/>
        <a:ext cx="7620000" cy="632385"/>
      </dsp:txXfrm>
    </dsp:sp>
    <dsp:sp modelId="{CB7266F3-6FEA-491A-B193-337E20A5BFC2}">
      <dsp:nvSpPr>
        <dsp:cNvPr id="0" name=""/>
        <dsp:cNvSpPr/>
      </dsp:nvSpPr>
      <dsp:spPr>
        <a:xfrm>
          <a:off x="0" y="2542220"/>
          <a:ext cx="7620000" cy="14297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just" defTabSz="1155700">
            <a:lnSpc>
              <a:spcPct val="90000"/>
            </a:lnSpc>
            <a:spcBef>
              <a:spcPct val="0"/>
            </a:spcBef>
            <a:spcAft>
              <a:spcPct val="35000"/>
            </a:spcAft>
          </a:pPr>
          <a:r>
            <a:rPr lang="es-MX" sz="2600" kern="1200" dirty="0" smtClean="0"/>
            <a:t>Se crea una cartera suficientemente grande, se puede eliminar todo el riesgo no sistemático mediante la diversificación, pero aun quedara riesgo sistemático.   </a:t>
          </a:r>
          <a:endParaRPr lang="es-MX" sz="2600" kern="1200" dirty="0"/>
        </a:p>
      </dsp:txBody>
      <dsp:txXfrm>
        <a:off x="69794" y="2612014"/>
        <a:ext cx="7480412" cy="1290152"/>
      </dsp:txXfrm>
    </dsp:sp>
    <dsp:sp modelId="{526A8635-08F1-4F6E-9C71-77AE673F8EC3}">
      <dsp:nvSpPr>
        <dsp:cNvPr id="0" name=""/>
        <dsp:cNvSpPr/>
      </dsp:nvSpPr>
      <dsp:spPr>
        <a:xfrm>
          <a:off x="0" y="3971960"/>
          <a:ext cx="7620000" cy="1184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935" tIns="33020" rIns="184912" bIns="33020" numCol="1" spcCol="1270" anchor="t" anchorCtr="0">
          <a:noAutofit/>
        </a:bodyPr>
        <a:lstStyle/>
        <a:p>
          <a:pPr marL="228600" lvl="1" indent="-228600" algn="just" defTabSz="889000">
            <a:lnSpc>
              <a:spcPct val="90000"/>
            </a:lnSpc>
            <a:spcBef>
              <a:spcPct val="0"/>
            </a:spcBef>
            <a:spcAft>
              <a:spcPct val="20000"/>
            </a:spcAft>
            <a:buChar char="•"/>
          </a:pPr>
          <a:r>
            <a:rPr lang="es-MX" sz="2000" kern="1200" dirty="0" smtClean="0"/>
            <a:t>A medida que aumenta el numero de activos en la cartera los acontecimientos positivos y negativos no sistemáticos solo afectan algunos activos se anulan entre si la única fuente  de riesgo para la cartera es los acontecimientos sistémicos.</a:t>
          </a:r>
          <a:endParaRPr lang="es-MX" sz="2000" kern="1200" dirty="0"/>
        </a:p>
      </dsp:txBody>
      <dsp:txXfrm>
        <a:off x="0" y="3971960"/>
        <a:ext cx="7620000" cy="118404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2EF031-7977-49BA-9644-4D474653EC0D}">
      <dsp:nvSpPr>
        <dsp:cNvPr id="0" name=""/>
        <dsp:cNvSpPr/>
      </dsp:nvSpPr>
      <dsp:spPr>
        <a:xfrm>
          <a:off x="0" y="729437"/>
          <a:ext cx="7620000" cy="781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D198CF-B5A0-4F39-A605-3B2EFF27D511}">
      <dsp:nvSpPr>
        <dsp:cNvPr id="0" name=""/>
        <dsp:cNvSpPr/>
      </dsp:nvSpPr>
      <dsp:spPr>
        <a:xfrm>
          <a:off x="375418" y="22333"/>
          <a:ext cx="7242529" cy="116466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just" defTabSz="1066800">
            <a:lnSpc>
              <a:spcPct val="90000"/>
            </a:lnSpc>
            <a:spcBef>
              <a:spcPct val="0"/>
            </a:spcBef>
            <a:spcAft>
              <a:spcPct val="35000"/>
            </a:spcAft>
          </a:pPr>
          <a:r>
            <a:rPr lang="es-MX" sz="2400" kern="1200" dirty="0" smtClean="0"/>
            <a:t>Es la cartera en la que cada valor se mantiene en proporción a su capitalización bursátil. </a:t>
          </a:r>
          <a:endParaRPr lang="es-MX" sz="2400" kern="1200" dirty="0"/>
        </a:p>
      </dsp:txBody>
      <dsp:txXfrm>
        <a:off x="432272" y="79187"/>
        <a:ext cx="7128821" cy="1050956"/>
      </dsp:txXfrm>
    </dsp:sp>
    <dsp:sp modelId="{28759AD5-6D59-421B-B77F-33A7DDB96D54}">
      <dsp:nvSpPr>
        <dsp:cNvPr id="0" name=""/>
        <dsp:cNvSpPr/>
      </dsp:nvSpPr>
      <dsp:spPr>
        <a:xfrm>
          <a:off x="0" y="2390449"/>
          <a:ext cx="7620000" cy="781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14916F-E389-48AA-80A1-A6C6A9887699}">
      <dsp:nvSpPr>
        <dsp:cNvPr id="0" name=""/>
        <dsp:cNvSpPr/>
      </dsp:nvSpPr>
      <dsp:spPr>
        <a:xfrm>
          <a:off x="381000" y="1678037"/>
          <a:ext cx="7174176" cy="11699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just" defTabSz="1066800">
            <a:lnSpc>
              <a:spcPct val="90000"/>
            </a:lnSpc>
            <a:spcBef>
              <a:spcPct val="0"/>
            </a:spcBef>
            <a:spcAft>
              <a:spcPct val="35000"/>
            </a:spcAft>
          </a:pPr>
          <a:r>
            <a:rPr lang="es-MX" sz="2400" kern="1200" dirty="0" smtClean="0"/>
            <a:t>La carteta de valores solo contiene riesgo sistémico por lo que se puede utilizar para medir la cantidad de riesgo sistémico de otros valores de mercado.  </a:t>
          </a:r>
          <a:endParaRPr lang="es-MX" sz="2400" kern="1200" dirty="0"/>
        </a:p>
      </dsp:txBody>
      <dsp:txXfrm>
        <a:off x="438113" y="1735150"/>
        <a:ext cx="7059950" cy="1055745"/>
      </dsp:txXfrm>
    </dsp:sp>
    <dsp:sp modelId="{074BC2C2-5739-494E-BB93-3A53561B25A5}">
      <dsp:nvSpPr>
        <dsp:cNvPr id="0" name=""/>
        <dsp:cNvSpPr/>
      </dsp:nvSpPr>
      <dsp:spPr>
        <a:xfrm>
          <a:off x="0" y="3997066"/>
          <a:ext cx="7620000" cy="781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500752-A294-4623-8D8A-E570AA83A758}">
      <dsp:nvSpPr>
        <dsp:cNvPr id="0" name=""/>
        <dsp:cNvSpPr/>
      </dsp:nvSpPr>
      <dsp:spPr>
        <a:xfrm>
          <a:off x="381000" y="3339049"/>
          <a:ext cx="7174176" cy="11155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just" defTabSz="1066800">
            <a:lnSpc>
              <a:spcPct val="90000"/>
            </a:lnSpc>
            <a:spcBef>
              <a:spcPct val="0"/>
            </a:spcBef>
            <a:spcAft>
              <a:spcPct val="35000"/>
            </a:spcAft>
          </a:pPr>
          <a:r>
            <a:rPr lang="es-MX" sz="2400" kern="1200" dirty="0" smtClean="0"/>
            <a:t>También considerando la sensibilidad de la rentabilidad de un valor respecto al mercado global, se puede calcular el riesgo sistémico de este valor. </a:t>
          </a:r>
          <a:endParaRPr lang="es-MX" sz="2400" kern="1200" dirty="0"/>
        </a:p>
      </dsp:txBody>
      <dsp:txXfrm>
        <a:off x="435458" y="3393507"/>
        <a:ext cx="7065260" cy="100666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F56CD-3688-416B-AD6B-004C7DA9E637}">
      <dsp:nvSpPr>
        <dsp:cNvPr id="0" name=""/>
        <dsp:cNvSpPr/>
      </dsp:nvSpPr>
      <dsp:spPr>
        <a:xfrm>
          <a:off x="0" y="35684"/>
          <a:ext cx="7620000" cy="10553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MX" sz="4400" kern="1200" dirty="0" smtClean="0"/>
            <a:t>Índice de mercado</a:t>
          </a:r>
          <a:endParaRPr lang="es-MX" sz="4400" kern="1200" dirty="0"/>
        </a:p>
      </dsp:txBody>
      <dsp:txXfrm>
        <a:off x="51517" y="87201"/>
        <a:ext cx="7516966" cy="952306"/>
      </dsp:txXfrm>
    </dsp:sp>
    <dsp:sp modelId="{650D1035-DDA7-4051-8B63-2D27297A38CA}">
      <dsp:nvSpPr>
        <dsp:cNvPr id="0" name=""/>
        <dsp:cNvSpPr/>
      </dsp:nvSpPr>
      <dsp:spPr>
        <a:xfrm>
          <a:off x="0" y="1091024"/>
          <a:ext cx="7620000" cy="10701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935" tIns="55880" rIns="312928" bIns="55880" numCol="1" spcCol="1270" anchor="t" anchorCtr="0">
          <a:noAutofit/>
        </a:bodyPr>
        <a:lstStyle/>
        <a:p>
          <a:pPr marL="285750" lvl="1" indent="-285750" algn="just" defTabSz="1511300">
            <a:lnSpc>
              <a:spcPct val="90000"/>
            </a:lnSpc>
            <a:spcBef>
              <a:spcPct val="0"/>
            </a:spcBef>
            <a:spcAft>
              <a:spcPct val="20000"/>
            </a:spcAft>
            <a:buChar char="•"/>
          </a:pPr>
          <a:r>
            <a:rPr lang="es-MX" sz="3400" kern="1200" dirty="0" smtClean="0"/>
            <a:t>Es el que proporciona el valor de una determinada cartera.</a:t>
          </a:r>
          <a:endParaRPr lang="es-MX" sz="3400" kern="1200" dirty="0"/>
        </a:p>
      </dsp:txBody>
      <dsp:txXfrm>
        <a:off x="0" y="1091024"/>
        <a:ext cx="7620000" cy="1070190"/>
      </dsp:txXfrm>
    </dsp:sp>
    <dsp:sp modelId="{3B7BB5C8-5864-4C5E-AD75-588002AFB022}">
      <dsp:nvSpPr>
        <dsp:cNvPr id="0" name=""/>
        <dsp:cNvSpPr/>
      </dsp:nvSpPr>
      <dsp:spPr>
        <a:xfrm>
          <a:off x="0" y="2161215"/>
          <a:ext cx="7620000" cy="10553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MX" sz="4400" kern="1200" dirty="0" smtClean="0"/>
            <a:t>Sustituto del mercado</a:t>
          </a:r>
          <a:endParaRPr lang="es-MX" sz="4400" kern="1200" dirty="0"/>
        </a:p>
      </dsp:txBody>
      <dsp:txXfrm>
        <a:off x="51517" y="2212732"/>
        <a:ext cx="7516966" cy="952306"/>
      </dsp:txXfrm>
    </dsp:sp>
    <dsp:sp modelId="{CE949D94-C31F-405F-94B9-C5B6BB563B5E}">
      <dsp:nvSpPr>
        <dsp:cNvPr id="0" name=""/>
        <dsp:cNvSpPr/>
      </dsp:nvSpPr>
      <dsp:spPr>
        <a:xfrm>
          <a:off x="0" y="3216555"/>
          <a:ext cx="7620000" cy="1548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935" tIns="55880" rIns="312928" bIns="55880" numCol="1" spcCol="1270" anchor="t" anchorCtr="0">
          <a:noAutofit/>
        </a:bodyPr>
        <a:lstStyle/>
        <a:p>
          <a:pPr marL="285750" lvl="1" indent="-285750" algn="just" defTabSz="1511300">
            <a:lnSpc>
              <a:spcPct val="90000"/>
            </a:lnSpc>
            <a:spcBef>
              <a:spcPct val="0"/>
            </a:spcBef>
            <a:spcAft>
              <a:spcPct val="20000"/>
            </a:spcAft>
            <a:buChar char="•"/>
          </a:pPr>
          <a:r>
            <a:rPr lang="es-MX" sz="3400" kern="1200" dirty="0" smtClean="0"/>
            <a:t>Cartera cuya rentabilidad se cree que se estimula a la de la cartera de valores subyacente e inobservable.</a:t>
          </a:r>
          <a:endParaRPr lang="es-MX" sz="3400" kern="1200" dirty="0"/>
        </a:p>
      </dsp:txBody>
      <dsp:txXfrm>
        <a:off x="0" y="3216555"/>
        <a:ext cx="7620000" cy="15483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7.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F884DF9-6BCD-42B3-9F8E-2B3038F49615}" type="datetimeFigureOut">
              <a:rPr lang="es-MX" smtClean="0"/>
              <a:pPr/>
              <a:t>20/10/17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950CC1-9766-461E-BFAB-05B742F83064}" type="slidenum">
              <a:rPr lang="es-MX" smtClean="0"/>
              <a:pPr/>
              <a:t>‹Nr.›</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F884DF9-6BCD-42B3-9F8E-2B3038F49615}" type="datetimeFigureOut">
              <a:rPr lang="es-MX" smtClean="0"/>
              <a:pPr/>
              <a:t>20/10/17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950CC1-9766-461E-BFAB-05B742F83064}" type="slidenum">
              <a:rPr lang="es-MX" smtClean="0"/>
              <a:pPr/>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F884DF9-6BCD-42B3-9F8E-2B3038F49615}" type="datetimeFigureOut">
              <a:rPr lang="es-MX" smtClean="0"/>
              <a:pPr/>
              <a:t>20/10/17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950CC1-9766-461E-BFAB-05B742F83064}" type="slidenum">
              <a:rPr lang="es-MX" smtClean="0"/>
              <a:pPr/>
              <a:t>‹Nr.›</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F884DF9-6BCD-42B3-9F8E-2B3038F49615}" type="datetimeFigureOut">
              <a:rPr lang="es-MX" smtClean="0"/>
              <a:pPr/>
              <a:t>20/10/17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950CC1-9766-461E-BFAB-05B742F83064}" type="slidenum">
              <a:rPr lang="es-MX" smtClean="0"/>
              <a:pPr/>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F884DF9-6BCD-42B3-9F8E-2B3038F49615}" type="datetimeFigureOut">
              <a:rPr lang="es-MX" smtClean="0"/>
              <a:pPr/>
              <a:t>20/10/17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950CC1-9766-461E-BFAB-05B742F83064}" type="slidenum">
              <a:rPr lang="es-MX" smtClean="0"/>
              <a:pPr/>
              <a:t>‹Nr.›</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F884DF9-6BCD-42B3-9F8E-2B3038F49615}" type="datetimeFigureOut">
              <a:rPr lang="es-MX" smtClean="0"/>
              <a:pPr/>
              <a:t>20/10/17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2950CC1-9766-461E-BFAB-05B742F83064}" type="slidenum">
              <a:rPr lang="es-MX" smtClean="0"/>
              <a:pPr/>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6F884DF9-6BCD-42B3-9F8E-2B3038F49615}" type="datetimeFigureOut">
              <a:rPr lang="es-MX" smtClean="0"/>
              <a:pPr/>
              <a:t>20/10/17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2950CC1-9766-461E-BFAB-05B742F83064}" type="slidenum">
              <a:rPr lang="es-MX" smtClean="0"/>
              <a:pPr/>
              <a:t>‹Nr.›</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6F884DF9-6BCD-42B3-9F8E-2B3038F49615}" type="datetimeFigureOut">
              <a:rPr lang="es-MX" smtClean="0"/>
              <a:pPr/>
              <a:t>20/10/17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2950CC1-9766-461E-BFAB-05B742F83064}" type="slidenum">
              <a:rPr lang="es-MX" smtClean="0"/>
              <a:pPr/>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884DF9-6BCD-42B3-9F8E-2B3038F49615}" type="datetimeFigureOut">
              <a:rPr lang="es-MX" smtClean="0"/>
              <a:pPr/>
              <a:t>20/10/17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2950CC1-9766-461E-BFAB-05B742F83064}" type="slidenum">
              <a:rPr lang="es-MX" smtClean="0"/>
              <a:pPr/>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F884DF9-6BCD-42B3-9F8E-2B3038F49615}" type="datetimeFigureOut">
              <a:rPr lang="es-MX" smtClean="0"/>
              <a:pPr/>
              <a:t>20/10/17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2950CC1-9766-461E-BFAB-05B742F83064}" type="slidenum">
              <a:rPr lang="es-MX" smtClean="0"/>
              <a:pPr/>
              <a:t>‹Nr.›</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6F884DF9-6BCD-42B3-9F8E-2B3038F49615}" type="datetimeFigureOut">
              <a:rPr lang="es-MX" smtClean="0"/>
              <a:pPr/>
              <a:t>20/10/17</a:t>
            </a:fld>
            <a:endParaRPr lang="es-MX"/>
          </a:p>
        </p:txBody>
      </p:sp>
      <p:sp>
        <p:nvSpPr>
          <p:cNvPr id="9" name="Slide Number Placeholder 8"/>
          <p:cNvSpPr>
            <a:spLocks noGrp="1"/>
          </p:cNvSpPr>
          <p:nvPr>
            <p:ph type="sldNum" sz="quarter" idx="11"/>
          </p:nvPr>
        </p:nvSpPr>
        <p:spPr/>
        <p:txBody>
          <a:bodyPr/>
          <a:lstStyle/>
          <a:p>
            <a:fld id="{C2950CC1-9766-461E-BFAB-05B742F83064}" type="slidenum">
              <a:rPr lang="es-MX" smtClean="0"/>
              <a:pPr/>
              <a:t>‹Nr.›</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2950CC1-9766-461E-BFAB-05B742F83064}" type="slidenum">
              <a:rPr lang="es-MX" smtClean="0"/>
              <a:pPr/>
              <a:t>‹Nr.›</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6F884DF9-6BCD-42B3-9F8E-2B3038F49615}" type="datetimeFigureOut">
              <a:rPr lang="es-MX" smtClean="0"/>
              <a:pPr/>
              <a:t>20/10/17</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4.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diagramData" Target="../diagrams/data15.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1" Type="http://schemas.openxmlformats.org/officeDocument/2006/relationships/slideLayout" Target="../slideLayouts/slideLayout2.xml"/><Relationship Id="rId2" Type="http://schemas.openxmlformats.org/officeDocument/2006/relationships/diagramData" Target="../diagrams/data16.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1" Type="http://schemas.openxmlformats.org/officeDocument/2006/relationships/slideLayout" Target="../slideLayouts/slideLayout2.xml"/><Relationship Id="rId2" Type="http://schemas.openxmlformats.org/officeDocument/2006/relationships/diagramData" Target="../diagrams/data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1" Type="http://schemas.openxmlformats.org/officeDocument/2006/relationships/slideLayout" Target="../slideLayouts/slideLayout2.xml"/><Relationship Id="rId2" Type="http://schemas.openxmlformats.org/officeDocument/2006/relationships/diagramData" Target="../diagrams/data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1" Type="http://schemas.openxmlformats.org/officeDocument/2006/relationships/slideLayout" Target="../slideLayouts/slideLayout2.xml"/><Relationship Id="rId2" Type="http://schemas.openxmlformats.org/officeDocument/2006/relationships/diagramData" Target="../diagrams/data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1" Type="http://schemas.openxmlformats.org/officeDocument/2006/relationships/slideLayout" Target="../slideLayouts/slideLayout2.xml"/><Relationship Id="rId2" Type="http://schemas.openxmlformats.org/officeDocument/2006/relationships/diagramData" Target="../diagrams/data20.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1" Type="http://schemas.openxmlformats.org/officeDocument/2006/relationships/slideLayout" Target="../slideLayouts/slideLayout2.xml"/><Relationship Id="rId2" Type="http://schemas.openxmlformats.org/officeDocument/2006/relationships/diagramData" Target="../diagrams/data21.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1" Type="http://schemas.openxmlformats.org/officeDocument/2006/relationships/slideLayout" Target="../slideLayouts/slideLayout2.xml"/><Relationship Id="rId2" Type="http://schemas.openxmlformats.org/officeDocument/2006/relationships/diagramData" Target="../diagrams/data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Subtítulo"/>
          <p:cNvSpPr txBox="1">
            <a:spLocks/>
          </p:cNvSpPr>
          <p:nvPr/>
        </p:nvSpPr>
        <p:spPr>
          <a:xfrm>
            <a:off x="900113" y="3068638"/>
            <a:ext cx="7416800" cy="2646362"/>
          </a:xfrm>
          <a:prstGeom prst="rect">
            <a:avLst/>
          </a:prstGeom>
        </p:spPr>
        <p:txBody>
          <a:bodyPr>
            <a:normAutofit/>
          </a:bodyPr>
          <a:lstStyle>
            <a:lvl1pPr marL="342900" indent="-342900">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spcBef>
                <a:spcPct val="20000"/>
              </a:spcBef>
              <a:buFont typeface="Arial" panose="020B0604020202020204" pitchFamily="34" charset="0"/>
              <a:buChar char="•"/>
              <a:defRPr/>
            </a:pPr>
            <a:endParaRPr lang="es-MX" b="1" dirty="0" smtClean="0">
              <a:solidFill>
                <a:srgbClr val="595959"/>
              </a:solidFill>
              <a:latin typeface="Times New Roman" panose="02020603050405020304" pitchFamily="18" charset="0"/>
              <a:ea typeface="+mn-ea"/>
              <a:cs typeface="Times New Roman" panose="02020603050405020304" pitchFamily="18" charset="0"/>
            </a:endParaRPr>
          </a:p>
          <a:p>
            <a:pPr eaLnBrk="1" hangingPunct="1">
              <a:spcBef>
                <a:spcPct val="20000"/>
              </a:spcBef>
              <a:defRPr/>
            </a:pPr>
            <a:r>
              <a:rPr lang="es-MX" sz="2000" b="1" u="sng" dirty="0" smtClean="0">
                <a:latin typeface="Cambria" panose="02040503050406030204" pitchFamily="18" charset="0"/>
                <a:ea typeface="+mn-ea"/>
                <a:cs typeface="Times New Roman" panose="02020603050405020304" pitchFamily="18" charset="0"/>
              </a:rPr>
              <a:t>Licenciatura</a:t>
            </a:r>
            <a:r>
              <a:rPr lang="es-MX" sz="2000" b="1" dirty="0" smtClean="0">
                <a:latin typeface="Cambria" panose="02040503050406030204" pitchFamily="18" charset="0"/>
                <a:ea typeface="+mn-ea"/>
                <a:cs typeface="Times New Roman" panose="02020603050405020304" pitchFamily="18" charset="0"/>
              </a:rPr>
              <a:t>: Actuaria</a:t>
            </a:r>
          </a:p>
          <a:p>
            <a:pPr eaLnBrk="1" hangingPunct="1">
              <a:spcBef>
                <a:spcPct val="20000"/>
              </a:spcBef>
              <a:defRPr/>
            </a:pPr>
            <a:r>
              <a:rPr lang="es-MX" sz="2000" b="1" u="sng" dirty="0" smtClean="0">
                <a:latin typeface="Cambria" panose="02040503050406030204" pitchFamily="18" charset="0"/>
                <a:ea typeface="+mn-ea"/>
                <a:cs typeface="Times New Roman" panose="02020603050405020304" pitchFamily="18" charset="0"/>
              </a:rPr>
              <a:t>Unidad de aprendizaje: Portafolios de Inversión.</a:t>
            </a:r>
            <a:endParaRPr lang="es-MX" sz="2400" b="1" u="sng" dirty="0" smtClean="0">
              <a:latin typeface="Cambria" panose="02040503050406030204" pitchFamily="18" charset="0"/>
              <a:ea typeface="+mn-ea"/>
              <a:cs typeface="Times New Roman" panose="02020603050405020304" pitchFamily="18" charset="0"/>
            </a:endParaRPr>
          </a:p>
          <a:p>
            <a:pPr eaLnBrk="1" hangingPunct="1">
              <a:defRPr/>
            </a:pPr>
            <a:endParaRPr lang="es-MX" sz="1400" b="1" dirty="0">
              <a:latin typeface="Cambria" panose="02040503050406030204" pitchFamily="18" charset="0"/>
            </a:endParaRPr>
          </a:p>
          <a:p>
            <a:pPr eaLnBrk="1" hangingPunct="1">
              <a:defRPr/>
            </a:pPr>
            <a:r>
              <a:rPr lang="es-MX" sz="2000" b="1" dirty="0" smtClean="0">
                <a:latin typeface="Cambria" panose="02040503050406030204" pitchFamily="18" charset="0"/>
                <a:ea typeface="+mn-ea"/>
              </a:rPr>
              <a:t>Unidades de competencia: </a:t>
            </a:r>
          </a:p>
          <a:p>
            <a:pPr eaLnBrk="1" hangingPunct="1">
              <a:defRPr/>
            </a:pPr>
            <a:endParaRPr lang="es-MX" sz="2000" b="1" dirty="0" smtClean="0">
              <a:latin typeface="Cambria" panose="02040503050406030204" pitchFamily="18" charset="0"/>
              <a:ea typeface="+mn-ea"/>
            </a:endParaRPr>
          </a:p>
          <a:p>
            <a:pPr marL="0" indent="0">
              <a:defRPr/>
            </a:pPr>
            <a:r>
              <a:rPr lang="es-ES" sz="2000" b="1" dirty="0" smtClean="0">
                <a:latin typeface="+mj-lt"/>
              </a:rPr>
              <a:t>3. El análisis media-varianza para la elección óptima de carteras:</a:t>
            </a:r>
            <a:endParaRPr lang="es-MX" sz="2000" b="1" u="sng" dirty="0" smtClean="0">
              <a:solidFill>
                <a:srgbClr val="595959"/>
              </a:solidFill>
              <a:latin typeface="+mj-lt"/>
              <a:cs typeface="Times New Roman" panose="02020603050405020304" pitchFamily="18" charset="0"/>
            </a:endParaRPr>
          </a:p>
          <a:p>
            <a:pPr eaLnBrk="1" hangingPunct="1">
              <a:spcBef>
                <a:spcPct val="20000"/>
              </a:spcBef>
              <a:defRPr/>
            </a:pPr>
            <a:endParaRPr lang="es-MX" sz="3200" b="1" u="sng" dirty="0" smtClean="0">
              <a:solidFill>
                <a:srgbClr val="595959"/>
              </a:solidFill>
              <a:latin typeface="Times New Roman" panose="02020603050405020304" pitchFamily="18" charset="0"/>
              <a:ea typeface="+mn-ea"/>
              <a:cs typeface="Times New Roman" panose="02020603050405020304" pitchFamily="18" charset="0"/>
            </a:endParaRPr>
          </a:p>
        </p:txBody>
      </p:sp>
      <p:sp>
        <p:nvSpPr>
          <p:cNvPr id="3" name="1 Título"/>
          <p:cNvSpPr txBox="1">
            <a:spLocks/>
          </p:cNvSpPr>
          <p:nvPr/>
        </p:nvSpPr>
        <p:spPr>
          <a:xfrm>
            <a:off x="0" y="5857875"/>
            <a:ext cx="7851775" cy="857250"/>
          </a:xfrm>
          <a:prstGeom prst="rect">
            <a:avLst/>
          </a:prstGeom>
        </p:spPr>
        <p:txBody>
          <a:bodyPr anchor="ctr">
            <a:normAutofit/>
          </a:bodyPr>
          <a:lstStyle/>
          <a:p>
            <a:pPr algn="r" eaLnBrk="1" fontAlgn="auto" hangingPunct="1">
              <a:spcAft>
                <a:spcPts val="0"/>
              </a:spcAft>
              <a:defRPr/>
            </a:pPr>
            <a:r>
              <a:rPr lang="es-MX" sz="1600" b="1" dirty="0">
                <a:latin typeface="Cambria" panose="02040503050406030204" pitchFamily="18" charset="0"/>
                <a:ea typeface="+mj-ea"/>
                <a:cs typeface="Times New Roman" pitchFamily="18" charset="0"/>
              </a:rPr>
              <a:t>ELABORADO POR: Sergio Miranda González</a:t>
            </a:r>
          </a:p>
          <a:p>
            <a:pPr algn="r" eaLnBrk="1" fontAlgn="auto" hangingPunct="1">
              <a:spcAft>
                <a:spcPts val="0"/>
              </a:spcAft>
              <a:defRPr/>
            </a:pPr>
            <a:endParaRPr lang="es-MX" sz="1200" b="1" dirty="0">
              <a:latin typeface="Cambria" panose="02040503050406030204" pitchFamily="18" charset="0"/>
              <a:ea typeface="+mj-ea"/>
              <a:cs typeface="Times New Roman" pitchFamily="18" charset="0"/>
            </a:endParaRPr>
          </a:p>
          <a:p>
            <a:pPr algn="r" eaLnBrk="1" fontAlgn="auto" hangingPunct="1">
              <a:spcAft>
                <a:spcPts val="0"/>
              </a:spcAft>
              <a:defRPr/>
            </a:pPr>
            <a:r>
              <a:rPr lang="es-MX" sz="1200" b="1" dirty="0">
                <a:latin typeface="Cambria" panose="02040503050406030204" pitchFamily="18" charset="0"/>
                <a:ea typeface="+mj-ea"/>
                <a:cs typeface="Times New Roman" pitchFamily="18" charset="0"/>
              </a:rPr>
              <a:t>Septiembre </a:t>
            </a:r>
            <a:r>
              <a:rPr lang="es-MX" sz="1200" b="1" dirty="0" smtClean="0">
                <a:latin typeface="Cambria" panose="02040503050406030204" pitchFamily="18" charset="0"/>
                <a:ea typeface="+mj-ea"/>
                <a:cs typeface="Times New Roman" pitchFamily="18" charset="0"/>
              </a:rPr>
              <a:t>2017</a:t>
            </a:r>
            <a:endParaRPr lang="es-MX" sz="1200" b="1" dirty="0">
              <a:latin typeface="Cambria" panose="02040503050406030204" pitchFamily="18" charset="0"/>
              <a:ea typeface="+mj-ea"/>
              <a:cs typeface="Times New Roman" pitchFamily="18" charset="0"/>
            </a:endParaRPr>
          </a:p>
        </p:txBody>
      </p:sp>
      <p:pic>
        <p:nvPicPr>
          <p:cNvPr id="4" name="Picture 2" descr="G:\uaemescud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175" y="571500"/>
            <a:ext cx="1343025" cy="117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G:\escudoec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9838" y="625475"/>
            <a:ext cx="1238250"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 Título"/>
          <p:cNvSpPr txBox="1">
            <a:spLocks/>
          </p:cNvSpPr>
          <p:nvPr/>
        </p:nvSpPr>
        <p:spPr>
          <a:xfrm>
            <a:off x="684213" y="2205038"/>
            <a:ext cx="8143875" cy="792162"/>
          </a:xfrm>
          <a:prstGeom prst="rect">
            <a:avLst/>
          </a:prstGeom>
        </p:spPr>
        <p:txBody>
          <a:bodyPr anchor="ctr">
            <a:normAutofit/>
          </a:bodyPr>
          <a:lstStyle/>
          <a:p>
            <a:pPr algn="ctr" eaLnBrk="1" fontAlgn="auto" hangingPunct="1">
              <a:spcAft>
                <a:spcPts val="0"/>
              </a:spcAft>
              <a:defRPr/>
            </a:pPr>
            <a:r>
              <a:rPr lang="es-MX" sz="2000" b="1" dirty="0">
                <a:latin typeface="Cambria" panose="02040503050406030204" pitchFamily="18" charset="0"/>
                <a:ea typeface="+mj-ea"/>
                <a:cs typeface="Times New Roman" pitchFamily="18" charset="0"/>
              </a:rPr>
              <a:t>MATERIAL AUDIOVISUAL DIAPOSITIVAS</a:t>
            </a:r>
          </a:p>
          <a:p>
            <a:pPr algn="ctr" eaLnBrk="1" fontAlgn="auto" hangingPunct="1">
              <a:spcAft>
                <a:spcPts val="0"/>
              </a:spcAft>
              <a:defRPr/>
            </a:pPr>
            <a:r>
              <a:rPr lang="es-MX" sz="2000" b="1" dirty="0" smtClean="0">
                <a:latin typeface="Cambria" panose="02040503050406030204" pitchFamily="18" charset="0"/>
                <a:ea typeface="+mj-ea"/>
                <a:cs typeface="Times New Roman" pitchFamily="18" charset="0"/>
              </a:rPr>
              <a:t>“Medición de rentabilidad y riesgo en </a:t>
            </a:r>
            <a:r>
              <a:rPr lang="es-MX" sz="2000" b="1" dirty="0" smtClean="0">
                <a:latin typeface="Cambria" panose="02040503050406030204" pitchFamily="18" charset="0"/>
                <a:ea typeface="+mj-ea"/>
                <a:cs typeface="Times New Roman" pitchFamily="18" charset="0"/>
              </a:rPr>
              <a:t> </a:t>
            </a:r>
            <a:r>
              <a:rPr lang="es-MX" sz="2000" b="1" dirty="0" smtClean="0">
                <a:latin typeface="Cambria" panose="02040503050406030204" pitchFamily="18" charset="0"/>
                <a:ea typeface="+mj-ea"/>
                <a:cs typeface="Times New Roman" pitchFamily="18" charset="0"/>
              </a:rPr>
              <a:t>cartera de inversión</a:t>
            </a:r>
            <a:r>
              <a:rPr lang="es-MX" sz="2400" b="1" dirty="0" smtClean="0">
                <a:latin typeface="Cambria" panose="02040503050406030204" pitchFamily="18" charset="0"/>
                <a:ea typeface="+mj-ea"/>
                <a:cs typeface="Times New Roman" pitchFamily="18" charset="0"/>
              </a:rPr>
              <a:t>”</a:t>
            </a:r>
            <a:endParaRPr lang="es-MX" sz="2400" b="1" dirty="0">
              <a:latin typeface="Cambria" panose="02040503050406030204" pitchFamily="18" charset="0"/>
              <a:ea typeface="+mj-ea"/>
              <a:cs typeface="Times New Roman" pitchFamily="18" charset="0"/>
            </a:endParaRPr>
          </a:p>
        </p:txBody>
      </p:sp>
      <p:sp>
        <p:nvSpPr>
          <p:cNvPr id="7" name="1 Título"/>
          <p:cNvSpPr txBox="1">
            <a:spLocks/>
          </p:cNvSpPr>
          <p:nvPr/>
        </p:nvSpPr>
        <p:spPr>
          <a:xfrm>
            <a:off x="1835150" y="1196975"/>
            <a:ext cx="5545138" cy="857250"/>
          </a:xfrm>
          <a:prstGeom prst="rect">
            <a:avLst/>
          </a:prstGeom>
        </p:spPr>
        <p:txBody>
          <a:bodyPr anchor="ctr">
            <a:normAutofit fontScale="92500" lnSpcReduction="20000"/>
          </a:bodyPr>
          <a:lstStyle/>
          <a:p>
            <a:pPr algn="ctr" eaLnBrk="1" fontAlgn="auto" hangingPunct="1">
              <a:spcAft>
                <a:spcPts val="0"/>
              </a:spcAft>
              <a:defRPr/>
            </a:pPr>
            <a:r>
              <a:rPr lang="es-MX" sz="2000" b="1" dirty="0">
                <a:latin typeface="Cambria" panose="02040503050406030204" pitchFamily="18" charset="0"/>
                <a:ea typeface="+mj-ea"/>
                <a:cs typeface="Times New Roman" pitchFamily="18" charset="0"/>
              </a:rPr>
              <a:t>UNIVERSIDAD AUTONOMA DEL ESTADO </a:t>
            </a:r>
          </a:p>
          <a:p>
            <a:pPr algn="ctr" eaLnBrk="1" fontAlgn="auto" hangingPunct="1">
              <a:spcAft>
                <a:spcPts val="0"/>
              </a:spcAft>
              <a:defRPr/>
            </a:pPr>
            <a:r>
              <a:rPr lang="es-MX" sz="2000" b="1" dirty="0">
                <a:latin typeface="Cambria" panose="02040503050406030204" pitchFamily="18" charset="0"/>
                <a:ea typeface="+mj-ea"/>
                <a:cs typeface="Times New Roman" pitchFamily="18" charset="0"/>
              </a:rPr>
              <a:t>DE MEXICO</a:t>
            </a:r>
          </a:p>
          <a:p>
            <a:pPr algn="ctr" eaLnBrk="1" fontAlgn="auto" hangingPunct="1">
              <a:spcAft>
                <a:spcPts val="0"/>
              </a:spcAft>
              <a:defRPr/>
            </a:pPr>
            <a:r>
              <a:rPr lang="es-MX" sz="2000" b="1" dirty="0">
                <a:latin typeface="Cambria" panose="02040503050406030204" pitchFamily="18" charset="0"/>
                <a:ea typeface="+mj-ea"/>
                <a:cs typeface="Times New Roman" pitchFamily="18" charset="0"/>
              </a:rPr>
              <a:t>Facultad de Economía</a:t>
            </a:r>
          </a:p>
        </p:txBody>
      </p:sp>
    </p:spTree>
    <p:extLst>
      <p:ext uri="{BB962C8B-B14F-4D97-AF65-F5344CB8AC3E}">
        <p14:creationId xmlns:p14="http://schemas.microsoft.com/office/powerpoint/2010/main" val="706408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Varianza y volatilidad de rentabilidades. </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203757747"/>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67297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Estimación de la varianza con rentabilidades realizadas </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marL="114300" indent="0" algn="just">
                  <a:buNone/>
                </a:pPr>
                <a14:m>
                  <m:oMathPara xmlns:m="http://schemas.openxmlformats.org/officeDocument/2006/math">
                    <m:oMathParaPr>
                      <m:jc m:val="centerGroup"/>
                    </m:oMathParaPr>
                    <m:oMath xmlns:m="http://schemas.openxmlformats.org/officeDocument/2006/math">
                      <m:r>
                        <a:rPr lang="es-MX" b="0" i="1" smtClean="0">
                          <a:latin typeface="Cambria Math"/>
                        </a:rPr>
                        <m:t>𝑉𝑎𝑟</m:t>
                      </m:r>
                      <m:d>
                        <m:dPr>
                          <m:ctrlPr>
                            <a:rPr lang="es-MX" b="0" i="1" smtClean="0">
                              <a:latin typeface="Cambria Math" charset="0"/>
                            </a:rPr>
                          </m:ctrlPr>
                        </m:dPr>
                        <m:e>
                          <m:r>
                            <a:rPr lang="es-MX" b="0" i="1" smtClean="0">
                              <a:latin typeface="Cambria Math"/>
                            </a:rPr>
                            <m:t>𝑅</m:t>
                          </m:r>
                        </m:e>
                      </m:d>
                      <m:r>
                        <a:rPr lang="es-MX" b="0" i="1" smtClean="0">
                          <a:latin typeface="Cambria Math"/>
                        </a:rPr>
                        <m:t>=</m:t>
                      </m:r>
                      <m:f>
                        <m:fPr>
                          <m:ctrlPr>
                            <a:rPr lang="es-MX" b="0" i="1" smtClean="0">
                              <a:latin typeface="Cambria Math" charset="0"/>
                            </a:rPr>
                          </m:ctrlPr>
                        </m:fPr>
                        <m:num>
                          <m:r>
                            <a:rPr lang="es-MX" b="0" i="1" smtClean="0">
                              <a:latin typeface="Cambria Math"/>
                            </a:rPr>
                            <m:t>1</m:t>
                          </m:r>
                        </m:num>
                        <m:den>
                          <m:r>
                            <a:rPr lang="es-MX" b="0" i="1" smtClean="0">
                              <a:latin typeface="Cambria Math"/>
                            </a:rPr>
                            <m:t>𝑇</m:t>
                          </m:r>
                          <m:r>
                            <a:rPr lang="es-MX" b="0" i="1" smtClean="0">
                              <a:latin typeface="Cambria Math"/>
                            </a:rPr>
                            <m:t>−1</m:t>
                          </m:r>
                        </m:den>
                      </m:f>
                      <m:sSup>
                        <m:sSupPr>
                          <m:ctrlPr>
                            <a:rPr lang="es-MX" b="0" i="1" smtClean="0">
                              <a:latin typeface="Cambria Math" charset="0"/>
                            </a:rPr>
                          </m:ctrlPr>
                        </m:sSupPr>
                        <m:e>
                          <m:d>
                            <m:dPr>
                              <m:ctrlPr>
                                <a:rPr lang="es-MX" b="0" i="1" smtClean="0">
                                  <a:latin typeface="Cambria Math" charset="0"/>
                                </a:rPr>
                              </m:ctrlPr>
                            </m:dPr>
                            <m:e>
                              <m:sSub>
                                <m:sSubPr>
                                  <m:ctrlPr>
                                    <a:rPr lang="es-MX" b="0" i="1" smtClean="0">
                                      <a:latin typeface="Cambria Math" charset="0"/>
                                    </a:rPr>
                                  </m:ctrlPr>
                                </m:sSubPr>
                                <m:e>
                                  <m:r>
                                    <a:rPr lang="es-MX" b="0" i="1" smtClean="0">
                                      <a:latin typeface="Cambria Math"/>
                                    </a:rPr>
                                    <m:t>𝑅</m:t>
                                  </m:r>
                                </m:e>
                                <m:sub>
                                  <m:r>
                                    <a:rPr lang="es-MX" b="0" i="1" smtClean="0">
                                      <a:latin typeface="Cambria Math"/>
                                    </a:rPr>
                                    <m:t>1</m:t>
                                  </m:r>
                                </m:sub>
                              </m:sSub>
                              <m:r>
                                <a:rPr lang="es-MX" b="0" i="1" smtClean="0">
                                  <a:latin typeface="Cambria Math"/>
                                </a:rPr>
                                <m:t>−</m:t>
                              </m:r>
                              <m:acc>
                                <m:accPr>
                                  <m:chr m:val="̅"/>
                                  <m:ctrlPr>
                                    <a:rPr lang="es-MX" b="0" i="1" smtClean="0">
                                      <a:latin typeface="Cambria Math" charset="0"/>
                                    </a:rPr>
                                  </m:ctrlPr>
                                </m:accPr>
                                <m:e>
                                  <m:r>
                                    <a:rPr lang="es-MX" b="0" i="1" smtClean="0">
                                      <a:latin typeface="Cambria Math"/>
                                    </a:rPr>
                                    <m:t>𝑅</m:t>
                                  </m:r>
                                </m:e>
                              </m:acc>
                            </m:e>
                          </m:d>
                        </m:e>
                        <m:sup>
                          <m:r>
                            <a:rPr lang="es-MX" b="0" i="1" smtClean="0">
                              <a:latin typeface="Cambria Math"/>
                            </a:rPr>
                            <m:t>2</m:t>
                          </m:r>
                        </m:sup>
                      </m:sSup>
                      <m:r>
                        <a:rPr lang="es-MX" b="0" i="1" smtClean="0">
                          <a:latin typeface="Cambria Math"/>
                        </a:rPr>
                        <m:t>+</m:t>
                      </m:r>
                      <m:sSup>
                        <m:sSupPr>
                          <m:ctrlPr>
                            <a:rPr lang="es-MX" b="0" i="1" smtClean="0">
                              <a:latin typeface="Cambria Math" charset="0"/>
                            </a:rPr>
                          </m:ctrlPr>
                        </m:sSupPr>
                        <m:e>
                          <m:d>
                            <m:dPr>
                              <m:ctrlPr>
                                <a:rPr lang="es-MX" b="0" i="1" smtClean="0">
                                  <a:latin typeface="Cambria Math" charset="0"/>
                                </a:rPr>
                              </m:ctrlPr>
                            </m:dPr>
                            <m:e>
                              <m:sSub>
                                <m:sSubPr>
                                  <m:ctrlPr>
                                    <a:rPr lang="es-MX" b="0" i="1" smtClean="0">
                                      <a:latin typeface="Cambria Math" charset="0"/>
                                    </a:rPr>
                                  </m:ctrlPr>
                                </m:sSubPr>
                                <m:e>
                                  <m:r>
                                    <a:rPr lang="es-MX" b="0" i="1" smtClean="0">
                                      <a:latin typeface="Cambria Math"/>
                                    </a:rPr>
                                    <m:t>𝑅</m:t>
                                  </m:r>
                                </m:e>
                                <m:sub>
                                  <m:r>
                                    <a:rPr lang="es-MX" b="0" i="1" smtClean="0">
                                      <a:latin typeface="Cambria Math"/>
                                    </a:rPr>
                                    <m:t>2</m:t>
                                  </m:r>
                                </m:sub>
                              </m:sSub>
                              <m:r>
                                <a:rPr lang="es-MX" b="0" i="1" smtClean="0">
                                  <a:latin typeface="Cambria Math"/>
                                </a:rPr>
                                <m:t>−</m:t>
                              </m:r>
                              <m:acc>
                                <m:accPr>
                                  <m:chr m:val="̅"/>
                                  <m:ctrlPr>
                                    <a:rPr lang="es-MX" b="0" i="1" smtClean="0">
                                      <a:latin typeface="Cambria Math" charset="0"/>
                                    </a:rPr>
                                  </m:ctrlPr>
                                </m:accPr>
                                <m:e>
                                  <m:r>
                                    <a:rPr lang="es-MX" b="0" i="1" smtClean="0">
                                      <a:latin typeface="Cambria Math"/>
                                    </a:rPr>
                                    <m:t>𝑅</m:t>
                                  </m:r>
                                </m:e>
                              </m:acc>
                            </m:e>
                          </m:d>
                        </m:e>
                        <m:sup>
                          <m:r>
                            <a:rPr lang="es-MX" b="0" i="1" smtClean="0">
                              <a:latin typeface="Cambria Math"/>
                            </a:rPr>
                            <m:t>2</m:t>
                          </m:r>
                        </m:sup>
                      </m:sSup>
                      <m:r>
                        <a:rPr lang="es-MX" b="0" i="1" smtClean="0">
                          <a:latin typeface="Cambria Math"/>
                        </a:rPr>
                        <m:t>+…+</m:t>
                      </m:r>
                      <m:sSup>
                        <m:sSupPr>
                          <m:ctrlPr>
                            <a:rPr lang="es-MX" b="0" i="1" smtClean="0">
                              <a:latin typeface="Cambria Math" charset="0"/>
                            </a:rPr>
                          </m:ctrlPr>
                        </m:sSupPr>
                        <m:e>
                          <m:d>
                            <m:dPr>
                              <m:ctrlPr>
                                <a:rPr lang="es-MX" b="0" i="1" smtClean="0">
                                  <a:latin typeface="Cambria Math" charset="0"/>
                                </a:rPr>
                              </m:ctrlPr>
                            </m:dPr>
                            <m:e>
                              <m:sSub>
                                <m:sSubPr>
                                  <m:ctrlPr>
                                    <a:rPr lang="es-MX" b="0" i="1" smtClean="0">
                                      <a:latin typeface="Cambria Math" charset="0"/>
                                    </a:rPr>
                                  </m:ctrlPr>
                                </m:sSubPr>
                                <m:e>
                                  <m:r>
                                    <a:rPr lang="es-MX" b="0" i="1" smtClean="0">
                                      <a:latin typeface="Cambria Math"/>
                                    </a:rPr>
                                    <m:t>𝑅</m:t>
                                  </m:r>
                                </m:e>
                                <m:sub>
                                  <m:r>
                                    <a:rPr lang="es-MX" b="0" i="1" smtClean="0">
                                      <a:latin typeface="Cambria Math"/>
                                    </a:rPr>
                                    <m:t>𝑇</m:t>
                                  </m:r>
                                </m:sub>
                              </m:sSub>
                              <m:r>
                                <a:rPr lang="es-MX" b="0" i="1" smtClean="0">
                                  <a:latin typeface="Cambria Math"/>
                                </a:rPr>
                                <m:t>−</m:t>
                              </m:r>
                              <m:acc>
                                <m:accPr>
                                  <m:chr m:val="̅"/>
                                  <m:ctrlPr>
                                    <a:rPr lang="es-MX" b="0" i="1" smtClean="0">
                                      <a:latin typeface="Cambria Math" charset="0"/>
                                    </a:rPr>
                                  </m:ctrlPr>
                                </m:accPr>
                                <m:e>
                                  <m:r>
                                    <a:rPr lang="es-MX" b="0" i="1" smtClean="0">
                                      <a:latin typeface="Cambria Math"/>
                                    </a:rPr>
                                    <m:t>𝑅</m:t>
                                  </m:r>
                                </m:e>
                              </m:acc>
                            </m:e>
                          </m:d>
                        </m:e>
                        <m:sup>
                          <m:r>
                            <a:rPr lang="es-MX" b="0" i="1" smtClean="0">
                              <a:latin typeface="Cambria Math"/>
                            </a:rPr>
                            <m:t>2</m:t>
                          </m:r>
                        </m:sup>
                      </m:sSup>
                    </m:oMath>
                  </m:oMathPara>
                </a14:m>
                <a:endParaRPr lang="es-MX" dirty="0" smtClean="0"/>
              </a:p>
              <a:p>
                <a:pPr algn="just"/>
                <a:endParaRPr lang="es-MX" dirty="0"/>
              </a:p>
              <a:p>
                <a:pPr algn="just"/>
                <a:r>
                  <a:rPr lang="es-MX" dirty="0" smtClean="0"/>
                  <a:t>La desviación estándar se llamara volatilidad, es la raíz cuadrada de la varianza:</a:t>
                </a:r>
              </a:p>
              <a:p>
                <a:pPr algn="just"/>
                <a:endParaRPr lang="es-MX" dirty="0"/>
              </a:p>
              <a:p>
                <a:pPr marL="114300" indent="0" algn="just">
                  <a:buNone/>
                </a:pPr>
                <a14:m>
                  <m:oMathPara xmlns:m="http://schemas.openxmlformats.org/officeDocument/2006/math">
                    <m:oMathParaPr>
                      <m:jc m:val="centerGroup"/>
                    </m:oMathParaPr>
                    <m:oMath xmlns:m="http://schemas.openxmlformats.org/officeDocument/2006/math">
                      <m:r>
                        <a:rPr lang="es-MX" b="0" i="1" smtClean="0">
                          <a:latin typeface="Cambria Math"/>
                        </a:rPr>
                        <m:t>𝑆𝐷</m:t>
                      </m:r>
                      <m:d>
                        <m:dPr>
                          <m:ctrlPr>
                            <a:rPr lang="es-MX" b="0" i="1" smtClean="0">
                              <a:latin typeface="Cambria Math" charset="0"/>
                            </a:rPr>
                          </m:ctrlPr>
                        </m:dPr>
                        <m:e>
                          <m:r>
                            <a:rPr lang="es-MX" b="0" i="1" smtClean="0">
                              <a:latin typeface="Cambria Math"/>
                            </a:rPr>
                            <m:t>𝑅</m:t>
                          </m:r>
                        </m:e>
                      </m:d>
                      <m:r>
                        <a:rPr lang="es-MX" b="0" i="1" smtClean="0">
                          <a:latin typeface="Cambria Math"/>
                        </a:rPr>
                        <m:t>=</m:t>
                      </m:r>
                      <m:rad>
                        <m:radPr>
                          <m:degHide m:val="on"/>
                          <m:ctrlPr>
                            <a:rPr lang="es-MX" b="0" i="1" smtClean="0">
                              <a:latin typeface="Cambria Math" charset="0"/>
                            </a:rPr>
                          </m:ctrlPr>
                        </m:radPr>
                        <m:deg/>
                        <m:e>
                          <m:r>
                            <a:rPr lang="es-MX" b="0" i="1" smtClean="0">
                              <a:latin typeface="Cambria Math"/>
                            </a:rPr>
                            <m:t>𝑉𝑎𝑟</m:t>
                          </m:r>
                          <m:d>
                            <m:dPr>
                              <m:ctrlPr>
                                <a:rPr lang="es-MX" b="0" i="1" smtClean="0">
                                  <a:latin typeface="Cambria Math" charset="0"/>
                                </a:rPr>
                              </m:ctrlPr>
                            </m:dPr>
                            <m:e>
                              <m:r>
                                <a:rPr lang="es-MX" b="0" i="1" smtClean="0">
                                  <a:latin typeface="Cambria Math"/>
                                </a:rPr>
                                <m:t>𝑅</m:t>
                              </m:r>
                            </m:e>
                          </m:d>
                        </m:e>
                      </m:rad>
                    </m:oMath>
                  </m:oMathPara>
                </a14:m>
                <a:endParaRPr lang="es-MX" dirty="0" smtClean="0"/>
              </a:p>
              <a:p>
                <a:pPr marL="114300" indent="0" algn="just">
                  <a:buNone/>
                </a:pPr>
                <a:endParaRPr lang="es-MX" dirty="0" smtClean="0"/>
              </a:p>
              <a:p>
                <a:pPr marL="114300" indent="0" algn="just">
                  <a:buNone/>
                </a:pPr>
                <a:r>
                  <a:rPr lang="es-MX" dirty="0" smtClean="0"/>
                  <a:t>Se inicia el reparto de la estadística con el objeto de poder cuantificar la diferencia de la variabilidad de las distribuciones consideradas se puede hacer el calculo de la desviación estándar de las rentabilidades de las desviaciones. </a:t>
                </a: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0">
                <a:blip r:embed="rId2"/>
                <a:stretch>
                  <a:fillRect r="-1040"/>
                </a:stretch>
              </a:blipFill>
            </p:spPr>
            <p:txBody>
              <a:bodyPr/>
              <a:lstStyle/>
              <a:p>
                <a:r>
                  <a:rPr lang="es-MX">
                    <a:noFill/>
                  </a:rPr>
                  <a:t> </a:t>
                </a:r>
              </a:p>
            </p:txBody>
          </p:sp>
        </mc:Fallback>
      </mc:AlternateContent>
    </p:spTree>
    <p:extLst>
      <p:ext uri="{BB962C8B-B14F-4D97-AF65-F5344CB8AC3E}">
        <p14:creationId xmlns:p14="http://schemas.microsoft.com/office/powerpoint/2010/main" val="2111448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Distribución normal.</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600200"/>
                <a:ext cx="7620000" cy="2332856"/>
              </a:xfrm>
            </p:spPr>
            <p:txBody>
              <a:bodyPr/>
              <a:lstStyle/>
              <a:p>
                <a:pPr algn="just"/>
                <a:r>
                  <a:rPr lang="es-MX" dirty="0" smtClean="0"/>
                  <a:t>La distribución normal sirve para calificar las inversiones menos arriesgadas también juegan un papel relevante en la descripción de probabilidades simétricas respecto a la media., debe de estar por debajo de la media y alrededor de un 95% de todos los resultados posibles. Se dice que es un intervalo de confianza del 95% va de </a:t>
                </a:r>
                <a14:m>
                  <m:oMath xmlns:m="http://schemas.openxmlformats.org/officeDocument/2006/math">
                    <m:acc>
                      <m:accPr>
                        <m:chr m:val="̅"/>
                        <m:ctrlPr>
                          <a:rPr lang="es-MX" i="1" smtClean="0">
                            <a:latin typeface="Cambria Math" charset="0"/>
                          </a:rPr>
                        </m:ctrlPr>
                      </m:accPr>
                      <m:e>
                        <m:r>
                          <a:rPr lang="es-MX" b="0" i="1" smtClean="0">
                            <a:latin typeface="Cambria Math"/>
                          </a:rPr>
                          <m:t>𝑅</m:t>
                        </m:r>
                      </m:e>
                    </m:acc>
                    <m:r>
                      <a:rPr lang="es-MX" i="1" smtClean="0">
                        <a:latin typeface="Cambria Math"/>
                        <a:ea typeface="Cambria Math"/>
                      </a:rPr>
                      <m:t>±</m:t>
                    </m:r>
                    <m:d>
                      <m:dPr>
                        <m:ctrlPr>
                          <a:rPr lang="es-MX" i="1" smtClean="0">
                            <a:latin typeface="Cambria Math" charset="0"/>
                            <a:ea typeface="Cambria Math"/>
                          </a:rPr>
                        </m:ctrlPr>
                      </m:dPr>
                      <m:e>
                        <m:r>
                          <a:rPr lang="es-MX" b="0" i="1" smtClean="0">
                            <a:latin typeface="Cambria Math"/>
                            <a:ea typeface="Cambria Math"/>
                          </a:rPr>
                          <m:t>2∗</m:t>
                        </m:r>
                        <m:r>
                          <a:rPr lang="es-MX" b="0" i="1" smtClean="0">
                            <a:latin typeface="Cambria Math"/>
                            <a:ea typeface="Cambria Math"/>
                          </a:rPr>
                          <m:t>𝑆𝐷</m:t>
                        </m:r>
                        <m:d>
                          <m:dPr>
                            <m:ctrlPr>
                              <a:rPr lang="es-MX" b="0" i="1" smtClean="0">
                                <a:latin typeface="Cambria Math" charset="0"/>
                                <a:ea typeface="Cambria Math"/>
                              </a:rPr>
                            </m:ctrlPr>
                          </m:dPr>
                          <m:e>
                            <m:r>
                              <a:rPr lang="es-MX" b="0" i="1" smtClean="0">
                                <a:latin typeface="Cambria Math"/>
                                <a:ea typeface="Cambria Math"/>
                              </a:rPr>
                              <m:t>𝑅</m:t>
                            </m:r>
                          </m:e>
                        </m:d>
                      </m:e>
                    </m:d>
                  </m:oMath>
                </a14:m>
                <a:r>
                  <a:rPr lang="es-MX" dirty="0" smtClean="0"/>
                  <a:t>. </a:t>
                </a: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600200"/>
                <a:ext cx="7620000" cy="2332856"/>
              </a:xfrm>
              <a:blipFill rotWithShape="0">
                <a:blip r:embed="rId2"/>
                <a:stretch>
                  <a:fillRect t="-1832" r="-1040"/>
                </a:stretch>
              </a:blipFill>
            </p:spPr>
            <p:txBody>
              <a:bodyPr/>
              <a:lstStyle/>
              <a:p>
                <a:r>
                  <a:rPr lang="es-MX">
                    <a:noFill/>
                  </a:rPr>
                  <a:t> </a:t>
                </a:r>
              </a:p>
            </p:txBody>
          </p:sp>
        </mc:Fallback>
      </mc:AlternateContent>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05064"/>
            <a:ext cx="7210425" cy="2395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13317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Rentabilidad esperada de una cartera. </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algn="just"/>
                <a:r>
                  <a:rPr lang="es-MX" dirty="0" smtClean="0"/>
                  <a:t>Es simplemente la media ponderada de las rentabilidades esperadas de las inversiones de la cartera se utiliza la siguiente formula:</a:t>
                </a:r>
              </a:p>
              <a:p>
                <a:pPr algn="just"/>
                <a:endParaRPr lang="es-MX" dirty="0"/>
              </a:p>
              <a:p>
                <a:pPr marL="114300" indent="0" algn="just">
                  <a:buNone/>
                </a:pPr>
                <a14:m>
                  <m:oMathPara xmlns:m="http://schemas.openxmlformats.org/officeDocument/2006/math">
                    <m:oMathParaPr>
                      <m:jc m:val="centerGroup"/>
                    </m:oMathParaPr>
                    <m:oMath xmlns:m="http://schemas.openxmlformats.org/officeDocument/2006/math">
                      <m:r>
                        <a:rPr lang="es-MX" b="0" i="1" smtClean="0">
                          <a:latin typeface="Cambria Math"/>
                        </a:rPr>
                        <m:t>𝐸</m:t>
                      </m:r>
                      <m:d>
                        <m:dPr>
                          <m:begChr m:val="["/>
                          <m:endChr m:val="]"/>
                          <m:ctrlPr>
                            <a:rPr lang="es-MX" i="1" smtClean="0">
                              <a:latin typeface="Cambria Math" charset="0"/>
                            </a:rPr>
                          </m:ctrlPr>
                        </m:dPr>
                        <m:e>
                          <m:sSub>
                            <m:sSubPr>
                              <m:ctrlPr>
                                <a:rPr lang="es-MX" i="1" smtClean="0">
                                  <a:latin typeface="Cambria Math" charset="0"/>
                                </a:rPr>
                              </m:ctrlPr>
                            </m:sSubPr>
                            <m:e>
                              <m:r>
                                <a:rPr lang="es-MX" b="0" i="1" smtClean="0">
                                  <a:latin typeface="Cambria Math"/>
                                </a:rPr>
                                <m:t>𝑅</m:t>
                              </m:r>
                            </m:e>
                            <m:sub>
                              <m:r>
                                <a:rPr lang="es-MX" b="0" i="1" smtClean="0">
                                  <a:latin typeface="Cambria Math"/>
                                </a:rPr>
                                <m:t>𝐶</m:t>
                              </m:r>
                            </m:sub>
                          </m:sSub>
                        </m:e>
                      </m:d>
                      <m:r>
                        <a:rPr lang="es-MX" b="0" i="1" smtClean="0">
                          <a:latin typeface="Cambria Math"/>
                        </a:rPr>
                        <m:t>=</m:t>
                      </m:r>
                      <m:sSub>
                        <m:sSubPr>
                          <m:ctrlPr>
                            <a:rPr lang="es-MX" b="0" i="1" smtClean="0">
                              <a:latin typeface="Cambria Math" charset="0"/>
                            </a:rPr>
                          </m:ctrlPr>
                        </m:sSubPr>
                        <m:e>
                          <m:r>
                            <a:rPr lang="es-MX" b="0" i="1" smtClean="0">
                              <a:latin typeface="Cambria Math"/>
                            </a:rPr>
                            <m:t>𝑓</m:t>
                          </m:r>
                        </m:e>
                        <m:sub>
                          <m:r>
                            <a:rPr lang="es-MX" b="0" i="1" smtClean="0">
                              <a:latin typeface="Cambria Math"/>
                            </a:rPr>
                            <m:t>1</m:t>
                          </m:r>
                        </m:sub>
                      </m:sSub>
                      <m:r>
                        <a:rPr lang="es-MX" b="0" i="1" smtClean="0">
                          <a:latin typeface="Cambria Math"/>
                        </a:rPr>
                        <m:t>𝐸</m:t>
                      </m:r>
                      <m:d>
                        <m:dPr>
                          <m:begChr m:val="["/>
                          <m:endChr m:val="]"/>
                          <m:ctrlPr>
                            <a:rPr lang="es-MX" b="0" i="1" smtClean="0">
                              <a:latin typeface="Cambria Math" charset="0"/>
                            </a:rPr>
                          </m:ctrlPr>
                        </m:dPr>
                        <m:e>
                          <m:sSub>
                            <m:sSubPr>
                              <m:ctrlPr>
                                <a:rPr lang="es-MX" b="0" i="1" smtClean="0">
                                  <a:latin typeface="Cambria Math" charset="0"/>
                                </a:rPr>
                              </m:ctrlPr>
                            </m:sSubPr>
                            <m:e>
                              <m:r>
                                <a:rPr lang="es-MX" b="0" i="1" smtClean="0">
                                  <a:latin typeface="Cambria Math"/>
                                </a:rPr>
                                <m:t>𝑅</m:t>
                              </m:r>
                            </m:e>
                            <m:sub>
                              <m:r>
                                <a:rPr lang="es-MX" b="0" i="1" smtClean="0">
                                  <a:latin typeface="Cambria Math"/>
                                </a:rPr>
                                <m:t>1</m:t>
                              </m:r>
                            </m:sub>
                          </m:sSub>
                        </m:e>
                      </m:d>
                      <m:r>
                        <a:rPr lang="es-MX" b="0" i="1" smtClean="0">
                          <a:latin typeface="Cambria Math"/>
                        </a:rPr>
                        <m:t>+</m:t>
                      </m:r>
                      <m:sSub>
                        <m:sSubPr>
                          <m:ctrlPr>
                            <a:rPr lang="es-MX" b="0" i="1" smtClean="0">
                              <a:latin typeface="Cambria Math" charset="0"/>
                            </a:rPr>
                          </m:ctrlPr>
                        </m:sSubPr>
                        <m:e>
                          <m:r>
                            <a:rPr lang="es-MX" b="0" i="1" smtClean="0">
                              <a:latin typeface="Cambria Math"/>
                            </a:rPr>
                            <m:t>𝑓</m:t>
                          </m:r>
                        </m:e>
                        <m:sub>
                          <m:r>
                            <a:rPr lang="es-MX" b="0" i="1" smtClean="0">
                              <a:latin typeface="Cambria Math"/>
                            </a:rPr>
                            <m:t>2</m:t>
                          </m:r>
                        </m:sub>
                      </m:sSub>
                      <m:r>
                        <a:rPr lang="es-MX" b="0" i="1" smtClean="0">
                          <a:latin typeface="Cambria Math"/>
                        </a:rPr>
                        <m:t>𝐸</m:t>
                      </m:r>
                      <m:d>
                        <m:dPr>
                          <m:begChr m:val="["/>
                          <m:endChr m:val="]"/>
                          <m:ctrlPr>
                            <a:rPr lang="es-MX" b="0" i="1" smtClean="0">
                              <a:latin typeface="Cambria Math" charset="0"/>
                            </a:rPr>
                          </m:ctrlPr>
                        </m:dPr>
                        <m:e>
                          <m:sSub>
                            <m:sSubPr>
                              <m:ctrlPr>
                                <a:rPr lang="es-MX" b="0" i="1" smtClean="0">
                                  <a:latin typeface="Cambria Math" charset="0"/>
                                </a:rPr>
                              </m:ctrlPr>
                            </m:sSubPr>
                            <m:e>
                              <m:r>
                                <a:rPr lang="es-MX" b="0" i="1" smtClean="0">
                                  <a:latin typeface="Cambria Math"/>
                                </a:rPr>
                                <m:t>𝑅</m:t>
                              </m:r>
                            </m:e>
                            <m:sub>
                              <m:r>
                                <a:rPr lang="es-MX" b="0" i="1" smtClean="0">
                                  <a:latin typeface="Cambria Math"/>
                                </a:rPr>
                                <m:t>2</m:t>
                              </m:r>
                            </m:sub>
                          </m:sSub>
                        </m:e>
                      </m:d>
                      <m:r>
                        <a:rPr lang="es-MX" b="0" i="1" smtClean="0">
                          <a:latin typeface="Cambria Math"/>
                        </a:rPr>
                        <m:t>+…+</m:t>
                      </m:r>
                      <m:sSub>
                        <m:sSubPr>
                          <m:ctrlPr>
                            <a:rPr lang="es-MX" b="0" i="1" smtClean="0">
                              <a:latin typeface="Cambria Math" charset="0"/>
                            </a:rPr>
                          </m:ctrlPr>
                        </m:sSubPr>
                        <m:e>
                          <m:r>
                            <a:rPr lang="es-MX" b="0" i="1" smtClean="0">
                              <a:latin typeface="Cambria Math"/>
                            </a:rPr>
                            <m:t>𝑓</m:t>
                          </m:r>
                        </m:e>
                        <m:sub>
                          <m:r>
                            <a:rPr lang="es-MX" b="0" i="1" smtClean="0">
                              <a:latin typeface="Cambria Math"/>
                            </a:rPr>
                            <m:t>𝑛</m:t>
                          </m:r>
                        </m:sub>
                      </m:sSub>
                      <m:r>
                        <a:rPr lang="es-MX" b="0" i="1" smtClean="0">
                          <a:latin typeface="Cambria Math"/>
                        </a:rPr>
                        <m:t>𝐸</m:t>
                      </m:r>
                      <m:d>
                        <m:dPr>
                          <m:begChr m:val="["/>
                          <m:endChr m:val="]"/>
                          <m:ctrlPr>
                            <a:rPr lang="es-MX" b="0" i="1" smtClean="0">
                              <a:latin typeface="Cambria Math" charset="0"/>
                            </a:rPr>
                          </m:ctrlPr>
                        </m:dPr>
                        <m:e>
                          <m:sSub>
                            <m:sSubPr>
                              <m:ctrlPr>
                                <a:rPr lang="es-MX" b="0" i="1" smtClean="0">
                                  <a:latin typeface="Cambria Math" charset="0"/>
                                </a:rPr>
                              </m:ctrlPr>
                            </m:sSubPr>
                            <m:e>
                              <m:r>
                                <a:rPr lang="es-MX" b="0" i="1" smtClean="0">
                                  <a:latin typeface="Cambria Math"/>
                                </a:rPr>
                                <m:t>𝑅</m:t>
                              </m:r>
                            </m:e>
                            <m:sub>
                              <m:r>
                                <a:rPr lang="es-MX" b="0" i="1" smtClean="0">
                                  <a:latin typeface="Cambria Math"/>
                                </a:rPr>
                                <m:t>𝑛</m:t>
                              </m:r>
                            </m:sub>
                          </m:sSub>
                        </m:e>
                      </m:d>
                    </m:oMath>
                  </m:oMathPara>
                </a14:m>
                <a:endParaRPr lang="es-MX" dirty="0" smtClean="0"/>
              </a:p>
              <a:p>
                <a:pPr marL="114300" indent="0" algn="just">
                  <a:buNone/>
                </a:pPr>
                <a:endParaRPr lang="es-MX" dirty="0" smtClean="0"/>
              </a:p>
              <a:p>
                <a:pPr marL="114300" indent="0" algn="just">
                  <a:buNone/>
                </a:pPr>
                <a:r>
                  <a:rPr lang="es-MX" dirty="0" smtClean="0"/>
                  <a:t>Se inicia con la afirmación que se describe una cartera por su ponderación se utiliza para el calculo tanto de la rentabilidad de la cartera como de su rentabilidad esperada.</a:t>
                </a: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0">
                <a:blip r:embed="rId2"/>
                <a:stretch>
                  <a:fillRect t="-889" r="-1040"/>
                </a:stretch>
              </a:blipFill>
            </p:spPr>
            <p:txBody>
              <a:bodyPr/>
              <a:lstStyle/>
              <a:p>
                <a:r>
                  <a:rPr lang="es-MX">
                    <a:noFill/>
                  </a:rPr>
                  <a:t> </a:t>
                </a:r>
              </a:p>
            </p:txBody>
          </p:sp>
        </mc:Fallback>
      </mc:AlternateContent>
    </p:spTree>
    <p:extLst>
      <p:ext uri="{BB962C8B-B14F-4D97-AF65-F5344CB8AC3E}">
        <p14:creationId xmlns:p14="http://schemas.microsoft.com/office/powerpoint/2010/main" val="8014571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74638"/>
            <a:ext cx="7609656" cy="1143000"/>
          </a:xfrm>
        </p:spPr>
        <p:txBody>
          <a:bodyPr/>
          <a:lstStyle/>
          <a:p>
            <a:pPr algn="ctr"/>
            <a:r>
              <a:rPr lang="es-MX" dirty="0" smtClean="0"/>
              <a:t>Volatilidad de una cartera. </a:t>
            </a:r>
            <a:endParaRPr lang="es-MX" dirty="0"/>
          </a:p>
        </p:txBody>
      </p:sp>
      <p:sp>
        <p:nvSpPr>
          <p:cNvPr id="3" name="2 Marcador de contenido"/>
          <p:cNvSpPr>
            <a:spLocks noGrp="1"/>
          </p:cNvSpPr>
          <p:nvPr>
            <p:ph idx="1"/>
          </p:nvPr>
        </p:nvSpPr>
        <p:spPr>
          <a:xfrm>
            <a:off x="457200" y="1600200"/>
            <a:ext cx="5122912" cy="1612776"/>
          </a:xfrm>
        </p:spPr>
        <p:txBody>
          <a:bodyPr>
            <a:normAutofit fontScale="92500" lnSpcReduction="20000"/>
          </a:bodyPr>
          <a:lstStyle/>
          <a:p>
            <a:pPr algn="just"/>
            <a:r>
              <a:rPr lang="es-MX" dirty="0" smtClean="0"/>
              <a:t>Es el riesgo total medido por la desviación estándar de una cartera se describe herramientas que permiten cuantificar la proporción de riesgo que comparten dos acciones y determinar la volatilidad de una cartera. </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212976"/>
            <a:ext cx="5688632"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94014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Diversificación de riesgos.</a:t>
            </a:r>
            <a:endParaRPr lang="es-MX" dirty="0"/>
          </a:p>
        </p:txBody>
      </p:sp>
      <p:sp>
        <p:nvSpPr>
          <p:cNvPr id="3" name="2 Marcador de contenido"/>
          <p:cNvSpPr>
            <a:spLocks noGrp="1"/>
          </p:cNvSpPr>
          <p:nvPr>
            <p:ph idx="1"/>
          </p:nvPr>
        </p:nvSpPr>
        <p:spPr/>
        <p:txBody>
          <a:bodyPr>
            <a:normAutofit fontScale="92500" lnSpcReduction="10000"/>
          </a:bodyPr>
          <a:lstStyle/>
          <a:p>
            <a:pPr algn="just"/>
            <a:r>
              <a:rPr lang="es-MX" dirty="0" smtClean="0"/>
              <a:t>Es la combinación de las acciones de una cartera.</a:t>
            </a:r>
          </a:p>
          <a:p>
            <a:pPr algn="just"/>
            <a:endParaRPr lang="es-MX" dirty="0" smtClean="0"/>
          </a:p>
          <a:p>
            <a:pPr algn="just"/>
            <a:r>
              <a:rPr lang="es-MX" dirty="0" smtClean="0"/>
              <a:t>Muestra las rentabilidades de dos carteras de </a:t>
            </a:r>
            <a:r>
              <a:rPr lang="es-MX" dirty="0"/>
              <a:t>d</a:t>
            </a:r>
            <a:r>
              <a:rPr lang="es-MX" dirty="0" smtClean="0"/>
              <a:t>istintas formas con aquellos títulos.</a:t>
            </a:r>
          </a:p>
          <a:p>
            <a:pPr algn="just"/>
            <a:endParaRPr lang="es-MX" dirty="0" smtClean="0"/>
          </a:p>
          <a:p>
            <a:pPr algn="just"/>
            <a:r>
              <a:rPr lang="es-MX" dirty="0" smtClean="0"/>
              <a:t>La primera se reparte por igual entre compañías mientras que la segunda se distribuye el 50% de cada valor por cada una de las carteras. </a:t>
            </a:r>
          </a:p>
          <a:p>
            <a:pPr algn="just"/>
            <a:endParaRPr lang="es-MX" dirty="0" smtClean="0"/>
          </a:p>
          <a:p>
            <a:pPr algn="just"/>
            <a:r>
              <a:rPr lang="es-MX" dirty="0" smtClean="0"/>
              <a:t>Muestra rentabilidades hipotéticos junto con sus rentabilidades medias y sus volatilidades.</a:t>
            </a:r>
          </a:p>
          <a:p>
            <a:pPr algn="just"/>
            <a:endParaRPr lang="es-MX" dirty="0" smtClean="0"/>
          </a:p>
          <a:p>
            <a:pPr algn="just"/>
            <a:r>
              <a:rPr lang="es-MX" dirty="0" smtClean="0"/>
              <a:t>Tienen la misma rentabilidad y volatilidades medias el comportamiento difiere de las anualidades.</a:t>
            </a:r>
          </a:p>
          <a:p>
            <a:pPr algn="just"/>
            <a:endParaRPr lang="es-MX" dirty="0"/>
          </a:p>
          <a:p>
            <a:pPr marL="114300" indent="0" algn="just">
              <a:buNone/>
            </a:pPr>
            <a:endParaRPr lang="es-MX" dirty="0"/>
          </a:p>
        </p:txBody>
      </p:sp>
    </p:spTree>
    <p:extLst>
      <p:ext uri="{BB962C8B-B14F-4D97-AF65-F5344CB8AC3E}">
        <p14:creationId xmlns:p14="http://schemas.microsoft.com/office/powerpoint/2010/main" val="8360869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0648"/>
            <a:ext cx="7753079"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92265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88640"/>
            <a:ext cx="7704856" cy="6408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83959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3600" dirty="0" smtClean="0"/>
              <a:t>Medición de movimiento conjunto de acciones correlación.</a:t>
            </a:r>
            <a:endParaRPr lang="es-MX" sz="3600" dirty="0"/>
          </a:p>
        </p:txBody>
      </p:sp>
      <p:graphicFrame>
        <p:nvGraphicFramePr>
          <p:cNvPr id="8" name="7 Marcador de contenido"/>
          <p:cNvGraphicFramePr>
            <a:graphicFrameLocks noGrp="1"/>
          </p:cNvGraphicFramePr>
          <p:nvPr>
            <p:ph idx="1"/>
            <p:extLst>
              <p:ext uri="{D42A27DB-BD31-4B8C-83A1-F6EECF244321}">
                <p14:modId xmlns:p14="http://schemas.microsoft.com/office/powerpoint/2010/main" val="4175201286"/>
              </p:ext>
            </p:extLst>
          </p:nvPr>
        </p:nvGraphicFramePr>
        <p:xfrm>
          <a:off x="457200" y="1412776"/>
          <a:ext cx="76200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22299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3600" dirty="0" smtClean="0"/>
              <a:t>Calculo de la varianza y desviación estándar de una cartera.</a:t>
            </a:r>
            <a:endParaRPr lang="es-MX" sz="3600"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2276872"/>
                <a:ext cx="7620000" cy="3412976"/>
              </a:xfrm>
            </p:spPr>
            <p:txBody>
              <a:bodyPr/>
              <a:lstStyle/>
              <a:p>
                <a:pPr algn="just"/>
                <a:r>
                  <a:rPr lang="es-MX" dirty="0" smtClean="0"/>
                  <a:t>Para poder calcular la varianza de una cartera. La formula de la varianza de una cartera con acciones de dos empresas es:</a:t>
                </a:r>
              </a:p>
              <a:p>
                <a:pPr marL="114300" indent="0" algn="just">
                  <a:buNone/>
                </a:pPr>
                <a:endParaRPr lang="es-MX" dirty="0" smtClean="0"/>
              </a:p>
              <a:p>
                <a:pPr marL="114300" indent="0" algn="just">
                  <a:buNone/>
                </a:pPr>
                <a:r>
                  <a:rPr lang="es-MX" dirty="0" smtClean="0"/>
                  <a:t>VAR</a:t>
                </a:r>
                <a14:m>
                  <m:oMath xmlns:m="http://schemas.openxmlformats.org/officeDocument/2006/math">
                    <m:d>
                      <m:dPr>
                        <m:ctrlPr>
                          <a:rPr lang="es-MX" i="1" dirty="0" smtClean="0">
                            <a:latin typeface="Cambria Math" charset="0"/>
                          </a:rPr>
                        </m:ctrlPr>
                      </m:dPr>
                      <m:e>
                        <m:sSub>
                          <m:sSubPr>
                            <m:ctrlPr>
                              <a:rPr lang="es-MX" i="1" dirty="0" smtClean="0">
                                <a:latin typeface="Cambria Math" charset="0"/>
                              </a:rPr>
                            </m:ctrlPr>
                          </m:sSubPr>
                          <m:e>
                            <m:r>
                              <a:rPr lang="es-MX" b="0" i="1" dirty="0" smtClean="0">
                                <a:latin typeface="Cambria Math"/>
                              </a:rPr>
                              <m:t>𝑅</m:t>
                            </m:r>
                          </m:e>
                          <m:sub>
                            <m:r>
                              <a:rPr lang="es-MX" b="0" i="1" dirty="0" smtClean="0">
                                <a:latin typeface="Cambria Math"/>
                              </a:rPr>
                              <m:t>𝑐</m:t>
                            </m:r>
                          </m:sub>
                        </m:sSub>
                      </m:e>
                    </m:d>
                    <m:r>
                      <a:rPr lang="es-MX" b="0" i="1" dirty="0" smtClean="0">
                        <a:latin typeface="Cambria Math"/>
                      </a:rPr>
                      <m:t>=</m:t>
                    </m:r>
                    <m:nary>
                      <m:naryPr>
                        <m:chr m:val="∑"/>
                        <m:ctrlPr>
                          <a:rPr lang="es-MX" i="1" dirty="0" smtClean="0">
                            <a:latin typeface="Cambria Math" charset="0"/>
                          </a:rPr>
                        </m:ctrlPr>
                      </m:naryPr>
                      <m:sub>
                        <m:r>
                          <m:rPr>
                            <m:brk m:alnAt="23"/>
                          </m:rPr>
                          <a:rPr lang="es-MX" b="0" i="1" dirty="0" smtClean="0">
                            <a:latin typeface="Cambria Math"/>
                          </a:rPr>
                          <m:t>𝑖</m:t>
                        </m:r>
                        <m:r>
                          <a:rPr lang="es-MX" b="0" i="1" dirty="0" smtClean="0">
                            <a:latin typeface="Cambria Math"/>
                          </a:rPr>
                          <m:t>=1</m:t>
                        </m:r>
                      </m:sub>
                      <m:sup>
                        <m:r>
                          <a:rPr lang="es-MX" b="0" i="1" dirty="0" smtClean="0">
                            <a:latin typeface="Cambria Math"/>
                          </a:rPr>
                          <m:t>𝑛</m:t>
                        </m:r>
                      </m:sup>
                      <m:e>
                        <m:sSub>
                          <m:sSubPr>
                            <m:ctrlPr>
                              <a:rPr lang="es-MX" i="1" dirty="0" smtClean="0">
                                <a:latin typeface="Cambria Math" charset="0"/>
                              </a:rPr>
                            </m:ctrlPr>
                          </m:sSubPr>
                          <m:e>
                            <m:r>
                              <a:rPr lang="es-MX" b="0" i="1" dirty="0" smtClean="0">
                                <a:latin typeface="Cambria Math"/>
                              </a:rPr>
                              <m:t>𝑓</m:t>
                            </m:r>
                          </m:e>
                          <m:sub>
                            <m:r>
                              <a:rPr lang="es-MX" b="0" i="1" dirty="0" smtClean="0">
                                <a:latin typeface="Cambria Math"/>
                              </a:rPr>
                              <m:t>1</m:t>
                            </m:r>
                          </m:sub>
                        </m:sSub>
                        <m:nary>
                          <m:naryPr>
                            <m:chr m:val="∑"/>
                            <m:limLoc m:val="subSup"/>
                            <m:ctrlPr>
                              <a:rPr lang="es-MX" i="1" dirty="0" smtClean="0">
                                <a:latin typeface="Cambria Math" charset="0"/>
                              </a:rPr>
                            </m:ctrlPr>
                          </m:naryPr>
                          <m:sub>
                            <m:r>
                              <m:rPr>
                                <m:brk m:alnAt="25"/>
                              </m:rPr>
                              <a:rPr lang="es-MX" b="0" i="1" dirty="0" smtClean="0">
                                <a:latin typeface="Cambria Math"/>
                              </a:rPr>
                              <m:t>𝑖</m:t>
                            </m:r>
                            <m:r>
                              <a:rPr lang="es-MX" b="0" i="1" dirty="0" smtClean="0">
                                <a:latin typeface="Cambria Math"/>
                              </a:rPr>
                              <m:t>=1</m:t>
                            </m:r>
                          </m:sub>
                          <m:sup>
                            <m:r>
                              <a:rPr lang="es-MX" b="0" i="1" dirty="0" smtClean="0">
                                <a:latin typeface="Cambria Math"/>
                              </a:rPr>
                              <m:t>𝑛</m:t>
                            </m:r>
                          </m:sup>
                          <m:e>
                            <m:sSub>
                              <m:sSubPr>
                                <m:ctrlPr>
                                  <a:rPr lang="es-MX" i="1" dirty="0" smtClean="0">
                                    <a:latin typeface="Cambria Math" charset="0"/>
                                  </a:rPr>
                                </m:ctrlPr>
                              </m:sSubPr>
                              <m:e>
                                <m:r>
                                  <a:rPr lang="es-MX" b="0" i="1" dirty="0" smtClean="0">
                                    <a:latin typeface="Cambria Math"/>
                                  </a:rPr>
                                  <m:t>𝑓</m:t>
                                </m:r>
                              </m:e>
                              <m:sub>
                                <m:r>
                                  <a:rPr lang="es-MX" b="0" i="1" dirty="0" smtClean="0">
                                    <a:latin typeface="Cambria Math"/>
                                  </a:rPr>
                                  <m:t>2</m:t>
                                </m:r>
                              </m:sub>
                            </m:sSub>
                          </m:e>
                        </m:nary>
                      </m:e>
                    </m:nary>
                    <m:r>
                      <a:rPr lang="es-MX" b="0" i="1" dirty="0" smtClean="0">
                        <a:latin typeface="Cambria Math"/>
                      </a:rPr>
                      <m:t>𝑐𝑜𝑟𝑟</m:t>
                    </m:r>
                    <m:d>
                      <m:dPr>
                        <m:ctrlPr>
                          <a:rPr lang="es-MX" b="0" i="1" dirty="0" smtClean="0">
                            <a:latin typeface="Cambria Math" charset="0"/>
                          </a:rPr>
                        </m:ctrlPr>
                      </m:dPr>
                      <m:e>
                        <m:sSub>
                          <m:sSubPr>
                            <m:ctrlPr>
                              <a:rPr lang="es-MX" b="0" i="1" dirty="0" smtClean="0">
                                <a:latin typeface="Cambria Math" charset="0"/>
                              </a:rPr>
                            </m:ctrlPr>
                          </m:sSubPr>
                          <m:e>
                            <m:r>
                              <a:rPr lang="es-MX" b="0" i="1" dirty="0" smtClean="0">
                                <a:latin typeface="Cambria Math"/>
                              </a:rPr>
                              <m:t>𝑅</m:t>
                            </m:r>
                          </m:e>
                          <m:sub>
                            <m:r>
                              <a:rPr lang="es-MX" b="0" i="1" dirty="0" smtClean="0">
                                <a:latin typeface="Cambria Math"/>
                              </a:rPr>
                              <m:t>1</m:t>
                            </m:r>
                          </m:sub>
                        </m:sSub>
                        <m:r>
                          <a:rPr lang="es-MX" b="0" i="1" dirty="0" smtClean="0">
                            <a:latin typeface="Cambria Math"/>
                          </a:rPr>
                          <m:t>,</m:t>
                        </m:r>
                        <m:sSub>
                          <m:sSubPr>
                            <m:ctrlPr>
                              <a:rPr lang="es-MX" b="0" i="1" dirty="0" smtClean="0">
                                <a:latin typeface="Cambria Math" charset="0"/>
                              </a:rPr>
                            </m:ctrlPr>
                          </m:sSubPr>
                          <m:e>
                            <m:r>
                              <a:rPr lang="es-MX" b="0" i="1" dirty="0" smtClean="0">
                                <a:latin typeface="Cambria Math"/>
                              </a:rPr>
                              <m:t>𝑅</m:t>
                            </m:r>
                          </m:e>
                          <m:sub>
                            <m:r>
                              <a:rPr lang="es-MX" b="0" i="1" dirty="0" smtClean="0">
                                <a:latin typeface="Cambria Math"/>
                              </a:rPr>
                              <m:t>2</m:t>
                            </m:r>
                          </m:sub>
                        </m:sSub>
                      </m:e>
                    </m:d>
                    <m:r>
                      <a:rPr lang="es-MX" b="0" i="1" dirty="0" smtClean="0">
                        <a:latin typeface="Cambria Math"/>
                      </a:rPr>
                      <m:t>𝐷𝐸</m:t>
                    </m:r>
                    <m:d>
                      <m:dPr>
                        <m:ctrlPr>
                          <a:rPr lang="es-MX" b="0" i="1" dirty="0" smtClean="0">
                            <a:latin typeface="Cambria Math" charset="0"/>
                          </a:rPr>
                        </m:ctrlPr>
                      </m:dPr>
                      <m:e>
                        <m:sSub>
                          <m:sSubPr>
                            <m:ctrlPr>
                              <a:rPr lang="es-MX" b="0" i="1" dirty="0" smtClean="0">
                                <a:latin typeface="Cambria Math" charset="0"/>
                              </a:rPr>
                            </m:ctrlPr>
                          </m:sSubPr>
                          <m:e>
                            <m:r>
                              <a:rPr lang="es-MX" b="0" i="1" dirty="0" smtClean="0">
                                <a:latin typeface="Cambria Math"/>
                              </a:rPr>
                              <m:t>𝑅</m:t>
                            </m:r>
                          </m:e>
                          <m:sub>
                            <m:r>
                              <a:rPr lang="es-MX" b="0" i="1" dirty="0" smtClean="0">
                                <a:latin typeface="Cambria Math"/>
                              </a:rPr>
                              <m:t>𝑖</m:t>
                            </m:r>
                          </m:sub>
                        </m:sSub>
                      </m:e>
                    </m:d>
                    <m:r>
                      <a:rPr lang="es-MX" b="0" i="1" dirty="0" smtClean="0">
                        <a:latin typeface="Cambria Math"/>
                      </a:rPr>
                      <m:t>𝐷𝐸</m:t>
                    </m:r>
                    <m:d>
                      <m:dPr>
                        <m:ctrlPr>
                          <a:rPr lang="es-MX" b="0" i="1" dirty="0" smtClean="0">
                            <a:latin typeface="Cambria Math" charset="0"/>
                          </a:rPr>
                        </m:ctrlPr>
                      </m:dPr>
                      <m:e>
                        <m:sSub>
                          <m:sSubPr>
                            <m:ctrlPr>
                              <a:rPr lang="es-MX" b="0" i="1" dirty="0" smtClean="0">
                                <a:latin typeface="Cambria Math" charset="0"/>
                              </a:rPr>
                            </m:ctrlPr>
                          </m:sSubPr>
                          <m:e>
                            <m:r>
                              <a:rPr lang="es-MX" b="0" i="1" dirty="0" smtClean="0">
                                <a:latin typeface="Cambria Math"/>
                              </a:rPr>
                              <m:t>𝑅</m:t>
                            </m:r>
                          </m:e>
                          <m:sub>
                            <m:r>
                              <a:rPr lang="es-MX" b="0" i="1" dirty="0" smtClean="0">
                                <a:latin typeface="Cambria Math"/>
                              </a:rPr>
                              <m:t>𝑖</m:t>
                            </m:r>
                          </m:sub>
                        </m:sSub>
                      </m:e>
                    </m:d>
                  </m:oMath>
                </a14:m>
                <a:endParaRPr lang="es-MX" dirty="0" smtClean="0"/>
              </a:p>
              <a:p>
                <a:pPr marL="114300" indent="0" algn="just">
                  <a:buNone/>
                </a:pPr>
                <a:endParaRPr lang="es-MX" dirty="0" smtClean="0"/>
              </a:p>
              <a:p>
                <a:pPr marL="114300" indent="0" algn="just">
                  <a:buNone/>
                </a:pPr>
                <a:r>
                  <a:rPr lang="es-MX" dirty="0" smtClean="0"/>
                  <a:t>Esta formula representa cada factor de terminante de la varianza total de la cartera en el riesgo, demuestra un determinado importe invertido en cada titulo, cuanto mas se muevan conjuntamente mayor será su correlación. </a:t>
                </a: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2276872"/>
                <a:ext cx="7620000" cy="3412976"/>
              </a:xfrm>
              <a:blipFill rotWithShape="0">
                <a:blip r:embed="rId2"/>
                <a:stretch>
                  <a:fillRect t="-1252" r="-1040" b="-2683"/>
                </a:stretch>
              </a:blipFill>
            </p:spPr>
            <p:txBody>
              <a:bodyPr/>
              <a:lstStyle/>
              <a:p>
                <a:r>
                  <a:rPr lang="es-MX">
                    <a:noFill/>
                  </a:rPr>
                  <a:t> </a:t>
                </a:r>
              </a:p>
            </p:txBody>
          </p:sp>
        </mc:Fallback>
      </mc:AlternateContent>
    </p:spTree>
    <p:extLst>
      <p:ext uri="{BB962C8B-B14F-4D97-AF65-F5344CB8AC3E}">
        <p14:creationId xmlns:p14="http://schemas.microsoft.com/office/powerpoint/2010/main" val="2667815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14313" y="476250"/>
            <a:ext cx="7851775" cy="738188"/>
          </a:xfrm>
          <a:prstGeom prst="rect">
            <a:avLst/>
          </a:prstGeom>
        </p:spPr>
        <p:txBody>
          <a:bodyPr anchor="ctr">
            <a:normAutofit fontScale="55000" lnSpcReduction="20000"/>
          </a:bodyPr>
          <a:lstStyle/>
          <a:p>
            <a:pPr algn="ctr" eaLnBrk="1" fontAlgn="auto" hangingPunct="1">
              <a:spcAft>
                <a:spcPts val="0"/>
              </a:spcAft>
              <a:defRPr/>
            </a:pPr>
            <a:r>
              <a:rPr lang="es-MX" sz="4400" b="1" dirty="0">
                <a:latin typeface="+mn-lt"/>
                <a:ea typeface="+mj-ea"/>
                <a:cs typeface="Times New Roman" pitchFamily="18" charset="0"/>
              </a:rPr>
              <a:t>GUÍA EXPLICATIVA PARA EL EMPLEO </a:t>
            </a:r>
          </a:p>
          <a:p>
            <a:pPr algn="ctr" eaLnBrk="1" fontAlgn="auto" hangingPunct="1">
              <a:spcAft>
                <a:spcPts val="0"/>
              </a:spcAft>
              <a:defRPr/>
            </a:pPr>
            <a:r>
              <a:rPr lang="es-MX" sz="4400" b="1" dirty="0">
                <a:latin typeface="+mn-lt"/>
                <a:ea typeface="+mj-ea"/>
                <a:cs typeface="Times New Roman" pitchFamily="18" charset="0"/>
              </a:rPr>
              <a:t>DE ESTE MATERIAL</a:t>
            </a:r>
          </a:p>
        </p:txBody>
      </p:sp>
      <p:sp>
        <p:nvSpPr>
          <p:cNvPr id="3" name="2 Subtítulo"/>
          <p:cNvSpPr txBox="1">
            <a:spLocks/>
          </p:cNvSpPr>
          <p:nvPr/>
        </p:nvSpPr>
        <p:spPr bwMode="auto">
          <a:xfrm>
            <a:off x="214313" y="1500188"/>
            <a:ext cx="785495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20000"/>
              </a:spcBef>
              <a:buFont typeface="Arial" charset="0"/>
              <a:buChar char="•"/>
            </a:pPr>
            <a:endParaRPr lang="es-MX" altLang="es-ES" sz="3200" b="1" u="sng">
              <a:solidFill>
                <a:schemeClr val="bg1"/>
              </a:solidFill>
              <a:latin typeface="Times New Roman" charset="0"/>
              <a:ea typeface="Times New Roman" charset="0"/>
              <a:cs typeface="Times New Roman" charset="0"/>
            </a:endParaRPr>
          </a:p>
          <a:p>
            <a:pPr eaLnBrk="1" hangingPunct="1">
              <a:spcBef>
                <a:spcPct val="20000"/>
              </a:spcBef>
              <a:buFont typeface="Arial" charset="0"/>
              <a:buChar char="•"/>
            </a:pPr>
            <a:endParaRPr lang="es-MX" altLang="es-ES" sz="3200" b="1" u="sng">
              <a:solidFill>
                <a:schemeClr val="bg1"/>
              </a:solidFill>
              <a:latin typeface="Times New Roman" charset="0"/>
              <a:ea typeface="Times New Roman" charset="0"/>
              <a:cs typeface="Times New Roman" charset="0"/>
            </a:endParaRPr>
          </a:p>
          <a:p>
            <a:pPr eaLnBrk="1" hangingPunct="1">
              <a:spcBef>
                <a:spcPct val="20000"/>
              </a:spcBef>
              <a:buFont typeface="Arial" charset="0"/>
              <a:buChar char="•"/>
            </a:pPr>
            <a:endParaRPr lang="es-MX" altLang="es-ES" sz="3200" b="1" u="sng">
              <a:solidFill>
                <a:schemeClr val="bg1"/>
              </a:solidFill>
              <a:latin typeface="Times New Roman" charset="0"/>
              <a:ea typeface="Times New Roman" charset="0"/>
              <a:cs typeface="Times New Roman" charset="0"/>
            </a:endParaRPr>
          </a:p>
        </p:txBody>
      </p:sp>
      <p:sp>
        <p:nvSpPr>
          <p:cNvPr id="4" name="7 Rectángulo"/>
          <p:cNvSpPr/>
          <p:nvPr/>
        </p:nvSpPr>
        <p:spPr>
          <a:xfrm>
            <a:off x="214313" y="1214438"/>
            <a:ext cx="7786687" cy="521493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es-MX"/>
          </a:p>
        </p:txBody>
      </p:sp>
      <p:sp>
        <p:nvSpPr>
          <p:cNvPr id="5" name="6 Marcador de contenido"/>
          <p:cNvSpPr txBox="1">
            <a:spLocks/>
          </p:cNvSpPr>
          <p:nvPr/>
        </p:nvSpPr>
        <p:spPr>
          <a:xfrm>
            <a:off x="457200" y="1357313"/>
            <a:ext cx="7186613" cy="4929187"/>
          </a:xfrm>
          <a:prstGeom prst="rect">
            <a:avLst/>
          </a:prstGeom>
        </p:spPr>
        <p:txBody>
          <a:bodyPr>
            <a:normAutofit lnSpcReduction="1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algn="just">
              <a:buNone/>
              <a:defRPr/>
            </a:pPr>
            <a:r>
              <a:rPr lang="es-MX" sz="1900" b="1" dirty="0" smtClean="0">
                <a:latin typeface="+mj-lt"/>
                <a:cs typeface="Times New Roman" pitchFamily="18" charset="0"/>
              </a:rPr>
              <a:t>Este material pretende facilitar al estudiante una visión sobre los aspectos fundamentales que permiten entender y </a:t>
            </a:r>
            <a:r>
              <a:rPr lang="es-ES" sz="1900" b="1" dirty="0" smtClean="0">
                <a:latin typeface="+mj-lt"/>
              </a:rPr>
              <a:t>análisis </a:t>
            </a:r>
            <a:r>
              <a:rPr lang="es-ES" sz="1900" b="1" dirty="0">
                <a:latin typeface="+mj-lt"/>
              </a:rPr>
              <a:t>y comprensión en la determinación del riesgo y rendimiento en la elección</a:t>
            </a:r>
            <a:r>
              <a:rPr lang="es-ES_tradnl" sz="1900" b="1" dirty="0">
                <a:latin typeface="+mj-lt"/>
              </a:rPr>
              <a:t> </a:t>
            </a:r>
            <a:r>
              <a:rPr lang="es-MX" sz="1900" b="1" dirty="0" smtClean="0">
                <a:latin typeface="+mj-lt"/>
                <a:cs typeface="Times New Roman" pitchFamily="18" charset="0"/>
              </a:rPr>
              <a:t>Todo esto presentando los conceptos más importantes que  han de permitir entender los conceptos de rentabilidad y riesgo como dos variables fundamentales en la valoración de carteras de inversión. </a:t>
            </a:r>
          </a:p>
          <a:p>
            <a:pPr marL="0" algn="just">
              <a:buFont typeface="Arial" pitchFamily="34" charset="0"/>
              <a:buNone/>
              <a:defRPr/>
            </a:pPr>
            <a:endParaRPr lang="es-MX" sz="1900" b="1" dirty="0" smtClean="0">
              <a:latin typeface="+mj-lt"/>
              <a:cs typeface="Times New Roman" pitchFamily="18" charset="0"/>
            </a:endParaRPr>
          </a:p>
          <a:p>
            <a:pPr marL="0" algn="just">
              <a:buFont typeface="Arial" pitchFamily="34" charset="0"/>
              <a:buNone/>
              <a:defRPr/>
            </a:pPr>
            <a:r>
              <a:rPr lang="es-MX" sz="1900" b="1" dirty="0" smtClean="0">
                <a:latin typeface="+mj-lt"/>
                <a:cs typeface="Times New Roman" pitchFamily="18" charset="0"/>
              </a:rPr>
              <a:t>Así se podrá estar familiarizado con los riesgos y oportunidades de los diferentes activos financieros (acciones y obligaciones principalmente) que están negociándose e intercambiando en este mercado.</a:t>
            </a:r>
          </a:p>
          <a:p>
            <a:pPr marL="0" algn="just">
              <a:buFont typeface="Arial" pitchFamily="34" charset="0"/>
              <a:buNone/>
              <a:defRPr/>
            </a:pPr>
            <a:endParaRPr lang="es-MX" sz="1900" b="1" dirty="0" smtClean="0">
              <a:latin typeface="+mj-lt"/>
              <a:cs typeface="Times New Roman" pitchFamily="18" charset="0"/>
            </a:endParaRPr>
          </a:p>
          <a:p>
            <a:pPr marL="0" algn="just">
              <a:buFont typeface="Arial" pitchFamily="34" charset="0"/>
              <a:buNone/>
              <a:defRPr/>
            </a:pPr>
            <a:r>
              <a:rPr lang="es-MX" sz="1900" b="1" dirty="0" smtClean="0">
                <a:latin typeface="+mj-lt"/>
                <a:cs typeface="Times New Roman" pitchFamily="18" charset="0"/>
              </a:rPr>
              <a:t>Este material será utilizado en Power Point versión Office  en la versión 97- 2003 o superior y requiere de una computadora que tenga mínimo 512 mb de memoria RAM dicho programa y además de un video proyector. Total de diapositivas 57.</a:t>
            </a:r>
          </a:p>
          <a:p>
            <a:pPr marL="0">
              <a:defRPr/>
            </a:pPr>
            <a:endParaRPr lang="es-MX" dirty="0"/>
          </a:p>
        </p:txBody>
      </p:sp>
      <p:pic>
        <p:nvPicPr>
          <p:cNvPr id="6" name="9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850" y="146050"/>
            <a:ext cx="94615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2495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Volatilidad de carteras grandes.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092590202"/>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86037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RIESGO Y RENDIMIENTO EN EL MERCADO DE CAPITALES.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959495463"/>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88083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Diversificación en cartera de las acciones. </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361426580"/>
              </p:ext>
            </p:extLst>
          </p:nvPr>
        </p:nvGraphicFramePr>
        <p:xfrm>
          <a:off x="457200" y="1484784"/>
          <a:ext cx="762000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01505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Riesgo </a:t>
            </a:r>
            <a:r>
              <a:rPr lang="es-MX" dirty="0" err="1" smtClean="0"/>
              <a:t>diversificable</a:t>
            </a:r>
            <a:r>
              <a:rPr lang="es-MX" dirty="0" smtClean="0"/>
              <a:t> y prima de riesgo</a:t>
            </a:r>
            <a:endParaRPr lang="es-MX"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2905678080"/>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88424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Importancia del riesgo sistemático. </a:t>
            </a:r>
            <a:endParaRPr lang="es-MX"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31280654"/>
              </p:ext>
            </p:extLst>
          </p:nvPr>
        </p:nvGraphicFramePr>
        <p:xfrm>
          <a:off x="457200" y="1600200"/>
          <a:ext cx="7620000" cy="1112520"/>
        </p:xfrm>
        <a:graphic>
          <a:graphicData uri="http://schemas.openxmlformats.org/drawingml/2006/table">
            <a:tbl>
              <a:tblPr firstRow="1" bandRow="1">
                <a:tableStyleId>{5C22544A-7EE6-4342-B048-85BDC9FD1C3A}</a:tableStyleId>
              </a:tblPr>
              <a:tblGrid>
                <a:gridCol w="2540000"/>
                <a:gridCol w="2540000"/>
                <a:gridCol w="2540000"/>
              </a:tblGrid>
              <a:tr h="370840">
                <a:tc>
                  <a:txBody>
                    <a:bodyPr/>
                    <a:lstStyle/>
                    <a:p>
                      <a:endParaRPr lang="es-MX" dirty="0"/>
                    </a:p>
                  </a:txBody>
                  <a:tcPr/>
                </a:tc>
                <a:tc>
                  <a:txBody>
                    <a:bodyPr/>
                    <a:lstStyle/>
                    <a:p>
                      <a:pPr algn="ctr"/>
                      <a:r>
                        <a:rPr lang="es-MX" dirty="0" err="1" smtClean="0"/>
                        <a:t>Diversificable</a:t>
                      </a:r>
                      <a:endParaRPr lang="es-MX" dirty="0"/>
                    </a:p>
                  </a:txBody>
                  <a:tcPr/>
                </a:tc>
                <a:tc>
                  <a:txBody>
                    <a:bodyPr/>
                    <a:lstStyle/>
                    <a:p>
                      <a:pPr algn="ctr"/>
                      <a:r>
                        <a:rPr lang="es-MX" dirty="0" smtClean="0"/>
                        <a:t>Exige prima de riesgo</a:t>
                      </a:r>
                      <a:endParaRPr lang="es-MX" dirty="0"/>
                    </a:p>
                  </a:txBody>
                  <a:tcPr/>
                </a:tc>
              </a:tr>
              <a:tr h="370840">
                <a:tc>
                  <a:txBody>
                    <a:bodyPr/>
                    <a:lstStyle/>
                    <a:p>
                      <a:pPr algn="ctr"/>
                      <a:r>
                        <a:rPr lang="es-MX" dirty="0" smtClean="0"/>
                        <a:t>Riesgo sistemático</a:t>
                      </a:r>
                      <a:endParaRPr lang="es-MX" dirty="0"/>
                    </a:p>
                  </a:txBody>
                  <a:tcPr/>
                </a:tc>
                <a:tc>
                  <a:txBody>
                    <a:bodyPr/>
                    <a:lstStyle/>
                    <a:p>
                      <a:pPr algn="ctr"/>
                      <a:r>
                        <a:rPr lang="es-MX" dirty="0" smtClean="0"/>
                        <a:t>No</a:t>
                      </a:r>
                      <a:endParaRPr lang="es-MX" dirty="0"/>
                    </a:p>
                  </a:txBody>
                  <a:tcPr/>
                </a:tc>
                <a:tc>
                  <a:txBody>
                    <a:bodyPr/>
                    <a:lstStyle/>
                    <a:p>
                      <a:pPr algn="ctr"/>
                      <a:r>
                        <a:rPr lang="es-MX" dirty="0" smtClean="0"/>
                        <a:t>Si</a:t>
                      </a:r>
                      <a:endParaRPr lang="es-MX" dirty="0"/>
                    </a:p>
                  </a:txBody>
                  <a:tcPr/>
                </a:tc>
              </a:tr>
              <a:tr h="370840">
                <a:tc>
                  <a:txBody>
                    <a:bodyPr/>
                    <a:lstStyle/>
                    <a:p>
                      <a:pPr algn="ctr"/>
                      <a:r>
                        <a:rPr lang="es-MX" dirty="0" smtClean="0"/>
                        <a:t>Riesgo no sistemático</a:t>
                      </a:r>
                      <a:endParaRPr lang="es-MX" dirty="0"/>
                    </a:p>
                  </a:txBody>
                  <a:tcPr/>
                </a:tc>
                <a:tc>
                  <a:txBody>
                    <a:bodyPr/>
                    <a:lstStyle/>
                    <a:p>
                      <a:pPr algn="ctr"/>
                      <a:r>
                        <a:rPr lang="es-MX" dirty="0" smtClean="0"/>
                        <a:t>Si</a:t>
                      </a:r>
                      <a:endParaRPr lang="es-MX" dirty="0"/>
                    </a:p>
                  </a:txBody>
                  <a:tcPr/>
                </a:tc>
                <a:tc>
                  <a:txBody>
                    <a:bodyPr/>
                    <a:lstStyle/>
                    <a:p>
                      <a:pPr algn="ctr"/>
                      <a:r>
                        <a:rPr lang="es-MX" dirty="0" smtClean="0"/>
                        <a:t>No           </a:t>
                      </a:r>
                      <a:endParaRPr lang="es-MX" dirty="0"/>
                    </a:p>
                  </a:txBody>
                  <a:tcPr/>
                </a:tc>
              </a:tr>
            </a:tbl>
          </a:graphicData>
        </a:graphic>
      </p:graphicFrame>
      <p:sp>
        <p:nvSpPr>
          <p:cNvPr id="8" name="7 CuadroTexto"/>
          <p:cNvSpPr txBox="1"/>
          <p:nvPr/>
        </p:nvSpPr>
        <p:spPr>
          <a:xfrm>
            <a:off x="831871" y="3212976"/>
            <a:ext cx="6624736" cy="1477328"/>
          </a:xfrm>
          <a:prstGeom prst="rect">
            <a:avLst/>
          </a:prstGeom>
          <a:noFill/>
        </p:spPr>
        <p:txBody>
          <a:bodyPr wrap="square" rtlCol="0">
            <a:spAutoFit/>
          </a:bodyPr>
          <a:lstStyle/>
          <a:p>
            <a:pPr algn="just"/>
            <a:r>
              <a:rPr lang="es-MX" dirty="0" smtClean="0"/>
              <a:t>Como se analiza el cuadro explican la relación entre la diversificación y la prima de riesgo se requiere la volatilidad o la desviación estándar  podrían ser una medida estándar del riesgo de una gran cartera, no es adecuada para un valor asilado. No hay ninguna relación entre la volatilidad y las rentabilidades medias de los valores individuales. </a:t>
            </a:r>
            <a:endParaRPr lang="es-MX" dirty="0"/>
          </a:p>
        </p:txBody>
      </p:sp>
    </p:spTree>
    <p:extLst>
      <p:ext uri="{BB962C8B-B14F-4D97-AF65-F5344CB8AC3E}">
        <p14:creationId xmlns:p14="http://schemas.microsoft.com/office/powerpoint/2010/main" val="9413290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LOS DIFERENTES TIPOS DE RIESGO Y SU MEDICIÓN. </a:t>
            </a:r>
            <a:endParaRPr lang="es-MX" dirty="0"/>
          </a:p>
        </p:txBody>
      </p:sp>
      <p:sp>
        <p:nvSpPr>
          <p:cNvPr id="3" name="2 Marcador de contenido"/>
          <p:cNvSpPr>
            <a:spLocks noGrp="1"/>
          </p:cNvSpPr>
          <p:nvPr>
            <p:ph idx="1"/>
          </p:nvPr>
        </p:nvSpPr>
        <p:spPr>
          <a:xfrm>
            <a:off x="457200" y="1600200"/>
            <a:ext cx="4834880" cy="2044824"/>
          </a:xfrm>
        </p:spPr>
        <p:txBody>
          <a:bodyPr>
            <a:normAutofit fontScale="92500"/>
          </a:bodyPr>
          <a:lstStyle/>
          <a:p>
            <a:pPr algn="just"/>
            <a:r>
              <a:rPr lang="es-MX" dirty="0" smtClean="0"/>
              <a:t>El objetivo es la comprensión del impacto del riesgo para los inversores, se puede cuantificar la relación entre el riesgo y la rentabilidad exigida y generar una tasa de valoración a emplear el calculo del valor actual. </a:t>
            </a:r>
            <a:endParaRPr lang="es-MX" dirty="0"/>
          </a:p>
        </p:txBody>
      </p:sp>
      <p:sp>
        <p:nvSpPr>
          <p:cNvPr id="4" name="3 CuadroTexto"/>
          <p:cNvSpPr txBox="1"/>
          <p:nvPr/>
        </p:nvSpPr>
        <p:spPr>
          <a:xfrm>
            <a:off x="4788024" y="4052277"/>
            <a:ext cx="3168352" cy="1477328"/>
          </a:xfrm>
          <a:prstGeom prst="rect">
            <a:avLst/>
          </a:prstGeom>
          <a:noFill/>
        </p:spPr>
        <p:txBody>
          <a:bodyPr wrap="square" rtlCol="0">
            <a:spAutoFit/>
          </a:bodyPr>
          <a:lstStyle/>
          <a:p>
            <a:pPr algn="just"/>
            <a:r>
              <a:rPr lang="es-MX" dirty="0" smtClean="0"/>
              <a:t>Se establece que el único riesgo relacionado con la rentabilidad es el riesgo sistemático, pero la desviación estándar mide el riesgo total. </a:t>
            </a:r>
            <a:endParaRPr lang="es-MX"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9214" y="3933056"/>
            <a:ext cx="238125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1556792"/>
            <a:ext cx="2857500"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32664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824015099"/>
              </p:ext>
            </p:extLst>
          </p:nvPr>
        </p:nvGraphicFramePr>
        <p:xfrm>
          <a:off x="457200" y="764704"/>
          <a:ext cx="7620000" cy="5636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10107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Papel de la cartera en el mercado.</a:t>
            </a:r>
            <a:endParaRPr lang="es-MX" dirty="0"/>
          </a:p>
        </p:txBody>
      </p:sp>
      <p:sp>
        <p:nvSpPr>
          <p:cNvPr id="3" name="2 Marcador de contenido"/>
          <p:cNvSpPr>
            <a:spLocks noGrp="1"/>
          </p:cNvSpPr>
          <p:nvPr>
            <p:ph idx="1"/>
          </p:nvPr>
        </p:nvSpPr>
        <p:spPr>
          <a:xfrm>
            <a:off x="457200" y="1600200"/>
            <a:ext cx="4186808" cy="2620888"/>
          </a:xfrm>
        </p:spPr>
        <p:txBody>
          <a:bodyPr/>
          <a:lstStyle/>
          <a:p>
            <a:pPr algn="just"/>
            <a:r>
              <a:rPr lang="es-MX" dirty="0" smtClean="0"/>
              <a:t>Es aquella que esta formada por todas las inversiones de riesgo, mantenidas en proporción a su valor de mercado. Se supone que todos los inversores poseen carteras que solo tienen riesgo sistémico.</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628800"/>
            <a:ext cx="238125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293095"/>
            <a:ext cx="1728192" cy="1908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3" y="4293095"/>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93121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Capitalización bursátil.</a:t>
            </a:r>
            <a:endParaRPr lang="es-MX" dirty="0"/>
          </a:p>
        </p:txBody>
      </p:sp>
      <p:sp>
        <p:nvSpPr>
          <p:cNvPr id="3" name="2 Marcador de contenido"/>
          <p:cNvSpPr>
            <a:spLocks noGrp="1"/>
          </p:cNvSpPr>
          <p:nvPr>
            <p:ph idx="1"/>
          </p:nvPr>
        </p:nvSpPr>
        <p:spPr/>
        <p:txBody>
          <a:bodyPr/>
          <a:lstStyle/>
          <a:p>
            <a:pPr algn="just"/>
            <a:r>
              <a:rPr lang="es-MX" dirty="0" smtClean="0"/>
              <a:t>Es el valor total del mercado de capital social: equivale al precio de mercado de cada acción multiplicado por el numero de estas. </a:t>
            </a:r>
          </a:p>
          <a:p>
            <a:endParaRPr lang="es-MX" dirty="0" smtClean="0"/>
          </a:p>
          <a:p>
            <a:r>
              <a:rPr lang="es-MX" dirty="0" smtClean="0"/>
              <a:t>La formula es:</a:t>
            </a:r>
          </a:p>
          <a:p>
            <a:pPr algn="ctr"/>
            <a:r>
              <a:rPr lang="es-MX" dirty="0" smtClean="0"/>
              <a:t>Capitalización bursátil=(número de acciones en circulación)*(precio por acción)</a:t>
            </a:r>
          </a:p>
          <a:p>
            <a:endParaRPr lang="es-MX" dirty="0" smtClean="0"/>
          </a:p>
          <a:p>
            <a:endParaRPr lang="es-MX" dirty="0"/>
          </a:p>
          <a:p>
            <a:pPr algn="just"/>
            <a:r>
              <a:rPr lang="es-MX" dirty="0" smtClean="0"/>
              <a:t>La cartera de todos los valores esta formada por todos los valores con riesgo de mercado con una ponderación de la cartera proporcional a su capitalización bursátil. </a:t>
            </a:r>
            <a:endParaRPr lang="es-MX" dirty="0"/>
          </a:p>
        </p:txBody>
      </p:sp>
    </p:spTree>
    <p:extLst>
      <p:ext uri="{BB962C8B-B14F-4D97-AF65-F5344CB8AC3E}">
        <p14:creationId xmlns:p14="http://schemas.microsoft.com/office/powerpoint/2010/main" val="9070806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Cartera ponderada según el valor de mercado.</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4875607"/>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910813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Rectángulo"/>
          <p:cNvSpPr/>
          <p:nvPr/>
        </p:nvSpPr>
        <p:spPr>
          <a:xfrm>
            <a:off x="428625" y="1773238"/>
            <a:ext cx="8358188" cy="4824412"/>
          </a:xfrm>
          <a:prstGeom prst="rect">
            <a:avLst/>
          </a:prstGeom>
          <a:solidFill>
            <a:schemeClr val="accent3">
              <a:lumMod val="60000"/>
              <a:lumOff val="40000"/>
            </a:schemeClr>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endParaRPr lang="es-MX"/>
          </a:p>
        </p:txBody>
      </p:sp>
      <p:sp>
        <p:nvSpPr>
          <p:cNvPr id="3" name="5 Título"/>
          <p:cNvSpPr txBox="1">
            <a:spLocks/>
          </p:cNvSpPr>
          <p:nvPr/>
        </p:nvSpPr>
        <p:spPr>
          <a:xfrm>
            <a:off x="323850" y="606425"/>
            <a:ext cx="8229600" cy="939800"/>
          </a:xfrm>
          <a:prstGeom prst="rect">
            <a:avLst/>
          </a:prstGeom>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MX" b="1" dirty="0" smtClean="0">
                <a:solidFill>
                  <a:schemeClr val="tx1"/>
                </a:solidFill>
                <a:cs typeface="Times New Roman" pitchFamily="18" charset="0"/>
              </a:rPr>
              <a:t>Justificación</a:t>
            </a:r>
            <a:endParaRPr lang="es-MX" b="1" dirty="0">
              <a:solidFill>
                <a:schemeClr val="tx1"/>
              </a:solidFill>
              <a:cs typeface="Times New Roman" pitchFamily="18" charset="0"/>
            </a:endParaRPr>
          </a:p>
        </p:txBody>
      </p:sp>
      <p:sp>
        <p:nvSpPr>
          <p:cNvPr id="4" name="6 Marcador de contenido"/>
          <p:cNvSpPr txBox="1">
            <a:spLocks/>
          </p:cNvSpPr>
          <p:nvPr/>
        </p:nvSpPr>
        <p:spPr>
          <a:xfrm>
            <a:off x="457200" y="1785938"/>
            <a:ext cx="8229600" cy="4738687"/>
          </a:xfrm>
          <a:prstGeom prst="rect">
            <a:avLst/>
          </a:prstGeom>
        </p:spPr>
        <p:style>
          <a:lnRef idx="2">
            <a:schemeClr val="dk1"/>
          </a:lnRef>
          <a:fillRef idx="1">
            <a:schemeClr val="lt1"/>
          </a:fillRef>
          <a:effectRef idx="0">
            <a:schemeClr val="dk1"/>
          </a:effectRef>
          <a:fontRef idx="minor">
            <a:schemeClr val="dk1"/>
          </a:fontRef>
        </p:style>
        <p:txBody>
          <a:bodyPr>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dk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dk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dk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dk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dk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dk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dk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dk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dk1"/>
                </a:solidFill>
                <a:latin typeface="+mn-lt"/>
                <a:ea typeface="+mn-ea"/>
                <a:cs typeface="+mn-cs"/>
              </a:defRPr>
            </a:lvl9pPr>
          </a:lstStyle>
          <a:p>
            <a:pPr algn="just">
              <a:buFont typeface="Arial" pitchFamily="34" charset="0"/>
              <a:buNone/>
              <a:defRPr/>
            </a:pPr>
            <a:endParaRPr lang="es-MX" sz="2900" dirty="0" smtClean="0">
              <a:latin typeface="Times New Roman" pitchFamily="18" charset="0"/>
              <a:cs typeface="Times New Roman" pitchFamily="18" charset="0"/>
            </a:endParaRPr>
          </a:p>
          <a:p>
            <a:pPr marL="114300" indent="0" algn="just">
              <a:buNone/>
            </a:pPr>
            <a:r>
              <a:rPr lang="es-MX" sz="2400" b="1" dirty="0">
                <a:latin typeface="+mj-lt"/>
              </a:rPr>
              <a:t>La teoría moderna del portafolio o teoría moderna de selección de cartera es una teoría de inversión que estudia como maximizar el retorno y minimizar el riesgo, mediante una adecuada elección de los componentes de una cartera de valores, donde propone que el inversor debe abordar la cartera como un todo, estudiando las características de riesgo y retorno global, en lugar de escoger valores individuales en virtud del retorno esperado de cada valor en particular.</a:t>
            </a:r>
          </a:p>
        </p:txBody>
      </p:sp>
    </p:spTree>
    <p:extLst>
      <p:ext uri="{BB962C8B-B14F-4D97-AF65-F5344CB8AC3E}">
        <p14:creationId xmlns:p14="http://schemas.microsoft.com/office/powerpoint/2010/main" val="7333826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Índices de mercado de valores como la cartera de mercado.</a:t>
            </a:r>
            <a:endParaRPr lang="es-MX" dirty="0"/>
          </a:p>
        </p:txBody>
      </p:sp>
      <p:graphicFrame>
        <p:nvGraphicFramePr>
          <p:cNvPr id="10" name="9 Marcador de contenido"/>
          <p:cNvGraphicFramePr>
            <a:graphicFrameLocks noGrp="1"/>
          </p:cNvGraphicFramePr>
          <p:nvPr>
            <p:ph idx="1"/>
            <p:extLst>
              <p:ext uri="{D42A27DB-BD31-4B8C-83A1-F6EECF244321}">
                <p14:modId xmlns:p14="http://schemas.microsoft.com/office/powerpoint/2010/main" val="3151703072"/>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49869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Índices de mercado de valores como la cartera de mercado.</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502485393"/>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2175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Riesgo de mercado y beta</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936370047"/>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65393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Estimación de la beta a partir de rentabilidades históricas.</a:t>
            </a:r>
            <a:endParaRPr lang="es-MX" dirty="0"/>
          </a:p>
        </p:txBody>
      </p:sp>
      <p:sp>
        <p:nvSpPr>
          <p:cNvPr id="3" name="2 Marcador de contenido"/>
          <p:cNvSpPr>
            <a:spLocks noGrp="1"/>
          </p:cNvSpPr>
          <p:nvPr>
            <p:ph idx="1"/>
          </p:nvPr>
        </p:nvSpPr>
        <p:spPr/>
        <p:txBody>
          <a:bodyPr/>
          <a:lstStyle/>
          <a:p>
            <a:pPr algn="just"/>
            <a:r>
              <a:rPr lang="es-MX" dirty="0" smtClean="0"/>
              <a:t>La beta representa el importe por el cual los riesgos afectan al mercado se amplifican a disminuyen en una acción en una determinada inversión.</a:t>
            </a:r>
          </a:p>
          <a:p>
            <a:endParaRPr lang="es-MX" dirty="0"/>
          </a:p>
          <a:p>
            <a:endParaRPr lang="es-MX" dirty="0" smtClean="0"/>
          </a:p>
          <a:p>
            <a:endParaRPr lang="es-MX" dirty="0"/>
          </a:p>
          <a:p>
            <a:endParaRPr lang="es-MX" dirty="0" smtClean="0"/>
          </a:p>
          <a:p>
            <a:endParaRPr lang="es-MX" dirty="0" smtClean="0"/>
          </a:p>
          <a:p>
            <a:pPr algn="just"/>
            <a:r>
              <a:rPr lang="es-MX" dirty="0" smtClean="0"/>
              <a:t>Los valores que se mueven mas que el mercado tienen betas mayores, mientras los que se mueven menos el mercado tiene betas menores que este.</a:t>
            </a:r>
            <a:endParaRPr lang="es-MX"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3273" y="2636912"/>
            <a:ext cx="4806959"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07237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3600" dirty="0" smtClean="0"/>
              <a:t>Ecuación del CAMP que relaciona riesgo con rentabilidad esperada</a:t>
            </a:r>
            <a:r>
              <a:rPr lang="es-MX" dirty="0" smtClean="0"/>
              <a:t>.</a:t>
            </a:r>
            <a:endParaRPr lang="es-MX" dirty="0"/>
          </a:p>
        </p:txBody>
      </p:sp>
      <p:graphicFrame>
        <p:nvGraphicFramePr>
          <p:cNvPr id="8" name="7 Marcador de contenido"/>
          <p:cNvGraphicFramePr>
            <a:graphicFrameLocks noGrp="1"/>
          </p:cNvGraphicFramePr>
          <p:nvPr>
            <p:ph idx="1"/>
            <p:extLst>
              <p:ext uri="{D42A27DB-BD31-4B8C-83A1-F6EECF244321}">
                <p14:modId xmlns:p14="http://schemas.microsoft.com/office/powerpoint/2010/main" val="3473429239"/>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10649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Modelos de la valoración de los activos del capital (CAMP).</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600200"/>
                <a:ext cx="7620000" cy="2044824"/>
              </a:xfrm>
            </p:spPr>
            <p:txBody>
              <a:bodyPr/>
              <a:lstStyle/>
              <a:p>
                <a:r>
                  <a:rPr lang="es-MX" dirty="0" smtClean="0"/>
                  <a:t>Establece la relación entre riesgo y rentabilidad que calcula la rentabilidad esperada de un valor a partir de su beta con el mercado. </a:t>
                </a:r>
              </a:p>
              <a:p>
                <a:r>
                  <a:rPr lang="es-MX" dirty="0" smtClean="0"/>
                  <a:t>La formula es:</a:t>
                </a:r>
              </a:p>
              <a:p>
                <a:pPr marL="114300" indent="0">
                  <a:buNone/>
                </a:pPr>
                <a14:m>
                  <m:oMathPara xmlns:m="http://schemas.openxmlformats.org/officeDocument/2006/math">
                    <m:oMathParaPr>
                      <m:jc m:val="centerGroup"/>
                    </m:oMathParaPr>
                    <m:oMath xmlns:m="http://schemas.openxmlformats.org/officeDocument/2006/math">
                      <m:r>
                        <a:rPr lang="es-MX" b="0" i="1" smtClean="0">
                          <a:latin typeface="Cambria Math"/>
                        </a:rPr>
                        <m:t>𝐸</m:t>
                      </m:r>
                      <m:d>
                        <m:dPr>
                          <m:begChr m:val="["/>
                          <m:endChr m:val="]"/>
                          <m:ctrlPr>
                            <a:rPr lang="es-MX" b="0" i="1" smtClean="0">
                              <a:latin typeface="Cambria Math" charset="0"/>
                            </a:rPr>
                          </m:ctrlPr>
                        </m:dPr>
                        <m:e>
                          <m:sSub>
                            <m:sSubPr>
                              <m:ctrlPr>
                                <a:rPr lang="es-MX" b="0" i="1" smtClean="0">
                                  <a:latin typeface="Cambria Math" charset="0"/>
                                </a:rPr>
                              </m:ctrlPr>
                            </m:sSubPr>
                            <m:e>
                              <m:r>
                                <a:rPr lang="es-MX" b="0" i="1" smtClean="0">
                                  <a:latin typeface="Cambria Math"/>
                                </a:rPr>
                                <m:t>𝑅</m:t>
                              </m:r>
                            </m:e>
                            <m:sub>
                              <m:r>
                                <a:rPr lang="es-MX" b="0" i="1" smtClean="0">
                                  <a:latin typeface="Cambria Math"/>
                                </a:rPr>
                                <m:t>𝑖</m:t>
                              </m:r>
                            </m:sub>
                          </m:sSub>
                        </m:e>
                      </m:d>
                      <m:r>
                        <a:rPr lang="es-MX" b="0" i="1" smtClean="0">
                          <a:latin typeface="Cambria Math"/>
                        </a:rPr>
                        <m:t>=</m:t>
                      </m:r>
                      <m:sSub>
                        <m:sSubPr>
                          <m:ctrlPr>
                            <a:rPr lang="es-MX" b="0" i="1" smtClean="0">
                              <a:latin typeface="Cambria Math" charset="0"/>
                            </a:rPr>
                          </m:ctrlPr>
                        </m:sSubPr>
                        <m:e>
                          <m:r>
                            <a:rPr lang="es-MX" b="0" i="1" smtClean="0">
                              <a:latin typeface="Cambria Math"/>
                            </a:rPr>
                            <m:t>𝑟</m:t>
                          </m:r>
                        </m:e>
                        <m:sub>
                          <m:r>
                            <a:rPr lang="es-MX" b="0" i="1" smtClean="0">
                              <a:latin typeface="Cambria Math"/>
                            </a:rPr>
                            <m:t>𝑓</m:t>
                          </m:r>
                        </m:sub>
                      </m:sSub>
                      <m:r>
                        <a:rPr lang="es-MX" b="0" i="1" smtClean="0">
                          <a:latin typeface="Cambria Math"/>
                        </a:rPr>
                        <m:t>+</m:t>
                      </m:r>
                      <m:sSub>
                        <m:sSubPr>
                          <m:ctrlPr>
                            <a:rPr lang="es-MX" b="0" i="1" smtClean="0">
                              <a:latin typeface="Cambria Math" charset="0"/>
                            </a:rPr>
                          </m:ctrlPr>
                        </m:sSubPr>
                        <m:e>
                          <m:r>
                            <a:rPr lang="es-MX" b="0" i="1" smtClean="0">
                              <a:latin typeface="Cambria Math"/>
                              <a:ea typeface="Cambria Math"/>
                            </a:rPr>
                            <m:t>𝛽</m:t>
                          </m:r>
                        </m:e>
                        <m:sub>
                          <m:r>
                            <a:rPr lang="es-MX" b="0" i="1" smtClean="0">
                              <a:latin typeface="Cambria Math"/>
                            </a:rPr>
                            <m:t>𝑖</m:t>
                          </m:r>
                        </m:sub>
                      </m:sSub>
                      <m:r>
                        <a:rPr lang="es-MX" b="0" i="1" smtClean="0">
                          <a:latin typeface="Cambria Math"/>
                        </a:rPr>
                        <m:t>+</m:t>
                      </m:r>
                      <m:d>
                        <m:dPr>
                          <m:ctrlPr>
                            <a:rPr lang="es-MX" b="0" i="1" smtClean="0">
                              <a:latin typeface="Cambria Math" charset="0"/>
                            </a:rPr>
                          </m:ctrlPr>
                        </m:dPr>
                        <m:e>
                          <m:r>
                            <a:rPr lang="es-MX" b="0" i="1" smtClean="0">
                              <a:latin typeface="Cambria Math"/>
                            </a:rPr>
                            <m:t>𝐸</m:t>
                          </m:r>
                          <m:d>
                            <m:dPr>
                              <m:ctrlPr>
                                <a:rPr lang="es-MX" b="0" i="1" smtClean="0">
                                  <a:latin typeface="Cambria Math" charset="0"/>
                                </a:rPr>
                              </m:ctrlPr>
                            </m:dPr>
                            <m:e>
                              <m:sSub>
                                <m:sSubPr>
                                  <m:ctrlPr>
                                    <a:rPr lang="es-MX" b="0" i="1" smtClean="0">
                                      <a:latin typeface="Cambria Math" charset="0"/>
                                    </a:rPr>
                                  </m:ctrlPr>
                                </m:sSubPr>
                                <m:e>
                                  <m:r>
                                    <a:rPr lang="es-MX" b="0" i="1" smtClean="0">
                                      <a:latin typeface="Cambria Math"/>
                                    </a:rPr>
                                    <m:t>𝑅</m:t>
                                  </m:r>
                                </m:e>
                                <m:sub>
                                  <m:r>
                                    <a:rPr lang="es-MX" b="0" i="1" smtClean="0">
                                      <a:latin typeface="Cambria Math"/>
                                    </a:rPr>
                                    <m:t>𝑚𝑘𝑡</m:t>
                                  </m:r>
                                </m:sub>
                              </m:sSub>
                            </m:e>
                          </m:d>
                          <m:r>
                            <a:rPr lang="es-MX" b="0" i="1" smtClean="0">
                              <a:latin typeface="Cambria Math"/>
                            </a:rPr>
                            <m:t>−</m:t>
                          </m:r>
                          <m:sSub>
                            <m:sSubPr>
                              <m:ctrlPr>
                                <a:rPr lang="es-MX" b="0" i="1" smtClean="0">
                                  <a:latin typeface="Cambria Math" charset="0"/>
                                </a:rPr>
                              </m:ctrlPr>
                            </m:sSubPr>
                            <m:e>
                              <m:r>
                                <a:rPr lang="es-MX" b="0" i="1" smtClean="0">
                                  <a:latin typeface="Cambria Math"/>
                                </a:rPr>
                                <m:t>𝑟</m:t>
                              </m:r>
                            </m:e>
                            <m:sub>
                              <m:r>
                                <a:rPr lang="es-MX" b="0" i="1" smtClean="0">
                                  <a:latin typeface="Cambria Math"/>
                                </a:rPr>
                                <m:t>𝑓</m:t>
                              </m:r>
                            </m:sub>
                          </m:sSub>
                        </m:e>
                      </m:d>
                    </m:oMath>
                  </m:oMathPara>
                </a14:m>
                <a:endParaRPr lang="es-MX" dirty="0" smtClean="0"/>
              </a:p>
              <a:p>
                <a:pPr marL="114300"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600200"/>
                <a:ext cx="7620000" cy="2044824"/>
              </a:xfrm>
              <a:blipFill rotWithShape="1">
                <a:blip r:embed="rId2"/>
                <a:stretch>
                  <a:fillRect t="-1791"/>
                </a:stretch>
              </a:blipFill>
            </p:spPr>
            <p:txBody>
              <a:bodyPr/>
              <a:lstStyle/>
              <a:p>
                <a:r>
                  <a:rPr lang="es-MX">
                    <a:noFill/>
                  </a:rPr>
                  <a:t> </a:t>
                </a:r>
              </a:p>
            </p:txBody>
          </p:sp>
        </mc:Fallback>
      </mc:AlternateContent>
      <p:sp>
        <p:nvSpPr>
          <p:cNvPr id="5" name="4 CuadroTexto"/>
          <p:cNvSpPr txBox="1"/>
          <p:nvPr/>
        </p:nvSpPr>
        <p:spPr>
          <a:xfrm>
            <a:off x="611560" y="4293096"/>
            <a:ext cx="6984776" cy="646331"/>
          </a:xfrm>
          <a:prstGeom prst="rect">
            <a:avLst/>
          </a:prstGeom>
          <a:noFill/>
        </p:spPr>
        <p:txBody>
          <a:bodyPr wrap="square" rtlCol="0">
            <a:spAutoFit/>
          </a:bodyPr>
          <a:lstStyle/>
          <a:p>
            <a:pPr algn="just"/>
            <a:r>
              <a:rPr lang="es-MX" dirty="0" smtClean="0"/>
              <a:t>Rentabilidad exigida, es la rentabilidad esperada de una inversión para que compense el riesgo de realizarla.</a:t>
            </a:r>
            <a:endParaRPr lang="es-MX" dirty="0"/>
          </a:p>
        </p:txBody>
      </p:sp>
    </p:spTree>
    <p:extLst>
      <p:ext uri="{BB962C8B-B14F-4D97-AF65-F5344CB8AC3E}">
        <p14:creationId xmlns:p14="http://schemas.microsoft.com/office/powerpoint/2010/main" val="40394232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Modelos de la valoración de los activos del capital (CAMP).</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241772160"/>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34134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Línea del mercado de títulos. </a:t>
            </a:r>
            <a:endParaRPr lang="es-MX" dirty="0"/>
          </a:p>
        </p:txBody>
      </p:sp>
      <p:sp>
        <p:nvSpPr>
          <p:cNvPr id="3" name="2 Marcador de contenido"/>
          <p:cNvSpPr>
            <a:spLocks noGrp="1"/>
          </p:cNvSpPr>
          <p:nvPr>
            <p:ph idx="1"/>
          </p:nvPr>
        </p:nvSpPr>
        <p:spPr>
          <a:xfrm>
            <a:off x="457200" y="1600200"/>
            <a:ext cx="4258816" cy="2332856"/>
          </a:xfrm>
        </p:spPr>
        <p:txBody>
          <a:bodyPr>
            <a:normAutofit fontScale="92500"/>
          </a:bodyPr>
          <a:lstStyle/>
          <a:p>
            <a:pPr algn="just"/>
            <a:r>
              <a:rPr lang="es-MX" dirty="0" smtClean="0"/>
              <a:t>Es aquella que establece la relación entre el riesgo y rentabilidad de valores individuales solo es evidente cuando se mide el riesgo de mercado como en el panel (b), en lugar de riesgo total como en el panel (a).</a:t>
            </a:r>
            <a:endParaRPr lang="es-MX" dirty="0"/>
          </a:p>
        </p:txBody>
      </p:sp>
      <p:sp>
        <p:nvSpPr>
          <p:cNvPr id="4" name="3 CuadroTexto"/>
          <p:cNvSpPr txBox="1"/>
          <p:nvPr/>
        </p:nvSpPr>
        <p:spPr>
          <a:xfrm>
            <a:off x="4966087" y="4221088"/>
            <a:ext cx="3168352" cy="1754326"/>
          </a:xfrm>
          <a:prstGeom prst="rect">
            <a:avLst/>
          </a:prstGeom>
          <a:noFill/>
        </p:spPr>
        <p:txBody>
          <a:bodyPr wrap="square" rtlCol="0">
            <a:spAutoFit/>
          </a:bodyPr>
          <a:lstStyle/>
          <a:p>
            <a:pPr algn="just"/>
            <a:r>
              <a:rPr lang="es-MX" dirty="0" smtClean="0"/>
              <a:t>Revela el tema de las acciones con betas negativas, aunque la mayoría de las acciones tienen una beta positiva , demuestran que pueden tener el mismo nivel de rentabilidad.</a:t>
            </a:r>
            <a:endParaRPr lang="es-MX"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221088"/>
            <a:ext cx="3448050"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6088" y="1520445"/>
            <a:ext cx="2936984" cy="2199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64133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CAMP Y LAS CARTERAS </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600200"/>
                <a:ext cx="7620000" cy="3701008"/>
              </a:xfrm>
            </p:spPr>
            <p:txBody>
              <a:bodyPr/>
              <a:lstStyle/>
              <a:p>
                <a:r>
                  <a:rPr lang="es-MX" dirty="0" smtClean="0"/>
                  <a:t>Se supone que la línea del mercado de títulos se aplica a todos los valores, también se puede aplicar a las carteras. En consecuencia la rentabilidad esperada de la cartera debe corresponder a la beta de la cartera. Se calcula la beta de la cartera formada por valores de representación de </a:t>
                </a:r>
                <a14:m>
                  <m:oMath xmlns:m="http://schemas.openxmlformats.org/officeDocument/2006/math">
                    <m:sSub>
                      <m:sSubPr>
                        <m:ctrlPr>
                          <a:rPr lang="es-MX" i="1" smtClean="0">
                            <a:latin typeface="Cambria Math" charset="0"/>
                          </a:rPr>
                        </m:ctrlPr>
                      </m:sSubPr>
                      <m:e>
                        <m:r>
                          <a:rPr lang="es-MX" b="0" i="1" smtClean="0">
                            <a:latin typeface="Cambria Math"/>
                          </a:rPr>
                          <m:t>𝑓</m:t>
                        </m:r>
                      </m:e>
                      <m:sub>
                        <m:r>
                          <a:rPr lang="es-MX" b="0" i="1" smtClean="0">
                            <a:latin typeface="Cambria Math"/>
                          </a:rPr>
                          <m:t>𝑖</m:t>
                        </m:r>
                      </m:sub>
                    </m:sSub>
                  </m:oMath>
                </a14:m>
                <a:r>
                  <a:rPr lang="es-MX" dirty="0" smtClean="0"/>
                  <a:t> como sigue:</a:t>
                </a:r>
              </a:p>
              <a:p>
                <a:pPr marL="11430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charset="0"/>
                            </a:rPr>
                          </m:ctrlPr>
                        </m:sSubPr>
                        <m:e>
                          <m:r>
                            <a:rPr lang="es-MX" i="1" smtClean="0">
                              <a:latin typeface="Cambria Math"/>
                              <a:ea typeface="Cambria Math"/>
                            </a:rPr>
                            <m:t>𝛽</m:t>
                          </m:r>
                        </m:e>
                        <m:sub>
                          <m:r>
                            <a:rPr lang="es-MX" b="0" i="1" smtClean="0">
                              <a:latin typeface="Cambria Math"/>
                            </a:rPr>
                            <m:t>𝑐</m:t>
                          </m:r>
                        </m:sub>
                      </m:sSub>
                      <m:r>
                        <a:rPr lang="es-MX" b="0" i="1" smtClean="0">
                          <a:latin typeface="Cambria Math"/>
                        </a:rPr>
                        <m:t>=</m:t>
                      </m:r>
                      <m:sSub>
                        <m:sSubPr>
                          <m:ctrlPr>
                            <a:rPr lang="es-MX" b="0" i="1" smtClean="0">
                              <a:latin typeface="Cambria Math" charset="0"/>
                            </a:rPr>
                          </m:ctrlPr>
                        </m:sSubPr>
                        <m:e>
                          <m:r>
                            <a:rPr lang="es-MX" b="0" i="1" smtClean="0">
                              <a:latin typeface="Cambria Math"/>
                            </a:rPr>
                            <m:t>𝑓</m:t>
                          </m:r>
                        </m:e>
                        <m:sub>
                          <m:r>
                            <a:rPr lang="es-MX" b="0" i="1" smtClean="0">
                              <a:latin typeface="Cambria Math"/>
                            </a:rPr>
                            <m:t>1</m:t>
                          </m:r>
                        </m:sub>
                      </m:sSub>
                      <m:sSub>
                        <m:sSubPr>
                          <m:ctrlPr>
                            <a:rPr lang="es-MX" b="0" i="1" smtClean="0">
                              <a:latin typeface="Cambria Math" charset="0"/>
                            </a:rPr>
                          </m:ctrlPr>
                        </m:sSubPr>
                        <m:e>
                          <m:r>
                            <a:rPr lang="es-MX" b="0" i="1" smtClean="0">
                              <a:latin typeface="Cambria Math"/>
                              <a:ea typeface="Cambria Math"/>
                            </a:rPr>
                            <m:t>𝛽</m:t>
                          </m:r>
                        </m:e>
                        <m:sub>
                          <m:r>
                            <a:rPr lang="es-MX" b="0" i="1" smtClean="0">
                              <a:latin typeface="Cambria Math"/>
                            </a:rPr>
                            <m:t>1</m:t>
                          </m:r>
                        </m:sub>
                      </m:sSub>
                      <m:r>
                        <a:rPr lang="es-MX" b="0" i="1" smtClean="0">
                          <a:latin typeface="Cambria Math"/>
                        </a:rPr>
                        <m:t>+</m:t>
                      </m:r>
                      <m:sSub>
                        <m:sSubPr>
                          <m:ctrlPr>
                            <a:rPr lang="es-MX" b="0" i="1" smtClean="0">
                              <a:latin typeface="Cambria Math" charset="0"/>
                            </a:rPr>
                          </m:ctrlPr>
                        </m:sSubPr>
                        <m:e>
                          <m:r>
                            <a:rPr lang="es-MX" b="0" i="1" smtClean="0">
                              <a:latin typeface="Cambria Math"/>
                            </a:rPr>
                            <m:t>𝑓</m:t>
                          </m:r>
                        </m:e>
                        <m:sub>
                          <m:r>
                            <a:rPr lang="es-MX" b="0" i="1" smtClean="0">
                              <a:latin typeface="Cambria Math"/>
                            </a:rPr>
                            <m:t>2</m:t>
                          </m:r>
                        </m:sub>
                      </m:sSub>
                      <m:sSub>
                        <m:sSubPr>
                          <m:ctrlPr>
                            <a:rPr lang="es-MX" b="0" i="1" smtClean="0">
                              <a:latin typeface="Cambria Math" charset="0"/>
                            </a:rPr>
                          </m:ctrlPr>
                        </m:sSubPr>
                        <m:e>
                          <m:r>
                            <a:rPr lang="es-MX" b="0" i="1" smtClean="0">
                              <a:latin typeface="Cambria Math"/>
                              <a:ea typeface="Cambria Math"/>
                            </a:rPr>
                            <m:t>𝛽</m:t>
                          </m:r>
                        </m:e>
                        <m:sub>
                          <m:r>
                            <a:rPr lang="es-MX" b="0" i="1" smtClean="0">
                              <a:latin typeface="Cambria Math"/>
                            </a:rPr>
                            <m:t>2</m:t>
                          </m:r>
                        </m:sub>
                      </m:sSub>
                      <m:r>
                        <a:rPr lang="es-MX" b="0" i="1" smtClean="0">
                          <a:latin typeface="Cambria Math"/>
                        </a:rPr>
                        <m:t>+…+</m:t>
                      </m:r>
                      <m:sSub>
                        <m:sSubPr>
                          <m:ctrlPr>
                            <a:rPr lang="es-MX" b="0" i="1" smtClean="0">
                              <a:latin typeface="Cambria Math" charset="0"/>
                            </a:rPr>
                          </m:ctrlPr>
                        </m:sSubPr>
                        <m:e>
                          <m:r>
                            <a:rPr lang="es-MX" b="0" i="1" smtClean="0">
                              <a:latin typeface="Cambria Math"/>
                            </a:rPr>
                            <m:t>𝑓</m:t>
                          </m:r>
                        </m:e>
                        <m:sub>
                          <m:r>
                            <a:rPr lang="es-MX" b="0" i="1" smtClean="0">
                              <a:latin typeface="Cambria Math"/>
                            </a:rPr>
                            <m:t>𝑛</m:t>
                          </m:r>
                        </m:sub>
                      </m:sSub>
                      <m:sSub>
                        <m:sSubPr>
                          <m:ctrlPr>
                            <a:rPr lang="es-MX" b="0" i="1" smtClean="0">
                              <a:latin typeface="Cambria Math" charset="0"/>
                            </a:rPr>
                          </m:ctrlPr>
                        </m:sSubPr>
                        <m:e>
                          <m:r>
                            <a:rPr lang="es-MX" b="0" i="1" smtClean="0">
                              <a:latin typeface="Cambria Math"/>
                              <a:ea typeface="Cambria Math"/>
                            </a:rPr>
                            <m:t>𝛽</m:t>
                          </m:r>
                        </m:e>
                        <m:sub>
                          <m:r>
                            <a:rPr lang="es-MX" b="0" i="1" smtClean="0">
                              <a:latin typeface="Cambria Math"/>
                            </a:rPr>
                            <m:t>𝑛</m:t>
                          </m:r>
                        </m:sub>
                      </m:sSub>
                    </m:oMath>
                  </m:oMathPara>
                </a14:m>
                <a:endParaRPr lang="es-MX" dirty="0" smtClean="0"/>
              </a:p>
              <a:p>
                <a:pPr marL="114300" indent="0">
                  <a:buNone/>
                </a:pPr>
                <a:endParaRPr lang="es-MX" dirty="0"/>
              </a:p>
              <a:p>
                <a:pPr marL="114300" indent="0">
                  <a:buNone/>
                </a:pPr>
                <a:r>
                  <a:rPr lang="es-MX" dirty="0" smtClean="0"/>
                  <a:t>Nota: la beta de una cartera es la media ponderada de la beta de los valores que contiene.</a:t>
                </a: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600200"/>
                <a:ext cx="7620000" cy="3701008"/>
              </a:xfrm>
              <a:blipFill rotWithShape="1">
                <a:blip r:embed="rId2"/>
                <a:stretch>
                  <a:fillRect t="-988" r="-1520"/>
                </a:stretch>
              </a:blipFill>
            </p:spPr>
            <p:txBody>
              <a:bodyPr/>
              <a:lstStyle/>
              <a:p>
                <a:r>
                  <a:rPr lang="es-MX" dirty="0">
                    <a:noFill/>
                  </a:rPr>
                  <a:t> </a:t>
                </a:r>
              </a:p>
            </p:txBody>
          </p:sp>
        </mc:Fallback>
      </mc:AlternateContent>
    </p:spTree>
    <p:extLst>
      <p:ext uri="{BB962C8B-B14F-4D97-AF65-F5344CB8AC3E}">
        <p14:creationId xmlns:p14="http://schemas.microsoft.com/office/powerpoint/2010/main" val="37980465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DETERMINACIÓN DE LOS COSTOS DEL CAPITAL.</a:t>
            </a:r>
            <a:endParaRPr lang="es-MX" dirty="0"/>
          </a:p>
        </p:txBody>
      </p:sp>
      <p:sp>
        <p:nvSpPr>
          <p:cNvPr id="3" name="2 Marcador de contenido"/>
          <p:cNvSpPr>
            <a:spLocks noGrp="1"/>
          </p:cNvSpPr>
          <p:nvPr>
            <p:ph idx="1"/>
          </p:nvPr>
        </p:nvSpPr>
        <p:spPr/>
        <p:txBody>
          <a:bodyPr/>
          <a:lstStyle/>
          <a:p>
            <a:pPr algn="just"/>
            <a:r>
              <a:rPr lang="es-MX" dirty="0" smtClean="0"/>
              <a:t>Nos sirve para el análisis del riesgo y el rendimiento de la tasa de descuento depende de los arriesgado del proyecto para renovar el sistema de distribución del almacén .</a:t>
            </a:r>
          </a:p>
          <a:p>
            <a:endParaRPr lang="es-MX" dirty="0"/>
          </a:p>
          <a:p>
            <a:endParaRPr lang="es-MX" dirty="0" smtClean="0"/>
          </a:p>
          <a:p>
            <a:endParaRPr lang="es-MX" dirty="0"/>
          </a:p>
          <a:p>
            <a:endParaRPr lang="es-MX" dirty="0" smtClean="0"/>
          </a:p>
          <a:p>
            <a:endParaRPr lang="es-MX" dirty="0" smtClean="0"/>
          </a:p>
          <a:p>
            <a:endParaRPr lang="es-MX" dirty="0"/>
          </a:p>
          <a:p>
            <a:pPr algn="just"/>
            <a:r>
              <a:rPr lang="es-MX" dirty="0" smtClean="0"/>
              <a:t>El objetivo fundamental es explicar como se hacen estos cálculos planteamientos y varios problemas teóricos. </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6994" y="2780928"/>
            <a:ext cx="2880320"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3744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Rectángulo"/>
          <p:cNvSpPr/>
          <p:nvPr/>
        </p:nvSpPr>
        <p:spPr>
          <a:xfrm>
            <a:off x="428625" y="1285875"/>
            <a:ext cx="8358188" cy="478631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es-MX"/>
          </a:p>
        </p:txBody>
      </p:sp>
      <p:sp>
        <p:nvSpPr>
          <p:cNvPr id="3" name="5 Título"/>
          <p:cNvSpPr txBox="1">
            <a:spLocks/>
          </p:cNvSpPr>
          <p:nvPr/>
        </p:nvSpPr>
        <p:spPr>
          <a:xfrm>
            <a:off x="428625" y="476250"/>
            <a:ext cx="8229600" cy="677863"/>
          </a:xfrm>
          <a:prstGeom prst="rect">
            <a:avLst/>
          </a:prstGeom>
        </p:spPr>
        <p:txBody>
          <a:bodyPr>
            <a:normAutofit lnSpcReduction="100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MX" sz="4200" b="1" dirty="0" smtClean="0">
                <a:solidFill>
                  <a:schemeClr val="tx1"/>
                </a:solidFill>
                <a:cs typeface="Times New Roman" pitchFamily="18" charset="0"/>
              </a:rPr>
              <a:t>OBJETIVO</a:t>
            </a:r>
            <a:endParaRPr lang="es-MX" sz="4200" b="1" dirty="0">
              <a:solidFill>
                <a:schemeClr val="tx1"/>
              </a:solidFill>
              <a:cs typeface="Times New Roman" pitchFamily="18" charset="0"/>
            </a:endParaRPr>
          </a:p>
        </p:txBody>
      </p:sp>
      <p:sp>
        <p:nvSpPr>
          <p:cNvPr id="4" name="6 Marcador de contenido"/>
          <p:cNvSpPr txBox="1">
            <a:spLocks/>
          </p:cNvSpPr>
          <p:nvPr/>
        </p:nvSpPr>
        <p:spPr>
          <a:xfrm>
            <a:off x="457200" y="1285876"/>
            <a:ext cx="8229600" cy="4840288"/>
          </a:xfrm>
          <a:prstGeom prst="rect">
            <a:avLst/>
          </a:prstGeom>
        </p:spPr>
        <p:txBody>
          <a:bodyPr>
            <a:normAutofit fontScale="925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s-MX" sz="2400" b="1" dirty="0">
                <a:cs typeface="Times New Roman" pitchFamily="18" charset="0"/>
              </a:rPr>
              <a:t>El objetivo de este material audiovisual busca dotar a los estudiantes de los referentes fundamentales </a:t>
            </a:r>
            <a:r>
              <a:rPr lang="es-MX" sz="2400" b="1" dirty="0"/>
              <a:t>que componen la rentabilidad esperada y su nivel de riesgo, aunque estos suelen ser interdependientes. Debe tenerse en cuenta que los inversionistas pueden ser personas naturales o jurídicas y la forma en la que se define el nivel de riesgo para cada una es diferente.</a:t>
            </a:r>
          </a:p>
          <a:p>
            <a:pPr marL="114300" indent="0">
              <a:buNone/>
            </a:pPr>
            <a:endParaRPr lang="es-MX" sz="2400" b="1" dirty="0"/>
          </a:p>
          <a:p>
            <a:pPr marL="114300" indent="0">
              <a:buNone/>
            </a:pPr>
            <a:r>
              <a:rPr lang="es-MX" sz="2400" b="1" dirty="0"/>
              <a:t>Lo más común para definir el perfil de riesgo es llenar un cuestionario con información personal o de la empresa tales como el nivel de ingresos, activos, edad, información que revele si tienes un perfil de riesgo conservador, moderado o agresivo. Debemos recordar que entre más grande es la rentabilidad esperada más alto el riesgo al que debemos exponernos.</a:t>
            </a:r>
            <a:endParaRPr lang="es-MX" sz="2400" b="1" dirty="0" smtClean="0">
              <a:solidFill>
                <a:schemeClr val="accent2">
                  <a:lumMod val="50000"/>
                </a:schemeClr>
              </a:solidFill>
              <a:latin typeface="Times New Roman" pitchFamily="18" charset="0"/>
              <a:cs typeface="Times New Roman" pitchFamily="18" charset="0"/>
            </a:endParaRPr>
          </a:p>
          <a:p>
            <a:pPr marL="114300" indent="-457200" algn="just">
              <a:buFont typeface="Arial" pitchFamily="34" charset="0"/>
              <a:buAutoNum type="arabicPeriod"/>
              <a:defRPr/>
            </a:pPr>
            <a:endParaRPr lang="es-MX" sz="2400" b="1" dirty="0" smtClean="0">
              <a:solidFill>
                <a:schemeClr val="tx2">
                  <a:lumMod val="75000"/>
                </a:schemeClr>
              </a:solidFill>
              <a:latin typeface="Times New Roman" pitchFamily="18" charset="0"/>
              <a:cs typeface="Times New Roman" pitchFamily="18" charset="0"/>
            </a:endParaRPr>
          </a:p>
          <a:p>
            <a:pPr marL="114300" indent="-457200" algn="just">
              <a:buFont typeface="Arial" pitchFamily="34" charset="0"/>
              <a:buAutoNum type="arabicPeriod"/>
              <a:defRPr/>
            </a:pPr>
            <a:endParaRPr lang="es-MX" sz="2400" b="1" dirty="0" smtClean="0">
              <a:solidFill>
                <a:schemeClr val="tx2">
                  <a:lumMod val="75000"/>
                </a:schemeClr>
              </a:solidFill>
              <a:latin typeface="Times New Roman" pitchFamily="18" charset="0"/>
              <a:cs typeface="Times New Roman" pitchFamily="18" charset="0"/>
            </a:endParaRPr>
          </a:p>
          <a:p>
            <a:pPr marL="114300" indent="-457200" algn="just">
              <a:buFont typeface="Arial" pitchFamily="34" charset="0"/>
              <a:buAutoNum type="arabicPeriod"/>
              <a:defRPr/>
            </a:pPr>
            <a:endParaRPr lang="es-MX" sz="2400" b="1" dirty="0" smtClean="0">
              <a:solidFill>
                <a:schemeClr val="tx2">
                  <a:lumMod val="75000"/>
                </a:schemeClr>
              </a:solidFill>
              <a:latin typeface="Times New Roman" pitchFamily="18" charset="0"/>
              <a:cs typeface="Times New Roman" pitchFamily="18" charset="0"/>
            </a:endParaRPr>
          </a:p>
          <a:p>
            <a:pPr marL="114300" indent="-457200" algn="just">
              <a:buFont typeface="Arial" pitchFamily="34" charset="0"/>
              <a:buAutoNum type="arabicPeriod"/>
              <a:defRPr/>
            </a:pPr>
            <a:endParaRPr lang="es-MX" sz="2400" b="1" dirty="0" smtClean="0">
              <a:solidFill>
                <a:schemeClr val="tx2">
                  <a:lumMod val="75000"/>
                </a:schemeClr>
              </a:solidFill>
              <a:latin typeface="Times New Roman" pitchFamily="18" charset="0"/>
              <a:cs typeface="Times New Roman" pitchFamily="18" charset="0"/>
            </a:endParaRPr>
          </a:p>
          <a:p>
            <a:pPr marL="0">
              <a:defRPr/>
            </a:pPr>
            <a:endParaRPr lang="es-MX" dirty="0"/>
          </a:p>
        </p:txBody>
      </p:sp>
      <p:pic>
        <p:nvPicPr>
          <p:cNvPr id="5" name="6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850" y="155575"/>
            <a:ext cx="996950"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39517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Costo del capital accionario.</a:t>
            </a:r>
            <a:endParaRPr lang="es-MX" dirty="0"/>
          </a:p>
        </p:txBody>
      </p:sp>
      <p:sp>
        <p:nvSpPr>
          <p:cNvPr id="3" name="2 Marcador de contenido"/>
          <p:cNvSpPr>
            <a:spLocks noGrp="1"/>
          </p:cNvSpPr>
          <p:nvPr>
            <p:ph idx="1"/>
          </p:nvPr>
        </p:nvSpPr>
        <p:spPr>
          <a:xfrm>
            <a:off x="457200" y="1600200"/>
            <a:ext cx="4546848" cy="2476872"/>
          </a:xfrm>
        </p:spPr>
        <p:txBody>
          <a:bodyPr>
            <a:normAutofit/>
          </a:bodyPr>
          <a:lstStyle/>
          <a:p>
            <a:pPr algn="just"/>
            <a:r>
              <a:rPr lang="es-MX" dirty="0" smtClean="0"/>
              <a:t>Se analizan dos métodos para determinar el costo del capital accionario: el modelo de crecimiento de dividendos y la línea de mercado de valores (LMV).</a:t>
            </a:r>
          </a:p>
          <a:p>
            <a:pPr marL="114300" indent="0">
              <a:buNone/>
            </a:pPr>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429000"/>
            <a:ext cx="6984776"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85278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Método del crecimiento de los dividendos.</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600200"/>
                <a:ext cx="7620000" cy="3989040"/>
              </a:xfrm>
            </p:spPr>
            <p:txBody>
              <a:bodyPr/>
              <a:lstStyle/>
              <a:p>
                <a:r>
                  <a:rPr lang="es-MX" dirty="0" smtClean="0"/>
                  <a:t>La forma de calcular mas fácil el costo del capital, es seguir el modelo del crecimiento de dividendos de una empresa, el cual crecerá a una tasa constante g. Se determina de la siguiente manera.</a:t>
                </a:r>
              </a:p>
              <a:p>
                <a:pPr marL="11430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charset="0"/>
                            </a:rPr>
                          </m:ctrlPr>
                        </m:sSubPr>
                        <m:e>
                          <m:r>
                            <a:rPr lang="es-MX" b="0" i="1" smtClean="0">
                              <a:latin typeface="Cambria Math"/>
                            </a:rPr>
                            <m:t>𝑃</m:t>
                          </m:r>
                        </m:e>
                        <m:sub>
                          <m:r>
                            <a:rPr lang="es-MX" b="0" i="1" smtClean="0">
                              <a:latin typeface="Cambria Math"/>
                            </a:rPr>
                            <m:t>0</m:t>
                          </m:r>
                        </m:sub>
                      </m:sSub>
                      <m:r>
                        <a:rPr lang="es-MX" b="0" i="1" smtClean="0">
                          <a:latin typeface="Cambria Math"/>
                        </a:rPr>
                        <m:t>=</m:t>
                      </m:r>
                      <m:f>
                        <m:fPr>
                          <m:ctrlPr>
                            <a:rPr lang="es-MX" b="0" i="1" smtClean="0">
                              <a:latin typeface="Cambria Math" charset="0"/>
                            </a:rPr>
                          </m:ctrlPr>
                        </m:fPr>
                        <m:num>
                          <m:sSub>
                            <m:sSubPr>
                              <m:ctrlPr>
                                <a:rPr lang="es-MX" b="0" i="1" smtClean="0">
                                  <a:latin typeface="Cambria Math" charset="0"/>
                                </a:rPr>
                              </m:ctrlPr>
                            </m:sSubPr>
                            <m:e>
                              <m:r>
                                <a:rPr lang="es-MX" b="0" i="1" smtClean="0">
                                  <a:latin typeface="Cambria Math"/>
                                </a:rPr>
                                <m:t>𝐷</m:t>
                              </m:r>
                            </m:e>
                            <m:sub>
                              <m:r>
                                <a:rPr lang="es-MX" b="0" i="1" smtClean="0">
                                  <a:latin typeface="Cambria Math"/>
                                </a:rPr>
                                <m:t>0∗</m:t>
                              </m:r>
                            </m:sub>
                          </m:sSub>
                          <m:d>
                            <m:dPr>
                              <m:ctrlPr>
                                <a:rPr lang="es-MX" b="0" i="1" smtClean="0">
                                  <a:latin typeface="Cambria Math" charset="0"/>
                                </a:rPr>
                              </m:ctrlPr>
                            </m:dPr>
                            <m:e>
                              <m:r>
                                <a:rPr lang="es-MX" b="0" i="1" smtClean="0">
                                  <a:latin typeface="Cambria Math"/>
                                </a:rPr>
                                <m:t>1+</m:t>
                              </m:r>
                              <m:r>
                                <a:rPr lang="es-MX" b="0" i="1" smtClean="0">
                                  <a:latin typeface="Cambria Math"/>
                                </a:rPr>
                                <m:t>𝑔</m:t>
                              </m:r>
                            </m:e>
                          </m:d>
                        </m:num>
                        <m:den>
                          <m:sSub>
                            <m:sSubPr>
                              <m:ctrlPr>
                                <a:rPr lang="es-MX" b="0" i="1" smtClean="0">
                                  <a:latin typeface="Cambria Math" charset="0"/>
                                </a:rPr>
                              </m:ctrlPr>
                            </m:sSubPr>
                            <m:e>
                              <m:r>
                                <a:rPr lang="es-MX" b="0" i="1" smtClean="0">
                                  <a:latin typeface="Cambria Math"/>
                                </a:rPr>
                                <m:t>𝑅</m:t>
                              </m:r>
                            </m:e>
                            <m:sub>
                              <m:r>
                                <a:rPr lang="es-MX" b="0" i="1" smtClean="0">
                                  <a:latin typeface="Cambria Math"/>
                                </a:rPr>
                                <m:t>𝐸</m:t>
                              </m:r>
                            </m:sub>
                          </m:sSub>
                          <m:r>
                            <a:rPr lang="es-MX" b="0" i="1" smtClean="0">
                              <a:latin typeface="Cambria Math"/>
                            </a:rPr>
                            <m:t>−</m:t>
                          </m:r>
                          <m:r>
                            <a:rPr lang="es-MX" b="0" i="1" smtClean="0">
                              <a:latin typeface="Cambria Math"/>
                            </a:rPr>
                            <m:t>𝑔</m:t>
                          </m:r>
                        </m:den>
                      </m:f>
                      <m:r>
                        <a:rPr lang="es-MX" b="0" i="1" smtClean="0">
                          <a:latin typeface="Cambria Math"/>
                        </a:rPr>
                        <m:t>=</m:t>
                      </m:r>
                      <m:f>
                        <m:fPr>
                          <m:ctrlPr>
                            <a:rPr lang="es-MX" b="0" i="1" smtClean="0">
                              <a:latin typeface="Cambria Math" charset="0"/>
                            </a:rPr>
                          </m:ctrlPr>
                        </m:fPr>
                        <m:num>
                          <m:sSub>
                            <m:sSubPr>
                              <m:ctrlPr>
                                <a:rPr lang="es-MX" b="0" i="1" smtClean="0">
                                  <a:latin typeface="Cambria Math" charset="0"/>
                                </a:rPr>
                              </m:ctrlPr>
                            </m:sSubPr>
                            <m:e>
                              <m:r>
                                <a:rPr lang="es-MX" b="0" i="1" smtClean="0">
                                  <a:latin typeface="Cambria Math"/>
                                </a:rPr>
                                <m:t>𝐷</m:t>
                              </m:r>
                            </m:e>
                            <m:sub>
                              <m:r>
                                <a:rPr lang="es-MX" b="0" i="1" smtClean="0">
                                  <a:latin typeface="Cambria Math"/>
                                </a:rPr>
                                <m:t>1</m:t>
                              </m:r>
                            </m:sub>
                          </m:sSub>
                        </m:num>
                        <m:den>
                          <m:sSub>
                            <m:sSubPr>
                              <m:ctrlPr>
                                <a:rPr lang="es-MX" b="0" i="1" smtClean="0">
                                  <a:latin typeface="Cambria Math" charset="0"/>
                                </a:rPr>
                              </m:ctrlPr>
                            </m:sSubPr>
                            <m:e>
                              <m:r>
                                <a:rPr lang="es-MX" b="0" i="1" smtClean="0">
                                  <a:latin typeface="Cambria Math"/>
                                </a:rPr>
                                <m:t>𝑅</m:t>
                              </m:r>
                            </m:e>
                            <m:sub>
                              <m:r>
                                <a:rPr lang="es-MX" b="0" i="1" smtClean="0">
                                  <a:latin typeface="Cambria Math"/>
                                </a:rPr>
                                <m:t>𝐸</m:t>
                              </m:r>
                            </m:sub>
                          </m:sSub>
                          <m:r>
                            <a:rPr lang="es-MX" b="0" i="1" smtClean="0">
                              <a:latin typeface="Cambria Math"/>
                            </a:rPr>
                            <m:t>−</m:t>
                          </m:r>
                          <m:r>
                            <a:rPr lang="es-MX" b="0" i="1" smtClean="0">
                              <a:latin typeface="Cambria Math"/>
                            </a:rPr>
                            <m:t>𝑔</m:t>
                          </m:r>
                        </m:den>
                      </m:f>
                    </m:oMath>
                  </m:oMathPara>
                </a14:m>
                <a:endParaRPr lang="es-MX" dirty="0" smtClean="0"/>
              </a:p>
              <a:p>
                <a:pPr marL="114300" indent="0">
                  <a:buNone/>
                </a:pPr>
                <a:r>
                  <a:rPr lang="es-MX" dirty="0" smtClean="0"/>
                  <a:t>Donde:</a:t>
                </a:r>
              </a:p>
              <a:p>
                <a:pPr marL="114300" indent="0">
                  <a:buNone/>
                </a:pPr>
                <a14:m>
                  <m:oMath xmlns:m="http://schemas.openxmlformats.org/officeDocument/2006/math">
                    <m:sSub>
                      <m:sSubPr>
                        <m:ctrlPr>
                          <a:rPr lang="es-MX" i="1" smtClean="0">
                            <a:latin typeface="Cambria Math" charset="0"/>
                          </a:rPr>
                        </m:ctrlPr>
                      </m:sSubPr>
                      <m:e>
                        <m:r>
                          <a:rPr lang="es-MX" b="0" i="1" smtClean="0">
                            <a:latin typeface="Cambria Math"/>
                          </a:rPr>
                          <m:t>𝑃</m:t>
                        </m:r>
                      </m:e>
                      <m:sub>
                        <m:r>
                          <a:rPr lang="es-MX" b="0" i="1" smtClean="0">
                            <a:latin typeface="Cambria Math"/>
                          </a:rPr>
                          <m:t>𝑜</m:t>
                        </m:r>
                      </m:sub>
                    </m:sSub>
                  </m:oMath>
                </a14:m>
                <a:r>
                  <a:rPr lang="es-MX" dirty="0" smtClean="0"/>
                  <a:t>es el dividendo que se acaba de pagar.</a:t>
                </a:r>
              </a:p>
              <a:p>
                <a:pPr marL="114300" indent="0">
                  <a:buNone/>
                </a:pPr>
                <a14:m>
                  <m:oMath xmlns:m="http://schemas.openxmlformats.org/officeDocument/2006/math">
                    <m:sSub>
                      <m:sSubPr>
                        <m:ctrlPr>
                          <a:rPr lang="es-MX" i="1" smtClean="0">
                            <a:latin typeface="Cambria Math" charset="0"/>
                          </a:rPr>
                        </m:ctrlPr>
                      </m:sSubPr>
                      <m:e>
                        <m:r>
                          <a:rPr lang="es-MX" b="0" i="1" smtClean="0">
                            <a:latin typeface="Cambria Math"/>
                          </a:rPr>
                          <m:t>𝐷</m:t>
                        </m:r>
                      </m:e>
                      <m:sub>
                        <m:r>
                          <a:rPr lang="es-MX" b="0" i="1" smtClean="0">
                            <a:latin typeface="Cambria Math"/>
                          </a:rPr>
                          <m:t>1</m:t>
                        </m:r>
                      </m:sub>
                    </m:sSub>
                  </m:oMath>
                </a14:m>
                <a:r>
                  <a:rPr lang="es-MX" dirty="0" smtClean="0"/>
                  <a:t> es el dividendo proyectado para el periodo siguiente.</a:t>
                </a:r>
              </a:p>
              <a:p>
                <a:pPr marL="114300" indent="0">
                  <a:buNone/>
                </a:pPr>
                <a14:m>
                  <m:oMath xmlns:m="http://schemas.openxmlformats.org/officeDocument/2006/math">
                    <m:sSub>
                      <m:sSubPr>
                        <m:ctrlPr>
                          <a:rPr lang="es-MX" i="1" smtClean="0">
                            <a:latin typeface="Cambria Math" charset="0"/>
                          </a:rPr>
                        </m:ctrlPr>
                      </m:sSubPr>
                      <m:e>
                        <m:r>
                          <a:rPr lang="es-MX" b="0" i="1" smtClean="0">
                            <a:latin typeface="Cambria Math"/>
                          </a:rPr>
                          <m:t>𝑅</m:t>
                        </m:r>
                      </m:e>
                      <m:sub>
                        <m:r>
                          <a:rPr lang="es-MX" b="0" i="1" smtClean="0">
                            <a:latin typeface="Cambria Math"/>
                          </a:rPr>
                          <m:t>𝐸</m:t>
                        </m:r>
                      </m:sub>
                    </m:sSub>
                  </m:oMath>
                </a14:m>
                <a:r>
                  <a:rPr lang="es-MX" dirty="0" smtClean="0"/>
                  <a:t> representa el rendimiento requerido de la acción.</a:t>
                </a: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600200"/>
                <a:ext cx="7620000" cy="3989040"/>
              </a:xfrm>
              <a:blipFill rotWithShape="1">
                <a:blip r:embed="rId2"/>
                <a:stretch>
                  <a:fillRect t="-917" r="-1680"/>
                </a:stretch>
              </a:blipFill>
            </p:spPr>
            <p:txBody>
              <a:bodyPr/>
              <a:lstStyle/>
              <a:p>
                <a:r>
                  <a:rPr lang="es-MX">
                    <a:noFill/>
                  </a:rPr>
                  <a:t> </a:t>
                </a:r>
              </a:p>
            </p:txBody>
          </p:sp>
        </mc:Fallback>
      </mc:AlternateContent>
    </p:spTree>
    <p:extLst>
      <p:ext uri="{BB962C8B-B14F-4D97-AF65-F5344CB8AC3E}">
        <p14:creationId xmlns:p14="http://schemas.microsoft.com/office/powerpoint/2010/main" val="28249406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Método de la LMV </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600200"/>
                <a:ext cx="7620000" cy="3917032"/>
              </a:xfrm>
            </p:spPr>
            <p:txBody>
              <a:bodyPr/>
              <a:lstStyle/>
              <a:p>
                <a:r>
                  <a:rPr lang="es-MX" dirty="0" smtClean="0"/>
                  <a:t>Es la principal conclusión es que el rendimiento requerido o esperado de una inversión riesgosa. Se describe como:</a:t>
                </a:r>
              </a:p>
              <a:p>
                <a:endParaRPr lang="es-MX" dirty="0"/>
              </a:p>
              <a:p>
                <a:pPr marL="11430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charset="0"/>
                            </a:rPr>
                          </m:ctrlPr>
                        </m:sSubPr>
                        <m:e>
                          <m:r>
                            <a:rPr lang="es-MX" b="0" i="1" smtClean="0">
                              <a:latin typeface="Cambria Math"/>
                            </a:rPr>
                            <m:t>𝑅</m:t>
                          </m:r>
                        </m:e>
                        <m:sub>
                          <m:r>
                            <a:rPr lang="es-MX" b="0" i="1" smtClean="0">
                              <a:latin typeface="Cambria Math"/>
                            </a:rPr>
                            <m:t>𝐸</m:t>
                          </m:r>
                        </m:sub>
                      </m:sSub>
                      <m:r>
                        <a:rPr lang="es-MX" b="0" i="1" smtClean="0">
                          <a:latin typeface="Cambria Math"/>
                        </a:rPr>
                        <m:t>=</m:t>
                      </m:r>
                      <m:sSub>
                        <m:sSubPr>
                          <m:ctrlPr>
                            <a:rPr lang="es-MX" b="0" i="1" smtClean="0">
                              <a:latin typeface="Cambria Math" charset="0"/>
                            </a:rPr>
                          </m:ctrlPr>
                        </m:sSubPr>
                        <m:e>
                          <m:r>
                            <a:rPr lang="es-MX" b="0" i="1" smtClean="0">
                              <a:latin typeface="Cambria Math"/>
                            </a:rPr>
                            <m:t>𝑅</m:t>
                          </m:r>
                        </m:e>
                        <m:sub>
                          <m:r>
                            <a:rPr lang="es-MX" b="0" i="1" smtClean="0">
                              <a:latin typeface="Cambria Math"/>
                            </a:rPr>
                            <m:t>𝑓</m:t>
                          </m:r>
                        </m:sub>
                      </m:sSub>
                      <m:r>
                        <a:rPr lang="es-MX" b="0" i="1" smtClean="0">
                          <a:latin typeface="Cambria Math"/>
                        </a:rPr>
                        <m:t>+</m:t>
                      </m:r>
                      <m:sSub>
                        <m:sSubPr>
                          <m:ctrlPr>
                            <a:rPr lang="es-MX" b="0" i="1" smtClean="0">
                              <a:latin typeface="Cambria Math" charset="0"/>
                            </a:rPr>
                          </m:ctrlPr>
                        </m:sSubPr>
                        <m:e>
                          <m:r>
                            <a:rPr lang="es-MX" b="0" i="1" smtClean="0">
                              <a:latin typeface="Cambria Math"/>
                              <a:ea typeface="Cambria Math"/>
                            </a:rPr>
                            <m:t>𝛽</m:t>
                          </m:r>
                        </m:e>
                        <m:sub>
                          <m:r>
                            <a:rPr lang="es-MX" b="0" i="1" smtClean="0">
                              <a:latin typeface="Cambria Math"/>
                            </a:rPr>
                            <m:t>𝐸</m:t>
                          </m:r>
                        </m:sub>
                      </m:sSub>
                      <m:r>
                        <a:rPr lang="es-MX" b="0" i="1" smtClean="0">
                          <a:latin typeface="Cambria Math"/>
                        </a:rPr>
                        <m:t>∗</m:t>
                      </m:r>
                      <m:d>
                        <m:dPr>
                          <m:ctrlPr>
                            <a:rPr lang="es-MX" b="0" i="1" smtClean="0">
                              <a:latin typeface="Cambria Math" charset="0"/>
                            </a:rPr>
                          </m:ctrlPr>
                        </m:dPr>
                        <m:e>
                          <m:sSub>
                            <m:sSubPr>
                              <m:ctrlPr>
                                <a:rPr lang="es-MX" b="0" i="1" smtClean="0">
                                  <a:latin typeface="Cambria Math" charset="0"/>
                                </a:rPr>
                              </m:ctrlPr>
                            </m:sSubPr>
                            <m:e>
                              <m:r>
                                <a:rPr lang="es-MX" b="0" i="1" smtClean="0">
                                  <a:latin typeface="Cambria Math"/>
                                </a:rPr>
                                <m:t>𝑅</m:t>
                              </m:r>
                            </m:e>
                            <m:sub>
                              <m:r>
                                <a:rPr lang="es-MX" b="0" i="1" smtClean="0">
                                  <a:latin typeface="Cambria Math"/>
                                </a:rPr>
                                <m:t>𝑀</m:t>
                              </m:r>
                            </m:sub>
                          </m:sSub>
                          <m:r>
                            <a:rPr lang="es-MX" b="0" i="1" smtClean="0">
                              <a:latin typeface="Cambria Math"/>
                            </a:rPr>
                            <m:t>−</m:t>
                          </m:r>
                          <m:sSub>
                            <m:sSubPr>
                              <m:ctrlPr>
                                <a:rPr lang="es-MX" b="0" i="1" smtClean="0">
                                  <a:latin typeface="Cambria Math" charset="0"/>
                                </a:rPr>
                              </m:ctrlPr>
                            </m:sSubPr>
                            <m:e>
                              <m:r>
                                <a:rPr lang="es-MX" b="0" i="1" smtClean="0">
                                  <a:latin typeface="Cambria Math"/>
                                </a:rPr>
                                <m:t>𝑅</m:t>
                              </m:r>
                            </m:e>
                            <m:sub>
                              <m:r>
                                <a:rPr lang="es-MX" b="0" i="1" smtClean="0">
                                  <a:latin typeface="Cambria Math"/>
                                </a:rPr>
                                <m:t>𝑓</m:t>
                              </m:r>
                            </m:sub>
                          </m:sSub>
                        </m:e>
                      </m:d>
                    </m:oMath>
                  </m:oMathPara>
                </a14:m>
                <a:endParaRPr lang="es-MX" dirty="0" smtClean="0"/>
              </a:p>
              <a:p>
                <a:r>
                  <a:rPr lang="es-MX" dirty="0" smtClean="0"/>
                  <a:t>Donde:</a:t>
                </a:r>
              </a:p>
              <a:p>
                <a14:m>
                  <m:oMath xmlns:m="http://schemas.openxmlformats.org/officeDocument/2006/math">
                    <m:sSub>
                      <m:sSubPr>
                        <m:ctrlPr>
                          <a:rPr lang="es-MX" i="1" smtClean="0">
                            <a:latin typeface="Cambria Math" charset="0"/>
                          </a:rPr>
                        </m:ctrlPr>
                      </m:sSubPr>
                      <m:e>
                        <m:r>
                          <a:rPr lang="es-MX" b="0" i="1" smtClean="0">
                            <a:latin typeface="Cambria Math"/>
                          </a:rPr>
                          <m:t>𝑅</m:t>
                        </m:r>
                      </m:e>
                      <m:sub>
                        <m:r>
                          <a:rPr lang="es-MX" b="0" i="1" smtClean="0">
                            <a:latin typeface="Cambria Math"/>
                          </a:rPr>
                          <m:t>𝐸</m:t>
                        </m:r>
                      </m:sub>
                    </m:sSub>
                  </m:oMath>
                </a14:m>
                <a:r>
                  <a:rPr lang="es-MX" dirty="0" smtClean="0"/>
                  <a:t> es el rendimiento que requieren los accionistas.</a:t>
                </a:r>
              </a:p>
              <a:p>
                <a14:m>
                  <m:oMath xmlns:m="http://schemas.openxmlformats.org/officeDocument/2006/math">
                    <m:sSub>
                      <m:sSubPr>
                        <m:ctrlPr>
                          <a:rPr lang="es-MX" i="1" smtClean="0">
                            <a:latin typeface="Cambria Math" charset="0"/>
                          </a:rPr>
                        </m:ctrlPr>
                      </m:sSubPr>
                      <m:e>
                        <m:r>
                          <a:rPr lang="es-MX" b="0" i="1" smtClean="0">
                            <a:latin typeface="Cambria Math"/>
                          </a:rPr>
                          <m:t>𝑅</m:t>
                        </m:r>
                      </m:e>
                      <m:sub>
                        <m:r>
                          <a:rPr lang="es-MX" b="0" i="1" smtClean="0">
                            <a:latin typeface="Cambria Math"/>
                          </a:rPr>
                          <m:t>𝑓</m:t>
                        </m:r>
                      </m:sub>
                    </m:sSub>
                  </m:oMath>
                </a14:m>
                <a:r>
                  <a:rPr lang="es-MX" dirty="0" smtClean="0"/>
                  <a:t> la tasa libre de riesgo.</a:t>
                </a:r>
              </a:p>
              <a:p>
                <a14:m>
                  <m:oMath xmlns:m="http://schemas.openxmlformats.org/officeDocument/2006/math">
                    <m:sSub>
                      <m:sSubPr>
                        <m:ctrlPr>
                          <a:rPr lang="es-MX" i="1" smtClean="0">
                            <a:latin typeface="Cambria Math" charset="0"/>
                          </a:rPr>
                        </m:ctrlPr>
                      </m:sSubPr>
                      <m:e>
                        <m:r>
                          <a:rPr lang="es-MX" i="1" smtClean="0">
                            <a:latin typeface="Cambria Math"/>
                            <a:ea typeface="Cambria Math"/>
                          </a:rPr>
                          <m:t>𝛽</m:t>
                        </m:r>
                      </m:e>
                      <m:sub>
                        <m:r>
                          <a:rPr lang="es-MX" b="0" i="1" smtClean="0">
                            <a:latin typeface="Cambria Math"/>
                          </a:rPr>
                          <m:t>𝐸</m:t>
                        </m:r>
                      </m:sub>
                    </m:sSub>
                  </m:oMath>
                </a14:m>
                <a:r>
                  <a:rPr lang="es-MX" dirty="0" smtClean="0"/>
                  <a:t> es la beta estimada.</a:t>
                </a:r>
              </a:p>
              <a:p>
                <a14:m>
                  <m:oMath xmlns:m="http://schemas.openxmlformats.org/officeDocument/2006/math">
                    <m:d>
                      <m:dPr>
                        <m:ctrlPr>
                          <a:rPr lang="es-MX" i="1" smtClean="0">
                            <a:latin typeface="Cambria Math" charset="0"/>
                          </a:rPr>
                        </m:ctrlPr>
                      </m:dPr>
                      <m:e>
                        <m:sSub>
                          <m:sSubPr>
                            <m:ctrlPr>
                              <a:rPr lang="es-MX" i="1" smtClean="0">
                                <a:latin typeface="Cambria Math" charset="0"/>
                              </a:rPr>
                            </m:ctrlPr>
                          </m:sSubPr>
                          <m:e>
                            <m:r>
                              <a:rPr lang="es-MX" b="0" i="1" smtClean="0">
                                <a:latin typeface="Cambria Math"/>
                              </a:rPr>
                              <m:t>𝑅</m:t>
                            </m:r>
                          </m:e>
                          <m:sub>
                            <m:r>
                              <a:rPr lang="es-MX" b="0" i="1" smtClean="0">
                                <a:latin typeface="Cambria Math"/>
                              </a:rPr>
                              <m:t>𝑀</m:t>
                            </m:r>
                          </m:sub>
                        </m:sSub>
                        <m:r>
                          <a:rPr lang="es-MX" b="0" i="1" smtClean="0">
                            <a:latin typeface="Cambria Math"/>
                          </a:rPr>
                          <m:t>−</m:t>
                        </m:r>
                        <m:sSub>
                          <m:sSubPr>
                            <m:ctrlPr>
                              <a:rPr lang="es-MX" b="0" i="1" smtClean="0">
                                <a:latin typeface="Cambria Math" charset="0"/>
                              </a:rPr>
                            </m:ctrlPr>
                          </m:sSubPr>
                          <m:e>
                            <m:r>
                              <a:rPr lang="es-MX" b="0" i="1" smtClean="0">
                                <a:latin typeface="Cambria Math"/>
                              </a:rPr>
                              <m:t>𝑅</m:t>
                            </m:r>
                          </m:e>
                          <m:sub>
                            <m:r>
                              <a:rPr lang="es-MX" b="0" i="1" smtClean="0">
                                <a:latin typeface="Cambria Math"/>
                              </a:rPr>
                              <m:t>𝑓</m:t>
                            </m:r>
                          </m:sub>
                        </m:sSub>
                      </m:e>
                    </m:d>
                  </m:oMath>
                </a14:m>
                <a:r>
                  <a:rPr lang="es-MX" dirty="0" smtClean="0"/>
                  <a:t> es la prima de riesgo en el mercado.</a:t>
                </a: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600200"/>
                <a:ext cx="7620000" cy="3917032"/>
              </a:xfrm>
              <a:blipFill rotWithShape="1">
                <a:blip r:embed="rId2"/>
                <a:stretch>
                  <a:fillRect t="-935"/>
                </a:stretch>
              </a:blipFill>
            </p:spPr>
            <p:txBody>
              <a:bodyPr/>
              <a:lstStyle/>
              <a:p>
                <a:r>
                  <a:rPr lang="es-MX">
                    <a:noFill/>
                  </a:rPr>
                  <a:t> </a:t>
                </a:r>
              </a:p>
            </p:txBody>
          </p:sp>
        </mc:Fallback>
      </mc:AlternateContent>
    </p:spTree>
    <p:extLst>
      <p:ext uri="{BB962C8B-B14F-4D97-AF65-F5344CB8AC3E}">
        <p14:creationId xmlns:p14="http://schemas.microsoft.com/office/powerpoint/2010/main" val="120790313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Medias ponderadas y el costo del capital global.</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547951447"/>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01287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Balance general según el valor de mercado.</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060902503"/>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35685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Cálculos del costo medio ponderado del capital. </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804856916"/>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038268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Costo de la deuda.</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437604176"/>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9466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C</a:t>
            </a:r>
            <a:r>
              <a:rPr lang="es-MX" dirty="0" smtClean="0"/>
              <a:t>osto de las acciones preferentes.</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539552" y="2492896"/>
                <a:ext cx="7620000" cy="3196952"/>
              </a:xfrm>
            </p:spPr>
            <p:txBody>
              <a:bodyPr/>
              <a:lstStyle/>
              <a:p>
                <a:r>
                  <a:rPr lang="es-MX" dirty="0" smtClean="0"/>
                  <a:t>Las empresas pueden tener financiación con la emisión de acciones y preferentes. Si el dividendo de los preferentes es conocido y fijo, se puede estimar el costo del capital de las acciones preferentes mediante la ecuación:</a:t>
                </a:r>
              </a:p>
              <a:p>
                <a:endParaRPr lang="es-MX" dirty="0"/>
              </a:p>
              <a:p>
                <a:pPr marL="11430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charset="0"/>
                            </a:rPr>
                          </m:ctrlPr>
                        </m:sSubPr>
                        <m:e>
                          <m:r>
                            <a:rPr lang="es-MX" b="0" i="1" smtClean="0">
                              <a:latin typeface="Cambria Math"/>
                            </a:rPr>
                            <m:t>𝑟</m:t>
                          </m:r>
                        </m:e>
                        <m:sub>
                          <m:r>
                            <a:rPr lang="es-MX" b="0" i="1" smtClean="0">
                              <a:latin typeface="Cambria Math"/>
                            </a:rPr>
                            <m:t>𝐸</m:t>
                          </m:r>
                        </m:sub>
                      </m:sSub>
                      <m:r>
                        <a:rPr lang="es-MX" b="0" i="1" smtClean="0">
                          <a:latin typeface="Cambria Math"/>
                        </a:rPr>
                        <m:t>=</m:t>
                      </m:r>
                      <m:f>
                        <m:fPr>
                          <m:ctrlPr>
                            <a:rPr lang="es-MX" b="0" i="1" smtClean="0">
                              <a:latin typeface="Cambria Math" charset="0"/>
                            </a:rPr>
                          </m:ctrlPr>
                        </m:fPr>
                        <m:num>
                          <m:sSub>
                            <m:sSubPr>
                              <m:ctrlPr>
                                <a:rPr lang="es-MX" b="0" i="1" smtClean="0">
                                  <a:latin typeface="Cambria Math" charset="0"/>
                                </a:rPr>
                              </m:ctrlPr>
                            </m:sSubPr>
                            <m:e>
                              <m:r>
                                <a:rPr lang="es-MX" b="0" i="1" smtClean="0">
                                  <a:latin typeface="Cambria Math"/>
                                </a:rPr>
                                <m:t>𝐷𝑖𝑣</m:t>
                              </m:r>
                            </m:e>
                            <m:sub>
                              <m:r>
                                <a:rPr lang="es-MX" b="0" i="1" smtClean="0">
                                  <a:latin typeface="Cambria Math"/>
                                </a:rPr>
                                <m:t>1</m:t>
                              </m:r>
                            </m:sub>
                          </m:sSub>
                        </m:num>
                        <m:den>
                          <m:sSub>
                            <m:sSubPr>
                              <m:ctrlPr>
                                <a:rPr lang="es-MX" b="0" i="1" smtClean="0">
                                  <a:latin typeface="Cambria Math" charset="0"/>
                                </a:rPr>
                              </m:ctrlPr>
                            </m:sSubPr>
                            <m:e>
                              <m:r>
                                <a:rPr lang="es-MX" b="0" i="1" smtClean="0">
                                  <a:latin typeface="Cambria Math"/>
                                </a:rPr>
                                <m:t>𝑃</m:t>
                              </m:r>
                            </m:e>
                            <m:sub>
                              <m:r>
                                <a:rPr lang="es-MX" b="0" i="1" smtClean="0">
                                  <a:latin typeface="Cambria Math"/>
                                </a:rPr>
                                <m:t>0</m:t>
                              </m:r>
                            </m:sub>
                          </m:sSub>
                        </m:den>
                      </m:f>
                      <m:r>
                        <a:rPr lang="es-MX" b="0" i="1" smtClean="0">
                          <a:latin typeface="Cambria Math"/>
                        </a:rPr>
                        <m:t>+</m:t>
                      </m:r>
                      <m:r>
                        <a:rPr lang="es-MX" b="0" i="1" smtClean="0">
                          <a:latin typeface="Cambria Math"/>
                        </a:rPr>
                        <m:t>𝑐</m:t>
                      </m:r>
                    </m:oMath>
                  </m:oMathPara>
                </a14:m>
                <a:endParaRPr lang="es-MX" dirty="0" smtClean="0"/>
              </a:p>
              <a:p>
                <a:pPr marL="114300" indent="0">
                  <a:buNone/>
                </a:pPr>
                <a:r>
                  <a:rPr lang="es-MX" dirty="0" smtClean="0"/>
                  <a:t>Donde la tasa de crecimiento equivale a c.</a:t>
                </a: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539552" y="2492896"/>
                <a:ext cx="7620000" cy="3196952"/>
              </a:xfrm>
              <a:blipFill rotWithShape="1">
                <a:blip r:embed="rId2"/>
                <a:stretch>
                  <a:fillRect t="-1145"/>
                </a:stretch>
              </a:blipFill>
            </p:spPr>
            <p:txBody>
              <a:bodyPr/>
              <a:lstStyle/>
              <a:p>
                <a:r>
                  <a:rPr lang="es-MX">
                    <a:noFill/>
                  </a:rPr>
                  <a:t> </a:t>
                </a:r>
              </a:p>
            </p:txBody>
          </p:sp>
        </mc:Fallback>
      </mc:AlternateContent>
    </p:spTree>
    <p:extLst>
      <p:ext uri="{BB962C8B-B14F-4D97-AF65-F5344CB8AC3E}">
        <p14:creationId xmlns:p14="http://schemas.microsoft.com/office/powerpoint/2010/main" val="38645156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Costo de las acciones ordinarias.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518994068"/>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744516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Ecuación del costo medio ponderado del capital (CMPC).</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323528" y="2492896"/>
                <a:ext cx="7620000" cy="3196952"/>
              </a:xfrm>
            </p:spPr>
            <p:txBody>
              <a:bodyPr>
                <a:normAutofit lnSpcReduction="10000"/>
              </a:bodyPr>
              <a:lstStyle/>
              <a:p>
                <a:r>
                  <a:rPr lang="es-MX" dirty="0" smtClean="0"/>
                  <a:t>Es la indicación del costo del capital en acciones preferentes y deuda y el tipo de impositivo del impuesto de sociedades como:</a:t>
                </a:r>
              </a:p>
              <a:p>
                <a:pPr marL="114300" indent="0">
                  <a:buNone/>
                </a:pPr>
                <a:endParaRPr lang="es-MX" dirty="0" smtClean="0"/>
              </a:p>
              <a:p>
                <a:pPr marL="11430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charset="0"/>
                            </a:rPr>
                          </m:ctrlPr>
                        </m:sSubPr>
                        <m:e>
                          <m:r>
                            <a:rPr lang="es-MX" b="0" i="1" smtClean="0">
                              <a:latin typeface="Cambria Math"/>
                            </a:rPr>
                            <m:t>𝑟</m:t>
                          </m:r>
                        </m:e>
                        <m:sub>
                          <m:r>
                            <a:rPr lang="es-MX" b="0" i="1" smtClean="0">
                              <a:latin typeface="Cambria Math"/>
                            </a:rPr>
                            <m:t>𝐶𝑀𝑃𝐶</m:t>
                          </m:r>
                        </m:sub>
                      </m:sSub>
                      <m:r>
                        <a:rPr lang="es-MX" b="0" i="1" smtClean="0">
                          <a:latin typeface="Cambria Math"/>
                        </a:rPr>
                        <m:t>=</m:t>
                      </m:r>
                      <m:sSub>
                        <m:sSubPr>
                          <m:ctrlPr>
                            <a:rPr lang="es-MX" b="0" i="1" smtClean="0">
                              <a:latin typeface="Cambria Math" charset="0"/>
                            </a:rPr>
                          </m:ctrlPr>
                        </m:sSubPr>
                        <m:e>
                          <m:r>
                            <a:rPr lang="es-MX" b="0" i="1" smtClean="0">
                              <a:latin typeface="Cambria Math"/>
                            </a:rPr>
                            <m:t>𝑟</m:t>
                          </m:r>
                        </m:e>
                        <m:sub>
                          <m:r>
                            <a:rPr lang="es-MX" b="0" i="1" smtClean="0">
                              <a:latin typeface="Cambria Math"/>
                            </a:rPr>
                            <m:t>𝐸</m:t>
                          </m:r>
                        </m:sub>
                      </m:sSub>
                      <m:r>
                        <a:rPr lang="es-MX" b="0" i="1" smtClean="0">
                          <a:latin typeface="Cambria Math"/>
                        </a:rPr>
                        <m:t>𝐸</m:t>
                      </m:r>
                      <m:r>
                        <a:rPr lang="es-MX" b="0" i="1" smtClean="0">
                          <a:latin typeface="Cambria Math"/>
                        </a:rPr>
                        <m:t>%+</m:t>
                      </m:r>
                      <m:sSub>
                        <m:sSubPr>
                          <m:ctrlPr>
                            <a:rPr lang="es-MX" b="0" i="1" smtClean="0">
                              <a:latin typeface="Cambria Math" charset="0"/>
                            </a:rPr>
                          </m:ctrlPr>
                        </m:sSubPr>
                        <m:e>
                          <m:r>
                            <a:rPr lang="es-MX" b="0" i="1" smtClean="0">
                              <a:latin typeface="Cambria Math"/>
                            </a:rPr>
                            <m:t>𝑟</m:t>
                          </m:r>
                        </m:e>
                        <m:sub>
                          <m:r>
                            <a:rPr lang="es-MX" b="0" i="1" smtClean="0">
                              <a:latin typeface="Cambria Math"/>
                            </a:rPr>
                            <m:t>𝑝𝑑𝑓</m:t>
                          </m:r>
                        </m:sub>
                      </m:sSub>
                      <m:r>
                        <a:rPr lang="es-MX" b="0" i="1" smtClean="0">
                          <a:latin typeface="Cambria Math"/>
                        </a:rPr>
                        <m:t>+</m:t>
                      </m:r>
                      <m:r>
                        <a:rPr lang="es-MX" b="0" i="1" smtClean="0">
                          <a:latin typeface="Cambria Math"/>
                        </a:rPr>
                        <m:t>𝑃</m:t>
                      </m:r>
                      <m:r>
                        <a:rPr lang="es-MX" b="0" i="1" smtClean="0">
                          <a:latin typeface="Cambria Math"/>
                        </a:rPr>
                        <m:t>%+</m:t>
                      </m:r>
                      <m:sSub>
                        <m:sSubPr>
                          <m:ctrlPr>
                            <a:rPr lang="es-MX" b="0" i="1" smtClean="0">
                              <a:latin typeface="Cambria Math" charset="0"/>
                            </a:rPr>
                          </m:ctrlPr>
                        </m:sSubPr>
                        <m:e>
                          <m:r>
                            <a:rPr lang="es-MX" b="0" i="1" smtClean="0">
                              <a:latin typeface="Cambria Math"/>
                            </a:rPr>
                            <m:t>𝑟</m:t>
                          </m:r>
                        </m:e>
                        <m:sub>
                          <m:r>
                            <a:rPr lang="es-MX" b="0" i="1" smtClean="0">
                              <a:latin typeface="Cambria Math"/>
                            </a:rPr>
                            <m:t>𝐷</m:t>
                          </m:r>
                        </m:sub>
                      </m:sSub>
                      <m:d>
                        <m:dPr>
                          <m:ctrlPr>
                            <a:rPr lang="es-MX" b="0" i="1" smtClean="0">
                              <a:latin typeface="Cambria Math" charset="0"/>
                            </a:rPr>
                          </m:ctrlPr>
                        </m:dPr>
                        <m:e>
                          <m:r>
                            <a:rPr lang="es-MX" b="0" i="1" smtClean="0">
                              <a:latin typeface="Cambria Math"/>
                            </a:rPr>
                            <m:t>1−</m:t>
                          </m:r>
                          <m:sSub>
                            <m:sSubPr>
                              <m:ctrlPr>
                                <a:rPr lang="es-MX" b="0" i="1" smtClean="0">
                                  <a:latin typeface="Cambria Math" charset="0"/>
                                </a:rPr>
                              </m:ctrlPr>
                            </m:sSubPr>
                            <m:e>
                              <m:r>
                                <a:rPr lang="es-MX" b="0" i="1" smtClean="0">
                                  <a:latin typeface="Cambria Math"/>
                                </a:rPr>
                                <m:t>𝑇</m:t>
                              </m:r>
                            </m:e>
                            <m:sub>
                              <m:r>
                                <a:rPr lang="es-MX" b="0" i="1" smtClean="0">
                                  <a:latin typeface="Cambria Math"/>
                                </a:rPr>
                                <m:t>𝐶</m:t>
                              </m:r>
                            </m:sub>
                          </m:sSub>
                        </m:e>
                      </m:d>
                      <m:r>
                        <a:rPr lang="es-MX" b="0" i="1" smtClean="0">
                          <a:latin typeface="Cambria Math"/>
                        </a:rPr>
                        <m:t>𝐷</m:t>
                      </m:r>
                      <m:r>
                        <a:rPr lang="es-MX" b="0" i="1" smtClean="0">
                          <a:latin typeface="Cambria Math"/>
                        </a:rPr>
                        <m:t>%</m:t>
                      </m:r>
                    </m:oMath>
                  </m:oMathPara>
                </a14:m>
                <a:endParaRPr lang="es-MX" b="0" dirty="0" smtClean="0"/>
              </a:p>
              <a:p>
                <a:pPr marL="114300" indent="0">
                  <a:buNone/>
                </a:pPr>
                <a:endParaRPr lang="es-MX" b="0" dirty="0" smtClean="0"/>
              </a:p>
              <a:p>
                <a:r>
                  <a:rPr lang="es-MX" dirty="0" smtClean="0"/>
                  <a:t>La ecuación se puede resumir como:</a:t>
                </a:r>
              </a:p>
              <a:p>
                <a:endParaRPr lang="es-MX" dirty="0"/>
              </a:p>
              <a:p>
                <a:pPr marL="11430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charset="0"/>
                            </a:rPr>
                          </m:ctrlPr>
                        </m:sSubPr>
                        <m:e>
                          <m:r>
                            <a:rPr lang="es-MX" b="0" i="1" smtClean="0">
                              <a:latin typeface="Cambria Math"/>
                            </a:rPr>
                            <m:t>𝑟</m:t>
                          </m:r>
                        </m:e>
                        <m:sub>
                          <m:r>
                            <a:rPr lang="es-MX" b="0" i="1" smtClean="0">
                              <a:latin typeface="Cambria Math"/>
                            </a:rPr>
                            <m:t>𝐶𝑀𝑃𝐶</m:t>
                          </m:r>
                        </m:sub>
                      </m:sSub>
                      <m:r>
                        <a:rPr lang="es-MX" b="0" i="1" smtClean="0">
                          <a:latin typeface="Cambria Math"/>
                        </a:rPr>
                        <m:t>=</m:t>
                      </m:r>
                      <m:sSub>
                        <m:sSubPr>
                          <m:ctrlPr>
                            <a:rPr lang="es-MX" b="0" i="1" smtClean="0">
                              <a:latin typeface="Cambria Math" charset="0"/>
                            </a:rPr>
                          </m:ctrlPr>
                        </m:sSubPr>
                        <m:e>
                          <m:r>
                            <a:rPr lang="es-MX" b="0" i="1" smtClean="0">
                              <a:latin typeface="Cambria Math"/>
                            </a:rPr>
                            <m:t>𝑟</m:t>
                          </m:r>
                        </m:e>
                        <m:sub>
                          <m:r>
                            <a:rPr lang="es-MX" b="0" i="1" smtClean="0">
                              <a:latin typeface="Cambria Math"/>
                            </a:rPr>
                            <m:t>𝐸</m:t>
                          </m:r>
                        </m:sub>
                      </m:sSub>
                      <m:r>
                        <a:rPr lang="es-MX" b="0" i="1" smtClean="0">
                          <a:latin typeface="Cambria Math"/>
                        </a:rPr>
                        <m:t>𝐸</m:t>
                      </m:r>
                      <m:r>
                        <a:rPr lang="es-MX" b="0" i="1" smtClean="0">
                          <a:latin typeface="Cambria Math"/>
                        </a:rPr>
                        <m:t>%+</m:t>
                      </m:r>
                      <m:sSub>
                        <m:sSubPr>
                          <m:ctrlPr>
                            <a:rPr lang="es-MX" b="0" i="1" smtClean="0">
                              <a:latin typeface="Cambria Math" charset="0"/>
                            </a:rPr>
                          </m:ctrlPr>
                        </m:sSubPr>
                        <m:e>
                          <m:r>
                            <a:rPr lang="es-MX" b="0" i="1" smtClean="0">
                              <a:latin typeface="Cambria Math"/>
                            </a:rPr>
                            <m:t>𝑟</m:t>
                          </m:r>
                        </m:e>
                        <m:sub>
                          <m:r>
                            <a:rPr lang="es-MX" b="0" i="1" smtClean="0">
                              <a:latin typeface="Cambria Math"/>
                            </a:rPr>
                            <m:t>𝐷</m:t>
                          </m:r>
                        </m:sub>
                      </m:sSub>
                      <m:d>
                        <m:dPr>
                          <m:ctrlPr>
                            <a:rPr lang="es-MX" b="0" i="1" smtClean="0">
                              <a:latin typeface="Cambria Math" charset="0"/>
                            </a:rPr>
                          </m:ctrlPr>
                        </m:dPr>
                        <m:e>
                          <m:r>
                            <a:rPr lang="es-MX" b="0" i="1" smtClean="0">
                              <a:latin typeface="Cambria Math"/>
                            </a:rPr>
                            <m:t>1−</m:t>
                          </m:r>
                          <m:sSub>
                            <m:sSubPr>
                              <m:ctrlPr>
                                <a:rPr lang="es-MX" b="0" i="1" smtClean="0">
                                  <a:latin typeface="Cambria Math" charset="0"/>
                                </a:rPr>
                              </m:ctrlPr>
                            </m:sSubPr>
                            <m:e>
                              <m:r>
                                <a:rPr lang="es-MX" b="0" i="1" smtClean="0">
                                  <a:latin typeface="Cambria Math"/>
                                </a:rPr>
                                <m:t>𝑇</m:t>
                              </m:r>
                            </m:e>
                            <m:sub>
                              <m:r>
                                <a:rPr lang="es-MX" b="0" i="1" smtClean="0">
                                  <a:latin typeface="Cambria Math"/>
                                </a:rPr>
                                <m:t>𝐶</m:t>
                              </m:r>
                            </m:sub>
                          </m:sSub>
                        </m:e>
                      </m:d>
                      <m:r>
                        <a:rPr lang="es-MX" b="0" i="1" smtClean="0">
                          <a:latin typeface="Cambria Math"/>
                        </a:rPr>
                        <m:t>𝐷</m:t>
                      </m:r>
                      <m:r>
                        <a:rPr lang="es-MX" b="0" i="1" smtClean="0">
                          <a:latin typeface="Cambria Math"/>
                        </a:rPr>
                        <m:t>%</m:t>
                      </m:r>
                    </m:oMath>
                  </m:oMathPara>
                </a14:m>
                <a:endParaRPr lang="es-MX" b="0" dirty="0" smtClean="0"/>
              </a:p>
              <a:p>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323528" y="2492896"/>
                <a:ext cx="7620000" cy="3196952"/>
              </a:xfrm>
              <a:blipFill rotWithShape="0">
                <a:blip r:embed="rId2"/>
                <a:stretch>
                  <a:fillRect t="-2481" r="-240"/>
                </a:stretch>
              </a:blipFill>
            </p:spPr>
            <p:txBody>
              <a:bodyPr/>
              <a:lstStyle/>
              <a:p>
                <a:r>
                  <a:rPr lang="es-MX">
                    <a:noFill/>
                  </a:rPr>
                  <a:t> </a:t>
                </a:r>
              </a:p>
            </p:txBody>
          </p:sp>
        </mc:Fallback>
      </mc:AlternateContent>
    </p:spTree>
    <p:extLst>
      <p:ext uri="{BB962C8B-B14F-4D97-AF65-F5344CB8AC3E}">
        <p14:creationId xmlns:p14="http://schemas.microsoft.com/office/powerpoint/2010/main" val="13043386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Rectángulo"/>
          <p:cNvSpPr/>
          <p:nvPr/>
        </p:nvSpPr>
        <p:spPr>
          <a:xfrm>
            <a:off x="428625" y="1285875"/>
            <a:ext cx="8358188" cy="478631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es-MX"/>
          </a:p>
        </p:txBody>
      </p:sp>
      <p:sp>
        <p:nvSpPr>
          <p:cNvPr id="3" name="5 Título"/>
          <p:cNvSpPr txBox="1">
            <a:spLocks/>
          </p:cNvSpPr>
          <p:nvPr/>
        </p:nvSpPr>
        <p:spPr>
          <a:xfrm>
            <a:off x="428625" y="476250"/>
            <a:ext cx="8229600" cy="677863"/>
          </a:xfrm>
          <a:prstGeom prst="rect">
            <a:avLst/>
          </a:prstGeom>
        </p:spPr>
        <p:txBody>
          <a:bodyPr>
            <a:normAutofit lnSpcReduction="100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MX" sz="4200" b="1" dirty="0" smtClean="0">
                <a:solidFill>
                  <a:schemeClr val="tx1"/>
                </a:solidFill>
                <a:cs typeface="Times New Roman" pitchFamily="18" charset="0"/>
              </a:rPr>
              <a:t>INDICE</a:t>
            </a:r>
            <a:endParaRPr lang="es-MX" sz="4200" b="1" dirty="0">
              <a:solidFill>
                <a:schemeClr val="tx1"/>
              </a:solidFill>
              <a:cs typeface="Times New Roman" pitchFamily="18" charset="0"/>
            </a:endParaRPr>
          </a:p>
        </p:txBody>
      </p:sp>
      <p:sp>
        <p:nvSpPr>
          <p:cNvPr id="4" name="6 Marcador de contenido"/>
          <p:cNvSpPr txBox="1">
            <a:spLocks/>
          </p:cNvSpPr>
          <p:nvPr/>
        </p:nvSpPr>
        <p:spPr>
          <a:xfrm>
            <a:off x="457200" y="1500188"/>
            <a:ext cx="8229600" cy="4625975"/>
          </a:xfrm>
          <a:prstGeom prst="rect">
            <a:avLst/>
          </a:prstGeom>
        </p:spPr>
        <p:txBody>
          <a:bodyPr>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lgn="just">
              <a:buNone/>
              <a:defRPr/>
            </a:pPr>
            <a:endParaRPr lang="es-MX" sz="2400" b="1" dirty="0" smtClean="0">
              <a:latin typeface="+mj-lt"/>
              <a:cs typeface="Times New Roman" pitchFamily="18" charset="0"/>
            </a:endParaRPr>
          </a:p>
          <a:p>
            <a:pPr marL="0" indent="0" algn="just">
              <a:buNone/>
              <a:defRPr/>
            </a:pPr>
            <a:r>
              <a:rPr lang="es-MX" sz="2400" b="1" dirty="0" smtClean="0">
                <a:latin typeface="+mj-lt"/>
                <a:cs typeface="Times New Roman" pitchFamily="18" charset="0"/>
              </a:rPr>
              <a:t>1. Fundamentos de riesgo y rentabilidad.</a:t>
            </a:r>
          </a:p>
          <a:p>
            <a:pPr marL="0" indent="0" algn="just">
              <a:buNone/>
              <a:defRPr/>
            </a:pPr>
            <a:endParaRPr lang="es-MX" sz="2400" b="1" dirty="0">
              <a:latin typeface="+mj-lt"/>
              <a:cs typeface="Times New Roman" pitchFamily="18" charset="0"/>
            </a:endParaRPr>
          </a:p>
          <a:p>
            <a:pPr marL="0" indent="0" algn="just">
              <a:buNone/>
              <a:defRPr/>
            </a:pPr>
            <a:r>
              <a:rPr lang="es-MX" sz="2400" b="1" dirty="0" smtClean="0">
                <a:latin typeface="+mj-lt"/>
                <a:cs typeface="Times New Roman" pitchFamily="18" charset="0"/>
              </a:rPr>
              <a:t>2. Riesgo y rendimiento del mercado de capitales.</a:t>
            </a:r>
          </a:p>
          <a:p>
            <a:pPr marL="0" indent="0" algn="just">
              <a:buNone/>
              <a:defRPr/>
            </a:pPr>
            <a:endParaRPr lang="es-MX" sz="2400" b="1" dirty="0">
              <a:latin typeface="+mj-lt"/>
              <a:cs typeface="Times New Roman" pitchFamily="18" charset="0"/>
            </a:endParaRPr>
          </a:p>
          <a:p>
            <a:pPr marL="0" indent="0" algn="just">
              <a:buNone/>
              <a:defRPr/>
            </a:pPr>
            <a:r>
              <a:rPr lang="es-MX" sz="2400" b="1" dirty="0" smtClean="0">
                <a:latin typeface="+mj-lt"/>
                <a:cs typeface="Times New Roman" pitchFamily="18" charset="0"/>
              </a:rPr>
              <a:t>3. Los diferentes tipos de riesgo y su medición.</a:t>
            </a:r>
          </a:p>
          <a:p>
            <a:pPr marL="0" indent="0" algn="just">
              <a:buNone/>
              <a:defRPr/>
            </a:pPr>
            <a:endParaRPr lang="es-MX" sz="2400" b="1" dirty="0">
              <a:latin typeface="+mj-lt"/>
              <a:cs typeface="Times New Roman" pitchFamily="18" charset="0"/>
            </a:endParaRPr>
          </a:p>
          <a:p>
            <a:pPr marL="0" indent="0" algn="just">
              <a:buNone/>
              <a:defRPr/>
            </a:pPr>
            <a:r>
              <a:rPr lang="es-MX" sz="2400" b="1" dirty="0" smtClean="0">
                <a:latin typeface="+mj-lt"/>
                <a:cs typeface="Times New Roman" pitchFamily="18" charset="0"/>
              </a:rPr>
              <a:t>4. Determinantes de los costos de capital.</a:t>
            </a:r>
          </a:p>
          <a:p>
            <a:pPr marL="114300" indent="-457200" algn="just">
              <a:buFont typeface="Arial" pitchFamily="34" charset="0"/>
              <a:buAutoNum type="arabicPeriod"/>
              <a:defRPr/>
            </a:pPr>
            <a:endParaRPr lang="es-MX" sz="2400" b="1" dirty="0" smtClean="0">
              <a:solidFill>
                <a:schemeClr val="accent2">
                  <a:lumMod val="50000"/>
                </a:schemeClr>
              </a:solidFill>
              <a:latin typeface="Times New Roman" pitchFamily="18" charset="0"/>
              <a:cs typeface="Times New Roman" pitchFamily="18" charset="0"/>
            </a:endParaRPr>
          </a:p>
          <a:p>
            <a:pPr marL="114300" indent="-457200" algn="just">
              <a:buFont typeface="Arial" pitchFamily="34" charset="0"/>
              <a:buAutoNum type="arabicPeriod"/>
              <a:defRPr/>
            </a:pPr>
            <a:endParaRPr lang="es-MX" sz="2400" b="1" dirty="0" smtClean="0">
              <a:solidFill>
                <a:schemeClr val="tx2">
                  <a:lumMod val="75000"/>
                </a:schemeClr>
              </a:solidFill>
              <a:latin typeface="Times New Roman" pitchFamily="18" charset="0"/>
              <a:cs typeface="Times New Roman" pitchFamily="18" charset="0"/>
            </a:endParaRPr>
          </a:p>
          <a:p>
            <a:pPr marL="114300" indent="-457200" algn="just">
              <a:buFont typeface="Arial" pitchFamily="34" charset="0"/>
              <a:buAutoNum type="arabicPeriod"/>
              <a:defRPr/>
            </a:pPr>
            <a:endParaRPr lang="es-MX" sz="2400" b="1" dirty="0" smtClean="0">
              <a:solidFill>
                <a:schemeClr val="tx2">
                  <a:lumMod val="75000"/>
                </a:schemeClr>
              </a:solidFill>
              <a:latin typeface="Times New Roman" pitchFamily="18" charset="0"/>
              <a:cs typeface="Times New Roman" pitchFamily="18" charset="0"/>
            </a:endParaRPr>
          </a:p>
          <a:p>
            <a:pPr marL="114300" indent="-457200" algn="just">
              <a:buFont typeface="Arial" pitchFamily="34" charset="0"/>
              <a:buAutoNum type="arabicPeriod"/>
              <a:defRPr/>
            </a:pPr>
            <a:endParaRPr lang="es-MX" sz="2400" b="1" dirty="0" smtClean="0">
              <a:solidFill>
                <a:schemeClr val="tx2">
                  <a:lumMod val="75000"/>
                </a:schemeClr>
              </a:solidFill>
              <a:latin typeface="Times New Roman" pitchFamily="18" charset="0"/>
              <a:cs typeface="Times New Roman" pitchFamily="18" charset="0"/>
            </a:endParaRPr>
          </a:p>
          <a:p>
            <a:pPr marL="114300" indent="-457200" algn="just">
              <a:buFont typeface="Arial" pitchFamily="34" charset="0"/>
              <a:buAutoNum type="arabicPeriod"/>
              <a:defRPr/>
            </a:pPr>
            <a:endParaRPr lang="es-MX" sz="2400" b="1" dirty="0" smtClean="0">
              <a:solidFill>
                <a:schemeClr val="tx2">
                  <a:lumMod val="75000"/>
                </a:schemeClr>
              </a:solidFill>
              <a:latin typeface="Times New Roman" pitchFamily="18" charset="0"/>
              <a:cs typeface="Times New Roman" pitchFamily="18" charset="0"/>
            </a:endParaRPr>
          </a:p>
          <a:p>
            <a:pPr marL="0">
              <a:defRPr/>
            </a:pPr>
            <a:endParaRPr lang="es-MX" dirty="0"/>
          </a:p>
        </p:txBody>
      </p:sp>
      <p:pic>
        <p:nvPicPr>
          <p:cNvPr id="5" name="6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850" y="155575"/>
            <a:ext cx="996950"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90193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Utilización del CMPC en la valoración de proyectos.</a:t>
            </a:r>
            <a:endParaRPr lang="es-MX" dirty="0"/>
          </a:p>
        </p:txBody>
      </p:sp>
      <p:sp>
        <p:nvSpPr>
          <p:cNvPr id="3" name="2 Marcador de contenido"/>
          <p:cNvSpPr>
            <a:spLocks noGrp="1"/>
          </p:cNvSpPr>
          <p:nvPr>
            <p:ph idx="1"/>
          </p:nvPr>
        </p:nvSpPr>
        <p:spPr>
          <a:xfrm>
            <a:off x="395536" y="2564904"/>
            <a:ext cx="7620000" cy="3052936"/>
          </a:xfrm>
        </p:spPr>
        <p:txBody>
          <a:bodyPr/>
          <a:lstStyle/>
          <a:p>
            <a:pPr algn="just"/>
            <a:r>
              <a:rPr lang="es-MX" dirty="0" smtClean="0"/>
              <a:t>El costo del capital de un proyecto depende de su riesgo.</a:t>
            </a:r>
          </a:p>
          <a:p>
            <a:pPr algn="just"/>
            <a:endParaRPr lang="es-MX" dirty="0"/>
          </a:p>
          <a:p>
            <a:pPr algn="just"/>
            <a:r>
              <a:rPr lang="es-MX" dirty="0" smtClean="0"/>
              <a:t>Cuando el riesgo de mercado o sistémico de un proyecto similar a la media de riesgo de mercado de inversiones de la misma empresa.</a:t>
            </a:r>
          </a:p>
          <a:p>
            <a:pPr algn="just"/>
            <a:endParaRPr lang="es-MX" dirty="0"/>
          </a:p>
          <a:p>
            <a:pPr algn="just"/>
            <a:r>
              <a:rPr lang="es-MX" dirty="0" smtClean="0"/>
              <a:t>Su costo del capital es igual al costo del capital de cartera con todos los valores de la empresa. </a:t>
            </a:r>
            <a:endParaRPr lang="es-MX" dirty="0"/>
          </a:p>
        </p:txBody>
      </p:sp>
    </p:spTree>
    <p:extLst>
      <p:ext uri="{BB962C8B-B14F-4D97-AF65-F5344CB8AC3E}">
        <p14:creationId xmlns:p14="http://schemas.microsoft.com/office/powerpoint/2010/main" val="34981804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Método CMPC.</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957332831"/>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83318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La ecuación del método de CMPC.</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r>
                  <a:rPr lang="es-MX" dirty="0" smtClean="0"/>
                  <a:t>El método CMPC se basa que el costo medio ponderado del capital de las empresas representan la rentabilidad media que estas deben pagar a sus inversores después de impuestos.</a:t>
                </a:r>
              </a:p>
              <a:p>
                <a:endParaRPr lang="es-MX" dirty="0"/>
              </a:p>
              <a:p>
                <a:pPr marL="114300" indent="0">
                  <a:buNone/>
                </a:pPr>
                <a14:m>
                  <m:oMathPara xmlns:m="http://schemas.openxmlformats.org/officeDocument/2006/math">
                    <m:oMathParaPr>
                      <m:jc m:val="centerGroup"/>
                    </m:oMathParaPr>
                    <m:oMath xmlns:m="http://schemas.openxmlformats.org/officeDocument/2006/math">
                      <m:sSup>
                        <m:sSupPr>
                          <m:ctrlPr>
                            <a:rPr lang="es-MX" i="1" smtClean="0">
                              <a:latin typeface="Cambria Math" charset="0"/>
                            </a:rPr>
                          </m:ctrlPr>
                        </m:sSupPr>
                        <m:e>
                          <m:sSub>
                            <m:sSubPr>
                              <m:ctrlPr>
                                <a:rPr lang="es-MX" i="1" smtClean="0">
                                  <a:latin typeface="Cambria Math" charset="0"/>
                                </a:rPr>
                              </m:ctrlPr>
                            </m:sSubPr>
                            <m:e>
                              <m:r>
                                <a:rPr lang="es-MX" b="0" i="1" smtClean="0">
                                  <a:latin typeface="Cambria Math"/>
                                </a:rPr>
                                <m:t>𝑉</m:t>
                              </m:r>
                            </m:e>
                            <m:sub>
                              <m:r>
                                <a:rPr lang="es-MX" b="0" i="1" smtClean="0">
                                  <a:latin typeface="Cambria Math"/>
                                </a:rPr>
                                <m:t>0</m:t>
                              </m:r>
                            </m:sub>
                          </m:sSub>
                        </m:e>
                        <m:sup>
                          <m:r>
                            <a:rPr lang="es-MX" b="0" i="1" smtClean="0">
                              <a:latin typeface="Cambria Math"/>
                            </a:rPr>
                            <m:t>𝐿</m:t>
                          </m:r>
                        </m:sup>
                      </m:sSup>
                      <m:r>
                        <a:rPr lang="es-MX" b="0" i="1" smtClean="0">
                          <a:latin typeface="Cambria Math"/>
                        </a:rPr>
                        <m:t>=</m:t>
                      </m:r>
                      <m:f>
                        <m:fPr>
                          <m:ctrlPr>
                            <a:rPr lang="es-MX" b="0" i="1" smtClean="0">
                              <a:latin typeface="Cambria Math" charset="0"/>
                            </a:rPr>
                          </m:ctrlPr>
                        </m:fPr>
                        <m:num>
                          <m:sSub>
                            <m:sSubPr>
                              <m:ctrlPr>
                                <a:rPr lang="es-MX" b="0" i="1" smtClean="0">
                                  <a:latin typeface="Cambria Math" charset="0"/>
                                </a:rPr>
                              </m:ctrlPr>
                            </m:sSubPr>
                            <m:e>
                              <m:r>
                                <a:rPr lang="es-MX" b="0" i="1" smtClean="0">
                                  <a:latin typeface="Cambria Math"/>
                                </a:rPr>
                                <m:t>𝐹𝐶𝐿</m:t>
                              </m:r>
                            </m:e>
                            <m:sub>
                              <m:r>
                                <a:rPr lang="es-MX" b="0" i="1" smtClean="0">
                                  <a:latin typeface="Cambria Math"/>
                                </a:rPr>
                                <m:t>1</m:t>
                              </m:r>
                            </m:sub>
                          </m:sSub>
                        </m:num>
                        <m:den>
                          <m:r>
                            <a:rPr lang="es-MX" b="0" i="1" smtClean="0">
                              <a:latin typeface="Cambria Math"/>
                            </a:rPr>
                            <m:t>1+</m:t>
                          </m:r>
                          <m:sSub>
                            <m:sSubPr>
                              <m:ctrlPr>
                                <a:rPr lang="es-MX" b="0" i="1" smtClean="0">
                                  <a:latin typeface="Cambria Math" charset="0"/>
                                </a:rPr>
                              </m:ctrlPr>
                            </m:sSubPr>
                            <m:e>
                              <m:r>
                                <a:rPr lang="es-MX" b="0" i="1" smtClean="0">
                                  <a:latin typeface="Cambria Math"/>
                                </a:rPr>
                                <m:t>𝑟</m:t>
                              </m:r>
                            </m:e>
                            <m:sub>
                              <m:r>
                                <a:rPr lang="es-MX" b="0" i="1" smtClean="0">
                                  <a:latin typeface="Cambria Math"/>
                                </a:rPr>
                                <m:t>𝐶𝑀𝑃𝐶</m:t>
                              </m:r>
                            </m:sub>
                          </m:sSub>
                        </m:den>
                      </m:f>
                      <m:r>
                        <a:rPr lang="es-MX" b="0" i="1" smtClean="0">
                          <a:latin typeface="Cambria Math"/>
                        </a:rPr>
                        <m:t>+</m:t>
                      </m:r>
                      <m:f>
                        <m:fPr>
                          <m:ctrlPr>
                            <a:rPr lang="es-MX" b="0" i="1" smtClean="0">
                              <a:latin typeface="Cambria Math" charset="0"/>
                            </a:rPr>
                          </m:ctrlPr>
                        </m:fPr>
                        <m:num>
                          <m:sSub>
                            <m:sSubPr>
                              <m:ctrlPr>
                                <a:rPr lang="es-MX" b="0" i="1" smtClean="0">
                                  <a:latin typeface="Cambria Math" charset="0"/>
                                </a:rPr>
                              </m:ctrlPr>
                            </m:sSubPr>
                            <m:e>
                              <m:r>
                                <a:rPr lang="es-MX" b="0" i="1" smtClean="0">
                                  <a:latin typeface="Cambria Math"/>
                                </a:rPr>
                                <m:t>𝐹𝐶𝐿</m:t>
                              </m:r>
                            </m:e>
                            <m:sub>
                              <m:r>
                                <a:rPr lang="es-MX" b="0" i="1" smtClean="0">
                                  <a:latin typeface="Cambria Math"/>
                                </a:rPr>
                                <m:t>2</m:t>
                              </m:r>
                            </m:sub>
                          </m:sSub>
                        </m:num>
                        <m:den>
                          <m:sSup>
                            <m:sSupPr>
                              <m:ctrlPr>
                                <a:rPr lang="es-MX" b="0" i="1" smtClean="0">
                                  <a:latin typeface="Cambria Math" charset="0"/>
                                </a:rPr>
                              </m:ctrlPr>
                            </m:sSupPr>
                            <m:e>
                              <m:d>
                                <m:dPr>
                                  <m:ctrlPr>
                                    <a:rPr lang="es-MX" b="0" i="1" smtClean="0">
                                      <a:latin typeface="Cambria Math" charset="0"/>
                                    </a:rPr>
                                  </m:ctrlPr>
                                </m:dPr>
                                <m:e>
                                  <m:r>
                                    <a:rPr lang="es-MX" b="0" i="1" smtClean="0">
                                      <a:latin typeface="Cambria Math"/>
                                    </a:rPr>
                                    <m:t>1+</m:t>
                                  </m:r>
                                  <m:sSub>
                                    <m:sSubPr>
                                      <m:ctrlPr>
                                        <a:rPr lang="es-MX" b="0" i="1" smtClean="0">
                                          <a:latin typeface="Cambria Math" charset="0"/>
                                        </a:rPr>
                                      </m:ctrlPr>
                                    </m:sSubPr>
                                    <m:e>
                                      <m:r>
                                        <a:rPr lang="es-MX" b="0" i="1" smtClean="0">
                                          <a:latin typeface="Cambria Math"/>
                                        </a:rPr>
                                        <m:t>𝑟</m:t>
                                      </m:r>
                                    </m:e>
                                    <m:sub>
                                      <m:r>
                                        <a:rPr lang="es-MX" b="0" i="1" smtClean="0">
                                          <a:latin typeface="Cambria Math"/>
                                        </a:rPr>
                                        <m:t>𝐶𝑀𝑃𝐶</m:t>
                                      </m:r>
                                    </m:sub>
                                  </m:sSub>
                                </m:e>
                              </m:d>
                            </m:e>
                            <m:sup>
                              <m:r>
                                <a:rPr lang="es-MX" b="0" i="1" smtClean="0">
                                  <a:latin typeface="Cambria Math"/>
                                </a:rPr>
                                <m:t>2</m:t>
                              </m:r>
                            </m:sup>
                          </m:sSup>
                        </m:den>
                      </m:f>
                      <m:r>
                        <a:rPr lang="es-MX" b="0" i="1" smtClean="0">
                          <a:latin typeface="Cambria Math"/>
                        </a:rPr>
                        <m:t>+…+</m:t>
                      </m:r>
                      <m:f>
                        <m:fPr>
                          <m:ctrlPr>
                            <a:rPr lang="es-MX" b="0" i="1" smtClean="0">
                              <a:latin typeface="Cambria Math" charset="0"/>
                            </a:rPr>
                          </m:ctrlPr>
                        </m:fPr>
                        <m:num>
                          <m:sSub>
                            <m:sSubPr>
                              <m:ctrlPr>
                                <a:rPr lang="es-MX" b="0" i="1" smtClean="0">
                                  <a:latin typeface="Cambria Math" charset="0"/>
                                </a:rPr>
                              </m:ctrlPr>
                            </m:sSubPr>
                            <m:e>
                              <m:r>
                                <a:rPr lang="es-MX" b="0" i="1" smtClean="0">
                                  <a:latin typeface="Cambria Math"/>
                                </a:rPr>
                                <m:t>𝐹𝐶𝐿</m:t>
                              </m:r>
                            </m:e>
                            <m:sub>
                              <m:r>
                                <a:rPr lang="es-MX" b="0" i="1" smtClean="0">
                                  <a:latin typeface="Cambria Math"/>
                                </a:rPr>
                                <m:t>𝑇</m:t>
                              </m:r>
                            </m:sub>
                          </m:sSub>
                        </m:num>
                        <m:den>
                          <m:sSup>
                            <m:sSupPr>
                              <m:ctrlPr>
                                <a:rPr lang="es-MX" b="0" i="1" smtClean="0">
                                  <a:latin typeface="Cambria Math" charset="0"/>
                                </a:rPr>
                              </m:ctrlPr>
                            </m:sSupPr>
                            <m:e>
                              <m:d>
                                <m:dPr>
                                  <m:ctrlPr>
                                    <a:rPr lang="es-MX" b="0" i="1" smtClean="0">
                                      <a:latin typeface="Cambria Math" charset="0"/>
                                    </a:rPr>
                                  </m:ctrlPr>
                                </m:dPr>
                                <m:e>
                                  <m:r>
                                    <a:rPr lang="es-MX" b="0" i="1" smtClean="0">
                                      <a:latin typeface="Cambria Math"/>
                                    </a:rPr>
                                    <m:t>1+</m:t>
                                  </m:r>
                                  <m:sSub>
                                    <m:sSubPr>
                                      <m:ctrlPr>
                                        <a:rPr lang="es-MX" b="0" i="1" smtClean="0">
                                          <a:latin typeface="Cambria Math" charset="0"/>
                                        </a:rPr>
                                      </m:ctrlPr>
                                    </m:sSubPr>
                                    <m:e>
                                      <m:r>
                                        <a:rPr lang="es-MX" b="0" i="1" smtClean="0">
                                          <a:latin typeface="Cambria Math"/>
                                        </a:rPr>
                                        <m:t>𝑟</m:t>
                                      </m:r>
                                    </m:e>
                                    <m:sub>
                                      <m:r>
                                        <a:rPr lang="es-MX" b="0" i="1" smtClean="0">
                                          <a:latin typeface="Cambria Math"/>
                                        </a:rPr>
                                        <m:t>𝐶𝑀𝑃𝐶</m:t>
                                      </m:r>
                                    </m:sub>
                                  </m:sSub>
                                </m:e>
                              </m:d>
                            </m:e>
                            <m:sup>
                              <m:r>
                                <a:rPr lang="es-MX" b="0" i="1" smtClean="0">
                                  <a:latin typeface="Cambria Math"/>
                                </a:rPr>
                                <m:t>𝑇</m:t>
                              </m:r>
                            </m:sup>
                          </m:sSup>
                        </m:den>
                      </m:f>
                    </m:oMath>
                  </m:oMathPara>
                </a14:m>
                <a:endParaRPr lang="es-MX" dirty="0" smtClean="0"/>
              </a:p>
              <a:p>
                <a:pPr marL="114300" indent="0">
                  <a:buNone/>
                </a:pPr>
                <a:endParaRPr lang="es-MX" dirty="0" smtClean="0"/>
              </a:p>
              <a:p>
                <a:pPr marL="114300" indent="0">
                  <a:buNone/>
                </a:pPr>
                <a:r>
                  <a:rPr lang="es-MX" dirty="0" smtClean="0"/>
                  <a:t>De este modo, para conseguir un VAN positivo, los proyectos con un riesgo igual al riesgo medio de los proyectos de la empresa deben generar una rentabilidad esperada como mínimo CMPC de la empresa.</a:t>
                </a: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t="-762" r="-800"/>
                </a:stretch>
              </a:blipFill>
            </p:spPr>
            <p:txBody>
              <a:bodyPr/>
              <a:lstStyle/>
              <a:p>
                <a:r>
                  <a:rPr lang="es-MX">
                    <a:noFill/>
                  </a:rPr>
                  <a:t> </a:t>
                </a:r>
              </a:p>
            </p:txBody>
          </p:sp>
        </mc:Fallback>
      </mc:AlternateContent>
    </p:spTree>
    <p:extLst>
      <p:ext uri="{BB962C8B-B14F-4D97-AF65-F5344CB8AC3E}">
        <p14:creationId xmlns:p14="http://schemas.microsoft.com/office/powerpoint/2010/main" val="5283943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Supuestos claves.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841264919"/>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74048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Costos del capital basados en proyectos.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328616230"/>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347586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Cuando la obtención de capital externo es cara.</a:t>
            </a:r>
            <a:endParaRPr lang="es-MX"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3185994457"/>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228085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Bibliografía:</a:t>
            </a:r>
            <a:endParaRPr lang="es-ES" dirty="0"/>
          </a:p>
        </p:txBody>
      </p:sp>
      <p:sp>
        <p:nvSpPr>
          <p:cNvPr id="3" name="2 Marcador de contenido"/>
          <p:cNvSpPr>
            <a:spLocks noGrp="1"/>
          </p:cNvSpPr>
          <p:nvPr>
            <p:ph idx="1"/>
          </p:nvPr>
        </p:nvSpPr>
        <p:spPr>
          <a:xfrm>
            <a:off x="357158" y="2714620"/>
            <a:ext cx="7620000" cy="2043114"/>
          </a:xfrm>
        </p:spPr>
        <p:txBody>
          <a:bodyPr/>
          <a:lstStyle/>
          <a:p>
            <a:r>
              <a:rPr lang="es-ES" dirty="0" smtClean="0"/>
              <a:t> </a:t>
            </a:r>
            <a:r>
              <a:rPr lang="es-ES" u="sng" dirty="0" err="1" smtClean="0"/>
              <a:t>Berk</a:t>
            </a:r>
            <a:r>
              <a:rPr lang="es-ES" u="sng" dirty="0" smtClean="0"/>
              <a:t> ,Jonathan; </a:t>
            </a:r>
            <a:r>
              <a:rPr lang="es-ES" u="sng" dirty="0" err="1" smtClean="0"/>
              <a:t>DeMarzo</a:t>
            </a:r>
            <a:r>
              <a:rPr lang="es-ES" u="sng" dirty="0" smtClean="0"/>
              <a:t>, Peter y </a:t>
            </a:r>
            <a:r>
              <a:rPr lang="es-ES" u="sng" dirty="0" err="1" smtClean="0"/>
              <a:t>Hardford</a:t>
            </a:r>
            <a:r>
              <a:rPr lang="es-ES" u="sng" dirty="0" smtClean="0"/>
              <a:t>, Jarrad. Fundamentos de finanzas corporativas; ed. </a:t>
            </a:r>
            <a:r>
              <a:rPr lang="es-ES" u="sng" dirty="0" err="1" smtClean="0"/>
              <a:t>Pearson</a:t>
            </a:r>
            <a:r>
              <a:rPr lang="es-ES" u="sng" dirty="0" smtClean="0"/>
              <a:t>.</a:t>
            </a:r>
          </a:p>
          <a:p>
            <a:endParaRPr lang="es-ES" dirty="0" smtClean="0"/>
          </a:p>
          <a:p>
            <a:r>
              <a:rPr lang="es-ES" u="sng" dirty="0" smtClean="0"/>
              <a:t>Ross, </a:t>
            </a:r>
            <a:r>
              <a:rPr lang="es-ES" u="sng" dirty="0" err="1" smtClean="0"/>
              <a:t>Westerfield</a:t>
            </a:r>
            <a:r>
              <a:rPr lang="es-ES" u="sng" dirty="0" smtClean="0"/>
              <a:t> y </a:t>
            </a:r>
            <a:r>
              <a:rPr lang="es-ES" u="sng" dirty="0" err="1" smtClean="0"/>
              <a:t>Jordan</a:t>
            </a:r>
            <a:r>
              <a:rPr lang="es-ES" u="sng" dirty="0" smtClean="0"/>
              <a:t>; fundamentos de finanzas corporativas; ed. </a:t>
            </a:r>
            <a:r>
              <a:rPr lang="es-ES" u="sng" dirty="0" err="1" smtClean="0"/>
              <a:t>Macgraw-hill</a:t>
            </a:r>
            <a:r>
              <a:rPr lang="es-ES" u="sng" dirty="0" smtClean="0"/>
              <a:t>. 9na edición.</a:t>
            </a:r>
          </a:p>
          <a:p>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FUNDAMENTOS DE RIESGO Y RENTABILIDAD.</a:t>
            </a:r>
            <a:endParaRPr lang="es-MX" dirty="0"/>
          </a:p>
        </p:txBody>
      </p:sp>
      <p:sp>
        <p:nvSpPr>
          <p:cNvPr id="3" name="2 Marcador de contenido"/>
          <p:cNvSpPr>
            <a:spLocks noGrp="1"/>
          </p:cNvSpPr>
          <p:nvPr>
            <p:ph idx="1"/>
          </p:nvPr>
        </p:nvSpPr>
        <p:spPr/>
        <p:txBody>
          <a:bodyPr>
            <a:normAutofit lnSpcReduction="10000"/>
          </a:bodyPr>
          <a:lstStyle/>
          <a:p>
            <a:pPr algn="just"/>
            <a:r>
              <a:rPr lang="es-MX" dirty="0" smtClean="0"/>
              <a:t>El objetivo de esta unidad de competencia es como calcular las rentabilidades medias y medir el riesgo o volatilidad mediante los datos históricos en el mercado.</a:t>
            </a:r>
          </a:p>
          <a:p>
            <a:pPr algn="just"/>
            <a:endParaRPr lang="es-MX" dirty="0"/>
          </a:p>
          <a:p>
            <a:pPr algn="just"/>
            <a:endParaRPr lang="es-MX" dirty="0" smtClean="0"/>
          </a:p>
          <a:p>
            <a:pPr algn="just"/>
            <a:endParaRPr lang="es-MX" dirty="0"/>
          </a:p>
          <a:p>
            <a:pPr algn="just"/>
            <a:endParaRPr lang="es-MX" dirty="0" smtClean="0"/>
          </a:p>
          <a:p>
            <a:pPr algn="just"/>
            <a:endParaRPr lang="es-MX" dirty="0"/>
          </a:p>
          <a:p>
            <a:pPr algn="just"/>
            <a:endParaRPr lang="es-MX" dirty="0" smtClean="0"/>
          </a:p>
          <a:p>
            <a:pPr algn="just"/>
            <a:r>
              <a:rPr lang="es-MX" dirty="0" smtClean="0"/>
              <a:t>La distribución de rentabilidades pasadas puede resultar de utilidad de estimación posible rentabilidad futura. En primer lugar, comienza con la explicación del calculo de las rentabilidades históricas. </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0" y="2708920"/>
            <a:ext cx="2857500"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2291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Calculo de rentabilidades históricas. </a:t>
            </a:r>
            <a:endParaRPr lang="es-MX" dirty="0"/>
          </a:p>
        </p:txBody>
      </p:sp>
      <p:sp>
        <p:nvSpPr>
          <p:cNvPr id="3" name="2 Marcador de contenido"/>
          <p:cNvSpPr>
            <a:spLocks noGrp="1"/>
          </p:cNvSpPr>
          <p:nvPr>
            <p:ph idx="1"/>
          </p:nvPr>
        </p:nvSpPr>
        <p:spPr/>
        <p:txBody>
          <a:bodyPr/>
          <a:lstStyle/>
          <a:p>
            <a:pPr algn="just"/>
            <a:r>
              <a:rPr lang="es-MX" dirty="0" smtClean="0"/>
              <a:t>Se inicia con la rentabilidad obtenida de las inversiones individuales y carteras. La rentabilidad ha conseguido durante un periodo de tiempo determinado. </a:t>
            </a:r>
          </a:p>
          <a:p>
            <a:pPr algn="just"/>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996952"/>
            <a:ext cx="7272808"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805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Calculo de rentabilidades históricas. </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algn="just"/>
                <a:r>
                  <a:rPr lang="es-MX" dirty="0" smtClean="0"/>
                  <a:t>La rentabilidad obtenida de su inversión en el titulo desde t hasta t+1 es:</a:t>
                </a:r>
              </a:p>
              <a:p>
                <a:pPr algn="just"/>
                <a:endParaRPr lang="es-MX" dirty="0"/>
              </a:p>
              <a:p>
                <a:pPr marL="114300" indent="0" algn="just">
                  <a:buNone/>
                </a:pPr>
                <a14:m>
                  <m:oMathPara xmlns:m="http://schemas.openxmlformats.org/officeDocument/2006/math">
                    <m:oMathParaPr>
                      <m:jc m:val="centerGroup"/>
                    </m:oMathParaPr>
                    <m:oMath xmlns:m="http://schemas.openxmlformats.org/officeDocument/2006/math">
                      <m:sSub>
                        <m:sSubPr>
                          <m:ctrlPr>
                            <a:rPr lang="es-MX" i="1" smtClean="0">
                              <a:latin typeface="Cambria Math" charset="0"/>
                            </a:rPr>
                          </m:ctrlPr>
                        </m:sSubPr>
                        <m:e>
                          <m:r>
                            <a:rPr lang="es-MX" b="0" i="1" smtClean="0">
                              <a:latin typeface="Cambria Math"/>
                            </a:rPr>
                            <m:t>𝑅</m:t>
                          </m:r>
                        </m:e>
                        <m:sub>
                          <m:r>
                            <a:rPr lang="es-MX" b="0" i="1" smtClean="0">
                              <a:latin typeface="Cambria Math"/>
                            </a:rPr>
                            <m:t>𝑡</m:t>
                          </m:r>
                          <m:r>
                            <a:rPr lang="es-MX" b="0" i="1" smtClean="0">
                              <a:latin typeface="Cambria Math"/>
                            </a:rPr>
                            <m:t>+1</m:t>
                          </m:r>
                        </m:sub>
                      </m:sSub>
                      <m:r>
                        <a:rPr lang="es-MX" b="0" i="1" smtClean="0">
                          <a:latin typeface="Cambria Math"/>
                        </a:rPr>
                        <m:t>=</m:t>
                      </m:r>
                      <m:f>
                        <m:fPr>
                          <m:ctrlPr>
                            <a:rPr lang="es-MX" b="0" i="1" smtClean="0">
                              <a:latin typeface="Cambria Math" charset="0"/>
                            </a:rPr>
                          </m:ctrlPr>
                        </m:fPr>
                        <m:num>
                          <m:sSub>
                            <m:sSubPr>
                              <m:ctrlPr>
                                <a:rPr lang="es-MX" b="0" i="1" smtClean="0">
                                  <a:latin typeface="Cambria Math" charset="0"/>
                                </a:rPr>
                              </m:ctrlPr>
                            </m:sSubPr>
                            <m:e>
                              <m:r>
                                <a:rPr lang="es-MX" b="0" i="1" smtClean="0">
                                  <a:latin typeface="Cambria Math"/>
                                </a:rPr>
                                <m:t>𝐷𝑖𝑣</m:t>
                              </m:r>
                            </m:e>
                            <m:sub>
                              <m:r>
                                <a:rPr lang="es-MX" b="0" i="1" smtClean="0">
                                  <a:latin typeface="Cambria Math"/>
                                </a:rPr>
                                <m:t>𝑡</m:t>
                              </m:r>
                              <m:r>
                                <a:rPr lang="es-MX" b="0" i="1" smtClean="0">
                                  <a:latin typeface="Cambria Math"/>
                                </a:rPr>
                                <m:t>+1</m:t>
                              </m:r>
                            </m:sub>
                          </m:sSub>
                          <m:r>
                            <a:rPr lang="es-MX" b="0" i="1" smtClean="0">
                              <a:latin typeface="Cambria Math"/>
                            </a:rPr>
                            <m:t>+</m:t>
                          </m:r>
                          <m:sSub>
                            <m:sSubPr>
                              <m:ctrlPr>
                                <a:rPr lang="es-MX" b="0" i="1" smtClean="0">
                                  <a:latin typeface="Cambria Math" charset="0"/>
                                </a:rPr>
                              </m:ctrlPr>
                            </m:sSubPr>
                            <m:e>
                              <m:r>
                                <a:rPr lang="es-MX" b="0" i="1" smtClean="0">
                                  <a:latin typeface="Cambria Math"/>
                                </a:rPr>
                                <m:t>𝑃</m:t>
                              </m:r>
                            </m:e>
                            <m:sub>
                              <m:r>
                                <a:rPr lang="es-MX" b="0" i="1" smtClean="0">
                                  <a:latin typeface="Cambria Math"/>
                                </a:rPr>
                                <m:t>𝑡</m:t>
                              </m:r>
                              <m:r>
                                <a:rPr lang="es-MX" b="0" i="1" smtClean="0">
                                  <a:latin typeface="Cambria Math"/>
                                </a:rPr>
                                <m:t>+1</m:t>
                              </m:r>
                            </m:sub>
                          </m:sSub>
                          <m:r>
                            <a:rPr lang="es-MX" b="0" i="1" smtClean="0">
                              <a:latin typeface="Cambria Math"/>
                            </a:rPr>
                            <m:t>−</m:t>
                          </m:r>
                          <m:sSub>
                            <m:sSubPr>
                              <m:ctrlPr>
                                <a:rPr lang="es-MX" b="0" i="1" smtClean="0">
                                  <a:latin typeface="Cambria Math" charset="0"/>
                                </a:rPr>
                              </m:ctrlPr>
                            </m:sSubPr>
                            <m:e>
                              <m:r>
                                <a:rPr lang="es-MX" b="0" i="1" smtClean="0">
                                  <a:latin typeface="Cambria Math"/>
                                </a:rPr>
                                <m:t>𝑃</m:t>
                              </m:r>
                            </m:e>
                            <m:sub>
                              <m:r>
                                <a:rPr lang="es-MX" b="0" i="1" smtClean="0">
                                  <a:latin typeface="Cambria Math"/>
                                </a:rPr>
                                <m:t>𝑡</m:t>
                              </m:r>
                            </m:sub>
                          </m:sSub>
                        </m:num>
                        <m:den>
                          <m:sSub>
                            <m:sSubPr>
                              <m:ctrlPr>
                                <a:rPr lang="es-MX" b="0" i="1" smtClean="0">
                                  <a:latin typeface="Cambria Math" charset="0"/>
                                </a:rPr>
                              </m:ctrlPr>
                            </m:sSubPr>
                            <m:e>
                              <m:r>
                                <a:rPr lang="es-MX" b="0" i="1" smtClean="0">
                                  <a:latin typeface="Cambria Math"/>
                                </a:rPr>
                                <m:t>𝑃</m:t>
                              </m:r>
                            </m:e>
                            <m:sub>
                              <m:r>
                                <a:rPr lang="es-MX" b="0" i="1" smtClean="0">
                                  <a:latin typeface="Cambria Math"/>
                                </a:rPr>
                                <m:t>𝑡</m:t>
                              </m:r>
                            </m:sub>
                          </m:sSub>
                        </m:den>
                      </m:f>
                      <m:r>
                        <a:rPr lang="es-MX" b="0" i="1" smtClean="0">
                          <a:latin typeface="Cambria Math"/>
                        </a:rPr>
                        <m:t>=</m:t>
                      </m:r>
                      <m:f>
                        <m:fPr>
                          <m:ctrlPr>
                            <a:rPr lang="es-MX" b="0" i="1" smtClean="0">
                              <a:latin typeface="Cambria Math" charset="0"/>
                            </a:rPr>
                          </m:ctrlPr>
                        </m:fPr>
                        <m:num>
                          <m:sSub>
                            <m:sSubPr>
                              <m:ctrlPr>
                                <a:rPr lang="es-MX" b="0" i="1" smtClean="0">
                                  <a:latin typeface="Cambria Math" charset="0"/>
                                </a:rPr>
                              </m:ctrlPr>
                            </m:sSubPr>
                            <m:e>
                              <m:r>
                                <a:rPr lang="es-MX" b="0" i="1" smtClean="0">
                                  <a:latin typeface="Cambria Math"/>
                                </a:rPr>
                                <m:t>𝐷𝑖𝑣</m:t>
                              </m:r>
                            </m:e>
                            <m:sub>
                              <m:r>
                                <a:rPr lang="es-MX" b="0" i="1" smtClean="0">
                                  <a:latin typeface="Cambria Math"/>
                                </a:rPr>
                                <m:t>𝑡</m:t>
                              </m:r>
                              <m:r>
                                <a:rPr lang="es-MX" b="0" i="1" smtClean="0">
                                  <a:latin typeface="Cambria Math"/>
                                </a:rPr>
                                <m:t>+1</m:t>
                              </m:r>
                            </m:sub>
                          </m:sSub>
                        </m:num>
                        <m:den>
                          <m:sSub>
                            <m:sSubPr>
                              <m:ctrlPr>
                                <a:rPr lang="es-MX" b="0" i="1" smtClean="0">
                                  <a:latin typeface="Cambria Math" charset="0"/>
                                </a:rPr>
                              </m:ctrlPr>
                            </m:sSubPr>
                            <m:e>
                              <m:r>
                                <a:rPr lang="es-MX" b="0" i="1" smtClean="0">
                                  <a:latin typeface="Cambria Math"/>
                                </a:rPr>
                                <m:t>𝑃</m:t>
                              </m:r>
                            </m:e>
                            <m:sub>
                              <m:r>
                                <a:rPr lang="es-MX" b="0" i="1" smtClean="0">
                                  <a:latin typeface="Cambria Math"/>
                                </a:rPr>
                                <m:t>𝑡</m:t>
                              </m:r>
                            </m:sub>
                          </m:sSub>
                        </m:den>
                      </m:f>
                      <m:r>
                        <a:rPr lang="es-MX" b="0" i="1" smtClean="0">
                          <a:latin typeface="Cambria Math"/>
                        </a:rPr>
                        <m:t>+</m:t>
                      </m:r>
                      <m:f>
                        <m:fPr>
                          <m:ctrlPr>
                            <a:rPr lang="es-MX" b="0" i="1" smtClean="0">
                              <a:latin typeface="Cambria Math" charset="0"/>
                            </a:rPr>
                          </m:ctrlPr>
                        </m:fPr>
                        <m:num>
                          <m:sSub>
                            <m:sSubPr>
                              <m:ctrlPr>
                                <a:rPr lang="es-MX" b="0" i="1" smtClean="0">
                                  <a:latin typeface="Cambria Math" charset="0"/>
                                </a:rPr>
                              </m:ctrlPr>
                            </m:sSubPr>
                            <m:e>
                              <m:r>
                                <a:rPr lang="es-MX" b="0" i="1" smtClean="0">
                                  <a:latin typeface="Cambria Math"/>
                                </a:rPr>
                                <m:t>𝑃</m:t>
                              </m:r>
                            </m:e>
                            <m:sub>
                              <m:r>
                                <a:rPr lang="es-MX" b="0" i="1" smtClean="0">
                                  <a:latin typeface="Cambria Math"/>
                                </a:rPr>
                                <m:t>𝑡</m:t>
                              </m:r>
                              <m:r>
                                <a:rPr lang="es-MX" b="0" i="1" smtClean="0">
                                  <a:latin typeface="Cambria Math"/>
                                </a:rPr>
                                <m:t>+1</m:t>
                              </m:r>
                            </m:sub>
                          </m:sSub>
                          <m:r>
                            <a:rPr lang="es-MX" b="0" i="1" smtClean="0">
                              <a:latin typeface="Cambria Math"/>
                            </a:rPr>
                            <m:t>−</m:t>
                          </m:r>
                          <m:sSub>
                            <m:sSubPr>
                              <m:ctrlPr>
                                <a:rPr lang="es-MX" b="0" i="1" smtClean="0">
                                  <a:latin typeface="Cambria Math" charset="0"/>
                                </a:rPr>
                              </m:ctrlPr>
                            </m:sSubPr>
                            <m:e>
                              <m:r>
                                <a:rPr lang="es-MX" b="0" i="1" smtClean="0">
                                  <a:latin typeface="Cambria Math"/>
                                </a:rPr>
                                <m:t>𝑃</m:t>
                              </m:r>
                            </m:e>
                            <m:sub>
                              <m:r>
                                <a:rPr lang="es-MX" b="0" i="1" smtClean="0">
                                  <a:latin typeface="Cambria Math"/>
                                </a:rPr>
                                <m:t>𝑡</m:t>
                              </m:r>
                            </m:sub>
                          </m:sSub>
                        </m:num>
                        <m:den>
                          <m:sSub>
                            <m:sSubPr>
                              <m:ctrlPr>
                                <a:rPr lang="es-MX" b="0" i="1" smtClean="0">
                                  <a:latin typeface="Cambria Math" charset="0"/>
                                </a:rPr>
                              </m:ctrlPr>
                            </m:sSubPr>
                            <m:e>
                              <m:r>
                                <a:rPr lang="es-MX" b="0" i="1" smtClean="0">
                                  <a:latin typeface="Cambria Math"/>
                                </a:rPr>
                                <m:t>𝑃</m:t>
                              </m:r>
                            </m:e>
                            <m:sub>
                              <m:r>
                                <a:rPr lang="es-MX" b="0" i="1" smtClean="0">
                                  <a:latin typeface="Cambria Math"/>
                                </a:rPr>
                                <m:t>𝑡</m:t>
                              </m:r>
                            </m:sub>
                          </m:sSub>
                        </m:den>
                      </m:f>
                    </m:oMath>
                  </m:oMathPara>
                </a14:m>
                <a:endParaRPr lang="es-MX" dirty="0" smtClean="0"/>
              </a:p>
              <a:p>
                <a:pPr marL="114300" indent="0" algn="just">
                  <a:buNone/>
                </a:pPr>
                <a:r>
                  <a:rPr lang="es-MX" dirty="0" smtClean="0"/>
                  <a:t>=rentabilidad por dividendo + plusvalía del capital.</a:t>
                </a:r>
              </a:p>
              <a:p>
                <a:pPr marL="114300" indent="0" algn="just">
                  <a:buNone/>
                </a:pPr>
                <a:endParaRPr lang="es-MX" dirty="0" smtClean="0"/>
              </a:p>
              <a:p>
                <a:pPr marL="114300" indent="0" algn="just">
                  <a:buNone/>
                </a:pPr>
                <a:endParaRPr lang="es-MX" dirty="0"/>
              </a:p>
              <a:p>
                <a:pPr marL="114300" indent="0" algn="just">
                  <a:buNone/>
                </a:pPr>
                <a:endParaRPr lang="es-MX" dirty="0" smtClean="0"/>
              </a:p>
              <a:p>
                <a:pPr marL="114300" indent="0" algn="just">
                  <a:buNone/>
                </a:pPr>
                <a:r>
                  <a:rPr lang="es-MX" dirty="0" smtClean="0"/>
                  <a:t>La rentabilidad obtenida en el periodo de t hasta t+1 es la suma de la rentabilidad por el dividendo y la derivada de la plusvalía del capital (% del precio inicial) y vertido en la fecha t.</a:t>
                </a: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0">
                <a:blip r:embed="rId2"/>
                <a:stretch>
                  <a:fillRect t="-889" r="-1040"/>
                </a:stretch>
              </a:blipFill>
            </p:spPr>
            <p:txBody>
              <a:bodyPr/>
              <a:lstStyle/>
              <a:p>
                <a:r>
                  <a:rPr lang="es-MX" dirty="0">
                    <a:noFill/>
                  </a:rPr>
                  <a:t> </a:t>
                </a:r>
              </a:p>
            </p:txBody>
          </p:sp>
        </mc:Fallback>
      </mc:AlternateContent>
    </p:spTree>
    <p:extLst>
      <p:ext uri="{BB962C8B-B14F-4D97-AF65-F5344CB8AC3E}">
        <p14:creationId xmlns:p14="http://schemas.microsoft.com/office/powerpoint/2010/main" val="13870458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Rentabilidades anuales medias</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r>
                  <a:rPr lang="es-MX" dirty="0" smtClean="0"/>
                  <a:t>La rentabilidad anual media de una inversión durante un periodo histórico es simplemente la media de las rentabilidades de cada año; es decir R es la rentabilidad de un valor en el año t la rentabilidad anual media de los T años es:</a:t>
                </a:r>
              </a:p>
              <a:p>
                <a:endParaRPr lang="es-MX" dirty="0"/>
              </a:p>
              <a:p>
                <a:pPr marL="114300" indent="0">
                  <a:buNone/>
                </a:pPr>
                <a14:m>
                  <m:oMathPara xmlns:m="http://schemas.openxmlformats.org/officeDocument/2006/math">
                    <m:oMathParaPr>
                      <m:jc m:val="centerGroup"/>
                    </m:oMathParaPr>
                    <m:oMath xmlns:m="http://schemas.openxmlformats.org/officeDocument/2006/math">
                      <m:acc>
                        <m:accPr>
                          <m:chr m:val="̅"/>
                          <m:ctrlPr>
                            <a:rPr lang="es-MX" i="1" smtClean="0">
                              <a:latin typeface="Cambria Math" charset="0"/>
                            </a:rPr>
                          </m:ctrlPr>
                        </m:accPr>
                        <m:e>
                          <m:r>
                            <a:rPr lang="es-MX" b="0" i="1" smtClean="0">
                              <a:latin typeface="Cambria Math"/>
                            </a:rPr>
                            <m:t>𝑅</m:t>
                          </m:r>
                        </m:e>
                      </m:acc>
                      <m:r>
                        <a:rPr lang="es-MX" b="0" i="1" smtClean="0">
                          <a:latin typeface="Cambria Math"/>
                        </a:rPr>
                        <m:t>=</m:t>
                      </m:r>
                      <m:f>
                        <m:fPr>
                          <m:ctrlPr>
                            <a:rPr lang="es-MX" b="0" i="1" smtClean="0">
                              <a:latin typeface="Cambria Math" charset="0"/>
                            </a:rPr>
                          </m:ctrlPr>
                        </m:fPr>
                        <m:num>
                          <m:r>
                            <a:rPr lang="es-MX" b="0" i="1" smtClean="0">
                              <a:latin typeface="Cambria Math"/>
                            </a:rPr>
                            <m:t>1</m:t>
                          </m:r>
                        </m:num>
                        <m:den>
                          <m:r>
                            <a:rPr lang="es-MX" b="0" i="1" smtClean="0">
                              <a:latin typeface="Cambria Math"/>
                            </a:rPr>
                            <m:t>𝑇</m:t>
                          </m:r>
                        </m:den>
                      </m:f>
                      <m:d>
                        <m:dPr>
                          <m:ctrlPr>
                            <a:rPr lang="es-MX" b="0" i="1" smtClean="0">
                              <a:latin typeface="Cambria Math" charset="0"/>
                            </a:rPr>
                          </m:ctrlPr>
                        </m:dPr>
                        <m:e>
                          <m:sSub>
                            <m:sSubPr>
                              <m:ctrlPr>
                                <a:rPr lang="es-MX" b="0" i="1" smtClean="0">
                                  <a:latin typeface="Cambria Math" charset="0"/>
                                </a:rPr>
                              </m:ctrlPr>
                            </m:sSubPr>
                            <m:e>
                              <m:r>
                                <a:rPr lang="es-MX" b="0" i="1" smtClean="0">
                                  <a:latin typeface="Cambria Math"/>
                                </a:rPr>
                                <m:t>𝑅</m:t>
                              </m:r>
                            </m:e>
                            <m:sub>
                              <m:r>
                                <a:rPr lang="es-MX" b="0" i="1" smtClean="0">
                                  <a:latin typeface="Cambria Math"/>
                                </a:rPr>
                                <m:t>1</m:t>
                              </m:r>
                            </m:sub>
                          </m:sSub>
                          <m:r>
                            <a:rPr lang="es-MX" b="0" i="1" smtClean="0">
                              <a:latin typeface="Cambria Math"/>
                            </a:rPr>
                            <m:t>+</m:t>
                          </m:r>
                          <m:sSub>
                            <m:sSubPr>
                              <m:ctrlPr>
                                <a:rPr lang="es-MX" b="0" i="1" smtClean="0">
                                  <a:latin typeface="Cambria Math" charset="0"/>
                                </a:rPr>
                              </m:ctrlPr>
                            </m:sSubPr>
                            <m:e>
                              <m:r>
                                <a:rPr lang="es-MX" b="0" i="1" smtClean="0">
                                  <a:latin typeface="Cambria Math"/>
                                </a:rPr>
                                <m:t>𝑅</m:t>
                              </m:r>
                            </m:e>
                            <m:sub>
                              <m:r>
                                <a:rPr lang="es-MX" b="0" i="1" smtClean="0">
                                  <a:latin typeface="Cambria Math"/>
                                </a:rPr>
                                <m:t>2</m:t>
                              </m:r>
                            </m:sub>
                          </m:sSub>
                          <m:r>
                            <a:rPr lang="es-MX" b="0" i="1" smtClean="0">
                              <a:latin typeface="Cambria Math"/>
                            </a:rPr>
                            <m:t>+…</m:t>
                          </m:r>
                          <m:sSub>
                            <m:sSubPr>
                              <m:ctrlPr>
                                <a:rPr lang="es-MX" b="0" i="1" smtClean="0">
                                  <a:latin typeface="Cambria Math" charset="0"/>
                                </a:rPr>
                              </m:ctrlPr>
                            </m:sSubPr>
                            <m:e>
                              <m:r>
                                <a:rPr lang="es-MX" b="0" i="1" smtClean="0">
                                  <a:latin typeface="Cambria Math"/>
                                </a:rPr>
                                <m:t>𝑅</m:t>
                              </m:r>
                            </m:e>
                            <m:sub>
                              <m:r>
                                <a:rPr lang="es-MX" b="0" i="1" smtClean="0">
                                  <a:latin typeface="Cambria Math"/>
                                </a:rPr>
                                <m:t>𝑇</m:t>
                              </m:r>
                            </m:sub>
                          </m:sSub>
                        </m:e>
                      </m:d>
                    </m:oMath>
                  </m:oMathPara>
                </a14:m>
                <a:endParaRPr lang="es-MX" dirty="0" smtClean="0"/>
              </a:p>
              <a:p>
                <a:pPr marL="114300" indent="0">
                  <a:buNone/>
                </a:pPr>
                <a:endParaRPr lang="es-MX" dirty="0" smtClean="0"/>
              </a:p>
              <a:p>
                <a:pPr marL="114300" indent="0">
                  <a:buNone/>
                </a:pPr>
                <a:endParaRPr lang="es-MX" dirty="0"/>
              </a:p>
              <a:p>
                <a:pPr marL="114300" indent="0">
                  <a:buNone/>
                </a:pPr>
                <a:r>
                  <a:rPr lang="es-MX" dirty="0" smtClean="0"/>
                  <a:t>La rentabilidad media proporciona una estimación en la rentabilidad que se debería esperar una año determinado.</a:t>
                </a: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t="-762" r="-320"/>
                </a:stretch>
              </a:blipFill>
            </p:spPr>
            <p:txBody>
              <a:bodyPr/>
              <a:lstStyle/>
              <a:p>
                <a:r>
                  <a:rPr lang="es-MX" dirty="0">
                    <a:noFill/>
                  </a:rPr>
                  <a:t> </a:t>
                </a:r>
              </a:p>
            </p:txBody>
          </p:sp>
        </mc:Fallback>
      </mc:AlternateContent>
    </p:spTree>
    <p:extLst>
      <p:ext uri="{BB962C8B-B14F-4D97-AF65-F5344CB8AC3E}">
        <p14:creationId xmlns:p14="http://schemas.microsoft.com/office/powerpoint/2010/main" val="30924376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482</TotalTime>
  <Words>4318</Words>
  <Application>Microsoft Macintosh PowerPoint</Application>
  <PresentationFormat>Presentación en pantalla (4:3)</PresentationFormat>
  <Paragraphs>339</Paragraphs>
  <Slides>56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56</vt:i4>
      </vt:variant>
    </vt:vector>
  </HeadingPairs>
  <TitlesOfParts>
    <vt:vector size="62" baseType="lpstr">
      <vt:lpstr>Calibri</vt:lpstr>
      <vt:lpstr>Cambria</vt:lpstr>
      <vt:lpstr>Cambria Math</vt:lpstr>
      <vt:lpstr>Times New Roman</vt:lpstr>
      <vt:lpstr>Arial</vt:lpstr>
      <vt:lpstr>Adyacencia</vt:lpstr>
      <vt:lpstr>Presentación de PowerPoint</vt:lpstr>
      <vt:lpstr>Presentación de PowerPoint</vt:lpstr>
      <vt:lpstr>Presentación de PowerPoint</vt:lpstr>
      <vt:lpstr>Presentación de PowerPoint</vt:lpstr>
      <vt:lpstr>Presentación de PowerPoint</vt:lpstr>
      <vt:lpstr>FUNDAMENTOS DE RIESGO Y RENTABILIDAD.</vt:lpstr>
      <vt:lpstr>Calculo de rentabilidades históricas. </vt:lpstr>
      <vt:lpstr>Calculo de rentabilidades históricas. </vt:lpstr>
      <vt:lpstr>Rentabilidades anuales medias</vt:lpstr>
      <vt:lpstr>Varianza y volatilidad de rentabilidades. </vt:lpstr>
      <vt:lpstr>Estimación de la varianza con rentabilidades realizadas </vt:lpstr>
      <vt:lpstr>Distribución normal.</vt:lpstr>
      <vt:lpstr>Rentabilidad esperada de una cartera. </vt:lpstr>
      <vt:lpstr>Volatilidad de una cartera. </vt:lpstr>
      <vt:lpstr>Diversificación de riesgos.</vt:lpstr>
      <vt:lpstr>Presentación de PowerPoint</vt:lpstr>
      <vt:lpstr>Presentación de PowerPoint</vt:lpstr>
      <vt:lpstr>Medición de movimiento conjunto de acciones correlación.</vt:lpstr>
      <vt:lpstr>Calculo de la varianza y desviación estándar de una cartera.</vt:lpstr>
      <vt:lpstr>Volatilidad de carteras grandes.</vt:lpstr>
      <vt:lpstr>RIESGO Y RENDIMIENTO EN EL MERCADO DE CAPITALES.</vt:lpstr>
      <vt:lpstr>Diversificación en cartera de las acciones. </vt:lpstr>
      <vt:lpstr>Riesgo diversificable y prima de riesgo</vt:lpstr>
      <vt:lpstr>Importancia del riesgo sistemático. </vt:lpstr>
      <vt:lpstr>LOS DIFERENTES TIPOS DE RIESGO Y SU MEDICIÓN. </vt:lpstr>
      <vt:lpstr>Presentación de PowerPoint</vt:lpstr>
      <vt:lpstr>Papel de la cartera en el mercado.</vt:lpstr>
      <vt:lpstr>Capitalización bursátil.</vt:lpstr>
      <vt:lpstr>Cartera ponderada según el valor de mercado.</vt:lpstr>
      <vt:lpstr>Índices de mercado de valores como la cartera de mercado.</vt:lpstr>
      <vt:lpstr>Índices de mercado de valores como la cartera de mercado.</vt:lpstr>
      <vt:lpstr>Riesgo de mercado y beta</vt:lpstr>
      <vt:lpstr>Estimación de la beta a partir de rentabilidades históricas.</vt:lpstr>
      <vt:lpstr>Ecuación del CAMP que relaciona riesgo con rentabilidad esperada.</vt:lpstr>
      <vt:lpstr>Modelos de la valoración de los activos del capital (CAMP).</vt:lpstr>
      <vt:lpstr>Modelos de la valoración de los activos del capital (CAMP).</vt:lpstr>
      <vt:lpstr>Línea del mercado de títulos. </vt:lpstr>
      <vt:lpstr>El CAMP Y LAS CARTERAS </vt:lpstr>
      <vt:lpstr>DETERMINACIÓN DE LOS COSTOS DEL CAPITAL.</vt:lpstr>
      <vt:lpstr>Costo del capital accionario.</vt:lpstr>
      <vt:lpstr>Método del crecimiento de los dividendos.</vt:lpstr>
      <vt:lpstr>Método de la LMV </vt:lpstr>
      <vt:lpstr>Medias ponderadas y el costo del capital global.</vt:lpstr>
      <vt:lpstr>Balance general según el valor de mercado.</vt:lpstr>
      <vt:lpstr>Cálculos del costo medio ponderado del capital. </vt:lpstr>
      <vt:lpstr>Costo de la deuda.</vt:lpstr>
      <vt:lpstr>Costo de las acciones preferentes.</vt:lpstr>
      <vt:lpstr>Costo de las acciones ordinarias.</vt:lpstr>
      <vt:lpstr>Ecuación del costo medio ponderado del capital (CMPC).</vt:lpstr>
      <vt:lpstr>Utilización del CMPC en la valoración de proyectos.</vt:lpstr>
      <vt:lpstr>Método CMPC.</vt:lpstr>
      <vt:lpstr>La ecuación del método de CMPC.</vt:lpstr>
      <vt:lpstr>Supuestos claves.</vt:lpstr>
      <vt:lpstr>Costos del capital basados en proyectos.</vt:lpstr>
      <vt:lpstr>Cuando la obtención de capital externo es cara.</vt:lpstr>
      <vt:lpstr>Bibliografía:</vt:lpstr>
    </vt:vector>
  </TitlesOfParts>
  <Company>HP</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DE COMPETENCIA III Riesgo y rentabilidad de la valoración. En la toma de decisiones empresarias descontar costos y beneficios.</dc:title>
  <dc:creator>Instituto de salud</dc:creator>
  <cp:lastModifiedBy>Sergio Miranda</cp:lastModifiedBy>
  <cp:revision>47</cp:revision>
  <dcterms:created xsi:type="dcterms:W3CDTF">2013-04-11T03:18:32Z</dcterms:created>
  <dcterms:modified xsi:type="dcterms:W3CDTF">2017-10-20T16:51:14Z</dcterms:modified>
</cp:coreProperties>
</file>