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44" r:id="rId2"/>
  </p:sldMasterIdLst>
  <p:sldIdLst>
    <p:sldId id="358" r:id="rId3"/>
    <p:sldId id="359" r:id="rId4"/>
    <p:sldId id="360" r:id="rId5"/>
    <p:sldId id="361" r:id="rId6"/>
    <p:sldId id="362" r:id="rId7"/>
    <p:sldId id="363" r:id="rId8"/>
    <p:sldId id="364" r:id="rId9"/>
    <p:sldId id="365" r:id="rId10"/>
    <p:sldId id="366" r:id="rId11"/>
    <p:sldId id="367" r:id="rId12"/>
    <p:sldId id="368" r:id="rId13"/>
    <p:sldId id="369" r:id="rId14"/>
    <p:sldId id="370" r:id="rId15"/>
    <p:sldId id="289" r:id="rId16"/>
    <p:sldId id="290" r:id="rId17"/>
    <p:sldId id="291" r:id="rId18"/>
    <p:sldId id="292" r:id="rId19"/>
    <p:sldId id="293" r:id="rId20"/>
    <p:sldId id="294" r:id="rId21"/>
    <p:sldId id="295" r:id="rId22"/>
    <p:sldId id="296" r:id="rId23"/>
    <p:sldId id="297" r:id="rId24"/>
    <p:sldId id="298" r:id="rId25"/>
    <p:sldId id="299" r:id="rId26"/>
    <p:sldId id="300" r:id="rId27"/>
    <p:sldId id="301" r:id="rId28"/>
    <p:sldId id="302" r:id="rId29"/>
    <p:sldId id="303" r:id="rId30"/>
    <p:sldId id="304" r:id="rId31"/>
    <p:sldId id="305" r:id="rId32"/>
    <p:sldId id="306" r:id="rId33"/>
    <p:sldId id="307" r:id="rId34"/>
    <p:sldId id="308" r:id="rId35"/>
    <p:sldId id="309" r:id="rId36"/>
    <p:sldId id="310" r:id="rId37"/>
    <p:sldId id="311" r:id="rId38"/>
    <p:sldId id="312" r:id="rId39"/>
    <p:sldId id="313" r:id="rId40"/>
    <p:sldId id="314" r:id="rId41"/>
    <p:sldId id="315" r:id="rId42"/>
    <p:sldId id="316" r:id="rId43"/>
    <p:sldId id="317" r:id="rId44"/>
    <p:sldId id="318" r:id="rId45"/>
    <p:sldId id="319" r:id="rId46"/>
    <p:sldId id="320" r:id="rId47"/>
    <p:sldId id="321" r:id="rId48"/>
    <p:sldId id="346" r:id="rId49"/>
    <p:sldId id="347" r:id="rId50"/>
    <p:sldId id="348" r:id="rId51"/>
    <p:sldId id="349" r:id="rId52"/>
    <p:sldId id="350" r:id="rId53"/>
    <p:sldId id="351" r:id="rId54"/>
    <p:sldId id="352" r:id="rId55"/>
    <p:sldId id="353" r:id="rId56"/>
    <p:sldId id="354" r:id="rId57"/>
    <p:sldId id="355" r:id="rId58"/>
    <p:sldId id="356" r:id="rId59"/>
    <p:sldId id="357" r:id="rId60"/>
    <p:sldId id="322" r:id="rId61"/>
    <p:sldId id="323" r:id="rId62"/>
    <p:sldId id="324" r:id="rId63"/>
    <p:sldId id="325" r:id="rId64"/>
    <p:sldId id="326" r:id="rId65"/>
    <p:sldId id="327" r:id="rId66"/>
    <p:sldId id="328" r:id="rId67"/>
    <p:sldId id="329" r:id="rId68"/>
    <p:sldId id="330" r:id="rId69"/>
    <p:sldId id="331" r:id="rId70"/>
    <p:sldId id="332" r:id="rId71"/>
    <p:sldId id="333" r:id="rId72"/>
    <p:sldId id="334" r:id="rId73"/>
    <p:sldId id="335" r:id="rId74"/>
    <p:sldId id="336" r:id="rId75"/>
    <p:sldId id="337" r:id="rId76"/>
    <p:sldId id="338" r:id="rId77"/>
    <p:sldId id="339" r:id="rId78"/>
    <p:sldId id="340" r:id="rId79"/>
    <p:sldId id="341" r:id="rId80"/>
    <p:sldId id="342" r:id="rId81"/>
    <p:sldId id="343" r:id="rId82"/>
    <p:sldId id="344" r:id="rId83"/>
    <p:sldId id="345" r:id="rId84"/>
    <p:sldId id="371" r:id="rId8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5" d="100"/>
          <a:sy n="75" d="100"/>
        </p:scale>
        <p:origin x="294"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B96340-3FE2-42D9-B19A-CA1AE9622FFA}" type="doc">
      <dgm:prSet loTypeId="urn:microsoft.com/office/officeart/2005/8/layout/cycle6" loCatId="cycle" qsTypeId="urn:microsoft.com/office/officeart/2005/8/quickstyle/3d9" qsCatId="3D" csTypeId="urn:microsoft.com/office/officeart/2005/8/colors/colorful5" csCatId="colorful" phldr="1"/>
      <dgm:spPr/>
      <dgm:t>
        <a:bodyPr/>
        <a:lstStyle/>
        <a:p>
          <a:endParaRPr lang="es-MX"/>
        </a:p>
      </dgm:t>
    </dgm:pt>
    <dgm:pt modelId="{7E354099-3D53-4DDA-B5FF-7EF5A8418350}">
      <dgm:prSet phldrT="[Texto]"/>
      <dgm:spPr/>
      <dgm:t>
        <a:bodyPr/>
        <a:lstStyle/>
        <a:p>
          <a:r>
            <a:rPr lang="es-MX" dirty="0" smtClean="0">
              <a:solidFill>
                <a:schemeClr val="bg2">
                  <a:lumMod val="10000"/>
                </a:schemeClr>
              </a:solidFill>
            </a:rPr>
            <a:t>Actos mercantiles </a:t>
          </a:r>
          <a:endParaRPr lang="es-MX" dirty="0">
            <a:solidFill>
              <a:schemeClr val="bg2">
                <a:lumMod val="10000"/>
              </a:schemeClr>
            </a:solidFill>
          </a:endParaRPr>
        </a:p>
      </dgm:t>
    </dgm:pt>
    <dgm:pt modelId="{DC0B47F8-EBC8-44FB-B6FC-CA631B2D451F}" type="parTrans" cxnId="{A8C5C6C3-3330-4687-9826-23E77F278BB2}">
      <dgm:prSet/>
      <dgm:spPr/>
      <dgm:t>
        <a:bodyPr/>
        <a:lstStyle/>
        <a:p>
          <a:endParaRPr lang="es-MX"/>
        </a:p>
      </dgm:t>
    </dgm:pt>
    <dgm:pt modelId="{8655C2E8-8AF7-421A-9793-60FD90A18E71}" type="sibTrans" cxnId="{A8C5C6C3-3330-4687-9826-23E77F278BB2}">
      <dgm:prSet/>
      <dgm:spPr/>
      <dgm:t>
        <a:bodyPr/>
        <a:lstStyle/>
        <a:p>
          <a:endParaRPr lang="es-MX"/>
        </a:p>
      </dgm:t>
    </dgm:pt>
    <dgm:pt modelId="{77C88690-7E2D-4C52-B54B-7BE0BA269E25}">
      <dgm:prSet phldrT="[Texto]"/>
      <dgm:spPr/>
      <dgm:t>
        <a:bodyPr/>
        <a:lstStyle/>
        <a:p>
          <a:r>
            <a:rPr lang="es-MX" dirty="0" smtClean="0">
              <a:solidFill>
                <a:schemeClr val="bg2">
                  <a:lumMod val="10000"/>
                </a:schemeClr>
              </a:solidFill>
            </a:rPr>
            <a:t>Contratos mercantiles</a:t>
          </a:r>
          <a:endParaRPr lang="es-MX" dirty="0">
            <a:solidFill>
              <a:schemeClr val="bg2">
                <a:lumMod val="10000"/>
              </a:schemeClr>
            </a:solidFill>
          </a:endParaRPr>
        </a:p>
      </dgm:t>
    </dgm:pt>
    <dgm:pt modelId="{AAD3108D-A24E-468D-ACB9-ECB1C889B984}" type="parTrans" cxnId="{AD610453-BA12-4635-A146-B8B9261CF9CE}">
      <dgm:prSet/>
      <dgm:spPr/>
      <dgm:t>
        <a:bodyPr/>
        <a:lstStyle/>
        <a:p>
          <a:endParaRPr lang="es-MX"/>
        </a:p>
      </dgm:t>
    </dgm:pt>
    <dgm:pt modelId="{05473D1B-09F3-4CD9-9FE8-32C3A1C85D98}" type="sibTrans" cxnId="{AD610453-BA12-4635-A146-B8B9261CF9CE}">
      <dgm:prSet/>
      <dgm:spPr/>
      <dgm:t>
        <a:bodyPr/>
        <a:lstStyle/>
        <a:p>
          <a:endParaRPr lang="es-MX"/>
        </a:p>
      </dgm:t>
    </dgm:pt>
    <dgm:pt modelId="{E6F57061-DB0A-458F-A064-5F770909DEE1}">
      <dgm:prSet phldrT="[Texto]"/>
      <dgm:spPr/>
      <dgm:t>
        <a:bodyPr/>
        <a:lstStyle/>
        <a:p>
          <a:r>
            <a:rPr lang="es-MX" dirty="0" smtClean="0">
              <a:solidFill>
                <a:schemeClr val="bg2">
                  <a:lumMod val="10000"/>
                </a:schemeClr>
              </a:solidFill>
            </a:rPr>
            <a:t>Legislación vigente</a:t>
          </a:r>
          <a:endParaRPr lang="es-MX" dirty="0">
            <a:solidFill>
              <a:schemeClr val="bg2">
                <a:lumMod val="10000"/>
              </a:schemeClr>
            </a:solidFill>
          </a:endParaRPr>
        </a:p>
      </dgm:t>
    </dgm:pt>
    <dgm:pt modelId="{78DBF0A6-BF47-4264-BCFC-BD763976218E}" type="parTrans" cxnId="{10B11900-76D6-46BD-B5FA-7AA66064DBB6}">
      <dgm:prSet/>
      <dgm:spPr/>
      <dgm:t>
        <a:bodyPr/>
        <a:lstStyle/>
        <a:p>
          <a:endParaRPr lang="es-MX"/>
        </a:p>
      </dgm:t>
    </dgm:pt>
    <dgm:pt modelId="{8EE36B1F-7DFE-40BD-8A10-B8AF770B1D8F}" type="sibTrans" cxnId="{10B11900-76D6-46BD-B5FA-7AA66064DBB6}">
      <dgm:prSet/>
      <dgm:spPr/>
      <dgm:t>
        <a:bodyPr/>
        <a:lstStyle/>
        <a:p>
          <a:endParaRPr lang="es-MX"/>
        </a:p>
      </dgm:t>
    </dgm:pt>
    <dgm:pt modelId="{C70C86A6-CDBF-4382-B66B-C178A08AD21B}">
      <dgm:prSet phldrT="[Texto]"/>
      <dgm:spPr/>
      <dgm:t>
        <a:bodyPr/>
        <a:lstStyle/>
        <a:p>
          <a:r>
            <a:rPr lang="es-MX" dirty="0" smtClean="0">
              <a:solidFill>
                <a:schemeClr val="bg2">
                  <a:lumMod val="10000"/>
                </a:schemeClr>
              </a:solidFill>
            </a:rPr>
            <a:t>Sociedades mercantiles</a:t>
          </a:r>
          <a:endParaRPr lang="es-MX" dirty="0">
            <a:solidFill>
              <a:schemeClr val="bg2">
                <a:lumMod val="10000"/>
              </a:schemeClr>
            </a:solidFill>
          </a:endParaRPr>
        </a:p>
      </dgm:t>
    </dgm:pt>
    <dgm:pt modelId="{824C3C62-3B01-4BDD-9221-A1EC795CD976}" type="parTrans" cxnId="{8F9E4C20-0446-410D-AE69-BBA17C55590C}">
      <dgm:prSet/>
      <dgm:spPr/>
      <dgm:t>
        <a:bodyPr/>
        <a:lstStyle/>
        <a:p>
          <a:endParaRPr lang="es-MX"/>
        </a:p>
      </dgm:t>
    </dgm:pt>
    <dgm:pt modelId="{247806A2-3566-4D05-A6EE-563A7451B182}" type="sibTrans" cxnId="{8F9E4C20-0446-410D-AE69-BBA17C55590C}">
      <dgm:prSet/>
      <dgm:spPr/>
      <dgm:t>
        <a:bodyPr/>
        <a:lstStyle/>
        <a:p>
          <a:endParaRPr lang="es-MX"/>
        </a:p>
      </dgm:t>
    </dgm:pt>
    <dgm:pt modelId="{2DFBF87A-00E8-4174-A2DC-F82921D0AEC8}">
      <dgm:prSet phldrT="[Texto]"/>
      <dgm:spPr/>
      <dgm:t>
        <a:bodyPr/>
        <a:lstStyle/>
        <a:p>
          <a:r>
            <a:rPr lang="es-MX" dirty="0" smtClean="0">
              <a:solidFill>
                <a:schemeClr val="bg1"/>
              </a:solidFill>
            </a:rPr>
            <a:t>Derecho mercantil</a:t>
          </a:r>
          <a:endParaRPr lang="es-MX" dirty="0">
            <a:solidFill>
              <a:schemeClr val="bg1"/>
            </a:solidFill>
          </a:endParaRPr>
        </a:p>
      </dgm:t>
    </dgm:pt>
    <dgm:pt modelId="{9ADA3788-7FFD-4234-AE7A-1BF9A4E48ACE}" type="parTrans" cxnId="{29595D08-7DD6-4B5D-A5FF-600D09C8C15C}">
      <dgm:prSet/>
      <dgm:spPr/>
      <dgm:t>
        <a:bodyPr/>
        <a:lstStyle/>
        <a:p>
          <a:endParaRPr lang="es-MX"/>
        </a:p>
      </dgm:t>
    </dgm:pt>
    <dgm:pt modelId="{E03D622C-52E8-4DD8-8C29-66ED9F9F5484}" type="sibTrans" cxnId="{29595D08-7DD6-4B5D-A5FF-600D09C8C15C}">
      <dgm:prSet/>
      <dgm:spPr/>
      <dgm:t>
        <a:bodyPr/>
        <a:lstStyle/>
        <a:p>
          <a:endParaRPr lang="es-MX"/>
        </a:p>
      </dgm:t>
    </dgm:pt>
    <dgm:pt modelId="{00678A48-3054-488A-88B0-2ED54C0DD3BF}" type="pres">
      <dgm:prSet presAssocID="{14B96340-3FE2-42D9-B19A-CA1AE9622FFA}" presName="cycle" presStyleCnt="0">
        <dgm:presLayoutVars>
          <dgm:dir/>
          <dgm:resizeHandles val="exact"/>
        </dgm:presLayoutVars>
      </dgm:prSet>
      <dgm:spPr/>
      <dgm:t>
        <a:bodyPr/>
        <a:lstStyle/>
        <a:p>
          <a:endParaRPr lang="es-MX"/>
        </a:p>
      </dgm:t>
    </dgm:pt>
    <dgm:pt modelId="{A1CB5C14-BD6A-441B-8357-A0338E609B49}" type="pres">
      <dgm:prSet presAssocID="{7E354099-3D53-4DDA-B5FF-7EF5A8418350}" presName="node" presStyleLbl="node1" presStyleIdx="0" presStyleCnt="5">
        <dgm:presLayoutVars>
          <dgm:bulletEnabled val="1"/>
        </dgm:presLayoutVars>
      </dgm:prSet>
      <dgm:spPr/>
      <dgm:t>
        <a:bodyPr/>
        <a:lstStyle/>
        <a:p>
          <a:endParaRPr lang="es-MX"/>
        </a:p>
      </dgm:t>
    </dgm:pt>
    <dgm:pt modelId="{5EA68354-3050-44C1-B32D-0691389CB998}" type="pres">
      <dgm:prSet presAssocID="{7E354099-3D53-4DDA-B5FF-7EF5A8418350}" presName="spNode" presStyleCnt="0"/>
      <dgm:spPr/>
      <dgm:t>
        <a:bodyPr/>
        <a:lstStyle/>
        <a:p>
          <a:endParaRPr lang="es-MX"/>
        </a:p>
      </dgm:t>
    </dgm:pt>
    <dgm:pt modelId="{84BF39AB-045A-4314-B0C7-FE757A442E74}" type="pres">
      <dgm:prSet presAssocID="{8655C2E8-8AF7-421A-9793-60FD90A18E71}" presName="sibTrans" presStyleLbl="sibTrans1D1" presStyleIdx="0" presStyleCnt="5"/>
      <dgm:spPr/>
      <dgm:t>
        <a:bodyPr/>
        <a:lstStyle/>
        <a:p>
          <a:endParaRPr lang="es-MX"/>
        </a:p>
      </dgm:t>
    </dgm:pt>
    <dgm:pt modelId="{740D2897-3941-481B-A620-AF1DED01DCB4}" type="pres">
      <dgm:prSet presAssocID="{77C88690-7E2D-4C52-B54B-7BE0BA269E25}" presName="node" presStyleLbl="node1" presStyleIdx="1" presStyleCnt="5">
        <dgm:presLayoutVars>
          <dgm:bulletEnabled val="1"/>
        </dgm:presLayoutVars>
      </dgm:prSet>
      <dgm:spPr/>
      <dgm:t>
        <a:bodyPr/>
        <a:lstStyle/>
        <a:p>
          <a:endParaRPr lang="es-MX"/>
        </a:p>
      </dgm:t>
    </dgm:pt>
    <dgm:pt modelId="{EF5AB5C0-4F70-44C7-84ED-E266E80FAE6E}" type="pres">
      <dgm:prSet presAssocID="{77C88690-7E2D-4C52-B54B-7BE0BA269E25}" presName="spNode" presStyleCnt="0"/>
      <dgm:spPr/>
      <dgm:t>
        <a:bodyPr/>
        <a:lstStyle/>
        <a:p>
          <a:endParaRPr lang="es-MX"/>
        </a:p>
      </dgm:t>
    </dgm:pt>
    <dgm:pt modelId="{5B5D69E3-3822-48B0-A481-C40DA30461A4}" type="pres">
      <dgm:prSet presAssocID="{05473D1B-09F3-4CD9-9FE8-32C3A1C85D98}" presName="sibTrans" presStyleLbl="sibTrans1D1" presStyleIdx="1" presStyleCnt="5"/>
      <dgm:spPr/>
      <dgm:t>
        <a:bodyPr/>
        <a:lstStyle/>
        <a:p>
          <a:endParaRPr lang="es-MX"/>
        </a:p>
      </dgm:t>
    </dgm:pt>
    <dgm:pt modelId="{452BCD85-5C53-4006-B500-F63D0D43CAFE}" type="pres">
      <dgm:prSet presAssocID="{E6F57061-DB0A-458F-A064-5F770909DEE1}" presName="node" presStyleLbl="node1" presStyleIdx="2" presStyleCnt="5">
        <dgm:presLayoutVars>
          <dgm:bulletEnabled val="1"/>
        </dgm:presLayoutVars>
      </dgm:prSet>
      <dgm:spPr/>
      <dgm:t>
        <a:bodyPr/>
        <a:lstStyle/>
        <a:p>
          <a:endParaRPr lang="es-MX"/>
        </a:p>
      </dgm:t>
    </dgm:pt>
    <dgm:pt modelId="{90EC0A33-7177-44E5-B9F7-58B4E2588F2D}" type="pres">
      <dgm:prSet presAssocID="{E6F57061-DB0A-458F-A064-5F770909DEE1}" presName="spNode" presStyleCnt="0"/>
      <dgm:spPr/>
      <dgm:t>
        <a:bodyPr/>
        <a:lstStyle/>
        <a:p>
          <a:endParaRPr lang="es-MX"/>
        </a:p>
      </dgm:t>
    </dgm:pt>
    <dgm:pt modelId="{DA35E5D9-88BE-4A4C-B162-3767D772415E}" type="pres">
      <dgm:prSet presAssocID="{8EE36B1F-7DFE-40BD-8A10-B8AF770B1D8F}" presName="sibTrans" presStyleLbl="sibTrans1D1" presStyleIdx="2" presStyleCnt="5"/>
      <dgm:spPr/>
      <dgm:t>
        <a:bodyPr/>
        <a:lstStyle/>
        <a:p>
          <a:endParaRPr lang="es-MX"/>
        </a:p>
      </dgm:t>
    </dgm:pt>
    <dgm:pt modelId="{B9909A1D-1131-4DEB-82AD-29516B713759}" type="pres">
      <dgm:prSet presAssocID="{C70C86A6-CDBF-4382-B66B-C178A08AD21B}" presName="node" presStyleLbl="node1" presStyleIdx="3" presStyleCnt="5">
        <dgm:presLayoutVars>
          <dgm:bulletEnabled val="1"/>
        </dgm:presLayoutVars>
      </dgm:prSet>
      <dgm:spPr/>
      <dgm:t>
        <a:bodyPr/>
        <a:lstStyle/>
        <a:p>
          <a:endParaRPr lang="es-MX"/>
        </a:p>
      </dgm:t>
    </dgm:pt>
    <dgm:pt modelId="{A371DB1F-ED55-4EAC-90A9-DDB85ED8B155}" type="pres">
      <dgm:prSet presAssocID="{C70C86A6-CDBF-4382-B66B-C178A08AD21B}" presName="spNode" presStyleCnt="0"/>
      <dgm:spPr/>
      <dgm:t>
        <a:bodyPr/>
        <a:lstStyle/>
        <a:p>
          <a:endParaRPr lang="es-MX"/>
        </a:p>
      </dgm:t>
    </dgm:pt>
    <dgm:pt modelId="{01477D20-D4A1-4BE8-9B0B-6DC5D92D0C63}" type="pres">
      <dgm:prSet presAssocID="{247806A2-3566-4D05-A6EE-563A7451B182}" presName="sibTrans" presStyleLbl="sibTrans1D1" presStyleIdx="3" presStyleCnt="5"/>
      <dgm:spPr/>
      <dgm:t>
        <a:bodyPr/>
        <a:lstStyle/>
        <a:p>
          <a:endParaRPr lang="es-MX"/>
        </a:p>
      </dgm:t>
    </dgm:pt>
    <dgm:pt modelId="{9EE387BF-531F-4EF2-B3DA-5F7605593C51}" type="pres">
      <dgm:prSet presAssocID="{2DFBF87A-00E8-4174-A2DC-F82921D0AEC8}" presName="node" presStyleLbl="node1" presStyleIdx="4" presStyleCnt="5">
        <dgm:presLayoutVars>
          <dgm:bulletEnabled val="1"/>
        </dgm:presLayoutVars>
      </dgm:prSet>
      <dgm:spPr/>
      <dgm:t>
        <a:bodyPr/>
        <a:lstStyle/>
        <a:p>
          <a:endParaRPr lang="es-MX"/>
        </a:p>
      </dgm:t>
    </dgm:pt>
    <dgm:pt modelId="{DBA390BD-D033-4BFA-9766-69491422FAC9}" type="pres">
      <dgm:prSet presAssocID="{2DFBF87A-00E8-4174-A2DC-F82921D0AEC8}" presName="spNode" presStyleCnt="0"/>
      <dgm:spPr/>
      <dgm:t>
        <a:bodyPr/>
        <a:lstStyle/>
        <a:p>
          <a:endParaRPr lang="es-MX"/>
        </a:p>
      </dgm:t>
    </dgm:pt>
    <dgm:pt modelId="{8097E59D-9203-4591-BC2A-71582E3A2793}" type="pres">
      <dgm:prSet presAssocID="{E03D622C-52E8-4DD8-8C29-66ED9F9F5484}" presName="sibTrans" presStyleLbl="sibTrans1D1" presStyleIdx="4" presStyleCnt="5"/>
      <dgm:spPr/>
      <dgm:t>
        <a:bodyPr/>
        <a:lstStyle/>
        <a:p>
          <a:endParaRPr lang="es-MX"/>
        </a:p>
      </dgm:t>
    </dgm:pt>
  </dgm:ptLst>
  <dgm:cxnLst>
    <dgm:cxn modelId="{A28B3E0B-0CE4-4EF9-A1B6-0CE7EFAACDA4}" type="presOf" srcId="{8655C2E8-8AF7-421A-9793-60FD90A18E71}" destId="{84BF39AB-045A-4314-B0C7-FE757A442E74}" srcOrd="0" destOrd="0" presId="urn:microsoft.com/office/officeart/2005/8/layout/cycle6"/>
    <dgm:cxn modelId="{AA4D2B4A-4B2D-4C8B-A648-1CBA63747C8C}" type="presOf" srcId="{14B96340-3FE2-42D9-B19A-CA1AE9622FFA}" destId="{00678A48-3054-488A-88B0-2ED54C0DD3BF}" srcOrd="0" destOrd="0" presId="urn:microsoft.com/office/officeart/2005/8/layout/cycle6"/>
    <dgm:cxn modelId="{8F9E4C20-0446-410D-AE69-BBA17C55590C}" srcId="{14B96340-3FE2-42D9-B19A-CA1AE9622FFA}" destId="{C70C86A6-CDBF-4382-B66B-C178A08AD21B}" srcOrd="3" destOrd="0" parTransId="{824C3C62-3B01-4BDD-9221-A1EC795CD976}" sibTransId="{247806A2-3566-4D05-A6EE-563A7451B182}"/>
    <dgm:cxn modelId="{10B11900-76D6-46BD-B5FA-7AA66064DBB6}" srcId="{14B96340-3FE2-42D9-B19A-CA1AE9622FFA}" destId="{E6F57061-DB0A-458F-A064-5F770909DEE1}" srcOrd="2" destOrd="0" parTransId="{78DBF0A6-BF47-4264-BCFC-BD763976218E}" sibTransId="{8EE36B1F-7DFE-40BD-8A10-B8AF770B1D8F}"/>
    <dgm:cxn modelId="{7D068AEC-0441-44FB-9383-A88DBE6BC349}" type="presOf" srcId="{2DFBF87A-00E8-4174-A2DC-F82921D0AEC8}" destId="{9EE387BF-531F-4EF2-B3DA-5F7605593C51}" srcOrd="0" destOrd="0" presId="urn:microsoft.com/office/officeart/2005/8/layout/cycle6"/>
    <dgm:cxn modelId="{A8C5C6C3-3330-4687-9826-23E77F278BB2}" srcId="{14B96340-3FE2-42D9-B19A-CA1AE9622FFA}" destId="{7E354099-3D53-4DDA-B5FF-7EF5A8418350}" srcOrd="0" destOrd="0" parTransId="{DC0B47F8-EBC8-44FB-B6FC-CA631B2D451F}" sibTransId="{8655C2E8-8AF7-421A-9793-60FD90A18E71}"/>
    <dgm:cxn modelId="{DE347E22-2EB5-4110-B481-1AF2DCF6E70B}" type="presOf" srcId="{05473D1B-09F3-4CD9-9FE8-32C3A1C85D98}" destId="{5B5D69E3-3822-48B0-A481-C40DA30461A4}" srcOrd="0" destOrd="0" presId="urn:microsoft.com/office/officeart/2005/8/layout/cycle6"/>
    <dgm:cxn modelId="{29595D08-7DD6-4B5D-A5FF-600D09C8C15C}" srcId="{14B96340-3FE2-42D9-B19A-CA1AE9622FFA}" destId="{2DFBF87A-00E8-4174-A2DC-F82921D0AEC8}" srcOrd="4" destOrd="0" parTransId="{9ADA3788-7FFD-4234-AE7A-1BF9A4E48ACE}" sibTransId="{E03D622C-52E8-4DD8-8C29-66ED9F9F5484}"/>
    <dgm:cxn modelId="{96D38A34-3653-4A95-A576-5F41D6A221E8}" type="presOf" srcId="{8EE36B1F-7DFE-40BD-8A10-B8AF770B1D8F}" destId="{DA35E5D9-88BE-4A4C-B162-3767D772415E}" srcOrd="0" destOrd="0" presId="urn:microsoft.com/office/officeart/2005/8/layout/cycle6"/>
    <dgm:cxn modelId="{AD610453-BA12-4635-A146-B8B9261CF9CE}" srcId="{14B96340-3FE2-42D9-B19A-CA1AE9622FFA}" destId="{77C88690-7E2D-4C52-B54B-7BE0BA269E25}" srcOrd="1" destOrd="0" parTransId="{AAD3108D-A24E-468D-ACB9-ECB1C889B984}" sibTransId="{05473D1B-09F3-4CD9-9FE8-32C3A1C85D98}"/>
    <dgm:cxn modelId="{3A8B2661-2199-483A-A0AC-E8A84FB59DE6}" type="presOf" srcId="{E6F57061-DB0A-458F-A064-5F770909DEE1}" destId="{452BCD85-5C53-4006-B500-F63D0D43CAFE}" srcOrd="0" destOrd="0" presId="urn:microsoft.com/office/officeart/2005/8/layout/cycle6"/>
    <dgm:cxn modelId="{2F9297FF-B4F3-4818-B0B4-F715BC75BB50}" type="presOf" srcId="{C70C86A6-CDBF-4382-B66B-C178A08AD21B}" destId="{B9909A1D-1131-4DEB-82AD-29516B713759}" srcOrd="0" destOrd="0" presId="urn:microsoft.com/office/officeart/2005/8/layout/cycle6"/>
    <dgm:cxn modelId="{5115EE28-3349-467D-B531-D05EE801FD4B}" type="presOf" srcId="{247806A2-3566-4D05-A6EE-563A7451B182}" destId="{01477D20-D4A1-4BE8-9B0B-6DC5D92D0C63}" srcOrd="0" destOrd="0" presId="urn:microsoft.com/office/officeart/2005/8/layout/cycle6"/>
    <dgm:cxn modelId="{4DBF9B70-D446-444F-8CA5-C51DD1BA82C3}" type="presOf" srcId="{77C88690-7E2D-4C52-B54B-7BE0BA269E25}" destId="{740D2897-3941-481B-A620-AF1DED01DCB4}" srcOrd="0" destOrd="0" presId="urn:microsoft.com/office/officeart/2005/8/layout/cycle6"/>
    <dgm:cxn modelId="{F6E00AB7-93A7-4763-B61F-7EC8A43A1A16}" type="presOf" srcId="{E03D622C-52E8-4DD8-8C29-66ED9F9F5484}" destId="{8097E59D-9203-4591-BC2A-71582E3A2793}" srcOrd="0" destOrd="0" presId="urn:microsoft.com/office/officeart/2005/8/layout/cycle6"/>
    <dgm:cxn modelId="{7D1F1E1F-9E3B-40C5-97E9-B71C579D77DD}" type="presOf" srcId="{7E354099-3D53-4DDA-B5FF-7EF5A8418350}" destId="{A1CB5C14-BD6A-441B-8357-A0338E609B49}" srcOrd="0" destOrd="0" presId="urn:microsoft.com/office/officeart/2005/8/layout/cycle6"/>
    <dgm:cxn modelId="{9255C586-69D0-4D35-84D0-325C99D2AC3C}" type="presParOf" srcId="{00678A48-3054-488A-88B0-2ED54C0DD3BF}" destId="{A1CB5C14-BD6A-441B-8357-A0338E609B49}" srcOrd="0" destOrd="0" presId="urn:microsoft.com/office/officeart/2005/8/layout/cycle6"/>
    <dgm:cxn modelId="{242FA233-4A4D-4531-B691-BE2C2555C668}" type="presParOf" srcId="{00678A48-3054-488A-88B0-2ED54C0DD3BF}" destId="{5EA68354-3050-44C1-B32D-0691389CB998}" srcOrd="1" destOrd="0" presId="urn:microsoft.com/office/officeart/2005/8/layout/cycle6"/>
    <dgm:cxn modelId="{07309CB2-7951-4D33-AB1E-2CC6FEED5F53}" type="presParOf" srcId="{00678A48-3054-488A-88B0-2ED54C0DD3BF}" destId="{84BF39AB-045A-4314-B0C7-FE757A442E74}" srcOrd="2" destOrd="0" presId="urn:microsoft.com/office/officeart/2005/8/layout/cycle6"/>
    <dgm:cxn modelId="{3B828704-7942-4280-BE21-75DCFB288ABD}" type="presParOf" srcId="{00678A48-3054-488A-88B0-2ED54C0DD3BF}" destId="{740D2897-3941-481B-A620-AF1DED01DCB4}" srcOrd="3" destOrd="0" presId="urn:microsoft.com/office/officeart/2005/8/layout/cycle6"/>
    <dgm:cxn modelId="{273664AD-DA3A-4E46-8B95-CDE217B7C1CD}" type="presParOf" srcId="{00678A48-3054-488A-88B0-2ED54C0DD3BF}" destId="{EF5AB5C0-4F70-44C7-84ED-E266E80FAE6E}" srcOrd="4" destOrd="0" presId="urn:microsoft.com/office/officeart/2005/8/layout/cycle6"/>
    <dgm:cxn modelId="{B11E7EF6-F16A-48B7-B640-F2E13BCB15E6}" type="presParOf" srcId="{00678A48-3054-488A-88B0-2ED54C0DD3BF}" destId="{5B5D69E3-3822-48B0-A481-C40DA30461A4}" srcOrd="5" destOrd="0" presId="urn:microsoft.com/office/officeart/2005/8/layout/cycle6"/>
    <dgm:cxn modelId="{9343405C-6E61-4F98-8438-853BCD9D0ADA}" type="presParOf" srcId="{00678A48-3054-488A-88B0-2ED54C0DD3BF}" destId="{452BCD85-5C53-4006-B500-F63D0D43CAFE}" srcOrd="6" destOrd="0" presId="urn:microsoft.com/office/officeart/2005/8/layout/cycle6"/>
    <dgm:cxn modelId="{168231D3-B615-46EF-B685-BBE971FFB258}" type="presParOf" srcId="{00678A48-3054-488A-88B0-2ED54C0DD3BF}" destId="{90EC0A33-7177-44E5-B9F7-58B4E2588F2D}" srcOrd="7" destOrd="0" presId="urn:microsoft.com/office/officeart/2005/8/layout/cycle6"/>
    <dgm:cxn modelId="{EB15F225-199B-4DC0-9C88-DCB6C79D0895}" type="presParOf" srcId="{00678A48-3054-488A-88B0-2ED54C0DD3BF}" destId="{DA35E5D9-88BE-4A4C-B162-3767D772415E}" srcOrd="8" destOrd="0" presId="urn:microsoft.com/office/officeart/2005/8/layout/cycle6"/>
    <dgm:cxn modelId="{F81416B5-FF38-4A63-95B3-CFEE6C144EFC}" type="presParOf" srcId="{00678A48-3054-488A-88B0-2ED54C0DD3BF}" destId="{B9909A1D-1131-4DEB-82AD-29516B713759}" srcOrd="9" destOrd="0" presId="urn:microsoft.com/office/officeart/2005/8/layout/cycle6"/>
    <dgm:cxn modelId="{2B986A5A-BDF5-4C39-8203-B5AB6D8D8E7D}" type="presParOf" srcId="{00678A48-3054-488A-88B0-2ED54C0DD3BF}" destId="{A371DB1F-ED55-4EAC-90A9-DDB85ED8B155}" srcOrd="10" destOrd="0" presId="urn:microsoft.com/office/officeart/2005/8/layout/cycle6"/>
    <dgm:cxn modelId="{2D637B9E-28E6-4C0F-83C3-C18412378A97}" type="presParOf" srcId="{00678A48-3054-488A-88B0-2ED54C0DD3BF}" destId="{01477D20-D4A1-4BE8-9B0B-6DC5D92D0C63}" srcOrd="11" destOrd="0" presId="urn:microsoft.com/office/officeart/2005/8/layout/cycle6"/>
    <dgm:cxn modelId="{76D64D87-A557-427B-8B4B-826AF12B2A2D}" type="presParOf" srcId="{00678A48-3054-488A-88B0-2ED54C0DD3BF}" destId="{9EE387BF-531F-4EF2-B3DA-5F7605593C51}" srcOrd="12" destOrd="0" presId="urn:microsoft.com/office/officeart/2005/8/layout/cycle6"/>
    <dgm:cxn modelId="{768A3D12-B6D9-4B21-ADDB-336DC7971AA1}" type="presParOf" srcId="{00678A48-3054-488A-88B0-2ED54C0DD3BF}" destId="{DBA390BD-D033-4BFA-9766-69491422FAC9}" srcOrd="13" destOrd="0" presId="urn:microsoft.com/office/officeart/2005/8/layout/cycle6"/>
    <dgm:cxn modelId="{8ACF8C67-07C2-427D-BA6D-2B14AC8F4856}" type="presParOf" srcId="{00678A48-3054-488A-88B0-2ED54C0DD3BF}" destId="{8097E59D-9203-4591-BC2A-71582E3A2793}" srcOrd="14" destOrd="0" presId="urn:microsoft.com/office/officeart/2005/8/layout/cycle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BC1830FD-FE83-4E62-ABD3-C1B6CD06386B}"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40A59973-3901-4266-954B-EED67029E322}" type="slidenum">
              <a:rPr lang="es-MX" smtClean="0"/>
              <a:t>‹Nº›</a:t>
            </a:fld>
            <a:endParaRPr lang="es-MX"/>
          </a:p>
        </p:txBody>
      </p:sp>
    </p:spTree>
    <p:extLst>
      <p:ext uri="{BB962C8B-B14F-4D97-AF65-F5344CB8AC3E}">
        <p14:creationId xmlns:p14="http://schemas.microsoft.com/office/powerpoint/2010/main" val="2234656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BC1830FD-FE83-4E62-ABD3-C1B6CD06386B}"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40A59973-3901-4266-954B-EED67029E322}" type="slidenum">
              <a:rPr lang="es-MX" smtClean="0"/>
              <a:t>‹Nº›</a:t>
            </a:fld>
            <a:endParaRPr lang="es-MX"/>
          </a:p>
        </p:txBody>
      </p:sp>
    </p:spTree>
    <p:extLst>
      <p:ext uri="{BB962C8B-B14F-4D97-AF65-F5344CB8AC3E}">
        <p14:creationId xmlns:p14="http://schemas.microsoft.com/office/powerpoint/2010/main" val="1195815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BC1830FD-FE83-4E62-ABD3-C1B6CD06386B}"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40A59973-3901-4266-954B-EED67029E322}" type="slidenum">
              <a:rPr lang="es-MX" smtClean="0"/>
              <a:t>‹Nº›</a:t>
            </a:fld>
            <a:endParaRPr lang="es-MX"/>
          </a:p>
        </p:txBody>
      </p:sp>
    </p:spTree>
    <p:extLst>
      <p:ext uri="{BB962C8B-B14F-4D97-AF65-F5344CB8AC3E}">
        <p14:creationId xmlns:p14="http://schemas.microsoft.com/office/powerpoint/2010/main" val="6791818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fld id="{151CC6D7-CF67-4761-BF9A-B45223D4F715}" type="datetimeFigureOut">
              <a:rPr lang="es-ES" smtClean="0">
                <a:solidFill>
                  <a:srgbClr val="CAF278"/>
                </a:solidFill>
              </a:rPr>
              <a:pPr>
                <a:defRPr/>
              </a:pPr>
              <a:t>20/10/2017</a:t>
            </a:fld>
            <a:endParaRPr lang="es-ES" dirty="0">
              <a:solidFill>
                <a:srgbClr val="CAF278"/>
              </a:solidFill>
            </a:endParaRPr>
          </a:p>
        </p:txBody>
      </p:sp>
      <p:sp>
        <p:nvSpPr>
          <p:cNvPr id="5" name="Footer Placeholder 4"/>
          <p:cNvSpPr>
            <a:spLocks noGrp="1"/>
          </p:cNvSpPr>
          <p:nvPr>
            <p:ph type="ftr" sz="quarter" idx="11"/>
          </p:nvPr>
        </p:nvSpPr>
        <p:spPr/>
        <p:txBody>
          <a:bodyPr/>
          <a:lstStyle/>
          <a:p>
            <a:pPr>
              <a:defRPr/>
            </a:pPr>
            <a:endParaRPr lang="es-ES">
              <a:solidFill>
                <a:srgbClr val="CAF278"/>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F15DBF9B-9063-4286-A73D-1F13416CF1A4}" type="slidenum">
              <a:rPr lang="es-ES" altLang="es-MX" smtClean="0">
                <a:solidFill>
                  <a:srgbClr val="CAF278"/>
                </a:solidFill>
              </a:rPr>
              <a:pPr/>
              <a:t>‹Nº›</a:t>
            </a:fld>
            <a:endParaRPr lang="es-ES" altLang="es-MX">
              <a:solidFill>
                <a:srgbClr val="CAF278"/>
              </a:solidFill>
            </a:endParaRPr>
          </a:p>
        </p:txBody>
      </p:sp>
    </p:spTree>
    <p:extLst>
      <p:ext uri="{BB962C8B-B14F-4D97-AF65-F5344CB8AC3E}">
        <p14:creationId xmlns:p14="http://schemas.microsoft.com/office/powerpoint/2010/main" val="4101726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AD8642E5-A240-427D-A25D-7C5A96FDC7CF}" type="datetimeFigureOut">
              <a:rPr lang="es-ES" smtClean="0">
                <a:solidFill>
                  <a:srgbClr val="CAF278"/>
                </a:solidFill>
              </a:rPr>
              <a:pPr>
                <a:defRPr/>
              </a:pPr>
              <a:t>20/10/2017</a:t>
            </a:fld>
            <a:endParaRPr lang="es-ES" dirty="0">
              <a:solidFill>
                <a:srgbClr val="CAF278"/>
              </a:solidFill>
            </a:endParaRPr>
          </a:p>
        </p:txBody>
      </p:sp>
      <p:sp>
        <p:nvSpPr>
          <p:cNvPr id="5" name="Footer Placeholder 4"/>
          <p:cNvSpPr>
            <a:spLocks noGrp="1"/>
          </p:cNvSpPr>
          <p:nvPr>
            <p:ph type="ftr" sz="quarter" idx="11"/>
          </p:nvPr>
        </p:nvSpPr>
        <p:spPr/>
        <p:txBody>
          <a:bodyPr/>
          <a:lstStyle/>
          <a:p>
            <a:pPr>
              <a:defRPr/>
            </a:pPr>
            <a:endParaRPr lang="es-ES">
              <a:solidFill>
                <a:srgbClr val="CAF278"/>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498A72C-F8D1-4CD2-88FB-00E6EEFF1895}" type="slidenum">
              <a:rPr lang="es-ES" altLang="es-MX" smtClean="0">
                <a:solidFill>
                  <a:srgbClr val="CAF278"/>
                </a:solidFill>
              </a:rPr>
              <a:pPr/>
              <a:t>‹Nº›</a:t>
            </a:fld>
            <a:endParaRPr lang="es-ES" altLang="es-MX">
              <a:solidFill>
                <a:srgbClr val="CAF278"/>
              </a:solidFill>
            </a:endParaRPr>
          </a:p>
        </p:txBody>
      </p:sp>
    </p:spTree>
    <p:extLst>
      <p:ext uri="{BB962C8B-B14F-4D97-AF65-F5344CB8AC3E}">
        <p14:creationId xmlns:p14="http://schemas.microsoft.com/office/powerpoint/2010/main" val="36739736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6FAC1F37-7C1C-425B-8D06-B01E53568377}" type="datetimeFigureOut">
              <a:rPr lang="es-ES" smtClean="0">
                <a:solidFill>
                  <a:srgbClr val="3E3D2D"/>
                </a:solidFill>
              </a:rPr>
              <a:pPr>
                <a:defRPr/>
              </a:pPr>
              <a:t>20/10/2017</a:t>
            </a:fld>
            <a:endParaRPr lang="es-ES" dirty="0">
              <a:solidFill>
                <a:srgbClr val="3E3D2D"/>
              </a:solidFill>
            </a:endParaRPr>
          </a:p>
        </p:txBody>
      </p:sp>
      <p:sp>
        <p:nvSpPr>
          <p:cNvPr id="5" name="Footer Placeholder 4"/>
          <p:cNvSpPr>
            <a:spLocks noGrp="1"/>
          </p:cNvSpPr>
          <p:nvPr>
            <p:ph type="ftr" sz="quarter" idx="11"/>
          </p:nvPr>
        </p:nvSpPr>
        <p:spPr/>
        <p:txBody>
          <a:bodyPr/>
          <a:lstStyle/>
          <a:p>
            <a:pPr>
              <a:defRPr/>
            </a:pPr>
            <a:endParaRPr lang="es-ES">
              <a:solidFill>
                <a:srgbClr val="3E3D2D"/>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439A3C8-32D0-492D-BAF0-384AC41E2598}" type="slidenum">
              <a:rPr lang="es-ES" altLang="es-MX" smtClean="0">
                <a:solidFill>
                  <a:srgbClr val="3E3D2D"/>
                </a:solidFill>
              </a:rPr>
              <a:pPr/>
              <a:t>‹Nº›</a:t>
            </a:fld>
            <a:endParaRPr lang="es-ES" altLang="es-MX">
              <a:solidFill>
                <a:srgbClr val="3E3D2D"/>
              </a:solidFill>
            </a:endParaRPr>
          </a:p>
        </p:txBody>
      </p:sp>
    </p:spTree>
    <p:extLst>
      <p:ext uri="{BB962C8B-B14F-4D97-AF65-F5344CB8AC3E}">
        <p14:creationId xmlns:p14="http://schemas.microsoft.com/office/powerpoint/2010/main" val="20557676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fld id="{9F7282FE-DAA7-4B83-9751-988EB9919999}" type="datetimeFigureOut">
              <a:rPr lang="es-ES" smtClean="0">
                <a:solidFill>
                  <a:srgbClr val="CAF278"/>
                </a:solidFill>
              </a:rPr>
              <a:pPr>
                <a:defRPr/>
              </a:pPr>
              <a:t>20/10/2017</a:t>
            </a:fld>
            <a:endParaRPr lang="es-ES" dirty="0">
              <a:solidFill>
                <a:srgbClr val="CAF278"/>
              </a:solidFill>
            </a:endParaRPr>
          </a:p>
        </p:txBody>
      </p:sp>
      <p:sp>
        <p:nvSpPr>
          <p:cNvPr id="6" name="Footer Placeholder 5"/>
          <p:cNvSpPr>
            <a:spLocks noGrp="1"/>
          </p:cNvSpPr>
          <p:nvPr>
            <p:ph type="ftr" sz="quarter" idx="11"/>
          </p:nvPr>
        </p:nvSpPr>
        <p:spPr/>
        <p:txBody>
          <a:bodyPr/>
          <a:lstStyle/>
          <a:p>
            <a:pPr>
              <a:defRPr/>
            </a:pPr>
            <a:endParaRPr lang="es-ES">
              <a:solidFill>
                <a:srgbClr val="CAF278"/>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7BEC736C-5887-4FFF-BEF4-C2DD85C3951D}" type="slidenum">
              <a:rPr lang="es-ES" altLang="es-MX" smtClean="0">
                <a:solidFill>
                  <a:srgbClr val="CAF278"/>
                </a:solidFill>
              </a:rPr>
              <a:pPr/>
              <a:t>‹Nº›</a:t>
            </a:fld>
            <a:endParaRPr lang="es-ES" altLang="es-MX">
              <a:solidFill>
                <a:srgbClr val="CAF278"/>
              </a:solidFill>
            </a:endParaRPr>
          </a:p>
        </p:txBody>
      </p:sp>
    </p:spTree>
    <p:extLst>
      <p:ext uri="{BB962C8B-B14F-4D97-AF65-F5344CB8AC3E}">
        <p14:creationId xmlns:p14="http://schemas.microsoft.com/office/powerpoint/2010/main" val="26419502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fld id="{8CA694CF-B5C2-4E7F-8C1D-0CC854930FA8}" type="datetimeFigureOut">
              <a:rPr lang="es-ES" smtClean="0">
                <a:solidFill>
                  <a:srgbClr val="CAF278"/>
                </a:solidFill>
              </a:rPr>
              <a:pPr>
                <a:defRPr/>
              </a:pPr>
              <a:t>20/10/2017</a:t>
            </a:fld>
            <a:endParaRPr lang="es-ES" dirty="0">
              <a:solidFill>
                <a:srgbClr val="CAF278"/>
              </a:solidFill>
            </a:endParaRPr>
          </a:p>
        </p:txBody>
      </p:sp>
      <p:sp>
        <p:nvSpPr>
          <p:cNvPr id="8" name="Footer Placeholder 7"/>
          <p:cNvSpPr>
            <a:spLocks noGrp="1"/>
          </p:cNvSpPr>
          <p:nvPr>
            <p:ph type="ftr" sz="quarter" idx="11"/>
          </p:nvPr>
        </p:nvSpPr>
        <p:spPr/>
        <p:txBody>
          <a:bodyPr/>
          <a:lstStyle/>
          <a:p>
            <a:pPr>
              <a:defRPr/>
            </a:pPr>
            <a:endParaRPr lang="es-ES">
              <a:solidFill>
                <a:srgbClr val="CAF278"/>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02B88D38-A27B-4632-8493-2B0D92F7C62F}" type="slidenum">
              <a:rPr lang="es-ES" altLang="es-MX" smtClean="0">
                <a:solidFill>
                  <a:srgbClr val="CAF278"/>
                </a:solidFill>
              </a:rPr>
              <a:pPr/>
              <a:t>‹Nº›</a:t>
            </a:fld>
            <a:endParaRPr lang="es-ES" altLang="es-MX">
              <a:solidFill>
                <a:srgbClr val="CAF278"/>
              </a:solidFill>
            </a:endParaRPr>
          </a:p>
        </p:txBody>
      </p:sp>
    </p:spTree>
    <p:extLst>
      <p:ext uri="{BB962C8B-B14F-4D97-AF65-F5344CB8AC3E}">
        <p14:creationId xmlns:p14="http://schemas.microsoft.com/office/powerpoint/2010/main" val="19102395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C1830FD-FE83-4E62-ABD3-C1B6CD06386B}" type="datetimeFigureOut">
              <a:rPr lang="es-MX" smtClean="0"/>
              <a:t>20/10/2017</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0A59973-3901-4266-954B-EED67029E322}" type="slidenum">
              <a:rPr lang="es-MX" smtClean="0"/>
              <a:t>‹Nº›</a:t>
            </a:fld>
            <a:endParaRPr lang="es-MX"/>
          </a:p>
        </p:txBody>
      </p:sp>
    </p:spTree>
    <p:extLst>
      <p:ext uri="{BB962C8B-B14F-4D97-AF65-F5344CB8AC3E}">
        <p14:creationId xmlns:p14="http://schemas.microsoft.com/office/powerpoint/2010/main" val="11244011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4F6BA7FB-A09A-417E-851B-7FC8F09240B9}" type="datetimeFigureOut">
              <a:rPr lang="es-ES" smtClean="0">
                <a:solidFill>
                  <a:srgbClr val="CAF278"/>
                </a:solidFill>
              </a:rPr>
              <a:pPr>
                <a:defRPr/>
              </a:pPr>
              <a:t>20/10/2017</a:t>
            </a:fld>
            <a:endParaRPr lang="es-ES" dirty="0">
              <a:solidFill>
                <a:srgbClr val="CAF278"/>
              </a:solidFill>
            </a:endParaRPr>
          </a:p>
        </p:txBody>
      </p:sp>
      <p:sp>
        <p:nvSpPr>
          <p:cNvPr id="3" name="Footer Placeholder 2"/>
          <p:cNvSpPr>
            <a:spLocks noGrp="1"/>
          </p:cNvSpPr>
          <p:nvPr>
            <p:ph type="ftr" sz="quarter" idx="11"/>
          </p:nvPr>
        </p:nvSpPr>
        <p:spPr/>
        <p:txBody>
          <a:bodyPr/>
          <a:lstStyle/>
          <a:p>
            <a:pPr>
              <a:defRPr/>
            </a:pPr>
            <a:endParaRPr lang="es-ES">
              <a:solidFill>
                <a:srgbClr val="CAF278"/>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3E6AC193-2C79-4052-BDEA-34F655883ADF}" type="slidenum">
              <a:rPr lang="es-ES" altLang="es-MX" smtClean="0">
                <a:solidFill>
                  <a:srgbClr val="CAF278"/>
                </a:solidFill>
              </a:rPr>
              <a:pPr/>
              <a:t>‹Nº›</a:t>
            </a:fld>
            <a:endParaRPr lang="es-ES" altLang="es-MX">
              <a:solidFill>
                <a:srgbClr val="CAF278"/>
              </a:solidFill>
            </a:endParaRPr>
          </a:p>
        </p:txBody>
      </p:sp>
    </p:spTree>
    <p:extLst>
      <p:ext uri="{BB962C8B-B14F-4D97-AF65-F5344CB8AC3E}">
        <p14:creationId xmlns:p14="http://schemas.microsoft.com/office/powerpoint/2010/main" val="41197320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4CBF0484-A58A-4F65-B505-3D1EF6026E25}" type="datetimeFigureOut">
              <a:rPr lang="es-ES" smtClean="0">
                <a:solidFill>
                  <a:srgbClr val="CAF278"/>
                </a:solidFill>
              </a:rPr>
              <a:pPr>
                <a:defRPr/>
              </a:pPr>
              <a:t>20/10/2017</a:t>
            </a:fld>
            <a:endParaRPr lang="es-ES" dirty="0">
              <a:solidFill>
                <a:srgbClr val="CAF278"/>
              </a:solidFill>
            </a:endParaRPr>
          </a:p>
        </p:txBody>
      </p:sp>
      <p:sp>
        <p:nvSpPr>
          <p:cNvPr id="6" name="Footer Placeholder 5"/>
          <p:cNvSpPr>
            <a:spLocks noGrp="1"/>
          </p:cNvSpPr>
          <p:nvPr>
            <p:ph type="ftr" sz="quarter" idx="11"/>
          </p:nvPr>
        </p:nvSpPr>
        <p:spPr/>
        <p:txBody>
          <a:bodyPr/>
          <a:lstStyle/>
          <a:p>
            <a:pPr>
              <a:defRPr/>
            </a:pPr>
            <a:endParaRPr lang="es-ES">
              <a:solidFill>
                <a:srgbClr val="CAF278"/>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5F2CFDD-E414-414B-A1FF-44F5CAE073E6}" type="slidenum">
              <a:rPr lang="es-ES" altLang="es-MX" smtClean="0">
                <a:solidFill>
                  <a:srgbClr val="CAF278"/>
                </a:solidFill>
              </a:rPr>
              <a:pPr/>
              <a:t>‹Nº›</a:t>
            </a:fld>
            <a:endParaRPr lang="es-ES" altLang="es-MX">
              <a:solidFill>
                <a:srgbClr val="CAF278"/>
              </a:solidFill>
            </a:endParaRPr>
          </a:p>
        </p:txBody>
      </p:sp>
    </p:spTree>
    <p:extLst>
      <p:ext uri="{BB962C8B-B14F-4D97-AF65-F5344CB8AC3E}">
        <p14:creationId xmlns:p14="http://schemas.microsoft.com/office/powerpoint/2010/main" val="856774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BC1830FD-FE83-4E62-ABD3-C1B6CD06386B}"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40A59973-3901-4266-954B-EED67029E322}" type="slidenum">
              <a:rPr lang="es-MX" smtClean="0"/>
              <a:t>‹Nº›</a:t>
            </a:fld>
            <a:endParaRPr lang="es-MX"/>
          </a:p>
        </p:txBody>
      </p:sp>
    </p:spTree>
    <p:extLst>
      <p:ext uri="{BB962C8B-B14F-4D97-AF65-F5344CB8AC3E}">
        <p14:creationId xmlns:p14="http://schemas.microsoft.com/office/powerpoint/2010/main" val="751777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A796E31C-8C3B-464E-8124-E6A3AA93C30C}" type="datetimeFigureOut">
              <a:rPr lang="es-ES" smtClean="0">
                <a:solidFill>
                  <a:srgbClr val="CAF278"/>
                </a:solidFill>
              </a:rPr>
              <a:pPr>
                <a:defRPr/>
              </a:pPr>
              <a:t>20/10/2017</a:t>
            </a:fld>
            <a:endParaRPr lang="es-ES" dirty="0">
              <a:solidFill>
                <a:srgbClr val="CAF278"/>
              </a:solidFill>
            </a:endParaRPr>
          </a:p>
        </p:txBody>
      </p:sp>
      <p:sp>
        <p:nvSpPr>
          <p:cNvPr id="6" name="Footer Placeholder 5"/>
          <p:cNvSpPr>
            <a:spLocks noGrp="1"/>
          </p:cNvSpPr>
          <p:nvPr>
            <p:ph type="ftr" sz="quarter" idx="11"/>
          </p:nvPr>
        </p:nvSpPr>
        <p:spPr/>
        <p:txBody>
          <a:bodyPr/>
          <a:lstStyle/>
          <a:p>
            <a:pPr>
              <a:defRPr/>
            </a:pPr>
            <a:endParaRPr lang="es-ES">
              <a:solidFill>
                <a:srgbClr val="CAF278"/>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A51F860-6B5A-4E6B-801F-D1B0DA4C4DBC}" type="slidenum">
              <a:rPr lang="es-ES" altLang="es-MX" smtClean="0">
                <a:solidFill>
                  <a:srgbClr val="CAF278"/>
                </a:solidFill>
              </a:rPr>
              <a:pPr/>
              <a:t>‹Nº›</a:t>
            </a:fld>
            <a:endParaRPr lang="es-ES" altLang="es-MX">
              <a:solidFill>
                <a:srgbClr val="CAF278"/>
              </a:solidFill>
            </a:endParaRPr>
          </a:p>
        </p:txBody>
      </p:sp>
    </p:spTree>
    <p:extLst>
      <p:ext uri="{BB962C8B-B14F-4D97-AF65-F5344CB8AC3E}">
        <p14:creationId xmlns:p14="http://schemas.microsoft.com/office/powerpoint/2010/main" val="11064834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C1830FD-FE83-4E62-ABD3-C1B6CD06386B}"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0A59973-3901-4266-954B-EED67029E322}" type="slidenum">
              <a:rPr lang="es-MX" smtClean="0"/>
              <a:t>‹Nº›</a:t>
            </a:fld>
            <a:endParaRPr lang="es-MX"/>
          </a:p>
        </p:txBody>
      </p:sp>
    </p:spTree>
    <p:extLst>
      <p:ext uri="{BB962C8B-B14F-4D97-AF65-F5344CB8AC3E}">
        <p14:creationId xmlns:p14="http://schemas.microsoft.com/office/powerpoint/2010/main" val="37443827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C1830FD-FE83-4E62-ABD3-C1B6CD06386B}"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0A59973-3901-4266-954B-EED67029E322}"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576657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C1830FD-FE83-4E62-ABD3-C1B6CD06386B}"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0A59973-3901-4266-954B-EED67029E322}" type="slidenum">
              <a:rPr lang="es-MX" smtClean="0"/>
              <a:t>‹Nº›</a:t>
            </a:fld>
            <a:endParaRPr lang="es-MX"/>
          </a:p>
        </p:txBody>
      </p:sp>
    </p:spTree>
    <p:extLst>
      <p:ext uri="{BB962C8B-B14F-4D97-AF65-F5344CB8AC3E}">
        <p14:creationId xmlns:p14="http://schemas.microsoft.com/office/powerpoint/2010/main" val="3003729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C1830FD-FE83-4E62-ABD3-C1B6CD06386B}"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0A59973-3901-4266-954B-EED67029E322}"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194264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C1830FD-FE83-4E62-ABD3-C1B6CD06386B}"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0A59973-3901-4266-954B-EED67029E322}" type="slidenum">
              <a:rPr lang="es-MX" smtClean="0"/>
              <a:t>‹Nº›</a:t>
            </a:fld>
            <a:endParaRPr lang="es-MX"/>
          </a:p>
        </p:txBody>
      </p:sp>
    </p:spTree>
    <p:extLst>
      <p:ext uri="{BB962C8B-B14F-4D97-AF65-F5344CB8AC3E}">
        <p14:creationId xmlns:p14="http://schemas.microsoft.com/office/powerpoint/2010/main" val="31552422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0C030D5D-6746-469B-9154-87FC37825452}" type="datetimeFigureOut">
              <a:rPr lang="es-ES" smtClean="0">
                <a:solidFill>
                  <a:srgbClr val="CAF278"/>
                </a:solidFill>
              </a:rPr>
              <a:pPr>
                <a:defRPr/>
              </a:pPr>
              <a:t>20/10/2017</a:t>
            </a:fld>
            <a:endParaRPr lang="es-ES" dirty="0">
              <a:solidFill>
                <a:srgbClr val="CAF278"/>
              </a:solidFill>
            </a:endParaRPr>
          </a:p>
        </p:txBody>
      </p:sp>
      <p:sp>
        <p:nvSpPr>
          <p:cNvPr id="5" name="Footer Placeholder 4"/>
          <p:cNvSpPr>
            <a:spLocks noGrp="1"/>
          </p:cNvSpPr>
          <p:nvPr>
            <p:ph type="ftr" sz="quarter" idx="11"/>
          </p:nvPr>
        </p:nvSpPr>
        <p:spPr/>
        <p:txBody>
          <a:bodyPr/>
          <a:lstStyle/>
          <a:p>
            <a:pPr>
              <a:defRPr/>
            </a:pPr>
            <a:endParaRPr lang="es-ES">
              <a:solidFill>
                <a:srgbClr val="CAF278"/>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91DD859-557D-445F-AD36-2A0FE98BCCCD}" type="slidenum">
              <a:rPr lang="es-ES" altLang="es-MX" smtClean="0">
                <a:solidFill>
                  <a:srgbClr val="CAF278"/>
                </a:solidFill>
              </a:rPr>
              <a:pPr/>
              <a:t>‹Nº›</a:t>
            </a:fld>
            <a:endParaRPr lang="es-ES" altLang="es-MX">
              <a:solidFill>
                <a:srgbClr val="CAF278"/>
              </a:solidFill>
            </a:endParaRPr>
          </a:p>
        </p:txBody>
      </p:sp>
    </p:spTree>
    <p:extLst>
      <p:ext uri="{BB962C8B-B14F-4D97-AF65-F5344CB8AC3E}">
        <p14:creationId xmlns:p14="http://schemas.microsoft.com/office/powerpoint/2010/main" val="4512417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367AF12E-2C14-429E-A51C-43EB0C0C3FDF}" type="datetimeFigureOut">
              <a:rPr lang="es-ES" smtClean="0">
                <a:solidFill>
                  <a:srgbClr val="CAF278"/>
                </a:solidFill>
              </a:rPr>
              <a:pPr>
                <a:defRPr/>
              </a:pPr>
              <a:t>20/10/2017</a:t>
            </a:fld>
            <a:endParaRPr lang="es-ES" dirty="0">
              <a:solidFill>
                <a:srgbClr val="CAF278"/>
              </a:solidFill>
            </a:endParaRPr>
          </a:p>
        </p:txBody>
      </p:sp>
      <p:sp>
        <p:nvSpPr>
          <p:cNvPr id="5" name="Footer Placeholder 4"/>
          <p:cNvSpPr>
            <a:spLocks noGrp="1"/>
          </p:cNvSpPr>
          <p:nvPr>
            <p:ph type="ftr" sz="quarter" idx="11"/>
          </p:nvPr>
        </p:nvSpPr>
        <p:spPr/>
        <p:txBody>
          <a:bodyPr/>
          <a:lstStyle/>
          <a:p>
            <a:pPr>
              <a:defRPr/>
            </a:pPr>
            <a:endParaRPr lang="es-ES">
              <a:solidFill>
                <a:srgbClr val="CAF278"/>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C8B4093-AAEA-4A91-B691-F75A19ED9BA6}" type="slidenum">
              <a:rPr lang="es-ES" altLang="es-MX" smtClean="0">
                <a:solidFill>
                  <a:srgbClr val="CAF278"/>
                </a:solidFill>
              </a:rPr>
              <a:pPr/>
              <a:t>‹Nº›</a:t>
            </a:fld>
            <a:endParaRPr lang="es-ES" altLang="es-MX">
              <a:solidFill>
                <a:srgbClr val="CAF278"/>
              </a:solidFill>
            </a:endParaRPr>
          </a:p>
        </p:txBody>
      </p:sp>
    </p:spTree>
    <p:extLst>
      <p:ext uri="{BB962C8B-B14F-4D97-AF65-F5344CB8AC3E}">
        <p14:creationId xmlns:p14="http://schemas.microsoft.com/office/powerpoint/2010/main" val="1598421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BC1830FD-FE83-4E62-ABD3-C1B6CD06386B}"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40A59973-3901-4266-954B-EED67029E322}" type="slidenum">
              <a:rPr lang="es-MX" smtClean="0"/>
              <a:t>‹Nº›</a:t>
            </a:fld>
            <a:endParaRPr lang="es-MX"/>
          </a:p>
        </p:txBody>
      </p:sp>
    </p:spTree>
    <p:extLst>
      <p:ext uri="{BB962C8B-B14F-4D97-AF65-F5344CB8AC3E}">
        <p14:creationId xmlns:p14="http://schemas.microsoft.com/office/powerpoint/2010/main" val="2752719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BC1830FD-FE83-4E62-ABD3-C1B6CD06386B}" type="datetimeFigureOut">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40A59973-3901-4266-954B-EED67029E322}" type="slidenum">
              <a:rPr lang="es-MX" smtClean="0"/>
              <a:t>‹Nº›</a:t>
            </a:fld>
            <a:endParaRPr lang="es-MX"/>
          </a:p>
        </p:txBody>
      </p:sp>
    </p:spTree>
    <p:extLst>
      <p:ext uri="{BB962C8B-B14F-4D97-AF65-F5344CB8AC3E}">
        <p14:creationId xmlns:p14="http://schemas.microsoft.com/office/powerpoint/2010/main" val="2753944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BC1830FD-FE83-4E62-ABD3-C1B6CD06386B}" type="datetimeFigureOut">
              <a:rPr lang="es-MX" smtClean="0"/>
              <a:t>20/10/2017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40A59973-3901-4266-954B-EED67029E322}" type="slidenum">
              <a:rPr lang="es-MX" smtClean="0"/>
              <a:t>‹Nº›</a:t>
            </a:fld>
            <a:endParaRPr lang="es-MX"/>
          </a:p>
        </p:txBody>
      </p:sp>
    </p:spTree>
    <p:extLst>
      <p:ext uri="{BB962C8B-B14F-4D97-AF65-F5344CB8AC3E}">
        <p14:creationId xmlns:p14="http://schemas.microsoft.com/office/powerpoint/2010/main" val="2223314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BC1830FD-FE83-4E62-ABD3-C1B6CD06386B}" type="datetimeFigureOut">
              <a:rPr lang="es-MX" smtClean="0"/>
              <a:t>20/10/2017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40A59973-3901-4266-954B-EED67029E322}" type="slidenum">
              <a:rPr lang="es-MX" smtClean="0"/>
              <a:t>‹Nº›</a:t>
            </a:fld>
            <a:endParaRPr lang="es-MX"/>
          </a:p>
        </p:txBody>
      </p:sp>
    </p:spTree>
    <p:extLst>
      <p:ext uri="{BB962C8B-B14F-4D97-AF65-F5344CB8AC3E}">
        <p14:creationId xmlns:p14="http://schemas.microsoft.com/office/powerpoint/2010/main" val="37240121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BC1830FD-FE83-4E62-ABD3-C1B6CD06386B}" type="datetimeFigureOut">
              <a:rPr lang="es-MX" smtClean="0"/>
              <a:t>20/10/2017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40A59973-3901-4266-954B-EED67029E322}" type="slidenum">
              <a:rPr lang="es-MX" smtClean="0"/>
              <a:t>‹Nº›</a:t>
            </a:fld>
            <a:endParaRPr lang="es-MX"/>
          </a:p>
        </p:txBody>
      </p:sp>
    </p:spTree>
    <p:extLst>
      <p:ext uri="{BB962C8B-B14F-4D97-AF65-F5344CB8AC3E}">
        <p14:creationId xmlns:p14="http://schemas.microsoft.com/office/powerpoint/2010/main" val="774244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BC1830FD-FE83-4E62-ABD3-C1B6CD06386B}" type="datetimeFigureOut">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40A59973-3901-4266-954B-EED67029E322}" type="slidenum">
              <a:rPr lang="es-MX" smtClean="0"/>
              <a:t>‹Nº›</a:t>
            </a:fld>
            <a:endParaRPr lang="es-MX"/>
          </a:p>
        </p:txBody>
      </p:sp>
    </p:spTree>
    <p:extLst>
      <p:ext uri="{BB962C8B-B14F-4D97-AF65-F5344CB8AC3E}">
        <p14:creationId xmlns:p14="http://schemas.microsoft.com/office/powerpoint/2010/main" val="3192412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BC1830FD-FE83-4E62-ABD3-C1B6CD06386B}" type="datetimeFigureOut">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40A59973-3901-4266-954B-EED67029E322}" type="slidenum">
              <a:rPr lang="es-MX" smtClean="0"/>
              <a:t>‹Nº›</a:t>
            </a:fld>
            <a:endParaRPr lang="es-MX"/>
          </a:p>
        </p:txBody>
      </p:sp>
    </p:spTree>
    <p:extLst>
      <p:ext uri="{BB962C8B-B14F-4D97-AF65-F5344CB8AC3E}">
        <p14:creationId xmlns:p14="http://schemas.microsoft.com/office/powerpoint/2010/main" val="40089085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1830FD-FE83-4E62-ABD3-C1B6CD06386B}" type="datetimeFigureOut">
              <a:rPr lang="es-MX" smtClean="0"/>
              <a:t>20/10/2017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A59973-3901-4266-954B-EED67029E322}" type="slidenum">
              <a:rPr lang="es-MX" smtClean="0"/>
              <a:t>‹Nº›</a:t>
            </a:fld>
            <a:endParaRPr lang="es-MX"/>
          </a:p>
        </p:txBody>
      </p:sp>
    </p:spTree>
    <p:extLst>
      <p:ext uri="{BB962C8B-B14F-4D97-AF65-F5344CB8AC3E}">
        <p14:creationId xmlns:p14="http://schemas.microsoft.com/office/powerpoint/2010/main" val="24990490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C1830FD-FE83-4E62-ABD3-C1B6CD06386B}" type="datetimeFigureOut">
              <a:rPr lang="es-MX" smtClean="0"/>
              <a:t>20/10/2017</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0A59973-3901-4266-954B-EED67029E322}" type="slidenum">
              <a:rPr lang="es-MX" smtClean="0"/>
              <a:t>‹Nº›</a:t>
            </a:fld>
            <a:endParaRPr lang="es-MX"/>
          </a:p>
        </p:txBody>
      </p:sp>
    </p:spTree>
    <p:extLst>
      <p:ext uri="{BB962C8B-B14F-4D97-AF65-F5344CB8AC3E}">
        <p14:creationId xmlns:p14="http://schemas.microsoft.com/office/powerpoint/2010/main" val="22665105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http://www.revistaitec.com/concursoresponsabilidadsocial/wp-content/uploads/2009/02/logo_uaem.jpg" TargetMode="External"/><Relationship Id="rId2" Type="http://schemas.openxmlformats.org/officeDocument/2006/relationships/image" Target="../media/image1.jpeg"/><Relationship Id="rId1" Type="http://schemas.openxmlformats.org/officeDocument/2006/relationships/slideLayout" Target="../slideLayouts/slideLayout12.xml"/><Relationship Id="rId5" Type="http://schemas.openxmlformats.org/officeDocument/2006/relationships/image" Target="http://www.paginasprodigy.com.mx/TMX5558675267/EscudoCUE.jpg" TargetMode="Externa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gif"/><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2.gif"/><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gif"/><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5.gif"/><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hyperlink" Target="//upload.wikimedia.org/wikipedia/commons/b/b1/Nike_libation_Apollo_Louvre_Ma965.jpg" TargetMode="External"/><Relationship Id="rId2" Type="http://schemas.openxmlformats.org/officeDocument/2006/relationships/image" Target="../media/image19.jpeg"/><Relationship Id="rId1" Type="http://schemas.openxmlformats.org/officeDocument/2006/relationships/slideLayout" Target="../slideLayouts/slideLayout18.xml"/><Relationship Id="rId5" Type="http://schemas.openxmlformats.org/officeDocument/2006/relationships/image" Target="../media/image21.jpeg"/><Relationship Id="rId4" Type="http://schemas.openxmlformats.org/officeDocument/2006/relationships/image" Target="../media/image20.jpeg"/></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9.pn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8.xml"/><Relationship Id="rId4" Type="http://schemas.openxmlformats.org/officeDocument/2006/relationships/image" Target="../media/image32.jpeg"/></Relationships>
</file>

<file path=ppt/slides/_rels/slide3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18.xml"/><Relationship Id="rId4" Type="http://schemas.openxmlformats.org/officeDocument/2006/relationships/image" Target="../media/image38.jpeg"/></Relationships>
</file>

<file path=ppt/slides/_rels/slide4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mx.wrs.yahoo.com/_ylt=A0WTf2qjxdtKk28AY1fF8Qt.;_ylu=X3oDMTBpZTByOGFiBHBvcwMyBHNlYwNzcgR2dGlkAw--/SIG=1fg51k58c/EXP=1256003363/**http:/mx.images.search.yahoo.com/images/view?back=http%3A%2F%2Fmx.images.search.yahoo.com%2Fsearch%2Fimages%3Fp%3Dabogados%26ei%3Dutf-8%26fr%3Dsfp&amp;w=120&amp;h=141&amp;imgurl=img363.imageshack.us%2Fimg363%2F3036%2Fabogadosen2.jpg&amp;rurl=http%3A%2F%2Fniconnh3.punto-rojo.org%2Fblog&amp;size=18k&amp;name=abogadosen2+jpg&amp;p=abogados&amp;oid=a80417fae02ad8a0&amp;fr2=&amp;no=2&amp;tt=122152&amp;sigr=1132egg2o&amp;sigi=11gi7g8qg&amp;sigb=12altj1lf&amp;type=JPG" TargetMode="Externa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6.jpeg"/><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7.jpeg"/><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0.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gif"/><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37.jpeg"/><Relationship Id="rId1" Type="http://schemas.openxmlformats.org/officeDocument/2006/relationships/slideLayout" Target="../slideLayouts/slideLayout18.xml"/><Relationship Id="rId5" Type="http://schemas.openxmlformats.org/officeDocument/2006/relationships/image" Target="../media/image36.jpeg"/><Relationship Id="rId4" Type="http://schemas.openxmlformats.org/officeDocument/2006/relationships/image" Target="../media/image73.jpeg"/></Relationships>
</file>

<file path=ppt/slides/_rels/slide77.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18.xml"/><Relationship Id="rId5" Type="http://schemas.openxmlformats.org/officeDocument/2006/relationships/image" Target="../media/image77.jpeg"/><Relationship Id="rId4" Type="http://schemas.openxmlformats.org/officeDocument/2006/relationships/image" Target="../media/image36.jpeg"/></Relationships>
</file>

<file path=ppt/slides/_rels/slide79.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9.png"/><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80.png"/><Relationship Id="rId1" Type="http://schemas.openxmlformats.org/officeDocument/2006/relationships/slideLayout" Target="../slideLayouts/slideLayout18.xml"/></Relationships>
</file>

<file path=ppt/slides/_rels/slide82.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1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subTitle" idx="1"/>
          </p:nvPr>
        </p:nvSpPr>
        <p:spPr>
          <a:xfrm>
            <a:off x="2351088" y="1196976"/>
            <a:ext cx="7632700" cy="4824413"/>
          </a:xfrm>
        </p:spPr>
        <p:txBody>
          <a:bodyPr>
            <a:normAutofit fontScale="92500" lnSpcReduction="10000"/>
          </a:bodyPr>
          <a:lstStyle/>
          <a:p>
            <a:pPr eaLnBrk="1" fontAlgn="auto" hangingPunct="1">
              <a:lnSpc>
                <a:spcPct val="90000"/>
              </a:lnSpc>
              <a:spcAft>
                <a:spcPts val="0"/>
              </a:spcAft>
              <a:buClr>
                <a:schemeClr val="tx1">
                  <a:shade val="95000"/>
                </a:schemeClr>
              </a:buClr>
              <a:defRPr/>
            </a:pPr>
            <a:r>
              <a:rPr lang="es-MX" sz="2600" b="1" dirty="0"/>
              <a:t>UNIVERSIDAD AUTONOMA DEL ESTADO DE MEXICO</a:t>
            </a:r>
            <a:br>
              <a:rPr lang="es-MX" sz="2600" b="1" dirty="0"/>
            </a:br>
            <a:r>
              <a:rPr lang="es-MX" sz="2600" b="1" dirty="0"/>
              <a:t>CENTRO UNIVERSITARIO UAEM ECATEPEC</a:t>
            </a:r>
            <a:r>
              <a:rPr lang="es-MX" b="1" dirty="0" smtClean="0"/>
              <a:t/>
            </a:r>
            <a:br>
              <a:rPr lang="es-MX" b="1" dirty="0" smtClean="0"/>
            </a:br>
            <a:r>
              <a:rPr lang="es-MX" b="1" dirty="0" smtClean="0"/>
              <a:t/>
            </a:r>
            <a:br>
              <a:rPr lang="es-MX" b="1" dirty="0" smtClean="0"/>
            </a:br>
            <a:endParaRPr lang="es-MX" b="1" dirty="0" smtClean="0"/>
          </a:p>
          <a:p>
            <a:pPr eaLnBrk="1" fontAlgn="auto" hangingPunct="1">
              <a:lnSpc>
                <a:spcPct val="90000"/>
              </a:lnSpc>
              <a:spcAft>
                <a:spcPts val="0"/>
              </a:spcAft>
              <a:buClr>
                <a:schemeClr val="tx1">
                  <a:shade val="95000"/>
                </a:schemeClr>
              </a:buClr>
              <a:defRPr/>
            </a:pPr>
            <a:endParaRPr lang="es-MX" b="1" dirty="0" smtClean="0"/>
          </a:p>
          <a:p>
            <a:pPr eaLnBrk="1" fontAlgn="auto" hangingPunct="1">
              <a:lnSpc>
                <a:spcPct val="90000"/>
              </a:lnSpc>
              <a:spcAft>
                <a:spcPts val="0"/>
              </a:spcAft>
              <a:buClr>
                <a:schemeClr val="tx1">
                  <a:shade val="95000"/>
                </a:schemeClr>
              </a:buClr>
              <a:defRPr/>
            </a:pPr>
            <a:r>
              <a:rPr lang="es-MX" dirty="0" smtClean="0"/>
              <a:t>Licenciatura en Derecho</a:t>
            </a:r>
            <a:br>
              <a:rPr lang="es-MX" dirty="0" smtClean="0"/>
            </a:br>
            <a:r>
              <a:rPr lang="es-MX" dirty="0" smtClean="0"/>
              <a:t>“</a:t>
            </a:r>
            <a:r>
              <a:rPr lang="es-MX" b="1" u="sng" dirty="0" smtClean="0"/>
              <a:t>Actos, Contratos y Sociedades Mercantiles</a:t>
            </a:r>
            <a:r>
              <a:rPr lang="es-MX" dirty="0" smtClean="0"/>
              <a:t>”</a:t>
            </a:r>
            <a:br>
              <a:rPr lang="es-MX" dirty="0" smtClean="0"/>
            </a:br>
            <a:endParaRPr lang="es-MX" dirty="0" smtClean="0"/>
          </a:p>
          <a:p>
            <a:pPr eaLnBrk="1" fontAlgn="auto" hangingPunct="1">
              <a:lnSpc>
                <a:spcPct val="90000"/>
              </a:lnSpc>
              <a:spcAft>
                <a:spcPts val="0"/>
              </a:spcAft>
              <a:buClr>
                <a:schemeClr val="tx1">
                  <a:shade val="95000"/>
                </a:schemeClr>
              </a:buClr>
              <a:defRPr/>
            </a:pPr>
            <a:r>
              <a:rPr lang="es-MX" b="1" dirty="0" smtClean="0"/>
              <a:t>Clave:</a:t>
            </a:r>
            <a:br>
              <a:rPr lang="es-MX" b="1" dirty="0" smtClean="0"/>
            </a:br>
            <a:r>
              <a:rPr lang="es-MX" dirty="0" smtClean="0"/>
              <a:t/>
            </a:r>
            <a:br>
              <a:rPr lang="es-MX" dirty="0" smtClean="0"/>
            </a:br>
            <a:r>
              <a:rPr lang="es-MX" dirty="0" smtClean="0"/>
              <a:t>L41839</a:t>
            </a:r>
          </a:p>
          <a:p>
            <a:pPr eaLnBrk="1" fontAlgn="auto" hangingPunct="1">
              <a:lnSpc>
                <a:spcPct val="90000"/>
              </a:lnSpc>
              <a:spcAft>
                <a:spcPts val="0"/>
              </a:spcAft>
              <a:buClr>
                <a:schemeClr val="tx1">
                  <a:shade val="95000"/>
                </a:schemeClr>
              </a:buClr>
              <a:defRPr/>
            </a:pPr>
            <a:endParaRPr lang="es-MX" dirty="0" smtClean="0"/>
          </a:p>
          <a:p>
            <a:pPr eaLnBrk="1" fontAlgn="auto" hangingPunct="1">
              <a:lnSpc>
                <a:spcPct val="90000"/>
              </a:lnSpc>
              <a:spcAft>
                <a:spcPts val="0"/>
              </a:spcAft>
              <a:buClr>
                <a:schemeClr val="tx1">
                  <a:shade val="95000"/>
                </a:schemeClr>
              </a:buClr>
              <a:defRPr/>
            </a:pPr>
            <a:r>
              <a:rPr lang="es-MX" dirty="0" smtClean="0"/>
              <a:t>Material Didáctico.</a:t>
            </a:r>
            <a:br>
              <a:rPr lang="es-MX" dirty="0" smtClean="0"/>
            </a:br>
            <a:r>
              <a:rPr lang="es-MX" dirty="0" smtClean="0"/>
              <a:t>(Acetatos)</a:t>
            </a:r>
            <a:br>
              <a:rPr lang="es-MX" dirty="0" smtClean="0"/>
            </a:br>
            <a:r>
              <a:rPr lang="es-MX" dirty="0" smtClean="0"/>
              <a:t/>
            </a:r>
            <a:br>
              <a:rPr lang="es-MX" dirty="0" smtClean="0"/>
            </a:br>
            <a:r>
              <a:rPr lang="es-MX" dirty="0" smtClean="0"/>
              <a:t>Mtro. Marco Antonio Villeda Esquivel</a:t>
            </a:r>
          </a:p>
          <a:p>
            <a:pPr eaLnBrk="1" fontAlgn="auto" hangingPunct="1">
              <a:lnSpc>
                <a:spcPct val="90000"/>
              </a:lnSpc>
              <a:spcAft>
                <a:spcPts val="0"/>
              </a:spcAft>
              <a:buClr>
                <a:schemeClr val="tx1">
                  <a:shade val="95000"/>
                </a:schemeClr>
              </a:buClr>
              <a:defRPr/>
            </a:pPr>
            <a:r>
              <a:rPr lang="es-MX" dirty="0" smtClean="0"/>
              <a:t>2017</a:t>
            </a:r>
          </a:p>
          <a:p>
            <a:pPr eaLnBrk="1" fontAlgn="auto" hangingPunct="1">
              <a:lnSpc>
                <a:spcPct val="90000"/>
              </a:lnSpc>
              <a:spcAft>
                <a:spcPts val="0"/>
              </a:spcAft>
              <a:buClr>
                <a:schemeClr val="tx1">
                  <a:shade val="95000"/>
                </a:schemeClr>
              </a:buClr>
              <a:defRPr/>
            </a:pPr>
            <a:endParaRPr lang="es-MX" dirty="0" smtClean="0"/>
          </a:p>
          <a:p>
            <a:pPr eaLnBrk="1" fontAlgn="auto" hangingPunct="1">
              <a:lnSpc>
                <a:spcPct val="90000"/>
              </a:lnSpc>
              <a:spcAft>
                <a:spcPts val="0"/>
              </a:spcAft>
              <a:buClr>
                <a:schemeClr val="tx1">
                  <a:shade val="95000"/>
                </a:schemeClr>
              </a:buClr>
              <a:defRPr/>
            </a:pPr>
            <a:endParaRPr lang="es-ES" dirty="0" smtClean="0"/>
          </a:p>
        </p:txBody>
      </p:sp>
      <p:pic>
        <p:nvPicPr>
          <p:cNvPr id="3" name="Picture 4" descr="http://www.revistaitec.com/concursoresponsabilidadsocial/wp-content/uploads/2009/02/logo_uaem.jpg"/>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117601" y="1196976"/>
            <a:ext cx="1522414" cy="133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 descr="http://www.paginasprodigy.com.mx/TMX5558675267/EscudoCUE.jpg"/>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9739314" y="1196976"/>
            <a:ext cx="1592261"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2694584"/>
      </p:ext>
    </p:extLst>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xit" presetSubtype="16" fill="hold" nodeType="clickEffect">
                                  <p:stCondLst>
                                    <p:cond delay="0"/>
                                  </p:stCondLst>
                                  <p:childTnLst>
                                    <p:animEffect transition="out" filter="box(in)">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xit" presetSubtype="16" fill="hold" nodeType="clickEffect">
                                  <p:stCondLst>
                                    <p:cond delay="0"/>
                                  </p:stCondLst>
                                  <p:childTnLst>
                                    <p:animEffect transition="out" filter="box(in)">
                                      <p:cBhvr>
                                        <p:cTn id="16" dur="500"/>
                                        <p:tgtEl>
                                          <p:spTgt spid="3"/>
                                        </p:tgtEl>
                                      </p:cBhvr>
                                    </p:animEffect>
                                    <p:set>
                                      <p:cBhvr>
                                        <p:cTn id="17" dur="1" fill="hold">
                                          <p:stCondLst>
                                            <p:cond delay="499"/>
                                          </p:stCondLst>
                                        </p:cTn>
                                        <p:tgtEl>
                                          <p:spTgt spid="3"/>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3" presetClass="exit" presetSubtype="16" fill="hold" nodeType="clickEffect">
                                  <p:stCondLst>
                                    <p:cond delay="0"/>
                                  </p:stCondLst>
                                  <p:childTnLst>
                                    <p:animEffect transition="out" filter="plus(in)">
                                      <p:cBhvr>
                                        <p:cTn id="21" dur="2000"/>
                                        <p:tgtEl>
                                          <p:spTgt spid="4"/>
                                        </p:tgtEl>
                                      </p:cBhvr>
                                    </p:animEffect>
                                    <p:set>
                                      <p:cBhvr>
                                        <p:cTn id="22"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p:txBody>
          <a:bodyPr/>
          <a:lstStyle/>
          <a:p>
            <a:pPr eaLnBrk="1" fontAlgn="auto" hangingPunct="1">
              <a:spcAft>
                <a:spcPts val="0"/>
              </a:spcAft>
              <a:defRPr/>
            </a:pPr>
            <a:r>
              <a:rPr lang="es-MX" smtClean="0"/>
              <a:t>Guión explicativo</a:t>
            </a:r>
          </a:p>
        </p:txBody>
      </p:sp>
      <p:sp>
        <p:nvSpPr>
          <p:cNvPr id="12291" name="2 Marcador de contenido"/>
          <p:cNvSpPr>
            <a:spLocks noGrp="1"/>
          </p:cNvSpPr>
          <p:nvPr>
            <p:ph idx="1"/>
          </p:nvPr>
        </p:nvSpPr>
        <p:spPr>
          <a:xfrm>
            <a:off x="2044700" y="1473200"/>
            <a:ext cx="9459912" cy="4438022"/>
          </a:xfrm>
        </p:spPr>
        <p:txBody>
          <a:bodyPr>
            <a:normAutofit lnSpcReduction="10000"/>
          </a:bodyPr>
          <a:lstStyle/>
          <a:p>
            <a:pPr eaLnBrk="1" hangingPunct="1"/>
            <a:r>
              <a:rPr lang="es-MX" altLang="es-MX" sz="2400" dirty="0"/>
              <a:t>El presente material es de carácter visual, por lo que se requiere material de apoyo como una sala didáctica, cañón o proyector, computadora con sistema </a:t>
            </a:r>
            <a:r>
              <a:rPr lang="es-MX" altLang="es-MX" sz="2400" dirty="0" err="1"/>
              <a:t>Xp</a:t>
            </a:r>
            <a:r>
              <a:rPr lang="es-MX" altLang="es-MX" sz="2400" dirty="0"/>
              <a:t> o Windows vista</a:t>
            </a:r>
          </a:p>
          <a:p>
            <a:pPr eaLnBrk="1" hangingPunct="1"/>
            <a:r>
              <a:rPr lang="es-MX" altLang="es-MX" sz="2400" dirty="0"/>
              <a:t>En las sesiones que se utilice el presente material, se dará una breve explicación acerca del tema, a fin de que el alumno tenga un referencia teórica del tema abordado.</a:t>
            </a:r>
          </a:p>
          <a:p>
            <a:pPr eaLnBrk="1" hangingPunct="1"/>
            <a:r>
              <a:rPr lang="es-MX" altLang="es-MX" sz="2400" dirty="0"/>
              <a:t>De acuerdo al trabajo que se presenta, el alumno encontrara de manera general los temas centrales de cada unidad de aprendizaje, con el propósito de que los alumnos abunden, con trabajos de investigación , ya sea de manera individual o colectiva.</a:t>
            </a:r>
          </a:p>
          <a:p>
            <a:pPr eaLnBrk="1" hangingPunct="1"/>
            <a:endParaRPr lang="es-MX" altLang="es-MX" sz="2000" dirty="0"/>
          </a:p>
          <a:p>
            <a:pPr eaLnBrk="1" hangingPunct="1"/>
            <a:endParaRPr lang="es-MX" altLang="es-MX" dirty="0" smtClean="0"/>
          </a:p>
        </p:txBody>
      </p:sp>
    </p:spTree>
    <p:extLst>
      <p:ext uri="{BB962C8B-B14F-4D97-AF65-F5344CB8AC3E}">
        <p14:creationId xmlns:p14="http://schemas.microsoft.com/office/powerpoint/2010/main" val="3516205699"/>
      </p:ext>
    </p:extLst>
  </p:cSld>
  <p:clrMapOvr>
    <a:masterClrMapping/>
  </p:clrMapOvr>
  <p:transition spd="med">
    <p:cover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pPr eaLnBrk="1" fontAlgn="auto" hangingPunct="1">
              <a:spcAft>
                <a:spcPts val="0"/>
              </a:spcAft>
              <a:defRPr/>
            </a:pPr>
            <a:r>
              <a:rPr lang="es-MX" smtClean="0"/>
              <a:t>Criterios de desempeño</a:t>
            </a:r>
          </a:p>
        </p:txBody>
      </p:sp>
      <p:sp>
        <p:nvSpPr>
          <p:cNvPr id="13315" name="2 Marcador de contenido"/>
          <p:cNvSpPr>
            <a:spLocks noGrp="1"/>
          </p:cNvSpPr>
          <p:nvPr>
            <p:ph idx="1"/>
          </p:nvPr>
        </p:nvSpPr>
        <p:spPr>
          <a:xfrm>
            <a:off x="2351089" y="2133600"/>
            <a:ext cx="7958137" cy="3143250"/>
          </a:xfrm>
        </p:spPr>
        <p:txBody>
          <a:bodyPr/>
          <a:lstStyle/>
          <a:p>
            <a:pPr eaLnBrk="1" hangingPunct="1"/>
            <a:r>
              <a:rPr lang="es-MX" altLang="es-MX" sz="2400" dirty="0" smtClean="0"/>
              <a:t>Investigación documental</a:t>
            </a:r>
          </a:p>
          <a:p>
            <a:pPr eaLnBrk="1" hangingPunct="1"/>
            <a:r>
              <a:rPr lang="es-MX" altLang="es-MX" sz="2400" dirty="0" smtClean="0"/>
              <a:t>Elaboración de trabajo colectivo</a:t>
            </a:r>
          </a:p>
          <a:p>
            <a:pPr eaLnBrk="1" hangingPunct="1"/>
            <a:r>
              <a:rPr lang="es-MX" altLang="es-MX" sz="2400" dirty="0" smtClean="0"/>
              <a:t>Presentación de reportes y trabajos de carácter individual</a:t>
            </a:r>
          </a:p>
          <a:p>
            <a:pPr eaLnBrk="1" hangingPunct="1"/>
            <a:r>
              <a:rPr lang="es-MX" altLang="es-MX" sz="2400" dirty="0" smtClean="0"/>
              <a:t>Exposición en clase</a:t>
            </a:r>
          </a:p>
          <a:p>
            <a:pPr eaLnBrk="1" hangingPunct="1"/>
            <a:endParaRPr lang="es-MX" altLang="es-MX" dirty="0" smtClean="0"/>
          </a:p>
        </p:txBody>
      </p:sp>
      <p:pic>
        <p:nvPicPr>
          <p:cNvPr id="1536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5700" y="4326731"/>
            <a:ext cx="3024188" cy="235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4528666"/>
      </p:ext>
    </p:extLst>
  </p:cSld>
  <p:clrMapOvr>
    <a:masterClrMapping/>
  </p:clrMapOvr>
  <p:transition spd="med">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15365"/>
                                        </p:tgtEl>
                                        <p:attrNameLst>
                                          <p:attrName>style.visibility</p:attrName>
                                        </p:attrNameLst>
                                      </p:cBhvr>
                                      <p:to>
                                        <p:strVal val="visible"/>
                                      </p:to>
                                    </p:set>
                                    <p:anim calcmode="lin" valueType="num">
                                      <p:cBhvr>
                                        <p:cTn id="7" dur="1000" fill="hold"/>
                                        <p:tgtEl>
                                          <p:spTgt spid="15365"/>
                                        </p:tgtEl>
                                        <p:attrNameLst>
                                          <p:attrName>ppt_w</p:attrName>
                                        </p:attrNameLst>
                                      </p:cBhvr>
                                      <p:tavLst>
                                        <p:tav tm="0">
                                          <p:val>
                                            <p:fltVal val="0"/>
                                          </p:val>
                                        </p:tav>
                                        <p:tav tm="100000">
                                          <p:val>
                                            <p:strVal val="#ppt_w"/>
                                          </p:val>
                                        </p:tav>
                                      </p:tavLst>
                                    </p:anim>
                                    <p:anim calcmode="lin" valueType="num">
                                      <p:cBhvr>
                                        <p:cTn id="8" dur="1000" fill="hold"/>
                                        <p:tgtEl>
                                          <p:spTgt spid="15365"/>
                                        </p:tgtEl>
                                        <p:attrNameLst>
                                          <p:attrName>ppt_h</p:attrName>
                                        </p:attrNameLst>
                                      </p:cBhvr>
                                      <p:tavLst>
                                        <p:tav tm="0">
                                          <p:val>
                                            <p:fltVal val="0"/>
                                          </p:val>
                                        </p:tav>
                                        <p:tav tm="100000">
                                          <p:val>
                                            <p:strVal val="#ppt_h"/>
                                          </p:val>
                                        </p:tav>
                                      </p:tavLst>
                                    </p:anim>
                                    <p:anim calcmode="lin" valueType="num">
                                      <p:cBhvr>
                                        <p:cTn id="9" dur="1000" fill="hold"/>
                                        <p:tgtEl>
                                          <p:spTgt spid="15365"/>
                                        </p:tgtEl>
                                        <p:attrNameLst>
                                          <p:attrName>style.rotation</p:attrName>
                                        </p:attrNameLst>
                                      </p:cBhvr>
                                      <p:tavLst>
                                        <p:tav tm="0">
                                          <p:val>
                                            <p:fltVal val="90"/>
                                          </p:val>
                                        </p:tav>
                                        <p:tav tm="100000">
                                          <p:val>
                                            <p:fltVal val="0"/>
                                          </p:val>
                                        </p:tav>
                                      </p:tavLst>
                                    </p:anim>
                                    <p:animEffect transition="in" filter="fade">
                                      <p:cBhvr>
                                        <p:cTn id="10" dur="1000"/>
                                        <p:tgtEl>
                                          <p:spTgt spid="15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marL="54864" eaLnBrk="1" fontAlgn="auto" hangingPunct="1">
              <a:spcAft>
                <a:spcPts val="0"/>
              </a:spcAft>
              <a:defRPr/>
            </a:pPr>
            <a:r>
              <a:rPr lang="es-ES" dirty="0" smtClean="0">
                <a:solidFill>
                  <a:schemeClr val="tx1"/>
                </a:solidFill>
              </a:rPr>
              <a:t>JUSTIFICACION ACADEMICA</a:t>
            </a:r>
          </a:p>
        </p:txBody>
      </p:sp>
      <p:sp>
        <p:nvSpPr>
          <p:cNvPr id="4099" name="Rectangle 3"/>
          <p:cNvSpPr>
            <a:spLocks noGrp="1" noChangeArrowheads="1"/>
          </p:cNvSpPr>
          <p:nvPr>
            <p:ph idx="1"/>
          </p:nvPr>
        </p:nvSpPr>
        <p:spPr>
          <a:xfrm>
            <a:off x="3719513" y="1600201"/>
            <a:ext cx="6824662" cy="4940299"/>
          </a:xfrm>
        </p:spPr>
        <p:txBody>
          <a:bodyPr>
            <a:normAutofit lnSpcReduction="10000"/>
          </a:bodyPr>
          <a:lstStyle/>
          <a:p>
            <a:pPr marL="274320" indent="-274320" algn="just" eaLnBrk="1" fontAlgn="auto" hangingPunct="1">
              <a:lnSpc>
                <a:spcPct val="80000"/>
              </a:lnSpc>
              <a:spcBef>
                <a:spcPts val="0"/>
              </a:spcBef>
              <a:spcAft>
                <a:spcPts val="0"/>
              </a:spcAft>
              <a:buClr>
                <a:schemeClr val="tx1">
                  <a:shade val="95000"/>
                </a:schemeClr>
              </a:buClr>
              <a:buNone/>
              <a:defRPr/>
            </a:pPr>
            <a:r>
              <a:rPr lang="es-ES" sz="2200" b="1" dirty="0">
                <a:solidFill>
                  <a:schemeClr val="bg1"/>
                </a:solidFill>
              </a:rPr>
              <a:t>    </a:t>
            </a:r>
            <a:r>
              <a:rPr lang="es-ES" sz="2200" b="1" dirty="0">
                <a:solidFill>
                  <a:schemeClr val="tx1"/>
                </a:solidFill>
              </a:rPr>
              <a:t>La presentación del presente material obedece a los siguientes factores: Al implementar de manera efectiva una estructura metodología como es la presentación de acetatos el alumno entenderá un proceso académico de una manera mas efectiva.</a:t>
            </a:r>
          </a:p>
          <a:p>
            <a:pPr marL="274320" indent="-274320" algn="just" eaLnBrk="1" fontAlgn="auto" hangingPunct="1">
              <a:lnSpc>
                <a:spcPct val="80000"/>
              </a:lnSpc>
              <a:spcBef>
                <a:spcPts val="0"/>
              </a:spcBef>
              <a:spcAft>
                <a:spcPts val="0"/>
              </a:spcAft>
              <a:buClr>
                <a:schemeClr val="tx1">
                  <a:shade val="95000"/>
                </a:schemeClr>
              </a:buClr>
              <a:buNone/>
              <a:defRPr/>
            </a:pPr>
            <a:r>
              <a:rPr lang="es-ES" sz="2200" b="1" dirty="0">
                <a:solidFill>
                  <a:schemeClr val="tx1"/>
                </a:solidFill>
              </a:rPr>
              <a:t> </a:t>
            </a:r>
            <a:br>
              <a:rPr lang="es-ES" sz="2200" b="1" dirty="0">
                <a:solidFill>
                  <a:schemeClr val="tx1"/>
                </a:solidFill>
              </a:rPr>
            </a:br>
            <a:r>
              <a:rPr lang="es-ES" sz="2200" b="1" dirty="0">
                <a:solidFill>
                  <a:schemeClr val="tx1"/>
                </a:solidFill>
              </a:rPr>
              <a:t>La presentación de los acetatos tiene por objeto que los alumnos previa lectura, de los temas a desarrollar participen de manera activa dentro del proceso cognitivo.</a:t>
            </a:r>
          </a:p>
          <a:p>
            <a:pPr marL="274320" indent="-274320" algn="just" eaLnBrk="1" fontAlgn="auto" hangingPunct="1">
              <a:lnSpc>
                <a:spcPct val="80000"/>
              </a:lnSpc>
              <a:spcBef>
                <a:spcPts val="0"/>
              </a:spcBef>
              <a:spcAft>
                <a:spcPts val="0"/>
              </a:spcAft>
              <a:buClr>
                <a:schemeClr val="tx1">
                  <a:shade val="95000"/>
                </a:schemeClr>
              </a:buClr>
              <a:buNone/>
              <a:defRPr/>
            </a:pPr>
            <a:r>
              <a:rPr lang="es-ES" sz="2200" b="1" dirty="0">
                <a:solidFill>
                  <a:schemeClr val="tx1"/>
                </a:solidFill>
              </a:rPr>
              <a:t/>
            </a:r>
            <a:br>
              <a:rPr lang="es-ES" sz="2200" b="1" dirty="0">
                <a:solidFill>
                  <a:schemeClr val="tx1"/>
                </a:solidFill>
              </a:rPr>
            </a:br>
            <a:r>
              <a:rPr lang="es-ES" sz="2200" b="1" dirty="0">
                <a:solidFill>
                  <a:schemeClr val="tx1"/>
                </a:solidFill>
              </a:rPr>
              <a:t>Al emplear metodológicamente las diapositivas los estudiantes relacionaran las imágenes con los contenidos de una manera significativa, relacionándolos con el medio jurídico y su </a:t>
            </a:r>
            <a:r>
              <a:rPr lang="es-ES" sz="2200" b="1" dirty="0" smtClean="0">
                <a:solidFill>
                  <a:schemeClr val="tx1"/>
                </a:solidFill>
              </a:rPr>
              <a:t>entorno</a:t>
            </a:r>
            <a:r>
              <a:rPr lang="es-ES" sz="2200" dirty="0" smtClean="0">
                <a:solidFill>
                  <a:schemeClr val="tx1"/>
                </a:solidFill>
              </a:rPr>
              <a:t>.</a:t>
            </a:r>
          </a:p>
          <a:p>
            <a:pPr marL="274320" indent="-274320" algn="just" eaLnBrk="1" fontAlgn="auto" hangingPunct="1">
              <a:lnSpc>
                <a:spcPct val="80000"/>
              </a:lnSpc>
              <a:spcBef>
                <a:spcPts val="0"/>
              </a:spcBef>
              <a:spcAft>
                <a:spcPts val="0"/>
              </a:spcAft>
              <a:buClr>
                <a:schemeClr val="tx1">
                  <a:shade val="95000"/>
                </a:schemeClr>
              </a:buClr>
              <a:buNone/>
              <a:defRPr/>
            </a:pPr>
            <a:r>
              <a:rPr lang="es-ES" sz="2200" dirty="0">
                <a:solidFill>
                  <a:schemeClr val="tx1"/>
                </a:solidFill>
              </a:rPr>
              <a:t/>
            </a:r>
            <a:br>
              <a:rPr lang="es-ES" sz="2200" dirty="0">
                <a:solidFill>
                  <a:schemeClr val="tx1"/>
                </a:solidFill>
              </a:rPr>
            </a:br>
            <a:endParaRPr lang="es-MX" sz="2200" dirty="0">
              <a:solidFill>
                <a:schemeClr val="tx1"/>
              </a:solidFill>
            </a:endParaRPr>
          </a:p>
          <a:p>
            <a:pPr marL="274320" indent="-274320" eaLnBrk="1" fontAlgn="auto" hangingPunct="1">
              <a:lnSpc>
                <a:spcPct val="80000"/>
              </a:lnSpc>
              <a:spcBef>
                <a:spcPts val="0"/>
              </a:spcBef>
              <a:spcAft>
                <a:spcPts val="0"/>
              </a:spcAft>
              <a:buClr>
                <a:schemeClr val="tx1">
                  <a:shade val="95000"/>
                </a:schemeClr>
              </a:buClr>
              <a:buFont typeface="Wingdings 2"/>
              <a:buChar char=""/>
              <a:defRPr/>
            </a:pPr>
            <a:endParaRPr lang="es-ES" dirty="0" smtClean="0">
              <a:solidFill>
                <a:srgbClr val="FFFFFF"/>
              </a:solidFill>
            </a:endParaRPr>
          </a:p>
        </p:txBody>
      </p:sp>
      <p:pic>
        <p:nvPicPr>
          <p:cNvPr id="14340" name="Picture 6" descr="http://educacion.laguia2000.com/wp-content/uploads/2010/09/el-proceso-cognitiv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6700" y="4641852"/>
            <a:ext cx="1835150" cy="148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94027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a:xfrm>
            <a:off x="3143250" y="152400"/>
            <a:ext cx="7067550" cy="1143000"/>
          </a:xfrm>
        </p:spPr>
        <p:txBody>
          <a:bodyPr>
            <a:normAutofit fontScale="90000"/>
          </a:bodyPr>
          <a:lstStyle/>
          <a:p>
            <a:pPr marL="54864" eaLnBrk="1" fontAlgn="auto" hangingPunct="1">
              <a:spcAft>
                <a:spcPts val="0"/>
              </a:spcAft>
              <a:defRPr/>
            </a:pPr>
            <a:r>
              <a:rPr lang="es-MX" sz="4000" dirty="0">
                <a:solidFill>
                  <a:schemeClr val="tx2">
                    <a:tint val="100000"/>
                    <a:shade val="90000"/>
                    <a:satMod val="250000"/>
                    <a:alpha val="100000"/>
                  </a:schemeClr>
                </a:solidFill>
              </a:rPr>
              <a:t>UNIDADES DE COMPETENCIA</a:t>
            </a:r>
            <a:endParaRPr lang="es-ES" sz="4000" dirty="0">
              <a:solidFill>
                <a:schemeClr val="tx2">
                  <a:tint val="100000"/>
                  <a:shade val="90000"/>
                  <a:satMod val="250000"/>
                  <a:alpha val="100000"/>
                </a:schemeClr>
              </a:solidFill>
            </a:endParaRPr>
          </a:p>
        </p:txBody>
      </p:sp>
      <p:sp>
        <p:nvSpPr>
          <p:cNvPr id="7" name="AutoShape 4"/>
          <p:cNvSpPr>
            <a:spLocks noChangeArrowheads="1"/>
          </p:cNvSpPr>
          <p:nvPr/>
        </p:nvSpPr>
        <p:spPr bwMode="gray">
          <a:xfrm>
            <a:off x="4151313" y="1916113"/>
            <a:ext cx="5181600" cy="533400"/>
          </a:xfrm>
          <a:prstGeom prst="roundRect">
            <a:avLst>
              <a:gd name="adj" fmla="val 16667"/>
            </a:avLst>
          </a:prstGeom>
          <a:gradFill rotWithShape="1">
            <a:gsLst>
              <a:gs pos="0">
                <a:srgbClr val="65A9ED">
                  <a:gamma/>
                  <a:shade val="68627"/>
                  <a:invGamma/>
                </a:srgbClr>
              </a:gs>
              <a:gs pos="50000">
                <a:srgbClr val="65A9ED"/>
              </a:gs>
              <a:gs pos="100000">
                <a:srgbClr val="65A9ED">
                  <a:gamma/>
                  <a:shade val="68627"/>
                  <a:invGamma/>
                </a:srgbClr>
              </a:gs>
            </a:gsLst>
            <a:lin ang="5400000" scaled="1"/>
          </a:gradFill>
          <a:ln w="25400" algn="ctr">
            <a:solidFill>
              <a:schemeClr val="tx1"/>
            </a:solidFill>
            <a:round/>
            <a:headEnd/>
            <a:tailEnd/>
          </a:ln>
          <a:effectLst>
            <a:outerShdw dist="107763" dir="2700000" algn="ctr" rotWithShape="0">
              <a:srgbClr val="000000">
                <a:alpha val="50000"/>
              </a:srgbClr>
            </a:outerShdw>
          </a:effectLst>
        </p:spPr>
        <p:txBody>
          <a:bodyPr wrap="none" anchor="ctr"/>
          <a:lstStyle/>
          <a:p>
            <a:pPr fontAlgn="base">
              <a:spcBef>
                <a:spcPct val="0"/>
              </a:spcBef>
              <a:spcAft>
                <a:spcPct val="0"/>
              </a:spcAft>
              <a:defRPr/>
            </a:pPr>
            <a:endParaRPr lang="en-US" sz="2400" b="1" dirty="0">
              <a:solidFill>
                <a:srgbClr val="FFFFFF"/>
              </a:solidFill>
              <a:effectLst>
                <a:outerShdw blurRad="38100" dist="38100" dir="2700000" algn="tl">
                  <a:srgbClr val="000000"/>
                </a:outerShdw>
              </a:effectLst>
              <a:latin typeface="Arial" charset="0"/>
              <a:cs typeface="Arial" panose="020B0604020202020204" pitchFamily="34" charset="0"/>
            </a:endParaRPr>
          </a:p>
          <a:p>
            <a:pPr algn="ctr" fontAlgn="base">
              <a:spcBef>
                <a:spcPct val="0"/>
              </a:spcBef>
              <a:spcAft>
                <a:spcPct val="0"/>
              </a:spcAft>
              <a:defRPr/>
            </a:pPr>
            <a:r>
              <a:rPr lang="en-US" sz="2400" b="1" dirty="0">
                <a:solidFill>
                  <a:srgbClr val="FFFFFF"/>
                </a:solidFill>
                <a:effectLst>
                  <a:outerShdw blurRad="38100" dist="38100" dir="2700000" algn="tl">
                    <a:srgbClr val="000000"/>
                  </a:outerShdw>
                </a:effectLst>
                <a:latin typeface="Times New Roman" pitchFamily="18" charset="0"/>
                <a:cs typeface="Times New Roman" pitchFamily="18" charset="0"/>
              </a:rPr>
              <a:t>1. ACTOS MERCANTILES</a:t>
            </a:r>
          </a:p>
          <a:p>
            <a:pPr fontAlgn="base">
              <a:spcBef>
                <a:spcPct val="0"/>
              </a:spcBef>
              <a:spcAft>
                <a:spcPct val="0"/>
              </a:spcAft>
              <a:defRPr/>
            </a:pPr>
            <a:endParaRPr lang="en-US" sz="2400" b="1" dirty="0">
              <a:solidFill>
                <a:srgbClr val="FFFFFF"/>
              </a:solidFill>
              <a:effectLst>
                <a:outerShdw blurRad="38100" dist="38100" dir="2700000" algn="tl">
                  <a:srgbClr val="000000"/>
                </a:outerShdw>
              </a:effectLst>
              <a:latin typeface="Arial" charset="0"/>
              <a:cs typeface="Arial" panose="020B0604020202020204" pitchFamily="34" charset="0"/>
            </a:endParaRPr>
          </a:p>
        </p:txBody>
      </p:sp>
      <p:cxnSp>
        <p:nvCxnSpPr>
          <p:cNvPr id="8" name="7 Conector recto de flecha"/>
          <p:cNvCxnSpPr/>
          <p:nvPr/>
        </p:nvCxnSpPr>
        <p:spPr>
          <a:xfrm rot="5400000">
            <a:off x="6601619" y="2780506"/>
            <a:ext cx="431800" cy="1588"/>
          </a:xfrm>
          <a:prstGeom prst="straightConnector1">
            <a:avLst/>
          </a:prstGeom>
          <a:ln>
            <a:solidFill>
              <a:srgbClr val="FFFFFF"/>
            </a:solidFill>
            <a:tailEnd type="arrow"/>
          </a:ln>
        </p:spPr>
        <p:style>
          <a:lnRef idx="1">
            <a:schemeClr val="accent1"/>
          </a:lnRef>
          <a:fillRef idx="0">
            <a:schemeClr val="accent1"/>
          </a:fillRef>
          <a:effectRef idx="0">
            <a:schemeClr val="accent1"/>
          </a:effectRef>
          <a:fontRef idx="minor">
            <a:schemeClr val="tx1"/>
          </a:fontRef>
        </p:style>
      </p:cxnSp>
      <p:sp>
        <p:nvSpPr>
          <p:cNvPr id="9" name="AutoShape 5"/>
          <p:cNvSpPr>
            <a:spLocks noChangeArrowheads="1"/>
          </p:cNvSpPr>
          <p:nvPr/>
        </p:nvSpPr>
        <p:spPr bwMode="gray">
          <a:xfrm>
            <a:off x="4151313" y="2997200"/>
            <a:ext cx="5181600" cy="533400"/>
          </a:xfrm>
          <a:prstGeom prst="roundRect">
            <a:avLst>
              <a:gd name="adj" fmla="val 16667"/>
            </a:avLst>
          </a:prstGeom>
          <a:gradFill rotWithShape="1">
            <a:gsLst>
              <a:gs pos="0">
                <a:srgbClr val="6D85E9">
                  <a:gamma/>
                  <a:shade val="46275"/>
                  <a:invGamma/>
                </a:srgbClr>
              </a:gs>
              <a:gs pos="50000">
                <a:srgbClr val="6D85E9"/>
              </a:gs>
              <a:gs pos="100000">
                <a:srgbClr val="6D85E9">
                  <a:gamma/>
                  <a:shade val="46275"/>
                  <a:invGamma/>
                </a:srgbClr>
              </a:gs>
            </a:gsLst>
            <a:lin ang="5400000" scaled="1"/>
          </a:gradFill>
          <a:ln w="25400" algn="ctr">
            <a:solidFill>
              <a:schemeClr val="tx1"/>
            </a:solidFill>
            <a:round/>
            <a:headEnd/>
            <a:tailEnd/>
          </a:ln>
          <a:effectLst>
            <a:outerShdw dist="107763" dir="2700000" algn="ctr" rotWithShape="0">
              <a:srgbClr val="000000">
                <a:alpha val="50000"/>
              </a:srgbClr>
            </a:outerShdw>
          </a:effectLst>
        </p:spPr>
        <p:txBody>
          <a:bodyPr wrap="none" anchor="ctr"/>
          <a:lstStyle/>
          <a:p>
            <a:pPr fontAlgn="base">
              <a:spcBef>
                <a:spcPct val="0"/>
              </a:spcBef>
              <a:spcAft>
                <a:spcPct val="0"/>
              </a:spcAft>
              <a:defRPr/>
            </a:pPr>
            <a:r>
              <a:rPr lang="en-US" sz="2400" b="1" dirty="0">
                <a:solidFill>
                  <a:srgbClr val="FFFFFF"/>
                </a:solidFill>
                <a:effectLst>
                  <a:outerShdw blurRad="38100" dist="38100" dir="2700000" algn="tl">
                    <a:srgbClr val="000000"/>
                  </a:outerShdw>
                </a:effectLst>
                <a:latin typeface="Arial" charset="0"/>
                <a:cs typeface="Arial" panose="020B0604020202020204" pitchFamily="34" charset="0"/>
              </a:rPr>
              <a:t> </a:t>
            </a:r>
          </a:p>
          <a:p>
            <a:pPr algn="ctr" fontAlgn="base">
              <a:spcBef>
                <a:spcPct val="0"/>
              </a:spcBef>
              <a:spcAft>
                <a:spcPct val="0"/>
              </a:spcAft>
              <a:defRPr/>
            </a:pPr>
            <a:r>
              <a:rPr lang="en-US" sz="2400" b="1" dirty="0">
                <a:solidFill>
                  <a:srgbClr val="FFFFFF"/>
                </a:solidFill>
                <a:effectLst>
                  <a:outerShdw blurRad="38100" dist="38100" dir="2700000" algn="tl">
                    <a:srgbClr val="000000"/>
                  </a:outerShdw>
                </a:effectLst>
                <a:latin typeface="Times New Roman" pitchFamily="18" charset="0"/>
                <a:cs typeface="Times New Roman" pitchFamily="18" charset="0"/>
              </a:rPr>
              <a:t>2. CONTRATOS MERCANTILES</a:t>
            </a:r>
          </a:p>
          <a:p>
            <a:pPr algn="ctr" fontAlgn="base">
              <a:spcBef>
                <a:spcPct val="0"/>
              </a:spcBef>
              <a:spcAft>
                <a:spcPct val="0"/>
              </a:spcAft>
              <a:defRPr/>
            </a:pPr>
            <a:endParaRPr lang="en-US" sz="2400" b="1" dirty="0">
              <a:solidFill>
                <a:srgbClr val="FFFFFF"/>
              </a:solidFill>
              <a:effectLst>
                <a:outerShdw blurRad="38100" dist="38100" dir="2700000" algn="tl">
                  <a:srgbClr val="000000"/>
                </a:outerShdw>
              </a:effectLst>
              <a:latin typeface="Arial" charset="0"/>
              <a:cs typeface="Arial" panose="020B0604020202020204" pitchFamily="34" charset="0"/>
            </a:endParaRPr>
          </a:p>
        </p:txBody>
      </p:sp>
      <p:cxnSp>
        <p:nvCxnSpPr>
          <p:cNvPr id="10" name="9 Conector recto de flecha"/>
          <p:cNvCxnSpPr/>
          <p:nvPr/>
        </p:nvCxnSpPr>
        <p:spPr>
          <a:xfrm rot="5400000">
            <a:off x="6600826" y="3716338"/>
            <a:ext cx="433387" cy="1588"/>
          </a:xfrm>
          <a:prstGeom prst="straightConnector1">
            <a:avLst/>
          </a:prstGeom>
          <a:ln>
            <a:solidFill>
              <a:srgbClr val="FFFFFF"/>
            </a:solidFill>
            <a:tailEnd type="arrow"/>
          </a:ln>
        </p:spPr>
        <p:style>
          <a:lnRef idx="1">
            <a:schemeClr val="accent1"/>
          </a:lnRef>
          <a:fillRef idx="0">
            <a:schemeClr val="accent1"/>
          </a:fillRef>
          <a:effectRef idx="0">
            <a:schemeClr val="accent1"/>
          </a:effectRef>
          <a:fontRef idx="minor">
            <a:schemeClr val="tx1"/>
          </a:fontRef>
        </p:style>
      </p:cxnSp>
      <p:sp>
        <p:nvSpPr>
          <p:cNvPr id="11" name="AutoShape 6"/>
          <p:cNvSpPr>
            <a:spLocks noChangeArrowheads="1"/>
          </p:cNvSpPr>
          <p:nvPr/>
        </p:nvSpPr>
        <p:spPr bwMode="gray">
          <a:xfrm>
            <a:off x="4151313" y="3933825"/>
            <a:ext cx="5181600" cy="533400"/>
          </a:xfrm>
          <a:prstGeom prst="roundRect">
            <a:avLst>
              <a:gd name="adj" fmla="val 16667"/>
            </a:avLst>
          </a:prstGeom>
          <a:gradFill rotWithShape="1">
            <a:gsLst>
              <a:gs pos="0">
                <a:srgbClr val="CC6600"/>
              </a:gs>
              <a:gs pos="50000">
                <a:srgbClr val="CC6600">
                  <a:gamma/>
                  <a:tint val="51373"/>
                  <a:invGamma/>
                </a:srgbClr>
              </a:gs>
              <a:gs pos="100000">
                <a:srgbClr val="CC6600"/>
              </a:gs>
            </a:gsLst>
            <a:lin ang="5400000" scaled="1"/>
          </a:gradFill>
          <a:ln w="25400" algn="ctr">
            <a:solidFill>
              <a:schemeClr val="tx1"/>
            </a:solidFill>
            <a:round/>
            <a:headEnd/>
            <a:tailEnd/>
          </a:ln>
          <a:effectLst>
            <a:outerShdw dist="107763" dir="2700000" algn="ctr" rotWithShape="0">
              <a:srgbClr val="000000">
                <a:alpha val="50000"/>
              </a:srgbClr>
            </a:outerShdw>
          </a:effectLst>
        </p:spPr>
        <p:txBody>
          <a:bodyPr wrap="none" anchor="ctr"/>
          <a:lstStyle/>
          <a:p>
            <a:pPr fontAlgn="base">
              <a:spcBef>
                <a:spcPct val="0"/>
              </a:spcBef>
              <a:spcAft>
                <a:spcPct val="0"/>
              </a:spcAft>
              <a:defRPr/>
            </a:pPr>
            <a:endParaRPr lang="en-US" sz="2400" b="1" dirty="0">
              <a:solidFill>
                <a:srgbClr val="FFFFFF"/>
              </a:solidFill>
              <a:effectLst>
                <a:outerShdw blurRad="38100" dist="38100" dir="2700000" algn="tl">
                  <a:srgbClr val="000000"/>
                </a:outerShdw>
              </a:effectLst>
              <a:latin typeface="Arial" charset="0"/>
              <a:cs typeface="Arial" panose="020B0604020202020204" pitchFamily="34" charset="0"/>
            </a:endParaRPr>
          </a:p>
          <a:p>
            <a:pPr algn="ctr" fontAlgn="base">
              <a:spcBef>
                <a:spcPct val="0"/>
              </a:spcBef>
              <a:spcAft>
                <a:spcPct val="0"/>
              </a:spcAft>
              <a:defRPr/>
            </a:pPr>
            <a:r>
              <a:rPr lang="en-US" sz="2400" b="1" dirty="0">
                <a:solidFill>
                  <a:srgbClr val="FFFFFF"/>
                </a:solidFill>
                <a:effectLst>
                  <a:outerShdw blurRad="38100" dist="38100" dir="2700000" algn="tl">
                    <a:srgbClr val="000000"/>
                  </a:outerShdw>
                </a:effectLst>
                <a:latin typeface="Times New Roman" pitchFamily="18" charset="0"/>
                <a:cs typeface="Times New Roman" pitchFamily="18" charset="0"/>
              </a:rPr>
              <a:t>3. SOCIEDADES MERCANTILES</a:t>
            </a:r>
          </a:p>
          <a:p>
            <a:pPr fontAlgn="base">
              <a:spcBef>
                <a:spcPct val="0"/>
              </a:spcBef>
              <a:spcAft>
                <a:spcPct val="0"/>
              </a:spcAft>
              <a:defRPr/>
            </a:pPr>
            <a:endParaRPr lang="en-US" sz="2400" b="1" dirty="0">
              <a:solidFill>
                <a:srgbClr val="FFFFFF"/>
              </a:solidFill>
              <a:effectLst>
                <a:outerShdw blurRad="38100" dist="38100" dir="2700000" algn="tl">
                  <a:srgbClr val="000000"/>
                </a:outerShdw>
              </a:effectLst>
              <a:latin typeface="Times New Roman" pitchFamily="18" charset="0"/>
              <a:cs typeface="Times New Roman" pitchFamily="18" charset="0"/>
            </a:endParaRPr>
          </a:p>
        </p:txBody>
      </p:sp>
      <p:pic>
        <p:nvPicPr>
          <p:cNvPr id="5129" name="Picture 4" descr="http://corporativocarmar.com/images/cs1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1539" y="4868863"/>
            <a:ext cx="2160587" cy="171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Picture 6" descr="http://www.socorroleyasociados.com/images/derecho_mercantil_120X12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7851" y="2636839"/>
            <a:ext cx="1863725" cy="186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425492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xit" presetSubtype="16" fill="hold" nodeType="clickEffect">
                                  <p:stCondLst>
                                    <p:cond delay="0"/>
                                  </p:stCondLst>
                                  <p:childTnLst>
                                    <p:animEffect transition="out" filter="box(in)">
                                      <p:cBhvr>
                                        <p:cTn id="6" dur="500"/>
                                        <p:tgtEl>
                                          <p:spTgt spid="5130"/>
                                        </p:tgtEl>
                                      </p:cBhvr>
                                    </p:animEffect>
                                    <p:set>
                                      <p:cBhvr>
                                        <p:cTn id="7" dur="1" fill="hold">
                                          <p:stCondLst>
                                            <p:cond delay="499"/>
                                          </p:stCondLst>
                                        </p:cTn>
                                        <p:tgtEl>
                                          <p:spTgt spid="5130"/>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nodeType="clickEffect">
                                  <p:stCondLst>
                                    <p:cond delay="0"/>
                                  </p:stCondLst>
                                  <p:childTnLst>
                                    <p:set>
                                      <p:cBhvr>
                                        <p:cTn id="11" dur="1" fill="hold">
                                          <p:stCondLst>
                                            <p:cond delay="0"/>
                                          </p:stCondLst>
                                        </p:cTn>
                                        <p:tgtEl>
                                          <p:spTgt spid="5129"/>
                                        </p:tgtEl>
                                        <p:attrNameLst>
                                          <p:attrName>style.visibility</p:attrName>
                                        </p:attrNameLst>
                                      </p:cBhvr>
                                      <p:to>
                                        <p:strVal val="visible"/>
                                      </p:to>
                                    </p:set>
                                    <p:animEffect transition="in" filter="wedge">
                                      <p:cBhvr>
                                        <p:cTn id="12" dur="2000"/>
                                        <p:tgtEl>
                                          <p:spTgt spid="5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524000" y="404664"/>
            <a:ext cx="9144000" cy="1143000"/>
          </a:xfrm>
        </p:spPr>
        <p:txBody>
          <a:bodyPr>
            <a:normAutofit fontScale="90000"/>
          </a:bodyPr>
          <a:lstStyle/>
          <a:p>
            <a:pPr marL="54864" algn="ctr" fontAlgn="auto">
              <a:spcAft>
                <a:spcPts val="0"/>
              </a:spcAft>
              <a:defRPr/>
            </a:pPr>
            <a:r>
              <a:rPr lang="es-MX" sz="4000" dirty="0">
                <a:solidFill>
                  <a:srgbClr val="FFFFFF"/>
                </a:solidFill>
                <a:effectLst>
                  <a:outerShdw blurRad="38100" dist="38100" dir="2700000" algn="tl">
                    <a:srgbClr val="000000">
                      <a:alpha val="43137"/>
                    </a:srgbClr>
                  </a:outerShdw>
                </a:effectLst>
              </a:rPr>
              <a:t>UNIDAD DE COMPETENCIA I</a:t>
            </a:r>
            <a:br>
              <a:rPr lang="es-MX" sz="4000" dirty="0">
                <a:solidFill>
                  <a:srgbClr val="FFFFFF"/>
                </a:solidFill>
                <a:effectLst>
                  <a:outerShdw blurRad="38100" dist="38100" dir="2700000" algn="tl">
                    <a:srgbClr val="000000">
                      <a:alpha val="43137"/>
                    </a:srgbClr>
                  </a:outerShdw>
                </a:effectLst>
              </a:rPr>
            </a:br>
            <a:r>
              <a:rPr lang="es-MX" sz="4000" dirty="0">
                <a:solidFill>
                  <a:srgbClr val="FFFFFF"/>
                </a:solidFill>
                <a:effectLst>
                  <a:outerShdw blurRad="38100" dist="38100" dir="2700000" algn="tl">
                    <a:srgbClr val="000000">
                      <a:alpha val="43137"/>
                    </a:srgbClr>
                  </a:outerShdw>
                </a:effectLst>
              </a:rPr>
              <a:t>ACTOS MERCANTILES</a:t>
            </a:r>
            <a:endParaRPr lang="es-ES" sz="4000" dirty="0">
              <a:solidFill>
                <a:srgbClr val="FFFFFF"/>
              </a:solidFill>
              <a:effectLst>
                <a:outerShdw blurRad="38100" dist="38100" dir="2700000" algn="tl">
                  <a:srgbClr val="000000">
                    <a:alpha val="43137"/>
                  </a:srgbClr>
                </a:outerShdw>
              </a:effectLst>
            </a:endParaRPr>
          </a:p>
        </p:txBody>
      </p:sp>
      <p:sp>
        <p:nvSpPr>
          <p:cNvPr id="16387" name="Rectangle 5"/>
          <p:cNvSpPr>
            <a:spLocks noChangeArrowheads="1"/>
          </p:cNvSpPr>
          <p:nvPr/>
        </p:nvSpPr>
        <p:spPr bwMode="auto">
          <a:xfrm>
            <a:off x="4062413" y="1581151"/>
            <a:ext cx="62103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just" eaLnBrk="0" fontAlgn="base" hangingPunct="0">
              <a:spcBef>
                <a:spcPct val="0"/>
              </a:spcBef>
              <a:spcAft>
                <a:spcPct val="0"/>
              </a:spcAft>
              <a:defRPr/>
            </a:pPr>
            <a:r>
              <a:rPr lang="es-ES" sz="2200" b="1" dirty="0">
                <a:cs typeface="Arial" charset="0"/>
              </a:rPr>
              <a:t>IMPORTANCIA DE LA CIENCIA  DEL </a:t>
            </a:r>
          </a:p>
          <a:p>
            <a:pPr algn="just" eaLnBrk="0" fontAlgn="base" hangingPunct="0">
              <a:spcBef>
                <a:spcPct val="0"/>
              </a:spcBef>
              <a:spcAft>
                <a:spcPct val="0"/>
              </a:spcAft>
              <a:defRPr/>
            </a:pPr>
            <a:r>
              <a:rPr lang="es-ES" sz="2200" b="1" dirty="0">
                <a:cs typeface="Arial" charset="0"/>
              </a:rPr>
              <a:t>DERECHO MERCANTIL</a:t>
            </a:r>
          </a:p>
          <a:p>
            <a:pPr algn="just" eaLnBrk="0" fontAlgn="base" hangingPunct="0">
              <a:spcBef>
                <a:spcPct val="0"/>
              </a:spcBef>
              <a:spcAft>
                <a:spcPct val="0"/>
              </a:spcAft>
              <a:defRPr/>
            </a:pPr>
            <a:endParaRPr lang="en-US" sz="2000" b="1" dirty="0">
              <a:solidFill>
                <a:srgbClr val="FFFFFF"/>
              </a:solidFill>
              <a:latin typeface="Times New Roman" pitchFamily="18" charset="0"/>
              <a:cs typeface="Arial" charset="0"/>
            </a:endParaRPr>
          </a:p>
        </p:txBody>
      </p:sp>
      <p:sp>
        <p:nvSpPr>
          <p:cNvPr id="16388" name="Rectangle 6"/>
          <p:cNvSpPr>
            <a:spLocks noChangeArrowheads="1"/>
          </p:cNvSpPr>
          <p:nvPr/>
        </p:nvSpPr>
        <p:spPr bwMode="auto">
          <a:xfrm>
            <a:off x="4003676" y="2595563"/>
            <a:ext cx="5999163"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just" eaLnBrk="0" fontAlgn="base" hangingPunct="0">
              <a:spcBef>
                <a:spcPct val="0"/>
              </a:spcBef>
              <a:spcAft>
                <a:spcPct val="0"/>
              </a:spcAft>
              <a:defRPr/>
            </a:pPr>
            <a:r>
              <a:rPr lang="es-ES" sz="2200" b="1" dirty="0">
                <a:cs typeface="Arial" charset="0"/>
              </a:rPr>
              <a:t>EVOLUCIÓN HISTÓRICA DEL EL DERECHO MERCANTIL</a:t>
            </a:r>
          </a:p>
          <a:p>
            <a:pPr algn="ctr" eaLnBrk="0" fontAlgn="base" hangingPunct="0">
              <a:spcBef>
                <a:spcPct val="0"/>
              </a:spcBef>
              <a:spcAft>
                <a:spcPct val="0"/>
              </a:spcAft>
              <a:defRPr/>
            </a:pPr>
            <a:endParaRPr lang="en-US" sz="2000" b="1" dirty="0">
              <a:solidFill>
                <a:srgbClr val="FFFFFF"/>
              </a:solidFill>
              <a:latin typeface="Times New Roman" pitchFamily="18" charset="0"/>
              <a:cs typeface="Arial" charset="0"/>
            </a:endParaRPr>
          </a:p>
        </p:txBody>
      </p:sp>
      <p:sp>
        <p:nvSpPr>
          <p:cNvPr id="16389" name="Rectangle 7"/>
          <p:cNvSpPr>
            <a:spLocks noChangeArrowheads="1"/>
          </p:cNvSpPr>
          <p:nvPr/>
        </p:nvSpPr>
        <p:spPr bwMode="auto">
          <a:xfrm>
            <a:off x="4027488" y="3521076"/>
            <a:ext cx="597535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just" eaLnBrk="0" fontAlgn="base" hangingPunct="0">
              <a:spcBef>
                <a:spcPct val="0"/>
              </a:spcBef>
              <a:spcAft>
                <a:spcPct val="0"/>
              </a:spcAft>
              <a:defRPr/>
            </a:pPr>
            <a:r>
              <a:rPr lang="es-ES" sz="2200" b="1" dirty="0">
                <a:cs typeface="Arial" charset="0"/>
              </a:rPr>
              <a:t>IDENTIFICACIÓN DE LAS FUENTES DEL DERECHO MERCANTIL</a:t>
            </a:r>
          </a:p>
          <a:p>
            <a:pPr algn="ctr" eaLnBrk="0" fontAlgn="base" hangingPunct="0">
              <a:spcBef>
                <a:spcPct val="0"/>
              </a:spcBef>
              <a:spcAft>
                <a:spcPct val="0"/>
              </a:spcAft>
              <a:defRPr/>
            </a:pPr>
            <a:r>
              <a:rPr lang="en-US" sz="2000" b="1" dirty="0">
                <a:solidFill>
                  <a:srgbClr val="FFFFFF"/>
                </a:solidFill>
                <a:latin typeface="Arial" charset="0"/>
                <a:cs typeface="Arial" charset="0"/>
              </a:rPr>
              <a:t> </a:t>
            </a:r>
          </a:p>
        </p:txBody>
      </p:sp>
      <p:sp>
        <p:nvSpPr>
          <p:cNvPr id="16390" name="Rectangle 8"/>
          <p:cNvSpPr>
            <a:spLocks noChangeArrowheads="1"/>
          </p:cNvSpPr>
          <p:nvPr/>
        </p:nvSpPr>
        <p:spPr bwMode="auto">
          <a:xfrm>
            <a:off x="4224187" y="4403725"/>
            <a:ext cx="266412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fontAlgn="base">
              <a:spcBef>
                <a:spcPct val="0"/>
              </a:spcBef>
              <a:spcAft>
                <a:spcPct val="0"/>
              </a:spcAft>
              <a:buSzPts val="3000"/>
              <a:defRPr/>
            </a:pPr>
            <a:r>
              <a:rPr lang="es-MX" sz="2200" b="1" dirty="0">
                <a:cs typeface="Arial" charset="0"/>
              </a:rPr>
              <a:t>ACTO DE COMERCIO</a:t>
            </a:r>
          </a:p>
          <a:p>
            <a:pPr algn="ctr" eaLnBrk="0" fontAlgn="base" hangingPunct="0">
              <a:spcBef>
                <a:spcPct val="0"/>
              </a:spcBef>
              <a:spcAft>
                <a:spcPct val="0"/>
              </a:spcAft>
              <a:defRPr/>
            </a:pPr>
            <a:endParaRPr lang="en-US" sz="2000" b="1" dirty="0">
              <a:solidFill>
                <a:srgbClr val="FFFFFF"/>
              </a:solidFill>
              <a:cs typeface="Times New Roman" pitchFamily="18" charset="0"/>
            </a:endParaRPr>
          </a:p>
        </p:txBody>
      </p:sp>
      <p:grpSp>
        <p:nvGrpSpPr>
          <p:cNvPr id="21511" name="Group 9"/>
          <p:cNvGrpSpPr>
            <a:grpSpLocks/>
          </p:cNvGrpSpPr>
          <p:nvPr/>
        </p:nvGrpSpPr>
        <p:grpSpPr bwMode="auto">
          <a:xfrm>
            <a:off x="3609976" y="2095500"/>
            <a:ext cx="6392863" cy="533400"/>
            <a:chOff x="960" y="1536"/>
            <a:chExt cx="3696" cy="336"/>
          </a:xfrm>
        </p:grpSpPr>
        <p:grpSp>
          <p:nvGrpSpPr>
            <p:cNvPr id="21696" name="Group 10"/>
            <p:cNvGrpSpPr>
              <a:grpSpLocks/>
            </p:cNvGrpSpPr>
            <p:nvPr/>
          </p:nvGrpSpPr>
          <p:grpSpPr bwMode="auto">
            <a:xfrm>
              <a:off x="1103" y="1670"/>
              <a:ext cx="3553" cy="68"/>
              <a:chOff x="528" y="1824"/>
              <a:chExt cx="4512" cy="71"/>
            </a:xfrm>
          </p:grpSpPr>
          <p:sp>
            <p:nvSpPr>
              <p:cNvPr id="16491" name="Rectangle 11"/>
              <p:cNvSpPr>
                <a:spLocks noChangeArrowheads="1"/>
              </p:cNvSpPr>
              <p:nvPr/>
            </p:nvSpPr>
            <p:spPr bwMode="gray">
              <a:xfrm>
                <a:off x="528" y="1844"/>
                <a:ext cx="4512" cy="31"/>
              </a:xfrm>
              <a:prstGeom prst="rect">
                <a:avLst/>
              </a:prstGeom>
              <a:ln/>
            </p:spPr>
            <p:style>
              <a:lnRef idx="1">
                <a:schemeClr val="accent6"/>
              </a:lnRef>
              <a:fillRef idx="2">
                <a:schemeClr val="accent6"/>
              </a:fillRef>
              <a:effectRef idx="1">
                <a:schemeClr val="accent6"/>
              </a:effectRef>
              <a:fontRef idx="minor">
                <a:schemeClr val="dk1"/>
              </a:fontRef>
            </p:style>
            <p:txBody>
              <a:bodyPr wrap="none" anchor="ctr"/>
              <a:lstStyle/>
              <a:p>
                <a:pPr fontAlgn="base">
                  <a:spcBef>
                    <a:spcPct val="0"/>
                  </a:spcBef>
                  <a:spcAft>
                    <a:spcPct val="0"/>
                  </a:spcAft>
                  <a:defRPr/>
                </a:pPr>
                <a:endParaRPr lang="es-MX" dirty="0">
                  <a:solidFill>
                    <a:prstClr val="black"/>
                  </a:solidFill>
                </a:endParaRPr>
              </a:p>
            </p:txBody>
          </p:sp>
          <p:sp>
            <p:nvSpPr>
              <p:cNvPr id="16492" name="Rectangle 12"/>
              <p:cNvSpPr>
                <a:spLocks noChangeArrowheads="1"/>
              </p:cNvSpPr>
              <p:nvPr/>
            </p:nvSpPr>
            <p:spPr bwMode="gray">
              <a:xfrm>
                <a:off x="528" y="1885"/>
                <a:ext cx="4512" cy="10"/>
              </a:xfrm>
              <a:prstGeom prst="rect">
                <a:avLst/>
              </a:prstGeom>
              <a:ln/>
            </p:spPr>
            <p:style>
              <a:lnRef idx="1">
                <a:schemeClr val="accent6"/>
              </a:lnRef>
              <a:fillRef idx="2">
                <a:schemeClr val="accent6"/>
              </a:fillRef>
              <a:effectRef idx="1">
                <a:schemeClr val="accent6"/>
              </a:effectRef>
              <a:fontRef idx="minor">
                <a:schemeClr val="dk1"/>
              </a:fontRef>
            </p:style>
            <p:txBody>
              <a:bodyPr wrap="none" anchor="ctr"/>
              <a:lstStyle/>
              <a:p>
                <a:pPr fontAlgn="base">
                  <a:spcBef>
                    <a:spcPct val="0"/>
                  </a:spcBef>
                  <a:spcAft>
                    <a:spcPct val="0"/>
                  </a:spcAft>
                  <a:defRPr/>
                </a:pPr>
                <a:endParaRPr lang="es-MX" dirty="0">
                  <a:solidFill>
                    <a:prstClr val="black"/>
                  </a:solidFill>
                </a:endParaRPr>
              </a:p>
            </p:txBody>
          </p:sp>
          <p:sp>
            <p:nvSpPr>
              <p:cNvPr id="16493" name="Rectangle 13"/>
              <p:cNvSpPr>
                <a:spLocks noChangeArrowheads="1"/>
              </p:cNvSpPr>
              <p:nvPr/>
            </p:nvSpPr>
            <p:spPr bwMode="gray">
              <a:xfrm>
                <a:off x="528" y="1824"/>
                <a:ext cx="4512" cy="10"/>
              </a:xfrm>
              <a:prstGeom prst="rect">
                <a:avLst/>
              </a:prstGeom>
              <a:ln/>
            </p:spPr>
            <p:style>
              <a:lnRef idx="1">
                <a:schemeClr val="accent6"/>
              </a:lnRef>
              <a:fillRef idx="2">
                <a:schemeClr val="accent6"/>
              </a:fillRef>
              <a:effectRef idx="1">
                <a:schemeClr val="accent6"/>
              </a:effectRef>
              <a:fontRef idx="minor">
                <a:schemeClr val="dk1"/>
              </a:fontRef>
            </p:style>
            <p:txBody>
              <a:bodyPr wrap="none" anchor="ctr"/>
              <a:lstStyle/>
              <a:p>
                <a:pPr fontAlgn="base">
                  <a:spcBef>
                    <a:spcPct val="0"/>
                  </a:spcBef>
                  <a:spcAft>
                    <a:spcPct val="0"/>
                  </a:spcAft>
                  <a:defRPr/>
                </a:pPr>
                <a:endParaRPr lang="es-MX" dirty="0">
                  <a:solidFill>
                    <a:prstClr val="black"/>
                  </a:solidFill>
                </a:endParaRPr>
              </a:p>
            </p:txBody>
          </p:sp>
        </p:grpSp>
        <p:grpSp>
          <p:nvGrpSpPr>
            <p:cNvPr id="21697" name="Group 14"/>
            <p:cNvGrpSpPr>
              <a:grpSpLocks/>
            </p:cNvGrpSpPr>
            <p:nvPr/>
          </p:nvGrpSpPr>
          <p:grpSpPr bwMode="auto">
            <a:xfrm>
              <a:off x="963" y="1536"/>
              <a:ext cx="327" cy="336"/>
              <a:chOff x="288" y="1632"/>
              <a:chExt cx="2112" cy="2448"/>
            </a:xfrm>
          </p:grpSpPr>
          <p:sp>
            <p:nvSpPr>
              <p:cNvPr id="16477" name="Rectangle 15"/>
              <p:cNvSpPr>
                <a:spLocks noChangeArrowheads="1"/>
              </p:cNvSpPr>
              <p:nvPr/>
            </p:nvSpPr>
            <p:spPr bwMode="gray">
              <a:xfrm rot="2686397">
                <a:off x="1253" y="2084"/>
                <a:ext cx="130" cy="1545"/>
              </a:xfrm>
              <a:prstGeom prst="rect">
                <a:avLst/>
              </a:prstGeom>
              <a:ln/>
            </p:spPr>
            <p:style>
              <a:lnRef idx="1">
                <a:schemeClr val="accent6"/>
              </a:lnRef>
              <a:fillRef idx="2">
                <a:schemeClr val="accent6"/>
              </a:fillRef>
              <a:effectRef idx="1">
                <a:schemeClr val="accent6"/>
              </a:effectRef>
              <a:fontRef idx="minor">
                <a:schemeClr val="dk1"/>
              </a:fontRef>
            </p:style>
            <p:txBody>
              <a:bodyPr/>
              <a:lstStyle/>
              <a:p>
                <a:pPr fontAlgn="base">
                  <a:spcBef>
                    <a:spcPct val="0"/>
                  </a:spcBef>
                  <a:spcAft>
                    <a:spcPct val="0"/>
                  </a:spcAft>
                  <a:defRPr/>
                </a:pPr>
                <a:endParaRPr lang="es-MX" dirty="0">
                  <a:solidFill>
                    <a:prstClr val="black"/>
                  </a:solidFill>
                </a:endParaRPr>
              </a:p>
            </p:txBody>
          </p:sp>
          <p:sp>
            <p:nvSpPr>
              <p:cNvPr id="16478" name="Rectangle 16"/>
              <p:cNvSpPr>
                <a:spLocks noChangeArrowheads="1"/>
              </p:cNvSpPr>
              <p:nvPr/>
            </p:nvSpPr>
            <p:spPr bwMode="gray">
              <a:xfrm rot="2686397">
                <a:off x="1513" y="2382"/>
                <a:ext cx="130" cy="1545"/>
              </a:xfrm>
              <a:prstGeom prst="rect">
                <a:avLst/>
              </a:prstGeom>
              <a:ln/>
            </p:spPr>
            <p:style>
              <a:lnRef idx="1">
                <a:schemeClr val="accent6"/>
              </a:lnRef>
              <a:fillRef idx="2">
                <a:schemeClr val="accent6"/>
              </a:fillRef>
              <a:effectRef idx="1">
                <a:schemeClr val="accent6"/>
              </a:effectRef>
              <a:fontRef idx="minor">
                <a:schemeClr val="dk1"/>
              </a:fontRef>
            </p:style>
            <p:txBody>
              <a:bodyPr/>
              <a:lstStyle/>
              <a:p>
                <a:pPr fontAlgn="base">
                  <a:spcBef>
                    <a:spcPct val="0"/>
                  </a:spcBef>
                  <a:spcAft>
                    <a:spcPct val="0"/>
                  </a:spcAft>
                  <a:defRPr/>
                </a:pPr>
                <a:endParaRPr lang="es-MX" dirty="0">
                  <a:solidFill>
                    <a:prstClr val="black"/>
                  </a:solidFill>
                </a:endParaRPr>
              </a:p>
            </p:txBody>
          </p:sp>
          <p:sp>
            <p:nvSpPr>
              <p:cNvPr id="16479" name="Rectangle 17"/>
              <p:cNvSpPr>
                <a:spLocks noChangeArrowheads="1"/>
              </p:cNvSpPr>
              <p:nvPr/>
            </p:nvSpPr>
            <p:spPr bwMode="gray">
              <a:xfrm rot="2686397">
                <a:off x="986" y="1778"/>
                <a:ext cx="130" cy="1545"/>
              </a:xfrm>
              <a:prstGeom prst="rect">
                <a:avLst/>
              </a:prstGeom>
              <a:ln/>
            </p:spPr>
            <p:style>
              <a:lnRef idx="1">
                <a:schemeClr val="accent6"/>
              </a:lnRef>
              <a:fillRef idx="2">
                <a:schemeClr val="accent6"/>
              </a:fillRef>
              <a:effectRef idx="1">
                <a:schemeClr val="accent6"/>
              </a:effectRef>
              <a:fontRef idx="minor">
                <a:schemeClr val="dk1"/>
              </a:fontRef>
            </p:style>
            <p:txBody>
              <a:bodyPr/>
              <a:lstStyle/>
              <a:p>
                <a:pPr fontAlgn="base">
                  <a:spcBef>
                    <a:spcPct val="0"/>
                  </a:spcBef>
                  <a:spcAft>
                    <a:spcPct val="0"/>
                  </a:spcAft>
                  <a:defRPr/>
                </a:pPr>
                <a:endParaRPr lang="es-MX" dirty="0">
                  <a:solidFill>
                    <a:prstClr val="black"/>
                  </a:solidFill>
                </a:endParaRPr>
              </a:p>
            </p:txBody>
          </p:sp>
          <p:sp>
            <p:nvSpPr>
              <p:cNvPr id="34" name="Rectangle 18"/>
              <p:cNvSpPr>
                <a:spLocks noChangeArrowheads="1"/>
              </p:cNvSpPr>
              <p:nvPr/>
            </p:nvSpPr>
            <p:spPr bwMode="gray">
              <a:xfrm rot="2686397">
                <a:off x="286" y="3235"/>
                <a:ext cx="1328" cy="153"/>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a:lstStyle/>
              <a:p>
                <a:pPr fontAlgn="base">
                  <a:spcBef>
                    <a:spcPct val="0"/>
                  </a:spcBef>
                  <a:spcAft>
                    <a:spcPct val="0"/>
                  </a:spcAft>
                  <a:defRPr/>
                </a:pPr>
                <a:endParaRPr lang="es-ES" dirty="0">
                  <a:solidFill>
                    <a:prstClr val="black"/>
                  </a:solidFill>
                </a:endParaRPr>
              </a:p>
            </p:txBody>
          </p:sp>
          <p:sp>
            <p:nvSpPr>
              <p:cNvPr id="35" name="Rectangle 19"/>
              <p:cNvSpPr>
                <a:spLocks noChangeArrowheads="1"/>
              </p:cNvSpPr>
              <p:nvPr/>
            </p:nvSpPr>
            <p:spPr bwMode="gray">
              <a:xfrm rot="2686397">
                <a:off x="553" y="2936"/>
                <a:ext cx="1328" cy="146"/>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a:lstStyle/>
              <a:p>
                <a:pPr fontAlgn="base">
                  <a:spcBef>
                    <a:spcPct val="0"/>
                  </a:spcBef>
                  <a:spcAft>
                    <a:spcPct val="0"/>
                  </a:spcAft>
                  <a:defRPr/>
                </a:pPr>
                <a:endParaRPr lang="es-ES" dirty="0">
                  <a:solidFill>
                    <a:prstClr val="black"/>
                  </a:solidFill>
                </a:endParaRPr>
              </a:p>
            </p:txBody>
          </p:sp>
          <p:sp>
            <p:nvSpPr>
              <p:cNvPr id="36" name="Rectangle 20"/>
              <p:cNvSpPr>
                <a:spLocks noChangeArrowheads="1"/>
              </p:cNvSpPr>
              <p:nvPr/>
            </p:nvSpPr>
            <p:spPr bwMode="gray">
              <a:xfrm rot="2686397">
                <a:off x="808" y="2630"/>
                <a:ext cx="1328" cy="146"/>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a:lstStyle/>
              <a:p>
                <a:pPr fontAlgn="base">
                  <a:spcBef>
                    <a:spcPct val="0"/>
                  </a:spcBef>
                  <a:spcAft>
                    <a:spcPct val="0"/>
                  </a:spcAft>
                  <a:defRPr/>
                </a:pPr>
                <a:endParaRPr lang="es-ES" dirty="0">
                  <a:solidFill>
                    <a:prstClr val="black"/>
                  </a:solidFill>
                </a:endParaRPr>
              </a:p>
            </p:txBody>
          </p:sp>
          <p:sp>
            <p:nvSpPr>
              <p:cNvPr id="37" name="Rectangle 21"/>
              <p:cNvSpPr>
                <a:spLocks noChangeArrowheads="1"/>
              </p:cNvSpPr>
              <p:nvPr/>
            </p:nvSpPr>
            <p:spPr bwMode="gray">
              <a:xfrm rot="2686397">
                <a:off x="1075" y="2324"/>
                <a:ext cx="1328" cy="146"/>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a:lstStyle/>
              <a:p>
                <a:pPr fontAlgn="base">
                  <a:spcBef>
                    <a:spcPct val="0"/>
                  </a:spcBef>
                  <a:spcAft>
                    <a:spcPct val="0"/>
                  </a:spcAft>
                  <a:defRPr/>
                </a:pPr>
                <a:endParaRPr lang="es-ES" dirty="0">
                  <a:solidFill>
                    <a:prstClr val="black"/>
                  </a:solidFill>
                </a:endParaRPr>
              </a:p>
            </p:txBody>
          </p:sp>
          <p:sp>
            <p:nvSpPr>
              <p:cNvPr id="16484" name="Rectangle 22"/>
              <p:cNvSpPr>
                <a:spLocks noChangeArrowheads="1"/>
              </p:cNvSpPr>
              <p:nvPr/>
            </p:nvSpPr>
            <p:spPr bwMode="gray">
              <a:xfrm rot="2686397">
                <a:off x="1650" y="2535"/>
                <a:ext cx="124" cy="1545"/>
              </a:xfrm>
              <a:prstGeom prst="rect">
                <a:avLst/>
              </a:prstGeom>
              <a:ln/>
            </p:spPr>
            <p:style>
              <a:lnRef idx="1">
                <a:schemeClr val="accent6"/>
              </a:lnRef>
              <a:fillRef idx="2">
                <a:schemeClr val="accent6"/>
              </a:fillRef>
              <a:effectRef idx="1">
                <a:schemeClr val="accent6"/>
              </a:effectRef>
              <a:fontRef idx="minor">
                <a:schemeClr val="dk1"/>
              </a:fontRef>
            </p:style>
            <p:txBody>
              <a:bodyPr/>
              <a:lstStyle/>
              <a:p>
                <a:pPr fontAlgn="base">
                  <a:spcBef>
                    <a:spcPct val="0"/>
                  </a:spcBef>
                  <a:spcAft>
                    <a:spcPct val="0"/>
                  </a:spcAft>
                  <a:defRPr/>
                </a:pPr>
                <a:endParaRPr lang="es-MX" dirty="0">
                  <a:solidFill>
                    <a:prstClr val="black"/>
                  </a:solidFill>
                </a:endParaRPr>
              </a:p>
            </p:txBody>
          </p:sp>
          <p:sp>
            <p:nvSpPr>
              <p:cNvPr id="16485" name="Rectangle 23"/>
              <p:cNvSpPr>
                <a:spLocks noChangeArrowheads="1"/>
              </p:cNvSpPr>
              <p:nvPr/>
            </p:nvSpPr>
            <p:spPr bwMode="gray">
              <a:xfrm rot="2686397">
                <a:off x="1389" y="2237"/>
                <a:ext cx="124" cy="1537"/>
              </a:xfrm>
              <a:prstGeom prst="rect">
                <a:avLst/>
              </a:prstGeom>
              <a:ln/>
            </p:spPr>
            <p:style>
              <a:lnRef idx="1">
                <a:schemeClr val="accent6"/>
              </a:lnRef>
              <a:fillRef idx="2">
                <a:schemeClr val="accent6"/>
              </a:fillRef>
              <a:effectRef idx="1">
                <a:schemeClr val="accent6"/>
              </a:effectRef>
              <a:fontRef idx="minor">
                <a:schemeClr val="dk1"/>
              </a:fontRef>
            </p:style>
            <p:txBody>
              <a:bodyPr/>
              <a:lstStyle/>
              <a:p>
                <a:pPr fontAlgn="base">
                  <a:spcBef>
                    <a:spcPct val="0"/>
                  </a:spcBef>
                  <a:spcAft>
                    <a:spcPct val="0"/>
                  </a:spcAft>
                  <a:defRPr/>
                </a:pPr>
                <a:endParaRPr lang="es-MX" dirty="0">
                  <a:solidFill>
                    <a:prstClr val="black"/>
                  </a:solidFill>
                </a:endParaRPr>
              </a:p>
            </p:txBody>
          </p:sp>
          <p:sp>
            <p:nvSpPr>
              <p:cNvPr id="16486" name="Rectangle 24"/>
              <p:cNvSpPr>
                <a:spLocks noChangeArrowheads="1"/>
              </p:cNvSpPr>
              <p:nvPr/>
            </p:nvSpPr>
            <p:spPr bwMode="gray">
              <a:xfrm rot="2686397">
                <a:off x="855" y="1632"/>
                <a:ext cx="124" cy="1545"/>
              </a:xfrm>
              <a:prstGeom prst="rect">
                <a:avLst/>
              </a:prstGeom>
              <a:ln/>
            </p:spPr>
            <p:style>
              <a:lnRef idx="1">
                <a:schemeClr val="accent6"/>
              </a:lnRef>
              <a:fillRef idx="2">
                <a:schemeClr val="accent6"/>
              </a:fillRef>
              <a:effectRef idx="1">
                <a:schemeClr val="accent6"/>
              </a:effectRef>
              <a:fontRef idx="minor">
                <a:schemeClr val="dk1"/>
              </a:fontRef>
            </p:style>
            <p:txBody>
              <a:bodyPr/>
              <a:lstStyle/>
              <a:p>
                <a:pPr fontAlgn="base">
                  <a:spcBef>
                    <a:spcPct val="0"/>
                  </a:spcBef>
                  <a:spcAft>
                    <a:spcPct val="0"/>
                  </a:spcAft>
                  <a:defRPr/>
                </a:pPr>
                <a:endParaRPr lang="es-MX" dirty="0">
                  <a:solidFill>
                    <a:prstClr val="black"/>
                  </a:solidFill>
                </a:endParaRPr>
              </a:p>
            </p:txBody>
          </p:sp>
          <p:sp>
            <p:nvSpPr>
              <p:cNvPr id="16487" name="Rectangle 25"/>
              <p:cNvSpPr>
                <a:spLocks noChangeArrowheads="1"/>
              </p:cNvSpPr>
              <p:nvPr/>
            </p:nvSpPr>
            <p:spPr bwMode="gray">
              <a:xfrm rot="2686397">
                <a:off x="1122" y="1931"/>
                <a:ext cx="124" cy="1545"/>
              </a:xfrm>
              <a:prstGeom prst="rect">
                <a:avLst/>
              </a:prstGeom>
              <a:ln/>
            </p:spPr>
            <p:style>
              <a:lnRef idx="1">
                <a:schemeClr val="accent6"/>
              </a:lnRef>
              <a:fillRef idx="2">
                <a:schemeClr val="accent6"/>
              </a:fillRef>
              <a:effectRef idx="1">
                <a:schemeClr val="accent6"/>
              </a:effectRef>
              <a:fontRef idx="minor">
                <a:schemeClr val="dk1"/>
              </a:fontRef>
            </p:style>
            <p:txBody>
              <a:bodyPr/>
              <a:lstStyle/>
              <a:p>
                <a:pPr fontAlgn="base">
                  <a:spcBef>
                    <a:spcPct val="0"/>
                  </a:spcBef>
                  <a:spcAft>
                    <a:spcPct val="0"/>
                  </a:spcAft>
                  <a:defRPr/>
                </a:pPr>
                <a:endParaRPr lang="es-MX" dirty="0">
                  <a:solidFill>
                    <a:prstClr val="black"/>
                  </a:solidFill>
                </a:endParaRPr>
              </a:p>
            </p:txBody>
          </p:sp>
          <p:sp>
            <p:nvSpPr>
              <p:cNvPr id="42" name="Rectangle 26"/>
              <p:cNvSpPr>
                <a:spLocks noChangeArrowheads="1"/>
              </p:cNvSpPr>
              <p:nvPr/>
            </p:nvSpPr>
            <p:spPr bwMode="gray">
              <a:xfrm rot="2686397">
                <a:off x="417" y="3082"/>
                <a:ext cx="1334" cy="153"/>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a:lstStyle/>
              <a:p>
                <a:pPr fontAlgn="base">
                  <a:spcBef>
                    <a:spcPct val="0"/>
                  </a:spcBef>
                  <a:spcAft>
                    <a:spcPct val="0"/>
                  </a:spcAft>
                  <a:defRPr/>
                </a:pPr>
                <a:endParaRPr lang="es-ES" dirty="0">
                  <a:solidFill>
                    <a:prstClr val="black"/>
                  </a:solidFill>
                </a:endParaRPr>
              </a:p>
            </p:txBody>
          </p:sp>
          <p:sp>
            <p:nvSpPr>
              <p:cNvPr id="43" name="Rectangle 27"/>
              <p:cNvSpPr>
                <a:spLocks noChangeArrowheads="1"/>
              </p:cNvSpPr>
              <p:nvPr/>
            </p:nvSpPr>
            <p:spPr bwMode="gray">
              <a:xfrm rot="2686397">
                <a:off x="684" y="2783"/>
                <a:ext cx="1322" cy="146"/>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a:lstStyle/>
              <a:p>
                <a:pPr fontAlgn="base">
                  <a:spcBef>
                    <a:spcPct val="0"/>
                  </a:spcBef>
                  <a:spcAft>
                    <a:spcPct val="0"/>
                  </a:spcAft>
                  <a:defRPr/>
                </a:pPr>
                <a:endParaRPr lang="es-ES" dirty="0">
                  <a:solidFill>
                    <a:prstClr val="black"/>
                  </a:solidFill>
                </a:endParaRPr>
              </a:p>
            </p:txBody>
          </p:sp>
          <p:sp>
            <p:nvSpPr>
              <p:cNvPr id="44" name="Rectangle 28"/>
              <p:cNvSpPr>
                <a:spLocks noChangeArrowheads="1"/>
              </p:cNvSpPr>
              <p:nvPr/>
            </p:nvSpPr>
            <p:spPr bwMode="gray">
              <a:xfrm rot="2686397">
                <a:off x="938" y="2470"/>
                <a:ext cx="1334" cy="146"/>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a:lstStyle/>
              <a:p>
                <a:pPr fontAlgn="base">
                  <a:spcBef>
                    <a:spcPct val="0"/>
                  </a:spcBef>
                  <a:spcAft>
                    <a:spcPct val="0"/>
                  </a:spcAft>
                  <a:defRPr/>
                </a:pPr>
                <a:endParaRPr lang="es-ES" dirty="0">
                  <a:solidFill>
                    <a:prstClr val="black"/>
                  </a:solidFill>
                </a:endParaRPr>
              </a:p>
            </p:txBody>
          </p:sp>
        </p:grpSp>
      </p:grpSp>
      <p:grpSp>
        <p:nvGrpSpPr>
          <p:cNvPr id="21512" name="Group 29"/>
          <p:cNvGrpSpPr>
            <a:grpSpLocks/>
          </p:cNvGrpSpPr>
          <p:nvPr/>
        </p:nvGrpSpPr>
        <p:grpSpPr bwMode="auto">
          <a:xfrm>
            <a:off x="3640138" y="3149600"/>
            <a:ext cx="6362700" cy="533400"/>
            <a:chOff x="960" y="1536"/>
            <a:chExt cx="3696" cy="336"/>
          </a:xfrm>
        </p:grpSpPr>
        <p:grpSp>
          <p:nvGrpSpPr>
            <p:cNvPr id="21677" name="Group 30"/>
            <p:cNvGrpSpPr>
              <a:grpSpLocks/>
            </p:cNvGrpSpPr>
            <p:nvPr/>
          </p:nvGrpSpPr>
          <p:grpSpPr bwMode="auto">
            <a:xfrm>
              <a:off x="1103" y="1670"/>
              <a:ext cx="3553" cy="68"/>
              <a:chOff x="528" y="1824"/>
              <a:chExt cx="4512" cy="71"/>
            </a:xfrm>
          </p:grpSpPr>
          <p:sp>
            <p:nvSpPr>
              <p:cNvPr id="16472" name="Rectangle 31"/>
              <p:cNvSpPr>
                <a:spLocks noChangeArrowheads="1"/>
              </p:cNvSpPr>
              <p:nvPr/>
            </p:nvSpPr>
            <p:spPr bwMode="gray">
              <a:xfrm>
                <a:off x="528" y="1844"/>
                <a:ext cx="4512" cy="31"/>
              </a:xfrm>
              <a:prstGeom prst="rect">
                <a:avLst/>
              </a:prstGeom>
              <a:ln/>
            </p:spPr>
            <p:style>
              <a:lnRef idx="1">
                <a:schemeClr val="accent1"/>
              </a:lnRef>
              <a:fillRef idx="3">
                <a:schemeClr val="accent1"/>
              </a:fillRef>
              <a:effectRef idx="2">
                <a:schemeClr val="accent1"/>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16473" name="Rectangle 32"/>
              <p:cNvSpPr>
                <a:spLocks noChangeArrowheads="1"/>
              </p:cNvSpPr>
              <p:nvPr/>
            </p:nvSpPr>
            <p:spPr bwMode="gray">
              <a:xfrm>
                <a:off x="528" y="1885"/>
                <a:ext cx="4512" cy="10"/>
              </a:xfrm>
              <a:prstGeom prst="rect">
                <a:avLst/>
              </a:prstGeom>
              <a:ln/>
            </p:spPr>
            <p:style>
              <a:lnRef idx="1">
                <a:schemeClr val="accent1"/>
              </a:lnRef>
              <a:fillRef idx="3">
                <a:schemeClr val="accent1"/>
              </a:fillRef>
              <a:effectRef idx="2">
                <a:schemeClr val="accent1"/>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16474" name="Rectangle 33"/>
              <p:cNvSpPr>
                <a:spLocks noChangeArrowheads="1"/>
              </p:cNvSpPr>
              <p:nvPr/>
            </p:nvSpPr>
            <p:spPr bwMode="gray">
              <a:xfrm>
                <a:off x="528" y="1824"/>
                <a:ext cx="4512" cy="10"/>
              </a:xfrm>
              <a:prstGeom prst="rect">
                <a:avLst/>
              </a:prstGeom>
              <a:ln/>
            </p:spPr>
            <p:style>
              <a:lnRef idx="1">
                <a:schemeClr val="accent1"/>
              </a:lnRef>
              <a:fillRef idx="3">
                <a:schemeClr val="accent1"/>
              </a:fillRef>
              <a:effectRef idx="2">
                <a:schemeClr val="accent1"/>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grpSp>
        <p:grpSp>
          <p:nvGrpSpPr>
            <p:cNvPr id="21678" name="Group 34"/>
            <p:cNvGrpSpPr>
              <a:grpSpLocks/>
            </p:cNvGrpSpPr>
            <p:nvPr/>
          </p:nvGrpSpPr>
          <p:grpSpPr bwMode="auto">
            <a:xfrm>
              <a:off x="963" y="1536"/>
              <a:ext cx="327" cy="336"/>
              <a:chOff x="288" y="1632"/>
              <a:chExt cx="2112" cy="2448"/>
            </a:xfrm>
          </p:grpSpPr>
          <p:sp>
            <p:nvSpPr>
              <p:cNvPr id="16458" name="Rectangle 35"/>
              <p:cNvSpPr>
                <a:spLocks noChangeArrowheads="1"/>
              </p:cNvSpPr>
              <p:nvPr/>
            </p:nvSpPr>
            <p:spPr bwMode="gray">
              <a:xfrm rot="2686397">
                <a:off x="1252" y="2085"/>
                <a:ext cx="128" cy="1542"/>
              </a:xfrm>
              <a:prstGeom prst="rect">
                <a:avLst/>
              </a:prstGeom>
              <a:ln/>
            </p:spPr>
            <p:style>
              <a:lnRef idx="1">
                <a:schemeClr val="accent1"/>
              </a:lnRef>
              <a:fillRef idx="3">
                <a:schemeClr val="accent1"/>
              </a:fillRef>
              <a:effectRef idx="2">
                <a:schemeClr val="accent1"/>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6459" name="Rectangle 36"/>
              <p:cNvSpPr>
                <a:spLocks noChangeArrowheads="1"/>
              </p:cNvSpPr>
              <p:nvPr/>
            </p:nvSpPr>
            <p:spPr bwMode="gray">
              <a:xfrm rot="2686397">
                <a:off x="1515" y="2386"/>
                <a:ext cx="128" cy="1542"/>
              </a:xfrm>
              <a:prstGeom prst="rect">
                <a:avLst/>
              </a:prstGeom>
              <a:ln/>
            </p:spPr>
            <p:style>
              <a:lnRef idx="1">
                <a:schemeClr val="accent1"/>
              </a:lnRef>
              <a:fillRef idx="3">
                <a:schemeClr val="accent1"/>
              </a:fillRef>
              <a:effectRef idx="2">
                <a:schemeClr val="accent1"/>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6460" name="Rectangle 37"/>
              <p:cNvSpPr>
                <a:spLocks noChangeArrowheads="1"/>
              </p:cNvSpPr>
              <p:nvPr/>
            </p:nvSpPr>
            <p:spPr bwMode="gray">
              <a:xfrm rot="2686397">
                <a:off x="986" y="1780"/>
                <a:ext cx="128" cy="1542"/>
              </a:xfrm>
              <a:prstGeom prst="rect">
                <a:avLst/>
              </a:prstGeom>
              <a:ln/>
            </p:spPr>
            <p:style>
              <a:lnRef idx="1">
                <a:schemeClr val="accent1"/>
              </a:lnRef>
              <a:fillRef idx="3">
                <a:schemeClr val="accent1"/>
              </a:fillRef>
              <a:effectRef idx="2">
                <a:schemeClr val="accent1"/>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54" name="Rectangle 38"/>
              <p:cNvSpPr>
                <a:spLocks noChangeArrowheads="1"/>
              </p:cNvSpPr>
              <p:nvPr/>
            </p:nvSpPr>
            <p:spPr bwMode="gray">
              <a:xfrm rot="2686397">
                <a:off x="288" y="3235"/>
                <a:ext cx="1324" cy="153"/>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55" name="Rectangle 39"/>
              <p:cNvSpPr>
                <a:spLocks noChangeArrowheads="1"/>
              </p:cNvSpPr>
              <p:nvPr/>
            </p:nvSpPr>
            <p:spPr bwMode="gray">
              <a:xfrm rot="2686397">
                <a:off x="553" y="2936"/>
                <a:ext cx="1324" cy="146"/>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56" name="Rectangle 40"/>
              <p:cNvSpPr>
                <a:spLocks noChangeArrowheads="1"/>
              </p:cNvSpPr>
              <p:nvPr/>
            </p:nvSpPr>
            <p:spPr bwMode="gray">
              <a:xfrm rot="2686397">
                <a:off x="811" y="2630"/>
                <a:ext cx="1324" cy="146"/>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57" name="Rectangle 41"/>
              <p:cNvSpPr>
                <a:spLocks noChangeArrowheads="1"/>
              </p:cNvSpPr>
              <p:nvPr/>
            </p:nvSpPr>
            <p:spPr bwMode="gray">
              <a:xfrm rot="2686397">
                <a:off x="1076" y="2324"/>
                <a:ext cx="1324" cy="146"/>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16465" name="Rectangle 42"/>
              <p:cNvSpPr>
                <a:spLocks noChangeArrowheads="1"/>
              </p:cNvSpPr>
              <p:nvPr/>
            </p:nvSpPr>
            <p:spPr bwMode="gray">
              <a:xfrm rot="2686397">
                <a:off x="1646" y="2539"/>
                <a:ext cx="128" cy="1541"/>
              </a:xfrm>
              <a:prstGeom prst="rect">
                <a:avLst/>
              </a:prstGeom>
              <a:ln/>
            </p:spPr>
            <p:style>
              <a:lnRef idx="1">
                <a:schemeClr val="accent1"/>
              </a:lnRef>
              <a:fillRef idx="3">
                <a:schemeClr val="accent1"/>
              </a:fillRef>
              <a:effectRef idx="2">
                <a:schemeClr val="accent1"/>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6466" name="Rectangle 43"/>
              <p:cNvSpPr>
                <a:spLocks noChangeArrowheads="1"/>
              </p:cNvSpPr>
              <p:nvPr/>
            </p:nvSpPr>
            <p:spPr bwMode="gray">
              <a:xfrm rot="2686397">
                <a:off x="1387" y="2234"/>
                <a:ext cx="125" cy="1541"/>
              </a:xfrm>
              <a:prstGeom prst="rect">
                <a:avLst/>
              </a:prstGeom>
              <a:ln/>
            </p:spPr>
            <p:style>
              <a:lnRef idx="1">
                <a:schemeClr val="accent1"/>
              </a:lnRef>
              <a:fillRef idx="3">
                <a:schemeClr val="accent1"/>
              </a:fillRef>
              <a:effectRef idx="2">
                <a:schemeClr val="accent1"/>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6467" name="Rectangle 44"/>
              <p:cNvSpPr>
                <a:spLocks noChangeArrowheads="1"/>
              </p:cNvSpPr>
              <p:nvPr/>
            </p:nvSpPr>
            <p:spPr bwMode="gray">
              <a:xfrm rot="2686397">
                <a:off x="858" y="1632"/>
                <a:ext cx="125" cy="1541"/>
              </a:xfrm>
              <a:prstGeom prst="rect">
                <a:avLst/>
              </a:prstGeom>
              <a:ln/>
            </p:spPr>
            <p:style>
              <a:lnRef idx="1">
                <a:schemeClr val="accent1"/>
              </a:lnRef>
              <a:fillRef idx="3">
                <a:schemeClr val="accent1"/>
              </a:fillRef>
              <a:effectRef idx="2">
                <a:schemeClr val="accent1"/>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6468" name="Rectangle 45"/>
              <p:cNvSpPr>
                <a:spLocks noChangeArrowheads="1"/>
              </p:cNvSpPr>
              <p:nvPr/>
            </p:nvSpPr>
            <p:spPr bwMode="gray">
              <a:xfrm rot="2686397">
                <a:off x="1121" y="1933"/>
                <a:ext cx="128" cy="1541"/>
              </a:xfrm>
              <a:prstGeom prst="rect">
                <a:avLst/>
              </a:prstGeom>
              <a:ln/>
            </p:spPr>
            <p:style>
              <a:lnRef idx="1">
                <a:schemeClr val="accent1"/>
              </a:lnRef>
              <a:fillRef idx="3">
                <a:schemeClr val="accent1"/>
              </a:fillRef>
              <a:effectRef idx="2">
                <a:schemeClr val="accent1"/>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62" name="Rectangle 46"/>
              <p:cNvSpPr>
                <a:spLocks noChangeArrowheads="1"/>
              </p:cNvSpPr>
              <p:nvPr/>
            </p:nvSpPr>
            <p:spPr bwMode="gray">
              <a:xfrm rot="2686397">
                <a:off x="417" y="3082"/>
                <a:ext cx="1330" cy="153"/>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63" name="Rectangle 47"/>
              <p:cNvSpPr>
                <a:spLocks noChangeArrowheads="1"/>
              </p:cNvSpPr>
              <p:nvPr/>
            </p:nvSpPr>
            <p:spPr bwMode="gray">
              <a:xfrm rot="2686397">
                <a:off x="682" y="2783"/>
                <a:ext cx="1324" cy="146"/>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64" name="Rectangle 48"/>
              <p:cNvSpPr>
                <a:spLocks noChangeArrowheads="1"/>
              </p:cNvSpPr>
              <p:nvPr/>
            </p:nvSpPr>
            <p:spPr bwMode="gray">
              <a:xfrm rot="2686397">
                <a:off x="940" y="2470"/>
                <a:ext cx="1330" cy="146"/>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lstStyle/>
              <a:p>
                <a:pPr fontAlgn="base">
                  <a:spcBef>
                    <a:spcPct val="0"/>
                  </a:spcBef>
                  <a:spcAft>
                    <a:spcPct val="0"/>
                  </a:spcAft>
                  <a:defRPr/>
                </a:pPr>
                <a:endParaRPr lang="es-ES" dirty="0">
                  <a:solidFill>
                    <a:prstClr val="white"/>
                  </a:solidFill>
                </a:endParaRPr>
              </a:p>
            </p:txBody>
          </p:sp>
        </p:grpSp>
      </p:grpSp>
      <p:grpSp>
        <p:nvGrpSpPr>
          <p:cNvPr id="21513" name="Group 49"/>
          <p:cNvGrpSpPr>
            <a:grpSpLocks/>
          </p:cNvGrpSpPr>
          <p:nvPr/>
        </p:nvGrpSpPr>
        <p:grpSpPr bwMode="auto">
          <a:xfrm>
            <a:off x="3581400" y="4022725"/>
            <a:ext cx="6421438" cy="533400"/>
            <a:chOff x="960" y="1536"/>
            <a:chExt cx="3696" cy="336"/>
          </a:xfrm>
        </p:grpSpPr>
        <p:grpSp>
          <p:nvGrpSpPr>
            <p:cNvPr id="21624" name="Group 50"/>
            <p:cNvGrpSpPr>
              <a:grpSpLocks/>
            </p:cNvGrpSpPr>
            <p:nvPr/>
          </p:nvGrpSpPr>
          <p:grpSpPr bwMode="auto">
            <a:xfrm>
              <a:off x="1103" y="1670"/>
              <a:ext cx="3553" cy="68"/>
              <a:chOff x="528" y="1824"/>
              <a:chExt cx="4512" cy="71"/>
            </a:xfrm>
          </p:grpSpPr>
          <p:sp>
            <p:nvSpPr>
              <p:cNvPr id="16453" name="Rectangle 51"/>
              <p:cNvSpPr>
                <a:spLocks noChangeArrowheads="1"/>
              </p:cNvSpPr>
              <p:nvPr/>
            </p:nvSpPr>
            <p:spPr bwMode="gray">
              <a:xfrm>
                <a:off x="528" y="1844"/>
                <a:ext cx="4512" cy="31"/>
              </a:xfrm>
              <a:prstGeom prst="rect">
                <a:avLst/>
              </a:prstGeom>
              <a:ln/>
            </p:spPr>
            <p:style>
              <a:lnRef idx="0">
                <a:schemeClr val="accent2"/>
              </a:lnRef>
              <a:fillRef idx="3">
                <a:schemeClr val="accent2"/>
              </a:fillRef>
              <a:effectRef idx="3">
                <a:schemeClr val="accent2"/>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16454" name="Rectangle 52"/>
              <p:cNvSpPr>
                <a:spLocks noChangeArrowheads="1"/>
              </p:cNvSpPr>
              <p:nvPr/>
            </p:nvSpPr>
            <p:spPr bwMode="gray">
              <a:xfrm>
                <a:off x="528" y="1885"/>
                <a:ext cx="4512" cy="10"/>
              </a:xfrm>
              <a:prstGeom prst="rect">
                <a:avLst/>
              </a:prstGeom>
              <a:ln/>
            </p:spPr>
            <p:style>
              <a:lnRef idx="0">
                <a:schemeClr val="accent2"/>
              </a:lnRef>
              <a:fillRef idx="3">
                <a:schemeClr val="accent2"/>
              </a:fillRef>
              <a:effectRef idx="3">
                <a:schemeClr val="accent2"/>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16455" name="Rectangle 53"/>
              <p:cNvSpPr>
                <a:spLocks noChangeArrowheads="1"/>
              </p:cNvSpPr>
              <p:nvPr/>
            </p:nvSpPr>
            <p:spPr bwMode="gray">
              <a:xfrm>
                <a:off x="528" y="1824"/>
                <a:ext cx="4512" cy="10"/>
              </a:xfrm>
              <a:prstGeom prst="rect">
                <a:avLst/>
              </a:prstGeom>
              <a:ln/>
            </p:spPr>
            <p:style>
              <a:lnRef idx="0">
                <a:schemeClr val="accent2"/>
              </a:lnRef>
              <a:fillRef idx="3">
                <a:schemeClr val="accent2"/>
              </a:fillRef>
              <a:effectRef idx="3">
                <a:schemeClr val="accent2"/>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grpSp>
        <p:grpSp>
          <p:nvGrpSpPr>
            <p:cNvPr id="21625" name="Group 54"/>
            <p:cNvGrpSpPr>
              <a:grpSpLocks/>
            </p:cNvGrpSpPr>
            <p:nvPr/>
          </p:nvGrpSpPr>
          <p:grpSpPr bwMode="auto">
            <a:xfrm>
              <a:off x="963" y="1536"/>
              <a:ext cx="327" cy="336"/>
              <a:chOff x="288" y="1632"/>
              <a:chExt cx="2112" cy="2448"/>
            </a:xfrm>
          </p:grpSpPr>
          <p:sp>
            <p:nvSpPr>
              <p:cNvPr id="16439" name="Rectangle 55"/>
              <p:cNvSpPr>
                <a:spLocks noChangeArrowheads="1"/>
              </p:cNvSpPr>
              <p:nvPr/>
            </p:nvSpPr>
            <p:spPr bwMode="gray">
              <a:xfrm rot="2686397">
                <a:off x="1252" y="2085"/>
                <a:ext cx="128" cy="1542"/>
              </a:xfrm>
              <a:prstGeom prst="rect">
                <a:avLst/>
              </a:prstGeom>
              <a:ln/>
            </p:spPr>
            <p:style>
              <a:lnRef idx="0">
                <a:schemeClr val="accent2"/>
              </a:lnRef>
              <a:fillRef idx="3">
                <a:schemeClr val="accent2"/>
              </a:fillRef>
              <a:effectRef idx="3">
                <a:schemeClr val="accent2"/>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6440" name="Rectangle 56"/>
              <p:cNvSpPr>
                <a:spLocks noChangeArrowheads="1"/>
              </p:cNvSpPr>
              <p:nvPr/>
            </p:nvSpPr>
            <p:spPr bwMode="gray">
              <a:xfrm rot="2686397">
                <a:off x="1515" y="2386"/>
                <a:ext cx="128" cy="1542"/>
              </a:xfrm>
              <a:prstGeom prst="rect">
                <a:avLst/>
              </a:prstGeom>
              <a:ln/>
            </p:spPr>
            <p:style>
              <a:lnRef idx="0">
                <a:schemeClr val="accent2"/>
              </a:lnRef>
              <a:fillRef idx="3">
                <a:schemeClr val="accent2"/>
              </a:fillRef>
              <a:effectRef idx="3">
                <a:schemeClr val="accent2"/>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6441" name="Rectangle 57"/>
              <p:cNvSpPr>
                <a:spLocks noChangeArrowheads="1"/>
              </p:cNvSpPr>
              <p:nvPr/>
            </p:nvSpPr>
            <p:spPr bwMode="gray">
              <a:xfrm rot="2686397">
                <a:off x="986" y="1780"/>
                <a:ext cx="128" cy="1542"/>
              </a:xfrm>
              <a:prstGeom prst="rect">
                <a:avLst/>
              </a:prstGeom>
              <a:ln/>
            </p:spPr>
            <p:style>
              <a:lnRef idx="0">
                <a:schemeClr val="accent2"/>
              </a:lnRef>
              <a:fillRef idx="3">
                <a:schemeClr val="accent2"/>
              </a:fillRef>
              <a:effectRef idx="3">
                <a:schemeClr val="accent2"/>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74" name="Rectangle 58"/>
              <p:cNvSpPr>
                <a:spLocks noChangeArrowheads="1"/>
              </p:cNvSpPr>
              <p:nvPr/>
            </p:nvSpPr>
            <p:spPr bwMode="gray">
              <a:xfrm rot="2686397">
                <a:off x="288" y="3235"/>
                <a:ext cx="1324" cy="153"/>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75" name="Rectangle 59"/>
              <p:cNvSpPr>
                <a:spLocks noChangeArrowheads="1"/>
              </p:cNvSpPr>
              <p:nvPr/>
            </p:nvSpPr>
            <p:spPr bwMode="gray">
              <a:xfrm rot="2686397">
                <a:off x="553" y="2936"/>
                <a:ext cx="1324" cy="14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76" name="Rectangle 60"/>
              <p:cNvSpPr>
                <a:spLocks noChangeArrowheads="1"/>
              </p:cNvSpPr>
              <p:nvPr/>
            </p:nvSpPr>
            <p:spPr bwMode="gray">
              <a:xfrm rot="2686397">
                <a:off x="811" y="2630"/>
                <a:ext cx="1324" cy="14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77" name="Rectangle 61"/>
              <p:cNvSpPr>
                <a:spLocks noChangeArrowheads="1"/>
              </p:cNvSpPr>
              <p:nvPr/>
            </p:nvSpPr>
            <p:spPr bwMode="gray">
              <a:xfrm rot="2686397">
                <a:off x="1076" y="2324"/>
                <a:ext cx="1324" cy="14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16446" name="Rectangle 62"/>
              <p:cNvSpPr>
                <a:spLocks noChangeArrowheads="1"/>
              </p:cNvSpPr>
              <p:nvPr/>
            </p:nvSpPr>
            <p:spPr bwMode="gray">
              <a:xfrm rot="2686397">
                <a:off x="1646" y="2539"/>
                <a:ext cx="128" cy="1541"/>
              </a:xfrm>
              <a:prstGeom prst="rect">
                <a:avLst/>
              </a:prstGeom>
              <a:ln/>
            </p:spPr>
            <p:style>
              <a:lnRef idx="0">
                <a:schemeClr val="accent2"/>
              </a:lnRef>
              <a:fillRef idx="3">
                <a:schemeClr val="accent2"/>
              </a:fillRef>
              <a:effectRef idx="3">
                <a:schemeClr val="accent2"/>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6447" name="Rectangle 63"/>
              <p:cNvSpPr>
                <a:spLocks noChangeArrowheads="1"/>
              </p:cNvSpPr>
              <p:nvPr/>
            </p:nvSpPr>
            <p:spPr bwMode="gray">
              <a:xfrm rot="2686397">
                <a:off x="1387" y="2234"/>
                <a:ext cx="125" cy="1541"/>
              </a:xfrm>
              <a:prstGeom prst="rect">
                <a:avLst/>
              </a:prstGeom>
              <a:ln/>
            </p:spPr>
            <p:style>
              <a:lnRef idx="0">
                <a:schemeClr val="accent2"/>
              </a:lnRef>
              <a:fillRef idx="3">
                <a:schemeClr val="accent2"/>
              </a:fillRef>
              <a:effectRef idx="3">
                <a:schemeClr val="accent2"/>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6448" name="Rectangle 64"/>
              <p:cNvSpPr>
                <a:spLocks noChangeArrowheads="1"/>
              </p:cNvSpPr>
              <p:nvPr/>
            </p:nvSpPr>
            <p:spPr bwMode="gray">
              <a:xfrm rot="2686397">
                <a:off x="858" y="1632"/>
                <a:ext cx="125" cy="1541"/>
              </a:xfrm>
              <a:prstGeom prst="rect">
                <a:avLst/>
              </a:prstGeom>
              <a:ln/>
            </p:spPr>
            <p:style>
              <a:lnRef idx="0">
                <a:schemeClr val="accent2"/>
              </a:lnRef>
              <a:fillRef idx="3">
                <a:schemeClr val="accent2"/>
              </a:fillRef>
              <a:effectRef idx="3">
                <a:schemeClr val="accent2"/>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6449" name="Rectangle 65"/>
              <p:cNvSpPr>
                <a:spLocks noChangeArrowheads="1"/>
              </p:cNvSpPr>
              <p:nvPr/>
            </p:nvSpPr>
            <p:spPr bwMode="gray">
              <a:xfrm rot="2686397">
                <a:off x="1121" y="1933"/>
                <a:ext cx="128" cy="1541"/>
              </a:xfrm>
              <a:prstGeom prst="rect">
                <a:avLst/>
              </a:prstGeom>
              <a:ln/>
            </p:spPr>
            <p:style>
              <a:lnRef idx="0">
                <a:schemeClr val="accent2"/>
              </a:lnRef>
              <a:fillRef idx="3">
                <a:schemeClr val="accent2"/>
              </a:fillRef>
              <a:effectRef idx="3">
                <a:schemeClr val="accent2"/>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82" name="Rectangle 66"/>
              <p:cNvSpPr>
                <a:spLocks noChangeArrowheads="1"/>
              </p:cNvSpPr>
              <p:nvPr/>
            </p:nvSpPr>
            <p:spPr bwMode="gray">
              <a:xfrm rot="2686397">
                <a:off x="417" y="3082"/>
                <a:ext cx="1330" cy="153"/>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83" name="Rectangle 67"/>
              <p:cNvSpPr>
                <a:spLocks noChangeArrowheads="1"/>
              </p:cNvSpPr>
              <p:nvPr/>
            </p:nvSpPr>
            <p:spPr bwMode="gray">
              <a:xfrm rot="2686397">
                <a:off x="682" y="2783"/>
                <a:ext cx="1324" cy="14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84" name="Rectangle 68"/>
              <p:cNvSpPr>
                <a:spLocks noChangeArrowheads="1"/>
              </p:cNvSpPr>
              <p:nvPr/>
            </p:nvSpPr>
            <p:spPr bwMode="gray">
              <a:xfrm rot="2686397">
                <a:off x="940" y="2470"/>
                <a:ext cx="1330" cy="14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a:lstStyle/>
              <a:p>
                <a:pPr fontAlgn="base">
                  <a:spcBef>
                    <a:spcPct val="0"/>
                  </a:spcBef>
                  <a:spcAft>
                    <a:spcPct val="0"/>
                  </a:spcAft>
                  <a:defRPr/>
                </a:pPr>
                <a:endParaRPr lang="es-ES" dirty="0">
                  <a:solidFill>
                    <a:prstClr val="white"/>
                  </a:solidFill>
                </a:endParaRPr>
              </a:p>
            </p:txBody>
          </p:sp>
        </p:grpSp>
      </p:grpSp>
      <p:grpSp>
        <p:nvGrpSpPr>
          <p:cNvPr id="21514" name="Group 69"/>
          <p:cNvGrpSpPr>
            <a:grpSpLocks/>
          </p:cNvGrpSpPr>
          <p:nvPr/>
        </p:nvGrpSpPr>
        <p:grpSpPr bwMode="auto">
          <a:xfrm>
            <a:off x="3581400" y="4724400"/>
            <a:ext cx="6421438" cy="533400"/>
            <a:chOff x="960" y="1536"/>
            <a:chExt cx="3696" cy="336"/>
          </a:xfrm>
        </p:grpSpPr>
        <p:grpSp>
          <p:nvGrpSpPr>
            <p:cNvPr id="21571" name="Group 70"/>
            <p:cNvGrpSpPr>
              <a:grpSpLocks/>
            </p:cNvGrpSpPr>
            <p:nvPr/>
          </p:nvGrpSpPr>
          <p:grpSpPr bwMode="auto">
            <a:xfrm>
              <a:off x="1103" y="1670"/>
              <a:ext cx="3553" cy="68"/>
              <a:chOff x="528" y="1824"/>
              <a:chExt cx="4512" cy="71"/>
            </a:xfrm>
          </p:grpSpPr>
          <p:sp>
            <p:nvSpPr>
              <p:cNvPr id="16434" name="Rectangle 71"/>
              <p:cNvSpPr>
                <a:spLocks noChangeArrowheads="1"/>
              </p:cNvSpPr>
              <p:nvPr/>
            </p:nvSpPr>
            <p:spPr bwMode="gray">
              <a:xfrm>
                <a:off x="528" y="1844"/>
                <a:ext cx="4512" cy="31"/>
              </a:xfrm>
              <a:prstGeom prst="rect">
                <a:avLst/>
              </a:prstGeom>
              <a:ln/>
            </p:spPr>
            <p:style>
              <a:lnRef idx="0">
                <a:schemeClr val="accent6"/>
              </a:lnRef>
              <a:fillRef idx="3">
                <a:schemeClr val="accent6"/>
              </a:fillRef>
              <a:effectRef idx="3">
                <a:schemeClr val="accent6"/>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16435" name="Rectangle 72"/>
              <p:cNvSpPr>
                <a:spLocks noChangeArrowheads="1"/>
              </p:cNvSpPr>
              <p:nvPr/>
            </p:nvSpPr>
            <p:spPr bwMode="gray">
              <a:xfrm>
                <a:off x="528" y="1885"/>
                <a:ext cx="4512" cy="10"/>
              </a:xfrm>
              <a:prstGeom prst="rect">
                <a:avLst/>
              </a:prstGeom>
              <a:ln/>
            </p:spPr>
            <p:style>
              <a:lnRef idx="0">
                <a:schemeClr val="accent6"/>
              </a:lnRef>
              <a:fillRef idx="3">
                <a:schemeClr val="accent6"/>
              </a:fillRef>
              <a:effectRef idx="3">
                <a:schemeClr val="accent6"/>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16436" name="Rectangle 73"/>
              <p:cNvSpPr>
                <a:spLocks noChangeArrowheads="1"/>
              </p:cNvSpPr>
              <p:nvPr/>
            </p:nvSpPr>
            <p:spPr bwMode="gray">
              <a:xfrm>
                <a:off x="528" y="1824"/>
                <a:ext cx="4512" cy="10"/>
              </a:xfrm>
              <a:prstGeom prst="rect">
                <a:avLst/>
              </a:prstGeom>
              <a:ln/>
            </p:spPr>
            <p:style>
              <a:lnRef idx="0">
                <a:schemeClr val="accent6"/>
              </a:lnRef>
              <a:fillRef idx="3">
                <a:schemeClr val="accent6"/>
              </a:fillRef>
              <a:effectRef idx="3">
                <a:schemeClr val="accent6"/>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grpSp>
        <p:grpSp>
          <p:nvGrpSpPr>
            <p:cNvPr id="21572" name="Group 74"/>
            <p:cNvGrpSpPr>
              <a:grpSpLocks/>
            </p:cNvGrpSpPr>
            <p:nvPr/>
          </p:nvGrpSpPr>
          <p:grpSpPr bwMode="auto">
            <a:xfrm>
              <a:off x="963" y="1536"/>
              <a:ext cx="327" cy="336"/>
              <a:chOff x="288" y="1632"/>
              <a:chExt cx="2112" cy="2448"/>
            </a:xfrm>
          </p:grpSpPr>
          <p:sp>
            <p:nvSpPr>
              <p:cNvPr id="16420" name="Rectangle 75"/>
              <p:cNvSpPr>
                <a:spLocks noChangeArrowheads="1"/>
              </p:cNvSpPr>
              <p:nvPr/>
            </p:nvSpPr>
            <p:spPr bwMode="gray">
              <a:xfrm rot="2686397">
                <a:off x="1252" y="2085"/>
                <a:ext cx="128" cy="1542"/>
              </a:xfrm>
              <a:prstGeom prst="rect">
                <a:avLst/>
              </a:prstGeom>
              <a:ln/>
            </p:spPr>
            <p:style>
              <a:lnRef idx="0">
                <a:schemeClr val="accent6"/>
              </a:lnRef>
              <a:fillRef idx="3">
                <a:schemeClr val="accent6"/>
              </a:fillRef>
              <a:effectRef idx="3">
                <a:schemeClr val="accent6"/>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6421" name="Rectangle 76"/>
              <p:cNvSpPr>
                <a:spLocks noChangeArrowheads="1"/>
              </p:cNvSpPr>
              <p:nvPr/>
            </p:nvSpPr>
            <p:spPr bwMode="gray">
              <a:xfrm rot="2686397">
                <a:off x="1515" y="2386"/>
                <a:ext cx="128" cy="1542"/>
              </a:xfrm>
              <a:prstGeom prst="rect">
                <a:avLst/>
              </a:prstGeom>
              <a:ln/>
            </p:spPr>
            <p:style>
              <a:lnRef idx="0">
                <a:schemeClr val="accent6"/>
              </a:lnRef>
              <a:fillRef idx="3">
                <a:schemeClr val="accent6"/>
              </a:fillRef>
              <a:effectRef idx="3">
                <a:schemeClr val="accent6"/>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6422" name="Rectangle 77"/>
              <p:cNvSpPr>
                <a:spLocks noChangeArrowheads="1"/>
              </p:cNvSpPr>
              <p:nvPr/>
            </p:nvSpPr>
            <p:spPr bwMode="gray">
              <a:xfrm rot="2686397">
                <a:off x="986" y="1780"/>
                <a:ext cx="128" cy="1542"/>
              </a:xfrm>
              <a:prstGeom prst="rect">
                <a:avLst/>
              </a:prstGeom>
              <a:ln/>
            </p:spPr>
            <p:style>
              <a:lnRef idx="0">
                <a:schemeClr val="accent6"/>
              </a:lnRef>
              <a:fillRef idx="3">
                <a:schemeClr val="accent6"/>
              </a:fillRef>
              <a:effectRef idx="3">
                <a:schemeClr val="accent6"/>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94" name="Rectangle 78"/>
              <p:cNvSpPr>
                <a:spLocks noChangeArrowheads="1"/>
              </p:cNvSpPr>
              <p:nvPr/>
            </p:nvSpPr>
            <p:spPr bwMode="gray">
              <a:xfrm rot="2686397">
                <a:off x="288" y="3235"/>
                <a:ext cx="1324" cy="153"/>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95" name="Rectangle 79"/>
              <p:cNvSpPr>
                <a:spLocks noChangeArrowheads="1"/>
              </p:cNvSpPr>
              <p:nvPr/>
            </p:nvSpPr>
            <p:spPr bwMode="gray">
              <a:xfrm rot="2686397">
                <a:off x="553" y="2936"/>
                <a:ext cx="1324" cy="146"/>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96" name="Rectangle 80"/>
              <p:cNvSpPr>
                <a:spLocks noChangeArrowheads="1"/>
              </p:cNvSpPr>
              <p:nvPr/>
            </p:nvSpPr>
            <p:spPr bwMode="gray">
              <a:xfrm rot="2686397">
                <a:off x="811" y="2630"/>
                <a:ext cx="1324" cy="146"/>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97" name="Rectangle 81"/>
              <p:cNvSpPr>
                <a:spLocks noChangeArrowheads="1"/>
              </p:cNvSpPr>
              <p:nvPr/>
            </p:nvSpPr>
            <p:spPr bwMode="gray">
              <a:xfrm rot="2686397">
                <a:off x="1076" y="2324"/>
                <a:ext cx="1324" cy="146"/>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16427" name="Rectangle 82"/>
              <p:cNvSpPr>
                <a:spLocks noChangeArrowheads="1"/>
              </p:cNvSpPr>
              <p:nvPr/>
            </p:nvSpPr>
            <p:spPr bwMode="gray">
              <a:xfrm rot="2686397">
                <a:off x="1646" y="2539"/>
                <a:ext cx="128" cy="1541"/>
              </a:xfrm>
              <a:prstGeom prst="rect">
                <a:avLst/>
              </a:prstGeom>
              <a:ln/>
            </p:spPr>
            <p:style>
              <a:lnRef idx="0">
                <a:schemeClr val="accent6"/>
              </a:lnRef>
              <a:fillRef idx="3">
                <a:schemeClr val="accent6"/>
              </a:fillRef>
              <a:effectRef idx="3">
                <a:schemeClr val="accent6"/>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6428" name="Rectangle 83"/>
              <p:cNvSpPr>
                <a:spLocks noChangeArrowheads="1"/>
              </p:cNvSpPr>
              <p:nvPr/>
            </p:nvSpPr>
            <p:spPr bwMode="gray">
              <a:xfrm rot="2686397">
                <a:off x="1387" y="2234"/>
                <a:ext cx="125" cy="1541"/>
              </a:xfrm>
              <a:prstGeom prst="rect">
                <a:avLst/>
              </a:prstGeom>
              <a:ln/>
            </p:spPr>
            <p:style>
              <a:lnRef idx="0">
                <a:schemeClr val="accent6"/>
              </a:lnRef>
              <a:fillRef idx="3">
                <a:schemeClr val="accent6"/>
              </a:fillRef>
              <a:effectRef idx="3">
                <a:schemeClr val="accent6"/>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6429" name="Rectangle 84"/>
              <p:cNvSpPr>
                <a:spLocks noChangeArrowheads="1"/>
              </p:cNvSpPr>
              <p:nvPr/>
            </p:nvSpPr>
            <p:spPr bwMode="gray">
              <a:xfrm rot="2686397">
                <a:off x="858" y="1632"/>
                <a:ext cx="125" cy="1541"/>
              </a:xfrm>
              <a:prstGeom prst="rect">
                <a:avLst/>
              </a:prstGeom>
              <a:ln/>
            </p:spPr>
            <p:style>
              <a:lnRef idx="0">
                <a:schemeClr val="accent6"/>
              </a:lnRef>
              <a:fillRef idx="3">
                <a:schemeClr val="accent6"/>
              </a:fillRef>
              <a:effectRef idx="3">
                <a:schemeClr val="accent6"/>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6430" name="Rectangle 85"/>
              <p:cNvSpPr>
                <a:spLocks noChangeArrowheads="1"/>
              </p:cNvSpPr>
              <p:nvPr/>
            </p:nvSpPr>
            <p:spPr bwMode="gray">
              <a:xfrm rot="2686397">
                <a:off x="1121" y="1933"/>
                <a:ext cx="128" cy="1541"/>
              </a:xfrm>
              <a:prstGeom prst="rect">
                <a:avLst/>
              </a:prstGeom>
              <a:ln/>
            </p:spPr>
            <p:style>
              <a:lnRef idx="0">
                <a:schemeClr val="accent6"/>
              </a:lnRef>
              <a:fillRef idx="3">
                <a:schemeClr val="accent6"/>
              </a:fillRef>
              <a:effectRef idx="3">
                <a:schemeClr val="accent6"/>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02" name="Rectangle 86"/>
              <p:cNvSpPr>
                <a:spLocks noChangeArrowheads="1"/>
              </p:cNvSpPr>
              <p:nvPr/>
            </p:nvSpPr>
            <p:spPr bwMode="gray">
              <a:xfrm rot="2686397">
                <a:off x="417" y="3082"/>
                <a:ext cx="1330" cy="153"/>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103" name="Rectangle 87"/>
              <p:cNvSpPr>
                <a:spLocks noChangeArrowheads="1"/>
              </p:cNvSpPr>
              <p:nvPr/>
            </p:nvSpPr>
            <p:spPr bwMode="gray">
              <a:xfrm rot="2686397">
                <a:off x="682" y="2783"/>
                <a:ext cx="1324" cy="146"/>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104" name="Rectangle 88"/>
              <p:cNvSpPr>
                <a:spLocks noChangeArrowheads="1"/>
              </p:cNvSpPr>
              <p:nvPr/>
            </p:nvSpPr>
            <p:spPr bwMode="gray">
              <a:xfrm rot="2686397">
                <a:off x="940" y="2470"/>
                <a:ext cx="1330" cy="146"/>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a:lstStyle/>
              <a:p>
                <a:pPr fontAlgn="base">
                  <a:spcBef>
                    <a:spcPct val="0"/>
                  </a:spcBef>
                  <a:spcAft>
                    <a:spcPct val="0"/>
                  </a:spcAft>
                  <a:defRPr/>
                </a:pPr>
                <a:endParaRPr lang="es-ES" dirty="0">
                  <a:solidFill>
                    <a:prstClr val="white"/>
                  </a:solidFill>
                </a:endParaRPr>
              </a:p>
            </p:txBody>
          </p:sp>
        </p:grpSp>
      </p:grpSp>
      <p:grpSp>
        <p:nvGrpSpPr>
          <p:cNvPr id="21515" name="Group 69"/>
          <p:cNvGrpSpPr>
            <a:grpSpLocks/>
          </p:cNvGrpSpPr>
          <p:nvPr/>
        </p:nvGrpSpPr>
        <p:grpSpPr bwMode="auto">
          <a:xfrm>
            <a:off x="3575050" y="5373688"/>
            <a:ext cx="6427788" cy="533400"/>
            <a:chOff x="960" y="1536"/>
            <a:chExt cx="3696" cy="336"/>
          </a:xfrm>
        </p:grpSpPr>
        <p:grpSp>
          <p:nvGrpSpPr>
            <p:cNvPr id="21518" name="Group 70"/>
            <p:cNvGrpSpPr>
              <a:grpSpLocks/>
            </p:cNvGrpSpPr>
            <p:nvPr/>
          </p:nvGrpSpPr>
          <p:grpSpPr bwMode="auto">
            <a:xfrm>
              <a:off x="1103" y="1670"/>
              <a:ext cx="3553" cy="68"/>
              <a:chOff x="528" y="1824"/>
              <a:chExt cx="4512" cy="71"/>
            </a:xfrm>
          </p:grpSpPr>
          <p:sp>
            <p:nvSpPr>
              <p:cNvPr id="16415" name="Rectangle 71"/>
              <p:cNvSpPr>
                <a:spLocks noChangeArrowheads="1"/>
              </p:cNvSpPr>
              <p:nvPr/>
            </p:nvSpPr>
            <p:spPr bwMode="gray">
              <a:xfrm>
                <a:off x="528" y="1844"/>
                <a:ext cx="4512" cy="31"/>
              </a:xfrm>
              <a:prstGeom prst="rect">
                <a:avLst/>
              </a:prstGeom>
              <a:ln/>
            </p:spPr>
            <p:style>
              <a:lnRef idx="0">
                <a:schemeClr val="accent1"/>
              </a:lnRef>
              <a:fillRef idx="3">
                <a:schemeClr val="accent1"/>
              </a:fillRef>
              <a:effectRef idx="3">
                <a:schemeClr val="accent1"/>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16416" name="Rectangle 72"/>
              <p:cNvSpPr>
                <a:spLocks noChangeArrowheads="1"/>
              </p:cNvSpPr>
              <p:nvPr/>
            </p:nvSpPr>
            <p:spPr bwMode="gray">
              <a:xfrm>
                <a:off x="528" y="1885"/>
                <a:ext cx="4512" cy="10"/>
              </a:xfrm>
              <a:prstGeom prst="rect">
                <a:avLst/>
              </a:prstGeom>
              <a:ln/>
            </p:spPr>
            <p:style>
              <a:lnRef idx="0">
                <a:schemeClr val="accent1"/>
              </a:lnRef>
              <a:fillRef idx="3">
                <a:schemeClr val="accent1"/>
              </a:fillRef>
              <a:effectRef idx="3">
                <a:schemeClr val="accent1"/>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16417" name="Rectangle 73"/>
              <p:cNvSpPr>
                <a:spLocks noChangeArrowheads="1"/>
              </p:cNvSpPr>
              <p:nvPr/>
            </p:nvSpPr>
            <p:spPr bwMode="gray">
              <a:xfrm>
                <a:off x="528" y="1824"/>
                <a:ext cx="4512" cy="10"/>
              </a:xfrm>
              <a:prstGeom prst="rect">
                <a:avLst/>
              </a:prstGeom>
              <a:ln/>
            </p:spPr>
            <p:style>
              <a:lnRef idx="0">
                <a:schemeClr val="accent1"/>
              </a:lnRef>
              <a:fillRef idx="3">
                <a:schemeClr val="accent1"/>
              </a:fillRef>
              <a:effectRef idx="3">
                <a:schemeClr val="accent1"/>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grpSp>
        <p:grpSp>
          <p:nvGrpSpPr>
            <p:cNvPr id="21519" name="Group 74"/>
            <p:cNvGrpSpPr>
              <a:grpSpLocks/>
            </p:cNvGrpSpPr>
            <p:nvPr/>
          </p:nvGrpSpPr>
          <p:grpSpPr bwMode="auto">
            <a:xfrm>
              <a:off x="965" y="1536"/>
              <a:ext cx="327" cy="336"/>
              <a:chOff x="288" y="1632"/>
              <a:chExt cx="2112" cy="2448"/>
            </a:xfrm>
          </p:grpSpPr>
          <p:sp>
            <p:nvSpPr>
              <p:cNvPr id="16401" name="Rectangle 75"/>
              <p:cNvSpPr>
                <a:spLocks noChangeArrowheads="1"/>
              </p:cNvSpPr>
              <p:nvPr/>
            </p:nvSpPr>
            <p:spPr bwMode="gray">
              <a:xfrm rot="2686397">
                <a:off x="1252" y="2085"/>
                <a:ext cx="128" cy="1542"/>
              </a:xfrm>
              <a:prstGeom prst="rect">
                <a:avLst/>
              </a:prstGeom>
              <a:ln/>
            </p:spPr>
            <p:style>
              <a:lnRef idx="0">
                <a:schemeClr val="accent1"/>
              </a:lnRef>
              <a:fillRef idx="3">
                <a:schemeClr val="accent1"/>
              </a:fillRef>
              <a:effectRef idx="3">
                <a:schemeClr val="accent1"/>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6402" name="Rectangle 76"/>
              <p:cNvSpPr>
                <a:spLocks noChangeArrowheads="1"/>
              </p:cNvSpPr>
              <p:nvPr/>
            </p:nvSpPr>
            <p:spPr bwMode="gray">
              <a:xfrm rot="2686397">
                <a:off x="1515" y="2386"/>
                <a:ext cx="128" cy="1542"/>
              </a:xfrm>
              <a:prstGeom prst="rect">
                <a:avLst/>
              </a:prstGeom>
              <a:ln/>
            </p:spPr>
            <p:style>
              <a:lnRef idx="0">
                <a:schemeClr val="accent1"/>
              </a:lnRef>
              <a:fillRef idx="3">
                <a:schemeClr val="accent1"/>
              </a:fillRef>
              <a:effectRef idx="3">
                <a:schemeClr val="accent1"/>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6403" name="Rectangle 77"/>
              <p:cNvSpPr>
                <a:spLocks noChangeArrowheads="1"/>
              </p:cNvSpPr>
              <p:nvPr/>
            </p:nvSpPr>
            <p:spPr bwMode="gray">
              <a:xfrm rot="2686397">
                <a:off x="986" y="1780"/>
                <a:ext cx="128" cy="1542"/>
              </a:xfrm>
              <a:prstGeom prst="rect">
                <a:avLst/>
              </a:prstGeom>
              <a:ln/>
            </p:spPr>
            <p:style>
              <a:lnRef idx="0">
                <a:schemeClr val="accent1"/>
              </a:lnRef>
              <a:fillRef idx="3">
                <a:schemeClr val="accent1"/>
              </a:fillRef>
              <a:effectRef idx="3">
                <a:schemeClr val="accent1"/>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14" name="Rectangle 78"/>
              <p:cNvSpPr>
                <a:spLocks noChangeArrowheads="1"/>
              </p:cNvSpPr>
              <p:nvPr/>
            </p:nvSpPr>
            <p:spPr bwMode="gray">
              <a:xfrm rot="2686397">
                <a:off x="288" y="3235"/>
                <a:ext cx="1324" cy="153"/>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115" name="Rectangle 79"/>
              <p:cNvSpPr>
                <a:spLocks noChangeArrowheads="1"/>
              </p:cNvSpPr>
              <p:nvPr/>
            </p:nvSpPr>
            <p:spPr bwMode="gray">
              <a:xfrm rot="2686397">
                <a:off x="553" y="2936"/>
                <a:ext cx="1324" cy="146"/>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116" name="Rectangle 80"/>
              <p:cNvSpPr>
                <a:spLocks noChangeArrowheads="1"/>
              </p:cNvSpPr>
              <p:nvPr/>
            </p:nvSpPr>
            <p:spPr bwMode="gray">
              <a:xfrm rot="2686397">
                <a:off x="811" y="2630"/>
                <a:ext cx="1324" cy="146"/>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117" name="Rectangle 81"/>
              <p:cNvSpPr>
                <a:spLocks noChangeArrowheads="1"/>
              </p:cNvSpPr>
              <p:nvPr/>
            </p:nvSpPr>
            <p:spPr bwMode="gray">
              <a:xfrm rot="2686397">
                <a:off x="1076" y="2324"/>
                <a:ext cx="1324" cy="146"/>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16408" name="Rectangle 82"/>
              <p:cNvSpPr>
                <a:spLocks noChangeArrowheads="1"/>
              </p:cNvSpPr>
              <p:nvPr/>
            </p:nvSpPr>
            <p:spPr bwMode="gray">
              <a:xfrm rot="2686397">
                <a:off x="1646" y="2539"/>
                <a:ext cx="128" cy="1541"/>
              </a:xfrm>
              <a:prstGeom prst="rect">
                <a:avLst/>
              </a:prstGeom>
              <a:ln/>
            </p:spPr>
            <p:style>
              <a:lnRef idx="0">
                <a:schemeClr val="accent1"/>
              </a:lnRef>
              <a:fillRef idx="3">
                <a:schemeClr val="accent1"/>
              </a:fillRef>
              <a:effectRef idx="3">
                <a:schemeClr val="accent1"/>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6409" name="Rectangle 83"/>
              <p:cNvSpPr>
                <a:spLocks noChangeArrowheads="1"/>
              </p:cNvSpPr>
              <p:nvPr/>
            </p:nvSpPr>
            <p:spPr bwMode="gray">
              <a:xfrm rot="2686397">
                <a:off x="1387" y="2234"/>
                <a:ext cx="125" cy="1541"/>
              </a:xfrm>
              <a:prstGeom prst="rect">
                <a:avLst/>
              </a:prstGeom>
              <a:ln/>
            </p:spPr>
            <p:style>
              <a:lnRef idx="0">
                <a:schemeClr val="accent1"/>
              </a:lnRef>
              <a:fillRef idx="3">
                <a:schemeClr val="accent1"/>
              </a:fillRef>
              <a:effectRef idx="3">
                <a:schemeClr val="accent1"/>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6410" name="Rectangle 84"/>
              <p:cNvSpPr>
                <a:spLocks noChangeArrowheads="1"/>
              </p:cNvSpPr>
              <p:nvPr/>
            </p:nvSpPr>
            <p:spPr bwMode="gray">
              <a:xfrm rot="2686397">
                <a:off x="858" y="1632"/>
                <a:ext cx="125" cy="1541"/>
              </a:xfrm>
              <a:prstGeom prst="rect">
                <a:avLst/>
              </a:prstGeom>
              <a:ln/>
            </p:spPr>
            <p:style>
              <a:lnRef idx="0">
                <a:schemeClr val="accent1"/>
              </a:lnRef>
              <a:fillRef idx="3">
                <a:schemeClr val="accent1"/>
              </a:fillRef>
              <a:effectRef idx="3">
                <a:schemeClr val="accent1"/>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6411" name="Rectangle 85"/>
              <p:cNvSpPr>
                <a:spLocks noChangeArrowheads="1"/>
              </p:cNvSpPr>
              <p:nvPr/>
            </p:nvSpPr>
            <p:spPr bwMode="gray">
              <a:xfrm rot="2686397">
                <a:off x="1121" y="1933"/>
                <a:ext cx="128" cy="1541"/>
              </a:xfrm>
              <a:prstGeom prst="rect">
                <a:avLst/>
              </a:prstGeom>
              <a:ln/>
            </p:spPr>
            <p:style>
              <a:lnRef idx="0">
                <a:schemeClr val="accent1"/>
              </a:lnRef>
              <a:fillRef idx="3">
                <a:schemeClr val="accent1"/>
              </a:fillRef>
              <a:effectRef idx="3">
                <a:schemeClr val="accent1"/>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122" name="Rectangle 86"/>
              <p:cNvSpPr>
                <a:spLocks noChangeArrowheads="1"/>
              </p:cNvSpPr>
              <p:nvPr/>
            </p:nvSpPr>
            <p:spPr bwMode="gray">
              <a:xfrm rot="2686397">
                <a:off x="417" y="3082"/>
                <a:ext cx="1330" cy="153"/>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123" name="Rectangle 87"/>
              <p:cNvSpPr>
                <a:spLocks noChangeArrowheads="1"/>
              </p:cNvSpPr>
              <p:nvPr/>
            </p:nvSpPr>
            <p:spPr bwMode="gray">
              <a:xfrm rot="2686397">
                <a:off x="682" y="2783"/>
                <a:ext cx="1324" cy="146"/>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p>
                <a:pPr fontAlgn="base">
                  <a:spcBef>
                    <a:spcPct val="0"/>
                  </a:spcBef>
                  <a:spcAft>
                    <a:spcPct val="0"/>
                  </a:spcAft>
                  <a:defRPr/>
                </a:pPr>
                <a:endParaRPr lang="es-ES" dirty="0">
                  <a:solidFill>
                    <a:prstClr val="white"/>
                  </a:solidFill>
                </a:endParaRPr>
              </a:p>
            </p:txBody>
          </p:sp>
          <p:sp>
            <p:nvSpPr>
              <p:cNvPr id="124" name="Rectangle 88"/>
              <p:cNvSpPr>
                <a:spLocks noChangeArrowheads="1"/>
              </p:cNvSpPr>
              <p:nvPr/>
            </p:nvSpPr>
            <p:spPr bwMode="gray">
              <a:xfrm rot="2686397">
                <a:off x="940" y="2470"/>
                <a:ext cx="1330" cy="146"/>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p>
                <a:pPr fontAlgn="base">
                  <a:spcBef>
                    <a:spcPct val="0"/>
                  </a:spcBef>
                  <a:spcAft>
                    <a:spcPct val="0"/>
                  </a:spcAft>
                  <a:defRPr/>
                </a:pPr>
                <a:endParaRPr lang="es-ES" dirty="0">
                  <a:solidFill>
                    <a:prstClr val="white"/>
                  </a:solidFill>
                </a:endParaRPr>
              </a:p>
            </p:txBody>
          </p:sp>
        </p:grpSp>
      </p:grpSp>
      <p:sp>
        <p:nvSpPr>
          <p:cNvPr id="16396" name="Rectangle 8"/>
          <p:cNvSpPr>
            <a:spLocks noChangeArrowheads="1"/>
          </p:cNvSpPr>
          <p:nvPr/>
        </p:nvSpPr>
        <p:spPr bwMode="auto">
          <a:xfrm>
            <a:off x="4079875" y="5197475"/>
            <a:ext cx="6192838"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just" fontAlgn="base">
              <a:spcBef>
                <a:spcPct val="0"/>
              </a:spcBef>
              <a:spcAft>
                <a:spcPct val="0"/>
              </a:spcAft>
              <a:buSzPts val="3000"/>
              <a:defRPr/>
            </a:pPr>
            <a:r>
              <a:rPr lang="es-MX" sz="2200" b="1" dirty="0">
                <a:cs typeface="Arial" charset="0"/>
              </a:rPr>
              <a:t>SUJETOS DEL DERECHO </a:t>
            </a:r>
            <a:r>
              <a:rPr lang="es-MX" sz="2200" b="1" dirty="0">
                <a:solidFill>
                  <a:srgbClr val="FFFFFF"/>
                </a:solidFill>
                <a:cs typeface="Arial" charset="0"/>
              </a:rPr>
              <a:t>MERCANTIL</a:t>
            </a:r>
          </a:p>
          <a:p>
            <a:pPr fontAlgn="base">
              <a:spcBef>
                <a:spcPct val="0"/>
              </a:spcBef>
              <a:spcAft>
                <a:spcPct val="0"/>
              </a:spcAft>
              <a:buSzPts val="3000"/>
              <a:defRPr/>
            </a:pPr>
            <a:endParaRPr lang="es-MX" sz="2000" b="1" dirty="0">
              <a:solidFill>
                <a:srgbClr val="FFFFFF"/>
              </a:solidFill>
              <a:latin typeface="Arial" charset="0"/>
              <a:cs typeface="Arial" charset="0"/>
            </a:endParaRPr>
          </a:p>
          <a:p>
            <a:pPr algn="ctr" eaLnBrk="0" fontAlgn="base" hangingPunct="0">
              <a:spcBef>
                <a:spcPct val="0"/>
              </a:spcBef>
              <a:spcAft>
                <a:spcPct val="0"/>
              </a:spcAft>
              <a:defRPr/>
            </a:pPr>
            <a:endParaRPr lang="en-US" sz="2000" b="1" dirty="0">
              <a:solidFill>
                <a:srgbClr val="FFFFFF"/>
              </a:solidFill>
              <a:latin typeface="Times New Roman" pitchFamily="18" charset="0"/>
              <a:cs typeface="Times New Roman" pitchFamily="18" charset="0"/>
            </a:endParaRPr>
          </a:p>
        </p:txBody>
      </p:sp>
      <p:pic>
        <p:nvPicPr>
          <p:cNvPr id="7170" name="Picture 2" descr="Resultado de imagen para sociedades mercanti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901" y="3106591"/>
            <a:ext cx="2779019" cy="21374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4438907"/>
      </p:ext>
    </p:extLst>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WordArt 2"/>
          <p:cNvSpPr>
            <a:spLocks noChangeArrowheads="1" noChangeShapeType="1" noTextEdit="1"/>
          </p:cNvSpPr>
          <p:nvPr/>
        </p:nvSpPr>
        <p:spPr bwMode="auto">
          <a:xfrm>
            <a:off x="2397760" y="692696"/>
            <a:ext cx="7345680" cy="892264"/>
          </a:xfrm>
          <a:prstGeom prst="rect">
            <a:avLst/>
          </a:prstGeom>
          <a:ln>
            <a:solidFill>
              <a:srgbClr val="00B0F0"/>
            </a:solidFill>
          </a:ln>
          <a:effectLst>
            <a:glow rad="139700">
              <a:schemeClr val="accent1">
                <a:satMod val="175000"/>
                <a:alpha val="40000"/>
              </a:schemeClr>
            </a:glow>
          </a:effectLst>
        </p:spPr>
        <p:txBody>
          <a:bodyPr wrap="none" fromWordArt="1">
            <a:prstTxWarp prst="textPlain">
              <a:avLst>
                <a:gd name="adj" fmla="val 50000"/>
              </a:avLst>
            </a:prstTxWarp>
          </a:bodyPr>
          <a:lstStyle/>
          <a:p>
            <a:pPr algn="ctr" fontAlgn="base">
              <a:spcBef>
                <a:spcPct val="0"/>
              </a:spcBef>
              <a:spcAft>
                <a:spcPct val="0"/>
              </a:spcAft>
              <a:defRPr/>
            </a:pPr>
            <a:r>
              <a:rPr lang="es-ES" sz="2000" b="1" kern="1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Arial" panose="020B0604020202020204" pitchFamily="34" charset="0"/>
              </a:rPr>
              <a:t>EL COMERCIO Y EL DERECHO MERCANTIL</a:t>
            </a:r>
            <a:r>
              <a:rPr lang="es-ES" sz="2000" b="1" kern="1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panose="020B0604020202020204" pitchFamily="34" charset="0"/>
                <a:cs typeface="Arial" panose="020B0604020202020204" pitchFamily="34" charset="0"/>
              </a:rPr>
              <a:t>.</a:t>
            </a:r>
          </a:p>
        </p:txBody>
      </p:sp>
      <p:sp>
        <p:nvSpPr>
          <p:cNvPr id="26" name="25 Rectángulo"/>
          <p:cNvSpPr/>
          <p:nvPr/>
        </p:nvSpPr>
        <p:spPr>
          <a:xfrm>
            <a:off x="3866598" y="1857469"/>
            <a:ext cx="4175437" cy="461665"/>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base">
              <a:spcBef>
                <a:spcPct val="0"/>
              </a:spcBef>
              <a:spcAft>
                <a:spcPct val="0"/>
              </a:spcAft>
              <a:defRPr/>
            </a:pPr>
            <a:r>
              <a:rPr lang="en-US" sz="2400" b="1" dirty="0">
                <a:ln w="11430"/>
                <a:solidFill>
                  <a:prstClr val="white"/>
                </a:solidFill>
                <a:effectLst>
                  <a:outerShdw blurRad="50800" dist="39000" dir="5460000" algn="tl">
                    <a:srgbClr val="000000">
                      <a:alpha val="38000"/>
                    </a:srgbClr>
                  </a:outerShdw>
                </a:effectLst>
                <a:cs typeface="Arial" panose="020B0604020202020204" pitchFamily="34" charset="0"/>
              </a:rPr>
              <a:t>1.- CONCEPTO DEL COMERCIO</a:t>
            </a:r>
            <a:endParaRPr lang="es-ES" sz="2400" b="1" dirty="0">
              <a:ln w="11430"/>
              <a:solidFill>
                <a:prstClr val="white"/>
              </a:solidFill>
              <a:effectLst>
                <a:outerShdw blurRad="50800" dist="39000" dir="5460000" algn="tl">
                  <a:srgbClr val="000000">
                    <a:alpha val="38000"/>
                  </a:srgbClr>
                </a:outerShdw>
              </a:effectLst>
              <a:cs typeface="Arial" panose="020B0604020202020204" pitchFamily="34" charset="0"/>
            </a:endParaRPr>
          </a:p>
        </p:txBody>
      </p:sp>
      <p:sp>
        <p:nvSpPr>
          <p:cNvPr id="30" name="Rectangle 6"/>
          <p:cNvSpPr>
            <a:spLocks noChangeArrowheads="1"/>
          </p:cNvSpPr>
          <p:nvPr/>
        </p:nvSpPr>
        <p:spPr bwMode="gray">
          <a:xfrm>
            <a:off x="2639616" y="2390278"/>
            <a:ext cx="6629400" cy="1830810"/>
          </a:xfrm>
          <a:prstGeom prst="rect">
            <a:avLst/>
          </a:prstGeom>
          <a:ln>
            <a:headEnd/>
            <a:tailEnd/>
          </a:ln>
          <a:effectLst>
            <a:outerShdw blurRad="95000" rotWithShape="0">
              <a:srgbClr val="000000">
                <a:alpha val="50000"/>
              </a:srgbClr>
            </a:outerShdw>
            <a:reflection blurRad="6350" stA="50000" endA="300" endPos="55000" dir="5400000" sy="-100000" algn="bl" rotWithShape="0"/>
            <a:softEdge rad="12700"/>
          </a:effectLst>
          <a:scene3d>
            <a:camera prst="orthographicFront"/>
            <a:lightRig rig="threePt" dir="t"/>
          </a:scene3d>
          <a:sp3d>
            <a:bevelT prst="angle"/>
          </a:sp3d>
        </p:spPr>
        <p:style>
          <a:lnRef idx="1">
            <a:schemeClr val="accent6"/>
          </a:lnRef>
          <a:fillRef idx="2">
            <a:schemeClr val="accent6"/>
          </a:fillRef>
          <a:effectRef idx="1">
            <a:schemeClr val="accent6"/>
          </a:effectRef>
          <a:fontRef idx="minor">
            <a:schemeClr val="dk1"/>
          </a:fontRef>
        </p:style>
        <p:txBody>
          <a:bodyPr anchor="ctr"/>
          <a:lstStyle/>
          <a:p>
            <a:pPr algn="just" fontAlgn="base">
              <a:spcBef>
                <a:spcPct val="0"/>
              </a:spcBef>
              <a:spcAft>
                <a:spcPct val="0"/>
              </a:spcAft>
              <a:defRPr/>
            </a:pPr>
            <a:r>
              <a:rPr lang="es-ES" sz="1600" b="1" dirty="0">
                <a:solidFill>
                  <a:schemeClr val="tx1"/>
                </a:solidFill>
                <a:cs typeface="Arial" pitchFamily="34" charset="0"/>
              </a:rPr>
              <a:t>LA PALABRA COMERCIO TRAE A NUESTRA MENTE LA IDEA DE UNA RELACIÓN ENTRE PERSONAS QUE DAN Y RECIBEN RECÍPROCAMENTE, QUE COMPRAN Y VENDEN; PERO, EN REALIDAD, EL VOCABLO TIENE UNA SIGNIFICACIÓN MAS  AMPLIA QUE LA DE CAMBIO: </a:t>
            </a:r>
            <a:endParaRPr lang="en-US" sz="1600" b="1" dirty="0">
              <a:solidFill>
                <a:schemeClr val="tx1"/>
              </a:solidFill>
              <a:cs typeface="Arial" pitchFamily="34" charset="0"/>
            </a:endParaRPr>
          </a:p>
        </p:txBody>
      </p:sp>
      <p:sp>
        <p:nvSpPr>
          <p:cNvPr id="33" name="Rectangle 9"/>
          <p:cNvSpPr>
            <a:spLocks noChangeArrowheads="1"/>
          </p:cNvSpPr>
          <p:nvPr/>
        </p:nvSpPr>
        <p:spPr bwMode="gray">
          <a:xfrm>
            <a:off x="2639616" y="4687788"/>
            <a:ext cx="6629400" cy="1800200"/>
          </a:xfrm>
          <a:prstGeom prst="rect">
            <a:avLst/>
          </a:prstGeom>
          <a:ln>
            <a:headEnd/>
            <a:tailEnd/>
          </a:ln>
          <a:effectLst>
            <a:outerShdw blurRad="95000" rotWithShape="0">
              <a:srgbClr val="000000">
                <a:alpha val="50000"/>
              </a:srgbClr>
            </a:outerShdw>
            <a:reflection blurRad="6350" stA="52000" endA="300" endPos="35000" dir="5400000" sy="-100000" algn="bl" rotWithShape="0"/>
            <a:softEdge rad="12700"/>
          </a:effectLst>
          <a:scene3d>
            <a:camera prst="orthographicFront"/>
            <a:lightRig rig="threePt" dir="t"/>
          </a:scene3d>
          <a:sp3d>
            <a:bevelT prst="angle"/>
          </a:sp3d>
        </p:spPr>
        <p:style>
          <a:lnRef idx="1">
            <a:schemeClr val="accent2"/>
          </a:lnRef>
          <a:fillRef idx="2">
            <a:schemeClr val="accent2"/>
          </a:fillRef>
          <a:effectRef idx="1">
            <a:schemeClr val="accent2"/>
          </a:effectRef>
          <a:fontRef idx="minor">
            <a:schemeClr val="dk1"/>
          </a:fontRef>
        </p:style>
        <p:txBody>
          <a:bodyPr anchor="ctr"/>
          <a:lstStyle/>
          <a:p>
            <a:pPr algn="just" fontAlgn="base">
              <a:spcBef>
                <a:spcPct val="0"/>
              </a:spcBef>
              <a:spcAft>
                <a:spcPct val="0"/>
              </a:spcAft>
              <a:defRPr/>
            </a:pPr>
            <a:r>
              <a:rPr lang="es-ES" sz="1600" b="1" dirty="0">
                <a:solidFill>
                  <a:schemeClr val="tx1"/>
                </a:solidFill>
                <a:cs typeface="Arial" pitchFamily="34" charset="0"/>
              </a:rPr>
              <a:t>LA DE APROXIMACIÓN, LA DE PONER AL ALCANCE DE  ALGUIEN UNA COSA O PRODUCTO, O LO QUE ES LO MISMO, QUE SIGNIFICA CAMBIO POR UN LADO Y APROXIMACIÓN  POR EL OTRO DE QUIEN ADQUIERE O PRODUCE, HACIA  EL QUIEN CONSUME , ES DECIR , UNA FUNCIÓN DE INTERMEDIACIÓN O INTERCAMBIO. ES LA INTERMEDIACIÓN QUE SE REALIZA CON EL PROPÓSITO O FINALIDAD DE OBTENER UNA GANANCIA, UN LUCRO.</a:t>
            </a:r>
          </a:p>
        </p:txBody>
      </p:sp>
    </p:spTree>
    <p:extLst>
      <p:ext uri="{BB962C8B-B14F-4D97-AF65-F5344CB8AC3E}">
        <p14:creationId xmlns:p14="http://schemas.microsoft.com/office/powerpoint/2010/main" val="2295032740"/>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gray">
          <a:xfrm>
            <a:off x="2438822" y="476672"/>
            <a:ext cx="7473602" cy="1524000"/>
          </a:xfrm>
          <a:prstGeom prst="rect">
            <a:avLst/>
          </a:prstGeom>
          <a:ln>
            <a:headEnd/>
            <a:tailEnd/>
          </a:ln>
          <a:scene3d>
            <a:camera prst="orthographicFront"/>
            <a:lightRig rig="threePt" dir="t"/>
          </a:scene3d>
          <a:sp3d>
            <a:bevelT w="114300" prst="artDeco"/>
          </a:sp3d>
        </p:spPr>
        <p:style>
          <a:lnRef idx="1">
            <a:schemeClr val="accent1"/>
          </a:lnRef>
          <a:fillRef idx="1002">
            <a:schemeClr val="dk2"/>
          </a:fillRef>
          <a:effectRef idx="1">
            <a:schemeClr val="accent1"/>
          </a:effectRef>
          <a:fontRef idx="minor">
            <a:schemeClr val="dk1"/>
          </a:fontRef>
        </p:style>
        <p:txBody>
          <a:bodyPr anchor="ctr"/>
          <a:lstStyle/>
          <a:p>
            <a:pPr algn="just" fontAlgn="base">
              <a:spcBef>
                <a:spcPct val="0"/>
              </a:spcBef>
              <a:spcAft>
                <a:spcPct val="0"/>
              </a:spcAft>
              <a:defRPr/>
            </a:pPr>
            <a:endParaRPr lang="es-ES" sz="1600" b="1" dirty="0">
              <a:solidFill>
                <a:srgbClr val="FFFFFF"/>
              </a:solidFill>
            </a:endParaRPr>
          </a:p>
          <a:p>
            <a:pPr algn="just" fontAlgn="base">
              <a:spcBef>
                <a:spcPct val="0"/>
              </a:spcBef>
              <a:spcAft>
                <a:spcPct val="0"/>
              </a:spcAft>
              <a:defRPr/>
            </a:pPr>
            <a:endParaRPr lang="es-ES" sz="1600" b="1" dirty="0">
              <a:solidFill>
                <a:srgbClr val="FFFFFF"/>
              </a:solidFill>
            </a:endParaRPr>
          </a:p>
          <a:p>
            <a:pPr algn="ctr" fontAlgn="base">
              <a:spcBef>
                <a:spcPct val="0"/>
              </a:spcBef>
              <a:spcAft>
                <a:spcPct val="0"/>
              </a:spcAft>
              <a:defRPr/>
            </a:pPr>
            <a:r>
              <a:rPr lang="es-ES" b="1" dirty="0">
                <a:solidFill>
                  <a:srgbClr val="FFFFFF"/>
                </a:solidFill>
              </a:rPr>
              <a:t>Queda así integrada la noción  de comercio: cambio o intermediación con propósito de lucro.</a:t>
            </a:r>
          </a:p>
          <a:p>
            <a:pPr algn="ctr" fontAlgn="base">
              <a:spcBef>
                <a:spcPct val="0"/>
              </a:spcBef>
              <a:spcAft>
                <a:spcPct val="0"/>
              </a:spcAft>
              <a:defRPr/>
            </a:pPr>
            <a:r>
              <a:rPr lang="es-ES" b="1" dirty="0">
                <a:solidFill>
                  <a:srgbClr val="FFFFFF"/>
                </a:solidFill>
              </a:rPr>
              <a:t>“comercio: consiste esencialmente  en una actividad de mediación o interposición entre productores y consumidores, con propósito de lucro.” Rafael de pina</a:t>
            </a:r>
          </a:p>
          <a:p>
            <a:pPr algn="just" fontAlgn="base">
              <a:spcBef>
                <a:spcPct val="0"/>
              </a:spcBef>
              <a:spcAft>
                <a:spcPct val="0"/>
              </a:spcAft>
              <a:defRPr/>
            </a:pPr>
            <a:r>
              <a:rPr lang="es-ES" b="1" dirty="0">
                <a:solidFill>
                  <a:srgbClr val="FFFFFF"/>
                </a:solidFill>
              </a:rPr>
              <a:t> </a:t>
            </a:r>
          </a:p>
          <a:p>
            <a:pPr fontAlgn="base">
              <a:spcBef>
                <a:spcPct val="0"/>
              </a:spcBef>
              <a:spcAft>
                <a:spcPct val="0"/>
              </a:spcAft>
              <a:defRPr/>
            </a:pPr>
            <a:endParaRPr lang="en-US" b="1" dirty="0">
              <a:solidFill>
                <a:srgbClr val="FFFFFF"/>
              </a:solidFill>
            </a:endParaRPr>
          </a:p>
        </p:txBody>
      </p:sp>
      <p:sp>
        <p:nvSpPr>
          <p:cNvPr id="9" name="Rectangle 8"/>
          <p:cNvSpPr>
            <a:spLocks noChangeArrowheads="1"/>
          </p:cNvSpPr>
          <p:nvPr/>
        </p:nvSpPr>
        <p:spPr bwMode="gray">
          <a:xfrm>
            <a:off x="2437656" y="2204864"/>
            <a:ext cx="7474768" cy="1656184"/>
          </a:xfrm>
          <a:prstGeom prst="rect">
            <a:avLst/>
          </a:prstGeom>
          <a:ln>
            <a:headEnd/>
            <a:tailEnd/>
          </a:ln>
          <a:scene3d>
            <a:camera prst="orthographicFront"/>
            <a:lightRig rig="threePt" dir="t"/>
          </a:scene3d>
          <a:sp3d>
            <a:bevelT w="114300" prst="artDeco"/>
          </a:sp3d>
        </p:spPr>
        <p:style>
          <a:lnRef idx="1">
            <a:schemeClr val="dk1"/>
          </a:lnRef>
          <a:fillRef idx="2">
            <a:schemeClr val="dk1"/>
          </a:fillRef>
          <a:effectRef idx="1">
            <a:schemeClr val="dk1"/>
          </a:effectRef>
          <a:fontRef idx="minor">
            <a:schemeClr val="dk1"/>
          </a:fontRef>
        </p:style>
        <p:txBody>
          <a:bodyPr anchor="ctr"/>
          <a:lstStyle/>
          <a:p>
            <a:pPr algn="ctr" fontAlgn="base">
              <a:spcBef>
                <a:spcPct val="0"/>
              </a:spcBef>
              <a:spcAft>
                <a:spcPct val="0"/>
              </a:spcAft>
              <a:defRPr/>
            </a:pPr>
            <a:r>
              <a:rPr lang="es-ES" b="1" dirty="0">
                <a:solidFill>
                  <a:schemeClr val="tx1"/>
                </a:solidFill>
              </a:rPr>
              <a:t>cuando hablamos de comercio hacemos referencia a que todo aquel producto ( servicio) que se elabora o se constituye en excedente, por parte del productor, tiene la característica de ser susceptible de cambio por algún producto o adquirirse por una cantidad determinada. en base a una unidad monetaria.</a:t>
            </a:r>
          </a:p>
          <a:p>
            <a:pPr algn="just" fontAlgn="base">
              <a:spcBef>
                <a:spcPct val="0"/>
              </a:spcBef>
              <a:spcAft>
                <a:spcPct val="0"/>
              </a:spcAft>
              <a:defRPr/>
            </a:pPr>
            <a:endParaRPr lang="en-US" b="1" dirty="0">
              <a:solidFill>
                <a:srgbClr val="FFFFFF"/>
              </a:solidFill>
            </a:endParaRPr>
          </a:p>
        </p:txBody>
      </p:sp>
      <p:pic>
        <p:nvPicPr>
          <p:cNvPr id="18444" name="Picture 12" descr="http://deconceptos.com/wp-content/uploads/2010/04/concepto-de-lucro-201x300.jpg"/>
          <p:cNvPicPr>
            <a:picLocks noChangeAspect="1" noChangeArrowheads="1"/>
          </p:cNvPicPr>
          <p:nvPr/>
        </p:nvPicPr>
        <p:blipFill>
          <a:blip r:embed="rId2"/>
          <a:srcRect/>
          <a:stretch>
            <a:fillRect/>
          </a:stretch>
        </p:blipFill>
        <p:spPr bwMode="auto">
          <a:xfrm>
            <a:off x="4440238" y="4292601"/>
            <a:ext cx="2197100" cy="2232025"/>
          </a:xfrm>
          <a:prstGeom prst="rect">
            <a:avLst/>
          </a:prstGeom>
          <a:ln>
            <a:noFill/>
          </a:ln>
          <a:effectLst>
            <a:outerShdw blurRad="292100" dist="139700" dir="2700000" algn="tl" rotWithShape="0">
              <a:srgbClr val="333333">
                <a:alpha val="65000"/>
              </a:srgbClr>
            </a:outerShdw>
          </a:effectLst>
          <a:extLst/>
        </p:spPr>
      </p:pic>
    </p:spTree>
    <p:extLst>
      <p:ext uri="{BB962C8B-B14F-4D97-AF65-F5344CB8AC3E}">
        <p14:creationId xmlns:p14="http://schemas.microsoft.com/office/powerpoint/2010/main" val="1790736320"/>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rot="21366489">
            <a:off x="1919537" y="425873"/>
            <a:ext cx="8497639" cy="1200329"/>
          </a:xfrm>
          <a:prstGeom prst="rect">
            <a:avLst/>
          </a:prstGeom>
          <a:noFill/>
          <a:ln w="9525">
            <a:noFill/>
            <a:miter lim="800000"/>
            <a:headEnd/>
            <a:tailEnd/>
          </a:ln>
        </p:spPr>
        <p:txBody>
          <a:bodyP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marL="457200" indent="-457200" algn="ctr" fontAlgn="base">
              <a:spcBef>
                <a:spcPct val="50000"/>
              </a:spcBef>
              <a:spcAft>
                <a:spcPct val="0"/>
              </a:spcAft>
              <a:defRPr/>
            </a:pPr>
            <a:r>
              <a:rPr lang="es-ES" sz="3600" b="1" cap="all" dirty="0">
                <a:ln/>
                <a:effectLst>
                  <a:outerShdw blurRad="19685" dist="12700" dir="5400000" algn="tl" rotWithShape="0">
                    <a:srgbClr val="94C600">
                      <a:satMod val="130000"/>
                      <a:alpha val="60000"/>
                    </a:srgbClr>
                  </a:outerShdw>
                  <a:reflection blurRad="6350" stA="50000" endA="300" endPos="50000" dist="29997" dir="5400000" sy="-100000" algn="bl" rotWithShape="0"/>
                </a:effectLst>
                <a:latin typeface="Snap ITC" pitchFamily="82" charset="0"/>
                <a:cs typeface="Arial" panose="020B0604020202020204" pitchFamily="34" charset="0"/>
              </a:rPr>
              <a:t>2.- CLASIFICACIÓN DEL COMERCIO</a:t>
            </a:r>
            <a:r>
              <a:rPr lang="es-ES" sz="3600" b="1" cap="all" dirty="0">
                <a:ln/>
                <a:effectLst>
                  <a:outerShdw blurRad="19685" dist="12700" dir="5400000" algn="tl" rotWithShape="0">
                    <a:srgbClr val="94C600">
                      <a:satMod val="130000"/>
                      <a:alpha val="60000"/>
                    </a:srgbClr>
                  </a:outerShdw>
                  <a:reflection blurRad="10000" stA="55000" endPos="48000" dist="500" dir="5400000" sy="-100000" algn="bl" rotWithShape="0"/>
                </a:effectLst>
                <a:latin typeface="Snap ITC" pitchFamily="82" charset="0"/>
                <a:cs typeface="Arial" panose="020B0604020202020204" pitchFamily="34" charset="0"/>
              </a:rPr>
              <a:t>.</a:t>
            </a:r>
          </a:p>
        </p:txBody>
      </p:sp>
      <p:sp>
        <p:nvSpPr>
          <p:cNvPr id="15" name="14 Rectángulo"/>
          <p:cNvSpPr/>
          <p:nvPr/>
        </p:nvSpPr>
        <p:spPr>
          <a:xfrm>
            <a:off x="2901950" y="1770064"/>
            <a:ext cx="6534150" cy="708025"/>
          </a:xfrm>
          <a:prstGeom prst="rect">
            <a:avLst/>
          </a:prstGeom>
        </p:spPr>
        <p:txBody>
          <a:bodyPr>
            <a:spAutoFit/>
          </a:bodyPr>
          <a:lstStyle/>
          <a:p>
            <a:pPr algn="ctr" fontAlgn="base">
              <a:spcBef>
                <a:spcPct val="0"/>
              </a:spcBef>
              <a:spcAft>
                <a:spcPct val="0"/>
              </a:spcAft>
              <a:buClr>
                <a:srgbClr val="FFFFFF"/>
              </a:buClr>
              <a:defRPr/>
            </a:pPr>
            <a:r>
              <a:rPr lang="es-ES" sz="2000" b="1" dirty="0" smtClean="0">
                <a:latin typeface="Arial" panose="020B0604020202020204" pitchFamily="34" charset="0"/>
                <a:cs typeface="Arial" panose="020B0604020202020204" pitchFamily="34" charset="0"/>
              </a:rPr>
              <a:t>EL </a:t>
            </a:r>
            <a:r>
              <a:rPr lang="es-ES" sz="2000" b="1" dirty="0">
                <a:latin typeface="Arial" panose="020B0604020202020204" pitchFamily="34" charset="0"/>
                <a:cs typeface="Arial" panose="020B0604020202020204" pitchFamily="34" charset="0"/>
              </a:rPr>
              <a:t>COMERCIO SE CLASIFICA  DESDE DIVERSOS PUNTOS DE </a:t>
            </a:r>
            <a:r>
              <a:rPr lang="es-ES" sz="2000" b="1" dirty="0">
                <a:latin typeface="Tahoma" pitchFamily="34" charset="0"/>
                <a:cs typeface="Tahoma" pitchFamily="34" charset="0"/>
              </a:rPr>
              <a:t>VISTA:</a:t>
            </a:r>
          </a:p>
        </p:txBody>
      </p:sp>
      <p:grpSp>
        <p:nvGrpSpPr>
          <p:cNvPr id="24580" name="Group 47"/>
          <p:cNvGrpSpPr>
            <a:grpSpLocks/>
          </p:cNvGrpSpPr>
          <p:nvPr/>
        </p:nvGrpSpPr>
        <p:grpSpPr bwMode="auto">
          <a:xfrm>
            <a:off x="1774825" y="2725738"/>
            <a:ext cx="8066088" cy="1416050"/>
            <a:chOff x="1632" y="1180"/>
            <a:chExt cx="4387" cy="892"/>
          </a:xfrm>
        </p:grpSpPr>
        <p:sp>
          <p:nvSpPr>
            <p:cNvPr id="24584" name="Line 27"/>
            <p:cNvSpPr>
              <a:spLocks noChangeShapeType="1"/>
            </p:cNvSpPr>
            <p:nvPr/>
          </p:nvSpPr>
          <p:spPr bwMode="auto">
            <a:xfrm>
              <a:off x="1632" y="1728"/>
              <a:ext cx="3024"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s-MX">
                <a:solidFill>
                  <a:prstClr val="white"/>
                </a:solidFill>
                <a:latin typeface="Arial" panose="020B0604020202020204" pitchFamily="34" charset="0"/>
                <a:cs typeface="Arial" panose="020B0604020202020204" pitchFamily="34" charset="0"/>
              </a:endParaRPr>
            </a:p>
          </p:txBody>
        </p:sp>
        <p:sp>
          <p:nvSpPr>
            <p:cNvPr id="19489" name="Text Box 28"/>
            <p:cNvSpPr txBox="1">
              <a:spLocks noChangeArrowheads="1"/>
            </p:cNvSpPr>
            <p:nvPr/>
          </p:nvSpPr>
          <p:spPr bwMode="auto">
            <a:xfrm>
              <a:off x="1746" y="1180"/>
              <a:ext cx="4273" cy="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dirty="0">
                  <a:latin typeface="+mn-lt"/>
                </a:rPr>
                <a:t>COMERCIO INTERIOR, EL QUE SE EFECTÚA  ENTRE  PERSONAS  QUE SE ENCUENTRAN PRESENTES  EN EL PAÍS Y COMERCIO EXTERIOR,  QUE ES EL QUE SE LLEVA A CABO ENTRE  PERSONAS  DE  UN  PAÍS Y LAS  QUE VIVEN EN OTRO.</a:t>
              </a:r>
            </a:p>
            <a:p>
              <a:pPr algn="just" eaLnBrk="1" fontAlgn="base" hangingPunct="1">
                <a:spcBef>
                  <a:spcPct val="0"/>
                </a:spcBef>
                <a:spcAft>
                  <a:spcPct val="0"/>
                </a:spcAft>
                <a:defRPr/>
              </a:pPr>
              <a:endParaRPr lang="en-US" sz="1400" b="1" dirty="0"/>
            </a:p>
          </p:txBody>
        </p:sp>
      </p:grpSp>
      <p:grpSp>
        <p:nvGrpSpPr>
          <p:cNvPr id="24581" name="Group 48"/>
          <p:cNvGrpSpPr>
            <a:grpSpLocks/>
          </p:cNvGrpSpPr>
          <p:nvPr/>
        </p:nvGrpSpPr>
        <p:grpSpPr bwMode="auto">
          <a:xfrm>
            <a:off x="1984375" y="4434523"/>
            <a:ext cx="7856538" cy="1416050"/>
            <a:chOff x="1632" y="1747"/>
            <a:chExt cx="4128" cy="892"/>
          </a:xfrm>
        </p:grpSpPr>
        <p:sp>
          <p:nvSpPr>
            <p:cNvPr id="24582" name="Line 30"/>
            <p:cNvSpPr>
              <a:spLocks noChangeShapeType="1"/>
            </p:cNvSpPr>
            <p:nvPr/>
          </p:nvSpPr>
          <p:spPr bwMode="auto">
            <a:xfrm>
              <a:off x="1632" y="2304"/>
              <a:ext cx="3024"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s-MX">
                <a:solidFill>
                  <a:prstClr val="white"/>
                </a:solidFill>
                <a:latin typeface="Arial" panose="020B0604020202020204" pitchFamily="34" charset="0"/>
                <a:cs typeface="Arial" panose="020B0604020202020204" pitchFamily="34" charset="0"/>
              </a:endParaRPr>
            </a:p>
          </p:txBody>
        </p:sp>
        <p:sp>
          <p:nvSpPr>
            <p:cNvPr id="19482" name="Text Box 31"/>
            <p:cNvSpPr txBox="1">
              <a:spLocks noChangeArrowheads="1"/>
            </p:cNvSpPr>
            <p:nvPr/>
          </p:nvSpPr>
          <p:spPr bwMode="auto">
            <a:xfrm>
              <a:off x="1746" y="1747"/>
              <a:ext cx="4014" cy="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dirty="0">
                  <a:latin typeface="+mn-lt"/>
                </a:rPr>
                <a:t>COMERCIO TERRESTRE  Y COMERCIO MARÍTIMO, AEREO, QUE  DAN LUGAR , RESPECTIVAMENTE, A LAS RAMAS DEL DERECHO MERCANTIL DENOMINADAS TERRESTRE Y MARÍTIMO.,  AEREO, CON RESPECTO A LAS PARTICULARIDADES DE CADA UNO, (POR SU TRANSPORTACION)</a:t>
              </a:r>
            </a:p>
            <a:p>
              <a:pPr algn="just" eaLnBrk="1" fontAlgn="base" hangingPunct="1">
                <a:spcBef>
                  <a:spcPct val="0"/>
                </a:spcBef>
                <a:spcAft>
                  <a:spcPct val="0"/>
                </a:spcAft>
                <a:defRPr/>
              </a:pPr>
              <a:endParaRPr lang="en-US" sz="1400" dirty="0"/>
            </a:p>
          </p:txBody>
        </p:sp>
      </p:grpSp>
    </p:spTree>
    <p:extLst>
      <p:ext uri="{BB962C8B-B14F-4D97-AF65-F5344CB8AC3E}">
        <p14:creationId xmlns:p14="http://schemas.microsoft.com/office/powerpoint/2010/main" val="342815617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Group 49"/>
          <p:cNvGrpSpPr>
            <a:grpSpLocks/>
          </p:cNvGrpSpPr>
          <p:nvPr/>
        </p:nvGrpSpPr>
        <p:grpSpPr bwMode="auto">
          <a:xfrm>
            <a:off x="2048458" y="954088"/>
            <a:ext cx="8697982" cy="1416050"/>
            <a:chOff x="1632" y="2673"/>
            <a:chExt cx="4028" cy="906"/>
          </a:xfrm>
        </p:grpSpPr>
        <p:sp>
          <p:nvSpPr>
            <p:cNvPr id="25607" name="Line 41"/>
            <p:cNvSpPr>
              <a:spLocks noChangeShapeType="1"/>
            </p:cNvSpPr>
            <p:nvPr/>
          </p:nvSpPr>
          <p:spPr bwMode="auto">
            <a:xfrm>
              <a:off x="1632" y="2866"/>
              <a:ext cx="3024"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s-MX">
                <a:solidFill>
                  <a:prstClr val="white"/>
                </a:solidFill>
                <a:latin typeface="Arial" panose="020B0604020202020204" pitchFamily="34" charset="0"/>
                <a:cs typeface="Arial" panose="020B0604020202020204" pitchFamily="34" charset="0"/>
              </a:endParaRPr>
            </a:p>
          </p:txBody>
        </p:sp>
        <p:sp>
          <p:nvSpPr>
            <p:cNvPr id="5" name="Text Box 42"/>
            <p:cNvSpPr txBox="1">
              <a:spLocks noChangeArrowheads="1"/>
            </p:cNvSpPr>
            <p:nvPr/>
          </p:nvSpPr>
          <p:spPr bwMode="auto">
            <a:xfrm>
              <a:off x="1646" y="2673"/>
              <a:ext cx="4014" cy="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b="1" dirty="0">
                  <a:latin typeface="Tw Cen MT"/>
                </a:rPr>
                <a:t>COMERCIO AL POR  MAYOR, ES EL QUE SE HACE EN GRAN ESCALA , </a:t>
              </a:r>
            </a:p>
            <a:p>
              <a:pPr algn="just" eaLnBrk="1" fontAlgn="base" hangingPunct="1">
                <a:spcBef>
                  <a:spcPct val="0"/>
                </a:spcBef>
                <a:spcAft>
                  <a:spcPct val="0"/>
                </a:spcAft>
                <a:defRPr/>
              </a:pPr>
              <a:r>
                <a:rPr lang="es-ES" b="1" dirty="0">
                  <a:latin typeface="Tw Cen MT"/>
                </a:rPr>
                <a:t>GENERALMENTE A PERSONAS  QUE LO HACEN PARA REVENDER O </a:t>
              </a:r>
            </a:p>
            <a:p>
              <a:pPr algn="just" eaLnBrk="1" fontAlgn="base" hangingPunct="1">
                <a:spcBef>
                  <a:spcPct val="0"/>
                </a:spcBef>
                <a:spcAft>
                  <a:spcPct val="0"/>
                </a:spcAft>
                <a:defRPr/>
              </a:pPr>
              <a:r>
                <a:rPr lang="es-ES" b="1" dirty="0">
                  <a:latin typeface="Tw Cen MT"/>
                </a:rPr>
                <a:t>CON OTRO FIN INDUSTRIAL.; COMERCIO AL POR MENOR ES EL QUE </a:t>
              </a:r>
            </a:p>
            <a:p>
              <a:pPr algn="just" eaLnBrk="1" fontAlgn="base" hangingPunct="1">
                <a:spcBef>
                  <a:spcPct val="0"/>
                </a:spcBef>
                <a:spcAft>
                  <a:spcPct val="0"/>
                </a:spcAft>
                <a:defRPr/>
              </a:pPr>
              <a:r>
                <a:rPr lang="es-ES" b="1" dirty="0">
                  <a:latin typeface="Tw Cen MT"/>
                </a:rPr>
                <a:t>SE HACE EN PEQUEÑA ESCALA, POR LO GENERAL AL CONSUMIDOR</a:t>
              </a:r>
              <a:r>
                <a:rPr lang="es-ES" b="1" dirty="0"/>
                <a:t>.</a:t>
              </a:r>
            </a:p>
            <a:p>
              <a:pPr algn="just" eaLnBrk="1" fontAlgn="base" hangingPunct="1">
                <a:spcBef>
                  <a:spcPct val="0"/>
                </a:spcBef>
                <a:spcAft>
                  <a:spcPct val="0"/>
                </a:spcAft>
                <a:defRPr/>
              </a:pPr>
              <a:endParaRPr lang="en-US" sz="1400" b="1" dirty="0"/>
            </a:p>
          </p:txBody>
        </p:sp>
      </p:grpSp>
      <p:grpSp>
        <p:nvGrpSpPr>
          <p:cNvPr id="25603" name="Group 50"/>
          <p:cNvGrpSpPr>
            <a:grpSpLocks/>
          </p:cNvGrpSpPr>
          <p:nvPr/>
        </p:nvGrpSpPr>
        <p:grpSpPr bwMode="auto">
          <a:xfrm>
            <a:off x="2021841" y="4941888"/>
            <a:ext cx="6676589" cy="1398488"/>
            <a:chOff x="1632" y="3442"/>
            <a:chExt cx="3024" cy="1683200"/>
          </a:xfrm>
        </p:grpSpPr>
        <p:sp>
          <p:nvSpPr>
            <p:cNvPr id="25605" name="Line 44"/>
            <p:cNvSpPr>
              <a:spLocks noChangeShapeType="1"/>
            </p:cNvSpPr>
            <p:nvPr/>
          </p:nvSpPr>
          <p:spPr bwMode="auto">
            <a:xfrm>
              <a:off x="1632" y="3442"/>
              <a:ext cx="3024"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s-MX">
                <a:latin typeface="Arial" panose="020B0604020202020204" pitchFamily="34" charset="0"/>
                <a:cs typeface="Arial" panose="020B0604020202020204" pitchFamily="34" charset="0"/>
              </a:endParaRPr>
            </a:p>
          </p:txBody>
        </p:sp>
        <p:sp>
          <p:nvSpPr>
            <p:cNvPr id="13" name="Text Box 45"/>
            <p:cNvSpPr txBox="1">
              <a:spLocks noChangeArrowheads="1"/>
            </p:cNvSpPr>
            <p:nvPr/>
          </p:nvSpPr>
          <p:spPr bwMode="auto">
            <a:xfrm>
              <a:off x="2171" y="316031"/>
              <a:ext cx="2276" cy="1370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b="1" dirty="0">
                  <a:latin typeface="Tw Cen MT"/>
                </a:rPr>
                <a:t>COMERCIO QUE SE EJERCE POR CUENTA PROPIA </a:t>
              </a:r>
            </a:p>
            <a:p>
              <a:pPr algn="just" eaLnBrk="1" fontAlgn="base" hangingPunct="1">
                <a:spcBef>
                  <a:spcPct val="0"/>
                </a:spcBef>
                <a:spcAft>
                  <a:spcPct val="0"/>
                </a:spcAft>
                <a:defRPr/>
              </a:pPr>
              <a:r>
                <a:rPr lang="es-ES" b="1" dirty="0">
                  <a:latin typeface="Tw Cen MT"/>
                </a:rPr>
                <a:t>Y COMERCIO QUE SE  EJERCE EN COMISIÓN, ES </a:t>
              </a:r>
            </a:p>
            <a:p>
              <a:pPr algn="just" eaLnBrk="1" fontAlgn="base" hangingPunct="1">
                <a:spcBef>
                  <a:spcPct val="0"/>
                </a:spcBef>
                <a:spcAft>
                  <a:spcPct val="0"/>
                </a:spcAft>
                <a:defRPr/>
              </a:pPr>
              <a:r>
                <a:rPr lang="es-ES" b="1" dirty="0">
                  <a:latin typeface="Tw Cen MT"/>
                </a:rPr>
                <a:t>DECIR, POR CUENTA DE OTRO.</a:t>
              </a:r>
            </a:p>
            <a:p>
              <a:pPr algn="just" eaLnBrk="1" fontAlgn="base" hangingPunct="1">
                <a:spcBef>
                  <a:spcPct val="0"/>
                </a:spcBef>
                <a:spcAft>
                  <a:spcPct val="0"/>
                </a:spcAft>
                <a:defRPr/>
              </a:pPr>
              <a:endParaRPr lang="en-US" sz="1400" b="1" dirty="0"/>
            </a:p>
          </p:txBody>
        </p:sp>
      </p:grpSp>
      <p:pic>
        <p:nvPicPr>
          <p:cNvPr id="129026" name="Picture 2" descr="http://lanuevaeconomia.com/wp-content/uploads/2010/07/Que-tem%C3%A1tica-fines-actividades-u-objetivos-puede-tener-una-ONG-o-asociaci%C3%B3n-sin-fines-de-lucr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3872" y="2369934"/>
            <a:ext cx="3188273" cy="23947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6630886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057401" y="404814"/>
            <a:ext cx="815339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50000"/>
              </a:spcBef>
              <a:spcAft>
                <a:spcPct val="0"/>
              </a:spcAft>
              <a:defRPr/>
            </a:pPr>
            <a:r>
              <a:rPr lang="es-E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w Cen MT"/>
              </a:rPr>
              <a:t>GENERALIDADES  DEL  DERECHO MERCANTIL.</a:t>
            </a:r>
          </a:p>
        </p:txBody>
      </p:sp>
      <p:sp>
        <p:nvSpPr>
          <p:cNvPr id="20483" name="Text Box 3"/>
          <p:cNvSpPr txBox="1">
            <a:spLocks noChangeArrowheads="1"/>
          </p:cNvSpPr>
          <p:nvPr/>
        </p:nvSpPr>
        <p:spPr bwMode="auto">
          <a:xfrm>
            <a:off x="746760" y="1762147"/>
            <a:ext cx="8077200"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50000"/>
              </a:spcBef>
              <a:spcAft>
                <a:spcPct val="0"/>
              </a:spcAft>
              <a:buFont typeface="Wingdings" pitchFamily="2" charset="2"/>
              <a:buChar char="ü"/>
              <a:defRPr/>
            </a:pPr>
            <a:r>
              <a:rPr lang="es-ES" sz="2400" b="1" dirty="0">
                <a:ln w="9525" cmpd="sng">
                  <a:solidFill>
                    <a:schemeClr val="bg2">
                      <a:lumMod val="75000"/>
                    </a:schemeClr>
                  </a:solidFill>
                  <a:prstDash val="solid"/>
                </a:ln>
                <a:effectLst>
                  <a:outerShdw blurRad="50800" dist="40000" dir="5400000" algn="tl" rotWithShape="0">
                    <a:srgbClr val="000000">
                      <a:shade val="5000"/>
                      <a:satMod val="120000"/>
                      <a:alpha val="33000"/>
                    </a:srgbClr>
                  </a:outerShdw>
                </a:effectLst>
                <a:latin typeface="Tw Cen MT" panose="020B0602020104020603" pitchFamily="34" charset="0"/>
              </a:rPr>
              <a:t>CONCEPTO DE DERECHO MERCANTIL</a:t>
            </a:r>
            <a:r>
              <a:rPr lang="es-ES" sz="2400" b="1" dirty="0">
                <a:ln w="9525">
                  <a:solidFill>
                    <a:schemeClr val="bg2">
                      <a:lumMod val="75000"/>
                    </a:schemeClr>
                  </a:solidFill>
                </a:ln>
                <a:latin typeface="Tw Cen MT" panose="020B0602020104020603" pitchFamily="34" charset="0"/>
              </a:rPr>
              <a:t>.</a:t>
            </a:r>
          </a:p>
        </p:txBody>
      </p:sp>
      <p:sp>
        <p:nvSpPr>
          <p:cNvPr id="20485" name="Text Box 6"/>
          <p:cNvSpPr txBox="1">
            <a:spLocks noChangeArrowheads="1"/>
          </p:cNvSpPr>
          <p:nvPr/>
        </p:nvSpPr>
        <p:spPr bwMode="auto">
          <a:xfrm>
            <a:off x="1361440" y="2934018"/>
            <a:ext cx="8001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342900" indent="-342900" eaLnBrk="1" fontAlgn="base" hangingPunct="1">
              <a:spcBef>
                <a:spcPct val="50000"/>
              </a:spcBef>
              <a:spcAft>
                <a:spcPct val="0"/>
              </a:spcAft>
              <a:buBlip>
                <a:blip r:embed="rId2"/>
              </a:buBlip>
              <a:defRPr/>
            </a:pPr>
            <a:r>
              <a:rPr lang="es-ES" sz="2400" b="1" dirty="0">
                <a:latin typeface="+mn-lt"/>
              </a:rPr>
              <a:t>EL comercio, en su acepción económica consiste esencialmente en una actividad de mediación o interposición entre productores y consumidores con el propósito de lucro</a:t>
            </a:r>
            <a:r>
              <a:rPr lang="es-ES" b="1" dirty="0">
                <a:latin typeface="+mn-lt"/>
              </a:rPr>
              <a:t>.</a:t>
            </a:r>
          </a:p>
        </p:txBody>
      </p:sp>
      <p:sp>
        <p:nvSpPr>
          <p:cNvPr id="26631" name="Text Box 9"/>
          <p:cNvSpPr txBox="1">
            <a:spLocks noChangeArrowheads="1"/>
          </p:cNvSpPr>
          <p:nvPr/>
        </p:nvSpPr>
        <p:spPr bwMode="auto">
          <a:xfrm>
            <a:off x="2057400" y="2590800"/>
            <a:ext cx="3962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50000"/>
              </a:spcBef>
              <a:spcAft>
                <a:spcPct val="0"/>
              </a:spcAft>
            </a:pPr>
            <a:endParaRPr lang="es-MX" altLang="es-MX" sz="1600">
              <a:solidFill>
                <a:prstClr val="white"/>
              </a:solidFill>
              <a:latin typeface="Poor Richard" panose="02080502050505020702" pitchFamily="18" charset="0"/>
            </a:endParaRPr>
          </a:p>
        </p:txBody>
      </p:sp>
      <p:sp>
        <p:nvSpPr>
          <p:cNvPr id="20489" name="Text Box 10"/>
          <p:cNvSpPr txBox="1">
            <a:spLocks noChangeArrowheads="1"/>
          </p:cNvSpPr>
          <p:nvPr/>
        </p:nvSpPr>
        <p:spPr bwMode="auto">
          <a:xfrm>
            <a:off x="6817360" y="1928078"/>
            <a:ext cx="3810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50000"/>
              </a:spcBef>
              <a:spcAft>
                <a:spcPct val="0"/>
              </a:spcAft>
              <a:defRPr/>
            </a:pPr>
            <a:r>
              <a:rPr lang="es-ES" sz="2400" b="1" dirty="0">
                <a:ln>
                  <a:prstDash val="solid"/>
                </a:ln>
                <a:effectLst>
                  <a:outerShdw blurRad="88000" dist="50800" dir="5040000" algn="tl">
                    <a:srgbClr val="909465">
                      <a:tint val="80000"/>
                      <a:satMod val="250000"/>
                      <a:alpha val="45000"/>
                    </a:srgbClr>
                  </a:outerShdw>
                </a:effectLst>
                <a:latin typeface="Cooper Black" panose="0208090404030B020404" pitchFamily="18" charset="0"/>
              </a:rPr>
              <a:t>CONCEPTO ECONÓMICO</a:t>
            </a:r>
            <a:r>
              <a:rPr lang="es-ES" b="1" dirty="0">
                <a:ln>
                  <a:prstDash val="solid"/>
                </a:ln>
                <a:effectLst>
                  <a:outerShdw blurRad="88000" dist="50800" dir="5040000" algn="tl">
                    <a:srgbClr val="909465">
                      <a:tint val="80000"/>
                      <a:satMod val="250000"/>
                      <a:alpha val="45000"/>
                    </a:srgbClr>
                  </a:outerShdw>
                </a:effectLst>
                <a:latin typeface="Cooper Black" panose="0208090404030B020404" pitchFamily="18" charset="0"/>
              </a:rPr>
              <a:t>.</a:t>
            </a:r>
          </a:p>
        </p:txBody>
      </p:sp>
      <p:pic>
        <p:nvPicPr>
          <p:cNvPr id="10254" name="Picture 2" descr="http://4.bp.blogspot.com/--twVtmeFZgQ/TX63ySdCOVI/AAAAAAAABxI/VFzGi3R-6I8/s320/Firma%2Bcontratos-comercial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3048" y="4329113"/>
            <a:ext cx="2335121" cy="2217001"/>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920317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10254"/>
                                        </p:tgtEl>
                                        <p:attrNameLst>
                                          <p:attrName>style.visibility</p:attrName>
                                        </p:attrNameLst>
                                      </p:cBhvr>
                                      <p:to>
                                        <p:strVal val="visible"/>
                                      </p:to>
                                    </p:set>
                                    <p:animEffect transition="in" filter="wedge">
                                      <p:cBhvr>
                                        <p:cTn id="7" dur="2000"/>
                                        <p:tgtEl>
                                          <p:spTgt spid="102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p:txBody>
          <a:bodyPr/>
          <a:lstStyle/>
          <a:p>
            <a:pPr eaLnBrk="1" fontAlgn="auto" hangingPunct="1">
              <a:spcAft>
                <a:spcPts val="0"/>
              </a:spcAft>
              <a:defRPr/>
            </a:pPr>
            <a:r>
              <a:rPr lang="es-MX" dirty="0" smtClean="0"/>
              <a:t>Presentación</a:t>
            </a:r>
          </a:p>
        </p:txBody>
      </p:sp>
      <p:sp>
        <p:nvSpPr>
          <p:cNvPr id="4099" name="2 Marcador de contenido"/>
          <p:cNvSpPr>
            <a:spLocks noGrp="1"/>
          </p:cNvSpPr>
          <p:nvPr>
            <p:ph idx="1"/>
          </p:nvPr>
        </p:nvSpPr>
        <p:spPr>
          <a:xfrm>
            <a:off x="1919288" y="1412876"/>
            <a:ext cx="8229600" cy="4708525"/>
          </a:xfrm>
        </p:spPr>
        <p:txBody>
          <a:bodyPr/>
          <a:lstStyle/>
          <a:p>
            <a:pPr algn="just" eaLnBrk="1" hangingPunct="1"/>
            <a:r>
              <a:rPr lang="es-MX" altLang="es-MX" sz="2000" dirty="0"/>
              <a:t>  </a:t>
            </a:r>
            <a:r>
              <a:rPr lang="es-MX" altLang="es-MX" sz="2800" dirty="0" smtClean="0"/>
              <a:t>En la presente unidad se pretende que el alumno obtenga el panorama general de los elementos constitutivos de las sociedades mercantiles, estableciendo sus características, la clasificación de las sociedades, alcances y finalidades de acuerdo a la legislación vigente y su transformación así como los efectos jurídicos de cada sociedad</a:t>
            </a:r>
          </a:p>
        </p:txBody>
      </p:sp>
    </p:spTree>
    <p:extLst>
      <p:ext uri="{BB962C8B-B14F-4D97-AF65-F5344CB8AC3E}">
        <p14:creationId xmlns:p14="http://schemas.microsoft.com/office/powerpoint/2010/main" val="917393925"/>
      </p:ext>
    </p:extLst>
  </p:cSld>
  <p:clrMapOvr>
    <a:masterClrMapping/>
  </p:clrMapOvr>
  <p:transition spd="med">
    <p:cover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1"/>
          <p:cNvSpPr txBox="1">
            <a:spLocks noChangeArrowheads="1"/>
          </p:cNvSpPr>
          <p:nvPr/>
        </p:nvSpPr>
        <p:spPr bwMode="auto">
          <a:xfrm>
            <a:off x="492302" y="1153082"/>
            <a:ext cx="35589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50000"/>
              </a:spcBef>
              <a:spcAft>
                <a:spcPct val="0"/>
              </a:spcAft>
              <a:defRPr/>
            </a:pPr>
            <a:r>
              <a:rPr lang="es-ES" sz="2400" b="1" dirty="0">
                <a:ln w="9525" cmpd="sng">
                  <a:solidFill>
                    <a:schemeClr val="bg2">
                      <a:lumMod val="75000"/>
                    </a:schemeClr>
                  </a:solidFill>
                  <a:prstDash val="solid"/>
                </a:ln>
                <a:effectLst>
                  <a:outerShdw blurRad="50800" dist="40000" dir="5400000" algn="tl" rotWithShape="0">
                    <a:srgbClr val="000000">
                      <a:shade val="5000"/>
                      <a:satMod val="120000"/>
                      <a:alpha val="33000"/>
                    </a:srgbClr>
                  </a:outerShdw>
                </a:effectLst>
                <a:latin typeface="Tw Cen MT" panose="020B0602020104020603" pitchFamily="34" charset="0"/>
              </a:rPr>
              <a:t>CONCEPTO JURÍDICO</a:t>
            </a:r>
            <a:r>
              <a:rPr lang="es-ES" sz="2400" b="1" dirty="0" smtClean="0">
                <a:ln w="31550" cmpd="sng">
                  <a:gradFill>
                    <a:gsLst>
                      <a:gs pos="70000">
                        <a:srgbClr val="FEA022">
                          <a:shade val="50000"/>
                          <a:satMod val="190000"/>
                        </a:srgbClr>
                      </a:gs>
                      <a:gs pos="0">
                        <a:srgbClr val="FEA022">
                          <a:tint val="77000"/>
                          <a:satMod val="180000"/>
                        </a:srgbClr>
                      </a:gs>
                    </a:gsLst>
                    <a:lin ang="5400000"/>
                  </a:gradFill>
                  <a:prstDash val="solid"/>
                </a:ln>
                <a:effectLst>
                  <a:outerShdw blurRad="50800" dist="40000" dir="5400000" algn="tl" rotWithShape="0">
                    <a:srgbClr val="000000">
                      <a:shade val="5000"/>
                      <a:satMod val="120000"/>
                      <a:alpha val="33000"/>
                    </a:srgbClr>
                  </a:outerShdw>
                </a:effectLst>
              </a:rPr>
              <a:t>.</a:t>
            </a:r>
            <a:endParaRPr lang="es-ES" sz="2400" b="1" dirty="0">
              <a:ln w="31550" cmpd="sng">
                <a:gradFill>
                  <a:gsLst>
                    <a:gs pos="70000">
                      <a:srgbClr val="FEA022">
                        <a:shade val="50000"/>
                        <a:satMod val="190000"/>
                      </a:srgbClr>
                    </a:gs>
                    <a:gs pos="0">
                      <a:srgbClr val="FEA022">
                        <a:tint val="77000"/>
                        <a:satMod val="180000"/>
                      </a:srgbClr>
                    </a:gs>
                  </a:gsLst>
                  <a:lin ang="5400000"/>
                </a:gradFill>
                <a:prstDash val="solid"/>
              </a:ln>
              <a:effectLst>
                <a:outerShdw blurRad="50800" dist="40000" dir="5400000" algn="tl" rotWithShape="0">
                  <a:srgbClr val="000000">
                    <a:shade val="5000"/>
                    <a:satMod val="120000"/>
                    <a:alpha val="33000"/>
                  </a:srgbClr>
                </a:outerShdw>
              </a:effectLst>
            </a:endParaRPr>
          </a:p>
        </p:txBody>
      </p:sp>
      <p:sp>
        <p:nvSpPr>
          <p:cNvPr id="3" name="Text Box 12"/>
          <p:cNvSpPr txBox="1">
            <a:spLocks noChangeArrowheads="1"/>
          </p:cNvSpPr>
          <p:nvPr/>
        </p:nvSpPr>
        <p:spPr bwMode="auto">
          <a:xfrm>
            <a:off x="1862138" y="1922464"/>
            <a:ext cx="8382000" cy="2231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342900" indent="-342900" eaLnBrk="1" fontAlgn="base" hangingPunct="1">
              <a:spcBef>
                <a:spcPct val="50000"/>
              </a:spcBef>
              <a:spcAft>
                <a:spcPct val="0"/>
              </a:spcAft>
              <a:buBlip>
                <a:blip r:embed="rId2"/>
              </a:buBlip>
              <a:defRPr/>
            </a:pPr>
            <a:r>
              <a:rPr lang="es-ES" sz="2800" b="1" dirty="0">
                <a:latin typeface="Tw Cen MT"/>
              </a:rPr>
              <a:t>Puede definirse como el conjunto de normas jurídicas que se aplican a los actos de comercio legalmente calificados como tales y a los comerciantes en el ejercicio de su profesión</a:t>
            </a:r>
            <a:r>
              <a:rPr lang="es-ES" sz="2800" b="1" dirty="0"/>
              <a:t>.</a:t>
            </a:r>
          </a:p>
          <a:p>
            <a:pPr eaLnBrk="1" fontAlgn="base" hangingPunct="1">
              <a:spcBef>
                <a:spcPct val="50000"/>
              </a:spcBef>
              <a:spcAft>
                <a:spcPct val="0"/>
              </a:spcAft>
              <a:defRPr/>
            </a:pPr>
            <a:endParaRPr lang="es-ES" b="1" dirty="0">
              <a:latin typeface="Poor Richard" pitchFamily="18" charset="0"/>
            </a:endParaRPr>
          </a:p>
        </p:txBody>
      </p:sp>
      <p:pic>
        <p:nvPicPr>
          <p:cNvPr id="130050" name="Picture 2" descr="http://www.canacomerida.net/images/juridic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9604" y="4153844"/>
            <a:ext cx="4002677" cy="2144291"/>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47810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Text Box 2"/>
          <p:cNvSpPr txBox="1">
            <a:spLocks noChangeArrowheads="1"/>
          </p:cNvSpPr>
          <p:nvPr/>
        </p:nvSpPr>
        <p:spPr bwMode="auto">
          <a:xfrm>
            <a:off x="227257" y="1085534"/>
            <a:ext cx="7855023" cy="461665"/>
          </a:xfrm>
          <a:prstGeom prst="rect">
            <a:avLst/>
          </a:prstGeom>
          <a:noFill/>
          <a:ln w="9525">
            <a:noFill/>
            <a:miter lim="800000"/>
            <a:headEnd/>
            <a:tailEnd/>
          </a:ln>
          <a:effectLst/>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base">
              <a:spcBef>
                <a:spcPct val="50000"/>
              </a:spcBef>
              <a:spcAft>
                <a:spcPct val="0"/>
              </a:spcAft>
              <a:defRPr/>
            </a:pPr>
            <a:r>
              <a:rPr lang="es-ES" sz="2400" b="1" dirty="0">
                <a:ln w="9525" cmpd="sng">
                  <a:solidFill>
                    <a:schemeClr val="bg2">
                      <a:lumMod val="75000"/>
                    </a:schemeClr>
                  </a:solidFill>
                  <a:prstDash val="solid"/>
                </a:ln>
                <a:effectLst>
                  <a:outerShdw blurRad="50800" dist="40000" dir="5400000" algn="tl" rotWithShape="0">
                    <a:srgbClr val="000000">
                      <a:shade val="5000"/>
                      <a:satMod val="120000"/>
                      <a:alpha val="33000"/>
                    </a:srgbClr>
                  </a:outerShdw>
                </a:effectLst>
                <a:latin typeface="Tw Cen MT" panose="020B0602020104020603" pitchFamily="34" charset="0"/>
                <a:cs typeface="Arial" charset="0"/>
              </a:rPr>
              <a:t>SEPARACIÓN ENTRE DERECHO CIVIL Y MERCANTIL.</a:t>
            </a:r>
          </a:p>
        </p:txBody>
      </p:sp>
      <p:sp>
        <p:nvSpPr>
          <p:cNvPr id="21507" name="Text Box 3"/>
          <p:cNvSpPr txBox="1">
            <a:spLocks noChangeArrowheads="1"/>
          </p:cNvSpPr>
          <p:nvPr/>
        </p:nvSpPr>
        <p:spPr bwMode="auto">
          <a:xfrm>
            <a:off x="1970088" y="1554164"/>
            <a:ext cx="8229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50000"/>
              </a:spcBef>
              <a:spcAft>
                <a:spcPct val="0"/>
              </a:spcAft>
              <a:buFontTx/>
              <a:buChar char="•"/>
              <a:defRPr/>
            </a:pPr>
            <a:r>
              <a:rPr lang="es-ES" sz="2400" b="1" dirty="0">
                <a:effectLst>
                  <a:outerShdw blurRad="38100" dist="38100" dir="2700000" algn="tl">
                    <a:srgbClr val="000000">
                      <a:alpha val="43137"/>
                    </a:srgbClr>
                  </a:outerShdw>
                </a:effectLst>
                <a:latin typeface="Tw Cen MT"/>
              </a:rPr>
              <a:t>Justificación dela separación entre lo civil y lo mercantil:</a:t>
            </a:r>
          </a:p>
        </p:txBody>
      </p:sp>
      <p:sp>
        <p:nvSpPr>
          <p:cNvPr id="21508" name="Text Box 4"/>
          <p:cNvSpPr txBox="1">
            <a:spLocks noChangeArrowheads="1"/>
          </p:cNvSpPr>
          <p:nvPr/>
        </p:nvSpPr>
        <p:spPr bwMode="auto">
          <a:xfrm>
            <a:off x="2057400" y="2286000"/>
            <a:ext cx="77724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342900" indent="-342900" algn="just" eaLnBrk="1" fontAlgn="base" hangingPunct="1">
              <a:spcBef>
                <a:spcPct val="50000"/>
              </a:spcBef>
              <a:spcAft>
                <a:spcPct val="0"/>
              </a:spcAft>
              <a:buBlip>
                <a:blip r:embed="rId2"/>
              </a:buBlip>
              <a:defRPr/>
            </a:pPr>
            <a:r>
              <a:rPr lang="es-ES" sz="2400" b="1" dirty="0">
                <a:latin typeface="Tw Cen MT"/>
              </a:rPr>
              <a:t>EL comercio se caracteriza como una   actividad primordial  de intermediación entre productores y consumidores, y esta integrada por el conjunto de actos que el comerciante deba realizar para cumplir su misión.</a:t>
            </a:r>
          </a:p>
        </p:txBody>
      </p:sp>
      <p:pic>
        <p:nvPicPr>
          <p:cNvPr id="21512" name="Picture 13" descr="http://derecho.laguia2000.com/wp-content/uploads/2008/04/las-ramas-del-derech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5778" y="4046190"/>
            <a:ext cx="3249736" cy="2420888"/>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9096707"/>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p:cNvSpPr txBox="1">
            <a:spLocks noChangeArrowheads="1"/>
          </p:cNvSpPr>
          <p:nvPr/>
        </p:nvSpPr>
        <p:spPr bwMode="auto">
          <a:xfrm>
            <a:off x="752794" y="1284419"/>
            <a:ext cx="7991475"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342900" indent="-342900" algn="just" eaLnBrk="1" fontAlgn="base" hangingPunct="1">
              <a:spcBef>
                <a:spcPct val="50000"/>
              </a:spcBef>
              <a:spcAft>
                <a:spcPct val="0"/>
              </a:spcAft>
              <a:buBlip>
                <a:blip r:embed="rId2"/>
              </a:buBlip>
              <a:defRPr/>
            </a:pPr>
            <a:r>
              <a:rPr lang="es-ES" sz="2400" b="1" dirty="0">
                <a:latin typeface="Tw Cen MT"/>
              </a:rPr>
              <a:t>Estos asumen diversas formas reclaman normas mas estrictas que las del derecho civil. </a:t>
            </a:r>
          </a:p>
          <a:p>
            <a:pPr marL="342900" indent="-342900" algn="just" eaLnBrk="1" fontAlgn="base" hangingPunct="1">
              <a:spcBef>
                <a:spcPct val="50000"/>
              </a:spcBef>
              <a:spcAft>
                <a:spcPct val="0"/>
              </a:spcAft>
              <a:buBlip>
                <a:blip r:embed="rId2"/>
              </a:buBlip>
              <a:defRPr/>
            </a:pPr>
            <a:r>
              <a:rPr lang="es-ES" sz="2400" b="1" dirty="0">
                <a:latin typeface="Tw Cen MT"/>
              </a:rPr>
              <a:t>Se necesita un ordenamiento jurídico  que responda a estas con independencia del derecho común y que se ocupe de disciplinar a los </a:t>
            </a:r>
            <a:r>
              <a:rPr lang="es-ES" sz="2400" b="1" dirty="0" smtClean="0">
                <a:latin typeface="Tw Cen MT"/>
              </a:rPr>
              <a:t>comerciantes </a:t>
            </a:r>
            <a:r>
              <a:rPr lang="es-ES" sz="2400" b="1" dirty="0">
                <a:latin typeface="Tw Cen MT"/>
              </a:rPr>
              <a:t>a esta ordenamiento se le denomina derecho mercantil.</a:t>
            </a:r>
          </a:p>
        </p:txBody>
      </p:sp>
      <p:pic>
        <p:nvPicPr>
          <p:cNvPr id="131074" name="Picture 2" descr="http://www.fd.uach.mx/facultad/2011/06/21/juridic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4658" y="3711705"/>
            <a:ext cx="4374486" cy="2808312"/>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62760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5"/>
          <p:cNvSpPr txBox="1">
            <a:spLocks noChangeArrowheads="1"/>
          </p:cNvSpPr>
          <p:nvPr/>
        </p:nvSpPr>
        <p:spPr bwMode="auto">
          <a:xfrm>
            <a:off x="2279576" y="260649"/>
            <a:ext cx="7488832" cy="830997"/>
          </a:xfrm>
          <a:prstGeom prst="rect">
            <a:avLst/>
          </a:prstGeom>
          <a:noFill/>
          <a:ln w="9525">
            <a:noFill/>
            <a:miter lim="800000"/>
            <a:headEnd/>
            <a:tailEnd/>
          </a:ln>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base">
              <a:spcBef>
                <a:spcPct val="50000"/>
              </a:spcBef>
              <a:spcAft>
                <a:spcPct val="0"/>
              </a:spcAft>
              <a:defRPr/>
            </a:pPr>
            <a:r>
              <a:rPr lang="es-ES" sz="2400" b="1" dirty="0">
                <a:ln w="11430"/>
                <a:effectLst>
                  <a:outerShdw blurRad="80000" dist="40000" dir="5040000" algn="tl">
                    <a:srgbClr val="000000">
                      <a:alpha val="30000"/>
                    </a:srgbClr>
                  </a:outerShdw>
                </a:effectLst>
                <a:cs typeface="Arial" panose="020B0604020202020204" pitchFamily="34" charset="0"/>
              </a:rPr>
              <a:t>DEFINICIÓN ORIGEN Y CARACTERÍSTICAS DEL DERECHO MERCANTIL</a:t>
            </a:r>
          </a:p>
        </p:txBody>
      </p:sp>
      <p:sp>
        <p:nvSpPr>
          <p:cNvPr id="6" name="AutoShape 8"/>
          <p:cNvSpPr>
            <a:spLocks noChangeArrowheads="1"/>
          </p:cNvSpPr>
          <p:nvPr/>
        </p:nvSpPr>
        <p:spPr bwMode="gray">
          <a:xfrm>
            <a:off x="2225675" y="1422401"/>
            <a:ext cx="2057400" cy="574675"/>
          </a:xfrm>
          <a:prstGeom prst="roundRect">
            <a:avLst>
              <a:gd name="adj" fmla="val 50000"/>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fontAlgn="base">
              <a:spcBef>
                <a:spcPct val="0"/>
              </a:spcBef>
              <a:spcAft>
                <a:spcPct val="0"/>
              </a:spcAft>
              <a:defRPr/>
            </a:pPr>
            <a:r>
              <a:rPr lang="en-US" sz="2000" b="1" dirty="0">
                <a:solidFill>
                  <a:srgbClr val="FFFFFF"/>
                </a:solidFill>
                <a:effectLst>
                  <a:outerShdw blurRad="38100" dist="38100" dir="2700000" algn="tl">
                    <a:srgbClr val="000000"/>
                  </a:outerShdw>
                </a:effectLst>
              </a:rPr>
              <a:t>Definición </a:t>
            </a:r>
          </a:p>
        </p:txBody>
      </p:sp>
      <p:sp>
        <p:nvSpPr>
          <p:cNvPr id="7" name="AutoShape 9"/>
          <p:cNvSpPr>
            <a:spLocks noChangeArrowheads="1"/>
          </p:cNvSpPr>
          <p:nvPr/>
        </p:nvSpPr>
        <p:spPr bwMode="gray">
          <a:xfrm>
            <a:off x="4995863" y="1422401"/>
            <a:ext cx="2252662" cy="574675"/>
          </a:xfrm>
          <a:prstGeom prst="roundRect">
            <a:avLst>
              <a:gd name="adj" fmla="val 50000"/>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fontAlgn="base">
              <a:spcBef>
                <a:spcPct val="0"/>
              </a:spcBef>
              <a:spcAft>
                <a:spcPct val="0"/>
              </a:spcAft>
              <a:defRPr/>
            </a:pPr>
            <a:r>
              <a:rPr lang="en-US" sz="2000" b="1" dirty="0">
                <a:solidFill>
                  <a:srgbClr val="FFFFFF"/>
                </a:solidFill>
                <a:effectLst>
                  <a:outerShdw blurRad="38100" dist="38100" dir="2700000" algn="tl">
                    <a:srgbClr val="000000"/>
                  </a:outerShdw>
                </a:effectLst>
              </a:rPr>
              <a:t>Origen</a:t>
            </a:r>
            <a:r>
              <a:rPr lang="en-US" b="1" dirty="0">
                <a:solidFill>
                  <a:srgbClr val="FFFFFF"/>
                </a:solidFill>
                <a:effectLst>
                  <a:outerShdw blurRad="38100" dist="38100" dir="2700000" algn="tl">
                    <a:srgbClr val="000000"/>
                  </a:outerShdw>
                </a:effectLst>
              </a:rPr>
              <a:t> </a:t>
            </a:r>
          </a:p>
        </p:txBody>
      </p:sp>
      <p:sp>
        <p:nvSpPr>
          <p:cNvPr id="8" name="AutoShape 10"/>
          <p:cNvSpPr>
            <a:spLocks noChangeArrowheads="1"/>
          </p:cNvSpPr>
          <p:nvPr/>
        </p:nvSpPr>
        <p:spPr bwMode="gray">
          <a:xfrm>
            <a:off x="7889875" y="1350964"/>
            <a:ext cx="2306638" cy="574675"/>
          </a:xfrm>
          <a:prstGeom prst="roundRect">
            <a:avLst>
              <a:gd name="adj" fmla="val 50000"/>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fontAlgn="base">
              <a:spcBef>
                <a:spcPct val="0"/>
              </a:spcBef>
              <a:spcAft>
                <a:spcPct val="0"/>
              </a:spcAft>
              <a:defRPr/>
            </a:pPr>
            <a:r>
              <a:rPr lang="en-US" sz="2000" b="1" dirty="0">
                <a:solidFill>
                  <a:srgbClr val="FFFFFF"/>
                </a:solidFill>
                <a:effectLst>
                  <a:outerShdw blurRad="38100" dist="38100" dir="2700000" algn="tl">
                    <a:srgbClr val="000000"/>
                  </a:outerShdw>
                </a:effectLst>
              </a:rPr>
              <a:t>Características</a:t>
            </a:r>
          </a:p>
        </p:txBody>
      </p:sp>
      <p:sp>
        <p:nvSpPr>
          <p:cNvPr id="9" name="Text Box 14"/>
          <p:cNvSpPr txBox="1">
            <a:spLocks noChangeArrowheads="1"/>
          </p:cNvSpPr>
          <p:nvPr/>
        </p:nvSpPr>
        <p:spPr bwMode="auto">
          <a:xfrm>
            <a:off x="4999039" y="2624138"/>
            <a:ext cx="2249487" cy="1631950"/>
          </a:xfrm>
          <a:prstGeom prst="rect">
            <a:avLst/>
          </a:prstGeom>
          <a:noFill/>
          <a:ln w="9525" algn="ctr">
            <a:noFill/>
            <a:miter lim="800000"/>
            <a:headEnd/>
            <a:tailEnd/>
          </a:ln>
          <a:effectLst>
            <a:outerShdw dist="35921" dir="2700000" algn="ctr" rotWithShape="0">
              <a:srgbClr val="000000">
                <a:alpha val="50000"/>
              </a:srgbClr>
            </a:outerShdw>
          </a:effectLst>
        </p:spPr>
        <p:txBody>
          <a:bodyPr>
            <a:spAutoFit/>
          </a:bodyPr>
          <a:lstStyle/>
          <a:p>
            <a:pPr algn="just" fontAlgn="base">
              <a:spcBef>
                <a:spcPct val="0"/>
              </a:spcBef>
              <a:spcAft>
                <a:spcPct val="0"/>
              </a:spcAft>
              <a:defRPr/>
            </a:pPr>
            <a:r>
              <a:rPr lang="es-ES" sz="2000" b="1" dirty="0">
                <a:latin typeface="Arial" charset="0"/>
                <a:cs typeface="Arial" panose="020B0604020202020204" pitchFamily="34" charset="0"/>
              </a:rPr>
              <a:t>Que regula las relaciones de los individuos que ejecutan actos  de comercio </a:t>
            </a:r>
            <a:endParaRPr lang="en-US" sz="2000" b="1" dirty="0">
              <a:latin typeface="Arial" charset="0"/>
              <a:cs typeface="Arial" panose="020B0604020202020204" pitchFamily="34" charset="0"/>
            </a:endParaRPr>
          </a:p>
        </p:txBody>
      </p:sp>
      <p:sp>
        <p:nvSpPr>
          <p:cNvPr id="10" name="Text Box 15"/>
          <p:cNvSpPr txBox="1">
            <a:spLocks noChangeArrowheads="1"/>
          </p:cNvSpPr>
          <p:nvPr/>
        </p:nvSpPr>
        <p:spPr bwMode="auto">
          <a:xfrm>
            <a:off x="7896226" y="2744788"/>
            <a:ext cx="2303463" cy="1016000"/>
          </a:xfrm>
          <a:prstGeom prst="rect">
            <a:avLst/>
          </a:prstGeom>
          <a:noFill/>
          <a:ln w="9525" algn="ctr">
            <a:noFill/>
            <a:miter lim="800000"/>
            <a:headEnd/>
            <a:tailEnd/>
          </a:ln>
          <a:effectLst>
            <a:outerShdw dist="35921" dir="2700000" algn="ctr" rotWithShape="0">
              <a:srgbClr val="000000">
                <a:alpha val="50000"/>
              </a:srgbClr>
            </a:outerShdw>
          </a:effectLst>
        </p:spPr>
        <p:txBody>
          <a:bodyPr>
            <a:spAutoFit/>
          </a:bodyPr>
          <a:lstStyle/>
          <a:p>
            <a:pPr algn="just" fontAlgn="base">
              <a:spcBef>
                <a:spcPct val="0"/>
              </a:spcBef>
              <a:spcAft>
                <a:spcPct val="0"/>
              </a:spcAft>
              <a:defRPr/>
            </a:pPr>
            <a:r>
              <a:rPr lang="en-US" sz="2000" b="1" dirty="0">
                <a:latin typeface="Arial" charset="0"/>
                <a:cs typeface="Arial" panose="020B0604020202020204" pitchFamily="34" charset="0"/>
              </a:rPr>
              <a:t>O que tienen carácter de comerciantes </a:t>
            </a:r>
          </a:p>
        </p:txBody>
      </p:sp>
      <p:sp>
        <p:nvSpPr>
          <p:cNvPr id="12" name="Text Box 17"/>
          <p:cNvSpPr txBox="1">
            <a:spLocks noChangeArrowheads="1"/>
          </p:cNvSpPr>
          <p:nvPr/>
        </p:nvSpPr>
        <p:spPr bwMode="auto">
          <a:xfrm>
            <a:off x="2225675" y="2732089"/>
            <a:ext cx="2183765" cy="1323439"/>
          </a:xfrm>
          <a:prstGeom prst="rect">
            <a:avLst/>
          </a:prstGeom>
          <a:noFill/>
          <a:ln w="9525" algn="ctr">
            <a:noFill/>
            <a:miter lim="800000"/>
            <a:headEnd/>
            <a:tailEnd/>
          </a:ln>
          <a:effectLst>
            <a:outerShdw dist="35921" dir="2700000" algn="ctr" rotWithShape="0">
              <a:srgbClr val="000000">
                <a:alpha val="50000"/>
              </a:srgbClr>
            </a:outerShdw>
          </a:effectLst>
        </p:spPr>
        <p:txBody>
          <a:bodyPr wrap="square">
            <a:spAutoFit/>
          </a:bodyPr>
          <a:lstStyle/>
          <a:p>
            <a:pPr algn="just" fontAlgn="base">
              <a:spcBef>
                <a:spcPct val="0"/>
              </a:spcBef>
              <a:spcAft>
                <a:spcPct val="0"/>
              </a:spcAft>
              <a:defRPr/>
            </a:pPr>
            <a:r>
              <a:rPr lang="es-ES" sz="2000" b="1" dirty="0">
                <a:latin typeface="Arial" charset="0"/>
                <a:cs typeface="Arial" panose="020B0604020202020204" pitchFamily="34" charset="0"/>
              </a:rPr>
              <a:t>El Derecho Mercantil es la rama  de derecho privado </a:t>
            </a:r>
            <a:endParaRPr lang="en-US" sz="2000" b="1" dirty="0">
              <a:latin typeface="Arial" charset="0"/>
              <a:cs typeface="Arial" panose="020B0604020202020204" pitchFamily="34" charset="0"/>
            </a:endParaRPr>
          </a:p>
        </p:txBody>
      </p:sp>
      <p:cxnSp>
        <p:nvCxnSpPr>
          <p:cNvPr id="3" name="2 Conector recto de flecha"/>
          <p:cNvCxnSpPr/>
          <p:nvPr/>
        </p:nvCxnSpPr>
        <p:spPr>
          <a:xfrm>
            <a:off x="3189605" y="1997072"/>
            <a:ext cx="0" cy="73471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4" name="13 Conector recto de flecha"/>
          <p:cNvCxnSpPr>
            <a:stCxn id="7" idx="2"/>
            <a:endCxn id="9" idx="0"/>
          </p:cNvCxnSpPr>
          <p:nvPr/>
        </p:nvCxnSpPr>
        <p:spPr>
          <a:xfrm>
            <a:off x="6121910" y="1997071"/>
            <a:ext cx="1587" cy="627502"/>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9" name="18 Conector recto de flecha"/>
          <p:cNvCxnSpPr>
            <a:stCxn id="8" idx="2"/>
            <a:endCxn id="10" idx="0"/>
          </p:cNvCxnSpPr>
          <p:nvPr/>
        </p:nvCxnSpPr>
        <p:spPr>
          <a:xfrm>
            <a:off x="9043156" y="1925636"/>
            <a:ext cx="5184" cy="819152"/>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pic>
        <p:nvPicPr>
          <p:cNvPr id="22543" name="Picture 15" descr="http://www.martinezponferrada.es/wp-content/uploads/derecho-mercanti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9347" y="4581392"/>
            <a:ext cx="2822758" cy="188183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3453790109"/>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5"/>
          <p:cNvSpPr txBox="1">
            <a:spLocks noChangeArrowheads="1"/>
          </p:cNvSpPr>
          <p:nvPr/>
        </p:nvSpPr>
        <p:spPr bwMode="auto">
          <a:xfrm rot="21331939">
            <a:off x="2354760" y="511374"/>
            <a:ext cx="7776864" cy="830997"/>
          </a:xfrm>
          <a:prstGeom prst="rect">
            <a:avLst/>
          </a:prstGeom>
          <a:noFill/>
          <a:ln w="9525">
            <a:noFill/>
            <a:miter lim="800000"/>
            <a:headEnd/>
            <a:tailEnd/>
          </a:ln>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base">
              <a:spcBef>
                <a:spcPct val="50000"/>
              </a:spcBef>
              <a:spcAft>
                <a:spcPct val="0"/>
              </a:spcAft>
              <a:defRPr/>
            </a:pPr>
            <a:r>
              <a:rPr lang="es-ES" sz="2400" b="1" dirty="0">
                <a:ln w="11430"/>
                <a:effectLst>
                  <a:outerShdw blurRad="80000" dist="40000" dir="5040000" algn="tl">
                    <a:srgbClr val="000000">
                      <a:alpha val="30000"/>
                    </a:srgbClr>
                  </a:outerShdw>
                </a:effectLst>
                <a:cs typeface="Arial" panose="020B0604020202020204" pitchFamily="34" charset="0"/>
              </a:rPr>
              <a:t>DEFINICIÓN DE DERECHO MERCANTIL Y  ANTECEDENTES    HISTÓRICOS    DEL   COMERCIO </a:t>
            </a:r>
          </a:p>
        </p:txBody>
      </p:sp>
      <p:sp>
        <p:nvSpPr>
          <p:cNvPr id="6" name="AutoShape 8"/>
          <p:cNvSpPr>
            <a:spLocks noChangeArrowheads="1"/>
          </p:cNvSpPr>
          <p:nvPr/>
        </p:nvSpPr>
        <p:spPr bwMode="gray">
          <a:xfrm>
            <a:off x="2687638" y="1844676"/>
            <a:ext cx="2057400" cy="574675"/>
          </a:xfrm>
          <a:prstGeom prst="roundRect">
            <a:avLst>
              <a:gd name="adj" fmla="val 50000"/>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none" anchor="ctr"/>
          <a:lstStyle/>
          <a:p>
            <a:pPr algn="ctr" fontAlgn="base">
              <a:spcBef>
                <a:spcPct val="0"/>
              </a:spcBef>
              <a:spcAft>
                <a:spcPct val="0"/>
              </a:spcAft>
              <a:defRPr/>
            </a:pPr>
            <a:r>
              <a:rPr lang="en-US" sz="2400" b="1" dirty="0">
                <a:solidFill>
                  <a:srgbClr val="FFFFFF"/>
                </a:solidFill>
                <a:effectLst>
                  <a:outerShdw blurRad="38100" dist="38100" dir="2700000" algn="tl">
                    <a:srgbClr val="000000"/>
                  </a:outerShdw>
                </a:effectLst>
              </a:rPr>
              <a:t>Definición</a:t>
            </a:r>
            <a:r>
              <a:rPr lang="en-US" b="1" dirty="0">
                <a:solidFill>
                  <a:srgbClr val="FFFFFF"/>
                </a:solidFill>
                <a:effectLst>
                  <a:outerShdw blurRad="38100" dist="38100" dir="2700000" algn="tl">
                    <a:srgbClr val="000000"/>
                  </a:outerShdw>
                </a:effectLst>
              </a:rPr>
              <a:t> </a:t>
            </a:r>
          </a:p>
        </p:txBody>
      </p:sp>
      <p:sp>
        <p:nvSpPr>
          <p:cNvPr id="7" name="AutoShape 9"/>
          <p:cNvSpPr>
            <a:spLocks noChangeArrowheads="1"/>
          </p:cNvSpPr>
          <p:nvPr/>
        </p:nvSpPr>
        <p:spPr bwMode="gray">
          <a:xfrm>
            <a:off x="6959601" y="1844676"/>
            <a:ext cx="2252663" cy="574675"/>
          </a:xfrm>
          <a:prstGeom prst="roundRect">
            <a:avLst>
              <a:gd name="adj" fmla="val 50000"/>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algn="ctr" fontAlgn="base">
              <a:spcBef>
                <a:spcPct val="0"/>
              </a:spcBef>
              <a:spcAft>
                <a:spcPct val="0"/>
              </a:spcAft>
              <a:defRPr/>
            </a:pPr>
            <a:r>
              <a:rPr lang="en-US" sz="2400" b="1" dirty="0">
                <a:solidFill>
                  <a:srgbClr val="FFFFFF"/>
                </a:solidFill>
                <a:effectLst>
                  <a:outerShdw blurRad="38100" dist="38100" dir="2700000" algn="tl">
                    <a:srgbClr val="000000"/>
                  </a:outerShdw>
                </a:effectLst>
              </a:rPr>
              <a:t>Antecedentes</a:t>
            </a:r>
            <a:r>
              <a:rPr lang="en-US" b="1" dirty="0">
                <a:solidFill>
                  <a:srgbClr val="FFFFFF"/>
                </a:solidFill>
                <a:effectLst>
                  <a:outerShdw blurRad="38100" dist="38100" dir="2700000" algn="tl">
                    <a:srgbClr val="000000"/>
                  </a:outerShdw>
                </a:effectLst>
              </a:rPr>
              <a:t> </a:t>
            </a:r>
          </a:p>
        </p:txBody>
      </p:sp>
      <p:sp>
        <p:nvSpPr>
          <p:cNvPr id="9" name="Text Box 14"/>
          <p:cNvSpPr txBox="1">
            <a:spLocks noChangeArrowheads="1"/>
          </p:cNvSpPr>
          <p:nvPr/>
        </p:nvSpPr>
        <p:spPr bwMode="auto">
          <a:xfrm>
            <a:off x="6410522" y="3140968"/>
            <a:ext cx="3600400" cy="1631216"/>
          </a:xfrm>
          <a:prstGeom prst="rect">
            <a:avLst/>
          </a:prstGeom>
          <a:ln>
            <a:headEnd/>
            <a:tailEnd/>
          </a:ln>
          <a:effectLst>
            <a:glow rad="228600">
              <a:schemeClr val="accent5">
                <a:satMod val="175000"/>
                <a:alpha val="40000"/>
              </a:schemeClr>
            </a:glow>
            <a:outerShdw blurRad="95000" rotWithShape="0">
              <a:srgbClr val="000000">
                <a:alpha val="50000"/>
              </a:srgbClr>
            </a:outerShdw>
            <a:softEdge rad="12700"/>
          </a:effectLst>
        </p:spPr>
        <p:style>
          <a:lnRef idx="1">
            <a:schemeClr val="accent6"/>
          </a:lnRef>
          <a:fillRef idx="3">
            <a:schemeClr val="accent6"/>
          </a:fillRef>
          <a:effectRef idx="2">
            <a:schemeClr val="accent6"/>
          </a:effectRef>
          <a:fontRef idx="minor">
            <a:schemeClr val="lt1"/>
          </a:fontRef>
        </p:style>
        <p:txBody>
          <a:bodyPr>
            <a:spAutoFit/>
          </a:bodyPr>
          <a:lstStyle/>
          <a:p>
            <a:pPr algn="just" fontAlgn="base">
              <a:spcBef>
                <a:spcPct val="0"/>
              </a:spcBef>
              <a:spcAft>
                <a:spcPct val="0"/>
              </a:spcAft>
              <a:defRPr/>
            </a:pPr>
            <a:r>
              <a:rPr lang="es-ES" sz="2000" b="1" dirty="0">
                <a:solidFill>
                  <a:schemeClr val="tx1"/>
                </a:solidFill>
              </a:rPr>
              <a:t>La historia del derecho mercantil está vinculada al comercio, y este propiamente aparece en la tierra con el hombre mismo.</a:t>
            </a:r>
            <a:endParaRPr lang="en-US" sz="2000" b="1" dirty="0">
              <a:solidFill>
                <a:schemeClr val="tx1"/>
              </a:solidFill>
            </a:endParaRPr>
          </a:p>
        </p:txBody>
      </p:sp>
      <p:sp>
        <p:nvSpPr>
          <p:cNvPr id="12" name="Text Box 17"/>
          <p:cNvSpPr txBox="1">
            <a:spLocks noChangeArrowheads="1"/>
          </p:cNvSpPr>
          <p:nvPr/>
        </p:nvSpPr>
        <p:spPr bwMode="auto">
          <a:xfrm>
            <a:off x="1919537" y="3140969"/>
            <a:ext cx="3779589" cy="1846659"/>
          </a:xfrm>
          <a:prstGeom prst="rect">
            <a:avLst/>
          </a:prstGeom>
          <a:ln>
            <a:headEnd/>
            <a:tailEnd/>
          </a:ln>
          <a:effectLst>
            <a:glow rad="228600">
              <a:schemeClr val="accent4">
                <a:satMod val="175000"/>
                <a:alpha val="40000"/>
              </a:schemeClr>
            </a:glow>
            <a:outerShdw blurRad="95000" rotWithShape="0">
              <a:srgbClr val="000000">
                <a:alpha val="50000"/>
              </a:srgbClr>
            </a:outerShdw>
            <a:softEdge rad="12700"/>
          </a:effectLst>
        </p:spPr>
        <p:style>
          <a:lnRef idx="1">
            <a:schemeClr val="accent4"/>
          </a:lnRef>
          <a:fillRef idx="3">
            <a:schemeClr val="accent4"/>
          </a:fillRef>
          <a:effectRef idx="2">
            <a:schemeClr val="accent4"/>
          </a:effectRef>
          <a:fontRef idx="minor">
            <a:schemeClr val="lt1"/>
          </a:fontRef>
        </p:style>
        <p:txBody>
          <a:bodyPr>
            <a:spAutoFit/>
          </a:bodyPr>
          <a:lstStyle/>
          <a:p>
            <a:pPr algn="just" fontAlgn="base">
              <a:spcBef>
                <a:spcPct val="0"/>
              </a:spcBef>
              <a:spcAft>
                <a:spcPct val="0"/>
              </a:spcAft>
              <a:defRPr/>
            </a:pPr>
            <a:r>
              <a:rPr lang="es-ES" sz="2000" b="1" dirty="0">
                <a:solidFill>
                  <a:schemeClr val="tx1"/>
                </a:solidFill>
              </a:rPr>
              <a:t>Conjunto de normas que regulan las relaciones de los particulares  cuando ejercen la profesión del comercio o cuando celebran actos de comercio.</a:t>
            </a:r>
          </a:p>
          <a:p>
            <a:pPr algn="just" fontAlgn="base">
              <a:spcBef>
                <a:spcPct val="0"/>
              </a:spcBef>
              <a:spcAft>
                <a:spcPct val="0"/>
              </a:spcAft>
              <a:defRPr/>
            </a:pPr>
            <a:endParaRPr lang="en-US" sz="1400" b="1" dirty="0">
              <a:solidFill>
                <a:srgbClr val="FFFFFF"/>
              </a:solidFill>
            </a:endParaRPr>
          </a:p>
        </p:txBody>
      </p:sp>
      <p:sp>
        <p:nvSpPr>
          <p:cNvPr id="2" name="1 Flecha derecha"/>
          <p:cNvSpPr/>
          <p:nvPr/>
        </p:nvSpPr>
        <p:spPr>
          <a:xfrm rot="5400000">
            <a:off x="3320257" y="2615407"/>
            <a:ext cx="650875" cy="328612"/>
          </a:xfrm>
          <a:prstGeom prst="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fontAlgn="base">
              <a:spcBef>
                <a:spcPct val="0"/>
              </a:spcBef>
              <a:spcAft>
                <a:spcPct val="0"/>
              </a:spcAft>
              <a:defRPr/>
            </a:pPr>
            <a:endParaRPr lang="es-MX" dirty="0">
              <a:solidFill>
                <a:prstClr val="black"/>
              </a:solidFill>
            </a:endParaRPr>
          </a:p>
        </p:txBody>
      </p:sp>
      <p:sp>
        <p:nvSpPr>
          <p:cNvPr id="13" name="12 Flecha derecha"/>
          <p:cNvSpPr/>
          <p:nvPr/>
        </p:nvSpPr>
        <p:spPr>
          <a:xfrm rot="5400000">
            <a:off x="7714804" y="2608467"/>
            <a:ext cx="650725" cy="341113"/>
          </a:xfrm>
          <a:prstGeom prst="rightArrow">
            <a:avLst/>
          </a:prstGeom>
        </p:spPr>
        <p:style>
          <a:lnRef idx="0">
            <a:schemeClr val="accent5"/>
          </a:lnRef>
          <a:fillRef idx="3">
            <a:schemeClr val="accent5"/>
          </a:fillRef>
          <a:effectRef idx="3">
            <a:schemeClr val="accent5"/>
          </a:effectRef>
          <a:fontRef idx="minor">
            <a:schemeClr val="lt1"/>
          </a:fontRef>
        </p:style>
        <p:txBody>
          <a:bodyPr anchor="ctr"/>
          <a:lstStyle/>
          <a:p>
            <a:pPr algn="ctr" fontAlgn="base">
              <a:spcBef>
                <a:spcPct val="0"/>
              </a:spcBef>
              <a:spcAft>
                <a:spcPct val="0"/>
              </a:spcAft>
              <a:defRPr/>
            </a:pPr>
            <a:endParaRPr lang="es-MX" dirty="0">
              <a:solidFill>
                <a:prstClr val="white"/>
              </a:solidFill>
            </a:endParaRPr>
          </a:p>
        </p:txBody>
      </p:sp>
    </p:spTree>
    <p:extLst>
      <p:ext uri="{BB962C8B-B14F-4D97-AF65-F5344CB8AC3E}">
        <p14:creationId xmlns:p14="http://schemas.microsoft.com/office/powerpoint/2010/main" val="259913899"/>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5"/>
          <p:cNvSpPr txBox="1">
            <a:spLocks noChangeArrowheads="1"/>
          </p:cNvSpPr>
          <p:nvPr/>
        </p:nvSpPr>
        <p:spPr bwMode="auto">
          <a:xfrm>
            <a:off x="3431704" y="332656"/>
            <a:ext cx="6048672" cy="523220"/>
          </a:xfrm>
          <a:prstGeom prst="rect">
            <a:avLst/>
          </a:prstGeom>
          <a:noFill/>
          <a:ln w="9525">
            <a:noFill/>
            <a:miter lim="800000"/>
            <a:headEnd/>
            <a:tailEnd/>
          </a:ln>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base">
              <a:spcBef>
                <a:spcPct val="50000"/>
              </a:spcBef>
              <a:spcAft>
                <a:spcPct val="0"/>
              </a:spcAft>
              <a:defRPr/>
            </a:pPr>
            <a:r>
              <a:rPr lang="es-ES" sz="2800" b="1" dirty="0">
                <a:ln w="11430"/>
                <a:gradFill>
                  <a:gsLst>
                    <a:gs pos="0">
                      <a:srgbClr val="FEA022">
                        <a:tint val="90000"/>
                        <a:satMod val="120000"/>
                      </a:srgbClr>
                    </a:gs>
                    <a:gs pos="25000">
                      <a:srgbClr val="FEA022">
                        <a:tint val="93000"/>
                        <a:satMod val="120000"/>
                      </a:srgbClr>
                    </a:gs>
                    <a:gs pos="50000">
                      <a:srgbClr val="FEA022">
                        <a:shade val="89000"/>
                        <a:satMod val="110000"/>
                      </a:srgbClr>
                    </a:gs>
                    <a:gs pos="75000">
                      <a:srgbClr val="FEA022">
                        <a:tint val="93000"/>
                        <a:satMod val="120000"/>
                      </a:srgbClr>
                    </a:gs>
                    <a:gs pos="100000">
                      <a:srgbClr val="FEA022">
                        <a:tint val="90000"/>
                        <a:satMod val="120000"/>
                      </a:srgbClr>
                    </a:gs>
                  </a:gsLst>
                  <a:lin ang="5400000"/>
                </a:gradFill>
                <a:effectLst>
                  <a:outerShdw blurRad="80000" dist="40000" dir="5040000" algn="tl">
                    <a:srgbClr val="000000">
                      <a:alpha val="30000"/>
                    </a:srgbClr>
                  </a:outerShdw>
                </a:effectLst>
                <a:cs typeface="Arial" panose="020B0604020202020204" pitchFamily="34" charset="0"/>
              </a:rPr>
              <a:t>EDAD ANTIGUA</a:t>
            </a:r>
          </a:p>
        </p:txBody>
      </p:sp>
      <p:sp>
        <p:nvSpPr>
          <p:cNvPr id="6" name="AutoShape 8"/>
          <p:cNvSpPr>
            <a:spLocks noChangeArrowheads="1"/>
          </p:cNvSpPr>
          <p:nvPr/>
        </p:nvSpPr>
        <p:spPr bwMode="gray">
          <a:xfrm>
            <a:off x="1901824" y="1268414"/>
            <a:ext cx="2057400" cy="574675"/>
          </a:xfrm>
          <a:prstGeom prst="roundRect">
            <a:avLst>
              <a:gd name="adj" fmla="val 50000"/>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fontAlgn="base">
              <a:spcBef>
                <a:spcPct val="0"/>
              </a:spcBef>
              <a:spcAft>
                <a:spcPct val="0"/>
              </a:spcAft>
              <a:defRPr/>
            </a:pPr>
            <a:r>
              <a:rPr lang="en-US" b="1" dirty="0">
                <a:solidFill>
                  <a:srgbClr val="FFFFFF"/>
                </a:solidFill>
                <a:effectLst>
                  <a:outerShdw blurRad="38100" dist="38100" dir="2700000" algn="tl">
                    <a:srgbClr val="000000"/>
                  </a:outerShdw>
                </a:effectLst>
              </a:rPr>
              <a:t>ELEMENTOS</a:t>
            </a:r>
          </a:p>
        </p:txBody>
      </p:sp>
      <p:sp>
        <p:nvSpPr>
          <p:cNvPr id="7" name="AutoShape 9"/>
          <p:cNvSpPr>
            <a:spLocks noChangeArrowheads="1"/>
          </p:cNvSpPr>
          <p:nvPr/>
        </p:nvSpPr>
        <p:spPr bwMode="gray">
          <a:xfrm>
            <a:off x="5087938" y="1196976"/>
            <a:ext cx="2057400" cy="574675"/>
          </a:xfrm>
          <a:prstGeom prst="roundRect">
            <a:avLst>
              <a:gd name="adj" fmla="val 50000"/>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fontAlgn="base">
              <a:spcBef>
                <a:spcPct val="0"/>
              </a:spcBef>
              <a:spcAft>
                <a:spcPct val="0"/>
              </a:spcAft>
              <a:defRPr/>
            </a:pPr>
            <a:r>
              <a:rPr lang="en-US" b="1" dirty="0">
                <a:solidFill>
                  <a:srgbClr val="FFFFFF"/>
                </a:solidFill>
                <a:effectLst>
                  <a:outerShdw blurRad="38100" dist="38100" dir="2700000" algn="tl">
                    <a:srgbClr val="000000"/>
                  </a:outerShdw>
                </a:effectLst>
              </a:rPr>
              <a:t>CULTURAS </a:t>
            </a:r>
          </a:p>
        </p:txBody>
      </p:sp>
      <p:sp>
        <p:nvSpPr>
          <p:cNvPr id="8" name="AutoShape 10"/>
          <p:cNvSpPr>
            <a:spLocks noChangeArrowheads="1"/>
          </p:cNvSpPr>
          <p:nvPr/>
        </p:nvSpPr>
        <p:spPr bwMode="gray">
          <a:xfrm>
            <a:off x="7959725" y="1196976"/>
            <a:ext cx="2057400" cy="574675"/>
          </a:xfrm>
          <a:prstGeom prst="roundRect">
            <a:avLst>
              <a:gd name="adj" fmla="val 50000"/>
            </a:avLst>
          </a:prstGeom>
          <a:ln>
            <a:headEnd/>
            <a:tailEnd/>
          </a:ln>
        </p:spPr>
        <p:style>
          <a:lnRef idx="2">
            <a:schemeClr val="accent4">
              <a:shade val="50000"/>
            </a:schemeClr>
          </a:lnRef>
          <a:fillRef idx="1">
            <a:schemeClr val="accent4"/>
          </a:fillRef>
          <a:effectRef idx="0">
            <a:schemeClr val="accent4"/>
          </a:effectRef>
          <a:fontRef idx="minor">
            <a:schemeClr val="lt1"/>
          </a:fontRef>
        </p:style>
        <p:txBody>
          <a:bodyPr wrap="none" anchor="ctr"/>
          <a:lstStyle/>
          <a:p>
            <a:pPr algn="ctr" fontAlgn="base">
              <a:spcBef>
                <a:spcPct val="0"/>
              </a:spcBef>
              <a:spcAft>
                <a:spcPct val="0"/>
              </a:spcAft>
              <a:defRPr/>
            </a:pPr>
            <a:r>
              <a:rPr lang="en-US" b="1" dirty="0">
                <a:solidFill>
                  <a:srgbClr val="FFFFFF"/>
                </a:solidFill>
                <a:effectLst>
                  <a:outerShdw blurRad="38100" dist="38100" dir="2700000" algn="tl">
                    <a:srgbClr val="000000"/>
                  </a:outerShdw>
                </a:effectLst>
              </a:rPr>
              <a:t>POR EJEMPLO</a:t>
            </a:r>
          </a:p>
        </p:txBody>
      </p:sp>
      <p:sp>
        <p:nvSpPr>
          <p:cNvPr id="9" name="Text Box 14"/>
          <p:cNvSpPr txBox="1">
            <a:spLocks noChangeArrowheads="1"/>
          </p:cNvSpPr>
          <p:nvPr/>
        </p:nvSpPr>
        <p:spPr bwMode="auto">
          <a:xfrm>
            <a:off x="5165726" y="2492375"/>
            <a:ext cx="2226418" cy="2462213"/>
          </a:xfrm>
          <a:prstGeom prst="rect">
            <a:avLst/>
          </a:prstGeom>
          <a:noFill/>
          <a:ln w="9525" algn="ctr">
            <a:noFill/>
            <a:miter lim="800000"/>
            <a:headEnd/>
            <a:tailEnd/>
          </a:ln>
          <a:effectLst>
            <a:outerShdw dist="35921" dir="2700000" algn="ctr" rotWithShape="0">
              <a:srgbClr val="000000">
                <a:alpha val="50000"/>
              </a:srgbClr>
            </a:outerShdw>
            <a:reflection blurRad="6350" stA="50000" endA="300" endPos="55500" dist="50800" dir="5400000" sy="-100000" algn="bl" rotWithShape="0"/>
          </a:effectLst>
        </p:spPr>
        <p:txBody>
          <a:bodyPr>
            <a:spAutoFit/>
          </a:bodyPr>
          <a:lstStyle/>
          <a:p>
            <a:pPr fontAlgn="base">
              <a:spcBef>
                <a:spcPct val="0"/>
              </a:spcBef>
              <a:spcAft>
                <a:spcPct val="0"/>
              </a:spcAft>
              <a:defRPr/>
            </a:pPr>
            <a:r>
              <a:rPr lang="es-ES" b="1" dirty="0">
                <a:cs typeface="Arial" panose="020B0604020202020204" pitchFamily="34" charset="0"/>
              </a:rPr>
              <a:t>Caldeos, fenicios, griegos, asirios, chinos, persas, hebreos, indios, árabes y  romanos  entre otros.</a:t>
            </a:r>
          </a:p>
          <a:p>
            <a:pPr algn="just" fontAlgn="base">
              <a:spcBef>
                <a:spcPct val="0"/>
              </a:spcBef>
              <a:spcAft>
                <a:spcPct val="0"/>
              </a:spcAft>
              <a:defRPr/>
            </a:pPr>
            <a:endParaRPr lang="es-ES" sz="1400" b="1" dirty="0">
              <a:solidFill>
                <a:srgbClr val="FFFFFF"/>
              </a:solidFill>
              <a:latin typeface="Arial" charset="0"/>
              <a:cs typeface="Arial" panose="020B0604020202020204" pitchFamily="34" charset="0"/>
            </a:endParaRPr>
          </a:p>
          <a:p>
            <a:pPr algn="just" fontAlgn="base">
              <a:spcBef>
                <a:spcPct val="0"/>
              </a:spcBef>
              <a:spcAft>
                <a:spcPct val="0"/>
              </a:spcAft>
              <a:defRPr/>
            </a:pPr>
            <a:endParaRPr lang="en-US" sz="1400" b="1" dirty="0">
              <a:solidFill>
                <a:srgbClr val="FFFFFF"/>
              </a:solidFill>
              <a:latin typeface="Arial" charset="0"/>
              <a:cs typeface="Arial" panose="020B0604020202020204" pitchFamily="34" charset="0"/>
            </a:endParaRPr>
          </a:p>
        </p:txBody>
      </p:sp>
      <p:sp>
        <p:nvSpPr>
          <p:cNvPr id="10" name="Text Box 15"/>
          <p:cNvSpPr txBox="1">
            <a:spLocks noChangeArrowheads="1"/>
          </p:cNvSpPr>
          <p:nvPr/>
        </p:nvSpPr>
        <p:spPr bwMode="auto">
          <a:xfrm>
            <a:off x="7608168" y="2470150"/>
            <a:ext cx="2592288" cy="2523768"/>
          </a:xfrm>
          <a:prstGeom prst="rect">
            <a:avLst/>
          </a:prstGeom>
          <a:ln>
            <a:headEnd/>
            <a:tailEnd/>
          </a:ln>
          <a:effectLst>
            <a:outerShdw blurRad="95000" algn="tl" rotWithShape="0">
              <a:srgbClr val="000000">
                <a:alpha val="50000"/>
              </a:srgbClr>
            </a:outerShdw>
            <a:reflection blurRad="6350" stA="50000" endA="300" endPos="55500" dist="101600" dir="5400000" sy="-100000" algn="bl" rotWithShape="0"/>
          </a:effectLst>
        </p:spPr>
        <p:style>
          <a:lnRef idx="0">
            <a:schemeClr val="accent3"/>
          </a:lnRef>
          <a:fillRef idx="3">
            <a:schemeClr val="accent3"/>
          </a:fillRef>
          <a:effectRef idx="3">
            <a:schemeClr val="accent3"/>
          </a:effectRef>
          <a:fontRef idx="minor">
            <a:schemeClr val="lt1"/>
          </a:fontRef>
        </p:style>
        <p:txBody>
          <a:bodyPr>
            <a:spAutoFit/>
          </a:bodyPr>
          <a:lstStyle/>
          <a:p>
            <a:pPr fontAlgn="base">
              <a:spcBef>
                <a:spcPct val="0"/>
              </a:spcBef>
              <a:spcAft>
                <a:spcPct val="0"/>
              </a:spcAft>
              <a:defRPr/>
            </a:pPr>
            <a:r>
              <a:rPr lang="es-ES" b="1" dirty="0">
                <a:solidFill>
                  <a:schemeClr val="tx1"/>
                </a:solidFill>
              </a:rPr>
              <a:t>Los persas: </a:t>
            </a:r>
          </a:p>
          <a:p>
            <a:pPr fontAlgn="base">
              <a:spcBef>
                <a:spcPct val="0"/>
              </a:spcBef>
              <a:spcAft>
                <a:spcPct val="0"/>
              </a:spcAft>
              <a:defRPr/>
            </a:pPr>
            <a:r>
              <a:rPr lang="es-ES" b="1" dirty="0">
                <a:solidFill>
                  <a:schemeClr val="tx1"/>
                </a:solidFill>
              </a:rPr>
              <a:t> fomentaron  el</a:t>
            </a:r>
          </a:p>
          <a:p>
            <a:pPr fontAlgn="base">
              <a:spcBef>
                <a:spcPct val="0"/>
              </a:spcBef>
              <a:spcAft>
                <a:spcPct val="0"/>
              </a:spcAft>
              <a:defRPr/>
            </a:pPr>
            <a:r>
              <a:rPr lang="es-ES" b="1" dirty="0">
                <a:solidFill>
                  <a:schemeClr val="tx1"/>
                </a:solidFill>
              </a:rPr>
              <a:t> comercio asiático al aumentar  las seguridades de las comunicaciones  y establecer ciertos mercados regulares.</a:t>
            </a:r>
          </a:p>
          <a:p>
            <a:pPr algn="just" fontAlgn="base">
              <a:spcBef>
                <a:spcPct val="0"/>
              </a:spcBef>
              <a:spcAft>
                <a:spcPct val="0"/>
              </a:spcAft>
              <a:defRPr/>
            </a:pPr>
            <a:r>
              <a:rPr lang="en-US" sz="1400" b="1" dirty="0">
                <a:solidFill>
                  <a:srgbClr val="FFFFFF"/>
                </a:solidFill>
              </a:rPr>
              <a:t> </a:t>
            </a:r>
          </a:p>
        </p:txBody>
      </p:sp>
      <p:sp>
        <p:nvSpPr>
          <p:cNvPr id="12" name="Text Box 17"/>
          <p:cNvSpPr txBox="1">
            <a:spLocks noChangeArrowheads="1"/>
          </p:cNvSpPr>
          <p:nvPr/>
        </p:nvSpPr>
        <p:spPr bwMode="auto">
          <a:xfrm>
            <a:off x="1703512" y="2565400"/>
            <a:ext cx="3065338" cy="2031325"/>
          </a:xfrm>
          <a:prstGeom prst="rect">
            <a:avLst/>
          </a:prstGeom>
          <a:ln>
            <a:headEnd/>
            <a:tailEnd/>
          </a:ln>
          <a:effectLst>
            <a:outerShdw blurRad="95000" rotWithShape="0">
              <a:srgbClr val="000000">
                <a:alpha val="50000"/>
              </a:srgbClr>
            </a:outerShdw>
            <a:reflection blurRad="6350" stA="50000" endA="300" endPos="55500" dist="101600" dir="5400000" sy="-100000" algn="bl" rotWithShape="0"/>
            <a:softEdge rad="12700"/>
          </a:effectLst>
        </p:spPr>
        <p:style>
          <a:lnRef idx="1">
            <a:schemeClr val="accent4"/>
          </a:lnRef>
          <a:fillRef idx="2">
            <a:schemeClr val="accent4"/>
          </a:fillRef>
          <a:effectRef idx="1">
            <a:schemeClr val="accent4"/>
          </a:effectRef>
          <a:fontRef idx="minor">
            <a:schemeClr val="dk1"/>
          </a:fontRef>
        </p:style>
        <p:txBody>
          <a:bodyPr>
            <a:spAutoFit/>
          </a:bodyPr>
          <a:lstStyle/>
          <a:p>
            <a:pPr algn="just" fontAlgn="base">
              <a:spcBef>
                <a:spcPct val="0"/>
              </a:spcBef>
              <a:spcAft>
                <a:spcPct val="0"/>
              </a:spcAft>
              <a:defRPr/>
            </a:pPr>
            <a:r>
              <a:rPr lang="es-ES" b="1" dirty="0">
                <a:solidFill>
                  <a:schemeClr val="tx1"/>
                </a:solidFill>
              </a:rPr>
              <a:t>Algunos pueblos se distinguieron en la antigüedad como pueblos comerciantes, por su situación geográfica o por su fuerza conquistadora.</a:t>
            </a:r>
          </a:p>
        </p:txBody>
      </p:sp>
    </p:spTree>
    <p:extLst>
      <p:ext uri="{BB962C8B-B14F-4D97-AF65-F5344CB8AC3E}">
        <p14:creationId xmlns:p14="http://schemas.microsoft.com/office/powerpoint/2010/main" val="4228781981"/>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5"/>
          <p:cNvSpPr txBox="1">
            <a:spLocks noChangeArrowheads="1"/>
          </p:cNvSpPr>
          <p:nvPr/>
        </p:nvSpPr>
        <p:spPr bwMode="auto">
          <a:xfrm>
            <a:off x="3601244" y="213570"/>
            <a:ext cx="6048672" cy="1077218"/>
          </a:xfrm>
          <a:prstGeom prst="rect">
            <a:avLst/>
          </a:prstGeom>
          <a:noFill/>
          <a:ln w="9525">
            <a:noFill/>
            <a:miter lim="800000"/>
            <a:headEnd/>
            <a:tailEnd/>
          </a:ln>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base">
              <a:spcBef>
                <a:spcPct val="50000"/>
              </a:spcBef>
              <a:spcAft>
                <a:spcPct val="0"/>
              </a:spcAft>
              <a:defRPr/>
            </a:pPr>
            <a:r>
              <a:rPr lang="es-ES" sz="2800" b="1" dirty="0">
                <a:ln w="11430"/>
                <a:gradFill>
                  <a:gsLst>
                    <a:gs pos="0">
                      <a:srgbClr val="FEA022">
                        <a:tint val="90000"/>
                        <a:satMod val="120000"/>
                      </a:srgbClr>
                    </a:gs>
                    <a:gs pos="25000">
                      <a:srgbClr val="FEA022">
                        <a:tint val="93000"/>
                        <a:satMod val="120000"/>
                      </a:srgbClr>
                    </a:gs>
                    <a:gs pos="50000">
                      <a:srgbClr val="FEA022">
                        <a:shade val="89000"/>
                        <a:satMod val="110000"/>
                      </a:srgbClr>
                    </a:gs>
                    <a:gs pos="75000">
                      <a:srgbClr val="FEA022">
                        <a:tint val="93000"/>
                        <a:satMod val="120000"/>
                      </a:srgbClr>
                    </a:gs>
                    <a:gs pos="100000">
                      <a:srgbClr val="FEA022">
                        <a:tint val="90000"/>
                        <a:satMod val="120000"/>
                      </a:srgbClr>
                    </a:gs>
                  </a:gsLst>
                  <a:lin ang="5400000"/>
                </a:gradFill>
                <a:effectLst>
                  <a:outerShdw blurRad="80000" dist="40000" dir="5040000" algn="tl">
                    <a:srgbClr val="000000">
                      <a:alpha val="30000"/>
                    </a:srgbClr>
                  </a:outerShdw>
                </a:effectLst>
                <a:cs typeface="Arial" panose="020B0604020202020204" pitchFamily="34" charset="0"/>
              </a:rPr>
              <a:t>EDAD MEDIA</a:t>
            </a:r>
            <a:endParaRPr lang="es-ES" sz="2400" b="1" u="sng" dirty="0">
              <a:ln w="11430"/>
              <a:gradFill>
                <a:gsLst>
                  <a:gs pos="0">
                    <a:srgbClr val="FEA022">
                      <a:tint val="90000"/>
                      <a:satMod val="120000"/>
                    </a:srgbClr>
                  </a:gs>
                  <a:gs pos="25000">
                    <a:srgbClr val="FEA022">
                      <a:tint val="93000"/>
                      <a:satMod val="120000"/>
                    </a:srgbClr>
                  </a:gs>
                  <a:gs pos="50000">
                    <a:srgbClr val="FEA022">
                      <a:shade val="89000"/>
                      <a:satMod val="110000"/>
                    </a:srgbClr>
                  </a:gs>
                  <a:gs pos="75000">
                    <a:srgbClr val="FEA022">
                      <a:tint val="93000"/>
                      <a:satMod val="120000"/>
                    </a:srgbClr>
                  </a:gs>
                  <a:gs pos="100000">
                    <a:srgbClr val="FEA022">
                      <a:tint val="90000"/>
                      <a:satMod val="120000"/>
                    </a:srgbClr>
                  </a:gs>
                </a:gsLst>
                <a:lin ang="5400000"/>
              </a:gradFill>
              <a:effectLst>
                <a:outerShdw blurRad="80000" dist="40000" dir="5040000" algn="tl">
                  <a:srgbClr val="000000">
                    <a:alpha val="30000"/>
                  </a:srgbClr>
                </a:outerShdw>
              </a:effectLst>
              <a:latin typeface="Algerian" pitchFamily="82" charset="0"/>
              <a:cs typeface="Arial" panose="020B0604020202020204" pitchFamily="34" charset="0"/>
            </a:endParaRPr>
          </a:p>
          <a:p>
            <a:pPr algn="ctr" fontAlgn="base">
              <a:spcBef>
                <a:spcPct val="50000"/>
              </a:spcBef>
              <a:spcAft>
                <a:spcPct val="0"/>
              </a:spcAft>
              <a:defRPr/>
            </a:pPr>
            <a:endParaRPr lang="es-ES" sz="2400" b="1" u="sng" dirty="0">
              <a:ln w="11430"/>
              <a:gradFill>
                <a:gsLst>
                  <a:gs pos="0">
                    <a:srgbClr val="FEA022">
                      <a:tint val="90000"/>
                      <a:satMod val="120000"/>
                    </a:srgbClr>
                  </a:gs>
                  <a:gs pos="25000">
                    <a:srgbClr val="FEA022">
                      <a:tint val="93000"/>
                      <a:satMod val="120000"/>
                    </a:srgbClr>
                  </a:gs>
                  <a:gs pos="50000">
                    <a:srgbClr val="FEA022">
                      <a:shade val="89000"/>
                      <a:satMod val="110000"/>
                    </a:srgbClr>
                  </a:gs>
                  <a:gs pos="75000">
                    <a:srgbClr val="FEA022">
                      <a:tint val="93000"/>
                      <a:satMod val="120000"/>
                    </a:srgbClr>
                  </a:gs>
                  <a:gs pos="100000">
                    <a:srgbClr val="FEA022">
                      <a:tint val="90000"/>
                      <a:satMod val="120000"/>
                    </a:srgbClr>
                  </a:gs>
                </a:gsLst>
                <a:lin ang="5400000"/>
              </a:gradFill>
              <a:effectLst>
                <a:outerShdw blurRad="80000" dist="40000" dir="5040000" algn="tl">
                  <a:srgbClr val="000000">
                    <a:alpha val="30000"/>
                  </a:srgbClr>
                </a:outerShdw>
              </a:effectLst>
              <a:latin typeface="Algerian" pitchFamily="82" charset="0"/>
              <a:cs typeface="Arial" panose="020B0604020202020204" pitchFamily="34" charset="0"/>
            </a:endParaRPr>
          </a:p>
        </p:txBody>
      </p:sp>
      <p:sp>
        <p:nvSpPr>
          <p:cNvPr id="6" name="AutoShape 8"/>
          <p:cNvSpPr>
            <a:spLocks noChangeArrowheads="1"/>
          </p:cNvSpPr>
          <p:nvPr/>
        </p:nvSpPr>
        <p:spPr bwMode="gray">
          <a:xfrm>
            <a:off x="2298849" y="1015283"/>
            <a:ext cx="2057400" cy="574675"/>
          </a:xfrm>
          <a:prstGeom prst="roundRect">
            <a:avLst>
              <a:gd name="adj" fmla="val 50000"/>
            </a:avLst>
          </a:prstGeom>
          <a:ln>
            <a:headEnd/>
            <a:tailEnd/>
          </a:ln>
        </p:spPr>
        <p:style>
          <a:lnRef idx="1">
            <a:schemeClr val="accent5"/>
          </a:lnRef>
          <a:fillRef idx="3">
            <a:schemeClr val="accent5"/>
          </a:fillRef>
          <a:effectRef idx="2">
            <a:schemeClr val="accent5"/>
          </a:effectRef>
          <a:fontRef idx="minor">
            <a:schemeClr val="lt1"/>
          </a:fontRef>
        </p:style>
        <p:txBody>
          <a:bodyPr wrap="none" anchor="ctr"/>
          <a:lstStyle/>
          <a:p>
            <a:pPr algn="ctr" fontAlgn="base">
              <a:spcBef>
                <a:spcPct val="0"/>
              </a:spcBef>
              <a:spcAft>
                <a:spcPct val="0"/>
              </a:spcAft>
              <a:defRPr/>
            </a:pPr>
            <a:r>
              <a:rPr lang="en-US" b="1" dirty="0">
                <a:solidFill>
                  <a:srgbClr val="FFFFFF"/>
                </a:solidFill>
                <a:effectLst>
                  <a:outerShdw blurRad="38100" dist="38100" dir="2700000" algn="tl">
                    <a:srgbClr val="000000"/>
                  </a:outerShdw>
                </a:effectLst>
              </a:rPr>
              <a:t>FENICIOS</a:t>
            </a:r>
          </a:p>
        </p:txBody>
      </p:sp>
      <p:sp>
        <p:nvSpPr>
          <p:cNvPr id="7" name="AutoShape 9"/>
          <p:cNvSpPr>
            <a:spLocks noChangeArrowheads="1"/>
          </p:cNvSpPr>
          <p:nvPr/>
        </p:nvSpPr>
        <p:spPr bwMode="gray">
          <a:xfrm>
            <a:off x="5214938" y="1125538"/>
            <a:ext cx="2057400" cy="574675"/>
          </a:xfrm>
          <a:prstGeom prst="roundRect">
            <a:avLst>
              <a:gd name="adj" fmla="val 50000"/>
            </a:avLst>
          </a:prstGeom>
          <a:solidFill>
            <a:schemeClr val="accent2">
              <a:lumMod val="75000"/>
            </a:schemeClr>
          </a:solidFill>
          <a:ln>
            <a:headEnd/>
            <a:tailEnd/>
          </a:ln>
        </p:spPr>
        <p:style>
          <a:lnRef idx="1">
            <a:schemeClr val="accent6"/>
          </a:lnRef>
          <a:fillRef idx="3">
            <a:schemeClr val="accent6"/>
          </a:fillRef>
          <a:effectRef idx="2">
            <a:schemeClr val="accent6"/>
          </a:effectRef>
          <a:fontRef idx="minor">
            <a:schemeClr val="lt1"/>
          </a:fontRef>
        </p:style>
        <p:txBody>
          <a:bodyPr wrap="none" anchor="ctr"/>
          <a:lstStyle/>
          <a:p>
            <a:pPr algn="ctr" fontAlgn="base">
              <a:spcBef>
                <a:spcPct val="0"/>
              </a:spcBef>
              <a:spcAft>
                <a:spcPct val="0"/>
              </a:spcAft>
              <a:defRPr/>
            </a:pPr>
            <a:r>
              <a:rPr lang="en-US" b="1" dirty="0">
                <a:solidFill>
                  <a:srgbClr val="FFFFFF"/>
                </a:solidFill>
                <a:effectLst>
                  <a:outerShdw blurRad="38100" dist="38100" dir="2700000" algn="tl">
                    <a:srgbClr val="000000"/>
                  </a:outerShdw>
                </a:effectLst>
              </a:rPr>
              <a:t>GRIEGOS</a:t>
            </a:r>
          </a:p>
        </p:txBody>
      </p:sp>
      <p:sp>
        <p:nvSpPr>
          <p:cNvPr id="8" name="AutoShape 10"/>
          <p:cNvSpPr>
            <a:spLocks noChangeArrowheads="1"/>
          </p:cNvSpPr>
          <p:nvPr/>
        </p:nvSpPr>
        <p:spPr bwMode="gray">
          <a:xfrm>
            <a:off x="8348663" y="1125539"/>
            <a:ext cx="2057400" cy="574675"/>
          </a:xfrm>
          <a:prstGeom prst="roundRect">
            <a:avLst>
              <a:gd name="adj" fmla="val 50000"/>
            </a:avLst>
          </a:prstGeom>
          <a:solidFill>
            <a:schemeClr val="accent4">
              <a:lumMod val="75000"/>
            </a:schemeClr>
          </a:solidFill>
          <a:ln>
            <a:headEnd/>
            <a:tailEnd/>
          </a:ln>
        </p:spPr>
        <p:style>
          <a:lnRef idx="1">
            <a:schemeClr val="accent6"/>
          </a:lnRef>
          <a:fillRef idx="3">
            <a:schemeClr val="accent6"/>
          </a:fillRef>
          <a:effectRef idx="2">
            <a:schemeClr val="accent6"/>
          </a:effectRef>
          <a:fontRef idx="minor">
            <a:schemeClr val="lt1"/>
          </a:fontRef>
        </p:style>
        <p:txBody>
          <a:bodyPr wrap="none" anchor="ctr"/>
          <a:lstStyle/>
          <a:p>
            <a:pPr algn="ctr" fontAlgn="base">
              <a:spcBef>
                <a:spcPct val="0"/>
              </a:spcBef>
              <a:spcAft>
                <a:spcPct val="0"/>
              </a:spcAft>
              <a:defRPr/>
            </a:pPr>
            <a:r>
              <a:rPr lang="en-US" b="1" dirty="0">
                <a:solidFill>
                  <a:srgbClr val="FFFFFF"/>
                </a:solidFill>
                <a:effectLst>
                  <a:outerShdw blurRad="38100" dist="38100" dir="2700000" algn="tl">
                    <a:srgbClr val="000000"/>
                  </a:outerShdw>
                </a:effectLst>
              </a:rPr>
              <a:t>ROMA</a:t>
            </a:r>
          </a:p>
        </p:txBody>
      </p:sp>
      <p:sp>
        <p:nvSpPr>
          <p:cNvPr id="9" name="Text Box 14"/>
          <p:cNvSpPr txBox="1">
            <a:spLocks noChangeArrowheads="1"/>
          </p:cNvSpPr>
          <p:nvPr/>
        </p:nvSpPr>
        <p:spPr bwMode="auto">
          <a:xfrm>
            <a:off x="4656139" y="1916114"/>
            <a:ext cx="3024187" cy="2492990"/>
          </a:xfrm>
          <a:prstGeom prst="rect">
            <a:avLst/>
          </a:prstGeom>
          <a:noFill/>
          <a:ln w="9525" algn="ctr">
            <a:noFill/>
            <a:miter lim="800000"/>
            <a:headEnd/>
            <a:tailEnd/>
          </a:ln>
          <a:effectLst>
            <a:outerShdw dist="35921" dir="2700000" algn="ctr" rotWithShape="0">
              <a:srgbClr val="000000">
                <a:alpha val="50000"/>
              </a:srgbClr>
            </a:outerShdw>
          </a:effectLst>
        </p:spPr>
        <p:txBody>
          <a:bodyPr>
            <a:spAutoFit/>
          </a:bodyPr>
          <a:lstStyle/>
          <a:p>
            <a:pPr algn="ctr" fontAlgn="base">
              <a:spcBef>
                <a:spcPct val="0"/>
              </a:spcBef>
              <a:spcAft>
                <a:spcPct val="0"/>
              </a:spcAft>
              <a:defRPr/>
            </a:pPr>
            <a:r>
              <a:rPr lang="es-ES" sz="1600" b="1" dirty="0">
                <a:cs typeface="Arial" panose="020B0604020202020204" pitchFamily="34" charset="0"/>
              </a:rPr>
              <a:t>Los griegos: generalizaron el uso de la moneda acuñada. se les debe la ley rodiaque reglamentaba la echazon (reparto de las perdidas ante un siniestro proporcionalmente entre los interesados.</a:t>
            </a:r>
          </a:p>
          <a:p>
            <a:pPr algn="just" fontAlgn="base">
              <a:spcBef>
                <a:spcPct val="0"/>
              </a:spcBef>
              <a:spcAft>
                <a:spcPct val="0"/>
              </a:spcAft>
              <a:defRPr/>
            </a:pPr>
            <a:r>
              <a:rPr lang="es-ES" sz="1400" b="1" dirty="0">
                <a:solidFill>
                  <a:srgbClr val="FFFFFF"/>
                </a:solidFill>
                <a:latin typeface="Arial" charset="0"/>
                <a:cs typeface="Arial" panose="020B0604020202020204" pitchFamily="34" charset="0"/>
              </a:rPr>
              <a:t> </a:t>
            </a:r>
          </a:p>
          <a:p>
            <a:pPr algn="just" fontAlgn="base">
              <a:spcBef>
                <a:spcPct val="0"/>
              </a:spcBef>
              <a:spcAft>
                <a:spcPct val="0"/>
              </a:spcAft>
              <a:defRPr/>
            </a:pPr>
            <a:endParaRPr lang="en-US" sz="1400" b="1" dirty="0">
              <a:solidFill>
                <a:srgbClr val="FFFFFF"/>
              </a:solidFill>
              <a:latin typeface="Arial" charset="0"/>
              <a:cs typeface="Arial" panose="020B0604020202020204" pitchFamily="34" charset="0"/>
            </a:endParaRPr>
          </a:p>
        </p:txBody>
      </p:sp>
      <p:sp>
        <p:nvSpPr>
          <p:cNvPr id="10" name="Text Box 15"/>
          <p:cNvSpPr txBox="1">
            <a:spLocks noChangeArrowheads="1"/>
          </p:cNvSpPr>
          <p:nvPr/>
        </p:nvSpPr>
        <p:spPr bwMode="auto">
          <a:xfrm>
            <a:off x="7896225" y="2056656"/>
            <a:ext cx="2509838" cy="2031325"/>
          </a:xfrm>
          <a:prstGeom prst="rect">
            <a:avLst/>
          </a:prstGeom>
          <a:noFill/>
          <a:ln w="9525" algn="ctr">
            <a:noFill/>
            <a:miter lim="800000"/>
            <a:headEnd/>
            <a:tailEnd/>
          </a:ln>
          <a:effectLst>
            <a:outerShdw dist="35921" dir="2700000" algn="ctr" rotWithShape="0">
              <a:srgbClr val="000000">
                <a:alpha val="50000"/>
              </a:srgbClr>
            </a:outerShdw>
          </a:effectLst>
        </p:spPr>
        <p:txBody>
          <a:bodyPr>
            <a:spAutoFit/>
          </a:bodyPr>
          <a:lstStyle/>
          <a:p>
            <a:pPr algn="ctr" fontAlgn="base">
              <a:spcBef>
                <a:spcPct val="0"/>
              </a:spcBef>
              <a:spcAft>
                <a:spcPct val="0"/>
              </a:spcAft>
              <a:defRPr/>
            </a:pPr>
            <a:r>
              <a:rPr lang="es-ES" sz="1600" b="1" dirty="0">
                <a:cs typeface="Arial" panose="020B0604020202020204" pitchFamily="34" charset="0"/>
              </a:rPr>
              <a:t>Roma: no conoció un derecho mercantil como rama distinta y separada del tronco único del derecho privado dada la actividad del pretor</a:t>
            </a:r>
            <a:r>
              <a:rPr lang="es-ES" sz="1600" b="1" dirty="0">
                <a:solidFill>
                  <a:srgbClr val="FFFFFF"/>
                </a:solidFill>
                <a:cs typeface="Arial" panose="020B0604020202020204" pitchFamily="34" charset="0"/>
              </a:rPr>
              <a:t>.</a:t>
            </a:r>
          </a:p>
          <a:p>
            <a:pPr algn="just" fontAlgn="base">
              <a:spcBef>
                <a:spcPct val="0"/>
              </a:spcBef>
              <a:spcAft>
                <a:spcPct val="0"/>
              </a:spcAft>
              <a:defRPr/>
            </a:pPr>
            <a:endParaRPr lang="en-US" sz="1400" b="1" dirty="0">
              <a:solidFill>
                <a:srgbClr val="FFFFFF"/>
              </a:solidFill>
              <a:cs typeface="Arial" panose="020B0604020202020204" pitchFamily="34" charset="0"/>
            </a:endParaRPr>
          </a:p>
        </p:txBody>
      </p:sp>
      <p:sp>
        <p:nvSpPr>
          <p:cNvPr id="12" name="Text Box 17"/>
          <p:cNvSpPr txBox="1">
            <a:spLocks noChangeArrowheads="1"/>
          </p:cNvSpPr>
          <p:nvPr/>
        </p:nvSpPr>
        <p:spPr bwMode="auto">
          <a:xfrm>
            <a:off x="1778001" y="2133601"/>
            <a:ext cx="2665413" cy="1877437"/>
          </a:xfrm>
          <a:prstGeom prst="rect">
            <a:avLst/>
          </a:prstGeom>
          <a:noFill/>
          <a:ln w="9525" algn="ctr">
            <a:noFill/>
            <a:miter lim="800000"/>
            <a:headEnd/>
            <a:tailEnd/>
          </a:ln>
          <a:effectLst>
            <a:outerShdw dist="35921" dir="2700000" algn="ctr" rotWithShape="0">
              <a:srgbClr val="000000">
                <a:alpha val="50000"/>
              </a:srgbClr>
            </a:outerShdw>
          </a:effectLst>
        </p:spPr>
        <p:txBody>
          <a:bodyPr>
            <a:spAutoFit/>
          </a:bodyPr>
          <a:lstStyle/>
          <a:p>
            <a:pPr algn="ctr" fontAlgn="base">
              <a:spcBef>
                <a:spcPct val="0"/>
              </a:spcBef>
              <a:spcAft>
                <a:spcPct val="0"/>
              </a:spcAft>
              <a:defRPr/>
            </a:pPr>
            <a:r>
              <a:rPr lang="es-ES" sz="1600" b="1" dirty="0">
                <a:cs typeface="Arial" panose="020B0604020202020204" pitchFamily="34" charset="0"/>
              </a:rPr>
              <a:t>Los fenicios:  dieron inicio a las modalidades  sociales de los puertos y las factorías y al comercio por medio de tratados .</a:t>
            </a:r>
          </a:p>
          <a:p>
            <a:pPr algn="just" fontAlgn="base">
              <a:spcBef>
                <a:spcPct val="0"/>
              </a:spcBef>
              <a:spcAft>
                <a:spcPct val="0"/>
              </a:spcAft>
              <a:defRPr/>
            </a:pPr>
            <a:endParaRPr lang="en-US" sz="2000" b="1" dirty="0">
              <a:solidFill>
                <a:srgbClr val="FFFFFF"/>
              </a:solidFill>
              <a:latin typeface="Arial" charset="0"/>
              <a:cs typeface="Arial" panose="020B0604020202020204" pitchFamily="34" charset="0"/>
            </a:endParaRPr>
          </a:p>
        </p:txBody>
      </p:sp>
      <p:sp>
        <p:nvSpPr>
          <p:cNvPr id="33801" name="AutoShape 15" descr="data:image/jpg;base64,/9j/4AAQSkZJRgABAQAAAQABAAD/2wCEAAkGBhMSERUUExMWFBQWGBsYGBgXFxoaGBocGRwYGhkZGBkaGyceGxwjHBsXHy8gIycpLCwsGB8xNTAqNSYrLCkBCQoKBQUFDQUFDSkYEhgpKSkpKSkpKSkpKSkpKSkpKSkpKSkpKSkpKSkpKSkpKSkpKSkpKSkpKSkpKSkpKSkpKf/AABEIAOUA3AMBIgACEQEDEQH/xAAbAAACAgMBAAAAAAAAAAAAAAAFBgMEAAECB//EAEcQAAECBAMFBQYCBwcDBAMAAAECEQADITEEEkEFIlFhcQYTMoGRQqGxwdHwI1IUM2JyotLhB4KSk7LC8RUkgxZDY+IXc7P/xAAUAQEAAAAAAAAAAAAAAAAAAAAA/8QAFBEBAAAAAAAAAAAAAAAAAAAAAP/aAAwDAQACEQMRAD8A7xWBkETJiE5juiWxAAAG+K6v8rxT2ds4qUjOAlSV7yqgITutms3tHTycNIicEqO+C4YmwSzndSBVzlqTQE1tFj/qylJUEqEjMwUUeMpSEmpZklSweLA8bBUVhpa5il58+da1BRSwOZaiFZdEG4GiSIi2NgUCWUgAEkkAsV3Oao5OfnE+6pzmfz/+r8Y3LCUkspKd1icpKizkM5YCtS3pARzsKBOaWhpWUudAC2UOKu7CLJQBKCMwBKs+Wmd0Jy5lEUSjfIAapArGLnApJKXdkpSpQZIB8SiKOQVUDkUHOOu/Up8y3cggCiUhIZIAHmSTUuekBSOET+kS1EENnYuA3goXq5FuQMEsZIlsVMHplYMMrVIejlXHnES5FCxSSRqbVcGjc9agmNzCS4KnKmJUGCUgJ8KU5iokmgvRyTAV9lbOK5soFKcxYFJBCXBIAUWJFAdHYxxiMFnUlQKFZ1OCAyN4uMoNkh2HIRdMxwcqAlKluQvKpSkAN4QSElWpJJbRzSOZPSwA3TwDABulhygKOy9jIVIQATlo4Pjy+1XSxfzjqbggFKSlP4eVW8QzKqUNzcCkTYfCzHUUZUjKxZzUM7Cwdn1q/GLCiQBnQvebuwosUMSMyiSfEHISK7zHWAoT8AEyZYOROYrIDvMVlAckMwTUHmeGsA2UDNlUJfOP2aZCc2j1Dcn4RdmZlqUohDk0ygBkhgA7ubOTxJsGjYwdCVJBLUqAx4vVtR0JgJ14RGRTitQNBSxvUEZffEU7AALkkIPeEmhcNvKyiY5cbuQlOlHq8WZWJKHYgKyFm8Kd1QIzXUou1BzijOlhSlEAHPlSTM1CcpUoII13k1bjq0BQl4AKVLcpUFZd6wIppoOAjUzABe7QAlRZ3Iu2bS+nThBNUlVwB5kN0vGspY2By0y5XNXa/wC9XnAD14RAcJDj4DKq5e+bK3XWIsLs0BgSHYk8bip9WH9IvzTmABZtQ9mUrV6lmNOYjFJLlToDnRhZh8oCnNwY3SwJKlNz3U+LyqOpiunZiQgqIdRNRToq9mNB0fWLxS2ZiDmADhQcVBproR0UY2CACxAcDoGFRW9gB1gKOI2YMySwAyEl+hqaUpWNSNkArQGBcjzr9mLRGavEuczEqazudddekZXk+m8H+MBWw+zwUiul9TavpmLcRHczZKCm1fI8G+KvSJsutEuBrZmBbmzq6xszRSvDk3EnSAVu0+x0pSggFy7tc8zSpihsfZyVoJKMxCiHzhPAihrYwf29ig1a1skmF84pHEp5Vp6QByb2GKj+sl05K+kc/wD4+mA/rJfor5iGsII0tziJaiYBVn9g5tGmS26q+GWIUdg55Ld5Lf8AeV/LDegViyE11B6cucAkD+z7EH/3Jf8AiV/LEiP7O8Q/66WB+8v+WHhE6mjk8PjEwepcD0+UAjL/ALP5wP65B/vL8vZiRX9nc8VE+X5KWPWkOylO1GppEcufyb7tWAQv/RWK9mcg8u8WD/piSb2DxmV1TUH/AMqn9Gh5kLSC+vQGNzJ5U79W/pxgEFPY7Fv+sR/mH6NE8zsfjmG+kpe3fKanJgIcCgBi9eHCOk5vKARx2Rx9T3gF/wD3ldYjHZrHuQFq5tP/AKw8pJe/GOu9u7PzEAiHs1tEaqLf/MOf7ccjs3tD9v8Azh/PD3MGtByjtKmD3N4BB/8AS+0b73Xvh/PHB7O7RHtKH/n/APtHoyVPr5RBNQYDzxWxNo/mX/nD+eMOxdpcZnnOH88P5l0vziFzxp9sPvgYBFOxdov4l/5w/njP+j7S/NM/zh/NDyx4xog1gEhWytpDWZ/mpP8Aujk4HaQN5gP/AO1P80O36UAY4nL4a/WASVo2kzZpxHALce4xqRhtoCo77zV/WG4FonSr1gE2dgcXm/EE1rkivoWpEmYi61p5EAnz3IZsVM84Wccp1/f1gPSZuCmpTVKuNR9mKomgUIPp9mGaegqLJUOByp+JZr84SdpbbCMQlKlFQWrK5A3SbEl7PRoC5MFS1BwieU5vGtK0MSy1bwAp/X5wBnD7FCZImkBZUSySbNcq86D5vA8z06pZtUkhR40Lj5Qd2JNSd1QzJNwOFRvchQwB2lhymYsAOxIJ0pVgODQHPd5vCb0AJynyGvURoyikGv1igos5q/L6n6RHL2upUxMtYOUlgoA0JsFGtCaOePCAtLnNTizxgDkh3A10EcTsObioPCkYp76coDoofr98IKYTDZ0kqJyyxmUdakAAcyTrZjAyQ7Aji1G0+EXMBicqt5iDQvqK6dYDta0aoIJsAS4Gl35eka7pL0VvHRQ+Yp5xe2ngCmtC91NSrGnEN6wJm1DJBaxJo/X6CAjmyDnYgjWvAXMSkB7dIr/peQi5HoG1YXf0i4UJKAtCsyS1X4wEVjGlLSWu8aCq1jlV4C3g9lFaVzCSlCSE0u5qBypU9RECsOljUhuLGunCJcHiz+rKjlJBYcberfCLuJ2ZQH0HB9VGADqw9BvJqaaHhY87RzOlZaNXWN4gnRlHiLDg0D8Riu7G9mWOHB7kPc34CA1OQCYiUHidKUlIUkuk6xvu4Comhi9ikpQwSy90EqrUkAluDW8orqlkm9aRawyQlWU1SXYnTgRW/wAIAVipiXYgjjV6wvYpKCo74HU1hl27gDLcXOpv5CEufht40fzb5GA9WkTlmWSrM2ZKElYdypCaZU0P4gmNYMkE3Dona7GK/SEIcgJIJBSAAXcUA0j0DEoMqUZGYKZRUCEtUrezkvvO5NXPl5tjZGbEq7wFU1SkMlJzO5BW/PK9+cB6GZO8XLxqTcffq8bUAKA0ixKWwoGDVgDOzkVBqHv83PCIO12PaXMmpSBkSWSkOBlyupQcBt7MwuwD1jrH7RAkpBLVIOlHDB6cNMxPCE/aW1lOpKfElJWEsxJSN4ZaMDkmVIRZBrAEJYM0IUhAGaWknMpLIZBVMKiXol0BhXNmTcFlDtv4UgTCsmoopIIY1AJLjX/iHOVgzhwp8qc6UKKAKIBSQpKiTvXazOji7pPaQpVNK5hUwQpKA+8SHANPZSQH6tAPcrDpyJAUVoSkAqqSWAANNTeNGakFRSlTkeEsQPV79IhwM/8AAQJaSlBSlk13aAtfS3mY0F8Q9N3SpuzF/jAWpeOAIBSFDQMABpTyjrET0hQyoAFDxalgTavCKklSczkP0090Ftk4aWuYTMYpSCpnuzULaamALOF4JCl7y85ShIBJIdtLg0vSFrFzgmd3SnCu6E0/spUpCUps1c4rbS4MWNv9oihZZXhIYD2QCjRmABSi4TRRZ4H94uevvEgFQ7sKzEJPclW8HJCmBQpBSK0NnMAMxAJQZgQlCGdJW5UoNQgMWTzysWpEHZLHzVylBeTIFkJCQxBuonkXEFe1SlqlLkykhRUAGBApQJBB4DLwqYFdlhLSJiJYcJKQVhzmVlYsTcUBDaLtaALKNY6mM0d5XNo4mgdYDMIz89POGiXLfDWKyFEZUtWj1NtRcjSFzZcoLmpSd0EsSKRe7S7UTLGRLJQmgS5Aubk3f8J9d7nADcVOMuYJRZKz3rJDKUUywsqNSABuK93GBm0iMrskAhwVkkmhYhNGDEGoctasST1qxGZYl51rkZkOcuZKyEqS2YJKc6c1SxBaoodbdUC6kjeINBVnqwIca0IPkLQAvshtJa1z0lMpMlCVKO6xSSWBBc0ITU8IY+z2zO+lrVvAJSVpcjOpNwVMGTQ9bOxpCt2Sw6Erny85K5koomJcMElRzJOhIOToQoR6JsvCTJclcxv1iCkVoEkEEvxofSA862Z2iUvFmR3QWSVJQRobgkEsaAiup1tBfZcxS0BxQDxEpclKmO6BSyvdAfDqk4PHGdnJoVISzqz5kkJB5sawZ2JIUkpC2ClLdbVAMxZJHMB/dAFttyAcLLWTU5ksLkJNy1eEeeKwqyTpW32IfO0uKyJyIfKmnWqSXpc73GEozF6EQD3PSpQDtbWmhqB1UOFjxgJtXZql4rDTJctRAVv7pAAdytSmyj2qvp0gzNxN9CX1/dNfvWMwOMdCqsBX41+QgJ56a1DCw6gfV/dHUiYSRR60gLtDGKly1LfeBKmDswPhPEs7katwgzKnjKCKktl5uzetBAXDhkrzBRZnUSFZWAdyToAGJ/4iziuzUnDACUAH8S1bylJ1A0SFPUgAs41MdmSUYyXIABSmYlS1FgJmQIWsqD/q5ZWhCRrMWCX7tjx2wxSlzDQMARyo4fkHBD7opcmAT9qbVUXZQUzmlVNRXyFhA7/oSpqETVSFNuqACkOQw3CHzAGmgaOJcwpxmQMolJIclgx8WlAHLnhyqSwu0cpEk2OZUsm6m8T8A5Uw4AjQQBqZPNiAx0o54HWjfGK2ImhIBWrK5ZNC6iA7ABybjSJMPhlzFISlJK1khIs/2PKM7UBOCmyxMczSju0jwo31BSipZdg/KsBsIYCoqSA9yWJt0B9InkTCC4DfKOcYV/ghEtKjnWXV4UtLLOBxdVLUMTbLwSlrRLKsy1KAKgMoc3YCwDsOQgJ8H2SQUGbMWSCSmWkOPzBRzOT4SlJI3iUPmipiiqWpwlKUpT3aEJPsZiutAxJVarAauTD3tqUiThwBQJJS7jRgz8704njHm+2cUogvYv8AdRAaw89c3N+GVBO6WAUHypLMC5DM4ysym4xxs/BJlKVLl+Ci/C28XSU2D7qUFqtmaKGxdrJEuXnFFhjl/OklOc8izHq+kGTisxZrG0B3PSUeNkkjUgFvWK03Fy2G+lv3h56wx4jFITgpeWWlORwpasoBPInzhExu3BMX3cspmrI8MtIW/wDD6wF+Tj0u6FAkflILEdLQR2LsCXisRnnFXdyxnWgEBKmskkAKYnKSH9mE7s5hiJszNLShRsXANDvJCUlurCPXNn4AYbBiYTVaFkjV3QE+g+J4wChtxapc0LS2VKVoABAcTCMzMXCQkADm9oVto7WBJKnSCq5BuSrUAsWJ0TaCm2VFTkkmA2zF70uYs1QVP70FSvVLDUmAsdlcMETZzKCiQg0Y+LMTUc/c0PUnEkYch2DlOgclKyB6EnpAgVUTT6/Yf1i/tzBTE4fDLzJQgT+9UVKbdyrSLdSehgPM+0eFK1TFkgJl5QTqVKJCQkamijeyTDTsad3klC3egcj8wAfzd4WO1e1JagmTKOdIWqZMWzZ5hGUM4fKlNA/EmDPZRGXCJr4lKUfXLX/D74AyrBqxK2zAG6iQSwAUSW82o3nALFSEoUU500/M7+4Q9bL2eRIzazBMPMiWAW9XNOXCPOcarfNYD0ub3RffIOlRlbqU/LjA3EumgTmBrYKKmLUKW5O/GKOClqnLITRKRmUrRKdSfgBrpFrH4UTFTJSXU6EgpSrJ+HKAVvqB3cy0k5XdRAvSAp47ESJYUMStCAQd1W/MtQZEOamnsmN9mtvyps5HdJUsSik5creHwZnfddIBL6dTCzi9nyg6xKlMrKnxE5SSzkM3FyeukFcbhxISqVL/AApWXKUSsxmT1iiROnMCUkkuEsKtq8A37LnP+kYszRMmLUiVLCa5ZYUFrtQErTajADjFvbRBAUNR1Ys1Gfg1A4AFgz1thpErZSZbAZSAQNSEkKJOrkm3GK3f55LHQOBS1g4NGNGd7ClRAJuLJGMkOWCld2W4Lvre13L3aggyrZapq0qH4aXBzGlEDcQnUvctoRaNp2bL7wTZjESlBVXuHKUvQkuxYBgOahHPaLtGES3X4i4S2jBLAC3pAW5/a2XhZjy1fiAMZijYG7aAe88YAdqMfP2oETJclZSl3mKISC9A2Y19dKQv7FwP6TiN51IBzr5gWHmWHmeEegKnBKHUWD5RwPIBiSeQgIcRjCZKZQU+IPdqJTvBABl5yfZsFVL2DPDF2KkpRPQzqCSS6i5dVyW08XpC6lH5RetAU+ZDcNYN7Bn5Fy2LgrF+ISqtqHe6wBbG4zvlzUMaqUUjVyQ1DYkgVPE2EJW1KDKKtcjXoXr1gzisWUzzR3JzPwJLknpFLbEgPmZwQ4ow47osAOMAq4CQJiJklT0UQW0QQZhbzzV5c4bdlSVLky1zR3bp3h7SmoS3A3zHjrAvs/s9MtUyepjnACEEUZJfvCDQ1DAG9TwgZ2n7UqKlJQotUKL1Vo0BY7T9t5s1aMPIDpRSWlJYA8fjU8zAjF7Ox8yhUlINCBMv1IqejmLfZPZoQgz1+NY3RWieNOPw6wboak10a3r1ZvOAHbE7PIw5CnzTDQkil7AcOZr0j0XtLtQIk4WUqiQkKUWBLLBAbgXY/wB0Qr4TDOWqC4FTWt7dYI9sJufIVBwZSWAoG3mHo0AC2pIIdx9nr/Tzhcwcslc1FRZYOgoxUeOUMRzMM/fGbKCi2cOCw0eihbxVc3LEkszjMNswHFS3olyFU0Y5noHDaMPK8AU7PSVTQlADZQBXRLbpP91n5gwK/tJ7TlRTIQXEsZR6fZg1t3b8vCSSiUGUau+8o/mUdeQsNI892Dh/0rFkLqkpmOeDpICv8RT7oC7s7sKubKE8zh3ZDkhCnArYKZ6g8tYKbH2thhKUlJUDKS4QpgpQqSrM+W5468odxgTLwK5a91axYCiAEi/3SnGPM9kYOXhv0lc8gqyLlSkpIzKmK1CQ5YMHJGrQHqOMxwGFwQDV7x2P5xlu3OPM8RIJUaa8IeJuYbPwq1vnSlLvoQEv51PvhNxZAWrdepqDz51gHvB4gScOkJS6mExf7Uxf6lKjwSGJ5rih3LqmgqITn7yliTKShw51MsjgIr7Ond8pBSMwlqdV2zpSEpBq2qlUswjW0ZZCyPzyi/8AdIY/xmAXu1G1JS5RlyGohC5hSKZywIJNXBLc+EddodpBeGCyrPPmykTl18BLB6UHs04kRHs3CpySZSg6J+Nl943tpSwyngKq9Yl7QLBROQAEibikBwkPlbwv+UEghNqCActkY3PgAp3zHMlOrkVKuABfmTwvFXB7ilLUaAV4knwjhdvIFoLbEwKU4XIgMEkAVsA9VE24+cBNoTXJSnw8qPzPlbgOsAN7RbZEpEtVwQ4HFV1HnvEn3QoowmIxcyW4IExWVJUWTW56MLiHHaeHSV5CkKCAEVANR4mB4rKvdFHb2Jy4uSE+zMSinAbg90AU2JsyTg8NNmFecpGYsiqspUEpBemp8og2ztZUjuQuUkTVDNLRnIy964dZykOHAoOIeNIlKVJmIVMP4neJsGAKyzel34xFjdjTMRNw82atJUhAC6mplmgBVdSvEba8oApi8aEyjKUlTzyU7h3gEJzTACeIYPxaCGxcSr8ArT3ZM1TJBzEA5BXnej04xTxuK7sSSMqlla0M4cZ0pLklwKI4amO8NPmlUlBYTGS+SxKlk0oNMtoC52hUO8IAygGvE8z9IoYbFBSUy11qVMbZbpSeqmLcBzg12pw/drOZis6cLX0flC5g1gTAtSQcm+q7nLUC9HOUecAK7V7bCVFL5RwF+ggBsbY8zGTQEpOQKGY2AF7mhJFuohnRgpSjMnrQDMYAKLkZlEWBLA5QusVtnbQWZkyUmjTHDlgAqXV2H/xiAfsTKlS8MELBM1OmdQShNgkAFhpXnCftLEIAJdSekw/N4urlYg+1LWW9lRfl4gHhd2nKxBXlRhZdhvKQg11uWby0gO+zG0lrxiQJ0wy0hcwpUygciSakJDDUOL0h224B3Uhw57odCxN9SPpCvsPZc5HeTJ00qUUgBCfACohIdmBZJWwZhXWHHtCkJlYcHSU1L+JTcvnygFeQ6FFZchmUOOoA4NQhrU5RNNnAFw3h0pcs3I7ttHNy5NeYty50tw+39Y1NluyC/EjmWp5Bh5mATO0e0SuYQDakMnYvZHdSu9UN6ZYcEjw+t/ThHOMThxiwlcpBlJCkhJG66QlyWv4VGupgwO0eGzb2Uj9lRHkKwDF2gxhVLJJcFNK8cn090eTHEK/TQtILd4Uu1N5anD2sow9bS7TSFySkEoSBRQ3qHQ70JmIxYnYnDow5VkllIQogAlRUVzJhGjqKi3BIGkB6JtJ1YVQ9lM2YnozAQl4ghSiWvyB95hxmLJwe8o1nLLcyAT9IT1BjqdaDjAMfZzbCO8RKlyJxKqBSxlTV1PuJUolRfRzSJdr90ZqgpSUzwQ8sd5mSkgKAKSnNvMD5gvpA3BzVyycqikhAGYU0INfWBGMkzf0jEzyVKVnS5YrUABYgVdJypPSAm2hPKcTh5dTlmksdVIejJdjn3WvSvKLa6fxpEvVU4LLEG2XTSlaxBgtkKU00IZAzlCVEBRK1EKWpzusAW6JPF9SCufjJagxEtSgVIDIDqWyUaGhQKcDe8B6tLk93swGxnLe2gJ+/SFeXKKAZitC6eZ9mnUP0SYctuyz3KBlyS5aAkOaUAqwetoSsdic3HKLA+jnhwbgBzgKeH/WBRrldZ/uVHqrKPOFvaUw97KPCag/xAQyLBTKUfamH+FJ+av8ARCvthTAP+ZJ9DAM8sMVD8q1D1ZWn73xidwxBtwjqZLCVqA1CTexAqH03Sk+scBN66ffWA4kIY7oAd7AXZvXnDJ2bwPfbQQlt1KrGtJaWr5pEBNnIeYD7IqebV+UNn9nktSZkyYRRKC54Euo/CAo9tZ2fErYOApve0LmKmZdxIcvvm7kWSOhvzP7IgxtmeTMWU1JJr1NcvDre8CZOGu9AA6m0Au3M+Ec1QFPGqZCEDXfPnRA9N7++IF7GVlnzess15lSP90XMTMKlEm6q/IAcgKRQ2cwxMxw47p2tUKDejwDWnFEVrfy6RuUpzq5I/wCIgJLs/VreXKJsOKdfiYC8iSyUg+1M6HdDfFcGu2cpu6HCWH9SYoYWUVTZKS9086k5jU33SiLfa6eROUGqkAOb7oADCwgFKcnJU39kH3E8uA16RHhFNmWfYD11UfD7y/kY6m34k+tfjEOMDDINC6mtms3QW8yYABiZebESdXUR6pMNkqcSlJOqR7xCjjATPk1YCYh+pI+R98NEqaN5hu5lBPFgT/X0gOMRgZU2kyWlXlX1FYk2bsaRJzrRLAUEEAkqJBUQimYlqKVWNBzyi6EtKpdSwP8AAlz/AK0wEsqWTg1nhMubB0j784TcVNZRAFNI9AxwybMlad4ta/Rkj5wgLNTTWAI4JReZNLkJZKRxUA4HqpzySeMa2Q5STqSpRPE95MD+4RanYUhCJYNqqb8yqqJ6UA5JEV9jF0AijhZrYDvpgb0MBcXhELIExlpAKi76OWPKnvg32OwYVPSEJGSXvUTuDgOF29IEJm8gXZ+gIPxENvY2YtYW1AMtWfm8BnbPGGbOKbIRRKR7/nCwmQSoBwNSToNT0ArBTa6lqUqhzKPnrVjYQLxU8BLJINAFK4tXKniBqdTAUtoz8xOUMkAADgAGHnxMKnaIHIbsYY56vu0K+21FSVcE1PnYfEwDkifcs5UiXW9SDmbzBEbSIryDuywH3pafclP80Wkh6nSAs4MZUrNKJPqWQ72qCoDpDh2aRkwM+Y75934D5KhRCrDhUPZ2NffeHBRI2ehIcrU1Beu984BSxawVMPcL/UmKOMm5R3YOrrIs4skVqBXqRyESYzECWSEl5huoWTySdVcxQaPoNaloDU1oFyqYlQ/NJmeor8oKN984EbOUV40F6ZVpHFmIfzJ90AyoU6Xu9fWLeEYF1BwDVjpygds5byUc0p9yQPjFuRLctAMXY3DqmYtKll1PmYUQLAAA8Aw4lo47UYnNPmG+8fjBLsYpKVTph9hBbrUgD0EAtoqZZKvEa5Tp+99OdYAWtWQZva9gcP2vLTnXSB81QAPL7pE+JmklyXeIQh1VqE18/ZHl4vIQAPbKe77sm4mJUeuZz9OgEH8Md5QegLtxcAH3gwv9qQ8snW/yg5hpozIUA4KR5tX4KMASVKAFaG7cjGTpwORCSSUB1kWBVauu6E24RDiJ5UXb7EdYO/Th1EAY7SK/7aQhLsmWb33qk8o8+VNAJ16FhD/23OWXLQKDICWFzz40APnHna8OSb/H5CAadoMElQuSUgv6n5ecD9iTAmVKrdC34frH+ZixttRYsC1g99fqT5xQ2ZK/Cw+hKFe8v8IAkmaSeUeh9mMEZeF7xagAXVQgqYuAAOJbVhWPP5WGPGsOs7F5JHd6AJB9IATtCe70AfQlz1Udfd0ECcRKABNPfEuKxDsah+MU8QtxSnw11MAMx+Iypf7J4Dnb1gTtTDFGHKT4jVXU3HkBlHQQcwOF7xQmqogE5AfaLMV9NE8cxPCBXaY7p4GAK7PnOjDkaS267qT/ALYKlDqZ7nygJshP/b4ckaAeoWPpBiWogG2hY6wE0hDqyitQPWgeHHtXtLusOiTLdKSK8TpXqIVNjVmoBAooKbSlflF7tRNqmunv1gFicQFUtG2pU0vHKQ5PSMWpgVKNALwEGLOVNLqJA9KkdA5gRgt3FShpvDn4C3vb0gstBKnIYmldBmNOpIrAdagMTJP7QFeJDfOAZMElks9lLH8RI9xEWpc5re/SB8lTKWP2gf8AElPzSYtyxWAd+y68mGmKHjLl+DMKc6kvCvjV1MHsMsJwh5v1JfWFecqpgK0xZfibAc/lxfhGL3Az9Txc1YaWHkwjcoOc1hZL87qPUO3IH80Q4k++ADbfDoV0+cXNmzfwZJ5J96MvxaItrSc0tTcPv4xrYozYZDXCVAdUqLfAQBhanizs9YsXqQH5PFNB4Ve3nEuG8SbMS1aD7eAN9uLjMaBNvvpCDOnVNPeYeu28k5wVOkKS4B8R08h1jz+eqvCAZtqzFZXc0rU2itgWEnCuBQD+KWtrx3tKYAhTjQ/Wnz6RXkzR3MjkJT1r7IPxOkAalpJUBoS1PP6wx7SQ4IzAlSmAdj/xeAWzFJMxANDmDl3+NYMbWnEjMlIAIIBy5RpY+JQNeXOAC4/FJQSyt0UzWfRxreKC5Clk5gUoHsnxK1GYaD9m51axsIk1zlWZSbcB+6BQa1vo8cqmF66/flAamLYX4P8A8Qu9oRuGrl2v9iD04ULmv/P1hb202Q8ftoAlsBT4aSaslTP/AOQj4GDM1IJcEvV+XpAHsqrPhlJKmyqUke5b+phjzgPSpFLUJ+zATbH/AFybWUf4Ve+Ou0Ewk1vG9iuZrAOWVYVc/esQbYSsk0AZ3cvZqMOvGAFKLVNB9I0JOZSSQwNQDzbePqGGkTysGzE7y3oTYHKGITYMSDxoax0qaK5XJaj6CoHwQICtORR9QAeZLKV/u90Lu1Blmy1EWWkeQKG90Ms+ZUto5/1f08oV+0QavB/dr7oBlFJpfVIPmkkf7kxalEV46ML2udNeMcSJQUEzHdxYD84Bu+lInkoGYUsfKAOid/2yWqS9qm5gGnDkl1UY2vXTMflyhlkIHcJAoova7ZvhALETQksoAl3KXtrvEedKHpAVshLsCTwvp8OcRLw4JYqvwYgaVL8npGsVjCoNYOSwDDhbXqaxCjFFNuOnD/hoDrakhKZSmqySXHOofha3OA3ZVzKLAbqy5JOrHQHSCGJxCsi6kOGNTr9YHdkZoCZqSW/EBZqVAF35HQwBeXhyGTwJA5h6H00i7s5IExAvvj4j0iOWUu2YdbfGJ8BLGdHDMP8AUIC/2zWCQ/T3CELGJ3qAtDr2pWMw83p96QlYlLKMAa2okFJvY/fyitsWsqWp65WfXUO+n9A0E5ZCpbrJzAZVUBqAA9xcMa8RFDYZ/BQztvJq1cpIeANbIS6kudRV9HDxd7Q7UqQHKdCxItoWs5ijg5QcAUcgcT91jvteUl8qktxII40t0gF1faSUCxXUG2U08m+3jZ2/JIDKLuXcHVm0+3hYwUgKxKEkpUCqvAgOWqOUOCNlSaASkDjuD74wEcvaaFlkEk8kqdvS0DdtvlsR1S0OuwcFKSmZlCZRLOyWJBCrkDSkKvaeUkAjMo9E0d9SSPhAb7HkdysVzd4W6ZU3g0JZY8PusBuyKkmSWuFqzc7Ee6kHO+r8tIC7sctMu26q3v8AdEO0XzMHy3bhT6tE2y1hU0AqAopzWzW3Q92tA3trglISSCRzBWDrpf1EBwUFiMzPmfjab8vu0bmUzFmu3rNP+xPpC1sTZi58srVPWCFlNC+gJqTzMEkbEVZOIme5vPetf1MBbnpo1QA4tU+N/wDT7oA9ppbJ8yOl/oYccL2eAk95MxC5hL0CgkBswNkqNifWFXtGAB43IehSSfJRZoA5suQtUiSWVWWigB/KIujDkeJgDwIKh1SC482gbsx+4lpCswyJqLGnCLlKe/8ApAMshaVSQEgpuCokHWwoGPV298I+19sIlXSpuQS3Rs1obsHhlGSSzivy+seZ9qkqBqC3FjWsBOrtZK/Kv+H6/dIsYHbXfzBLlS1KUrR0jqSXsBFzZe5Ilhh4E11qATBrZc/ItBUzEtcEsqn9fKAHYjDqSFBTPqxcepA1gB2aUc86gbcPnvfWHDb8qjv9j7MJ2wN3ETAR4kAsdWP9YA+oOXN4t4GYAtLv4k9LiKy0NXT5/OkdS1saCsAR7TSRmLL9E8X4m1IU5kipqo+g+Ahr7Up3q5hSrE+ohExOYKIExfqn+WAccTgZqZpcEJmo1DAmhQQ/FL11aKWxZahKAIZisfxKPwrFybPVNlB1DMGS5NRlG4a1sAzcGi5g5qVpckXs9iKEfGA6wSGWk6xz20khMtFWKnYXN6QZ2bhJZL95XWz6UBenpAntLj5JnBRUBl8I0dq9dYDz3YmDWMUjOlSQMxcpIslVtIe0ywRf7+sSScelQyuGLf8AI4RekbHQsAialP7wNerfdICpssfiAcaNFDtrspVgKkaan6xexG2sLhZ8mUZvfLKg5QkBCNA5LkuToA14n7W7aQmYlRKUJSW4l24vAKfZHBLSmYChaTmCgCkhwRUhxVmrB9CgkWBUONQObPU9acovYfbKVS9Smxe3JjEkvByFB1TQk/tA+VRAR7MnrVORvEuT8DbhThAvt/swgA5ePwEFtm4/CpxsuUicJi8qjupZIISaFT3Zz5RvtLikqn1PgUWHAi/zrALPZUZMMHSkEqWo5kgkVysxH7OrwWXiCRlKiRUsbDS0TpxiFbqqjQvaLcrZINROlhP7Tg+bAvAa2UcyFp4bw86H5Qm9sMIxDC/2IcezW05BxM2UhefIhioDdL/l4gGjxTxmNQJozsUgEMevOAF7Cm/9rKDWQmvA/OL0tIPXnF5H6PMDJIQRajD3UieX2dVfOjLxzgfEv7oDvZwCkqcW+Yf5e8x5j2oSc6y1jHpmA2jLIxHdLCwghJUAQM2U2Jvr6HlC2iTLzErAW5cg1fyMBXwKXlyxoEJ+Ai7h0selvURfw+Cw62YZCKAAbtOWnlE6uz6/ZYgl8wWkADm5BEBPtKYuYnM5Yp0NnufWPN0TCjFy1E+IkF6u7hj5tHpGzJ8tWGdKgrKSlwXCg/sng7wuypMpK/xEoUQSQFB2q4I1cQGTZrjW/DlGpa2INXFfQvBM4aTN8BCS7so0fkRaOJmx1ISpaigISCoqK0mgqTQv5NAd9pVKUMxUS9akm9RrCRNmkKVTX5CH/acrNg5cwEEEBN+VD0hWlyUNvCp5wDGjas9JdQfi+UOzGpSQ8Wf+uzl+yEBxuhIS+rG6i9fSKKZw8RBopgAAS/wDAX5CNyJvdFIAJUHO8buC5JNBQEudAo6QEs3bWJzHIti4cJCAE0cAkBgaORo1YjkrWs5sqSoVBKUEk61KXfTyjhaixCgd5WdQr1NCAeUcyZ5CnqjOSqnIBmFKG3CsBaTjFrFasQDmRL89H0tFfv1EsEoalChAaj7z0AYPXSNmYGyjMpxmcmgrYjV9bRkhBUkktUtxJALdEpdw9y1LQEuEmqlspEuQhzRQkyQbOCDlBPHk7xMrGzVOspSeBVLQbgalB8oq4sZjUOpstxS4Le9vKMRiVVS/tMKulwpnccICbEbaxB3DNdAuCxT6FLcABFDORXJKV1lp4kH2OPwidauSuCQQA9rDjTN8YhVUHeZwzh7VLv04XctaAml7Zmy/1WRGm7KkjrZAiM4la1OqXKUSXcypZrxYgh/KIVLoCAQ9Q4agID3tG5K73cukBNNA5J8wA1b8IC1PnTPCru7OwQhNKsTlRQUMVFl/ZQRwygjk4KfcY6IJzNRIGU14aCmmZP8AiEcTZlW3iSwSB5OW91YC1gtpzZQIlCWgEVySpaXbQkIDxiFKzhXdylLcMTLlqLk6ZklrxVTN00DjzBYj1Biz3wHtF0qL0ZL7ou9WKbkC58w5xGKUpyUyyAaqCZYGrBwA5LG3CIV44mhQCOBAI8waGOhJ4gjKXbgzhuGapDaREpTmpTShA0ewoNBxrATDtDOSnu05Uo1QJUsJf91KQPOOEYlg/cSd5yHkocsztrqPWIkLSFOWypYkaGoAFHJcsG66PHYmKp7RAJegpQbxLAB2vqqA6VigCfwUAgkHKFiuo3VtGTNobuUoDag963/9BGkzgkB6JBLkMXeoD6Of9PMxUTNysDdgX6i7ED1gCiNubncIkS0yyaJTLUCCo6EFyTFaTMkpdScNLLneWozFCtBUzG0No0rEZShlbwLlhQ5koKQValNaWdXERAVBhQ5QrMHZi2YUBqwNH1aA6mbRRcSUp/d73+eMm7USqipCVjgszSPQrb3RBOxBXd3TmKt2iQB4RQM1ydWMcoTmerEBzSgAck0ubMOcBPi+0qloEsy5aUIACQhKkhIBowBtUwFm44P4PfM+sW8VOqWqFHdTrqwbRhAnEElVUg+YPvEA2YWa0mWUhlKYPwBClUFn3bniYvjBlS0uoknVg9j9fdG4yA4xc9goh3SQCSXJK8wcFqMM3XNU0EVZMv8AVkkklSnckuEpUWqeQ9IyMgLEtDmppYAUAbMX56ekRSsWwJAoKM96k/M+sZGQF5El1oBLuHOgdRc20rbhEeDZSSG9tTchnIy+lIyMgK+LS4Sol3v/AHgRFfu3Kq1IKq1/MLeZPnGRkBqZLYIq5Ukk0GhYffOO8NLJKUhWUKzlVKnKEsOl/WMjIDjK6SHsR7wo/I158ojxIIUli2Zj/i3mfkFN5RkZAal3bRyKcjl+EXFqKiTQDMWDWCVkCpqTS5jIyA5IcgklqBn0G9/t97xRTOOV/wBpqecZGQG5M5s5YEsBXmtIfyvFqU7vRyAHb94ceb+UZGQEGKSUpNXO6XbjmNn5N5mIFo1NTlCifNSfgkRkZAWBLJJqwGSjfspJJPMk/CI8So5W0QkFtC2VIHSnoSKRkZAczpBeYM26yqMPZS4jWEIFWshR6sgmsajICgDvV/Kemj+5x5xQUtRUqoooi3DzjIyA/9k="/>
          <p:cNvSpPr>
            <a:spLocks noChangeAspect="1" noChangeArrowheads="1"/>
          </p:cNvSpPr>
          <p:nvPr/>
        </p:nvSpPr>
        <p:spPr bwMode="auto">
          <a:xfrm>
            <a:off x="1587500" y="-720725"/>
            <a:ext cx="142875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33802" name="AutoShape 17" descr="data:image/jpg;base64,/9j/4AAQSkZJRgABAQAAAQABAAD/2wCEAAkGBhMSERUUExMWFBQWGBsYGBgXFxoaGBocGRwYGhkZGBkaGyceGxwjHBsXHy8gIycpLCwsGB8xNTAqNSYrLCkBCQoKBQUFDQUFDSkYEhgpKSkpKSkpKSkpKSkpKSkpKSkpKSkpKSkpKSkpKSkpKSkpKSkpKSkpKSkpKSkpKSkpKf/AABEIAOUA3AMBIgACEQEDEQH/xAAbAAACAgMBAAAAAAAAAAAAAAAFBgMEAAECB//EAEcQAAECBAMFBQYCBwcDBAMAAAECEQADITEEEkEFIlFhcQYTMoGRQqGxwdHwI1IUM2JyotLhB4KSk7LC8RUkgxZDY+IXc7P/xAAUAQEAAAAAAAAAAAAAAAAAAAAA/8QAFBEBAAAAAAAAAAAAAAAAAAAAAP/aAAwDAQACEQMRAD8A7xWBkETJiE5juiWxAAAG+K6v8rxT2ds4qUjOAlSV7yqgITutms3tHTycNIicEqO+C4YmwSzndSBVzlqTQE1tFj/qylJUEqEjMwUUeMpSEmpZklSweLA8bBUVhpa5il58+da1BRSwOZaiFZdEG4GiSIi2NgUCWUgAEkkAsV3Oao5OfnE+6pzmfz/+r8Y3LCUkspKd1icpKizkM5YCtS3pARzsKBOaWhpWUudAC2UOKu7CLJQBKCMwBKs+Wmd0Jy5lEUSjfIAapArGLnApJKXdkpSpQZIB8SiKOQVUDkUHOOu/Up8y3cggCiUhIZIAHmSTUuekBSOET+kS1EENnYuA3goXq5FuQMEsZIlsVMHplYMMrVIejlXHnES5FCxSSRqbVcGjc9agmNzCS4KnKmJUGCUgJ8KU5iokmgvRyTAV9lbOK5soFKcxYFJBCXBIAUWJFAdHYxxiMFnUlQKFZ1OCAyN4uMoNkh2HIRdMxwcqAlKluQvKpSkAN4QSElWpJJbRzSOZPSwA3TwDABulhygKOy9jIVIQATlo4Pjy+1XSxfzjqbggFKSlP4eVW8QzKqUNzcCkTYfCzHUUZUjKxZzUM7Cwdn1q/GLCiQBnQvebuwosUMSMyiSfEHISK7zHWAoT8AEyZYOROYrIDvMVlAckMwTUHmeGsA2UDNlUJfOP2aZCc2j1Dcn4RdmZlqUohDk0ygBkhgA7ubOTxJsGjYwdCVJBLUqAx4vVtR0JgJ14RGRTitQNBSxvUEZffEU7AALkkIPeEmhcNvKyiY5cbuQlOlHq8WZWJKHYgKyFm8Kd1QIzXUou1BzijOlhSlEAHPlSTM1CcpUoII13k1bjq0BQl4AKVLcpUFZd6wIppoOAjUzABe7QAlRZ3Iu2bS+nThBNUlVwB5kN0vGspY2By0y5XNXa/wC9XnAD14RAcJDj4DKq5e+bK3XWIsLs0BgSHYk8bip9WH9IvzTmABZtQ9mUrV6lmNOYjFJLlToDnRhZh8oCnNwY3SwJKlNz3U+LyqOpiunZiQgqIdRNRToq9mNB0fWLxS2ZiDmADhQcVBproR0UY2CACxAcDoGFRW9gB1gKOI2YMySwAyEl+hqaUpWNSNkArQGBcjzr9mLRGavEuczEqazudddekZXk+m8H+MBWw+zwUiul9TavpmLcRHczZKCm1fI8G+KvSJsutEuBrZmBbmzq6xszRSvDk3EnSAVu0+x0pSggFy7tc8zSpihsfZyVoJKMxCiHzhPAihrYwf29ig1a1skmF84pHEp5Vp6QByb2GKj+sl05K+kc/wD4+mA/rJfor5iGsII0tziJaiYBVn9g5tGmS26q+GWIUdg55Ld5Lf8AeV/LDegViyE11B6cucAkD+z7EH/3Jf8AiV/LEiP7O8Q/66WB+8v+WHhE6mjk8PjEwepcD0+UAjL/ALP5wP65B/vL8vZiRX9nc8VE+X5KWPWkOylO1GppEcufyb7tWAQv/RWK9mcg8u8WD/piSb2DxmV1TUH/AMqn9Gh5kLSC+vQGNzJ5U79W/pxgEFPY7Fv+sR/mH6NE8zsfjmG+kpe3fKanJgIcCgBi9eHCOk5vKARx2Rx9T3gF/wD3ldYjHZrHuQFq5tP/AKw8pJe/GOu9u7PzEAiHs1tEaqLf/MOf7ccjs3tD9v8Azh/PD3MGtByjtKmD3N4BB/8AS+0b73Xvh/PHB7O7RHtKH/n/APtHoyVPr5RBNQYDzxWxNo/mX/nD+eMOxdpcZnnOH88P5l0vziFzxp9sPvgYBFOxdov4l/5w/njP+j7S/NM/zh/NDyx4xog1gEhWytpDWZ/mpP8Aujk4HaQN5gP/AO1P80O36UAY4nL4a/WASVo2kzZpxHALce4xqRhtoCo77zV/WG4FonSr1gE2dgcXm/EE1rkivoWpEmYi61p5EAnz3IZsVM84Wccp1/f1gPSZuCmpTVKuNR9mKomgUIPp9mGaegqLJUOByp+JZr84SdpbbCMQlKlFQWrK5A3SbEl7PRoC5MFS1BwieU5vGtK0MSy1bwAp/X5wBnD7FCZImkBZUSySbNcq86D5vA8z06pZtUkhR40Lj5Qd2JNSd1QzJNwOFRvchQwB2lhymYsAOxIJ0pVgODQHPd5vCb0AJynyGvURoyikGv1igos5q/L6n6RHL2upUxMtYOUlgoA0JsFGtCaOePCAtLnNTizxgDkh3A10EcTsObioPCkYp76coDoofr98IKYTDZ0kqJyyxmUdakAAcyTrZjAyQ7Aji1G0+EXMBicqt5iDQvqK6dYDta0aoIJsAS4Gl35eka7pL0VvHRQ+Yp5xe2ngCmtC91NSrGnEN6wJm1DJBaxJo/X6CAjmyDnYgjWvAXMSkB7dIr/peQi5HoG1YXf0i4UJKAtCsyS1X4wEVjGlLSWu8aCq1jlV4C3g9lFaVzCSlCSE0u5qBypU9RECsOljUhuLGunCJcHiz+rKjlJBYcberfCLuJ2ZQH0HB9VGADqw9BvJqaaHhY87RzOlZaNXWN4gnRlHiLDg0D8Riu7G9mWOHB7kPc34CA1OQCYiUHidKUlIUkuk6xvu4Comhi9ikpQwSy90EqrUkAluDW8orqlkm9aRawyQlWU1SXYnTgRW/wAIAVipiXYgjjV6wvYpKCo74HU1hl27gDLcXOpv5CEufht40fzb5GA9WkTlmWSrM2ZKElYdypCaZU0P4gmNYMkE3Dona7GK/SEIcgJIJBSAAXcUA0j0DEoMqUZGYKZRUCEtUrezkvvO5NXPl5tjZGbEq7wFU1SkMlJzO5BW/PK9+cB6GZO8XLxqTcffq8bUAKA0ixKWwoGDVgDOzkVBqHv83PCIO12PaXMmpSBkSWSkOBlyupQcBt7MwuwD1jrH7RAkpBLVIOlHDB6cNMxPCE/aW1lOpKfElJWEsxJSN4ZaMDkmVIRZBrAEJYM0IUhAGaWknMpLIZBVMKiXol0BhXNmTcFlDtv4UgTCsmoopIIY1AJLjX/iHOVgzhwp8qc6UKKAKIBSQpKiTvXazOji7pPaQpVNK5hUwQpKA+8SHANPZSQH6tAPcrDpyJAUVoSkAqqSWAANNTeNGakFRSlTkeEsQPV79IhwM/8AAQJaSlBSlk13aAtfS3mY0F8Q9N3SpuzF/jAWpeOAIBSFDQMABpTyjrET0hQyoAFDxalgTavCKklSczkP0090Ftk4aWuYTMYpSCpnuzULaamALOF4JCl7y85ShIBJIdtLg0vSFrFzgmd3SnCu6E0/spUpCUps1c4rbS4MWNv9oihZZXhIYD2QCjRmABSi4TRRZ4H94uevvEgFQ7sKzEJPclW8HJCmBQpBSK0NnMAMxAJQZgQlCGdJW5UoNQgMWTzysWpEHZLHzVylBeTIFkJCQxBuonkXEFe1SlqlLkykhRUAGBApQJBB4DLwqYFdlhLSJiJYcJKQVhzmVlYsTcUBDaLtaALKNY6mM0d5XNo4mgdYDMIz89POGiXLfDWKyFEZUtWj1NtRcjSFzZcoLmpSd0EsSKRe7S7UTLGRLJQmgS5Aubk3f8J9d7nADcVOMuYJRZKz3rJDKUUywsqNSABuK93GBm0iMrskAhwVkkmhYhNGDEGoctasST1qxGZYl51rkZkOcuZKyEqS2YJKc6c1SxBaoodbdUC6kjeINBVnqwIca0IPkLQAvshtJa1z0lMpMlCVKO6xSSWBBc0ITU8IY+z2zO+lrVvAJSVpcjOpNwVMGTQ9bOxpCt2Sw6Erny85K5koomJcMElRzJOhIOToQoR6JsvCTJclcxv1iCkVoEkEEvxofSA862Z2iUvFmR3QWSVJQRobgkEsaAiup1tBfZcxS0BxQDxEpclKmO6BSyvdAfDqk4PHGdnJoVISzqz5kkJB5sawZ2JIUkpC2ClLdbVAMxZJHMB/dAFttyAcLLWTU5ksLkJNy1eEeeKwqyTpW32IfO0uKyJyIfKmnWqSXpc73GEozF6EQD3PSpQDtbWmhqB1UOFjxgJtXZql4rDTJctRAVv7pAAdytSmyj2qvp0gzNxN9CX1/dNfvWMwOMdCqsBX41+QgJ56a1DCw6gfV/dHUiYSRR60gLtDGKly1LfeBKmDswPhPEs7katwgzKnjKCKktl5uzetBAXDhkrzBRZnUSFZWAdyToAGJ/4iziuzUnDACUAH8S1bylJ1A0SFPUgAs41MdmSUYyXIABSmYlS1FgJmQIWsqD/q5ZWhCRrMWCX7tjx2wxSlzDQMARyo4fkHBD7opcmAT9qbVUXZQUzmlVNRXyFhA7/oSpqETVSFNuqACkOQw3CHzAGmgaOJcwpxmQMolJIclgx8WlAHLnhyqSwu0cpEk2OZUsm6m8T8A5Uw4AjQQBqZPNiAx0o54HWjfGK2ImhIBWrK5ZNC6iA7ABybjSJMPhlzFISlJK1khIs/2PKM7UBOCmyxMczSju0jwo31BSipZdg/KsBsIYCoqSA9yWJt0B9InkTCC4DfKOcYV/ghEtKjnWXV4UtLLOBxdVLUMTbLwSlrRLKsy1KAKgMoc3YCwDsOQgJ8H2SQUGbMWSCSmWkOPzBRzOT4SlJI3iUPmipiiqWpwlKUpT3aEJPsZiutAxJVarAauTD3tqUiThwBQJJS7jRgz8704njHm+2cUogvYv8AdRAaw89c3N+GVBO6WAUHypLMC5DM4ysym4xxs/BJlKVLl+Ci/C28XSU2D7qUFqtmaKGxdrJEuXnFFhjl/OklOc8izHq+kGTisxZrG0B3PSUeNkkjUgFvWK03Fy2G+lv3h56wx4jFITgpeWWlORwpasoBPInzhExu3BMX3cspmrI8MtIW/wDD6wF+Tj0u6FAkflILEdLQR2LsCXisRnnFXdyxnWgEBKmskkAKYnKSH9mE7s5hiJszNLShRsXANDvJCUlurCPXNn4AYbBiYTVaFkjV3QE+g+J4wChtxapc0LS2VKVoABAcTCMzMXCQkADm9oVto7WBJKnSCq5BuSrUAsWJ0TaCm2VFTkkmA2zF70uYs1QVP70FSvVLDUmAsdlcMETZzKCiQg0Y+LMTUc/c0PUnEkYch2DlOgclKyB6EnpAgVUTT6/Yf1i/tzBTE4fDLzJQgT+9UVKbdyrSLdSehgPM+0eFK1TFkgJl5QTqVKJCQkamijeyTDTsad3klC3egcj8wAfzd4WO1e1JagmTKOdIWqZMWzZ5hGUM4fKlNA/EmDPZRGXCJr4lKUfXLX/D74AyrBqxK2zAG6iQSwAUSW82o3nALFSEoUU500/M7+4Q9bL2eRIzazBMPMiWAW9XNOXCPOcarfNYD0ub3RffIOlRlbqU/LjA3EumgTmBrYKKmLUKW5O/GKOClqnLITRKRmUrRKdSfgBrpFrH4UTFTJSXU6EgpSrJ+HKAVvqB3cy0k5XdRAvSAp47ESJYUMStCAQd1W/MtQZEOamnsmN9mtvyps5HdJUsSik5creHwZnfddIBL6dTCzi9nyg6xKlMrKnxE5SSzkM3FyeukFcbhxISqVL/AApWXKUSsxmT1iiROnMCUkkuEsKtq8A37LnP+kYszRMmLUiVLCa5ZYUFrtQErTajADjFvbRBAUNR1Ys1Gfg1A4AFgz1thpErZSZbAZSAQNSEkKJOrkm3GK3f55LHQOBS1g4NGNGd7ClRAJuLJGMkOWCld2W4Lvre13L3aggyrZapq0qH4aXBzGlEDcQnUvctoRaNp2bL7wTZjESlBVXuHKUvQkuxYBgOahHPaLtGES3X4i4S2jBLAC3pAW5/a2XhZjy1fiAMZijYG7aAe88YAdqMfP2oETJclZSl3mKISC9A2Y19dKQv7FwP6TiN51IBzr5gWHmWHmeEegKnBKHUWD5RwPIBiSeQgIcRjCZKZQU+IPdqJTvBABl5yfZsFVL2DPDF2KkpRPQzqCSS6i5dVyW08XpC6lH5RetAU+ZDcNYN7Bn5Fy2LgrF+ISqtqHe6wBbG4zvlzUMaqUUjVyQ1DYkgVPE2EJW1KDKKtcjXoXr1gzisWUzzR3JzPwJLknpFLbEgPmZwQ4ow47osAOMAq4CQJiJklT0UQW0QQZhbzzV5c4bdlSVLky1zR3bp3h7SmoS3A3zHjrAvs/s9MtUyepjnACEEUZJfvCDQ1DAG9TwgZ2n7UqKlJQotUKL1Vo0BY7T9t5s1aMPIDpRSWlJYA8fjU8zAjF7Ox8yhUlINCBMv1IqejmLfZPZoQgz1+NY3RWieNOPw6wboak10a3r1ZvOAHbE7PIw5CnzTDQkil7AcOZr0j0XtLtQIk4WUqiQkKUWBLLBAbgXY/wB0Qr4TDOWqC4FTWt7dYI9sJufIVBwZSWAoG3mHo0AC2pIIdx9nr/Tzhcwcslc1FRZYOgoxUeOUMRzMM/fGbKCi2cOCw0eihbxVc3LEkszjMNswHFS3olyFU0Y5noHDaMPK8AU7PSVTQlADZQBXRLbpP91n5gwK/tJ7TlRTIQXEsZR6fZg1t3b8vCSSiUGUau+8o/mUdeQsNI892Dh/0rFkLqkpmOeDpICv8RT7oC7s7sKubKE8zh3ZDkhCnArYKZ6g8tYKbH2thhKUlJUDKS4QpgpQqSrM+W5468odxgTLwK5a91axYCiAEi/3SnGPM9kYOXhv0lc8gqyLlSkpIzKmK1CQ5YMHJGrQHqOMxwGFwQDV7x2P5xlu3OPM8RIJUaa8IeJuYbPwq1vnSlLvoQEv51PvhNxZAWrdepqDz51gHvB4gScOkJS6mExf7Uxf6lKjwSGJ5rih3LqmgqITn7yliTKShw51MsjgIr7Ond8pBSMwlqdV2zpSEpBq2qlUswjW0ZZCyPzyi/8AdIY/xmAXu1G1JS5RlyGohC5hSKZywIJNXBLc+EddodpBeGCyrPPmykTl18BLB6UHs04kRHs3CpySZSg6J+Nl943tpSwyngKq9Yl7QLBROQAEibikBwkPlbwv+UEghNqCActkY3PgAp3zHMlOrkVKuABfmTwvFXB7ilLUaAV4knwjhdvIFoLbEwKU4XIgMEkAVsA9VE24+cBNoTXJSnw8qPzPlbgOsAN7RbZEpEtVwQ4HFV1HnvEn3QoowmIxcyW4IExWVJUWTW56MLiHHaeHSV5CkKCAEVANR4mB4rKvdFHb2Jy4uSE+zMSinAbg90AU2JsyTg8NNmFecpGYsiqspUEpBemp8og2ztZUjuQuUkTVDNLRnIy964dZykOHAoOIeNIlKVJmIVMP4neJsGAKyzel34xFjdjTMRNw82atJUhAC6mplmgBVdSvEba8oApi8aEyjKUlTzyU7h3gEJzTACeIYPxaCGxcSr8ArT3ZM1TJBzEA5BXnej04xTxuK7sSSMqlla0M4cZ0pLklwKI4amO8NPmlUlBYTGS+SxKlk0oNMtoC52hUO8IAygGvE8z9IoYbFBSUy11qVMbZbpSeqmLcBzg12pw/drOZis6cLX0flC5g1gTAtSQcm+q7nLUC9HOUecAK7V7bCVFL5RwF+ggBsbY8zGTQEpOQKGY2AF7mhJFuohnRgpSjMnrQDMYAKLkZlEWBLA5QusVtnbQWZkyUmjTHDlgAqXV2H/xiAfsTKlS8MELBM1OmdQShNgkAFhpXnCftLEIAJdSekw/N4urlYg+1LWW9lRfl4gHhd2nKxBXlRhZdhvKQg11uWby0gO+zG0lrxiQJ0wy0hcwpUygciSakJDDUOL0h224B3Uhw57odCxN9SPpCvsPZc5HeTJ00qUUgBCfACohIdmBZJWwZhXWHHtCkJlYcHSU1L+JTcvnygFeQ6FFZchmUOOoA4NQhrU5RNNnAFw3h0pcs3I7ttHNy5NeYty50tw+39Y1NluyC/EjmWp5Bh5mATO0e0SuYQDakMnYvZHdSu9UN6ZYcEjw+t/ThHOMThxiwlcpBlJCkhJG66QlyWv4VGupgwO0eGzb2Uj9lRHkKwDF2gxhVLJJcFNK8cn090eTHEK/TQtILd4Uu1N5anD2sow9bS7TSFySkEoSBRQ3qHQ70JmIxYnYnDow5VkllIQogAlRUVzJhGjqKi3BIGkB6JtJ1YVQ9lM2YnozAQl4ghSiWvyB95hxmLJwe8o1nLLcyAT9IT1BjqdaDjAMfZzbCO8RKlyJxKqBSxlTV1PuJUolRfRzSJdr90ZqgpSUzwQ8sd5mSkgKAKSnNvMD5gvpA3BzVyycqikhAGYU0INfWBGMkzf0jEzyVKVnS5YrUABYgVdJypPSAm2hPKcTh5dTlmksdVIejJdjn3WvSvKLa6fxpEvVU4LLEG2XTSlaxBgtkKU00IZAzlCVEBRK1EKWpzusAW6JPF9SCufjJagxEtSgVIDIDqWyUaGhQKcDe8B6tLk93swGxnLe2gJ+/SFeXKKAZitC6eZ9mnUP0SYctuyz3KBlyS5aAkOaUAqwetoSsdic3HKLA+jnhwbgBzgKeH/WBRrldZ/uVHqrKPOFvaUw97KPCag/xAQyLBTKUfamH+FJ+av8ARCvthTAP+ZJ9DAM8sMVD8q1D1ZWn73xidwxBtwjqZLCVqA1CTexAqH03Sk+scBN66ffWA4kIY7oAd7AXZvXnDJ2bwPfbQQlt1KrGtJaWr5pEBNnIeYD7IqebV+UNn9nktSZkyYRRKC54Euo/CAo9tZ2fErYOApve0LmKmZdxIcvvm7kWSOhvzP7IgxtmeTMWU1JJr1NcvDre8CZOGu9AA6m0Au3M+Ec1QFPGqZCEDXfPnRA9N7++IF7GVlnzess15lSP90XMTMKlEm6q/IAcgKRQ2cwxMxw47p2tUKDejwDWnFEVrfy6RuUpzq5I/wCIgJLs/VreXKJsOKdfiYC8iSyUg+1M6HdDfFcGu2cpu6HCWH9SYoYWUVTZKS9086k5jU33SiLfa6eROUGqkAOb7oADCwgFKcnJU39kH3E8uA16RHhFNmWfYD11UfD7y/kY6m34k+tfjEOMDDINC6mtms3QW8yYABiZebESdXUR6pMNkqcSlJOqR7xCjjATPk1YCYh+pI+R98NEqaN5hu5lBPFgT/X0gOMRgZU2kyWlXlX1FYk2bsaRJzrRLAUEEAkqJBUQimYlqKVWNBzyi6EtKpdSwP8AAlz/AK0wEsqWTg1nhMubB0j784TcVNZRAFNI9AxwybMlad4ta/Rkj5wgLNTTWAI4JReZNLkJZKRxUA4HqpzySeMa2Q5STqSpRPE95MD+4RanYUhCJYNqqb8yqqJ6UA5JEV9jF0AijhZrYDvpgb0MBcXhELIExlpAKi76OWPKnvg32OwYVPSEJGSXvUTuDgOF29IEJm8gXZ+gIPxENvY2YtYW1AMtWfm8BnbPGGbOKbIRRKR7/nCwmQSoBwNSToNT0ArBTa6lqUqhzKPnrVjYQLxU8BLJINAFK4tXKniBqdTAUtoz8xOUMkAADgAGHnxMKnaIHIbsYY56vu0K+21FSVcE1PnYfEwDkifcs5UiXW9SDmbzBEbSIryDuywH3pafclP80Wkh6nSAs4MZUrNKJPqWQ72qCoDpDh2aRkwM+Y75934D5KhRCrDhUPZ2NffeHBRI2ehIcrU1Beu984BSxawVMPcL/UmKOMm5R3YOrrIs4skVqBXqRyESYzECWSEl5huoWTySdVcxQaPoNaloDU1oFyqYlQ/NJmeor8oKN984EbOUV40F6ZVpHFmIfzJ90AyoU6Xu9fWLeEYF1BwDVjpygds5byUc0p9yQPjFuRLctAMXY3DqmYtKll1PmYUQLAAA8Aw4lo47UYnNPmG+8fjBLsYpKVTph9hBbrUgD0EAtoqZZKvEa5Tp+99OdYAWtWQZva9gcP2vLTnXSB81QAPL7pE+JmklyXeIQh1VqE18/ZHl4vIQAPbKe77sm4mJUeuZz9OgEH8Md5QegLtxcAH3gwv9qQ8snW/yg5hpozIUA4KR5tX4KMASVKAFaG7cjGTpwORCSSUB1kWBVauu6E24RDiJ5UXb7EdYO/Th1EAY7SK/7aQhLsmWb33qk8o8+VNAJ16FhD/23OWXLQKDICWFzz40APnHna8OSb/H5CAadoMElQuSUgv6n5ecD9iTAmVKrdC34frH+ZixttRYsC1g99fqT5xQ2ZK/Cw+hKFe8v8IAkmaSeUeh9mMEZeF7xagAXVQgqYuAAOJbVhWPP5WGPGsOs7F5JHd6AJB9IATtCe70AfQlz1Udfd0ECcRKABNPfEuKxDsah+MU8QtxSnw11MAMx+Iypf7J4Dnb1gTtTDFGHKT4jVXU3HkBlHQQcwOF7xQmqogE5AfaLMV9NE8cxPCBXaY7p4GAK7PnOjDkaS267qT/ALYKlDqZ7nygJshP/b4ckaAeoWPpBiWogG2hY6wE0hDqyitQPWgeHHtXtLusOiTLdKSK8TpXqIVNjVmoBAooKbSlflF7tRNqmunv1gFicQFUtG2pU0vHKQ5PSMWpgVKNALwEGLOVNLqJA9KkdA5gRgt3FShpvDn4C3vb0gstBKnIYmldBmNOpIrAdagMTJP7QFeJDfOAZMElks9lLH8RI9xEWpc5re/SB8lTKWP2gf8AElPzSYtyxWAd+y68mGmKHjLl+DMKc6kvCvjV1MHsMsJwh5v1JfWFecqpgK0xZfibAc/lxfhGL3Az9Txc1YaWHkwjcoOc1hZL87qPUO3IH80Q4k++ADbfDoV0+cXNmzfwZJ5J96MvxaItrSc0tTcPv4xrYozYZDXCVAdUqLfAQBhanizs9YsXqQH5PFNB4Ve3nEuG8SbMS1aD7eAN9uLjMaBNvvpCDOnVNPeYeu28k5wVOkKS4B8R08h1jz+eqvCAZtqzFZXc0rU2itgWEnCuBQD+KWtrx3tKYAhTjQ/Wnz6RXkzR3MjkJT1r7IPxOkAalpJUBoS1PP6wx7SQ4IzAlSmAdj/xeAWzFJMxANDmDl3+NYMbWnEjMlIAIIBy5RpY+JQNeXOAC4/FJQSyt0UzWfRxreKC5Clk5gUoHsnxK1GYaD9m51axsIk1zlWZSbcB+6BQa1vo8cqmF66/flAamLYX4P8A8Qu9oRuGrl2v9iD04ULmv/P1hb202Q8ftoAlsBT4aSaslTP/AOQj4GDM1IJcEvV+XpAHsqrPhlJKmyqUke5b+phjzgPSpFLUJ+zATbH/AFybWUf4Ve+Ou0Ewk1vG9iuZrAOWVYVc/esQbYSsk0AZ3cvZqMOvGAFKLVNB9I0JOZSSQwNQDzbePqGGkTysGzE7y3oTYHKGITYMSDxoax0qaK5XJaj6CoHwQICtORR9QAeZLKV/u90Lu1Blmy1EWWkeQKG90Ms+ZUto5/1f08oV+0QavB/dr7oBlFJpfVIPmkkf7kxalEV46ML2udNeMcSJQUEzHdxYD84Bu+lInkoGYUsfKAOid/2yWqS9qm5gGnDkl1UY2vXTMflyhlkIHcJAoova7ZvhALETQksoAl3KXtrvEedKHpAVshLsCTwvp8OcRLw4JYqvwYgaVL8npGsVjCoNYOSwDDhbXqaxCjFFNuOnD/hoDrakhKZSmqySXHOofha3OA3ZVzKLAbqy5JOrHQHSCGJxCsi6kOGNTr9YHdkZoCZqSW/EBZqVAF35HQwBeXhyGTwJA5h6H00i7s5IExAvvj4j0iOWUu2YdbfGJ8BLGdHDMP8AUIC/2zWCQ/T3CELGJ3qAtDr2pWMw83p96QlYlLKMAa2okFJvY/fyitsWsqWp65WfXUO+n9A0E5ZCpbrJzAZVUBqAA9xcMa8RFDYZ/BQztvJq1cpIeANbIS6kudRV9HDxd7Q7UqQHKdCxItoWs5ijg5QcAUcgcT91jvteUl8qktxII40t0gF1faSUCxXUG2U08m+3jZ2/JIDKLuXcHVm0+3hYwUgKxKEkpUCqvAgOWqOUOCNlSaASkDjuD74wEcvaaFlkEk8kqdvS0DdtvlsR1S0OuwcFKSmZlCZRLOyWJBCrkDSkKvaeUkAjMo9E0d9SSPhAb7HkdysVzd4W6ZU3g0JZY8PusBuyKkmSWuFqzc7Ee6kHO+r8tIC7sctMu26q3v8AdEO0XzMHy3bhT6tE2y1hU0AqAopzWzW3Q92tA3trglISSCRzBWDrpf1EBwUFiMzPmfjab8vu0bmUzFmu3rNP+xPpC1sTZi58srVPWCFlNC+gJqTzMEkbEVZOIme5vPetf1MBbnpo1QA4tU+N/wDT7oA9ppbJ8yOl/oYccL2eAk95MxC5hL0CgkBswNkqNifWFXtGAB43IehSSfJRZoA5suQtUiSWVWWigB/KIujDkeJgDwIKh1SC482gbsx+4lpCswyJqLGnCLlKe/8ApAMshaVSQEgpuCokHWwoGPV298I+19sIlXSpuQS3Rs1obsHhlGSSzivy+seZ9qkqBqC3FjWsBOrtZK/Kv+H6/dIsYHbXfzBLlS1KUrR0jqSXsBFzZe5Ilhh4E11qATBrZc/ItBUzEtcEsqn9fKAHYjDqSFBTPqxcepA1gB2aUc86gbcPnvfWHDb8qjv9j7MJ2wN3ETAR4kAsdWP9YA+oOXN4t4GYAtLv4k9LiKy0NXT5/OkdS1saCsAR7TSRmLL9E8X4m1IU5kipqo+g+Ahr7Up3q5hSrE+ohExOYKIExfqn+WAccTgZqZpcEJmo1DAmhQQ/FL11aKWxZahKAIZisfxKPwrFybPVNlB1DMGS5NRlG4a1sAzcGi5g5qVpckXs9iKEfGA6wSGWk6xz20khMtFWKnYXN6QZ2bhJZL95XWz6UBenpAntLj5JnBRUBl8I0dq9dYDz3YmDWMUjOlSQMxcpIslVtIe0ywRf7+sSScelQyuGLf8AI4RekbHQsAialP7wNerfdICpssfiAcaNFDtrspVgKkaan6xexG2sLhZ8mUZvfLKg5QkBCNA5LkuToA14n7W7aQmYlRKUJSW4l24vAKfZHBLSmYChaTmCgCkhwRUhxVmrB9CgkWBUONQObPU9acovYfbKVS9Smxe3JjEkvByFB1TQk/tA+VRAR7MnrVORvEuT8DbhThAvt/swgA5ePwEFtm4/CpxsuUicJi8qjupZIISaFT3Zz5RvtLikqn1PgUWHAi/zrALPZUZMMHSkEqWo5kgkVysxH7OrwWXiCRlKiRUsbDS0TpxiFbqqjQvaLcrZINROlhP7Tg+bAvAa2UcyFp4bw86H5Qm9sMIxDC/2IcezW05BxM2UhefIhioDdL/l4gGjxTxmNQJozsUgEMevOAF7Cm/9rKDWQmvA/OL0tIPXnF5H6PMDJIQRajD3UieX2dVfOjLxzgfEv7oDvZwCkqcW+Yf5e8x5j2oSc6y1jHpmA2jLIxHdLCwghJUAQM2U2Jvr6HlC2iTLzErAW5cg1fyMBXwKXlyxoEJ+Ai7h0selvURfw+Cw62YZCKAAbtOWnlE6uz6/ZYgl8wWkADm5BEBPtKYuYnM5Yp0NnufWPN0TCjFy1E+IkF6u7hj5tHpGzJ8tWGdKgrKSlwXCg/sng7wuypMpK/xEoUQSQFB2q4I1cQGTZrjW/DlGpa2INXFfQvBM4aTN8BCS7so0fkRaOJmx1ISpaigISCoqK0mgqTQv5NAd9pVKUMxUS9akm9RrCRNmkKVTX5CH/acrNg5cwEEEBN+VD0hWlyUNvCp5wDGjas9JdQfi+UOzGpSQ8Wf+uzl+yEBxuhIS+rG6i9fSKKZw8RBopgAAS/wDAX5CNyJvdFIAJUHO8buC5JNBQEudAo6QEs3bWJzHIti4cJCAE0cAkBgaORo1YjkrWs5sqSoVBKUEk61KXfTyjhaixCgd5WdQr1NCAeUcyZ5CnqjOSqnIBmFKG3CsBaTjFrFasQDmRL89H0tFfv1EsEoalChAaj7z0AYPXSNmYGyjMpxmcmgrYjV9bRkhBUkktUtxJALdEpdw9y1LQEuEmqlspEuQhzRQkyQbOCDlBPHk7xMrGzVOspSeBVLQbgalB8oq4sZjUOpstxS4Le9vKMRiVVS/tMKulwpnccICbEbaxB3DNdAuCxT6FLcABFDORXJKV1lp4kH2OPwidauSuCQQA9rDjTN8YhVUHeZwzh7VLv04XctaAml7Zmy/1WRGm7KkjrZAiM4la1OqXKUSXcypZrxYgh/KIVLoCAQ9Q4agID3tG5K73cukBNNA5J8wA1b8IC1PnTPCru7OwQhNKsTlRQUMVFl/ZQRwygjk4KfcY6IJzNRIGU14aCmmZP8AiEcTZlW3iSwSB5OW91YC1gtpzZQIlCWgEVySpaXbQkIDxiFKzhXdylLcMTLlqLk6ZklrxVTN00DjzBYj1Biz3wHtF0qL0ZL7ou9WKbkC58w5xGKUpyUyyAaqCZYGrBwA5LG3CIV44mhQCOBAI8waGOhJ4gjKXbgzhuGapDaREpTmpTShA0ewoNBxrATDtDOSnu05Uo1QJUsJf91KQPOOEYlg/cSd5yHkocsztrqPWIkLSFOWypYkaGoAFHJcsG66PHYmKp7RAJegpQbxLAB2vqqA6VigCfwUAgkHKFiuo3VtGTNobuUoDag963/9BGkzgkB6JBLkMXeoD6Of9PMxUTNysDdgX6i7ED1gCiNubncIkS0yyaJTLUCCo6EFyTFaTMkpdScNLLneWozFCtBUzG0No0rEZShlbwLlhQ5koKQValNaWdXERAVBhQ5QrMHZi2YUBqwNH1aA6mbRRcSUp/d73+eMm7USqipCVjgszSPQrb3RBOxBXd3TmKt2iQB4RQM1ydWMcoTmerEBzSgAck0ubMOcBPi+0qloEsy5aUIACQhKkhIBowBtUwFm44P4PfM+sW8VOqWqFHdTrqwbRhAnEElVUg+YPvEA2YWa0mWUhlKYPwBClUFn3bniYvjBlS0uoknVg9j9fdG4yA4xc9goh3SQCSXJK8wcFqMM3XNU0EVZMv8AVkkklSnckuEpUWqeQ9IyMgLEtDmppYAUAbMX56ekRSsWwJAoKM96k/M+sZGQF5El1oBLuHOgdRc20rbhEeDZSSG9tTchnIy+lIyMgK+LS4Sol3v/AHgRFfu3Kq1IKq1/MLeZPnGRkBqZLYIq5Ukk0GhYffOO8NLJKUhWUKzlVKnKEsOl/WMjIDjK6SHsR7wo/I158ojxIIUli2Zj/i3mfkFN5RkZAal3bRyKcjl+EXFqKiTQDMWDWCVkCpqTS5jIyA5IcgklqBn0G9/t97xRTOOV/wBpqecZGQG5M5s5YEsBXmtIfyvFqU7vRyAHb94ceb+UZGQEGKSUpNXO6XbjmNn5N5mIFo1NTlCifNSfgkRkZAWBLJJqwGSjfspJJPMk/CI8So5W0QkFtC2VIHSnoSKRkZAczpBeYM26yqMPZS4jWEIFWshR6sgmsajICgDvV/Kemj+5x5xQUtRUqoooi3DzjIyA/9k="/>
          <p:cNvSpPr>
            <a:spLocks noChangeAspect="1" noChangeArrowheads="1"/>
          </p:cNvSpPr>
          <p:nvPr/>
        </p:nvSpPr>
        <p:spPr bwMode="auto">
          <a:xfrm>
            <a:off x="1587500" y="-720725"/>
            <a:ext cx="142875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33803" name="AutoShape 19" descr="data:image/jpg;base64,/9j/4AAQSkZJRgABAQAAAQABAAD/2wCEAAkGBhMSERUUExMWFBQWGBsYGBgXFxoaGBocGRwYGhkZGBkaGyceGxwjHBsXHy8gIycpLCwsGB8xNTAqNSYrLCkBCQoKBQUFDQUFDSkYEhgpKSkpKSkpKSkpKSkpKSkpKSkpKSkpKSkpKSkpKSkpKSkpKSkpKSkpKSkpKSkpKSkpKf/AABEIAOUA3AMBIgACEQEDEQH/xAAbAAACAgMBAAAAAAAAAAAAAAAFBgMEAAECB//EAEcQAAECBAMFBQYCBwcDBAMAAAECEQADITEEEkEFIlFhcQYTMoGRQqGxwdHwI1IUM2JyotLhB4KSk7LC8RUkgxZDY+IXc7P/xAAUAQEAAAAAAAAAAAAAAAAAAAAA/8QAFBEBAAAAAAAAAAAAAAAAAAAAAP/aAAwDAQACEQMRAD8A7xWBkETJiE5juiWxAAAG+K6v8rxT2ds4qUjOAlSV7yqgITutms3tHTycNIicEqO+C4YmwSzndSBVzlqTQE1tFj/qylJUEqEjMwUUeMpSEmpZklSweLA8bBUVhpa5il58+da1BRSwOZaiFZdEG4GiSIi2NgUCWUgAEkkAsV3Oao5OfnE+6pzmfz/+r8Y3LCUkspKd1icpKizkM5YCtS3pARzsKBOaWhpWUudAC2UOKu7CLJQBKCMwBKs+Wmd0Jy5lEUSjfIAapArGLnApJKXdkpSpQZIB8SiKOQVUDkUHOOu/Up8y3cggCiUhIZIAHmSTUuekBSOET+kS1EENnYuA3goXq5FuQMEsZIlsVMHplYMMrVIejlXHnES5FCxSSRqbVcGjc9agmNzCS4KnKmJUGCUgJ8KU5iokmgvRyTAV9lbOK5soFKcxYFJBCXBIAUWJFAdHYxxiMFnUlQKFZ1OCAyN4uMoNkh2HIRdMxwcqAlKluQvKpSkAN4QSElWpJJbRzSOZPSwA3TwDABulhygKOy9jIVIQATlo4Pjy+1XSxfzjqbggFKSlP4eVW8QzKqUNzcCkTYfCzHUUZUjKxZzUM7Cwdn1q/GLCiQBnQvebuwosUMSMyiSfEHISK7zHWAoT8AEyZYOROYrIDvMVlAckMwTUHmeGsA2UDNlUJfOP2aZCc2j1Dcn4RdmZlqUohDk0ygBkhgA7ubOTxJsGjYwdCVJBLUqAx4vVtR0JgJ14RGRTitQNBSxvUEZffEU7AALkkIPeEmhcNvKyiY5cbuQlOlHq8WZWJKHYgKyFm8Kd1QIzXUou1BzijOlhSlEAHPlSTM1CcpUoII13k1bjq0BQl4AKVLcpUFZd6wIppoOAjUzABe7QAlRZ3Iu2bS+nThBNUlVwB5kN0vGspY2By0y5XNXa/wC9XnAD14RAcJDj4DKq5e+bK3XWIsLs0BgSHYk8bip9WH9IvzTmABZtQ9mUrV6lmNOYjFJLlToDnRhZh8oCnNwY3SwJKlNz3U+LyqOpiunZiQgqIdRNRToq9mNB0fWLxS2ZiDmADhQcVBproR0UY2CACxAcDoGFRW9gB1gKOI2YMySwAyEl+hqaUpWNSNkArQGBcjzr9mLRGavEuczEqazudddekZXk+m8H+MBWw+zwUiul9TavpmLcRHczZKCm1fI8G+KvSJsutEuBrZmBbmzq6xszRSvDk3EnSAVu0+x0pSggFy7tc8zSpihsfZyVoJKMxCiHzhPAihrYwf29ig1a1skmF84pHEp5Vp6QByb2GKj+sl05K+kc/wD4+mA/rJfor5iGsII0tziJaiYBVn9g5tGmS26q+GWIUdg55Ld5Lf8AeV/LDegViyE11B6cucAkD+z7EH/3Jf8AiV/LEiP7O8Q/66WB+8v+WHhE6mjk8PjEwepcD0+UAjL/ALP5wP65B/vL8vZiRX9nc8VE+X5KWPWkOylO1GppEcufyb7tWAQv/RWK9mcg8u8WD/piSb2DxmV1TUH/AMqn9Gh5kLSC+vQGNzJ5U79W/pxgEFPY7Fv+sR/mH6NE8zsfjmG+kpe3fKanJgIcCgBi9eHCOk5vKARx2Rx9T3gF/wD3ldYjHZrHuQFq5tP/AKw8pJe/GOu9u7PzEAiHs1tEaqLf/MOf7ccjs3tD9v8Azh/PD3MGtByjtKmD3N4BB/8AS+0b73Xvh/PHB7O7RHtKH/n/APtHoyVPr5RBNQYDzxWxNo/mX/nD+eMOxdpcZnnOH88P5l0vziFzxp9sPvgYBFOxdov4l/5w/njP+j7S/NM/zh/NDyx4xog1gEhWytpDWZ/mpP8Aujk4HaQN5gP/AO1P80O36UAY4nL4a/WASVo2kzZpxHALce4xqRhtoCo77zV/WG4FonSr1gE2dgcXm/EE1rkivoWpEmYi61p5EAnz3IZsVM84Wccp1/f1gPSZuCmpTVKuNR9mKomgUIPp9mGaegqLJUOByp+JZr84SdpbbCMQlKlFQWrK5A3SbEl7PRoC5MFS1BwieU5vGtK0MSy1bwAp/X5wBnD7FCZImkBZUSySbNcq86D5vA8z06pZtUkhR40Lj5Qd2JNSd1QzJNwOFRvchQwB2lhymYsAOxIJ0pVgODQHPd5vCb0AJynyGvURoyikGv1igos5q/L6n6RHL2upUxMtYOUlgoA0JsFGtCaOePCAtLnNTizxgDkh3A10EcTsObioPCkYp76coDoofr98IKYTDZ0kqJyyxmUdakAAcyTrZjAyQ7Aji1G0+EXMBicqt5iDQvqK6dYDta0aoIJsAS4Gl35eka7pL0VvHRQ+Yp5xe2ngCmtC91NSrGnEN6wJm1DJBaxJo/X6CAjmyDnYgjWvAXMSkB7dIr/peQi5HoG1YXf0i4UJKAtCsyS1X4wEVjGlLSWu8aCq1jlV4C3g9lFaVzCSlCSE0u5qBypU9RECsOljUhuLGunCJcHiz+rKjlJBYcberfCLuJ2ZQH0HB9VGADqw9BvJqaaHhY87RzOlZaNXWN4gnRlHiLDg0D8Riu7G9mWOHB7kPc34CA1OQCYiUHidKUlIUkuk6xvu4Comhi9ikpQwSy90EqrUkAluDW8orqlkm9aRawyQlWU1SXYnTgRW/wAIAVipiXYgjjV6wvYpKCo74HU1hl27gDLcXOpv5CEufht40fzb5GA9WkTlmWSrM2ZKElYdypCaZU0P4gmNYMkE3Dona7GK/SEIcgJIJBSAAXcUA0j0DEoMqUZGYKZRUCEtUrezkvvO5NXPl5tjZGbEq7wFU1SkMlJzO5BW/PK9+cB6GZO8XLxqTcffq8bUAKA0ixKWwoGDVgDOzkVBqHv83PCIO12PaXMmpSBkSWSkOBlyupQcBt7MwuwD1jrH7RAkpBLVIOlHDB6cNMxPCE/aW1lOpKfElJWEsxJSN4ZaMDkmVIRZBrAEJYM0IUhAGaWknMpLIZBVMKiXol0BhXNmTcFlDtv4UgTCsmoopIIY1AJLjX/iHOVgzhwp8qc6UKKAKIBSQpKiTvXazOji7pPaQpVNK5hUwQpKA+8SHANPZSQH6tAPcrDpyJAUVoSkAqqSWAANNTeNGakFRSlTkeEsQPV79IhwM/8AAQJaSlBSlk13aAtfS3mY0F8Q9N3SpuzF/jAWpeOAIBSFDQMABpTyjrET0hQyoAFDxalgTavCKklSczkP0090Ftk4aWuYTMYpSCpnuzULaamALOF4JCl7y85ShIBJIdtLg0vSFrFzgmd3SnCu6E0/spUpCUps1c4rbS4MWNv9oihZZXhIYD2QCjRmABSi4TRRZ4H94uevvEgFQ7sKzEJPclW8HJCmBQpBSK0NnMAMxAJQZgQlCGdJW5UoNQgMWTzysWpEHZLHzVylBeTIFkJCQxBuonkXEFe1SlqlLkykhRUAGBApQJBB4DLwqYFdlhLSJiJYcJKQVhzmVlYsTcUBDaLtaALKNY6mM0d5XNo4mgdYDMIz89POGiXLfDWKyFEZUtWj1NtRcjSFzZcoLmpSd0EsSKRe7S7UTLGRLJQmgS5Aubk3f8J9d7nADcVOMuYJRZKz3rJDKUUywsqNSABuK93GBm0iMrskAhwVkkmhYhNGDEGoctasST1qxGZYl51rkZkOcuZKyEqS2YJKc6c1SxBaoodbdUC6kjeINBVnqwIca0IPkLQAvshtJa1z0lMpMlCVKO6xSSWBBc0ITU8IY+z2zO+lrVvAJSVpcjOpNwVMGTQ9bOxpCt2Sw6Erny85K5koomJcMElRzJOhIOToQoR6JsvCTJclcxv1iCkVoEkEEvxofSA862Z2iUvFmR3QWSVJQRobgkEsaAiup1tBfZcxS0BxQDxEpclKmO6BSyvdAfDqk4PHGdnJoVISzqz5kkJB5sawZ2JIUkpC2ClLdbVAMxZJHMB/dAFttyAcLLWTU5ksLkJNy1eEeeKwqyTpW32IfO0uKyJyIfKmnWqSXpc73GEozF6EQD3PSpQDtbWmhqB1UOFjxgJtXZql4rDTJctRAVv7pAAdytSmyj2qvp0gzNxN9CX1/dNfvWMwOMdCqsBX41+QgJ56a1DCw6gfV/dHUiYSRR60gLtDGKly1LfeBKmDswPhPEs7katwgzKnjKCKktl5uzetBAXDhkrzBRZnUSFZWAdyToAGJ/4iziuzUnDACUAH8S1bylJ1A0SFPUgAs41MdmSUYyXIABSmYlS1FgJmQIWsqD/q5ZWhCRrMWCX7tjx2wxSlzDQMARyo4fkHBD7opcmAT9qbVUXZQUzmlVNRXyFhA7/oSpqETVSFNuqACkOQw3CHzAGmgaOJcwpxmQMolJIclgx8WlAHLnhyqSwu0cpEk2OZUsm6m8T8A5Uw4AjQQBqZPNiAx0o54HWjfGK2ImhIBWrK5ZNC6iA7ABybjSJMPhlzFISlJK1khIs/2PKM7UBOCmyxMczSju0jwo31BSipZdg/KsBsIYCoqSA9yWJt0B9InkTCC4DfKOcYV/ghEtKjnWXV4UtLLOBxdVLUMTbLwSlrRLKsy1KAKgMoc3YCwDsOQgJ8H2SQUGbMWSCSmWkOPzBRzOT4SlJI3iUPmipiiqWpwlKUpT3aEJPsZiutAxJVarAauTD3tqUiThwBQJJS7jRgz8704njHm+2cUogvYv8AdRAaw89c3N+GVBO6WAUHypLMC5DM4ysym4xxs/BJlKVLl+Ci/C28XSU2D7qUFqtmaKGxdrJEuXnFFhjl/OklOc8izHq+kGTisxZrG0B3PSUeNkkjUgFvWK03Fy2G+lv3h56wx4jFITgpeWWlORwpasoBPInzhExu3BMX3cspmrI8MtIW/wDD6wF+Tj0u6FAkflILEdLQR2LsCXisRnnFXdyxnWgEBKmskkAKYnKSH9mE7s5hiJszNLShRsXANDvJCUlurCPXNn4AYbBiYTVaFkjV3QE+g+J4wChtxapc0LS2VKVoABAcTCMzMXCQkADm9oVto7WBJKnSCq5BuSrUAsWJ0TaCm2VFTkkmA2zF70uYs1QVP70FSvVLDUmAsdlcMETZzKCiQg0Y+LMTUc/c0PUnEkYch2DlOgclKyB6EnpAgVUTT6/Yf1i/tzBTE4fDLzJQgT+9UVKbdyrSLdSehgPM+0eFK1TFkgJl5QTqVKJCQkamijeyTDTsad3klC3egcj8wAfzd4WO1e1JagmTKOdIWqZMWzZ5hGUM4fKlNA/EmDPZRGXCJr4lKUfXLX/D74AyrBqxK2zAG6iQSwAUSW82o3nALFSEoUU500/M7+4Q9bL2eRIzazBMPMiWAW9XNOXCPOcarfNYD0ub3RffIOlRlbqU/LjA3EumgTmBrYKKmLUKW5O/GKOClqnLITRKRmUrRKdSfgBrpFrH4UTFTJSXU6EgpSrJ+HKAVvqB3cy0k5XdRAvSAp47ESJYUMStCAQd1W/MtQZEOamnsmN9mtvyps5HdJUsSik5creHwZnfddIBL6dTCzi9nyg6xKlMrKnxE5SSzkM3FyeukFcbhxISqVL/AApWXKUSsxmT1iiROnMCUkkuEsKtq8A37LnP+kYszRMmLUiVLCa5ZYUFrtQErTajADjFvbRBAUNR1Ys1Gfg1A4AFgz1thpErZSZbAZSAQNSEkKJOrkm3GK3f55LHQOBS1g4NGNGd7ClRAJuLJGMkOWCld2W4Lvre13L3aggyrZapq0qH4aXBzGlEDcQnUvctoRaNp2bL7wTZjESlBVXuHKUvQkuxYBgOahHPaLtGES3X4i4S2jBLAC3pAW5/a2XhZjy1fiAMZijYG7aAe88YAdqMfP2oETJclZSl3mKISC9A2Y19dKQv7FwP6TiN51IBzr5gWHmWHmeEegKnBKHUWD5RwPIBiSeQgIcRjCZKZQU+IPdqJTvBABl5yfZsFVL2DPDF2KkpRPQzqCSS6i5dVyW08XpC6lH5RetAU+ZDcNYN7Bn5Fy2LgrF+ISqtqHe6wBbG4zvlzUMaqUUjVyQ1DYkgVPE2EJW1KDKKtcjXoXr1gzisWUzzR3JzPwJLknpFLbEgPmZwQ4ow47osAOMAq4CQJiJklT0UQW0QQZhbzzV5c4bdlSVLky1zR3bp3h7SmoS3A3zHjrAvs/s9MtUyepjnACEEUZJfvCDQ1DAG9TwgZ2n7UqKlJQotUKL1Vo0BY7T9t5s1aMPIDpRSWlJYA8fjU8zAjF7Ox8yhUlINCBMv1IqejmLfZPZoQgz1+NY3RWieNOPw6wboak10a3r1ZvOAHbE7PIw5CnzTDQkil7AcOZr0j0XtLtQIk4WUqiQkKUWBLLBAbgXY/wB0Qr4TDOWqC4FTWt7dYI9sJufIVBwZSWAoG3mHo0AC2pIIdx9nr/Tzhcwcslc1FRZYOgoxUeOUMRzMM/fGbKCi2cOCw0eihbxVc3LEkszjMNswHFS3olyFU0Y5noHDaMPK8AU7PSVTQlADZQBXRLbpP91n5gwK/tJ7TlRTIQXEsZR6fZg1t3b8vCSSiUGUau+8o/mUdeQsNI892Dh/0rFkLqkpmOeDpICv8RT7oC7s7sKubKE8zh3ZDkhCnArYKZ6g8tYKbH2thhKUlJUDKS4QpgpQqSrM+W5468odxgTLwK5a91axYCiAEi/3SnGPM9kYOXhv0lc8gqyLlSkpIzKmK1CQ5YMHJGrQHqOMxwGFwQDV7x2P5xlu3OPM8RIJUaa8IeJuYbPwq1vnSlLvoQEv51PvhNxZAWrdepqDz51gHvB4gScOkJS6mExf7Uxf6lKjwSGJ5rih3LqmgqITn7yliTKShw51MsjgIr7Ond8pBSMwlqdV2zpSEpBq2qlUswjW0ZZCyPzyi/8AdIY/xmAXu1G1JS5RlyGohC5hSKZywIJNXBLc+EddodpBeGCyrPPmykTl18BLB6UHs04kRHs3CpySZSg6J+Nl943tpSwyngKq9Yl7QLBROQAEibikBwkPlbwv+UEghNqCActkY3PgAp3zHMlOrkVKuABfmTwvFXB7ilLUaAV4knwjhdvIFoLbEwKU4XIgMEkAVsA9VE24+cBNoTXJSnw8qPzPlbgOsAN7RbZEpEtVwQ4HFV1HnvEn3QoowmIxcyW4IExWVJUWTW56MLiHHaeHSV5CkKCAEVANR4mB4rKvdFHb2Jy4uSE+zMSinAbg90AU2JsyTg8NNmFecpGYsiqspUEpBemp8og2ztZUjuQuUkTVDNLRnIy964dZykOHAoOIeNIlKVJmIVMP4neJsGAKyzel34xFjdjTMRNw82atJUhAC6mplmgBVdSvEba8oApi8aEyjKUlTzyU7h3gEJzTACeIYPxaCGxcSr8ArT3ZM1TJBzEA5BXnej04xTxuK7sSSMqlla0M4cZ0pLklwKI4amO8NPmlUlBYTGS+SxKlk0oNMtoC52hUO8IAygGvE8z9IoYbFBSUy11qVMbZbpSeqmLcBzg12pw/drOZis6cLX0flC5g1gTAtSQcm+q7nLUC9HOUecAK7V7bCVFL5RwF+ggBsbY8zGTQEpOQKGY2AF7mhJFuohnRgpSjMnrQDMYAKLkZlEWBLA5QusVtnbQWZkyUmjTHDlgAqXV2H/xiAfsTKlS8MELBM1OmdQShNgkAFhpXnCftLEIAJdSekw/N4urlYg+1LWW9lRfl4gHhd2nKxBXlRhZdhvKQg11uWby0gO+zG0lrxiQJ0wy0hcwpUygciSakJDDUOL0h224B3Uhw57odCxN9SPpCvsPZc5HeTJ00qUUgBCfACohIdmBZJWwZhXWHHtCkJlYcHSU1L+JTcvnygFeQ6FFZchmUOOoA4NQhrU5RNNnAFw3h0pcs3I7ttHNy5NeYty50tw+39Y1NluyC/EjmWp5Bh5mATO0e0SuYQDakMnYvZHdSu9UN6ZYcEjw+t/ThHOMThxiwlcpBlJCkhJG66QlyWv4VGupgwO0eGzb2Uj9lRHkKwDF2gxhVLJJcFNK8cn090eTHEK/TQtILd4Uu1N5anD2sow9bS7TSFySkEoSBRQ3qHQ70JmIxYnYnDow5VkllIQogAlRUVzJhGjqKi3BIGkB6JtJ1YVQ9lM2YnozAQl4ghSiWvyB95hxmLJwe8o1nLLcyAT9IT1BjqdaDjAMfZzbCO8RKlyJxKqBSxlTV1PuJUolRfRzSJdr90ZqgpSUzwQ8sd5mSkgKAKSnNvMD5gvpA3BzVyycqikhAGYU0INfWBGMkzf0jEzyVKVnS5YrUABYgVdJypPSAm2hPKcTh5dTlmksdVIejJdjn3WvSvKLa6fxpEvVU4LLEG2XTSlaxBgtkKU00IZAzlCVEBRK1EKWpzusAW6JPF9SCufjJagxEtSgVIDIDqWyUaGhQKcDe8B6tLk93swGxnLe2gJ+/SFeXKKAZitC6eZ9mnUP0SYctuyz3KBlyS5aAkOaUAqwetoSsdic3HKLA+jnhwbgBzgKeH/WBRrldZ/uVHqrKPOFvaUw97KPCag/xAQyLBTKUfamH+FJ+av8ARCvthTAP+ZJ9DAM8sMVD8q1D1ZWn73xidwxBtwjqZLCVqA1CTexAqH03Sk+scBN66ffWA4kIY7oAd7AXZvXnDJ2bwPfbQQlt1KrGtJaWr5pEBNnIeYD7IqebV+UNn9nktSZkyYRRKC54Euo/CAo9tZ2fErYOApve0LmKmZdxIcvvm7kWSOhvzP7IgxtmeTMWU1JJr1NcvDre8CZOGu9AA6m0Au3M+Ec1QFPGqZCEDXfPnRA9N7++IF7GVlnzess15lSP90XMTMKlEm6q/IAcgKRQ2cwxMxw47p2tUKDejwDWnFEVrfy6RuUpzq5I/wCIgJLs/VreXKJsOKdfiYC8iSyUg+1M6HdDfFcGu2cpu6HCWH9SYoYWUVTZKS9086k5jU33SiLfa6eROUGqkAOb7oADCwgFKcnJU39kH3E8uA16RHhFNmWfYD11UfD7y/kY6m34k+tfjEOMDDINC6mtms3QW8yYABiZebESdXUR6pMNkqcSlJOqR7xCjjATPk1YCYh+pI+R98NEqaN5hu5lBPFgT/X0gOMRgZU2kyWlXlX1FYk2bsaRJzrRLAUEEAkqJBUQimYlqKVWNBzyi6EtKpdSwP8AAlz/AK0wEsqWTg1nhMubB0j784TcVNZRAFNI9AxwybMlad4ta/Rkj5wgLNTTWAI4JReZNLkJZKRxUA4HqpzySeMa2Q5STqSpRPE95MD+4RanYUhCJYNqqb8yqqJ6UA5JEV9jF0AijhZrYDvpgb0MBcXhELIExlpAKi76OWPKnvg32OwYVPSEJGSXvUTuDgOF29IEJm8gXZ+gIPxENvY2YtYW1AMtWfm8BnbPGGbOKbIRRKR7/nCwmQSoBwNSToNT0ArBTa6lqUqhzKPnrVjYQLxU8BLJINAFK4tXKniBqdTAUtoz8xOUMkAADgAGHnxMKnaIHIbsYY56vu0K+21FSVcE1PnYfEwDkifcs5UiXW9SDmbzBEbSIryDuywH3pafclP80Wkh6nSAs4MZUrNKJPqWQ72qCoDpDh2aRkwM+Y75934D5KhRCrDhUPZ2NffeHBRI2ehIcrU1Beu984BSxawVMPcL/UmKOMm5R3YOrrIs4skVqBXqRyESYzECWSEl5huoWTySdVcxQaPoNaloDU1oFyqYlQ/NJmeor8oKN984EbOUV40F6ZVpHFmIfzJ90AyoU6Xu9fWLeEYF1BwDVjpygds5byUc0p9yQPjFuRLctAMXY3DqmYtKll1PmYUQLAAA8Aw4lo47UYnNPmG+8fjBLsYpKVTph9hBbrUgD0EAtoqZZKvEa5Tp+99OdYAWtWQZva9gcP2vLTnXSB81QAPL7pE+JmklyXeIQh1VqE18/ZHl4vIQAPbKe77sm4mJUeuZz9OgEH8Md5QegLtxcAH3gwv9qQ8snW/yg5hpozIUA4KR5tX4KMASVKAFaG7cjGTpwORCSSUB1kWBVauu6E24RDiJ5UXb7EdYO/Th1EAY7SK/7aQhLsmWb33qk8o8+VNAJ16FhD/23OWXLQKDICWFzz40APnHna8OSb/H5CAadoMElQuSUgv6n5ecD9iTAmVKrdC34frH+ZixttRYsC1g99fqT5xQ2ZK/Cw+hKFe8v8IAkmaSeUeh9mMEZeF7xagAXVQgqYuAAOJbVhWPP5WGPGsOs7F5JHd6AJB9IATtCe70AfQlz1Udfd0ECcRKABNPfEuKxDsah+MU8QtxSnw11MAMx+Iypf7J4Dnb1gTtTDFGHKT4jVXU3HkBlHQQcwOF7xQmqogE5AfaLMV9NE8cxPCBXaY7p4GAK7PnOjDkaS267qT/ALYKlDqZ7nygJshP/b4ckaAeoWPpBiWogG2hY6wE0hDqyitQPWgeHHtXtLusOiTLdKSK8TpXqIVNjVmoBAooKbSlflF7tRNqmunv1gFicQFUtG2pU0vHKQ5PSMWpgVKNALwEGLOVNLqJA9KkdA5gRgt3FShpvDn4C3vb0gstBKnIYmldBmNOpIrAdagMTJP7QFeJDfOAZMElks9lLH8RI9xEWpc5re/SB8lTKWP2gf8AElPzSYtyxWAd+y68mGmKHjLl+DMKc6kvCvjV1MHsMsJwh5v1JfWFecqpgK0xZfibAc/lxfhGL3Az9Txc1YaWHkwjcoOc1hZL87qPUO3IH80Q4k++ADbfDoV0+cXNmzfwZJ5J96MvxaItrSc0tTcPv4xrYozYZDXCVAdUqLfAQBhanizs9YsXqQH5PFNB4Ve3nEuG8SbMS1aD7eAN9uLjMaBNvvpCDOnVNPeYeu28k5wVOkKS4B8R08h1jz+eqvCAZtqzFZXc0rU2itgWEnCuBQD+KWtrx3tKYAhTjQ/Wnz6RXkzR3MjkJT1r7IPxOkAalpJUBoS1PP6wx7SQ4IzAlSmAdj/xeAWzFJMxANDmDl3+NYMbWnEjMlIAIIBy5RpY+JQNeXOAC4/FJQSyt0UzWfRxreKC5Clk5gUoHsnxK1GYaD9m51axsIk1zlWZSbcB+6BQa1vo8cqmF66/flAamLYX4P8A8Qu9oRuGrl2v9iD04ULmv/P1hb202Q8ftoAlsBT4aSaslTP/AOQj4GDM1IJcEvV+XpAHsqrPhlJKmyqUke5b+phjzgPSpFLUJ+zATbH/AFybWUf4Ve+Ou0Ewk1vG9iuZrAOWVYVc/esQbYSsk0AZ3cvZqMOvGAFKLVNB9I0JOZSSQwNQDzbePqGGkTysGzE7y3oTYHKGITYMSDxoax0qaK5XJaj6CoHwQICtORR9QAeZLKV/u90Lu1Blmy1EWWkeQKG90Ms+ZUto5/1f08oV+0QavB/dr7oBlFJpfVIPmkkf7kxalEV46ML2udNeMcSJQUEzHdxYD84Bu+lInkoGYUsfKAOid/2yWqS9qm5gGnDkl1UY2vXTMflyhlkIHcJAoova7ZvhALETQksoAl3KXtrvEedKHpAVshLsCTwvp8OcRLw4JYqvwYgaVL8npGsVjCoNYOSwDDhbXqaxCjFFNuOnD/hoDrakhKZSmqySXHOofha3OA3ZVzKLAbqy5JOrHQHSCGJxCsi6kOGNTr9YHdkZoCZqSW/EBZqVAF35HQwBeXhyGTwJA5h6H00i7s5IExAvvj4j0iOWUu2YdbfGJ8BLGdHDMP8AUIC/2zWCQ/T3CELGJ3qAtDr2pWMw83p96QlYlLKMAa2okFJvY/fyitsWsqWp65WfXUO+n9A0E5ZCpbrJzAZVUBqAA9xcMa8RFDYZ/BQztvJq1cpIeANbIS6kudRV9HDxd7Q7UqQHKdCxItoWs5ijg5QcAUcgcT91jvteUl8qktxII40t0gF1faSUCxXUG2U08m+3jZ2/JIDKLuXcHVm0+3hYwUgKxKEkpUCqvAgOWqOUOCNlSaASkDjuD74wEcvaaFlkEk8kqdvS0DdtvlsR1S0OuwcFKSmZlCZRLOyWJBCrkDSkKvaeUkAjMo9E0d9SSPhAb7HkdysVzd4W6ZU3g0JZY8PusBuyKkmSWuFqzc7Ee6kHO+r8tIC7sctMu26q3v8AdEO0XzMHy3bhT6tE2y1hU0AqAopzWzW3Q92tA3trglISSCRzBWDrpf1EBwUFiMzPmfjab8vu0bmUzFmu3rNP+xPpC1sTZi58srVPWCFlNC+gJqTzMEkbEVZOIme5vPetf1MBbnpo1QA4tU+N/wDT7oA9ppbJ8yOl/oYccL2eAk95MxC5hL0CgkBswNkqNifWFXtGAB43IehSSfJRZoA5suQtUiSWVWWigB/KIujDkeJgDwIKh1SC482gbsx+4lpCswyJqLGnCLlKe/8ApAMshaVSQEgpuCokHWwoGPV298I+19sIlXSpuQS3Rs1obsHhlGSSzivy+seZ9qkqBqC3FjWsBOrtZK/Kv+H6/dIsYHbXfzBLlS1KUrR0jqSXsBFzZe5Ilhh4E11qATBrZc/ItBUzEtcEsqn9fKAHYjDqSFBTPqxcepA1gB2aUc86gbcPnvfWHDb8qjv9j7MJ2wN3ETAR4kAsdWP9YA+oOXN4t4GYAtLv4k9LiKy0NXT5/OkdS1saCsAR7TSRmLL9E8X4m1IU5kipqo+g+Ahr7Up3q5hSrE+ohExOYKIExfqn+WAccTgZqZpcEJmo1DAmhQQ/FL11aKWxZahKAIZisfxKPwrFybPVNlB1DMGS5NRlG4a1sAzcGi5g5qVpckXs9iKEfGA6wSGWk6xz20khMtFWKnYXN6QZ2bhJZL95XWz6UBenpAntLj5JnBRUBl8I0dq9dYDz3YmDWMUjOlSQMxcpIslVtIe0ywRf7+sSScelQyuGLf8AI4RekbHQsAialP7wNerfdICpssfiAcaNFDtrspVgKkaan6xexG2sLhZ8mUZvfLKg5QkBCNA5LkuToA14n7W7aQmYlRKUJSW4l24vAKfZHBLSmYChaTmCgCkhwRUhxVmrB9CgkWBUONQObPU9acovYfbKVS9Smxe3JjEkvByFB1TQk/tA+VRAR7MnrVORvEuT8DbhThAvt/swgA5ePwEFtm4/CpxsuUicJi8qjupZIISaFT3Zz5RvtLikqn1PgUWHAi/zrALPZUZMMHSkEqWo5kgkVysxH7OrwWXiCRlKiRUsbDS0TpxiFbqqjQvaLcrZINROlhP7Tg+bAvAa2UcyFp4bw86H5Qm9sMIxDC/2IcezW05BxM2UhefIhioDdL/l4gGjxTxmNQJozsUgEMevOAF7Cm/9rKDWQmvA/OL0tIPXnF5H6PMDJIQRajD3UieX2dVfOjLxzgfEv7oDvZwCkqcW+Yf5e8x5j2oSc6y1jHpmA2jLIxHdLCwghJUAQM2U2Jvr6HlC2iTLzErAW5cg1fyMBXwKXlyxoEJ+Ai7h0selvURfw+Cw62YZCKAAbtOWnlE6uz6/ZYgl8wWkADm5BEBPtKYuYnM5Yp0NnufWPN0TCjFy1E+IkF6u7hj5tHpGzJ8tWGdKgrKSlwXCg/sng7wuypMpK/xEoUQSQFB2q4I1cQGTZrjW/DlGpa2INXFfQvBM4aTN8BCS7so0fkRaOJmx1ISpaigISCoqK0mgqTQv5NAd9pVKUMxUS9akm9RrCRNmkKVTX5CH/acrNg5cwEEEBN+VD0hWlyUNvCp5wDGjas9JdQfi+UOzGpSQ8Wf+uzl+yEBxuhIS+rG6i9fSKKZw8RBopgAAS/wDAX5CNyJvdFIAJUHO8buC5JNBQEudAo6QEs3bWJzHIti4cJCAE0cAkBgaORo1YjkrWs5sqSoVBKUEk61KXfTyjhaixCgd5WdQr1NCAeUcyZ5CnqjOSqnIBmFKG3CsBaTjFrFasQDmRL89H0tFfv1EsEoalChAaj7z0AYPXSNmYGyjMpxmcmgrYjV9bRkhBUkktUtxJALdEpdw9y1LQEuEmqlspEuQhzRQkyQbOCDlBPHk7xMrGzVOspSeBVLQbgalB8oq4sZjUOpstxS4Le9vKMRiVVS/tMKulwpnccICbEbaxB3DNdAuCxT6FLcABFDORXJKV1lp4kH2OPwidauSuCQQA9rDjTN8YhVUHeZwzh7VLv04XctaAml7Zmy/1WRGm7KkjrZAiM4la1OqXKUSXcypZrxYgh/KIVLoCAQ9Q4agID3tG5K73cukBNNA5J8wA1b8IC1PnTPCru7OwQhNKsTlRQUMVFl/ZQRwygjk4KfcY6IJzNRIGU14aCmmZP8AiEcTZlW3iSwSB5OW91YC1gtpzZQIlCWgEVySpaXbQkIDxiFKzhXdylLcMTLlqLk6ZklrxVTN00DjzBYj1Biz3wHtF0qL0ZL7ou9WKbkC58w5xGKUpyUyyAaqCZYGrBwA5LG3CIV44mhQCOBAI8waGOhJ4gjKXbgzhuGapDaREpTmpTShA0ewoNBxrATDtDOSnu05Uo1QJUsJf91KQPOOEYlg/cSd5yHkocsztrqPWIkLSFOWypYkaGoAFHJcsG66PHYmKp7RAJegpQbxLAB2vqqA6VigCfwUAgkHKFiuo3VtGTNobuUoDag963/9BGkzgkB6JBLkMXeoD6Of9PMxUTNysDdgX6i7ED1gCiNubncIkS0yyaJTLUCCo6EFyTFaTMkpdScNLLneWozFCtBUzG0No0rEZShlbwLlhQ5koKQValNaWdXERAVBhQ5QrMHZi2YUBqwNH1aA6mbRRcSUp/d73+eMm7USqipCVjgszSPQrb3RBOxBXd3TmKt2iQB4RQM1ydWMcoTmerEBzSgAck0ubMOcBPi+0qloEsy5aUIACQhKkhIBowBtUwFm44P4PfM+sW8VOqWqFHdTrqwbRhAnEElVUg+YPvEA2YWa0mWUhlKYPwBClUFn3bniYvjBlS0uoknVg9j9fdG4yA4xc9goh3SQCSXJK8wcFqMM3XNU0EVZMv8AVkkklSnckuEpUWqeQ9IyMgLEtDmppYAUAbMX56ekRSsWwJAoKM96k/M+sZGQF5El1oBLuHOgdRc20rbhEeDZSSG9tTchnIy+lIyMgK+LS4Sol3v/AHgRFfu3Kq1IKq1/MLeZPnGRkBqZLYIq5Ukk0GhYffOO8NLJKUhWUKzlVKnKEsOl/WMjIDjK6SHsR7wo/I158ojxIIUli2Zj/i3mfkFN5RkZAal3bRyKcjl+EXFqKiTQDMWDWCVkCpqTS5jIyA5IcgklqBn0G9/t97xRTOOV/wBpqecZGQG5M5s5YEsBXmtIfyvFqU7vRyAHb94ceb+UZGQEGKSUpNXO6XbjmNn5N5mIFo1NTlCifNSfgkRkZAWBLJJqwGSjfspJJPMk/CI8So5W0QkFtC2VIHSnoSKRkZAczpBeYM26yqMPZS4jWEIFWshR6sgmsajICgDvV/Kemj+5x5xQUtRUqoooi3DzjIyA/9k="/>
          <p:cNvSpPr>
            <a:spLocks noChangeAspect="1" noChangeArrowheads="1"/>
          </p:cNvSpPr>
          <p:nvPr/>
        </p:nvSpPr>
        <p:spPr bwMode="auto">
          <a:xfrm>
            <a:off x="1587500" y="-720725"/>
            <a:ext cx="142875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pic>
        <p:nvPicPr>
          <p:cNvPr id="25616" name="Picture 21" descr="http://4.bp.blogspot.com/-DhY3su8JggE/TWBddBnxjyI/AAAAAAAAAWo/SvD9qWcMOf8/s1600/fenici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3906" y="3895190"/>
            <a:ext cx="1944688" cy="2060575"/>
          </a:xfrm>
          <a:prstGeom prst="rect">
            <a:avLst/>
          </a:prstGeom>
          <a:noFill/>
          <a:ln>
            <a:noFill/>
          </a:ln>
          <a:effectLst>
            <a:softEdge rad="317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7" name="Picture 23" descr="Archivo:Nike libation Apollo Louvre Ma965.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56138" y="4149081"/>
            <a:ext cx="2159000" cy="2060575"/>
          </a:xfrm>
          <a:prstGeom prst="rect">
            <a:avLst/>
          </a:prstGeom>
          <a:noFill/>
          <a:ln>
            <a:noFill/>
          </a:ln>
          <a:effectLst>
            <a:softEdge rad="1270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8" name="Picture 25" descr="http://upload.wikimedia.org/wikipedia/commons/thumb/9/98/Praetorian_GuardSoldiers_basrelief_med.jpg/250px-Praetorian_GuardSoldiers_basrelief_med.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23238" y="4305568"/>
            <a:ext cx="2061195" cy="2060575"/>
          </a:xfrm>
          <a:prstGeom prst="rect">
            <a:avLst/>
          </a:prstGeom>
          <a:noFill/>
          <a:ln>
            <a:noFill/>
          </a:ln>
          <a:effectLst>
            <a:softEdge rad="1270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9740213"/>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2063552" y="188914"/>
            <a:ext cx="795833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50000"/>
              </a:spcBef>
              <a:spcAft>
                <a:spcPct val="0"/>
              </a:spcAft>
              <a:defRPr/>
            </a:pPr>
            <a:r>
              <a:rPr lang="es-ES" sz="3200" b="1" dirty="0">
                <a:ln w="11430"/>
                <a:gradFill>
                  <a:gsLst>
                    <a:gs pos="0">
                      <a:srgbClr val="FEA022">
                        <a:tint val="90000"/>
                        <a:satMod val="120000"/>
                      </a:srgbClr>
                    </a:gs>
                    <a:gs pos="25000">
                      <a:srgbClr val="FEA022">
                        <a:tint val="93000"/>
                        <a:satMod val="120000"/>
                      </a:srgbClr>
                    </a:gs>
                    <a:gs pos="50000">
                      <a:srgbClr val="FEA022">
                        <a:shade val="89000"/>
                        <a:satMod val="110000"/>
                      </a:srgbClr>
                    </a:gs>
                    <a:gs pos="75000">
                      <a:srgbClr val="FEA022">
                        <a:tint val="93000"/>
                        <a:satMod val="120000"/>
                      </a:srgbClr>
                    </a:gs>
                    <a:gs pos="100000">
                      <a:srgbClr val="FEA022">
                        <a:tint val="90000"/>
                        <a:satMod val="120000"/>
                      </a:srgbClr>
                    </a:gs>
                  </a:gsLst>
                  <a:lin ang="5400000"/>
                </a:gradFill>
                <a:effectLst>
                  <a:outerShdw blurRad="80000" dist="40000" dir="5040000" algn="tl">
                    <a:srgbClr val="000000">
                      <a:alpha val="30000"/>
                    </a:srgbClr>
                  </a:outerShdw>
                </a:effectLst>
                <a:latin typeface="Tw Cen MT"/>
              </a:rPr>
              <a:t>DERECHO MERCANTIL EN LA EDAD MEDIA.</a:t>
            </a:r>
          </a:p>
        </p:txBody>
      </p:sp>
      <p:grpSp>
        <p:nvGrpSpPr>
          <p:cNvPr id="34819" name="Group 16"/>
          <p:cNvGrpSpPr>
            <a:grpSpLocks/>
          </p:cNvGrpSpPr>
          <p:nvPr/>
        </p:nvGrpSpPr>
        <p:grpSpPr bwMode="auto">
          <a:xfrm>
            <a:off x="1811339" y="1446214"/>
            <a:ext cx="3887787" cy="2605087"/>
            <a:chOff x="688" y="1344"/>
            <a:chExt cx="2096" cy="2202"/>
          </a:xfrm>
        </p:grpSpPr>
        <p:sp>
          <p:nvSpPr>
            <p:cNvPr id="26638" name="Rectangle 6"/>
            <p:cNvSpPr>
              <a:spLocks noChangeArrowheads="1"/>
            </p:cNvSpPr>
            <p:nvPr/>
          </p:nvSpPr>
          <p:spPr bwMode="gray">
            <a:xfrm>
              <a:off x="688" y="1344"/>
              <a:ext cx="2096" cy="2202"/>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26639" name="Text Box 8"/>
            <p:cNvSpPr txBox="1">
              <a:spLocks noChangeArrowheads="1"/>
            </p:cNvSpPr>
            <p:nvPr/>
          </p:nvSpPr>
          <p:spPr bwMode="gray">
            <a:xfrm>
              <a:off x="746" y="1621"/>
              <a:ext cx="1980" cy="1639"/>
            </a:xfrm>
            <a:prstGeom prst="rect">
              <a:avLst/>
            </a:prstGeom>
            <a:ln/>
          </p:spPr>
          <p:style>
            <a:lnRef idx="1">
              <a:schemeClr val="accent4"/>
            </a:lnRef>
            <a:fillRef idx="3">
              <a:schemeClr val="accent4"/>
            </a:fillRef>
            <a:effectRef idx="2">
              <a:schemeClr val="accent4"/>
            </a:effectRef>
            <a:fontRef idx="minor">
              <a:schemeClr val="lt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sz="2000" dirty="0">
                  <a:solidFill>
                    <a:srgbClr val="1C1C1C"/>
                  </a:solidFill>
                  <a:latin typeface="Tw Cen MT"/>
                </a:rPr>
                <a:t>Es En El Siglo V De La Era Cristiana, Las Invasiones Bárbaras Rompieron La Unidad Política Romana Dando Nacimiento a Los Estados.</a:t>
              </a:r>
            </a:p>
            <a:p>
              <a:pPr algn="just" eaLnBrk="1" fontAlgn="base" hangingPunct="1">
                <a:spcBef>
                  <a:spcPct val="0"/>
                </a:spcBef>
                <a:spcAft>
                  <a:spcPct val="0"/>
                </a:spcAft>
                <a:defRPr/>
              </a:pPr>
              <a:endParaRPr lang="en-US" sz="2000" dirty="0">
                <a:solidFill>
                  <a:srgbClr val="1C1C1C"/>
                </a:solidFill>
              </a:endParaRPr>
            </a:p>
          </p:txBody>
        </p:sp>
      </p:grpSp>
      <p:grpSp>
        <p:nvGrpSpPr>
          <p:cNvPr id="34820" name="Group 17"/>
          <p:cNvGrpSpPr>
            <a:grpSpLocks/>
          </p:cNvGrpSpPr>
          <p:nvPr/>
        </p:nvGrpSpPr>
        <p:grpSpPr bwMode="auto">
          <a:xfrm>
            <a:off x="6042026" y="1446213"/>
            <a:ext cx="3979863" cy="2735262"/>
            <a:chOff x="1692" y="1046"/>
            <a:chExt cx="2096" cy="2202"/>
          </a:xfrm>
        </p:grpSpPr>
        <p:sp>
          <p:nvSpPr>
            <p:cNvPr id="26635" name="Rectangle 13"/>
            <p:cNvSpPr>
              <a:spLocks noChangeArrowheads="1"/>
            </p:cNvSpPr>
            <p:nvPr/>
          </p:nvSpPr>
          <p:spPr bwMode="gray">
            <a:xfrm>
              <a:off x="1692" y="1046"/>
              <a:ext cx="2096" cy="2202"/>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fontAlgn="base">
                <a:spcBef>
                  <a:spcPct val="0"/>
                </a:spcBef>
                <a:spcAft>
                  <a:spcPct val="0"/>
                </a:spcAft>
                <a:defRPr/>
              </a:pPr>
              <a:endParaRPr lang="es-MX" dirty="0">
                <a:solidFill>
                  <a:prstClr val="black"/>
                </a:solidFill>
              </a:endParaRPr>
            </a:p>
          </p:txBody>
        </p:sp>
        <p:sp>
          <p:nvSpPr>
            <p:cNvPr id="26636" name="Text Box 14"/>
            <p:cNvSpPr txBox="1">
              <a:spLocks noChangeArrowheads="1"/>
            </p:cNvSpPr>
            <p:nvPr/>
          </p:nvSpPr>
          <p:spPr bwMode="gray">
            <a:xfrm>
              <a:off x="1848" y="1243"/>
              <a:ext cx="1782" cy="1561"/>
            </a:xfrm>
            <a:prstGeom prst="rect">
              <a:avLst/>
            </a:prstGeom>
            <a:ln/>
          </p:spPr>
          <p:style>
            <a:lnRef idx="1">
              <a:schemeClr val="accent3"/>
            </a:lnRef>
            <a:fillRef idx="2">
              <a:schemeClr val="accent3"/>
            </a:fillRef>
            <a:effectRef idx="1">
              <a:schemeClr val="accent3"/>
            </a:effectRef>
            <a:fontRef idx="minor">
              <a:schemeClr val="dk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sz="2000" dirty="0">
                  <a:solidFill>
                    <a:srgbClr val="1C1C1C"/>
                  </a:solidFill>
                  <a:latin typeface="Tw Cen MT"/>
                </a:rPr>
                <a:t>Estos Orientaron El Comercio En Forma Particular, Debido, En Gran Parte, Del Régimen Político Que Caracterizo a La Edad Media.</a:t>
              </a:r>
            </a:p>
            <a:p>
              <a:pPr algn="just" eaLnBrk="1" fontAlgn="base" hangingPunct="1">
                <a:spcBef>
                  <a:spcPct val="0"/>
                </a:spcBef>
                <a:spcAft>
                  <a:spcPct val="0"/>
                </a:spcAft>
                <a:defRPr/>
              </a:pPr>
              <a:r>
                <a:rPr lang="en-US" sz="2000" dirty="0">
                  <a:solidFill>
                    <a:srgbClr val="1C1C1C"/>
                  </a:solidFill>
                </a:rPr>
                <a:t> </a:t>
              </a:r>
            </a:p>
          </p:txBody>
        </p:sp>
      </p:grpSp>
      <p:sp>
        <p:nvSpPr>
          <p:cNvPr id="34821" name="AutoShape 14" descr="data:image/jpg;base64,/9j/4AAQSkZJRgABAQAAAQABAAD/2wCEAAkGBhQSERUUEhQWFRUWGBgYGBgYFxgdFxwaFh0YGBwXGBoaHyYeGx8jGhcXHy8gIycpLCwsHB4xNTAqNSYrLCkBCQoKDgwOGg8PGiwlHyQsLC0qLS0sMCosLC0wLCwsLSwsLCwsLCwsKiwtLCwpLCksLCwsLCwsLCwpLCwpLCwsLP/AABEIAL8BCAMBIgACEQEDEQH/xAAcAAACAgMBAQAAAAAAAAAAAAAGBwQFAAIDAQj/xABPEAABAgMFBAYFCAUICgMAAAABAhEAAyEEBRIxQQYiUWEHE3GBkaEyUrHR8CNCcpKywdLhFCRTYvEVM1Rjc4KTohclNDVDRKPC4uMWs8P/xAAaAQACAwEBAAAAAAAAAAAAAAABBAACAwUG/8QAMBEAAgIBBAEDAQYGAwAAAAAAAQIAAxEEEiExQRMigVEyYXGRwdEFFCOh4fBCsfH/2gAMAwEAAhEDEQA/AErGwjUQYbPdG861yUzkTJSUqdsWLFukjIBsxxi0kEhGwhjDoTna2mV9VcdZfQnM1tSO6Wo+1Qg5EGItRHsNBPQkdbV/0f8A2RxT0VWfGlBt4KlPRKEUYPX5QtB3CTBi2Aj2G6noRk/0mb9RHvjdPQlI/pM36qIORJFCI9hxJ6FLNrPnnulj/tjoOhSy/tp/jL/BByIImo9Bh0J6F7HrMnn++j8Eb/6GbF68/wCuj8ETIkiUePYOdpLnu6yzzJRLtE5SaLPXJSAfVHyZc8YKLr6LbDaJKJqRaJeMPhVMTiFSGO6RpA3CW2kDMTxMYDDrPQ3Y/Wn/AF0/gjdPQ7YeM/8AxB+GDkSsSMZDxT0P2D+u/wAX/wAY3HQ9d/Cd/i/lEyJIi49eG5b+jmwybSlMwKTJKMTmYrFiDhgxcl2oE5PESfsndylFMmzziQHxLmqSljqAxUcsmEZm5B5l9hiueMhyS+jCwyrOZs9E0lIKilK1O2iQmpfLXOKO67nsRtSJFpsJkibSWr9ImqqcgreapppUikH1BxK7T3FwI9h9J6MrvH/Lg9syafaqOo6Orv8A6KjxX+KL7hBEDGAR9AJ6P7AP+Vl/5/xR1TsRYRlZJPegH2xNwgxPnpoyPof/AOFWL+iSP8NMDG1FmslnmpkybBImTSnGXlukJy9FAxKNDQfwBcAZMsF3HAiejwmHlc2zdjtMomZYpMtaThUEpADsDulJfIjPIgws9rthp9kmTFJlqVZwSUzEh0hJqAqpIw5Enhzgq4YZEhUg4MGSY1xR4THhVBlZ6TGRo8exJJDEPXow/wB2ye2Z/wDYqEUIevRWf9WyvpTPtqjBupoIa4Y9wx60ewJWeAQCTLG1sFmDUEzDQUStQWj6pWe5JggvDbOzSiQF9YsfNl7x7z6I8Yop9qtM60JtCEJkNLKE4mWpiSSWZgdIxsdRiM0grknjiHcuWAABQAADkBQeUQbXtDZ5XpzkPwBxK+qlzA1NudUwn9InTJrAliohL/RG75RCsllQJhSlIZLmg4gBvEvGTarwIBWvZOYQr22l/wDDlTpnPCEjxUQfKNLLtTPnECVIQkktvrUrxCQPbEW77EVnAmgKiexIo/xygmum5ESAcLknNSjX3CLVNZZz0JQlV8SVIQpt8gn91JA8yYgXztDKs3puSz4Us7c3oImXjeCJKCuYoAeZObCFXfN/InzVKUaHN8gzUHL3R0qqwx56krTeZTWmxLtFoVMWsITMmE4lslgouHZwKNDk2ckJTZpaUqSphUpUFDESSWI5mExa7XjWGBwpYn3mGNsBapaJKQM1B18SrN+0OQ3ZGdy11YP14jLoWTaviGeGMwx7LmBQcF43ivcQlfelomS5ZVKlGavRIUlPeSoinZC9se2lqtC1JWpEpCRUpWmUSXbDjWa6+iQzRbbX3sozVoxFMtFGFASwcq41gUtMtExJTiFYSd3cnYDgTr06ZFr/AKhGT1Cy6rmmlTAyWWlSusCsa2cByoOFHe9aCC6Nm5VnOIFS1n5yyCacAAAITFhXMlTMKVqlklnSsp9hEE91bbTZI+UnzVggEFaQoDszV4mLIyjpczF9K58xgbQX7Js6GmkkrBAQn0iDQ9g5wpZyZqlS5ipeBCDjCiSStQZiokkmqRnBavZGbbgLQmdLImOQxJyAA7CWwqGmEdkAdomKCihQYpLEPqNIytawnOPwjukooKY3ZPn74a2fpJnggrRLWNQAUnuLn2GDm5r5RaZYWkFJOaVM4I9ohSbK3Z+lWpEovhIUpZGYSkGr6VYd8HcmxplzhZ7KpSy2IlStxL5qOECj6VqWEFGtUZ7ErrKtMTtQYP8Ab5hfhjwpjohFA5ctnx5xmGH5w5yKTC929RMRaUT5ZQtOASlIUKHEompyYuBnRoMLde1FYTk4z7nPCB1FtxrJKFdXh3ThLZl1OQzHthTU27PZ+cd01BPuMibHX9NlkpnpGGYtIThbCkqFchqSATy8T4p4wu74taikgEJCqg/ODEEMO54N7jvUT5YJ9MAYhz4jv8Iz0t247T8S2rp24YfMpL46NrFaHPVdWs/OlHCX44fQ8oVW3mxYu9UvDMMwTMbOkAjBh4Gvpco+gMMKbp0G9ZOyd/8AlHRBMQireMjUxkHMk4CHp0UEG7ZfJc37RP3wixDf6OLtNouwI61ctImzMQQwJ9EsTm1cg0YvnacTRe+YVXvtmiWrq5A6+bwSdxP0l/cH7oHrXJtNqxfpE0im7Kl0Q+bH1qcYu7PsUlJGBQS3B/Z+cSp+zi6YSlXMuCPIwm4tbxNFZR1B1NiQmXuJY0AYeXnF7PnABIGufn+cQr3shkYMSwSXLAdgfEe/SKeVtMlUwJSCKhIU26HAZquTUCuXOMTRYcDHcsPdzCCfPIOEAqUs5JDnjl8ZR3uy4ZiXdO+uqlHIchqWeNLtt6ZO8EuSzlXpfRHCJln2wGIBaGBOYOXOucOV6A490j7gOJd3ddiZSaVUc1ceXZEto8Bj0rbkIYAAGBFTzALby+CtXUJIA1D5nn2F/CAq33SEpxgsNRy4+2Ou1tre1qUCXJxdnBI7PvMSLHb0rQymq4I+OX3x00UYxHUGBgQq2EuOXLQtNoSkrmAUVkZZFM+L/Bgts+zciXLEuXLCAC4KfSfiVFye94F07RpVZggy1KKEEJmDIKT6I70geHIkFlyH5BG+JhAAJBcBTB0g8joY5TWFrGrbmUsDKN44kWZYJsnflrKwM0kVI5EZ+ETLBeqJqXyIDkHgMz2RNERrcgCVMYAOlRLalmcxTbs5Xr6Shffw3f1gBfgEyfMUiqVF+GnPsiptV0qWlgEpLNic+LBNO4xdWu0CWpIIO8WejDtJI8A5ziMm8EFZQ4dIBLZVf3QhTq7qQfT8zrW0V3BQ/wDx6g5aNkZgQVmaCQHZlVbRyY42WcEJaYMSRmOGmJJ056ZQYWqspbEHdVl2QK2ZGgDliQOLEgp5ukmHdDazscwrUF+zLa5lrQCbJP3SXKMWFQPEjI04jviFb0ylLUucxWS5yJJ7EUfwjmqeLKlYlpWBNDGm8xIVgc9gfj4xWpm9YQEpIL0BgvrD0FH4zeqpDnccGSZV5y0zAAgiWSMYSQlRTqzawwdnp8uTbTIlsULlgy1U03iByIL90LCdhSpTFw5qzeUE9otiJX6LMlTEqWhqBQJdISWpWrEeMa0WG0nf8Ra+pSMA8mNqIt4W4SklVSdAA5fTs7YkoLgFiHAocxyPOBi/bSUrOAnEQSBiYUoH0EXyACT4nHqr3tiUF7EYEoV6RIWsPpXdPbwjhbdoFSpai2MYQGdm0cZ05RdWRDyh1qEqBqeOI5kHP4aAzbCbLlzgmWCQEuQo5KW4pxGHQxV0C0HcMsY81gyBnA6lbeG1C5hG6EpDOBUkCuZyz0gquK/ES5wEtThJYvmxz5EHyp2wvV5mL/YZAVaUA8Q/ikRzHqAXK8TNLmLsj8x2mFH06+lZfozfbLhvvCh6eDvWTsne2VHWWJRTkx7HhjImZJyhz9DLmxTP7dX2JUJeHT0Kr/U5g/r1fYlRmejLCWu2O086zzJcqz4MRSVrKklWFLsKA8lccolbJbSLtBKZhSThxJUAUkgFi6T3GkcNtrsQmUqeMQm4gaEkqo2HC+QA7q8TAxszeOJalooycJzxDEXY9rQvWXNm2OIK2rxjmWO21qWpasmcy0gZsMz3n2wN3bJIkqUMxNI72JHmkRYWa3CbacajuIcgdhp4q3uwCId2hRsaiKgrc+Ka+ZhnaeB+M0XAU4hjZ7UlSQpxvB27a/fEdVgC8SvnPT4MVtxIV1YD4SlTFqkg1A8C3dFzLQoKGMNyDty/jDNVhZzt6EjY2jMMbptYmS01GIAYhwIoe54lWiTjQpDlOIEOGcPRw4I8QYEZWIEqBIIqGgrsE4rloUrMh/z++K2JtOYhYm2KW99mZiFzOvS5xFlAgukndJw0c8GED0oFJorCdAQXzppDjt6Hm5B+sTpwIH3RQ7f2mYm1yAqYepmFLoIBTuqGI1BbTKEqtSw3E888fdOicHYuBnEq9m9n1rtEhE3JKjMplhlh/tFI74aNmsqJYZCQkEkskMHOZaKC7J0uTNUVqCQUpAxGjqUAwJ4mCSNEta1QzdxTUjD8dTIr7/tXV2eYQlSyQwSkOok0oO94sGivvkbqe37orc21CYru28xYdRPmKStcqYCFKJBlKok1wpJBLns9kZZrtnmYqYqSpqs4mJU4NN0BsIBYBXnBwTE+7LGFpWTruj2v7I5dbM7bVEYGvc8Yi/MqaxQZU9RJJExKGISfmKFMQ79dImzNnkjCUoXiBzwqCa8QDTuggYgkEVFD2iOqDSAL2U8cGAfxB/pBC8NiCuoKU0o2L/MDn2jwMUo2QnoqkHHRmDjjUnLwMMpQMTLnsYJJUHAp3n8n8Y0rZnbbB/PWk8ARPJ2WtZL9SX7U/igl2K2YWmeF2odWJZCkgsSohmFCWAIc9w7DObIKFFJ0y7ND4RoDGv8AMMh6ifrNuye4SzFsCeAhf39e46wtvAUYFsubHnpBHtPaVgJQlRSFAk4Weja6CsAizKSsuV1+c4Y83zMOC6zJWpCT9R4nW0oprw9zAZ8TW8r/AFkFa0slIYISpTDnoXrnAreNo6xalMatnU0A1PfBpPsksoUSSoYSrOhYU9kVUnZHEJDlQM7CSNBirSnq1rHPTUb2O7OY1rU9VFWocdwQbN4s9mZ5TaAkfPoezN/KCa9dnJEhQwoxNU4yS9SMsmyekaTLoEqYmZLThQoEgUcEgkCnKNrLBW+xhFKNK2d7GM66bb1spKnrkrtGfjn3wreng71k7J3tlwZ7FWkkzUHkoeYP3QF9PHp2T6M72y46bDDGK2LtciKgxkeGMjOZzmIcXQqsfos4f13tQn3QnRDT6KryTZ7Da5ywSlExJYZl0gMH5kRRjhSZde5a7b3j+s4C5AbWgDA+JV7DEFM/q7KVJAxzmYatkVE8g/lFNfF4zlTVzVFCgVEhJJ0JZuLV+KREkbQzThDJZIwpADMOVeQ8IVqzkuZ0dyrWFIwZcWGUU2eZNKaDEXFAMIIA5h49ua3yk2Uyiplsp6HNQpUCukVd/XpMmIRLCVIlpAcHUjKuRHZES7pu/vUdn+PjOHt+9uOgJg1npoSvMLNm7xSZhdQTiS9SwcHiaZK8oLJKQtT0NKMYWSSy0tRlMaOwdvs17jygns97JkrUpIZCwaJd3G8Ehy3J+3OjmtwvEwbUkkAjuEC7SnEQ7Z50qNIL7snpVLThL4QAe4CFdaNq0rUAiSdC5UHJIep74vdnNp1IUJf6Oo9YpIKusSwcs7Acyc4vZbWwwDzNrNPYRnEI71WETkKIo6VNzFPuELy1Xqu2T1qtIwokpJwCmF+3iB7IOr0mlUxQUxALDsH8Yrp9zSt4LlhywVnVi4djmOMctLvSs3YyOfzij6lGr2DOeoN7QWpU+xyZqQXI3gORUk8dR5webDX2bTZEqUkhSPk1El8RQE7z8wQ/N4gybEkSsISMCKavUk555vF1cykolEFkoSTnQAZnPIZwNO/vI+vMYs1KWqFAOZRXltyEJK0FKgHAHMaZV0yghsqxapKFKBQXU6dQpJUgpPeDCzvC2yzMMz9IE3CcISJZSlgrFRySQSEhyeNIJ7z2/kzLJMVJK0LdiMJCg5clJFCeYL1cwKyQG9Q5+79ozdptyqFXvz+8J/5FRxV5e6JlnkBCQkZCAzo+2oXOTME+Y/yiEyyr0ipYWcAOrBD9kHEN1og9yjE5z1em2JCtF1oUoqLgngRp3RqLpQPW8fcInxVbR2/qrOpWLCSyQXAqrmaAs7PR24tEaqv7REqE3HAHMorw2jkS7QmUAVJxIQtWMukrOEKAwspIUwNQQSKQWyJAQGT5wlTZALdZk48QVMl0JBO8sM5SSkuwPhrDui4WrdmvqXaooBuAB5nCfZErIKhXLMxp/Jcv1fNXviVHsQ1oTkiZkCCV4TRaJqyojqZRKGyxKGZJ1ANG4jlAdtBPBxcSXHx2RKtl+FCOrVQpUrEG+cVEl+NSYGrfbVTMgT8Zx6KsLQhZjgCcgK9tssLLeyUolIIxGZMKCCaFIKXYNR8REEd725ItdmQCCUzHIBoBUe6kBWzFlE62ykrLJQ1Dqc2biSYsrfIxWyapZDELIJO7R8yWYs8eWWmq21nJwxII+T+k9K11lSAAZUA5hDem9MWSCQHAHLL84i2m2rFlCighSClJxUYZgs1aBu6INy28mYJcp5qS+6RuNxSSQpPhBFNsC5qVS1y2lEUAIxBQZmY9vnGt9unr1I9YZx9OQf8AMr673U/0/afvnbZRbWg/vJI8GP3QJdPPpWTsne2XBJs5KVLtMtK3BDhyCH3S3KsDfTz6Vk+jO9suNvWS47kPErqBhviKcxkeExkCYTQQz+j+zld0WwByRMKmAc7qJaqDuhYQ1uia3iXY59AomcAASw9AEkngAIoyl1KiTcF5MEZ8wklyTm75xxs+6Xi+2muwSZ26pCgsFRCMkly6a1oQWiksdimTFhEtClqOiRXt5DnFFUlCuORHSUbDHkGXVgnpCSFF3FMQo/blwjpKsCFSyssgp9UhQbkK+REZIu6aiZ1EyUTM4JGM1+g/ti1l7KTizIwaVWlJc0Zip3fSENrgnbn4m7aWv7a2Yz9f9/QyltFhVh6wYVILVokvlQOXyiYUK6tOPCArLEpWdDkE8ecTJt0zRhSpT4vRSFy1FXMJJfjVomo2emHD1syXKGSetXLelThAB0GVI0VtR0B/aZvSo53L/vxKWXZcCykqTiZzn26J4QV7FWBU6amYMPVoLkspyRkAXAc9mQiLJu2QpTLtmYG9ubzvQVfJs2zAaCm5bzlyUplImSlpFAxIUTqXUopNX1FaDhG9WkuLZcRa3VYXAsz+H/gk5dgUbQThOHEC7Ub4pG142BRmEpSSFAeOX3AxaSJ6VB0kEfFDwMdBFzQMEGJekpEgWawnqVJI3lOWPLL2QJ7c2pUmx9Wd1U1Yo49FAzp+8UQSTtp0YiiWlUyYDhwpST3kjTnC52+64zPl2CikEAF8KSogO1Ad12HKMsLuGz/E6ej0pFgZuMZOPJlBZbOUl1BuFR/Hzgiu+bLMsyVj000OoxMcQ7DXugYFpKkB6EKz7v4xlltc1M7FLUcQACRnm26xzcnKKajTNYgOeB/3O3ZeigVjzGJ0XXAU47RMqAVIlDR6BcxtCQya19LjDCgZ2USpK5iaNhSVNljoHHB2V4CCZ4ZoOUBnntUMWGV1/wB9JsskzFVOSRxJ+4Cp/hC6v3amZaZYQsgy1KBKWYHC5FQcTOAc+EEW3FnVaD1YLBLBzo+Z+OEBt5WaWnqpAmIBSQCovXIJyBAqFEh9WeMSWtZlU4xOlpvQprU2JuLf2nC4bx/RpmNMuWtA9ILFWJBBSuqkqdIZnyyMM+zbVyp9nmzZSsBlh1BYYpatQHoWIBD9j0hYX7cvVBJTNBBVhQjCaqIfMEurm2oypE66rvCJa0zFAT1YkqluMSQlTB06upIU/wBFozrcqMv9nzjuHUpRZkpww6Hj5hrszfsudMXOKy8wJCcVEpSmhAfLe/jBVALZUjCEpQUhIAypTlFndNrKJiEvRRYh6V1HAvFar9ntPWe5zLV3e4SJbLmlTlFcxAUo5moJ7WIr5xxl7M2dwlMoVLZq119KL3+TZnDzEb2aT1Ssc0pQlIoSoAOefY8Y7bnIDk4++JBTnCyolbPybPNJly0hXrVKmOrnLu5x1n3bLX6aUq7RFza5XXJSuWUqfUGhHI9sRRdUzVvGK3UuG9oyPEvllyMmR7sulAxCWkIDfNpXR4jKWRqYIrFZ8CWOesV1sulSllScLGtTrrEt0r+mCBz5kOcSHYjimIxVZQNYAunob1k+jO9suGRZ7rWlSScLAgmpdvCFv09Hesn0Z3tlw1oK3RWDiWEUxjI8MZHQhmsHXR6fkpgOWPLtSPcIBIZPRZdapsqcUkbsxLu+qeXZGVudpxM7VLLgS9FxyVZy0nteLq7tm5fVTFCWgZOAlsTVLtm2bRMl7OrpvJ8/dF/YrNgQE5tnzJzhKtLGJJJmaVkcGCCLolA4ky0OMjhDh+HCN5N0yhlKRXPdGufj5xfLuUuWIA0zjUXMr1k+cKlNR1z+cvsMrE3XKGUqWNPQT7o0N2S8hKltoMCPdF4m6jxHnGS7GlMxIUtL5hOp+Gi6VXZGcyFC0gWu45aAk9WhyK7ic/Dn7YjC70jJCfqiCa2yUqQQSBwJyeIMm7MQdKwRk7GN7UcNhJRqp1uGUEpUwAroG0izUHBHHxiNYLIZYIJBcx0nW6Wii5iEn95SR7TDleQgDTZFIGBNbFYESk4ZaW4nNR+kczCs6SLRitix6oQnwTi9qobKJgUHSQRxBBHiIRW1lrK7faeHWrH1Th9iYvjGAJ0dG+LCW7xicsSerD5u555A9+vjFvsndiVW6U43UkTSwJ/mwpQ8VBA74G5gLA8y3DTxy98MDYFbWxPOWseQP3QvYx9QKOjmda3DVM2OQP0hpsskhE3EGWZqsQOYAYJB7q95iReV/S5Jwl1KzYaA8SY7KsqELXOA3ikBTEsrDk4ycZPwgBve2Ypy1kCpZw/zWH3NAdzUoUdzz7kOxad523MmatSZ9nALKCVBRKsQBYGg8X7oBb5tqCCApzhTxoXKlJFGzavLWkSAl1zJgz9EDgST74oLallRajUbGPAzidFtDnTrYWP6SfsxJKrQggJ3N5j6O6xr2mC6VJQCqbUzVqClEl3TwB0GveOEDFjvCVZ5KCB1i1l1h2IS5AS7Fsn7zF3dSkzLGqZKxCZKmEKSSGEtQWqWoUzGHB2jmI01IzWFH4n9v3nPrQ+oWPXQ/eE1jvdKgAS1K0+HiTaCkhw5MB+zNkUpImEkjErFq2gD8SyjyA5iCaTLKzhSCTkGHujkOCDgRkqqmE+zlrUtKgovhIYnNiMueXnFVtxd3WqkhalJl7wYEJdeYBUxUHALBILtlBDdVk6qUEnPM9p/JhAJ0oWq0r+TlJmCUlsW6GWSxDPUt7eyOkF/ogMeYvXzZlZV3dtLaLDNVZ5WBctSyUmbiDDkUkZ0rygys23SFTBLUgpJSC5NCeAb390KJV6GYkFYIWkYXL1IIokZJ3XplHafayBLfIVGEkKBHAvTiGo8PppwafaecdzZtjMSRHrYbcJocfA4xIKYA9jL4mWlKcCgmegATnLoWkgtNSM3cAKHrF9YNbKpeH5QJCgT6JJBGhrUONPOFKy49rjmL2KO1/KdDCf6eP5yyfRm+2XDfVCc6dj8rZfoTPtJ90bCZCKwxkYYyJJNBDd6Ej8haf7RH2TCihp9E80osVsUCxCgQeYQTFHOFJl0GWAhptLtV1BEuWN4s6hXCDVgOPw0Clp2rUslJnLUkJxKwmnYWYePZFXOE4qx40pDgsWJpq7UJ5GJCr7mBCkqRWYkpS6nSp6agEZ0cQgXOdwOfuncrpFakBefqfMsdndvDJ3Vb6DpVLHiCcuxmghV0iJDHqVM/wC0S5HFNKnkWhTyrNMKSUh2Dnl+etI8l2kksXbP+EblmJ9pnHvW0tvK4+I85+1MlOHCcWJm0TvVDqPKINqvHGTMKkoUgFgM9WqfdxhbWG9wQUTHwtRiaNk75wwNnUyJ3VnAkkhQObFgG3SWfNx8DFrGdtrcSiWL47kW7ET7TNCgFYAlsa3wkqYuHzYBqcTB1IkhKQkaBo8SOEbiHVQLKE5nO12pMpClrLJSHPuHEnICExe2BU5cyWkyyVmijiYjTEDprn2w2NqF4bLMUz4QD4KEKm2pxAJS4LnMD57kqzByJL8IT1LHdidj+HIu0uZcbC7RlClSVGs1QIUKMQPRI1fj3dgjtTZwi2TkhRO8VGtQVVYvnn4RNuK7VfpEhW9vTEschukE5YnYdkG21OyKLSrrMRSpKQKAVAJPEcYHrLWNxPEzuAW7gdiKhUw0D0hg7Lzf1qUcqK+yqB217IlCiMYoWyr8Vi/2YT+soHDEfBJ98ZvcjupQxtUZabCfp+8adpdUs4dR3t/CF9e8tlsp2+aCXpyhg2JToHh4Ujy03dLmBloSp+ID+OcOWV+pgicAHETplYXLEAklzr35QNXmQVeMMzaKwnfQhHyKZiaJoWxOpKX1oa8+UDVy3RKUFJny8ZxHCS6VBJDuSKkgPyz5MhvFZLHxPSvqvUoWoCCD0ixuO8DLVMQapmowkP6qkrBfiCluwmLy1bJypagd4pOEjEfWdw4bIRDvOwypUx5aGYBt4sSaanICpjQ6lT7R5i3o5IJhDs1tbKsyBZlykqllRKtVYi1STQsGGWjc4aVjwYB1YAQQCGDBjV4+e7YgiZxf2DU8tYe+zz/osl/2afZG+nPOO+Ipra1HuAxzLIwHXxOTLCxPWZs9SRglgslOJQSkEhqFRBr3cYsdrNqUWRADjrFVA1biB2/fABLnzLVPC5a0JSlaVLSoK6xQBBc54mIoxAialxjHn+0mlobG89SHelzIm4kyw0wJCk6AjUNpU+Joc4pZE3Glylihkq7sXmaPzgot1mXJXMmMVEshHfvNyZvMRSTbqmoc4n6z0nDA8TyZ37zGH8P1fotiw8R3Uab1OU7nG5r4FmX1qSRMTVGeEgghQUBm9IaNxX9PnS7LNWqUUT1KSoISXScKykPiNd2oYM8KETEpSASx+dnnoOFIstjb8VZp6cZPUFaVqFSQUOygM3YkcweQh227fYWBOPERNR2gYH6x5kwm+nZXy1l/s5n2hDGu/bSzTpiZaFKClvhxJZyA7cXbjC06dFfrNnH9UrzX+UbKQeogUZeGEWUZGRkGVmsMTYKapN3WrD+1ljyy9kLsQz+jG7jOsFrQksozE4ScnCXEZWjKGbUELYCZystocFamOElh5UHGK+faVzTpShVTCgcA5qY5TpKwoS1KwhSiFABiC7F9TXnFhOsaQht5TAtiIYM/zR2GE1rz7hPRqDZx4kOVayhXVhTsoEEfObNNNfa3HOtVLUSVAHC505x2MoZsR2HvifZr+XIBwhKkqJxAjU6uK198EDb1Mr69yEMeP9+sq1z9IubiRaFIPULZy2FncNVQzFGbviz6g2mSiaiyLcv6OFiA7tkSKcHjrcFjfF1MwBL0StBxg65ECjtTwGlrEbZkjic+vS0I2Cc+ZMu3ae1WKWZa0BYfdMzrKPmAQK8W7YL9ktpF2sTCtKU4CkbuLV/W7ID7bs3NUorE8ElnSpJwsNKk8zlF1stevUzTZsIQCcSeJdgSTqcu7siwcAqN2YbQLQ5CYP6Q0tEsLQpJDhQII4g0IhcXnNEqYVISlUyV8mhIU4mILEEnJ0grSctGeGLOAKVA5EF+xoWFsuJYJwBKwSDvk0YAPkRkBwimpYKRmL6U4zlsSTcd5SRNwbqUyy8kqLF1hQWK8AQO12eLOZtR1do6iYgDGWSrE7g0cj5o8YF5myE2YXMxAfg582DxBvpKpMwINSAkBTEU0NXyaFTss4z8TbaGsLZzxCS+0b2Ia5jsjTZqxEzxMcJCCQQcySMh4gxDu+/iVpT1gnYiQEKQUHjidLhmfWOlqstpEzFKUmWDUuXBbJwxFK1p2RnXSEHuYfvCdbYUNe35jPu5Yws/PxiBtJeXVoYEhwXIqWyHn7I4bHXkuZKInJwzUkuxBSoUAWlqgaEHWBy9bZMm2taCnclzqqyACMgXzcNQcY6LPisAHuIVIS0j3xtKAnq0FzLzcekysOJweIdqcQ8VtitiJi2UVGYtzgCgA1BvKUCrNxR2eKG2IwlQUsKWSxAfCwyU/Ely3OJWz83fPydW/nOBzwj2+HKMNYlYLGvqO6beSA/cv74vEy7MlWFwDhYEukoYsrGly6VJNRAjPvRcxSlgsn95KHJ4ZQS2iwGZZ5ssFSlY0rFE0zSoPQqNRUk5DhUdtQmgjrEjGDugAtpvEcq04tBxSakKd85m1RtWx1frxNF2tSQyiHHpDAnXJOnfwyh92Cz9XKQhycKQlznQQi9nLOVWqSAgkKmoCioFgkqBJOWj5w19v72XJsh6r0ppwPWgIJUaasGHa+kbUgLlplqT6jLWDFvtlfQtFrmTAXQncR9FNHHaoqPeIIui25kqTOnTEhQpLTiAb1lEP/c84EbDZpQYzJc2YeABSnvYEnxgiTtAQlMuVZ1SwSz4TQZkgMK0MUBXO5jOjYh9LYpwB5zLzaGWkzwiWAlEsZj1lVJHNmD9vKA/ai9d4IQ27meHL44Ra2q2TZgaShSQRUlJxd1POKE3auVXq1KdQ+YpxnWrvpHMrAe0u35Q7vSrADD8cyvssjDUpKubF/AxvaLVh9EZ8ou51kWv5hf6JiJa7omlBAlKOXDjzMOBwTzFjaoH2hNdkVE2+zl3PWDwrHvTgr9bkDhJ9q1+6DDYfZqTZilcxWOeqiQEqwIfQOA5zr4cSGdN6v12V/YJ+3Nh+gggkGcu+0WNkRdR5GGMjeLzwQxejm3Ll2abgUQ84Ozep+ULoQwejiyqm2eelAdQmy1ZgUKVjWMrQShxIc4OIUzJEuasTJktKl5vqW1pSLCx3NLmBZ6tLJDmmb6eDxlmuOczYf8AMn3wSXTYzLlsfSJJVl8ZNCCVMxxzKVWXA/aI+YM/yLI/ZI8I2TcFmVQyJZf90aVi4mXOvEcIBTpVs9IwXTN4D60LhLAejLNZY3ZP5zgqyIKOrwJwM2FqMMg0ZZLllYgEy0BzoOGvhEkXZN4J+t+UWF3WUpcqZ8hV42CWWONwgRnHGTK+fYgklLZcvOIM6zJCkrwjEmoLBx2cIIbbZSogpZ8i5aIpu1Z9Xx/KCamDYAgcv4JkyVMJkBRLnA765QOplOwDuSAO+CeXZyJWCj4W5OzRCsd0KTMCl4aZM+feO2Gbay5GZRwxAxKa87H1S2GTAj47XiObOlQZQBGoIBBglvWwdYAykpIfPhw8WiB/Iin/AJyX58x9x8DwjF6GB9ombKwbiVEuxIFEJSlsmAA8ol2671IlIX62Y4PUeUTJdwkF1TEM7H7x2xbW2SiZLKCpIcUqKGjFu8eI4xE0zsCWHPiEITnMH9mD8v8A3VfdHC3n5WY4ffVn2mLm7brEiYVKmpNCGZm9EvnzHiI8m3GhS1KM3NTkMGqQWd+cE0WFAAIAj7Mecyut119XKlrYAq9KmqqjyDRFltwgutklE1BQTRWTcuHYRFQm4pP7U58tcI/7k+Iiz6Vs+0cSPW2cgynM19Ik3PZOtmsoboDnnwHjFrI2flK9Fai3Zr3cjFjYruTKBCXL5kwVoIOCOJRKXJBaCU8mWtSSKpJH594YxcXzM+Qk6PhP+T84n225ETVFSioEgChAy1yOlO6OtoutC0JSp2SKVrQNEWgruA8zT02GR+UFilRGcT7ru9UyXMJLuGR2ir+LDxiz/kKX+99aJciSlCQlOQitenYH3dQrTzkwNxqZhn2RGtKgTR+b+cF67jlKUSU1JJO8oCtcgY9FwSB/wwe9XvjH+Sb6yppaU2ztzBYWtYoQUp76E92XjFVMlYCUnNJIPcYO5UoJASkMBkBEWddspRKlS0knMtWNX0mUAXuX9LgAQduojrZfb9xhc9Niv1+X/YI+3Nh0S7ulJIKUJBGRaEr01H/WCeUhH2pkbaSg0qQZsowIv4yMjyG4Zghl9DS62kcpR85g++FoIY3QyflrQP6tH2j74o32TLL3GjuDPOr1UI7S1MaAVbUvXTLiI8M593X8+RePBU+Gp4fSgoARKt3JCLXyHie7TtjoLWa0HifdEcgvnpxOv96OqH+H074vgQczqLSeXnn4dsbotBOg8/dHJGf5q5c+UbiSfgn3xMCDmbfpJ4D/ADfhjbr88tePu4RxKC+nieXPlGk3dGIsw1c6048fbBwsnMldeac+StctOyNhNJyaraK17uURASCGZzTWpAfU+qYxM0at6OLI5cfbBwIMzsUO7pSXf5qu1iG4l/GPerrRAr+6rmeH7x8THgUmmWjUPzmI9kbqoUhg5ypwc1gyTVR/dGb+grl55x06gsGCPq/DZJ8IwTzhCtCzUrvMBpzjVM1RIDn5wdqbrAk0pXLtgScToZJOeDV93i3PkPCPDJLH0dPm60qaxzE8nDVW85dsm405GN5ZUoAua8Qx8GgciGbdUeI+r4tWPRLPLTTxjwhQzL/HIRxXMIDkqZ2NO5+yJmGd0y1esPqiN8J9byEckzDk7935xrjV8J/8oBzJidMB9byEYUH1j4DxjRKieXd+cYp2Na8GECGYZRPzleXujcWfio+XuiP18zRPmI2QpZd6UpVNTSmVNYPP1lZ36n95Xj+Uamz81fWMcHmfBH3CO5TzPj+UAnHmETDJHE+JjmLMkcfExotExyxDaOS+j5d/lGGzLPzh4q98H5k+J2SkDKEb01f7wT/YS/tTIekiSWrU8n++Eh04oa8Ef2CPtzYqOzLRdGMjIyJBMEE+wm1SLDNWuYlSgtITus9C+pEDEZEPMI4jj/0v2T1Jx/uJ/HHWX0xWPVE76ifxQmI9gbRDujrHTJYvVn/UT+OPT0zWL1J/1EfjhKRkTAgzHWemmx/s5/1Efjjw9Ndk/ZWj6sv8cJWPYOBJHR/pssv7Gf4S/wAceHptsv7Gf/0/xwmHjIOBJHKem+z6Wed4y/fGh6cZP9Gm/WRCdjIkkb6unKXpZpn+Ij3RienOWP8Alpn+Kn8MKF4x4kkcB6eEaWVffNT+GNFdPQ0sZ75w/BCieMeD8SRsq6eT/Qx/j/8ArjRXTwvSyJ75x/BCoeMgSRpL6d5ulll98xR+4Riel2bOTWSh6DDiVhDvV33stefKFbHex2wy1OKg0IORHxrBBhBjHn9LsyU+CTJCsIw0WQa5qZVCwJbsjSR0xWtQcps4FX3VPSpYFfCnMkdwFPvXEkpwJqGcsT3FhXmXiA8CQxlHpetmF2kDJgE1rRqr4BRfmmI9p6VLeQwXJdyCUoTkGDiupfwhex5EzBGHN6TLcT/PISMTURKrvMwcV3av8GP/AKSLeEt+kgMA+7JzwuzlJd1N8ZAkZEgh4vpFt5LfpRD64ZAYOd47lKDLn2PHO3duI/2yYGCXZSdQnlxJ1gLjyDmSGEzbC2l3tk52f+ebQlqNq1M6+HNe0tqJ/wBstDYiP9oXXfagxeo58O8TjIGTJL6ZfVpJc2qcQUFX8+vNnw+lxIjjOlhaipays4sLqXiJD8S/zQeLRTRkTMkwxkZGQJJ//9k="/>
          <p:cNvSpPr>
            <a:spLocks noChangeAspect="1" noChangeArrowheads="1"/>
          </p:cNvSpPr>
          <p:nvPr/>
        </p:nvSpPr>
        <p:spPr bwMode="auto">
          <a:xfrm>
            <a:off x="1587500" y="-881063"/>
            <a:ext cx="2514600" cy="181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34822" name="AutoShape 16" descr="data:image/jpg;base64,/9j/4AAQSkZJRgABAQAAAQABAAD/2wCEAAkGBhQSERUUEhQWFRUWGBgYGBgYFxgdFxwaFh0YGBwXGBoaHyYeGx8jGhcXHy8gIycpLCwsHB4xNTAqNSYrLCkBCQoKDgwOGg8PGiwlHyQsLC0qLS0sMCosLC0wLCwsLSwsLCwsLCwsKiwtLCwpLCksLCwsLCwsLCwpLCwpLCwsLP/AABEIAL8BCAMBIgACEQEDEQH/xAAcAAACAgMBAQAAAAAAAAAAAAAGBwQFAAIDAQj/xABPEAABAgMFBAYFCAUICgMAAAABAhEAAyEEBRIxQQYiUWEHE3GBkaEyUrHR8CNCcpKywdLhFCRTYvEVM1Rjc4KTohclNDVDRKPC4uMWs8P/xAAaAQACAwEBAAAAAAAAAAAAAAABBAACAwUG/8QAMBEAAgIBBAEDAQYGAwAAAAAAAQIAAxEEEiExQRMigVEyYXGRwdEFFCOh4fBCsfH/2gAMAwEAAhEDEQA/AErGwjUQYbPdG861yUzkTJSUqdsWLFukjIBsxxi0kEhGwhjDoTna2mV9VcdZfQnM1tSO6Wo+1Qg5EGItRHsNBPQkdbV/0f8A2RxT0VWfGlBt4KlPRKEUYPX5QtB3CTBi2Aj2G6noRk/0mb9RHvjdPQlI/pM36qIORJFCI9hxJ6FLNrPnnulj/tjoOhSy/tp/jL/BByIImo9Bh0J6F7HrMnn++j8Eb/6GbF68/wCuj8ETIkiUePYOdpLnu6yzzJRLtE5SaLPXJSAfVHyZc8YKLr6LbDaJKJqRaJeMPhVMTiFSGO6RpA3CW2kDMTxMYDDrPQ3Y/Wn/AF0/gjdPQ7YeM/8AxB+GDkSsSMZDxT0P2D+u/wAX/wAY3HQ9d/Cd/i/lEyJIi49eG5b+jmwybSlMwKTJKMTmYrFiDhgxcl2oE5PESfsndylFMmzziQHxLmqSljqAxUcsmEZm5B5l9hiueMhyS+jCwyrOZs9E0lIKilK1O2iQmpfLXOKO67nsRtSJFpsJkibSWr9ImqqcgreapppUikH1BxK7T3FwI9h9J6MrvH/Lg9syafaqOo6Orv8A6KjxX+KL7hBEDGAR9AJ6P7AP+Vl/5/xR1TsRYRlZJPegH2xNwgxPnpoyPof/AOFWL+iSP8NMDG1FmslnmpkybBImTSnGXlukJy9FAxKNDQfwBcAZMsF3HAiejwmHlc2zdjtMomZYpMtaThUEpADsDulJfIjPIgws9rthp9kmTFJlqVZwSUzEh0hJqAqpIw5Enhzgq4YZEhUg4MGSY1xR4THhVBlZ6TGRo8exJJDEPXow/wB2ye2Z/wDYqEUIevRWf9WyvpTPtqjBupoIa4Y9wx60ewJWeAQCTLG1sFmDUEzDQUStQWj6pWe5JggvDbOzSiQF9YsfNl7x7z6I8Yop9qtM60JtCEJkNLKE4mWpiSSWZgdIxsdRiM0grknjiHcuWAABQAADkBQeUQbXtDZ5XpzkPwBxK+qlzA1NudUwn9InTJrAliohL/RG75RCsllQJhSlIZLmg4gBvEvGTarwIBWvZOYQr22l/wDDlTpnPCEjxUQfKNLLtTPnECVIQkktvrUrxCQPbEW77EVnAmgKiexIo/xygmum5ESAcLknNSjX3CLVNZZz0JQlV8SVIQpt8gn91JA8yYgXztDKs3puSz4Us7c3oImXjeCJKCuYoAeZObCFXfN/InzVKUaHN8gzUHL3R0qqwx56krTeZTWmxLtFoVMWsITMmE4lslgouHZwKNDk2ckJTZpaUqSphUpUFDESSWI5mExa7XjWGBwpYn3mGNsBapaJKQM1B18SrN+0OQ3ZGdy11YP14jLoWTaviGeGMwx7LmBQcF43ivcQlfelomS5ZVKlGavRIUlPeSoinZC9se2lqtC1JWpEpCRUpWmUSXbDjWa6+iQzRbbX3sozVoxFMtFGFASwcq41gUtMtExJTiFYSd3cnYDgTr06ZFr/AKhGT1Cy6rmmlTAyWWlSusCsa2cByoOFHe9aCC6Nm5VnOIFS1n5yyCacAAAITFhXMlTMKVqlklnSsp9hEE91bbTZI+UnzVggEFaQoDszV4mLIyjpczF9K58xgbQX7Js6GmkkrBAQn0iDQ9g5wpZyZqlS5ipeBCDjCiSStQZiokkmqRnBavZGbbgLQmdLImOQxJyAA7CWwqGmEdkAdomKCihQYpLEPqNIytawnOPwjukooKY3ZPn74a2fpJnggrRLWNQAUnuLn2GDm5r5RaZYWkFJOaVM4I9ohSbK3Z+lWpEovhIUpZGYSkGr6VYd8HcmxplzhZ7KpSy2IlStxL5qOECj6VqWEFGtUZ7ErrKtMTtQYP8Ab5hfhjwpjohFA5ctnx5xmGH5w5yKTC929RMRaUT5ZQtOASlIUKHEompyYuBnRoMLde1FYTk4z7nPCB1FtxrJKFdXh3ThLZl1OQzHthTU27PZ+cd01BPuMibHX9NlkpnpGGYtIThbCkqFchqSATy8T4p4wu74taikgEJCqg/ODEEMO54N7jvUT5YJ9MAYhz4jv8Iz0t247T8S2rp24YfMpL46NrFaHPVdWs/OlHCX44fQ8oVW3mxYu9UvDMMwTMbOkAjBh4Gvpco+gMMKbp0G9ZOyd/8AlHRBMQireMjUxkHMk4CHp0UEG7ZfJc37RP3wixDf6OLtNouwI61ctImzMQQwJ9EsTm1cg0YvnacTRe+YVXvtmiWrq5A6+bwSdxP0l/cH7oHrXJtNqxfpE0im7Kl0Q+bH1qcYu7PsUlJGBQS3B/Z+cSp+zi6YSlXMuCPIwm4tbxNFZR1B1NiQmXuJY0AYeXnF7PnABIGufn+cQr3shkYMSwSXLAdgfEe/SKeVtMlUwJSCKhIU26HAZquTUCuXOMTRYcDHcsPdzCCfPIOEAqUs5JDnjl8ZR3uy4ZiXdO+uqlHIchqWeNLtt6ZO8EuSzlXpfRHCJln2wGIBaGBOYOXOucOV6A490j7gOJd3ddiZSaVUc1ceXZEto8Bj0rbkIYAAGBFTzALby+CtXUJIA1D5nn2F/CAq33SEpxgsNRy4+2Ou1tre1qUCXJxdnBI7PvMSLHb0rQymq4I+OX3x00UYxHUGBgQq2EuOXLQtNoSkrmAUVkZZFM+L/Bgts+zciXLEuXLCAC4KfSfiVFye94F07RpVZggy1KKEEJmDIKT6I70geHIkFlyH5BG+JhAAJBcBTB0g8joY5TWFrGrbmUsDKN44kWZYJsnflrKwM0kVI5EZ+ETLBeqJqXyIDkHgMz2RNERrcgCVMYAOlRLalmcxTbs5Xr6Shffw3f1gBfgEyfMUiqVF+GnPsiptV0qWlgEpLNic+LBNO4xdWu0CWpIIO8WejDtJI8A5ziMm8EFZQ4dIBLZVf3QhTq7qQfT8zrW0V3BQ/wDx6g5aNkZgQVmaCQHZlVbRyY42WcEJaYMSRmOGmJJ056ZQYWqspbEHdVl2QK2ZGgDliQOLEgp5ukmHdDazscwrUF+zLa5lrQCbJP3SXKMWFQPEjI04jviFb0ylLUucxWS5yJJ7EUfwjmqeLKlYlpWBNDGm8xIVgc9gfj4xWpm9YQEpIL0BgvrD0FH4zeqpDnccGSZV5y0zAAgiWSMYSQlRTqzawwdnp8uTbTIlsULlgy1U03iByIL90LCdhSpTFw5qzeUE9otiJX6LMlTEqWhqBQJdISWpWrEeMa0WG0nf8Ra+pSMA8mNqIt4W4SklVSdAA5fTs7YkoLgFiHAocxyPOBi/bSUrOAnEQSBiYUoH0EXyACT4nHqr3tiUF7EYEoV6RIWsPpXdPbwjhbdoFSpai2MYQGdm0cZ05RdWRDyh1qEqBqeOI5kHP4aAzbCbLlzgmWCQEuQo5KW4pxGHQxV0C0HcMsY81gyBnA6lbeG1C5hG6EpDOBUkCuZyz0gquK/ES5wEtThJYvmxz5EHyp2wvV5mL/YZAVaUA8Q/ikRzHqAXK8TNLmLsj8x2mFH06+lZfozfbLhvvCh6eDvWTsne2VHWWJRTkx7HhjImZJyhz9DLmxTP7dX2JUJeHT0Kr/U5g/r1fYlRmejLCWu2O086zzJcqz4MRSVrKklWFLsKA8lccolbJbSLtBKZhSThxJUAUkgFi6T3GkcNtrsQmUqeMQm4gaEkqo2HC+QA7q8TAxszeOJalooycJzxDEXY9rQvWXNm2OIK2rxjmWO21qWpasmcy0gZsMz3n2wN3bJIkqUMxNI72JHmkRYWa3CbacajuIcgdhp4q3uwCId2hRsaiKgrc+Ka+ZhnaeB+M0XAU4hjZ7UlSQpxvB27a/fEdVgC8SvnPT4MVtxIV1YD4SlTFqkg1A8C3dFzLQoKGMNyDty/jDNVhZzt6EjY2jMMbptYmS01GIAYhwIoe54lWiTjQpDlOIEOGcPRw4I8QYEZWIEqBIIqGgrsE4rloUrMh/z++K2JtOYhYm2KW99mZiFzOvS5xFlAgukndJw0c8GED0oFJorCdAQXzppDjt6Hm5B+sTpwIH3RQ7f2mYm1yAqYepmFLoIBTuqGI1BbTKEqtSw3E888fdOicHYuBnEq9m9n1rtEhE3JKjMplhlh/tFI74aNmsqJYZCQkEkskMHOZaKC7J0uTNUVqCQUpAxGjqUAwJ4mCSNEta1QzdxTUjD8dTIr7/tXV2eYQlSyQwSkOok0oO94sGivvkbqe37orc21CYru28xYdRPmKStcqYCFKJBlKok1wpJBLns9kZZrtnmYqYqSpqs4mJU4NN0BsIBYBXnBwTE+7LGFpWTruj2v7I5dbM7bVEYGvc8Yi/MqaxQZU9RJJExKGISfmKFMQ79dImzNnkjCUoXiBzwqCa8QDTuggYgkEVFD2iOqDSAL2U8cGAfxB/pBC8NiCuoKU0o2L/MDn2jwMUo2QnoqkHHRmDjjUnLwMMpQMTLnsYJJUHAp3n8n8Y0rZnbbB/PWk8ARPJ2WtZL9SX7U/igl2K2YWmeF2odWJZCkgsSohmFCWAIc9w7DObIKFFJ0y7ND4RoDGv8AMMh6ifrNuye4SzFsCeAhf39e46wtvAUYFsubHnpBHtPaVgJQlRSFAk4Weja6CsAizKSsuV1+c4Y83zMOC6zJWpCT9R4nW0oprw9zAZ8TW8r/AFkFa0slIYISpTDnoXrnAreNo6xalMatnU0A1PfBpPsksoUSSoYSrOhYU9kVUnZHEJDlQM7CSNBirSnq1rHPTUb2O7OY1rU9VFWocdwQbN4s9mZ5TaAkfPoezN/KCa9dnJEhQwoxNU4yS9SMsmyekaTLoEqYmZLThQoEgUcEgkCnKNrLBW+xhFKNK2d7GM66bb1spKnrkrtGfjn3wreng71k7J3tlwZ7FWkkzUHkoeYP3QF9PHp2T6M72y46bDDGK2LtciKgxkeGMjOZzmIcXQqsfos4f13tQn3QnRDT6KryTZ7Da5ywSlExJYZl0gMH5kRRjhSZde5a7b3j+s4C5AbWgDA+JV7DEFM/q7KVJAxzmYatkVE8g/lFNfF4zlTVzVFCgVEhJJ0JZuLV+KREkbQzThDJZIwpADMOVeQ8IVqzkuZ0dyrWFIwZcWGUU2eZNKaDEXFAMIIA5h49ua3yk2Uyiplsp6HNQpUCukVd/XpMmIRLCVIlpAcHUjKuRHZES7pu/vUdn+PjOHt+9uOgJg1npoSvMLNm7xSZhdQTiS9SwcHiaZK8oLJKQtT0NKMYWSSy0tRlMaOwdvs17jygns97JkrUpIZCwaJd3G8Ehy3J+3OjmtwvEwbUkkAjuEC7SnEQ7Z50qNIL7snpVLThL4QAe4CFdaNq0rUAiSdC5UHJIep74vdnNp1IUJf6Oo9YpIKusSwcs7Acyc4vZbWwwDzNrNPYRnEI71WETkKIo6VNzFPuELy1Xqu2T1qtIwokpJwCmF+3iB7IOr0mlUxQUxALDsH8Yrp9zSt4LlhywVnVi4djmOMctLvSs3YyOfzij6lGr2DOeoN7QWpU+xyZqQXI3gORUk8dR5webDX2bTZEqUkhSPk1El8RQE7z8wQ/N4gybEkSsISMCKavUk555vF1cykolEFkoSTnQAZnPIZwNO/vI+vMYs1KWqFAOZRXltyEJK0FKgHAHMaZV0yghsqxapKFKBQXU6dQpJUgpPeDCzvC2yzMMz9IE3CcISJZSlgrFRySQSEhyeNIJ7z2/kzLJMVJK0LdiMJCg5clJFCeYL1cwKyQG9Q5+79ozdptyqFXvz+8J/5FRxV5e6JlnkBCQkZCAzo+2oXOTME+Y/yiEyyr0ipYWcAOrBD9kHEN1og9yjE5z1em2JCtF1oUoqLgngRp3RqLpQPW8fcInxVbR2/qrOpWLCSyQXAqrmaAs7PR24tEaqv7REqE3HAHMorw2jkS7QmUAVJxIQtWMukrOEKAwspIUwNQQSKQWyJAQGT5wlTZALdZk48QVMl0JBO8sM5SSkuwPhrDui4WrdmvqXaooBuAB5nCfZErIKhXLMxp/Jcv1fNXviVHsQ1oTkiZkCCV4TRaJqyojqZRKGyxKGZJ1ANG4jlAdtBPBxcSXHx2RKtl+FCOrVQpUrEG+cVEl+NSYGrfbVTMgT8Zx6KsLQhZjgCcgK9tssLLeyUolIIxGZMKCCaFIKXYNR8REEd725ItdmQCCUzHIBoBUe6kBWzFlE62ykrLJQ1Dqc2biSYsrfIxWyapZDELIJO7R8yWYs8eWWmq21nJwxII+T+k9K11lSAAZUA5hDem9MWSCQHAHLL84i2m2rFlCighSClJxUYZgs1aBu6INy28mYJcp5qS+6RuNxSSQpPhBFNsC5qVS1y2lEUAIxBQZmY9vnGt9unr1I9YZx9OQf8AMr673U/0/afvnbZRbWg/vJI8GP3QJdPPpWTsne2XBJs5KVLtMtK3BDhyCH3S3KsDfTz6Vk+jO9suNvWS47kPErqBhviKcxkeExkCYTQQz+j+zld0WwByRMKmAc7qJaqDuhYQ1uia3iXY59AomcAASw9AEkngAIoyl1KiTcF5MEZ8wklyTm75xxs+6Xi+2muwSZ26pCgsFRCMkly6a1oQWiksdimTFhEtClqOiRXt5DnFFUlCuORHSUbDHkGXVgnpCSFF3FMQo/blwjpKsCFSyssgp9UhQbkK+REZIu6aiZ1EyUTM4JGM1+g/ti1l7KTizIwaVWlJc0Zip3fSENrgnbn4m7aWv7a2Yz9f9/QyltFhVh6wYVILVokvlQOXyiYUK6tOPCArLEpWdDkE8ecTJt0zRhSpT4vRSFy1FXMJJfjVomo2emHD1syXKGSetXLelThAB0GVI0VtR0B/aZvSo53L/vxKWXZcCykqTiZzn26J4QV7FWBU6amYMPVoLkspyRkAXAc9mQiLJu2QpTLtmYG9ubzvQVfJs2zAaCm5bzlyUplImSlpFAxIUTqXUopNX1FaDhG9WkuLZcRa3VYXAsz+H/gk5dgUbQThOHEC7Ub4pG142BRmEpSSFAeOX3AxaSJ6VB0kEfFDwMdBFzQMEGJekpEgWawnqVJI3lOWPLL2QJ7c2pUmx9Wd1U1Yo49FAzp+8UQSTtp0YiiWlUyYDhwpST3kjTnC52+64zPl2CikEAF8KSogO1Ad12HKMsLuGz/E6ej0pFgZuMZOPJlBZbOUl1BuFR/Hzgiu+bLMsyVj000OoxMcQ7DXugYFpKkB6EKz7v4xlltc1M7FLUcQACRnm26xzcnKKajTNYgOeB/3O3ZeigVjzGJ0XXAU47RMqAVIlDR6BcxtCQya19LjDCgZ2USpK5iaNhSVNljoHHB2V4CCZ4ZoOUBnntUMWGV1/wB9JsskzFVOSRxJ+4Cp/hC6v3amZaZYQsgy1KBKWYHC5FQcTOAc+EEW3FnVaD1YLBLBzo+Z+OEBt5WaWnqpAmIBSQCovXIJyBAqFEh9WeMSWtZlU4xOlpvQprU2JuLf2nC4bx/RpmNMuWtA9ILFWJBBSuqkqdIZnyyMM+zbVyp9nmzZSsBlh1BYYpatQHoWIBD9j0hYX7cvVBJTNBBVhQjCaqIfMEurm2oypE66rvCJa0zFAT1YkqluMSQlTB06upIU/wBFozrcqMv9nzjuHUpRZkpww6Hj5hrszfsudMXOKy8wJCcVEpSmhAfLe/jBVALZUjCEpQUhIAypTlFndNrKJiEvRRYh6V1HAvFar9ntPWe5zLV3e4SJbLmlTlFcxAUo5moJ7WIr5xxl7M2dwlMoVLZq119KL3+TZnDzEb2aT1Ssc0pQlIoSoAOefY8Y7bnIDk4++JBTnCyolbPybPNJly0hXrVKmOrnLu5x1n3bLX6aUq7RFza5XXJSuWUqfUGhHI9sRRdUzVvGK3UuG9oyPEvllyMmR7sulAxCWkIDfNpXR4jKWRqYIrFZ8CWOesV1sulSllScLGtTrrEt0r+mCBz5kOcSHYjimIxVZQNYAunob1k+jO9suGRZ7rWlSScLAgmpdvCFv09Hesn0Z3tlw1oK3RWDiWEUxjI8MZHQhmsHXR6fkpgOWPLtSPcIBIZPRZdapsqcUkbsxLu+qeXZGVudpxM7VLLgS9FxyVZy0nteLq7tm5fVTFCWgZOAlsTVLtm2bRMl7OrpvJ8/dF/YrNgQE5tnzJzhKtLGJJJmaVkcGCCLolA4ky0OMjhDh+HCN5N0yhlKRXPdGufj5xfLuUuWIA0zjUXMr1k+cKlNR1z+cvsMrE3XKGUqWNPQT7o0N2S8hKltoMCPdF4m6jxHnGS7GlMxIUtL5hOp+Gi6VXZGcyFC0gWu45aAk9WhyK7ic/Dn7YjC70jJCfqiCa2yUqQQSBwJyeIMm7MQdKwRk7GN7UcNhJRqp1uGUEpUwAroG0izUHBHHxiNYLIZYIJBcx0nW6Wii5iEn95SR7TDleQgDTZFIGBNbFYESk4ZaW4nNR+kczCs6SLRitix6oQnwTi9qobKJgUHSQRxBBHiIRW1lrK7faeHWrH1Th9iYvjGAJ0dG+LCW7xicsSerD5u555A9+vjFvsndiVW6U43UkTSwJ/mwpQ8VBA74G5gLA8y3DTxy98MDYFbWxPOWseQP3QvYx9QKOjmda3DVM2OQP0hpsskhE3EGWZqsQOYAYJB7q95iReV/S5Jwl1KzYaA8SY7KsqELXOA3ikBTEsrDk4ycZPwgBve2Ypy1kCpZw/zWH3NAdzUoUdzz7kOxad523MmatSZ9nALKCVBRKsQBYGg8X7oBb5tqCCApzhTxoXKlJFGzavLWkSAl1zJgz9EDgST74oLallRajUbGPAzidFtDnTrYWP6SfsxJKrQggJ3N5j6O6xr2mC6VJQCqbUzVqClEl3TwB0GveOEDFjvCVZ5KCB1i1l1h2IS5AS7Fsn7zF3dSkzLGqZKxCZKmEKSSGEtQWqWoUzGHB2jmI01IzWFH4n9v3nPrQ+oWPXQ/eE1jvdKgAS1K0+HiTaCkhw5MB+zNkUpImEkjErFq2gD8SyjyA5iCaTLKzhSCTkGHujkOCDgRkqqmE+zlrUtKgovhIYnNiMueXnFVtxd3WqkhalJl7wYEJdeYBUxUHALBILtlBDdVk6qUEnPM9p/JhAJ0oWq0r+TlJmCUlsW6GWSxDPUt7eyOkF/ogMeYvXzZlZV3dtLaLDNVZ5WBctSyUmbiDDkUkZ0rygys23SFTBLUgpJSC5NCeAb390KJV6GYkFYIWkYXL1IIokZJ3XplHafayBLfIVGEkKBHAvTiGo8PppwafaecdzZtjMSRHrYbcJocfA4xIKYA9jL4mWlKcCgmegATnLoWkgtNSM3cAKHrF9YNbKpeH5QJCgT6JJBGhrUONPOFKy49rjmL2KO1/KdDCf6eP5yyfRm+2XDfVCc6dj8rZfoTPtJ90bCZCKwxkYYyJJNBDd6Ej8haf7RH2TCihp9E80osVsUCxCgQeYQTFHOFJl0GWAhptLtV1BEuWN4s6hXCDVgOPw0Clp2rUslJnLUkJxKwmnYWYePZFXOE4qx40pDgsWJpq7UJ5GJCr7mBCkqRWYkpS6nSp6agEZ0cQgXOdwOfuncrpFakBefqfMsdndvDJ3Vb6DpVLHiCcuxmghV0iJDHqVM/wC0S5HFNKnkWhTyrNMKSUh2Dnl+etI8l2kksXbP+EblmJ9pnHvW0tvK4+I85+1MlOHCcWJm0TvVDqPKINqvHGTMKkoUgFgM9WqfdxhbWG9wQUTHwtRiaNk75wwNnUyJ3VnAkkhQObFgG3SWfNx8DFrGdtrcSiWL47kW7ET7TNCgFYAlsa3wkqYuHzYBqcTB1IkhKQkaBo8SOEbiHVQLKE5nO12pMpClrLJSHPuHEnICExe2BU5cyWkyyVmijiYjTEDprn2w2NqF4bLMUz4QD4KEKm2pxAJS4LnMD57kqzByJL8IT1LHdidj+HIu0uZcbC7RlClSVGs1QIUKMQPRI1fj3dgjtTZwi2TkhRO8VGtQVVYvnn4RNuK7VfpEhW9vTEschukE5YnYdkG21OyKLSrrMRSpKQKAVAJPEcYHrLWNxPEzuAW7gdiKhUw0D0hg7Lzf1qUcqK+yqB217IlCiMYoWyr8Vi/2YT+soHDEfBJ98ZvcjupQxtUZabCfp+8adpdUs4dR3t/CF9e8tlsp2+aCXpyhg2JToHh4Ujy03dLmBloSp+ID+OcOWV+pgicAHETplYXLEAklzr35QNXmQVeMMzaKwnfQhHyKZiaJoWxOpKX1oa8+UDVy3RKUFJny8ZxHCS6VBJDuSKkgPyz5MhvFZLHxPSvqvUoWoCCD0ixuO8DLVMQapmowkP6qkrBfiCluwmLy1bJypagd4pOEjEfWdw4bIRDvOwypUx5aGYBt4sSaanICpjQ6lT7R5i3o5IJhDs1tbKsyBZlykqllRKtVYi1STQsGGWjc4aVjwYB1YAQQCGDBjV4+e7YgiZxf2DU8tYe+zz/osl/2afZG+nPOO+Ipra1HuAxzLIwHXxOTLCxPWZs9SRglgslOJQSkEhqFRBr3cYsdrNqUWRADjrFVA1biB2/fABLnzLVPC5a0JSlaVLSoK6xQBBc54mIoxAialxjHn+0mlobG89SHelzIm4kyw0wJCk6AjUNpU+Joc4pZE3Glylihkq7sXmaPzgot1mXJXMmMVEshHfvNyZvMRSTbqmoc4n6z0nDA8TyZ37zGH8P1fotiw8R3Uab1OU7nG5r4FmX1qSRMTVGeEgghQUBm9IaNxX9PnS7LNWqUUT1KSoISXScKykPiNd2oYM8KETEpSASx+dnnoOFIstjb8VZp6cZPUFaVqFSQUOygM3YkcweQh227fYWBOPERNR2gYH6x5kwm+nZXy1l/s5n2hDGu/bSzTpiZaFKClvhxJZyA7cXbjC06dFfrNnH9UrzX+UbKQeogUZeGEWUZGRkGVmsMTYKapN3WrD+1ljyy9kLsQz+jG7jOsFrQksozE4ScnCXEZWjKGbUELYCZystocFamOElh5UHGK+faVzTpShVTCgcA5qY5TpKwoS1KwhSiFABiC7F9TXnFhOsaQht5TAtiIYM/zR2GE1rz7hPRqDZx4kOVayhXVhTsoEEfObNNNfa3HOtVLUSVAHC505x2MoZsR2HvifZr+XIBwhKkqJxAjU6uK198EDb1Mr69yEMeP9+sq1z9IubiRaFIPULZy2FncNVQzFGbviz6g2mSiaiyLcv6OFiA7tkSKcHjrcFjfF1MwBL0StBxg65ECjtTwGlrEbZkjic+vS0I2Cc+ZMu3ae1WKWZa0BYfdMzrKPmAQK8W7YL9ktpF2sTCtKU4CkbuLV/W7ID7bs3NUorE8ElnSpJwsNKk8zlF1stevUzTZsIQCcSeJdgSTqcu7siwcAqN2YbQLQ5CYP6Q0tEsLQpJDhQII4g0IhcXnNEqYVISlUyV8mhIU4mILEEnJ0grSctGeGLOAKVA5EF+xoWFsuJYJwBKwSDvk0YAPkRkBwimpYKRmL6U4zlsSTcd5SRNwbqUyy8kqLF1hQWK8AQO12eLOZtR1do6iYgDGWSrE7g0cj5o8YF5myE2YXMxAfg582DxBvpKpMwINSAkBTEU0NXyaFTss4z8TbaGsLZzxCS+0b2Ia5jsjTZqxEzxMcJCCQQcySMh4gxDu+/iVpT1gnYiQEKQUHjidLhmfWOlqstpEzFKUmWDUuXBbJwxFK1p2RnXSEHuYfvCdbYUNe35jPu5Yws/PxiBtJeXVoYEhwXIqWyHn7I4bHXkuZKInJwzUkuxBSoUAWlqgaEHWBy9bZMm2taCnclzqqyACMgXzcNQcY6LPisAHuIVIS0j3xtKAnq0FzLzcekysOJweIdqcQ8VtitiJi2UVGYtzgCgA1BvKUCrNxR2eKG2IwlQUsKWSxAfCwyU/Ely3OJWz83fPydW/nOBzwj2+HKMNYlYLGvqO6beSA/cv74vEy7MlWFwDhYEukoYsrGly6VJNRAjPvRcxSlgsn95KHJ4ZQS2iwGZZ5ssFSlY0rFE0zSoPQqNRUk5DhUdtQmgjrEjGDugAtpvEcq04tBxSakKd85m1RtWx1frxNF2tSQyiHHpDAnXJOnfwyh92Cz9XKQhycKQlznQQi9nLOVWqSAgkKmoCioFgkqBJOWj5w19v72XJsh6r0ppwPWgIJUaasGHa+kbUgLlplqT6jLWDFvtlfQtFrmTAXQncR9FNHHaoqPeIIui25kqTOnTEhQpLTiAb1lEP/c84EbDZpQYzJc2YeABSnvYEnxgiTtAQlMuVZ1SwSz4TQZkgMK0MUBXO5jOjYh9LYpwB5zLzaGWkzwiWAlEsZj1lVJHNmD9vKA/ai9d4IQ27meHL44Ra2q2TZgaShSQRUlJxd1POKE3auVXq1KdQ+YpxnWrvpHMrAe0u35Q7vSrADD8cyvssjDUpKubF/AxvaLVh9EZ8ou51kWv5hf6JiJa7omlBAlKOXDjzMOBwTzFjaoH2hNdkVE2+zl3PWDwrHvTgr9bkDhJ9q1+6DDYfZqTZilcxWOeqiQEqwIfQOA5zr4cSGdN6v12V/YJ+3Nh+gggkGcu+0WNkRdR5GGMjeLzwQxejm3Ll2abgUQ84Ozep+ULoQwejiyqm2eelAdQmy1ZgUKVjWMrQShxIc4OIUzJEuasTJktKl5vqW1pSLCx3NLmBZ6tLJDmmb6eDxlmuOczYf8AMn3wSXTYzLlsfSJJVl8ZNCCVMxxzKVWXA/aI+YM/yLI/ZI8I2TcFmVQyJZf90aVi4mXOvEcIBTpVs9IwXTN4D60LhLAejLNZY3ZP5zgqyIKOrwJwM2FqMMg0ZZLllYgEy0BzoOGvhEkXZN4J+t+UWF3WUpcqZ8hV42CWWONwgRnHGTK+fYgklLZcvOIM6zJCkrwjEmoLBx2cIIbbZSogpZ8i5aIpu1Z9Xx/KCamDYAgcv4JkyVMJkBRLnA765QOplOwDuSAO+CeXZyJWCj4W5OzRCsd0KTMCl4aZM+feO2Gbay5GZRwxAxKa87H1S2GTAj47XiObOlQZQBGoIBBglvWwdYAykpIfPhw8WiB/Iin/AJyX58x9x8DwjF6GB9ombKwbiVEuxIFEJSlsmAA8ol2671IlIX62Y4PUeUTJdwkF1TEM7H7x2xbW2SiZLKCpIcUqKGjFu8eI4xE0zsCWHPiEITnMH9mD8v8A3VfdHC3n5WY4ffVn2mLm7brEiYVKmpNCGZm9EvnzHiI8m3GhS1KM3NTkMGqQWd+cE0WFAAIAj7Mecyut119XKlrYAq9KmqqjyDRFltwgutklE1BQTRWTcuHYRFQm4pP7U58tcI/7k+Iiz6Vs+0cSPW2cgynM19Ik3PZOtmsoboDnnwHjFrI2flK9Fai3Zr3cjFjYruTKBCXL5kwVoIOCOJRKXJBaCU8mWtSSKpJH594YxcXzM+Qk6PhP+T84n225ETVFSioEgChAy1yOlO6OtoutC0JSp2SKVrQNEWgruA8zT02GR+UFilRGcT7ru9UyXMJLuGR2ir+LDxiz/kKX+99aJciSlCQlOQitenYH3dQrTzkwNxqZhn2RGtKgTR+b+cF67jlKUSU1JJO8oCtcgY9FwSB/wwe9XvjH+Sb6yppaU2ztzBYWtYoQUp76E92XjFVMlYCUnNJIPcYO5UoJASkMBkBEWddspRKlS0knMtWNX0mUAXuX9LgAQduojrZfb9xhc9Niv1+X/YI+3Nh0S7ulJIKUJBGRaEr01H/WCeUhH2pkbaSg0qQZsowIv4yMjyG4Zghl9DS62kcpR85g++FoIY3QyflrQP6tH2j74o32TLL3GjuDPOr1UI7S1MaAVbUvXTLiI8M593X8+RePBU+Gp4fSgoARKt3JCLXyHie7TtjoLWa0HifdEcgvnpxOv96OqH+H074vgQczqLSeXnn4dsbotBOg8/dHJGf5q5c+UbiSfgn3xMCDmbfpJ4D/ADfhjbr88tePu4RxKC+nieXPlGk3dGIsw1c6048fbBwsnMldeac+StctOyNhNJyaraK17uURASCGZzTWpAfU+qYxM0at6OLI5cfbBwIMzsUO7pSXf5qu1iG4l/GPerrRAr+6rmeH7x8THgUmmWjUPzmI9kbqoUhg5ypwc1gyTVR/dGb+grl55x06gsGCPq/DZJ8IwTzhCtCzUrvMBpzjVM1RIDn5wdqbrAk0pXLtgScToZJOeDV93i3PkPCPDJLH0dPm60qaxzE8nDVW85dsm405GN5ZUoAua8Qx8GgciGbdUeI+r4tWPRLPLTTxjwhQzL/HIRxXMIDkqZ2NO5+yJmGd0y1esPqiN8J9byEckzDk7935xrjV8J/8oBzJidMB9byEYUH1j4DxjRKieXd+cYp2Na8GECGYZRPzleXujcWfio+XuiP18zRPmI2QpZd6UpVNTSmVNYPP1lZ36n95Xj+Uamz81fWMcHmfBH3CO5TzPj+UAnHmETDJHE+JjmLMkcfExotExyxDaOS+j5d/lGGzLPzh4q98H5k+J2SkDKEb01f7wT/YS/tTIekiSWrU8n++Eh04oa8Ef2CPtzYqOzLRdGMjIyJBMEE+wm1SLDNWuYlSgtITus9C+pEDEZEPMI4jj/0v2T1Jx/uJ/HHWX0xWPVE76ifxQmI9gbRDujrHTJYvVn/UT+OPT0zWL1J/1EfjhKRkTAgzHWemmx/s5/1Efjjw9Ndk/ZWj6sv8cJWPYOBJHR/pssv7Gf4S/wAceHptsv7Gf/0/xwmHjIOBJHKem+z6Wed4y/fGh6cZP9Gm/WRCdjIkkb6unKXpZpn+Ij3RienOWP8Alpn+Kn8MKF4x4kkcB6eEaWVffNT+GNFdPQ0sZ75w/BCieMeD8SRsq6eT/Qx/j/8ArjRXTwvSyJ75x/BCoeMgSRpL6d5ulll98xR+4Riel2bOTWSh6DDiVhDvV33stefKFbHex2wy1OKg0IORHxrBBhBjHn9LsyU+CTJCsIw0WQa5qZVCwJbsjSR0xWtQcps4FX3VPSpYFfCnMkdwFPvXEkpwJqGcsT3FhXmXiA8CQxlHpetmF2kDJgE1rRqr4BRfmmI9p6VLeQwXJdyCUoTkGDiupfwhex5EzBGHN6TLcT/PISMTURKrvMwcV3av8GP/AKSLeEt+kgMA+7JzwuzlJd1N8ZAkZEgh4vpFt5LfpRD64ZAYOd47lKDLn2PHO3duI/2yYGCXZSdQnlxJ1gLjyDmSGEzbC2l3tk52f+ebQlqNq1M6+HNe0tqJ/wBstDYiP9oXXfagxeo58O8TjIGTJL6ZfVpJc2qcQUFX8+vNnw+lxIjjOlhaipays4sLqXiJD8S/zQeLRTRkTMkwxkZGQJJ//9k="/>
          <p:cNvSpPr>
            <a:spLocks noChangeAspect="1" noChangeArrowheads="1"/>
          </p:cNvSpPr>
          <p:nvPr/>
        </p:nvSpPr>
        <p:spPr bwMode="auto">
          <a:xfrm>
            <a:off x="1587500" y="-881063"/>
            <a:ext cx="2514600" cy="181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pic>
        <p:nvPicPr>
          <p:cNvPr id="26641" name="Picture 17" descr="http://www.franciscanos.org/temas/angelico36.jpg"/>
          <p:cNvPicPr>
            <a:picLocks noChangeAspect="1" noChangeArrowheads="1"/>
          </p:cNvPicPr>
          <p:nvPr/>
        </p:nvPicPr>
        <p:blipFill rotWithShape="1">
          <a:blip r:embed="rId2">
            <a:extLst>
              <a:ext uri="{28A0092B-C50C-407E-A947-70E740481C1C}">
                <a14:useLocalDpi xmlns:a14="http://schemas.microsoft.com/office/drawing/2010/main" val="0"/>
              </a:ext>
            </a:extLst>
          </a:blip>
          <a:srcRect b="8296"/>
          <a:stretch/>
        </p:blipFill>
        <p:spPr bwMode="auto">
          <a:xfrm>
            <a:off x="3143672" y="4423271"/>
            <a:ext cx="4059302" cy="18992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078438498"/>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rot="21374764">
            <a:off x="3288506" y="215443"/>
            <a:ext cx="662463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50000"/>
              </a:spcBef>
              <a:spcAft>
                <a:spcPct val="0"/>
              </a:spcAft>
              <a:defRPr/>
            </a:pPr>
            <a:r>
              <a:rPr lang="es-MX" sz="32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rPr>
              <a:t>EDAD MODERNA.</a:t>
            </a:r>
          </a:p>
          <a:p>
            <a:pPr algn="ctr" eaLnBrk="1" fontAlgn="base" hangingPunct="1">
              <a:spcBef>
                <a:spcPct val="50000"/>
              </a:spcBef>
              <a:spcAft>
                <a:spcPct val="0"/>
              </a:spcAft>
              <a:buFont typeface="Wingdings" pitchFamily="2" charset="2"/>
              <a:buChar char="Ø"/>
              <a:defRPr/>
            </a:pPr>
            <a:endParaRPr lang="es-ES" sz="3200" b="1" u="sng"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Monotype Corsiva" pitchFamily="66" charset="0"/>
            </a:endParaRPr>
          </a:p>
        </p:txBody>
      </p:sp>
      <p:grpSp>
        <p:nvGrpSpPr>
          <p:cNvPr id="35843" name="Group 16"/>
          <p:cNvGrpSpPr>
            <a:grpSpLocks/>
          </p:cNvGrpSpPr>
          <p:nvPr/>
        </p:nvGrpSpPr>
        <p:grpSpPr bwMode="auto">
          <a:xfrm rot="879946">
            <a:off x="2566989" y="1039813"/>
            <a:ext cx="3582987" cy="3827462"/>
            <a:chOff x="527" y="1252"/>
            <a:chExt cx="2257" cy="2411"/>
          </a:xfrm>
        </p:grpSpPr>
        <p:sp>
          <p:nvSpPr>
            <p:cNvPr id="27659" name="Rectangle 5"/>
            <p:cNvSpPr>
              <a:spLocks noChangeArrowheads="1"/>
            </p:cNvSpPr>
            <p:nvPr/>
          </p:nvSpPr>
          <p:spPr bwMode="gray">
            <a:xfrm rot="-319177">
              <a:off x="526" y="1252"/>
              <a:ext cx="2144" cy="2411"/>
            </a:xfrm>
            <a:prstGeom prst="rect">
              <a:avLst/>
            </a:prstGeom>
            <a:ln/>
          </p:spPr>
          <p:style>
            <a:lnRef idx="1">
              <a:schemeClr val="accent4"/>
            </a:lnRef>
            <a:fillRef idx="2">
              <a:schemeClr val="accent4"/>
            </a:fillRef>
            <a:effectRef idx="1">
              <a:schemeClr val="accent4"/>
            </a:effectRef>
            <a:fontRef idx="minor">
              <a:schemeClr val="dk1"/>
            </a:fontRef>
          </p:style>
          <p:txBody>
            <a:bodyPr wrap="none" anchor="ctr"/>
            <a:lstStyle/>
            <a:p>
              <a:pPr fontAlgn="base">
                <a:spcBef>
                  <a:spcPct val="0"/>
                </a:spcBef>
                <a:spcAft>
                  <a:spcPct val="0"/>
                </a:spcAft>
                <a:defRPr/>
              </a:pPr>
              <a:endParaRPr lang="es-MX" dirty="0">
                <a:solidFill>
                  <a:prstClr val="black"/>
                </a:solidFill>
              </a:endParaRPr>
            </a:p>
          </p:txBody>
        </p:sp>
        <p:sp>
          <p:nvSpPr>
            <p:cNvPr id="27660" name="Rectangle 6"/>
            <p:cNvSpPr>
              <a:spLocks noChangeArrowheads="1"/>
            </p:cNvSpPr>
            <p:nvPr/>
          </p:nvSpPr>
          <p:spPr bwMode="gray">
            <a:xfrm>
              <a:off x="687" y="1343"/>
              <a:ext cx="2096" cy="22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fontAlgn="base">
                <a:spcBef>
                  <a:spcPct val="0"/>
                </a:spcBef>
                <a:spcAft>
                  <a:spcPct val="0"/>
                </a:spcAft>
                <a:defRPr/>
              </a:pPr>
              <a:endParaRPr lang="es-MX" dirty="0">
                <a:solidFill>
                  <a:prstClr val="black"/>
                </a:solidFill>
              </a:endParaRPr>
            </a:p>
          </p:txBody>
        </p:sp>
        <p:sp>
          <p:nvSpPr>
            <p:cNvPr id="27661" name="Text Box 8"/>
            <p:cNvSpPr txBox="1">
              <a:spLocks noChangeArrowheads="1"/>
            </p:cNvSpPr>
            <p:nvPr/>
          </p:nvSpPr>
          <p:spPr bwMode="gray">
            <a:xfrm>
              <a:off x="675" y="1543"/>
              <a:ext cx="2096" cy="1803"/>
            </a:xfrm>
            <a:prstGeom prst="rect">
              <a:avLst/>
            </a:prstGeom>
            <a:ln/>
          </p:spPr>
          <p:style>
            <a:lnRef idx="1">
              <a:schemeClr val="accent4"/>
            </a:lnRef>
            <a:fillRef idx="2">
              <a:schemeClr val="accent4"/>
            </a:fillRef>
            <a:effectRef idx="1">
              <a:schemeClr val="accent4"/>
            </a:effectRef>
            <a:fontRef idx="minor">
              <a:schemeClr val="dk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0"/>
                </a:spcBef>
                <a:spcAft>
                  <a:spcPct val="0"/>
                </a:spcAft>
                <a:defRPr/>
              </a:pPr>
              <a:r>
                <a:rPr lang="es-ES" sz="2000" dirty="0">
                  <a:solidFill>
                    <a:srgbClr val="1C1C1C"/>
                  </a:solidFill>
                  <a:latin typeface="Tw Cen MT"/>
                </a:rPr>
                <a:t>A partir del siglo xv renace el comercio con las rutas</a:t>
              </a:r>
            </a:p>
            <a:p>
              <a:pPr algn="ctr" eaLnBrk="1" fontAlgn="base" hangingPunct="1">
                <a:spcBef>
                  <a:spcPct val="0"/>
                </a:spcBef>
                <a:spcAft>
                  <a:spcPct val="0"/>
                </a:spcAft>
                <a:defRPr/>
              </a:pPr>
              <a:r>
                <a:rPr lang="es-ES" sz="2000" dirty="0">
                  <a:solidFill>
                    <a:srgbClr val="1C1C1C"/>
                  </a:solidFill>
                  <a:latin typeface="Tw Cen MT"/>
                </a:rPr>
                <a:t> abiertas a la</a:t>
              </a:r>
            </a:p>
            <a:p>
              <a:pPr algn="ctr" eaLnBrk="1" fontAlgn="base" hangingPunct="1">
                <a:spcBef>
                  <a:spcPct val="0"/>
                </a:spcBef>
                <a:spcAft>
                  <a:spcPct val="0"/>
                </a:spcAft>
                <a:defRPr/>
              </a:pPr>
              <a:r>
                <a:rPr lang="es-ES" sz="2000" dirty="0">
                  <a:solidFill>
                    <a:srgbClr val="1C1C1C"/>
                  </a:solidFill>
                  <a:latin typeface="Tw Cen MT"/>
                </a:rPr>
                <a:t> navegación y se</a:t>
              </a:r>
            </a:p>
            <a:p>
              <a:pPr algn="ctr" eaLnBrk="1" fontAlgn="base" hangingPunct="1">
                <a:spcBef>
                  <a:spcPct val="0"/>
                </a:spcBef>
                <a:spcAft>
                  <a:spcPct val="0"/>
                </a:spcAft>
                <a:defRPr/>
              </a:pPr>
              <a:r>
                <a:rPr lang="es-ES" sz="2000" dirty="0">
                  <a:solidFill>
                    <a:srgbClr val="1C1C1C"/>
                  </a:solidFill>
                  <a:latin typeface="Tw Cen MT"/>
                </a:rPr>
                <a:t> inicia, en forma</a:t>
              </a:r>
            </a:p>
            <a:p>
              <a:pPr algn="ctr" eaLnBrk="1" fontAlgn="base" hangingPunct="1">
                <a:spcBef>
                  <a:spcPct val="0"/>
                </a:spcBef>
                <a:spcAft>
                  <a:spcPct val="0"/>
                </a:spcAft>
                <a:defRPr/>
              </a:pPr>
              <a:r>
                <a:rPr lang="es-ES" sz="2000" dirty="0">
                  <a:solidFill>
                    <a:srgbClr val="1C1C1C"/>
                  </a:solidFill>
                  <a:latin typeface="Tw Cen MT"/>
                </a:rPr>
                <a:t> franca, una</a:t>
              </a:r>
            </a:p>
            <a:p>
              <a:pPr algn="ctr" eaLnBrk="1" fontAlgn="base" hangingPunct="1">
                <a:spcBef>
                  <a:spcPct val="0"/>
                </a:spcBef>
                <a:spcAft>
                  <a:spcPct val="0"/>
                </a:spcAft>
                <a:defRPr/>
              </a:pPr>
              <a:r>
                <a:rPr lang="es-ES" sz="2000" dirty="0">
                  <a:solidFill>
                    <a:srgbClr val="1C1C1C"/>
                  </a:solidFill>
                  <a:latin typeface="Tw Cen MT"/>
                </a:rPr>
                <a:t> corriente de</a:t>
              </a:r>
            </a:p>
            <a:p>
              <a:pPr algn="ctr" eaLnBrk="1" fontAlgn="base" hangingPunct="1">
                <a:spcBef>
                  <a:spcPct val="0"/>
                </a:spcBef>
                <a:spcAft>
                  <a:spcPct val="0"/>
                </a:spcAft>
                <a:defRPr/>
              </a:pPr>
              <a:r>
                <a:rPr lang="es-ES" sz="2000" dirty="0">
                  <a:solidFill>
                    <a:srgbClr val="1C1C1C"/>
                  </a:solidFill>
                  <a:latin typeface="Tw Cen MT"/>
                </a:rPr>
                <a:t> legislación mercantil </a:t>
              </a:r>
            </a:p>
            <a:p>
              <a:pPr algn="just" eaLnBrk="1" fontAlgn="base" hangingPunct="1">
                <a:spcBef>
                  <a:spcPct val="0"/>
                </a:spcBef>
                <a:spcAft>
                  <a:spcPct val="0"/>
                </a:spcAft>
                <a:defRPr/>
              </a:pPr>
              <a:endParaRPr lang="en-US" sz="2000" dirty="0">
                <a:solidFill>
                  <a:srgbClr val="1C1C1C"/>
                </a:solidFill>
              </a:endParaRPr>
            </a:p>
          </p:txBody>
        </p:sp>
      </p:grpSp>
      <p:grpSp>
        <p:nvGrpSpPr>
          <p:cNvPr id="35844" name="Group 17"/>
          <p:cNvGrpSpPr>
            <a:grpSpLocks/>
          </p:cNvGrpSpPr>
          <p:nvPr/>
        </p:nvGrpSpPr>
        <p:grpSpPr bwMode="auto">
          <a:xfrm rot="-494356">
            <a:off x="6600826" y="1196976"/>
            <a:ext cx="3598863" cy="3827463"/>
            <a:chOff x="3040" y="1232"/>
            <a:chExt cx="2266" cy="2411"/>
          </a:xfrm>
        </p:grpSpPr>
        <p:sp>
          <p:nvSpPr>
            <p:cNvPr id="27656" name="Rectangle 15"/>
            <p:cNvSpPr>
              <a:spLocks noChangeArrowheads="1"/>
            </p:cNvSpPr>
            <p:nvPr/>
          </p:nvSpPr>
          <p:spPr bwMode="gray">
            <a:xfrm rot="301233">
              <a:off x="3162" y="1232"/>
              <a:ext cx="2144" cy="2411"/>
            </a:xfrm>
            <a:prstGeom prst="rect">
              <a:avLst/>
            </a:prstGeom>
            <a:ln/>
          </p:spPr>
          <p:style>
            <a:lnRef idx="0">
              <a:schemeClr val="accent6"/>
            </a:lnRef>
            <a:fillRef idx="3">
              <a:schemeClr val="accent6"/>
            </a:fillRef>
            <a:effectRef idx="3">
              <a:schemeClr val="accent6"/>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27657" name="Rectangle 13"/>
            <p:cNvSpPr>
              <a:spLocks noChangeArrowheads="1"/>
            </p:cNvSpPr>
            <p:nvPr/>
          </p:nvSpPr>
          <p:spPr bwMode="gray">
            <a:xfrm>
              <a:off x="3040" y="1344"/>
              <a:ext cx="2096" cy="1793"/>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27658" name="Text Box 14"/>
            <p:cNvSpPr txBox="1">
              <a:spLocks noChangeArrowheads="1"/>
            </p:cNvSpPr>
            <p:nvPr/>
          </p:nvSpPr>
          <p:spPr bwMode="gray">
            <a:xfrm>
              <a:off x="3111" y="1556"/>
              <a:ext cx="1980" cy="1377"/>
            </a:xfrm>
            <a:prstGeom prst="rect">
              <a:avLst/>
            </a:prstGeom>
            <a:ln/>
          </p:spPr>
          <p:style>
            <a:lnRef idx="0">
              <a:schemeClr val="accent6"/>
            </a:lnRef>
            <a:fillRef idx="3">
              <a:schemeClr val="accent6"/>
            </a:fillRef>
            <a:effectRef idx="3">
              <a:schemeClr val="accent6"/>
            </a:effectRef>
            <a:fontRef idx="minor">
              <a:schemeClr val="lt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0"/>
                </a:spcBef>
                <a:spcAft>
                  <a:spcPct val="0"/>
                </a:spcAft>
                <a:defRPr/>
              </a:pPr>
              <a:r>
                <a:rPr lang="es-ES" sz="2400" dirty="0">
                  <a:solidFill>
                    <a:srgbClr val="1C1C1C"/>
                  </a:solidFill>
                  <a:latin typeface="Tw Cen MT"/>
                </a:rPr>
                <a:t>No fue sino hasta el siglo </a:t>
              </a:r>
              <a:r>
                <a:rPr lang="es-ES" sz="2400" dirty="0" smtClean="0">
                  <a:solidFill>
                    <a:srgbClr val="1C1C1C"/>
                  </a:solidFill>
                  <a:latin typeface="Tw Cen MT"/>
                </a:rPr>
                <a:t>XIX </a:t>
              </a:r>
              <a:r>
                <a:rPr lang="es-ES" sz="2400" dirty="0">
                  <a:solidFill>
                    <a:srgbClr val="1C1C1C"/>
                  </a:solidFill>
                  <a:latin typeface="Tw Cen MT"/>
                </a:rPr>
                <a:t>cuando el derecho mercantil se codifico en toda Europa</a:t>
              </a:r>
            </a:p>
            <a:p>
              <a:pPr algn="just" eaLnBrk="1" fontAlgn="base" hangingPunct="1">
                <a:spcBef>
                  <a:spcPct val="0"/>
                </a:spcBef>
                <a:spcAft>
                  <a:spcPct val="0"/>
                </a:spcAft>
                <a:defRPr/>
              </a:pPr>
              <a:endParaRPr lang="es-ES" sz="2000" dirty="0">
                <a:solidFill>
                  <a:srgbClr val="1C1C1C"/>
                </a:solidFill>
              </a:endParaRPr>
            </a:p>
            <a:p>
              <a:pPr algn="just" eaLnBrk="1" fontAlgn="base" hangingPunct="1">
                <a:spcBef>
                  <a:spcPct val="0"/>
                </a:spcBef>
                <a:spcAft>
                  <a:spcPct val="0"/>
                </a:spcAft>
                <a:defRPr/>
              </a:pPr>
              <a:r>
                <a:rPr lang="en-US" sz="2000" dirty="0">
                  <a:solidFill>
                    <a:srgbClr val="1C1C1C"/>
                  </a:solidFill>
                </a:rPr>
                <a:t> </a:t>
              </a:r>
            </a:p>
          </p:txBody>
        </p:sp>
      </p:grpSp>
      <p:pic>
        <p:nvPicPr>
          <p:cNvPr id="27654" name="Picture 14" descr="http://t3.gstatic.com/images?q=tbn:ANd9GcSIYaz5e3dkDp5_xmEjzU9-ye8gfnqw-WTftcr11_PUUFj9LJ0fa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71587">
            <a:off x="2511426" y="4684714"/>
            <a:ext cx="2339975" cy="1652587"/>
          </a:xfrm>
          <a:prstGeom prst="rect">
            <a:avLst/>
          </a:prstGeom>
          <a:noFill/>
          <a:ln>
            <a:noFill/>
          </a:ln>
          <a:effectLst>
            <a:softEdge rad="317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5" name="Picture 16" descr="http://t3.gstatic.com/images?q=tbn:ANd9GcQYr3kcg1q5Kw5i1YohOpltiPqPgzdlWFL-OukGitG6XEKbqs5Ct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99130">
            <a:off x="6219826" y="4021139"/>
            <a:ext cx="3744913" cy="2073275"/>
          </a:xfrm>
          <a:prstGeom prst="rect">
            <a:avLst/>
          </a:prstGeom>
          <a:noFill/>
          <a:ln>
            <a:noFill/>
          </a:ln>
          <a:effectLst>
            <a:softEdge rad="317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6910379"/>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rot="253571">
            <a:off x="2717007" y="596206"/>
            <a:ext cx="67357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50000"/>
              </a:spcBef>
              <a:spcAft>
                <a:spcPct val="0"/>
              </a:spcAft>
              <a:defRPr/>
            </a:pPr>
            <a:r>
              <a:rPr lang="es-MX" sz="28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Tw Cen MT"/>
              </a:rPr>
              <a:t>CRITERIO SUBJETIVO Y </a:t>
            </a:r>
            <a:r>
              <a:rPr lang="es-MX" sz="2800" b="1" cap="all" dirty="0" smtClean="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Tw Cen MT"/>
              </a:rPr>
              <a:t>OBJETIVO</a:t>
            </a:r>
            <a:endParaRPr lang="es-ES" sz="3200" b="1" u="sng"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Monotype Corsiva" pitchFamily="66" charset="0"/>
            </a:endParaRPr>
          </a:p>
        </p:txBody>
      </p:sp>
      <p:grpSp>
        <p:nvGrpSpPr>
          <p:cNvPr id="36867" name="Group 16"/>
          <p:cNvGrpSpPr>
            <a:grpSpLocks/>
          </p:cNvGrpSpPr>
          <p:nvPr/>
        </p:nvGrpSpPr>
        <p:grpSpPr bwMode="auto">
          <a:xfrm>
            <a:off x="2424114" y="1268414"/>
            <a:ext cx="3660775" cy="3744501"/>
            <a:chOff x="538" y="897"/>
            <a:chExt cx="2306" cy="2426"/>
          </a:xfrm>
        </p:grpSpPr>
        <p:sp>
          <p:nvSpPr>
            <p:cNvPr id="28682" name="Rectangle 5"/>
            <p:cNvSpPr>
              <a:spLocks noChangeArrowheads="1"/>
            </p:cNvSpPr>
            <p:nvPr/>
          </p:nvSpPr>
          <p:spPr bwMode="gray">
            <a:xfrm rot="-319177">
              <a:off x="538" y="897"/>
              <a:ext cx="2144" cy="2411"/>
            </a:xfrm>
            <a:prstGeom prst="rect">
              <a:avLst/>
            </a:prstGeom>
            <a:ln/>
          </p:spPr>
          <p:style>
            <a:lnRef idx="0">
              <a:schemeClr val="accent1"/>
            </a:lnRef>
            <a:fillRef idx="3">
              <a:schemeClr val="accent1"/>
            </a:fillRef>
            <a:effectRef idx="3">
              <a:schemeClr val="accent1"/>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28683" name="Rectangle 6"/>
            <p:cNvSpPr>
              <a:spLocks noChangeArrowheads="1"/>
            </p:cNvSpPr>
            <p:nvPr/>
          </p:nvSpPr>
          <p:spPr bwMode="gray">
            <a:xfrm>
              <a:off x="748" y="1121"/>
              <a:ext cx="2096" cy="2202"/>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28684" name="Text Box 8"/>
            <p:cNvSpPr txBox="1">
              <a:spLocks noChangeArrowheads="1"/>
            </p:cNvSpPr>
            <p:nvPr/>
          </p:nvSpPr>
          <p:spPr bwMode="gray">
            <a:xfrm>
              <a:off x="748" y="1121"/>
              <a:ext cx="1980" cy="2193"/>
            </a:xfrm>
            <a:prstGeom prst="rect">
              <a:avLst/>
            </a:prstGeom>
            <a:ln/>
          </p:spPr>
          <p:style>
            <a:lnRef idx="0">
              <a:schemeClr val="accent1"/>
            </a:lnRef>
            <a:fillRef idx="3">
              <a:schemeClr val="accent1"/>
            </a:fillRef>
            <a:effectRef idx="3">
              <a:schemeClr val="accent1"/>
            </a:effectRef>
            <a:fontRef idx="minor">
              <a:schemeClr val="lt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0"/>
                </a:spcBef>
                <a:spcAft>
                  <a:spcPct val="0"/>
                </a:spcAft>
                <a:defRPr/>
              </a:pPr>
              <a:r>
                <a:rPr lang="es-ES" dirty="0">
                  <a:solidFill>
                    <a:srgbClr val="1C1C1C"/>
                  </a:solidFill>
                  <a:latin typeface="Tw Cen MT"/>
                </a:rPr>
                <a:t>Criterio subjetivo predominantemente se toma como punto de partida  para determinar el ámbito  de aplicación de la normas  relativas  al derecho mercantil: el sujeto de derecho , que realiza ciertas actividades  características  o el acto  de comercio en si, se dice de aquel  que es subjetivo u objetivo.</a:t>
              </a:r>
            </a:p>
            <a:p>
              <a:pPr algn="just" eaLnBrk="1" fontAlgn="base" hangingPunct="1">
                <a:spcBef>
                  <a:spcPct val="0"/>
                </a:spcBef>
                <a:spcAft>
                  <a:spcPct val="0"/>
                </a:spcAft>
                <a:defRPr/>
              </a:pPr>
              <a:r>
                <a:rPr lang="en-US" sz="1600" dirty="0">
                  <a:solidFill>
                    <a:srgbClr val="1C1C1C"/>
                  </a:solidFill>
                </a:rPr>
                <a:t> </a:t>
              </a:r>
            </a:p>
          </p:txBody>
        </p:sp>
      </p:grpSp>
      <p:grpSp>
        <p:nvGrpSpPr>
          <p:cNvPr id="36868" name="Group 17"/>
          <p:cNvGrpSpPr>
            <a:grpSpLocks/>
          </p:cNvGrpSpPr>
          <p:nvPr/>
        </p:nvGrpSpPr>
        <p:grpSpPr bwMode="auto">
          <a:xfrm>
            <a:off x="6456363" y="1341438"/>
            <a:ext cx="3598862" cy="3962400"/>
            <a:chOff x="3040" y="1232"/>
            <a:chExt cx="2266" cy="2496"/>
          </a:xfrm>
        </p:grpSpPr>
        <p:sp>
          <p:nvSpPr>
            <p:cNvPr id="28679" name="Rectangle 15"/>
            <p:cNvSpPr>
              <a:spLocks noChangeArrowheads="1"/>
            </p:cNvSpPr>
            <p:nvPr/>
          </p:nvSpPr>
          <p:spPr bwMode="gray">
            <a:xfrm rot="301233">
              <a:off x="3162" y="1232"/>
              <a:ext cx="2144" cy="2411"/>
            </a:xfrm>
            <a:prstGeom prst="rect">
              <a:avLst/>
            </a:prstGeom>
            <a:ln/>
          </p:spPr>
          <p:style>
            <a:lnRef idx="0">
              <a:schemeClr val="accent2"/>
            </a:lnRef>
            <a:fillRef idx="3">
              <a:schemeClr val="accent2"/>
            </a:fillRef>
            <a:effectRef idx="3">
              <a:schemeClr val="accent2"/>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28680" name="Rectangle 13"/>
            <p:cNvSpPr>
              <a:spLocks noChangeArrowheads="1"/>
            </p:cNvSpPr>
            <p:nvPr/>
          </p:nvSpPr>
          <p:spPr bwMode="gray">
            <a:xfrm>
              <a:off x="3040" y="1344"/>
              <a:ext cx="2096" cy="2202"/>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28681" name="Text Box 14"/>
            <p:cNvSpPr txBox="1">
              <a:spLocks noChangeArrowheads="1"/>
            </p:cNvSpPr>
            <p:nvPr/>
          </p:nvSpPr>
          <p:spPr bwMode="gray">
            <a:xfrm>
              <a:off x="3111" y="1440"/>
              <a:ext cx="1980" cy="2288"/>
            </a:xfrm>
            <a:prstGeom prst="rect">
              <a:avLst/>
            </a:prstGeom>
            <a:ln/>
          </p:spPr>
          <p:style>
            <a:lnRef idx="0">
              <a:schemeClr val="accent2"/>
            </a:lnRef>
            <a:fillRef idx="3">
              <a:schemeClr val="accent2"/>
            </a:fillRef>
            <a:effectRef idx="3">
              <a:schemeClr val="accent2"/>
            </a:effectRef>
            <a:fontRef idx="minor">
              <a:schemeClr val="lt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0"/>
                </a:spcBef>
                <a:spcAft>
                  <a:spcPct val="0"/>
                </a:spcAft>
                <a:defRPr/>
              </a:pPr>
              <a:r>
                <a:rPr lang="es-ES" dirty="0">
                  <a:latin typeface="Tw Cen MT"/>
                </a:rPr>
                <a:t>Más  por regla general, nunca  este criterio es absoluto en la legislación, sino que se toma uno de estos  criterios principalmente, pero sin abandonar, en cierto modo, algunos elementos del otro. tal es el caso del código de comercio en vigor, que aunque sustenta un criterio objetivo, no lo hace en sentido absoluto </a:t>
              </a:r>
            </a:p>
            <a:p>
              <a:pPr algn="just" eaLnBrk="1" fontAlgn="base" hangingPunct="1">
                <a:spcBef>
                  <a:spcPct val="0"/>
                </a:spcBef>
                <a:spcAft>
                  <a:spcPct val="0"/>
                </a:spcAft>
                <a:defRPr/>
              </a:pPr>
              <a:endParaRPr lang="es-ES" sz="1600" dirty="0">
                <a:solidFill>
                  <a:srgbClr val="1C1C1C"/>
                </a:solidFill>
              </a:endParaRPr>
            </a:p>
            <a:p>
              <a:pPr algn="just" eaLnBrk="1" fontAlgn="base" hangingPunct="1">
                <a:spcBef>
                  <a:spcPct val="0"/>
                </a:spcBef>
                <a:spcAft>
                  <a:spcPct val="0"/>
                </a:spcAft>
                <a:defRPr/>
              </a:pPr>
              <a:r>
                <a:rPr lang="en-US" sz="1600" dirty="0">
                  <a:solidFill>
                    <a:srgbClr val="1C1C1C"/>
                  </a:solidFill>
                </a:rPr>
                <a:t> </a:t>
              </a:r>
            </a:p>
          </p:txBody>
        </p:sp>
      </p:grpSp>
      <p:pic>
        <p:nvPicPr>
          <p:cNvPr id="28678" name="Picture 13" descr="http://www.nuevastecnologias.com/wp-content/uploads/2011/02/Ayudas-al-comercio-y-la-hosteler%C3%AD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6138" y="5013326"/>
            <a:ext cx="3168650" cy="1700213"/>
          </a:xfrm>
          <a:prstGeom prst="rect">
            <a:avLst/>
          </a:prstGeom>
          <a:noFill/>
          <a:ln>
            <a:noFill/>
          </a:ln>
          <a:effectLst>
            <a:softEdge rad="317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049259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895600" y="609600"/>
            <a:ext cx="7378700" cy="1371600"/>
          </a:xfrm>
        </p:spPr>
        <p:txBody>
          <a:bodyPr>
            <a:normAutofit fontScale="90000"/>
          </a:bodyPr>
          <a:lstStyle/>
          <a:p>
            <a:pPr eaLnBrk="1" fontAlgn="auto" hangingPunct="1">
              <a:spcAft>
                <a:spcPts val="0"/>
              </a:spcAft>
              <a:defRPr/>
            </a:pPr>
            <a:r>
              <a:rPr lang="es-MX" u="sng" dirty="0" smtClean="0"/>
              <a:t>Actos, Contratos y Sociedades Mercantiles</a:t>
            </a:r>
            <a:r>
              <a:rPr lang="es-MX" dirty="0" smtClean="0"/>
              <a:t>”</a:t>
            </a:r>
            <a:br>
              <a:rPr lang="es-MX" dirty="0" smtClean="0"/>
            </a:br>
            <a:endParaRPr lang="es-ES" dirty="0" smtClean="0"/>
          </a:p>
        </p:txBody>
      </p:sp>
      <p:sp>
        <p:nvSpPr>
          <p:cNvPr id="5123" name="Text Box 3"/>
          <p:cNvSpPr txBox="1">
            <a:spLocks noChangeArrowheads="1"/>
          </p:cNvSpPr>
          <p:nvPr/>
        </p:nvSpPr>
        <p:spPr bwMode="auto">
          <a:xfrm>
            <a:off x="3641726" y="3241675"/>
            <a:ext cx="58070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eaLnBrk="0" hangingPunct="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eaLnBrk="0" hangingPunct="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eaLnBrk="0" hangingPunct="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eaLnBrk="0" hangingPunct="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fontAlgn="base" hangingPunct="1">
              <a:spcBef>
                <a:spcPct val="0"/>
              </a:spcBef>
              <a:spcAft>
                <a:spcPct val="0"/>
              </a:spcAft>
              <a:buClrTx/>
              <a:buSzTx/>
              <a:buFontTx/>
              <a:buNone/>
            </a:pPr>
            <a:endParaRPr lang="es-MX" altLang="es-MX" sz="1800">
              <a:solidFill>
                <a:prstClr val="white"/>
              </a:solidFill>
              <a:latin typeface="Arial" panose="020B0604020202020204" pitchFamily="34" charset="0"/>
              <a:cs typeface="Arial" panose="020B0604020202020204" pitchFamily="34" charset="0"/>
            </a:endParaRPr>
          </a:p>
        </p:txBody>
      </p:sp>
      <p:sp>
        <p:nvSpPr>
          <p:cNvPr id="5124" name="Text Box 4"/>
          <p:cNvSpPr txBox="1">
            <a:spLocks noChangeArrowheads="1"/>
          </p:cNvSpPr>
          <p:nvPr/>
        </p:nvSpPr>
        <p:spPr bwMode="auto">
          <a:xfrm>
            <a:off x="2381250" y="2362201"/>
            <a:ext cx="80010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eaLnBrk="0" hangingPunct="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eaLnBrk="0" hangingPunct="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eaLnBrk="0" hangingPunct="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eaLnBrk="0" hangingPunct="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ctr" eaLnBrk="1" fontAlgn="base" hangingPunct="1">
              <a:spcBef>
                <a:spcPct val="0"/>
              </a:spcBef>
              <a:spcAft>
                <a:spcPct val="0"/>
              </a:spcAft>
              <a:buClrTx/>
              <a:buSzTx/>
              <a:buFontTx/>
              <a:buNone/>
            </a:pPr>
            <a:r>
              <a:rPr lang="es-MX" altLang="es-MX" b="1" dirty="0">
                <a:latin typeface="Arial" panose="020B0604020202020204" pitchFamily="34" charset="0"/>
                <a:cs typeface="Arial" panose="020B0604020202020204" pitchFamily="34" charset="0"/>
              </a:rPr>
              <a:t>Objetivo General :Que el alumno analizará la importancia de conocer la estructura de las sociedades mercantiles, su finalidad, la clasificación de las sociedades mercantiles e identificar sus efectos jurídicos</a:t>
            </a:r>
            <a:r>
              <a:rPr lang="es-MX" altLang="es-MX" dirty="0">
                <a:latin typeface="Arial" panose="020B0604020202020204" pitchFamily="34" charset="0"/>
                <a:cs typeface="Arial" panose="020B0604020202020204" pitchFamily="34" charset="0"/>
              </a:rPr>
              <a:t>.</a:t>
            </a:r>
            <a:endParaRPr lang="es-ES" alt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083400"/>
      </p:ext>
    </p:extLst>
  </p:cSld>
  <p:clrMapOvr>
    <a:masterClrMapping/>
  </p:clrMapOvr>
  <p:transition spd="med">
    <p:cover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rot="21187176">
            <a:off x="2640013" y="588125"/>
            <a:ext cx="723900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50000"/>
              </a:spcBef>
              <a:spcAft>
                <a:spcPct val="0"/>
              </a:spcAft>
              <a:buFont typeface="Wingdings" pitchFamily="2" charset="2"/>
              <a:buChar char="Ø"/>
              <a:defRPr/>
            </a:pPr>
            <a:r>
              <a:rPr lang="es-MX" sz="32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Tw Cen MT"/>
              </a:rPr>
              <a:t> CLASIFICACIÓN</a:t>
            </a:r>
          </a:p>
          <a:p>
            <a:pPr algn="ctr" eaLnBrk="1" fontAlgn="base" hangingPunct="1">
              <a:spcBef>
                <a:spcPct val="50000"/>
              </a:spcBef>
              <a:spcAft>
                <a:spcPct val="0"/>
              </a:spcAft>
              <a:buFont typeface="Wingdings" pitchFamily="2" charset="2"/>
              <a:buChar char="Ø"/>
              <a:defRPr/>
            </a:pPr>
            <a:endParaRPr lang="es-MX" sz="32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endParaRPr>
          </a:p>
          <a:p>
            <a:pPr algn="ctr" eaLnBrk="1" fontAlgn="base" hangingPunct="1">
              <a:spcBef>
                <a:spcPct val="50000"/>
              </a:spcBef>
              <a:spcAft>
                <a:spcPct val="0"/>
              </a:spcAft>
              <a:defRPr/>
            </a:pPr>
            <a:endParaRPr lang="es-MX" sz="32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endParaRPr>
          </a:p>
          <a:p>
            <a:pPr algn="ctr" eaLnBrk="1" fontAlgn="base" hangingPunct="1">
              <a:spcBef>
                <a:spcPct val="50000"/>
              </a:spcBef>
              <a:spcAft>
                <a:spcPct val="0"/>
              </a:spcAft>
              <a:buFont typeface="Wingdings" pitchFamily="2" charset="2"/>
              <a:buChar char="Ø"/>
              <a:defRPr/>
            </a:pPr>
            <a:endParaRPr lang="es-ES" sz="3200" b="1" u="sng"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Monotype Corsiva" pitchFamily="66" charset="0"/>
            </a:endParaRPr>
          </a:p>
        </p:txBody>
      </p:sp>
      <p:grpSp>
        <p:nvGrpSpPr>
          <p:cNvPr id="37891" name="Group 16"/>
          <p:cNvGrpSpPr>
            <a:grpSpLocks/>
          </p:cNvGrpSpPr>
          <p:nvPr/>
        </p:nvGrpSpPr>
        <p:grpSpPr bwMode="auto">
          <a:xfrm rot="-507574">
            <a:off x="2188974" y="1746628"/>
            <a:ext cx="3663950" cy="3324225"/>
            <a:chOff x="535" y="1074"/>
            <a:chExt cx="2308" cy="2477"/>
          </a:xfrm>
        </p:grpSpPr>
        <p:sp>
          <p:nvSpPr>
            <p:cNvPr id="29706" name="Rectangle 5"/>
            <p:cNvSpPr>
              <a:spLocks noChangeArrowheads="1"/>
            </p:cNvSpPr>
            <p:nvPr/>
          </p:nvSpPr>
          <p:spPr bwMode="gray">
            <a:xfrm rot="21280823">
              <a:off x="535" y="1140"/>
              <a:ext cx="2144" cy="2411"/>
            </a:xfrm>
            <a:prstGeom prst="rect">
              <a:avLst/>
            </a:prstGeom>
            <a:ln/>
          </p:spPr>
          <p:style>
            <a:lnRef idx="1">
              <a:schemeClr val="accent1"/>
            </a:lnRef>
            <a:fillRef idx="2">
              <a:schemeClr val="accent1"/>
            </a:fillRef>
            <a:effectRef idx="1">
              <a:schemeClr val="accent1"/>
            </a:effectRef>
            <a:fontRef idx="minor">
              <a:schemeClr val="dk1"/>
            </a:fontRef>
          </p:style>
          <p:txBody>
            <a:bodyPr wrap="none" anchor="ctr"/>
            <a:lstStyle/>
            <a:p>
              <a:pPr fontAlgn="base">
                <a:spcBef>
                  <a:spcPct val="0"/>
                </a:spcBef>
                <a:spcAft>
                  <a:spcPct val="0"/>
                </a:spcAft>
                <a:defRPr/>
              </a:pPr>
              <a:endParaRPr lang="es-MX" dirty="0">
                <a:solidFill>
                  <a:prstClr val="black"/>
                </a:solidFill>
              </a:endParaRPr>
            </a:p>
          </p:txBody>
        </p:sp>
        <p:sp>
          <p:nvSpPr>
            <p:cNvPr id="29707" name="Rectangle 6"/>
            <p:cNvSpPr>
              <a:spLocks noChangeArrowheads="1"/>
            </p:cNvSpPr>
            <p:nvPr/>
          </p:nvSpPr>
          <p:spPr bwMode="gray">
            <a:xfrm>
              <a:off x="747" y="1074"/>
              <a:ext cx="2096" cy="220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fontAlgn="base">
                <a:spcBef>
                  <a:spcPct val="0"/>
                </a:spcBef>
                <a:spcAft>
                  <a:spcPct val="0"/>
                </a:spcAft>
                <a:defRPr/>
              </a:pPr>
              <a:endParaRPr lang="es-MX" dirty="0">
                <a:solidFill>
                  <a:prstClr val="black"/>
                </a:solidFill>
              </a:endParaRPr>
            </a:p>
          </p:txBody>
        </p:sp>
        <p:sp>
          <p:nvSpPr>
            <p:cNvPr id="29708" name="Text Box 8"/>
            <p:cNvSpPr txBox="1">
              <a:spLocks noChangeArrowheads="1"/>
            </p:cNvSpPr>
            <p:nvPr/>
          </p:nvSpPr>
          <p:spPr bwMode="gray">
            <a:xfrm>
              <a:off x="838" y="1212"/>
              <a:ext cx="1980" cy="1903"/>
            </a:xfrm>
            <a:prstGeom prst="rect">
              <a:avLst/>
            </a:prstGeom>
            <a:ln/>
          </p:spPr>
          <p:style>
            <a:lnRef idx="1">
              <a:schemeClr val="accent1"/>
            </a:lnRef>
            <a:fillRef idx="2">
              <a:schemeClr val="accent1"/>
            </a:fillRef>
            <a:effectRef idx="1">
              <a:schemeClr val="accent1"/>
            </a:effectRef>
            <a:fontRef idx="minor">
              <a:schemeClr val="dk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0"/>
                </a:spcBef>
                <a:spcAft>
                  <a:spcPct val="0"/>
                </a:spcAft>
                <a:defRPr/>
              </a:pPr>
              <a:r>
                <a:rPr lang="es-ES" sz="1600" dirty="0">
                  <a:solidFill>
                    <a:srgbClr val="1C1C1C"/>
                  </a:solidFill>
                  <a:latin typeface="Tw Cen MT"/>
                </a:rPr>
                <a:t>El criterio del derecho mercantil, puede decirse que tiene una abundancia  y complejidad de los hechos que constituyen la conducta humana,  son una dificultad casi insuperable en la clasificación atinada  del derecho como un conjunto  o sistema de normas  obligatorias  de conducta, por que esos hechos, abstracción  </a:t>
              </a:r>
              <a:endParaRPr lang="en-US" sz="1600" dirty="0">
                <a:solidFill>
                  <a:srgbClr val="1C1C1C"/>
                </a:solidFill>
                <a:latin typeface="Tw Cen MT"/>
              </a:endParaRPr>
            </a:p>
          </p:txBody>
        </p:sp>
      </p:grpSp>
      <p:grpSp>
        <p:nvGrpSpPr>
          <p:cNvPr id="37892" name="Group 17"/>
          <p:cNvGrpSpPr>
            <a:grpSpLocks/>
          </p:cNvGrpSpPr>
          <p:nvPr/>
        </p:nvGrpSpPr>
        <p:grpSpPr bwMode="auto">
          <a:xfrm>
            <a:off x="6605588" y="1382714"/>
            <a:ext cx="3598862" cy="4127433"/>
            <a:chOff x="3040" y="1232"/>
            <a:chExt cx="2266" cy="3071"/>
          </a:xfrm>
        </p:grpSpPr>
        <p:sp>
          <p:nvSpPr>
            <p:cNvPr id="29703" name="Rectangle 15"/>
            <p:cNvSpPr>
              <a:spLocks noChangeArrowheads="1"/>
            </p:cNvSpPr>
            <p:nvPr/>
          </p:nvSpPr>
          <p:spPr bwMode="gray">
            <a:xfrm rot="301233">
              <a:off x="3162" y="1232"/>
              <a:ext cx="2144" cy="2411"/>
            </a:xfrm>
            <a:prstGeom prst="rect">
              <a:avLst/>
            </a:prstGeom>
            <a:ln/>
          </p:spPr>
          <p:style>
            <a:lnRef idx="1">
              <a:schemeClr val="accent4"/>
            </a:lnRef>
            <a:fillRef idx="2">
              <a:schemeClr val="accent4"/>
            </a:fillRef>
            <a:effectRef idx="1">
              <a:schemeClr val="accent4"/>
            </a:effectRef>
            <a:fontRef idx="minor">
              <a:schemeClr val="dk1"/>
            </a:fontRef>
          </p:style>
          <p:txBody>
            <a:bodyPr wrap="none" anchor="ctr"/>
            <a:lstStyle/>
            <a:p>
              <a:pPr fontAlgn="base">
                <a:spcBef>
                  <a:spcPct val="0"/>
                </a:spcBef>
                <a:spcAft>
                  <a:spcPct val="0"/>
                </a:spcAft>
                <a:defRPr/>
              </a:pPr>
              <a:endParaRPr lang="es-MX" dirty="0">
                <a:solidFill>
                  <a:prstClr val="black"/>
                </a:solidFill>
              </a:endParaRPr>
            </a:p>
          </p:txBody>
        </p:sp>
        <p:sp>
          <p:nvSpPr>
            <p:cNvPr id="29704" name="Rectangle 13"/>
            <p:cNvSpPr>
              <a:spLocks noChangeArrowheads="1"/>
            </p:cNvSpPr>
            <p:nvPr/>
          </p:nvSpPr>
          <p:spPr bwMode="gray">
            <a:xfrm>
              <a:off x="3040" y="1344"/>
              <a:ext cx="2096" cy="22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fontAlgn="base">
                <a:spcBef>
                  <a:spcPct val="0"/>
                </a:spcBef>
                <a:spcAft>
                  <a:spcPct val="0"/>
                </a:spcAft>
                <a:defRPr/>
              </a:pPr>
              <a:endParaRPr lang="es-MX" dirty="0">
                <a:solidFill>
                  <a:prstClr val="black"/>
                </a:solidFill>
              </a:endParaRPr>
            </a:p>
          </p:txBody>
        </p:sp>
        <p:sp>
          <p:nvSpPr>
            <p:cNvPr id="29705" name="Text Box 14"/>
            <p:cNvSpPr txBox="1">
              <a:spLocks noChangeArrowheads="1"/>
            </p:cNvSpPr>
            <p:nvPr/>
          </p:nvSpPr>
          <p:spPr bwMode="gray">
            <a:xfrm rot="547826">
              <a:off x="3111" y="1532"/>
              <a:ext cx="1980" cy="2771"/>
            </a:xfrm>
            <a:prstGeom prst="rect">
              <a:avLst/>
            </a:prstGeom>
            <a:ln/>
          </p:spPr>
          <p:style>
            <a:lnRef idx="1">
              <a:schemeClr val="accent4"/>
            </a:lnRef>
            <a:fillRef idx="2">
              <a:schemeClr val="accent4"/>
            </a:fillRef>
            <a:effectRef idx="1">
              <a:schemeClr val="accent4"/>
            </a:effectRef>
            <a:fontRef idx="minor">
              <a:schemeClr val="dk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0"/>
                </a:spcBef>
                <a:spcAft>
                  <a:spcPct val="0"/>
                </a:spcAft>
                <a:defRPr/>
              </a:pPr>
              <a:r>
                <a:rPr lang="es-ES" sz="1600" dirty="0">
                  <a:solidFill>
                    <a:srgbClr val="1C1C1C"/>
                  </a:solidFill>
                  <a:latin typeface="Tw Cen MT"/>
                </a:rPr>
                <a:t>En su realidad, presentan aspectos  múltiples que corresponden a  múltiples cualidades que necesariamente hacen  de cualquier  clasificación de ellos; por sus aspectos predominantes una mera abstracción  y así desgraciada mente se agrupan como pertenecientes a una misma rama del derecho, por su semejanza y puntos de contacto. concretando la  cuestión a la clasificación del derecho mercantil. </a:t>
              </a:r>
            </a:p>
            <a:p>
              <a:pPr algn="just" eaLnBrk="1" fontAlgn="base" hangingPunct="1">
                <a:spcBef>
                  <a:spcPct val="0"/>
                </a:spcBef>
                <a:spcAft>
                  <a:spcPct val="0"/>
                </a:spcAft>
                <a:defRPr/>
              </a:pPr>
              <a:endParaRPr lang="es-ES" sz="1400" dirty="0">
                <a:solidFill>
                  <a:srgbClr val="1C1C1C"/>
                </a:solidFill>
              </a:endParaRPr>
            </a:p>
            <a:p>
              <a:pPr algn="just" eaLnBrk="1" fontAlgn="base" hangingPunct="1">
                <a:spcBef>
                  <a:spcPct val="0"/>
                </a:spcBef>
                <a:spcAft>
                  <a:spcPct val="0"/>
                </a:spcAft>
                <a:defRPr/>
              </a:pPr>
              <a:r>
                <a:rPr lang="en-US" sz="1400" dirty="0">
                  <a:solidFill>
                    <a:srgbClr val="1C1C1C"/>
                  </a:solidFill>
                </a:rPr>
                <a:t> </a:t>
              </a:r>
            </a:p>
          </p:txBody>
        </p:sp>
      </p:grpSp>
    </p:spTree>
    <p:extLst>
      <p:ext uri="{BB962C8B-B14F-4D97-AF65-F5344CB8AC3E}">
        <p14:creationId xmlns:p14="http://schemas.microsoft.com/office/powerpoint/2010/main" val="2146216126"/>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2782889" y="376239"/>
            <a:ext cx="70580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50000"/>
              </a:spcBef>
              <a:spcAft>
                <a:spcPct val="0"/>
              </a:spcAft>
              <a:defRPr/>
            </a:pPr>
            <a:r>
              <a:rPr lang="es-ES" sz="28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Tw Cen MT"/>
              </a:rPr>
              <a:t>Fuentes Del Derecho Mercantil</a:t>
            </a:r>
            <a:r>
              <a:rPr lang="es-ES" sz="28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rPr>
              <a:t>.</a:t>
            </a:r>
          </a:p>
        </p:txBody>
      </p:sp>
      <p:sp>
        <p:nvSpPr>
          <p:cNvPr id="30723" name="Text Box 3"/>
          <p:cNvSpPr txBox="1">
            <a:spLocks noChangeArrowheads="1"/>
          </p:cNvSpPr>
          <p:nvPr/>
        </p:nvSpPr>
        <p:spPr bwMode="auto">
          <a:xfrm>
            <a:off x="4425553" y="973138"/>
            <a:ext cx="3276600" cy="579438"/>
          </a:xfrm>
          <a:prstGeom prst="rect">
            <a:avLst/>
          </a:prstGeom>
          <a:solidFill>
            <a:schemeClr val="accent6">
              <a:lumMod val="60000"/>
              <a:lumOff val="40000"/>
            </a:schemeClr>
          </a:solidFill>
          <a:ln>
            <a:solidFill>
              <a:schemeClr val="accent5">
                <a:lumMod val="75000"/>
              </a:schemeClr>
            </a:solid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50000"/>
              </a:spcBef>
              <a:spcAft>
                <a:spcPct val="0"/>
              </a:spcAft>
              <a:defRPr/>
            </a:pPr>
            <a:r>
              <a:rPr lang="es-ES" sz="3200" b="1" cap="all" dirty="0">
                <a:ln w="9000" cmpd="sng">
                  <a:solidFill>
                    <a:srgbClr val="909465">
                      <a:shade val="50000"/>
                      <a:satMod val="120000"/>
                    </a:srgbClr>
                  </a:solidFill>
                  <a:prstDash val="solid"/>
                </a:ln>
                <a:gradFill>
                  <a:gsLst>
                    <a:gs pos="0">
                      <a:srgbClr val="909465">
                        <a:shade val="20000"/>
                        <a:satMod val="245000"/>
                      </a:srgbClr>
                    </a:gs>
                    <a:gs pos="43000">
                      <a:srgbClr val="909465">
                        <a:satMod val="255000"/>
                      </a:srgbClr>
                    </a:gs>
                    <a:gs pos="48000">
                      <a:srgbClr val="909465">
                        <a:shade val="85000"/>
                        <a:satMod val="255000"/>
                      </a:srgbClr>
                    </a:gs>
                    <a:gs pos="100000">
                      <a:srgbClr val="909465">
                        <a:shade val="20000"/>
                        <a:satMod val="245000"/>
                      </a:srgbClr>
                    </a:gs>
                  </a:gsLst>
                  <a:lin ang="5400000"/>
                </a:gradFill>
                <a:effectLst>
                  <a:reflection blurRad="12700" stA="28000" endPos="45000" dist="1000" dir="5400000" sy="-100000" algn="bl" rotWithShape="0"/>
                </a:effectLst>
              </a:rPr>
              <a:t>Definición.</a:t>
            </a:r>
          </a:p>
        </p:txBody>
      </p:sp>
      <p:sp>
        <p:nvSpPr>
          <p:cNvPr id="69" name="AutoShape 3"/>
          <p:cNvSpPr>
            <a:spLocks noChangeArrowheads="1"/>
          </p:cNvSpPr>
          <p:nvPr/>
        </p:nvSpPr>
        <p:spPr bwMode="gray">
          <a:xfrm>
            <a:off x="3516313" y="1700213"/>
            <a:ext cx="6324600" cy="1441450"/>
          </a:xfrm>
          <a:prstGeom prst="roundRect">
            <a:avLst>
              <a:gd name="adj" fmla="val 10889"/>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fontAlgn="base">
              <a:spcBef>
                <a:spcPct val="0"/>
              </a:spcBef>
              <a:spcAft>
                <a:spcPct val="0"/>
              </a:spcAft>
              <a:defRPr/>
            </a:pPr>
            <a:endParaRPr lang="es-ES" dirty="0">
              <a:solidFill>
                <a:prstClr val="white"/>
              </a:solidFill>
              <a:effectLst>
                <a:glow rad="139700">
                  <a:srgbClr val="956B43">
                    <a:satMod val="175000"/>
                    <a:alpha val="40000"/>
                  </a:srgbClr>
                </a:glow>
              </a:effectLst>
            </a:endParaRPr>
          </a:p>
        </p:txBody>
      </p:sp>
      <p:sp>
        <p:nvSpPr>
          <p:cNvPr id="30725" name="AutoShape 4"/>
          <p:cNvSpPr>
            <a:spLocks noChangeArrowheads="1"/>
          </p:cNvSpPr>
          <p:nvPr/>
        </p:nvSpPr>
        <p:spPr bwMode="gray">
          <a:xfrm>
            <a:off x="3600450" y="1787526"/>
            <a:ext cx="1219200" cy="1184275"/>
          </a:xfrm>
          <a:prstGeom prst="roundRect">
            <a:avLst>
              <a:gd name="adj" fmla="val 11921"/>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pPr fontAlgn="base">
              <a:spcBef>
                <a:spcPct val="0"/>
              </a:spcBef>
              <a:spcAft>
                <a:spcPct val="0"/>
              </a:spcAft>
              <a:defRPr/>
            </a:pPr>
            <a:endParaRPr lang="es-MX" b="1" dirty="0">
              <a:ln w="12700">
                <a:solidFill>
                  <a:srgbClr val="CAF278">
                    <a:satMod val="155000"/>
                  </a:srgbClr>
                </a:solidFill>
                <a:prstDash val="solid"/>
              </a:ln>
              <a:solidFill>
                <a:srgbClr val="3E3D2D">
                  <a:tint val="85000"/>
                  <a:satMod val="155000"/>
                </a:srgbClr>
              </a:solidFill>
              <a:effectLst>
                <a:outerShdw blurRad="41275" dist="20320" dir="1800000" algn="tl" rotWithShape="0">
                  <a:srgbClr val="000000">
                    <a:alpha val="40000"/>
                  </a:srgbClr>
                </a:outerShdw>
              </a:effectLst>
            </a:endParaRPr>
          </a:p>
        </p:txBody>
      </p:sp>
      <p:sp>
        <p:nvSpPr>
          <p:cNvPr id="71" name="Freeform 5"/>
          <p:cNvSpPr>
            <a:spLocks/>
          </p:cNvSpPr>
          <p:nvPr/>
        </p:nvSpPr>
        <p:spPr bwMode="gray">
          <a:xfrm>
            <a:off x="3905250" y="2007194"/>
            <a:ext cx="609600" cy="592138"/>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rgbClr val="0066CC">
                  <a:gamma/>
                  <a:tint val="54510"/>
                  <a:invGamma/>
                </a:srgbClr>
              </a:gs>
              <a:gs pos="50000">
                <a:srgbClr val="0066CC">
                  <a:alpha val="0"/>
                </a:srgbClr>
              </a:gs>
              <a:gs pos="100000">
                <a:srgbClr val="0066CC">
                  <a:gamma/>
                  <a:tint val="54510"/>
                  <a:invGamma/>
                </a:srgbClr>
              </a:gs>
            </a:gsLst>
            <a:lin ang="2700000" scaled="1"/>
          </a:gradFill>
          <a:ln w="0">
            <a:noFill/>
            <a:prstDash val="solid"/>
            <a:round/>
            <a:headEnd/>
            <a:tailEnd/>
          </a:ln>
        </p:spPr>
        <p:txBody>
          <a:bodyPr/>
          <a:lstStyle/>
          <a:p>
            <a:pPr fontAlgn="base">
              <a:spcBef>
                <a:spcPct val="0"/>
              </a:spcBef>
              <a:spcAft>
                <a:spcPct val="0"/>
              </a:spcAft>
              <a:defRPr/>
            </a:pPr>
            <a:endParaRPr lang="es-ES" dirty="0">
              <a:solidFill>
                <a:prstClr val="white"/>
              </a:solidFill>
              <a:latin typeface="Arial" charset="0"/>
              <a:cs typeface="Arial" charset="0"/>
            </a:endParaRPr>
          </a:p>
        </p:txBody>
      </p:sp>
      <p:sp>
        <p:nvSpPr>
          <p:cNvPr id="72" name="Text Box 6"/>
          <p:cNvSpPr txBox="1">
            <a:spLocks noChangeArrowheads="1"/>
          </p:cNvSpPr>
          <p:nvPr/>
        </p:nvSpPr>
        <p:spPr bwMode="gray">
          <a:xfrm>
            <a:off x="4010026" y="2159001"/>
            <a:ext cx="504825" cy="523875"/>
          </a:xfrm>
          <a:prstGeom prst="rect">
            <a:avLst/>
          </a:prstGeom>
          <a:noFill/>
          <a:ln w="9525" algn="ctr">
            <a:noFill/>
            <a:miter lim="800000"/>
            <a:headEnd/>
            <a:tailEnd/>
          </a:ln>
          <a:effectLst/>
        </p:spPr>
        <p:txBody>
          <a:bodyPr wrap="none">
            <a:spAutoFit/>
          </a:bodyPr>
          <a:lstStyle/>
          <a:p>
            <a:pPr fontAlgn="base">
              <a:spcBef>
                <a:spcPct val="0"/>
              </a:spcBef>
              <a:spcAft>
                <a:spcPct val="0"/>
              </a:spcAft>
              <a:defRPr/>
            </a:pPr>
            <a:r>
              <a:rPr lang="en-US" sz="2800" dirty="0">
                <a:solidFill>
                  <a:srgbClr val="FFFFFF"/>
                </a:solidFill>
                <a:effectLst>
                  <a:outerShdw blurRad="38100" dist="38100" dir="2700000" algn="tl">
                    <a:srgbClr val="000000"/>
                  </a:outerShdw>
                </a:effectLst>
                <a:latin typeface="Arial" charset="0"/>
                <a:cs typeface="Arial" charset="0"/>
              </a:rPr>
              <a:t>1)</a:t>
            </a:r>
          </a:p>
        </p:txBody>
      </p:sp>
      <p:sp>
        <p:nvSpPr>
          <p:cNvPr id="30730" name="Text Box 13"/>
          <p:cNvSpPr txBox="1">
            <a:spLocks noChangeArrowheads="1"/>
          </p:cNvSpPr>
          <p:nvPr/>
        </p:nvSpPr>
        <p:spPr bwMode="gray">
          <a:xfrm>
            <a:off x="4886325" y="1839914"/>
            <a:ext cx="464820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b="1" dirty="0">
                <a:solidFill>
                  <a:srgbClr val="000000"/>
                </a:solidFill>
                <a:latin typeface="Tw Cen MT"/>
              </a:rPr>
              <a:t>Se definen  como las diversas formas del desenvolvimiento del derecho a las  cuales debe acudirse para conocerlo y aplicarlo.</a:t>
            </a:r>
          </a:p>
          <a:p>
            <a:pPr algn="just" eaLnBrk="1" fontAlgn="base" hangingPunct="1">
              <a:spcBef>
                <a:spcPct val="0"/>
              </a:spcBef>
              <a:spcAft>
                <a:spcPct val="0"/>
              </a:spcAft>
              <a:defRPr/>
            </a:pPr>
            <a:endParaRPr lang="en-US" sz="1600" b="1" dirty="0">
              <a:solidFill>
                <a:srgbClr val="000000"/>
              </a:solidFill>
            </a:endParaRPr>
          </a:p>
        </p:txBody>
      </p:sp>
      <p:sp>
        <p:nvSpPr>
          <p:cNvPr id="74" name="AutoShape 14"/>
          <p:cNvSpPr>
            <a:spLocks noChangeArrowheads="1"/>
          </p:cNvSpPr>
          <p:nvPr/>
        </p:nvSpPr>
        <p:spPr bwMode="gray">
          <a:xfrm>
            <a:off x="3600450" y="3265488"/>
            <a:ext cx="6324600" cy="1447800"/>
          </a:xfrm>
          <a:prstGeom prst="roundRect">
            <a:avLst>
              <a:gd name="adj" fmla="val 10889"/>
            </a:avLst>
          </a:prstGeom>
          <a:ln>
            <a:headEnd/>
            <a:tailEnd/>
          </a:ln>
          <a:effectLst>
            <a:outerShdw blurRad="95000" algn="tl" rotWithShape="0">
              <a:srgbClr val="000000">
                <a:alpha val="50000"/>
              </a:srgbClr>
            </a:outerShdw>
            <a:reflection blurRad="6350" stA="50000" endA="300" endPos="55500" dist="50800" dir="5400000" sy="-100000" algn="bl" rotWithShape="0"/>
          </a:effectLst>
        </p:spPr>
        <p:style>
          <a:lnRef idx="0">
            <a:schemeClr val="accent5"/>
          </a:lnRef>
          <a:fillRef idx="3">
            <a:schemeClr val="accent5"/>
          </a:fillRef>
          <a:effectRef idx="3">
            <a:schemeClr val="accent5"/>
          </a:effectRef>
          <a:fontRef idx="minor">
            <a:schemeClr val="lt1"/>
          </a:fontRef>
        </p:style>
        <p:txBody>
          <a:bodyPr wrap="none" anchor="ctr"/>
          <a:lstStyle/>
          <a:p>
            <a:pPr fontAlgn="base">
              <a:spcBef>
                <a:spcPct val="0"/>
              </a:spcBef>
              <a:spcAft>
                <a:spcPct val="0"/>
              </a:spcAft>
              <a:defRPr/>
            </a:pPr>
            <a:endParaRPr lang="es-ES" dirty="0">
              <a:solidFill>
                <a:prstClr val="white"/>
              </a:solidFill>
            </a:endParaRPr>
          </a:p>
        </p:txBody>
      </p:sp>
      <p:sp>
        <p:nvSpPr>
          <p:cNvPr id="30732" name="AutoShape 15"/>
          <p:cNvSpPr>
            <a:spLocks noChangeArrowheads="1"/>
          </p:cNvSpPr>
          <p:nvPr/>
        </p:nvSpPr>
        <p:spPr bwMode="gray">
          <a:xfrm>
            <a:off x="3816350" y="3397251"/>
            <a:ext cx="1219200" cy="1184275"/>
          </a:xfrm>
          <a:prstGeom prst="roundRect">
            <a:avLst>
              <a:gd name="adj" fmla="val 11921"/>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38927" name="Freeform 16"/>
          <p:cNvSpPr>
            <a:spLocks/>
          </p:cNvSpPr>
          <p:nvPr/>
        </p:nvSpPr>
        <p:spPr bwMode="gray">
          <a:xfrm>
            <a:off x="4008438" y="3590925"/>
            <a:ext cx="609600" cy="592138"/>
          </a:xfrm>
          <a:custGeom>
            <a:avLst/>
            <a:gdLst>
              <a:gd name="T0" fmla="*/ 2147483647 w 596"/>
              <a:gd name="T1" fmla="*/ 0 h 598"/>
              <a:gd name="T2" fmla="*/ 0 w 596"/>
              <a:gd name="T3" fmla="*/ 2147483647 h 598"/>
              <a:gd name="T4" fmla="*/ 0 w 596"/>
              <a:gd name="T5" fmla="*/ 2147483647 h 598"/>
              <a:gd name="T6" fmla="*/ 2147483647 w 596"/>
              <a:gd name="T7" fmla="*/ 2147483647 h 598"/>
              <a:gd name="T8" fmla="*/ 2147483647 w 596"/>
              <a:gd name="T9" fmla="*/ 0 h 598"/>
              <a:gd name="T10" fmla="*/ 2147483647 w 596"/>
              <a:gd name="T11" fmla="*/ 0 h 598"/>
              <a:gd name="T12" fmla="*/ 0 60000 65536"/>
              <a:gd name="T13" fmla="*/ 0 60000 65536"/>
              <a:gd name="T14" fmla="*/ 0 60000 65536"/>
              <a:gd name="T15" fmla="*/ 0 60000 65536"/>
              <a:gd name="T16" fmla="*/ 0 60000 65536"/>
              <a:gd name="T17" fmla="*/ 0 60000 65536"/>
              <a:gd name="T18" fmla="*/ 0 w 596"/>
              <a:gd name="T19" fmla="*/ 0 h 598"/>
              <a:gd name="T20" fmla="*/ 596 w 596"/>
              <a:gd name="T21" fmla="*/ 598 h 598"/>
            </a:gdLst>
            <a:ahLst/>
            <a:cxnLst>
              <a:cxn ang="T12">
                <a:pos x="T0" y="T1"/>
              </a:cxn>
              <a:cxn ang="T13">
                <a:pos x="T2" y="T3"/>
              </a:cxn>
              <a:cxn ang="T14">
                <a:pos x="T4" y="T5"/>
              </a:cxn>
              <a:cxn ang="T15">
                <a:pos x="T6" y="T7"/>
              </a:cxn>
              <a:cxn ang="T16">
                <a:pos x="T8" y="T9"/>
              </a:cxn>
              <a:cxn ang="T17">
                <a:pos x="T10" y="T11"/>
              </a:cxn>
            </a:cxnLst>
            <a:rect l="T18" t="T19" r="T20" b="T21"/>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rgbClr val="93D4D4"/>
              </a:gs>
              <a:gs pos="100000">
                <a:srgbClr val="009999">
                  <a:alpha val="0"/>
                </a:srgbClr>
              </a:gs>
            </a:gsLst>
            <a:lin ang="27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fontAlgn="base">
              <a:spcBef>
                <a:spcPct val="0"/>
              </a:spcBef>
              <a:spcAft>
                <a:spcPct val="0"/>
              </a:spcAft>
            </a:pPr>
            <a:endParaRPr lang="es-MX">
              <a:solidFill>
                <a:prstClr val="white"/>
              </a:solidFill>
              <a:latin typeface="Arial" panose="020B0604020202020204" pitchFamily="34" charset="0"/>
              <a:cs typeface="Arial" panose="020B0604020202020204" pitchFamily="34" charset="0"/>
            </a:endParaRPr>
          </a:p>
        </p:txBody>
      </p:sp>
      <p:sp>
        <p:nvSpPr>
          <p:cNvPr id="77" name="Text Box 17"/>
          <p:cNvSpPr txBox="1">
            <a:spLocks noChangeArrowheads="1"/>
          </p:cNvSpPr>
          <p:nvPr/>
        </p:nvSpPr>
        <p:spPr bwMode="gray">
          <a:xfrm>
            <a:off x="4084639" y="3727451"/>
            <a:ext cx="504825" cy="523875"/>
          </a:xfrm>
          <a:prstGeom prst="rect">
            <a:avLst/>
          </a:prstGeom>
          <a:noFill/>
          <a:ln w="9525" algn="ctr">
            <a:noFill/>
            <a:miter lim="800000"/>
            <a:headEnd/>
            <a:tailEnd/>
          </a:ln>
          <a:effectLst/>
        </p:spPr>
        <p:txBody>
          <a:bodyPr wrap="none">
            <a:spAutoFit/>
          </a:bodyPr>
          <a:lstStyle/>
          <a:p>
            <a:pPr fontAlgn="base">
              <a:spcBef>
                <a:spcPct val="0"/>
              </a:spcBef>
              <a:spcAft>
                <a:spcPct val="0"/>
              </a:spcAft>
              <a:defRPr/>
            </a:pPr>
            <a:r>
              <a:rPr lang="en-US" sz="2800" dirty="0">
                <a:solidFill>
                  <a:srgbClr val="FFFFFF"/>
                </a:solidFill>
                <a:effectLst>
                  <a:outerShdw blurRad="38100" dist="38100" dir="2700000" algn="tl">
                    <a:srgbClr val="000000"/>
                  </a:outerShdw>
                </a:effectLst>
                <a:latin typeface="Arial" charset="0"/>
                <a:cs typeface="Arial" charset="0"/>
              </a:rPr>
              <a:t>2)</a:t>
            </a:r>
          </a:p>
        </p:txBody>
      </p:sp>
      <p:sp>
        <p:nvSpPr>
          <p:cNvPr id="30735" name="Text Box 18"/>
          <p:cNvSpPr txBox="1">
            <a:spLocks noChangeArrowheads="1"/>
          </p:cNvSpPr>
          <p:nvPr/>
        </p:nvSpPr>
        <p:spPr bwMode="gray">
          <a:xfrm>
            <a:off x="5192713" y="3397250"/>
            <a:ext cx="4648200" cy="1477328"/>
          </a:xfrm>
          <a:prstGeom prst="rect">
            <a:avLst/>
          </a:prstGeom>
          <a:noFill/>
          <a:ln>
            <a:noFill/>
          </a:ln>
          <a:effectLst>
            <a:reflection blurRad="6350" stA="50000" endA="300" endPos="55500" dist="50800" dir="5400000" sy="-100000" algn="bl" rotWithShape="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b="1" dirty="0">
                <a:latin typeface="Tw Cen MT"/>
              </a:rPr>
              <a:t>Es el fundamento, principio y origen de las normas jurídicas y, particularmente del derecho positivo de un estado en una determinada época</a:t>
            </a:r>
          </a:p>
          <a:p>
            <a:pPr algn="just" eaLnBrk="1" fontAlgn="base" hangingPunct="1">
              <a:spcBef>
                <a:spcPct val="0"/>
              </a:spcBef>
              <a:spcAft>
                <a:spcPct val="0"/>
              </a:spcAft>
              <a:defRPr/>
            </a:pPr>
            <a:endParaRPr lang="en-US" b="1" dirty="0">
              <a:solidFill>
                <a:srgbClr val="000000"/>
              </a:solidFill>
            </a:endParaRPr>
          </a:p>
        </p:txBody>
      </p:sp>
      <p:pic>
        <p:nvPicPr>
          <p:cNvPr id="30739" name="Picture 19" descr="http://globedia.com/imagenes/noticias/2011/8/17/derecho-mercantil-sevilla_1_1_106950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381" y="2266915"/>
            <a:ext cx="2595241" cy="2446373"/>
          </a:xfrm>
          <a:prstGeom prst="rect">
            <a:avLst/>
          </a:prstGeom>
          <a:noFill/>
          <a:effectLst>
            <a:reflection blurRad="6350" stA="50000" endA="275" endPos="40000" dist="1016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1023127"/>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rot="795098">
            <a:off x="1547774" y="716583"/>
            <a:ext cx="86665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50000"/>
              </a:spcBef>
              <a:spcAft>
                <a:spcPct val="0"/>
              </a:spcAft>
              <a:defRPr/>
            </a:pPr>
            <a:r>
              <a:rPr lang="es-ES" sz="32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Tw Cen MT"/>
              </a:rPr>
              <a:t>FUENTES DEL DERECHO MERCANTIL</a:t>
            </a:r>
          </a:p>
        </p:txBody>
      </p:sp>
      <p:sp>
        <p:nvSpPr>
          <p:cNvPr id="31747" name="Text Box 3"/>
          <p:cNvSpPr txBox="1">
            <a:spLocks noChangeArrowheads="1"/>
          </p:cNvSpPr>
          <p:nvPr/>
        </p:nvSpPr>
        <p:spPr bwMode="auto">
          <a:xfrm>
            <a:off x="2127598" y="3057436"/>
            <a:ext cx="223104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50000"/>
              </a:spcBef>
              <a:spcAft>
                <a:spcPct val="0"/>
              </a:spcAft>
              <a:defRPr/>
            </a:pPr>
            <a:r>
              <a:rPr lang="es-ES" sz="2400" b="1" dirty="0">
                <a:ln>
                  <a:prstDash val="solid"/>
                </a:ln>
                <a:effectLst>
                  <a:outerShdw blurRad="88000" dist="50800" dir="5040000" algn="tl">
                    <a:srgbClr val="909465">
                      <a:tint val="80000"/>
                      <a:satMod val="250000"/>
                      <a:alpha val="45000"/>
                    </a:srgbClr>
                  </a:outerShdw>
                </a:effectLst>
                <a:latin typeface="Algerian" pitchFamily="82" charset="0"/>
              </a:rPr>
              <a:t>FUENTES DEL DERECHO MERCANTIL</a:t>
            </a:r>
            <a:r>
              <a:rPr lang="es-ES" sz="2000" b="1" dirty="0">
                <a:ln>
                  <a:prstDash val="solid"/>
                </a:ln>
                <a:effectLst>
                  <a:outerShdw blurRad="88000" dist="50800" dir="5040000" algn="tl">
                    <a:srgbClr val="909465">
                      <a:tint val="80000"/>
                      <a:satMod val="250000"/>
                      <a:alpha val="45000"/>
                    </a:srgbClr>
                  </a:outerShdw>
                </a:effectLst>
              </a:rPr>
              <a:t>.</a:t>
            </a:r>
          </a:p>
        </p:txBody>
      </p:sp>
      <p:sp>
        <p:nvSpPr>
          <p:cNvPr id="31748" name="AutoShape 4"/>
          <p:cNvSpPr>
            <a:spLocks/>
          </p:cNvSpPr>
          <p:nvPr/>
        </p:nvSpPr>
        <p:spPr bwMode="auto">
          <a:xfrm>
            <a:off x="4248150" y="1524000"/>
            <a:ext cx="762000" cy="4267200"/>
          </a:xfrm>
          <a:prstGeom prst="leftBrace">
            <a:avLst>
              <a:gd name="adj1" fmla="val 46667"/>
              <a:gd name="adj2" fmla="val 50000"/>
            </a:avLst>
          </a:prstGeom>
          <a:ln>
            <a:headEnd/>
            <a:tailEnd/>
          </a:ln>
        </p:spPr>
        <p:style>
          <a:lnRef idx="3">
            <a:schemeClr val="accent6"/>
          </a:lnRef>
          <a:fillRef idx="0">
            <a:schemeClr val="accent6"/>
          </a:fillRef>
          <a:effectRef idx="2">
            <a:schemeClr val="accent6"/>
          </a:effectRef>
          <a:fontRef idx="minor">
            <a:schemeClr val="tx1"/>
          </a:fontRef>
        </p:style>
        <p:txBody>
          <a:bodyPr wrap="none" anchor="ctr"/>
          <a:lstStyle/>
          <a:p>
            <a:pPr fontAlgn="base">
              <a:spcBef>
                <a:spcPct val="0"/>
              </a:spcBef>
              <a:spcAft>
                <a:spcPct val="0"/>
              </a:spcAft>
              <a:defRPr/>
            </a:pPr>
            <a:endParaRPr lang="es-MX" dirty="0">
              <a:solidFill>
                <a:prstClr val="white"/>
              </a:solidFill>
            </a:endParaRPr>
          </a:p>
        </p:txBody>
      </p:sp>
      <p:sp>
        <p:nvSpPr>
          <p:cNvPr id="31749" name="Text Box 5"/>
          <p:cNvSpPr txBox="1">
            <a:spLocks noChangeArrowheads="1"/>
          </p:cNvSpPr>
          <p:nvPr/>
        </p:nvSpPr>
        <p:spPr bwMode="auto">
          <a:xfrm>
            <a:off x="4759424" y="1981200"/>
            <a:ext cx="3962400"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342900" indent="-342900" eaLnBrk="1" fontAlgn="base" hangingPunct="1">
              <a:spcBef>
                <a:spcPct val="50000"/>
              </a:spcBef>
              <a:spcAft>
                <a:spcPct val="0"/>
              </a:spcAft>
              <a:buFont typeface="Wingdings" pitchFamily="2" charset="2"/>
              <a:buChar char="q"/>
              <a:defRPr/>
            </a:pPr>
            <a:r>
              <a:rPr lang="es-ES" sz="2400" b="1" dirty="0">
                <a:ln w="24500" cmpd="dbl">
                  <a:solidFill>
                    <a:srgbClr val="71685A">
                      <a:shade val="85000"/>
                      <a:satMod val="155000"/>
                    </a:srgbClr>
                  </a:solidFill>
                  <a:prstDash val="solid"/>
                  <a:miter lim="800000"/>
                </a:ln>
                <a:effectLst>
                  <a:outerShdw blurRad="38100" dist="38100" dir="7020000" algn="tl">
                    <a:srgbClr val="000000">
                      <a:alpha val="35000"/>
                    </a:srgbClr>
                  </a:outerShdw>
                </a:effectLst>
                <a:latin typeface="Tw Cen MT"/>
              </a:rPr>
              <a:t>la ley  mercantil</a:t>
            </a:r>
          </a:p>
          <a:p>
            <a:pPr marL="342900" indent="-342900" eaLnBrk="1" fontAlgn="base" hangingPunct="1">
              <a:spcBef>
                <a:spcPct val="50000"/>
              </a:spcBef>
              <a:spcAft>
                <a:spcPct val="0"/>
              </a:spcAft>
              <a:buFont typeface="Wingdings" pitchFamily="2" charset="2"/>
              <a:buChar char="q"/>
              <a:defRPr/>
            </a:pPr>
            <a:endParaRPr lang="es-ES" sz="2400" b="1" dirty="0">
              <a:ln w="24500" cmpd="dbl">
                <a:solidFill>
                  <a:srgbClr val="71685A">
                    <a:shade val="85000"/>
                    <a:satMod val="155000"/>
                  </a:srgbClr>
                </a:solidFill>
                <a:prstDash val="solid"/>
                <a:miter lim="800000"/>
              </a:ln>
              <a:effectLst>
                <a:outerShdw blurRad="38100" dist="38100" dir="7020000" algn="tl">
                  <a:srgbClr val="000000">
                    <a:alpha val="35000"/>
                  </a:srgbClr>
                </a:outerShdw>
              </a:effectLst>
              <a:latin typeface="Tw Cen MT"/>
            </a:endParaRPr>
          </a:p>
          <a:p>
            <a:pPr marL="342900" indent="-342900" eaLnBrk="1" fontAlgn="base" hangingPunct="1">
              <a:spcBef>
                <a:spcPct val="50000"/>
              </a:spcBef>
              <a:spcAft>
                <a:spcPct val="0"/>
              </a:spcAft>
              <a:buFont typeface="Wingdings" pitchFamily="2" charset="2"/>
              <a:buChar char="q"/>
              <a:defRPr/>
            </a:pPr>
            <a:r>
              <a:rPr lang="es-ES" sz="2400" b="1" dirty="0">
                <a:ln w="24500" cmpd="dbl">
                  <a:solidFill>
                    <a:srgbClr val="71685A">
                      <a:shade val="85000"/>
                      <a:satMod val="155000"/>
                    </a:srgbClr>
                  </a:solidFill>
                  <a:prstDash val="solid"/>
                  <a:miter lim="800000"/>
                </a:ln>
                <a:effectLst>
                  <a:outerShdw blurRad="38100" dist="38100" dir="7020000" algn="tl">
                    <a:srgbClr val="000000">
                      <a:alpha val="35000"/>
                    </a:srgbClr>
                  </a:outerShdw>
                </a:effectLst>
                <a:latin typeface="Tw Cen MT"/>
              </a:rPr>
              <a:t>la jurisprudencia</a:t>
            </a:r>
          </a:p>
          <a:p>
            <a:pPr marL="342900" indent="-342900" eaLnBrk="1" fontAlgn="base" hangingPunct="1">
              <a:spcBef>
                <a:spcPct val="50000"/>
              </a:spcBef>
              <a:spcAft>
                <a:spcPct val="0"/>
              </a:spcAft>
              <a:buFont typeface="Wingdings" pitchFamily="2" charset="2"/>
              <a:buChar char="q"/>
              <a:defRPr/>
            </a:pPr>
            <a:endParaRPr lang="es-ES" sz="2400" b="1" dirty="0">
              <a:ln w="24500" cmpd="dbl">
                <a:solidFill>
                  <a:srgbClr val="71685A">
                    <a:shade val="85000"/>
                    <a:satMod val="155000"/>
                  </a:srgbClr>
                </a:solidFill>
                <a:prstDash val="solid"/>
                <a:miter lim="800000"/>
              </a:ln>
              <a:effectLst>
                <a:outerShdw blurRad="38100" dist="38100" dir="7020000" algn="tl">
                  <a:srgbClr val="000000">
                    <a:alpha val="35000"/>
                  </a:srgbClr>
                </a:outerShdw>
              </a:effectLst>
              <a:latin typeface="Tw Cen MT"/>
            </a:endParaRPr>
          </a:p>
          <a:p>
            <a:pPr marL="342900" indent="-342900" eaLnBrk="1" fontAlgn="base" hangingPunct="1">
              <a:spcBef>
                <a:spcPct val="50000"/>
              </a:spcBef>
              <a:spcAft>
                <a:spcPct val="0"/>
              </a:spcAft>
              <a:buFont typeface="Wingdings" pitchFamily="2" charset="2"/>
              <a:buChar char="q"/>
              <a:defRPr/>
            </a:pPr>
            <a:r>
              <a:rPr lang="es-ES" sz="2400" b="1" dirty="0">
                <a:ln w="24500" cmpd="dbl">
                  <a:solidFill>
                    <a:srgbClr val="71685A">
                      <a:shade val="85000"/>
                      <a:satMod val="155000"/>
                    </a:srgbClr>
                  </a:solidFill>
                  <a:prstDash val="solid"/>
                  <a:miter lim="800000"/>
                </a:ln>
                <a:effectLst>
                  <a:outerShdw blurRad="38100" dist="38100" dir="7020000" algn="tl">
                    <a:srgbClr val="000000">
                      <a:alpha val="35000"/>
                    </a:srgbClr>
                  </a:outerShdw>
                </a:effectLst>
                <a:latin typeface="Tw Cen MT"/>
              </a:rPr>
              <a:t>usos y costumbres</a:t>
            </a:r>
          </a:p>
          <a:p>
            <a:pPr marL="342900" indent="-342900" eaLnBrk="1" fontAlgn="base" hangingPunct="1">
              <a:spcBef>
                <a:spcPct val="50000"/>
              </a:spcBef>
              <a:spcAft>
                <a:spcPct val="0"/>
              </a:spcAft>
              <a:buFont typeface="Wingdings" pitchFamily="2" charset="2"/>
              <a:buChar char="q"/>
              <a:defRPr/>
            </a:pPr>
            <a:endParaRPr lang="es-ES" sz="2400" b="1" dirty="0">
              <a:ln w="24500" cmpd="dbl">
                <a:solidFill>
                  <a:srgbClr val="71685A">
                    <a:shade val="85000"/>
                    <a:satMod val="155000"/>
                  </a:srgbClr>
                </a:solidFill>
                <a:prstDash val="solid"/>
                <a:miter lim="800000"/>
              </a:ln>
              <a:effectLst>
                <a:outerShdw blurRad="38100" dist="38100" dir="7020000" algn="tl">
                  <a:srgbClr val="000000">
                    <a:alpha val="35000"/>
                  </a:srgbClr>
                </a:outerShdw>
              </a:effectLst>
              <a:latin typeface="Tw Cen MT"/>
            </a:endParaRPr>
          </a:p>
          <a:p>
            <a:pPr marL="342900" indent="-342900" eaLnBrk="1" fontAlgn="base" hangingPunct="1">
              <a:spcBef>
                <a:spcPct val="50000"/>
              </a:spcBef>
              <a:spcAft>
                <a:spcPct val="0"/>
              </a:spcAft>
              <a:buFont typeface="Wingdings" pitchFamily="2" charset="2"/>
              <a:buChar char="q"/>
              <a:defRPr/>
            </a:pPr>
            <a:r>
              <a:rPr lang="es-ES" sz="2400" b="1" dirty="0">
                <a:ln w="24500" cmpd="dbl">
                  <a:solidFill>
                    <a:srgbClr val="71685A">
                      <a:shade val="85000"/>
                      <a:satMod val="155000"/>
                    </a:srgbClr>
                  </a:solidFill>
                  <a:prstDash val="solid"/>
                  <a:miter lim="800000"/>
                </a:ln>
                <a:effectLst>
                  <a:outerShdw blurRad="38100" dist="38100" dir="7020000" algn="tl">
                    <a:srgbClr val="000000">
                      <a:alpha val="35000"/>
                    </a:srgbClr>
                  </a:outerShdw>
                </a:effectLst>
                <a:latin typeface="Tw Cen MT"/>
              </a:rPr>
              <a:t>la doctrina.</a:t>
            </a:r>
          </a:p>
        </p:txBody>
      </p:sp>
      <p:pic>
        <p:nvPicPr>
          <p:cNvPr id="31753" name="Picture 9" descr="http://www.fuentessandoval.com.mx/images/imagenSG.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0216" y="3626717"/>
            <a:ext cx="2351898" cy="24932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299381"/>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3"/>
          <p:cNvSpPr txBox="1">
            <a:spLocks noChangeArrowheads="1"/>
          </p:cNvSpPr>
          <p:nvPr/>
        </p:nvSpPr>
        <p:spPr bwMode="auto">
          <a:xfrm rot="601047">
            <a:off x="2121853" y="664442"/>
            <a:ext cx="7696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50000"/>
              </a:spcBef>
              <a:spcAft>
                <a:spcPct val="0"/>
              </a:spcAft>
              <a:buFont typeface="Wingdings" pitchFamily="2" charset="2"/>
              <a:buNone/>
              <a:defRPr/>
            </a:pPr>
            <a:r>
              <a:rPr lang="es-MX" sz="3600" b="1" dirty="0">
                <a:ln w="31550" cmpd="sng">
                  <a:gradFill>
                    <a:gsLst>
                      <a:gs pos="25000">
                        <a:srgbClr val="94C600">
                          <a:shade val="25000"/>
                          <a:satMod val="190000"/>
                        </a:srgbClr>
                      </a:gs>
                      <a:gs pos="80000">
                        <a:srgbClr val="94C600">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Tw Cen MT"/>
              </a:rPr>
              <a:t>LA LEY </a:t>
            </a:r>
            <a:r>
              <a:rPr lang="es-MX" sz="3600" b="1" dirty="0" smtClean="0">
                <a:ln w="31550" cmpd="sng">
                  <a:gradFill>
                    <a:gsLst>
                      <a:gs pos="25000">
                        <a:srgbClr val="94C600">
                          <a:shade val="25000"/>
                          <a:satMod val="190000"/>
                        </a:srgbClr>
                      </a:gs>
                      <a:gs pos="80000">
                        <a:srgbClr val="94C600">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Tw Cen MT"/>
              </a:rPr>
              <a:t>MERCANTIL</a:t>
            </a:r>
            <a:endParaRPr lang="es-ES" sz="2000" b="1" cap="all" dirty="0">
              <a:ln w="0"/>
              <a:gradFill flip="none">
                <a:gsLst>
                  <a:gs pos="0">
                    <a:srgbClr val="94C600">
                      <a:tint val="75000"/>
                      <a:shade val="75000"/>
                      <a:satMod val="170000"/>
                    </a:srgbClr>
                  </a:gs>
                  <a:gs pos="49000">
                    <a:srgbClr val="94C600">
                      <a:tint val="88000"/>
                      <a:shade val="65000"/>
                      <a:satMod val="172000"/>
                    </a:srgbClr>
                  </a:gs>
                  <a:gs pos="50000">
                    <a:srgbClr val="94C600">
                      <a:shade val="65000"/>
                      <a:satMod val="130000"/>
                    </a:srgbClr>
                  </a:gs>
                  <a:gs pos="92000">
                    <a:srgbClr val="94C600">
                      <a:shade val="50000"/>
                      <a:satMod val="120000"/>
                    </a:srgbClr>
                  </a:gs>
                  <a:gs pos="100000">
                    <a:srgbClr val="94C600">
                      <a:shade val="48000"/>
                      <a:satMod val="120000"/>
                    </a:srgbClr>
                  </a:gs>
                </a:gsLst>
                <a:lin ang="5400000"/>
              </a:gradFill>
              <a:effectLst>
                <a:reflection blurRad="12700" stA="50000" endPos="50000" dist="5000" dir="5400000" sy="-100000" rotWithShape="0"/>
              </a:effectLst>
            </a:endParaRPr>
          </a:p>
        </p:txBody>
      </p:sp>
      <p:grpSp>
        <p:nvGrpSpPr>
          <p:cNvPr id="40963" name="Group 23"/>
          <p:cNvGrpSpPr>
            <a:grpSpLocks/>
          </p:cNvGrpSpPr>
          <p:nvPr/>
        </p:nvGrpSpPr>
        <p:grpSpPr bwMode="auto">
          <a:xfrm>
            <a:off x="2819400" y="1530351"/>
            <a:ext cx="6553200" cy="4410075"/>
            <a:chOff x="864" y="1008"/>
            <a:chExt cx="4128" cy="2778"/>
          </a:xfrm>
        </p:grpSpPr>
        <p:sp>
          <p:nvSpPr>
            <p:cNvPr id="6" name="AutoShape 3"/>
            <p:cNvSpPr>
              <a:spLocks noChangeArrowheads="1"/>
            </p:cNvSpPr>
            <p:nvPr/>
          </p:nvSpPr>
          <p:spPr bwMode="auto">
            <a:xfrm>
              <a:off x="3552" y="2094"/>
              <a:ext cx="1440" cy="1680"/>
            </a:xfrm>
            <a:prstGeom prst="roundRect">
              <a:avLst>
                <a:gd name="adj" fmla="val 16667"/>
              </a:avLst>
            </a:prstGeom>
            <a:ln>
              <a:headEnd/>
              <a:tailEnd/>
            </a:ln>
            <a:effectLst>
              <a:outerShdw blurRad="95000" rotWithShape="0">
                <a:srgbClr val="000000">
                  <a:alpha val="50000"/>
                </a:srgbClr>
              </a:outerShdw>
              <a:reflection blurRad="6350" stA="52000" endA="300" endPos="35000" dir="5400000" sy="-100000" algn="bl" rotWithShape="0"/>
              <a:softEdge rad="12700"/>
            </a:effectLst>
          </p:spPr>
          <p:style>
            <a:lnRef idx="1">
              <a:schemeClr val="accent5"/>
            </a:lnRef>
            <a:fillRef idx="3">
              <a:schemeClr val="accent5"/>
            </a:fillRef>
            <a:effectRef idx="2">
              <a:schemeClr val="accent5"/>
            </a:effectRef>
            <a:fontRef idx="minor">
              <a:schemeClr val="lt1"/>
            </a:fontRef>
          </p:style>
          <p:txBody>
            <a:bodyPr wrap="none" anchor="ctr"/>
            <a:lstStyle/>
            <a:p>
              <a:pPr fontAlgn="base">
                <a:spcBef>
                  <a:spcPct val="0"/>
                </a:spcBef>
                <a:spcAft>
                  <a:spcPct val="0"/>
                </a:spcAft>
                <a:defRPr/>
              </a:pPr>
              <a:endParaRPr lang="es-ES" dirty="0">
                <a:solidFill>
                  <a:prstClr val="white"/>
                </a:solidFill>
                <a:latin typeface="Verdana" pitchFamily="34" charset="0"/>
              </a:endParaRPr>
            </a:p>
          </p:txBody>
        </p:sp>
        <p:sp>
          <p:nvSpPr>
            <p:cNvPr id="32774" name="Text Box 4"/>
            <p:cNvSpPr txBox="1">
              <a:spLocks noChangeArrowheads="1"/>
            </p:cNvSpPr>
            <p:nvPr/>
          </p:nvSpPr>
          <p:spPr bwMode="auto">
            <a:xfrm>
              <a:off x="3648" y="2157"/>
              <a:ext cx="1296" cy="1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b="1" dirty="0">
                  <a:solidFill>
                    <a:srgbClr val="000000"/>
                  </a:solidFill>
                  <a:latin typeface="Tw Cen MT" panose="020B0602020104020603" pitchFamily="34" charset="0"/>
                </a:rPr>
                <a:t>es la norma de derecho comercial, dictada, promulgada y sancionada por la autoridad publica aun sin el consentimiento de los particulares</a:t>
              </a:r>
              <a:endParaRPr lang="en-US" b="1" dirty="0">
                <a:solidFill>
                  <a:srgbClr val="000000"/>
                </a:solidFill>
                <a:latin typeface="Tw Cen MT" panose="020B0602020104020603" pitchFamily="34" charset="0"/>
              </a:endParaRPr>
            </a:p>
          </p:txBody>
        </p:sp>
        <p:sp>
          <p:nvSpPr>
            <p:cNvPr id="8" name="AutoShape 6"/>
            <p:cNvSpPr>
              <a:spLocks noChangeArrowheads="1"/>
            </p:cNvSpPr>
            <p:nvPr/>
          </p:nvSpPr>
          <p:spPr bwMode="auto">
            <a:xfrm>
              <a:off x="864" y="2094"/>
              <a:ext cx="1440" cy="1680"/>
            </a:xfrm>
            <a:prstGeom prst="roundRect">
              <a:avLst>
                <a:gd name="adj" fmla="val 16667"/>
              </a:avLst>
            </a:prstGeom>
            <a:ln>
              <a:headEnd/>
              <a:tailEnd/>
            </a:ln>
            <a:effectLst>
              <a:outerShdw blurRad="95000" rotWithShape="0">
                <a:srgbClr val="000000">
                  <a:alpha val="50000"/>
                </a:srgbClr>
              </a:outerShdw>
              <a:reflection blurRad="6350" stA="50000" endA="300" endPos="90000" dist="50800" dir="5400000" sy="-100000" algn="bl" rotWithShape="0"/>
              <a:softEdge rad="12700"/>
            </a:effectLst>
          </p:spPr>
          <p:style>
            <a:lnRef idx="1">
              <a:schemeClr val="accent6"/>
            </a:lnRef>
            <a:fillRef idx="2">
              <a:schemeClr val="accent6"/>
            </a:fillRef>
            <a:effectRef idx="1">
              <a:schemeClr val="accent6"/>
            </a:effectRef>
            <a:fontRef idx="minor">
              <a:schemeClr val="dk1"/>
            </a:fontRef>
          </p:style>
          <p:txBody>
            <a:bodyPr wrap="none" anchor="ctr"/>
            <a:lstStyle/>
            <a:p>
              <a:pPr fontAlgn="base">
                <a:spcBef>
                  <a:spcPct val="0"/>
                </a:spcBef>
                <a:spcAft>
                  <a:spcPct val="0"/>
                </a:spcAft>
                <a:defRPr/>
              </a:pPr>
              <a:endParaRPr lang="es-ES" dirty="0">
                <a:solidFill>
                  <a:prstClr val="black"/>
                </a:solidFill>
                <a:latin typeface="Verdana" pitchFamily="34" charset="0"/>
              </a:endParaRPr>
            </a:p>
          </p:txBody>
        </p:sp>
        <p:sp>
          <p:nvSpPr>
            <p:cNvPr id="32776" name="Text Box 7"/>
            <p:cNvSpPr txBox="1">
              <a:spLocks noChangeArrowheads="1"/>
            </p:cNvSpPr>
            <p:nvPr/>
          </p:nvSpPr>
          <p:spPr bwMode="auto">
            <a:xfrm>
              <a:off x="942" y="2423"/>
              <a:ext cx="1284" cy="1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b="1" dirty="0">
                  <a:solidFill>
                    <a:srgbClr val="000000"/>
                  </a:solidFill>
                  <a:latin typeface="Tw Cen MT" panose="020B0602020104020603" pitchFamily="34" charset="0"/>
                </a:rPr>
                <a:t>ley en el sentido jurídico, esto de norma de conducta justa, obligatoria de observancia y beneficio común.</a:t>
              </a:r>
            </a:p>
            <a:p>
              <a:pPr algn="just" eaLnBrk="1" fontAlgn="base" hangingPunct="1">
                <a:spcBef>
                  <a:spcPct val="0"/>
                </a:spcBef>
                <a:spcAft>
                  <a:spcPct val="0"/>
                </a:spcAft>
                <a:defRPr/>
              </a:pPr>
              <a:endParaRPr lang="en-US" sz="1400" dirty="0">
                <a:solidFill>
                  <a:srgbClr val="000000"/>
                </a:solidFill>
              </a:endParaRPr>
            </a:p>
          </p:txBody>
        </p:sp>
        <p:sp>
          <p:nvSpPr>
            <p:cNvPr id="40968" name="AutoShape 10"/>
            <p:cNvSpPr>
              <a:spLocks noChangeAspect="1" noChangeArrowheads="1" noTextEdit="1"/>
            </p:cNvSpPr>
            <p:nvPr/>
          </p:nvSpPr>
          <p:spPr bwMode="gray">
            <a:xfrm>
              <a:off x="2174" y="2031"/>
              <a:ext cx="573" cy="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s-MX">
                <a:solidFill>
                  <a:prstClr val="white"/>
                </a:solidFill>
                <a:latin typeface="Arial" panose="020B0604020202020204" pitchFamily="34" charset="0"/>
                <a:cs typeface="Arial" panose="020B0604020202020204" pitchFamily="34" charset="0"/>
              </a:endParaRPr>
            </a:p>
          </p:txBody>
        </p:sp>
        <p:sp>
          <p:nvSpPr>
            <p:cNvPr id="40969" name="Freeform 11"/>
            <p:cNvSpPr>
              <a:spLocks/>
            </p:cNvSpPr>
            <p:nvPr/>
          </p:nvSpPr>
          <p:spPr bwMode="gray">
            <a:xfrm>
              <a:off x="2174" y="2033"/>
              <a:ext cx="569" cy="782"/>
            </a:xfrm>
            <a:custGeom>
              <a:avLst/>
              <a:gdLst>
                <a:gd name="T0" fmla="*/ 479 w 580"/>
                <a:gd name="T1" fmla="*/ 0 h 798"/>
                <a:gd name="T2" fmla="*/ 477 w 580"/>
                <a:gd name="T3" fmla="*/ 72 h 798"/>
                <a:gd name="T4" fmla="*/ 469 w 580"/>
                <a:gd name="T5" fmla="*/ 144 h 798"/>
                <a:gd name="T6" fmla="*/ 456 w 580"/>
                <a:gd name="T7" fmla="*/ 206 h 798"/>
                <a:gd name="T8" fmla="*/ 434 w 580"/>
                <a:gd name="T9" fmla="*/ 265 h 798"/>
                <a:gd name="T10" fmla="*/ 408 w 580"/>
                <a:gd name="T11" fmla="*/ 318 h 798"/>
                <a:gd name="T12" fmla="*/ 374 w 580"/>
                <a:gd name="T13" fmla="*/ 367 h 798"/>
                <a:gd name="T14" fmla="*/ 332 w 580"/>
                <a:gd name="T15" fmla="*/ 415 h 798"/>
                <a:gd name="T16" fmla="*/ 283 w 580"/>
                <a:gd name="T17" fmla="*/ 457 h 798"/>
                <a:gd name="T18" fmla="*/ 223 w 580"/>
                <a:gd name="T19" fmla="*/ 498 h 798"/>
                <a:gd name="T20" fmla="*/ 157 w 580"/>
                <a:gd name="T21" fmla="*/ 536 h 798"/>
                <a:gd name="T22" fmla="*/ 157 w 580"/>
                <a:gd name="T23" fmla="*/ 652 h 798"/>
                <a:gd name="T24" fmla="*/ 0 w 580"/>
                <a:gd name="T25" fmla="*/ 419 h 798"/>
                <a:gd name="T26" fmla="*/ 157 w 580"/>
                <a:gd name="T27" fmla="*/ 188 h 798"/>
                <a:gd name="T28" fmla="*/ 157 w 580"/>
                <a:gd name="T29" fmla="*/ 305 h 798"/>
                <a:gd name="T30" fmla="*/ 184 w 580"/>
                <a:gd name="T31" fmla="*/ 301 h 798"/>
                <a:gd name="T32" fmla="*/ 218 w 580"/>
                <a:gd name="T33" fmla="*/ 291 h 798"/>
                <a:gd name="T34" fmla="*/ 253 w 580"/>
                <a:gd name="T35" fmla="*/ 274 h 798"/>
                <a:gd name="T36" fmla="*/ 287 w 580"/>
                <a:gd name="T37" fmla="*/ 254 h 798"/>
                <a:gd name="T38" fmla="*/ 324 w 580"/>
                <a:gd name="T39" fmla="*/ 229 h 798"/>
                <a:gd name="T40" fmla="*/ 357 w 580"/>
                <a:gd name="T41" fmla="*/ 201 h 798"/>
                <a:gd name="T42" fmla="*/ 389 w 580"/>
                <a:gd name="T43" fmla="*/ 169 h 798"/>
                <a:gd name="T44" fmla="*/ 418 w 580"/>
                <a:gd name="T45" fmla="*/ 136 h 798"/>
                <a:gd name="T46" fmla="*/ 442 w 580"/>
                <a:gd name="T47" fmla="*/ 104 h 798"/>
                <a:gd name="T48" fmla="*/ 461 w 580"/>
                <a:gd name="T49" fmla="*/ 68 h 798"/>
                <a:gd name="T50" fmla="*/ 474 w 580"/>
                <a:gd name="T51" fmla="*/ 30 h 798"/>
                <a:gd name="T52" fmla="*/ 477 w 580"/>
                <a:gd name="T53" fmla="*/ 0 h 798"/>
                <a:gd name="T54" fmla="*/ 479 w 580"/>
                <a:gd name="T55" fmla="*/ 0 h 79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80"/>
                <a:gd name="T85" fmla="*/ 0 h 798"/>
                <a:gd name="T86" fmla="*/ 580 w 580"/>
                <a:gd name="T87" fmla="*/ 798 h 79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rgbClr val="FF00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fontAlgn="base">
                <a:spcBef>
                  <a:spcPct val="0"/>
                </a:spcBef>
                <a:spcAft>
                  <a:spcPct val="0"/>
                </a:spcAft>
              </a:pPr>
              <a:endParaRPr lang="es-MX">
                <a:solidFill>
                  <a:prstClr val="white"/>
                </a:solidFill>
                <a:latin typeface="Arial" panose="020B0604020202020204" pitchFamily="34" charset="0"/>
                <a:cs typeface="Arial" panose="020B0604020202020204" pitchFamily="34" charset="0"/>
              </a:endParaRPr>
            </a:p>
          </p:txBody>
        </p:sp>
        <p:sp>
          <p:nvSpPr>
            <p:cNvPr id="40970" name="AutoShape 12"/>
            <p:cNvSpPr>
              <a:spLocks noChangeAspect="1" noChangeArrowheads="1" noTextEdit="1"/>
            </p:cNvSpPr>
            <p:nvPr/>
          </p:nvSpPr>
          <p:spPr bwMode="gray">
            <a:xfrm flipH="1">
              <a:off x="3115" y="2031"/>
              <a:ext cx="573" cy="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s-MX">
                <a:solidFill>
                  <a:prstClr val="white"/>
                </a:solidFill>
                <a:latin typeface="Arial" panose="020B0604020202020204" pitchFamily="34" charset="0"/>
                <a:cs typeface="Arial" panose="020B0604020202020204" pitchFamily="34" charset="0"/>
              </a:endParaRPr>
            </a:p>
          </p:txBody>
        </p:sp>
        <p:sp>
          <p:nvSpPr>
            <p:cNvPr id="32780" name="Freeform 13"/>
            <p:cNvSpPr>
              <a:spLocks/>
            </p:cNvSpPr>
            <p:nvPr/>
          </p:nvSpPr>
          <p:spPr bwMode="gray">
            <a:xfrm flipH="1">
              <a:off x="3119" y="2033"/>
              <a:ext cx="569" cy="782"/>
            </a:xfrm>
            <a:custGeom>
              <a:avLst/>
              <a:gdLst>
                <a:gd name="T0" fmla="*/ 517 w 580"/>
                <a:gd name="T1" fmla="*/ 0 h 798"/>
                <a:gd name="T2" fmla="*/ 515 w 580"/>
                <a:gd name="T3" fmla="*/ 78 h 798"/>
                <a:gd name="T4" fmla="*/ 506 w 580"/>
                <a:gd name="T5" fmla="*/ 156 h 798"/>
                <a:gd name="T6" fmla="*/ 492 w 580"/>
                <a:gd name="T7" fmla="*/ 222 h 798"/>
                <a:gd name="T8" fmla="*/ 469 w 580"/>
                <a:gd name="T9" fmla="*/ 288 h 798"/>
                <a:gd name="T10" fmla="*/ 440 w 580"/>
                <a:gd name="T11" fmla="*/ 346 h 798"/>
                <a:gd name="T12" fmla="*/ 403 w 580"/>
                <a:gd name="T13" fmla="*/ 399 h 798"/>
                <a:gd name="T14" fmla="*/ 359 w 580"/>
                <a:gd name="T15" fmla="*/ 450 h 798"/>
                <a:gd name="T16" fmla="*/ 306 w 580"/>
                <a:gd name="T17" fmla="*/ 496 h 798"/>
                <a:gd name="T18" fmla="*/ 240 w 580"/>
                <a:gd name="T19" fmla="*/ 540 h 798"/>
                <a:gd name="T20" fmla="*/ 169 w 580"/>
                <a:gd name="T21" fmla="*/ 581 h 798"/>
                <a:gd name="T22" fmla="*/ 169 w 580"/>
                <a:gd name="T23" fmla="*/ 707 h 798"/>
                <a:gd name="T24" fmla="*/ 0 w 580"/>
                <a:gd name="T25" fmla="*/ 455 h 798"/>
                <a:gd name="T26" fmla="*/ 169 w 580"/>
                <a:gd name="T27" fmla="*/ 204 h 798"/>
                <a:gd name="T28" fmla="*/ 169 w 580"/>
                <a:gd name="T29" fmla="*/ 330 h 798"/>
                <a:gd name="T30" fmla="*/ 200 w 580"/>
                <a:gd name="T31" fmla="*/ 326 h 798"/>
                <a:gd name="T32" fmla="*/ 234 w 580"/>
                <a:gd name="T33" fmla="*/ 315 h 798"/>
                <a:gd name="T34" fmla="*/ 273 w 580"/>
                <a:gd name="T35" fmla="*/ 298 h 798"/>
                <a:gd name="T36" fmla="*/ 311 w 580"/>
                <a:gd name="T37" fmla="*/ 274 h 798"/>
                <a:gd name="T38" fmla="*/ 350 w 580"/>
                <a:gd name="T39" fmla="*/ 249 h 798"/>
                <a:gd name="T40" fmla="*/ 385 w 580"/>
                <a:gd name="T41" fmla="*/ 217 h 798"/>
                <a:gd name="T42" fmla="*/ 421 w 580"/>
                <a:gd name="T43" fmla="*/ 184 h 798"/>
                <a:gd name="T44" fmla="*/ 451 w 580"/>
                <a:gd name="T45" fmla="*/ 148 h 798"/>
                <a:gd name="T46" fmla="*/ 478 w 580"/>
                <a:gd name="T47" fmla="*/ 112 h 798"/>
                <a:gd name="T48" fmla="*/ 497 w 580"/>
                <a:gd name="T49" fmla="*/ 72 h 798"/>
                <a:gd name="T50" fmla="*/ 512 w 580"/>
                <a:gd name="T51" fmla="*/ 34 h 798"/>
                <a:gd name="T52" fmla="*/ 515 w 580"/>
                <a:gd name="T53" fmla="*/ 0 h 798"/>
                <a:gd name="T54" fmla="*/ 517 w 580"/>
                <a:gd name="T55" fmla="*/ 0 h 79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80"/>
                <a:gd name="T85" fmla="*/ 0 h 798"/>
                <a:gd name="T86" fmla="*/ 580 w 580"/>
                <a:gd name="T87" fmla="*/ 798 h 79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ln/>
          </p:spPr>
          <p:style>
            <a:lnRef idx="2">
              <a:schemeClr val="accent6">
                <a:shade val="50000"/>
              </a:schemeClr>
            </a:lnRef>
            <a:fillRef idx="1">
              <a:schemeClr val="accent6"/>
            </a:fillRef>
            <a:effectRef idx="0">
              <a:schemeClr val="accent6"/>
            </a:effectRef>
            <a:fontRef idx="minor">
              <a:schemeClr val="lt1"/>
            </a:fontRef>
          </p:style>
          <p:txBody>
            <a:bodyPr/>
            <a:lstStyle/>
            <a:p>
              <a:pPr fontAlgn="base">
                <a:spcBef>
                  <a:spcPct val="0"/>
                </a:spcBef>
                <a:spcAft>
                  <a:spcPct val="0"/>
                </a:spcAft>
                <a:defRPr/>
              </a:pPr>
              <a:endParaRPr lang="es-MX" dirty="0">
                <a:solidFill>
                  <a:prstClr val="white"/>
                </a:solidFill>
              </a:endParaRPr>
            </a:p>
          </p:txBody>
        </p:sp>
        <p:grpSp>
          <p:nvGrpSpPr>
            <p:cNvPr id="40972" name="Group 14"/>
            <p:cNvGrpSpPr>
              <a:grpSpLocks/>
            </p:cNvGrpSpPr>
            <p:nvPr/>
          </p:nvGrpSpPr>
          <p:grpSpPr bwMode="auto">
            <a:xfrm>
              <a:off x="1997" y="1008"/>
              <a:ext cx="1889" cy="1009"/>
              <a:chOff x="1997" y="1314"/>
              <a:chExt cx="1889" cy="1009"/>
            </a:xfrm>
          </p:grpSpPr>
          <p:grpSp>
            <p:nvGrpSpPr>
              <p:cNvPr id="40974" name="Group 15"/>
              <p:cNvGrpSpPr>
                <a:grpSpLocks/>
              </p:cNvGrpSpPr>
              <p:nvPr/>
            </p:nvGrpSpPr>
            <p:grpSpPr bwMode="auto">
              <a:xfrm>
                <a:off x="1997" y="1404"/>
                <a:ext cx="1889" cy="919"/>
                <a:chOff x="1973" y="1027"/>
                <a:chExt cx="1926" cy="937"/>
              </a:xfrm>
            </p:grpSpPr>
            <p:sp>
              <p:nvSpPr>
                <p:cNvPr id="21" name="Oval 16"/>
                <p:cNvSpPr>
                  <a:spLocks noChangeArrowheads="1"/>
                </p:cNvSpPr>
                <p:nvPr/>
              </p:nvSpPr>
              <p:spPr bwMode="gray">
                <a:xfrm>
                  <a:off x="1994" y="1057"/>
                  <a:ext cx="1905" cy="907"/>
                </a:xfrm>
                <a:prstGeom prst="ellipse">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fontAlgn="base">
                    <a:spcBef>
                      <a:spcPct val="0"/>
                    </a:spcBef>
                    <a:spcAft>
                      <a:spcPct val="0"/>
                    </a:spcAft>
                    <a:defRPr/>
                  </a:pPr>
                  <a:endParaRPr lang="es-ES" dirty="0">
                    <a:solidFill>
                      <a:prstClr val="black"/>
                    </a:solidFill>
                  </a:endParaRPr>
                </a:p>
              </p:txBody>
            </p:sp>
            <p:sp>
              <p:nvSpPr>
                <p:cNvPr id="32789" name="Oval 17"/>
                <p:cNvSpPr>
                  <a:spLocks noChangeArrowheads="1"/>
                </p:cNvSpPr>
                <p:nvPr/>
              </p:nvSpPr>
              <p:spPr bwMode="gray">
                <a:xfrm>
                  <a:off x="1973" y="1027"/>
                  <a:ext cx="1905" cy="907"/>
                </a:xfrm>
                <a:prstGeom prst="ellipse">
                  <a:avLst/>
                </a:prstGeom>
                <a:gradFill rotWithShape="1">
                  <a:gsLst>
                    <a:gs pos="0">
                      <a:srgbClr val="9BC7F3"/>
                    </a:gs>
                    <a:gs pos="100000">
                      <a:srgbClr val="1D80E3"/>
                    </a:gs>
                  </a:gsLst>
                  <a:lin ang="2700000" scaled="1"/>
                </a:gradFill>
                <a:ln>
                  <a:noFill/>
                </a:ln>
                <a:effectLst>
                  <a:reflection blurRad="6350" stA="50000" endA="300" endPos="90000" dir="5400000" sy="-100000" algn="bl" rotWithShape="0"/>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defRPr/>
                  </a:pPr>
                  <a:endParaRPr lang="es-MX" dirty="0">
                    <a:solidFill>
                      <a:prstClr val="white"/>
                    </a:solidFill>
                    <a:latin typeface="Arial" charset="0"/>
                    <a:cs typeface="Arial" charset="0"/>
                  </a:endParaRPr>
                </a:p>
              </p:txBody>
            </p:sp>
          </p:grpSp>
          <p:sp>
            <p:nvSpPr>
              <p:cNvPr id="40975" name="Oval 18"/>
              <p:cNvSpPr>
                <a:spLocks noChangeArrowheads="1"/>
              </p:cNvSpPr>
              <p:nvPr/>
            </p:nvSpPr>
            <p:spPr bwMode="gray">
              <a:xfrm>
                <a:off x="2086" y="1314"/>
                <a:ext cx="1691" cy="845"/>
              </a:xfrm>
              <a:prstGeom prst="ellipse">
                <a:avLst/>
              </a:prstGeom>
              <a:gradFill rotWithShape="1">
                <a:gsLst>
                  <a:gs pos="0">
                    <a:srgbClr val="765E00"/>
                  </a:gs>
                  <a:gs pos="100000">
                    <a:srgbClr val="FFCC00"/>
                  </a:gs>
                </a:gsLst>
                <a:lin ang="27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32785" name="Oval 19"/>
              <p:cNvSpPr>
                <a:spLocks noChangeArrowheads="1"/>
              </p:cNvSpPr>
              <p:nvPr/>
            </p:nvSpPr>
            <p:spPr bwMode="gray">
              <a:xfrm>
                <a:off x="2108" y="1319"/>
                <a:ext cx="1650" cy="824"/>
              </a:xfrm>
              <a:prstGeom prst="ellipse">
                <a:avLst/>
              </a:prstGeom>
              <a:ln/>
            </p:spPr>
            <p:style>
              <a:lnRef idx="2">
                <a:schemeClr val="accent4">
                  <a:shade val="50000"/>
                </a:schemeClr>
              </a:lnRef>
              <a:fillRef idx="1">
                <a:schemeClr val="accent4"/>
              </a:fillRef>
              <a:effectRef idx="0">
                <a:schemeClr val="accent4"/>
              </a:effectRef>
              <a:fontRef idx="minor">
                <a:schemeClr val="lt1"/>
              </a:fontRef>
            </p:style>
            <p:txBody>
              <a:bodyPr vert="eaVert" wrap="none" anchor="ctr"/>
              <a:lstStyle/>
              <a:p>
                <a:pPr fontAlgn="base">
                  <a:spcBef>
                    <a:spcPct val="0"/>
                  </a:spcBef>
                  <a:spcAft>
                    <a:spcPct val="0"/>
                  </a:spcAft>
                  <a:defRPr/>
                </a:pPr>
                <a:endParaRPr lang="es-MX" dirty="0">
                  <a:solidFill>
                    <a:prstClr val="white"/>
                  </a:solidFill>
                </a:endParaRPr>
              </a:p>
            </p:txBody>
          </p:sp>
          <p:sp>
            <p:nvSpPr>
              <p:cNvPr id="40977" name="Oval 20"/>
              <p:cNvSpPr>
                <a:spLocks noChangeArrowheads="1"/>
              </p:cNvSpPr>
              <p:nvPr/>
            </p:nvSpPr>
            <p:spPr bwMode="gray">
              <a:xfrm>
                <a:off x="2125" y="1327"/>
                <a:ext cx="1570" cy="770"/>
              </a:xfrm>
              <a:prstGeom prst="ellipse">
                <a:avLst/>
              </a:prstGeom>
              <a:gradFill rotWithShape="1">
                <a:gsLst>
                  <a:gs pos="0">
                    <a:srgbClr val="CAA200"/>
                  </a:gs>
                  <a:gs pos="100000">
                    <a:srgbClr val="FFCC00">
                      <a:alpha val="48000"/>
                    </a:srgbClr>
                  </a:gs>
                </a:gsLst>
                <a:lin ang="27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40978" name="Oval 21"/>
              <p:cNvSpPr>
                <a:spLocks noChangeArrowheads="1"/>
              </p:cNvSpPr>
              <p:nvPr/>
            </p:nvSpPr>
            <p:spPr bwMode="gray">
              <a:xfrm>
                <a:off x="2208" y="1344"/>
                <a:ext cx="1382" cy="624"/>
              </a:xfrm>
              <a:prstGeom prst="ellipse">
                <a:avLst/>
              </a:prstGeom>
              <a:gradFill rotWithShape="1">
                <a:gsLst>
                  <a:gs pos="0">
                    <a:srgbClr val="FFFFFF"/>
                  </a:gs>
                  <a:gs pos="100000">
                    <a:srgbClr val="FFCC00">
                      <a:alpha val="37999"/>
                    </a:srgbClr>
                  </a:gs>
                </a:gsLst>
                <a:lin ang="27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grpSp>
        <p:sp>
          <p:nvSpPr>
            <p:cNvPr id="40973" name="Text Box 22"/>
            <p:cNvSpPr txBox="1">
              <a:spLocks noChangeArrowheads="1"/>
            </p:cNvSpPr>
            <p:nvPr/>
          </p:nvSpPr>
          <p:spPr bwMode="auto">
            <a:xfrm>
              <a:off x="2336" y="1117"/>
              <a:ext cx="1258" cy="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r>
                <a:rPr lang="en-US" altLang="es-MX" sz="2400" b="1">
                  <a:solidFill>
                    <a:srgbClr val="000000"/>
                  </a:solidFill>
                </a:rPr>
                <a:t>LA LEY</a:t>
              </a:r>
            </a:p>
            <a:p>
              <a:pPr eaLnBrk="1" fontAlgn="base" hangingPunct="1">
                <a:spcBef>
                  <a:spcPct val="0"/>
                </a:spcBef>
                <a:spcAft>
                  <a:spcPct val="0"/>
                </a:spcAft>
              </a:pPr>
              <a:r>
                <a:rPr lang="en-US" altLang="es-MX" sz="2400" b="1">
                  <a:solidFill>
                    <a:srgbClr val="000000"/>
                  </a:solidFill>
                </a:rPr>
                <a:t>MERCANTIL</a:t>
              </a:r>
            </a:p>
            <a:p>
              <a:pPr eaLnBrk="1" fontAlgn="base" hangingPunct="1">
                <a:spcBef>
                  <a:spcPct val="0"/>
                </a:spcBef>
                <a:spcAft>
                  <a:spcPct val="0"/>
                </a:spcAft>
              </a:pPr>
              <a:endParaRPr lang="en-US" altLang="es-MX" sz="1400">
                <a:solidFill>
                  <a:srgbClr val="000000"/>
                </a:solidFill>
              </a:endParaRPr>
            </a:p>
          </p:txBody>
        </p:sp>
      </p:grpSp>
    </p:spTree>
    <p:extLst>
      <p:ext uri="{BB962C8B-B14F-4D97-AF65-F5344CB8AC3E}">
        <p14:creationId xmlns:p14="http://schemas.microsoft.com/office/powerpoint/2010/main" val="1096905263"/>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3"/>
          <p:cNvSpPr txBox="1">
            <a:spLocks noChangeArrowheads="1"/>
          </p:cNvSpPr>
          <p:nvPr/>
        </p:nvSpPr>
        <p:spPr bwMode="auto">
          <a:xfrm>
            <a:off x="3471863" y="734953"/>
            <a:ext cx="7696200" cy="1631216"/>
          </a:xfrm>
          <a:prstGeom prst="rect">
            <a:avLst/>
          </a:prstGeom>
          <a:noFill/>
          <a:ln w="9525">
            <a:noFill/>
            <a:miter lim="800000"/>
            <a:headEnd/>
            <a:tailEnd/>
          </a:ln>
        </p:spPr>
        <p:txBody>
          <a:bodyP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base">
              <a:spcBef>
                <a:spcPct val="50000"/>
              </a:spcBef>
              <a:spcAft>
                <a:spcPct val="0"/>
              </a:spcAft>
              <a:buFont typeface="Wingdings" pitchFamily="2" charset="2"/>
              <a:buNone/>
              <a:defRPr/>
            </a:pPr>
            <a:r>
              <a:rPr lang="es-MX" sz="40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cs typeface="Arial" panose="020B0604020202020204" pitchFamily="34" charset="0"/>
              </a:rPr>
              <a:t>CÓDIGO DE COMERCIO</a:t>
            </a:r>
            <a:endParaRPr lang="es-ES" sz="40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cs typeface="Arial" panose="020B0604020202020204" pitchFamily="34" charset="0"/>
            </a:endParaRPr>
          </a:p>
          <a:p>
            <a:pPr algn="just" fontAlgn="base">
              <a:spcBef>
                <a:spcPct val="50000"/>
              </a:spcBef>
              <a:spcAft>
                <a:spcPct val="0"/>
              </a:spcAft>
              <a:buFont typeface="Wingdings" pitchFamily="2" charset="2"/>
              <a:buNone/>
              <a:defRPr/>
            </a:pPr>
            <a:endParaRPr lang="es-ES" sz="40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Arial" panose="020B0604020202020204" pitchFamily="34" charset="0"/>
              <a:cs typeface="Arial" panose="020B0604020202020204" pitchFamily="34" charset="0"/>
            </a:endParaRPr>
          </a:p>
        </p:txBody>
      </p:sp>
      <p:grpSp>
        <p:nvGrpSpPr>
          <p:cNvPr id="41987" name="Group 23"/>
          <p:cNvGrpSpPr>
            <a:grpSpLocks/>
          </p:cNvGrpSpPr>
          <p:nvPr/>
        </p:nvGrpSpPr>
        <p:grpSpPr bwMode="auto">
          <a:xfrm>
            <a:off x="2895600" y="1600201"/>
            <a:ext cx="6553200" cy="4435475"/>
            <a:chOff x="864" y="1008"/>
            <a:chExt cx="4128" cy="2794"/>
          </a:xfrm>
        </p:grpSpPr>
        <p:sp>
          <p:nvSpPr>
            <p:cNvPr id="6" name="AutoShape 3"/>
            <p:cNvSpPr>
              <a:spLocks noChangeArrowheads="1"/>
            </p:cNvSpPr>
            <p:nvPr/>
          </p:nvSpPr>
          <p:spPr bwMode="auto">
            <a:xfrm>
              <a:off x="3552" y="2094"/>
              <a:ext cx="1440" cy="1680"/>
            </a:xfrm>
            <a:prstGeom prst="roundRect">
              <a:avLst>
                <a:gd name="adj" fmla="val 16667"/>
              </a:avLst>
            </a:prstGeom>
            <a:solidFill>
              <a:schemeClr val="accent4">
                <a:lumMod val="75000"/>
              </a:schemeClr>
            </a:solidFill>
            <a:ln w="38100">
              <a:solidFill>
                <a:srgbClr val="FFFFFF"/>
              </a:solidFill>
              <a:round/>
              <a:headEnd/>
              <a:tailEnd/>
            </a:ln>
            <a:effectLst>
              <a:outerShdw dist="107763" dir="2700000" algn="ctr" rotWithShape="0">
                <a:srgbClr val="000000">
                  <a:alpha val="50000"/>
                </a:srgbClr>
              </a:outerShdw>
            </a:effectLst>
          </p:spPr>
          <p:txBody>
            <a:bodyPr wrap="none" anchor="ctr"/>
            <a:lstStyle/>
            <a:p>
              <a:pPr fontAlgn="base">
                <a:spcBef>
                  <a:spcPct val="0"/>
                </a:spcBef>
                <a:spcAft>
                  <a:spcPct val="0"/>
                </a:spcAft>
                <a:defRPr/>
              </a:pPr>
              <a:endParaRPr lang="es-ES" dirty="0">
                <a:solidFill>
                  <a:prstClr val="white"/>
                </a:solidFill>
                <a:latin typeface="Verdana" pitchFamily="34" charset="0"/>
                <a:cs typeface="Arial" charset="0"/>
              </a:endParaRPr>
            </a:p>
          </p:txBody>
        </p:sp>
        <p:sp>
          <p:nvSpPr>
            <p:cNvPr id="33799" name="Text Box 4"/>
            <p:cNvSpPr txBox="1">
              <a:spLocks noChangeArrowheads="1"/>
            </p:cNvSpPr>
            <p:nvPr/>
          </p:nvSpPr>
          <p:spPr bwMode="auto">
            <a:xfrm>
              <a:off x="3651" y="2115"/>
              <a:ext cx="1296" cy="1687"/>
            </a:xfrm>
            <a:prstGeom prst="rect">
              <a:avLst/>
            </a:prstGeom>
            <a:solidFill>
              <a:schemeClr val="accent4">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sz="1400" dirty="0">
                  <a:solidFill>
                    <a:srgbClr val="000000"/>
                  </a:solidFill>
                  <a:latin typeface="Tw Cen MT"/>
                </a:rPr>
                <a:t>Deben Ser Consideradas Como Fuentes Del Derecho a Todas Estas Leyes Derogadas  Sin Olvidar Que La Fuente Suprema Que Es La Constitución Política De Los Estados Unidos Mexicanos Con Leyes Orgánicas Y Tratados Internacionales.</a:t>
              </a:r>
            </a:p>
            <a:p>
              <a:pPr algn="just" eaLnBrk="1" fontAlgn="base" hangingPunct="1">
                <a:spcBef>
                  <a:spcPct val="0"/>
                </a:spcBef>
                <a:spcAft>
                  <a:spcPct val="0"/>
                </a:spcAft>
                <a:defRPr/>
              </a:pPr>
              <a:endParaRPr lang="en-US" sz="1400" dirty="0">
                <a:solidFill>
                  <a:srgbClr val="000000"/>
                </a:solidFill>
              </a:endParaRPr>
            </a:p>
          </p:txBody>
        </p:sp>
        <p:sp>
          <p:nvSpPr>
            <p:cNvPr id="8" name="AutoShape 6"/>
            <p:cNvSpPr>
              <a:spLocks noChangeArrowheads="1"/>
            </p:cNvSpPr>
            <p:nvPr/>
          </p:nvSpPr>
          <p:spPr bwMode="auto">
            <a:xfrm>
              <a:off x="864" y="2094"/>
              <a:ext cx="1440" cy="1680"/>
            </a:xfrm>
            <a:prstGeom prst="roundRect">
              <a:avLst>
                <a:gd name="adj" fmla="val 16667"/>
              </a:avLst>
            </a:prstGeom>
            <a:solidFill>
              <a:schemeClr val="accent3">
                <a:lumMod val="60000"/>
                <a:lumOff val="40000"/>
              </a:schemeClr>
            </a:solidFill>
            <a:ln w="38100">
              <a:solidFill>
                <a:srgbClr val="FFFFFF"/>
              </a:solidFill>
              <a:round/>
              <a:headEnd/>
              <a:tailEnd/>
            </a:ln>
            <a:effectLst>
              <a:outerShdw dist="107763" dir="2700000" algn="ctr" rotWithShape="0">
                <a:srgbClr val="000000">
                  <a:alpha val="50000"/>
                </a:srgbClr>
              </a:outerShdw>
            </a:effectLst>
          </p:spPr>
          <p:txBody>
            <a:bodyPr wrap="none" anchor="ctr"/>
            <a:lstStyle/>
            <a:p>
              <a:pPr fontAlgn="base">
                <a:spcBef>
                  <a:spcPct val="0"/>
                </a:spcBef>
                <a:spcAft>
                  <a:spcPct val="0"/>
                </a:spcAft>
                <a:defRPr/>
              </a:pPr>
              <a:endParaRPr lang="es-ES" dirty="0">
                <a:solidFill>
                  <a:prstClr val="white"/>
                </a:solidFill>
                <a:latin typeface="Verdana" pitchFamily="34" charset="0"/>
                <a:cs typeface="Arial" charset="0"/>
              </a:endParaRPr>
            </a:p>
          </p:txBody>
        </p:sp>
        <p:sp>
          <p:nvSpPr>
            <p:cNvPr id="33801" name="Text Box 7"/>
            <p:cNvSpPr txBox="1">
              <a:spLocks noChangeArrowheads="1"/>
            </p:cNvSpPr>
            <p:nvPr/>
          </p:nvSpPr>
          <p:spPr bwMode="auto">
            <a:xfrm>
              <a:off x="924" y="2220"/>
              <a:ext cx="1284" cy="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sz="1600" dirty="0">
                  <a:solidFill>
                    <a:srgbClr val="000000"/>
                  </a:solidFill>
                  <a:latin typeface="Tw Cen MT"/>
                </a:rPr>
                <a:t>El Código De Comercio  Es Un Ordenamiento Casi Muerto, Pues Muchas De Las  Leyes  Que Contenían Fueron Derogadas Por Leyes Posteriores</a:t>
              </a:r>
              <a:r>
                <a:rPr lang="es-ES" sz="1400" dirty="0">
                  <a:solidFill>
                    <a:srgbClr val="000000"/>
                  </a:solidFill>
                </a:rPr>
                <a:t>.</a:t>
              </a:r>
            </a:p>
            <a:p>
              <a:pPr algn="just" eaLnBrk="1" fontAlgn="base" hangingPunct="1">
                <a:spcBef>
                  <a:spcPct val="0"/>
                </a:spcBef>
                <a:spcAft>
                  <a:spcPct val="0"/>
                </a:spcAft>
                <a:defRPr/>
              </a:pPr>
              <a:endParaRPr lang="en-US" sz="1400" dirty="0">
                <a:solidFill>
                  <a:srgbClr val="000000"/>
                </a:solidFill>
              </a:endParaRPr>
            </a:p>
          </p:txBody>
        </p:sp>
        <p:sp>
          <p:nvSpPr>
            <p:cNvPr id="41993" name="AutoShape 10"/>
            <p:cNvSpPr>
              <a:spLocks noChangeAspect="1" noChangeArrowheads="1" noTextEdit="1"/>
            </p:cNvSpPr>
            <p:nvPr/>
          </p:nvSpPr>
          <p:spPr bwMode="gray">
            <a:xfrm>
              <a:off x="2174" y="2031"/>
              <a:ext cx="573" cy="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s-MX">
                <a:solidFill>
                  <a:prstClr val="white"/>
                </a:solidFill>
                <a:latin typeface="Arial" panose="020B0604020202020204" pitchFamily="34" charset="0"/>
                <a:cs typeface="Arial" panose="020B0604020202020204" pitchFamily="34" charset="0"/>
              </a:endParaRPr>
            </a:p>
          </p:txBody>
        </p:sp>
        <p:sp>
          <p:nvSpPr>
            <p:cNvPr id="33803" name="Freeform 11"/>
            <p:cNvSpPr>
              <a:spLocks/>
            </p:cNvSpPr>
            <p:nvPr/>
          </p:nvSpPr>
          <p:spPr bwMode="gray">
            <a:xfrm>
              <a:off x="2174" y="2033"/>
              <a:ext cx="569" cy="782"/>
            </a:xfrm>
            <a:custGeom>
              <a:avLst/>
              <a:gdLst>
                <a:gd name="T0" fmla="*/ 517 w 580"/>
                <a:gd name="T1" fmla="*/ 0 h 798"/>
                <a:gd name="T2" fmla="*/ 515 w 580"/>
                <a:gd name="T3" fmla="*/ 78 h 798"/>
                <a:gd name="T4" fmla="*/ 506 w 580"/>
                <a:gd name="T5" fmla="*/ 156 h 798"/>
                <a:gd name="T6" fmla="*/ 492 w 580"/>
                <a:gd name="T7" fmla="*/ 222 h 798"/>
                <a:gd name="T8" fmla="*/ 469 w 580"/>
                <a:gd name="T9" fmla="*/ 288 h 798"/>
                <a:gd name="T10" fmla="*/ 440 w 580"/>
                <a:gd name="T11" fmla="*/ 346 h 798"/>
                <a:gd name="T12" fmla="*/ 403 w 580"/>
                <a:gd name="T13" fmla="*/ 399 h 798"/>
                <a:gd name="T14" fmla="*/ 359 w 580"/>
                <a:gd name="T15" fmla="*/ 450 h 798"/>
                <a:gd name="T16" fmla="*/ 306 w 580"/>
                <a:gd name="T17" fmla="*/ 496 h 798"/>
                <a:gd name="T18" fmla="*/ 240 w 580"/>
                <a:gd name="T19" fmla="*/ 540 h 798"/>
                <a:gd name="T20" fmla="*/ 169 w 580"/>
                <a:gd name="T21" fmla="*/ 581 h 798"/>
                <a:gd name="T22" fmla="*/ 169 w 580"/>
                <a:gd name="T23" fmla="*/ 707 h 798"/>
                <a:gd name="T24" fmla="*/ 0 w 580"/>
                <a:gd name="T25" fmla="*/ 455 h 798"/>
                <a:gd name="T26" fmla="*/ 169 w 580"/>
                <a:gd name="T27" fmla="*/ 204 h 798"/>
                <a:gd name="T28" fmla="*/ 169 w 580"/>
                <a:gd name="T29" fmla="*/ 330 h 798"/>
                <a:gd name="T30" fmla="*/ 200 w 580"/>
                <a:gd name="T31" fmla="*/ 326 h 798"/>
                <a:gd name="T32" fmla="*/ 234 w 580"/>
                <a:gd name="T33" fmla="*/ 315 h 798"/>
                <a:gd name="T34" fmla="*/ 273 w 580"/>
                <a:gd name="T35" fmla="*/ 298 h 798"/>
                <a:gd name="T36" fmla="*/ 311 w 580"/>
                <a:gd name="T37" fmla="*/ 274 h 798"/>
                <a:gd name="T38" fmla="*/ 350 w 580"/>
                <a:gd name="T39" fmla="*/ 249 h 798"/>
                <a:gd name="T40" fmla="*/ 385 w 580"/>
                <a:gd name="T41" fmla="*/ 217 h 798"/>
                <a:gd name="T42" fmla="*/ 421 w 580"/>
                <a:gd name="T43" fmla="*/ 184 h 798"/>
                <a:gd name="T44" fmla="*/ 451 w 580"/>
                <a:gd name="T45" fmla="*/ 148 h 798"/>
                <a:gd name="T46" fmla="*/ 478 w 580"/>
                <a:gd name="T47" fmla="*/ 112 h 798"/>
                <a:gd name="T48" fmla="*/ 497 w 580"/>
                <a:gd name="T49" fmla="*/ 72 h 798"/>
                <a:gd name="T50" fmla="*/ 512 w 580"/>
                <a:gd name="T51" fmla="*/ 34 h 798"/>
                <a:gd name="T52" fmla="*/ 515 w 580"/>
                <a:gd name="T53" fmla="*/ 0 h 798"/>
                <a:gd name="T54" fmla="*/ 517 w 580"/>
                <a:gd name="T55" fmla="*/ 0 h 79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80"/>
                <a:gd name="T85" fmla="*/ 0 h 798"/>
                <a:gd name="T86" fmla="*/ 580 w 580"/>
                <a:gd name="T87" fmla="*/ 798 h 79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ln/>
          </p:spPr>
          <p:style>
            <a:lnRef idx="1">
              <a:schemeClr val="accent2"/>
            </a:lnRef>
            <a:fillRef idx="2">
              <a:schemeClr val="accent2"/>
            </a:fillRef>
            <a:effectRef idx="1">
              <a:schemeClr val="accent2"/>
            </a:effectRef>
            <a:fontRef idx="minor">
              <a:schemeClr val="dk1"/>
            </a:fontRef>
          </p:style>
          <p:txBody>
            <a:bodyPr/>
            <a:lstStyle/>
            <a:p>
              <a:pPr fontAlgn="base">
                <a:spcBef>
                  <a:spcPct val="0"/>
                </a:spcBef>
                <a:spcAft>
                  <a:spcPct val="0"/>
                </a:spcAft>
                <a:defRPr/>
              </a:pPr>
              <a:endParaRPr lang="es-MX" dirty="0">
                <a:solidFill>
                  <a:prstClr val="black"/>
                </a:solidFill>
              </a:endParaRPr>
            </a:p>
          </p:txBody>
        </p:sp>
        <p:sp>
          <p:nvSpPr>
            <p:cNvPr id="41995" name="AutoShape 12"/>
            <p:cNvSpPr>
              <a:spLocks noChangeAspect="1" noChangeArrowheads="1" noTextEdit="1"/>
            </p:cNvSpPr>
            <p:nvPr/>
          </p:nvSpPr>
          <p:spPr bwMode="gray">
            <a:xfrm flipH="1">
              <a:off x="3115" y="2031"/>
              <a:ext cx="573" cy="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s-MX">
                <a:solidFill>
                  <a:prstClr val="white"/>
                </a:solidFill>
                <a:latin typeface="Arial" panose="020B0604020202020204" pitchFamily="34" charset="0"/>
                <a:cs typeface="Arial" panose="020B0604020202020204" pitchFamily="34" charset="0"/>
              </a:endParaRPr>
            </a:p>
          </p:txBody>
        </p:sp>
        <p:sp>
          <p:nvSpPr>
            <p:cNvPr id="33805" name="Freeform 13"/>
            <p:cNvSpPr>
              <a:spLocks/>
            </p:cNvSpPr>
            <p:nvPr/>
          </p:nvSpPr>
          <p:spPr bwMode="gray">
            <a:xfrm flipH="1">
              <a:off x="3119" y="2033"/>
              <a:ext cx="569" cy="782"/>
            </a:xfrm>
            <a:custGeom>
              <a:avLst/>
              <a:gdLst>
                <a:gd name="T0" fmla="*/ 517 w 580"/>
                <a:gd name="T1" fmla="*/ 0 h 798"/>
                <a:gd name="T2" fmla="*/ 515 w 580"/>
                <a:gd name="T3" fmla="*/ 78 h 798"/>
                <a:gd name="T4" fmla="*/ 506 w 580"/>
                <a:gd name="T5" fmla="*/ 156 h 798"/>
                <a:gd name="T6" fmla="*/ 492 w 580"/>
                <a:gd name="T7" fmla="*/ 222 h 798"/>
                <a:gd name="T8" fmla="*/ 469 w 580"/>
                <a:gd name="T9" fmla="*/ 288 h 798"/>
                <a:gd name="T10" fmla="*/ 440 w 580"/>
                <a:gd name="T11" fmla="*/ 346 h 798"/>
                <a:gd name="T12" fmla="*/ 403 w 580"/>
                <a:gd name="T13" fmla="*/ 399 h 798"/>
                <a:gd name="T14" fmla="*/ 359 w 580"/>
                <a:gd name="T15" fmla="*/ 450 h 798"/>
                <a:gd name="T16" fmla="*/ 306 w 580"/>
                <a:gd name="T17" fmla="*/ 496 h 798"/>
                <a:gd name="T18" fmla="*/ 240 w 580"/>
                <a:gd name="T19" fmla="*/ 540 h 798"/>
                <a:gd name="T20" fmla="*/ 169 w 580"/>
                <a:gd name="T21" fmla="*/ 581 h 798"/>
                <a:gd name="T22" fmla="*/ 169 w 580"/>
                <a:gd name="T23" fmla="*/ 707 h 798"/>
                <a:gd name="T24" fmla="*/ 0 w 580"/>
                <a:gd name="T25" fmla="*/ 455 h 798"/>
                <a:gd name="T26" fmla="*/ 169 w 580"/>
                <a:gd name="T27" fmla="*/ 204 h 798"/>
                <a:gd name="T28" fmla="*/ 169 w 580"/>
                <a:gd name="T29" fmla="*/ 330 h 798"/>
                <a:gd name="T30" fmla="*/ 200 w 580"/>
                <a:gd name="T31" fmla="*/ 326 h 798"/>
                <a:gd name="T32" fmla="*/ 234 w 580"/>
                <a:gd name="T33" fmla="*/ 315 h 798"/>
                <a:gd name="T34" fmla="*/ 273 w 580"/>
                <a:gd name="T35" fmla="*/ 298 h 798"/>
                <a:gd name="T36" fmla="*/ 311 w 580"/>
                <a:gd name="T37" fmla="*/ 274 h 798"/>
                <a:gd name="T38" fmla="*/ 350 w 580"/>
                <a:gd name="T39" fmla="*/ 249 h 798"/>
                <a:gd name="T40" fmla="*/ 385 w 580"/>
                <a:gd name="T41" fmla="*/ 217 h 798"/>
                <a:gd name="T42" fmla="*/ 421 w 580"/>
                <a:gd name="T43" fmla="*/ 184 h 798"/>
                <a:gd name="T44" fmla="*/ 451 w 580"/>
                <a:gd name="T45" fmla="*/ 148 h 798"/>
                <a:gd name="T46" fmla="*/ 478 w 580"/>
                <a:gd name="T47" fmla="*/ 112 h 798"/>
                <a:gd name="T48" fmla="*/ 497 w 580"/>
                <a:gd name="T49" fmla="*/ 72 h 798"/>
                <a:gd name="T50" fmla="*/ 512 w 580"/>
                <a:gd name="T51" fmla="*/ 34 h 798"/>
                <a:gd name="T52" fmla="*/ 515 w 580"/>
                <a:gd name="T53" fmla="*/ 0 h 798"/>
                <a:gd name="T54" fmla="*/ 517 w 580"/>
                <a:gd name="T55" fmla="*/ 0 h 79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80"/>
                <a:gd name="T85" fmla="*/ 0 h 798"/>
                <a:gd name="T86" fmla="*/ 580 w 580"/>
                <a:gd name="T87" fmla="*/ 798 h 79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rgbClr val="FFCC99"/>
                </a:gs>
                <a:gs pos="100000">
                  <a:srgbClr val="FFEFDF"/>
                </a:gs>
              </a:gsLst>
              <a:lin ang="0" scaled="1"/>
            </a:gradFill>
            <a:ln>
              <a:noFill/>
            </a:ln>
            <a:effectLst>
              <a:reflection blurRad="6350" stA="50000" endA="300" endPos="90000" dist="50800" dir="5400000" sy="-100000" algn="bl" rotWithShape="0"/>
            </a:effectLst>
            <a:extLst>
              <a:ext uri="{91240B29-F687-4F45-9708-019B960494DF}">
                <a14:hiddenLine xmlns:a14="http://schemas.microsoft.com/office/drawing/2010/main" w="0">
                  <a:solidFill>
                    <a:srgbClr val="000000"/>
                  </a:solidFill>
                  <a:prstDash val="solid"/>
                  <a:round/>
                  <a:headEnd/>
                  <a:tailEnd/>
                </a14:hiddenLine>
              </a:ext>
            </a:extLst>
          </p:spPr>
          <p:txBody>
            <a:bodyPr/>
            <a:lstStyle/>
            <a:p>
              <a:pPr fontAlgn="base">
                <a:spcBef>
                  <a:spcPct val="0"/>
                </a:spcBef>
                <a:spcAft>
                  <a:spcPct val="0"/>
                </a:spcAft>
                <a:defRPr/>
              </a:pPr>
              <a:endParaRPr lang="es-MX" dirty="0">
                <a:solidFill>
                  <a:prstClr val="white"/>
                </a:solidFill>
                <a:latin typeface="Arial" charset="0"/>
                <a:cs typeface="Arial" charset="0"/>
              </a:endParaRPr>
            </a:p>
          </p:txBody>
        </p:sp>
        <p:grpSp>
          <p:nvGrpSpPr>
            <p:cNvPr id="41997" name="Group 14"/>
            <p:cNvGrpSpPr>
              <a:grpSpLocks/>
            </p:cNvGrpSpPr>
            <p:nvPr/>
          </p:nvGrpSpPr>
          <p:grpSpPr bwMode="auto">
            <a:xfrm>
              <a:off x="1997" y="1008"/>
              <a:ext cx="1889" cy="1009"/>
              <a:chOff x="1997" y="1314"/>
              <a:chExt cx="1889" cy="1009"/>
            </a:xfrm>
          </p:grpSpPr>
          <p:grpSp>
            <p:nvGrpSpPr>
              <p:cNvPr id="41999" name="Group 15"/>
              <p:cNvGrpSpPr>
                <a:grpSpLocks/>
              </p:cNvGrpSpPr>
              <p:nvPr/>
            </p:nvGrpSpPr>
            <p:grpSpPr bwMode="auto">
              <a:xfrm>
                <a:off x="1997" y="1404"/>
                <a:ext cx="1889" cy="919"/>
                <a:chOff x="1973" y="1027"/>
                <a:chExt cx="1926" cy="937"/>
              </a:xfrm>
            </p:grpSpPr>
            <p:sp>
              <p:nvSpPr>
                <p:cNvPr id="42004" name="Oval 16"/>
                <p:cNvSpPr>
                  <a:spLocks noChangeArrowheads="1"/>
                </p:cNvSpPr>
                <p:nvPr/>
              </p:nvSpPr>
              <p:spPr bwMode="gray">
                <a:xfrm>
                  <a:off x="1994" y="1057"/>
                  <a:ext cx="1905" cy="907"/>
                </a:xfrm>
                <a:prstGeom prst="ellipse">
                  <a:avLst/>
                </a:prstGeom>
                <a:gradFill rotWithShape="1">
                  <a:gsLst>
                    <a:gs pos="0">
                      <a:srgbClr val="004182"/>
                    </a:gs>
                    <a:gs pos="100000">
                      <a:srgbClr val="0066CC"/>
                    </a:gs>
                  </a:gsLst>
                  <a:lin ang="2700000" scaled="1"/>
                </a:gradFill>
                <a:ln>
                  <a:noFill/>
                </a:ln>
                <a:effectLst>
                  <a:outerShdw dist="35921" dir="2700000" algn="ctr" rotWithShape="0">
                    <a:srgbClr val="000000"/>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33814" name="Oval 17"/>
                <p:cNvSpPr>
                  <a:spLocks noChangeArrowheads="1"/>
                </p:cNvSpPr>
                <p:nvPr/>
              </p:nvSpPr>
              <p:spPr bwMode="gray">
                <a:xfrm>
                  <a:off x="1973" y="1027"/>
                  <a:ext cx="1905" cy="907"/>
                </a:xfrm>
                <a:prstGeom prst="ellipse">
                  <a:avLst/>
                </a:prstGeom>
                <a:ln/>
              </p:spPr>
              <p:style>
                <a:lnRef idx="1">
                  <a:schemeClr val="accent6"/>
                </a:lnRef>
                <a:fillRef idx="2">
                  <a:schemeClr val="accent6"/>
                </a:fillRef>
                <a:effectRef idx="1">
                  <a:schemeClr val="accent6"/>
                </a:effectRef>
                <a:fontRef idx="minor">
                  <a:schemeClr val="dk1"/>
                </a:fontRef>
              </p:style>
              <p:txBody>
                <a:bodyPr wrap="none" anchor="ctr"/>
                <a:lstStyle/>
                <a:p>
                  <a:pPr fontAlgn="base">
                    <a:spcBef>
                      <a:spcPct val="0"/>
                    </a:spcBef>
                    <a:spcAft>
                      <a:spcPct val="0"/>
                    </a:spcAft>
                    <a:defRPr/>
                  </a:pPr>
                  <a:endParaRPr lang="es-MX" dirty="0">
                    <a:solidFill>
                      <a:prstClr val="black"/>
                    </a:solidFill>
                  </a:endParaRPr>
                </a:p>
              </p:txBody>
            </p:sp>
          </p:grpSp>
          <p:sp>
            <p:nvSpPr>
              <p:cNvPr id="42000" name="Oval 18"/>
              <p:cNvSpPr>
                <a:spLocks noChangeArrowheads="1"/>
              </p:cNvSpPr>
              <p:nvPr/>
            </p:nvSpPr>
            <p:spPr bwMode="gray">
              <a:xfrm>
                <a:off x="2086" y="1314"/>
                <a:ext cx="1691" cy="845"/>
              </a:xfrm>
              <a:prstGeom prst="ellipse">
                <a:avLst/>
              </a:prstGeom>
              <a:gradFill rotWithShape="1">
                <a:gsLst>
                  <a:gs pos="0">
                    <a:srgbClr val="765E00"/>
                  </a:gs>
                  <a:gs pos="100000">
                    <a:srgbClr val="FFCC00"/>
                  </a:gs>
                </a:gsLst>
                <a:lin ang="27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33810" name="Oval 19"/>
              <p:cNvSpPr>
                <a:spLocks noChangeArrowheads="1"/>
              </p:cNvSpPr>
              <p:nvPr/>
            </p:nvSpPr>
            <p:spPr bwMode="gray">
              <a:xfrm>
                <a:off x="2108" y="1319"/>
                <a:ext cx="1650" cy="824"/>
              </a:xfrm>
              <a:prstGeom prst="ellipse">
                <a:avLst/>
              </a:prstGeom>
              <a:ln/>
            </p:spPr>
            <p:style>
              <a:lnRef idx="1">
                <a:schemeClr val="accent4"/>
              </a:lnRef>
              <a:fillRef idx="2">
                <a:schemeClr val="accent4"/>
              </a:fillRef>
              <a:effectRef idx="1">
                <a:schemeClr val="accent4"/>
              </a:effectRef>
              <a:fontRef idx="minor">
                <a:schemeClr val="dk1"/>
              </a:fontRef>
            </p:style>
            <p:txBody>
              <a:bodyPr vert="eaVert" wrap="none" anchor="ctr"/>
              <a:lstStyle/>
              <a:p>
                <a:pPr fontAlgn="base">
                  <a:spcBef>
                    <a:spcPct val="0"/>
                  </a:spcBef>
                  <a:spcAft>
                    <a:spcPct val="0"/>
                  </a:spcAft>
                  <a:defRPr/>
                </a:pPr>
                <a:endParaRPr lang="es-MX" dirty="0">
                  <a:solidFill>
                    <a:prstClr val="black"/>
                  </a:solidFill>
                </a:endParaRPr>
              </a:p>
            </p:txBody>
          </p:sp>
          <p:sp>
            <p:nvSpPr>
              <p:cNvPr id="42002" name="Oval 20"/>
              <p:cNvSpPr>
                <a:spLocks noChangeArrowheads="1"/>
              </p:cNvSpPr>
              <p:nvPr/>
            </p:nvSpPr>
            <p:spPr bwMode="gray">
              <a:xfrm>
                <a:off x="2125" y="1327"/>
                <a:ext cx="1570" cy="770"/>
              </a:xfrm>
              <a:prstGeom prst="ellipse">
                <a:avLst/>
              </a:prstGeom>
              <a:gradFill rotWithShape="1">
                <a:gsLst>
                  <a:gs pos="0">
                    <a:srgbClr val="CAA200"/>
                  </a:gs>
                  <a:gs pos="100000">
                    <a:srgbClr val="FFCC00">
                      <a:alpha val="48000"/>
                    </a:srgbClr>
                  </a:gs>
                </a:gsLst>
                <a:lin ang="27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42003" name="Oval 21"/>
              <p:cNvSpPr>
                <a:spLocks noChangeArrowheads="1"/>
              </p:cNvSpPr>
              <p:nvPr/>
            </p:nvSpPr>
            <p:spPr bwMode="gray">
              <a:xfrm>
                <a:off x="2208" y="1344"/>
                <a:ext cx="1382" cy="624"/>
              </a:xfrm>
              <a:prstGeom prst="ellipse">
                <a:avLst/>
              </a:prstGeom>
              <a:gradFill rotWithShape="1">
                <a:gsLst>
                  <a:gs pos="0">
                    <a:srgbClr val="FFFFFF"/>
                  </a:gs>
                  <a:gs pos="100000">
                    <a:srgbClr val="FFCC00">
                      <a:alpha val="37999"/>
                    </a:srgbClr>
                  </a:gs>
                </a:gsLst>
                <a:lin ang="27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grpSp>
        <p:sp>
          <p:nvSpPr>
            <p:cNvPr id="41998" name="Text Box 22"/>
            <p:cNvSpPr txBox="1">
              <a:spLocks noChangeArrowheads="1"/>
            </p:cNvSpPr>
            <p:nvPr/>
          </p:nvSpPr>
          <p:spPr bwMode="auto">
            <a:xfrm>
              <a:off x="2336" y="1117"/>
              <a:ext cx="1315" cy="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r>
                <a:rPr lang="en-US" altLang="es-MX" sz="2400" b="1">
                  <a:solidFill>
                    <a:srgbClr val="000000"/>
                  </a:solidFill>
                  <a:latin typeface="Algerian" panose="04020705040A02060702" pitchFamily="82" charset="0"/>
                </a:rPr>
                <a:t>CÓDIGO DE </a:t>
              </a:r>
            </a:p>
            <a:p>
              <a:pPr eaLnBrk="1" fontAlgn="base" hangingPunct="1">
                <a:spcBef>
                  <a:spcPct val="0"/>
                </a:spcBef>
                <a:spcAft>
                  <a:spcPct val="0"/>
                </a:spcAft>
              </a:pPr>
              <a:r>
                <a:rPr lang="en-US" altLang="es-MX" sz="2400" b="1">
                  <a:solidFill>
                    <a:srgbClr val="000000"/>
                  </a:solidFill>
                  <a:latin typeface="Algerian" panose="04020705040A02060702" pitchFamily="82" charset="0"/>
                </a:rPr>
                <a:t>COMERCIO</a:t>
              </a:r>
            </a:p>
            <a:p>
              <a:pPr eaLnBrk="1" fontAlgn="base" hangingPunct="1">
                <a:spcBef>
                  <a:spcPct val="0"/>
                </a:spcBef>
                <a:spcAft>
                  <a:spcPct val="0"/>
                </a:spcAft>
              </a:pPr>
              <a:endParaRPr lang="en-US" altLang="es-MX" sz="1400">
                <a:solidFill>
                  <a:srgbClr val="000000"/>
                </a:solidFill>
              </a:endParaRPr>
            </a:p>
          </p:txBody>
        </p:sp>
      </p:grpSp>
      <p:pic>
        <p:nvPicPr>
          <p:cNvPr id="33816" name="Picture 24" descr="http://tecnoautos.com/wp-content/uploads/2011/06/codigo_del_comercio.jpg?65a80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1920" y="1477395"/>
            <a:ext cx="2263080" cy="1749994"/>
          </a:xfrm>
          <a:prstGeom prst="rect">
            <a:avLst/>
          </a:prstGeom>
          <a:noFill/>
          <a:effectLst>
            <a:reflection blurRad="6350" stA="50000" endA="300" endPos="90000" dist="508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9091553"/>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3"/>
          <p:cNvSpPr txBox="1">
            <a:spLocks noChangeArrowheads="1"/>
          </p:cNvSpPr>
          <p:nvPr/>
        </p:nvSpPr>
        <p:spPr bwMode="auto">
          <a:xfrm>
            <a:off x="2496097" y="218780"/>
            <a:ext cx="7344816" cy="1508105"/>
          </a:xfrm>
          <a:prstGeom prst="rect">
            <a:avLst/>
          </a:prstGeom>
          <a:noFill/>
          <a:ln w="9525">
            <a:noFill/>
            <a:miter lim="800000"/>
            <a:headEnd/>
            <a:tailEnd/>
          </a:ln>
        </p:spPr>
        <p:txBody>
          <a:bodyP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base">
              <a:spcBef>
                <a:spcPct val="50000"/>
              </a:spcBef>
              <a:spcAft>
                <a:spcPct val="0"/>
              </a:spcAft>
              <a:buFont typeface="Wingdings" pitchFamily="2" charset="2"/>
              <a:buNone/>
              <a:defRPr/>
            </a:pPr>
            <a:r>
              <a:rPr lang="es-MX" sz="32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cs typeface="Arial" panose="020B0604020202020204" pitchFamily="34" charset="0"/>
              </a:rPr>
              <a:t>LEYES ESPECIALES MERCANTILES </a:t>
            </a:r>
            <a:endParaRPr lang="es-ES" sz="32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cs typeface="Arial" panose="020B0604020202020204" pitchFamily="34" charset="0"/>
            </a:endParaRPr>
          </a:p>
          <a:p>
            <a:pPr algn="just" fontAlgn="base">
              <a:spcBef>
                <a:spcPct val="50000"/>
              </a:spcBef>
              <a:spcAft>
                <a:spcPct val="0"/>
              </a:spcAft>
              <a:buFont typeface="Wingdings" pitchFamily="2" charset="2"/>
              <a:buNone/>
              <a:defRPr/>
            </a:pPr>
            <a:endParaRPr lang="es-ES" sz="40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Arial" panose="020B0604020202020204" pitchFamily="34" charset="0"/>
              <a:cs typeface="Arial" panose="020B0604020202020204" pitchFamily="34" charset="0"/>
            </a:endParaRPr>
          </a:p>
        </p:txBody>
      </p:sp>
      <p:grpSp>
        <p:nvGrpSpPr>
          <p:cNvPr id="34819" name="Group 4"/>
          <p:cNvGrpSpPr>
            <a:grpSpLocks/>
          </p:cNvGrpSpPr>
          <p:nvPr/>
        </p:nvGrpSpPr>
        <p:grpSpPr bwMode="auto">
          <a:xfrm>
            <a:off x="1290321" y="1789654"/>
            <a:ext cx="1725613" cy="482600"/>
            <a:chOff x="816" y="2304"/>
            <a:chExt cx="1440" cy="448"/>
          </a:xfrm>
          <a:solidFill>
            <a:schemeClr val="accent2">
              <a:lumMod val="40000"/>
              <a:lumOff val="60000"/>
            </a:schemeClr>
          </a:solidFill>
        </p:grpSpPr>
        <p:sp>
          <p:nvSpPr>
            <p:cNvPr id="34841" name="Freeform 5"/>
            <p:cNvSpPr>
              <a:spLocks/>
            </p:cNvSpPr>
            <p:nvPr/>
          </p:nvSpPr>
          <p:spPr bwMode="gray">
            <a:xfrm>
              <a:off x="901" y="2562"/>
              <a:ext cx="1270" cy="190"/>
            </a:xfrm>
            <a:custGeom>
              <a:avLst/>
              <a:gdLst>
                <a:gd name="T0" fmla="*/ 2381 w 1120"/>
                <a:gd name="T1" fmla="*/ 46 h 252"/>
                <a:gd name="T2" fmla="*/ 2371 w 1120"/>
                <a:gd name="T3" fmla="*/ 46 h 252"/>
                <a:gd name="T4" fmla="*/ 2337 w 1120"/>
                <a:gd name="T5" fmla="*/ 45 h 252"/>
                <a:gd name="T6" fmla="*/ 2284 w 1120"/>
                <a:gd name="T7" fmla="*/ 44 h 252"/>
                <a:gd name="T8" fmla="*/ 2208 w 1120"/>
                <a:gd name="T9" fmla="*/ 43 h 252"/>
                <a:gd name="T10" fmla="*/ 2110 w 1120"/>
                <a:gd name="T11" fmla="*/ 41 h 252"/>
                <a:gd name="T12" fmla="*/ 1996 w 1120"/>
                <a:gd name="T13" fmla="*/ 39 h 252"/>
                <a:gd name="T14" fmla="*/ 1862 w 1120"/>
                <a:gd name="T15" fmla="*/ 38 h 252"/>
                <a:gd name="T16" fmla="*/ 1712 w 1120"/>
                <a:gd name="T17" fmla="*/ 36 h 252"/>
                <a:gd name="T18" fmla="*/ 1553 w 1120"/>
                <a:gd name="T19" fmla="*/ 35 h 252"/>
                <a:gd name="T20" fmla="*/ 1373 w 1120"/>
                <a:gd name="T21" fmla="*/ 34 h 252"/>
                <a:gd name="T22" fmla="*/ 1180 w 1120"/>
                <a:gd name="T23" fmla="*/ 34 h 252"/>
                <a:gd name="T24" fmla="*/ 990 w 1120"/>
                <a:gd name="T25" fmla="*/ 34 h 252"/>
                <a:gd name="T26" fmla="*/ 815 w 1120"/>
                <a:gd name="T27" fmla="*/ 35 h 252"/>
                <a:gd name="T28" fmla="*/ 654 w 1120"/>
                <a:gd name="T29" fmla="*/ 36 h 252"/>
                <a:gd name="T30" fmla="*/ 506 w 1120"/>
                <a:gd name="T31" fmla="*/ 38 h 252"/>
                <a:gd name="T32" fmla="*/ 380 w 1120"/>
                <a:gd name="T33" fmla="*/ 39 h 252"/>
                <a:gd name="T34" fmla="*/ 269 w 1120"/>
                <a:gd name="T35" fmla="*/ 41 h 252"/>
                <a:gd name="T36" fmla="*/ 173 w 1120"/>
                <a:gd name="T37" fmla="*/ 43 h 252"/>
                <a:gd name="T38" fmla="*/ 98 w 1120"/>
                <a:gd name="T39" fmla="*/ 44 h 252"/>
                <a:gd name="T40" fmla="*/ 42 w 1120"/>
                <a:gd name="T41" fmla="*/ 45 h 252"/>
                <a:gd name="T42" fmla="*/ 12 w 1120"/>
                <a:gd name="T43" fmla="*/ 46 h 252"/>
                <a:gd name="T44" fmla="*/ 0 w 1120"/>
                <a:gd name="T45" fmla="*/ 46 h 252"/>
                <a:gd name="T46" fmla="*/ 0 w 1120"/>
                <a:gd name="T47" fmla="*/ 11 h 252"/>
                <a:gd name="T48" fmla="*/ 1189 w 1120"/>
                <a:gd name="T49" fmla="*/ 0 h 252"/>
                <a:gd name="T50" fmla="*/ 2381 w 1120"/>
                <a:gd name="T51" fmla="*/ 11 h 252"/>
                <a:gd name="T52" fmla="*/ 2381 w 1120"/>
                <a:gd name="T53" fmla="*/ 46 h 252"/>
                <a:gd name="T54" fmla="*/ 2381 w 1120"/>
                <a:gd name="T55" fmla="*/ 46 h 25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20"/>
                <a:gd name="T85" fmla="*/ 0 h 252"/>
                <a:gd name="T86" fmla="*/ 1120 w 1120"/>
                <a:gd name="T87" fmla="*/ 252 h 25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close/>
                </a:path>
              </a:pathLst>
            </a:custGeom>
            <a:grpFill/>
            <a:ln/>
          </p:spPr>
          <p:style>
            <a:lnRef idx="1">
              <a:schemeClr val="accent1"/>
            </a:lnRef>
            <a:fillRef idx="3">
              <a:schemeClr val="accent1"/>
            </a:fillRef>
            <a:effectRef idx="2">
              <a:schemeClr val="accent1"/>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70" name="Rectangle 6"/>
            <p:cNvSpPr>
              <a:spLocks noChangeArrowheads="1"/>
            </p:cNvSpPr>
            <p:nvPr/>
          </p:nvSpPr>
          <p:spPr bwMode="gray">
            <a:xfrm>
              <a:off x="816" y="2304"/>
              <a:ext cx="1440" cy="393"/>
            </a:xfrm>
            <a:prstGeom prst="rect">
              <a:avLst/>
            </a:prstGeom>
            <a:grpFill/>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fontAlgn="base">
                <a:spcBef>
                  <a:spcPct val="0"/>
                </a:spcBef>
                <a:spcAft>
                  <a:spcPct val="0"/>
                </a:spcAft>
                <a:defRPr/>
              </a:pPr>
              <a:r>
                <a:rPr lang="en-US" b="1" dirty="0">
                  <a:solidFill>
                    <a:srgbClr val="000000"/>
                  </a:solidFill>
                  <a:effectLst>
                    <a:outerShdw blurRad="38100" dist="38100" dir="2700000" algn="tl">
                      <a:srgbClr val="FFFFFF"/>
                    </a:outerShdw>
                  </a:effectLst>
                </a:rPr>
                <a:t>1. </a:t>
              </a:r>
            </a:p>
          </p:txBody>
        </p:sp>
      </p:grpSp>
      <p:grpSp>
        <p:nvGrpSpPr>
          <p:cNvPr id="34820" name="Group 7"/>
          <p:cNvGrpSpPr>
            <a:grpSpLocks/>
          </p:cNvGrpSpPr>
          <p:nvPr/>
        </p:nvGrpSpPr>
        <p:grpSpPr bwMode="auto">
          <a:xfrm>
            <a:off x="1290321" y="3068753"/>
            <a:ext cx="1725613" cy="482600"/>
            <a:chOff x="816" y="2304"/>
            <a:chExt cx="1440" cy="448"/>
          </a:xfrm>
          <a:solidFill>
            <a:schemeClr val="bg2">
              <a:lumMod val="60000"/>
              <a:lumOff val="40000"/>
            </a:schemeClr>
          </a:solidFill>
        </p:grpSpPr>
        <p:sp>
          <p:nvSpPr>
            <p:cNvPr id="34839" name="Freeform 8"/>
            <p:cNvSpPr>
              <a:spLocks/>
            </p:cNvSpPr>
            <p:nvPr/>
          </p:nvSpPr>
          <p:spPr bwMode="gray">
            <a:xfrm>
              <a:off x="901" y="2562"/>
              <a:ext cx="1270" cy="190"/>
            </a:xfrm>
            <a:custGeom>
              <a:avLst/>
              <a:gdLst>
                <a:gd name="T0" fmla="*/ 2381 w 1120"/>
                <a:gd name="T1" fmla="*/ 46 h 252"/>
                <a:gd name="T2" fmla="*/ 2371 w 1120"/>
                <a:gd name="T3" fmla="*/ 46 h 252"/>
                <a:gd name="T4" fmla="*/ 2337 w 1120"/>
                <a:gd name="T5" fmla="*/ 45 h 252"/>
                <a:gd name="T6" fmla="*/ 2284 w 1120"/>
                <a:gd name="T7" fmla="*/ 44 h 252"/>
                <a:gd name="T8" fmla="*/ 2208 w 1120"/>
                <a:gd name="T9" fmla="*/ 43 h 252"/>
                <a:gd name="T10" fmla="*/ 2110 w 1120"/>
                <a:gd name="T11" fmla="*/ 41 h 252"/>
                <a:gd name="T12" fmla="*/ 1996 w 1120"/>
                <a:gd name="T13" fmla="*/ 39 h 252"/>
                <a:gd name="T14" fmla="*/ 1862 w 1120"/>
                <a:gd name="T15" fmla="*/ 38 h 252"/>
                <a:gd name="T16" fmla="*/ 1712 w 1120"/>
                <a:gd name="T17" fmla="*/ 36 h 252"/>
                <a:gd name="T18" fmla="*/ 1553 w 1120"/>
                <a:gd name="T19" fmla="*/ 35 h 252"/>
                <a:gd name="T20" fmla="*/ 1373 w 1120"/>
                <a:gd name="T21" fmla="*/ 34 h 252"/>
                <a:gd name="T22" fmla="*/ 1180 w 1120"/>
                <a:gd name="T23" fmla="*/ 34 h 252"/>
                <a:gd name="T24" fmla="*/ 990 w 1120"/>
                <a:gd name="T25" fmla="*/ 34 h 252"/>
                <a:gd name="T26" fmla="*/ 815 w 1120"/>
                <a:gd name="T27" fmla="*/ 35 h 252"/>
                <a:gd name="T28" fmla="*/ 654 w 1120"/>
                <a:gd name="T29" fmla="*/ 36 h 252"/>
                <a:gd name="T30" fmla="*/ 506 w 1120"/>
                <a:gd name="T31" fmla="*/ 38 h 252"/>
                <a:gd name="T32" fmla="*/ 380 w 1120"/>
                <a:gd name="T33" fmla="*/ 39 h 252"/>
                <a:gd name="T34" fmla="*/ 269 w 1120"/>
                <a:gd name="T35" fmla="*/ 41 h 252"/>
                <a:gd name="T36" fmla="*/ 173 w 1120"/>
                <a:gd name="T37" fmla="*/ 43 h 252"/>
                <a:gd name="T38" fmla="*/ 98 w 1120"/>
                <a:gd name="T39" fmla="*/ 44 h 252"/>
                <a:gd name="T40" fmla="*/ 42 w 1120"/>
                <a:gd name="T41" fmla="*/ 45 h 252"/>
                <a:gd name="T42" fmla="*/ 12 w 1120"/>
                <a:gd name="T43" fmla="*/ 46 h 252"/>
                <a:gd name="T44" fmla="*/ 0 w 1120"/>
                <a:gd name="T45" fmla="*/ 46 h 252"/>
                <a:gd name="T46" fmla="*/ 0 w 1120"/>
                <a:gd name="T47" fmla="*/ 11 h 252"/>
                <a:gd name="T48" fmla="*/ 1189 w 1120"/>
                <a:gd name="T49" fmla="*/ 0 h 252"/>
                <a:gd name="T50" fmla="*/ 2381 w 1120"/>
                <a:gd name="T51" fmla="*/ 11 h 252"/>
                <a:gd name="T52" fmla="*/ 2381 w 1120"/>
                <a:gd name="T53" fmla="*/ 46 h 252"/>
                <a:gd name="T54" fmla="*/ 2381 w 1120"/>
                <a:gd name="T55" fmla="*/ 46 h 25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20"/>
                <a:gd name="T85" fmla="*/ 0 h 252"/>
                <a:gd name="T86" fmla="*/ 1120 w 1120"/>
                <a:gd name="T87" fmla="*/ 252 h 25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close/>
                </a:path>
              </a:pathLst>
            </a:custGeom>
            <a:grpFill/>
            <a:ln/>
          </p:spPr>
          <p:style>
            <a:lnRef idx="1">
              <a:schemeClr val="accent2"/>
            </a:lnRef>
            <a:fillRef idx="3">
              <a:schemeClr val="accent2"/>
            </a:fillRef>
            <a:effectRef idx="2">
              <a:schemeClr val="accent2"/>
            </a:effectRef>
            <a:fontRef idx="minor">
              <a:schemeClr val="lt1"/>
            </a:fontRef>
          </p:style>
          <p:txBody>
            <a:bodyPr/>
            <a:lstStyle/>
            <a:p>
              <a:pPr fontAlgn="base">
                <a:spcBef>
                  <a:spcPct val="0"/>
                </a:spcBef>
                <a:spcAft>
                  <a:spcPct val="0"/>
                </a:spcAft>
                <a:defRPr/>
              </a:pPr>
              <a:endParaRPr lang="es-MX" dirty="0">
                <a:solidFill>
                  <a:prstClr val="white"/>
                </a:solidFill>
              </a:endParaRPr>
            </a:p>
          </p:txBody>
        </p:sp>
        <p:sp>
          <p:nvSpPr>
            <p:cNvPr id="73" name="Rectangle 9"/>
            <p:cNvSpPr>
              <a:spLocks noChangeArrowheads="1"/>
            </p:cNvSpPr>
            <p:nvPr/>
          </p:nvSpPr>
          <p:spPr bwMode="gray">
            <a:xfrm>
              <a:off x="816" y="2304"/>
              <a:ext cx="1440" cy="393"/>
            </a:xfrm>
            <a:prstGeom prst="rect">
              <a:avLst/>
            </a:prstGeom>
            <a:grpFill/>
            <a:ln>
              <a:headEnd/>
              <a:tailEnd/>
            </a:ln>
          </p:spPr>
          <p:style>
            <a:lnRef idx="1">
              <a:schemeClr val="accent2"/>
            </a:lnRef>
            <a:fillRef idx="3">
              <a:schemeClr val="accent2"/>
            </a:fillRef>
            <a:effectRef idx="2">
              <a:schemeClr val="accent2"/>
            </a:effectRef>
            <a:fontRef idx="minor">
              <a:schemeClr val="lt1"/>
            </a:fontRef>
          </p:style>
          <p:txBody>
            <a:bodyPr wrap="none" anchor="ctr"/>
            <a:lstStyle/>
            <a:p>
              <a:pPr algn="ctr" fontAlgn="base">
                <a:spcBef>
                  <a:spcPct val="0"/>
                </a:spcBef>
                <a:spcAft>
                  <a:spcPct val="0"/>
                </a:spcAft>
                <a:defRPr/>
              </a:pPr>
              <a:r>
                <a:rPr lang="en-US" b="1" dirty="0">
                  <a:solidFill>
                    <a:srgbClr val="000000"/>
                  </a:solidFill>
                  <a:effectLst>
                    <a:outerShdw blurRad="38100" dist="38100" dir="2700000" algn="tl">
                      <a:srgbClr val="FFFFFF"/>
                    </a:outerShdw>
                  </a:effectLst>
                </a:rPr>
                <a:t>2.</a:t>
              </a:r>
            </a:p>
          </p:txBody>
        </p:sp>
      </p:grpSp>
      <p:grpSp>
        <p:nvGrpSpPr>
          <p:cNvPr id="34821" name="Group 10"/>
          <p:cNvGrpSpPr>
            <a:grpSpLocks/>
          </p:cNvGrpSpPr>
          <p:nvPr/>
        </p:nvGrpSpPr>
        <p:grpSpPr bwMode="auto">
          <a:xfrm>
            <a:off x="1290320" y="4180965"/>
            <a:ext cx="1725613" cy="482600"/>
            <a:chOff x="816" y="2304"/>
            <a:chExt cx="1440" cy="448"/>
          </a:xfrm>
          <a:solidFill>
            <a:srgbClr val="00B0F0"/>
          </a:solidFill>
        </p:grpSpPr>
        <p:sp>
          <p:nvSpPr>
            <p:cNvPr id="34837" name="Freeform 11"/>
            <p:cNvSpPr>
              <a:spLocks/>
            </p:cNvSpPr>
            <p:nvPr/>
          </p:nvSpPr>
          <p:spPr bwMode="gray">
            <a:xfrm>
              <a:off x="901" y="2562"/>
              <a:ext cx="1270" cy="190"/>
            </a:xfrm>
            <a:custGeom>
              <a:avLst/>
              <a:gdLst>
                <a:gd name="T0" fmla="*/ 2381 w 1120"/>
                <a:gd name="T1" fmla="*/ 46 h 252"/>
                <a:gd name="T2" fmla="*/ 2371 w 1120"/>
                <a:gd name="T3" fmla="*/ 46 h 252"/>
                <a:gd name="T4" fmla="*/ 2337 w 1120"/>
                <a:gd name="T5" fmla="*/ 45 h 252"/>
                <a:gd name="T6" fmla="*/ 2284 w 1120"/>
                <a:gd name="T7" fmla="*/ 44 h 252"/>
                <a:gd name="T8" fmla="*/ 2208 w 1120"/>
                <a:gd name="T9" fmla="*/ 43 h 252"/>
                <a:gd name="T10" fmla="*/ 2110 w 1120"/>
                <a:gd name="T11" fmla="*/ 41 h 252"/>
                <a:gd name="T12" fmla="*/ 1996 w 1120"/>
                <a:gd name="T13" fmla="*/ 39 h 252"/>
                <a:gd name="T14" fmla="*/ 1862 w 1120"/>
                <a:gd name="T15" fmla="*/ 38 h 252"/>
                <a:gd name="T16" fmla="*/ 1712 w 1120"/>
                <a:gd name="T17" fmla="*/ 36 h 252"/>
                <a:gd name="T18" fmla="*/ 1553 w 1120"/>
                <a:gd name="T19" fmla="*/ 35 h 252"/>
                <a:gd name="T20" fmla="*/ 1373 w 1120"/>
                <a:gd name="T21" fmla="*/ 34 h 252"/>
                <a:gd name="T22" fmla="*/ 1180 w 1120"/>
                <a:gd name="T23" fmla="*/ 34 h 252"/>
                <a:gd name="T24" fmla="*/ 990 w 1120"/>
                <a:gd name="T25" fmla="*/ 34 h 252"/>
                <a:gd name="T26" fmla="*/ 815 w 1120"/>
                <a:gd name="T27" fmla="*/ 35 h 252"/>
                <a:gd name="T28" fmla="*/ 654 w 1120"/>
                <a:gd name="T29" fmla="*/ 36 h 252"/>
                <a:gd name="T30" fmla="*/ 506 w 1120"/>
                <a:gd name="T31" fmla="*/ 38 h 252"/>
                <a:gd name="T32" fmla="*/ 380 w 1120"/>
                <a:gd name="T33" fmla="*/ 39 h 252"/>
                <a:gd name="T34" fmla="*/ 269 w 1120"/>
                <a:gd name="T35" fmla="*/ 41 h 252"/>
                <a:gd name="T36" fmla="*/ 173 w 1120"/>
                <a:gd name="T37" fmla="*/ 43 h 252"/>
                <a:gd name="T38" fmla="*/ 98 w 1120"/>
                <a:gd name="T39" fmla="*/ 44 h 252"/>
                <a:gd name="T40" fmla="*/ 42 w 1120"/>
                <a:gd name="T41" fmla="*/ 45 h 252"/>
                <a:gd name="T42" fmla="*/ 12 w 1120"/>
                <a:gd name="T43" fmla="*/ 46 h 252"/>
                <a:gd name="T44" fmla="*/ 0 w 1120"/>
                <a:gd name="T45" fmla="*/ 46 h 252"/>
                <a:gd name="T46" fmla="*/ 0 w 1120"/>
                <a:gd name="T47" fmla="*/ 11 h 252"/>
                <a:gd name="T48" fmla="*/ 1189 w 1120"/>
                <a:gd name="T49" fmla="*/ 0 h 252"/>
                <a:gd name="T50" fmla="*/ 2381 w 1120"/>
                <a:gd name="T51" fmla="*/ 11 h 252"/>
                <a:gd name="T52" fmla="*/ 2381 w 1120"/>
                <a:gd name="T53" fmla="*/ 46 h 252"/>
                <a:gd name="T54" fmla="*/ 2381 w 1120"/>
                <a:gd name="T55" fmla="*/ 46 h 25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20"/>
                <a:gd name="T85" fmla="*/ 0 h 252"/>
                <a:gd name="T86" fmla="*/ 1120 w 1120"/>
                <a:gd name="T87" fmla="*/ 252 h 25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fontAlgn="base">
                <a:spcBef>
                  <a:spcPct val="0"/>
                </a:spcBef>
                <a:spcAft>
                  <a:spcPct val="0"/>
                </a:spcAft>
                <a:defRPr/>
              </a:pPr>
              <a:endParaRPr lang="es-MX" dirty="0">
                <a:solidFill>
                  <a:prstClr val="white"/>
                </a:solidFill>
                <a:latin typeface="Arial" charset="0"/>
                <a:cs typeface="Arial" charset="0"/>
              </a:endParaRPr>
            </a:p>
          </p:txBody>
        </p:sp>
        <p:sp>
          <p:nvSpPr>
            <p:cNvPr id="76" name="Rectangle 12"/>
            <p:cNvSpPr>
              <a:spLocks noChangeArrowheads="1"/>
            </p:cNvSpPr>
            <p:nvPr/>
          </p:nvSpPr>
          <p:spPr bwMode="gray">
            <a:xfrm>
              <a:off x="816" y="2304"/>
              <a:ext cx="1440" cy="393"/>
            </a:xfrm>
            <a:prstGeom prst="rect">
              <a:avLst/>
            </a:prstGeom>
            <a:grpFill/>
            <a:ln w="9525" algn="ctr">
              <a:noFill/>
              <a:miter lim="800000"/>
              <a:headEnd/>
              <a:tailEnd/>
            </a:ln>
            <a:effectLst/>
          </p:spPr>
          <p:txBody>
            <a:bodyPr wrap="none" anchor="ctr"/>
            <a:lstStyle/>
            <a:p>
              <a:pPr algn="ctr" fontAlgn="base">
                <a:spcBef>
                  <a:spcPct val="0"/>
                </a:spcBef>
                <a:spcAft>
                  <a:spcPct val="0"/>
                </a:spcAft>
                <a:defRPr/>
              </a:pPr>
              <a:r>
                <a:rPr lang="en-US" b="1" dirty="0">
                  <a:solidFill>
                    <a:srgbClr val="000000"/>
                  </a:solidFill>
                  <a:effectLst>
                    <a:outerShdw blurRad="38100" dist="38100" dir="2700000" algn="tl">
                      <a:srgbClr val="FFFFFF"/>
                    </a:outerShdw>
                  </a:effectLst>
                  <a:latin typeface="Arial" charset="0"/>
                  <a:cs typeface="Arial" charset="0"/>
                </a:rPr>
                <a:t>3. </a:t>
              </a:r>
            </a:p>
          </p:txBody>
        </p:sp>
      </p:grpSp>
      <p:grpSp>
        <p:nvGrpSpPr>
          <p:cNvPr id="34822" name="Group 13"/>
          <p:cNvGrpSpPr>
            <a:grpSpLocks/>
          </p:cNvGrpSpPr>
          <p:nvPr/>
        </p:nvGrpSpPr>
        <p:grpSpPr bwMode="auto">
          <a:xfrm>
            <a:off x="1290319" y="5485607"/>
            <a:ext cx="1725613" cy="482600"/>
            <a:chOff x="816" y="2304"/>
            <a:chExt cx="1440" cy="448"/>
          </a:xfrm>
          <a:solidFill>
            <a:schemeClr val="accent3">
              <a:lumMod val="60000"/>
              <a:lumOff val="40000"/>
            </a:schemeClr>
          </a:solidFill>
        </p:grpSpPr>
        <p:sp>
          <p:nvSpPr>
            <p:cNvPr id="34835" name="Freeform 14"/>
            <p:cNvSpPr>
              <a:spLocks/>
            </p:cNvSpPr>
            <p:nvPr/>
          </p:nvSpPr>
          <p:spPr bwMode="gray">
            <a:xfrm>
              <a:off x="901" y="2562"/>
              <a:ext cx="1270" cy="190"/>
            </a:xfrm>
            <a:custGeom>
              <a:avLst/>
              <a:gdLst>
                <a:gd name="T0" fmla="*/ 2381 w 1120"/>
                <a:gd name="T1" fmla="*/ 46 h 252"/>
                <a:gd name="T2" fmla="*/ 2371 w 1120"/>
                <a:gd name="T3" fmla="*/ 46 h 252"/>
                <a:gd name="T4" fmla="*/ 2337 w 1120"/>
                <a:gd name="T5" fmla="*/ 45 h 252"/>
                <a:gd name="T6" fmla="*/ 2284 w 1120"/>
                <a:gd name="T7" fmla="*/ 44 h 252"/>
                <a:gd name="T8" fmla="*/ 2208 w 1120"/>
                <a:gd name="T9" fmla="*/ 43 h 252"/>
                <a:gd name="T10" fmla="*/ 2110 w 1120"/>
                <a:gd name="T11" fmla="*/ 41 h 252"/>
                <a:gd name="T12" fmla="*/ 1996 w 1120"/>
                <a:gd name="T13" fmla="*/ 39 h 252"/>
                <a:gd name="T14" fmla="*/ 1862 w 1120"/>
                <a:gd name="T15" fmla="*/ 38 h 252"/>
                <a:gd name="T16" fmla="*/ 1712 w 1120"/>
                <a:gd name="T17" fmla="*/ 36 h 252"/>
                <a:gd name="T18" fmla="*/ 1553 w 1120"/>
                <a:gd name="T19" fmla="*/ 35 h 252"/>
                <a:gd name="T20" fmla="*/ 1373 w 1120"/>
                <a:gd name="T21" fmla="*/ 34 h 252"/>
                <a:gd name="T22" fmla="*/ 1180 w 1120"/>
                <a:gd name="T23" fmla="*/ 34 h 252"/>
                <a:gd name="T24" fmla="*/ 990 w 1120"/>
                <a:gd name="T25" fmla="*/ 34 h 252"/>
                <a:gd name="T26" fmla="*/ 815 w 1120"/>
                <a:gd name="T27" fmla="*/ 35 h 252"/>
                <a:gd name="T28" fmla="*/ 654 w 1120"/>
                <a:gd name="T29" fmla="*/ 36 h 252"/>
                <a:gd name="T30" fmla="*/ 506 w 1120"/>
                <a:gd name="T31" fmla="*/ 38 h 252"/>
                <a:gd name="T32" fmla="*/ 380 w 1120"/>
                <a:gd name="T33" fmla="*/ 39 h 252"/>
                <a:gd name="T34" fmla="*/ 269 w 1120"/>
                <a:gd name="T35" fmla="*/ 41 h 252"/>
                <a:gd name="T36" fmla="*/ 173 w 1120"/>
                <a:gd name="T37" fmla="*/ 43 h 252"/>
                <a:gd name="T38" fmla="*/ 98 w 1120"/>
                <a:gd name="T39" fmla="*/ 44 h 252"/>
                <a:gd name="T40" fmla="*/ 42 w 1120"/>
                <a:gd name="T41" fmla="*/ 45 h 252"/>
                <a:gd name="T42" fmla="*/ 12 w 1120"/>
                <a:gd name="T43" fmla="*/ 46 h 252"/>
                <a:gd name="T44" fmla="*/ 0 w 1120"/>
                <a:gd name="T45" fmla="*/ 46 h 252"/>
                <a:gd name="T46" fmla="*/ 0 w 1120"/>
                <a:gd name="T47" fmla="*/ 11 h 252"/>
                <a:gd name="T48" fmla="*/ 1189 w 1120"/>
                <a:gd name="T49" fmla="*/ 0 h 252"/>
                <a:gd name="T50" fmla="*/ 2381 w 1120"/>
                <a:gd name="T51" fmla="*/ 11 h 252"/>
                <a:gd name="T52" fmla="*/ 2381 w 1120"/>
                <a:gd name="T53" fmla="*/ 46 h 252"/>
                <a:gd name="T54" fmla="*/ 2381 w 1120"/>
                <a:gd name="T55" fmla="*/ 46 h 25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20"/>
                <a:gd name="T85" fmla="*/ 0 h 252"/>
                <a:gd name="T86" fmla="*/ 1120 w 1120"/>
                <a:gd name="T87" fmla="*/ 252 h 25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fontAlgn="base">
                <a:spcBef>
                  <a:spcPct val="0"/>
                </a:spcBef>
                <a:spcAft>
                  <a:spcPct val="0"/>
                </a:spcAft>
                <a:defRPr/>
              </a:pPr>
              <a:endParaRPr lang="es-MX" dirty="0">
                <a:solidFill>
                  <a:prstClr val="white"/>
                </a:solidFill>
                <a:latin typeface="Arial" charset="0"/>
                <a:cs typeface="Arial" charset="0"/>
              </a:endParaRPr>
            </a:p>
          </p:txBody>
        </p:sp>
        <p:sp>
          <p:nvSpPr>
            <p:cNvPr id="79" name="Rectangle 15"/>
            <p:cNvSpPr>
              <a:spLocks noChangeArrowheads="1"/>
            </p:cNvSpPr>
            <p:nvPr/>
          </p:nvSpPr>
          <p:spPr bwMode="gray">
            <a:xfrm>
              <a:off x="816" y="2304"/>
              <a:ext cx="1440" cy="393"/>
            </a:xfrm>
            <a:prstGeom prst="rect">
              <a:avLst/>
            </a:prstGeom>
            <a:grpFill/>
            <a:ln w="9525" algn="ctr">
              <a:noFill/>
              <a:miter lim="800000"/>
              <a:headEnd/>
              <a:tailEnd/>
            </a:ln>
            <a:effectLst/>
          </p:spPr>
          <p:txBody>
            <a:bodyPr wrap="none" anchor="ctr"/>
            <a:lstStyle/>
            <a:p>
              <a:pPr algn="ctr" fontAlgn="base">
                <a:spcBef>
                  <a:spcPct val="0"/>
                </a:spcBef>
                <a:spcAft>
                  <a:spcPct val="0"/>
                </a:spcAft>
                <a:defRPr/>
              </a:pPr>
              <a:r>
                <a:rPr lang="en-US" b="1" dirty="0">
                  <a:solidFill>
                    <a:srgbClr val="000000"/>
                  </a:solidFill>
                  <a:effectLst>
                    <a:outerShdw blurRad="38100" dist="38100" dir="2700000" algn="tl">
                      <a:srgbClr val="FFFFFF"/>
                    </a:outerShdw>
                  </a:effectLst>
                  <a:latin typeface="Arial" charset="0"/>
                  <a:cs typeface="Arial" charset="0"/>
                </a:rPr>
                <a:t>4. </a:t>
              </a:r>
            </a:p>
          </p:txBody>
        </p:sp>
      </p:grpSp>
      <p:cxnSp>
        <p:nvCxnSpPr>
          <p:cNvPr id="43015" name="AutoShape 16"/>
          <p:cNvCxnSpPr>
            <a:cxnSpLocks noChangeShapeType="1"/>
          </p:cNvCxnSpPr>
          <p:nvPr/>
        </p:nvCxnSpPr>
        <p:spPr bwMode="auto">
          <a:xfrm>
            <a:off x="3448050" y="2381251"/>
            <a:ext cx="6350" cy="715963"/>
          </a:xfrm>
          <a:prstGeom prst="straightConnector1">
            <a:avLst/>
          </a:prstGeom>
          <a:noFill/>
          <a:ln w="9525">
            <a:solidFill>
              <a:srgbClr val="FFFFFF"/>
            </a:solidFill>
            <a:round/>
            <a:headEnd/>
            <a:tailEnd/>
          </a:ln>
          <a:extLst>
            <a:ext uri="{909E8E84-426E-40DD-AFC4-6F175D3DCCD1}">
              <a14:hiddenFill xmlns:a14="http://schemas.microsoft.com/office/drawing/2010/main">
                <a:noFill/>
              </a14:hiddenFill>
            </a:ext>
          </a:extLst>
        </p:spPr>
      </p:cxnSp>
      <p:cxnSp>
        <p:nvCxnSpPr>
          <p:cNvPr id="43016" name="AutoShape 17"/>
          <p:cNvCxnSpPr>
            <a:cxnSpLocks noChangeShapeType="1"/>
          </p:cNvCxnSpPr>
          <p:nvPr/>
        </p:nvCxnSpPr>
        <p:spPr bwMode="auto">
          <a:xfrm>
            <a:off x="3448050" y="3524251"/>
            <a:ext cx="6350" cy="715963"/>
          </a:xfrm>
          <a:prstGeom prst="straightConnector1">
            <a:avLst/>
          </a:prstGeom>
          <a:noFill/>
          <a:ln w="9525">
            <a:solidFill>
              <a:srgbClr val="FFFFFF"/>
            </a:solidFill>
            <a:round/>
            <a:headEnd/>
            <a:tailEnd/>
          </a:ln>
          <a:extLst>
            <a:ext uri="{909E8E84-426E-40DD-AFC4-6F175D3DCCD1}">
              <a14:hiddenFill xmlns:a14="http://schemas.microsoft.com/office/drawing/2010/main">
                <a:noFill/>
              </a14:hiddenFill>
            </a:ext>
          </a:extLst>
        </p:spPr>
      </p:cxnSp>
      <p:cxnSp>
        <p:nvCxnSpPr>
          <p:cNvPr id="43017" name="AutoShape 18"/>
          <p:cNvCxnSpPr>
            <a:cxnSpLocks noChangeShapeType="1"/>
          </p:cNvCxnSpPr>
          <p:nvPr/>
        </p:nvCxnSpPr>
        <p:spPr bwMode="auto">
          <a:xfrm>
            <a:off x="3448050" y="4667251"/>
            <a:ext cx="6350" cy="715963"/>
          </a:xfrm>
          <a:prstGeom prst="straightConnector1">
            <a:avLst/>
          </a:prstGeom>
          <a:noFill/>
          <a:ln w="9525">
            <a:solidFill>
              <a:srgbClr val="FFFFFF"/>
            </a:solidFill>
            <a:round/>
            <a:headEnd/>
            <a:tailEnd/>
          </a:ln>
          <a:extLst>
            <a:ext uri="{909E8E84-426E-40DD-AFC4-6F175D3DCCD1}">
              <a14:hiddenFill xmlns:a14="http://schemas.microsoft.com/office/drawing/2010/main">
                <a:noFill/>
              </a14:hiddenFill>
            </a:ext>
          </a:extLst>
        </p:spPr>
      </p:cxnSp>
      <p:sp>
        <p:nvSpPr>
          <p:cNvPr id="43018" name="Line 19"/>
          <p:cNvSpPr>
            <a:spLocks noChangeShapeType="1"/>
          </p:cNvSpPr>
          <p:nvPr/>
        </p:nvSpPr>
        <p:spPr bwMode="auto">
          <a:xfrm>
            <a:off x="3505200" y="2635250"/>
            <a:ext cx="5943600" cy="0"/>
          </a:xfrm>
          <a:prstGeom prst="line">
            <a:avLst/>
          </a:prstGeom>
          <a:noFill/>
          <a:ln w="38100" cap="rnd">
            <a:solidFill>
              <a:srgbClr val="FFFFFF"/>
            </a:solidFill>
            <a:prstDash val="sysDot"/>
            <a:round/>
            <a:headEnd/>
            <a:tailEnd type="oval"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s-MX">
              <a:solidFill>
                <a:prstClr val="white"/>
              </a:solidFill>
              <a:latin typeface="Arial" panose="020B0604020202020204" pitchFamily="34" charset="0"/>
              <a:cs typeface="Arial" panose="020B0604020202020204" pitchFamily="34" charset="0"/>
            </a:endParaRPr>
          </a:p>
        </p:txBody>
      </p:sp>
      <p:sp>
        <p:nvSpPr>
          <p:cNvPr id="43019" name="Line 20"/>
          <p:cNvSpPr>
            <a:spLocks noChangeShapeType="1"/>
          </p:cNvSpPr>
          <p:nvPr/>
        </p:nvSpPr>
        <p:spPr bwMode="auto">
          <a:xfrm>
            <a:off x="3505200" y="4076700"/>
            <a:ext cx="5943600" cy="0"/>
          </a:xfrm>
          <a:prstGeom prst="line">
            <a:avLst/>
          </a:prstGeom>
          <a:noFill/>
          <a:ln w="38100" cap="rnd">
            <a:solidFill>
              <a:srgbClr val="FFFFFF"/>
            </a:solidFill>
            <a:prstDash val="sysDot"/>
            <a:round/>
            <a:headEnd/>
            <a:tailEnd type="oval"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s-MX">
              <a:solidFill>
                <a:prstClr val="white"/>
              </a:solidFill>
              <a:latin typeface="Arial" panose="020B0604020202020204" pitchFamily="34" charset="0"/>
              <a:cs typeface="Arial" panose="020B0604020202020204" pitchFamily="34" charset="0"/>
            </a:endParaRPr>
          </a:p>
        </p:txBody>
      </p:sp>
      <p:sp>
        <p:nvSpPr>
          <p:cNvPr id="43020" name="Line 21"/>
          <p:cNvSpPr>
            <a:spLocks noChangeShapeType="1"/>
          </p:cNvSpPr>
          <p:nvPr/>
        </p:nvSpPr>
        <p:spPr bwMode="auto">
          <a:xfrm>
            <a:off x="3592513" y="5257800"/>
            <a:ext cx="5943600" cy="0"/>
          </a:xfrm>
          <a:prstGeom prst="line">
            <a:avLst/>
          </a:prstGeom>
          <a:noFill/>
          <a:ln w="38100" cap="rnd">
            <a:solidFill>
              <a:srgbClr val="FFFFFF"/>
            </a:solidFill>
            <a:prstDash val="sysDot"/>
            <a:round/>
            <a:headEnd/>
            <a:tailEnd type="oval"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s-MX">
              <a:solidFill>
                <a:prstClr val="white"/>
              </a:solidFill>
              <a:latin typeface="Arial" panose="020B0604020202020204" pitchFamily="34" charset="0"/>
              <a:cs typeface="Arial" panose="020B0604020202020204" pitchFamily="34" charset="0"/>
            </a:endParaRPr>
          </a:p>
        </p:txBody>
      </p:sp>
      <p:sp>
        <p:nvSpPr>
          <p:cNvPr id="34829" name="Text Box 22"/>
          <p:cNvSpPr txBox="1">
            <a:spLocks noChangeArrowheads="1"/>
          </p:cNvSpPr>
          <p:nvPr/>
        </p:nvSpPr>
        <p:spPr bwMode="auto">
          <a:xfrm>
            <a:off x="3252267" y="1149669"/>
            <a:ext cx="583247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algn="just" eaLnBrk="1" fontAlgn="base" hangingPunct="1">
              <a:spcBef>
                <a:spcPct val="0"/>
              </a:spcBef>
              <a:spcAft>
                <a:spcPct val="0"/>
              </a:spcAft>
              <a:buFont typeface="Wingdings" panose="05000000000000000000" pitchFamily="2" charset="2"/>
              <a:buChar char="v"/>
              <a:defRPr/>
            </a:pPr>
            <a:r>
              <a:rPr lang="es-ES" b="1" dirty="0">
                <a:latin typeface="Tw Cen MT"/>
              </a:rPr>
              <a:t>Ley General De Sociedades Mercantiles.</a:t>
            </a:r>
          </a:p>
          <a:p>
            <a:pPr marL="285750" indent="-285750" algn="just" eaLnBrk="1" fontAlgn="base" hangingPunct="1">
              <a:spcBef>
                <a:spcPct val="0"/>
              </a:spcBef>
              <a:spcAft>
                <a:spcPct val="0"/>
              </a:spcAft>
              <a:buFont typeface="Wingdings" panose="05000000000000000000" pitchFamily="2" charset="2"/>
              <a:buChar char="v"/>
              <a:defRPr/>
            </a:pPr>
            <a:r>
              <a:rPr lang="es-ES" b="1" dirty="0">
                <a:latin typeface="Tw Cen MT"/>
              </a:rPr>
              <a:t>Ley General De Títulos Y Operaciones De Crédito.</a:t>
            </a:r>
          </a:p>
          <a:p>
            <a:pPr marL="285750" indent="-285750" algn="just" eaLnBrk="1" fontAlgn="base" hangingPunct="1">
              <a:spcBef>
                <a:spcPct val="0"/>
              </a:spcBef>
              <a:spcAft>
                <a:spcPct val="0"/>
              </a:spcAft>
              <a:buFont typeface="Wingdings" panose="05000000000000000000" pitchFamily="2" charset="2"/>
              <a:buChar char="v"/>
              <a:defRPr/>
            </a:pPr>
            <a:r>
              <a:rPr lang="es-ES" b="1" dirty="0">
                <a:latin typeface="Tw Cen MT"/>
              </a:rPr>
              <a:t>Ley Sobre El Contrato De Seguro </a:t>
            </a:r>
          </a:p>
          <a:p>
            <a:pPr marL="285750" indent="-285750" algn="just" eaLnBrk="1" fontAlgn="base" hangingPunct="1">
              <a:spcBef>
                <a:spcPct val="0"/>
              </a:spcBef>
              <a:spcAft>
                <a:spcPct val="0"/>
              </a:spcAft>
              <a:buFont typeface="Wingdings" panose="05000000000000000000" pitchFamily="2" charset="2"/>
              <a:buChar char="v"/>
              <a:defRPr/>
            </a:pPr>
            <a:r>
              <a:rPr lang="es-ES" b="1" dirty="0">
                <a:latin typeface="Tw Cen MT"/>
              </a:rPr>
              <a:t>Ley De Comercio Exterior</a:t>
            </a:r>
          </a:p>
          <a:p>
            <a:pPr marL="285750" indent="-285750" algn="just" eaLnBrk="1" fontAlgn="base" hangingPunct="1">
              <a:spcBef>
                <a:spcPct val="0"/>
              </a:spcBef>
              <a:spcAft>
                <a:spcPct val="0"/>
              </a:spcAft>
              <a:buFont typeface="Wingdings" panose="05000000000000000000" pitchFamily="2" charset="2"/>
              <a:buChar char="v"/>
              <a:defRPr/>
            </a:pPr>
            <a:r>
              <a:rPr lang="es-ES" b="1" dirty="0">
                <a:latin typeface="Tw Cen MT"/>
              </a:rPr>
              <a:t>Ley De Instituciones De Crédito</a:t>
            </a:r>
            <a:r>
              <a:rPr lang="es-ES" b="1" dirty="0" smtClean="0">
                <a:latin typeface="Tw Cen MT"/>
              </a:rPr>
              <a:t>.</a:t>
            </a:r>
            <a:endParaRPr lang="en-US" sz="1400" dirty="0">
              <a:latin typeface="Verdana" pitchFamily="34" charset="0"/>
            </a:endParaRPr>
          </a:p>
        </p:txBody>
      </p:sp>
      <p:sp>
        <p:nvSpPr>
          <p:cNvPr id="34830" name="Text Box 23"/>
          <p:cNvSpPr txBox="1">
            <a:spLocks noChangeArrowheads="1"/>
          </p:cNvSpPr>
          <p:nvPr/>
        </p:nvSpPr>
        <p:spPr bwMode="auto">
          <a:xfrm>
            <a:off x="3148012" y="2555578"/>
            <a:ext cx="630078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algn="just" eaLnBrk="1" fontAlgn="base" hangingPunct="1">
              <a:spcBef>
                <a:spcPct val="0"/>
              </a:spcBef>
              <a:spcAft>
                <a:spcPct val="0"/>
              </a:spcAft>
              <a:buFont typeface="Arial" panose="020B0604020202020204" pitchFamily="34" charset="0"/>
              <a:buChar char="•"/>
              <a:defRPr/>
            </a:pPr>
            <a:r>
              <a:rPr lang="es-ES" b="1" dirty="0">
                <a:latin typeface="Tw Cen MT"/>
              </a:rPr>
              <a:t>Ley De Las Cámaras De Comercio Y De Las Industrias.</a:t>
            </a:r>
          </a:p>
          <a:p>
            <a:pPr marL="285750" indent="-285750" algn="just" eaLnBrk="1" fontAlgn="base" hangingPunct="1">
              <a:spcBef>
                <a:spcPct val="0"/>
              </a:spcBef>
              <a:spcAft>
                <a:spcPct val="0"/>
              </a:spcAft>
              <a:buFont typeface="Arial" panose="020B0604020202020204" pitchFamily="34" charset="0"/>
              <a:buChar char="•"/>
              <a:defRPr/>
            </a:pPr>
            <a:r>
              <a:rPr lang="es-ES" b="1" dirty="0">
                <a:latin typeface="Tw Cen MT"/>
              </a:rPr>
              <a:t>Ley De Navegación.</a:t>
            </a:r>
          </a:p>
          <a:p>
            <a:pPr marL="285750" indent="-285750" algn="just" eaLnBrk="1" fontAlgn="base" hangingPunct="1">
              <a:spcBef>
                <a:spcPct val="0"/>
              </a:spcBef>
              <a:spcAft>
                <a:spcPct val="0"/>
              </a:spcAft>
              <a:buFont typeface="Arial" panose="020B0604020202020204" pitchFamily="34" charset="0"/>
              <a:buChar char="•"/>
              <a:defRPr/>
            </a:pPr>
            <a:r>
              <a:rPr lang="es-ES" b="1" dirty="0">
                <a:latin typeface="Tw Cen MT"/>
              </a:rPr>
              <a:t>Ley De Puertos.</a:t>
            </a:r>
          </a:p>
          <a:p>
            <a:pPr marL="285750" indent="-285750" algn="just" eaLnBrk="1" fontAlgn="base" hangingPunct="1">
              <a:spcBef>
                <a:spcPct val="0"/>
              </a:spcBef>
              <a:spcAft>
                <a:spcPct val="0"/>
              </a:spcAft>
              <a:buFont typeface="Arial" panose="020B0604020202020204" pitchFamily="34" charset="0"/>
              <a:buChar char="•"/>
              <a:defRPr/>
            </a:pPr>
            <a:r>
              <a:rPr lang="es-ES" b="1" dirty="0">
                <a:latin typeface="Tw Cen MT"/>
              </a:rPr>
              <a:t>Ley Del Banco De México.</a:t>
            </a:r>
          </a:p>
          <a:p>
            <a:pPr marL="285750" indent="-285750" algn="just" eaLnBrk="1" fontAlgn="base" hangingPunct="1">
              <a:spcBef>
                <a:spcPct val="0"/>
              </a:spcBef>
              <a:spcAft>
                <a:spcPct val="0"/>
              </a:spcAft>
              <a:buFont typeface="Arial" panose="020B0604020202020204" pitchFamily="34" charset="0"/>
              <a:buChar char="•"/>
              <a:defRPr/>
            </a:pPr>
            <a:r>
              <a:rPr lang="es-ES" b="1" dirty="0">
                <a:latin typeface="Tw Cen MT"/>
              </a:rPr>
              <a:t>Ley De Mercado De Valores</a:t>
            </a:r>
            <a:r>
              <a:rPr lang="es-ES" b="1" dirty="0" smtClean="0">
                <a:latin typeface="Tw Cen MT"/>
              </a:rPr>
              <a:t>.</a:t>
            </a:r>
            <a:r>
              <a:rPr lang="en-US" sz="1600" b="1" dirty="0" smtClean="0"/>
              <a:t>  </a:t>
            </a:r>
            <a:endParaRPr lang="en-US" sz="1600" b="1" dirty="0"/>
          </a:p>
        </p:txBody>
      </p:sp>
      <p:sp>
        <p:nvSpPr>
          <p:cNvPr id="34831" name="Text Box 24"/>
          <p:cNvSpPr txBox="1">
            <a:spLocks noChangeArrowheads="1"/>
          </p:cNvSpPr>
          <p:nvPr/>
        </p:nvSpPr>
        <p:spPr bwMode="auto">
          <a:xfrm>
            <a:off x="3252267" y="4010226"/>
            <a:ext cx="610076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algn="just" eaLnBrk="1" fontAlgn="base" hangingPunct="1">
              <a:spcBef>
                <a:spcPct val="0"/>
              </a:spcBef>
              <a:spcAft>
                <a:spcPct val="0"/>
              </a:spcAft>
              <a:buFont typeface="Wingdings" panose="05000000000000000000" pitchFamily="2" charset="2"/>
              <a:buChar char="Ø"/>
              <a:defRPr/>
            </a:pPr>
            <a:r>
              <a:rPr lang="es-ES" b="1" dirty="0">
                <a:latin typeface="Tw Cen MT"/>
              </a:rPr>
              <a:t>Ley Federal De Competencia Económica.</a:t>
            </a:r>
          </a:p>
          <a:p>
            <a:pPr marL="285750" indent="-285750" algn="just" eaLnBrk="1" fontAlgn="base" hangingPunct="1">
              <a:spcBef>
                <a:spcPct val="0"/>
              </a:spcBef>
              <a:spcAft>
                <a:spcPct val="0"/>
              </a:spcAft>
              <a:buFont typeface="Wingdings" panose="05000000000000000000" pitchFamily="2" charset="2"/>
              <a:buChar char="Ø"/>
              <a:defRPr/>
            </a:pPr>
            <a:r>
              <a:rPr lang="es-ES" b="1" dirty="0">
                <a:latin typeface="Tw Cen MT"/>
              </a:rPr>
              <a:t>Ley Federal De Correduría Publica.</a:t>
            </a:r>
          </a:p>
          <a:p>
            <a:pPr marL="285750" indent="-285750" algn="just" eaLnBrk="1" fontAlgn="base" hangingPunct="1">
              <a:spcBef>
                <a:spcPct val="0"/>
              </a:spcBef>
              <a:spcAft>
                <a:spcPct val="0"/>
              </a:spcAft>
              <a:buFont typeface="Wingdings" panose="05000000000000000000" pitchFamily="2" charset="2"/>
              <a:buChar char="Ø"/>
              <a:defRPr/>
            </a:pPr>
            <a:r>
              <a:rPr lang="es-ES" b="1" dirty="0">
                <a:latin typeface="Tw Cen MT"/>
              </a:rPr>
              <a:t>Ley Federal De Urbanizaciones Y Actividades Auxiliares Del Crédito</a:t>
            </a:r>
            <a:r>
              <a:rPr lang="es-ES" sz="1400" b="1" dirty="0" smtClean="0"/>
              <a:t>.</a:t>
            </a:r>
            <a:endParaRPr lang="en-US" sz="1600" b="1" dirty="0"/>
          </a:p>
        </p:txBody>
      </p:sp>
      <p:sp>
        <p:nvSpPr>
          <p:cNvPr id="34832" name="Text Box 25"/>
          <p:cNvSpPr txBox="1">
            <a:spLocks noChangeArrowheads="1"/>
          </p:cNvSpPr>
          <p:nvPr/>
        </p:nvSpPr>
        <p:spPr bwMode="auto">
          <a:xfrm>
            <a:off x="3148011" y="5383214"/>
            <a:ext cx="58832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algn="just" eaLnBrk="1" fontAlgn="base" hangingPunct="1">
              <a:spcBef>
                <a:spcPct val="0"/>
              </a:spcBef>
              <a:spcAft>
                <a:spcPct val="0"/>
              </a:spcAft>
              <a:buFont typeface="Courier New" panose="02070309020205020404" pitchFamily="49" charset="0"/>
              <a:buChar char="o"/>
              <a:defRPr/>
            </a:pPr>
            <a:r>
              <a:rPr lang="es-ES" b="1" dirty="0">
                <a:latin typeface="Tw Cen MT"/>
              </a:rPr>
              <a:t>Ley Monetaria De Los Estados Unidos Mexicanos.</a:t>
            </a:r>
          </a:p>
          <a:p>
            <a:pPr marL="285750" indent="-285750" algn="just" eaLnBrk="1" fontAlgn="base" hangingPunct="1">
              <a:spcBef>
                <a:spcPct val="0"/>
              </a:spcBef>
              <a:spcAft>
                <a:spcPct val="0"/>
              </a:spcAft>
              <a:buFont typeface="Courier New" panose="02070309020205020404" pitchFamily="49" charset="0"/>
              <a:buChar char="o"/>
              <a:defRPr/>
            </a:pPr>
            <a:r>
              <a:rPr lang="es-ES" b="1" dirty="0">
                <a:latin typeface="Tw Cen MT"/>
              </a:rPr>
              <a:t>Ley General De Sociedades Cooperativas</a:t>
            </a:r>
          </a:p>
          <a:p>
            <a:pPr marL="285750" indent="-285750" algn="just" eaLnBrk="1" fontAlgn="base" hangingPunct="1">
              <a:spcBef>
                <a:spcPct val="0"/>
              </a:spcBef>
              <a:spcAft>
                <a:spcPct val="0"/>
              </a:spcAft>
              <a:buFont typeface="Courier New" panose="02070309020205020404" pitchFamily="49" charset="0"/>
              <a:buChar char="o"/>
              <a:defRPr/>
            </a:pPr>
            <a:r>
              <a:rPr lang="es-ES" b="1" dirty="0">
                <a:latin typeface="Tw Cen MT"/>
              </a:rPr>
              <a:t>Ley De Las Sociedades De Solidaridad Social</a:t>
            </a:r>
            <a:r>
              <a:rPr lang="es-ES" b="1" dirty="0" smtClean="0">
                <a:latin typeface="Tw Cen MT"/>
              </a:rPr>
              <a:t>.</a:t>
            </a:r>
            <a:endParaRPr lang="en-US" sz="1600" b="1" dirty="0"/>
          </a:p>
        </p:txBody>
      </p:sp>
      <p:pic>
        <p:nvPicPr>
          <p:cNvPr id="1026" name="Picture 2" descr="Resultado de imagen para LEYES MERCANTILES"/>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100000" l="952" r="100000"/>
                    </a14:imgEffect>
                  </a14:imgLayer>
                </a14:imgProps>
              </a:ext>
              <a:ext uri="{28A0092B-C50C-407E-A947-70E740481C1C}">
                <a14:useLocalDpi xmlns:a14="http://schemas.microsoft.com/office/drawing/2010/main" val="0"/>
              </a:ext>
            </a:extLst>
          </a:blip>
          <a:srcRect/>
          <a:stretch>
            <a:fillRect/>
          </a:stretch>
        </p:blipFill>
        <p:spPr bwMode="auto">
          <a:xfrm>
            <a:off x="9015588" y="2389825"/>
            <a:ext cx="2990154" cy="2740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0542336"/>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WordArt 2"/>
          <p:cNvSpPr>
            <a:spLocks noChangeArrowheads="1" noChangeShapeType="1" noTextEdit="1"/>
          </p:cNvSpPr>
          <p:nvPr/>
        </p:nvSpPr>
        <p:spPr bwMode="auto">
          <a:xfrm>
            <a:off x="3326607" y="467360"/>
            <a:ext cx="5715000" cy="857250"/>
          </a:xfrm>
          <a:prstGeom prst="rect">
            <a:avLst/>
          </a:prstGeom>
        </p:spPr>
        <p:txBody>
          <a:bodyPr wrap="none" fromWordArt="1">
            <a:prstTxWarp prst="textPlain">
              <a:avLst>
                <a:gd name="adj" fmla="val 50000"/>
              </a:avLst>
            </a:prstTxWarp>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base">
              <a:spcBef>
                <a:spcPct val="0"/>
              </a:spcBef>
              <a:spcAft>
                <a:spcPct val="0"/>
              </a:spcAft>
              <a:defRPr/>
            </a:pPr>
            <a:r>
              <a:rPr lang="es-ES" sz="2400" b="1" kern="10"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Albertus Extra Bold" pitchFamily="34" charset="0"/>
                <a:cs typeface="Arial" charset="0"/>
              </a:rPr>
              <a:t>LA JURISPRUDENCIA</a:t>
            </a:r>
          </a:p>
        </p:txBody>
      </p:sp>
      <p:grpSp>
        <p:nvGrpSpPr>
          <p:cNvPr id="35843" name="Group 4"/>
          <p:cNvGrpSpPr>
            <a:grpSpLocks/>
          </p:cNvGrpSpPr>
          <p:nvPr/>
        </p:nvGrpSpPr>
        <p:grpSpPr bwMode="auto">
          <a:xfrm>
            <a:off x="2782888" y="1916114"/>
            <a:ext cx="1371600" cy="1152847"/>
            <a:chOff x="1248" y="1680"/>
            <a:chExt cx="864" cy="864"/>
          </a:xfrm>
          <a:solidFill>
            <a:schemeClr val="accent4">
              <a:lumMod val="75000"/>
            </a:schemeClr>
          </a:solidFill>
        </p:grpSpPr>
        <p:sp>
          <p:nvSpPr>
            <p:cNvPr id="35860" name="AutoShape 5"/>
            <p:cNvSpPr>
              <a:spLocks noChangeArrowheads="1"/>
            </p:cNvSpPr>
            <p:nvPr/>
          </p:nvSpPr>
          <p:spPr bwMode="gray">
            <a:xfrm>
              <a:off x="1248" y="1680"/>
              <a:ext cx="864" cy="864"/>
            </a:xfrm>
            <a:prstGeom prst="roundRect">
              <a:avLst>
                <a:gd name="adj" fmla="val 11921"/>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fontAlgn="base">
                <a:spcBef>
                  <a:spcPct val="0"/>
                </a:spcBef>
                <a:spcAft>
                  <a:spcPct val="0"/>
                </a:spcAft>
                <a:defRPr/>
              </a:pPr>
              <a:endParaRPr lang="es-MX" dirty="0">
                <a:solidFill>
                  <a:prstClr val="black"/>
                </a:solidFill>
              </a:endParaRPr>
            </a:p>
          </p:txBody>
        </p:sp>
        <p:sp>
          <p:nvSpPr>
            <p:cNvPr id="35861" name="Freeform 6"/>
            <p:cNvSpPr>
              <a:spLocks/>
            </p:cNvSpPr>
            <p:nvPr/>
          </p:nvSpPr>
          <p:spPr bwMode="gray">
            <a:xfrm>
              <a:off x="1296" y="1728"/>
              <a:ext cx="431" cy="432"/>
            </a:xfrm>
            <a:custGeom>
              <a:avLst/>
              <a:gdLst>
                <a:gd name="T0" fmla="*/ 17 w 596"/>
                <a:gd name="T1" fmla="*/ 0 h 598"/>
                <a:gd name="T2" fmla="*/ 0 w 596"/>
                <a:gd name="T3" fmla="*/ 17 h 598"/>
                <a:gd name="T4" fmla="*/ 0 w 596"/>
                <a:gd name="T5" fmla="*/ 84 h 598"/>
                <a:gd name="T6" fmla="*/ 23 w 596"/>
                <a:gd name="T7" fmla="*/ 25 h 598"/>
                <a:gd name="T8" fmla="*/ 84 w 596"/>
                <a:gd name="T9" fmla="*/ 0 h 598"/>
                <a:gd name="T10" fmla="*/ 17 w 596"/>
                <a:gd name="T11" fmla="*/ 0 h 598"/>
                <a:gd name="T12" fmla="*/ 0 60000 65536"/>
                <a:gd name="T13" fmla="*/ 0 60000 65536"/>
                <a:gd name="T14" fmla="*/ 0 60000 65536"/>
                <a:gd name="T15" fmla="*/ 0 60000 65536"/>
                <a:gd name="T16" fmla="*/ 0 60000 65536"/>
                <a:gd name="T17" fmla="*/ 0 60000 65536"/>
                <a:gd name="T18" fmla="*/ 0 w 596"/>
                <a:gd name="T19" fmla="*/ 0 h 598"/>
                <a:gd name="T20" fmla="*/ 596 w 596"/>
                <a:gd name="T21" fmla="*/ 598 h 598"/>
              </a:gdLst>
              <a:ahLst/>
              <a:cxnLst>
                <a:cxn ang="T12">
                  <a:pos x="T0" y="T1"/>
                </a:cxn>
                <a:cxn ang="T13">
                  <a:pos x="T2" y="T3"/>
                </a:cxn>
                <a:cxn ang="T14">
                  <a:pos x="T4" y="T5"/>
                </a:cxn>
                <a:cxn ang="T15">
                  <a:pos x="T6" y="T7"/>
                </a:cxn>
                <a:cxn ang="T16">
                  <a:pos x="T8" y="T9"/>
                </a:cxn>
                <a:cxn ang="T17">
                  <a:pos x="T10" y="T11"/>
                </a:cxn>
              </a:cxnLst>
              <a:rect l="T18" t="T19" r="T20" b="T21"/>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ln/>
          </p:spPr>
          <p:style>
            <a:lnRef idx="1">
              <a:schemeClr val="accent5"/>
            </a:lnRef>
            <a:fillRef idx="2">
              <a:schemeClr val="accent5"/>
            </a:fillRef>
            <a:effectRef idx="1">
              <a:schemeClr val="accent5"/>
            </a:effectRef>
            <a:fontRef idx="minor">
              <a:schemeClr val="dk1"/>
            </a:fontRef>
          </p:style>
          <p:txBody>
            <a:bodyPr/>
            <a:lstStyle/>
            <a:p>
              <a:pPr fontAlgn="base">
                <a:spcBef>
                  <a:spcPct val="0"/>
                </a:spcBef>
                <a:spcAft>
                  <a:spcPct val="0"/>
                </a:spcAft>
                <a:defRPr/>
              </a:pPr>
              <a:endParaRPr lang="es-MX" dirty="0">
                <a:solidFill>
                  <a:prstClr val="black"/>
                </a:solidFill>
              </a:endParaRPr>
            </a:p>
          </p:txBody>
        </p:sp>
      </p:grpSp>
      <p:sp>
        <p:nvSpPr>
          <p:cNvPr id="9" name="Text Box 7"/>
          <p:cNvSpPr txBox="1">
            <a:spLocks noChangeArrowheads="1"/>
          </p:cNvSpPr>
          <p:nvPr/>
        </p:nvSpPr>
        <p:spPr bwMode="gray">
          <a:xfrm>
            <a:off x="3054351" y="2311401"/>
            <a:ext cx="544513" cy="523875"/>
          </a:xfrm>
          <a:prstGeom prst="rect">
            <a:avLst/>
          </a:prstGeom>
          <a:noFill/>
          <a:ln w="9525" algn="ctr">
            <a:noFill/>
            <a:miter lim="800000"/>
            <a:headEnd/>
            <a:tailEnd/>
          </a:ln>
          <a:effectLst/>
        </p:spPr>
        <p:txBody>
          <a:bodyPr wrap="none">
            <a:spAutoFit/>
          </a:bodyPr>
          <a:lstStyle/>
          <a:p>
            <a:pPr fontAlgn="base">
              <a:spcBef>
                <a:spcPct val="0"/>
              </a:spcBef>
              <a:spcAft>
                <a:spcPct val="0"/>
              </a:spcAft>
              <a:defRPr/>
            </a:pPr>
            <a:r>
              <a:rPr lang="en-US" sz="2800" dirty="0">
                <a:solidFill>
                  <a:srgbClr val="FFFFFF"/>
                </a:solidFill>
                <a:effectLst>
                  <a:outerShdw blurRad="38100" dist="38100" dir="2700000" algn="tl">
                    <a:srgbClr val="000000"/>
                  </a:outerShdw>
                </a:effectLst>
                <a:latin typeface="Arial" charset="0"/>
                <a:cs typeface="Arial" charset="0"/>
              </a:rPr>
              <a:t>A)</a:t>
            </a:r>
          </a:p>
        </p:txBody>
      </p:sp>
      <p:sp>
        <p:nvSpPr>
          <p:cNvPr id="35845" name="AutoShape 11"/>
          <p:cNvSpPr>
            <a:spLocks noChangeArrowheads="1"/>
          </p:cNvSpPr>
          <p:nvPr/>
        </p:nvSpPr>
        <p:spPr bwMode="gray">
          <a:xfrm>
            <a:off x="2782888" y="3440114"/>
            <a:ext cx="1371600" cy="1069007"/>
          </a:xfrm>
          <a:prstGeom prst="roundRect">
            <a:avLst>
              <a:gd name="adj" fmla="val 11921"/>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44040" name="Freeform 12"/>
          <p:cNvSpPr>
            <a:spLocks/>
          </p:cNvSpPr>
          <p:nvPr/>
        </p:nvSpPr>
        <p:spPr bwMode="gray">
          <a:xfrm>
            <a:off x="2859088" y="3516313"/>
            <a:ext cx="684212" cy="685800"/>
          </a:xfrm>
          <a:custGeom>
            <a:avLst/>
            <a:gdLst>
              <a:gd name="T0" fmla="*/ 2147483647 w 596"/>
              <a:gd name="T1" fmla="*/ 0 h 598"/>
              <a:gd name="T2" fmla="*/ 0 w 596"/>
              <a:gd name="T3" fmla="*/ 2147483647 h 598"/>
              <a:gd name="T4" fmla="*/ 0 w 596"/>
              <a:gd name="T5" fmla="*/ 2147483647 h 598"/>
              <a:gd name="T6" fmla="*/ 2147483647 w 596"/>
              <a:gd name="T7" fmla="*/ 2147483647 h 598"/>
              <a:gd name="T8" fmla="*/ 2147483647 w 596"/>
              <a:gd name="T9" fmla="*/ 0 h 598"/>
              <a:gd name="T10" fmla="*/ 2147483647 w 596"/>
              <a:gd name="T11" fmla="*/ 0 h 598"/>
              <a:gd name="T12" fmla="*/ 0 60000 65536"/>
              <a:gd name="T13" fmla="*/ 0 60000 65536"/>
              <a:gd name="T14" fmla="*/ 0 60000 65536"/>
              <a:gd name="T15" fmla="*/ 0 60000 65536"/>
              <a:gd name="T16" fmla="*/ 0 60000 65536"/>
              <a:gd name="T17" fmla="*/ 0 60000 65536"/>
              <a:gd name="T18" fmla="*/ 0 w 596"/>
              <a:gd name="T19" fmla="*/ 0 h 598"/>
              <a:gd name="T20" fmla="*/ 596 w 596"/>
              <a:gd name="T21" fmla="*/ 598 h 598"/>
            </a:gdLst>
            <a:ahLst/>
            <a:cxnLst>
              <a:cxn ang="T12">
                <a:pos x="T0" y="T1"/>
              </a:cxn>
              <a:cxn ang="T13">
                <a:pos x="T2" y="T3"/>
              </a:cxn>
              <a:cxn ang="T14">
                <a:pos x="T4" y="T5"/>
              </a:cxn>
              <a:cxn ang="T15">
                <a:pos x="T6" y="T7"/>
              </a:cxn>
              <a:cxn ang="T16">
                <a:pos x="T8" y="T9"/>
              </a:cxn>
              <a:cxn ang="T17">
                <a:pos x="T10" y="T11"/>
              </a:cxn>
            </a:cxnLst>
            <a:rect l="T18" t="T19" r="T20" b="T21"/>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rgbClr val="ECDAA2"/>
              </a:gs>
              <a:gs pos="50000">
                <a:srgbClr val="CC9900"/>
              </a:gs>
              <a:gs pos="100000">
                <a:srgbClr val="ECDAA2"/>
              </a:gs>
            </a:gsLst>
            <a:lin ang="27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fontAlgn="base">
              <a:spcBef>
                <a:spcPct val="0"/>
              </a:spcBef>
              <a:spcAft>
                <a:spcPct val="0"/>
              </a:spcAft>
            </a:pPr>
            <a:endParaRPr lang="es-MX">
              <a:solidFill>
                <a:prstClr val="white"/>
              </a:solidFill>
              <a:latin typeface="Arial" panose="020B0604020202020204" pitchFamily="34" charset="0"/>
              <a:cs typeface="Arial" panose="020B0604020202020204" pitchFamily="34" charset="0"/>
            </a:endParaRPr>
          </a:p>
        </p:txBody>
      </p:sp>
      <p:sp>
        <p:nvSpPr>
          <p:cNvPr id="12" name="Text Box 13"/>
          <p:cNvSpPr txBox="1">
            <a:spLocks noChangeArrowheads="1"/>
          </p:cNvSpPr>
          <p:nvPr/>
        </p:nvSpPr>
        <p:spPr bwMode="gray">
          <a:xfrm>
            <a:off x="3054351" y="3835401"/>
            <a:ext cx="544513" cy="523875"/>
          </a:xfrm>
          <a:prstGeom prst="rect">
            <a:avLst/>
          </a:prstGeom>
          <a:noFill/>
          <a:ln w="9525" algn="ctr">
            <a:noFill/>
            <a:miter lim="800000"/>
            <a:headEnd/>
            <a:tailEnd/>
          </a:ln>
          <a:effectLst/>
        </p:spPr>
        <p:txBody>
          <a:bodyPr wrap="none">
            <a:spAutoFit/>
          </a:bodyPr>
          <a:lstStyle/>
          <a:p>
            <a:pPr fontAlgn="base">
              <a:spcBef>
                <a:spcPct val="0"/>
              </a:spcBef>
              <a:spcAft>
                <a:spcPct val="0"/>
              </a:spcAft>
              <a:defRPr/>
            </a:pPr>
            <a:r>
              <a:rPr lang="en-US" sz="2800" dirty="0">
                <a:solidFill>
                  <a:srgbClr val="FFFFFF"/>
                </a:solidFill>
                <a:effectLst>
                  <a:outerShdw blurRad="38100" dist="38100" dir="2700000" algn="tl">
                    <a:srgbClr val="000000"/>
                  </a:outerShdw>
                </a:effectLst>
                <a:latin typeface="Arial" charset="0"/>
                <a:cs typeface="Arial" charset="0"/>
              </a:rPr>
              <a:t>B)</a:t>
            </a:r>
          </a:p>
        </p:txBody>
      </p:sp>
      <p:grpSp>
        <p:nvGrpSpPr>
          <p:cNvPr id="35848" name="Group 26"/>
          <p:cNvGrpSpPr>
            <a:grpSpLocks/>
          </p:cNvGrpSpPr>
          <p:nvPr/>
        </p:nvGrpSpPr>
        <p:grpSpPr bwMode="auto">
          <a:xfrm>
            <a:off x="4306888" y="3440114"/>
            <a:ext cx="6181600" cy="1601977"/>
            <a:chOff x="1728" y="1920"/>
            <a:chExt cx="3264" cy="866"/>
          </a:xfrm>
          <a:blipFill>
            <a:blip r:embed="rId2"/>
            <a:tile tx="0" ty="0" sx="100000" sy="100000" flip="none" algn="tl"/>
          </a:blipFill>
          <a:effectLst>
            <a:reflection blurRad="6350" stA="50000" endA="295" endPos="92000" dist="101600" dir="5400000" sy="-100000" algn="bl" rotWithShape="0"/>
          </a:effectLst>
        </p:grpSpPr>
        <p:grpSp>
          <p:nvGrpSpPr>
            <p:cNvPr id="35856" name="Group 22"/>
            <p:cNvGrpSpPr>
              <a:grpSpLocks/>
            </p:cNvGrpSpPr>
            <p:nvPr/>
          </p:nvGrpSpPr>
          <p:grpSpPr bwMode="auto">
            <a:xfrm>
              <a:off x="1728" y="1920"/>
              <a:ext cx="3264" cy="866"/>
              <a:chOff x="1728" y="1920"/>
              <a:chExt cx="3264" cy="866"/>
            </a:xfrm>
            <a:grpFill/>
          </p:grpSpPr>
          <p:sp>
            <p:nvSpPr>
              <p:cNvPr id="35858" name="AutoShape 9"/>
              <p:cNvSpPr>
                <a:spLocks noChangeArrowheads="1"/>
              </p:cNvSpPr>
              <p:nvPr/>
            </p:nvSpPr>
            <p:spPr bwMode="gray">
              <a:xfrm>
                <a:off x="1728" y="1920"/>
                <a:ext cx="3264" cy="866"/>
              </a:xfrm>
              <a:prstGeom prst="roundRect">
                <a:avLst>
                  <a:gd name="adj" fmla="val 10889"/>
                </a:avLst>
              </a:prstGeom>
              <a:grpFill/>
              <a:ln w="38100">
                <a:solidFill>
                  <a:srgbClr val="FFFFFF"/>
                </a:solidFill>
                <a:round/>
                <a:headEnd/>
                <a:tailEnd/>
              </a:ln>
            </p:spPr>
            <p:txBody>
              <a:bodyPr wrap="none" anchor="ctr"/>
              <a:lstStyle/>
              <a:p>
                <a:pPr fontAlgn="base">
                  <a:spcBef>
                    <a:spcPct val="0"/>
                  </a:spcBef>
                  <a:spcAft>
                    <a:spcPct val="0"/>
                  </a:spcAft>
                  <a:defRPr/>
                </a:pPr>
                <a:endParaRPr lang="es-MX" dirty="0">
                  <a:solidFill>
                    <a:prstClr val="white"/>
                  </a:solidFill>
                  <a:latin typeface="Arial" charset="0"/>
                  <a:cs typeface="Arial" charset="0"/>
                </a:endParaRPr>
              </a:p>
            </p:txBody>
          </p:sp>
          <p:sp>
            <p:nvSpPr>
              <p:cNvPr id="35859" name="Freeform 21"/>
              <p:cNvSpPr>
                <a:spLocks/>
              </p:cNvSpPr>
              <p:nvPr/>
            </p:nvSpPr>
            <p:spPr bwMode="gray">
              <a:xfrm>
                <a:off x="1776" y="1968"/>
                <a:ext cx="431" cy="432"/>
              </a:xfrm>
              <a:custGeom>
                <a:avLst/>
                <a:gdLst>
                  <a:gd name="T0" fmla="*/ 17 w 596"/>
                  <a:gd name="T1" fmla="*/ 0 h 598"/>
                  <a:gd name="T2" fmla="*/ 0 w 596"/>
                  <a:gd name="T3" fmla="*/ 17 h 598"/>
                  <a:gd name="T4" fmla="*/ 0 w 596"/>
                  <a:gd name="T5" fmla="*/ 84 h 598"/>
                  <a:gd name="T6" fmla="*/ 23 w 596"/>
                  <a:gd name="T7" fmla="*/ 25 h 598"/>
                  <a:gd name="T8" fmla="*/ 84 w 596"/>
                  <a:gd name="T9" fmla="*/ 0 h 598"/>
                  <a:gd name="T10" fmla="*/ 17 w 596"/>
                  <a:gd name="T11" fmla="*/ 0 h 598"/>
                  <a:gd name="T12" fmla="*/ 0 60000 65536"/>
                  <a:gd name="T13" fmla="*/ 0 60000 65536"/>
                  <a:gd name="T14" fmla="*/ 0 60000 65536"/>
                  <a:gd name="T15" fmla="*/ 0 60000 65536"/>
                  <a:gd name="T16" fmla="*/ 0 60000 65536"/>
                  <a:gd name="T17" fmla="*/ 0 60000 65536"/>
                  <a:gd name="T18" fmla="*/ 0 w 596"/>
                  <a:gd name="T19" fmla="*/ 0 h 598"/>
                  <a:gd name="T20" fmla="*/ 596 w 596"/>
                  <a:gd name="T21" fmla="*/ 598 h 598"/>
                </a:gdLst>
                <a:ahLst/>
                <a:cxnLst>
                  <a:cxn ang="T12">
                    <a:pos x="T0" y="T1"/>
                  </a:cxn>
                  <a:cxn ang="T13">
                    <a:pos x="T2" y="T3"/>
                  </a:cxn>
                  <a:cxn ang="T14">
                    <a:pos x="T4" y="T5"/>
                  </a:cxn>
                  <a:cxn ang="T15">
                    <a:pos x="T6" y="T7"/>
                  </a:cxn>
                  <a:cxn ang="T16">
                    <a:pos x="T8" y="T9"/>
                  </a:cxn>
                  <a:cxn ang="T17">
                    <a:pos x="T10" y="T11"/>
                  </a:cxn>
                </a:cxnLst>
                <a:rect l="T18" t="T19" r="T20" b="T21"/>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fontAlgn="base">
                  <a:spcBef>
                    <a:spcPct val="0"/>
                  </a:spcBef>
                  <a:spcAft>
                    <a:spcPct val="0"/>
                  </a:spcAft>
                  <a:defRPr/>
                </a:pPr>
                <a:endParaRPr lang="es-MX" dirty="0">
                  <a:solidFill>
                    <a:prstClr val="white"/>
                  </a:solidFill>
                  <a:latin typeface="Arial" charset="0"/>
                  <a:cs typeface="Arial" charset="0"/>
                </a:endParaRPr>
              </a:p>
            </p:txBody>
          </p:sp>
        </p:grpSp>
        <p:sp>
          <p:nvSpPr>
            <p:cNvPr id="35857" name="Text Box 14"/>
            <p:cNvSpPr txBox="1">
              <a:spLocks noChangeArrowheads="1"/>
            </p:cNvSpPr>
            <p:nvPr/>
          </p:nvSpPr>
          <p:spPr bwMode="gray">
            <a:xfrm>
              <a:off x="1776" y="1996"/>
              <a:ext cx="3216" cy="699"/>
            </a:xfrm>
            <a:prstGeom prst="rect">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sz="1600" b="1" dirty="0">
                  <a:solidFill>
                    <a:srgbClr val="000000"/>
                  </a:solidFill>
                  <a:latin typeface="Tw Cen MT"/>
                </a:rPr>
                <a:t>Las Ejecutorias De La Suprema Corte De Justicia Funcionando En Pleno Constituyen La Jurisprudencia Siempre  Que Lo Resuelto En Ellas Se Sustente En Cinco Ejecutorias No Interrumpidas Por Otra En Lo Contrario.</a:t>
              </a:r>
            </a:p>
            <a:p>
              <a:pPr algn="just" eaLnBrk="1" fontAlgn="base" hangingPunct="1">
                <a:spcBef>
                  <a:spcPct val="0"/>
                </a:spcBef>
                <a:spcAft>
                  <a:spcPct val="0"/>
                </a:spcAft>
                <a:defRPr/>
              </a:pPr>
              <a:endParaRPr lang="en-US" sz="1400" dirty="0">
                <a:solidFill>
                  <a:srgbClr val="000000"/>
                </a:solidFill>
              </a:endParaRPr>
            </a:p>
          </p:txBody>
        </p:sp>
      </p:grpSp>
      <p:grpSp>
        <p:nvGrpSpPr>
          <p:cNvPr id="35849" name="Group 27"/>
          <p:cNvGrpSpPr>
            <a:grpSpLocks/>
          </p:cNvGrpSpPr>
          <p:nvPr/>
        </p:nvGrpSpPr>
        <p:grpSpPr bwMode="auto">
          <a:xfrm>
            <a:off x="4306888" y="1916115"/>
            <a:ext cx="6181600" cy="1374775"/>
            <a:chOff x="1728" y="1920"/>
            <a:chExt cx="3440" cy="866"/>
          </a:xfrm>
          <a:blipFill>
            <a:blip r:embed="rId3"/>
            <a:tile tx="0" ty="0" sx="100000" sy="100000" flip="none" algn="tl"/>
          </a:blipFill>
        </p:grpSpPr>
        <p:grpSp>
          <p:nvGrpSpPr>
            <p:cNvPr id="35852" name="Group 28"/>
            <p:cNvGrpSpPr>
              <a:grpSpLocks/>
            </p:cNvGrpSpPr>
            <p:nvPr/>
          </p:nvGrpSpPr>
          <p:grpSpPr bwMode="auto">
            <a:xfrm>
              <a:off x="1728" y="1920"/>
              <a:ext cx="3440" cy="866"/>
              <a:chOff x="1728" y="1920"/>
              <a:chExt cx="3440" cy="866"/>
            </a:xfrm>
            <a:grpFill/>
          </p:grpSpPr>
          <p:sp>
            <p:nvSpPr>
              <p:cNvPr id="35854" name="AutoShape 29"/>
              <p:cNvSpPr>
                <a:spLocks noChangeArrowheads="1"/>
              </p:cNvSpPr>
              <p:nvPr/>
            </p:nvSpPr>
            <p:spPr bwMode="gray">
              <a:xfrm>
                <a:off x="1728" y="1920"/>
                <a:ext cx="3440" cy="866"/>
              </a:xfrm>
              <a:prstGeom prst="roundRect">
                <a:avLst>
                  <a:gd name="adj" fmla="val 10889"/>
                </a:avLst>
              </a:prstGeom>
              <a:grpFill/>
              <a:ln w="38100">
                <a:solidFill>
                  <a:srgbClr val="FFFFFF"/>
                </a:solidFill>
                <a:round/>
                <a:headEnd/>
                <a:tailEnd/>
              </a:ln>
            </p:spPr>
            <p:txBody>
              <a:bodyPr wrap="none" anchor="ctr"/>
              <a:lstStyle/>
              <a:p>
                <a:pPr fontAlgn="base">
                  <a:spcBef>
                    <a:spcPct val="0"/>
                  </a:spcBef>
                  <a:spcAft>
                    <a:spcPct val="0"/>
                  </a:spcAft>
                  <a:defRPr/>
                </a:pPr>
                <a:endParaRPr lang="es-MX" dirty="0">
                  <a:solidFill>
                    <a:prstClr val="white"/>
                  </a:solidFill>
                  <a:latin typeface="Arial" charset="0"/>
                  <a:cs typeface="Arial" charset="0"/>
                </a:endParaRPr>
              </a:p>
            </p:txBody>
          </p:sp>
          <p:sp>
            <p:nvSpPr>
              <p:cNvPr id="35855" name="Freeform 30"/>
              <p:cNvSpPr>
                <a:spLocks/>
              </p:cNvSpPr>
              <p:nvPr/>
            </p:nvSpPr>
            <p:spPr bwMode="gray">
              <a:xfrm>
                <a:off x="1776" y="1968"/>
                <a:ext cx="431" cy="432"/>
              </a:xfrm>
              <a:custGeom>
                <a:avLst/>
                <a:gdLst>
                  <a:gd name="T0" fmla="*/ 17 w 596"/>
                  <a:gd name="T1" fmla="*/ 0 h 598"/>
                  <a:gd name="T2" fmla="*/ 0 w 596"/>
                  <a:gd name="T3" fmla="*/ 17 h 598"/>
                  <a:gd name="T4" fmla="*/ 0 w 596"/>
                  <a:gd name="T5" fmla="*/ 84 h 598"/>
                  <a:gd name="T6" fmla="*/ 23 w 596"/>
                  <a:gd name="T7" fmla="*/ 25 h 598"/>
                  <a:gd name="T8" fmla="*/ 84 w 596"/>
                  <a:gd name="T9" fmla="*/ 0 h 598"/>
                  <a:gd name="T10" fmla="*/ 17 w 596"/>
                  <a:gd name="T11" fmla="*/ 0 h 598"/>
                  <a:gd name="T12" fmla="*/ 0 60000 65536"/>
                  <a:gd name="T13" fmla="*/ 0 60000 65536"/>
                  <a:gd name="T14" fmla="*/ 0 60000 65536"/>
                  <a:gd name="T15" fmla="*/ 0 60000 65536"/>
                  <a:gd name="T16" fmla="*/ 0 60000 65536"/>
                  <a:gd name="T17" fmla="*/ 0 60000 65536"/>
                  <a:gd name="T18" fmla="*/ 0 w 596"/>
                  <a:gd name="T19" fmla="*/ 0 h 598"/>
                  <a:gd name="T20" fmla="*/ 596 w 596"/>
                  <a:gd name="T21" fmla="*/ 598 h 598"/>
                </a:gdLst>
                <a:ahLst/>
                <a:cxnLst>
                  <a:cxn ang="T12">
                    <a:pos x="T0" y="T1"/>
                  </a:cxn>
                  <a:cxn ang="T13">
                    <a:pos x="T2" y="T3"/>
                  </a:cxn>
                  <a:cxn ang="T14">
                    <a:pos x="T4" y="T5"/>
                  </a:cxn>
                  <a:cxn ang="T15">
                    <a:pos x="T6" y="T7"/>
                  </a:cxn>
                  <a:cxn ang="T16">
                    <a:pos x="T8" y="T9"/>
                  </a:cxn>
                  <a:cxn ang="T17">
                    <a:pos x="T10" y="T11"/>
                  </a:cxn>
                </a:cxnLst>
                <a:rect l="T18" t="T19" r="T20" b="T21"/>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fontAlgn="base">
                  <a:spcBef>
                    <a:spcPct val="0"/>
                  </a:spcBef>
                  <a:spcAft>
                    <a:spcPct val="0"/>
                  </a:spcAft>
                  <a:defRPr/>
                </a:pPr>
                <a:endParaRPr lang="es-MX" dirty="0">
                  <a:solidFill>
                    <a:prstClr val="white"/>
                  </a:solidFill>
                  <a:latin typeface="Arial" charset="0"/>
                  <a:cs typeface="Arial" charset="0"/>
                </a:endParaRPr>
              </a:p>
            </p:txBody>
          </p:sp>
        </p:grpSp>
        <p:sp>
          <p:nvSpPr>
            <p:cNvPr id="35853" name="Text Box 31"/>
            <p:cNvSpPr txBox="1">
              <a:spLocks noChangeArrowheads="1"/>
            </p:cNvSpPr>
            <p:nvPr/>
          </p:nvSpPr>
          <p:spPr bwMode="gray">
            <a:xfrm>
              <a:off x="1912" y="1925"/>
              <a:ext cx="3072" cy="853"/>
            </a:xfrm>
            <a:prstGeom prst="rect">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sz="1600" b="1" dirty="0">
                  <a:solidFill>
                    <a:srgbClr val="000000"/>
                  </a:solidFill>
                  <a:latin typeface="Tw Cen MT"/>
                </a:rPr>
                <a:t>Es El Criterio De Interpretación Judicial De Las Normas Jurídicas Del Estado Que Prevalece En Las Soluciones De Un Tribunal Supremo Y Se Inspira En El Propósito De Obtener Una Interpretación Uniforme Del Derecho.</a:t>
              </a:r>
            </a:p>
            <a:p>
              <a:pPr algn="just" eaLnBrk="1" fontAlgn="base" hangingPunct="1">
                <a:spcBef>
                  <a:spcPct val="0"/>
                </a:spcBef>
                <a:spcAft>
                  <a:spcPct val="0"/>
                </a:spcAft>
                <a:defRPr/>
              </a:pPr>
              <a:endParaRPr lang="en-US" dirty="0">
                <a:solidFill>
                  <a:srgbClr val="000000"/>
                </a:solidFill>
              </a:endParaRPr>
            </a:p>
          </p:txBody>
        </p:sp>
      </p:grpSp>
      <p:pic>
        <p:nvPicPr>
          <p:cNvPr id="35863" name="Picture 23" descr="http://www.definicionabc.com/wp-content/uploads/Jurisprudencia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9593" y="4359276"/>
            <a:ext cx="2641601" cy="2233466"/>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0177701"/>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WordArt 2"/>
          <p:cNvSpPr>
            <a:spLocks noChangeArrowheads="1" noChangeShapeType="1" noTextEdit="1"/>
          </p:cNvSpPr>
          <p:nvPr/>
        </p:nvSpPr>
        <p:spPr bwMode="auto">
          <a:xfrm>
            <a:off x="2743200" y="426721"/>
            <a:ext cx="7025208" cy="785813"/>
          </a:xfrm>
          <a:prstGeom prst="rect">
            <a:avLst/>
          </a:prstGeom>
        </p:spPr>
        <p:txBody>
          <a:bodyPr wrap="none" fromWordArt="1">
            <a:prstTxWarp prst="textPlain">
              <a:avLst>
                <a:gd name="adj" fmla="val 50000"/>
              </a:avLst>
            </a:prstTxWarp>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base">
              <a:spcBef>
                <a:spcPct val="0"/>
              </a:spcBef>
              <a:spcAft>
                <a:spcPct val="0"/>
              </a:spcAft>
              <a:defRPr/>
            </a:pPr>
            <a:r>
              <a:rPr lang="es-ES" sz="2400" kern="10"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Arial Black" panose="020B0A04020102020204" pitchFamily="34" charset="0"/>
                <a:cs typeface="Arial" charset="0"/>
              </a:rPr>
              <a:t>USOS Y COSTUMBRES</a:t>
            </a:r>
            <a:r>
              <a:rPr lang="es-ES" sz="2400" b="1" kern="10"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Arial Black" panose="020B0A04020102020204" pitchFamily="34" charset="0"/>
                <a:cs typeface="Arial" charset="0"/>
              </a:rPr>
              <a:t>.</a:t>
            </a:r>
          </a:p>
        </p:txBody>
      </p:sp>
      <p:grpSp>
        <p:nvGrpSpPr>
          <p:cNvPr id="36867" name="Group 4"/>
          <p:cNvGrpSpPr>
            <a:grpSpLocks/>
          </p:cNvGrpSpPr>
          <p:nvPr/>
        </p:nvGrpSpPr>
        <p:grpSpPr bwMode="auto">
          <a:xfrm>
            <a:off x="2743200" y="1524000"/>
            <a:ext cx="1371600" cy="1371600"/>
            <a:chOff x="1248" y="1680"/>
            <a:chExt cx="864" cy="864"/>
          </a:xfrm>
          <a:effectLst>
            <a:outerShdw blurRad="50800" dist="38100" dir="5400000" algn="t" rotWithShape="0">
              <a:prstClr val="black">
                <a:alpha val="40000"/>
              </a:prstClr>
            </a:outerShdw>
          </a:effectLst>
        </p:grpSpPr>
        <p:sp>
          <p:nvSpPr>
            <p:cNvPr id="36884" name="AutoShape 5"/>
            <p:cNvSpPr>
              <a:spLocks noChangeArrowheads="1"/>
            </p:cNvSpPr>
            <p:nvPr/>
          </p:nvSpPr>
          <p:spPr bwMode="gray">
            <a:xfrm>
              <a:off x="1248" y="1680"/>
              <a:ext cx="864" cy="864"/>
            </a:xfrm>
            <a:prstGeom prst="roundRect">
              <a:avLst>
                <a:gd name="adj" fmla="val 11921"/>
              </a:avLst>
            </a:prstGeom>
            <a:ln>
              <a:headEnd/>
              <a:tailEnd/>
            </a:ln>
          </p:spPr>
          <p:style>
            <a:lnRef idx="2">
              <a:schemeClr val="accent4">
                <a:shade val="50000"/>
              </a:schemeClr>
            </a:lnRef>
            <a:fillRef idx="1">
              <a:schemeClr val="accent4"/>
            </a:fillRef>
            <a:effectRef idx="0">
              <a:schemeClr val="accent4"/>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36885" name="Freeform 6"/>
            <p:cNvSpPr>
              <a:spLocks/>
            </p:cNvSpPr>
            <p:nvPr/>
          </p:nvSpPr>
          <p:spPr bwMode="gray">
            <a:xfrm>
              <a:off x="1296" y="1728"/>
              <a:ext cx="431" cy="432"/>
            </a:xfrm>
            <a:custGeom>
              <a:avLst/>
              <a:gdLst>
                <a:gd name="T0" fmla="*/ 17 w 596"/>
                <a:gd name="T1" fmla="*/ 0 h 598"/>
                <a:gd name="T2" fmla="*/ 0 w 596"/>
                <a:gd name="T3" fmla="*/ 17 h 598"/>
                <a:gd name="T4" fmla="*/ 0 w 596"/>
                <a:gd name="T5" fmla="*/ 84 h 598"/>
                <a:gd name="T6" fmla="*/ 23 w 596"/>
                <a:gd name="T7" fmla="*/ 25 h 598"/>
                <a:gd name="T8" fmla="*/ 84 w 596"/>
                <a:gd name="T9" fmla="*/ 0 h 598"/>
                <a:gd name="T10" fmla="*/ 17 w 596"/>
                <a:gd name="T11" fmla="*/ 0 h 598"/>
                <a:gd name="T12" fmla="*/ 0 60000 65536"/>
                <a:gd name="T13" fmla="*/ 0 60000 65536"/>
                <a:gd name="T14" fmla="*/ 0 60000 65536"/>
                <a:gd name="T15" fmla="*/ 0 60000 65536"/>
                <a:gd name="T16" fmla="*/ 0 60000 65536"/>
                <a:gd name="T17" fmla="*/ 0 60000 65536"/>
                <a:gd name="T18" fmla="*/ 0 w 596"/>
                <a:gd name="T19" fmla="*/ 0 h 598"/>
                <a:gd name="T20" fmla="*/ 596 w 596"/>
                <a:gd name="T21" fmla="*/ 598 h 598"/>
              </a:gdLst>
              <a:ahLst/>
              <a:cxnLst>
                <a:cxn ang="T12">
                  <a:pos x="T0" y="T1"/>
                </a:cxn>
                <a:cxn ang="T13">
                  <a:pos x="T2" y="T3"/>
                </a:cxn>
                <a:cxn ang="T14">
                  <a:pos x="T4" y="T5"/>
                </a:cxn>
                <a:cxn ang="T15">
                  <a:pos x="T6" y="T7"/>
                </a:cxn>
                <a:cxn ang="T16">
                  <a:pos x="T8" y="T9"/>
                </a:cxn>
                <a:cxn ang="T17">
                  <a:pos x="T10" y="T11"/>
                </a:cxn>
              </a:cxnLst>
              <a:rect l="T18" t="T19" r="T20" b="T21"/>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ln/>
          </p:spPr>
          <p:style>
            <a:lnRef idx="2">
              <a:schemeClr val="accent4">
                <a:shade val="50000"/>
              </a:schemeClr>
            </a:lnRef>
            <a:fillRef idx="1">
              <a:schemeClr val="accent4"/>
            </a:fillRef>
            <a:effectRef idx="0">
              <a:schemeClr val="accent4"/>
            </a:effectRef>
            <a:fontRef idx="minor">
              <a:schemeClr val="lt1"/>
            </a:fontRef>
          </p:style>
          <p:txBody>
            <a:bodyPr/>
            <a:lstStyle/>
            <a:p>
              <a:pPr fontAlgn="base">
                <a:spcBef>
                  <a:spcPct val="0"/>
                </a:spcBef>
                <a:spcAft>
                  <a:spcPct val="0"/>
                </a:spcAft>
                <a:defRPr/>
              </a:pPr>
              <a:endParaRPr lang="es-MX" dirty="0">
                <a:solidFill>
                  <a:prstClr val="white"/>
                </a:solidFill>
              </a:endParaRPr>
            </a:p>
          </p:txBody>
        </p:sp>
      </p:grpSp>
      <p:sp>
        <p:nvSpPr>
          <p:cNvPr id="9" name="Text Box 7"/>
          <p:cNvSpPr txBox="1">
            <a:spLocks noChangeArrowheads="1"/>
          </p:cNvSpPr>
          <p:nvPr/>
        </p:nvSpPr>
        <p:spPr bwMode="gray">
          <a:xfrm>
            <a:off x="3014663" y="1919289"/>
            <a:ext cx="544512" cy="523875"/>
          </a:xfrm>
          <a:prstGeom prst="rect">
            <a:avLst/>
          </a:prstGeom>
          <a:noFill/>
          <a:ln w="9525" algn="ctr">
            <a:noFill/>
            <a:miter lim="800000"/>
            <a:headEnd/>
            <a:tailEnd/>
          </a:ln>
          <a:effectLst/>
        </p:spPr>
        <p:txBody>
          <a:bodyPr wrap="none">
            <a:spAutoFit/>
          </a:bodyPr>
          <a:lstStyle/>
          <a:p>
            <a:pPr fontAlgn="base">
              <a:spcBef>
                <a:spcPct val="0"/>
              </a:spcBef>
              <a:spcAft>
                <a:spcPct val="0"/>
              </a:spcAft>
              <a:defRPr/>
            </a:pPr>
            <a:r>
              <a:rPr lang="en-US" sz="2800" dirty="0">
                <a:solidFill>
                  <a:srgbClr val="FFFFFF"/>
                </a:solidFill>
                <a:effectLst>
                  <a:outerShdw blurRad="38100" dist="38100" dir="2700000" algn="tl">
                    <a:srgbClr val="000000"/>
                  </a:outerShdw>
                </a:effectLst>
                <a:latin typeface="Arial" charset="0"/>
                <a:cs typeface="Arial" charset="0"/>
              </a:rPr>
              <a:t>A)</a:t>
            </a:r>
          </a:p>
        </p:txBody>
      </p:sp>
      <p:sp>
        <p:nvSpPr>
          <p:cNvPr id="36869" name="AutoShape 11"/>
          <p:cNvSpPr>
            <a:spLocks noChangeArrowheads="1"/>
          </p:cNvSpPr>
          <p:nvPr/>
        </p:nvSpPr>
        <p:spPr bwMode="gray">
          <a:xfrm>
            <a:off x="2743200" y="3048000"/>
            <a:ext cx="1371600" cy="1371600"/>
          </a:xfrm>
          <a:prstGeom prst="roundRect">
            <a:avLst>
              <a:gd name="adj" fmla="val 11921"/>
            </a:avLst>
          </a:prstGeom>
          <a:ln>
            <a:headEnd/>
            <a:tailEnd/>
          </a:ln>
          <a:effectLst>
            <a:outerShdw blurRad="50800" dist="38100" dir="13500000" algn="br" rotWithShape="0">
              <a:prstClr val="black">
                <a:alpha val="40000"/>
              </a:prstClr>
            </a:outerShdw>
            <a:softEdge rad="12700"/>
          </a:effectLst>
        </p:spPr>
        <p:style>
          <a:lnRef idx="1">
            <a:schemeClr val="accent4"/>
          </a:lnRef>
          <a:fillRef idx="2">
            <a:schemeClr val="accent4"/>
          </a:fillRef>
          <a:effectRef idx="1">
            <a:schemeClr val="accent4"/>
          </a:effectRef>
          <a:fontRef idx="minor">
            <a:schemeClr val="dk1"/>
          </a:fontRef>
        </p:style>
        <p:txBody>
          <a:bodyPr wrap="none" anchor="ctr"/>
          <a:lstStyle/>
          <a:p>
            <a:pPr fontAlgn="base">
              <a:spcBef>
                <a:spcPct val="0"/>
              </a:spcBef>
              <a:spcAft>
                <a:spcPct val="0"/>
              </a:spcAft>
              <a:defRPr/>
            </a:pPr>
            <a:endParaRPr lang="es-MX" dirty="0">
              <a:solidFill>
                <a:prstClr val="black"/>
              </a:solidFill>
            </a:endParaRPr>
          </a:p>
        </p:txBody>
      </p:sp>
      <p:sp>
        <p:nvSpPr>
          <p:cNvPr id="45064" name="Freeform 12"/>
          <p:cNvSpPr>
            <a:spLocks/>
          </p:cNvSpPr>
          <p:nvPr/>
        </p:nvSpPr>
        <p:spPr bwMode="gray">
          <a:xfrm>
            <a:off x="2819401" y="3124200"/>
            <a:ext cx="684213" cy="685800"/>
          </a:xfrm>
          <a:custGeom>
            <a:avLst/>
            <a:gdLst>
              <a:gd name="T0" fmla="*/ 2147483647 w 596"/>
              <a:gd name="T1" fmla="*/ 0 h 598"/>
              <a:gd name="T2" fmla="*/ 0 w 596"/>
              <a:gd name="T3" fmla="*/ 2147483647 h 598"/>
              <a:gd name="T4" fmla="*/ 0 w 596"/>
              <a:gd name="T5" fmla="*/ 2147483647 h 598"/>
              <a:gd name="T6" fmla="*/ 2147483647 w 596"/>
              <a:gd name="T7" fmla="*/ 2147483647 h 598"/>
              <a:gd name="T8" fmla="*/ 2147483647 w 596"/>
              <a:gd name="T9" fmla="*/ 0 h 598"/>
              <a:gd name="T10" fmla="*/ 2147483647 w 596"/>
              <a:gd name="T11" fmla="*/ 0 h 598"/>
              <a:gd name="T12" fmla="*/ 0 60000 65536"/>
              <a:gd name="T13" fmla="*/ 0 60000 65536"/>
              <a:gd name="T14" fmla="*/ 0 60000 65536"/>
              <a:gd name="T15" fmla="*/ 0 60000 65536"/>
              <a:gd name="T16" fmla="*/ 0 60000 65536"/>
              <a:gd name="T17" fmla="*/ 0 60000 65536"/>
              <a:gd name="T18" fmla="*/ 0 w 596"/>
              <a:gd name="T19" fmla="*/ 0 h 598"/>
              <a:gd name="T20" fmla="*/ 596 w 596"/>
              <a:gd name="T21" fmla="*/ 598 h 598"/>
            </a:gdLst>
            <a:ahLst/>
            <a:cxnLst>
              <a:cxn ang="T12">
                <a:pos x="T0" y="T1"/>
              </a:cxn>
              <a:cxn ang="T13">
                <a:pos x="T2" y="T3"/>
              </a:cxn>
              <a:cxn ang="T14">
                <a:pos x="T4" y="T5"/>
              </a:cxn>
              <a:cxn ang="T15">
                <a:pos x="T6" y="T7"/>
              </a:cxn>
              <a:cxn ang="T16">
                <a:pos x="T8" y="T9"/>
              </a:cxn>
              <a:cxn ang="T17">
                <a:pos x="T10" y="T11"/>
              </a:cxn>
            </a:cxnLst>
            <a:rect l="T18" t="T19" r="T20" b="T21"/>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rgbClr val="ECDAA2"/>
              </a:gs>
              <a:gs pos="50000">
                <a:srgbClr val="CC9900"/>
              </a:gs>
              <a:gs pos="100000">
                <a:srgbClr val="ECDAA2"/>
              </a:gs>
            </a:gsLst>
            <a:lin ang="27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fontAlgn="base">
              <a:spcBef>
                <a:spcPct val="0"/>
              </a:spcBef>
              <a:spcAft>
                <a:spcPct val="0"/>
              </a:spcAft>
            </a:pPr>
            <a:endParaRPr lang="es-MX">
              <a:solidFill>
                <a:prstClr val="white"/>
              </a:solidFill>
              <a:latin typeface="Arial" panose="020B0604020202020204" pitchFamily="34" charset="0"/>
              <a:cs typeface="Arial" panose="020B0604020202020204" pitchFamily="34" charset="0"/>
            </a:endParaRPr>
          </a:p>
        </p:txBody>
      </p:sp>
      <p:sp>
        <p:nvSpPr>
          <p:cNvPr id="12" name="Text Box 13"/>
          <p:cNvSpPr txBox="1">
            <a:spLocks noChangeArrowheads="1"/>
          </p:cNvSpPr>
          <p:nvPr/>
        </p:nvSpPr>
        <p:spPr bwMode="gray">
          <a:xfrm>
            <a:off x="3014663" y="3443289"/>
            <a:ext cx="544512" cy="523875"/>
          </a:xfrm>
          <a:prstGeom prst="rect">
            <a:avLst/>
          </a:prstGeom>
          <a:noFill/>
          <a:ln w="9525" algn="ctr">
            <a:noFill/>
            <a:miter lim="800000"/>
            <a:headEnd/>
            <a:tailEnd/>
          </a:ln>
          <a:effectLst/>
        </p:spPr>
        <p:txBody>
          <a:bodyPr wrap="none">
            <a:spAutoFit/>
          </a:bodyPr>
          <a:lstStyle/>
          <a:p>
            <a:pPr fontAlgn="base">
              <a:spcBef>
                <a:spcPct val="0"/>
              </a:spcBef>
              <a:spcAft>
                <a:spcPct val="0"/>
              </a:spcAft>
              <a:defRPr/>
            </a:pPr>
            <a:r>
              <a:rPr lang="en-US" sz="2800" dirty="0">
                <a:solidFill>
                  <a:srgbClr val="FFFFFF"/>
                </a:solidFill>
                <a:effectLst>
                  <a:outerShdw blurRad="38100" dist="38100" dir="2700000" algn="tl">
                    <a:srgbClr val="000000"/>
                  </a:outerShdw>
                </a:effectLst>
                <a:latin typeface="Arial" charset="0"/>
                <a:cs typeface="Arial" charset="0"/>
              </a:rPr>
              <a:t>B)</a:t>
            </a:r>
          </a:p>
        </p:txBody>
      </p:sp>
      <p:grpSp>
        <p:nvGrpSpPr>
          <p:cNvPr id="36872" name="Group 26"/>
          <p:cNvGrpSpPr>
            <a:grpSpLocks/>
          </p:cNvGrpSpPr>
          <p:nvPr/>
        </p:nvGrpSpPr>
        <p:grpSpPr bwMode="auto">
          <a:xfrm>
            <a:off x="4283793" y="3289422"/>
            <a:ext cx="5501208" cy="831607"/>
            <a:chOff x="1728" y="1908"/>
            <a:chExt cx="3264" cy="660"/>
          </a:xfrm>
          <a:effectLst>
            <a:outerShdw blurRad="50800" dist="38100" dir="13500000" algn="br" rotWithShape="0">
              <a:prstClr val="black">
                <a:alpha val="40000"/>
              </a:prstClr>
            </a:outerShdw>
          </a:effectLst>
        </p:grpSpPr>
        <p:grpSp>
          <p:nvGrpSpPr>
            <p:cNvPr id="36880" name="Group 22"/>
            <p:cNvGrpSpPr>
              <a:grpSpLocks/>
            </p:cNvGrpSpPr>
            <p:nvPr/>
          </p:nvGrpSpPr>
          <p:grpSpPr bwMode="auto">
            <a:xfrm>
              <a:off x="1728" y="1920"/>
              <a:ext cx="3264" cy="648"/>
              <a:chOff x="1728" y="1920"/>
              <a:chExt cx="3264" cy="648"/>
            </a:xfrm>
          </p:grpSpPr>
          <p:sp>
            <p:nvSpPr>
              <p:cNvPr id="36882" name="AutoShape 9"/>
              <p:cNvSpPr>
                <a:spLocks noChangeArrowheads="1"/>
              </p:cNvSpPr>
              <p:nvPr/>
            </p:nvSpPr>
            <p:spPr bwMode="gray">
              <a:xfrm>
                <a:off x="1728" y="1920"/>
                <a:ext cx="3264" cy="648"/>
              </a:xfrm>
              <a:prstGeom prst="roundRect">
                <a:avLst>
                  <a:gd name="adj" fmla="val 10889"/>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36883" name="Freeform 21"/>
              <p:cNvSpPr>
                <a:spLocks/>
              </p:cNvSpPr>
              <p:nvPr/>
            </p:nvSpPr>
            <p:spPr bwMode="gray">
              <a:xfrm>
                <a:off x="1776" y="1968"/>
                <a:ext cx="431" cy="432"/>
              </a:xfrm>
              <a:custGeom>
                <a:avLst/>
                <a:gdLst>
                  <a:gd name="T0" fmla="*/ 17 w 596"/>
                  <a:gd name="T1" fmla="*/ 0 h 598"/>
                  <a:gd name="T2" fmla="*/ 0 w 596"/>
                  <a:gd name="T3" fmla="*/ 17 h 598"/>
                  <a:gd name="T4" fmla="*/ 0 w 596"/>
                  <a:gd name="T5" fmla="*/ 84 h 598"/>
                  <a:gd name="T6" fmla="*/ 23 w 596"/>
                  <a:gd name="T7" fmla="*/ 25 h 598"/>
                  <a:gd name="T8" fmla="*/ 84 w 596"/>
                  <a:gd name="T9" fmla="*/ 0 h 598"/>
                  <a:gd name="T10" fmla="*/ 17 w 596"/>
                  <a:gd name="T11" fmla="*/ 0 h 598"/>
                  <a:gd name="T12" fmla="*/ 0 60000 65536"/>
                  <a:gd name="T13" fmla="*/ 0 60000 65536"/>
                  <a:gd name="T14" fmla="*/ 0 60000 65536"/>
                  <a:gd name="T15" fmla="*/ 0 60000 65536"/>
                  <a:gd name="T16" fmla="*/ 0 60000 65536"/>
                  <a:gd name="T17" fmla="*/ 0 60000 65536"/>
                  <a:gd name="T18" fmla="*/ 0 w 596"/>
                  <a:gd name="T19" fmla="*/ 0 h 598"/>
                  <a:gd name="T20" fmla="*/ 596 w 596"/>
                  <a:gd name="T21" fmla="*/ 598 h 598"/>
                </a:gdLst>
                <a:ahLst/>
                <a:cxnLst>
                  <a:cxn ang="T12">
                    <a:pos x="T0" y="T1"/>
                  </a:cxn>
                  <a:cxn ang="T13">
                    <a:pos x="T2" y="T3"/>
                  </a:cxn>
                  <a:cxn ang="T14">
                    <a:pos x="T4" y="T5"/>
                  </a:cxn>
                  <a:cxn ang="T15">
                    <a:pos x="T6" y="T7"/>
                  </a:cxn>
                  <a:cxn ang="T16">
                    <a:pos x="T8" y="T9"/>
                  </a:cxn>
                  <a:cxn ang="T17">
                    <a:pos x="T10" y="T11"/>
                  </a:cxn>
                </a:cxnLst>
                <a:rect l="T18" t="T19" r="T20" b="T21"/>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ln/>
            </p:spPr>
            <p:style>
              <a:lnRef idx="2">
                <a:schemeClr val="accent5">
                  <a:shade val="50000"/>
                </a:schemeClr>
              </a:lnRef>
              <a:fillRef idx="1">
                <a:schemeClr val="accent5"/>
              </a:fillRef>
              <a:effectRef idx="0">
                <a:schemeClr val="accent5"/>
              </a:effectRef>
              <a:fontRef idx="minor">
                <a:schemeClr val="lt1"/>
              </a:fontRef>
            </p:style>
            <p:txBody>
              <a:bodyPr/>
              <a:lstStyle/>
              <a:p>
                <a:pPr fontAlgn="base">
                  <a:spcBef>
                    <a:spcPct val="0"/>
                  </a:spcBef>
                  <a:spcAft>
                    <a:spcPct val="0"/>
                  </a:spcAft>
                  <a:defRPr/>
                </a:pPr>
                <a:endParaRPr lang="es-MX" dirty="0">
                  <a:solidFill>
                    <a:prstClr val="white"/>
                  </a:solidFill>
                </a:endParaRPr>
              </a:p>
            </p:txBody>
          </p:sp>
        </p:grpSp>
        <p:sp>
          <p:nvSpPr>
            <p:cNvPr id="36881" name="Text Box 14"/>
            <p:cNvSpPr txBox="1">
              <a:spLocks noChangeArrowheads="1"/>
            </p:cNvSpPr>
            <p:nvPr/>
          </p:nvSpPr>
          <p:spPr bwMode="gray">
            <a:xfrm>
              <a:off x="1896" y="1908"/>
              <a:ext cx="3025" cy="660"/>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n-US" sz="1600" b="1" dirty="0">
                  <a:solidFill>
                    <a:srgbClr val="000000"/>
                  </a:solidFill>
                  <a:latin typeface="Tw Cen MT"/>
                </a:rPr>
                <a:t>La costumbre. </a:t>
              </a:r>
              <a:r>
                <a:rPr lang="es-ES" sz="1600" b="1" dirty="0">
                  <a:solidFill>
                    <a:srgbClr val="000000"/>
                  </a:solidFill>
                  <a:latin typeface="Tw Cen MT"/>
                </a:rPr>
                <a:t>es el modo original  de manifestación de la voluntad social constante  y uniforme  por todos los que intervienen en la actividad mercantil</a:t>
              </a:r>
              <a:r>
                <a:rPr lang="es-ES" sz="1600" b="1" dirty="0" smtClean="0">
                  <a:solidFill>
                    <a:srgbClr val="000000"/>
                  </a:solidFill>
                  <a:latin typeface="Tw Cen MT"/>
                </a:rPr>
                <a:t>.</a:t>
              </a:r>
              <a:r>
                <a:rPr lang="en-US" sz="1600" dirty="0" smtClean="0">
                  <a:solidFill>
                    <a:srgbClr val="000000"/>
                  </a:solidFill>
                </a:rPr>
                <a:t> </a:t>
              </a:r>
              <a:endParaRPr lang="en-US" sz="1600" dirty="0">
                <a:solidFill>
                  <a:srgbClr val="000000"/>
                </a:solidFill>
              </a:endParaRPr>
            </a:p>
          </p:txBody>
        </p:sp>
      </p:grpSp>
      <p:grpSp>
        <p:nvGrpSpPr>
          <p:cNvPr id="45067" name="Group 27"/>
          <p:cNvGrpSpPr>
            <a:grpSpLocks/>
          </p:cNvGrpSpPr>
          <p:nvPr/>
        </p:nvGrpSpPr>
        <p:grpSpPr bwMode="auto">
          <a:xfrm>
            <a:off x="4267200" y="1610678"/>
            <a:ext cx="5500688" cy="1138939"/>
            <a:chOff x="1728" y="1917"/>
            <a:chExt cx="3264" cy="679"/>
          </a:xfrm>
        </p:grpSpPr>
        <p:grpSp>
          <p:nvGrpSpPr>
            <p:cNvPr id="45069" name="Group 28"/>
            <p:cNvGrpSpPr>
              <a:grpSpLocks/>
            </p:cNvGrpSpPr>
            <p:nvPr/>
          </p:nvGrpSpPr>
          <p:grpSpPr bwMode="auto">
            <a:xfrm>
              <a:off x="1728" y="1920"/>
              <a:ext cx="3264" cy="676"/>
              <a:chOff x="1728" y="1920"/>
              <a:chExt cx="3264" cy="676"/>
            </a:xfrm>
          </p:grpSpPr>
          <p:sp>
            <p:nvSpPr>
              <p:cNvPr id="36878" name="AutoShape 29"/>
              <p:cNvSpPr>
                <a:spLocks noChangeArrowheads="1"/>
              </p:cNvSpPr>
              <p:nvPr/>
            </p:nvSpPr>
            <p:spPr bwMode="gray">
              <a:xfrm>
                <a:off x="1728" y="1920"/>
                <a:ext cx="3264" cy="676"/>
              </a:xfrm>
              <a:prstGeom prst="roundRect">
                <a:avLst>
                  <a:gd name="adj" fmla="val 10889"/>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36879" name="Freeform 30"/>
              <p:cNvSpPr>
                <a:spLocks/>
              </p:cNvSpPr>
              <p:nvPr/>
            </p:nvSpPr>
            <p:spPr bwMode="gray">
              <a:xfrm>
                <a:off x="1776" y="1968"/>
                <a:ext cx="430" cy="432"/>
              </a:xfrm>
              <a:custGeom>
                <a:avLst/>
                <a:gdLst>
                  <a:gd name="T0" fmla="*/ 17 w 596"/>
                  <a:gd name="T1" fmla="*/ 0 h 598"/>
                  <a:gd name="T2" fmla="*/ 0 w 596"/>
                  <a:gd name="T3" fmla="*/ 17 h 598"/>
                  <a:gd name="T4" fmla="*/ 0 w 596"/>
                  <a:gd name="T5" fmla="*/ 84 h 598"/>
                  <a:gd name="T6" fmla="*/ 23 w 596"/>
                  <a:gd name="T7" fmla="*/ 25 h 598"/>
                  <a:gd name="T8" fmla="*/ 84 w 596"/>
                  <a:gd name="T9" fmla="*/ 0 h 598"/>
                  <a:gd name="T10" fmla="*/ 17 w 596"/>
                  <a:gd name="T11" fmla="*/ 0 h 598"/>
                  <a:gd name="T12" fmla="*/ 0 60000 65536"/>
                  <a:gd name="T13" fmla="*/ 0 60000 65536"/>
                  <a:gd name="T14" fmla="*/ 0 60000 65536"/>
                  <a:gd name="T15" fmla="*/ 0 60000 65536"/>
                  <a:gd name="T16" fmla="*/ 0 60000 65536"/>
                  <a:gd name="T17" fmla="*/ 0 60000 65536"/>
                  <a:gd name="T18" fmla="*/ 0 w 596"/>
                  <a:gd name="T19" fmla="*/ 0 h 598"/>
                  <a:gd name="T20" fmla="*/ 596 w 596"/>
                  <a:gd name="T21" fmla="*/ 598 h 598"/>
                </a:gdLst>
                <a:ahLst/>
                <a:cxnLst>
                  <a:cxn ang="T12">
                    <a:pos x="T0" y="T1"/>
                  </a:cxn>
                  <a:cxn ang="T13">
                    <a:pos x="T2" y="T3"/>
                  </a:cxn>
                  <a:cxn ang="T14">
                    <a:pos x="T4" y="T5"/>
                  </a:cxn>
                  <a:cxn ang="T15">
                    <a:pos x="T6" y="T7"/>
                  </a:cxn>
                  <a:cxn ang="T16">
                    <a:pos x="T8" y="T9"/>
                  </a:cxn>
                  <a:cxn ang="T17">
                    <a:pos x="T10" y="T11"/>
                  </a:cxn>
                </a:cxnLst>
                <a:rect l="T18" t="T19" r="T20" b="T21"/>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ln/>
            </p:spPr>
            <p:style>
              <a:lnRef idx="2">
                <a:schemeClr val="accent3">
                  <a:shade val="50000"/>
                </a:schemeClr>
              </a:lnRef>
              <a:fillRef idx="1">
                <a:schemeClr val="accent3"/>
              </a:fillRef>
              <a:effectRef idx="0">
                <a:schemeClr val="accent3"/>
              </a:effectRef>
              <a:fontRef idx="minor">
                <a:schemeClr val="lt1"/>
              </a:fontRef>
            </p:style>
            <p:txBody>
              <a:bodyPr/>
              <a:lstStyle/>
              <a:p>
                <a:pPr fontAlgn="base">
                  <a:spcBef>
                    <a:spcPct val="0"/>
                  </a:spcBef>
                  <a:spcAft>
                    <a:spcPct val="0"/>
                  </a:spcAft>
                  <a:defRPr/>
                </a:pPr>
                <a:endParaRPr lang="es-MX" dirty="0">
                  <a:solidFill>
                    <a:prstClr val="white"/>
                  </a:solidFill>
                </a:endParaRPr>
              </a:p>
            </p:txBody>
          </p:sp>
        </p:grpSp>
        <p:sp>
          <p:nvSpPr>
            <p:cNvPr id="36877" name="Text Box 31"/>
            <p:cNvSpPr txBox="1">
              <a:spLocks noChangeArrowheads="1"/>
            </p:cNvSpPr>
            <p:nvPr/>
          </p:nvSpPr>
          <p:spPr bwMode="gray">
            <a:xfrm>
              <a:off x="1819" y="1917"/>
              <a:ext cx="3102" cy="679"/>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sz="1600" b="1" dirty="0">
                  <a:solidFill>
                    <a:srgbClr val="000000"/>
                  </a:solidFill>
                  <a:latin typeface="Tw Cen MT"/>
                </a:rPr>
                <a:t>uso comercial. así se denomina a las reglas generalmente admitidas entre comerciantes para la realización de ciertos actos mercantiles que han sido interpuestas por la costumbre del trafico </a:t>
              </a:r>
              <a:r>
                <a:rPr lang="es-ES" sz="1600" b="1" dirty="0" smtClean="0">
                  <a:solidFill>
                    <a:srgbClr val="000000"/>
                  </a:solidFill>
                  <a:latin typeface="Tw Cen MT"/>
                </a:rPr>
                <a:t>mercantil.</a:t>
              </a:r>
              <a:endParaRPr lang="en-US" sz="1600" dirty="0">
                <a:solidFill>
                  <a:srgbClr val="000000"/>
                </a:solidFill>
                <a:latin typeface="Tw Cen MT"/>
              </a:endParaRPr>
            </a:p>
          </p:txBody>
        </p:sp>
      </p:grpSp>
      <p:pic>
        <p:nvPicPr>
          <p:cNvPr id="36887" name="Picture 23" descr="http://img.mundosebrae.com.br/2010/11/compras.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45953" y="4419600"/>
            <a:ext cx="3540371" cy="1824038"/>
          </a:xfrm>
          <a:prstGeom prst="rect">
            <a:avLst/>
          </a:prstGeom>
          <a:noFill/>
          <a:ln>
            <a:solidFill>
              <a:srgbClr val="CCFFFF"/>
            </a:solidFill>
          </a:ln>
          <a:scene3d>
            <a:camera prst="orthographicFront"/>
            <a:lightRig rig="threePt" dir="t"/>
          </a:scene3d>
          <a:sp3d>
            <a:bevelT prst="slope"/>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9085108"/>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1524000" y="2939089"/>
            <a:ext cx="28956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50000"/>
              </a:spcBef>
              <a:spcAft>
                <a:spcPct val="0"/>
              </a:spcAft>
              <a:defRPr/>
            </a:pPr>
            <a:r>
              <a:rPr lang="es-E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w Cen MT"/>
              </a:rPr>
              <a:t>Clasificación de los usos y costumbres mercantiles</a:t>
            </a:r>
            <a:r>
              <a:rPr lang="es-E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w Cen MT"/>
              </a:rPr>
              <a:t>.</a:t>
            </a:r>
            <a:endPar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nap ITC" pitchFamily="82" charset="0"/>
            </a:endParaRPr>
          </a:p>
        </p:txBody>
      </p:sp>
      <p:sp>
        <p:nvSpPr>
          <p:cNvPr id="37891" name="AutoShape 3"/>
          <p:cNvSpPr>
            <a:spLocks/>
          </p:cNvSpPr>
          <p:nvPr/>
        </p:nvSpPr>
        <p:spPr bwMode="auto">
          <a:xfrm>
            <a:off x="4419600" y="228600"/>
            <a:ext cx="838200" cy="6400800"/>
          </a:xfrm>
          <a:prstGeom prst="leftBrace">
            <a:avLst>
              <a:gd name="adj1" fmla="val 63636"/>
              <a:gd name="adj2" fmla="val 50000"/>
            </a:avLst>
          </a:prstGeom>
          <a:ln>
            <a:headEnd/>
            <a:tailEnd/>
          </a:ln>
        </p:spPr>
        <p:style>
          <a:lnRef idx="3">
            <a:schemeClr val="accent5"/>
          </a:lnRef>
          <a:fillRef idx="0">
            <a:schemeClr val="accent5"/>
          </a:fillRef>
          <a:effectRef idx="2">
            <a:schemeClr val="accent5"/>
          </a:effectRef>
          <a:fontRef idx="minor">
            <a:schemeClr val="tx1"/>
          </a:fontRef>
        </p:style>
        <p:txBody>
          <a:bodyPr wrap="none" anchor="ctr"/>
          <a:lstStyle/>
          <a:p>
            <a:pPr fontAlgn="base">
              <a:spcBef>
                <a:spcPct val="0"/>
              </a:spcBef>
              <a:spcAft>
                <a:spcPct val="0"/>
              </a:spcAft>
              <a:defRPr/>
            </a:pPr>
            <a:r>
              <a:rPr lang="es-MX" dirty="0">
                <a:solidFill>
                  <a:prstClr val="white"/>
                </a:solidFill>
              </a:rPr>
              <a:t>                      </a:t>
            </a:r>
          </a:p>
        </p:txBody>
      </p:sp>
      <p:sp>
        <p:nvSpPr>
          <p:cNvPr id="46084" name="Text Box 4"/>
          <p:cNvSpPr txBox="1">
            <a:spLocks noChangeArrowheads="1"/>
          </p:cNvSpPr>
          <p:nvPr/>
        </p:nvSpPr>
        <p:spPr bwMode="auto">
          <a:xfrm>
            <a:off x="5105400" y="685801"/>
            <a:ext cx="1524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50000"/>
              </a:spcBef>
              <a:spcAft>
                <a:spcPct val="0"/>
              </a:spcAft>
            </a:pPr>
            <a:endParaRPr lang="es-MX" altLang="es-MX">
              <a:solidFill>
                <a:prstClr val="white"/>
              </a:solidFill>
              <a:latin typeface="Times New Roman" panose="02020603050405020304" pitchFamily="18" charset="0"/>
            </a:endParaRPr>
          </a:p>
        </p:txBody>
      </p:sp>
      <p:sp>
        <p:nvSpPr>
          <p:cNvPr id="37893" name="Text Box 5"/>
          <p:cNvSpPr txBox="1">
            <a:spLocks noChangeArrowheads="1"/>
          </p:cNvSpPr>
          <p:nvPr/>
        </p:nvSpPr>
        <p:spPr bwMode="auto">
          <a:xfrm>
            <a:off x="5361305" y="743863"/>
            <a:ext cx="125476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50000"/>
              </a:spcBef>
              <a:spcAft>
                <a:spcPct val="0"/>
              </a:spcAft>
              <a:defRPr/>
            </a:pPr>
            <a:r>
              <a:rPr lang="es-E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w Cen MT"/>
              </a:rPr>
              <a:t>Ámbito</a:t>
            </a:r>
          </a:p>
          <a:p>
            <a:pPr eaLnBrk="1" fontAlgn="base" hangingPunct="1">
              <a:spcBef>
                <a:spcPct val="50000"/>
              </a:spcBef>
              <a:spcAft>
                <a:spcPct val="0"/>
              </a:spcAft>
              <a:defRPr/>
            </a:pPr>
            <a:r>
              <a:rPr lang="es-E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w Cen MT"/>
              </a:rPr>
              <a:t>Espacial</a:t>
            </a:r>
            <a:endParaRPr lang="es-E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w Cen MT"/>
            </a:endParaRPr>
          </a:p>
        </p:txBody>
      </p:sp>
      <p:sp>
        <p:nvSpPr>
          <p:cNvPr id="37894" name="AutoShape 6"/>
          <p:cNvSpPr>
            <a:spLocks/>
          </p:cNvSpPr>
          <p:nvPr/>
        </p:nvSpPr>
        <p:spPr bwMode="auto">
          <a:xfrm>
            <a:off x="6600825" y="260350"/>
            <a:ext cx="609600" cy="1828800"/>
          </a:xfrm>
          <a:prstGeom prst="leftBrace">
            <a:avLst>
              <a:gd name="adj1" fmla="val 25000"/>
              <a:gd name="adj2" fmla="val 50000"/>
            </a:avLst>
          </a:prstGeom>
          <a:ln>
            <a:headEnd/>
            <a:tailEnd/>
          </a:ln>
        </p:spPr>
        <p:style>
          <a:lnRef idx="3">
            <a:schemeClr val="accent5"/>
          </a:lnRef>
          <a:fillRef idx="0">
            <a:schemeClr val="accent5"/>
          </a:fillRef>
          <a:effectRef idx="2">
            <a:schemeClr val="accent5"/>
          </a:effectRef>
          <a:fontRef idx="minor">
            <a:schemeClr val="tx1"/>
          </a:fontRef>
        </p:style>
        <p:txBody>
          <a:bodyPr wrap="none" anchor="ctr"/>
          <a:lstStyle/>
          <a:p>
            <a:pPr fontAlgn="base">
              <a:spcBef>
                <a:spcPct val="0"/>
              </a:spcBef>
              <a:spcAft>
                <a:spcPct val="0"/>
              </a:spcAft>
              <a:defRPr/>
            </a:pPr>
            <a:endParaRPr lang="es-MX" dirty="0">
              <a:solidFill>
                <a:prstClr val="white"/>
              </a:solidFill>
            </a:endParaRPr>
          </a:p>
        </p:txBody>
      </p:sp>
      <p:sp>
        <p:nvSpPr>
          <p:cNvPr id="37895" name="Text Box 7"/>
          <p:cNvSpPr txBox="1">
            <a:spLocks noChangeArrowheads="1"/>
          </p:cNvSpPr>
          <p:nvPr/>
        </p:nvSpPr>
        <p:spPr bwMode="auto">
          <a:xfrm>
            <a:off x="6934200" y="533400"/>
            <a:ext cx="4638040"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50000"/>
              </a:spcBef>
              <a:spcAft>
                <a:spcPct val="0"/>
              </a:spcAft>
              <a:buFontTx/>
              <a:buAutoNum type="alphaUcParenR"/>
              <a:defRPr/>
            </a:pPr>
            <a:r>
              <a:rPr lang="es-ES"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Nacionales. Común a Todo El País.</a:t>
            </a:r>
          </a:p>
          <a:p>
            <a:pPr algn="just" eaLnBrk="1" fontAlgn="base" hangingPunct="1">
              <a:spcBef>
                <a:spcPct val="50000"/>
              </a:spcBef>
              <a:spcAft>
                <a:spcPct val="0"/>
              </a:spcAft>
              <a:buFontTx/>
              <a:buAutoNum type="alphaUcParenR"/>
              <a:defRPr/>
            </a:pPr>
            <a:r>
              <a:rPr lang="es-ES"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Locales. Propios De Una Plaza Determinada</a:t>
            </a:r>
            <a:r>
              <a:rPr lang="es-ES" sz="1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p>
        </p:txBody>
      </p:sp>
      <p:sp>
        <p:nvSpPr>
          <p:cNvPr id="37896" name="Text Box 8"/>
          <p:cNvSpPr txBox="1">
            <a:spLocks noChangeArrowheads="1"/>
          </p:cNvSpPr>
          <p:nvPr/>
        </p:nvSpPr>
        <p:spPr bwMode="auto">
          <a:xfrm>
            <a:off x="5237480" y="2931160"/>
            <a:ext cx="115824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50000"/>
              </a:spcBef>
              <a:spcAft>
                <a:spcPct val="0"/>
              </a:spcAft>
              <a:defRPr/>
            </a:pPr>
            <a:r>
              <a:rPr lang="es-E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w Cen MT"/>
              </a:rPr>
              <a:t>Ámbito Material</a:t>
            </a:r>
          </a:p>
        </p:txBody>
      </p:sp>
      <p:sp>
        <p:nvSpPr>
          <p:cNvPr id="37897" name="AutoShape 9"/>
          <p:cNvSpPr>
            <a:spLocks/>
          </p:cNvSpPr>
          <p:nvPr/>
        </p:nvSpPr>
        <p:spPr bwMode="auto">
          <a:xfrm>
            <a:off x="6629400" y="2286000"/>
            <a:ext cx="381000" cy="2133600"/>
          </a:xfrm>
          <a:prstGeom prst="leftBrace">
            <a:avLst>
              <a:gd name="adj1" fmla="val 46667"/>
              <a:gd name="adj2" fmla="val 50000"/>
            </a:avLst>
          </a:prstGeom>
          <a:ln>
            <a:headEnd/>
            <a:tailEnd/>
          </a:ln>
        </p:spPr>
        <p:style>
          <a:lnRef idx="3">
            <a:schemeClr val="accent5"/>
          </a:lnRef>
          <a:fillRef idx="0">
            <a:schemeClr val="accent5"/>
          </a:fillRef>
          <a:effectRef idx="2">
            <a:schemeClr val="accent5"/>
          </a:effectRef>
          <a:fontRef idx="minor">
            <a:schemeClr val="tx1"/>
          </a:fontRef>
        </p:style>
        <p:txBody>
          <a:bodyPr wrap="none" anchor="ctr"/>
          <a:lstStyle/>
          <a:p>
            <a:pPr fontAlgn="base">
              <a:spcBef>
                <a:spcPct val="0"/>
              </a:spcBef>
              <a:spcAft>
                <a:spcPct val="0"/>
              </a:spcAft>
              <a:defRPr/>
            </a:pPr>
            <a:endParaRPr lang="es-MX" dirty="0">
              <a:solidFill>
                <a:prstClr val="white"/>
              </a:solidFill>
            </a:endParaRPr>
          </a:p>
        </p:txBody>
      </p:sp>
      <p:sp>
        <p:nvSpPr>
          <p:cNvPr id="37898" name="Text Box 10"/>
          <p:cNvSpPr txBox="1">
            <a:spLocks noChangeArrowheads="1"/>
          </p:cNvSpPr>
          <p:nvPr/>
        </p:nvSpPr>
        <p:spPr bwMode="auto">
          <a:xfrm>
            <a:off x="6906260" y="2639006"/>
            <a:ext cx="4665980"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50000"/>
              </a:spcBef>
              <a:spcAft>
                <a:spcPct val="0"/>
              </a:spcAft>
              <a:defRPr/>
            </a:pPr>
            <a:r>
              <a:rPr lang="es-ES"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Tw Cen MT"/>
              </a:rPr>
              <a:t>A) Generales. Propios De Toda Actividad Mercantil.</a:t>
            </a:r>
          </a:p>
          <a:p>
            <a:pPr algn="just" eaLnBrk="1" fontAlgn="base" hangingPunct="1">
              <a:spcBef>
                <a:spcPct val="50000"/>
              </a:spcBef>
              <a:spcAft>
                <a:spcPct val="0"/>
              </a:spcAft>
              <a:defRPr/>
            </a:pPr>
            <a:r>
              <a:rPr lang="es-ES"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Tw Cen MT"/>
              </a:rPr>
              <a:t>B) Especiales. Referidos a Una Clase Particular De Actividad Mercantil.</a:t>
            </a:r>
          </a:p>
        </p:txBody>
      </p:sp>
      <p:sp>
        <p:nvSpPr>
          <p:cNvPr id="37899" name="Text Box 11"/>
          <p:cNvSpPr txBox="1">
            <a:spLocks noChangeArrowheads="1"/>
          </p:cNvSpPr>
          <p:nvPr/>
        </p:nvSpPr>
        <p:spPr bwMode="auto">
          <a:xfrm>
            <a:off x="5059680" y="5391834"/>
            <a:ext cx="15716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50000"/>
              </a:spcBef>
              <a:spcAft>
                <a:spcPct val="0"/>
              </a:spcAft>
              <a:defRPr/>
            </a:pP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w Cen MT"/>
              </a:rPr>
              <a:t>Ámbito Internacional</a:t>
            </a:r>
            <a:r>
              <a:rPr lang="es-ES"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p>
        </p:txBody>
      </p:sp>
      <p:sp>
        <p:nvSpPr>
          <p:cNvPr id="37900" name="AutoShape 12"/>
          <p:cNvSpPr>
            <a:spLocks/>
          </p:cNvSpPr>
          <p:nvPr/>
        </p:nvSpPr>
        <p:spPr bwMode="auto">
          <a:xfrm>
            <a:off x="6781800" y="4800600"/>
            <a:ext cx="228600" cy="1828800"/>
          </a:xfrm>
          <a:prstGeom prst="leftBrace">
            <a:avLst>
              <a:gd name="adj1" fmla="val 66667"/>
              <a:gd name="adj2" fmla="val 50000"/>
            </a:avLst>
          </a:prstGeom>
          <a:ln>
            <a:headEnd/>
            <a:tailEnd/>
          </a:ln>
        </p:spPr>
        <p:style>
          <a:lnRef idx="3">
            <a:schemeClr val="accent5"/>
          </a:lnRef>
          <a:fillRef idx="0">
            <a:schemeClr val="accent5"/>
          </a:fillRef>
          <a:effectRef idx="2">
            <a:schemeClr val="accent5"/>
          </a:effectRef>
          <a:fontRef idx="minor">
            <a:schemeClr val="tx1"/>
          </a:fontRef>
        </p:style>
        <p:txBody>
          <a:bodyPr wrap="none" anchor="ctr"/>
          <a:lstStyle/>
          <a:p>
            <a:pPr fontAlgn="base">
              <a:spcBef>
                <a:spcPct val="0"/>
              </a:spcBef>
              <a:spcAft>
                <a:spcPct val="0"/>
              </a:spcAft>
              <a:defRPr/>
            </a:pPr>
            <a:endParaRPr lang="es-MX" dirty="0">
              <a:solidFill>
                <a:prstClr val="white"/>
              </a:solidFill>
            </a:endParaRPr>
          </a:p>
        </p:txBody>
      </p:sp>
      <p:sp>
        <p:nvSpPr>
          <p:cNvPr id="37901" name="Text Box 13"/>
          <p:cNvSpPr txBox="1">
            <a:spLocks noChangeArrowheads="1"/>
          </p:cNvSpPr>
          <p:nvPr/>
        </p:nvSpPr>
        <p:spPr bwMode="auto">
          <a:xfrm>
            <a:off x="6959600" y="5300664"/>
            <a:ext cx="461264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50000"/>
              </a:spcBef>
              <a:spcAft>
                <a:spcPct val="0"/>
              </a:spcAft>
              <a:defRPr/>
            </a:pPr>
            <a:r>
              <a:rPr lang="es-ES"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Tw Cen MT"/>
              </a:rPr>
              <a:t>Prácticas Obligatorias Nacidas Del Comercio Entre Las Naciones.</a:t>
            </a:r>
          </a:p>
        </p:txBody>
      </p:sp>
      <p:pic>
        <p:nvPicPr>
          <p:cNvPr id="37903" name="Picture 17" descr="http://gonzalezseoane.com/wp-content/themes/gonzalezseoane/img/_img_inicio/01-derecho-mercanti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5188" y="4038069"/>
            <a:ext cx="2284412" cy="2142070"/>
          </a:xfrm>
          <a:prstGeom prst="rect">
            <a:avLst/>
          </a:prstGeom>
          <a:noFill/>
          <a:ln>
            <a:noFill/>
          </a:ln>
          <a:scene3d>
            <a:camera prst="perspectiveContrastingLeftFacing"/>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9066131"/>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WordArt 3" descr="Vertical estrecha"/>
          <p:cNvSpPr>
            <a:spLocks noChangeArrowheads="1" noChangeShapeType="1" noTextEdit="1"/>
          </p:cNvSpPr>
          <p:nvPr/>
        </p:nvSpPr>
        <p:spPr bwMode="auto">
          <a:xfrm>
            <a:off x="3276600" y="228600"/>
            <a:ext cx="5562600" cy="1143000"/>
          </a:xfrm>
          <a:prstGeom prst="rect">
            <a:avLst/>
          </a:prstGeom>
        </p:spPr>
        <p:txBody>
          <a:bodyPr wrap="none" fromWordArt="1">
            <a:prstTxWarp prst="textCurveUp">
              <a:avLst>
                <a:gd name="adj" fmla="val 40356"/>
              </a:avLst>
            </a:prstTxWarp>
          </a:bodyPr>
          <a:lstStyle/>
          <a:p>
            <a:pPr algn="ctr" fontAlgn="base">
              <a:spcBef>
                <a:spcPct val="0"/>
              </a:spcBef>
              <a:spcAft>
                <a:spcPct val="0"/>
              </a:spcAft>
              <a:defRPr/>
            </a:pPr>
            <a:r>
              <a:rPr lang="es-ES" sz="3600" kern="10" dirty="0">
                <a:ln w="31550" cmpd="sng">
                  <a:gradFill>
                    <a:gsLst>
                      <a:gs pos="70000">
                        <a:srgbClr val="FEA022">
                          <a:shade val="50000"/>
                          <a:satMod val="190000"/>
                        </a:srgbClr>
                      </a:gs>
                      <a:gs pos="0">
                        <a:srgbClr val="FEA022">
                          <a:tint val="77000"/>
                          <a:satMod val="180000"/>
                        </a:srgbClr>
                      </a:gs>
                    </a:gsLst>
                    <a:lin ang="5400000"/>
                  </a:gradFill>
                  <a:prstDash val="solid"/>
                </a:ln>
                <a:solidFill>
                  <a:srgbClr val="FEA022">
                    <a:tint val="15000"/>
                    <a:satMod val="200000"/>
                  </a:srgbClr>
                </a:solidFill>
                <a:effectLst>
                  <a:glow rad="101600">
                    <a:srgbClr val="909465">
                      <a:satMod val="175000"/>
                      <a:alpha val="40000"/>
                    </a:srgbClr>
                  </a:glow>
                  <a:outerShdw blurRad="50800" dist="40000" dir="5400000" algn="tl" rotWithShape="0">
                    <a:srgbClr val="000000">
                      <a:shade val="5000"/>
                      <a:satMod val="120000"/>
                      <a:alpha val="33000"/>
                    </a:srgbClr>
                  </a:outerShdw>
                </a:effectLst>
                <a:cs typeface="Arial" charset="0"/>
              </a:rPr>
              <a:t>LA DOCTRINA</a:t>
            </a:r>
            <a:r>
              <a:rPr lang="es-ES" sz="3600" kern="10" dirty="0">
                <a:ln w="12700">
                  <a:solidFill>
                    <a:srgbClr val="000000"/>
                  </a:solidFill>
                  <a:round/>
                  <a:headEnd/>
                  <a:tailEnd/>
                </a:ln>
                <a:pattFill prst="dashHorz">
                  <a:fgClr>
                    <a:srgbClr val="808080"/>
                  </a:fgClr>
                  <a:bgClr>
                    <a:srgbClr val="FFFF00"/>
                  </a:bgClr>
                </a:pattFill>
                <a:effectLst>
                  <a:outerShdw dist="45791" dir="2021404" algn="ctr" rotWithShape="0">
                    <a:srgbClr val="808080"/>
                  </a:outerShdw>
                </a:effectLst>
                <a:cs typeface="Arial" charset="0"/>
              </a:rPr>
              <a:t>.</a:t>
            </a:r>
          </a:p>
        </p:txBody>
      </p:sp>
      <p:sp>
        <p:nvSpPr>
          <p:cNvPr id="38919" name="Freeform 15"/>
          <p:cNvSpPr>
            <a:spLocks/>
          </p:cNvSpPr>
          <p:nvPr/>
        </p:nvSpPr>
        <p:spPr bwMode="gray">
          <a:xfrm rot="1332565">
            <a:off x="4038600" y="1219200"/>
            <a:ext cx="1466850" cy="1157288"/>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ln/>
          <a:effectLst>
            <a:outerShdw blurRad="95000" rotWithShape="0">
              <a:srgbClr val="000000">
                <a:alpha val="50000"/>
              </a:srgbClr>
            </a:outerShdw>
            <a:reflection blurRad="6350" stA="50000" endA="300" endPos="55000" dir="5400000" sy="-100000" algn="bl" rotWithShape="0"/>
            <a:softEdge rad="12700"/>
          </a:effectLst>
        </p:spPr>
        <p:style>
          <a:lnRef idx="3">
            <a:schemeClr val="accent4"/>
          </a:lnRef>
          <a:fillRef idx="0">
            <a:schemeClr val="accent4"/>
          </a:fillRef>
          <a:effectRef idx="2">
            <a:schemeClr val="accent4"/>
          </a:effectRef>
          <a:fontRef idx="minor">
            <a:schemeClr val="tx1"/>
          </a:fontRef>
        </p:style>
        <p:txBody>
          <a:bodyPr/>
          <a:lstStyle/>
          <a:p>
            <a:pPr fontAlgn="base">
              <a:spcBef>
                <a:spcPct val="0"/>
              </a:spcBef>
              <a:spcAft>
                <a:spcPct val="0"/>
              </a:spcAft>
              <a:defRPr/>
            </a:pPr>
            <a:endParaRPr lang="es-MX" dirty="0">
              <a:solidFill>
                <a:prstClr val="white"/>
              </a:solidFill>
            </a:endParaRPr>
          </a:p>
        </p:txBody>
      </p:sp>
      <p:sp>
        <p:nvSpPr>
          <p:cNvPr id="38920" name="Freeform 16"/>
          <p:cNvSpPr>
            <a:spLocks/>
          </p:cNvSpPr>
          <p:nvPr/>
        </p:nvSpPr>
        <p:spPr bwMode="gray">
          <a:xfrm rot="1754271">
            <a:off x="6991350" y="1219200"/>
            <a:ext cx="1466850" cy="1155700"/>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ln/>
          <a:effectLst>
            <a:outerShdw blurRad="95000" rotWithShape="0">
              <a:srgbClr val="000000">
                <a:alpha val="50000"/>
              </a:srgbClr>
            </a:outerShdw>
            <a:reflection blurRad="6350" stA="50000" endA="300" endPos="55000" dir="5400000" sy="-100000" algn="bl" rotWithShape="0"/>
            <a:softEdge rad="12700"/>
          </a:effectLst>
        </p:spPr>
        <p:style>
          <a:lnRef idx="3">
            <a:schemeClr val="accent6"/>
          </a:lnRef>
          <a:fillRef idx="0">
            <a:schemeClr val="accent6"/>
          </a:fillRef>
          <a:effectRef idx="2">
            <a:schemeClr val="accent6"/>
          </a:effectRef>
          <a:fontRef idx="minor">
            <a:schemeClr val="tx1"/>
          </a:fontRef>
        </p:style>
        <p:txBody>
          <a:bodyPr/>
          <a:lstStyle/>
          <a:p>
            <a:pPr fontAlgn="base">
              <a:spcBef>
                <a:spcPct val="0"/>
              </a:spcBef>
              <a:spcAft>
                <a:spcPct val="0"/>
              </a:spcAft>
              <a:defRPr/>
            </a:pPr>
            <a:endParaRPr lang="es-MX" dirty="0">
              <a:solidFill>
                <a:prstClr val="white"/>
              </a:solidFill>
            </a:endParaRPr>
          </a:p>
        </p:txBody>
      </p:sp>
      <p:sp>
        <p:nvSpPr>
          <p:cNvPr id="47115" name="Text Box 17"/>
          <p:cNvSpPr txBox="1">
            <a:spLocks noChangeArrowheads="1"/>
          </p:cNvSpPr>
          <p:nvPr/>
        </p:nvSpPr>
        <p:spPr bwMode="gray">
          <a:xfrm>
            <a:off x="2525714" y="2311400"/>
            <a:ext cx="1489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r>
              <a:rPr lang="en-US" altLang="es-MX" b="1"/>
              <a:t>CONCEPTO</a:t>
            </a:r>
          </a:p>
        </p:txBody>
      </p:sp>
      <p:sp>
        <p:nvSpPr>
          <p:cNvPr id="38922" name="Text Box 20"/>
          <p:cNvSpPr txBox="1">
            <a:spLocks noChangeArrowheads="1"/>
          </p:cNvSpPr>
          <p:nvPr/>
        </p:nvSpPr>
        <p:spPr bwMode="gray">
          <a:xfrm>
            <a:off x="2362200" y="2925764"/>
            <a:ext cx="213360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sz="1600" dirty="0">
                <a:latin typeface="Tw Cen MT"/>
              </a:rPr>
              <a:t>Conjunto De Opiniones  De Los Autores Y Tratadistas  Del Derecho, Quienes  Fundados En Los Principios Lógicos Que Se Desprenden De Toda La Legislación Positiva  Constituyen Los Principios Del Derecho</a:t>
            </a:r>
            <a:endParaRPr lang="en-US" sz="1600" dirty="0">
              <a:latin typeface="Tw Cen MT"/>
            </a:endParaRPr>
          </a:p>
        </p:txBody>
      </p:sp>
      <p:sp>
        <p:nvSpPr>
          <p:cNvPr id="38923" name="Text Box 21"/>
          <p:cNvSpPr txBox="1">
            <a:spLocks noChangeArrowheads="1"/>
          </p:cNvSpPr>
          <p:nvPr/>
        </p:nvSpPr>
        <p:spPr bwMode="gray">
          <a:xfrm>
            <a:off x="5029200" y="2925763"/>
            <a:ext cx="2133600" cy="2339102"/>
          </a:xfrm>
          <a:prstGeom prst="rect">
            <a:avLst/>
          </a:prstGeom>
          <a:noFill/>
          <a:ln w="952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sz="1600" dirty="0">
                <a:latin typeface="Tw Cen MT"/>
              </a:rPr>
              <a:t>Sentido Lato. Es La Opinión  Autorizada Y Racional Compartida Por Uno O Mes Jurisconsultos Sobre Un Punto Controvertido De Derecho Que Suple La Omisión De La Ley.</a:t>
            </a:r>
          </a:p>
          <a:p>
            <a:pPr algn="just" eaLnBrk="1" fontAlgn="base" hangingPunct="1">
              <a:spcBef>
                <a:spcPct val="0"/>
              </a:spcBef>
              <a:spcAft>
                <a:spcPct val="0"/>
              </a:spcAft>
              <a:defRPr/>
            </a:pPr>
            <a:endParaRPr lang="en-US" dirty="0"/>
          </a:p>
        </p:txBody>
      </p:sp>
      <p:sp>
        <p:nvSpPr>
          <p:cNvPr id="38924" name="Text Box 22"/>
          <p:cNvSpPr txBox="1">
            <a:spLocks noChangeArrowheads="1"/>
          </p:cNvSpPr>
          <p:nvPr/>
        </p:nvSpPr>
        <p:spPr bwMode="gray">
          <a:xfrm>
            <a:off x="7696200" y="3065464"/>
            <a:ext cx="2133600" cy="153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sz="1600" dirty="0">
                <a:latin typeface="Tw Cen MT"/>
              </a:rPr>
              <a:t>Sentido Escrito. Significa La Jurisprudencia Del Tribunal Superior De Justicia.</a:t>
            </a:r>
          </a:p>
          <a:p>
            <a:pPr algn="just" eaLnBrk="1" fontAlgn="base" hangingPunct="1">
              <a:spcBef>
                <a:spcPct val="0"/>
              </a:spcBef>
              <a:spcAft>
                <a:spcPct val="0"/>
              </a:spcAft>
              <a:defRPr/>
            </a:pPr>
            <a:r>
              <a:rPr lang="en-US" sz="1400" dirty="0"/>
              <a:t> </a:t>
            </a:r>
          </a:p>
        </p:txBody>
      </p:sp>
      <p:sp>
        <p:nvSpPr>
          <p:cNvPr id="47120" name="Text Box 18"/>
          <p:cNvSpPr txBox="1">
            <a:spLocks noChangeArrowheads="1"/>
          </p:cNvSpPr>
          <p:nvPr/>
        </p:nvSpPr>
        <p:spPr bwMode="gray">
          <a:xfrm>
            <a:off x="5264151" y="2328864"/>
            <a:ext cx="20097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r>
              <a:rPr lang="en-US" altLang="es-MX" sz="1600" b="1" dirty="0"/>
              <a:t>DOCTRINA LEGAL</a:t>
            </a:r>
          </a:p>
        </p:txBody>
      </p:sp>
      <p:sp>
        <p:nvSpPr>
          <p:cNvPr id="47122" name="Text Box 25"/>
          <p:cNvSpPr txBox="1">
            <a:spLocks noChangeArrowheads="1"/>
          </p:cNvSpPr>
          <p:nvPr/>
        </p:nvSpPr>
        <p:spPr bwMode="gray">
          <a:xfrm>
            <a:off x="7931151" y="2311400"/>
            <a:ext cx="20097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r>
              <a:rPr lang="en-US" altLang="es-MX" sz="1600" b="1"/>
              <a:t>DOCTRINA LEGAL</a:t>
            </a:r>
          </a:p>
        </p:txBody>
      </p:sp>
    </p:spTree>
    <p:extLst>
      <p:ext uri="{BB962C8B-B14F-4D97-AF65-F5344CB8AC3E}">
        <p14:creationId xmlns:p14="http://schemas.microsoft.com/office/powerpoint/2010/main" val="196520937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216275" y="188913"/>
            <a:ext cx="6172200" cy="914400"/>
          </a:xfrm>
        </p:spPr>
        <p:txBody>
          <a:bodyPr>
            <a:normAutofit fontScale="90000"/>
          </a:bodyPr>
          <a:lstStyle/>
          <a:p>
            <a:pPr eaLnBrk="1" fontAlgn="auto" hangingPunct="1">
              <a:spcAft>
                <a:spcPts val="0"/>
              </a:spcAft>
              <a:defRPr/>
            </a:pPr>
            <a:r>
              <a:rPr lang="es-MX" sz="4000"/>
              <a:t>Justificación académica</a:t>
            </a:r>
            <a:endParaRPr lang="es-ES" sz="4000"/>
          </a:p>
        </p:txBody>
      </p:sp>
      <p:sp>
        <p:nvSpPr>
          <p:cNvPr id="8195" name="Text Box 3"/>
          <p:cNvSpPr txBox="1">
            <a:spLocks noChangeArrowheads="1"/>
          </p:cNvSpPr>
          <p:nvPr/>
        </p:nvSpPr>
        <p:spPr bwMode="auto">
          <a:xfrm>
            <a:off x="3503613" y="1225550"/>
            <a:ext cx="67691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eaLnBrk="0" hangingPunct="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eaLnBrk="0" hangingPunct="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eaLnBrk="0" hangingPunct="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eaLnBrk="0" hangingPunct="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fontAlgn="base" hangingPunct="1">
              <a:spcBef>
                <a:spcPct val="0"/>
              </a:spcBef>
              <a:spcAft>
                <a:spcPct val="0"/>
              </a:spcAft>
              <a:buClrTx/>
              <a:buSzTx/>
              <a:buFontTx/>
              <a:buNone/>
            </a:pPr>
            <a:r>
              <a:rPr lang="es-MX" altLang="es-MX" sz="1800" b="1" dirty="0">
                <a:latin typeface="Arial" panose="020B0604020202020204" pitchFamily="34" charset="0"/>
                <a:cs typeface="Arial" panose="020B0604020202020204" pitchFamily="34" charset="0"/>
              </a:rPr>
              <a:t>La presentación del presente material obedece a los siguientes factores:</a:t>
            </a:r>
          </a:p>
          <a:p>
            <a:pPr eaLnBrk="1" fontAlgn="base" hangingPunct="1">
              <a:spcBef>
                <a:spcPct val="0"/>
              </a:spcBef>
              <a:spcAft>
                <a:spcPct val="0"/>
              </a:spcAft>
              <a:buClrTx/>
              <a:buSzTx/>
              <a:buFontTx/>
              <a:buAutoNum type="alphaLcParenR"/>
            </a:pPr>
            <a:r>
              <a:rPr lang="es-MX" altLang="es-MX" sz="1800" b="1" dirty="0">
                <a:latin typeface="Arial" panose="020B0604020202020204" pitchFamily="34" charset="0"/>
                <a:cs typeface="Arial" panose="020B0604020202020204" pitchFamily="34" charset="0"/>
              </a:rPr>
              <a:t>Al imprentar de manera efectiva una estructura metodológica como es la presentación de acetatos el alumnos entenderá un proceso académico de una manera mas efectiva.</a:t>
            </a:r>
          </a:p>
          <a:p>
            <a:pPr eaLnBrk="1" fontAlgn="base" hangingPunct="1">
              <a:spcBef>
                <a:spcPct val="0"/>
              </a:spcBef>
              <a:spcAft>
                <a:spcPct val="0"/>
              </a:spcAft>
              <a:buClrTx/>
              <a:buSzTx/>
              <a:buFontTx/>
              <a:buAutoNum type="alphaLcParenR"/>
            </a:pPr>
            <a:r>
              <a:rPr lang="es-MX" altLang="es-MX" sz="1800" b="1" dirty="0">
                <a:latin typeface="Arial" panose="020B0604020202020204" pitchFamily="34" charset="0"/>
                <a:cs typeface="Arial" panose="020B0604020202020204" pitchFamily="34" charset="0"/>
              </a:rPr>
              <a:t>La presentación de los acetatos tiene por objeto que los alumnos previa lectura, de los tremas a desarrollar participen de manera activa dentro del proceso cognitivo.</a:t>
            </a:r>
          </a:p>
          <a:p>
            <a:pPr eaLnBrk="1" fontAlgn="base" hangingPunct="1">
              <a:spcBef>
                <a:spcPct val="0"/>
              </a:spcBef>
              <a:spcAft>
                <a:spcPct val="0"/>
              </a:spcAft>
              <a:buClrTx/>
              <a:buSzTx/>
              <a:buFontTx/>
              <a:buAutoNum type="alphaLcParenR"/>
            </a:pPr>
            <a:r>
              <a:rPr lang="es-MX" altLang="es-MX" sz="1800" b="1" dirty="0">
                <a:latin typeface="Arial" panose="020B0604020202020204" pitchFamily="34" charset="0"/>
                <a:cs typeface="Arial" panose="020B0604020202020204" pitchFamily="34" charset="0"/>
              </a:rPr>
              <a:t>Al emplear metodológicamente las diapositivas los estudiantes relacionara las imágenes con los contenidos de una manera significativa, relacionándolos con el medio jurídico y su entorno</a:t>
            </a:r>
            <a:endParaRPr lang="es-ES" altLang="es-MX" sz="1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88844778"/>
      </p:ext>
    </p:extLst>
  </p:cSld>
  <p:clrMapOvr>
    <a:masterClrMapping/>
  </p:clrMapOvr>
  <p:transition spd="med">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strips(downRight)">
                                      <p:cBhvr>
                                        <p:cTn id="7" dur="20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WordArt 3" descr="Vertical estrecha"/>
          <p:cNvSpPr>
            <a:spLocks noChangeArrowheads="1" noChangeShapeType="1" noTextEdit="1"/>
          </p:cNvSpPr>
          <p:nvPr/>
        </p:nvSpPr>
        <p:spPr bwMode="auto">
          <a:xfrm>
            <a:off x="3276600" y="228600"/>
            <a:ext cx="5562600" cy="980440"/>
          </a:xfrm>
          <a:prstGeom prst="rect">
            <a:avLst/>
          </a:prstGeom>
        </p:spPr>
        <p:txBody>
          <a:bodyPr wrap="none" fromWordArt="1">
            <a:prstTxWarp prst="textCurveUp">
              <a:avLst>
                <a:gd name="adj" fmla="val 40356"/>
              </a:avLst>
            </a:prstTxWarp>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base">
              <a:spcBef>
                <a:spcPct val="0"/>
              </a:spcBef>
              <a:spcAft>
                <a:spcPct val="0"/>
              </a:spcAft>
              <a:defRPr/>
            </a:pPr>
            <a:r>
              <a:rPr lang="es-ES" sz="3600" kern="10"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cs typeface="Arial" charset="0"/>
              </a:rPr>
              <a:t>SUJETOS DE DERECHO </a:t>
            </a:r>
            <a:r>
              <a:rPr lang="es-ES" sz="3600" kern="10" cap="all" dirty="0" smtClean="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cs typeface="Arial" charset="0"/>
              </a:rPr>
              <a:t>MERCANTIL</a:t>
            </a:r>
            <a:endParaRPr lang="es-ES" sz="3600" kern="10"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cs typeface="Arial" charset="0"/>
            </a:endParaRPr>
          </a:p>
        </p:txBody>
      </p:sp>
      <p:sp>
        <p:nvSpPr>
          <p:cNvPr id="39939" name="AutoShape 3"/>
          <p:cNvSpPr>
            <a:spLocks noChangeArrowheads="1"/>
          </p:cNvSpPr>
          <p:nvPr/>
        </p:nvSpPr>
        <p:spPr bwMode="gray">
          <a:xfrm>
            <a:off x="2286001" y="2863850"/>
            <a:ext cx="2297113" cy="3155950"/>
          </a:xfrm>
          <a:prstGeom prst="roundRect">
            <a:avLst>
              <a:gd name="adj" fmla="val 4690"/>
            </a:avLst>
          </a:prstGeom>
          <a:ln>
            <a:headEnd/>
            <a:tailEnd/>
          </a:ln>
        </p:spPr>
        <p:style>
          <a:lnRef idx="1">
            <a:schemeClr val="accent5"/>
          </a:lnRef>
          <a:fillRef idx="3">
            <a:schemeClr val="accent5"/>
          </a:fillRef>
          <a:effectRef idx="2">
            <a:schemeClr val="accent5"/>
          </a:effectRef>
          <a:fontRef idx="minor">
            <a:schemeClr val="lt1"/>
          </a:fontRef>
        </p:style>
        <p:txBody>
          <a:bodyPr wrap="none" anchor="ctr">
            <a:flatTx/>
          </a:bodyPr>
          <a:lstStyle/>
          <a:p>
            <a:pPr fontAlgn="base">
              <a:spcBef>
                <a:spcPct val="0"/>
              </a:spcBef>
              <a:spcAft>
                <a:spcPct val="0"/>
              </a:spcAft>
              <a:defRPr/>
            </a:pPr>
            <a:endParaRPr lang="es-MX" dirty="0">
              <a:solidFill>
                <a:prstClr val="white"/>
              </a:solidFill>
            </a:endParaRPr>
          </a:p>
        </p:txBody>
      </p:sp>
      <p:sp>
        <p:nvSpPr>
          <p:cNvPr id="39940" name="AutoShape 4"/>
          <p:cNvSpPr>
            <a:spLocks noChangeArrowheads="1"/>
          </p:cNvSpPr>
          <p:nvPr/>
        </p:nvSpPr>
        <p:spPr bwMode="gray">
          <a:xfrm>
            <a:off x="2286000" y="2286000"/>
            <a:ext cx="2438400" cy="439738"/>
          </a:xfrm>
          <a:prstGeom prst="roundRect">
            <a:avLst>
              <a:gd name="adj" fmla="val 50000"/>
            </a:avLst>
          </a:prstGeom>
          <a:ln/>
          <a:effectLst>
            <a:glow rad="228600">
              <a:schemeClr val="accent6">
                <a:satMod val="175000"/>
                <a:alpha val="40000"/>
              </a:schemeClr>
            </a:glow>
          </a:effectLst>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39941" name="AutoShape 7"/>
          <p:cNvSpPr>
            <a:spLocks noChangeArrowheads="1"/>
          </p:cNvSpPr>
          <p:nvPr/>
        </p:nvSpPr>
        <p:spPr bwMode="gray">
          <a:xfrm>
            <a:off x="4948239" y="2863850"/>
            <a:ext cx="2295525" cy="3155950"/>
          </a:xfrm>
          <a:prstGeom prst="roundRect">
            <a:avLst>
              <a:gd name="adj" fmla="val 4690"/>
            </a:avLst>
          </a:prstGeom>
          <a:solidFill>
            <a:schemeClr val="accent1">
              <a:lumMod val="75000"/>
            </a:schemeClr>
          </a:solidFill>
          <a:ln w="9525">
            <a:round/>
            <a:headEnd/>
            <a:tailEnd/>
          </a:ln>
          <a:scene3d>
            <a:camera prst="legacyObliqueTopRight"/>
            <a:lightRig rig="legacyFlat3" dir="b"/>
          </a:scene3d>
          <a:sp3d extrusionH="430200" prstMaterial="legacyMatte">
            <a:bevelT w="13500" h="13500" prst="angle"/>
            <a:bevelB w="13500" h="13500" prst="angle"/>
            <a:extrusionClr>
              <a:srgbClr val="F1D08F"/>
            </a:extrusionClr>
          </a:sp3d>
        </p:spPr>
        <p:txBody>
          <a:bodyPr wrap="none" anchor="ctr">
            <a:flatTx/>
          </a:bodyPr>
          <a:lstStyle/>
          <a:p>
            <a:pPr fontAlgn="base">
              <a:spcBef>
                <a:spcPct val="0"/>
              </a:spcBef>
              <a:spcAft>
                <a:spcPct val="0"/>
              </a:spcAft>
              <a:defRPr/>
            </a:pPr>
            <a:endParaRPr lang="es-MX" dirty="0">
              <a:solidFill>
                <a:prstClr val="white"/>
              </a:solidFill>
              <a:latin typeface="Arial" charset="0"/>
              <a:cs typeface="Arial" charset="0"/>
            </a:endParaRPr>
          </a:p>
        </p:txBody>
      </p:sp>
      <p:sp>
        <p:nvSpPr>
          <p:cNvPr id="39942" name="AutoShape 11"/>
          <p:cNvSpPr>
            <a:spLocks noChangeArrowheads="1"/>
          </p:cNvSpPr>
          <p:nvPr/>
        </p:nvSpPr>
        <p:spPr bwMode="gray">
          <a:xfrm>
            <a:off x="7612064" y="2863850"/>
            <a:ext cx="2293937" cy="3155950"/>
          </a:xfrm>
          <a:prstGeom prst="roundRect">
            <a:avLst>
              <a:gd name="adj" fmla="val 4690"/>
            </a:avLst>
          </a:prstGeom>
          <a:ln>
            <a:headEnd/>
            <a:tailEnd/>
          </a:ln>
        </p:spPr>
        <p:style>
          <a:lnRef idx="1">
            <a:schemeClr val="accent4"/>
          </a:lnRef>
          <a:fillRef idx="3">
            <a:schemeClr val="accent4"/>
          </a:fillRef>
          <a:effectRef idx="2">
            <a:schemeClr val="accent4"/>
          </a:effectRef>
          <a:fontRef idx="minor">
            <a:schemeClr val="lt1"/>
          </a:fontRef>
        </p:style>
        <p:txBody>
          <a:bodyPr wrap="none" anchor="ctr">
            <a:flatTx/>
          </a:bodyPr>
          <a:lstStyle/>
          <a:p>
            <a:pPr fontAlgn="base">
              <a:spcBef>
                <a:spcPct val="0"/>
              </a:spcBef>
              <a:spcAft>
                <a:spcPct val="0"/>
              </a:spcAft>
              <a:defRPr/>
            </a:pPr>
            <a:endParaRPr lang="es-MX" dirty="0">
              <a:solidFill>
                <a:prstClr val="white"/>
              </a:solidFill>
            </a:endParaRPr>
          </a:p>
        </p:txBody>
      </p:sp>
      <p:sp>
        <p:nvSpPr>
          <p:cNvPr id="39943" name="Freeform 15"/>
          <p:cNvSpPr>
            <a:spLocks/>
          </p:cNvSpPr>
          <p:nvPr/>
        </p:nvSpPr>
        <p:spPr bwMode="gray">
          <a:xfrm rot="1332565">
            <a:off x="4038600" y="1219200"/>
            <a:ext cx="1466850" cy="1157288"/>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ln/>
          <a:effectLst>
            <a:glow rad="228600">
              <a:schemeClr val="accent5">
                <a:satMod val="175000"/>
                <a:alpha val="40000"/>
              </a:schemeClr>
            </a:glow>
            <a:outerShdw blurRad="50800" dist="38100" dir="18900000" algn="bl" rotWithShape="0">
              <a:prstClr val="black">
                <a:alpha val="40000"/>
              </a:prstClr>
            </a:outerShdw>
            <a:softEdge rad="12700"/>
          </a:effectLst>
        </p:spPr>
        <p:style>
          <a:lnRef idx="3">
            <a:schemeClr val="accent5"/>
          </a:lnRef>
          <a:fillRef idx="0">
            <a:schemeClr val="accent5"/>
          </a:fillRef>
          <a:effectRef idx="2">
            <a:schemeClr val="accent5"/>
          </a:effectRef>
          <a:fontRef idx="minor">
            <a:schemeClr val="tx1"/>
          </a:fontRef>
        </p:style>
        <p:txBody>
          <a:bodyPr/>
          <a:lstStyle/>
          <a:p>
            <a:pPr fontAlgn="base">
              <a:spcBef>
                <a:spcPct val="0"/>
              </a:spcBef>
              <a:spcAft>
                <a:spcPct val="0"/>
              </a:spcAft>
              <a:defRPr/>
            </a:pPr>
            <a:endParaRPr lang="es-MX" dirty="0">
              <a:solidFill>
                <a:prstClr val="white"/>
              </a:solidFill>
            </a:endParaRPr>
          </a:p>
        </p:txBody>
      </p:sp>
      <p:sp>
        <p:nvSpPr>
          <p:cNvPr id="39944" name="Freeform 16"/>
          <p:cNvSpPr>
            <a:spLocks/>
          </p:cNvSpPr>
          <p:nvPr/>
        </p:nvSpPr>
        <p:spPr bwMode="gray">
          <a:xfrm rot="1754271">
            <a:off x="7142146" y="1040156"/>
            <a:ext cx="1466850" cy="1155700"/>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ln/>
          <a:effectLst>
            <a:glow rad="228600">
              <a:schemeClr val="accent5">
                <a:satMod val="175000"/>
                <a:alpha val="40000"/>
              </a:schemeClr>
            </a:glow>
            <a:outerShdw blurRad="50800" dist="38100" dir="18900000" algn="bl" rotWithShape="0">
              <a:prstClr val="black">
                <a:alpha val="40000"/>
              </a:prstClr>
            </a:outerShdw>
            <a:softEdge rad="12700"/>
          </a:effectLst>
        </p:spPr>
        <p:style>
          <a:lnRef idx="3">
            <a:schemeClr val="accent3"/>
          </a:lnRef>
          <a:fillRef idx="0">
            <a:schemeClr val="accent3"/>
          </a:fillRef>
          <a:effectRef idx="2">
            <a:schemeClr val="accent3"/>
          </a:effectRef>
          <a:fontRef idx="minor">
            <a:schemeClr val="tx1"/>
          </a:fontRef>
        </p:style>
        <p:txBody>
          <a:bodyPr/>
          <a:lstStyle/>
          <a:p>
            <a:pPr fontAlgn="base">
              <a:spcBef>
                <a:spcPct val="0"/>
              </a:spcBef>
              <a:spcAft>
                <a:spcPct val="0"/>
              </a:spcAft>
              <a:defRPr/>
            </a:pPr>
            <a:endParaRPr lang="es-MX" dirty="0">
              <a:solidFill>
                <a:prstClr val="white"/>
              </a:solidFill>
            </a:endParaRPr>
          </a:p>
        </p:txBody>
      </p:sp>
      <p:sp>
        <p:nvSpPr>
          <p:cNvPr id="48143" name="Text Box 17"/>
          <p:cNvSpPr txBox="1">
            <a:spLocks noChangeArrowheads="1"/>
          </p:cNvSpPr>
          <p:nvPr/>
        </p:nvSpPr>
        <p:spPr bwMode="gray">
          <a:xfrm>
            <a:off x="2525714" y="2311400"/>
            <a:ext cx="1489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r>
              <a:rPr lang="en-US" altLang="es-MX" b="1">
                <a:solidFill>
                  <a:srgbClr val="FFFFFF"/>
                </a:solidFill>
              </a:rPr>
              <a:t>CONCEPTO</a:t>
            </a:r>
          </a:p>
        </p:txBody>
      </p:sp>
      <p:sp>
        <p:nvSpPr>
          <p:cNvPr id="39946" name="Text Box 20"/>
          <p:cNvSpPr txBox="1">
            <a:spLocks noChangeArrowheads="1"/>
          </p:cNvSpPr>
          <p:nvPr/>
        </p:nvSpPr>
        <p:spPr bwMode="gray">
          <a:xfrm>
            <a:off x="2362200" y="3124200"/>
            <a:ext cx="21336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dirty="0">
                <a:latin typeface="Tw Cen MT"/>
              </a:rPr>
              <a:t>El Comercio  Es La Actividad Lucrativa Que  Consiste En La Intermediación directa O Indirecta  Entre Productores Y Consumidores  De Bienes  O Servicios. </a:t>
            </a:r>
            <a:endParaRPr lang="en-US" dirty="0">
              <a:latin typeface="Tw Cen MT"/>
            </a:endParaRPr>
          </a:p>
        </p:txBody>
      </p:sp>
      <p:sp>
        <p:nvSpPr>
          <p:cNvPr id="39947" name="Text Box 21"/>
          <p:cNvSpPr txBox="1">
            <a:spLocks noChangeArrowheads="1"/>
          </p:cNvSpPr>
          <p:nvPr/>
        </p:nvSpPr>
        <p:spPr bwMode="gray">
          <a:xfrm>
            <a:off x="5029200" y="3097214"/>
            <a:ext cx="21336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sz="2000" dirty="0">
                <a:latin typeface="Tw Cen MT"/>
              </a:rPr>
              <a:t>A Fin De Facilitar  Y Promover La Circulación De La Riqueza</a:t>
            </a:r>
            <a:r>
              <a:rPr lang="es-ES" sz="2000" dirty="0" smtClean="0">
                <a:latin typeface="Tw Cen MT"/>
              </a:rPr>
              <a:t>.</a:t>
            </a:r>
            <a:endParaRPr lang="en-US" sz="2000" dirty="0">
              <a:latin typeface="Tw Cen MT"/>
            </a:endParaRPr>
          </a:p>
        </p:txBody>
      </p:sp>
      <p:sp>
        <p:nvSpPr>
          <p:cNvPr id="39948" name="Text Box 22"/>
          <p:cNvSpPr txBox="1">
            <a:spLocks noChangeArrowheads="1"/>
          </p:cNvSpPr>
          <p:nvPr/>
        </p:nvSpPr>
        <p:spPr bwMode="gray">
          <a:xfrm>
            <a:off x="7696200" y="3065464"/>
            <a:ext cx="21336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sz="2000" dirty="0">
                <a:latin typeface="Tw Cen MT"/>
              </a:rPr>
              <a:t>Para Esto Existe Un Sujeto Idóneo A Tal Fin El Comerciante. </a:t>
            </a:r>
          </a:p>
        </p:txBody>
      </p:sp>
      <p:sp>
        <p:nvSpPr>
          <p:cNvPr id="39949" name="AutoShape 23"/>
          <p:cNvSpPr>
            <a:spLocks noChangeArrowheads="1"/>
          </p:cNvSpPr>
          <p:nvPr/>
        </p:nvSpPr>
        <p:spPr bwMode="gray">
          <a:xfrm>
            <a:off x="4953000" y="2303464"/>
            <a:ext cx="2438400" cy="439737"/>
          </a:xfrm>
          <a:prstGeom prst="roundRect">
            <a:avLst>
              <a:gd name="adj" fmla="val 50000"/>
            </a:avLst>
          </a:prstGeom>
          <a:gradFill rotWithShape="1">
            <a:gsLst>
              <a:gs pos="0">
                <a:srgbClr val="D79133"/>
              </a:gs>
              <a:gs pos="100000">
                <a:srgbClr val="634318"/>
              </a:gs>
            </a:gsLst>
            <a:lin ang="5400000" scaled="1"/>
          </a:gradFill>
          <a:ln>
            <a:noFill/>
          </a:ln>
          <a:effectLst>
            <a:glow rad="228600">
              <a:schemeClr val="accent6">
                <a:satMod val="175000"/>
                <a:alpha val="40000"/>
              </a:schemeClr>
            </a:glo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defRPr/>
            </a:pPr>
            <a:endParaRPr lang="es-MX" dirty="0">
              <a:solidFill>
                <a:prstClr val="white"/>
              </a:solidFill>
              <a:latin typeface="Arial" charset="0"/>
              <a:cs typeface="Arial" charset="0"/>
            </a:endParaRPr>
          </a:p>
        </p:txBody>
      </p:sp>
      <p:sp>
        <p:nvSpPr>
          <p:cNvPr id="48150" name="Text Box 18"/>
          <p:cNvSpPr txBox="1">
            <a:spLocks noChangeArrowheads="1"/>
          </p:cNvSpPr>
          <p:nvPr/>
        </p:nvSpPr>
        <p:spPr bwMode="gray">
          <a:xfrm>
            <a:off x="5808663" y="2349500"/>
            <a:ext cx="5715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r>
              <a:rPr lang="en-US" altLang="es-MX" sz="1600" b="1">
                <a:solidFill>
                  <a:srgbClr val="FFFFFF"/>
                </a:solidFill>
              </a:rPr>
              <a:t>FIN </a:t>
            </a:r>
          </a:p>
        </p:txBody>
      </p:sp>
      <p:sp>
        <p:nvSpPr>
          <p:cNvPr id="39951" name="AutoShape 24"/>
          <p:cNvSpPr>
            <a:spLocks noChangeArrowheads="1"/>
          </p:cNvSpPr>
          <p:nvPr/>
        </p:nvSpPr>
        <p:spPr bwMode="gray">
          <a:xfrm>
            <a:off x="7620000" y="2286000"/>
            <a:ext cx="2438400" cy="439738"/>
          </a:xfrm>
          <a:prstGeom prst="roundRect">
            <a:avLst>
              <a:gd name="adj" fmla="val 50000"/>
            </a:avLst>
          </a:prstGeom>
          <a:gradFill rotWithShape="1">
            <a:gsLst>
              <a:gs pos="0">
                <a:srgbClr val="4B71DD"/>
              </a:gs>
              <a:gs pos="100000">
                <a:srgbClr val="233466"/>
              </a:gs>
            </a:gsLst>
            <a:lin ang="5400000" scaled="1"/>
          </a:gradFill>
          <a:ln>
            <a:noFill/>
          </a:ln>
          <a:effectLst>
            <a:glow rad="228600">
              <a:schemeClr val="accent6">
                <a:satMod val="175000"/>
                <a:alpha val="40000"/>
              </a:schemeClr>
            </a:glo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defRPr/>
            </a:pPr>
            <a:endParaRPr lang="es-MX" dirty="0">
              <a:solidFill>
                <a:prstClr val="white"/>
              </a:solidFill>
              <a:latin typeface="Arial" charset="0"/>
              <a:cs typeface="Arial" charset="0"/>
            </a:endParaRPr>
          </a:p>
        </p:txBody>
      </p:sp>
      <p:sp>
        <p:nvSpPr>
          <p:cNvPr id="48154" name="Text Box 25"/>
          <p:cNvSpPr txBox="1">
            <a:spLocks noChangeArrowheads="1"/>
          </p:cNvSpPr>
          <p:nvPr/>
        </p:nvSpPr>
        <p:spPr bwMode="gray">
          <a:xfrm>
            <a:off x="7931150" y="2311400"/>
            <a:ext cx="17097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r>
              <a:rPr lang="en-US" altLang="es-MX" sz="1600" b="1">
                <a:solidFill>
                  <a:srgbClr val="FFFFFF"/>
                </a:solidFill>
              </a:rPr>
              <a:t>COMERCIANTE</a:t>
            </a:r>
          </a:p>
        </p:txBody>
      </p:sp>
    </p:spTree>
    <p:extLst>
      <p:ext uri="{BB962C8B-B14F-4D97-AF65-F5344CB8AC3E}">
        <p14:creationId xmlns:p14="http://schemas.microsoft.com/office/powerpoint/2010/main" val="3279224284"/>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WordArt 3" descr="Vertical estrecha"/>
          <p:cNvSpPr>
            <a:spLocks noChangeArrowheads="1" noChangeShapeType="1" noTextEdit="1"/>
          </p:cNvSpPr>
          <p:nvPr/>
        </p:nvSpPr>
        <p:spPr bwMode="auto">
          <a:xfrm>
            <a:off x="3276600" y="228600"/>
            <a:ext cx="5562600" cy="1143000"/>
          </a:xfrm>
          <a:prstGeom prst="rect">
            <a:avLst/>
          </a:prstGeom>
        </p:spPr>
        <p:txBody>
          <a:bodyPr wrap="none" fromWordArt="1">
            <a:prstTxWarp prst="textCurveUp">
              <a:avLst>
                <a:gd name="adj" fmla="val 40356"/>
              </a:avLst>
            </a:prstTxWarp>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base">
              <a:spcBef>
                <a:spcPct val="0"/>
              </a:spcBef>
              <a:spcAft>
                <a:spcPct val="0"/>
              </a:spcAft>
              <a:defRPr/>
            </a:pPr>
            <a:r>
              <a:rPr lang="es-MX" sz="3600" b="1" kern="10"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Curlz MT"/>
                <a:cs typeface="Arial" charset="0"/>
              </a:rPr>
              <a:t>QUE ES UN </a:t>
            </a:r>
            <a:r>
              <a:rPr lang="es-MX" sz="3600" b="1" kern="10" cap="all" dirty="0" smtClean="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Curlz MT"/>
                <a:cs typeface="Arial" charset="0"/>
              </a:rPr>
              <a:t>COMERCIANTE</a:t>
            </a:r>
            <a:endParaRPr lang="es-ES" sz="3600" b="1" kern="10"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Curlz MT"/>
              <a:cs typeface="Arial" charset="0"/>
            </a:endParaRPr>
          </a:p>
        </p:txBody>
      </p:sp>
      <p:sp>
        <p:nvSpPr>
          <p:cNvPr id="40963" name="AutoShape 3"/>
          <p:cNvSpPr>
            <a:spLocks noChangeArrowheads="1"/>
          </p:cNvSpPr>
          <p:nvPr/>
        </p:nvSpPr>
        <p:spPr bwMode="gray">
          <a:xfrm>
            <a:off x="2927649" y="2997200"/>
            <a:ext cx="2657177" cy="3155950"/>
          </a:xfrm>
          <a:prstGeom prst="roundRect">
            <a:avLst>
              <a:gd name="adj" fmla="val 4690"/>
            </a:avLst>
          </a:prstGeom>
          <a:ln>
            <a:headEnd/>
            <a:tailEnd/>
          </a:ln>
          <a:effectLst>
            <a:outerShdw blurRad="95000" rotWithShape="0">
              <a:srgbClr val="000000">
                <a:alpha val="50000"/>
              </a:srgbClr>
            </a:outerShdw>
            <a:softEdge rad="63500"/>
          </a:effectLst>
        </p:spPr>
        <p:style>
          <a:lnRef idx="1">
            <a:schemeClr val="accent2"/>
          </a:lnRef>
          <a:fillRef idx="2">
            <a:schemeClr val="accent2"/>
          </a:fillRef>
          <a:effectRef idx="1">
            <a:schemeClr val="accent2"/>
          </a:effectRef>
          <a:fontRef idx="minor">
            <a:schemeClr val="dk1"/>
          </a:fontRef>
        </p:style>
        <p:txBody>
          <a:bodyPr wrap="none" anchor="ctr">
            <a:flatTx/>
          </a:bodyPr>
          <a:lstStyle/>
          <a:p>
            <a:pPr fontAlgn="base">
              <a:spcBef>
                <a:spcPct val="0"/>
              </a:spcBef>
              <a:spcAft>
                <a:spcPct val="0"/>
              </a:spcAft>
              <a:defRPr/>
            </a:pPr>
            <a:endParaRPr lang="es-MX" dirty="0">
              <a:solidFill>
                <a:prstClr val="black"/>
              </a:solidFill>
            </a:endParaRPr>
          </a:p>
        </p:txBody>
      </p:sp>
      <p:sp>
        <p:nvSpPr>
          <p:cNvPr id="40964" name="AutoShape 4"/>
          <p:cNvSpPr>
            <a:spLocks noChangeArrowheads="1"/>
          </p:cNvSpPr>
          <p:nvPr/>
        </p:nvSpPr>
        <p:spPr bwMode="gray">
          <a:xfrm>
            <a:off x="3037036" y="2240105"/>
            <a:ext cx="2438400" cy="439737"/>
          </a:xfrm>
          <a:prstGeom prst="roundRect">
            <a:avLst>
              <a:gd name="adj" fmla="val 50000"/>
            </a:avLst>
          </a:prstGeom>
          <a:solidFill>
            <a:schemeClr val="accent5">
              <a:lumMod val="60000"/>
              <a:lumOff val="40000"/>
            </a:schemeClr>
          </a:solidFill>
          <a:ln>
            <a:noFill/>
          </a:ln>
          <a:effectLst>
            <a:reflection blurRad="6350" stA="50000" endA="300" endPos="90000" dist="50800" dir="5400000" sy="-100000" algn="bl" rotWithShape="0"/>
          </a:effectLst>
        </p:spPr>
        <p:txBody>
          <a:bodyPr wrap="none" anchor="ctr"/>
          <a:lstStyle/>
          <a:p>
            <a:pPr fontAlgn="base">
              <a:spcBef>
                <a:spcPct val="0"/>
              </a:spcBef>
              <a:spcAft>
                <a:spcPct val="0"/>
              </a:spcAft>
              <a:defRPr/>
            </a:pPr>
            <a:r>
              <a:rPr lang="es-MX" dirty="0">
                <a:solidFill>
                  <a:prstClr val="white"/>
                </a:solidFill>
                <a:latin typeface="Arial" charset="0"/>
                <a:cs typeface="Arial" charset="0"/>
              </a:rPr>
              <a:t> </a:t>
            </a:r>
          </a:p>
        </p:txBody>
      </p:sp>
      <p:sp>
        <p:nvSpPr>
          <p:cNvPr id="40965" name="AutoShape 7"/>
          <p:cNvSpPr>
            <a:spLocks noChangeArrowheads="1"/>
          </p:cNvSpPr>
          <p:nvPr/>
        </p:nvSpPr>
        <p:spPr bwMode="gray">
          <a:xfrm>
            <a:off x="7004057" y="3068638"/>
            <a:ext cx="2611431" cy="3155950"/>
          </a:xfrm>
          <a:prstGeom prst="roundRect">
            <a:avLst>
              <a:gd name="adj" fmla="val 4690"/>
            </a:avLst>
          </a:prstGeom>
          <a:ln>
            <a:headEnd/>
            <a:tailEnd/>
          </a:ln>
          <a:effectLst>
            <a:outerShdw blurRad="95000" algn="tl" rotWithShape="0">
              <a:srgbClr val="000000">
                <a:alpha val="50000"/>
              </a:srgbClr>
            </a:outerShdw>
            <a:softEdge rad="63500"/>
          </a:effectLst>
        </p:spPr>
        <p:style>
          <a:lnRef idx="0">
            <a:schemeClr val="accent6"/>
          </a:lnRef>
          <a:fillRef idx="3">
            <a:schemeClr val="accent6"/>
          </a:fillRef>
          <a:effectRef idx="3">
            <a:schemeClr val="accent6"/>
          </a:effectRef>
          <a:fontRef idx="minor">
            <a:schemeClr val="lt1"/>
          </a:fontRef>
        </p:style>
        <p:txBody>
          <a:bodyPr wrap="none" anchor="ctr">
            <a:flatTx/>
          </a:bodyPr>
          <a:lstStyle/>
          <a:p>
            <a:pPr fontAlgn="base">
              <a:spcBef>
                <a:spcPct val="0"/>
              </a:spcBef>
              <a:spcAft>
                <a:spcPct val="0"/>
              </a:spcAft>
              <a:defRPr/>
            </a:pPr>
            <a:endParaRPr lang="es-MX" dirty="0">
              <a:solidFill>
                <a:prstClr val="white"/>
              </a:solidFill>
            </a:endParaRPr>
          </a:p>
        </p:txBody>
      </p:sp>
      <p:sp>
        <p:nvSpPr>
          <p:cNvPr id="40966" name="Freeform 15"/>
          <p:cNvSpPr>
            <a:spLocks/>
          </p:cNvSpPr>
          <p:nvPr/>
        </p:nvSpPr>
        <p:spPr bwMode="gray">
          <a:xfrm rot="1332565">
            <a:off x="5372897" y="1214437"/>
            <a:ext cx="1466850" cy="1157287"/>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solidFill>
            <a:schemeClr val="accent4">
              <a:lumMod val="60000"/>
              <a:lumOff val="40000"/>
            </a:schemeClr>
          </a:solidFill>
          <a:ln/>
        </p:spPr>
        <p:style>
          <a:lnRef idx="3">
            <a:schemeClr val="accent1"/>
          </a:lnRef>
          <a:fillRef idx="0">
            <a:schemeClr val="accent1"/>
          </a:fillRef>
          <a:effectRef idx="2">
            <a:schemeClr val="accent1"/>
          </a:effectRef>
          <a:fontRef idx="minor">
            <a:schemeClr val="tx1"/>
          </a:fontRef>
        </p:style>
        <p:txBody>
          <a:bodyPr/>
          <a:lstStyle/>
          <a:p>
            <a:pPr fontAlgn="base">
              <a:spcBef>
                <a:spcPct val="0"/>
              </a:spcBef>
              <a:spcAft>
                <a:spcPct val="0"/>
              </a:spcAft>
              <a:defRPr/>
            </a:pPr>
            <a:endParaRPr lang="es-MX" dirty="0">
              <a:solidFill>
                <a:prstClr val="white"/>
              </a:solidFill>
              <a:effectLst>
                <a:glow rad="228600">
                  <a:srgbClr val="909465">
                    <a:satMod val="175000"/>
                    <a:alpha val="40000"/>
                  </a:srgbClr>
                </a:glow>
              </a:effectLst>
            </a:endParaRPr>
          </a:p>
        </p:txBody>
      </p:sp>
      <p:sp>
        <p:nvSpPr>
          <p:cNvPr id="49163" name="Text Box 17"/>
          <p:cNvSpPr txBox="1">
            <a:spLocks noChangeArrowheads="1"/>
          </p:cNvSpPr>
          <p:nvPr/>
        </p:nvSpPr>
        <p:spPr bwMode="gray">
          <a:xfrm>
            <a:off x="3609976" y="2239964"/>
            <a:ext cx="1489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r>
              <a:rPr lang="en-US" altLang="es-MX" b="1" dirty="0"/>
              <a:t>CONCEPTO</a:t>
            </a:r>
          </a:p>
        </p:txBody>
      </p:sp>
      <p:sp>
        <p:nvSpPr>
          <p:cNvPr id="49164" name="Text Box 20"/>
          <p:cNvSpPr txBox="1">
            <a:spLocks noChangeArrowheads="1"/>
          </p:cNvSpPr>
          <p:nvPr/>
        </p:nvSpPr>
        <p:spPr bwMode="gray">
          <a:xfrm>
            <a:off x="3287713" y="3068639"/>
            <a:ext cx="2133600" cy="255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fontAlgn="base" hangingPunct="1">
              <a:spcBef>
                <a:spcPct val="0"/>
              </a:spcBef>
              <a:spcAft>
                <a:spcPct val="0"/>
              </a:spcAft>
            </a:pPr>
            <a:r>
              <a:rPr lang="es-ES" altLang="es-MX" sz="1600" dirty="0"/>
              <a:t>ES LA PERSONA  QUE REALIZA ACTOS DE COMERCIO HACIENDO DE ELLO SU PROFESIÓN HABITUAL, SU MODUS VIVEN DI.</a:t>
            </a:r>
          </a:p>
          <a:p>
            <a:pPr algn="just" eaLnBrk="1" fontAlgn="base" hangingPunct="1">
              <a:spcBef>
                <a:spcPct val="0"/>
              </a:spcBef>
              <a:spcAft>
                <a:spcPct val="0"/>
              </a:spcAft>
            </a:pPr>
            <a:endParaRPr lang="en-US" altLang="es-MX" sz="1600" dirty="0">
              <a:solidFill>
                <a:srgbClr val="FFFFFF"/>
              </a:solidFill>
            </a:endParaRPr>
          </a:p>
        </p:txBody>
      </p:sp>
      <p:sp>
        <p:nvSpPr>
          <p:cNvPr id="49165" name="Text Box 21"/>
          <p:cNvSpPr txBox="1">
            <a:spLocks noChangeArrowheads="1"/>
          </p:cNvSpPr>
          <p:nvPr/>
        </p:nvSpPr>
        <p:spPr bwMode="gray">
          <a:xfrm>
            <a:off x="7253288" y="3214688"/>
            <a:ext cx="213360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fontAlgn="base" hangingPunct="1">
              <a:spcBef>
                <a:spcPct val="0"/>
              </a:spcBef>
              <a:spcAft>
                <a:spcPct val="0"/>
              </a:spcAft>
            </a:pPr>
            <a:r>
              <a:rPr lang="es-ES" altLang="es-MX" dirty="0"/>
              <a:t>SE LE LLAMA COMERCIANTE  EN GENERAL A TODA  PERSONA  QUE HACE PROFESIÓN DE COMPRA O VENTA DE MERCANCÍAS</a:t>
            </a:r>
            <a:r>
              <a:rPr lang="es-ES" altLang="es-MX" dirty="0" smtClean="0"/>
              <a:t>.</a:t>
            </a:r>
            <a:endParaRPr lang="es-ES" altLang="es-MX" dirty="0"/>
          </a:p>
        </p:txBody>
      </p:sp>
      <p:sp>
        <p:nvSpPr>
          <p:cNvPr id="40970" name="AutoShape 23"/>
          <p:cNvSpPr>
            <a:spLocks noChangeArrowheads="1"/>
          </p:cNvSpPr>
          <p:nvPr/>
        </p:nvSpPr>
        <p:spPr bwMode="gray">
          <a:xfrm>
            <a:off x="7100888" y="2298700"/>
            <a:ext cx="2438400" cy="439738"/>
          </a:xfrm>
          <a:prstGeom prst="roundRect">
            <a:avLst>
              <a:gd name="adj" fmla="val 50000"/>
            </a:avLst>
          </a:prstGeom>
          <a:solidFill>
            <a:schemeClr val="accent6">
              <a:lumMod val="75000"/>
            </a:schemeClr>
          </a:solidFill>
          <a:ln>
            <a:noFill/>
          </a:ln>
          <a:effectLst>
            <a:reflection blurRad="6350" stA="50000" endA="300" endPos="90000" dist="50800" dir="5400000" sy="-100000" algn="bl" rotWithShape="0"/>
          </a:effectLst>
        </p:spPr>
        <p:txBody>
          <a:bodyPr wrap="none" anchor="ctr"/>
          <a:lstStyle/>
          <a:p>
            <a:pPr fontAlgn="base">
              <a:spcBef>
                <a:spcPct val="0"/>
              </a:spcBef>
              <a:spcAft>
                <a:spcPct val="0"/>
              </a:spcAft>
              <a:defRPr/>
            </a:pPr>
            <a:endParaRPr lang="es-MX" dirty="0">
              <a:solidFill>
                <a:prstClr val="white"/>
              </a:solidFill>
              <a:latin typeface="Arial" charset="0"/>
              <a:cs typeface="Arial" charset="0"/>
            </a:endParaRPr>
          </a:p>
        </p:txBody>
      </p:sp>
      <p:sp>
        <p:nvSpPr>
          <p:cNvPr id="49167" name="Text Box 18"/>
          <p:cNvSpPr txBox="1">
            <a:spLocks noChangeArrowheads="1"/>
          </p:cNvSpPr>
          <p:nvPr/>
        </p:nvSpPr>
        <p:spPr bwMode="gray">
          <a:xfrm>
            <a:off x="7807326" y="2349500"/>
            <a:ext cx="10064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r>
              <a:rPr lang="en-US" altLang="es-MX" sz="1600" b="1" dirty="0">
                <a:solidFill>
                  <a:srgbClr val="FFFFFF"/>
                </a:solidFill>
              </a:rPr>
              <a:t>NOCION</a:t>
            </a:r>
          </a:p>
        </p:txBody>
      </p:sp>
    </p:spTree>
    <p:extLst>
      <p:ext uri="{BB962C8B-B14F-4D97-AF65-F5344CB8AC3E}">
        <p14:creationId xmlns:p14="http://schemas.microsoft.com/office/powerpoint/2010/main" val="1935218033"/>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WordArt 3" descr="Vertical estrecha"/>
          <p:cNvSpPr>
            <a:spLocks noChangeArrowheads="1" noChangeShapeType="1" noTextEdit="1"/>
          </p:cNvSpPr>
          <p:nvPr/>
        </p:nvSpPr>
        <p:spPr bwMode="auto">
          <a:xfrm rot="21177657">
            <a:off x="3224213" y="654844"/>
            <a:ext cx="5562600" cy="1143000"/>
          </a:xfrm>
          <a:prstGeom prst="rect">
            <a:avLst/>
          </a:prstGeom>
        </p:spPr>
        <p:txBody>
          <a:bodyPr wrap="none" fromWordArt="1">
            <a:prstTxWarp prst="textCurveUp">
              <a:avLst>
                <a:gd name="adj" fmla="val 40356"/>
              </a:avLst>
            </a:prstTxWarp>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base">
              <a:spcBef>
                <a:spcPct val="0"/>
              </a:spcBef>
              <a:spcAft>
                <a:spcPct val="0"/>
              </a:spcAft>
              <a:defRPr/>
            </a:pPr>
            <a:r>
              <a:rPr lang="es-ES" sz="3600" b="1" kern="10"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cs typeface="Arial" panose="020B0604020202020204" pitchFamily="34" charset="0"/>
              </a:rPr>
              <a:t>COMERCIANTE INDIVIDUAL</a:t>
            </a:r>
          </a:p>
          <a:p>
            <a:pPr algn="ctr" fontAlgn="base">
              <a:spcBef>
                <a:spcPct val="0"/>
              </a:spcBef>
              <a:spcAft>
                <a:spcPct val="0"/>
              </a:spcAft>
              <a:defRPr/>
            </a:pPr>
            <a:endParaRPr lang="es-ES" sz="3600" b="1" kern="10"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Curlz MT"/>
              <a:cs typeface="Arial" charset="0"/>
            </a:endParaRPr>
          </a:p>
          <a:p>
            <a:pPr algn="ctr" fontAlgn="base">
              <a:spcBef>
                <a:spcPct val="0"/>
              </a:spcBef>
              <a:spcAft>
                <a:spcPct val="0"/>
              </a:spcAft>
              <a:defRPr/>
            </a:pPr>
            <a:r>
              <a:rPr lang="es-ES" sz="3600" b="1" kern="10"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Curlz MT"/>
                <a:cs typeface="Arial" charset="0"/>
              </a:rPr>
              <a:t>.</a:t>
            </a:r>
          </a:p>
        </p:txBody>
      </p:sp>
      <p:sp>
        <p:nvSpPr>
          <p:cNvPr id="41987" name="AutoShape 3"/>
          <p:cNvSpPr>
            <a:spLocks noChangeArrowheads="1"/>
          </p:cNvSpPr>
          <p:nvPr/>
        </p:nvSpPr>
        <p:spPr bwMode="gray">
          <a:xfrm>
            <a:off x="2286001" y="2863850"/>
            <a:ext cx="2297113" cy="3155950"/>
          </a:xfrm>
          <a:prstGeom prst="roundRect">
            <a:avLst>
              <a:gd name="adj" fmla="val 4690"/>
            </a:avLst>
          </a:prstGeom>
          <a:ln>
            <a:headEnd/>
            <a:tailEnd/>
          </a:ln>
          <a:scene3d>
            <a:camera prst="isometricOffAxis2Left"/>
            <a:lightRig rig="threePt" dir="t"/>
          </a:scene3d>
        </p:spPr>
        <p:style>
          <a:lnRef idx="1">
            <a:schemeClr val="accent3"/>
          </a:lnRef>
          <a:fillRef idx="3">
            <a:schemeClr val="accent3"/>
          </a:fillRef>
          <a:effectRef idx="2">
            <a:schemeClr val="accent3"/>
          </a:effectRef>
          <a:fontRef idx="minor">
            <a:schemeClr val="lt1"/>
          </a:fontRef>
        </p:style>
        <p:txBody>
          <a:bodyPr wrap="none" anchor="ctr">
            <a:flatTx/>
          </a:bodyPr>
          <a:lstStyle/>
          <a:p>
            <a:pPr fontAlgn="base">
              <a:spcBef>
                <a:spcPct val="0"/>
              </a:spcBef>
              <a:spcAft>
                <a:spcPct val="0"/>
              </a:spcAft>
              <a:defRPr/>
            </a:pPr>
            <a:endParaRPr lang="es-MX" dirty="0">
              <a:solidFill>
                <a:prstClr val="white"/>
              </a:solidFill>
            </a:endParaRPr>
          </a:p>
        </p:txBody>
      </p:sp>
      <p:sp>
        <p:nvSpPr>
          <p:cNvPr id="41988" name="AutoShape 4"/>
          <p:cNvSpPr>
            <a:spLocks noChangeArrowheads="1"/>
          </p:cNvSpPr>
          <p:nvPr/>
        </p:nvSpPr>
        <p:spPr bwMode="gray">
          <a:xfrm>
            <a:off x="2286000" y="2286000"/>
            <a:ext cx="2438400" cy="439738"/>
          </a:xfrm>
          <a:prstGeom prst="roundRect">
            <a:avLst>
              <a:gd name="adj" fmla="val 50000"/>
            </a:avLst>
          </a:prstGeom>
          <a:ln/>
        </p:spPr>
        <p:style>
          <a:lnRef idx="2">
            <a:schemeClr val="accent6">
              <a:shade val="50000"/>
            </a:schemeClr>
          </a:lnRef>
          <a:fillRef idx="1">
            <a:schemeClr val="accent6"/>
          </a:fillRef>
          <a:effectRef idx="0">
            <a:schemeClr val="accent6"/>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41989" name="AutoShape 7"/>
          <p:cNvSpPr>
            <a:spLocks noChangeArrowheads="1"/>
          </p:cNvSpPr>
          <p:nvPr/>
        </p:nvSpPr>
        <p:spPr bwMode="gray">
          <a:xfrm>
            <a:off x="4948239" y="2863850"/>
            <a:ext cx="2295525" cy="3155950"/>
          </a:xfrm>
          <a:prstGeom prst="roundRect">
            <a:avLst>
              <a:gd name="adj" fmla="val 4690"/>
            </a:avLst>
          </a:prstGeom>
          <a:ln>
            <a:headEnd/>
            <a:tailEnd/>
          </a:ln>
          <a:scene3d>
            <a:camera prst="isometricOffAxis2Left"/>
            <a:lightRig rig="threePt" dir="t"/>
          </a:scene3d>
        </p:spPr>
        <p:style>
          <a:lnRef idx="1">
            <a:schemeClr val="accent4"/>
          </a:lnRef>
          <a:fillRef idx="3">
            <a:schemeClr val="accent4"/>
          </a:fillRef>
          <a:effectRef idx="2">
            <a:schemeClr val="accent4"/>
          </a:effectRef>
          <a:fontRef idx="minor">
            <a:schemeClr val="lt1"/>
          </a:fontRef>
        </p:style>
        <p:txBody>
          <a:bodyPr wrap="none" anchor="ctr">
            <a:flatTx/>
          </a:bodyPr>
          <a:lstStyle/>
          <a:p>
            <a:pPr fontAlgn="base">
              <a:spcBef>
                <a:spcPct val="0"/>
              </a:spcBef>
              <a:spcAft>
                <a:spcPct val="0"/>
              </a:spcAft>
              <a:defRPr/>
            </a:pPr>
            <a:endParaRPr lang="es-MX" dirty="0">
              <a:solidFill>
                <a:prstClr val="white"/>
              </a:solidFill>
            </a:endParaRPr>
          </a:p>
        </p:txBody>
      </p:sp>
      <p:sp>
        <p:nvSpPr>
          <p:cNvPr id="41990" name="AutoShape 11"/>
          <p:cNvSpPr>
            <a:spLocks noChangeArrowheads="1"/>
          </p:cNvSpPr>
          <p:nvPr/>
        </p:nvSpPr>
        <p:spPr bwMode="gray">
          <a:xfrm>
            <a:off x="7612064" y="2863850"/>
            <a:ext cx="2293937" cy="3155950"/>
          </a:xfrm>
          <a:prstGeom prst="roundRect">
            <a:avLst>
              <a:gd name="adj" fmla="val 4690"/>
            </a:avLst>
          </a:prstGeom>
          <a:ln>
            <a:headEnd/>
            <a:tailEnd/>
          </a:ln>
          <a:scene3d>
            <a:camera prst="isometricOffAxis2Left"/>
            <a:lightRig rig="threePt" dir="t"/>
          </a:scene3d>
        </p:spPr>
        <p:style>
          <a:lnRef idx="2">
            <a:schemeClr val="accent3">
              <a:shade val="50000"/>
            </a:schemeClr>
          </a:lnRef>
          <a:fillRef idx="1">
            <a:schemeClr val="accent3"/>
          </a:fillRef>
          <a:effectRef idx="0">
            <a:schemeClr val="accent3"/>
          </a:effectRef>
          <a:fontRef idx="minor">
            <a:schemeClr val="lt1"/>
          </a:fontRef>
        </p:style>
        <p:txBody>
          <a:bodyPr wrap="none" anchor="ctr">
            <a:flatTx/>
          </a:bodyPr>
          <a:lstStyle/>
          <a:p>
            <a:pPr fontAlgn="base">
              <a:spcBef>
                <a:spcPct val="0"/>
              </a:spcBef>
              <a:spcAft>
                <a:spcPct val="0"/>
              </a:spcAft>
              <a:defRPr/>
            </a:pPr>
            <a:endParaRPr lang="es-MX" dirty="0">
              <a:solidFill>
                <a:prstClr val="white"/>
              </a:solidFill>
            </a:endParaRPr>
          </a:p>
        </p:txBody>
      </p:sp>
      <p:sp>
        <p:nvSpPr>
          <p:cNvPr id="41991" name="Freeform 15"/>
          <p:cNvSpPr>
            <a:spLocks/>
          </p:cNvSpPr>
          <p:nvPr/>
        </p:nvSpPr>
        <p:spPr bwMode="gray">
          <a:xfrm rot="1332565">
            <a:off x="4179097" y="1378602"/>
            <a:ext cx="1466850" cy="1157288"/>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solidFill>
            <a:schemeClr val="accent2">
              <a:lumMod val="60000"/>
              <a:lumOff val="40000"/>
            </a:schemeClr>
          </a:solidFill>
          <a:ln/>
        </p:spPr>
        <p:style>
          <a:lnRef idx="3">
            <a:schemeClr val="accent6"/>
          </a:lnRef>
          <a:fillRef idx="0">
            <a:schemeClr val="accent6"/>
          </a:fillRef>
          <a:effectRef idx="2">
            <a:schemeClr val="accent6"/>
          </a:effectRef>
          <a:fontRef idx="minor">
            <a:schemeClr val="tx1"/>
          </a:fontRef>
        </p:style>
        <p:txBody>
          <a:bodyPr/>
          <a:lstStyle/>
          <a:p>
            <a:pPr fontAlgn="base">
              <a:spcBef>
                <a:spcPct val="0"/>
              </a:spcBef>
              <a:spcAft>
                <a:spcPct val="0"/>
              </a:spcAft>
              <a:defRPr/>
            </a:pPr>
            <a:endParaRPr lang="es-MX" dirty="0">
              <a:solidFill>
                <a:prstClr val="white"/>
              </a:solidFill>
            </a:endParaRPr>
          </a:p>
        </p:txBody>
      </p:sp>
      <p:sp>
        <p:nvSpPr>
          <p:cNvPr id="41992" name="Freeform 16"/>
          <p:cNvSpPr>
            <a:spLocks/>
          </p:cNvSpPr>
          <p:nvPr/>
        </p:nvSpPr>
        <p:spPr bwMode="gray">
          <a:xfrm rot="1754271">
            <a:off x="6991350" y="1219200"/>
            <a:ext cx="1466850" cy="1155700"/>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solidFill>
            <a:schemeClr val="accent1">
              <a:lumMod val="20000"/>
              <a:lumOff val="80000"/>
            </a:schemeClr>
          </a:solidFill>
          <a:ln/>
        </p:spPr>
        <p:style>
          <a:lnRef idx="3">
            <a:schemeClr val="accent4"/>
          </a:lnRef>
          <a:fillRef idx="0">
            <a:schemeClr val="accent4"/>
          </a:fillRef>
          <a:effectRef idx="2">
            <a:schemeClr val="accent4"/>
          </a:effectRef>
          <a:fontRef idx="minor">
            <a:schemeClr val="tx1"/>
          </a:fontRef>
        </p:style>
        <p:txBody>
          <a:bodyPr/>
          <a:lstStyle/>
          <a:p>
            <a:pPr fontAlgn="base">
              <a:spcBef>
                <a:spcPct val="0"/>
              </a:spcBef>
              <a:spcAft>
                <a:spcPct val="0"/>
              </a:spcAft>
              <a:defRPr/>
            </a:pPr>
            <a:endParaRPr lang="es-MX" dirty="0">
              <a:solidFill>
                <a:prstClr val="white"/>
              </a:solidFill>
            </a:endParaRPr>
          </a:p>
        </p:txBody>
      </p:sp>
      <p:sp>
        <p:nvSpPr>
          <p:cNvPr id="50189" name="Text Box 17"/>
          <p:cNvSpPr txBox="1">
            <a:spLocks noChangeArrowheads="1"/>
          </p:cNvSpPr>
          <p:nvPr/>
        </p:nvSpPr>
        <p:spPr bwMode="gray">
          <a:xfrm>
            <a:off x="2525714" y="2311400"/>
            <a:ext cx="1489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r>
              <a:rPr lang="en-US" altLang="es-MX" b="1">
                <a:solidFill>
                  <a:srgbClr val="FFFFFF"/>
                </a:solidFill>
              </a:rPr>
              <a:t>CONCEPTO</a:t>
            </a:r>
          </a:p>
        </p:txBody>
      </p:sp>
      <p:sp>
        <p:nvSpPr>
          <p:cNvPr id="50190" name="Text Box 20"/>
          <p:cNvSpPr txBox="1">
            <a:spLocks noChangeArrowheads="1"/>
          </p:cNvSpPr>
          <p:nvPr/>
        </p:nvSpPr>
        <p:spPr bwMode="gray">
          <a:xfrm>
            <a:off x="2362200" y="3124201"/>
            <a:ext cx="2133600"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fontAlgn="base" hangingPunct="1">
              <a:spcBef>
                <a:spcPct val="0"/>
              </a:spcBef>
              <a:spcAft>
                <a:spcPct val="0"/>
              </a:spcAft>
            </a:pPr>
            <a:r>
              <a:rPr lang="es-ES" altLang="es-MX" sz="1600" dirty="0"/>
              <a:t>El Comerciante  Individual Necesariamente  Debe Responder a Una Persona Física Esto Es  a Un Ser Humano Con La Capacidad  Legal Suficiente Para Ejercer El Comercio En Forma Ordinaria.</a:t>
            </a:r>
          </a:p>
          <a:p>
            <a:pPr algn="just" eaLnBrk="1" fontAlgn="base" hangingPunct="1">
              <a:spcBef>
                <a:spcPct val="0"/>
              </a:spcBef>
              <a:spcAft>
                <a:spcPct val="0"/>
              </a:spcAft>
            </a:pPr>
            <a:endParaRPr lang="es-ES" altLang="es-MX" sz="1600" dirty="0">
              <a:solidFill>
                <a:srgbClr val="FFFFFF"/>
              </a:solidFill>
            </a:endParaRPr>
          </a:p>
          <a:p>
            <a:pPr algn="just" eaLnBrk="1" fontAlgn="base" hangingPunct="1">
              <a:spcBef>
                <a:spcPct val="0"/>
              </a:spcBef>
              <a:spcAft>
                <a:spcPct val="0"/>
              </a:spcAft>
            </a:pPr>
            <a:endParaRPr lang="en-US" altLang="es-MX" sz="1600" dirty="0">
              <a:solidFill>
                <a:srgbClr val="FFFFFF"/>
              </a:solidFill>
            </a:endParaRPr>
          </a:p>
        </p:txBody>
      </p:sp>
      <p:sp>
        <p:nvSpPr>
          <p:cNvPr id="41995" name="Text Box 21"/>
          <p:cNvSpPr txBox="1">
            <a:spLocks noChangeArrowheads="1"/>
          </p:cNvSpPr>
          <p:nvPr/>
        </p:nvSpPr>
        <p:spPr bwMode="gray">
          <a:xfrm>
            <a:off x="5105400" y="3044826"/>
            <a:ext cx="2133600" cy="3140075"/>
          </a:xfrm>
          <a:prstGeom prst="rect">
            <a:avLst/>
          </a:prstGeom>
          <a:ln/>
        </p:spPr>
        <p:style>
          <a:lnRef idx="1">
            <a:schemeClr val="accent4"/>
          </a:lnRef>
          <a:fillRef idx="3">
            <a:schemeClr val="accent4"/>
          </a:fillRef>
          <a:effectRef idx="2">
            <a:schemeClr val="accent4"/>
          </a:effectRef>
          <a:fontRef idx="minor">
            <a:schemeClr val="lt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0"/>
              </a:spcBef>
              <a:spcAft>
                <a:spcPct val="0"/>
              </a:spcAft>
              <a:defRPr/>
            </a:pPr>
            <a:r>
              <a:rPr lang="es-ES" dirty="0"/>
              <a:t>A Ninguna Persona Se Le Podrá Impedir  Que Se Dedique  a La Profesión Industrial Comercio O Trabajo Que Le Acomode .</a:t>
            </a:r>
          </a:p>
          <a:p>
            <a:pPr algn="just" eaLnBrk="1" fontAlgn="base" hangingPunct="1">
              <a:spcBef>
                <a:spcPct val="0"/>
              </a:spcBef>
              <a:spcAft>
                <a:spcPct val="0"/>
              </a:spcAft>
              <a:defRPr/>
            </a:pPr>
            <a:endParaRPr lang="es-ES" dirty="0">
              <a:solidFill>
                <a:srgbClr val="FFFFFF"/>
              </a:solidFill>
            </a:endParaRPr>
          </a:p>
          <a:p>
            <a:pPr algn="just" eaLnBrk="1" fontAlgn="base" hangingPunct="1">
              <a:spcBef>
                <a:spcPct val="0"/>
              </a:spcBef>
              <a:spcAft>
                <a:spcPct val="0"/>
              </a:spcAft>
              <a:defRPr/>
            </a:pPr>
            <a:endParaRPr lang="en-US" dirty="0">
              <a:solidFill>
                <a:srgbClr val="FFFFFF"/>
              </a:solidFill>
            </a:endParaRPr>
          </a:p>
        </p:txBody>
      </p:sp>
      <p:sp>
        <p:nvSpPr>
          <p:cNvPr id="41996" name="Text Box 22"/>
          <p:cNvSpPr txBox="1">
            <a:spLocks noChangeArrowheads="1"/>
          </p:cNvSpPr>
          <p:nvPr/>
        </p:nvSpPr>
        <p:spPr bwMode="gray">
          <a:xfrm>
            <a:off x="7696200" y="3065463"/>
            <a:ext cx="2133600" cy="2800350"/>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sz="1600" dirty="0"/>
              <a:t>Capacidad Es La Aptitud Con Que Cuenta El Individuo O La Facultad  Que Tiene Para Ser Sujetos De Derechos  Y Obligaciones Para Ejercer Por Si Mismo Obligaciones.</a:t>
            </a:r>
          </a:p>
          <a:p>
            <a:pPr algn="just" eaLnBrk="1" fontAlgn="base" hangingPunct="1">
              <a:spcBef>
                <a:spcPct val="0"/>
              </a:spcBef>
              <a:spcAft>
                <a:spcPct val="0"/>
              </a:spcAft>
              <a:defRPr/>
            </a:pPr>
            <a:endParaRPr lang="es-ES" sz="1600" dirty="0">
              <a:solidFill>
                <a:srgbClr val="FFFFFF"/>
              </a:solidFill>
            </a:endParaRPr>
          </a:p>
          <a:p>
            <a:pPr algn="just" eaLnBrk="1" fontAlgn="base" hangingPunct="1">
              <a:spcBef>
                <a:spcPct val="0"/>
              </a:spcBef>
              <a:spcAft>
                <a:spcPct val="0"/>
              </a:spcAft>
              <a:defRPr/>
            </a:pPr>
            <a:r>
              <a:rPr lang="en-US" sz="1600" dirty="0">
                <a:solidFill>
                  <a:srgbClr val="FFFFFF"/>
                </a:solidFill>
              </a:rPr>
              <a:t> </a:t>
            </a:r>
          </a:p>
        </p:txBody>
      </p:sp>
      <p:sp>
        <p:nvSpPr>
          <p:cNvPr id="41997" name="AutoShape 23"/>
          <p:cNvSpPr>
            <a:spLocks noChangeArrowheads="1"/>
          </p:cNvSpPr>
          <p:nvPr/>
        </p:nvSpPr>
        <p:spPr bwMode="gray">
          <a:xfrm>
            <a:off x="4953000" y="2303464"/>
            <a:ext cx="2438400" cy="439737"/>
          </a:xfrm>
          <a:prstGeom prst="roundRect">
            <a:avLst>
              <a:gd name="adj" fmla="val 50000"/>
            </a:avLst>
          </a:prstGeom>
          <a:ln/>
        </p:spPr>
        <p:style>
          <a:lnRef idx="1">
            <a:schemeClr val="accent6"/>
          </a:lnRef>
          <a:fillRef idx="2">
            <a:schemeClr val="accent6"/>
          </a:fillRef>
          <a:effectRef idx="1">
            <a:schemeClr val="accent6"/>
          </a:effectRef>
          <a:fontRef idx="minor">
            <a:schemeClr val="dk1"/>
          </a:fontRef>
        </p:style>
        <p:txBody>
          <a:bodyPr wrap="none" anchor="ctr"/>
          <a:lstStyle/>
          <a:p>
            <a:pPr fontAlgn="base">
              <a:spcBef>
                <a:spcPct val="0"/>
              </a:spcBef>
              <a:spcAft>
                <a:spcPct val="0"/>
              </a:spcAft>
              <a:defRPr/>
            </a:pPr>
            <a:endParaRPr lang="es-MX" dirty="0">
              <a:solidFill>
                <a:prstClr val="black"/>
              </a:solidFill>
            </a:endParaRPr>
          </a:p>
        </p:txBody>
      </p:sp>
      <p:sp>
        <p:nvSpPr>
          <p:cNvPr id="50194" name="Text Box 18"/>
          <p:cNvSpPr txBox="1">
            <a:spLocks noChangeArrowheads="1"/>
          </p:cNvSpPr>
          <p:nvPr/>
        </p:nvSpPr>
        <p:spPr bwMode="gray">
          <a:xfrm>
            <a:off x="5159376" y="2276475"/>
            <a:ext cx="191611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r>
              <a:rPr lang="en-US" altLang="es-MX" sz="1600" b="1" dirty="0"/>
              <a:t>CAPACIDAD DEL </a:t>
            </a:r>
          </a:p>
          <a:p>
            <a:pPr algn="ctr" eaLnBrk="1" fontAlgn="base" hangingPunct="1">
              <a:spcBef>
                <a:spcPct val="0"/>
              </a:spcBef>
              <a:spcAft>
                <a:spcPct val="0"/>
              </a:spcAft>
            </a:pPr>
            <a:r>
              <a:rPr lang="en-US" altLang="es-MX" sz="1600" b="1" dirty="0"/>
              <a:t>COMERCIANTE </a:t>
            </a:r>
          </a:p>
        </p:txBody>
      </p:sp>
      <p:sp>
        <p:nvSpPr>
          <p:cNvPr id="41999" name="AutoShape 24"/>
          <p:cNvSpPr>
            <a:spLocks noChangeArrowheads="1"/>
          </p:cNvSpPr>
          <p:nvPr/>
        </p:nvSpPr>
        <p:spPr bwMode="gray">
          <a:xfrm>
            <a:off x="7620000" y="2286000"/>
            <a:ext cx="2438400" cy="439738"/>
          </a:xfrm>
          <a:prstGeom prst="roundRect">
            <a:avLst>
              <a:gd name="adj" fmla="val 50000"/>
            </a:avLst>
          </a:prstGeom>
          <a:ln/>
        </p:spPr>
        <p:style>
          <a:lnRef idx="0">
            <a:schemeClr val="accent6"/>
          </a:lnRef>
          <a:fillRef idx="3">
            <a:schemeClr val="accent6"/>
          </a:fillRef>
          <a:effectRef idx="3">
            <a:schemeClr val="accent6"/>
          </a:effectRef>
          <a:fontRef idx="minor">
            <a:schemeClr val="lt1"/>
          </a:fontRef>
        </p:style>
        <p:txBody>
          <a:bodyPr wrap="none" anchor="ctr"/>
          <a:lstStyle/>
          <a:p>
            <a:pPr fontAlgn="base">
              <a:spcBef>
                <a:spcPct val="0"/>
              </a:spcBef>
              <a:spcAft>
                <a:spcPct val="0"/>
              </a:spcAft>
              <a:defRPr/>
            </a:pPr>
            <a:endParaRPr lang="es-MX" dirty="0">
              <a:solidFill>
                <a:prstClr val="white"/>
              </a:solidFill>
            </a:endParaRPr>
          </a:p>
        </p:txBody>
      </p:sp>
      <p:sp>
        <p:nvSpPr>
          <p:cNvPr id="50198" name="Text Box 25"/>
          <p:cNvSpPr txBox="1">
            <a:spLocks noChangeArrowheads="1"/>
          </p:cNvSpPr>
          <p:nvPr/>
        </p:nvSpPr>
        <p:spPr bwMode="gray">
          <a:xfrm>
            <a:off x="7931150" y="2311400"/>
            <a:ext cx="145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r>
              <a:rPr lang="en-US" altLang="es-MX" sz="1600" b="1">
                <a:solidFill>
                  <a:srgbClr val="FFFFFF"/>
                </a:solidFill>
              </a:rPr>
              <a:t>CAPACIDAD </a:t>
            </a:r>
          </a:p>
        </p:txBody>
      </p:sp>
    </p:spTree>
    <p:extLst>
      <p:ext uri="{BB962C8B-B14F-4D97-AF65-F5344CB8AC3E}">
        <p14:creationId xmlns:p14="http://schemas.microsoft.com/office/powerpoint/2010/main" val="2947469477"/>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7" name="Text Box 3"/>
          <p:cNvSpPr txBox="1">
            <a:spLocks noChangeArrowheads="1"/>
          </p:cNvSpPr>
          <p:nvPr/>
        </p:nvSpPr>
        <p:spPr bwMode="auto">
          <a:xfrm>
            <a:off x="2423592" y="548681"/>
            <a:ext cx="7488832" cy="954107"/>
          </a:xfrm>
          <a:prstGeom prst="rect">
            <a:avLst/>
          </a:prstGeom>
          <a:noFill/>
          <a:ln w="9525">
            <a:noFill/>
            <a:miter lim="800000"/>
            <a:headEnd/>
            <a:tailEnd/>
          </a:ln>
          <a:effectLst/>
        </p:spPr>
        <p:txBody>
          <a:bodyP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base">
              <a:spcBef>
                <a:spcPct val="50000"/>
              </a:spcBef>
              <a:spcAft>
                <a:spcPct val="0"/>
              </a:spcAft>
              <a:defRPr/>
            </a:pPr>
            <a:r>
              <a:rPr lang="es-ES" sz="2800" b="1" cap="all" dirty="0">
                <a:ln/>
                <a:solidFill>
                  <a:srgbClr val="94C600"/>
                </a:solidFill>
                <a:effectLst>
                  <a:glow rad="139700">
                    <a:srgbClr val="956B43">
                      <a:satMod val="175000"/>
                      <a:alpha val="40000"/>
                    </a:srgbClr>
                  </a:glow>
                  <a:outerShdw blurRad="19685" dist="12700" dir="5400000" algn="tl" rotWithShape="0">
                    <a:srgbClr val="94C600">
                      <a:satMod val="130000"/>
                      <a:alpha val="60000"/>
                    </a:srgbClr>
                  </a:outerShdw>
                  <a:reflection blurRad="10000" stA="55000" endPos="48000" dist="500" dir="5400000" sy="-100000" algn="bl" rotWithShape="0"/>
                </a:effectLst>
                <a:cs typeface="Arial" panose="020B0604020202020204" pitchFamily="34" charset="0"/>
              </a:rPr>
              <a:t>Incapacidades Y Prohibiciones Para El Ejercicio  Del Comercio</a:t>
            </a:r>
          </a:p>
        </p:txBody>
      </p:sp>
      <p:sp>
        <p:nvSpPr>
          <p:cNvPr id="43011" name="Text Box 4"/>
          <p:cNvSpPr txBox="1">
            <a:spLocks noChangeArrowheads="1"/>
          </p:cNvSpPr>
          <p:nvPr/>
        </p:nvSpPr>
        <p:spPr bwMode="auto">
          <a:xfrm>
            <a:off x="1919288" y="1773239"/>
            <a:ext cx="8382000"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50000"/>
              </a:spcBef>
              <a:spcAft>
                <a:spcPct val="0"/>
              </a:spcAft>
              <a:defRPr/>
            </a:pPr>
            <a:r>
              <a:rPr lang="es-ES" sz="2400" b="1" dirty="0">
                <a:latin typeface="Tw Cen MT"/>
              </a:rPr>
              <a:t>El Articulo 5º.</a:t>
            </a:r>
          </a:p>
          <a:p>
            <a:pPr algn="just" eaLnBrk="1" fontAlgn="base" hangingPunct="1">
              <a:spcBef>
                <a:spcPct val="50000"/>
              </a:spcBef>
              <a:spcAft>
                <a:spcPct val="0"/>
              </a:spcAft>
              <a:defRPr/>
            </a:pPr>
            <a:r>
              <a:rPr lang="es-ES" sz="2400" b="1" dirty="0">
                <a:latin typeface="Tw Cen MT"/>
              </a:rPr>
              <a:t>Del Código De Comercio Manda Que “ Toda Persona  Que Según  Las Leyes Comunes Es Hábil Para Contratar Y Obligarse, Y a Quien Las Mismas Leyes No Prohíben  Expresamente La Profesión Del Comercio, Y Tienen Capacidad Legal Para Ejercerlo.”</a:t>
            </a:r>
          </a:p>
        </p:txBody>
      </p:sp>
      <p:pic>
        <p:nvPicPr>
          <p:cNvPr id="43013" name="Picture 7" descr="http://t0.gstatic.com/images?q=tbn:ANd9GcSR04GoPT28aSNYZ7mv-VQ--azkdP3vcCvINxY5Bzqv6aV7kgYqu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9451" y="4508500"/>
            <a:ext cx="3241675" cy="2016125"/>
          </a:xfrm>
          <a:prstGeom prst="rect">
            <a:avLst/>
          </a:prstGeom>
          <a:noFill/>
          <a:ln>
            <a:noFill/>
          </a:ln>
          <a:effectLst>
            <a:softEdge rad="1270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703473"/>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3"/>
          <p:cNvSpPr txBox="1">
            <a:spLocks noChangeArrowheads="1"/>
          </p:cNvSpPr>
          <p:nvPr/>
        </p:nvSpPr>
        <p:spPr bwMode="auto">
          <a:xfrm>
            <a:off x="2605090" y="288925"/>
            <a:ext cx="737934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50000"/>
              </a:spcBef>
              <a:spcAft>
                <a:spcPct val="0"/>
              </a:spcAft>
              <a:defRPr/>
            </a:pPr>
            <a:r>
              <a:rPr lang="es-ES" sz="30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Tw Cen MT"/>
              </a:rPr>
              <a:t>En  Cuanto a Las Incapacidades Tenemos:</a:t>
            </a:r>
          </a:p>
        </p:txBody>
      </p:sp>
      <p:sp>
        <p:nvSpPr>
          <p:cNvPr id="44035" name="AutoShape 4"/>
          <p:cNvSpPr>
            <a:spLocks noChangeArrowheads="1"/>
          </p:cNvSpPr>
          <p:nvPr/>
        </p:nvSpPr>
        <p:spPr bwMode="auto">
          <a:xfrm>
            <a:off x="2438401" y="3092450"/>
            <a:ext cx="2295525" cy="3155950"/>
          </a:xfrm>
          <a:prstGeom prst="roundRect">
            <a:avLst>
              <a:gd name="adj" fmla="val 4690"/>
            </a:avLst>
          </a:prstGeom>
          <a:noFill/>
          <a:ln w="57150">
            <a:solidFill>
              <a:srgbClr val="88CE58"/>
            </a:solidFill>
            <a:round/>
            <a:headEnd/>
            <a:tailEnd/>
          </a:ln>
          <a:effectLst>
            <a:glow rad="228600">
              <a:schemeClr val="accent3">
                <a:satMod val="175000"/>
                <a:alpha val="40000"/>
              </a:schemeClr>
            </a:glow>
          </a:effectLst>
          <a:extLst>
            <a:ext uri="{909E8E84-426E-40DD-AFC4-6F175D3DCCD1}">
              <a14:hiddenFill xmlns:a14="http://schemas.microsoft.com/office/drawing/2010/main">
                <a:solidFill>
                  <a:srgbClr val="FFFFFF"/>
                </a:solidFill>
              </a14:hiddenFill>
            </a:ext>
          </a:extLst>
        </p:spPr>
        <p:txBody>
          <a:bodyPr wrap="none" anchor="ctr"/>
          <a:lstStyle/>
          <a:p>
            <a:pPr fontAlgn="base">
              <a:spcBef>
                <a:spcPct val="0"/>
              </a:spcBef>
              <a:spcAft>
                <a:spcPct val="0"/>
              </a:spcAft>
              <a:defRPr/>
            </a:pPr>
            <a:endParaRPr lang="es-MX" dirty="0">
              <a:solidFill>
                <a:prstClr val="white"/>
              </a:solidFill>
              <a:latin typeface="Arial" charset="0"/>
              <a:cs typeface="Arial" charset="0"/>
            </a:endParaRPr>
          </a:p>
        </p:txBody>
      </p:sp>
      <p:sp>
        <p:nvSpPr>
          <p:cNvPr id="44036" name="AutoShape 5"/>
          <p:cNvSpPr>
            <a:spLocks noChangeArrowheads="1"/>
          </p:cNvSpPr>
          <p:nvPr/>
        </p:nvSpPr>
        <p:spPr bwMode="gray">
          <a:xfrm>
            <a:off x="2654301" y="2949575"/>
            <a:ext cx="1863725" cy="287338"/>
          </a:xfrm>
          <a:prstGeom prst="roundRect">
            <a:avLst>
              <a:gd name="adj" fmla="val 50000"/>
            </a:avLst>
          </a:prstGeom>
          <a:solidFill>
            <a:schemeClr val="tx2">
              <a:lumMod val="10000"/>
            </a:schemeClr>
          </a:solidFill>
          <a:ln>
            <a:noFill/>
          </a:ln>
        </p:spPr>
        <p:txBody>
          <a:bodyPr wrap="none" anchor="ctr"/>
          <a:lstStyle/>
          <a:p>
            <a:pPr fontAlgn="base">
              <a:spcBef>
                <a:spcPct val="0"/>
              </a:spcBef>
              <a:spcAft>
                <a:spcPct val="0"/>
              </a:spcAft>
              <a:defRPr/>
            </a:pPr>
            <a:endParaRPr lang="es-MX" dirty="0">
              <a:solidFill>
                <a:prstClr val="white"/>
              </a:solidFill>
              <a:latin typeface="Arial" charset="0"/>
              <a:cs typeface="Arial" charset="0"/>
            </a:endParaRPr>
          </a:p>
        </p:txBody>
      </p:sp>
      <p:sp>
        <p:nvSpPr>
          <p:cNvPr id="52231" name="AutoShape 6"/>
          <p:cNvSpPr>
            <a:spLocks noChangeArrowheads="1"/>
          </p:cNvSpPr>
          <p:nvPr/>
        </p:nvSpPr>
        <p:spPr bwMode="gray">
          <a:xfrm flipH="1">
            <a:off x="4338639" y="3021013"/>
            <a:ext cx="71437" cy="144462"/>
          </a:xfrm>
          <a:prstGeom prst="octagon">
            <a:avLst>
              <a:gd name="adj" fmla="val 29287"/>
            </a:avLst>
          </a:prstGeom>
          <a:gradFill rotWithShape="1">
            <a:gsLst>
              <a:gs pos="0">
                <a:srgbClr val="7BCF5D"/>
              </a:gs>
              <a:gs pos="100000">
                <a:srgbClr val="39602B"/>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2232" name="AutoShape 7"/>
          <p:cNvSpPr>
            <a:spLocks noChangeArrowheads="1"/>
          </p:cNvSpPr>
          <p:nvPr/>
        </p:nvSpPr>
        <p:spPr bwMode="gray">
          <a:xfrm flipH="1">
            <a:off x="2755901" y="3021013"/>
            <a:ext cx="73025" cy="144462"/>
          </a:xfrm>
          <a:prstGeom prst="octagon">
            <a:avLst>
              <a:gd name="adj" fmla="val 29287"/>
            </a:avLst>
          </a:prstGeom>
          <a:gradFill rotWithShape="1">
            <a:gsLst>
              <a:gs pos="0">
                <a:srgbClr val="7BCF5D"/>
              </a:gs>
              <a:gs pos="100000">
                <a:srgbClr val="39602B"/>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44039" name="AutoShape 8"/>
          <p:cNvSpPr>
            <a:spLocks noChangeArrowheads="1"/>
          </p:cNvSpPr>
          <p:nvPr/>
        </p:nvSpPr>
        <p:spPr bwMode="auto">
          <a:xfrm>
            <a:off x="4948239" y="2662238"/>
            <a:ext cx="2295525" cy="3155950"/>
          </a:xfrm>
          <a:prstGeom prst="roundRect">
            <a:avLst>
              <a:gd name="adj" fmla="val 4690"/>
            </a:avLst>
          </a:prstGeom>
          <a:noFill/>
          <a:ln w="57150">
            <a:solidFill>
              <a:srgbClr val="D79133"/>
            </a:solidFill>
            <a:round/>
            <a:headEnd/>
            <a:tailEnd/>
          </a:ln>
          <a:effectLst>
            <a:glow rad="228600">
              <a:schemeClr val="accent5">
                <a:satMod val="175000"/>
                <a:alpha val="40000"/>
              </a:schemeClr>
            </a:glow>
          </a:effectLst>
          <a:extLst>
            <a:ext uri="{909E8E84-426E-40DD-AFC4-6F175D3DCCD1}">
              <a14:hiddenFill xmlns:a14="http://schemas.microsoft.com/office/drawing/2010/main">
                <a:solidFill>
                  <a:srgbClr val="FFFFFF"/>
                </a:solidFill>
              </a14:hiddenFill>
            </a:ext>
          </a:extLst>
        </p:spPr>
        <p:txBody>
          <a:bodyPr wrap="none" anchor="ctr"/>
          <a:lstStyle/>
          <a:p>
            <a:pPr fontAlgn="base">
              <a:spcBef>
                <a:spcPct val="0"/>
              </a:spcBef>
              <a:spcAft>
                <a:spcPct val="0"/>
              </a:spcAft>
              <a:defRPr/>
            </a:pPr>
            <a:endParaRPr lang="es-MX" dirty="0">
              <a:solidFill>
                <a:prstClr val="white"/>
              </a:solidFill>
              <a:latin typeface="Arial" charset="0"/>
              <a:cs typeface="Arial" charset="0"/>
            </a:endParaRPr>
          </a:p>
        </p:txBody>
      </p:sp>
      <p:sp>
        <p:nvSpPr>
          <p:cNvPr id="44040" name="AutoShape 9"/>
          <p:cNvSpPr>
            <a:spLocks noChangeArrowheads="1"/>
          </p:cNvSpPr>
          <p:nvPr/>
        </p:nvSpPr>
        <p:spPr bwMode="gray">
          <a:xfrm>
            <a:off x="5164139" y="2519364"/>
            <a:ext cx="1863725" cy="287337"/>
          </a:xfrm>
          <a:prstGeom prst="roundRect">
            <a:avLst>
              <a:gd name="adj" fmla="val 50000"/>
            </a:avLst>
          </a:prstGeom>
          <a:solidFill>
            <a:schemeClr val="accent4">
              <a:lumMod val="75000"/>
            </a:schemeClr>
          </a:solidFill>
          <a:ln>
            <a:noFill/>
          </a:ln>
        </p:spPr>
        <p:txBody>
          <a:bodyPr wrap="none" anchor="ctr"/>
          <a:lstStyle/>
          <a:p>
            <a:pPr fontAlgn="base">
              <a:spcBef>
                <a:spcPct val="0"/>
              </a:spcBef>
              <a:spcAft>
                <a:spcPct val="0"/>
              </a:spcAft>
              <a:defRPr/>
            </a:pPr>
            <a:endParaRPr lang="es-MX" dirty="0">
              <a:ln>
                <a:solidFill>
                  <a:srgbClr val="CAF278">
                    <a:lumMod val="50000"/>
                  </a:srgbClr>
                </a:solidFill>
              </a:ln>
              <a:solidFill>
                <a:prstClr val="white"/>
              </a:solidFill>
              <a:latin typeface="Arial" charset="0"/>
              <a:cs typeface="Arial" charset="0"/>
            </a:endParaRPr>
          </a:p>
        </p:txBody>
      </p:sp>
      <p:sp>
        <p:nvSpPr>
          <p:cNvPr id="52237" name="AutoShape 10"/>
          <p:cNvSpPr>
            <a:spLocks noChangeArrowheads="1"/>
          </p:cNvSpPr>
          <p:nvPr/>
        </p:nvSpPr>
        <p:spPr bwMode="gray">
          <a:xfrm flipH="1">
            <a:off x="6848476" y="2590801"/>
            <a:ext cx="73025" cy="144463"/>
          </a:xfrm>
          <a:prstGeom prst="octagon">
            <a:avLst>
              <a:gd name="adj" fmla="val 29287"/>
            </a:avLst>
          </a:prstGeom>
          <a:solidFill>
            <a:srgbClr val="F1D08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2238" name="AutoShape 11"/>
          <p:cNvSpPr>
            <a:spLocks noChangeArrowheads="1"/>
          </p:cNvSpPr>
          <p:nvPr/>
        </p:nvSpPr>
        <p:spPr bwMode="gray">
          <a:xfrm flipH="1">
            <a:off x="5267325" y="2590801"/>
            <a:ext cx="71438" cy="144463"/>
          </a:xfrm>
          <a:prstGeom prst="octagon">
            <a:avLst>
              <a:gd name="adj" fmla="val 29287"/>
            </a:avLst>
          </a:prstGeom>
          <a:solidFill>
            <a:srgbClr val="F1D08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44043" name="AutoShape 12"/>
          <p:cNvSpPr>
            <a:spLocks noChangeArrowheads="1"/>
          </p:cNvSpPr>
          <p:nvPr/>
        </p:nvSpPr>
        <p:spPr bwMode="auto">
          <a:xfrm>
            <a:off x="7458076" y="2160588"/>
            <a:ext cx="2295525" cy="3155950"/>
          </a:xfrm>
          <a:prstGeom prst="roundRect">
            <a:avLst>
              <a:gd name="adj" fmla="val 4690"/>
            </a:avLst>
          </a:prstGeom>
          <a:noFill/>
          <a:ln w="57150">
            <a:solidFill>
              <a:srgbClr val="4B71DD"/>
            </a:solidFill>
            <a:round/>
            <a:headEnd/>
            <a:tailEnd/>
          </a:ln>
          <a:effectLst>
            <a:glow rad="228600">
              <a:schemeClr val="accent2">
                <a:satMod val="175000"/>
                <a:alpha val="40000"/>
              </a:schemeClr>
            </a:glow>
          </a:effectLst>
          <a:extLst>
            <a:ext uri="{909E8E84-426E-40DD-AFC4-6F175D3DCCD1}">
              <a14:hiddenFill xmlns:a14="http://schemas.microsoft.com/office/drawing/2010/main">
                <a:solidFill>
                  <a:srgbClr val="FFFFFF"/>
                </a:solidFill>
              </a14:hiddenFill>
            </a:ext>
          </a:extLst>
        </p:spPr>
        <p:txBody>
          <a:bodyPr wrap="none" anchor="ctr"/>
          <a:lstStyle/>
          <a:p>
            <a:pPr fontAlgn="base">
              <a:spcBef>
                <a:spcPct val="0"/>
              </a:spcBef>
              <a:spcAft>
                <a:spcPct val="0"/>
              </a:spcAft>
              <a:defRPr/>
            </a:pPr>
            <a:endParaRPr lang="es-MX" b="1" dirty="0">
              <a:ln w="18000">
                <a:solidFill>
                  <a:srgbClr val="71685A">
                    <a:satMod val="140000"/>
                  </a:srgbClr>
                </a:solidFill>
                <a:prstDash val="solid"/>
                <a:miter lim="800000"/>
              </a:ln>
              <a:noFill/>
              <a:effectLst>
                <a:outerShdw blurRad="25500" dist="23000" dir="7020000" algn="tl">
                  <a:srgbClr val="000000">
                    <a:alpha val="50000"/>
                  </a:srgbClr>
                </a:outerShdw>
              </a:effectLst>
              <a:latin typeface="Arial" charset="0"/>
              <a:cs typeface="Arial" charset="0"/>
            </a:endParaRPr>
          </a:p>
        </p:txBody>
      </p:sp>
      <p:sp>
        <p:nvSpPr>
          <p:cNvPr id="52242" name="AutoShape 13"/>
          <p:cNvSpPr>
            <a:spLocks noChangeArrowheads="1"/>
          </p:cNvSpPr>
          <p:nvPr/>
        </p:nvSpPr>
        <p:spPr bwMode="gray">
          <a:xfrm>
            <a:off x="7673976" y="2017714"/>
            <a:ext cx="1863725" cy="287337"/>
          </a:xfrm>
          <a:prstGeom prst="roundRect">
            <a:avLst>
              <a:gd name="adj" fmla="val 50000"/>
            </a:avLst>
          </a:prstGeom>
          <a:blipFill dpi="0" rotWithShape="1">
            <a:blip r:embed="rId2"/>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2243" name="AutoShape 14"/>
          <p:cNvSpPr>
            <a:spLocks noChangeArrowheads="1"/>
          </p:cNvSpPr>
          <p:nvPr/>
        </p:nvSpPr>
        <p:spPr bwMode="gray">
          <a:xfrm flipH="1">
            <a:off x="9359900" y="2089151"/>
            <a:ext cx="71438" cy="142875"/>
          </a:xfrm>
          <a:prstGeom prst="octagon">
            <a:avLst>
              <a:gd name="adj" fmla="val 29287"/>
            </a:avLst>
          </a:prstGeom>
          <a:solidFill>
            <a:srgbClr val="6FC5E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2244" name="AutoShape 15"/>
          <p:cNvSpPr>
            <a:spLocks noChangeArrowheads="1"/>
          </p:cNvSpPr>
          <p:nvPr/>
        </p:nvSpPr>
        <p:spPr bwMode="gray">
          <a:xfrm flipH="1">
            <a:off x="7777164" y="2089151"/>
            <a:ext cx="71437" cy="142875"/>
          </a:xfrm>
          <a:prstGeom prst="octagon">
            <a:avLst>
              <a:gd name="adj" fmla="val 29287"/>
            </a:avLst>
          </a:prstGeom>
          <a:solidFill>
            <a:srgbClr val="6FC5E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44047" name="Freeform 16"/>
          <p:cNvSpPr>
            <a:spLocks/>
          </p:cNvSpPr>
          <p:nvPr/>
        </p:nvSpPr>
        <p:spPr bwMode="gray">
          <a:xfrm>
            <a:off x="4016375" y="1730375"/>
            <a:ext cx="1466850" cy="1157288"/>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solidFill>
            <a:schemeClr val="accent6">
              <a:lumMod val="20000"/>
              <a:lumOff val="80000"/>
            </a:schemeClr>
          </a:solidFill>
          <a:ln/>
        </p:spPr>
        <p:style>
          <a:lnRef idx="2">
            <a:schemeClr val="accent6"/>
          </a:lnRef>
          <a:fillRef idx="0">
            <a:schemeClr val="accent6"/>
          </a:fillRef>
          <a:effectRef idx="1">
            <a:schemeClr val="accent6"/>
          </a:effectRef>
          <a:fontRef idx="minor">
            <a:schemeClr val="tx1"/>
          </a:fontRef>
        </p:style>
        <p:txBody>
          <a:bodyPr/>
          <a:lstStyle/>
          <a:p>
            <a:pPr fontAlgn="base">
              <a:spcBef>
                <a:spcPct val="0"/>
              </a:spcBef>
              <a:spcAft>
                <a:spcPct val="0"/>
              </a:spcAft>
              <a:defRPr/>
            </a:pPr>
            <a:endParaRPr lang="es-MX" dirty="0">
              <a:solidFill>
                <a:prstClr val="white"/>
              </a:solidFill>
            </a:endParaRPr>
          </a:p>
        </p:txBody>
      </p:sp>
      <p:sp>
        <p:nvSpPr>
          <p:cNvPr id="52246" name="Text Box 19"/>
          <p:cNvSpPr txBox="1">
            <a:spLocks noChangeArrowheads="1"/>
          </p:cNvSpPr>
          <p:nvPr/>
        </p:nvSpPr>
        <p:spPr bwMode="gray">
          <a:xfrm>
            <a:off x="2782889" y="2924176"/>
            <a:ext cx="1703387" cy="307975"/>
          </a:xfrm>
          <a:prstGeom prst="rect">
            <a:avLst/>
          </a:prstGeom>
          <a:blipFill dpi="0" rotWithShape="1">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r>
              <a:rPr lang="en-US" altLang="es-MX" sz="1400" dirty="0">
                <a:solidFill>
                  <a:srgbClr val="FFFFFF"/>
                </a:solidFill>
              </a:rPr>
              <a:t>MENOR DE EDAD</a:t>
            </a:r>
          </a:p>
        </p:txBody>
      </p:sp>
      <p:sp>
        <p:nvSpPr>
          <p:cNvPr id="52247" name="Text Box 20"/>
          <p:cNvSpPr txBox="1">
            <a:spLocks noChangeArrowheads="1"/>
          </p:cNvSpPr>
          <p:nvPr/>
        </p:nvSpPr>
        <p:spPr bwMode="gray">
          <a:xfrm>
            <a:off x="5438775" y="2495550"/>
            <a:ext cx="13843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r>
              <a:rPr lang="en-US" altLang="es-MX" sz="1600">
                <a:solidFill>
                  <a:srgbClr val="FFFFFF"/>
                </a:solidFill>
              </a:rPr>
              <a:t>RESULTAD</a:t>
            </a:r>
            <a:r>
              <a:rPr lang="en-US" altLang="es-MX" sz="1400">
                <a:solidFill>
                  <a:srgbClr val="FFFFFF"/>
                </a:solidFill>
              </a:rPr>
              <a:t>O</a:t>
            </a:r>
          </a:p>
        </p:txBody>
      </p:sp>
      <p:sp>
        <p:nvSpPr>
          <p:cNvPr id="52248" name="Text Box 21"/>
          <p:cNvSpPr txBox="1">
            <a:spLocks noChangeArrowheads="1"/>
          </p:cNvSpPr>
          <p:nvPr/>
        </p:nvSpPr>
        <p:spPr bwMode="gray">
          <a:xfrm>
            <a:off x="8215313" y="1989139"/>
            <a:ext cx="8509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r>
              <a:rPr lang="en-US" altLang="es-MX" sz="1600">
                <a:solidFill>
                  <a:srgbClr val="FFFFFF"/>
                </a:solidFill>
              </a:rPr>
              <a:t>ART.23</a:t>
            </a:r>
          </a:p>
        </p:txBody>
      </p:sp>
      <p:sp>
        <p:nvSpPr>
          <p:cNvPr id="44051" name="Text Box 23"/>
          <p:cNvSpPr txBox="1">
            <a:spLocks noChangeArrowheads="1"/>
          </p:cNvSpPr>
          <p:nvPr/>
        </p:nvSpPr>
        <p:spPr bwMode="auto">
          <a:xfrm>
            <a:off x="2514600" y="3352800"/>
            <a:ext cx="2133600" cy="233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sz="1600" b="1" dirty="0">
                <a:latin typeface="Tw Cen MT"/>
              </a:rPr>
              <a:t>El Menor De Edad  No Emancipado Es Incapaz De Ejercer El Comercio Por Si Mismo Como Profesión  Y También Lo Es Para Ejecutar Actos Aislados De Comercio</a:t>
            </a:r>
            <a:endParaRPr lang="en-US" sz="1600" b="1" dirty="0">
              <a:latin typeface="Tw Cen MT"/>
            </a:endParaRPr>
          </a:p>
          <a:p>
            <a:pPr algn="just" eaLnBrk="1" fontAlgn="base" hangingPunct="1">
              <a:spcBef>
                <a:spcPct val="0"/>
              </a:spcBef>
              <a:spcAft>
                <a:spcPct val="0"/>
              </a:spcAft>
              <a:defRPr/>
            </a:pPr>
            <a:endParaRPr lang="en-US" b="1" dirty="0"/>
          </a:p>
        </p:txBody>
      </p:sp>
      <p:sp>
        <p:nvSpPr>
          <p:cNvPr id="44052" name="Text Box 24"/>
          <p:cNvSpPr txBox="1">
            <a:spLocks noChangeArrowheads="1"/>
          </p:cNvSpPr>
          <p:nvPr/>
        </p:nvSpPr>
        <p:spPr bwMode="auto">
          <a:xfrm>
            <a:off x="5029200" y="2895601"/>
            <a:ext cx="2133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b="1" dirty="0">
                <a:latin typeface="Tw Cen MT"/>
              </a:rPr>
              <a:t>Por Lo Tanto  Sus Actos  Carecen De Validez</a:t>
            </a:r>
            <a:endParaRPr lang="en-US" b="1" dirty="0">
              <a:latin typeface="Tw Cen MT"/>
            </a:endParaRPr>
          </a:p>
        </p:txBody>
      </p:sp>
      <p:sp>
        <p:nvSpPr>
          <p:cNvPr id="44053" name="Text Box 25"/>
          <p:cNvSpPr txBox="1">
            <a:spLocks noChangeArrowheads="1"/>
          </p:cNvSpPr>
          <p:nvPr/>
        </p:nvSpPr>
        <p:spPr bwMode="auto">
          <a:xfrm>
            <a:off x="7543800" y="2362201"/>
            <a:ext cx="21336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0"/>
              </a:spcBef>
              <a:spcAft>
                <a:spcPct val="0"/>
              </a:spcAft>
              <a:defRPr/>
            </a:pPr>
            <a:r>
              <a:rPr lang="es-ES" b="1" dirty="0">
                <a:latin typeface="Tw Cen MT"/>
              </a:rPr>
              <a:t>Sin  Embargo , Conforme Al Articulo23 “Los Incapaces Pueden  Ejercer  Sus Derechos O Contraer Obligaciones  Por Medio De Sus Representantes</a:t>
            </a:r>
            <a:endParaRPr lang="en-US" b="1" dirty="0">
              <a:latin typeface="Tw Cen MT"/>
            </a:endParaRPr>
          </a:p>
        </p:txBody>
      </p:sp>
      <p:sp>
        <p:nvSpPr>
          <p:cNvPr id="44054" name="Freeform 17"/>
          <p:cNvSpPr>
            <a:spLocks/>
          </p:cNvSpPr>
          <p:nvPr/>
        </p:nvSpPr>
        <p:spPr bwMode="gray">
          <a:xfrm>
            <a:off x="6597650" y="1228725"/>
            <a:ext cx="1466850" cy="1155700"/>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solidFill>
            <a:schemeClr val="tx2">
              <a:lumMod val="75000"/>
            </a:schemeClr>
          </a:solidFill>
          <a:ln/>
        </p:spPr>
        <p:style>
          <a:lnRef idx="2">
            <a:schemeClr val="accent6"/>
          </a:lnRef>
          <a:fillRef idx="0">
            <a:schemeClr val="accent6"/>
          </a:fillRef>
          <a:effectRef idx="1">
            <a:schemeClr val="accent6"/>
          </a:effectRef>
          <a:fontRef idx="minor">
            <a:schemeClr val="tx1"/>
          </a:fontRef>
        </p:style>
        <p:txBody>
          <a:bodyPr/>
          <a:lstStyle/>
          <a:p>
            <a:pPr fontAlgn="base">
              <a:spcBef>
                <a:spcPct val="0"/>
              </a:spcBef>
              <a:spcAft>
                <a:spcPct val="0"/>
              </a:spcAft>
              <a:defRPr/>
            </a:pPr>
            <a:endParaRPr lang="es-MX" dirty="0">
              <a:solidFill>
                <a:prstClr val="white"/>
              </a:solidFill>
            </a:endParaRPr>
          </a:p>
        </p:txBody>
      </p:sp>
      <p:pic>
        <p:nvPicPr>
          <p:cNvPr id="33816" name="Picture 24" descr="http://conecti.ca/wp-content/uploads/2011/02/menores-de-edad-interne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03838" y="4652963"/>
            <a:ext cx="1822450" cy="952500"/>
          </a:xfrm>
          <a:prstGeom prst="rect">
            <a:avLst/>
          </a:prstGeom>
          <a:noFill/>
          <a:ln>
            <a:noFill/>
          </a:ln>
          <a:scene3d>
            <a:camera prst="orthographicFront"/>
            <a:lightRig rig="threePt" dir="t"/>
          </a:scene3d>
          <a:sp3d>
            <a:bevelT prst="slope"/>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351045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xit" presetSubtype="10" fill="hold" nodeType="clickEffect">
                                  <p:stCondLst>
                                    <p:cond delay="0"/>
                                  </p:stCondLst>
                                  <p:childTnLst>
                                    <p:animEffect transition="out" filter="randombar(horizontal)">
                                      <p:cBhvr>
                                        <p:cTn id="6" dur="500"/>
                                        <p:tgtEl>
                                          <p:spTgt spid="33816"/>
                                        </p:tgtEl>
                                      </p:cBhvr>
                                    </p:animEffect>
                                    <p:set>
                                      <p:cBhvr>
                                        <p:cTn id="7" dur="1" fill="hold">
                                          <p:stCondLst>
                                            <p:cond delay="499"/>
                                          </p:stCondLst>
                                        </p:cTn>
                                        <p:tgtEl>
                                          <p:spTgt spid="338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3"/>
          <p:cNvSpPr txBox="1">
            <a:spLocks noChangeArrowheads="1"/>
          </p:cNvSpPr>
          <p:nvPr/>
        </p:nvSpPr>
        <p:spPr bwMode="auto">
          <a:xfrm>
            <a:off x="1775522" y="333376"/>
            <a:ext cx="8424935" cy="1769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50000"/>
              </a:spcBef>
              <a:spcAft>
                <a:spcPct val="0"/>
              </a:spcAft>
              <a:defRPr/>
            </a:pPr>
            <a:r>
              <a:rPr lang="es-ES" sz="32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Tw Cen MT"/>
              </a:rPr>
              <a:t>Los Mayores De Edad Declarados  En Estado De Interdicción.</a:t>
            </a:r>
          </a:p>
          <a:p>
            <a:pPr algn="ctr" eaLnBrk="1" fontAlgn="base" hangingPunct="1">
              <a:spcBef>
                <a:spcPct val="50000"/>
              </a:spcBef>
              <a:spcAft>
                <a:spcPct val="0"/>
              </a:spcAft>
              <a:defRPr/>
            </a:pPr>
            <a:endParaRPr lang="es-ES" sz="3000" b="1" u="sng"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endParaRPr>
          </a:p>
        </p:txBody>
      </p:sp>
      <p:sp>
        <p:nvSpPr>
          <p:cNvPr id="53251" name="AutoShape 4"/>
          <p:cNvSpPr>
            <a:spLocks noChangeArrowheads="1"/>
          </p:cNvSpPr>
          <p:nvPr/>
        </p:nvSpPr>
        <p:spPr bwMode="auto">
          <a:xfrm>
            <a:off x="2438401" y="3092450"/>
            <a:ext cx="2295525" cy="3155950"/>
          </a:xfrm>
          <a:prstGeom prst="roundRect">
            <a:avLst>
              <a:gd name="adj" fmla="val 4690"/>
            </a:avLst>
          </a:prstGeom>
          <a:noFill/>
          <a:ln w="57150">
            <a:solidFill>
              <a:srgbClr val="88CE5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45060" name="AutoShape 5"/>
          <p:cNvSpPr>
            <a:spLocks noChangeArrowheads="1"/>
          </p:cNvSpPr>
          <p:nvPr/>
        </p:nvSpPr>
        <p:spPr bwMode="gray">
          <a:xfrm>
            <a:off x="2654301" y="2949575"/>
            <a:ext cx="1863725" cy="287338"/>
          </a:xfrm>
          <a:prstGeom prst="roundRect">
            <a:avLst>
              <a:gd name="adj" fmla="val 50000"/>
            </a:avLst>
          </a:prstGeom>
          <a:solidFill>
            <a:schemeClr val="accent3">
              <a:lumMod val="75000"/>
            </a:schemeClr>
          </a:solidFill>
          <a:ln>
            <a:noFill/>
          </a:ln>
        </p:spPr>
        <p:txBody>
          <a:bodyPr wrap="none" anchor="ctr"/>
          <a:lstStyle/>
          <a:p>
            <a:pPr fontAlgn="base">
              <a:spcBef>
                <a:spcPct val="0"/>
              </a:spcBef>
              <a:spcAft>
                <a:spcPct val="0"/>
              </a:spcAft>
              <a:defRPr/>
            </a:pPr>
            <a:endParaRPr lang="es-MX" dirty="0">
              <a:solidFill>
                <a:prstClr val="white"/>
              </a:solidFill>
              <a:latin typeface="Arial" charset="0"/>
              <a:cs typeface="Arial" charset="0"/>
            </a:endParaRPr>
          </a:p>
        </p:txBody>
      </p:sp>
      <p:sp>
        <p:nvSpPr>
          <p:cNvPr id="53253" name="AutoShape 6"/>
          <p:cNvSpPr>
            <a:spLocks noChangeArrowheads="1"/>
          </p:cNvSpPr>
          <p:nvPr/>
        </p:nvSpPr>
        <p:spPr bwMode="gray">
          <a:xfrm flipH="1">
            <a:off x="4338639" y="3021013"/>
            <a:ext cx="71437" cy="144462"/>
          </a:xfrm>
          <a:prstGeom prst="octagon">
            <a:avLst>
              <a:gd name="adj" fmla="val 29287"/>
            </a:avLst>
          </a:prstGeom>
          <a:gradFill rotWithShape="1">
            <a:gsLst>
              <a:gs pos="0">
                <a:srgbClr val="7BCF5D"/>
              </a:gs>
              <a:gs pos="100000">
                <a:srgbClr val="39602B"/>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3254" name="AutoShape 7"/>
          <p:cNvSpPr>
            <a:spLocks noChangeArrowheads="1"/>
          </p:cNvSpPr>
          <p:nvPr/>
        </p:nvSpPr>
        <p:spPr bwMode="gray">
          <a:xfrm flipH="1">
            <a:off x="2755901" y="3021013"/>
            <a:ext cx="73025" cy="144462"/>
          </a:xfrm>
          <a:prstGeom prst="octagon">
            <a:avLst>
              <a:gd name="adj" fmla="val 29287"/>
            </a:avLst>
          </a:prstGeom>
          <a:gradFill rotWithShape="1">
            <a:gsLst>
              <a:gs pos="0">
                <a:srgbClr val="7BCF5D"/>
              </a:gs>
              <a:gs pos="100000">
                <a:srgbClr val="39602B"/>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3255" name="AutoShape 8"/>
          <p:cNvSpPr>
            <a:spLocks noChangeArrowheads="1"/>
          </p:cNvSpPr>
          <p:nvPr/>
        </p:nvSpPr>
        <p:spPr bwMode="auto">
          <a:xfrm>
            <a:off x="4943475" y="2662239"/>
            <a:ext cx="2300288" cy="2854325"/>
          </a:xfrm>
          <a:prstGeom prst="roundRect">
            <a:avLst>
              <a:gd name="adj" fmla="val 4690"/>
            </a:avLst>
          </a:prstGeom>
          <a:noFill/>
          <a:ln w="57150">
            <a:solidFill>
              <a:srgbClr val="D7913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3256" name="AutoShape 9"/>
          <p:cNvSpPr>
            <a:spLocks noChangeArrowheads="1"/>
          </p:cNvSpPr>
          <p:nvPr/>
        </p:nvSpPr>
        <p:spPr bwMode="gray">
          <a:xfrm>
            <a:off x="5164139" y="2519364"/>
            <a:ext cx="1863725" cy="287337"/>
          </a:xfrm>
          <a:prstGeom prst="roundRect">
            <a:avLst>
              <a:gd name="adj" fmla="val 50000"/>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3257" name="AutoShape 10"/>
          <p:cNvSpPr>
            <a:spLocks noChangeArrowheads="1"/>
          </p:cNvSpPr>
          <p:nvPr/>
        </p:nvSpPr>
        <p:spPr bwMode="gray">
          <a:xfrm flipH="1">
            <a:off x="6848476" y="2590801"/>
            <a:ext cx="73025" cy="144463"/>
          </a:xfrm>
          <a:prstGeom prst="octagon">
            <a:avLst>
              <a:gd name="adj" fmla="val 29287"/>
            </a:avLst>
          </a:prstGeom>
          <a:solidFill>
            <a:srgbClr val="F1D08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3258" name="AutoShape 11"/>
          <p:cNvSpPr>
            <a:spLocks noChangeArrowheads="1"/>
          </p:cNvSpPr>
          <p:nvPr/>
        </p:nvSpPr>
        <p:spPr bwMode="gray">
          <a:xfrm flipH="1">
            <a:off x="5267325" y="2590801"/>
            <a:ext cx="71438" cy="144463"/>
          </a:xfrm>
          <a:prstGeom prst="octagon">
            <a:avLst>
              <a:gd name="adj" fmla="val 29287"/>
            </a:avLst>
          </a:prstGeom>
          <a:solidFill>
            <a:srgbClr val="F1D08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3259" name="AutoShape 12"/>
          <p:cNvSpPr>
            <a:spLocks noChangeArrowheads="1"/>
          </p:cNvSpPr>
          <p:nvPr/>
        </p:nvSpPr>
        <p:spPr bwMode="auto">
          <a:xfrm>
            <a:off x="7458076" y="2160589"/>
            <a:ext cx="2295525" cy="2636837"/>
          </a:xfrm>
          <a:prstGeom prst="roundRect">
            <a:avLst>
              <a:gd name="adj" fmla="val 4690"/>
            </a:avLst>
          </a:prstGeom>
          <a:noFill/>
          <a:ln w="57150">
            <a:solidFill>
              <a:srgbClr val="4B71DD"/>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45068" name="AutoShape 13"/>
          <p:cNvSpPr>
            <a:spLocks noChangeArrowheads="1"/>
          </p:cNvSpPr>
          <p:nvPr/>
        </p:nvSpPr>
        <p:spPr bwMode="gray">
          <a:xfrm>
            <a:off x="7673976" y="2017714"/>
            <a:ext cx="1863725" cy="287337"/>
          </a:xfrm>
          <a:prstGeom prst="roundRect">
            <a:avLst>
              <a:gd name="adj" fmla="val 50000"/>
            </a:avLst>
          </a:prstGeom>
          <a:solidFill>
            <a:schemeClr val="bg2">
              <a:lumMod val="60000"/>
              <a:lumOff val="40000"/>
            </a:schemeClr>
          </a:solidFill>
          <a:ln>
            <a:noFill/>
          </a:ln>
        </p:spPr>
        <p:txBody>
          <a:bodyPr wrap="none" anchor="ctr"/>
          <a:lstStyle/>
          <a:p>
            <a:pPr fontAlgn="base">
              <a:spcBef>
                <a:spcPct val="0"/>
              </a:spcBef>
              <a:spcAft>
                <a:spcPct val="0"/>
              </a:spcAft>
              <a:defRPr/>
            </a:pPr>
            <a:endParaRPr lang="es-MX" dirty="0">
              <a:solidFill>
                <a:prstClr val="white"/>
              </a:solidFill>
              <a:latin typeface="Arial" charset="0"/>
              <a:cs typeface="Arial" charset="0"/>
            </a:endParaRPr>
          </a:p>
        </p:txBody>
      </p:sp>
      <p:sp>
        <p:nvSpPr>
          <p:cNvPr id="53261" name="AutoShape 14"/>
          <p:cNvSpPr>
            <a:spLocks noChangeArrowheads="1"/>
          </p:cNvSpPr>
          <p:nvPr/>
        </p:nvSpPr>
        <p:spPr bwMode="gray">
          <a:xfrm flipH="1">
            <a:off x="9359900" y="2089151"/>
            <a:ext cx="71438" cy="142875"/>
          </a:xfrm>
          <a:prstGeom prst="octagon">
            <a:avLst>
              <a:gd name="adj" fmla="val 29287"/>
            </a:avLst>
          </a:prstGeom>
          <a:solidFill>
            <a:srgbClr val="6FC5E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3262" name="AutoShape 15"/>
          <p:cNvSpPr>
            <a:spLocks noChangeArrowheads="1"/>
          </p:cNvSpPr>
          <p:nvPr/>
        </p:nvSpPr>
        <p:spPr bwMode="gray">
          <a:xfrm flipH="1">
            <a:off x="7777164" y="2089151"/>
            <a:ext cx="71437" cy="142875"/>
          </a:xfrm>
          <a:prstGeom prst="octagon">
            <a:avLst>
              <a:gd name="adj" fmla="val 29287"/>
            </a:avLst>
          </a:prstGeom>
          <a:solidFill>
            <a:srgbClr val="6FC5E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45071" name="Freeform 16"/>
          <p:cNvSpPr>
            <a:spLocks/>
          </p:cNvSpPr>
          <p:nvPr/>
        </p:nvSpPr>
        <p:spPr bwMode="gray">
          <a:xfrm>
            <a:off x="4016375" y="1730375"/>
            <a:ext cx="1466850" cy="1157288"/>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solidFill>
            <a:srgbClr val="00B0F0"/>
          </a:solidFill>
          <a:ln/>
        </p:spPr>
        <p:style>
          <a:lnRef idx="1">
            <a:schemeClr val="accent6"/>
          </a:lnRef>
          <a:fillRef idx="0">
            <a:schemeClr val="accent6"/>
          </a:fillRef>
          <a:effectRef idx="0">
            <a:schemeClr val="accent6"/>
          </a:effectRef>
          <a:fontRef idx="minor">
            <a:schemeClr val="tx1"/>
          </a:fontRef>
        </p:style>
        <p:txBody>
          <a:bodyPr/>
          <a:lstStyle/>
          <a:p>
            <a:pPr fontAlgn="base">
              <a:spcBef>
                <a:spcPct val="0"/>
              </a:spcBef>
              <a:spcAft>
                <a:spcPct val="0"/>
              </a:spcAft>
              <a:defRPr/>
            </a:pPr>
            <a:endParaRPr lang="es-MX" dirty="0">
              <a:solidFill>
                <a:prstClr val="white"/>
              </a:solidFill>
            </a:endParaRPr>
          </a:p>
        </p:txBody>
      </p:sp>
      <p:sp>
        <p:nvSpPr>
          <p:cNvPr id="53264" name="Text Box 19"/>
          <p:cNvSpPr txBox="1">
            <a:spLocks noChangeArrowheads="1"/>
          </p:cNvSpPr>
          <p:nvPr/>
        </p:nvSpPr>
        <p:spPr bwMode="gray">
          <a:xfrm>
            <a:off x="2782888" y="2924176"/>
            <a:ext cx="12128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r>
              <a:rPr lang="en-US" altLang="es-MX" sz="1400">
                <a:solidFill>
                  <a:srgbClr val="FFFFFF"/>
                </a:solidFill>
              </a:rPr>
              <a:t>INCAPACES</a:t>
            </a:r>
          </a:p>
        </p:txBody>
      </p:sp>
      <p:sp>
        <p:nvSpPr>
          <p:cNvPr id="53265" name="Text Box 20"/>
          <p:cNvSpPr txBox="1">
            <a:spLocks noChangeArrowheads="1"/>
          </p:cNvSpPr>
          <p:nvPr/>
        </p:nvSpPr>
        <p:spPr bwMode="gray">
          <a:xfrm>
            <a:off x="5438776" y="2495551"/>
            <a:ext cx="11969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r>
              <a:rPr lang="en-US" altLang="es-MX" sz="1400">
                <a:solidFill>
                  <a:srgbClr val="FFFFFF"/>
                </a:solidFill>
              </a:rPr>
              <a:t>LIMITACIÓN</a:t>
            </a:r>
          </a:p>
        </p:txBody>
      </p:sp>
      <p:sp>
        <p:nvSpPr>
          <p:cNvPr id="53266" name="Text Box 21"/>
          <p:cNvSpPr txBox="1">
            <a:spLocks noChangeArrowheads="1"/>
          </p:cNvSpPr>
          <p:nvPr/>
        </p:nvSpPr>
        <p:spPr bwMode="gray">
          <a:xfrm>
            <a:off x="8256588" y="1989139"/>
            <a:ext cx="7683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r>
              <a:rPr lang="en-US" altLang="es-MX" sz="1400">
                <a:solidFill>
                  <a:srgbClr val="FFFFFF"/>
                </a:solidFill>
              </a:rPr>
              <a:t>ART.23</a:t>
            </a:r>
          </a:p>
        </p:txBody>
      </p:sp>
      <p:sp>
        <p:nvSpPr>
          <p:cNvPr id="45075" name="Text Box 23"/>
          <p:cNvSpPr txBox="1">
            <a:spLocks noChangeArrowheads="1"/>
          </p:cNvSpPr>
          <p:nvPr/>
        </p:nvSpPr>
        <p:spPr bwMode="auto">
          <a:xfrm>
            <a:off x="2514600" y="3352801"/>
            <a:ext cx="21336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0"/>
              </a:spcBef>
              <a:spcAft>
                <a:spcPct val="0"/>
              </a:spcAft>
              <a:defRPr/>
            </a:pPr>
            <a:r>
              <a:rPr lang="es-ES" sz="1400" b="1" dirty="0">
                <a:latin typeface="Tw Cen MT"/>
              </a:rPr>
              <a:t>Las Personas Que De Una U Otra Manera Están Privadas De Inteligencia  Por Causa De Locura, Idiotismo O Imbecilidad; Los Sordomudos Que No  Sepan Leer Ni Escribir; Los Ebrios Consuetudinarios  Y Drogadictos Habituales</a:t>
            </a:r>
            <a:endParaRPr lang="en-US" sz="1400" b="1" dirty="0">
              <a:latin typeface="Tw Cen MT"/>
            </a:endParaRPr>
          </a:p>
        </p:txBody>
      </p:sp>
      <p:sp>
        <p:nvSpPr>
          <p:cNvPr id="45076" name="Text Box 24"/>
          <p:cNvSpPr txBox="1">
            <a:spLocks noChangeArrowheads="1"/>
          </p:cNvSpPr>
          <p:nvPr/>
        </p:nvSpPr>
        <p:spPr bwMode="auto">
          <a:xfrm>
            <a:off x="5029200" y="2895600"/>
            <a:ext cx="21336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0"/>
              </a:spcBef>
              <a:spcAft>
                <a:spcPct val="0"/>
              </a:spcAft>
              <a:defRPr/>
            </a:pPr>
            <a:r>
              <a:rPr lang="es-ES" b="1" dirty="0">
                <a:latin typeface="Tw Cen MT"/>
              </a:rPr>
              <a:t>Se Encuentran  Legalmente  Comprendidos  Entre Los Que No Pueden Ser Comerciantes En Forma Directa.</a:t>
            </a:r>
            <a:endParaRPr lang="en-US" b="1" dirty="0">
              <a:latin typeface="Tw Cen MT"/>
            </a:endParaRPr>
          </a:p>
        </p:txBody>
      </p:sp>
      <p:sp>
        <p:nvSpPr>
          <p:cNvPr id="53269" name="Text Box 25"/>
          <p:cNvSpPr txBox="1">
            <a:spLocks noChangeArrowheads="1"/>
          </p:cNvSpPr>
          <p:nvPr/>
        </p:nvSpPr>
        <p:spPr bwMode="auto">
          <a:xfrm>
            <a:off x="7543800" y="2362201"/>
            <a:ext cx="21336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r>
              <a:rPr lang="es-ES" altLang="es-MX" sz="1400" b="1" dirty="0"/>
              <a:t>Pero El Articulo 23,establece Que Los Incapaces  En Los Casos Anteriores Mencionados  También Pueden Ejercer  Sus Derechos  Y  Contraer Obligaciones  Por Medio De Sus Representantes</a:t>
            </a:r>
            <a:endParaRPr lang="en-US" altLang="es-MX" sz="1400" b="1" dirty="0"/>
          </a:p>
        </p:txBody>
      </p:sp>
      <p:sp>
        <p:nvSpPr>
          <p:cNvPr id="45078" name="Freeform 17"/>
          <p:cNvSpPr>
            <a:spLocks/>
          </p:cNvSpPr>
          <p:nvPr/>
        </p:nvSpPr>
        <p:spPr bwMode="gray">
          <a:xfrm>
            <a:off x="6597650" y="1228725"/>
            <a:ext cx="1466850" cy="1155700"/>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ln/>
        </p:spPr>
        <p:style>
          <a:lnRef idx="2">
            <a:schemeClr val="accent1"/>
          </a:lnRef>
          <a:fillRef idx="0">
            <a:schemeClr val="accent1"/>
          </a:fillRef>
          <a:effectRef idx="1">
            <a:schemeClr val="accent1"/>
          </a:effectRef>
          <a:fontRef idx="minor">
            <a:schemeClr val="tx1"/>
          </a:fontRef>
        </p:style>
        <p:txBody>
          <a:bodyPr/>
          <a:lstStyle/>
          <a:p>
            <a:pPr fontAlgn="base">
              <a:spcBef>
                <a:spcPct val="0"/>
              </a:spcBef>
              <a:spcAft>
                <a:spcPct val="0"/>
              </a:spcAft>
              <a:defRPr/>
            </a:pPr>
            <a:endParaRPr lang="es-MX" dirty="0">
              <a:solidFill>
                <a:prstClr val="white"/>
              </a:solidFill>
            </a:endParaRPr>
          </a:p>
        </p:txBody>
      </p:sp>
      <p:pic>
        <p:nvPicPr>
          <p:cNvPr id="45081" name="Picture 31" descr="http://pijamasurf.com/wp-content/uploads/2011/01/functioning-alcoholic-businessma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0863" y="1452686"/>
            <a:ext cx="2016125" cy="1272929"/>
          </a:xfrm>
          <a:prstGeom prst="rect">
            <a:avLst/>
          </a:prstGeom>
          <a:noFill/>
          <a:ln>
            <a:noFill/>
          </a:ln>
          <a:scene3d>
            <a:camera prst="isometricOffAxis2Left"/>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83" name="Picture 27" descr="http://i.esmas.com/image/0/000/003/264/estres-sintomas-NTnv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434973">
            <a:off x="7644154" y="4951568"/>
            <a:ext cx="2340278" cy="14837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367859988"/>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3"/>
          <p:cNvSpPr txBox="1">
            <a:spLocks noChangeArrowheads="1"/>
          </p:cNvSpPr>
          <p:nvPr/>
        </p:nvSpPr>
        <p:spPr bwMode="auto">
          <a:xfrm>
            <a:off x="1595329" y="444700"/>
            <a:ext cx="8763000" cy="1938338"/>
          </a:xfrm>
          <a:prstGeom prst="rect">
            <a:avLst/>
          </a:prstGeom>
          <a:noFill/>
          <a:ln>
            <a:noFill/>
          </a:ln>
          <a:effectLst>
            <a:outerShdw blurRad="50800" dist="38100" dir="2700000" algn="tl" rotWithShape="0">
              <a:prstClr val="black">
                <a:alpha val="40000"/>
              </a:prstClr>
            </a:outerShdw>
          </a:effectLst>
          <a:scene3d>
            <a:camera prst="orthographicFront"/>
            <a:lightRig rig="brightRoom" dir="t"/>
          </a:scene3d>
          <a:sp3d>
            <a:bevelT prst="slope"/>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p3d contourW="6350" prstMaterial="plastic">
              <a:bevelT w="20320" h="20320" prst="angle"/>
              <a:contourClr>
                <a:schemeClr val="accent1">
                  <a:tint val="100000"/>
                  <a:shade val="100000"/>
                  <a:hueMod val="100000"/>
                  <a:satMod val="10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50000"/>
              </a:spcBef>
              <a:spcAft>
                <a:spcPct val="0"/>
              </a:spcAft>
              <a:defRPr/>
            </a:pPr>
            <a:r>
              <a:rPr lang="es-ES" sz="30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Tw Cen MT"/>
              </a:rPr>
              <a:t>La Mujer Casada Comerciante </a:t>
            </a:r>
          </a:p>
          <a:p>
            <a:pPr algn="ctr" eaLnBrk="1" fontAlgn="base" hangingPunct="1">
              <a:spcBef>
                <a:spcPct val="50000"/>
              </a:spcBef>
              <a:spcAft>
                <a:spcPct val="0"/>
              </a:spcAft>
              <a:defRPr/>
            </a:pPr>
            <a:endParaRPr lang="es-ES" sz="30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endParaRPr>
          </a:p>
          <a:p>
            <a:pPr algn="ctr" eaLnBrk="1" fontAlgn="base" hangingPunct="1">
              <a:spcBef>
                <a:spcPct val="50000"/>
              </a:spcBef>
              <a:spcAft>
                <a:spcPct val="0"/>
              </a:spcAft>
              <a:defRPr/>
            </a:pPr>
            <a:endParaRPr lang="es-ES" sz="3000" b="1" u="sng"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endParaRPr>
          </a:p>
        </p:txBody>
      </p:sp>
      <p:sp>
        <p:nvSpPr>
          <p:cNvPr id="54275" name="AutoShape 4"/>
          <p:cNvSpPr>
            <a:spLocks noChangeArrowheads="1"/>
          </p:cNvSpPr>
          <p:nvPr/>
        </p:nvSpPr>
        <p:spPr bwMode="auto">
          <a:xfrm>
            <a:off x="2438401" y="3092450"/>
            <a:ext cx="2295525" cy="3155950"/>
          </a:xfrm>
          <a:prstGeom prst="roundRect">
            <a:avLst>
              <a:gd name="adj" fmla="val 4690"/>
            </a:avLst>
          </a:prstGeom>
          <a:noFill/>
          <a:ln w="57150">
            <a:solidFill>
              <a:srgbClr val="88CE5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p>
        </p:txBody>
      </p:sp>
      <p:sp>
        <p:nvSpPr>
          <p:cNvPr id="46084" name="AutoShape 5"/>
          <p:cNvSpPr>
            <a:spLocks noChangeArrowheads="1"/>
          </p:cNvSpPr>
          <p:nvPr/>
        </p:nvSpPr>
        <p:spPr bwMode="gray">
          <a:xfrm>
            <a:off x="2654301" y="2949575"/>
            <a:ext cx="1863725" cy="287338"/>
          </a:xfrm>
          <a:prstGeom prst="roundRect">
            <a:avLst>
              <a:gd name="adj" fmla="val 50000"/>
            </a:avLst>
          </a:prstGeom>
          <a:solidFill>
            <a:schemeClr val="accent5">
              <a:lumMod val="60000"/>
              <a:lumOff val="40000"/>
            </a:schemeClr>
          </a:solidFill>
          <a:ln>
            <a:noFill/>
          </a:ln>
        </p:spPr>
        <p:txBody>
          <a:bodyPr wrap="none" anchor="ctr"/>
          <a:lstStyle/>
          <a:p>
            <a:pPr fontAlgn="base">
              <a:spcBef>
                <a:spcPct val="0"/>
              </a:spcBef>
              <a:spcAft>
                <a:spcPct val="0"/>
              </a:spcAft>
              <a:defRPr/>
            </a:pPr>
            <a:endParaRPr lang="es-MX" dirty="0">
              <a:solidFill>
                <a:prstClr val="white"/>
              </a:solidFill>
              <a:latin typeface="Arial" charset="0"/>
              <a:cs typeface="Arial" charset="0"/>
            </a:endParaRPr>
          </a:p>
        </p:txBody>
      </p:sp>
      <p:sp>
        <p:nvSpPr>
          <p:cNvPr id="54277" name="AutoShape 6"/>
          <p:cNvSpPr>
            <a:spLocks noChangeArrowheads="1"/>
          </p:cNvSpPr>
          <p:nvPr/>
        </p:nvSpPr>
        <p:spPr bwMode="gray">
          <a:xfrm flipH="1">
            <a:off x="4338639" y="3021013"/>
            <a:ext cx="71437" cy="144462"/>
          </a:xfrm>
          <a:prstGeom prst="octagon">
            <a:avLst>
              <a:gd name="adj" fmla="val 29287"/>
            </a:avLst>
          </a:prstGeom>
          <a:gradFill rotWithShape="1">
            <a:gsLst>
              <a:gs pos="0">
                <a:srgbClr val="7BCF5D"/>
              </a:gs>
              <a:gs pos="100000">
                <a:srgbClr val="39602B"/>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4278" name="AutoShape 7"/>
          <p:cNvSpPr>
            <a:spLocks noChangeArrowheads="1"/>
          </p:cNvSpPr>
          <p:nvPr/>
        </p:nvSpPr>
        <p:spPr bwMode="gray">
          <a:xfrm flipH="1">
            <a:off x="2755901" y="3021013"/>
            <a:ext cx="73025" cy="144462"/>
          </a:xfrm>
          <a:prstGeom prst="octagon">
            <a:avLst>
              <a:gd name="adj" fmla="val 29287"/>
            </a:avLst>
          </a:prstGeom>
          <a:gradFill rotWithShape="1">
            <a:gsLst>
              <a:gs pos="0">
                <a:srgbClr val="7BCF5D"/>
              </a:gs>
              <a:gs pos="100000">
                <a:srgbClr val="39602B"/>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4279" name="AutoShape 8"/>
          <p:cNvSpPr>
            <a:spLocks noChangeArrowheads="1"/>
          </p:cNvSpPr>
          <p:nvPr/>
        </p:nvSpPr>
        <p:spPr bwMode="auto">
          <a:xfrm>
            <a:off x="4948239" y="2662238"/>
            <a:ext cx="2295525" cy="3155950"/>
          </a:xfrm>
          <a:prstGeom prst="roundRect">
            <a:avLst>
              <a:gd name="adj" fmla="val 4690"/>
            </a:avLst>
          </a:prstGeom>
          <a:noFill/>
          <a:ln w="57150">
            <a:solidFill>
              <a:srgbClr val="D7913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46088" name="AutoShape 9"/>
          <p:cNvSpPr>
            <a:spLocks noChangeArrowheads="1"/>
          </p:cNvSpPr>
          <p:nvPr/>
        </p:nvSpPr>
        <p:spPr bwMode="gray">
          <a:xfrm>
            <a:off x="5164139" y="2519364"/>
            <a:ext cx="1863725" cy="287337"/>
          </a:xfrm>
          <a:prstGeom prst="roundRect">
            <a:avLst>
              <a:gd name="adj" fmla="val 50000"/>
            </a:avLst>
          </a:prstGeom>
          <a:solidFill>
            <a:schemeClr val="accent6">
              <a:lumMod val="75000"/>
            </a:schemeClr>
          </a:solidFill>
          <a:ln>
            <a:noFill/>
          </a:ln>
        </p:spPr>
        <p:txBody>
          <a:bodyPr wrap="none" anchor="ctr"/>
          <a:lstStyle/>
          <a:p>
            <a:pPr fontAlgn="base">
              <a:spcBef>
                <a:spcPct val="0"/>
              </a:spcBef>
              <a:spcAft>
                <a:spcPct val="0"/>
              </a:spcAft>
              <a:defRPr/>
            </a:pPr>
            <a:endParaRPr lang="es-MX" dirty="0">
              <a:solidFill>
                <a:prstClr val="white"/>
              </a:solidFill>
              <a:latin typeface="Arial" charset="0"/>
              <a:cs typeface="Arial" charset="0"/>
            </a:endParaRPr>
          </a:p>
        </p:txBody>
      </p:sp>
      <p:sp>
        <p:nvSpPr>
          <p:cNvPr id="54281" name="AutoShape 10"/>
          <p:cNvSpPr>
            <a:spLocks noChangeArrowheads="1"/>
          </p:cNvSpPr>
          <p:nvPr/>
        </p:nvSpPr>
        <p:spPr bwMode="gray">
          <a:xfrm flipH="1">
            <a:off x="6848476" y="2590801"/>
            <a:ext cx="73025" cy="144463"/>
          </a:xfrm>
          <a:prstGeom prst="octagon">
            <a:avLst>
              <a:gd name="adj" fmla="val 29287"/>
            </a:avLst>
          </a:prstGeom>
          <a:solidFill>
            <a:srgbClr val="F1D08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4282" name="AutoShape 11"/>
          <p:cNvSpPr>
            <a:spLocks noChangeArrowheads="1"/>
          </p:cNvSpPr>
          <p:nvPr/>
        </p:nvSpPr>
        <p:spPr bwMode="gray">
          <a:xfrm flipH="1">
            <a:off x="5267325" y="2590801"/>
            <a:ext cx="71438" cy="144463"/>
          </a:xfrm>
          <a:prstGeom prst="octagon">
            <a:avLst>
              <a:gd name="adj" fmla="val 29287"/>
            </a:avLst>
          </a:prstGeom>
          <a:solidFill>
            <a:srgbClr val="F1D08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4283" name="AutoShape 12"/>
          <p:cNvSpPr>
            <a:spLocks noChangeArrowheads="1"/>
          </p:cNvSpPr>
          <p:nvPr/>
        </p:nvSpPr>
        <p:spPr bwMode="auto">
          <a:xfrm>
            <a:off x="7458076" y="2160588"/>
            <a:ext cx="2295525" cy="3155950"/>
          </a:xfrm>
          <a:prstGeom prst="roundRect">
            <a:avLst>
              <a:gd name="adj" fmla="val 4690"/>
            </a:avLst>
          </a:prstGeom>
          <a:noFill/>
          <a:ln w="57150">
            <a:solidFill>
              <a:srgbClr val="4B71DD"/>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46092" name="AutoShape 13"/>
          <p:cNvSpPr>
            <a:spLocks noChangeArrowheads="1"/>
          </p:cNvSpPr>
          <p:nvPr/>
        </p:nvSpPr>
        <p:spPr bwMode="gray">
          <a:xfrm>
            <a:off x="7673976" y="2017714"/>
            <a:ext cx="1863725" cy="287337"/>
          </a:xfrm>
          <a:prstGeom prst="roundRect">
            <a:avLst>
              <a:gd name="adj" fmla="val 50000"/>
            </a:avLst>
          </a:prstGeom>
          <a:ln/>
        </p:spPr>
        <p:style>
          <a:lnRef idx="1">
            <a:schemeClr val="accent1"/>
          </a:lnRef>
          <a:fillRef idx="2">
            <a:schemeClr val="accent1"/>
          </a:fillRef>
          <a:effectRef idx="1">
            <a:schemeClr val="accent1"/>
          </a:effectRef>
          <a:fontRef idx="minor">
            <a:schemeClr val="dk1"/>
          </a:fontRef>
        </p:style>
        <p:txBody>
          <a:bodyPr wrap="none" anchor="ctr"/>
          <a:lstStyle/>
          <a:p>
            <a:pPr fontAlgn="base">
              <a:spcBef>
                <a:spcPct val="0"/>
              </a:spcBef>
              <a:spcAft>
                <a:spcPct val="0"/>
              </a:spcAft>
              <a:defRPr/>
            </a:pPr>
            <a:endParaRPr lang="es-MX" dirty="0">
              <a:solidFill>
                <a:prstClr val="black"/>
              </a:solidFill>
            </a:endParaRPr>
          </a:p>
        </p:txBody>
      </p:sp>
      <p:sp>
        <p:nvSpPr>
          <p:cNvPr id="54285" name="AutoShape 14"/>
          <p:cNvSpPr>
            <a:spLocks noChangeArrowheads="1"/>
          </p:cNvSpPr>
          <p:nvPr/>
        </p:nvSpPr>
        <p:spPr bwMode="gray">
          <a:xfrm flipH="1">
            <a:off x="9359900" y="2089151"/>
            <a:ext cx="71438" cy="142875"/>
          </a:xfrm>
          <a:prstGeom prst="octagon">
            <a:avLst>
              <a:gd name="adj" fmla="val 29287"/>
            </a:avLst>
          </a:prstGeom>
          <a:solidFill>
            <a:srgbClr val="6FC5E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4286" name="AutoShape 15"/>
          <p:cNvSpPr>
            <a:spLocks noChangeArrowheads="1"/>
          </p:cNvSpPr>
          <p:nvPr/>
        </p:nvSpPr>
        <p:spPr bwMode="gray">
          <a:xfrm flipH="1">
            <a:off x="7777164" y="2089151"/>
            <a:ext cx="71437" cy="142875"/>
          </a:xfrm>
          <a:prstGeom prst="octagon">
            <a:avLst>
              <a:gd name="adj" fmla="val 29287"/>
            </a:avLst>
          </a:prstGeom>
          <a:solidFill>
            <a:srgbClr val="6FC5E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46095" name="Freeform 16"/>
          <p:cNvSpPr>
            <a:spLocks/>
          </p:cNvSpPr>
          <p:nvPr/>
        </p:nvSpPr>
        <p:spPr bwMode="gray">
          <a:xfrm>
            <a:off x="4016375" y="1730375"/>
            <a:ext cx="1466850" cy="1157288"/>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ln/>
        </p:spPr>
        <p:style>
          <a:lnRef idx="3">
            <a:schemeClr val="accent3"/>
          </a:lnRef>
          <a:fillRef idx="0">
            <a:schemeClr val="accent3"/>
          </a:fillRef>
          <a:effectRef idx="2">
            <a:schemeClr val="accent3"/>
          </a:effectRef>
          <a:fontRef idx="minor">
            <a:schemeClr val="tx1"/>
          </a:fontRef>
        </p:style>
        <p:txBody>
          <a:bodyPr/>
          <a:lstStyle/>
          <a:p>
            <a:pPr fontAlgn="base">
              <a:spcBef>
                <a:spcPct val="0"/>
              </a:spcBef>
              <a:spcAft>
                <a:spcPct val="0"/>
              </a:spcAft>
              <a:defRPr/>
            </a:pPr>
            <a:endParaRPr lang="es-MX" dirty="0">
              <a:solidFill>
                <a:prstClr val="white"/>
              </a:solidFill>
            </a:endParaRPr>
          </a:p>
        </p:txBody>
      </p:sp>
      <p:sp>
        <p:nvSpPr>
          <p:cNvPr id="46096" name="Text Box 19"/>
          <p:cNvSpPr txBox="1">
            <a:spLocks noChangeArrowheads="1"/>
          </p:cNvSpPr>
          <p:nvPr/>
        </p:nvSpPr>
        <p:spPr bwMode="gray">
          <a:xfrm>
            <a:off x="2782888" y="2924176"/>
            <a:ext cx="1593850" cy="307975"/>
          </a:xfrm>
          <a:prstGeom prst="rect">
            <a:avLst/>
          </a:prstGeom>
          <a:solidFill>
            <a:schemeClr val="accent4">
              <a:lumMod val="75000"/>
            </a:schemeClr>
          </a:solidFill>
          <a:ln>
            <a:noFill/>
          </a:ln>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r>
              <a:rPr lang="en-US" sz="1400" dirty="0">
                <a:solidFill>
                  <a:srgbClr val="FFFFFF"/>
                </a:solidFill>
              </a:rPr>
              <a:t>MUJER CASADA</a:t>
            </a:r>
          </a:p>
        </p:txBody>
      </p:sp>
      <p:sp>
        <p:nvSpPr>
          <p:cNvPr id="54289" name="Text Box 20"/>
          <p:cNvSpPr txBox="1">
            <a:spLocks noChangeArrowheads="1"/>
          </p:cNvSpPr>
          <p:nvPr/>
        </p:nvSpPr>
        <p:spPr bwMode="gray">
          <a:xfrm>
            <a:off x="5438775" y="2495551"/>
            <a:ext cx="7191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r>
              <a:rPr lang="en-US" altLang="es-MX" sz="1400">
                <a:solidFill>
                  <a:srgbClr val="FFFFFF"/>
                </a:solidFill>
              </a:rPr>
              <a:t>ART. 2</a:t>
            </a:r>
          </a:p>
        </p:txBody>
      </p:sp>
      <p:sp>
        <p:nvSpPr>
          <p:cNvPr id="54290" name="Text Box 21"/>
          <p:cNvSpPr txBox="1">
            <a:spLocks noChangeArrowheads="1"/>
          </p:cNvSpPr>
          <p:nvPr/>
        </p:nvSpPr>
        <p:spPr bwMode="gray">
          <a:xfrm>
            <a:off x="8305801" y="1989139"/>
            <a:ext cx="669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r>
              <a:rPr lang="en-US" altLang="es-MX" sz="1400">
                <a:solidFill>
                  <a:srgbClr val="FFFFFF"/>
                </a:solidFill>
              </a:rPr>
              <a:t>ART.2</a:t>
            </a:r>
          </a:p>
        </p:txBody>
      </p:sp>
      <p:sp>
        <p:nvSpPr>
          <p:cNvPr id="54291" name="Text Box 23"/>
          <p:cNvSpPr txBox="1">
            <a:spLocks noChangeArrowheads="1"/>
          </p:cNvSpPr>
          <p:nvPr/>
        </p:nvSpPr>
        <p:spPr bwMode="auto">
          <a:xfrm>
            <a:off x="2514600" y="3241041"/>
            <a:ext cx="21336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fontAlgn="base" hangingPunct="1">
              <a:spcBef>
                <a:spcPct val="0"/>
              </a:spcBef>
              <a:spcAft>
                <a:spcPct val="0"/>
              </a:spcAft>
            </a:pPr>
            <a:r>
              <a:rPr lang="es-ES" altLang="es-MX" sz="1600" b="1" dirty="0"/>
              <a:t>No Hay Ninguna  Diferencia Entre Hombre Y Mujer La Relación Legal Entre Los Cónyuges No Es La Limitativa  Para Que La Esposa Pueda Ser Comerciante Sin La Autorización De Su Marido</a:t>
            </a:r>
            <a:r>
              <a:rPr lang="es-ES" altLang="es-MX" sz="1600" b="1" dirty="0" smtClean="0"/>
              <a:t>.</a:t>
            </a:r>
            <a:endParaRPr lang="en-US" altLang="es-MX" sz="1600" b="1" dirty="0"/>
          </a:p>
        </p:txBody>
      </p:sp>
      <p:sp>
        <p:nvSpPr>
          <p:cNvPr id="54292" name="Text Box 24"/>
          <p:cNvSpPr txBox="1">
            <a:spLocks noChangeArrowheads="1"/>
          </p:cNvSpPr>
          <p:nvPr/>
        </p:nvSpPr>
        <p:spPr bwMode="auto">
          <a:xfrm>
            <a:off x="5029200" y="2895600"/>
            <a:ext cx="21336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fontAlgn="base" hangingPunct="1">
              <a:spcBef>
                <a:spcPct val="0"/>
              </a:spcBef>
              <a:spcAft>
                <a:spcPct val="0"/>
              </a:spcAft>
            </a:pPr>
            <a:r>
              <a:rPr lang="es-ES" altLang="es-MX" b="1" dirty="0"/>
              <a:t>El Art.2 Del Código Civil Proclama Que La Capacidad Jurídica Es Igual Para Ambos, En Consecuencia, </a:t>
            </a:r>
            <a:endParaRPr lang="en-US" altLang="es-MX" b="1" dirty="0"/>
          </a:p>
        </p:txBody>
      </p:sp>
      <p:sp>
        <p:nvSpPr>
          <p:cNvPr id="54293" name="Text Box 25"/>
          <p:cNvSpPr txBox="1">
            <a:spLocks noChangeArrowheads="1"/>
          </p:cNvSpPr>
          <p:nvPr/>
        </p:nvSpPr>
        <p:spPr bwMode="auto">
          <a:xfrm>
            <a:off x="7543800" y="2362200"/>
            <a:ext cx="2133600"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fontAlgn="base" hangingPunct="1">
              <a:spcBef>
                <a:spcPct val="0"/>
              </a:spcBef>
              <a:spcAft>
                <a:spcPct val="0"/>
              </a:spcAft>
            </a:pPr>
            <a:r>
              <a:rPr lang="es-ES" altLang="es-MX" b="1" dirty="0"/>
              <a:t>Esta No Queda Sometida  Por Razones De Su Sexo A Restricción Alguna En La Adquisición Y Ejercicio De Sus Derechos.</a:t>
            </a:r>
            <a:endParaRPr lang="en-US" altLang="es-MX" b="1" dirty="0"/>
          </a:p>
        </p:txBody>
      </p:sp>
      <p:sp>
        <p:nvSpPr>
          <p:cNvPr id="46102" name="Freeform 17"/>
          <p:cNvSpPr>
            <a:spLocks/>
          </p:cNvSpPr>
          <p:nvPr/>
        </p:nvSpPr>
        <p:spPr bwMode="gray">
          <a:xfrm>
            <a:off x="6597650" y="1228725"/>
            <a:ext cx="1466850" cy="1155700"/>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solidFill>
            <a:schemeClr val="accent1">
              <a:lumMod val="60000"/>
              <a:lumOff val="40000"/>
            </a:schemeClr>
          </a:solidFill>
          <a:ln/>
        </p:spPr>
        <p:style>
          <a:lnRef idx="1">
            <a:schemeClr val="accent2"/>
          </a:lnRef>
          <a:fillRef idx="0">
            <a:schemeClr val="accent2"/>
          </a:fillRef>
          <a:effectRef idx="0">
            <a:schemeClr val="accent2"/>
          </a:effectRef>
          <a:fontRef idx="minor">
            <a:schemeClr val="tx1"/>
          </a:fontRef>
        </p:style>
        <p:txBody>
          <a:bodyPr/>
          <a:lstStyle/>
          <a:p>
            <a:pPr fontAlgn="base">
              <a:spcBef>
                <a:spcPct val="0"/>
              </a:spcBef>
              <a:spcAft>
                <a:spcPct val="0"/>
              </a:spcAft>
              <a:defRPr/>
            </a:pPr>
            <a:endParaRPr lang="es-MX" dirty="0">
              <a:solidFill>
                <a:prstClr val="white"/>
              </a:solidFill>
            </a:endParaRPr>
          </a:p>
        </p:txBody>
      </p:sp>
      <p:pic>
        <p:nvPicPr>
          <p:cNvPr id="46106" name="Picture 26" descr="http://deconceptos.com/wp-content/uploads/2011/06/concepto-de-boda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1136" y="1086027"/>
            <a:ext cx="1615579" cy="1649237"/>
          </a:xfrm>
          <a:prstGeom prst="rect">
            <a:avLst/>
          </a:prstGeom>
          <a:ln>
            <a:noFill/>
          </a:ln>
          <a:effectLst>
            <a:softEdge rad="112500"/>
          </a:effectLst>
          <a:extLst/>
        </p:spPr>
      </p:pic>
    </p:spTree>
    <p:extLst>
      <p:ext uri="{BB962C8B-B14F-4D97-AF65-F5344CB8AC3E}">
        <p14:creationId xmlns:p14="http://schemas.microsoft.com/office/powerpoint/2010/main" val="4047365128"/>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2063552" y="1988840"/>
            <a:ext cx="8229600" cy="579438"/>
          </a:xfrm>
          <a:prstGeom prst="rect">
            <a:avLst/>
          </a:prstGeom>
          <a:noFill/>
          <a:ln w="9525">
            <a:noFill/>
            <a:miter lim="800000"/>
            <a:headEnd/>
            <a:tailEnd/>
          </a:ln>
          <a:effectLst/>
        </p:spPr>
        <p:txBody>
          <a:bodyPr>
            <a:spAutoFit/>
          </a:bodyPr>
          <a:lstStyle/>
          <a:p>
            <a:pPr>
              <a:spcBef>
                <a:spcPct val="50000"/>
              </a:spcBef>
            </a:pPr>
            <a:r>
              <a:rPr lang="es-ES" sz="3200" u="sng" dirty="0">
                <a:solidFill>
                  <a:schemeClr val="accent2"/>
                </a:solidFill>
                <a:effectLst>
                  <a:outerShdw blurRad="38100" dist="38100" dir="2700000" algn="tl">
                    <a:srgbClr val="C0C0C0"/>
                  </a:outerShdw>
                </a:effectLst>
                <a:latin typeface="Bernard MT Condensed" pitchFamily="18" charset="0"/>
              </a:rPr>
              <a:t>Prohibiciones  Para El Ejercer El Comercio.</a:t>
            </a:r>
          </a:p>
        </p:txBody>
      </p:sp>
      <p:sp>
        <p:nvSpPr>
          <p:cNvPr id="25603" name="Text Box 3"/>
          <p:cNvSpPr txBox="1">
            <a:spLocks noChangeArrowheads="1"/>
          </p:cNvSpPr>
          <p:nvPr/>
        </p:nvSpPr>
        <p:spPr bwMode="auto">
          <a:xfrm>
            <a:off x="2279576" y="2996952"/>
            <a:ext cx="7696200" cy="2677656"/>
          </a:xfrm>
          <a:prstGeom prst="rect">
            <a:avLst/>
          </a:prstGeom>
          <a:noFill/>
          <a:ln w="9525">
            <a:noFill/>
            <a:miter lim="800000"/>
            <a:headEnd/>
            <a:tailEnd/>
          </a:ln>
          <a:effectLst/>
        </p:spPr>
        <p:txBody>
          <a:bodyPr>
            <a:spAutoFit/>
          </a:bodyPr>
          <a:lstStyle/>
          <a:p>
            <a:pPr marL="457200" indent="-457200">
              <a:spcBef>
                <a:spcPct val="50000"/>
              </a:spcBef>
              <a:buFontTx/>
              <a:buAutoNum type="alphaUcParenR"/>
            </a:pPr>
            <a:r>
              <a:rPr lang="es-ES" sz="1600" dirty="0">
                <a:latin typeface="Arial" pitchFamily="34" charset="0"/>
                <a:cs typeface="Arial" pitchFamily="34" charset="0"/>
              </a:rPr>
              <a:t>LOS CORREDORES .ART..12 DEL CÓDIGO DE COMERCIO,FRACCIÓN 1, ART..20 DE LA LEY DE CORREDURÍA, DONDE  SE PROHÍBE QUE EL CORREDOR PUBLICO COMERCIE POR CUENTA PROPIA O SEA COMISIONISTA.</a:t>
            </a:r>
          </a:p>
          <a:p>
            <a:pPr marL="457200" indent="-457200">
              <a:spcBef>
                <a:spcPct val="50000"/>
              </a:spcBef>
              <a:buFontTx/>
              <a:buAutoNum type="alphaUcParenR"/>
            </a:pPr>
            <a:r>
              <a:rPr lang="es-ES" sz="1600" dirty="0">
                <a:latin typeface="Arial" pitchFamily="34" charset="0"/>
                <a:cs typeface="Arial" pitchFamily="34" charset="0"/>
              </a:rPr>
              <a:t>LOS QUEBRADOS  NO REHABILITADOS. SEGÚN REZA  EL ARTICULO 106 FRACCIÓN 1M, DE LA LEY DE QUIEBRAS Y SUSPENSIÓN DE PAGOS “LOS COMERCIANTES QUE EN QUIEBRA CULPABLE O FRAUDULENTA  PODRÁN ADEMÁS DE SER CONDENADOS A NO EJERCER EL COMERCIO HASTA  POR EL TIEMPO QUE DURE LA CONDENA PRINCIPAL...”</a:t>
            </a:r>
          </a:p>
        </p:txBody>
      </p:sp>
      <p:pic>
        <p:nvPicPr>
          <p:cNvPr id="25605" name="Picture 5" descr="http://t1.gstatic.com/images?q=tbn:ANd9GcSTjjuPx4gYAvZaCO87UXL_tARg4kqYwjpB4jvjtwj1CYV39T27ckMzoA1Xiw"/>
          <p:cNvPicPr>
            <a:picLocks noChangeAspect="1" noChangeArrowheads="1"/>
          </p:cNvPicPr>
          <p:nvPr/>
        </p:nvPicPr>
        <p:blipFill>
          <a:blip r:embed="rId2" cstate="print"/>
          <a:srcRect/>
          <a:stretch>
            <a:fillRect/>
          </a:stretch>
        </p:blipFill>
        <p:spPr bwMode="auto">
          <a:xfrm>
            <a:off x="1703512" y="188641"/>
            <a:ext cx="2028825" cy="1455813"/>
          </a:xfrm>
          <a:prstGeom prst="rect">
            <a:avLst/>
          </a:prstGeom>
          <a:noFill/>
        </p:spPr>
      </p:pic>
    </p:spTree>
    <p:extLst>
      <p:ext uri="{BB962C8B-B14F-4D97-AF65-F5344CB8AC3E}">
        <p14:creationId xmlns:p14="http://schemas.microsoft.com/office/powerpoint/2010/main" val="248851692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3"/>
          <p:cNvSpPr txBox="1">
            <a:spLocks noChangeArrowheads="1"/>
          </p:cNvSpPr>
          <p:nvPr/>
        </p:nvSpPr>
        <p:spPr bwMode="auto">
          <a:xfrm>
            <a:off x="1336040" y="1706880"/>
            <a:ext cx="8610600" cy="4185761"/>
          </a:xfrm>
          <a:prstGeom prst="rect">
            <a:avLst/>
          </a:prstGeom>
          <a:noFill/>
          <a:ln w="9525">
            <a:noFill/>
            <a:miter lim="800000"/>
            <a:headEnd/>
            <a:tailEnd/>
          </a:ln>
          <a:effectLst/>
        </p:spPr>
        <p:txBody>
          <a:bodyPr>
            <a:spAutoFit/>
          </a:bodyPr>
          <a:lstStyle/>
          <a:p>
            <a:pPr>
              <a:spcBef>
                <a:spcPct val="50000"/>
              </a:spcBef>
            </a:pPr>
            <a:r>
              <a:rPr lang="es-ES" sz="1600" dirty="0">
                <a:latin typeface="Arial" pitchFamily="34" charset="0"/>
                <a:cs typeface="Arial" pitchFamily="34" charset="0"/>
              </a:rPr>
              <a:t>C) LOS CONDENADOS POR SENTENCIA EJECUTORIA POR DELITOS  CONTRA LA PROPIEDAD. INCLUYENDO ESTOS: LA FALSEDAD, EL PECULADO, EL COHECHO Y LA CONCUSIÓN.</a:t>
            </a:r>
          </a:p>
          <a:p>
            <a:pPr>
              <a:spcBef>
                <a:spcPct val="50000"/>
              </a:spcBef>
            </a:pPr>
            <a:r>
              <a:rPr lang="es-ES" sz="1600" dirty="0">
                <a:latin typeface="Arial" pitchFamily="34" charset="0"/>
                <a:cs typeface="Arial" pitchFamily="34" charset="0"/>
              </a:rPr>
              <a:t>D)LOS NOTARIOS PÚBLICOS EN FUNCIONES. DADA PRECISAMENTE, SU CALIDAD DE FEDATARIOS PÚBLICOS, DONDE NO PUEDEN SER JUEZ Y PARTE A LA VEZ, TIENEN POR LO TANTO PROHIBICIÓN EXPRESAS PARA SER COMERCIANTES.</a:t>
            </a:r>
          </a:p>
          <a:p>
            <a:pPr>
              <a:spcBef>
                <a:spcPct val="50000"/>
              </a:spcBef>
            </a:pPr>
            <a:r>
              <a:rPr lang="es-ES" sz="1600" dirty="0">
                <a:latin typeface="Arial" pitchFamily="34" charset="0"/>
                <a:cs typeface="Arial" pitchFamily="34" charset="0"/>
              </a:rPr>
              <a:t>E)LA CALIDAD MIGRATORIA DE ALGUNOS EXTRANJEROS.</a:t>
            </a:r>
          </a:p>
          <a:p>
            <a:pPr>
              <a:spcBef>
                <a:spcPct val="50000"/>
              </a:spcBef>
            </a:pPr>
            <a:r>
              <a:rPr lang="es-ES" sz="1600" dirty="0">
                <a:latin typeface="Arial" pitchFamily="34" charset="0"/>
                <a:cs typeface="Arial" pitchFamily="34" charset="0"/>
              </a:rPr>
              <a:t>A QUIENES SE LES PROHÍBE  QUE EJERZAN EL COMERCIO DENTRO DE NUESTRO PAÍS: UN EXTRANJERO QUE INTERNA EN TERRITORIO MEXICANO CON CALIDAD DE TURISTA TIENE POR ELLO PROHIBIDO EJERCER COMERCIO.</a:t>
            </a:r>
          </a:p>
          <a:p>
            <a:pPr>
              <a:spcBef>
                <a:spcPct val="50000"/>
              </a:spcBef>
            </a:pPr>
            <a:endParaRPr lang="es-ES" sz="1600" dirty="0">
              <a:latin typeface="Arial" pitchFamily="34" charset="0"/>
              <a:cs typeface="Arial" pitchFamily="34" charset="0"/>
            </a:endParaRPr>
          </a:p>
          <a:p>
            <a:pPr>
              <a:spcBef>
                <a:spcPct val="50000"/>
              </a:spcBef>
            </a:pPr>
            <a:r>
              <a:rPr lang="es-ES" sz="1600" dirty="0">
                <a:latin typeface="Arial" pitchFamily="34" charset="0"/>
                <a:cs typeface="Arial" pitchFamily="34" charset="0"/>
              </a:rPr>
              <a:t>F)LOS SINDICATOS. LOS  QUE PARA EMPEZAR TIENEN UNA FINALIDAD MUY DIFERENTE Y NO PODRÁN EJERCER COMERCIO  AL MENOS CON EL ANIMO DE LUCRO</a:t>
            </a:r>
            <a:r>
              <a:rPr lang="es-ES" dirty="0" smtClean="0">
                <a:latin typeface="Arial" pitchFamily="34" charset="0"/>
                <a:cs typeface="Arial" pitchFamily="34" charset="0"/>
              </a:rPr>
              <a:t>.</a:t>
            </a:r>
            <a:endParaRPr lang="es-ES" dirty="0">
              <a:latin typeface="Arial" pitchFamily="34" charset="0"/>
              <a:cs typeface="Arial" pitchFamily="34" charset="0"/>
            </a:endParaRPr>
          </a:p>
        </p:txBody>
      </p:sp>
      <p:pic>
        <p:nvPicPr>
          <p:cNvPr id="26629" name="Picture 5" descr="http://t2.gstatic.com/images?q=tbn:ANd9GcQ3AGigPNkZlbjn6xfPYuq5kgoC_vgsG36F-Rrr4kLWabLACvN92AyPdLG4qA"/>
          <p:cNvPicPr>
            <a:picLocks noChangeAspect="1" noChangeArrowheads="1"/>
          </p:cNvPicPr>
          <p:nvPr/>
        </p:nvPicPr>
        <p:blipFill>
          <a:blip r:embed="rId2" cstate="print"/>
          <a:srcRect/>
          <a:stretch>
            <a:fillRect/>
          </a:stretch>
        </p:blipFill>
        <p:spPr bwMode="auto">
          <a:xfrm>
            <a:off x="9448800" y="4429760"/>
            <a:ext cx="2289969" cy="1878888"/>
          </a:xfrm>
          <a:prstGeom prst="rect">
            <a:avLst/>
          </a:prstGeom>
          <a:noFill/>
        </p:spPr>
      </p:pic>
    </p:spTree>
    <p:extLst>
      <p:ext uri="{BB962C8B-B14F-4D97-AF65-F5344CB8AC3E}">
        <p14:creationId xmlns:p14="http://schemas.microsoft.com/office/powerpoint/2010/main" val="176158693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639763" y="1893888"/>
            <a:ext cx="184150" cy="519112"/>
          </a:xfrm>
          <a:prstGeom prst="rect">
            <a:avLst/>
          </a:prstGeom>
          <a:noFill/>
          <a:ln w="9525">
            <a:noFill/>
            <a:miter lim="800000"/>
            <a:headEnd/>
            <a:tailEnd/>
          </a:ln>
          <a:effectLst/>
        </p:spPr>
        <p:txBody>
          <a:bodyPr>
            <a:spAutoFit/>
          </a:bodyPr>
          <a:lstStyle/>
          <a:p>
            <a:endParaRPr lang="es-ES" sz="2800">
              <a:latin typeface="Poor Richard" pitchFamily="18" charset="0"/>
            </a:endParaRPr>
          </a:p>
        </p:txBody>
      </p:sp>
      <p:sp>
        <p:nvSpPr>
          <p:cNvPr id="27651" name="Text Box 3"/>
          <p:cNvSpPr txBox="1">
            <a:spLocks noChangeArrowheads="1"/>
          </p:cNvSpPr>
          <p:nvPr/>
        </p:nvSpPr>
        <p:spPr bwMode="auto">
          <a:xfrm>
            <a:off x="3969296" y="1697753"/>
            <a:ext cx="7010400" cy="4232441"/>
          </a:xfrm>
          <a:prstGeom prst="rect">
            <a:avLst/>
          </a:prstGeom>
          <a:noFill/>
          <a:ln w="9525">
            <a:noFill/>
            <a:miter lim="800000"/>
            <a:headEnd/>
            <a:tailEnd/>
          </a:ln>
          <a:effectLst/>
        </p:spPr>
        <p:txBody>
          <a:bodyPr>
            <a:spAutoFit/>
          </a:bodyPr>
          <a:lstStyle/>
          <a:p>
            <a:pPr>
              <a:lnSpc>
                <a:spcPct val="150000"/>
              </a:lnSpc>
              <a:spcBef>
                <a:spcPct val="50000"/>
              </a:spcBef>
            </a:pPr>
            <a:r>
              <a:rPr lang="es-ES" sz="1600" dirty="0">
                <a:latin typeface="Arial" pitchFamily="34" charset="0"/>
                <a:cs typeface="Arial" pitchFamily="34" charset="0"/>
              </a:rPr>
              <a:t>DE LAS VARIAS PROHIBICIONES QUE LA LEY ESTABLECE, INDIVIDUOS QUE SE  ENCUENTREN  EN ALGUNA DE LAS CIRCUNSTANCIAS DESCRITA PODRÁN EJERCER  DETERMINADOS ACTOS AISLADOS  DE COMERCIO. SIN QUE LES DE  LA CALIDAD DE COMERCIANTES ES DECIR, NO EJERCERLO COMO  PROFESIÓN.</a:t>
            </a:r>
          </a:p>
          <a:p>
            <a:pPr>
              <a:lnSpc>
                <a:spcPct val="150000"/>
              </a:lnSpc>
              <a:spcBef>
                <a:spcPct val="50000"/>
              </a:spcBef>
            </a:pPr>
            <a:r>
              <a:rPr lang="es-ES" sz="1600" dirty="0">
                <a:latin typeface="Arial" pitchFamily="34" charset="0"/>
                <a:cs typeface="Arial" pitchFamily="34" charset="0"/>
              </a:rPr>
              <a:t>POR EJEMPLO UN CORREDOR DE PUEDE GIRAR UNA LETRA DE CAMBIO PARA EL CUMPLIMIENTO DE UNA OBLIGACIÓN DE CARÁCTER CIVIL COBRAR UNA CUENTA CORRIENTE EN UN BANCO; ESTARÁ REALIZANDO UNA ACTO DE COMERCIO DE ACUERDO AL ARTICULO 1O 75 DEL CÓDIGO DE COMERCIO, Y NO POR ELLO ADQUIERE LA CALIDAD DE COMERCIANTE.</a:t>
            </a:r>
          </a:p>
        </p:txBody>
      </p:sp>
      <p:pic>
        <p:nvPicPr>
          <p:cNvPr id="27653" name="Picture 5" descr="http://t1.gstatic.com/images?q=tbn:ANd9GcSVdsz-1m4pO5DokpbIKTJtOqD6NJIomvTH1hnTD4U755WRZKVqwMGXtt1W"/>
          <p:cNvPicPr>
            <a:picLocks noChangeAspect="1" noChangeArrowheads="1"/>
          </p:cNvPicPr>
          <p:nvPr/>
        </p:nvPicPr>
        <p:blipFill>
          <a:blip r:embed="rId2" cstate="print"/>
          <a:srcRect/>
          <a:stretch>
            <a:fillRect/>
          </a:stretch>
        </p:blipFill>
        <p:spPr bwMode="auto">
          <a:xfrm>
            <a:off x="772344" y="2550160"/>
            <a:ext cx="2880320" cy="1944216"/>
          </a:xfrm>
          <a:prstGeom prst="rect">
            <a:avLst/>
          </a:prstGeom>
          <a:noFill/>
        </p:spPr>
      </p:pic>
    </p:spTree>
    <p:extLst>
      <p:ext uri="{BB962C8B-B14F-4D97-AF65-F5344CB8AC3E}">
        <p14:creationId xmlns:p14="http://schemas.microsoft.com/office/powerpoint/2010/main" val="8793836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lstStyle/>
          <a:p>
            <a:pPr eaLnBrk="1" fontAlgn="auto" hangingPunct="1">
              <a:spcAft>
                <a:spcPts val="0"/>
              </a:spcAft>
              <a:defRPr/>
            </a:pPr>
            <a:r>
              <a:rPr lang="es-MX" smtClean="0"/>
              <a:t>Ámbito de desempeño</a:t>
            </a:r>
          </a:p>
        </p:txBody>
      </p:sp>
      <p:sp>
        <p:nvSpPr>
          <p:cNvPr id="7171" name="2 Marcador de contenido"/>
          <p:cNvSpPr>
            <a:spLocks noGrp="1"/>
          </p:cNvSpPr>
          <p:nvPr>
            <p:ph idx="1"/>
          </p:nvPr>
        </p:nvSpPr>
        <p:spPr>
          <a:xfrm>
            <a:off x="1924052" y="1622425"/>
            <a:ext cx="7958137" cy="3881438"/>
          </a:xfrm>
        </p:spPr>
        <p:txBody>
          <a:bodyPr>
            <a:normAutofit/>
          </a:bodyPr>
          <a:lstStyle/>
          <a:p>
            <a:pPr eaLnBrk="1" hangingPunct="1">
              <a:buFont typeface="Wingdings" panose="05000000000000000000" pitchFamily="2" charset="2"/>
              <a:buChar char="v"/>
            </a:pPr>
            <a:r>
              <a:rPr lang="es-MX" altLang="es-MX" sz="2800" dirty="0" smtClean="0"/>
              <a:t>Asesoría a personas físicas y morales</a:t>
            </a:r>
          </a:p>
          <a:p>
            <a:pPr eaLnBrk="1" hangingPunct="1">
              <a:buFont typeface="Wingdings" panose="05000000000000000000" pitchFamily="2" charset="2"/>
              <a:buChar char="v"/>
            </a:pPr>
            <a:r>
              <a:rPr lang="es-MX" altLang="es-MX" sz="2800" dirty="0" smtClean="0"/>
              <a:t>Iniciativa privada</a:t>
            </a:r>
          </a:p>
          <a:p>
            <a:pPr eaLnBrk="1" hangingPunct="1">
              <a:buFont typeface="Wingdings" panose="05000000000000000000" pitchFamily="2" charset="2"/>
              <a:buChar char="v"/>
            </a:pPr>
            <a:r>
              <a:rPr lang="es-MX" altLang="es-MX" sz="2800" dirty="0" smtClean="0"/>
              <a:t>Juzgados y tribunales del orden local y federal</a:t>
            </a:r>
          </a:p>
          <a:p>
            <a:pPr eaLnBrk="1" hangingPunct="1">
              <a:buFont typeface="Wingdings" panose="05000000000000000000" pitchFamily="2" charset="2"/>
              <a:buChar char="v"/>
            </a:pPr>
            <a:r>
              <a:rPr lang="es-MX" altLang="es-MX" sz="2800" dirty="0" smtClean="0"/>
              <a:t>Instituciones publicas</a:t>
            </a:r>
          </a:p>
          <a:p>
            <a:pPr eaLnBrk="1" hangingPunct="1">
              <a:buFont typeface="Wingdings" panose="05000000000000000000" pitchFamily="2" charset="2"/>
              <a:buChar char="v"/>
            </a:pPr>
            <a:r>
              <a:rPr lang="es-MX" altLang="es-MX" sz="2800" dirty="0" err="1" smtClean="0"/>
              <a:t>Postulancia</a:t>
            </a:r>
            <a:endParaRPr lang="es-MX" altLang="es-MX" sz="2800" dirty="0" smtClean="0"/>
          </a:p>
        </p:txBody>
      </p:sp>
      <p:pic>
        <p:nvPicPr>
          <p:cNvPr id="9220" name="Picture 5" descr="Go to fullsize imag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3314" y="4071938"/>
            <a:ext cx="2428875"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7105163"/>
      </p:ext>
    </p:extLst>
  </p:cSld>
  <p:clrMapOvr>
    <a:masterClrMapping/>
  </p:clrMapOvr>
  <p:transition spd="med">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p:cTn id="7" dur="2000" fill="hold"/>
                                        <p:tgtEl>
                                          <p:spTgt spid="9220"/>
                                        </p:tgtEl>
                                        <p:attrNameLst>
                                          <p:attrName>ppt_w</p:attrName>
                                        </p:attrNameLst>
                                      </p:cBhvr>
                                      <p:tavLst>
                                        <p:tav tm="0">
                                          <p:val>
                                            <p:strVal val="#ppt_w*0.70"/>
                                          </p:val>
                                        </p:tav>
                                        <p:tav tm="100000">
                                          <p:val>
                                            <p:strVal val="#ppt_w"/>
                                          </p:val>
                                        </p:tav>
                                      </p:tavLst>
                                    </p:anim>
                                    <p:anim calcmode="lin" valueType="num">
                                      <p:cBhvr>
                                        <p:cTn id="8" dur="2000" fill="hold"/>
                                        <p:tgtEl>
                                          <p:spTgt spid="9220"/>
                                        </p:tgtEl>
                                        <p:attrNameLst>
                                          <p:attrName>ppt_h</p:attrName>
                                        </p:attrNameLst>
                                      </p:cBhvr>
                                      <p:tavLst>
                                        <p:tav tm="0">
                                          <p:val>
                                            <p:strVal val="#ppt_h"/>
                                          </p:val>
                                        </p:tav>
                                        <p:tav tm="100000">
                                          <p:val>
                                            <p:strVal val="#ppt_h"/>
                                          </p:val>
                                        </p:tav>
                                      </p:tavLst>
                                    </p:anim>
                                    <p:animEffect transition="in" filter="fade">
                                      <p:cBhvr>
                                        <p:cTn id="9" dur="20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1864360" y="992505"/>
            <a:ext cx="8534400" cy="946150"/>
          </a:xfrm>
          <a:prstGeom prst="rect">
            <a:avLst/>
          </a:prstGeom>
          <a:noFill/>
          <a:ln w="9525">
            <a:noFill/>
            <a:miter lim="800000"/>
            <a:headEnd/>
            <a:tailEnd/>
          </a:ln>
          <a:effectLst/>
        </p:spPr>
        <p:txBody>
          <a:bodyPr>
            <a:spAutoFit/>
          </a:bodyPr>
          <a:lstStyle/>
          <a:p>
            <a:pPr algn="ctr">
              <a:spcBef>
                <a:spcPct val="50000"/>
              </a:spcBef>
            </a:pPr>
            <a:r>
              <a:rPr lang="es-ES" sz="2800" dirty="0">
                <a:latin typeface="Wide Latin" pitchFamily="18" charset="0"/>
              </a:rPr>
              <a:t>Obligaciones Profesionales Del Comerciante</a:t>
            </a:r>
          </a:p>
        </p:txBody>
      </p:sp>
      <p:sp>
        <p:nvSpPr>
          <p:cNvPr id="28675" name="Text Box 3"/>
          <p:cNvSpPr txBox="1">
            <a:spLocks noChangeArrowheads="1"/>
          </p:cNvSpPr>
          <p:nvPr/>
        </p:nvSpPr>
        <p:spPr bwMode="auto">
          <a:xfrm>
            <a:off x="1549400" y="2440782"/>
            <a:ext cx="7772400" cy="915988"/>
          </a:xfrm>
          <a:prstGeom prst="rect">
            <a:avLst/>
          </a:prstGeom>
          <a:noFill/>
          <a:ln w="9525">
            <a:noFill/>
            <a:miter lim="800000"/>
            <a:headEnd/>
            <a:tailEnd/>
          </a:ln>
          <a:effectLst/>
        </p:spPr>
        <p:txBody>
          <a:bodyPr>
            <a:spAutoFit/>
          </a:bodyPr>
          <a:lstStyle/>
          <a:p>
            <a:pPr>
              <a:spcBef>
                <a:spcPct val="50000"/>
              </a:spcBef>
            </a:pPr>
            <a:r>
              <a:rPr lang="es-ES" dirty="0"/>
              <a:t>La Ley  Mercantil Impone a Todos . Los Comerciantes, Por El Hecho De Serlo, Ciertas Obligaciones  En El Articulo 16º De Comercio Se Imponen a Quien Sea Comerciante:</a:t>
            </a:r>
          </a:p>
        </p:txBody>
      </p:sp>
      <p:sp>
        <p:nvSpPr>
          <p:cNvPr id="28676" name="Text Box 4"/>
          <p:cNvSpPr txBox="1">
            <a:spLocks noChangeArrowheads="1"/>
          </p:cNvSpPr>
          <p:nvPr/>
        </p:nvSpPr>
        <p:spPr bwMode="auto">
          <a:xfrm>
            <a:off x="1376680" y="3986481"/>
            <a:ext cx="6400800" cy="1477328"/>
          </a:xfrm>
          <a:prstGeom prst="rect">
            <a:avLst/>
          </a:prstGeom>
          <a:noFill/>
          <a:ln w="9525">
            <a:noFill/>
            <a:miter lim="800000"/>
            <a:headEnd/>
            <a:tailEnd/>
          </a:ln>
          <a:effectLst/>
        </p:spPr>
        <p:txBody>
          <a:bodyPr>
            <a:spAutoFit/>
          </a:bodyPr>
          <a:lstStyle/>
          <a:p>
            <a:pPr>
              <a:spcBef>
                <a:spcPct val="50000"/>
              </a:spcBef>
            </a:pPr>
            <a:r>
              <a:rPr lang="es-ES" dirty="0"/>
              <a:t>1. LA PUBLICACIÓN POR MEDIO DE LA PRENSA, DE LA CALIDAD MERCANTIL CON SUS CIRCUNSTANCIAS  ESENCIALES Y , EN SU  OPORTUNIDAD  DE LAS MODIFICACIONES QUE  SE ADOPTEN. REFIRIÉNDOSE CON  ELLO A  LOS  CAMBIOS  QUE SE PUEDAN DAR EN EL FUTURO</a:t>
            </a:r>
            <a:r>
              <a:rPr lang="es-ES" sz="1600" dirty="0">
                <a:latin typeface="Arial" pitchFamily="34" charset="0"/>
                <a:cs typeface="Arial" pitchFamily="34" charset="0"/>
              </a:rPr>
              <a:t>.   </a:t>
            </a:r>
          </a:p>
        </p:txBody>
      </p:sp>
      <p:pic>
        <p:nvPicPr>
          <p:cNvPr id="28680" name="Picture 8" descr="http://t1.gstatic.com/images?q=tbn:ANd9GcT7beXp8uWSYZ6oKQhU3IYHP77y1gFpfAsoe9_k6-vqnf8x9CUr"/>
          <p:cNvPicPr>
            <a:picLocks noChangeAspect="1" noChangeArrowheads="1"/>
          </p:cNvPicPr>
          <p:nvPr/>
        </p:nvPicPr>
        <p:blipFill>
          <a:blip r:embed="rId2" cstate="print"/>
          <a:srcRect/>
          <a:stretch>
            <a:fillRect/>
          </a:stretch>
        </p:blipFill>
        <p:spPr bwMode="auto">
          <a:xfrm>
            <a:off x="8025656" y="3897053"/>
            <a:ext cx="2592288" cy="1656184"/>
          </a:xfrm>
          <a:prstGeom prst="rect">
            <a:avLst/>
          </a:prstGeom>
          <a:noFill/>
        </p:spPr>
      </p:pic>
    </p:spTree>
    <p:extLst>
      <p:ext uri="{BB962C8B-B14F-4D97-AF65-F5344CB8AC3E}">
        <p14:creationId xmlns:p14="http://schemas.microsoft.com/office/powerpoint/2010/main" val="34261947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873760" y="3080504"/>
            <a:ext cx="5293360" cy="2308324"/>
          </a:xfrm>
          <a:prstGeom prst="rect">
            <a:avLst/>
          </a:prstGeom>
          <a:noFill/>
          <a:ln w="9525">
            <a:noFill/>
            <a:miter lim="800000"/>
            <a:headEnd/>
            <a:tailEnd/>
          </a:ln>
          <a:effectLst/>
        </p:spPr>
        <p:txBody>
          <a:bodyPr wrap="square">
            <a:spAutoFit/>
          </a:bodyPr>
          <a:lstStyle/>
          <a:p>
            <a:pPr>
              <a:spcBef>
                <a:spcPct val="50000"/>
              </a:spcBef>
            </a:pPr>
            <a:r>
              <a:rPr lang="es-ES" dirty="0"/>
              <a:t>3. MANTENER UN SISTEMA DE CONTABILIDAD  CONFORME AL ARTICULO 33 DEL MISMO ORDENAMIENTO MERCANTIL.</a:t>
            </a:r>
          </a:p>
          <a:p>
            <a:pPr>
              <a:spcBef>
                <a:spcPct val="50000"/>
              </a:spcBef>
            </a:pPr>
            <a:endParaRPr lang="es-ES" dirty="0"/>
          </a:p>
          <a:p>
            <a:pPr>
              <a:spcBef>
                <a:spcPct val="50000"/>
              </a:spcBef>
            </a:pPr>
            <a:r>
              <a:rPr lang="es-ES" dirty="0"/>
              <a:t>4. LA CONSERVACION DE LA CORRESPONDENCIA QUE TENGA RELACION CON EL GIRO DE COMERCIANTE.</a:t>
            </a:r>
          </a:p>
        </p:txBody>
      </p:sp>
      <p:sp>
        <p:nvSpPr>
          <p:cNvPr id="29701" name="Text Box 5"/>
          <p:cNvSpPr txBox="1">
            <a:spLocks noChangeArrowheads="1"/>
          </p:cNvSpPr>
          <p:nvPr/>
        </p:nvSpPr>
        <p:spPr bwMode="auto">
          <a:xfrm>
            <a:off x="873760" y="1630541"/>
            <a:ext cx="6302360" cy="923330"/>
          </a:xfrm>
          <a:prstGeom prst="rect">
            <a:avLst/>
          </a:prstGeom>
          <a:noFill/>
          <a:ln w="9525">
            <a:noFill/>
            <a:miter lim="800000"/>
            <a:headEnd/>
            <a:tailEnd/>
          </a:ln>
          <a:effectLst/>
        </p:spPr>
        <p:txBody>
          <a:bodyPr wrap="square">
            <a:spAutoFit/>
          </a:bodyPr>
          <a:lstStyle/>
          <a:p>
            <a:pPr>
              <a:spcBef>
                <a:spcPct val="50000"/>
              </a:spcBef>
            </a:pPr>
            <a:r>
              <a:rPr lang="es-ES" dirty="0"/>
              <a:t>2. LAS INSCRIPCIONES EN EL REGISTRO PUBLICO DE COMERCIO DE LOS DOCUMENTOS CUYO TENOR Y AUTENTICIDAD DEBEN HACERSE NOTORIA</a:t>
            </a:r>
          </a:p>
        </p:txBody>
      </p:sp>
      <p:pic>
        <p:nvPicPr>
          <p:cNvPr id="29703" name="Picture 7" descr="http://t1.gstatic.com/images?q=tbn:ANd9GcSrZ-XDwlKhARtrVMEv7BI7bH-2QVSQkZ8ehazrXsU0EkA0GSrmiNibBV6LHQ"/>
          <p:cNvPicPr>
            <a:picLocks noChangeAspect="1" noChangeArrowheads="1"/>
          </p:cNvPicPr>
          <p:nvPr/>
        </p:nvPicPr>
        <p:blipFill>
          <a:blip r:embed="rId2" cstate="print"/>
          <a:srcRect/>
          <a:stretch>
            <a:fillRect/>
          </a:stretch>
        </p:blipFill>
        <p:spPr bwMode="auto">
          <a:xfrm>
            <a:off x="6758072" y="2090894"/>
            <a:ext cx="4013312" cy="3009984"/>
          </a:xfrm>
          <a:prstGeom prst="rect">
            <a:avLst/>
          </a:prstGeom>
          <a:noFill/>
        </p:spPr>
      </p:pic>
    </p:spTree>
    <p:extLst>
      <p:ext uri="{BB962C8B-B14F-4D97-AF65-F5344CB8AC3E}">
        <p14:creationId xmlns:p14="http://schemas.microsoft.com/office/powerpoint/2010/main" val="27717844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WordArt 3"/>
          <p:cNvSpPr>
            <a:spLocks noChangeArrowheads="1" noChangeShapeType="1" noTextEdit="1"/>
          </p:cNvSpPr>
          <p:nvPr/>
        </p:nvSpPr>
        <p:spPr bwMode="auto">
          <a:xfrm>
            <a:off x="812800" y="1006475"/>
            <a:ext cx="7924800" cy="793750"/>
          </a:xfrm>
          <a:prstGeom prst="rect">
            <a:avLst/>
          </a:prstGeom>
        </p:spPr>
        <p:txBody>
          <a:bodyPr wrap="none" fromWordArt="1">
            <a:prstTxWarp prst="textPlain">
              <a:avLst>
                <a:gd name="adj" fmla="val 50000"/>
              </a:avLst>
            </a:prstTxWarp>
          </a:bodyPr>
          <a:lstStyle/>
          <a:p>
            <a:r>
              <a:rPr lang="es-ES" sz="2400" b="1" kern="10"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Felix Titling"/>
              </a:rPr>
              <a:t>PUBLICIDAD MERCANTIL</a:t>
            </a:r>
          </a:p>
        </p:txBody>
      </p:sp>
      <p:sp>
        <p:nvSpPr>
          <p:cNvPr id="30724" name="Text Box 4"/>
          <p:cNvSpPr txBox="1">
            <a:spLocks noChangeArrowheads="1"/>
          </p:cNvSpPr>
          <p:nvPr/>
        </p:nvSpPr>
        <p:spPr bwMode="auto">
          <a:xfrm>
            <a:off x="1046480" y="2090420"/>
            <a:ext cx="5419328" cy="3739485"/>
          </a:xfrm>
          <a:prstGeom prst="rect">
            <a:avLst/>
          </a:prstGeom>
          <a:noFill/>
          <a:ln w="9525">
            <a:noFill/>
            <a:miter lim="800000"/>
            <a:headEnd/>
            <a:tailEnd/>
          </a:ln>
          <a:effectLst/>
        </p:spPr>
        <p:txBody>
          <a:bodyPr wrap="square">
            <a:spAutoFit/>
          </a:bodyPr>
          <a:lstStyle/>
          <a:p>
            <a:pPr>
              <a:lnSpc>
                <a:spcPct val="150000"/>
              </a:lnSpc>
              <a:spcBef>
                <a:spcPct val="50000"/>
              </a:spcBef>
            </a:pPr>
            <a:r>
              <a:rPr lang="es-ES" dirty="0">
                <a:solidFill>
                  <a:srgbClr val="660033"/>
                </a:solidFill>
              </a:rPr>
              <a:t>“</a:t>
            </a:r>
            <a:r>
              <a:rPr lang="es-ES" sz="1400" dirty="0">
                <a:cs typeface="Arial" pitchFamily="34" charset="0"/>
              </a:rPr>
              <a:t>DEBE PARTICIPAR LA APERTURA DEL ESTABLECIMIENTO O DESPACHO  DE SU PROPIEDAD, POR LOS MEDIOS DE COMUNICACIÓN QUE SEAN IDÓNEOS , EN LAS PLAZAS  EN QUE TENGAN DOMICILIO, SUCURSALES  RELACIONES O CORRESPONSALES MERCANTILES; ESTA INFORMACIÓN DARÁ A CONOCER EL NOMBRE DEL ESTABLECIMIENTO O DESPACHO, SU UBICACIÓN Y OBJETO, SI HAY PERSONA ENCARGADO DE SU ADMINISTRACIÓN, SU NOMBRE Y FIRMA; SI HAY  COMPAÑÍA,  SU NATURALEZA, LA INDICACIÓN DEL GERENTE O GERENTES, LA RAZÓN SOCIAL O DENOMINACIÓN, LA DESIGNACIÓN DE SUCURSALES O AGENCIAS SI LAS HUBIERE.                                                       </a:t>
            </a:r>
          </a:p>
        </p:txBody>
      </p:sp>
      <p:pic>
        <p:nvPicPr>
          <p:cNvPr id="2050" name="Picture 2" descr="Resultado de imagen para COMPRAS"/>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6792"/>
          <a:stretch/>
        </p:blipFill>
        <p:spPr bwMode="auto">
          <a:xfrm>
            <a:off x="7083614" y="2275840"/>
            <a:ext cx="4752785" cy="3651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167922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3376176" y="1941840"/>
            <a:ext cx="8297664" cy="3323987"/>
          </a:xfrm>
          <a:prstGeom prst="rect">
            <a:avLst/>
          </a:prstGeom>
          <a:noFill/>
          <a:ln w="9525">
            <a:noFill/>
            <a:miter lim="800000"/>
            <a:headEnd/>
            <a:tailEnd/>
          </a:ln>
          <a:effectLst/>
        </p:spPr>
        <p:txBody>
          <a:bodyPr wrap="square">
            <a:spAutoFit/>
          </a:bodyPr>
          <a:lstStyle/>
          <a:p>
            <a:pPr>
              <a:spcBef>
                <a:spcPct val="50000"/>
              </a:spcBef>
            </a:pPr>
            <a:r>
              <a:rPr lang="es-ES" sz="2800" dirty="0">
                <a:latin typeface="Poor Richard" pitchFamily="18" charset="0"/>
              </a:rPr>
              <a:t>“El comerciante deba dar parte, en igual forma, de las modificaciones  que sufra  cualquiera de las circunstancias referidas.”</a:t>
            </a:r>
          </a:p>
          <a:p>
            <a:pPr>
              <a:spcBef>
                <a:spcPct val="50000"/>
              </a:spcBef>
            </a:pPr>
            <a:r>
              <a:rPr lang="es-ES" sz="2800" dirty="0">
                <a:latin typeface="Poor Richard" pitchFamily="18" charset="0"/>
              </a:rPr>
              <a:t>No encontradas  en </a:t>
            </a:r>
            <a:r>
              <a:rPr lang="es-MX" sz="2800" dirty="0">
                <a:latin typeface="Poor Richard" pitchFamily="18" charset="0"/>
              </a:rPr>
              <a:t> </a:t>
            </a:r>
            <a:r>
              <a:rPr lang="es-ES" sz="2800" dirty="0">
                <a:latin typeface="Poor Richard" pitchFamily="18" charset="0"/>
              </a:rPr>
              <a:t>la ley misma una disposición como sanción p</a:t>
            </a:r>
            <a:r>
              <a:rPr lang="es-MX" sz="2800" dirty="0">
                <a:latin typeface="Poor Richard" pitchFamily="18" charset="0"/>
              </a:rPr>
              <a:t>a</a:t>
            </a:r>
            <a:r>
              <a:rPr lang="es-ES" sz="2800" dirty="0" err="1">
                <a:latin typeface="Poor Richard" pitchFamily="18" charset="0"/>
              </a:rPr>
              <a:t>ra</a:t>
            </a:r>
            <a:r>
              <a:rPr lang="es-ES" sz="2800" dirty="0">
                <a:latin typeface="Poor Richard" pitchFamily="18" charset="0"/>
              </a:rPr>
              <a:t> el comerciante  que dejara de cumplir con una de las obligaciones  del Art...16º al violarla  no incurre en responsabilidad legal.</a:t>
            </a:r>
          </a:p>
        </p:txBody>
      </p:sp>
      <p:pic>
        <p:nvPicPr>
          <p:cNvPr id="31749" name="Picture 5" descr="http://t1.gstatic.com/images?q=tbn:ANd9GcR8Evz6ONABqIYh8_Pwh3ImPJlf960ix9c1Yl_lR4ZppRORo1y3RQ"/>
          <p:cNvPicPr>
            <a:picLocks noChangeAspect="1" noChangeArrowheads="1"/>
          </p:cNvPicPr>
          <p:nvPr/>
        </p:nvPicPr>
        <p:blipFill>
          <a:blip r:embed="rId2" cstate="print"/>
          <a:srcRect/>
          <a:stretch>
            <a:fillRect/>
          </a:stretch>
        </p:blipFill>
        <p:spPr bwMode="auto">
          <a:xfrm>
            <a:off x="460049" y="2506129"/>
            <a:ext cx="2626052" cy="2195408"/>
          </a:xfrm>
          <a:prstGeom prst="rect">
            <a:avLst/>
          </a:prstGeom>
          <a:noFill/>
        </p:spPr>
      </p:pic>
    </p:spTree>
    <p:extLst>
      <p:ext uri="{BB962C8B-B14F-4D97-AF65-F5344CB8AC3E}">
        <p14:creationId xmlns:p14="http://schemas.microsoft.com/office/powerpoint/2010/main" val="253110083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1148080" y="1348740"/>
            <a:ext cx="7086600" cy="4339650"/>
          </a:xfrm>
          <a:prstGeom prst="rect">
            <a:avLst/>
          </a:prstGeom>
          <a:noFill/>
          <a:ln w="9525">
            <a:noFill/>
            <a:miter lim="800000"/>
            <a:headEnd/>
            <a:tailEnd/>
          </a:ln>
          <a:effectLst/>
        </p:spPr>
        <p:txBody>
          <a:bodyPr>
            <a:spAutoFit/>
          </a:bodyPr>
          <a:lstStyle/>
          <a:p>
            <a:pPr algn="ctr">
              <a:spcBef>
                <a:spcPct val="50000"/>
              </a:spcBef>
            </a:pPr>
            <a:r>
              <a:rPr lang="es-ES" sz="2400" dirty="0">
                <a:cs typeface="Arial" pitchFamily="34" charset="0"/>
              </a:rPr>
              <a:t>Normalmente, Los Comerciantes Al Iniciar  Sus Negocios   Hacen Publicidad, Pero No Precisamente Para Cumplir Con El Precepto Que Se Comenta</a:t>
            </a:r>
            <a:r>
              <a:rPr lang="es-MX" sz="2400" dirty="0">
                <a:cs typeface="Arial" pitchFamily="34" charset="0"/>
              </a:rPr>
              <a:t>,</a:t>
            </a:r>
            <a:r>
              <a:rPr lang="es-ES" sz="2400" dirty="0">
                <a:cs typeface="Arial" pitchFamily="34" charset="0"/>
              </a:rPr>
              <a:t> Sino Mas Bien Con El Afán De Incrementar Los Intereses  De Su Negocio  Y De Acuerdo Con Las Indicaciones De Sus Publicistas.</a:t>
            </a:r>
          </a:p>
          <a:p>
            <a:pPr algn="ctr">
              <a:spcBef>
                <a:spcPct val="50000"/>
              </a:spcBef>
            </a:pPr>
            <a:r>
              <a:rPr lang="es-ES" sz="2400" dirty="0">
                <a:cs typeface="Arial" pitchFamily="34" charset="0"/>
              </a:rPr>
              <a:t>Podemos Concluir Que La Obligación  De Publicidad De Su Calidad Mercantil No Funciona, Dado Que  Carece De Una Sanción.</a:t>
            </a:r>
          </a:p>
        </p:txBody>
      </p:sp>
      <p:pic>
        <p:nvPicPr>
          <p:cNvPr id="32774" name="Picture 6" descr="http://t1.gstatic.com/images?q=tbn:ANd9GcTv2b7IAtMN-xuk1SIUP4QDi7wjqvwgO17CGxvBiS024GbxwSdEDFgdMxtq"/>
          <p:cNvPicPr>
            <a:picLocks noChangeAspect="1" noChangeArrowheads="1"/>
          </p:cNvPicPr>
          <p:nvPr/>
        </p:nvPicPr>
        <p:blipFill>
          <a:blip r:embed="rId2" cstate="print"/>
          <a:srcRect/>
          <a:stretch>
            <a:fillRect/>
          </a:stretch>
        </p:blipFill>
        <p:spPr bwMode="auto">
          <a:xfrm>
            <a:off x="8869055" y="2767989"/>
            <a:ext cx="2576935" cy="2515088"/>
          </a:xfrm>
          <a:prstGeom prst="rect">
            <a:avLst/>
          </a:prstGeom>
          <a:noFill/>
        </p:spPr>
      </p:pic>
    </p:spTree>
    <p:extLst>
      <p:ext uri="{BB962C8B-B14F-4D97-AF65-F5344CB8AC3E}">
        <p14:creationId xmlns:p14="http://schemas.microsoft.com/office/powerpoint/2010/main" val="345992278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WordArt 3"/>
          <p:cNvSpPr>
            <a:spLocks noChangeArrowheads="1" noChangeShapeType="1" noTextEdit="1"/>
          </p:cNvSpPr>
          <p:nvPr/>
        </p:nvSpPr>
        <p:spPr bwMode="auto">
          <a:xfrm>
            <a:off x="2209800" y="838200"/>
            <a:ext cx="7772400" cy="838200"/>
          </a:xfrm>
          <a:prstGeom prst="rect">
            <a:avLst/>
          </a:prstGeom>
        </p:spPr>
        <p:txBody>
          <a:bodyPr wrap="none" fromWordArt="1">
            <a:prstTxWarp prst="textDoubleWave1">
              <a:avLst>
                <a:gd name="adj1" fmla="val 6500"/>
                <a:gd name="adj2" fmla="val 0"/>
              </a:avLst>
            </a:prstTxWarp>
          </a:bodyPr>
          <a:lstStyle/>
          <a:p>
            <a:r>
              <a:rPr lang="es-ES" sz="2400" b="1" kern="10"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Gill Sans MT Condensed" panose="020B0506020104020203" pitchFamily="34" charset="0"/>
              </a:rPr>
              <a:t>REGISTRO DE COMERCIO</a:t>
            </a:r>
          </a:p>
        </p:txBody>
      </p:sp>
      <p:sp>
        <p:nvSpPr>
          <p:cNvPr id="33796" name="Text Box 4"/>
          <p:cNvSpPr txBox="1">
            <a:spLocks noChangeArrowheads="1"/>
          </p:cNvSpPr>
          <p:nvPr/>
        </p:nvSpPr>
        <p:spPr bwMode="auto">
          <a:xfrm>
            <a:off x="660400" y="3032761"/>
            <a:ext cx="6289040" cy="1477328"/>
          </a:xfrm>
          <a:prstGeom prst="rect">
            <a:avLst/>
          </a:prstGeom>
          <a:noFill/>
          <a:ln w="9525">
            <a:noFill/>
            <a:miter lim="800000"/>
            <a:headEnd/>
            <a:tailEnd/>
          </a:ln>
          <a:effectLst/>
        </p:spPr>
        <p:txBody>
          <a:bodyPr wrap="square">
            <a:spAutoFit/>
          </a:bodyPr>
          <a:lstStyle/>
          <a:p>
            <a:pPr algn="l">
              <a:spcBef>
                <a:spcPct val="50000"/>
              </a:spcBef>
            </a:pPr>
            <a:r>
              <a:rPr lang="es-ES" dirty="0">
                <a:cs typeface="Arial" pitchFamily="34" charset="0"/>
              </a:rPr>
              <a:t>E</a:t>
            </a:r>
            <a:r>
              <a:rPr lang="es-ES" dirty="0" smtClean="0">
                <a:cs typeface="Arial" pitchFamily="34" charset="0"/>
              </a:rPr>
              <a:t>s </a:t>
            </a:r>
            <a:r>
              <a:rPr lang="es-ES" dirty="0">
                <a:cs typeface="Arial" pitchFamily="34" charset="0"/>
              </a:rPr>
              <a:t>una institución  que tiene por objeto hacer la inscripción personal de  los comerciantes  y poner al alcance de cualquier persona  todos aquellos actos y contratos que afecten  de modo importante  las condiciones  económicas  y jurídicas de los mismos</a:t>
            </a:r>
            <a:r>
              <a:rPr lang="es-ES" dirty="0"/>
              <a:t>.</a:t>
            </a:r>
          </a:p>
        </p:txBody>
      </p:sp>
      <p:pic>
        <p:nvPicPr>
          <p:cNvPr id="33802" name="Picture 10" descr="http://t0.gstatic.com/images?q=tbn:ANd9GcSNwefm4VTIW3hZbOfdfaF2BPnX0OmmcLMETKdryhPFJhj7hJ47"/>
          <p:cNvPicPr>
            <a:picLocks noChangeAspect="1" noChangeArrowheads="1"/>
          </p:cNvPicPr>
          <p:nvPr/>
        </p:nvPicPr>
        <p:blipFill>
          <a:blip r:embed="rId2" cstate="print"/>
          <a:srcRect/>
          <a:stretch>
            <a:fillRect/>
          </a:stretch>
        </p:blipFill>
        <p:spPr bwMode="auto">
          <a:xfrm>
            <a:off x="7042576" y="2362201"/>
            <a:ext cx="4011112" cy="3111767"/>
          </a:xfrm>
          <a:prstGeom prst="rect">
            <a:avLst/>
          </a:prstGeom>
          <a:noFill/>
        </p:spPr>
      </p:pic>
    </p:spTree>
    <p:extLst>
      <p:ext uri="{BB962C8B-B14F-4D97-AF65-F5344CB8AC3E}">
        <p14:creationId xmlns:p14="http://schemas.microsoft.com/office/powerpoint/2010/main" val="277817327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WordArt 3"/>
          <p:cNvSpPr>
            <a:spLocks noChangeArrowheads="1" noChangeShapeType="1" noTextEdit="1"/>
          </p:cNvSpPr>
          <p:nvPr/>
        </p:nvSpPr>
        <p:spPr bwMode="auto">
          <a:xfrm>
            <a:off x="1727200" y="980440"/>
            <a:ext cx="8229600" cy="1219200"/>
          </a:xfrm>
          <a:prstGeom prst="rect">
            <a:avLst/>
          </a:prstGeom>
        </p:spPr>
        <p:txBody>
          <a:bodyPr wrap="none" fromWordArt="1">
            <a:prstTxWarp prst="textPlain">
              <a:avLst>
                <a:gd name="adj" fmla="val 50000"/>
              </a:avLst>
            </a:prstTxWarp>
          </a:bodyPr>
          <a:lstStyle/>
          <a:p>
            <a:r>
              <a:rPr lang="es-ES" sz="2400" b="1" kern="1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Cooper Black" panose="0208090404030B020404" pitchFamily="18" charset="0"/>
              </a:rPr>
              <a:t>FINALIDADES DE LA INSTITUCION.</a:t>
            </a:r>
          </a:p>
        </p:txBody>
      </p:sp>
      <p:sp>
        <p:nvSpPr>
          <p:cNvPr id="34820" name="Text Box 4"/>
          <p:cNvSpPr txBox="1">
            <a:spLocks noChangeArrowheads="1"/>
          </p:cNvSpPr>
          <p:nvPr/>
        </p:nvSpPr>
        <p:spPr bwMode="auto">
          <a:xfrm>
            <a:off x="645160" y="3385455"/>
            <a:ext cx="6832600" cy="1477328"/>
          </a:xfrm>
          <a:prstGeom prst="rect">
            <a:avLst/>
          </a:prstGeom>
          <a:noFill/>
          <a:ln w="9525">
            <a:noFill/>
            <a:miter lim="800000"/>
            <a:headEnd/>
            <a:tailEnd/>
          </a:ln>
          <a:effectLst/>
        </p:spPr>
        <p:txBody>
          <a:bodyPr wrap="square">
            <a:spAutoFit/>
          </a:bodyPr>
          <a:lstStyle/>
          <a:p>
            <a:pPr>
              <a:spcBef>
                <a:spcPct val="50000"/>
              </a:spcBef>
            </a:pPr>
            <a:r>
              <a:rPr lang="es-ES" dirty="0" smtClean="0"/>
              <a:t>En </a:t>
            </a:r>
            <a:r>
              <a:rPr lang="es-ES" dirty="0"/>
              <a:t>cualquier termino permitir  a quienes entran en relación con el comerciante, el conocimiento real de sus propiedades, primero y sus negocios después; garantizar a quienes conceden créditos  al comerciante contra cualquier manejo indebido que este hiciera de aquel y finalmente evitar  transformar la actividad de los negocios.</a:t>
            </a:r>
          </a:p>
        </p:txBody>
      </p:sp>
      <p:pic>
        <p:nvPicPr>
          <p:cNvPr id="34823" name="Picture 7" descr="http://t3.gstatic.com/images?q=tbn:ANd9GcSFj0Bufzv0XUY41JSjLBvt85JeGPWPUIf68Fn8WkOMVtR_3oOAgGU85puxHw"/>
          <p:cNvPicPr>
            <a:picLocks noChangeAspect="1" noChangeArrowheads="1"/>
          </p:cNvPicPr>
          <p:nvPr/>
        </p:nvPicPr>
        <p:blipFill>
          <a:blip r:embed="rId2" cstate="print"/>
          <a:srcRect/>
          <a:stretch>
            <a:fillRect/>
          </a:stretch>
        </p:blipFill>
        <p:spPr bwMode="auto">
          <a:xfrm>
            <a:off x="7612058" y="2802481"/>
            <a:ext cx="3531770" cy="2643277"/>
          </a:xfrm>
          <a:prstGeom prst="rect">
            <a:avLst/>
          </a:prstGeom>
          <a:noFill/>
        </p:spPr>
      </p:pic>
    </p:spTree>
    <p:extLst>
      <p:ext uri="{BB962C8B-B14F-4D97-AF65-F5344CB8AC3E}">
        <p14:creationId xmlns:p14="http://schemas.microsoft.com/office/powerpoint/2010/main" val="148758618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1828800" y="381000"/>
            <a:ext cx="8305800" cy="946150"/>
          </a:xfrm>
          <a:prstGeom prst="rect">
            <a:avLst/>
          </a:prstGeom>
          <a:noFill/>
          <a:ln w="9525">
            <a:noFill/>
            <a:miter lim="800000"/>
            <a:headEnd/>
            <a:tailEnd/>
          </a:ln>
          <a:effectLst/>
        </p:spPr>
        <p:txBody>
          <a:bodyPr>
            <a:spAutoFit/>
          </a:bodyPr>
          <a:lstStyle/>
          <a:p>
            <a:pPr algn="l">
              <a:spcBef>
                <a:spcPct val="50000"/>
              </a:spcBef>
            </a:pPr>
            <a:r>
              <a:rPr lang="es-ES" sz="2800" dirty="0">
                <a:solidFill>
                  <a:srgbClr val="9900CC"/>
                </a:solidFill>
                <a:latin typeface="Ravie" pitchFamily="82" charset="0"/>
              </a:rPr>
              <a:t>	</a:t>
            </a:r>
            <a:r>
              <a:rPr lang="es-E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Cooper Black" panose="0208090404030B020404" pitchFamily="18" charset="0"/>
                <a:cs typeface="Arial" pitchFamily="34" charset="0"/>
              </a:rPr>
              <a:t>CONTENIDO DE LA HOJA DE INSCRIPCION DEL COMERCIANTE</a:t>
            </a:r>
            <a:r>
              <a:rPr lang="es-E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Cooper Black" panose="0208090404030B020404" pitchFamily="18" charset="0"/>
              </a:rPr>
              <a:t>.</a:t>
            </a:r>
          </a:p>
        </p:txBody>
      </p:sp>
      <p:sp>
        <p:nvSpPr>
          <p:cNvPr id="35843" name="Text Box 3"/>
          <p:cNvSpPr txBox="1">
            <a:spLocks noChangeArrowheads="1"/>
          </p:cNvSpPr>
          <p:nvPr/>
        </p:nvSpPr>
        <p:spPr bwMode="auto">
          <a:xfrm>
            <a:off x="1905000" y="1676400"/>
            <a:ext cx="8229600" cy="2862322"/>
          </a:xfrm>
          <a:prstGeom prst="rect">
            <a:avLst/>
          </a:prstGeom>
          <a:noFill/>
          <a:ln w="9525">
            <a:noFill/>
            <a:miter lim="800000"/>
            <a:headEnd/>
            <a:tailEnd/>
          </a:ln>
          <a:effectLst/>
        </p:spPr>
        <p:txBody>
          <a:bodyPr>
            <a:spAutoFit/>
          </a:bodyPr>
          <a:lstStyle/>
          <a:p>
            <a:pPr marL="457200" indent="-457200">
              <a:spcBef>
                <a:spcPct val="50000"/>
              </a:spcBef>
              <a:buFontTx/>
              <a:buAutoNum type="alphaUcParenR"/>
            </a:pPr>
            <a:r>
              <a:rPr lang="es-ES" dirty="0">
                <a:cs typeface="Arial" pitchFamily="34" charset="0"/>
              </a:rPr>
              <a:t>Nombre O Razón Social.</a:t>
            </a:r>
          </a:p>
          <a:p>
            <a:pPr marL="457200" indent="-457200">
              <a:spcBef>
                <a:spcPct val="50000"/>
              </a:spcBef>
              <a:buFontTx/>
              <a:buAutoNum type="alphaUcParenR"/>
            </a:pPr>
            <a:r>
              <a:rPr lang="es-ES" dirty="0">
                <a:cs typeface="Arial" pitchFamily="34" charset="0"/>
              </a:rPr>
              <a:t>Clase De Comercio U Operaciones a Que Se Dedica</a:t>
            </a:r>
          </a:p>
          <a:p>
            <a:pPr marL="457200" indent="-457200">
              <a:spcBef>
                <a:spcPct val="50000"/>
              </a:spcBef>
              <a:buFontTx/>
              <a:buAutoNum type="alphaUcParenR"/>
            </a:pPr>
            <a:r>
              <a:rPr lang="es-ES" dirty="0">
                <a:cs typeface="Arial" pitchFamily="34" charset="0"/>
              </a:rPr>
              <a:t>La Fecha En Que  Deba Comenzar  Sus Operaciones .</a:t>
            </a:r>
          </a:p>
          <a:p>
            <a:pPr marL="457200" indent="-457200">
              <a:spcBef>
                <a:spcPct val="50000"/>
              </a:spcBef>
              <a:buFontTx/>
              <a:buAutoNum type="alphaUcParenR"/>
            </a:pPr>
            <a:r>
              <a:rPr lang="es-ES" dirty="0">
                <a:cs typeface="Arial" pitchFamily="34" charset="0"/>
              </a:rPr>
              <a:t>Domicilio, Con Especificación De Sucursales  Que Hubiere Establecido</a:t>
            </a:r>
          </a:p>
          <a:p>
            <a:pPr marL="457200" indent="-457200">
              <a:spcBef>
                <a:spcPct val="50000"/>
              </a:spcBef>
              <a:buFontTx/>
              <a:buAutoNum type="alphaUcParenR"/>
            </a:pPr>
            <a:r>
              <a:rPr lang="es-ES" dirty="0">
                <a:cs typeface="Arial" pitchFamily="34" charset="0"/>
              </a:rPr>
              <a:t>Las Escrituras De La Constitución  De La Sociedad Mercantil</a:t>
            </a:r>
          </a:p>
          <a:p>
            <a:pPr marL="457200" indent="-457200">
              <a:spcBef>
                <a:spcPct val="50000"/>
              </a:spcBef>
              <a:buFontTx/>
              <a:buAutoNum type="alphaUcParenR"/>
            </a:pPr>
            <a:r>
              <a:rPr lang="es-ES" dirty="0">
                <a:cs typeface="Arial" pitchFamily="34" charset="0"/>
              </a:rPr>
              <a:t>El Acta De La Primera Junta General.</a:t>
            </a:r>
          </a:p>
          <a:p>
            <a:pPr marL="457200" indent="-457200">
              <a:spcBef>
                <a:spcPct val="50000"/>
              </a:spcBef>
              <a:buFontTx/>
              <a:buAutoNum type="alphaUcParenR"/>
            </a:pPr>
            <a:r>
              <a:rPr lang="es-ES" dirty="0">
                <a:cs typeface="Arial" pitchFamily="34" charset="0"/>
              </a:rPr>
              <a:t>Los Poderes  Generales Y Nombramientos  Y Revocación De Los Mismos.</a:t>
            </a:r>
          </a:p>
        </p:txBody>
      </p:sp>
      <p:sp>
        <p:nvSpPr>
          <p:cNvPr id="35845" name="AutoShape 5" descr="data:image/jpg;base64,/9j/4AAQSkZJRgABAQAAAQABAAD/2wBDAAkGBwgHBgkIBwgKCgkLDRYPDQwMDRsUFRAWIB0iIiAdHx8kKDQsJCYxJx8fLT0tMTU3Ojo6Iys/RD84QzQ5Ojf/2wBDAQoKCg0MDRoPDxo3JR8lNzc3Nzc3Nzc3Nzc3Nzc3Nzc3Nzc3Nzc3Nzc3Nzc3Nzc3Nzc3Nzc3Nzc3Nzc3Nzc3Nzf/wAARCACFAMMDASIAAhEBAxEB/8QAHAAAAQUBAQEAAAAAAAAAAAAAAAECBAUGAwcI/8QARBAAAgECBAIGBwUFBQkBAAAAAQIAAxEEEiExBUEGEyJRYXEygZGhscHRFCNS0uEHM0Ji8BUWJHKSJTRUY2SCosLi8f/EABcBAQEBAQAAAAAAAAAAAAAAAAABAgP/xAAbEQEBAAMBAQEAAAAAAAAAAAAAAQIREjEhQf/aAAwDAQACEQMRAD8A8PiDeLElCxwjYoMKUiEWJaRBEijeSEwWJcArQqEHY2tCo4jxO5wNdGtUAU+OvwjkwwvZ3P8A2iJTSOdowyeMPSXcE91zH2pD0aaDxt9Y2IFOm9Q2RGY+AvJVLhuLcZhRIG1yQJ1Lna58uUVazL6DsD5xs0jYnCVMM4FUAA7MNjONpbriqtWm1Oo2dToVZbyFicOaZzJcp47r5/WNrpGEW8D6vVEMIdGwiXhBGxSY0mUF40mF4SKLwiXhASJCEqCOESEDoCLcohMSLpIOmGF6oJ2GtpoeG1iQUJXTYn4TNoxRgRLHC1zTqKwO/OSrF7jcH19LNSBLjYd8omQq3ntNBQxLMgbrDfukHiVBWDVgR3uBuD3iGlYbqTmv6oikWsbAxpcgFRr84qanUesbiVHUKde8DQxpXMCCffFDKSCdz4R11YkDlrIEUhSQDt8pNw9JsQBZrMNs1jfwkFm7QItpFDEaqbEG94q7LjuHdUC9DtADVAdV8fL4SvMtaLurIwBzA7gx2NwAqAvh1VanNBs3l3HwklLFQY0xWBUkEEEGxvGmbZJeNMUxJEEQwMSWLBCEIUkXeJCRksIQlDosKSGo6ou7GwM1WE6NYSqe1VrkeoX7+Ui6Za07YbOxyIjMQdMouZu8J0f4fRIP2ZCe+p2viZa08NSoKBTpqB3KAAI0SMbgMBxGoB/hqgX+ey/GXFDgGLqfvalNVO66maAC25FvOdqSHILL6hHLW2ep9CcOzE1MZUB/CgAA9t5YYXoJw/rEb7ViGIIJGZbH3S+w4YXuthyFt5ZYZiWsFGUc7XmpEQavRPguKzNU4VRFWxsaTsmviAZ5fj+jfGMFi2w9fCsrDUOCMjA8w09uw7pYNURUHeez75RdL0VsVQIOnVjbzMZeEedYLopiK4+9xNOnt6IJ+ktqfQMuunED5Gl/9S/wKgt6MvMKg/CJJjtWCq9Acegvh8XQfTZgy/C8qsR0d43ggRVwFSogPpUbOPdr7p6yocgH0gNgeWnlFQKrlR/msNT85eCV4viMJQxSAMzU8Xbd1tc9zfWUuKw1bC1TSr0yjjWxG47/ACnvuMwWGxY/xOGpVraElLkevl7ZR8V6F8J4ihVesoN/CVa+U+uTmxbqvF4G03nEP2Z4+nc4DGUMQOQqKUPt1EyvFuAcT4QofH4VqaFsofMCpPgQfCRjSriRTElBCEJQkIRZlCQixJaLHglLrcaptogLH4T0LAUCmHUXI0ufM6zI9FcJnOYrrUa23Ian5zd0kCrZjvJPWvwLSUoFZQ1vHkZ0dGY5QPWdLRVWnc3FzzisNbjYbXM0EREFyCxtztaSaYQm5UEW0ubzgi5QDcZfP9JKorlOZjZr6A/qYErDg8qSWHOx+ksKJIIvSU+NiAPdIlK6knNqdgSJOokooIqXI3zEbzUE3DhFI7FieaNv8JQdLh/jKQubCkNTYd80eFLZlVyuVv4cszXS0A8TIsBlRQB3aCTPwQMD6UvcLqbWPslHgvT17hL7C7AGTEdlp6A2UnlewMeKZuDU5C57Rt5RuhfUpcHvAM6KVewZtFNg3d8ZsL1ZPbItYaA93vtOeXKAV0HeutvZ9Z1pqUGlrnexvf8AryjiRrsxXfSBDfRy7drWwIFtJlP2hYX7X0exDAAtStVGmtgdfcTNkEU2IBW2gsb3HnK3imEXE4KvQZgy1VZbjXQi3zmcoseAHeNnStTalVenUFmRireYnMzLIhCEoSLEhMoWKil2CqLsxsB3mNln0ep5+IrUsCKKmpr37D3kSjX9H8IKYCBdKS5CQdyd/h75olUAgCwFtrSu4PRy0lJLAkk6bEbD3CWSjU87C0RqnjKLm4OkFDg2GRfHc+y0buhzCxOloqrq2WmQTue/2kSh1NS5Jdbt3kfUyZQoGy30tucwHykPDsSps6jusw0Hqk2ipIHZOmws3tgTadIkqWOxvo5Hyk6hSe1ywLnkGIA9XzkOkt11S5texVrE+2TcOKNwoBz8xY6eyaE3CplYFqWY29IEEj3TMdLGJ4s5Gmi6EfyiajDsgYIrvT00J28tZlulh/2vVF72C69/ZEzn4RDwigs2pAsNZe4HJlGVtPFjKPA+l7JeYWmgt2Et5CMROQsCQBa52yHX1wKkve415hrkd1rjScylIvc1Ep1Aw9LLe3drJApOBdXFQX7WhGnha86BWJADENYDmpt8DGtTzXGW676jTz1v8o5QLlEJQ2tddx8PnEZgQetFrX/eACw776bwOTrlvcWvq3f8/lItZC6FwlhYgXPKTnRSMrp2fIctec51QjLdHsSL6jl65mz4R4P0ywv2PpHjUtlV36xR4Nr8SZRzc/tSwbU8fhsVpaojUyR3qbj3N7phpgvohCEqEixLQmUF9ZpOjmHK4Z6g9KtUyL5L+pHsmcA1m94VhBSr4fCkfuKYzf5rXPvPuj8WNDhUyIEzaAAAATtnVVF2sTsL6zmoSmmVAAO4eydgBew0sNppQMxVcuXe9zeDBzY5y19hYAesmNqKKjAdo2G1iYC1L0rr3mwufOB2XO+XK9hzIbMfdpJlCkrZSFtr3FvXIauq5W3z/wARcm/s/oSdQAKWFm8chtb+ucCctK+puADY2pmTFQhOyArkfhPyMhUsqkZlF73uKZ9Un0sotUIVQdyQwmhMoWtkY2J5ZiPYCJj+lRLcXxAUeiwGt7bCbLDVCagysjC+mWpcgeRmK6UuRxbFm40qHeZz8J654EEsLm2moAl5hEJZSXbs6WvpKLAakEnkJfYO+aMRY0812GTMLjmO6dFoIXzmkoPgg+I1jKbBS1yBoN/XOodi1gGt3gTYa9IWADZTyBc29jXEcQyrYkaC4Gqm3q+k6hxoDYnmf/0QOQ3KKFP4h+kDgWVlFkZb6grr+vujSiMTlZSbagixnUq1wwGbvs1/cZzqEgEPpY6Zha3le8DBftNwBrcFq1gBmoOrjTlsfjPIzPoHj+HGLwNWjUU/fIyai97jwngFZDTdkYWKsQR3TnS+GQiQhksSLEgWHAsMMVxKirj7tD1lS/4V1M3HB0qVnrYlmytUc7C/j85mOjqijw/F4gjWoRSU+8zYcKp1KdJFLWFrnsczqdYanxOCE1ACzW3sJ1FICmF6ypYC1r2jQTnuq3FwDOgbU5ha3jNaQhqENZNbnkCx/WCksBa73vqVGvtM5PUpqyoSGJ3GaPAUjsG9tlWnfy/oyKmLqpRiADpYsB8JPoUmVVBIuP5yBKykyhkuzZtgmlr/ADljTLplv1t2aw7SgmBYUaRUFgqgnftnX1yZTRjbLpz0qfpIFGkVIydaBbkw19sn0syi5esotvZfbNixoIxYdprDmcp/WYTpKR/bGKJt+8M2+Hdwcxdsth2WTXzvMJ0kObi+MOw60/G0xn4sc8HUCtrcg22F5ocEb7g+ZmcwRUtp4CX+AYE2ttzjEq3pKC+qg6Dl4mdhlzm6HTnbS8jrZmAsDoTrOwIphVAUAnkSBNo7KF3DEX5ZoCx1VgR5WjSuZTYudiMrDXWIcwc2Wx7iD8uUoV6bk3JJu3I/WcmNgTYjnvb6zoO0LZh5q4+cY6rpe2Ygbgg384RAxgNRGW40HIgzwzpnghgukOLRRZHbrFHcG1nvVempDLl7RFr3BIHdPKP2n4Ig4TFhWsL0ibad4nOtfjAQjsp5C4hMs6NhFi01Z2CKCSxtpKjQ8EqnEUcPhurUU0fkdWJ3Jm3oXsPGZbo/hvs1nqAoFXS49InnNAuJTKbNrbumY0saRuoPI6x7Eqh3Pq1kJMQoG+nLSK2JLWASoy32AM3s06rZWAKVFZj3gE/TlFBzMQzBMrHN94dfqYymlVtaeBrN49WT8p3FHGqMxwNQDl2D9JNrp1w7UkABNPMVsLknTuEnYVkaoTkRe/7se/naVwr1kIDimh2s9QL8TOh4iaI7dfCL54pPzRumlxSqUxYMFqsezmNI+Hu8pY0+p7SWohbi/ZmWHSLD0xdsXg9P+oU/OT8F0hpVkZ6VXD1VU2OSqDYx2vLXYfMpUClYX3FS9h655/0iCniWJzA/vWI9s1PD+OpUzv1VTJTtmZVzATM8awlbF4+tUphUpO5YO+mhPdvJllLFmKJgaiq5AFhptNDgKotaVuC4VhqZvXxVRmtsqhR85b0KOBUDKanrcyTJeanIc5Chit1IuD5SZTzAD75j6hb4Ssvh19B2Uj+a8d1gU9mtfzAmpmnFWgXSxZX/AMw+kBTIZnKoWOujEe2Vn2x1Pphh3R68RynUA+N9Ze04q06u6gk9o8yBe85PSYLYdsW7yCZFHEqdrkkX5mOXHU7EFwT4mXqJzS1NfSogEDcC8xnTjBfbOD4imEN0+8W+mo/Sa6pXVxdLed5XcRQVlKkZgylSPOS3ayPDLBdABaEk46j9lxlbDsUvTcrqITm1pTR9Gq9GqlSmbMjBgfGEJuuK6XpPxNVtnpHS2tMaeyPXpdxgJl68W8v1hCI1XNelPGEBK4uoL/8AMf6xrdKeMsCDjan+o/WEJUcKvH+JVRlqYp2HcTeR24jiWWxZCPGmp+UISAHEsWt+rq5CeaKFPtAjv7Vx/wDxdX2whIEHFMfawxmIA7hUIEBxTiABVcbiVB3AqsPnCECy4D0p4pwTG/aaNc1wVKPSrszq6ncb6ec0dTp45LMcAbOBlQVgAvP8Hq9UISWNY2oWP6Z4vEUh9nR8MVOpR1Nx/pkf++mNX+PEnzrL+SEJJIvVd/7244EHrK5vrq6bd3oRR0p4kw/3ir/4flhCXRumnpPxIAnr232yp+WMHSniJ1NZ9/w0/wAkIQu6R+l2OpojOzufNB/6TpQ6V42sMxZwDy7H5IQhZfqQ3STiKkiniKijyT8s60uluNFMUsQOuOb0zlU+5YQmaVTYriVKvialWrhMzsxuTVOvssIQhMsv/9k="/>
          <p:cNvSpPr>
            <a:spLocks noChangeAspect="1" noChangeArrowheads="1"/>
          </p:cNvSpPr>
          <p:nvPr/>
        </p:nvSpPr>
        <p:spPr bwMode="auto">
          <a:xfrm>
            <a:off x="1617663" y="-541338"/>
            <a:ext cx="1657350" cy="1133476"/>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35847" name="AutoShape 7" descr="data:image/jpg;base64,/9j/4AAQSkZJRgABAQAAAQABAAD/2wBDAAkGBwgHBgkIBwgKCgkLDRYPDQwMDRsUFRAWIB0iIiAdHx8kKDQsJCYxJx8fLT0tMTU3Ojo6Iys/RD84QzQ5Ojf/2wBDAQoKCg0MDRoPDxo3JR8lNzc3Nzc3Nzc3Nzc3Nzc3Nzc3Nzc3Nzc3Nzc3Nzc3Nzc3Nzc3Nzc3Nzc3Nzc3Nzc3Nzf/wAARCACFAMMDASIAAhEBAxEB/8QAHAAAAQUBAQEAAAAAAAAAAAAAAAECBAUGAwcI/8QARBAAAgECBAIGBwUFBQkBAAAAAQIAAxEEEiExBUEGEyJRYXEygZGhscHRFCNS0uEHM0Ji8BUWJHKSJTRUY2SCosLi8f/EABcBAQEBAQAAAAAAAAAAAAAAAAABAgP/xAAbEQEBAAMBAQEAAAAAAAAAAAAAAQIREjEhQf/aAAwDAQACEQMRAD8A8PiDeLElCxwjYoMKUiEWJaRBEijeSEwWJcArQqEHY2tCo4jxO5wNdGtUAU+OvwjkwwvZ3P8A2iJTSOdowyeMPSXcE91zH2pD0aaDxt9Y2IFOm9Q2RGY+AvJVLhuLcZhRIG1yQJ1Lna58uUVazL6DsD5xs0jYnCVMM4FUAA7MNjONpbriqtWm1Oo2dToVZbyFicOaZzJcp47r5/WNrpGEW8D6vVEMIdGwiXhBGxSY0mUF40mF4SKLwiXhASJCEqCOESEDoCLcohMSLpIOmGF6oJ2GtpoeG1iQUJXTYn4TNoxRgRLHC1zTqKwO/OSrF7jcH19LNSBLjYd8omQq3ntNBQxLMgbrDfukHiVBWDVgR3uBuD3iGlYbqTmv6oikWsbAxpcgFRr84qanUesbiVHUKde8DQxpXMCCffFDKSCdz4R11YkDlrIEUhSQDt8pNw9JsQBZrMNs1jfwkFm7QItpFDEaqbEG94q7LjuHdUC9DtADVAdV8fL4SvMtaLurIwBzA7gx2NwAqAvh1VanNBs3l3HwklLFQY0xWBUkEEEGxvGmbZJeNMUxJEEQwMSWLBCEIUkXeJCRksIQlDosKSGo6ou7GwM1WE6NYSqe1VrkeoX7+Ui6Za07YbOxyIjMQdMouZu8J0f4fRIP2ZCe+p2viZa08NSoKBTpqB3KAAI0SMbgMBxGoB/hqgX+ey/GXFDgGLqfvalNVO66maAC25FvOdqSHILL6hHLW2ep9CcOzE1MZUB/CgAA9t5YYXoJw/rEb7ViGIIJGZbH3S+w4YXuthyFt5ZYZiWsFGUc7XmpEQavRPguKzNU4VRFWxsaTsmviAZ5fj+jfGMFi2w9fCsrDUOCMjA8w09uw7pYNURUHeez75RdL0VsVQIOnVjbzMZeEedYLopiK4+9xNOnt6IJ+ktqfQMuunED5Gl/9S/wKgt6MvMKg/CJJjtWCq9Acegvh8XQfTZgy/C8qsR0d43ggRVwFSogPpUbOPdr7p6yocgH0gNgeWnlFQKrlR/msNT85eCV4viMJQxSAMzU8Xbd1tc9zfWUuKw1bC1TSr0yjjWxG47/ACnvuMwWGxY/xOGpVraElLkevl7ZR8V6F8J4ihVesoN/CVa+U+uTmxbqvF4G03nEP2Z4+nc4DGUMQOQqKUPt1EyvFuAcT4QofH4VqaFsofMCpPgQfCRjSriRTElBCEJQkIRZlCQixJaLHglLrcaptogLH4T0LAUCmHUXI0ufM6zI9FcJnOYrrUa23Ian5zd0kCrZjvJPWvwLSUoFZQ1vHkZ0dGY5QPWdLRVWnc3FzzisNbjYbXM0EREFyCxtztaSaYQm5UEW0ubzgi5QDcZfP9JKorlOZjZr6A/qYErDg8qSWHOx+ksKJIIvSU+NiAPdIlK6knNqdgSJOokooIqXI3zEbzUE3DhFI7FieaNv8JQdLh/jKQubCkNTYd80eFLZlVyuVv4cszXS0A8TIsBlRQB3aCTPwQMD6UvcLqbWPslHgvT17hL7C7AGTEdlp6A2UnlewMeKZuDU5C57Rt5RuhfUpcHvAM6KVewZtFNg3d8ZsL1ZPbItYaA93vtOeXKAV0HeutvZ9Z1pqUGlrnexvf8AryjiRrsxXfSBDfRy7drWwIFtJlP2hYX7X0exDAAtStVGmtgdfcTNkEU2IBW2gsb3HnK3imEXE4KvQZgy1VZbjXQi3zmcoseAHeNnStTalVenUFmRireYnMzLIhCEoSLEhMoWKil2CqLsxsB3mNln0ep5+IrUsCKKmpr37D3kSjX9H8IKYCBdKS5CQdyd/h75olUAgCwFtrSu4PRy0lJLAkk6bEbD3CWSjU87C0RqnjKLm4OkFDg2GRfHc+y0buhzCxOloqrq2WmQTue/2kSh1NS5Jdbt3kfUyZQoGy30tucwHykPDsSps6jusw0Hqk2ipIHZOmws3tgTadIkqWOxvo5Hyk6hSe1ywLnkGIA9XzkOkt11S5texVrE+2TcOKNwoBz8xY6eyaE3CplYFqWY29IEEj3TMdLGJ4s5Gmi6EfyiajDsgYIrvT00J28tZlulh/2vVF72C69/ZEzn4RDwigs2pAsNZe4HJlGVtPFjKPA+l7JeYWmgt2Et5CMROQsCQBa52yHX1wKkve415hrkd1rjScylIvc1Ep1Aw9LLe3drJApOBdXFQX7WhGnha86BWJADENYDmpt8DGtTzXGW676jTz1v8o5QLlEJQ2tddx8PnEZgQetFrX/eACw776bwOTrlvcWvq3f8/lItZC6FwlhYgXPKTnRSMrp2fIctec51QjLdHsSL6jl65mz4R4P0ywv2PpHjUtlV36xR4Nr8SZRzc/tSwbU8fhsVpaojUyR3qbj3N7phpgvohCEqEixLQmUF9ZpOjmHK4Z6g9KtUyL5L+pHsmcA1m94VhBSr4fCkfuKYzf5rXPvPuj8WNDhUyIEzaAAAATtnVVF2sTsL6zmoSmmVAAO4eydgBew0sNppQMxVcuXe9zeDBzY5y19hYAesmNqKKjAdo2G1iYC1L0rr3mwufOB2XO+XK9hzIbMfdpJlCkrZSFtr3FvXIauq5W3z/wARcm/s/oSdQAKWFm8chtb+ucCctK+puADY2pmTFQhOyArkfhPyMhUsqkZlF73uKZ9Un0sotUIVQdyQwmhMoWtkY2J5ZiPYCJj+lRLcXxAUeiwGt7bCbLDVCagysjC+mWpcgeRmK6UuRxbFm40qHeZz8J654EEsLm2moAl5hEJZSXbs6WvpKLAakEnkJfYO+aMRY0812GTMLjmO6dFoIXzmkoPgg+I1jKbBS1yBoN/XOodi1gGt3gTYa9IWADZTyBc29jXEcQyrYkaC4Gqm3q+k6hxoDYnmf/0QOQ3KKFP4h+kDgWVlFkZb6grr+vujSiMTlZSbagixnUq1wwGbvs1/cZzqEgEPpY6Zha3le8DBftNwBrcFq1gBmoOrjTlsfjPIzPoHj+HGLwNWjUU/fIyai97jwngFZDTdkYWKsQR3TnS+GQiQhksSLEgWHAsMMVxKirj7tD1lS/4V1M3HB0qVnrYlmytUc7C/j85mOjqijw/F4gjWoRSU+8zYcKp1KdJFLWFrnsczqdYanxOCE1ACzW3sJ1FICmF6ypYC1r2jQTnuq3FwDOgbU5ha3jNaQhqENZNbnkCx/WCksBa73vqVGvtM5PUpqyoSGJ3GaPAUjsG9tlWnfy/oyKmLqpRiADpYsB8JPoUmVVBIuP5yBKykyhkuzZtgmlr/ADljTLplv1t2aw7SgmBYUaRUFgqgnftnX1yZTRjbLpz0qfpIFGkVIydaBbkw19sn0syi5esotvZfbNixoIxYdprDmcp/WYTpKR/bGKJt+8M2+Hdwcxdsth2WTXzvMJ0kObi+MOw60/G0xn4sc8HUCtrcg22F5ocEb7g+ZmcwRUtp4CX+AYE2ttzjEq3pKC+qg6Dl4mdhlzm6HTnbS8jrZmAsDoTrOwIphVAUAnkSBNo7KF3DEX5ZoCx1VgR5WjSuZTYudiMrDXWIcwc2Wx7iD8uUoV6bk3JJu3I/WcmNgTYjnvb6zoO0LZh5q4+cY6rpe2Ygbgg384RAxgNRGW40HIgzwzpnghgukOLRRZHbrFHcG1nvVempDLl7RFr3BIHdPKP2n4Ig4TFhWsL0ibad4nOtfjAQjsp5C4hMs6NhFi01Z2CKCSxtpKjQ8EqnEUcPhurUU0fkdWJ3Jm3oXsPGZbo/hvs1nqAoFXS49InnNAuJTKbNrbumY0saRuoPI6x7Eqh3Pq1kJMQoG+nLSK2JLWASoy32AM3s06rZWAKVFZj3gE/TlFBzMQzBMrHN94dfqYymlVtaeBrN49WT8p3FHGqMxwNQDl2D9JNrp1w7UkABNPMVsLknTuEnYVkaoTkRe/7se/naVwr1kIDimh2s9QL8TOh4iaI7dfCL54pPzRumlxSqUxYMFqsezmNI+Hu8pY0+p7SWohbi/ZmWHSLD0xdsXg9P+oU/OT8F0hpVkZ6VXD1VU2OSqDYx2vLXYfMpUClYX3FS9h655/0iCniWJzA/vWI9s1PD+OpUzv1VTJTtmZVzATM8awlbF4+tUphUpO5YO+mhPdvJllLFmKJgaiq5AFhptNDgKotaVuC4VhqZvXxVRmtsqhR85b0KOBUDKanrcyTJeanIc5Chit1IuD5SZTzAD75j6hb4Ssvh19B2Uj+a8d1gU9mtfzAmpmnFWgXSxZX/AMw+kBTIZnKoWOujEe2Vn2x1Pphh3R68RynUA+N9Ze04q06u6gk9o8yBe85PSYLYdsW7yCZFHEqdrkkX5mOXHU7EFwT4mXqJzS1NfSogEDcC8xnTjBfbOD4imEN0+8W+mo/Sa6pXVxdLed5XcRQVlKkZgylSPOS3ayPDLBdABaEk46j9lxlbDsUvTcrqITm1pTR9Gq9GqlSmbMjBgfGEJuuK6XpPxNVtnpHS2tMaeyPXpdxgJl68W8v1hCI1XNelPGEBK4uoL/8AMf6xrdKeMsCDjan+o/WEJUcKvH+JVRlqYp2HcTeR24jiWWxZCPGmp+UISAHEsWt+rq5CeaKFPtAjv7Vx/wDxdX2whIEHFMfawxmIA7hUIEBxTiABVcbiVB3AqsPnCECy4D0p4pwTG/aaNc1wVKPSrszq6ncb6ec0dTp45LMcAbOBlQVgAvP8Hq9UISWNY2oWP6Z4vEUh9nR8MVOpR1Nx/pkf++mNX+PEnzrL+SEJJIvVd/7244EHrK5vrq6bd3oRR0p4kw/3ir/4flhCXRumnpPxIAnr232yp+WMHSniJ1NZ9/w0/wAkIQu6R+l2OpojOzufNB/6TpQ6V42sMxZwDy7H5IQhZfqQ3STiKkiniKijyT8s60uluNFMUsQOuOb0zlU+5YQmaVTYriVKvialWrhMzsxuTVOvssIQhMsv/9k="/>
          <p:cNvSpPr>
            <a:spLocks noChangeAspect="1" noChangeArrowheads="1"/>
          </p:cNvSpPr>
          <p:nvPr/>
        </p:nvSpPr>
        <p:spPr bwMode="auto">
          <a:xfrm>
            <a:off x="1617663" y="-541338"/>
            <a:ext cx="1657350" cy="1133476"/>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35849" name="Picture 9" descr="http://t2.gstatic.com/images?q=tbn:ANd9GcTGIRY-Ys5arnWbJD8sIqAghMrrpguYwH1BIGpDYo6-1r6s4fHC4ty9ftQ9"/>
          <p:cNvPicPr>
            <a:picLocks noChangeAspect="1" noChangeArrowheads="1"/>
          </p:cNvPicPr>
          <p:nvPr/>
        </p:nvPicPr>
        <p:blipFill>
          <a:blip r:embed="rId2" cstate="print"/>
          <a:srcRect/>
          <a:stretch>
            <a:fillRect/>
          </a:stretch>
        </p:blipFill>
        <p:spPr bwMode="auto">
          <a:xfrm>
            <a:off x="8121104" y="4538722"/>
            <a:ext cx="3515767" cy="1921664"/>
          </a:xfrm>
          <a:prstGeom prst="rect">
            <a:avLst/>
          </a:prstGeom>
          <a:noFill/>
        </p:spPr>
      </p:pic>
    </p:spTree>
    <p:extLst>
      <p:ext uri="{BB962C8B-B14F-4D97-AF65-F5344CB8AC3E}">
        <p14:creationId xmlns:p14="http://schemas.microsoft.com/office/powerpoint/2010/main" val="121011210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6418580" y="1358900"/>
            <a:ext cx="4474776" cy="3277820"/>
          </a:xfrm>
          <a:prstGeom prst="rect">
            <a:avLst/>
          </a:prstGeom>
          <a:noFill/>
          <a:ln w="9525">
            <a:noFill/>
            <a:miter lim="800000"/>
            <a:headEnd/>
            <a:tailEnd/>
          </a:ln>
          <a:effectLst/>
        </p:spPr>
        <p:txBody>
          <a:bodyPr wrap="square">
            <a:spAutoFit/>
          </a:bodyPr>
          <a:lstStyle/>
          <a:p>
            <a:pPr marL="609600" indent="-609600">
              <a:spcBef>
                <a:spcPct val="50000"/>
              </a:spcBef>
            </a:pPr>
            <a:r>
              <a:rPr lang="es-ES" dirty="0"/>
              <a:t>h</a:t>
            </a:r>
            <a:r>
              <a:rPr lang="es-ES" dirty="0">
                <a:cs typeface="Arial" pitchFamily="34" charset="0"/>
              </a:rPr>
              <a:t>) Aumento o disminución del capital en las sociedades  anónimas y en comandita por acciones .</a:t>
            </a:r>
          </a:p>
          <a:p>
            <a:pPr marL="609600" indent="-609600">
              <a:spcBef>
                <a:spcPct val="50000"/>
              </a:spcBef>
              <a:buFontTx/>
              <a:buAutoNum type="romanUcParenR"/>
            </a:pPr>
            <a:r>
              <a:rPr lang="es-ES" dirty="0">
                <a:cs typeface="Arial" pitchFamily="34" charset="0"/>
              </a:rPr>
              <a:t>Las fianzas de los corredores.</a:t>
            </a:r>
          </a:p>
          <a:p>
            <a:pPr marL="609600" indent="-609600">
              <a:spcBef>
                <a:spcPct val="50000"/>
              </a:spcBef>
            </a:pPr>
            <a:endParaRPr lang="es-ES" dirty="0" smtClean="0">
              <a:cs typeface="Arial" pitchFamily="34" charset="0"/>
            </a:endParaRPr>
          </a:p>
          <a:p>
            <a:pPr marL="609600" indent="-609600">
              <a:spcBef>
                <a:spcPct val="50000"/>
              </a:spcBef>
            </a:pPr>
            <a:r>
              <a:rPr lang="es-ES" dirty="0" smtClean="0">
                <a:cs typeface="Arial" pitchFamily="34" charset="0"/>
              </a:rPr>
              <a:t>El </a:t>
            </a:r>
            <a:r>
              <a:rPr lang="es-ES" dirty="0">
                <a:cs typeface="Arial" pitchFamily="34" charset="0"/>
              </a:rPr>
              <a:t>Art..27º del código de comercio establece “la falta de registro de documentos  hará que en caso de quiebra esta se tenga como fraudulenta, salvo en prueba en contrario.”</a:t>
            </a:r>
          </a:p>
        </p:txBody>
      </p:sp>
      <p:pic>
        <p:nvPicPr>
          <p:cNvPr id="36869" name="Picture 5" descr="http://t3.gstatic.com/images?q=tbn:ANd9GcTFuCEzpWaQZhXcmVf896z5sWZj5zEQP_AMBpX8CA_odw1Ve-Azcg"/>
          <p:cNvPicPr>
            <a:picLocks noChangeAspect="1" noChangeArrowheads="1"/>
          </p:cNvPicPr>
          <p:nvPr/>
        </p:nvPicPr>
        <p:blipFill>
          <a:blip r:embed="rId2" cstate="print"/>
          <a:srcRect/>
          <a:stretch>
            <a:fillRect/>
          </a:stretch>
        </p:blipFill>
        <p:spPr bwMode="auto">
          <a:xfrm>
            <a:off x="1610360" y="2013620"/>
            <a:ext cx="3951266" cy="2304256"/>
          </a:xfrm>
          <a:prstGeom prst="rect">
            <a:avLst/>
          </a:prstGeom>
          <a:noFill/>
        </p:spPr>
      </p:pic>
    </p:spTree>
    <p:extLst>
      <p:ext uri="{BB962C8B-B14F-4D97-AF65-F5344CB8AC3E}">
        <p14:creationId xmlns:p14="http://schemas.microsoft.com/office/powerpoint/2010/main" val="388157039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6850" name="Rectangle 2"/>
          <p:cNvSpPr>
            <a:spLocks noGrp="1" noChangeArrowheads="1"/>
          </p:cNvSpPr>
          <p:nvPr>
            <p:ph type="ctrTitle" idx="4294967295"/>
          </p:nvPr>
        </p:nvSpPr>
        <p:spPr>
          <a:xfrm rot="20972443">
            <a:off x="5099050" y="471488"/>
            <a:ext cx="7092950" cy="2087562"/>
          </a:xfrm>
        </p:spPr>
        <p:txBody>
          <a:bodyPr/>
          <a:lstStyle/>
          <a:p>
            <a:pPr marL="54864" fontAlgn="auto">
              <a:spcAft>
                <a:spcPts val="0"/>
              </a:spcAft>
              <a:defRPr/>
            </a:pPr>
            <a:r>
              <a:rPr lang="es-E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SOCIEDADES MERCANTILES</a:t>
            </a:r>
          </a:p>
        </p:txBody>
      </p:sp>
      <p:sp>
        <p:nvSpPr>
          <p:cNvPr id="206851" name="Rectangle 3"/>
          <p:cNvSpPr>
            <a:spLocks noGrp="1" noChangeArrowheads="1"/>
          </p:cNvSpPr>
          <p:nvPr>
            <p:ph type="subTitle" idx="4294967295"/>
          </p:nvPr>
        </p:nvSpPr>
        <p:spPr>
          <a:xfrm>
            <a:off x="5794375" y="3178175"/>
            <a:ext cx="6397625" cy="1736725"/>
          </a:xfrm>
        </p:spPr>
        <p:txBody>
          <a:bodyPr rtlCol="0">
            <a:normAutofit/>
          </a:bodyPr>
          <a:lstStyle/>
          <a:p>
            <a:pPr marL="0" indent="0" algn="ctr" fontAlgn="auto">
              <a:spcBef>
                <a:spcPts val="0"/>
              </a:spcBef>
              <a:spcAft>
                <a:spcPts val="0"/>
              </a:spcAft>
              <a:buClr>
                <a:schemeClr val="tx1">
                  <a:shade val="95000"/>
                </a:schemeClr>
              </a:buClr>
              <a:buNone/>
              <a:defRPr/>
            </a:pPr>
            <a:r>
              <a:rPr lang="es-ES" sz="4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EL COMERCIANTE COLECTIVO</a:t>
            </a:r>
          </a:p>
          <a:p>
            <a:pPr marL="0" indent="0" algn="ctr" fontAlgn="auto">
              <a:spcBef>
                <a:spcPts val="0"/>
              </a:spcBef>
              <a:spcAft>
                <a:spcPts val="0"/>
              </a:spcAft>
              <a:buClr>
                <a:schemeClr val="tx1">
                  <a:shade val="95000"/>
                </a:schemeClr>
              </a:buClr>
              <a:buNone/>
              <a:defRPr/>
            </a:pPr>
            <a:endParaRPr lang="es-ES" sz="4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79877" name="Picture 5" descr="http://t0.gstatic.com/images?q=tbn:ANd9GcS1B-SLsGfgsC0YHOuRhP0Xqw4mRW75rUlxGh5AaLk3pF_9FCfVB4ECdVMpK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1679" y="3547863"/>
            <a:ext cx="3109295" cy="2325851"/>
          </a:xfrm>
          <a:prstGeom prst="rect">
            <a:avLst/>
          </a:prstGeom>
          <a:noFill/>
          <a:ln>
            <a:noFill/>
          </a:ln>
          <a:scene3d>
            <a:camera prst="orthographicFront"/>
            <a:lightRig rig="threePt" dir="t"/>
          </a:scene3d>
          <a:sp3d>
            <a:bevelT prst="angle"/>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4" descr="http://noticiasbancarias.com/wp-content/uploads/2012/08/F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18690" y="759804"/>
            <a:ext cx="2607298" cy="2034196"/>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500482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0685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0" presetClass="entr" presetSubtype="0" fill="hold" grpId="0" nodeType="clickEffect">
                                  <p:stCondLst>
                                    <p:cond delay="0"/>
                                  </p:stCondLst>
                                  <p:childTnLst>
                                    <p:set>
                                      <p:cBhvr>
                                        <p:cTn id="10" dur="1" fill="hold">
                                          <p:stCondLst>
                                            <p:cond delay="0"/>
                                          </p:stCondLst>
                                        </p:cTn>
                                        <p:tgtEl>
                                          <p:spTgt spid="206851">
                                            <p:txEl>
                                              <p:pRg st="0" end="0"/>
                                            </p:txEl>
                                          </p:spTgt>
                                        </p:tgtEl>
                                        <p:attrNameLst>
                                          <p:attrName>style.visibility</p:attrName>
                                        </p:attrNameLst>
                                      </p:cBhvr>
                                      <p:to>
                                        <p:strVal val="visible"/>
                                      </p:to>
                                    </p:set>
                                    <p:animEffect transition="in" filter="wedge">
                                      <p:cBhvr>
                                        <p:cTn id="11" dur="500"/>
                                        <p:tgtEl>
                                          <p:spTgt spid="206851">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1" presetClass="exit" presetSubtype="0" fill="hold" nodeType="clickEffect">
                                  <p:stCondLst>
                                    <p:cond delay="0"/>
                                  </p:stCondLst>
                                  <p:childTnLst>
                                    <p:anim calcmode="discrete" valueType="str">
                                      <p:cBhvr>
                                        <p:cTn id="15" dur="1000"/>
                                        <p:tgtEl>
                                          <p:spTgt spid="79877"/>
                                        </p:tgtEl>
                                        <p:attrNameLst>
                                          <p:attrName>style.visibility</p:attrName>
                                        </p:attrNameLst>
                                      </p:cBhvr>
                                      <p:tavLst>
                                        <p:tav tm="0">
                                          <p:val>
                                            <p:strVal val="hidden"/>
                                          </p:val>
                                        </p:tav>
                                        <p:tav tm="50000">
                                          <p:val>
                                            <p:strVal val="visible"/>
                                          </p:val>
                                        </p:tav>
                                      </p:tavLst>
                                    </p:anim>
                                    <p:set>
                                      <p:cBhvr>
                                        <p:cTn id="16" dur="1" fill="hold">
                                          <p:stCondLst>
                                            <p:cond delay="999"/>
                                          </p:stCondLst>
                                        </p:cTn>
                                        <p:tgtEl>
                                          <p:spTgt spid="7987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1"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ctrTitle"/>
          </p:nvPr>
        </p:nvSpPr>
        <p:spPr>
          <a:xfrm>
            <a:off x="1905000" y="785814"/>
            <a:ext cx="8458200" cy="1500187"/>
          </a:xfrm>
        </p:spPr>
        <p:txBody>
          <a:bodyPr>
            <a:normAutofit fontScale="90000"/>
          </a:bodyPr>
          <a:lstStyle/>
          <a:p>
            <a:pPr eaLnBrk="1" fontAlgn="auto" hangingPunct="1">
              <a:spcAft>
                <a:spcPts val="0"/>
              </a:spcAft>
              <a:defRPr/>
            </a:pPr>
            <a:r>
              <a:rPr lang="es-MX" smtClean="0"/>
              <a:t>Propósitos de la unidad de aprendizaje</a:t>
            </a:r>
          </a:p>
        </p:txBody>
      </p:sp>
      <p:sp>
        <p:nvSpPr>
          <p:cNvPr id="10243" name="2 Subtítulo"/>
          <p:cNvSpPr>
            <a:spLocks noGrp="1"/>
          </p:cNvSpPr>
          <p:nvPr>
            <p:ph type="subTitle" idx="1"/>
          </p:nvPr>
        </p:nvSpPr>
        <p:spPr>
          <a:xfrm>
            <a:off x="2381250" y="2214564"/>
            <a:ext cx="8197850" cy="2687636"/>
          </a:xfrm>
        </p:spPr>
        <p:txBody>
          <a:bodyPr>
            <a:normAutofit/>
          </a:bodyPr>
          <a:lstStyle/>
          <a:p>
            <a:pPr algn="just" eaLnBrk="1" fontAlgn="auto" hangingPunct="1">
              <a:spcAft>
                <a:spcPts val="0"/>
              </a:spcAft>
              <a:buClr>
                <a:schemeClr val="tx1">
                  <a:shade val="95000"/>
                </a:schemeClr>
              </a:buClr>
              <a:buFont typeface="Wingdings" pitchFamily="2" charset="2"/>
              <a:buChar char="Ø"/>
              <a:defRPr/>
            </a:pPr>
            <a:r>
              <a:rPr lang="es-MX" sz="2800" dirty="0" smtClean="0"/>
              <a:t>Conocer e identificar las estructuras de conformación  de las sociedades mercantiles, e identificar las diferencias entre las diversas sociedades colectivas dentro del ámbito mercantil</a:t>
            </a:r>
          </a:p>
        </p:txBody>
      </p:sp>
    </p:spTree>
    <p:extLst>
      <p:ext uri="{BB962C8B-B14F-4D97-AF65-F5344CB8AC3E}">
        <p14:creationId xmlns:p14="http://schemas.microsoft.com/office/powerpoint/2010/main" val="2155980748"/>
      </p:ext>
    </p:extLst>
  </p:cSld>
  <p:clrMapOvr>
    <a:masterClrMapping/>
  </p:clrMapOvr>
  <p:transition spd="med">
    <p:cover dir="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7874" name="Rectangle 2"/>
          <p:cNvSpPr>
            <a:spLocks noGrp="1" noChangeArrowheads="1"/>
          </p:cNvSpPr>
          <p:nvPr>
            <p:ph type="title" idx="4294967295"/>
          </p:nvPr>
        </p:nvSpPr>
        <p:spPr>
          <a:xfrm>
            <a:off x="5351463" y="260350"/>
            <a:ext cx="6840537" cy="1143000"/>
          </a:xfrm>
        </p:spPr>
        <p:txBody>
          <a:bodyPr/>
          <a:lstStyle/>
          <a:p>
            <a:pPr marL="54864" fontAlgn="auto">
              <a:spcAft>
                <a:spcPts val="0"/>
              </a:spcAft>
              <a:defRPr/>
            </a:pPr>
            <a:r>
              <a:rPr lang="es-ES"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man Old Style" pitchFamily="18" charset="0"/>
              </a:rPr>
              <a:t>JUSTIFICACIÓN DE LAS SOCIEDADES MERCANTILES</a:t>
            </a:r>
          </a:p>
        </p:txBody>
      </p:sp>
      <p:grpSp>
        <p:nvGrpSpPr>
          <p:cNvPr id="99331" name="Group 95"/>
          <p:cNvGrpSpPr>
            <a:grpSpLocks/>
          </p:cNvGrpSpPr>
          <p:nvPr/>
        </p:nvGrpSpPr>
        <p:grpSpPr bwMode="auto">
          <a:xfrm>
            <a:off x="2667001" y="2062164"/>
            <a:ext cx="2170113" cy="4030663"/>
            <a:chOff x="720" y="1299"/>
            <a:chExt cx="1367" cy="2539"/>
          </a:xfrm>
        </p:grpSpPr>
        <p:sp>
          <p:nvSpPr>
            <p:cNvPr id="99362" name="AutoShape 52"/>
            <p:cNvSpPr>
              <a:spLocks noChangeArrowheads="1"/>
            </p:cNvSpPr>
            <p:nvPr/>
          </p:nvSpPr>
          <p:spPr bwMode="gray">
            <a:xfrm>
              <a:off x="720" y="1490"/>
              <a:ext cx="1363" cy="1800"/>
            </a:xfrm>
            <a:prstGeom prst="roundRect">
              <a:avLst>
                <a:gd name="adj" fmla="val 17509"/>
              </a:avLst>
            </a:prstGeom>
            <a:gradFill rotWithShape="1">
              <a:gsLst>
                <a:gs pos="0">
                  <a:srgbClr val="4E91D4"/>
                </a:gs>
                <a:gs pos="100000">
                  <a:srgbClr val="3477A4"/>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63" name="AutoShape 53"/>
            <p:cNvSpPr>
              <a:spLocks noChangeArrowheads="1"/>
            </p:cNvSpPr>
            <p:nvPr/>
          </p:nvSpPr>
          <p:spPr bwMode="gray">
            <a:xfrm>
              <a:off x="741" y="1495"/>
              <a:ext cx="1322" cy="1766"/>
            </a:xfrm>
            <a:prstGeom prst="roundRect">
              <a:avLst>
                <a:gd name="adj" fmla="val 16667"/>
              </a:avLst>
            </a:prstGeom>
            <a:solidFill>
              <a:srgbClr val="3CA1E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64" name="AutoShape 54"/>
            <p:cNvSpPr>
              <a:spLocks noChangeArrowheads="1"/>
            </p:cNvSpPr>
            <p:nvPr/>
          </p:nvSpPr>
          <p:spPr bwMode="gray">
            <a:xfrm>
              <a:off x="752" y="2795"/>
              <a:ext cx="1304" cy="447"/>
            </a:xfrm>
            <a:prstGeom prst="roundRect">
              <a:avLst>
                <a:gd name="adj" fmla="val 50000"/>
              </a:avLst>
            </a:prstGeom>
            <a:gradFill rotWithShape="1">
              <a:gsLst>
                <a:gs pos="0">
                  <a:srgbClr val="3CA1E6">
                    <a:alpha val="0"/>
                  </a:srgbClr>
                </a:gs>
                <a:gs pos="100000">
                  <a:srgbClr val="9BCFF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65" name="AutoShape 55"/>
            <p:cNvSpPr>
              <a:spLocks noChangeArrowheads="1"/>
            </p:cNvSpPr>
            <p:nvPr/>
          </p:nvSpPr>
          <p:spPr bwMode="gray">
            <a:xfrm>
              <a:off x="752" y="1509"/>
              <a:ext cx="1304" cy="446"/>
            </a:xfrm>
            <a:prstGeom prst="roundRect">
              <a:avLst>
                <a:gd name="adj" fmla="val 50000"/>
              </a:avLst>
            </a:prstGeom>
            <a:gradFill rotWithShape="1">
              <a:gsLst>
                <a:gs pos="0">
                  <a:srgbClr val="BEE0F7"/>
                </a:gs>
                <a:gs pos="100000">
                  <a:srgbClr val="3CA1E6">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66" name="AutoShape 56"/>
            <p:cNvSpPr>
              <a:spLocks noChangeArrowheads="1"/>
            </p:cNvSpPr>
            <p:nvPr/>
          </p:nvSpPr>
          <p:spPr bwMode="gray">
            <a:xfrm>
              <a:off x="724" y="3290"/>
              <a:ext cx="1363" cy="548"/>
            </a:xfrm>
            <a:prstGeom prst="roundRect">
              <a:avLst>
                <a:gd name="adj" fmla="val 40389"/>
              </a:avLst>
            </a:prstGeom>
            <a:gradFill rotWithShape="1">
              <a:gsLst>
                <a:gs pos="0">
                  <a:srgbClr val="B2B2B2"/>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67" name="AutoShape 57"/>
            <p:cNvSpPr>
              <a:spLocks noChangeArrowheads="1"/>
            </p:cNvSpPr>
            <p:nvPr/>
          </p:nvSpPr>
          <p:spPr bwMode="gray">
            <a:xfrm>
              <a:off x="752" y="3305"/>
              <a:ext cx="1304" cy="446"/>
            </a:xfrm>
            <a:prstGeom prst="roundRect">
              <a:avLst>
                <a:gd name="adj" fmla="val 50000"/>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nvGrpSpPr>
            <p:cNvPr id="99368" name="Group 58"/>
            <p:cNvGrpSpPr>
              <a:grpSpLocks/>
            </p:cNvGrpSpPr>
            <p:nvPr/>
          </p:nvGrpSpPr>
          <p:grpSpPr bwMode="auto">
            <a:xfrm>
              <a:off x="1189" y="1299"/>
              <a:ext cx="405" cy="392"/>
              <a:chOff x="1289" y="587"/>
              <a:chExt cx="668" cy="647"/>
            </a:xfrm>
          </p:grpSpPr>
          <p:sp>
            <p:nvSpPr>
              <p:cNvPr id="99371" name="Oval 59"/>
              <p:cNvSpPr>
                <a:spLocks noChangeArrowheads="1"/>
              </p:cNvSpPr>
              <p:nvPr/>
            </p:nvSpPr>
            <p:spPr bwMode="gray">
              <a:xfrm>
                <a:off x="1289" y="646"/>
                <a:ext cx="668" cy="540"/>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72" name="Oval 60"/>
              <p:cNvSpPr>
                <a:spLocks noChangeArrowheads="1"/>
              </p:cNvSpPr>
              <p:nvPr/>
            </p:nvSpPr>
            <p:spPr bwMode="gray">
              <a:xfrm>
                <a:off x="1296" y="587"/>
                <a:ext cx="646" cy="647"/>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73" name="Oval 61"/>
              <p:cNvSpPr>
                <a:spLocks noChangeArrowheads="1"/>
              </p:cNvSpPr>
              <p:nvPr/>
            </p:nvSpPr>
            <p:spPr bwMode="gray">
              <a:xfrm>
                <a:off x="1304" y="591"/>
                <a:ext cx="631" cy="63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74" name="Oval 62"/>
              <p:cNvSpPr>
                <a:spLocks noChangeArrowheads="1"/>
              </p:cNvSpPr>
              <p:nvPr/>
            </p:nvSpPr>
            <p:spPr bwMode="gray">
              <a:xfrm>
                <a:off x="1311" y="597"/>
                <a:ext cx="600" cy="589"/>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75" name="Oval 63"/>
              <p:cNvSpPr>
                <a:spLocks noChangeArrowheads="1"/>
              </p:cNvSpPr>
              <p:nvPr/>
            </p:nvSpPr>
            <p:spPr bwMode="gray">
              <a:xfrm>
                <a:off x="1346" y="613"/>
                <a:ext cx="533" cy="479"/>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sp>
          <p:nvSpPr>
            <p:cNvPr id="99369" name="Text Box 64"/>
            <p:cNvSpPr txBox="1">
              <a:spLocks noChangeArrowheads="1"/>
            </p:cNvSpPr>
            <p:nvPr/>
          </p:nvSpPr>
          <p:spPr bwMode="gray">
            <a:xfrm>
              <a:off x="1276" y="1354"/>
              <a:ext cx="22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sz="2400">
                  <a:solidFill>
                    <a:srgbClr val="000000"/>
                  </a:solidFill>
                </a:rPr>
                <a:t>1</a:t>
              </a:r>
            </a:p>
          </p:txBody>
        </p:sp>
        <p:sp>
          <p:nvSpPr>
            <p:cNvPr id="99370" name="Text Box 65"/>
            <p:cNvSpPr txBox="1">
              <a:spLocks noChangeArrowheads="1"/>
            </p:cNvSpPr>
            <p:nvPr/>
          </p:nvSpPr>
          <p:spPr bwMode="gray">
            <a:xfrm>
              <a:off x="768" y="1776"/>
              <a:ext cx="1296" cy="1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sz="1600">
                  <a:solidFill>
                    <a:srgbClr val="000000"/>
                  </a:solidFill>
                  <a:latin typeface="Verdana" panose="020B0604030504040204" pitchFamily="34" charset="0"/>
                </a:rPr>
                <a:t>La forma de sociedad mercantil (comerciante colectivo), ofrece ventajas como responsabilidad limitada</a:t>
              </a:r>
              <a:endParaRPr lang="en-US" altLang="es-MX" sz="1600">
                <a:solidFill>
                  <a:srgbClr val="000000"/>
                </a:solidFill>
                <a:latin typeface="Verdana" panose="020B0604030504040204" pitchFamily="34" charset="0"/>
              </a:endParaRPr>
            </a:p>
          </p:txBody>
        </p:sp>
      </p:grpSp>
      <p:grpSp>
        <p:nvGrpSpPr>
          <p:cNvPr id="99332" name="Group 96"/>
          <p:cNvGrpSpPr>
            <a:grpSpLocks/>
          </p:cNvGrpSpPr>
          <p:nvPr/>
        </p:nvGrpSpPr>
        <p:grpSpPr bwMode="auto">
          <a:xfrm>
            <a:off x="5029200" y="2062164"/>
            <a:ext cx="2166938" cy="4030663"/>
            <a:chOff x="2208" y="1299"/>
            <a:chExt cx="1365" cy="2539"/>
          </a:xfrm>
        </p:grpSpPr>
        <p:sp>
          <p:nvSpPr>
            <p:cNvPr id="99349" name="AutoShape 67"/>
            <p:cNvSpPr>
              <a:spLocks noChangeArrowheads="1"/>
            </p:cNvSpPr>
            <p:nvPr/>
          </p:nvSpPr>
          <p:spPr bwMode="gray">
            <a:xfrm>
              <a:off x="2208" y="1490"/>
              <a:ext cx="1363" cy="1800"/>
            </a:xfrm>
            <a:prstGeom prst="roundRect">
              <a:avLst>
                <a:gd name="adj" fmla="val 17509"/>
              </a:avLst>
            </a:prstGeom>
            <a:gradFill rotWithShape="1">
              <a:gsLst>
                <a:gs pos="0">
                  <a:srgbClr val="66AF35"/>
                </a:gs>
                <a:gs pos="100000">
                  <a:srgbClr val="588D3D"/>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50" name="AutoShape 68"/>
            <p:cNvSpPr>
              <a:spLocks noChangeArrowheads="1"/>
            </p:cNvSpPr>
            <p:nvPr/>
          </p:nvSpPr>
          <p:spPr bwMode="gray">
            <a:xfrm>
              <a:off x="2229" y="1495"/>
              <a:ext cx="1322" cy="1766"/>
            </a:xfrm>
            <a:prstGeom prst="roundRect">
              <a:avLst>
                <a:gd name="adj" fmla="val 16667"/>
              </a:avLst>
            </a:prstGeom>
            <a:solidFill>
              <a:srgbClr val="99D84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51" name="AutoShape 69"/>
            <p:cNvSpPr>
              <a:spLocks noChangeArrowheads="1"/>
            </p:cNvSpPr>
            <p:nvPr/>
          </p:nvSpPr>
          <p:spPr bwMode="gray">
            <a:xfrm>
              <a:off x="2240" y="2795"/>
              <a:ext cx="1304" cy="447"/>
            </a:xfrm>
            <a:prstGeom prst="roundRect">
              <a:avLst>
                <a:gd name="adj" fmla="val 50000"/>
              </a:avLst>
            </a:prstGeom>
            <a:gradFill rotWithShape="1">
              <a:gsLst>
                <a:gs pos="0">
                  <a:srgbClr val="99D844"/>
                </a:gs>
                <a:gs pos="100000">
                  <a:srgbClr val="C7EA9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52" name="AutoShape 70"/>
            <p:cNvSpPr>
              <a:spLocks noChangeArrowheads="1"/>
            </p:cNvSpPr>
            <p:nvPr/>
          </p:nvSpPr>
          <p:spPr bwMode="gray">
            <a:xfrm>
              <a:off x="2240" y="1509"/>
              <a:ext cx="1304" cy="446"/>
            </a:xfrm>
            <a:prstGeom prst="roundRect">
              <a:avLst>
                <a:gd name="adj" fmla="val 50000"/>
              </a:avLst>
            </a:prstGeom>
            <a:gradFill rotWithShape="1">
              <a:gsLst>
                <a:gs pos="0">
                  <a:srgbClr val="DDF2C1"/>
                </a:gs>
                <a:gs pos="100000">
                  <a:srgbClr val="99D84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53" name="Oval 71"/>
            <p:cNvSpPr>
              <a:spLocks noChangeArrowheads="1"/>
            </p:cNvSpPr>
            <p:nvPr/>
          </p:nvSpPr>
          <p:spPr bwMode="gray">
            <a:xfrm>
              <a:off x="2677" y="1335"/>
              <a:ext cx="405" cy="327"/>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54" name="Oval 72"/>
            <p:cNvSpPr>
              <a:spLocks noChangeArrowheads="1"/>
            </p:cNvSpPr>
            <p:nvPr/>
          </p:nvSpPr>
          <p:spPr bwMode="gray">
            <a:xfrm>
              <a:off x="2681" y="1299"/>
              <a:ext cx="392" cy="39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55" name="Oval 73"/>
            <p:cNvSpPr>
              <a:spLocks noChangeArrowheads="1"/>
            </p:cNvSpPr>
            <p:nvPr/>
          </p:nvSpPr>
          <p:spPr bwMode="gray">
            <a:xfrm>
              <a:off x="2686" y="1301"/>
              <a:ext cx="383" cy="383"/>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56" name="Oval 74"/>
            <p:cNvSpPr>
              <a:spLocks noChangeArrowheads="1"/>
            </p:cNvSpPr>
            <p:nvPr/>
          </p:nvSpPr>
          <p:spPr bwMode="gray">
            <a:xfrm>
              <a:off x="2690" y="1305"/>
              <a:ext cx="364" cy="357"/>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57" name="Oval 75"/>
            <p:cNvSpPr>
              <a:spLocks noChangeArrowheads="1"/>
            </p:cNvSpPr>
            <p:nvPr/>
          </p:nvSpPr>
          <p:spPr bwMode="gray">
            <a:xfrm>
              <a:off x="2712" y="1315"/>
              <a:ext cx="323" cy="290"/>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58" name="Text Box 76"/>
            <p:cNvSpPr txBox="1">
              <a:spLocks noChangeArrowheads="1"/>
            </p:cNvSpPr>
            <p:nvPr/>
          </p:nvSpPr>
          <p:spPr bwMode="gray">
            <a:xfrm>
              <a:off x="2764" y="1354"/>
              <a:ext cx="22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sz="2400">
                  <a:solidFill>
                    <a:srgbClr val="000000"/>
                  </a:solidFill>
                </a:rPr>
                <a:t>2</a:t>
              </a:r>
            </a:p>
          </p:txBody>
        </p:sp>
        <p:sp>
          <p:nvSpPr>
            <p:cNvPr id="99359" name="Text Box 77"/>
            <p:cNvSpPr txBox="1">
              <a:spLocks noChangeArrowheads="1"/>
            </p:cNvSpPr>
            <p:nvPr/>
          </p:nvSpPr>
          <p:spPr bwMode="gray">
            <a:xfrm>
              <a:off x="2256" y="1776"/>
              <a:ext cx="1296" cy="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n-US" altLang="es-MX" sz="1400">
                  <a:solidFill>
                    <a:srgbClr val="000000"/>
                  </a:solidFill>
                  <a:latin typeface="Verdana" panose="020B0604030504040204" pitchFamily="34" charset="0"/>
                </a:rPr>
                <a:t>Y</a:t>
              </a:r>
              <a:r>
                <a:rPr lang="es-ES" altLang="es-MX" sz="1400">
                  <a:solidFill>
                    <a:srgbClr val="000000"/>
                  </a:solidFill>
                  <a:latin typeface="Verdana" panose="020B0604030504040204" pitchFamily="34" charset="0"/>
                </a:rPr>
                <a:t> </a:t>
              </a:r>
              <a:r>
                <a:rPr lang="es-ES" altLang="es-MX">
                  <a:solidFill>
                    <a:srgbClr val="000000"/>
                  </a:solidFill>
                  <a:latin typeface="Verdana" panose="020B0604030504040204" pitchFamily="34" charset="0"/>
                </a:rPr>
                <a:t>la fácil y rápida transmisión de participaciones sociales</a:t>
              </a:r>
              <a:endParaRPr lang="en-US" altLang="es-MX">
                <a:solidFill>
                  <a:srgbClr val="000000"/>
                </a:solidFill>
                <a:latin typeface="Verdana" panose="020B0604030504040204" pitchFamily="34" charset="0"/>
              </a:endParaRPr>
            </a:p>
          </p:txBody>
        </p:sp>
        <p:sp>
          <p:nvSpPr>
            <p:cNvPr id="99360" name="AutoShape 78"/>
            <p:cNvSpPr>
              <a:spLocks noChangeArrowheads="1"/>
            </p:cNvSpPr>
            <p:nvPr/>
          </p:nvSpPr>
          <p:spPr bwMode="gray">
            <a:xfrm>
              <a:off x="2210" y="3290"/>
              <a:ext cx="1363" cy="548"/>
            </a:xfrm>
            <a:prstGeom prst="roundRect">
              <a:avLst>
                <a:gd name="adj" fmla="val 40389"/>
              </a:avLst>
            </a:prstGeom>
            <a:gradFill rotWithShape="1">
              <a:gsLst>
                <a:gs pos="0">
                  <a:srgbClr val="B2B2B2"/>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61" name="AutoShape 79"/>
            <p:cNvSpPr>
              <a:spLocks noChangeArrowheads="1"/>
            </p:cNvSpPr>
            <p:nvPr/>
          </p:nvSpPr>
          <p:spPr bwMode="gray">
            <a:xfrm>
              <a:off x="2238" y="3305"/>
              <a:ext cx="1304" cy="446"/>
            </a:xfrm>
            <a:prstGeom prst="roundRect">
              <a:avLst>
                <a:gd name="adj" fmla="val 50000"/>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grpSp>
        <p:nvGrpSpPr>
          <p:cNvPr id="99333" name="Group 97"/>
          <p:cNvGrpSpPr>
            <a:grpSpLocks/>
          </p:cNvGrpSpPr>
          <p:nvPr/>
        </p:nvGrpSpPr>
        <p:grpSpPr bwMode="auto">
          <a:xfrm>
            <a:off x="7385051" y="2062164"/>
            <a:ext cx="2170113" cy="4030663"/>
            <a:chOff x="3692" y="1299"/>
            <a:chExt cx="1367" cy="2539"/>
          </a:xfrm>
        </p:grpSpPr>
        <p:sp>
          <p:nvSpPr>
            <p:cNvPr id="99335" name="AutoShape 81"/>
            <p:cNvSpPr>
              <a:spLocks noChangeArrowheads="1"/>
            </p:cNvSpPr>
            <p:nvPr/>
          </p:nvSpPr>
          <p:spPr bwMode="gray">
            <a:xfrm>
              <a:off x="3696" y="1490"/>
              <a:ext cx="1363" cy="1800"/>
            </a:xfrm>
            <a:prstGeom prst="roundRect">
              <a:avLst>
                <a:gd name="adj" fmla="val 17509"/>
              </a:avLst>
            </a:prstGeom>
            <a:gradFill rotWithShape="1">
              <a:gsLst>
                <a:gs pos="0">
                  <a:srgbClr val="C16237"/>
                </a:gs>
                <a:gs pos="100000">
                  <a:srgbClr val="AB4E47"/>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36" name="AutoShape 82"/>
            <p:cNvSpPr>
              <a:spLocks noChangeArrowheads="1"/>
            </p:cNvSpPr>
            <p:nvPr/>
          </p:nvSpPr>
          <p:spPr bwMode="gray">
            <a:xfrm>
              <a:off x="3717" y="1495"/>
              <a:ext cx="1322" cy="1766"/>
            </a:xfrm>
            <a:prstGeom prst="roundRect">
              <a:avLst>
                <a:gd name="adj" fmla="val 16667"/>
              </a:avLst>
            </a:prstGeom>
            <a:solidFill>
              <a:srgbClr val="E98B6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37" name="AutoShape 83"/>
            <p:cNvSpPr>
              <a:spLocks noChangeArrowheads="1"/>
            </p:cNvSpPr>
            <p:nvPr/>
          </p:nvSpPr>
          <p:spPr bwMode="gray">
            <a:xfrm>
              <a:off x="3728" y="2795"/>
              <a:ext cx="1304" cy="447"/>
            </a:xfrm>
            <a:prstGeom prst="roundRect">
              <a:avLst>
                <a:gd name="adj" fmla="val 50000"/>
              </a:avLst>
            </a:prstGeom>
            <a:gradFill rotWithShape="1">
              <a:gsLst>
                <a:gs pos="0">
                  <a:srgbClr val="E98B65"/>
                </a:gs>
                <a:gs pos="100000">
                  <a:srgbClr val="F2BCA6"/>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38" name="AutoShape 84"/>
            <p:cNvSpPr>
              <a:spLocks noChangeArrowheads="1"/>
            </p:cNvSpPr>
            <p:nvPr/>
          </p:nvSpPr>
          <p:spPr bwMode="gray">
            <a:xfrm>
              <a:off x="3728" y="1509"/>
              <a:ext cx="1304" cy="446"/>
            </a:xfrm>
            <a:prstGeom prst="roundRect">
              <a:avLst>
                <a:gd name="adj" fmla="val 50000"/>
              </a:avLst>
            </a:prstGeom>
            <a:gradFill rotWithShape="1">
              <a:gsLst>
                <a:gs pos="0">
                  <a:srgbClr val="F8D8CC"/>
                </a:gs>
                <a:gs pos="100000">
                  <a:srgbClr val="E98B65"/>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nvGrpSpPr>
            <p:cNvPr id="99339" name="Group 85"/>
            <p:cNvGrpSpPr>
              <a:grpSpLocks/>
            </p:cNvGrpSpPr>
            <p:nvPr/>
          </p:nvGrpSpPr>
          <p:grpSpPr bwMode="auto">
            <a:xfrm>
              <a:off x="4165" y="1299"/>
              <a:ext cx="405" cy="392"/>
              <a:chOff x="1289" y="587"/>
              <a:chExt cx="668" cy="647"/>
            </a:xfrm>
          </p:grpSpPr>
          <p:sp>
            <p:nvSpPr>
              <p:cNvPr id="99344" name="Oval 86"/>
              <p:cNvSpPr>
                <a:spLocks noChangeArrowheads="1"/>
              </p:cNvSpPr>
              <p:nvPr/>
            </p:nvSpPr>
            <p:spPr bwMode="gray">
              <a:xfrm>
                <a:off x="1289" y="646"/>
                <a:ext cx="668" cy="540"/>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45" name="Oval 87"/>
              <p:cNvSpPr>
                <a:spLocks noChangeArrowheads="1"/>
              </p:cNvSpPr>
              <p:nvPr/>
            </p:nvSpPr>
            <p:spPr bwMode="gray">
              <a:xfrm>
                <a:off x="1296" y="587"/>
                <a:ext cx="646" cy="647"/>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46" name="Oval 88"/>
              <p:cNvSpPr>
                <a:spLocks noChangeArrowheads="1"/>
              </p:cNvSpPr>
              <p:nvPr/>
            </p:nvSpPr>
            <p:spPr bwMode="gray">
              <a:xfrm>
                <a:off x="1304" y="591"/>
                <a:ext cx="631" cy="63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47" name="Oval 89"/>
              <p:cNvSpPr>
                <a:spLocks noChangeArrowheads="1"/>
              </p:cNvSpPr>
              <p:nvPr/>
            </p:nvSpPr>
            <p:spPr bwMode="gray">
              <a:xfrm>
                <a:off x="1311" y="597"/>
                <a:ext cx="600" cy="589"/>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48" name="Oval 90"/>
              <p:cNvSpPr>
                <a:spLocks noChangeArrowheads="1"/>
              </p:cNvSpPr>
              <p:nvPr/>
            </p:nvSpPr>
            <p:spPr bwMode="gray">
              <a:xfrm>
                <a:off x="1346" y="613"/>
                <a:ext cx="533" cy="479"/>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sp>
          <p:nvSpPr>
            <p:cNvPr id="99340" name="Text Box 91"/>
            <p:cNvSpPr txBox="1">
              <a:spLocks noChangeArrowheads="1"/>
            </p:cNvSpPr>
            <p:nvPr/>
          </p:nvSpPr>
          <p:spPr bwMode="gray">
            <a:xfrm>
              <a:off x="4252" y="1354"/>
              <a:ext cx="22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sz="2400">
                  <a:solidFill>
                    <a:srgbClr val="000000"/>
                  </a:solidFill>
                </a:rPr>
                <a:t>3</a:t>
              </a:r>
            </a:p>
          </p:txBody>
        </p:sp>
        <p:sp>
          <p:nvSpPr>
            <p:cNvPr id="99341" name="Text Box 92"/>
            <p:cNvSpPr txBox="1">
              <a:spLocks noChangeArrowheads="1"/>
            </p:cNvSpPr>
            <p:nvPr/>
          </p:nvSpPr>
          <p:spPr bwMode="gray">
            <a:xfrm>
              <a:off x="3744" y="1776"/>
              <a:ext cx="1296" cy="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a:solidFill>
                    <a:srgbClr val="000000"/>
                  </a:solidFill>
                  <a:latin typeface="Verdana" panose="020B0604030504040204" pitchFamily="34" charset="0"/>
                </a:rPr>
                <a:t>Es por esto que ha desplazado en gran parte al comerciante individual</a:t>
              </a:r>
              <a:endParaRPr lang="en-US" altLang="es-MX">
                <a:solidFill>
                  <a:srgbClr val="000000"/>
                </a:solidFill>
                <a:latin typeface="Verdana" panose="020B0604030504040204" pitchFamily="34" charset="0"/>
              </a:endParaRPr>
            </a:p>
          </p:txBody>
        </p:sp>
        <p:sp>
          <p:nvSpPr>
            <p:cNvPr id="99342" name="AutoShape 93"/>
            <p:cNvSpPr>
              <a:spLocks noChangeArrowheads="1"/>
            </p:cNvSpPr>
            <p:nvPr/>
          </p:nvSpPr>
          <p:spPr bwMode="gray">
            <a:xfrm>
              <a:off x="3692" y="3290"/>
              <a:ext cx="1363" cy="548"/>
            </a:xfrm>
            <a:prstGeom prst="roundRect">
              <a:avLst>
                <a:gd name="adj" fmla="val 40389"/>
              </a:avLst>
            </a:prstGeom>
            <a:gradFill rotWithShape="1">
              <a:gsLst>
                <a:gs pos="0">
                  <a:srgbClr val="B2B2B2"/>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9343" name="AutoShape 94"/>
            <p:cNvSpPr>
              <a:spLocks noChangeArrowheads="1"/>
            </p:cNvSpPr>
            <p:nvPr/>
          </p:nvSpPr>
          <p:spPr bwMode="gray">
            <a:xfrm>
              <a:off x="3720" y="3305"/>
              <a:ext cx="1304" cy="446"/>
            </a:xfrm>
            <a:prstGeom prst="roundRect">
              <a:avLst>
                <a:gd name="adj" fmla="val 50000"/>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pic>
        <p:nvPicPr>
          <p:cNvPr id="49" name="Picture 74" descr="http://noticiasbancarias.com/wp-content/uploads/2012/08/F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8043" y="109564"/>
            <a:ext cx="1609445" cy="1255678"/>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115355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iterate type="lt">
                                    <p:tmAbs val="75"/>
                                  </p:iterate>
                                  <p:childTnLst>
                                    <p:set>
                                      <p:cBhvr>
                                        <p:cTn id="6" dur="1" fill="hold">
                                          <p:stCondLst>
                                            <p:cond delay="74"/>
                                          </p:stCondLst>
                                        </p:cTn>
                                        <p:tgtEl>
                                          <p:spTgt spid="2078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idx="4294967295"/>
          </p:nvPr>
        </p:nvSpPr>
        <p:spPr>
          <a:xfrm>
            <a:off x="3962400" y="404813"/>
            <a:ext cx="8229600" cy="1143000"/>
          </a:xfrm>
        </p:spPr>
        <p:txBody>
          <a:bodyPr/>
          <a:lstStyle/>
          <a:p>
            <a:pPr marL="54864" fontAlgn="auto">
              <a:spcAft>
                <a:spcPts val="0"/>
              </a:spcAft>
              <a:defRPr/>
            </a:pPr>
            <a:r>
              <a:rPr lang="es-E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Bookman Old Style" pitchFamily="18" charset="0"/>
              </a:rPr>
              <a:t>CONCEPTO</a:t>
            </a:r>
          </a:p>
        </p:txBody>
      </p:sp>
      <p:grpSp>
        <p:nvGrpSpPr>
          <p:cNvPr id="90115" name="Group 95"/>
          <p:cNvGrpSpPr>
            <a:grpSpLocks/>
          </p:cNvGrpSpPr>
          <p:nvPr/>
        </p:nvGrpSpPr>
        <p:grpSpPr bwMode="auto">
          <a:xfrm>
            <a:off x="2326482" y="1205550"/>
            <a:ext cx="2170113" cy="4030663"/>
            <a:chOff x="720" y="1299"/>
            <a:chExt cx="1367" cy="2539"/>
          </a:xfrm>
          <a:solidFill>
            <a:schemeClr val="accent1">
              <a:lumMod val="40000"/>
              <a:lumOff val="60000"/>
            </a:schemeClr>
          </a:solidFill>
        </p:grpSpPr>
        <p:sp>
          <p:nvSpPr>
            <p:cNvPr id="90147" name="AutoShape 52"/>
            <p:cNvSpPr>
              <a:spLocks noChangeArrowheads="1"/>
            </p:cNvSpPr>
            <p:nvPr/>
          </p:nvSpPr>
          <p:spPr bwMode="gray">
            <a:xfrm>
              <a:off x="720" y="1490"/>
              <a:ext cx="1363" cy="1800"/>
            </a:xfrm>
            <a:prstGeom prst="roundRect">
              <a:avLst>
                <a:gd name="adj" fmla="val 17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es-MX" dirty="0">
                <a:latin typeface="Arial" charset="0"/>
                <a:cs typeface="Arial" charset="0"/>
              </a:endParaRPr>
            </a:p>
          </p:txBody>
        </p:sp>
        <p:sp>
          <p:nvSpPr>
            <p:cNvPr id="90148" name="AutoShape 53"/>
            <p:cNvSpPr>
              <a:spLocks noChangeArrowheads="1"/>
            </p:cNvSpPr>
            <p:nvPr/>
          </p:nvSpPr>
          <p:spPr bwMode="gray">
            <a:xfrm>
              <a:off x="741" y="1495"/>
              <a:ext cx="1322" cy="1766"/>
            </a:xfrm>
            <a:prstGeom prst="roundRect">
              <a:avLst>
                <a:gd name="adj" fmla="val 16667"/>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es-MX" dirty="0">
                <a:latin typeface="Arial" charset="0"/>
                <a:cs typeface="Arial" charset="0"/>
              </a:endParaRPr>
            </a:p>
          </p:txBody>
        </p:sp>
        <p:sp>
          <p:nvSpPr>
            <p:cNvPr id="90149" name="AutoShape 54"/>
            <p:cNvSpPr>
              <a:spLocks noChangeArrowheads="1"/>
            </p:cNvSpPr>
            <p:nvPr/>
          </p:nvSpPr>
          <p:spPr bwMode="gray">
            <a:xfrm>
              <a:off x="752" y="2795"/>
              <a:ext cx="1304" cy="447"/>
            </a:xfrm>
            <a:prstGeom prst="roundRect">
              <a:avLst>
                <a:gd name="adj" fmla="val 50000"/>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es-MX" dirty="0">
                <a:latin typeface="Arial" charset="0"/>
                <a:cs typeface="Arial" charset="0"/>
              </a:endParaRPr>
            </a:p>
          </p:txBody>
        </p:sp>
        <p:sp>
          <p:nvSpPr>
            <p:cNvPr id="90150" name="AutoShape 55"/>
            <p:cNvSpPr>
              <a:spLocks noChangeArrowheads="1"/>
            </p:cNvSpPr>
            <p:nvPr/>
          </p:nvSpPr>
          <p:spPr bwMode="gray">
            <a:xfrm>
              <a:off x="752" y="1509"/>
              <a:ext cx="1304" cy="446"/>
            </a:xfrm>
            <a:prstGeom prst="roundRect">
              <a:avLst>
                <a:gd name="adj" fmla="val 50000"/>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es-MX" dirty="0">
                <a:latin typeface="Arial" charset="0"/>
                <a:cs typeface="Arial" charset="0"/>
              </a:endParaRPr>
            </a:p>
          </p:txBody>
        </p:sp>
        <p:sp>
          <p:nvSpPr>
            <p:cNvPr id="90151" name="AutoShape 56"/>
            <p:cNvSpPr>
              <a:spLocks noChangeArrowheads="1"/>
            </p:cNvSpPr>
            <p:nvPr/>
          </p:nvSpPr>
          <p:spPr bwMode="gray">
            <a:xfrm>
              <a:off x="724" y="3290"/>
              <a:ext cx="1363" cy="548"/>
            </a:xfrm>
            <a:prstGeom prst="roundRect">
              <a:avLst>
                <a:gd name="adj" fmla="val 4038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es-MX" dirty="0">
                <a:latin typeface="Arial" charset="0"/>
                <a:cs typeface="Arial" charset="0"/>
              </a:endParaRPr>
            </a:p>
          </p:txBody>
        </p:sp>
        <p:sp>
          <p:nvSpPr>
            <p:cNvPr id="90152" name="AutoShape 57"/>
            <p:cNvSpPr>
              <a:spLocks noChangeArrowheads="1"/>
            </p:cNvSpPr>
            <p:nvPr/>
          </p:nvSpPr>
          <p:spPr bwMode="gray">
            <a:xfrm>
              <a:off x="752" y="3305"/>
              <a:ext cx="1304" cy="446"/>
            </a:xfrm>
            <a:prstGeom prst="roundRect">
              <a:avLst>
                <a:gd name="adj" fmla="val 50000"/>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es-MX" dirty="0">
                <a:latin typeface="Arial" charset="0"/>
                <a:cs typeface="Arial" charset="0"/>
              </a:endParaRPr>
            </a:p>
          </p:txBody>
        </p:sp>
        <p:grpSp>
          <p:nvGrpSpPr>
            <p:cNvPr id="90153" name="Group 58"/>
            <p:cNvGrpSpPr>
              <a:grpSpLocks/>
            </p:cNvGrpSpPr>
            <p:nvPr/>
          </p:nvGrpSpPr>
          <p:grpSpPr bwMode="auto">
            <a:xfrm>
              <a:off x="1189" y="1299"/>
              <a:ext cx="405" cy="392"/>
              <a:chOff x="1289" y="587"/>
              <a:chExt cx="668" cy="647"/>
            </a:xfrm>
            <a:grpFill/>
          </p:grpSpPr>
          <p:sp>
            <p:nvSpPr>
              <p:cNvPr id="90156" name="Oval 59"/>
              <p:cNvSpPr>
                <a:spLocks noChangeArrowheads="1"/>
              </p:cNvSpPr>
              <p:nvPr/>
            </p:nvSpPr>
            <p:spPr bwMode="gray">
              <a:xfrm>
                <a:off x="1289" y="646"/>
                <a:ext cx="668" cy="540"/>
              </a:xfrm>
              <a:prstGeom prst="ellipse">
                <a:avLst/>
              </a:prstGeom>
              <a:grp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pPr>
                  <a:defRPr/>
                </a:pPr>
                <a:endParaRPr lang="es-MX" dirty="0">
                  <a:latin typeface="Arial" charset="0"/>
                  <a:cs typeface="Arial" charset="0"/>
                </a:endParaRPr>
              </a:p>
            </p:txBody>
          </p:sp>
          <p:sp>
            <p:nvSpPr>
              <p:cNvPr id="90157" name="Oval 60"/>
              <p:cNvSpPr>
                <a:spLocks noChangeArrowheads="1"/>
              </p:cNvSpPr>
              <p:nvPr/>
            </p:nvSpPr>
            <p:spPr bwMode="gray">
              <a:xfrm>
                <a:off x="1296" y="587"/>
                <a:ext cx="646" cy="647"/>
              </a:xfrm>
              <a:prstGeom prst="ellipse">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pPr>
                  <a:defRPr/>
                </a:pPr>
                <a:endParaRPr lang="es-MX" dirty="0">
                  <a:latin typeface="Arial" charset="0"/>
                  <a:cs typeface="Arial" charset="0"/>
                </a:endParaRPr>
              </a:p>
            </p:txBody>
          </p:sp>
          <p:sp>
            <p:nvSpPr>
              <p:cNvPr id="90158" name="Oval 61"/>
              <p:cNvSpPr>
                <a:spLocks noChangeArrowheads="1"/>
              </p:cNvSpPr>
              <p:nvPr/>
            </p:nvSpPr>
            <p:spPr bwMode="gray">
              <a:xfrm>
                <a:off x="1304" y="591"/>
                <a:ext cx="631" cy="631"/>
              </a:xfrm>
              <a:prstGeom prst="ellipse">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pPr>
                  <a:defRPr/>
                </a:pPr>
                <a:endParaRPr lang="es-MX" dirty="0">
                  <a:latin typeface="Arial" charset="0"/>
                  <a:cs typeface="Arial" charset="0"/>
                </a:endParaRPr>
              </a:p>
            </p:txBody>
          </p:sp>
          <p:sp>
            <p:nvSpPr>
              <p:cNvPr id="90159" name="Oval 62"/>
              <p:cNvSpPr>
                <a:spLocks noChangeArrowheads="1"/>
              </p:cNvSpPr>
              <p:nvPr/>
            </p:nvSpPr>
            <p:spPr bwMode="gray">
              <a:xfrm>
                <a:off x="1311" y="597"/>
                <a:ext cx="600" cy="589"/>
              </a:xfrm>
              <a:prstGeom prst="ellipse">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pPr>
                  <a:defRPr/>
                </a:pPr>
                <a:endParaRPr lang="es-MX" dirty="0">
                  <a:latin typeface="Arial" charset="0"/>
                  <a:cs typeface="Arial" charset="0"/>
                </a:endParaRPr>
              </a:p>
            </p:txBody>
          </p:sp>
          <p:sp>
            <p:nvSpPr>
              <p:cNvPr id="90160" name="Oval 63"/>
              <p:cNvSpPr>
                <a:spLocks noChangeArrowheads="1"/>
              </p:cNvSpPr>
              <p:nvPr/>
            </p:nvSpPr>
            <p:spPr bwMode="gray">
              <a:xfrm>
                <a:off x="1346" y="613"/>
                <a:ext cx="533" cy="479"/>
              </a:xfrm>
              <a:prstGeom prst="ellipse">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pPr>
                  <a:defRPr/>
                </a:pPr>
                <a:endParaRPr lang="es-MX" dirty="0">
                  <a:latin typeface="Arial" charset="0"/>
                  <a:cs typeface="Arial" charset="0"/>
                </a:endParaRPr>
              </a:p>
            </p:txBody>
          </p:sp>
        </p:grpSp>
        <p:sp>
          <p:nvSpPr>
            <p:cNvPr id="90154" name="Text Box 64"/>
            <p:cNvSpPr txBox="1">
              <a:spLocks noChangeArrowheads="1"/>
            </p:cNvSpPr>
            <p:nvPr/>
          </p:nvSpPr>
          <p:spPr bwMode="gray">
            <a:xfrm>
              <a:off x="1276" y="1354"/>
              <a:ext cx="223" cy="288"/>
            </a:xfrm>
            <a:prstGeom prst="rect">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dirty="0">
                  <a:solidFill>
                    <a:srgbClr val="000000"/>
                  </a:solidFill>
                </a:rPr>
                <a:t>1</a:t>
              </a:r>
            </a:p>
          </p:txBody>
        </p:sp>
        <p:sp>
          <p:nvSpPr>
            <p:cNvPr id="90155" name="Text Box 65"/>
            <p:cNvSpPr txBox="1">
              <a:spLocks noChangeArrowheads="1"/>
            </p:cNvSpPr>
            <p:nvPr/>
          </p:nvSpPr>
          <p:spPr bwMode="gray">
            <a:xfrm>
              <a:off x="768" y="1776"/>
              <a:ext cx="1296" cy="1028"/>
            </a:xfrm>
            <a:prstGeom prst="rect">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ES" sz="2000" dirty="0">
                  <a:solidFill>
                    <a:srgbClr val="000000"/>
                  </a:solidFill>
                  <a:latin typeface="Verdana" pitchFamily="34" charset="0"/>
                </a:rPr>
                <a:t>Por el contrato de sociedad, los socios se obligan mutuamente</a:t>
              </a:r>
              <a:r>
                <a:rPr lang="es-ES" sz="1600" dirty="0">
                  <a:solidFill>
                    <a:srgbClr val="000000"/>
                  </a:solidFill>
                  <a:latin typeface="Verdana" pitchFamily="34" charset="0"/>
                </a:rPr>
                <a:t>. </a:t>
              </a:r>
              <a:endParaRPr lang="en-US" sz="1600" dirty="0">
                <a:solidFill>
                  <a:srgbClr val="000000"/>
                </a:solidFill>
                <a:latin typeface="Verdana" pitchFamily="34" charset="0"/>
              </a:endParaRPr>
            </a:p>
          </p:txBody>
        </p:sp>
      </p:grpSp>
      <p:grpSp>
        <p:nvGrpSpPr>
          <p:cNvPr id="90116" name="Group 96"/>
          <p:cNvGrpSpPr>
            <a:grpSpLocks/>
          </p:cNvGrpSpPr>
          <p:nvPr/>
        </p:nvGrpSpPr>
        <p:grpSpPr bwMode="auto">
          <a:xfrm>
            <a:off x="4979987" y="1229363"/>
            <a:ext cx="2166938" cy="4030663"/>
            <a:chOff x="2208" y="1299"/>
            <a:chExt cx="1365" cy="2539"/>
          </a:xfrm>
          <a:solidFill>
            <a:schemeClr val="accent3">
              <a:lumMod val="75000"/>
            </a:schemeClr>
          </a:solidFill>
        </p:grpSpPr>
        <p:sp>
          <p:nvSpPr>
            <p:cNvPr id="90134" name="AutoShape 67"/>
            <p:cNvSpPr>
              <a:spLocks noChangeArrowheads="1"/>
            </p:cNvSpPr>
            <p:nvPr/>
          </p:nvSpPr>
          <p:spPr bwMode="gray">
            <a:xfrm>
              <a:off x="2208" y="1490"/>
              <a:ext cx="1363" cy="1800"/>
            </a:xfrm>
            <a:prstGeom prst="roundRect">
              <a:avLst>
                <a:gd name="adj" fmla="val 17509"/>
              </a:avLst>
            </a:prstGeom>
            <a:ln/>
          </p:spPr>
          <p:style>
            <a:lnRef idx="1">
              <a:schemeClr val="dk1"/>
            </a:lnRef>
            <a:fillRef idx="2">
              <a:schemeClr val="dk1"/>
            </a:fillRef>
            <a:effectRef idx="1">
              <a:schemeClr val="dk1"/>
            </a:effectRef>
            <a:fontRef idx="minor">
              <a:schemeClr val="dk1"/>
            </a:fontRef>
          </p:style>
          <p:txBody>
            <a:bodyPr wrap="none" anchor="ctr"/>
            <a:lstStyle/>
            <a:p>
              <a:pPr>
                <a:defRPr/>
              </a:pPr>
              <a:endParaRPr lang="es-MX" dirty="0"/>
            </a:p>
          </p:txBody>
        </p:sp>
        <p:sp>
          <p:nvSpPr>
            <p:cNvPr id="90135" name="AutoShape 68"/>
            <p:cNvSpPr>
              <a:spLocks noChangeArrowheads="1"/>
            </p:cNvSpPr>
            <p:nvPr/>
          </p:nvSpPr>
          <p:spPr bwMode="gray">
            <a:xfrm>
              <a:off x="2229" y="1495"/>
              <a:ext cx="1322" cy="1766"/>
            </a:xfrm>
            <a:prstGeom prst="roundRect">
              <a:avLst>
                <a:gd name="adj" fmla="val 16667"/>
              </a:avLst>
            </a:prstGeom>
            <a:ln/>
          </p:spPr>
          <p:style>
            <a:lnRef idx="1">
              <a:schemeClr val="dk1"/>
            </a:lnRef>
            <a:fillRef idx="2">
              <a:schemeClr val="dk1"/>
            </a:fillRef>
            <a:effectRef idx="1">
              <a:schemeClr val="dk1"/>
            </a:effectRef>
            <a:fontRef idx="minor">
              <a:schemeClr val="dk1"/>
            </a:fontRef>
          </p:style>
          <p:txBody>
            <a:bodyPr wrap="none" anchor="ctr"/>
            <a:lstStyle/>
            <a:p>
              <a:pPr>
                <a:defRPr/>
              </a:pPr>
              <a:endParaRPr lang="es-MX" dirty="0"/>
            </a:p>
          </p:txBody>
        </p:sp>
        <p:sp>
          <p:nvSpPr>
            <p:cNvPr id="90136" name="AutoShape 69"/>
            <p:cNvSpPr>
              <a:spLocks noChangeArrowheads="1"/>
            </p:cNvSpPr>
            <p:nvPr/>
          </p:nvSpPr>
          <p:spPr bwMode="gray">
            <a:xfrm>
              <a:off x="2240" y="2795"/>
              <a:ext cx="1304" cy="447"/>
            </a:xfrm>
            <a:prstGeom prst="roundRect">
              <a:avLst>
                <a:gd name="adj" fmla="val 50000"/>
              </a:avLst>
            </a:prstGeom>
            <a:ln/>
          </p:spPr>
          <p:style>
            <a:lnRef idx="1">
              <a:schemeClr val="dk1"/>
            </a:lnRef>
            <a:fillRef idx="2">
              <a:schemeClr val="dk1"/>
            </a:fillRef>
            <a:effectRef idx="1">
              <a:schemeClr val="dk1"/>
            </a:effectRef>
            <a:fontRef idx="minor">
              <a:schemeClr val="dk1"/>
            </a:fontRef>
          </p:style>
          <p:txBody>
            <a:bodyPr wrap="none" anchor="ctr"/>
            <a:lstStyle/>
            <a:p>
              <a:pPr>
                <a:defRPr/>
              </a:pPr>
              <a:endParaRPr lang="es-MX" dirty="0"/>
            </a:p>
          </p:txBody>
        </p:sp>
        <p:sp>
          <p:nvSpPr>
            <p:cNvPr id="90137" name="AutoShape 70"/>
            <p:cNvSpPr>
              <a:spLocks noChangeArrowheads="1"/>
            </p:cNvSpPr>
            <p:nvPr/>
          </p:nvSpPr>
          <p:spPr bwMode="gray">
            <a:xfrm>
              <a:off x="2240" y="1509"/>
              <a:ext cx="1304" cy="446"/>
            </a:xfrm>
            <a:prstGeom prst="roundRect">
              <a:avLst>
                <a:gd name="adj" fmla="val 50000"/>
              </a:avLst>
            </a:prstGeom>
            <a:ln/>
          </p:spPr>
          <p:style>
            <a:lnRef idx="1">
              <a:schemeClr val="dk1"/>
            </a:lnRef>
            <a:fillRef idx="2">
              <a:schemeClr val="dk1"/>
            </a:fillRef>
            <a:effectRef idx="1">
              <a:schemeClr val="dk1"/>
            </a:effectRef>
            <a:fontRef idx="minor">
              <a:schemeClr val="dk1"/>
            </a:fontRef>
          </p:style>
          <p:txBody>
            <a:bodyPr wrap="none" anchor="ctr"/>
            <a:lstStyle/>
            <a:p>
              <a:pPr>
                <a:defRPr/>
              </a:pPr>
              <a:endParaRPr lang="es-MX" dirty="0"/>
            </a:p>
          </p:txBody>
        </p:sp>
        <p:sp>
          <p:nvSpPr>
            <p:cNvPr id="90138" name="Oval 71"/>
            <p:cNvSpPr>
              <a:spLocks noChangeArrowheads="1"/>
            </p:cNvSpPr>
            <p:nvPr/>
          </p:nvSpPr>
          <p:spPr bwMode="gray">
            <a:xfrm>
              <a:off x="2677" y="1335"/>
              <a:ext cx="405" cy="327"/>
            </a:xfrm>
            <a:prstGeom prst="ellipse">
              <a:avLst/>
            </a:prstGeom>
            <a:ln/>
          </p:spPr>
          <p:style>
            <a:lnRef idx="1">
              <a:schemeClr val="dk1"/>
            </a:lnRef>
            <a:fillRef idx="2">
              <a:schemeClr val="dk1"/>
            </a:fillRef>
            <a:effectRef idx="1">
              <a:schemeClr val="dk1"/>
            </a:effectRef>
            <a:fontRef idx="minor">
              <a:schemeClr val="dk1"/>
            </a:fontRef>
          </p:style>
          <p:txBody>
            <a:bodyPr anchor="ctr">
              <a:spAutoFit/>
            </a:bodyPr>
            <a:lstStyle/>
            <a:p>
              <a:pPr>
                <a:defRPr/>
              </a:pPr>
              <a:endParaRPr lang="es-MX" dirty="0"/>
            </a:p>
          </p:txBody>
        </p:sp>
        <p:sp>
          <p:nvSpPr>
            <p:cNvPr id="90139" name="Oval 72"/>
            <p:cNvSpPr>
              <a:spLocks noChangeArrowheads="1"/>
            </p:cNvSpPr>
            <p:nvPr/>
          </p:nvSpPr>
          <p:spPr bwMode="gray">
            <a:xfrm>
              <a:off x="2681" y="1299"/>
              <a:ext cx="392" cy="392"/>
            </a:xfrm>
            <a:prstGeom prst="ellipse">
              <a:avLst/>
            </a:prstGeom>
            <a:ln/>
          </p:spPr>
          <p:style>
            <a:lnRef idx="1">
              <a:schemeClr val="dk1"/>
            </a:lnRef>
            <a:fillRef idx="2">
              <a:schemeClr val="dk1"/>
            </a:fillRef>
            <a:effectRef idx="1">
              <a:schemeClr val="dk1"/>
            </a:effectRef>
            <a:fontRef idx="minor">
              <a:schemeClr val="dk1"/>
            </a:fontRef>
          </p:style>
          <p:txBody>
            <a:bodyPr vert="eaVert" wrap="none" anchor="ctr"/>
            <a:lstStyle/>
            <a:p>
              <a:pPr>
                <a:defRPr/>
              </a:pPr>
              <a:endParaRPr lang="es-MX" dirty="0"/>
            </a:p>
          </p:txBody>
        </p:sp>
        <p:sp>
          <p:nvSpPr>
            <p:cNvPr id="90140" name="Oval 73"/>
            <p:cNvSpPr>
              <a:spLocks noChangeArrowheads="1"/>
            </p:cNvSpPr>
            <p:nvPr/>
          </p:nvSpPr>
          <p:spPr bwMode="gray">
            <a:xfrm>
              <a:off x="2686" y="1301"/>
              <a:ext cx="383" cy="383"/>
            </a:xfrm>
            <a:prstGeom prst="ellipse">
              <a:avLst/>
            </a:prstGeom>
            <a:ln/>
          </p:spPr>
          <p:style>
            <a:lnRef idx="1">
              <a:schemeClr val="dk1"/>
            </a:lnRef>
            <a:fillRef idx="2">
              <a:schemeClr val="dk1"/>
            </a:fillRef>
            <a:effectRef idx="1">
              <a:schemeClr val="dk1"/>
            </a:effectRef>
            <a:fontRef idx="minor">
              <a:schemeClr val="dk1"/>
            </a:fontRef>
          </p:style>
          <p:txBody>
            <a:bodyPr vert="eaVert" wrap="none" anchor="ctr"/>
            <a:lstStyle/>
            <a:p>
              <a:pPr>
                <a:defRPr/>
              </a:pPr>
              <a:endParaRPr lang="es-MX" dirty="0"/>
            </a:p>
          </p:txBody>
        </p:sp>
        <p:sp>
          <p:nvSpPr>
            <p:cNvPr id="90141" name="Oval 74"/>
            <p:cNvSpPr>
              <a:spLocks noChangeArrowheads="1"/>
            </p:cNvSpPr>
            <p:nvPr/>
          </p:nvSpPr>
          <p:spPr bwMode="gray">
            <a:xfrm>
              <a:off x="2690" y="1305"/>
              <a:ext cx="364" cy="357"/>
            </a:xfrm>
            <a:prstGeom prst="ellipse">
              <a:avLst/>
            </a:prstGeom>
            <a:ln/>
          </p:spPr>
          <p:style>
            <a:lnRef idx="1">
              <a:schemeClr val="dk1"/>
            </a:lnRef>
            <a:fillRef idx="2">
              <a:schemeClr val="dk1"/>
            </a:fillRef>
            <a:effectRef idx="1">
              <a:schemeClr val="dk1"/>
            </a:effectRef>
            <a:fontRef idx="minor">
              <a:schemeClr val="dk1"/>
            </a:fontRef>
          </p:style>
          <p:txBody>
            <a:bodyPr vert="eaVert" wrap="none" anchor="ctr"/>
            <a:lstStyle/>
            <a:p>
              <a:pPr>
                <a:defRPr/>
              </a:pPr>
              <a:endParaRPr lang="es-MX" dirty="0"/>
            </a:p>
          </p:txBody>
        </p:sp>
        <p:sp>
          <p:nvSpPr>
            <p:cNvPr id="90142" name="Oval 75"/>
            <p:cNvSpPr>
              <a:spLocks noChangeArrowheads="1"/>
            </p:cNvSpPr>
            <p:nvPr/>
          </p:nvSpPr>
          <p:spPr bwMode="gray">
            <a:xfrm>
              <a:off x="2712" y="1315"/>
              <a:ext cx="323" cy="290"/>
            </a:xfrm>
            <a:prstGeom prst="ellipse">
              <a:avLst/>
            </a:prstGeom>
            <a:ln/>
          </p:spPr>
          <p:style>
            <a:lnRef idx="1">
              <a:schemeClr val="dk1"/>
            </a:lnRef>
            <a:fillRef idx="2">
              <a:schemeClr val="dk1"/>
            </a:fillRef>
            <a:effectRef idx="1">
              <a:schemeClr val="dk1"/>
            </a:effectRef>
            <a:fontRef idx="minor">
              <a:schemeClr val="dk1"/>
            </a:fontRef>
          </p:style>
          <p:txBody>
            <a:bodyPr vert="eaVert" wrap="none" anchor="ctr"/>
            <a:lstStyle/>
            <a:p>
              <a:pPr>
                <a:defRPr/>
              </a:pPr>
              <a:endParaRPr lang="es-MX" dirty="0"/>
            </a:p>
          </p:txBody>
        </p:sp>
        <p:sp>
          <p:nvSpPr>
            <p:cNvPr id="90143" name="Text Box 76"/>
            <p:cNvSpPr txBox="1">
              <a:spLocks noChangeArrowheads="1"/>
            </p:cNvSpPr>
            <p:nvPr/>
          </p:nvSpPr>
          <p:spPr bwMode="gray">
            <a:xfrm>
              <a:off x="2764" y="1354"/>
              <a:ext cx="223" cy="288"/>
            </a:xfrm>
            <a:prstGeom prst="rect">
              <a:avLst/>
            </a:prstGeom>
            <a:ln/>
          </p:spPr>
          <p:style>
            <a:lnRef idx="1">
              <a:schemeClr val="dk1"/>
            </a:lnRef>
            <a:fillRef idx="2">
              <a:schemeClr val="dk1"/>
            </a:fillRef>
            <a:effectRef idx="1">
              <a:schemeClr val="dk1"/>
            </a:effectRef>
            <a:fontRef idx="minor">
              <a:schemeClr val="dk1"/>
            </a:fontRef>
          </p:style>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dirty="0">
                  <a:solidFill>
                    <a:srgbClr val="000000"/>
                  </a:solidFill>
                </a:rPr>
                <a:t>2</a:t>
              </a:r>
            </a:p>
          </p:txBody>
        </p:sp>
        <p:sp>
          <p:nvSpPr>
            <p:cNvPr id="90144" name="Text Box 77"/>
            <p:cNvSpPr txBox="1">
              <a:spLocks noChangeArrowheads="1"/>
            </p:cNvSpPr>
            <p:nvPr/>
          </p:nvSpPr>
          <p:spPr bwMode="gray">
            <a:xfrm>
              <a:off x="2256" y="1776"/>
              <a:ext cx="1296" cy="640"/>
            </a:xfrm>
            <a:prstGeom prst="rect">
              <a:avLst/>
            </a:prstGeom>
            <a:ln/>
          </p:spPr>
          <p:style>
            <a:lnRef idx="1">
              <a:schemeClr val="dk1"/>
            </a:lnRef>
            <a:fillRef idx="2">
              <a:schemeClr val="dk1"/>
            </a:fillRef>
            <a:effectRef idx="1">
              <a:schemeClr val="dk1"/>
            </a:effectRef>
            <a:fontRef idx="minor">
              <a:schemeClr val="dk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n-US" sz="2000" dirty="0">
                  <a:solidFill>
                    <a:srgbClr val="000000"/>
                  </a:solidFill>
                  <a:latin typeface="Verdana" pitchFamily="34" charset="0"/>
                </a:rPr>
                <a:t>A</a:t>
              </a:r>
              <a:r>
                <a:rPr lang="es-ES" sz="2000" dirty="0">
                  <a:solidFill>
                    <a:srgbClr val="000000"/>
                  </a:solidFill>
                  <a:latin typeface="Verdana" pitchFamily="34" charset="0"/>
                </a:rPr>
                <a:t> combinar sus recursos y esfuerzos </a:t>
              </a:r>
              <a:endParaRPr lang="en-US" sz="2000" dirty="0">
                <a:solidFill>
                  <a:srgbClr val="000000"/>
                </a:solidFill>
                <a:latin typeface="Verdana" pitchFamily="34" charset="0"/>
              </a:endParaRPr>
            </a:p>
          </p:txBody>
        </p:sp>
        <p:sp>
          <p:nvSpPr>
            <p:cNvPr id="90145" name="AutoShape 78"/>
            <p:cNvSpPr>
              <a:spLocks noChangeArrowheads="1"/>
            </p:cNvSpPr>
            <p:nvPr/>
          </p:nvSpPr>
          <p:spPr bwMode="gray">
            <a:xfrm>
              <a:off x="2210" y="3290"/>
              <a:ext cx="1363" cy="548"/>
            </a:xfrm>
            <a:prstGeom prst="roundRect">
              <a:avLst>
                <a:gd name="adj" fmla="val 40389"/>
              </a:avLst>
            </a:prstGeom>
            <a:ln/>
          </p:spPr>
          <p:style>
            <a:lnRef idx="1">
              <a:schemeClr val="dk1"/>
            </a:lnRef>
            <a:fillRef idx="2">
              <a:schemeClr val="dk1"/>
            </a:fillRef>
            <a:effectRef idx="1">
              <a:schemeClr val="dk1"/>
            </a:effectRef>
            <a:fontRef idx="minor">
              <a:schemeClr val="dk1"/>
            </a:fontRef>
          </p:style>
          <p:txBody>
            <a:bodyPr wrap="none" anchor="ctr"/>
            <a:lstStyle/>
            <a:p>
              <a:pPr>
                <a:defRPr/>
              </a:pPr>
              <a:endParaRPr lang="es-MX" dirty="0"/>
            </a:p>
          </p:txBody>
        </p:sp>
        <p:sp>
          <p:nvSpPr>
            <p:cNvPr id="90146" name="AutoShape 79"/>
            <p:cNvSpPr>
              <a:spLocks noChangeArrowheads="1"/>
            </p:cNvSpPr>
            <p:nvPr/>
          </p:nvSpPr>
          <p:spPr bwMode="gray">
            <a:xfrm>
              <a:off x="2238" y="3305"/>
              <a:ext cx="1304" cy="446"/>
            </a:xfrm>
            <a:prstGeom prst="roundRect">
              <a:avLst>
                <a:gd name="adj" fmla="val 50000"/>
              </a:avLst>
            </a:prstGeom>
            <a:ln/>
          </p:spPr>
          <p:style>
            <a:lnRef idx="1">
              <a:schemeClr val="dk1"/>
            </a:lnRef>
            <a:fillRef idx="2">
              <a:schemeClr val="dk1"/>
            </a:fillRef>
            <a:effectRef idx="1">
              <a:schemeClr val="dk1"/>
            </a:effectRef>
            <a:fontRef idx="minor">
              <a:schemeClr val="dk1"/>
            </a:fontRef>
          </p:style>
          <p:txBody>
            <a:bodyPr wrap="none" anchor="ctr"/>
            <a:lstStyle/>
            <a:p>
              <a:pPr>
                <a:defRPr/>
              </a:pPr>
              <a:endParaRPr lang="es-MX" dirty="0"/>
            </a:p>
          </p:txBody>
        </p:sp>
      </p:grpSp>
      <p:grpSp>
        <p:nvGrpSpPr>
          <p:cNvPr id="100357" name="Group 97"/>
          <p:cNvGrpSpPr>
            <a:grpSpLocks/>
          </p:cNvGrpSpPr>
          <p:nvPr/>
        </p:nvGrpSpPr>
        <p:grpSpPr bwMode="auto">
          <a:xfrm>
            <a:off x="7693820" y="1377320"/>
            <a:ext cx="2170113" cy="4030663"/>
            <a:chOff x="3692" y="1299"/>
            <a:chExt cx="1367" cy="2539"/>
          </a:xfrm>
        </p:grpSpPr>
        <p:sp>
          <p:nvSpPr>
            <p:cNvPr id="90120" name="AutoShape 81"/>
            <p:cNvSpPr>
              <a:spLocks noChangeArrowheads="1"/>
            </p:cNvSpPr>
            <p:nvPr/>
          </p:nvSpPr>
          <p:spPr bwMode="gray">
            <a:xfrm>
              <a:off x="3696" y="1490"/>
              <a:ext cx="1363" cy="1800"/>
            </a:xfrm>
            <a:prstGeom prst="roundRect">
              <a:avLst>
                <a:gd name="adj" fmla="val 17509"/>
              </a:avLst>
            </a:prstGeom>
            <a:ln/>
          </p:spPr>
          <p:style>
            <a:lnRef idx="1">
              <a:schemeClr val="accent5"/>
            </a:lnRef>
            <a:fillRef idx="3">
              <a:schemeClr val="accent5"/>
            </a:fillRef>
            <a:effectRef idx="2">
              <a:schemeClr val="accent5"/>
            </a:effectRef>
            <a:fontRef idx="minor">
              <a:schemeClr val="lt1"/>
            </a:fontRef>
          </p:style>
          <p:txBody>
            <a:bodyPr wrap="none" anchor="ctr"/>
            <a:lstStyle/>
            <a:p>
              <a:pPr>
                <a:defRPr/>
              </a:pPr>
              <a:endParaRPr lang="es-MX" dirty="0"/>
            </a:p>
          </p:txBody>
        </p:sp>
        <p:sp>
          <p:nvSpPr>
            <p:cNvPr id="90121" name="AutoShape 82"/>
            <p:cNvSpPr>
              <a:spLocks noChangeArrowheads="1"/>
            </p:cNvSpPr>
            <p:nvPr/>
          </p:nvSpPr>
          <p:spPr bwMode="gray">
            <a:xfrm>
              <a:off x="3717" y="1495"/>
              <a:ext cx="1322" cy="1766"/>
            </a:xfrm>
            <a:prstGeom prst="roundRect">
              <a:avLst>
                <a:gd name="adj" fmla="val 16667"/>
              </a:avLst>
            </a:prstGeom>
            <a:ln/>
          </p:spPr>
          <p:style>
            <a:lnRef idx="1">
              <a:schemeClr val="accent5"/>
            </a:lnRef>
            <a:fillRef idx="3">
              <a:schemeClr val="accent5"/>
            </a:fillRef>
            <a:effectRef idx="2">
              <a:schemeClr val="accent5"/>
            </a:effectRef>
            <a:fontRef idx="minor">
              <a:schemeClr val="lt1"/>
            </a:fontRef>
          </p:style>
          <p:txBody>
            <a:bodyPr wrap="none" anchor="ctr"/>
            <a:lstStyle/>
            <a:p>
              <a:pPr>
                <a:defRPr/>
              </a:pPr>
              <a:endParaRPr lang="es-MX" dirty="0"/>
            </a:p>
          </p:txBody>
        </p:sp>
        <p:sp>
          <p:nvSpPr>
            <p:cNvPr id="90122" name="AutoShape 83"/>
            <p:cNvSpPr>
              <a:spLocks noChangeArrowheads="1"/>
            </p:cNvSpPr>
            <p:nvPr/>
          </p:nvSpPr>
          <p:spPr bwMode="gray">
            <a:xfrm>
              <a:off x="3728" y="2795"/>
              <a:ext cx="1304" cy="447"/>
            </a:xfrm>
            <a:prstGeom prst="roundRect">
              <a:avLst>
                <a:gd name="adj" fmla="val 50000"/>
              </a:avLst>
            </a:prstGeom>
            <a:ln/>
          </p:spPr>
          <p:style>
            <a:lnRef idx="1">
              <a:schemeClr val="accent5"/>
            </a:lnRef>
            <a:fillRef idx="3">
              <a:schemeClr val="accent5"/>
            </a:fillRef>
            <a:effectRef idx="2">
              <a:schemeClr val="accent5"/>
            </a:effectRef>
            <a:fontRef idx="minor">
              <a:schemeClr val="lt1"/>
            </a:fontRef>
          </p:style>
          <p:txBody>
            <a:bodyPr wrap="none" anchor="ctr"/>
            <a:lstStyle/>
            <a:p>
              <a:pPr>
                <a:defRPr/>
              </a:pPr>
              <a:endParaRPr lang="es-MX" dirty="0"/>
            </a:p>
          </p:txBody>
        </p:sp>
        <p:sp>
          <p:nvSpPr>
            <p:cNvPr id="90123" name="AutoShape 84"/>
            <p:cNvSpPr>
              <a:spLocks noChangeArrowheads="1"/>
            </p:cNvSpPr>
            <p:nvPr/>
          </p:nvSpPr>
          <p:spPr bwMode="gray">
            <a:xfrm>
              <a:off x="3728" y="1509"/>
              <a:ext cx="1304" cy="446"/>
            </a:xfrm>
            <a:prstGeom prst="roundRect">
              <a:avLst>
                <a:gd name="adj" fmla="val 50000"/>
              </a:avLst>
            </a:prstGeom>
            <a:ln/>
          </p:spPr>
          <p:style>
            <a:lnRef idx="1">
              <a:schemeClr val="accent5"/>
            </a:lnRef>
            <a:fillRef idx="3">
              <a:schemeClr val="accent5"/>
            </a:fillRef>
            <a:effectRef idx="2">
              <a:schemeClr val="accent5"/>
            </a:effectRef>
            <a:fontRef idx="minor">
              <a:schemeClr val="lt1"/>
            </a:fontRef>
          </p:style>
          <p:txBody>
            <a:bodyPr wrap="none" anchor="ctr"/>
            <a:lstStyle/>
            <a:p>
              <a:pPr>
                <a:defRPr/>
              </a:pPr>
              <a:endParaRPr lang="es-MX" dirty="0"/>
            </a:p>
          </p:txBody>
        </p:sp>
        <p:grpSp>
          <p:nvGrpSpPr>
            <p:cNvPr id="100364" name="Group 85"/>
            <p:cNvGrpSpPr>
              <a:grpSpLocks/>
            </p:cNvGrpSpPr>
            <p:nvPr/>
          </p:nvGrpSpPr>
          <p:grpSpPr bwMode="auto">
            <a:xfrm>
              <a:off x="4165" y="1299"/>
              <a:ext cx="405" cy="392"/>
              <a:chOff x="1289" y="587"/>
              <a:chExt cx="668" cy="647"/>
            </a:xfrm>
          </p:grpSpPr>
          <p:sp>
            <p:nvSpPr>
              <p:cNvPr id="90129" name="Oval 86"/>
              <p:cNvSpPr>
                <a:spLocks noChangeArrowheads="1"/>
              </p:cNvSpPr>
              <p:nvPr/>
            </p:nvSpPr>
            <p:spPr bwMode="gray">
              <a:xfrm>
                <a:off x="1289" y="646"/>
                <a:ext cx="668" cy="540"/>
              </a:xfrm>
              <a:prstGeom prst="ellipse">
                <a:avLst/>
              </a:prstGeom>
              <a:ln/>
            </p:spPr>
            <p:style>
              <a:lnRef idx="1">
                <a:schemeClr val="accent5"/>
              </a:lnRef>
              <a:fillRef idx="3">
                <a:schemeClr val="accent5"/>
              </a:fillRef>
              <a:effectRef idx="2">
                <a:schemeClr val="accent5"/>
              </a:effectRef>
              <a:fontRef idx="minor">
                <a:schemeClr val="lt1"/>
              </a:fontRef>
            </p:style>
            <p:txBody>
              <a:bodyPr anchor="ctr">
                <a:spAutoFit/>
              </a:bodyPr>
              <a:lstStyle/>
              <a:p>
                <a:pPr>
                  <a:defRPr/>
                </a:pPr>
                <a:endParaRPr lang="es-MX" dirty="0"/>
              </a:p>
            </p:txBody>
          </p:sp>
          <p:sp>
            <p:nvSpPr>
              <p:cNvPr id="90130" name="Oval 87"/>
              <p:cNvSpPr>
                <a:spLocks noChangeArrowheads="1"/>
              </p:cNvSpPr>
              <p:nvPr/>
            </p:nvSpPr>
            <p:spPr bwMode="gray">
              <a:xfrm>
                <a:off x="1296" y="587"/>
                <a:ext cx="646" cy="647"/>
              </a:xfrm>
              <a:prstGeom prst="ellipse">
                <a:avLst/>
              </a:prstGeom>
              <a:ln/>
            </p:spPr>
            <p:style>
              <a:lnRef idx="1">
                <a:schemeClr val="accent5"/>
              </a:lnRef>
              <a:fillRef idx="3">
                <a:schemeClr val="accent5"/>
              </a:fillRef>
              <a:effectRef idx="2">
                <a:schemeClr val="accent5"/>
              </a:effectRef>
              <a:fontRef idx="minor">
                <a:schemeClr val="lt1"/>
              </a:fontRef>
            </p:style>
            <p:txBody>
              <a:bodyPr vert="eaVert" wrap="none" anchor="ctr"/>
              <a:lstStyle/>
              <a:p>
                <a:pPr>
                  <a:defRPr/>
                </a:pPr>
                <a:endParaRPr lang="es-MX" dirty="0"/>
              </a:p>
            </p:txBody>
          </p:sp>
          <p:sp>
            <p:nvSpPr>
              <p:cNvPr id="90131" name="Oval 88"/>
              <p:cNvSpPr>
                <a:spLocks noChangeArrowheads="1"/>
              </p:cNvSpPr>
              <p:nvPr/>
            </p:nvSpPr>
            <p:spPr bwMode="gray">
              <a:xfrm>
                <a:off x="1304" y="591"/>
                <a:ext cx="631" cy="631"/>
              </a:xfrm>
              <a:prstGeom prst="ellipse">
                <a:avLst/>
              </a:prstGeom>
              <a:ln/>
            </p:spPr>
            <p:style>
              <a:lnRef idx="1">
                <a:schemeClr val="accent5"/>
              </a:lnRef>
              <a:fillRef idx="3">
                <a:schemeClr val="accent5"/>
              </a:fillRef>
              <a:effectRef idx="2">
                <a:schemeClr val="accent5"/>
              </a:effectRef>
              <a:fontRef idx="minor">
                <a:schemeClr val="lt1"/>
              </a:fontRef>
            </p:style>
            <p:txBody>
              <a:bodyPr vert="eaVert" wrap="none" anchor="ctr"/>
              <a:lstStyle/>
              <a:p>
                <a:pPr>
                  <a:defRPr/>
                </a:pPr>
                <a:endParaRPr lang="es-MX" dirty="0"/>
              </a:p>
            </p:txBody>
          </p:sp>
          <p:sp>
            <p:nvSpPr>
              <p:cNvPr id="90132" name="Oval 89"/>
              <p:cNvSpPr>
                <a:spLocks noChangeArrowheads="1"/>
              </p:cNvSpPr>
              <p:nvPr/>
            </p:nvSpPr>
            <p:spPr bwMode="gray">
              <a:xfrm>
                <a:off x="1311" y="597"/>
                <a:ext cx="600" cy="589"/>
              </a:xfrm>
              <a:prstGeom prst="ellipse">
                <a:avLst/>
              </a:prstGeom>
              <a:ln/>
            </p:spPr>
            <p:style>
              <a:lnRef idx="1">
                <a:schemeClr val="accent5"/>
              </a:lnRef>
              <a:fillRef idx="3">
                <a:schemeClr val="accent5"/>
              </a:fillRef>
              <a:effectRef idx="2">
                <a:schemeClr val="accent5"/>
              </a:effectRef>
              <a:fontRef idx="minor">
                <a:schemeClr val="lt1"/>
              </a:fontRef>
            </p:style>
            <p:txBody>
              <a:bodyPr vert="eaVert" wrap="none" anchor="ctr"/>
              <a:lstStyle/>
              <a:p>
                <a:pPr>
                  <a:defRPr/>
                </a:pPr>
                <a:endParaRPr lang="es-MX" dirty="0"/>
              </a:p>
            </p:txBody>
          </p:sp>
          <p:sp>
            <p:nvSpPr>
              <p:cNvPr id="90133" name="Oval 90"/>
              <p:cNvSpPr>
                <a:spLocks noChangeArrowheads="1"/>
              </p:cNvSpPr>
              <p:nvPr/>
            </p:nvSpPr>
            <p:spPr bwMode="gray">
              <a:xfrm>
                <a:off x="1346" y="613"/>
                <a:ext cx="533" cy="479"/>
              </a:xfrm>
              <a:prstGeom prst="ellipse">
                <a:avLst/>
              </a:prstGeom>
              <a:ln/>
            </p:spPr>
            <p:style>
              <a:lnRef idx="1">
                <a:schemeClr val="accent5"/>
              </a:lnRef>
              <a:fillRef idx="3">
                <a:schemeClr val="accent5"/>
              </a:fillRef>
              <a:effectRef idx="2">
                <a:schemeClr val="accent5"/>
              </a:effectRef>
              <a:fontRef idx="minor">
                <a:schemeClr val="lt1"/>
              </a:fontRef>
            </p:style>
            <p:txBody>
              <a:bodyPr vert="eaVert" wrap="none" anchor="ctr"/>
              <a:lstStyle/>
              <a:p>
                <a:pPr>
                  <a:defRPr/>
                </a:pPr>
                <a:endParaRPr lang="es-MX" dirty="0"/>
              </a:p>
            </p:txBody>
          </p:sp>
        </p:grpSp>
        <p:sp>
          <p:nvSpPr>
            <p:cNvPr id="90125" name="Text Box 91"/>
            <p:cNvSpPr txBox="1">
              <a:spLocks noChangeArrowheads="1"/>
            </p:cNvSpPr>
            <p:nvPr/>
          </p:nvSpPr>
          <p:spPr bwMode="gray">
            <a:xfrm>
              <a:off x="4252" y="1354"/>
              <a:ext cx="223" cy="288"/>
            </a:xfrm>
            <a:prstGeom prst="rect">
              <a:avLst/>
            </a:prstGeom>
            <a:ln/>
          </p:spPr>
          <p:style>
            <a:lnRef idx="1">
              <a:schemeClr val="accent5"/>
            </a:lnRef>
            <a:fillRef idx="3">
              <a:schemeClr val="accent5"/>
            </a:fillRef>
            <a:effectRef idx="2">
              <a:schemeClr val="accent5"/>
            </a:effectRef>
            <a:fontRef idx="minor">
              <a:schemeClr val="lt1"/>
            </a:fontRef>
          </p:style>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dirty="0">
                  <a:solidFill>
                    <a:srgbClr val="000000"/>
                  </a:solidFill>
                </a:rPr>
                <a:t>3</a:t>
              </a:r>
            </a:p>
          </p:txBody>
        </p:sp>
        <p:sp>
          <p:nvSpPr>
            <p:cNvPr id="90126" name="Text Box 92"/>
            <p:cNvSpPr txBox="1">
              <a:spLocks noChangeArrowheads="1"/>
            </p:cNvSpPr>
            <p:nvPr/>
          </p:nvSpPr>
          <p:spPr bwMode="gray">
            <a:xfrm>
              <a:off x="3744" y="1776"/>
              <a:ext cx="1296" cy="640"/>
            </a:xfrm>
            <a:prstGeom prst="rect">
              <a:avLst/>
            </a:prstGeom>
            <a:ln/>
          </p:spPr>
          <p:style>
            <a:lnRef idx="1">
              <a:schemeClr val="accent5"/>
            </a:lnRef>
            <a:fillRef idx="3">
              <a:schemeClr val="accent5"/>
            </a:fillRef>
            <a:effectRef idx="2">
              <a:schemeClr val="accent5"/>
            </a:effectRef>
            <a:fontRef idx="minor">
              <a:schemeClr val="lt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MX" sz="2000" dirty="0">
                  <a:solidFill>
                    <a:srgbClr val="000000"/>
                  </a:solidFill>
                  <a:latin typeface="Verdana" pitchFamily="34" charset="0"/>
                </a:rPr>
                <a:t>P</a:t>
              </a:r>
              <a:r>
                <a:rPr lang="es-ES" sz="2000" dirty="0">
                  <a:solidFill>
                    <a:srgbClr val="000000"/>
                  </a:solidFill>
                  <a:latin typeface="Verdana" pitchFamily="34" charset="0"/>
                </a:rPr>
                <a:t>ara la realización de un fin común</a:t>
              </a:r>
              <a:r>
                <a:rPr lang="es-ES" dirty="0">
                  <a:solidFill>
                    <a:srgbClr val="000000"/>
                  </a:solidFill>
                  <a:latin typeface="Verdana" pitchFamily="34" charset="0"/>
                </a:rPr>
                <a:t>”.</a:t>
              </a:r>
              <a:endParaRPr lang="en-US" dirty="0">
                <a:solidFill>
                  <a:srgbClr val="000000"/>
                </a:solidFill>
                <a:latin typeface="Verdana" pitchFamily="34" charset="0"/>
              </a:endParaRPr>
            </a:p>
          </p:txBody>
        </p:sp>
        <p:sp>
          <p:nvSpPr>
            <p:cNvPr id="90127" name="AutoShape 93"/>
            <p:cNvSpPr>
              <a:spLocks noChangeArrowheads="1"/>
            </p:cNvSpPr>
            <p:nvPr/>
          </p:nvSpPr>
          <p:spPr bwMode="gray">
            <a:xfrm>
              <a:off x="3692" y="3290"/>
              <a:ext cx="1363" cy="548"/>
            </a:xfrm>
            <a:prstGeom prst="roundRect">
              <a:avLst>
                <a:gd name="adj" fmla="val 40389"/>
              </a:avLst>
            </a:prstGeom>
            <a:ln/>
          </p:spPr>
          <p:style>
            <a:lnRef idx="1">
              <a:schemeClr val="accent5"/>
            </a:lnRef>
            <a:fillRef idx="3">
              <a:schemeClr val="accent5"/>
            </a:fillRef>
            <a:effectRef idx="2">
              <a:schemeClr val="accent5"/>
            </a:effectRef>
            <a:fontRef idx="minor">
              <a:schemeClr val="lt1"/>
            </a:fontRef>
          </p:style>
          <p:txBody>
            <a:bodyPr wrap="none" anchor="ctr"/>
            <a:lstStyle/>
            <a:p>
              <a:pPr>
                <a:defRPr/>
              </a:pPr>
              <a:endParaRPr lang="es-MX" dirty="0"/>
            </a:p>
          </p:txBody>
        </p:sp>
        <p:sp>
          <p:nvSpPr>
            <p:cNvPr id="90128" name="AutoShape 94"/>
            <p:cNvSpPr>
              <a:spLocks noChangeArrowheads="1"/>
            </p:cNvSpPr>
            <p:nvPr/>
          </p:nvSpPr>
          <p:spPr bwMode="gray">
            <a:xfrm>
              <a:off x="3720" y="3305"/>
              <a:ext cx="1304" cy="446"/>
            </a:xfrm>
            <a:prstGeom prst="roundRect">
              <a:avLst>
                <a:gd name="adj" fmla="val 50000"/>
              </a:avLst>
            </a:prstGeom>
            <a:ln/>
          </p:spPr>
          <p:style>
            <a:lnRef idx="1">
              <a:schemeClr val="accent5"/>
            </a:lnRef>
            <a:fillRef idx="3">
              <a:schemeClr val="accent5"/>
            </a:fillRef>
            <a:effectRef idx="2">
              <a:schemeClr val="accent5"/>
            </a:effectRef>
            <a:fontRef idx="minor">
              <a:schemeClr val="lt1"/>
            </a:fontRef>
          </p:style>
          <p:txBody>
            <a:bodyPr wrap="none" anchor="ctr"/>
            <a:lstStyle/>
            <a:p>
              <a:pPr>
                <a:defRPr/>
              </a:pPr>
              <a:endParaRPr lang="es-MX" dirty="0"/>
            </a:p>
          </p:txBody>
        </p:sp>
      </p:grpSp>
      <p:pic>
        <p:nvPicPr>
          <p:cNvPr id="49" name="Picture 4" descr="168010A"/>
          <p:cNvPicPr>
            <a:picLocks noChangeAspect="1" noChangeArrowheads="1"/>
          </p:cNvPicPr>
          <p:nvPr/>
        </p:nvPicPr>
        <p:blipFill rotWithShape="1">
          <a:blip r:embed="rId2">
            <a:extLst>
              <a:ext uri="{28A0092B-C50C-407E-A947-70E740481C1C}">
                <a14:useLocalDpi xmlns:a14="http://schemas.microsoft.com/office/drawing/2010/main" val="0"/>
              </a:ext>
            </a:extLst>
          </a:blip>
          <a:srcRect l="2916" r="-5344" b="10919"/>
          <a:stretch/>
        </p:blipFill>
        <p:spPr bwMode="auto">
          <a:xfrm>
            <a:off x="6787923" y="3832626"/>
            <a:ext cx="3933408" cy="207946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74" descr="http://noticiasbancarias.com/wp-content/uploads/2012/08/F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86335" y="3841203"/>
            <a:ext cx="2847899" cy="2221911"/>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972135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nodeType="clickEffect">
                                  <p:stCondLst>
                                    <p:cond delay="0"/>
                                  </p:stCondLst>
                                  <p:iterate type="lt">
                                    <p:tmPct val="10000"/>
                                  </p:iterate>
                                  <p:childTnLst>
                                    <p:set>
                                      <p:cBhvr>
                                        <p:cTn id="6" dur="1" fill="hold">
                                          <p:stCondLst>
                                            <p:cond delay="0"/>
                                          </p:stCondLst>
                                        </p:cTn>
                                        <p:tgtEl>
                                          <p:spTgt spid="207874"/>
                                        </p:tgtEl>
                                        <p:attrNameLst>
                                          <p:attrName>style.visibility</p:attrName>
                                        </p:attrNameLst>
                                      </p:cBhvr>
                                      <p:to>
                                        <p:strVal val="visible"/>
                                      </p:to>
                                    </p:set>
                                    <p:animEffect transition="in" filter="fade">
                                      <p:cBhvr>
                                        <p:cTn id="7" dur="1000"/>
                                        <p:tgtEl>
                                          <p:spTgt spid="207874"/>
                                        </p:tgtEl>
                                      </p:cBhvr>
                                    </p:animEffect>
                                    <p:anim calcmode="lin" valueType="num">
                                      <p:cBhvr>
                                        <p:cTn id="8" dur="1000" fill="hold"/>
                                        <p:tgtEl>
                                          <p:spTgt spid="207874"/>
                                        </p:tgtEl>
                                        <p:attrNameLst>
                                          <p:attrName>ppt_x</p:attrName>
                                        </p:attrNameLst>
                                      </p:cBhvr>
                                      <p:tavLst>
                                        <p:tav tm="0">
                                          <p:val>
                                            <p:strVal val="#ppt_x-.1"/>
                                          </p:val>
                                        </p:tav>
                                        <p:tav tm="100000">
                                          <p:val>
                                            <p:strVal val="#ppt_x"/>
                                          </p:val>
                                        </p:tav>
                                      </p:tavLst>
                                    </p:anim>
                                    <p:anim calcmode="lin" valueType="num">
                                      <p:cBhvr>
                                        <p:cTn id="9" dur="1000" fill="hold"/>
                                        <p:tgtEl>
                                          <p:spTgt spid="207874"/>
                                        </p:tgtEl>
                                        <p:attrNameLst>
                                          <p:attrName>ppt_y</p:attrName>
                                        </p:attrNameLst>
                                      </p:cBhvr>
                                      <p:tavLst>
                                        <p:tav tm="0">
                                          <p:val>
                                            <p:strVal val="#ppt_y"/>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9" presetClass="entr" presetSubtype="0" fill="hold" nodeType="clickEffect">
                                  <p:stCondLst>
                                    <p:cond delay="0"/>
                                  </p:stCondLst>
                                  <p:childTnLst>
                                    <p:set>
                                      <p:cBhvr>
                                        <p:cTn id="13" dur="1" fill="hold">
                                          <p:stCondLst>
                                            <p:cond delay="0"/>
                                          </p:stCondLst>
                                        </p:cTn>
                                        <p:tgtEl>
                                          <p:spTgt spid="49"/>
                                        </p:tgtEl>
                                        <p:attrNameLst>
                                          <p:attrName>style.visibility</p:attrName>
                                        </p:attrNameLst>
                                      </p:cBhvr>
                                      <p:to>
                                        <p:strVal val="visible"/>
                                      </p:to>
                                    </p:set>
                                    <p:animEffect transition="in" filter="dissolve">
                                      <p:cBhvr>
                                        <p:cTn id="14" dur="500"/>
                                        <p:tgtEl>
                                          <p:spTgt spid="49"/>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6" presetClass="entr" presetSubtype="16" fill="hold" nodeType="click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circle(in)">
                                      <p:cBhvr>
                                        <p:cTn id="19" dur="2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idx="4294967295"/>
          </p:nvPr>
        </p:nvSpPr>
        <p:spPr>
          <a:xfrm rot="20580523">
            <a:off x="0" y="714375"/>
            <a:ext cx="3930650" cy="1084263"/>
          </a:xfrm>
        </p:spPr>
        <p:txBody>
          <a:bodyPr/>
          <a:lstStyle/>
          <a:p>
            <a:pPr marL="54864" fontAlgn="auto">
              <a:spcAft>
                <a:spcPts val="0"/>
              </a:spcAft>
              <a:defRPr/>
            </a:pPr>
            <a:r>
              <a:rPr lang="es-ES" sz="4000" dirty="0">
                <a:solidFill>
                  <a:srgbClr val="FFFFFF"/>
                </a:solidFill>
                <a:latin typeface="Bookman Old Style" pitchFamily="18" charset="0"/>
              </a:rPr>
              <a:t>CONCEPTO</a:t>
            </a:r>
          </a:p>
        </p:txBody>
      </p:sp>
      <p:grpSp>
        <p:nvGrpSpPr>
          <p:cNvPr id="101379" name="Group 95"/>
          <p:cNvGrpSpPr>
            <a:grpSpLocks/>
          </p:cNvGrpSpPr>
          <p:nvPr/>
        </p:nvGrpSpPr>
        <p:grpSpPr bwMode="auto">
          <a:xfrm>
            <a:off x="2667001" y="2062164"/>
            <a:ext cx="2170113" cy="4030663"/>
            <a:chOff x="720" y="1299"/>
            <a:chExt cx="1367" cy="2539"/>
          </a:xfrm>
        </p:grpSpPr>
        <p:sp>
          <p:nvSpPr>
            <p:cNvPr id="91171" name="AutoShape 52"/>
            <p:cNvSpPr>
              <a:spLocks noChangeArrowheads="1"/>
            </p:cNvSpPr>
            <p:nvPr/>
          </p:nvSpPr>
          <p:spPr bwMode="gray">
            <a:xfrm>
              <a:off x="720" y="1490"/>
              <a:ext cx="1363" cy="1800"/>
            </a:xfrm>
            <a:prstGeom prst="roundRect">
              <a:avLst>
                <a:gd name="adj" fmla="val 17509"/>
              </a:avLst>
            </a:prstGeom>
            <a:ln/>
          </p:spPr>
          <p:style>
            <a:lnRef idx="1">
              <a:schemeClr val="accent3"/>
            </a:lnRef>
            <a:fillRef idx="2">
              <a:schemeClr val="accent3"/>
            </a:fillRef>
            <a:effectRef idx="1">
              <a:schemeClr val="accent3"/>
            </a:effectRef>
            <a:fontRef idx="minor">
              <a:schemeClr val="dk1"/>
            </a:fontRef>
          </p:style>
          <p:txBody>
            <a:bodyPr wrap="none" anchor="ctr"/>
            <a:lstStyle/>
            <a:p>
              <a:pPr>
                <a:defRPr/>
              </a:pPr>
              <a:endParaRPr lang="es-MX" dirty="0"/>
            </a:p>
          </p:txBody>
        </p:sp>
        <p:sp>
          <p:nvSpPr>
            <p:cNvPr id="91172" name="AutoShape 53"/>
            <p:cNvSpPr>
              <a:spLocks noChangeArrowheads="1"/>
            </p:cNvSpPr>
            <p:nvPr/>
          </p:nvSpPr>
          <p:spPr bwMode="gray">
            <a:xfrm>
              <a:off x="741" y="1495"/>
              <a:ext cx="1322" cy="1766"/>
            </a:xfrm>
            <a:prstGeom prst="roundRect">
              <a:avLst>
                <a:gd name="adj" fmla="val 16667"/>
              </a:avLst>
            </a:prstGeom>
            <a:ln/>
          </p:spPr>
          <p:style>
            <a:lnRef idx="1">
              <a:schemeClr val="accent3"/>
            </a:lnRef>
            <a:fillRef idx="2">
              <a:schemeClr val="accent3"/>
            </a:fillRef>
            <a:effectRef idx="1">
              <a:schemeClr val="accent3"/>
            </a:effectRef>
            <a:fontRef idx="minor">
              <a:schemeClr val="dk1"/>
            </a:fontRef>
          </p:style>
          <p:txBody>
            <a:bodyPr wrap="none" anchor="ctr"/>
            <a:lstStyle/>
            <a:p>
              <a:pPr>
                <a:defRPr/>
              </a:pPr>
              <a:endParaRPr lang="es-MX" dirty="0"/>
            </a:p>
          </p:txBody>
        </p:sp>
        <p:sp>
          <p:nvSpPr>
            <p:cNvPr id="91173" name="AutoShape 54"/>
            <p:cNvSpPr>
              <a:spLocks noChangeArrowheads="1"/>
            </p:cNvSpPr>
            <p:nvPr/>
          </p:nvSpPr>
          <p:spPr bwMode="gray">
            <a:xfrm>
              <a:off x="752" y="2795"/>
              <a:ext cx="1304" cy="447"/>
            </a:xfrm>
            <a:prstGeom prst="roundRect">
              <a:avLst>
                <a:gd name="adj" fmla="val 50000"/>
              </a:avLst>
            </a:prstGeom>
            <a:ln/>
          </p:spPr>
          <p:style>
            <a:lnRef idx="1">
              <a:schemeClr val="accent3"/>
            </a:lnRef>
            <a:fillRef idx="2">
              <a:schemeClr val="accent3"/>
            </a:fillRef>
            <a:effectRef idx="1">
              <a:schemeClr val="accent3"/>
            </a:effectRef>
            <a:fontRef idx="minor">
              <a:schemeClr val="dk1"/>
            </a:fontRef>
          </p:style>
          <p:txBody>
            <a:bodyPr wrap="none" anchor="ctr"/>
            <a:lstStyle/>
            <a:p>
              <a:pPr>
                <a:defRPr/>
              </a:pPr>
              <a:endParaRPr lang="es-MX" dirty="0"/>
            </a:p>
          </p:txBody>
        </p:sp>
        <p:sp>
          <p:nvSpPr>
            <p:cNvPr id="91174" name="AutoShape 55"/>
            <p:cNvSpPr>
              <a:spLocks noChangeArrowheads="1"/>
            </p:cNvSpPr>
            <p:nvPr/>
          </p:nvSpPr>
          <p:spPr bwMode="gray">
            <a:xfrm>
              <a:off x="752" y="1509"/>
              <a:ext cx="1304" cy="446"/>
            </a:xfrm>
            <a:prstGeom prst="roundRect">
              <a:avLst>
                <a:gd name="adj" fmla="val 50000"/>
              </a:avLst>
            </a:prstGeom>
            <a:ln/>
          </p:spPr>
          <p:style>
            <a:lnRef idx="1">
              <a:schemeClr val="accent3"/>
            </a:lnRef>
            <a:fillRef idx="2">
              <a:schemeClr val="accent3"/>
            </a:fillRef>
            <a:effectRef idx="1">
              <a:schemeClr val="accent3"/>
            </a:effectRef>
            <a:fontRef idx="minor">
              <a:schemeClr val="dk1"/>
            </a:fontRef>
          </p:style>
          <p:txBody>
            <a:bodyPr wrap="none" anchor="ctr"/>
            <a:lstStyle/>
            <a:p>
              <a:pPr>
                <a:defRPr/>
              </a:pPr>
              <a:endParaRPr lang="es-MX" dirty="0"/>
            </a:p>
          </p:txBody>
        </p:sp>
        <p:sp>
          <p:nvSpPr>
            <p:cNvPr id="91175" name="AutoShape 56"/>
            <p:cNvSpPr>
              <a:spLocks noChangeArrowheads="1"/>
            </p:cNvSpPr>
            <p:nvPr/>
          </p:nvSpPr>
          <p:spPr bwMode="gray">
            <a:xfrm>
              <a:off x="724" y="3290"/>
              <a:ext cx="1363" cy="548"/>
            </a:xfrm>
            <a:prstGeom prst="roundRect">
              <a:avLst>
                <a:gd name="adj" fmla="val 40389"/>
              </a:avLst>
            </a:prstGeom>
            <a:ln/>
          </p:spPr>
          <p:style>
            <a:lnRef idx="1">
              <a:schemeClr val="accent3"/>
            </a:lnRef>
            <a:fillRef idx="2">
              <a:schemeClr val="accent3"/>
            </a:fillRef>
            <a:effectRef idx="1">
              <a:schemeClr val="accent3"/>
            </a:effectRef>
            <a:fontRef idx="minor">
              <a:schemeClr val="dk1"/>
            </a:fontRef>
          </p:style>
          <p:txBody>
            <a:bodyPr wrap="none" anchor="ctr"/>
            <a:lstStyle/>
            <a:p>
              <a:pPr>
                <a:defRPr/>
              </a:pPr>
              <a:endParaRPr lang="es-MX" dirty="0"/>
            </a:p>
          </p:txBody>
        </p:sp>
        <p:sp>
          <p:nvSpPr>
            <p:cNvPr id="91176" name="AutoShape 57"/>
            <p:cNvSpPr>
              <a:spLocks noChangeArrowheads="1"/>
            </p:cNvSpPr>
            <p:nvPr/>
          </p:nvSpPr>
          <p:spPr bwMode="gray">
            <a:xfrm>
              <a:off x="752" y="3305"/>
              <a:ext cx="1304" cy="446"/>
            </a:xfrm>
            <a:prstGeom prst="roundRect">
              <a:avLst>
                <a:gd name="adj" fmla="val 50000"/>
              </a:avLst>
            </a:prstGeom>
            <a:ln/>
          </p:spPr>
          <p:style>
            <a:lnRef idx="1">
              <a:schemeClr val="accent3"/>
            </a:lnRef>
            <a:fillRef idx="2">
              <a:schemeClr val="accent3"/>
            </a:fillRef>
            <a:effectRef idx="1">
              <a:schemeClr val="accent3"/>
            </a:effectRef>
            <a:fontRef idx="minor">
              <a:schemeClr val="dk1"/>
            </a:fontRef>
          </p:style>
          <p:txBody>
            <a:bodyPr wrap="none" anchor="ctr"/>
            <a:lstStyle/>
            <a:p>
              <a:pPr>
                <a:defRPr/>
              </a:pPr>
              <a:endParaRPr lang="es-MX" dirty="0"/>
            </a:p>
          </p:txBody>
        </p:sp>
        <p:grpSp>
          <p:nvGrpSpPr>
            <p:cNvPr id="101417" name="Group 58"/>
            <p:cNvGrpSpPr>
              <a:grpSpLocks/>
            </p:cNvGrpSpPr>
            <p:nvPr/>
          </p:nvGrpSpPr>
          <p:grpSpPr bwMode="auto">
            <a:xfrm>
              <a:off x="1189" y="1299"/>
              <a:ext cx="405" cy="392"/>
              <a:chOff x="1289" y="587"/>
              <a:chExt cx="668" cy="647"/>
            </a:xfrm>
          </p:grpSpPr>
          <p:sp>
            <p:nvSpPr>
              <p:cNvPr id="91180" name="Oval 59"/>
              <p:cNvSpPr>
                <a:spLocks noChangeArrowheads="1"/>
              </p:cNvSpPr>
              <p:nvPr/>
            </p:nvSpPr>
            <p:spPr bwMode="gray">
              <a:xfrm>
                <a:off x="1289" y="646"/>
                <a:ext cx="668" cy="540"/>
              </a:xfrm>
              <a:prstGeom prst="ellipse">
                <a:avLst/>
              </a:prstGeom>
              <a:ln/>
            </p:spPr>
            <p:style>
              <a:lnRef idx="1">
                <a:schemeClr val="accent3"/>
              </a:lnRef>
              <a:fillRef idx="2">
                <a:schemeClr val="accent3"/>
              </a:fillRef>
              <a:effectRef idx="1">
                <a:schemeClr val="accent3"/>
              </a:effectRef>
              <a:fontRef idx="minor">
                <a:schemeClr val="dk1"/>
              </a:fontRef>
            </p:style>
            <p:txBody>
              <a:bodyPr anchor="ctr">
                <a:spAutoFit/>
              </a:bodyPr>
              <a:lstStyle/>
              <a:p>
                <a:pPr>
                  <a:defRPr/>
                </a:pPr>
                <a:endParaRPr lang="es-MX" dirty="0"/>
              </a:p>
            </p:txBody>
          </p:sp>
          <p:sp>
            <p:nvSpPr>
              <p:cNvPr id="91181" name="Oval 60"/>
              <p:cNvSpPr>
                <a:spLocks noChangeArrowheads="1"/>
              </p:cNvSpPr>
              <p:nvPr/>
            </p:nvSpPr>
            <p:spPr bwMode="gray">
              <a:xfrm>
                <a:off x="1296" y="587"/>
                <a:ext cx="647" cy="647"/>
              </a:xfrm>
              <a:prstGeom prst="ellipse">
                <a:avLst/>
              </a:prstGeom>
              <a:ln/>
            </p:spPr>
            <p:style>
              <a:lnRef idx="1">
                <a:schemeClr val="accent3"/>
              </a:lnRef>
              <a:fillRef idx="2">
                <a:schemeClr val="accent3"/>
              </a:fillRef>
              <a:effectRef idx="1">
                <a:schemeClr val="accent3"/>
              </a:effectRef>
              <a:fontRef idx="minor">
                <a:schemeClr val="dk1"/>
              </a:fontRef>
            </p:style>
            <p:txBody>
              <a:bodyPr vert="eaVert" wrap="none" anchor="ctr"/>
              <a:lstStyle/>
              <a:p>
                <a:pPr>
                  <a:defRPr/>
                </a:pPr>
                <a:endParaRPr lang="es-MX" dirty="0"/>
              </a:p>
            </p:txBody>
          </p:sp>
          <p:sp>
            <p:nvSpPr>
              <p:cNvPr id="91182" name="Oval 61"/>
              <p:cNvSpPr>
                <a:spLocks noChangeArrowheads="1"/>
              </p:cNvSpPr>
              <p:nvPr/>
            </p:nvSpPr>
            <p:spPr bwMode="gray">
              <a:xfrm>
                <a:off x="1304" y="590"/>
                <a:ext cx="632" cy="632"/>
              </a:xfrm>
              <a:prstGeom prst="ellipse">
                <a:avLst/>
              </a:prstGeom>
              <a:ln/>
            </p:spPr>
            <p:style>
              <a:lnRef idx="1">
                <a:schemeClr val="accent3"/>
              </a:lnRef>
              <a:fillRef idx="2">
                <a:schemeClr val="accent3"/>
              </a:fillRef>
              <a:effectRef idx="1">
                <a:schemeClr val="accent3"/>
              </a:effectRef>
              <a:fontRef idx="minor">
                <a:schemeClr val="dk1"/>
              </a:fontRef>
            </p:style>
            <p:txBody>
              <a:bodyPr vert="eaVert" wrap="none" anchor="ctr"/>
              <a:lstStyle/>
              <a:p>
                <a:pPr>
                  <a:defRPr/>
                </a:pPr>
                <a:endParaRPr lang="es-MX" dirty="0"/>
              </a:p>
            </p:txBody>
          </p:sp>
          <p:sp>
            <p:nvSpPr>
              <p:cNvPr id="91183" name="Oval 62"/>
              <p:cNvSpPr>
                <a:spLocks noChangeArrowheads="1"/>
              </p:cNvSpPr>
              <p:nvPr/>
            </p:nvSpPr>
            <p:spPr bwMode="gray">
              <a:xfrm>
                <a:off x="1310" y="597"/>
                <a:ext cx="600" cy="589"/>
              </a:xfrm>
              <a:prstGeom prst="ellipse">
                <a:avLst/>
              </a:prstGeom>
              <a:ln/>
            </p:spPr>
            <p:style>
              <a:lnRef idx="1">
                <a:schemeClr val="accent3"/>
              </a:lnRef>
              <a:fillRef idx="2">
                <a:schemeClr val="accent3"/>
              </a:fillRef>
              <a:effectRef idx="1">
                <a:schemeClr val="accent3"/>
              </a:effectRef>
              <a:fontRef idx="minor">
                <a:schemeClr val="dk1"/>
              </a:fontRef>
            </p:style>
            <p:txBody>
              <a:bodyPr vert="eaVert" wrap="none" anchor="ctr"/>
              <a:lstStyle/>
              <a:p>
                <a:pPr>
                  <a:defRPr/>
                </a:pPr>
                <a:endParaRPr lang="es-MX" dirty="0"/>
              </a:p>
            </p:txBody>
          </p:sp>
          <p:sp>
            <p:nvSpPr>
              <p:cNvPr id="91184" name="Oval 63"/>
              <p:cNvSpPr>
                <a:spLocks noChangeArrowheads="1"/>
              </p:cNvSpPr>
              <p:nvPr/>
            </p:nvSpPr>
            <p:spPr bwMode="gray">
              <a:xfrm>
                <a:off x="1347" y="613"/>
                <a:ext cx="533" cy="478"/>
              </a:xfrm>
              <a:prstGeom prst="ellipse">
                <a:avLst/>
              </a:prstGeom>
              <a:ln/>
            </p:spPr>
            <p:style>
              <a:lnRef idx="1">
                <a:schemeClr val="accent3"/>
              </a:lnRef>
              <a:fillRef idx="2">
                <a:schemeClr val="accent3"/>
              </a:fillRef>
              <a:effectRef idx="1">
                <a:schemeClr val="accent3"/>
              </a:effectRef>
              <a:fontRef idx="minor">
                <a:schemeClr val="dk1"/>
              </a:fontRef>
            </p:style>
            <p:txBody>
              <a:bodyPr vert="eaVert" wrap="none" anchor="ctr"/>
              <a:lstStyle/>
              <a:p>
                <a:pPr>
                  <a:defRPr/>
                </a:pPr>
                <a:endParaRPr lang="es-MX" dirty="0"/>
              </a:p>
            </p:txBody>
          </p:sp>
        </p:grpSp>
        <p:sp>
          <p:nvSpPr>
            <p:cNvPr id="91178" name="Text Box 64"/>
            <p:cNvSpPr txBox="1">
              <a:spLocks noChangeArrowheads="1"/>
            </p:cNvSpPr>
            <p:nvPr/>
          </p:nvSpPr>
          <p:spPr bwMode="gray">
            <a:xfrm>
              <a:off x="1276" y="1354"/>
              <a:ext cx="223" cy="288"/>
            </a:xfrm>
            <a:prstGeom prst="rect">
              <a:avLst/>
            </a:prstGeom>
            <a:ln/>
          </p:spPr>
          <p:style>
            <a:lnRef idx="1">
              <a:schemeClr val="accent3"/>
            </a:lnRef>
            <a:fillRef idx="2">
              <a:schemeClr val="accent3"/>
            </a:fillRef>
            <a:effectRef idx="1">
              <a:schemeClr val="accent3"/>
            </a:effectRef>
            <a:fontRef idx="minor">
              <a:schemeClr val="dk1"/>
            </a:fontRef>
          </p:style>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dirty="0">
                  <a:solidFill>
                    <a:srgbClr val="000000"/>
                  </a:solidFill>
                </a:rPr>
                <a:t>1</a:t>
              </a:r>
            </a:p>
          </p:txBody>
        </p:sp>
        <p:sp>
          <p:nvSpPr>
            <p:cNvPr id="91179" name="Text Box 65"/>
            <p:cNvSpPr txBox="1">
              <a:spLocks noChangeArrowheads="1"/>
            </p:cNvSpPr>
            <p:nvPr/>
          </p:nvSpPr>
          <p:spPr bwMode="gray">
            <a:xfrm>
              <a:off x="768" y="1776"/>
              <a:ext cx="1296" cy="1144"/>
            </a:xfrm>
            <a:prstGeom prst="rect">
              <a:avLst/>
            </a:prstGeom>
            <a:ln/>
          </p:spPr>
          <p:style>
            <a:lnRef idx="1">
              <a:schemeClr val="accent3"/>
            </a:lnRef>
            <a:fillRef idx="2">
              <a:schemeClr val="accent3"/>
            </a:fillRef>
            <a:effectRef idx="1">
              <a:schemeClr val="accent3"/>
            </a:effectRef>
            <a:fontRef idx="minor">
              <a:schemeClr val="dk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ES" sz="1400" dirty="0">
                  <a:solidFill>
                    <a:srgbClr val="000000"/>
                  </a:solidFill>
                  <a:latin typeface="Verdana" pitchFamily="34" charset="0"/>
                </a:rPr>
                <a:t>La sociedad nace de un contrato plurilateral o de organización que se distingue de los contratos bilaterales de cambio.</a:t>
              </a:r>
            </a:p>
            <a:p>
              <a:pPr algn="just" eaLnBrk="1" hangingPunct="1">
                <a:defRPr/>
              </a:pPr>
              <a:r>
                <a:rPr lang="es-ES" sz="1400" dirty="0">
                  <a:solidFill>
                    <a:srgbClr val="000000"/>
                  </a:solidFill>
                  <a:latin typeface="Verdana" pitchFamily="34" charset="0"/>
                </a:rPr>
                <a:t> </a:t>
              </a:r>
              <a:endParaRPr lang="en-US" sz="1400" dirty="0">
                <a:solidFill>
                  <a:srgbClr val="000000"/>
                </a:solidFill>
                <a:latin typeface="Verdana" pitchFamily="34" charset="0"/>
              </a:endParaRPr>
            </a:p>
          </p:txBody>
        </p:sp>
      </p:grpSp>
      <p:grpSp>
        <p:nvGrpSpPr>
          <p:cNvPr id="101380" name="Group 96"/>
          <p:cNvGrpSpPr>
            <a:grpSpLocks/>
          </p:cNvGrpSpPr>
          <p:nvPr/>
        </p:nvGrpSpPr>
        <p:grpSpPr bwMode="auto">
          <a:xfrm>
            <a:off x="5029200" y="2062164"/>
            <a:ext cx="2166938" cy="4030663"/>
            <a:chOff x="2208" y="1299"/>
            <a:chExt cx="1365" cy="2539"/>
          </a:xfrm>
        </p:grpSpPr>
        <p:sp>
          <p:nvSpPr>
            <p:cNvPr id="91158" name="AutoShape 67"/>
            <p:cNvSpPr>
              <a:spLocks noChangeArrowheads="1"/>
            </p:cNvSpPr>
            <p:nvPr/>
          </p:nvSpPr>
          <p:spPr bwMode="gray">
            <a:xfrm>
              <a:off x="2208" y="1490"/>
              <a:ext cx="1363" cy="1800"/>
            </a:xfrm>
            <a:prstGeom prst="roundRect">
              <a:avLst>
                <a:gd name="adj" fmla="val 17509"/>
              </a:avLst>
            </a:prstGeom>
            <a:ln/>
          </p:spPr>
          <p:style>
            <a:lnRef idx="3">
              <a:schemeClr val="lt1"/>
            </a:lnRef>
            <a:fillRef idx="1">
              <a:schemeClr val="accent2"/>
            </a:fillRef>
            <a:effectRef idx="1">
              <a:schemeClr val="accent2"/>
            </a:effectRef>
            <a:fontRef idx="minor">
              <a:schemeClr val="lt1"/>
            </a:fontRef>
          </p:style>
          <p:txBody>
            <a:bodyPr wrap="none" anchor="ctr"/>
            <a:lstStyle/>
            <a:p>
              <a:pPr>
                <a:defRPr/>
              </a:pPr>
              <a:endParaRPr lang="es-MX" dirty="0"/>
            </a:p>
          </p:txBody>
        </p:sp>
        <p:sp>
          <p:nvSpPr>
            <p:cNvPr id="91159" name="AutoShape 68"/>
            <p:cNvSpPr>
              <a:spLocks noChangeArrowheads="1"/>
            </p:cNvSpPr>
            <p:nvPr/>
          </p:nvSpPr>
          <p:spPr bwMode="gray">
            <a:xfrm>
              <a:off x="2229" y="1495"/>
              <a:ext cx="1322" cy="1766"/>
            </a:xfrm>
            <a:prstGeom prst="roundRect">
              <a:avLst>
                <a:gd name="adj" fmla="val 16667"/>
              </a:avLst>
            </a:prstGeom>
            <a:ln/>
          </p:spPr>
          <p:style>
            <a:lnRef idx="3">
              <a:schemeClr val="lt1"/>
            </a:lnRef>
            <a:fillRef idx="1">
              <a:schemeClr val="accent2"/>
            </a:fillRef>
            <a:effectRef idx="1">
              <a:schemeClr val="accent2"/>
            </a:effectRef>
            <a:fontRef idx="minor">
              <a:schemeClr val="lt1"/>
            </a:fontRef>
          </p:style>
          <p:txBody>
            <a:bodyPr wrap="none" anchor="ctr"/>
            <a:lstStyle/>
            <a:p>
              <a:pPr>
                <a:defRPr/>
              </a:pPr>
              <a:endParaRPr lang="es-MX" dirty="0"/>
            </a:p>
          </p:txBody>
        </p:sp>
        <p:sp>
          <p:nvSpPr>
            <p:cNvPr id="91160" name="AutoShape 69"/>
            <p:cNvSpPr>
              <a:spLocks noChangeArrowheads="1"/>
            </p:cNvSpPr>
            <p:nvPr/>
          </p:nvSpPr>
          <p:spPr bwMode="gray">
            <a:xfrm>
              <a:off x="2240" y="2795"/>
              <a:ext cx="1304" cy="447"/>
            </a:xfrm>
            <a:prstGeom prst="roundRect">
              <a:avLst>
                <a:gd name="adj" fmla="val 50000"/>
              </a:avLst>
            </a:prstGeom>
            <a:ln/>
          </p:spPr>
          <p:style>
            <a:lnRef idx="3">
              <a:schemeClr val="lt1"/>
            </a:lnRef>
            <a:fillRef idx="1">
              <a:schemeClr val="accent2"/>
            </a:fillRef>
            <a:effectRef idx="1">
              <a:schemeClr val="accent2"/>
            </a:effectRef>
            <a:fontRef idx="minor">
              <a:schemeClr val="lt1"/>
            </a:fontRef>
          </p:style>
          <p:txBody>
            <a:bodyPr wrap="none" anchor="ctr"/>
            <a:lstStyle/>
            <a:p>
              <a:pPr>
                <a:defRPr/>
              </a:pPr>
              <a:endParaRPr lang="es-MX" dirty="0"/>
            </a:p>
          </p:txBody>
        </p:sp>
        <p:sp>
          <p:nvSpPr>
            <p:cNvPr id="91161" name="AutoShape 70"/>
            <p:cNvSpPr>
              <a:spLocks noChangeArrowheads="1"/>
            </p:cNvSpPr>
            <p:nvPr/>
          </p:nvSpPr>
          <p:spPr bwMode="gray">
            <a:xfrm>
              <a:off x="2240" y="1509"/>
              <a:ext cx="1304" cy="446"/>
            </a:xfrm>
            <a:prstGeom prst="roundRect">
              <a:avLst>
                <a:gd name="adj" fmla="val 50000"/>
              </a:avLst>
            </a:prstGeom>
            <a:ln/>
          </p:spPr>
          <p:style>
            <a:lnRef idx="3">
              <a:schemeClr val="lt1"/>
            </a:lnRef>
            <a:fillRef idx="1">
              <a:schemeClr val="accent2"/>
            </a:fillRef>
            <a:effectRef idx="1">
              <a:schemeClr val="accent2"/>
            </a:effectRef>
            <a:fontRef idx="minor">
              <a:schemeClr val="lt1"/>
            </a:fontRef>
          </p:style>
          <p:txBody>
            <a:bodyPr wrap="none" anchor="ctr"/>
            <a:lstStyle/>
            <a:p>
              <a:pPr>
                <a:defRPr/>
              </a:pPr>
              <a:endParaRPr lang="es-MX" dirty="0"/>
            </a:p>
          </p:txBody>
        </p:sp>
        <p:sp>
          <p:nvSpPr>
            <p:cNvPr id="91162" name="Oval 71"/>
            <p:cNvSpPr>
              <a:spLocks noChangeArrowheads="1"/>
            </p:cNvSpPr>
            <p:nvPr/>
          </p:nvSpPr>
          <p:spPr bwMode="gray">
            <a:xfrm>
              <a:off x="2677" y="1335"/>
              <a:ext cx="405" cy="327"/>
            </a:xfrm>
            <a:prstGeom prst="ellipse">
              <a:avLst/>
            </a:prstGeom>
            <a:ln/>
          </p:spPr>
          <p:style>
            <a:lnRef idx="3">
              <a:schemeClr val="lt1"/>
            </a:lnRef>
            <a:fillRef idx="1">
              <a:schemeClr val="accent2"/>
            </a:fillRef>
            <a:effectRef idx="1">
              <a:schemeClr val="accent2"/>
            </a:effectRef>
            <a:fontRef idx="minor">
              <a:schemeClr val="lt1"/>
            </a:fontRef>
          </p:style>
          <p:txBody>
            <a:bodyPr anchor="ctr">
              <a:spAutoFit/>
            </a:bodyPr>
            <a:lstStyle/>
            <a:p>
              <a:pPr>
                <a:defRPr/>
              </a:pPr>
              <a:endParaRPr lang="es-MX" dirty="0"/>
            </a:p>
          </p:txBody>
        </p:sp>
        <p:sp>
          <p:nvSpPr>
            <p:cNvPr id="91163" name="Oval 72"/>
            <p:cNvSpPr>
              <a:spLocks noChangeArrowheads="1"/>
            </p:cNvSpPr>
            <p:nvPr/>
          </p:nvSpPr>
          <p:spPr bwMode="gray">
            <a:xfrm>
              <a:off x="2681" y="1299"/>
              <a:ext cx="392" cy="392"/>
            </a:xfrm>
            <a:prstGeom prst="ellipse">
              <a:avLst/>
            </a:prstGeom>
            <a:ln/>
          </p:spPr>
          <p:style>
            <a:lnRef idx="3">
              <a:schemeClr val="lt1"/>
            </a:lnRef>
            <a:fillRef idx="1">
              <a:schemeClr val="accent2"/>
            </a:fillRef>
            <a:effectRef idx="1">
              <a:schemeClr val="accent2"/>
            </a:effectRef>
            <a:fontRef idx="minor">
              <a:schemeClr val="lt1"/>
            </a:fontRef>
          </p:style>
          <p:txBody>
            <a:bodyPr vert="eaVert" wrap="none" anchor="ctr"/>
            <a:lstStyle/>
            <a:p>
              <a:pPr>
                <a:defRPr/>
              </a:pPr>
              <a:endParaRPr lang="es-MX" dirty="0"/>
            </a:p>
          </p:txBody>
        </p:sp>
        <p:sp>
          <p:nvSpPr>
            <p:cNvPr id="91164" name="Oval 73"/>
            <p:cNvSpPr>
              <a:spLocks noChangeArrowheads="1"/>
            </p:cNvSpPr>
            <p:nvPr/>
          </p:nvSpPr>
          <p:spPr bwMode="gray">
            <a:xfrm>
              <a:off x="2686" y="1301"/>
              <a:ext cx="383" cy="383"/>
            </a:xfrm>
            <a:prstGeom prst="ellipse">
              <a:avLst/>
            </a:prstGeom>
            <a:ln/>
          </p:spPr>
          <p:style>
            <a:lnRef idx="3">
              <a:schemeClr val="lt1"/>
            </a:lnRef>
            <a:fillRef idx="1">
              <a:schemeClr val="accent2"/>
            </a:fillRef>
            <a:effectRef idx="1">
              <a:schemeClr val="accent2"/>
            </a:effectRef>
            <a:fontRef idx="minor">
              <a:schemeClr val="lt1"/>
            </a:fontRef>
          </p:style>
          <p:txBody>
            <a:bodyPr vert="eaVert" wrap="none" anchor="ctr"/>
            <a:lstStyle/>
            <a:p>
              <a:pPr>
                <a:defRPr/>
              </a:pPr>
              <a:endParaRPr lang="es-MX" dirty="0"/>
            </a:p>
          </p:txBody>
        </p:sp>
        <p:sp>
          <p:nvSpPr>
            <p:cNvPr id="91165" name="Oval 74"/>
            <p:cNvSpPr>
              <a:spLocks noChangeArrowheads="1"/>
            </p:cNvSpPr>
            <p:nvPr/>
          </p:nvSpPr>
          <p:spPr bwMode="gray">
            <a:xfrm>
              <a:off x="2690" y="1305"/>
              <a:ext cx="364" cy="357"/>
            </a:xfrm>
            <a:prstGeom prst="ellipse">
              <a:avLst/>
            </a:prstGeom>
            <a:ln/>
          </p:spPr>
          <p:style>
            <a:lnRef idx="3">
              <a:schemeClr val="lt1"/>
            </a:lnRef>
            <a:fillRef idx="1">
              <a:schemeClr val="accent2"/>
            </a:fillRef>
            <a:effectRef idx="1">
              <a:schemeClr val="accent2"/>
            </a:effectRef>
            <a:fontRef idx="minor">
              <a:schemeClr val="lt1"/>
            </a:fontRef>
          </p:style>
          <p:txBody>
            <a:bodyPr vert="eaVert" wrap="none" anchor="ctr"/>
            <a:lstStyle/>
            <a:p>
              <a:pPr>
                <a:defRPr/>
              </a:pPr>
              <a:endParaRPr lang="es-MX" dirty="0"/>
            </a:p>
          </p:txBody>
        </p:sp>
        <p:sp>
          <p:nvSpPr>
            <p:cNvPr id="91166" name="Oval 75"/>
            <p:cNvSpPr>
              <a:spLocks noChangeArrowheads="1"/>
            </p:cNvSpPr>
            <p:nvPr/>
          </p:nvSpPr>
          <p:spPr bwMode="gray">
            <a:xfrm>
              <a:off x="2712" y="1315"/>
              <a:ext cx="323" cy="290"/>
            </a:xfrm>
            <a:prstGeom prst="ellipse">
              <a:avLst/>
            </a:prstGeom>
            <a:ln/>
          </p:spPr>
          <p:style>
            <a:lnRef idx="3">
              <a:schemeClr val="lt1"/>
            </a:lnRef>
            <a:fillRef idx="1">
              <a:schemeClr val="accent2"/>
            </a:fillRef>
            <a:effectRef idx="1">
              <a:schemeClr val="accent2"/>
            </a:effectRef>
            <a:fontRef idx="minor">
              <a:schemeClr val="lt1"/>
            </a:fontRef>
          </p:style>
          <p:txBody>
            <a:bodyPr vert="eaVert" wrap="none" anchor="ctr"/>
            <a:lstStyle/>
            <a:p>
              <a:pPr>
                <a:defRPr/>
              </a:pPr>
              <a:endParaRPr lang="es-MX" dirty="0"/>
            </a:p>
          </p:txBody>
        </p:sp>
        <p:sp>
          <p:nvSpPr>
            <p:cNvPr id="91167" name="Text Box 76"/>
            <p:cNvSpPr txBox="1">
              <a:spLocks noChangeArrowheads="1"/>
            </p:cNvSpPr>
            <p:nvPr/>
          </p:nvSpPr>
          <p:spPr bwMode="gray">
            <a:xfrm>
              <a:off x="2764" y="1354"/>
              <a:ext cx="223" cy="288"/>
            </a:xfrm>
            <a:prstGeom prst="rect">
              <a:avLst/>
            </a:prstGeom>
            <a:ln/>
          </p:spPr>
          <p:style>
            <a:lnRef idx="3">
              <a:schemeClr val="lt1"/>
            </a:lnRef>
            <a:fillRef idx="1">
              <a:schemeClr val="accent2"/>
            </a:fillRef>
            <a:effectRef idx="1">
              <a:schemeClr val="accent2"/>
            </a:effectRef>
            <a:fontRef idx="minor">
              <a:schemeClr val="lt1"/>
            </a:fontRef>
          </p:style>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dirty="0">
                  <a:solidFill>
                    <a:srgbClr val="000000"/>
                  </a:solidFill>
                </a:rPr>
                <a:t>2</a:t>
              </a:r>
            </a:p>
          </p:txBody>
        </p:sp>
        <p:sp>
          <p:nvSpPr>
            <p:cNvPr id="91168" name="Text Box 77"/>
            <p:cNvSpPr txBox="1">
              <a:spLocks noChangeArrowheads="1"/>
            </p:cNvSpPr>
            <p:nvPr/>
          </p:nvSpPr>
          <p:spPr bwMode="gray">
            <a:xfrm>
              <a:off x="2256" y="1776"/>
              <a:ext cx="1296" cy="1280"/>
            </a:xfrm>
            <a:prstGeom prst="rect">
              <a:avLst/>
            </a:prstGeom>
            <a:ln/>
          </p:spPr>
          <p:style>
            <a:lnRef idx="3">
              <a:schemeClr val="lt1"/>
            </a:lnRef>
            <a:fillRef idx="1">
              <a:schemeClr val="accent2"/>
            </a:fillRef>
            <a:effectRef idx="1">
              <a:schemeClr val="accent2"/>
            </a:effectRef>
            <a:fontRef idx="minor">
              <a:schemeClr val="lt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ES" sz="1400" dirty="0">
                  <a:solidFill>
                    <a:srgbClr val="000000"/>
                  </a:solidFill>
                  <a:latin typeface="Verdana" pitchFamily="34" charset="0"/>
                </a:rPr>
                <a:t>El contrato de sociedad es fácilmente modificable ya que admite la separación de algunas partes y la adhesión de nuevas (socios).</a:t>
              </a:r>
            </a:p>
            <a:p>
              <a:pPr algn="just" eaLnBrk="1" hangingPunct="1">
                <a:defRPr/>
              </a:pPr>
              <a:endParaRPr lang="en-US" sz="1400" dirty="0">
                <a:solidFill>
                  <a:srgbClr val="000000"/>
                </a:solidFill>
                <a:latin typeface="Verdana" pitchFamily="34" charset="0"/>
              </a:endParaRPr>
            </a:p>
          </p:txBody>
        </p:sp>
        <p:sp>
          <p:nvSpPr>
            <p:cNvPr id="91169" name="AutoShape 78"/>
            <p:cNvSpPr>
              <a:spLocks noChangeArrowheads="1"/>
            </p:cNvSpPr>
            <p:nvPr/>
          </p:nvSpPr>
          <p:spPr bwMode="gray">
            <a:xfrm>
              <a:off x="2210" y="3290"/>
              <a:ext cx="1363" cy="548"/>
            </a:xfrm>
            <a:prstGeom prst="roundRect">
              <a:avLst>
                <a:gd name="adj" fmla="val 40389"/>
              </a:avLst>
            </a:prstGeom>
            <a:ln/>
          </p:spPr>
          <p:style>
            <a:lnRef idx="3">
              <a:schemeClr val="lt1"/>
            </a:lnRef>
            <a:fillRef idx="1">
              <a:schemeClr val="accent2"/>
            </a:fillRef>
            <a:effectRef idx="1">
              <a:schemeClr val="accent2"/>
            </a:effectRef>
            <a:fontRef idx="minor">
              <a:schemeClr val="lt1"/>
            </a:fontRef>
          </p:style>
          <p:txBody>
            <a:bodyPr wrap="none" anchor="ctr"/>
            <a:lstStyle/>
            <a:p>
              <a:pPr>
                <a:defRPr/>
              </a:pPr>
              <a:endParaRPr lang="es-MX" dirty="0"/>
            </a:p>
          </p:txBody>
        </p:sp>
        <p:sp>
          <p:nvSpPr>
            <p:cNvPr id="91170" name="AutoShape 79"/>
            <p:cNvSpPr>
              <a:spLocks noChangeArrowheads="1"/>
            </p:cNvSpPr>
            <p:nvPr/>
          </p:nvSpPr>
          <p:spPr bwMode="gray">
            <a:xfrm>
              <a:off x="2238" y="3305"/>
              <a:ext cx="1304" cy="446"/>
            </a:xfrm>
            <a:prstGeom prst="roundRect">
              <a:avLst>
                <a:gd name="adj" fmla="val 50000"/>
              </a:avLst>
            </a:prstGeom>
            <a:ln/>
          </p:spPr>
          <p:style>
            <a:lnRef idx="3">
              <a:schemeClr val="lt1"/>
            </a:lnRef>
            <a:fillRef idx="1">
              <a:schemeClr val="accent2"/>
            </a:fillRef>
            <a:effectRef idx="1">
              <a:schemeClr val="accent2"/>
            </a:effectRef>
            <a:fontRef idx="minor">
              <a:schemeClr val="lt1"/>
            </a:fontRef>
          </p:style>
          <p:txBody>
            <a:bodyPr wrap="none" anchor="ctr"/>
            <a:lstStyle/>
            <a:p>
              <a:pPr>
                <a:defRPr/>
              </a:pPr>
              <a:endParaRPr lang="es-MX" dirty="0"/>
            </a:p>
          </p:txBody>
        </p:sp>
      </p:grpSp>
      <p:grpSp>
        <p:nvGrpSpPr>
          <p:cNvPr id="101381" name="Group 97"/>
          <p:cNvGrpSpPr>
            <a:grpSpLocks/>
          </p:cNvGrpSpPr>
          <p:nvPr/>
        </p:nvGrpSpPr>
        <p:grpSpPr bwMode="auto">
          <a:xfrm>
            <a:off x="7385051" y="2062164"/>
            <a:ext cx="2170113" cy="4030663"/>
            <a:chOff x="3692" y="1299"/>
            <a:chExt cx="1367" cy="2539"/>
          </a:xfrm>
        </p:grpSpPr>
        <p:sp>
          <p:nvSpPr>
            <p:cNvPr id="91144" name="AutoShape 81"/>
            <p:cNvSpPr>
              <a:spLocks noChangeArrowheads="1"/>
            </p:cNvSpPr>
            <p:nvPr/>
          </p:nvSpPr>
          <p:spPr bwMode="gray">
            <a:xfrm>
              <a:off x="3696" y="1490"/>
              <a:ext cx="1363" cy="1800"/>
            </a:xfrm>
            <a:prstGeom prst="roundRect">
              <a:avLst>
                <a:gd name="adj" fmla="val 17509"/>
              </a:avLst>
            </a:prstGeom>
            <a:ln/>
          </p:spPr>
          <p:style>
            <a:lnRef idx="1">
              <a:schemeClr val="accent6"/>
            </a:lnRef>
            <a:fillRef idx="2">
              <a:schemeClr val="accent6"/>
            </a:fillRef>
            <a:effectRef idx="1">
              <a:schemeClr val="accent6"/>
            </a:effectRef>
            <a:fontRef idx="minor">
              <a:schemeClr val="dk1"/>
            </a:fontRef>
          </p:style>
          <p:txBody>
            <a:bodyPr wrap="none" anchor="ctr"/>
            <a:lstStyle/>
            <a:p>
              <a:pPr>
                <a:defRPr/>
              </a:pPr>
              <a:endParaRPr lang="es-MX" dirty="0"/>
            </a:p>
          </p:txBody>
        </p:sp>
        <p:sp>
          <p:nvSpPr>
            <p:cNvPr id="91145" name="AutoShape 82"/>
            <p:cNvSpPr>
              <a:spLocks noChangeArrowheads="1"/>
            </p:cNvSpPr>
            <p:nvPr/>
          </p:nvSpPr>
          <p:spPr bwMode="gray">
            <a:xfrm>
              <a:off x="3717" y="1495"/>
              <a:ext cx="1322" cy="1766"/>
            </a:xfrm>
            <a:prstGeom prst="roundRect">
              <a:avLst>
                <a:gd name="adj" fmla="val 16667"/>
              </a:avLst>
            </a:prstGeom>
            <a:ln/>
          </p:spPr>
          <p:style>
            <a:lnRef idx="1">
              <a:schemeClr val="accent6"/>
            </a:lnRef>
            <a:fillRef idx="2">
              <a:schemeClr val="accent6"/>
            </a:fillRef>
            <a:effectRef idx="1">
              <a:schemeClr val="accent6"/>
            </a:effectRef>
            <a:fontRef idx="minor">
              <a:schemeClr val="dk1"/>
            </a:fontRef>
          </p:style>
          <p:txBody>
            <a:bodyPr wrap="none" anchor="ctr"/>
            <a:lstStyle/>
            <a:p>
              <a:pPr>
                <a:defRPr/>
              </a:pPr>
              <a:endParaRPr lang="es-MX" dirty="0"/>
            </a:p>
          </p:txBody>
        </p:sp>
        <p:sp>
          <p:nvSpPr>
            <p:cNvPr id="91146" name="AutoShape 83"/>
            <p:cNvSpPr>
              <a:spLocks noChangeArrowheads="1"/>
            </p:cNvSpPr>
            <p:nvPr/>
          </p:nvSpPr>
          <p:spPr bwMode="gray">
            <a:xfrm>
              <a:off x="3728" y="2795"/>
              <a:ext cx="1304" cy="447"/>
            </a:xfrm>
            <a:prstGeom prst="roundRect">
              <a:avLst>
                <a:gd name="adj" fmla="val 50000"/>
              </a:avLst>
            </a:prstGeom>
            <a:ln/>
          </p:spPr>
          <p:style>
            <a:lnRef idx="1">
              <a:schemeClr val="accent6"/>
            </a:lnRef>
            <a:fillRef idx="2">
              <a:schemeClr val="accent6"/>
            </a:fillRef>
            <a:effectRef idx="1">
              <a:schemeClr val="accent6"/>
            </a:effectRef>
            <a:fontRef idx="minor">
              <a:schemeClr val="dk1"/>
            </a:fontRef>
          </p:style>
          <p:txBody>
            <a:bodyPr wrap="none" anchor="ctr"/>
            <a:lstStyle/>
            <a:p>
              <a:pPr>
                <a:defRPr/>
              </a:pPr>
              <a:endParaRPr lang="es-MX" dirty="0"/>
            </a:p>
          </p:txBody>
        </p:sp>
        <p:sp>
          <p:nvSpPr>
            <p:cNvPr id="91147" name="AutoShape 84"/>
            <p:cNvSpPr>
              <a:spLocks noChangeArrowheads="1"/>
            </p:cNvSpPr>
            <p:nvPr/>
          </p:nvSpPr>
          <p:spPr bwMode="gray">
            <a:xfrm>
              <a:off x="3728" y="1509"/>
              <a:ext cx="1304" cy="446"/>
            </a:xfrm>
            <a:prstGeom prst="roundRect">
              <a:avLst>
                <a:gd name="adj" fmla="val 50000"/>
              </a:avLst>
            </a:prstGeom>
            <a:ln/>
          </p:spPr>
          <p:style>
            <a:lnRef idx="1">
              <a:schemeClr val="accent6"/>
            </a:lnRef>
            <a:fillRef idx="2">
              <a:schemeClr val="accent6"/>
            </a:fillRef>
            <a:effectRef idx="1">
              <a:schemeClr val="accent6"/>
            </a:effectRef>
            <a:fontRef idx="minor">
              <a:schemeClr val="dk1"/>
            </a:fontRef>
          </p:style>
          <p:txBody>
            <a:bodyPr wrap="none" anchor="ctr"/>
            <a:lstStyle/>
            <a:p>
              <a:pPr>
                <a:defRPr/>
              </a:pPr>
              <a:endParaRPr lang="es-MX" dirty="0"/>
            </a:p>
          </p:txBody>
        </p:sp>
        <p:grpSp>
          <p:nvGrpSpPr>
            <p:cNvPr id="101388" name="Group 85"/>
            <p:cNvGrpSpPr>
              <a:grpSpLocks/>
            </p:cNvGrpSpPr>
            <p:nvPr/>
          </p:nvGrpSpPr>
          <p:grpSpPr bwMode="auto">
            <a:xfrm>
              <a:off x="4165" y="1299"/>
              <a:ext cx="405" cy="392"/>
              <a:chOff x="1289" y="587"/>
              <a:chExt cx="668" cy="647"/>
            </a:xfrm>
          </p:grpSpPr>
          <p:sp>
            <p:nvSpPr>
              <p:cNvPr id="91153" name="Oval 86"/>
              <p:cNvSpPr>
                <a:spLocks noChangeArrowheads="1"/>
              </p:cNvSpPr>
              <p:nvPr/>
            </p:nvSpPr>
            <p:spPr bwMode="gray">
              <a:xfrm>
                <a:off x="1289" y="646"/>
                <a:ext cx="668" cy="540"/>
              </a:xfrm>
              <a:prstGeom prst="ellipse">
                <a:avLst/>
              </a:prstGeom>
              <a:ln/>
            </p:spPr>
            <p:style>
              <a:lnRef idx="1">
                <a:schemeClr val="accent6"/>
              </a:lnRef>
              <a:fillRef idx="2">
                <a:schemeClr val="accent6"/>
              </a:fillRef>
              <a:effectRef idx="1">
                <a:schemeClr val="accent6"/>
              </a:effectRef>
              <a:fontRef idx="minor">
                <a:schemeClr val="dk1"/>
              </a:fontRef>
            </p:style>
            <p:txBody>
              <a:bodyPr anchor="ctr">
                <a:spAutoFit/>
              </a:bodyPr>
              <a:lstStyle/>
              <a:p>
                <a:pPr>
                  <a:defRPr/>
                </a:pPr>
                <a:endParaRPr lang="es-MX" dirty="0"/>
              </a:p>
            </p:txBody>
          </p:sp>
          <p:sp>
            <p:nvSpPr>
              <p:cNvPr id="91154" name="Oval 87"/>
              <p:cNvSpPr>
                <a:spLocks noChangeArrowheads="1"/>
              </p:cNvSpPr>
              <p:nvPr/>
            </p:nvSpPr>
            <p:spPr bwMode="gray">
              <a:xfrm>
                <a:off x="1296" y="587"/>
                <a:ext cx="647" cy="647"/>
              </a:xfrm>
              <a:prstGeom prst="ellipse">
                <a:avLst/>
              </a:prstGeom>
              <a:ln/>
            </p:spPr>
            <p:style>
              <a:lnRef idx="1">
                <a:schemeClr val="accent6"/>
              </a:lnRef>
              <a:fillRef idx="2">
                <a:schemeClr val="accent6"/>
              </a:fillRef>
              <a:effectRef idx="1">
                <a:schemeClr val="accent6"/>
              </a:effectRef>
              <a:fontRef idx="minor">
                <a:schemeClr val="dk1"/>
              </a:fontRef>
            </p:style>
            <p:txBody>
              <a:bodyPr vert="eaVert" wrap="none" anchor="ctr"/>
              <a:lstStyle/>
              <a:p>
                <a:pPr>
                  <a:defRPr/>
                </a:pPr>
                <a:endParaRPr lang="es-MX" dirty="0"/>
              </a:p>
            </p:txBody>
          </p:sp>
          <p:sp>
            <p:nvSpPr>
              <p:cNvPr id="91155" name="Oval 88"/>
              <p:cNvSpPr>
                <a:spLocks noChangeArrowheads="1"/>
              </p:cNvSpPr>
              <p:nvPr/>
            </p:nvSpPr>
            <p:spPr bwMode="gray">
              <a:xfrm>
                <a:off x="1304" y="590"/>
                <a:ext cx="632" cy="632"/>
              </a:xfrm>
              <a:prstGeom prst="ellipse">
                <a:avLst/>
              </a:prstGeom>
              <a:ln/>
            </p:spPr>
            <p:style>
              <a:lnRef idx="1">
                <a:schemeClr val="accent6"/>
              </a:lnRef>
              <a:fillRef idx="2">
                <a:schemeClr val="accent6"/>
              </a:fillRef>
              <a:effectRef idx="1">
                <a:schemeClr val="accent6"/>
              </a:effectRef>
              <a:fontRef idx="minor">
                <a:schemeClr val="dk1"/>
              </a:fontRef>
            </p:style>
            <p:txBody>
              <a:bodyPr vert="eaVert" wrap="none" anchor="ctr"/>
              <a:lstStyle/>
              <a:p>
                <a:pPr>
                  <a:defRPr/>
                </a:pPr>
                <a:endParaRPr lang="es-MX" dirty="0"/>
              </a:p>
            </p:txBody>
          </p:sp>
          <p:sp>
            <p:nvSpPr>
              <p:cNvPr id="91156" name="Oval 89"/>
              <p:cNvSpPr>
                <a:spLocks noChangeArrowheads="1"/>
              </p:cNvSpPr>
              <p:nvPr/>
            </p:nvSpPr>
            <p:spPr bwMode="gray">
              <a:xfrm>
                <a:off x="1310" y="597"/>
                <a:ext cx="600" cy="589"/>
              </a:xfrm>
              <a:prstGeom prst="ellipse">
                <a:avLst/>
              </a:prstGeom>
              <a:ln/>
            </p:spPr>
            <p:style>
              <a:lnRef idx="1">
                <a:schemeClr val="accent6"/>
              </a:lnRef>
              <a:fillRef idx="2">
                <a:schemeClr val="accent6"/>
              </a:fillRef>
              <a:effectRef idx="1">
                <a:schemeClr val="accent6"/>
              </a:effectRef>
              <a:fontRef idx="minor">
                <a:schemeClr val="dk1"/>
              </a:fontRef>
            </p:style>
            <p:txBody>
              <a:bodyPr vert="eaVert" wrap="none" anchor="ctr"/>
              <a:lstStyle/>
              <a:p>
                <a:pPr>
                  <a:defRPr/>
                </a:pPr>
                <a:endParaRPr lang="es-MX" dirty="0"/>
              </a:p>
            </p:txBody>
          </p:sp>
          <p:sp>
            <p:nvSpPr>
              <p:cNvPr id="91157" name="Oval 90"/>
              <p:cNvSpPr>
                <a:spLocks noChangeArrowheads="1"/>
              </p:cNvSpPr>
              <p:nvPr/>
            </p:nvSpPr>
            <p:spPr bwMode="gray">
              <a:xfrm>
                <a:off x="1347" y="613"/>
                <a:ext cx="533" cy="478"/>
              </a:xfrm>
              <a:prstGeom prst="ellipse">
                <a:avLst/>
              </a:prstGeom>
              <a:ln/>
            </p:spPr>
            <p:style>
              <a:lnRef idx="1">
                <a:schemeClr val="accent6"/>
              </a:lnRef>
              <a:fillRef idx="2">
                <a:schemeClr val="accent6"/>
              </a:fillRef>
              <a:effectRef idx="1">
                <a:schemeClr val="accent6"/>
              </a:effectRef>
              <a:fontRef idx="minor">
                <a:schemeClr val="dk1"/>
              </a:fontRef>
            </p:style>
            <p:txBody>
              <a:bodyPr vert="eaVert" wrap="none" anchor="ctr"/>
              <a:lstStyle/>
              <a:p>
                <a:pPr>
                  <a:defRPr/>
                </a:pPr>
                <a:endParaRPr lang="es-MX" dirty="0"/>
              </a:p>
            </p:txBody>
          </p:sp>
        </p:grpSp>
        <p:sp>
          <p:nvSpPr>
            <p:cNvPr id="91149" name="Text Box 91"/>
            <p:cNvSpPr txBox="1">
              <a:spLocks noChangeArrowheads="1"/>
            </p:cNvSpPr>
            <p:nvPr/>
          </p:nvSpPr>
          <p:spPr bwMode="gray">
            <a:xfrm>
              <a:off x="4252" y="1354"/>
              <a:ext cx="223" cy="288"/>
            </a:xfrm>
            <a:prstGeom prst="rect">
              <a:avLst/>
            </a:prstGeom>
            <a:ln/>
          </p:spPr>
          <p:style>
            <a:lnRef idx="1">
              <a:schemeClr val="accent6"/>
            </a:lnRef>
            <a:fillRef idx="2">
              <a:schemeClr val="accent6"/>
            </a:fillRef>
            <a:effectRef idx="1">
              <a:schemeClr val="accent6"/>
            </a:effectRef>
            <a:fontRef idx="minor">
              <a:schemeClr val="dk1"/>
            </a:fontRef>
          </p:style>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dirty="0">
                  <a:solidFill>
                    <a:srgbClr val="000000"/>
                  </a:solidFill>
                </a:rPr>
                <a:t>3</a:t>
              </a:r>
            </a:p>
          </p:txBody>
        </p:sp>
        <p:sp>
          <p:nvSpPr>
            <p:cNvPr id="91150" name="Text Box 92"/>
            <p:cNvSpPr txBox="1">
              <a:spLocks noChangeArrowheads="1"/>
            </p:cNvSpPr>
            <p:nvPr/>
          </p:nvSpPr>
          <p:spPr bwMode="gray">
            <a:xfrm>
              <a:off x="3744" y="1776"/>
              <a:ext cx="1296" cy="1144"/>
            </a:xfrm>
            <a:prstGeom prst="rect">
              <a:avLst/>
            </a:prstGeom>
            <a:ln/>
          </p:spPr>
          <p:style>
            <a:lnRef idx="1">
              <a:schemeClr val="accent6"/>
            </a:lnRef>
            <a:fillRef idx="2">
              <a:schemeClr val="accent6"/>
            </a:fillRef>
            <a:effectRef idx="1">
              <a:schemeClr val="accent6"/>
            </a:effectRef>
            <a:fontRef idx="minor">
              <a:schemeClr val="dk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ES" sz="1600" dirty="0">
                  <a:solidFill>
                    <a:srgbClr val="000000"/>
                  </a:solidFill>
                  <a:latin typeface="Verdana" pitchFamily="34" charset="0"/>
                </a:rPr>
                <a:t>El contrato social produce una persona jurídica nueva distinta de los individuos que la integran.</a:t>
              </a:r>
            </a:p>
            <a:p>
              <a:pPr algn="just" eaLnBrk="1" hangingPunct="1">
                <a:defRPr/>
              </a:pPr>
              <a:endParaRPr lang="en-US" sz="1600" dirty="0">
                <a:solidFill>
                  <a:srgbClr val="000000"/>
                </a:solidFill>
                <a:latin typeface="Verdana" pitchFamily="34" charset="0"/>
              </a:endParaRPr>
            </a:p>
          </p:txBody>
        </p:sp>
        <p:sp>
          <p:nvSpPr>
            <p:cNvPr id="91151" name="AutoShape 93"/>
            <p:cNvSpPr>
              <a:spLocks noChangeArrowheads="1"/>
            </p:cNvSpPr>
            <p:nvPr/>
          </p:nvSpPr>
          <p:spPr bwMode="gray">
            <a:xfrm>
              <a:off x="3692" y="3290"/>
              <a:ext cx="1363" cy="548"/>
            </a:xfrm>
            <a:prstGeom prst="roundRect">
              <a:avLst>
                <a:gd name="adj" fmla="val 40389"/>
              </a:avLst>
            </a:prstGeom>
            <a:ln/>
          </p:spPr>
          <p:style>
            <a:lnRef idx="1">
              <a:schemeClr val="accent6"/>
            </a:lnRef>
            <a:fillRef idx="2">
              <a:schemeClr val="accent6"/>
            </a:fillRef>
            <a:effectRef idx="1">
              <a:schemeClr val="accent6"/>
            </a:effectRef>
            <a:fontRef idx="minor">
              <a:schemeClr val="dk1"/>
            </a:fontRef>
          </p:style>
          <p:txBody>
            <a:bodyPr wrap="none" anchor="ctr"/>
            <a:lstStyle/>
            <a:p>
              <a:pPr>
                <a:defRPr/>
              </a:pPr>
              <a:endParaRPr lang="es-MX" dirty="0"/>
            </a:p>
          </p:txBody>
        </p:sp>
        <p:sp>
          <p:nvSpPr>
            <p:cNvPr id="91152" name="AutoShape 94"/>
            <p:cNvSpPr>
              <a:spLocks noChangeArrowheads="1"/>
            </p:cNvSpPr>
            <p:nvPr/>
          </p:nvSpPr>
          <p:spPr bwMode="gray">
            <a:xfrm>
              <a:off x="3720" y="3305"/>
              <a:ext cx="1304" cy="446"/>
            </a:xfrm>
            <a:prstGeom prst="roundRect">
              <a:avLst>
                <a:gd name="adj" fmla="val 50000"/>
              </a:avLst>
            </a:prstGeom>
            <a:ln/>
          </p:spPr>
          <p:style>
            <a:lnRef idx="1">
              <a:schemeClr val="accent6"/>
            </a:lnRef>
            <a:fillRef idx="2">
              <a:schemeClr val="accent6"/>
            </a:fillRef>
            <a:effectRef idx="1">
              <a:schemeClr val="accent6"/>
            </a:effectRef>
            <a:fontRef idx="minor">
              <a:schemeClr val="dk1"/>
            </a:fontRef>
          </p:style>
          <p:txBody>
            <a:bodyPr wrap="none" anchor="ctr"/>
            <a:lstStyle/>
            <a:p>
              <a:pPr>
                <a:defRPr/>
              </a:pPr>
              <a:endParaRPr lang="es-MX" dirty="0"/>
            </a:p>
          </p:txBody>
        </p:sp>
      </p:grpSp>
      <p:pic>
        <p:nvPicPr>
          <p:cNvPr id="125954" name="Picture 2" descr="http://www.line-legal.com/imagenes/mercanti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3298" y="260648"/>
            <a:ext cx="2745150" cy="15807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pic>
        <p:nvPicPr>
          <p:cNvPr id="49" name="Picture 74" descr="http://noticiasbancarias.com/wp-content/uploads/2012/08/F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8043" y="109564"/>
            <a:ext cx="1609445" cy="1255678"/>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722826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nodeType="clickEffect">
                                  <p:stCondLst>
                                    <p:cond delay="0"/>
                                  </p:stCondLst>
                                  <p:iterate type="lt">
                                    <p:tmPct val="10000"/>
                                  </p:iterate>
                                  <p:childTnLst>
                                    <p:set>
                                      <p:cBhvr>
                                        <p:cTn id="6" dur="1" fill="hold">
                                          <p:stCondLst>
                                            <p:cond delay="0"/>
                                          </p:stCondLst>
                                        </p:cTn>
                                        <p:tgtEl>
                                          <p:spTgt spid="207874"/>
                                        </p:tgtEl>
                                        <p:attrNameLst>
                                          <p:attrName>style.visibility</p:attrName>
                                        </p:attrNameLst>
                                      </p:cBhvr>
                                      <p:to>
                                        <p:strVal val="visible"/>
                                      </p:to>
                                    </p:set>
                                    <p:animEffect transition="in" filter="fade">
                                      <p:cBhvr>
                                        <p:cTn id="7" dur="1000"/>
                                        <p:tgtEl>
                                          <p:spTgt spid="207874"/>
                                        </p:tgtEl>
                                      </p:cBhvr>
                                    </p:animEffect>
                                    <p:anim calcmode="lin" valueType="num">
                                      <p:cBhvr>
                                        <p:cTn id="8" dur="1000" fill="hold"/>
                                        <p:tgtEl>
                                          <p:spTgt spid="207874"/>
                                        </p:tgtEl>
                                        <p:attrNameLst>
                                          <p:attrName>ppt_x</p:attrName>
                                        </p:attrNameLst>
                                      </p:cBhvr>
                                      <p:tavLst>
                                        <p:tav tm="0">
                                          <p:val>
                                            <p:strVal val="#ppt_x-.1"/>
                                          </p:val>
                                        </p:tav>
                                        <p:tav tm="100000">
                                          <p:val>
                                            <p:strVal val="#ppt_x"/>
                                          </p:val>
                                        </p:tav>
                                      </p:tavLst>
                                    </p:anim>
                                    <p:anim calcmode="lin" valueType="num">
                                      <p:cBhvr>
                                        <p:cTn id="9" dur="1000" fill="hold"/>
                                        <p:tgtEl>
                                          <p:spTgt spid="207874"/>
                                        </p:tgtEl>
                                        <p:attrNameLst>
                                          <p:attrName>ppt_y</p:attrName>
                                        </p:attrNameLst>
                                      </p:cBhvr>
                                      <p:tavLst>
                                        <p:tav tm="0">
                                          <p:val>
                                            <p:strVal val="#ppt_y"/>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20" presetClass="entr" presetSubtype="0" fill="hold" nodeType="clickEffect">
                                  <p:stCondLst>
                                    <p:cond delay="0"/>
                                  </p:stCondLst>
                                  <p:childTnLst>
                                    <p:set>
                                      <p:cBhvr>
                                        <p:cTn id="13" dur="1" fill="hold">
                                          <p:stCondLst>
                                            <p:cond delay="0"/>
                                          </p:stCondLst>
                                        </p:cTn>
                                        <p:tgtEl>
                                          <p:spTgt spid="125954"/>
                                        </p:tgtEl>
                                        <p:attrNameLst>
                                          <p:attrName>style.visibility</p:attrName>
                                        </p:attrNameLst>
                                      </p:cBhvr>
                                      <p:to>
                                        <p:strVal val="visible"/>
                                      </p:to>
                                    </p:set>
                                    <p:animEffect transition="in" filter="wedge">
                                      <p:cBhvr>
                                        <p:cTn id="14" dur="2000"/>
                                        <p:tgtEl>
                                          <p:spTgt spid="1259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idx="4294967295"/>
          </p:nvPr>
        </p:nvSpPr>
        <p:spPr>
          <a:xfrm>
            <a:off x="4702175" y="260350"/>
            <a:ext cx="7489825" cy="1143000"/>
          </a:xfrm>
        </p:spPr>
        <p:txBody>
          <a:bodyPr/>
          <a:lstStyle/>
          <a:p>
            <a:pPr marL="54864" fontAlgn="auto">
              <a:spcAft>
                <a:spcPts val="0"/>
              </a:spcAft>
              <a:defRPr/>
            </a:pPr>
            <a:r>
              <a:rPr lang="es-ES" sz="4000" dirty="0">
                <a:solidFill>
                  <a:schemeClr val="tx1"/>
                </a:solidFill>
                <a:latin typeface="+mn-lt"/>
              </a:rPr>
              <a:t>PERSONALIDAD JURÌDICA</a:t>
            </a:r>
          </a:p>
        </p:txBody>
      </p:sp>
      <p:grpSp>
        <p:nvGrpSpPr>
          <p:cNvPr id="102403" name="Group 95"/>
          <p:cNvGrpSpPr>
            <a:grpSpLocks/>
          </p:cNvGrpSpPr>
          <p:nvPr/>
        </p:nvGrpSpPr>
        <p:grpSpPr bwMode="auto">
          <a:xfrm>
            <a:off x="2667001" y="1411923"/>
            <a:ext cx="2170113" cy="4030663"/>
            <a:chOff x="720" y="1299"/>
            <a:chExt cx="1367" cy="2539"/>
          </a:xfrm>
        </p:grpSpPr>
        <p:sp>
          <p:nvSpPr>
            <p:cNvPr id="102435" name="AutoShape 52"/>
            <p:cNvSpPr>
              <a:spLocks noChangeArrowheads="1"/>
            </p:cNvSpPr>
            <p:nvPr/>
          </p:nvSpPr>
          <p:spPr bwMode="gray">
            <a:xfrm>
              <a:off x="720" y="1490"/>
              <a:ext cx="1363" cy="1800"/>
            </a:xfrm>
            <a:prstGeom prst="roundRect">
              <a:avLst>
                <a:gd name="adj" fmla="val 17509"/>
              </a:avLst>
            </a:prstGeom>
            <a:gradFill rotWithShape="1">
              <a:gsLst>
                <a:gs pos="0">
                  <a:srgbClr val="4E91D4"/>
                </a:gs>
                <a:gs pos="100000">
                  <a:srgbClr val="3477A4"/>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36" name="AutoShape 53"/>
            <p:cNvSpPr>
              <a:spLocks noChangeArrowheads="1"/>
            </p:cNvSpPr>
            <p:nvPr/>
          </p:nvSpPr>
          <p:spPr bwMode="gray">
            <a:xfrm>
              <a:off x="741" y="1495"/>
              <a:ext cx="1322" cy="1766"/>
            </a:xfrm>
            <a:prstGeom prst="roundRect">
              <a:avLst>
                <a:gd name="adj" fmla="val 16667"/>
              </a:avLst>
            </a:prstGeom>
            <a:solidFill>
              <a:srgbClr val="3CA1E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37" name="AutoShape 54"/>
            <p:cNvSpPr>
              <a:spLocks noChangeArrowheads="1"/>
            </p:cNvSpPr>
            <p:nvPr/>
          </p:nvSpPr>
          <p:spPr bwMode="gray">
            <a:xfrm>
              <a:off x="752" y="2795"/>
              <a:ext cx="1304" cy="447"/>
            </a:xfrm>
            <a:prstGeom prst="roundRect">
              <a:avLst>
                <a:gd name="adj" fmla="val 50000"/>
              </a:avLst>
            </a:prstGeom>
            <a:gradFill rotWithShape="1">
              <a:gsLst>
                <a:gs pos="0">
                  <a:srgbClr val="3CA1E6">
                    <a:alpha val="0"/>
                  </a:srgbClr>
                </a:gs>
                <a:gs pos="100000">
                  <a:srgbClr val="9BCFF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38" name="AutoShape 55"/>
            <p:cNvSpPr>
              <a:spLocks noChangeArrowheads="1"/>
            </p:cNvSpPr>
            <p:nvPr/>
          </p:nvSpPr>
          <p:spPr bwMode="gray">
            <a:xfrm>
              <a:off x="752" y="1509"/>
              <a:ext cx="1304" cy="446"/>
            </a:xfrm>
            <a:prstGeom prst="roundRect">
              <a:avLst>
                <a:gd name="adj" fmla="val 50000"/>
              </a:avLst>
            </a:prstGeom>
            <a:gradFill rotWithShape="1">
              <a:gsLst>
                <a:gs pos="0">
                  <a:srgbClr val="BEE0F7"/>
                </a:gs>
                <a:gs pos="100000">
                  <a:srgbClr val="3CA1E6">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39" name="AutoShape 56"/>
            <p:cNvSpPr>
              <a:spLocks noChangeArrowheads="1"/>
            </p:cNvSpPr>
            <p:nvPr/>
          </p:nvSpPr>
          <p:spPr bwMode="gray">
            <a:xfrm>
              <a:off x="724" y="3290"/>
              <a:ext cx="1363" cy="548"/>
            </a:xfrm>
            <a:prstGeom prst="roundRect">
              <a:avLst>
                <a:gd name="adj" fmla="val 40389"/>
              </a:avLst>
            </a:prstGeom>
            <a:gradFill rotWithShape="1">
              <a:gsLst>
                <a:gs pos="0">
                  <a:srgbClr val="B2B2B2"/>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40" name="AutoShape 57"/>
            <p:cNvSpPr>
              <a:spLocks noChangeArrowheads="1"/>
            </p:cNvSpPr>
            <p:nvPr/>
          </p:nvSpPr>
          <p:spPr bwMode="gray">
            <a:xfrm>
              <a:off x="752" y="3305"/>
              <a:ext cx="1304" cy="446"/>
            </a:xfrm>
            <a:prstGeom prst="roundRect">
              <a:avLst>
                <a:gd name="adj" fmla="val 50000"/>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nvGrpSpPr>
            <p:cNvPr id="102441" name="Group 58"/>
            <p:cNvGrpSpPr>
              <a:grpSpLocks/>
            </p:cNvGrpSpPr>
            <p:nvPr/>
          </p:nvGrpSpPr>
          <p:grpSpPr bwMode="auto">
            <a:xfrm>
              <a:off x="1189" y="1299"/>
              <a:ext cx="405" cy="392"/>
              <a:chOff x="1289" y="587"/>
              <a:chExt cx="668" cy="647"/>
            </a:xfrm>
          </p:grpSpPr>
          <p:sp>
            <p:nvSpPr>
              <p:cNvPr id="102444" name="Oval 59"/>
              <p:cNvSpPr>
                <a:spLocks noChangeArrowheads="1"/>
              </p:cNvSpPr>
              <p:nvPr/>
            </p:nvSpPr>
            <p:spPr bwMode="gray">
              <a:xfrm>
                <a:off x="1289" y="646"/>
                <a:ext cx="668" cy="540"/>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45" name="Oval 60"/>
              <p:cNvSpPr>
                <a:spLocks noChangeArrowheads="1"/>
              </p:cNvSpPr>
              <p:nvPr/>
            </p:nvSpPr>
            <p:spPr bwMode="gray">
              <a:xfrm>
                <a:off x="1296" y="587"/>
                <a:ext cx="646" cy="647"/>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46" name="Oval 61"/>
              <p:cNvSpPr>
                <a:spLocks noChangeArrowheads="1"/>
              </p:cNvSpPr>
              <p:nvPr/>
            </p:nvSpPr>
            <p:spPr bwMode="gray">
              <a:xfrm>
                <a:off x="1304" y="591"/>
                <a:ext cx="631" cy="63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47" name="Oval 62"/>
              <p:cNvSpPr>
                <a:spLocks noChangeArrowheads="1"/>
              </p:cNvSpPr>
              <p:nvPr/>
            </p:nvSpPr>
            <p:spPr bwMode="gray">
              <a:xfrm>
                <a:off x="1311" y="597"/>
                <a:ext cx="600" cy="589"/>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48" name="Oval 63"/>
              <p:cNvSpPr>
                <a:spLocks noChangeArrowheads="1"/>
              </p:cNvSpPr>
              <p:nvPr/>
            </p:nvSpPr>
            <p:spPr bwMode="gray">
              <a:xfrm>
                <a:off x="1346" y="613"/>
                <a:ext cx="533" cy="479"/>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sp>
          <p:nvSpPr>
            <p:cNvPr id="102442" name="Text Box 64"/>
            <p:cNvSpPr txBox="1">
              <a:spLocks noChangeArrowheads="1"/>
            </p:cNvSpPr>
            <p:nvPr/>
          </p:nvSpPr>
          <p:spPr bwMode="gray">
            <a:xfrm>
              <a:off x="1276" y="1354"/>
              <a:ext cx="22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sz="2400">
                  <a:solidFill>
                    <a:srgbClr val="000000"/>
                  </a:solidFill>
                </a:rPr>
                <a:t>1</a:t>
              </a:r>
            </a:p>
          </p:txBody>
        </p:sp>
        <p:sp>
          <p:nvSpPr>
            <p:cNvPr id="102443" name="Text Box 65"/>
            <p:cNvSpPr txBox="1">
              <a:spLocks noChangeArrowheads="1"/>
            </p:cNvSpPr>
            <p:nvPr/>
          </p:nvSpPr>
          <p:spPr bwMode="gray">
            <a:xfrm>
              <a:off x="768" y="1776"/>
              <a:ext cx="1296" cy="1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sz="1200" b="1" dirty="0">
                  <a:latin typeface="+mn-lt"/>
                </a:rPr>
                <a:t>El articulo 2 de la Ley General de Sociedades mercantiles otorga personalidad jurídica a las sociedades mercantiles inscritas en el registro de comercio y a las que aun sin estar inscritas en registro de comercio se exterioricen como tales frente a terceros</a:t>
              </a:r>
              <a:r>
                <a:rPr lang="es-ES" altLang="es-MX" sz="1200" b="1" dirty="0" smtClean="0">
                  <a:latin typeface="+mn-lt"/>
                </a:rPr>
                <a:t>.</a:t>
              </a:r>
              <a:endParaRPr lang="es-ES" altLang="es-MX" sz="1200" b="1" dirty="0">
                <a:latin typeface="+mn-lt"/>
              </a:endParaRPr>
            </a:p>
            <a:p>
              <a:pPr algn="just" eaLnBrk="1" hangingPunct="1"/>
              <a:r>
                <a:rPr lang="es-ES" altLang="es-MX" sz="1400" dirty="0">
                  <a:solidFill>
                    <a:srgbClr val="000000"/>
                  </a:solidFill>
                  <a:latin typeface="Verdana" panose="020B0604030504040204" pitchFamily="34" charset="0"/>
                </a:rPr>
                <a:t> </a:t>
              </a:r>
              <a:endParaRPr lang="en-US" altLang="es-MX" sz="1400" dirty="0">
                <a:solidFill>
                  <a:srgbClr val="000000"/>
                </a:solidFill>
                <a:latin typeface="Verdana" panose="020B0604030504040204" pitchFamily="34" charset="0"/>
              </a:endParaRPr>
            </a:p>
          </p:txBody>
        </p:sp>
      </p:grpSp>
      <p:grpSp>
        <p:nvGrpSpPr>
          <p:cNvPr id="102404" name="Group 96"/>
          <p:cNvGrpSpPr>
            <a:grpSpLocks/>
          </p:cNvGrpSpPr>
          <p:nvPr/>
        </p:nvGrpSpPr>
        <p:grpSpPr bwMode="auto">
          <a:xfrm>
            <a:off x="5057498" y="1330558"/>
            <a:ext cx="2166938" cy="4030663"/>
            <a:chOff x="2208" y="1299"/>
            <a:chExt cx="1365" cy="2539"/>
          </a:xfrm>
        </p:grpSpPr>
        <p:sp>
          <p:nvSpPr>
            <p:cNvPr id="102422" name="AutoShape 67"/>
            <p:cNvSpPr>
              <a:spLocks noChangeArrowheads="1"/>
            </p:cNvSpPr>
            <p:nvPr/>
          </p:nvSpPr>
          <p:spPr bwMode="gray">
            <a:xfrm>
              <a:off x="2208" y="1490"/>
              <a:ext cx="1363" cy="1800"/>
            </a:xfrm>
            <a:prstGeom prst="roundRect">
              <a:avLst>
                <a:gd name="adj" fmla="val 17509"/>
              </a:avLst>
            </a:prstGeom>
            <a:gradFill rotWithShape="1">
              <a:gsLst>
                <a:gs pos="0">
                  <a:srgbClr val="66AF35"/>
                </a:gs>
                <a:gs pos="100000">
                  <a:srgbClr val="588D3D"/>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23" name="AutoShape 68"/>
            <p:cNvSpPr>
              <a:spLocks noChangeArrowheads="1"/>
            </p:cNvSpPr>
            <p:nvPr/>
          </p:nvSpPr>
          <p:spPr bwMode="gray">
            <a:xfrm>
              <a:off x="2229" y="1495"/>
              <a:ext cx="1322" cy="1766"/>
            </a:xfrm>
            <a:prstGeom prst="roundRect">
              <a:avLst>
                <a:gd name="adj" fmla="val 16667"/>
              </a:avLst>
            </a:prstGeom>
            <a:solidFill>
              <a:srgbClr val="99D84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24" name="AutoShape 69"/>
            <p:cNvSpPr>
              <a:spLocks noChangeArrowheads="1"/>
            </p:cNvSpPr>
            <p:nvPr/>
          </p:nvSpPr>
          <p:spPr bwMode="gray">
            <a:xfrm>
              <a:off x="2240" y="2795"/>
              <a:ext cx="1304" cy="447"/>
            </a:xfrm>
            <a:prstGeom prst="roundRect">
              <a:avLst>
                <a:gd name="adj" fmla="val 50000"/>
              </a:avLst>
            </a:prstGeom>
            <a:gradFill rotWithShape="1">
              <a:gsLst>
                <a:gs pos="0">
                  <a:srgbClr val="99D844"/>
                </a:gs>
                <a:gs pos="100000">
                  <a:srgbClr val="C7EA9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25" name="AutoShape 70"/>
            <p:cNvSpPr>
              <a:spLocks noChangeArrowheads="1"/>
            </p:cNvSpPr>
            <p:nvPr/>
          </p:nvSpPr>
          <p:spPr bwMode="gray">
            <a:xfrm>
              <a:off x="2240" y="1509"/>
              <a:ext cx="1304" cy="446"/>
            </a:xfrm>
            <a:prstGeom prst="roundRect">
              <a:avLst>
                <a:gd name="adj" fmla="val 50000"/>
              </a:avLst>
            </a:prstGeom>
            <a:gradFill rotWithShape="1">
              <a:gsLst>
                <a:gs pos="0">
                  <a:srgbClr val="DDF2C1"/>
                </a:gs>
                <a:gs pos="100000">
                  <a:srgbClr val="99D84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26" name="Oval 71"/>
            <p:cNvSpPr>
              <a:spLocks noChangeArrowheads="1"/>
            </p:cNvSpPr>
            <p:nvPr/>
          </p:nvSpPr>
          <p:spPr bwMode="gray">
            <a:xfrm>
              <a:off x="2677" y="1335"/>
              <a:ext cx="405" cy="327"/>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27" name="Oval 72"/>
            <p:cNvSpPr>
              <a:spLocks noChangeArrowheads="1"/>
            </p:cNvSpPr>
            <p:nvPr/>
          </p:nvSpPr>
          <p:spPr bwMode="gray">
            <a:xfrm>
              <a:off x="2681" y="1299"/>
              <a:ext cx="392" cy="39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28" name="Oval 73"/>
            <p:cNvSpPr>
              <a:spLocks noChangeArrowheads="1"/>
            </p:cNvSpPr>
            <p:nvPr/>
          </p:nvSpPr>
          <p:spPr bwMode="gray">
            <a:xfrm>
              <a:off x="2686" y="1301"/>
              <a:ext cx="383" cy="383"/>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29" name="Oval 74"/>
            <p:cNvSpPr>
              <a:spLocks noChangeArrowheads="1"/>
            </p:cNvSpPr>
            <p:nvPr/>
          </p:nvSpPr>
          <p:spPr bwMode="gray">
            <a:xfrm>
              <a:off x="2690" y="1305"/>
              <a:ext cx="364" cy="357"/>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30" name="Oval 75"/>
            <p:cNvSpPr>
              <a:spLocks noChangeArrowheads="1"/>
            </p:cNvSpPr>
            <p:nvPr/>
          </p:nvSpPr>
          <p:spPr bwMode="gray">
            <a:xfrm>
              <a:off x="2712" y="1315"/>
              <a:ext cx="323" cy="290"/>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31" name="Text Box 76"/>
            <p:cNvSpPr txBox="1">
              <a:spLocks noChangeArrowheads="1"/>
            </p:cNvSpPr>
            <p:nvPr/>
          </p:nvSpPr>
          <p:spPr bwMode="gray">
            <a:xfrm>
              <a:off x="2764" y="1354"/>
              <a:ext cx="22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sz="2400">
                  <a:solidFill>
                    <a:srgbClr val="000000"/>
                  </a:solidFill>
                </a:rPr>
                <a:t>2</a:t>
              </a:r>
            </a:p>
          </p:txBody>
        </p:sp>
        <p:sp>
          <p:nvSpPr>
            <p:cNvPr id="102432" name="Text Box 77"/>
            <p:cNvSpPr txBox="1">
              <a:spLocks noChangeArrowheads="1"/>
            </p:cNvSpPr>
            <p:nvPr/>
          </p:nvSpPr>
          <p:spPr bwMode="gray">
            <a:xfrm>
              <a:off x="2256" y="1776"/>
              <a:ext cx="1296" cy="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sz="1200" b="1" dirty="0">
                  <a:latin typeface="+mn-lt"/>
                </a:rPr>
                <a:t>El código civil atribuye el carácter de persona moral a la sociedad mercantil.</a:t>
              </a:r>
            </a:p>
            <a:p>
              <a:pPr algn="just" eaLnBrk="1" hangingPunct="1"/>
              <a:r>
                <a:rPr lang="es-ES" altLang="es-MX" sz="1400" dirty="0">
                  <a:solidFill>
                    <a:srgbClr val="000000"/>
                  </a:solidFill>
                  <a:latin typeface="Verdana" panose="020B0604030504040204" pitchFamily="34" charset="0"/>
                </a:rPr>
                <a:t> </a:t>
              </a:r>
            </a:p>
            <a:p>
              <a:pPr algn="just" eaLnBrk="1" hangingPunct="1"/>
              <a:endParaRPr lang="en-US" altLang="es-MX" sz="1400" dirty="0">
                <a:solidFill>
                  <a:srgbClr val="000000"/>
                </a:solidFill>
                <a:latin typeface="Verdana" panose="020B0604030504040204" pitchFamily="34" charset="0"/>
              </a:endParaRPr>
            </a:p>
          </p:txBody>
        </p:sp>
        <p:sp>
          <p:nvSpPr>
            <p:cNvPr id="102433" name="AutoShape 78"/>
            <p:cNvSpPr>
              <a:spLocks noChangeArrowheads="1"/>
            </p:cNvSpPr>
            <p:nvPr/>
          </p:nvSpPr>
          <p:spPr bwMode="gray">
            <a:xfrm>
              <a:off x="2210" y="3290"/>
              <a:ext cx="1363" cy="548"/>
            </a:xfrm>
            <a:prstGeom prst="roundRect">
              <a:avLst>
                <a:gd name="adj" fmla="val 40389"/>
              </a:avLst>
            </a:prstGeom>
            <a:gradFill rotWithShape="1">
              <a:gsLst>
                <a:gs pos="0">
                  <a:srgbClr val="B2B2B2"/>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34" name="AutoShape 79"/>
            <p:cNvSpPr>
              <a:spLocks noChangeArrowheads="1"/>
            </p:cNvSpPr>
            <p:nvPr/>
          </p:nvSpPr>
          <p:spPr bwMode="gray">
            <a:xfrm>
              <a:off x="2238" y="3305"/>
              <a:ext cx="1304" cy="446"/>
            </a:xfrm>
            <a:prstGeom prst="roundRect">
              <a:avLst>
                <a:gd name="adj" fmla="val 50000"/>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grpSp>
        <p:nvGrpSpPr>
          <p:cNvPr id="102405" name="Group 97"/>
          <p:cNvGrpSpPr>
            <a:grpSpLocks/>
          </p:cNvGrpSpPr>
          <p:nvPr/>
        </p:nvGrpSpPr>
        <p:grpSpPr bwMode="auto">
          <a:xfrm>
            <a:off x="7392194" y="1468671"/>
            <a:ext cx="2170113" cy="4030663"/>
            <a:chOff x="3692" y="1299"/>
            <a:chExt cx="1367" cy="2539"/>
          </a:xfrm>
        </p:grpSpPr>
        <p:sp>
          <p:nvSpPr>
            <p:cNvPr id="102408" name="AutoShape 81"/>
            <p:cNvSpPr>
              <a:spLocks noChangeArrowheads="1"/>
            </p:cNvSpPr>
            <p:nvPr/>
          </p:nvSpPr>
          <p:spPr bwMode="gray">
            <a:xfrm>
              <a:off x="3696" y="1490"/>
              <a:ext cx="1363" cy="1800"/>
            </a:xfrm>
            <a:prstGeom prst="roundRect">
              <a:avLst>
                <a:gd name="adj" fmla="val 17509"/>
              </a:avLst>
            </a:prstGeom>
            <a:gradFill rotWithShape="1">
              <a:gsLst>
                <a:gs pos="0">
                  <a:srgbClr val="C16237"/>
                </a:gs>
                <a:gs pos="100000">
                  <a:srgbClr val="AB4E47"/>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09" name="AutoShape 82"/>
            <p:cNvSpPr>
              <a:spLocks noChangeArrowheads="1"/>
            </p:cNvSpPr>
            <p:nvPr/>
          </p:nvSpPr>
          <p:spPr bwMode="gray">
            <a:xfrm>
              <a:off x="3717" y="1495"/>
              <a:ext cx="1322" cy="1766"/>
            </a:xfrm>
            <a:prstGeom prst="roundRect">
              <a:avLst>
                <a:gd name="adj" fmla="val 16667"/>
              </a:avLst>
            </a:prstGeom>
            <a:solidFill>
              <a:srgbClr val="E98B6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10" name="AutoShape 83"/>
            <p:cNvSpPr>
              <a:spLocks noChangeArrowheads="1"/>
            </p:cNvSpPr>
            <p:nvPr/>
          </p:nvSpPr>
          <p:spPr bwMode="gray">
            <a:xfrm>
              <a:off x="3728" y="2795"/>
              <a:ext cx="1304" cy="447"/>
            </a:xfrm>
            <a:prstGeom prst="roundRect">
              <a:avLst>
                <a:gd name="adj" fmla="val 50000"/>
              </a:avLst>
            </a:prstGeom>
            <a:gradFill rotWithShape="1">
              <a:gsLst>
                <a:gs pos="0">
                  <a:srgbClr val="E98B65"/>
                </a:gs>
                <a:gs pos="100000">
                  <a:srgbClr val="F2BCA6"/>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92171" name="AutoShape 84"/>
            <p:cNvSpPr>
              <a:spLocks noChangeArrowheads="1"/>
            </p:cNvSpPr>
            <p:nvPr/>
          </p:nvSpPr>
          <p:spPr bwMode="gray">
            <a:xfrm>
              <a:off x="3728" y="1509"/>
              <a:ext cx="1304" cy="446"/>
            </a:xfrm>
            <a:prstGeom prst="roundRect">
              <a:avLst>
                <a:gd name="adj" fmla="val 50000"/>
              </a:avLst>
            </a:prstGeom>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lang="es-MX" dirty="0"/>
            </a:p>
          </p:txBody>
        </p:sp>
        <p:grpSp>
          <p:nvGrpSpPr>
            <p:cNvPr id="102412" name="Group 85"/>
            <p:cNvGrpSpPr>
              <a:grpSpLocks/>
            </p:cNvGrpSpPr>
            <p:nvPr/>
          </p:nvGrpSpPr>
          <p:grpSpPr bwMode="auto">
            <a:xfrm>
              <a:off x="4165" y="1299"/>
              <a:ext cx="405" cy="392"/>
              <a:chOff x="1289" y="587"/>
              <a:chExt cx="668" cy="647"/>
            </a:xfrm>
          </p:grpSpPr>
          <p:sp>
            <p:nvSpPr>
              <p:cNvPr id="102417" name="Oval 86"/>
              <p:cNvSpPr>
                <a:spLocks noChangeArrowheads="1"/>
              </p:cNvSpPr>
              <p:nvPr/>
            </p:nvSpPr>
            <p:spPr bwMode="gray">
              <a:xfrm>
                <a:off x="1289" y="646"/>
                <a:ext cx="668" cy="540"/>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18" name="Oval 87"/>
              <p:cNvSpPr>
                <a:spLocks noChangeArrowheads="1"/>
              </p:cNvSpPr>
              <p:nvPr/>
            </p:nvSpPr>
            <p:spPr bwMode="gray">
              <a:xfrm>
                <a:off x="1296" y="587"/>
                <a:ext cx="646" cy="647"/>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19" name="Oval 88"/>
              <p:cNvSpPr>
                <a:spLocks noChangeArrowheads="1"/>
              </p:cNvSpPr>
              <p:nvPr/>
            </p:nvSpPr>
            <p:spPr bwMode="gray">
              <a:xfrm>
                <a:off x="1304" y="591"/>
                <a:ext cx="631" cy="63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20" name="Oval 89"/>
              <p:cNvSpPr>
                <a:spLocks noChangeArrowheads="1"/>
              </p:cNvSpPr>
              <p:nvPr/>
            </p:nvSpPr>
            <p:spPr bwMode="gray">
              <a:xfrm>
                <a:off x="1311" y="597"/>
                <a:ext cx="600" cy="589"/>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21" name="Oval 90"/>
              <p:cNvSpPr>
                <a:spLocks noChangeArrowheads="1"/>
              </p:cNvSpPr>
              <p:nvPr/>
            </p:nvSpPr>
            <p:spPr bwMode="gray">
              <a:xfrm>
                <a:off x="1346" y="613"/>
                <a:ext cx="533" cy="479"/>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sp>
          <p:nvSpPr>
            <p:cNvPr id="102413" name="Text Box 91"/>
            <p:cNvSpPr txBox="1">
              <a:spLocks noChangeArrowheads="1"/>
            </p:cNvSpPr>
            <p:nvPr/>
          </p:nvSpPr>
          <p:spPr bwMode="gray">
            <a:xfrm>
              <a:off x="4252" y="1354"/>
              <a:ext cx="22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sz="2400">
                  <a:solidFill>
                    <a:srgbClr val="000000"/>
                  </a:solidFill>
                </a:rPr>
                <a:t>3</a:t>
              </a:r>
            </a:p>
          </p:txBody>
        </p:sp>
        <p:sp>
          <p:nvSpPr>
            <p:cNvPr id="102414" name="Text Box 92"/>
            <p:cNvSpPr txBox="1">
              <a:spLocks noChangeArrowheads="1"/>
            </p:cNvSpPr>
            <p:nvPr/>
          </p:nvSpPr>
          <p:spPr bwMode="gray">
            <a:xfrm>
              <a:off x="3725" y="2019"/>
              <a:ext cx="1296"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sz="1200" b="1" dirty="0">
                  <a:latin typeface="+mn-lt"/>
                </a:rPr>
                <a:t>Esta atribución de persona moral y de persona jurídica les confiere el carácter de sujetos de derecho con capacidad de goce y ejercicio. </a:t>
              </a:r>
            </a:p>
            <a:p>
              <a:pPr algn="just" eaLnBrk="1" hangingPunct="1"/>
              <a:r>
                <a:rPr lang="es-ES" altLang="es-MX" sz="1200" b="1" dirty="0">
                  <a:latin typeface="+mn-lt"/>
                </a:rPr>
                <a:t> </a:t>
              </a:r>
              <a:endParaRPr lang="en-US" altLang="es-MX" sz="1200" b="1" dirty="0">
                <a:latin typeface="+mn-lt"/>
              </a:endParaRPr>
            </a:p>
          </p:txBody>
        </p:sp>
        <p:sp>
          <p:nvSpPr>
            <p:cNvPr id="102415" name="AutoShape 93"/>
            <p:cNvSpPr>
              <a:spLocks noChangeArrowheads="1"/>
            </p:cNvSpPr>
            <p:nvPr/>
          </p:nvSpPr>
          <p:spPr bwMode="gray">
            <a:xfrm>
              <a:off x="3692" y="3290"/>
              <a:ext cx="1363" cy="548"/>
            </a:xfrm>
            <a:prstGeom prst="roundRect">
              <a:avLst>
                <a:gd name="adj" fmla="val 40389"/>
              </a:avLst>
            </a:prstGeom>
            <a:gradFill rotWithShape="1">
              <a:gsLst>
                <a:gs pos="0">
                  <a:srgbClr val="B2B2B2"/>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2416" name="AutoShape 94"/>
            <p:cNvSpPr>
              <a:spLocks noChangeArrowheads="1"/>
            </p:cNvSpPr>
            <p:nvPr/>
          </p:nvSpPr>
          <p:spPr bwMode="gray">
            <a:xfrm>
              <a:off x="3720" y="3305"/>
              <a:ext cx="1304" cy="446"/>
            </a:xfrm>
            <a:prstGeom prst="roundRect">
              <a:avLst>
                <a:gd name="adj" fmla="val 50000"/>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pic>
        <p:nvPicPr>
          <p:cNvPr id="124930" name="Picture 2" descr="http://t3.gstatic.com/images?q=tbn:ANd9GcS8tuJZGurDVOFHz_ODP5D519sp5jy7lir363Dmr1ezk-4UOMRE8R2olEf-L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2940" y="4757829"/>
            <a:ext cx="2870042" cy="1968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334087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nodeType="clickEffect">
                                  <p:stCondLst>
                                    <p:cond delay="0"/>
                                  </p:stCondLst>
                                  <p:iterate type="lt">
                                    <p:tmPct val="10000"/>
                                  </p:iterate>
                                  <p:childTnLst>
                                    <p:set>
                                      <p:cBhvr>
                                        <p:cTn id="6" dur="1" fill="hold">
                                          <p:stCondLst>
                                            <p:cond delay="0"/>
                                          </p:stCondLst>
                                        </p:cTn>
                                        <p:tgtEl>
                                          <p:spTgt spid="207874"/>
                                        </p:tgtEl>
                                        <p:attrNameLst>
                                          <p:attrName>style.visibility</p:attrName>
                                        </p:attrNameLst>
                                      </p:cBhvr>
                                      <p:to>
                                        <p:strVal val="visible"/>
                                      </p:to>
                                    </p:set>
                                    <p:animEffect transition="in" filter="fade">
                                      <p:cBhvr>
                                        <p:cTn id="7" dur="1000"/>
                                        <p:tgtEl>
                                          <p:spTgt spid="207874"/>
                                        </p:tgtEl>
                                      </p:cBhvr>
                                    </p:animEffect>
                                    <p:anim calcmode="lin" valueType="num">
                                      <p:cBhvr>
                                        <p:cTn id="8" dur="1000" fill="hold"/>
                                        <p:tgtEl>
                                          <p:spTgt spid="207874"/>
                                        </p:tgtEl>
                                        <p:attrNameLst>
                                          <p:attrName>ppt_x</p:attrName>
                                        </p:attrNameLst>
                                      </p:cBhvr>
                                      <p:tavLst>
                                        <p:tav tm="0">
                                          <p:val>
                                            <p:strVal val="#ppt_x-.1"/>
                                          </p:val>
                                        </p:tav>
                                        <p:tav tm="100000">
                                          <p:val>
                                            <p:strVal val="#ppt_x"/>
                                          </p:val>
                                        </p:tav>
                                      </p:tavLst>
                                    </p:anim>
                                    <p:anim calcmode="lin" valueType="num">
                                      <p:cBhvr>
                                        <p:cTn id="9" dur="1000" fill="hold"/>
                                        <p:tgtEl>
                                          <p:spTgt spid="207874"/>
                                        </p:tgtEl>
                                        <p:attrNameLst>
                                          <p:attrName>ppt_y</p:attrName>
                                        </p:attrNameLst>
                                      </p:cBhvr>
                                      <p:tavLst>
                                        <p:tav tm="0">
                                          <p:val>
                                            <p:strVal val="#ppt_y"/>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8" presetClass="emph" presetSubtype="0" fill="hold" nodeType="clickEffect">
                                  <p:stCondLst>
                                    <p:cond delay="0"/>
                                  </p:stCondLst>
                                  <p:childTnLst>
                                    <p:animRot by="21600000">
                                      <p:cBhvr>
                                        <p:cTn id="13" dur="2000" fill="hold"/>
                                        <p:tgtEl>
                                          <p:spTgt spid="12493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134"/>
          <p:cNvSpPr>
            <a:spLocks noChangeArrowheads="1"/>
          </p:cNvSpPr>
          <p:nvPr/>
        </p:nvSpPr>
        <p:spPr bwMode="gray">
          <a:xfrm>
            <a:off x="1524000" y="1847850"/>
            <a:ext cx="4222750" cy="719138"/>
          </a:xfrm>
          <a:prstGeom prst="rect">
            <a:avLst/>
          </a:prstGeom>
          <a:gradFill rotWithShape="1">
            <a:gsLst>
              <a:gs pos="0">
                <a:srgbClr val="004B70">
                  <a:alpha val="79999"/>
                </a:srgbClr>
              </a:gs>
              <a:gs pos="100000">
                <a:srgbClr val="E98931"/>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nvGrpSpPr>
          <p:cNvPr id="103427" name="Group 114"/>
          <p:cNvGrpSpPr>
            <a:grpSpLocks/>
          </p:cNvGrpSpPr>
          <p:nvPr/>
        </p:nvGrpSpPr>
        <p:grpSpPr bwMode="auto">
          <a:xfrm>
            <a:off x="5192713" y="1573213"/>
            <a:ext cx="1098550" cy="1001712"/>
            <a:chOff x="1488" y="1968"/>
            <a:chExt cx="432" cy="432"/>
          </a:xfrm>
        </p:grpSpPr>
        <p:grpSp>
          <p:nvGrpSpPr>
            <p:cNvPr id="103453" name="Group 115"/>
            <p:cNvGrpSpPr>
              <a:grpSpLocks/>
            </p:cNvGrpSpPr>
            <p:nvPr/>
          </p:nvGrpSpPr>
          <p:grpSpPr bwMode="auto">
            <a:xfrm>
              <a:off x="1488" y="1968"/>
              <a:ext cx="432" cy="432"/>
              <a:chOff x="2016" y="1920"/>
              <a:chExt cx="1680" cy="1680"/>
            </a:xfrm>
          </p:grpSpPr>
          <p:sp>
            <p:nvSpPr>
              <p:cNvPr id="103455" name="Oval 116"/>
              <p:cNvSpPr>
                <a:spLocks noChangeArrowheads="1"/>
              </p:cNvSpPr>
              <p:nvPr/>
            </p:nvSpPr>
            <p:spPr bwMode="gray">
              <a:xfrm>
                <a:off x="2016" y="1920"/>
                <a:ext cx="1680" cy="1680"/>
              </a:xfrm>
              <a:prstGeom prst="ellipse">
                <a:avLst/>
              </a:prstGeom>
              <a:gradFill rotWithShape="1">
                <a:gsLst>
                  <a:gs pos="0">
                    <a:srgbClr val="FF9900"/>
                  </a:gs>
                  <a:gs pos="100000">
                    <a:srgbClr val="643C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3456" name="Freeform 117"/>
              <p:cNvSpPr>
                <a:spLocks/>
              </p:cNvSpPr>
              <p:nvPr/>
            </p:nvSpPr>
            <p:spPr bwMode="gray">
              <a:xfrm>
                <a:off x="2208" y="1948"/>
                <a:ext cx="1296" cy="634"/>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9900"/>
                  </a:gs>
                </a:gsLst>
                <a:lin ang="54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s-MX"/>
              </a:p>
            </p:txBody>
          </p:sp>
        </p:grpSp>
        <p:sp>
          <p:nvSpPr>
            <p:cNvPr id="43" name="Text Box 118"/>
            <p:cNvSpPr txBox="1">
              <a:spLocks noChangeArrowheads="1"/>
            </p:cNvSpPr>
            <p:nvPr/>
          </p:nvSpPr>
          <p:spPr bwMode="gray">
            <a:xfrm>
              <a:off x="1631" y="2016"/>
              <a:ext cx="167" cy="199"/>
            </a:xfrm>
            <a:prstGeom prst="rect">
              <a:avLst/>
            </a:prstGeom>
            <a:noFill/>
            <a:ln w="9525" algn="ctr">
              <a:noFill/>
              <a:miter lim="800000"/>
              <a:headEnd/>
              <a:tailEnd/>
            </a:ln>
            <a:effectLst/>
          </p:spPr>
          <p:txBody>
            <a:bodyPr wrap="none">
              <a:spAutoFit/>
            </a:bodyPr>
            <a:lstStyle/>
            <a:p>
              <a:pPr>
                <a:defRPr/>
              </a:pPr>
              <a:r>
                <a:rPr lang="en-US" sz="2400" b="1" dirty="0">
                  <a:solidFill>
                    <a:srgbClr val="000000"/>
                  </a:solidFill>
                  <a:effectLst>
                    <a:outerShdw blurRad="38100" dist="38100" dir="2700000" algn="tl">
                      <a:srgbClr val="FFFFFF"/>
                    </a:outerShdw>
                  </a:effectLst>
                  <a:latin typeface="Verdana" pitchFamily="34" charset="0"/>
                  <a:cs typeface="Arial" charset="0"/>
                </a:rPr>
                <a:t>A</a:t>
              </a:r>
            </a:p>
          </p:txBody>
        </p:sp>
      </p:grpSp>
      <p:sp>
        <p:nvSpPr>
          <p:cNvPr id="103428" name="Text Box 147"/>
          <p:cNvSpPr txBox="1">
            <a:spLocks noChangeArrowheads="1"/>
          </p:cNvSpPr>
          <p:nvPr/>
        </p:nvSpPr>
        <p:spPr bwMode="auto">
          <a:xfrm>
            <a:off x="1847850" y="1928813"/>
            <a:ext cx="31813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b="1" dirty="0">
                <a:solidFill>
                  <a:schemeClr val="bg1"/>
                </a:solidFill>
              </a:rPr>
              <a:t>La sociedad mercantil es una persona </a:t>
            </a:r>
            <a:endParaRPr lang="en-US" altLang="es-MX" b="1" dirty="0">
              <a:solidFill>
                <a:schemeClr val="bg1"/>
              </a:solidFill>
            </a:endParaRPr>
          </a:p>
        </p:txBody>
      </p:sp>
      <p:sp>
        <p:nvSpPr>
          <p:cNvPr id="103429" name="Rectangle 141"/>
          <p:cNvSpPr>
            <a:spLocks noChangeArrowheads="1"/>
          </p:cNvSpPr>
          <p:nvPr/>
        </p:nvSpPr>
        <p:spPr bwMode="gray">
          <a:xfrm>
            <a:off x="1524001" y="2979739"/>
            <a:ext cx="4665663" cy="719137"/>
          </a:xfrm>
          <a:prstGeom prst="rect">
            <a:avLst/>
          </a:prstGeom>
          <a:gradFill rotWithShape="1">
            <a:gsLst>
              <a:gs pos="0">
                <a:srgbClr val="004B70">
                  <a:alpha val="79999"/>
                </a:srgbClr>
              </a:gs>
              <a:gs pos="100000">
                <a:srgbClr val="418AEB"/>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nvGrpSpPr>
          <p:cNvPr id="103430" name="Group 104"/>
          <p:cNvGrpSpPr>
            <a:grpSpLocks/>
          </p:cNvGrpSpPr>
          <p:nvPr/>
        </p:nvGrpSpPr>
        <p:grpSpPr bwMode="auto">
          <a:xfrm>
            <a:off x="5840414" y="2727326"/>
            <a:ext cx="1087437" cy="1006475"/>
            <a:chOff x="3938" y="1968"/>
            <a:chExt cx="430" cy="437"/>
          </a:xfrm>
        </p:grpSpPr>
        <p:grpSp>
          <p:nvGrpSpPr>
            <p:cNvPr id="103449" name="Group 105"/>
            <p:cNvGrpSpPr>
              <a:grpSpLocks/>
            </p:cNvGrpSpPr>
            <p:nvPr/>
          </p:nvGrpSpPr>
          <p:grpSpPr bwMode="auto">
            <a:xfrm>
              <a:off x="3938" y="1968"/>
              <a:ext cx="430" cy="437"/>
              <a:chOff x="2016" y="1920"/>
              <a:chExt cx="1680" cy="1680"/>
            </a:xfrm>
          </p:grpSpPr>
          <p:sp>
            <p:nvSpPr>
              <p:cNvPr id="103451" name="Oval 106"/>
              <p:cNvSpPr>
                <a:spLocks noChangeArrowheads="1"/>
              </p:cNvSpPr>
              <p:nvPr/>
            </p:nvSpPr>
            <p:spPr bwMode="gray">
              <a:xfrm>
                <a:off x="2016" y="1920"/>
                <a:ext cx="1680" cy="1680"/>
              </a:xfrm>
              <a:prstGeom prst="ellipse">
                <a:avLst/>
              </a:prstGeom>
              <a:gradFill rotWithShape="1">
                <a:gsLst>
                  <a:gs pos="0">
                    <a:srgbClr val="4996E3"/>
                  </a:gs>
                  <a:gs pos="100000">
                    <a:srgbClr val="162D45"/>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3452" name="Freeform 107"/>
              <p:cNvSpPr>
                <a:spLocks/>
              </p:cNvSpPr>
              <p:nvPr/>
            </p:nvSpPr>
            <p:spPr bwMode="gray">
              <a:xfrm>
                <a:off x="2208" y="1948"/>
                <a:ext cx="1296" cy="634"/>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66A7E8"/>
                  </a:gs>
                </a:gsLst>
                <a:lin ang="54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s-MX"/>
              </a:p>
            </p:txBody>
          </p:sp>
        </p:grpSp>
        <p:sp>
          <p:nvSpPr>
            <p:cNvPr id="50" name="Text Box 108"/>
            <p:cNvSpPr txBox="1">
              <a:spLocks noChangeArrowheads="1"/>
            </p:cNvSpPr>
            <p:nvPr/>
          </p:nvSpPr>
          <p:spPr bwMode="gray">
            <a:xfrm>
              <a:off x="4067" y="2028"/>
              <a:ext cx="166" cy="200"/>
            </a:xfrm>
            <a:prstGeom prst="rect">
              <a:avLst/>
            </a:prstGeom>
            <a:noFill/>
            <a:ln w="9525" algn="ctr">
              <a:noFill/>
              <a:miter lim="800000"/>
              <a:headEnd/>
              <a:tailEnd/>
            </a:ln>
            <a:effectLst/>
          </p:spPr>
          <p:txBody>
            <a:bodyPr wrap="none">
              <a:spAutoFit/>
            </a:bodyPr>
            <a:lstStyle/>
            <a:p>
              <a:pPr>
                <a:defRPr/>
              </a:pPr>
              <a:r>
                <a:rPr lang="en-US" sz="2400" b="1" dirty="0">
                  <a:solidFill>
                    <a:srgbClr val="000000"/>
                  </a:solidFill>
                  <a:effectLst>
                    <a:outerShdw blurRad="38100" dist="38100" dir="2700000" algn="tl">
                      <a:srgbClr val="FFFFFF"/>
                    </a:outerShdw>
                  </a:effectLst>
                  <a:latin typeface="Verdana" pitchFamily="34" charset="0"/>
                  <a:cs typeface="Arial" charset="0"/>
                </a:rPr>
                <a:t>B</a:t>
              </a:r>
            </a:p>
          </p:txBody>
        </p:sp>
      </p:grpSp>
      <p:sp>
        <p:nvSpPr>
          <p:cNvPr id="103431" name="Text Box 148"/>
          <p:cNvSpPr txBox="1">
            <a:spLocks noChangeArrowheads="1"/>
          </p:cNvSpPr>
          <p:nvPr/>
        </p:nvSpPr>
        <p:spPr bwMode="auto">
          <a:xfrm>
            <a:off x="2208214" y="3184525"/>
            <a:ext cx="34305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b="1">
                <a:solidFill>
                  <a:srgbClr val="FFFFFF"/>
                </a:solidFill>
              </a:rPr>
              <a:t>Por lo tanto, tiene patrimonio</a:t>
            </a:r>
            <a:r>
              <a:rPr lang="en-US" altLang="es-MX" b="1">
                <a:solidFill>
                  <a:srgbClr val="FFFFFF"/>
                </a:solidFill>
              </a:rPr>
              <a:t> </a:t>
            </a:r>
          </a:p>
        </p:txBody>
      </p:sp>
      <p:sp>
        <p:nvSpPr>
          <p:cNvPr id="103432" name="Rectangle 133"/>
          <p:cNvSpPr>
            <a:spLocks noChangeArrowheads="1"/>
          </p:cNvSpPr>
          <p:nvPr/>
        </p:nvSpPr>
        <p:spPr bwMode="gray">
          <a:xfrm>
            <a:off x="1524001" y="4090989"/>
            <a:ext cx="5686425" cy="720725"/>
          </a:xfrm>
          <a:prstGeom prst="rect">
            <a:avLst/>
          </a:prstGeom>
          <a:gradFill rotWithShape="1">
            <a:gsLst>
              <a:gs pos="0">
                <a:srgbClr val="004B70">
                  <a:alpha val="79999"/>
                </a:srgbClr>
              </a:gs>
              <a:gs pos="100000">
                <a:srgbClr val="9942E0"/>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nvGrpSpPr>
          <p:cNvPr id="103433" name="Group 109"/>
          <p:cNvGrpSpPr>
            <a:grpSpLocks/>
          </p:cNvGrpSpPr>
          <p:nvPr/>
        </p:nvGrpSpPr>
        <p:grpSpPr bwMode="auto">
          <a:xfrm>
            <a:off x="6545263" y="3810001"/>
            <a:ext cx="1098550" cy="1012825"/>
            <a:chOff x="3552" y="3339"/>
            <a:chExt cx="412" cy="392"/>
          </a:xfrm>
        </p:grpSpPr>
        <p:grpSp>
          <p:nvGrpSpPr>
            <p:cNvPr id="103445" name="Group 110"/>
            <p:cNvGrpSpPr>
              <a:grpSpLocks/>
            </p:cNvGrpSpPr>
            <p:nvPr/>
          </p:nvGrpSpPr>
          <p:grpSpPr bwMode="auto">
            <a:xfrm>
              <a:off x="3552" y="3339"/>
              <a:ext cx="412" cy="392"/>
              <a:chOff x="2016" y="1920"/>
              <a:chExt cx="1680" cy="1680"/>
            </a:xfrm>
          </p:grpSpPr>
          <p:sp>
            <p:nvSpPr>
              <p:cNvPr id="103447" name="Oval 111"/>
              <p:cNvSpPr>
                <a:spLocks noChangeArrowheads="1"/>
              </p:cNvSpPr>
              <p:nvPr/>
            </p:nvSpPr>
            <p:spPr bwMode="gray">
              <a:xfrm>
                <a:off x="2016" y="1920"/>
                <a:ext cx="1680" cy="1680"/>
              </a:xfrm>
              <a:prstGeom prst="ellipse">
                <a:avLst/>
              </a:prstGeom>
              <a:gradFill rotWithShape="1">
                <a:gsLst>
                  <a:gs pos="0">
                    <a:srgbClr val="9966FF"/>
                  </a:gs>
                  <a:gs pos="100000">
                    <a:srgbClr val="25193E"/>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3448" name="Freeform 112"/>
              <p:cNvSpPr>
                <a:spLocks/>
              </p:cNvSpPr>
              <p:nvPr/>
            </p:nvSpPr>
            <p:spPr bwMode="gray">
              <a:xfrm>
                <a:off x="2208" y="1948"/>
                <a:ext cx="1296" cy="634"/>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66FF"/>
                  </a:gs>
                </a:gsLst>
                <a:lin ang="54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s-MX"/>
              </a:p>
            </p:txBody>
          </p:sp>
        </p:grpSp>
        <p:sp>
          <p:nvSpPr>
            <p:cNvPr id="57" name="Text Box 113"/>
            <p:cNvSpPr txBox="1">
              <a:spLocks noChangeArrowheads="1"/>
            </p:cNvSpPr>
            <p:nvPr/>
          </p:nvSpPr>
          <p:spPr bwMode="gray">
            <a:xfrm>
              <a:off x="3704" y="3360"/>
              <a:ext cx="152" cy="177"/>
            </a:xfrm>
            <a:prstGeom prst="rect">
              <a:avLst/>
            </a:prstGeom>
            <a:noFill/>
            <a:ln w="9525" algn="ctr">
              <a:noFill/>
              <a:miter lim="800000"/>
              <a:headEnd/>
              <a:tailEnd/>
            </a:ln>
            <a:effectLst/>
          </p:spPr>
          <p:txBody>
            <a:bodyPr wrap="none">
              <a:spAutoFit/>
            </a:bodyPr>
            <a:lstStyle/>
            <a:p>
              <a:pPr>
                <a:defRPr/>
              </a:pPr>
              <a:r>
                <a:rPr lang="en-US" sz="2400" b="1" dirty="0">
                  <a:solidFill>
                    <a:srgbClr val="000000"/>
                  </a:solidFill>
                  <a:effectLst>
                    <a:outerShdw blurRad="38100" dist="38100" dir="2700000" algn="tl">
                      <a:srgbClr val="FFFFFF"/>
                    </a:outerShdw>
                  </a:effectLst>
                  <a:latin typeface="Verdana" pitchFamily="34" charset="0"/>
                  <a:cs typeface="Arial" charset="0"/>
                </a:rPr>
                <a:t>C</a:t>
              </a:r>
            </a:p>
          </p:txBody>
        </p:sp>
      </p:grpSp>
      <p:sp>
        <p:nvSpPr>
          <p:cNvPr id="103434" name="Text Box 149"/>
          <p:cNvSpPr txBox="1">
            <a:spLocks noChangeArrowheads="1"/>
          </p:cNvSpPr>
          <p:nvPr/>
        </p:nvSpPr>
        <p:spPr bwMode="auto">
          <a:xfrm>
            <a:off x="3863976" y="4267200"/>
            <a:ext cx="25368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n-US" altLang="es-MX" b="1">
                <a:solidFill>
                  <a:srgbClr val="FFFFFF"/>
                </a:solidFill>
              </a:rPr>
              <a:t>Nombre, domicilio  </a:t>
            </a:r>
          </a:p>
        </p:txBody>
      </p:sp>
      <p:sp>
        <p:nvSpPr>
          <p:cNvPr id="103435" name="Rectangle 132"/>
          <p:cNvSpPr>
            <a:spLocks noChangeArrowheads="1"/>
          </p:cNvSpPr>
          <p:nvPr/>
        </p:nvSpPr>
        <p:spPr bwMode="gray">
          <a:xfrm>
            <a:off x="1524001" y="5214939"/>
            <a:ext cx="6392863" cy="719137"/>
          </a:xfrm>
          <a:prstGeom prst="rect">
            <a:avLst/>
          </a:prstGeom>
          <a:gradFill rotWithShape="1">
            <a:gsLst>
              <a:gs pos="0">
                <a:srgbClr val="004B70">
                  <a:alpha val="79999"/>
                </a:srgbClr>
              </a:gs>
              <a:gs pos="100000">
                <a:srgbClr val="33AD8A"/>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nvGrpSpPr>
          <p:cNvPr id="103436" name="Group 100"/>
          <p:cNvGrpSpPr>
            <a:grpSpLocks/>
          </p:cNvGrpSpPr>
          <p:nvPr/>
        </p:nvGrpSpPr>
        <p:grpSpPr bwMode="auto">
          <a:xfrm>
            <a:off x="7202488" y="4953001"/>
            <a:ext cx="1103312" cy="1019175"/>
            <a:chOff x="2016" y="1920"/>
            <a:chExt cx="1680" cy="1680"/>
          </a:xfrm>
        </p:grpSpPr>
        <p:sp>
          <p:nvSpPr>
            <p:cNvPr id="103443" name="Oval 101"/>
            <p:cNvSpPr>
              <a:spLocks noChangeArrowheads="1"/>
            </p:cNvSpPr>
            <p:nvPr/>
          </p:nvSpPr>
          <p:spPr bwMode="gray">
            <a:xfrm>
              <a:off x="2016" y="1920"/>
              <a:ext cx="1680" cy="1680"/>
            </a:xfrm>
            <a:prstGeom prst="ellipse">
              <a:avLst/>
            </a:prstGeom>
            <a:gradFill rotWithShape="1">
              <a:gsLst>
                <a:gs pos="0">
                  <a:srgbClr val="33CCCC"/>
                </a:gs>
                <a:gs pos="100000">
                  <a:srgbClr val="0C323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3444" name="Freeform 102"/>
            <p:cNvSpPr>
              <a:spLocks/>
            </p:cNvSpPr>
            <p:nvPr/>
          </p:nvSpPr>
          <p:spPr bwMode="gray">
            <a:xfrm>
              <a:off x="2208" y="1948"/>
              <a:ext cx="1296" cy="634"/>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33CCCC"/>
                </a:gs>
              </a:gsLst>
              <a:lin ang="54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s-MX"/>
            </a:p>
          </p:txBody>
        </p:sp>
      </p:grpSp>
      <p:sp>
        <p:nvSpPr>
          <p:cNvPr id="65" name="Text Box 103"/>
          <p:cNvSpPr txBox="1">
            <a:spLocks noChangeArrowheads="1"/>
          </p:cNvSpPr>
          <p:nvPr/>
        </p:nvSpPr>
        <p:spPr bwMode="gray">
          <a:xfrm>
            <a:off x="7637463" y="5019675"/>
            <a:ext cx="436562" cy="457200"/>
          </a:xfrm>
          <a:prstGeom prst="rect">
            <a:avLst/>
          </a:prstGeom>
          <a:noFill/>
          <a:ln w="9525" algn="ctr">
            <a:noFill/>
            <a:miter lim="800000"/>
            <a:headEnd/>
            <a:tailEnd/>
          </a:ln>
          <a:effectLst/>
        </p:spPr>
        <p:txBody>
          <a:bodyPr wrap="none">
            <a:spAutoFit/>
          </a:bodyPr>
          <a:lstStyle/>
          <a:p>
            <a:pPr>
              <a:defRPr/>
            </a:pPr>
            <a:r>
              <a:rPr lang="en-US" sz="2400" b="1" dirty="0">
                <a:solidFill>
                  <a:srgbClr val="000000"/>
                </a:solidFill>
                <a:effectLst>
                  <a:outerShdw blurRad="38100" dist="38100" dir="2700000" algn="tl">
                    <a:srgbClr val="FFFFFF"/>
                  </a:outerShdw>
                </a:effectLst>
                <a:latin typeface="Verdana" pitchFamily="34" charset="0"/>
                <a:cs typeface="Arial" charset="0"/>
              </a:rPr>
              <a:t>D</a:t>
            </a:r>
          </a:p>
        </p:txBody>
      </p:sp>
      <p:sp>
        <p:nvSpPr>
          <p:cNvPr id="103438" name="Text Box 150"/>
          <p:cNvSpPr txBox="1">
            <a:spLocks noChangeArrowheads="1"/>
          </p:cNvSpPr>
          <p:nvPr/>
        </p:nvSpPr>
        <p:spPr bwMode="auto">
          <a:xfrm>
            <a:off x="5105400" y="5405438"/>
            <a:ext cx="1905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endParaRPr lang="en-US" altLang="es-MX" b="1">
              <a:solidFill>
                <a:srgbClr val="FFFFFF"/>
              </a:solidFill>
            </a:endParaRPr>
          </a:p>
        </p:txBody>
      </p:sp>
      <p:sp>
        <p:nvSpPr>
          <p:cNvPr id="93199" name="AutoShape 161"/>
          <p:cNvSpPr>
            <a:spLocks noChangeArrowheads="1"/>
          </p:cNvSpPr>
          <p:nvPr/>
        </p:nvSpPr>
        <p:spPr bwMode="auto">
          <a:xfrm>
            <a:off x="7696200" y="1676400"/>
            <a:ext cx="2514600" cy="1981200"/>
          </a:xfrm>
          <a:prstGeom prst="wedgeRoundRectCallout">
            <a:avLst>
              <a:gd name="adj1" fmla="val -44759"/>
              <a:gd name="adj2" fmla="val 84694"/>
              <a:gd name="adj3" fmla="val 16667"/>
            </a:avLst>
          </a:prstGeom>
          <a:solidFill>
            <a:srgbClr val="D1C673"/>
          </a:solidFill>
          <a:ln w="38100" algn="ctr">
            <a:solidFill>
              <a:schemeClr val="tx1"/>
            </a:solidFill>
            <a:miter lim="800000"/>
            <a:headEnd/>
            <a:tailEnd/>
          </a:ln>
          <a:effectLst>
            <a:reflection blurRad="6350" stA="52000" endA="300" endPos="35000" dir="5400000" sy="-100000" algn="bl" rotWithShape="0"/>
          </a:effectLst>
          <a:scene3d>
            <a:camera prst="orthographicFront"/>
            <a:lightRig rig="threePt" dir="t"/>
          </a:scene3d>
          <a:sp3d>
            <a:bevelT/>
          </a:sp3d>
        </p:spPr>
        <p:txBody>
          <a:bodyPr anchor="ctr"/>
          <a:lstStyle/>
          <a:p>
            <a:pPr>
              <a:defRPr/>
            </a:pPr>
            <a:r>
              <a:rPr lang="en-US" sz="2400" b="1" dirty="0">
                <a:solidFill>
                  <a:srgbClr val="000000"/>
                </a:solidFill>
                <a:latin typeface="Arial" charset="0"/>
                <a:cs typeface="Arial" charset="0"/>
              </a:rPr>
              <a:t>Sociedad </a:t>
            </a:r>
          </a:p>
          <a:p>
            <a:pPr>
              <a:defRPr/>
            </a:pPr>
            <a:r>
              <a:rPr lang="en-US" sz="2400" b="1" dirty="0">
                <a:solidFill>
                  <a:srgbClr val="000000"/>
                </a:solidFill>
                <a:latin typeface="Arial" charset="0"/>
                <a:cs typeface="Arial" charset="0"/>
              </a:rPr>
              <a:t>Mercantil</a:t>
            </a:r>
          </a:p>
        </p:txBody>
      </p:sp>
      <p:sp>
        <p:nvSpPr>
          <p:cNvPr id="103440" name="Text Box 149"/>
          <p:cNvSpPr txBox="1">
            <a:spLocks noChangeArrowheads="1"/>
          </p:cNvSpPr>
          <p:nvPr/>
        </p:nvSpPr>
        <p:spPr bwMode="auto">
          <a:xfrm>
            <a:off x="4367213" y="5373688"/>
            <a:ext cx="25384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n-US" altLang="es-MX" b="1">
                <a:solidFill>
                  <a:srgbClr val="FFFFFF"/>
                </a:solidFill>
              </a:rPr>
              <a:t>Y una nacionalidad.</a:t>
            </a:r>
          </a:p>
        </p:txBody>
      </p:sp>
      <p:pic>
        <p:nvPicPr>
          <p:cNvPr id="69" name="Picture 3" descr="078029C"/>
          <p:cNvPicPr>
            <a:picLocks noChangeAspect="1" noChangeArrowheads="1"/>
          </p:cNvPicPr>
          <p:nvPr/>
        </p:nvPicPr>
        <p:blipFill>
          <a:blip r:embed="rId2"/>
          <a:srcRect/>
          <a:stretch>
            <a:fillRect/>
          </a:stretch>
        </p:blipFill>
        <p:spPr bwMode="auto">
          <a:xfrm rot="405259">
            <a:off x="8616951" y="4724400"/>
            <a:ext cx="1800225" cy="1460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102685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16"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circle(in)">
                                      <p:cBhvr>
                                        <p:cTn id="7" dur="2000"/>
                                        <p:tgtEl>
                                          <p:spTgt spid="6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ntr" presetSubtype="10" fill="hold" nodeType="clickEffect">
                                  <p:stCondLst>
                                    <p:cond delay="0"/>
                                  </p:stCondLst>
                                  <p:childTnLst>
                                    <p:set>
                                      <p:cBhvr>
                                        <p:cTn id="11" dur="1" fill="hold">
                                          <p:stCondLst>
                                            <p:cond delay="0"/>
                                          </p:stCondLst>
                                        </p:cTn>
                                        <p:tgtEl>
                                          <p:spTgt spid="69"/>
                                        </p:tgtEl>
                                        <p:attrNameLst>
                                          <p:attrName>style.visibility</p:attrName>
                                        </p:attrNameLst>
                                      </p:cBhvr>
                                      <p:to>
                                        <p:strVal val="visible"/>
                                      </p:to>
                                    </p:set>
                                    <p:anim calcmode="lin" valueType="num">
                                      <p:cBhvr>
                                        <p:cTn id="12" dur="500" fill="hold"/>
                                        <p:tgtEl>
                                          <p:spTgt spid="69"/>
                                        </p:tgtEl>
                                        <p:attrNameLst>
                                          <p:attrName>ppt_w</p:attrName>
                                        </p:attrNameLst>
                                      </p:cBhvr>
                                      <p:tavLst>
                                        <p:tav tm="0">
                                          <p:val>
                                            <p:fltVal val="0"/>
                                          </p:val>
                                        </p:tav>
                                        <p:tav tm="100000">
                                          <p:val>
                                            <p:strVal val="#ppt_w"/>
                                          </p:val>
                                        </p:tav>
                                      </p:tavLst>
                                    </p:anim>
                                    <p:anim calcmode="lin" valueType="num">
                                      <p:cBhvr>
                                        <p:cTn id="13" dur="500" fill="hold"/>
                                        <p:tgtEl>
                                          <p:spTgt spid="6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134"/>
          <p:cNvSpPr>
            <a:spLocks noChangeArrowheads="1"/>
          </p:cNvSpPr>
          <p:nvPr/>
        </p:nvSpPr>
        <p:spPr bwMode="gray">
          <a:xfrm>
            <a:off x="1524000" y="1847850"/>
            <a:ext cx="4222750" cy="719138"/>
          </a:xfrm>
          <a:prstGeom prst="rect">
            <a:avLst/>
          </a:prstGeom>
          <a:gradFill rotWithShape="1">
            <a:gsLst>
              <a:gs pos="0">
                <a:srgbClr val="004B70">
                  <a:alpha val="79999"/>
                </a:srgbClr>
              </a:gs>
              <a:gs pos="100000">
                <a:srgbClr val="E98931"/>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nvGrpSpPr>
          <p:cNvPr id="94211" name="Group 114"/>
          <p:cNvGrpSpPr>
            <a:grpSpLocks/>
          </p:cNvGrpSpPr>
          <p:nvPr/>
        </p:nvGrpSpPr>
        <p:grpSpPr bwMode="auto">
          <a:xfrm>
            <a:off x="5192713" y="1573213"/>
            <a:ext cx="1098550" cy="1001712"/>
            <a:chOff x="1488" y="1968"/>
            <a:chExt cx="432" cy="432"/>
          </a:xfrm>
          <a:solidFill>
            <a:schemeClr val="accent3">
              <a:lumMod val="75000"/>
            </a:schemeClr>
          </a:solidFill>
        </p:grpSpPr>
        <p:grpSp>
          <p:nvGrpSpPr>
            <p:cNvPr id="94237" name="Group 115"/>
            <p:cNvGrpSpPr>
              <a:grpSpLocks/>
            </p:cNvGrpSpPr>
            <p:nvPr/>
          </p:nvGrpSpPr>
          <p:grpSpPr bwMode="auto">
            <a:xfrm>
              <a:off x="1488" y="1968"/>
              <a:ext cx="432" cy="432"/>
              <a:chOff x="2016" y="1920"/>
              <a:chExt cx="1680" cy="1680"/>
            </a:xfrm>
            <a:grpFill/>
          </p:grpSpPr>
          <p:sp>
            <p:nvSpPr>
              <p:cNvPr id="94239" name="Oval 116"/>
              <p:cNvSpPr>
                <a:spLocks noChangeArrowheads="1"/>
              </p:cNvSpPr>
              <p:nvPr/>
            </p:nvSpPr>
            <p:spPr bwMode="gray">
              <a:xfrm>
                <a:off x="2016" y="1920"/>
                <a:ext cx="1680" cy="168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es-MX" dirty="0">
                  <a:latin typeface="Arial" charset="0"/>
                  <a:cs typeface="Arial" charset="0"/>
                </a:endParaRPr>
              </a:p>
            </p:txBody>
          </p:sp>
          <p:sp>
            <p:nvSpPr>
              <p:cNvPr id="94240" name="Freeform 117"/>
              <p:cNvSpPr>
                <a:spLocks/>
              </p:cNvSpPr>
              <p:nvPr/>
            </p:nvSpPr>
            <p:spPr bwMode="gray">
              <a:xfrm>
                <a:off x="2208" y="1948"/>
                <a:ext cx="1296" cy="634"/>
              </a:xfrm>
              <a:custGeom>
                <a:avLst/>
                <a:gdLst>
                  <a:gd name="T0" fmla="*/ 1182 w 1321"/>
                  <a:gd name="T1" fmla="*/ 224 h 712"/>
                  <a:gd name="T2" fmla="*/ 1197 w 1321"/>
                  <a:gd name="T3" fmla="*/ 248 h 712"/>
                  <a:gd name="T4" fmla="*/ 1200 w 1321"/>
                  <a:gd name="T5" fmla="*/ 269 h 712"/>
                  <a:gd name="T6" fmla="*/ 1195 w 1321"/>
                  <a:gd name="T7" fmla="*/ 289 h 712"/>
                  <a:gd name="T8" fmla="*/ 1179 w 1321"/>
                  <a:gd name="T9" fmla="*/ 307 h 712"/>
                  <a:gd name="T10" fmla="*/ 1156 w 1321"/>
                  <a:gd name="T11" fmla="*/ 324 h 712"/>
                  <a:gd name="T12" fmla="*/ 1126 w 1321"/>
                  <a:gd name="T13" fmla="*/ 338 h 712"/>
                  <a:gd name="T14" fmla="*/ 1087 w 1321"/>
                  <a:gd name="T15" fmla="*/ 351 h 712"/>
                  <a:gd name="T16" fmla="*/ 1043 w 1321"/>
                  <a:gd name="T17" fmla="*/ 364 h 712"/>
                  <a:gd name="T18" fmla="*/ 992 w 1321"/>
                  <a:gd name="T19" fmla="*/ 373 h 712"/>
                  <a:gd name="T20" fmla="*/ 937 w 1321"/>
                  <a:gd name="T21" fmla="*/ 382 h 712"/>
                  <a:gd name="T22" fmla="*/ 879 w 1321"/>
                  <a:gd name="T23" fmla="*/ 388 h 712"/>
                  <a:gd name="T24" fmla="*/ 814 w 1321"/>
                  <a:gd name="T25" fmla="*/ 394 h 712"/>
                  <a:gd name="T26" fmla="*/ 749 w 1321"/>
                  <a:gd name="T27" fmla="*/ 397 h 712"/>
                  <a:gd name="T28" fmla="*/ 723 w 1321"/>
                  <a:gd name="T29" fmla="*/ 399 h 712"/>
                  <a:gd name="T30" fmla="*/ 433 w 1321"/>
                  <a:gd name="T31" fmla="*/ 399 h 712"/>
                  <a:gd name="T32" fmla="*/ 429 w 1321"/>
                  <a:gd name="T33" fmla="*/ 399 h 712"/>
                  <a:gd name="T34" fmla="*/ 372 w 1321"/>
                  <a:gd name="T35" fmla="*/ 396 h 712"/>
                  <a:gd name="T36" fmla="*/ 317 w 1321"/>
                  <a:gd name="T37" fmla="*/ 394 h 712"/>
                  <a:gd name="T38" fmla="*/ 265 w 1321"/>
                  <a:gd name="T39" fmla="*/ 390 h 712"/>
                  <a:gd name="T40" fmla="*/ 215 w 1321"/>
                  <a:gd name="T41" fmla="*/ 386 h 712"/>
                  <a:gd name="T42" fmla="*/ 170 w 1321"/>
                  <a:gd name="T43" fmla="*/ 379 h 712"/>
                  <a:gd name="T44" fmla="*/ 128 w 1321"/>
                  <a:gd name="T45" fmla="*/ 370 h 712"/>
                  <a:gd name="T46" fmla="*/ 92 w 1321"/>
                  <a:gd name="T47" fmla="*/ 363 h 712"/>
                  <a:gd name="T48" fmla="*/ 62 w 1321"/>
                  <a:gd name="T49" fmla="*/ 353 h 712"/>
                  <a:gd name="T50" fmla="*/ 34 w 1321"/>
                  <a:gd name="T51" fmla="*/ 340 h 712"/>
                  <a:gd name="T52" fmla="*/ 18 w 1321"/>
                  <a:gd name="T53" fmla="*/ 326 h 712"/>
                  <a:gd name="T54" fmla="*/ 6 w 1321"/>
                  <a:gd name="T55" fmla="*/ 310 h 712"/>
                  <a:gd name="T56" fmla="*/ 0 w 1321"/>
                  <a:gd name="T57" fmla="*/ 293 h 712"/>
                  <a:gd name="T58" fmla="*/ 0 w 1321"/>
                  <a:gd name="T59" fmla="*/ 291 h 712"/>
                  <a:gd name="T60" fmla="*/ 4 w 1321"/>
                  <a:gd name="T61" fmla="*/ 272 h 712"/>
                  <a:gd name="T62" fmla="*/ 16 w 1321"/>
                  <a:gd name="T63" fmla="*/ 249 h 712"/>
                  <a:gd name="T64" fmla="*/ 46 w 1321"/>
                  <a:gd name="T65" fmla="*/ 207 h 712"/>
                  <a:gd name="T66" fmla="*/ 84 w 1321"/>
                  <a:gd name="T67" fmla="*/ 167 h 712"/>
                  <a:gd name="T68" fmla="*/ 132 w 1321"/>
                  <a:gd name="T69" fmla="*/ 132 h 712"/>
                  <a:gd name="T70" fmla="*/ 184 w 1321"/>
                  <a:gd name="T71" fmla="*/ 99 h 712"/>
                  <a:gd name="T72" fmla="*/ 245 w 1321"/>
                  <a:gd name="T73" fmla="*/ 69 h 712"/>
                  <a:gd name="T74" fmla="*/ 311 w 1321"/>
                  <a:gd name="T75" fmla="*/ 46 h 712"/>
                  <a:gd name="T76" fmla="*/ 377 w 1321"/>
                  <a:gd name="T77" fmla="*/ 26 h 712"/>
                  <a:gd name="T78" fmla="*/ 452 w 1321"/>
                  <a:gd name="T79" fmla="*/ 12 h 712"/>
                  <a:gd name="T80" fmla="*/ 528 w 1321"/>
                  <a:gd name="T81" fmla="*/ 4 h 712"/>
                  <a:gd name="T82" fmla="*/ 606 w 1321"/>
                  <a:gd name="T83" fmla="*/ 0 h 712"/>
                  <a:gd name="T84" fmla="*/ 606 w 1321"/>
                  <a:gd name="T85" fmla="*/ 0 h 712"/>
                  <a:gd name="T86" fmla="*/ 690 w 1321"/>
                  <a:gd name="T87" fmla="*/ 4 h 712"/>
                  <a:gd name="T88" fmla="*/ 770 w 1321"/>
                  <a:gd name="T89" fmla="*/ 12 h 712"/>
                  <a:gd name="T90" fmla="*/ 847 w 1321"/>
                  <a:gd name="T91" fmla="*/ 29 h 712"/>
                  <a:gd name="T92" fmla="*/ 918 w 1321"/>
                  <a:gd name="T93" fmla="*/ 50 h 712"/>
                  <a:gd name="T94" fmla="*/ 984 w 1321"/>
                  <a:gd name="T95" fmla="*/ 77 h 712"/>
                  <a:gd name="T96" fmla="*/ 1044 w 1321"/>
                  <a:gd name="T97" fmla="*/ 109 h 712"/>
                  <a:gd name="T98" fmla="*/ 1098 w 1321"/>
                  <a:gd name="T99" fmla="*/ 143 h 712"/>
                  <a:gd name="T100" fmla="*/ 1144 w 1321"/>
                  <a:gd name="T101" fmla="*/ 182 h 712"/>
                  <a:gd name="T102" fmla="*/ 1182 w 1321"/>
                  <a:gd name="T103" fmla="*/ 224 h 712"/>
                  <a:gd name="T104" fmla="*/ 1182 w 1321"/>
                  <a:gd name="T105" fmla="*/ 224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a:defRPr/>
                </a:pPr>
                <a:endParaRPr lang="es-MX" dirty="0">
                  <a:latin typeface="Arial" charset="0"/>
                  <a:cs typeface="Arial" charset="0"/>
                </a:endParaRPr>
              </a:p>
            </p:txBody>
          </p:sp>
        </p:grpSp>
        <p:sp>
          <p:nvSpPr>
            <p:cNvPr id="43" name="Text Box 118"/>
            <p:cNvSpPr txBox="1">
              <a:spLocks noChangeArrowheads="1"/>
            </p:cNvSpPr>
            <p:nvPr/>
          </p:nvSpPr>
          <p:spPr bwMode="gray">
            <a:xfrm>
              <a:off x="1631" y="2016"/>
              <a:ext cx="167" cy="199"/>
            </a:xfrm>
            <a:prstGeom prst="rect">
              <a:avLst/>
            </a:prstGeom>
            <a:grpFill/>
            <a:ln w="9525" algn="ctr">
              <a:noFill/>
              <a:miter lim="800000"/>
              <a:headEnd/>
              <a:tailEnd/>
            </a:ln>
            <a:effectLst/>
          </p:spPr>
          <p:txBody>
            <a:bodyPr wrap="none">
              <a:spAutoFit/>
            </a:bodyPr>
            <a:lstStyle/>
            <a:p>
              <a:pPr>
                <a:defRPr/>
              </a:pPr>
              <a:r>
                <a:rPr lang="en-US" sz="2400" b="1" dirty="0">
                  <a:solidFill>
                    <a:srgbClr val="000000"/>
                  </a:solidFill>
                  <a:effectLst>
                    <a:outerShdw blurRad="38100" dist="38100" dir="2700000" algn="tl">
                      <a:srgbClr val="FFFFFF"/>
                    </a:outerShdw>
                  </a:effectLst>
                  <a:latin typeface="Verdana" pitchFamily="34" charset="0"/>
                  <a:cs typeface="Arial" charset="0"/>
                </a:rPr>
                <a:t>A</a:t>
              </a:r>
            </a:p>
          </p:txBody>
        </p:sp>
      </p:grpSp>
      <p:sp>
        <p:nvSpPr>
          <p:cNvPr id="104452" name="Text Box 147"/>
          <p:cNvSpPr txBox="1">
            <a:spLocks noChangeArrowheads="1"/>
          </p:cNvSpPr>
          <p:nvPr/>
        </p:nvSpPr>
        <p:spPr bwMode="auto">
          <a:xfrm>
            <a:off x="1524001" y="1916114"/>
            <a:ext cx="36353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b="1">
                <a:solidFill>
                  <a:srgbClr val="FFFFFF"/>
                </a:solidFill>
              </a:rPr>
              <a:t>Los acreedores particulares de un socio no podrán, mientras dure la sociedad  </a:t>
            </a:r>
            <a:endParaRPr lang="en-US" altLang="es-MX" b="1">
              <a:solidFill>
                <a:srgbClr val="FFFFFF"/>
              </a:solidFill>
            </a:endParaRPr>
          </a:p>
        </p:txBody>
      </p:sp>
      <p:sp>
        <p:nvSpPr>
          <p:cNvPr id="104453" name="Rectangle 141"/>
          <p:cNvSpPr>
            <a:spLocks noChangeArrowheads="1"/>
          </p:cNvSpPr>
          <p:nvPr/>
        </p:nvSpPr>
        <p:spPr bwMode="gray">
          <a:xfrm>
            <a:off x="1524001" y="2979739"/>
            <a:ext cx="4665663" cy="719137"/>
          </a:xfrm>
          <a:prstGeom prst="rect">
            <a:avLst/>
          </a:prstGeom>
          <a:gradFill rotWithShape="1">
            <a:gsLst>
              <a:gs pos="0">
                <a:srgbClr val="004B70">
                  <a:alpha val="79999"/>
                </a:srgbClr>
              </a:gs>
              <a:gs pos="100000">
                <a:srgbClr val="418AEB"/>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nvGrpSpPr>
          <p:cNvPr id="104454" name="Group 104"/>
          <p:cNvGrpSpPr>
            <a:grpSpLocks/>
          </p:cNvGrpSpPr>
          <p:nvPr/>
        </p:nvGrpSpPr>
        <p:grpSpPr bwMode="auto">
          <a:xfrm>
            <a:off x="5840414" y="2727326"/>
            <a:ext cx="1087437" cy="1006475"/>
            <a:chOff x="3938" y="1968"/>
            <a:chExt cx="430" cy="437"/>
          </a:xfrm>
        </p:grpSpPr>
        <p:grpSp>
          <p:nvGrpSpPr>
            <p:cNvPr id="104473" name="Group 105"/>
            <p:cNvGrpSpPr>
              <a:grpSpLocks/>
            </p:cNvGrpSpPr>
            <p:nvPr/>
          </p:nvGrpSpPr>
          <p:grpSpPr bwMode="auto">
            <a:xfrm>
              <a:off x="3938" y="1968"/>
              <a:ext cx="430" cy="437"/>
              <a:chOff x="2016" y="1920"/>
              <a:chExt cx="1680" cy="1680"/>
            </a:xfrm>
          </p:grpSpPr>
          <p:sp>
            <p:nvSpPr>
              <p:cNvPr id="104475" name="Oval 106"/>
              <p:cNvSpPr>
                <a:spLocks noChangeArrowheads="1"/>
              </p:cNvSpPr>
              <p:nvPr/>
            </p:nvSpPr>
            <p:spPr bwMode="gray">
              <a:xfrm>
                <a:off x="2016" y="1920"/>
                <a:ext cx="1680" cy="1680"/>
              </a:xfrm>
              <a:prstGeom prst="ellipse">
                <a:avLst/>
              </a:prstGeom>
              <a:gradFill rotWithShape="1">
                <a:gsLst>
                  <a:gs pos="0">
                    <a:srgbClr val="4996E3"/>
                  </a:gs>
                  <a:gs pos="100000">
                    <a:srgbClr val="162D45"/>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4476" name="Freeform 107"/>
              <p:cNvSpPr>
                <a:spLocks/>
              </p:cNvSpPr>
              <p:nvPr/>
            </p:nvSpPr>
            <p:spPr bwMode="gray">
              <a:xfrm>
                <a:off x="2208" y="1948"/>
                <a:ext cx="1296" cy="634"/>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66A7E8"/>
                  </a:gs>
                </a:gsLst>
                <a:lin ang="54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s-MX"/>
              </a:p>
            </p:txBody>
          </p:sp>
        </p:grpSp>
        <p:sp>
          <p:nvSpPr>
            <p:cNvPr id="50" name="Text Box 108"/>
            <p:cNvSpPr txBox="1">
              <a:spLocks noChangeArrowheads="1"/>
            </p:cNvSpPr>
            <p:nvPr/>
          </p:nvSpPr>
          <p:spPr bwMode="gray">
            <a:xfrm>
              <a:off x="4067" y="2028"/>
              <a:ext cx="166" cy="200"/>
            </a:xfrm>
            <a:prstGeom prst="rect">
              <a:avLst/>
            </a:prstGeom>
            <a:noFill/>
            <a:ln w="9525" algn="ctr">
              <a:noFill/>
              <a:miter lim="800000"/>
              <a:headEnd/>
              <a:tailEnd/>
            </a:ln>
            <a:effectLst/>
          </p:spPr>
          <p:txBody>
            <a:bodyPr wrap="none">
              <a:spAutoFit/>
            </a:bodyPr>
            <a:lstStyle/>
            <a:p>
              <a:pPr>
                <a:defRPr/>
              </a:pPr>
              <a:r>
                <a:rPr lang="en-US" sz="2400" b="1" dirty="0">
                  <a:solidFill>
                    <a:srgbClr val="000000"/>
                  </a:solidFill>
                  <a:effectLst>
                    <a:outerShdw blurRad="38100" dist="38100" dir="2700000" algn="tl">
                      <a:srgbClr val="FFFFFF"/>
                    </a:outerShdw>
                  </a:effectLst>
                  <a:latin typeface="Verdana" pitchFamily="34" charset="0"/>
                  <a:cs typeface="Arial" charset="0"/>
                </a:rPr>
                <a:t>B</a:t>
              </a:r>
            </a:p>
          </p:txBody>
        </p:sp>
      </p:grpSp>
      <p:sp>
        <p:nvSpPr>
          <p:cNvPr id="104455" name="Text Box 148"/>
          <p:cNvSpPr txBox="1">
            <a:spLocks noChangeArrowheads="1"/>
          </p:cNvSpPr>
          <p:nvPr/>
        </p:nvSpPr>
        <p:spPr bwMode="auto">
          <a:xfrm>
            <a:off x="2208214" y="3184525"/>
            <a:ext cx="34305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b="1">
                <a:solidFill>
                  <a:srgbClr val="FFFFFF"/>
                </a:solidFill>
              </a:rPr>
              <a:t>Hacer efectivos sus derechos  </a:t>
            </a:r>
            <a:r>
              <a:rPr lang="en-US" altLang="es-MX" b="1">
                <a:solidFill>
                  <a:srgbClr val="FFFFFF"/>
                </a:solidFill>
              </a:rPr>
              <a:t> </a:t>
            </a:r>
          </a:p>
        </p:txBody>
      </p:sp>
      <p:sp>
        <p:nvSpPr>
          <p:cNvPr id="104456" name="Rectangle 133"/>
          <p:cNvSpPr>
            <a:spLocks noChangeArrowheads="1"/>
          </p:cNvSpPr>
          <p:nvPr/>
        </p:nvSpPr>
        <p:spPr bwMode="gray">
          <a:xfrm>
            <a:off x="1524001" y="4090989"/>
            <a:ext cx="5686425" cy="720725"/>
          </a:xfrm>
          <a:prstGeom prst="rect">
            <a:avLst/>
          </a:prstGeom>
          <a:gradFill rotWithShape="1">
            <a:gsLst>
              <a:gs pos="0">
                <a:srgbClr val="004B70">
                  <a:alpha val="79999"/>
                </a:srgbClr>
              </a:gs>
              <a:gs pos="100000">
                <a:srgbClr val="9942E0"/>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nvGrpSpPr>
          <p:cNvPr id="104457" name="Group 109"/>
          <p:cNvGrpSpPr>
            <a:grpSpLocks/>
          </p:cNvGrpSpPr>
          <p:nvPr/>
        </p:nvGrpSpPr>
        <p:grpSpPr bwMode="auto">
          <a:xfrm>
            <a:off x="6545263" y="3810001"/>
            <a:ext cx="1098550" cy="1012825"/>
            <a:chOff x="3552" y="3339"/>
            <a:chExt cx="412" cy="392"/>
          </a:xfrm>
        </p:grpSpPr>
        <p:grpSp>
          <p:nvGrpSpPr>
            <p:cNvPr id="104469" name="Group 110"/>
            <p:cNvGrpSpPr>
              <a:grpSpLocks/>
            </p:cNvGrpSpPr>
            <p:nvPr/>
          </p:nvGrpSpPr>
          <p:grpSpPr bwMode="auto">
            <a:xfrm>
              <a:off x="3552" y="3339"/>
              <a:ext cx="412" cy="392"/>
              <a:chOff x="2016" y="1920"/>
              <a:chExt cx="1680" cy="1680"/>
            </a:xfrm>
          </p:grpSpPr>
          <p:sp>
            <p:nvSpPr>
              <p:cNvPr id="104471" name="Oval 111"/>
              <p:cNvSpPr>
                <a:spLocks noChangeArrowheads="1"/>
              </p:cNvSpPr>
              <p:nvPr/>
            </p:nvSpPr>
            <p:spPr bwMode="gray">
              <a:xfrm>
                <a:off x="2016" y="1920"/>
                <a:ext cx="1680" cy="1680"/>
              </a:xfrm>
              <a:prstGeom prst="ellipse">
                <a:avLst/>
              </a:prstGeom>
              <a:gradFill rotWithShape="1">
                <a:gsLst>
                  <a:gs pos="0">
                    <a:srgbClr val="9966FF"/>
                  </a:gs>
                  <a:gs pos="100000">
                    <a:srgbClr val="25193E"/>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4472" name="Freeform 112"/>
              <p:cNvSpPr>
                <a:spLocks/>
              </p:cNvSpPr>
              <p:nvPr/>
            </p:nvSpPr>
            <p:spPr bwMode="gray">
              <a:xfrm>
                <a:off x="2208" y="1948"/>
                <a:ext cx="1296" cy="634"/>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66FF"/>
                  </a:gs>
                </a:gsLst>
                <a:lin ang="54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s-MX"/>
              </a:p>
            </p:txBody>
          </p:sp>
        </p:grpSp>
        <p:sp>
          <p:nvSpPr>
            <p:cNvPr id="57" name="Text Box 113"/>
            <p:cNvSpPr txBox="1">
              <a:spLocks noChangeArrowheads="1"/>
            </p:cNvSpPr>
            <p:nvPr/>
          </p:nvSpPr>
          <p:spPr bwMode="gray">
            <a:xfrm>
              <a:off x="3704" y="3360"/>
              <a:ext cx="152" cy="177"/>
            </a:xfrm>
            <a:prstGeom prst="rect">
              <a:avLst/>
            </a:prstGeom>
            <a:noFill/>
            <a:ln w="9525" algn="ctr">
              <a:noFill/>
              <a:miter lim="800000"/>
              <a:headEnd/>
              <a:tailEnd/>
            </a:ln>
            <a:effectLst/>
          </p:spPr>
          <p:txBody>
            <a:bodyPr wrap="none">
              <a:spAutoFit/>
            </a:bodyPr>
            <a:lstStyle/>
            <a:p>
              <a:pPr>
                <a:defRPr/>
              </a:pPr>
              <a:r>
                <a:rPr lang="en-US" sz="2400" b="1" dirty="0">
                  <a:solidFill>
                    <a:srgbClr val="000000"/>
                  </a:solidFill>
                  <a:effectLst>
                    <a:outerShdw blurRad="38100" dist="38100" dir="2700000" algn="tl">
                      <a:srgbClr val="FFFFFF"/>
                    </a:outerShdw>
                  </a:effectLst>
                  <a:latin typeface="Verdana" pitchFamily="34" charset="0"/>
                  <a:cs typeface="Arial" charset="0"/>
                </a:rPr>
                <a:t>C</a:t>
              </a:r>
            </a:p>
          </p:txBody>
        </p:sp>
      </p:grpSp>
      <p:sp>
        <p:nvSpPr>
          <p:cNvPr id="104458" name="Text Box 149"/>
          <p:cNvSpPr txBox="1">
            <a:spLocks noChangeArrowheads="1"/>
          </p:cNvSpPr>
          <p:nvPr/>
        </p:nvSpPr>
        <p:spPr bwMode="auto">
          <a:xfrm>
            <a:off x="3071814" y="4267200"/>
            <a:ext cx="33289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n-US" altLang="es-MX" b="1">
                <a:solidFill>
                  <a:srgbClr val="FFFFFF"/>
                </a:solidFill>
              </a:rPr>
              <a:t>Sobre el patrimonio social  </a:t>
            </a:r>
          </a:p>
        </p:txBody>
      </p:sp>
      <p:sp>
        <p:nvSpPr>
          <p:cNvPr id="104459" name="Rectangle 132"/>
          <p:cNvSpPr>
            <a:spLocks noChangeArrowheads="1"/>
          </p:cNvSpPr>
          <p:nvPr/>
        </p:nvSpPr>
        <p:spPr bwMode="gray">
          <a:xfrm>
            <a:off x="1524001" y="5214939"/>
            <a:ext cx="6392863" cy="719137"/>
          </a:xfrm>
          <a:prstGeom prst="rect">
            <a:avLst/>
          </a:prstGeom>
          <a:gradFill rotWithShape="1">
            <a:gsLst>
              <a:gs pos="0">
                <a:srgbClr val="004B70">
                  <a:alpha val="79999"/>
                </a:srgbClr>
              </a:gs>
              <a:gs pos="100000">
                <a:srgbClr val="33AD8A"/>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nvGrpSpPr>
          <p:cNvPr id="104460" name="Group 100"/>
          <p:cNvGrpSpPr>
            <a:grpSpLocks/>
          </p:cNvGrpSpPr>
          <p:nvPr/>
        </p:nvGrpSpPr>
        <p:grpSpPr bwMode="auto">
          <a:xfrm>
            <a:off x="7202488" y="4953001"/>
            <a:ext cx="1103312" cy="1019175"/>
            <a:chOff x="2016" y="1920"/>
            <a:chExt cx="1680" cy="1680"/>
          </a:xfrm>
        </p:grpSpPr>
        <p:sp>
          <p:nvSpPr>
            <p:cNvPr id="94227" name="Oval 101"/>
            <p:cNvSpPr>
              <a:spLocks noChangeArrowheads="1"/>
            </p:cNvSpPr>
            <p:nvPr/>
          </p:nvSpPr>
          <p:spPr bwMode="gray">
            <a:xfrm>
              <a:off x="2016" y="1920"/>
              <a:ext cx="1680" cy="1680"/>
            </a:xfrm>
            <a:prstGeom prst="ellipse">
              <a:avLst/>
            </a:prstGeom>
            <a:ln/>
          </p:spPr>
          <p:style>
            <a:lnRef idx="1">
              <a:schemeClr val="accent6"/>
            </a:lnRef>
            <a:fillRef idx="2">
              <a:schemeClr val="accent6"/>
            </a:fillRef>
            <a:effectRef idx="1">
              <a:schemeClr val="accent6"/>
            </a:effectRef>
            <a:fontRef idx="minor">
              <a:schemeClr val="dk1"/>
            </a:fontRef>
          </p:style>
          <p:txBody>
            <a:bodyPr wrap="none" anchor="ctr"/>
            <a:lstStyle/>
            <a:p>
              <a:pPr>
                <a:defRPr/>
              </a:pPr>
              <a:endParaRPr lang="es-MX" dirty="0"/>
            </a:p>
          </p:txBody>
        </p:sp>
        <p:sp>
          <p:nvSpPr>
            <p:cNvPr id="94228" name="Freeform 102"/>
            <p:cNvSpPr>
              <a:spLocks/>
            </p:cNvSpPr>
            <p:nvPr/>
          </p:nvSpPr>
          <p:spPr bwMode="gray">
            <a:xfrm>
              <a:off x="2207" y="1949"/>
              <a:ext cx="1298" cy="633"/>
            </a:xfrm>
            <a:custGeom>
              <a:avLst/>
              <a:gdLst>
                <a:gd name="T0" fmla="*/ 1182 w 1321"/>
                <a:gd name="T1" fmla="*/ 224 h 712"/>
                <a:gd name="T2" fmla="*/ 1197 w 1321"/>
                <a:gd name="T3" fmla="*/ 248 h 712"/>
                <a:gd name="T4" fmla="*/ 1200 w 1321"/>
                <a:gd name="T5" fmla="*/ 269 h 712"/>
                <a:gd name="T6" fmla="*/ 1195 w 1321"/>
                <a:gd name="T7" fmla="*/ 289 h 712"/>
                <a:gd name="T8" fmla="*/ 1179 w 1321"/>
                <a:gd name="T9" fmla="*/ 307 h 712"/>
                <a:gd name="T10" fmla="*/ 1156 w 1321"/>
                <a:gd name="T11" fmla="*/ 324 h 712"/>
                <a:gd name="T12" fmla="*/ 1126 w 1321"/>
                <a:gd name="T13" fmla="*/ 338 h 712"/>
                <a:gd name="T14" fmla="*/ 1087 w 1321"/>
                <a:gd name="T15" fmla="*/ 351 h 712"/>
                <a:gd name="T16" fmla="*/ 1043 w 1321"/>
                <a:gd name="T17" fmla="*/ 364 h 712"/>
                <a:gd name="T18" fmla="*/ 992 w 1321"/>
                <a:gd name="T19" fmla="*/ 373 h 712"/>
                <a:gd name="T20" fmla="*/ 937 w 1321"/>
                <a:gd name="T21" fmla="*/ 382 h 712"/>
                <a:gd name="T22" fmla="*/ 879 w 1321"/>
                <a:gd name="T23" fmla="*/ 388 h 712"/>
                <a:gd name="T24" fmla="*/ 814 w 1321"/>
                <a:gd name="T25" fmla="*/ 394 h 712"/>
                <a:gd name="T26" fmla="*/ 749 w 1321"/>
                <a:gd name="T27" fmla="*/ 397 h 712"/>
                <a:gd name="T28" fmla="*/ 723 w 1321"/>
                <a:gd name="T29" fmla="*/ 399 h 712"/>
                <a:gd name="T30" fmla="*/ 433 w 1321"/>
                <a:gd name="T31" fmla="*/ 399 h 712"/>
                <a:gd name="T32" fmla="*/ 429 w 1321"/>
                <a:gd name="T33" fmla="*/ 399 h 712"/>
                <a:gd name="T34" fmla="*/ 372 w 1321"/>
                <a:gd name="T35" fmla="*/ 396 h 712"/>
                <a:gd name="T36" fmla="*/ 317 w 1321"/>
                <a:gd name="T37" fmla="*/ 394 h 712"/>
                <a:gd name="T38" fmla="*/ 265 w 1321"/>
                <a:gd name="T39" fmla="*/ 390 h 712"/>
                <a:gd name="T40" fmla="*/ 215 w 1321"/>
                <a:gd name="T41" fmla="*/ 386 h 712"/>
                <a:gd name="T42" fmla="*/ 170 w 1321"/>
                <a:gd name="T43" fmla="*/ 379 h 712"/>
                <a:gd name="T44" fmla="*/ 128 w 1321"/>
                <a:gd name="T45" fmla="*/ 370 h 712"/>
                <a:gd name="T46" fmla="*/ 92 w 1321"/>
                <a:gd name="T47" fmla="*/ 363 h 712"/>
                <a:gd name="T48" fmla="*/ 62 w 1321"/>
                <a:gd name="T49" fmla="*/ 353 h 712"/>
                <a:gd name="T50" fmla="*/ 34 w 1321"/>
                <a:gd name="T51" fmla="*/ 340 h 712"/>
                <a:gd name="T52" fmla="*/ 18 w 1321"/>
                <a:gd name="T53" fmla="*/ 326 h 712"/>
                <a:gd name="T54" fmla="*/ 6 w 1321"/>
                <a:gd name="T55" fmla="*/ 310 h 712"/>
                <a:gd name="T56" fmla="*/ 0 w 1321"/>
                <a:gd name="T57" fmla="*/ 293 h 712"/>
                <a:gd name="T58" fmla="*/ 0 w 1321"/>
                <a:gd name="T59" fmla="*/ 291 h 712"/>
                <a:gd name="T60" fmla="*/ 4 w 1321"/>
                <a:gd name="T61" fmla="*/ 272 h 712"/>
                <a:gd name="T62" fmla="*/ 16 w 1321"/>
                <a:gd name="T63" fmla="*/ 249 h 712"/>
                <a:gd name="T64" fmla="*/ 46 w 1321"/>
                <a:gd name="T65" fmla="*/ 207 h 712"/>
                <a:gd name="T66" fmla="*/ 84 w 1321"/>
                <a:gd name="T67" fmla="*/ 167 h 712"/>
                <a:gd name="T68" fmla="*/ 132 w 1321"/>
                <a:gd name="T69" fmla="*/ 132 h 712"/>
                <a:gd name="T70" fmla="*/ 184 w 1321"/>
                <a:gd name="T71" fmla="*/ 99 h 712"/>
                <a:gd name="T72" fmla="*/ 245 w 1321"/>
                <a:gd name="T73" fmla="*/ 69 h 712"/>
                <a:gd name="T74" fmla="*/ 311 w 1321"/>
                <a:gd name="T75" fmla="*/ 46 h 712"/>
                <a:gd name="T76" fmla="*/ 377 w 1321"/>
                <a:gd name="T77" fmla="*/ 26 h 712"/>
                <a:gd name="T78" fmla="*/ 452 w 1321"/>
                <a:gd name="T79" fmla="*/ 12 h 712"/>
                <a:gd name="T80" fmla="*/ 528 w 1321"/>
                <a:gd name="T81" fmla="*/ 4 h 712"/>
                <a:gd name="T82" fmla="*/ 606 w 1321"/>
                <a:gd name="T83" fmla="*/ 0 h 712"/>
                <a:gd name="T84" fmla="*/ 606 w 1321"/>
                <a:gd name="T85" fmla="*/ 0 h 712"/>
                <a:gd name="T86" fmla="*/ 690 w 1321"/>
                <a:gd name="T87" fmla="*/ 4 h 712"/>
                <a:gd name="T88" fmla="*/ 770 w 1321"/>
                <a:gd name="T89" fmla="*/ 12 h 712"/>
                <a:gd name="T90" fmla="*/ 847 w 1321"/>
                <a:gd name="T91" fmla="*/ 29 h 712"/>
                <a:gd name="T92" fmla="*/ 918 w 1321"/>
                <a:gd name="T93" fmla="*/ 50 h 712"/>
                <a:gd name="T94" fmla="*/ 984 w 1321"/>
                <a:gd name="T95" fmla="*/ 77 h 712"/>
                <a:gd name="T96" fmla="*/ 1044 w 1321"/>
                <a:gd name="T97" fmla="*/ 109 h 712"/>
                <a:gd name="T98" fmla="*/ 1098 w 1321"/>
                <a:gd name="T99" fmla="*/ 143 h 712"/>
                <a:gd name="T100" fmla="*/ 1144 w 1321"/>
                <a:gd name="T101" fmla="*/ 182 h 712"/>
                <a:gd name="T102" fmla="*/ 1182 w 1321"/>
                <a:gd name="T103" fmla="*/ 224 h 712"/>
                <a:gd name="T104" fmla="*/ 1182 w 1321"/>
                <a:gd name="T105" fmla="*/ 224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ln/>
          </p:spPr>
          <p:style>
            <a:lnRef idx="1">
              <a:schemeClr val="accent6"/>
            </a:lnRef>
            <a:fillRef idx="2">
              <a:schemeClr val="accent6"/>
            </a:fillRef>
            <a:effectRef idx="1">
              <a:schemeClr val="accent6"/>
            </a:effectRef>
            <a:fontRef idx="minor">
              <a:schemeClr val="dk1"/>
            </a:fontRef>
          </p:style>
          <p:txBody>
            <a:bodyPr/>
            <a:lstStyle/>
            <a:p>
              <a:pPr>
                <a:defRPr/>
              </a:pPr>
              <a:endParaRPr lang="es-MX" dirty="0"/>
            </a:p>
          </p:txBody>
        </p:sp>
      </p:grpSp>
      <p:sp>
        <p:nvSpPr>
          <p:cNvPr id="65" name="Text Box 103"/>
          <p:cNvSpPr txBox="1">
            <a:spLocks noChangeArrowheads="1"/>
          </p:cNvSpPr>
          <p:nvPr/>
        </p:nvSpPr>
        <p:spPr bwMode="gray">
          <a:xfrm>
            <a:off x="7637463" y="5019675"/>
            <a:ext cx="436562" cy="457200"/>
          </a:xfrm>
          <a:prstGeom prst="rect">
            <a:avLst/>
          </a:prstGeom>
          <a:noFill/>
          <a:ln w="9525" algn="ctr">
            <a:noFill/>
            <a:miter lim="800000"/>
            <a:headEnd/>
            <a:tailEnd/>
          </a:ln>
          <a:effectLst/>
        </p:spPr>
        <p:txBody>
          <a:bodyPr wrap="none">
            <a:spAutoFit/>
          </a:bodyPr>
          <a:lstStyle/>
          <a:p>
            <a:pPr>
              <a:defRPr/>
            </a:pPr>
            <a:r>
              <a:rPr lang="en-US" sz="2400" b="1" dirty="0">
                <a:solidFill>
                  <a:srgbClr val="000000"/>
                </a:solidFill>
                <a:effectLst>
                  <a:outerShdw blurRad="38100" dist="38100" dir="2700000" algn="tl">
                    <a:srgbClr val="FFFFFF"/>
                  </a:outerShdw>
                </a:effectLst>
                <a:latin typeface="Verdana" pitchFamily="34" charset="0"/>
                <a:cs typeface="Arial" charset="0"/>
              </a:rPr>
              <a:t>D</a:t>
            </a:r>
          </a:p>
        </p:txBody>
      </p:sp>
      <p:sp>
        <p:nvSpPr>
          <p:cNvPr id="104462" name="Text Box 150"/>
          <p:cNvSpPr txBox="1">
            <a:spLocks noChangeArrowheads="1"/>
          </p:cNvSpPr>
          <p:nvPr/>
        </p:nvSpPr>
        <p:spPr bwMode="auto">
          <a:xfrm>
            <a:off x="5105400" y="5405438"/>
            <a:ext cx="1905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endParaRPr lang="en-US" altLang="es-MX" b="1">
              <a:solidFill>
                <a:srgbClr val="FFFFFF"/>
              </a:solidFill>
            </a:endParaRPr>
          </a:p>
        </p:txBody>
      </p:sp>
      <p:sp>
        <p:nvSpPr>
          <p:cNvPr id="104463" name="AutoShape 161"/>
          <p:cNvSpPr>
            <a:spLocks noChangeArrowheads="1"/>
          </p:cNvSpPr>
          <p:nvPr/>
        </p:nvSpPr>
        <p:spPr bwMode="auto">
          <a:xfrm>
            <a:off x="7696200" y="1676400"/>
            <a:ext cx="2514600" cy="1981200"/>
          </a:xfrm>
          <a:prstGeom prst="wedgeRoundRectCallout">
            <a:avLst>
              <a:gd name="adj1" fmla="val -44759"/>
              <a:gd name="adj2" fmla="val 84694"/>
              <a:gd name="adj3" fmla="val 16667"/>
            </a:avLst>
          </a:prstGeom>
          <a:solidFill>
            <a:srgbClr val="D1C673"/>
          </a:solidFill>
          <a:ln w="38100" algn="ctr">
            <a:solidFill>
              <a:schemeClr val="tx1"/>
            </a:solidFill>
            <a:miter lim="800000"/>
            <a:headEnd/>
            <a:tailEnd/>
          </a:ln>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b="1">
                <a:solidFill>
                  <a:srgbClr val="000000"/>
                </a:solidFill>
              </a:rPr>
              <a:t>La persona jurídica produce frente a terceros importantes efectos: </a:t>
            </a:r>
            <a:endParaRPr lang="en-US" altLang="es-MX" b="1">
              <a:solidFill>
                <a:srgbClr val="000000"/>
              </a:solidFill>
            </a:endParaRPr>
          </a:p>
        </p:txBody>
      </p:sp>
      <p:sp>
        <p:nvSpPr>
          <p:cNvPr id="104464" name="Text Box 149"/>
          <p:cNvSpPr txBox="1">
            <a:spLocks noChangeArrowheads="1"/>
          </p:cNvSpPr>
          <p:nvPr/>
        </p:nvSpPr>
        <p:spPr bwMode="auto">
          <a:xfrm>
            <a:off x="3432175" y="5373688"/>
            <a:ext cx="34734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b="1">
                <a:solidFill>
                  <a:srgbClr val="FFFFFF"/>
                </a:solidFill>
              </a:rPr>
              <a:t>Sino solo sobre las utilidades.</a:t>
            </a:r>
          </a:p>
          <a:p>
            <a:pPr algn="just" eaLnBrk="1" hangingPunct="1"/>
            <a:r>
              <a:rPr lang="en-US" altLang="es-MX" b="1">
                <a:solidFill>
                  <a:srgbClr val="FFFFFF"/>
                </a:solidFill>
              </a:rPr>
              <a:t>  </a:t>
            </a:r>
          </a:p>
        </p:txBody>
      </p:sp>
      <p:pic>
        <p:nvPicPr>
          <p:cNvPr id="32" name="Picture 4" descr="078051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2264" y="4461422"/>
            <a:ext cx="1872208" cy="184789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p:spPr>
      </p:pic>
    </p:spTree>
    <p:extLst>
      <p:ext uri="{BB962C8B-B14F-4D97-AF65-F5344CB8AC3E}">
        <p14:creationId xmlns:p14="http://schemas.microsoft.com/office/powerpoint/2010/main" val="354407193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800" decel="100000"/>
                                        <p:tgtEl>
                                          <p:spTgt spid="32"/>
                                        </p:tgtEl>
                                      </p:cBhvr>
                                    </p:animEffect>
                                    <p:anim calcmode="lin" valueType="num">
                                      <p:cBhvr>
                                        <p:cTn id="8" dur="800" decel="100000" fill="hold"/>
                                        <p:tgtEl>
                                          <p:spTgt spid="32"/>
                                        </p:tgtEl>
                                        <p:attrNameLst>
                                          <p:attrName>style.rotation</p:attrName>
                                        </p:attrNameLst>
                                      </p:cBhvr>
                                      <p:tavLst>
                                        <p:tav tm="0">
                                          <p:val>
                                            <p:fltVal val="-90"/>
                                          </p:val>
                                        </p:tav>
                                        <p:tav tm="100000">
                                          <p:val>
                                            <p:fltVal val="0"/>
                                          </p:val>
                                        </p:tav>
                                      </p:tavLst>
                                    </p:anim>
                                    <p:anim calcmode="lin" valueType="num">
                                      <p:cBhvr>
                                        <p:cTn id="9" dur="800" decel="100000" fill="hold"/>
                                        <p:tgtEl>
                                          <p:spTgt spid="32"/>
                                        </p:tgtEl>
                                        <p:attrNameLst>
                                          <p:attrName>ppt_x</p:attrName>
                                        </p:attrNameLst>
                                      </p:cBhvr>
                                      <p:tavLst>
                                        <p:tav tm="0">
                                          <p:val>
                                            <p:strVal val="#ppt_x+0.4"/>
                                          </p:val>
                                        </p:tav>
                                        <p:tav tm="100000">
                                          <p:val>
                                            <p:strVal val="#ppt_x-0.05"/>
                                          </p:val>
                                        </p:tav>
                                      </p:tavLst>
                                    </p:anim>
                                    <p:anim calcmode="lin" valueType="num">
                                      <p:cBhvr>
                                        <p:cTn id="10" dur="800" decel="100000" fill="hold"/>
                                        <p:tgtEl>
                                          <p:spTgt spid="3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2"/>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6" presetClass="emph" presetSubtype="0" fill="hold" nodeType="clickEffect">
                                  <p:stCondLst>
                                    <p:cond delay="0"/>
                                  </p:stCondLst>
                                  <p:childTnLst>
                                    <p:animScale>
                                      <p:cBhvr>
                                        <p:cTn id="16" dur="2000" fill="hold"/>
                                        <p:tgtEl>
                                          <p:spTgt spid="3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134"/>
          <p:cNvSpPr>
            <a:spLocks noChangeArrowheads="1"/>
          </p:cNvSpPr>
          <p:nvPr/>
        </p:nvSpPr>
        <p:spPr bwMode="gray">
          <a:xfrm>
            <a:off x="1524000" y="1847850"/>
            <a:ext cx="4222750" cy="719138"/>
          </a:xfrm>
          <a:prstGeom prst="rect">
            <a:avLst/>
          </a:prstGeom>
          <a:gradFill rotWithShape="1">
            <a:gsLst>
              <a:gs pos="0">
                <a:srgbClr val="004B70">
                  <a:alpha val="79999"/>
                </a:srgbClr>
              </a:gs>
              <a:gs pos="100000">
                <a:srgbClr val="E98931"/>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nvGrpSpPr>
          <p:cNvPr id="105475" name="Group 114"/>
          <p:cNvGrpSpPr>
            <a:grpSpLocks/>
          </p:cNvGrpSpPr>
          <p:nvPr/>
        </p:nvGrpSpPr>
        <p:grpSpPr bwMode="auto">
          <a:xfrm>
            <a:off x="5192713" y="1573213"/>
            <a:ext cx="1098550" cy="1001712"/>
            <a:chOff x="1488" y="1968"/>
            <a:chExt cx="432" cy="432"/>
          </a:xfrm>
        </p:grpSpPr>
        <p:grpSp>
          <p:nvGrpSpPr>
            <p:cNvPr id="105503" name="Group 115"/>
            <p:cNvGrpSpPr>
              <a:grpSpLocks/>
            </p:cNvGrpSpPr>
            <p:nvPr/>
          </p:nvGrpSpPr>
          <p:grpSpPr bwMode="auto">
            <a:xfrm>
              <a:off x="1488" y="1968"/>
              <a:ext cx="432" cy="432"/>
              <a:chOff x="2016" y="1920"/>
              <a:chExt cx="1680" cy="1680"/>
            </a:xfrm>
          </p:grpSpPr>
          <p:sp>
            <p:nvSpPr>
              <p:cNvPr id="105505" name="Oval 116"/>
              <p:cNvSpPr>
                <a:spLocks noChangeArrowheads="1"/>
              </p:cNvSpPr>
              <p:nvPr/>
            </p:nvSpPr>
            <p:spPr bwMode="gray">
              <a:xfrm>
                <a:off x="2016" y="1920"/>
                <a:ext cx="1680" cy="1680"/>
              </a:xfrm>
              <a:prstGeom prst="ellipse">
                <a:avLst/>
              </a:prstGeom>
              <a:gradFill rotWithShape="1">
                <a:gsLst>
                  <a:gs pos="0">
                    <a:srgbClr val="FF9900"/>
                  </a:gs>
                  <a:gs pos="100000">
                    <a:srgbClr val="643C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5506" name="Freeform 117"/>
              <p:cNvSpPr>
                <a:spLocks/>
              </p:cNvSpPr>
              <p:nvPr/>
            </p:nvSpPr>
            <p:spPr bwMode="gray">
              <a:xfrm>
                <a:off x="2208" y="1948"/>
                <a:ext cx="1296" cy="634"/>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9900"/>
                  </a:gs>
                </a:gsLst>
                <a:lin ang="54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s-MX"/>
              </a:p>
            </p:txBody>
          </p:sp>
        </p:grpSp>
        <p:sp>
          <p:nvSpPr>
            <p:cNvPr id="43" name="Text Box 118"/>
            <p:cNvSpPr txBox="1">
              <a:spLocks noChangeArrowheads="1"/>
            </p:cNvSpPr>
            <p:nvPr/>
          </p:nvSpPr>
          <p:spPr bwMode="gray">
            <a:xfrm>
              <a:off x="1631" y="2016"/>
              <a:ext cx="167" cy="199"/>
            </a:xfrm>
            <a:prstGeom prst="rect">
              <a:avLst/>
            </a:prstGeom>
            <a:noFill/>
            <a:ln w="9525" algn="ctr">
              <a:noFill/>
              <a:miter lim="800000"/>
              <a:headEnd/>
              <a:tailEnd/>
            </a:ln>
            <a:effectLst/>
          </p:spPr>
          <p:txBody>
            <a:bodyPr wrap="none">
              <a:spAutoFit/>
            </a:bodyPr>
            <a:lstStyle/>
            <a:p>
              <a:pPr>
                <a:defRPr/>
              </a:pPr>
              <a:r>
                <a:rPr lang="en-US" sz="2400" b="1" dirty="0">
                  <a:solidFill>
                    <a:srgbClr val="000000"/>
                  </a:solidFill>
                  <a:effectLst>
                    <a:outerShdw blurRad="38100" dist="38100" dir="2700000" algn="tl">
                      <a:srgbClr val="FFFFFF"/>
                    </a:outerShdw>
                  </a:effectLst>
                  <a:latin typeface="Verdana" pitchFamily="34" charset="0"/>
                  <a:cs typeface="Arial" charset="0"/>
                </a:rPr>
                <a:t>A</a:t>
              </a:r>
            </a:p>
          </p:txBody>
        </p:sp>
      </p:grpSp>
      <p:sp>
        <p:nvSpPr>
          <p:cNvPr id="105476" name="Text Box 147"/>
          <p:cNvSpPr txBox="1">
            <a:spLocks noChangeArrowheads="1"/>
          </p:cNvSpPr>
          <p:nvPr/>
        </p:nvSpPr>
        <p:spPr bwMode="auto">
          <a:xfrm>
            <a:off x="1524001" y="1916114"/>
            <a:ext cx="36353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b="1">
                <a:solidFill>
                  <a:srgbClr val="FFFFFF"/>
                </a:solidFill>
              </a:rPr>
              <a:t>En materia de quiebras se ve claramente la autonomía de los patrimonios</a:t>
            </a:r>
            <a:endParaRPr lang="en-US" altLang="es-MX" b="1">
              <a:solidFill>
                <a:srgbClr val="FFFFFF"/>
              </a:solidFill>
            </a:endParaRPr>
          </a:p>
        </p:txBody>
      </p:sp>
      <p:sp>
        <p:nvSpPr>
          <p:cNvPr id="105477" name="Rectangle 141"/>
          <p:cNvSpPr>
            <a:spLocks noChangeArrowheads="1"/>
          </p:cNvSpPr>
          <p:nvPr/>
        </p:nvSpPr>
        <p:spPr bwMode="gray">
          <a:xfrm>
            <a:off x="1524001" y="2979739"/>
            <a:ext cx="4665663" cy="719137"/>
          </a:xfrm>
          <a:prstGeom prst="rect">
            <a:avLst/>
          </a:prstGeom>
          <a:gradFill rotWithShape="1">
            <a:gsLst>
              <a:gs pos="0">
                <a:srgbClr val="004B70">
                  <a:alpha val="79999"/>
                </a:srgbClr>
              </a:gs>
              <a:gs pos="100000">
                <a:srgbClr val="418AEB"/>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nvGrpSpPr>
          <p:cNvPr id="105478" name="Group 104"/>
          <p:cNvGrpSpPr>
            <a:grpSpLocks/>
          </p:cNvGrpSpPr>
          <p:nvPr/>
        </p:nvGrpSpPr>
        <p:grpSpPr bwMode="auto">
          <a:xfrm>
            <a:off x="5840414" y="2727326"/>
            <a:ext cx="1087437" cy="1006475"/>
            <a:chOff x="3938" y="1968"/>
            <a:chExt cx="430" cy="437"/>
          </a:xfrm>
        </p:grpSpPr>
        <p:grpSp>
          <p:nvGrpSpPr>
            <p:cNvPr id="105499" name="Group 105"/>
            <p:cNvGrpSpPr>
              <a:grpSpLocks/>
            </p:cNvGrpSpPr>
            <p:nvPr/>
          </p:nvGrpSpPr>
          <p:grpSpPr bwMode="auto">
            <a:xfrm>
              <a:off x="3938" y="1968"/>
              <a:ext cx="430" cy="437"/>
              <a:chOff x="2016" y="1920"/>
              <a:chExt cx="1680" cy="1680"/>
            </a:xfrm>
          </p:grpSpPr>
          <p:sp>
            <p:nvSpPr>
              <p:cNvPr id="105501" name="Oval 106"/>
              <p:cNvSpPr>
                <a:spLocks noChangeArrowheads="1"/>
              </p:cNvSpPr>
              <p:nvPr/>
            </p:nvSpPr>
            <p:spPr bwMode="gray">
              <a:xfrm>
                <a:off x="2016" y="1920"/>
                <a:ext cx="1680" cy="1680"/>
              </a:xfrm>
              <a:prstGeom prst="ellipse">
                <a:avLst/>
              </a:prstGeom>
              <a:gradFill rotWithShape="1">
                <a:gsLst>
                  <a:gs pos="0">
                    <a:srgbClr val="4996E3"/>
                  </a:gs>
                  <a:gs pos="100000">
                    <a:srgbClr val="162D45"/>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5502" name="Freeform 107"/>
              <p:cNvSpPr>
                <a:spLocks/>
              </p:cNvSpPr>
              <p:nvPr/>
            </p:nvSpPr>
            <p:spPr bwMode="gray">
              <a:xfrm>
                <a:off x="2208" y="1948"/>
                <a:ext cx="1296" cy="634"/>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66A7E8"/>
                  </a:gs>
                </a:gsLst>
                <a:lin ang="54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s-MX"/>
              </a:p>
            </p:txBody>
          </p:sp>
        </p:grpSp>
        <p:sp>
          <p:nvSpPr>
            <p:cNvPr id="50" name="Text Box 108"/>
            <p:cNvSpPr txBox="1">
              <a:spLocks noChangeArrowheads="1"/>
            </p:cNvSpPr>
            <p:nvPr/>
          </p:nvSpPr>
          <p:spPr bwMode="gray">
            <a:xfrm>
              <a:off x="4067" y="2028"/>
              <a:ext cx="166" cy="200"/>
            </a:xfrm>
            <a:prstGeom prst="rect">
              <a:avLst/>
            </a:prstGeom>
            <a:noFill/>
            <a:ln w="9525" algn="ctr">
              <a:noFill/>
              <a:miter lim="800000"/>
              <a:headEnd/>
              <a:tailEnd/>
            </a:ln>
            <a:effectLst/>
          </p:spPr>
          <p:txBody>
            <a:bodyPr wrap="none">
              <a:spAutoFit/>
            </a:bodyPr>
            <a:lstStyle/>
            <a:p>
              <a:pPr>
                <a:defRPr/>
              </a:pPr>
              <a:r>
                <a:rPr lang="en-US" sz="2400" b="1" dirty="0">
                  <a:solidFill>
                    <a:srgbClr val="000000"/>
                  </a:solidFill>
                  <a:effectLst>
                    <a:outerShdw blurRad="38100" dist="38100" dir="2700000" algn="tl">
                      <a:srgbClr val="FFFFFF"/>
                    </a:outerShdw>
                  </a:effectLst>
                  <a:latin typeface="Verdana" pitchFamily="34" charset="0"/>
                  <a:cs typeface="Arial" charset="0"/>
                </a:rPr>
                <a:t>B</a:t>
              </a:r>
            </a:p>
          </p:txBody>
        </p:sp>
      </p:grpSp>
      <p:sp>
        <p:nvSpPr>
          <p:cNvPr id="105479" name="Text Box 148"/>
          <p:cNvSpPr txBox="1">
            <a:spLocks noChangeArrowheads="1"/>
          </p:cNvSpPr>
          <p:nvPr/>
        </p:nvSpPr>
        <p:spPr bwMode="auto">
          <a:xfrm>
            <a:off x="1524000" y="3184525"/>
            <a:ext cx="4114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b="1">
                <a:solidFill>
                  <a:srgbClr val="FFFFFF"/>
                </a:solidFill>
              </a:rPr>
              <a:t>El de la sociedad y el de los socios.    </a:t>
            </a:r>
            <a:r>
              <a:rPr lang="en-US" altLang="es-MX" b="1">
                <a:solidFill>
                  <a:srgbClr val="FFFFFF"/>
                </a:solidFill>
              </a:rPr>
              <a:t> </a:t>
            </a:r>
          </a:p>
        </p:txBody>
      </p:sp>
      <p:sp>
        <p:nvSpPr>
          <p:cNvPr id="105480" name="Rectangle 133"/>
          <p:cNvSpPr>
            <a:spLocks noChangeArrowheads="1"/>
          </p:cNvSpPr>
          <p:nvPr/>
        </p:nvSpPr>
        <p:spPr bwMode="gray">
          <a:xfrm>
            <a:off x="1524001" y="4090989"/>
            <a:ext cx="5686425" cy="720725"/>
          </a:xfrm>
          <a:prstGeom prst="rect">
            <a:avLst/>
          </a:prstGeom>
          <a:gradFill rotWithShape="1">
            <a:gsLst>
              <a:gs pos="0">
                <a:srgbClr val="004B70">
                  <a:alpha val="79999"/>
                </a:srgbClr>
              </a:gs>
              <a:gs pos="100000">
                <a:srgbClr val="9942E0"/>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nvGrpSpPr>
          <p:cNvPr id="105481" name="Group 109"/>
          <p:cNvGrpSpPr>
            <a:grpSpLocks/>
          </p:cNvGrpSpPr>
          <p:nvPr/>
        </p:nvGrpSpPr>
        <p:grpSpPr bwMode="auto">
          <a:xfrm>
            <a:off x="6545263" y="3810001"/>
            <a:ext cx="1098550" cy="1012825"/>
            <a:chOff x="3552" y="3339"/>
            <a:chExt cx="412" cy="392"/>
          </a:xfrm>
        </p:grpSpPr>
        <p:grpSp>
          <p:nvGrpSpPr>
            <p:cNvPr id="105495" name="Group 110"/>
            <p:cNvGrpSpPr>
              <a:grpSpLocks/>
            </p:cNvGrpSpPr>
            <p:nvPr/>
          </p:nvGrpSpPr>
          <p:grpSpPr bwMode="auto">
            <a:xfrm>
              <a:off x="3552" y="3339"/>
              <a:ext cx="412" cy="392"/>
              <a:chOff x="2016" y="1920"/>
              <a:chExt cx="1680" cy="1680"/>
            </a:xfrm>
          </p:grpSpPr>
          <p:sp>
            <p:nvSpPr>
              <p:cNvPr id="105497" name="Oval 111"/>
              <p:cNvSpPr>
                <a:spLocks noChangeArrowheads="1"/>
              </p:cNvSpPr>
              <p:nvPr/>
            </p:nvSpPr>
            <p:spPr bwMode="gray">
              <a:xfrm>
                <a:off x="2016" y="1920"/>
                <a:ext cx="1680" cy="1680"/>
              </a:xfrm>
              <a:prstGeom prst="ellipse">
                <a:avLst/>
              </a:prstGeom>
              <a:gradFill rotWithShape="1">
                <a:gsLst>
                  <a:gs pos="0">
                    <a:srgbClr val="9966FF"/>
                  </a:gs>
                  <a:gs pos="100000">
                    <a:srgbClr val="25193E"/>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5498" name="Freeform 112"/>
              <p:cNvSpPr>
                <a:spLocks/>
              </p:cNvSpPr>
              <p:nvPr/>
            </p:nvSpPr>
            <p:spPr bwMode="gray">
              <a:xfrm>
                <a:off x="2208" y="1948"/>
                <a:ext cx="1296" cy="634"/>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66FF"/>
                  </a:gs>
                </a:gsLst>
                <a:lin ang="54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s-MX"/>
              </a:p>
            </p:txBody>
          </p:sp>
        </p:grpSp>
        <p:sp>
          <p:nvSpPr>
            <p:cNvPr id="57" name="Text Box 113"/>
            <p:cNvSpPr txBox="1">
              <a:spLocks noChangeArrowheads="1"/>
            </p:cNvSpPr>
            <p:nvPr/>
          </p:nvSpPr>
          <p:spPr bwMode="gray">
            <a:xfrm>
              <a:off x="3704" y="3360"/>
              <a:ext cx="152" cy="177"/>
            </a:xfrm>
            <a:prstGeom prst="rect">
              <a:avLst/>
            </a:prstGeom>
            <a:noFill/>
            <a:ln w="9525" algn="ctr">
              <a:noFill/>
              <a:miter lim="800000"/>
              <a:headEnd/>
              <a:tailEnd/>
            </a:ln>
            <a:effectLst/>
          </p:spPr>
          <p:txBody>
            <a:bodyPr wrap="none">
              <a:spAutoFit/>
            </a:bodyPr>
            <a:lstStyle/>
            <a:p>
              <a:pPr>
                <a:defRPr/>
              </a:pPr>
              <a:r>
                <a:rPr lang="en-US" sz="2400" b="1" dirty="0">
                  <a:solidFill>
                    <a:srgbClr val="000000"/>
                  </a:solidFill>
                  <a:effectLst>
                    <a:outerShdw blurRad="38100" dist="38100" dir="2700000" algn="tl">
                      <a:srgbClr val="FFFFFF"/>
                    </a:outerShdw>
                  </a:effectLst>
                  <a:latin typeface="Verdana" pitchFamily="34" charset="0"/>
                  <a:cs typeface="Arial" charset="0"/>
                </a:rPr>
                <a:t>C</a:t>
              </a:r>
            </a:p>
          </p:txBody>
        </p:sp>
      </p:grpSp>
      <p:sp>
        <p:nvSpPr>
          <p:cNvPr id="105482" name="Text Box 149"/>
          <p:cNvSpPr txBox="1">
            <a:spLocks noChangeArrowheads="1"/>
          </p:cNvSpPr>
          <p:nvPr/>
        </p:nvSpPr>
        <p:spPr bwMode="auto">
          <a:xfrm>
            <a:off x="1774826" y="4267201"/>
            <a:ext cx="46259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b="1">
                <a:solidFill>
                  <a:srgbClr val="FFFFFF"/>
                </a:solidFill>
              </a:rPr>
              <a:t>En efecto por regla general la quiebra de la sociedad </a:t>
            </a:r>
            <a:r>
              <a:rPr lang="en-US" altLang="es-MX" b="1">
                <a:solidFill>
                  <a:srgbClr val="FFFFFF"/>
                </a:solidFill>
              </a:rPr>
              <a:t>   </a:t>
            </a:r>
          </a:p>
        </p:txBody>
      </p:sp>
      <p:sp>
        <p:nvSpPr>
          <p:cNvPr id="105483" name="Rectangle 132"/>
          <p:cNvSpPr>
            <a:spLocks noChangeArrowheads="1"/>
          </p:cNvSpPr>
          <p:nvPr/>
        </p:nvSpPr>
        <p:spPr bwMode="gray">
          <a:xfrm>
            <a:off x="1524001" y="5214939"/>
            <a:ext cx="6392863" cy="719137"/>
          </a:xfrm>
          <a:prstGeom prst="rect">
            <a:avLst/>
          </a:prstGeom>
          <a:gradFill rotWithShape="1">
            <a:gsLst>
              <a:gs pos="0">
                <a:srgbClr val="004B70">
                  <a:alpha val="79999"/>
                </a:srgbClr>
              </a:gs>
              <a:gs pos="100000">
                <a:srgbClr val="33AD8A"/>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nvGrpSpPr>
          <p:cNvPr id="105484" name="Group 100"/>
          <p:cNvGrpSpPr>
            <a:grpSpLocks/>
          </p:cNvGrpSpPr>
          <p:nvPr/>
        </p:nvGrpSpPr>
        <p:grpSpPr bwMode="auto">
          <a:xfrm>
            <a:off x="7202488" y="4953001"/>
            <a:ext cx="1103312" cy="1019175"/>
            <a:chOff x="2016" y="1920"/>
            <a:chExt cx="1680" cy="1680"/>
          </a:xfrm>
        </p:grpSpPr>
        <p:sp>
          <p:nvSpPr>
            <p:cNvPr id="105493" name="Oval 101"/>
            <p:cNvSpPr>
              <a:spLocks noChangeArrowheads="1"/>
            </p:cNvSpPr>
            <p:nvPr/>
          </p:nvSpPr>
          <p:spPr bwMode="gray">
            <a:xfrm>
              <a:off x="2016" y="1920"/>
              <a:ext cx="1680" cy="1680"/>
            </a:xfrm>
            <a:prstGeom prst="ellipse">
              <a:avLst/>
            </a:prstGeom>
            <a:gradFill rotWithShape="1">
              <a:gsLst>
                <a:gs pos="0">
                  <a:srgbClr val="33CCCC"/>
                </a:gs>
                <a:gs pos="100000">
                  <a:srgbClr val="0C323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5494" name="Freeform 102"/>
            <p:cNvSpPr>
              <a:spLocks/>
            </p:cNvSpPr>
            <p:nvPr/>
          </p:nvSpPr>
          <p:spPr bwMode="gray">
            <a:xfrm>
              <a:off x="2208" y="1948"/>
              <a:ext cx="1296" cy="634"/>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33CCCC"/>
                </a:gs>
              </a:gsLst>
              <a:lin ang="54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s-MX"/>
            </a:p>
          </p:txBody>
        </p:sp>
      </p:grpSp>
      <p:sp>
        <p:nvSpPr>
          <p:cNvPr id="65" name="Text Box 103"/>
          <p:cNvSpPr txBox="1">
            <a:spLocks noChangeArrowheads="1"/>
          </p:cNvSpPr>
          <p:nvPr/>
        </p:nvSpPr>
        <p:spPr bwMode="gray">
          <a:xfrm>
            <a:off x="7637463" y="5019675"/>
            <a:ext cx="436562" cy="457200"/>
          </a:xfrm>
          <a:prstGeom prst="rect">
            <a:avLst/>
          </a:prstGeom>
          <a:noFill/>
          <a:ln w="9525" algn="ctr">
            <a:noFill/>
            <a:miter lim="800000"/>
            <a:headEnd/>
            <a:tailEnd/>
          </a:ln>
          <a:effectLst/>
        </p:spPr>
        <p:txBody>
          <a:bodyPr wrap="none">
            <a:spAutoFit/>
          </a:bodyPr>
          <a:lstStyle/>
          <a:p>
            <a:pPr>
              <a:defRPr/>
            </a:pPr>
            <a:r>
              <a:rPr lang="en-US" sz="2400" b="1" dirty="0">
                <a:solidFill>
                  <a:srgbClr val="000000"/>
                </a:solidFill>
                <a:effectLst>
                  <a:outerShdw blurRad="38100" dist="38100" dir="2700000" algn="tl">
                    <a:srgbClr val="FFFFFF"/>
                  </a:outerShdw>
                </a:effectLst>
                <a:latin typeface="Verdana" pitchFamily="34" charset="0"/>
                <a:cs typeface="Arial" charset="0"/>
              </a:rPr>
              <a:t>D</a:t>
            </a:r>
          </a:p>
        </p:txBody>
      </p:sp>
      <p:sp>
        <p:nvSpPr>
          <p:cNvPr id="105486" name="Text Box 150"/>
          <p:cNvSpPr txBox="1">
            <a:spLocks noChangeArrowheads="1"/>
          </p:cNvSpPr>
          <p:nvPr/>
        </p:nvSpPr>
        <p:spPr bwMode="auto">
          <a:xfrm>
            <a:off x="5105400" y="5405438"/>
            <a:ext cx="1905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endParaRPr lang="en-US" altLang="es-MX" b="1">
              <a:solidFill>
                <a:srgbClr val="FFFFFF"/>
              </a:solidFill>
            </a:endParaRPr>
          </a:p>
        </p:txBody>
      </p:sp>
      <p:sp>
        <p:nvSpPr>
          <p:cNvPr id="95247" name="AutoShape 161"/>
          <p:cNvSpPr>
            <a:spLocks noChangeArrowheads="1"/>
          </p:cNvSpPr>
          <p:nvPr/>
        </p:nvSpPr>
        <p:spPr bwMode="auto">
          <a:xfrm>
            <a:off x="7696200" y="2060576"/>
            <a:ext cx="2514600" cy="1368425"/>
          </a:xfrm>
          <a:prstGeom prst="wedgeRoundRectCallout">
            <a:avLst>
              <a:gd name="adj1" fmla="val -44759"/>
              <a:gd name="adj2" fmla="val 84694"/>
              <a:gd name="adj3" fmla="val 16667"/>
            </a:avLst>
          </a:prstGeom>
          <a:solidFill>
            <a:srgbClr val="D1C673"/>
          </a:solidFill>
          <a:ln w="38100" algn="ctr">
            <a:solidFill>
              <a:schemeClr val="tx1"/>
            </a:solidFill>
            <a:miter lim="800000"/>
            <a:headEnd/>
            <a:tailEnd/>
          </a:ln>
          <a:scene3d>
            <a:camera prst="orthographicFront"/>
            <a:lightRig rig="threePt" dir="t"/>
          </a:scene3d>
          <a:sp3d>
            <a:bevelT prst="slope"/>
          </a:sp3d>
        </p:spPr>
        <p:txBody>
          <a:bodyPr anchor="ctr"/>
          <a:lstStyle/>
          <a:p>
            <a:pPr algn="just">
              <a:defRPr/>
            </a:pPr>
            <a:r>
              <a:rPr lang="es-MX" b="1" dirty="0">
                <a:solidFill>
                  <a:srgbClr val="000000"/>
                </a:solidFill>
                <a:latin typeface="Arial" charset="0"/>
                <a:cs typeface="Arial" charset="0"/>
              </a:rPr>
              <a:t>        QUIEBRAS</a:t>
            </a:r>
            <a:endParaRPr lang="en-US" b="1" dirty="0">
              <a:solidFill>
                <a:srgbClr val="000000"/>
              </a:solidFill>
              <a:latin typeface="Arial" charset="0"/>
              <a:cs typeface="Arial" charset="0"/>
            </a:endParaRPr>
          </a:p>
        </p:txBody>
      </p:sp>
      <p:sp>
        <p:nvSpPr>
          <p:cNvPr id="105490" name="Text Box 149"/>
          <p:cNvSpPr txBox="1">
            <a:spLocks noChangeArrowheads="1"/>
          </p:cNvSpPr>
          <p:nvPr/>
        </p:nvSpPr>
        <p:spPr bwMode="auto">
          <a:xfrm>
            <a:off x="1774825" y="5373688"/>
            <a:ext cx="513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b="1">
                <a:solidFill>
                  <a:srgbClr val="FFFFFF"/>
                </a:solidFill>
              </a:rPr>
              <a:t>No produce la de sus socios.</a:t>
            </a:r>
          </a:p>
          <a:p>
            <a:pPr algn="just" eaLnBrk="1" hangingPunct="1"/>
            <a:r>
              <a:rPr lang="en-US" altLang="es-MX" b="1">
                <a:solidFill>
                  <a:srgbClr val="FFFFFF"/>
                </a:solidFill>
              </a:rPr>
              <a:t>  </a:t>
            </a:r>
          </a:p>
        </p:txBody>
      </p:sp>
      <p:pic>
        <p:nvPicPr>
          <p:cNvPr id="33" name="Picture 3" descr="049008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6950" y="4260850"/>
            <a:ext cx="19050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367084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heel(4)">
                                      <p:cBhvr>
                                        <p:cTn id="7" dur="2000"/>
                                        <p:tgtEl>
                                          <p:spTgt spid="3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down)">
                                      <p:cBhvr>
                                        <p:cTn id="1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34"/>
          <p:cNvSpPr>
            <a:spLocks noChangeArrowheads="1"/>
          </p:cNvSpPr>
          <p:nvPr/>
        </p:nvSpPr>
        <p:spPr bwMode="gray">
          <a:xfrm>
            <a:off x="1524000" y="1847850"/>
            <a:ext cx="4222750" cy="719138"/>
          </a:xfrm>
          <a:prstGeom prst="rect">
            <a:avLst/>
          </a:prstGeom>
          <a:gradFill rotWithShape="1">
            <a:gsLst>
              <a:gs pos="0">
                <a:srgbClr val="004B70">
                  <a:alpha val="79999"/>
                </a:srgbClr>
              </a:gs>
              <a:gs pos="100000">
                <a:srgbClr val="E98931"/>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nvGrpSpPr>
          <p:cNvPr id="106499" name="Group 114"/>
          <p:cNvGrpSpPr>
            <a:grpSpLocks/>
          </p:cNvGrpSpPr>
          <p:nvPr/>
        </p:nvGrpSpPr>
        <p:grpSpPr bwMode="auto">
          <a:xfrm>
            <a:off x="5192713" y="1573213"/>
            <a:ext cx="1098550" cy="1001712"/>
            <a:chOff x="1488" y="1968"/>
            <a:chExt cx="432" cy="432"/>
          </a:xfrm>
        </p:grpSpPr>
        <p:grpSp>
          <p:nvGrpSpPr>
            <p:cNvPr id="106525" name="Group 115"/>
            <p:cNvGrpSpPr>
              <a:grpSpLocks/>
            </p:cNvGrpSpPr>
            <p:nvPr/>
          </p:nvGrpSpPr>
          <p:grpSpPr bwMode="auto">
            <a:xfrm>
              <a:off x="1488" y="1968"/>
              <a:ext cx="432" cy="432"/>
              <a:chOff x="2016" y="1920"/>
              <a:chExt cx="1680" cy="1680"/>
            </a:xfrm>
          </p:grpSpPr>
          <p:sp>
            <p:nvSpPr>
              <p:cNvPr id="96287" name="Oval 116"/>
              <p:cNvSpPr>
                <a:spLocks noChangeArrowheads="1"/>
              </p:cNvSpPr>
              <p:nvPr/>
            </p:nvSpPr>
            <p:spPr bwMode="gray">
              <a:xfrm>
                <a:off x="2016" y="1920"/>
                <a:ext cx="1680" cy="1680"/>
              </a:xfrm>
              <a:prstGeom prst="ellipse">
                <a:avLst/>
              </a:prstGeom>
              <a:ln/>
            </p:spPr>
            <p:style>
              <a:lnRef idx="0">
                <a:schemeClr val="accent6"/>
              </a:lnRef>
              <a:fillRef idx="3">
                <a:schemeClr val="accent6"/>
              </a:fillRef>
              <a:effectRef idx="3">
                <a:schemeClr val="accent6"/>
              </a:effectRef>
              <a:fontRef idx="minor">
                <a:schemeClr val="lt1"/>
              </a:fontRef>
            </p:style>
            <p:txBody>
              <a:bodyPr wrap="none" anchor="ctr"/>
              <a:lstStyle/>
              <a:p>
                <a:pPr>
                  <a:defRPr/>
                </a:pPr>
                <a:endParaRPr lang="es-MX" dirty="0"/>
              </a:p>
            </p:txBody>
          </p:sp>
          <p:sp>
            <p:nvSpPr>
              <p:cNvPr id="96288" name="Freeform 117"/>
              <p:cNvSpPr>
                <a:spLocks/>
              </p:cNvSpPr>
              <p:nvPr/>
            </p:nvSpPr>
            <p:spPr bwMode="gray">
              <a:xfrm>
                <a:off x="2208" y="1948"/>
                <a:ext cx="1296" cy="634"/>
              </a:xfrm>
              <a:custGeom>
                <a:avLst/>
                <a:gdLst>
                  <a:gd name="T0" fmla="*/ 1182 w 1321"/>
                  <a:gd name="T1" fmla="*/ 224 h 712"/>
                  <a:gd name="T2" fmla="*/ 1197 w 1321"/>
                  <a:gd name="T3" fmla="*/ 248 h 712"/>
                  <a:gd name="T4" fmla="*/ 1200 w 1321"/>
                  <a:gd name="T5" fmla="*/ 269 h 712"/>
                  <a:gd name="T6" fmla="*/ 1195 w 1321"/>
                  <a:gd name="T7" fmla="*/ 289 h 712"/>
                  <a:gd name="T8" fmla="*/ 1179 w 1321"/>
                  <a:gd name="T9" fmla="*/ 307 h 712"/>
                  <a:gd name="T10" fmla="*/ 1156 w 1321"/>
                  <a:gd name="T11" fmla="*/ 324 h 712"/>
                  <a:gd name="T12" fmla="*/ 1126 w 1321"/>
                  <a:gd name="T13" fmla="*/ 338 h 712"/>
                  <a:gd name="T14" fmla="*/ 1087 w 1321"/>
                  <a:gd name="T15" fmla="*/ 351 h 712"/>
                  <a:gd name="T16" fmla="*/ 1043 w 1321"/>
                  <a:gd name="T17" fmla="*/ 364 h 712"/>
                  <a:gd name="T18" fmla="*/ 992 w 1321"/>
                  <a:gd name="T19" fmla="*/ 373 h 712"/>
                  <a:gd name="T20" fmla="*/ 937 w 1321"/>
                  <a:gd name="T21" fmla="*/ 382 h 712"/>
                  <a:gd name="T22" fmla="*/ 879 w 1321"/>
                  <a:gd name="T23" fmla="*/ 388 h 712"/>
                  <a:gd name="T24" fmla="*/ 814 w 1321"/>
                  <a:gd name="T25" fmla="*/ 394 h 712"/>
                  <a:gd name="T26" fmla="*/ 749 w 1321"/>
                  <a:gd name="T27" fmla="*/ 397 h 712"/>
                  <a:gd name="T28" fmla="*/ 723 w 1321"/>
                  <a:gd name="T29" fmla="*/ 399 h 712"/>
                  <a:gd name="T30" fmla="*/ 433 w 1321"/>
                  <a:gd name="T31" fmla="*/ 399 h 712"/>
                  <a:gd name="T32" fmla="*/ 429 w 1321"/>
                  <a:gd name="T33" fmla="*/ 399 h 712"/>
                  <a:gd name="T34" fmla="*/ 372 w 1321"/>
                  <a:gd name="T35" fmla="*/ 396 h 712"/>
                  <a:gd name="T36" fmla="*/ 317 w 1321"/>
                  <a:gd name="T37" fmla="*/ 394 h 712"/>
                  <a:gd name="T38" fmla="*/ 265 w 1321"/>
                  <a:gd name="T39" fmla="*/ 390 h 712"/>
                  <a:gd name="T40" fmla="*/ 215 w 1321"/>
                  <a:gd name="T41" fmla="*/ 386 h 712"/>
                  <a:gd name="T42" fmla="*/ 170 w 1321"/>
                  <a:gd name="T43" fmla="*/ 379 h 712"/>
                  <a:gd name="T44" fmla="*/ 128 w 1321"/>
                  <a:gd name="T45" fmla="*/ 370 h 712"/>
                  <a:gd name="T46" fmla="*/ 92 w 1321"/>
                  <a:gd name="T47" fmla="*/ 363 h 712"/>
                  <a:gd name="T48" fmla="*/ 62 w 1321"/>
                  <a:gd name="T49" fmla="*/ 353 h 712"/>
                  <a:gd name="T50" fmla="*/ 34 w 1321"/>
                  <a:gd name="T51" fmla="*/ 340 h 712"/>
                  <a:gd name="T52" fmla="*/ 18 w 1321"/>
                  <a:gd name="T53" fmla="*/ 326 h 712"/>
                  <a:gd name="T54" fmla="*/ 6 w 1321"/>
                  <a:gd name="T55" fmla="*/ 310 h 712"/>
                  <a:gd name="T56" fmla="*/ 0 w 1321"/>
                  <a:gd name="T57" fmla="*/ 293 h 712"/>
                  <a:gd name="T58" fmla="*/ 0 w 1321"/>
                  <a:gd name="T59" fmla="*/ 291 h 712"/>
                  <a:gd name="T60" fmla="*/ 4 w 1321"/>
                  <a:gd name="T61" fmla="*/ 272 h 712"/>
                  <a:gd name="T62" fmla="*/ 16 w 1321"/>
                  <a:gd name="T63" fmla="*/ 249 h 712"/>
                  <a:gd name="T64" fmla="*/ 46 w 1321"/>
                  <a:gd name="T65" fmla="*/ 207 h 712"/>
                  <a:gd name="T66" fmla="*/ 84 w 1321"/>
                  <a:gd name="T67" fmla="*/ 167 h 712"/>
                  <a:gd name="T68" fmla="*/ 132 w 1321"/>
                  <a:gd name="T69" fmla="*/ 132 h 712"/>
                  <a:gd name="T70" fmla="*/ 184 w 1321"/>
                  <a:gd name="T71" fmla="*/ 99 h 712"/>
                  <a:gd name="T72" fmla="*/ 245 w 1321"/>
                  <a:gd name="T73" fmla="*/ 69 h 712"/>
                  <a:gd name="T74" fmla="*/ 311 w 1321"/>
                  <a:gd name="T75" fmla="*/ 46 h 712"/>
                  <a:gd name="T76" fmla="*/ 377 w 1321"/>
                  <a:gd name="T77" fmla="*/ 26 h 712"/>
                  <a:gd name="T78" fmla="*/ 452 w 1321"/>
                  <a:gd name="T79" fmla="*/ 12 h 712"/>
                  <a:gd name="T80" fmla="*/ 528 w 1321"/>
                  <a:gd name="T81" fmla="*/ 4 h 712"/>
                  <a:gd name="T82" fmla="*/ 606 w 1321"/>
                  <a:gd name="T83" fmla="*/ 0 h 712"/>
                  <a:gd name="T84" fmla="*/ 606 w 1321"/>
                  <a:gd name="T85" fmla="*/ 0 h 712"/>
                  <a:gd name="T86" fmla="*/ 690 w 1321"/>
                  <a:gd name="T87" fmla="*/ 4 h 712"/>
                  <a:gd name="T88" fmla="*/ 770 w 1321"/>
                  <a:gd name="T89" fmla="*/ 12 h 712"/>
                  <a:gd name="T90" fmla="*/ 847 w 1321"/>
                  <a:gd name="T91" fmla="*/ 29 h 712"/>
                  <a:gd name="T92" fmla="*/ 918 w 1321"/>
                  <a:gd name="T93" fmla="*/ 50 h 712"/>
                  <a:gd name="T94" fmla="*/ 984 w 1321"/>
                  <a:gd name="T95" fmla="*/ 77 h 712"/>
                  <a:gd name="T96" fmla="*/ 1044 w 1321"/>
                  <a:gd name="T97" fmla="*/ 109 h 712"/>
                  <a:gd name="T98" fmla="*/ 1098 w 1321"/>
                  <a:gd name="T99" fmla="*/ 143 h 712"/>
                  <a:gd name="T100" fmla="*/ 1144 w 1321"/>
                  <a:gd name="T101" fmla="*/ 182 h 712"/>
                  <a:gd name="T102" fmla="*/ 1182 w 1321"/>
                  <a:gd name="T103" fmla="*/ 224 h 712"/>
                  <a:gd name="T104" fmla="*/ 1182 w 1321"/>
                  <a:gd name="T105" fmla="*/ 224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ln/>
            </p:spPr>
            <p:style>
              <a:lnRef idx="0">
                <a:schemeClr val="accent6"/>
              </a:lnRef>
              <a:fillRef idx="3">
                <a:schemeClr val="accent6"/>
              </a:fillRef>
              <a:effectRef idx="3">
                <a:schemeClr val="accent6"/>
              </a:effectRef>
              <a:fontRef idx="minor">
                <a:schemeClr val="lt1"/>
              </a:fontRef>
            </p:style>
            <p:txBody>
              <a:bodyPr/>
              <a:lstStyle/>
              <a:p>
                <a:pPr>
                  <a:defRPr/>
                </a:pPr>
                <a:endParaRPr lang="es-MX" dirty="0"/>
              </a:p>
            </p:txBody>
          </p:sp>
        </p:grpSp>
        <p:sp>
          <p:nvSpPr>
            <p:cNvPr id="43" name="Text Box 118"/>
            <p:cNvSpPr txBox="1">
              <a:spLocks noChangeArrowheads="1"/>
            </p:cNvSpPr>
            <p:nvPr/>
          </p:nvSpPr>
          <p:spPr bwMode="gray">
            <a:xfrm>
              <a:off x="1631" y="2016"/>
              <a:ext cx="167" cy="199"/>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spAutoFit/>
            </a:bodyPr>
            <a:lstStyle/>
            <a:p>
              <a:pPr>
                <a:defRPr/>
              </a:pPr>
              <a:r>
                <a:rPr lang="en-US" sz="2400" b="1" dirty="0">
                  <a:solidFill>
                    <a:srgbClr val="000000"/>
                  </a:solidFill>
                  <a:effectLst>
                    <a:outerShdw blurRad="38100" dist="38100" dir="2700000" algn="tl">
                      <a:srgbClr val="FFFFFF"/>
                    </a:outerShdw>
                  </a:effectLst>
                  <a:latin typeface="Verdana" pitchFamily="34" charset="0"/>
                </a:rPr>
                <a:t>A</a:t>
              </a:r>
            </a:p>
          </p:txBody>
        </p:sp>
      </p:grpSp>
      <p:sp>
        <p:nvSpPr>
          <p:cNvPr id="106500" name="Text Box 147"/>
          <p:cNvSpPr txBox="1">
            <a:spLocks noChangeArrowheads="1"/>
          </p:cNvSpPr>
          <p:nvPr/>
        </p:nvSpPr>
        <p:spPr bwMode="auto">
          <a:xfrm>
            <a:off x="1501067" y="1771651"/>
            <a:ext cx="36353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b="1" dirty="0"/>
              <a:t>El patrimonio social se integra inicialmente con las aportaciones de los socios</a:t>
            </a:r>
            <a:endParaRPr lang="en-US" altLang="es-MX" b="1" dirty="0"/>
          </a:p>
        </p:txBody>
      </p:sp>
      <p:sp>
        <p:nvSpPr>
          <p:cNvPr id="106501" name="Rectangle 141"/>
          <p:cNvSpPr>
            <a:spLocks noChangeArrowheads="1"/>
          </p:cNvSpPr>
          <p:nvPr/>
        </p:nvSpPr>
        <p:spPr bwMode="gray">
          <a:xfrm>
            <a:off x="1524001" y="2979739"/>
            <a:ext cx="4665663" cy="719137"/>
          </a:xfrm>
          <a:prstGeom prst="rect">
            <a:avLst/>
          </a:prstGeom>
          <a:gradFill rotWithShape="1">
            <a:gsLst>
              <a:gs pos="0">
                <a:srgbClr val="004B70">
                  <a:alpha val="79999"/>
                </a:srgbClr>
              </a:gs>
              <a:gs pos="100000">
                <a:srgbClr val="418AEB"/>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nvGrpSpPr>
          <p:cNvPr id="106502" name="Group 104"/>
          <p:cNvGrpSpPr>
            <a:grpSpLocks/>
          </p:cNvGrpSpPr>
          <p:nvPr/>
        </p:nvGrpSpPr>
        <p:grpSpPr bwMode="auto">
          <a:xfrm>
            <a:off x="5840414" y="2727326"/>
            <a:ext cx="1087437" cy="1006475"/>
            <a:chOff x="3938" y="1968"/>
            <a:chExt cx="430" cy="437"/>
          </a:xfrm>
        </p:grpSpPr>
        <p:grpSp>
          <p:nvGrpSpPr>
            <p:cNvPr id="106521" name="Group 105"/>
            <p:cNvGrpSpPr>
              <a:grpSpLocks/>
            </p:cNvGrpSpPr>
            <p:nvPr/>
          </p:nvGrpSpPr>
          <p:grpSpPr bwMode="auto">
            <a:xfrm>
              <a:off x="3938" y="1968"/>
              <a:ext cx="430" cy="437"/>
              <a:chOff x="2016" y="1920"/>
              <a:chExt cx="1680" cy="1680"/>
            </a:xfrm>
          </p:grpSpPr>
          <p:sp>
            <p:nvSpPr>
              <p:cNvPr id="96283" name="Oval 106"/>
              <p:cNvSpPr>
                <a:spLocks noChangeArrowheads="1"/>
              </p:cNvSpPr>
              <p:nvPr/>
            </p:nvSpPr>
            <p:spPr bwMode="gray">
              <a:xfrm>
                <a:off x="2016" y="1920"/>
                <a:ext cx="1680" cy="1680"/>
              </a:xfrm>
              <a:prstGeom prst="ellipse">
                <a:avLst/>
              </a:prstGeom>
              <a:ln/>
            </p:spPr>
            <p:style>
              <a:lnRef idx="1">
                <a:schemeClr val="dk1"/>
              </a:lnRef>
              <a:fillRef idx="3">
                <a:schemeClr val="dk1"/>
              </a:fillRef>
              <a:effectRef idx="2">
                <a:schemeClr val="dk1"/>
              </a:effectRef>
              <a:fontRef idx="minor">
                <a:schemeClr val="lt1"/>
              </a:fontRef>
            </p:style>
            <p:txBody>
              <a:bodyPr wrap="none" anchor="ctr"/>
              <a:lstStyle/>
              <a:p>
                <a:pPr>
                  <a:defRPr/>
                </a:pPr>
                <a:endParaRPr lang="es-MX" dirty="0"/>
              </a:p>
            </p:txBody>
          </p:sp>
          <p:sp>
            <p:nvSpPr>
              <p:cNvPr id="96284" name="Freeform 107"/>
              <p:cNvSpPr>
                <a:spLocks/>
              </p:cNvSpPr>
              <p:nvPr/>
            </p:nvSpPr>
            <p:spPr bwMode="gray">
              <a:xfrm>
                <a:off x="2208" y="1948"/>
                <a:ext cx="1296" cy="634"/>
              </a:xfrm>
              <a:custGeom>
                <a:avLst/>
                <a:gdLst>
                  <a:gd name="T0" fmla="*/ 1182 w 1321"/>
                  <a:gd name="T1" fmla="*/ 224 h 712"/>
                  <a:gd name="T2" fmla="*/ 1197 w 1321"/>
                  <a:gd name="T3" fmla="*/ 248 h 712"/>
                  <a:gd name="T4" fmla="*/ 1200 w 1321"/>
                  <a:gd name="T5" fmla="*/ 269 h 712"/>
                  <a:gd name="T6" fmla="*/ 1195 w 1321"/>
                  <a:gd name="T7" fmla="*/ 289 h 712"/>
                  <a:gd name="T8" fmla="*/ 1179 w 1321"/>
                  <a:gd name="T9" fmla="*/ 307 h 712"/>
                  <a:gd name="T10" fmla="*/ 1156 w 1321"/>
                  <a:gd name="T11" fmla="*/ 324 h 712"/>
                  <a:gd name="T12" fmla="*/ 1126 w 1321"/>
                  <a:gd name="T13" fmla="*/ 338 h 712"/>
                  <a:gd name="T14" fmla="*/ 1087 w 1321"/>
                  <a:gd name="T15" fmla="*/ 351 h 712"/>
                  <a:gd name="T16" fmla="*/ 1043 w 1321"/>
                  <a:gd name="T17" fmla="*/ 364 h 712"/>
                  <a:gd name="T18" fmla="*/ 992 w 1321"/>
                  <a:gd name="T19" fmla="*/ 373 h 712"/>
                  <a:gd name="T20" fmla="*/ 937 w 1321"/>
                  <a:gd name="T21" fmla="*/ 382 h 712"/>
                  <a:gd name="T22" fmla="*/ 879 w 1321"/>
                  <a:gd name="T23" fmla="*/ 388 h 712"/>
                  <a:gd name="T24" fmla="*/ 814 w 1321"/>
                  <a:gd name="T25" fmla="*/ 394 h 712"/>
                  <a:gd name="T26" fmla="*/ 749 w 1321"/>
                  <a:gd name="T27" fmla="*/ 397 h 712"/>
                  <a:gd name="T28" fmla="*/ 723 w 1321"/>
                  <a:gd name="T29" fmla="*/ 399 h 712"/>
                  <a:gd name="T30" fmla="*/ 433 w 1321"/>
                  <a:gd name="T31" fmla="*/ 399 h 712"/>
                  <a:gd name="T32" fmla="*/ 429 w 1321"/>
                  <a:gd name="T33" fmla="*/ 399 h 712"/>
                  <a:gd name="T34" fmla="*/ 372 w 1321"/>
                  <a:gd name="T35" fmla="*/ 396 h 712"/>
                  <a:gd name="T36" fmla="*/ 317 w 1321"/>
                  <a:gd name="T37" fmla="*/ 394 h 712"/>
                  <a:gd name="T38" fmla="*/ 265 w 1321"/>
                  <a:gd name="T39" fmla="*/ 390 h 712"/>
                  <a:gd name="T40" fmla="*/ 215 w 1321"/>
                  <a:gd name="T41" fmla="*/ 386 h 712"/>
                  <a:gd name="T42" fmla="*/ 170 w 1321"/>
                  <a:gd name="T43" fmla="*/ 379 h 712"/>
                  <a:gd name="T44" fmla="*/ 128 w 1321"/>
                  <a:gd name="T45" fmla="*/ 370 h 712"/>
                  <a:gd name="T46" fmla="*/ 92 w 1321"/>
                  <a:gd name="T47" fmla="*/ 363 h 712"/>
                  <a:gd name="T48" fmla="*/ 62 w 1321"/>
                  <a:gd name="T49" fmla="*/ 353 h 712"/>
                  <a:gd name="T50" fmla="*/ 34 w 1321"/>
                  <a:gd name="T51" fmla="*/ 340 h 712"/>
                  <a:gd name="T52" fmla="*/ 18 w 1321"/>
                  <a:gd name="T53" fmla="*/ 326 h 712"/>
                  <a:gd name="T54" fmla="*/ 6 w 1321"/>
                  <a:gd name="T55" fmla="*/ 310 h 712"/>
                  <a:gd name="T56" fmla="*/ 0 w 1321"/>
                  <a:gd name="T57" fmla="*/ 293 h 712"/>
                  <a:gd name="T58" fmla="*/ 0 w 1321"/>
                  <a:gd name="T59" fmla="*/ 291 h 712"/>
                  <a:gd name="T60" fmla="*/ 4 w 1321"/>
                  <a:gd name="T61" fmla="*/ 272 h 712"/>
                  <a:gd name="T62" fmla="*/ 16 w 1321"/>
                  <a:gd name="T63" fmla="*/ 249 h 712"/>
                  <a:gd name="T64" fmla="*/ 46 w 1321"/>
                  <a:gd name="T65" fmla="*/ 207 h 712"/>
                  <a:gd name="T66" fmla="*/ 84 w 1321"/>
                  <a:gd name="T67" fmla="*/ 167 h 712"/>
                  <a:gd name="T68" fmla="*/ 132 w 1321"/>
                  <a:gd name="T69" fmla="*/ 132 h 712"/>
                  <a:gd name="T70" fmla="*/ 184 w 1321"/>
                  <a:gd name="T71" fmla="*/ 99 h 712"/>
                  <a:gd name="T72" fmla="*/ 245 w 1321"/>
                  <a:gd name="T73" fmla="*/ 69 h 712"/>
                  <a:gd name="T74" fmla="*/ 311 w 1321"/>
                  <a:gd name="T75" fmla="*/ 46 h 712"/>
                  <a:gd name="T76" fmla="*/ 377 w 1321"/>
                  <a:gd name="T77" fmla="*/ 26 h 712"/>
                  <a:gd name="T78" fmla="*/ 452 w 1321"/>
                  <a:gd name="T79" fmla="*/ 12 h 712"/>
                  <a:gd name="T80" fmla="*/ 528 w 1321"/>
                  <a:gd name="T81" fmla="*/ 4 h 712"/>
                  <a:gd name="T82" fmla="*/ 606 w 1321"/>
                  <a:gd name="T83" fmla="*/ 0 h 712"/>
                  <a:gd name="T84" fmla="*/ 606 w 1321"/>
                  <a:gd name="T85" fmla="*/ 0 h 712"/>
                  <a:gd name="T86" fmla="*/ 690 w 1321"/>
                  <a:gd name="T87" fmla="*/ 4 h 712"/>
                  <a:gd name="T88" fmla="*/ 770 w 1321"/>
                  <a:gd name="T89" fmla="*/ 12 h 712"/>
                  <a:gd name="T90" fmla="*/ 847 w 1321"/>
                  <a:gd name="T91" fmla="*/ 29 h 712"/>
                  <a:gd name="T92" fmla="*/ 918 w 1321"/>
                  <a:gd name="T93" fmla="*/ 50 h 712"/>
                  <a:gd name="T94" fmla="*/ 984 w 1321"/>
                  <a:gd name="T95" fmla="*/ 77 h 712"/>
                  <a:gd name="T96" fmla="*/ 1044 w 1321"/>
                  <a:gd name="T97" fmla="*/ 109 h 712"/>
                  <a:gd name="T98" fmla="*/ 1098 w 1321"/>
                  <a:gd name="T99" fmla="*/ 143 h 712"/>
                  <a:gd name="T100" fmla="*/ 1144 w 1321"/>
                  <a:gd name="T101" fmla="*/ 182 h 712"/>
                  <a:gd name="T102" fmla="*/ 1182 w 1321"/>
                  <a:gd name="T103" fmla="*/ 224 h 712"/>
                  <a:gd name="T104" fmla="*/ 1182 w 1321"/>
                  <a:gd name="T105" fmla="*/ 224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ln/>
            </p:spPr>
            <p:style>
              <a:lnRef idx="1">
                <a:schemeClr val="dk1"/>
              </a:lnRef>
              <a:fillRef idx="3">
                <a:schemeClr val="dk1"/>
              </a:fillRef>
              <a:effectRef idx="2">
                <a:schemeClr val="dk1"/>
              </a:effectRef>
              <a:fontRef idx="minor">
                <a:schemeClr val="lt1"/>
              </a:fontRef>
            </p:style>
            <p:txBody>
              <a:bodyPr/>
              <a:lstStyle/>
              <a:p>
                <a:pPr>
                  <a:defRPr/>
                </a:pPr>
                <a:endParaRPr lang="es-MX" dirty="0"/>
              </a:p>
            </p:txBody>
          </p:sp>
        </p:grpSp>
        <p:sp>
          <p:nvSpPr>
            <p:cNvPr id="50" name="Text Box 108"/>
            <p:cNvSpPr txBox="1">
              <a:spLocks noChangeArrowheads="1"/>
            </p:cNvSpPr>
            <p:nvPr/>
          </p:nvSpPr>
          <p:spPr bwMode="gray">
            <a:xfrm>
              <a:off x="4067" y="2028"/>
              <a:ext cx="166" cy="200"/>
            </a:xfrm>
            <a:prstGeom prst="rect">
              <a:avLst/>
            </a:prstGeom>
            <a:ln>
              <a:headEnd/>
              <a:tailEnd/>
            </a:ln>
          </p:spPr>
          <p:style>
            <a:lnRef idx="1">
              <a:schemeClr val="dk1"/>
            </a:lnRef>
            <a:fillRef idx="3">
              <a:schemeClr val="dk1"/>
            </a:fillRef>
            <a:effectRef idx="2">
              <a:schemeClr val="dk1"/>
            </a:effectRef>
            <a:fontRef idx="minor">
              <a:schemeClr val="lt1"/>
            </a:fontRef>
          </p:style>
          <p:txBody>
            <a:bodyPr wrap="none">
              <a:spAutoFit/>
            </a:bodyPr>
            <a:lstStyle/>
            <a:p>
              <a:pPr>
                <a:defRPr/>
              </a:pPr>
              <a:r>
                <a:rPr lang="en-US" sz="2400" b="1" dirty="0">
                  <a:solidFill>
                    <a:srgbClr val="000000"/>
                  </a:solidFill>
                  <a:effectLst>
                    <a:outerShdw blurRad="38100" dist="38100" dir="2700000" algn="tl">
                      <a:srgbClr val="FFFFFF"/>
                    </a:outerShdw>
                  </a:effectLst>
                  <a:latin typeface="Verdana" pitchFamily="34" charset="0"/>
                </a:rPr>
                <a:t>B</a:t>
              </a:r>
            </a:p>
          </p:txBody>
        </p:sp>
      </p:grpSp>
      <p:sp>
        <p:nvSpPr>
          <p:cNvPr id="106503" name="Text Box 148"/>
          <p:cNvSpPr txBox="1">
            <a:spLocks noChangeArrowheads="1"/>
          </p:cNvSpPr>
          <p:nvPr/>
        </p:nvSpPr>
        <p:spPr bwMode="auto">
          <a:xfrm>
            <a:off x="1524000" y="2880245"/>
            <a:ext cx="4114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b="1" dirty="0"/>
              <a:t>Y después sufre las variaciones que le imprime la marcha de los negocios de la sociedad.     </a:t>
            </a:r>
            <a:r>
              <a:rPr lang="en-US" altLang="es-MX" b="1" dirty="0"/>
              <a:t> </a:t>
            </a:r>
          </a:p>
        </p:txBody>
      </p:sp>
      <p:sp>
        <p:nvSpPr>
          <p:cNvPr id="106504" name="Rectangle 133"/>
          <p:cNvSpPr>
            <a:spLocks noChangeArrowheads="1"/>
          </p:cNvSpPr>
          <p:nvPr/>
        </p:nvSpPr>
        <p:spPr bwMode="gray">
          <a:xfrm>
            <a:off x="1524001" y="4090989"/>
            <a:ext cx="5686425" cy="720725"/>
          </a:xfrm>
          <a:prstGeom prst="rect">
            <a:avLst/>
          </a:prstGeom>
          <a:gradFill rotWithShape="1">
            <a:gsLst>
              <a:gs pos="0">
                <a:srgbClr val="004B70">
                  <a:alpha val="79999"/>
                </a:srgbClr>
              </a:gs>
              <a:gs pos="100000">
                <a:srgbClr val="9942E0"/>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nvGrpSpPr>
          <p:cNvPr id="106505" name="Group 109"/>
          <p:cNvGrpSpPr>
            <a:grpSpLocks/>
          </p:cNvGrpSpPr>
          <p:nvPr/>
        </p:nvGrpSpPr>
        <p:grpSpPr bwMode="auto">
          <a:xfrm>
            <a:off x="6545263" y="3810001"/>
            <a:ext cx="1098550" cy="1012825"/>
            <a:chOff x="3552" y="3339"/>
            <a:chExt cx="412" cy="392"/>
          </a:xfrm>
        </p:grpSpPr>
        <p:grpSp>
          <p:nvGrpSpPr>
            <p:cNvPr id="106517" name="Group 110"/>
            <p:cNvGrpSpPr>
              <a:grpSpLocks/>
            </p:cNvGrpSpPr>
            <p:nvPr/>
          </p:nvGrpSpPr>
          <p:grpSpPr bwMode="auto">
            <a:xfrm>
              <a:off x="3552" y="3339"/>
              <a:ext cx="412" cy="392"/>
              <a:chOff x="2016" y="1920"/>
              <a:chExt cx="1680" cy="1680"/>
            </a:xfrm>
          </p:grpSpPr>
          <p:sp>
            <p:nvSpPr>
              <p:cNvPr id="96279" name="Oval 111"/>
              <p:cNvSpPr>
                <a:spLocks noChangeArrowheads="1"/>
              </p:cNvSpPr>
              <p:nvPr/>
            </p:nvSpPr>
            <p:spPr bwMode="gray">
              <a:xfrm>
                <a:off x="2016" y="1920"/>
                <a:ext cx="1680" cy="1680"/>
              </a:xfrm>
              <a:prstGeom prst="ellipse">
                <a:avLst/>
              </a:prstGeom>
              <a:ln/>
            </p:spPr>
            <p:style>
              <a:lnRef idx="1">
                <a:schemeClr val="accent6"/>
              </a:lnRef>
              <a:fillRef idx="2">
                <a:schemeClr val="accent6"/>
              </a:fillRef>
              <a:effectRef idx="1">
                <a:schemeClr val="accent6"/>
              </a:effectRef>
              <a:fontRef idx="minor">
                <a:schemeClr val="dk1"/>
              </a:fontRef>
            </p:style>
            <p:txBody>
              <a:bodyPr wrap="none" anchor="ctr"/>
              <a:lstStyle/>
              <a:p>
                <a:pPr>
                  <a:defRPr/>
                </a:pPr>
                <a:endParaRPr lang="es-MX" dirty="0"/>
              </a:p>
            </p:txBody>
          </p:sp>
          <p:sp>
            <p:nvSpPr>
              <p:cNvPr id="96280" name="Freeform 112"/>
              <p:cNvSpPr>
                <a:spLocks/>
              </p:cNvSpPr>
              <p:nvPr/>
            </p:nvSpPr>
            <p:spPr bwMode="gray">
              <a:xfrm>
                <a:off x="2208" y="1949"/>
                <a:ext cx="1296" cy="632"/>
              </a:xfrm>
              <a:custGeom>
                <a:avLst/>
                <a:gdLst>
                  <a:gd name="T0" fmla="*/ 1182 w 1321"/>
                  <a:gd name="T1" fmla="*/ 224 h 712"/>
                  <a:gd name="T2" fmla="*/ 1197 w 1321"/>
                  <a:gd name="T3" fmla="*/ 248 h 712"/>
                  <a:gd name="T4" fmla="*/ 1200 w 1321"/>
                  <a:gd name="T5" fmla="*/ 269 h 712"/>
                  <a:gd name="T6" fmla="*/ 1195 w 1321"/>
                  <a:gd name="T7" fmla="*/ 289 h 712"/>
                  <a:gd name="T8" fmla="*/ 1179 w 1321"/>
                  <a:gd name="T9" fmla="*/ 307 h 712"/>
                  <a:gd name="T10" fmla="*/ 1156 w 1321"/>
                  <a:gd name="T11" fmla="*/ 324 h 712"/>
                  <a:gd name="T12" fmla="*/ 1126 w 1321"/>
                  <a:gd name="T13" fmla="*/ 338 h 712"/>
                  <a:gd name="T14" fmla="*/ 1087 w 1321"/>
                  <a:gd name="T15" fmla="*/ 351 h 712"/>
                  <a:gd name="T16" fmla="*/ 1043 w 1321"/>
                  <a:gd name="T17" fmla="*/ 364 h 712"/>
                  <a:gd name="T18" fmla="*/ 992 w 1321"/>
                  <a:gd name="T19" fmla="*/ 373 h 712"/>
                  <a:gd name="T20" fmla="*/ 937 w 1321"/>
                  <a:gd name="T21" fmla="*/ 382 h 712"/>
                  <a:gd name="T22" fmla="*/ 879 w 1321"/>
                  <a:gd name="T23" fmla="*/ 388 h 712"/>
                  <a:gd name="T24" fmla="*/ 814 w 1321"/>
                  <a:gd name="T25" fmla="*/ 394 h 712"/>
                  <a:gd name="T26" fmla="*/ 749 w 1321"/>
                  <a:gd name="T27" fmla="*/ 397 h 712"/>
                  <a:gd name="T28" fmla="*/ 723 w 1321"/>
                  <a:gd name="T29" fmla="*/ 399 h 712"/>
                  <a:gd name="T30" fmla="*/ 433 w 1321"/>
                  <a:gd name="T31" fmla="*/ 399 h 712"/>
                  <a:gd name="T32" fmla="*/ 429 w 1321"/>
                  <a:gd name="T33" fmla="*/ 399 h 712"/>
                  <a:gd name="T34" fmla="*/ 372 w 1321"/>
                  <a:gd name="T35" fmla="*/ 396 h 712"/>
                  <a:gd name="T36" fmla="*/ 317 w 1321"/>
                  <a:gd name="T37" fmla="*/ 394 h 712"/>
                  <a:gd name="T38" fmla="*/ 265 w 1321"/>
                  <a:gd name="T39" fmla="*/ 390 h 712"/>
                  <a:gd name="T40" fmla="*/ 215 w 1321"/>
                  <a:gd name="T41" fmla="*/ 386 h 712"/>
                  <a:gd name="T42" fmla="*/ 170 w 1321"/>
                  <a:gd name="T43" fmla="*/ 379 h 712"/>
                  <a:gd name="T44" fmla="*/ 128 w 1321"/>
                  <a:gd name="T45" fmla="*/ 370 h 712"/>
                  <a:gd name="T46" fmla="*/ 92 w 1321"/>
                  <a:gd name="T47" fmla="*/ 363 h 712"/>
                  <a:gd name="T48" fmla="*/ 62 w 1321"/>
                  <a:gd name="T49" fmla="*/ 353 h 712"/>
                  <a:gd name="T50" fmla="*/ 34 w 1321"/>
                  <a:gd name="T51" fmla="*/ 340 h 712"/>
                  <a:gd name="T52" fmla="*/ 18 w 1321"/>
                  <a:gd name="T53" fmla="*/ 326 h 712"/>
                  <a:gd name="T54" fmla="*/ 6 w 1321"/>
                  <a:gd name="T55" fmla="*/ 310 h 712"/>
                  <a:gd name="T56" fmla="*/ 0 w 1321"/>
                  <a:gd name="T57" fmla="*/ 293 h 712"/>
                  <a:gd name="T58" fmla="*/ 0 w 1321"/>
                  <a:gd name="T59" fmla="*/ 291 h 712"/>
                  <a:gd name="T60" fmla="*/ 4 w 1321"/>
                  <a:gd name="T61" fmla="*/ 272 h 712"/>
                  <a:gd name="T62" fmla="*/ 16 w 1321"/>
                  <a:gd name="T63" fmla="*/ 249 h 712"/>
                  <a:gd name="T64" fmla="*/ 46 w 1321"/>
                  <a:gd name="T65" fmla="*/ 207 h 712"/>
                  <a:gd name="T66" fmla="*/ 84 w 1321"/>
                  <a:gd name="T67" fmla="*/ 167 h 712"/>
                  <a:gd name="T68" fmla="*/ 132 w 1321"/>
                  <a:gd name="T69" fmla="*/ 132 h 712"/>
                  <a:gd name="T70" fmla="*/ 184 w 1321"/>
                  <a:gd name="T71" fmla="*/ 99 h 712"/>
                  <a:gd name="T72" fmla="*/ 245 w 1321"/>
                  <a:gd name="T73" fmla="*/ 69 h 712"/>
                  <a:gd name="T74" fmla="*/ 311 w 1321"/>
                  <a:gd name="T75" fmla="*/ 46 h 712"/>
                  <a:gd name="T76" fmla="*/ 377 w 1321"/>
                  <a:gd name="T77" fmla="*/ 26 h 712"/>
                  <a:gd name="T78" fmla="*/ 452 w 1321"/>
                  <a:gd name="T79" fmla="*/ 12 h 712"/>
                  <a:gd name="T80" fmla="*/ 528 w 1321"/>
                  <a:gd name="T81" fmla="*/ 4 h 712"/>
                  <a:gd name="T82" fmla="*/ 606 w 1321"/>
                  <a:gd name="T83" fmla="*/ 0 h 712"/>
                  <a:gd name="T84" fmla="*/ 606 w 1321"/>
                  <a:gd name="T85" fmla="*/ 0 h 712"/>
                  <a:gd name="T86" fmla="*/ 690 w 1321"/>
                  <a:gd name="T87" fmla="*/ 4 h 712"/>
                  <a:gd name="T88" fmla="*/ 770 w 1321"/>
                  <a:gd name="T89" fmla="*/ 12 h 712"/>
                  <a:gd name="T90" fmla="*/ 847 w 1321"/>
                  <a:gd name="T91" fmla="*/ 29 h 712"/>
                  <a:gd name="T92" fmla="*/ 918 w 1321"/>
                  <a:gd name="T93" fmla="*/ 50 h 712"/>
                  <a:gd name="T94" fmla="*/ 984 w 1321"/>
                  <a:gd name="T95" fmla="*/ 77 h 712"/>
                  <a:gd name="T96" fmla="*/ 1044 w 1321"/>
                  <a:gd name="T97" fmla="*/ 109 h 712"/>
                  <a:gd name="T98" fmla="*/ 1098 w 1321"/>
                  <a:gd name="T99" fmla="*/ 143 h 712"/>
                  <a:gd name="T100" fmla="*/ 1144 w 1321"/>
                  <a:gd name="T101" fmla="*/ 182 h 712"/>
                  <a:gd name="T102" fmla="*/ 1182 w 1321"/>
                  <a:gd name="T103" fmla="*/ 224 h 712"/>
                  <a:gd name="T104" fmla="*/ 1182 w 1321"/>
                  <a:gd name="T105" fmla="*/ 224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ln/>
            </p:spPr>
            <p:style>
              <a:lnRef idx="1">
                <a:schemeClr val="accent6"/>
              </a:lnRef>
              <a:fillRef idx="2">
                <a:schemeClr val="accent6"/>
              </a:fillRef>
              <a:effectRef idx="1">
                <a:schemeClr val="accent6"/>
              </a:effectRef>
              <a:fontRef idx="minor">
                <a:schemeClr val="dk1"/>
              </a:fontRef>
            </p:style>
            <p:txBody>
              <a:bodyPr/>
              <a:lstStyle/>
              <a:p>
                <a:pPr>
                  <a:defRPr/>
                </a:pPr>
                <a:endParaRPr lang="es-MX" dirty="0"/>
              </a:p>
            </p:txBody>
          </p:sp>
        </p:grpSp>
        <p:sp>
          <p:nvSpPr>
            <p:cNvPr id="57" name="Text Box 113"/>
            <p:cNvSpPr txBox="1">
              <a:spLocks noChangeArrowheads="1"/>
            </p:cNvSpPr>
            <p:nvPr/>
          </p:nvSpPr>
          <p:spPr bwMode="gray">
            <a:xfrm>
              <a:off x="3704" y="3360"/>
              <a:ext cx="152" cy="177"/>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a:spAutoFit/>
            </a:bodyPr>
            <a:lstStyle/>
            <a:p>
              <a:pPr>
                <a:defRPr/>
              </a:pPr>
              <a:r>
                <a:rPr lang="en-US" sz="2400" b="1" dirty="0">
                  <a:solidFill>
                    <a:srgbClr val="000000"/>
                  </a:solidFill>
                  <a:effectLst>
                    <a:outerShdw blurRad="38100" dist="38100" dir="2700000" algn="tl">
                      <a:srgbClr val="FFFFFF"/>
                    </a:outerShdw>
                  </a:effectLst>
                  <a:latin typeface="Verdana" pitchFamily="34" charset="0"/>
                </a:rPr>
                <a:t>C</a:t>
              </a:r>
            </a:p>
          </p:txBody>
        </p:sp>
      </p:grpSp>
      <p:sp>
        <p:nvSpPr>
          <p:cNvPr id="106506" name="Text Box 149"/>
          <p:cNvSpPr txBox="1">
            <a:spLocks noChangeArrowheads="1"/>
          </p:cNvSpPr>
          <p:nvPr/>
        </p:nvSpPr>
        <p:spPr bwMode="auto">
          <a:xfrm>
            <a:off x="1838009" y="4102101"/>
            <a:ext cx="46259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b="1" dirty="0"/>
              <a:t>El capital social es el monto establecido en el acto constitutivo de la sociedad </a:t>
            </a:r>
            <a:endParaRPr lang="en-US" altLang="es-MX" b="1" dirty="0"/>
          </a:p>
        </p:txBody>
      </p:sp>
      <p:sp>
        <p:nvSpPr>
          <p:cNvPr id="106507" name="Rectangle 132"/>
          <p:cNvSpPr>
            <a:spLocks noChangeArrowheads="1"/>
          </p:cNvSpPr>
          <p:nvPr/>
        </p:nvSpPr>
        <p:spPr bwMode="gray">
          <a:xfrm>
            <a:off x="1524001" y="5214939"/>
            <a:ext cx="6392863" cy="719137"/>
          </a:xfrm>
          <a:prstGeom prst="rect">
            <a:avLst/>
          </a:prstGeom>
          <a:gradFill rotWithShape="1">
            <a:gsLst>
              <a:gs pos="0">
                <a:srgbClr val="004B70">
                  <a:alpha val="79999"/>
                </a:srgbClr>
              </a:gs>
              <a:gs pos="100000">
                <a:srgbClr val="33AD8A"/>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grpSp>
        <p:nvGrpSpPr>
          <p:cNvPr id="106508" name="Group 100"/>
          <p:cNvGrpSpPr>
            <a:grpSpLocks/>
          </p:cNvGrpSpPr>
          <p:nvPr/>
        </p:nvGrpSpPr>
        <p:grpSpPr bwMode="auto">
          <a:xfrm>
            <a:off x="7202488" y="4953001"/>
            <a:ext cx="1103312" cy="1019175"/>
            <a:chOff x="2016" y="1920"/>
            <a:chExt cx="1680" cy="1680"/>
          </a:xfrm>
        </p:grpSpPr>
        <p:sp>
          <p:nvSpPr>
            <p:cNvPr id="96275" name="Oval 101"/>
            <p:cNvSpPr>
              <a:spLocks noChangeArrowheads="1"/>
            </p:cNvSpPr>
            <p:nvPr/>
          </p:nvSpPr>
          <p:spPr bwMode="gray">
            <a:xfrm>
              <a:off x="2016" y="1920"/>
              <a:ext cx="1680" cy="1680"/>
            </a:xfrm>
            <a:prstGeom prst="ellipse">
              <a:avLst/>
            </a:prstGeom>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s-MX" dirty="0"/>
            </a:p>
          </p:txBody>
        </p:sp>
        <p:sp>
          <p:nvSpPr>
            <p:cNvPr id="96276" name="Freeform 102"/>
            <p:cNvSpPr>
              <a:spLocks/>
            </p:cNvSpPr>
            <p:nvPr/>
          </p:nvSpPr>
          <p:spPr bwMode="gray">
            <a:xfrm>
              <a:off x="2208" y="1948"/>
              <a:ext cx="1296" cy="634"/>
            </a:xfrm>
            <a:custGeom>
              <a:avLst/>
              <a:gdLst>
                <a:gd name="T0" fmla="*/ 1182 w 1321"/>
                <a:gd name="T1" fmla="*/ 224 h 712"/>
                <a:gd name="T2" fmla="*/ 1197 w 1321"/>
                <a:gd name="T3" fmla="*/ 248 h 712"/>
                <a:gd name="T4" fmla="*/ 1200 w 1321"/>
                <a:gd name="T5" fmla="*/ 269 h 712"/>
                <a:gd name="T6" fmla="*/ 1195 w 1321"/>
                <a:gd name="T7" fmla="*/ 289 h 712"/>
                <a:gd name="T8" fmla="*/ 1179 w 1321"/>
                <a:gd name="T9" fmla="*/ 307 h 712"/>
                <a:gd name="T10" fmla="*/ 1156 w 1321"/>
                <a:gd name="T11" fmla="*/ 324 h 712"/>
                <a:gd name="T12" fmla="*/ 1126 w 1321"/>
                <a:gd name="T13" fmla="*/ 338 h 712"/>
                <a:gd name="T14" fmla="*/ 1087 w 1321"/>
                <a:gd name="T15" fmla="*/ 351 h 712"/>
                <a:gd name="T16" fmla="*/ 1043 w 1321"/>
                <a:gd name="T17" fmla="*/ 364 h 712"/>
                <a:gd name="T18" fmla="*/ 992 w 1321"/>
                <a:gd name="T19" fmla="*/ 373 h 712"/>
                <a:gd name="T20" fmla="*/ 937 w 1321"/>
                <a:gd name="T21" fmla="*/ 382 h 712"/>
                <a:gd name="T22" fmla="*/ 879 w 1321"/>
                <a:gd name="T23" fmla="*/ 388 h 712"/>
                <a:gd name="T24" fmla="*/ 814 w 1321"/>
                <a:gd name="T25" fmla="*/ 394 h 712"/>
                <a:gd name="T26" fmla="*/ 749 w 1321"/>
                <a:gd name="T27" fmla="*/ 397 h 712"/>
                <a:gd name="T28" fmla="*/ 723 w 1321"/>
                <a:gd name="T29" fmla="*/ 399 h 712"/>
                <a:gd name="T30" fmla="*/ 433 w 1321"/>
                <a:gd name="T31" fmla="*/ 399 h 712"/>
                <a:gd name="T32" fmla="*/ 429 w 1321"/>
                <a:gd name="T33" fmla="*/ 399 h 712"/>
                <a:gd name="T34" fmla="*/ 372 w 1321"/>
                <a:gd name="T35" fmla="*/ 396 h 712"/>
                <a:gd name="T36" fmla="*/ 317 w 1321"/>
                <a:gd name="T37" fmla="*/ 394 h 712"/>
                <a:gd name="T38" fmla="*/ 265 w 1321"/>
                <a:gd name="T39" fmla="*/ 390 h 712"/>
                <a:gd name="T40" fmla="*/ 215 w 1321"/>
                <a:gd name="T41" fmla="*/ 386 h 712"/>
                <a:gd name="T42" fmla="*/ 170 w 1321"/>
                <a:gd name="T43" fmla="*/ 379 h 712"/>
                <a:gd name="T44" fmla="*/ 128 w 1321"/>
                <a:gd name="T45" fmla="*/ 370 h 712"/>
                <a:gd name="T46" fmla="*/ 92 w 1321"/>
                <a:gd name="T47" fmla="*/ 363 h 712"/>
                <a:gd name="T48" fmla="*/ 62 w 1321"/>
                <a:gd name="T49" fmla="*/ 353 h 712"/>
                <a:gd name="T50" fmla="*/ 34 w 1321"/>
                <a:gd name="T51" fmla="*/ 340 h 712"/>
                <a:gd name="T52" fmla="*/ 18 w 1321"/>
                <a:gd name="T53" fmla="*/ 326 h 712"/>
                <a:gd name="T54" fmla="*/ 6 w 1321"/>
                <a:gd name="T55" fmla="*/ 310 h 712"/>
                <a:gd name="T56" fmla="*/ 0 w 1321"/>
                <a:gd name="T57" fmla="*/ 293 h 712"/>
                <a:gd name="T58" fmla="*/ 0 w 1321"/>
                <a:gd name="T59" fmla="*/ 291 h 712"/>
                <a:gd name="T60" fmla="*/ 4 w 1321"/>
                <a:gd name="T61" fmla="*/ 272 h 712"/>
                <a:gd name="T62" fmla="*/ 16 w 1321"/>
                <a:gd name="T63" fmla="*/ 249 h 712"/>
                <a:gd name="T64" fmla="*/ 46 w 1321"/>
                <a:gd name="T65" fmla="*/ 207 h 712"/>
                <a:gd name="T66" fmla="*/ 84 w 1321"/>
                <a:gd name="T67" fmla="*/ 167 h 712"/>
                <a:gd name="T68" fmla="*/ 132 w 1321"/>
                <a:gd name="T69" fmla="*/ 132 h 712"/>
                <a:gd name="T70" fmla="*/ 184 w 1321"/>
                <a:gd name="T71" fmla="*/ 99 h 712"/>
                <a:gd name="T72" fmla="*/ 245 w 1321"/>
                <a:gd name="T73" fmla="*/ 69 h 712"/>
                <a:gd name="T74" fmla="*/ 311 w 1321"/>
                <a:gd name="T75" fmla="*/ 46 h 712"/>
                <a:gd name="T76" fmla="*/ 377 w 1321"/>
                <a:gd name="T77" fmla="*/ 26 h 712"/>
                <a:gd name="T78" fmla="*/ 452 w 1321"/>
                <a:gd name="T79" fmla="*/ 12 h 712"/>
                <a:gd name="T80" fmla="*/ 528 w 1321"/>
                <a:gd name="T81" fmla="*/ 4 h 712"/>
                <a:gd name="T82" fmla="*/ 606 w 1321"/>
                <a:gd name="T83" fmla="*/ 0 h 712"/>
                <a:gd name="T84" fmla="*/ 606 w 1321"/>
                <a:gd name="T85" fmla="*/ 0 h 712"/>
                <a:gd name="T86" fmla="*/ 690 w 1321"/>
                <a:gd name="T87" fmla="*/ 4 h 712"/>
                <a:gd name="T88" fmla="*/ 770 w 1321"/>
                <a:gd name="T89" fmla="*/ 12 h 712"/>
                <a:gd name="T90" fmla="*/ 847 w 1321"/>
                <a:gd name="T91" fmla="*/ 29 h 712"/>
                <a:gd name="T92" fmla="*/ 918 w 1321"/>
                <a:gd name="T93" fmla="*/ 50 h 712"/>
                <a:gd name="T94" fmla="*/ 984 w 1321"/>
                <a:gd name="T95" fmla="*/ 77 h 712"/>
                <a:gd name="T96" fmla="*/ 1044 w 1321"/>
                <a:gd name="T97" fmla="*/ 109 h 712"/>
                <a:gd name="T98" fmla="*/ 1098 w 1321"/>
                <a:gd name="T99" fmla="*/ 143 h 712"/>
                <a:gd name="T100" fmla="*/ 1144 w 1321"/>
                <a:gd name="T101" fmla="*/ 182 h 712"/>
                <a:gd name="T102" fmla="*/ 1182 w 1321"/>
                <a:gd name="T103" fmla="*/ 224 h 712"/>
                <a:gd name="T104" fmla="*/ 1182 w 1321"/>
                <a:gd name="T105" fmla="*/ 224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ln/>
          </p:spPr>
          <p:style>
            <a:lnRef idx="1">
              <a:schemeClr val="accent3"/>
            </a:lnRef>
            <a:fillRef idx="3">
              <a:schemeClr val="accent3"/>
            </a:fillRef>
            <a:effectRef idx="2">
              <a:schemeClr val="accent3"/>
            </a:effectRef>
            <a:fontRef idx="minor">
              <a:schemeClr val="lt1"/>
            </a:fontRef>
          </p:style>
          <p:txBody>
            <a:bodyPr/>
            <a:lstStyle/>
            <a:p>
              <a:pPr>
                <a:defRPr/>
              </a:pPr>
              <a:endParaRPr lang="es-MX" dirty="0"/>
            </a:p>
          </p:txBody>
        </p:sp>
      </p:grpSp>
      <p:sp>
        <p:nvSpPr>
          <p:cNvPr id="65" name="Text Box 103"/>
          <p:cNvSpPr txBox="1">
            <a:spLocks noChangeArrowheads="1"/>
          </p:cNvSpPr>
          <p:nvPr/>
        </p:nvSpPr>
        <p:spPr bwMode="gray">
          <a:xfrm>
            <a:off x="7637463" y="5019675"/>
            <a:ext cx="436562" cy="457200"/>
          </a:xfrm>
          <a:prstGeom prst="rect">
            <a:avLst/>
          </a:prstGeom>
          <a:noFill/>
          <a:ln w="9525" algn="ctr">
            <a:noFill/>
            <a:miter lim="800000"/>
            <a:headEnd/>
            <a:tailEnd/>
          </a:ln>
          <a:effectLst/>
        </p:spPr>
        <p:txBody>
          <a:bodyPr wrap="none">
            <a:spAutoFit/>
          </a:bodyPr>
          <a:lstStyle/>
          <a:p>
            <a:pPr>
              <a:defRPr/>
            </a:pPr>
            <a:r>
              <a:rPr lang="en-US" sz="2400" b="1" dirty="0">
                <a:solidFill>
                  <a:srgbClr val="000000"/>
                </a:solidFill>
                <a:effectLst>
                  <a:outerShdw blurRad="38100" dist="38100" dir="2700000" algn="tl">
                    <a:srgbClr val="FFFFFF"/>
                  </a:outerShdw>
                </a:effectLst>
                <a:latin typeface="Verdana" pitchFamily="34" charset="0"/>
                <a:cs typeface="Arial" charset="0"/>
              </a:rPr>
              <a:t>D</a:t>
            </a:r>
          </a:p>
        </p:txBody>
      </p:sp>
      <p:sp>
        <p:nvSpPr>
          <p:cNvPr id="106510" name="Text Box 150"/>
          <p:cNvSpPr txBox="1">
            <a:spLocks noChangeArrowheads="1"/>
          </p:cNvSpPr>
          <p:nvPr/>
        </p:nvSpPr>
        <p:spPr bwMode="auto">
          <a:xfrm>
            <a:off x="5105400" y="5405438"/>
            <a:ext cx="1905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endParaRPr lang="en-US" altLang="es-MX" b="1">
              <a:solidFill>
                <a:srgbClr val="FFFFFF"/>
              </a:solidFill>
            </a:endParaRPr>
          </a:p>
        </p:txBody>
      </p:sp>
      <p:sp>
        <p:nvSpPr>
          <p:cNvPr id="96271" name="AutoShape 161"/>
          <p:cNvSpPr>
            <a:spLocks noChangeArrowheads="1"/>
          </p:cNvSpPr>
          <p:nvPr/>
        </p:nvSpPr>
        <p:spPr bwMode="auto">
          <a:xfrm>
            <a:off x="7696200" y="1676400"/>
            <a:ext cx="2514600" cy="1981200"/>
          </a:xfrm>
          <a:prstGeom prst="wedgeRoundRectCallout">
            <a:avLst>
              <a:gd name="adj1" fmla="val -44759"/>
              <a:gd name="adj2" fmla="val 84694"/>
              <a:gd name="adj3" fmla="val 16667"/>
            </a:avLst>
          </a:prstGeom>
          <a:ln>
            <a:headEnd/>
            <a:tailEnd/>
          </a:ln>
        </p:spPr>
        <p:style>
          <a:lnRef idx="3">
            <a:schemeClr val="lt1"/>
          </a:lnRef>
          <a:fillRef idx="1">
            <a:schemeClr val="accent4"/>
          </a:fillRef>
          <a:effectRef idx="1">
            <a:schemeClr val="accent4"/>
          </a:effectRef>
          <a:fontRef idx="minor">
            <a:schemeClr val="lt1"/>
          </a:fontRef>
        </p:style>
        <p:txBody>
          <a:bodyPr anchor="ctr"/>
          <a:lstStyle/>
          <a:p>
            <a:pPr algn="just">
              <a:defRPr/>
            </a:pPr>
            <a:r>
              <a:rPr lang="es-ES" b="1" dirty="0">
                <a:solidFill>
                  <a:srgbClr val="000000"/>
                </a:solidFill>
              </a:rPr>
              <a:t>Patrimonio social y Capital social</a:t>
            </a:r>
            <a:endParaRPr lang="en-US" b="1" dirty="0">
              <a:solidFill>
                <a:srgbClr val="000000"/>
              </a:solidFill>
            </a:endParaRPr>
          </a:p>
        </p:txBody>
      </p:sp>
      <p:sp>
        <p:nvSpPr>
          <p:cNvPr id="106512" name="Text Box 149"/>
          <p:cNvSpPr txBox="1">
            <a:spLocks noChangeArrowheads="1"/>
          </p:cNvSpPr>
          <p:nvPr/>
        </p:nvSpPr>
        <p:spPr bwMode="auto">
          <a:xfrm>
            <a:off x="1774825" y="5373688"/>
            <a:ext cx="513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b="1" dirty="0"/>
              <a:t>Y expresado en moneda de curso legal.</a:t>
            </a:r>
          </a:p>
          <a:p>
            <a:pPr algn="just" eaLnBrk="1" hangingPunct="1"/>
            <a:r>
              <a:rPr lang="en-US" altLang="es-MX" b="1" dirty="0">
                <a:solidFill>
                  <a:srgbClr val="FFFFFF"/>
                </a:solidFill>
              </a:rPr>
              <a:t>  </a:t>
            </a:r>
          </a:p>
        </p:txBody>
      </p:sp>
      <p:pic>
        <p:nvPicPr>
          <p:cNvPr id="32" name="Picture 5" descr="049014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6950" y="4532314"/>
            <a:ext cx="1943100" cy="139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529346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800" decel="100000"/>
                                        <p:tgtEl>
                                          <p:spTgt spid="32"/>
                                        </p:tgtEl>
                                      </p:cBhvr>
                                    </p:animEffect>
                                    <p:anim calcmode="lin" valueType="num">
                                      <p:cBhvr>
                                        <p:cTn id="8" dur="800" decel="100000" fill="hold"/>
                                        <p:tgtEl>
                                          <p:spTgt spid="32"/>
                                        </p:tgtEl>
                                        <p:attrNameLst>
                                          <p:attrName>style.rotation</p:attrName>
                                        </p:attrNameLst>
                                      </p:cBhvr>
                                      <p:tavLst>
                                        <p:tav tm="0">
                                          <p:val>
                                            <p:fltVal val="-90"/>
                                          </p:val>
                                        </p:tav>
                                        <p:tav tm="100000">
                                          <p:val>
                                            <p:fltVal val="0"/>
                                          </p:val>
                                        </p:tav>
                                      </p:tavLst>
                                    </p:anim>
                                    <p:anim calcmode="lin" valueType="num">
                                      <p:cBhvr>
                                        <p:cTn id="9" dur="800" decel="100000" fill="hold"/>
                                        <p:tgtEl>
                                          <p:spTgt spid="32"/>
                                        </p:tgtEl>
                                        <p:attrNameLst>
                                          <p:attrName>ppt_x</p:attrName>
                                        </p:attrNameLst>
                                      </p:cBhvr>
                                      <p:tavLst>
                                        <p:tav tm="0">
                                          <p:val>
                                            <p:strVal val="#ppt_x+0.4"/>
                                          </p:val>
                                        </p:tav>
                                        <p:tav tm="100000">
                                          <p:val>
                                            <p:strVal val="#ppt_x-0.05"/>
                                          </p:val>
                                        </p:tav>
                                      </p:tavLst>
                                    </p:anim>
                                    <p:anim calcmode="lin" valueType="num">
                                      <p:cBhvr>
                                        <p:cTn id="10" dur="800" decel="100000" fill="hold"/>
                                        <p:tgtEl>
                                          <p:spTgt spid="3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2"/>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2" presetClass="entr" presetSubtype="0" fill="hold"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1000"/>
                                        <p:tgtEl>
                                          <p:spTgt spid="32"/>
                                        </p:tgtEl>
                                      </p:cBhvr>
                                    </p:animEffect>
                                    <p:anim calcmode="lin" valueType="num">
                                      <p:cBhvr>
                                        <p:cTn id="18" dur="1000" fill="hold"/>
                                        <p:tgtEl>
                                          <p:spTgt spid="32"/>
                                        </p:tgtEl>
                                        <p:attrNameLst>
                                          <p:attrName>ppt_x</p:attrName>
                                        </p:attrNameLst>
                                      </p:cBhvr>
                                      <p:tavLst>
                                        <p:tav tm="0">
                                          <p:val>
                                            <p:strVal val="#ppt_x"/>
                                          </p:val>
                                        </p:tav>
                                        <p:tav tm="100000">
                                          <p:val>
                                            <p:strVal val="#ppt_x"/>
                                          </p:val>
                                        </p:tav>
                                      </p:tavLst>
                                    </p:anim>
                                    <p:anim calcmode="lin" valueType="num">
                                      <p:cBhvr>
                                        <p:cTn id="1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134"/>
          <p:cNvSpPr>
            <a:spLocks noChangeArrowheads="1"/>
          </p:cNvSpPr>
          <p:nvPr/>
        </p:nvSpPr>
        <p:spPr bwMode="gray">
          <a:xfrm>
            <a:off x="589280" y="1847850"/>
            <a:ext cx="5157470" cy="719138"/>
          </a:xfrm>
          <a:prstGeom prst="rect">
            <a:avLst/>
          </a:prstGeom>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lang="es-MX" dirty="0"/>
          </a:p>
        </p:txBody>
      </p:sp>
      <p:grpSp>
        <p:nvGrpSpPr>
          <p:cNvPr id="107523" name="Group 114"/>
          <p:cNvGrpSpPr>
            <a:grpSpLocks/>
          </p:cNvGrpSpPr>
          <p:nvPr/>
        </p:nvGrpSpPr>
        <p:grpSpPr bwMode="auto">
          <a:xfrm>
            <a:off x="5192713" y="1573213"/>
            <a:ext cx="1098550" cy="1001712"/>
            <a:chOff x="1488" y="1968"/>
            <a:chExt cx="432" cy="432"/>
          </a:xfrm>
        </p:grpSpPr>
        <p:grpSp>
          <p:nvGrpSpPr>
            <p:cNvPr id="107553" name="Group 115"/>
            <p:cNvGrpSpPr>
              <a:grpSpLocks/>
            </p:cNvGrpSpPr>
            <p:nvPr/>
          </p:nvGrpSpPr>
          <p:grpSpPr bwMode="auto">
            <a:xfrm>
              <a:off x="1488" y="1968"/>
              <a:ext cx="432" cy="432"/>
              <a:chOff x="2016" y="1920"/>
              <a:chExt cx="1680" cy="1680"/>
            </a:xfrm>
          </p:grpSpPr>
          <p:sp>
            <p:nvSpPr>
              <p:cNvPr id="107555" name="Oval 116"/>
              <p:cNvSpPr>
                <a:spLocks noChangeArrowheads="1"/>
              </p:cNvSpPr>
              <p:nvPr/>
            </p:nvSpPr>
            <p:spPr bwMode="gray">
              <a:xfrm>
                <a:off x="2016" y="1920"/>
                <a:ext cx="1680" cy="1680"/>
              </a:xfrm>
              <a:prstGeom prst="ellipse">
                <a:avLst/>
              </a:prstGeom>
              <a:gradFill rotWithShape="1">
                <a:gsLst>
                  <a:gs pos="0">
                    <a:srgbClr val="FF9900"/>
                  </a:gs>
                  <a:gs pos="100000">
                    <a:srgbClr val="643C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7556" name="Freeform 117"/>
              <p:cNvSpPr>
                <a:spLocks/>
              </p:cNvSpPr>
              <p:nvPr/>
            </p:nvSpPr>
            <p:spPr bwMode="gray">
              <a:xfrm>
                <a:off x="2208" y="1948"/>
                <a:ext cx="1296" cy="634"/>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9900"/>
                  </a:gs>
                </a:gsLst>
                <a:lin ang="54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s-MX"/>
              </a:p>
            </p:txBody>
          </p:sp>
        </p:grpSp>
        <p:sp>
          <p:nvSpPr>
            <p:cNvPr id="43" name="Text Box 118"/>
            <p:cNvSpPr txBox="1">
              <a:spLocks noChangeArrowheads="1"/>
            </p:cNvSpPr>
            <p:nvPr/>
          </p:nvSpPr>
          <p:spPr bwMode="gray">
            <a:xfrm>
              <a:off x="1631" y="2016"/>
              <a:ext cx="167" cy="199"/>
            </a:xfrm>
            <a:prstGeom prst="rect">
              <a:avLst/>
            </a:prstGeom>
            <a:noFill/>
            <a:ln w="9525" algn="ctr">
              <a:noFill/>
              <a:miter lim="800000"/>
              <a:headEnd/>
              <a:tailEnd/>
            </a:ln>
            <a:effectLst/>
          </p:spPr>
          <p:txBody>
            <a:bodyPr wrap="none">
              <a:spAutoFit/>
            </a:bodyPr>
            <a:lstStyle/>
            <a:p>
              <a:pPr>
                <a:defRPr/>
              </a:pPr>
              <a:r>
                <a:rPr lang="en-US" sz="2400" b="1" dirty="0">
                  <a:solidFill>
                    <a:srgbClr val="000000"/>
                  </a:solidFill>
                  <a:effectLst>
                    <a:outerShdw blurRad="38100" dist="38100" dir="2700000" algn="tl">
                      <a:srgbClr val="FFFFFF"/>
                    </a:outerShdw>
                  </a:effectLst>
                  <a:latin typeface="Verdana" pitchFamily="34" charset="0"/>
                  <a:cs typeface="Arial" charset="0"/>
                </a:rPr>
                <a:t>A</a:t>
              </a:r>
            </a:p>
          </p:txBody>
        </p:sp>
      </p:grpSp>
      <p:sp>
        <p:nvSpPr>
          <p:cNvPr id="107524" name="Text Box 147"/>
          <p:cNvSpPr txBox="1">
            <a:spLocks noChangeArrowheads="1"/>
          </p:cNvSpPr>
          <p:nvPr/>
        </p:nvSpPr>
        <p:spPr bwMode="auto">
          <a:xfrm>
            <a:off x="589280" y="1855154"/>
            <a:ext cx="472898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sz="1600" b="1" dirty="0"/>
              <a:t>El aumento de capital puede efectuarse mediante nuevas aportaciones de los socios, por el ingreso de nuevos socios </a:t>
            </a:r>
            <a:endParaRPr lang="en-US" altLang="es-MX" sz="1600" b="1" dirty="0"/>
          </a:p>
        </p:txBody>
      </p:sp>
      <p:sp>
        <p:nvSpPr>
          <p:cNvPr id="97285" name="Rectangle 141"/>
          <p:cNvSpPr>
            <a:spLocks noChangeArrowheads="1"/>
          </p:cNvSpPr>
          <p:nvPr/>
        </p:nvSpPr>
        <p:spPr bwMode="gray">
          <a:xfrm>
            <a:off x="1524001" y="2979739"/>
            <a:ext cx="4665663" cy="719137"/>
          </a:xfrm>
          <a:prstGeom prst="rect">
            <a:avLst/>
          </a:prstGeom>
          <a:ln/>
        </p:spPr>
        <p:style>
          <a:lnRef idx="0">
            <a:schemeClr val="accent3"/>
          </a:lnRef>
          <a:fillRef idx="3">
            <a:schemeClr val="accent3"/>
          </a:fillRef>
          <a:effectRef idx="3">
            <a:schemeClr val="accent3"/>
          </a:effectRef>
          <a:fontRef idx="minor">
            <a:schemeClr val="lt1"/>
          </a:fontRef>
        </p:style>
        <p:txBody>
          <a:bodyPr wrap="none" anchor="ctr"/>
          <a:lstStyle/>
          <a:p>
            <a:pPr>
              <a:defRPr/>
            </a:pPr>
            <a:endParaRPr lang="es-MX" dirty="0"/>
          </a:p>
        </p:txBody>
      </p:sp>
      <p:grpSp>
        <p:nvGrpSpPr>
          <p:cNvPr id="107528" name="Group 104"/>
          <p:cNvGrpSpPr>
            <a:grpSpLocks/>
          </p:cNvGrpSpPr>
          <p:nvPr/>
        </p:nvGrpSpPr>
        <p:grpSpPr bwMode="auto">
          <a:xfrm>
            <a:off x="5840414" y="2727326"/>
            <a:ext cx="1087437" cy="1006475"/>
            <a:chOff x="3938" y="1968"/>
            <a:chExt cx="430" cy="437"/>
          </a:xfrm>
        </p:grpSpPr>
        <p:grpSp>
          <p:nvGrpSpPr>
            <p:cNvPr id="107549" name="Group 105"/>
            <p:cNvGrpSpPr>
              <a:grpSpLocks/>
            </p:cNvGrpSpPr>
            <p:nvPr/>
          </p:nvGrpSpPr>
          <p:grpSpPr bwMode="auto">
            <a:xfrm>
              <a:off x="3938" y="1968"/>
              <a:ext cx="430" cy="437"/>
              <a:chOff x="2016" y="1920"/>
              <a:chExt cx="1680" cy="1680"/>
            </a:xfrm>
          </p:grpSpPr>
          <p:sp>
            <p:nvSpPr>
              <p:cNvPr id="107551" name="Oval 106"/>
              <p:cNvSpPr>
                <a:spLocks noChangeArrowheads="1"/>
              </p:cNvSpPr>
              <p:nvPr/>
            </p:nvSpPr>
            <p:spPr bwMode="gray">
              <a:xfrm>
                <a:off x="2016" y="1920"/>
                <a:ext cx="1680" cy="1680"/>
              </a:xfrm>
              <a:prstGeom prst="ellipse">
                <a:avLst/>
              </a:prstGeom>
              <a:gradFill rotWithShape="1">
                <a:gsLst>
                  <a:gs pos="0">
                    <a:srgbClr val="4996E3"/>
                  </a:gs>
                  <a:gs pos="100000">
                    <a:srgbClr val="162D45"/>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7552" name="Freeform 107"/>
              <p:cNvSpPr>
                <a:spLocks/>
              </p:cNvSpPr>
              <p:nvPr/>
            </p:nvSpPr>
            <p:spPr bwMode="gray">
              <a:xfrm>
                <a:off x="2208" y="1948"/>
                <a:ext cx="1296" cy="634"/>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66A7E8"/>
                  </a:gs>
                </a:gsLst>
                <a:lin ang="54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s-MX"/>
              </a:p>
            </p:txBody>
          </p:sp>
        </p:grpSp>
        <p:sp>
          <p:nvSpPr>
            <p:cNvPr id="50" name="Text Box 108"/>
            <p:cNvSpPr txBox="1">
              <a:spLocks noChangeArrowheads="1"/>
            </p:cNvSpPr>
            <p:nvPr/>
          </p:nvSpPr>
          <p:spPr bwMode="gray">
            <a:xfrm>
              <a:off x="4067" y="2028"/>
              <a:ext cx="166" cy="200"/>
            </a:xfrm>
            <a:prstGeom prst="rect">
              <a:avLst/>
            </a:prstGeom>
            <a:noFill/>
            <a:ln w="9525" algn="ctr">
              <a:noFill/>
              <a:miter lim="800000"/>
              <a:headEnd/>
              <a:tailEnd/>
            </a:ln>
            <a:effectLst/>
          </p:spPr>
          <p:txBody>
            <a:bodyPr wrap="none">
              <a:spAutoFit/>
            </a:bodyPr>
            <a:lstStyle/>
            <a:p>
              <a:pPr>
                <a:defRPr/>
              </a:pPr>
              <a:r>
                <a:rPr lang="en-US" sz="2400" b="1" dirty="0">
                  <a:solidFill>
                    <a:srgbClr val="000000"/>
                  </a:solidFill>
                  <a:effectLst>
                    <a:outerShdw blurRad="38100" dist="38100" dir="2700000" algn="tl">
                      <a:srgbClr val="FFFFFF"/>
                    </a:outerShdw>
                  </a:effectLst>
                  <a:latin typeface="Verdana" pitchFamily="34" charset="0"/>
                  <a:cs typeface="Arial" charset="0"/>
                </a:rPr>
                <a:t>B</a:t>
              </a:r>
            </a:p>
          </p:txBody>
        </p:sp>
      </p:grpSp>
      <p:sp>
        <p:nvSpPr>
          <p:cNvPr id="107529" name="Text Box 148"/>
          <p:cNvSpPr txBox="1">
            <a:spLocks noChangeArrowheads="1"/>
          </p:cNvSpPr>
          <p:nvPr/>
        </p:nvSpPr>
        <p:spPr bwMode="auto">
          <a:xfrm>
            <a:off x="1524001" y="2964224"/>
            <a:ext cx="4114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sz="1600" b="1" dirty="0"/>
              <a:t>Mediante la incorporación al capital de las reservas de la sociedad o por evaluación del activo. </a:t>
            </a:r>
            <a:endParaRPr lang="en-US" altLang="es-MX" sz="1600" b="1" dirty="0"/>
          </a:p>
        </p:txBody>
      </p:sp>
      <p:sp>
        <p:nvSpPr>
          <p:cNvPr id="97288" name="Rectangle 133"/>
          <p:cNvSpPr>
            <a:spLocks noChangeArrowheads="1"/>
          </p:cNvSpPr>
          <p:nvPr/>
        </p:nvSpPr>
        <p:spPr bwMode="gray">
          <a:xfrm>
            <a:off x="1249681" y="4090989"/>
            <a:ext cx="5960746" cy="720725"/>
          </a:xfrm>
          <a:prstGeom prst="rect">
            <a:avLst/>
          </a:prstGeom>
          <a:ln/>
        </p:spPr>
        <p:style>
          <a:lnRef idx="1">
            <a:schemeClr val="accent1"/>
          </a:lnRef>
          <a:fillRef idx="3">
            <a:schemeClr val="accent1"/>
          </a:fillRef>
          <a:effectRef idx="2">
            <a:schemeClr val="accent1"/>
          </a:effectRef>
          <a:fontRef idx="minor">
            <a:schemeClr val="lt1"/>
          </a:fontRef>
        </p:style>
        <p:txBody>
          <a:bodyPr wrap="none" anchor="ctr"/>
          <a:lstStyle/>
          <a:p>
            <a:pPr>
              <a:defRPr/>
            </a:pPr>
            <a:endParaRPr lang="es-MX" dirty="0"/>
          </a:p>
        </p:txBody>
      </p:sp>
      <p:grpSp>
        <p:nvGrpSpPr>
          <p:cNvPr id="107531" name="Group 109"/>
          <p:cNvGrpSpPr>
            <a:grpSpLocks/>
          </p:cNvGrpSpPr>
          <p:nvPr/>
        </p:nvGrpSpPr>
        <p:grpSpPr bwMode="auto">
          <a:xfrm>
            <a:off x="6545263" y="3810001"/>
            <a:ext cx="1098550" cy="1012825"/>
            <a:chOff x="3552" y="3339"/>
            <a:chExt cx="412" cy="392"/>
          </a:xfrm>
        </p:grpSpPr>
        <p:grpSp>
          <p:nvGrpSpPr>
            <p:cNvPr id="107545" name="Group 110"/>
            <p:cNvGrpSpPr>
              <a:grpSpLocks/>
            </p:cNvGrpSpPr>
            <p:nvPr/>
          </p:nvGrpSpPr>
          <p:grpSpPr bwMode="auto">
            <a:xfrm>
              <a:off x="3552" y="3339"/>
              <a:ext cx="412" cy="392"/>
              <a:chOff x="2016" y="1920"/>
              <a:chExt cx="1680" cy="1680"/>
            </a:xfrm>
          </p:grpSpPr>
          <p:sp>
            <p:nvSpPr>
              <p:cNvPr id="107547" name="Oval 111"/>
              <p:cNvSpPr>
                <a:spLocks noChangeArrowheads="1"/>
              </p:cNvSpPr>
              <p:nvPr/>
            </p:nvSpPr>
            <p:spPr bwMode="gray">
              <a:xfrm>
                <a:off x="2016" y="1920"/>
                <a:ext cx="1680" cy="1680"/>
              </a:xfrm>
              <a:prstGeom prst="ellipse">
                <a:avLst/>
              </a:prstGeom>
              <a:gradFill rotWithShape="1">
                <a:gsLst>
                  <a:gs pos="0">
                    <a:srgbClr val="9966FF"/>
                  </a:gs>
                  <a:gs pos="100000">
                    <a:srgbClr val="25193E"/>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7548" name="Freeform 112"/>
              <p:cNvSpPr>
                <a:spLocks/>
              </p:cNvSpPr>
              <p:nvPr/>
            </p:nvSpPr>
            <p:spPr bwMode="gray">
              <a:xfrm>
                <a:off x="2208" y="1948"/>
                <a:ext cx="1296" cy="634"/>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66FF"/>
                  </a:gs>
                </a:gsLst>
                <a:lin ang="54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s-MX"/>
              </a:p>
            </p:txBody>
          </p:sp>
        </p:grpSp>
        <p:sp>
          <p:nvSpPr>
            <p:cNvPr id="57" name="Text Box 113"/>
            <p:cNvSpPr txBox="1">
              <a:spLocks noChangeArrowheads="1"/>
            </p:cNvSpPr>
            <p:nvPr/>
          </p:nvSpPr>
          <p:spPr bwMode="gray">
            <a:xfrm>
              <a:off x="3704" y="3360"/>
              <a:ext cx="152" cy="177"/>
            </a:xfrm>
            <a:prstGeom prst="rect">
              <a:avLst/>
            </a:prstGeom>
            <a:noFill/>
            <a:ln w="9525" algn="ctr">
              <a:noFill/>
              <a:miter lim="800000"/>
              <a:headEnd/>
              <a:tailEnd/>
            </a:ln>
            <a:effectLst/>
          </p:spPr>
          <p:txBody>
            <a:bodyPr wrap="none">
              <a:spAutoFit/>
            </a:bodyPr>
            <a:lstStyle/>
            <a:p>
              <a:pPr>
                <a:defRPr/>
              </a:pPr>
              <a:r>
                <a:rPr lang="en-US" sz="2400" b="1" dirty="0">
                  <a:solidFill>
                    <a:srgbClr val="000000"/>
                  </a:solidFill>
                  <a:effectLst>
                    <a:outerShdw blurRad="38100" dist="38100" dir="2700000" algn="tl">
                      <a:srgbClr val="FFFFFF"/>
                    </a:outerShdw>
                  </a:effectLst>
                  <a:latin typeface="Verdana" pitchFamily="34" charset="0"/>
                  <a:cs typeface="Arial" charset="0"/>
                </a:rPr>
                <a:t>C</a:t>
              </a:r>
            </a:p>
          </p:txBody>
        </p:sp>
      </p:grpSp>
      <p:sp>
        <p:nvSpPr>
          <p:cNvPr id="107532" name="Text Box 149"/>
          <p:cNvSpPr txBox="1">
            <a:spLocks noChangeArrowheads="1"/>
          </p:cNvSpPr>
          <p:nvPr/>
        </p:nvSpPr>
        <p:spPr bwMode="auto">
          <a:xfrm>
            <a:off x="1402080" y="4058285"/>
            <a:ext cx="4876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sz="1600" b="1" dirty="0"/>
              <a:t>La reducción del capital puede tener lugar mediante reembolsos a los socios de sus aportaciones  </a:t>
            </a:r>
            <a:endParaRPr lang="en-US" altLang="es-MX" sz="1600" b="1" dirty="0"/>
          </a:p>
        </p:txBody>
      </p:sp>
      <p:sp>
        <p:nvSpPr>
          <p:cNvPr id="97291" name="Rectangle 132"/>
          <p:cNvSpPr>
            <a:spLocks noChangeArrowheads="1"/>
          </p:cNvSpPr>
          <p:nvPr/>
        </p:nvSpPr>
        <p:spPr bwMode="gray">
          <a:xfrm>
            <a:off x="1524001" y="5214939"/>
            <a:ext cx="6392863" cy="719137"/>
          </a:xfrm>
          <a:prstGeom prst="rect">
            <a:avLst/>
          </a:prstGeom>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s-MX" dirty="0"/>
          </a:p>
        </p:txBody>
      </p:sp>
      <p:grpSp>
        <p:nvGrpSpPr>
          <p:cNvPr id="107534" name="Group 100"/>
          <p:cNvGrpSpPr>
            <a:grpSpLocks/>
          </p:cNvGrpSpPr>
          <p:nvPr/>
        </p:nvGrpSpPr>
        <p:grpSpPr bwMode="auto">
          <a:xfrm>
            <a:off x="7202488" y="4953001"/>
            <a:ext cx="1103312" cy="1019175"/>
            <a:chOff x="2016" y="1920"/>
            <a:chExt cx="1680" cy="1680"/>
          </a:xfrm>
        </p:grpSpPr>
        <p:sp>
          <p:nvSpPr>
            <p:cNvPr id="107543" name="Oval 101"/>
            <p:cNvSpPr>
              <a:spLocks noChangeArrowheads="1"/>
            </p:cNvSpPr>
            <p:nvPr/>
          </p:nvSpPr>
          <p:spPr bwMode="gray">
            <a:xfrm>
              <a:off x="2016" y="1920"/>
              <a:ext cx="1680" cy="1680"/>
            </a:xfrm>
            <a:prstGeom prst="ellipse">
              <a:avLst/>
            </a:prstGeom>
            <a:gradFill rotWithShape="1">
              <a:gsLst>
                <a:gs pos="0">
                  <a:srgbClr val="33CCCC"/>
                </a:gs>
                <a:gs pos="100000">
                  <a:srgbClr val="0C323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7544" name="Freeform 102"/>
            <p:cNvSpPr>
              <a:spLocks/>
            </p:cNvSpPr>
            <p:nvPr/>
          </p:nvSpPr>
          <p:spPr bwMode="gray">
            <a:xfrm>
              <a:off x="2208" y="1948"/>
              <a:ext cx="1296" cy="634"/>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33CCCC"/>
                </a:gs>
              </a:gsLst>
              <a:lin ang="54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s-MX"/>
            </a:p>
          </p:txBody>
        </p:sp>
      </p:grpSp>
      <p:sp>
        <p:nvSpPr>
          <p:cNvPr id="65" name="Text Box 103"/>
          <p:cNvSpPr txBox="1">
            <a:spLocks noChangeArrowheads="1"/>
          </p:cNvSpPr>
          <p:nvPr/>
        </p:nvSpPr>
        <p:spPr bwMode="gray">
          <a:xfrm>
            <a:off x="7637463" y="5019675"/>
            <a:ext cx="436562" cy="457200"/>
          </a:xfrm>
          <a:prstGeom prst="rect">
            <a:avLst/>
          </a:prstGeom>
          <a:noFill/>
          <a:ln w="9525" algn="ctr">
            <a:noFill/>
            <a:miter lim="800000"/>
            <a:headEnd/>
            <a:tailEnd/>
          </a:ln>
          <a:effectLst/>
        </p:spPr>
        <p:txBody>
          <a:bodyPr wrap="none">
            <a:spAutoFit/>
          </a:bodyPr>
          <a:lstStyle/>
          <a:p>
            <a:pPr>
              <a:defRPr/>
            </a:pPr>
            <a:r>
              <a:rPr lang="en-US" sz="2400" b="1" dirty="0">
                <a:solidFill>
                  <a:srgbClr val="000000"/>
                </a:solidFill>
                <a:effectLst>
                  <a:outerShdw blurRad="38100" dist="38100" dir="2700000" algn="tl">
                    <a:srgbClr val="FFFFFF"/>
                  </a:outerShdw>
                </a:effectLst>
                <a:latin typeface="Verdana" pitchFamily="34" charset="0"/>
                <a:cs typeface="Arial" charset="0"/>
              </a:rPr>
              <a:t>D</a:t>
            </a:r>
          </a:p>
        </p:txBody>
      </p:sp>
      <p:sp>
        <p:nvSpPr>
          <p:cNvPr id="107536" name="Text Box 150"/>
          <p:cNvSpPr txBox="1">
            <a:spLocks noChangeArrowheads="1"/>
          </p:cNvSpPr>
          <p:nvPr/>
        </p:nvSpPr>
        <p:spPr bwMode="auto">
          <a:xfrm>
            <a:off x="5105400" y="5405438"/>
            <a:ext cx="1905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endParaRPr lang="en-US" altLang="es-MX" b="1">
              <a:solidFill>
                <a:srgbClr val="FFFFFF"/>
              </a:solidFill>
            </a:endParaRPr>
          </a:p>
        </p:txBody>
      </p:sp>
      <p:sp>
        <p:nvSpPr>
          <p:cNvPr id="97295" name="AutoShape 161"/>
          <p:cNvSpPr>
            <a:spLocks noChangeArrowheads="1"/>
          </p:cNvSpPr>
          <p:nvPr/>
        </p:nvSpPr>
        <p:spPr bwMode="auto">
          <a:xfrm>
            <a:off x="7696201" y="2133600"/>
            <a:ext cx="2720975" cy="1366838"/>
          </a:xfrm>
          <a:prstGeom prst="wedgeRoundRectCallout">
            <a:avLst>
              <a:gd name="adj1" fmla="val -44759"/>
              <a:gd name="adj2" fmla="val 84694"/>
              <a:gd name="adj3" fmla="val 16667"/>
            </a:avLst>
          </a:prstGeom>
          <a:ln>
            <a:headEnd/>
            <a:tailEnd/>
          </a:ln>
        </p:spPr>
        <p:style>
          <a:lnRef idx="0">
            <a:schemeClr val="accent4"/>
          </a:lnRef>
          <a:fillRef idx="3">
            <a:schemeClr val="accent4"/>
          </a:fillRef>
          <a:effectRef idx="3">
            <a:schemeClr val="accent4"/>
          </a:effectRef>
          <a:fontRef idx="minor">
            <a:schemeClr val="lt1"/>
          </a:fontRef>
        </p:style>
        <p:txBody>
          <a:bodyPr anchor="ctr"/>
          <a:lstStyle/>
          <a:p>
            <a:pPr algn="just">
              <a:defRPr/>
            </a:pPr>
            <a:r>
              <a:rPr lang="es-ES" b="1" dirty="0">
                <a:solidFill>
                  <a:srgbClr val="000000"/>
                </a:solidFill>
              </a:rPr>
              <a:t>Aumento y reducción de capital</a:t>
            </a:r>
            <a:endParaRPr lang="en-US" b="1" dirty="0">
              <a:solidFill>
                <a:srgbClr val="000000"/>
              </a:solidFill>
            </a:endParaRPr>
          </a:p>
        </p:txBody>
      </p:sp>
      <p:sp>
        <p:nvSpPr>
          <p:cNvPr id="107540" name="Text Box 149"/>
          <p:cNvSpPr txBox="1">
            <a:spLocks noChangeArrowheads="1"/>
          </p:cNvSpPr>
          <p:nvPr/>
        </p:nvSpPr>
        <p:spPr bwMode="auto">
          <a:xfrm>
            <a:off x="1774825" y="5373688"/>
            <a:ext cx="513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MX" altLang="es-MX" b="1" dirty="0"/>
              <a:t>O</a:t>
            </a:r>
            <a:r>
              <a:rPr lang="es-ES" altLang="es-MX" b="1" dirty="0"/>
              <a:t> liberación concedida a los mismos.</a:t>
            </a:r>
          </a:p>
          <a:p>
            <a:pPr algn="just" eaLnBrk="1" hangingPunct="1"/>
            <a:r>
              <a:rPr lang="en-US" altLang="es-MX" b="1" dirty="0"/>
              <a:t>  </a:t>
            </a:r>
          </a:p>
        </p:txBody>
      </p:sp>
      <p:pic>
        <p:nvPicPr>
          <p:cNvPr id="34" name="Picture 4" descr="049038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6281" y="4296569"/>
            <a:ext cx="1800895" cy="17232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41101796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800" decel="100000"/>
                                        <p:tgtEl>
                                          <p:spTgt spid="34"/>
                                        </p:tgtEl>
                                      </p:cBhvr>
                                    </p:animEffect>
                                    <p:anim calcmode="lin" valueType="num">
                                      <p:cBhvr>
                                        <p:cTn id="8" dur="800" decel="100000" fill="hold"/>
                                        <p:tgtEl>
                                          <p:spTgt spid="34"/>
                                        </p:tgtEl>
                                        <p:attrNameLst>
                                          <p:attrName>style.rotation</p:attrName>
                                        </p:attrNameLst>
                                      </p:cBhvr>
                                      <p:tavLst>
                                        <p:tav tm="0">
                                          <p:val>
                                            <p:fltVal val="-90"/>
                                          </p:val>
                                        </p:tav>
                                        <p:tav tm="100000">
                                          <p:val>
                                            <p:fltVal val="0"/>
                                          </p:val>
                                        </p:tav>
                                      </p:tavLst>
                                    </p:anim>
                                    <p:anim calcmode="lin" valueType="num">
                                      <p:cBhvr>
                                        <p:cTn id="9" dur="800" decel="100000" fill="hold"/>
                                        <p:tgtEl>
                                          <p:spTgt spid="34"/>
                                        </p:tgtEl>
                                        <p:attrNameLst>
                                          <p:attrName>ppt_x</p:attrName>
                                        </p:attrNameLst>
                                      </p:cBhvr>
                                      <p:tavLst>
                                        <p:tav tm="0">
                                          <p:val>
                                            <p:strVal val="#ppt_x+0.4"/>
                                          </p:val>
                                        </p:tav>
                                        <p:tav tm="100000">
                                          <p:val>
                                            <p:strVal val="#ppt_x-0.05"/>
                                          </p:val>
                                        </p:tav>
                                      </p:tavLst>
                                    </p:anim>
                                    <p:anim calcmode="lin" valueType="num">
                                      <p:cBhvr>
                                        <p:cTn id="10" dur="800" decel="100000" fill="hold"/>
                                        <p:tgtEl>
                                          <p:spTgt spid="3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xit" presetSubtype="10" fill="hold" nodeType="clickEffect">
                                  <p:stCondLst>
                                    <p:cond delay="0"/>
                                  </p:stCondLst>
                                  <p:childTnLst>
                                    <p:animEffect transition="out" filter="blinds(horizontal)">
                                      <p:cBhvr>
                                        <p:cTn id="16" dur="500"/>
                                        <p:tgtEl>
                                          <p:spTgt spid="34"/>
                                        </p:tgtEl>
                                      </p:cBhvr>
                                    </p:animEffect>
                                    <p:set>
                                      <p:cBhvr>
                                        <p:cTn id="17" dur="1" fill="hold">
                                          <p:stCondLst>
                                            <p:cond delay="499"/>
                                          </p:stCondLst>
                                        </p:cTn>
                                        <p:tgtEl>
                                          <p:spTgt spid="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7090" name="Rectangle 2"/>
          <p:cNvSpPr>
            <a:spLocks noGrp="1" noChangeArrowheads="1"/>
          </p:cNvSpPr>
          <p:nvPr>
            <p:ph type="title" idx="4294967295"/>
          </p:nvPr>
        </p:nvSpPr>
        <p:spPr>
          <a:xfrm rot="20696055">
            <a:off x="7335838" y="614363"/>
            <a:ext cx="4856162" cy="966787"/>
          </a:xfrm>
        </p:spPr>
        <p:txBody>
          <a:bodyPr/>
          <a:lstStyle/>
          <a:p>
            <a:pPr marL="54864" fontAlgn="auto">
              <a:spcAft>
                <a:spcPts val="0"/>
              </a:spcAft>
              <a:defRPr/>
            </a:pPr>
            <a:r>
              <a:rPr lang="es-ES" dirty="0" smtClean="0">
                <a:solidFill>
                  <a:schemeClr val="tx1"/>
                </a:solidFill>
              </a:rPr>
              <a:t>Aportaciones</a:t>
            </a:r>
          </a:p>
        </p:txBody>
      </p:sp>
      <p:sp>
        <p:nvSpPr>
          <p:cNvPr id="98308" name="AutoShape 4"/>
          <p:cNvSpPr>
            <a:spLocks/>
          </p:cNvSpPr>
          <p:nvPr/>
        </p:nvSpPr>
        <p:spPr bwMode="auto">
          <a:xfrm>
            <a:off x="6004560" y="1776005"/>
            <a:ext cx="431800" cy="3887787"/>
          </a:xfrm>
          <a:prstGeom prst="leftBracket">
            <a:avLst>
              <a:gd name="adj" fmla="val 75031"/>
            </a:avLst>
          </a:prstGeom>
          <a:ln>
            <a:headEnd/>
            <a:tailEnd/>
          </a:ln>
        </p:spPr>
        <p:style>
          <a:lnRef idx="3">
            <a:schemeClr val="dk1"/>
          </a:lnRef>
          <a:fillRef idx="0">
            <a:schemeClr val="dk1"/>
          </a:fillRef>
          <a:effectRef idx="2">
            <a:schemeClr val="dk1"/>
          </a:effectRef>
          <a:fontRef idx="minor">
            <a:schemeClr val="tx1"/>
          </a:fontRef>
        </p:style>
        <p:txBody>
          <a:bodyPr wrap="none" anchor="ctr"/>
          <a:lstStyle/>
          <a:p>
            <a:pPr>
              <a:defRPr/>
            </a:pPr>
            <a:endParaRPr lang="es-MX" dirty="0"/>
          </a:p>
        </p:txBody>
      </p:sp>
      <p:pic>
        <p:nvPicPr>
          <p:cNvPr id="90119" name="Picture 7" descr="http://contadormx.com/wp-content/uploads/2010/07/capital.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654" y="2832487"/>
            <a:ext cx="2027237" cy="177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Rectángulo"/>
          <p:cNvSpPr/>
          <p:nvPr/>
        </p:nvSpPr>
        <p:spPr>
          <a:xfrm>
            <a:off x="6004560" y="2565738"/>
            <a:ext cx="5120640" cy="2308324"/>
          </a:xfrm>
          <a:prstGeom prst="rect">
            <a:avLst/>
          </a:prstGeom>
        </p:spPr>
        <p:txBody>
          <a:bodyPr wrap="square">
            <a:spAutoFit/>
          </a:bodyPr>
          <a:lstStyle/>
          <a:p>
            <a:pPr>
              <a:spcBef>
                <a:spcPct val="50000"/>
              </a:spcBef>
              <a:buFontTx/>
              <a:buAutoNum type="alphaLcParenR"/>
            </a:pPr>
            <a:r>
              <a:rPr lang="es-ES" altLang="es-MX" b="1" dirty="0"/>
              <a:t>En dinero. Aportaciones en numerario (efectivo, moneda de curso.</a:t>
            </a:r>
          </a:p>
          <a:p>
            <a:pPr>
              <a:spcBef>
                <a:spcPct val="50000"/>
              </a:spcBef>
              <a:buFontTx/>
              <a:buAutoNum type="alphaLcParenR"/>
            </a:pPr>
            <a:r>
              <a:rPr lang="es-ES" altLang="es-MX" b="1" dirty="0"/>
              <a:t>En especie. Bienes de otra naturaleza (desde luego con su valor económico).</a:t>
            </a:r>
          </a:p>
          <a:p>
            <a:pPr>
              <a:spcBef>
                <a:spcPct val="50000"/>
              </a:spcBef>
              <a:buFontTx/>
              <a:buAutoNum type="alphaLcParenR"/>
            </a:pPr>
            <a:r>
              <a:rPr lang="es-ES" altLang="es-MX" b="1" dirty="0"/>
              <a:t>En trabajo. Aportaciones en industria (aportación del socio de su fuerza física o intelectual, no es económica.</a:t>
            </a:r>
          </a:p>
        </p:txBody>
      </p:sp>
      <p:sp>
        <p:nvSpPr>
          <p:cNvPr id="3" name="2 Rectángulo"/>
          <p:cNvSpPr/>
          <p:nvPr/>
        </p:nvSpPr>
        <p:spPr>
          <a:xfrm>
            <a:off x="2547917" y="3241040"/>
            <a:ext cx="2991525" cy="319446"/>
          </a:xfrm>
          <a:prstGeom prst="rect">
            <a:avLst/>
          </a:prstGeom>
        </p:spPr>
        <p:txBody>
          <a:bodyPr wrap="none">
            <a:spAutoFit/>
          </a:bodyPr>
          <a:lstStyle/>
          <a:p>
            <a:pPr>
              <a:lnSpc>
                <a:spcPct val="80000"/>
              </a:lnSpc>
              <a:buFontTx/>
              <a:buNone/>
            </a:pPr>
            <a:r>
              <a:rPr lang="es-ES" altLang="es-MX" b="1" dirty="0"/>
              <a:t>Las aportaciones pueden ser</a:t>
            </a:r>
          </a:p>
        </p:txBody>
      </p:sp>
    </p:spTree>
    <p:extLst>
      <p:ext uri="{BB962C8B-B14F-4D97-AF65-F5344CB8AC3E}">
        <p14:creationId xmlns:p14="http://schemas.microsoft.com/office/powerpoint/2010/main" val="181341757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1709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3" presetClass="entr" presetSubtype="16" fill="hold" nodeType="clickEffect">
                                  <p:stCondLst>
                                    <p:cond delay="0"/>
                                  </p:stCondLst>
                                  <p:childTnLst>
                                    <p:set>
                                      <p:cBhvr>
                                        <p:cTn id="10" dur="1" fill="hold">
                                          <p:stCondLst>
                                            <p:cond delay="0"/>
                                          </p:stCondLst>
                                        </p:cTn>
                                        <p:tgtEl>
                                          <p:spTgt spid="90119"/>
                                        </p:tgtEl>
                                        <p:attrNameLst>
                                          <p:attrName>style.visibility</p:attrName>
                                        </p:attrNameLst>
                                      </p:cBhvr>
                                      <p:to>
                                        <p:strVal val="visible"/>
                                      </p:to>
                                    </p:set>
                                    <p:animEffect transition="in" filter="plus(in)">
                                      <p:cBhvr>
                                        <p:cTn id="11" dur="2000"/>
                                        <p:tgtEl>
                                          <p:spTgt spid="90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p:txBody>
          <a:bodyPr/>
          <a:lstStyle/>
          <a:p>
            <a:pPr eaLnBrk="1" fontAlgn="auto" hangingPunct="1">
              <a:spcAft>
                <a:spcPts val="0"/>
              </a:spcAft>
              <a:defRPr/>
            </a:pPr>
            <a:r>
              <a:rPr lang="es-MX" smtClean="0"/>
              <a:t>Secuencia didáctica</a:t>
            </a:r>
          </a:p>
        </p:txBody>
      </p:sp>
      <p:graphicFrame>
        <p:nvGraphicFramePr>
          <p:cNvPr id="4" name="3 Marcador de contenido"/>
          <p:cNvGraphicFramePr>
            <a:graphicFrameLocks noGrp="1"/>
          </p:cNvGraphicFramePr>
          <p:nvPr>
            <p:ph idx="1"/>
          </p:nvPr>
        </p:nvGraphicFramePr>
        <p:xfrm>
          <a:off x="1952596" y="1428736"/>
          <a:ext cx="8429684" cy="5143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63960059"/>
      </p:ext>
    </p:extLst>
  </p:cSld>
  <p:clrMapOvr>
    <a:masterClrMapping/>
  </p:clrMapOvr>
  <p:transition spd="med">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8114" name="Rectangle 2"/>
          <p:cNvSpPr>
            <a:spLocks noGrp="1" noChangeArrowheads="1"/>
          </p:cNvSpPr>
          <p:nvPr>
            <p:ph type="title" idx="4294967295"/>
          </p:nvPr>
        </p:nvSpPr>
        <p:spPr>
          <a:xfrm rot="20873892">
            <a:off x="8699500" y="187325"/>
            <a:ext cx="3492500" cy="1143000"/>
          </a:xfrm>
        </p:spPr>
        <p:txBody>
          <a:bodyPr/>
          <a:lstStyle/>
          <a:p>
            <a:pPr marL="54864" fontAlgn="auto">
              <a:spcAft>
                <a:spcPts val="0"/>
              </a:spcAft>
              <a:defRPr/>
            </a:pPr>
            <a:r>
              <a:rPr lang="es-ES" dirty="0" smtClean="0">
                <a:solidFill>
                  <a:schemeClr val="tx1"/>
                </a:solidFill>
              </a:rPr>
              <a:t>Reservas</a:t>
            </a:r>
          </a:p>
        </p:txBody>
      </p:sp>
      <p:sp>
        <p:nvSpPr>
          <p:cNvPr id="218115" name="Rectangle 3"/>
          <p:cNvSpPr>
            <a:spLocks noGrp="1" noChangeArrowheads="1"/>
          </p:cNvSpPr>
          <p:nvPr>
            <p:ph type="body" idx="4294967295"/>
          </p:nvPr>
        </p:nvSpPr>
        <p:spPr>
          <a:xfrm>
            <a:off x="3962400" y="1489075"/>
            <a:ext cx="8229600" cy="3629025"/>
          </a:xfrm>
        </p:spPr>
        <p:txBody>
          <a:bodyPr/>
          <a:lstStyle/>
          <a:p>
            <a:pPr algn="just">
              <a:buClr>
                <a:srgbClr val="FFFFFF"/>
              </a:buClr>
              <a:buFont typeface="Wingdings 2" panose="05020102010507070707" pitchFamily="18" charset="2"/>
              <a:buBlip>
                <a:blip r:embed="rId2"/>
              </a:buBlip>
            </a:pPr>
            <a:r>
              <a:rPr lang="es-ES" altLang="es-MX" b="1" dirty="0" smtClean="0">
                <a:solidFill>
                  <a:schemeClr val="tx1"/>
                </a:solidFill>
              </a:rPr>
              <a:t>Las reservas son aquellas inmovilizaciones de utilidades:</a:t>
            </a:r>
          </a:p>
          <a:p>
            <a:pPr algn="just">
              <a:buClr>
                <a:srgbClr val="FFFFFF"/>
              </a:buClr>
              <a:buFont typeface="Wingdings 2" panose="05020102010507070707" pitchFamily="18" charset="2"/>
              <a:buBlip>
                <a:blip r:embed="rId2"/>
              </a:buBlip>
            </a:pPr>
            <a:r>
              <a:rPr lang="es-ES" altLang="es-MX" b="1" dirty="0" smtClean="0">
                <a:solidFill>
                  <a:schemeClr val="tx1"/>
                </a:solidFill>
              </a:rPr>
              <a:t>Si son impuestas por la ley serán reservas legales.</a:t>
            </a:r>
          </a:p>
          <a:p>
            <a:pPr algn="just">
              <a:buClr>
                <a:srgbClr val="FFFFFF"/>
              </a:buClr>
              <a:buFont typeface="Wingdings 2" panose="05020102010507070707" pitchFamily="18" charset="2"/>
              <a:buBlip>
                <a:blip r:embed="rId2"/>
              </a:buBlip>
            </a:pPr>
            <a:r>
              <a:rPr lang="es-ES" altLang="es-MX" b="1" dirty="0" smtClean="0">
                <a:solidFill>
                  <a:schemeClr val="tx1"/>
                </a:solidFill>
              </a:rPr>
              <a:t>Por los estatutos serán reservas estatutarias.</a:t>
            </a:r>
          </a:p>
          <a:p>
            <a:pPr algn="just">
              <a:buClr>
                <a:srgbClr val="FFFFFF"/>
              </a:buClr>
              <a:buFont typeface="Wingdings 2" panose="05020102010507070707" pitchFamily="18" charset="2"/>
              <a:buBlip>
                <a:blip r:embed="rId2"/>
              </a:buBlip>
            </a:pPr>
            <a:r>
              <a:rPr lang="es-ES" altLang="es-MX" b="1" dirty="0" smtClean="0">
                <a:solidFill>
                  <a:schemeClr val="tx1"/>
                </a:solidFill>
              </a:rPr>
              <a:t>O que eventualmente acuerden los socios, serán reservas voluntarias.</a:t>
            </a:r>
          </a:p>
          <a:p>
            <a:pPr algn="just">
              <a:buClr>
                <a:srgbClr val="FFFFFF"/>
              </a:buClr>
              <a:buFont typeface="Wingdings 2" panose="05020102010507070707" pitchFamily="18" charset="2"/>
              <a:buBlip>
                <a:blip r:embed="rId2"/>
              </a:buBlip>
            </a:pPr>
            <a:r>
              <a:rPr lang="es-ES" altLang="es-MX" b="1" dirty="0" smtClean="0">
                <a:solidFill>
                  <a:schemeClr val="tx1"/>
                </a:solidFill>
              </a:rPr>
              <a:t>Estas son para asegurar la estabilidad del capital social frente a las oscilaciones de valores o perdidas en algún ejercicio social</a:t>
            </a:r>
            <a:r>
              <a:rPr lang="es-ES" altLang="es-MX" dirty="0" smtClean="0">
                <a:solidFill>
                  <a:schemeClr val="tx1"/>
                </a:solidFill>
              </a:rPr>
              <a:t>.</a:t>
            </a:r>
          </a:p>
        </p:txBody>
      </p:sp>
      <p:pic>
        <p:nvPicPr>
          <p:cNvPr id="91141" name="Picture 5" descr="http://www.elcaserio.net/images/reserv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8008" y="4677920"/>
            <a:ext cx="2478152" cy="1583264"/>
          </a:xfrm>
          <a:prstGeom prst="rect">
            <a:avLst/>
          </a:prstGeom>
          <a:ln w="228600" cap="sq" cmpd="thickThin">
            <a:solidFill>
              <a:srgbClr val="000000"/>
            </a:solidFill>
            <a:prstDash val="solid"/>
            <a:miter lim="800000"/>
          </a:ln>
          <a:effectLst>
            <a:innerShdw blurRad="76200">
              <a:srgbClr val="000000"/>
            </a:innerShdw>
          </a:effectLst>
          <a:extLst/>
        </p:spPr>
      </p:pic>
    </p:spTree>
    <p:extLst>
      <p:ext uri="{BB962C8B-B14F-4D97-AF65-F5344CB8AC3E}">
        <p14:creationId xmlns:p14="http://schemas.microsoft.com/office/powerpoint/2010/main" val="259512205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1811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4" presetClass="entr" presetSubtype="0" fill="hold" grpId="0" nodeType="clickEffect">
                                  <p:stCondLst>
                                    <p:cond delay="0"/>
                                  </p:stCondLst>
                                  <p:childTnLst>
                                    <p:set>
                                      <p:cBhvr>
                                        <p:cTn id="10" dur="1" fill="hold">
                                          <p:stCondLst>
                                            <p:cond delay="499"/>
                                          </p:stCondLst>
                                        </p:cTn>
                                        <p:tgtEl>
                                          <p:spTgt spid="218115">
                                            <p:txEl>
                                              <p:pRg st="0" end="0"/>
                                            </p:txEl>
                                          </p:spTgt>
                                        </p:tgtEl>
                                        <p:attrNameLst>
                                          <p:attrName>style.visibility</p:attrName>
                                        </p:attrNameLst>
                                      </p:cBhvr>
                                      <p:to>
                                        <p:strVal val="visible"/>
                                      </p:to>
                                    </p:set>
                                    <p:anim to="" calcmode="lin" valueType="num">
                                      <p:cBhvr>
                                        <p:cTn id="11" dur="1" fill="hold"/>
                                        <p:tgtEl>
                                          <p:spTgt spid="218115">
                                            <p:txEl>
                                              <p:pRg st="0" end="0"/>
                                            </p:txEl>
                                          </p:spTgt>
                                        </p:tgtEl>
                                        <p:attrNameLst>
                                          <p:attrName/>
                                        </p:attrNameLst>
                                      </p:cBhvr>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24" presetClass="entr" presetSubtype="0" fill="hold" grpId="0" nodeType="clickEffect">
                                  <p:stCondLst>
                                    <p:cond delay="0"/>
                                  </p:stCondLst>
                                  <p:childTnLst>
                                    <p:set>
                                      <p:cBhvr>
                                        <p:cTn id="15" dur="1" fill="hold">
                                          <p:stCondLst>
                                            <p:cond delay="499"/>
                                          </p:stCondLst>
                                        </p:cTn>
                                        <p:tgtEl>
                                          <p:spTgt spid="218115">
                                            <p:txEl>
                                              <p:pRg st="1" end="1"/>
                                            </p:txEl>
                                          </p:spTgt>
                                        </p:tgtEl>
                                        <p:attrNameLst>
                                          <p:attrName>style.visibility</p:attrName>
                                        </p:attrNameLst>
                                      </p:cBhvr>
                                      <p:to>
                                        <p:strVal val="visible"/>
                                      </p:to>
                                    </p:set>
                                    <p:anim to="" calcmode="lin" valueType="num">
                                      <p:cBhvr>
                                        <p:cTn id="16" dur="1" fill="hold"/>
                                        <p:tgtEl>
                                          <p:spTgt spid="218115">
                                            <p:txEl>
                                              <p:pRg st="1" end="1"/>
                                            </p:txEl>
                                          </p:spTgt>
                                        </p:tgtEl>
                                        <p:attrNameLst>
                                          <p:attrName/>
                                        </p:attrNameLst>
                                      </p:cBhvr>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4" presetClass="entr" presetSubtype="0" fill="hold" grpId="0" nodeType="clickEffect">
                                  <p:stCondLst>
                                    <p:cond delay="0"/>
                                  </p:stCondLst>
                                  <p:childTnLst>
                                    <p:set>
                                      <p:cBhvr>
                                        <p:cTn id="20" dur="1" fill="hold">
                                          <p:stCondLst>
                                            <p:cond delay="499"/>
                                          </p:stCondLst>
                                        </p:cTn>
                                        <p:tgtEl>
                                          <p:spTgt spid="218115">
                                            <p:txEl>
                                              <p:pRg st="2" end="2"/>
                                            </p:txEl>
                                          </p:spTgt>
                                        </p:tgtEl>
                                        <p:attrNameLst>
                                          <p:attrName>style.visibility</p:attrName>
                                        </p:attrNameLst>
                                      </p:cBhvr>
                                      <p:to>
                                        <p:strVal val="visible"/>
                                      </p:to>
                                    </p:set>
                                    <p:anim to="" calcmode="lin" valueType="num">
                                      <p:cBhvr>
                                        <p:cTn id="21" dur="1" fill="hold"/>
                                        <p:tgtEl>
                                          <p:spTgt spid="218115">
                                            <p:txEl>
                                              <p:pRg st="2" end="2"/>
                                            </p:txEl>
                                          </p:spTgt>
                                        </p:tgtEl>
                                        <p:attrNameLst>
                                          <p:attrName/>
                                        </p:attrNameLst>
                                      </p:cBhvr>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24" presetClass="entr" presetSubtype="0" fill="hold" grpId="0" nodeType="clickEffect">
                                  <p:stCondLst>
                                    <p:cond delay="0"/>
                                  </p:stCondLst>
                                  <p:childTnLst>
                                    <p:set>
                                      <p:cBhvr>
                                        <p:cTn id="25" dur="1" fill="hold">
                                          <p:stCondLst>
                                            <p:cond delay="499"/>
                                          </p:stCondLst>
                                        </p:cTn>
                                        <p:tgtEl>
                                          <p:spTgt spid="218115">
                                            <p:txEl>
                                              <p:pRg st="3" end="3"/>
                                            </p:txEl>
                                          </p:spTgt>
                                        </p:tgtEl>
                                        <p:attrNameLst>
                                          <p:attrName>style.visibility</p:attrName>
                                        </p:attrNameLst>
                                      </p:cBhvr>
                                      <p:to>
                                        <p:strVal val="visible"/>
                                      </p:to>
                                    </p:set>
                                    <p:anim to="" calcmode="lin" valueType="num">
                                      <p:cBhvr>
                                        <p:cTn id="26" dur="1" fill="hold"/>
                                        <p:tgtEl>
                                          <p:spTgt spid="218115">
                                            <p:txEl>
                                              <p:pRg st="3" end="3"/>
                                            </p:txEl>
                                          </p:spTgt>
                                        </p:tgtEl>
                                        <p:attrNameLst>
                                          <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4" presetClass="entr" presetSubtype="0" fill="hold" grpId="0" nodeType="clickEffect">
                                  <p:stCondLst>
                                    <p:cond delay="0"/>
                                  </p:stCondLst>
                                  <p:childTnLst>
                                    <p:set>
                                      <p:cBhvr>
                                        <p:cTn id="30" dur="1" fill="hold">
                                          <p:stCondLst>
                                            <p:cond delay="499"/>
                                          </p:stCondLst>
                                        </p:cTn>
                                        <p:tgtEl>
                                          <p:spTgt spid="218115">
                                            <p:txEl>
                                              <p:pRg st="4" end="4"/>
                                            </p:txEl>
                                          </p:spTgt>
                                        </p:tgtEl>
                                        <p:attrNameLst>
                                          <p:attrName>style.visibility</p:attrName>
                                        </p:attrNameLst>
                                      </p:cBhvr>
                                      <p:to>
                                        <p:strVal val="visible"/>
                                      </p:to>
                                    </p:set>
                                    <p:anim to="" calcmode="lin" valueType="num">
                                      <p:cBhvr>
                                        <p:cTn id="31" dur="1" fill="hold"/>
                                        <p:tgtEl>
                                          <p:spTgt spid="218115">
                                            <p:txEl>
                                              <p:pRg st="4" end="4"/>
                                            </p:txEl>
                                          </p:spTgt>
                                        </p:tgtEl>
                                        <p:attrNameLst>
                                          <p:attrName/>
                                        </p:attrNameLst>
                                      </p:cBhvr>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xit" presetSubtype="10" fill="hold" nodeType="clickEffect">
                                  <p:stCondLst>
                                    <p:cond delay="0"/>
                                  </p:stCondLst>
                                  <p:childTnLst>
                                    <p:animEffect transition="out" filter="blinds(horizontal)">
                                      <p:cBhvr>
                                        <p:cTn id="35" dur="500"/>
                                        <p:tgtEl>
                                          <p:spTgt spid="91141"/>
                                        </p:tgtEl>
                                      </p:cBhvr>
                                    </p:animEffect>
                                    <p:set>
                                      <p:cBhvr>
                                        <p:cTn id="36" dur="1" fill="hold">
                                          <p:stCondLst>
                                            <p:cond delay="499"/>
                                          </p:stCondLst>
                                        </p:cTn>
                                        <p:tgtEl>
                                          <p:spTgt spid="9114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115" grpId="0" build="p"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9138" name="Rectangle 2"/>
          <p:cNvSpPr>
            <a:spLocks noGrp="1" noChangeArrowheads="1"/>
          </p:cNvSpPr>
          <p:nvPr>
            <p:ph type="title" idx="4294967295"/>
          </p:nvPr>
        </p:nvSpPr>
        <p:spPr>
          <a:xfrm>
            <a:off x="0" y="431800"/>
            <a:ext cx="6321425" cy="1143000"/>
          </a:xfrm>
        </p:spPr>
        <p:txBody>
          <a:bodyPr>
            <a:normAutofit fontScale="90000"/>
          </a:bodyPr>
          <a:lstStyle/>
          <a:p>
            <a:pPr marL="54864" fontAlgn="auto">
              <a:spcAft>
                <a:spcPts val="0"/>
              </a:spcAft>
              <a:defRPr/>
            </a:pPr>
            <a:r>
              <a:rPr lang="es-ES" sz="4000" dirty="0">
                <a:solidFill>
                  <a:schemeClr val="tx1"/>
                </a:solidFill>
              </a:rPr>
              <a:t>Nombre de las sociedades mercantiles.</a:t>
            </a:r>
          </a:p>
        </p:txBody>
      </p:sp>
      <p:sp>
        <p:nvSpPr>
          <p:cNvPr id="219139" name="Rectangle 3"/>
          <p:cNvSpPr>
            <a:spLocks noGrp="1" noChangeArrowheads="1"/>
          </p:cNvSpPr>
          <p:nvPr>
            <p:ph type="body" idx="4294967295"/>
          </p:nvPr>
        </p:nvSpPr>
        <p:spPr>
          <a:xfrm>
            <a:off x="0" y="3346450"/>
            <a:ext cx="2662238" cy="1028700"/>
          </a:xfrm>
        </p:spPr>
        <p:txBody>
          <a:bodyPr rtlCol="0">
            <a:normAutofit/>
          </a:bodyPr>
          <a:lstStyle/>
          <a:p>
            <a:pPr marL="274320" indent="-274320" fontAlgn="auto">
              <a:lnSpc>
                <a:spcPct val="80000"/>
              </a:lnSpc>
              <a:spcAft>
                <a:spcPts val="0"/>
              </a:spcAft>
              <a:buClr>
                <a:schemeClr val="tx1">
                  <a:shade val="95000"/>
                </a:schemeClr>
              </a:buClr>
              <a:buNone/>
              <a:defRPr/>
            </a:pPr>
            <a:r>
              <a:rPr lang="es-ES" b="1" dirty="0" smtClean="0">
                <a:solidFill>
                  <a:srgbClr val="FFFFFF"/>
                </a:solidFill>
              </a:rPr>
              <a:t>El nombre de las sociedades mercantiles</a:t>
            </a:r>
          </a:p>
        </p:txBody>
      </p:sp>
      <p:sp>
        <p:nvSpPr>
          <p:cNvPr id="100356" name="AutoShape 4"/>
          <p:cNvSpPr>
            <a:spLocks/>
          </p:cNvSpPr>
          <p:nvPr/>
        </p:nvSpPr>
        <p:spPr bwMode="auto">
          <a:xfrm>
            <a:off x="4872039" y="1916113"/>
            <a:ext cx="649287" cy="3960812"/>
          </a:xfrm>
          <a:prstGeom prst="leftBracket">
            <a:avLst>
              <a:gd name="adj" fmla="val 50835"/>
            </a:avLst>
          </a:prstGeom>
          <a:ln>
            <a:headEnd/>
            <a:tailEnd/>
          </a:ln>
        </p:spPr>
        <p:style>
          <a:lnRef idx="3">
            <a:schemeClr val="accent2"/>
          </a:lnRef>
          <a:fillRef idx="0">
            <a:schemeClr val="accent2"/>
          </a:fillRef>
          <a:effectRef idx="2">
            <a:schemeClr val="accent2"/>
          </a:effectRef>
          <a:fontRef idx="minor">
            <a:schemeClr val="tx1"/>
          </a:fontRef>
        </p:style>
        <p:txBody>
          <a:bodyPr wrap="none" anchor="ctr"/>
          <a:lstStyle/>
          <a:p>
            <a:pPr>
              <a:defRPr/>
            </a:pPr>
            <a:endParaRPr lang="es-MX" dirty="0"/>
          </a:p>
        </p:txBody>
      </p:sp>
      <p:sp>
        <p:nvSpPr>
          <p:cNvPr id="219141" name="Text Box 5"/>
          <p:cNvSpPr txBox="1">
            <a:spLocks noChangeArrowheads="1"/>
          </p:cNvSpPr>
          <p:nvPr/>
        </p:nvSpPr>
        <p:spPr bwMode="auto">
          <a:xfrm>
            <a:off x="5375276" y="2349501"/>
            <a:ext cx="4608513" cy="298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AutoNum type="alphaLcParenR"/>
            </a:pPr>
            <a:r>
              <a:rPr lang="es-ES" altLang="es-MX" sz="2000" b="1" dirty="0"/>
              <a:t>Razón social, la que debe formarse con los nombres de algunos, uno o todos los socios.</a:t>
            </a:r>
          </a:p>
          <a:p>
            <a:pPr eaLnBrk="1" hangingPunct="1">
              <a:spcBef>
                <a:spcPct val="50000"/>
              </a:spcBef>
              <a:buFontTx/>
              <a:buAutoNum type="alphaLcParenR"/>
            </a:pPr>
            <a:r>
              <a:rPr lang="es-ES" altLang="es-MX" sz="2000" b="1" dirty="0"/>
              <a:t>La denominación, por el contrario, no debe contener nombres de socios; esta puede formarse libremente, siempre que no origine confusiones con la empleada por otras sociedades.</a:t>
            </a:r>
          </a:p>
        </p:txBody>
      </p:sp>
      <p:pic>
        <p:nvPicPr>
          <p:cNvPr id="100361" name="Picture 9" descr="http://www.definicionabc.com/wp-content/uploads/sociedad-mercanti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9615" y="2957408"/>
            <a:ext cx="3169475" cy="223435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056573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219138"/>
                                        </p:tgtEl>
                                        <p:attrNameLst>
                                          <p:attrName>style.visibility</p:attrName>
                                        </p:attrNameLst>
                                      </p:cBhvr>
                                      <p:to>
                                        <p:strVal val="visible"/>
                                      </p:to>
                                    </p:set>
                                    <p:animEffect transition="in" filter="wedge">
                                      <p:cBhvr>
                                        <p:cTn id="7" dur="500"/>
                                        <p:tgtEl>
                                          <p:spTgt spid="2191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219139">
                                            <p:txEl>
                                              <p:pRg st="0" end="0"/>
                                            </p:txEl>
                                          </p:spTgt>
                                        </p:tgtEl>
                                        <p:attrNameLst>
                                          <p:attrName>style.visibility</p:attrName>
                                        </p:attrNameLst>
                                      </p:cBhvr>
                                      <p:to>
                                        <p:strVal val="visible"/>
                                      </p:to>
                                    </p:set>
                                    <p:animEffect transition="in" filter="wedge">
                                      <p:cBhvr>
                                        <p:cTn id="12" dur="500"/>
                                        <p:tgtEl>
                                          <p:spTgt spid="21913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19141"/>
                                        </p:tgtEl>
                                        <p:attrNameLst>
                                          <p:attrName>style.visibility</p:attrName>
                                        </p:attrNameLst>
                                      </p:cBhvr>
                                      <p:to>
                                        <p:strVal val="visible"/>
                                      </p:to>
                                    </p:set>
                                    <p:animEffect transition="in" filter="dissolve">
                                      <p:cBhvr>
                                        <p:cTn id="17" dur="500"/>
                                        <p:tgtEl>
                                          <p:spTgt spid="219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139" grpId="0" build="p" autoUpdateAnimBg="0"/>
      <p:bldP spid="219141" grpId="0"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7330" name="Rectangle 2"/>
          <p:cNvSpPr>
            <a:spLocks noGrp="1" noChangeArrowheads="1"/>
          </p:cNvSpPr>
          <p:nvPr>
            <p:ph type="title" idx="4294967295"/>
          </p:nvPr>
        </p:nvSpPr>
        <p:spPr>
          <a:xfrm rot="297905">
            <a:off x="5510213" y="228600"/>
            <a:ext cx="6681787" cy="1143000"/>
          </a:xfrm>
        </p:spPr>
        <p:txBody>
          <a:bodyPr>
            <a:normAutofit/>
          </a:bodyPr>
          <a:lstStyle/>
          <a:p>
            <a:pPr marL="54864" fontAlgn="auto">
              <a:spcAft>
                <a:spcPts val="0"/>
              </a:spcAft>
              <a:defRPr/>
            </a:pPr>
            <a:r>
              <a:rPr lang="es-ES" dirty="0" smtClean="0">
                <a:solidFill>
                  <a:schemeClr val="tx1"/>
                </a:solidFill>
                <a:effectLst>
                  <a:outerShdw blurRad="38100" dist="38100" dir="2700000" algn="tl">
                    <a:srgbClr val="000000">
                      <a:alpha val="43137"/>
                    </a:srgbClr>
                  </a:outerShdw>
                </a:effectLst>
              </a:rPr>
              <a:t>SOCIEDADES IRREGULARES</a:t>
            </a:r>
          </a:p>
        </p:txBody>
      </p:sp>
      <p:sp>
        <p:nvSpPr>
          <p:cNvPr id="227331" name="Rectangle 3"/>
          <p:cNvSpPr>
            <a:spLocks noGrp="1" noChangeArrowheads="1"/>
          </p:cNvSpPr>
          <p:nvPr>
            <p:ph type="body" idx="4294967295"/>
          </p:nvPr>
        </p:nvSpPr>
        <p:spPr>
          <a:xfrm>
            <a:off x="457200" y="1476375"/>
            <a:ext cx="6121400" cy="4495800"/>
          </a:xfrm>
        </p:spPr>
        <p:txBody>
          <a:bodyPr>
            <a:normAutofit/>
          </a:bodyPr>
          <a:lstStyle/>
          <a:p>
            <a:pPr algn="just">
              <a:lnSpc>
                <a:spcPct val="90000"/>
              </a:lnSpc>
              <a:buClr>
                <a:srgbClr val="FFFFFF"/>
              </a:buClr>
              <a:buFont typeface="Wingdings" panose="05000000000000000000" pitchFamily="2" charset="2"/>
              <a:buChar char="v"/>
            </a:pPr>
            <a:r>
              <a:rPr lang="es-ES" altLang="es-MX" sz="2400" dirty="0" smtClean="0">
                <a:solidFill>
                  <a:schemeClr val="tx1"/>
                </a:solidFill>
              </a:rPr>
              <a:t>Una sociedad irregular es la que no llena los requisitos exigidos por la ley respecto de su constitución y funcionamiento conforme a algunas de las formas aceptadas por la legislación comercial.</a:t>
            </a:r>
          </a:p>
          <a:p>
            <a:pPr algn="just">
              <a:lnSpc>
                <a:spcPct val="90000"/>
              </a:lnSpc>
              <a:buClr>
                <a:srgbClr val="FFFFFF"/>
              </a:buClr>
              <a:buFont typeface="Wingdings" panose="05000000000000000000" pitchFamily="2" charset="2"/>
              <a:buChar char="v"/>
            </a:pPr>
            <a:r>
              <a:rPr lang="es-ES" altLang="es-MX" sz="2400" dirty="0" smtClean="0">
                <a:solidFill>
                  <a:schemeClr val="tx1"/>
                </a:solidFill>
              </a:rPr>
              <a:t>Sociedades irregulares con existencia legal: articulo 2 de la LSM- Una sociedad irregular tiene existencia legal cuando se exterioriza como tal ante terceros porque lleve acabo con ellos algún contrato. </a:t>
            </a:r>
          </a:p>
        </p:txBody>
      </p:sp>
      <p:pic>
        <p:nvPicPr>
          <p:cNvPr id="93189" name="Picture 5" descr="http://actualicese.com/_ig/img/fotos/tarjeta_roj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9936" y="3409176"/>
            <a:ext cx="3456384" cy="22322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621625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227330"/>
                                        </p:tgtEl>
                                        <p:attrNameLst>
                                          <p:attrName>style.visibility</p:attrName>
                                        </p:attrNameLst>
                                      </p:cBhvr>
                                      <p:to>
                                        <p:strVal val="visible"/>
                                      </p:to>
                                    </p:set>
                                    <p:animEffect transition="in" filter="wedge">
                                      <p:cBhvr>
                                        <p:cTn id="7" dur="500"/>
                                        <p:tgtEl>
                                          <p:spTgt spid="2273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27331">
                                            <p:txEl>
                                              <p:pRg st="0" end="0"/>
                                            </p:txEl>
                                          </p:spTgt>
                                        </p:tgtEl>
                                        <p:attrNameLst>
                                          <p:attrName>style.visibility</p:attrName>
                                        </p:attrNameLst>
                                      </p:cBhvr>
                                      <p:to>
                                        <p:strVal val="visible"/>
                                      </p:to>
                                    </p:set>
                                    <p:anim to="" calcmode="lin" valueType="num">
                                      <p:cBhvr>
                                        <p:cTn id="12" dur="1" fill="hold"/>
                                        <p:tgtEl>
                                          <p:spTgt spid="227331">
                                            <p:txEl>
                                              <p:pRg st="0" end="0"/>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27331">
                                            <p:txEl>
                                              <p:pRg st="1" end="1"/>
                                            </p:txEl>
                                          </p:spTgt>
                                        </p:tgtEl>
                                        <p:attrNameLst>
                                          <p:attrName>style.visibility</p:attrName>
                                        </p:attrNameLst>
                                      </p:cBhvr>
                                      <p:to>
                                        <p:strVal val="visible"/>
                                      </p:to>
                                    </p:set>
                                    <p:anim to="" calcmode="lin" valueType="num">
                                      <p:cBhvr>
                                        <p:cTn id="17" dur="1" fill="hold"/>
                                        <p:tgtEl>
                                          <p:spTgt spid="227331">
                                            <p:txEl>
                                              <p:pRg st="1" end="1"/>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8" presetClass="entr" presetSubtype="12" fill="hold" nodeType="clickEffect">
                                  <p:stCondLst>
                                    <p:cond delay="0"/>
                                  </p:stCondLst>
                                  <p:childTnLst>
                                    <p:set>
                                      <p:cBhvr>
                                        <p:cTn id="21" dur="1" fill="hold">
                                          <p:stCondLst>
                                            <p:cond delay="0"/>
                                          </p:stCondLst>
                                        </p:cTn>
                                        <p:tgtEl>
                                          <p:spTgt spid="93189"/>
                                        </p:tgtEl>
                                        <p:attrNameLst>
                                          <p:attrName>style.visibility</p:attrName>
                                        </p:attrNameLst>
                                      </p:cBhvr>
                                      <p:to>
                                        <p:strVal val="visible"/>
                                      </p:to>
                                    </p:set>
                                    <p:animEffect transition="in" filter="strips(downLeft)">
                                      <p:cBhvr>
                                        <p:cTn id="22" dur="500"/>
                                        <p:tgtEl>
                                          <p:spTgt spid="931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1" grpId="0" build="p" autoUpdateAnimBg="0"/>
    </p:bld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8354" name="Rectangle 2"/>
          <p:cNvSpPr>
            <a:spLocks noGrp="1" noChangeArrowheads="1"/>
          </p:cNvSpPr>
          <p:nvPr>
            <p:ph type="title" idx="4294967295"/>
          </p:nvPr>
        </p:nvSpPr>
        <p:spPr>
          <a:xfrm>
            <a:off x="5726113" y="381000"/>
            <a:ext cx="6465887" cy="1143000"/>
          </a:xfrm>
        </p:spPr>
        <p:txBody>
          <a:bodyPr>
            <a:normAutofit/>
          </a:bodyPr>
          <a:lstStyle/>
          <a:p>
            <a:pPr marL="54864" fontAlgn="auto">
              <a:spcAft>
                <a:spcPts val="0"/>
              </a:spcAft>
              <a:defRPr/>
            </a:pPr>
            <a:r>
              <a:rPr lang="es-ES" sz="3200" dirty="0">
                <a:ln w="10160">
                  <a:solidFill>
                    <a:schemeClr val="accent1"/>
                  </a:solidFill>
                  <a:prstDash val="solid"/>
                </a:ln>
                <a:effectLst>
                  <a:outerShdw blurRad="38100" dist="32000" dir="5400000" algn="tl">
                    <a:srgbClr val="000000">
                      <a:alpha val="30000"/>
                    </a:srgbClr>
                  </a:outerShdw>
                </a:effectLst>
                <a:latin typeface="Cooper Black" panose="0208090404030B020404" pitchFamily="18" charset="0"/>
              </a:rPr>
              <a:t>Efectos de la irregularidad de las sociedades</a:t>
            </a:r>
          </a:p>
        </p:txBody>
      </p:sp>
      <p:sp>
        <p:nvSpPr>
          <p:cNvPr id="228355" name="Rectangle 3"/>
          <p:cNvSpPr>
            <a:spLocks noGrp="1" noChangeArrowheads="1"/>
          </p:cNvSpPr>
          <p:nvPr>
            <p:ph type="body" idx="4294967295"/>
          </p:nvPr>
        </p:nvSpPr>
        <p:spPr>
          <a:xfrm>
            <a:off x="1320800" y="1671638"/>
            <a:ext cx="7353300" cy="2768600"/>
          </a:xfrm>
        </p:spPr>
        <p:txBody>
          <a:bodyPr/>
          <a:lstStyle/>
          <a:p>
            <a:pPr>
              <a:buClr>
                <a:srgbClr val="FFFFFF"/>
              </a:buClr>
              <a:buFont typeface="Wingdings" panose="05000000000000000000" pitchFamily="2" charset="2"/>
              <a:buChar char="Ø"/>
            </a:pPr>
            <a:r>
              <a:rPr lang="es-ES" altLang="es-MX" b="1" dirty="0" smtClean="0">
                <a:solidFill>
                  <a:schemeClr val="tx1"/>
                </a:solidFill>
              </a:rPr>
              <a:t>Responsabilidad de sus representantes:</a:t>
            </a:r>
          </a:p>
          <a:p>
            <a:pPr algn="just">
              <a:buClr>
                <a:srgbClr val="FFFFFF"/>
              </a:buClr>
              <a:buFont typeface="Wingdings" panose="05000000000000000000" pitchFamily="2" charset="2"/>
              <a:buChar char="Ø"/>
            </a:pPr>
            <a:r>
              <a:rPr lang="es-ES" altLang="es-MX" b="1" dirty="0" smtClean="0">
                <a:solidFill>
                  <a:schemeClr val="tx1"/>
                </a:solidFill>
              </a:rPr>
              <a:t>Los representantes de estas sociedades irregulares son responsables de los daños y perjuicios que la irregularidad hubiese ocasionado a los socios no culpables.</a:t>
            </a:r>
          </a:p>
          <a:p>
            <a:pPr algn="just">
              <a:buClr>
                <a:srgbClr val="FFFFFF"/>
              </a:buClr>
              <a:buFont typeface="Wingdings" panose="05000000000000000000" pitchFamily="2" charset="2"/>
              <a:buChar char="Ø"/>
            </a:pPr>
            <a:r>
              <a:rPr lang="es-ES" altLang="es-MX" b="1" dirty="0" smtClean="0">
                <a:solidFill>
                  <a:schemeClr val="tx1"/>
                </a:solidFill>
              </a:rPr>
              <a:t>Quien teniendo la representación de la sociedad pudo y no hizo la inscripción correspondiente debe pagar </a:t>
            </a:r>
          </a:p>
        </p:txBody>
      </p:sp>
      <p:pic>
        <p:nvPicPr>
          <p:cNvPr id="102407" name="Picture 7" descr="http://robleshermoso.files.wordpress.com/2010/02/firma.jpg?w=6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3519" y="4440238"/>
            <a:ext cx="3635537" cy="212678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spTree>
    <p:extLst>
      <p:ext uri="{BB962C8B-B14F-4D97-AF65-F5344CB8AC3E}">
        <p14:creationId xmlns:p14="http://schemas.microsoft.com/office/powerpoint/2010/main" val="238995899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228354"/>
                                        </p:tgtEl>
                                        <p:attrNameLst>
                                          <p:attrName>style.visibility</p:attrName>
                                        </p:attrNameLst>
                                      </p:cBhvr>
                                      <p:to>
                                        <p:strVal val="visible"/>
                                      </p:to>
                                    </p:set>
                                    <p:animEffect transition="in" filter="wheel(4)">
                                      <p:cBhvr>
                                        <p:cTn id="7" dur="500"/>
                                        <p:tgtEl>
                                          <p:spTgt spid="2283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28355">
                                            <p:txEl>
                                              <p:pRg st="0" end="0"/>
                                            </p:txEl>
                                          </p:spTgt>
                                        </p:tgtEl>
                                        <p:attrNameLst>
                                          <p:attrName>style.visibility</p:attrName>
                                        </p:attrNameLst>
                                      </p:cBhvr>
                                      <p:to>
                                        <p:strVal val="visible"/>
                                      </p:to>
                                    </p:set>
                                    <p:anim to="" calcmode="lin" valueType="num">
                                      <p:cBhvr>
                                        <p:cTn id="12" dur="1" fill="hold"/>
                                        <p:tgtEl>
                                          <p:spTgt spid="228355">
                                            <p:txEl>
                                              <p:pRg st="0" end="0"/>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28355">
                                            <p:txEl>
                                              <p:pRg st="1" end="1"/>
                                            </p:txEl>
                                          </p:spTgt>
                                        </p:tgtEl>
                                        <p:attrNameLst>
                                          <p:attrName>style.visibility</p:attrName>
                                        </p:attrNameLst>
                                      </p:cBhvr>
                                      <p:to>
                                        <p:strVal val="visible"/>
                                      </p:to>
                                    </p:set>
                                    <p:anim to="" calcmode="lin" valueType="num">
                                      <p:cBhvr>
                                        <p:cTn id="17" dur="1" fill="hold"/>
                                        <p:tgtEl>
                                          <p:spTgt spid="228355">
                                            <p:txEl>
                                              <p:pRg st="1" end="1"/>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228355">
                                            <p:txEl>
                                              <p:pRg st="2" end="2"/>
                                            </p:txEl>
                                          </p:spTgt>
                                        </p:tgtEl>
                                        <p:attrNameLst>
                                          <p:attrName>style.visibility</p:attrName>
                                        </p:attrNameLst>
                                      </p:cBhvr>
                                      <p:to>
                                        <p:strVal val="visible"/>
                                      </p:to>
                                    </p:set>
                                    <p:anim to="" calcmode="lin" valueType="num">
                                      <p:cBhvr>
                                        <p:cTn id="22" dur="1" fill="hold"/>
                                        <p:tgtEl>
                                          <p:spTgt spid="228355">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355" grpId="0" build="p" autoUpdateAnimBg="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idx="4294967295"/>
          </p:nvPr>
        </p:nvSpPr>
        <p:spPr>
          <a:xfrm>
            <a:off x="5797550" y="269875"/>
            <a:ext cx="6394450" cy="1143000"/>
          </a:xfrm>
        </p:spPr>
        <p:txBody>
          <a:bodyPr/>
          <a:lstStyle/>
          <a:p>
            <a:pPr marL="54864" fontAlgn="auto">
              <a:spcAft>
                <a:spcPts val="0"/>
              </a:spcAft>
              <a:defRPr/>
            </a:pPr>
            <a:r>
              <a:rPr lang="es-ES" sz="3200" dirty="0">
                <a:ln w="10160">
                  <a:solidFill>
                    <a:schemeClr val="accent1"/>
                  </a:solidFill>
                  <a:prstDash val="solid"/>
                </a:ln>
                <a:effectLst>
                  <a:outerShdw blurRad="38100" dist="32000" dir="5400000" algn="tl">
                    <a:srgbClr val="000000">
                      <a:alpha val="30000"/>
                    </a:srgbClr>
                  </a:outerShdw>
                </a:effectLst>
                <a:latin typeface="Cooper Black" panose="0208090404030B020404" pitchFamily="18" charset="0"/>
              </a:rPr>
              <a:t>Sociedades irregulares en caso de quiebra</a:t>
            </a:r>
          </a:p>
        </p:txBody>
      </p:sp>
      <p:sp>
        <p:nvSpPr>
          <p:cNvPr id="113667" name="AutoShape 23"/>
          <p:cNvSpPr>
            <a:spLocks noChangeArrowheads="1"/>
          </p:cNvSpPr>
          <p:nvPr/>
        </p:nvSpPr>
        <p:spPr bwMode="gray">
          <a:xfrm>
            <a:off x="5181601" y="4876801"/>
            <a:ext cx="2036763" cy="525463"/>
          </a:xfrm>
          <a:prstGeom prst="downArrow">
            <a:avLst>
              <a:gd name="adj1" fmla="val 56417"/>
              <a:gd name="adj2" fmla="val 48338"/>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3428" name="AutoShape 26"/>
          <p:cNvSpPr>
            <a:spLocks noChangeArrowheads="1"/>
          </p:cNvSpPr>
          <p:nvPr/>
        </p:nvSpPr>
        <p:spPr bwMode="gray">
          <a:xfrm rot="10800000">
            <a:off x="5181601" y="2522538"/>
            <a:ext cx="2036763" cy="525462"/>
          </a:xfrm>
          <a:prstGeom prst="downArrow">
            <a:avLst>
              <a:gd name="adj1" fmla="val 56417"/>
              <a:gd name="adj2" fmla="val 48338"/>
            </a:avLst>
          </a:prstGeom>
          <a:solidFill>
            <a:schemeClr val="tx2">
              <a:lumMod val="50000"/>
            </a:schemeClr>
          </a:solidFill>
          <a:ln>
            <a:noFill/>
          </a:ln>
        </p:spPr>
        <p:txBody>
          <a:bodyPr wrap="none" anchor="ctr"/>
          <a:lstStyle/>
          <a:p>
            <a:pPr>
              <a:defRPr/>
            </a:pPr>
            <a:endParaRPr lang="es-MX" dirty="0">
              <a:latin typeface="Arial" charset="0"/>
              <a:cs typeface="Arial" charset="0"/>
            </a:endParaRPr>
          </a:p>
        </p:txBody>
      </p:sp>
      <p:sp>
        <p:nvSpPr>
          <p:cNvPr id="103429" name="AutoShape 11"/>
          <p:cNvSpPr>
            <a:spLocks noChangeArrowheads="1"/>
          </p:cNvSpPr>
          <p:nvPr/>
        </p:nvSpPr>
        <p:spPr bwMode="gray">
          <a:xfrm>
            <a:off x="4648200" y="2895600"/>
            <a:ext cx="685800" cy="2057400"/>
          </a:xfrm>
          <a:prstGeom prst="leftArrow">
            <a:avLst>
              <a:gd name="adj1" fmla="val 62037"/>
              <a:gd name="adj2" fmla="val 54861"/>
            </a:avLst>
          </a:prstGeom>
          <a:solidFill>
            <a:schemeClr val="accent4">
              <a:lumMod val="75000"/>
            </a:schemeClr>
          </a:solidFill>
          <a:ln>
            <a:noFill/>
          </a:ln>
        </p:spPr>
        <p:txBody>
          <a:bodyPr wrap="none" anchor="ctr"/>
          <a:lstStyle/>
          <a:p>
            <a:pPr>
              <a:defRPr/>
            </a:pPr>
            <a:endParaRPr lang="es-MX" dirty="0">
              <a:latin typeface="Arial" charset="0"/>
              <a:cs typeface="Arial" charset="0"/>
            </a:endParaRPr>
          </a:p>
        </p:txBody>
      </p:sp>
      <p:sp>
        <p:nvSpPr>
          <p:cNvPr id="103430" name="AutoShape 17"/>
          <p:cNvSpPr>
            <a:spLocks noChangeArrowheads="1"/>
          </p:cNvSpPr>
          <p:nvPr/>
        </p:nvSpPr>
        <p:spPr bwMode="gray">
          <a:xfrm>
            <a:off x="7010400" y="2895600"/>
            <a:ext cx="685800" cy="2057400"/>
          </a:xfrm>
          <a:prstGeom prst="rightArrow">
            <a:avLst>
              <a:gd name="adj1" fmla="val 61269"/>
              <a:gd name="adj2" fmla="val 54398"/>
            </a:avLst>
          </a:prstGeom>
          <a:solidFill>
            <a:schemeClr val="tx2">
              <a:lumMod val="90000"/>
            </a:schemeClr>
          </a:solidFill>
          <a:ln>
            <a:noFill/>
          </a:ln>
        </p:spPr>
        <p:txBody>
          <a:bodyPr wrap="none" anchor="ctr"/>
          <a:lstStyle/>
          <a:p>
            <a:pPr>
              <a:defRPr/>
            </a:pPr>
            <a:endParaRPr lang="es-MX" dirty="0">
              <a:latin typeface="Arial" charset="0"/>
              <a:cs typeface="Arial" charset="0"/>
            </a:endParaRPr>
          </a:p>
        </p:txBody>
      </p:sp>
      <p:sp>
        <p:nvSpPr>
          <p:cNvPr id="113671" name="AutoShape 4"/>
          <p:cNvSpPr>
            <a:spLocks noChangeArrowheads="1"/>
          </p:cNvSpPr>
          <p:nvPr/>
        </p:nvSpPr>
        <p:spPr bwMode="gray">
          <a:xfrm>
            <a:off x="5176838" y="4252913"/>
            <a:ext cx="1981200" cy="685800"/>
          </a:xfrm>
          <a:prstGeom prst="can">
            <a:avLst>
              <a:gd name="adj" fmla="val 25000"/>
            </a:avLst>
          </a:prstGeom>
          <a:gradFill rotWithShape="1">
            <a:gsLst>
              <a:gs pos="0">
                <a:srgbClr val="765E2F"/>
              </a:gs>
              <a:gs pos="50000">
                <a:srgbClr val="FFCC66"/>
              </a:gs>
              <a:gs pos="100000">
                <a:srgbClr val="765E2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3672" name="AutoShape 5"/>
          <p:cNvSpPr>
            <a:spLocks noChangeArrowheads="1"/>
          </p:cNvSpPr>
          <p:nvPr/>
        </p:nvSpPr>
        <p:spPr bwMode="gray">
          <a:xfrm>
            <a:off x="5176838" y="3638550"/>
            <a:ext cx="1981200" cy="685800"/>
          </a:xfrm>
          <a:prstGeom prst="can">
            <a:avLst>
              <a:gd name="adj" fmla="val 25000"/>
            </a:avLst>
          </a:prstGeom>
          <a:gradFill rotWithShape="1">
            <a:gsLst>
              <a:gs pos="0">
                <a:srgbClr val="765E2F"/>
              </a:gs>
              <a:gs pos="50000">
                <a:srgbClr val="FFCC66"/>
              </a:gs>
              <a:gs pos="100000">
                <a:srgbClr val="765E2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3673" name="AutoShape 6"/>
          <p:cNvSpPr>
            <a:spLocks noChangeArrowheads="1"/>
          </p:cNvSpPr>
          <p:nvPr/>
        </p:nvSpPr>
        <p:spPr bwMode="gray">
          <a:xfrm>
            <a:off x="5176838" y="3009900"/>
            <a:ext cx="1981200" cy="685800"/>
          </a:xfrm>
          <a:prstGeom prst="can">
            <a:avLst>
              <a:gd name="adj" fmla="val 25000"/>
            </a:avLst>
          </a:prstGeom>
          <a:gradFill rotWithShape="1">
            <a:gsLst>
              <a:gs pos="0">
                <a:srgbClr val="765E2F"/>
              </a:gs>
              <a:gs pos="50000">
                <a:srgbClr val="FFCC66"/>
              </a:gs>
              <a:gs pos="100000">
                <a:srgbClr val="765E2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3674" name="Text Box 7"/>
          <p:cNvSpPr txBox="1">
            <a:spLocks noChangeArrowheads="1"/>
          </p:cNvSpPr>
          <p:nvPr/>
        </p:nvSpPr>
        <p:spPr bwMode="gray">
          <a:xfrm>
            <a:off x="5853114" y="3243264"/>
            <a:ext cx="4286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A)</a:t>
            </a:r>
          </a:p>
        </p:txBody>
      </p:sp>
      <p:sp>
        <p:nvSpPr>
          <p:cNvPr id="113675" name="Text Box 8"/>
          <p:cNvSpPr txBox="1">
            <a:spLocks noChangeArrowheads="1"/>
          </p:cNvSpPr>
          <p:nvPr/>
        </p:nvSpPr>
        <p:spPr bwMode="gray">
          <a:xfrm>
            <a:off x="5853114" y="3871914"/>
            <a:ext cx="4286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B)</a:t>
            </a:r>
          </a:p>
        </p:txBody>
      </p:sp>
      <p:sp>
        <p:nvSpPr>
          <p:cNvPr id="113676" name="Text Box 9"/>
          <p:cNvSpPr txBox="1">
            <a:spLocks noChangeArrowheads="1"/>
          </p:cNvSpPr>
          <p:nvPr/>
        </p:nvSpPr>
        <p:spPr bwMode="gray">
          <a:xfrm>
            <a:off x="5853114" y="4486275"/>
            <a:ext cx="428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C)</a:t>
            </a:r>
          </a:p>
        </p:txBody>
      </p:sp>
      <p:grpSp>
        <p:nvGrpSpPr>
          <p:cNvPr id="113677" name="Group 13"/>
          <p:cNvGrpSpPr>
            <a:grpSpLocks/>
          </p:cNvGrpSpPr>
          <p:nvPr/>
        </p:nvGrpSpPr>
        <p:grpSpPr bwMode="auto">
          <a:xfrm>
            <a:off x="2711450" y="2276476"/>
            <a:ext cx="1860550" cy="3324225"/>
            <a:chOff x="556" y="1674"/>
            <a:chExt cx="1172" cy="2094"/>
          </a:xfrm>
        </p:grpSpPr>
        <p:sp>
          <p:nvSpPr>
            <p:cNvPr id="113689" name="AutoShape 10"/>
            <p:cNvSpPr>
              <a:spLocks noChangeArrowheads="1"/>
            </p:cNvSpPr>
            <p:nvPr/>
          </p:nvSpPr>
          <p:spPr bwMode="auto">
            <a:xfrm>
              <a:off x="576" y="1680"/>
              <a:ext cx="1152" cy="1968"/>
            </a:xfrm>
            <a:prstGeom prst="roundRect">
              <a:avLst>
                <a:gd name="adj" fmla="val 16667"/>
              </a:avLst>
            </a:prstGeom>
            <a:gradFill rotWithShape="1">
              <a:gsLst>
                <a:gs pos="0">
                  <a:srgbClr val="CCECFF"/>
                </a:gs>
                <a:gs pos="100000">
                  <a:srgbClr val="F4FBFF"/>
                </a:gs>
              </a:gsLst>
              <a:lin ang="5400000" scaled="1"/>
            </a:gradFill>
            <a:ln w="3810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latin typeface="Verdana" panose="020B0604030504040204" pitchFamily="34" charset="0"/>
              </a:endParaRPr>
            </a:p>
          </p:txBody>
        </p:sp>
        <p:sp>
          <p:nvSpPr>
            <p:cNvPr id="113690" name="Text Box 12"/>
            <p:cNvSpPr txBox="1">
              <a:spLocks noChangeArrowheads="1"/>
            </p:cNvSpPr>
            <p:nvPr/>
          </p:nvSpPr>
          <p:spPr bwMode="auto">
            <a:xfrm>
              <a:off x="556" y="1674"/>
              <a:ext cx="1134" cy="2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sz="1400" b="1">
                  <a:solidFill>
                    <a:srgbClr val="001D3A"/>
                  </a:solidFill>
                  <a:latin typeface="Verdana" panose="020B0604030504040204" pitchFamily="34" charset="0"/>
                </a:rPr>
                <a:t>El articulo cuarto </a:t>
              </a:r>
            </a:p>
            <a:p>
              <a:pPr algn="just" eaLnBrk="1" hangingPunct="1"/>
              <a:r>
                <a:rPr lang="es-ES" altLang="es-MX" sz="1400" b="1">
                  <a:solidFill>
                    <a:srgbClr val="001D3A"/>
                  </a:solidFill>
                  <a:latin typeface="Verdana" panose="020B0604030504040204" pitchFamily="34" charset="0"/>
                </a:rPr>
                <a:t>de la ley de </a:t>
              </a:r>
            </a:p>
            <a:p>
              <a:pPr algn="just" eaLnBrk="1" hangingPunct="1"/>
              <a:r>
                <a:rPr lang="es-ES" altLang="es-MX" sz="1400" b="1">
                  <a:solidFill>
                    <a:srgbClr val="001D3A"/>
                  </a:solidFill>
                  <a:latin typeface="Verdana" panose="020B0604030504040204" pitchFamily="34" charset="0"/>
                </a:rPr>
                <a:t>quiebras </a:t>
              </a:r>
            </a:p>
            <a:p>
              <a:pPr algn="just" eaLnBrk="1" hangingPunct="1"/>
              <a:r>
                <a:rPr lang="es-ES" altLang="es-MX" sz="1400" b="1">
                  <a:solidFill>
                    <a:srgbClr val="001D3A"/>
                  </a:solidFill>
                  <a:latin typeface="Verdana" panose="020B0604030504040204" pitchFamily="34" charset="0"/>
                </a:rPr>
                <a:t>y suspensión de </a:t>
              </a:r>
            </a:p>
            <a:p>
              <a:pPr algn="just" eaLnBrk="1" hangingPunct="1"/>
              <a:r>
                <a:rPr lang="es-ES" altLang="es-MX" sz="1400" b="1">
                  <a:solidFill>
                    <a:srgbClr val="001D3A"/>
                  </a:solidFill>
                  <a:latin typeface="Verdana" panose="020B0604030504040204" pitchFamily="34" charset="0"/>
                </a:rPr>
                <a:t>pagos </a:t>
              </a:r>
            </a:p>
            <a:p>
              <a:pPr algn="just" eaLnBrk="1" hangingPunct="1"/>
              <a:r>
                <a:rPr lang="es-ES" altLang="es-MX" sz="1400" b="1">
                  <a:solidFill>
                    <a:srgbClr val="001D3A"/>
                  </a:solidFill>
                  <a:latin typeface="Verdana" panose="020B0604030504040204" pitchFamily="34" charset="0"/>
                </a:rPr>
                <a:t>dispone que </a:t>
              </a:r>
            </a:p>
            <a:p>
              <a:pPr algn="just" eaLnBrk="1" hangingPunct="1"/>
              <a:r>
                <a:rPr lang="es-ES" altLang="es-MX" sz="1400" b="1">
                  <a:solidFill>
                    <a:srgbClr val="001D3A"/>
                  </a:solidFill>
                  <a:latin typeface="Verdana" panose="020B0604030504040204" pitchFamily="34" charset="0"/>
                </a:rPr>
                <a:t>las sociedades </a:t>
              </a:r>
            </a:p>
            <a:p>
              <a:pPr algn="just" eaLnBrk="1" hangingPunct="1"/>
              <a:r>
                <a:rPr lang="es-ES" altLang="es-MX" sz="1400" b="1">
                  <a:solidFill>
                    <a:srgbClr val="001D3A"/>
                  </a:solidFill>
                  <a:latin typeface="Verdana" panose="020B0604030504040204" pitchFamily="34" charset="0"/>
                </a:rPr>
                <a:t>irregulares </a:t>
              </a:r>
            </a:p>
            <a:p>
              <a:pPr algn="just" eaLnBrk="1" hangingPunct="1"/>
              <a:r>
                <a:rPr lang="es-ES" altLang="es-MX" sz="1400" b="1">
                  <a:solidFill>
                    <a:srgbClr val="001D3A"/>
                  </a:solidFill>
                  <a:latin typeface="Verdana" panose="020B0604030504040204" pitchFamily="34" charset="0"/>
                </a:rPr>
                <a:t>podrán ser </a:t>
              </a:r>
            </a:p>
            <a:p>
              <a:pPr algn="just" eaLnBrk="1" hangingPunct="1"/>
              <a:r>
                <a:rPr lang="es-ES" altLang="es-MX" sz="1400" b="1">
                  <a:solidFill>
                    <a:srgbClr val="001D3A"/>
                  </a:solidFill>
                  <a:latin typeface="Verdana" panose="020B0604030504040204" pitchFamily="34" charset="0"/>
                </a:rPr>
                <a:t>declaradas </a:t>
              </a:r>
            </a:p>
            <a:p>
              <a:pPr algn="just" eaLnBrk="1" hangingPunct="1"/>
              <a:r>
                <a:rPr lang="es-ES" altLang="es-MX" sz="1400" b="1">
                  <a:solidFill>
                    <a:srgbClr val="001D3A"/>
                  </a:solidFill>
                  <a:latin typeface="Verdana" panose="020B0604030504040204" pitchFamily="34" charset="0"/>
                </a:rPr>
                <a:t>en quiebra  y dicha quiebra </a:t>
              </a:r>
            </a:p>
            <a:p>
              <a:pPr algn="just" eaLnBrk="1" hangingPunct="1"/>
              <a:r>
                <a:rPr lang="es-ES" altLang="es-MX" sz="1400" b="1">
                  <a:solidFill>
                    <a:srgbClr val="001D3A"/>
                  </a:solidFill>
                  <a:latin typeface="Verdana" panose="020B0604030504040204" pitchFamily="34" charset="0"/>
                </a:rPr>
                <a:t>.</a:t>
              </a:r>
            </a:p>
            <a:p>
              <a:pPr algn="just" eaLnBrk="1" hangingPunct="1"/>
              <a:endParaRPr lang="en-US" altLang="es-MX" sz="1400">
                <a:solidFill>
                  <a:srgbClr val="001D3A"/>
                </a:solidFill>
                <a:latin typeface="Verdana" panose="020B0604030504040204" pitchFamily="34" charset="0"/>
              </a:endParaRPr>
            </a:p>
          </p:txBody>
        </p:sp>
      </p:grpSp>
      <p:grpSp>
        <p:nvGrpSpPr>
          <p:cNvPr id="113678" name="Group 14"/>
          <p:cNvGrpSpPr>
            <a:grpSpLocks/>
          </p:cNvGrpSpPr>
          <p:nvPr/>
        </p:nvGrpSpPr>
        <p:grpSpPr bwMode="auto">
          <a:xfrm>
            <a:off x="7772401" y="2286001"/>
            <a:ext cx="2068513" cy="3300271"/>
            <a:chOff x="576" y="1680"/>
            <a:chExt cx="1152" cy="1968"/>
          </a:xfrm>
        </p:grpSpPr>
        <p:sp>
          <p:nvSpPr>
            <p:cNvPr id="113687" name="AutoShape 15"/>
            <p:cNvSpPr>
              <a:spLocks noChangeArrowheads="1"/>
            </p:cNvSpPr>
            <p:nvPr/>
          </p:nvSpPr>
          <p:spPr bwMode="auto">
            <a:xfrm>
              <a:off x="576" y="1680"/>
              <a:ext cx="1152" cy="1968"/>
            </a:xfrm>
            <a:prstGeom prst="roundRect">
              <a:avLst>
                <a:gd name="adj" fmla="val 16667"/>
              </a:avLst>
            </a:prstGeom>
            <a:gradFill rotWithShape="1">
              <a:gsLst>
                <a:gs pos="0">
                  <a:srgbClr val="CCECFF"/>
                </a:gs>
                <a:gs pos="100000">
                  <a:srgbClr val="F4FBFF"/>
                </a:gs>
              </a:gsLst>
              <a:lin ang="5400000" scaled="1"/>
            </a:gradFill>
            <a:ln w="3810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latin typeface="Verdana" panose="020B0604030504040204" pitchFamily="34" charset="0"/>
              </a:endParaRPr>
            </a:p>
          </p:txBody>
        </p:sp>
        <p:sp>
          <p:nvSpPr>
            <p:cNvPr id="103448" name="Text Box 16"/>
            <p:cNvSpPr txBox="1">
              <a:spLocks noChangeArrowheads="1"/>
            </p:cNvSpPr>
            <p:nvPr/>
          </p:nvSpPr>
          <p:spPr bwMode="auto">
            <a:xfrm>
              <a:off x="624" y="1824"/>
              <a:ext cx="1073" cy="1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ES" sz="1600" b="1" dirty="0">
                  <a:solidFill>
                    <a:srgbClr val="001D3A"/>
                  </a:solidFill>
                  <a:latin typeface="+mn-lt"/>
                </a:rPr>
                <a:t>Provocara </a:t>
              </a:r>
            </a:p>
            <a:p>
              <a:pPr algn="just" eaLnBrk="1" hangingPunct="1">
                <a:defRPr/>
              </a:pPr>
              <a:r>
                <a:rPr lang="es-ES" sz="1600" b="1" dirty="0">
                  <a:solidFill>
                    <a:srgbClr val="001D3A"/>
                  </a:solidFill>
                  <a:latin typeface="+mn-lt"/>
                </a:rPr>
                <a:t>la de los </a:t>
              </a:r>
            </a:p>
            <a:p>
              <a:pPr algn="just" eaLnBrk="1" hangingPunct="1">
                <a:defRPr/>
              </a:pPr>
              <a:r>
                <a:rPr lang="es-ES" sz="1600" b="1" dirty="0">
                  <a:solidFill>
                    <a:srgbClr val="001D3A"/>
                  </a:solidFill>
                  <a:latin typeface="+mn-lt"/>
                </a:rPr>
                <a:t>socios </a:t>
              </a:r>
            </a:p>
            <a:p>
              <a:pPr algn="just" eaLnBrk="1" hangingPunct="1">
                <a:defRPr/>
              </a:pPr>
              <a:r>
                <a:rPr lang="es-ES" sz="1600" b="1" dirty="0">
                  <a:solidFill>
                    <a:srgbClr val="001D3A"/>
                  </a:solidFill>
                  <a:latin typeface="+mn-lt"/>
                </a:rPr>
                <a:t>ilimitadamente </a:t>
              </a:r>
            </a:p>
            <a:p>
              <a:pPr algn="just" eaLnBrk="1" hangingPunct="1">
                <a:defRPr/>
              </a:pPr>
              <a:r>
                <a:rPr lang="es-ES" sz="1600" b="1" dirty="0">
                  <a:solidFill>
                    <a:srgbClr val="001D3A"/>
                  </a:solidFill>
                  <a:latin typeface="+mn-lt"/>
                </a:rPr>
                <a:t>responsables.</a:t>
              </a:r>
            </a:p>
            <a:p>
              <a:pPr eaLnBrk="1" hangingPunct="1">
                <a:defRPr/>
              </a:pPr>
              <a:r>
                <a:rPr lang="es-ES" sz="1600" b="1" dirty="0">
                  <a:solidFill>
                    <a:srgbClr val="001D3A"/>
                  </a:solidFill>
                  <a:latin typeface="+mn-lt"/>
                </a:rPr>
                <a:t>Por otra parte la irregularidad impedirá que pueda acogerse a los beneficios de la suspensión de pagos </a:t>
              </a:r>
              <a:endParaRPr lang="en-US" sz="1600" b="1" dirty="0">
                <a:solidFill>
                  <a:srgbClr val="001D3A"/>
                </a:solidFill>
                <a:latin typeface="+mn-lt"/>
              </a:endParaRPr>
            </a:p>
          </p:txBody>
        </p:sp>
      </p:grpSp>
      <p:grpSp>
        <p:nvGrpSpPr>
          <p:cNvPr id="113679" name="Group 24"/>
          <p:cNvGrpSpPr>
            <a:grpSpLocks/>
          </p:cNvGrpSpPr>
          <p:nvPr/>
        </p:nvGrpSpPr>
        <p:grpSpPr bwMode="auto">
          <a:xfrm>
            <a:off x="4648200" y="1571625"/>
            <a:ext cx="3048000" cy="693738"/>
            <a:chOff x="1920" y="990"/>
            <a:chExt cx="1920" cy="437"/>
          </a:xfrm>
        </p:grpSpPr>
        <p:sp>
          <p:nvSpPr>
            <p:cNvPr id="103445" name="AutoShape 18"/>
            <p:cNvSpPr>
              <a:spLocks noChangeArrowheads="1"/>
            </p:cNvSpPr>
            <p:nvPr/>
          </p:nvSpPr>
          <p:spPr bwMode="gray">
            <a:xfrm>
              <a:off x="1920" y="990"/>
              <a:ext cx="1920" cy="437"/>
            </a:xfrm>
            <a:prstGeom prst="can">
              <a:avLst>
                <a:gd name="adj" fmla="val 32032"/>
              </a:avLst>
            </a:prstGeom>
            <a:ln/>
          </p:spPr>
          <p:style>
            <a:lnRef idx="1">
              <a:schemeClr val="accent3"/>
            </a:lnRef>
            <a:fillRef idx="2">
              <a:schemeClr val="accent3"/>
            </a:fillRef>
            <a:effectRef idx="1">
              <a:schemeClr val="accent3"/>
            </a:effectRef>
            <a:fontRef idx="minor">
              <a:schemeClr val="dk1"/>
            </a:fontRef>
          </p:style>
          <p:txBody>
            <a:bodyPr wrap="none" anchor="ctr"/>
            <a:lstStyle/>
            <a:p>
              <a:pPr>
                <a:defRPr/>
              </a:pPr>
              <a:endParaRPr lang="es-MX" dirty="0"/>
            </a:p>
          </p:txBody>
        </p:sp>
        <p:sp>
          <p:nvSpPr>
            <p:cNvPr id="23" name="Text Box 20"/>
            <p:cNvSpPr txBox="1">
              <a:spLocks noChangeArrowheads="1"/>
            </p:cNvSpPr>
            <p:nvPr/>
          </p:nvSpPr>
          <p:spPr bwMode="gray">
            <a:xfrm>
              <a:off x="2424" y="1162"/>
              <a:ext cx="987" cy="252"/>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a:spAutoFit/>
            </a:bodyPr>
            <a:lstStyle/>
            <a:p>
              <a:pPr>
                <a:defRPr/>
              </a:pPr>
              <a:r>
                <a:rPr lang="en-US" sz="2000" b="1" dirty="0"/>
                <a:t>SOCIEDADES</a:t>
              </a:r>
            </a:p>
          </p:txBody>
        </p:sp>
      </p:grpSp>
      <p:grpSp>
        <p:nvGrpSpPr>
          <p:cNvPr id="113680" name="Group 25"/>
          <p:cNvGrpSpPr>
            <a:grpSpLocks/>
          </p:cNvGrpSpPr>
          <p:nvPr/>
        </p:nvGrpSpPr>
        <p:grpSpPr bwMode="auto">
          <a:xfrm>
            <a:off x="4648200" y="5543550"/>
            <a:ext cx="3048000" cy="685800"/>
            <a:chOff x="1920" y="3492"/>
            <a:chExt cx="1920" cy="432"/>
          </a:xfrm>
        </p:grpSpPr>
        <p:sp>
          <p:nvSpPr>
            <p:cNvPr id="113683" name="AutoShape 21"/>
            <p:cNvSpPr>
              <a:spLocks noChangeArrowheads="1"/>
            </p:cNvSpPr>
            <p:nvPr/>
          </p:nvSpPr>
          <p:spPr bwMode="gray">
            <a:xfrm>
              <a:off x="1920" y="3492"/>
              <a:ext cx="1920" cy="432"/>
            </a:xfrm>
            <a:prstGeom prst="can">
              <a:avLst>
                <a:gd name="adj" fmla="val 32032"/>
              </a:avLst>
            </a:prstGeom>
            <a:gradFill rotWithShape="1">
              <a:gsLst>
                <a:gs pos="0">
                  <a:srgbClr val="1F571E"/>
                </a:gs>
                <a:gs pos="50000">
                  <a:srgbClr val="44BD41"/>
                </a:gs>
                <a:gs pos="100000">
                  <a:srgbClr val="1F571E"/>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3684" name="Text Box 22"/>
            <p:cNvSpPr txBox="1">
              <a:spLocks noChangeArrowheads="1"/>
            </p:cNvSpPr>
            <p:nvPr/>
          </p:nvSpPr>
          <p:spPr bwMode="gray">
            <a:xfrm>
              <a:off x="2333" y="3657"/>
              <a:ext cx="1295" cy="252"/>
            </a:xfrm>
            <a:prstGeom prst="rect">
              <a:avLst/>
            </a:prstGeom>
            <a:noFill/>
            <a:ln>
              <a:noFill/>
            </a:ln>
            <a:effectLst>
              <a:outerShdw dist="45791" dir="2021404"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sz="2000" b="1"/>
                <a:t>IRREGULARES</a:t>
              </a:r>
            </a:p>
          </p:txBody>
        </p:sp>
      </p:grpSp>
      <p:sp>
        <p:nvSpPr>
          <p:cNvPr id="2" name="AutoShape 2" descr="Resultado de imagen para QUIEBRA"/>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8300" y="716703"/>
            <a:ext cx="2762250" cy="15345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7555450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nodeType="clickEffect">
                                  <p:stCondLst>
                                    <p:cond delay="0"/>
                                  </p:stCondLst>
                                  <p:iterate type="lt">
                                    <p:tmPct val="10000"/>
                                  </p:iterate>
                                  <p:childTnLst>
                                    <p:set>
                                      <p:cBhvr>
                                        <p:cTn id="6" dur="1" fill="hold">
                                          <p:stCondLst>
                                            <p:cond delay="0"/>
                                          </p:stCondLst>
                                        </p:cTn>
                                        <p:tgtEl>
                                          <p:spTgt spid="229378"/>
                                        </p:tgtEl>
                                        <p:attrNameLst>
                                          <p:attrName>style.visibility</p:attrName>
                                        </p:attrNameLst>
                                      </p:cBhvr>
                                      <p:to>
                                        <p:strVal val="visible"/>
                                      </p:to>
                                    </p:set>
                                    <p:animEffect transition="in" filter="fade">
                                      <p:cBhvr>
                                        <p:cTn id="7" dur="1000"/>
                                        <p:tgtEl>
                                          <p:spTgt spid="229378"/>
                                        </p:tgtEl>
                                      </p:cBhvr>
                                    </p:animEffect>
                                    <p:anim calcmode="lin" valueType="num">
                                      <p:cBhvr>
                                        <p:cTn id="8" dur="1000" fill="hold"/>
                                        <p:tgtEl>
                                          <p:spTgt spid="229378"/>
                                        </p:tgtEl>
                                        <p:attrNameLst>
                                          <p:attrName>ppt_x</p:attrName>
                                        </p:attrNameLst>
                                      </p:cBhvr>
                                      <p:tavLst>
                                        <p:tav tm="0">
                                          <p:val>
                                            <p:strVal val="#ppt_x-.1"/>
                                          </p:val>
                                        </p:tav>
                                        <p:tav tm="100000">
                                          <p:val>
                                            <p:strVal val="#ppt_x"/>
                                          </p:val>
                                        </p:tav>
                                      </p:tavLst>
                                    </p:anim>
                                    <p:anim calcmode="lin" valueType="num">
                                      <p:cBhvr>
                                        <p:cTn id="9" dur="1000" fill="hold"/>
                                        <p:tgtEl>
                                          <p:spTgt spid="2293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0402" name="Rectangle 2"/>
          <p:cNvSpPr>
            <a:spLocks noGrp="1" noChangeArrowheads="1"/>
          </p:cNvSpPr>
          <p:nvPr>
            <p:ph type="title" idx="4294967295"/>
          </p:nvPr>
        </p:nvSpPr>
        <p:spPr>
          <a:xfrm rot="21026545">
            <a:off x="0" y="1060450"/>
            <a:ext cx="8891588" cy="3871913"/>
          </a:xfrm>
        </p:spPr>
        <p:txBody>
          <a:bodyPr/>
          <a:lstStyle/>
          <a:p>
            <a:pPr marL="54864" fontAlgn="auto">
              <a:spcAft>
                <a:spcPts val="0"/>
              </a:spcAft>
              <a:defRPr/>
            </a:pPr>
            <a:r>
              <a:rPr lang="es-ES" sz="6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rPr>
              <a:t>CLASIFICACION DE LAS SOCIEDADES MERCANTILES</a:t>
            </a:r>
          </a:p>
        </p:txBody>
      </p:sp>
      <p:pic>
        <p:nvPicPr>
          <p:cNvPr id="96260" name="Picture 4" descr="http://www.unimarkconsultores.com.mx/img/dcorporativ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6745" y="4339273"/>
            <a:ext cx="2359025" cy="19907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101167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iterate type="lt">
                                    <p:tmAbs val="75"/>
                                  </p:iterate>
                                  <p:childTnLst>
                                    <p:set>
                                      <p:cBhvr>
                                        <p:cTn id="6" dur="1" fill="hold">
                                          <p:stCondLst>
                                            <p:cond delay="74"/>
                                          </p:stCondLst>
                                        </p:cTn>
                                        <p:tgtEl>
                                          <p:spTgt spid="23040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8" presetClass="emph" presetSubtype="0" fill="hold" nodeType="clickEffect">
                                  <p:stCondLst>
                                    <p:cond delay="0"/>
                                  </p:stCondLst>
                                  <p:childTnLst>
                                    <p:animRot by="21600000">
                                      <p:cBhvr>
                                        <p:cTn id="10" dur="2000" fill="hold"/>
                                        <p:tgtEl>
                                          <p:spTgt spid="9626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AutoShape 23"/>
          <p:cNvSpPr>
            <a:spLocks noChangeArrowheads="1"/>
          </p:cNvSpPr>
          <p:nvPr/>
        </p:nvSpPr>
        <p:spPr bwMode="gray">
          <a:xfrm>
            <a:off x="5181601" y="4876801"/>
            <a:ext cx="2036763" cy="525463"/>
          </a:xfrm>
          <a:prstGeom prst="downArrow">
            <a:avLst>
              <a:gd name="adj1" fmla="val 56417"/>
              <a:gd name="adj2" fmla="val 48338"/>
            </a:avLst>
          </a:prstGeom>
          <a:blipFill dpi="0" rotWithShape="1">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5715" name="AutoShape 26"/>
          <p:cNvSpPr>
            <a:spLocks noChangeArrowheads="1"/>
          </p:cNvSpPr>
          <p:nvPr/>
        </p:nvSpPr>
        <p:spPr bwMode="gray">
          <a:xfrm rot="10800000">
            <a:off x="5181601" y="2522538"/>
            <a:ext cx="2036763" cy="525462"/>
          </a:xfrm>
          <a:prstGeom prst="downArrow">
            <a:avLst>
              <a:gd name="adj1" fmla="val 56417"/>
              <a:gd name="adj2" fmla="val 48338"/>
            </a:avLst>
          </a:prstGeom>
          <a:blipFill dpi="0" rotWithShape="1">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5716" name="AutoShape 11"/>
          <p:cNvSpPr>
            <a:spLocks noChangeArrowheads="1"/>
          </p:cNvSpPr>
          <p:nvPr/>
        </p:nvSpPr>
        <p:spPr bwMode="gray">
          <a:xfrm>
            <a:off x="4648200" y="2895600"/>
            <a:ext cx="685800" cy="2057400"/>
          </a:xfrm>
          <a:prstGeom prst="leftArrow">
            <a:avLst>
              <a:gd name="adj1" fmla="val 62037"/>
              <a:gd name="adj2" fmla="val 54861"/>
            </a:avLst>
          </a:prstGeom>
          <a:blipFill dpi="0" rotWithShape="1">
            <a:blip r:embed="rId4"/>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5717" name="AutoShape 17"/>
          <p:cNvSpPr>
            <a:spLocks noChangeArrowheads="1"/>
          </p:cNvSpPr>
          <p:nvPr/>
        </p:nvSpPr>
        <p:spPr bwMode="gray">
          <a:xfrm>
            <a:off x="7010400" y="2895600"/>
            <a:ext cx="685800" cy="2057400"/>
          </a:xfrm>
          <a:prstGeom prst="rightArrow">
            <a:avLst>
              <a:gd name="adj1" fmla="val 61269"/>
              <a:gd name="adj2" fmla="val 54398"/>
            </a:avLst>
          </a:prstGeom>
          <a:blipFill dpi="0" rotWithShape="1">
            <a:blip r:embed="rId5"/>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5718" name="AutoShape 4"/>
          <p:cNvSpPr>
            <a:spLocks noChangeArrowheads="1"/>
          </p:cNvSpPr>
          <p:nvPr/>
        </p:nvSpPr>
        <p:spPr bwMode="gray">
          <a:xfrm>
            <a:off x="5176838" y="4252913"/>
            <a:ext cx="1981200" cy="685800"/>
          </a:xfrm>
          <a:prstGeom prst="can">
            <a:avLst>
              <a:gd name="adj" fmla="val 25000"/>
            </a:avLst>
          </a:prstGeom>
          <a:gradFill rotWithShape="1">
            <a:gsLst>
              <a:gs pos="0">
                <a:srgbClr val="765E2F"/>
              </a:gs>
              <a:gs pos="50000">
                <a:srgbClr val="FFCC66"/>
              </a:gs>
              <a:gs pos="100000">
                <a:srgbClr val="765E2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5719" name="AutoShape 5"/>
          <p:cNvSpPr>
            <a:spLocks noChangeArrowheads="1"/>
          </p:cNvSpPr>
          <p:nvPr/>
        </p:nvSpPr>
        <p:spPr bwMode="gray">
          <a:xfrm>
            <a:off x="5176838" y="3638550"/>
            <a:ext cx="1981200" cy="685800"/>
          </a:xfrm>
          <a:prstGeom prst="can">
            <a:avLst>
              <a:gd name="adj" fmla="val 25000"/>
            </a:avLst>
          </a:prstGeom>
          <a:gradFill rotWithShape="1">
            <a:gsLst>
              <a:gs pos="0">
                <a:srgbClr val="765E2F"/>
              </a:gs>
              <a:gs pos="50000">
                <a:srgbClr val="FFCC66"/>
              </a:gs>
              <a:gs pos="100000">
                <a:srgbClr val="765E2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5720" name="AutoShape 6"/>
          <p:cNvSpPr>
            <a:spLocks noChangeArrowheads="1"/>
          </p:cNvSpPr>
          <p:nvPr/>
        </p:nvSpPr>
        <p:spPr bwMode="gray">
          <a:xfrm>
            <a:off x="5176838" y="3009900"/>
            <a:ext cx="1981200" cy="685800"/>
          </a:xfrm>
          <a:prstGeom prst="can">
            <a:avLst>
              <a:gd name="adj" fmla="val 25000"/>
            </a:avLst>
          </a:prstGeom>
          <a:gradFill rotWithShape="1">
            <a:gsLst>
              <a:gs pos="0">
                <a:srgbClr val="765E2F"/>
              </a:gs>
              <a:gs pos="50000">
                <a:srgbClr val="FFCC66"/>
              </a:gs>
              <a:gs pos="100000">
                <a:srgbClr val="765E2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5721" name="Text Box 7"/>
          <p:cNvSpPr txBox="1">
            <a:spLocks noChangeArrowheads="1"/>
          </p:cNvSpPr>
          <p:nvPr/>
        </p:nvSpPr>
        <p:spPr bwMode="gray">
          <a:xfrm>
            <a:off x="5853114" y="3243264"/>
            <a:ext cx="3762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1.</a:t>
            </a:r>
          </a:p>
        </p:txBody>
      </p:sp>
      <p:sp>
        <p:nvSpPr>
          <p:cNvPr id="115722" name="Text Box 8"/>
          <p:cNvSpPr txBox="1">
            <a:spLocks noChangeArrowheads="1"/>
          </p:cNvSpPr>
          <p:nvPr/>
        </p:nvSpPr>
        <p:spPr bwMode="gray">
          <a:xfrm>
            <a:off x="5853114" y="3871914"/>
            <a:ext cx="3762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2.</a:t>
            </a:r>
          </a:p>
        </p:txBody>
      </p:sp>
      <p:sp>
        <p:nvSpPr>
          <p:cNvPr id="115723" name="Text Box 9"/>
          <p:cNvSpPr txBox="1">
            <a:spLocks noChangeArrowheads="1"/>
          </p:cNvSpPr>
          <p:nvPr/>
        </p:nvSpPr>
        <p:spPr bwMode="gray">
          <a:xfrm>
            <a:off x="5853114" y="4486275"/>
            <a:ext cx="3762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3.</a:t>
            </a:r>
          </a:p>
        </p:txBody>
      </p:sp>
      <p:grpSp>
        <p:nvGrpSpPr>
          <p:cNvPr id="105484" name="Group 13"/>
          <p:cNvGrpSpPr>
            <a:grpSpLocks/>
          </p:cNvGrpSpPr>
          <p:nvPr/>
        </p:nvGrpSpPr>
        <p:grpSpPr bwMode="auto">
          <a:xfrm>
            <a:off x="2711450" y="2276476"/>
            <a:ext cx="1860550" cy="3133725"/>
            <a:chOff x="556" y="1674"/>
            <a:chExt cx="1172" cy="1974"/>
          </a:xfrm>
          <a:effectLst>
            <a:reflection blurRad="6350" stA="52000" endA="300" endPos="35000" dir="5400000" sy="-100000" algn="bl" rotWithShape="0"/>
          </a:effectLst>
        </p:grpSpPr>
        <p:sp>
          <p:nvSpPr>
            <p:cNvPr id="105496" name="AutoShape 10"/>
            <p:cNvSpPr>
              <a:spLocks noChangeArrowheads="1"/>
            </p:cNvSpPr>
            <p:nvPr/>
          </p:nvSpPr>
          <p:spPr bwMode="auto">
            <a:xfrm>
              <a:off x="576" y="1680"/>
              <a:ext cx="1152" cy="1968"/>
            </a:xfrm>
            <a:prstGeom prst="roundRect">
              <a:avLst>
                <a:gd name="adj" fmla="val 16667"/>
              </a:avLst>
            </a:prstGeom>
            <a:gradFill rotWithShape="1">
              <a:gsLst>
                <a:gs pos="0">
                  <a:srgbClr val="CCECFF"/>
                </a:gs>
                <a:gs pos="100000">
                  <a:srgbClr val="F4FBFF"/>
                </a:gs>
              </a:gsLst>
              <a:lin ang="5400000" scaled="1"/>
            </a:gradFill>
            <a:ln w="38100">
              <a:solidFill>
                <a:srgbClr val="FFFFFF"/>
              </a:solidFill>
              <a:round/>
              <a:headEnd/>
              <a:tailEnd/>
            </a:ln>
          </p:spPr>
          <p:txBody>
            <a:bodyPr wrap="none" anchor="ctr"/>
            <a:lstStyle/>
            <a:p>
              <a:pPr>
                <a:defRPr/>
              </a:pPr>
              <a:endParaRPr lang="es-MX" dirty="0">
                <a:latin typeface="Verdana" pitchFamily="34" charset="0"/>
                <a:cs typeface="Arial" charset="0"/>
              </a:endParaRPr>
            </a:p>
          </p:txBody>
        </p:sp>
        <p:sp>
          <p:nvSpPr>
            <p:cNvPr id="105497" name="Text Box 12"/>
            <p:cNvSpPr txBox="1">
              <a:spLocks noChangeArrowheads="1"/>
            </p:cNvSpPr>
            <p:nvPr/>
          </p:nvSpPr>
          <p:spPr bwMode="auto">
            <a:xfrm>
              <a:off x="556" y="1674"/>
              <a:ext cx="1134" cy="1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ES" sz="1400" b="1" dirty="0">
                  <a:solidFill>
                    <a:srgbClr val="001D3A"/>
                  </a:solidFill>
                  <a:latin typeface="Verdana" pitchFamily="34" charset="0"/>
                </a:rPr>
                <a:t> A) </a:t>
              </a:r>
              <a:r>
                <a:rPr lang="es-ES" sz="1600" b="1" dirty="0">
                  <a:solidFill>
                    <a:srgbClr val="001D3A"/>
                  </a:solidFill>
                  <a:latin typeface="Verdana" pitchFamily="34" charset="0"/>
                </a:rPr>
                <a:t>Sociedad en nombre colectivo.</a:t>
              </a:r>
            </a:p>
            <a:p>
              <a:pPr algn="just" eaLnBrk="1" hangingPunct="1">
                <a:defRPr/>
              </a:pPr>
              <a:r>
                <a:rPr lang="es-ES" sz="1600" b="1" dirty="0">
                  <a:solidFill>
                    <a:srgbClr val="001D3A"/>
                  </a:solidFill>
                  <a:latin typeface="Verdana" pitchFamily="34" charset="0"/>
                </a:rPr>
                <a:t>B) Sociedad en comandita simple.</a:t>
              </a:r>
            </a:p>
            <a:p>
              <a:pPr algn="just" eaLnBrk="1" hangingPunct="1">
                <a:defRPr/>
              </a:pPr>
              <a:r>
                <a:rPr lang="es-ES" sz="1600" b="1" dirty="0">
                  <a:solidFill>
                    <a:srgbClr val="001D3A"/>
                  </a:solidFill>
                  <a:latin typeface="Verdana" pitchFamily="34" charset="0"/>
                </a:rPr>
                <a:t>C) Sociedad de responsabilidad limitada</a:t>
              </a:r>
            </a:p>
            <a:p>
              <a:pPr algn="just" eaLnBrk="1" hangingPunct="1">
                <a:defRPr/>
              </a:pPr>
              <a:endParaRPr lang="es-ES" sz="1600" b="1" dirty="0">
                <a:solidFill>
                  <a:srgbClr val="001D3A"/>
                </a:solidFill>
                <a:latin typeface="Verdana" pitchFamily="34" charset="0"/>
              </a:endParaRPr>
            </a:p>
            <a:p>
              <a:pPr algn="just" eaLnBrk="1" hangingPunct="1">
                <a:defRPr/>
              </a:pPr>
              <a:endParaRPr lang="en-US" sz="1600" dirty="0">
                <a:solidFill>
                  <a:srgbClr val="001D3A"/>
                </a:solidFill>
                <a:latin typeface="Verdana" pitchFamily="34" charset="0"/>
              </a:endParaRPr>
            </a:p>
          </p:txBody>
        </p:sp>
      </p:grpSp>
      <p:grpSp>
        <p:nvGrpSpPr>
          <p:cNvPr id="105485" name="Group 14"/>
          <p:cNvGrpSpPr>
            <a:grpSpLocks/>
          </p:cNvGrpSpPr>
          <p:nvPr/>
        </p:nvGrpSpPr>
        <p:grpSpPr bwMode="auto">
          <a:xfrm>
            <a:off x="7772400" y="2286000"/>
            <a:ext cx="1828800" cy="3124200"/>
            <a:chOff x="576" y="1680"/>
            <a:chExt cx="1152" cy="1968"/>
          </a:xfrm>
          <a:effectLst>
            <a:reflection blurRad="6350" stA="50000" endA="300" endPos="55000" dir="5400000" sy="-100000" algn="bl" rotWithShape="0"/>
          </a:effectLst>
        </p:grpSpPr>
        <p:sp>
          <p:nvSpPr>
            <p:cNvPr id="105494" name="AutoShape 15"/>
            <p:cNvSpPr>
              <a:spLocks noChangeArrowheads="1"/>
            </p:cNvSpPr>
            <p:nvPr/>
          </p:nvSpPr>
          <p:spPr bwMode="auto">
            <a:xfrm>
              <a:off x="576" y="1680"/>
              <a:ext cx="1152" cy="1968"/>
            </a:xfrm>
            <a:prstGeom prst="roundRect">
              <a:avLst>
                <a:gd name="adj" fmla="val 16667"/>
              </a:avLst>
            </a:prstGeom>
            <a:gradFill rotWithShape="1">
              <a:gsLst>
                <a:gs pos="0">
                  <a:srgbClr val="CCECFF"/>
                </a:gs>
                <a:gs pos="100000">
                  <a:srgbClr val="F4FBFF"/>
                </a:gs>
              </a:gsLst>
              <a:lin ang="5400000" scaled="1"/>
            </a:gradFill>
            <a:ln w="38100">
              <a:solidFill>
                <a:srgbClr val="FFFFFF"/>
              </a:solidFill>
              <a:round/>
              <a:headEnd/>
              <a:tailEnd/>
            </a:ln>
          </p:spPr>
          <p:txBody>
            <a:bodyPr wrap="none" anchor="ctr"/>
            <a:lstStyle/>
            <a:p>
              <a:pPr>
                <a:defRPr/>
              </a:pPr>
              <a:endParaRPr lang="es-MX" dirty="0">
                <a:latin typeface="Verdana" pitchFamily="34" charset="0"/>
                <a:cs typeface="Arial" charset="0"/>
              </a:endParaRPr>
            </a:p>
          </p:txBody>
        </p:sp>
        <p:sp>
          <p:nvSpPr>
            <p:cNvPr id="105495" name="Text Box 16"/>
            <p:cNvSpPr txBox="1">
              <a:spLocks noChangeArrowheads="1"/>
            </p:cNvSpPr>
            <p:nvPr/>
          </p:nvSpPr>
          <p:spPr bwMode="auto">
            <a:xfrm>
              <a:off x="624" y="1824"/>
              <a:ext cx="1073" cy="1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MX" sz="1400" b="1" dirty="0">
                  <a:solidFill>
                    <a:srgbClr val="001D3A"/>
                  </a:solidFill>
                  <a:latin typeface="Verdana" pitchFamily="34" charset="0"/>
                </a:rPr>
                <a:t>D) </a:t>
              </a:r>
              <a:r>
                <a:rPr lang="es-ES" sz="1600" b="1" dirty="0">
                  <a:solidFill>
                    <a:srgbClr val="001D3A"/>
                  </a:solidFill>
                  <a:latin typeface="Verdana" pitchFamily="34" charset="0"/>
                </a:rPr>
                <a:t>Sociedad anónima.</a:t>
              </a:r>
            </a:p>
            <a:p>
              <a:pPr algn="just" eaLnBrk="1" hangingPunct="1">
                <a:defRPr/>
              </a:pPr>
              <a:r>
                <a:rPr lang="es-ES" sz="1600" b="1" dirty="0">
                  <a:solidFill>
                    <a:srgbClr val="001D3A"/>
                  </a:solidFill>
                  <a:latin typeface="Verdana" pitchFamily="34" charset="0"/>
                </a:rPr>
                <a:t>E) Sociedad en comandita por acciones.</a:t>
              </a:r>
            </a:p>
            <a:p>
              <a:pPr algn="just" eaLnBrk="1" hangingPunct="1">
                <a:defRPr/>
              </a:pPr>
              <a:r>
                <a:rPr lang="es-ES" sz="1600" b="1" dirty="0">
                  <a:solidFill>
                    <a:srgbClr val="001D3A"/>
                  </a:solidFill>
                  <a:latin typeface="Verdana" pitchFamily="34" charset="0"/>
                </a:rPr>
                <a:t>F) Sociedad cooperativa</a:t>
              </a:r>
              <a:r>
                <a:rPr lang="es-MX" sz="1600" b="1" dirty="0">
                  <a:solidFill>
                    <a:srgbClr val="001D3A"/>
                  </a:solidFill>
                  <a:latin typeface="Verdana" pitchFamily="34" charset="0"/>
                </a:rPr>
                <a:t> </a:t>
              </a:r>
              <a:endParaRPr lang="es-ES" sz="1600" b="1" dirty="0">
                <a:solidFill>
                  <a:srgbClr val="001D3A"/>
                </a:solidFill>
                <a:latin typeface="Verdana" pitchFamily="34" charset="0"/>
              </a:endParaRPr>
            </a:p>
          </p:txBody>
        </p:sp>
      </p:grpSp>
      <p:grpSp>
        <p:nvGrpSpPr>
          <p:cNvPr id="105486" name="Group 24"/>
          <p:cNvGrpSpPr>
            <a:grpSpLocks/>
          </p:cNvGrpSpPr>
          <p:nvPr/>
        </p:nvGrpSpPr>
        <p:grpSpPr bwMode="auto">
          <a:xfrm>
            <a:off x="4648200" y="1571626"/>
            <a:ext cx="3048000" cy="981075"/>
            <a:chOff x="1920" y="990"/>
            <a:chExt cx="1920" cy="618"/>
          </a:xfrm>
          <a:solidFill>
            <a:srgbClr val="92D050"/>
          </a:solidFill>
          <a:effectLst>
            <a:outerShdw blurRad="50800" dist="38100" dir="8100000" algn="tr" rotWithShape="0">
              <a:prstClr val="black">
                <a:alpha val="40000"/>
              </a:prstClr>
            </a:outerShdw>
          </a:effectLst>
        </p:grpSpPr>
        <p:sp>
          <p:nvSpPr>
            <p:cNvPr id="105492" name="AutoShape 18"/>
            <p:cNvSpPr>
              <a:spLocks noChangeArrowheads="1"/>
            </p:cNvSpPr>
            <p:nvPr/>
          </p:nvSpPr>
          <p:spPr bwMode="gray">
            <a:xfrm>
              <a:off x="1920" y="990"/>
              <a:ext cx="1920" cy="437"/>
            </a:xfrm>
            <a:prstGeom prst="can">
              <a:avLst>
                <a:gd name="adj" fmla="val 320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es-MX" dirty="0">
                <a:latin typeface="Arial" charset="0"/>
                <a:cs typeface="Arial" charset="0"/>
              </a:endParaRPr>
            </a:p>
          </p:txBody>
        </p:sp>
        <p:sp>
          <p:nvSpPr>
            <p:cNvPr id="23" name="Text Box 20"/>
            <p:cNvSpPr txBox="1">
              <a:spLocks noChangeArrowheads="1"/>
            </p:cNvSpPr>
            <p:nvPr/>
          </p:nvSpPr>
          <p:spPr bwMode="gray">
            <a:xfrm>
              <a:off x="2424" y="1162"/>
              <a:ext cx="1059" cy="446"/>
            </a:xfrm>
            <a:prstGeom prst="rect">
              <a:avLst/>
            </a:prstGeom>
            <a:noFill/>
            <a:ln w="9525">
              <a:noFill/>
              <a:miter lim="800000"/>
              <a:headEnd/>
              <a:tailEnd/>
            </a:ln>
            <a:effectLst>
              <a:outerShdw dist="45791" dir="2021404" algn="ctr" rotWithShape="0">
                <a:schemeClr val="bg2">
                  <a:alpha val="50000"/>
                </a:schemeClr>
              </a:outerShdw>
            </a:effectLst>
          </p:spPr>
          <p:txBody>
            <a:bodyPr wrap="none">
              <a:spAutoFit/>
            </a:bodyPr>
            <a:lstStyle/>
            <a:p>
              <a:pPr>
                <a:defRPr/>
              </a:pPr>
              <a:r>
                <a:rPr lang="en-US" sz="2000" b="1" dirty="0">
                  <a:solidFill>
                    <a:srgbClr val="FFFFFF"/>
                  </a:solidFill>
                  <a:latin typeface="Arial" charset="0"/>
                  <a:cs typeface="Arial" charset="0"/>
                </a:rPr>
                <a:t>Sociedades</a:t>
              </a:r>
              <a:r>
                <a:rPr lang="en-US" sz="2000" b="1" dirty="0">
                  <a:latin typeface="Arial" charset="0"/>
                  <a:cs typeface="Arial" charset="0"/>
                </a:rPr>
                <a:t> </a:t>
              </a:r>
            </a:p>
            <a:p>
              <a:pPr>
                <a:defRPr/>
              </a:pPr>
              <a:endParaRPr lang="en-US" sz="2000" b="1" dirty="0">
                <a:latin typeface="Arial" charset="0"/>
                <a:cs typeface="Arial" charset="0"/>
              </a:endParaRPr>
            </a:p>
          </p:txBody>
        </p:sp>
      </p:grpSp>
      <p:grpSp>
        <p:nvGrpSpPr>
          <p:cNvPr id="105487" name="Group 25"/>
          <p:cNvGrpSpPr>
            <a:grpSpLocks/>
          </p:cNvGrpSpPr>
          <p:nvPr/>
        </p:nvGrpSpPr>
        <p:grpSpPr bwMode="auto">
          <a:xfrm>
            <a:off x="4648200" y="5543551"/>
            <a:ext cx="3048000" cy="733425"/>
            <a:chOff x="1920" y="3492"/>
            <a:chExt cx="1920" cy="462"/>
          </a:xfrm>
          <a:effectLst>
            <a:reflection blurRad="6350" stA="50000" endA="300" endPos="38500" dist="50800" dir="5400000" sy="-100000" algn="bl" rotWithShape="0"/>
          </a:effectLst>
        </p:grpSpPr>
        <p:sp>
          <p:nvSpPr>
            <p:cNvPr id="105490" name="AutoShape 21"/>
            <p:cNvSpPr>
              <a:spLocks noChangeArrowheads="1"/>
            </p:cNvSpPr>
            <p:nvPr/>
          </p:nvSpPr>
          <p:spPr bwMode="gray">
            <a:xfrm>
              <a:off x="1920" y="3492"/>
              <a:ext cx="1920" cy="432"/>
            </a:xfrm>
            <a:prstGeom prst="can">
              <a:avLst>
                <a:gd name="adj" fmla="val 32032"/>
              </a:avLst>
            </a:prstGeom>
            <a:gradFill rotWithShape="1">
              <a:gsLst>
                <a:gs pos="0">
                  <a:srgbClr val="1F571E"/>
                </a:gs>
                <a:gs pos="50000">
                  <a:srgbClr val="44BD41"/>
                </a:gs>
                <a:gs pos="100000">
                  <a:srgbClr val="1F571E"/>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es-MX" dirty="0">
                <a:latin typeface="Arial" charset="0"/>
                <a:cs typeface="Arial" charset="0"/>
              </a:endParaRPr>
            </a:p>
          </p:txBody>
        </p:sp>
        <p:sp>
          <p:nvSpPr>
            <p:cNvPr id="26" name="Text Box 22"/>
            <p:cNvSpPr txBox="1">
              <a:spLocks noChangeArrowheads="1"/>
            </p:cNvSpPr>
            <p:nvPr/>
          </p:nvSpPr>
          <p:spPr bwMode="gray">
            <a:xfrm>
              <a:off x="2378" y="3702"/>
              <a:ext cx="1093" cy="252"/>
            </a:xfrm>
            <a:prstGeom prst="rect">
              <a:avLst/>
            </a:prstGeom>
            <a:noFill/>
            <a:ln w="9525">
              <a:noFill/>
              <a:miter lim="800000"/>
              <a:headEnd/>
              <a:tailEnd/>
            </a:ln>
            <a:effectLst>
              <a:outerShdw dist="45791" dir="2021404" algn="ctr" rotWithShape="0">
                <a:schemeClr val="bg2">
                  <a:alpha val="50000"/>
                </a:schemeClr>
              </a:outerShdw>
            </a:effectLst>
          </p:spPr>
          <p:txBody>
            <a:bodyPr wrap="none">
              <a:spAutoFit/>
            </a:bodyPr>
            <a:lstStyle/>
            <a:p>
              <a:pPr algn="ctr">
                <a:defRPr/>
              </a:pPr>
              <a:r>
                <a:rPr lang="en-US" sz="2000" b="1" dirty="0">
                  <a:solidFill>
                    <a:srgbClr val="FFFFFF"/>
                  </a:solidFill>
                  <a:latin typeface="Arial" charset="0"/>
                  <a:cs typeface="Arial" charset="0"/>
                </a:rPr>
                <a:t>Mercantiles  </a:t>
              </a:r>
            </a:p>
          </p:txBody>
        </p:sp>
      </p:grpSp>
    </p:spTree>
    <p:extLst>
      <p:ext uri="{BB962C8B-B14F-4D97-AF65-F5344CB8AC3E}">
        <p14:creationId xmlns:p14="http://schemas.microsoft.com/office/powerpoint/2010/main" val="1501056668"/>
      </p:ext>
    </p:extLst>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2451" name="AutoShape 3"/>
          <p:cNvSpPr>
            <a:spLocks/>
          </p:cNvSpPr>
          <p:nvPr/>
        </p:nvSpPr>
        <p:spPr bwMode="auto">
          <a:xfrm>
            <a:off x="4367213" y="765175"/>
            <a:ext cx="431800" cy="5589588"/>
          </a:xfrm>
          <a:prstGeom prst="leftBracket">
            <a:avLst>
              <a:gd name="adj" fmla="val 107874"/>
            </a:avLst>
          </a:prstGeom>
          <a:ln>
            <a:headEnd/>
            <a:tailEnd/>
          </a:ln>
        </p:spPr>
        <p:style>
          <a:lnRef idx="3">
            <a:schemeClr val="accent2"/>
          </a:lnRef>
          <a:fillRef idx="0">
            <a:schemeClr val="accent2"/>
          </a:fillRef>
          <a:effectRef idx="2">
            <a:schemeClr val="accent2"/>
          </a:effectRef>
          <a:fontRef idx="minor">
            <a:schemeClr val="tx1"/>
          </a:fontRef>
        </p:style>
        <p:txBody>
          <a:bodyPr wrap="none" anchor="ctr"/>
          <a:lstStyle/>
          <a:p>
            <a:pPr>
              <a:defRPr/>
            </a:pPr>
            <a:endParaRPr lang="es-MX" dirty="0">
              <a:solidFill>
                <a:srgbClr val="FFFFFF"/>
              </a:solidFill>
            </a:endParaRPr>
          </a:p>
        </p:txBody>
      </p:sp>
      <p:sp>
        <p:nvSpPr>
          <p:cNvPr id="232452" name="Text Box 4"/>
          <p:cNvSpPr txBox="1">
            <a:spLocks noChangeArrowheads="1"/>
          </p:cNvSpPr>
          <p:nvPr/>
        </p:nvSpPr>
        <p:spPr bwMode="auto">
          <a:xfrm>
            <a:off x="4656139" y="1052513"/>
            <a:ext cx="5761037" cy="577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spcBef>
                <a:spcPct val="50000"/>
              </a:spcBef>
              <a:buFontTx/>
              <a:buAutoNum type="alphaLcParenR"/>
            </a:pPr>
            <a:r>
              <a:rPr lang="es-ES" altLang="es-MX" b="1" dirty="0"/>
              <a:t>Sociedades personalistas. El empleo personal es esencial; tiene participación del crédito social, responsabilidad con el patrimonio personal, con la colaboración en la gestión.</a:t>
            </a:r>
          </a:p>
          <a:p>
            <a:pPr algn="just" eaLnBrk="1" hangingPunct="1">
              <a:spcBef>
                <a:spcPct val="50000"/>
              </a:spcBef>
              <a:buFontTx/>
              <a:buAutoNum type="alphaLcParenR"/>
            </a:pPr>
            <a:r>
              <a:rPr lang="es-ES" altLang="es-MX" b="1" dirty="0"/>
              <a:t>Sociedades capitalistas. La aportación en dinero del socio es lo que cuenta.</a:t>
            </a:r>
          </a:p>
          <a:p>
            <a:pPr algn="just" eaLnBrk="1" hangingPunct="1">
              <a:spcBef>
                <a:spcPct val="50000"/>
              </a:spcBef>
              <a:buFontTx/>
              <a:buAutoNum type="alphaLcParenR"/>
            </a:pPr>
            <a:r>
              <a:rPr lang="es-ES" altLang="es-MX" b="1" dirty="0"/>
              <a:t>Sociedad de responsabilidad limitada. En la cual los socios responden solo hasta por el monto de sus respectivas aportaciones.</a:t>
            </a:r>
          </a:p>
          <a:p>
            <a:pPr algn="just" eaLnBrk="1" hangingPunct="1">
              <a:spcBef>
                <a:spcPct val="50000"/>
              </a:spcBef>
              <a:buFontTx/>
              <a:buAutoNum type="alphaLcParenR"/>
            </a:pPr>
            <a:r>
              <a:rPr lang="es-ES" altLang="es-MX" b="1" dirty="0"/>
              <a:t>Sociedad de responsabilidad ilimitada. En ella los socios responden ilimitadamente por las deudas sociales con todo el patrimonio `personal.</a:t>
            </a:r>
          </a:p>
          <a:p>
            <a:pPr algn="just" eaLnBrk="1" hangingPunct="1">
              <a:spcBef>
                <a:spcPct val="50000"/>
              </a:spcBef>
              <a:buFontTx/>
              <a:buAutoNum type="alphaLcParenR"/>
            </a:pPr>
            <a:r>
              <a:rPr lang="es-ES" altLang="es-MX" b="1" dirty="0"/>
              <a:t>Sociedad de responsabilidad mixta. Unos de los socios responden ilimitadamente de las obligaciones sociales y otros responden hasta por el monto de sus aportaciones.</a:t>
            </a:r>
          </a:p>
          <a:p>
            <a:pPr eaLnBrk="1" hangingPunct="1">
              <a:spcBef>
                <a:spcPct val="50000"/>
              </a:spcBef>
              <a:buFontTx/>
              <a:buAutoNum type="alphaLcParenR"/>
            </a:pPr>
            <a:endParaRPr lang="es-ES" altLang="es-MX" b="1" dirty="0"/>
          </a:p>
        </p:txBody>
      </p:sp>
      <p:pic>
        <p:nvPicPr>
          <p:cNvPr id="98310" name="Picture 6" descr="http://globedia.com/imagenes/noticias/2011/5/16/aumentan-numero-sociedades-mercantiles-marzo-2011_1_70987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8391" y="4076066"/>
            <a:ext cx="2773547" cy="18370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2" name="1 Rectángulo"/>
          <p:cNvSpPr/>
          <p:nvPr/>
        </p:nvSpPr>
        <p:spPr>
          <a:xfrm>
            <a:off x="1400334" y="2805982"/>
            <a:ext cx="2552541" cy="1126462"/>
          </a:xfrm>
          <a:prstGeom prst="rect">
            <a:avLst/>
          </a:prstGeom>
        </p:spPr>
        <p:txBody>
          <a:bodyPr wrap="square">
            <a:spAutoFit/>
          </a:bodyPr>
          <a:lstStyle/>
          <a:p>
            <a:pPr marL="274320" indent="-274320" fontAlgn="auto">
              <a:lnSpc>
                <a:spcPct val="80000"/>
              </a:lnSpc>
              <a:spcAft>
                <a:spcPts val="0"/>
              </a:spcAft>
              <a:buClr>
                <a:schemeClr val="tx1">
                  <a:shade val="95000"/>
                </a:schemeClr>
              </a:buClr>
              <a:buNone/>
              <a:defRPr/>
            </a:pPr>
            <a:r>
              <a:rPr lang="es-ES" sz="2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Otros </a:t>
            </a:r>
            <a:r>
              <a:rPr lang="es-ES"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criterios</a:t>
            </a:r>
          </a:p>
          <a:p>
            <a:pPr marL="274320" indent="-274320" fontAlgn="auto">
              <a:lnSpc>
                <a:spcPct val="80000"/>
              </a:lnSpc>
              <a:spcAft>
                <a:spcPts val="0"/>
              </a:spcAft>
              <a:buClr>
                <a:schemeClr val="tx1">
                  <a:shade val="95000"/>
                </a:schemeClr>
              </a:buClr>
              <a:buNone/>
              <a:defRPr/>
            </a:pPr>
            <a:r>
              <a:rPr lang="es-ES"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De</a:t>
            </a:r>
          </a:p>
          <a:p>
            <a:pPr marL="274320" indent="-274320" fontAlgn="auto">
              <a:lnSpc>
                <a:spcPct val="80000"/>
              </a:lnSpc>
              <a:spcAft>
                <a:spcPts val="0"/>
              </a:spcAft>
              <a:buClr>
                <a:schemeClr val="tx1">
                  <a:shade val="95000"/>
                </a:schemeClr>
              </a:buClr>
              <a:buNone/>
              <a:defRPr/>
            </a:pPr>
            <a:r>
              <a:rPr lang="es-ES"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clasificación </a:t>
            </a:r>
            <a:endParaRPr lang="es-ES" sz="2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extLst>
      <p:ext uri="{BB962C8B-B14F-4D97-AF65-F5344CB8AC3E}">
        <p14:creationId xmlns:p14="http://schemas.microsoft.com/office/powerpoint/2010/main" val="404070178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3245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iterate type="lt">
                                    <p:tmAbs val="75"/>
                                  </p:iterate>
                                  <p:childTnLst>
                                    <p:set>
                                      <p:cBhvr>
                                        <p:cTn id="10" dur="1" fill="hold">
                                          <p:stCondLst>
                                            <p:cond delay="74"/>
                                          </p:stCondLst>
                                        </p:cTn>
                                        <p:tgtEl>
                                          <p:spTgt spid="23245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5" presetClass="exit" presetSubtype="10" fill="hold" nodeType="clickEffect">
                                  <p:stCondLst>
                                    <p:cond delay="0"/>
                                  </p:stCondLst>
                                  <p:childTnLst>
                                    <p:animEffect transition="out" filter="checkerboard(across)">
                                      <p:cBhvr>
                                        <p:cTn id="14" dur="500"/>
                                        <p:tgtEl>
                                          <p:spTgt spid="98310"/>
                                        </p:tgtEl>
                                      </p:cBhvr>
                                    </p:animEffect>
                                    <p:set>
                                      <p:cBhvr>
                                        <p:cTn id="15" dur="1" fill="hold">
                                          <p:stCondLst>
                                            <p:cond delay="499"/>
                                          </p:stCondLst>
                                        </p:cTn>
                                        <p:tgtEl>
                                          <p:spTgt spid="983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2" grpId="0"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AutoShape 23"/>
          <p:cNvSpPr>
            <a:spLocks noChangeArrowheads="1"/>
          </p:cNvSpPr>
          <p:nvPr/>
        </p:nvSpPr>
        <p:spPr bwMode="gray">
          <a:xfrm>
            <a:off x="5181601" y="4876801"/>
            <a:ext cx="2036763" cy="525463"/>
          </a:xfrm>
          <a:prstGeom prst="downArrow">
            <a:avLst>
              <a:gd name="adj1" fmla="val 56417"/>
              <a:gd name="adj2" fmla="val 48338"/>
            </a:avLst>
          </a:prstGeom>
          <a:solidFill>
            <a:schemeClr val="accent3"/>
          </a:solidFill>
          <a:ln>
            <a:noFill/>
          </a:ln>
        </p:spPr>
        <p:txBody>
          <a:bodyPr wrap="none" anchor="ctr"/>
          <a:lstStyle/>
          <a:p>
            <a:pPr>
              <a:defRPr/>
            </a:pPr>
            <a:endParaRPr lang="es-MX" dirty="0">
              <a:latin typeface="Arial" charset="0"/>
              <a:cs typeface="Arial" charset="0"/>
            </a:endParaRPr>
          </a:p>
        </p:txBody>
      </p:sp>
      <p:sp>
        <p:nvSpPr>
          <p:cNvPr id="107523" name="AutoShape 26"/>
          <p:cNvSpPr>
            <a:spLocks noChangeArrowheads="1"/>
          </p:cNvSpPr>
          <p:nvPr/>
        </p:nvSpPr>
        <p:spPr bwMode="gray">
          <a:xfrm rot="10800000">
            <a:off x="5181601" y="2522538"/>
            <a:ext cx="2036763" cy="525462"/>
          </a:xfrm>
          <a:prstGeom prst="downArrow">
            <a:avLst>
              <a:gd name="adj1" fmla="val 56417"/>
              <a:gd name="adj2" fmla="val 48338"/>
            </a:avLst>
          </a:prstGeom>
          <a:solidFill>
            <a:schemeClr val="accent5"/>
          </a:solidFill>
          <a:ln>
            <a:noFill/>
          </a:ln>
        </p:spPr>
        <p:txBody>
          <a:bodyPr wrap="none" anchor="ctr"/>
          <a:lstStyle/>
          <a:p>
            <a:pPr>
              <a:defRPr/>
            </a:pPr>
            <a:endParaRPr lang="es-MX" dirty="0">
              <a:latin typeface="Arial" charset="0"/>
              <a:cs typeface="Arial" charset="0"/>
            </a:endParaRPr>
          </a:p>
        </p:txBody>
      </p:sp>
      <p:sp>
        <p:nvSpPr>
          <p:cNvPr id="117764" name="AutoShape 11"/>
          <p:cNvSpPr>
            <a:spLocks noChangeArrowheads="1"/>
          </p:cNvSpPr>
          <p:nvPr/>
        </p:nvSpPr>
        <p:spPr bwMode="gray">
          <a:xfrm>
            <a:off x="4648200" y="2895600"/>
            <a:ext cx="685800" cy="2057400"/>
          </a:xfrm>
          <a:prstGeom prst="leftArrow">
            <a:avLst>
              <a:gd name="adj1" fmla="val 62037"/>
              <a:gd name="adj2" fmla="val 54861"/>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7525" name="AutoShape 17"/>
          <p:cNvSpPr>
            <a:spLocks noChangeArrowheads="1"/>
          </p:cNvSpPr>
          <p:nvPr/>
        </p:nvSpPr>
        <p:spPr bwMode="gray">
          <a:xfrm>
            <a:off x="7010400" y="2895600"/>
            <a:ext cx="685800" cy="2057400"/>
          </a:xfrm>
          <a:prstGeom prst="rightArrow">
            <a:avLst>
              <a:gd name="adj1" fmla="val 61269"/>
              <a:gd name="adj2" fmla="val 54398"/>
            </a:avLst>
          </a:prstGeom>
          <a:solidFill>
            <a:schemeClr val="accent6"/>
          </a:solidFill>
          <a:ln>
            <a:noFill/>
          </a:ln>
        </p:spPr>
        <p:txBody>
          <a:bodyPr wrap="none" anchor="ctr"/>
          <a:lstStyle/>
          <a:p>
            <a:pPr>
              <a:defRPr/>
            </a:pPr>
            <a:endParaRPr lang="es-MX" dirty="0">
              <a:latin typeface="Arial" charset="0"/>
              <a:cs typeface="Arial" charset="0"/>
            </a:endParaRPr>
          </a:p>
        </p:txBody>
      </p:sp>
      <p:sp>
        <p:nvSpPr>
          <p:cNvPr id="117766" name="AutoShape 4"/>
          <p:cNvSpPr>
            <a:spLocks noChangeArrowheads="1"/>
          </p:cNvSpPr>
          <p:nvPr/>
        </p:nvSpPr>
        <p:spPr bwMode="gray">
          <a:xfrm>
            <a:off x="5176838" y="4252913"/>
            <a:ext cx="1981200" cy="685800"/>
          </a:xfrm>
          <a:prstGeom prst="can">
            <a:avLst>
              <a:gd name="adj" fmla="val 25000"/>
            </a:avLst>
          </a:prstGeom>
          <a:blipFill dpi="0" rotWithShape="1">
            <a:blip r:embed="rId2"/>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7767" name="AutoShape 5"/>
          <p:cNvSpPr>
            <a:spLocks noChangeArrowheads="1"/>
          </p:cNvSpPr>
          <p:nvPr/>
        </p:nvSpPr>
        <p:spPr bwMode="gray">
          <a:xfrm>
            <a:off x="5176838" y="3638550"/>
            <a:ext cx="1981200" cy="685800"/>
          </a:xfrm>
          <a:prstGeom prst="can">
            <a:avLst>
              <a:gd name="adj" fmla="val 25000"/>
            </a:avLst>
          </a:prstGeom>
          <a:blipFill dpi="0" rotWithShape="1">
            <a:blip r:embed="rId3"/>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7768" name="AutoShape 6"/>
          <p:cNvSpPr>
            <a:spLocks noChangeArrowheads="1"/>
          </p:cNvSpPr>
          <p:nvPr/>
        </p:nvSpPr>
        <p:spPr bwMode="gray">
          <a:xfrm>
            <a:off x="5176838" y="3009900"/>
            <a:ext cx="1981200" cy="685800"/>
          </a:xfrm>
          <a:prstGeom prst="can">
            <a:avLst>
              <a:gd name="adj" fmla="val 25000"/>
            </a:avLst>
          </a:prstGeom>
          <a:blipFill dpi="0" rotWithShape="1">
            <a:blip r:embed="rId4"/>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7769" name="Text Box 7"/>
          <p:cNvSpPr txBox="1">
            <a:spLocks noChangeArrowheads="1"/>
          </p:cNvSpPr>
          <p:nvPr/>
        </p:nvSpPr>
        <p:spPr bwMode="gray">
          <a:xfrm>
            <a:off x="5853114" y="3243264"/>
            <a:ext cx="3762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1.</a:t>
            </a:r>
          </a:p>
        </p:txBody>
      </p:sp>
      <p:sp>
        <p:nvSpPr>
          <p:cNvPr id="117770" name="Text Box 8"/>
          <p:cNvSpPr txBox="1">
            <a:spLocks noChangeArrowheads="1"/>
          </p:cNvSpPr>
          <p:nvPr/>
        </p:nvSpPr>
        <p:spPr bwMode="gray">
          <a:xfrm>
            <a:off x="5853114" y="3871914"/>
            <a:ext cx="3762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2.</a:t>
            </a:r>
          </a:p>
        </p:txBody>
      </p:sp>
      <p:sp>
        <p:nvSpPr>
          <p:cNvPr id="117771" name="Text Box 9"/>
          <p:cNvSpPr txBox="1">
            <a:spLocks noChangeArrowheads="1"/>
          </p:cNvSpPr>
          <p:nvPr/>
        </p:nvSpPr>
        <p:spPr bwMode="gray">
          <a:xfrm>
            <a:off x="5853114" y="4486275"/>
            <a:ext cx="3762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3.</a:t>
            </a:r>
          </a:p>
        </p:txBody>
      </p:sp>
      <p:grpSp>
        <p:nvGrpSpPr>
          <p:cNvPr id="117772" name="Group 13"/>
          <p:cNvGrpSpPr>
            <a:grpSpLocks/>
          </p:cNvGrpSpPr>
          <p:nvPr/>
        </p:nvGrpSpPr>
        <p:grpSpPr bwMode="auto">
          <a:xfrm>
            <a:off x="2711450" y="2276476"/>
            <a:ext cx="1860550" cy="3133725"/>
            <a:chOff x="556" y="1674"/>
            <a:chExt cx="1172" cy="1974"/>
          </a:xfrm>
        </p:grpSpPr>
        <p:sp>
          <p:nvSpPr>
            <p:cNvPr id="117784" name="AutoShape 10"/>
            <p:cNvSpPr>
              <a:spLocks noChangeArrowheads="1"/>
            </p:cNvSpPr>
            <p:nvPr/>
          </p:nvSpPr>
          <p:spPr bwMode="auto">
            <a:xfrm>
              <a:off x="576" y="1680"/>
              <a:ext cx="1152" cy="1968"/>
            </a:xfrm>
            <a:prstGeom prst="roundRect">
              <a:avLst>
                <a:gd name="adj" fmla="val 16667"/>
              </a:avLst>
            </a:prstGeom>
            <a:gradFill rotWithShape="1">
              <a:gsLst>
                <a:gs pos="0">
                  <a:srgbClr val="CCECFF"/>
                </a:gs>
                <a:gs pos="100000">
                  <a:srgbClr val="F4FBFF"/>
                </a:gs>
              </a:gsLst>
              <a:lin ang="5400000" scaled="1"/>
            </a:gradFill>
            <a:ln w="3810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latin typeface="Verdana" panose="020B0604030504040204" pitchFamily="34" charset="0"/>
              </a:endParaRPr>
            </a:p>
          </p:txBody>
        </p:sp>
        <p:sp>
          <p:nvSpPr>
            <p:cNvPr id="107545" name="Text Box 12"/>
            <p:cNvSpPr txBox="1">
              <a:spLocks noChangeArrowheads="1"/>
            </p:cNvSpPr>
            <p:nvPr/>
          </p:nvSpPr>
          <p:spPr bwMode="auto">
            <a:xfrm>
              <a:off x="556" y="1674"/>
              <a:ext cx="1134" cy="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ES" sz="1400" b="1" dirty="0">
                  <a:solidFill>
                    <a:srgbClr val="001D3A"/>
                  </a:solidFill>
                  <a:latin typeface="Verdana" pitchFamily="34" charset="0"/>
                </a:rPr>
                <a:t> </a:t>
              </a:r>
              <a:r>
                <a:rPr lang="es-ES" sz="2000" b="1" dirty="0">
                  <a:solidFill>
                    <a:srgbClr val="001D3A"/>
                  </a:solidFill>
                  <a:latin typeface="+mn-lt"/>
                </a:rPr>
                <a:t>Surgen por la necesidad de participación económica </a:t>
              </a:r>
              <a:r>
                <a:rPr lang="es-ES" b="1" dirty="0">
                  <a:solidFill>
                    <a:srgbClr val="001D3A"/>
                  </a:solidFill>
                  <a:latin typeface="+mn-lt"/>
                </a:rPr>
                <a:t>del estado.  </a:t>
              </a:r>
            </a:p>
            <a:p>
              <a:pPr algn="just" eaLnBrk="1" hangingPunct="1">
                <a:defRPr/>
              </a:pPr>
              <a:endParaRPr lang="es-ES" b="1" dirty="0">
                <a:solidFill>
                  <a:srgbClr val="001D3A"/>
                </a:solidFill>
                <a:latin typeface="Verdana" pitchFamily="34" charset="0"/>
              </a:endParaRPr>
            </a:p>
            <a:p>
              <a:pPr algn="just" eaLnBrk="1" hangingPunct="1">
                <a:defRPr/>
              </a:pPr>
              <a:endParaRPr lang="en-US" dirty="0">
                <a:solidFill>
                  <a:srgbClr val="001D3A"/>
                </a:solidFill>
                <a:latin typeface="Verdana" pitchFamily="34" charset="0"/>
              </a:endParaRPr>
            </a:p>
          </p:txBody>
        </p:sp>
      </p:grpSp>
      <p:grpSp>
        <p:nvGrpSpPr>
          <p:cNvPr id="117773" name="Group 14"/>
          <p:cNvGrpSpPr>
            <a:grpSpLocks/>
          </p:cNvGrpSpPr>
          <p:nvPr/>
        </p:nvGrpSpPr>
        <p:grpSpPr bwMode="auto">
          <a:xfrm>
            <a:off x="7772400" y="2286000"/>
            <a:ext cx="1828800" cy="3124200"/>
            <a:chOff x="576" y="1680"/>
            <a:chExt cx="1152" cy="1968"/>
          </a:xfrm>
        </p:grpSpPr>
        <p:sp>
          <p:nvSpPr>
            <p:cNvPr id="117782" name="AutoShape 15"/>
            <p:cNvSpPr>
              <a:spLocks noChangeArrowheads="1"/>
            </p:cNvSpPr>
            <p:nvPr/>
          </p:nvSpPr>
          <p:spPr bwMode="auto">
            <a:xfrm>
              <a:off x="576" y="1680"/>
              <a:ext cx="1152" cy="1968"/>
            </a:xfrm>
            <a:prstGeom prst="roundRect">
              <a:avLst>
                <a:gd name="adj" fmla="val 16667"/>
              </a:avLst>
            </a:prstGeom>
            <a:gradFill rotWithShape="1">
              <a:gsLst>
                <a:gs pos="0">
                  <a:srgbClr val="CCECFF"/>
                </a:gs>
                <a:gs pos="100000">
                  <a:srgbClr val="F4FBFF"/>
                </a:gs>
              </a:gsLst>
              <a:lin ang="5400000" scaled="1"/>
            </a:gradFill>
            <a:ln w="3810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latin typeface="Verdana" panose="020B0604030504040204" pitchFamily="34" charset="0"/>
              </a:endParaRPr>
            </a:p>
          </p:txBody>
        </p:sp>
        <p:sp>
          <p:nvSpPr>
            <p:cNvPr id="107543" name="Text Box 16"/>
            <p:cNvSpPr txBox="1">
              <a:spLocks noChangeArrowheads="1"/>
            </p:cNvSpPr>
            <p:nvPr/>
          </p:nvSpPr>
          <p:spPr bwMode="auto">
            <a:xfrm>
              <a:off x="624" y="1824"/>
              <a:ext cx="1073" cy="1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MX" b="1" dirty="0">
                  <a:solidFill>
                    <a:srgbClr val="001D3A"/>
                  </a:solidFill>
                  <a:latin typeface="+mn-lt"/>
                </a:rPr>
                <a:t>P</a:t>
              </a:r>
              <a:r>
                <a:rPr lang="es-ES" b="1" dirty="0">
                  <a:solidFill>
                    <a:srgbClr val="001D3A"/>
                  </a:solidFill>
                  <a:latin typeface="+mn-lt"/>
                </a:rPr>
                <a:t>or lo cual promueve la constitución de sociedades mercantiles en cuyo capital participa en diferente medida</a:t>
              </a:r>
            </a:p>
          </p:txBody>
        </p:sp>
      </p:grpSp>
      <p:grpSp>
        <p:nvGrpSpPr>
          <p:cNvPr id="117774" name="Group 24"/>
          <p:cNvGrpSpPr>
            <a:grpSpLocks/>
          </p:cNvGrpSpPr>
          <p:nvPr/>
        </p:nvGrpSpPr>
        <p:grpSpPr bwMode="auto">
          <a:xfrm>
            <a:off x="4648200" y="1571626"/>
            <a:ext cx="3048000" cy="981075"/>
            <a:chOff x="1920" y="990"/>
            <a:chExt cx="1920" cy="618"/>
          </a:xfrm>
        </p:grpSpPr>
        <p:sp>
          <p:nvSpPr>
            <p:cNvPr id="117780" name="AutoShape 18"/>
            <p:cNvSpPr>
              <a:spLocks noChangeArrowheads="1"/>
            </p:cNvSpPr>
            <p:nvPr/>
          </p:nvSpPr>
          <p:spPr bwMode="gray">
            <a:xfrm>
              <a:off x="1920" y="990"/>
              <a:ext cx="1920" cy="437"/>
            </a:xfrm>
            <a:prstGeom prst="can">
              <a:avLst>
                <a:gd name="adj" fmla="val 32032"/>
              </a:avLst>
            </a:prstGeom>
            <a:gradFill rotWithShape="1">
              <a:gsLst>
                <a:gs pos="0">
                  <a:srgbClr val="005E76"/>
                </a:gs>
                <a:gs pos="50000">
                  <a:srgbClr val="00CCFF"/>
                </a:gs>
                <a:gs pos="100000">
                  <a:srgbClr val="005E76"/>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7781" name="Text Box 20"/>
            <p:cNvSpPr txBox="1">
              <a:spLocks noChangeArrowheads="1"/>
            </p:cNvSpPr>
            <p:nvPr/>
          </p:nvSpPr>
          <p:spPr bwMode="gray">
            <a:xfrm>
              <a:off x="2424" y="1162"/>
              <a:ext cx="1231" cy="446"/>
            </a:xfrm>
            <a:prstGeom prst="rect">
              <a:avLst/>
            </a:prstGeom>
            <a:noFill/>
            <a:ln>
              <a:noFill/>
            </a:ln>
            <a:effectLst>
              <a:outerShdw dist="45791" dir="2021404"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sz="2000" b="1">
                  <a:solidFill>
                    <a:srgbClr val="FFFFFF"/>
                  </a:solidFill>
                </a:rPr>
                <a:t>SOCIEDADES</a:t>
              </a:r>
              <a:r>
                <a:rPr lang="en-US" altLang="es-MX" sz="2000" b="1"/>
                <a:t> </a:t>
              </a:r>
            </a:p>
            <a:p>
              <a:pPr eaLnBrk="1" hangingPunct="1"/>
              <a:endParaRPr lang="en-US" altLang="es-MX" sz="2000" b="1"/>
            </a:p>
          </p:txBody>
        </p:sp>
      </p:grpSp>
      <p:grpSp>
        <p:nvGrpSpPr>
          <p:cNvPr id="117775" name="Group 25"/>
          <p:cNvGrpSpPr>
            <a:grpSpLocks/>
          </p:cNvGrpSpPr>
          <p:nvPr/>
        </p:nvGrpSpPr>
        <p:grpSpPr bwMode="auto">
          <a:xfrm>
            <a:off x="4648201" y="5543550"/>
            <a:ext cx="3127375" cy="685800"/>
            <a:chOff x="1920" y="3492"/>
            <a:chExt cx="1970" cy="432"/>
          </a:xfrm>
        </p:grpSpPr>
        <p:sp>
          <p:nvSpPr>
            <p:cNvPr id="117778" name="AutoShape 21"/>
            <p:cNvSpPr>
              <a:spLocks noChangeArrowheads="1"/>
            </p:cNvSpPr>
            <p:nvPr/>
          </p:nvSpPr>
          <p:spPr bwMode="gray">
            <a:xfrm>
              <a:off x="1920" y="3492"/>
              <a:ext cx="1920" cy="432"/>
            </a:xfrm>
            <a:prstGeom prst="can">
              <a:avLst>
                <a:gd name="adj" fmla="val 32032"/>
              </a:avLst>
            </a:prstGeom>
            <a:gradFill rotWithShape="1">
              <a:gsLst>
                <a:gs pos="0">
                  <a:srgbClr val="1F571E"/>
                </a:gs>
                <a:gs pos="50000">
                  <a:srgbClr val="44BD41"/>
                </a:gs>
                <a:gs pos="100000">
                  <a:srgbClr val="1F571E"/>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7779" name="Text Box 22"/>
            <p:cNvSpPr txBox="1">
              <a:spLocks noChangeArrowheads="1"/>
            </p:cNvSpPr>
            <p:nvPr/>
          </p:nvSpPr>
          <p:spPr bwMode="gray">
            <a:xfrm>
              <a:off x="1925" y="3702"/>
              <a:ext cx="1965" cy="213"/>
            </a:xfrm>
            <a:prstGeom prst="rect">
              <a:avLst/>
            </a:prstGeom>
            <a:noFill/>
            <a:ln>
              <a:noFill/>
            </a:ln>
            <a:effectLst>
              <a:outerShdw dist="45791" dir="2021404"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s-MX" sz="1600" b="1">
                  <a:solidFill>
                    <a:srgbClr val="FFFFFF"/>
                  </a:solidFill>
                </a:rPr>
                <a:t>DE PARTICIPACIÓN ESTATAL </a:t>
              </a:r>
            </a:p>
          </p:txBody>
        </p:sp>
      </p:grpSp>
      <p:pic>
        <p:nvPicPr>
          <p:cNvPr id="4098" name="Picture 2" descr="Resultado de imagen para SOCIEda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5785" y="274324"/>
            <a:ext cx="3935890" cy="20116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4634415"/>
      </p:ext>
    </p:extLst>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4498" name="Rectangle 2"/>
          <p:cNvSpPr>
            <a:spLocks noGrp="1" noChangeArrowheads="1"/>
          </p:cNvSpPr>
          <p:nvPr>
            <p:ph type="body" idx="4294967295"/>
          </p:nvPr>
        </p:nvSpPr>
        <p:spPr>
          <a:xfrm>
            <a:off x="0" y="2874963"/>
            <a:ext cx="2855913" cy="676275"/>
          </a:xfrm>
          <a:solidFill>
            <a:schemeClr val="accent6">
              <a:lumMod val="75000"/>
            </a:schemeClr>
          </a:solidFill>
        </p:spPr>
        <p:txBody>
          <a:bodyPr rtlCol="0">
            <a:normAutofit/>
          </a:bodyPr>
          <a:lstStyle/>
          <a:p>
            <a:pPr marL="274320" indent="-274320" fontAlgn="auto">
              <a:lnSpc>
                <a:spcPct val="80000"/>
              </a:lnSpc>
              <a:spcAft>
                <a:spcPts val="0"/>
              </a:spcAft>
              <a:buClr>
                <a:srgbClr val="FFFFFF"/>
              </a:buClr>
              <a:buFont typeface="Wingdings" pitchFamily="2" charset="2"/>
              <a:buChar char="v"/>
              <a:defRPr/>
            </a:pPr>
            <a:r>
              <a:rPr lang="es-ES" b="1" dirty="0" smtClean="0">
                <a:solidFill>
                  <a:srgbClr val="FFFFFF"/>
                </a:solidFill>
              </a:rPr>
              <a:t>Requisitos para una paraestatal.</a:t>
            </a:r>
          </a:p>
        </p:txBody>
      </p:sp>
      <p:sp>
        <p:nvSpPr>
          <p:cNvPr id="234499" name="AutoShape 3"/>
          <p:cNvSpPr>
            <a:spLocks/>
          </p:cNvSpPr>
          <p:nvPr/>
        </p:nvSpPr>
        <p:spPr bwMode="auto">
          <a:xfrm>
            <a:off x="5016501" y="836614"/>
            <a:ext cx="576263" cy="4752975"/>
          </a:xfrm>
          <a:prstGeom prst="leftBracket">
            <a:avLst>
              <a:gd name="adj" fmla="val 68733"/>
            </a:avLst>
          </a:prstGeom>
          <a:ln>
            <a:headEnd/>
            <a:tailEnd/>
          </a:ln>
        </p:spPr>
        <p:style>
          <a:lnRef idx="3">
            <a:schemeClr val="accent5"/>
          </a:lnRef>
          <a:fillRef idx="0">
            <a:schemeClr val="accent5"/>
          </a:fillRef>
          <a:effectRef idx="2">
            <a:schemeClr val="accent5"/>
          </a:effectRef>
          <a:fontRef idx="minor">
            <a:schemeClr val="tx1"/>
          </a:fontRef>
        </p:style>
        <p:txBody>
          <a:bodyPr wrap="none" anchor="ctr"/>
          <a:lstStyle/>
          <a:p>
            <a:pPr>
              <a:defRPr/>
            </a:pPr>
            <a:endParaRPr lang="es-MX" dirty="0">
              <a:solidFill>
                <a:srgbClr val="FFFFFF"/>
              </a:solidFill>
            </a:endParaRPr>
          </a:p>
        </p:txBody>
      </p:sp>
      <p:sp>
        <p:nvSpPr>
          <p:cNvPr id="234500" name="Text Box 4"/>
          <p:cNvSpPr txBox="1">
            <a:spLocks noChangeArrowheads="1"/>
          </p:cNvSpPr>
          <p:nvPr/>
        </p:nvSpPr>
        <p:spPr bwMode="auto">
          <a:xfrm>
            <a:off x="5375276" y="1341438"/>
            <a:ext cx="4897189" cy="3785652"/>
          </a:xfrm>
          <a:prstGeom prst="rect">
            <a:avLst/>
          </a:prstGeom>
          <a:solidFill>
            <a:schemeClr val="accent6">
              <a:lumMod val="60000"/>
              <a:lumOff val="40000"/>
            </a:schemeClr>
          </a:solidFill>
          <a:ln>
            <a:noFill/>
          </a:ln>
        </p:spPr>
        <p:txBody>
          <a:bodyPr>
            <a:spAutoFit/>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buFontTx/>
              <a:buAutoNum type="arabicPeriod"/>
              <a:defRPr/>
            </a:pPr>
            <a:r>
              <a:rPr lang="es-E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rPr>
              <a:t>Que el gobierno federal aporte o sea propietario del 50 por ciento del capital o de las acciones.</a:t>
            </a:r>
          </a:p>
          <a:p>
            <a:pPr eaLnBrk="1" hangingPunct="1">
              <a:spcBef>
                <a:spcPct val="50000"/>
              </a:spcBef>
              <a:buFontTx/>
              <a:buAutoNum type="arabicPeriod"/>
              <a:defRPr/>
            </a:pPr>
            <a:r>
              <a:rPr lang="es-E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rPr>
              <a:t>Que en la constitución de su capital se hagan figurar acciones de serie especial que solo puedan ser suscritas por el gobierno federal.</a:t>
            </a:r>
          </a:p>
          <a:p>
            <a:pPr eaLnBrk="1" hangingPunct="1">
              <a:spcBef>
                <a:spcPct val="50000"/>
              </a:spcBef>
              <a:buFontTx/>
              <a:buAutoNum type="arabicPeriod"/>
              <a:defRPr/>
            </a:pPr>
            <a:r>
              <a:rPr lang="es-E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rPr>
              <a:t>Que el gobierno federal tenga la facultad de nombrar a la mayoría del consejo administrativo, junta directiva u órgano equivalente.</a:t>
            </a:r>
          </a:p>
        </p:txBody>
      </p:sp>
      <p:pic>
        <p:nvPicPr>
          <p:cNvPr id="108552" name="Picture 8" descr="http://archivo.contralinea.info/2012/mayo/283/fotos/ordenan-gas/paraestatal-denuncias.jpg"/>
          <p:cNvPicPr>
            <a:picLocks noChangeAspect="1" noChangeArrowheads="1"/>
          </p:cNvPicPr>
          <p:nvPr/>
        </p:nvPicPr>
        <p:blipFill rotWithShape="1">
          <a:blip r:embed="rId2">
            <a:extLst>
              <a:ext uri="{28A0092B-C50C-407E-A947-70E740481C1C}">
                <a14:useLocalDpi xmlns:a14="http://schemas.microsoft.com/office/drawing/2010/main" val="0"/>
              </a:ext>
            </a:extLst>
          </a:blip>
          <a:srcRect b="10248"/>
          <a:stretch/>
        </p:blipFill>
        <p:spPr bwMode="auto">
          <a:xfrm>
            <a:off x="879079" y="3832344"/>
            <a:ext cx="3489719" cy="230207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720884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449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2344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498"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p:txBody>
          <a:bodyPr/>
          <a:lstStyle/>
          <a:p>
            <a:pPr eaLnBrk="1" fontAlgn="auto" hangingPunct="1">
              <a:spcAft>
                <a:spcPts val="0"/>
              </a:spcAft>
              <a:defRPr/>
            </a:pPr>
            <a:r>
              <a:rPr lang="es-MX" smtClean="0"/>
              <a:t>Competencias genéricas</a:t>
            </a:r>
          </a:p>
        </p:txBody>
      </p:sp>
      <p:sp>
        <p:nvSpPr>
          <p:cNvPr id="10243" name="2 Marcador de contenido"/>
          <p:cNvSpPr>
            <a:spLocks noGrp="1"/>
          </p:cNvSpPr>
          <p:nvPr>
            <p:ph idx="1"/>
          </p:nvPr>
        </p:nvSpPr>
        <p:spPr/>
        <p:txBody>
          <a:bodyPr/>
          <a:lstStyle/>
          <a:p>
            <a:pPr eaLnBrk="1" hangingPunct="1"/>
            <a:r>
              <a:rPr lang="es-MX" altLang="es-MX" sz="2800" dirty="0" smtClean="0"/>
              <a:t>Sera capaz de identificar las diferentes sociedades mercantiles</a:t>
            </a:r>
          </a:p>
          <a:p>
            <a:pPr eaLnBrk="1" hangingPunct="1"/>
            <a:r>
              <a:rPr lang="es-MX" altLang="es-MX" sz="2800" dirty="0" smtClean="0"/>
              <a:t>Identificar las características principales de las sociedades mercantiles</a:t>
            </a:r>
          </a:p>
          <a:p>
            <a:pPr eaLnBrk="1" hangingPunct="1"/>
            <a:r>
              <a:rPr lang="es-MX" altLang="es-MX" sz="2800" dirty="0" smtClean="0"/>
              <a:t>Tendrá la aptitud para identificar las consecuencias de las sociedades irregulares</a:t>
            </a:r>
          </a:p>
          <a:p>
            <a:pPr eaLnBrk="1" hangingPunct="1"/>
            <a:endParaRPr lang="es-MX" altLang="es-MX" dirty="0" smtClean="0"/>
          </a:p>
        </p:txBody>
      </p:sp>
    </p:spTree>
    <p:extLst>
      <p:ext uri="{BB962C8B-B14F-4D97-AF65-F5344CB8AC3E}">
        <p14:creationId xmlns:p14="http://schemas.microsoft.com/office/powerpoint/2010/main" val="3790258105"/>
      </p:ext>
    </p:extLst>
  </p:cSld>
  <p:clrMapOvr>
    <a:masterClrMapping/>
  </p:clrMapOvr>
  <p:transition spd="med">
    <p:cover dir="d"/>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AutoShape 23"/>
          <p:cNvSpPr>
            <a:spLocks noChangeArrowheads="1"/>
          </p:cNvSpPr>
          <p:nvPr/>
        </p:nvSpPr>
        <p:spPr bwMode="gray">
          <a:xfrm>
            <a:off x="6848475" y="4735513"/>
            <a:ext cx="2036763" cy="525463"/>
          </a:xfrm>
          <a:prstGeom prst="downArrow">
            <a:avLst>
              <a:gd name="adj1" fmla="val 56417"/>
              <a:gd name="adj2" fmla="val 48338"/>
            </a:avLst>
          </a:prstGeom>
          <a:ln/>
        </p:spPr>
        <p:style>
          <a:lnRef idx="0">
            <a:schemeClr val="accent3"/>
          </a:lnRef>
          <a:fillRef idx="3">
            <a:schemeClr val="accent3"/>
          </a:fillRef>
          <a:effectRef idx="3">
            <a:schemeClr val="accent3"/>
          </a:effectRef>
          <a:fontRef idx="minor">
            <a:schemeClr val="lt1"/>
          </a:fontRef>
        </p:style>
        <p:txBody>
          <a:bodyPr wrap="none" anchor="ctr"/>
          <a:lstStyle/>
          <a:p>
            <a:pPr>
              <a:defRPr/>
            </a:pPr>
            <a:endParaRPr lang="es-MX" dirty="0"/>
          </a:p>
        </p:txBody>
      </p:sp>
      <p:sp>
        <p:nvSpPr>
          <p:cNvPr id="109571" name="AutoShape 26"/>
          <p:cNvSpPr>
            <a:spLocks noChangeArrowheads="1"/>
          </p:cNvSpPr>
          <p:nvPr/>
        </p:nvSpPr>
        <p:spPr bwMode="gray">
          <a:xfrm rot="10800000">
            <a:off x="6848474" y="2548574"/>
            <a:ext cx="2036763" cy="525462"/>
          </a:xfrm>
          <a:prstGeom prst="downArrow">
            <a:avLst>
              <a:gd name="adj1" fmla="val 56417"/>
              <a:gd name="adj2" fmla="val 48338"/>
            </a:avLst>
          </a:prstGeom>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s-MX" dirty="0"/>
          </a:p>
        </p:txBody>
      </p:sp>
      <p:sp>
        <p:nvSpPr>
          <p:cNvPr id="109572" name="AutoShape 11"/>
          <p:cNvSpPr>
            <a:spLocks noChangeArrowheads="1"/>
          </p:cNvSpPr>
          <p:nvPr/>
        </p:nvSpPr>
        <p:spPr bwMode="gray">
          <a:xfrm>
            <a:off x="6435725" y="2895600"/>
            <a:ext cx="685800" cy="2057400"/>
          </a:xfrm>
          <a:prstGeom prst="leftArrow">
            <a:avLst>
              <a:gd name="adj1" fmla="val 62037"/>
              <a:gd name="adj2" fmla="val 54861"/>
            </a:avLst>
          </a:prstGeom>
          <a:ln/>
        </p:spPr>
        <p:style>
          <a:lnRef idx="0">
            <a:schemeClr val="accent1"/>
          </a:lnRef>
          <a:fillRef idx="3">
            <a:schemeClr val="accent1"/>
          </a:fillRef>
          <a:effectRef idx="3">
            <a:schemeClr val="accent1"/>
          </a:effectRef>
          <a:fontRef idx="minor">
            <a:schemeClr val="lt1"/>
          </a:fontRef>
        </p:style>
        <p:txBody>
          <a:bodyPr wrap="none" anchor="ctr"/>
          <a:lstStyle/>
          <a:p>
            <a:pPr>
              <a:defRPr/>
            </a:pPr>
            <a:endParaRPr lang="es-MX" dirty="0"/>
          </a:p>
        </p:txBody>
      </p:sp>
      <p:sp>
        <p:nvSpPr>
          <p:cNvPr id="109573" name="AutoShape 17"/>
          <p:cNvSpPr>
            <a:spLocks noChangeArrowheads="1"/>
          </p:cNvSpPr>
          <p:nvPr/>
        </p:nvSpPr>
        <p:spPr bwMode="gray">
          <a:xfrm>
            <a:off x="9062720" y="2940845"/>
            <a:ext cx="685800" cy="2057400"/>
          </a:xfrm>
          <a:prstGeom prst="rightArrow">
            <a:avLst>
              <a:gd name="adj1" fmla="val 61269"/>
              <a:gd name="adj2" fmla="val 54398"/>
            </a:avLst>
          </a:prstGeom>
          <a:ln/>
        </p:spPr>
        <p:style>
          <a:lnRef idx="1">
            <a:schemeClr val="accent4"/>
          </a:lnRef>
          <a:fillRef idx="3">
            <a:schemeClr val="accent4"/>
          </a:fillRef>
          <a:effectRef idx="2">
            <a:schemeClr val="accent4"/>
          </a:effectRef>
          <a:fontRef idx="minor">
            <a:schemeClr val="lt1"/>
          </a:fontRef>
        </p:style>
        <p:txBody>
          <a:bodyPr wrap="none" anchor="ctr"/>
          <a:lstStyle/>
          <a:p>
            <a:pPr>
              <a:defRPr/>
            </a:pPr>
            <a:endParaRPr lang="es-MX" dirty="0"/>
          </a:p>
        </p:txBody>
      </p:sp>
      <p:sp>
        <p:nvSpPr>
          <p:cNvPr id="119820" name="AutoShape 4"/>
          <p:cNvSpPr>
            <a:spLocks noChangeArrowheads="1"/>
          </p:cNvSpPr>
          <p:nvPr/>
        </p:nvSpPr>
        <p:spPr bwMode="gray">
          <a:xfrm>
            <a:off x="6904038" y="4191001"/>
            <a:ext cx="1981200" cy="685800"/>
          </a:xfrm>
          <a:prstGeom prst="can">
            <a:avLst>
              <a:gd name="adj" fmla="val 25000"/>
            </a:avLst>
          </a:prstGeom>
          <a:gradFill rotWithShape="1">
            <a:gsLst>
              <a:gs pos="0">
                <a:srgbClr val="765E2F"/>
              </a:gs>
              <a:gs pos="50000">
                <a:srgbClr val="FFCC66"/>
              </a:gs>
              <a:gs pos="100000">
                <a:srgbClr val="765E2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9821" name="AutoShape 5"/>
          <p:cNvSpPr>
            <a:spLocks noChangeArrowheads="1"/>
          </p:cNvSpPr>
          <p:nvPr/>
        </p:nvSpPr>
        <p:spPr bwMode="gray">
          <a:xfrm>
            <a:off x="6904038" y="3626645"/>
            <a:ext cx="1981200" cy="685800"/>
          </a:xfrm>
          <a:prstGeom prst="can">
            <a:avLst>
              <a:gd name="adj" fmla="val 25000"/>
            </a:avLst>
          </a:prstGeom>
          <a:gradFill rotWithShape="1">
            <a:gsLst>
              <a:gs pos="0">
                <a:srgbClr val="765E2F"/>
              </a:gs>
              <a:gs pos="50000">
                <a:srgbClr val="FFCC66"/>
              </a:gs>
              <a:gs pos="100000">
                <a:srgbClr val="765E2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9822" name="AutoShape 6"/>
          <p:cNvSpPr>
            <a:spLocks noChangeArrowheads="1"/>
          </p:cNvSpPr>
          <p:nvPr/>
        </p:nvSpPr>
        <p:spPr bwMode="gray">
          <a:xfrm>
            <a:off x="6904038" y="3009900"/>
            <a:ext cx="1981200" cy="685800"/>
          </a:xfrm>
          <a:prstGeom prst="can">
            <a:avLst>
              <a:gd name="adj" fmla="val 25000"/>
            </a:avLst>
          </a:prstGeom>
          <a:gradFill rotWithShape="1">
            <a:gsLst>
              <a:gs pos="0">
                <a:srgbClr val="765E2F"/>
              </a:gs>
              <a:gs pos="50000">
                <a:srgbClr val="FFCC66"/>
              </a:gs>
              <a:gs pos="100000">
                <a:srgbClr val="765E2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9823" name="Text Box 7"/>
          <p:cNvSpPr txBox="1">
            <a:spLocks noChangeArrowheads="1"/>
          </p:cNvSpPr>
          <p:nvPr/>
        </p:nvSpPr>
        <p:spPr bwMode="gray">
          <a:xfrm>
            <a:off x="7678736" y="3325813"/>
            <a:ext cx="3762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dirty="0">
                <a:solidFill>
                  <a:srgbClr val="001D3A"/>
                </a:solidFill>
              </a:rPr>
              <a:t>1.</a:t>
            </a:r>
          </a:p>
        </p:txBody>
      </p:sp>
      <p:sp>
        <p:nvSpPr>
          <p:cNvPr id="119824" name="Text Box 8"/>
          <p:cNvSpPr txBox="1">
            <a:spLocks noChangeArrowheads="1"/>
          </p:cNvSpPr>
          <p:nvPr/>
        </p:nvSpPr>
        <p:spPr bwMode="gray">
          <a:xfrm>
            <a:off x="7667306" y="3924300"/>
            <a:ext cx="3762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dirty="0">
                <a:solidFill>
                  <a:srgbClr val="001D3A"/>
                </a:solidFill>
              </a:rPr>
              <a:t>2.</a:t>
            </a:r>
          </a:p>
        </p:txBody>
      </p:sp>
      <p:sp>
        <p:nvSpPr>
          <p:cNvPr id="119825" name="Text Box 9"/>
          <p:cNvSpPr txBox="1">
            <a:spLocks noChangeArrowheads="1"/>
          </p:cNvSpPr>
          <p:nvPr/>
        </p:nvSpPr>
        <p:spPr bwMode="gray">
          <a:xfrm>
            <a:off x="7706519" y="4486275"/>
            <a:ext cx="3762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dirty="0">
                <a:solidFill>
                  <a:srgbClr val="001D3A"/>
                </a:solidFill>
              </a:rPr>
              <a:t>3.</a:t>
            </a:r>
          </a:p>
        </p:txBody>
      </p:sp>
      <p:sp>
        <p:nvSpPr>
          <p:cNvPr id="109592" name="AutoShape 10"/>
          <p:cNvSpPr>
            <a:spLocks noChangeArrowheads="1"/>
          </p:cNvSpPr>
          <p:nvPr/>
        </p:nvSpPr>
        <p:spPr bwMode="auto">
          <a:xfrm>
            <a:off x="4586287" y="2286001"/>
            <a:ext cx="1828800" cy="3124200"/>
          </a:xfrm>
          <a:prstGeom prst="roundRect">
            <a:avLst>
              <a:gd name="adj" fmla="val 16667"/>
            </a:avLst>
          </a:prstGeom>
          <a:ln>
            <a:headEnd/>
            <a:tailEnd/>
          </a:ln>
        </p:spPr>
        <p:style>
          <a:lnRef idx="3">
            <a:schemeClr val="lt1"/>
          </a:lnRef>
          <a:fillRef idx="1">
            <a:schemeClr val="accent6"/>
          </a:fillRef>
          <a:effectRef idx="1">
            <a:schemeClr val="accent6"/>
          </a:effectRef>
          <a:fontRef idx="minor">
            <a:schemeClr val="lt1"/>
          </a:fontRef>
        </p:style>
        <p:txBody>
          <a:bodyPr wrap="none" anchor="ctr"/>
          <a:lstStyle/>
          <a:p>
            <a:pPr>
              <a:defRPr/>
            </a:pPr>
            <a:endParaRPr lang="es-MX" dirty="0">
              <a:latin typeface="Verdana" pitchFamily="34" charset="0"/>
            </a:endParaRPr>
          </a:p>
        </p:txBody>
      </p:sp>
      <p:grpSp>
        <p:nvGrpSpPr>
          <p:cNvPr id="109581" name="Group 14"/>
          <p:cNvGrpSpPr>
            <a:grpSpLocks/>
          </p:cNvGrpSpPr>
          <p:nvPr/>
        </p:nvGrpSpPr>
        <p:grpSpPr bwMode="auto">
          <a:xfrm>
            <a:off x="9895840" y="2309814"/>
            <a:ext cx="1828800" cy="3124200"/>
            <a:chOff x="576" y="1680"/>
            <a:chExt cx="1152" cy="1968"/>
          </a:xfrm>
          <a:solidFill>
            <a:srgbClr val="C00000"/>
          </a:solidFill>
        </p:grpSpPr>
        <p:sp>
          <p:nvSpPr>
            <p:cNvPr id="109590" name="AutoShape 15"/>
            <p:cNvSpPr>
              <a:spLocks noChangeArrowheads="1"/>
            </p:cNvSpPr>
            <p:nvPr/>
          </p:nvSpPr>
          <p:spPr bwMode="auto">
            <a:xfrm>
              <a:off x="576" y="1680"/>
              <a:ext cx="1152" cy="1968"/>
            </a:xfrm>
            <a:prstGeom prst="roundRect">
              <a:avLst>
                <a:gd name="adj" fmla="val 16667"/>
              </a:avLst>
            </a:prstGeom>
            <a:grpFill/>
            <a:ln w="38100">
              <a:solidFill>
                <a:srgbClr val="FFFFFF"/>
              </a:solidFill>
              <a:round/>
              <a:headEnd/>
              <a:tailEnd/>
            </a:ln>
          </p:spPr>
          <p:txBody>
            <a:bodyPr wrap="none" anchor="ctr"/>
            <a:lstStyle/>
            <a:p>
              <a:pPr>
                <a:defRPr/>
              </a:pPr>
              <a:endParaRPr lang="es-MX" dirty="0">
                <a:latin typeface="Verdana" pitchFamily="34" charset="0"/>
                <a:cs typeface="Arial" charset="0"/>
              </a:endParaRPr>
            </a:p>
          </p:txBody>
        </p:sp>
        <p:sp>
          <p:nvSpPr>
            <p:cNvPr id="109591" name="Text Box 16"/>
            <p:cNvSpPr txBox="1">
              <a:spLocks noChangeArrowheads="1"/>
            </p:cNvSpPr>
            <p:nvPr/>
          </p:nvSpPr>
          <p:spPr bwMode="auto">
            <a:xfrm>
              <a:off x="624" y="1824"/>
              <a:ext cx="1073" cy="180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ES" b="1" dirty="0">
                  <a:solidFill>
                    <a:srgbClr val="001D3A"/>
                  </a:solidFill>
                  <a:latin typeface="Verdana" pitchFamily="34" charset="0"/>
                </a:rPr>
                <a:t>La que se constituya con arreglo a nuestra ley.</a:t>
              </a:r>
            </a:p>
            <a:p>
              <a:pPr algn="just" eaLnBrk="1" hangingPunct="1">
                <a:defRPr/>
              </a:pPr>
              <a:r>
                <a:rPr lang="es-ES" b="1" dirty="0">
                  <a:solidFill>
                    <a:srgbClr val="001D3A"/>
                  </a:solidFill>
                  <a:latin typeface="Verdana" pitchFamily="34" charset="0"/>
                </a:rPr>
                <a:t>Tenga un domicilio dentro de la republica mexicana </a:t>
              </a:r>
            </a:p>
          </p:txBody>
        </p:sp>
      </p:grpSp>
      <p:grpSp>
        <p:nvGrpSpPr>
          <p:cNvPr id="119828" name="Group 24"/>
          <p:cNvGrpSpPr>
            <a:grpSpLocks/>
          </p:cNvGrpSpPr>
          <p:nvPr/>
        </p:nvGrpSpPr>
        <p:grpSpPr bwMode="auto">
          <a:xfrm>
            <a:off x="6435725" y="1675766"/>
            <a:ext cx="3048000" cy="714375"/>
            <a:chOff x="1920" y="990"/>
            <a:chExt cx="1920" cy="450"/>
          </a:xfrm>
        </p:grpSpPr>
        <p:sp>
          <p:nvSpPr>
            <p:cNvPr id="109588" name="AutoShape 18"/>
            <p:cNvSpPr>
              <a:spLocks noChangeArrowheads="1"/>
            </p:cNvSpPr>
            <p:nvPr/>
          </p:nvSpPr>
          <p:spPr bwMode="gray">
            <a:xfrm>
              <a:off x="1920" y="990"/>
              <a:ext cx="1920" cy="437"/>
            </a:xfrm>
            <a:prstGeom prst="can">
              <a:avLst>
                <a:gd name="adj" fmla="val 32032"/>
              </a:avLst>
            </a:prstGeom>
            <a:ln/>
          </p:spPr>
          <p:style>
            <a:lnRef idx="0">
              <a:schemeClr val="accent4"/>
            </a:lnRef>
            <a:fillRef idx="3">
              <a:schemeClr val="accent4"/>
            </a:fillRef>
            <a:effectRef idx="3">
              <a:schemeClr val="accent4"/>
            </a:effectRef>
            <a:fontRef idx="minor">
              <a:schemeClr val="lt1"/>
            </a:fontRef>
          </p:style>
          <p:txBody>
            <a:bodyPr wrap="none" anchor="ctr"/>
            <a:lstStyle/>
            <a:p>
              <a:pPr>
                <a:defRPr/>
              </a:pPr>
              <a:endParaRPr lang="es-MX" dirty="0"/>
            </a:p>
          </p:txBody>
        </p:sp>
        <p:sp>
          <p:nvSpPr>
            <p:cNvPr id="23" name="Text Box 20"/>
            <p:cNvSpPr txBox="1">
              <a:spLocks noChangeArrowheads="1"/>
            </p:cNvSpPr>
            <p:nvPr/>
          </p:nvSpPr>
          <p:spPr bwMode="gray">
            <a:xfrm>
              <a:off x="2210" y="994"/>
              <a:ext cx="1268" cy="446"/>
            </a:xfrm>
            <a:prstGeom prst="rect">
              <a:avLst/>
            </a:prstGeom>
            <a:noFill/>
            <a:ln>
              <a:headEnd/>
              <a:tailEnd/>
            </a:ln>
          </p:spPr>
          <p:style>
            <a:lnRef idx="0">
              <a:schemeClr val="accent4"/>
            </a:lnRef>
            <a:fillRef idx="3">
              <a:schemeClr val="accent4"/>
            </a:fillRef>
            <a:effectRef idx="3">
              <a:schemeClr val="accent4"/>
            </a:effectRef>
            <a:fontRef idx="minor">
              <a:schemeClr val="lt1"/>
            </a:fontRef>
          </p:style>
          <p:txBody>
            <a:bodyPr wrap="none">
              <a:spAutoFit/>
            </a:bodyPr>
            <a:lstStyle/>
            <a:p>
              <a:pPr>
                <a:defRPr/>
              </a:pPr>
              <a:r>
                <a:rPr lang="en-US" sz="2000" b="1" dirty="0">
                  <a:solidFill>
                    <a:srgbClr val="FFFFFF"/>
                  </a:solidFill>
                </a:rPr>
                <a:t>NACIONALIDAD</a:t>
              </a:r>
              <a:r>
                <a:rPr lang="en-US" sz="2000" b="1" dirty="0"/>
                <a:t> </a:t>
              </a:r>
            </a:p>
            <a:p>
              <a:pPr>
                <a:defRPr/>
              </a:pPr>
              <a:endParaRPr lang="en-US" sz="2000" b="1" dirty="0"/>
            </a:p>
          </p:txBody>
        </p:sp>
      </p:grpSp>
      <p:grpSp>
        <p:nvGrpSpPr>
          <p:cNvPr id="119829" name="Group 25"/>
          <p:cNvGrpSpPr>
            <a:grpSpLocks/>
          </p:cNvGrpSpPr>
          <p:nvPr/>
        </p:nvGrpSpPr>
        <p:grpSpPr bwMode="auto">
          <a:xfrm>
            <a:off x="6364287" y="5410201"/>
            <a:ext cx="3119438" cy="685800"/>
            <a:chOff x="1920" y="3492"/>
            <a:chExt cx="1965" cy="432"/>
          </a:xfrm>
        </p:grpSpPr>
        <p:sp>
          <p:nvSpPr>
            <p:cNvPr id="119832" name="AutoShape 21"/>
            <p:cNvSpPr>
              <a:spLocks noChangeArrowheads="1"/>
            </p:cNvSpPr>
            <p:nvPr/>
          </p:nvSpPr>
          <p:spPr bwMode="gray">
            <a:xfrm>
              <a:off x="1920" y="3492"/>
              <a:ext cx="1920" cy="432"/>
            </a:xfrm>
            <a:prstGeom prst="can">
              <a:avLst>
                <a:gd name="adj" fmla="val 32032"/>
              </a:avLst>
            </a:prstGeom>
            <a:gradFill rotWithShape="1">
              <a:gsLst>
                <a:gs pos="0">
                  <a:srgbClr val="1F571E"/>
                </a:gs>
                <a:gs pos="50000">
                  <a:srgbClr val="44BD41"/>
                </a:gs>
                <a:gs pos="100000">
                  <a:srgbClr val="1F571E"/>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9833" name="Text Box 22"/>
            <p:cNvSpPr txBox="1">
              <a:spLocks noChangeArrowheads="1"/>
            </p:cNvSpPr>
            <p:nvPr/>
          </p:nvSpPr>
          <p:spPr bwMode="gray">
            <a:xfrm>
              <a:off x="2016" y="3657"/>
              <a:ext cx="1869" cy="252"/>
            </a:xfrm>
            <a:prstGeom prst="rect">
              <a:avLst/>
            </a:prstGeom>
            <a:noFill/>
            <a:ln>
              <a:noFill/>
            </a:ln>
            <a:effectLst>
              <a:outerShdw dist="45791" dir="2021404"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s-MX" sz="2000" b="1">
                  <a:solidFill>
                    <a:srgbClr val="FFFFFF"/>
                  </a:solidFill>
                </a:rPr>
                <a:t>DE LAS SOCIEDADES </a:t>
              </a:r>
            </a:p>
          </p:txBody>
        </p:sp>
      </p:grpSp>
      <p:pic>
        <p:nvPicPr>
          <p:cNvPr id="5122" name="Picture 2" descr="Resultado de imagen para nacionalidad"/>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100000" l="0" r="99583">
                        <a14:foregroundMark x1="8889" y1="24302" x2="32917" y2="5866"/>
                        <a14:foregroundMark x1="10833" y1="40503" x2="23611" y2="69832"/>
                        <a14:foregroundMark x1="22778" y1="79609" x2="21944" y2="86313"/>
                        <a14:foregroundMark x1="21389" y1="81285" x2="18611" y2="65084"/>
                        <a14:foregroundMark x1="18472" y1="64246" x2="18056" y2="61732"/>
                        <a14:foregroundMark x1="7222" y1="11732" x2="2500" y2="12849"/>
                        <a14:foregroundMark x1="79028" y1="71229" x2="84167" y2="79609"/>
                        <a14:foregroundMark x1="84861" y1="62291" x2="72083" y2="51676"/>
                        <a14:foregroundMark x1="79028" y1="31844" x2="81806" y2="9777"/>
                        <a14:foregroundMark x1="49444" y1="30168" x2="42361" y2="21508"/>
                        <a14:foregroundMark x1="21389" y1="89106" x2="23333" y2="95251"/>
                      </a14:backgroundRemoval>
                    </a14:imgEffect>
                  </a14:imgLayer>
                </a14:imgProps>
              </a:ext>
              <a:ext uri="{28A0092B-C50C-407E-A947-70E740481C1C}">
                <a14:useLocalDpi xmlns:a14="http://schemas.microsoft.com/office/drawing/2010/main" val="0"/>
              </a:ext>
            </a:extLst>
          </a:blip>
          <a:srcRect/>
          <a:stretch>
            <a:fillRect/>
          </a:stretch>
        </p:blipFill>
        <p:spPr bwMode="auto">
          <a:xfrm>
            <a:off x="360998" y="2191386"/>
            <a:ext cx="4711202" cy="2342515"/>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4738688" y="2419987"/>
            <a:ext cx="1524000" cy="2800767"/>
          </a:xfrm>
          <a:prstGeom prst="rect">
            <a:avLst/>
          </a:prstGeom>
        </p:spPr>
        <p:txBody>
          <a:bodyPr wrap="square">
            <a:spAutoFit/>
          </a:bodyPr>
          <a:lstStyle/>
          <a:p>
            <a:pPr algn="just">
              <a:defRPr/>
            </a:pPr>
            <a:r>
              <a:rPr lang="es-ES" sz="1200" b="1" dirty="0">
                <a:solidFill>
                  <a:srgbClr val="001D3A"/>
                </a:solidFill>
                <a:latin typeface="Verdana" pitchFamily="34" charset="0"/>
              </a:rPr>
              <a:t> </a:t>
            </a:r>
            <a:r>
              <a:rPr lang="es-ES" sz="1600" b="1" dirty="0">
                <a:solidFill>
                  <a:srgbClr val="001D3A"/>
                </a:solidFill>
                <a:latin typeface="Verdana" pitchFamily="34" charset="0"/>
              </a:rPr>
              <a:t>El articulo 9 de la ley general de población dice que debe entenderse por sociedad mercantil mexicana:</a:t>
            </a:r>
          </a:p>
        </p:txBody>
      </p:sp>
    </p:spTree>
    <p:extLst>
      <p:ext uri="{BB962C8B-B14F-4D97-AF65-F5344CB8AC3E}">
        <p14:creationId xmlns:p14="http://schemas.microsoft.com/office/powerpoint/2010/main" val="2456991407"/>
      </p:ext>
    </p:extLst>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AutoShape 23"/>
          <p:cNvSpPr>
            <a:spLocks noChangeArrowheads="1"/>
          </p:cNvSpPr>
          <p:nvPr/>
        </p:nvSpPr>
        <p:spPr bwMode="gray">
          <a:xfrm>
            <a:off x="5181601" y="4856163"/>
            <a:ext cx="2036763" cy="525462"/>
          </a:xfrm>
          <a:prstGeom prst="downArrow">
            <a:avLst>
              <a:gd name="adj1" fmla="val 56417"/>
              <a:gd name="adj2" fmla="val 48338"/>
            </a:avLst>
          </a:prstGeom>
          <a:solidFill>
            <a:schemeClr val="accent5">
              <a:lumMod val="60000"/>
              <a:lumOff val="40000"/>
            </a:schemeClr>
          </a:solidFill>
          <a:ln>
            <a:noFill/>
          </a:ln>
        </p:spPr>
        <p:txBody>
          <a:bodyPr wrap="none" anchor="ctr"/>
          <a:lstStyle/>
          <a:p>
            <a:pPr>
              <a:defRPr/>
            </a:pPr>
            <a:endParaRPr lang="es-MX" dirty="0">
              <a:latin typeface="Arial" charset="0"/>
              <a:cs typeface="Arial" charset="0"/>
            </a:endParaRPr>
          </a:p>
        </p:txBody>
      </p:sp>
      <p:sp>
        <p:nvSpPr>
          <p:cNvPr id="110595" name="AutoShape 26"/>
          <p:cNvSpPr>
            <a:spLocks noChangeArrowheads="1"/>
          </p:cNvSpPr>
          <p:nvPr/>
        </p:nvSpPr>
        <p:spPr bwMode="gray">
          <a:xfrm rot="10800000">
            <a:off x="5181601" y="2522538"/>
            <a:ext cx="2036763" cy="525462"/>
          </a:xfrm>
          <a:prstGeom prst="downArrow">
            <a:avLst>
              <a:gd name="adj1" fmla="val 56417"/>
              <a:gd name="adj2" fmla="val 48338"/>
            </a:avLst>
          </a:prstGeom>
          <a:solidFill>
            <a:schemeClr val="accent2">
              <a:lumMod val="20000"/>
              <a:lumOff val="80000"/>
            </a:schemeClr>
          </a:solidFill>
          <a:ln>
            <a:noFill/>
          </a:ln>
        </p:spPr>
        <p:txBody>
          <a:bodyPr wrap="none" anchor="ctr"/>
          <a:lstStyle/>
          <a:p>
            <a:pPr>
              <a:defRPr/>
            </a:pPr>
            <a:endParaRPr lang="es-MX" dirty="0">
              <a:latin typeface="Arial" charset="0"/>
              <a:cs typeface="Arial" charset="0"/>
            </a:endParaRPr>
          </a:p>
        </p:txBody>
      </p:sp>
      <p:sp>
        <p:nvSpPr>
          <p:cNvPr id="110596" name="AutoShape 11"/>
          <p:cNvSpPr>
            <a:spLocks noChangeArrowheads="1"/>
          </p:cNvSpPr>
          <p:nvPr/>
        </p:nvSpPr>
        <p:spPr bwMode="gray">
          <a:xfrm>
            <a:off x="4648200" y="2895600"/>
            <a:ext cx="685800" cy="2057400"/>
          </a:xfrm>
          <a:prstGeom prst="leftArrow">
            <a:avLst>
              <a:gd name="adj1" fmla="val 62037"/>
              <a:gd name="adj2" fmla="val 54861"/>
            </a:avLst>
          </a:prstGeom>
          <a:solidFill>
            <a:schemeClr val="accent2">
              <a:lumMod val="75000"/>
            </a:schemeClr>
          </a:solidFill>
          <a:ln>
            <a:noFill/>
          </a:ln>
        </p:spPr>
        <p:txBody>
          <a:bodyPr wrap="none" anchor="ctr"/>
          <a:lstStyle/>
          <a:p>
            <a:pPr>
              <a:defRPr/>
            </a:pPr>
            <a:endParaRPr lang="es-MX" dirty="0">
              <a:latin typeface="Arial" charset="0"/>
              <a:cs typeface="Arial" charset="0"/>
            </a:endParaRPr>
          </a:p>
        </p:txBody>
      </p:sp>
      <p:sp>
        <p:nvSpPr>
          <p:cNvPr id="110597" name="AutoShape 17"/>
          <p:cNvSpPr>
            <a:spLocks noChangeArrowheads="1"/>
          </p:cNvSpPr>
          <p:nvPr/>
        </p:nvSpPr>
        <p:spPr bwMode="gray">
          <a:xfrm>
            <a:off x="7010400" y="2895600"/>
            <a:ext cx="685800" cy="2057400"/>
          </a:xfrm>
          <a:prstGeom prst="rightArrow">
            <a:avLst>
              <a:gd name="adj1" fmla="val 61269"/>
              <a:gd name="adj2" fmla="val 54398"/>
            </a:avLst>
          </a:prstGeom>
          <a:solidFill>
            <a:schemeClr val="accent4">
              <a:lumMod val="50000"/>
            </a:schemeClr>
          </a:solidFill>
          <a:ln>
            <a:noFill/>
          </a:ln>
        </p:spPr>
        <p:txBody>
          <a:bodyPr wrap="none" anchor="ctr"/>
          <a:lstStyle/>
          <a:p>
            <a:pPr>
              <a:defRPr/>
            </a:pPr>
            <a:endParaRPr lang="es-MX" dirty="0">
              <a:latin typeface="Arial" charset="0"/>
              <a:cs typeface="Arial" charset="0"/>
            </a:endParaRPr>
          </a:p>
        </p:txBody>
      </p:sp>
      <p:sp>
        <p:nvSpPr>
          <p:cNvPr id="120838" name="AutoShape 4"/>
          <p:cNvSpPr>
            <a:spLocks noChangeArrowheads="1"/>
          </p:cNvSpPr>
          <p:nvPr/>
        </p:nvSpPr>
        <p:spPr bwMode="gray">
          <a:xfrm>
            <a:off x="5176838" y="4252913"/>
            <a:ext cx="1981200" cy="685800"/>
          </a:xfrm>
          <a:prstGeom prst="can">
            <a:avLst>
              <a:gd name="adj" fmla="val 25000"/>
            </a:avLst>
          </a:pr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20839" name="AutoShape 5"/>
          <p:cNvSpPr>
            <a:spLocks noChangeArrowheads="1"/>
          </p:cNvSpPr>
          <p:nvPr/>
        </p:nvSpPr>
        <p:spPr bwMode="gray">
          <a:xfrm>
            <a:off x="5176838" y="3638550"/>
            <a:ext cx="1981200" cy="685800"/>
          </a:xfrm>
          <a:prstGeom prst="can">
            <a:avLst>
              <a:gd name="adj" fmla="val 25000"/>
            </a:avLst>
          </a:prstGeom>
          <a:gradFill rotWithShape="1">
            <a:gsLst>
              <a:gs pos="0">
                <a:srgbClr val="765E2F"/>
              </a:gs>
              <a:gs pos="50000">
                <a:srgbClr val="FFCC66"/>
              </a:gs>
              <a:gs pos="100000">
                <a:srgbClr val="765E2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20840" name="AutoShape 6"/>
          <p:cNvSpPr>
            <a:spLocks noChangeArrowheads="1"/>
          </p:cNvSpPr>
          <p:nvPr/>
        </p:nvSpPr>
        <p:spPr bwMode="gray">
          <a:xfrm>
            <a:off x="5176838" y="3009900"/>
            <a:ext cx="1981200" cy="685800"/>
          </a:xfrm>
          <a:prstGeom prst="can">
            <a:avLst>
              <a:gd name="adj" fmla="val 25000"/>
            </a:avLst>
          </a:prstGeom>
          <a:solidFill>
            <a:schemeClr val="accent2"/>
          </a:solidFill>
          <a:ln>
            <a:noFill/>
          </a:ln>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20841" name="Text Box 7"/>
          <p:cNvSpPr txBox="1">
            <a:spLocks noChangeArrowheads="1"/>
          </p:cNvSpPr>
          <p:nvPr/>
        </p:nvSpPr>
        <p:spPr bwMode="gray">
          <a:xfrm>
            <a:off x="5853114" y="3243264"/>
            <a:ext cx="3762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1.</a:t>
            </a:r>
          </a:p>
        </p:txBody>
      </p:sp>
      <p:sp>
        <p:nvSpPr>
          <p:cNvPr id="120842" name="Text Box 8"/>
          <p:cNvSpPr txBox="1">
            <a:spLocks noChangeArrowheads="1"/>
          </p:cNvSpPr>
          <p:nvPr/>
        </p:nvSpPr>
        <p:spPr bwMode="gray">
          <a:xfrm>
            <a:off x="5853114" y="3871914"/>
            <a:ext cx="3762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2.</a:t>
            </a:r>
          </a:p>
        </p:txBody>
      </p:sp>
      <p:sp>
        <p:nvSpPr>
          <p:cNvPr id="120843" name="Text Box 9"/>
          <p:cNvSpPr txBox="1">
            <a:spLocks noChangeArrowheads="1"/>
          </p:cNvSpPr>
          <p:nvPr/>
        </p:nvSpPr>
        <p:spPr bwMode="gray">
          <a:xfrm>
            <a:off x="5853114" y="4486275"/>
            <a:ext cx="3762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3.</a:t>
            </a:r>
          </a:p>
        </p:txBody>
      </p:sp>
      <p:sp>
        <p:nvSpPr>
          <p:cNvPr id="110616" name="AutoShape 10"/>
          <p:cNvSpPr>
            <a:spLocks noChangeArrowheads="1"/>
          </p:cNvSpPr>
          <p:nvPr/>
        </p:nvSpPr>
        <p:spPr bwMode="auto">
          <a:xfrm>
            <a:off x="2743200" y="2286001"/>
            <a:ext cx="1828800" cy="3124200"/>
          </a:xfrm>
          <a:prstGeom prst="roundRect">
            <a:avLst>
              <a:gd name="adj" fmla="val 16667"/>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just">
              <a:defRPr/>
            </a:pPr>
            <a:endParaRPr lang="es-ES" b="1" dirty="0">
              <a:latin typeface="Verdana" pitchFamily="34" charset="0"/>
            </a:endParaRPr>
          </a:p>
        </p:txBody>
      </p:sp>
      <p:sp>
        <p:nvSpPr>
          <p:cNvPr id="110614" name="AutoShape 15"/>
          <p:cNvSpPr>
            <a:spLocks noChangeArrowheads="1"/>
          </p:cNvSpPr>
          <p:nvPr/>
        </p:nvSpPr>
        <p:spPr bwMode="auto">
          <a:xfrm>
            <a:off x="7772400" y="2286000"/>
            <a:ext cx="1828800" cy="3124200"/>
          </a:xfrm>
          <a:prstGeom prst="roundRect">
            <a:avLst>
              <a:gd name="adj" fmla="val 16667"/>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lang="es-MX" dirty="0">
              <a:latin typeface="Verdana" pitchFamily="34" charset="0"/>
            </a:endParaRPr>
          </a:p>
        </p:txBody>
      </p:sp>
      <p:grpSp>
        <p:nvGrpSpPr>
          <p:cNvPr id="120846" name="Group 24"/>
          <p:cNvGrpSpPr>
            <a:grpSpLocks/>
          </p:cNvGrpSpPr>
          <p:nvPr/>
        </p:nvGrpSpPr>
        <p:grpSpPr bwMode="auto">
          <a:xfrm>
            <a:off x="4648200" y="1571627"/>
            <a:ext cx="3048000" cy="693738"/>
            <a:chOff x="1920" y="990"/>
            <a:chExt cx="1920" cy="437"/>
          </a:xfrm>
        </p:grpSpPr>
        <p:sp>
          <p:nvSpPr>
            <p:cNvPr id="120852" name="AutoShape 18"/>
            <p:cNvSpPr>
              <a:spLocks noChangeArrowheads="1"/>
            </p:cNvSpPr>
            <p:nvPr/>
          </p:nvSpPr>
          <p:spPr bwMode="gray">
            <a:xfrm>
              <a:off x="1920" y="990"/>
              <a:ext cx="1920" cy="437"/>
            </a:xfrm>
            <a:prstGeom prst="can">
              <a:avLst>
                <a:gd name="adj" fmla="val 32032"/>
              </a:avLst>
            </a:prstGeom>
            <a:gradFill rotWithShape="1">
              <a:gsLst>
                <a:gs pos="0">
                  <a:srgbClr val="005E76"/>
                </a:gs>
                <a:gs pos="50000">
                  <a:srgbClr val="00CCFF"/>
                </a:gs>
                <a:gs pos="100000">
                  <a:srgbClr val="005E76"/>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20853" name="Text Box 20"/>
            <p:cNvSpPr txBox="1">
              <a:spLocks noChangeArrowheads="1"/>
            </p:cNvSpPr>
            <p:nvPr/>
          </p:nvSpPr>
          <p:spPr bwMode="gray">
            <a:xfrm>
              <a:off x="2328" y="1162"/>
              <a:ext cx="1231" cy="252"/>
            </a:xfrm>
            <a:prstGeom prst="rect">
              <a:avLst/>
            </a:prstGeom>
            <a:noFill/>
            <a:ln>
              <a:noFill/>
            </a:ln>
            <a:effectLst>
              <a:outerShdw dist="45791" dir="2021404"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sz="2000" b="1" dirty="0" smtClean="0">
                  <a:solidFill>
                    <a:srgbClr val="FFFFFF"/>
                  </a:solidFill>
                </a:rPr>
                <a:t>SOCIEDADES</a:t>
              </a:r>
              <a:r>
                <a:rPr lang="en-US" altLang="es-MX" sz="2000" b="1" dirty="0" smtClean="0"/>
                <a:t> </a:t>
              </a:r>
              <a:endParaRPr lang="en-US" altLang="es-MX" sz="2000" b="1" dirty="0"/>
            </a:p>
          </p:txBody>
        </p:sp>
      </p:grpSp>
      <p:grpSp>
        <p:nvGrpSpPr>
          <p:cNvPr id="120847" name="Group 25"/>
          <p:cNvGrpSpPr>
            <a:grpSpLocks/>
          </p:cNvGrpSpPr>
          <p:nvPr/>
        </p:nvGrpSpPr>
        <p:grpSpPr bwMode="auto">
          <a:xfrm>
            <a:off x="4648200" y="5543550"/>
            <a:ext cx="3048000" cy="685800"/>
            <a:chOff x="1920" y="3492"/>
            <a:chExt cx="1920" cy="432"/>
          </a:xfrm>
        </p:grpSpPr>
        <p:sp>
          <p:nvSpPr>
            <p:cNvPr id="110610" name="AutoShape 21"/>
            <p:cNvSpPr>
              <a:spLocks noChangeArrowheads="1"/>
            </p:cNvSpPr>
            <p:nvPr/>
          </p:nvSpPr>
          <p:spPr bwMode="gray">
            <a:xfrm>
              <a:off x="1920" y="3492"/>
              <a:ext cx="1920" cy="432"/>
            </a:xfrm>
            <a:prstGeom prst="can">
              <a:avLst>
                <a:gd name="adj" fmla="val 32032"/>
              </a:avLst>
            </a:prstGeom>
            <a:ln/>
          </p:spPr>
          <p:style>
            <a:lnRef idx="1">
              <a:schemeClr val="accent4"/>
            </a:lnRef>
            <a:fillRef idx="2">
              <a:schemeClr val="accent4"/>
            </a:fillRef>
            <a:effectRef idx="1">
              <a:schemeClr val="accent4"/>
            </a:effectRef>
            <a:fontRef idx="minor">
              <a:schemeClr val="dk1"/>
            </a:fontRef>
          </p:style>
          <p:txBody>
            <a:bodyPr wrap="none" anchor="ctr"/>
            <a:lstStyle/>
            <a:p>
              <a:pPr>
                <a:defRPr/>
              </a:pPr>
              <a:endParaRPr lang="es-MX" dirty="0"/>
            </a:p>
          </p:txBody>
        </p:sp>
        <p:sp>
          <p:nvSpPr>
            <p:cNvPr id="26" name="Text Box 22"/>
            <p:cNvSpPr txBox="1">
              <a:spLocks noChangeArrowheads="1"/>
            </p:cNvSpPr>
            <p:nvPr/>
          </p:nvSpPr>
          <p:spPr bwMode="gray">
            <a:xfrm>
              <a:off x="2167" y="3657"/>
              <a:ext cx="1567" cy="194"/>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spAutoFit/>
            </a:bodyPr>
            <a:lstStyle/>
            <a:p>
              <a:pPr algn="ctr">
                <a:defRPr/>
              </a:pPr>
              <a:r>
                <a:rPr lang="en-US" sz="1400" b="1" dirty="0">
                  <a:solidFill>
                    <a:schemeClr val="tx1"/>
                  </a:solidFill>
                </a:rPr>
                <a:t>MERCANTILES EXTRANJERAS</a:t>
              </a:r>
              <a:r>
                <a:rPr lang="en-US" sz="1400" b="1" dirty="0">
                  <a:solidFill>
                    <a:srgbClr val="FFFFFF"/>
                  </a:solidFill>
                </a:rPr>
                <a:t> </a:t>
              </a:r>
            </a:p>
          </p:txBody>
        </p:sp>
      </p:grpSp>
      <p:pic>
        <p:nvPicPr>
          <p:cNvPr id="120848" name="Picture 26" descr="http://despilfarro.com/wp-content/2010/07/cuentas-extranjeros.jpg"/>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430" b="89892" l="0" r="90000"/>
                    </a14:imgEffect>
                  </a14:imgLayer>
                </a14:imgProps>
              </a:ext>
              <a:ext uri="{28A0092B-C50C-407E-A947-70E740481C1C}">
                <a14:useLocalDpi xmlns:a14="http://schemas.microsoft.com/office/drawing/2010/main" val="0"/>
              </a:ext>
            </a:extLst>
          </a:blip>
          <a:srcRect/>
          <a:stretch>
            <a:fillRect/>
          </a:stretch>
        </p:blipFill>
        <p:spPr bwMode="auto">
          <a:xfrm>
            <a:off x="166370" y="501015"/>
            <a:ext cx="3596894" cy="2613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Rectángulo"/>
          <p:cNvSpPr/>
          <p:nvPr/>
        </p:nvSpPr>
        <p:spPr>
          <a:xfrm>
            <a:off x="2805114" y="2761656"/>
            <a:ext cx="1675446" cy="1384995"/>
          </a:xfrm>
          <a:prstGeom prst="rect">
            <a:avLst/>
          </a:prstGeom>
        </p:spPr>
        <p:txBody>
          <a:bodyPr wrap="square">
            <a:spAutoFit/>
          </a:bodyPr>
          <a:lstStyle/>
          <a:p>
            <a:pPr algn="just">
              <a:defRPr/>
            </a:pPr>
            <a:r>
              <a:rPr lang="es-ES" sz="1400" b="1" dirty="0">
                <a:latin typeface="Verdana" pitchFamily="34" charset="0"/>
              </a:rPr>
              <a:t>Son sociedades extranjeras las que se constituyan en el extranjero</a:t>
            </a:r>
          </a:p>
        </p:txBody>
      </p:sp>
      <p:sp>
        <p:nvSpPr>
          <p:cNvPr id="3" name="2 Rectángulo"/>
          <p:cNvSpPr/>
          <p:nvPr/>
        </p:nvSpPr>
        <p:spPr>
          <a:xfrm>
            <a:off x="7985759" y="3340387"/>
            <a:ext cx="1473201" cy="954107"/>
          </a:xfrm>
          <a:prstGeom prst="rect">
            <a:avLst/>
          </a:prstGeom>
        </p:spPr>
        <p:txBody>
          <a:bodyPr wrap="square">
            <a:spAutoFit/>
          </a:bodyPr>
          <a:lstStyle/>
          <a:p>
            <a:pPr algn="just">
              <a:defRPr/>
            </a:pPr>
            <a:r>
              <a:rPr lang="es-ES" sz="1400" b="1" dirty="0">
                <a:latin typeface="Verdana" pitchFamily="34" charset="0"/>
              </a:rPr>
              <a:t>Y tengan su domicilio en el extranjero.</a:t>
            </a:r>
          </a:p>
        </p:txBody>
      </p:sp>
    </p:spTree>
    <p:extLst>
      <p:ext uri="{BB962C8B-B14F-4D97-AF65-F5344CB8AC3E}">
        <p14:creationId xmlns:p14="http://schemas.microsoft.com/office/powerpoint/2010/main" val="4156091137"/>
      </p:ext>
    </p:extLst>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Text Box 2"/>
          <p:cNvSpPr txBox="1">
            <a:spLocks noChangeArrowheads="1"/>
          </p:cNvSpPr>
          <p:nvPr/>
        </p:nvSpPr>
        <p:spPr bwMode="auto">
          <a:xfrm>
            <a:off x="298451" y="1061311"/>
            <a:ext cx="488314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defRPr/>
            </a:pPr>
            <a:r>
              <a:rPr lang="es-E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Requisitos para una sociedad extranjera.</a:t>
            </a:r>
            <a:endParaRPr lang="es-ES"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3 Rectángulo"/>
          <p:cNvSpPr/>
          <p:nvPr/>
        </p:nvSpPr>
        <p:spPr>
          <a:xfrm>
            <a:off x="5181600" y="2340630"/>
            <a:ext cx="6096000" cy="3139321"/>
          </a:xfrm>
          <a:prstGeom prst="rect">
            <a:avLst/>
          </a:prstGeom>
        </p:spPr>
        <p:txBody>
          <a:bodyPr>
            <a:spAutoFit/>
          </a:bodyPr>
          <a:lstStyle/>
          <a:p>
            <a:pPr marL="285750" indent="-285750">
              <a:buFont typeface="Wingdings" panose="05000000000000000000" pitchFamily="2" charset="2"/>
              <a:buChar char="ü"/>
            </a:pPr>
            <a:r>
              <a:rPr lang="es-MX" dirty="0" smtClean="0"/>
              <a:t>Comprobar </a:t>
            </a:r>
            <a:r>
              <a:rPr lang="es-MX" dirty="0"/>
              <a:t>que se ha constituido con las leyes del estado del que sean nacionales, por lo cual se exhibirá copia autentica del contrato social y demás documentos relativos a su constitución, así como la certificación de la autorización por el presidente diplomático o consular mexicano.</a:t>
            </a:r>
          </a:p>
          <a:p>
            <a:pPr marL="285750" indent="-285750">
              <a:buFont typeface="Wingdings" panose="05000000000000000000" pitchFamily="2" charset="2"/>
              <a:buChar char="ü"/>
            </a:pPr>
            <a:r>
              <a:rPr lang="es-MX" dirty="0" smtClean="0"/>
              <a:t>Que </a:t>
            </a:r>
            <a:r>
              <a:rPr lang="es-MX" dirty="0"/>
              <a:t>el contrato social y los documentos no sean contrarios a los preceptos de orden publico establecidos por las leyes mexicanas.</a:t>
            </a:r>
          </a:p>
          <a:p>
            <a:pPr marL="285750" indent="-285750">
              <a:buFont typeface="Wingdings" panose="05000000000000000000" pitchFamily="2" charset="2"/>
              <a:buChar char="ü"/>
            </a:pPr>
            <a:r>
              <a:rPr lang="es-MX" dirty="0"/>
              <a:t>Q</a:t>
            </a:r>
            <a:r>
              <a:rPr lang="es-MX" dirty="0" smtClean="0"/>
              <a:t>ue </a:t>
            </a:r>
            <a:r>
              <a:rPr lang="es-MX" dirty="0"/>
              <a:t>se establezcan en la republica mexicana o tengan en ella alguna agencia o sucursal .</a:t>
            </a:r>
          </a:p>
        </p:txBody>
      </p:sp>
      <p:pic>
        <p:nvPicPr>
          <p:cNvPr id="6146" name="Picture 2" descr="Resultado de imagen para sociedad extranjera"/>
          <p:cNvPicPr>
            <a:picLocks noChangeAspect="1" noChangeArrowheads="1"/>
          </p:cNvPicPr>
          <p:nvPr/>
        </p:nvPicPr>
        <p:blipFill rotWithShape="1">
          <a:blip r:embed="rId2">
            <a:extLst>
              <a:ext uri="{28A0092B-C50C-407E-A947-70E740481C1C}">
                <a14:useLocalDpi xmlns:a14="http://schemas.microsoft.com/office/drawing/2010/main" val="0"/>
              </a:ext>
            </a:extLst>
          </a:blip>
          <a:srcRect l="24035" r="23989"/>
          <a:stretch/>
        </p:blipFill>
        <p:spPr bwMode="auto">
          <a:xfrm>
            <a:off x="1637846" y="2279670"/>
            <a:ext cx="3249113" cy="3409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38848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37570"/>
                                        </p:tgtEl>
                                        <p:attrNameLst>
                                          <p:attrName>style.visibility</p:attrName>
                                        </p:attrNameLst>
                                      </p:cBhvr>
                                      <p:to>
                                        <p:strVal val="visible"/>
                                      </p:to>
                                    </p:set>
                                    <p:animEffect transition="in" filter="dissolve">
                                      <p:cBhvr>
                                        <p:cTn id="7" dur="500"/>
                                        <p:tgtEl>
                                          <p:spTgt spid="2375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87500" y="596979"/>
            <a:ext cx="10007600" cy="6032421"/>
          </a:xfrm>
          <a:prstGeom prst="rect">
            <a:avLst/>
          </a:prstGeom>
        </p:spPr>
        <p:txBody>
          <a:bodyPr wrap="square">
            <a:spAutoFit/>
          </a:bodyPr>
          <a:lstStyle/>
          <a:p>
            <a:pPr>
              <a:spcBef>
                <a:spcPct val="0"/>
              </a:spcBef>
            </a:pPr>
            <a:r>
              <a:rPr lang="es-MX" altLang="es-MX" sz="2800" dirty="0" smtClean="0">
                <a:latin typeface="Arial" panose="020B0604020202020204" pitchFamily="34" charset="0"/>
              </a:rPr>
              <a:t>BIBLOGRAFIA</a:t>
            </a:r>
          </a:p>
          <a:p>
            <a:pPr>
              <a:spcBef>
                <a:spcPct val="0"/>
              </a:spcBef>
            </a:pPr>
            <a:r>
              <a:rPr lang="es-MX" altLang="es-MX" sz="2400" dirty="0" smtClean="0">
                <a:latin typeface="Arial" panose="020B0604020202020204" pitchFamily="34" charset="0"/>
              </a:rPr>
              <a:t>1.-Herrejón </a:t>
            </a:r>
            <a:r>
              <a:rPr lang="es-MX" altLang="es-MX" sz="2400" dirty="0">
                <a:latin typeface="Arial" panose="020B0604020202020204" pitchFamily="34" charset="0"/>
              </a:rPr>
              <a:t>Silva </a:t>
            </a:r>
            <a:r>
              <a:rPr lang="es-MX" altLang="es-MX" sz="2400" dirty="0" err="1">
                <a:latin typeface="Arial" panose="020B0604020202020204" pitchFamily="34" charset="0"/>
              </a:rPr>
              <a:t>Hermilo</a:t>
            </a:r>
            <a:r>
              <a:rPr lang="es-MX" altLang="es-MX" sz="2400" dirty="0">
                <a:latin typeface="Arial" panose="020B0604020202020204" pitchFamily="34" charset="0"/>
              </a:rPr>
              <a:t>, Las Instituciones de Crédito, un enfoque jurídico. Ed.</a:t>
            </a:r>
          </a:p>
          <a:p>
            <a:pPr>
              <a:spcBef>
                <a:spcPct val="0"/>
              </a:spcBef>
            </a:pPr>
            <a:r>
              <a:rPr lang="es-MX" altLang="es-MX" sz="2400" dirty="0">
                <a:latin typeface="Arial" panose="020B0604020202020204" pitchFamily="34" charset="0"/>
              </a:rPr>
              <a:t>Trillas, México.</a:t>
            </a:r>
          </a:p>
          <a:p>
            <a:pPr>
              <a:spcBef>
                <a:spcPct val="0"/>
              </a:spcBef>
            </a:pPr>
            <a:r>
              <a:rPr lang="es-MX" altLang="es-MX" sz="2400" dirty="0">
                <a:latin typeface="Arial" panose="020B0604020202020204" pitchFamily="34" charset="0"/>
              </a:rPr>
              <a:t>2.- Octavio Calvo.- Derecho Mercantil, Editorial Porrúa, México</a:t>
            </a:r>
          </a:p>
          <a:p>
            <a:pPr>
              <a:spcBef>
                <a:spcPct val="0"/>
              </a:spcBef>
            </a:pPr>
            <a:r>
              <a:rPr lang="es-MX" altLang="es-MX" sz="2400" dirty="0">
                <a:latin typeface="Arial" panose="020B0604020202020204" pitchFamily="34" charset="0"/>
              </a:rPr>
              <a:t>3.-De Pinal Rafael, Derecho Mercantil Mexicano, Ed. Porrúa, México, 1990</a:t>
            </a:r>
          </a:p>
          <a:p>
            <a:pPr>
              <a:spcBef>
                <a:spcPct val="0"/>
              </a:spcBef>
            </a:pPr>
            <a:r>
              <a:rPr lang="es-MX" altLang="es-MX" sz="2400" dirty="0">
                <a:latin typeface="Arial" panose="020B0604020202020204" pitchFamily="34" charset="0"/>
              </a:rPr>
              <a:t>4.-Soto Álvarez Clemente, Prontuario de Derecho Mercantil, Ed. </a:t>
            </a:r>
            <a:r>
              <a:rPr lang="es-MX" altLang="es-MX" sz="2400" dirty="0" err="1">
                <a:latin typeface="Arial" panose="020B0604020202020204" pitchFamily="34" charset="0"/>
              </a:rPr>
              <a:t>Limusa</a:t>
            </a:r>
            <a:r>
              <a:rPr lang="es-MX" altLang="es-MX" sz="2400" dirty="0">
                <a:latin typeface="Arial" panose="020B0604020202020204" pitchFamily="34" charset="0"/>
              </a:rPr>
              <a:t>, México</a:t>
            </a:r>
          </a:p>
          <a:p>
            <a:pPr>
              <a:spcBef>
                <a:spcPct val="0"/>
              </a:spcBef>
            </a:pPr>
            <a:r>
              <a:rPr lang="es-MX" altLang="es-MX" sz="2400" dirty="0">
                <a:latin typeface="Arial" panose="020B0604020202020204" pitchFamily="34" charset="0"/>
              </a:rPr>
              <a:t>Enrique </a:t>
            </a:r>
            <a:r>
              <a:rPr lang="es-MX" altLang="es-MX" sz="2400" dirty="0" err="1">
                <a:latin typeface="Arial" panose="020B0604020202020204" pitchFamily="34" charset="0"/>
              </a:rPr>
              <a:t>Sariñana</a:t>
            </a:r>
            <a:r>
              <a:rPr lang="es-MX" altLang="es-MX" sz="2400" dirty="0">
                <a:latin typeface="Arial" panose="020B0604020202020204" pitchFamily="34" charset="0"/>
              </a:rPr>
              <a:t>, Derecho Mercantil, Ed Trillas, México, 1999</a:t>
            </a:r>
          </a:p>
          <a:p>
            <a:pPr>
              <a:spcBef>
                <a:spcPct val="0"/>
              </a:spcBef>
            </a:pPr>
            <a:r>
              <a:rPr lang="es-MX" altLang="es-MX" sz="2400" dirty="0">
                <a:latin typeface="Arial" panose="020B0604020202020204" pitchFamily="34" charset="0"/>
              </a:rPr>
              <a:t>Ley de Instituciones de Crédito</a:t>
            </a:r>
          </a:p>
          <a:p>
            <a:pPr>
              <a:spcBef>
                <a:spcPct val="0"/>
              </a:spcBef>
            </a:pPr>
            <a:r>
              <a:rPr lang="es-MX" altLang="es-MX" sz="2400" dirty="0">
                <a:latin typeface="Arial" panose="020B0604020202020204" pitchFamily="34" charset="0"/>
              </a:rPr>
              <a:t>Ley General de Organizaciones Auxiliares del Crédito</a:t>
            </a:r>
          </a:p>
          <a:p>
            <a:pPr>
              <a:spcBef>
                <a:spcPct val="0"/>
              </a:spcBef>
            </a:pPr>
            <a:r>
              <a:rPr lang="es-MX" altLang="es-MX" sz="2400" dirty="0">
                <a:latin typeface="Arial" panose="020B0604020202020204" pitchFamily="34" charset="0"/>
              </a:rPr>
              <a:t>Ley sobre el Contrato de Seguro</a:t>
            </a:r>
          </a:p>
          <a:p>
            <a:pPr>
              <a:spcBef>
                <a:spcPct val="0"/>
              </a:spcBef>
            </a:pPr>
            <a:r>
              <a:rPr lang="es-MX" altLang="es-MX" sz="2400" dirty="0">
                <a:latin typeface="Arial" panose="020B0604020202020204" pitchFamily="34" charset="0"/>
              </a:rPr>
              <a:t>Ley General de Instituciones y Sociedades Mutualistas de Seguros</a:t>
            </a:r>
          </a:p>
          <a:p>
            <a:pPr>
              <a:spcBef>
                <a:spcPct val="0"/>
              </a:spcBef>
            </a:pPr>
            <a:endParaRPr lang="es-MX" altLang="es-MX" sz="2800" dirty="0">
              <a:latin typeface="Arial" panose="020B0604020202020204" pitchFamily="34" charset="0"/>
            </a:endParaRPr>
          </a:p>
          <a:p>
            <a:pPr>
              <a:spcBef>
                <a:spcPct val="0"/>
              </a:spcBef>
            </a:pPr>
            <a:endParaRPr lang="es-MX" altLang="es-MX" dirty="0">
              <a:latin typeface="Arial" panose="020B0604020202020204" pitchFamily="34" charset="0"/>
            </a:endParaRPr>
          </a:p>
        </p:txBody>
      </p:sp>
    </p:spTree>
    <p:extLst>
      <p:ext uri="{BB962C8B-B14F-4D97-AF65-F5344CB8AC3E}">
        <p14:creationId xmlns:p14="http://schemas.microsoft.com/office/powerpoint/2010/main" val="15385815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p:txBody>
          <a:bodyPr/>
          <a:lstStyle/>
          <a:p>
            <a:pPr eaLnBrk="1" fontAlgn="auto" hangingPunct="1">
              <a:spcAft>
                <a:spcPts val="0"/>
              </a:spcAft>
              <a:defRPr/>
            </a:pPr>
            <a:r>
              <a:rPr lang="es-MX" smtClean="0"/>
              <a:t>Evaluación</a:t>
            </a:r>
          </a:p>
        </p:txBody>
      </p:sp>
      <p:sp>
        <p:nvSpPr>
          <p:cNvPr id="11267" name="2 Marcador de contenido"/>
          <p:cNvSpPr>
            <a:spLocks noGrp="1"/>
          </p:cNvSpPr>
          <p:nvPr>
            <p:ph idx="1"/>
          </p:nvPr>
        </p:nvSpPr>
        <p:spPr>
          <a:xfrm>
            <a:off x="2474912" y="1465262"/>
            <a:ext cx="8915400" cy="3777622"/>
          </a:xfrm>
        </p:spPr>
        <p:txBody>
          <a:bodyPr/>
          <a:lstStyle/>
          <a:p>
            <a:pPr eaLnBrk="1" hangingPunct="1"/>
            <a:r>
              <a:rPr lang="es-MX" altLang="es-MX" sz="2100" b="1" dirty="0"/>
              <a:t>Presentación de trabajos de manera individual	              30%</a:t>
            </a:r>
          </a:p>
          <a:p>
            <a:pPr eaLnBrk="1" hangingPunct="1"/>
            <a:endParaRPr lang="es-MX" altLang="es-MX" sz="2100" b="1" dirty="0"/>
          </a:p>
          <a:p>
            <a:pPr eaLnBrk="1" hangingPunct="1"/>
            <a:r>
              <a:rPr lang="es-MX" altLang="es-MX" sz="2100" b="1" dirty="0"/>
              <a:t>Exposición de manera colectiva de temas en especifica     30%</a:t>
            </a:r>
          </a:p>
          <a:p>
            <a:pPr eaLnBrk="1" hangingPunct="1"/>
            <a:endParaRPr lang="es-MX" altLang="es-MX" sz="2100" b="1" dirty="0"/>
          </a:p>
          <a:p>
            <a:pPr eaLnBrk="1" hangingPunct="1"/>
            <a:r>
              <a:rPr lang="es-MX" altLang="es-MX" sz="2100" b="1" dirty="0"/>
              <a:t>Entrega de trabajos de investigación                                        30%</a:t>
            </a:r>
          </a:p>
          <a:p>
            <a:pPr eaLnBrk="1" hangingPunct="1"/>
            <a:endParaRPr lang="es-MX" altLang="es-MX" sz="2100" b="1" dirty="0"/>
          </a:p>
          <a:p>
            <a:pPr eaLnBrk="1" hangingPunct="1"/>
            <a:r>
              <a:rPr lang="es-MX" altLang="es-MX" sz="2100" b="1" dirty="0"/>
              <a:t>Participación en clase	</a:t>
            </a:r>
            <a:r>
              <a:rPr lang="es-MX" altLang="es-MX" sz="2100" dirty="0"/>
              <a:t>		                            </a:t>
            </a:r>
            <a:r>
              <a:rPr lang="es-MX" altLang="es-MX" sz="2100" b="1" dirty="0"/>
              <a:t>10%</a:t>
            </a:r>
          </a:p>
          <a:p>
            <a:pPr eaLnBrk="1" hangingPunct="1"/>
            <a:endParaRPr lang="es-MX" altLang="es-MX" dirty="0" smtClean="0"/>
          </a:p>
        </p:txBody>
      </p:sp>
      <p:pic>
        <p:nvPicPr>
          <p:cNvPr id="11268" name="Picture 6" descr="http://www.mxl.cetys.mx/imagenes_vocetys/Mexicali/10-oct-11/alumnosReconocidos_gd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9650" y="4925384"/>
            <a:ext cx="3384550" cy="179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8062137"/>
      </p:ext>
    </p:extLst>
  </p:cSld>
  <p:clrMapOvr>
    <a:masterClrMapping/>
  </p:clrMapOvr>
  <p:transition spd="med">
    <p:cover dir="d"/>
  </p:transition>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Espiral">
  <a:themeElements>
    <a:clrScheme name="Rojo">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otalTime>114</TotalTime>
  <Words>5003</Words>
  <Application>Microsoft Office PowerPoint</Application>
  <PresentationFormat>Panorámica</PresentationFormat>
  <Paragraphs>515</Paragraphs>
  <Slides>83</Slides>
  <Notes>0</Notes>
  <HiddenSlides>0</HiddenSlides>
  <MMClips>0</MMClips>
  <ScaleCrop>false</ScaleCrop>
  <HeadingPairs>
    <vt:vector size="6" baseType="variant">
      <vt:variant>
        <vt:lpstr>Fuentes usadas</vt:lpstr>
      </vt:variant>
      <vt:variant>
        <vt:i4>26</vt:i4>
      </vt:variant>
      <vt:variant>
        <vt:lpstr>Tema</vt:lpstr>
      </vt:variant>
      <vt:variant>
        <vt:i4>2</vt:i4>
      </vt:variant>
      <vt:variant>
        <vt:lpstr>Títulos de diapositiva</vt:lpstr>
      </vt:variant>
      <vt:variant>
        <vt:i4>83</vt:i4>
      </vt:variant>
    </vt:vector>
  </HeadingPairs>
  <TitlesOfParts>
    <vt:vector size="111" baseType="lpstr">
      <vt:lpstr>Albertus Extra Bold</vt:lpstr>
      <vt:lpstr>Algerian</vt:lpstr>
      <vt:lpstr>Arial</vt:lpstr>
      <vt:lpstr>Arial Black</vt:lpstr>
      <vt:lpstr>Bernard MT Condensed</vt:lpstr>
      <vt:lpstr>Bookman Old Style</vt:lpstr>
      <vt:lpstr>Calibri</vt:lpstr>
      <vt:lpstr>Calibri Light</vt:lpstr>
      <vt:lpstr>Century Gothic</vt:lpstr>
      <vt:lpstr>Cooper Black</vt:lpstr>
      <vt:lpstr>Courier New</vt:lpstr>
      <vt:lpstr>Curlz MT</vt:lpstr>
      <vt:lpstr>Felix Titling</vt:lpstr>
      <vt:lpstr>Gill Sans MT Condensed</vt:lpstr>
      <vt:lpstr>Monotype Corsiva</vt:lpstr>
      <vt:lpstr>Poor Richard</vt:lpstr>
      <vt:lpstr>Ravie</vt:lpstr>
      <vt:lpstr>Snap ITC</vt:lpstr>
      <vt:lpstr>Tahoma</vt:lpstr>
      <vt:lpstr>Times New Roman</vt:lpstr>
      <vt:lpstr>Tw Cen MT</vt:lpstr>
      <vt:lpstr>Verdana</vt:lpstr>
      <vt:lpstr>Wide Latin</vt:lpstr>
      <vt:lpstr>Wingdings</vt:lpstr>
      <vt:lpstr>Wingdings 2</vt:lpstr>
      <vt:lpstr>Wingdings 3</vt:lpstr>
      <vt:lpstr>Tema de Office</vt:lpstr>
      <vt:lpstr>Espiral</vt:lpstr>
      <vt:lpstr>Presentación de PowerPoint</vt:lpstr>
      <vt:lpstr>Presentación</vt:lpstr>
      <vt:lpstr>Actos, Contratos y Sociedades Mercantiles” </vt:lpstr>
      <vt:lpstr>Justificación académica</vt:lpstr>
      <vt:lpstr>Ámbito de desempeño</vt:lpstr>
      <vt:lpstr>Propósitos de la unidad de aprendizaje</vt:lpstr>
      <vt:lpstr>Secuencia didáctica</vt:lpstr>
      <vt:lpstr>Competencias genéricas</vt:lpstr>
      <vt:lpstr>Evaluación</vt:lpstr>
      <vt:lpstr>Guión explicativo</vt:lpstr>
      <vt:lpstr>Criterios de desempeño</vt:lpstr>
      <vt:lpstr>JUSTIFICACION ACADEMICA</vt:lpstr>
      <vt:lpstr>UNIDADES DE COMPETENCIA</vt:lpstr>
      <vt:lpstr>UNIDAD DE COMPETENCIA I ACTOS MERCANTILES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SOCIEDADES MERCANTILES</vt:lpstr>
      <vt:lpstr>JUSTIFICACIÓN DE LAS SOCIEDADES MERCANTILES</vt:lpstr>
      <vt:lpstr>CONCEPTO</vt:lpstr>
      <vt:lpstr>CONCEPTO</vt:lpstr>
      <vt:lpstr>PERSONALIDAD JURÌDICA</vt:lpstr>
      <vt:lpstr>Presentación de PowerPoint</vt:lpstr>
      <vt:lpstr>Presentación de PowerPoint</vt:lpstr>
      <vt:lpstr>Presentación de PowerPoint</vt:lpstr>
      <vt:lpstr>Presentación de PowerPoint</vt:lpstr>
      <vt:lpstr>Presentación de PowerPoint</vt:lpstr>
      <vt:lpstr>Aportaciones</vt:lpstr>
      <vt:lpstr>Reservas</vt:lpstr>
      <vt:lpstr>Nombre de las sociedades mercantiles.</vt:lpstr>
      <vt:lpstr>SOCIEDADES IRREGULARES</vt:lpstr>
      <vt:lpstr>Efectos de la irregularidad de las sociedades</vt:lpstr>
      <vt:lpstr>Sociedades irregulares en caso de quiebra</vt:lpstr>
      <vt:lpstr>CLASIFICACION DE LAS SOCIEDADES MERCANTILES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CONCEPTO DEL COMERCIO </dc:title>
  <dc:creator>CU-UAEM</dc:creator>
  <cp:lastModifiedBy>Pavilion</cp:lastModifiedBy>
  <cp:revision>14</cp:revision>
  <dcterms:created xsi:type="dcterms:W3CDTF">2015-03-28T19:20:09Z</dcterms:created>
  <dcterms:modified xsi:type="dcterms:W3CDTF">2017-10-21T02:57:03Z</dcterms:modified>
</cp:coreProperties>
</file>