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377" r:id="rId2"/>
    <p:sldId id="378" r:id="rId3"/>
    <p:sldId id="379" r:id="rId4"/>
    <p:sldId id="380" r:id="rId5"/>
    <p:sldId id="381" r:id="rId6"/>
    <p:sldId id="382" r:id="rId7"/>
    <p:sldId id="383" r:id="rId8"/>
    <p:sldId id="347" r:id="rId9"/>
    <p:sldId id="337" r:id="rId10"/>
    <p:sldId id="384" r:id="rId11"/>
    <p:sldId id="386" r:id="rId12"/>
    <p:sldId id="387" r:id="rId13"/>
    <p:sldId id="349" r:id="rId14"/>
    <p:sldId id="270" r:id="rId15"/>
    <p:sldId id="275" r:id="rId16"/>
    <p:sldId id="276" r:id="rId17"/>
    <p:sldId id="350" r:id="rId18"/>
    <p:sldId id="394" r:id="rId19"/>
    <p:sldId id="393" r:id="rId20"/>
    <p:sldId id="395" r:id="rId21"/>
    <p:sldId id="271" r:id="rId22"/>
    <p:sldId id="398" r:id="rId23"/>
    <p:sldId id="288" r:id="rId24"/>
    <p:sldId id="399" r:id="rId25"/>
    <p:sldId id="403" r:id="rId26"/>
    <p:sldId id="397" r:id="rId27"/>
    <p:sldId id="400" r:id="rId28"/>
    <p:sldId id="404" r:id="rId29"/>
    <p:sldId id="405" r:id="rId30"/>
    <p:sldId id="292" r:id="rId31"/>
    <p:sldId id="406" r:id="rId32"/>
    <p:sldId id="407" r:id="rId33"/>
    <p:sldId id="408" r:id="rId34"/>
    <p:sldId id="409" r:id="rId35"/>
    <p:sldId id="410" r:id="rId36"/>
    <p:sldId id="411" r:id="rId37"/>
    <p:sldId id="412" r:id="rId38"/>
    <p:sldId id="312" r:id="rId39"/>
    <p:sldId id="413" r:id="rId40"/>
    <p:sldId id="414" r:id="rId41"/>
    <p:sldId id="415" r:id="rId42"/>
    <p:sldId id="416" r:id="rId43"/>
    <p:sldId id="417" r:id="rId44"/>
    <p:sldId id="418" r:id="rId45"/>
    <p:sldId id="419" r:id="rId46"/>
    <p:sldId id="420" r:id="rId47"/>
    <p:sldId id="421" r:id="rId48"/>
    <p:sldId id="422" r:id="rId49"/>
    <p:sldId id="423" r:id="rId50"/>
    <p:sldId id="424" r:id="rId51"/>
    <p:sldId id="325" r:id="rId5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D4C4"/>
    <a:srgbClr val="DFCA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4660"/>
  </p:normalViewPr>
  <p:slideViewPr>
    <p:cSldViewPr>
      <p:cViewPr varScale="1">
        <p:scale>
          <a:sx n="65" d="100"/>
          <a:sy n="65" d="100"/>
        </p:scale>
        <p:origin x="-27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C6A105-923B-460F-9802-1D75CF9302D5}" type="datetimeFigureOut">
              <a:rPr lang="es-MX" smtClean="0"/>
              <a:pPr/>
              <a:t>16/10/2017</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E935AB-7C05-44E1-92CF-2C806B8019AD}" type="slidenum">
              <a:rPr lang="es-MX" smtClean="0"/>
              <a:pPr/>
              <a:t>‹Nº›</a:t>
            </a:fld>
            <a:endParaRPr lang="es-MX" dirty="0"/>
          </a:p>
        </p:txBody>
      </p:sp>
    </p:spTree>
    <p:extLst>
      <p:ext uri="{BB962C8B-B14F-4D97-AF65-F5344CB8AC3E}">
        <p14:creationId xmlns:p14="http://schemas.microsoft.com/office/powerpoint/2010/main" val="1105520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3FE935AB-7C05-44E1-92CF-2C806B8019AD}" type="slidenum">
              <a:rPr lang="es-MX" smtClean="0"/>
              <a:pPr/>
              <a:t>14</a:t>
            </a:fld>
            <a:endParaRPr lang="es-MX" dirty="0"/>
          </a:p>
        </p:txBody>
      </p:sp>
    </p:spTree>
    <p:extLst>
      <p:ext uri="{BB962C8B-B14F-4D97-AF65-F5344CB8AC3E}">
        <p14:creationId xmlns:p14="http://schemas.microsoft.com/office/powerpoint/2010/main" val="916692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s-MX" baseline="0" dirty="0" smtClean="0"/>
          </a:p>
        </p:txBody>
      </p:sp>
    </p:spTree>
    <p:extLst>
      <p:ext uri="{BB962C8B-B14F-4D97-AF65-F5344CB8AC3E}">
        <p14:creationId xmlns:p14="http://schemas.microsoft.com/office/powerpoint/2010/main" val="30571493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5AE464FA-8D1E-46CA-A9E5-6B93979B7DBC}" type="slidenum">
              <a:rPr lang="es-MX" smtClean="0"/>
              <a:pPr/>
              <a:t>39</a:t>
            </a:fld>
            <a:endParaRPr lang="es-MX" dirty="0"/>
          </a:p>
        </p:txBody>
      </p:sp>
    </p:spTree>
    <p:extLst>
      <p:ext uri="{BB962C8B-B14F-4D97-AF65-F5344CB8AC3E}">
        <p14:creationId xmlns:p14="http://schemas.microsoft.com/office/powerpoint/2010/main" val="152819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lg" len="lg"/>
            <a:tailEnd type="none" w="lg" len="lg"/>
          </a:ln>
        </p:spPr>
      </p:sp>
      <p:sp>
        <p:nvSpPr>
          <p:cNvPr id="69" name="Shape 69"/>
          <p:cNvSpPr>
            <a:spLocks noGrp="1"/>
          </p:cNvSpPr>
          <p:nvPr>
            <p:ph type="body" idx="1"/>
          </p:nvPr>
        </p:nvSpPr>
        <p:spPr>
          <a:xfrm>
            <a:off x="685800" y="4343400"/>
            <a:ext cx="5486399" cy="4114800"/>
          </a:xfrm>
          <a:prstGeom prst="rect">
            <a:avLst/>
          </a:prstGeom>
          <a:noFill/>
          <a:ln>
            <a:noFill/>
          </a:ln>
        </p:spPr>
        <p:txBody>
          <a:bodyPr lIns="91425" tIns="91425" rIns="91425" bIns="91425" anchor="t" anchorCtr="0">
            <a:spAutoFit/>
          </a:bodyPr>
          <a:lstStyle/>
          <a:p>
            <a:endParaRPr dirty="0"/>
          </a:p>
        </p:txBody>
      </p:sp>
    </p:spTree>
    <p:extLst>
      <p:ext uri="{BB962C8B-B14F-4D97-AF65-F5344CB8AC3E}">
        <p14:creationId xmlns:p14="http://schemas.microsoft.com/office/powerpoint/2010/main" val="25702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lg" len="lg"/>
            <a:tailEnd type="none" w="lg" len="lg"/>
          </a:ln>
        </p:spPr>
      </p:sp>
      <p:sp>
        <p:nvSpPr>
          <p:cNvPr id="69" name="Shape 69"/>
          <p:cNvSpPr>
            <a:spLocks noGrp="1"/>
          </p:cNvSpPr>
          <p:nvPr>
            <p:ph type="body" idx="1"/>
          </p:nvPr>
        </p:nvSpPr>
        <p:spPr>
          <a:xfrm>
            <a:off x="685800" y="4343400"/>
            <a:ext cx="5486399" cy="4114800"/>
          </a:xfrm>
          <a:prstGeom prst="rect">
            <a:avLst/>
          </a:prstGeom>
          <a:noFill/>
          <a:ln>
            <a:noFill/>
          </a:ln>
        </p:spPr>
        <p:txBody>
          <a:bodyPr lIns="91425" tIns="91425" rIns="91425" bIns="91425" anchor="t" anchorCtr="0">
            <a:spAutoFit/>
          </a:bodyPr>
          <a:lstStyle/>
          <a:p>
            <a:endParaRPr dirty="0"/>
          </a:p>
        </p:txBody>
      </p:sp>
    </p:spTree>
    <p:extLst>
      <p:ext uri="{BB962C8B-B14F-4D97-AF65-F5344CB8AC3E}">
        <p14:creationId xmlns:p14="http://schemas.microsoft.com/office/powerpoint/2010/main" val="25702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130988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s-MX" baseline="0" dirty="0" smtClean="0"/>
          </a:p>
        </p:txBody>
      </p:sp>
    </p:spTree>
    <p:extLst>
      <p:ext uri="{BB962C8B-B14F-4D97-AF65-F5344CB8AC3E}">
        <p14:creationId xmlns:p14="http://schemas.microsoft.com/office/powerpoint/2010/main" val="3057149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s-MX" baseline="0" dirty="0" smtClean="0"/>
          </a:p>
        </p:txBody>
      </p:sp>
    </p:spTree>
    <p:extLst>
      <p:ext uri="{BB962C8B-B14F-4D97-AF65-F5344CB8AC3E}">
        <p14:creationId xmlns:p14="http://schemas.microsoft.com/office/powerpoint/2010/main" val="3057149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s-MX" baseline="0" dirty="0" smtClean="0"/>
          </a:p>
        </p:txBody>
      </p:sp>
    </p:spTree>
    <p:extLst>
      <p:ext uri="{BB962C8B-B14F-4D97-AF65-F5344CB8AC3E}">
        <p14:creationId xmlns:p14="http://schemas.microsoft.com/office/powerpoint/2010/main" val="3057149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s-MX" baseline="0" dirty="0" smtClean="0"/>
          </a:p>
        </p:txBody>
      </p:sp>
    </p:spTree>
    <p:extLst>
      <p:ext uri="{BB962C8B-B14F-4D97-AF65-F5344CB8AC3E}">
        <p14:creationId xmlns:p14="http://schemas.microsoft.com/office/powerpoint/2010/main" val="3057149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endParaRPr lang="es-MX" baseline="0" dirty="0" smtClean="0"/>
          </a:p>
        </p:txBody>
      </p:sp>
    </p:spTree>
    <p:extLst>
      <p:ext uri="{BB962C8B-B14F-4D97-AF65-F5344CB8AC3E}">
        <p14:creationId xmlns:p14="http://schemas.microsoft.com/office/powerpoint/2010/main" val="3057149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3636089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3640738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332781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val="2863520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1795131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088778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92198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4140054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887428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818960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3747858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AE3C1E8-28C6-4C9C-AEB3-58E2CAE5EAE7}" type="datetimeFigureOut">
              <a:rPr lang="es-MX" smtClean="0"/>
              <a:pPr/>
              <a:t>16/10/2017</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228608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t="-1000" b="-1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3C1E8-28C6-4C9C-AEB3-58E2CAE5EAE7}" type="datetimeFigureOut">
              <a:rPr lang="es-MX" smtClean="0"/>
              <a:pPr/>
              <a:t>16/10/2017</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F1E877-7C91-4FC0-B6E7-64FF17433604}" type="slidenum">
              <a:rPr lang="es-MX" smtClean="0"/>
              <a:pPr/>
              <a:t>‹Nº›</a:t>
            </a:fld>
            <a:endParaRPr lang="es-MX" dirty="0"/>
          </a:p>
        </p:txBody>
      </p:sp>
    </p:spTree>
    <p:extLst>
      <p:ext uri="{BB962C8B-B14F-4D97-AF65-F5344CB8AC3E}">
        <p14:creationId xmlns:p14="http://schemas.microsoft.com/office/powerpoint/2010/main" val="2601577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7.jpg"/></Relationships>
</file>

<file path=ppt/slides/_rels/slide3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29.jpeg"/></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31.jpg"/></Relationships>
</file>

<file path=ppt/slides/_rels/slide3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750004" y="3645024"/>
            <a:ext cx="7918001" cy="461665"/>
          </a:xfrm>
          <a:prstGeom prst="rect">
            <a:avLst/>
          </a:prstGeom>
          <a:noFill/>
        </p:spPr>
        <p:txBody>
          <a:bodyPr wrap="none" rtlCol="0">
            <a:spAutoFit/>
          </a:bodyPr>
          <a:lstStyle/>
          <a:p>
            <a:r>
              <a:rPr lang="es-MX" sz="2400" b="1" dirty="0" smtClean="0">
                <a:latin typeface="Adobe Garamond Pro Bold" pitchFamily="18" charset="0"/>
                <a:cs typeface="Arial" pitchFamily="34" charset="0"/>
              </a:rPr>
              <a:t>SEMINARIO DE MANTENIMIENTO COMPUTACIONAL</a:t>
            </a:r>
            <a:endParaRPr lang="es-MX" sz="2400" b="1" dirty="0">
              <a:latin typeface="Adobe Garamond Pro Bold" pitchFamily="18" charset="0"/>
              <a:cs typeface="Arial" pitchFamily="34" charset="0"/>
            </a:endParaRPr>
          </a:p>
        </p:txBody>
      </p:sp>
      <p:sp>
        <p:nvSpPr>
          <p:cNvPr id="10" name="9 CuadroTexto"/>
          <p:cNvSpPr txBox="1"/>
          <p:nvPr/>
        </p:nvSpPr>
        <p:spPr>
          <a:xfrm>
            <a:off x="1150218" y="4365104"/>
            <a:ext cx="2041777" cy="461665"/>
          </a:xfrm>
          <a:prstGeom prst="rect">
            <a:avLst/>
          </a:prstGeom>
          <a:noFill/>
        </p:spPr>
        <p:txBody>
          <a:bodyPr wrap="none" rtlCol="0">
            <a:spAutoFit/>
          </a:bodyPr>
          <a:lstStyle/>
          <a:p>
            <a:r>
              <a:rPr lang="es-MX" sz="2400" b="1" i="1" dirty="0" smtClean="0">
                <a:solidFill>
                  <a:schemeClr val="accent3">
                    <a:lumMod val="50000"/>
                  </a:schemeClr>
                </a:solidFill>
                <a:latin typeface="Adobe Garamond Pro Bold" pitchFamily="18" charset="0"/>
                <a:cs typeface="Arial" pitchFamily="34" charset="0"/>
              </a:rPr>
              <a:t>MONITORES</a:t>
            </a:r>
            <a:endParaRPr lang="es-MX" sz="2400" b="1" i="1" dirty="0">
              <a:solidFill>
                <a:schemeClr val="accent3">
                  <a:lumMod val="50000"/>
                </a:schemeClr>
              </a:solidFill>
              <a:latin typeface="Adobe Garamond Pro Bold" pitchFamily="18" charset="0"/>
              <a:cs typeface="Arial" pitchFamily="34" charset="0"/>
            </a:endParaRPr>
          </a:p>
        </p:txBody>
      </p:sp>
      <p:sp>
        <p:nvSpPr>
          <p:cNvPr id="11" name="10 CuadroTexto"/>
          <p:cNvSpPr txBox="1"/>
          <p:nvPr/>
        </p:nvSpPr>
        <p:spPr>
          <a:xfrm>
            <a:off x="4860641" y="4843065"/>
            <a:ext cx="4135684" cy="461665"/>
          </a:xfrm>
          <a:prstGeom prst="rect">
            <a:avLst/>
          </a:prstGeom>
          <a:noFill/>
        </p:spPr>
        <p:txBody>
          <a:bodyPr wrap="none" rtlCol="0">
            <a:spAutoFit/>
          </a:bodyPr>
          <a:lstStyle/>
          <a:p>
            <a:r>
              <a:rPr lang="es-MX" sz="2400" b="1" i="1" dirty="0" smtClean="0"/>
              <a:t>Elaboró: Ivone Estrada Jimenez</a:t>
            </a:r>
            <a:endParaRPr lang="es-MX" sz="2400" b="1" i="1" dirty="0"/>
          </a:p>
        </p:txBody>
      </p:sp>
      <p:sp>
        <p:nvSpPr>
          <p:cNvPr id="6" name="5 CuadroTexto"/>
          <p:cNvSpPr txBox="1"/>
          <p:nvPr/>
        </p:nvSpPr>
        <p:spPr>
          <a:xfrm>
            <a:off x="615174" y="2204864"/>
            <a:ext cx="7735579" cy="523220"/>
          </a:xfrm>
          <a:prstGeom prst="rect">
            <a:avLst/>
          </a:prstGeom>
          <a:noFill/>
        </p:spPr>
        <p:txBody>
          <a:bodyPr wrap="none" rtlCol="0">
            <a:spAutoFit/>
          </a:bodyPr>
          <a:lstStyle/>
          <a:p>
            <a:r>
              <a:rPr lang="es-ES" sz="2800" b="1" dirty="0" smtClean="0">
                <a:solidFill>
                  <a:schemeClr val="accent3">
                    <a:lumMod val="50000"/>
                  </a:schemeClr>
                </a:solidFill>
                <a:latin typeface="Adobe Garamond Pro Bold" pitchFamily="18" charset="0"/>
              </a:rPr>
              <a:t>CENTRO UNIVERSITARIO VALLE DE MÈXICO</a:t>
            </a:r>
            <a:endParaRPr lang="es-ES" sz="2800" b="1" dirty="0">
              <a:solidFill>
                <a:schemeClr val="accent3">
                  <a:lumMod val="50000"/>
                </a:schemeClr>
              </a:solidFill>
              <a:latin typeface="Adobe Garamond Pro Bold" pitchFamily="18" charset="0"/>
            </a:endParaRPr>
          </a:p>
        </p:txBody>
      </p:sp>
      <p:sp>
        <p:nvSpPr>
          <p:cNvPr id="7" name="6 Rectángulo"/>
          <p:cNvSpPr/>
          <p:nvPr/>
        </p:nvSpPr>
        <p:spPr>
          <a:xfrm>
            <a:off x="299168" y="404664"/>
            <a:ext cx="8377288" cy="1323439"/>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4000" b="1" dirty="0" smtClean="0">
                <a:ln/>
                <a:solidFill>
                  <a:schemeClr val="accent3">
                    <a:lumMod val="50000"/>
                  </a:schemeClr>
                </a:solidFill>
              </a:rPr>
              <a:t>UNIVERSIDAD AUTÒNOMA </a:t>
            </a:r>
          </a:p>
          <a:p>
            <a:pPr algn="ctr"/>
            <a:r>
              <a:rPr lang="es-ES" sz="4000" b="1" dirty="0" smtClean="0">
                <a:ln/>
                <a:solidFill>
                  <a:schemeClr val="accent3">
                    <a:lumMod val="50000"/>
                  </a:schemeClr>
                </a:solidFill>
              </a:rPr>
              <a:t>DEL ESTADO DE MÈXICO</a:t>
            </a:r>
            <a:endParaRPr lang="es-ES" sz="4000" b="1" cap="none" spc="0" dirty="0">
              <a:ln/>
              <a:solidFill>
                <a:schemeClr val="accent3">
                  <a:lumMod val="50000"/>
                </a:schemeClr>
              </a:solidFill>
              <a:effectLst/>
            </a:endParaRPr>
          </a:p>
        </p:txBody>
      </p:sp>
    </p:spTree>
    <p:extLst>
      <p:ext uri="{BB962C8B-B14F-4D97-AF65-F5344CB8AC3E}">
        <p14:creationId xmlns:p14="http://schemas.microsoft.com/office/powerpoint/2010/main" val="3929175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ortar rectángulo de esquina diagonal"/>
          <p:cNvSpPr/>
          <p:nvPr/>
        </p:nvSpPr>
        <p:spPr>
          <a:xfrm>
            <a:off x="395536" y="1736812"/>
            <a:ext cx="4032448" cy="3175620"/>
          </a:xfrm>
          <a:prstGeom prst="snip2Diag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2 Marcador de contenido"/>
          <p:cNvSpPr>
            <a:spLocks noGrp="1"/>
          </p:cNvSpPr>
          <p:nvPr>
            <p:ph idx="1"/>
          </p:nvPr>
        </p:nvSpPr>
        <p:spPr>
          <a:xfrm>
            <a:off x="498376" y="2204864"/>
            <a:ext cx="3826768" cy="3701008"/>
          </a:xfrm>
        </p:spPr>
        <p:txBody>
          <a:bodyPr>
            <a:normAutofit/>
          </a:bodyPr>
          <a:lstStyle/>
          <a:p>
            <a:pPr marL="0" indent="0" algn="just">
              <a:buNone/>
            </a:pPr>
            <a:r>
              <a:rPr lang="es-ES" sz="2400" dirty="0" smtClean="0"/>
              <a:t>La imagen se crea mediante el proceso de barrido, del rayo electrónico, dibujando línea tras línea horizontal desde arriba hacia abajo y vuelve a empezar. </a:t>
            </a:r>
            <a:endParaRPr lang="es-ES" sz="2400" dirty="0"/>
          </a:p>
        </p:txBody>
      </p:sp>
      <p:sp>
        <p:nvSpPr>
          <p:cNvPr id="4" name="3 Título"/>
          <p:cNvSpPr>
            <a:spLocks noGrp="1"/>
          </p:cNvSpPr>
          <p:nvPr>
            <p:ph type="title"/>
          </p:nvPr>
        </p:nvSpPr>
        <p:spPr>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s-ES" dirty="0" smtClean="0">
                <a:solidFill>
                  <a:schemeClr val="accent3">
                    <a:lumMod val="50000"/>
                  </a:schemeClr>
                </a:solidFill>
              </a:rPr>
              <a:t>Funcionamiento del monitor CRT</a:t>
            </a:r>
            <a:endParaRPr lang="es-ES" dirty="0">
              <a:solidFill>
                <a:schemeClr val="accent3">
                  <a:lumMod val="50000"/>
                </a:schemeClr>
              </a:solidFill>
            </a:endParaRPr>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1844824"/>
            <a:ext cx="3946128" cy="295959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31639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67544" y="764704"/>
            <a:ext cx="4040188" cy="639762"/>
          </a:xfrm>
        </p:spPr>
        <p:txBody>
          <a:bodyPr/>
          <a:lstStyle/>
          <a:p>
            <a:r>
              <a:rPr lang="es-ES" dirty="0" smtClean="0"/>
              <a:t>Mascara de sombra</a:t>
            </a:r>
            <a:endParaRPr lang="es-ES" dirty="0"/>
          </a:p>
        </p:txBody>
      </p:sp>
      <p:sp>
        <p:nvSpPr>
          <p:cNvPr id="4" name="3 Marcador de contenido"/>
          <p:cNvSpPr>
            <a:spLocks noGrp="1"/>
          </p:cNvSpPr>
          <p:nvPr>
            <p:ph sz="half" idx="2"/>
          </p:nvPr>
        </p:nvSpPr>
        <p:spPr>
          <a:xfrm>
            <a:off x="467544" y="1484784"/>
            <a:ext cx="4040188" cy="3951288"/>
          </a:xfrm>
        </p:spPr>
        <p:txBody>
          <a:bodyPr>
            <a:normAutofit/>
          </a:bodyPr>
          <a:lstStyle/>
          <a:p>
            <a:pPr marL="0" indent="0" algn="just">
              <a:buNone/>
            </a:pPr>
            <a:r>
              <a:rPr lang="es-ES" sz="1400" dirty="0" smtClean="0"/>
              <a:t>Los agujeros de la mascara de distribuyen de tal forma que cada haz sólo impacta en uno de los tres puntos de fósforo, generalmente de forma triangular. Como la máscara se calienta debido a  los electrones que no lo atraviesan, se emplea una aleación metálica llamada </a:t>
            </a:r>
            <a:r>
              <a:rPr lang="es-ES" sz="1400" b="1" i="1" dirty="0" smtClean="0"/>
              <a:t>Invar, </a:t>
            </a:r>
            <a:r>
              <a:rPr lang="es-ES" sz="1400" dirty="0" smtClean="0"/>
              <a:t>que apenas se dilata a estas temperaturas.</a:t>
            </a:r>
            <a:endParaRPr lang="es-ES" sz="1400" b="1" i="1" dirty="0"/>
          </a:p>
        </p:txBody>
      </p:sp>
      <p:sp>
        <p:nvSpPr>
          <p:cNvPr id="5" name="4 Marcador de texto"/>
          <p:cNvSpPr>
            <a:spLocks noGrp="1"/>
          </p:cNvSpPr>
          <p:nvPr>
            <p:ph type="body" sz="quarter" idx="3"/>
          </p:nvPr>
        </p:nvSpPr>
        <p:spPr>
          <a:xfrm>
            <a:off x="4620945" y="692696"/>
            <a:ext cx="4041775" cy="639762"/>
          </a:xfrm>
        </p:spPr>
        <p:txBody>
          <a:bodyPr/>
          <a:lstStyle/>
          <a:p>
            <a:r>
              <a:rPr lang="es-ES" dirty="0" smtClean="0"/>
              <a:t>Rejilla de apertura</a:t>
            </a:r>
            <a:endParaRPr lang="es-ES" dirty="0"/>
          </a:p>
        </p:txBody>
      </p:sp>
      <p:sp>
        <p:nvSpPr>
          <p:cNvPr id="6" name="5 Marcador de contenido"/>
          <p:cNvSpPr>
            <a:spLocks noGrp="1"/>
          </p:cNvSpPr>
          <p:nvPr>
            <p:ph sz="quarter" idx="4"/>
          </p:nvPr>
        </p:nvSpPr>
        <p:spPr>
          <a:xfrm>
            <a:off x="4495328" y="1349920"/>
            <a:ext cx="4041775" cy="3951288"/>
          </a:xfrm>
        </p:spPr>
        <p:txBody>
          <a:bodyPr>
            <a:normAutofit/>
          </a:bodyPr>
          <a:lstStyle/>
          <a:p>
            <a:pPr marL="0" indent="0" algn="just">
              <a:buNone/>
            </a:pPr>
            <a:r>
              <a:rPr lang="es-ES" sz="1400" dirty="0" smtClean="0"/>
              <a:t>Permite mas enfoque , luminosidad, líneas verticales y pantallas más planas, adolece de un problema: necesita entre uno y tres hilos horizontales para sujetar el armazón de hilos verticales que forman la rejilla y para evitar su movimiento al calentarse, hilos horizontales que se hacen visibles al trabajar de cerca con un fondo claro y que bastante gente no soportaba con agrado.</a:t>
            </a:r>
            <a:endParaRPr lang="es-ES" sz="1400" dirty="0"/>
          </a:p>
        </p:txBody>
      </p:sp>
      <p:sp>
        <p:nvSpPr>
          <p:cNvPr id="7" name="3 Título"/>
          <p:cNvSpPr>
            <a:spLocks noGrp="1"/>
          </p:cNvSpPr>
          <p:nvPr>
            <p:ph type="title"/>
          </p:nvPr>
        </p:nvSpPr>
        <p:spPr>
          <a:xfrm>
            <a:off x="457200" y="274638"/>
            <a:ext cx="4186808" cy="49006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Autofit/>
          </a:bodyPr>
          <a:lstStyle/>
          <a:p>
            <a:pPr algn="l"/>
            <a:r>
              <a:rPr lang="es-ES" sz="3200" dirty="0" smtClean="0">
                <a:solidFill>
                  <a:schemeClr val="accent3">
                    <a:lumMod val="50000"/>
                  </a:schemeClr>
                </a:solidFill>
              </a:rPr>
              <a:t>Máscaras y rejillas </a:t>
            </a:r>
            <a:endParaRPr lang="es-ES" sz="3200" dirty="0">
              <a:solidFill>
                <a:schemeClr val="accent3">
                  <a:lumMod val="50000"/>
                </a:schemeClr>
              </a:solidFill>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3140968"/>
            <a:ext cx="1917995" cy="2274831"/>
          </a:xfrm>
          <a:prstGeom prst="rect">
            <a:avLst/>
          </a:prstGeom>
        </p:spPr>
      </p:pic>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6300192" y="3256141"/>
            <a:ext cx="2002488" cy="2149656"/>
          </a:xfrm>
          <a:prstGeom prst="rect">
            <a:avLst/>
          </a:prstGeom>
        </p:spPr>
      </p:pic>
    </p:spTree>
    <p:extLst>
      <p:ext uri="{BB962C8B-B14F-4D97-AF65-F5344CB8AC3E}">
        <p14:creationId xmlns:p14="http://schemas.microsoft.com/office/powerpoint/2010/main" val="1413289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67544" y="764704"/>
            <a:ext cx="4040188" cy="639762"/>
          </a:xfrm>
        </p:spPr>
        <p:txBody>
          <a:bodyPr>
            <a:normAutofit fontScale="92500"/>
          </a:bodyPr>
          <a:lstStyle/>
          <a:p>
            <a:r>
              <a:rPr lang="es-ES" dirty="0" smtClean="0"/>
              <a:t>Frecuencia de escaneado (kHz)</a:t>
            </a:r>
            <a:endParaRPr lang="es-ES" dirty="0"/>
          </a:p>
        </p:txBody>
      </p:sp>
      <p:sp>
        <p:nvSpPr>
          <p:cNvPr id="4" name="3 Marcador de contenido"/>
          <p:cNvSpPr>
            <a:spLocks noGrp="1"/>
          </p:cNvSpPr>
          <p:nvPr>
            <p:ph sz="half" idx="2"/>
          </p:nvPr>
        </p:nvSpPr>
        <p:spPr>
          <a:xfrm>
            <a:off x="467544" y="1700808"/>
            <a:ext cx="4040188" cy="3951288"/>
          </a:xfrm>
        </p:spPr>
        <p:txBody>
          <a:bodyPr>
            <a:normAutofit/>
          </a:bodyPr>
          <a:lstStyle/>
          <a:p>
            <a:pPr marL="0" indent="0" algn="just">
              <a:buNone/>
            </a:pPr>
            <a:r>
              <a:rPr lang="es-ES" sz="1800" dirty="0" smtClean="0"/>
              <a:t>La frecuencia de escaneado horizontal es el numero de veces que es capaz de hacer el recorrido horizontal por segundo. La frecuencia de escaneado horizontal junto con el número de líneas a dibujar , limita el número de veces que puede dibujarse la pantalla completa en cada segundo, parámetro que se conoce como frecuencia o escaneado vertical o </a:t>
            </a:r>
            <a:r>
              <a:rPr lang="es-ES" sz="1800" b="1" dirty="0" smtClean="0"/>
              <a:t>refresco de pantalla</a:t>
            </a:r>
            <a:endParaRPr lang="es-ES" sz="1800" b="1" i="1" dirty="0"/>
          </a:p>
        </p:txBody>
      </p:sp>
      <p:sp>
        <p:nvSpPr>
          <p:cNvPr id="5" name="4 Marcador de texto"/>
          <p:cNvSpPr>
            <a:spLocks noGrp="1"/>
          </p:cNvSpPr>
          <p:nvPr>
            <p:ph type="body" sz="quarter" idx="3"/>
          </p:nvPr>
        </p:nvSpPr>
        <p:spPr>
          <a:xfrm>
            <a:off x="4644008" y="836712"/>
            <a:ext cx="4041775" cy="639762"/>
          </a:xfrm>
        </p:spPr>
        <p:txBody>
          <a:bodyPr/>
          <a:lstStyle/>
          <a:p>
            <a:r>
              <a:rPr lang="es-ES" dirty="0" smtClean="0"/>
              <a:t>Refresco Hz</a:t>
            </a:r>
            <a:endParaRPr lang="es-ES" dirty="0"/>
          </a:p>
        </p:txBody>
      </p:sp>
      <p:sp>
        <p:nvSpPr>
          <p:cNvPr id="6" name="5 Marcador de contenido"/>
          <p:cNvSpPr>
            <a:spLocks noGrp="1"/>
          </p:cNvSpPr>
          <p:nvPr>
            <p:ph sz="quarter" idx="4"/>
          </p:nvPr>
        </p:nvSpPr>
        <p:spPr>
          <a:xfrm>
            <a:off x="4572000" y="1484784"/>
            <a:ext cx="4041775" cy="3951288"/>
          </a:xfrm>
        </p:spPr>
        <p:txBody>
          <a:bodyPr>
            <a:normAutofit/>
          </a:bodyPr>
          <a:lstStyle/>
          <a:p>
            <a:pPr marL="0" indent="0" algn="just">
              <a:buNone/>
            </a:pPr>
            <a:r>
              <a:rPr lang="es-ES" sz="1800" dirty="0" smtClean="0"/>
              <a:t>El refresco se  mide en hercios. (Hz) y es un parámetro fundamental para evitar el cansancio ocular que provoca la detección, consciente o no, del parpadeo de la imagen. Puede compararse al número de fotogramas por segundo de una película de cine, aunque debe ser mucho más alto que los 24 fotogramas por segundo del cine: durante mucho tiempo se recomendaron 75 Hz como mínimo, si bien lo deseable eran 100Hz  sobre todo con pantallas grandes.</a:t>
            </a:r>
            <a:endParaRPr lang="es-ES" sz="1800" dirty="0"/>
          </a:p>
        </p:txBody>
      </p:sp>
      <p:sp>
        <p:nvSpPr>
          <p:cNvPr id="7" name="3 Título"/>
          <p:cNvSpPr>
            <a:spLocks noGrp="1"/>
          </p:cNvSpPr>
          <p:nvPr>
            <p:ph type="title"/>
          </p:nvPr>
        </p:nvSpPr>
        <p:spPr>
          <a:xfrm>
            <a:off x="467544" y="260648"/>
            <a:ext cx="8435280" cy="49006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Autofit/>
          </a:bodyPr>
          <a:lstStyle/>
          <a:p>
            <a:pPr algn="l"/>
            <a:r>
              <a:rPr lang="es-ES" sz="2800" b="1" dirty="0" smtClean="0">
                <a:solidFill>
                  <a:schemeClr val="accent3">
                    <a:lumMod val="50000"/>
                  </a:schemeClr>
                </a:solidFill>
              </a:rPr>
              <a:t>Frecuencia de escaneado (kHz) y vertical o refresco (</a:t>
            </a:r>
            <a:r>
              <a:rPr lang="es-ES" sz="2800" b="1" dirty="0">
                <a:solidFill>
                  <a:schemeClr val="accent3">
                    <a:lumMod val="50000"/>
                  </a:schemeClr>
                </a:solidFill>
              </a:rPr>
              <a:t>H</a:t>
            </a:r>
            <a:r>
              <a:rPr lang="es-ES" sz="2800" b="1" dirty="0" smtClean="0">
                <a:solidFill>
                  <a:schemeClr val="accent3">
                    <a:lumMod val="50000"/>
                  </a:schemeClr>
                </a:solidFill>
              </a:rPr>
              <a:t>z) </a:t>
            </a:r>
            <a:endParaRPr lang="es-ES" sz="2800" b="1" dirty="0">
              <a:solidFill>
                <a:schemeClr val="accent3">
                  <a:lumMod val="50000"/>
                </a:schemeClr>
              </a:solidFill>
            </a:endParaRPr>
          </a:p>
        </p:txBody>
      </p:sp>
    </p:spTree>
    <p:extLst>
      <p:ext uri="{BB962C8B-B14F-4D97-AF65-F5344CB8AC3E}">
        <p14:creationId xmlns:p14="http://schemas.microsoft.com/office/powerpoint/2010/main" val="230665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274638"/>
            <a:ext cx="8229600" cy="41805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Autofit/>
          </a:bodyPr>
          <a:lstStyle/>
          <a:p>
            <a:r>
              <a:rPr lang="es-MX" sz="2400" b="1" dirty="0" smtClean="0">
                <a:solidFill>
                  <a:schemeClr val="accent3">
                    <a:lumMod val="50000"/>
                  </a:schemeClr>
                </a:solidFill>
              </a:rPr>
              <a:t>Controles de ajuste en CRT</a:t>
            </a:r>
            <a:endParaRPr lang="es-MX" sz="2400" b="1" dirty="0">
              <a:solidFill>
                <a:schemeClr val="accent3">
                  <a:lumMod val="50000"/>
                </a:schemeClr>
              </a:solidFill>
            </a:endParaRPr>
          </a:p>
        </p:txBody>
      </p:sp>
      <p:graphicFrame>
        <p:nvGraphicFramePr>
          <p:cNvPr id="9" name="8 Marcador de contenido"/>
          <p:cNvGraphicFramePr>
            <a:graphicFrameLocks noGrp="1"/>
          </p:cNvGraphicFramePr>
          <p:nvPr>
            <p:ph idx="1"/>
            <p:extLst>
              <p:ext uri="{D42A27DB-BD31-4B8C-83A1-F6EECF244321}">
                <p14:modId xmlns:p14="http://schemas.microsoft.com/office/powerpoint/2010/main" val="2435280665"/>
              </p:ext>
            </p:extLst>
          </p:nvPr>
        </p:nvGraphicFramePr>
        <p:xfrm>
          <a:off x="1331640" y="908720"/>
          <a:ext cx="6480720" cy="4367670"/>
        </p:xfrm>
        <a:graphic>
          <a:graphicData uri="http://schemas.openxmlformats.org/drawingml/2006/table">
            <a:tbl>
              <a:tblPr firstRow="1" bandRow="1">
                <a:tableStyleId>{5C22544A-7EE6-4342-B048-85BDC9FD1C3A}</a:tableStyleId>
              </a:tblPr>
              <a:tblGrid>
                <a:gridCol w="2376264"/>
                <a:gridCol w="4104456"/>
              </a:tblGrid>
              <a:tr h="360040">
                <a:tc>
                  <a:txBody>
                    <a:bodyPr/>
                    <a:lstStyle/>
                    <a:p>
                      <a:pPr algn="l"/>
                      <a:r>
                        <a:rPr lang="es-ES" sz="1400" dirty="0" smtClean="0"/>
                        <a:t>NOMBRE</a:t>
                      </a:r>
                      <a:r>
                        <a:rPr lang="es-ES" sz="1400" baseline="0" dirty="0" smtClean="0"/>
                        <a:t> DE CONTROL</a:t>
                      </a:r>
                      <a:endParaRPr lang="es-ES" sz="1400" dirty="0"/>
                    </a:p>
                  </a:txBody>
                  <a:tcPr/>
                </a:tc>
                <a:tc>
                  <a:txBody>
                    <a:bodyPr/>
                    <a:lstStyle/>
                    <a:p>
                      <a:pPr algn="l"/>
                      <a:r>
                        <a:rPr lang="es-ES" sz="1400" dirty="0" smtClean="0"/>
                        <a:t>NOTAS</a:t>
                      </a:r>
                      <a:endParaRPr lang="es-ES" sz="1400" dirty="0"/>
                    </a:p>
                  </a:txBody>
                  <a:tcPr/>
                </a:tc>
              </a:tr>
              <a:tr h="495055">
                <a:tc>
                  <a:txBody>
                    <a:bodyPr/>
                    <a:lstStyle/>
                    <a:p>
                      <a:r>
                        <a:rPr lang="es-ES" sz="1400" dirty="0" smtClean="0"/>
                        <a:t>Brillo</a:t>
                      </a:r>
                      <a:r>
                        <a:rPr lang="es-ES" sz="1400" baseline="0" dirty="0" smtClean="0"/>
                        <a:t> y contraste</a:t>
                      </a:r>
                      <a:endParaRPr lang="es-ES" sz="1400" dirty="0"/>
                    </a:p>
                  </a:txBody>
                  <a:tcPr/>
                </a:tc>
                <a:tc>
                  <a:txBody>
                    <a:bodyPr/>
                    <a:lstStyle/>
                    <a:p>
                      <a:r>
                        <a:rPr lang="es-ES" sz="1400" dirty="0" smtClean="0"/>
                        <a:t>Su valor dependerá del gusto personal y de la luminosidad</a:t>
                      </a:r>
                      <a:r>
                        <a:rPr lang="es-ES" sz="1400" baseline="0" dirty="0" smtClean="0"/>
                        <a:t> ambiente. </a:t>
                      </a:r>
                      <a:r>
                        <a:rPr lang="es-ES" sz="1400" dirty="0" smtClean="0"/>
                        <a:t> </a:t>
                      </a:r>
                      <a:endParaRPr lang="es-ES" sz="1400" dirty="0"/>
                    </a:p>
                  </a:txBody>
                  <a:tcPr/>
                </a:tc>
              </a:tr>
              <a:tr h="495055">
                <a:tc>
                  <a:txBody>
                    <a:bodyPr/>
                    <a:lstStyle/>
                    <a:p>
                      <a:r>
                        <a:rPr lang="es-ES" sz="1400" dirty="0" smtClean="0"/>
                        <a:t>Tamaño de la imagen</a:t>
                      </a:r>
                      <a:endParaRPr lang="es-ES" sz="1400" dirty="0"/>
                    </a:p>
                  </a:txBody>
                  <a:tcPr/>
                </a:tc>
                <a:tc>
                  <a:txBody>
                    <a:bodyPr/>
                    <a:lstStyle/>
                    <a:p>
                      <a:r>
                        <a:rPr lang="es-ES" sz="1400" dirty="0" smtClean="0"/>
                        <a:t>En algunos casos conviene no aprovechar en exceso,</a:t>
                      </a:r>
                      <a:r>
                        <a:rPr lang="es-ES" sz="1400" baseline="0" dirty="0" smtClean="0"/>
                        <a:t> para evitar deformaciones en los bordes.</a:t>
                      </a:r>
                      <a:endParaRPr lang="es-ES" sz="1400" dirty="0"/>
                    </a:p>
                  </a:txBody>
                  <a:tcPr/>
                </a:tc>
              </a:tr>
              <a:tr h="495055">
                <a:tc>
                  <a:txBody>
                    <a:bodyPr/>
                    <a:lstStyle/>
                    <a:p>
                      <a:r>
                        <a:rPr lang="es-ES" sz="1400" dirty="0" smtClean="0"/>
                        <a:t>Posición</a:t>
                      </a:r>
                      <a:r>
                        <a:rPr lang="es-ES" sz="1400" baseline="0" dirty="0" smtClean="0"/>
                        <a:t> de la imagen</a:t>
                      </a:r>
                      <a:endParaRPr lang="es-ES" sz="1400" dirty="0"/>
                    </a:p>
                  </a:txBody>
                  <a:tcPr/>
                </a:tc>
                <a:tc>
                  <a:txBody>
                    <a:bodyPr/>
                    <a:lstStyle/>
                    <a:p>
                      <a:r>
                        <a:rPr lang="es-ES" sz="1400" dirty="0" smtClean="0"/>
                        <a:t>Se aplica por sí mismo.</a:t>
                      </a:r>
                      <a:endParaRPr lang="es-ES" sz="1400" dirty="0"/>
                    </a:p>
                  </a:txBody>
                  <a:tcPr/>
                </a:tc>
              </a:tr>
              <a:tr h="495055">
                <a:tc>
                  <a:txBody>
                    <a:bodyPr/>
                    <a:lstStyle/>
                    <a:p>
                      <a:r>
                        <a:rPr lang="es-ES" sz="1400" dirty="0" smtClean="0"/>
                        <a:t>Forma de la imagen</a:t>
                      </a:r>
                      <a:endParaRPr lang="es-ES" sz="1400" dirty="0"/>
                    </a:p>
                  </a:txBody>
                  <a:tcPr/>
                </a:tc>
                <a:tc>
                  <a:txBody>
                    <a:bodyPr/>
                    <a:lstStyle/>
                    <a:p>
                      <a:r>
                        <a:rPr lang="es-ES" sz="1400" dirty="0" smtClean="0"/>
                        <a:t>Son los que más tiempo lleva ajustar pero merece la pena.</a:t>
                      </a:r>
                      <a:endParaRPr lang="es-ES" sz="1400" dirty="0"/>
                    </a:p>
                  </a:txBody>
                  <a:tcPr/>
                </a:tc>
              </a:tr>
              <a:tr h="495055">
                <a:tc>
                  <a:txBody>
                    <a:bodyPr/>
                    <a:lstStyle/>
                    <a:p>
                      <a:r>
                        <a:rPr lang="es-ES" sz="1400" dirty="0" smtClean="0"/>
                        <a:t>Temperatura</a:t>
                      </a:r>
                      <a:r>
                        <a:rPr lang="es-ES" sz="1400" baseline="0" dirty="0" smtClean="0"/>
                        <a:t> de color</a:t>
                      </a:r>
                      <a:endParaRPr lang="es-ES" sz="1400" dirty="0"/>
                    </a:p>
                  </a:txBody>
                  <a:tcPr/>
                </a:tc>
                <a:tc>
                  <a:txBody>
                    <a:bodyPr/>
                    <a:lstStyle/>
                    <a:p>
                      <a:r>
                        <a:rPr lang="es-ES" sz="1400" dirty="0" smtClean="0"/>
                        <a:t>Para</a:t>
                      </a:r>
                      <a:r>
                        <a:rPr lang="es-ES" sz="1400" baseline="0" dirty="0" smtClean="0"/>
                        <a:t> profesionales de la autoedición y el video. </a:t>
                      </a:r>
                      <a:endParaRPr lang="es-ES" sz="1400" dirty="0"/>
                    </a:p>
                  </a:txBody>
                  <a:tcPr/>
                </a:tc>
              </a:tr>
              <a:tr h="495055">
                <a:tc>
                  <a:txBody>
                    <a:bodyPr/>
                    <a:lstStyle/>
                    <a:p>
                      <a:r>
                        <a:rPr lang="es-ES" sz="1400" dirty="0" smtClean="0"/>
                        <a:t>Des magnetización </a:t>
                      </a:r>
                      <a:endParaRPr lang="es-ES" sz="1400" dirty="0"/>
                    </a:p>
                  </a:txBody>
                  <a:tcPr/>
                </a:tc>
                <a:tc>
                  <a:txBody>
                    <a:bodyPr/>
                    <a:lstStyle/>
                    <a:p>
                      <a:r>
                        <a:rPr lang="es-ES" sz="1400" dirty="0" smtClean="0"/>
                        <a:t>O</a:t>
                      </a:r>
                      <a:r>
                        <a:rPr lang="es-ES" sz="1400" baseline="0" dirty="0" smtClean="0"/>
                        <a:t> ‘’ de gauss’’. Útil  para evitar deformaciones de naturaleza magnética, pero debe usarse poco.</a:t>
                      </a:r>
                      <a:endParaRPr lang="es-ES" sz="1400" dirty="0"/>
                    </a:p>
                  </a:txBody>
                  <a:tcPr/>
                </a:tc>
              </a:tr>
              <a:tr h="495055">
                <a:tc>
                  <a:txBody>
                    <a:bodyPr/>
                    <a:lstStyle/>
                    <a:p>
                      <a:r>
                        <a:rPr lang="es-ES" sz="1400" dirty="0" smtClean="0"/>
                        <a:t>Moirè y convergencia</a:t>
                      </a:r>
                      <a:endParaRPr lang="es-ES" sz="1400" dirty="0"/>
                    </a:p>
                  </a:txBody>
                  <a:tcPr/>
                </a:tc>
                <a:tc>
                  <a:txBody>
                    <a:bodyPr/>
                    <a:lstStyle/>
                    <a:p>
                      <a:r>
                        <a:rPr lang="es-ES" sz="1400" dirty="0" smtClean="0"/>
                        <a:t>Mejoran</a:t>
                      </a:r>
                      <a:r>
                        <a:rPr lang="es-ES" sz="1400" baseline="0" dirty="0" smtClean="0"/>
                        <a:t> dos problemas de las altas resoluciones, el moirè (similar a las ondas de un estanque) y la falta de convergencia(mal alineación de los tres colores básicos).</a:t>
                      </a:r>
                      <a:endParaRPr lang="es-ES" sz="1400" dirty="0"/>
                    </a:p>
                  </a:txBody>
                  <a:tcPr/>
                </a:tc>
              </a:tr>
            </a:tbl>
          </a:graphicData>
        </a:graphic>
      </p:graphicFrame>
    </p:spTree>
    <p:extLst>
      <p:ext uri="{BB962C8B-B14F-4D97-AF65-F5344CB8AC3E}">
        <p14:creationId xmlns:p14="http://schemas.microsoft.com/office/powerpoint/2010/main" val="19677070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395536" y="332656"/>
            <a:ext cx="8424936" cy="108012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2290" name="Rectangle 1"/>
          <p:cNvSpPr>
            <a:spLocks noGrp="1" noChangeArrowheads="1"/>
          </p:cNvSpPr>
          <p:nvPr>
            <p:ph type="title"/>
          </p:nvPr>
        </p:nvSpPr>
        <p:spPr>
          <a:xfrm>
            <a:off x="179512" y="548680"/>
            <a:ext cx="8698230" cy="822960"/>
          </a:xfrm>
        </p:spPr>
        <p:txBody>
          <a:bodyPr lIns="0" tIns="0" rIns="0" bIns="0" anchor="t">
            <a:normAutofit fontScale="90000"/>
          </a:bodyPr>
          <a:lstStyle/>
          <a:p>
            <a:pPr>
              <a:lnSpc>
                <a:spcPct val="95000"/>
              </a:lnSpc>
            </a:pPr>
            <a:r>
              <a:rPr lang="en-US" b="1" i="1" dirty="0" smtClean="0">
                <a:solidFill>
                  <a:schemeClr val="bg1"/>
                </a:solidFill>
              </a:rPr>
              <a:t>Monitor  LCD</a:t>
            </a:r>
            <a:r>
              <a:rPr lang="en-US" sz="4000" dirty="0"/>
              <a:t/>
            </a:r>
            <a:br>
              <a:rPr lang="en-US" sz="4000" dirty="0"/>
            </a:br>
            <a:endParaRPr lang="en-US" sz="3900" dirty="0">
              <a:solidFill>
                <a:srgbClr val="000000"/>
              </a:solidFill>
              <a:latin typeface="Arial" charset="0"/>
            </a:endParaRPr>
          </a:p>
        </p:txBody>
      </p:sp>
      <p:sp>
        <p:nvSpPr>
          <p:cNvPr id="12291" name="Rectangle 2"/>
          <p:cNvSpPr>
            <a:spLocks noGrp="1" noChangeArrowheads="1"/>
          </p:cNvSpPr>
          <p:nvPr>
            <p:ph type="body" idx="1"/>
          </p:nvPr>
        </p:nvSpPr>
        <p:spPr>
          <a:xfrm>
            <a:off x="683568" y="1700808"/>
            <a:ext cx="3744416" cy="3456384"/>
          </a:xfrm>
        </p:spPr>
        <p:txBody>
          <a:bodyPr lIns="0" tIns="0" rIns="0" bIns="0">
            <a:normAutofit lnSpcReduction="10000"/>
          </a:bodyPr>
          <a:lstStyle/>
          <a:p>
            <a:pPr marL="0" indent="0" algn="just">
              <a:lnSpc>
                <a:spcPct val="95000"/>
              </a:lnSpc>
              <a:spcBef>
                <a:spcPct val="0"/>
              </a:spcBef>
              <a:buNone/>
            </a:pPr>
            <a:r>
              <a:rPr lang="en-US" sz="2000" b="1" dirty="0">
                <a:solidFill>
                  <a:srgbClr val="000000"/>
                </a:solidFill>
              </a:rPr>
              <a:t> </a:t>
            </a:r>
            <a:r>
              <a:rPr lang="es-ES" sz="2000" dirty="0">
                <a:cs typeface="Aparajita" pitchFamily="34" charset="0"/>
              </a:rPr>
              <a:t> LCD son las siglas de (</a:t>
            </a:r>
            <a:r>
              <a:rPr lang="es-ES" sz="2000" i="1" dirty="0" err="1">
                <a:cs typeface="Aparajita" pitchFamily="34" charset="0"/>
              </a:rPr>
              <a:t>Liquid</a:t>
            </a:r>
            <a:r>
              <a:rPr lang="es-ES" sz="2000" i="1" dirty="0">
                <a:cs typeface="Aparajita" pitchFamily="34" charset="0"/>
              </a:rPr>
              <a:t> Cristal </a:t>
            </a:r>
            <a:r>
              <a:rPr lang="es-ES" sz="2000" i="1" dirty="0" err="1">
                <a:cs typeface="Aparajita" pitchFamily="34" charset="0"/>
              </a:rPr>
              <a:t>Display</a:t>
            </a:r>
            <a:r>
              <a:rPr lang="es-ES" sz="2000" dirty="0">
                <a:cs typeface="Aparajita" pitchFamily="34" charset="0"/>
              </a:rPr>
              <a:t>) Pantalla de Cristal Liquido. El nombre de cristal liquido es un material que existe entre un solido y un liquido, en condiciones normales , la luz los atraviesa siguiendo un determinado camino, pero la aplicación de cargas eléctricas en extremos  opuestos del cristal hace girar sus moléculas, cambiando el camino seguido por la </a:t>
            </a:r>
            <a:r>
              <a:rPr lang="es-ES" sz="2000" dirty="0" smtClean="0">
                <a:cs typeface="Aparajita" pitchFamily="34" charset="0"/>
              </a:rPr>
              <a:t>luz.</a:t>
            </a:r>
            <a:endParaRPr lang="en-US" sz="2000" dirty="0" smtClean="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8004" y="1772816"/>
            <a:ext cx="4210918" cy="31210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cxnSp>
        <p:nvCxnSpPr>
          <p:cNvPr id="5" name="Conector angular 4"/>
          <p:cNvCxnSpPr/>
          <p:nvPr/>
        </p:nvCxnSpPr>
        <p:spPr>
          <a:xfrm>
            <a:off x="395536" y="1700808"/>
            <a:ext cx="3960440" cy="3193041"/>
          </a:xfrm>
          <a:prstGeom prst="bentConnector3">
            <a:avLst>
              <a:gd name="adj1" fmla="val -71"/>
            </a:avLst>
          </a:prstGeom>
          <a:ln>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4854996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467544" y="260648"/>
            <a:ext cx="8352928"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4000" b="1" dirty="0" smtClean="0">
                <a:solidFill>
                  <a:schemeClr val="accent3">
                    <a:lumMod val="50000"/>
                  </a:schemeClr>
                </a:solidFill>
              </a:rPr>
              <a:t>Cómo funciona LCD</a:t>
            </a:r>
            <a:endParaRPr lang="es-MX" sz="4000" b="1" dirty="0">
              <a:solidFill>
                <a:schemeClr val="accent3">
                  <a:lumMod val="50000"/>
                </a:schemeClr>
              </a:solidFill>
            </a:endParaRPr>
          </a:p>
        </p:txBody>
      </p:sp>
      <p:sp>
        <p:nvSpPr>
          <p:cNvPr id="3" name="2 Marcador de contenido"/>
          <p:cNvSpPr>
            <a:spLocks noGrp="1"/>
          </p:cNvSpPr>
          <p:nvPr>
            <p:ph idx="1"/>
          </p:nvPr>
        </p:nvSpPr>
        <p:spPr>
          <a:xfrm>
            <a:off x="4499992" y="1384176"/>
            <a:ext cx="4186808" cy="4421088"/>
          </a:xfrm>
        </p:spPr>
        <p:txBody>
          <a:bodyPr>
            <a:normAutofit/>
          </a:bodyPr>
          <a:lstStyle/>
          <a:p>
            <a:pPr algn="just"/>
            <a:r>
              <a:rPr lang="es-ES" sz="1900" dirty="0">
                <a:cs typeface="Aparajita" pitchFamily="34" charset="0"/>
              </a:rPr>
              <a:t>En los monitores LCD se usa la tecnología  totalmente diferente al CRT, la cual consiste en el uso de cristales líquidos para formar la imagen.  </a:t>
            </a:r>
          </a:p>
          <a:p>
            <a:pPr algn="just"/>
            <a:r>
              <a:rPr lang="es-ES" sz="1900" dirty="0">
                <a:cs typeface="Aparajita" pitchFamily="34" charset="0"/>
              </a:rPr>
              <a:t>En los LCD monocromáticos, cada punto de la pantalla corresponde a uno de los puntos de la imagen. En los LCD de color, cada pixel de la imagen esta formado por un grupo de 3 puntos, verde, rojo y azul.</a:t>
            </a:r>
          </a:p>
          <a:p>
            <a:pPr marL="0" indent="0" algn="just">
              <a:buNone/>
            </a:pPr>
            <a:endParaRPr lang="es-MX" sz="2800" dirty="0" smtClean="0"/>
          </a:p>
        </p:txBody>
      </p:sp>
      <p:cxnSp>
        <p:nvCxnSpPr>
          <p:cNvPr id="6" name="Conector angular 5"/>
          <p:cNvCxnSpPr/>
          <p:nvPr/>
        </p:nvCxnSpPr>
        <p:spPr>
          <a:xfrm rot="10800000" flipV="1">
            <a:off x="5004048" y="1556792"/>
            <a:ext cx="3816424" cy="3312368"/>
          </a:xfrm>
          <a:prstGeom prst="bentConnector3">
            <a:avLst>
              <a:gd name="adj1" fmla="val -1095"/>
            </a:avLst>
          </a:prstGeom>
          <a:ln>
            <a:tailEnd type="triangle"/>
          </a:ln>
        </p:spPr>
        <p:style>
          <a:lnRef idx="3">
            <a:schemeClr val="accent3"/>
          </a:lnRef>
          <a:fillRef idx="0">
            <a:schemeClr val="accent3"/>
          </a:fillRef>
          <a:effectRef idx="2">
            <a:schemeClr val="accent3"/>
          </a:effectRef>
          <a:fontRef idx="minor">
            <a:schemeClr val="tx1"/>
          </a:fontRef>
        </p:style>
      </p:cxn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70" y="1808786"/>
            <a:ext cx="4038742" cy="2660215"/>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1888969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95536" y="188640"/>
            <a:ext cx="8496944"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4000" b="1" dirty="0" smtClean="0">
                <a:solidFill>
                  <a:schemeClr val="accent3">
                    <a:lumMod val="50000"/>
                  </a:schemeClr>
                </a:solidFill>
              </a:rPr>
              <a:t>Estructura  LCD</a:t>
            </a:r>
            <a:endParaRPr lang="es-MX" sz="4000" b="1" dirty="0">
              <a:solidFill>
                <a:schemeClr val="accent3">
                  <a:lumMod val="50000"/>
                </a:schemeClr>
              </a:solidFill>
            </a:endParaRPr>
          </a:p>
        </p:txBody>
      </p:sp>
      <p:sp>
        <p:nvSpPr>
          <p:cNvPr id="3" name="2 Marcador de contenido"/>
          <p:cNvSpPr>
            <a:spLocks noGrp="1"/>
          </p:cNvSpPr>
          <p:nvPr>
            <p:ph idx="1"/>
          </p:nvPr>
        </p:nvSpPr>
        <p:spPr>
          <a:xfrm>
            <a:off x="395536" y="1376742"/>
            <a:ext cx="4392488" cy="4176463"/>
          </a:xfrm>
        </p:spPr>
        <p:txBody>
          <a:bodyPr>
            <a:normAutofit/>
          </a:bodyPr>
          <a:lstStyle/>
          <a:p>
            <a:pPr algn="just"/>
            <a:r>
              <a:rPr lang="es-ES" sz="2200" dirty="0">
                <a:cs typeface="Aparajita" pitchFamily="34" charset="0"/>
              </a:rPr>
              <a:t>Las estructura es un «sándwich» de múltiples capas, con  un emisor de luz blanca en el fondo en el caso de las pantallas para PC o televisión.</a:t>
            </a:r>
          </a:p>
          <a:p>
            <a:pPr algn="just"/>
            <a:r>
              <a:rPr lang="es-ES" sz="2200" dirty="0">
                <a:cs typeface="Aparajita" pitchFamily="34" charset="0"/>
              </a:rPr>
              <a:t>El tipo «sándwich»  LCD mas común consta al menos de estas capas(en la realidad tendrá alguna mas, como mínimo algún sustrato de cristal).</a:t>
            </a:r>
          </a:p>
          <a:p>
            <a:pPr marL="0" indent="0" algn="just">
              <a:buNone/>
            </a:pPr>
            <a:endParaRPr lang="es-MX" sz="2400" dirty="0"/>
          </a:p>
        </p:txBody>
      </p:sp>
      <p:cxnSp>
        <p:nvCxnSpPr>
          <p:cNvPr id="9" name="Conector angular 8"/>
          <p:cNvCxnSpPr/>
          <p:nvPr/>
        </p:nvCxnSpPr>
        <p:spPr>
          <a:xfrm>
            <a:off x="251520" y="1417638"/>
            <a:ext cx="4464496" cy="3523530"/>
          </a:xfrm>
          <a:prstGeom prst="bentConnector3">
            <a:avLst>
              <a:gd name="adj1" fmla="val -340"/>
            </a:avLst>
          </a:prstGeom>
          <a:ln>
            <a:tailEnd type="triangle"/>
          </a:ln>
        </p:spPr>
        <p:style>
          <a:lnRef idx="3">
            <a:schemeClr val="accent3"/>
          </a:lnRef>
          <a:fillRef idx="0">
            <a:schemeClr val="accent3"/>
          </a:fillRef>
          <a:effectRef idx="2">
            <a:schemeClr val="accent3"/>
          </a:effectRef>
          <a:fontRef idx="minor">
            <a:schemeClr val="tx1"/>
          </a:fontRef>
        </p:style>
      </p:cxn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1247" y="1963688"/>
            <a:ext cx="3790950" cy="2505075"/>
          </a:xfrm>
          <a:prstGeom prst="rect">
            <a:avLst/>
          </a:prstGeom>
        </p:spPr>
      </p:pic>
    </p:spTree>
    <p:extLst>
      <p:ext uri="{BB962C8B-B14F-4D97-AF65-F5344CB8AC3E}">
        <p14:creationId xmlns:p14="http://schemas.microsoft.com/office/powerpoint/2010/main" val="33867970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23528" y="274637"/>
            <a:ext cx="4544772" cy="79208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3" name="2 Título"/>
          <p:cNvSpPr>
            <a:spLocks noGrp="1"/>
          </p:cNvSpPr>
          <p:nvPr>
            <p:ph type="title"/>
          </p:nvPr>
        </p:nvSpPr>
        <p:spPr>
          <a:xfrm>
            <a:off x="457200" y="274637"/>
            <a:ext cx="8229600" cy="706091"/>
          </a:xfrm>
        </p:spPr>
        <p:txBody>
          <a:bodyPr>
            <a:normAutofit fontScale="90000"/>
          </a:bodyPr>
          <a:lstStyle/>
          <a:p>
            <a:r>
              <a:rPr lang="es-ES" dirty="0" smtClean="0">
                <a:solidFill>
                  <a:schemeClr val="accent3">
                    <a:lumMod val="50000"/>
                  </a:schemeClr>
                </a:solidFill>
              </a:rPr>
              <a:t>Tiempo de respuesta</a:t>
            </a:r>
            <a:endParaRPr lang="es-ES" dirty="0">
              <a:solidFill>
                <a:schemeClr val="accent3">
                  <a:lumMod val="50000"/>
                </a:schemeClr>
              </a:solidFill>
            </a:endParaRPr>
          </a:p>
        </p:txBody>
      </p:sp>
      <p:sp>
        <p:nvSpPr>
          <p:cNvPr id="7" name="6 CuadroTexto"/>
          <p:cNvSpPr txBox="1"/>
          <p:nvPr/>
        </p:nvSpPr>
        <p:spPr>
          <a:xfrm>
            <a:off x="467544" y="1309766"/>
            <a:ext cx="8219256" cy="584775"/>
          </a:xfrm>
          <a:prstGeom prst="rect">
            <a:avLst/>
          </a:prstGeom>
          <a:noFill/>
        </p:spPr>
        <p:txBody>
          <a:bodyPr wrap="square" rtlCol="0">
            <a:spAutoFit/>
          </a:bodyPr>
          <a:lstStyle/>
          <a:p>
            <a:pPr algn="just"/>
            <a:r>
              <a:rPr lang="es-ES" sz="1600" dirty="0">
                <a:cs typeface="Aparajita" pitchFamily="34" charset="0"/>
              </a:rPr>
              <a:t>El tiempo de respuesta es el tiempo, medido en milisegundos (ms, la milésima parte de un segundo), que tarda un pixel LCD  en pasar de un estado a otro</a:t>
            </a:r>
            <a:r>
              <a:rPr lang="es-ES" sz="1600" dirty="0" smtClean="0">
                <a:cs typeface="Aparajita" pitchFamily="34" charset="0"/>
              </a:rPr>
              <a:t>. </a:t>
            </a:r>
            <a:endParaRPr lang="es-ES" sz="1600" dirty="0">
              <a:cs typeface="Aparajita" pitchFamily="34" charset="0"/>
            </a:endParaRPr>
          </a:p>
        </p:txBody>
      </p:sp>
      <p:pic>
        <p:nvPicPr>
          <p:cNvPr id="9" name="8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988840"/>
            <a:ext cx="7524328" cy="3595902"/>
          </a:xfrm>
          <a:prstGeom prst="rect">
            <a:avLst/>
          </a:prstGeom>
        </p:spPr>
      </p:pic>
    </p:spTree>
    <p:extLst>
      <p:ext uri="{BB962C8B-B14F-4D97-AF65-F5344CB8AC3E}">
        <p14:creationId xmlns:p14="http://schemas.microsoft.com/office/powerpoint/2010/main" val="3650008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23528" y="274637"/>
            <a:ext cx="4544772" cy="79208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3" name="2 Título"/>
          <p:cNvSpPr>
            <a:spLocks noGrp="1"/>
          </p:cNvSpPr>
          <p:nvPr>
            <p:ph type="title"/>
          </p:nvPr>
        </p:nvSpPr>
        <p:spPr>
          <a:xfrm>
            <a:off x="457200" y="274637"/>
            <a:ext cx="8229600" cy="706091"/>
          </a:xfrm>
        </p:spPr>
        <p:txBody>
          <a:bodyPr>
            <a:normAutofit fontScale="90000"/>
          </a:bodyPr>
          <a:lstStyle/>
          <a:p>
            <a:r>
              <a:rPr lang="es-ES" dirty="0" smtClean="0">
                <a:solidFill>
                  <a:schemeClr val="accent3">
                    <a:lumMod val="50000"/>
                  </a:schemeClr>
                </a:solidFill>
              </a:rPr>
              <a:t>Tipos de LCD</a:t>
            </a:r>
            <a:endParaRPr lang="es-ES" dirty="0">
              <a:solidFill>
                <a:schemeClr val="accent3">
                  <a:lumMod val="50000"/>
                </a:schemeClr>
              </a:solidFill>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693" y="1180054"/>
            <a:ext cx="8543719" cy="4337178"/>
          </a:xfrm>
          <a:prstGeom prst="rect">
            <a:avLst/>
          </a:prstGeom>
        </p:spPr>
      </p:pic>
    </p:spTree>
    <p:extLst>
      <p:ext uri="{BB962C8B-B14F-4D97-AF65-F5344CB8AC3E}">
        <p14:creationId xmlns:p14="http://schemas.microsoft.com/office/powerpoint/2010/main" val="14814164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175" y="1428733"/>
            <a:ext cx="4736125" cy="3271540"/>
          </a:xfrm>
          <a:prstGeom prst="rect">
            <a:avLst/>
          </a:prstGeom>
        </p:spPr>
      </p:pic>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1412776"/>
            <a:ext cx="4608512" cy="3271540"/>
          </a:xfrm>
          <a:prstGeom prst="rect">
            <a:avLst/>
          </a:prstGeom>
        </p:spPr>
      </p:pic>
      <p:sp>
        <p:nvSpPr>
          <p:cNvPr id="4" name="3 Rectángulo redondeado"/>
          <p:cNvSpPr/>
          <p:nvPr/>
        </p:nvSpPr>
        <p:spPr>
          <a:xfrm>
            <a:off x="323528" y="274637"/>
            <a:ext cx="4544772" cy="79208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3" name="2 Título"/>
          <p:cNvSpPr>
            <a:spLocks noGrp="1"/>
          </p:cNvSpPr>
          <p:nvPr>
            <p:ph type="title"/>
          </p:nvPr>
        </p:nvSpPr>
        <p:spPr>
          <a:xfrm>
            <a:off x="457200" y="274637"/>
            <a:ext cx="8229600" cy="706091"/>
          </a:xfrm>
        </p:spPr>
        <p:txBody>
          <a:bodyPr>
            <a:normAutofit fontScale="90000"/>
          </a:bodyPr>
          <a:lstStyle/>
          <a:p>
            <a:r>
              <a:rPr lang="es-ES" dirty="0" smtClean="0">
                <a:solidFill>
                  <a:schemeClr val="accent3">
                    <a:lumMod val="50000"/>
                  </a:schemeClr>
                </a:solidFill>
              </a:rPr>
              <a:t>Capas de una LCD</a:t>
            </a:r>
            <a:endParaRPr lang="es-ES" dirty="0">
              <a:solidFill>
                <a:schemeClr val="accent3">
                  <a:lumMod val="50000"/>
                </a:schemeClr>
              </a:solidFill>
            </a:endParaRPr>
          </a:p>
        </p:txBody>
      </p:sp>
    </p:spTree>
    <p:extLst>
      <p:ext uri="{BB962C8B-B14F-4D97-AF65-F5344CB8AC3E}">
        <p14:creationId xmlns:p14="http://schemas.microsoft.com/office/powerpoint/2010/main" val="29553567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61"/>
            <a:ext cx="9144000" cy="6410325"/>
          </a:xfrm>
          <a:prstGeom prst="rect">
            <a:avLst/>
          </a:prstGeom>
        </p:spPr>
      </p:pic>
      <p:sp>
        <p:nvSpPr>
          <p:cNvPr id="5" name="4 Elipse"/>
          <p:cNvSpPr/>
          <p:nvPr/>
        </p:nvSpPr>
        <p:spPr>
          <a:xfrm>
            <a:off x="7308304" y="836712"/>
            <a:ext cx="864096" cy="50405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4500713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67544" y="908720"/>
            <a:ext cx="4038600" cy="4525963"/>
          </a:xfrm>
        </p:spPr>
        <p:txBody>
          <a:bodyPr>
            <a:normAutofit/>
          </a:bodyPr>
          <a:lstStyle/>
          <a:p>
            <a:pPr algn="just"/>
            <a:r>
              <a:rPr lang="es-ES" sz="2400" dirty="0">
                <a:latin typeface="Aparajita" pitchFamily="34" charset="0"/>
                <a:cs typeface="Aparajita" pitchFamily="34" charset="0"/>
              </a:rPr>
              <a:t>El tamaño, es una gran ventaja en comparación con un CRT.</a:t>
            </a:r>
          </a:p>
          <a:p>
            <a:pPr algn="just"/>
            <a:r>
              <a:rPr lang="es-ES" sz="2400" dirty="0" smtClean="0">
                <a:latin typeface="Aparajita" pitchFamily="34" charset="0"/>
                <a:cs typeface="Aparajita" pitchFamily="34" charset="0"/>
              </a:rPr>
              <a:t>Área </a:t>
            </a:r>
            <a:r>
              <a:rPr lang="es-ES" sz="2400" dirty="0">
                <a:latin typeface="Aparajita" pitchFamily="34" charset="0"/>
                <a:cs typeface="Aparajita" pitchFamily="34" charset="0"/>
              </a:rPr>
              <a:t>útil del monitor ya que no tenemos espacios desperdiciados en las esquinas de la imagen.</a:t>
            </a:r>
          </a:p>
          <a:p>
            <a:pPr algn="just"/>
            <a:r>
              <a:rPr lang="es-ES" sz="2400" dirty="0">
                <a:latin typeface="Aparajita" pitchFamily="34" charset="0"/>
                <a:cs typeface="Aparajita" pitchFamily="34" charset="0"/>
              </a:rPr>
              <a:t>Gastan menos electricidad, mientras un monitor de 14’’ consume un promedio de 90 vatios, uno de 17’’ gasta alrededor de 110vatios.</a:t>
            </a:r>
          </a:p>
          <a:p>
            <a:endParaRPr lang="es-ES" dirty="0"/>
          </a:p>
        </p:txBody>
      </p:sp>
      <p:sp>
        <p:nvSpPr>
          <p:cNvPr id="4" name="3 Marcador de contenido"/>
          <p:cNvSpPr>
            <a:spLocks noGrp="1"/>
          </p:cNvSpPr>
          <p:nvPr>
            <p:ph sz="half" idx="2"/>
          </p:nvPr>
        </p:nvSpPr>
        <p:spPr>
          <a:xfrm>
            <a:off x="4828119" y="980728"/>
            <a:ext cx="4038600" cy="4525963"/>
          </a:xfrm>
        </p:spPr>
        <p:txBody>
          <a:bodyPr>
            <a:normAutofit/>
          </a:bodyPr>
          <a:lstStyle/>
          <a:p>
            <a:r>
              <a:rPr lang="es-ES" sz="2400" dirty="0">
                <a:latin typeface="Aparajita" pitchFamily="34" charset="0"/>
                <a:cs typeface="Aparajita" pitchFamily="34" charset="0"/>
              </a:rPr>
              <a:t>El contraste es mas bajo y las resoluciones permitidas se encuentran limitadas.</a:t>
            </a:r>
          </a:p>
          <a:p>
            <a:r>
              <a:rPr lang="es-ES" sz="2400" dirty="0" smtClean="0">
                <a:latin typeface="Aparajita" pitchFamily="34" charset="0"/>
                <a:cs typeface="Aparajita" pitchFamily="34" charset="0"/>
              </a:rPr>
              <a:t>Los </a:t>
            </a:r>
            <a:r>
              <a:rPr lang="es-ES" sz="2400" dirty="0">
                <a:latin typeface="Aparajita" pitchFamily="34" charset="0"/>
                <a:cs typeface="Aparajita" pitchFamily="34" charset="0"/>
              </a:rPr>
              <a:t>LCD por su parte cada punto de la imagen es físicamente representado por un conjunto de 3 puntos (azul, verde y rojo).</a:t>
            </a:r>
          </a:p>
          <a:p>
            <a:endParaRPr lang="es-ES" dirty="0"/>
          </a:p>
        </p:txBody>
      </p:sp>
      <p:sp>
        <p:nvSpPr>
          <p:cNvPr id="5" name="3 Título"/>
          <p:cNvSpPr>
            <a:spLocks noGrp="1"/>
          </p:cNvSpPr>
          <p:nvPr>
            <p:ph type="title"/>
          </p:nvPr>
        </p:nvSpPr>
        <p:spPr>
          <a:xfrm>
            <a:off x="457200" y="274638"/>
            <a:ext cx="3970784" cy="41805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Autofit/>
          </a:bodyPr>
          <a:lstStyle/>
          <a:p>
            <a:r>
              <a:rPr lang="es-MX" sz="2400" b="1" dirty="0" smtClean="0">
                <a:solidFill>
                  <a:schemeClr val="accent3">
                    <a:lumMod val="50000"/>
                  </a:schemeClr>
                </a:solidFill>
              </a:rPr>
              <a:t>Ventajas</a:t>
            </a:r>
            <a:endParaRPr lang="es-MX" sz="2400" b="1" dirty="0">
              <a:solidFill>
                <a:schemeClr val="accent3">
                  <a:lumMod val="50000"/>
                </a:schemeClr>
              </a:solidFill>
            </a:endParaRPr>
          </a:p>
        </p:txBody>
      </p:sp>
      <p:sp>
        <p:nvSpPr>
          <p:cNvPr id="6" name="3 Título"/>
          <p:cNvSpPr txBox="1">
            <a:spLocks/>
          </p:cNvSpPr>
          <p:nvPr/>
        </p:nvSpPr>
        <p:spPr>
          <a:xfrm>
            <a:off x="4860032" y="332656"/>
            <a:ext cx="3970784" cy="418058"/>
          </a:xfrm>
          <a:prstGeom prst="round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MX" sz="2400" b="1" dirty="0" smtClean="0">
                <a:solidFill>
                  <a:schemeClr val="accent3">
                    <a:lumMod val="50000"/>
                  </a:schemeClr>
                </a:solidFill>
              </a:rPr>
              <a:t>Desventajas</a:t>
            </a:r>
            <a:endParaRPr lang="es-MX" sz="2400" b="1" dirty="0">
              <a:solidFill>
                <a:schemeClr val="accent3">
                  <a:lumMod val="50000"/>
                </a:schemeClr>
              </a:solidFill>
            </a:endParaRPr>
          </a:p>
        </p:txBody>
      </p:sp>
    </p:spTree>
    <p:extLst>
      <p:ext uri="{BB962C8B-B14F-4D97-AF65-F5344CB8AC3E}">
        <p14:creationId xmlns:p14="http://schemas.microsoft.com/office/powerpoint/2010/main" val="11256287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87268" y="260648"/>
            <a:ext cx="8496944" cy="136815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314" name="Rectangle 1"/>
          <p:cNvSpPr>
            <a:spLocks noGrp="1" noChangeArrowheads="1"/>
          </p:cNvSpPr>
          <p:nvPr>
            <p:ph type="ctrTitle"/>
          </p:nvPr>
        </p:nvSpPr>
        <p:spPr>
          <a:xfrm>
            <a:off x="441483" y="548680"/>
            <a:ext cx="8702517" cy="545783"/>
          </a:xfrm>
        </p:spPr>
        <p:txBody>
          <a:bodyPr lIns="0" tIns="0" rIns="0" bIns="0" anchor="t">
            <a:noAutofit/>
          </a:bodyPr>
          <a:lstStyle/>
          <a:p>
            <a:pPr eaLnBrk="1" hangingPunct="1">
              <a:lnSpc>
                <a:spcPct val="95000"/>
              </a:lnSpc>
            </a:pPr>
            <a:r>
              <a:rPr lang="en-US" sz="3900" b="1" i="1" dirty="0" smtClean="0">
                <a:solidFill>
                  <a:schemeClr val="bg1"/>
                </a:solidFill>
              </a:rPr>
              <a:t>Monitor LED</a:t>
            </a:r>
            <a:endParaRPr lang="en-US" sz="3900" b="1" i="1" dirty="0">
              <a:solidFill>
                <a:schemeClr val="bg1"/>
              </a:solidFill>
            </a:endParaRPr>
          </a:p>
        </p:txBody>
      </p:sp>
      <p:sp>
        <p:nvSpPr>
          <p:cNvPr id="13315" name="Text Box 4"/>
          <p:cNvSpPr txBox="1">
            <a:spLocks noChangeArrowheads="1"/>
          </p:cNvSpPr>
          <p:nvPr/>
        </p:nvSpPr>
        <p:spPr bwMode="auto">
          <a:xfrm>
            <a:off x="477208" y="1988840"/>
            <a:ext cx="8212455" cy="409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lnSpc>
                <a:spcPct val="95000"/>
              </a:lnSpc>
            </a:pPr>
            <a:r>
              <a:rPr lang="en-US" sz="2800" dirty="0">
                <a:solidFill>
                  <a:srgbClr val="000000"/>
                </a:solidFill>
                <a:latin typeface="+mn-lt"/>
              </a:rPr>
              <a:t> </a:t>
            </a:r>
            <a:endParaRPr lang="en-US" sz="2800" dirty="0">
              <a:latin typeface="+mn-lt"/>
            </a:endParaRPr>
          </a:p>
        </p:txBody>
      </p:sp>
      <p:sp>
        <p:nvSpPr>
          <p:cNvPr id="5" name="Marcador de texto 1"/>
          <p:cNvSpPr txBox="1">
            <a:spLocks/>
          </p:cNvSpPr>
          <p:nvPr/>
        </p:nvSpPr>
        <p:spPr>
          <a:xfrm>
            <a:off x="386457" y="1988840"/>
            <a:ext cx="4040413" cy="3629000"/>
          </a:xfrm>
          <a:prstGeom prst="rect">
            <a:avLst/>
          </a:prstGeom>
        </p:spPr>
        <p:txBody>
          <a:bodyPr vert="horz" lIns="91440" tIns="45720" rIns="91440" bIns="45720" rtlCol="0">
            <a:normAutofit fontScale="70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s-MX" dirty="0" smtClean="0">
                <a:solidFill>
                  <a:schemeClr val="tx1"/>
                </a:solidFill>
              </a:rPr>
              <a:t>Estos monitores se caracterizan por estar compuestos por diodos LED(Diodo emisor de Luz). Esta compuesto de módulos LED monocromáticos y policromàticos y a su vez por LED RGB. El conjunto de dichos  módulos forman los pixeles, estos a su vez forman los caracteres, las  imágenes y el video. </a:t>
            </a:r>
            <a:endParaRPr lang="es-MX" dirty="0">
              <a:solidFill>
                <a:schemeClr val="tx1"/>
              </a:solidFill>
            </a:endParaRPr>
          </a:p>
        </p:txBody>
      </p:sp>
      <p:cxnSp>
        <p:nvCxnSpPr>
          <p:cNvPr id="3" name="2 Conector angular"/>
          <p:cNvCxnSpPr/>
          <p:nvPr/>
        </p:nvCxnSpPr>
        <p:spPr>
          <a:xfrm>
            <a:off x="386457" y="1988840"/>
            <a:ext cx="4040413" cy="3240360"/>
          </a:xfrm>
          <a:prstGeom prst="bentConnector3">
            <a:avLst>
              <a:gd name="adj1" fmla="val -382"/>
            </a:avLst>
          </a:prstGeom>
          <a:ln>
            <a:tailEnd type="arrow"/>
          </a:ln>
        </p:spPr>
        <p:style>
          <a:lnRef idx="3">
            <a:schemeClr val="accent3"/>
          </a:lnRef>
          <a:fillRef idx="0">
            <a:schemeClr val="accent3"/>
          </a:fillRef>
          <a:effectRef idx="2">
            <a:schemeClr val="accent3"/>
          </a:effectRef>
          <a:fontRef idx="minor">
            <a:schemeClr val="tx1"/>
          </a:fontRef>
        </p:style>
      </p:cxn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5740" y="2432463"/>
            <a:ext cx="4187542" cy="2016224"/>
          </a:xfrm>
          <a:prstGeom prst="rect">
            <a:avLst/>
          </a:prstGeom>
        </p:spPr>
      </p:pic>
    </p:spTree>
    <p:extLst>
      <p:ext uri="{BB962C8B-B14F-4D97-AF65-F5344CB8AC3E}">
        <p14:creationId xmlns:p14="http://schemas.microsoft.com/office/powerpoint/2010/main" val="18805371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5" name="4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267744" y="445232"/>
            <a:ext cx="4176464" cy="422920"/>
          </a:xfrm>
        </p:spPr>
        <p:txBody>
          <a:bodyPr>
            <a:normAutofit fontScale="90000"/>
          </a:bodyPr>
          <a:lstStyle/>
          <a:p>
            <a:r>
              <a:rPr lang="es-ES" sz="2800" dirty="0" smtClean="0">
                <a:solidFill>
                  <a:schemeClr val="accent3">
                    <a:lumMod val="50000"/>
                  </a:schemeClr>
                </a:solidFill>
              </a:rPr>
              <a:t>Capas del monitor LED</a:t>
            </a:r>
            <a:endParaRPr lang="es-ES" sz="2800" dirty="0">
              <a:solidFill>
                <a:schemeClr val="accent3">
                  <a:lumMod val="50000"/>
                </a:schemeClr>
              </a:solidFill>
            </a:endParaRPr>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1493" y="1340768"/>
            <a:ext cx="6732240" cy="4076978"/>
          </a:xfrm>
          <a:prstGeom prst="rect">
            <a:avLst/>
          </a:prstGeom>
        </p:spPr>
      </p:pic>
    </p:spTree>
    <p:extLst>
      <p:ext uri="{BB962C8B-B14F-4D97-AF65-F5344CB8AC3E}">
        <p14:creationId xmlns:p14="http://schemas.microsoft.com/office/powerpoint/2010/main" val="3355444014"/>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5" name="4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3" name="2 Marcador de texto"/>
          <p:cNvSpPr>
            <a:spLocks noGrp="1"/>
          </p:cNvSpPr>
          <p:nvPr>
            <p:ph type="body" idx="1"/>
          </p:nvPr>
        </p:nvSpPr>
        <p:spPr>
          <a:xfrm>
            <a:off x="4497612" y="1600200"/>
            <a:ext cx="4189187" cy="3989040"/>
          </a:xfrm>
        </p:spPr>
        <p:txBody>
          <a:bodyPr>
            <a:normAutofit fontScale="85000" lnSpcReduction="10000"/>
          </a:bodyPr>
          <a:lstStyle/>
          <a:p>
            <a:pPr marL="0" indent="0" algn="just">
              <a:buNone/>
            </a:pPr>
            <a:r>
              <a:rPr lang="es-ES" dirty="0" smtClean="0"/>
              <a:t>Este de  </a:t>
            </a:r>
            <a:r>
              <a:rPr lang="es-ES" dirty="0"/>
              <a:t>tipo </a:t>
            </a:r>
            <a:r>
              <a:rPr lang="es-ES" dirty="0" smtClean="0"/>
              <a:t>pantalla </a:t>
            </a:r>
            <a:r>
              <a:rPr lang="es-ES" dirty="0"/>
              <a:t>esta dividida en pequeñas celdas, a menudo cuadradas, denominadas </a:t>
            </a:r>
            <a:r>
              <a:rPr lang="es-ES" dirty="0" smtClean="0"/>
              <a:t>pixeles y </a:t>
            </a:r>
            <a:r>
              <a:rPr lang="es-ES" dirty="0"/>
              <a:t>esta compuesto de varias capas las cuales tratan la luz desde la parte trasera de la pantalla hasta que finalmente llega a </a:t>
            </a:r>
            <a:r>
              <a:rPr lang="es-ES" dirty="0" smtClean="0"/>
              <a:t>los </a:t>
            </a:r>
            <a:r>
              <a:rPr lang="es-ES" dirty="0"/>
              <a:t>ojos.</a:t>
            </a:r>
          </a:p>
        </p:txBody>
      </p:sp>
      <p:sp>
        <p:nvSpPr>
          <p:cNvPr id="4" name="3 Título"/>
          <p:cNvSpPr>
            <a:spLocks noGrp="1"/>
          </p:cNvSpPr>
          <p:nvPr>
            <p:ph type="title"/>
          </p:nvPr>
        </p:nvSpPr>
        <p:spPr>
          <a:xfrm>
            <a:off x="919602" y="337220"/>
            <a:ext cx="6892758" cy="638944"/>
          </a:xfrm>
        </p:spPr>
        <p:txBody>
          <a:bodyPr>
            <a:normAutofit/>
          </a:bodyPr>
          <a:lstStyle/>
          <a:p>
            <a:r>
              <a:rPr lang="es-ES" sz="2800" dirty="0" smtClean="0">
                <a:solidFill>
                  <a:schemeClr val="accent3">
                    <a:lumMod val="50000"/>
                  </a:schemeClr>
                </a:solidFill>
              </a:rPr>
              <a:t>Funcionamiento del Monitor LED</a:t>
            </a:r>
            <a:endParaRPr lang="es-ES" sz="2800" dirty="0">
              <a:solidFill>
                <a:schemeClr val="accent3">
                  <a:lumMod val="50000"/>
                </a:schemeClr>
              </a:solidFill>
            </a:endParaRPr>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994" y="1628800"/>
            <a:ext cx="4000500" cy="3448050"/>
          </a:xfrm>
          <a:prstGeom prst="rect">
            <a:avLst/>
          </a:prstGeom>
        </p:spPr>
      </p:pic>
      <p:cxnSp>
        <p:nvCxnSpPr>
          <p:cNvPr id="8" name="7 Conector angular"/>
          <p:cNvCxnSpPr/>
          <p:nvPr/>
        </p:nvCxnSpPr>
        <p:spPr>
          <a:xfrm rot="10800000" flipV="1">
            <a:off x="4355977" y="1628800"/>
            <a:ext cx="4390109" cy="3672408"/>
          </a:xfrm>
          <a:prstGeom prst="bentConnector3">
            <a:avLst>
              <a:gd name="adj1" fmla="val -3415"/>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688966264"/>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1331640" y="141753"/>
            <a:ext cx="8229600" cy="760945"/>
          </a:xfrm>
        </p:spPr>
        <p:txBody>
          <a:bodyPr>
            <a:normAutofit/>
          </a:bodyPr>
          <a:lstStyle/>
          <a:p>
            <a:r>
              <a:rPr lang="es-MX" sz="2800" dirty="0" smtClean="0">
                <a:solidFill>
                  <a:schemeClr val="accent3">
                    <a:lumMod val="50000"/>
                  </a:schemeClr>
                </a:solidFill>
                <a:latin typeface="+mn-lt"/>
              </a:rPr>
              <a:t>Funcionamiento del Monitor LED</a:t>
            </a:r>
            <a:endParaRPr lang="es-MX" sz="2400" dirty="0">
              <a:solidFill>
                <a:schemeClr val="accent3">
                  <a:lumMod val="50000"/>
                </a:schemeClr>
              </a:solidFill>
              <a:latin typeface="+mn-lt"/>
            </a:endParaRPr>
          </a:p>
        </p:txBody>
      </p:sp>
      <p:sp>
        <p:nvSpPr>
          <p:cNvPr id="7" name="Marcador de texto 4"/>
          <p:cNvSpPr>
            <a:spLocks noGrp="1"/>
          </p:cNvSpPr>
          <p:nvPr>
            <p:ph type="body" idx="1"/>
          </p:nvPr>
        </p:nvSpPr>
        <p:spPr>
          <a:xfrm>
            <a:off x="457200" y="1600200"/>
            <a:ext cx="4330824" cy="3917032"/>
          </a:xfrm>
        </p:spPr>
        <p:txBody>
          <a:bodyPr>
            <a:normAutofit fontScale="77500" lnSpcReduction="20000"/>
          </a:bodyPr>
          <a:lstStyle/>
          <a:p>
            <a:pPr marL="0" indent="0" algn="just">
              <a:buNone/>
            </a:pPr>
            <a:r>
              <a:rPr lang="es-ES" dirty="0"/>
              <a:t>Los píxeles que se forman con los LED’s tienen que proyectar movimiento, por esta razón se desarrolló una tecnología conocida como píxel dinámico. Lo que hace esta tecnología de píxel dinámico es permitir el continuo cambio en los colores de la luz que emiten los LED’s para dar la sensación de </a:t>
            </a:r>
            <a:r>
              <a:rPr lang="es-ES" dirty="0" smtClean="0"/>
              <a:t>movimiento.</a:t>
            </a:r>
            <a:endParaRPr lang="es-MX" dirty="0"/>
          </a:p>
        </p:txBody>
      </p:sp>
      <p:pic>
        <p:nvPicPr>
          <p:cNvPr id="8" name="7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0761" y="1556792"/>
            <a:ext cx="3836191" cy="316835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cxnSp>
        <p:nvCxnSpPr>
          <p:cNvPr id="4" name="3 Conector angular"/>
          <p:cNvCxnSpPr/>
          <p:nvPr/>
        </p:nvCxnSpPr>
        <p:spPr>
          <a:xfrm>
            <a:off x="249141" y="1556792"/>
            <a:ext cx="4394867" cy="3816424"/>
          </a:xfrm>
          <a:prstGeom prst="bentConnector3">
            <a:avLst>
              <a:gd name="adj1" fmla="val -673"/>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1270096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123728" y="623121"/>
            <a:ext cx="4485184" cy="861663"/>
          </a:xfrm>
        </p:spPr>
        <p:txBody>
          <a:bodyPr>
            <a:normAutofit fontScale="90000"/>
          </a:bodyPr>
          <a:lstStyle/>
          <a:p>
            <a:r>
              <a:rPr lang="es-MX" sz="2400" dirty="0" smtClean="0">
                <a:latin typeface="+mn-lt"/>
              </a:rPr>
              <a:t> </a:t>
            </a:r>
            <a:r>
              <a:rPr lang="es-MX" dirty="0" smtClean="0">
                <a:solidFill>
                  <a:schemeClr val="accent3">
                    <a:lumMod val="50000"/>
                  </a:schemeClr>
                </a:solidFill>
                <a:latin typeface="+mn-lt"/>
              </a:rPr>
              <a:t>Tipos de Pantallas LED</a:t>
            </a:r>
            <a:r>
              <a:rPr lang="es-MX" dirty="0"/>
              <a:t/>
            </a:r>
            <a:br>
              <a:rPr lang="es-MX" dirty="0"/>
            </a:br>
            <a:endParaRPr lang="es-MX"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773" y="1220214"/>
            <a:ext cx="8431629" cy="4404582"/>
          </a:xfrm>
          <a:prstGeom prst="rect">
            <a:avLst/>
          </a:prstGeom>
        </p:spPr>
      </p:pic>
    </p:spTree>
    <p:extLst>
      <p:ext uri="{BB962C8B-B14F-4D97-AF65-F5344CB8AC3E}">
        <p14:creationId xmlns:p14="http://schemas.microsoft.com/office/powerpoint/2010/main" val="20923790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87268" y="260648"/>
            <a:ext cx="8496944" cy="136815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3314" name="Rectangle 1"/>
          <p:cNvSpPr>
            <a:spLocks noGrp="1" noChangeArrowheads="1"/>
          </p:cNvSpPr>
          <p:nvPr>
            <p:ph type="ctrTitle"/>
          </p:nvPr>
        </p:nvSpPr>
        <p:spPr>
          <a:xfrm>
            <a:off x="441483" y="548680"/>
            <a:ext cx="8702517" cy="545783"/>
          </a:xfrm>
        </p:spPr>
        <p:txBody>
          <a:bodyPr lIns="0" tIns="0" rIns="0" bIns="0" anchor="t">
            <a:noAutofit/>
          </a:bodyPr>
          <a:lstStyle/>
          <a:p>
            <a:pPr eaLnBrk="1" hangingPunct="1">
              <a:lnSpc>
                <a:spcPct val="95000"/>
              </a:lnSpc>
            </a:pPr>
            <a:r>
              <a:rPr lang="en-US" sz="3900" b="1" i="1" dirty="0" smtClean="0">
                <a:solidFill>
                  <a:schemeClr val="bg1"/>
                </a:solidFill>
              </a:rPr>
              <a:t>Monitor de Plasma</a:t>
            </a:r>
            <a:endParaRPr lang="en-US" sz="3900" b="1" i="1" dirty="0">
              <a:solidFill>
                <a:schemeClr val="bg1"/>
              </a:solidFill>
            </a:endParaRPr>
          </a:p>
        </p:txBody>
      </p:sp>
      <p:sp>
        <p:nvSpPr>
          <p:cNvPr id="13315" name="Text Box 4"/>
          <p:cNvSpPr txBox="1">
            <a:spLocks noChangeArrowheads="1"/>
          </p:cNvSpPr>
          <p:nvPr/>
        </p:nvSpPr>
        <p:spPr bwMode="auto">
          <a:xfrm>
            <a:off x="477209" y="1988840"/>
            <a:ext cx="4022784" cy="2923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lnSpc>
                <a:spcPct val="95000"/>
              </a:lnSpc>
            </a:pPr>
            <a:r>
              <a:rPr lang="es-ES" sz="2000" dirty="0">
                <a:latin typeface="+mn-lt"/>
              </a:rPr>
              <a:t>E</a:t>
            </a:r>
            <a:r>
              <a:rPr lang="es-ES" sz="2000" dirty="0" smtClean="0">
                <a:latin typeface="+mn-lt"/>
              </a:rPr>
              <a:t>stá </a:t>
            </a:r>
            <a:r>
              <a:rPr lang="es-ES" sz="2000" dirty="0">
                <a:latin typeface="+mn-lt"/>
              </a:rPr>
              <a:t>formada por dos cristales que encierran un conjunto de celdas (píxeles) que, a su vez, alojan un conjunto de gases (neón y xenón). Cada una de estas celdas son 3 compartimentos (uno por cada color) que contienen una sustancia fosforescente distinta que reacciona generando luz en alguno de los 3 colores primarios (rojo, azul y verde).</a:t>
            </a:r>
            <a:endParaRPr lang="en-US" sz="2000" dirty="0">
              <a:latin typeface="+mn-lt"/>
            </a:endParaRPr>
          </a:p>
        </p:txBody>
      </p:sp>
      <p:sp>
        <p:nvSpPr>
          <p:cNvPr id="5" name="Marcador de texto 4"/>
          <p:cNvSpPr txBox="1">
            <a:spLocks/>
          </p:cNvSpPr>
          <p:nvPr/>
        </p:nvSpPr>
        <p:spPr>
          <a:xfrm>
            <a:off x="464699" y="1988840"/>
            <a:ext cx="6491064" cy="335479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endParaRPr lang="es-MX" dirty="0"/>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4048" y="1988839"/>
            <a:ext cx="3590387" cy="3212015"/>
          </a:xfrm>
          <a:prstGeom prst="rect">
            <a:avLst/>
          </a:prstGeom>
        </p:spPr>
      </p:pic>
    </p:spTree>
    <p:extLst>
      <p:ext uri="{BB962C8B-B14F-4D97-AF65-F5344CB8AC3E}">
        <p14:creationId xmlns:p14="http://schemas.microsoft.com/office/powerpoint/2010/main" val="15891588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1331640" y="141753"/>
            <a:ext cx="8229600" cy="760945"/>
          </a:xfrm>
        </p:spPr>
        <p:txBody>
          <a:bodyPr>
            <a:normAutofit/>
          </a:bodyPr>
          <a:lstStyle/>
          <a:p>
            <a:r>
              <a:rPr lang="es-MX" sz="2800" dirty="0" smtClean="0">
                <a:solidFill>
                  <a:schemeClr val="accent3">
                    <a:lumMod val="50000"/>
                  </a:schemeClr>
                </a:solidFill>
                <a:latin typeface="+mn-lt"/>
              </a:rPr>
              <a:t>Principal Característica</a:t>
            </a:r>
            <a:endParaRPr lang="es-MX" sz="2400" dirty="0">
              <a:solidFill>
                <a:schemeClr val="accent3">
                  <a:lumMod val="50000"/>
                </a:schemeClr>
              </a:solidFill>
              <a:latin typeface="+mn-lt"/>
            </a:endParaRPr>
          </a:p>
        </p:txBody>
      </p:sp>
      <p:sp>
        <p:nvSpPr>
          <p:cNvPr id="5" name="Marcador de texto 4"/>
          <p:cNvSpPr>
            <a:spLocks noGrp="1"/>
          </p:cNvSpPr>
          <p:nvPr>
            <p:ph type="body" idx="1"/>
          </p:nvPr>
        </p:nvSpPr>
        <p:spPr>
          <a:xfrm>
            <a:off x="428058" y="2168860"/>
            <a:ext cx="4040413" cy="2448272"/>
          </a:xfrm>
        </p:spPr>
        <p:txBody>
          <a:bodyPr>
            <a:normAutofit/>
          </a:bodyPr>
          <a:lstStyle/>
          <a:p>
            <a:pPr marL="0" indent="0" algn="just">
              <a:buNone/>
            </a:pPr>
            <a:r>
              <a:rPr lang="es-ES" sz="2000" dirty="0"/>
              <a:t>L</a:t>
            </a:r>
            <a:r>
              <a:rPr lang="es-ES" sz="2000" dirty="0" smtClean="0"/>
              <a:t>a </a:t>
            </a:r>
            <a:r>
              <a:rPr lang="es-ES" sz="2000" dirty="0"/>
              <a:t>vida útil </a:t>
            </a:r>
            <a:r>
              <a:rPr lang="es-ES" sz="2000" dirty="0" smtClean="0"/>
              <a:t>esta </a:t>
            </a:r>
            <a:r>
              <a:rPr lang="es-ES" sz="2000" dirty="0"/>
              <a:t>limitada al gastarse el material fosforescente y </a:t>
            </a:r>
            <a:r>
              <a:rPr lang="es-ES" sz="2000" dirty="0" smtClean="0"/>
              <a:t>puede </a:t>
            </a:r>
            <a:r>
              <a:rPr lang="es-ES" sz="2000" dirty="0"/>
              <a:t>aparecer un efecto secundario de “pantalla quemada” cuando se </a:t>
            </a:r>
            <a:r>
              <a:rPr lang="es-ES" sz="2000" dirty="0" smtClean="0"/>
              <a:t>dejan </a:t>
            </a:r>
            <a:r>
              <a:rPr lang="es-ES" sz="2000" dirty="0"/>
              <a:t>imágenes estáticas mucho tiempo que se </a:t>
            </a:r>
            <a:r>
              <a:rPr lang="es-ES" sz="2000" dirty="0" smtClean="0"/>
              <a:t>traduce </a:t>
            </a:r>
            <a:r>
              <a:rPr lang="es-ES" sz="2000" dirty="0"/>
              <a:t>en pérdida del color en ciertas zonas de la pantalla</a:t>
            </a:r>
            <a:r>
              <a:rPr lang="es-ES" sz="2000" dirty="0" smtClean="0"/>
              <a:t>. </a:t>
            </a:r>
            <a:endParaRPr lang="es-MX" sz="2000"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7613" y="1916832"/>
            <a:ext cx="4372543" cy="2952328"/>
          </a:xfrm>
          <a:prstGeom prst="rect">
            <a:avLst/>
          </a:prstGeom>
        </p:spPr>
      </p:pic>
    </p:spTree>
    <p:extLst>
      <p:ext uri="{BB962C8B-B14F-4D97-AF65-F5344CB8AC3E}">
        <p14:creationId xmlns:p14="http://schemas.microsoft.com/office/powerpoint/2010/main" val="21270096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1331640" y="404664"/>
            <a:ext cx="6552728" cy="498034"/>
          </a:xfrm>
        </p:spPr>
        <p:txBody>
          <a:bodyPr>
            <a:normAutofit fontScale="90000"/>
          </a:bodyPr>
          <a:lstStyle/>
          <a:p>
            <a:r>
              <a:rPr lang="es-MX" sz="2800" dirty="0" smtClean="0">
                <a:solidFill>
                  <a:schemeClr val="accent3">
                    <a:lumMod val="50000"/>
                  </a:schemeClr>
                </a:solidFill>
                <a:latin typeface="+mn-lt"/>
              </a:rPr>
              <a:t>Funcionamiento de la pantalla de plasma</a:t>
            </a:r>
            <a:endParaRPr lang="es-MX" sz="2400" dirty="0">
              <a:solidFill>
                <a:schemeClr val="accent3">
                  <a:lumMod val="50000"/>
                </a:schemeClr>
              </a:solidFill>
              <a:latin typeface="+mn-lt"/>
            </a:endParaRPr>
          </a:p>
        </p:txBody>
      </p:sp>
      <p:sp>
        <p:nvSpPr>
          <p:cNvPr id="5" name="Marcador de texto 4"/>
          <p:cNvSpPr>
            <a:spLocks noGrp="1"/>
          </p:cNvSpPr>
          <p:nvPr>
            <p:ph type="body" idx="1"/>
          </p:nvPr>
        </p:nvSpPr>
        <p:spPr>
          <a:xfrm>
            <a:off x="428058" y="2168860"/>
            <a:ext cx="4040413" cy="2448272"/>
          </a:xfrm>
        </p:spPr>
        <p:txBody>
          <a:bodyPr>
            <a:normAutofit/>
          </a:bodyPr>
          <a:lstStyle/>
          <a:p>
            <a:pPr marL="0" indent="0" algn="just">
              <a:buNone/>
            </a:pPr>
            <a:r>
              <a:rPr lang="es-ES" sz="2000" dirty="0"/>
              <a:t>Al aplicar electricidad al gas, éste se transforma en plasma y, a su vez, el plasma provoca que la sustancia fosforescente reaccione y genere luz, iluminando así cada píxel de la pantalla.</a:t>
            </a:r>
            <a:endParaRPr lang="es-MX" sz="2000" dirty="0"/>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1844824"/>
            <a:ext cx="4070657" cy="2993130"/>
          </a:xfrm>
          <a:prstGeom prst="rect">
            <a:avLst/>
          </a:prstGeom>
        </p:spPr>
      </p:pic>
    </p:spTree>
    <p:extLst>
      <p:ext uri="{BB962C8B-B14F-4D97-AF65-F5344CB8AC3E}">
        <p14:creationId xmlns:p14="http://schemas.microsoft.com/office/powerpoint/2010/main" val="16431051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49141" y="450072"/>
            <a:ext cx="8496944" cy="108012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dirty="0"/>
          </a:p>
        </p:txBody>
      </p:sp>
      <p:sp>
        <p:nvSpPr>
          <p:cNvPr id="15362" name="Rectangle 1"/>
          <p:cNvSpPr>
            <a:spLocks noGrp="1" noChangeArrowheads="1"/>
          </p:cNvSpPr>
          <p:nvPr>
            <p:ph type="ctrTitle"/>
          </p:nvPr>
        </p:nvSpPr>
        <p:spPr>
          <a:xfrm>
            <a:off x="611560" y="692696"/>
            <a:ext cx="7272808" cy="477203"/>
          </a:xfrm>
        </p:spPr>
        <p:txBody>
          <a:bodyPr lIns="0" tIns="0" rIns="0" bIns="0" anchor="t">
            <a:noAutofit/>
          </a:bodyPr>
          <a:lstStyle/>
          <a:p>
            <a:pPr eaLnBrk="1" hangingPunct="1">
              <a:lnSpc>
                <a:spcPct val="95000"/>
              </a:lnSpc>
            </a:pPr>
            <a:r>
              <a:rPr lang="en-US" sz="4800" b="1" i="1" dirty="0" smtClean="0">
                <a:solidFill>
                  <a:schemeClr val="accent3">
                    <a:lumMod val="50000"/>
                  </a:schemeClr>
                </a:solidFill>
              </a:rPr>
              <a:t>Tecnologìas en Pantallas</a:t>
            </a:r>
            <a:endParaRPr lang="en-US" sz="4800" b="1" i="1" dirty="0">
              <a:solidFill>
                <a:schemeClr val="accent3">
                  <a:lumMod val="50000"/>
                </a:schemeClr>
              </a:solidFill>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87" y="1843087"/>
            <a:ext cx="9039225" cy="3171825"/>
          </a:xfrm>
          <a:prstGeom prst="rect">
            <a:avLst/>
          </a:prstGeom>
        </p:spPr>
      </p:pic>
    </p:spTree>
    <p:extLst>
      <p:ext uri="{BB962C8B-B14F-4D97-AF65-F5344CB8AC3E}">
        <p14:creationId xmlns:p14="http://schemas.microsoft.com/office/powerpoint/2010/main" val="23232504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82075" cy="6448425"/>
          </a:xfrm>
          <a:prstGeom prst="rect">
            <a:avLst/>
          </a:prstGeom>
        </p:spPr>
      </p:pic>
    </p:spTree>
    <p:extLst>
      <p:ext uri="{BB962C8B-B14F-4D97-AF65-F5344CB8AC3E}">
        <p14:creationId xmlns:p14="http://schemas.microsoft.com/office/powerpoint/2010/main" val="7116231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267744" y="476672"/>
            <a:ext cx="5186955" cy="926976"/>
          </a:xfrm>
        </p:spPr>
        <p:txBody>
          <a:bodyPr>
            <a:normAutofit fontScale="90000"/>
          </a:bodyPr>
          <a:lstStyle/>
          <a:p>
            <a:r>
              <a:rPr lang="es-MX" dirty="0" smtClean="0">
                <a:solidFill>
                  <a:schemeClr val="accent3">
                    <a:lumMod val="50000"/>
                  </a:schemeClr>
                </a:solidFill>
                <a:latin typeface="+mn-lt"/>
              </a:rPr>
              <a:t>Tecnología OLED</a:t>
            </a:r>
            <a:r>
              <a:rPr lang="es-MX" dirty="0"/>
              <a:t/>
            </a:r>
            <a:br>
              <a:rPr lang="es-MX" dirty="0"/>
            </a:br>
            <a:endParaRPr lang="es-MX" dirty="0"/>
          </a:p>
        </p:txBody>
      </p:sp>
      <p:sp>
        <p:nvSpPr>
          <p:cNvPr id="4" name="Marcador de contenido 2"/>
          <p:cNvSpPr txBox="1">
            <a:spLocks/>
          </p:cNvSpPr>
          <p:nvPr/>
        </p:nvSpPr>
        <p:spPr>
          <a:xfrm>
            <a:off x="249141" y="1340768"/>
            <a:ext cx="8496944" cy="1994520"/>
          </a:xfrm>
          <a:prstGeom prst="rect">
            <a:avLst/>
          </a:prstGeom>
          <a:noFill/>
          <a:ln>
            <a:noFill/>
          </a:ln>
        </p:spPr>
        <p:txBody>
          <a:bodyPr vert="horz" lIns="91425" tIns="91425" rIns="91425" bIns="91425" rtlCol="0" anchor="t" anchorCtr="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just">
              <a:buFont typeface="Arial" pitchFamily="34" charset="0"/>
              <a:buNone/>
            </a:pPr>
            <a:r>
              <a:rPr lang="es-MX" sz="2400" dirty="0" smtClean="0"/>
              <a:t>Diodo orgánico de emisión de luz. Cada punto en la pantalla es un elemento orgánico con un impulso de electricidad generará luz.  </a:t>
            </a:r>
            <a:endParaRPr lang="es-MX" sz="2400"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5876" y="2775046"/>
            <a:ext cx="4448175" cy="2495550"/>
          </a:xfrm>
          <a:prstGeom prst="rect">
            <a:avLst/>
          </a:prstGeom>
          <a:ln>
            <a:noFill/>
          </a:ln>
          <a:effectLst>
            <a:softEdge rad="112500"/>
          </a:effectLst>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2780928"/>
            <a:ext cx="2978646" cy="2113229"/>
          </a:xfrm>
          <a:prstGeom prst="rect">
            <a:avLst/>
          </a:prstGeom>
        </p:spPr>
      </p:pic>
      <p:sp>
        <p:nvSpPr>
          <p:cNvPr id="8" name="7 Rectángulo"/>
          <p:cNvSpPr/>
          <p:nvPr/>
        </p:nvSpPr>
        <p:spPr>
          <a:xfrm>
            <a:off x="2466568" y="2780928"/>
            <a:ext cx="377240" cy="291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842538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267744" y="476672"/>
            <a:ext cx="5186955" cy="926976"/>
          </a:xfrm>
        </p:spPr>
        <p:txBody>
          <a:bodyPr>
            <a:normAutofit fontScale="90000"/>
          </a:bodyPr>
          <a:lstStyle/>
          <a:p>
            <a:r>
              <a:rPr lang="es-MX" dirty="0" smtClean="0">
                <a:solidFill>
                  <a:schemeClr val="accent3">
                    <a:lumMod val="50000"/>
                  </a:schemeClr>
                </a:solidFill>
                <a:latin typeface="+mn-lt"/>
              </a:rPr>
              <a:t>Tecnología AMOLED</a:t>
            </a:r>
            <a:r>
              <a:rPr lang="es-MX" dirty="0"/>
              <a:t/>
            </a:r>
            <a:br>
              <a:rPr lang="es-MX" dirty="0"/>
            </a:br>
            <a:endParaRPr lang="es-MX" dirty="0"/>
          </a:p>
        </p:txBody>
      </p:sp>
      <p:sp>
        <p:nvSpPr>
          <p:cNvPr id="4" name="Marcador de contenido 2"/>
          <p:cNvSpPr txBox="1">
            <a:spLocks/>
          </p:cNvSpPr>
          <p:nvPr/>
        </p:nvSpPr>
        <p:spPr>
          <a:xfrm>
            <a:off x="249141" y="1340768"/>
            <a:ext cx="8496944" cy="1994520"/>
          </a:xfrm>
          <a:prstGeom prst="rect">
            <a:avLst/>
          </a:prstGeom>
          <a:noFill/>
          <a:ln>
            <a:noFill/>
          </a:ln>
        </p:spPr>
        <p:txBody>
          <a:bodyPr vert="horz" lIns="91425" tIns="91425" rIns="91425" bIns="91425" rtlCol="0" anchor="t" anchorCtr="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just">
              <a:buFont typeface="Arial" pitchFamily="34" charset="0"/>
              <a:buNone/>
            </a:pPr>
            <a:r>
              <a:rPr lang="es-MX" sz="2000" dirty="0" smtClean="0"/>
              <a:t>Matriz activa de diodos orgánicos emisores de luz. Es una tecnología basada en OLED , permite dirigirse a un pixel en concreto y ahorran energía. Los tonos negros son mas puros  y reales.</a:t>
            </a:r>
            <a:endParaRPr lang="es-MX" sz="2000"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141" y="2564904"/>
            <a:ext cx="4028204" cy="2324472"/>
          </a:xfrm>
          <a:prstGeom prst="rect">
            <a:avLst/>
          </a:prstGeom>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6016" y="2731821"/>
            <a:ext cx="3801399" cy="199063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11227954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267744" y="476672"/>
            <a:ext cx="5186955" cy="926976"/>
          </a:xfrm>
        </p:spPr>
        <p:txBody>
          <a:bodyPr>
            <a:normAutofit fontScale="90000"/>
          </a:bodyPr>
          <a:lstStyle/>
          <a:p>
            <a:r>
              <a:rPr lang="es-MX" dirty="0" smtClean="0">
                <a:solidFill>
                  <a:schemeClr val="accent3">
                    <a:lumMod val="50000"/>
                  </a:schemeClr>
                </a:solidFill>
                <a:latin typeface="+mn-lt"/>
              </a:rPr>
              <a:t>Tecnología TOUCH SCREEN</a:t>
            </a:r>
            <a:r>
              <a:rPr lang="es-MX" dirty="0"/>
              <a:t/>
            </a:r>
            <a:br>
              <a:rPr lang="es-MX" dirty="0"/>
            </a:br>
            <a:endParaRPr lang="es-MX" dirty="0"/>
          </a:p>
        </p:txBody>
      </p:sp>
      <p:sp>
        <p:nvSpPr>
          <p:cNvPr id="5" name="4 CuadroTexto"/>
          <p:cNvSpPr txBox="1"/>
          <p:nvPr/>
        </p:nvSpPr>
        <p:spPr>
          <a:xfrm>
            <a:off x="609181" y="4449886"/>
            <a:ext cx="8136904" cy="923330"/>
          </a:xfrm>
          <a:prstGeom prst="rect">
            <a:avLst/>
          </a:prstGeom>
          <a:noFill/>
        </p:spPr>
        <p:txBody>
          <a:bodyPr wrap="square" rtlCol="0">
            <a:spAutoFit/>
          </a:bodyPr>
          <a:lstStyle/>
          <a:p>
            <a:pPr algn="just"/>
            <a:r>
              <a:rPr lang="es-ES" dirty="0"/>
              <a:t>E</a:t>
            </a:r>
            <a:r>
              <a:rPr lang="es-ES" dirty="0" smtClean="0"/>
              <a:t>s </a:t>
            </a:r>
            <a:r>
              <a:rPr lang="es-ES" dirty="0"/>
              <a:t>una pantalla que mediante un contacto táctil sobre su superficie permite la entrada de datos </a:t>
            </a:r>
            <a:r>
              <a:rPr lang="es-ES" dirty="0" smtClean="0"/>
              <a:t>al </a:t>
            </a:r>
            <a:r>
              <a:rPr lang="es-ES" dirty="0"/>
              <a:t>ordenador. Este contacto también se puede realizar con </a:t>
            </a:r>
            <a:r>
              <a:rPr lang="es-ES" dirty="0" smtClean="0"/>
              <a:t>lápiz óptico </a:t>
            </a:r>
            <a:r>
              <a:rPr lang="es-ES" dirty="0"/>
              <a:t>u otras herramientas similares.</a:t>
            </a:r>
          </a:p>
        </p:txBody>
      </p:sp>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1806996"/>
            <a:ext cx="3744416" cy="2491867"/>
          </a:xfrm>
          <a:prstGeom prst="rect">
            <a:avLst/>
          </a:prstGeom>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7613" y="1802818"/>
            <a:ext cx="4364947" cy="2405876"/>
          </a:xfrm>
          <a:prstGeom prst="rect">
            <a:avLst/>
          </a:prstGeom>
        </p:spPr>
      </p:pic>
    </p:spTree>
    <p:extLst>
      <p:ext uri="{BB962C8B-B14F-4D97-AF65-F5344CB8AC3E}">
        <p14:creationId xmlns:p14="http://schemas.microsoft.com/office/powerpoint/2010/main" val="14087144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1339482" y="404664"/>
            <a:ext cx="7776864" cy="926976"/>
          </a:xfrm>
        </p:spPr>
        <p:txBody>
          <a:bodyPr>
            <a:normAutofit fontScale="90000"/>
          </a:bodyPr>
          <a:lstStyle/>
          <a:p>
            <a:r>
              <a:rPr lang="es-MX" dirty="0" smtClean="0">
                <a:solidFill>
                  <a:schemeClr val="accent3">
                    <a:lumMod val="50000"/>
                  </a:schemeClr>
                </a:solidFill>
                <a:latin typeface="+mn-lt"/>
              </a:rPr>
              <a:t>Tipos de  Touch Screen</a:t>
            </a:r>
            <a:r>
              <a:rPr lang="es-MX" dirty="0"/>
              <a:t/>
            </a:r>
            <a:br>
              <a:rPr lang="es-MX" dirty="0"/>
            </a:br>
            <a:endParaRPr lang="es-MX"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268760"/>
            <a:ext cx="8424935" cy="4322990"/>
          </a:xfrm>
          <a:prstGeom prst="rect">
            <a:avLst/>
          </a:prstGeom>
        </p:spPr>
      </p:pic>
    </p:spTree>
    <p:extLst>
      <p:ext uri="{BB962C8B-B14F-4D97-AF65-F5344CB8AC3E}">
        <p14:creationId xmlns:p14="http://schemas.microsoft.com/office/powerpoint/2010/main" val="22813892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267744" y="476672"/>
            <a:ext cx="5186955" cy="926976"/>
          </a:xfrm>
        </p:spPr>
        <p:txBody>
          <a:bodyPr>
            <a:normAutofit fontScale="90000"/>
          </a:bodyPr>
          <a:lstStyle/>
          <a:p>
            <a:r>
              <a:rPr lang="es-MX" dirty="0" smtClean="0">
                <a:solidFill>
                  <a:schemeClr val="accent3">
                    <a:lumMod val="50000"/>
                  </a:schemeClr>
                </a:solidFill>
                <a:latin typeface="+mn-lt"/>
              </a:rPr>
              <a:t>Tecnología de RETINA</a:t>
            </a:r>
            <a:r>
              <a:rPr lang="es-MX" dirty="0"/>
              <a:t/>
            </a:r>
            <a:br>
              <a:rPr lang="es-MX" dirty="0"/>
            </a:br>
            <a:endParaRPr lang="es-MX" dirty="0"/>
          </a:p>
        </p:txBody>
      </p:sp>
      <p:sp>
        <p:nvSpPr>
          <p:cNvPr id="4" name="3 CuadroTexto"/>
          <p:cNvSpPr txBox="1"/>
          <p:nvPr/>
        </p:nvSpPr>
        <p:spPr>
          <a:xfrm>
            <a:off x="429161" y="4077072"/>
            <a:ext cx="8136904" cy="1292662"/>
          </a:xfrm>
          <a:prstGeom prst="rect">
            <a:avLst/>
          </a:prstGeom>
          <a:noFill/>
        </p:spPr>
        <p:txBody>
          <a:bodyPr wrap="square" rtlCol="0">
            <a:spAutoFit/>
          </a:bodyPr>
          <a:lstStyle/>
          <a:p>
            <a:pPr marL="0" lvl="1" algn="just"/>
            <a:r>
              <a:rPr lang="es-ES" sz="2000" dirty="0" smtClean="0">
                <a:cs typeface="Aparajita" pitchFamily="34" charset="0"/>
              </a:rPr>
              <a:t>Es una tecnología de Apple que pretende superar a AMOLED con respecto a la resolución en pantallas con gran pixelaje, esto con el fin de reproducir contenidos en alta definición.</a:t>
            </a:r>
            <a:endParaRPr lang="es-ES" sz="2000" dirty="0">
              <a:cs typeface="Aparajita" pitchFamily="34" charset="0"/>
            </a:endParaRPr>
          </a:p>
          <a:p>
            <a:endParaRPr lang="es-ES"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728" y="1484784"/>
            <a:ext cx="4932040" cy="2466020"/>
          </a:xfrm>
          <a:prstGeom prst="rect">
            <a:avLst/>
          </a:prstGeom>
        </p:spPr>
      </p:pic>
    </p:spTree>
    <p:extLst>
      <p:ext uri="{BB962C8B-B14F-4D97-AF65-F5344CB8AC3E}">
        <p14:creationId xmlns:p14="http://schemas.microsoft.com/office/powerpoint/2010/main" val="8170309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49141" y="11663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a:xfrm>
            <a:off x="2267744" y="476672"/>
            <a:ext cx="5186955" cy="926976"/>
          </a:xfrm>
        </p:spPr>
        <p:txBody>
          <a:bodyPr>
            <a:normAutofit fontScale="90000"/>
          </a:bodyPr>
          <a:lstStyle/>
          <a:p>
            <a:r>
              <a:rPr lang="es-MX" dirty="0" smtClean="0">
                <a:solidFill>
                  <a:schemeClr val="accent3">
                    <a:lumMod val="50000"/>
                  </a:schemeClr>
                </a:solidFill>
                <a:latin typeface="+mn-lt"/>
              </a:rPr>
              <a:t>Tecnología SMART</a:t>
            </a:r>
            <a:r>
              <a:rPr lang="es-MX" dirty="0"/>
              <a:t/>
            </a:r>
            <a:br>
              <a:rPr lang="es-MX" dirty="0"/>
            </a:br>
            <a:endParaRPr lang="es-MX" dirty="0"/>
          </a:p>
        </p:txBody>
      </p:sp>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2160" y="1628800"/>
            <a:ext cx="3019231" cy="3693249"/>
          </a:xfrm>
          <a:prstGeom prst="rect">
            <a:avLst/>
          </a:prstGeom>
        </p:spPr>
      </p:pic>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584" y="1352977"/>
            <a:ext cx="3900148" cy="2508071"/>
          </a:xfrm>
          <a:prstGeom prst="rect">
            <a:avLst/>
          </a:prstGeom>
        </p:spPr>
      </p:pic>
      <p:sp>
        <p:nvSpPr>
          <p:cNvPr id="7" name="6 CuadroTexto"/>
          <p:cNvSpPr txBox="1"/>
          <p:nvPr/>
        </p:nvSpPr>
        <p:spPr>
          <a:xfrm>
            <a:off x="429161" y="3933056"/>
            <a:ext cx="4862919" cy="1754326"/>
          </a:xfrm>
          <a:prstGeom prst="rect">
            <a:avLst/>
          </a:prstGeom>
          <a:noFill/>
        </p:spPr>
        <p:txBody>
          <a:bodyPr wrap="square" rtlCol="0">
            <a:spAutoFit/>
          </a:bodyPr>
          <a:lstStyle/>
          <a:p>
            <a:pPr algn="just"/>
            <a:r>
              <a:rPr lang="es-ES" dirty="0"/>
              <a:t/>
            </a:r>
            <a:br>
              <a:rPr lang="es-ES" dirty="0"/>
            </a:br>
            <a:r>
              <a:rPr lang="es-ES" dirty="0" smtClean="0"/>
              <a:t>Es la integración de Internet en los diferentes dispositivos para convertirlos en aparatos inteligentes. Mismos que aprovechan todos los servicios que brinda la red mas grande del mundo.</a:t>
            </a:r>
            <a:endParaRPr lang="es-ES" dirty="0"/>
          </a:p>
        </p:txBody>
      </p:sp>
    </p:spTree>
    <p:extLst>
      <p:ext uri="{BB962C8B-B14F-4D97-AF65-F5344CB8AC3E}">
        <p14:creationId xmlns:p14="http://schemas.microsoft.com/office/powerpoint/2010/main" val="3453000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1530192"/>
            <a:ext cx="2857500" cy="2857500"/>
          </a:xfrm>
          <a:prstGeom prst="rect">
            <a:avLst/>
          </a:prstGeom>
        </p:spPr>
      </p:pic>
      <p:sp>
        <p:nvSpPr>
          <p:cNvPr id="4" name="3 Rectángulo redondeado"/>
          <p:cNvSpPr/>
          <p:nvPr/>
        </p:nvSpPr>
        <p:spPr>
          <a:xfrm>
            <a:off x="249141" y="450072"/>
            <a:ext cx="8496944" cy="108012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dirty="0"/>
          </a:p>
        </p:txBody>
      </p:sp>
      <p:sp>
        <p:nvSpPr>
          <p:cNvPr id="15362" name="Rectangle 1"/>
          <p:cNvSpPr>
            <a:spLocks noGrp="1" noChangeArrowheads="1"/>
          </p:cNvSpPr>
          <p:nvPr>
            <p:ph type="ctrTitle"/>
          </p:nvPr>
        </p:nvSpPr>
        <p:spPr>
          <a:xfrm>
            <a:off x="611560" y="692696"/>
            <a:ext cx="7272808" cy="477203"/>
          </a:xfrm>
        </p:spPr>
        <p:txBody>
          <a:bodyPr lIns="0" tIns="0" rIns="0" bIns="0" anchor="t">
            <a:noAutofit/>
          </a:bodyPr>
          <a:lstStyle/>
          <a:p>
            <a:pPr eaLnBrk="1" hangingPunct="1">
              <a:lnSpc>
                <a:spcPct val="95000"/>
              </a:lnSpc>
            </a:pPr>
            <a:r>
              <a:rPr lang="en-US" sz="4800" b="1" i="1" dirty="0" smtClean="0">
                <a:solidFill>
                  <a:schemeClr val="bg1"/>
                </a:solidFill>
              </a:rPr>
              <a:t>Impresoras</a:t>
            </a:r>
            <a:endParaRPr lang="en-US" sz="4800" b="1" i="1" dirty="0">
              <a:solidFill>
                <a:schemeClr val="bg1"/>
              </a:solidFill>
            </a:endParaRPr>
          </a:p>
        </p:txBody>
      </p:sp>
      <p:sp>
        <p:nvSpPr>
          <p:cNvPr id="3" name="2 CuadroTexto"/>
          <p:cNvSpPr txBox="1"/>
          <p:nvPr/>
        </p:nvSpPr>
        <p:spPr>
          <a:xfrm>
            <a:off x="609181" y="4371735"/>
            <a:ext cx="8136904" cy="1292662"/>
          </a:xfrm>
          <a:prstGeom prst="rect">
            <a:avLst/>
          </a:prstGeom>
          <a:noFill/>
        </p:spPr>
        <p:txBody>
          <a:bodyPr wrap="square" rtlCol="0">
            <a:spAutoFit/>
          </a:bodyPr>
          <a:lstStyle/>
          <a:p>
            <a:pPr marL="0" lvl="1"/>
            <a:r>
              <a:rPr lang="es-ES" sz="2000" dirty="0">
                <a:cs typeface="Aparajita" pitchFamily="34" charset="0"/>
              </a:rPr>
              <a:t>Actualmente se han adapto una diversidad de mecanismos de impresión para </a:t>
            </a:r>
            <a:r>
              <a:rPr lang="es-ES" sz="2000" dirty="0" smtClean="0">
                <a:cs typeface="Aparajita" pitchFamily="34" charset="0"/>
              </a:rPr>
              <a:t>utilizarlos con </a:t>
            </a:r>
            <a:r>
              <a:rPr lang="es-ES" sz="2000" dirty="0">
                <a:cs typeface="Aparajita" pitchFamily="34" charset="0"/>
              </a:rPr>
              <a:t>una computadora personal. Sin embargo, ese no era el caso. A continuación se  </a:t>
            </a:r>
            <a:r>
              <a:rPr lang="es-ES" sz="2000" dirty="0" smtClean="0">
                <a:cs typeface="Aparajita" pitchFamily="34" charset="0"/>
              </a:rPr>
              <a:t>presentan </a:t>
            </a:r>
            <a:r>
              <a:rPr lang="es-ES" sz="2000" dirty="0">
                <a:cs typeface="Aparajita" pitchFamily="34" charset="0"/>
              </a:rPr>
              <a:t>los tipos de impresoras y su evolución.</a:t>
            </a:r>
          </a:p>
          <a:p>
            <a:endParaRPr lang="es-ES" dirty="0"/>
          </a:p>
        </p:txBody>
      </p:sp>
    </p:spTree>
    <p:extLst>
      <p:ext uri="{BB962C8B-B14F-4D97-AF65-F5344CB8AC3E}">
        <p14:creationId xmlns:p14="http://schemas.microsoft.com/office/powerpoint/2010/main" val="2365075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49141" y="450072"/>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3200" b="1" dirty="0" smtClean="0">
                <a:solidFill>
                  <a:schemeClr val="accent3">
                    <a:lumMod val="50000"/>
                  </a:schemeClr>
                </a:solidFill>
                <a:latin typeface="+mn-lt"/>
                <a:cs typeface="Times New Roman" pitchFamily="18" charset="0"/>
              </a:rPr>
              <a:t>Impresoras de Aguja</a:t>
            </a:r>
            <a:endParaRPr lang="es-MX" sz="3200" b="1" dirty="0">
              <a:solidFill>
                <a:schemeClr val="accent3">
                  <a:lumMod val="50000"/>
                </a:schemeClr>
              </a:solidFill>
              <a:latin typeface="+mn-lt"/>
              <a:cs typeface="Times New Roman" pitchFamily="18" charset="0"/>
            </a:endParaRPr>
          </a:p>
        </p:txBody>
      </p:sp>
      <p:sp>
        <p:nvSpPr>
          <p:cNvPr id="3" name="Marcador de contenido 2"/>
          <p:cNvSpPr>
            <a:spLocks noGrp="1"/>
          </p:cNvSpPr>
          <p:nvPr>
            <p:ph idx="1"/>
          </p:nvPr>
        </p:nvSpPr>
        <p:spPr>
          <a:xfrm>
            <a:off x="467544" y="1530192"/>
            <a:ext cx="4690864" cy="3989040"/>
          </a:xfrm>
        </p:spPr>
        <p:txBody>
          <a:bodyPr>
            <a:normAutofit fontScale="40000" lnSpcReduction="20000"/>
          </a:bodyPr>
          <a:lstStyle/>
          <a:p>
            <a:pPr algn="just"/>
            <a:r>
              <a:rPr lang="es-ES" sz="4200" dirty="0">
                <a:cs typeface="Aparajita" pitchFamily="34" charset="0"/>
              </a:rPr>
              <a:t>Con esta tipo se consigue una mayor flexibilidad en la representación de los caracteres, ya que los caracteres  no vienen definidos ahora por un tipo «carácter fijo» sino que se crean con la ayuda de unas agujas en el cabezal de la impresora.</a:t>
            </a:r>
          </a:p>
          <a:p>
            <a:pPr algn="just"/>
            <a:endParaRPr lang="es-ES" sz="4200" dirty="0">
              <a:cs typeface="Aparajita" pitchFamily="34" charset="0"/>
            </a:endParaRPr>
          </a:p>
          <a:p>
            <a:pPr algn="just"/>
            <a:r>
              <a:rPr lang="es-ES" sz="4200" dirty="0">
                <a:cs typeface="Aparajita" pitchFamily="34" charset="0"/>
              </a:rPr>
              <a:t>Puesto que las agujas están ordenadas en forma de matriz «en filas y columnas», estas impresoras se llaman también impresoras matriciales.</a:t>
            </a:r>
          </a:p>
          <a:p>
            <a:pPr algn="just"/>
            <a:endParaRPr lang="es-ES" sz="4200" dirty="0">
              <a:cs typeface="Aparajita" pitchFamily="34" charset="0"/>
            </a:endParaRPr>
          </a:p>
          <a:p>
            <a:pPr algn="just"/>
            <a:r>
              <a:rPr lang="es-ES" sz="4200" dirty="0">
                <a:cs typeface="Aparajita" pitchFamily="34" charset="0"/>
              </a:rPr>
              <a:t>El mecanismo desarrollado para las impresoras matriciales es, en el fondo, el mismo que el de las impresoras de margarita, con la diferencia que aquí no se golpean tipos contra la cinta de color, sino agujas.</a:t>
            </a:r>
          </a:p>
          <a:p>
            <a:pPr marL="0" indent="0">
              <a:buNone/>
            </a:pPr>
            <a:endParaRPr lang="es-MX"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4197" y="2058346"/>
            <a:ext cx="3446636" cy="267852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3665444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3200" b="1" dirty="0" smtClean="0">
                <a:solidFill>
                  <a:schemeClr val="accent3">
                    <a:lumMod val="50000"/>
                  </a:schemeClr>
                </a:solidFill>
                <a:latin typeface="+mn-lt"/>
                <a:cs typeface="Times New Roman" pitchFamily="18" charset="0"/>
              </a:rPr>
              <a:t>Impresora de Margarita</a:t>
            </a:r>
            <a:endParaRPr lang="es-MX" sz="3200" b="1" dirty="0">
              <a:solidFill>
                <a:schemeClr val="accent3">
                  <a:lumMod val="50000"/>
                </a:schemeClr>
              </a:solidFill>
              <a:latin typeface="+mn-lt"/>
              <a:cs typeface="Times New Roman" pitchFamily="18" charset="0"/>
            </a:endParaRPr>
          </a:p>
        </p:txBody>
      </p:sp>
      <p:sp>
        <p:nvSpPr>
          <p:cNvPr id="3" name="2 Marcador de contenido"/>
          <p:cNvSpPr>
            <a:spLocks noGrp="1"/>
          </p:cNvSpPr>
          <p:nvPr>
            <p:ph idx="1"/>
          </p:nvPr>
        </p:nvSpPr>
        <p:spPr>
          <a:xfrm>
            <a:off x="265196" y="1700809"/>
            <a:ext cx="8496944" cy="2232248"/>
          </a:xfrm>
        </p:spPr>
        <p:txBody>
          <a:bodyPr>
            <a:normAutofit fontScale="92500" lnSpcReduction="10000"/>
          </a:bodyPr>
          <a:lstStyle/>
          <a:p>
            <a:pPr algn="just"/>
            <a:r>
              <a:rPr lang="es-ES" sz="2100" dirty="0">
                <a:cs typeface="Aparajita" pitchFamily="34" charset="0"/>
              </a:rPr>
              <a:t>Una adaptación de las maquinas de escribir que utilizaban el mecanismo de impresión el cual es una rueda plástica o metálica que gira hasta la posición de la letra que se va a imprimir para colocarla frente a un martillo de impresión que golpea la letra sobre una cinta con tinta y sobre el papel.</a:t>
            </a:r>
          </a:p>
          <a:p>
            <a:pPr algn="just"/>
            <a:endParaRPr lang="es-ES" sz="2100" dirty="0">
              <a:cs typeface="Aparajita" pitchFamily="34" charset="0"/>
            </a:endParaRPr>
          </a:p>
          <a:p>
            <a:pPr algn="just"/>
            <a:r>
              <a:rPr lang="es-ES" sz="2100" dirty="0">
                <a:cs typeface="Aparajita" pitchFamily="34" charset="0"/>
              </a:rPr>
              <a:t>No pueden imprimir gráficos, en lugar de la margarita, en este tipo de impresoras se puede incorporar también un cabezal esférico con los caracteres. </a:t>
            </a:r>
          </a:p>
          <a:p>
            <a:pPr marL="0" indent="0">
              <a:buNone/>
            </a:pPr>
            <a:endParaRPr lang="es-MX" sz="24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3744376"/>
            <a:ext cx="1697907" cy="1811461"/>
          </a:xfrm>
          <a:prstGeom prst="rect">
            <a:avLst/>
          </a:prstGeom>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0232" y="3821236"/>
            <a:ext cx="1804651" cy="1707257"/>
          </a:xfrm>
          <a:prstGeom prst="rect">
            <a:avLst/>
          </a:prstGeom>
        </p:spPr>
      </p:pic>
      <p:sp>
        <p:nvSpPr>
          <p:cNvPr id="8" name="7 CuadroTexto"/>
          <p:cNvSpPr txBox="1"/>
          <p:nvPr/>
        </p:nvSpPr>
        <p:spPr>
          <a:xfrm>
            <a:off x="3203848" y="4077072"/>
            <a:ext cx="3240360" cy="892552"/>
          </a:xfrm>
          <a:prstGeom prst="rect">
            <a:avLst/>
          </a:prstGeom>
          <a:noFill/>
          <a:ln>
            <a:noFill/>
          </a:ln>
        </p:spPr>
        <p:txBody>
          <a:bodyPr wrap="square" rtlCol="0">
            <a:spAutoFit/>
          </a:bodyPr>
          <a:lstStyle/>
          <a:p>
            <a:pPr algn="ctr"/>
            <a:endParaRPr lang="es-ES" sz="1600" dirty="0" smtClean="0"/>
          </a:p>
          <a:p>
            <a:pPr algn="ctr"/>
            <a:r>
              <a:rPr lang="es-ES" b="1" i="1" dirty="0" smtClean="0"/>
              <a:t>Dos margaritas con diferentes juegos de carácter</a:t>
            </a:r>
            <a:endParaRPr lang="es-ES" b="1" i="1" dirty="0"/>
          </a:p>
        </p:txBody>
      </p:sp>
    </p:spTree>
    <p:extLst>
      <p:ext uri="{BB962C8B-B14F-4D97-AF65-F5344CB8AC3E}">
        <p14:creationId xmlns:p14="http://schemas.microsoft.com/office/powerpoint/2010/main" val="7885315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3200" b="1" dirty="0" smtClean="0">
                <a:solidFill>
                  <a:schemeClr val="accent3">
                    <a:lumMod val="50000"/>
                  </a:schemeClr>
                </a:solidFill>
              </a:rPr>
              <a:t>Impresora de Matriz de Punto</a:t>
            </a:r>
            <a:endParaRPr lang="es-MX" sz="3200" b="1" dirty="0">
              <a:solidFill>
                <a:schemeClr val="accent3">
                  <a:lumMod val="50000"/>
                </a:schemeClr>
              </a:solidFill>
            </a:endParaRPr>
          </a:p>
        </p:txBody>
      </p:sp>
      <p:sp>
        <p:nvSpPr>
          <p:cNvPr id="4" name="Marcador de contenido 3"/>
          <p:cNvSpPr>
            <a:spLocks noGrp="1"/>
          </p:cNvSpPr>
          <p:nvPr>
            <p:ph idx="1"/>
          </p:nvPr>
        </p:nvSpPr>
        <p:spPr>
          <a:xfrm>
            <a:off x="324474" y="2204864"/>
            <a:ext cx="4618856" cy="3701008"/>
          </a:xfrm>
        </p:spPr>
        <p:txBody>
          <a:bodyPr/>
          <a:lstStyle/>
          <a:p>
            <a:pPr marL="0" indent="0" algn="just">
              <a:buNone/>
            </a:pPr>
            <a:r>
              <a:rPr lang="es-ES" sz="2800" dirty="0"/>
              <a:t>Crea un patrón de puntos que se organizan para producir caracteres numéricos, alfabéticos y gráficos en el documento impreso</a:t>
            </a:r>
          </a:p>
          <a:p>
            <a:pPr marL="0" indent="0">
              <a:buNone/>
            </a:pPr>
            <a:endParaRPr lang="es-MX" dirty="0"/>
          </a:p>
        </p:txBody>
      </p:sp>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3884" y="2564904"/>
            <a:ext cx="4122374" cy="2473425"/>
          </a:xfrm>
          <a:prstGeom prst="rect">
            <a:avLst/>
          </a:prstGeom>
          <a:ln>
            <a:noFill/>
          </a:ln>
          <a:effectLst>
            <a:outerShdw blurRad="292100" dist="139700" dir="2700000" algn="tl" rotWithShape="0">
              <a:srgbClr val="333333">
                <a:alpha val="65000"/>
              </a:srgbClr>
            </a:outerShdw>
          </a:effectLst>
        </p:spPr>
      </p:pic>
      <p:cxnSp>
        <p:nvCxnSpPr>
          <p:cNvPr id="7" name="6 Conector angular"/>
          <p:cNvCxnSpPr/>
          <p:nvPr/>
        </p:nvCxnSpPr>
        <p:spPr>
          <a:xfrm>
            <a:off x="323528" y="1700808"/>
            <a:ext cx="4752528" cy="3168352"/>
          </a:xfrm>
          <a:prstGeom prst="bentConnector3">
            <a:avLst>
              <a:gd name="adj1" fmla="val -1078"/>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38624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dondear rectángulo de esquina diagonal"/>
          <p:cNvSpPr/>
          <p:nvPr/>
        </p:nvSpPr>
        <p:spPr>
          <a:xfrm>
            <a:off x="2051720" y="3140968"/>
            <a:ext cx="6480720" cy="2160240"/>
          </a:xfrm>
          <a:prstGeom prst="round2Diag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dirty="0"/>
          </a:p>
        </p:txBody>
      </p:sp>
      <p:sp>
        <p:nvSpPr>
          <p:cNvPr id="4" name="3 Rectángulo redondeado"/>
          <p:cNvSpPr/>
          <p:nvPr/>
        </p:nvSpPr>
        <p:spPr>
          <a:xfrm>
            <a:off x="539552" y="548680"/>
            <a:ext cx="7992888" cy="100811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dirty="0"/>
          </a:p>
        </p:txBody>
      </p:sp>
      <p:sp>
        <p:nvSpPr>
          <p:cNvPr id="2" name="1 Título"/>
          <p:cNvSpPr>
            <a:spLocks noGrp="1"/>
          </p:cNvSpPr>
          <p:nvPr>
            <p:ph type="ctrTitle"/>
          </p:nvPr>
        </p:nvSpPr>
        <p:spPr>
          <a:xfrm>
            <a:off x="827584" y="332656"/>
            <a:ext cx="7772400" cy="1470025"/>
          </a:xfrm>
        </p:spPr>
        <p:txBody>
          <a:bodyPr/>
          <a:lstStyle/>
          <a:p>
            <a:r>
              <a:rPr lang="es-MX" b="1" dirty="0" smtClean="0">
                <a:solidFill>
                  <a:schemeClr val="bg1"/>
                </a:solidFill>
              </a:rPr>
              <a:t>Unidad de Competencia 3</a:t>
            </a:r>
            <a:endParaRPr lang="es-MX" b="1" dirty="0">
              <a:solidFill>
                <a:schemeClr val="bg1"/>
              </a:solidFill>
            </a:endParaRPr>
          </a:p>
        </p:txBody>
      </p:sp>
      <p:sp>
        <p:nvSpPr>
          <p:cNvPr id="3" name="2 Subtítulo"/>
          <p:cNvSpPr>
            <a:spLocks noGrp="1"/>
          </p:cNvSpPr>
          <p:nvPr>
            <p:ph type="subTitle" idx="1"/>
          </p:nvPr>
        </p:nvSpPr>
        <p:spPr>
          <a:xfrm>
            <a:off x="2131640" y="3560812"/>
            <a:ext cx="6400800" cy="1752600"/>
          </a:xfrm>
        </p:spPr>
        <p:txBody>
          <a:bodyPr>
            <a:normAutofit fontScale="92500"/>
          </a:bodyPr>
          <a:lstStyle/>
          <a:p>
            <a:pPr algn="just"/>
            <a:r>
              <a:rPr lang="es-MX" sz="2800" dirty="0" smtClean="0">
                <a:solidFill>
                  <a:schemeClr val="tx1"/>
                </a:solidFill>
              </a:rPr>
              <a:t>Proponer procedimientos de mantenimiento a los dispositivos periféricos de entrada y salida, que permitan el correcto funcionamiento de los mismos.</a:t>
            </a:r>
            <a:endParaRPr lang="es-MX" sz="2800" dirty="0">
              <a:solidFill>
                <a:schemeClr val="tx1"/>
              </a:solidFill>
            </a:endParaRPr>
          </a:p>
        </p:txBody>
      </p:sp>
      <p:sp>
        <p:nvSpPr>
          <p:cNvPr id="5" name="4 Pentágono"/>
          <p:cNvSpPr/>
          <p:nvPr/>
        </p:nvSpPr>
        <p:spPr>
          <a:xfrm>
            <a:off x="539552" y="2132856"/>
            <a:ext cx="2520280" cy="720080"/>
          </a:xfrm>
          <a:prstGeom prst="homePlate">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s-MX" dirty="0"/>
          </a:p>
        </p:txBody>
      </p:sp>
      <p:sp>
        <p:nvSpPr>
          <p:cNvPr id="6" name="5 CuadroTexto"/>
          <p:cNvSpPr txBox="1"/>
          <p:nvPr/>
        </p:nvSpPr>
        <p:spPr>
          <a:xfrm>
            <a:off x="1043608" y="2276872"/>
            <a:ext cx="1448795" cy="523220"/>
          </a:xfrm>
          <a:prstGeom prst="rect">
            <a:avLst/>
          </a:prstGeom>
          <a:noFill/>
        </p:spPr>
        <p:txBody>
          <a:bodyPr wrap="none" rtlCol="0">
            <a:spAutoFit/>
          </a:bodyPr>
          <a:lstStyle/>
          <a:p>
            <a:r>
              <a:rPr lang="es-MX" sz="2800" b="1" i="1" dirty="0" smtClean="0">
                <a:solidFill>
                  <a:schemeClr val="accent3">
                    <a:lumMod val="50000"/>
                  </a:schemeClr>
                </a:solidFill>
              </a:rPr>
              <a:t>Objetivo</a:t>
            </a:r>
            <a:endParaRPr lang="es-MX" sz="2800" b="1" i="1" dirty="0">
              <a:solidFill>
                <a:schemeClr val="accent3">
                  <a:lumMod val="50000"/>
                </a:schemeClr>
              </a:solidFill>
            </a:endParaRPr>
          </a:p>
        </p:txBody>
      </p:sp>
    </p:spTree>
    <p:extLst>
      <p:ext uri="{BB962C8B-B14F-4D97-AF65-F5344CB8AC3E}">
        <p14:creationId xmlns:p14="http://schemas.microsoft.com/office/powerpoint/2010/main" val="8470652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2529" y="1556792"/>
            <a:ext cx="3317354" cy="331735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4 Rectángulo redondeado"/>
          <p:cNvSpPr/>
          <p:nvPr/>
        </p:nvSpPr>
        <p:spPr>
          <a:xfrm>
            <a:off x="265196" y="260648"/>
            <a:ext cx="8496944" cy="93610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3200" b="1" dirty="0" smtClean="0">
                <a:solidFill>
                  <a:schemeClr val="accent3">
                    <a:lumMod val="50000"/>
                  </a:schemeClr>
                </a:solidFill>
                <a:latin typeface="+mn-lt"/>
              </a:rPr>
              <a:t>Impresora de Inyección de Tinta</a:t>
            </a:r>
            <a:endParaRPr lang="es-MX" sz="3200" b="1" dirty="0">
              <a:solidFill>
                <a:schemeClr val="accent3">
                  <a:lumMod val="50000"/>
                </a:schemeClr>
              </a:solidFill>
              <a:latin typeface="+mn-lt"/>
            </a:endParaRPr>
          </a:p>
        </p:txBody>
      </p:sp>
      <p:sp>
        <p:nvSpPr>
          <p:cNvPr id="4" name="Marcador de contenido 3"/>
          <p:cNvSpPr>
            <a:spLocks noGrp="1"/>
          </p:cNvSpPr>
          <p:nvPr>
            <p:ph idx="1"/>
          </p:nvPr>
        </p:nvSpPr>
        <p:spPr>
          <a:xfrm>
            <a:off x="553886" y="2604305"/>
            <a:ext cx="4429151" cy="2304256"/>
          </a:xfrm>
        </p:spPr>
        <p:txBody>
          <a:bodyPr>
            <a:normAutofit/>
          </a:bodyPr>
          <a:lstStyle/>
          <a:p>
            <a:pPr marL="0" indent="0" algn="just">
              <a:buNone/>
            </a:pPr>
            <a:r>
              <a:rPr lang="es-ES" sz="2000" dirty="0"/>
              <a:t>Se introdujo por primera vez en </a:t>
            </a:r>
            <a:r>
              <a:rPr lang="es-ES" sz="2000" dirty="0" smtClean="0"/>
              <a:t>1976, </a:t>
            </a:r>
            <a:r>
              <a:rPr lang="es-ES" sz="2000" dirty="0"/>
              <a:t>esta impresora crea una imagen de impresión pulverizando o atomizando gotitas muy pequeñas de tinta de secado rápido a través de boquillas diminutas (inyectores) sobre el papel.  </a:t>
            </a:r>
          </a:p>
          <a:p>
            <a:pPr marL="0" indent="0">
              <a:buNone/>
            </a:pPr>
            <a:endParaRPr lang="es-MX" dirty="0"/>
          </a:p>
        </p:txBody>
      </p:sp>
      <p:cxnSp>
        <p:nvCxnSpPr>
          <p:cNvPr id="7" name="6 Conector angular"/>
          <p:cNvCxnSpPr/>
          <p:nvPr/>
        </p:nvCxnSpPr>
        <p:spPr>
          <a:xfrm>
            <a:off x="539552" y="2276872"/>
            <a:ext cx="4392488" cy="2880320"/>
          </a:xfrm>
          <a:prstGeom prst="bentConnector3">
            <a:avLst>
              <a:gd name="adj1" fmla="val -556"/>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9843531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3200" b="1" dirty="0" smtClean="0">
                <a:solidFill>
                  <a:schemeClr val="accent3">
                    <a:lumMod val="50000"/>
                  </a:schemeClr>
                </a:solidFill>
                <a:latin typeface="+mn-lt"/>
                <a:cs typeface="Times New Roman" pitchFamily="18" charset="0"/>
              </a:rPr>
              <a:t>Tecnologías de Inyección de Tinta</a:t>
            </a:r>
            <a:endParaRPr lang="es-MX" sz="3200" b="1" dirty="0">
              <a:solidFill>
                <a:schemeClr val="accent3">
                  <a:lumMod val="50000"/>
                </a:schemeClr>
              </a:solidFill>
              <a:latin typeface="+mn-lt"/>
              <a:cs typeface="Times New Roman" pitchFamily="18" charset="0"/>
            </a:endParaRPr>
          </a:p>
        </p:txBody>
      </p:sp>
      <p:pic>
        <p:nvPicPr>
          <p:cNvPr id="9" name="8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8868" y="1346583"/>
            <a:ext cx="8229600" cy="4114800"/>
          </a:xfrm>
        </p:spPr>
      </p:pic>
    </p:spTree>
    <p:extLst>
      <p:ext uri="{BB962C8B-B14F-4D97-AF65-F5344CB8AC3E}">
        <p14:creationId xmlns:p14="http://schemas.microsoft.com/office/powerpoint/2010/main" val="25057100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65196" y="260648"/>
            <a:ext cx="8496944"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3600" b="1" dirty="0" smtClean="0">
                <a:solidFill>
                  <a:schemeClr val="accent3">
                    <a:lumMod val="50000"/>
                  </a:schemeClr>
                </a:solidFill>
                <a:latin typeface="+mn-lt"/>
                <a:cs typeface="Times New Roman" pitchFamily="18" charset="0"/>
              </a:rPr>
              <a:t>Impresora Láser</a:t>
            </a:r>
            <a:endParaRPr lang="es-MX" sz="3600" b="1" dirty="0">
              <a:solidFill>
                <a:schemeClr val="accent3">
                  <a:lumMod val="50000"/>
                </a:schemeClr>
              </a:solidFill>
              <a:latin typeface="+mn-lt"/>
              <a:cs typeface="Times New Roman" pitchFamily="18" charset="0"/>
            </a:endParaRPr>
          </a:p>
        </p:txBody>
      </p:sp>
      <p:sp>
        <p:nvSpPr>
          <p:cNvPr id="4" name="Marcador de contenido 3"/>
          <p:cNvSpPr>
            <a:spLocks noGrp="1"/>
          </p:cNvSpPr>
          <p:nvPr>
            <p:ph idx="1"/>
          </p:nvPr>
        </p:nvSpPr>
        <p:spPr>
          <a:xfrm>
            <a:off x="457200" y="1600201"/>
            <a:ext cx="4762872" cy="3917031"/>
          </a:xfrm>
        </p:spPr>
        <p:txBody>
          <a:bodyPr>
            <a:normAutofit/>
          </a:bodyPr>
          <a:lstStyle/>
          <a:p>
            <a:pPr marL="0" indent="0" algn="just">
              <a:buNone/>
            </a:pPr>
            <a:r>
              <a:rPr lang="es-ES" sz="2400" dirty="0"/>
              <a:t>La impresora láser nació de la tecnología utilizada en la maquina de fotocopias. Los fabricantes como Epson, Hewlett Packard y Brother están produciendo impresoras de alta calidad e impresoras multifuncionales (fotocopiadora, escáner, fax e impresora ).</a:t>
            </a:r>
          </a:p>
          <a:p>
            <a:pPr marL="0" indent="0">
              <a:buNone/>
            </a:pPr>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790" y="1838325"/>
            <a:ext cx="3181350" cy="3181350"/>
          </a:xfrm>
          <a:prstGeom prst="rect">
            <a:avLst/>
          </a:prstGeom>
        </p:spPr>
      </p:pic>
    </p:spTree>
    <p:extLst>
      <p:ext uri="{BB962C8B-B14F-4D97-AF65-F5344CB8AC3E}">
        <p14:creationId xmlns:p14="http://schemas.microsoft.com/office/powerpoint/2010/main" val="14264380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3600" b="1" dirty="0" smtClean="0">
                <a:solidFill>
                  <a:schemeClr val="accent3">
                    <a:lumMod val="50000"/>
                  </a:schemeClr>
                </a:solidFill>
              </a:rPr>
              <a:t>Tecnologías de la impresora Láser</a:t>
            </a:r>
            <a:endParaRPr lang="es-MX" sz="3600" b="1" dirty="0">
              <a:solidFill>
                <a:schemeClr val="accent3">
                  <a:lumMod val="50000"/>
                </a:schemeClr>
              </a:solidFill>
            </a:endParaRPr>
          </a:p>
        </p:txBody>
      </p:sp>
      <p:pic>
        <p:nvPicPr>
          <p:cNvPr id="11" name="10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251" y="1412776"/>
            <a:ext cx="8917245" cy="4137663"/>
          </a:xfrm>
          <a:prstGeom prst="rect">
            <a:avLst/>
          </a:prstGeom>
        </p:spPr>
      </p:pic>
    </p:spTree>
    <p:extLst>
      <p:ext uri="{BB962C8B-B14F-4D97-AF65-F5344CB8AC3E}">
        <p14:creationId xmlns:p14="http://schemas.microsoft.com/office/powerpoint/2010/main" val="31920760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28" y="2707025"/>
            <a:ext cx="4351440" cy="2900960"/>
          </a:xfrm>
          <a:prstGeom prst="rect">
            <a:avLst/>
          </a:prstGeom>
        </p:spPr>
      </p:pic>
      <p:sp>
        <p:nvSpPr>
          <p:cNvPr id="4" name="3 Rectángulo redondeado"/>
          <p:cNvSpPr/>
          <p:nvPr/>
        </p:nvSpPr>
        <p:spPr>
          <a:xfrm>
            <a:off x="249141" y="450072"/>
            <a:ext cx="8496944" cy="108012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dirty="0"/>
          </a:p>
        </p:txBody>
      </p:sp>
      <p:sp>
        <p:nvSpPr>
          <p:cNvPr id="15362" name="Rectangle 1"/>
          <p:cNvSpPr>
            <a:spLocks noGrp="1" noChangeArrowheads="1"/>
          </p:cNvSpPr>
          <p:nvPr>
            <p:ph type="ctrTitle"/>
          </p:nvPr>
        </p:nvSpPr>
        <p:spPr>
          <a:xfrm>
            <a:off x="611560" y="692696"/>
            <a:ext cx="7272808" cy="477203"/>
          </a:xfrm>
        </p:spPr>
        <p:txBody>
          <a:bodyPr lIns="0" tIns="0" rIns="0" bIns="0" anchor="t">
            <a:noAutofit/>
          </a:bodyPr>
          <a:lstStyle/>
          <a:p>
            <a:pPr eaLnBrk="1" hangingPunct="1">
              <a:lnSpc>
                <a:spcPct val="95000"/>
              </a:lnSpc>
            </a:pPr>
            <a:r>
              <a:rPr lang="en-US" sz="4800" b="1" i="1" dirty="0" smtClean="0">
                <a:solidFill>
                  <a:schemeClr val="bg1"/>
                </a:solidFill>
              </a:rPr>
              <a:t>Scanners</a:t>
            </a:r>
            <a:endParaRPr lang="en-US" sz="4800" b="1" i="1" dirty="0">
              <a:solidFill>
                <a:schemeClr val="bg1"/>
              </a:solidFill>
            </a:endParaRPr>
          </a:p>
        </p:txBody>
      </p:sp>
      <p:sp>
        <p:nvSpPr>
          <p:cNvPr id="5" name="Marcador de contenido 3"/>
          <p:cNvSpPr txBox="1">
            <a:spLocks/>
          </p:cNvSpPr>
          <p:nvPr/>
        </p:nvSpPr>
        <p:spPr>
          <a:xfrm>
            <a:off x="457200" y="1600201"/>
            <a:ext cx="4762872" cy="3917031"/>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s-MX" dirty="0"/>
          </a:p>
        </p:txBody>
      </p:sp>
      <p:sp>
        <p:nvSpPr>
          <p:cNvPr id="3" name="2 Rectángulo"/>
          <p:cNvSpPr/>
          <p:nvPr/>
        </p:nvSpPr>
        <p:spPr>
          <a:xfrm>
            <a:off x="4497613" y="2346446"/>
            <a:ext cx="3853131" cy="2031325"/>
          </a:xfrm>
          <a:prstGeom prst="rect">
            <a:avLst/>
          </a:prstGeom>
        </p:spPr>
        <p:txBody>
          <a:bodyPr wrap="square">
            <a:spAutoFit/>
          </a:bodyPr>
          <a:lstStyle/>
          <a:p>
            <a:pPr algn="just"/>
            <a:r>
              <a:rPr lang="es-ES" dirty="0"/>
              <a:t>Los escáner, son dispositivos para capturar imágenes fijas. Utilizan una fuente de luz que refleja la imagen capturada, y la información sobre la imagen reflejada se digitaliza y se envía al software donde puede almacenarse, editarse o imprimirse.</a:t>
            </a:r>
          </a:p>
        </p:txBody>
      </p:sp>
      <p:cxnSp>
        <p:nvCxnSpPr>
          <p:cNvPr id="7" name="6 Conector angular"/>
          <p:cNvCxnSpPr/>
          <p:nvPr/>
        </p:nvCxnSpPr>
        <p:spPr>
          <a:xfrm rot="10800000" flipV="1">
            <a:off x="5076056" y="1988840"/>
            <a:ext cx="3744416" cy="2952328"/>
          </a:xfrm>
          <a:prstGeom prst="bentConnector3">
            <a:avLst>
              <a:gd name="adj1" fmla="val 869"/>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2394479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3600" b="1" dirty="0" smtClean="0">
                <a:solidFill>
                  <a:schemeClr val="accent3">
                    <a:lumMod val="50000"/>
                  </a:schemeClr>
                </a:solidFill>
              </a:rPr>
              <a:t>Interfaz</a:t>
            </a:r>
            <a:endParaRPr lang="es-MX" sz="3600" b="1" dirty="0">
              <a:solidFill>
                <a:schemeClr val="accent3">
                  <a:lumMod val="50000"/>
                </a:schemeClr>
              </a:solidFill>
            </a:endParaRPr>
          </a:p>
        </p:txBody>
      </p:sp>
      <p:sp>
        <p:nvSpPr>
          <p:cNvPr id="6" name="2 Marcador de contenido"/>
          <p:cNvSpPr>
            <a:spLocks noGrp="1"/>
          </p:cNvSpPr>
          <p:nvPr>
            <p:ph idx="1"/>
          </p:nvPr>
        </p:nvSpPr>
        <p:spPr>
          <a:xfrm>
            <a:off x="457200" y="1556792"/>
            <a:ext cx="5194920" cy="3888431"/>
          </a:xfrm>
        </p:spPr>
        <p:txBody>
          <a:bodyPr>
            <a:normAutofit fontScale="85000" lnSpcReduction="10000"/>
          </a:bodyPr>
          <a:lstStyle/>
          <a:p>
            <a:pPr algn="just"/>
            <a:r>
              <a:rPr lang="es-ES" sz="2000" dirty="0" smtClean="0"/>
              <a:t>Los escáneres, al igual que la mayoría de los dispositivos periféricos, se unen a la computadora personal a través de uno de sus puertos disponibles; Ya sea mediante, Interfaz SCSI, Puerto Paralelo, Puerto USB.</a:t>
            </a:r>
          </a:p>
          <a:p>
            <a:pPr algn="just"/>
            <a:endParaRPr lang="es-ES" sz="2000" dirty="0"/>
          </a:p>
          <a:p>
            <a:pPr algn="just">
              <a:buFont typeface="Wingdings" pitchFamily="2" charset="2"/>
              <a:buChar char="§"/>
            </a:pPr>
            <a:r>
              <a:rPr lang="es-ES" sz="2000" dirty="0" smtClean="0"/>
              <a:t>SCSI: (</a:t>
            </a:r>
            <a:r>
              <a:rPr lang="es-ES" sz="2000" i="1" dirty="0" smtClean="0"/>
              <a:t>Interfaz pequeña de sistemas de computación</a:t>
            </a:r>
            <a:r>
              <a:rPr lang="es-ES" sz="2000" dirty="0" smtClean="0"/>
              <a:t>) Los escáneres SCSI trabajan con su propia tarjeta adaptadora.</a:t>
            </a:r>
          </a:p>
          <a:p>
            <a:pPr marL="0" indent="0" algn="just">
              <a:buNone/>
            </a:pPr>
            <a:r>
              <a:rPr lang="es-ES" sz="2000" dirty="0" smtClean="0"/>
              <a:t>Ventajas:</a:t>
            </a:r>
          </a:p>
          <a:p>
            <a:pPr algn="just">
              <a:buFont typeface="Wingdings" pitchFamily="2" charset="2"/>
              <a:buChar char="§"/>
            </a:pPr>
            <a:r>
              <a:rPr lang="es-ES" sz="2000" dirty="0" smtClean="0"/>
              <a:t>Son mas rápidos que sus contrapartes paralelos.</a:t>
            </a:r>
          </a:p>
          <a:p>
            <a:pPr marL="0" indent="0" algn="just">
              <a:buNone/>
            </a:pPr>
            <a:r>
              <a:rPr lang="es-ES" sz="2000" dirty="0" smtClean="0"/>
              <a:t>Desventajas:</a:t>
            </a:r>
            <a:endParaRPr lang="es-ES" sz="2000" dirty="0"/>
          </a:p>
          <a:p>
            <a:pPr algn="just">
              <a:buFont typeface="Wingdings" pitchFamily="2" charset="2"/>
              <a:buChar char="§"/>
            </a:pPr>
            <a:r>
              <a:rPr lang="es-ES" sz="2000" dirty="0" smtClean="0"/>
              <a:t>pueden costar mas cuando el precio del adaptador se incluye. </a:t>
            </a:r>
          </a:p>
          <a:p>
            <a:pPr algn="just"/>
            <a:endParaRPr lang="es-ES" sz="2000"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1798" y="2492897"/>
            <a:ext cx="3120739" cy="1731440"/>
          </a:xfrm>
          <a:prstGeom prst="rect">
            <a:avLst/>
          </a:prstGeom>
        </p:spPr>
      </p:pic>
    </p:spTree>
    <p:extLst>
      <p:ext uri="{BB962C8B-B14F-4D97-AF65-F5344CB8AC3E}">
        <p14:creationId xmlns:p14="http://schemas.microsoft.com/office/powerpoint/2010/main" val="41852923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5196"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3600" b="1" dirty="0" smtClean="0">
                <a:solidFill>
                  <a:schemeClr val="accent3">
                    <a:lumMod val="50000"/>
                  </a:schemeClr>
                </a:solidFill>
              </a:rPr>
              <a:t>Método de entrega</a:t>
            </a:r>
            <a:endParaRPr lang="es-MX" sz="3600" b="1" dirty="0">
              <a:solidFill>
                <a:schemeClr val="accent3">
                  <a:lumMod val="50000"/>
                </a:schemeClr>
              </a:solidFill>
            </a:endParaRPr>
          </a:p>
        </p:txBody>
      </p:sp>
      <p:sp>
        <p:nvSpPr>
          <p:cNvPr id="5" name="2 Marcador de contenido"/>
          <p:cNvSpPr txBox="1">
            <a:spLocks/>
          </p:cNvSpPr>
          <p:nvPr/>
        </p:nvSpPr>
        <p:spPr>
          <a:xfrm>
            <a:off x="545981" y="1556792"/>
            <a:ext cx="3161923" cy="381642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ES" sz="2000" dirty="0" smtClean="0"/>
              <a:t>Un escáner utiliza una diversidad de métodos de entrega, lo que significa la forma como captura la imagen de un documento, que oscila entre una pagina parcial, una sola hoja o alimentadores automáticos de hoja que pueden escanear un documento de múltiples paginas. </a:t>
            </a:r>
          </a:p>
          <a:p>
            <a:pPr algn="just"/>
            <a:endParaRPr lang="es-ES" sz="2000" dirty="0" smtClean="0"/>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1954372"/>
            <a:ext cx="5292080" cy="3021261"/>
          </a:xfrm>
          <a:prstGeom prst="rect">
            <a:avLst/>
          </a:prstGeom>
        </p:spPr>
      </p:pic>
    </p:spTree>
    <p:extLst>
      <p:ext uri="{BB962C8B-B14F-4D97-AF65-F5344CB8AC3E}">
        <p14:creationId xmlns:p14="http://schemas.microsoft.com/office/powerpoint/2010/main" val="1844320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a:bodyPr>
          <a:lstStyle/>
          <a:p>
            <a:r>
              <a:rPr lang="es-ES" sz="3600" dirty="0" smtClean="0">
                <a:solidFill>
                  <a:schemeClr val="accent3">
                    <a:lumMod val="50000"/>
                  </a:schemeClr>
                </a:solidFill>
              </a:rPr>
              <a:t>Tipos de métodos de entrega</a:t>
            </a:r>
            <a:endParaRPr lang="es-ES" sz="3600" dirty="0">
              <a:solidFill>
                <a:schemeClr val="accent3">
                  <a:lumMod val="50000"/>
                </a:schemeClr>
              </a:solidFill>
            </a:endParaRPr>
          </a:p>
        </p:txBody>
      </p:sp>
      <p:sp>
        <p:nvSpPr>
          <p:cNvPr id="6" name="2 Marcador de contenido"/>
          <p:cNvSpPr>
            <a:spLocks noGrp="1"/>
          </p:cNvSpPr>
          <p:nvPr>
            <p:ph idx="1"/>
          </p:nvPr>
        </p:nvSpPr>
        <p:spPr>
          <a:xfrm>
            <a:off x="457200" y="1600201"/>
            <a:ext cx="8229600" cy="1036711"/>
          </a:xfrm>
        </p:spPr>
        <p:txBody>
          <a:bodyPr>
            <a:normAutofit/>
          </a:bodyPr>
          <a:lstStyle/>
          <a:p>
            <a:pPr marL="0" indent="0" algn="just">
              <a:buNone/>
            </a:pPr>
            <a:r>
              <a:rPr lang="es-ES" sz="2000" b="1" dirty="0" smtClean="0"/>
              <a:t>Escáner de cilindro</a:t>
            </a:r>
            <a:r>
              <a:rPr lang="es-ES" sz="2000" dirty="0" smtClean="0"/>
              <a:t>: escáner PMT en el cual el documento original que se va a escanear debe montarse en un cilindros transparente para capturar la imagen.</a:t>
            </a:r>
            <a:endParaRPr lang="es-ES" sz="1600" i="1" dirty="0" smtClean="0"/>
          </a:p>
          <a:p>
            <a:pPr marL="457200" lvl="1" indent="0" algn="just">
              <a:buNone/>
            </a:pPr>
            <a:endParaRPr lang="es-ES" sz="1600" i="1" dirty="0" smtClean="0"/>
          </a:p>
        </p:txBody>
      </p:sp>
      <p:pic>
        <p:nvPicPr>
          <p:cNvPr id="7" name="6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3625" y="2636912"/>
            <a:ext cx="4476750" cy="2533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885109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2492896"/>
            <a:ext cx="4464496" cy="3064192"/>
          </a:xfrm>
          <a:prstGeom prst="rect">
            <a:avLst/>
          </a:prstGeom>
        </p:spPr>
      </p:pic>
      <p:sp>
        <p:nvSpPr>
          <p:cNvPr id="4" name="3 Título"/>
          <p:cNvSpPr>
            <a:spLocks noGrp="1"/>
          </p:cNvSpPr>
          <p:nvPr>
            <p:ph type="title"/>
          </p:nvPr>
        </p:nvSpPr>
        <p:spPr>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a:bodyPr>
          <a:lstStyle/>
          <a:p>
            <a:r>
              <a:rPr lang="es-ES" sz="3600" dirty="0" smtClean="0">
                <a:solidFill>
                  <a:schemeClr val="accent3">
                    <a:lumMod val="50000"/>
                  </a:schemeClr>
                </a:solidFill>
              </a:rPr>
              <a:t>Tipos de métodos de entrega</a:t>
            </a:r>
            <a:endParaRPr lang="es-ES" sz="3600" dirty="0">
              <a:solidFill>
                <a:schemeClr val="accent3">
                  <a:lumMod val="50000"/>
                </a:schemeClr>
              </a:solidFill>
            </a:endParaRPr>
          </a:p>
        </p:txBody>
      </p:sp>
      <p:sp>
        <p:nvSpPr>
          <p:cNvPr id="6" name="2 Marcador de contenido"/>
          <p:cNvSpPr>
            <a:spLocks noGrp="1"/>
          </p:cNvSpPr>
          <p:nvPr>
            <p:ph idx="1"/>
          </p:nvPr>
        </p:nvSpPr>
        <p:spPr>
          <a:xfrm>
            <a:off x="251520" y="1600201"/>
            <a:ext cx="8435280" cy="1036711"/>
          </a:xfrm>
        </p:spPr>
        <p:txBody>
          <a:bodyPr>
            <a:normAutofit fontScale="92500" lnSpcReduction="10000"/>
          </a:bodyPr>
          <a:lstStyle/>
          <a:p>
            <a:pPr marL="457200" lvl="1" indent="0" algn="just">
              <a:buNone/>
            </a:pPr>
            <a:r>
              <a:rPr lang="es-ES" sz="1800" b="1" dirty="0"/>
              <a:t>Escáner manual: </a:t>
            </a:r>
            <a:r>
              <a:rPr lang="es-ES" sz="1800" dirty="0"/>
              <a:t>Logitech los hizo populares a comienzo de 1990. –estos deben moverse a través de una superficie del original manualmente. Debido a que son con frecuencia mas angosto que una pagina típica, </a:t>
            </a:r>
            <a:r>
              <a:rPr lang="es-ES" sz="1800" i="1" dirty="0"/>
              <a:t>(Se necesita mas de una pasada para capturar una imagen de toda una pagina).</a:t>
            </a:r>
          </a:p>
          <a:p>
            <a:pPr marL="457200" lvl="1" indent="0" algn="just">
              <a:buNone/>
            </a:pPr>
            <a:endParaRPr lang="es-ES" sz="1600" i="1" dirty="0" smtClean="0"/>
          </a:p>
        </p:txBody>
      </p:sp>
    </p:spTree>
    <p:extLst>
      <p:ext uri="{BB962C8B-B14F-4D97-AF65-F5344CB8AC3E}">
        <p14:creationId xmlns:p14="http://schemas.microsoft.com/office/powerpoint/2010/main" val="39979981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a:bodyPr>
          <a:lstStyle/>
          <a:p>
            <a:r>
              <a:rPr lang="es-ES" sz="3600" dirty="0" smtClean="0">
                <a:solidFill>
                  <a:schemeClr val="accent3">
                    <a:lumMod val="50000"/>
                  </a:schemeClr>
                </a:solidFill>
              </a:rPr>
              <a:t>Tipos de métodos de entrega</a:t>
            </a:r>
            <a:endParaRPr lang="es-ES" sz="3600" dirty="0">
              <a:solidFill>
                <a:schemeClr val="accent3">
                  <a:lumMod val="50000"/>
                </a:schemeClr>
              </a:solidFill>
            </a:endParaRPr>
          </a:p>
        </p:txBody>
      </p:sp>
      <p:sp>
        <p:nvSpPr>
          <p:cNvPr id="6" name="2 Marcador de contenido"/>
          <p:cNvSpPr>
            <a:spLocks noGrp="1"/>
          </p:cNvSpPr>
          <p:nvPr>
            <p:ph idx="1"/>
          </p:nvPr>
        </p:nvSpPr>
        <p:spPr>
          <a:xfrm>
            <a:off x="251520" y="1600201"/>
            <a:ext cx="4752528" cy="3773015"/>
          </a:xfrm>
        </p:spPr>
        <p:txBody>
          <a:bodyPr>
            <a:normAutofit/>
          </a:bodyPr>
          <a:lstStyle/>
          <a:p>
            <a:pPr marL="0" indent="0" algn="just">
              <a:buNone/>
            </a:pPr>
            <a:r>
              <a:rPr lang="es-ES" sz="2000" b="1" dirty="0"/>
              <a:t>Escáner con alimentación de hojas:  </a:t>
            </a:r>
            <a:r>
              <a:rPr lang="es-ES" sz="2000" dirty="0"/>
              <a:t>estos utilizan rodillos para moverse una imagen y pasarla por la fuente de luz y matriz CCD.</a:t>
            </a:r>
          </a:p>
          <a:p>
            <a:pPr lvl="1" algn="just"/>
            <a:r>
              <a:rPr lang="es-ES" sz="1600" i="1" dirty="0"/>
              <a:t>Ventaja;</a:t>
            </a:r>
            <a:r>
              <a:rPr lang="es-ES" sz="1600" dirty="0"/>
              <a:t> </a:t>
            </a:r>
            <a:r>
              <a:rPr lang="es-ES" sz="1600" i="1" dirty="0"/>
              <a:t>(Los escáneres de cama plana son mejores para escanear en casa o en oficinas pequeñas). </a:t>
            </a:r>
          </a:p>
          <a:p>
            <a:pPr lvl="1" algn="just"/>
            <a:r>
              <a:rPr lang="es-ES" sz="1600" i="1" dirty="0"/>
              <a:t>Desventaja; (No funciona bien para escanear libros, revistas, u objetos rígidos).</a:t>
            </a:r>
          </a:p>
          <a:p>
            <a:pPr marL="457200" lvl="1" indent="0" algn="just">
              <a:buNone/>
            </a:pPr>
            <a:endParaRPr lang="es-ES" sz="1600" i="1" dirty="0" smtClean="0"/>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20072" y="1844824"/>
            <a:ext cx="3447389" cy="3164595"/>
          </a:xfrm>
          <a:prstGeom prst="rect">
            <a:avLst/>
          </a:prstGeom>
        </p:spPr>
      </p:pic>
    </p:spTree>
    <p:extLst>
      <p:ext uri="{BB962C8B-B14F-4D97-AF65-F5344CB8AC3E}">
        <p14:creationId xmlns:p14="http://schemas.microsoft.com/office/powerpoint/2010/main" val="626544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95536" y="188640"/>
            <a:ext cx="8352928" cy="129614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6000" dirty="0" smtClean="0">
                <a:solidFill>
                  <a:schemeClr val="accent3">
                    <a:lumMod val="50000"/>
                  </a:schemeClr>
                </a:solidFill>
              </a:rPr>
              <a:t>Contenido</a:t>
            </a:r>
            <a:endParaRPr lang="es-MX" sz="6000" dirty="0">
              <a:solidFill>
                <a:schemeClr val="accent3">
                  <a:lumMod val="50000"/>
                </a:schemeClr>
              </a:solidFill>
            </a:endParaRPr>
          </a:p>
        </p:txBody>
      </p:sp>
      <p:sp>
        <p:nvSpPr>
          <p:cNvPr id="3" name="2 Marcador de contenido"/>
          <p:cNvSpPr>
            <a:spLocks noGrp="1"/>
          </p:cNvSpPr>
          <p:nvPr>
            <p:ph idx="1"/>
          </p:nvPr>
        </p:nvSpPr>
        <p:spPr>
          <a:xfrm>
            <a:off x="379911" y="2060848"/>
            <a:ext cx="8378374" cy="2376264"/>
          </a:xfrm>
        </p:spPr>
        <p:txBody>
          <a:bodyPr/>
          <a:lstStyle/>
          <a:p>
            <a:pPr algn="just">
              <a:buFont typeface="Wingdings" pitchFamily="2" charset="2"/>
              <a:buChar char="Ø"/>
            </a:pPr>
            <a:r>
              <a:rPr lang="es-MX" dirty="0" smtClean="0"/>
              <a:t>Monitores: LCD, CRT, PLASMA Y LED</a:t>
            </a:r>
          </a:p>
          <a:p>
            <a:pPr algn="just">
              <a:buFont typeface="Wingdings" pitchFamily="2" charset="2"/>
              <a:buChar char="Ø"/>
            </a:pPr>
            <a:r>
              <a:rPr lang="es-MX" dirty="0" smtClean="0"/>
              <a:t>Impresoras láser, impacto, y de inyección de tinta</a:t>
            </a:r>
          </a:p>
          <a:p>
            <a:pPr algn="just">
              <a:buFont typeface="Wingdings" pitchFamily="2" charset="2"/>
              <a:buChar char="Ø"/>
            </a:pPr>
            <a:r>
              <a:rPr lang="es-MX" dirty="0" smtClean="0"/>
              <a:t>Escáneres</a:t>
            </a:r>
          </a:p>
          <a:p>
            <a:pPr marL="0" indent="0" algn="just">
              <a:buNone/>
            </a:pPr>
            <a:endParaRPr lang="es-MX" dirty="0" smtClean="0"/>
          </a:p>
          <a:p>
            <a:pPr algn="just">
              <a:buFont typeface="Wingdings" pitchFamily="2" charset="2"/>
              <a:buChar char="Ø"/>
            </a:pPr>
            <a:endParaRPr lang="es-MX" dirty="0"/>
          </a:p>
        </p:txBody>
      </p:sp>
    </p:spTree>
    <p:extLst>
      <p:ext uri="{BB962C8B-B14F-4D97-AF65-F5344CB8AC3E}">
        <p14:creationId xmlns:p14="http://schemas.microsoft.com/office/powerpoint/2010/main" val="35978083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a:bodyPr>
          <a:lstStyle/>
          <a:p>
            <a:r>
              <a:rPr lang="es-ES" sz="3600" dirty="0" smtClean="0">
                <a:solidFill>
                  <a:schemeClr val="accent3">
                    <a:lumMod val="50000"/>
                  </a:schemeClr>
                </a:solidFill>
              </a:rPr>
              <a:t>Tipos de métodos de entrega</a:t>
            </a:r>
            <a:endParaRPr lang="es-ES" sz="3600" dirty="0">
              <a:solidFill>
                <a:schemeClr val="accent3">
                  <a:lumMod val="50000"/>
                </a:schemeClr>
              </a:solidFill>
            </a:endParaRPr>
          </a:p>
        </p:txBody>
      </p:sp>
      <p:sp>
        <p:nvSpPr>
          <p:cNvPr id="6" name="2 Marcador de contenido"/>
          <p:cNvSpPr>
            <a:spLocks noGrp="1"/>
          </p:cNvSpPr>
          <p:nvPr>
            <p:ph idx="1"/>
          </p:nvPr>
        </p:nvSpPr>
        <p:spPr>
          <a:xfrm>
            <a:off x="251520" y="1600201"/>
            <a:ext cx="8435280" cy="1036711"/>
          </a:xfrm>
        </p:spPr>
        <p:txBody>
          <a:bodyPr>
            <a:normAutofit fontScale="25000" lnSpcReduction="20000"/>
          </a:bodyPr>
          <a:lstStyle/>
          <a:p>
            <a:pPr marL="0" indent="0" algn="just">
              <a:buNone/>
            </a:pPr>
            <a:r>
              <a:rPr lang="es-ES" sz="7200" b="1" dirty="0"/>
              <a:t>Escáner de cama plana</a:t>
            </a:r>
            <a:r>
              <a:rPr lang="es-ES" sz="7200" dirty="0"/>
              <a:t>: Es el tipo mas popular de escáner por su flexibilidad y facilidad de uso. El material que se va a escanear se coloca en una superficie plana, y la fuente de luz y la matriz CCD pasa debajo de este. </a:t>
            </a:r>
          </a:p>
          <a:p>
            <a:pPr lvl="1" algn="just"/>
            <a:r>
              <a:rPr lang="es-ES" sz="7200" i="1" dirty="0"/>
              <a:t>Ventajas: (Son mejores  para escanear en casa o en oficinas pequeñas). </a:t>
            </a:r>
          </a:p>
          <a:p>
            <a:pPr lvl="1" algn="just"/>
            <a:r>
              <a:rPr lang="es-ES" sz="7200" i="1" dirty="0"/>
              <a:t>Desventaja: ( El área del escáner puede variar significativamente, el escáner debe seleccionarse considerando el tamaño del probable material que se va a escanear). </a:t>
            </a:r>
          </a:p>
          <a:p>
            <a:pPr marL="457200" lvl="1" indent="0" algn="just">
              <a:buNone/>
            </a:pPr>
            <a:endParaRPr lang="es-ES" sz="1600" i="1" dirty="0" smtClean="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3356992"/>
            <a:ext cx="3457575" cy="21717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0724213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263438" y="260647"/>
            <a:ext cx="8496944" cy="11521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normAutofit/>
          </a:bodyPr>
          <a:lstStyle/>
          <a:p>
            <a:r>
              <a:rPr lang="es-MX" sz="2400" b="1" dirty="0" smtClean="0">
                <a:solidFill>
                  <a:schemeClr val="accent3">
                    <a:lumMod val="50000"/>
                  </a:schemeClr>
                </a:solidFill>
                <a:latin typeface="+mn-lt"/>
                <a:cs typeface="Times New Roman" pitchFamily="18" charset="0"/>
              </a:rPr>
              <a:t>BIBLIOGRAFÍA</a:t>
            </a:r>
            <a:endParaRPr lang="es-MX" sz="2400" b="1" dirty="0">
              <a:solidFill>
                <a:schemeClr val="accent3">
                  <a:lumMod val="50000"/>
                </a:schemeClr>
              </a:solidFill>
              <a:latin typeface="+mn-lt"/>
              <a:cs typeface="Times New Roman" pitchFamily="18" charset="0"/>
            </a:endParaRPr>
          </a:p>
        </p:txBody>
      </p:sp>
      <p:sp>
        <p:nvSpPr>
          <p:cNvPr id="3" name="2 Marcador de contenido"/>
          <p:cNvSpPr>
            <a:spLocks noGrp="1"/>
          </p:cNvSpPr>
          <p:nvPr>
            <p:ph idx="1"/>
          </p:nvPr>
        </p:nvSpPr>
        <p:spPr>
          <a:xfrm>
            <a:off x="467544" y="1556792"/>
            <a:ext cx="8157592" cy="4237931"/>
          </a:xfrm>
        </p:spPr>
        <p:txBody>
          <a:bodyPr>
            <a:normAutofit/>
          </a:bodyPr>
          <a:lstStyle/>
          <a:p>
            <a:pPr lvl="0" algn="just"/>
            <a:r>
              <a:rPr lang="es-MX" sz="2800" dirty="0" smtClean="0"/>
              <a:t>Herbert Buckel, “Ampliar y reparar su PC”, </a:t>
            </a:r>
            <a:r>
              <a:rPr lang="es-MX" sz="2800" dirty="0"/>
              <a:t>México </a:t>
            </a:r>
            <a:r>
              <a:rPr lang="es-MX" sz="2800" dirty="0" smtClean="0"/>
              <a:t>1999, editorial Alfa omega</a:t>
            </a:r>
          </a:p>
          <a:p>
            <a:pPr lvl="0" algn="just"/>
            <a:r>
              <a:rPr lang="es-MX" sz="2800" dirty="0" smtClean="0"/>
              <a:t>Rog Gilster, “Guía completa para PC”, Colombia 2002,  editorial Mac Graw Hill</a:t>
            </a:r>
          </a:p>
          <a:p>
            <a:pPr lvl="0" algn="just"/>
            <a:r>
              <a:rPr lang="es-MX" sz="2800" dirty="0" smtClean="0"/>
              <a:t>Herrería Rey, “El PC hardware y Componentes”</a:t>
            </a:r>
            <a:r>
              <a:rPr lang="es-MX" sz="2800" dirty="0"/>
              <a:t> </a:t>
            </a:r>
            <a:r>
              <a:rPr lang="es-MX" sz="2800" dirty="0" smtClean="0"/>
              <a:t>España 2010, editorial Anaya</a:t>
            </a:r>
          </a:p>
          <a:p>
            <a:pPr lvl="0" algn="just"/>
            <a:r>
              <a:rPr lang="es-MX" sz="2800" dirty="0" smtClean="0"/>
              <a:t>Durán Rodríguez, “Ampliar Configurar y reparar su PC”, México 2007, editorial Alfa omega</a:t>
            </a:r>
            <a:endParaRPr lang="es-MX" sz="2800" dirty="0"/>
          </a:p>
          <a:p>
            <a:pPr marL="114300" indent="0">
              <a:buNone/>
            </a:pPr>
            <a:endParaRPr lang="es-MX" dirty="0"/>
          </a:p>
        </p:txBody>
      </p:sp>
    </p:spTree>
    <p:extLst>
      <p:ext uri="{BB962C8B-B14F-4D97-AF65-F5344CB8AC3E}">
        <p14:creationId xmlns:p14="http://schemas.microsoft.com/office/powerpoint/2010/main" val="19613046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entágono"/>
          <p:cNvSpPr/>
          <p:nvPr/>
        </p:nvSpPr>
        <p:spPr>
          <a:xfrm>
            <a:off x="467544" y="476672"/>
            <a:ext cx="8280920" cy="1008112"/>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p>
        </p:txBody>
      </p:sp>
      <p:sp>
        <p:nvSpPr>
          <p:cNvPr id="2" name="1 Título"/>
          <p:cNvSpPr>
            <a:spLocks noGrp="1"/>
          </p:cNvSpPr>
          <p:nvPr>
            <p:ph type="title"/>
          </p:nvPr>
        </p:nvSpPr>
        <p:spPr/>
        <p:txBody>
          <a:bodyPr/>
          <a:lstStyle/>
          <a:p>
            <a:pPr algn="ctr"/>
            <a:r>
              <a:rPr lang="es-MX" dirty="0" smtClean="0">
                <a:solidFill>
                  <a:schemeClr val="accent3">
                    <a:lumMod val="50000"/>
                  </a:schemeClr>
                </a:solidFill>
              </a:rPr>
              <a:t>Guión Explicativo</a:t>
            </a:r>
            <a:endParaRPr lang="es-MX" dirty="0">
              <a:solidFill>
                <a:schemeClr val="accent3">
                  <a:lumMod val="50000"/>
                </a:schemeClr>
              </a:solidFill>
            </a:endParaRPr>
          </a:p>
        </p:txBody>
      </p:sp>
      <p:sp>
        <p:nvSpPr>
          <p:cNvPr id="3" name="2 Marcador de texto"/>
          <p:cNvSpPr>
            <a:spLocks noGrp="1"/>
          </p:cNvSpPr>
          <p:nvPr>
            <p:ph type="body" idx="1"/>
          </p:nvPr>
        </p:nvSpPr>
        <p:spPr>
          <a:xfrm>
            <a:off x="452534" y="1772816"/>
            <a:ext cx="8108506" cy="3528392"/>
          </a:xfrm>
        </p:spPr>
        <p:txBody>
          <a:bodyPr>
            <a:normAutofit/>
          </a:bodyPr>
          <a:lstStyle/>
          <a:p>
            <a:pPr marL="0" indent="0" algn="just">
              <a:buNone/>
            </a:pPr>
            <a:r>
              <a:rPr lang="es-MX" sz="2600" dirty="0" smtClean="0"/>
              <a:t>El material presentado será aplicado en la tercera unidad de competencia.</a:t>
            </a:r>
          </a:p>
          <a:p>
            <a:pPr marL="0" indent="0" algn="just">
              <a:buNone/>
            </a:pPr>
            <a:r>
              <a:rPr lang="es-MX" sz="2600" dirty="0" smtClean="0"/>
              <a:t>El profesor expondrá los diferentes tipos de monitores o pantallas que existen, así como las innovaciones que ha habido en los últimos años.</a:t>
            </a:r>
          </a:p>
          <a:p>
            <a:pPr marL="0" indent="0" algn="just">
              <a:buNone/>
            </a:pPr>
            <a:r>
              <a:rPr lang="es-MX" sz="2600" dirty="0" smtClean="0"/>
              <a:t>Los alumnos realizaran una comparación entre los temas expuesto y dar su punto de vista acerca de cual es el que tiene mayor rendimiento y durabilidad para el usuario.</a:t>
            </a:r>
            <a:endParaRPr lang="es-MX" sz="2600" dirty="0"/>
          </a:p>
          <a:p>
            <a:pPr marL="0" indent="0">
              <a:buNone/>
            </a:pPr>
            <a:endParaRPr lang="es-MX" dirty="0" smtClean="0"/>
          </a:p>
        </p:txBody>
      </p:sp>
    </p:spTree>
    <p:extLst>
      <p:ext uri="{BB962C8B-B14F-4D97-AF65-F5344CB8AC3E}">
        <p14:creationId xmlns:p14="http://schemas.microsoft.com/office/powerpoint/2010/main" val="26420347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323528" y="1772816"/>
            <a:ext cx="4104456" cy="3456384"/>
          </a:xfrm>
          <a:prstGeom prst="round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3 Rectángulo redondeado"/>
          <p:cNvSpPr/>
          <p:nvPr/>
        </p:nvSpPr>
        <p:spPr>
          <a:xfrm>
            <a:off x="467544" y="260648"/>
            <a:ext cx="8208912"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dirty="0">
              <a:solidFill>
                <a:schemeClr val="accent3">
                  <a:lumMod val="20000"/>
                  <a:lumOff val="80000"/>
                </a:schemeClr>
              </a:solidFill>
            </a:endParaRPr>
          </a:p>
        </p:txBody>
      </p:sp>
      <p:pic>
        <p:nvPicPr>
          <p:cNvPr id="2" name="1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64831" y="1484784"/>
            <a:ext cx="4111625" cy="319062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1 Título"/>
          <p:cNvSpPr txBox="1">
            <a:spLocks/>
          </p:cNvSpPr>
          <p:nvPr/>
        </p:nvSpPr>
        <p:spPr>
          <a:xfrm>
            <a:off x="2411760" y="404664"/>
            <a:ext cx="3744416" cy="79208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solidFill>
                  <a:schemeClr val="accent3">
                    <a:lumMod val="50000"/>
                  </a:schemeClr>
                </a:solidFill>
              </a:rPr>
              <a:t>Introducción</a:t>
            </a:r>
            <a:endParaRPr lang="es-MX" b="1" dirty="0">
              <a:solidFill>
                <a:schemeClr val="accent3">
                  <a:lumMod val="50000"/>
                </a:schemeClr>
              </a:solidFill>
            </a:endParaRPr>
          </a:p>
        </p:txBody>
      </p:sp>
      <p:sp>
        <p:nvSpPr>
          <p:cNvPr id="6" name="5 CuadroTexto"/>
          <p:cNvSpPr txBox="1"/>
          <p:nvPr/>
        </p:nvSpPr>
        <p:spPr>
          <a:xfrm>
            <a:off x="539553" y="2060848"/>
            <a:ext cx="3744416" cy="2862322"/>
          </a:xfrm>
          <a:prstGeom prst="rect">
            <a:avLst/>
          </a:prstGeom>
          <a:noFill/>
        </p:spPr>
        <p:txBody>
          <a:bodyPr wrap="square" rtlCol="0">
            <a:spAutoFit/>
          </a:bodyPr>
          <a:lstStyle/>
          <a:p>
            <a:pPr algn="just"/>
            <a:r>
              <a:rPr lang="es-ES" dirty="0" smtClean="0"/>
              <a:t>El monitor tiene una importancia vital, en conjunto con la tarjeta gráfica, formando el principal medio de comunicación entre el equipo y el usuario. Los factores que diferencian los modelos son básicamente el tamaño, el Dot Pitch o el tamaño de los puntos que lo componen, las resoluciones admitidas y la frecuencia máxima de actualización de la imagen</a:t>
            </a:r>
          </a:p>
        </p:txBody>
      </p:sp>
    </p:spTree>
    <p:extLst>
      <p:ext uri="{BB962C8B-B14F-4D97-AF65-F5344CB8AC3E}">
        <p14:creationId xmlns:p14="http://schemas.microsoft.com/office/powerpoint/2010/main" val="1495662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1448070"/>
            <a:ext cx="4248472" cy="3846773"/>
          </a:xfrm>
          <a:prstGeom prst="rect">
            <a:avLst/>
          </a:prstGeom>
        </p:spPr>
      </p:pic>
      <p:sp>
        <p:nvSpPr>
          <p:cNvPr id="4" name="3 Rectángulo redondeado"/>
          <p:cNvSpPr/>
          <p:nvPr/>
        </p:nvSpPr>
        <p:spPr>
          <a:xfrm>
            <a:off x="251520" y="332656"/>
            <a:ext cx="8640960" cy="115212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dirty="0"/>
          </a:p>
        </p:txBody>
      </p:sp>
      <p:sp>
        <p:nvSpPr>
          <p:cNvPr id="2" name="1 Título"/>
          <p:cNvSpPr>
            <a:spLocks noGrp="1"/>
          </p:cNvSpPr>
          <p:nvPr>
            <p:ph type="title"/>
          </p:nvPr>
        </p:nvSpPr>
        <p:spPr>
          <a:xfrm>
            <a:off x="457200" y="0"/>
            <a:ext cx="8229600" cy="1143000"/>
          </a:xfrm>
        </p:spPr>
        <p:txBody>
          <a:bodyPr>
            <a:normAutofit/>
          </a:bodyPr>
          <a:lstStyle/>
          <a:p>
            <a:pPr algn="ctr"/>
            <a:r>
              <a:rPr lang="es-MX" dirty="0" smtClean="0">
                <a:solidFill>
                  <a:schemeClr val="bg1"/>
                </a:solidFill>
              </a:rPr>
              <a:t>Tipos de Monitores</a:t>
            </a:r>
            <a:endParaRPr lang="es-MX" dirty="0">
              <a:solidFill>
                <a:schemeClr val="bg1"/>
              </a:solidFill>
            </a:endParaRPr>
          </a:p>
        </p:txBody>
      </p:sp>
    </p:spTree>
    <p:extLst>
      <p:ext uri="{BB962C8B-B14F-4D97-AF65-F5344CB8AC3E}">
        <p14:creationId xmlns:p14="http://schemas.microsoft.com/office/powerpoint/2010/main" val="2635182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dondear rectángulo de esquina diagonal"/>
          <p:cNvSpPr/>
          <p:nvPr/>
        </p:nvSpPr>
        <p:spPr>
          <a:xfrm>
            <a:off x="5004048" y="1772816"/>
            <a:ext cx="3888432" cy="2520280"/>
          </a:xfrm>
          <a:prstGeom prst="round2DiagRect">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3 Rectángulo redondeado"/>
          <p:cNvSpPr/>
          <p:nvPr/>
        </p:nvSpPr>
        <p:spPr>
          <a:xfrm>
            <a:off x="323528" y="260648"/>
            <a:ext cx="8257614" cy="1224136"/>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dirty="0"/>
          </a:p>
        </p:txBody>
      </p:sp>
      <p:sp>
        <p:nvSpPr>
          <p:cNvPr id="10242" name="Rectangle 1"/>
          <p:cNvSpPr>
            <a:spLocks noGrp="1" noChangeArrowheads="1"/>
          </p:cNvSpPr>
          <p:nvPr>
            <p:ph type="title"/>
          </p:nvPr>
        </p:nvSpPr>
        <p:spPr>
          <a:xfrm>
            <a:off x="179512" y="620688"/>
            <a:ext cx="8702517" cy="1143000"/>
          </a:xfrm>
        </p:spPr>
        <p:txBody>
          <a:bodyPr lIns="0" tIns="0" rIns="0" bIns="0" anchor="t">
            <a:normAutofit/>
          </a:bodyPr>
          <a:lstStyle/>
          <a:p>
            <a:pPr eaLnBrk="1" hangingPunct="1">
              <a:lnSpc>
                <a:spcPct val="95000"/>
              </a:lnSpc>
            </a:pPr>
            <a:r>
              <a:rPr lang="en-US" sz="3600" b="1" i="1" dirty="0" smtClean="0">
                <a:solidFill>
                  <a:schemeClr val="bg1"/>
                </a:solidFill>
              </a:rPr>
              <a:t>Monitor de Tubo de Rayo Càtodico</a:t>
            </a:r>
            <a:endParaRPr lang="en-US" sz="3600" b="1" i="1" dirty="0">
              <a:solidFill>
                <a:schemeClr val="bg1"/>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72816"/>
            <a:ext cx="4309070" cy="3231803"/>
          </a:xfrm>
          <a:prstGeom prst="rect">
            <a:avLst/>
          </a:prstGeom>
        </p:spPr>
      </p:pic>
      <p:sp>
        <p:nvSpPr>
          <p:cNvPr id="5" name="4 CuadroTexto"/>
          <p:cNvSpPr txBox="1"/>
          <p:nvPr/>
        </p:nvSpPr>
        <p:spPr>
          <a:xfrm>
            <a:off x="5148064" y="2060848"/>
            <a:ext cx="3649247" cy="1938992"/>
          </a:xfrm>
          <a:prstGeom prst="rect">
            <a:avLst/>
          </a:prstGeom>
          <a:noFill/>
        </p:spPr>
        <p:txBody>
          <a:bodyPr wrap="square" rtlCol="0">
            <a:spAutoFit/>
          </a:bodyPr>
          <a:lstStyle/>
          <a:p>
            <a:pPr algn="just"/>
            <a:r>
              <a:rPr lang="es-ES" sz="2400" dirty="0" smtClean="0"/>
              <a:t>CRT son las siglas (Cathode Ray Tube), tubo de rayos catódicos,  es un oscilógrafo  desarrollado por Karl Ferdinand Braun .</a:t>
            </a:r>
            <a:endParaRPr lang="es-ES" sz="2400" dirty="0"/>
          </a:p>
        </p:txBody>
      </p:sp>
    </p:spTree>
    <p:extLst>
      <p:ext uri="{BB962C8B-B14F-4D97-AF65-F5344CB8AC3E}">
        <p14:creationId xmlns:p14="http://schemas.microsoft.com/office/powerpoint/2010/main" val="1714956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2727</TotalTime>
  <Words>2321</Words>
  <Application>Microsoft Office PowerPoint</Application>
  <PresentationFormat>Presentación en pantalla (4:3)</PresentationFormat>
  <Paragraphs>150</Paragraphs>
  <Slides>51</Slides>
  <Notes>11</Notes>
  <HiddenSlides>0</HiddenSlides>
  <MMClips>0</MMClips>
  <ScaleCrop>false</ScaleCrop>
  <HeadingPairs>
    <vt:vector size="4" baseType="variant">
      <vt:variant>
        <vt:lpstr>Tema</vt:lpstr>
      </vt:variant>
      <vt:variant>
        <vt:i4>1</vt:i4>
      </vt:variant>
      <vt:variant>
        <vt:lpstr>Títulos de diapositiva</vt:lpstr>
      </vt:variant>
      <vt:variant>
        <vt:i4>51</vt:i4>
      </vt:variant>
    </vt:vector>
  </HeadingPairs>
  <TitlesOfParts>
    <vt:vector size="52" baseType="lpstr">
      <vt:lpstr>Tema de Office</vt:lpstr>
      <vt:lpstr>Presentación de PowerPoint</vt:lpstr>
      <vt:lpstr>Presentación de PowerPoint</vt:lpstr>
      <vt:lpstr>Presentación de PowerPoint</vt:lpstr>
      <vt:lpstr>Unidad de Competencia 3</vt:lpstr>
      <vt:lpstr>Contenido</vt:lpstr>
      <vt:lpstr>Guión Explicativo</vt:lpstr>
      <vt:lpstr>Presentación de PowerPoint</vt:lpstr>
      <vt:lpstr>Tipos de Monitores</vt:lpstr>
      <vt:lpstr>Monitor de Tubo de Rayo Càtodico</vt:lpstr>
      <vt:lpstr>Funcionamiento del monitor CRT</vt:lpstr>
      <vt:lpstr>Máscaras y rejillas </vt:lpstr>
      <vt:lpstr>Frecuencia de escaneado (kHz) y vertical o refresco (Hz) </vt:lpstr>
      <vt:lpstr>Controles de ajuste en CRT</vt:lpstr>
      <vt:lpstr>Monitor  LCD </vt:lpstr>
      <vt:lpstr>Cómo funciona LCD</vt:lpstr>
      <vt:lpstr>Estructura  LCD</vt:lpstr>
      <vt:lpstr>Tiempo de respuesta</vt:lpstr>
      <vt:lpstr>Tipos de LCD</vt:lpstr>
      <vt:lpstr>Capas de una LCD</vt:lpstr>
      <vt:lpstr>Ventajas</vt:lpstr>
      <vt:lpstr>Monitor LED</vt:lpstr>
      <vt:lpstr>Capas del monitor LED</vt:lpstr>
      <vt:lpstr>Funcionamiento del Monitor LED</vt:lpstr>
      <vt:lpstr>Funcionamiento del Monitor LED</vt:lpstr>
      <vt:lpstr> Tipos de Pantallas LED </vt:lpstr>
      <vt:lpstr>Monitor de Plasma</vt:lpstr>
      <vt:lpstr>Principal Característica</vt:lpstr>
      <vt:lpstr>Funcionamiento de la pantalla de plasma</vt:lpstr>
      <vt:lpstr>Tecnologìas en Pantallas</vt:lpstr>
      <vt:lpstr>Tecnología OLED </vt:lpstr>
      <vt:lpstr>Tecnología AMOLED </vt:lpstr>
      <vt:lpstr>Tecnología TOUCH SCREEN </vt:lpstr>
      <vt:lpstr>Tipos de  Touch Screen </vt:lpstr>
      <vt:lpstr>Tecnología de RETINA </vt:lpstr>
      <vt:lpstr>Tecnología SMART </vt:lpstr>
      <vt:lpstr>Impresoras</vt:lpstr>
      <vt:lpstr>Impresoras de Aguja</vt:lpstr>
      <vt:lpstr>Impresora de Margarita</vt:lpstr>
      <vt:lpstr>Impresora de Matriz de Punto</vt:lpstr>
      <vt:lpstr>Impresora de Inyección de Tinta</vt:lpstr>
      <vt:lpstr>Tecnologías de Inyección de Tinta</vt:lpstr>
      <vt:lpstr>Impresora Láser</vt:lpstr>
      <vt:lpstr>Tecnologías de la impresora Láser</vt:lpstr>
      <vt:lpstr>Scanners</vt:lpstr>
      <vt:lpstr>Interfaz</vt:lpstr>
      <vt:lpstr>Método de entrega</vt:lpstr>
      <vt:lpstr>Tipos de métodos de entrega</vt:lpstr>
      <vt:lpstr>Tipos de métodos de entrega</vt:lpstr>
      <vt:lpstr>Tipos de métodos de entrega</vt:lpstr>
      <vt:lpstr>Tipos de métodos de entrega</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2</dc:title>
  <dc:creator>LAB D</dc:creator>
  <cp:lastModifiedBy>uaem</cp:lastModifiedBy>
  <cp:revision>228</cp:revision>
  <dcterms:created xsi:type="dcterms:W3CDTF">2013-01-31T17:05:53Z</dcterms:created>
  <dcterms:modified xsi:type="dcterms:W3CDTF">2017-10-16T21:05:03Z</dcterms:modified>
</cp:coreProperties>
</file>