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9" r:id="rId3"/>
    <p:sldId id="290" r:id="rId4"/>
    <p:sldId id="287" r:id="rId5"/>
    <p:sldId id="261" r:id="rId6"/>
    <p:sldId id="262" r:id="rId7"/>
    <p:sldId id="259" r:id="rId8"/>
    <p:sldId id="260" r:id="rId9"/>
    <p:sldId id="256" r:id="rId10"/>
    <p:sldId id="263" r:id="rId11"/>
    <p:sldId id="265" r:id="rId12"/>
    <p:sldId id="264" r:id="rId13"/>
    <p:sldId id="266" r:id="rId14"/>
    <p:sldId id="267" r:id="rId15"/>
    <p:sldId id="288"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4" r:id="rId32"/>
    <p:sldId id="285" r:id="rId3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18/10/2017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678246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18/10/2017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728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18/10/2017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3321027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6A17B59-0597-4A98-B95D-5ADABDC67833}" type="datetimeFigureOut">
              <a:rPr lang="es-ES" smtClean="0"/>
              <a:t>18/10/2017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36923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6A17B59-0597-4A98-B95D-5ADABDC67833}" type="datetimeFigureOut">
              <a:rPr lang="es-ES" smtClean="0"/>
              <a:t>18/10/2017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95913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76A17B59-0597-4A98-B95D-5ADABDC67833}" type="datetimeFigureOut">
              <a:rPr lang="es-ES" smtClean="0"/>
              <a:t>18/10/2017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71385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76A17B59-0597-4A98-B95D-5ADABDC67833}" type="datetimeFigureOut">
              <a:rPr lang="es-ES" smtClean="0"/>
              <a:t>18/10/2017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115358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76A17B59-0597-4A98-B95D-5ADABDC67833}" type="datetimeFigureOut">
              <a:rPr lang="es-ES" smtClean="0"/>
              <a:t>18/10/2017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1689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6A17B59-0597-4A98-B95D-5ADABDC67833}" type="datetimeFigureOut">
              <a:rPr lang="es-ES" smtClean="0"/>
              <a:t>18/10/2017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2165811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18/10/2017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69566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6A17B59-0597-4A98-B95D-5ADABDC67833}" type="datetimeFigureOut">
              <a:rPr lang="es-ES" smtClean="0"/>
              <a:t>18/10/2017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0EEDF7BB-3CF4-4537-9909-50D9BF21A042}" type="slidenum">
              <a:rPr lang="es-ES" smtClean="0"/>
              <a:t>‹Nº›</a:t>
            </a:fld>
            <a:endParaRPr lang="es-ES"/>
          </a:p>
        </p:txBody>
      </p:sp>
    </p:spTree>
    <p:extLst>
      <p:ext uri="{BB962C8B-B14F-4D97-AF65-F5344CB8AC3E}">
        <p14:creationId xmlns:p14="http://schemas.microsoft.com/office/powerpoint/2010/main" val="490095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A17B59-0597-4A98-B95D-5ADABDC67833}" type="datetimeFigureOut">
              <a:rPr lang="es-ES" smtClean="0"/>
              <a:t>18/10/2017</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EDF7BB-3CF4-4537-9909-50D9BF21A042}" type="slidenum">
              <a:rPr lang="es-ES" smtClean="0"/>
              <a:t>‹Nº›</a:t>
            </a:fld>
            <a:endParaRPr lang="es-ES"/>
          </a:p>
        </p:txBody>
      </p:sp>
    </p:spTree>
    <p:extLst>
      <p:ext uri="{BB962C8B-B14F-4D97-AF65-F5344CB8AC3E}">
        <p14:creationId xmlns:p14="http://schemas.microsoft.com/office/powerpoint/2010/main" val="850329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jpe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s.slideshare.net/MarcoAntonioCardozaFlores/geotecnia-diccionario-basic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211477" y="592299"/>
            <a:ext cx="9789859" cy="2246769"/>
          </a:xfrm>
          <a:prstGeom prst="rect">
            <a:avLst/>
          </a:prstGeom>
        </p:spPr>
        <p:txBody>
          <a:bodyPr wrap="none">
            <a:spAutoFit/>
          </a:bodyPr>
          <a:lstStyle/>
          <a:p>
            <a:pPr algn="ctr"/>
            <a:r>
              <a:rPr lang="es-ES" sz="2800" b="1" dirty="0" smtClean="0">
                <a:cs typeface="Arial" panose="020B0604020202020204" pitchFamily="34" charset="0"/>
              </a:rPr>
              <a:t>LICENCIATURA EN GEOLOGÍA AMBIENTAL Y RECURSOS HÍDRICOS</a:t>
            </a:r>
          </a:p>
          <a:p>
            <a:pPr algn="ctr"/>
            <a:endParaRPr lang="es-ES" sz="2800" b="1" dirty="0" smtClean="0">
              <a:cs typeface="Arial" panose="020B0604020202020204" pitchFamily="34" charset="0"/>
            </a:endParaRPr>
          </a:p>
          <a:p>
            <a:pPr algn="ctr"/>
            <a:endParaRPr lang="es-MX" sz="2800" b="1" dirty="0" smtClean="0">
              <a:cs typeface="Arial" panose="020B0604020202020204" pitchFamily="34" charset="0"/>
            </a:endParaRPr>
          </a:p>
          <a:p>
            <a:pPr algn="ctr"/>
            <a:r>
              <a:rPr lang="es-MX" sz="2800" b="1" dirty="0" smtClean="0">
                <a:cs typeface="Arial" panose="020B0604020202020204" pitchFamily="34" charset="0"/>
              </a:rPr>
              <a:t>ASIGNATURA: </a:t>
            </a:r>
            <a:r>
              <a:rPr lang="es-ES" sz="2800" b="1" dirty="0" smtClean="0"/>
              <a:t>GEOTECNIA </a:t>
            </a:r>
            <a:r>
              <a:rPr lang="es-ES" sz="2800" b="1" dirty="0" smtClean="0"/>
              <a:t>APLICADA</a:t>
            </a:r>
          </a:p>
          <a:p>
            <a:pPr algn="ctr"/>
            <a:r>
              <a:rPr lang="es-ES" sz="2800" b="1" dirty="0" smtClean="0"/>
              <a:t>Semestre en que se imparte: 4to</a:t>
            </a:r>
            <a:endParaRPr lang="es-ES" sz="2800" b="1" dirty="0" smtClean="0"/>
          </a:p>
        </p:txBody>
      </p:sp>
      <p:pic>
        <p:nvPicPr>
          <p:cNvPr id="6" name="Imagen 5"/>
          <p:cNvPicPr>
            <a:picLocks noChangeAspect="1"/>
          </p:cNvPicPr>
          <p:nvPr/>
        </p:nvPicPr>
        <p:blipFill>
          <a:blip r:embed="rId2"/>
          <a:stretch>
            <a:fillRect/>
          </a:stretch>
        </p:blipFill>
        <p:spPr>
          <a:xfrm>
            <a:off x="425341" y="3287460"/>
            <a:ext cx="1572272" cy="1346004"/>
          </a:xfrm>
          <a:prstGeom prst="rect">
            <a:avLst/>
          </a:prstGeom>
        </p:spPr>
      </p:pic>
      <p:sp>
        <p:nvSpPr>
          <p:cNvPr id="2" name="Rectángulo 1"/>
          <p:cNvSpPr/>
          <p:nvPr/>
        </p:nvSpPr>
        <p:spPr>
          <a:xfrm>
            <a:off x="2423043" y="3452630"/>
            <a:ext cx="3478261" cy="954107"/>
          </a:xfrm>
          <a:prstGeom prst="rect">
            <a:avLst/>
          </a:prstGeom>
        </p:spPr>
        <p:txBody>
          <a:bodyPr wrap="none">
            <a:spAutoFit/>
          </a:bodyPr>
          <a:lstStyle/>
          <a:p>
            <a:pPr algn="ctr"/>
            <a:r>
              <a:rPr lang="es-MX" sz="2800" b="1" dirty="0">
                <a:cs typeface="Arial" panose="020B0604020202020204" pitchFamily="34" charset="0"/>
              </a:rPr>
              <a:t>Facultad de </a:t>
            </a:r>
            <a:r>
              <a:rPr lang="es-MX" sz="2800" b="1" dirty="0" smtClean="0">
                <a:cs typeface="Arial" panose="020B0604020202020204" pitchFamily="34" charset="0"/>
              </a:rPr>
              <a:t>Geografía</a:t>
            </a:r>
          </a:p>
          <a:p>
            <a:pPr algn="ctr"/>
            <a:r>
              <a:rPr lang="es-ES" sz="2800" b="1" dirty="0" smtClean="0">
                <a:cs typeface="Arial" panose="020B0604020202020204" pitchFamily="34" charset="0"/>
              </a:rPr>
              <a:t>UAEM</a:t>
            </a:r>
            <a:endParaRPr lang="es-ES" sz="2800" b="1" dirty="0"/>
          </a:p>
        </p:txBody>
      </p:sp>
      <p:sp>
        <p:nvSpPr>
          <p:cNvPr id="3" name="CuadroTexto 2"/>
          <p:cNvSpPr txBox="1"/>
          <p:nvPr/>
        </p:nvSpPr>
        <p:spPr>
          <a:xfrm>
            <a:off x="4037431" y="5303520"/>
            <a:ext cx="3634135" cy="830997"/>
          </a:xfrm>
          <a:prstGeom prst="rect">
            <a:avLst/>
          </a:prstGeom>
          <a:noFill/>
        </p:spPr>
        <p:txBody>
          <a:bodyPr wrap="none" rtlCol="0">
            <a:spAutoFit/>
          </a:bodyPr>
          <a:lstStyle/>
          <a:p>
            <a:pPr algn="ctr"/>
            <a:r>
              <a:rPr lang="es-ES" sz="2400" b="1" dirty="0" smtClean="0"/>
              <a:t>Dr. Alexis Ordaz Hernández</a:t>
            </a:r>
          </a:p>
          <a:p>
            <a:pPr algn="ctr"/>
            <a:r>
              <a:rPr lang="es-ES" sz="2400" b="1" dirty="0" smtClean="0"/>
              <a:t>Octubre del 2017</a:t>
            </a:r>
            <a:endParaRPr lang="es-MX" sz="2400" b="1" dirty="0"/>
          </a:p>
        </p:txBody>
      </p:sp>
    </p:spTree>
    <p:extLst>
      <p:ext uri="{BB962C8B-B14F-4D97-AF65-F5344CB8AC3E}">
        <p14:creationId xmlns:p14="http://schemas.microsoft.com/office/powerpoint/2010/main" val="165437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4685587" y="35640"/>
            <a:ext cx="2013693" cy="461665"/>
          </a:xfrm>
          <a:prstGeom prst="rect">
            <a:avLst/>
          </a:prstGeom>
        </p:spPr>
        <p:txBody>
          <a:bodyPr wrap="none">
            <a:spAutoFit/>
          </a:bodyPr>
          <a:lstStyle/>
          <a:p>
            <a:pPr lvl="0"/>
            <a:r>
              <a:rPr lang="es-MX" sz="2400" b="1" dirty="0" smtClean="0">
                <a:latin typeface="Arial" panose="020B0604020202020204" pitchFamily="34" charset="0"/>
                <a:cs typeface="Arial" panose="020B0604020202020204" pitchFamily="34" charset="0"/>
              </a:rPr>
              <a:t>Definiciones</a:t>
            </a:r>
            <a:endParaRPr lang="es-ES" sz="2400" b="1" dirty="0" smtClean="0">
              <a:latin typeface="Arial" panose="020B0604020202020204" pitchFamily="34" charset="0"/>
              <a:cs typeface="Arial" panose="020B0604020202020204" pitchFamily="34" charset="0"/>
            </a:endParaRPr>
          </a:p>
        </p:txBody>
      </p:sp>
      <p:sp>
        <p:nvSpPr>
          <p:cNvPr id="2" name="CuadroTexto 1"/>
          <p:cNvSpPr txBox="1"/>
          <p:nvPr/>
        </p:nvSpPr>
        <p:spPr>
          <a:xfrm>
            <a:off x="77360" y="597023"/>
            <a:ext cx="11922382" cy="1938992"/>
          </a:xfrm>
          <a:prstGeom prst="rect">
            <a:avLst/>
          </a:prstGeom>
          <a:noFill/>
        </p:spPr>
        <p:txBody>
          <a:bodyPr wrap="square" rtlCol="0">
            <a:spAutoFit/>
          </a:bodyPr>
          <a:lstStyle/>
          <a:p>
            <a:pPr algn="just"/>
            <a:r>
              <a:rPr lang="es-MX" sz="2400" b="1" dirty="0" smtClean="0"/>
              <a:t>Arcilla</a:t>
            </a:r>
            <a:r>
              <a:rPr lang="es-MX" sz="2400" dirty="0" smtClean="0"/>
              <a:t>: suelo </a:t>
            </a:r>
            <a:r>
              <a:rPr lang="es-MX" sz="2400" dirty="0" err="1" smtClean="0"/>
              <a:t>finogranular</a:t>
            </a:r>
            <a:r>
              <a:rPr lang="es-MX" sz="2400" dirty="0" smtClean="0"/>
              <a:t>, o la porción </a:t>
            </a:r>
            <a:r>
              <a:rPr lang="es-MX" sz="2400" dirty="0" err="1" smtClean="0"/>
              <a:t>finogranular</a:t>
            </a:r>
            <a:r>
              <a:rPr lang="es-MX" sz="2400" dirty="0" smtClean="0"/>
              <a:t> de un suelo que puede presentar un comportamiento plástico dentro de un intervalo de contenido de humedad más o menos amplio, y que tiene una considerable resistencia al corte cuando se seca al aire. Este término ha sido utilizado para designar el conjunto de partículas de un suelo menores de 2 µm (5µm en algunos casos).</a:t>
            </a:r>
            <a:endParaRPr lang="es-MX" sz="2400" dirty="0"/>
          </a:p>
        </p:txBody>
      </p:sp>
      <p:sp>
        <p:nvSpPr>
          <p:cNvPr id="3" name="CuadroTexto 2"/>
          <p:cNvSpPr txBox="1"/>
          <p:nvPr/>
        </p:nvSpPr>
        <p:spPr>
          <a:xfrm>
            <a:off x="0" y="3553469"/>
            <a:ext cx="4895557" cy="3046988"/>
          </a:xfrm>
          <a:prstGeom prst="rect">
            <a:avLst/>
          </a:prstGeom>
          <a:noFill/>
        </p:spPr>
        <p:txBody>
          <a:bodyPr wrap="square" rtlCol="0">
            <a:spAutoFit/>
          </a:bodyPr>
          <a:lstStyle/>
          <a:p>
            <a:pPr algn="just"/>
            <a:r>
              <a:rPr lang="es-MX" sz="2400" b="1" dirty="0" smtClean="0"/>
              <a:t>Arcilla</a:t>
            </a:r>
            <a:r>
              <a:rPr lang="es-MX" sz="2400" dirty="0" smtClean="0"/>
              <a:t> </a:t>
            </a:r>
            <a:r>
              <a:rPr lang="es-MX" sz="2400" b="1" dirty="0" smtClean="0"/>
              <a:t>activa</a:t>
            </a:r>
            <a:r>
              <a:rPr lang="es-MX" sz="2400" dirty="0" smtClean="0"/>
              <a:t>: arcilla que puede presentar cambios grandes en su volumen y en su comportamiento mecánico en respuesta a los cambios en su contenido de humedad. Las arcillas activas presentan valores elevados de índice plástico y de potencial de expansión.</a:t>
            </a:r>
            <a:endParaRPr lang="es-MX" sz="2400" dirty="0"/>
          </a:p>
        </p:txBody>
      </p:sp>
      <p:pic>
        <p:nvPicPr>
          <p:cNvPr id="14" name="Imagen 13"/>
          <p:cNvPicPr>
            <a:picLocks noChangeAspect="1"/>
          </p:cNvPicPr>
          <p:nvPr/>
        </p:nvPicPr>
        <p:blipFill>
          <a:blip r:embed="rId2"/>
          <a:stretch>
            <a:fillRect/>
          </a:stretch>
        </p:blipFill>
        <p:spPr>
          <a:xfrm>
            <a:off x="5176912" y="2596866"/>
            <a:ext cx="6523743" cy="3272637"/>
          </a:xfrm>
          <a:prstGeom prst="rect">
            <a:avLst/>
          </a:prstGeom>
        </p:spPr>
      </p:pic>
    </p:spTree>
    <p:extLst>
      <p:ext uri="{BB962C8B-B14F-4D97-AF65-F5344CB8AC3E}">
        <p14:creationId xmlns:p14="http://schemas.microsoft.com/office/powerpoint/2010/main" val="7681074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4685587" y="35640"/>
            <a:ext cx="2013693" cy="461665"/>
          </a:xfrm>
          <a:prstGeom prst="rect">
            <a:avLst/>
          </a:prstGeom>
        </p:spPr>
        <p:txBody>
          <a:bodyPr wrap="none">
            <a:spAutoFit/>
          </a:bodyPr>
          <a:lstStyle/>
          <a:p>
            <a:pPr lvl="0"/>
            <a:r>
              <a:rPr lang="es-MX" sz="2400" b="1" dirty="0" smtClean="0">
                <a:latin typeface="Arial" panose="020B0604020202020204" pitchFamily="34" charset="0"/>
                <a:cs typeface="Arial" panose="020B0604020202020204" pitchFamily="34" charset="0"/>
              </a:rPr>
              <a:t>Definiciones</a:t>
            </a:r>
            <a:endParaRPr lang="es-ES" sz="2400" b="1" dirty="0" smtClean="0">
              <a:latin typeface="Arial" panose="020B0604020202020204" pitchFamily="34" charset="0"/>
              <a:cs typeface="Arial" panose="020B0604020202020204" pitchFamily="34" charset="0"/>
            </a:endParaRPr>
          </a:p>
        </p:txBody>
      </p:sp>
      <p:sp>
        <p:nvSpPr>
          <p:cNvPr id="3" name="CuadroTexto 2"/>
          <p:cNvSpPr txBox="1"/>
          <p:nvPr/>
        </p:nvSpPr>
        <p:spPr>
          <a:xfrm>
            <a:off x="149644" y="631527"/>
            <a:ext cx="8851975" cy="461665"/>
          </a:xfrm>
          <a:prstGeom prst="rect">
            <a:avLst/>
          </a:prstGeom>
          <a:noFill/>
        </p:spPr>
        <p:txBody>
          <a:bodyPr wrap="none" rtlCol="0">
            <a:spAutoFit/>
          </a:bodyPr>
          <a:lstStyle/>
          <a:p>
            <a:r>
              <a:rPr lang="es-MX" sz="2400" b="1" dirty="0" smtClean="0"/>
              <a:t>Bioturbación</a:t>
            </a:r>
            <a:r>
              <a:rPr lang="es-MX" sz="2400" dirty="0" smtClean="0"/>
              <a:t>: alteración de un depósito por la acción de organismos. </a:t>
            </a:r>
            <a:endParaRPr lang="es-MX" sz="2400" dirty="0"/>
          </a:p>
        </p:txBody>
      </p:sp>
      <p:sp>
        <p:nvSpPr>
          <p:cNvPr id="7" name="CuadroTexto 6"/>
          <p:cNvSpPr txBox="1"/>
          <p:nvPr/>
        </p:nvSpPr>
        <p:spPr>
          <a:xfrm>
            <a:off x="149643" y="1093192"/>
            <a:ext cx="11765691" cy="830997"/>
          </a:xfrm>
          <a:prstGeom prst="rect">
            <a:avLst/>
          </a:prstGeom>
          <a:noFill/>
        </p:spPr>
        <p:txBody>
          <a:bodyPr wrap="square" rtlCol="0">
            <a:spAutoFit/>
          </a:bodyPr>
          <a:lstStyle/>
          <a:p>
            <a:r>
              <a:rPr lang="es-MX" sz="2400" b="1" dirty="0" smtClean="0"/>
              <a:t>Bloque</a:t>
            </a:r>
            <a:r>
              <a:rPr lang="es-MX" sz="2400" dirty="0" smtClean="0"/>
              <a:t>: fragmento de roca, que puede estar redondeado por abrasión o meteorización, cuyo diámetro es mayor de 25 cm.</a:t>
            </a:r>
            <a:endParaRPr lang="es-MX" sz="2400" dirty="0"/>
          </a:p>
        </p:txBody>
      </p:sp>
      <p:pic>
        <p:nvPicPr>
          <p:cNvPr id="8" name="Imagen 7"/>
          <p:cNvPicPr>
            <a:picLocks noChangeAspect="1"/>
          </p:cNvPicPr>
          <p:nvPr/>
        </p:nvPicPr>
        <p:blipFill rotWithShape="1">
          <a:blip r:embed="rId2"/>
          <a:srcRect l="328" t="21759" r="52780" b="47912"/>
          <a:stretch/>
        </p:blipFill>
        <p:spPr>
          <a:xfrm>
            <a:off x="2546541" y="1924189"/>
            <a:ext cx="7371182" cy="4937302"/>
          </a:xfrm>
          <a:prstGeom prst="rect">
            <a:avLst/>
          </a:prstGeom>
        </p:spPr>
      </p:pic>
    </p:spTree>
    <p:extLst>
      <p:ext uri="{BB962C8B-B14F-4D97-AF65-F5344CB8AC3E}">
        <p14:creationId xmlns:p14="http://schemas.microsoft.com/office/powerpoint/2010/main" val="2104479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4685587" y="35640"/>
            <a:ext cx="2013693" cy="461665"/>
          </a:xfrm>
          <a:prstGeom prst="rect">
            <a:avLst/>
          </a:prstGeom>
        </p:spPr>
        <p:txBody>
          <a:bodyPr wrap="none">
            <a:spAutoFit/>
          </a:bodyPr>
          <a:lstStyle/>
          <a:p>
            <a:pPr lvl="0"/>
            <a:r>
              <a:rPr lang="es-MX" sz="2400" b="1" dirty="0" smtClean="0">
                <a:latin typeface="Arial" panose="020B0604020202020204" pitchFamily="34" charset="0"/>
                <a:cs typeface="Arial" panose="020B0604020202020204" pitchFamily="34" charset="0"/>
              </a:rPr>
              <a:t>Definiciones</a:t>
            </a:r>
            <a:endParaRPr lang="es-ES" sz="2400" b="1" dirty="0" smtClean="0">
              <a:latin typeface="Arial" panose="020B0604020202020204" pitchFamily="34" charset="0"/>
              <a:cs typeface="Arial" panose="020B0604020202020204" pitchFamily="34" charset="0"/>
            </a:endParaRPr>
          </a:p>
        </p:txBody>
      </p:sp>
      <p:pic>
        <p:nvPicPr>
          <p:cNvPr id="3" name="Imagen 2"/>
          <p:cNvPicPr>
            <a:picLocks noChangeAspect="1"/>
          </p:cNvPicPr>
          <p:nvPr/>
        </p:nvPicPr>
        <p:blipFill rotWithShape="1">
          <a:blip r:embed="rId2"/>
          <a:srcRect t="5928" r="51689" b="62544"/>
          <a:stretch/>
        </p:blipFill>
        <p:spPr>
          <a:xfrm>
            <a:off x="3966580" y="1086943"/>
            <a:ext cx="3451705" cy="2292361"/>
          </a:xfrm>
          <a:prstGeom prst="rect">
            <a:avLst/>
          </a:prstGeom>
        </p:spPr>
      </p:pic>
      <p:sp>
        <p:nvSpPr>
          <p:cNvPr id="2" name="CuadroTexto 1"/>
          <p:cNvSpPr txBox="1"/>
          <p:nvPr/>
        </p:nvSpPr>
        <p:spPr>
          <a:xfrm>
            <a:off x="208377" y="532945"/>
            <a:ext cx="11983623" cy="553998"/>
          </a:xfrm>
          <a:prstGeom prst="rect">
            <a:avLst/>
          </a:prstGeom>
          <a:noFill/>
        </p:spPr>
        <p:txBody>
          <a:bodyPr wrap="square" rtlCol="0">
            <a:spAutoFit/>
          </a:bodyPr>
          <a:lstStyle/>
          <a:p>
            <a:pPr algn="just"/>
            <a:r>
              <a:rPr lang="es-MX" sz="1500" b="1" dirty="0" smtClean="0"/>
              <a:t>Cárcava</a:t>
            </a:r>
            <a:r>
              <a:rPr lang="es-MX" sz="1500" dirty="0" smtClean="0"/>
              <a:t>: canal formado en la superficie del terreno por la acción del agua; las cárcavas son rasgos típicos de erosión lineal, cuyas dimensiones son del orden de decenas de metros de longitud y del orden de decímetros a metros en sección transversal. </a:t>
            </a:r>
            <a:r>
              <a:rPr lang="es-MX" sz="1500" dirty="0" err="1" smtClean="0"/>
              <a:t>C.f.</a:t>
            </a:r>
            <a:r>
              <a:rPr lang="es-MX" sz="1500" dirty="0" smtClean="0"/>
              <a:t> surco.</a:t>
            </a:r>
            <a:endParaRPr lang="es-MX" sz="1500" dirty="0"/>
          </a:p>
        </p:txBody>
      </p:sp>
      <p:sp>
        <p:nvSpPr>
          <p:cNvPr id="7" name="CuadroTexto 6"/>
          <p:cNvSpPr txBox="1"/>
          <p:nvPr/>
        </p:nvSpPr>
        <p:spPr>
          <a:xfrm>
            <a:off x="208377" y="3379304"/>
            <a:ext cx="5586786" cy="323165"/>
          </a:xfrm>
          <a:prstGeom prst="rect">
            <a:avLst/>
          </a:prstGeom>
          <a:noFill/>
        </p:spPr>
        <p:txBody>
          <a:bodyPr wrap="none" rtlCol="0">
            <a:spAutoFit/>
          </a:bodyPr>
          <a:lstStyle/>
          <a:p>
            <a:r>
              <a:rPr lang="es-MX" sz="1500" b="1" dirty="0" smtClean="0"/>
              <a:t>Carga</a:t>
            </a:r>
            <a:r>
              <a:rPr lang="es-MX" sz="1500" dirty="0" smtClean="0"/>
              <a:t>: fuerza total que actúa sobre el terreno o sobre una estructura.</a:t>
            </a:r>
            <a:endParaRPr lang="es-MX" sz="1500" dirty="0"/>
          </a:p>
        </p:txBody>
      </p:sp>
      <p:pic>
        <p:nvPicPr>
          <p:cNvPr id="8" name="Imagen 7"/>
          <p:cNvPicPr>
            <a:picLocks noChangeAspect="1"/>
          </p:cNvPicPr>
          <p:nvPr/>
        </p:nvPicPr>
        <p:blipFill rotWithShape="1">
          <a:blip r:embed="rId2"/>
          <a:srcRect t="65328" r="55488" b="-1"/>
          <a:stretch/>
        </p:blipFill>
        <p:spPr>
          <a:xfrm>
            <a:off x="7418285" y="3540886"/>
            <a:ext cx="4160642" cy="3298140"/>
          </a:xfrm>
          <a:prstGeom prst="rect">
            <a:avLst/>
          </a:prstGeom>
        </p:spPr>
      </p:pic>
      <p:sp>
        <p:nvSpPr>
          <p:cNvPr id="9" name="CuadroTexto 8"/>
          <p:cNvSpPr txBox="1"/>
          <p:nvPr/>
        </p:nvSpPr>
        <p:spPr>
          <a:xfrm>
            <a:off x="79843" y="4656002"/>
            <a:ext cx="7338442" cy="1015663"/>
          </a:xfrm>
          <a:prstGeom prst="rect">
            <a:avLst/>
          </a:prstGeom>
          <a:noFill/>
        </p:spPr>
        <p:txBody>
          <a:bodyPr wrap="square" rtlCol="0">
            <a:spAutoFit/>
          </a:bodyPr>
          <a:lstStyle/>
          <a:p>
            <a:pPr algn="just"/>
            <a:r>
              <a:rPr lang="es-MX" sz="1500" b="1" dirty="0" smtClean="0"/>
              <a:t>Carta</a:t>
            </a:r>
            <a:r>
              <a:rPr lang="es-MX" sz="1500" dirty="0" smtClean="0"/>
              <a:t> </a:t>
            </a:r>
            <a:r>
              <a:rPr lang="es-MX" sz="1500" b="1" dirty="0" smtClean="0"/>
              <a:t>de plasticidad AASHTO</a:t>
            </a:r>
            <a:r>
              <a:rPr lang="es-MX" sz="1500" dirty="0" smtClean="0"/>
              <a:t>: gráfico auxiliar para la discriminación de los diferentes grupos de suelos </a:t>
            </a:r>
            <a:r>
              <a:rPr lang="es-MX" sz="1500" dirty="0" err="1" smtClean="0"/>
              <a:t>finogranulares</a:t>
            </a:r>
            <a:r>
              <a:rPr lang="es-MX" sz="1500" dirty="0" smtClean="0"/>
              <a:t> en la clasificación de la AASHTO, a partir de la relación entre su límite líquido y su índice de plasticidad.</a:t>
            </a:r>
          </a:p>
          <a:p>
            <a:pPr algn="just"/>
            <a:endParaRPr lang="es-MX" sz="1500" dirty="0"/>
          </a:p>
        </p:txBody>
      </p:sp>
    </p:spTree>
    <p:extLst>
      <p:ext uri="{BB962C8B-B14F-4D97-AF65-F5344CB8AC3E}">
        <p14:creationId xmlns:p14="http://schemas.microsoft.com/office/powerpoint/2010/main" val="3013929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4685587" y="35640"/>
            <a:ext cx="2013693" cy="461665"/>
          </a:xfrm>
          <a:prstGeom prst="rect">
            <a:avLst/>
          </a:prstGeom>
        </p:spPr>
        <p:txBody>
          <a:bodyPr wrap="none">
            <a:spAutoFit/>
          </a:bodyPr>
          <a:lstStyle/>
          <a:p>
            <a:pPr lvl="0"/>
            <a:r>
              <a:rPr lang="es-MX" sz="2400" b="1" dirty="0" smtClean="0">
                <a:latin typeface="Arial" panose="020B0604020202020204" pitchFamily="34" charset="0"/>
                <a:cs typeface="Arial" panose="020B0604020202020204" pitchFamily="34" charset="0"/>
              </a:rPr>
              <a:t>Definiciones</a:t>
            </a:r>
            <a:endParaRPr lang="es-ES" sz="2400" b="1" dirty="0" smtClean="0">
              <a:latin typeface="Arial" panose="020B0604020202020204" pitchFamily="34" charset="0"/>
              <a:cs typeface="Arial" panose="020B0604020202020204" pitchFamily="34" charset="0"/>
            </a:endParaRPr>
          </a:p>
        </p:txBody>
      </p:sp>
      <p:pic>
        <p:nvPicPr>
          <p:cNvPr id="2" name="Imagen 1"/>
          <p:cNvPicPr>
            <a:picLocks noChangeAspect="1"/>
          </p:cNvPicPr>
          <p:nvPr/>
        </p:nvPicPr>
        <p:blipFill rotWithShape="1">
          <a:blip r:embed="rId2"/>
          <a:srcRect l="1" t="26560" r="52220" b="22118"/>
          <a:stretch/>
        </p:blipFill>
        <p:spPr>
          <a:xfrm>
            <a:off x="3888586" y="2156234"/>
            <a:ext cx="3607694" cy="3743664"/>
          </a:xfrm>
          <a:prstGeom prst="rect">
            <a:avLst/>
          </a:prstGeom>
        </p:spPr>
      </p:pic>
      <p:sp>
        <p:nvSpPr>
          <p:cNvPr id="3" name="CuadroTexto 2"/>
          <p:cNvSpPr txBox="1"/>
          <p:nvPr/>
        </p:nvSpPr>
        <p:spPr>
          <a:xfrm>
            <a:off x="0" y="642312"/>
            <a:ext cx="12192000" cy="553998"/>
          </a:xfrm>
          <a:prstGeom prst="rect">
            <a:avLst/>
          </a:prstGeom>
          <a:noFill/>
        </p:spPr>
        <p:txBody>
          <a:bodyPr wrap="square" rtlCol="0">
            <a:spAutoFit/>
          </a:bodyPr>
          <a:lstStyle/>
          <a:p>
            <a:pPr algn="just"/>
            <a:r>
              <a:rPr lang="es-MX" sz="1500" b="1" dirty="0" smtClean="0"/>
              <a:t>Depósito</a:t>
            </a:r>
            <a:r>
              <a:rPr lang="es-MX" sz="1500" dirty="0" smtClean="0"/>
              <a:t> </a:t>
            </a:r>
            <a:r>
              <a:rPr lang="es-MX" sz="1500" b="1" dirty="0" err="1" smtClean="0"/>
              <a:t>coluvial</a:t>
            </a:r>
            <a:r>
              <a:rPr lang="es-MX" sz="1500" dirty="0" smtClean="0"/>
              <a:t>: acumulación de material transportado y depositado por el agua de escorrentía. Normalmente estos depósitos están formados por arenas y gravas y se encuentran en las laderas y en las vaguadas de las corrientes efímeras.</a:t>
            </a:r>
            <a:endParaRPr lang="es-MX" sz="1500" dirty="0"/>
          </a:p>
        </p:txBody>
      </p:sp>
      <p:sp>
        <p:nvSpPr>
          <p:cNvPr id="6" name="CuadroTexto 5"/>
          <p:cNvSpPr txBox="1"/>
          <p:nvPr/>
        </p:nvSpPr>
        <p:spPr>
          <a:xfrm>
            <a:off x="0" y="1341317"/>
            <a:ext cx="12192000" cy="784830"/>
          </a:xfrm>
          <a:prstGeom prst="rect">
            <a:avLst/>
          </a:prstGeom>
          <a:noFill/>
        </p:spPr>
        <p:txBody>
          <a:bodyPr wrap="square" rtlCol="0">
            <a:spAutoFit/>
          </a:bodyPr>
          <a:lstStyle/>
          <a:p>
            <a:pPr algn="just"/>
            <a:r>
              <a:rPr lang="es-MX" sz="1500" b="1" dirty="0" smtClean="0"/>
              <a:t>Depósito de ladera: </a:t>
            </a:r>
            <a:r>
              <a:rPr lang="es-MX" sz="1500" dirty="0" smtClean="0"/>
              <a:t>acumulación de material transportado y depositado en una ladera, por la acción predominante de la gravedad como producto final de movimientos de masa. Normalmente estos depósitos están formados por una matriz de limo que encierra gravas, cantos y bloques de roca en su interior. Los depósitos de ladera son conocidos también como depósitos gravitacionales.</a:t>
            </a:r>
            <a:endParaRPr lang="es-MX" sz="1500" dirty="0"/>
          </a:p>
        </p:txBody>
      </p:sp>
      <p:sp>
        <p:nvSpPr>
          <p:cNvPr id="8" name="CuadroTexto 7"/>
          <p:cNvSpPr txBox="1"/>
          <p:nvPr/>
        </p:nvSpPr>
        <p:spPr>
          <a:xfrm>
            <a:off x="0" y="6310685"/>
            <a:ext cx="12192000" cy="646331"/>
          </a:xfrm>
          <a:prstGeom prst="rect">
            <a:avLst/>
          </a:prstGeom>
          <a:noFill/>
        </p:spPr>
        <p:txBody>
          <a:bodyPr wrap="square" rtlCol="0">
            <a:spAutoFit/>
          </a:bodyPr>
          <a:lstStyle/>
          <a:p>
            <a:r>
              <a:rPr lang="es-MX" b="1" dirty="0" smtClean="0"/>
              <a:t>Depósito de suelo </a:t>
            </a:r>
            <a:r>
              <a:rPr lang="es-MX" b="1" dirty="0" err="1" smtClean="0"/>
              <a:t>sobreconsolidado</a:t>
            </a:r>
            <a:r>
              <a:rPr lang="es-MX" dirty="0" smtClean="0"/>
              <a:t>: depósito de suelo ha estado sometido a un esfuerzo efectivo mayor que el esfuerzo debido a la sobrecarga actual</a:t>
            </a:r>
            <a:r>
              <a:rPr lang="es-MX" sz="1500" dirty="0" smtClean="0"/>
              <a:t>.</a:t>
            </a:r>
            <a:endParaRPr lang="es-MX" sz="1500" dirty="0"/>
          </a:p>
        </p:txBody>
      </p:sp>
    </p:spTree>
    <p:extLst>
      <p:ext uri="{BB962C8B-B14F-4D97-AF65-F5344CB8AC3E}">
        <p14:creationId xmlns:p14="http://schemas.microsoft.com/office/powerpoint/2010/main" val="20502417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4"/>
          <p:cNvSpPr/>
          <p:nvPr/>
        </p:nvSpPr>
        <p:spPr>
          <a:xfrm>
            <a:off x="4685587" y="35640"/>
            <a:ext cx="2013693" cy="461665"/>
          </a:xfrm>
          <a:prstGeom prst="rect">
            <a:avLst/>
          </a:prstGeom>
        </p:spPr>
        <p:txBody>
          <a:bodyPr wrap="none">
            <a:spAutoFit/>
          </a:bodyPr>
          <a:lstStyle/>
          <a:p>
            <a:pPr lvl="0"/>
            <a:r>
              <a:rPr lang="es-MX" sz="2400" b="1" dirty="0" smtClean="0">
                <a:latin typeface="Arial" panose="020B0604020202020204" pitchFamily="34" charset="0"/>
                <a:cs typeface="Arial" panose="020B0604020202020204" pitchFamily="34" charset="0"/>
              </a:rPr>
              <a:t>Definiciones</a:t>
            </a:r>
            <a:endParaRPr lang="es-ES" sz="2400" b="1" dirty="0" smtClean="0">
              <a:latin typeface="Arial" panose="020B0604020202020204" pitchFamily="34" charset="0"/>
              <a:cs typeface="Arial" panose="020B0604020202020204" pitchFamily="34" charset="0"/>
            </a:endParaRPr>
          </a:p>
        </p:txBody>
      </p:sp>
      <p:sp>
        <p:nvSpPr>
          <p:cNvPr id="3" name="CuadroTexto 2"/>
          <p:cNvSpPr txBox="1"/>
          <p:nvPr/>
        </p:nvSpPr>
        <p:spPr>
          <a:xfrm>
            <a:off x="0" y="500548"/>
            <a:ext cx="12093261" cy="1323439"/>
          </a:xfrm>
          <a:prstGeom prst="rect">
            <a:avLst/>
          </a:prstGeom>
          <a:noFill/>
        </p:spPr>
        <p:txBody>
          <a:bodyPr wrap="square" rtlCol="0">
            <a:spAutoFit/>
          </a:bodyPr>
          <a:lstStyle/>
          <a:p>
            <a:pPr algn="just"/>
            <a:r>
              <a:rPr lang="es-MX" sz="2000" b="1" dirty="0" smtClean="0"/>
              <a:t>Erosión en masa</a:t>
            </a:r>
            <a:r>
              <a:rPr lang="es-MX" sz="2000" dirty="0" smtClean="0"/>
              <a:t>: término genérico que incluye todos los procesos en los que los materiales de los suelos y rocas fallan y se mueven en una masa pendiente abajo por efecto de la atracción gravitacionales. Se usa como sinónimo del término erosión gravitacional. </a:t>
            </a:r>
            <a:r>
              <a:rPr lang="es-MX" sz="2000" i="1" dirty="0" err="1" smtClean="0"/>
              <a:t>C.f.</a:t>
            </a:r>
            <a:r>
              <a:rPr lang="es-MX" sz="2000" i="1" dirty="0" smtClean="0"/>
              <a:t> deslizamiento plano, deslizamiento profundo, desgarre, deslizamiento somero.</a:t>
            </a:r>
            <a:endParaRPr lang="es-MX" sz="2000" i="1" dirty="0"/>
          </a:p>
        </p:txBody>
      </p:sp>
      <p:sp>
        <p:nvSpPr>
          <p:cNvPr id="7" name="CuadroTexto 6"/>
          <p:cNvSpPr txBox="1"/>
          <p:nvPr/>
        </p:nvSpPr>
        <p:spPr>
          <a:xfrm>
            <a:off x="0" y="1793869"/>
            <a:ext cx="6362165" cy="400110"/>
          </a:xfrm>
          <a:prstGeom prst="rect">
            <a:avLst/>
          </a:prstGeom>
          <a:noFill/>
        </p:spPr>
        <p:txBody>
          <a:bodyPr wrap="square" rtlCol="0">
            <a:spAutoFit/>
          </a:bodyPr>
          <a:lstStyle/>
          <a:p>
            <a:r>
              <a:rPr lang="es-MX" sz="2000" b="1" dirty="0" smtClean="0"/>
              <a:t>Erosión</a:t>
            </a:r>
            <a:r>
              <a:rPr lang="es-MX" sz="2000" dirty="0" smtClean="0"/>
              <a:t> </a:t>
            </a:r>
            <a:r>
              <a:rPr lang="es-MX" sz="2000" b="1" dirty="0" smtClean="0"/>
              <a:t>litoral</a:t>
            </a:r>
            <a:r>
              <a:rPr lang="es-MX" sz="2000" dirty="0" smtClean="0"/>
              <a:t>: que afecta la línea de costa.</a:t>
            </a:r>
            <a:endParaRPr lang="es-MX" sz="2000" dirty="0"/>
          </a:p>
        </p:txBody>
      </p:sp>
      <p:graphicFrame>
        <p:nvGraphicFramePr>
          <p:cNvPr id="12" name="Object 2">
            <a:hlinkClick r:id="" action="ppaction://ole?verb=0"/>
          </p:cNvPr>
          <p:cNvGraphicFramePr>
            <a:graphicFrameLocks/>
          </p:cNvGraphicFramePr>
          <p:nvPr>
            <p:extLst>
              <p:ext uri="{D42A27DB-BD31-4B8C-83A1-F6EECF244321}">
                <p14:modId xmlns:p14="http://schemas.microsoft.com/office/powerpoint/2010/main" val="4130541522"/>
              </p:ext>
            </p:extLst>
          </p:nvPr>
        </p:nvGraphicFramePr>
        <p:xfrm>
          <a:off x="451230" y="2132573"/>
          <a:ext cx="4416984" cy="4680604"/>
        </p:xfrm>
        <a:graphic>
          <a:graphicData uri="http://schemas.openxmlformats.org/presentationml/2006/ole">
            <mc:AlternateContent xmlns:mc="http://schemas.openxmlformats.org/markup-compatibility/2006">
              <mc:Choice xmlns:v="urn:schemas-microsoft-com:vml" Requires="v">
                <p:oleObj spid="_x0000_s1052" name="PHOTO-PAINT Image" r:id="rId3" imgW="5296986" imgH="3601828" progId="CPaint5">
                  <p:embed/>
                </p:oleObj>
              </mc:Choice>
              <mc:Fallback>
                <p:oleObj name="PHOTO-PAINT Image" r:id="rId3" imgW="5296986" imgH="3601828" progId="CPaint5">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230" y="2132573"/>
                        <a:ext cx="4416984" cy="4680604"/>
                      </a:xfrm>
                      <a:prstGeom prst="rect">
                        <a:avLst/>
                      </a:prstGeom>
                      <a:noFill/>
                      <a:ln>
                        <a:noFill/>
                      </a:ln>
                      <a:effectLst>
                        <a:outerShdw dist="107763" dir="8100000" algn="ctr" rotWithShape="0">
                          <a:srgbClr val="808080">
                            <a:alpha val="50000"/>
                          </a:srgbClr>
                        </a:outerShdw>
                      </a:effectLst>
                    </p:spPr>
                  </p:pic>
                </p:oleObj>
              </mc:Fallback>
            </mc:AlternateContent>
          </a:graphicData>
        </a:graphic>
      </p:graphicFrame>
      <p:pic>
        <p:nvPicPr>
          <p:cNvPr id="13" name="Picture 13" descr="LG00068"/>
          <p:cNvPicPr preferRelativeResize="0">
            <a:picLocks noGrp="1" noChangeArrowheads="1"/>
          </p:cNvPicPr>
          <p:nvPr>
            <p:ph sz="half" idx="4294967295"/>
          </p:nvPr>
        </p:nvPicPr>
        <p:blipFill>
          <a:blip r:embed="rId5">
            <a:lum bright="10000" contrast="-20000"/>
            <a:extLst>
              <a:ext uri="{28A0092B-C50C-407E-A947-70E740481C1C}">
                <a14:useLocalDpi xmlns:a14="http://schemas.microsoft.com/office/drawing/2010/main" val="0"/>
              </a:ext>
            </a:extLst>
          </a:blip>
          <a:srcRect/>
          <a:stretch>
            <a:fillRect/>
          </a:stretch>
        </p:blipFill>
        <p:spPr>
          <a:xfrm>
            <a:off x="6528768" y="2177396"/>
            <a:ext cx="4993531" cy="4680604"/>
          </a:xfrm>
          <a:effectLst>
            <a:outerShdw dist="107763" dir="2700000" algn="ctr" rotWithShape="0">
              <a:srgbClr val="808080">
                <a:alpha val="50000"/>
              </a:srgbClr>
            </a:outerShdw>
          </a:effectLst>
        </p:spPr>
      </p:pic>
    </p:spTree>
    <p:extLst>
      <p:ext uri="{BB962C8B-B14F-4D97-AF65-F5344CB8AC3E}">
        <p14:creationId xmlns:p14="http://schemas.microsoft.com/office/powerpoint/2010/main" val="38704836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0"/>
            <a:ext cx="12028868" cy="646331"/>
          </a:xfrm>
          <a:prstGeom prst="rect">
            <a:avLst/>
          </a:prstGeom>
          <a:noFill/>
        </p:spPr>
        <p:txBody>
          <a:bodyPr wrap="square" rtlCol="0">
            <a:spAutoFit/>
          </a:bodyPr>
          <a:lstStyle/>
          <a:p>
            <a:pPr algn="just"/>
            <a:r>
              <a:rPr lang="es-MX" b="1" dirty="0" smtClean="0"/>
              <a:t>Erosión superficial</a:t>
            </a:r>
            <a:r>
              <a:rPr lang="es-MX" dirty="0" smtClean="0"/>
              <a:t>: conjunto de procesos de arranque y transporte de materiales de la corteza terrestre en los que éstos son removidos de la superficie del terreno por la acción de la lluvia y del agua de escorrentía.</a:t>
            </a:r>
            <a:r>
              <a:rPr lang="es-MX" i="1" dirty="0" smtClean="0"/>
              <a:t> </a:t>
            </a:r>
            <a:r>
              <a:rPr lang="es-MX" i="1" dirty="0" err="1" smtClean="0"/>
              <a:t>C.f.</a:t>
            </a:r>
            <a:r>
              <a:rPr lang="es-MX" i="1" dirty="0" smtClean="0"/>
              <a:t> cárcavas, surcos.</a:t>
            </a:r>
            <a:endParaRPr lang="es-MX" i="1" dirty="0"/>
          </a:p>
        </p:txBody>
      </p:sp>
      <p:sp>
        <p:nvSpPr>
          <p:cNvPr id="5" name="CuadroTexto 4"/>
          <p:cNvSpPr txBox="1"/>
          <p:nvPr/>
        </p:nvSpPr>
        <p:spPr>
          <a:xfrm>
            <a:off x="167423" y="3478953"/>
            <a:ext cx="11861445" cy="3693319"/>
          </a:xfrm>
          <a:prstGeom prst="rect">
            <a:avLst/>
          </a:prstGeom>
          <a:noFill/>
        </p:spPr>
        <p:txBody>
          <a:bodyPr wrap="square" rtlCol="0">
            <a:spAutoFit/>
          </a:bodyPr>
          <a:lstStyle/>
          <a:p>
            <a:pPr algn="just"/>
            <a:r>
              <a:rPr lang="es-MX" b="1" dirty="0" smtClean="0"/>
              <a:t>Escala de Mercalli</a:t>
            </a:r>
            <a:r>
              <a:rPr lang="es-MX" dirty="0" smtClean="0"/>
              <a:t>: conjunto de índices numéricos utilizado para describir los efectos de un terremoto sobre las personas y sobre las estructuras; cada grado de la escala de Mercalli se distingue por un numeral romano de I a XII que corresponden a la siguiente descripción:</a:t>
            </a:r>
          </a:p>
          <a:p>
            <a:pPr algn="just"/>
            <a:r>
              <a:rPr lang="es-MX" b="1" dirty="0" smtClean="0"/>
              <a:t>I </a:t>
            </a:r>
            <a:r>
              <a:rPr lang="es-MX" dirty="0" smtClean="0"/>
              <a:t>El sismo no es perceptible, o sólo lo es en circunstancias particularmente favorables. Algunas veces puede apreciarse pequeñas oscilaciones en los cuerpos de agua, de los árboles o de objetos colgantes. Algunos animales pueden presentar señales de alarma.</a:t>
            </a:r>
          </a:p>
          <a:p>
            <a:pPr algn="just"/>
            <a:r>
              <a:rPr lang="es-MX" b="1" dirty="0" smtClean="0"/>
              <a:t>II </a:t>
            </a:r>
            <a:r>
              <a:rPr lang="es-MX" dirty="0" smtClean="0"/>
              <a:t>El sismo es percibido solamente por personas sensibles o nerviosas en pisos altos. Se aprecia la oscilación de árboles y objetos colgantes. Algunos animales presentan señales de alarma.</a:t>
            </a:r>
          </a:p>
          <a:p>
            <a:pPr algn="just"/>
            <a:r>
              <a:rPr lang="es-MX" b="1" dirty="0" smtClean="0"/>
              <a:t>III</a:t>
            </a:r>
            <a:r>
              <a:rPr lang="es-MX" dirty="0" smtClean="0"/>
              <a:t> El sismo es percibido en el interior de las edificaciones por varias personas; algunas veces no es percibido en un principio como un sismo. Los objetos colgantes oscilan ligeramente. La sensación es similar a la que produce el paso de camiones en la vecindad o de un camión pesado que pase a cierta distancia. Los vehículos parados alcanzan a balancearse.</a:t>
            </a:r>
          </a:p>
          <a:p>
            <a:pPr algn="ctr"/>
            <a:r>
              <a:rPr lang="es-ES" b="1" i="1" dirty="0" smtClean="0"/>
              <a:t>____Continúa____</a:t>
            </a:r>
            <a:endParaRPr lang="es-MX" b="1" i="1" dirty="0" smtClean="0"/>
          </a:p>
          <a:p>
            <a:pPr algn="just"/>
            <a:endParaRPr lang="es-MX"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423" y="622185"/>
            <a:ext cx="4713668" cy="2856768"/>
          </a:xfrm>
          <a:prstGeom prst="rect">
            <a:avLst/>
          </a:prstGeom>
        </p:spPr>
      </p:pic>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8073" y="646331"/>
            <a:ext cx="5087155" cy="2861525"/>
          </a:xfrm>
          <a:prstGeom prst="rect">
            <a:avLst/>
          </a:prstGeom>
        </p:spPr>
      </p:pic>
    </p:spTree>
    <p:extLst>
      <p:ext uri="{BB962C8B-B14F-4D97-AF65-F5344CB8AC3E}">
        <p14:creationId xmlns:p14="http://schemas.microsoft.com/office/powerpoint/2010/main" val="35994677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4378053" y="17196"/>
            <a:ext cx="3823483" cy="461665"/>
          </a:xfrm>
          <a:prstGeom prst="rect">
            <a:avLst/>
          </a:prstGeom>
        </p:spPr>
        <p:txBody>
          <a:bodyPr wrap="none">
            <a:spAutoFit/>
          </a:bodyPr>
          <a:lstStyle/>
          <a:p>
            <a:pPr lvl="0"/>
            <a:r>
              <a:rPr lang="es-MX" sz="2400" b="1" dirty="0" smtClean="0">
                <a:latin typeface="Arial" panose="020B0604020202020204" pitchFamily="34" charset="0"/>
                <a:cs typeface="Arial" panose="020B0604020202020204" pitchFamily="34" charset="0"/>
              </a:rPr>
              <a:t>Antecedentes históricos</a:t>
            </a:r>
            <a:endParaRPr lang="es-ES" dirty="0" smtClean="0">
              <a:latin typeface="Arial" panose="020B0604020202020204" pitchFamily="34" charset="0"/>
              <a:cs typeface="Arial" panose="020B0604020202020204" pitchFamily="34" charset="0"/>
            </a:endParaRPr>
          </a:p>
        </p:txBody>
      </p:sp>
      <p:pic>
        <p:nvPicPr>
          <p:cNvPr id="6" name="Imagen 5"/>
          <p:cNvPicPr>
            <a:picLocks noChangeAspect="1"/>
          </p:cNvPicPr>
          <p:nvPr/>
        </p:nvPicPr>
        <p:blipFill>
          <a:blip r:embed="rId2"/>
          <a:stretch>
            <a:fillRect/>
          </a:stretch>
        </p:blipFill>
        <p:spPr>
          <a:xfrm>
            <a:off x="1915855" y="514501"/>
            <a:ext cx="8607733" cy="6101013"/>
          </a:xfrm>
          <a:prstGeom prst="rect">
            <a:avLst/>
          </a:prstGeom>
        </p:spPr>
      </p:pic>
    </p:spTree>
    <p:extLst>
      <p:ext uri="{BB962C8B-B14F-4D97-AF65-F5344CB8AC3E}">
        <p14:creationId xmlns:p14="http://schemas.microsoft.com/office/powerpoint/2010/main" val="41992999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2743200" y="552682"/>
            <a:ext cx="7349835" cy="6305318"/>
          </a:xfrm>
          <a:prstGeom prst="rect">
            <a:avLst/>
          </a:prstGeom>
        </p:spPr>
      </p:pic>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p:cNvSpPr/>
          <p:nvPr/>
        </p:nvSpPr>
        <p:spPr>
          <a:xfrm>
            <a:off x="4378053" y="17196"/>
            <a:ext cx="3823483" cy="461665"/>
          </a:xfrm>
          <a:prstGeom prst="rect">
            <a:avLst/>
          </a:prstGeom>
        </p:spPr>
        <p:txBody>
          <a:bodyPr wrap="none">
            <a:spAutoFit/>
          </a:bodyPr>
          <a:lstStyle/>
          <a:p>
            <a:pPr lvl="0"/>
            <a:r>
              <a:rPr lang="es-MX" sz="2400" b="1" dirty="0" smtClean="0">
                <a:latin typeface="Arial" panose="020B0604020202020204" pitchFamily="34" charset="0"/>
                <a:cs typeface="Arial" panose="020B0604020202020204" pitchFamily="34" charset="0"/>
              </a:rPr>
              <a:t>Antecedentes históricos</a:t>
            </a:r>
            <a:endParaRPr lang="es-E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192124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p:cNvSpPr/>
          <p:nvPr/>
        </p:nvSpPr>
        <p:spPr>
          <a:xfrm>
            <a:off x="4378053" y="17196"/>
            <a:ext cx="3517310" cy="461665"/>
          </a:xfrm>
          <a:prstGeom prst="rect">
            <a:avLst/>
          </a:prstGeom>
        </p:spPr>
        <p:txBody>
          <a:bodyPr wrap="none">
            <a:spAutoFit/>
          </a:bodyPr>
          <a:lstStyle/>
          <a:p>
            <a:pPr lvl="0"/>
            <a:r>
              <a:rPr lang="es-ES" sz="2400" b="1" dirty="0" smtClean="0">
                <a:latin typeface="Arial" panose="020B0604020202020204" pitchFamily="34" charset="0"/>
                <a:cs typeface="Arial" panose="020B0604020202020204" pitchFamily="34" charset="0"/>
              </a:rPr>
              <a:t>Retos y oportunidades</a:t>
            </a:r>
          </a:p>
        </p:txBody>
      </p:sp>
      <p:sp>
        <p:nvSpPr>
          <p:cNvPr id="2" name="Rectángulo 1"/>
          <p:cNvSpPr/>
          <p:nvPr/>
        </p:nvSpPr>
        <p:spPr>
          <a:xfrm>
            <a:off x="224588" y="647110"/>
            <a:ext cx="11678653" cy="4862870"/>
          </a:xfrm>
          <a:prstGeom prst="rect">
            <a:avLst/>
          </a:prstGeom>
        </p:spPr>
        <p:txBody>
          <a:bodyPr wrap="square">
            <a:spAutoFit/>
          </a:bodyPr>
          <a:lstStyle/>
          <a:p>
            <a:pPr marL="457200" indent="-457200" algn="just">
              <a:buFont typeface="Wingdings" panose="05000000000000000000" pitchFamily="2" charset="2"/>
              <a:buChar char="v"/>
            </a:pPr>
            <a:r>
              <a:rPr lang="es-ES" sz="2600" b="0" i="0" u="none" strike="noStrike" baseline="0" dirty="0" smtClean="0"/>
              <a:t>La Mecánica de Suelos nos sirve de herramienta para el diseño de obras de Ingeniería, como cimentaciones de edificaciones, puentes, obras viales, estructuras hidráulicas.</a:t>
            </a:r>
          </a:p>
          <a:p>
            <a:pPr marL="457200" indent="-457200" algn="just">
              <a:buFont typeface="Wingdings" panose="05000000000000000000" pitchFamily="2" charset="2"/>
              <a:buChar char="v"/>
            </a:pPr>
            <a:endParaRPr lang="es-ES" sz="2600" b="0" i="0" u="none" strike="noStrike" baseline="0" dirty="0" smtClean="0"/>
          </a:p>
          <a:p>
            <a:pPr marL="457200" indent="-457200" algn="just">
              <a:buFont typeface="Wingdings" panose="05000000000000000000" pitchFamily="2" charset="2"/>
              <a:buChar char="v"/>
            </a:pPr>
            <a:endParaRPr lang="es-ES" sz="2600" b="0" i="0" u="none" strike="noStrike" baseline="0" dirty="0" smtClean="0"/>
          </a:p>
          <a:p>
            <a:pPr marL="457200" indent="-457200" algn="just">
              <a:buFont typeface="Wingdings" panose="05000000000000000000" pitchFamily="2" charset="2"/>
              <a:buChar char="v"/>
            </a:pPr>
            <a:r>
              <a:rPr lang="es-ES" sz="2600" dirty="0"/>
              <a:t>Debido a que la Mecánica de Suelos no es una ciencia netamente analítica ya que </a:t>
            </a:r>
            <a:r>
              <a:rPr lang="es-ES" sz="2600" dirty="0" smtClean="0"/>
              <a:t>cuenta mucho </a:t>
            </a:r>
            <a:r>
              <a:rPr lang="es-ES" sz="2600" dirty="0"/>
              <a:t>el criterio del ingeniero para dar solución a los problemas, se debe fundamentar </a:t>
            </a:r>
            <a:r>
              <a:rPr lang="es-ES" sz="2600" dirty="0" smtClean="0"/>
              <a:t>en conocimientos </a:t>
            </a:r>
            <a:r>
              <a:rPr lang="es-ES" sz="2600" dirty="0"/>
              <a:t>empíricos modernos, que junto con la experiencia personal dan solución a </a:t>
            </a:r>
            <a:r>
              <a:rPr lang="es-ES" sz="2600" dirty="0" smtClean="0"/>
              <a:t>los problemas</a:t>
            </a:r>
            <a:r>
              <a:rPr lang="es-ES" sz="2600" dirty="0"/>
              <a:t>. Por lo anterior debemos tener en cuenta que a medida que avancen </a:t>
            </a:r>
            <a:r>
              <a:rPr lang="es-ES" sz="2600" dirty="0" smtClean="0"/>
              <a:t>las investigaciones </a:t>
            </a:r>
            <a:r>
              <a:rPr lang="es-ES" sz="2600" dirty="0"/>
              <a:t>aparecerán nuevas técnicas de la Mecánica de Suelos</a:t>
            </a:r>
            <a:r>
              <a:rPr lang="es-ES" sz="2600" dirty="0" smtClean="0"/>
              <a:t>.</a:t>
            </a:r>
          </a:p>
          <a:p>
            <a:pPr algn="just"/>
            <a:endParaRPr lang="es-ES" sz="2400" dirty="0"/>
          </a:p>
        </p:txBody>
      </p:sp>
    </p:spTree>
    <p:extLst>
      <p:ext uri="{BB962C8B-B14F-4D97-AF65-F5344CB8AC3E}">
        <p14:creationId xmlns:p14="http://schemas.microsoft.com/office/powerpoint/2010/main" val="9177687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6"/>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
        <p:nvSpPr>
          <p:cNvPr id="10" name="Rectángulo 9"/>
          <p:cNvSpPr/>
          <p:nvPr/>
        </p:nvSpPr>
        <p:spPr>
          <a:xfrm>
            <a:off x="0" y="480717"/>
            <a:ext cx="299473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OPORTUNIDADES</a:t>
            </a:r>
          </a:p>
        </p:txBody>
      </p:sp>
      <p:sp>
        <p:nvSpPr>
          <p:cNvPr id="2" name="CuadroTexto 1"/>
          <p:cNvSpPr txBox="1"/>
          <p:nvPr/>
        </p:nvSpPr>
        <p:spPr>
          <a:xfrm>
            <a:off x="596349" y="1330766"/>
            <a:ext cx="11357112" cy="3693319"/>
          </a:xfrm>
          <a:prstGeom prst="rect">
            <a:avLst/>
          </a:prstGeom>
          <a:noFill/>
        </p:spPr>
        <p:txBody>
          <a:bodyPr wrap="square" rtlCol="0">
            <a:spAutoFit/>
          </a:bodyPr>
          <a:lstStyle/>
          <a:p>
            <a:pPr marL="342900" indent="-342900">
              <a:buAutoNum type="arabicPeriod"/>
            </a:pPr>
            <a:r>
              <a:rPr lang="es-MX" sz="2600" dirty="0" smtClean="0"/>
              <a:t>Dónde situar una obra pública o instalación industrial para que su emplazamiento sea geológicamente seguro y constructivamente económico.</a:t>
            </a:r>
          </a:p>
          <a:p>
            <a:pPr marL="342900" indent="-342900">
              <a:buAutoNum type="arabicPeriod"/>
            </a:pPr>
            <a:endParaRPr lang="es-MX" sz="2600" dirty="0" smtClean="0"/>
          </a:p>
          <a:p>
            <a:pPr marL="342900" indent="-342900">
              <a:buAutoNum type="arabicPeriod"/>
            </a:pPr>
            <a:r>
              <a:rPr lang="es-MX" sz="2600" dirty="0" smtClean="0"/>
              <a:t>Por dónde trazar una vía de comunicación o una conducción para que las condiciones geológicas sean favorables.</a:t>
            </a:r>
          </a:p>
          <a:p>
            <a:pPr marL="342900" indent="-342900">
              <a:buAutoNum type="arabicPeriod"/>
            </a:pPr>
            <a:endParaRPr lang="es-MX" sz="2600" dirty="0" smtClean="0"/>
          </a:p>
          <a:p>
            <a:pPr marL="342900" indent="-342900">
              <a:buAutoNum type="arabicPeriod"/>
            </a:pPr>
            <a:r>
              <a:rPr lang="es-MX" sz="2600" dirty="0" smtClean="0"/>
              <a:t>En qué condiciones geológico-técnicas debe cimentarse un edificio.</a:t>
            </a:r>
          </a:p>
          <a:p>
            <a:pPr marL="342900" indent="-342900">
              <a:buAutoNum type="arabicPeriod"/>
            </a:pPr>
            <a:endParaRPr lang="es-MX" sz="2600" dirty="0" smtClean="0"/>
          </a:p>
          <a:p>
            <a:pPr marL="342900" indent="-342900">
              <a:buAutoNum type="arabicPeriod"/>
            </a:pPr>
            <a:r>
              <a:rPr lang="es-MX" sz="2600" dirty="0" smtClean="0"/>
              <a:t>Cómo excavar un talud para que sea estable y constructivamente económico.</a:t>
            </a:r>
            <a:endParaRPr lang="es-MX" sz="2600" dirty="0"/>
          </a:p>
        </p:txBody>
      </p:sp>
    </p:spTree>
    <p:extLst>
      <p:ext uri="{BB962C8B-B14F-4D97-AF65-F5344CB8AC3E}">
        <p14:creationId xmlns:p14="http://schemas.microsoft.com/office/powerpoint/2010/main" val="1334312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447822" y="1767416"/>
            <a:ext cx="9174051" cy="2862322"/>
          </a:xfrm>
          <a:prstGeom prst="rect">
            <a:avLst/>
          </a:prstGeom>
        </p:spPr>
        <p:txBody>
          <a:bodyPr wrap="square">
            <a:spAutoFit/>
          </a:bodyPr>
          <a:lstStyle/>
          <a:p>
            <a:r>
              <a:rPr lang="es-MX" sz="3000" b="1" dirty="0">
                <a:cs typeface="Arial" panose="020B0604020202020204" pitchFamily="34" charset="0"/>
              </a:rPr>
              <a:t>Conferencia 1. Introducción a la geotecnia aplicada</a:t>
            </a:r>
            <a:endParaRPr lang="es-ES" sz="3000" dirty="0">
              <a:cs typeface="Arial" panose="020B0604020202020204" pitchFamily="34" charset="0"/>
            </a:endParaRPr>
          </a:p>
          <a:p>
            <a:endParaRPr lang="es-MX" sz="3000" dirty="0" smtClean="0">
              <a:cs typeface="Arial" panose="020B0604020202020204" pitchFamily="34" charset="0"/>
            </a:endParaRPr>
          </a:p>
          <a:p>
            <a:r>
              <a:rPr lang="es-MX" sz="3000" dirty="0">
                <a:cs typeface="Arial" panose="020B0604020202020204" pitchFamily="34" charset="0"/>
              </a:rPr>
              <a:t> Contenidos de la conferencia:</a:t>
            </a:r>
            <a:endParaRPr lang="es-ES" sz="3000" dirty="0">
              <a:cs typeface="Arial" panose="020B0604020202020204" pitchFamily="34" charset="0"/>
            </a:endParaRPr>
          </a:p>
          <a:p>
            <a:pPr marL="285750" lvl="0" indent="-285750">
              <a:buFont typeface="Arial" panose="020B0604020202020204" pitchFamily="34" charset="0"/>
              <a:buChar char="•"/>
            </a:pPr>
            <a:r>
              <a:rPr lang="es-MX" sz="3000" dirty="0">
                <a:cs typeface="Arial" panose="020B0604020202020204" pitchFamily="34" charset="0"/>
              </a:rPr>
              <a:t>Definiciones</a:t>
            </a:r>
            <a:endParaRPr lang="es-ES" sz="3000" dirty="0">
              <a:cs typeface="Arial" panose="020B0604020202020204" pitchFamily="34" charset="0"/>
            </a:endParaRPr>
          </a:p>
          <a:p>
            <a:pPr marL="285750" lvl="0" indent="-285750">
              <a:buFont typeface="Arial" panose="020B0604020202020204" pitchFamily="34" charset="0"/>
              <a:buChar char="•"/>
            </a:pPr>
            <a:r>
              <a:rPr lang="es-MX" sz="3000" dirty="0">
                <a:cs typeface="Arial" panose="020B0604020202020204" pitchFamily="34" charset="0"/>
              </a:rPr>
              <a:t>Antecedentes históricos.</a:t>
            </a:r>
            <a:endParaRPr lang="es-ES" sz="3000" dirty="0">
              <a:cs typeface="Arial" panose="020B0604020202020204" pitchFamily="34" charset="0"/>
            </a:endParaRPr>
          </a:p>
          <a:p>
            <a:pPr marL="285750" lvl="0" indent="-285750">
              <a:buFont typeface="Arial" panose="020B0604020202020204" pitchFamily="34" charset="0"/>
              <a:buChar char="•"/>
            </a:pPr>
            <a:r>
              <a:rPr lang="es-ES" sz="3000" dirty="0">
                <a:cs typeface="Arial" panose="020B0604020202020204" pitchFamily="34" charset="0"/>
              </a:rPr>
              <a:t>Oportunidades y </a:t>
            </a:r>
            <a:r>
              <a:rPr lang="es-ES" sz="3000" dirty="0" smtClean="0">
                <a:cs typeface="Arial" panose="020B0604020202020204" pitchFamily="34" charset="0"/>
              </a:rPr>
              <a:t>Retos</a:t>
            </a:r>
          </a:p>
        </p:txBody>
      </p:sp>
      <p:sp>
        <p:nvSpPr>
          <p:cNvPr id="6" name="Rectángulo 5"/>
          <p:cNvSpPr/>
          <p:nvPr/>
        </p:nvSpPr>
        <p:spPr>
          <a:xfrm>
            <a:off x="0" y="617234"/>
            <a:ext cx="11296356" cy="477054"/>
          </a:xfrm>
          <a:prstGeom prst="rect">
            <a:avLst/>
          </a:prstGeom>
        </p:spPr>
        <p:txBody>
          <a:bodyPr wrap="square">
            <a:spAutoFit/>
          </a:bodyPr>
          <a:lstStyle/>
          <a:p>
            <a:pPr algn="ctr"/>
            <a:r>
              <a:rPr lang="es-MX" sz="2500" b="1" dirty="0">
                <a:cs typeface="Arial" panose="020B0604020202020204" pitchFamily="34" charset="0"/>
              </a:rPr>
              <a:t>UNIDAD 1. </a:t>
            </a:r>
            <a:r>
              <a:rPr lang="es-ES" sz="2500" b="1" dirty="0"/>
              <a:t>PROPIEDADES GEOTECNICAS E IDENTIFICACION DEL </a:t>
            </a:r>
            <a:r>
              <a:rPr lang="es-ES" sz="2500" b="1" dirty="0" smtClean="0"/>
              <a:t>SUELO Y </a:t>
            </a:r>
            <a:r>
              <a:rPr lang="es-ES" sz="2500" b="1" dirty="0"/>
              <a:t>LAS ROCAS </a:t>
            </a:r>
            <a:endParaRPr lang="es-MX" sz="2500" dirty="0"/>
          </a:p>
        </p:txBody>
      </p:sp>
    </p:spTree>
    <p:extLst>
      <p:ext uri="{BB962C8B-B14F-4D97-AF65-F5344CB8AC3E}">
        <p14:creationId xmlns:p14="http://schemas.microsoft.com/office/powerpoint/2010/main" val="871014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1131194" y="1330766"/>
            <a:ext cx="9929611" cy="4662815"/>
          </a:xfrm>
          <a:prstGeom prst="rect">
            <a:avLst/>
          </a:prstGeom>
          <a:noFill/>
        </p:spPr>
        <p:txBody>
          <a:bodyPr wrap="square" rtlCol="0">
            <a:spAutoFit/>
          </a:bodyPr>
          <a:lstStyle/>
          <a:p>
            <a:pPr algn="just"/>
            <a:r>
              <a:rPr lang="es-MX" sz="2700" dirty="0" smtClean="0"/>
              <a:t>5. Cómo excavar un túnel o instalación subterránea para que sea estable.</a:t>
            </a:r>
          </a:p>
          <a:p>
            <a:pPr algn="just"/>
            <a:endParaRPr lang="es-MX" sz="2700" dirty="0" smtClean="0"/>
          </a:p>
          <a:p>
            <a:pPr algn="just"/>
            <a:r>
              <a:rPr lang="es-MX" sz="2700" dirty="0" smtClean="0"/>
              <a:t>6. Con qué tipo de materiales geológicos puede construirse una presa, terraplén, carretera, etc.</a:t>
            </a:r>
          </a:p>
          <a:p>
            <a:pPr algn="just"/>
            <a:endParaRPr lang="es-MX" sz="2700" dirty="0" smtClean="0"/>
          </a:p>
          <a:p>
            <a:pPr algn="just"/>
            <a:r>
              <a:rPr lang="es-MX" sz="2700" dirty="0" smtClean="0"/>
              <a:t>7. A qué tratamientos debe someterse el terreno para evitar o corregir filtraciones, hundimientos, asientos, desprendimientos, etc.</a:t>
            </a:r>
          </a:p>
          <a:p>
            <a:pPr algn="just"/>
            <a:endParaRPr lang="es-MX" sz="2700" dirty="0" smtClean="0"/>
          </a:p>
          <a:p>
            <a:pPr algn="just"/>
            <a:r>
              <a:rPr lang="es-MX" sz="2700" dirty="0" smtClean="0"/>
              <a:t>8. En qué tipo de materiales geológicos pueden almacenarse residuos tóxicos, urbanos o radiactivos.</a:t>
            </a:r>
            <a:endParaRPr lang="es-MX" sz="2700" dirty="0"/>
          </a:p>
        </p:txBody>
      </p:sp>
      <p:sp>
        <p:nvSpPr>
          <p:cNvPr id="9" name="Rectángulo 8"/>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
        <p:nvSpPr>
          <p:cNvPr id="10" name="Rectángulo 9"/>
          <p:cNvSpPr/>
          <p:nvPr/>
        </p:nvSpPr>
        <p:spPr>
          <a:xfrm>
            <a:off x="0" y="480717"/>
            <a:ext cx="299473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OPORTUNIDADES</a:t>
            </a:r>
          </a:p>
        </p:txBody>
      </p:sp>
    </p:spTree>
    <p:extLst>
      <p:ext uri="{BB962C8B-B14F-4D97-AF65-F5344CB8AC3E}">
        <p14:creationId xmlns:p14="http://schemas.microsoft.com/office/powerpoint/2010/main" val="41363895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1292099" y="1532587"/>
            <a:ext cx="9689217" cy="2862322"/>
          </a:xfrm>
          <a:prstGeom prst="rect">
            <a:avLst/>
          </a:prstGeom>
          <a:noFill/>
        </p:spPr>
        <p:txBody>
          <a:bodyPr wrap="square" rtlCol="0">
            <a:spAutoFit/>
          </a:bodyPr>
          <a:lstStyle/>
          <a:p>
            <a:pPr algn="just"/>
            <a:r>
              <a:rPr lang="es-MX" sz="2700" dirty="0" smtClean="0"/>
              <a:t>9. Cómo evitar, controlar o prevenir riesgos geológicos (terremotos, deslizamientos, etc.).</a:t>
            </a:r>
          </a:p>
          <a:p>
            <a:pPr algn="just"/>
            <a:endParaRPr lang="es-MX" sz="2700" dirty="0" smtClean="0"/>
          </a:p>
          <a:p>
            <a:pPr algn="just"/>
            <a:r>
              <a:rPr lang="es-MX" sz="2700" dirty="0" smtClean="0"/>
              <a:t>10. Qué criterios geológico-técnicos deben tenerse en cuenta en la ordenación territorial y urbana y en la mitigación de los impactos ambientales.</a:t>
            </a:r>
          </a:p>
          <a:p>
            <a:pPr algn="just"/>
            <a:endParaRPr lang="es-MX" dirty="0"/>
          </a:p>
        </p:txBody>
      </p:sp>
      <p:sp>
        <p:nvSpPr>
          <p:cNvPr id="8" name="Rectángulo 7"/>
          <p:cNvSpPr/>
          <p:nvPr/>
        </p:nvSpPr>
        <p:spPr>
          <a:xfrm>
            <a:off x="0" y="480717"/>
            <a:ext cx="299473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OPORTUNIDADES</a:t>
            </a:r>
          </a:p>
        </p:txBody>
      </p:sp>
      <p:sp>
        <p:nvSpPr>
          <p:cNvPr id="9" name="Rectángulo 8"/>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42535582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sp>
        <p:nvSpPr>
          <p:cNvPr id="5" name="Rectángulo 4"/>
          <p:cNvSpPr/>
          <p:nvPr/>
        </p:nvSpPr>
        <p:spPr>
          <a:xfrm>
            <a:off x="953035" y="2253802"/>
            <a:ext cx="10573555" cy="1477328"/>
          </a:xfrm>
          <a:prstGeom prst="rect">
            <a:avLst/>
          </a:prstGeom>
        </p:spPr>
        <p:txBody>
          <a:bodyPr wrap="square">
            <a:spAutoFit/>
          </a:bodyPr>
          <a:lstStyle/>
          <a:p>
            <a:pPr algn="just"/>
            <a:r>
              <a:rPr lang="es-MX" sz="3000" dirty="0"/>
              <a:t>La diversidad del medio geológico y la complejidad de sus procesos hacen que en las obras de ingeniería se deban resolver situaciones donde los factores geológicos son condicionantes de un proyecto.</a:t>
            </a:r>
          </a:p>
        </p:txBody>
      </p:sp>
      <p:sp>
        <p:nvSpPr>
          <p:cNvPr id="8" name="Rectángulo 7"/>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17772364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graphicFrame>
        <p:nvGraphicFramePr>
          <p:cNvPr id="3" name="Tabla 2"/>
          <p:cNvGraphicFramePr>
            <a:graphicFrameLocks noGrp="1"/>
          </p:cNvGraphicFramePr>
          <p:nvPr>
            <p:extLst>
              <p:ext uri="{D42A27DB-BD31-4B8C-83A1-F6EECF244321}">
                <p14:modId xmlns:p14="http://schemas.microsoft.com/office/powerpoint/2010/main" val="1532377622"/>
              </p:ext>
            </p:extLst>
          </p:nvPr>
        </p:nvGraphicFramePr>
        <p:xfrm>
          <a:off x="772732" y="1796773"/>
          <a:ext cx="10457645" cy="4320691"/>
        </p:xfrm>
        <a:graphic>
          <a:graphicData uri="http://schemas.openxmlformats.org/drawingml/2006/table">
            <a:tbl>
              <a:tblPr firstRow="1" bandRow="1">
                <a:tableStyleId>{93296810-A885-4BE3-A3E7-6D5BEEA58F35}</a:tableStyleId>
              </a:tblPr>
              <a:tblGrid>
                <a:gridCol w="2394837"/>
                <a:gridCol w="3259507"/>
                <a:gridCol w="4803301"/>
              </a:tblGrid>
              <a:tr h="416658">
                <a:tc>
                  <a:txBody>
                    <a:bodyPr/>
                    <a:lstStyle/>
                    <a:p>
                      <a:pPr algn="ctr"/>
                      <a:r>
                        <a:rPr lang="es-MX" sz="2000" dirty="0" smtClean="0"/>
                        <a:t>Litología</a:t>
                      </a:r>
                      <a:endParaRPr lang="es-MX" sz="2000" dirty="0"/>
                    </a:p>
                  </a:txBody>
                  <a:tcPr/>
                </a:tc>
                <a:tc>
                  <a:txBody>
                    <a:bodyPr/>
                    <a:lstStyle/>
                    <a:p>
                      <a:pPr algn="ctr"/>
                      <a:r>
                        <a:rPr lang="es-MX" sz="2000" dirty="0" smtClean="0"/>
                        <a:t>Factores característicos</a:t>
                      </a:r>
                      <a:endParaRPr lang="es-MX" sz="2000" dirty="0"/>
                    </a:p>
                  </a:txBody>
                  <a:tcPr/>
                </a:tc>
                <a:tc>
                  <a:txBody>
                    <a:bodyPr/>
                    <a:lstStyle/>
                    <a:p>
                      <a:pPr algn="ctr"/>
                      <a:r>
                        <a:rPr lang="es-MX" sz="2000" dirty="0" smtClean="0"/>
                        <a:t>Problemas geotécnicos</a:t>
                      </a:r>
                      <a:endParaRPr lang="es-MX" sz="2000" dirty="0"/>
                    </a:p>
                  </a:txBody>
                  <a:tcPr/>
                </a:tc>
              </a:tr>
              <a:tr h="719164">
                <a:tc>
                  <a:txBody>
                    <a:bodyPr/>
                    <a:lstStyle/>
                    <a:p>
                      <a:r>
                        <a:rPr lang="es-MX" sz="2000" dirty="0" smtClean="0"/>
                        <a:t>Rocas duras</a:t>
                      </a:r>
                      <a:endParaRPr lang="es-MX" sz="2000" dirty="0"/>
                    </a:p>
                  </a:txBody>
                  <a:tcPr/>
                </a:tc>
                <a:tc>
                  <a:txBody>
                    <a:bodyPr/>
                    <a:lstStyle/>
                    <a:p>
                      <a:pPr marL="285750" indent="-285750">
                        <a:buFontTx/>
                        <a:buChar char="-"/>
                      </a:pPr>
                      <a:r>
                        <a:rPr lang="es-MX" sz="2000" dirty="0" smtClean="0"/>
                        <a:t>Minerales duros y abrasivos.</a:t>
                      </a:r>
                    </a:p>
                  </a:txBody>
                  <a:tcPr/>
                </a:tc>
                <a:tc>
                  <a:txBody>
                    <a:bodyPr/>
                    <a:lstStyle/>
                    <a:p>
                      <a:pPr marL="285750" indent="-285750">
                        <a:buFontTx/>
                        <a:buChar char="-"/>
                      </a:pPr>
                      <a:r>
                        <a:rPr lang="es-MX" sz="2000" dirty="0" err="1" smtClean="0"/>
                        <a:t>Abrasividad</a:t>
                      </a:r>
                      <a:r>
                        <a:rPr lang="es-MX" sz="2000" baseline="0" dirty="0" smtClean="0"/>
                        <a:t> </a:t>
                      </a:r>
                    </a:p>
                    <a:p>
                      <a:pPr marL="285750" indent="-285750">
                        <a:buFontTx/>
                        <a:buChar char="-"/>
                      </a:pPr>
                      <a:r>
                        <a:rPr lang="es-MX" sz="2000" baseline="0" dirty="0" smtClean="0"/>
                        <a:t>Dificultad de arranque.</a:t>
                      </a:r>
                      <a:endParaRPr lang="es-MX" sz="2000" dirty="0"/>
                    </a:p>
                  </a:txBody>
                  <a:tcPr/>
                </a:tc>
              </a:tr>
              <a:tr h="1027377">
                <a:tc>
                  <a:txBody>
                    <a:bodyPr/>
                    <a:lstStyle/>
                    <a:p>
                      <a:r>
                        <a:rPr lang="es-MX" sz="2000" dirty="0" smtClean="0"/>
                        <a:t>Rocas blandas</a:t>
                      </a:r>
                      <a:endParaRPr lang="es-MX" sz="2000" dirty="0"/>
                    </a:p>
                  </a:txBody>
                  <a:tcPr/>
                </a:tc>
                <a:tc>
                  <a:txBody>
                    <a:bodyPr/>
                    <a:lstStyle/>
                    <a:p>
                      <a:pPr marL="285750" indent="-285750">
                        <a:buFontTx/>
                        <a:buChar char="-"/>
                      </a:pPr>
                      <a:r>
                        <a:rPr lang="es-MX" sz="2000" baseline="0" dirty="0" smtClean="0"/>
                        <a:t>Resistencia media a baja.</a:t>
                      </a:r>
                    </a:p>
                    <a:p>
                      <a:pPr marL="285750" indent="-285750">
                        <a:buFontTx/>
                        <a:buChar char="-"/>
                      </a:pPr>
                      <a:r>
                        <a:rPr lang="es-MX" sz="2000" baseline="0" dirty="0" smtClean="0"/>
                        <a:t>Minerales alterables.</a:t>
                      </a:r>
                      <a:endParaRPr lang="es-MX" sz="2000" dirty="0"/>
                    </a:p>
                  </a:txBody>
                  <a:tcPr/>
                </a:tc>
                <a:tc>
                  <a:txBody>
                    <a:bodyPr/>
                    <a:lstStyle/>
                    <a:p>
                      <a:pPr marL="285750" indent="-285750">
                        <a:buFontTx/>
                        <a:buChar char="-"/>
                      </a:pPr>
                      <a:r>
                        <a:rPr lang="es-MX" sz="2000" dirty="0" smtClean="0"/>
                        <a:t>Roturas en taludes</a:t>
                      </a:r>
                      <a:r>
                        <a:rPr lang="es-MX" sz="2000" baseline="0" dirty="0" smtClean="0"/>
                        <a:t> </a:t>
                      </a:r>
                    </a:p>
                    <a:p>
                      <a:pPr marL="285750" indent="-285750">
                        <a:buFontTx/>
                        <a:buChar char="-"/>
                      </a:pPr>
                      <a:r>
                        <a:rPr lang="es-MX" sz="2000" dirty="0" smtClean="0"/>
                        <a:t>Deformabilidad en túneles.</a:t>
                      </a:r>
                    </a:p>
                    <a:p>
                      <a:pPr marL="285750" indent="-285750">
                        <a:buFontTx/>
                        <a:buChar char="-"/>
                      </a:pPr>
                      <a:r>
                        <a:rPr lang="es-MX" sz="2000" dirty="0" smtClean="0"/>
                        <a:t>Cambio de propiedades con el tiempo.</a:t>
                      </a:r>
                      <a:endParaRPr lang="es-MX" sz="2000" dirty="0"/>
                    </a:p>
                  </a:txBody>
                  <a:tcPr/>
                </a:tc>
              </a:tr>
              <a:tr h="719164">
                <a:tc>
                  <a:txBody>
                    <a:bodyPr/>
                    <a:lstStyle/>
                    <a:p>
                      <a:r>
                        <a:rPr lang="es-MX" sz="2000" dirty="0" smtClean="0"/>
                        <a:t>Suelos duros</a:t>
                      </a:r>
                      <a:endParaRPr lang="es-MX" sz="2000" dirty="0"/>
                    </a:p>
                  </a:txBody>
                  <a:tcPr/>
                </a:tc>
                <a:tc>
                  <a:txBody>
                    <a:bodyPr/>
                    <a:lstStyle/>
                    <a:p>
                      <a:r>
                        <a:rPr lang="es-MX" sz="2000" dirty="0" smtClean="0"/>
                        <a:t>- Resistencia media a alta.</a:t>
                      </a:r>
                      <a:endParaRPr lang="es-MX" sz="2000" dirty="0"/>
                    </a:p>
                  </a:txBody>
                  <a:tcPr/>
                </a:tc>
                <a:tc>
                  <a:txBody>
                    <a:bodyPr/>
                    <a:lstStyle/>
                    <a:p>
                      <a:r>
                        <a:rPr lang="es-MX" sz="2000" dirty="0" smtClean="0"/>
                        <a:t>- Problemas</a:t>
                      </a:r>
                      <a:r>
                        <a:rPr lang="es-MX" sz="2000" baseline="0" dirty="0" smtClean="0"/>
                        <a:t> en cimentaciones con arcillas expansivas y estructuras </a:t>
                      </a:r>
                      <a:r>
                        <a:rPr lang="es-MX" sz="2000" baseline="0" dirty="0" err="1" smtClean="0"/>
                        <a:t>colapsables</a:t>
                      </a:r>
                      <a:r>
                        <a:rPr lang="es-MX" sz="2000" baseline="0" dirty="0" smtClean="0"/>
                        <a:t>.</a:t>
                      </a:r>
                      <a:endParaRPr lang="es-MX" sz="2000" dirty="0"/>
                    </a:p>
                  </a:txBody>
                  <a:tcPr/>
                </a:tc>
              </a:tr>
              <a:tr h="719164">
                <a:tc>
                  <a:txBody>
                    <a:bodyPr/>
                    <a:lstStyle/>
                    <a:p>
                      <a:r>
                        <a:rPr lang="es-MX" sz="2000" dirty="0" smtClean="0"/>
                        <a:t>Suelos blandos</a:t>
                      </a:r>
                      <a:endParaRPr lang="es-MX" sz="2000" dirty="0"/>
                    </a:p>
                  </a:txBody>
                  <a:tcPr/>
                </a:tc>
                <a:tc>
                  <a:txBody>
                    <a:bodyPr/>
                    <a:lstStyle/>
                    <a:p>
                      <a:r>
                        <a:rPr lang="es-MX" sz="2000" dirty="0" smtClean="0"/>
                        <a:t>- Resistencia baja a muy</a:t>
                      </a:r>
                      <a:r>
                        <a:rPr lang="es-MX" sz="2000" baseline="0" dirty="0" smtClean="0"/>
                        <a:t> baja</a:t>
                      </a:r>
                      <a:endParaRPr lang="es-MX" sz="2000" dirty="0"/>
                    </a:p>
                  </a:txBody>
                  <a:tcPr/>
                </a:tc>
                <a:tc>
                  <a:txBody>
                    <a:bodyPr/>
                    <a:lstStyle/>
                    <a:p>
                      <a:pPr marL="285750" indent="-285750">
                        <a:buFontTx/>
                        <a:buChar char="-"/>
                      </a:pPr>
                      <a:r>
                        <a:rPr lang="es-MX" sz="2000" dirty="0" smtClean="0"/>
                        <a:t>Asientos en cimentaciones</a:t>
                      </a:r>
                      <a:r>
                        <a:rPr lang="es-MX" sz="2000" baseline="0" dirty="0" smtClean="0"/>
                        <a:t> Roturas en taludes</a:t>
                      </a:r>
                      <a:endParaRPr lang="es-MX" sz="2000" dirty="0"/>
                    </a:p>
                  </a:txBody>
                  <a:tcPr/>
                </a:tc>
              </a:tr>
              <a:tr h="719164">
                <a:tc>
                  <a:txBody>
                    <a:bodyPr/>
                    <a:lstStyle/>
                    <a:p>
                      <a:r>
                        <a:rPr lang="es-MX" sz="2000" dirty="0" smtClean="0"/>
                        <a:t>Suelos orgánicos y </a:t>
                      </a:r>
                      <a:r>
                        <a:rPr lang="es-MX" sz="2000" dirty="0" err="1" smtClean="0"/>
                        <a:t>biogénicos</a:t>
                      </a:r>
                      <a:endParaRPr lang="es-MX" sz="2000" dirty="0"/>
                    </a:p>
                  </a:txBody>
                  <a:tcPr/>
                </a:tc>
                <a:tc>
                  <a:txBody>
                    <a:bodyPr/>
                    <a:lstStyle/>
                    <a:p>
                      <a:pPr marL="285750" indent="-285750">
                        <a:buFontTx/>
                        <a:buChar char="-"/>
                      </a:pPr>
                      <a:r>
                        <a:rPr lang="es-MX" sz="2000" dirty="0" smtClean="0"/>
                        <a:t>Alta compresibilidad.</a:t>
                      </a:r>
                    </a:p>
                    <a:p>
                      <a:pPr marL="285750" indent="-285750">
                        <a:buFontTx/>
                        <a:buChar char="-"/>
                      </a:pPr>
                      <a:r>
                        <a:rPr lang="es-MX" sz="2000" dirty="0" smtClean="0"/>
                        <a:t>Estructuras</a:t>
                      </a:r>
                      <a:r>
                        <a:rPr lang="es-MX" sz="2000" baseline="0" dirty="0" smtClean="0"/>
                        <a:t> </a:t>
                      </a:r>
                      <a:r>
                        <a:rPr lang="es-MX" sz="2000" baseline="0" dirty="0" err="1" smtClean="0"/>
                        <a:t>metaestables</a:t>
                      </a:r>
                      <a:r>
                        <a:rPr lang="es-MX" sz="2000" baseline="0" dirty="0" smtClean="0"/>
                        <a:t>.</a:t>
                      </a:r>
                      <a:endParaRPr lang="es-MX" sz="2000" dirty="0"/>
                    </a:p>
                  </a:txBody>
                  <a:tcPr/>
                </a:tc>
                <a:tc>
                  <a:txBody>
                    <a:bodyPr/>
                    <a:lstStyle/>
                    <a:p>
                      <a:r>
                        <a:rPr lang="es-MX" sz="2000" dirty="0" smtClean="0"/>
                        <a:t>- Subsidencia (Fotografía D) y colapsos.</a:t>
                      </a:r>
                      <a:endParaRPr lang="es-MX" sz="2000" dirty="0"/>
                    </a:p>
                  </a:txBody>
                  <a:tcPr/>
                </a:tc>
              </a:tr>
            </a:tbl>
          </a:graphicData>
        </a:graphic>
      </p:graphicFrame>
      <p:sp>
        <p:nvSpPr>
          <p:cNvPr id="5" name="CuadroTexto 4"/>
          <p:cNvSpPr txBox="1"/>
          <p:nvPr/>
        </p:nvSpPr>
        <p:spPr>
          <a:xfrm>
            <a:off x="1751525" y="938691"/>
            <a:ext cx="8500057" cy="430887"/>
          </a:xfrm>
          <a:prstGeom prst="rect">
            <a:avLst/>
          </a:prstGeom>
          <a:noFill/>
        </p:spPr>
        <p:txBody>
          <a:bodyPr wrap="square" rtlCol="0">
            <a:spAutoFit/>
          </a:bodyPr>
          <a:lstStyle/>
          <a:p>
            <a:r>
              <a:rPr lang="es-MX" sz="2200" b="1" dirty="0" smtClean="0">
                <a:solidFill>
                  <a:schemeClr val="accent6">
                    <a:lumMod val="75000"/>
                  </a:schemeClr>
                </a:solidFill>
              </a:rPr>
              <a:t>Influencia de la litología en el comportamiento geotécnico del terreno</a:t>
            </a:r>
            <a:endParaRPr lang="es-MX" sz="2200" b="1" dirty="0">
              <a:solidFill>
                <a:schemeClr val="accent6">
                  <a:lumMod val="75000"/>
                </a:schemeClr>
              </a:solidFill>
            </a:endParaRPr>
          </a:p>
        </p:txBody>
      </p:sp>
      <p:sp>
        <p:nvSpPr>
          <p:cNvPr id="8" name="Rectángulo 7"/>
          <p:cNvSpPr/>
          <p:nvPr/>
        </p:nvSpPr>
        <p:spPr>
          <a:xfrm>
            <a:off x="9147546" y="6400287"/>
            <a:ext cx="3044454" cy="646331"/>
          </a:xfrm>
          <a:prstGeom prst="rect">
            <a:avLst/>
          </a:prstGeom>
        </p:spPr>
        <p:txBody>
          <a:bodyPr wrap="square">
            <a:spAutoFit/>
          </a:bodyPr>
          <a:lstStyle/>
          <a:p>
            <a:pPr algn="just"/>
            <a:r>
              <a:rPr lang="es-ES" dirty="0"/>
              <a:t>Autor: González de Vallejo </a:t>
            </a:r>
          </a:p>
          <a:p>
            <a:endParaRPr lang="es-ES" dirty="0"/>
          </a:p>
        </p:txBody>
      </p:sp>
      <p:sp>
        <p:nvSpPr>
          <p:cNvPr id="9" name="Rectángulo 8"/>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11759732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pic>
        <p:nvPicPr>
          <p:cNvPr id="2" name="Imagen 1"/>
          <p:cNvPicPr>
            <a:picLocks noChangeAspect="1"/>
          </p:cNvPicPr>
          <p:nvPr/>
        </p:nvPicPr>
        <p:blipFill>
          <a:blip r:embed="rId2"/>
          <a:stretch>
            <a:fillRect/>
          </a:stretch>
        </p:blipFill>
        <p:spPr>
          <a:xfrm>
            <a:off x="1971120" y="514502"/>
            <a:ext cx="8293695" cy="6343498"/>
          </a:xfrm>
          <a:prstGeom prst="rect">
            <a:avLst/>
          </a:prstGeom>
        </p:spPr>
      </p:pic>
      <p:sp>
        <p:nvSpPr>
          <p:cNvPr id="8" name="Rectángulo 7"/>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1612833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sp>
        <p:nvSpPr>
          <p:cNvPr id="3" name="CuadroTexto 2"/>
          <p:cNvSpPr txBox="1"/>
          <p:nvPr/>
        </p:nvSpPr>
        <p:spPr>
          <a:xfrm>
            <a:off x="2168795" y="851746"/>
            <a:ext cx="5726568" cy="430887"/>
          </a:xfrm>
          <a:prstGeom prst="rect">
            <a:avLst/>
          </a:prstGeom>
          <a:noFill/>
        </p:spPr>
        <p:txBody>
          <a:bodyPr wrap="none" rtlCol="0">
            <a:spAutoFit/>
          </a:bodyPr>
          <a:lstStyle/>
          <a:p>
            <a:r>
              <a:rPr lang="es-MX" sz="2200" b="1" dirty="0" smtClean="0">
                <a:solidFill>
                  <a:schemeClr val="accent6">
                    <a:lumMod val="75000"/>
                  </a:schemeClr>
                </a:solidFill>
              </a:rPr>
              <a:t>Estructuras geológicas y problemas geotécnicos</a:t>
            </a:r>
            <a:endParaRPr lang="es-MX" sz="2200" b="1" dirty="0">
              <a:solidFill>
                <a:schemeClr val="accent6">
                  <a:lumMod val="75000"/>
                </a:schemeClr>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2339099294"/>
              </p:ext>
            </p:extLst>
          </p:nvPr>
        </p:nvGraphicFramePr>
        <p:xfrm>
          <a:off x="1094704" y="1621187"/>
          <a:ext cx="9994005" cy="4511040"/>
        </p:xfrm>
        <a:graphic>
          <a:graphicData uri="http://schemas.openxmlformats.org/drawingml/2006/table">
            <a:tbl>
              <a:tblPr firstRow="1" bandRow="1">
                <a:tableStyleId>{93296810-A885-4BE3-A3E7-6D5BEEA58F35}</a:tableStyleId>
              </a:tblPr>
              <a:tblGrid>
                <a:gridCol w="2550017"/>
                <a:gridCol w="3696237"/>
                <a:gridCol w="3747751"/>
              </a:tblGrid>
              <a:tr h="370840">
                <a:tc>
                  <a:txBody>
                    <a:bodyPr/>
                    <a:lstStyle/>
                    <a:p>
                      <a:r>
                        <a:rPr lang="es-MX" sz="2000" dirty="0" smtClean="0"/>
                        <a:t>Estructuras geológicas</a:t>
                      </a:r>
                      <a:endParaRPr lang="es-MX" sz="2000" dirty="0"/>
                    </a:p>
                  </a:txBody>
                  <a:tcPr/>
                </a:tc>
                <a:tc>
                  <a:txBody>
                    <a:bodyPr/>
                    <a:lstStyle/>
                    <a:p>
                      <a:r>
                        <a:rPr lang="es-MX" sz="2000" dirty="0" smtClean="0"/>
                        <a:t>Factores característicos</a:t>
                      </a:r>
                      <a:endParaRPr lang="es-MX" sz="2000" dirty="0"/>
                    </a:p>
                  </a:txBody>
                  <a:tcPr/>
                </a:tc>
                <a:tc>
                  <a:txBody>
                    <a:bodyPr/>
                    <a:lstStyle/>
                    <a:p>
                      <a:r>
                        <a:rPr lang="es-MX" sz="2000" dirty="0" smtClean="0"/>
                        <a:t>Problemas geotécnicos</a:t>
                      </a:r>
                      <a:endParaRPr lang="es-MX" sz="2000" dirty="0"/>
                    </a:p>
                  </a:txBody>
                  <a:tcPr/>
                </a:tc>
              </a:tr>
              <a:tr h="370840">
                <a:tc>
                  <a:txBody>
                    <a:bodyPr/>
                    <a:lstStyle/>
                    <a:p>
                      <a:r>
                        <a:rPr lang="es-MX" sz="2000" dirty="0" smtClean="0"/>
                        <a:t>Fallas</a:t>
                      </a:r>
                      <a:r>
                        <a:rPr lang="es-MX" sz="2000" baseline="0" dirty="0" smtClean="0"/>
                        <a:t> y fracturas</a:t>
                      </a:r>
                    </a:p>
                  </a:txBody>
                  <a:tcPr/>
                </a:tc>
                <a:tc>
                  <a:txBody>
                    <a:bodyPr/>
                    <a:lstStyle/>
                    <a:p>
                      <a:r>
                        <a:rPr lang="es-MX" sz="2000" dirty="0" smtClean="0"/>
                        <a:t>- Superficies muy continuas: espesor</a:t>
                      </a:r>
                      <a:r>
                        <a:rPr lang="es-MX" sz="2000" baseline="0" dirty="0" smtClean="0"/>
                        <a:t> variable.</a:t>
                      </a:r>
                      <a:endParaRPr lang="es-MX" sz="2000" dirty="0"/>
                    </a:p>
                  </a:txBody>
                  <a:tcPr/>
                </a:tc>
                <a:tc>
                  <a:txBody>
                    <a:bodyPr/>
                    <a:lstStyle/>
                    <a:p>
                      <a:r>
                        <a:rPr lang="es-MX" sz="2000" dirty="0" smtClean="0"/>
                        <a:t>Roturas, inestabilidades, acumulación de tensiones, filtraciones</a:t>
                      </a:r>
                      <a:r>
                        <a:rPr lang="es-MX" sz="2000" baseline="0" dirty="0" smtClean="0"/>
                        <a:t> y alteraciones.</a:t>
                      </a:r>
                      <a:endParaRPr lang="es-MX" sz="2000" dirty="0"/>
                    </a:p>
                  </a:txBody>
                  <a:tcPr/>
                </a:tc>
              </a:tr>
              <a:tr h="370840">
                <a:tc>
                  <a:txBody>
                    <a:bodyPr/>
                    <a:lstStyle/>
                    <a:p>
                      <a:r>
                        <a:rPr lang="es-MX" sz="2000" dirty="0" smtClean="0"/>
                        <a:t>Planos de estratificación</a:t>
                      </a:r>
                    </a:p>
                  </a:txBody>
                  <a:tcPr/>
                </a:tc>
                <a:tc>
                  <a:txBody>
                    <a:bodyPr/>
                    <a:lstStyle/>
                    <a:p>
                      <a:r>
                        <a:rPr lang="es-MX" sz="2000" dirty="0" smtClean="0"/>
                        <a:t>- Superficies continuas: poca separación.</a:t>
                      </a:r>
                      <a:endParaRPr lang="es-MX" sz="2000" dirty="0"/>
                    </a:p>
                  </a:txBody>
                  <a:tcPr/>
                </a:tc>
                <a:tc>
                  <a:txBody>
                    <a:bodyPr/>
                    <a:lstStyle/>
                    <a:p>
                      <a:r>
                        <a:rPr lang="es-MX" sz="2000" dirty="0" smtClean="0"/>
                        <a:t>Roturas,</a:t>
                      </a:r>
                      <a:r>
                        <a:rPr lang="es-MX" sz="2000" baseline="0" dirty="0" smtClean="0"/>
                        <a:t> inestabilidades y filtraciones.</a:t>
                      </a:r>
                      <a:endParaRPr lang="es-MX" sz="2000" dirty="0"/>
                    </a:p>
                  </a:txBody>
                  <a:tcPr/>
                </a:tc>
              </a:tr>
              <a:tr h="370840">
                <a:tc>
                  <a:txBody>
                    <a:bodyPr/>
                    <a:lstStyle/>
                    <a:p>
                      <a:r>
                        <a:rPr lang="es-MX" sz="2000" dirty="0" smtClean="0"/>
                        <a:t>Discontinuidades</a:t>
                      </a:r>
                      <a:r>
                        <a:rPr lang="es-MX" sz="2000" baseline="0" dirty="0" smtClean="0"/>
                        <a:t> </a:t>
                      </a:r>
                      <a:endParaRPr lang="es-MX" sz="2000" dirty="0"/>
                    </a:p>
                  </a:txBody>
                  <a:tcPr/>
                </a:tc>
                <a:tc>
                  <a:txBody>
                    <a:bodyPr/>
                    <a:lstStyle/>
                    <a:p>
                      <a:r>
                        <a:rPr lang="es-MX" sz="2000" dirty="0" smtClean="0"/>
                        <a:t>- Superficies poco continuas, cerradas o poco separadas.</a:t>
                      </a:r>
                      <a:endParaRPr lang="es-MX" sz="2000" dirty="0"/>
                    </a:p>
                  </a:txBody>
                  <a:tcPr/>
                </a:tc>
                <a:tc>
                  <a:txBody>
                    <a:bodyPr/>
                    <a:lstStyle/>
                    <a:p>
                      <a:r>
                        <a:rPr lang="es-MX" sz="2000" dirty="0" smtClean="0"/>
                        <a:t>Roturas, inestabilidades, filtraciones y alteraciones.</a:t>
                      </a:r>
                      <a:endParaRPr lang="es-MX" sz="2000" dirty="0"/>
                    </a:p>
                  </a:txBody>
                  <a:tcPr/>
                </a:tc>
              </a:tr>
              <a:tr h="370840">
                <a:tc>
                  <a:txBody>
                    <a:bodyPr/>
                    <a:lstStyle/>
                    <a:p>
                      <a:r>
                        <a:rPr lang="es-MX" sz="2000" dirty="0" smtClean="0"/>
                        <a:t>Pliegues </a:t>
                      </a:r>
                      <a:endParaRPr lang="es-MX" sz="2000" dirty="0"/>
                    </a:p>
                  </a:txBody>
                  <a:tcPr/>
                </a:tc>
                <a:tc>
                  <a:txBody>
                    <a:bodyPr/>
                    <a:lstStyle/>
                    <a:p>
                      <a:r>
                        <a:rPr lang="es-MX" sz="2000" dirty="0" smtClean="0"/>
                        <a:t>- Superficies de gran continuidad.</a:t>
                      </a:r>
                      <a:endParaRPr lang="es-MX" sz="2000" dirty="0"/>
                    </a:p>
                  </a:txBody>
                  <a:tcPr/>
                </a:tc>
                <a:tc>
                  <a:txBody>
                    <a:bodyPr/>
                    <a:lstStyle/>
                    <a:p>
                      <a:r>
                        <a:rPr lang="es-MX" sz="2000" dirty="0" smtClean="0"/>
                        <a:t>Inestabilidad, filtraciones y tensiones condicionadas a la orientación.</a:t>
                      </a:r>
                      <a:endParaRPr lang="es-MX" sz="2000" dirty="0"/>
                    </a:p>
                  </a:txBody>
                  <a:tcPr/>
                </a:tc>
              </a:tr>
              <a:tr h="370840">
                <a:tc>
                  <a:txBody>
                    <a:bodyPr/>
                    <a:lstStyle/>
                    <a:p>
                      <a:r>
                        <a:rPr lang="es-MX" sz="2000" dirty="0" smtClean="0"/>
                        <a:t>Foliación, esquistosidad</a:t>
                      </a:r>
                      <a:endParaRPr lang="es-MX" sz="2000" dirty="0"/>
                    </a:p>
                  </a:txBody>
                  <a:tcPr/>
                </a:tc>
                <a:tc>
                  <a:txBody>
                    <a:bodyPr/>
                    <a:lstStyle/>
                    <a:p>
                      <a:r>
                        <a:rPr lang="es-MX" sz="2000" dirty="0" smtClean="0"/>
                        <a:t>- Superficies</a:t>
                      </a:r>
                      <a:r>
                        <a:rPr lang="es-MX" sz="2000" baseline="0" dirty="0" smtClean="0"/>
                        <a:t> poco continuas y cerradas.</a:t>
                      </a:r>
                      <a:endParaRPr lang="es-MX" sz="2000" dirty="0"/>
                    </a:p>
                  </a:txBody>
                  <a:tcPr/>
                </a:tc>
                <a:tc>
                  <a:txBody>
                    <a:bodyPr/>
                    <a:lstStyle/>
                    <a:p>
                      <a:r>
                        <a:rPr lang="es-MX" sz="2000" dirty="0" smtClean="0"/>
                        <a:t>Anisotropía</a:t>
                      </a:r>
                      <a:r>
                        <a:rPr lang="es-MX" sz="2000" baseline="0" dirty="0" smtClean="0"/>
                        <a:t> en función de la orientación.</a:t>
                      </a:r>
                      <a:endParaRPr lang="es-MX" sz="2000" dirty="0"/>
                    </a:p>
                  </a:txBody>
                  <a:tcPr/>
                </a:tc>
              </a:tr>
            </a:tbl>
          </a:graphicData>
        </a:graphic>
      </p:graphicFrame>
      <p:sp>
        <p:nvSpPr>
          <p:cNvPr id="8" name="Rectángulo 7"/>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1869538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pic>
        <p:nvPicPr>
          <p:cNvPr id="5" name="Imagen 4"/>
          <p:cNvPicPr>
            <a:picLocks noChangeAspect="1"/>
          </p:cNvPicPr>
          <p:nvPr/>
        </p:nvPicPr>
        <p:blipFill>
          <a:blip r:embed="rId2"/>
          <a:stretch>
            <a:fillRect/>
          </a:stretch>
        </p:blipFill>
        <p:spPr>
          <a:xfrm>
            <a:off x="2343150" y="526835"/>
            <a:ext cx="8246212" cy="6331165"/>
          </a:xfrm>
          <a:prstGeom prst="rect">
            <a:avLst/>
          </a:prstGeom>
        </p:spPr>
      </p:pic>
      <p:sp>
        <p:nvSpPr>
          <p:cNvPr id="8" name="Rectángulo 7"/>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37032099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sp>
        <p:nvSpPr>
          <p:cNvPr id="3" name="CuadroTexto 2"/>
          <p:cNvSpPr txBox="1"/>
          <p:nvPr/>
        </p:nvSpPr>
        <p:spPr>
          <a:xfrm>
            <a:off x="1300767" y="1038834"/>
            <a:ext cx="10279930" cy="430887"/>
          </a:xfrm>
          <a:prstGeom prst="rect">
            <a:avLst/>
          </a:prstGeom>
          <a:noFill/>
        </p:spPr>
        <p:txBody>
          <a:bodyPr wrap="none" rtlCol="0">
            <a:spAutoFit/>
          </a:bodyPr>
          <a:lstStyle/>
          <a:p>
            <a:r>
              <a:rPr lang="es-MX" sz="2200" b="1" dirty="0" smtClean="0">
                <a:solidFill>
                  <a:schemeClr val="accent6">
                    <a:lumMod val="75000"/>
                  </a:schemeClr>
                </a:solidFill>
              </a:rPr>
              <a:t>Efectos de los procesos geológicos relacionados con el agua y su incidencia geotécnica.</a:t>
            </a:r>
            <a:endParaRPr lang="es-MX" sz="2200" b="1" dirty="0">
              <a:solidFill>
                <a:schemeClr val="accent6">
                  <a:lumMod val="75000"/>
                </a:schemeClr>
              </a:solidFill>
            </a:endParaRPr>
          </a:p>
        </p:txBody>
      </p:sp>
      <p:graphicFrame>
        <p:nvGraphicFramePr>
          <p:cNvPr id="5" name="Tabla 4"/>
          <p:cNvGraphicFramePr>
            <a:graphicFrameLocks noGrp="1"/>
          </p:cNvGraphicFramePr>
          <p:nvPr>
            <p:extLst>
              <p:ext uri="{D42A27DB-BD31-4B8C-83A1-F6EECF244321}">
                <p14:modId xmlns:p14="http://schemas.microsoft.com/office/powerpoint/2010/main" val="13235969"/>
              </p:ext>
            </p:extLst>
          </p:nvPr>
        </p:nvGraphicFramePr>
        <p:xfrm>
          <a:off x="778295" y="2034861"/>
          <a:ext cx="10716825" cy="4028440"/>
        </p:xfrm>
        <a:graphic>
          <a:graphicData uri="http://schemas.openxmlformats.org/drawingml/2006/table">
            <a:tbl>
              <a:tblPr firstRow="1" bandRow="1">
                <a:tableStyleId>{93296810-A885-4BE3-A3E7-6D5BEEA58F35}</a:tableStyleId>
              </a:tblPr>
              <a:tblGrid>
                <a:gridCol w="2152374"/>
                <a:gridCol w="3952382"/>
                <a:gridCol w="4612069"/>
              </a:tblGrid>
              <a:tr h="283714">
                <a:tc>
                  <a:txBody>
                    <a:bodyPr/>
                    <a:lstStyle/>
                    <a:p>
                      <a:r>
                        <a:rPr lang="es-MX" dirty="0" smtClean="0"/>
                        <a:t>Procesos geológicos en relación al agua</a:t>
                      </a:r>
                      <a:endParaRPr lang="es-MX" dirty="0"/>
                    </a:p>
                  </a:txBody>
                  <a:tcPr/>
                </a:tc>
                <a:tc>
                  <a:txBody>
                    <a:bodyPr/>
                    <a:lstStyle/>
                    <a:p>
                      <a:r>
                        <a:rPr lang="es-MX" dirty="0" smtClean="0"/>
                        <a:t>Efectos</a:t>
                      </a:r>
                      <a:r>
                        <a:rPr lang="es-MX" baseline="0" dirty="0" smtClean="0"/>
                        <a:t> sobre materiales</a:t>
                      </a:r>
                      <a:endParaRPr lang="es-MX" dirty="0"/>
                    </a:p>
                  </a:txBody>
                  <a:tcPr/>
                </a:tc>
                <a:tc>
                  <a:txBody>
                    <a:bodyPr/>
                    <a:lstStyle/>
                    <a:p>
                      <a:r>
                        <a:rPr lang="es-MX" dirty="0" smtClean="0"/>
                        <a:t>Problemas geotécnicos</a:t>
                      </a:r>
                      <a:endParaRPr lang="es-MX" dirty="0"/>
                    </a:p>
                  </a:txBody>
                  <a:tcPr/>
                </a:tc>
              </a:tr>
              <a:tr h="370840">
                <a:tc>
                  <a:txBody>
                    <a:bodyPr/>
                    <a:lstStyle/>
                    <a:p>
                      <a:r>
                        <a:rPr lang="es-MX" dirty="0" smtClean="0"/>
                        <a:t>Disolución</a:t>
                      </a:r>
                      <a:endParaRPr lang="es-MX" dirty="0"/>
                    </a:p>
                  </a:txBody>
                  <a:tcPr/>
                </a:tc>
                <a:tc>
                  <a:txBody>
                    <a:bodyPr/>
                    <a:lstStyle/>
                    <a:p>
                      <a:pPr marL="285750" indent="-285750">
                        <a:buFontTx/>
                        <a:buChar char="-"/>
                      </a:pPr>
                      <a:r>
                        <a:rPr lang="es-MX" dirty="0" smtClean="0"/>
                        <a:t>Pérdida de material en rocas y suelos solubles.</a:t>
                      </a:r>
                    </a:p>
                    <a:p>
                      <a:pPr marL="285750" indent="-285750">
                        <a:buFontTx/>
                        <a:buChar char="-"/>
                      </a:pPr>
                      <a:r>
                        <a:rPr lang="es-MX" dirty="0" smtClean="0"/>
                        <a:t>Karstificación</a:t>
                      </a:r>
                      <a:r>
                        <a:rPr lang="es-MX" baseline="0" dirty="0" smtClean="0"/>
                        <a:t>.</a:t>
                      </a:r>
                      <a:endParaRPr lang="es-MX" dirty="0"/>
                    </a:p>
                  </a:txBody>
                  <a:tcPr/>
                </a:tc>
                <a:tc>
                  <a:txBody>
                    <a:bodyPr/>
                    <a:lstStyle/>
                    <a:p>
                      <a:pPr marL="285750" indent="-285750">
                        <a:buFontTx/>
                        <a:buChar char="-"/>
                      </a:pPr>
                      <a:r>
                        <a:rPr lang="es-MX" dirty="0" smtClean="0"/>
                        <a:t>Cavidades.</a:t>
                      </a:r>
                    </a:p>
                    <a:p>
                      <a:pPr marL="285750" indent="-285750">
                        <a:buFontTx/>
                        <a:buChar char="-"/>
                      </a:pPr>
                      <a:r>
                        <a:rPr lang="es-MX" dirty="0" smtClean="0"/>
                        <a:t>Hundimientos.</a:t>
                      </a:r>
                    </a:p>
                    <a:p>
                      <a:pPr marL="285750" indent="-285750">
                        <a:buFontTx/>
                        <a:buChar char="-"/>
                      </a:pPr>
                      <a:r>
                        <a:rPr lang="es-MX" dirty="0" smtClean="0"/>
                        <a:t>Colapsos</a:t>
                      </a:r>
                      <a:endParaRPr lang="es-MX" dirty="0"/>
                    </a:p>
                  </a:txBody>
                  <a:tcPr/>
                </a:tc>
              </a:tr>
              <a:tr h="370840">
                <a:tc>
                  <a:txBody>
                    <a:bodyPr/>
                    <a:lstStyle/>
                    <a:p>
                      <a:r>
                        <a:rPr lang="es-MX" dirty="0" smtClean="0"/>
                        <a:t>Erosión arrastre</a:t>
                      </a:r>
                      <a:endParaRPr lang="es-MX" dirty="0"/>
                    </a:p>
                  </a:txBody>
                  <a:tcPr/>
                </a:tc>
                <a:tc>
                  <a:txBody>
                    <a:bodyPr/>
                    <a:lstStyle/>
                    <a:p>
                      <a:pPr marL="285750" indent="-285750">
                        <a:buFontTx/>
                        <a:buChar char="-"/>
                      </a:pPr>
                      <a:r>
                        <a:rPr lang="es-MX" dirty="0" smtClean="0"/>
                        <a:t>Pérdida de material y lavado.</a:t>
                      </a:r>
                    </a:p>
                    <a:p>
                      <a:pPr marL="285750" indent="-285750">
                        <a:buFontTx/>
                        <a:buChar char="-"/>
                      </a:pPr>
                      <a:r>
                        <a:rPr lang="es-MX" dirty="0" smtClean="0"/>
                        <a:t>Erosión interna.</a:t>
                      </a:r>
                    </a:p>
                    <a:p>
                      <a:pPr marL="285750" indent="-285750">
                        <a:buFontTx/>
                        <a:buChar char="-"/>
                      </a:pPr>
                      <a:r>
                        <a:rPr lang="es-MX" dirty="0" smtClean="0"/>
                        <a:t>Acarcavamientos.</a:t>
                      </a:r>
                      <a:endParaRPr lang="es-MX" dirty="0"/>
                    </a:p>
                  </a:txBody>
                  <a:tcPr/>
                </a:tc>
                <a:tc>
                  <a:txBody>
                    <a:bodyPr/>
                    <a:lstStyle/>
                    <a:p>
                      <a:pPr marL="285750" indent="-285750">
                        <a:buFontTx/>
                        <a:buChar char="-"/>
                      </a:pPr>
                      <a:r>
                        <a:rPr lang="es-MX" dirty="0" smtClean="0"/>
                        <a:t>Hundimientos y colapsos.</a:t>
                      </a:r>
                    </a:p>
                    <a:p>
                      <a:pPr marL="285750" indent="-285750">
                        <a:buFontTx/>
                        <a:buChar char="-"/>
                      </a:pPr>
                      <a:r>
                        <a:rPr lang="es-MX" dirty="0" smtClean="0"/>
                        <a:t>Asientos</a:t>
                      </a:r>
                    </a:p>
                    <a:p>
                      <a:pPr marL="285750" indent="-285750">
                        <a:buFontTx/>
                        <a:buChar char="-"/>
                      </a:pPr>
                      <a:r>
                        <a:rPr lang="es-MX" dirty="0" err="1" smtClean="0"/>
                        <a:t>Sifonamientos</a:t>
                      </a:r>
                      <a:r>
                        <a:rPr lang="es-MX" dirty="0" smtClean="0"/>
                        <a:t> y</a:t>
                      </a:r>
                      <a:r>
                        <a:rPr lang="es-MX" baseline="0" dirty="0" smtClean="0"/>
                        <a:t> socavaciones.</a:t>
                      </a:r>
                    </a:p>
                    <a:p>
                      <a:pPr marL="285750" indent="-285750">
                        <a:buFontTx/>
                        <a:buChar char="-"/>
                      </a:pPr>
                      <a:r>
                        <a:rPr lang="es-MX" baseline="0" dirty="0" smtClean="0"/>
                        <a:t>Aterramientos</a:t>
                      </a:r>
                      <a:endParaRPr lang="es-MX" dirty="0"/>
                    </a:p>
                  </a:txBody>
                  <a:tcPr/>
                </a:tc>
              </a:tr>
              <a:tr h="370840">
                <a:tc>
                  <a:txBody>
                    <a:bodyPr/>
                    <a:lstStyle/>
                    <a:p>
                      <a:r>
                        <a:rPr lang="es-MX" dirty="0" smtClean="0"/>
                        <a:t>Reacciones químicas</a:t>
                      </a:r>
                      <a:endParaRPr lang="es-MX" dirty="0"/>
                    </a:p>
                  </a:txBody>
                  <a:tcPr/>
                </a:tc>
                <a:tc>
                  <a:txBody>
                    <a:bodyPr/>
                    <a:lstStyle/>
                    <a:p>
                      <a:pPr marL="285750" indent="-285750">
                        <a:buFontTx/>
                        <a:buChar char="-"/>
                      </a:pPr>
                      <a:r>
                        <a:rPr lang="es-MX" dirty="0" smtClean="0"/>
                        <a:t>Cambios</a:t>
                      </a:r>
                      <a:r>
                        <a:rPr lang="es-MX" baseline="0" dirty="0" smtClean="0"/>
                        <a:t> en la composición química.</a:t>
                      </a:r>
                    </a:p>
                  </a:txBody>
                  <a:tcPr/>
                </a:tc>
                <a:tc>
                  <a:txBody>
                    <a:bodyPr/>
                    <a:lstStyle/>
                    <a:p>
                      <a:r>
                        <a:rPr lang="es-MX" dirty="0" smtClean="0"/>
                        <a:t>- Ataque a cementos, áridos, metales y rocas</a:t>
                      </a:r>
                      <a:endParaRPr lang="es-MX" dirty="0"/>
                    </a:p>
                  </a:txBody>
                  <a:tcPr/>
                </a:tc>
              </a:tr>
              <a:tr h="370840">
                <a:tc>
                  <a:txBody>
                    <a:bodyPr/>
                    <a:lstStyle/>
                    <a:p>
                      <a:r>
                        <a:rPr lang="es-MX" dirty="0" smtClean="0"/>
                        <a:t>Alteraciones</a:t>
                      </a:r>
                      <a:endParaRPr lang="es-MX" dirty="0"/>
                    </a:p>
                  </a:txBody>
                  <a:tcPr/>
                </a:tc>
                <a:tc>
                  <a:txBody>
                    <a:bodyPr/>
                    <a:lstStyle/>
                    <a:p>
                      <a:pPr marL="285750" indent="-285750">
                        <a:buFontTx/>
                        <a:buChar char="-"/>
                      </a:pPr>
                      <a:r>
                        <a:rPr lang="es-MX" dirty="0" smtClean="0"/>
                        <a:t>Cambio de</a:t>
                      </a:r>
                      <a:r>
                        <a:rPr lang="es-MX" baseline="0" dirty="0" smtClean="0"/>
                        <a:t> propiedades físicas y químicas.</a:t>
                      </a:r>
                    </a:p>
                  </a:txBody>
                  <a:tcPr/>
                </a:tc>
                <a:tc>
                  <a:txBody>
                    <a:bodyPr/>
                    <a:lstStyle/>
                    <a:p>
                      <a:pPr marL="285750" indent="-285750">
                        <a:buFontTx/>
                        <a:buChar char="-"/>
                      </a:pPr>
                      <a:r>
                        <a:rPr lang="es-MX" dirty="0" smtClean="0"/>
                        <a:t>Pérdida</a:t>
                      </a:r>
                      <a:r>
                        <a:rPr lang="es-MX" baseline="0" dirty="0" smtClean="0"/>
                        <a:t> de resistencia</a:t>
                      </a:r>
                    </a:p>
                    <a:p>
                      <a:pPr marL="285750" indent="-285750">
                        <a:buFontTx/>
                        <a:buChar char="-"/>
                      </a:pPr>
                      <a:r>
                        <a:rPr lang="es-MX" baseline="0" dirty="0" smtClean="0"/>
                        <a:t>Aumento de la deformabilidad y permeabilidad.</a:t>
                      </a:r>
                      <a:endParaRPr lang="es-MX" dirty="0"/>
                    </a:p>
                  </a:txBody>
                  <a:tcPr/>
                </a:tc>
              </a:tr>
            </a:tbl>
          </a:graphicData>
        </a:graphic>
      </p:graphicFrame>
      <p:sp>
        <p:nvSpPr>
          <p:cNvPr id="9" name="Rectángulo 8"/>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38734319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p:cNvPicPr>
            <a:picLocks noChangeAspect="1"/>
          </p:cNvPicPr>
          <p:nvPr/>
        </p:nvPicPr>
        <p:blipFill>
          <a:blip r:embed="rId2"/>
          <a:stretch>
            <a:fillRect/>
          </a:stretch>
        </p:blipFill>
        <p:spPr>
          <a:xfrm>
            <a:off x="2446987" y="483474"/>
            <a:ext cx="7186410" cy="6374557"/>
          </a:xfrm>
          <a:prstGeom prst="rect">
            <a:avLst/>
          </a:prstGeom>
        </p:spPr>
      </p:pic>
      <p:sp>
        <p:nvSpPr>
          <p:cNvPr id="8" name="Rectángulo 7"/>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
        <p:nvSpPr>
          <p:cNvPr id="7" name="Rectángulo 6"/>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spTree>
    <p:extLst>
      <p:ext uri="{BB962C8B-B14F-4D97-AF65-F5344CB8AC3E}">
        <p14:creationId xmlns:p14="http://schemas.microsoft.com/office/powerpoint/2010/main" val="27366842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sp>
        <p:nvSpPr>
          <p:cNvPr id="2" name="CuadroTexto 1"/>
          <p:cNvSpPr txBox="1"/>
          <p:nvPr/>
        </p:nvSpPr>
        <p:spPr>
          <a:xfrm>
            <a:off x="180304" y="1155032"/>
            <a:ext cx="11353970" cy="1169551"/>
          </a:xfrm>
          <a:prstGeom prst="rect">
            <a:avLst/>
          </a:prstGeom>
          <a:noFill/>
        </p:spPr>
        <p:txBody>
          <a:bodyPr wrap="square" rtlCol="0">
            <a:spAutoFit/>
          </a:bodyPr>
          <a:lstStyle/>
          <a:p>
            <a:r>
              <a:rPr lang="es-ES" sz="2600" b="1" dirty="0" smtClean="0"/>
              <a:t>Lo observado en los cuadros anteriores tomado del libro </a:t>
            </a:r>
            <a:r>
              <a:rPr lang="es-ES" sz="2600" b="1" dirty="0" smtClean="0">
                <a:cs typeface="Arial" panose="020B0604020202020204" pitchFamily="34" charset="0"/>
              </a:rPr>
              <a:t>Ingeniería Geológica de Luis </a:t>
            </a:r>
            <a:r>
              <a:rPr lang="es-ES" sz="2600" b="1" dirty="0">
                <a:cs typeface="Arial" panose="020B0604020202020204" pitchFamily="34" charset="0"/>
              </a:rPr>
              <a:t>I</a:t>
            </a:r>
            <a:r>
              <a:rPr lang="es-ES" sz="2600" b="1" dirty="0" smtClean="0">
                <a:cs typeface="Arial" panose="020B0604020202020204" pitchFamily="34" charset="0"/>
              </a:rPr>
              <a:t>. González </a:t>
            </a:r>
            <a:r>
              <a:rPr lang="es-ES" sz="2600" b="1" dirty="0">
                <a:cs typeface="Arial" panose="020B0604020202020204" pitchFamily="34" charset="0"/>
              </a:rPr>
              <a:t>de </a:t>
            </a:r>
            <a:r>
              <a:rPr lang="es-ES" sz="2600" b="1" dirty="0" smtClean="0">
                <a:cs typeface="Arial" panose="020B0604020202020204" pitchFamily="34" charset="0"/>
              </a:rPr>
              <a:t>Vallejo, se</a:t>
            </a:r>
            <a:r>
              <a:rPr lang="es-ES" sz="2600" b="1" dirty="0" smtClean="0"/>
              <a:t> puede resumir de la siguiente forma:</a:t>
            </a:r>
          </a:p>
          <a:p>
            <a:endParaRPr lang="es-ES" dirty="0"/>
          </a:p>
        </p:txBody>
      </p:sp>
      <p:sp>
        <p:nvSpPr>
          <p:cNvPr id="5" name="CuadroTexto 4"/>
          <p:cNvSpPr txBox="1"/>
          <p:nvPr/>
        </p:nvSpPr>
        <p:spPr>
          <a:xfrm>
            <a:off x="180304" y="2343955"/>
            <a:ext cx="11590986" cy="2354491"/>
          </a:xfrm>
          <a:prstGeom prst="rect">
            <a:avLst/>
          </a:prstGeom>
          <a:noFill/>
        </p:spPr>
        <p:txBody>
          <a:bodyPr wrap="square" rtlCol="0">
            <a:spAutoFit/>
          </a:bodyPr>
          <a:lstStyle/>
          <a:p>
            <a:pPr marL="285750" indent="-285750" algn="just">
              <a:buFontTx/>
              <a:buChar char="-"/>
            </a:pPr>
            <a:r>
              <a:rPr lang="es-MX" sz="2500" dirty="0" smtClean="0"/>
              <a:t>Los factores geológicos son la causa de la mayoría de los problemas geotécnicos.</a:t>
            </a:r>
          </a:p>
          <a:p>
            <a:pPr marL="285750" indent="-285750" algn="just">
              <a:buFontTx/>
              <a:buChar char="-"/>
            </a:pPr>
            <a:r>
              <a:rPr lang="es-MX" sz="2500" dirty="0" smtClean="0"/>
              <a:t>El agua es uno de los factores de mayor incidencia en el comportamiento geotécnico de los materiales.</a:t>
            </a:r>
          </a:p>
          <a:p>
            <a:pPr marL="285750" indent="-285750" algn="just">
              <a:buFontTx/>
              <a:buChar char="-"/>
            </a:pPr>
            <a:r>
              <a:rPr lang="es-MX" sz="2500" dirty="0" smtClean="0"/>
              <a:t>Los procesos geológicos pueden modificar el comportamiento de los materiales, incidiendo sobre el medio físico, y ocasionar problemas geotécnicos.</a:t>
            </a:r>
          </a:p>
          <a:p>
            <a:pPr marL="285750" indent="-285750" algn="just">
              <a:buFontTx/>
              <a:buChar char="-"/>
            </a:pPr>
            <a:endParaRPr lang="es-MX" sz="2200" dirty="0"/>
          </a:p>
        </p:txBody>
      </p:sp>
      <p:sp>
        <p:nvSpPr>
          <p:cNvPr id="8" name="Rectángulo 7"/>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319466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08671" y="5033621"/>
            <a:ext cx="11354972" cy="1154162"/>
          </a:xfrm>
          <a:prstGeom prst="rect">
            <a:avLst/>
          </a:prstGeom>
        </p:spPr>
        <p:txBody>
          <a:bodyPr wrap="square">
            <a:spAutoFit/>
          </a:bodyPr>
          <a:lstStyle/>
          <a:p>
            <a:r>
              <a:rPr lang="es-MX" sz="2300" b="1" dirty="0" smtClean="0">
                <a:cs typeface="Arial" panose="020B0604020202020204" pitchFamily="34" charset="0"/>
              </a:rPr>
              <a:t>Objetivo </a:t>
            </a:r>
            <a:r>
              <a:rPr lang="es-MX" sz="2300" b="1" dirty="0">
                <a:cs typeface="Arial" panose="020B0604020202020204" pitchFamily="34" charset="0"/>
              </a:rPr>
              <a:t>de la </a:t>
            </a:r>
            <a:r>
              <a:rPr lang="es-MX" sz="2300" b="1" dirty="0" smtClean="0">
                <a:cs typeface="Arial" panose="020B0604020202020204" pitchFamily="34" charset="0"/>
              </a:rPr>
              <a:t>Conferencia:</a:t>
            </a:r>
            <a:endParaRPr lang="es-MX" sz="2300" b="1" dirty="0">
              <a:cs typeface="Arial" panose="020B0604020202020204" pitchFamily="34" charset="0"/>
            </a:endParaRPr>
          </a:p>
          <a:p>
            <a:r>
              <a:rPr lang="es-MX" sz="2300" dirty="0">
                <a:cs typeface="Arial" panose="020B0604020202020204" pitchFamily="34" charset="0"/>
              </a:rPr>
              <a:t>Se pretende que el alumno comprenda los conceptos fundamentales de la </a:t>
            </a:r>
            <a:r>
              <a:rPr lang="es-ES" sz="2300" dirty="0">
                <a:cs typeface="Arial" panose="020B0604020202020204" pitchFamily="34" charset="0"/>
              </a:rPr>
              <a:t>geotecnia </a:t>
            </a:r>
            <a:r>
              <a:rPr lang="es-ES" sz="2300" dirty="0" smtClean="0">
                <a:cs typeface="Arial" panose="020B0604020202020204" pitchFamily="34" charset="0"/>
              </a:rPr>
              <a:t>aplicada. </a:t>
            </a:r>
            <a:endParaRPr lang="es-ES" sz="2300" dirty="0">
              <a:cs typeface="Arial" panose="020B0604020202020204" pitchFamily="34" charset="0"/>
            </a:endParaRPr>
          </a:p>
          <a:p>
            <a:r>
              <a:rPr lang="es-ES" sz="2300" dirty="0" smtClean="0">
                <a:cs typeface="Arial" panose="020B0604020202020204" pitchFamily="34" charset="0"/>
              </a:rPr>
              <a:t>La conferencia aborda solo una parte de los contenidos de </a:t>
            </a:r>
            <a:r>
              <a:rPr lang="es-ES" sz="2300" smtClean="0">
                <a:cs typeface="Arial" panose="020B0604020202020204" pitchFamily="34" charset="0"/>
              </a:rPr>
              <a:t>la unidad 1.</a:t>
            </a:r>
            <a:endParaRPr lang="es-MX" sz="2300" dirty="0"/>
          </a:p>
        </p:txBody>
      </p:sp>
      <p:sp>
        <p:nvSpPr>
          <p:cNvPr id="5" name="Rectángulo 4"/>
          <p:cNvSpPr/>
          <p:nvPr/>
        </p:nvSpPr>
        <p:spPr>
          <a:xfrm>
            <a:off x="208671" y="335673"/>
            <a:ext cx="11565987" cy="2785378"/>
          </a:xfrm>
          <a:prstGeom prst="rect">
            <a:avLst/>
          </a:prstGeom>
        </p:spPr>
        <p:txBody>
          <a:bodyPr wrap="square">
            <a:spAutoFit/>
          </a:bodyPr>
          <a:lstStyle/>
          <a:p>
            <a:pPr algn="just"/>
            <a:r>
              <a:rPr lang="es-MX" sz="2500" b="1" dirty="0"/>
              <a:t>Objetivos de la unidad de aprendizaje </a:t>
            </a:r>
            <a:endParaRPr lang="es-MX" sz="2500" b="1" dirty="0" smtClean="0"/>
          </a:p>
          <a:p>
            <a:pPr algn="just"/>
            <a:r>
              <a:rPr lang="es-MX" sz="2500" dirty="0" smtClean="0">
                <a:solidFill>
                  <a:srgbClr val="000000"/>
                </a:solidFill>
              </a:rPr>
              <a:t>Analizar </a:t>
            </a:r>
            <a:r>
              <a:rPr lang="es-MX" sz="2500" dirty="0">
                <a:solidFill>
                  <a:srgbClr val="000000"/>
                </a:solidFill>
              </a:rPr>
              <a:t>el comportamiento físico-mecánico que exhiben las rocas y los suelos en el desarrollo del proceso riesgo-intervenciones- impactos en diferentes espacios geográficos. </a:t>
            </a:r>
          </a:p>
          <a:p>
            <a:pPr algn="just"/>
            <a:r>
              <a:rPr lang="es-MX" sz="2500" dirty="0">
                <a:solidFill>
                  <a:srgbClr val="000000"/>
                </a:solidFill>
              </a:rPr>
              <a:t>Aplicar los métodos y criterios de la </a:t>
            </a:r>
            <a:r>
              <a:rPr lang="es-MX" sz="2500" dirty="0" err="1">
                <a:solidFill>
                  <a:srgbClr val="000000"/>
                </a:solidFill>
              </a:rPr>
              <a:t>Geotecnología</a:t>
            </a:r>
            <a:r>
              <a:rPr lang="es-MX" sz="2500" dirty="0">
                <a:solidFill>
                  <a:srgbClr val="000000"/>
                </a:solidFill>
              </a:rPr>
              <a:t> Y analizar e interpretar los resultados de algún problema de contaminación del suelo; excavaciones, túneles para controlar el agua; obras de corte y relleno; planeación urbana y territorial de peligros geológicos. </a:t>
            </a:r>
            <a:endParaRPr lang="es-MX" sz="2500" dirty="0"/>
          </a:p>
        </p:txBody>
      </p:sp>
      <p:sp>
        <p:nvSpPr>
          <p:cNvPr id="6" name="Rectángulo 5"/>
          <p:cNvSpPr/>
          <p:nvPr/>
        </p:nvSpPr>
        <p:spPr>
          <a:xfrm>
            <a:off x="194603" y="3261728"/>
            <a:ext cx="11580055" cy="1631216"/>
          </a:xfrm>
          <a:prstGeom prst="rect">
            <a:avLst/>
          </a:prstGeom>
        </p:spPr>
        <p:txBody>
          <a:bodyPr wrap="square">
            <a:spAutoFit/>
          </a:bodyPr>
          <a:lstStyle/>
          <a:p>
            <a:pPr algn="just"/>
            <a:r>
              <a:rPr lang="es-MX" sz="2500" dirty="0">
                <a:solidFill>
                  <a:srgbClr val="000000"/>
                </a:solidFill>
              </a:rPr>
              <a:t>Unidad 1. PROPIEDADES GEOTECNICAS E IDENTIFICACION DEL SUELO Y LAS </a:t>
            </a:r>
            <a:r>
              <a:rPr lang="es-MX" sz="2500" dirty="0" smtClean="0">
                <a:solidFill>
                  <a:srgbClr val="000000"/>
                </a:solidFill>
              </a:rPr>
              <a:t>ROCAS. </a:t>
            </a:r>
            <a:r>
              <a:rPr lang="es-MX" sz="2500" b="1" dirty="0" smtClean="0">
                <a:solidFill>
                  <a:srgbClr val="000000"/>
                </a:solidFill>
              </a:rPr>
              <a:t>Objetivo</a:t>
            </a:r>
            <a:r>
              <a:rPr lang="es-MX" sz="2500" b="1" dirty="0">
                <a:solidFill>
                  <a:srgbClr val="000000"/>
                </a:solidFill>
              </a:rPr>
              <a:t>: </a:t>
            </a:r>
            <a:r>
              <a:rPr lang="es-MX" sz="2500" dirty="0">
                <a:solidFill>
                  <a:srgbClr val="000000"/>
                </a:solidFill>
              </a:rPr>
              <a:t>Identificar las propiedades geotécnicas del suelo y las rocas, a partir de sus características físicas y mediante pruebas de laboratorio en diversos espacios geográficos. 	</a:t>
            </a:r>
          </a:p>
        </p:txBody>
      </p:sp>
    </p:spTree>
    <p:extLst>
      <p:ext uri="{BB962C8B-B14F-4D97-AF65-F5344CB8AC3E}">
        <p14:creationId xmlns:p14="http://schemas.microsoft.com/office/powerpoint/2010/main" val="29339889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sp>
        <p:nvSpPr>
          <p:cNvPr id="8" name="CuadroTexto 7"/>
          <p:cNvSpPr txBox="1"/>
          <p:nvPr/>
        </p:nvSpPr>
        <p:spPr>
          <a:xfrm>
            <a:off x="307192" y="1554398"/>
            <a:ext cx="11577615" cy="2785378"/>
          </a:xfrm>
          <a:prstGeom prst="rect">
            <a:avLst/>
          </a:prstGeom>
          <a:noFill/>
        </p:spPr>
        <p:txBody>
          <a:bodyPr wrap="square" rtlCol="0">
            <a:spAutoFit/>
          </a:bodyPr>
          <a:lstStyle/>
          <a:p>
            <a:pPr algn="just"/>
            <a:r>
              <a:rPr lang="es-MX" sz="2500" dirty="0" smtClean="0"/>
              <a:t>Por otro lado, la presencia de problemas geotécnicos implica la adopción de soluciones en general más costosas, como por ejemplo cimentar a mayor profundidad por insuficiencia de capacidad portante del terreno en cotas superficiales, e incluso la modificación del proyecto o el cambio de emplazamiento, según el alcance de los citados problemas. Por el contrario, unas condiciones geotécnicas favorables proporcionan no sólo una mayor seguridad a las obras, sino un desarrollo de las mismas sin imprevistos, lo que influye significativamente en los costes y plazos de la obra.</a:t>
            </a:r>
            <a:endParaRPr lang="es-MX" sz="2500" dirty="0"/>
          </a:p>
        </p:txBody>
      </p:sp>
      <p:sp>
        <p:nvSpPr>
          <p:cNvPr id="9" name="Rectángulo 8"/>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694425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0" y="0"/>
            <a:ext cx="12192000" cy="497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3"/>
          <p:cNvSpPr/>
          <p:nvPr/>
        </p:nvSpPr>
        <p:spPr>
          <a:xfrm>
            <a:off x="0" y="480717"/>
            <a:ext cx="1281761" cy="477054"/>
          </a:xfrm>
          <a:prstGeom prst="rect">
            <a:avLst/>
          </a:prstGeom>
        </p:spPr>
        <p:txBody>
          <a:bodyPr wrap="none">
            <a:spAutoFit/>
          </a:bodyPr>
          <a:lstStyle/>
          <a:p>
            <a:pPr lvl="0"/>
            <a:r>
              <a:rPr lang="es-ES" sz="2500" b="1" dirty="0" smtClean="0">
                <a:solidFill>
                  <a:srgbClr val="FF0000"/>
                </a:solidFill>
                <a:latin typeface="Arial" panose="020B0604020202020204" pitchFamily="34" charset="0"/>
                <a:cs typeface="Arial" panose="020B0604020202020204" pitchFamily="34" charset="0"/>
              </a:rPr>
              <a:t>RETOS</a:t>
            </a:r>
          </a:p>
        </p:txBody>
      </p:sp>
      <p:sp>
        <p:nvSpPr>
          <p:cNvPr id="3" name="CuadroTexto 2"/>
          <p:cNvSpPr txBox="1"/>
          <p:nvPr/>
        </p:nvSpPr>
        <p:spPr>
          <a:xfrm>
            <a:off x="901520" y="1197735"/>
            <a:ext cx="10882649" cy="4708981"/>
          </a:xfrm>
          <a:prstGeom prst="rect">
            <a:avLst/>
          </a:prstGeom>
          <a:noFill/>
        </p:spPr>
        <p:txBody>
          <a:bodyPr wrap="square" rtlCol="0">
            <a:spAutoFit/>
          </a:bodyPr>
          <a:lstStyle/>
          <a:p>
            <a:r>
              <a:rPr lang="es-MX" sz="2500" dirty="0" smtClean="0"/>
              <a:t>En términos generales las condiciones que debe reunir un emplazamiento para que sea geológica y geotécnicamente favorable son las siguientes:</a:t>
            </a:r>
          </a:p>
          <a:p>
            <a:endParaRPr lang="es-MX" sz="2500" dirty="0" smtClean="0"/>
          </a:p>
          <a:p>
            <a:pPr marL="285750" indent="-285750" algn="just">
              <a:buFontTx/>
              <a:buChar char="-"/>
            </a:pPr>
            <a:r>
              <a:rPr lang="es-MX" sz="2500" dirty="0" smtClean="0"/>
              <a:t>Ausencia de procesos geológicos activos que representen riesgos inaceptables al proyecto.</a:t>
            </a:r>
          </a:p>
          <a:p>
            <a:pPr marL="285750" indent="-285750" algn="just">
              <a:buFontTx/>
              <a:buChar char="-"/>
            </a:pPr>
            <a:r>
              <a:rPr lang="es-MX" sz="2500" dirty="0" smtClean="0"/>
              <a:t>Adecuada capacidad portante del terreno para la cimentación de estructuras.</a:t>
            </a:r>
          </a:p>
          <a:p>
            <a:pPr marL="285750" indent="-285750" algn="just">
              <a:buFontTx/>
              <a:buChar char="-"/>
            </a:pPr>
            <a:r>
              <a:rPr lang="es-MX" sz="2500" dirty="0" smtClean="0"/>
              <a:t>Suficiente resistencia de los materiales para mantener su estabilidad en excavaciones superficiales o subterráneas.</a:t>
            </a:r>
          </a:p>
          <a:p>
            <a:pPr marL="285750" indent="-285750" algn="just">
              <a:buFontTx/>
              <a:buChar char="-"/>
            </a:pPr>
            <a:r>
              <a:rPr lang="es-MX" sz="2500" dirty="0" smtClean="0"/>
              <a:t>Disponibilidad de materiales para la construcción de obras de tierra.</a:t>
            </a:r>
          </a:p>
          <a:p>
            <a:pPr marL="285750" indent="-285750" algn="just">
              <a:buFontTx/>
              <a:buChar char="-"/>
            </a:pPr>
            <a:r>
              <a:rPr lang="es-MX" sz="2500" dirty="0" smtClean="0"/>
              <a:t>Estanqueidad de las formaciones geológicas para almacenar agua o residuos sólidos o líquidos.</a:t>
            </a:r>
          </a:p>
          <a:p>
            <a:pPr marL="285750" indent="-285750" algn="just">
              <a:buFontTx/>
              <a:buChar char="-"/>
            </a:pPr>
            <a:r>
              <a:rPr lang="es-MX" sz="2500" dirty="0" smtClean="0"/>
              <a:t>Facilidad de extracción de materiales para su excavación.</a:t>
            </a:r>
            <a:endParaRPr lang="es-MX" sz="2500" dirty="0"/>
          </a:p>
        </p:txBody>
      </p:sp>
      <p:sp>
        <p:nvSpPr>
          <p:cNvPr id="8" name="Rectángulo 7"/>
          <p:cNvSpPr/>
          <p:nvPr/>
        </p:nvSpPr>
        <p:spPr>
          <a:xfrm>
            <a:off x="4378053" y="17196"/>
            <a:ext cx="3352969" cy="492443"/>
          </a:xfrm>
          <a:prstGeom prst="rect">
            <a:avLst/>
          </a:prstGeom>
        </p:spPr>
        <p:txBody>
          <a:bodyPr wrap="none">
            <a:spAutoFit/>
          </a:bodyPr>
          <a:lstStyle/>
          <a:p>
            <a:pPr lvl="0"/>
            <a:r>
              <a:rPr lang="es-ES" sz="2600" b="1" dirty="0">
                <a:cs typeface="Arial" panose="020B0604020202020204" pitchFamily="34" charset="0"/>
              </a:rPr>
              <a:t>Oportunidades y Retos</a:t>
            </a:r>
          </a:p>
        </p:txBody>
      </p:sp>
    </p:spTree>
    <p:extLst>
      <p:ext uri="{BB962C8B-B14F-4D97-AF65-F5344CB8AC3E}">
        <p14:creationId xmlns:p14="http://schemas.microsoft.com/office/powerpoint/2010/main" val="35210423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1219200" y="481263"/>
            <a:ext cx="8935453" cy="707886"/>
          </a:xfrm>
          <a:prstGeom prst="rect">
            <a:avLst/>
          </a:prstGeom>
          <a:noFill/>
        </p:spPr>
        <p:txBody>
          <a:bodyPr wrap="square" rtlCol="0">
            <a:spAutoFit/>
          </a:bodyPr>
          <a:lstStyle/>
          <a:p>
            <a:r>
              <a:rPr lang="es-ES" sz="4000" b="1" dirty="0" smtClean="0">
                <a:solidFill>
                  <a:srgbClr val="FF0000"/>
                </a:solidFill>
              </a:rPr>
              <a:t>CONCLUSIONES</a:t>
            </a:r>
            <a:endParaRPr lang="es-ES" sz="4000" b="1" dirty="0">
              <a:solidFill>
                <a:srgbClr val="FF0000"/>
              </a:solidFill>
            </a:endParaRPr>
          </a:p>
        </p:txBody>
      </p:sp>
      <p:sp>
        <p:nvSpPr>
          <p:cNvPr id="2" name="CuadroTexto 1"/>
          <p:cNvSpPr txBox="1"/>
          <p:nvPr/>
        </p:nvSpPr>
        <p:spPr>
          <a:xfrm>
            <a:off x="579549" y="2259589"/>
            <a:ext cx="10764312" cy="2015936"/>
          </a:xfrm>
          <a:prstGeom prst="rect">
            <a:avLst/>
          </a:prstGeom>
          <a:noFill/>
        </p:spPr>
        <p:txBody>
          <a:bodyPr wrap="square" rtlCol="0">
            <a:spAutoFit/>
          </a:bodyPr>
          <a:lstStyle/>
          <a:p>
            <a:pPr algn="just"/>
            <a:r>
              <a:rPr lang="es-MX" sz="2500" dirty="0" smtClean="0"/>
              <a:t>Establecida la relación entre los factores geológicos y los problemas geotécnicos, y las diferencias entre condiciones geotécnicas favorables y desfavorables, resulta evidente que en todo estudio geotécnico es necesario partir del conocimiento geológico, interpretando la geología desde la geotecnia, para determinar y predecir el comportamiento del terreno.</a:t>
            </a:r>
            <a:endParaRPr lang="es-MX" sz="2500" dirty="0"/>
          </a:p>
        </p:txBody>
      </p:sp>
    </p:spTree>
    <p:extLst>
      <p:ext uri="{BB962C8B-B14F-4D97-AF65-F5344CB8AC3E}">
        <p14:creationId xmlns:p14="http://schemas.microsoft.com/office/powerpoint/2010/main" val="3478406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6315" y="300996"/>
            <a:ext cx="11724067" cy="4401205"/>
          </a:xfrm>
          <a:prstGeom prst="rect">
            <a:avLst/>
          </a:prstGeom>
        </p:spPr>
        <p:txBody>
          <a:bodyPr wrap="square">
            <a:spAutoFit/>
          </a:bodyPr>
          <a:lstStyle/>
          <a:p>
            <a:r>
              <a:rPr lang="es-MX" sz="2600" b="1" dirty="0">
                <a:latin typeface="Arial" panose="020B0604020202020204" pitchFamily="34" charset="0"/>
                <a:cs typeface="Arial" panose="020B0604020202020204" pitchFamily="34" charset="0"/>
              </a:rPr>
              <a:t>Bibliografía </a:t>
            </a:r>
            <a:r>
              <a:rPr lang="es-MX" sz="2600" b="1" dirty="0" smtClean="0">
                <a:latin typeface="Arial" panose="020B0604020202020204" pitchFamily="34" charset="0"/>
                <a:cs typeface="Arial" panose="020B0604020202020204" pitchFamily="34" charset="0"/>
              </a:rPr>
              <a:t>recomendada para los contenidos de esta Conferencia:</a:t>
            </a:r>
            <a:endParaRPr lang="es-MX" sz="2600" b="1" dirty="0">
              <a:latin typeface="Arial" panose="020B0604020202020204" pitchFamily="34" charset="0"/>
              <a:cs typeface="Arial" panose="020B0604020202020204" pitchFamily="34" charset="0"/>
            </a:endParaRPr>
          </a:p>
          <a:p>
            <a:pPr algn="just"/>
            <a:endParaRPr lang="es-ES" sz="2600" dirty="0">
              <a:latin typeface="Arial" panose="020B0604020202020204" pitchFamily="34" charset="0"/>
              <a:cs typeface="Arial" panose="020B0604020202020204" pitchFamily="34" charset="0"/>
            </a:endParaRPr>
          </a:p>
          <a:p>
            <a:pPr marL="514350" indent="-514350" algn="just">
              <a:buFont typeface="+mj-lt"/>
              <a:buAutoNum type="arabicPeriod"/>
            </a:pPr>
            <a:r>
              <a:rPr lang="es-ES" sz="2600" dirty="0">
                <a:latin typeface="Arial" panose="020B0604020202020204" pitchFamily="34" charset="0"/>
                <a:cs typeface="Arial" panose="020B0604020202020204" pitchFamily="34" charset="0"/>
              </a:rPr>
              <a:t>Ingeniería Geológica. Universidad Complutense de Madrid. 2002. Autor: Luis </a:t>
            </a:r>
            <a:r>
              <a:rPr lang="es-ES" sz="2600" dirty="0" err="1">
                <a:latin typeface="Arial" panose="020B0604020202020204" pitchFamily="34" charset="0"/>
                <a:cs typeface="Arial" panose="020B0604020202020204" pitchFamily="34" charset="0"/>
              </a:rPr>
              <a:t>I.González</a:t>
            </a:r>
            <a:r>
              <a:rPr lang="es-ES" sz="2600" dirty="0">
                <a:latin typeface="Arial" panose="020B0604020202020204" pitchFamily="34" charset="0"/>
                <a:cs typeface="Arial" panose="020B0604020202020204" pitchFamily="34" charset="0"/>
              </a:rPr>
              <a:t> de Vallejo </a:t>
            </a:r>
          </a:p>
          <a:p>
            <a:pPr marL="514350" indent="-514350">
              <a:buFont typeface="+mj-lt"/>
              <a:buAutoNum type="arabicPeriod"/>
            </a:pPr>
            <a:endParaRPr lang="es-ES" sz="2600" dirty="0">
              <a:latin typeface="Arial" panose="020B0604020202020204" pitchFamily="34" charset="0"/>
              <a:cs typeface="Arial" panose="020B0604020202020204" pitchFamily="34" charset="0"/>
            </a:endParaRPr>
          </a:p>
          <a:p>
            <a:pPr marL="514350" indent="-514350">
              <a:buFont typeface="+mj-lt"/>
              <a:buAutoNum type="arabicPeriod"/>
            </a:pPr>
            <a:r>
              <a:rPr lang="es-ES" sz="2600" dirty="0">
                <a:latin typeface="Arial" panose="020B0604020202020204" pitchFamily="34" charset="0"/>
                <a:cs typeface="Arial" panose="020B0604020202020204" pitchFamily="34" charset="0"/>
              </a:rPr>
              <a:t>GEOTECNIA I. UNIVERSIDAD DE NARIÑO, Colombia. 2006. Autor: ING. HUGO </a:t>
            </a:r>
            <a:r>
              <a:rPr lang="es-ES" sz="2600" dirty="0" smtClean="0">
                <a:latin typeface="Arial" panose="020B0604020202020204" pitchFamily="34" charset="0"/>
                <a:cs typeface="Arial" panose="020B0604020202020204" pitchFamily="34" charset="0"/>
              </a:rPr>
              <a:t>CORAL</a:t>
            </a:r>
          </a:p>
          <a:p>
            <a:pPr marL="514350" indent="-514350">
              <a:buFont typeface="+mj-lt"/>
              <a:buAutoNum type="arabicPeriod"/>
            </a:pPr>
            <a:endParaRPr lang="es-ES" sz="2600" dirty="0" smtClean="0">
              <a:latin typeface="Arial" panose="020B0604020202020204" pitchFamily="34" charset="0"/>
              <a:cs typeface="Arial" panose="020B0604020202020204" pitchFamily="34" charset="0"/>
            </a:endParaRPr>
          </a:p>
          <a:p>
            <a:pPr marL="514350" indent="-514350">
              <a:buFont typeface="+mj-lt"/>
              <a:buAutoNum type="arabicPeriod"/>
            </a:pPr>
            <a:r>
              <a:rPr lang="es-ES" sz="2600" dirty="0" smtClean="0">
                <a:latin typeface="Arial" panose="020B0604020202020204" pitchFamily="34" charset="0"/>
                <a:cs typeface="Arial" panose="020B0604020202020204" pitchFamily="34" charset="0"/>
              </a:rPr>
              <a:t>Sitios web relacionados:</a:t>
            </a:r>
          </a:p>
          <a:p>
            <a:r>
              <a:rPr lang="es-ES" sz="2400" dirty="0">
                <a:latin typeface="Arial" panose="020B0604020202020204" pitchFamily="34" charset="0"/>
                <a:cs typeface="Arial" panose="020B0604020202020204" pitchFamily="34" charset="0"/>
              </a:rPr>
              <a:t>    </a:t>
            </a:r>
            <a:r>
              <a:rPr lang="es-ES" sz="2400" dirty="0">
                <a:latin typeface="Arial" panose="020B0604020202020204" pitchFamily="34" charset="0"/>
                <a:cs typeface="Arial" panose="020B0604020202020204" pitchFamily="34" charset="0"/>
                <a:hlinkClick r:id="rId2"/>
              </a:rPr>
              <a:t>https://</a:t>
            </a:r>
            <a:r>
              <a:rPr lang="es-ES" sz="2400" dirty="0" smtClean="0">
                <a:latin typeface="Arial" panose="020B0604020202020204" pitchFamily="34" charset="0"/>
                <a:cs typeface="Arial" panose="020B0604020202020204" pitchFamily="34" charset="0"/>
                <a:hlinkClick r:id="rId2"/>
              </a:rPr>
              <a:t>es.slideshare.net/MarcoAntonioCardozaFlores/geotecnia-diccionario-basico</a:t>
            </a:r>
            <a:endParaRPr lang="es-ES" sz="2400" dirty="0" smtClean="0">
              <a:latin typeface="Arial" panose="020B0604020202020204" pitchFamily="34" charset="0"/>
              <a:cs typeface="Arial" panose="020B0604020202020204" pitchFamily="34" charset="0"/>
            </a:endParaRPr>
          </a:p>
          <a:p>
            <a:endParaRPr lang="es-E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8365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53491"/>
            <a:ext cx="2321169" cy="461665"/>
          </a:xfrm>
          <a:prstGeom prst="rect">
            <a:avLst/>
          </a:prstGeom>
          <a:noFill/>
        </p:spPr>
        <p:txBody>
          <a:bodyPr wrap="square" rtlCol="0">
            <a:spAutoFit/>
          </a:bodyPr>
          <a:lstStyle/>
          <a:p>
            <a:r>
              <a:rPr lang="es-ES" sz="2400" b="1" u="sng" dirty="0" smtClean="0">
                <a:effectLst>
                  <a:outerShdw blurRad="38100" dist="38100" dir="2700000" algn="tl">
                    <a:srgbClr val="000000">
                      <a:alpha val="43137"/>
                    </a:srgbClr>
                  </a:outerShdw>
                </a:effectLst>
              </a:rPr>
              <a:t>INTRODUCCIÓN</a:t>
            </a:r>
            <a:endParaRPr lang="es-ES" sz="2400" b="1" u="sng" dirty="0">
              <a:effectLst>
                <a:outerShdw blurRad="38100" dist="38100" dir="2700000" algn="tl">
                  <a:srgbClr val="000000">
                    <a:alpha val="43137"/>
                  </a:srgbClr>
                </a:outerShdw>
              </a:effectLst>
            </a:endParaRPr>
          </a:p>
        </p:txBody>
      </p:sp>
      <p:sp>
        <p:nvSpPr>
          <p:cNvPr id="7" name="CuadroTexto 6"/>
          <p:cNvSpPr txBox="1"/>
          <p:nvPr/>
        </p:nvSpPr>
        <p:spPr>
          <a:xfrm>
            <a:off x="-1" y="4871255"/>
            <a:ext cx="11694696" cy="1938992"/>
          </a:xfrm>
          <a:prstGeom prst="rect">
            <a:avLst/>
          </a:prstGeom>
          <a:solidFill>
            <a:schemeClr val="accent1">
              <a:lumMod val="60000"/>
              <a:lumOff val="40000"/>
            </a:schemeClr>
          </a:solidFill>
        </p:spPr>
        <p:txBody>
          <a:bodyPr wrap="square" rtlCol="0">
            <a:spAutoFit/>
          </a:bodyPr>
          <a:lstStyle/>
          <a:p>
            <a:pPr algn="just"/>
            <a:r>
              <a:rPr lang="es-ES" sz="2400" dirty="0" smtClean="0"/>
              <a:t>En </a:t>
            </a:r>
            <a:r>
              <a:rPr lang="es-ES" sz="2400" b="1" dirty="0" smtClean="0"/>
              <a:t>la geotecnia </a:t>
            </a:r>
            <a:r>
              <a:rPr lang="es-ES" sz="2400" dirty="0" smtClean="0"/>
              <a:t>se integran las técnicas de ingeniería del terreno, aplicadas a las cimentaciones, refuerzo, sostenimiento, mejora y excavación del terreno; así como la mecánica de suelos y de roca.</a:t>
            </a:r>
          </a:p>
          <a:p>
            <a:pPr algn="r"/>
            <a:r>
              <a:rPr lang="es-ES" sz="2400" dirty="0" smtClean="0"/>
              <a:t>González de Vallejo </a:t>
            </a:r>
          </a:p>
          <a:p>
            <a:pPr algn="r"/>
            <a:r>
              <a:rPr lang="es-ES" sz="2400" dirty="0" smtClean="0"/>
              <a:t>Año: 2002</a:t>
            </a:r>
            <a:endParaRPr lang="es-ES" sz="2000" dirty="0"/>
          </a:p>
        </p:txBody>
      </p:sp>
      <p:sp>
        <p:nvSpPr>
          <p:cNvPr id="9" name="Rectángulo 8"/>
          <p:cNvSpPr/>
          <p:nvPr/>
        </p:nvSpPr>
        <p:spPr>
          <a:xfrm>
            <a:off x="-1" y="564399"/>
            <a:ext cx="11848563" cy="4154984"/>
          </a:xfrm>
          <a:prstGeom prst="rect">
            <a:avLst/>
          </a:prstGeom>
          <a:solidFill>
            <a:schemeClr val="accent1">
              <a:lumMod val="60000"/>
              <a:lumOff val="40000"/>
            </a:schemeClr>
          </a:solidFill>
        </p:spPr>
        <p:txBody>
          <a:bodyPr wrap="square">
            <a:spAutoFit/>
          </a:bodyPr>
          <a:lstStyle/>
          <a:p>
            <a:pPr algn="just"/>
            <a:r>
              <a:rPr lang="es-ES" sz="2400" b="1" i="1" u="none" strike="noStrike" baseline="0" dirty="0" smtClean="0"/>
              <a:t>GEOTÉCNICA: </a:t>
            </a:r>
            <a:r>
              <a:rPr lang="es-ES" sz="2400" b="0" i="0" u="none" strike="noStrike" baseline="0" dirty="0" smtClean="0"/>
              <a:t>Arte de analizar, diseñar y construir obras civiles con materiales térreos. Tiene dos ramas principales:</a:t>
            </a:r>
          </a:p>
          <a:p>
            <a:pPr algn="just"/>
            <a:endParaRPr lang="es-ES" sz="2400" dirty="0" smtClean="0"/>
          </a:p>
          <a:p>
            <a:pPr algn="just"/>
            <a:r>
              <a:rPr lang="es-ES" sz="2400" b="1" i="0" u="none" strike="noStrike" baseline="0" dirty="0" smtClean="0"/>
              <a:t>1 ) </a:t>
            </a:r>
            <a:r>
              <a:rPr lang="es-ES" sz="2400" b="0" i="0" u="none" strike="noStrike" baseline="0" dirty="0" smtClean="0"/>
              <a:t>I</a:t>
            </a:r>
            <a:r>
              <a:rPr lang="es-ES" sz="2400" b="1" i="0" u="none" strike="noStrike" baseline="0" dirty="0" smtClean="0"/>
              <a:t>NGENIERÍA DE FUNDACIONES: </a:t>
            </a:r>
            <a:r>
              <a:rPr lang="es-ES" sz="2400" b="0" i="0" u="none" strike="noStrike" baseline="0" dirty="0" smtClean="0"/>
              <a:t>Estudia la interacción que existe entre todas las construcciones civiles y el suelo donde se apoya.</a:t>
            </a:r>
          </a:p>
          <a:p>
            <a:pPr algn="just"/>
            <a:endParaRPr lang="es-ES" sz="2400" b="0" i="0" u="none" strike="noStrike" baseline="0" dirty="0" smtClean="0"/>
          </a:p>
          <a:p>
            <a:pPr algn="just"/>
            <a:r>
              <a:rPr lang="es-ES" sz="2400" b="1" i="0" u="none" strike="noStrike" baseline="0" dirty="0" smtClean="0"/>
              <a:t>2 ) INGENIERÍA DE TRABAJOS DE MOVIMIENTO DE TIERRAS: </a:t>
            </a:r>
            <a:r>
              <a:rPr lang="es-ES" sz="2400" b="0" i="0" u="none" strike="noStrike" baseline="0" dirty="0" smtClean="0"/>
              <a:t>Incluye la construcción de presas, carreteras (geotecnia vial), utilización de los materiales para</a:t>
            </a:r>
          </a:p>
          <a:p>
            <a:pPr algn="just"/>
            <a:r>
              <a:rPr lang="es-ES" sz="2400" b="0" i="0" u="none" strike="noStrike" baseline="0" dirty="0" smtClean="0"/>
              <a:t>construcciones, estabilidad al realizar excavaciones.</a:t>
            </a:r>
          </a:p>
          <a:p>
            <a:pPr algn="r"/>
            <a:r>
              <a:rPr lang="es-ES" sz="2400" dirty="0" smtClean="0"/>
              <a:t>HUGO CORAL</a:t>
            </a:r>
          </a:p>
          <a:p>
            <a:pPr algn="r"/>
            <a:r>
              <a:rPr lang="es-ES" sz="2400" dirty="0" smtClean="0"/>
              <a:t>Año: 2006</a:t>
            </a:r>
            <a:endParaRPr lang="es-ES" sz="2400" dirty="0"/>
          </a:p>
        </p:txBody>
      </p:sp>
    </p:spTree>
    <p:extLst>
      <p:ext uri="{BB962C8B-B14F-4D97-AF65-F5344CB8AC3E}">
        <p14:creationId xmlns:p14="http://schemas.microsoft.com/office/powerpoint/2010/main" val="12548122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9601548" y="6534834"/>
            <a:ext cx="3044454" cy="646331"/>
          </a:xfrm>
          <a:prstGeom prst="rect">
            <a:avLst/>
          </a:prstGeom>
        </p:spPr>
        <p:txBody>
          <a:bodyPr wrap="square">
            <a:spAutoFit/>
          </a:bodyPr>
          <a:lstStyle/>
          <a:p>
            <a:pPr algn="just"/>
            <a:r>
              <a:rPr lang="es-ES" dirty="0"/>
              <a:t>Autor: González de Vallejo </a:t>
            </a:r>
          </a:p>
          <a:p>
            <a:endParaRPr lang="es-ES" dirty="0"/>
          </a:p>
        </p:txBody>
      </p:sp>
      <p:sp>
        <p:nvSpPr>
          <p:cNvPr id="6" name="CuadroTexto 5"/>
          <p:cNvSpPr txBox="1"/>
          <p:nvPr/>
        </p:nvSpPr>
        <p:spPr>
          <a:xfrm>
            <a:off x="0" y="-81627"/>
            <a:ext cx="2321169" cy="461665"/>
          </a:xfrm>
          <a:prstGeom prst="rect">
            <a:avLst/>
          </a:prstGeom>
          <a:noFill/>
        </p:spPr>
        <p:txBody>
          <a:bodyPr wrap="square" rtlCol="0">
            <a:spAutoFit/>
          </a:bodyPr>
          <a:lstStyle/>
          <a:p>
            <a:r>
              <a:rPr lang="es-ES" sz="2400" b="1" u="sng" dirty="0" smtClean="0">
                <a:effectLst>
                  <a:outerShdw blurRad="38100" dist="38100" dir="2700000" algn="tl">
                    <a:srgbClr val="000000">
                      <a:alpha val="43137"/>
                    </a:srgbClr>
                  </a:outerShdw>
                </a:effectLst>
              </a:rPr>
              <a:t>INTRODUCCIÓN</a:t>
            </a:r>
            <a:endParaRPr lang="es-ES" sz="2400" b="1" u="sng" dirty="0">
              <a:effectLst>
                <a:outerShdw blurRad="38100" dist="38100" dir="2700000" algn="tl">
                  <a:srgbClr val="000000">
                    <a:alpha val="43137"/>
                  </a:srgbClr>
                </a:outerShdw>
              </a:effectLst>
            </a:endParaRPr>
          </a:p>
        </p:txBody>
      </p:sp>
      <p:pic>
        <p:nvPicPr>
          <p:cNvPr id="4" name="Imagen 3"/>
          <p:cNvPicPr>
            <a:picLocks noChangeAspect="1"/>
          </p:cNvPicPr>
          <p:nvPr/>
        </p:nvPicPr>
        <p:blipFill>
          <a:blip r:embed="rId2"/>
          <a:stretch>
            <a:fillRect/>
          </a:stretch>
        </p:blipFill>
        <p:spPr>
          <a:xfrm>
            <a:off x="-1" y="267286"/>
            <a:ext cx="9207435" cy="6590714"/>
          </a:xfrm>
          <a:prstGeom prst="rect">
            <a:avLst/>
          </a:prstGeom>
        </p:spPr>
      </p:pic>
    </p:spTree>
    <p:extLst>
      <p:ext uri="{BB962C8B-B14F-4D97-AF65-F5344CB8AC3E}">
        <p14:creationId xmlns:p14="http://schemas.microsoft.com/office/powerpoint/2010/main" val="15667792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154125" y="2450494"/>
            <a:ext cx="4822257" cy="1354217"/>
          </a:xfrm>
          <a:prstGeom prst="rect">
            <a:avLst/>
          </a:prstGeom>
          <a:solidFill>
            <a:schemeClr val="accent1">
              <a:lumMod val="60000"/>
              <a:lumOff val="40000"/>
            </a:schemeClr>
          </a:solidFill>
        </p:spPr>
        <p:txBody>
          <a:bodyPr wrap="square" rtlCol="0">
            <a:spAutoFit/>
          </a:bodyPr>
          <a:lstStyle/>
          <a:p>
            <a:pPr algn="ctr"/>
            <a:r>
              <a:rPr lang="es-ES" sz="3000" b="1" dirty="0" smtClean="0"/>
              <a:t>ESTRUCTURA DEL CURSO</a:t>
            </a:r>
          </a:p>
          <a:p>
            <a:pPr algn="ctr"/>
            <a:endParaRPr lang="es-ES" sz="2600" dirty="0"/>
          </a:p>
          <a:p>
            <a:pPr algn="ctr"/>
            <a:r>
              <a:rPr lang="es-ES" sz="2600" dirty="0"/>
              <a:t> </a:t>
            </a:r>
            <a:r>
              <a:rPr lang="es-ES" sz="2600" b="1" dirty="0"/>
              <a:t>Programa de Estudios </a:t>
            </a:r>
          </a:p>
        </p:txBody>
      </p:sp>
      <p:sp>
        <p:nvSpPr>
          <p:cNvPr id="3" name="CuadroTexto 2"/>
          <p:cNvSpPr txBox="1"/>
          <p:nvPr/>
        </p:nvSpPr>
        <p:spPr>
          <a:xfrm>
            <a:off x="0" y="-81627"/>
            <a:ext cx="2321169" cy="461665"/>
          </a:xfrm>
          <a:prstGeom prst="rect">
            <a:avLst/>
          </a:prstGeom>
          <a:noFill/>
        </p:spPr>
        <p:txBody>
          <a:bodyPr wrap="square" rtlCol="0">
            <a:spAutoFit/>
          </a:bodyPr>
          <a:lstStyle/>
          <a:p>
            <a:r>
              <a:rPr lang="es-ES" sz="2400" b="1" u="sng" dirty="0" smtClean="0">
                <a:effectLst>
                  <a:outerShdw blurRad="38100" dist="38100" dir="2700000" algn="tl">
                    <a:srgbClr val="000000">
                      <a:alpha val="43137"/>
                    </a:srgbClr>
                  </a:outerShdw>
                </a:effectLst>
              </a:rPr>
              <a:t>INTRODUCCIÓN</a:t>
            </a:r>
            <a:endParaRPr lang="es-ES" sz="2400"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341463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12542" y="955102"/>
            <a:ext cx="11774658" cy="4093428"/>
          </a:xfrm>
          <a:prstGeom prst="rect">
            <a:avLst/>
          </a:prstGeom>
        </p:spPr>
        <p:txBody>
          <a:bodyPr wrap="square">
            <a:spAutoFit/>
          </a:bodyPr>
          <a:lstStyle/>
          <a:p>
            <a:pPr algn="just"/>
            <a:r>
              <a:rPr lang="es-ES" sz="2600" b="1" i="0" u="none" strike="noStrike" baseline="0" dirty="0" smtClean="0">
                <a:solidFill>
                  <a:srgbClr val="000000"/>
                </a:solidFill>
                <a:latin typeface="Arial" panose="020B0604020202020204" pitchFamily="34" charset="0"/>
              </a:rPr>
              <a:t>Objetivos de la unidad de aprendizaje:</a:t>
            </a:r>
            <a:endParaRPr lang="es-ES" sz="2600" b="0" i="0" u="none" strike="noStrike" baseline="0" dirty="0" smtClean="0">
              <a:solidFill>
                <a:srgbClr val="000000"/>
              </a:solidFill>
              <a:latin typeface="Arial" panose="020B0604020202020204" pitchFamily="34" charset="0"/>
            </a:endParaRPr>
          </a:p>
          <a:p>
            <a:pPr algn="just"/>
            <a:endParaRPr lang="es-ES" sz="2600" b="0" i="0" u="none" strike="noStrike" baseline="0" dirty="0" smtClean="0">
              <a:solidFill>
                <a:srgbClr val="000000"/>
              </a:solidFill>
              <a:latin typeface="Arial" panose="020B0604020202020204" pitchFamily="34" charset="0"/>
            </a:endParaRPr>
          </a:p>
          <a:p>
            <a:pPr algn="just"/>
            <a:r>
              <a:rPr lang="es-ES" sz="2600" b="0" i="0" u="none" strike="noStrike" baseline="0" dirty="0" smtClean="0">
                <a:solidFill>
                  <a:srgbClr val="000000"/>
                </a:solidFill>
                <a:latin typeface="Arial" panose="020B0604020202020204" pitchFamily="34" charset="0"/>
              </a:rPr>
              <a:t>Analizar el comportamiento físico-mecánico que exhiben las rocas y los suelos en el desarrollo del proceso riesgo-intervenciones-impactos en diferentes espacios geográficos. </a:t>
            </a:r>
          </a:p>
          <a:p>
            <a:pPr algn="just"/>
            <a:endParaRPr lang="es-ES" sz="2600" b="0" i="0" u="none" strike="noStrike" baseline="0" dirty="0" smtClean="0">
              <a:solidFill>
                <a:srgbClr val="000000"/>
              </a:solidFill>
              <a:latin typeface="Arial" panose="020B0604020202020204" pitchFamily="34" charset="0"/>
            </a:endParaRPr>
          </a:p>
          <a:p>
            <a:pPr algn="just"/>
            <a:r>
              <a:rPr lang="es-ES" sz="2600" b="0" i="0" u="none" strike="noStrike" baseline="0" dirty="0" smtClean="0">
                <a:solidFill>
                  <a:srgbClr val="000000"/>
                </a:solidFill>
                <a:latin typeface="Arial" panose="020B0604020202020204" pitchFamily="34" charset="0"/>
              </a:rPr>
              <a:t>Aplicar los métodos y criterios de la </a:t>
            </a:r>
            <a:r>
              <a:rPr lang="es-ES" sz="2600" b="0" i="0" u="none" strike="noStrike" baseline="0" dirty="0" err="1" smtClean="0">
                <a:solidFill>
                  <a:srgbClr val="000000"/>
                </a:solidFill>
                <a:latin typeface="Arial" panose="020B0604020202020204" pitchFamily="34" charset="0"/>
              </a:rPr>
              <a:t>Geotecnología</a:t>
            </a:r>
            <a:r>
              <a:rPr lang="es-ES" sz="2600" b="0" i="0" u="none" strike="noStrike" baseline="0" dirty="0" smtClean="0">
                <a:solidFill>
                  <a:srgbClr val="000000"/>
                </a:solidFill>
                <a:latin typeface="Arial" panose="020B0604020202020204" pitchFamily="34" charset="0"/>
              </a:rPr>
              <a:t> y analizar e interpretar los resultados de algún problema de contaminación del suelo; excavaciones, túneles para controlar el agua; obras de corte y relleno; planeación urbana y territorial de peligros geológicos. </a:t>
            </a:r>
            <a:endParaRPr lang="es-ES" sz="2600" dirty="0"/>
          </a:p>
        </p:txBody>
      </p:sp>
      <p:sp>
        <p:nvSpPr>
          <p:cNvPr id="3" name="CuadroTexto 2"/>
          <p:cNvSpPr txBox="1"/>
          <p:nvPr/>
        </p:nvSpPr>
        <p:spPr>
          <a:xfrm>
            <a:off x="0" y="-81627"/>
            <a:ext cx="2321169" cy="461665"/>
          </a:xfrm>
          <a:prstGeom prst="rect">
            <a:avLst/>
          </a:prstGeom>
          <a:noFill/>
        </p:spPr>
        <p:txBody>
          <a:bodyPr wrap="square" rtlCol="0">
            <a:spAutoFit/>
          </a:bodyPr>
          <a:lstStyle/>
          <a:p>
            <a:r>
              <a:rPr lang="es-ES" sz="2400" b="1" u="sng" dirty="0" smtClean="0">
                <a:effectLst>
                  <a:outerShdw blurRad="38100" dist="38100" dir="2700000" algn="tl">
                    <a:srgbClr val="000000">
                      <a:alpha val="43137"/>
                    </a:srgbClr>
                  </a:outerShdw>
                </a:effectLst>
              </a:rPr>
              <a:t>INTRODUCCIÓN</a:t>
            </a:r>
            <a:endParaRPr lang="es-ES" sz="2400"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072137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2404934" y="57818"/>
            <a:ext cx="9281284" cy="1276350"/>
          </a:xfrm>
          <a:prstGeom prst="rect">
            <a:avLst/>
          </a:prstGeom>
        </p:spPr>
      </p:pic>
      <p:pic>
        <p:nvPicPr>
          <p:cNvPr id="8" name="Imagen 7"/>
          <p:cNvPicPr>
            <a:picLocks noChangeAspect="1"/>
          </p:cNvPicPr>
          <p:nvPr/>
        </p:nvPicPr>
        <p:blipFill>
          <a:blip r:embed="rId3"/>
          <a:stretch>
            <a:fillRect/>
          </a:stretch>
        </p:blipFill>
        <p:spPr>
          <a:xfrm>
            <a:off x="2404934" y="1649997"/>
            <a:ext cx="9457229" cy="1529013"/>
          </a:xfrm>
          <a:prstGeom prst="rect">
            <a:avLst/>
          </a:prstGeom>
        </p:spPr>
      </p:pic>
      <p:pic>
        <p:nvPicPr>
          <p:cNvPr id="10" name="Imagen 9"/>
          <p:cNvPicPr>
            <a:picLocks noChangeAspect="1"/>
          </p:cNvPicPr>
          <p:nvPr/>
        </p:nvPicPr>
        <p:blipFill>
          <a:blip r:embed="rId4"/>
          <a:stretch>
            <a:fillRect/>
          </a:stretch>
        </p:blipFill>
        <p:spPr>
          <a:xfrm>
            <a:off x="2404934" y="3494839"/>
            <a:ext cx="9559026" cy="1320466"/>
          </a:xfrm>
          <a:prstGeom prst="rect">
            <a:avLst/>
          </a:prstGeom>
        </p:spPr>
      </p:pic>
      <p:pic>
        <p:nvPicPr>
          <p:cNvPr id="12" name="Imagen 11"/>
          <p:cNvPicPr>
            <a:picLocks noChangeAspect="1"/>
          </p:cNvPicPr>
          <p:nvPr/>
        </p:nvPicPr>
        <p:blipFill>
          <a:blip r:embed="rId5"/>
          <a:stretch>
            <a:fillRect/>
          </a:stretch>
        </p:blipFill>
        <p:spPr>
          <a:xfrm>
            <a:off x="2404934" y="5258134"/>
            <a:ext cx="9660628" cy="1336508"/>
          </a:xfrm>
          <a:prstGeom prst="rect">
            <a:avLst/>
          </a:prstGeom>
        </p:spPr>
      </p:pic>
      <p:sp>
        <p:nvSpPr>
          <p:cNvPr id="7" name="CuadroTexto 6"/>
          <p:cNvSpPr txBox="1"/>
          <p:nvPr/>
        </p:nvSpPr>
        <p:spPr>
          <a:xfrm>
            <a:off x="0" y="-81627"/>
            <a:ext cx="2321169" cy="461665"/>
          </a:xfrm>
          <a:prstGeom prst="rect">
            <a:avLst/>
          </a:prstGeom>
          <a:noFill/>
        </p:spPr>
        <p:txBody>
          <a:bodyPr wrap="square" rtlCol="0">
            <a:spAutoFit/>
          </a:bodyPr>
          <a:lstStyle/>
          <a:p>
            <a:r>
              <a:rPr lang="es-ES" sz="2400" b="1" u="sng" dirty="0" smtClean="0">
                <a:effectLst>
                  <a:outerShdw blurRad="38100" dist="38100" dir="2700000" algn="tl">
                    <a:srgbClr val="000000">
                      <a:alpha val="43137"/>
                    </a:srgbClr>
                  </a:outerShdw>
                </a:effectLst>
              </a:rPr>
              <a:t>INTRODUCCIÓN</a:t>
            </a:r>
            <a:endParaRPr lang="es-ES" sz="2400"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2459691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701</TotalTime>
  <Words>2149</Words>
  <Application>Microsoft Office PowerPoint</Application>
  <PresentationFormat>Panorámica</PresentationFormat>
  <Paragraphs>214</Paragraphs>
  <Slides>32</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32</vt:i4>
      </vt:variant>
    </vt:vector>
  </HeadingPairs>
  <TitlesOfParts>
    <vt:vector size="38" baseType="lpstr">
      <vt:lpstr>Arial</vt:lpstr>
      <vt:lpstr>Calibri</vt:lpstr>
      <vt:lpstr>Calibri Light</vt:lpstr>
      <vt:lpstr>Wingdings</vt:lpstr>
      <vt:lpstr>Tema de Office</vt:lpstr>
      <vt:lpstr>PHOTO-PAINT Image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Josè Emilio Barò</dc:creator>
  <cp:lastModifiedBy>HP</cp:lastModifiedBy>
  <cp:revision>72</cp:revision>
  <dcterms:created xsi:type="dcterms:W3CDTF">2016-01-27T02:01:43Z</dcterms:created>
  <dcterms:modified xsi:type="dcterms:W3CDTF">2017-10-18T22:21:30Z</dcterms:modified>
</cp:coreProperties>
</file>