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316" r:id="rId2"/>
    <p:sldId id="317" r:id="rId3"/>
    <p:sldId id="318" r:id="rId4"/>
    <p:sldId id="308" r:id="rId5"/>
    <p:sldId id="259" r:id="rId6"/>
    <p:sldId id="305" r:id="rId7"/>
    <p:sldId id="315" r:id="rId8"/>
    <p:sldId id="284" r:id="rId9"/>
    <p:sldId id="285" r:id="rId10"/>
    <p:sldId id="286" r:id="rId11"/>
    <p:sldId id="298" r:id="rId12"/>
    <p:sldId id="287" r:id="rId13"/>
    <p:sldId id="290" r:id="rId14"/>
    <p:sldId id="288" r:id="rId15"/>
    <p:sldId id="309" r:id="rId16"/>
    <p:sldId id="289" r:id="rId17"/>
    <p:sldId id="302" r:id="rId18"/>
    <p:sldId id="311" r:id="rId19"/>
    <p:sldId id="291" r:id="rId20"/>
    <p:sldId id="292" r:id="rId21"/>
    <p:sldId id="300" r:id="rId22"/>
    <p:sldId id="301" r:id="rId23"/>
    <p:sldId id="293" r:id="rId24"/>
    <p:sldId id="313" r:id="rId25"/>
    <p:sldId id="314" r:id="rId26"/>
    <p:sldId id="299" r:id="rId27"/>
    <p:sldId id="294" r:id="rId28"/>
    <p:sldId id="297" r:id="rId29"/>
    <p:sldId id="303" r:id="rId30"/>
    <p:sldId id="312" r:id="rId31"/>
    <p:sldId id="310" r:id="rId32"/>
    <p:sldId id="304" r:id="rId33"/>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53" autoAdjust="0"/>
    <p:restoredTop sz="94660"/>
  </p:normalViewPr>
  <p:slideViewPr>
    <p:cSldViewPr snapToGrid="0">
      <p:cViewPr varScale="1">
        <p:scale>
          <a:sx n="74" d="100"/>
          <a:sy n="74" d="100"/>
        </p:scale>
        <p:origin x="68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9939D9-FCFC-46E2-ACB2-C5A6EA71CC79}" type="datetimeFigureOut">
              <a:rPr lang="es-ES" smtClean="0"/>
              <a:t>19/10/2017</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18F968-2F8C-4B6D-86B5-1650DBD78271}" type="slidenum">
              <a:rPr lang="es-ES" smtClean="0"/>
              <a:t>‹Nº›</a:t>
            </a:fld>
            <a:endParaRPr lang="es-ES"/>
          </a:p>
        </p:txBody>
      </p:sp>
    </p:spTree>
    <p:extLst>
      <p:ext uri="{BB962C8B-B14F-4D97-AF65-F5344CB8AC3E}">
        <p14:creationId xmlns:p14="http://schemas.microsoft.com/office/powerpoint/2010/main" val="1960760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ES"/>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76A17B59-0597-4A98-B95D-5ADABDC67833}" type="datetimeFigureOut">
              <a:rPr lang="es-ES" smtClean="0"/>
              <a:t>19/10/2017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2678246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76A17B59-0597-4A98-B95D-5ADABDC67833}" type="datetimeFigureOut">
              <a:rPr lang="es-ES" smtClean="0"/>
              <a:t>19/10/2017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3327282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76A17B59-0597-4A98-B95D-5ADABDC67833}" type="datetimeFigureOut">
              <a:rPr lang="es-ES" smtClean="0"/>
              <a:t>19/10/2017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3321027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76A17B59-0597-4A98-B95D-5ADABDC67833}" type="datetimeFigureOut">
              <a:rPr lang="es-ES" smtClean="0"/>
              <a:t>19/10/2017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1136923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76A17B59-0597-4A98-B95D-5ADABDC67833}" type="datetimeFigureOut">
              <a:rPr lang="es-ES" smtClean="0"/>
              <a:t>19/10/2017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2959138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fecha 4"/>
          <p:cNvSpPr>
            <a:spLocks noGrp="1"/>
          </p:cNvSpPr>
          <p:nvPr>
            <p:ph type="dt" sz="half" idx="10"/>
          </p:nvPr>
        </p:nvSpPr>
        <p:spPr/>
        <p:txBody>
          <a:bodyPr/>
          <a:lstStyle/>
          <a:p>
            <a:fld id="{76A17B59-0597-4A98-B95D-5ADABDC67833}" type="datetimeFigureOut">
              <a:rPr lang="es-ES" smtClean="0"/>
              <a:t>19/10/2017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713855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Marcador de fecha 6"/>
          <p:cNvSpPr>
            <a:spLocks noGrp="1"/>
          </p:cNvSpPr>
          <p:nvPr>
            <p:ph type="dt" sz="half" idx="10"/>
          </p:nvPr>
        </p:nvSpPr>
        <p:spPr/>
        <p:txBody>
          <a:bodyPr/>
          <a:lstStyle/>
          <a:p>
            <a:fld id="{76A17B59-0597-4A98-B95D-5ADABDC67833}" type="datetimeFigureOut">
              <a:rPr lang="es-ES" smtClean="0"/>
              <a:t>19/10/2017</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1153585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fecha 2"/>
          <p:cNvSpPr>
            <a:spLocks noGrp="1"/>
          </p:cNvSpPr>
          <p:nvPr>
            <p:ph type="dt" sz="half" idx="10"/>
          </p:nvPr>
        </p:nvSpPr>
        <p:spPr/>
        <p:txBody>
          <a:bodyPr/>
          <a:lstStyle/>
          <a:p>
            <a:fld id="{76A17B59-0597-4A98-B95D-5ADABDC67833}" type="datetimeFigureOut">
              <a:rPr lang="es-ES" smtClean="0"/>
              <a:t>19/10/2017</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691689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6A17B59-0597-4A98-B95D-5ADABDC67833}" type="datetimeFigureOut">
              <a:rPr lang="es-ES" smtClean="0"/>
              <a:t>19/10/2017</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2165811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6A17B59-0597-4A98-B95D-5ADABDC67833}" type="datetimeFigureOut">
              <a:rPr lang="es-ES" smtClean="0"/>
              <a:t>19/10/2017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695665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6A17B59-0597-4A98-B95D-5ADABDC67833}" type="datetimeFigureOut">
              <a:rPr lang="es-ES" smtClean="0"/>
              <a:t>19/10/2017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4900957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A17B59-0597-4A98-B95D-5ADABDC67833}" type="datetimeFigureOut">
              <a:rPr lang="es-ES" smtClean="0"/>
              <a:t>19/10/2017</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EDF7BB-3CF4-4537-9909-50D9BF21A042}" type="slidenum">
              <a:rPr lang="es-ES" smtClean="0"/>
              <a:t>‹Nº›</a:t>
            </a:fld>
            <a:endParaRPr lang="es-ES"/>
          </a:p>
        </p:txBody>
      </p:sp>
    </p:spTree>
    <p:extLst>
      <p:ext uri="{BB962C8B-B14F-4D97-AF65-F5344CB8AC3E}">
        <p14:creationId xmlns:p14="http://schemas.microsoft.com/office/powerpoint/2010/main" val="8503292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43687" y="277651"/>
            <a:ext cx="9789859" cy="5262979"/>
          </a:xfrm>
          <a:prstGeom prst="rect">
            <a:avLst/>
          </a:prstGeom>
        </p:spPr>
        <p:txBody>
          <a:bodyPr wrap="none">
            <a:spAutoFit/>
          </a:bodyPr>
          <a:lstStyle/>
          <a:p>
            <a:pPr algn="ctr"/>
            <a:r>
              <a:rPr lang="es-ES" sz="2800" b="1" dirty="0" smtClean="0">
                <a:cs typeface="Arial" panose="020B0604020202020204" pitchFamily="34" charset="0"/>
              </a:rPr>
              <a:t>UNIVERSIDAD AUTÓNOMA DEL ESTADO DE MÉXICO</a:t>
            </a:r>
          </a:p>
          <a:p>
            <a:pPr algn="ctr"/>
            <a:endParaRPr lang="es-MX" sz="2800" b="1" dirty="0" smtClean="0">
              <a:cs typeface="Arial" panose="020B0604020202020204" pitchFamily="34" charset="0"/>
            </a:endParaRPr>
          </a:p>
          <a:p>
            <a:pPr algn="ctr"/>
            <a:endParaRPr lang="es-MX" sz="2800" b="1" dirty="0" smtClean="0">
              <a:cs typeface="Arial" panose="020B0604020202020204" pitchFamily="34" charset="0"/>
            </a:endParaRPr>
          </a:p>
          <a:p>
            <a:r>
              <a:rPr lang="es-MX" sz="2800" b="1" dirty="0" smtClean="0">
                <a:cs typeface="Arial" panose="020B0604020202020204" pitchFamily="34" charset="0"/>
              </a:rPr>
              <a:t>FACULTAD DE GEOGRAFÍA</a:t>
            </a:r>
          </a:p>
          <a:p>
            <a:pPr algn="ctr"/>
            <a:endParaRPr lang="es-ES" sz="2800" b="1" dirty="0" smtClean="0">
              <a:cs typeface="Arial" panose="020B0604020202020204" pitchFamily="34" charset="0"/>
            </a:endParaRPr>
          </a:p>
          <a:p>
            <a:pPr algn="ctr"/>
            <a:endParaRPr lang="es-ES" sz="2800" b="1" dirty="0" smtClean="0">
              <a:cs typeface="Arial" panose="020B0604020202020204" pitchFamily="34" charset="0"/>
            </a:endParaRPr>
          </a:p>
          <a:p>
            <a:pPr algn="ctr"/>
            <a:endParaRPr lang="es-ES" sz="2800" b="1" dirty="0" smtClean="0">
              <a:cs typeface="Arial" panose="020B0604020202020204" pitchFamily="34" charset="0"/>
            </a:endParaRPr>
          </a:p>
          <a:p>
            <a:pPr algn="ctr"/>
            <a:r>
              <a:rPr lang="es-ES" sz="2800" b="1" dirty="0" smtClean="0">
                <a:cs typeface="Arial" panose="020B0604020202020204" pitchFamily="34" charset="0"/>
              </a:rPr>
              <a:t>LICENCIATURA EN GEOLOGÍA AMBIENTAL Y RECURSOS HÍDRICOS</a:t>
            </a:r>
          </a:p>
          <a:p>
            <a:pPr algn="ctr"/>
            <a:endParaRPr lang="es-MX" sz="2800" b="1" dirty="0" smtClean="0">
              <a:cs typeface="Arial" panose="020B0604020202020204" pitchFamily="34" charset="0"/>
            </a:endParaRPr>
          </a:p>
          <a:p>
            <a:pPr algn="ctr"/>
            <a:r>
              <a:rPr lang="es-MX" sz="2800" b="1" dirty="0" smtClean="0">
                <a:cs typeface="Arial" panose="020B0604020202020204" pitchFamily="34" charset="0"/>
              </a:rPr>
              <a:t>UNIDAD DE APRENDIZAJE: </a:t>
            </a:r>
            <a:r>
              <a:rPr lang="es-ES" sz="2800" b="1" dirty="0" smtClean="0"/>
              <a:t>GEOTECNIA APLICADA</a:t>
            </a:r>
          </a:p>
          <a:p>
            <a:pPr algn="ctr"/>
            <a:endParaRPr lang="es-ES" sz="2800" b="1" dirty="0" smtClean="0"/>
          </a:p>
          <a:p>
            <a:pPr algn="ctr"/>
            <a:r>
              <a:rPr lang="es-ES" sz="2800" b="1" dirty="0" smtClean="0"/>
              <a:t>Semestre en que se imparte: 4to</a:t>
            </a:r>
          </a:p>
        </p:txBody>
      </p:sp>
      <p:pic>
        <p:nvPicPr>
          <p:cNvPr id="6" name="Imagen 5"/>
          <p:cNvPicPr>
            <a:picLocks noChangeAspect="1"/>
          </p:cNvPicPr>
          <p:nvPr/>
        </p:nvPicPr>
        <p:blipFill>
          <a:blip r:embed="rId2"/>
          <a:stretch>
            <a:fillRect/>
          </a:stretch>
        </p:blipFill>
        <p:spPr>
          <a:xfrm>
            <a:off x="4652480" y="1153717"/>
            <a:ext cx="1572272" cy="1346004"/>
          </a:xfrm>
          <a:prstGeom prst="rect">
            <a:avLst/>
          </a:prstGeom>
        </p:spPr>
      </p:pic>
      <p:sp>
        <p:nvSpPr>
          <p:cNvPr id="3" name="CuadroTexto 2"/>
          <p:cNvSpPr txBox="1"/>
          <p:nvPr/>
        </p:nvSpPr>
        <p:spPr>
          <a:xfrm>
            <a:off x="3329162" y="5768423"/>
            <a:ext cx="4422877" cy="861774"/>
          </a:xfrm>
          <a:prstGeom prst="rect">
            <a:avLst/>
          </a:prstGeom>
          <a:noFill/>
        </p:spPr>
        <p:txBody>
          <a:bodyPr wrap="none" rtlCol="0">
            <a:spAutoFit/>
          </a:bodyPr>
          <a:lstStyle/>
          <a:p>
            <a:pPr algn="ctr"/>
            <a:r>
              <a:rPr lang="es-ES" sz="2500" b="1" dirty="0" smtClean="0"/>
              <a:t>Dr. Alexis Ordaz Hernández, PTC</a:t>
            </a:r>
          </a:p>
          <a:p>
            <a:pPr algn="ctr"/>
            <a:r>
              <a:rPr lang="es-ES" sz="2500" b="1" dirty="0" smtClean="0"/>
              <a:t>Octubre del 2017</a:t>
            </a:r>
            <a:endParaRPr lang="es-MX" sz="2500" b="1" dirty="0"/>
          </a:p>
        </p:txBody>
      </p:sp>
    </p:spTree>
    <p:extLst>
      <p:ext uri="{BB962C8B-B14F-4D97-AF65-F5344CB8AC3E}">
        <p14:creationId xmlns:p14="http://schemas.microsoft.com/office/powerpoint/2010/main" val="26408789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extLst>
              <a:ext uri="{28A0092B-C50C-407E-A947-70E740481C1C}">
                <a14:useLocalDpi xmlns:a14="http://schemas.microsoft.com/office/drawing/2010/main" val="0"/>
              </a:ext>
            </a:extLst>
          </a:blip>
          <a:srcRect l="8505" t="5070" r="10161" b="11174"/>
          <a:stretch/>
        </p:blipFill>
        <p:spPr>
          <a:xfrm>
            <a:off x="206062" y="225863"/>
            <a:ext cx="4572721" cy="6664816"/>
          </a:xfrm>
          <a:prstGeom prst="rect">
            <a:avLst/>
          </a:prstGeom>
        </p:spPr>
      </p:pic>
      <p:pic>
        <p:nvPicPr>
          <p:cNvPr id="6" name="Imagen 5"/>
          <p:cNvPicPr>
            <a:picLocks noChangeAspect="1"/>
          </p:cNvPicPr>
          <p:nvPr/>
        </p:nvPicPr>
        <p:blipFill>
          <a:blip r:embed="rId3"/>
          <a:stretch>
            <a:fillRect/>
          </a:stretch>
        </p:blipFill>
        <p:spPr>
          <a:xfrm>
            <a:off x="6970914" y="141863"/>
            <a:ext cx="4592600" cy="6716137"/>
          </a:xfrm>
          <a:prstGeom prst="rect">
            <a:avLst/>
          </a:prstGeom>
        </p:spPr>
      </p:pic>
      <p:sp>
        <p:nvSpPr>
          <p:cNvPr id="4" name="Rectángulo 3"/>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37156817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2481864492"/>
              </p:ext>
            </p:extLst>
          </p:nvPr>
        </p:nvGraphicFramePr>
        <p:xfrm>
          <a:off x="136986" y="430700"/>
          <a:ext cx="5190188" cy="6286504"/>
        </p:xfrm>
        <a:graphic>
          <a:graphicData uri="http://schemas.openxmlformats.org/drawingml/2006/table">
            <a:tbl>
              <a:tblPr firstRow="1" bandRow="1">
                <a:tableStyleId>{5C22544A-7EE6-4342-B048-85BDC9FD1C3A}</a:tableStyleId>
              </a:tblPr>
              <a:tblGrid>
                <a:gridCol w="1492830"/>
                <a:gridCol w="2083019"/>
                <a:gridCol w="1614339"/>
              </a:tblGrid>
              <a:tr h="586744">
                <a:tc>
                  <a:txBody>
                    <a:bodyPr/>
                    <a:lstStyle/>
                    <a:p>
                      <a:pPr algn="ctr"/>
                      <a:r>
                        <a:rPr lang="es-MX" sz="1600" dirty="0" smtClean="0"/>
                        <a:t>Roca</a:t>
                      </a:r>
                      <a:endParaRPr lang="es-MX" sz="1600" dirty="0"/>
                    </a:p>
                  </a:txBody>
                  <a:tcPr/>
                </a:tc>
                <a:tc>
                  <a:txBody>
                    <a:bodyPr/>
                    <a:lstStyle/>
                    <a:p>
                      <a:pPr algn="ctr"/>
                      <a:r>
                        <a:rPr lang="es-MX" sz="1600" dirty="0" smtClean="0"/>
                        <a:t>Peso</a:t>
                      </a:r>
                      <a:r>
                        <a:rPr lang="es-MX" sz="1600" baseline="0" dirty="0" smtClean="0"/>
                        <a:t> específico</a:t>
                      </a:r>
                    </a:p>
                    <a:p>
                      <a:pPr algn="ctr"/>
                      <a:r>
                        <a:rPr lang="es-MX" sz="1600" baseline="0" dirty="0" smtClean="0"/>
                        <a:t>(g/cm³)</a:t>
                      </a:r>
                      <a:endParaRPr lang="es-MX" sz="1600" dirty="0"/>
                    </a:p>
                  </a:txBody>
                  <a:tcPr/>
                </a:tc>
                <a:tc>
                  <a:txBody>
                    <a:bodyPr/>
                    <a:lstStyle/>
                    <a:p>
                      <a:pPr algn="ctr"/>
                      <a:r>
                        <a:rPr lang="es-MX" sz="1600" dirty="0" smtClean="0"/>
                        <a:t>Porosidad</a:t>
                      </a:r>
                    </a:p>
                    <a:p>
                      <a:pPr algn="ctr"/>
                      <a:r>
                        <a:rPr lang="es-MX" sz="1600" dirty="0" smtClean="0"/>
                        <a:t>(%)</a:t>
                      </a:r>
                      <a:endParaRPr lang="es-MX" sz="1600" dirty="0"/>
                    </a:p>
                  </a:txBody>
                  <a:tcPr/>
                </a:tc>
              </a:tr>
              <a:tr h="370840">
                <a:tc>
                  <a:txBody>
                    <a:bodyPr/>
                    <a:lstStyle/>
                    <a:p>
                      <a:pPr algn="ctr"/>
                      <a:r>
                        <a:rPr lang="es-MX" sz="1600" dirty="0" smtClean="0"/>
                        <a:t>Andesita</a:t>
                      </a:r>
                    </a:p>
                    <a:p>
                      <a:pPr algn="ctr"/>
                      <a:r>
                        <a:rPr lang="es-MX" sz="1600" dirty="0" smtClean="0"/>
                        <a:t>Anfibolita</a:t>
                      </a:r>
                    </a:p>
                    <a:p>
                      <a:pPr algn="ctr"/>
                      <a:r>
                        <a:rPr lang="es-MX" sz="1600" dirty="0" smtClean="0"/>
                        <a:t>Arenisca</a:t>
                      </a:r>
                    </a:p>
                    <a:p>
                      <a:pPr algn="ctr"/>
                      <a:r>
                        <a:rPr lang="es-MX" sz="1600" dirty="0" smtClean="0"/>
                        <a:t>Basalto</a:t>
                      </a:r>
                    </a:p>
                    <a:p>
                      <a:pPr algn="ctr"/>
                      <a:r>
                        <a:rPr lang="es-MX" sz="1600" dirty="0" smtClean="0"/>
                        <a:t>Caliza</a:t>
                      </a:r>
                    </a:p>
                    <a:p>
                      <a:pPr algn="ctr"/>
                      <a:r>
                        <a:rPr lang="es-MX" sz="1600" dirty="0" smtClean="0"/>
                        <a:t>Carbón</a:t>
                      </a:r>
                    </a:p>
                    <a:p>
                      <a:pPr algn="ctr"/>
                      <a:r>
                        <a:rPr lang="es-MX" sz="1600" dirty="0" smtClean="0"/>
                        <a:t>Cuarcita</a:t>
                      </a:r>
                    </a:p>
                    <a:p>
                      <a:pPr algn="ctr"/>
                      <a:r>
                        <a:rPr lang="es-MX" sz="1600" dirty="0" smtClean="0"/>
                        <a:t>Creta</a:t>
                      </a:r>
                    </a:p>
                    <a:p>
                      <a:pPr algn="ctr"/>
                      <a:r>
                        <a:rPr lang="es-MX" sz="1600" dirty="0" smtClean="0"/>
                        <a:t>Diabasa</a:t>
                      </a:r>
                    </a:p>
                    <a:p>
                      <a:pPr algn="ctr"/>
                      <a:r>
                        <a:rPr lang="es-MX" sz="1600" dirty="0" smtClean="0"/>
                        <a:t>Diorita</a:t>
                      </a:r>
                    </a:p>
                    <a:p>
                      <a:pPr algn="ctr"/>
                      <a:r>
                        <a:rPr lang="es-MX" sz="1600" dirty="0" smtClean="0"/>
                        <a:t>Dolomía</a:t>
                      </a:r>
                    </a:p>
                    <a:p>
                      <a:pPr algn="ctr"/>
                      <a:r>
                        <a:rPr lang="es-MX" sz="1600" dirty="0" smtClean="0"/>
                        <a:t>Esquisto</a:t>
                      </a:r>
                    </a:p>
                    <a:p>
                      <a:pPr algn="ctr"/>
                      <a:r>
                        <a:rPr lang="es-MX" sz="1600" dirty="0" smtClean="0"/>
                        <a:t>Gabro</a:t>
                      </a:r>
                    </a:p>
                    <a:p>
                      <a:pPr algn="ctr"/>
                      <a:r>
                        <a:rPr lang="es-MX" sz="1600" dirty="0" err="1" smtClean="0"/>
                        <a:t>Gneiss</a:t>
                      </a:r>
                      <a:endParaRPr lang="es-MX" sz="1600" dirty="0" smtClean="0"/>
                    </a:p>
                    <a:p>
                      <a:pPr algn="ctr"/>
                      <a:r>
                        <a:rPr lang="es-MX" sz="1600" dirty="0" smtClean="0"/>
                        <a:t>Granito</a:t>
                      </a:r>
                    </a:p>
                    <a:p>
                      <a:pPr algn="ctr"/>
                      <a:r>
                        <a:rPr lang="es-MX" sz="1600" dirty="0" smtClean="0"/>
                        <a:t>Grauvaca</a:t>
                      </a:r>
                    </a:p>
                    <a:p>
                      <a:pPr algn="ctr"/>
                      <a:r>
                        <a:rPr lang="es-MX" sz="1600" dirty="0" smtClean="0"/>
                        <a:t>Mármol</a:t>
                      </a:r>
                    </a:p>
                    <a:p>
                      <a:pPr algn="ctr"/>
                      <a:r>
                        <a:rPr lang="es-MX" sz="1600" dirty="0" err="1" smtClean="0"/>
                        <a:t>Lutita</a:t>
                      </a:r>
                      <a:endParaRPr lang="es-MX" sz="1600" dirty="0" smtClean="0"/>
                    </a:p>
                    <a:p>
                      <a:pPr algn="ctr"/>
                      <a:r>
                        <a:rPr lang="es-MX" sz="1600" dirty="0" smtClean="0"/>
                        <a:t>Pizarra</a:t>
                      </a:r>
                    </a:p>
                    <a:p>
                      <a:pPr algn="ctr"/>
                      <a:r>
                        <a:rPr lang="es-MX" sz="1600" dirty="0" err="1" smtClean="0"/>
                        <a:t>Riolita</a:t>
                      </a:r>
                      <a:endParaRPr lang="es-MX" sz="1600" dirty="0" smtClean="0"/>
                    </a:p>
                    <a:p>
                      <a:pPr algn="ctr"/>
                      <a:r>
                        <a:rPr lang="es-MX" sz="1600" dirty="0" smtClean="0"/>
                        <a:t>Sal</a:t>
                      </a:r>
                    </a:p>
                    <a:p>
                      <a:pPr algn="ctr"/>
                      <a:r>
                        <a:rPr lang="es-MX" sz="1600" dirty="0" smtClean="0"/>
                        <a:t>Toba</a:t>
                      </a:r>
                    </a:p>
                    <a:p>
                      <a:pPr algn="ctr"/>
                      <a:r>
                        <a:rPr lang="es-MX" sz="1600" dirty="0" smtClean="0"/>
                        <a:t>Yeso</a:t>
                      </a:r>
                      <a:endParaRPr lang="es-MX" sz="1600" dirty="0"/>
                    </a:p>
                  </a:txBody>
                  <a:tcPr/>
                </a:tc>
                <a:tc>
                  <a:txBody>
                    <a:bodyPr/>
                    <a:lstStyle/>
                    <a:p>
                      <a:pPr algn="ctr"/>
                      <a:r>
                        <a:rPr lang="es-MX" sz="1600" dirty="0" smtClean="0"/>
                        <a:t>2.2-2.35</a:t>
                      </a:r>
                    </a:p>
                    <a:p>
                      <a:pPr algn="ctr"/>
                      <a:r>
                        <a:rPr lang="es-MX" sz="1600" dirty="0" smtClean="0"/>
                        <a:t>2.9-3.0</a:t>
                      </a:r>
                    </a:p>
                    <a:p>
                      <a:pPr algn="ctr"/>
                      <a:r>
                        <a:rPr lang="es-MX" sz="1600" dirty="0" smtClean="0"/>
                        <a:t>2.3-2.6</a:t>
                      </a:r>
                    </a:p>
                    <a:p>
                      <a:pPr algn="ctr"/>
                      <a:r>
                        <a:rPr lang="es-MX" sz="1600" dirty="0" smtClean="0"/>
                        <a:t>2.7-2.9</a:t>
                      </a:r>
                    </a:p>
                    <a:p>
                      <a:pPr algn="ctr"/>
                      <a:r>
                        <a:rPr lang="es-MX" sz="1600" dirty="0" smtClean="0"/>
                        <a:t>2.3-2.6</a:t>
                      </a:r>
                    </a:p>
                    <a:p>
                      <a:pPr algn="ctr"/>
                      <a:r>
                        <a:rPr lang="es-MX" sz="1600" dirty="0" smtClean="0"/>
                        <a:t>1.0-2.0</a:t>
                      </a:r>
                    </a:p>
                    <a:p>
                      <a:pPr algn="ctr"/>
                      <a:r>
                        <a:rPr lang="es-MX" sz="1600" dirty="0" smtClean="0"/>
                        <a:t>2.6-2.7</a:t>
                      </a:r>
                    </a:p>
                    <a:p>
                      <a:pPr algn="ctr"/>
                      <a:r>
                        <a:rPr lang="es-MX" sz="1600" dirty="0" smtClean="0"/>
                        <a:t>1.7-2.3</a:t>
                      </a:r>
                    </a:p>
                    <a:p>
                      <a:pPr algn="ctr"/>
                      <a:r>
                        <a:rPr lang="es-MX" sz="1600" dirty="0" smtClean="0"/>
                        <a:t>2.9</a:t>
                      </a:r>
                    </a:p>
                    <a:p>
                      <a:pPr algn="ctr"/>
                      <a:r>
                        <a:rPr lang="es-MX" sz="1600" dirty="0" smtClean="0"/>
                        <a:t>2.7-2.85</a:t>
                      </a:r>
                    </a:p>
                    <a:p>
                      <a:pPr algn="ctr"/>
                      <a:r>
                        <a:rPr lang="es-MX" sz="1600" dirty="0" smtClean="0"/>
                        <a:t>2.5-2.6</a:t>
                      </a:r>
                    </a:p>
                    <a:p>
                      <a:pPr algn="ctr"/>
                      <a:r>
                        <a:rPr lang="es-MX" sz="1600" dirty="0" smtClean="0"/>
                        <a:t>2.5-2.8</a:t>
                      </a:r>
                    </a:p>
                    <a:p>
                      <a:pPr algn="ctr"/>
                      <a:r>
                        <a:rPr lang="es-MX" sz="1600" dirty="0" smtClean="0"/>
                        <a:t>3.0-3.1</a:t>
                      </a:r>
                    </a:p>
                    <a:p>
                      <a:pPr algn="ctr"/>
                      <a:r>
                        <a:rPr lang="es-MX" sz="1600" dirty="0" smtClean="0"/>
                        <a:t>2.7-3.0</a:t>
                      </a:r>
                    </a:p>
                    <a:p>
                      <a:pPr algn="ctr"/>
                      <a:r>
                        <a:rPr lang="es-MX" sz="1600" dirty="0" smtClean="0"/>
                        <a:t>2.6-2.7</a:t>
                      </a:r>
                    </a:p>
                    <a:p>
                      <a:pPr algn="ctr"/>
                      <a:r>
                        <a:rPr lang="es-MX" sz="1600" dirty="0" smtClean="0"/>
                        <a:t>2.8</a:t>
                      </a:r>
                    </a:p>
                    <a:p>
                      <a:pPr algn="ctr"/>
                      <a:r>
                        <a:rPr lang="es-MX" sz="1600" dirty="0" smtClean="0"/>
                        <a:t>2.6-2.8</a:t>
                      </a:r>
                    </a:p>
                    <a:p>
                      <a:pPr algn="ctr"/>
                      <a:r>
                        <a:rPr lang="es-MX" sz="1600" dirty="0" smtClean="0"/>
                        <a:t>2.2-2.6</a:t>
                      </a:r>
                    </a:p>
                    <a:p>
                      <a:pPr algn="ctr"/>
                      <a:r>
                        <a:rPr lang="es-MX" sz="1600" dirty="0" smtClean="0"/>
                        <a:t>2.5-2.7</a:t>
                      </a:r>
                    </a:p>
                    <a:p>
                      <a:pPr algn="ctr"/>
                      <a:r>
                        <a:rPr lang="es-MX" sz="1600" dirty="0" smtClean="0"/>
                        <a:t>2.4-2.6</a:t>
                      </a:r>
                    </a:p>
                    <a:p>
                      <a:pPr algn="ctr"/>
                      <a:r>
                        <a:rPr lang="es-MX" sz="1600" dirty="0" smtClean="0"/>
                        <a:t>2.1-2.2</a:t>
                      </a:r>
                    </a:p>
                    <a:p>
                      <a:pPr algn="ctr"/>
                      <a:r>
                        <a:rPr lang="es-MX" sz="1600" dirty="0" smtClean="0"/>
                        <a:t>1.9-2.3</a:t>
                      </a:r>
                    </a:p>
                    <a:p>
                      <a:pPr algn="ctr"/>
                      <a:r>
                        <a:rPr lang="es-MX" sz="1600" dirty="0" smtClean="0"/>
                        <a:t>2.3</a:t>
                      </a:r>
                    </a:p>
                  </a:txBody>
                  <a:tcPr/>
                </a:tc>
                <a:tc>
                  <a:txBody>
                    <a:bodyPr/>
                    <a:lstStyle/>
                    <a:p>
                      <a:pPr algn="ctr"/>
                      <a:r>
                        <a:rPr lang="es-MX" sz="1600" dirty="0" smtClean="0"/>
                        <a:t>10-15</a:t>
                      </a:r>
                    </a:p>
                    <a:p>
                      <a:pPr algn="ctr"/>
                      <a:r>
                        <a:rPr lang="es-MX" sz="1600" dirty="0" smtClean="0"/>
                        <a:t>----</a:t>
                      </a:r>
                    </a:p>
                    <a:p>
                      <a:pPr algn="ctr"/>
                      <a:r>
                        <a:rPr lang="es-MX" sz="1600" dirty="0" smtClean="0"/>
                        <a:t>5-25</a:t>
                      </a:r>
                      <a:r>
                        <a:rPr lang="es-MX" sz="1600" baseline="0" dirty="0" smtClean="0"/>
                        <a:t> (16.0)</a:t>
                      </a:r>
                    </a:p>
                    <a:p>
                      <a:pPr algn="ctr"/>
                      <a:r>
                        <a:rPr lang="es-MX" sz="1600" baseline="0" dirty="0" smtClean="0"/>
                        <a:t>0, 1-2</a:t>
                      </a:r>
                    </a:p>
                    <a:p>
                      <a:pPr algn="ctr"/>
                      <a:r>
                        <a:rPr lang="es-MX" sz="1600" baseline="0" dirty="0" smtClean="0"/>
                        <a:t>5-20 (11.0)</a:t>
                      </a:r>
                    </a:p>
                    <a:p>
                      <a:pPr algn="ctr"/>
                      <a:r>
                        <a:rPr lang="es-MX" sz="1600" baseline="0" dirty="0" smtClean="0"/>
                        <a:t>10</a:t>
                      </a:r>
                    </a:p>
                    <a:p>
                      <a:pPr algn="ctr"/>
                      <a:r>
                        <a:rPr lang="es-MX" sz="1600" baseline="0" dirty="0" smtClean="0"/>
                        <a:t>0.1-0.5</a:t>
                      </a:r>
                    </a:p>
                    <a:p>
                      <a:pPr algn="ctr"/>
                      <a:r>
                        <a:rPr lang="es-MX" sz="1600" baseline="0" dirty="0" smtClean="0"/>
                        <a:t>30</a:t>
                      </a:r>
                    </a:p>
                    <a:p>
                      <a:pPr algn="ctr"/>
                      <a:r>
                        <a:rPr lang="es-MX" sz="1600" baseline="0" dirty="0" smtClean="0"/>
                        <a:t>0.1</a:t>
                      </a:r>
                    </a:p>
                    <a:p>
                      <a:pPr algn="ctr"/>
                      <a:r>
                        <a:rPr lang="es-MX" sz="1600" baseline="0" dirty="0" smtClean="0"/>
                        <a:t>---</a:t>
                      </a:r>
                    </a:p>
                    <a:p>
                      <a:pPr algn="ctr"/>
                      <a:r>
                        <a:rPr lang="es-MX" sz="1600" baseline="0" dirty="0" smtClean="0"/>
                        <a:t>0.5-10</a:t>
                      </a:r>
                    </a:p>
                    <a:p>
                      <a:pPr algn="ctr"/>
                      <a:r>
                        <a:rPr lang="es-MX" sz="1600" baseline="0" dirty="0" smtClean="0"/>
                        <a:t>3</a:t>
                      </a:r>
                    </a:p>
                    <a:p>
                      <a:pPr algn="ctr"/>
                      <a:r>
                        <a:rPr lang="es-MX" sz="1600" baseline="0" dirty="0" smtClean="0"/>
                        <a:t>0.1-0.2</a:t>
                      </a:r>
                    </a:p>
                    <a:p>
                      <a:pPr algn="ctr"/>
                      <a:r>
                        <a:rPr lang="es-MX" sz="1600" baseline="0" dirty="0" smtClean="0"/>
                        <a:t>0.5-1.5</a:t>
                      </a:r>
                    </a:p>
                    <a:p>
                      <a:pPr algn="ctr"/>
                      <a:r>
                        <a:rPr lang="es-MX" sz="1600" baseline="0" dirty="0" smtClean="0"/>
                        <a:t>0.5-1.5 (0.9)</a:t>
                      </a:r>
                    </a:p>
                    <a:p>
                      <a:pPr algn="ctr"/>
                      <a:r>
                        <a:rPr lang="es-MX" sz="1600" baseline="0" dirty="0" smtClean="0"/>
                        <a:t>3</a:t>
                      </a:r>
                    </a:p>
                    <a:p>
                      <a:pPr algn="ctr"/>
                      <a:r>
                        <a:rPr lang="es-MX" sz="1600" baseline="0" dirty="0" smtClean="0"/>
                        <a:t>0.3-2 (0.6)</a:t>
                      </a:r>
                    </a:p>
                    <a:p>
                      <a:pPr algn="ctr"/>
                      <a:r>
                        <a:rPr lang="es-MX" sz="1600" baseline="0" dirty="0" smtClean="0"/>
                        <a:t>2-15</a:t>
                      </a:r>
                    </a:p>
                    <a:p>
                      <a:pPr algn="ctr"/>
                      <a:r>
                        <a:rPr lang="es-MX" sz="1600" baseline="0" dirty="0" smtClean="0"/>
                        <a:t>0,1-1</a:t>
                      </a:r>
                    </a:p>
                    <a:p>
                      <a:pPr algn="ctr"/>
                      <a:r>
                        <a:rPr lang="es-MX" sz="1600" baseline="0" dirty="0" smtClean="0"/>
                        <a:t>4-6</a:t>
                      </a:r>
                    </a:p>
                    <a:p>
                      <a:pPr algn="ctr"/>
                      <a:r>
                        <a:rPr lang="es-MX" sz="1600" baseline="0" dirty="0" smtClean="0"/>
                        <a:t>5</a:t>
                      </a:r>
                    </a:p>
                    <a:p>
                      <a:pPr algn="ctr"/>
                      <a:r>
                        <a:rPr lang="es-MX" sz="1600" baseline="0" dirty="0" smtClean="0"/>
                        <a:t>14-40</a:t>
                      </a:r>
                    </a:p>
                    <a:p>
                      <a:pPr algn="ctr"/>
                      <a:r>
                        <a:rPr lang="es-MX" sz="1600" baseline="0" dirty="0" smtClean="0"/>
                        <a:t>5</a:t>
                      </a:r>
                      <a:endParaRPr lang="es-MX" sz="1600" dirty="0"/>
                    </a:p>
                  </a:txBody>
                  <a:tcPr/>
                </a:tc>
              </a:tr>
            </a:tbl>
          </a:graphicData>
        </a:graphic>
      </p:graphicFrame>
      <p:sp>
        <p:nvSpPr>
          <p:cNvPr id="3" name="CuadroTexto 2"/>
          <p:cNvSpPr txBox="1"/>
          <p:nvPr/>
        </p:nvSpPr>
        <p:spPr>
          <a:xfrm>
            <a:off x="5486402" y="430700"/>
            <a:ext cx="5527342" cy="861774"/>
          </a:xfrm>
          <a:prstGeom prst="rect">
            <a:avLst/>
          </a:prstGeom>
          <a:noFill/>
        </p:spPr>
        <p:txBody>
          <a:bodyPr wrap="square" rtlCol="0">
            <a:spAutoFit/>
          </a:bodyPr>
          <a:lstStyle/>
          <a:p>
            <a:pPr algn="ctr"/>
            <a:r>
              <a:rPr lang="es-MX" sz="2500" dirty="0" smtClean="0"/>
              <a:t>Valores típicos del peso específico y porosidad de las rocas</a:t>
            </a:r>
            <a:endParaRPr lang="es-MX" sz="2500" dirty="0"/>
          </a:p>
        </p:txBody>
      </p:sp>
      <p:sp>
        <p:nvSpPr>
          <p:cNvPr id="5" name="CuadroTexto 4"/>
          <p:cNvSpPr txBox="1"/>
          <p:nvPr/>
        </p:nvSpPr>
        <p:spPr>
          <a:xfrm>
            <a:off x="6705600" y="5791895"/>
            <a:ext cx="5486400" cy="1077218"/>
          </a:xfrm>
          <a:prstGeom prst="rect">
            <a:avLst/>
          </a:prstGeom>
          <a:noFill/>
        </p:spPr>
        <p:txBody>
          <a:bodyPr wrap="square" rtlCol="0">
            <a:spAutoFit/>
          </a:bodyPr>
          <a:lstStyle/>
          <a:p>
            <a:pPr algn="just"/>
            <a:r>
              <a:rPr lang="es-MX" sz="1600" b="1" dirty="0" smtClean="0"/>
              <a:t>Entre paréntesis algunos valores medios de porosidad aparente.</a:t>
            </a:r>
          </a:p>
          <a:p>
            <a:pPr algn="just"/>
            <a:r>
              <a:rPr lang="es-MX" sz="1600" b="1" dirty="0" smtClean="0"/>
              <a:t>Datos seleccionados a partir de Goodman (1989), </a:t>
            </a:r>
            <a:r>
              <a:rPr lang="es-MX" sz="1600" b="1" dirty="0" err="1" smtClean="0"/>
              <a:t>Rahn</a:t>
            </a:r>
            <a:r>
              <a:rPr lang="es-MX" sz="1600" b="1" dirty="0" smtClean="0"/>
              <a:t> (1996), </a:t>
            </a:r>
            <a:r>
              <a:rPr lang="es-MX" sz="1600" b="1" dirty="0" err="1" smtClean="0"/>
              <a:t>Walthan</a:t>
            </a:r>
            <a:r>
              <a:rPr lang="es-MX" sz="1600" b="1" dirty="0" smtClean="0"/>
              <a:t>, 1999, </a:t>
            </a:r>
            <a:r>
              <a:rPr lang="es-MX" sz="1600" b="1" dirty="0" err="1" smtClean="0"/>
              <a:t>Farner</a:t>
            </a:r>
            <a:r>
              <a:rPr lang="es-MX" sz="1600" b="1" dirty="0" smtClean="0"/>
              <a:t> (1968).</a:t>
            </a:r>
            <a:endParaRPr lang="es-MX" sz="1600" b="1" dirty="0"/>
          </a:p>
        </p:txBody>
      </p:sp>
      <p:sp>
        <p:nvSpPr>
          <p:cNvPr id="7" name="Rectángulo 6"/>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1775337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4546241" y="2764685"/>
            <a:ext cx="4876800" cy="4248150"/>
          </a:xfrm>
          <a:prstGeom prst="rect">
            <a:avLst/>
          </a:prstGeom>
        </p:spPr>
      </p:pic>
      <p:pic>
        <p:nvPicPr>
          <p:cNvPr id="5" name="Imagen 4"/>
          <p:cNvPicPr>
            <a:picLocks noChangeAspect="1"/>
          </p:cNvPicPr>
          <p:nvPr/>
        </p:nvPicPr>
        <p:blipFill>
          <a:blip r:embed="rId3"/>
          <a:stretch>
            <a:fillRect/>
          </a:stretch>
        </p:blipFill>
        <p:spPr>
          <a:xfrm>
            <a:off x="7757374" y="-18668"/>
            <a:ext cx="4562475" cy="3295650"/>
          </a:xfrm>
          <a:prstGeom prst="rect">
            <a:avLst/>
          </a:prstGeom>
        </p:spPr>
      </p:pic>
      <p:pic>
        <p:nvPicPr>
          <p:cNvPr id="8" name="Imagen 7"/>
          <p:cNvPicPr>
            <a:picLocks noChangeAspect="1"/>
          </p:cNvPicPr>
          <p:nvPr/>
        </p:nvPicPr>
        <p:blipFill>
          <a:blip r:embed="rId4"/>
          <a:stretch>
            <a:fillRect/>
          </a:stretch>
        </p:blipFill>
        <p:spPr>
          <a:xfrm>
            <a:off x="0" y="3045834"/>
            <a:ext cx="4462798" cy="3387304"/>
          </a:xfrm>
          <a:prstGeom prst="rect">
            <a:avLst/>
          </a:prstGeom>
        </p:spPr>
      </p:pic>
      <p:sp>
        <p:nvSpPr>
          <p:cNvPr id="3" name="CuadroTexto 2"/>
          <p:cNvSpPr txBox="1"/>
          <p:nvPr/>
        </p:nvSpPr>
        <p:spPr>
          <a:xfrm>
            <a:off x="0" y="354848"/>
            <a:ext cx="7757374" cy="2123658"/>
          </a:xfrm>
          <a:prstGeom prst="rect">
            <a:avLst/>
          </a:prstGeom>
          <a:noFill/>
        </p:spPr>
        <p:txBody>
          <a:bodyPr wrap="square" rtlCol="0">
            <a:spAutoFit/>
          </a:bodyPr>
          <a:lstStyle/>
          <a:p>
            <a:pPr algn="just"/>
            <a:r>
              <a:rPr lang="es-MX" sz="2200" dirty="0" smtClean="0"/>
              <a:t>Con respecto a sus condiciones y características </a:t>
            </a:r>
            <a:r>
              <a:rPr lang="es-MX" sz="2200" i="1" dirty="0" smtClean="0"/>
              <a:t>in situ</a:t>
            </a:r>
            <a:r>
              <a:rPr lang="es-MX" sz="2200" dirty="0" smtClean="0"/>
              <a:t>, a diferencia de los suelos, los macizos rocosos están afectados por juntas tectónicas y otros planos de debilidad, y están sometidos a tensiones naturales relacionadas con esfuerzos tectónicos, mientras que los suelos están sujetos a estados de esfuerzos </a:t>
            </a:r>
            <a:r>
              <a:rPr lang="es-MX" sz="2200" i="1" dirty="0" smtClean="0"/>
              <a:t>in situ </a:t>
            </a:r>
            <a:r>
              <a:rPr lang="es-MX" sz="2200" dirty="0" smtClean="0"/>
              <a:t>relativamente bajos debido a las fuerzas </a:t>
            </a:r>
            <a:r>
              <a:rPr lang="es-MX" sz="2200" dirty="0" err="1" smtClean="0"/>
              <a:t>litostáticas</a:t>
            </a:r>
            <a:r>
              <a:rPr lang="es-MX" sz="2200" dirty="0" smtClean="0"/>
              <a:t>.</a:t>
            </a:r>
            <a:endParaRPr lang="es-MX" sz="2200" dirty="0"/>
          </a:p>
        </p:txBody>
      </p:sp>
      <p:sp>
        <p:nvSpPr>
          <p:cNvPr id="6" name="Rectángulo 5"/>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30262489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40913" y="1316862"/>
            <a:ext cx="11101588" cy="3970318"/>
          </a:xfrm>
          <a:prstGeom prst="rect">
            <a:avLst/>
          </a:prstGeom>
          <a:noFill/>
        </p:spPr>
        <p:txBody>
          <a:bodyPr wrap="square" rtlCol="0">
            <a:spAutoFit/>
          </a:bodyPr>
          <a:lstStyle/>
          <a:p>
            <a:pPr algn="just"/>
            <a:r>
              <a:rPr lang="es-MX" sz="2800" dirty="0" smtClean="0"/>
              <a:t>Un criterio ampliamente extendido en ingeniería geológica para el establecimiento de los </a:t>
            </a:r>
            <a:r>
              <a:rPr lang="es-MX" sz="2800" b="1" dirty="0" smtClean="0"/>
              <a:t>límites entre suelo y roca </a:t>
            </a:r>
            <a:r>
              <a:rPr lang="es-MX" sz="2800" dirty="0" smtClean="0"/>
              <a:t>es el valor de la resistencia a compresión simple, o máximo esfuerzo que soporta una probeta antes de romper al ser cargada axialmente en laboratorio. En la zona de transición se encontrarían los denominados suelos duros y rocas blandas. Los límites sugeridos por diferentes clasificaciones y autores han ido rebajándose hasta 1 o 1,25 </a:t>
            </a:r>
            <a:r>
              <a:rPr lang="es-MX" sz="2800" dirty="0" err="1" smtClean="0"/>
              <a:t>MPa</a:t>
            </a:r>
            <a:r>
              <a:rPr lang="es-MX" sz="2800" dirty="0" smtClean="0"/>
              <a:t> debido a que algunas rocas muy blandas presentan resistencias de este orden, valor que actualmente se considera adecuado.</a:t>
            </a:r>
            <a:endParaRPr lang="es-MX" sz="2800" dirty="0"/>
          </a:p>
        </p:txBody>
      </p:sp>
      <p:sp>
        <p:nvSpPr>
          <p:cNvPr id="3" name="Rectángulo 2"/>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12019696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Tabla 2"/>
              <p:cNvGraphicFramePr>
                <a:graphicFrameLocks noGrp="1"/>
              </p:cNvGraphicFramePr>
              <p:nvPr>
                <p:extLst>
                  <p:ext uri="{D42A27DB-BD31-4B8C-83A1-F6EECF244321}">
                    <p14:modId xmlns:p14="http://schemas.microsoft.com/office/powerpoint/2010/main" val="1344192858"/>
                  </p:ext>
                </p:extLst>
              </p:nvPr>
            </p:nvGraphicFramePr>
            <p:xfrm>
              <a:off x="793023" y="304783"/>
              <a:ext cx="10917196" cy="6532880"/>
            </p:xfrm>
            <a:graphic>
              <a:graphicData uri="http://schemas.openxmlformats.org/drawingml/2006/table">
                <a:tbl>
                  <a:tblPr firstRow="1" bandRow="1">
                    <a:tableStyleId>{93296810-A885-4BE3-A3E7-6D5BEEA58F35}</a:tableStyleId>
                  </a:tblPr>
                  <a:tblGrid>
                    <a:gridCol w="925947"/>
                    <a:gridCol w="2528565"/>
                    <a:gridCol w="4733385"/>
                    <a:gridCol w="2729299"/>
                  </a:tblGrid>
                  <a:tr h="370840">
                    <a:tc>
                      <a:txBody>
                        <a:bodyPr/>
                        <a:lstStyle/>
                        <a:p>
                          <a:pPr algn="ctr"/>
                          <a:endParaRPr lang="es-MX" sz="1500" dirty="0" smtClean="0"/>
                        </a:p>
                        <a:p>
                          <a:pPr algn="ctr"/>
                          <a:endParaRPr lang="es-MX" sz="1500" dirty="0" smtClean="0"/>
                        </a:p>
                      </a:txBody>
                      <a:tcPr/>
                    </a:tc>
                    <a:tc>
                      <a:txBody>
                        <a:bodyPr/>
                        <a:lstStyle/>
                        <a:p>
                          <a:pPr algn="ctr"/>
                          <a:r>
                            <a:rPr lang="es-MX" sz="1600" dirty="0" smtClean="0">
                              <a:solidFill>
                                <a:sysClr val="windowText" lastClr="000000"/>
                              </a:solidFill>
                            </a:rPr>
                            <a:t>Descripción</a:t>
                          </a:r>
                          <a:endParaRPr lang="es-MX" sz="1600" dirty="0">
                            <a:solidFill>
                              <a:sysClr val="windowText" lastClr="000000"/>
                            </a:solidFill>
                          </a:endParaRPr>
                        </a:p>
                      </a:txBody>
                      <a:tcPr/>
                    </a:tc>
                    <a:tc>
                      <a:txBody>
                        <a:bodyPr/>
                        <a:lstStyle/>
                        <a:p>
                          <a:pPr algn="ctr"/>
                          <a:r>
                            <a:rPr lang="es-MX" sz="1600" dirty="0" smtClean="0">
                              <a:solidFill>
                                <a:sysClr val="windowText" lastClr="000000"/>
                              </a:solidFill>
                            </a:rPr>
                            <a:t>Identificación de campo</a:t>
                          </a:r>
                          <a:endParaRPr lang="es-MX" sz="1600" dirty="0">
                            <a:solidFill>
                              <a:sysClr val="windowText" lastClr="000000"/>
                            </a:solidFill>
                          </a:endParaRPr>
                        </a:p>
                      </a:txBody>
                      <a:tcPr/>
                    </a:tc>
                    <a:tc>
                      <a:txBody>
                        <a:bodyPr/>
                        <a:lstStyle/>
                        <a:p>
                          <a:pPr algn="ctr"/>
                          <a:r>
                            <a:rPr lang="es-MX" sz="1600" dirty="0" smtClean="0">
                              <a:solidFill>
                                <a:sysClr val="windowText" lastClr="000000"/>
                              </a:solidFill>
                            </a:rPr>
                            <a:t>Aproximación al rango de resistencia a compresión simple (</a:t>
                          </a:r>
                          <a:r>
                            <a:rPr lang="es-MX" sz="1600" dirty="0" err="1" smtClean="0">
                              <a:solidFill>
                                <a:sysClr val="windowText" lastClr="000000"/>
                              </a:solidFill>
                            </a:rPr>
                            <a:t>Mpa</a:t>
                          </a:r>
                          <a:r>
                            <a:rPr lang="es-MX" sz="1600" dirty="0" smtClean="0">
                              <a:solidFill>
                                <a:sysClr val="windowText" lastClr="000000"/>
                              </a:solidFill>
                            </a:rPr>
                            <a:t>)</a:t>
                          </a:r>
                          <a:endParaRPr lang="es-MX" sz="1600" dirty="0">
                            <a:solidFill>
                              <a:sysClr val="windowText" lastClr="000000"/>
                            </a:solidFill>
                          </a:endParaRPr>
                        </a:p>
                      </a:txBody>
                      <a:tcPr/>
                    </a:tc>
                  </a:tr>
                  <a:tr h="370840">
                    <a:tc>
                      <a:txBody>
                        <a:bodyPr/>
                        <a:lstStyle/>
                        <a:p>
                          <a:pPr/>
                          <a14:m>
                            <m:oMathPara xmlns:m="http://schemas.openxmlformats.org/officeDocument/2006/math">
                              <m:oMathParaPr>
                                <m:jc m:val="centerGroup"/>
                              </m:oMathParaPr>
                              <m:oMath xmlns:m="http://schemas.openxmlformats.org/officeDocument/2006/math">
                                <m:sSub>
                                  <m:sSubPr>
                                    <m:ctrlPr>
                                      <a:rPr lang="es-MX" sz="1500" i="1" smtClean="0">
                                        <a:latin typeface="Cambria Math" panose="02040503050406030204" pitchFamily="18" charset="0"/>
                                      </a:rPr>
                                    </m:ctrlPr>
                                  </m:sSubPr>
                                  <m:e>
                                    <m:r>
                                      <a:rPr lang="es-MX" sz="1500" smtClean="0">
                                        <a:latin typeface="Cambria Math" panose="02040503050406030204" pitchFamily="18" charset="0"/>
                                      </a:rPr>
                                      <m:t>𝑆</m:t>
                                    </m:r>
                                  </m:e>
                                  <m:sub>
                                    <m:r>
                                      <a:rPr lang="es-MX" sz="1500" smtClean="0">
                                        <a:latin typeface="Cambria Math" panose="02040503050406030204" pitchFamily="18" charset="0"/>
                                      </a:rPr>
                                      <m:t>1</m:t>
                                    </m:r>
                                  </m:sub>
                                </m:sSub>
                              </m:oMath>
                            </m:oMathPara>
                          </a14:m>
                          <a:endParaRPr lang="es-MX" sz="1500" dirty="0"/>
                        </a:p>
                      </a:txBody>
                      <a:tcPr/>
                    </a:tc>
                    <a:tc>
                      <a:txBody>
                        <a:bodyPr/>
                        <a:lstStyle/>
                        <a:p>
                          <a:r>
                            <a:rPr lang="es-MX" sz="1500" dirty="0" smtClean="0"/>
                            <a:t>Arcilla muy blanda</a:t>
                          </a:r>
                          <a:endParaRPr lang="es-MX" sz="1500" dirty="0"/>
                        </a:p>
                      </a:txBody>
                      <a:tcPr/>
                    </a:tc>
                    <a:tc>
                      <a:txBody>
                        <a:bodyPr/>
                        <a:lstStyle/>
                        <a:p>
                          <a:r>
                            <a:rPr lang="es-MX" sz="1500" dirty="0" smtClean="0"/>
                            <a:t>El puño penetra fácilmente</a:t>
                          </a:r>
                          <a:r>
                            <a:rPr lang="es-MX" sz="1500" baseline="0" dirty="0" smtClean="0"/>
                            <a:t> varios cm.</a:t>
                          </a:r>
                          <a:endParaRPr lang="es-MX" sz="1500" dirty="0"/>
                        </a:p>
                      </a:txBody>
                      <a:tcPr/>
                    </a:tc>
                    <a:tc>
                      <a:txBody>
                        <a:bodyPr/>
                        <a:lstStyle/>
                        <a:p>
                          <a:r>
                            <a:rPr lang="es-MX" dirty="0" smtClean="0"/>
                            <a:t>&lt;0.025</a:t>
                          </a:r>
                        </a:p>
                      </a:txBody>
                      <a:tcPr/>
                    </a:tc>
                  </a:tr>
                  <a:tr h="370840">
                    <a:tc>
                      <a:txBody>
                        <a:bodyPr/>
                        <a:lstStyle/>
                        <a:p>
                          <a:pPr/>
                          <a14:m>
                            <m:oMathPara xmlns:m="http://schemas.openxmlformats.org/officeDocument/2006/math">
                              <m:oMathParaPr>
                                <m:jc m:val="centerGroup"/>
                              </m:oMathParaPr>
                              <m:oMath xmlns:m="http://schemas.openxmlformats.org/officeDocument/2006/math">
                                <m:sSub>
                                  <m:sSubPr>
                                    <m:ctrlPr>
                                      <a:rPr lang="es-MX" sz="1500" i="1" smtClean="0">
                                        <a:latin typeface="Cambria Math" panose="02040503050406030204" pitchFamily="18" charset="0"/>
                                      </a:rPr>
                                    </m:ctrlPr>
                                  </m:sSubPr>
                                  <m:e>
                                    <m:r>
                                      <a:rPr lang="es-MX" sz="1500" smtClean="0">
                                        <a:latin typeface="Cambria Math" panose="02040503050406030204" pitchFamily="18" charset="0"/>
                                      </a:rPr>
                                      <m:t>𝑆</m:t>
                                    </m:r>
                                  </m:e>
                                  <m:sub>
                                    <m:r>
                                      <a:rPr lang="es-MX" sz="1500" smtClean="0">
                                        <a:latin typeface="Cambria Math" panose="02040503050406030204" pitchFamily="18" charset="0"/>
                                      </a:rPr>
                                      <m:t>2</m:t>
                                    </m:r>
                                  </m:sub>
                                </m:sSub>
                              </m:oMath>
                            </m:oMathPara>
                          </a14:m>
                          <a:endParaRPr lang="es-MX" sz="1500" dirty="0"/>
                        </a:p>
                      </a:txBody>
                      <a:tcPr/>
                    </a:tc>
                    <a:tc>
                      <a:txBody>
                        <a:bodyPr/>
                        <a:lstStyle/>
                        <a:p>
                          <a:r>
                            <a:rPr lang="es-MX" sz="1500" dirty="0" smtClean="0"/>
                            <a:t>Arcilla débil</a:t>
                          </a:r>
                          <a:endParaRPr lang="es-MX" sz="1500" dirty="0"/>
                        </a:p>
                      </a:txBody>
                      <a:tcPr/>
                    </a:tc>
                    <a:tc>
                      <a:txBody>
                        <a:bodyPr/>
                        <a:lstStyle/>
                        <a:p>
                          <a:r>
                            <a:rPr lang="es-MX" sz="1500" dirty="0" smtClean="0"/>
                            <a:t>El dedo penetra fácilmente</a:t>
                          </a:r>
                          <a:r>
                            <a:rPr lang="es-MX" sz="1500" baseline="0" dirty="0" smtClean="0"/>
                            <a:t> varios cm.</a:t>
                          </a:r>
                        </a:p>
                      </a:txBody>
                      <a:tcPr/>
                    </a:tc>
                    <a:tc>
                      <a:txBody>
                        <a:bodyPr/>
                        <a:lstStyle/>
                        <a:p>
                          <a:r>
                            <a:rPr lang="es-MX" dirty="0" smtClean="0"/>
                            <a:t>0.025-0.05</a:t>
                          </a:r>
                          <a:endParaRPr lang="es-MX" dirty="0"/>
                        </a:p>
                      </a:txBody>
                      <a:tcPr/>
                    </a:tc>
                  </a:tr>
                  <a:tr h="370840">
                    <a:tc>
                      <a:txBody>
                        <a:bodyPr/>
                        <a:lstStyle/>
                        <a:p>
                          <a:pPr/>
                          <a14:m>
                            <m:oMathPara xmlns:m="http://schemas.openxmlformats.org/officeDocument/2006/math">
                              <m:oMathParaPr>
                                <m:jc m:val="centerGroup"/>
                              </m:oMathParaPr>
                              <m:oMath xmlns:m="http://schemas.openxmlformats.org/officeDocument/2006/math">
                                <m:sSub>
                                  <m:sSubPr>
                                    <m:ctrlPr>
                                      <a:rPr lang="es-MX" sz="1500" i="1" smtClean="0">
                                        <a:latin typeface="Cambria Math" panose="02040503050406030204" pitchFamily="18" charset="0"/>
                                      </a:rPr>
                                    </m:ctrlPr>
                                  </m:sSubPr>
                                  <m:e>
                                    <m:r>
                                      <a:rPr lang="es-MX" sz="1500" smtClean="0">
                                        <a:latin typeface="Cambria Math" panose="02040503050406030204" pitchFamily="18" charset="0"/>
                                      </a:rPr>
                                      <m:t>𝑆</m:t>
                                    </m:r>
                                  </m:e>
                                  <m:sub>
                                    <m:r>
                                      <a:rPr lang="es-MX" sz="1500" smtClean="0">
                                        <a:latin typeface="Cambria Math" panose="02040503050406030204" pitchFamily="18" charset="0"/>
                                      </a:rPr>
                                      <m:t>3</m:t>
                                    </m:r>
                                  </m:sub>
                                </m:sSub>
                              </m:oMath>
                            </m:oMathPara>
                          </a14:m>
                          <a:endParaRPr lang="es-MX" sz="1500" dirty="0"/>
                        </a:p>
                      </a:txBody>
                      <a:tcPr/>
                    </a:tc>
                    <a:tc>
                      <a:txBody>
                        <a:bodyPr/>
                        <a:lstStyle/>
                        <a:p>
                          <a:r>
                            <a:rPr lang="es-MX" sz="1500" dirty="0" smtClean="0"/>
                            <a:t>Arcilla firme</a:t>
                          </a:r>
                          <a:endParaRPr lang="es-MX" sz="1500" dirty="0"/>
                        </a:p>
                      </a:txBody>
                      <a:tcPr/>
                    </a:tc>
                    <a:tc>
                      <a:txBody>
                        <a:bodyPr/>
                        <a:lstStyle/>
                        <a:p>
                          <a:r>
                            <a:rPr lang="es-MX" sz="1500" dirty="0" smtClean="0"/>
                            <a:t>Se necesita una pequeña</a:t>
                          </a:r>
                          <a:r>
                            <a:rPr lang="es-MX" sz="1500" baseline="0" dirty="0" smtClean="0"/>
                            <a:t> presión para hincar el dedo.</a:t>
                          </a:r>
                          <a:endParaRPr lang="es-MX" sz="1500" dirty="0"/>
                        </a:p>
                      </a:txBody>
                      <a:tcPr/>
                    </a:tc>
                    <a:tc>
                      <a:txBody>
                        <a:bodyPr/>
                        <a:lstStyle/>
                        <a:p>
                          <a:r>
                            <a:rPr lang="es-MX" dirty="0" smtClean="0"/>
                            <a:t>0.05-0.1</a:t>
                          </a:r>
                          <a:endParaRPr lang="es-MX" dirty="0"/>
                        </a:p>
                      </a:txBody>
                      <a:tcPr/>
                    </a:tc>
                  </a:tr>
                  <a:tr h="370840">
                    <a:tc>
                      <a:txBody>
                        <a:bodyPr/>
                        <a:lstStyle/>
                        <a:p>
                          <a:pPr/>
                          <a14:m>
                            <m:oMathPara xmlns:m="http://schemas.openxmlformats.org/officeDocument/2006/math">
                              <m:oMathParaPr>
                                <m:jc m:val="centerGroup"/>
                              </m:oMathParaPr>
                              <m:oMath xmlns:m="http://schemas.openxmlformats.org/officeDocument/2006/math">
                                <m:sSub>
                                  <m:sSubPr>
                                    <m:ctrlPr>
                                      <a:rPr lang="es-MX" sz="1500" i="1" smtClean="0">
                                        <a:latin typeface="Cambria Math" panose="02040503050406030204" pitchFamily="18" charset="0"/>
                                      </a:rPr>
                                    </m:ctrlPr>
                                  </m:sSubPr>
                                  <m:e>
                                    <m:r>
                                      <a:rPr lang="es-MX" sz="1500" smtClean="0">
                                        <a:latin typeface="Cambria Math" panose="02040503050406030204" pitchFamily="18" charset="0"/>
                                      </a:rPr>
                                      <m:t>𝑆</m:t>
                                    </m:r>
                                  </m:e>
                                  <m:sub>
                                    <m:r>
                                      <a:rPr lang="es-MX" sz="1500" smtClean="0">
                                        <a:latin typeface="Cambria Math" panose="02040503050406030204" pitchFamily="18" charset="0"/>
                                      </a:rPr>
                                      <m:t>4</m:t>
                                    </m:r>
                                  </m:sub>
                                </m:sSub>
                              </m:oMath>
                            </m:oMathPara>
                          </a14:m>
                          <a:endParaRPr lang="es-MX" sz="1500" dirty="0"/>
                        </a:p>
                      </a:txBody>
                      <a:tcPr/>
                    </a:tc>
                    <a:tc>
                      <a:txBody>
                        <a:bodyPr/>
                        <a:lstStyle/>
                        <a:p>
                          <a:r>
                            <a:rPr lang="es-MX" sz="1500" dirty="0" smtClean="0"/>
                            <a:t>Arcilla rígida</a:t>
                          </a:r>
                          <a:endParaRPr lang="es-MX" sz="1500" dirty="0"/>
                        </a:p>
                      </a:txBody>
                      <a:tcPr/>
                    </a:tc>
                    <a:tc>
                      <a:txBody>
                        <a:bodyPr/>
                        <a:lstStyle/>
                        <a:p>
                          <a:r>
                            <a:rPr lang="es-MX" sz="1500" dirty="0" smtClean="0"/>
                            <a:t>Se necesita</a:t>
                          </a:r>
                          <a:r>
                            <a:rPr lang="es-MX" sz="1500" baseline="0" dirty="0" smtClean="0"/>
                            <a:t> </a:t>
                          </a:r>
                          <a:r>
                            <a:rPr lang="es-MX" sz="1500" dirty="0" smtClean="0"/>
                            <a:t>una fuerte presión para hincar el dedo.</a:t>
                          </a:r>
                          <a:endParaRPr lang="es-MX" sz="1500" dirty="0"/>
                        </a:p>
                      </a:txBody>
                      <a:tcPr/>
                    </a:tc>
                    <a:tc>
                      <a:txBody>
                        <a:bodyPr/>
                        <a:lstStyle/>
                        <a:p>
                          <a:r>
                            <a:rPr lang="es-MX" dirty="0" smtClean="0"/>
                            <a:t>0.1-0.25</a:t>
                          </a:r>
                          <a:endParaRPr lang="es-MX" dirty="0"/>
                        </a:p>
                      </a:txBody>
                      <a:tcPr/>
                    </a:tc>
                  </a:tr>
                  <a:tr h="370840">
                    <a:tc>
                      <a:txBody>
                        <a:bodyPr/>
                        <a:lstStyle/>
                        <a:p>
                          <a:pPr/>
                          <a14:m>
                            <m:oMathPara xmlns:m="http://schemas.openxmlformats.org/officeDocument/2006/math">
                              <m:oMathParaPr>
                                <m:jc m:val="centerGroup"/>
                              </m:oMathParaPr>
                              <m:oMath xmlns:m="http://schemas.openxmlformats.org/officeDocument/2006/math">
                                <m:sSub>
                                  <m:sSubPr>
                                    <m:ctrlPr>
                                      <a:rPr lang="es-MX" sz="1500" i="1" smtClean="0">
                                        <a:latin typeface="Cambria Math" panose="02040503050406030204" pitchFamily="18" charset="0"/>
                                      </a:rPr>
                                    </m:ctrlPr>
                                  </m:sSubPr>
                                  <m:e>
                                    <m:r>
                                      <a:rPr lang="es-MX" sz="1500" smtClean="0">
                                        <a:latin typeface="Cambria Math" panose="02040503050406030204" pitchFamily="18" charset="0"/>
                                      </a:rPr>
                                      <m:t>𝑆</m:t>
                                    </m:r>
                                  </m:e>
                                  <m:sub>
                                    <m:r>
                                      <a:rPr lang="es-MX" sz="1500" smtClean="0">
                                        <a:latin typeface="Cambria Math" panose="02040503050406030204" pitchFamily="18" charset="0"/>
                                      </a:rPr>
                                      <m:t>5</m:t>
                                    </m:r>
                                  </m:sub>
                                </m:sSub>
                              </m:oMath>
                            </m:oMathPara>
                          </a14:m>
                          <a:endParaRPr lang="es-MX" sz="1500" dirty="0"/>
                        </a:p>
                      </a:txBody>
                      <a:tcPr/>
                    </a:tc>
                    <a:tc>
                      <a:txBody>
                        <a:bodyPr/>
                        <a:lstStyle/>
                        <a:p>
                          <a:r>
                            <a:rPr lang="es-MX" sz="1500" dirty="0" smtClean="0"/>
                            <a:t>Arcilla muy rígida</a:t>
                          </a:r>
                          <a:endParaRPr lang="es-MX" sz="1500" dirty="0"/>
                        </a:p>
                      </a:txBody>
                      <a:tcPr/>
                    </a:tc>
                    <a:tc>
                      <a:txBody>
                        <a:bodyPr/>
                        <a:lstStyle/>
                        <a:p>
                          <a:r>
                            <a:rPr lang="es-MX" sz="1500" dirty="0" smtClean="0"/>
                            <a:t>Con</a:t>
                          </a:r>
                          <a:r>
                            <a:rPr lang="es-MX" sz="1500" baseline="0" dirty="0" smtClean="0"/>
                            <a:t> cierta presión puede marcarse con la uña.</a:t>
                          </a:r>
                          <a:endParaRPr lang="es-MX" sz="1500" dirty="0"/>
                        </a:p>
                      </a:txBody>
                      <a:tcPr/>
                    </a:tc>
                    <a:tc>
                      <a:txBody>
                        <a:bodyPr/>
                        <a:lstStyle/>
                        <a:p>
                          <a:r>
                            <a:rPr lang="es-MX" dirty="0" smtClean="0"/>
                            <a:t>0.25-0.5</a:t>
                          </a:r>
                          <a:endParaRPr lang="es-MX" dirty="0"/>
                        </a:p>
                      </a:txBody>
                      <a:tcPr/>
                    </a:tc>
                  </a:tr>
                  <a:tr h="370840">
                    <a:tc>
                      <a:txBody>
                        <a:bodyPr/>
                        <a:lstStyle/>
                        <a:p>
                          <a:pPr/>
                          <a14:m>
                            <m:oMathPara xmlns:m="http://schemas.openxmlformats.org/officeDocument/2006/math">
                              <m:oMathParaPr>
                                <m:jc m:val="centerGroup"/>
                              </m:oMathParaPr>
                              <m:oMath xmlns:m="http://schemas.openxmlformats.org/officeDocument/2006/math">
                                <m:sSub>
                                  <m:sSubPr>
                                    <m:ctrlPr>
                                      <a:rPr lang="es-MX" sz="1500" i="1" smtClean="0">
                                        <a:latin typeface="Cambria Math" panose="02040503050406030204" pitchFamily="18" charset="0"/>
                                      </a:rPr>
                                    </m:ctrlPr>
                                  </m:sSubPr>
                                  <m:e>
                                    <m:r>
                                      <a:rPr lang="es-MX" sz="1500" smtClean="0">
                                        <a:latin typeface="Cambria Math" panose="02040503050406030204" pitchFamily="18" charset="0"/>
                                      </a:rPr>
                                      <m:t>𝑆</m:t>
                                    </m:r>
                                  </m:e>
                                  <m:sub>
                                    <m:r>
                                      <a:rPr lang="es-MX" sz="1500" smtClean="0">
                                        <a:latin typeface="Cambria Math" panose="02040503050406030204" pitchFamily="18" charset="0"/>
                                      </a:rPr>
                                      <m:t>6</m:t>
                                    </m:r>
                                  </m:sub>
                                </m:sSub>
                              </m:oMath>
                            </m:oMathPara>
                          </a14:m>
                          <a:endParaRPr lang="es-MX" sz="1500" dirty="0"/>
                        </a:p>
                      </a:txBody>
                      <a:tcPr/>
                    </a:tc>
                    <a:tc>
                      <a:txBody>
                        <a:bodyPr/>
                        <a:lstStyle/>
                        <a:p>
                          <a:r>
                            <a:rPr lang="es-MX" sz="1500" dirty="0" smtClean="0"/>
                            <a:t>Arcilla dura</a:t>
                          </a:r>
                          <a:endParaRPr lang="es-MX" sz="1500" dirty="0"/>
                        </a:p>
                      </a:txBody>
                      <a:tcPr/>
                    </a:tc>
                    <a:tc>
                      <a:txBody>
                        <a:bodyPr/>
                        <a:lstStyle/>
                        <a:p>
                          <a:r>
                            <a:rPr lang="es-MX" sz="1500" dirty="0" smtClean="0"/>
                            <a:t>Se marca con dificultad al presionar con la uña.</a:t>
                          </a:r>
                        </a:p>
                      </a:txBody>
                      <a:tcPr/>
                    </a:tc>
                    <a:tc>
                      <a:txBody>
                        <a:bodyPr/>
                        <a:lstStyle/>
                        <a:p>
                          <a:r>
                            <a:rPr lang="es-MX" dirty="0" smtClean="0"/>
                            <a:t>&gt;0.5</a:t>
                          </a:r>
                          <a:endParaRPr lang="es-MX" dirty="0"/>
                        </a:p>
                      </a:txBody>
                      <a:tcPr/>
                    </a:tc>
                  </a:tr>
                  <a:tr h="370840">
                    <a:tc>
                      <a:txBody>
                        <a:bodyPr/>
                        <a:lstStyle/>
                        <a:p>
                          <a:pPr/>
                          <a14:m>
                            <m:oMathPara xmlns:m="http://schemas.openxmlformats.org/officeDocument/2006/math">
                              <m:oMathParaPr>
                                <m:jc m:val="centerGroup"/>
                              </m:oMathParaPr>
                              <m:oMath xmlns:m="http://schemas.openxmlformats.org/officeDocument/2006/math">
                                <m:sSub>
                                  <m:sSubPr>
                                    <m:ctrlPr>
                                      <a:rPr lang="es-MX" sz="1500" i="1" smtClean="0">
                                        <a:latin typeface="Cambria Math" panose="02040503050406030204" pitchFamily="18" charset="0"/>
                                      </a:rPr>
                                    </m:ctrlPr>
                                  </m:sSubPr>
                                  <m:e>
                                    <m:r>
                                      <a:rPr lang="es-MX" sz="1500" smtClean="0">
                                        <a:latin typeface="Cambria Math" panose="02040503050406030204" pitchFamily="18" charset="0"/>
                                      </a:rPr>
                                      <m:t>𝑅</m:t>
                                    </m:r>
                                  </m:e>
                                  <m:sub>
                                    <m:r>
                                      <a:rPr lang="es-MX" sz="1500" smtClean="0">
                                        <a:latin typeface="Cambria Math" panose="02040503050406030204" pitchFamily="18" charset="0"/>
                                      </a:rPr>
                                      <m:t>0</m:t>
                                    </m:r>
                                  </m:sub>
                                </m:sSub>
                              </m:oMath>
                            </m:oMathPara>
                          </a14:m>
                          <a:endParaRPr lang="es-MX" sz="1500" dirty="0"/>
                        </a:p>
                      </a:txBody>
                      <a:tcPr/>
                    </a:tc>
                    <a:tc>
                      <a:txBody>
                        <a:bodyPr/>
                        <a:lstStyle/>
                        <a:p>
                          <a:r>
                            <a:rPr lang="es-MX" sz="1500" dirty="0" smtClean="0"/>
                            <a:t>Roca extremadamente blanda</a:t>
                          </a:r>
                          <a:endParaRPr lang="es-MX" sz="15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500" dirty="0" smtClean="0"/>
                            <a:t>Se puede marcar con la uña.</a:t>
                          </a:r>
                        </a:p>
                      </a:txBody>
                      <a:tcPr/>
                    </a:tc>
                    <a:tc>
                      <a:txBody>
                        <a:bodyPr/>
                        <a:lstStyle/>
                        <a:p>
                          <a:r>
                            <a:rPr lang="es-MX" dirty="0" smtClean="0"/>
                            <a:t>0.25-1.0</a:t>
                          </a:r>
                          <a:endParaRPr lang="es-MX" dirty="0"/>
                        </a:p>
                      </a:txBody>
                      <a:tcPr/>
                    </a:tc>
                  </a:tr>
                  <a:tr h="370840">
                    <a:tc>
                      <a:txBody>
                        <a:bodyPr/>
                        <a:lstStyle/>
                        <a:p>
                          <a:pPr/>
                          <a14:m>
                            <m:oMathPara xmlns:m="http://schemas.openxmlformats.org/officeDocument/2006/math">
                              <m:oMathParaPr>
                                <m:jc m:val="centerGroup"/>
                              </m:oMathParaPr>
                              <m:oMath xmlns:m="http://schemas.openxmlformats.org/officeDocument/2006/math">
                                <m:sSub>
                                  <m:sSubPr>
                                    <m:ctrlPr>
                                      <a:rPr lang="es-MX" sz="1500" i="1" smtClean="0">
                                        <a:latin typeface="Cambria Math" panose="02040503050406030204" pitchFamily="18" charset="0"/>
                                      </a:rPr>
                                    </m:ctrlPr>
                                  </m:sSubPr>
                                  <m:e>
                                    <m:r>
                                      <a:rPr lang="es-MX" sz="1500" smtClean="0">
                                        <a:latin typeface="Cambria Math" panose="02040503050406030204" pitchFamily="18" charset="0"/>
                                      </a:rPr>
                                      <m:t>𝑅</m:t>
                                    </m:r>
                                  </m:e>
                                  <m:sub>
                                    <m:r>
                                      <a:rPr lang="es-MX" sz="1500" smtClean="0">
                                        <a:latin typeface="Cambria Math" panose="02040503050406030204" pitchFamily="18" charset="0"/>
                                      </a:rPr>
                                      <m:t>1</m:t>
                                    </m:r>
                                  </m:sub>
                                </m:sSub>
                              </m:oMath>
                            </m:oMathPara>
                          </a14:m>
                          <a:endParaRPr lang="es-MX" sz="1500" dirty="0"/>
                        </a:p>
                      </a:txBody>
                      <a:tcPr/>
                    </a:tc>
                    <a:tc>
                      <a:txBody>
                        <a:bodyPr/>
                        <a:lstStyle/>
                        <a:p>
                          <a:r>
                            <a:rPr lang="es-MX" sz="1500" dirty="0" smtClean="0"/>
                            <a:t>Roca muy</a:t>
                          </a:r>
                          <a:r>
                            <a:rPr lang="es-MX" sz="1500" baseline="0" dirty="0" smtClean="0"/>
                            <a:t> blanda</a:t>
                          </a:r>
                          <a:endParaRPr lang="es-MX" sz="15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500" dirty="0" smtClean="0"/>
                            <a:t>La roca se desmenuza al golpear con la punta del martillo. Con una navaja se talla fácilmente.</a:t>
                          </a:r>
                        </a:p>
                      </a:txBody>
                      <a:tcPr/>
                    </a:tc>
                    <a:tc>
                      <a:txBody>
                        <a:bodyPr/>
                        <a:lstStyle/>
                        <a:p>
                          <a:r>
                            <a:rPr lang="es-MX" dirty="0" smtClean="0"/>
                            <a:t>1.0-5.0</a:t>
                          </a:r>
                          <a:endParaRPr lang="es-MX" dirty="0"/>
                        </a:p>
                      </a:txBody>
                      <a:tcPr/>
                    </a:tc>
                  </a:tr>
                  <a:tr h="370840">
                    <a:tc>
                      <a:txBody>
                        <a:bodyPr/>
                        <a:lstStyle/>
                        <a:p>
                          <a:pPr/>
                          <a14:m>
                            <m:oMathPara xmlns:m="http://schemas.openxmlformats.org/officeDocument/2006/math">
                              <m:oMathParaPr>
                                <m:jc m:val="centerGroup"/>
                              </m:oMathParaPr>
                              <m:oMath xmlns:m="http://schemas.openxmlformats.org/officeDocument/2006/math">
                                <m:sSub>
                                  <m:sSubPr>
                                    <m:ctrlPr>
                                      <a:rPr lang="es-MX" sz="1500" i="1" smtClean="0">
                                        <a:latin typeface="Cambria Math" panose="02040503050406030204" pitchFamily="18" charset="0"/>
                                      </a:rPr>
                                    </m:ctrlPr>
                                  </m:sSubPr>
                                  <m:e>
                                    <m:r>
                                      <a:rPr lang="es-MX" sz="1500" smtClean="0">
                                        <a:latin typeface="Cambria Math" panose="02040503050406030204" pitchFamily="18" charset="0"/>
                                      </a:rPr>
                                      <m:t>𝑅</m:t>
                                    </m:r>
                                  </m:e>
                                  <m:sub>
                                    <m:r>
                                      <a:rPr lang="es-MX" sz="1500" smtClean="0">
                                        <a:latin typeface="Cambria Math" panose="02040503050406030204" pitchFamily="18" charset="0"/>
                                      </a:rPr>
                                      <m:t>2</m:t>
                                    </m:r>
                                  </m:sub>
                                </m:sSub>
                              </m:oMath>
                            </m:oMathPara>
                          </a14:m>
                          <a:endParaRPr lang="es-MX" sz="1500" dirty="0"/>
                        </a:p>
                      </a:txBody>
                      <a:tcPr/>
                    </a:tc>
                    <a:tc>
                      <a:txBody>
                        <a:bodyPr/>
                        <a:lstStyle/>
                        <a:p>
                          <a:r>
                            <a:rPr lang="es-MX" sz="1500" dirty="0" smtClean="0"/>
                            <a:t>Roca blanda</a:t>
                          </a:r>
                          <a:endParaRPr lang="es-MX" sz="15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500" dirty="0" smtClean="0"/>
                            <a:t>Se</a:t>
                          </a:r>
                          <a:r>
                            <a:rPr lang="es-MX" sz="1500" baseline="0" dirty="0" smtClean="0"/>
                            <a:t> talla con dificultad con una navaja. Al golpear con la punta del martillo se producen pequeñas marcas.</a:t>
                          </a:r>
                          <a:endParaRPr lang="es-MX" sz="1500" dirty="0" smtClean="0"/>
                        </a:p>
                      </a:txBody>
                      <a:tcPr/>
                    </a:tc>
                    <a:tc>
                      <a:txBody>
                        <a:bodyPr/>
                        <a:lstStyle/>
                        <a:p>
                          <a:r>
                            <a:rPr lang="es-MX" dirty="0" smtClean="0"/>
                            <a:t>5.0-25</a:t>
                          </a:r>
                          <a:endParaRPr lang="es-MX" dirty="0"/>
                        </a:p>
                      </a:txBody>
                      <a:tcPr/>
                    </a:tc>
                  </a:tr>
                  <a:tr h="370840">
                    <a:tc>
                      <a:txBody>
                        <a:bodyPr/>
                        <a:lstStyle/>
                        <a:p>
                          <a:pPr/>
                          <a14:m>
                            <m:oMathPara xmlns:m="http://schemas.openxmlformats.org/officeDocument/2006/math">
                              <m:oMathParaPr>
                                <m:jc m:val="centerGroup"/>
                              </m:oMathParaPr>
                              <m:oMath xmlns:m="http://schemas.openxmlformats.org/officeDocument/2006/math">
                                <m:sSub>
                                  <m:sSubPr>
                                    <m:ctrlPr>
                                      <a:rPr lang="es-MX" sz="1500" i="1" smtClean="0">
                                        <a:latin typeface="Cambria Math" panose="02040503050406030204" pitchFamily="18" charset="0"/>
                                      </a:rPr>
                                    </m:ctrlPr>
                                  </m:sSubPr>
                                  <m:e>
                                    <m:r>
                                      <a:rPr lang="es-MX" sz="1500" smtClean="0">
                                        <a:latin typeface="Cambria Math" panose="02040503050406030204" pitchFamily="18" charset="0"/>
                                      </a:rPr>
                                      <m:t>𝑅</m:t>
                                    </m:r>
                                  </m:e>
                                  <m:sub>
                                    <m:r>
                                      <a:rPr lang="es-MX" sz="1500" smtClean="0">
                                        <a:latin typeface="Cambria Math" panose="02040503050406030204" pitchFamily="18" charset="0"/>
                                      </a:rPr>
                                      <m:t>3</m:t>
                                    </m:r>
                                  </m:sub>
                                </m:sSub>
                              </m:oMath>
                            </m:oMathPara>
                          </a14:m>
                          <a:endParaRPr lang="es-MX" sz="1500" dirty="0"/>
                        </a:p>
                      </a:txBody>
                      <a:tcPr/>
                    </a:tc>
                    <a:tc>
                      <a:txBody>
                        <a:bodyPr/>
                        <a:lstStyle/>
                        <a:p>
                          <a:r>
                            <a:rPr lang="es-MX" sz="1500" dirty="0" smtClean="0"/>
                            <a:t>Roca moderadamente dura</a:t>
                          </a:r>
                          <a:endParaRPr lang="es-MX" sz="15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500" dirty="0" smtClean="0"/>
                            <a:t>No puede tallarse con la navaja. Puede fracturarse con un golpe fuerte del martillo.</a:t>
                          </a:r>
                        </a:p>
                      </a:txBody>
                      <a:tcPr/>
                    </a:tc>
                    <a:tc>
                      <a:txBody>
                        <a:bodyPr/>
                        <a:lstStyle/>
                        <a:p>
                          <a:r>
                            <a:rPr lang="es-MX" dirty="0" smtClean="0"/>
                            <a:t>25-50</a:t>
                          </a:r>
                          <a:endParaRPr lang="es-MX" dirty="0"/>
                        </a:p>
                      </a:txBody>
                      <a:tcPr/>
                    </a:tc>
                  </a:tr>
                  <a:tr h="370840">
                    <a:tc>
                      <a:txBody>
                        <a:bodyPr/>
                        <a:lstStyle/>
                        <a:p>
                          <a:pPr/>
                          <a14:m>
                            <m:oMathPara xmlns:m="http://schemas.openxmlformats.org/officeDocument/2006/math">
                              <m:oMathParaPr>
                                <m:jc m:val="centerGroup"/>
                              </m:oMathParaPr>
                              <m:oMath xmlns:m="http://schemas.openxmlformats.org/officeDocument/2006/math">
                                <m:sSub>
                                  <m:sSubPr>
                                    <m:ctrlPr>
                                      <a:rPr lang="es-MX" sz="1500" i="1" smtClean="0">
                                        <a:latin typeface="Cambria Math" panose="02040503050406030204" pitchFamily="18" charset="0"/>
                                      </a:rPr>
                                    </m:ctrlPr>
                                  </m:sSubPr>
                                  <m:e>
                                    <m:r>
                                      <a:rPr lang="es-MX" sz="1500" smtClean="0">
                                        <a:latin typeface="Cambria Math" panose="02040503050406030204" pitchFamily="18" charset="0"/>
                                      </a:rPr>
                                      <m:t>𝑅</m:t>
                                    </m:r>
                                  </m:e>
                                  <m:sub>
                                    <m:r>
                                      <a:rPr lang="es-MX" sz="1500" smtClean="0">
                                        <a:latin typeface="Cambria Math" panose="02040503050406030204" pitchFamily="18" charset="0"/>
                                      </a:rPr>
                                      <m:t>4</m:t>
                                    </m:r>
                                  </m:sub>
                                </m:sSub>
                              </m:oMath>
                            </m:oMathPara>
                          </a14:m>
                          <a:endParaRPr lang="es-MX" sz="1500" dirty="0"/>
                        </a:p>
                      </a:txBody>
                      <a:tcPr/>
                    </a:tc>
                    <a:tc>
                      <a:txBody>
                        <a:bodyPr/>
                        <a:lstStyle/>
                        <a:p>
                          <a:r>
                            <a:rPr lang="es-MX" sz="1500" dirty="0" smtClean="0"/>
                            <a:t>Roca dura</a:t>
                          </a:r>
                          <a:endParaRPr lang="es-MX" sz="1500" dirty="0"/>
                        </a:p>
                      </a:txBody>
                      <a:tcPr/>
                    </a:tc>
                    <a:tc>
                      <a:txBody>
                        <a:bodyPr/>
                        <a:lstStyle/>
                        <a:p>
                          <a:r>
                            <a:rPr lang="es-MX" sz="1500" dirty="0" smtClean="0"/>
                            <a:t>Se requier</a:t>
                          </a:r>
                          <a:r>
                            <a:rPr lang="es-MX" sz="1500" baseline="0" dirty="0" smtClean="0"/>
                            <a:t>e más de un golpe con el martillo para fracturarla.</a:t>
                          </a:r>
                          <a:endParaRPr lang="es-MX" sz="1500" dirty="0"/>
                        </a:p>
                      </a:txBody>
                      <a:tcPr/>
                    </a:tc>
                    <a:tc>
                      <a:txBody>
                        <a:bodyPr/>
                        <a:lstStyle/>
                        <a:p>
                          <a:r>
                            <a:rPr lang="es-MX" dirty="0" smtClean="0"/>
                            <a:t>50-100</a:t>
                          </a:r>
                          <a:endParaRPr lang="es-MX" dirty="0"/>
                        </a:p>
                      </a:txBody>
                      <a:tcPr/>
                    </a:tc>
                  </a:tr>
                  <a:tr h="370840">
                    <a:tc>
                      <a:txBody>
                        <a:bodyPr/>
                        <a:lstStyle/>
                        <a:p>
                          <a:pPr/>
                          <a14:m>
                            <m:oMathPara xmlns:m="http://schemas.openxmlformats.org/officeDocument/2006/math">
                              <m:oMathParaPr>
                                <m:jc m:val="centerGroup"/>
                              </m:oMathParaPr>
                              <m:oMath xmlns:m="http://schemas.openxmlformats.org/officeDocument/2006/math">
                                <m:sSub>
                                  <m:sSubPr>
                                    <m:ctrlPr>
                                      <a:rPr lang="es-MX" sz="1500" i="1" smtClean="0">
                                        <a:latin typeface="Cambria Math" panose="02040503050406030204" pitchFamily="18" charset="0"/>
                                      </a:rPr>
                                    </m:ctrlPr>
                                  </m:sSubPr>
                                  <m:e>
                                    <m:r>
                                      <a:rPr lang="es-MX" sz="1500" smtClean="0">
                                        <a:latin typeface="Cambria Math" panose="02040503050406030204" pitchFamily="18" charset="0"/>
                                      </a:rPr>
                                      <m:t>𝑅</m:t>
                                    </m:r>
                                  </m:e>
                                  <m:sub>
                                    <m:r>
                                      <a:rPr lang="es-MX" sz="1500" smtClean="0">
                                        <a:latin typeface="Cambria Math" panose="02040503050406030204" pitchFamily="18" charset="0"/>
                                      </a:rPr>
                                      <m:t>5</m:t>
                                    </m:r>
                                  </m:sub>
                                </m:sSub>
                              </m:oMath>
                            </m:oMathPara>
                          </a14:m>
                          <a:endParaRPr lang="es-MX" sz="1500" dirty="0"/>
                        </a:p>
                      </a:txBody>
                      <a:tcPr/>
                    </a:tc>
                    <a:tc>
                      <a:txBody>
                        <a:bodyPr/>
                        <a:lstStyle/>
                        <a:p>
                          <a:r>
                            <a:rPr lang="es-MX" sz="1500" dirty="0" smtClean="0"/>
                            <a:t>Roca muy dura</a:t>
                          </a:r>
                          <a:endParaRPr lang="es-MX" sz="1500" dirty="0"/>
                        </a:p>
                      </a:txBody>
                      <a:tcPr/>
                    </a:tc>
                    <a:tc>
                      <a:txBody>
                        <a:bodyPr/>
                        <a:lstStyle/>
                        <a:p>
                          <a:r>
                            <a:rPr lang="es-MX" sz="1500" dirty="0" smtClean="0"/>
                            <a:t>Se requieren muchos golpes con el martillo para fracturarla.</a:t>
                          </a:r>
                          <a:endParaRPr lang="es-MX" sz="1500" dirty="0"/>
                        </a:p>
                      </a:txBody>
                      <a:tcPr/>
                    </a:tc>
                    <a:tc>
                      <a:txBody>
                        <a:bodyPr/>
                        <a:lstStyle/>
                        <a:p>
                          <a:r>
                            <a:rPr lang="es-MX" dirty="0" smtClean="0"/>
                            <a:t>100-250</a:t>
                          </a:r>
                          <a:endParaRPr lang="es-MX" dirty="0"/>
                        </a:p>
                      </a:txBody>
                      <a:tcPr/>
                    </a:tc>
                  </a:tr>
                  <a:tr h="370840">
                    <a:tc>
                      <a:txBody>
                        <a:bodyPr/>
                        <a:lstStyle/>
                        <a:p>
                          <a:pPr/>
                          <a14:m>
                            <m:oMathPara xmlns:m="http://schemas.openxmlformats.org/officeDocument/2006/math">
                              <m:oMathParaPr>
                                <m:jc m:val="centerGroup"/>
                              </m:oMathParaPr>
                              <m:oMath xmlns:m="http://schemas.openxmlformats.org/officeDocument/2006/math">
                                <m:sSub>
                                  <m:sSubPr>
                                    <m:ctrlPr>
                                      <a:rPr lang="es-MX" sz="1500" i="1" smtClean="0">
                                        <a:latin typeface="Cambria Math" panose="02040503050406030204" pitchFamily="18" charset="0"/>
                                      </a:rPr>
                                    </m:ctrlPr>
                                  </m:sSubPr>
                                  <m:e>
                                    <m:r>
                                      <a:rPr lang="es-MX" sz="1500" smtClean="0">
                                        <a:latin typeface="Cambria Math" panose="02040503050406030204" pitchFamily="18" charset="0"/>
                                      </a:rPr>
                                      <m:t>𝑅</m:t>
                                    </m:r>
                                  </m:e>
                                  <m:sub>
                                    <m:r>
                                      <a:rPr lang="es-MX" sz="1500" smtClean="0">
                                        <a:latin typeface="Cambria Math" panose="02040503050406030204" pitchFamily="18" charset="0"/>
                                      </a:rPr>
                                      <m:t>6</m:t>
                                    </m:r>
                                  </m:sub>
                                </m:sSub>
                              </m:oMath>
                            </m:oMathPara>
                          </a14:m>
                          <a:endParaRPr lang="es-MX" sz="1500" dirty="0"/>
                        </a:p>
                      </a:txBody>
                      <a:tcPr/>
                    </a:tc>
                    <a:tc>
                      <a:txBody>
                        <a:bodyPr/>
                        <a:lstStyle/>
                        <a:p>
                          <a:r>
                            <a:rPr lang="es-MX" sz="1500" dirty="0" smtClean="0"/>
                            <a:t>Roca extremadamente dura</a:t>
                          </a:r>
                          <a:endParaRPr lang="es-MX" sz="1500" dirty="0"/>
                        </a:p>
                      </a:txBody>
                      <a:tcPr/>
                    </a:tc>
                    <a:tc>
                      <a:txBody>
                        <a:bodyPr/>
                        <a:lstStyle/>
                        <a:p>
                          <a:r>
                            <a:rPr lang="es-MX" sz="1500" dirty="0" smtClean="0"/>
                            <a:t>Al golpearlo con el martillo sólo saltan esquirlas.</a:t>
                          </a:r>
                          <a:endParaRPr lang="es-MX" sz="1500" dirty="0"/>
                        </a:p>
                      </a:txBody>
                      <a:tcPr/>
                    </a:tc>
                    <a:tc>
                      <a:txBody>
                        <a:bodyPr/>
                        <a:lstStyle/>
                        <a:p>
                          <a:r>
                            <a:rPr lang="es-MX" dirty="0" smtClean="0"/>
                            <a:t>&gt;250</a:t>
                          </a:r>
                          <a:endParaRPr lang="es-MX" dirty="0"/>
                        </a:p>
                      </a:txBody>
                      <a:tcPr/>
                    </a:tc>
                  </a:tr>
                </a:tbl>
              </a:graphicData>
            </a:graphic>
          </p:graphicFrame>
        </mc:Choice>
        <mc:Fallback xmlns="">
          <p:graphicFrame>
            <p:nvGraphicFramePr>
              <p:cNvPr id="3" name="Tabla 2"/>
              <p:cNvGraphicFramePr>
                <a:graphicFrameLocks noGrp="1"/>
              </p:cNvGraphicFramePr>
              <p:nvPr>
                <p:extLst>
                  <p:ext uri="{D42A27DB-BD31-4B8C-83A1-F6EECF244321}">
                    <p14:modId xmlns:p14="http://schemas.microsoft.com/office/powerpoint/2010/main" val="1344192858"/>
                  </p:ext>
                </p:extLst>
              </p:nvPr>
            </p:nvGraphicFramePr>
            <p:xfrm>
              <a:off x="793023" y="304783"/>
              <a:ext cx="10917196" cy="6532880"/>
            </p:xfrm>
            <a:graphic>
              <a:graphicData uri="http://schemas.openxmlformats.org/drawingml/2006/table">
                <a:tbl>
                  <a:tblPr firstRow="1" bandRow="1">
                    <a:tableStyleId>{93296810-A885-4BE3-A3E7-6D5BEEA58F35}</a:tableStyleId>
                  </a:tblPr>
                  <a:tblGrid>
                    <a:gridCol w="925947"/>
                    <a:gridCol w="2528565"/>
                    <a:gridCol w="4733385"/>
                    <a:gridCol w="2729299"/>
                  </a:tblGrid>
                  <a:tr h="822960">
                    <a:tc>
                      <a:txBody>
                        <a:bodyPr/>
                        <a:lstStyle/>
                        <a:p>
                          <a:pPr algn="ctr"/>
                          <a:endParaRPr lang="es-MX" sz="1500" dirty="0" smtClean="0"/>
                        </a:p>
                        <a:p>
                          <a:pPr algn="ctr"/>
                          <a:endParaRPr lang="es-MX" sz="1500" dirty="0" smtClean="0"/>
                        </a:p>
                      </a:txBody>
                      <a:tcPr/>
                    </a:tc>
                    <a:tc>
                      <a:txBody>
                        <a:bodyPr/>
                        <a:lstStyle/>
                        <a:p>
                          <a:pPr algn="ctr"/>
                          <a:r>
                            <a:rPr lang="es-MX" sz="1600" dirty="0" smtClean="0">
                              <a:solidFill>
                                <a:sysClr val="windowText" lastClr="000000"/>
                              </a:solidFill>
                            </a:rPr>
                            <a:t>Descripción</a:t>
                          </a:r>
                          <a:endParaRPr lang="es-MX" sz="1600" dirty="0">
                            <a:solidFill>
                              <a:sysClr val="windowText" lastClr="000000"/>
                            </a:solidFill>
                          </a:endParaRPr>
                        </a:p>
                      </a:txBody>
                      <a:tcPr/>
                    </a:tc>
                    <a:tc>
                      <a:txBody>
                        <a:bodyPr/>
                        <a:lstStyle/>
                        <a:p>
                          <a:pPr algn="ctr"/>
                          <a:r>
                            <a:rPr lang="es-MX" sz="1600" dirty="0" smtClean="0">
                              <a:solidFill>
                                <a:sysClr val="windowText" lastClr="000000"/>
                              </a:solidFill>
                            </a:rPr>
                            <a:t>Identificación de campo</a:t>
                          </a:r>
                          <a:endParaRPr lang="es-MX" sz="1600" dirty="0">
                            <a:solidFill>
                              <a:sysClr val="windowText" lastClr="000000"/>
                            </a:solidFill>
                          </a:endParaRPr>
                        </a:p>
                      </a:txBody>
                      <a:tcPr/>
                    </a:tc>
                    <a:tc>
                      <a:txBody>
                        <a:bodyPr/>
                        <a:lstStyle/>
                        <a:p>
                          <a:pPr algn="ctr"/>
                          <a:r>
                            <a:rPr lang="es-MX" sz="1600" dirty="0" smtClean="0">
                              <a:solidFill>
                                <a:sysClr val="windowText" lastClr="000000"/>
                              </a:solidFill>
                            </a:rPr>
                            <a:t>Aproximación al rango de resistencia a compresión simple (</a:t>
                          </a:r>
                          <a:r>
                            <a:rPr lang="es-MX" sz="1600" dirty="0" err="1" smtClean="0">
                              <a:solidFill>
                                <a:sysClr val="windowText" lastClr="000000"/>
                              </a:solidFill>
                            </a:rPr>
                            <a:t>Mpa</a:t>
                          </a:r>
                          <a:r>
                            <a:rPr lang="es-MX" sz="1600" dirty="0" smtClean="0">
                              <a:solidFill>
                                <a:sysClr val="windowText" lastClr="000000"/>
                              </a:solidFill>
                            </a:rPr>
                            <a:t>)</a:t>
                          </a:r>
                          <a:endParaRPr lang="es-MX" sz="1600" dirty="0">
                            <a:solidFill>
                              <a:sysClr val="windowText" lastClr="000000"/>
                            </a:solidFill>
                          </a:endParaRPr>
                        </a:p>
                      </a:txBody>
                      <a:tcPr/>
                    </a:tc>
                  </a:tr>
                  <a:tr h="370840">
                    <a:tc>
                      <a:txBody>
                        <a:bodyPr/>
                        <a:lstStyle/>
                        <a:p>
                          <a:endParaRPr lang="es-MX"/>
                        </a:p>
                      </a:txBody>
                      <a:tcPr>
                        <a:blipFill rotWithShape="0">
                          <a:blip r:embed="rId2"/>
                          <a:stretch>
                            <a:fillRect l="-658" t="-224590" r="-1081579" b="-1462295"/>
                          </a:stretch>
                        </a:blipFill>
                      </a:tcPr>
                    </a:tc>
                    <a:tc>
                      <a:txBody>
                        <a:bodyPr/>
                        <a:lstStyle/>
                        <a:p>
                          <a:r>
                            <a:rPr lang="es-MX" sz="1500" dirty="0" smtClean="0"/>
                            <a:t>Arcilla muy blanda</a:t>
                          </a:r>
                          <a:endParaRPr lang="es-MX" sz="1500" dirty="0"/>
                        </a:p>
                      </a:txBody>
                      <a:tcPr/>
                    </a:tc>
                    <a:tc>
                      <a:txBody>
                        <a:bodyPr/>
                        <a:lstStyle/>
                        <a:p>
                          <a:r>
                            <a:rPr lang="es-MX" sz="1500" dirty="0" smtClean="0"/>
                            <a:t>El puño penetra fácilmente</a:t>
                          </a:r>
                          <a:r>
                            <a:rPr lang="es-MX" sz="1500" baseline="0" dirty="0" smtClean="0"/>
                            <a:t> varios cm.</a:t>
                          </a:r>
                          <a:endParaRPr lang="es-MX" sz="1500" dirty="0"/>
                        </a:p>
                      </a:txBody>
                      <a:tcPr/>
                    </a:tc>
                    <a:tc>
                      <a:txBody>
                        <a:bodyPr/>
                        <a:lstStyle/>
                        <a:p>
                          <a:r>
                            <a:rPr lang="es-MX" dirty="0" smtClean="0"/>
                            <a:t>&lt;0.025</a:t>
                          </a:r>
                        </a:p>
                      </a:txBody>
                      <a:tcPr/>
                    </a:tc>
                  </a:tr>
                  <a:tr h="370840">
                    <a:tc>
                      <a:txBody>
                        <a:bodyPr/>
                        <a:lstStyle/>
                        <a:p>
                          <a:endParaRPr lang="es-MX"/>
                        </a:p>
                      </a:txBody>
                      <a:tcPr>
                        <a:blipFill rotWithShape="0">
                          <a:blip r:embed="rId2"/>
                          <a:stretch>
                            <a:fillRect l="-658" t="-324590" r="-1081579" b="-1362295"/>
                          </a:stretch>
                        </a:blipFill>
                      </a:tcPr>
                    </a:tc>
                    <a:tc>
                      <a:txBody>
                        <a:bodyPr/>
                        <a:lstStyle/>
                        <a:p>
                          <a:r>
                            <a:rPr lang="es-MX" sz="1500" dirty="0" smtClean="0"/>
                            <a:t>Arcilla débil</a:t>
                          </a:r>
                          <a:endParaRPr lang="es-MX" sz="1500" dirty="0"/>
                        </a:p>
                      </a:txBody>
                      <a:tcPr/>
                    </a:tc>
                    <a:tc>
                      <a:txBody>
                        <a:bodyPr/>
                        <a:lstStyle/>
                        <a:p>
                          <a:r>
                            <a:rPr lang="es-MX" sz="1500" dirty="0" smtClean="0"/>
                            <a:t>El dedo penetra fácilmente</a:t>
                          </a:r>
                          <a:r>
                            <a:rPr lang="es-MX" sz="1500" baseline="0" dirty="0" smtClean="0"/>
                            <a:t> varios cm.</a:t>
                          </a:r>
                        </a:p>
                      </a:txBody>
                      <a:tcPr/>
                    </a:tc>
                    <a:tc>
                      <a:txBody>
                        <a:bodyPr/>
                        <a:lstStyle/>
                        <a:p>
                          <a:r>
                            <a:rPr lang="es-MX" dirty="0" smtClean="0"/>
                            <a:t>0.025-0.05</a:t>
                          </a:r>
                          <a:endParaRPr lang="es-MX" dirty="0"/>
                        </a:p>
                      </a:txBody>
                      <a:tcPr/>
                    </a:tc>
                  </a:tr>
                  <a:tr h="370840">
                    <a:tc>
                      <a:txBody>
                        <a:bodyPr/>
                        <a:lstStyle/>
                        <a:p>
                          <a:endParaRPr lang="es-MX"/>
                        </a:p>
                      </a:txBody>
                      <a:tcPr>
                        <a:blipFill rotWithShape="0">
                          <a:blip r:embed="rId2"/>
                          <a:stretch>
                            <a:fillRect l="-658" t="-424590" r="-1081579" b="-1262295"/>
                          </a:stretch>
                        </a:blipFill>
                      </a:tcPr>
                    </a:tc>
                    <a:tc>
                      <a:txBody>
                        <a:bodyPr/>
                        <a:lstStyle/>
                        <a:p>
                          <a:r>
                            <a:rPr lang="es-MX" sz="1500" dirty="0" smtClean="0"/>
                            <a:t>Arcilla firme</a:t>
                          </a:r>
                          <a:endParaRPr lang="es-MX" sz="1500" dirty="0"/>
                        </a:p>
                      </a:txBody>
                      <a:tcPr/>
                    </a:tc>
                    <a:tc>
                      <a:txBody>
                        <a:bodyPr/>
                        <a:lstStyle/>
                        <a:p>
                          <a:r>
                            <a:rPr lang="es-MX" sz="1500" dirty="0" smtClean="0"/>
                            <a:t>Se necesita una pequeña</a:t>
                          </a:r>
                          <a:r>
                            <a:rPr lang="es-MX" sz="1500" baseline="0" dirty="0" smtClean="0"/>
                            <a:t> presión para hincar el dedo.</a:t>
                          </a:r>
                          <a:endParaRPr lang="es-MX" sz="1500" dirty="0"/>
                        </a:p>
                      </a:txBody>
                      <a:tcPr/>
                    </a:tc>
                    <a:tc>
                      <a:txBody>
                        <a:bodyPr/>
                        <a:lstStyle/>
                        <a:p>
                          <a:r>
                            <a:rPr lang="es-MX" dirty="0" smtClean="0"/>
                            <a:t>0.05-0.1</a:t>
                          </a:r>
                          <a:endParaRPr lang="es-MX" dirty="0"/>
                        </a:p>
                      </a:txBody>
                      <a:tcPr/>
                    </a:tc>
                  </a:tr>
                  <a:tr h="370840">
                    <a:tc>
                      <a:txBody>
                        <a:bodyPr/>
                        <a:lstStyle/>
                        <a:p>
                          <a:endParaRPr lang="es-MX"/>
                        </a:p>
                      </a:txBody>
                      <a:tcPr>
                        <a:blipFill rotWithShape="0">
                          <a:blip r:embed="rId2"/>
                          <a:stretch>
                            <a:fillRect l="-658" t="-524590" r="-1081579" b="-1162295"/>
                          </a:stretch>
                        </a:blipFill>
                      </a:tcPr>
                    </a:tc>
                    <a:tc>
                      <a:txBody>
                        <a:bodyPr/>
                        <a:lstStyle/>
                        <a:p>
                          <a:r>
                            <a:rPr lang="es-MX" sz="1500" dirty="0" smtClean="0"/>
                            <a:t>Arcilla rígida</a:t>
                          </a:r>
                          <a:endParaRPr lang="es-MX" sz="1500" dirty="0"/>
                        </a:p>
                      </a:txBody>
                      <a:tcPr/>
                    </a:tc>
                    <a:tc>
                      <a:txBody>
                        <a:bodyPr/>
                        <a:lstStyle/>
                        <a:p>
                          <a:r>
                            <a:rPr lang="es-MX" sz="1500" dirty="0" smtClean="0"/>
                            <a:t>Se necesita</a:t>
                          </a:r>
                          <a:r>
                            <a:rPr lang="es-MX" sz="1500" baseline="0" dirty="0" smtClean="0"/>
                            <a:t> </a:t>
                          </a:r>
                          <a:r>
                            <a:rPr lang="es-MX" sz="1500" dirty="0" smtClean="0"/>
                            <a:t>una fuerte presión para hincar el dedo.</a:t>
                          </a:r>
                          <a:endParaRPr lang="es-MX" sz="1500" dirty="0"/>
                        </a:p>
                      </a:txBody>
                      <a:tcPr/>
                    </a:tc>
                    <a:tc>
                      <a:txBody>
                        <a:bodyPr/>
                        <a:lstStyle/>
                        <a:p>
                          <a:r>
                            <a:rPr lang="es-MX" dirty="0" smtClean="0"/>
                            <a:t>0.1-0.25</a:t>
                          </a:r>
                          <a:endParaRPr lang="es-MX" dirty="0"/>
                        </a:p>
                      </a:txBody>
                      <a:tcPr/>
                    </a:tc>
                  </a:tr>
                  <a:tr h="370840">
                    <a:tc>
                      <a:txBody>
                        <a:bodyPr/>
                        <a:lstStyle/>
                        <a:p>
                          <a:endParaRPr lang="es-MX"/>
                        </a:p>
                      </a:txBody>
                      <a:tcPr>
                        <a:blipFill rotWithShape="0">
                          <a:blip r:embed="rId2"/>
                          <a:stretch>
                            <a:fillRect l="-658" t="-624590" r="-1081579" b="-1062295"/>
                          </a:stretch>
                        </a:blipFill>
                      </a:tcPr>
                    </a:tc>
                    <a:tc>
                      <a:txBody>
                        <a:bodyPr/>
                        <a:lstStyle/>
                        <a:p>
                          <a:r>
                            <a:rPr lang="es-MX" sz="1500" dirty="0" smtClean="0"/>
                            <a:t>Arcilla muy rígida</a:t>
                          </a:r>
                          <a:endParaRPr lang="es-MX" sz="1500" dirty="0"/>
                        </a:p>
                      </a:txBody>
                      <a:tcPr/>
                    </a:tc>
                    <a:tc>
                      <a:txBody>
                        <a:bodyPr/>
                        <a:lstStyle/>
                        <a:p>
                          <a:r>
                            <a:rPr lang="es-MX" sz="1500" dirty="0" smtClean="0"/>
                            <a:t>Con</a:t>
                          </a:r>
                          <a:r>
                            <a:rPr lang="es-MX" sz="1500" baseline="0" dirty="0" smtClean="0"/>
                            <a:t> cierta presión puede marcarse con la uña.</a:t>
                          </a:r>
                          <a:endParaRPr lang="es-MX" sz="1500" dirty="0"/>
                        </a:p>
                      </a:txBody>
                      <a:tcPr/>
                    </a:tc>
                    <a:tc>
                      <a:txBody>
                        <a:bodyPr/>
                        <a:lstStyle/>
                        <a:p>
                          <a:r>
                            <a:rPr lang="es-MX" dirty="0" smtClean="0"/>
                            <a:t>0.25-0.5</a:t>
                          </a:r>
                          <a:endParaRPr lang="es-MX" dirty="0"/>
                        </a:p>
                      </a:txBody>
                      <a:tcPr/>
                    </a:tc>
                  </a:tr>
                  <a:tr h="370840">
                    <a:tc>
                      <a:txBody>
                        <a:bodyPr/>
                        <a:lstStyle/>
                        <a:p>
                          <a:endParaRPr lang="es-MX"/>
                        </a:p>
                      </a:txBody>
                      <a:tcPr>
                        <a:blipFill rotWithShape="0">
                          <a:blip r:embed="rId2"/>
                          <a:stretch>
                            <a:fillRect l="-658" t="-724590" r="-1081579" b="-962295"/>
                          </a:stretch>
                        </a:blipFill>
                      </a:tcPr>
                    </a:tc>
                    <a:tc>
                      <a:txBody>
                        <a:bodyPr/>
                        <a:lstStyle/>
                        <a:p>
                          <a:r>
                            <a:rPr lang="es-MX" sz="1500" dirty="0" smtClean="0"/>
                            <a:t>Arcilla dura</a:t>
                          </a:r>
                          <a:endParaRPr lang="es-MX" sz="1500" dirty="0"/>
                        </a:p>
                      </a:txBody>
                      <a:tcPr/>
                    </a:tc>
                    <a:tc>
                      <a:txBody>
                        <a:bodyPr/>
                        <a:lstStyle/>
                        <a:p>
                          <a:r>
                            <a:rPr lang="es-MX" sz="1500" dirty="0" smtClean="0"/>
                            <a:t>Se marca con dificultad al presionar con la uña.</a:t>
                          </a:r>
                        </a:p>
                      </a:txBody>
                      <a:tcPr/>
                    </a:tc>
                    <a:tc>
                      <a:txBody>
                        <a:bodyPr/>
                        <a:lstStyle/>
                        <a:p>
                          <a:r>
                            <a:rPr lang="es-MX" dirty="0" smtClean="0"/>
                            <a:t>&gt;0.5</a:t>
                          </a:r>
                          <a:endParaRPr lang="es-MX" dirty="0"/>
                        </a:p>
                      </a:txBody>
                      <a:tcPr/>
                    </a:tc>
                  </a:tr>
                  <a:tr h="370840">
                    <a:tc>
                      <a:txBody>
                        <a:bodyPr/>
                        <a:lstStyle/>
                        <a:p>
                          <a:endParaRPr lang="es-MX"/>
                        </a:p>
                      </a:txBody>
                      <a:tcPr>
                        <a:blipFill rotWithShape="0">
                          <a:blip r:embed="rId2"/>
                          <a:stretch>
                            <a:fillRect l="-658" t="-824590" r="-1081579" b="-862295"/>
                          </a:stretch>
                        </a:blipFill>
                      </a:tcPr>
                    </a:tc>
                    <a:tc>
                      <a:txBody>
                        <a:bodyPr/>
                        <a:lstStyle/>
                        <a:p>
                          <a:r>
                            <a:rPr lang="es-MX" sz="1500" dirty="0" smtClean="0"/>
                            <a:t>Roca extremadamente blanda</a:t>
                          </a:r>
                          <a:endParaRPr lang="es-MX" sz="15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500" dirty="0" smtClean="0"/>
                            <a:t>Se puede marcar con la uña.</a:t>
                          </a:r>
                        </a:p>
                      </a:txBody>
                      <a:tcPr/>
                    </a:tc>
                    <a:tc>
                      <a:txBody>
                        <a:bodyPr/>
                        <a:lstStyle/>
                        <a:p>
                          <a:r>
                            <a:rPr lang="es-MX" dirty="0" smtClean="0"/>
                            <a:t>0.25-1.0</a:t>
                          </a:r>
                          <a:endParaRPr lang="es-MX" dirty="0"/>
                        </a:p>
                      </a:txBody>
                      <a:tcPr/>
                    </a:tc>
                  </a:tr>
                  <a:tr h="548640">
                    <a:tc>
                      <a:txBody>
                        <a:bodyPr/>
                        <a:lstStyle/>
                        <a:p>
                          <a:endParaRPr lang="es-MX"/>
                        </a:p>
                      </a:txBody>
                      <a:tcPr>
                        <a:blipFill rotWithShape="0">
                          <a:blip r:embed="rId2"/>
                          <a:stretch>
                            <a:fillRect l="-658" t="-626667" r="-1081579" b="-484444"/>
                          </a:stretch>
                        </a:blipFill>
                      </a:tcPr>
                    </a:tc>
                    <a:tc>
                      <a:txBody>
                        <a:bodyPr/>
                        <a:lstStyle/>
                        <a:p>
                          <a:r>
                            <a:rPr lang="es-MX" sz="1500" dirty="0" smtClean="0"/>
                            <a:t>Roca muy</a:t>
                          </a:r>
                          <a:r>
                            <a:rPr lang="es-MX" sz="1500" baseline="0" dirty="0" smtClean="0"/>
                            <a:t> blanda</a:t>
                          </a:r>
                          <a:endParaRPr lang="es-MX" sz="15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500" dirty="0" smtClean="0"/>
                            <a:t>La roca se desmenuza al golpear con la punta del martillo. Con una navaja se talla fácilmente.</a:t>
                          </a:r>
                        </a:p>
                      </a:txBody>
                      <a:tcPr/>
                    </a:tc>
                    <a:tc>
                      <a:txBody>
                        <a:bodyPr/>
                        <a:lstStyle/>
                        <a:p>
                          <a:r>
                            <a:rPr lang="es-MX" dirty="0" smtClean="0"/>
                            <a:t>1.0-5.0</a:t>
                          </a:r>
                          <a:endParaRPr lang="es-MX" dirty="0"/>
                        </a:p>
                      </a:txBody>
                      <a:tcPr/>
                    </a:tc>
                  </a:tr>
                  <a:tr h="548640">
                    <a:tc>
                      <a:txBody>
                        <a:bodyPr/>
                        <a:lstStyle/>
                        <a:p>
                          <a:endParaRPr lang="es-MX"/>
                        </a:p>
                      </a:txBody>
                      <a:tcPr>
                        <a:blipFill rotWithShape="0">
                          <a:blip r:embed="rId2"/>
                          <a:stretch>
                            <a:fillRect l="-658" t="-726667" r="-1081579" b="-384444"/>
                          </a:stretch>
                        </a:blipFill>
                      </a:tcPr>
                    </a:tc>
                    <a:tc>
                      <a:txBody>
                        <a:bodyPr/>
                        <a:lstStyle/>
                        <a:p>
                          <a:r>
                            <a:rPr lang="es-MX" sz="1500" dirty="0" smtClean="0"/>
                            <a:t>Roca blanda</a:t>
                          </a:r>
                          <a:endParaRPr lang="es-MX" sz="15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500" dirty="0" smtClean="0"/>
                            <a:t>Se</a:t>
                          </a:r>
                          <a:r>
                            <a:rPr lang="es-MX" sz="1500" baseline="0" dirty="0" smtClean="0"/>
                            <a:t> talla con dificultad con una navaja. Al golpear con la punta del martillo se producen pequeñas marcas.</a:t>
                          </a:r>
                          <a:endParaRPr lang="es-MX" sz="1500" dirty="0" smtClean="0"/>
                        </a:p>
                      </a:txBody>
                      <a:tcPr/>
                    </a:tc>
                    <a:tc>
                      <a:txBody>
                        <a:bodyPr/>
                        <a:lstStyle/>
                        <a:p>
                          <a:r>
                            <a:rPr lang="es-MX" dirty="0" smtClean="0"/>
                            <a:t>5.0-25</a:t>
                          </a:r>
                          <a:endParaRPr lang="es-MX" dirty="0"/>
                        </a:p>
                      </a:txBody>
                      <a:tcPr/>
                    </a:tc>
                  </a:tr>
                  <a:tr h="548640">
                    <a:tc>
                      <a:txBody>
                        <a:bodyPr/>
                        <a:lstStyle/>
                        <a:p>
                          <a:endParaRPr lang="es-MX"/>
                        </a:p>
                      </a:txBody>
                      <a:tcPr>
                        <a:blipFill rotWithShape="0">
                          <a:blip r:embed="rId2"/>
                          <a:stretch>
                            <a:fillRect l="-658" t="-826667" r="-1081579" b="-284444"/>
                          </a:stretch>
                        </a:blipFill>
                      </a:tcPr>
                    </a:tc>
                    <a:tc>
                      <a:txBody>
                        <a:bodyPr/>
                        <a:lstStyle/>
                        <a:p>
                          <a:r>
                            <a:rPr lang="es-MX" sz="1500" dirty="0" smtClean="0"/>
                            <a:t>Roca moderadamente dura</a:t>
                          </a:r>
                          <a:endParaRPr lang="es-MX" sz="15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500" dirty="0" smtClean="0"/>
                            <a:t>No puede tallarse con la navaja. Puede fracturarse con un golpe fuerte del martillo.</a:t>
                          </a:r>
                        </a:p>
                      </a:txBody>
                      <a:tcPr/>
                    </a:tc>
                    <a:tc>
                      <a:txBody>
                        <a:bodyPr/>
                        <a:lstStyle/>
                        <a:p>
                          <a:r>
                            <a:rPr lang="es-MX" dirty="0" smtClean="0"/>
                            <a:t>25-50</a:t>
                          </a:r>
                          <a:endParaRPr lang="es-MX" dirty="0"/>
                        </a:p>
                      </a:txBody>
                      <a:tcPr/>
                    </a:tc>
                  </a:tr>
                  <a:tr h="548640">
                    <a:tc>
                      <a:txBody>
                        <a:bodyPr/>
                        <a:lstStyle/>
                        <a:p>
                          <a:endParaRPr lang="es-MX"/>
                        </a:p>
                      </a:txBody>
                      <a:tcPr>
                        <a:blipFill rotWithShape="0">
                          <a:blip r:embed="rId2"/>
                          <a:stretch>
                            <a:fillRect l="-658" t="-926667" r="-1081579" b="-184444"/>
                          </a:stretch>
                        </a:blipFill>
                      </a:tcPr>
                    </a:tc>
                    <a:tc>
                      <a:txBody>
                        <a:bodyPr/>
                        <a:lstStyle/>
                        <a:p>
                          <a:r>
                            <a:rPr lang="es-MX" sz="1500" dirty="0" smtClean="0"/>
                            <a:t>Roca dura</a:t>
                          </a:r>
                          <a:endParaRPr lang="es-MX" sz="1500" dirty="0"/>
                        </a:p>
                      </a:txBody>
                      <a:tcPr/>
                    </a:tc>
                    <a:tc>
                      <a:txBody>
                        <a:bodyPr/>
                        <a:lstStyle/>
                        <a:p>
                          <a:r>
                            <a:rPr lang="es-MX" sz="1500" dirty="0" smtClean="0"/>
                            <a:t>Se requier</a:t>
                          </a:r>
                          <a:r>
                            <a:rPr lang="es-MX" sz="1500" baseline="0" dirty="0" smtClean="0"/>
                            <a:t>e más de un golpe con el martillo para fracturarla.</a:t>
                          </a:r>
                          <a:endParaRPr lang="es-MX" sz="1500" dirty="0"/>
                        </a:p>
                      </a:txBody>
                      <a:tcPr/>
                    </a:tc>
                    <a:tc>
                      <a:txBody>
                        <a:bodyPr/>
                        <a:lstStyle/>
                        <a:p>
                          <a:r>
                            <a:rPr lang="es-MX" dirty="0" smtClean="0"/>
                            <a:t>50-100</a:t>
                          </a:r>
                          <a:endParaRPr lang="es-MX" dirty="0"/>
                        </a:p>
                      </a:txBody>
                      <a:tcPr/>
                    </a:tc>
                  </a:tr>
                  <a:tr h="548640">
                    <a:tc>
                      <a:txBody>
                        <a:bodyPr/>
                        <a:lstStyle/>
                        <a:p>
                          <a:endParaRPr lang="es-MX"/>
                        </a:p>
                      </a:txBody>
                      <a:tcPr>
                        <a:blipFill rotWithShape="0">
                          <a:blip r:embed="rId2"/>
                          <a:stretch>
                            <a:fillRect l="-658" t="-1026667" r="-1081579" b="-84444"/>
                          </a:stretch>
                        </a:blipFill>
                      </a:tcPr>
                    </a:tc>
                    <a:tc>
                      <a:txBody>
                        <a:bodyPr/>
                        <a:lstStyle/>
                        <a:p>
                          <a:r>
                            <a:rPr lang="es-MX" sz="1500" dirty="0" smtClean="0"/>
                            <a:t>Roca muy dura</a:t>
                          </a:r>
                          <a:endParaRPr lang="es-MX" sz="1500" dirty="0"/>
                        </a:p>
                      </a:txBody>
                      <a:tcPr/>
                    </a:tc>
                    <a:tc>
                      <a:txBody>
                        <a:bodyPr/>
                        <a:lstStyle/>
                        <a:p>
                          <a:r>
                            <a:rPr lang="es-MX" sz="1500" dirty="0" smtClean="0"/>
                            <a:t>Se requieren muchos golpes con el martillo para fracturarla.</a:t>
                          </a:r>
                          <a:endParaRPr lang="es-MX" sz="1500" dirty="0"/>
                        </a:p>
                      </a:txBody>
                      <a:tcPr/>
                    </a:tc>
                    <a:tc>
                      <a:txBody>
                        <a:bodyPr/>
                        <a:lstStyle/>
                        <a:p>
                          <a:r>
                            <a:rPr lang="es-MX" dirty="0" smtClean="0"/>
                            <a:t>100-250</a:t>
                          </a:r>
                          <a:endParaRPr lang="es-MX" dirty="0"/>
                        </a:p>
                      </a:txBody>
                      <a:tcPr/>
                    </a:tc>
                  </a:tr>
                  <a:tr h="370840">
                    <a:tc>
                      <a:txBody>
                        <a:bodyPr/>
                        <a:lstStyle/>
                        <a:p>
                          <a:endParaRPr lang="es-MX"/>
                        </a:p>
                      </a:txBody>
                      <a:tcPr>
                        <a:blipFill rotWithShape="0">
                          <a:blip r:embed="rId2"/>
                          <a:stretch>
                            <a:fillRect l="-658" t="-1662295" r="-1081579" b="-24590"/>
                          </a:stretch>
                        </a:blipFill>
                      </a:tcPr>
                    </a:tc>
                    <a:tc>
                      <a:txBody>
                        <a:bodyPr/>
                        <a:lstStyle/>
                        <a:p>
                          <a:r>
                            <a:rPr lang="es-MX" sz="1500" dirty="0" smtClean="0"/>
                            <a:t>Roca extremadamente dura</a:t>
                          </a:r>
                          <a:endParaRPr lang="es-MX" sz="1500" dirty="0"/>
                        </a:p>
                      </a:txBody>
                      <a:tcPr/>
                    </a:tc>
                    <a:tc>
                      <a:txBody>
                        <a:bodyPr/>
                        <a:lstStyle/>
                        <a:p>
                          <a:r>
                            <a:rPr lang="es-MX" sz="1500" dirty="0" smtClean="0"/>
                            <a:t>Al golpearlo con el martillo sólo saltan esquirlas.</a:t>
                          </a:r>
                          <a:endParaRPr lang="es-MX" sz="1500" dirty="0"/>
                        </a:p>
                      </a:txBody>
                      <a:tcPr/>
                    </a:tc>
                    <a:tc>
                      <a:txBody>
                        <a:bodyPr/>
                        <a:lstStyle/>
                        <a:p>
                          <a:r>
                            <a:rPr lang="es-MX" dirty="0" smtClean="0"/>
                            <a:t>&gt;250</a:t>
                          </a:r>
                          <a:endParaRPr lang="es-MX" dirty="0"/>
                        </a:p>
                      </a:txBody>
                      <a:tcPr/>
                    </a:tc>
                  </a:tr>
                </a:tbl>
              </a:graphicData>
            </a:graphic>
          </p:graphicFrame>
        </mc:Fallback>
      </mc:AlternateContent>
      <p:sp>
        <p:nvSpPr>
          <p:cNvPr id="4" name="Rectángulo 3"/>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3770183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841677" y="1790164"/>
            <a:ext cx="9053850" cy="1815882"/>
          </a:xfrm>
          <a:prstGeom prst="rect">
            <a:avLst/>
          </a:prstGeom>
          <a:noFill/>
        </p:spPr>
        <p:txBody>
          <a:bodyPr wrap="square" rtlCol="0">
            <a:spAutoFit/>
          </a:bodyPr>
          <a:lstStyle/>
          <a:p>
            <a:pPr algn="just"/>
            <a:r>
              <a:rPr lang="es-MX" sz="2800" dirty="0" smtClean="0"/>
              <a:t>La </a:t>
            </a:r>
            <a:r>
              <a:rPr lang="es-MX" sz="2800" b="1" dirty="0" smtClean="0"/>
              <a:t>velocidad de propagación de las ondas elásticas </a:t>
            </a:r>
            <a:r>
              <a:rPr lang="es-MX" sz="2800" dirty="0" smtClean="0"/>
              <a:t>al atravesar la roca depende de la densidad y de las propiedades elásticas del material, y su medida aporta información sobre algunas características como la porosidad.</a:t>
            </a:r>
            <a:endParaRPr lang="es-MX" sz="2800" dirty="0"/>
          </a:p>
        </p:txBody>
      </p:sp>
      <p:sp>
        <p:nvSpPr>
          <p:cNvPr id="3" name="Rectángulo 2"/>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19193667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5" name="Tabla 4"/>
              <p:cNvGraphicFramePr>
                <a:graphicFrameLocks noGrp="1"/>
              </p:cNvGraphicFramePr>
              <p:nvPr>
                <p:extLst>
                  <p:ext uri="{D42A27DB-BD31-4B8C-83A1-F6EECF244321}">
                    <p14:modId xmlns:p14="http://schemas.microsoft.com/office/powerpoint/2010/main" val="3232746826"/>
                  </p:ext>
                </p:extLst>
              </p:nvPr>
            </p:nvGraphicFramePr>
            <p:xfrm>
              <a:off x="5372332" y="267802"/>
              <a:ext cx="4458952" cy="6583680"/>
            </p:xfrm>
            <a:graphic>
              <a:graphicData uri="http://schemas.openxmlformats.org/drawingml/2006/table">
                <a:tbl>
                  <a:tblPr firstRow="1" bandRow="1">
                    <a:tableStyleId>{93296810-A885-4BE3-A3E7-6D5BEEA58F35}</a:tableStyleId>
                  </a:tblPr>
                  <a:tblGrid>
                    <a:gridCol w="1562242"/>
                    <a:gridCol w="2896710"/>
                  </a:tblGrid>
                  <a:tr h="370840">
                    <a:tc>
                      <a:txBody>
                        <a:bodyPr/>
                        <a:lstStyle/>
                        <a:p>
                          <a:r>
                            <a:rPr lang="es-MX" sz="2000" dirty="0" smtClean="0">
                              <a:solidFill>
                                <a:schemeClr val="tx1"/>
                              </a:solidFill>
                            </a:rPr>
                            <a:t>Roca Sana</a:t>
                          </a:r>
                          <a:endParaRPr lang="es-MX" sz="2000" dirty="0">
                            <a:solidFill>
                              <a:schemeClr val="tx1"/>
                            </a:solidFill>
                          </a:endParaRPr>
                        </a:p>
                      </a:txBody>
                      <a:tcPr/>
                    </a:tc>
                    <a:tc>
                      <a:txBody>
                        <a:bodyPr/>
                        <a:lstStyle/>
                        <a:p>
                          <a:pPr algn="ctr"/>
                          <a:r>
                            <a:rPr lang="es-MX" sz="2000" dirty="0" smtClean="0">
                              <a:solidFill>
                                <a:schemeClr val="tx1"/>
                              </a:solidFill>
                            </a:rPr>
                            <a:t>Velocidad de propagación de las ondas </a:t>
                          </a:r>
                          <a14:m>
                            <m:oMath xmlns:m="http://schemas.openxmlformats.org/officeDocument/2006/math">
                              <m:sSub>
                                <m:sSubPr>
                                  <m:ctrlPr>
                                    <a:rPr lang="es-MX" sz="2000" i="1" smtClean="0">
                                      <a:solidFill>
                                        <a:schemeClr val="tx1"/>
                                      </a:solidFill>
                                      <a:latin typeface="Cambria Math" panose="02040503050406030204" pitchFamily="18" charset="0"/>
                                    </a:rPr>
                                  </m:ctrlPr>
                                </m:sSubPr>
                                <m:e>
                                  <m:r>
                                    <a:rPr lang="es-MX" sz="2000" smtClean="0">
                                      <a:solidFill>
                                        <a:schemeClr val="tx1"/>
                                      </a:solidFill>
                                      <a:latin typeface="Cambria Math" panose="02040503050406030204" pitchFamily="18" charset="0"/>
                                    </a:rPr>
                                    <m:t>𝑽</m:t>
                                  </m:r>
                                </m:e>
                                <m:sub>
                                  <m:r>
                                    <a:rPr lang="es-MX" sz="2000" smtClean="0">
                                      <a:solidFill>
                                        <a:schemeClr val="tx1"/>
                                      </a:solidFill>
                                      <a:latin typeface="Cambria Math" panose="02040503050406030204" pitchFamily="18" charset="0"/>
                                    </a:rPr>
                                    <m:t>𝑷</m:t>
                                  </m:r>
                                </m:sub>
                              </m:sSub>
                            </m:oMath>
                          </a14:m>
                          <a:r>
                            <a:rPr lang="es-MX" sz="2000" dirty="0" smtClean="0">
                              <a:solidFill>
                                <a:schemeClr val="tx1"/>
                              </a:solidFill>
                            </a:rPr>
                            <a:t> (m/s)</a:t>
                          </a:r>
                          <a:endParaRPr lang="es-MX" sz="2000" dirty="0">
                            <a:solidFill>
                              <a:schemeClr val="tx1"/>
                            </a:solidFill>
                          </a:endParaRPr>
                        </a:p>
                      </a:txBody>
                      <a:tcPr/>
                    </a:tc>
                  </a:tr>
                  <a:tr h="370840">
                    <a:tc>
                      <a:txBody>
                        <a:bodyPr/>
                        <a:lstStyle/>
                        <a:p>
                          <a:r>
                            <a:rPr lang="es-MX" sz="2000" dirty="0" smtClean="0"/>
                            <a:t>Arenisca</a:t>
                          </a:r>
                        </a:p>
                        <a:p>
                          <a:r>
                            <a:rPr lang="es-MX" sz="2000" dirty="0" smtClean="0"/>
                            <a:t>Basalto</a:t>
                          </a:r>
                        </a:p>
                        <a:p>
                          <a:r>
                            <a:rPr lang="es-MX" sz="2000" dirty="0" smtClean="0"/>
                            <a:t>Caliza</a:t>
                          </a:r>
                        </a:p>
                        <a:p>
                          <a:r>
                            <a:rPr lang="es-MX" sz="2000" dirty="0" smtClean="0"/>
                            <a:t>Conglomerado </a:t>
                          </a:r>
                        </a:p>
                        <a:p>
                          <a:r>
                            <a:rPr lang="es-MX" sz="2000" dirty="0" smtClean="0"/>
                            <a:t>Cuarcita</a:t>
                          </a:r>
                        </a:p>
                        <a:p>
                          <a:r>
                            <a:rPr lang="es-MX" sz="2000" dirty="0" smtClean="0"/>
                            <a:t>Diabasa</a:t>
                          </a:r>
                        </a:p>
                        <a:p>
                          <a:r>
                            <a:rPr lang="es-MX" sz="2000" dirty="0" smtClean="0"/>
                            <a:t>Dolerita</a:t>
                          </a:r>
                        </a:p>
                        <a:p>
                          <a:r>
                            <a:rPr lang="es-MX" sz="2000" dirty="0" smtClean="0"/>
                            <a:t>Dolomía</a:t>
                          </a:r>
                        </a:p>
                        <a:p>
                          <a:r>
                            <a:rPr lang="es-MX" sz="2000" dirty="0" smtClean="0"/>
                            <a:t>Gabro</a:t>
                          </a:r>
                        </a:p>
                        <a:p>
                          <a:r>
                            <a:rPr lang="es-MX" sz="2000" dirty="0" err="1" smtClean="0"/>
                            <a:t>Gneiss</a:t>
                          </a:r>
                          <a:endParaRPr lang="es-MX" sz="2000" dirty="0" smtClean="0"/>
                        </a:p>
                        <a:p>
                          <a:r>
                            <a:rPr lang="es-MX" sz="2000" dirty="0" smtClean="0"/>
                            <a:t>Granito sano</a:t>
                          </a:r>
                        </a:p>
                        <a:p>
                          <a:r>
                            <a:rPr lang="es-MX" sz="2000" dirty="0" err="1" smtClean="0"/>
                            <a:t>Lutita</a:t>
                          </a:r>
                          <a:endParaRPr lang="es-MX" sz="2000" dirty="0" smtClean="0"/>
                        </a:p>
                        <a:p>
                          <a:r>
                            <a:rPr lang="es-MX" sz="2000" dirty="0" smtClean="0"/>
                            <a:t>Marga</a:t>
                          </a:r>
                        </a:p>
                        <a:p>
                          <a:r>
                            <a:rPr lang="es-MX" sz="2000" dirty="0" smtClean="0"/>
                            <a:t>Mármol</a:t>
                          </a:r>
                        </a:p>
                        <a:p>
                          <a:r>
                            <a:rPr lang="es-MX" sz="2000" dirty="0" smtClean="0"/>
                            <a:t>Pizarra</a:t>
                          </a:r>
                        </a:p>
                        <a:p>
                          <a:r>
                            <a:rPr lang="es-MX" sz="2000" dirty="0" smtClean="0"/>
                            <a:t>Sal</a:t>
                          </a:r>
                        </a:p>
                        <a:p>
                          <a:r>
                            <a:rPr lang="es-MX" sz="2000" dirty="0" smtClean="0"/>
                            <a:t>Yeso</a:t>
                          </a:r>
                        </a:p>
                      </a:txBody>
                      <a:tcPr/>
                    </a:tc>
                    <a:tc>
                      <a:txBody>
                        <a:bodyPr/>
                        <a:lstStyle/>
                        <a:p>
                          <a:pPr algn="ctr"/>
                          <a:r>
                            <a:rPr lang="es-MX" sz="2000" dirty="0" smtClean="0"/>
                            <a:t>1.400-4.200</a:t>
                          </a:r>
                        </a:p>
                        <a:p>
                          <a:pPr algn="ctr"/>
                          <a:r>
                            <a:rPr lang="es-MX" sz="2000" dirty="0" smtClean="0"/>
                            <a:t>4.500-6.500</a:t>
                          </a:r>
                        </a:p>
                        <a:p>
                          <a:pPr algn="ctr"/>
                          <a:r>
                            <a:rPr lang="es-MX" sz="2000" dirty="0" smtClean="0"/>
                            <a:t>2.500-6.000</a:t>
                          </a:r>
                        </a:p>
                        <a:p>
                          <a:pPr algn="ctr"/>
                          <a:r>
                            <a:rPr lang="es-MX" sz="2000" dirty="0" smtClean="0"/>
                            <a:t>2.500-5.000</a:t>
                          </a:r>
                        </a:p>
                        <a:p>
                          <a:pPr algn="ctr"/>
                          <a:r>
                            <a:rPr lang="es-MX" sz="2000" dirty="0" smtClean="0"/>
                            <a:t>5.000-6.500</a:t>
                          </a:r>
                        </a:p>
                        <a:p>
                          <a:pPr algn="ctr"/>
                          <a:r>
                            <a:rPr lang="es-MX" sz="2000" dirty="0" smtClean="0"/>
                            <a:t>5.500-7.000</a:t>
                          </a:r>
                        </a:p>
                        <a:p>
                          <a:pPr algn="ctr"/>
                          <a:r>
                            <a:rPr lang="es-MX" sz="2000" dirty="0" smtClean="0"/>
                            <a:t>4.500-6.500</a:t>
                          </a:r>
                        </a:p>
                        <a:p>
                          <a:pPr algn="ctr"/>
                          <a:r>
                            <a:rPr lang="es-MX" sz="2000" dirty="0" smtClean="0"/>
                            <a:t>5.000-6.000</a:t>
                          </a:r>
                        </a:p>
                        <a:p>
                          <a:pPr algn="ctr"/>
                          <a:r>
                            <a:rPr lang="es-MX" sz="2000" dirty="0" smtClean="0"/>
                            <a:t>4.500-6.500</a:t>
                          </a:r>
                        </a:p>
                        <a:p>
                          <a:pPr algn="ctr"/>
                          <a:r>
                            <a:rPr lang="es-MX" sz="2000" dirty="0" smtClean="0"/>
                            <a:t>3.100-5.500</a:t>
                          </a:r>
                        </a:p>
                        <a:p>
                          <a:pPr algn="ctr"/>
                          <a:r>
                            <a:rPr lang="es-MX" sz="2000" dirty="0" smtClean="0"/>
                            <a:t>4.500-6.000</a:t>
                          </a:r>
                        </a:p>
                        <a:p>
                          <a:pPr algn="ctr"/>
                          <a:r>
                            <a:rPr lang="es-MX" sz="2000" dirty="0" smtClean="0"/>
                            <a:t>1.400-3.000</a:t>
                          </a:r>
                        </a:p>
                        <a:p>
                          <a:pPr algn="ctr"/>
                          <a:r>
                            <a:rPr lang="es-MX" sz="2000" dirty="0" smtClean="0"/>
                            <a:t>1.800-3.200</a:t>
                          </a:r>
                        </a:p>
                        <a:p>
                          <a:pPr algn="ctr"/>
                          <a:r>
                            <a:rPr lang="es-MX" sz="2000" dirty="0" smtClean="0"/>
                            <a:t>3.500-6.000</a:t>
                          </a:r>
                        </a:p>
                        <a:p>
                          <a:pPr algn="ctr"/>
                          <a:r>
                            <a:rPr lang="es-MX" sz="2000" dirty="0" smtClean="0"/>
                            <a:t>3.500-5.000</a:t>
                          </a:r>
                        </a:p>
                        <a:p>
                          <a:pPr algn="ctr"/>
                          <a:r>
                            <a:rPr lang="es-MX" sz="2000" dirty="0" smtClean="0"/>
                            <a:t>4.500-6.000</a:t>
                          </a:r>
                        </a:p>
                        <a:p>
                          <a:pPr algn="ctr"/>
                          <a:r>
                            <a:rPr lang="es-MX" sz="2000" dirty="0" smtClean="0"/>
                            <a:t>3.000-4.000</a:t>
                          </a:r>
                        </a:p>
                        <a:p>
                          <a:pPr algn="ctr"/>
                          <a:endParaRPr lang="es-MX" sz="2000" dirty="0"/>
                        </a:p>
                      </a:txBody>
                      <a:tcPr/>
                    </a:tc>
                  </a:tr>
                </a:tbl>
              </a:graphicData>
            </a:graphic>
          </p:graphicFrame>
        </mc:Choice>
        <mc:Fallback xmlns="">
          <p:graphicFrame>
            <p:nvGraphicFramePr>
              <p:cNvPr id="5" name="Tabla 4"/>
              <p:cNvGraphicFramePr>
                <a:graphicFrameLocks noGrp="1"/>
              </p:cNvGraphicFramePr>
              <p:nvPr>
                <p:extLst>
                  <p:ext uri="{D42A27DB-BD31-4B8C-83A1-F6EECF244321}">
                    <p14:modId xmlns:p14="http://schemas.microsoft.com/office/powerpoint/2010/main" val="3232746826"/>
                  </p:ext>
                </p:extLst>
              </p:nvPr>
            </p:nvGraphicFramePr>
            <p:xfrm>
              <a:off x="5372332" y="267802"/>
              <a:ext cx="4458952" cy="6583680"/>
            </p:xfrm>
            <a:graphic>
              <a:graphicData uri="http://schemas.openxmlformats.org/drawingml/2006/table">
                <a:tbl>
                  <a:tblPr firstRow="1" bandRow="1">
                    <a:tableStyleId>{93296810-A885-4BE3-A3E7-6D5BEEA58F35}</a:tableStyleId>
                  </a:tblPr>
                  <a:tblGrid>
                    <a:gridCol w="1562242"/>
                    <a:gridCol w="2896710"/>
                  </a:tblGrid>
                  <a:tr h="1005840">
                    <a:tc>
                      <a:txBody>
                        <a:bodyPr/>
                        <a:lstStyle/>
                        <a:p>
                          <a:r>
                            <a:rPr lang="es-MX" sz="2000" dirty="0" smtClean="0">
                              <a:solidFill>
                                <a:schemeClr val="tx1"/>
                              </a:solidFill>
                            </a:rPr>
                            <a:t>Roca Sana</a:t>
                          </a:r>
                          <a:endParaRPr lang="es-MX" sz="2000" dirty="0">
                            <a:solidFill>
                              <a:schemeClr val="tx1"/>
                            </a:solidFill>
                          </a:endParaRPr>
                        </a:p>
                      </a:txBody>
                      <a:tcPr/>
                    </a:tc>
                    <a:tc>
                      <a:txBody>
                        <a:bodyPr/>
                        <a:lstStyle/>
                        <a:p>
                          <a:endParaRPr lang="es-MX"/>
                        </a:p>
                      </a:txBody>
                      <a:tcPr>
                        <a:blipFill rotWithShape="0">
                          <a:blip r:embed="rId2"/>
                          <a:stretch>
                            <a:fillRect l="-53992" t="-3030" r="-840" b="-566061"/>
                          </a:stretch>
                        </a:blipFill>
                      </a:tcPr>
                    </a:tc>
                  </a:tr>
                  <a:tr h="5577840">
                    <a:tc>
                      <a:txBody>
                        <a:bodyPr/>
                        <a:lstStyle/>
                        <a:p>
                          <a:r>
                            <a:rPr lang="es-MX" sz="2000" dirty="0" smtClean="0"/>
                            <a:t>Arenisca</a:t>
                          </a:r>
                        </a:p>
                        <a:p>
                          <a:r>
                            <a:rPr lang="es-MX" sz="2000" dirty="0" smtClean="0"/>
                            <a:t>Basalto</a:t>
                          </a:r>
                        </a:p>
                        <a:p>
                          <a:r>
                            <a:rPr lang="es-MX" sz="2000" dirty="0" smtClean="0"/>
                            <a:t>Caliza</a:t>
                          </a:r>
                        </a:p>
                        <a:p>
                          <a:r>
                            <a:rPr lang="es-MX" sz="2000" dirty="0" smtClean="0"/>
                            <a:t>Conglomerado </a:t>
                          </a:r>
                        </a:p>
                        <a:p>
                          <a:r>
                            <a:rPr lang="es-MX" sz="2000" dirty="0" smtClean="0"/>
                            <a:t>Cuarcita</a:t>
                          </a:r>
                        </a:p>
                        <a:p>
                          <a:r>
                            <a:rPr lang="es-MX" sz="2000" dirty="0" smtClean="0"/>
                            <a:t>Diabasa</a:t>
                          </a:r>
                        </a:p>
                        <a:p>
                          <a:r>
                            <a:rPr lang="es-MX" sz="2000" dirty="0" smtClean="0"/>
                            <a:t>Dolerita</a:t>
                          </a:r>
                        </a:p>
                        <a:p>
                          <a:r>
                            <a:rPr lang="es-MX" sz="2000" dirty="0" smtClean="0"/>
                            <a:t>Dolomía</a:t>
                          </a:r>
                        </a:p>
                        <a:p>
                          <a:r>
                            <a:rPr lang="es-MX" sz="2000" dirty="0" smtClean="0"/>
                            <a:t>Gabro</a:t>
                          </a:r>
                        </a:p>
                        <a:p>
                          <a:r>
                            <a:rPr lang="es-MX" sz="2000" dirty="0" err="1" smtClean="0"/>
                            <a:t>Gneiss</a:t>
                          </a:r>
                          <a:endParaRPr lang="es-MX" sz="2000" dirty="0" smtClean="0"/>
                        </a:p>
                        <a:p>
                          <a:r>
                            <a:rPr lang="es-MX" sz="2000" dirty="0" smtClean="0"/>
                            <a:t>Granito sano</a:t>
                          </a:r>
                        </a:p>
                        <a:p>
                          <a:r>
                            <a:rPr lang="es-MX" sz="2000" dirty="0" err="1" smtClean="0"/>
                            <a:t>Lutita</a:t>
                          </a:r>
                          <a:endParaRPr lang="es-MX" sz="2000" dirty="0" smtClean="0"/>
                        </a:p>
                        <a:p>
                          <a:r>
                            <a:rPr lang="es-MX" sz="2000" dirty="0" smtClean="0"/>
                            <a:t>Marga</a:t>
                          </a:r>
                        </a:p>
                        <a:p>
                          <a:r>
                            <a:rPr lang="es-MX" sz="2000" dirty="0" smtClean="0"/>
                            <a:t>Mármol</a:t>
                          </a:r>
                        </a:p>
                        <a:p>
                          <a:r>
                            <a:rPr lang="es-MX" sz="2000" dirty="0" smtClean="0"/>
                            <a:t>Pizarra</a:t>
                          </a:r>
                        </a:p>
                        <a:p>
                          <a:r>
                            <a:rPr lang="es-MX" sz="2000" dirty="0" smtClean="0"/>
                            <a:t>Sal</a:t>
                          </a:r>
                        </a:p>
                        <a:p>
                          <a:r>
                            <a:rPr lang="es-MX" sz="2000" dirty="0" smtClean="0"/>
                            <a:t>Yeso</a:t>
                          </a:r>
                        </a:p>
                      </a:txBody>
                      <a:tcPr/>
                    </a:tc>
                    <a:tc>
                      <a:txBody>
                        <a:bodyPr/>
                        <a:lstStyle/>
                        <a:p>
                          <a:pPr algn="ctr"/>
                          <a:r>
                            <a:rPr lang="es-MX" sz="2000" dirty="0" smtClean="0"/>
                            <a:t>1.400-4.200</a:t>
                          </a:r>
                        </a:p>
                        <a:p>
                          <a:pPr algn="ctr"/>
                          <a:r>
                            <a:rPr lang="es-MX" sz="2000" dirty="0" smtClean="0"/>
                            <a:t>4.500-6.500</a:t>
                          </a:r>
                        </a:p>
                        <a:p>
                          <a:pPr algn="ctr"/>
                          <a:r>
                            <a:rPr lang="es-MX" sz="2000" dirty="0" smtClean="0"/>
                            <a:t>2.500-6.000</a:t>
                          </a:r>
                        </a:p>
                        <a:p>
                          <a:pPr algn="ctr"/>
                          <a:r>
                            <a:rPr lang="es-MX" sz="2000" dirty="0" smtClean="0"/>
                            <a:t>2.500-5.000</a:t>
                          </a:r>
                        </a:p>
                        <a:p>
                          <a:pPr algn="ctr"/>
                          <a:r>
                            <a:rPr lang="es-MX" sz="2000" dirty="0" smtClean="0"/>
                            <a:t>5.000-6.500</a:t>
                          </a:r>
                        </a:p>
                        <a:p>
                          <a:pPr algn="ctr"/>
                          <a:r>
                            <a:rPr lang="es-MX" sz="2000" dirty="0" smtClean="0"/>
                            <a:t>5.500-7.000</a:t>
                          </a:r>
                        </a:p>
                        <a:p>
                          <a:pPr algn="ctr"/>
                          <a:r>
                            <a:rPr lang="es-MX" sz="2000" dirty="0" smtClean="0"/>
                            <a:t>4.500-6.500</a:t>
                          </a:r>
                        </a:p>
                        <a:p>
                          <a:pPr algn="ctr"/>
                          <a:r>
                            <a:rPr lang="es-MX" sz="2000" dirty="0" smtClean="0"/>
                            <a:t>5.000-6.000</a:t>
                          </a:r>
                        </a:p>
                        <a:p>
                          <a:pPr algn="ctr"/>
                          <a:r>
                            <a:rPr lang="es-MX" sz="2000" dirty="0" smtClean="0"/>
                            <a:t>4.500-6.500</a:t>
                          </a:r>
                        </a:p>
                        <a:p>
                          <a:pPr algn="ctr"/>
                          <a:r>
                            <a:rPr lang="es-MX" sz="2000" dirty="0" smtClean="0"/>
                            <a:t>3.100-5.500</a:t>
                          </a:r>
                        </a:p>
                        <a:p>
                          <a:pPr algn="ctr"/>
                          <a:r>
                            <a:rPr lang="es-MX" sz="2000" dirty="0" smtClean="0"/>
                            <a:t>4.500-6.000</a:t>
                          </a:r>
                        </a:p>
                        <a:p>
                          <a:pPr algn="ctr"/>
                          <a:r>
                            <a:rPr lang="es-MX" sz="2000" dirty="0" smtClean="0"/>
                            <a:t>1.400-3.000</a:t>
                          </a:r>
                        </a:p>
                        <a:p>
                          <a:pPr algn="ctr"/>
                          <a:r>
                            <a:rPr lang="es-MX" sz="2000" dirty="0" smtClean="0"/>
                            <a:t>1.800-3.200</a:t>
                          </a:r>
                        </a:p>
                        <a:p>
                          <a:pPr algn="ctr"/>
                          <a:r>
                            <a:rPr lang="es-MX" sz="2000" dirty="0" smtClean="0"/>
                            <a:t>3.500-6.000</a:t>
                          </a:r>
                        </a:p>
                        <a:p>
                          <a:pPr algn="ctr"/>
                          <a:r>
                            <a:rPr lang="es-MX" sz="2000" dirty="0" smtClean="0"/>
                            <a:t>3.500-5.000</a:t>
                          </a:r>
                        </a:p>
                        <a:p>
                          <a:pPr algn="ctr"/>
                          <a:r>
                            <a:rPr lang="es-MX" sz="2000" dirty="0" smtClean="0"/>
                            <a:t>4.500-6.000</a:t>
                          </a:r>
                        </a:p>
                        <a:p>
                          <a:pPr algn="ctr"/>
                          <a:r>
                            <a:rPr lang="es-MX" sz="2000" dirty="0" smtClean="0"/>
                            <a:t>3.000-4.000</a:t>
                          </a:r>
                        </a:p>
                        <a:p>
                          <a:pPr algn="ctr"/>
                          <a:endParaRPr lang="es-MX" sz="2000" dirty="0"/>
                        </a:p>
                      </a:txBody>
                      <a:tcPr/>
                    </a:tc>
                  </a:tr>
                </a:tbl>
              </a:graphicData>
            </a:graphic>
          </p:graphicFrame>
        </mc:Fallback>
      </mc:AlternateContent>
      <p:sp>
        <p:nvSpPr>
          <p:cNvPr id="6" name="CuadroTexto 5"/>
          <p:cNvSpPr txBox="1"/>
          <p:nvPr/>
        </p:nvSpPr>
        <p:spPr>
          <a:xfrm>
            <a:off x="290286" y="1480458"/>
            <a:ext cx="4688114" cy="892552"/>
          </a:xfrm>
          <a:prstGeom prst="rect">
            <a:avLst/>
          </a:prstGeom>
          <a:noFill/>
        </p:spPr>
        <p:txBody>
          <a:bodyPr wrap="square" rtlCol="0">
            <a:spAutoFit/>
          </a:bodyPr>
          <a:lstStyle/>
          <a:p>
            <a:r>
              <a:rPr lang="es-MX" sz="2600" b="1" dirty="0" smtClean="0">
                <a:solidFill>
                  <a:schemeClr val="accent6">
                    <a:lumMod val="75000"/>
                  </a:schemeClr>
                </a:solidFill>
              </a:rPr>
              <a:t>Velocidad de propagación de las ondas longitudinales en rocas</a:t>
            </a:r>
            <a:endParaRPr lang="es-MX" sz="2600" b="1" dirty="0">
              <a:solidFill>
                <a:schemeClr val="accent6">
                  <a:lumMod val="75000"/>
                </a:schemeClr>
              </a:solidFill>
            </a:endParaRPr>
          </a:p>
        </p:txBody>
      </p:sp>
      <p:sp>
        <p:nvSpPr>
          <p:cNvPr id="4" name="Rectángulo 3"/>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19272616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245066" y="581592"/>
            <a:ext cx="5492534" cy="584775"/>
          </a:xfrm>
          <a:prstGeom prst="rect">
            <a:avLst/>
          </a:prstGeom>
          <a:noFill/>
        </p:spPr>
        <p:txBody>
          <a:bodyPr wrap="square" rtlCol="0">
            <a:spAutoFit/>
          </a:bodyPr>
          <a:lstStyle/>
          <a:p>
            <a:r>
              <a:rPr lang="es-ES" sz="3200" b="1" dirty="0" smtClean="0">
                <a:solidFill>
                  <a:srgbClr val="FF0000"/>
                </a:solidFill>
              </a:rPr>
              <a:t>5.2. Clasificación </a:t>
            </a:r>
            <a:r>
              <a:rPr lang="es-ES" sz="3200" b="1" dirty="0">
                <a:solidFill>
                  <a:srgbClr val="FF0000"/>
                </a:solidFill>
              </a:rPr>
              <a:t>de las </a:t>
            </a:r>
            <a:r>
              <a:rPr lang="es-ES" sz="3200" b="1" dirty="0" smtClean="0">
                <a:solidFill>
                  <a:srgbClr val="FF0000"/>
                </a:solidFill>
              </a:rPr>
              <a:t>rocas </a:t>
            </a:r>
            <a:endParaRPr lang="es-ES" sz="3200" b="1" dirty="0">
              <a:solidFill>
                <a:srgbClr val="FF0000"/>
              </a:solidFill>
            </a:endParaRPr>
          </a:p>
        </p:txBody>
      </p:sp>
      <p:sp>
        <p:nvSpPr>
          <p:cNvPr id="2" name="Rectángulo 1"/>
          <p:cNvSpPr/>
          <p:nvPr/>
        </p:nvSpPr>
        <p:spPr>
          <a:xfrm>
            <a:off x="2577409" y="2452876"/>
            <a:ext cx="7891969" cy="1569660"/>
          </a:xfrm>
          <a:prstGeom prst="rect">
            <a:avLst/>
          </a:prstGeom>
        </p:spPr>
        <p:txBody>
          <a:bodyPr wrap="none">
            <a:spAutoFit/>
          </a:bodyPr>
          <a:lstStyle/>
          <a:p>
            <a:pPr marL="285750" indent="-285750">
              <a:buFont typeface="Wingdings" panose="05000000000000000000" pitchFamily="2" charset="2"/>
              <a:buChar char="v"/>
            </a:pPr>
            <a:r>
              <a:rPr lang="es-MX" sz="2600" b="1" dirty="0"/>
              <a:t>Clasificación de las rocas por su </a:t>
            </a:r>
            <a:r>
              <a:rPr lang="es-MX" sz="2600" b="1" dirty="0" smtClean="0"/>
              <a:t>origen</a:t>
            </a:r>
          </a:p>
          <a:p>
            <a:pPr marL="285750" indent="-285750">
              <a:buFont typeface="Wingdings" panose="05000000000000000000" pitchFamily="2" charset="2"/>
              <a:buChar char="v"/>
            </a:pPr>
            <a:endParaRPr lang="es-MX" sz="2600" b="1" dirty="0" smtClean="0"/>
          </a:p>
          <a:p>
            <a:pPr marL="285750" indent="-285750">
              <a:buFont typeface="Wingdings" panose="05000000000000000000" pitchFamily="2" charset="2"/>
              <a:buChar char="v"/>
            </a:pPr>
            <a:r>
              <a:rPr lang="es-MX" sz="2600" b="1" dirty="0"/>
              <a:t>Clasificación según en el comportamiento geotécnico </a:t>
            </a:r>
            <a:endParaRPr lang="es-MX" sz="2600" dirty="0"/>
          </a:p>
          <a:p>
            <a:pPr marL="285750" indent="-285750">
              <a:buFont typeface="Wingdings" panose="05000000000000000000" pitchFamily="2" charset="2"/>
              <a:buChar char="v"/>
            </a:pPr>
            <a:endParaRPr lang="es-MX" b="1" dirty="0"/>
          </a:p>
        </p:txBody>
      </p:sp>
      <p:sp>
        <p:nvSpPr>
          <p:cNvPr id="5" name="Rectángulo 4"/>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14830971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207732" y="972457"/>
            <a:ext cx="10232995" cy="5871029"/>
          </a:xfrm>
          <a:prstGeom prst="rect">
            <a:avLst/>
          </a:prstGeom>
        </p:spPr>
      </p:pic>
      <p:sp>
        <p:nvSpPr>
          <p:cNvPr id="6" name="CuadroTexto 5"/>
          <p:cNvSpPr txBox="1"/>
          <p:nvPr/>
        </p:nvSpPr>
        <p:spPr>
          <a:xfrm>
            <a:off x="1207732" y="465500"/>
            <a:ext cx="10574177" cy="492443"/>
          </a:xfrm>
          <a:prstGeom prst="rect">
            <a:avLst/>
          </a:prstGeom>
          <a:noFill/>
        </p:spPr>
        <p:txBody>
          <a:bodyPr wrap="none" rtlCol="0">
            <a:spAutoFit/>
          </a:bodyPr>
          <a:lstStyle/>
          <a:p>
            <a:r>
              <a:rPr lang="es-ES" sz="2600" b="1" dirty="0" smtClean="0"/>
              <a:t>Control geológico de las propiedades de la matriz rocosa y del macizo rocos</a:t>
            </a:r>
            <a:endParaRPr lang="es-MX" sz="2600" b="1" dirty="0"/>
          </a:p>
        </p:txBody>
      </p:sp>
      <p:sp>
        <p:nvSpPr>
          <p:cNvPr id="5" name="Rectángulo 4"/>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1780995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a 5"/>
          <p:cNvGraphicFramePr>
            <a:graphicFrameLocks noGrp="1"/>
          </p:cNvGraphicFramePr>
          <p:nvPr>
            <p:extLst>
              <p:ext uri="{D42A27DB-BD31-4B8C-83A1-F6EECF244321}">
                <p14:modId xmlns:p14="http://schemas.microsoft.com/office/powerpoint/2010/main" val="182854673"/>
              </p:ext>
            </p:extLst>
          </p:nvPr>
        </p:nvGraphicFramePr>
        <p:xfrm>
          <a:off x="1101542" y="1429322"/>
          <a:ext cx="10166679" cy="4175760"/>
        </p:xfrm>
        <a:graphic>
          <a:graphicData uri="http://schemas.openxmlformats.org/drawingml/2006/table">
            <a:tbl>
              <a:tblPr firstRow="1">
                <a:tableStyleId>{93296810-A885-4BE3-A3E7-6D5BEEA58F35}</a:tableStyleId>
              </a:tblPr>
              <a:tblGrid>
                <a:gridCol w="2421804"/>
                <a:gridCol w="2883521"/>
                <a:gridCol w="4861354"/>
              </a:tblGrid>
              <a:tr h="0">
                <a:tc>
                  <a:txBody>
                    <a:bodyPr/>
                    <a:lstStyle/>
                    <a:p>
                      <a:endParaRPr lang="es-MX" sz="2500" dirty="0"/>
                    </a:p>
                  </a:txBody>
                  <a:tcPr/>
                </a:tc>
                <a:tc>
                  <a:txBody>
                    <a:bodyPr/>
                    <a:lstStyle/>
                    <a:p>
                      <a:endParaRPr lang="es-MX" sz="2500" dirty="0"/>
                    </a:p>
                  </a:txBody>
                  <a:tcPr/>
                </a:tc>
                <a:tc>
                  <a:txBody>
                    <a:bodyPr/>
                    <a:lstStyle/>
                    <a:p>
                      <a:endParaRPr lang="es-MX" sz="2500" dirty="0"/>
                    </a:p>
                  </a:txBody>
                  <a:tcPr/>
                </a:tc>
              </a:tr>
              <a:tr h="0">
                <a:tc>
                  <a:txBody>
                    <a:bodyPr/>
                    <a:lstStyle/>
                    <a:p>
                      <a:r>
                        <a:rPr lang="es-MX" sz="2500" dirty="0" smtClean="0"/>
                        <a:t>Rocas sedimentarias</a:t>
                      </a:r>
                      <a:endParaRPr lang="es-MX" sz="2500" dirty="0"/>
                    </a:p>
                  </a:txBody>
                  <a:tcPr/>
                </a:tc>
                <a:tc>
                  <a:txBody>
                    <a:bodyPr/>
                    <a:lstStyle/>
                    <a:p>
                      <a:r>
                        <a:rPr lang="es-MX" sz="2500" dirty="0" smtClean="0"/>
                        <a:t>Detríticas</a:t>
                      </a:r>
                    </a:p>
                    <a:p>
                      <a:r>
                        <a:rPr lang="es-MX" sz="2500" dirty="0" smtClean="0"/>
                        <a:t>Químicas</a:t>
                      </a:r>
                    </a:p>
                    <a:p>
                      <a:r>
                        <a:rPr lang="es-MX" sz="2500" dirty="0" smtClean="0"/>
                        <a:t>Orgánicas</a:t>
                      </a:r>
                      <a:endParaRPr lang="es-MX" sz="2500" dirty="0"/>
                    </a:p>
                  </a:txBody>
                  <a:tcPr/>
                </a:tc>
                <a:tc>
                  <a:txBody>
                    <a:bodyPr/>
                    <a:lstStyle/>
                    <a:p>
                      <a:r>
                        <a:rPr lang="es-MX" sz="2500" dirty="0" smtClean="0"/>
                        <a:t>Cuarcita, arenisca, </a:t>
                      </a:r>
                      <a:r>
                        <a:rPr lang="es-MX" sz="2500" dirty="0" err="1" smtClean="0"/>
                        <a:t>lutita</a:t>
                      </a:r>
                      <a:r>
                        <a:rPr lang="es-MX" sz="2500" dirty="0" smtClean="0"/>
                        <a:t>,</a:t>
                      </a:r>
                      <a:r>
                        <a:rPr lang="es-MX" sz="2500" baseline="0" dirty="0" smtClean="0"/>
                        <a:t> </a:t>
                      </a:r>
                      <a:r>
                        <a:rPr lang="es-MX" sz="2500" baseline="0" dirty="0" err="1" smtClean="0"/>
                        <a:t>limolita</a:t>
                      </a:r>
                      <a:r>
                        <a:rPr lang="es-MX" sz="2500" baseline="0" dirty="0" smtClean="0"/>
                        <a:t>, conglomerado</a:t>
                      </a:r>
                    </a:p>
                    <a:p>
                      <a:r>
                        <a:rPr lang="es-MX" sz="2500" dirty="0" smtClean="0"/>
                        <a:t>Evaporitas, caliza dolomítica</a:t>
                      </a:r>
                    </a:p>
                    <a:p>
                      <a:r>
                        <a:rPr lang="es-MX" sz="2500" dirty="0" smtClean="0"/>
                        <a:t>Caliza, carbón, rocas coralíferas</a:t>
                      </a:r>
                      <a:endParaRPr lang="es-MX" sz="2500" dirty="0"/>
                    </a:p>
                  </a:txBody>
                  <a:tcPr/>
                </a:tc>
              </a:tr>
              <a:tr h="0">
                <a:tc>
                  <a:txBody>
                    <a:bodyPr/>
                    <a:lstStyle/>
                    <a:p>
                      <a:r>
                        <a:rPr lang="es-MX" sz="2500" dirty="0" smtClean="0"/>
                        <a:t>Rocas</a:t>
                      </a:r>
                      <a:r>
                        <a:rPr lang="es-MX" sz="2500" baseline="0" dirty="0" smtClean="0"/>
                        <a:t> ígneas</a:t>
                      </a:r>
                      <a:endParaRPr lang="es-MX" sz="2500" dirty="0"/>
                    </a:p>
                  </a:txBody>
                  <a:tcPr/>
                </a:tc>
                <a:tc>
                  <a:txBody>
                    <a:bodyPr/>
                    <a:lstStyle/>
                    <a:p>
                      <a:r>
                        <a:rPr lang="es-MX" sz="2500" dirty="0" smtClean="0"/>
                        <a:t>Plutónicas</a:t>
                      </a:r>
                    </a:p>
                    <a:p>
                      <a:r>
                        <a:rPr lang="es-MX" sz="2500" dirty="0" smtClean="0"/>
                        <a:t>Volcánicas</a:t>
                      </a:r>
                      <a:endParaRPr lang="es-MX" sz="2500" dirty="0"/>
                    </a:p>
                  </a:txBody>
                  <a:tcPr/>
                </a:tc>
                <a:tc>
                  <a:txBody>
                    <a:bodyPr/>
                    <a:lstStyle/>
                    <a:p>
                      <a:r>
                        <a:rPr lang="es-MX" sz="2500" dirty="0" smtClean="0"/>
                        <a:t>Granito,</a:t>
                      </a:r>
                      <a:r>
                        <a:rPr lang="es-MX" sz="2500" baseline="0" dirty="0" smtClean="0"/>
                        <a:t> gabro, diorita</a:t>
                      </a:r>
                    </a:p>
                    <a:p>
                      <a:r>
                        <a:rPr lang="es-MX" sz="2500" baseline="0" dirty="0" smtClean="0"/>
                        <a:t>Basalto, andesita, </a:t>
                      </a:r>
                      <a:r>
                        <a:rPr lang="es-MX" sz="2500" baseline="0" dirty="0" err="1" smtClean="0"/>
                        <a:t>riolita</a:t>
                      </a:r>
                      <a:endParaRPr lang="es-MX" sz="2500" dirty="0"/>
                    </a:p>
                  </a:txBody>
                  <a:tcPr/>
                </a:tc>
              </a:tr>
              <a:tr h="0">
                <a:tc>
                  <a:txBody>
                    <a:bodyPr/>
                    <a:lstStyle/>
                    <a:p>
                      <a:r>
                        <a:rPr lang="es-MX" sz="2500" dirty="0" smtClean="0"/>
                        <a:t>Rocas metamórficas</a:t>
                      </a:r>
                      <a:endParaRPr lang="es-MX" sz="2500" dirty="0"/>
                    </a:p>
                  </a:txBody>
                  <a:tcPr/>
                </a:tc>
                <a:tc>
                  <a:txBody>
                    <a:bodyPr/>
                    <a:lstStyle/>
                    <a:p>
                      <a:r>
                        <a:rPr lang="es-MX" sz="2500" dirty="0" smtClean="0"/>
                        <a:t>Masivas</a:t>
                      </a:r>
                    </a:p>
                    <a:p>
                      <a:r>
                        <a:rPr lang="es-MX" sz="2500" dirty="0" smtClean="0"/>
                        <a:t>Foliadas o con esquistosidad</a:t>
                      </a:r>
                      <a:endParaRPr lang="es-MX" sz="2500" dirty="0"/>
                    </a:p>
                  </a:txBody>
                  <a:tcPr/>
                </a:tc>
                <a:tc>
                  <a:txBody>
                    <a:bodyPr/>
                    <a:lstStyle/>
                    <a:p>
                      <a:r>
                        <a:rPr lang="es-MX" sz="2500" dirty="0" smtClean="0"/>
                        <a:t>Cuarcita, mármol</a:t>
                      </a:r>
                    </a:p>
                    <a:p>
                      <a:r>
                        <a:rPr lang="es-MX" sz="2500" dirty="0" smtClean="0"/>
                        <a:t>Pizarra, filita, esquisto, </a:t>
                      </a:r>
                      <a:r>
                        <a:rPr lang="es-MX" sz="2500" dirty="0" err="1" smtClean="0"/>
                        <a:t>gneiss</a:t>
                      </a:r>
                      <a:endParaRPr lang="es-MX" sz="2500" dirty="0"/>
                    </a:p>
                  </a:txBody>
                  <a:tcPr/>
                </a:tc>
              </a:tr>
            </a:tbl>
          </a:graphicData>
        </a:graphic>
      </p:graphicFrame>
      <p:sp>
        <p:nvSpPr>
          <p:cNvPr id="7" name="CuadroTexto 6"/>
          <p:cNvSpPr txBox="1"/>
          <p:nvPr/>
        </p:nvSpPr>
        <p:spPr>
          <a:xfrm>
            <a:off x="3470881" y="1429322"/>
            <a:ext cx="5427999" cy="477054"/>
          </a:xfrm>
          <a:prstGeom prst="rect">
            <a:avLst/>
          </a:prstGeom>
          <a:solidFill>
            <a:schemeClr val="accent6"/>
          </a:solidFill>
        </p:spPr>
        <p:txBody>
          <a:bodyPr wrap="square" rtlCol="0">
            <a:spAutoFit/>
          </a:bodyPr>
          <a:lstStyle/>
          <a:p>
            <a:r>
              <a:rPr lang="es-MX" sz="2500" b="1" dirty="0"/>
              <a:t>Clasificación de las rocas por su </a:t>
            </a:r>
            <a:r>
              <a:rPr lang="es-MX" sz="2500" b="1" dirty="0" smtClean="0"/>
              <a:t>origen</a:t>
            </a:r>
            <a:endParaRPr lang="es-MX" sz="2500" b="1" dirty="0"/>
          </a:p>
        </p:txBody>
      </p:sp>
      <p:sp>
        <p:nvSpPr>
          <p:cNvPr id="4" name="Rectángulo 3"/>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31942652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270455" y="1767416"/>
            <a:ext cx="11449319" cy="2539157"/>
          </a:xfrm>
          <a:prstGeom prst="rect">
            <a:avLst/>
          </a:prstGeom>
        </p:spPr>
        <p:txBody>
          <a:bodyPr wrap="square">
            <a:spAutoFit/>
          </a:bodyPr>
          <a:lstStyle/>
          <a:p>
            <a:r>
              <a:rPr lang="es-ES" sz="3100" b="1" dirty="0"/>
              <a:t>Conferencia 5. </a:t>
            </a:r>
            <a:r>
              <a:rPr lang="es-MX" sz="3100" dirty="0"/>
              <a:t>Propiedades geotécnicas de los materiales </a:t>
            </a:r>
            <a:r>
              <a:rPr lang="es-MX" sz="3100" dirty="0" smtClean="0"/>
              <a:t>“Las rocas”.</a:t>
            </a:r>
            <a:endParaRPr lang="es-MX" sz="3100" dirty="0"/>
          </a:p>
          <a:p>
            <a:r>
              <a:rPr lang="es-MX" sz="3200" dirty="0">
                <a:cs typeface="Arial" panose="020B0604020202020204" pitchFamily="34" charset="0"/>
              </a:rPr>
              <a:t> </a:t>
            </a:r>
            <a:endParaRPr lang="es-ES" sz="3200" dirty="0">
              <a:cs typeface="Arial" panose="020B0604020202020204" pitchFamily="34" charset="0"/>
            </a:endParaRPr>
          </a:p>
          <a:p>
            <a:r>
              <a:rPr lang="es-MX" sz="3200" dirty="0" smtClean="0">
                <a:cs typeface="Arial" panose="020B0604020202020204" pitchFamily="34" charset="0"/>
              </a:rPr>
              <a:t>Contenidos de la Conferencia:</a:t>
            </a:r>
            <a:endParaRPr lang="es-ES" sz="3200" dirty="0">
              <a:cs typeface="Arial" panose="020B0604020202020204" pitchFamily="34" charset="0"/>
            </a:endParaRPr>
          </a:p>
          <a:p>
            <a:pPr marL="457200" indent="-457200">
              <a:buFont typeface="Arial" panose="020B0604020202020204" pitchFamily="34" charset="0"/>
              <a:buChar char="•"/>
            </a:pPr>
            <a:r>
              <a:rPr lang="es-MX" sz="3200" dirty="0"/>
              <a:t>5.1. Origen y formación de las rocas. </a:t>
            </a:r>
          </a:p>
          <a:p>
            <a:pPr marL="457200" indent="-457200">
              <a:buFont typeface="Arial" panose="020B0604020202020204" pitchFamily="34" charset="0"/>
              <a:buChar char="•"/>
            </a:pPr>
            <a:r>
              <a:rPr lang="es-ES" sz="3200" dirty="0"/>
              <a:t>5.2 </a:t>
            </a:r>
            <a:r>
              <a:rPr lang="es-ES" sz="3200" dirty="0" smtClean="0"/>
              <a:t>Clasificación </a:t>
            </a:r>
            <a:r>
              <a:rPr lang="es-ES" sz="3200" dirty="0"/>
              <a:t>de las rocas. </a:t>
            </a:r>
          </a:p>
        </p:txBody>
      </p:sp>
      <p:sp>
        <p:nvSpPr>
          <p:cNvPr id="6" name="Rectángulo 5"/>
          <p:cNvSpPr/>
          <p:nvPr/>
        </p:nvSpPr>
        <p:spPr>
          <a:xfrm>
            <a:off x="115910" y="475566"/>
            <a:ext cx="11296356" cy="477054"/>
          </a:xfrm>
          <a:prstGeom prst="rect">
            <a:avLst/>
          </a:prstGeom>
        </p:spPr>
        <p:txBody>
          <a:bodyPr wrap="square">
            <a:spAutoFit/>
          </a:bodyPr>
          <a:lstStyle/>
          <a:p>
            <a:pPr algn="ctr"/>
            <a:r>
              <a:rPr lang="es-MX" sz="2500" b="1" dirty="0">
                <a:cs typeface="Arial" panose="020B0604020202020204" pitchFamily="34" charset="0"/>
              </a:rPr>
              <a:t>UNIDAD 1. </a:t>
            </a:r>
            <a:r>
              <a:rPr lang="es-ES" sz="2500" b="1" dirty="0"/>
              <a:t>PROPIEDADES GEOTECNICAS E IDENTIFICACION DEL </a:t>
            </a:r>
            <a:r>
              <a:rPr lang="es-ES" sz="2500" b="1" dirty="0" smtClean="0"/>
              <a:t>SUELO Y </a:t>
            </a:r>
            <a:r>
              <a:rPr lang="es-ES" sz="2500" b="1" dirty="0"/>
              <a:t>LAS ROCAS </a:t>
            </a:r>
            <a:endParaRPr lang="es-MX" sz="2500" dirty="0"/>
          </a:p>
        </p:txBody>
      </p:sp>
    </p:spTree>
    <p:extLst>
      <p:ext uri="{BB962C8B-B14F-4D97-AF65-F5344CB8AC3E}">
        <p14:creationId xmlns:p14="http://schemas.microsoft.com/office/powerpoint/2010/main" val="27076302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203201" y="365760"/>
            <a:ext cx="11800114" cy="1569660"/>
          </a:xfrm>
          <a:prstGeom prst="rect">
            <a:avLst/>
          </a:prstGeom>
          <a:noFill/>
        </p:spPr>
        <p:txBody>
          <a:bodyPr wrap="square" rtlCol="0">
            <a:spAutoFit/>
          </a:bodyPr>
          <a:lstStyle/>
          <a:p>
            <a:pPr algn="just"/>
            <a:r>
              <a:rPr lang="es-MX" sz="2400" dirty="0" smtClean="0"/>
              <a:t>También la relación de algunas litologías con determinados procesos geológicos es importante a la hora de plantearse el estudio del comportamiento del material rocoso, como es el caso de la facilidad de disolución de las rocas carbonatadas o </a:t>
            </a:r>
            <a:r>
              <a:rPr lang="es-MX" sz="2400" dirty="0" err="1" smtClean="0"/>
              <a:t>yesíferas</a:t>
            </a:r>
            <a:r>
              <a:rPr lang="es-MX" sz="2400" dirty="0" smtClean="0"/>
              <a:t>, la alterabilidad y la capacidad de expandirse de las rocas arcillosas, los procesos de influencia en las sales, etc.</a:t>
            </a:r>
            <a:endParaRPr lang="es-MX" sz="2400" dirty="0"/>
          </a:p>
        </p:txBody>
      </p:sp>
      <p:graphicFrame>
        <p:nvGraphicFramePr>
          <p:cNvPr id="4" name="Tabla 3"/>
          <p:cNvGraphicFramePr>
            <a:graphicFrameLocks noGrp="1"/>
          </p:cNvGraphicFramePr>
          <p:nvPr>
            <p:extLst>
              <p:ext uri="{D42A27DB-BD31-4B8C-83A1-F6EECF244321}">
                <p14:modId xmlns:p14="http://schemas.microsoft.com/office/powerpoint/2010/main" val="1844527843"/>
              </p:ext>
            </p:extLst>
          </p:nvPr>
        </p:nvGraphicFramePr>
        <p:xfrm>
          <a:off x="1093997" y="2427863"/>
          <a:ext cx="9523815" cy="4119880"/>
        </p:xfrm>
        <a:graphic>
          <a:graphicData uri="http://schemas.openxmlformats.org/drawingml/2006/table">
            <a:tbl>
              <a:tblPr firstRow="1" bandRow="1">
                <a:tableStyleId>{93296810-A885-4BE3-A3E7-6D5BEEA58F35}</a:tableStyleId>
              </a:tblPr>
              <a:tblGrid>
                <a:gridCol w="1818015"/>
                <a:gridCol w="3573194"/>
                <a:gridCol w="4132606"/>
              </a:tblGrid>
              <a:tr h="370840">
                <a:tc>
                  <a:txBody>
                    <a:bodyPr/>
                    <a:lstStyle/>
                    <a:p>
                      <a:r>
                        <a:rPr lang="es-MX" dirty="0" smtClean="0">
                          <a:solidFill>
                            <a:sysClr val="windowText" lastClr="000000"/>
                          </a:solidFill>
                        </a:rPr>
                        <a:t>Litología</a:t>
                      </a:r>
                      <a:endParaRPr lang="es-MX" dirty="0">
                        <a:solidFill>
                          <a:sysClr val="windowText" lastClr="000000"/>
                        </a:solidFill>
                      </a:endParaRPr>
                    </a:p>
                  </a:txBody>
                  <a:tcPr/>
                </a:tc>
                <a:tc>
                  <a:txBody>
                    <a:bodyPr/>
                    <a:lstStyle/>
                    <a:p>
                      <a:r>
                        <a:rPr lang="es-MX" dirty="0" smtClean="0">
                          <a:solidFill>
                            <a:sysClr val="windowText" lastClr="000000"/>
                          </a:solidFill>
                        </a:rPr>
                        <a:t>Factores característicos</a:t>
                      </a:r>
                      <a:endParaRPr lang="es-MX" dirty="0">
                        <a:solidFill>
                          <a:sysClr val="windowText" lastClr="000000"/>
                        </a:solidFill>
                      </a:endParaRPr>
                    </a:p>
                  </a:txBody>
                  <a:tcPr/>
                </a:tc>
                <a:tc>
                  <a:txBody>
                    <a:bodyPr/>
                    <a:lstStyle/>
                    <a:p>
                      <a:r>
                        <a:rPr lang="es-MX" dirty="0" smtClean="0">
                          <a:solidFill>
                            <a:sysClr val="windowText" lastClr="000000"/>
                          </a:solidFill>
                        </a:rPr>
                        <a:t>Problemas</a:t>
                      </a:r>
                      <a:r>
                        <a:rPr lang="es-MX" baseline="0" dirty="0" smtClean="0">
                          <a:solidFill>
                            <a:sysClr val="windowText" lastClr="000000"/>
                          </a:solidFill>
                        </a:rPr>
                        <a:t> geotécnicos</a:t>
                      </a:r>
                      <a:endParaRPr lang="es-MX" dirty="0">
                        <a:solidFill>
                          <a:sysClr val="windowText" lastClr="000000"/>
                        </a:solidFill>
                      </a:endParaRPr>
                    </a:p>
                  </a:txBody>
                  <a:tcPr/>
                </a:tc>
              </a:tr>
              <a:tr h="370840">
                <a:tc>
                  <a:txBody>
                    <a:bodyPr/>
                    <a:lstStyle/>
                    <a:p>
                      <a:r>
                        <a:rPr lang="es-MX" dirty="0" smtClean="0"/>
                        <a:t>Rocas duras</a:t>
                      </a:r>
                      <a:endParaRPr lang="es-MX" dirty="0"/>
                    </a:p>
                  </a:txBody>
                  <a:tcPr/>
                </a:tc>
                <a:tc>
                  <a:txBody>
                    <a:bodyPr/>
                    <a:lstStyle/>
                    <a:p>
                      <a:pPr marL="285750" indent="-285750">
                        <a:buFontTx/>
                        <a:buChar char="-"/>
                      </a:pPr>
                      <a:r>
                        <a:rPr lang="es-MX" dirty="0" smtClean="0"/>
                        <a:t>Minerales</a:t>
                      </a:r>
                      <a:r>
                        <a:rPr lang="es-MX" baseline="0" dirty="0" smtClean="0"/>
                        <a:t> duros y abrasivos</a:t>
                      </a:r>
                    </a:p>
                  </a:txBody>
                  <a:tcPr/>
                </a:tc>
                <a:tc>
                  <a:txBody>
                    <a:bodyPr/>
                    <a:lstStyle/>
                    <a:p>
                      <a:pPr marL="285750" indent="-285750">
                        <a:buFontTx/>
                        <a:buChar char="-"/>
                      </a:pPr>
                      <a:r>
                        <a:rPr lang="es-MX" dirty="0" err="1" smtClean="0"/>
                        <a:t>Abrasividad</a:t>
                      </a:r>
                      <a:endParaRPr lang="es-MX" dirty="0" smtClean="0"/>
                    </a:p>
                    <a:p>
                      <a:pPr marL="285750" indent="-285750">
                        <a:buFontTx/>
                        <a:buChar char="-"/>
                      </a:pPr>
                      <a:r>
                        <a:rPr lang="es-MX" dirty="0" smtClean="0"/>
                        <a:t>Dificultad de arranque</a:t>
                      </a:r>
                      <a:endParaRPr lang="es-MX" dirty="0"/>
                    </a:p>
                  </a:txBody>
                  <a:tcPr/>
                </a:tc>
              </a:tr>
              <a:tr h="370840">
                <a:tc>
                  <a:txBody>
                    <a:bodyPr/>
                    <a:lstStyle/>
                    <a:p>
                      <a:r>
                        <a:rPr lang="es-MX" dirty="0" smtClean="0"/>
                        <a:t>Rocas blandas</a:t>
                      </a:r>
                      <a:endParaRPr lang="es-MX" dirty="0"/>
                    </a:p>
                  </a:txBody>
                  <a:tcPr/>
                </a:tc>
                <a:tc>
                  <a:txBody>
                    <a:bodyPr/>
                    <a:lstStyle/>
                    <a:p>
                      <a:pPr marL="285750" indent="-285750">
                        <a:buFontTx/>
                        <a:buChar char="-"/>
                      </a:pPr>
                      <a:r>
                        <a:rPr lang="es-MX" dirty="0" smtClean="0"/>
                        <a:t>Resistencia media</a:t>
                      </a:r>
                      <a:r>
                        <a:rPr lang="es-MX" baseline="0" dirty="0" smtClean="0"/>
                        <a:t> a baja</a:t>
                      </a:r>
                    </a:p>
                    <a:p>
                      <a:pPr marL="285750" indent="-285750">
                        <a:buFontTx/>
                        <a:buChar char="-"/>
                      </a:pPr>
                      <a:r>
                        <a:rPr lang="es-MX" baseline="0" dirty="0" smtClean="0"/>
                        <a:t>Minerales alterables</a:t>
                      </a:r>
                    </a:p>
                  </a:txBody>
                  <a:tcPr/>
                </a:tc>
                <a:tc>
                  <a:txBody>
                    <a:bodyPr/>
                    <a:lstStyle/>
                    <a:p>
                      <a:pPr marL="285750" indent="-285750">
                        <a:buFontTx/>
                        <a:buChar char="-"/>
                      </a:pPr>
                      <a:r>
                        <a:rPr lang="es-MX" dirty="0" smtClean="0"/>
                        <a:t>Roturas en taludes</a:t>
                      </a:r>
                    </a:p>
                    <a:p>
                      <a:pPr marL="285750" indent="-285750">
                        <a:buFontTx/>
                        <a:buChar char="-"/>
                      </a:pPr>
                      <a:r>
                        <a:rPr lang="es-MX" dirty="0" err="1" smtClean="0"/>
                        <a:t>Deformabilidad</a:t>
                      </a:r>
                      <a:r>
                        <a:rPr lang="es-MX" dirty="0" smtClean="0"/>
                        <a:t> en túneles</a:t>
                      </a:r>
                    </a:p>
                    <a:p>
                      <a:pPr marL="285750" indent="-285750">
                        <a:buFontTx/>
                        <a:buChar char="-"/>
                      </a:pPr>
                      <a:r>
                        <a:rPr lang="es-MX" dirty="0" smtClean="0"/>
                        <a:t>Cambio de propiedades con el tiempo</a:t>
                      </a:r>
                      <a:endParaRPr lang="es-MX" dirty="0"/>
                    </a:p>
                  </a:txBody>
                  <a:tcPr/>
                </a:tc>
              </a:tr>
              <a:tr h="370840">
                <a:tc>
                  <a:txBody>
                    <a:bodyPr/>
                    <a:lstStyle/>
                    <a:p>
                      <a:r>
                        <a:rPr lang="es-MX" dirty="0" smtClean="0"/>
                        <a:t>Suelos duros</a:t>
                      </a:r>
                      <a:endParaRPr lang="es-MX" dirty="0"/>
                    </a:p>
                  </a:txBody>
                  <a:tcPr/>
                </a:tc>
                <a:tc>
                  <a:txBody>
                    <a:bodyPr/>
                    <a:lstStyle/>
                    <a:p>
                      <a:pPr marL="285750" indent="-285750">
                        <a:buFontTx/>
                        <a:buChar char="-"/>
                      </a:pPr>
                      <a:r>
                        <a:rPr lang="es-MX" dirty="0" smtClean="0"/>
                        <a:t>Resistencia media a alta</a:t>
                      </a:r>
                    </a:p>
                  </a:txBody>
                  <a:tcPr/>
                </a:tc>
                <a:tc>
                  <a:txBody>
                    <a:bodyPr/>
                    <a:lstStyle/>
                    <a:p>
                      <a:pPr marL="285750" indent="-285750">
                        <a:buFontTx/>
                        <a:buChar char="-"/>
                      </a:pPr>
                      <a:r>
                        <a:rPr lang="es-MX" dirty="0" smtClean="0"/>
                        <a:t>Problemas en cimentaciones con arcillas expansivas y estructuras </a:t>
                      </a:r>
                      <a:r>
                        <a:rPr lang="es-MX" dirty="0" err="1" smtClean="0"/>
                        <a:t>colapsables</a:t>
                      </a:r>
                      <a:endParaRPr lang="es-MX" dirty="0" smtClean="0"/>
                    </a:p>
                  </a:txBody>
                  <a:tcPr/>
                </a:tc>
              </a:tr>
              <a:tr h="370840">
                <a:tc>
                  <a:txBody>
                    <a:bodyPr/>
                    <a:lstStyle/>
                    <a:p>
                      <a:r>
                        <a:rPr lang="es-MX" dirty="0" smtClean="0"/>
                        <a:t>Suelos blandos</a:t>
                      </a:r>
                      <a:endParaRPr lang="es-MX" dirty="0"/>
                    </a:p>
                  </a:txBody>
                  <a:tcPr/>
                </a:tc>
                <a:tc>
                  <a:txBody>
                    <a:bodyPr/>
                    <a:lstStyle/>
                    <a:p>
                      <a:pPr marL="285750" indent="-285750">
                        <a:buFontTx/>
                        <a:buChar char="-"/>
                      </a:pPr>
                      <a:r>
                        <a:rPr lang="es-MX" dirty="0" smtClean="0"/>
                        <a:t>Resistencia baja a muy baja</a:t>
                      </a:r>
                    </a:p>
                  </a:txBody>
                  <a:tcPr/>
                </a:tc>
                <a:tc>
                  <a:txBody>
                    <a:bodyPr/>
                    <a:lstStyle/>
                    <a:p>
                      <a:pPr marL="285750" indent="-285750">
                        <a:buFontTx/>
                        <a:buChar char="-"/>
                      </a:pPr>
                      <a:r>
                        <a:rPr lang="es-MX" dirty="0" smtClean="0"/>
                        <a:t>Asientos en cimentaciones</a:t>
                      </a:r>
                    </a:p>
                    <a:p>
                      <a:pPr marL="285750" indent="-285750">
                        <a:buFontTx/>
                        <a:buChar char="-"/>
                      </a:pPr>
                      <a:r>
                        <a:rPr lang="es-MX" dirty="0" smtClean="0"/>
                        <a:t>Roturas en taludes</a:t>
                      </a:r>
                      <a:endParaRPr lang="es-MX" dirty="0"/>
                    </a:p>
                  </a:txBody>
                  <a:tcPr/>
                </a:tc>
              </a:tr>
              <a:tr h="370840">
                <a:tc>
                  <a:txBody>
                    <a:bodyPr/>
                    <a:lstStyle/>
                    <a:p>
                      <a:r>
                        <a:rPr lang="es-MX" dirty="0" smtClean="0"/>
                        <a:t>Suelos orgánicos</a:t>
                      </a:r>
                      <a:r>
                        <a:rPr lang="es-MX" baseline="0" dirty="0" smtClean="0"/>
                        <a:t> y </a:t>
                      </a:r>
                      <a:r>
                        <a:rPr lang="es-MX" baseline="0" dirty="0" err="1" smtClean="0"/>
                        <a:t>biogénicos</a:t>
                      </a:r>
                      <a:endParaRPr lang="es-MX" dirty="0"/>
                    </a:p>
                  </a:txBody>
                  <a:tcPr/>
                </a:tc>
                <a:tc>
                  <a:txBody>
                    <a:bodyPr/>
                    <a:lstStyle/>
                    <a:p>
                      <a:pPr marL="285750" indent="-285750">
                        <a:buFontTx/>
                        <a:buChar char="-"/>
                      </a:pPr>
                      <a:r>
                        <a:rPr lang="es-MX" dirty="0" smtClean="0"/>
                        <a:t>Alta compresibilidad</a:t>
                      </a:r>
                    </a:p>
                    <a:p>
                      <a:pPr marL="285750" indent="-285750">
                        <a:buFontTx/>
                        <a:buChar char="-"/>
                      </a:pPr>
                      <a:r>
                        <a:rPr lang="es-MX" dirty="0" smtClean="0"/>
                        <a:t>Estructuras</a:t>
                      </a:r>
                      <a:r>
                        <a:rPr lang="es-MX" baseline="0" dirty="0" smtClean="0"/>
                        <a:t> </a:t>
                      </a:r>
                      <a:r>
                        <a:rPr lang="es-MX" baseline="0" dirty="0" err="1" smtClean="0"/>
                        <a:t>metaestables</a:t>
                      </a:r>
                      <a:endParaRPr lang="es-MX" dirty="0"/>
                    </a:p>
                  </a:txBody>
                  <a:tcPr/>
                </a:tc>
                <a:tc>
                  <a:txBody>
                    <a:bodyPr/>
                    <a:lstStyle/>
                    <a:p>
                      <a:pPr marL="285750" indent="-285750">
                        <a:buFontTx/>
                        <a:buChar char="-"/>
                      </a:pPr>
                      <a:r>
                        <a:rPr lang="es-MX" baseline="0" dirty="0" smtClean="0"/>
                        <a:t>Subsidencia y colapsos</a:t>
                      </a:r>
                    </a:p>
                  </a:txBody>
                  <a:tcPr/>
                </a:tc>
              </a:tr>
            </a:tbl>
          </a:graphicData>
        </a:graphic>
      </p:graphicFrame>
      <p:sp>
        <p:nvSpPr>
          <p:cNvPr id="6" name="CuadroTexto 5"/>
          <p:cNvSpPr txBox="1"/>
          <p:nvPr/>
        </p:nvSpPr>
        <p:spPr>
          <a:xfrm>
            <a:off x="1093997" y="1996976"/>
            <a:ext cx="8525022" cy="430887"/>
          </a:xfrm>
          <a:prstGeom prst="rect">
            <a:avLst/>
          </a:prstGeom>
          <a:noFill/>
        </p:spPr>
        <p:txBody>
          <a:bodyPr wrap="square" rtlCol="0">
            <a:spAutoFit/>
          </a:bodyPr>
          <a:lstStyle/>
          <a:p>
            <a:r>
              <a:rPr lang="es-MX" sz="2200" b="1" dirty="0" smtClean="0">
                <a:solidFill>
                  <a:schemeClr val="accent6"/>
                </a:solidFill>
              </a:rPr>
              <a:t>Influencia de la litología en el comportamiento geotécnico del terreno</a:t>
            </a:r>
            <a:endParaRPr lang="es-MX" sz="2200" b="1" dirty="0">
              <a:solidFill>
                <a:schemeClr val="accent6"/>
              </a:solidFill>
            </a:endParaRPr>
          </a:p>
        </p:txBody>
      </p:sp>
      <p:sp>
        <p:nvSpPr>
          <p:cNvPr id="5" name="Rectángulo 4"/>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31735376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3945377412"/>
              </p:ext>
            </p:extLst>
          </p:nvPr>
        </p:nvGraphicFramePr>
        <p:xfrm>
          <a:off x="606418" y="1260579"/>
          <a:ext cx="11396895" cy="5029200"/>
        </p:xfrm>
        <a:graphic>
          <a:graphicData uri="http://schemas.openxmlformats.org/drawingml/2006/table">
            <a:tbl>
              <a:tblPr firstRow="1" bandRow="1">
                <a:tableStyleId>{93296810-A885-4BE3-A3E7-6D5BEEA58F35}</a:tableStyleId>
              </a:tblPr>
              <a:tblGrid>
                <a:gridCol w="2608385"/>
                <a:gridCol w="4145957"/>
                <a:gridCol w="4642553"/>
              </a:tblGrid>
              <a:tr h="370840">
                <a:tc>
                  <a:txBody>
                    <a:bodyPr/>
                    <a:lstStyle/>
                    <a:p>
                      <a:pPr algn="ctr"/>
                      <a:r>
                        <a:rPr lang="es-MX" sz="2500" dirty="0" smtClean="0"/>
                        <a:t>Estructuras</a:t>
                      </a:r>
                      <a:r>
                        <a:rPr lang="es-MX" sz="2500" baseline="0" dirty="0" smtClean="0"/>
                        <a:t> geológicas</a:t>
                      </a:r>
                      <a:endParaRPr lang="es-MX" sz="2500" dirty="0"/>
                    </a:p>
                  </a:txBody>
                  <a:tcPr/>
                </a:tc>
                <a:tc>
                  <a:txBody>
                    <a:bodyPr/>
                    <a:lstStyle/>
                    <a:p>
                      <a:pPr algn="ctr"/>
                      <a:r>
                        <a:rPr lang="es-MX" sz="2500" dirty="0" smtClean="0"/>
                        <a:t>Factores</a:t>
                      </a:r>
                      <a:r>
                        <a:rPr lang="es-MX" sz="2500" baseline="0" dirty="0" smtClean="0"/>
                        <a:t> característicos</a:t>
                      </a:r>
                      <a:endParaRPr lang="es-MX" sz="2500" dirty="0"/>
                    </a:p>
                  </a:txBody>
                  <a:tcPr/>
                </a:tc>
                <a:tc>
                  <a:txBody>
                    <a:bodyPr/>
                    <a:lstStyle/>
                    <a:p>
                      <a:pPr algn="ctr"/>
                      <a:r>
                        <a:rPr lang="es-MX" sz="2500" dirty="0" smtClean="0"/>
                        <a:t>Problemas geotécnicos</a:t>
                      </a:r>
                      <a:endParaRPr lang="es-MX" sz="2500" dirty="0"/>
                    </a:p>
                  </a:txBody>
                  <a:tcPr/>
                </a:tc>
              </a:tr>
              <a:tr h="370840">
                <a:tc>
                  <a:txBody>
                    <a:bodyPr/>
                    <a:lstStyle/>
                    <a:p>
                      <a:r>
                        <a:rPr lang="es-MX" sz="2500" dirty="0" smtClean="0"/>
                        <a:t>Fallas</a:t>
                      </a:r>
                      <a:r>
                        <a:rPr lang="es-MX" sz="2500" baseline="0" dirty="0" smtClean="0"/>
                        <a:t> y fracturas</a:t>
                      </a:r>
                    </a:p>
                  </a:txBody>
                  <a:tcPr/>
                </a:tc>
                <a:tc>
                  <a:txBody>
                    <a:bodyPr/>
                    <a:lstStyle/>
                    <a:p>
                      <a:pPr marL="285750" indent="-285750">
                        <a:buFontTx/>
                        <a:buChar char="-"/>
                      </a:pPr>
                      <a:r>
                        <a:rPr lang="es-MX" sz="2500" dirty="0" smtClean="0"/>
                        <a:t>Superficies muy continuas; espesor variable.</a:t>
                      </a:r>
                    </a:p>
                  </a:txBody>
                  <a:tcPr/>
                </a:tc>
                <a:tc>
                  <a:txBody>
                    <a:bodyPr/>
                    <a:lstStyle/>
                    <a:p>
                      <a:r>
                        <a:rPr lang="es-MX" sz="2500" dirty="0" smtClean="0"/>
                        <a:t>Roturas, inestabilidades,</a:t>
                      </a:r>
                      <a:r>
                        <a:rPr lang="es-MX" sz="2500" baseline="0" dirty="0" smtClean="0"/>
                        <a:t> acumulación de tensiones, filtraciones y alteraciones.</a:t>
                      </a:r>
                      <a:endParaRPr lang="es-MX" sz="2500" dirty="0"/>
                    </a:p>
                  </a:txBody>
                  <a:tcPr/>
                </a:tc>
              </a:tr>
              <a:tr h="370840">
                <a:tc>
                  <a:txBody>
                    <a:bodyPr/>
                    <a:lstStyle/>
                    <a:p>
                      <a:r>
                        <a:rPr lang="es-MX" sz="2500" dirty="0" smtClean="0"/>
                        <a:t>Planos de estratificación</a:t>
                      </a:r>
                      <a:endParaRPr lang="es-MX" sz="2500" dirty="0"/>
                    </a:p>
                  </a:txBody>
                  <a:tcPr/>
                </a:tc>
                <a:tc>
                  <a:txBody>
                    <a:bodyPr/>
                    <a:lstStyle/>
                    <a:p>
                      <a:pPr marL="285750" indent="-285750">
                        <a:buFontTx/>
                        <a:buChar char="-"/>
                      </a:pPr>
                      <a:r>
                        <a:rPr lang="es-MX" sz="2500" dirty="0" smtClean="0"/>
                        <a:t>Superficies continuas; poca separación.</a:t>
                      </a:r>
                    </a:p>
                  </a:txBody>
                  <a:tcPr/>
                </a:tc>
                <a:tc>
                  <a:txBody>
                    <a:bodyPr/>
                    <a:lstStyle/>
                    <a:p>
                      <a:r>
                        <a:rPr lang="es-MX" sz="2500" dirty="0" smtClean="0"/>
                        <a:t>Roturas, inestabilidades y filtraciones.</a:t>
                      </a:r>
                      <a:endParaRPr lang="es-MX" sz="2500" dirty="0"/>
                    </a:p>
                  </a:txBody>
                  <a:tcPr/>
                </a:tc>
              </a:tr>
              <a:tr h="370840">
                <a:tc>
                  <a:txBody>
                    <a:bodyPr/>
                    <a:lstStyle/>
                    <a:p>
                      <a:r>
                        <a:rPr lang="es-MX" sz="2500" dirty="0" smtClean="0"/>
                        <a:t>Discontinuidades</a:t>
                      </a:r>
                      <a:endParaRPr lang="es-MX" sz="2500" dirty="0"/>
                    </a:p>
                  </a:txBody>
                  <a:tcPr/>
                </a:tc>
                <a:tc>
                  <a:txBody>
                    <a:bodyPr/>
                    <a:lstStyle/>
                    <a:p>
                      <a:pPr marL="285750" indent="-285750">
                        <a:buFontTx/>
                        <a:buChar char="-"/>
                      </a:pPr>
                      <a:r>
                        <a:rPr lang="es-MX" sz="2500" baseline="0" dirty="0" smtClean="0"/>
                        <a:t>Superficies poco continuas, cerradas o poco separadas.</a:t>
                      </a:r>
                    </a:p>
                  </a:txBody>
                  <a:tcPr/>
                </a:tc>
                <a:tc>
                  <a:txBody>
                    <a:bodyPr/>
                    <a:lstStyle/>
                    <a:p>
                      <a:r>
                        <a:rPr lang="es-MX" sz="2500" dirty="0" smtClean="0"/>
                        <a:t>Roturas, inestabilidades,</a:t>
                      </a:r>
                      <a:r>
                        <a:rPr lang="es-MX" sz="2500" baseline="0" dirty="0" smtClean="0"/>
                        <a:t> filtraciones y alteraciones</a:t>
                      </a:r>
                      <a:endParaRPr lang="es-MX" sz="2500" dirty="0"/>
                    </a:p>
                  </a:txBody>
                  <a:tcPr/>
                </a:tc>
              </a:tr>
              <a:tr h="370840">
                <a:tc>
                  <a:txBody>
                    <a:bodyPr/>
                    <a:lstStyle/>
                    <a:p>
                      <a:r>
                        <a:rPr lang="es-MX" sz="2500" dirty="0" smtClean="0"/>
                        <a:t>Pliegues</a:t>
                      </a:r>
                      <a:endParaRPr lang="es-MX" sz="2500" dirty="0"/>
                    </a:p>
                  </a:txBody>
                  <a:tcPr/>
                </a:tc>
                <a:tc>
                  <a:txBody>
                    <a:bodyPr/>
                    <a:lstStyle/>
                    <a:p>
                      <a:r>
                        <a:rPr lang="es-MX" sz="2500" dirty="0" smtClean="0"/>
                        <a:t>- Superficies de gran continuidad.</a:t>
                      </a:r>
                      <a:endParaRPr lang="es-MX" sz="2500" dirty="0"/>
                    </a:p>
                  </a:txBody>
                  <a:tcPr/>
                </a:tc>
                <a:tc>
                  <a:txBody>
                    <a:bodyPr/>
                    <a:lstStyle/>
                    <a:p>
                      <a:r>
                        <a:rPr lang="es-MX" sz="2500" dirty="0" smtClean="0"/>
                        <a:t>Inestabilidad, filtraciones y tensiones condicionadas a la orientación.</a:t>
                      </a:r>
                      <a:endParaRPr lang="es-MX" sz="2500" dirty="0"/>
                    </a:p>
                  </a:txBody>
                  <a:tcPr/>
                </a:tc>
              </a:tr>
            </a:tbl>
          </a:graphicData>
        </a:graphic>
      </p:graphicFrame>
      <p:sp>
        <p:nvSpPr>
          <p:cNvPr id="3" name="CuadroTexto 2"/>
          <p:cNvSpPr txBox="1"/>
          <p:nvPr/>
        </p:nvSpPr>
        <p:spPr>
          <a:xfrm>
            <a:off x="606419" y="318682"/>
            <a:ext cx="9510038" cy="477054"/>
          </a:xfrm>
          <a:prstGeom prst="rect">
            <a:avLst/>
          </a:prstGeom>
          <a:noFill/>
        </p:spPr>
        <p:txBody>
          <a:bodyPr wrap="square" rtlCol="0">
            <a:spAutoFit/>
          </a:bodyPr>
          <a:lstStyle/>
          <a:p>
            <a:pPr algn="just"/>
            <a:r>
              <a:rPr lang="es-MX" sz="2500" b="1" dirty="0" smtClean="0">
                <a:solidFill>
                  <a:schemeClr val="accent6"/>
                </a:solidFill>
              </a:rPr>
              <a:t>Estructuras geológicas  y problemas geotécnicos</a:t>
            </a:r>
            <a:endParaRPr lang="es-MX" sz="2500" b="1" dirty="0">
              <a:solidFill>
                <a:schemeClr val="accent6"/>
              </a:solidFill>
            </a:endParaRPr>
          </a:p>
        </p:txBody>
      </p:sp>
      <p:sp>
        <p:nvSpPr>
          <p:cNvPr id="4" name="Rectángulo 3"/>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13887161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2656920839"/>
              </p:ext>
            </p:extLst>
          </p:nvPr>
        </p:nvGraphicFramePr>
        <p:xfrm>
          <a:off x="214312" y="1711235"/>
          <a:ext cx="11685767" cy="4028440"/>
        </p:xfrm>
        <a:graphic>
          <a:graphicData uri="http://schemas.openxmlformats.org/drawingml/2006/table">
            <a:tbl>
              <a:tblPr firstRow="1" bandRow="1">
                <a:tableStyleId>{93296810-A885-4BE3-A3E7-6D5BEEA58F35}</a:tableStyleId>
              </a:tblPr>
              <a:tblGrid>
                <a:gridCol w="2310716"/>
                <a:gridCol w="4831500"/>
                <a:gridCol w="4543551"/>
              </a:tblGrid>
              <a:tr h="370840">
                <a:tc>
                  <a:txBody>
                    <a:bodyPr/>
                    <a:lstStyle/>
                    <a:p>
                      <a:pPr algn="ctr"/>
                      <a:r>
                        <a:rPr lang="es-MX" dirty="0" smtClean="0">
                          <a:solidFill>
                            <a:sysClr val="windowText" lastClr="000000"/>
                          </a:solidFill>
                        </a:rPr>
                        <a:t>Procesos geológicos</a:t>
                      </a:r>
                      <a:r>
                        <a:rPr lang="es-MX" baseline="0" dirty="0" smtClean="0">
                          <a:solidFill>
                            <a:sysClr val="windowText" lastClr="000000"/>
                          </a:solidFill>
                        </a:rPr>
                        <a:t> en relación al agua</a:t>
                      </a:r>
                      <a:endParaRPr lang="es-MX" dirty="0">
                        <a:solidFill>
                          <a:sysClr val="windowText" lastClr="000000"/>
                        </a:solidFill>
                      </a:endParaRPr>
                    </a:p>
                  </a:txBody>
                  <a:tcPr/>
                </a:tc>
                <a:tc>
                  <a:txBody>
                    <a:bodyPr/>
                    <a:lstStyle/>
                    <a:p>
                      <a:pPr algn="ctr"/>
                      <a:r>
                        <a:rPr lang="es-MX" dirty="0" smtClean="0">
                          <a:solidFill>
                            <a:sysClr val="windowText" lastClr="000000"/>
                          </a:solidFill>
                        </a:rPr>
                        <a:t>Efectos</a:t>
                      </a:r>
                      <a:r>
                        <a:rPr lang="es-MX" baseline="0" dirty="0" smtClean="0">
                          <a:solidFill>
                            <a:sysClr val="windowText" lastClr="000000"/>
                          </a:solidFill>
                        </a:rPr>
                        <a:t> sobre materiales</a:t>
                      </a:r>
                      <a:endParaRPr lang="es-MX" dirty="0">
                        <a:solidFill>
                          <a:sysClr val="windowText" lastClr="000000"/>
                        </a:solidFill>
                      </a:endParaRPr>
                    </a:p>
                  </a:txBody>
                  <a:tcPr/>
                </a:tc>
                <a:tc>
                  <a:txBody>
                    <a:bodyPr/>
                    <a:lstStyle/>
                    <a:p>
                      <a:pPr algn="ctr"/>
                      <a:r>
                        <a:rPr lang="es-MX" dirty="0" smtClean="0">
                          <a:solidFill>
                            <a:sysClr val="windowText" lastClr="000000"/>
                          </a:solidFill>
                        </a:rPr>
                        <a:t>Problemas geotécnicos</a:t>
                      </a:r>
                      <a:endParaRPr lang="es-MX" dirty="0">
                        <a:solidFill>
                          <a:sysClr val="windowText" lastClr="000000"/>
                        </a:solidFill>
                      </a:endParaRPr>
                    </a:p>
                  </a:txBody>
                  <a:tcPr/>
                </a:tc>
              </a:tr>
              <a:tr h="370840">
                <a:tc>
                  <a:txBody>
                    <a:bodyPr/>
                    <a:lstStyle/>
                    <a:p>
                      <a:r>
                        <a:rPr lang="es-MX" dirty="0" smtClean="0"/>
                        <a:t>Disolución</a:t>
                      </a:r>
                      <a:endParaRPr lang="es-MX" dirty="0"/>
                    </a:p>
                  </a:txBody>
                  <a:tcPr/>
                </a:tc>
                <a:tc>
                  <a:txBody>
                    <a:bodyPr/>
                    <a:lstStyle/>
                    <a:p>
                      <a:pPr marL="285750" indent="-285750">
                        <a:buFontTx/>
                        <a:buChar char="-"/>
                      </a:pPr>
                      <a:r>
                        <a:rPr lang="es-MX" dirty="0" smtClean="0"/>
                        <a:t>Pérdida de material en rocas y suelos solubles.</a:t>
                      </a:r>
                    </a:p>
                  </a:txBody>
                  <a:tcPr/>
                </a:tc>
                <a:tc>
                  <a:txBody>
                    <a:bodyPr/>
                    <a:lstStyle/>
                    <a:p>
                      <a:pPr marL="285750" indent="-285750">
                        <a:buFontTx/>
                        <a:buChar char="-"/>
                      </a:pPr>
                      <a:r>
                        <a:rPr lang="es-MX" dirty="0" smtClean="0"/>
                        <a:t>Cavidades.</a:t>
                      </a:r>
                    </a:p>
                    <a:p>
                      <a:pPr marL="285750" indent="-285750">
                        <a:buFontTx/>
                        <a:buChar char="-"/>
                      </a:pPr>
                      <a:r>
                        <a:rPr lang="es-MX" dirty="0" smtClean="0"/>
                        <a:t>Hundimientos.</a:t>
                      </a:r>
                    </a:p>
                    <a:p>
                      <a:pPr marL="285750" indent="-285750">
                        <a:buFontTx/>
                        <a:buChar char="-"/>
                      </a:pPr>
                      <a:r>
                        <a:rPr lang="es-MX" dirty="0" smtClean="0"/>
                        <a:t>Colapsos.</a:t>
                      </a:r>
                      <a:endParaRPr lang="es-MX" dirty="0"/>
                    </a:p>
                  </a:txBody>
                  <a:tcPr/>
                </a:tc>
              </a:tr>
              <a:tr h="370840">
                <a:tc>
                  <a:txBody>
                    <a:bodyPr/>
                    <a:lstStyle/>
                    <a:p>
                      <a:r>
                        <a:rPr lang="es-MX" dirty="0" smtClean="0"/>
                        <a:t>Erosión-arrastre</a:t>
                      </a:r>
                      <a:endParaRPr lang="es-MX" dirty="0"/>
                    </a:p>
                  </a:txBody>
                  <a:tcPr/>
                </a:tc>
                <a:tc>
                  <a:txBody>
                    <a:bodyPr/>
                    <a:lstStyle/>
                    <a:p>
                      <a:pPr marL="285750" indent="-285750">
                        <a:buFontTx/>
                        <a:buChar char="-"/>
                      </a:pPr>
                      <a:r>
                        <a:rPr lang="es-MX" dirty="0" smtClean="0"/>
                        <a:t>Pérdida de material y lavado.</a:t>
                      </a:r>
                    </a:p>
                    <a:p>
                      <a:pPr marL="285750" indent="-285750">
                        <a:buFontTx/>
                        <a:buChar char="-"/>
                      </a:pPr>
                      <a:r>
                        <a:rPr lang="es-MX" dirty="0" smtClean="0"/>
                        <a:t>Erosión interna.</a:t>
                      </a:r>
                    </a:p>
                    <a:p>
                      <a:pPr marL="285750" indent="-285750">
                        <a:buFontTx/>
                        <a:buChar char="-"/>
                      </a:pPr>
                      <a:r>
                        <a:rPr lang="es-MX" dirty="0" err="1" smtClean="0"/>
                        <a:t>Acarcavamientos</a:t>
                      </a:r>
                      <a:r>
                        <a:rPr lang="es-MX" dirty="0" smtClean="0"/>
                        <a:t>.</a:t>
                      </a:r>
                      <a:endParaRPr lang="es-MX" dirty="0"/>
                    </a:p>
                  </a:txBody>
                  <a:tcPr/>
                </a:tc>
                <a:tc>
                  <a:txBody>
                    <a:bodyPr/>
                    <a:lstStyle/>
                    <a:p>
                      <a:pPr marL="285750" indent="-285750">
                        <a:buFontTx/>
                        <a:buChar char="-"/>
                      </a:pPr>
                      <a:r>
                        <a:rPr lang="es-MX" baseline="0" dirty="0" smtClean="0"/>
                        <a:t>Hundimientos y colapsos.</a:t>
                      </a:r>
                    </a:p>
                    <a:p>
                      <a:pPr marL="285750" indent="-285750">
                        <a:buFontTx/>
                        <a:buChar char="-"/>
                      </a:pPr>
                      <a:r>
                        <a:rPr lang="es-MX" baseline="0" dirty="0" smtClean="0"/>
                        <a:t>Asientos.</a:t>
                      </a:r>
                    </a:p>
                    <a:p>
                      <a:pPr marL="285750" indent="-285750">
                        <a:buFontTx/>
                        <a:buChar char="-"/>
                      </a:pPr>
                      <a:r>
                        <a:rPr lang="es-MX" baseline="0" dirty="0" err="1" smtClean="0"/>
                        <a:t>Sifonamientos</a:t>
                      </a:r>
                      <a:r>
                        <a:rPr lang="es-MX" baseline="0" dirty="0" smtClean="0"/>
                        <a:t> y socavaciones.</a:t>
                      </a:r>
                    </a:p>
                    <a:p>
                      <a:pPr marL="285750" indent="-285750">
                        <a:buFontTx/>
                        <a:buChar char="-"/>
                      </a:pPr>
                      <a:r>
                        <a:rPr lang="es-MX" baseline="0" dirty="0" smtClean="0"/>
                        <a:t>Aterramientos.</a:t>
                      </a:r>
                    </a:p>
                  </a:txBody>
                  <a:tcPr/>
                </a:tc>
              </a:tr>
              <a:tr h="370840">
                <a:tc>
                  <a:txBody>
                    <a:bodyPr/>
                    <a:lstStyle/>
                    <a:p>
                      <a:r>
                        <a:rPr lang="es-MX" dirty="0" smtClean="0"/>
                        <a:t>Reacciones químicas</a:t>
                      </a:r>
                      <a:endParaRPr lang="es-MX" dirty="0"/>
                    </a:p>
                  </a:txBody>
                  <a:tcPr/>
                </a:tc>
                <a:tc>
                  <a:txBody>
                    <a:bodyPr/>
                    <a:lstStyle/>
                    <a:p>
                      <a:pPr marL="285750" indent="-285750">
                        <a:buFontTx/>
                        <a:buChar char="-"/>
                      </a:pPr>
                      <a:r>
                        <a:rPr lang="es-MX" dirty="0" smtClean="0"/>
                        <a:t>Cambios en la composición</a:t>
                      </a:r>
                      <a:r>
                        <a:rPr lang="es-MX" baseline="0" dirty="0" smtClean="0"/>
                        <a:t> química.</a:t>
                      </a:r>
                    </a:p>
                  </a:txBody>
                  <a:tcPr/>
                </a:tc>
                <a:tc>
                  <a:txBody>
                    <a:bodyPr/>
                    <a:lstStyle/>
                    <a:p>
                      <a:pPr marL="285750" indent="-285750">
                        <a:buFontTx/>
                        <a:buChar char="-"/>
                      </a:pPr>
                      <a:r>
                        <a:rPr lang="es-MX" dirty="0" smtClean="0"/>
                        <a:t>Ataque a cementos,</a:t>
                      </a:r>
                      <a:r>
                        <a:rPr lang="es-MX" baseline="0" dirty="0" smtClean="0"/>
                        <a:t> áridos, metales y rocas.</a:t>
                      </a:r>
                    </a:p>
                  </a:txBody>
                  <a:tcPr/>
                </a:tc>
              </a:tr>
              <a:tr h="370840">
                <a:tc>
                  <a:txBody>
                    <a:bodyPr/>
                    <a:lstStyle/>
                    <a:p>
                      <a:r>
                        <a:rPr lang="es-MX" dirty="0" smtClean="0"/>
                        <a:t>Alteraciones</a:t>
                      </a:r>
                      <a:endParaRPr lang="es-MX" dirty="0"/>
                    </a:p>
                  </a:txBody>
                  <a:tcPr/>
                </a:tc>
                <a:tc>
                  <a:txBody>
                    <a:bodyPr/>
                    <a:lstStyle/>
                    <a:p>
                      <a:r>
                        <a:rPr lang="es-MX" dirty="0" smtClean="0"/>
                        <a:t>- Cambio de</a:t>
                      </a:r>
                      <a:r>
                        <a:rPr lang="es-MX" baseline="0" dirty="0" smtClean="0"/>
                        <a:t> propiedades físicas y químicas.</a:t>
                      </a:r>
                      <a:endParaRPr lang="es-MX" dirty="0"/>
                    </a:p>
                  </a:txBody>
                  <a:tcPr/>
                </a:tc>
                <a:tc>
                  <a:txBody>
                    <a:bodyPr/>
                    <a:lstStyle/>
                    <a:p>
                      <a:pPr marL="285750" indent="-285750">
                        <a:buFontTx/>
                        <a:buChar char="-"/>
                      </a:pPr>
                      <a:r>
                        <a:rPr lang="es-MX" dirty="0" smtClean="0"/>
                        <a:t>Pérdida</a:t>
                      </a:r>
                      <a:r>
                        <a:rPr lang="es-MX" baseline="0" dirty="0" smtClean="0"/>
                        <a:t> de resistencia.</a:t>
                      </a:r>
                    </a:p>
                    <a:p>
                      <a:pPr marL="285750" indent="-285750">
                        <a:buFontTx/>
                        <a:buChar char="-"/>
                      </a:pPr>
                      <a:r>
                        <a:rPr lang="es-MX" baseline="0" dirty="0" smtClean="0"/>
                        <a:t>Aumento de la </a:t>
                      </a:r>
                      <a:r>
                        <a:rPr lang="es-MX" baseline="0" dirty="0" err="1" smtClean="0"/>
                        <a:t>deformabilidad</a:t>
                      </a:r>
                      <a:r>
                        <a:rPr lang="es-MX" baseline="0" dirty="0" smtClean="0"/>
                        <a:t> y permeabilidad.</a:t>
                      </a:r>
                      <a:endParaRPr lang="es-MX" dirty="0"/>
                    </a:p>
                  </a:txBody>
                  <a:tcPr/>
                </a:tc>
              </a:tr>
            </a:tbl>
          </a:graphicData>
        </a:graphic>
      </p:graphicFrame>
      <p:sp>
        <p:nvSpPr>
          <p:cNvPr id="3" name="CuadroTexto 2"/>
          <p:cNvSpPr txBox="1"/>
          <p:nvPr/>
        </p:nvSpPr>
        <p:spPr>
          <a:xfrm>
            <a:off x="214312" y="560588"/>
            <a:ext cx="11571287" cy="477054"/>
          </a:xfrm>
          <a:prstGeom prst="rect">
            <a:avLst/>
          </a:prstGeom>
          <a:noFill/>
        </p:spPr>
        <p:txBody>
          <a:bodyPr wrap="square" rtlCol="0">
            <a:spAutoFit/>
          </a:bodyPr>
          <a:lstStyle/>
          <a:p>
            <a:r>
              <a:rPr lang="es-MX" sz="2500" b="1" dirty="0" smtClean="0">
                <a:solidFill>
                  <a:schemeClr val="accent6"/>
                </a:solidFill>
              </a:rPr>
              <a:t>Efectos de los procesos geológicos relacionados con el agua y su incidencia geotécnica.</a:t>
            </a:r>
            <a:endParaRPr lang="es-MX" sz="2500" b="1" dirty="0">
              <a:solidFill>
                <a:schemeClr val="accent6"/>
              </a:solidFill>
            </a:endParaRPr>
          </a:p>
        </p:txBody>
      </p:sp>
      <p:sp>
        <p:nvSpPr>
          <p:cNvPr id="4" name="Rectángulo 3"/>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19574170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594444" y="316478"/>
            <a:ext cx="10624457" cy="1754326"/>
          </a:xfrm>
          <a:prstGeom prst="rect">
            <a:avLst/>
          </a:prstGeom>
          <a:noFill/>
        </p:spPr>
        <p:txBody>
          <a:bodyPr wrap="square" rtlCol="0">
            <a:spAutoFit/>
          </a:bodyPr>
          <a:lstStyle/>
          <a:p>
            <a:pPr algn="just"/>
            <a:r>
              <a:rPr lang="es-MX" sz="2700" dirty="0" smtClean="0"/>
              <a:t>La </a:t>
            </a:r>
            <a:r>
              <a:rPr lang="es-MX" sz="2700" b="1" dirty="0" smtClean="0"/>
              <a:t>resistencia a compresión simple </a:t>
            </a:r>
            <a:r>
              <a:rPr lang="es-MX" sz="2700" dirty="0" smtClean="0"/>
              <a:t>es la propiedad más frecuentemente medida en las rocas, y en base a su valor se establecen clasificaciones en mecánica de rocas. En el cuadro siguiente se incluyen diferentes clasificaciones basadas en este parámetro.</a:t>
            </a:r>
            <a:endParaRPr lang="es-MX" sz="2700" dirty="0"/>
          </a:p>
        </p:txBody>
      </p:sp>
      <p:pic>
        <p:nvPicPr>
          <p:cNvPr id="4" name="Imagen 3"/>
          <p:cNvPicPr>
            <a:picLocks noChangeAspect="1"/>
          </p:cNvPicPr>
          <p:nvPr/>
        </p:nvPicPr>
        <p:blipFill>
          <a:blip r:embed="rId2"/>
          <a:stretch>
            <a:fillRect/>
          </a:stretch>
        </p:blipFill>
        <p:spPr>
          <a:xfrm>
            <a:off x="4153859" y="2070804"/>
            <a:ext cx="4465706" cy="4740237"/>
          </a:xfrm>
          <a:prstGeom prst="rect">
            <a:avLst/>
          </a:prstGeom>
        </p:spPr>
      </p:pic>
      <p:sp>
        <p:nvSpPr>
          <p:cNvPr id="5" name="Rectángulo 4"/>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19228103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1533630" y="750984"/>
            <a:ext cx="8401616" cy="1692771"/>
          </a:xfrm>
          <a:prstGeom prst="rect">
            <a:avLst/>
          </a:prstGeom>
          <a:noFill/>
        </p:spPr>
        <p:txBody>
          <a:bodyPr wrap="square" rtlCol="0">
            <a:spAutoFit/>
          </a:bodyPr>
          <a:lstStyle/>
          <a:p>
            <a:pPr algn="just"/>
            <a:r>
              <a:rPr lang="es-ES" sz="2600" dirty="0" smtClean="0"/>
              <a:t>La resistencia a la compresión simple o resistencia </a:t>
            </a:r>
            <a:r>
              <a:rPr lang="es-ES" sz="2600" dirty="0" err="1" smtClean="0"/>
              <a:t>uniaxial</a:t>
            </a:r>
            <a:r>
              <a:rPr lang="es-ES" sz="2600" dirty="0" smtClean="0"/>
              <a:t> es el máximo esfuerzo que soporta la roca sometida a compresión </a:t>
            </a:r>
            <a:r>
              <a:rPr lang="es-ES" sz="2600" dirty="0" err="1" smtClean="0"/>
              <a:t>uniaxial</a:t>
            </a:r>
            <a:r>
              <a:rPr lang="es-ES" sz="2600" dirty="0" smtClean="0"/>
              <a:t>, determinada sobre una probeta cilíndrica sin confinar en el laboratorio, y viene dada por:</a:t>
            </a:r>
            <a:endParaRPr lang="es-MX" sz="2600" dirty="0"/>
          </a:p>
        </p:txBody>
      </p:sp>
      <p:sp>
        <p:nvSpPr>
          <p:cNvPr id="6" name="CuadroTexto 5"/>
          <p:cNvSpPr txBox="1"/>
          <p:nvPr/>
        </p:nvSpPr>
        <p:spPr>
          <a:xfrm>
            <a:off x="4180171" y="2926677"/>
            <a:ext cx="1155766" cy="492443"/>
          </a:xfrm>
          <a:prstGeom prst="rect">
            <a:avLst/>
          </a:prstGeom>
          <a:noFill/>
        </p:spPr>
        <p:txBody>
          <a:bodyPr wrap="none" rtlCol="0">
            <a:spAutoFit/>
          </a:bodyPr>
          <a:lstStyle/>
          <a:p>
            <a:r>
              <a:rPr lang="el-GR" sz="2600" dirty="0" smtClean="0"/>
              <a:t>σ</a:t>
            </a:r>
            <a:r>
              <a:rPr lang="es-ES" sz="1500" dirty="0" smtClean="0"/>
              <a:t>c</a:t>
            </a:r>
            <a:r>
              <a:rPr lang="es-ES" sz="2600" dirty="0" smtClean="0"/>
              <a:t>=</a:t>
            </a:r>
            <a:r>
              <a:rPr lang="es-ES" sz="2600" dirty="0" err="1" smtClean="0"/>
              <a:t>F</a:t>
            </a:r>
            <a:r>
              <a:rPr lang="es-ES" sz="1500" dirty="0" err="1" smtClean="0"/>
              <a:t>c</a:t>
            </a:r>
            <a:r>
              <a:rPr lang="es-ES" sz="2600" dirty="0" smtClean="0"/>
              <a:t>/A</a:t>
            </a:r>
            <a:endParaRPr lang="es-MX" sz="2600" dirty="0"/>
          </a:p>
        </p:txBody>
      </p:sp>
      <p:sp>
        <p:nvSpPr>
          <p:cNvPr id="7" name="CuadroTexto 6"/>
          <p:cNvSpPr txBox="1"/>
          <p:nvPr/>
        </p:nvSpPr>
        <p:spPr>
          <a:xfrm>
            <a:off x="3149525" y="3902042"/>
            <a:ext cx="4372824" cy="861774"/>
          </a:xfrm>
          <a:prstGeom prst="rect">
            <a:avLst/>
          </a:prstGeom>
          <a:noFill/>
        </p:spPr>
        <p:txBody>
          <a:bodyPr wrap="square" rtlCol="0">
            <a:spAutoFit/>
          </a:bodyPr>
          <a:lstStyle/>
          <a:p>
            <a:r>
              <a:rPr lang="el-GR" sz="2400" dirty="0" smtClean="0"/>
              <a:t>σ</a:t>
            </a:r>
            <a:r>
              <a:rPr lang="es-ES" sz="1400" dirty="0" smtClean="0"/>
              <a:t>c</a:t>
            </a:r>
            <a:r>
              <a:rPr lang="es-ES" sz="2600" dirty="0" smtClean="0"/>
              <a:t> </a:t>
            </a:r>
            <a:r>
              <a:rPr lang="es-ES" sz="2400" dirty="0" smtClean="0"/>
              <a:t>:</a:t>
            </a:r>
            <a:r>
              <a:rPr lang="es-ES" sz="2600" dirty="0" smtClean="0"/>
              <a:t>  </a:t>
            </a:r>
            <a:r>
              <a:rPr lang="es-ES" sz="2400" dirty="0" smtClean="0"/>
              <a:t>Fuerza compresiva aplicada</a:t>
            </a:r>
          </a:p>
          <a:p>
            <a:r>
              <a:rPr lang="es-ES" sz="2400" dirty="0" smtClean="0"/>
              <a:t>A: Área de aplicación</a:t>
            </a:r>
            <a:endParaRPr lang="es-MX" sz="2400" dirty="0"/>
          </a:p>
        </p:txBody>
      </p:sp>
      <p:sp>
        <p:nvSpPr>
          <p:cNvPr id="8" name="Rectángulo 7"/>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1912519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912" y="1003673"/>
            <a:ext cx="5461000" cy="5549900"/>
          </a:xfrm>
          <a:prstGeom prst="rect">
            <a:avLst/>
          </a:prstGeom>
        </p:spPr>
      </p:pic>
      <p:sp>
        <p:nvSpPr>
          <p:cNvPr id="5" name="Rectángulo 4"/>
          <p:cNvSpPr/>
          <p:nvPr/>
        </p:nvSpPr>
        <p:spPr>
          <a:xfrm>
            <a:off x="1595716" y="936438"/>
            <a:ext cx="6096000" cy="369332"/>
          </a:xfrm>
          <a:prstGeom prst="rect">
            <a:avLst/>
          </a:prstGeom>
        </p:spPr>
        <p:txBody>
          <a:bodyPr>
            <a:spAutoFit/>
          </a:bodyPr>
          <a:lstStyle/>
          <a:p>
            <a:r>
              <a:rPr lang="es-MX" dirty="0"/>
              <a:t>Prensa </a:t>
            </a:r>
            <a:r>
              <a:rPr lang="es-MX" dirty="0" smtClean="0"/>
              <a:t>electromecánica</a:t>
            </a:r>
            <a:endParaRPr lang="es-MX" dirty="0"/>
          </a:p>
        </p:txBody>
      </p:sp>
      <p:sp>
        <p:nvSpPr>
          <p:cNvPr id="7" name="CuadroTexto 6"/>
          <p:cNvSpPr txBox="1"/>
          <p:nvPr/>
        </p:nvSpPr>
        <p:spPr>
          <a:xfrm>
            <a:off x="6024282" y="1680882"/>
            <a:ext cx="6064624" cy="2677656"/>
          </a:xfrm>
          <a:prstGeom prst="rect">
            <a:avLst/>
          </a:prstGeom>
          <a:noFill/>
        </p:spPr>
        <p:txBody>
          <a:bodyPr wrap="square" rtlCol="0">
            <a:spAutoFit/>
          </a:bodyPr>
          <a:lstStyle/>
          <a:p>
            <a:r>
              <a:rPr lang="es-ES" sz="2500" b="1" dirty="0" smtClean="0"/>
              <a:t>Reconocimiento del Instrumento</a:t>
            </a:r>
          </a:p>
          <a:p>
            <a:pPr marL="342900" indent="-342900">
              <a:buFont typeface="Wingdings" panose="05000000000000000000" pitchFamily="2" charset="2"/>
              <a:buChar char="v"/>
            </a:pPr>
            <a:r>
              <a:rPr lang="es-ES" sz="2500" dirty="0" smtClean="0"/>
              <a:t>Se indican lecturas relacionadas con Normas Mexicanas. </a:t>
            </a:r>
          </a:p>
          <a:p>
            <a:pPr marL="342900" indent="-342900">
              <a:buFont typeface="Wingdings" panose="05000000000000000000" pitchFamily="2" charset="2"/>
              <a:buChar char="v"/>
            </a:pPr>
            <a:r>
              <a:rPr lang="es-ES" sz="2500" dirty="0" smtClean="0"/>
              <a:t>Posteriormente se visita laboratorio de materiales de la Facultad de Ingeniería (UAEM).</a:t>
            </a:r>
          </a:p>
          <a:p>
            <a:endParaRPr lang="es-MX" dirty="0"/>
          </a:p>
        </p:txBody>
      </p:sp>
      <p:sp>
        <p:nvSpPr>
          <p:cNvPr id="6" name="Rectángulo 5"/>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42107382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2077491401"/>
              </p:ext>
            </p:extLst>
          </p:nvPr>
        </p:nvGraphicFramePr>
        <p:xfrm>
          <a:off x="477635" y="634579"/>
          <a:ext cx="11512596" cy="6213792"/>
        </p:xfrm>
        <a:graphic>
          <a:graphicData uri="http://schemas.openxmlformats.org/drawingml/2006/table">
            <a:tbl>
              <a:tblPr firstRow="1">
                <a:tableStyleId>{93296810-A885-4BE3-A3E7-6D5BEEA58F35}</a:tableStyleId>
              </a:tblPr>
              <a:tblGrid>
                <a:gridCol w="1587011"/>
                <a:gridCol w="1837653"/>
                <a:gridCol w="1957588"/>
                <a:gridCol w="2076690"/>
                <a:gridCol w="4053654"/>
              </a:tblGrid>
              <a:tr h="984733">
                <a:tc>
                  <a:txBody>
                    <a:bodyPr/>
                    <a:lstStyle/>
                    <a:p>
                      <a:pPr algn="ctr"/>
                      <a:r>
                        <a:rPr lang="es-MX" dirty="0" smtClean="0">
                          <a:solidFill>
                            <a:schemeClr val="tx1"/>
                          </a:solidFill>
                        </a:rPr>
                        <a:t>Resistencia a la compresión</a:t>
                      </a:r>
                      <a:r>
                        <a:rPr lang="es-MX" baseline="0" dirty="0" smtClean="0">
                          <a:solidFill>
                            <a:schemeClr val="tx1"/>
                          </a:solidFill>
                        </a:rPr>
                        <a:t> simple (</a:t>
                      </a:r>
                      <a:r>
                        <a:rPr lang="es-MX" baseline="0" dirty="0" err="1" smtClean="0">
                          <a:solidFill>
                            <a:schemeClr val="tx1"/>
                          </a:solidFill>
                        </a:rPr>
                        <a:t>MPa</a:t>
                      </a:r>
                      <a:r>
                        <a:rPr lang="es-MX" baseline="0" dirty="0" smtClean="0">
                          <a:solidFill>
                            <a:schemeClr val="tx1"/>
                          </a:solidFill>
                        </a:rPr>
                        <a:t>)</a:t>
                      </a:r>
                      <a:endParaRPr lang="es-MX"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dirty="0" smtClean="0">
                          <a:solidFill>
                            <a:schemeClr val="tx1"/>
                          </a:solidFill>
                        </a:rPr>
                        <a:t>ISRM</a:t>
                      </a:r>
                    </a:p>
                    <a:p>
                      <a:pPr algn="ctr"/>
                      <a:r>
                        <a:rPr lang="es-MX" dirty="0" smtClean="0">
                          <a:solidFill>
                            <a:schemeClr val="tx1"/>
                          </a:solidFill>
                        </a:rPr>
                        <a:t>(1981)</a:t>
                      </a:r>
                      <a:endParaRPr lang="es-MX"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dirty="0" smtClean="0">
                          <a:solidFill>
                            <a:schemeClr val="tx1"/>
                          </a:solidFill>
                        </a:rPr>
                        <a:t>Geological </a:t>
                      </a:r>
                      <a:r>
                        <a:rPr lang="es-MX" dirty="0" err="1" smtClean="0">
                          <a:solidFill>
                            <a:schemeClr val="tx1"/>
                          </a:solidFill>
                        </a:rPr>
                        <a:t>Society</a:t>
                      </a:r>
                      <a:r>
                        <a:rPr lang="es-MX" dirty="0" smtClean="0">
                          <a:solidFill>
                            <a:schemeClr val="tx1"/>
                          </a:solidFill>
                        </a:rPr>
                        <a:t> of London (170)</a:t>
                      </a:r>
                      <a:endParaRPr lang="es-MX"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dirty="0" err="1" smtClean="0">
                          <a:solidFill>
                            <a:schemeClr val="tx1"/>
                          </a:solidFill>
                        </a:rPr>
                        <a:t>Beniawsky</a:t>
                      </a:r>
                      <a:endParaRPr lang="es-MX" dirty="0" smtClean="0">
                        <a:solidFill>
                          <a:schemeClr val="tx1"/>
                        </a:solidFill>
                      </a:endParaRPr>
                    </a:p>
                    <a:p>
                      <a:pPr algn="ctr"/>
                      <a:r>
                        <a:rPr lang="es-MX" dirty="0" smtClean="0">
                          <a:solidFill>
                            <a:schemeClr val="tx1"/>
                          </a:solidFill>
                        </a:rPr>
                        <a:t>(1973)</a:t>
                      </a:r>
                      <a:endParaRPr lang="es-MX"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dirty="0" smtClean="0">
                          <a:solidFill>
                            <a:schemeClr val="tx1"/>
                          </a:solidFill>
                        </a:rPr>
                        <a:t>Ejemplos</a:t>
                      </a:r>
                      <a:endParaRPr lang="es-MX"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8713">
                <a:tc>
                  <a:txBody>
                    <a:bodyPr/>
                    <a:lstStyle/>
                    <a:p>
                      <a:r>
                        <a:rPr lang="es-MX" dirty="0" smtClean="0"/>
                        <a:t>&lt;1</a:t>
                      </a:r>
                      <a:endParaRPr lang="es-MX"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MX"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88190">
                <a:tc>
                  <a:txBody>
                    <a:bodyPr/>
                    <a:lstStyle/>
                    <a:p>
                      <a:r>
                        <a:rPr lang="es-MX" dirty="0" smtClean="0"/>
                        <a:t>1-5</a:t>
                      </a:r>
                      <a:endParaRPr lang="es-MX"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dirty="0" smtClean="0"/>
                        <a:t>Muy blanda</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dirty="0" smtClean="0"/>
                        <a:t>Blanda</a:t>
                      </a:r>
                    </a:p>
                    <a:p>
                      <a:pPr algn="ctr"/>
                      <a:r>
                        <a:rPr lang="es-MX" dirty="0" smtClean="0"/>
                        <a:t>&gt;1.25</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88190">
                <a:tc>
                  <a:txBody>
                    <a:bodyPr/>
                    <a:lstStyle/>
                    <a:p>
                      <a:r>
                        <a:rPr lang="es-MX" dirty="0" smtClean="0"/>
                        <a:t>5-12.5</a:t>
                      </a:r>
                      <a:endParaRPr lang="es-MX"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dirty="0" smtClean="0"/>
                        <a:t>Moderadamente blanda</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8713">
                <a:tc>
                  <a:txBody>
                    <a:bodyPr/>
                    <a:lstStyle/>
                    <a:p>
                      <a:r>
                        <a:rPr lang="es-MX" dirty="0" smtClean="0"/>
                        <a:t>12.5-25</a:t>
                      </a:r>
                      <a:endParaRPr lang="es-MX"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88190">
                <a:tc>
                  <a:txBody>
                    <a:bodyPr/>
                    <a:lstStyle/>
                    <a:p>
                      <a:r>
                        <a:rPr lang="es-MX" dirty="0" smtClean="0"/>
                        <a:t>25-50</a:t>
                      </a:r>
                      <a:endParaRPr lang="es-MX"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dirty="0" smtClean="0"/>
                        <a:t>Moderadamente dura</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dirty="0" smtClean="0"/>
                        <a:t>Baja</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dirty="0" smtClean="0"/>
                        <a:t>Esquisto,</a:t>
                      </a:r>
                      <a:r>
                        <a:rPr lang="es-MX" baseline="0" dirty="0" smtClean="0"/>
                        <a:t> pizarra</a:t>
                      </a:r>
                      <a:endParaRPr lang="es-MX"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8713">
                <a:tc>
                  <a:txBody>
                    <a:bodyPr/>
                    <a:lstStyle/>
                    <a:p>
                      <a:r>
                        <a:rPr lang="es-MX" dirty="0" smtClean="0"/>
                        <a:t>50-100</a:t>
                      </a:r>
                      <a:endParaRPr lang="es-MX"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dirty="0" smtClean="0"/>
                        <a:t>Dura</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dirty="0" smtClean="0"/>
                        <a:t>Dura</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dirty="0" smtClean="0"/>
                        <a:t>Media</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smtClean="0"/>
                        <a:t>Rocas metamórficas </a:t>
                      </a:r>
                      <a:r>
                        <a:rPr lang="es-MX" dirty="0" err="1" smtClean="0"/>
                        <a:t>equistosas</a:t>
                      </a:r>
                      <a:r>
                        <a:rPr lang="es-MX" dirty="0" smtClean="0"/>
                        <a:t>, mármol, granito, </a:t>
                      </a:r>
                      <a:r>
                        <a:rPr lang="es-MX" dirty="0" err="1" smtClean="0"/>
                        <a:t>gneiss</a:t>
                      </a:r>
                      <a:r>
                        <a:rPr lang="es-MX" dirty="0" smtClean="0"/>
                        <a:t>, arenisca, caliza</a:t>
                      </a:r>
                      <a:r>
                        <a:rPr lang="es-MX" baseline="0" dirty="0" smtClean="0"/>
                        <a:t> porosa</a:t>
                      </a:r>
                      <a:endParaRPr lang="es-MX"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8713">
                <a:tc>
                  <a:txBody>
                    <a:bodyPr/>
                    <a:lstStyle/>
                    <a:p>
                      <a:r>
                        <a:rPr lang="es-MX" dirty="0" smtClean="0"/>
                        <a:t>100-200</a:t>
                      </a:r>
                      <a:endParaRPr lang="es-MX"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dirty="0" smtClean="0"/>
                        <a:t>Muy dura</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dirty="0" smtClean="0"/>
                        <a:t>Alta</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smtClean="0"/>
                        <a:t>Rocas ígneas y</a:t>
                      </a:r>
                      <a:r>
                        <a:rPr lang="es-MX" baseline="0" dirty="0" smtClean="0"/>
                        <a:t> metamórficas duras, arenisca muy cementada, caliza, dolomía</a:t>
                      </a:r>
                      <a:endParaRPr lang="es-MX"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8713">
                <a:tc>
                  <a:txBody>
                    <a:bodyPr/>
                    <a:lstStyle/>
                    <a:p>
                      <a:r>
                        <a:rPr lang="es-MX" dirty="0" smtClean="0"/>
                        <a:t>&gt;200</a:t>
                      </a:r>
                      <a:endParaRPr lang="es-MX"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88190">
                <a:tc>
                  <a:txBody>
                    <a:bodyPr/>
                    <a:lstStyle/>
                    <a:p>
                      <a:r>
                        <a:rPr lang="es-MX" dirty="0" smtClean="0"/>
                        <a:t>&gt;250</a:t>
                      </a:r>
                      <a:endParaRPr lang="es-MX"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s-MX" dirty="0" smtClean="0"/>
                        <a:t>Extremadamente dura</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r>
            </a:tbl>
          </a:graphicData>
        </a:graphic>
      </p:graphicFrame>
      <p:sp>
        <p:nvSpPr>
          <p:cNvPr id="6" name="CuadroTexto 5"/>
          <p:cNvSpPr txBox="1"/>
          <p:nvPr/>
        </p:nvSpPr>
        <p:spPr>
          <a:xfrm>
            <a:off x="3899685" y="3642363"/>
            <a:ext cx="1855304" cy="646331"/>
          </a:xfrm>
          <a:prstGeom prst="rect">
            <a:avLst/>
          </a:prstGeom>
          <a:solidFill>
            <a:schemeClr val="bg1">
              <a:lumMod val="95000"/>
            </a:schemeClr>
          </a:solidFill>
        </p:spPr>
        <p:txBody>
          <a:bodyPr wrap="square" rtlCol="0">
            <a:spAutoFit/>
          </a:bodyPr>
          <a:lstStyle/>
          <a:p>
            <a:pPr algn="ctr"/>
            <a:r>
              <a:rPr lang="es-MX" dirty="0" smtClean="0"/>
              <a:t>Moderadamente dura</a:t>
            </a:r>
            <a:endParaRPr lang="es-MX" dirty="0"/>
          </a:p>
        </p:txBody>
      </p:sp>
      <p:sp>
        <p:nvSpPr>
          <p:cNvPr id="7" name="CuadroTexto 6"/>
          <p:cNvSpPr txBox="1"/>
          <p:nvPr/>
        </p:nvSpPr>
        <p:spPr>
          <a:xfrm>
            <a:off x="3967810" y="5868623"/>
            <a:ext cx="1849297" cy="646331"/>
          </a:xfrm>
          <a:prstGeom prst="rect">
            <a:avLst/>
          </a:prstGeom>
          <a:solidFill>
            <a:schemeClr val="bg1">
              <a:lumMod val="95000"/>
            </a:schemeClr>
          </a:solidFill>
        </p:spPr>
        <p:txBody>
          <a:bodyPr wrap="square" rtlCol="0">
            <a:spAutoFit/>
          </a:bodyPr>
          <a:lstStyle/>
          <a:p>
            <a:pPr algn="ctr"/>
            <a:r>
              <a:rPr lang="es-MX" dirty="0"/>
              <a:t>Extremadamente </a:t>
            </a:r>
            <a:r>
              <a:rPr lang="es-MX" dirty="0" smtClean="0"/>
              <a:t>dura</a:t>
            </a:r>
            <a:endParaRPr lang="es-MX" dirty="0"/>
          </a:p>
        </p:txBody>
      </p:sp>
      <p:sp>
        <p:nvSpPr>
          <p:cNvPr id="5" name="CuadroTexto 4"/>
          <p:cNvSpPr txBox="1"/>
          <p:nvPr/>
        </p:nvSpPr>
        <p:spPr>
          <a:xfrm>
            <a:off x="2070887" y="3140182"/>
            <a:ext cx="1709530" cy="369332"/>
          </a:xfrm>
          <a:prstGeom prst="rect">
            <a:avLst/>
          </a:prstGeom>
          <a:solidFill>
            <a:schemeClr val="bg1">
              <a:lumMod val="95000"/>
            </a:schemeClr>
          </a:solidFill>
        </p:spPr>
        <p:txBody>
          <a:bodyPr wrap="square" rtlCol="0">
            <a:spAutoFit/>
          </a:bodyPr>
          <a:lstStyle/>
          <a:p>
            <a:pPr algn="ctr"/>
            <a:r>
              <a:rPr lang="es-MX" dirty="0" smtClean="0"/>
              <a:t>Blanda</a:t>
            </a:r>
            <a:endParaRPr lang="es-MX" dirty="0"/>
          </a:p>
        </p:txBody>
      </p:sp>
      <p:sp>
        <p:nvSpPr>
          <p:cNvPr id="3" name="CuadroTexto 2"/>
          <p:cNvSpPr txBox="1"/>
          <p:nvPr/>
        </p:nvSpPr>
        <p:spPr>
          <a:xfrm>
            <a:off x="2143960" y="5101594"/>
            <a:ext cx="1636457" cy="369332"/>
          </a:xfrm>
          <a:prstGeom prst="rect">
            <a:avLst/>
          </a:prstGeom>
          <a:solidFill>
            <a:schemeClr val="bg1">
              <a:lumMod val="95000"/>
            </a:schemeClr>
          </a:solidFill>
        </p:spPr>
        <p:txBody>
          <a:bodyPr wrap="square" rtlCol="0">
            <a:spAutoFit/>
          </a:bodyPr>
          <a:lstStyle/>
          <a:p>
            <a:pPr algn="ctr"/>
            <a:r>
              <a:rPr lang="es-MX" dirty="0" smtClean="0"/>
              <a:t>Muy dura</a:t>
            </a:r>
            <a:endParaRPr lang="es-MX" dirty="0"/>
          </a:p>
        </p:txBody>
      </p:sp>
      <p:sp>
        <p:nvSpPr>
          <p:cNvPr id="8" name="CuadroTexto 7"/>
          <p:cNvSpPr txBox="1"/>
          <p:nvPr/>
        </p:nvSpPr>
        <p:spPr>
          <a:xfrm>
            <a:off x="2408349" y="1633649"/>
            <a:ext cx="8564451" cy="338554"/>
          </a:xfrm>
          <a:prstGeom prst="rect">
            <a:avLst/>
          </a:prstGeom>
          <a:solidFill>
            <a:schemeClr val="bg1">
              <a:lumMod val="95000"/>
            </a:schemeClr>
          </a:solidFill>
        </p:spPr>
        <p:txBody>
          <a:bodyPr wrap="square" rtlCol="0">
            <a:spAutoFit/>
          </a:bodyPr>
          <a:lstStyle/>
          <a:p>
            <a:pPr algn="ctr"/>
            <a:r>
              <a:rPr lang="es-MX" sz="1600" dirty="0" smtClean="0"/>
              <a:t>Suelos</a:t>
            </a:r>
            <a:endParaRPr lang="es-MX" sz="1600" dirty="0"/>
          </a:p>
        </p:txBody>
      </p:sp>
      <p:sp>
        <p:nvSpPr>
          <p:cNvPr id="9" name="CuadroTexto 8"/>
          <p:cNvSpPr txBox="1"/>
          <p:nvPr/>
        </p:nvSpPr>
        <p:spPr>
          <a:xfrm>
            <a:off x="5898524" y="2130655"/>
            <a:ext cx="1970467" cy="1477328"/>
          </a:xfrm>
          <a:prstGeom prst="rect">
            <a:avLst/>
          </a:prstGeom>
          <a:solidFill>
            <a:schemeClr val="bg1">
              <a:lumMod val="95000"/>
            </a:schemeClr>
          </a:solidFill>
        </p:spPr>
        <p:txBody>
          <a:bodyPr wrap="square" rtlCol="0">
            <a:spAutoFit/>
          </a:bodyPr>
          <a:lstStyle/>
          <a:p>
            <a:pPr algn="ctr"/>
            <a:endParaRPr lang="es-MX" dirty="0" smtClean="0"/>
          </a:p>
          <a:p>
            <a:pPr algn="ctr"/>
            <a:endParaRPr lang="es-MX" dirty="0"/>
          </a:p>
          <a:p>
            <a:pPr algn="ctr"/>
            <a:r>
              <a:rPr lang="es-MX" dirty="0" smtClean="0"/>
              <a:t>Muy baja</a:t>
            </a:r>
          </a:p>
          <a:p>
            <a:pPr algn="ctr"/>
            <a:endParaRPr lang="es-MX" dirty="0"/>
          </a:p>
          <a:p>
            <a:pPr algn="ctr"/>
            <a:endParaRPr lang="es-MX" dirty="0"/>
          </a:p>
        </p:txBody>
      </p:sp>
      <p:sp>
        <p:nvSpPr>
          <p:cNvPr id="11" name="CuadroTexto 10"/>
          <p:cNvSpPr txBox="1"/>
          <p:nvPr/>
        </p:nvSpPr>
        <p:spPr>
          <a:xfrm>
            <a:off x="5898524" y="5730123"/>
            <a:ext cx="2021983" cy="923330"/>
          </a:xfrm>
          <a:prstGeom prst="rect">
            <a:avLst/>
          </a:prstGeom>
          <a:solidFill>
            <a:schemeClr val="bg1">
              <a:lumMod val="95000"/>
            </a:schemeClr>
          </a:solidFill>
        </p:spPr>
        <p:txBody>
          <a:bodyPr wrap="square" rtlCol="0">
            <a:spAutoFit/>
          </a:bodyPr>
          <a:lstStyle/>
          <a:p>
            <a:endParaRPr lang="es-MX" dirty="0" smtClean="0"/>
          </a:p>
          <a:p>
            <a:pPr algn="ctr"/>
            <a:r>
              <a:rPr lang="es-MX" dirty="0" smtClean="0"/>
              <a:t>Muy alta</a:t>
            </a:r>
          </a:p>
          <a:p>
            <a:pPr algn="ctr"/>
            <a:endParaRPr lang="es-MX" dirty="0"/>
          </a:p>
        </p:txBody>
      </p:sp>
      <p:sp>
        <p:nvSpPr>
          <p:cNvPr id="12" name="CuadroTexto 11"/>
          <p:cNvSpPr txBox="1"/>
          <p:nvPr/>
        </p:nvSpPr>
        <p:spPr>
          <a:xfrm>
            <a:off x="8010659" y="2223203"/>
            <a:ext cx="3979572" cy="1477328"/>
          </a:xfrm>
          <a:prstGeom prst="rect">
            <a:avLst/>
          </a:prstGeom>
          <a:solidFill>
            <a:schemeClr val="bg1">
              <a:lumMod val="95000"/>
            </a:schemeClr>
          </a:solidFill>
        </p:spPr>
        <p:txBody>
          <a:bodyPr wrap="square" rtlCol="0">
            <a:spAutoFit/>
          </a:bodyPr>
          <a:lstStyle/>
          <a:p>
            <a:endParaRPr lang="es-MX" dirty="0" smtClean="0"/>
          </a:p>
          <a:p>
            <a:endParaRPr lang="es-MX" dirty="0"/>
          </a:p>
          <a:p>
            <a:pPr algn="ctr"/>
            <a:r>
              <a:rPr lang="es-MX" dirty="0" smtClean="0"/>
              <a:t>Sal, </a:t>
            </a:r>
            <a:r>
              <a:rPr lang="es-MX" dirty="0" err="1" smtClean="0"/>
              <a:t>lutita</a:t>
            </a:r>
            <a:r>
              <a:rPr lang="es-MX" dirty="0" smtClean="0"/>
              <a:t>, </a:t>
            </a:r>
            <a:r>
              <a:rPr lang="es-MX" dirty="0" err="1" smtClean="0"/>
              <a:t>limolita</a:t>
            </a:r>
            <a:r>
              <a:rPr lang="es-MX" dirty="0" smtClean="0"/>
              <a:t>, marga, toba, carbón </a:t>
            </a:r>
          </a:p>
          <a:p>
            <a:pPr algn="ctr"/>
            <a:endParaRPr lang="es-MX" dirty="0"/>
          </a:p>
          <a:p>
            <a:endParaRPr lang="es-MX" dirty="0"/>
          </a:p>
        </p:txBody>
      </p:sp>
      <p:sp>
        <p:nvSpPr>
          <p:cNvPr id="13" name="CuadroTexto 12"/>
          <p:cNvSpPr txBox="1"/>
          <p:nvPr/>
        </p:nvSpPr>
        <p:spPr>
          <a:xfrm>
            <a:off x="8010659" y="5884097"/>
            <a:ext cx="3889420" cy="923330"/>
          </a:xfrm>
          <a:prstGeom prst="rect">
            <a:avLst/>
          </a:prstGeom>
          <a:solidFill>
            <a:schemeClr val="bg1">
              <a:lumMod val="95000"/>
            </a:schemeClr>
          </a:solidFill>
        </p:spPr>
        <p:txBody>
          <a:bodyPr wrap="square" rtlCol="0">
            <a:spAutoFit/>
          </a:bodyPr>
          <a:lstStyle/>
          <a:p>
            <a:pPr algn="ctr"/>
            <a:endParaRPr lang="es-MX" dirty="0" smtClean="0"/>
          </a:p>
          <a:p>
            <a:pPr algn="ctr"/>
            <a:r>
              <a:rPr lang="es-MX" dirty="0" smtClean="0"/>
              <a:t>Cuarcita, gabro, basalto</a:t>
            </a:r>
          </a:p>
          <a:p>
            <a:pPr algn="ctr"/>
            <a:endParaRPr lang="es-MX" dirty="0"/>
          </a:p>
        </p:txBody>
      </p:sp>
      <p:sp>
        <p:nvSpPr>
          <p:cNvPr id="14" name="CuadroTexto 13"/>
          <p:cNvSpPr txBox="1"/>
          <p:nvPr/>
        </p:nvSpPr>
        <p:spPr>
          <a:xfrm>
            <a:off x="477634" y="243481"/>
            <a:ext cx="11932079" cy="461665"/>
          </a:xfrm>
          <a:prstGeom prst="rect">
            <a:avLst/>
          </a:prstGeom>
          <a:solidFill>
            <a:schemeClr val="bg1">
              <a:lumMod val="95000"/>
            </a:schemeClr>
          </a:solidFill>
        </p:spPr>
        <p:txBody>
          <a:bodyPr wrap="square" rtlCol="0">
            <a:spAutoFit/>
          </a:bodyPr>
          <a:lstStyle/>
          <a:p>
            <a:r>
              <a:rPr lang="es-MX" sz="2400" b="1" dirty="0" smtClean="0">
                <a:solidFill>
                  <a:schemeClr val="accent6"/>
                </a:solidFill>
              </a:rPr>
              <a:t>Clasificación de las rocas a partir de su resistencia a compresión simple</a:t>
            </a:r>
            <a:endParaRPr lang="es-MX" sz="2400" b="1" dirty="0">
              <a:solidFill>
                <a:schemeClr val="accent6"/>
              </a:solidFill>
            </a:endParaRPr>
          </a:p>
        </p:txBody>
      </p:sp>
      <p:sp>
        <p:nvSpPr>
          <p:cNvPr id="15" name="Rectángulo 14"/>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39948734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990651" y="942612"/>
            <a:ext cx="10286949" cy="3693319"/>
          </a:xfrm>
          <a:prstGeom prst="rect">
            <a:avLst/>
          </a:prstGeom>
          <a:noFill/>
        </p:spPr>
        <p:txBody>
          <a:bodyPr wrap="square" rtlCol="0">
            <a:spAutoFit/>
          </a:bodyPr>
          <a:lstStyle/>
          <a:p>
            <a:pPr algn="just"/>
            <a:r>
              <a:rPr lang="es-MX" sz="2600" dirty="0" smtClean="0"/>
              <a:t>Las clasificaciones de los macizos rocosos están basadas en alguno o varios de los factores que determinan su comportamiento mecánico:</a:t>
            </a:r>
          </a:p>
          <a:p>
            <a:pPr marL="285750" indent="-285750" algn="just">
              <a:buFontTx/>
              <a:buChar char="-"/>
            </a:pPr>
            <a:r>
              <a:rPr lang="es-MX" sz="2600" dirty="0" smtClean="0"/>
              <a:t>Propiedades de la matriz rocosa.</a:t>
            </a:r>
          </a:p>
          <a:p>
            <a:pPr marL="285750" indent="-285750" algn="just">
              <a:buFontTx/>
              <a:buChar char="-"/>
            </a:pPr>
            <a:r>
              <a:rPr lang="es-MX" sz="2600" dirty="0" smtClean="0"/>
              <a:t>Frecuencia y tipo de las discontinuidades, que definen el grado de fracturación, el tamaño y la forma de los bloques del macizo, sus propiedades hidrogeológicas, etc.</a:t>
            </a:r>
          </a:p>
          <a:p>
            <a:pPr marL="285750" indent="-285750" algn="just">
              <a:buFontTx/>
              <a:buChar char="-"/>
            </a:pPr>
            <a:r>
              <a:rPr lang="es-MX" sz="2600" dirty="0" smtClean="0"/>
              <a:t>Grado de meteorización o alteración.</a:t>
            </a:r>
          </a:p>
          <a:p>
            <a:pPr marL="285750" indent="-285750" algn="just">
              <a:buFontTx/>
              <a:buChar char="-"/>
            </a:pPr>
            <a:r>
              <a:rPr lang="es-MX" sz="2600" dirty="0" smtClean="0"/>
              <a:t>Estado de tensiones </a:t>
            </a:r>
            <a:r>
              <a:rPr lang="es-MX" sz="2600" i="1" dirty="0" smtClean="0"/>
              <a:t>in situ.</a:t>
            </a:r>
          </a:p>
          <a:p>
            <a:pPr marL="285750" indent="-285750" algn="just">
              <a:buFontTx/>
              <a:buChar char="-"/>
            </a:pPr>
            <a:r>
              <a:rPr lang="es-MX" sz="2600" dirty="0" smtClean="0"/>
              <a:t>Presencia de agua.</a:t>
            </a:r>
          </a:p>
        </p:txBody>
      </p:sp>
      <p:sp>
        <p:nvSpPr>
          <p:cNvPr id="4" name="Rectángulo 3"/>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5980173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248122" y="322025"/>
            <a:ext cx="11695755" cy="6549623"/>
          </a:xfrm>
          <a:prstGeom prst="rect">
            <a:avLst/>
          </a:prstGeom>
        </p:spPr>
      </p:pic>
      <p:sp>
        <p:nvSpPr>
          <p:cNvPr id="4" name="Rectángulo 3"/>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30679029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907245" y="402110"/>
            <a:ext cx="10631612" cy="5478423"/>
          </a:xfrm>
          <a:prstGeom prst="rect">
            <a:avLst/>
          </a:prstGeom>
          <a:noFill/>
        </p:spPr>
        <p:txBody>
          <a:bodyPr wrap="square" rtlCol="0">
            <a:spAutoFit/>
          </a:bodyPr>
          <a:lstStyle/>
          <a:p>
            <a:r>
              <a:rPr lang="es-MX" sz="2500" dirty="0" smtClean="0"/>
              <a:t>El agua, como &lt;&lt;material&gt;&gt; geológico, coexiste con las rocas e influye en su comportamiento mecánico y en su respuesta ante las fuerzas aplicadas. Los efectos más importantes son:</a:t>
            </a:r>
          </a:p>
          <a:p>
            <a:pPr marL="285750" indent="-285750">
              <a:buFontTx/>
              <a:buChar char="-"/>
            </a:pPr>
            <a:r>
              <a:rPr lang="es-MX" sz="2500" dirty="0" smtClean="0"/>
              <a:t>Juega un papel importante en la resistencia de las rocas blandas y de los materiales meteorizados.</a:t>
            </a:r>
          </a:p>
          <a:p>
            <a:pPr marL="285750" indent="-285750">
              <a:buFontTx/>
              <a:buChar char="-"/>
            </a:pPr>
            <a:r>
              <a:rPr lang="es-MX" sz="2500" dirty="0" smtClean="0"/>
              <a:t>Reduce la resistencia de la matriz rocosa en rocas porosas.</a:t>
            </a:r>
          </a:p>
          <a:p>
            <a:pPr marL="285750" indent="-285750">
              <a:buFontTx/>
              <a:buChar char="-"/>
            </a:pPr>
            <a:r>
              <a:rPr lang="es-MX" sz="2500" dirty="0" smtClean="0"/>
              <a:t>Rellena las discontinuidades de los macizos rocosos e influye en su resistencia.</a:t>
            </a:r>
          </a:p>
          <a:p>
            <a:pPr marL="285750" indent="-285750">
              <a:buFontTx/>
              <a:buChar char="-"/>
            </a:pPr>
            <a:r>
              <a:rPr lang="es-MX" sz="2500" dirty="0" smtClean="0"/>
              <a:t>Las zonas alteradas y meteorizadas superficiales, las discontinuidades importantes y las fallas son caminos preferentes para el flujo del agua.</a:t>
            </a:r>
          </a:p>
          <a:p>
            <a:pPr marL="285750" indent="-285750">
              <a:buFontTx/>
              <a:buChar char="-"/>
            </a:pPr>
            <a:r>
              <a:rPr lang="es-MX" sz="2500" dirty="0" smtClean="0"/>
              <a:t>Produce meteorización química y física en la matriz rocosa y en los macizos rocosos.</a:t>
            </a:r>
          </a:p>
          <a:p>
            <a:pPr marL="285750" indent="-285750">
              <a:buFontTx/>
              <a:buChar char="-"/>
            </a:pPr>
            <a:r>
              <a:rPr lang="es-MX" sz="2500" dirty="0" smtClean="0"/>
              <a:t>Es un agente erosivo.</a:t>
            </a:r>
          </a:p>
          <a:p>
            <a:pPr marL="285750" indent="-285750">
              <a:buFontTx/>
              <a:buChar char="-"/>
            </a:pPr>
            <a:r>
              <a:rPr lang="es-MX" sz="2500" dirty="0" smtClean="0"/>
              <a:t>Produce reacciones químicas que pueden dar lugar a cambios en la composición del agua.</a:t>
            </a:r>
            <a:endParaRPr lang="es-MX" sz="2500" dirty="0"/>
          </a:p>
        </p:txBody>
      </p:sp>
      <p:sp>
        <p:nvSpPr>
          <p:cNvPr id="3" name="Rectángulo 2"/>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32014219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08671" y="5033621"/>
            <a:ext cx="11354972" cy="2277547"/>
          </a:xfrm>
          <a:prstGeom prst="rect">
            <a:avLst/>
          </a:prstGeom>
        </p:spPr>
        <p:txBody>
          <a:bodyPr wrap="square">
            <a:spAutoFit/>
          </a:bodyPr>
          <a:lstStyle/>
          <a:p>
            <a:pPr algn="just"/>
            <a:r>
              <a:rPr lang="es-MX" sz="2500" b="1" dirty="0" smtClean="0">
                <a:cs typeface="Arial" panose="020B0604020202020204" pitchFamily="34" charset="0"/>
              </a:rPr>
              <a:t>Objetivo </a:t>
            </a:r>
            <a:r>
              <a:rPr lang="es-MX" sz="2500" b="1" dirty="0">
                <a:cs typeface="Arial" panose="020B0604020202020204" pitchFamily="34" charset="0"/>
              </a:rPr>
              <a:t>de la </a:t>
            </a:r>
            <a:r>
              <a:rPr lang="es-MX" sz="2500" b="1" dirty="0" smtClean="0">
                <a:cs typeface="Arial" panose="020B0604020202020204" pitchFamily="34" charset="0"/>
              </a:rPr>
              <a:t>Conferencia:</a:t>
            </a:r>
            <a:endParaRPr lang="es-MX" sz="2500" b="1" dirty="0">
              <a:cs typeface="Arial" panose="020B0604020202020204" pitchFamily="34" charset="0"/>
            </a:endParaRPr>
          </a:p>
          <a:p>
            <a:pPr algn="just"/>
            <a:r>
              <a:rPr lang="es-MX" sz="2300" dirty="0">
                <a:cs typeface="Arial" panose="020B0604020202020204" pitchFamily="34" charset="0"/>
              </a:rPr>
              <a:t>Se pretende que el alumno reconozca los diferentes orígenes de las rocas y que además comprenda su clasificación desde la óptica de la geotecnia</a:t>
            </a:r>
            <a:r>
              <a:rPr lang="es-MX" sz="2300" dirty="0" smtClean="0">
                <a:cs typeface="Arial" panose="020B0604020202020204" pitchFamily="34" charset="0"/>
              </a:rPr>
              <a:t>.</a:t>
            </a:r>
          </a:p>
          <a:p>
            <a:pPr algn="just"/>
            <a:r>
              <a:rPr lang="es-ES" sz="2300" dirty="0">
                <a:cs typeface="Arial" panose="020B0604020202020204" pitchFamily="34" charset="0"/>
              </a:rPr>
              <a:t>La conferencia aborda solo una parte de los contenidos de la unidad 1. El resto de los contenidos se distribuyen equilibradamente en otras conferencias.</a:t>
            </a:r>
            <a:endParaRPr lang="es-MX" sz="2300" dirty="0"/>
          </a:p>
          <a:p>
            <a:pPr algn="just"/>
            <a:endParaRPr lang="es-ES" sz="2500" b="1" dirty="0"/>
          </a:p>
        </p:txBody>
      </p:sp>
      <p:sp>
        <p:nvSpPr>
          <p:cNvPr id="5" name="Rectángulo 4"/>
          <p:cNvSpPr/>
          <p:nvPr/>
        </p:nvSpPr>
        <p:spPr>
          <a:xfrm>
            <a:off x="208671" y="335673"/>
            <a:ext cx="11565987" cy="2785378"/>
          </a:xfrm>
          <a:prstGeom prst="rect">
            <a:avLst/>
          </a:prstGeom>
        </p:spPr>
        <p:txBody>
          <a:bodyPr wrap="square">
            <a:spAutoFit/>
          </a:bodyPr>
          <a:lstStyle/>
          <a:p>
            <a:pPr algn="just"/>
            <a:r>
              <a:rPr lang="es-MX" sz="2500" b="1" dirty="0"/>
              <a:t>Objetivos de la unidad </a:t>
            </a:r>
            <a:r>
              <a:rPr lang="es-MX" sz="2500" b="1" dirty="0" smtClean="0"/>
              <a:t>de la asignatura </a:t>
            </a:r>
            <a:endParaRPr lang="es-MX" sz="2500" b="1" dirty="0" smtClean="0"/>
          </a:p>
          <a:p>
            <a:pPr algn="just"/>
            <a:r>
              <a:rPr lang="es-MX" sz="2500" dirty="0" smtClean="0">
                <a:solidFill>
                  <a:srgbClr val="000000"/>
                </a:solidFill>
              </a:rPr>
              <a:t>Analizar </a:t>
            </a:r>
            <a:r>
              <a:rPr lang="es-MX" sz="2500" dirty="0">
                <a:solidFill>
                  <a:srgbClr val="000000"/>
                </a:solidFill>
              </a:rPr>
              <a:t>el comportamiento físico-mecánico que exhiben las rocas y los suelos en el desarrollo del proceso riesgo-intervenciones- impactos en diferentes espacios geográficos. </a:t>
            </a:r>
          </a:p>
          <a:p>
            <a:pPr algn="just"/>
            <a:r>
              <a:rPr lang="es-MX" sz="2500" dirty="0">
                <a:solidFill>
                  <a:srgbClr val="000000"/>
                </a:solidFill>
              </a:rPr>
              <a:t>Aplicar los métodos y criterios de la </a:t>
            </a:r>
            <a:r>
              <a:rPr lang="es-MX" sz="2500" dirty="0" err="1">
                <a:solidFill>
                  <a:srgbClr val="000000"/>
                </a:solidFill>
              </a:rPr>
              <a:t>Geotecnología</a:t>
            </a:r>
            <a:r>
              <a:rPr lang="es-MX" sz="2500" dirty="0">
                <a:solidFill>
                  <a:srgbClr val="000000"/>
                </a:solidFill>
              </a:rPr>
              <a:t> Y analizar e interpretar los resultados de algún problema de contaminación del suelo; excavaciones, túneles para controlar el agua; obras de corte y relleno; planeación urbana y territorial de peligros geológicos. </a:t>
            </a:r>
            <a:endParaRPr lang="es-MX" sz="2500" dirty="0"/>
          </a:p>
        </p:txBody>
      </p:sp>
      <p:sp>
        <p:nvSpPr>
          <p:cNvPr id="6" name="Rectángulo 5"/>
          <p:cNvSpPr/>
          <p:nvPr/>
        </p:nvSpPr>
        <p:spPr>
          <a:xfrm>
            <a:off x="194603" y="3261728"/>
            <a:ext cx="11580055" cy="1631216"/>
          </a:xfrm>
          <a:prstGeom prst="rect">
            <a:avLst/>
          </a:prstGeom>
        </p:spPr>
        <p:txBody>
          <a:bodyPr wrap="square">
            <a:spAutoFit/>
          </a:bodyPr>
          <a:lstStyle/>
          <a:p>
            <a:pPr algn="just"/>
            <a:r>
              <a:rPr lang="es-MX" sz="2500" dirty="0">
                <a:solidFill>
                  <a:srgbClr val="000000"/>
                </a:solidFill>
              </a:rPr>
              <a:t>Unidad 1. PROPIEDADES GEOTECNICAS E IDENTIFICACION DEL SUELO Y LAS </a:t>
            </a:r>
            <a:r>
              <a:rPr lang="es-MX" sz="2500" dirty="0" smtClean="0">
                <a:solidFill>
                  <a:srgbClr val="000000"/>
                </a:solidFill>
              </a:rPr>
              <a:t>ROCAS. </a:t>
            </a:r>
            <a:r>
              <a:rPr lang="es-MX" sz="2500" b="1" dirty="0" smtClean="0">
                <a:solidFill>
                  <a:srgbClr val="000000"/>
                </a:solidFill>
              </a:rPr>
              <a:t>Objetivo</a:t>
            </a:r>
            <a:r>
              <a:rPr lang="es-MX" sz="2500" b="1" dirty="0">
                <a:solidFill>
                  <a:srgbClr val="000000"/>
                </a:solidFill>
              </a:rPr>
              <a:t>: </a:t>
            </a:r>
            <a:r>
              <a:rPr lang="es-MX" sz="2500" dirty="0">
                <a:solidFill>
                  <a:srgbClr val="000000"/>
                </a:solidFill>
              </a:rPr>
              <a:t>Identificar las propiedades geotécnicas del suelo y las rocas, a partir de sus características físicas y mediante pruebas de laboratorio en diversos espacios geográficos. 	</a:t>
            </a:r>
          </a:p>
        </p:txBody>
      </p:sp>
      <p:sp>
        <p:nvSpPr>
          <p:cNvPr id="8" name="Rectángulo 7"/>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162776682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37647" y="1438263"/>
            <a:ext cx="12154353" cy="4120707"/>
          </a:xfrm>
          <a:prstGeom prst="rect">
            <a:avLst/>
          </a:prstGeom>
        </p:spPr>
      </p:pic>
      <p:sp>
        <p:nvSpPr>
          <p:cNvPr id="6" name="CuadroTexto 5"/>
          <p:cNvSpPr txBox="1"/>
          <p:nvPr/>
        </p:nvSpPr>
        <p:spPr>
          <a:xfrm>
            <a:off x="2220686" y="595086"/>
            <a:ext cx="7053854" cy="492443"/>
          </a:xfrm>
          <a:prstGeom prst="rect">
            <a:avLst/>
          </a:prstGeom>
          <a:noFill/>
        </p:spPr>
        <p:txBody>
          <a:bodyPr wrap="none" rtlCol="0">
            <a:spAutoFit/>
          </a:bodyPr>
          <a:lstStyle/>
          <a:p>
            <a:r>
              <a:rPr lang="es-ES" sz="2600" dirty="0" smtClean="0"/>
              <a:t>Clasificación de las rocas basada en el módulo E/</a:t>
            </a:r>
            <a:r>
              <a:rPr lang="el-GR" sz="2600" dirty="0" smtClean="0"/>
              <a:t>σ</a:t>
            </a:r>
            <a:r>
              <a:rPr lang="es-ES" sz="1200" dirty="0" smtClean="0"/>
              <a:t>c</a:t>
            </a:r>
            <a:r>
              <a:rPr lang="es-ES" dirty="0" smtClean="0"/>
              <a:t> </a:t>
            </a:r>
            <a:endParaRPr lang="es-MX" dirty="0"/>
          </a:p>
        </p:txBody>
      </p:sp>
      <p:sp>
        <p:nvSpPr>
          <p:cNvPr id="5" name="Rectángulo 4"/>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25150101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3485481245"/>
              </p:ext>
            </p:extLst>
          </p:nvPr>
        </p:nvGraphicFramePr>
        <p:xfrm>
          <a:off x="453621" y="1082991"/>
          <a:ext cx="5195518" cy="2136268"/>
        </p:xfrm>
        <a:graphic>
          <a:graphicData uri="http://schemas.openxmlformats.org/drawingml/2006/table">
            <a:tbl>
              <a:tblPr firstRow="1" bandRow="1">
                <a:tableStyleId>{93296810-A885-4BE3-A3E7-6D5BEEA58F35}</a:tableStyleId>
              </a:tblPr>
              <a:tblGrid>
                <a:gridCol w="2597759"/>
                <a:gridCol w="2597759"/>
              </a:tblGrid>
              <a:tr h="431988">
                <a:tc>
                  <a:txBody>
                    <a:bodyPr/>
                    <a:lstStyle/>
                    <a:p>
                      <a:pPr algn="ctr"/>
                      <a:r>
                        <a:rPr lang="es-MX" sz="2000" dirty="0" smtClean="0">
                          <a:solidFill>
                            <a:sysClr val="windowText" lastClr="000000"/>
                          </a:solidFill>
                        </a:rPr>
                        <a:t>RQD %</a:t>
                      </a:r>
                      <a:endParaRPr lang="es-MX" sz="2000" dirty="0">
                        <a:solidFill>
                          <a:sysClr val="windowText" lastClr="000000"/>
                        </a:solidFill>
                      </a:endParaRPr>
                    </a:p>
                  </a:txBody>
                  <a:tcPr/>
                </a:tc>
                <a:tc>
                  <a:txBody>
                    <a:bodyPr/>
                    <a:lstStyle/>
                    <a:p>
                      <a:pPr algn="ctr"/>
                      <a:r>
                        <a:rPr lang="es-MX" sz="2000" dirty="0" smtClean="0">
                          <a:solidFill>
                            <a:sysClr val="windowText" lastClr="000000"/>
                          </a:solidFill>
                        </a:rPr>
                        <a:t>Calidad</a:t>
                      </a:r>
                      <a:endParaRPr lang="es-MX" sz="2000" dirty="0">
                        <a:solidFill>
                          <a:sysClr val="windowText" lastClr="000000"/>
                        </a:solidFill>
                      </a:endParaRPr>
                    </a:p>
                  </a:txBody>
                  <a:tcPr/>
                </a:tc>
              </a:tr>
              <a:tr h="1704280">
                <a:tc>
                  <a:txBody>
                    <a:bodyPr/>
                    <a:lstStyle/>
                    <a:p>
                      <a:pPr algn="ctr"/>
                      <a:r>
                        <a:rPr lang="es-MX" sz="2000" dirty="0" smtClean="0"/>
                        <a:t>&lt;25</a:t>
                      </a:r>
                    </a:p>
                    <a:p>
                      <a:pPr algn="ctr"/>
                      <a:r>
                        <a:rPr lang="es-MX" sz="2000" dirty="0" smtClean="0"/>
                        <a:t>25-50</a:t>
                      </a:r>
                    </a:p>
                    <a:p>
                      <a:pPr algn="ctr"/>
                      <a:r>
                        <a:rPr lang="es-MX" sz="2000" dirty="0" smtClean="0"/>
                        <a:t>50-75</a:t>
                      </a:r>
                    </a:p>
                    <a:p>
                      <a:pPr algn="ctr"/>
                      <a:r>
                        <a:rPr lang="es-MX" sz="2000" dirty="0" smtClean="0"/>
                        <a:t>75-90</a:t>
                      </a:r>
                    </a:p>
                    <a:p>
                      <a:pPr algn="ctr"/>
                      <a:r>
                        <a:rPr lang="es-MX" sz="2000" dirty="0" smtClean="0"/>
                        <a:t>90-100</a:t>
                      </a:r>
                      <a:endParaRPr lang="es-MX" sz="2000" dirty="0"/>
                    </a:p>
                  </a:txBody>
                  <a:tcPr/>
                </a:tc>
                <a:tc>
                  <a:txBody>
                    <a:bodyPr/>
                    <a:lstStyle/>
                    <a:p>
                      <a:pPr algn="ctr"/>
                      <a:r>
                        <a:rPr lang="es-MX" sz="2000" dirty="0" smtClean="0"/>
                        <a:t>Muy mala</a:t>
                      </a:r>
                    </a:p>
                    <a:p>
                      <a:pPr algn="ctr"/>
                      <a:r>
                        <a:rPr lang="es-MX" sz="2000" dirty="0" smtClean="0"/>
                        <a:t>Mala</a:t>
                      </a:r>
                    </a:p>
                    <a:p>
                      <a:pPr algn="ctr"/>
                      <a:r>
                        <a:rPr lang="es-MX" sz="2000" dirty="0" smtClean="0"/>
                        <a:t>Media</a:t>
                      </a:r>
                    </a:p>
                    <a:p>
                      <a:pPr algn="ctr"/>
                      <a:r>
                        <a:rPr lang="es-MX" sz="2000" dirty="0" smtClean="0"/>
                        <a:t>Buena</a:t>
                      </a:r>
                    </a:p>
                    <a:p>
                      <a:pPr algn="ctr"/>
                      <a:r>
                        <a:rPr lang="es-MX" sz="2000" dirty="0" smtClean="0"/>
                        <a:t>Muy buena</a:t>
                      </a:r>
                      <a:endParaRPr lang="es-MX" sz="2000" dirty="0"/>
                    </a:p>
                  </a:txBody>
                  <a:tcPr/>
                </a:tc>
              </a:tr>
            </a:tbl>
          </a:graphicData>
        </a:graphic>
      </p:graphicFrame>
      <p:sp>
        <p:nvSpPr>
          <p:cNvPr id="5" name="CuadroTexto 4"/>
          <p:cNvSpPr txBox="1"/>
          <p:nvPr/>
        </p:nvSpPr>
        <p:spPr>
          <a:xfrm>
            <a:off x="1342075" y="380956"/>
            <a:ext cx="9282382" cy="492443"/>
          </a:xfrm>
          <a:prstGeom prst="rect">
            <a:avLst/>
          </a:prstGeom>
          <a:noFill/>
        </p:spPr>
        <p:txBody>
          <a:bodyPr wrap="square" rtlCol="0">
            <a:spAutoFit/>
          </a:bodyPr>
          <a:lstStyle/>
          <a:p>
            <a:r>
              <a:rPr lang="es-MX" sz="2600" b="1" dirty="0" smtClean="0"/>
              <a:t>Clasificación de la calidad del macizo rocoso según el índice RQD</a:t>
            </a:r>
            <a:endParaRPr lang="es-MX" sz="2600" b="1" dirty="0"/>
          </a:p>
        </p:txBody>
      </p:sp>
      <p:pic>
        <p:nvPicPr>
          <p:cNvPr id="6" name="Imagen 5"/>
          <p:cNvPicPr>
            <a:picLocks noChangeAspect="1"/>
          </p:cNvPicPr>
          <p:nvPr/>
        </p:nvPicPr>
        <p:blipFill>
          <a:blip r:embed="rId2"/>
          <a:stretch>
            <a:fillRect/>
          </a:stretch>
        </p:blipFill>
        <p:spPr>
          <a:xfrm>
            <a:off x="5983266" y="1009876"/>
            <a:ext cx="5769175" cy="5671598"/>
          </a:xfrm>
          <a:prstGeom prst="rect">
            <a:avLst/>
          </a:prstGeom>
        </p:spPr>
      </p:pic>
      <p:sp>
        <p:nvSpPr>
          <p:cNvPr id="7" name="Rectángulo 6"/>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184760172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36176" y="334472"/>
            <a:ext cx="10972801" cy="5447645"/>
          </a:xfrm>
          <a:prstGeom prst="rect">
            <a:avLst/>
          </a:prstGeom>
          <a:noFill/>
        </p:spPr>
        <p:txBody>
          <a:bodyPr wrap="square" rtlCol="0">
            <a:spAutoFit/>
          </a:bodyPr>
          <a:lstStyle/>
          <a:p>
            <a:endParaRPr lang="es-MX" sz="2600" b="1" dirty="0" smtClean="0">
              <a:solidFill>
                <a:srgbClr val="FF0000"/>
              </a:solidFill>
            </a:endParaRPr>
          </a:p>
          <a:p>
            <a:r>
              <a:rPr lang="es-MX" sz="2600" b="1" dirty="0" smtClean="0">
                <a:solidFill>
                  <a:srgbClr val="FF0000"/>
                </a:solidFill>
              </a:rPr>
              <a:t>Conclusiones</a:t>
            </a:r>
          </a:p>
          <a:p>
            <a:endParaRPr lang="es-MX" sz="2600" b="1" dirty="0" smtClean="0">
              <a:solidFill>
                <a:srgbClr val="FF0000"/>
              </a:solidFill>
            </a:endParaRPr>
          </a:p>
          <a:p>
            <a:pPr marL="457200" indent="-457200">
              <a:buFont typeface="Arial" panose="020B0604020202020204" pitchFamily="34" charset="0"/>
              <a:buChar char="•"/>
            </a:pPr>
            <a:r>
              <a:rPr lang="es-ES" sz="2600" dirty="0" smtClean="0"/>
              <a:t>El adecuado reconocimiento del tipo de roca presente en un escenario geológico es vital, pues su correcta clasificación permitirá inferir procesos geológicos claves en la valoración de los riesgos geológicos del sitio investigado.</a:t>
            </a:r>
          </a:p>
          <a:p>
            <a:pPr marL="457200" indent="-457200">
              <a:buFont typeface="Arial" panose="020B0604020202020204" pitchFamily="34" charset="0"/>
              <a:buChar char="•"/>
            </a:pPr>
            <a:endParaRPr lang="es-MX" sz="2600" dirty="0" smtClean="0"/>
          </a:p>
          <a:p>
            <a:pPr marL="457200" indent="-457200">
              <a:buFont typeface="Arial" panose="020B0604020202020204" pitchFamily="34" charset="0"/>
              <a:buChar char="•"/>
            </a:pPr>
            <a:r>
              <a:rPr lang="es-MX" sz="2600" dirty="0" smtClean="0"/>
              <a:t>Los criterios mas empleados para la clasificación desde el punto de vista geotécnico de las rocas</a:t>
            </a:r>
            <a:r>
              <a:rPr lang="es-MX" sz="2600" dirty="0"/>
              <a:t> </a:t>
            </a:r>
            <a:r>
              <a:rPr lang="es-MX" sz="2600" dirty="0" smtClean="0"/>
              <a:t>son la Resistencia a la compresión simple y el RQD.</a:t>
            </a:r>
          </a:p>
          <a:p>
            <a:endParaRPr lang="es-MX" sz="2600" dirty="0" smtClean="0"/>
          </a:p>
          <a:p>
            <a:endParaRPr lang="es-MX" sz="2600" dirty="0" smtClean="0"/>
          </a:p>
          <a:p>
            <a:endParaRPr lang="es-MX" dirty="0" smtClean="0"/>
          </a:p>
          <a:p>
            <a:endParaRPr lang="es-ES" dirty="0"/>
          </a:p>
        </p:txBody>
      </p:sp>
      <p:sp>
        <p:nvSpPr>
          <p:cNvPr id="3" name="Rectángulo 2"/>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22784308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72224" y="1073728"/>
            <a:ext cx="11440733" cy="3231654"/>
          </a:xfrm>
          <a:prstGeom prst="rect">
            <a:avLst/>
          </a:prstGeom>
        </p:spPr>
        <p:txBody>
          <a:bodyPr wrap="square">
            <a:spAutoFit/>
          </a:bodyPr>
          <a:lstStyle/>
          <a:p>
            <a:r>
              <a:rPr lang="es-MX" sz="2600" b="1" dirty="0">
                <a:latin typeface="Arial" panose="020B0604020202020204" pitchFamily="34" charset="0"/>
                <a:cs typeface="Arial" panose="020B0604020202020204" pitchFamily="34" charset="0"/>
              </a:rPr>
              <a:t>Bibliografía </a:t>
            </a:r>
            <a:r>
              <a:rPr lang="es-MX" sz="2600" b="1" dirty="0" smtClean="0">
                <a:latin typeface="Arial" panose="020B0604020202020204" pitchFamily="34" charset="0"/>
                <a:cs typeface="Arial" panose="020B0604020202020204" pitchFamily="34" charset="0"/>
              </a:rPr>
              <a:t>recomendada para los contenidos de esta clase:</a:t>
            </a:r>
            <a:endParaRPr lang="es-MX" sz="2600" b="1" dirty="0">
              <a:latin typeface="Arial" panose="020B0604020202020204" pitchFamily="34" charset="0"/>
              <a:cs typeface="Arial" panose="020B0604020202020204" pitchFamily="34" charset="0"/>
            </a:endParaRPr>
          </a:p>
          <a:p>
            <a:pPr algn="just"/>
            <a:endParaRPr lang="es-ES" sz="2600" dirty="0">
              <a:latin typeface="Arial" panose="020B0604020202020204" pitchFamily="34" charset="0"/>
              <a:cs typeface="Arial" panose="020B0604020202020204" pitchFamily="34" charset="0"/>
            </a:endParaRPr>
          </a:p>
          <a:p>
            <a:pPr marL="457200" indent="-457200" algn="just">
              <a:buFont typeface="Wingdings" panose="05000000000000000000" pitchFamily="2" charset="2"/>
              <a:buChar char="v"/>
            </a:pPr>
            <a:r>
              <a:rPr lang="es-ES" sz="2600" dirty="0">
                <a:latin typeface="Arial" panose="020B0604020202020204" pitchFamily="34" charset="0"/>
                <a:cs typeface="Arial" panose="020B0604020202020204" pitchFamily="34" charset="0"/>
              </a:rPr>
              <a:t>Ingeniería Geológica. Universidad Complutense de Madrid. 2002. </a:t>
            </a:r>
            <a:endParaRPr lang="es-ES" sz="2600" dirty="0" smtClean="0">
              <a:latin typeface="Arial" panose="020B0604020202020204" pitchFamily="34" charset="0"/>
              <a:cs typeface="Arial" panose="020B0604020202020204" pitchFamily="34" charset="0"/>
            </a:endParaRPr>
          </a:p>
          <a:p>
            <a:pPr algn="just"/>
            <a:r>
              <a:rPr lang="es-ES" sz="2600" dirty="0" smtClean="0">
                <a:latin typeface="Arial" panose="020B0604020202020204" pitchFamily="34" charset="0"/>
                <a:cs typeface="Arial" panose="020B0604020202020204" pitchFamily="34" charset="0"/>
              </a:rPr>
              <a:t>Autor</a:t>
            </a:r>
            <a:r>
              <a:rPr lang="es-ES" sz="2600" dirty="0">
                <a:latin typeface="Arial" panose="020B0604020202020204" pitchFamily="34" charset="0"/>
                <a:cs typeface="Arial" panose="020B0604020202020204" pitchFamily="34" charset="0"/>
              </a:rPr>
              <a:t>: Luis </a:t>
            </a:r>
            <a:r>
              <a:rPr lang="es-ES" sz="2600" dirty="0" err="1">
                <a:latin typeface="Arial" panose="020B0604020202020204" pitchFamily="34" charset="0"/>
                <a:cs typeface="Arial" panose="020B0604020202020204" pitchFamily="34" charset="0"/>
              </a:rPr>
              <a:t>I.González</a:t>
            </a:r>
            <a:r>
              <a:rPr lang="es-ES" sz="2600" dirty="0">
                <a:latin typeface="Arial" panose="020B0604020202020204" pitchFamily="34" charset="0"/>
                <a:cs typeface="Arial" panose="020B0604020202020204" pitchFamily="34" charset="0"/>
              </a:rPr>
              <a:t> de Vallejo </a:t>
            </a:r>
            <a:endParaRPr lang="es-ES" sz="2600" dirty="0" smtClean="0">
              <a:latin typeface="Arial" panose="020B0604020202020204" pitchFamily="34" charset="0"/>
              <a:cs typeface="Arial" panose="020B0604020202020204" pitchFamily="34" charset="0"/>
            </a:endParaRPr>
          </a:p>
          <a:p>
            <a:pPr marL="514350" indent="-514350" algn="just">
              <a:buFont typeface="+mj-lt"/>
              <a:buAutoNum type="arabicPeriod"/>
            </a:pPr>
            <a:endParaRPr lang="es-ES" sz="26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v"/>
            </a:pPr>
            <a:r>
              <a:rPr lang="es-ES" sz="2600" dirty="0" err="1" smtClean="0">
                <a:latin typeface="Arial" panose="020B0604020202020204" pitchFamily="34" charset="0"/>
                <a:cs typeface="Arial" panose="020B0604020202020204" pitchFamily="34" charset="0"/>
              </a:rPr>
              <a:t>Engineering</a:t>
            </a:r>
            <a:r>
              <a:rPr lang="es-ES" sz="2600" dirty="0" smtClean="0">
                <a:latin typeface="Arial" panose="020B0604020202020204" pitchFamily="34" charset="0"/>
                <a:cs typeface="Arial" panose="020B0604020202020204" pitchFamily="34" charset="0"/>
              </a:rPr>
              <a:t> Rock </a:t>
            </a:r>
            <a:r>
              <a:rPr lang="es-ES" sz="2600" dirty="0" err="1" smtClean="0">
                <a:latin typeface="Arial" panose="020B0604020202020204" pitchFamily="34" charset="0"/>
                <a:cs typeface="Arial" panose="020B0604020202020204" pitchFamily="34" charset="0"/>
              </a:rPr>
              <a:t>Mechanics</a:t>
            </a:r>
            <a:r>
              <a:rPr lang="es-ES" sz="2600" dirty="0" smtClean="0">
                <a:latin typeface="Arial" panose="020B0604020202020204" pitchFamily="34" charset="0"/>
                <a:cs typeface="Arial" panose="020B0604020202020204" pitchFamily="34" charset="0"/>
              </a:rPr>
              <a:t>. Imperial </a:t>
            </a:r>
            <a:r>
              <a:rPr lang="es-ES" sz="2600" dirty="0" err="1" smtClean="0">
                <a:latin typeface="Arial" panose="020B0604020202020204" pitchFamily="34" charset="0"/>
                <a:cs typeface="Arial" panose="020B0604020202020204" pitchFamily="34" charset="0"/>
              </a:rPr>
              <a:t>College</a:t>
            </a:r>
            <a:r>
              <a:rPr lang="es-ES" sz="2600" dirty="0" smtClean="0">
                <a:latin typeface="Arial" panose="020B0604020202020204" pitchFamily="34" charset="0"/>
                <a:cs typeface="Arial" panose="020B0604020202020204" pitchFamily="34" charset="0"/>
              </a:rPr>
              <a:t> of </a:t>
            </a:r>
            <a:r>
              <a:rPr lang="es-ES" sz="2600" dirty="0" err="1" smtClean="0">
                <a:latin typeface="Arial" panose="020B0604020202020204" pitchFamily="34" charset="0"/>
                <a:cs typeface="Arial" panose="020B0604020202020204" pitchFamily="34" charset="0"/>
              </a:rPr>
              <a:t>Science</a:t>
            </a:r>
            <a:r>
              <a:rPr lang="es-ES" sz="2600" dirty="0" smtClean="0">
                <a:latin typeface="Arial" panose="020B0604020202020204" pitchFamily="34" charset="0"/>
                <a:cs typeface="Arial" panose="020B0604020202020204" pitchFamily="34" charset="0"/>
              </a:rPr>
              <a:t>. London. 1997. </a:t>
            </a:r>
          </a:p>
          <a:p>
            <a:r>
              <a:rPr lang="es-ES" sz="2600" dirty="0" smtClean="0">
                <a:latin typeface="Arial" panose="020B0604020202020204" pitchFamily="34" charset="0"/>
                <a:cs typeface="Arial" panose="020B0604020202020204" pitchFamily="34" charset="0"/>
              </a:rPr>
              <a:t>Autores: John A. Hudson y John P. Harrison</a:t>
            </a:r>
            <a:endParaRPr lang="es-ES" sz="2600" dirty="0">
              <a:latin typeface="Arial" panose="020B0604020202020204" pitchFamily="34" charset="0"/>
              <a:cs typeface="Arial" panose="020B0604020202020204" pitchFamily="34" charset="0"/>
            </a:endParaRPr>
          </a:p>
          <a:p>
            <a:endParaRPr lang="es-ES" sz="2200" dirty="0">
              <a:latin typeface="Arial" panose="020B0604020202020204" pitchFamily="34" charset="0"/>
              <a:cs typeface="Arial" panose="020B0604020202020204" pitchFamily="34" charset="0"/>
            </a:endParaRPr>
          </a:p>
        </p:txBody>
      </p:sp>
      <p:sp>
        <p:nvSpPr>
          <p:cNvPr id="3" name="Rectángulo 2"/>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16429002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ChangeArrowheads="1"/>
          </p:cNvSpPr>
          <p:nvPr/>
        </p:nvSpPr>
        <p:spPr bwMode="auto">
          <a:xfrm>
            <a:off x="1524000" y="225630"/>
            <a:ext cx="2584361"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eaLnBrk="1" hangingPunct="1"/>
            <a:r>
              <a:rPr lang="es-MX" altLang="es-ES" sz="2800" b="1" u="sng" dirty="0">
                <a:cs typeface="Times New Roman" panose="02020603050405020304" pitchFamily="18" charset="0"/>
              </a:rPr>
              <a:t>Introducción:</a:t>
            </a:r>
            <a:r>
              <a:rPr lang="es-MX" altLang="es-ES" sz="2800" dirty="0">
                <a:cs typeface="Times New Roman" panose="02020603050405020304" pitchFamily="18" charset="0"/>
              </a:rPr>
              <a:t> </a:t>
            </a:r>
          </a:p>
          <a:p>
            <a:endParaRPr lang="es-ES" altLang="es-ES" dirty="0"/>
          </a:p>
        </p:txBody>
      </p:sp>
      <p:sp>
        <p:nvSpPr>
          <p:cNvPr id="3075" name="Rectangle 33"/>
          <p:cNvSpPr>
            <a:spLocks noChangeArrowheads="1"/>
          </p:cNvSpPr>
          <p:nvPr/>
        </p:nvSpPr>
        <p:spPr bwMode="auto">
          <a:xfrm>
            <a:off x="1524001" y="4393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US" altLang="es-ES"/>
          </a:p>
        </p:txBody>
      </p:sp>
      <p:sp>
        <p:nvSpPr>
          <p:cNvPr id="3" name="CuadroTexto 2"/>
          <p:cNvSpPr txBox="1"/>
          <p:nvPr/>
        </p:nvSpPr>
        <p:spPr>
          <a:xfrm>
            <a:off x="0" y="655227"/>
            <a:ext cx="6851561" cy="2385268"/>
          </a:xfrm>
          <a:prstGeom prst="rect">
            <a:avLst/>
          </a:prstGeom>
          <a:noFill/>
        </p:spPr>
        <p:txBody>
          <a:bodyPr wrap="square" rtlCol="0">
            <a:spAutoFit/>
          </a:bodyPr>
          <a:lstStyle/>
          <a:p>
            <a:pPr algn="just"/>
            <a:r>
              <a:rPr lang="es-MX" sz="2500" dirty="0" smtClean="0"/>
              <a:t>La mecánica de rocas se ocupa del estudio teórico y práctico de las propiedades y comportamiento mecánico de los materiales rocosos, y de su respuesta ante la acción de fuerzas aplicadas en su entorno físico.</a:t>
            </a:r>
          </a:p>
          <a:p>
            <a:pPr algn="just"/>
            <a:endParaRPr lang="es-MX" sz="24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789" y="2611635"/>
            <a:ext cx="7160654" cy="4111601"/>
          </a:xfrm>
          <a:prstGeom prst="rect">
            <a:avLst/>
          </a:prstGeom>
        </p:spPr>
      </p:pic>
      <p:sp>
        <p:nvSpPr>
          <p:cNvPr id="4" name="Rectángulo 3"/>
          <p:cNvSpPr/>
          <p:nvPr/>
        </p:nvSpPr>
        <p:spPr>
          <a:xfrm>
            <a:off x="7418232" y="3114992"/>
            <a:ext cx="4546241" cy="2400657"/>
          </a:xfrm>
          <a:prstGeom prst="rect">
            <a:avLst/>
          </a:prstGeom>
        </p:spPr>
        <p:txBody>
          <a:bodyPr wrap="square">
            <a:spAutoFit/>
          </a:bodyPr>
          <a:lstStyle/>
          <a:p>
            <a:pPr algn="just"/>
            <a:r>
              <a:rPr lang="es-MX" sz="2500" dirty="0"/>
              <a:t>El desarrollo de la mecánica de rocas se inició como consecuencia de la utilización del medio geológico para obras superficiales y subterráneas y explotación de recursos mineros. </a:t>
            </a:r>
          </a:p>
        </p:txBody>
      </p:sp>
      <p:sp>
        <p:nvSpPr>
          <p:cNvPr id="7" name="Rectángulo 6"/>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1313180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1212533"/>
            <a:ext cx="5447763" cy="3293209"/>
          </a:xfrm>
          <a:prstGeom prst="rect">
            <a:avLst/>
          </a:prstGeom>
        </p:spPr>
        <p:txBody>
          <a:bodyPr wrap="square">
            <a:spAutoFit/>
          </a:bodyPr>
          <a:lstStyle/>
          <a:p>
            <a:pPr algn="just"/>
            <a:r>
              <a:rPr lang="es-MX" sz="2600" dirty="0"/>
              <a:t>La mecánica de rocas guarda una estrecha relación con otras disciplinas como la geología estructural, para el estudio de los procesos y estructuras tectónicas que afectan a las rocas, y la mecánica de suelos, para abordar el estudio de rocas alteradas y meteorizadas en superficie.</a:t>
            </a:r>
          </a:p>
        </p:txBody>
      </p:sp>
      <p:pic>
        <p:nvPicPr>
          <p:cNvPr id="5" name="Imagen 4"/>
          <p:cNvPicPr>
            <a:picLocks noChangeAspect="1"/>
          </p:cNvPicPr>
          <p:nvPr/>
        </p:nvPicPr>
        <p:blipFill>
          <a:blip r:embed="rId2"/>
          <a:stretch>
            <a:fillRect/>
          </a:stretch>
        </p:blipFill>
        <p:spPr>
          <a:xfrm>
            <a:off x="6020048" y="421834"/>
            <a:ext cx="6171952" cy="6291332"/>
          </a:xfrm>
          <a:prstGeom prst="rect">
            <a:avLst/>
          </a:prstGeom>
        </p:spPr>
      </p:pic>
      <p:sp>
        <p:nvSpPr>
          <p:cNvPr id="6" name="Rectangle 1"/>
          <p:cNvSpPr>
            <a:spLocks noChangeArrowheads="1"/>
          </p:cNvSpPr>
          <p:nvPr/>
        </p:nvSpPr>
        <p:spPr bwMode="auto">
          <a:xfrm>
            <a:off x="1431700" y="360345"/>
            <a:ext cx="2584361"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eaLnBrk="1" hangingPunct="1"/>
            <a:r>
              <a:rPr lang="es-MX" altLang="es-ES" sz="2800" b="1" u="sng" dirty="0">
                <a:cs typeface="Times New Roman" panose="02020603050405020304" pitchFamily="18" charset="0"/>
              </a:rPr>
              <a:t>Introducción:</a:t>
            </a:r>
            <a:r>
              <a:rPr lang="es-MX" altLang="es-ES" sz="2800" dirty="0">
                <a:cs typeface="Times New Roman" panose="02020603050405020304" pitchFamily="18" charset="0"/>
              </a:rPr>
              <a:t> </a:t>
            </a:r>
          </a:p>
          <a:p>
            <a:endParaRPr lang="es-ES" altLang="es-ES" dirty="0"/>
          </a:p>
        </p:txBody>
      </p:sp>
      <p:sp>
        <p:nvSpPr>
          <p:cNvPr id="7" name="Rectángulo 6"/>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39247967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8240" y="729156"/>
            <a:ext cx="11788588" cy="2677656"/>
          </a:xfrm>
          <a:prstGeom prst="rect">
            <a:avLst/>
          </a:prstGeom>
        </p:spPr>
        <p:txBody>
          <a:bodyPr wrap="square">
            <a:spAutoFit/>
          </a:bodyPr>
          <a:lstStyle/>
          <a:p>
            <a:pPr algn="just"/>
            <a:r>
              <a:rPr lang="es-MX" sz="2400" dirty="0">
                <a:solidFill>
                  <a:srgbClr val="000000"/>
                </a:solidFill>
                <a:latin typeface="Verdana" panose="020B0604030504040204" pitchFamily="34" charset="0"/>
              </a:rPr>
              <a:t>Los cortes geológicos son representaciones gráficas que permiten reconstruir la historia geológica de un lugar. Dicho de otro modo, es la interpretación de la información geológica que es plasmada en una sección vertical. Para nosotros es de suma importancia su correcto análisis, ello nos permite </a:t>
            </a:r>
            <a:r>
              <a:rPr lang="es-MX" sz="2400" dirty="0" smtClean="0">
                <a:solidFill>
                  <a:srgbClr val="000000"/>
                </a:solidFill>
                <a:latin typeface="Verdana" panose="020B0604030504040204" pitchFamily="34" charset="0"/>
              </a:rPr>
              <a:t>conocer los </a:t>
            </a:r>
            <a:r>
              <a:rPr lang="es-MX" sz="2400" dirty="0">
                <a:solidFill>
                  <a:srgbClr val="000000"/>
                </a:solidFill>
                <a:latin typeface="Verdana" panose="020B0604030504040204" pitchFamily="34" charset="0"/>
              </a:rPr>
              <a:t>acontecimientos esenciales que ha sufrido una zona a lo largo del tiempo en su proceso de formación</a:t>
            </a:r>
            <a:r>
              <a:rPr lang="es-MX" sz="2400" dirty="0" smtClean="0">
                <a:solidFill>
                  <a:srgbClr val="000000"/>
                </a:solidFill>
                <a:latin typeface="Verdana" panose="020B0604030504040204" pitchFamily="34" charset="0"/>
              </a:rPr>
              <a:t>. Las huellas de estos acontecimientos quedan registrados en los suelos y </a:t>
            </a:r>
            <a:r>
              <a:rPr lang="es-MX" sz="2400" b="1" dirty="0" smtClean="0">
                <a:solidFill>
                  <a:srgbClr val="000000"/>
                </a:solidFill>
                <a:latin typeface="Verdana" panose="020B0604030504040204" pitchFamily="34" charset="0"/>
              </a:rPr>
              <a:t>rocas</a:t>
            </a:r>
            <a:endParaRPr lang="es-MX" sz="2400" b="1" dirty="0"/>
          </a:p>
        </p:txBody>
      </p:sp>
      <p:pic>
        <p:nvPicPr>
          <p:cNvPr id="8" name="Imagen 7"/>
          <p:cNvPicPr>
            <a:picLocks noChangeAspect="1"/>
          </p:cNvPicPr>
          <p:nvPr/>
        </p:nvPicPr>
        <p:blipFill>
          <a:blip r:embed="rId2"/>
          <a:stretch>
            <a:fillRect/>
          </a:stretch>
        </p:blipFill>
        <p:spPr>
          <a:xfrm>
            <a:off x="389656" y="3598720"/>
            <a:ext cx="7053789" cy="3192447"/>
          </a:xfrm>
          <a:prstGeom prst="rect">
            <a:avLst/>
          </a:prstGeom>
        </p:spPr>
      </p:pic>
      <p:sp>
        <p:nvSpPr>
          <p:cNvPr id="9" name="Rectangle 1"/>
          <p:cNvSpPr>
            <a:spLocks noChangeArrowheads="1"/>
          </p:cNvSpPr>
          <p:nvPr/>
        </p:nvSpPr>
        <p:spPr bwMode="auto">
          <a:xfrm>
            <a:off x="389656" y="262793"/>
            <a:ext cx="2584361"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eaLnBrk="1" hangingPunct="1"/>
            <a:r>
              <a:rPr lang="es-MX" altLang="es-ES" sz="2800" b="1" u="sng" dirty="0">
                <a:cs typeface="Times New Roman" panose="02020603050405020304" pitchFamily="18" charset="0"/>
              </a:rPr>
              <a:t>Introducción:</a:t>
            </a:r>
            <a:r>
              <a:rPr lang="es-MX" altLang="es-ES" sz="2800" dirty="0">
                <a:cs typeface="Times New Roman" panose="02020603050405020304" pitchFamily="18" charset="0"/>
              </a:rPr>
              <a:t> </a:t>
            </a:r>
          </a:p>
          <a:p>
            <a:endParaRPr lang="es-ES" altLang="es-ES" dirty="0"/>
          </a:p>
        </p:txBody>
      </p:sp>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50623" y="4395255"/>
            <a:ext cx="3666565" cy="2436856"/>
          </a:xfrm>
          <a:prstGeom prst="rect">
            <a:avLst/>
          </a:prstGeom>
        </p:spPr>
      </p:pic>
      <p:sp>
        <p:nvSpPr>
          <p:cNvPr id="11" name="CuadroTexto 10"/>
          <p:cNvSpPr txBox="1"/>
          <p:nvPr/>
        </p:nvSpPr>
        <p:spPr>
          <a:xfrm>
            <a:off x="8757072" y="3664973"/>
            <a:ext cx="2853666" cy="430887"/>
          </a:xfrm>
          <a:prstGeom prst="rect">
            <a:avLst/>
          </a:prstGeom>
          <a:noFill/>
        </p:spPr>
        <p:txBody>
          <a:bodyPr wrap="none" rtlCol="0">
            <a:spAutoFit/>
          </a:bodyPr>
          <a:lstStyle/>
          <a:p>
            <a:r>
              <a:rPr lang="es-ES" sz="2200" b="1" dirty="0" smtClean="0">
                <a:latin typeface="Arial" panose="020B0604020202020204" pitchFamily="34" charset="0"/>
                <a:cs typeface="Arial" panose="020B0604020202020204" pitchFamily="34" charset="0"/>
              </a:rPr>
              <a:t>Obras subterráneas</a:t>
            </a:r>
            <a:endParaRPr lang="es-MX" sz="2200" b="1" dirty="0">
              <a:latin typeface="Arial" panose="020B0604020202020204" pitchFamily="34" charset="0"/>
              <a:cs typeface="Arial" panose="020B0604020202020204" pitchFamily="34" charset="0"/>
            </a:endParaRPr>
          </a:p>
        </p:txBody>
      </p:sp>
      <p:sp>
        <p:nvSpPr>
          <p:cNvPr id="12" name="Rectángulo 11"/>
          <p:cNvSpPr/>
          <p:nvPr/>
        </p:nvSpPr>
        <p:spPr>
          <a:xfrm>
            <a:off x="2782265" y="3571424"/>
            <a:ext cx="2730235" cy="430887"/>
          </a:xfrm>
          <a:prstGeom prst="rect">
            <a:avLst/>
          </a:prstGeom>
        </p:spPr>
        <p:txBody>
          <a:bodyPr wrap="none">
            <a:spAutoFit/>
          </a:bodyPr>
          <a:lstStyle/>
          <a:p>
            <a:r>
              <a:rPr lang="es-MX" sz="2200" b="1" dirty="0" smtClean="0">
                <a:solidFill>
                  <a:srgbClr val="000000"/>
                </a:solidFill>
                <a:latin typeface="Arial" panose="020B0604020202020204" pitchFamily="34" charset="0"/>
                <a:cs typeface="Arial" panose="020B0604020202020204" pitchFamily="34" charset="0"/>
              </a:rPr>
              <a:t>Cortes </a:t>
            </a:r>
            <a:r>
              <a:rPr lang="es-MX" sz="2200" b="1" dirty="0">
                <a:solidFill>
                  <a:srgbClr val="000000"/>
                </a:solidFill>
                <a:latin typeface="Arial" panose="020B0604020202020204" pitchFamily="34" charset="0"/>
                <a:cs typeface="Arial" panose="020B0604020202020204" pitchFamily="34" charset="0"/>
              </a:rPr>
              <a:t>geológicos </a:t>
            </a:r>
            <a:endParaRPr lang="es-MX" sz="2200" b="1" dirty="0">
              <a:latin typeface="Arial" panose="020B0604020202020204" pitchFamily="34" charset="0"/>
              <a:cs typeface="Arial" panose="020B0604020202020204" pitchFamily="34" charset="0"/>
            </a:endParaRPr>
          </a:p>
        </p:txBody>
      </p:sp>
      <p:sp>
        <p:nvSpPr>
          <p:cNvPr id="13" name="Rectángulo 12"/>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8531523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483985" y="397794"/>
            <a:ext cx="7224029" cy="646331"/>
          </a:xfrm>
          <a:prstGeom prst="rect">
            <a:avLst/>
          </a:prstGeom>
        </p:spPr>
        <p:txBody>
          <a:bodyPr wrap="none">
            <a:spAutoFit/>
          </a:bodyPr>
          <a:lstStyle/>
          <a:p>
            <a:r>
              <a:rPr lang="es-MX" sz="3600" b="1" dirty="0" smtClean="0">
                <a:solidFill>
                  <a:srgbClr val="FF0000"/>
                </a:solidFill>
              </a:rPr>
              <a:t>5.1. Origen </a:t>
            </a:r>
            <a:r>
              <a:rPr lang="es-MX" sz="3600" b="1" dirty="0">
                <a:solidFill>
                  <a:srgbClr val="FF0000"/>
                </a:solidFill>
              </a:rPr>
              <a:t>y formación de las rocas</a:t>
            </a:r>
            <a:r>
              <a:rPr lang="es-MX" sz="3600" dirty="0">
                <a:solidFill>
                  <a:srgbClr val="FF0000"/>
                </a:solidFill>
              </a:rPr>
              <a:t>. </a:t>
            </a:r>
          </a:p>
        </p:txBody>
      </p:sp>
      <p:pic>
        <p:nvPicPr>
          <p:cNvPr id="3" name="Picture 2" descr="http://2.bp.blogspot.com/-VOeZvJO3xzc/Tby1Xd2A6aI/AAAAAAAAAMk/NLttJmqd4k4/s400/rocas+tip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9402" y="1133543"/>
            <a:ext cx="9885044" cy="5486199"/>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22180633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595" y="940802"/>
            <a:ext cx="6730499" cy="5047874"/>
          </a:xfrm>
          <a:prstGeom prst="rect">
            <a:avLst/>
          </a:prstGeom>
        </p:spPr>
      </p:pic>
      <p:sp>
        <p:nvSpPr>
          <p:cNvPr id="5" name="CuadroTexto 4"/>
          <p:cNvSpPr txBox="1"/>
          <p:nvPr/>
        </p:nvSpPr>
        <p:spPr>
          <a:xfrm>
            <a:off x="6967469" y="648583"/>
            <a:ext cx="4790942" cy="5632311"/>
          </a:xfrm>
          <a:prstGeom prst="rect">
            <a:avLst/>
          </a:prstGeom>
          <a:noFill/>
        </p:spPr>
        <p:txBody>
          <a:bodyPr wrap="square" rtlCol="0">
            <a:spAutoFit/>
          </a:bodyPr>
          <a:lstStyle/>
          <a:p>
            <a:pPr algn="just"/>
            <a:r>
              <a:rPr lang="es-MX" sz="3000" dirty="0" smtClean="0"/>
              <a:t>Las </a:t>
            </a:r>
            <a:r>
              <a:rPr lang="es-MX" sz="3000" b="1" dirty="0" smtClean="0"/>
              <a:t>rocas</a:t>
            </a:r>
            <a:r>
              <a:rPr lang="es-MX" sz="3000" dirty="0" smtClean="0"/>
              <a:t> son agregados naturales duros y compactos de partículas minerales con fuertes uniones cohesivas permanentes que habitualmente se consideran un sistema continuo. La proporción de diferentes minerales, la estructura granular, la textura y el origen de la roca sirven para su clasificación geológica.</a:t>
            </a:r>
            <a:endParaRPr lang="es-MX" sz="3000" dirty="0"/>
          </a:p>
        </p:txBody>
      </p:sp>
      <p:sp>
        <p:nvSpPr>
          <p:cNvPr id="4" name="Rectángulo 3"/>
          <p:cNvSpPr/>
          <p:nvPr/>
        </p:nvSpPr>
        <p:spPr>
          <a:xfrm>
            <a:off x="0" y="-6002"/>
            <a:ext cx="12192000" cy="314379"/>
          </a:xfrm>
          <a:prstGeom prst="rect">
            <a:avLst/>
          </a:prstGeom>
          <a:solidFill>
            <a:srgbClr val="FFFF00"/>
          </a:solidFill>
        </p:spPr>
        <p:txBody>
          <a:bodyPr wrap="square">
            <a:spAutoFit/>
          </a:bodyPr>
          <a:lstStyle/>
          <a:p>
            <a:r>
              <a:rPr lang="es-MX" sz="1400" b="1" dirty="0">
                <a:cs typeface="Arial" panose="020B0604020202020204" pitchFamily="34" charset="0"/>
              </a:rPr>
              <a:t>UNIDAD 1. </a:t>
            </a:r>
            <a:r>
              <a:rPr lang="es-ES" sz="1400" b="1" dirty="0"/>
              <a:t>PROPIEDADES GEOTECNICAS E IDENTIFICACION DEL </a:t>
            </a:r>
            <a:r>
              <a:rPr lang="es-ES" sz="1400" b="1" dirty="0" smtClean="0"/>
              <a:t>SUELO Y </a:t>
            </a:r>
            <a:r>
              <a:rPr lang="es-ES" sz="1400" b="1" dirty="0"/>
              <a:t>LAS </a:t>
            </a:r>
            <a:r>
              <a:rPr lang="es-ES" sz="1400" b="1" dirty="0" smtClean="0"/>
              <a:t>ROCAS. Conferencia </a:t>
            </a:r>
            <a:r>
              <a:rPr lang="es-ES" sz="1400" b="1" dirty="0"/>
              <a:t>5. </a:t>
            </a:r>
            <a:r>
              <a:rPr lang="es-MX" sz="1400" dirty="0"/>
              <a:t>Propiedades geotécnicas de los materiales “Las rocas</a:t>
            </a:r>
            <a:r>
              <a:rPr lang="es-MX" sz="1400" dirty="0" smtClean="0"/>
              <a:t>”.</a:t>
            </a:r>
            <a:r>
              <a:rPr lang="es-ES" sz="1400" b="1" dirty="0" smtClean="0"/>
              <a:t> </a:t>
            </a:r>
            <a:endParaRPr lang="es-MX" sz="1400" dirty="0"/>
          </a:p>
        </p:txBody>
      </p:sp>
    </p:spTree>
    <p:extLst>
      <p:ext uri="{BB962C8B-B14F-4D97-AF65-F5344CB8AC3E}">
        <p14:creationId xmlns:p14="http://schemas.microsoft.com/office/powerpoint/2010/main" val="400906021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1616</TotalTime>
  <Words>2857</Words>
  <Application>Microsoft Office PowerPoint</Application>
  <PresentationFormat>Panorámica</PresentationFormat>
  <Paragraphs>428</Paragraphs>
  <Slides>32</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32</vt:i4>
      </vt:variant>
    </vt:vector>
  </HeadingPairs>
  <TitlesOfParts>
    <vt:vector size="40" baseType="lpstr">
      <vt:lpstr>Arial</vt:lpstr>
      <vt:lpstr>Calibri</vt:lpstr>
      <vt:lpstr>Calibri Light</vt:lpstr>
      <vt:lpstr>Cambria Math</vt:lpstr>
      <vt:lpstr>Times New Roman</vt:lpstr>
      <vt:lpstr>Verdana</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Josè Emilio Barò</dc:creator>
  <cp:lastModifiedBy>HP</cp:lastModifiedBy>
  <cp:revision>157</cp:revision>
  <dcterms:created xsi:type="dcterms:W3CDTF">2016-01-27T02:01:43Z</dcterms:created>
  <dcterms:modified xsi:type="dcterms:W3CDTF">2017-10-19T17:22:38Z</dcterms:modified>
</cp:coreProperties>
</file>