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29" r:id="rId2"/>
    <p:sldId id="330" r:id="rId3"/>
    <p:sldId id="331" r:id="rId4"/>
    <p:sldId id="312" r:id="rId5"/>
    <p:sldId id="315" r:id="rId6"/>
    <p:sldId id="313" r:id="rId7"/>
    <p:sldId id="316" r:id="rId8"/>
    <p:sldId id="317" r:id="rId9"/>
    <p:sldId id="318" r:id="rId10"/>
    <p:sldId id="298" r:id="rId11"/>
    <p:sldId id="287" r:id="rId12"/>
    <p:sldId id="290" r:id="rId13"/>
    <p:sldId id="288" r:id="rId14"/>
    <p:sldId id="289" r:id="rId15"/>
    <p:sldId id="302" r:id="rId16"/>
    <p:sldId id="291" r:id="rId17"/>
    <p:sldId id="292" r:id="rId18"/>
    <p:sldId id="300" r:id="rId19"/>
    <p:sldId id="301" r:id="rId20"/>
    <p:sldId id="293" r:id="rId21"/>
    <p:sldId id="299" r:id="rId22"/>
    <p:sldId id="294" r:id="rId23"/>
    <p:sldId id="295" r:id="rId24"/>
    <p:sldId id="311" r:id="rId25"/>
    <p:sldId id="297" r:id="rId26"/>
    <p:sldId id="319" r:id="rId27"/>
    <p:sldId id="320" r:id="rId28"/>
    <p:sldId id="321" r:id="rId29"/>
    <p:sldId id="327" r:id="rId30"/>
    <p:sldId id="322" r:id="rId31"/>
    <p:sldId id="323" r:id="rId32"/>
    <p:sldId id="324" r:id="rId33"/>
    <p:sldId id="325" r:id="rId34"/>
    <p:sldId id="326" r:id="rId35"/>
    <p:sldId id="328" r:id="rId36"/>
    <p:sldId id="277" r:id="rId3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9939D9-FCFC-46E2-ACB2-C5A6EA71CC79}" type="datetimeFigureOut">
              <a:rPr lang="es-ES" smtClean="0"/>
              <a:t>19/10/2017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8F968-2F8C-4B6D-86B5-1650DBD78271}" type="slidenum">
              <a:rPr lang="es-ES" smtClean="0"/>
              <a:t>‹Nº›</a:t>
            </a:fld>
            <a:endParaRPr lang="es-ES"/>
          </a:p>
        </p:txBody>
      </p:sp>
    </p:spTree>
    <p:extLst>
      <p:ext uri="{BB962C8B-B14F-4D97-AF65-F5344CB8AC3E}">
        <p14:creationId xmlns:p14="http://schemas.microsoft.com/office/powerpoint/2010/main" val="1960760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BE18F968-2F8C-4B6D-86B5-1650DBD78271}" type="slidenum">
              <a:rPr lang="es-ES" smtClean="0"/>
              <a:t>23</a:t>
            </a:fld>
            <a:endParaRPr lang="es-ES"/>
          </a:p>
        </p:txBody>
      </p:sp>
    </p:spTree>
    <p:extLst>
      <p:ext uri="{BB962C8B-B14F-4D97-AF65-F5344CB8AC3E}">
        <p14:creationId xmlns:p14="http://schemas.microsoft.com/office/powerpoint/2010/main" val="121668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19/10/2017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6A17B59-0597-4A98-B95D-5ADABDC67833}" type="datetimeFigureOut">
              <a:rPr lang="es-ES" smtClean="0"/>
              <a:t>19/10/2017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6A17B59-0597-4A98-B95D-5ADABDC67833}" type="datetimeFigureOut">
              <a:rPr lang="es-ES" smtClean="0"/>
              <a:t>19/10/2017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19/10/2017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19/10/2017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19/10/2017</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7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5911" y="277651"/>
            <a:ext cx="11848563" cy="4832092"/>
          </a:xfrm>
          <a:prstGeom prst="rect">
            <a:avLst/>
          </a:prstGeom>
        </p:spPr>
        <p:txBody>
          <a:bodyPr wrap="square">
            <a:spAutoFit/>
          </a:bodyPr>
          <a:lstStyle/>
          <a:p>
            <a:pPr algn="ctr"/>
            <a:endParaRPr lang="es-ES" sz="2800" b="1" dirty="0" smtClean="0">
              <a:cs typeface="Arial" panose="020B0604020202020204" pitchFamily="34" charset="0"/>
            </a:endParaRPr>
          </a:p>
          <a:p>
            <a:pPr algn="ctr"/>
            <a:r>
              <a:rPr lang="es-ES" sz="2800" b="1" dirty="0">
                <a:cs typeface="Arial" panose="020B0604020202020204" pitchFamily="34" charset="0"/>
              </a:rPr>
              <a:t>UNIVERSIDAD AUTÓNOMA DEL ESTADO DE </a:t>
            </a:r>
            <a:r>
              <a:rPr lang="es-ES" sz="2800" b="1" dirty="0" smtClean="0">
                <a:cs typeface="Arial" panose="020B0604020202020204" pitchFamily="34" charset="0"/>
              </a:rPr>
              <a:t>MÉXICO</a:t>
            </a:r>
          </a:p>
          <a:p>
            <a:pPr algn="ctr"/>
            <a:endParaRPr lang="es-MX" sz="2800" b="1" dirty="0" smtClean="0">
              <a:cs typeface="Arial" panose="020B0604020202020204" pitchFamily="34" charset="0"/>
            </a:endParaRPr>
          </a:p>
          <a:p>
            <a:r>
              <a:rPr lang="es-MX" sz="2800" b="1" dirty="0" smtClean="0">
                <a:cs typeface="Arial" panose="020B0604020202020204" pitchFamily="34" charset="0"/>
              </a:rPr>
              <a:t>FACULTAD DE GEOGRAFÍA</a:t>
            </a:r>
          </a:p>
          <a:p>
            <a:pPr algn="ctr"/>
            <a:endParaRPr lang="es-ES" sz="2800" b="1" dirty="0">
              <a:cs typeface="Arial" panose="020B0604020202020204" pitchFamily="34" charset="0"/>
            </a:endParaRPr>
          </a:p>
          <a:p>
            <a:pPr algn="ctr"/>
            <a:endParaRPr lang="es-ES" sz="2800" b="1" dirty="0" smtClean="0">
              <a:cs typeface="Arial" panose="020B0604020202020204" pitchFamily="34" charset="0"/>
            </a:endParaRPr>
          </a:p>
          <a:p>
            <a:pPr algn="ctr"/>
            <a:r>
              <a:rPr lang="es-ES" sz="2800" b="1" dirty="0" smtClean="0">
                <a:cs typeface="Arial" panose="020B0604020202020204" pitchFamily="34" charset="0"/>
              </a:rPr>
              <a:t>LICENCIATURA EN GEOLOGÍA AMBIENTAL Y RECURSOS HÍDRICOS</a:t>
            </a:r>
          </a:p>
          <a:p>
            <a:pPr algn="ctr"/>
            <a:endParaRPr lang="es-ES" sz="2800" b="1" dirty="0" smtClean="0">
              <a:cs typeface="Arial" panose="020B0604020202020204" pitchFamily="34" charset="0"/>
            </a:endParaRPr>
          </a:p>
          <a:p>
            <a:pPr algn="ctr"/>
            <a:r>
              <a:rPr lang="es-MX" sz="2800" b="1" dirty="0" smtClean="0">
                <a:cs typeface="Arial" panose="020B0604020202020204" pitchFamily="34" charset="0"/>
              </a:rPr>
              <a:t>UNIDAD DE APRENDIZAJE: </a:t>
            </a:r>
            <a:r>
              <a:rPr lang="es-ES" sz="2800" b="1" dirty="0" smtClean="0"/>
              <a:t>TÓPICOS SELECTOS DE GEOLOGÍA AMBIENTAL </a:t>
            </a:r>
            <a:endParaRPr lang="es-ES" sz="2800" b="1" dirty="0" smtClean="0"/>
          </a:p>
          <a:p>
            <a:pPr algn="ctr"/>
            <a:endParaRPr lang="es-ES" sz="2800" b="1" dirty="0" smtClean="0"/>
          </a:p>
          <a:p>
            <a:pPr algn="ctr"/>
            <a:r>
              <a:rPr lang="es-ES" sz="2800" b="1" dirty="0" smtClean="0"/>
              <a:t>Semestre en que se imparte: </a:t>
            </a:r>
            <a:r>
              <a:rPr lang="es-ES" sz="2800" b="1" dirty="0" smtClean="0"/>
              <a:t>7mo</a:t>
            </a:r>
            <a:endParaRPr lang="es-ES" sz="2800" b="1" dirty="0" smtClean="0"/>
          </a:p>
        </p:txBody>
      </p:sp>
      <p:pic>
        <p:nvPicPr>
          <p:cNvPr id="6" name="Imagen 5"/>
          <p:cNvPicPr>
            <a:picLocks noChangeAspect="1"/>
          </p:cNvPicPr>
          <p:nvPr/>
        </p:nvPicPr>
        <p:blipFill>
          <a:blip r:embed="rId2"/>
          <a:stretch>
            <a:fillRect/>
          </a:stretch>
        </p:blipFill>
        <p:spPr>
          <a:xfrm>
            <a:off x="4897619" y="1342920"/>
            <a:ext cx="1326186" cy="1135333"/>
          </a:xfrm>
          <a:prstGeom prst="rect">
            <a:avLst/>
          </a:prstGeom>
        </p:spPr>
      </p:pic>
      <p:sp>
        <p:nvSpPr>
          <p:cNvPr id="3" name="CuadroTexto 2"/>
          <p:cNvSpPr txBox="1"/>
          <p:nvPr/>
        </p:nvSpPr>
        <p:spPr>
          <a:xfrm>
            <a:off x="3611147" y="5759513"/>
            <a:ext cx="4254883" cy="830997"/>
          </a:xfrm>
          <a:prstGeom prst="rect">
            <a:avLst/>
          </a:prstGeom>
          <a:noFill/>
        </p:spPr>
        <p:txBody>
          <a:bodyPr wrap="none" rtlCol="0">
            <a:spAutoFit/>
          </a:bodyPr>
          <a:lstStyle/>
          <a:p>
            <a:pPr algn="ctr"/>
            <a:r>
              <a:rPr lang="es-ES" sz="2400" b="1" dirty="0" smtClean="0"/>
              <a:t>Dr. Alexis Ordaz Hernández, PTC</a:t>
            </a:r>
          </a:p>
          <a:p>
            <a:pPr algn="ctr"/>
            <a:r>
              <a:rPr lang="es-ES" sz="2400" b="1" dirty="0" smtClean="0"/>
              <a:t>Octubre del 2017</a:t>
            </a:r>
            <a:endParaRPr lang="es-MX" sz="2400" b="1" dirty="0"/>
          </a:p>
        </p:txBody>
      </p:sp>
    </p:spTree>
    <p:extLst>
      <p:ext uri="{BB962C8B-B14F-4D97-AF65-F5344CB8AC3E}">
        <p14:creationId xmlns:p14="http://schemas.microsoft.com/office/powerpoint/2010/main" val="13168120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53126" y="2264592"/>
            <a:ext cx="6849952" cy="1077218"/>
          </a:xfrm>
          <a:prstGeom prst="rect">
            <a:avLst/>
          </a:prstGeom>
        </p:spPr>
        <p:txBody>
          <a:bodyPr wrap="none">
            <a:spAutoFit/>
          </a:bodyPr>
          <a:lstStyle/>
          <a:p>
            <a:pPr algn="ctr"/>
            <a:r>
              <a:rPr lang="es-MX" sz="3200" b="1" dirty="0">
                <a:latin typeface="Algerian" panose="04020705040A02060702" pitchFamily="82" charset="0"/>
              </a:rPr>
              <a:t>Métodos de exploración en </a:t>
            </a:r>
            <a:r>
              <a:rPr lang="es-MX" sz="3200" b="1" dirty="0" smtClean="0">
                <a:latin typeface="Algerian" panose="04020705040A02060702" pitchFamily="82" charset="0"/>
              </a:rPr>
              <a:t>las</a:t>
            </a:r>
          </a:p>
          <a:p>
            <a:pPr algn="ctr"/>
            <a:r>
              <a:rPr lang="es-MX" sz="3200" b="1" dirty="0" smtClean="0">
                <a:latin typeface="Algerian" panose="04020705040A02060702" pitchFamily="82" charset="0"/>
              </a:rPr>
              <a:t> </a:t>
            </a:r>
            <a:r>
              <a:rPr lang="es-MX" sz="3200" b="1" dirty="0">
                <a:latin typeface="Algerian" panose="04020705040A02060702" pitchFamily="82" charset="0"/>
              </a:rPr>
              <a:t>investigaciones geológicas</a:t>
            </a:r>
            <a:endParaRPr lang="es-MX" sz="3200" dirty="0">
              <a:latin typeface="Algerian" panose="04020705040A02060702" pitchFamily="82" charset="0"/>
            </a:endParaRPr>
          </a:p>
        </p:txBody>
      </p:sp>
      <p:sp>
        <p:nvSpPr>
          <p:cNvPr id="4" name="Rectángulo 3"/>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77533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960365364"/>
              </p:ext>
            </p:extLst>
          </p:nvPr>
        </p:nvGraphicFramePr>
        <p:xfrm>
          <a:off x="326227" y="895117"/>
          <a:ext cx="11483663" cy="5303520"/>
        </p:xfrm>
        <a:graphic>
          <a:graphicData uri="http://schemas.openxmlformats.org/drawingml/2006/table">
            <a:tbl>
              <a:tblPr firstRow="1">
                <a:tableStyleId>{93296810-A885-4BE3-A3E7-6D5BEEA58F35}</a:tableStyleId>
              </a:tblPr>
              <a:tblGrid>
                <a:gridCol w="2860807"/>
                <a:gridCol w="3226645"/>
                <a:gridCol w="5396211"/>
              </a:tblGrid>
              <a:tr h="355457">
                <a:tc>
                  <a:txBody>
                    <a:bodyPr/>
                    <a:lstStyle/>
                    <a:p>
                      <a:pPr algn="ctr"/>
                      <a:r>
                        <a:rPr lang="es-MX" dirty="0" smtClean="0">
                          <a:solidFill>
                            <a:schemeClr val="tx1"/>
                          </a:solidFill>
                        </a:rPr>
                        <a:t>Fases del proyecto</a:t>
                      </a:r>
                      <a:endParaRPr lang="es-MX" dirty="0">
                        <a:solidFill>
                          <a:schemeClr val="tx1"/>
                        </a:solidFill>
                      </a:endParaRPr>
                    </a:p>
                  </a:txBody>
                  <a:tcPr/>
                </a:tc>
                <a:tc>
                  <a:txBody>
                    <a:bodyPr/>
                    <a:lstStyle/>
                    <a:p>
                      <a:pPr algn="ctr"/>
                      <a:r>
                        <a:rPr lang="es-MX" dirty="0" smtClean="0">
                          <a:solidFill>
                            <a:schemeClr val="tx1"/>
                          </a:solidFill>
                        </a:rPr>
                        <a:t>Actividades características</a:t>
                      </a:r>
                      <a:endParaRPr lang="es-MX" dirty="0">
                        <a:solidFill>
                          <a:schemeClr val="tx1"/>
                        </a:solidFill>
                      </a:endParaRPr>
                    </a:p>
                  </a:txBody>
                  <a:tcPr/>
                </a:tc>
                <a:tc>
                  <a:txBody>
                    <a:bodyPr/>
                    <a:lstStyle/>
                    <a:p>
                      <a:pPr algn="ctr"/>
                      <a:r>
                        <a:rPr lang="es-MX" dirty="0" smtClean="0">
                          <a:solidFill>
                            <a:schemeClr val="tx1"/>
                          </a:solidFill>
                        </a:rPr>
                        <a:t>Trabajos de investigación</a:t>
                      </a:r>
                      <a:r>
                        <a:rPr lang="es-MX" baseline="0" dirty="0" smtClean="0">
                          <a:solidFill>
                            <a:schemeClr val="tx1"/>
                          </a:solidFill>
                        </a:rPr>
                        <a:t> geológico-geotécnicos</a:t>
                      </a:r>
                      <a:endParaRPr lang="es-MX" dirty="0">
                        <a:solidFill>
                          <a:schemeClr val="tx1"/>
                        </a:solidFill>
                      </a:endParaRPr>
                    </a:p>
                  </a:txBody>
                  <a:tcPr/>
                </a:tc>
              </a:tr>
              <a:tr h="370840">
                <a:tc>
                  <a:txBody>
                    <a:bodyPr/>
                    <a:lstStyle/>
                    <a:p>
                      <a:endParaRPr lang="es-MX"/>
                    </a:p>
                  </a:txBody>
                  <a:tcPr/>
                </a:tc>
                <a:tc>
                  <a:txBody>
                    <a:bodyPr/>
                    <a:lstStyle/>
                    <a:p>
                      <a:pPr algn="ctr"/>
                      <a:r>
                        <a:rPr lang="es-MX" dirty="0" smtClean="0"/>
                        <a:t>Revisión</a:t>
                      </a:r>
                      <a:r>
                        <a:rPr lang="es-MX" baseline="0" dirty="0" smtClean="0"/>
                        <a:t> de información</a:t>
                      </a:r>
                      <a:endParaRPr lang="es-MX" dirty="0"/>
                    </a:p>
                  </a:txBody>
                  <a:tcPr/>
                </a:tc>
                <a:tc>
                  <a:txBody>
                    <a:bodyPr/>
                    <a:lstStyle/>
                    <a:p>
                      <a:pPr marL="285750" indent="-285750">
                        <a:buFontTx/>
                        <a:buChar char="-"/>
                      </a:pPr>
                      <a:r>
                        <a:rPr lang="es-MX" dirty="0" smtClean="0"/>
                        <a:t>Topografía y relieve.</a:t>
                      </a:r>
                    </a:p>
                    <a:p>
                      <a:pPr marL="285750" indent="-285750">
                        <a:buFontTx/>
                        <a:buChar char="-"/>
                      </a:pPr>
                      <a:r>
                        <a:rPr lang="es-MX" dirty="0" smtClean="0"/>
                        <a:t>Hidrología e</a:t>
                      </a:r>
                      <a:r>
                        <a:rPr lang="es-MX" baseline="0" dirty="0" smtClean="0"/>
                        <a:t> hidrogeología.</a:t>
                      </a:r>
                    </a:p>
                    <a:p>
                      <a:pPr marL="285750" indent="-285750">
                        <a:buFontTx/>
                        <a:buChar char="-"/>
                      </a:pPr>
                      <a:r>
                        <a:rPr lang="es-MX" baseline="0" dirty="0" smtClean="0"/>
                        <a:t>Mapas geológicos regionales.</a:t>
                      </a:r>
                    </a:p>
                    <a:p>
                      <a:pPr marL="285750" indent="-285750">
                        <a:buFontTx/>
                        <a:buChar char="-"/>
                      </a:pPr>
                      <a:r>
                        <a:rPr lang="es-MX" baseline="0" dirty="0" smtClean="0"/>
                        <a:t>Historia geológica.</a:t>
                      </a:r>
                    </a:p>
                    <a:p>
                      <a:pPr marL="285750" indent="-285750">
                        <a:buFontTx/>
                        <a:buChar char="-"/>
                      </a:pPr>
                      <a:r>
                        <a:rPr lang="es-MX" baseline="0" dirty="0" smtClean="0"/>
                        <a:t>Sismicidad y otros riesgos geológicos.</a:t>
                      </a:r>
                      <a:endParaRPr lang="es-MX" dirty="0"/>
                    </a:p>
                  </a:txBody>
                  <a:tcPr/>
                </a:tc>
              </a:tr>
              <a:tr h="370840">
                <a:tc>
                  <a:txBody>
                    <a:bodyPr/>
                    <a:lstStyle/>
                    <a:p>
                      <a:endParaRPr lang="es-MX" dirty="0"/>
                    </a:p>
                  </a:txBody>
                  <a:tcPr/>
                </a:tc>
                <a:tc>
                  <a:txBody>
                    <a:bodyPr/>
                    <a:lstStyle/>
                    <a:p>
                      <a:pPr algn="ctr"/>
                      <a:r>
                        <a:rPr lang="es-MX" dirty="0" smtClean="0"/>
                        <a:t>Foto-interpretación</a:t>
                      </a:r>
                      <a:endParaRPr lang="es-MX" dirty="0"/>
                    </a:p>
                  </a:txBody>
                  <a:tcPr/>
                </a:tc>
                <a:tc>
                  <a:txBody>
                    <a:bodyPr/>
                    <a:lstStyle/>
                    <a:p>
                      <a:pPr marL="285750" indent="-285750">
                        <a:buFontTx/>
                        <a:buChar char="-"/>
                      </a:pPr>
                      <a:r>
                        <a:rPr lang="es-MX" dirty="0" smtClean="0"/>
                        <a:t>Fotografías aéreas</a:t>
                      </a:r>
                      <a:r>
                        <a:rPr lang="es-MX" baseline="0" dirty="0" smtClean="0"/>
                        <a:t> y teledetección.</a:t>
                      </a:r>
                    </a:p>
                    <a:p>
                      <a:pPr marL="285750" indent="-285750">
                        <a:buFontTx/>
                        <a:buChar char="-"/>
                      </a:pPr>
                      <a:r>
                        <a:rPr lang="es-MX" baseline="0" dirty="0" smtClean="0"/>
                        <a:t>Geomorfología.</a:t>
                      </a:r>
                    </a:p>
                    <a:p>
                      <a:pPr marL="285750" indent="-285750">
                        <a:buFontTx/>
                        <a:buChar char="-"/>
                      </a:pPr>
                      <a:r>
                        <a:rPr lang="es-MX" dirty="0" smtClean="0"/>
                        <a:t>Litologías y estructuras.</a:t>
                      </a:r>
                    </a:p>
                    <a:p>
                      <a:pPr marL="285750" indent="-285750">
                        <a:buFontTx/>
                        <a:buChar char="-"/>
                      </a:pPr>
                      <a:r>
                        <a:rPr lang="es-MX" dirty="0" smtClean="0"/>
                        <a:t>Riesgos geológicos.</a:t>
                      </a:r>
                    </a:p>
                    <a:p>
                      <a:pPr marL="285750" indent="-285750">
                        <a:buFontTx/>
                        <a:buChar char="-"/>
                      </a:pPr>
                      <a:r>
                        <a:rPr lang="es-MX" dirty="0" smtClean="0"/>
                        <a:t>Cartografías</a:t>
                      </a:r>
                      <a:r>
                        <a:rPr lang="es-MX" baseline="0" dirty="0" smtClean="0"/>
                        <a:t> geológicas de síntesis.</a:t>
                      </a:r>
                      <a:endParaRPr lang="es-MX" dirty="0"/>
                    </a:p>
                  </a:txBody>
                  <a:tcPr/>
                </a:tc>
              </a:tr>
              <a:tr h="370840">
                <a:tc>
                  <a:txBody>
                    <a:bodyPr/>
                    <a:lstStyle/>
                    <a:p>
                      <a:endParaRPr lang="es-MX"/>
                    </a:p>
                  </a:txBody>
                  <a:tcPr/>
                </a:tc>
                <a:tc>
                  <a:txBody>
                    <a:bodyPr/>
                    <a:lstStyle/>
                    <a:p>
                      <a:pPr algn="ctr"/>
                      <a:r>
                        <a:rPr lang="es-MX" dirty="0" smtClean="0"/>
                        <a:t>Visita</a:t>
                      </a:r>
                      <a:r>
                        <a:rPr lang="es-MX" baseline="0" dirty="0" smtClean="0"/>
                        <a:t> y reconocimiento previo de campo</a:t>
                      </a:r>
                      <a:endParaRPr lang="es-MX" dirty="0"/>
                    </a:p>
                  </a:txBody>
                  <a:tcPr/>
                </a:tc>
                <a:tc>
                  <a:txBody>
                    <a:bodyPr/>
                    <a:lstStyle/>
                    <a:p>
                      <a:pPr marL="285750" indent="-285750">
                        <a:buFontTx/>
                        <a:buChar char="-"/>
                      </a:pPr>
                      <a:r>
                        <a:rPr lang="es-MX" dirty="0" smtClean="0"/>
                        <a:t>Reconocimiento de suelos y rocas.</a:t>
                      </a:r>
                    </a:p>
                    <a:p>
                      <a:pPr marL="285750" indent="-285750">
                        <a:buFontTx/>
                        <a:buChar char="-"/>
                      </a:pPr>
                      <a:r>
                        <a:rPr lang="es-MX" dirty="0" smtClean="0"/>
                        <a:t>Fallas y estructuras.</a:t>
                      </a:r>
                    </a:p>
                    <a:p>
                      <a:pPr marL="285750" indent="-285750">
                        <a:buFontTx/>
                        <a:buChar char="-"/>
                      </a:pPr>
                      <a:r>
                        <a:rPr lang="es-MX" dirty="0" smtClean="0"/>
                        <a:t>Datos</a:t>
                      </a:r>
                      <a:r>
                        <a:rPr lang="es-MX" baseline="0" dirty="0" smtClean="0"/>
                        <a:t> hidrogeológicos, drenaje.</a:t>
                      </a:r>
                    </a:p>
                    <a:p>
                      <a:pPr marL="285750" indent="-285750">
                        <a:buFontTx/>
                        <a:buChar char="-"/>
                      </a:pPr>
                      <a:r>
                        <a:rPr lang="es-MX" baseline="0" dirty="0" smtClean="0"/>
                        <a:t>Geomorfología, estabilidad de laderas, subsidencias, hundimientos, inundaciones, etc.</a:t>
                      </a:r>
                    </a:p>
                    <a:p>
                      <a:pPr marL="285750" indent="-285750">
                        <a:buFontTx/>
                        <a:buChar char="-"/>
                      </a:pPr>
                      <a:r>
                        <a:rPr lang="es-MX" baseline="0" dirty="0" smtClean="0"/>
                        <a:t>Problemas geoambientales.</a:t>
                      </a:r>
                    </a:p>
                    <a:p>
                      <a:pPr marL="285750" indent="-285750">
                        <a:buFontTx/>
                        <a:buChar char="-"/>
                      </a:pPr>
                      <a:r>
                        <a:rPr lang="es-MX" baseline="0" dirty="0" smtClean="0"/>
                        <a:t>Accesos y situación de investigaciones </a:t>
                      </a:r>
                      <a:r>
                        <a:rPr lang="es-MX" i="1" baseline="0" dirty="0" smtClean="0"/>
                        <a:t>in situ</a:t>
                      </a:r>
                      <a:r>
                        <a:rPr lang="es-MX" baseline="0" dirty="0" smtClean="0"/>
                        <a:t>.</a:t>
                      </a:r>
                      <a:endParaRPr lang="es-MX" dirty="0"/>
                    </a:p>
                  </a:txBody>
                  <a:tcPr/>
                </a:tc>
              </a:tr>
            </a:tbl>
          </a:graphicData>
        </a:graphic>
      </p:graphicFrame>
      <p:sp>
        <p:nvSpPr>
          <p:cNvPr id="4" name="CuadroTexto 3"/>
          <p:cNvSpPr txBox="1"/>
          <p:nvPr/>
        </p:nvSpPr>
        <p:spPr>
          <a:xfrm>
            <a:off x="326227" y="1397323"/>
            <a:ext cx="2841975" cy="4801314"/>
          </a:xfrm>
          <a:prstGeom prst="rect">
            <a:avLst/>
          </a:prstGeom>
          <a:solidFill>
            <a:schemeClr val="bg1">
              <a:lumMod val="95000"/>
            </a:schemeClr>
          </a:solidFill>
        </p:spPr>
        <p:txBody>
          <a:bodyPr wrap="square" rtlCol="0">
            <a:spAutoFit/>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pPr algn="ctr"/>
            <a:r>
              <a:rPr lang="es-MX" dirty="0" smtClean="0"/>
              <a:t>Estudios previos y de viabilidad</a:t>
            </a:r>
            <a:endParaRPr lang="es-MX" dirty="0"/>
          </a:p>
          <a:p>
            <a:endParaRPr lang="es-MX" dirty="0" smtClean="0"/>
          </a:p>
          <a:p>
            <a:endParaRPr lang="es-MX" dirty="0"/>
          </a:p>
          <a:p>
            <a:endParaRPr lang="es-MX" dirty="0" smtClean="0"/>
          </a:p>
          <a:p>
            <a:endParaRPr lang="es-MX" dirty="0" smtClean="0"/>
          </a:p>
          <a:p>
            <a:endParaRPr lang="es-MX" dirty="0"/>
          </a:p>
          <a:p>
            <a:endParaRPr lang="es-MX" dirty="0" smtClean="0"/>
          </a:p>
          <a:p>
            <a:endParaRPr lang="es-MX" dirty="0"/>
          </a:p>
          <a:p>
            <a:endParaRPr lang="es-MX" dirty="0"/>
          </a:p>
        </p:txBody>
      </p:sp>
      <p:sp>
        <p:nvSpPr>
          <p:cNvPr id="5" name="CuadroTexto 4"/>
          <p:cNvSpPr txBox="1"/>
          <p:nvPr/>
        </p:nvSpPr>
        <p:spPr>
          <a:xfrm>
            <a:off x="837126" y="423490"/>
            <a:ext cx="5911403" cy="430887"/>
          </a:xfrm>
          <a:prstGeom prst="rect">
            <a:avLst/>
          </a:prstGeom>
          <a:noFill/>
        </p:spPr>
        <p:txBody>
          <a:bodyPr wrap="square" rtlCol="0">
            <a:spAutoFit/>
          </a:bodyPr>
          <a:lstStyle/>
          <a:p>
            <a:r>
              <a:rPr lang="es-MX" sz="2200" b="1" dirty="0" smtClean="0">
                <a:solidFill>
                  <a:schemeClr val="accent6"/>
                </a:solidFill>
              </a:rPr>
              <a:t>Desarrollo de las investigaciones</a:t>
            </a:r>
            <a:r>
              <a:rPr lang="es-MX" sz="2200" b="1" i="1" dirty="0" smtClean="0">
                <a:solidFill>
                  <a:schemeClr val="accent6"/>
                </a:solidFill>
              </a:rPr>
              <a:t> in situ</a:t>
            </a:r>
            <a:endParaRPr lang="es-MX" sz="2200" b="1" i="1" dirty="0">
              <a:solidFill>
                <a:schemeClr val="accent6"/>
              </a:solidFill>
            </a:endParaRPr>
          </a:p>
        </p:txBody>
      </p:sp>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026248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456436997"/>
              </p:ext>
            </p:extLst>
          </p:nvPr>
        </p:nvGraphicFramePr>
        <p:xfrm>
          <a:off x="665408" y="1184856"/>
          <a:ext cx="11024316" cy="4297680"/>
        </p:xfrm>
        <a:graphic>
          <a:graphicData uri="http://schemas.openxmlformats.org/drawingml/2006/table">
            <a:tbl>
              <a:tblPr>
                <a:tableStyleId>{93296810-A885-4BE3-A3E7-6D5BEEA58F35}</a:tableStyleId>
              </a:tblPr>
              <a:tblGrid>
                <a:gridCol w="2182053"/>
                <a:gridCol w="3325589"/>
                <a:gridCol w="5516674"/>
              </a:tblGrid>
              <a:tr h="370840">
                <a:tc>
                  <a:txBody>
                    <a:bodyPr/>
                    <a:lstStyle/>
                    <a:p>
                      <a:endParaRPr lang="es-MX" dirty="0"/>
                    </a:p>
                  </a:txBody>
                  <a:tcPr/>
                </a:tc>
                <a:tc>
                  <a:txBody>
                    <a:bodyPr/>
                    <a:lstStyle/>
                    <a:p>
                      <a:pPr algn="ctr"/>
                      <a:r>
                        <a:rPr lang="es-MX" dirty="0" smtClean="0"/>
                        <a:t>Cartografía geológica-geotécnica</a:t>
                      </a:r>
                    </a:p>
                    <a:p>
                      <a:pPr algn="ctr"/>
                      <a:r>
                        <a:rPr lang="es-MX" dirty="0" smtClean="0"/>
                        <a:t>(escalas 1:5,000-1:10,000)</a:t>
                      </a:r>
                      <a:endParaRPr lang="es-MX" dirty="0"/>
                    </a:p>
                  </a:txBody>
                  <a:tcPr/>
                </a:tc>
                <a:tc>
                  <a:txBody>
                    <a:bodyPr/>
                    <a:lstStyle/>
                    <a:p>
                      <a:pPr marL="285750" indent="-285750">
                        <a:buFontTx/>
                        <a:buChar char="-"/>
                      </a:pPr>
                      <a:r>
                        <a:rPr lang="es-MX" dirty="0" err="1" smtClean="0"/>
                        <a:t>Litoestratigrafía</a:t>
                      </a:r>
                      <a:r>
                        <a:rPr lang="es-MX" dirty="0" smtClean="0"/>
                        <a:t> y estructura.</a:t>
                      </a:r>
                    </a:p>
                    <a:p>
                      <a:pPr marL="285750" indent="-285750">
                        <a:buFontTx/>
                        <a:buChar char="-"/>
                      </a:pPr>
                      <a:r>
                        <a:rPr lang="es-MX" dirty="0" smtClean="0"/>
                        <a:t>Geomorfología e hidrogeología.</a:t>
                      </a:r>
                    </a:p>
                    <a:p>
                      <a:pPr marL="285750" indent="-285750">
                        <a:buFontTx/>
                        <a:buChar char="-"/>
                      </a:pPr>
                      <a:r>
                        <a:rPr lang="es-MX" dirty="0" smtClean="0"/>
                        <a:t>Clasificación</a:t>
                      </a:r>
                      <a:r>
                        <a:rPr lang="es-MX" baseline="0" dirty="0" smtClean="0"/>
                        <a:t> y propiedades de los materiales.</a:t>
                      </a:r>
                      <a:endParaRPr lang="es-MX" dirty="0"/>
                    </a:p>
                  </a:txBody>
                  <a:tcPr/>
                </a:tc>
              </a:tr>
              <a:tr h="370840">
                <a:tc>
                  <a:txBody>
                    <a:bodyPr/>
                    <a:lstStyle/>
                    <a:p>
                      <a:endParaRPr lang="es-MX"/>
                    </a:p>
                  </a:txBody>
                  <a:tcPr/>
                </a:tc>
                <a:tc>
                  <a:txBody>
                    <a:bodyPr/>
                    <a:lstStyle/>
                    <a:p>
                      <a:pPr algn="ctr"/>
                      <a:r>
                        <a:rPr lang="es-MX" dirty="0" smtClean="0"/>
                        <a:t>Datos hidrológicos-hidrogeológicos</a:t>
                      </a:r>
                      <a:endParaRPr lang="es-MX" dirty="0"/>
                    </a:p>
                  </a:txBody>
                  <a:tcPr/>
                </a:tc>
                <a:tc>
                  <a:txBody>
                    <a:bodyPr/>
                    <a:lstStyle/>
                    <a:p>
                      <a:pPr marL="285750" indent="-285750">
                        <a:buFontTx/>
                        <a:buChar char="-"/>
                      </a:pPr>
                      <a:r>
                        <a:rPr lang="es-MX" dirty="0" smtClean="0"/>
                        <a:t>Identificación</a:t>
                      </a:r>
                      <a:r>
                        <a:rPr lang="es-MX" baseline="0" dirty="0" smtClean="0"/>
                        <a:t> de zonas inundables, kársticas, de encharcamiento, de escorrentía, etc.</a:t>
                      </a:r>
                    </a:p>
                    <a:p>
                      <a:pPr marL="285750" indent="-285750">
                        <a:buFontTx/>
                        <a:buChar char="-"/>
                      </a:pPr>
                      <a:r>
                        <a:rPr lang="es-MX" baseline="0" dirty="0" smtClean="0"/>
                        <a:t>Regionales y locales.</a:t>
                      </a:r>
                      <a:endParaRPr lang="es-MX" dirty="0"/>
                    </a:p>
                  </a:txBody>
                  <a:tcPr/>
                </a:tc>
              </a:tr>
              <a:tr h="370840">
                <a:tc>
                  <a:txBody>
                    <a:bodyPr/>
                    <a:lstStyle/>
                    <a:p>
                      <a:endParaRPr lang="es-MX"/>
                    </a:p>
                  </a:txBody>
                  <a:tcPr/>
                </a:tc>
                <a:tc>
                  <a:txBody>
                    <a:bodyPr/>
                    <a:lstStyle/>
                    <a:p>
                      <a:pPr algn="ctr"/>
                      <a:r>
                        <a:rPr lang="es-MX" dirty="0" smtClean="0"/>
                        <a:t>Investigaciones geotécnicas básicas</a:t>
                      </a:r>
                      <a:endParaRPr lang="es-MX" dirty="0"/>
                    </a:p>
                  </a:txBody>
                  <a:tcPr/>
                </a:tc>
                <a:tc>
                  <a:txBody>
                    <a:bodyPr/>
                    <a:lstStyle/>
                    <a:p>
                      <a:pPr marL="285750" indent="-285750">
                        <a:buFontTx/>
                        <a:buChar char="-"/>
                      </a:pPr>
                      <a:r>
                        <a:rPr lang="es-MX" dirty="0" smtClean="0"/>
                        <a:t>Sondeos y calicatas.</a:t>
                      </a:r>
                    </a:p>
                    <a:p>
                      <a:pPr marL="285750" indent="-285750">
                        <a:buFontTx/>
                        <a:buChar char="-"/>
                      </a:pPr>
                      <a:r>
                        <a:rPr lang="es-MX" dirty="0" smtClean="0"/>
                        <a:t>Prospección geofísica.</a:t>
                      </a:r>
                    </a:p>
                    <a:p>
                      <a:pPr marL="285750" indent="-285750">
                        <a:buFontTx/>
                        <a:buChar char="-"/>
                      </a:pPr>
                      <a:r>
                        <a:rPr lang="es-MX" dirty="0" smtClean="0"/>
                        <a:t>Ensayos de laboratorio.</a:t>
                      </a:r>
                      <a:endParaRPr lang="es-MX" dirty="0"/>
                    </a:p>
                  </a:txBody>
                  <a:tcPr/>
                </a:tc>
              </a:tr>
              <a:tr h="370840">
                <a:tc>
                  <a:txBody>
                    <a:bodyPr/>
                    <a:lstStyle/>
                    <a:p>
                      <a:endParaRPr lang="es-MX"/>
                    </a:p>
                  </a:txBody>
                  <a:tcPr/>
                </a:tc>
                <a:tc>
                  <a:txBody>
                    <a:bodyPr/>
                    <a:lstStyle/>
                    <a:p>
                      <a:pPr algn="ctr"/>
                      <a:r>
                        <a:rPr lang="es-MX" dirty="0" smtClean="0"/>
                        <a:t>Investigaciones geotécnicas de detalle</a:t>
                      </a:r>
                      <a:endParaRPr lang="es-MX" dirty="0"/>
                    </a:p>
                  </a:txBody>
                  <a:tcPr/>
                </a:tc>
                <a:tc>
                  <a:txBody>
                    <a:bodyPr/>
                    <a:lstStyle/>
                    <a:p>
                      <a:pPr marL="285750" indent="-285750">
                        <a:buFontTx/>
                        <a:buChar char="-"/>
                      </a:pPr>
                      <a:r>
                        <a:rPr lang="es-MX" dirty="0" smtClean="0"/>
                        <a:t>Sondeos y calicatas.</a:t>
                      </a:r>
                    </a:p>
                    <a:p>
                      <a:pPr marL="285750" indent="-285750">
                        <a:buFontTx/>
                        <a:buChar char="-"/>
                      </a:pPr>
                      <a:r>
                        <a:rPr lang="es-MX" dirty="0" smtClean="0"/>
                        <a:t>Prospección geofísica.</a:t>
                      </a:r>
                    </a:p>
                    <a:p>
                      <a:pPr marL="285750" indent="-285750">
                        <a:buFontTx/>
                        <a:buChar char="-"/>
                      </a:pPr>
                      <a:r>
                        <a:rPr lang="es-MX" dirty="0" smtClean="0"/>
                        <a:t>Ensayos in situ y ensayos de laboratorio</a:t>
                      </a:r>
                      <a:endParaRPr lang="es-MX" dirty="0"/>
                    </a:p>
                  </a:txBody>
                  <a:tcPr/>
                </a:tc>
              </a:tr>
              <a:tr h="370840">
                <a:tc>
                  <a:txBody>
                    <a:bodyPr/>
                    <a:lstStyle/>
                    <a:p>
                      <a:endParaRPr lang="es-MX" dirty="0"/>
                    </a:p>
                  </a:txBody>
                  <a:tcPr/>
                </a:tc>
                <a:tc>
                  <a:txBody>
                    <a:bodyPr/>
                    <a:lstStyle/>
                    <a:p>
                      <a:pPr algn="ctr"/>
                      <a:r>
                        <a:rPr lang="es-MX" dirty="0" smtClean="0"/>
                        <a:t>Cartografía</a:t>
                      </a:r>
                      <a:r>
                        <a:rPr lang="es-MX" baseline="0" dirty="0" smtClean="0"/>
                        <a:t> geotécnica detalle</a:t>
                      </a:r>
                    </a:p>
                    <a:p>
                      <a:pPr algn="ctr"/>
                      <a:r>
                        <a:rPr lang="es-MX" baseline="0" dirty="0" smtClean="0"/>
                        <a:t>(escalas 1:500-1:2,000)</a:t>
                      </a:r>
                      <a:endParaRPr lang="es-MX" dirty="0"/>
                    </a:p>
                  </a:txBody>
                  <a:tcPr/>
                </a:tc>
                <a:tc>
                  <a:txBody>
                    <a:bodyPr/>
                    <a:lstStyle/>
                    <a:p>
                      <a:pPr marL="285750" indent="-285750">
                        <a:buFontTx/>
                        <a:buChar char="-"/>
                      </a:pPr>
                      <a:r>
                        <a:rPr lang="es-MX" dirty="0" smtClean="0"/>
                        <a:t>Mapas geológicos-geotécnicos de detalle.</a:t>
                      </a:r>
                    </a:p>
                    <a:p>
                      <a:pPr marL="285750" indent="-285750">
                        <a:buFontTx/>
                        <a:buChar char="-"/>
                      </a:pPr>
                      <a:r>
                        <a:rPr lang="es-MX" dirty="0" smtClean="0"/>
                        <a:t>Sectorización y propiedades</a:t>
                      </a:r>
                      <a:r>
                        <a:rPr lang="es-MX" baseline="0" dirty="0" smtClean="0"/>
                        <a:t> </a:t>
                      </a:r>
                      <a:r>
                        <a:rPr lang="es-MX" baseline="0" dirty="0" err="1" smtClean="0"/>
                        <a:t>geomecánicas</a:t>
                      </a:r>
                      <a:r>
                        <a:rPr lang="es-MX" baseline="0" dirty="0" smtClean="0"/>
                        <a:t>.</a:t>
                      </a:r>
                      <a:endParaRPr lang="es-MX" dirty="0"/>
                    </a:p>
                  </a:txBody>
                  <a:tcPr/>
                </a:tc>
              </a:tr>
            </a:tbl>
          </a:graphicData>
        </a:graphic>
      </p:graphicFrame>
      <p:sp>
        <p:nvSpPr>
          <p:cNvPr id="3" name="CuadroTexto 2"/>
          <p:cNvSpPr txBox="1"/>
          <p:nvPr/>
        </p:nvSpPr>
        <p:spPr>
          <a:xfrm>
            <a:off x="798490" y="1635618"/>
            <a:ext cx="2034862" cy="2031325"/>
          </a:xfrm>
          <a:prstGeom prst="rect">
            <a:avLst/>
          </a:prstGeom>
          <a:solidFill>
            <a:schemeClr val="bg1">
              <a:lumMod val="95000"/>
            </a:schemeClr>
          </a:solidFill>
        </p:spPr>
        <p:txBody>
          <a:bodyPr wrap="square" rtlCol="0">
            <a:spAutoFit/>
          </a:bodyPr>
          <a:lstStyle/>
          <a:p>
            <a:pPr algn="ctr"/>
            <a:endParaRPr lang="es-MX" dirty="0" smtClean="0"/>
          </a:p>
          <a:p>
            <a:pPr algn="ctr"/>
            <a:endParaRPr lang="es-MX" dirty="0"/>
          </a:p>
          <a:p>
            <a:pPr algn="ctr"/>
            <a:endParaRPr lang="es-MX" dirty="0" smtClean="0"/>
          </a:p>
          <a:p>
            <a:pPr algn="ctr"/>
            <a:r>
              <a:rPr lang="es-MX" dirty="0" smtClean="0"/>
              <a:t>Anteproyecto</a:t>
            </a:r>
          </a:p>
          <a:p>
            <a:pPr algn="ctr"/>
            <a:endParaRPr lang="es-MX" dirty="0" smtClean="0"/>
          </a:p>
          <a:p>
            <a:pPr algn="ctr"/>
            <a:endParaRPr lang="es-MX" dirty="0"/>
          </a:p>
          <a:p>
            <a:pPr algn="ctr"/>
            <a:endParaRPr lang="es-MX" dirty="0"/>
          </a:p>
        </p:txBody>
      </p:sp>
      <p:sp>
        <p:nvSpPr>
          <p:cNvPr id="4" name="CuadroTexto 3"/>
          <p:cNvSpPr txBox="1"/>
          <p:nvPr/>
        </p:nvSpPr>
        <p:spPr>
          <a:xfrm>
            <a:off x="798490" y="4365938"/>
            <a:ext cx="2034862" cy="923330"/>
          </a:xfrm>
          <a:prstGeom prst="rect">
            <a:avLst/>
          </a:prstGeom>
          <a:solidFill>
            <a:schemeClr val="bg1">
              <a:lumMod val="95000"/>
            </a:schemeClr>
          </a:solidFill>
        </p:spPr>
        <p:txBody>
          <a:bodyPr wrap="square" rtlCol="0">
            <a:spAutoFit/>
          </a:bodyPr>
          <a:lstStyle/>
          <a:p>
            <a:endParaRPr lang="es-MX" dirty="0" smtClean="0"/>
          </a:p>
          <a:p>
            <a:pPr algn="ctr"/>
            <a:r>
              <a:rPr lang="es-MX" dirty="0" smtClean="0"/>
              <a:t>Proyecto</a:t>
            </a:r>
          </a:p>
          <a:p>
            <a:pPr algn="ct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3543114989"/>
              </p:ext>
            </p:extLst>
          </p:nvPr>
        </p:nvGraphicFramePr>
        <p:xfrm>
          <a:off x="665407" y="652479"/>
          <a:ext cx="11024317" cy="365760"/>
        </p:xfrm>
        <a:graphic>
          <a:graphicData uri="http://schemas.openxmlformats.org/drawingml/2006/table">
            <a:tbl>
              <a:tblPr firstRow="1">
                <a:tableStyleId>{93296810-A885-4BE3-A3E7-6D5BEEA58F35}</a:tableStyleId>
              </a:tblPr>
              <a:tblGrid>
                <a:gridCol w="2210140"/>
                <a:gridCol w="3334151"/>
                <a:gridCol w="5480026"/>
              </a:tblGrid>
              <a:tr h="355457">
                <a:tc>
                  <a:txBody>
                    <a:bodyPr/>
                    <a:lstStyle/>
                    <a:p>
                      <a:pPr algn="ctr"/>
                      <a:r>
                        <a:rPr lang="es-MX" dirty="0" smtClean="0">
                          <a:solidFill>
                            <a:schemeClr val="tx1"/>
                          </a:solidFill>
                        </a:rPr>
                        <a:t>Fases del proyecto</a:t>
                      </a:r>
                      <a:endParaRPr lang="es-MX" dirty="0">
                        <a:solidFill>
                          <a:schemeClr val="tx1"/>
                        </a:solidFill>
                      </a:endParaRPr>
                    </a:p>
                  </a:txBody>
                  <a:tcPr/>
                </a:tc>
                <a:tc>
                  <a:txBody>
                    <a:bodyPr/>
                    <a:lstStyle/>
                    <a:p>
                      <a:pPr algn="ctr"/>
                      <a:r>
                        <a:rPr lang="es-MX" dirty="0" smtClean="0">
                          <a:solidFill>
                            <a:schemeClr val="tx1"/>
                          </a:solidFill>
                        </a:rPr>
                        <a:t>Actividades características</a:t>
                      </a:r>
                      <a:endParaRPr lang="es-MX" dirty="0">
                        <a:solidFill>
                          <a:schemeClr val="tx1"/>
                        </a:solidFill>
                      </a:endParaRPr>
                    </a:p>
                  </a:txBody>
                  <a:tcPr/>
                </a:tc>
                <a:tc>
                  <a:txBody>
                    <a:bodyPr/>
                    <a:lstStyle/>
                    <a:p>
                      <a:pPr algn="ctr"/>
                      <a:r>
                        <a:rPr lang="es-MX" dirty="0" smtClean="0">
                          <a:solidFill>
                            <a:schemeClr val="tx1"/>
                          </a:solidFill>
                        </a:rPr>
                        <a:t>Trabajos de investigación</a:t>
                      </a:r>
                      <a:r>
                        <a:rPr lang="es-MX" baseline="0" dirty="0" smtClean="0">
                          <a:solidFill>
                            <a:schemeClr val="tx1"/>
                          </a:solidFill>
                        </a:rPr>
                        <a:t> geológico-geotécnicos</a:t>
                      </a:r>
                      <a:endParaRPr lang="es-MX" dirty="0">
                        <a:solidFill>
                          <a:schemeClr val="tx1"/>
                        </a:solidFill>
                      </a:endParaRPr>
                    </a:p>
                  </a:txBody>
                  <a:tcPr/>
                </a:tc>
              </a:tr>
            </a:tbl>
          </a:graphicData>
        </a:graphic>
      </p:graphicFrame>
      <p:sp>
        <p:nvSpPr>
          <p:cNvPr id="6" name="CuadroTexto 5"/>
          <p:cNvSpPr txBox="1"/>
          <p:nvPr/>
        </p:nvSpPr>
        <p:spPr>
          <a:xfrm>
            <a:off x="389417" y="217503"/>
            <a:ext cx="1837683" cy="461665"/>
          </a:xfrm>
          <a:prstGeom prst="rect">
            <a:avLst/>
          </a:prstGeom>
          <a:noFill/>
        </p:spPr>
        <p:txBody>
          <a:bodyPr wrap="none" rtlCol="0">
            <a:spAutoFit/>
          </a:bodyPr>
          <a:lstStyle/>
          <a:p>
            <a:r>
              <a:rPr lang="es-ES" sz="2400" dirty="0" smtClean="0"/>
              <a:t>Continuación</a:t>
            </a:r>
            <a:endParaRPr lang="es-MX" sz="2400" dirty="0"/>
          </a:p>
        </p:txBody>
      </p:sp>
      <p:sp>
        <p:nvSpPr>
          <p:cNvPr id="9" name="Rectángulo 8"/>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201969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049020014"/>
              </p:ext>
            </p:extLst>
          </p:nvPr>
        </p:nvGraphicFramePr>
        <p:xfrm>
          <a:off x="665407" y="1056115"/>
          <a:ext cx="11168844" cy="2473960"/>
        </p:xfrm>
        <a:graphic>
          <a:graphicData uri="http://schemas.openxmlformats.org/drawingml/2006/table">
            <a:tbl>
              <a:tblPr>
                <a:tableStyleId>{93296810-A885-4BE3-A3E7-6D5BEEA58F35}</a:tableStyleId>
              </a:tblPr>
              <a:tblGrid>
                <a:gridCol w="3088446"/>
                <a:gridCol w="3315216"/>
                <a:gridCol w="4765182"/>
              </a:tblGrid>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             Construcción</a:t>
                      </a:r>
                    </a:p>
                    <a:p>
                      <a:endParaRPr lang="es-MX" dirty="0"/>
                    </a:p>
                  </a:txBody>
                  <a:tcPr/>
                </a:tc>
                <a:tc>
                  <a:txBody>
                    <a:bodyPr/>
                    <a:lstStyle/>
                    <a:p>
                      <a:r>
                        <a:rPr lang="es-MX" dirty="0" smtClean="0"/>
                        <a:t>Seguimiento geotécnico</a:t>
                      </a:r>
                      <a:endParaRPr lang="es-MX" dirty="0"/>
                    </a:p>
                  </a:txBody>
                  <a:tcPr/>
                </a:tc>
                <a:tc>
                  <a:txBody>
                    <a:bodyPr/>
                    <a:lstStyle/>
                    <a:p>
                      <a:pPr marL="285750" indent="-285750">
                        <a:buFontTx/>
                        <a:buChar char="-"/>
                      </a:pPr>
                      <a:r>
                        <a:rPr lang="es-MX" dirty="0" smtClean="0"/>
                        <a:t>Planos geotécnicos de obra.</a:t>
                      </a:r>
                    </a:p>
                    <a:p>
                      <a:pPr marL="285750" indent="-285750">
                        <a:buFontTx/>
                        <a:buChar char="-"/>
                      </a:pPr>
                      <a:r>
                        <a:rPr lang="es-MX" dirty="0" smtClean="0"/>
                        <a:t>Estabilidad de excavaciones y túneles.</a:t>
                      </a:r>
                    </a:p>
                    <a:p>
                      <a:pPr marL="285750" indent="-285750">
                        <a:buFontTx/>
                        <a:buChar char="-"/>
                      </a:pPr>
                      <a:r>
                        <a:rPr lang="es-MX" dirty="0" smtClean="0"/>
                        <a:t>Control</a:t>
                      </a:r>
                      <a:r>
                        <a:rPr lang="es-MX" baseline="0" dirty="0" smtClean="0"/>
                        <a:t> de parámetros geotécnicos.</a:t>
                      </a:r>
                    </a:p>
                    <a:p>
                      <a:pPr marL="285750" indent="-285750">
                        <a:buFontTx/>
                        <a:buChar char="-"/>
                      </a:pPr>
                      <a:r>
                        <a:rPr lang="es-MX" baseline="0" dirty="0" smtClean="0"/>
                        <a:t>Cimentación de estructuras.</a:t>
                      </a:r>
                      <a:endParaRPr lang="es-MX" dirty="0"/>
                    </a:p>
                  </a:txBody>
                  <a:tcPr/>
                </a:tc>
              </a:tr>
              <a:tr h="370840">
                <a:tc vMerge="1">
                  <a:txBody>
                    <a:bodyPr/>
                    <a:lstStyle/>
                    <a:p>
                      <a:endParaRPr lang="es-MX" dirty="0"/>
                    </a:p>
                  </a:txBody>
                  <a:tcPr/>
                </a:tc>
                <a:tc>
                  <a:txBody>
                    <a:bodyPr/>
                    <a:lstStyle/>
                    <a:p>
                      <a:r>
                        <a:rPr lang="es-MX" dirty="0" smtClean="0"/>
                        <a:t>Instrumentación</a:t>
                      </a:r>
                      <a:endParaRPr lang="es-MX" dirty="0"/>
                    </a:p>
                  </a:txBody>
                  <a:tcPr/>
                </a:tc>
                <a:tc>
                  <a:txBody>
                    <a:bodyPr/>
                    <a:lstStyle/>
                    <a:p>
                      <a:pPr marL="285750" indent="-285750">
                        <a:buFontTx/>
                        <a:buChar char="-"/>
                      </a:pPr>
                      <a:r>
                        <a:rPr lang="es-MX" dirty="0" smtClean="0"/>
                        <a:t>Instalación</a:t>
                      </a:r>
                      <a:r>
                        <a:rPr lang="es-MX" baseline="0" dirty="0" smtClean="0"/>
                        <a:t> y lectura instrumental.</a:t>
                      </a:r>
                    </a:p>
                    <a:p>
                      <a:pPr marL="285750" indent="-285750">
                        <a:buFontTx/>
                        <a:buChar char="-"/>
                      </a:pPr>
                      <a:r>
                        <a:rPr lang="es-MX" baseline="0" dirty="0" smtClean="0"/>
                        <a:t>Ensayos </a:t>
                      </a:r>
                      <a:r>
                        <a:rPr lang="es-MX" i="1" baseline="0" dirty="0" smtClean="0"/>
                        <a:t>in situ.</a:t>
                      </a:r>
                    </a:p>
                    <a:p>
                      <a:pPr marL="285750" indent="-285750">
                        <a:buFontTx/>
                        <a:buChar char="-"/>
                      </a:pPr>
                      <a:r>
                        <a:rPr lang="es-MX" baseline="0" dirty="0" smtClean="0"/>
                        <a:t>Control de calidad.</a:t>
                      </a:r>
                      <a:endParaRPr lang="es-MX" dirty="0"/>
                    </a:p>
                  </a:txBody>
                  <a:tcPr/>
                </a:tc>
              </a:tr>
              <a:tr h="370840">
                <a:tc>
                  <a:txBody>
                    <a:bodyPr/>
                    <a:lstStyle/>
                    <a:p>
                      <a:pPr algn="ctr"/>
                      <a:r>
                        <a:rPr lang="es-MX" dirty="0" smtClean="0"/>
                        <a:t>Explotación</a:t>
                      </a:r>
                      <a:endParaRPr lang="es-MX" dirty="0"/>
                    </a:p>
                  </a:txBody>
                  <a:tcPr/>
                </a:tc>
                <a:tc>
                  <a:txBody>
                    <a:bodyPr/>
                    <a:lstStyle/>
                    <a:p>
                      <a:r>
                        <a:rPr lang="es-MX" dirty="0" smtClean="0"/>
                        <a:t>Auscultación</a:t>
                      </a:r>
                      <a:endParaRPr lang="es-MX" dirty="0"/>
                    </a:p>
                  </a:txBody>
                  <a:tcPr/>
                </a:tc>
                <a:tc>
                  <a:txBody>
                    <a:bodyPr/>
                    <a:lstStyle/>
                    <a:p>
                      <a:pPr marL="285750" indent="-285750">
                        <a:buFontTx/>
                        <a:buChar char="-"/>
                      </a:pPr>
                      <a:r>
                        <a:rPr lang="es-MX" dirty="0" smtClean="0"/>
                        <a:t>Seguimiento de obra-terreno.</a:t>
                      </a:r>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467123591"/>
              </p:ext>
            </p:extLst>
          </p:nvPr>
        </p:nvGraphicFramePr>
        <p:xfrm>
          <a:off x="665407" y="652479"/>
          <a:ext cx="11125540" cy="365760"/>
        </p:xfrm>
        <a:graphic>
          <a:graphicData uri="http://schemas.openxmlformats.org/drawingml/2006/table">
            <a:tbl>
              <a:tblPr firstRow="1">
                <a:tableStyleId>{93296810-A885-4BE3-A3E7-6D5BEEA58F35}</a:tableStyleId>
              </a:tblPr>
              <a:tblGrid>
                <a:gridCol w="3100477"/>
                <a:gridCol w="3320716"/>
                <a:gridCol w="4704347"/>
              </a:tblGrid>
              <a:tr h="355457">
                <a:tc>
                  <a:txBody>
                    <a:bodyPr/>
                    <a:lstStyle/>
                    <a:p>
                      <a:pPr algn="ctr"/>
                      <a:r>
                        <a:rPr lang="es-MX" dirty="0" smtClean="0">
                          <a:solidFill>
                            <a:schemeClr val="tx1"/>
                          </a:solidFill>
                        </a:rPr>
                        <a:t>Fases del proyecto</a:t>
                      </a:r>
                      <a:endParaRPr lang="es-MX" dirty="0">
                        <a:solidFill>
                          <a:schemeClr val="tx1"/>
                        </a:solidFill>
                      </a:endParaRPr>
                    </a:p>
                  </a:txBody>
                  <a:tcPr/>
                </a:tc>
                <a:tc>
                  <a:txBody>
                    <a:bodyPr/>
                    <a:lstStyle/>
                    <a:p>
                      <a:pPr algn="ctr"/>
                      <a:r>
                        <a:rPr lang="es-MX" dirty="0" smtClean="0">
                          <a:solidFill>
                            <a:schemeClr val="tx1"/>
                          </a:solidFill>
                        </a:rPr>
                        <a:t>Actividades características</a:t>
                      </a:r>
                      <a:endParaRPr lang="es-MX" dirty="0">
                        <a:solidFill>
                          <a:schemeClr val="tx1"/>
                        </a:solidFill>
                      </a:endParaRPr>
                    </a:p>
                  </a:txBody>
                  <a:tcPr/>
                </a:tc>
                <a:tc>
                  <a:txBody>
                    <a:bodyPr/>
                    <a:lstStyle/>
                    <a:p>
                      <a:pPr algn="ctr"/>
                      <a:r>
                        <a:rPr lang="es-MX" dirty="0" smtClean="0">
                          <a:solidFill>
                            <a:schemeClr val="tx1"/>
                          </a:solidFill>
                        </a:rPr>
                        <a:t>Trabajos de investigación</a:t>
                      </a:r>
                      <a:r>
                        <a:rPr lang="es-MX" baseline="0" dirty="0" smtClean="0">
                          <a:solidFill>
                            <a:schemeClr val="tx1"/>
                          </a:solidFill>
                        </a:rPr>
                        <a:t> geológico-geotécnicos</a:t>
                      </a:r>
                      <a:endParaRPr lang="es-MX" dirty="0">
                        <a:solidFill>
                          <a:schemeClr val="tx1"/>
                        </a:solidFill>
                      </a:endParaRPr>
                    </a:p>
                  </a:txBody>
                  <a:tcPr/>
                </a:tc>
              </a:tr>
            </a:tbl>
          </a:graphicData>
        </a:graphic>
      </p:graphicFrame>
      <p:sp>
        <p:nvSpPr>
          <p:cNvPr id="6" name="CuadroTexto 5"/>
          <p:cNvSpPr txBox="1"/>
          <p:nvPr/>
        </p:nvSpPr>
        <p:spPr>
          <a:xfrm>
            <a:off x="363660" y="205777"/>
            <a:ext cx="1837683" cy="461665"/>
          </a:xfrm>
          <a:prstGeom prst="rect">
            <a:avLst/>
          </a:prstGeom>
          <a:noFill/>
        </p:spPr>
        <p:txBody>
          <a:bodyPr wrap="none" rtlCol="0">
            <a:spAutoFit/>
          </a:bodyPr>
          <a:lstStyle/>
          <a:p>
            <a:r>
              <a:rPr lang="es-ES" sz="2400" dirty="0" smtClean="0"/>
              <a:t>Continuación</a:t>
            </a:r>
            <a:endParaRPr lang="es-MX" sz="2400" dirty="0"/>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77018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73487" y="1184857"/>
            <a:ext cx="10998558" cy="2677656"/>
          </a:xfrm>
          <a:prstGeom prst="rect">
            <a:avLst/>
          </a:prstGeom>
          <a:noFill/>
        </p:spPr>
        <p:txBody>
          <a:bodyPr wrap="square" rtlCol="0">
            <a:spAutoFit/>
          </a:bodyPr>
          <a:lstStyle/>
          <a:p>
            <a:pPr algn="ctr"/>
            <a:r>
              <a:rPr lang="es-MX" sz="2800" b="1" dirty="0" smtClean="0"/>
              <a:t>TIPOS DE PERFORACIONES MÁS </a:t>
            </a:r>
            <a:r>
              <a:rPr lang="es-MX" sz="2800" b="1" dirty="0" smtClean="0"/>
              <a:t>USUALES</a:t>
            </a:r>
          </a:p>
          <a:p>
            <a:pPr algn="ctr"/>
            <a:endParaRPr lang="es-MX" sz="2800" b="1" dirty="0" smtClean="0"/>
          </a:p>
          <a:p>
            <a:pPr marL="342900" indent="-342900">
              <a:buFont typeface="Arial" panose="020B0604020202020204" pitchFamily="34" charset="0"/>
              <a:buChar char="•"/>
            </a:pPr>
            <a:r>
              <a:rPr lang="es-MX" sz="2800" dirty="0" smtClean="0"/>
              <a:t>Sondeos a rotación</a:t>
            </a:r>
          </a:p>
          <a:p>
            <a:pPr marL="342900" indent="-342900">
              <a:buFont typeface="Arial" panose="020B0604020202020204" pitchFamily="34" charset="0"/>
              <a:buChar char="•"/>
            </a:pPr>
            <a:r>
              <a:rPr lang="es-MX" sz="2800" dirty="0" smtClean="0"/>
              <a:t>Sondeos helicoidales</a:t>
            </a:r>
          </a:p>
          <a:p>
            <a:pPr marL="342900" indent="-342900">
              <a:buFont typeface="Arial" panose="020B0604020202020204" pitchFamily="34" charset="0"/>
              <a:buChar char="•"/>
            </a:pPr>
            <a:r>
              <a:rPr lang="es-MX" sz="2800" dirty="0" smtClean="0"/>
              <a:t>Sondeos a percusión</a:t>
            </a:r>
          </a:p>
          <a:p>
            <a:pPr marL="342900" indent="-342900">
              <a:buFont typeface="Arial" panose="020B0604020202020204" pitchFamily="34" charset="0"/>
              <a:buChar char="•"/>
            </a:pPr>
            <a:r>
              <a:rPr lang="es-MX" sz="2800" dirty="0" smtClean="0"/>
              <a:t>Otros técnicas de investigación del subsuelo</a:t>
            </a:r>
            <a:endParaRPr lang="es-ES" sz="2800" dirty="0"/>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9272616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20907" y="447985"/>
            <a:ext cx="3028521" cy="523220"/>
          </a:xfrm>
          <a:prstGeom prst="rect">
            <a:avLst/>
          </a:prstGeom>
        </p:spPr>
        <p:txBody>
          <a:bodyPr wrap="none">
            <a:spAutoFit/>
          </a:bodyPr>
          <a:lstStyle/>
          <a:p>
            <a:r>
              <a:rPr lang="es-MX" sz="2800" b="1" dirty="0"/>
              <a:t>Sondeos a rotación</a:t>
            </a:r>
            <a:endParaRPr lang="es-ES" sz="2800" b="1" dirty="0"/>
          </a:p>
        </p:txBody>
      </p:sp>
      <p:sp>
        <p:nvSpPr>
          <p:cNvPr id="2" name="CuadroTexto 1"/>
          <p:cNvSpPr txBox="1"/>
          <p:nvPr/>
        </p:nvSpPr>
        <p:spPr>
          <a:xfrm>
            <a:off x="1841679" y="1474251"/>
            <a:ext cx="8809149" cy="3939540"/>
          </a:xfrm>
          <a:prstGeom prst="rect">
            <a:avLst/>
          </a:prstGeom>
          <a:noFill/>
        </p:spPr>
        <p:txBody>
          <a:bodyPr wrap="square" rtlCol="0">
            <a:spAutoFit/>
          </a:bodyPr>
          <a:lstStyle/>
          <a:p>
            <a:pPr algn="just"/>
            <a:r>
              <a:rPr lang="es-MX" sz="2500" dirty="0" smtClean="0"/>
              <a:t>Los sondeos a rotación pueden perforar cualquier tipo de suelo o roca hasta profundidades muy elevadas y con distintas inclinaciones. La profundidad habitual no excede los 100m, aunque pueden alcanzarse los 1.000 m. la extracción de testigo es continua y el porcentaje de recuperación del testigo con respecto a la longitud perforada puede ser muy alto, dependiendo del sistema de extracción. Algunos tipos de materiales son difíciles de perforar a rotación, como las gravas y los bolos o las arenas finas bajo el nivel freático, debido al arrastre del propio fluido de perforación.</a:t>
            </a:r>
            <a:endParaRPr lang="es-MX" sz="2500" dirty="0"/>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4830971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373683" y="263468"/>
            <a:ext cx="9161236" cy="6620289"/>
          </a:xfrm>
          <a:prstGeom prst="rect">
            <a:avLst/>
          </a:prstGeom>
        </p:spPr>
      </p:pic>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194265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11468" y="363574"/>
            <a:ext cx="9330267" cy="6494426"/>
          </a:xfrm>
          <a:prstGeom prst="rect">
            <a:avLst/>
          </a:prstGeom>
        </p:spPr>
      </p:pic>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173537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475" y="855612"/>
            <a:ext cx="3972900" cy="5334173"/>
          </a:xfrm>
          <a:prstGeom prst="rect">
            <a:avLst/>
          </a:prstGeom>
        </p:spPr>
      </p:pic>
      <p:pic>
        <p:nvPicPr>
          <p:cNvPr id="3" name="Imagen 2"/>
          <p:cNvPicPr>
            <a:picLocks noChangeAspect="1"/>
          </p:cNvPicPr>
          <p:nvPr/>
        </p:nvPicPr>
        <p:blipFill>
          <a:blip r:embed="rId3"/>
          <a:stretch>
            <a:fillRect/>
          </a:stretch>
        </p:blipFill>
        <p:spPr>
          <a:xfrm>
            <a:off x="3846742" y="493366"/>
            <a:ext cx="3789652" cy="5780825"/>
          </a:xfrm>
          <a:prstGeom prst="rect">
            <a:avLst/>
          </a:prstGeom>
        </p:spPr>
      </p:pic>
      <p:pic>
        <p:nvPicPr>
          <p:cNvPr id="6" name="Imagen 5"/>
          <p:cNvPicPr>
            <a:picLocks noChangeAspect="1"/>
          </p:cNvPicPr>
          <p:nvPr/>
        </p:nvPicPr>
        <p:blipFill>
          <a:blip r:embed="rId4"/>
          <a:stretch>
            <a:fillRect/>
          </a:stretch>
        </p:blipFill>
        <p:spPr>
          <a:xfrm>
            <a:off x="7726484" y="386369"/>
            <a:ext cx="1693741" cy="5064369"/>
          </a:xfrm>
          <a:prstGeom prst="rect">
            <a:avLst/>
          </a:prstGeom>
        </p:spPr>
      </p:pic>
      <p:pic>
        <p:nvPicPr>
          <p:cNvPr id="7" name="Imagen 6"/>
          <p:cNvPicPr>
            <a:picLocks noChangeAspect="1"/>
          </p:cNvPicPr>
          <p:nvPr/>
        </p:nvPicPr>
        <p:blipFill>
          <a:blip r:embed="rId5"/>
          <a:stretch>
            <a:fillRect/>
          </a:stretch>
        </p:blipFill>
        <p:spPr>
          <a:xfrm>
            <a:off x="9152939" y="4459458"/>
            <a:ext cx="2995604" cy="2398542"/>
          </a:xfrm>
          <a:prstGeom prst="rect">
            <a:avLst/>
          </a:prstGeom>
        </p:spPr>
      </p:pic>
      <p:sp>
        <p:nvSpPr>
          <p:cNvPr id="8" name="CuadroTexto 7"/>
          <p:cNvSpPr txBox="1"/>
          <p:nvPr/>
        </p:nvSpPr>
        <p:spPr>
          <a:xfrm>
            <a:off x="7923432" y="1961951"/>
            <a:ext cx="5401994" cy="215444"/>
          </a:xfrm>
          <a:prstGeom prst="rect">
            <a:avLst/>
          </a:prstGeom>
          <a:noFill/>
        </p:spPr>
        <p:txBody>
          <a:bodyPr wrap="square" rtlCol="0">
            <a:spAutoFit/>
          </a:bodyPr>
          <a:lstStyle/>
          <a:p>
            <a:r>
              <a:rPr lang="es-MX" sz="800" dirty="0" smtClean="0"/>
              <a:t>Carburo de wolframio</a:t>
            </a:r>
            <a:endParaRPr lang="es-ES" sz="800" dirty="0"/>
          </a:p>
        </p:txBody>
      </p:sp>
      <p:sp>
        <p:nvSpPr>
          <p:cNvPr id="9" name="Rectángulo 8"/>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38871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146219" y="1004552"/>
            <a:ext cx="3291157" cy="523220"/>
          </a:xfrm>
          <a:prstGeom prst="rect">
            <a:avLst/>
          </a:prstGeom>
        </p:spPr>
        <p:txBody>
          <a:bodyPr wrap="none">
            <a:spAutoFit/>
          </a:bodyPr>
          <a:lstStyle/>
          <a:p>
            <a:r>
              <a:rPr lang="es-MX" sz="2800" b="1" dirty="0"/>
              <a:t>Sondeos helicoidales</a:t>
            </a:r>
          </a:p>
        </p:txBody>
      </p:sp>
      <p:sp>
        <p:nvSpPr>
          <p:cNvPr id="4" name="CuadroTexto 3"/>
          <p:cNvSpPr txBox="1"/>
          <p:nvPr/>
        </p:nvSpPr>
        <p:spPr>
          <a:xfrm>
            <a:off x="2472744" y="2345738"/>
            <a:ext cx="7778840" cy="2015936"/>
          </a:xfrm>
          <a:prstGeom prst="rect">
            <a:avLst/>
          </a:prstGeom>
          <a:noFill/>
        </p:spPr>
        <p:txBody>
          <a:bodyPr wrap="square" rtlCol="0">
            <a:spAutoFit/>
          </a:bodyPr>
          <a:lstStyle/>
          <a:p>
            <a:pPr algn="just"/>
            <a:r>
              <a:rPr lang="es-MX" sz="2500" dirty="0" smtClean="0"/>
              <a:t>Su uso se limita a suelos relativamente blandos y cohesivos, no siendo operativos para suelos duros o cementados. Entre sus ventajas se encuentran el bajo coste y la facilidad de desplazamiento y rápida instalación de los equipos.</a:t>
            </a:r>
            <a:endParaRPr lang="es-MX" sz="2500" dirty="0"/>
          </a:p>
        </p:txBody>
      </p:sp>
      <p:sp>
        <p:nvSpPr>
          <p:cNvPr id="5" name="Rectángulo 4"/>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957417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10988617" cy="2677656"/>
          </a:xfrm>
          <a:prstGeom prst="rect">
            <a:avLst/>
          </a:prstGeom>
        </p:spPr>
        <p:txBody>
          <a:bodyPr wrap="square">
            <a:spAutoFit/>
          </a:bodyPr>
          <a:lstStyle/>
          <a:p>
            <a:r>
              <a:rPr lang="es-ES" sz="2800" b="1" dirty="0"/>
              <a:t>Conferencia 7. </a:t>
            </a:r>
          </a:p>
          <a:p>
            <a:r>
              <a:rPr lang="es-MX" sz="2800" b="1" dirty="0"/>
              <a:t>Métodos de </a:t>
            </a:r>
            <a:r>
              <a:rPr lang="es-MX" sz="2800" b="1" dirty="0" smtClean="0"/>
              <a:t>exploración en las investigaciones </a:t>
            </a:r>
            <a:r>
              <a:rPr lang="es-MX" sz="2800" b="1" dirty="0" smtClean="0"/>
              <a:t>geológicas como paso previo a la evaluación de problemáticas ambientales.</a:t>
            </a:r>
            <a:r>
              <a:rPr lang="es-MX" sz="2800" dirty="0" smtClean="0">
                <a:cs typeface="Arial" panose="020B0604020202020204" pitchFamily="34" charset="0"/>
              </a:rPr>
              <a:t> </a:t>
            </a:r>
          </a:p>
          <a:p>
            <a:endParaRPr lang="es-MX" sz="2800" dirty="0" smtClean="0">
              <a:cs typeface="Arial" panose="020B0604020202020204" pitchFamily="34" charset="0"/>
            </a:endParaRPr>
          </a:p>
          <a:p>
            <a:r>
              <a:rPr lang="es-MX" sz="2800" dirty="0" smtClean="0">
                <a:cs typeface="Arial" panose="020B0604020202020204" pitchFamily="34" charset="0"/>
              </a:rPr>
              <a:t>Contenido de la conferencia:</a:t>
            </a:r>
          </a:p>
          <a:p>
            <a:r>
              <a:rPr lang="es-ES" sz="2800" dirty="0" smtClean="0"/>
              <a:t>Métodos de </a:t>
            </a:r>
            <a:r>
              <a:rPr lang="es-ES" sz="2800" dirty="0" smtClean="0"/>
              <a:t>exploración del subsuelo. </a:t>
            </a:r>
            <a:endParaRPr lang="es-ES" sz="2800" dirty="0"/>
          </a:p>
        </p:txBody>
      </p:sp>
      <p:sp>
        <p:nvSpPr>
          <p:cNvPr id="6" name="Rectángulo 5"/>
          <p:cNvSpPr/>
          <p:nvPr/>
        </p:nvSpPr>
        <p:spPr>
          <a:xfrm>
            <a:off x="0" y="617234"/>
            <a:ext cx="11296356" cy="523220"/>
          </a:xfrm>
          <a:prstGeom prst="rect">
            <a:avLst/>
          </a:prstGeom>
        </p:spPr>
        <p:txBody>
          <a:bodyPr wrap="square">
            <a:spAutoFit/>
          </a:bodyPr>
          <a:lstStyle/>
          <a:p>
            <a:pPr algn="ctr"/>
            <a:r>
              <a:rPr lang="es-MX" sz="2800" dirty="0"/>
              <a:t>Unidad 2. Metodologías para la evaluación de  problemas ambientales </a:t>
            </a:r>
            <a:r>
              <a:rPr lang="es-MX" sz="2800" dirty="0">
                <a:solidFill>
                  <a:srgbClr val="FF0000"/>
                </a:solidFill>
              </a:rPr>
              <a:t>	</a:t>
            </a:r>
          </a:p>
        </p:txBody>
      </p:sp>
    </p:spTree>
    <p:extLst>
      <p:ext uri="{BB962C8B-B14F-4D97-AF65-F5344CB8AC3E}">
        <p14:creationId xmlns:p14="http://schemas.microsoft.com/office/powerpoint/2010/main" val="13396069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7453" y="234073"/>
            <a:ext cx="5368948" cy="6505356"/>
          </a:xfrm>
          <a:prstGeom prst="rect">
            <a:avLst/>
          </a:prstGeom>
        </p:spPr>
      </p:pic>
      <p:pic>
        <p:nvPicPr>
          <p:cNvPr id="5" name="Imagen 4"/>
          <p:cNvPicPr>
            <a:picLocks noChangeAspect="1"/>
          </p:cNvPicPr>
          <p:nvPr/>
        </p:nvPicPr>
        <p:blipFill>
          <a:blip r:embed="rId3"/>
          <a:stretch>
            <a:fillRect/>
          </a:stretch>
        </p:blipFill>
        <p:spPr>
          <a:xfrm>
            <a:off x="6302465" y="394281"/>
            <a:ext cx="5431776" cy="6225460"/>
          </a:xfrm>
          <a:prstGeom prst="rect">
            <a:avLst/>
          </a:prstGeom>
        </p:spPr>
      </p:pic>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9228103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65916" y="437882"/>
            <a:ext cx="3244543" cy="523220"/>
          </a:xfrm>
          <a:prstGeom prst="rect">
            <a:avLst/>
          </a:prstGeom>
        </p:spPr>
        <p:txBody>
          <a:bodyPr wrap="none">
            <a:spAutoFit/>
          </a:bodyPr>
          <a:lstStyle/>
          <a:p>
            <a:r>
              <a:rPr lang="es-MX" sz="2800" b="1" dirty="0"/>
              <a:t>Sondeos a percusión</a:t>
            </a:r>
            <a:endParaRPr lang="es-ES" sz="2800" b="1" dirty="0"/>
          </a:p>
        </p:txBody>
      </p:sp>
      <p:sp>
        <p:nvSpPr>
          <p:cNvPr id="4" name="CuadroTexto 3"/>
          <p:cNvSpPr txBox="1"/>
          <p:nvPr/>
        </p:nvSpPr>
        <p:spPr>
          <a:xfrm>
            <a:off x="1352282" y="1326525"/>
            <a:ext cx="9337183" cy="4154984"/>
          </a:xfrm>
          <a:prstGeom prst="rect">
            <a:avLst/>
          </a:prstGeom>
          <a:noFill/>
        </p:spPr>
        <p:txBody>
          <a:bodyPr wrap="square" rtlCol="0">
            <a:spAutoFit/>
          </a:bodyPr>
          <a:lstStyle/>
          <a:p>
            <a:pPr algn="just"/>
            <a:r>
              <a:rPr lang="es-MX" sz="2400" dirty="0" smtClean="0"/>
              <a:t>Se utilizan tanto en suelos granulares como en suelos cohesivos, pudiendo atravesar suelos de consistencia firme a muy firme. Este tipo de sondeos puede alcanzar profundidades de hasta 30 o 40 m, si bien las más frecuentes son de 15 a 20 m. el sistema de perforación consiste en la hinca de tubos de acero mediante el golpeo de una maza de 120 kg que cae desde una altura de 1 m (Figura 6.18). Se deben contar sistemáticamente los golpes necesarios para la penetración de cada tramo de 20 cm, lo que permite conocer la compacidad del suelo atravesado. Las tuberías empleadas, que pueden tener diámetros exteriores de 91, 128, 178 y 230 mm, actúan como entibación durante la extracción de muestras mediante cucharas y trépanos.</a:t>
            </a:r>
            <a:endParaRPr lang="es-MX" sz="2400" dirty="0"/>
          </a:p>
        </p:txBody>
      </p:sp>
      <p:sp>
        <p:nvSpPr>
          <p:cNvPr id="5" name="Rectángulo 4"/>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994873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386" y="404527"/>
            <a:ext cx="5607804" cy="3957347"/>
          </a:xfrm>
          <a:prstGeom prst="rect">
            <a:avLst/>
          </a:prstGeom>
        </p:spPr>
      </p:pic>
      <p:pic>
        <p:nvPicPr>
          <p:cNvPr id="5" name="Imagen 4"/>
          <p:cNvPicPr>
            <a:picLocks noChangeAspect="1"/>
          </p:cNvPicPr>
          <p:nvPr/>
        </p:nvPicPr>
        <p:blipFill>
          <a:blip r:embed="rId3"/>
          <a:stretch>
            <a:fillRect/>
          </a:stretch>
        </p:blipFill>
        <p:spPr>
          <a:xfrm>
            <a:off x="6189244" y="278771"/>
            <a:ext cx="4750412" cy="6570780"/>
          </a:xfrm>
          <a:prstGeom prst="rect">
            <a:avLst/>
          </a:prstGeom>
        </p:spPr>
      </p:pic>
      <p:sp>
        <p:nvSpPr>
          <p:cNvPr id="7" name="Rectángulo 6"/>
          <p:cNvSpPr/>
          <p:nvPr/>
        </p:nvSpPr>
        <p:spPr>
          <a:xfrm>
            <a:off x="103031" y="4507606"/>
            <a:ext cx="5911403" cy="2240924"/>
          </a:xfrm>
          <a:prstGeom prst="rect">
            <a:avLst/>
          </a:prstGeom>
          <a:noFill/>
          <a:ln w="222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2" name="CuadroTexto 1"/>
              <p:cNvSpPr txBox="1"/>
              <p:nvPr/>
            </p:nvSpPr>
            <p:spPr>
              <a:xfrm>
                <a:off x="148106" y="4590050"/>
                <a:ext cx="5821251" cy="2031325"/>
              </a:xfrm>
              <a:prstGeom prst="rect">
                <a:avLst/>
              </a:prstGeom>
              <a:solidFill>
                <a:schemeClr val="bg1">
                  <a:lumMod val="95000"/>
                </a:schemeClr>
              </a:solidFill>
            </p:spPr>
            <p:txBody>
              <a:bodyPr wrap="square" rtlCol="0">
                <a:spAutoFit/>
              </a:bodyPr>
              <a:lstStyle/>
              <a:p>
                <a:r>
                  <a:rPr lang="es-MX" dirty="0" smtClean="0"/>
                  <a:t>Las propiedades que caracterizan a los suelos </a:t>
                </a:r>
                <a:r>
                  <a:rPr lang="es-MX" dirty="0" err="1" smtClean="0"/>
                  <a:t>licuefactables</a:t>
                </a:r>
                <a:r>
                  <a:rPr lang="es-MX" dirty="0" smtClean="0"/>
                  <a:t> son las siguientes:</a:t>
                </a:r>
              </a:p>
              <a:p>
                <a:r>
                  <a:rPr lang="es-MX" dirty="0" smtClean="0"/>
                  <a:t>- Grado de saturación del 100%</a:t>
                </a:r>
              </a:p>
              <a:p>
                <a:r>
                  <a:rPr lang="es-MX" dirty="0" smtClean="0"/>
                  <a:t>- Diámetro medio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𝐷</m:t>
                        </m:r>
                      </m:e>
                      <m:sub>
                        <m:r>
                          <a:rPr lang="es-MX" b="0" i="1" smtClean="0">
                            <a:latin typeface="Cambria Math" panose="02040503050406030204" pitchFamily="18" charset="0"/>
                          </a:rPr>
                          <m:t>50</m:t>
                        </m:r>
                      </m:sub>
                    </m:sSub>
                  </m:oMath>
                </a14:m>
                <a:r>
                  <a:rPr lang="es-MX" dirty="0" smtClean="0"/>
                  <a:t> entre 0.05 y 1.0 </a:t>
                </a:r>
                <a:r>
                  <a:rPr lang="es-MX" dirty="0" err="1" smtClean="0"/>
                  <a:t>mm.</a:t>
                </a:r>
                <a:endParaRPr lang="es-MX" dirty="0" smtClean="0"/>
              </a:p>
              <a:p>
                <a:pPr marL="285750" indent="-285750">
                  <a:buFontTx/>
                  <a:buChar char="-"/>
                </a:pPr>
                <a:r>
                  <a:rPr lang="es-MX" dirty="0" smtClean="0"/>
                  <a:t>Coeficiente de uniformidad Cu=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𝐷</m:t>
                        </m:r>
                      </m:e>
                      <m:sub>
                        <m:r>
                          <a:rPr lang="es-MX" b="0" i="1" smtClean="0">
                            <a:latin typeface="Cambria Math" panose="02040503050406030204" pitchFamily="18" charset="0"/>
                          </a:rPr>
                          <m:t>6</m:t>
                        </m:r>
                        <m:r>
                          <a:rPr lang="es-MX" i="1">
                            <a:latin typeface="Cambria Math" panose="02040503050406030204" pitchFamily="18" charset="0"/>
                          </a:rPr>
                          <m:t>0</m:t>
                        </m:r>
                      </m:sub>
                    </m:sSub>
                    <m:r>
                      <a:rPr lang="es-MX" b="0" i="0" smtClean="0">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𝐷</m:t>
                        </m:r>
                      </m:e>
                      <m:sub>
                        <m:r>
                          <a:rPr lang="es-MX" b="0" i="1" smtClean="0">
                            <a:latin typeface="Cambria Math" panose="02040503050406030204" pitchFamily="18" charset="0"/>
                          </a:rPr>
                          <m:t>1</m:t>
                        </m:r>
                        <m:r>
                          <a:rPr lang="es-MX" i="1">
                            <a:latin typeface="Cambria Math" panose="02040503050406030204" pitchFamily="18" charset="0"/>
                          </a:rPr>
                          <m:t>0</m:t>
                        </m:r>
                      </m:sub>
                    </m:sSub>
                  </m:oMath>
                </a14:m>
                <a:r>
                  <a:rPr lang="es-MX" dirty="0" smtClean="0"/>
                  <a:t>&lt;15</a:t>
                </a:r>
              </a:p>
              <a:p>
                <a:pPr marL="285750" indent="-285750">
                  <a:buFontTx/>
                  <a:buChar char="-"/>
                </a:pPr>
                <a:r>
                  <a:rPr lang="es-MX" dirty="0" smtClean="0"/>
                  <a:t>Bajo grado de compactación, es decir N&lt;10 para profundidades &lt; 10 m y N&lt;20 para profundidades &gt; 10m.</a:t>
                </a:r>
                <a:endParaRPr lang="es-MX" dirty="0"/>
              </a:p>
            </p:txBody>
          </p:sp>
        </mc:Choice>
        <mc:Fallback xmlns="">
          <p:sp>
            <p:nvSpPr>
              <p:cNvPr id="2" name="CuadroTexto 1"/>
              <p:cNvSpPr txBox="1">
                <a:spLocks noRot="1" noChangeAspect="1" noMove="1" noResize="1" noEditPoints="1" noAdjustHandles="1" noChangeArrowheads="1" noChangeShapeType="1" noTextEdit="1"/>
              </p:cNvSpPr>
              <p:nvPr/>
            </p:nvSpPr>
            <p:spPr>
              <a:xfrm>
                <a:off x="148106" y="4590050"/>
                <a:ext cx="5821251" cy="2031325"/>
              </a:xfrm>
              <a:prstGeom prst="rect">
                <a:avLst/>
              </a:prstGeom>
              <a:blipFill rotWithShape="0">
                <a:blip r:embed="rId4"/>
                <a:stretch>
                  <a:fillRect l="-838" t="-1802" r="-209" b="-3904"/>
                </a:stretch>
              </a:blipFill>
            </p:spPr>
            <p:txBody>
              <a:bodyPr/>
              <a:lstStyle/>
              <a:p>
                <a:r>
                  <a:rPr lang="es-MX">
                    <a:noFill/>
                  </a:rPr>
                  <a:t> </a:t>
                </a:r>
              </a:p>
            </p:txBody>
          </p:sp>
        </mc:Fallback>
      </mc:AlternateContent>
      <p:sp>
        <p:nvSpPr>
          <p:cNvPr id="9" name="Rectángulo 8"/>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5980173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211806"/>
            <a:ext cx="6719404" cy="523220"/>
          </a:xfrm>
          <a:prstGeom prst="rect">
            <a:avLst/>
          </a:prstGeom>
        </p:spPr>
        <p:txBody>
          <a:bodyPr wrap="none">
            <a:spAutoFit/>
          </a:bodyPr>
          <a:lstStyle/>
          <a:p>
            <a:r>
              <a:rPr lang="es-MX" sz="2800" b="1" dirty="0"/>
              <a:t>Otros técnicas de investigación del subsuelo</a:t>
            </a:r>
            <a:endParaRPr lang="es-ES" sz="2800" b="1" dirty="0"/>
          </a:p>
        </p:txBody>
      </p:sp>
      <p:pic>
        <p:nvPicPr>
          <p:cNvPr id="5" name="Imagen 4"/>
          <p:cNvPicPr>
            <a:picLocks noChangeAspect="1"/>
          </p:cNvPicPr>
          <p:nvPr/>
        </p:nvPicPr>
        <p:blipFill>
          <a:blip r:embed="rId3"/>
          <a:stretch>
            <a:fillRect/>
          </a:stretch>
        </p:blipFill>
        <p:spPr>
          <a:xfrm>
            <a:off x="8081062" y="238663"/>
            <a:ext cx="3724275" cy="4352925"/>
          </a:xfrm>
          <a:prstGeom prst="rect">
            <a:avLst/>
          </a:prstGeom>
        </p:spPr>
      </p:pic>
      <p:pic>
        <p:nvPicPr>
          <p:cNvPr id="6" name="Imagen 5"/>
          <p:cNvPicPr>
            <a:picLocks noChangeAspect="1"/>
          </p:cNvPicPr>
          <p:nvPr/>
        </p:nvPicPr>
        <p:blipFill>
          <a:blip r:embed="rId4"/>
          <a:stretch>
            <a:fillRect/>
          </a:stretch>
        </p:blipFill>
        <p:spPr>
          <a:xfrm>
            <a:off x="5365998" y="3921887"/>
            <a:ext cx="3638550" cy="2981325"/>
          </a:xfrm>
          <a:prstGeom prst="rect">
            <a:avLst/>
          </a:prstGeom>
        </p:spPr>
      </p:pic>
      <p:sp>
        <p:nvSpPr>
          <p:cNvPr id="2" name="CuadroTexto 1"/>
          <p:cNvSpPr txBox="1"/>
          <p:nvPr/>
        </p:nvSpPr>
        <p:spPr>
          <a:xfrm>
            <a:off x="126078" y="701204"/>
            <a:ext cx="4999714" cy="5755422"/>
          </a:xfrm>
          <a:prstGeom prst="rect">
            <a:avLst/>
          </a:prstGeom>
          <a:solidFill>
            <a:schemeClr val="bg1">
              <a:lumMod val="95000"/>
            </a:schemeClr>
          </a:solidFill>
        </p:spPr>
        <p:txBody>
          <a:bodyPr wrap="square" rtlCol="0">
            <a:spAutoFit/>
          </a:bodyPr>
          <a:lstStyle/>
          <a:p>
            <a:pPr algn="just"/>
            <a:r>
              <a:rPr lang="es-MX" sz="1600" dirty="0" smtClean="0"/>
              <a:t>Las calicatas, zanjas, rozas, pozos, etc., consisten en excavaciones realizadas mediante medios mecánicos convencionales, que permiten la observación directa del terreno a cierta profundidad, así como la toma de muestras y la realización de ensayos </a:t>
            </a:r>
            <a:r>
              <a:rPr lang="es-MX" sz="1600" i="1" dirty="0" smtClean="0"/>
              <a:t>in situ.</a:t>
            </a:r>
          </a:p>
          <a:p>
            <a:pPr algn="just"/>
            <a:r>
              <a:rPr lang="es-MX" sz="1600" dirty="0" smtClean="0"/>
              <a:t>Tienen la ventaja de que permiten acceder directamente al terreno, pudiéndose observar las variaciones litológicas, estructura, discontinuidades, etc., así como tomar muestras de gran tamaño para la realización de ensayos y análisis.</a:t>
            </a:r>
          </a:p>
          <a:p>
            <a:pPr algn="just"/>
            <a:r>
              <a:rPr lang="es-MX" sz="1600" dirty="0" smtClean="0"/>
              <a:t>Las calicatas son uno de los métodos más empleados en el reconocimiento superficial del terreno, y dado su bajo coste y rapidez de realización, constituyen un elemento habitual en cualquier tipo de investigación </a:t>
            </a:r>
            <a:r>
              <a:rPr lang="es-MX" sz="1600" i="1" dirty="0" smtClean="0"/>
              <a:t>in situ</a:t>
            </a:r>
            <a:r>
              <a:rPr lang="es-MX" sz="1600" dirty="0" smtClean="0"/>
              <a:t>. Sin embargo, cuentan con las siguientes limitaciones:</a:t>
            </a:r>
          </a:p>
          <a:p>
            <a:pPr marL="285750" indent="-285750" algn="just">
              <a:buFontTx/>
              <a:buChar char="-"/>
            </a:pPr>
            <a:r>
              <a:rPr lang="es-MX" sz="1600" dirty="0" smtClean="0"/>
              <a:t>La profundidad ni suele exceder de 4m.</a:t>
            </a:r>
          </a:p>
          <a:p>
            <a:pPr marL="285750" indent="-285750" algn="just">
              <a:buFontTx/>
              <a:buChar char="-"/>
            </a:pPr>
            <a:r>
              <a:rPr lang="es-MX" sz="1600" dirty="0" smtClean="0"/>
              <a:t>La presencia de agua limita su utilidad.</a:t>
            </a:r>
          </a:p>
          <a:p>
            <a:pPr marL="285750" indent="-285750" algn="just">
              <a:buFontTx/>
              <a:buChar char="-"/>
            </a:pPr>
            <a:r>
              <a:rPr lang="es-MX" sz="1600" dirty="0" smtClean="0"/>
              <a:t>El terreno debe poderse excavar con medios mecánicos</a:t>
            </a:r>
          </a:p>
          <a:p>
            <a:pPr marL="285750" indent="-285750" algn="just">
              <a:buFontTx/>
              <a:buChar char="-"/>
            </a:pPr>
            <a:r>
              <a:rPr lang="es-MX" sz="1600" dirty="0" smtClean="0"/>
              <a:t>Para su ejecución es imprescindible cumplir las normas de seguridad frente a derrumbes de las paredes, así como cerciorarse de la ausencia de instalaciones, conducciones, cables, etc.</a:t>
            </a:r>
            <a:endParaRPr lang="es-MX" sz="1600" dirty="0"/>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836623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309936"/>
            <a:ext cx="3670479" cy="3533007"/>
          </a:xfrm>
          <a:prstGeom prst="rect">
            <a:avLst/>
          </a:prstGeom>
        </p:spPr>
      </p:pic>
      <p:pic>
        <p:nvPicPr>
          <p:cNvPr id="5" name="Imagen 4"/>
          <p:cNvPicPr>
            <a:picLocks noChangeAspect="1"/>
          </p:cNvPicPr>
          <p:nvPr/>
        </p:nvPicPr>
        <p:blipFill>
          <a:blip r:embed="rId3"/>
          <a:stretch>
            <a:fillRect/>
          </a:stretch>
        </p:blipFill>
        <p:spPr>
          <a:xfrm>
            <a:off x="6520687" y="297124"/>
            <a:ext cx="4658176" cy="3420339"/>
          </a:xfrm>
          <a:prstGeom prst="rect">
            <a:avLst/>
          </a:prstGeom>
        </p:spPr>
      </p:pic>
      <p:pic>
        <p:nvPicPr>
          <p:cNvPr id="6" name="Imagen 5"/>
          <p:cNvPicPr>
            <a:picLocks noChangeAspect="1"/>
          </p:cNvPicPr>
          <p:nvPr/>
        </p:nvPicPr>
        <p:blipFill>
          <a:blip r:embed="rId4"/>
          <a:stretch>
            <a:fillRect/>
          </a:stretch>
        </p:blipFill>
        <p:spPr>
          <a:xfrm>
            <a:off x="-114446" y="3791427"/>
            <a:ext cx="4151874" cy="3085468"/>
          </a:xfrm>
          <a:prstGeom prst="rect">
            <a:avLst/>
          </a:prstGeom>
        </p:spPr>
      </p:pic>
      <p:pic>
        <p:nvPicPr>
          <p:cNvPr id="7" name="Imagen 6"/>
          <p:cNvPicPr>
            <a:picLocks noChangeAspect="1"/>
          </p:cNvPicPr>
          <p:nvPr/>
        </p:nvPicPr>
        <p:blipFill>
          <a:blip r:embed="rId5"/>
          <a:stretch>
            <a:fillRect/>
          </a:stretch>
        </p:blipFill>
        <p:spPr>
          <a:xfrm>
            <a:off x="6618278" y="4094724"/>
            <a:ext cx="4030965" cy="2763276"/>
          </a:xfrm>
          <a:prstGeom prst="rect">
            <a:avLst/>
          </a:prstGeom>
        </p:spPr>
      </p:pic>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579001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052690" y="278771"/>
            <a:ext cx="5573929" cy="6751032"/>
          </a:xfrm>
          <a:prstGeom prst="rect">
            <a:avLst/>
          </a:prstGeom>
        </p:spPr>
      </p:pic>
      <p:sp>
        <p:nvSpPr>
          <p:cNvPr id="5" name="Rectángulo 4"/>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0679029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842210" y="1876927"/>
            <a:ext cx="10130589" cy="1815882"/>
          </a:xfrm>
          <a:prstGeom prst="rect">
            <a:avLst/>
          </a:prstGeom>
          <a:noFill/>
        </p:spPr>
        <p:txBody>
          <a:bodyPr wrap="square" rtlCol="0">
            <a:spAutoFit/>
          </a:bodyPr>
          <a:lstStyle/>
          <a:p>
            <a:pPr algn="just"/>
            <a:r>
              <a:rPr lang="es-ES" sz="2800" dirty="0" smtClean="0"/>
              <a:t>Las técnicas de perforación y toma de muestras son métodos directos de investigación del subsuelo, pero también existen los llamados métodos indirectos, en este caso hoy nos reseñáremos a “Los Métodos Geofísicos”</a:t>
            </a:r>
            <a:endParaRPr lang="es-MX" sz="2800" dirty="0"/>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121036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6358" y="247653"/>
            <a:ext cx="5013158" cy="6124754"/>
          </a:xfrm>
          <a:prstGeom prst="rect">
            <a:avLst/>
          </a:prstGeom>
        </p:spPr>
        <p:txBody>
          <a:bodyPr wrap="square">
            <a:spAutoFit/>
          </a:bodyPr>
          <a:lstStyle/>
          <a:p>
            <a:pPr algn="just"/>
            <a:r>
              <a:rPr lang="es-MX" sz="2800" dirty="0"/>
              <a:t>Los métodos geofísicos basan su aplicación en un fuerte </a:t>
            </a:r>
            <a:r>
              <a:rPr lang="es-MX" sz="2800" dirty="0" smtClean="0"/>
              <a:t>contraste </a:t>
            </a:r>
            <a:r>
              <a:rPr lang="es-MX" sz="2800" dirty="0"/>
              <a:t>de las propiedades físicas de los materiales geológicos, entre las que se encuentran, densidad, potenciales naturales, permeabilidad magnética, potenciales REDOX, conductividad térmica, etc., y dependiendo de las condiciones físicas y morfológicas del sitio de estudio, se podrán aplicar diversas técnicas geofísicas para resolver un problema</a:t>
            </a:r>
          </a:p>
        </p:txBody>
      </p:sp>
      <p:pic>
        <p:nvPicPr>
          <p:cNvPr id="1026" name="Picture 2" descr="psint_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1122" y="423922"/>
            <a:ext cx="3281562" cy="564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ángulo 4"/>
          <p:cNvSpPr/>
          <p:nvPr/>
        </p:nvSpPr>
        <p:spPr>
          <a:xfrm>
            <a:off x="6838324" y="6068664"/>
            <a:ext cx="5578266" cy="861774"/>
          </a:xfrm>
          <a:prstGeom prst="rect">
            <a:avLst/>
          </a:prstGeom>
        </p:spPr>
        <p:txBody>
          <a:bodyPr wrap="square">
            <a:spAutoFit/>
          </a:bodyPr>
          <a:lstStyle/>
          <a:p>
            <a:r>
              <a:rPr lang="es-ES_tradnl" sz="2400" b="1" dirty="0">
                <a:latin typeface="Times New Roman" panose="02020603050405020304" pitchFamily="18" charset="0"/>
                <a:ea typeface="Times New Roman" panose="02020603050405020304" pitchFamily="18" charset="0"/>
              </a:rPr>
              <a:t>Interpretación clásica de una curva P.S. en una serie de arenas arcillosas</a:t>
            </a:r>
            <a:endParaRPr lang="es-MX" sz="2400" b="1" dirty="0"/>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0275966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62788" y="468564"/>
            <a:ext cx="9500937" cy="4708981"/>
          </a:xfrm>
          <a:prstGeom prst="rect">
            <a:avLst/>
          </a:prstGeom>
        </p:spPr>
        <p:txBody>
          <a:bodyPr wrap="square">
            <a:spAutoFit/>
          </a:bodyPr>
          <a:lstStyle/>
          <a:p>
            <a:pPr algn="just"/>
            <a:r>
              <a:rPr lang="es-MX" sz="3000" dirty="0"/>
              <a:t>Las herramientas de prospección geofísica de mayor uso en los proyectos básicos  de ingeniería civil son</a:t>
            </a:r>
            <a:r>
              <a:rPr lang="es-MX" sz="3000" dirty="0" smtClean="0"/>
              <a:t>:</a:t>
            </a:r>
          </a:p>
          <a:p>
            <a:pPr algn="just"/>
            <a:endParaRPr lang="es-MX" sz="3000" dirty="0" smtClean="0"/>
          </a:p>
          <a:p>
            <a:pPr marL="457200" indent="-457200" algn="just">
              <a:buFont typeface="Wingdings" panose="05000000000000000000" pitchFamily="2" charset="2"/>
              <a:buChar char="v"/>
            </a:pPr>
            <a:r>
              <a:rPr lang="es-MX" sz="3000" dirty="0" smtClean="0"/>
              <a:t>la </a:t>
            </a:r>
            <a:r>
              <a:rPr lang="es-MX" sz="3000" dirty="0"/>
              <a:t>prospección eléctrica, </a:t>
            </a:r>
            <a:endParaRPr lang="es-MX" sz="3000" dirty="0" smtClean="0"/>
          </a:p>
          <a:p>
            <a:pPr marL="457200" indent="-457200" algn="just">
              <a:buFont typeface="Wingdings" panose="05000000000000000000" pitchFamily="2" charset="2"/>
              <a:buChar char="v"/>
            </a:pPr>
            <a:endParaRPr lang="es-MX" sz="3000" dirty="0" smtClean="0"/>
          </a:p>
          <a:p>
            <a:pPr marL="457200" indent="-457200" algn="just">
              <a:buFont typeface="Wingdings" panose="05000000000000000000" pitchFamily="2" charset="2"/>
              <a:buChar char="v"/>
            </a:pPr>
            <a:r>
              <a:rPr lang="es-MX" sz="3000" dirty="0" smtClean="0"/>
              <a:t>la </a:t>
            </a:r>
            <a:r>
              <a:rPr lang="es-MX" sz="3000" dirty="0"/>
              <a:t>prospección sismológica, </a:t>
            </a:r>
            <a:endParaRPr lang="es-MX" sz="3000" dirty="0" smtClean="0"/>
          </a:p>
          <a:p>
            <a:pPr marL="457200" indent="-457200" algn="just">
              <a:buFont typeface="Wingdings" panose="05000000000000000000" pitchFamily="2" charset="2"/>
              <a:buChar char="v"/>
            </a:pPr>
            <a:endParaRPr lang="es-MX" sz="3000" dirty="0" smtClean="0"/>
          </a:p>
          <a:p>
            <a:pPr marL="457200" indent="-457200" algn="just">
              <a:buFont typeface="Wingdings" panose="05000000000000000000" pitchFamily="2" charset="2"/>
              <a:buChar char="v"/>
            </a:pPr>
            <a:r>
              <a:rPr lang="es-MX" sz="3000" dirty="0" smtClean="0"/>
              <a:t>la </a:t>
            </a:r>
            <a:r>
              <a:rPr lang="es-MX" sz="3000" dirty="0"/>
              <a:t>técnica del radar de penetración </a:t>
            </a:r>
            <a:r>
              <a:rPr lang="es-MX" sz="3000" dirty="0" smtClean="0"/>
              <a:t>terrestre,</a:t>
            </a:r>
          </a:p>
          <a:p>
            <a:pPr marL="457200" indent="-457200" algn="just">
              <a:buFont typeface="Wingdings" panose="05000000000000000000" pitchFamily="2" charset="2"/>
              <a:buChar char="v"/>
            </a:pPr>
            <a:endParaRPr lang="es-MX" sz="3000" dirty="0" smtClean="0"/>
          </a:p>
          <a:p>
            <a:pPr marL="457200" indent="-457200" algn="just">
              <a:buFont typeface="Wingdings" panose="05000000000000000000" pitchFamily="2" charset="2"/>
              <a:buChar char="v"/>
            </a:pPr>
            <a:r>
              <a:rPr lang="es-MX" sz="3000" dirty="0" smtClean="0"/>
              <a:t>la </a:t>
            </a:r>
            <a:r>
              <a:rPr lang="es-MX" sz="3000" dirty="0"/>
              <a:t>prospección </a:t>
            </a:r>
            <a:r>
              <a:rPr lang="es-MX" sz="3000" dirty="0" smtClean="0"/>
              <a:t>gravimétrica</a:t>
            </a:r>
            <a:r>
              <a:rPr lang="es-MX" sz="3000" dirty="0"/>
              <a:t>.</a:t>
            </a:r>
          </a:p>
        </p:txBody>
      </p:sp>
      <p:sp>
        <p:nvSpPr>
          <p:cNvPr id="5" name="Rectángulo 4"/>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9451810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689317" y="1141826"/>
          <a:ext cx="11015003" cy="4572000"/>
        </p:xfrm>
        <a:graphic>
          <a:graphicData uri="http://schemas.openxmlformats.org/drawingml/2006/table">
            <a:tbl>
              <a:tblPr firstRow="1" firstCol="1" bandRow="1" bandCol="1">
                <a:tableStyleId>{5C22544A-7EE6-4342-B048-85BDC9FD1C3A}</a:tableStyleId>
              </a:tblPr>
              <a:tblGrid>
                <a:gridCol w="5103774"/>
                <a:gridCol w="5911229"/>
              </a:tblGrid>
              <a:tr h="0">
                <a:tc>
                  <a:txBody>
                    <a:bodyPr/>
                    <a:lstStyle/>
                    <a:p>
                      <a:pPr algn="ct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Método Geofísico</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gn="ct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Campo estudiado</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0">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Prospección Magnética</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es-MX" sz="2000" b="1">
                          <a:solidFill>
                            <a:srgbClr val="FF0000"/>
                          </a:solidFill>
                          <a:effectLst/>
                          <a:latin typeface="Arial" panose="020B0604020202020204" pitchFamily="34" charset="0"/>
                          <a:cs typeface="Arial" panose="020B0604020202020204" pitchFamily="34" charset="0"/>
                        </a:rPr>
                        <a:t>a. Campo Geomagnético Terrestre</a:t>
                      </a:r>
                      <a:endParaRPr lang="es-ES" sz="2000" b="1">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0">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Prospección Gravimétrica</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es-MX" sz="2000" b="1">
                          <a:solidFill>
                            <a:srgbClr val="FF0000"/>
                          </a:solidFill>
                          <a:effectLst/>
                          <a:latin typeface="Arial" panose="020B0604020202020204" pitchFamily="34" charset="0"/>
                          <a:cs typeface="Arial" panose="020B0604020202020204" pitchFamily="34" charset="0"/>
                        </a:rPr>
                        <a:t>b. Campo Gravimétrico Terrestre</a:t>
                      </a:r>
                      <a:endParaRPr lang="es-ES" sz="2000" b="1">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0">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Prospección Electromagnética</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c. Campos eléctricos y electromagnéticos naturales de la Tierra y artificiales.</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0">
                <a:tc>
                  <a:txBody>
                    <a:bodyPr/>
                    <a:lstStyle/>
                    <a:p>
                      <a:pPr>
                        <a:lnSpc>
                          <a:spcPct val="150000"/>
                        </a:lnSpc>
                        <a:spcAft>
                          <a:spcPts val="0"/>
                        </a:spcAft>
                      </a:pPr>
                      <a:r>
                        <a:rPr lang="es-MX" sz="2000" b="1">
                          <a:solidFill>
                            <a:srgbClr val="FF0000"/>
                          </a:solidFill>
                          <a:effectLst/>
                          <a:latin typeface="Arial" panose="020B0604020202020204" pitchFamily="34" charset="0"/>
                          <a:cs typeface="Arial" panose="020B0604020202020204" pitchFamily="34" charset="0"/>
                        </a:rPr>
                        <a:t>Prospección Sísmica</a:t>
                      </a:r>
                      <a:endParaRPr lang="es-ES" sz="2000" b="1">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pt-BR" sz="2000" b="1" dirty="0">
                          <a:solidFill>
                            <a:srgbClr val="FF0000"/>
                          </a:solidFill>
                          <a:effectLst/>
                          <a:latin typeface="Arial" panose="020B0604020202020204" pitchFamily="34" charset="0"/>
                          <a:cs typeface="Arial" panose="020B0604020202020204" pitchFamily="34" charset="0"/>
                        </a:rPr>
                        <a:t>d. Campos de ondas elásticas originados artificialmente.</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0">
                <a:tc>
                  <a:txBody>
                    <a:bodyPr/>
                    <a:lstStyle/>
                    <a:p>
                      <a:pPr>
                        <a:lnSpc>
                          <a:spcPct val="150000"/>
                        </a:lnSpc>
                        <a:spcAft>
                          <a:spcPts val="0"/>
                        </a:spcAft>
                      </a:pPr>
                      <a:r>
                        <a:rPr lang="es-MX" sz="2000" b="1">
                          <a:solidFill>
                            <a:srgbClr val="FF0000"/>
                          </a:solidFill>
                          <a:effectLst/>
                          <a:latin typeface="Arial" panose="020B0604020202020204" pitchFamily="34" charset="0"/>
                          <a:cs typeface="Arial" panose="020B0604020202020204" pitchFamily="34" charset="0"/>
                        </a:rPr>
                        <a:t>Prospección Nuclear</a:t>
                      </a:r>
                      <a:endParaRPr lang="es-ES" sz="2000" b="1">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e. Campos de radiaciones radioactivas naturales y artificiales.</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r h="182245">
                <a:tc>
                  <a:txBody>
                    <a:bodyPr/>
                    <a:lstStyle/>
                    <a:p>
                      <a:pPr>
                        <a:lnSpc>
                          <a:spcPct val="150000"/>
                        </a:lnSpc>
                        <a:spcAft>
                          <a:spcPts val="0"/>
                        </a:spcAft>
                      </a:pPr>
                      <a:r>
                        <a:rPr lang="es-MX" sz="2000" b="1">
                          <a:solidFill>
                            <a:srgbClr val="FF0000"/>
                          </a:solidFill>
                          <a:effectLst/>
                          <a:latin typeface="Arial" panose="020B0604020202020204" pitchFamily="34" charset="0"/>
                          <a:cs typeface="Arial" panose="020B0604020202020204" pitchFamily="34" charset="0"/>
                        </a:rPr>
                        <a:t>Prospección Térmica</a:t>
                      </a:r>
                      <a:endParaRPr lang="es-ES" sz="2000" b="1">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c>
                  <a:txBody>
                    <a:bodyPr/>
                    <a:lstStyle/>
                    <a:p>
                      <a:pPr>
                        <a:lnSpc>
                          <a:spcPct val="150000"/>
                        </a:lnSpc>
                        <a:spcAft>
                          <a:spcPts val="0"/>
                        </a:spcAft>
                      </a:pPr>
                      <a:r>
                        <a:rPr lang="es-MX" sz="2000" b="1" dirty="0">
                          <a:solidFill>
                            <a:srgbClr val="FF0000"/>
                          </a:solidFill>
                          <a:effectLst/>
                          <a:latin typeface="Arial" panose="020B0604020202020204" pitchFamily="34" charset="0"/>
                          <a:cs typeface="Arial" panose="020B0604020202020204" pitchFamily="34" charset="0"/>
                        </a:rPr>
                        <a:t>f. Calor terrestre.</a:t>
                      </a:r>
                      <a:endParaRPr lang="es-E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tc>
              </a:tr>
            </a:tbl>
          </a:graphicData>
        </a:graphic>
      </p:graphicFrame>
      <p:sp>
        <p:nvSpPr>
          <p:cNvPr id="3" name="Rectangle 1"/>
          <p:cNvSpPr>
            <a:spLocks noChangeArrowheads="1"/>
          </p:cNvSpPr>
          <p:nvPr/>
        </p:nvSpPr>
        <p:spPr bwMode="auto">
          <a:xfrm>
            <a:off x="3371191" y="234210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4" name="Rectángulo 3"/>
          <p:cNvSpPr/>
          <p:nvPr/>
        </p:nvSpPr>
        <p:spPr>
          <a:xfrm>
            <a:off x="1688123" y="470885"/>
            <a:ext cx="6000682" cy="461665"/>
          </a:xfrm>
          <a:prstGeom prst="rect">
            <a:avLst/>
          </a:prstGeom>
        </p:spPr>
        <p:txBody>
          <a:bodyPr wrap="none">
            <a:spAutoFit/>
          </a:bodyPr>
          <a:lstStyle/>
          <a:p>
            <a:r>
              <a:rPr lang="es-MX" dirty="0" smtClean="0"/>
              <a:t> </a:t>
            </a:r>
            <a:r>
              <a:rPr lang="es-MX" sz="2400" b="1" dirty="0" smtClean="0"/>
              <a:t>LOS MÉTODOS GEOFÍSICOS DE EXPLORACIÓN</a:t>
            </a:r>
            <a:endParaRPr lang="es-MX" sz="2400" b="1" dirty="0"/>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328591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94603" y="4619650"/>
            <a:ext cx="11781560" cy="2246769"/>
          </a:xfrm>
          <a:prstGeom prst="rect">
            <a:avLst/>
          </a:prstGeom>
        </p:spPr>
        <p:txBody>
          <a:bodyPr wrap="square">
            <a:spAutoFit/>
          </a:bodyPr>
          <a:lstStyle/>
          <a:p>
            <a:pPr algn="just"/>
            <a:r>
              <a:rPr lang="es-MX" sz="2500" b="1" dirty="0" smtClean="0">
                <a:cs typeface="Arial" panose="020B0604020202020204" pitchFamily="34" charset="0"/>
              </a:rPr>
              <a:t>Objetivo </a:t>
            </a:r>
            <a:r>
              <a:rPr lang="es-MX" sz="2500" b="1" dirty="0">
                <a:cs typeface="Arial" panose="020B0604020202020204" pitchFamily="34" charset="0"/>
              </a:rPr>
              <a:t>de la </a:t>
            </a:r>
            <a:r>
              <a:rPr lang="es-MX" sz="2500" b="1" dirty="0" smtClean="0">
                <a:cs typeface="Arial" panose="020B0604020202020204" pitchFamily="34" charset="0"/>
              </a:rPr>
              <a:t>Conferencia:</a:t>
            </a:r>
            <a:endParaRPr lang="es-MX" sz="2500" b="1" dirty="0">
              <a:cs typeface="Arial" panose="020B0604020202020204" pitchFamily="34" charset="0"/>
            </a:endParaRPr>
          </a:p>
          <a:p>
            <a:pPr algn="just"/>
            <a:r>
              <a:rPr lang="es-ES" sz="2300" dirty="0"/>
              <a:t>Dotar a los estudiantes de </a:t>
            </a:r>
            <a:r>
              <a:rPr lang="es-ES" sz="2300" dirty="0" smtClean="0"/>
              <a:t>las </a:t>
            </a:r>
            <a:r>
              <a:rPr lang="es-ES" sz="2300" dirty="0"/>
              <a:t>herramientas necesarias para reconocer y seleccionar los métodos de exploración </a:t>
            </a:r>
            <a:r>
              <a:rPr lang="es-ES" sz="2300" dirty="0" smtClean="0"/>
              <a:t>durante </a:t>
            </a:r>
            <a:r>
              <a:rPr lang="es-ES" sz="2300" dirty="0"/>
              <a:t>la solución de una tarea en el campo de </a:t>
            </a:r>
            <a:r>
              <a:rPr lang="es-ES" sz="2300" dirty="0" smtClean="0"/>
              <a:t>la evaluación de problemas ambientales de génesis geológica.</a:t>
            </a:r>
            <a:endParaRPr lang="es-ES" sz="2300" dirty="0" smtClean="0">
              <a:cs typeface="Arial" panose="020B0604020202020204" pitchFamily="34" charset="0"/>
            </a:endParaRPr>
          </a:p>
          <a:p>
            <a:pPr algn="just"/>
            <a:r>
              <a:rPr lang="es-ES" sz="2300" dirty="0">
                <a:cs typeface="Arial" panose="020B0604020202020204" pitchFamily="34" charset="0"/>
              </a:rPr>
              <a:t>La conferencia aborda solo una parte de los contenidos de la unidad </a:t>
            </a:r>
            <a:r>
              <a:rPr lang="es-ES" sz="2300" dirty="0" smtClean="0">
                <a:cs typeface="Arial" panose="020B0604020202020204" pitchFamily="34" charset="0"/>
              </a:rPr>
              <a:t>2. El resto de los contenidos se distribuyen equilibradamente en otras conferencias</a:t>
            </a:r>
            <a:r>
              <a:rPr lang="es-ES" sz="2300" dirty="0" smtClean="0">
                <a:cs typeface="Arial" panose="020B0604020202020204" pitchFamily="34" charset="0"/>
              </a:rPr>
              <a:t>.</a:t>
            </a:r>
            <a:endParaRPr lang="es-MX" sz="2300" dirty="0"/>
          </a:p>
        </p:txBody>
      </p:sp>
      <p:sp>
        <p:nvSpPr>
          <p:cNvPr id="5" name="Rectángulo 4"/>
          <p:cNvSpPr/>
          <p:nvPr/>
        </p:nvSpPr>
        <p:spPr>
          <a:xfrm>
            <a:off x="208671" y="335673"/>
            <a:ext cx="11565987" cy="1769715"/>
          </a:xfrm>
          <a:prstGeom prst="rect">
            <a:avLst/>
          </a:prstGeom>
        </p:spPr>
        <p:txBody>
          <a:bodyPr wrap="square">
            <a:spAutoFit/>
          </a:bodyPr>
          <a:lstStyle/>
          <a:p>
            <a:pPr algn="just"/>
            <a:r>
              <a:rPr lang="es-MX" sz="2500" b="1" dirty="0"/>
              <a:t>Objetivos de la </a:t>
            </a:r>
            <a:r>
              <a:rPr lang="es-MX" sz="2500" b="1" dirty="0" smtClean="0"/>
              <a:t>asignatura</a:t>
            </a:r>
          </a:p>
          <a:p>
            <a:pPr algn="just"/>
            <a:r>
              <a:rPr lang="es-MX" sz="2800" dirty="0"/>
              <a:t>Analizar las problemáticas geológico ambientales actuales, con la finalidad de desarrollar diagnósticos y anteproyectos de mitigación-remediación de los mismos.</a:t>
            </a:r>
            <a:endParaRPr lang="es-MX" sz="2500" dirty="0"/>
          </a:p>
        </p:txBody>
      </p:sp>
      <p:sp>
        <p:nvSpPr>
          <p:cNvPr id="6" name="Rectángulo 5"/>
          <p:cNvSpPr/>
          <p:nvPr/>
        </p:nvSpPr>
        <p:spPr>
          <a:xfrm>
            <a:off x="194603" y="2021585"/>
            <a:ext cx="11580055" cy="2677656"/>
          </a:xfrm>
          <a:prstGeom prst="rect">
            <a:avLst/>
          </a:prstGeom>
        </p:spPr>
        <p:txBody>
          <a:bodyPr wrap="square">
            <a:spAutoFit/>
          </a:bodyPr>
          <a:lstStyle/>
          <a:p>
            <a:pPr algn="just"/>
            <a:r>
              <a:rPr lang="es-MX" sz="2500" b="1" dirty="0"/>
              <a:t>Unidad 2. </a:t>
            </a:r>
            <a:r>
              <a:rPr lang="es-MX" sz="2800" dirty="0"/>
              <a:t>Metodologías para la evaluación de  problemas ambientales</a:t>
            </a:r>
            <a:r>
              <a:rPr lang="es-MX" sz="2800" b="1" dirty="0"/>
              <a:t> </a:t>
            </a:r>
            <a:r>
              <a:rPr lang="es-MX" sz="2500" b="1" dirty="0" smtClean="0"/>
              <a:t>. </a:t>
            </a:r>
            <a:r>
              <a:rPr lang="es-MX" sz="2500" b="1" dirty="0" smtClean="0">
                <a:solidFill>
                  <a:srgbClr val="000000"/>
                </a:solidFill>
              </a:rPr>
              <a:t>Objetivo</a:t>
            </a:r>
            <a:r>
              <a:rPr lang="es-MX" sz="2500" b="1" dirty="0">
                <a:solidFill>
                  <a:srgbClr val="000000"/>
                </a:solidFill>
              </a:rPr>
              <a:t>: </a:t>
            </a:r>
            <a:r>
              <a:rPr lang="es-MX" sz="2800" dirty="0"/>
              <a:t>Conocer y aplicar las metodologías para la evaluación de los principales fenómenos geológicos que afectan a la sociedad, con el propósito de establecer los niveles de influencia y/o peligro del fenómeno objeto de evaluación, con el empleo de técnicas o métodos establecidos en la literatura especializada.</a:t>
            </a:r>
            <a:endParaRPr lang="es-MX" sz="2800" dirty="0"/>
          </a:p>
        </p:txBody>
      </p:sp>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4399919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5168" y="338572"/>
            <a:ext cx="11466095" cy="492443"/>
          </a:xfrm>
          <a:prstGeom prst="rect">
            <a:avLst/>
          </a:prstGeom>
        </p:spPr>
        <p:txBody>
          <a:bodyPr wrap="square">
            <a:spAutoFit/>
          </a:bodyPr>
          <a:lstStyle/>
          <a:p>
            <a:r>
              <a:rPr lang="es-MX" sz="2600" b="1" dirty="0"/>
              <a:t>La prospección eléctrica: resistividad, polarización inducida y el potencial </a:t>
            </a:r>
            <a:r>
              <a:rPr lang="es-MX" sz="2600" b="1" dirty="0" smtClean="0"/>
              <a:t>natural</a:t>
            </a:r>
            <a:endParaRPr lang="es-MX" sz="2600" b="1" dirty="0"/>
          </a:p>
        </p:txBody>
      </p:sp>
      <p:pic>
        <p:nvPicPr>
          <p:cNvPr id="3" name="Imagen 2"/>
          <p:cNvPicPr>
            <a:picLocks noChangeAspect="1"/>
          </p:cNvPicPr>
          <p:nvPr/>
        </p:nvPicPr>
        <p:blipFill>
          <a:blip r:embed="rId2"/>
          <a:stretch>
            <a:fillRect/>
          </a:stretch>
        </p:blipFill>
        <p:spPr>
          <a:xfrm>
            <a:off x="1820027" y="1080585"/>
            <a:ext cx="7104805" cy="5356309"/>
          </a:xfrm>
          <a:prstGeom prst="rect">
            <a:avLst/>
          </a:prstGeom>
        </p:spPr>
      </p:pic>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962204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739812" y="425003"/>
            <a:ext cx="5763126" cy="6324660"/>
          </a:xfrm>
          <a:prstGeom prst="rect">
            <a:avLst/>
          </a:prstGeom>
        </p:spPr>
      </p:pic>
      <p:sp>
        <p:nvSpPr>
          <p:cNvPr id="5" name="Rectángulo 4"/>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799511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48022" y="318567"/>
            <a:ext cx="7871578" cy="492443"/>
          </a:xfrm>
          <a:prstGeom prst="rect">
            <a:avLst/>
          </a:prstGeom>
        </p:spPr>
        <p:txBody>
          <a:bodyPr wrap="none">
            <a:spAutoFit/>
          </a:bodyPr>
          <a:lstStyle/>
          <a:p>
            <a:r>
              <a:rPr lang="es-MX" sz="2600" dirty="0"/>
              <a:t>Prospección sismológica, sondeos sísmicos de refracción </a:t>
            </a:r>
          </a:p>
        </p:txBody>
      </p:sp>
      <p:sp>
        <p:nvSpPr>
          <p:cNvPr id="4" name="Rectangle 1"/>
          <p:cNvSpPr>
            <a:spLocks noChangeArrowheads="1"/>
          </p:cNvSpPr>
          <p:nvPr/>
        </p:nvSpPr>
        <p:spPr bwMode="auto">
          <a:xfrm>
            <a:off x="838200" y="2740025"/>
            <a:ext cx="1121744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5" name="Imagen 4"/>
          <p:cNvPicPr>
            <a:picLocks noChangeAspect="1"/>
          </p:cNvPicPr>
          <p:nvPr/>
        </p:nvPicPr>
        <p:blipFill>
          <a:blip r:embed="rId2"/>
          <a:stretch>
            <a:fillRect/>
          </a:stretch>
        </p:blipFill>
        <p:spPr>
          <a:xfrm>
            <a:off x="1238751" y="1644641"/>
            <a:ext cx="8985133" cy="4296527"/>
          </a:xfrm>
          <a:prstGeom prst="rect">
            <a:avLst/>
          </a:prstGeom>
        </p:spPr>
      </p:pic>
      <p:sp>
        <p:nvSpPr>
          <p:cNvPr id="6" name="Rectángulo 5"/>
          <p:cNvSpPr/>
          <p:nvPr/>
        </p:nvSpPr>
        <p:spPr>
          <a:xfrm>
            <a:off x="548022" y="771962"/>
            <a:ext cx="10713536" cy="769441"/>
          </a:xfrm>
          <a:prstGeom prst="rect">
            <a:avLst/>
          </a:prstGeom>
        </p:spPr>
        <p:txBody>
          <a:bodyPr wrap="square">
            <a:spAutoFit/>
          </a:bodyPr>
          <a:lstStyle/>
          <a:p>
            <a:r>
              <a:rPr lang="es-ES" sz="2200" dirty="0">
                <a:latin typeface="Times New Roman" panose="02020603050405020304" pitchFamily="18" charset="0"/>
                <a:ea typeface="Calibri" panose="020F0502020204030204" pitchFamily="34" charset="0"/>
              </a:rPr>
              <a:t>En la tabla que aparece a continuación se muestran los valores de la velocidad de las ondas P y la impedancia acústica (Z), para diferentes tipos de rocas (</a:t>
            </a:r>
            <a:r>
              <a:rPr lang="es-ES" sz="2200" dirty="0" err="1">
                <a:latin typeface="Times New Roman" panose="02020603050405020304" pitchFamily="18" charset="0"/>
                <a:ea typeface="Calibri" panose="020F0502020204030204" pitchFamily="34" charset="0"/>
              </a:rPr>
              <a:t>Gurvich</a:t>
            </a:r>
            <a:r>
              <a:rPr lang="es-ES" sz="2200" dirty="0">
                <a:latin typeface="Times New Roman" panose="02020603050405020304" pitchFamily="18" charset="0"/>
                <a:ea typeface="Calibri" panose="020F0502020204030204" pitchFamily="34" charset="0"/>
              </a:rPr>
              <a:t>, 1972)</a:t>
            </a:r>
            <a:endParaRPr lang="es-MX" sz="2200" dirty="0"/>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9305652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004636" y="759904"/>
            <a:ext cx="5802480" cy="5091635"/>
          </a:xfrm>
          <a:prstGeom prst="rect">
            <a:avLst/>
          </a:prstGeom>
        </p:spPr>
      </p:pic>
      <p:sp>
        <p:nvSpPr>
          <p:cNvPr id="3" name="Rectángulo 2"/>
          <p:cNvSpPr/>
          <p:nvPr/>
        </p:nvSpPr>
        <p:spPr>
          <a:xfrm>
            <a:off x="2914484" y="5963340"/>
            <a:ext cx="5608780" cy="369332"/>
          </a:xfrm>
          <a:prstGeom prst="rect">
            <a:avLst/>
          </a:prstGeom>
        </p:spPr>
        <p:txBody>
          <a:bodyPr wrap="none">
            <a:spAutoFit/>
          </a:bodyPr>
          <a:lstStyle/>
          <a:p>
            <a:r>
              <a:rPr lang="es-MX" dirty="0"/>
              <a:t> Frente de onda en un medio discontinuo de propagación </a:t>
            </a:r>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8535978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06116" y="1285660"/>
            <a:ext cx="10466183" cy="4994823"/>
          </a:xfrm>
          <a:prstGeom prst="rect">
            <a:avLst/>
          </a:prstGeom>
        </p:spPr>
      </p:pic>
      <p:sp>
        <p:nvSpPr>
          <p:cNvPr id="3" name="Rectángulo 2"/>
          <p:cNvSpPr/>
          <p:nvPr/>
        </p:nvSpPr>
        <p:spPr>
          <a:xfrm>
            <a:off x="1758322" y="561291"/>
            <a:ext cx="8171852" cy="492443"/>
          </a:xfrm>
          <a:prstGeom prst="rect">
            <a:avLst/>
          </a:prstGeom>
        </p:spPr>
        <p:txBody>
          <a:bodyPr wrap="none">
            <a:spAutoFit/>
          </a:bodyPr>
          <a:lstStyle/>
          <a:p>
            <a:r>
              <a:rPr lang="es-MX" dirty="0"/>
              <a:t> </a:t>
            </a:r>
            <a:r>
              <a:rPr lang="es-MX" sz="2600" dirty="0"/>
              <a:t>Rango usual de velocidades para los materiales geológicos </a:t>
            </a:r>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0624172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12818" y="553452"/>
            <a:ext cx="11225465" cy="5924699"/>
          </a:xfrm>
          <a:prstGeom prst="rect">
            <a:avLst/>
          </a:prstGeom>
          <a:noFill/>
        </p:spPr>
        <p:txBody>
          <a:bodyPr wrap="square" rtlCol="0">
            <a:spAutoFit/>
          </a:bodyPr>
          <a:lstStyle/>
          <a:p>
            <a:r>
              <a:rPr lang="es-ES" sz="2600" b="1" dirty="0" smtClean="0"/>
              <a:t>Conclusiones</a:t>
            </a:r>
          </a:p>
          <a:p>
            <a:endParaRPr lang="es-ES" sz="2600" b="1" dirty="0" smtClean="0"/>
          </a:p>
          <a:p>
            <a:pPr marL="457200" indent="-457200" algn="just">
              <a:buFontTx/>
              <a:buChar char="-"/>
            </a:pPr>
            <a:r>
              <a:rPr lang="es-ES" sz="2600" b="1" dirty="0" smtClean="0"/>
              <a:t>La correcta elección del</a:t>
            </a:r>
            <a:r>
              <a:rPr lang="es-ES" sz="2500" b="1" dirty="0" smtClean="0"/>
              <a:t> </a:t>
            </a:r>
            <a:r>
              <a:rPr lang="es-MX" sz="2500" b="1" dirty="0" smtClean="0"/>
              <a:t>métodos </a:t>
            </a:r>
            <a:r>
              <a:rPr lang="es-MX" sz="2500" b="1" dirty="0"/>
              <a:t>de </a:t>
            </a:r>
            <a:r>
              <a:rPr lang="es-MX" sz="2500" b="1" dirty="0" smtClean="0"/>
              <a:t>exploración, en cada situación especifica es de vital importancia en la calidad de los resultados finales y en ahorro de recursos.</a:t>
            </a:r>
          </a:p>
          <a:p>
            <a:pPr marL="457200" indent="-457200" algn="just">
              <a:buFontTx/>
              <a:buChar char="-"/>
            </a:pPr>
            <a:endParaRPr lang="es-MX" sz="2500" b="1" dirty="0" smtClean="0"/>
          </a:p>
          <a:p>
            <a:pPr marL="342900" indent="-342900" algn="just">
              <a:buFontTx/>
              <a:buChar char="-"/>
            </a:pPr>
            <a:r>
              <a:rPr lang="es-ES" sz="2500" b="1" dirty="0" smtClean="0"/>
              <a:t>En un grupo importante de trabajos y de acuerdo a la complejidad de la investigación, es necesario emplear combinaciones de diferentes métodos. Por ejemplo técnicas geofísicas y de perforación</a:t>
            </a:r>
            <a:r>
              <a:rPr lang="es-ES" sz="2500" b="1" dirty="0" smtClean="0"/>
              <a:t>.</a:t>
            </a:r>
          </a:p>
          <a:p>
            <a:pPr marL="342900" indent="-342900" algn="just">
              <a:buFontTx/>
              <a:buChar char="-"/>
            </a:pPr>
            <a:endParaRPr lang="es-ES" sz="2500" b="1" dirty="0" smtClean="0"/>
          </a:p>
          <a:p>
            <a:pPr marL="342900" indent="-342900" algn="just">
              <a:buFontTx/>
              <a:buChar char="-"/>
            </a:pPr>
            <a:r>
              <a:rPr lang="es-ES" sz="2500" b="1" dirty="0" smtClean="0"/>
              <a:t>Una completa investigación del subsuelo, garantiza datos confiables para los diferentes métodos que posteriormente se utilizarán en la evaluación de problemáticas ambientales especificas. Por ejemplo: Efecto de Sitio, Licuefacción, </a:t>
            </a:r>
            <a:r>
              <a:rPr lang="es-ES" sz="2500" b="1" dirty="0" err="1"/>
              <a:t>C</a:t>
            </a:r>
            <a:r>
              <a:rPr lang="es-ES" sz="2500" b="1" dirty="0" err="1" smtClean="0"/>
              <a:t>olapsibilidad</a:t>
            </a:r>
            <a:r>
              <a:rPr lang="es-ES" sz="2500" b="1" dirty="0" smtClean="0"/>
              <a:t> de los suelos, Sufusión, etc. </a:t>
            </a:r>
            <a:endParaRPr lang="es-ES" sz="2500" b="1" dirty="0" smtClean="0"/>
          </a:p>
          <a:p>
            <a:endParaRPr lang="es-MX" sz="2600" b="1" dirty="0"/>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7322941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CuadroTexto"/>
          <p:cNvSpPr txBox="1">
            <a:spLocks noChangeArrowheads="1"/>
          </p:cNvSpPr>
          <p:nvPr/>
        </p:nvSpPr>
        <p:spPr bwMode="auto">
          <a:xfrm>
            <a:off x="4667250" y="2357438"/>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 altLang="es-ES" sz="3200">
                <a:latin typeface="Algerian" panose="04020705040A02060702" pitchFamily="82" charset="0"/>
              </a:rPr>
              <a:t>GRACIAS</a:t>
            </a:r>
          </a:p>
        </p:txBody>
      </p:sp>
    </p:spTree>
    <p:extLst>
      <p:ext uri="{BB962C8B-B14F-4D97-AF65-F5344CB8AC3E}">
        <p14:creationId xmlns:p14="http://schemas.microsoft.com/office/powerpoint/2010/main" val="1510774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93182" y="249482"/>
            <a:ext cx="11724067" cy="2200602"/>
          </a:xfrm>
          <a:prstGeom prst="rect">
            <a:avLst/>
          </a:prstGeom>
        </p:spPr>
        <p:txBody>
          <a:bodyPr wrap="square">
            <a:spAutoFit/>
          </a:bodyPr>
          <a:lstStyle/>
          <a:p>
            <a:r>
              <a:rPr lang="es-MX" sz="2300" b="1" dirty="0">
                <a:cs typeface="Arial" panose="020B0604020202020204" pitchFamily="34" charset="0"/>
              </a:rPr>
              <a:t>Bibliografía </a:t>
            </a:r>
            <a:r>
              <a:rPr lang="es-MX" sz="2300" b="1" dirty="0" smtClean="0">
                <a:cs typeface="Arial" panose="020B0604020202020204" pitchFamily="34" charset="0"/>
              </a:rPr>
              <a:t>recomendada para los contenidos de esta clase:</a:t>
            </a:r>
            <a:endParaRPr lang="es-MX" sz="2300" b="1" dirty="0">
              <a:cs typeface="Arial" panose="020B0604020202020204" pitchFamily="34" charset="0"/>
            </a:endParaRPr>
          </a:p>
          <a:p>
            <a:pPr marL="514350" indent="-514350" algn="just">
              <a:buFont typeface="+mj-lt"/>
              <a:buAutoNum type="arabicPeriod"/>
            </a:pPr>
            <a:r>
              <a:rPr lang="es-ES" sz="2300" dirty="0" smtClean="0">
                <a:cs typeface="Arial" panose="020B0604020202020204" pitchFamily="34" charset="0"/>
              </a:rPr>
              <a:t>Ingeniería </a:t>
            </a:r>
            <a:r>
              <a:rPr lang="es-ES" sz="2300" dirty="0">
                <a:cs typeface="Arial" panose="020B0604020202020204" pitchFamily="34" charset="0"/>
              </a:rPr>
              <a:t>Geológica. Universidad Complutense de Madrid. 2002. Autor: Luis </a:t>
            </a:r>
            <a:r>
              <a:rPr lang="es-ES" sz="2300" dirty="0" err="1">
                <a:cs typeface="Arial" panose="020B0604020202020204" pitchFamily="34" charset="0"/>
              </a:rPr>
              <a:t>I.González</a:t>
            </a:r>
            <a:r>
              <a:rPr lang="es-ES" sz="2300" dirty="0">
                <a:cs typeface="Arial" panose="020B0604020202020204" pitchFamily="34" charset="0"/>
              </a:rPr>
              <a:t> de </a:t>
            </a:r>
            <a:r>
              <a:rPr lang="es-ES" sz="2300" dirty="0" smtClean="0">
                <a:cs typeface="Arial" panose="020B0604020202020204" pitchFamily="34" charset="0"/>
              </a:rPr>
              <a:t>Vallejo.</a:t>
            </a:r>
          </a:p>
          <a:p>
            <a:pPr marL="514350" indent="-514350" algn="just">
              <a:buFont typeface="+mj-lt"/>
              <a:buAutoNum type="arabicPeriod"/>
            </a:pPr>
            <a:r>
              <a:rPr lang="es-MX" sz="2300" dirty="0" smtClean="0"/>
              <a:t>Utilización </a:t>
            </a:r>
            <a:r>
              <a:rPr lang="es-MX" sz="2300" dirty="0"/>
              <a:t>de técnicas de sondeos en estudios </a:t>
            </a:r>
            <a:r>
              <a:rPr lang="es-MX" sz="2300" dirty="0" smtClean="0"/>
              <a:t>geotécnicos. Universidad </a:t>
            </a:r>
            <a:r>
              <a:rPr lang="es-MX" sz="2300" dirty="0"/>
              <a:t>Politécnica de Madrid, </a:t>
            </a:r>
            <a:r>
              <a:rPr lang="es-MX" sz="2300" dirty="0" smtClean="0"/>
              <a:t>2012. Autores: Juan Herrera Herbert y Jorge Castilla Gómez</a:t>
            </a:r>
            <a:endParaRPr lang="es-ES" sz="2300" dirty="0"/>
          </a:p>
          <a:p>
            <a:endParaRPr lang="es-ES" sz="2200"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7305540" y="2049183"/>
            <a:ext cx="3564229" cy="4865571"/>
          </a:xfrm>
          <a:prstGeom prst="rect">
            <a:avLst/>
          </a:prstGeom>
        </p:spPr>
      </p:pic>
      <p:pic>
        <p:nvPicPr>
          <p:cNvPr id="7" name="Imagen 6"/>
          <p:cNvPicPr>
            <a:picLocks noChangeAspect="1"/>
          </p:cNvPicPr>
          <p:nvPr/>
        </p:nvPicPr>
        <p:blipFill>
          <a:blip r:embed="rId3"/>
          <a:stretch>
            <a:fillRect/>
          </a:stretch>
        </p:blipFill>
        <p:spPr>
          <a:xfrm>
            <a:off x="1130512" y="2062062"/>
            <a:ext cx="3995280" cy="4751377"/>
          </a:xfrm>
          <a:prstGeom prst="rect">
            <a:avLst/>
          </a:prstGeom>
        </p:spPr>
      </p:pic>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343934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574146" y="2764970"/>
            <a:ext cx="2891304" cy="584775"/>
          </a:xfrm>
          <a:prstGeom prst="rect">
            <a:avLst/>
          </a:prstGeom>
          <a:noFill/>
        </p:spPr>
        <p:txBody>
          <a:bodyPr wrap="none" rtlCol="0">
            <a:spAutoFit/>
          </a:bodyPr>
          <a:lstStyle/>
          <a:p>
            <a:r>
              <a:rPr lang="es-ES" sz="3200" b="1" dirty="0" smtClean="0">
                <a:latin typeface="Algerian" panose="04020705040A02060702" pitchFamily="82" charset="0"/>
              </a:rPr>
              <a:t>INTRODUCCIÓN</a:t>
            </a:r>
            <a:endParaRPr lang="es-MX" sz="3200" b="1" dirty="0">
              <a:latin typeface="Algerian" panose="04020705040A02060702" pitchFamily="82" charset="0"/>
            </a:endParaRPr>
          </a:p>
        </p:txBody>
      </p:sp>
      <p:sp>
        <p:nvSpPr>
          <p:cNvPr id="6" name="Rectángulo 5"/>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2474568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70090" y="626766"/>
            <a:ext cx="11842868" cy="3776425"/>
          </a:xfrm>
          <a:prstGeom prst="rect">
            <a:avLst/>
          </a:prstGeom>
        </p:spPr>
      </p:pic>
      <p:pic>
        <p:nvPicPr>
          <p:cNvPr id="10" name="Imagen 9"/>
          <p:cNvPicPr>
            <a:picLocks noChangeAspect="1"/>
          </p:cNvPicPr>
          <p:nvPr/>
        </p:nvPicPr>
        <p:blipFill>
          <a:blip r:embed="rId3"/>
          <a:stretch>
            <a:fillRect/>
          </a:stretch>
        </p:blipFill>
        <p:spPr>
          <a:xfrm>
            <a:off x="2550017" y="4377779"/>
            <a:ext cx="7180039" cy="2516533"/>
          </a:xfrm>
          <a:prstGeom prst="rect">
            <a:avLst/>
          </a:prstGeom>
        </p:spPr>
      </p:pic>
      <p:sp>
        <p:nvSpPr>
          <p:cNvPr id="11" name="CuadroTexto 10"/>
          <p:cNvSpPr txBox="1"/>
          <p:nvPr/>
        </p:nvSpPr>
        <p:spPr>
          <a:xfrm>
            <a:off x="70090" y="197574"/>
            <a:ext cx="5710602" cy="523220"/>
          </a:xfrm>
          <a:prstGeom prst="rect">
            <a:avLst/>
          </a:prstGeom>
          <a:noFill/>
        </p:spPr>
        <p:txBody>
          <a:bodyPr wrap="none" rtlCol="0">
            <a:spAutoFit/>
          </a:bodyPr>
          <a:lstStyle/>
          <a:p>
            <a:r>
              <a:rPr lang="es-ES" sz="2800" b="1" dirty="0" smtClean="0"/>
              <a:t>Objetivos de la </a:t>
            </a:r>
            <a:r>
              <a:rPr lang="es-ES" sz="2800" b="1" dirty="0" smtClean="0"/>
              <a:t>exploración geológica</a:t>
            </a:r>
            <a:endParaRPr lang="es-MX" sz="2800" b="1" dirty="0"/>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959641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3121" y="386656"/>
            <a:ext cx="11850965" cy="523220"/>
          </a:xfrm>
          <a:prstGeom prst="rect">
            <a:avLst/>
          </a:prstGeom>
          <a:noFill/>
        </p:spPr>
        <p:txBody>
          <a:bodyPr wrap="square" rtlCol="0">
            <a:spAutoFit/>
          </a:bodyPr>
          <a:lstStyle/>
          <a:p>
            <a:r>
              <a:rPr lang="es-ES" sz="2800" b="1" dirty="0"/>
              <a:t>Objetivos de la exploración </a:t>
            </a:r>
            <a:r>
              <a:rPr lang="es-ES" sz="2800" b="1" dirty="0" smtClean="0"/>
              <a:t>geológica</a:t>
            </a:r>
            <a:r>
              <a:rPr lang="es-ES" sz="2800" b="1" dirty="0" smtClean="0"/>
              <a:t>. </a:t>
            </a:r>
            <a:r>
              <a:rPr lang="es-ES" sz="2800" b="1" dirty="0" smtClean="0"/>
              <a:t>Continuación  </a:t>
            </a:r>
            <a:endParaRPr lang="es-MX" sz="2800" b="1" dirty="0"/>
          </a:p>
        </p:txBody>
      </p:sp>
      <p:pic>
        <p:nvPicPr>
          <p:cNvPr id="5" name="Imagen 4"/>
          <p:cNvPicPr>
            <a:picLocks noChangeAspect="1"/>
          </p:cNvPicPr>
          <p:nvPr/>
        </p:nvPicPr>
        <p:blipFill>
          <a:blip r:embed="rId2"/>
          <a:stretch>
            <a:fillRect/>
          </a:stretch>
        </p:blipFill>
        <p:spPr>
          <a:xfrm>
            <a:off x="780272" y="909876"/>
            <a:ext cx="10059400" cy="208598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272" y="2995863"/>
            <a:ext cx="4743450" cy="3714750"/>
          </a:xfrm>
          <a:prstGeom prst="rect">
            <a:avLst/>
          </a:prstGeom>
        </p:spPr>
      </p:pic>
      <p:pic>
        <p:nvPicPr>
          <p:cNvPr id="7" name="Imagen 6"/>
          <p:cNvPicPr>
            <a:picLocks noChangeAspect="1"/>
          </p:cNvPicPr>
          <p:nvPr/>
        </p:nvPicPr>
        <p:blipFill>
          <a:blip r:embed="rId4"/>
          <a:stretch>
            <a:fillRect/>
          </a:stretch>
        </p:blipFill>
        <p:spPr>
          <a:xfrm>
            <a:off x="6779297" y="2995863"/>
            <a:ext cx="5141758" cy="3714750"/>
          </a:xfrm>
          <a:prstGeom prst="rect">
            <a:avLst/>
          </a:prstGeom>
        </p:spPr>
      </p:pic>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3456726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248876" y="1622652"/>
            <a:ext cx="10704882" cy="4575474"/>
          </a:xfrm>
          <a:prstGeom prst="rect">
            <a:avLst/>
          </a:prstGeom>
        </p:spPr>
      </p:pic>
      <p:sp>
        <p:nvSpPr>
          <p:cNvPr id="6" name="Rectángulo 5"/>
          <p:cNvSpPr/>
          <p:nvPr/>
        </p:nvSpPr>
        <p:spPr>
          <a:xfrm>
            <a:off x="2683042" y="4766369"/>
            <a:ext cx="5077326" cy="324852"/>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157638" y="427491"/>
            <a:ext cx="11850965" cy="523220"/>
          </a:xfrm>
          <a:prstGeom prst="rect">
            <a:avLst/>
          </a:prstGeom>
          <a:noFill/>
        </p:spPr>
        <p:txBody>
          <a:bodyPr wrap="square" rtlCol="0">
            <a:spAutoFit/>
          </a:bodyPr>
          <a:lstStyle/>
          <a:p>
            <a:r>
              <a:rPr lang="es-ES" sz="2800" b="1" dirty="0"/>
              <a:t>Objetivos de la exploración geológica. </a:t>
            </a:r>
            <a:r>
              <a:rPr lang="es-ES" sz="2800" b="1" dirty="0" smtClean="0"/>
              <a:t>Continuación  </a:t>
            </a:r>
            <a:endParaRPr lang="es-MX" sz="2800" b="1" dirty="0"/>
          </a:p>
        </p:txBody>
      </p:sp>
      <p:sp>
        <p:nvSpPr>
          <p:cNvPr id="8" name="Rectángulo 7"/>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1915717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Imagen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6513" y="2909416"/>
            <a:ext cx="8890000"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Imagen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31951" y="663442"/>
            <a:ext cx="823912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uadroTexto 1"/>
          <p:cNvSpPr txBox="1"/>
          <p:nvPr/>
        </p:nvSpPr>
        <p:spPr>
          <a:xfrm>
            <a:off x="0" y="255663"/>
            <a:ext cx="4547937" cy="430887"/>
          </a:xfrm>
          <a:prstGeom prst="rect">
            <a:avLst/>
          </a:prstGeom>
          <a:noFill/>
        </p:spPr>
        <p:txBody>
          <a:bodyPr wrap="square" rtlCol="0">
            <a:spAutoFit/>
          </a:bodyPr>
          <a:lstStyle/>
          <a:p>
            <a:r>
              <a:rPr lang="es-ES" sz="2200" b="1" dirty="0" smtClean="0">
                <a:solidFill>
                  <a:srgbClr val="FF0000"/>
                </a:solidFill>
              </a:rPr>
              <a:t>Problemas relacionados con el agua</a:t>
            </a:r>
            <a:endParaRPr lang="es-MX" sz="2200" b="1" dirty="0">
              <a:solidFill>
                <a:srgbClr val="FF0000"/>
              </a:solidFill>
            </a:endParaRPr>
          </a:p>
        </p:txBody>
      </p:sp>
      <p:sp>
        <p:nvSpPr>
          <p:cNvPr id="7" name="Rectángulo 6"/>
          <p:cNvSpPr/>
          <p:nvPr/>
        </p:nvSpPr>
        <p:spPr>
          <a:xfrm>
            <a:off x="0" y="0"/>
            <a:ext cx="12192001" cy="261610"/>
          </a:xfrm>
          <a:prstGeom prst="rect">
            <a:avLst/>
          </a:prstGeom>
          <a:solidFill>
            <a:srgbClr val="FFFF00"/>
          </a:solidFill>
        </p:spPr>
        <p:txBody>
          <a:bodyPr wrap="square">
            <a:spAutoFit/>
          </a:bodyPr>
          <a:lstStyle/>
          <a:p>
            <a:r>
              <a:rPr lang="es-MX" sz="1100" dirty="0"/>
              <a:t>Unidad 2. Metodologías para la evaluación de  problemas ambientales </a:t>
            </a:r>
            <a:r>
              <a:rPr lang="es-ES" sz="1100" dirty="0"/>
              <a:t>Conferencia 7. </a:t>
            </a:r>
            <a:r>
              <a:rPr lang="es-MX" sz="1100" dirty="0" smtClean="0"/>
              <a:t>Métodos </a:t>
            </a:r>
            <a:r>
              <a:rPr lang="es-MX" sz="1100" dirty="0"/>
              <a:t>de exploración en las investigaciones geológicas como paso </a:t>
            </a:r>
            <a:r>
              <a:rPr lang="es-MX" sz="1100" dirty="0" smtClean="0"/>
              <a:t>previo </a:t>
            </a:r>
            <a:r>
              <a:rPr lang="es-MX" sz="1100" dirty="0"/>
              <a:t>a la evaluación de problemáticas ambientales.</a:t>
            </a:r>
            <a:r>
              <a:rPr lang="es-MX" sz="1100" dirty="0">
                <a:cs typeface="Arial" panose="020B0604020202020204" pitchFamily="34" charset="0"/>
              </a:rPr>
              <a:t> </a:t>
            </a:r>
          </a:p>
        </p:txBody>
      </p:sp>
    </p:spTree>
    <p:extLst>
      <p:ext uri="{BB962C8B-B14F-4D97-AF65-F5344CB8AC3E}">
        <p14:creationId xmlns:p14="http://schemas.microsoft.com/office/powerpoint/2010/main" val="420922441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1598</TotalTime>
  <Words>2490</Words>
  <Application>Microsoft Office PowerPoint</Application>
  <PresentationFormat>Panorámica</PresentationFormat>
  <Paragraphs>223</Paragraphs>
  <Slides>36</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Algerian</vt:lpstr>
      <vt:lpstr>Arial</vt:lpstr>
      <vt:lpstr>Calibri</vt:lpstr>
      <vt:lpstr>Calibri Light</vt:lpstr>
      <vt:lpstr>Cambria Math</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182</cp:revision>
  <dcterms:created xsi:type="dcterms:W3CDTF">2016-01-27T02:01:43Z</dcterms:created>
  <dcterms:modified xsi:type="dcterms:W3CDTF">2017-10-19T20:54:19Z</dcterms:modified>
</cp:coreProperties>
</file>