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2"/>
  </p:notesMasterIdLst>
  <p:sldIdLst>
    <p:sldId id="256" r:id="rId2"/>
    <p:sldId id="257" r:id="rId3"/>
    <p:sldId id="386" r:id="rId4"/>
    <p:sldId id="259" r:id="rId5"/>
    <p:sldId id="389" r:id="rId6"/>
    <p:sldId id="388" r:id="rId7"/>
    <p:sldId id="390" r:id="rId8"/>
    <p:sldId id="391" r:id="rId9"/>
    <p:sldId id="392" r:id="rId10"/>
    <p:sldId id="393" r:id="rId11"/>
    <p:sldId id="394" r:id="rId12"/>
    <p:sldId id="395" r:id="rId13"/>
    <p:sldId id="396" r:id="rId14"/>
    <p:sldId id="397" r:id="rId15"/>
    <p:sldId id="398" r:id="rId16"/>
    <p:sldId id="399" r:id="rId17"/>
    <p:sldId id="400" r:id="rId18"/>
    <p:sldId id="282" r:id="rId19"/>
    <p:sldId id="414" r:id="rId20"/>
    <p:sldId id="331" r:id="rId21"/>
    <p:sldId id="413" r:id="rId22"/>
    <p:sldId id="415" r:id="rId23"/>
    <p:sldId id="416" r:id="rId24"/>
    <p:sldId id="417" r:id="rId25"/>
    <p:sldId id="418" r:id="rId26"/>
    <p:sldId id="424" r:id="rId27"/>
    <p:sldId id="419" r:id="rId28"/>
    <p:sldId id="423" r:id="rId29"/>
    <p:sldId id="425" r:id="rId30"/>
    <p:sldId id="426" r:id="rId31"/>
    <p:sldId id="427" r:id="rId32"/>
    <p:sldId id="428" r:id="rId33"/>
    <p:sldId id="462" r:id="rId34"/>
    <p:sldId id="333" r:id="rId35"/>
    <p:sldId id="429" r:id="rId36"/>
    <p:sldId id="430" r:id="rId37"/>
    <p:sldId id="431" r:id="rId38"/>
    <p:sldId id="432" r:id="rId39"/>
    <p:sldId id="433" r:id="rId40"/>
    <p:sldId id="434" r:id="rId41"/>
    <p:sldId id="435" r:id="rId42"/>
    <p:sldId id="436" r:id="rId43"/>
    <p:sldId id="437" r:id="rId44"/>
    <p:sldId id="438" r:id="rId45"/>
    <p:sldId id="439" r:id="rId46"/>
    <p:sldId id="440" r:id="rId47"/>
    <p:sldId id="441" r:id="rId48"/>
    <p:sldId id="442" r:id="rId49"/>
    <p:sldId id="443" r:id="rId50"/>
    <p:sldId id="444" r:id="rId51"/>
    <p:sldId id="445" r:id="rId52"/>
    <p:sldId id="446" r:id="rId53"/>
    <p:sldId id="447" r:id="rId54"/>
    <p:sldId id="448" r:id="rId55"/>
    <p:sldId id="449" r:id="rId56"/>
    <p:sldId id="450" r:id="rId57"/>
    <p:sldId id="451" r:id="rId58"/>
    <p:sldId id="452" r:id="rId59"/>
    <p:sldId id="453" r:id="rId60"/>
    <p:sldId id="454" r:id="rId61"/>
    <p:sldId id="455" r:id="rId62"/>
    <p:sldId id="456" r:id="rId63"/>
    <p:sldId id="457" r:id="rId64"/>
    <p:sldId id="458" r:id="rId65"/>
    <p:sldId id="459" r:id="rId66"/>
    <p:sldId id="460" r:id="rId67"/>
    <p:sldId id="405" r:id="rId68"/>
    <p:sldId id="408" r:id="rId69"/>
    <p:sldId id="407" r:id="rId70"/>
    <p:sldId id="406" r:id="rId71"/>
    <p:sldId id="409" r:id="rId72"/>
    <p:sldId id="410" r:id="rId73"/>
    <p:sldId id="302" r:id="rId74"/>
    <p:sldId id="303" r:id="rId75"/>
    <p:sldId id="304" r:id="rId76"/>
    <p:sldId id="305" r:id="rId77"/>
    <p:sldId id="306" r:id="rId78"/>
    <p:sldId id="307" r:id="rId79"/>
    <p:sldId id="411" r:id="rId80"/>
    <p:sldId id="412" r:id="rId8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10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4B5B5-168F-48C6-83CF-08ADF23C244F}" type="datetimeFigureOut">
              <a:rPr lang="es-ES" smtClean="0"/>
              <a:pPr/>
              <a:t>16/10/2017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BDC71-665B-413C-A27B-06DCA026B6D8}" type="slidenum">
              <a:rPr lang="es-ES" smtClean="0"/>
              <a:pPr/>
              <a:t>‹Nº›</a:t>
            </a:fld>
            <a:endParaRPr lang="es-ES"/>
          </a:p>
        </p:txBody>
      </p:sp>
    </p:spTree>
    <p:extLst>
      <p:ext uri="{BB962C8B-B14F-4D97-AF65-F5344CB8AC3E}">
        <p14:creationId xmlns:p14="http://schemas.microsoft.com/office/powerpoint/2010/main" val="781098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8EBDC71-665B-413C-A27B-06DCA026B6D8}" type="slidenum">
              <a:rPr lang="es-ES" smtClean="0"/>
              <a:pPr/>
              <a:t>70</a:t>
            </a:fld>
            <a:endParaRPr lang="es-ES"/>
          </a:p>
        </p:txBody>
      </p:sp>
    </p:spTree>
    <p:extLst>
      <p:ext uri="{BB962C8B-B14F-4D97-AF65-F5344CB8AC3E}">
        <p14:creationId xmlns:p14="http://schemas.microsoft.com/office/powerpoint/2010/main" val="2535514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50018CC2-05D6-48C9-A4EA-8296756DF00A}" type="datetime1">
              <a:rPr lang="es-ES" smtClean="0"/>
              <a:pPr/>
              <a:t>16/10/2017</a:t>
            </a:fld>
            <a:endParaRPr lang="es-ES"/>
          </a:p>
        </p:txBody>
      </p:sp>
      <p:sp>
        <p:nvSpPr>
          <p:cNvPr id="2" name="1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5FA6C55A-BE17-4FF9-B5F9-9D1C08643C3B}"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1F6EB0-1376-49D7-9E13-B5E719380FBF}" type="datetime1">
              <a:rPr lang="es-ES" smtClean="0"/>
              <a:pPr/>
              <a:t>16/10/2017</a:t>
            </a:fld>
            <a:endParaRPr lang="es-ES"/>
          </a:p>
        </p:txBody>
      </p:sp>
      <p:sp>
        <p:nvSpPr>
          <p:cNvPr id="5" name="4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A0E8B8-D337-458F-8A0B-1F882CF9F488}" type="datetime1">
              <a:rPr lang="es-ES" smtClean="0"/>
              <a:pPr/>
              <a:t>16/10/2017</a:t>
            </a:fld>
            <a:endParaRPr lang="es-ES"/>
          </a:p>
        </p:txBody>
      </p:sp>
      <p:sp>
        <p:nvSpPr>
          <p:cNvPr id="5" name="4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332A43B1-9D2B-4412-BA7F-91D2FAC95A2C}" type="datetime1">
              <a:rPr lang="es-ES" smtClean="0"/>
              <a:pPr/>
              <a:t>16/10/2017</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r>
              <a:rPr lang="es-ES" smtClean="0"/>
              <a:t>Lic. Juana Rosendo Francisco                      Lic. Artemio Sánchez Cabrera</a:t>
            </a:r>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5FA6C55A-BE17-4FF9-B5F9-9D1C08643C3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010058BD-663E-4AF2-889B-0356A5BED9C1}" type="datetime1">
              <a:rPr lang="es-ES" smtClean="0"/>
              <a:pPr/>
              <a:t>16/10/2017</a:t>
            </a:fld>
            <a:endParaRPr lang="es-ES"/>
          </a:p>
        </p:txBody>
      </p:sp>
      <p:sp>
        <p:nvSpPr>
          <p:cNvPr id="11" name="10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16" name="15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D073798C-D7C3-4BEB-8CCD-087522C40FE6}" type="datetime1">
              <a:rPr lang="es-ES" smtClean="0"/>
              <a:pPr/>
              <a:t>16/10/2017</a:t>
            </a:fld>
            <a:endParaRPr lang="es-ES"/>
          </a:p>
        </p:txBody>
      </p:sp>
      <p:sp>
        <p:nvSpPr>
          <p:cNvPr id="10" name="9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31" name="30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888EE8B0-C6F7-4E6B-B34C-FD03BA037837}" type="datetime1">
              <a:rPr lang="es-ES" smtClean="0"/>
              <a:pPr/>
              <a:t>16/10/2017</a:t>
            </a:fld>
            <a:endParaRPr lang="es-ES"/>
          </a:p>
        </p:txBody>
      </p:sp>
      <p:sp>
        <p:nvSpPr>
          <p:cNvPr id="6" name="5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5FA6C55A-BE17-4FF9-B5F9-9D1C08643C3B}"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32569903-1446-4EB6-A92C-77DEA6A6E137}" type="datetime1">
              <a:rPr lang="es-ES" smtClean="0"/>
              <a:pPr/>
              <a:t>16/10/2017</a:t>
            </a:fld>
            <a:endParaRPr lang="es-ES"/>
          </a:p>
        </p:txBody>
      </p:sp>
      <p:sp>
        <p:nvSpPr>
          <p:cNvPr id="21" name="20 Marcador de pie de página"/>
          <p:cNvSpPr>
            <a:spLocks noGrp="1"/>
          </p:cNvSpPr>
          <p:nvPr>
            <p:ph type="ftr" sz="quarter" idx="11"/>
          </p:nvPr>
        </p:nvSpPr>
        <p:spPr/>
        <p:txBody>
          <a:bodyPr/>
          <a:lstStyle/>
          <a:p>
            <a:r>
              <a:rPr lang="es-ES" smtClean="0"/>
              <a:t>Lic. Juana Rosendo Francisco                      Lic. Artemio Sánchez Cabrera</a:t>
            </a:r>
            <a:endParaRPr lang="es-ES" dirty="0"/>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F174FBE-07C5-4437-B11D-885A604BF918}" type="datetime1">
              <a:rPr lang="es-ES" smtClean="0"/>
              <a:pPr/>
              <a:t>16/10/2017</a:t>
            </a:fld>
            <a:endParaRPr lang="es-ES"/>
          </a:p>
        </p:txBody>
      </p:sp>
      <p:sp>
        <p:nvSpPr>
          <p:cNvPr id="24" name="23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39FF29B-EC3B-413B-9447-71A959D743D7}" type="datetime1">
              <a:rPr lang="es-ES" smtClean="0"/>
              <a:pPr/>
              <a:t>16/10/2017</a:t>
            </a:fld>
            <a:endParaRPr lang="es-ES"/>
          </a:p>
        </p:txBody>
      </p:sp>
      <p:sp>
        <p:nvSpPr>
          <p:cNvPr id="29" name="28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7" name="6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79B57A13-BDC7-4BBF-B473-1228787BB859}" type="datetime1">
              <a:rPr lang="es-ES" smtClean="0"/>
              <a:pPr/>
              <a:t>16/10/2017</a:t>
            </a:fld>
            <a:endParaRPr lang="es-ES"/>
          </a:p>
        </p:txBody>
      </p:sp>
      <p:sp>
        <p:nvSpPr>
          <p:cNvPr id="5" name="4 Marcador de pie de página"/>
          <p:cNvSpPr>
            <a:spLocks noGrp="1"/>
          </p:cNvSpPr>
          <p:nvPr>
            <p:ph type="ftr" sz="quarter" idx="11"/>
          </p:nvPr>
        </p:nvSpPr>
        <p:spPr/>
        <p:txBody>
          <a:bodyPr/>
          <a:lstStyle/>
          <a:p>
            <a:r>
              <a:rPr lang="es-ES" smtClean="0"/>
              <a:t>Lic. Juana Rosendo Francisco                      Lic. Artemio Sánchez Cabrera</a:t>
            </a:r>
            <a:endParaRPr lang="es-ES"/>
          </a:p>
        </p:txBody>
      </p:sp>
      <p:sp>
        <p:nvSpPr>
          <p:cNvPr id="31" name="30 Marcador de número de diapositiva"/>
          <p:cNvSpPr>
            <a:spLocks noGrp="1"/>
          </p:cNvSpPr>
          <p:nvPr>
            <p:ph type="sldNum" sz="quarter" idx="12"/>
          </p:nvPr>
        </p:nvSpPr>
        <p:spPr/>
        <p:txBody>
          <a:bodyPr/>
          <a:lstStyle/>
          <a:p>
            <a:fld id="{5FA6C55A-BE17-4FF9-B5F9-9D1C08643C3B}"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7A43FE6-9E84-4A7B-8F5F-31A27BCC5248}" type="datetime1">
              <a:rPr lang="es-ES" smtClean="0"/>
              <a:pPr/>
              <a:t>16/10/2017</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es-ES" smtClean="0"/>
              <a:t>Lic. Juana Rosendo Francisco                      Lic. Artemio Sánchez Cabrera</a:t>
            </a: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FA6C55A-BE17-4FF9-B5F9-9D1C08643C3B}"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6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hyperlink" Target="http://www.sedena.gob.mx/index.php/.../plan-dn-iii-e/ique-es-e/-plan-dn-iii-e"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14290"/>
            <a:ext cx="8229600" cy="6643710"/>
          </a:xfrm>
        </p:spPr>
        <p:txBody>
          <a:bodyPr>
            <a:normAutofit/>
          </a:bodyPr>
          <a:lstStyle/>
          <a:p>
            <a:pPr algn="ctr"/>
            <a:r>
              <a:rPr lang="es-MX" sz="1800" b="1" dirty="0" smtClean="0">
                <a:latin typeface="Arial" pitchFamily="34" charset="0"/>
                <a:cs typeface="Arial" pitchFamily="34" charset="0"/>
              </a:rPr>
              <a:t/>
            </a:r>
            <a:br>
              <a:rPr lang="es-MX" sz="1800" b="1" dirty="0" smtClean="0">
                <a:latin typeface="Arial" pitchFamily="34" charset="0"/>
                <a:cs typeface="Arial" pitchFamily="34" charset="0"/>
              </a:rPr>
            </a:br>
            <a:r>
              <a:rPr lang="es-MX" sz="1800" b="1" dirty="0">
                <a:latin typeface="Arial" pitchFamily="34" charset="0"/>
                <a:cs typeface="Arial" pitchFamily="34" charset="0"/>
              </a:rPr>
              <a:t>UNIVERSIDAD AUTÓNOMA DEL ESTADO DE MÉXICO</a:t>
            </a:r>
            <a:br>
              <a:rPr lang="es-MX" sz="1800" b="1" dirty="0">
                <a:latin typeface="Arial" pitchFamily="34" charset="0"/>
                <a:cs typeface="Arial" pitchFamily="34" charset="0"/>
              </a:rPr>
            </a:br>
            <a:r>
              <a:rPr lang="es-MX" sz="1800" b="1" dirty="0">
                <a:latin typeface="Arial" pitchFamily="34" charset="0"/>
                <a:cs typeface="Arial" pitchFamily="34" charset="0"/>
              </a:rPr>
              <a:t>FACULTAD DE CIENCIAS DE LA CONDUCTA</a:t>
            </a:r>
            <a:br>
              <a:rPr lang="es-MX" sz="1800" b="1" dirty="0">
                <a:latin typeface="Arial" pitchFamily="34" charset="0"/>
                <a:cs typeface="Arial" pitchFamily="34" charset="0"/>
              </a:rPr>
            </a:br>
            <a:r>
              <a:rPr lang="es-MX" sz="2000" b="1" dirty="0">
                <a:latin typeface="Arial" pitchFamily="34" charset="0"/>
                <a:cs typeface="Arial" pitchFamily="34" charset="0"/>
              </a:rPr>
              <a:t/>
            </a:r>
            <a:br>
              <a:rPr lang="es-MX" sz="2000" b="1" dirty="0">
                <a:latin typeface="Arial" pitchFamily="34" charset="0"/>
                <a:cs typeface="Arial" pitchFamily="34" charset="0"/>
              </a:rPr>
            </a:br>
            <a:r>
              <a:rPr lang="es-MX" sz="1800" b="1" dirty="0" smtClean="0">
                <a:latin typeface="Arial" pitchFamily="34" charset="0"/>
                <a:cs typeface="Arial" pitchFamily="34" charset="0"/>
              </a:rPr>
              <a:t>“PROYECTABLES: DIAPOSITIVAS </a:t>
            </a: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para la unidad de aprendizaje:</a:t>
            </a:r>
            <a:br>
              <a:rPr lang="es-MX" sz="1800" b="1" dirty="0">
                <a:latin typeface="Arial" pitchFamily="34" charset="0"/>
                <a:cs typeface="Arial" pitchFamily="34" charset="0"/>
              </a:rPr>
            </a:br>
            <a:r>
              <a:rPr lang="es-MX" sz="1800" b="1" dirty="0">
                <a:latin typeface="Arial" pitchFamily="34" charset="0"/>
                <a:cs typeface="Arial" pitchFamily="34" charset="0"/>
              </a:rPr>
              <a:t> </a:t>
            </a:r>
            <a:r>
              <a:rPr lang="es-MX" sz="1800" b="1" dirty="0" smtClean="0">
                <a:latin typeface="Arial" pitchFamily="34" charset="0"/>
                <a:cs typeface="Arial" pitchFamily="34" charset="0"/>
              </a:rPr>
              <a:t>PROTECCIÓN CIVIL”</a:t>
            </a: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LICENCIATURA EN TRABAJO SOCIAL</a:t>
            </a:r>
            <a:br>
              <a:rPr lang="es-MX" sz="1800" b="1" dirty="0">
                <a:latin typeface="Arial" pitchFamily="34" charset="0"/>
                <a:cs typeface="Arial" pitchFamily="34" charset="0"/>
              </a:rPr>
            </a:b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Núcleo de formación: </a:t>
            </a:r>
            <a:r>
              <a:rPr lang="es-MX" sz="1800" b="1" dirty="0" smtClean="0">
                <a:latin typeface="Arial" pitchFamily="34" charset="0"/>
                <a:cs typeface="Arial" pitchFamily="34" charset="0"/>
              </a:rPr>
              <a:t>Sustantivo</a:t>
            </a: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CLAVE </a:t>
            </a:r>
            <a:r>
              <a:rPr lang="es-MX" sz="1800" b="1" dirty="0" smtClean="0">
                <a:latin typeface="Arial" pitchFamily="34" charset="0"/>
                <a:cs typeface="Arial" pitchFamily="34" charset="0"/>
              </a:rPr>
              <a:t>L00845</a:t>
            </a: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UNIDAD DE COMPETENCIA  i</a:t>
            </a:r>
            <a:br>
              <a:rPr lang="es-MX" sz="1800" b="1" dirty="0">
                <a:latin typeface="Arial" pitchFamily="34" charset="0"/>
                <a:cs typeface="Arial" pitchFamily="34" charset="0"/>
              </a:rPr>
            </a:br>
            <a:r>
              <a:rPr lang="es-MX" sz="1800" b="1" dirty="0" smtClean="0">
                <a:latin typeface="Arial" pitchFamily="34" charset="0"/>
                <a:cs typeface="Arial" pitchFamily="34" charset="0"/>
              </a:rPr>
              <a:t>1.2 Tipos de desastre</a:t>
            </a:r>
            <a:br>
              <a:rPr lang="es-MX" sz="1800" b="1" dirty="0" smtClean="0">
                <a:latin typeface="Arial" pitchFamily="34" charset="0"/>
                <a:cs typeface="Arial" pitchFamily="34" charset="0"/>
              </a:rPr>
            </a:b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LIC. JUANA ROSENDO FRANCISCO </a:t>
            </a:r>
            <a:br>
              <a:rPr lang="es-MX" sz="1800" b="1" dirty="0">
                <a:latin typeface="Arial" pitchFamily="34" charset="0"/>
                <a:cs typeface="Arial" pitchFamily="34" charset="0"/>
              </a:rPr>
            </a:br>
            <a:r>
              <a:rPr lang="es-MX" sz="1800" b="1" dirty="0">
                <a:latin typeface="Arial" pitchFamily="34" charset="0"/>
                <a:cs typeface="Arial" pitchFamily="34" charset="0"/>
              </a:rPr>
              <a:t/>
            </a:r>
            <a:br>
              <a:rPr lang="es-MX" sz="1800" b="1" dirty="0">
                <a:latin typeface="Arial" pitchFamily="34" charset="0"/>
                <a:cs typeface="Arial" pitchFamily="34" charset="0"/>
              </a:rPr>
            </a:br>
            <a:r>
              <a:rPr lang="es-MX" sz="1800" b="1" dirty="0">
                <a:latin typeface="Arial" pitchFamily="34" charset="0"/>
                <a:cs typeface="Arial" pitchFamily="34" charset="0"/>
              </a:rPr>
              <a:t>TOLUCA, MÉXICO, SEPTIEMBRE </a:t>
            </a:r>
            <a:r>
              <a:rPr lang="es-MX" sz="1800" b="1" dirty="0" smtClean="0">
                <a:latin typeface="Arial" pitchFamily="34" charset="0"/>
                <a:cs typeface="Arial" pitchFamily="34" charset="0"/>
              </a:rPr>
              <a:t>2017</a:t>
            </a:r>
            <a:r>
              <a:rPr lang="es-MX" sz="1800" b="1" dirty="0">
                <a:latin typeface="Arial" pitchFamily="34" charset="0"/>
                <a:cs typeface="Arial" pitchFamily="34" charset="0"/>
              </a:rPr>
              <a:t/>
            </a:r>
            <a:br>
              <a:rPr lang="es-MX" sz="1800" b="1" dirty="0">
                <a:latin typeface="Arial" pitchFamily="34" charset="0"/>
                <a:cs typeface="Arial" pitchFamily="34" charset="0"/>
              </a:rPr>
            </a:br>
            <a:r>
              <a:rPr lang="es-ES" sz="2000" b="1" dirty="0"/>
              <a:t> </a:t>
            </a:r>
            <a:r>
              <a:rPr lang="es-MX" sz="2000" dirty="0"/>
              <a:t/>
            </a:r>
            <a:br>
              <a:rPr lang="es-MX" sz="2000" dirty="0"/>
            </a:br>
            <a:r>
              <a:rPr lang="es-MX" sz="2000" dirty="0"/>
              <a:t> </a:t>
            </a:r>
            <a:br>
              <a:rPr lang="es-MX" sz="2000" dirty="0"/>
            </a:br>
            <a:endParaRPr lang="es-ES" sz="2000" b="1" dirty="0">
              <a:latin typeface="Arial" pitchFamily="34" charset="0"/>
              <a:cs typeface="Arial" pitchFamily="34" charset="0"/>
            </a:endParaRPr>
          </a:p>
        </p:txBody>
      </p:sp>
      <p:sp>
        <p:nvSpPr>
          <p:cNvPr id="6" name="5 Marcador de pie de página"/>
          <p:cNvSpPr>
            <a:spLocks noGrp="1"/>
          </p:cNvSpPr>
          <p:nvPr>
            <p:ph type="ftr" sz="quarter" idx="11"/>
          </p:nvPr>
        </p:nvSpPr>
        <p:spPr>
          <a:xfrm>
            <a:off x="3275856" y="5805264"/>
            <a:ext cx="2592288" cy="288925"/>
          </a:xfrm>
        </p:spPr>
        <p:txBody>
          <a:bodyPr/>
          <a:lstStyle/>
          <a:p>
            <a:r>
              <a:rPr lang="es-ES" dirty="0" smtClean="0"/>
              <a:t>Lic.  Juana Rosendo Francisco                      </a:t>
            </a:r>
            <a:endParaRPr lang="es-ES" dirty="0"/>
          </a:p>
        </p:txBody>
      </p:sp>
      <p:sp>
        <p:nvSpPr>
          <p:cNvPr id="7" name="6 Marcador de número de diapositiva"/>
          <p:cNvSpPr>
            <a:spLocks noGrp="1"/>
          </p:cNvSpPr>
          <p:nvPr>
            <p:ph type="sldNum" sz="quarter" idx="12"/>
          </p:nvPr>
        </p:nvSpPr>
        <p:spPr/>
        <p:txBody>
          <a:bodyPr/>
          <a:lstStyle/>
          <a:p>
            <a:fld id="{5FA6C55A-BE17-4FF9-B5F9-9D1C08643C3B}" type="slidenum">
              <a:rPr lang="es-ES" smtClean="0"/>
              <a:pPr/>
              <a:t>1</a:t>
            </a:fld>
            <a:endParaRPr lang="es-ES"/>
          </a:p>
        </p:txBody>
      </p:sp>
      <p:pic>
        <p:nvPicPr>
          <p:cNvPr id="4" name="Picture 4" descr="Diapositiva1"/>
          <p:cNvPicPr>
            <a:picLocks noChangeAspect="1" noChangeArrowheads="1"/>
          </p:cNvPicPr>
          <p:nvPr/>
        </p:nvPicPr>
        <p:blipFill>
          <a:blip r:embed="rId2" cstate="print"/>
          <a:srcRect/>
          <a:stretch>
            <a:fillRect/>
          </a:stretch>
        </p:blipFill>
        <p:spPr bwMode="auto">
          <a:xfrm>
            <a:off x="7572396" y="0"/>
            <a:ext cx="1571604" cy="1285860"/>
          </a:xfrm>
          <a:prstGeom prst="rect">
            <a:avLst/>
          </a:prstGeom>
          <a:noFill/>
          <a:ln w="9525">
            <a:noFill/>
            <a:miter lim="800000"/>
            <a:headEnd/>
            <a:tailEnd/>
          </a:ln>
        </p:spPr>
      </p:pic>
      <p:pic>
        <p:nvPicPr>
          <p:cNvPr id="5" name="Picture 5" descr="uaem"/>
          <p:cNvPicPr>
            <a:picLocks noChangeAspect="1" noChangeArrowheads="1"/>
          </p:cNvPicPr>
          <p:nvPr/>
        </p:nvPicPr>
        <p:blipFill>
          <a:blip r:embed="rId3" cstate="print"/>
          <a:srcRect/>
          <a:stretch>
            <a:fillRect/>
          </a:stretch>
        </p:blipFill>
        <p:spPr bwMode="auto">
          <a:xfrm>
            <a:off x="0" y="1"/>
            <a:ext cx="1571604" cy="1285860"/>
          </a:xfrm>
          <a:prstGeom prst="rect">
            <a:avLst/>
          </a:prstGeom>
          <a:noFill/>
          <a:ln w="9525">
            <a:noFill/>
            <a:miter lim="800000"/>
            <a:headEnd/>
            <a:tailEnd/>
          </a:ln>
        </p:spPr>
      </p:pic>
      <p:pic>
        <p:nvPicPr>
          <p:cNvPr id="8" name="Picture 5" descr="uaem"/>
          <p:cNvPicPr>
            <a:picLocks noChangeAspect="1" noChangeArrowheads="1"/>
          </p:cNvPicPr>
          <p:nvPr/>
        </p:nvPicPr>
        <p:blipFill>
          <a:blip r:embed="rId3" cstate="print"/>
          <a:srcRect/>
          <a:stretch>
            <a:fillRect/>
          </a:stretch>
        </p:blipFill>
        <p:spPr bwMode="auto">
          <a:xfrm>
            <a:off x="0" y="15402"/>
            <a:ext cx="1571604" cy="12858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fontScale="92500"/>
          </a:bodyPr>
          <a:lstStyle/>
          <a:p>
            <a:pPr marL="0" indent="0" algn="just">
              <a:buNone/>
            </a:pPr>
            <a:r>
              <a:rPr lang="es-ES" sz="3600" dirty="0">
                <a:latin typeface="Arial" pitchFamily="34" charset="0"/>
                <a:cs typeface="Arial" pitchFamily="34" charset="0"/>
              </a:rPr>
              <a:t>2.1 El Subprograma de Protección Civil (</a:t>
            </a:r>
            <a:r>
              <a:rPr lang="es-ES" sz="3600" dirty="0" smtClean="0">
                <a:latin typeface="Arial" pitchFamily="34" charset="0"/>
                <a:cs typeface="Arial" pitchFamily="34" charset="0"/>
              </a:rPr>
              <a:t>prevención).</a:t>
            </a:r>
          </a:p>
          <a:p>
            <a:pPr marL="0" indent="0" algn="just">
              <a:buNone/>
            </a:pPr>
            <a:endParaRPr lang="es-ES" sz="3600" dirty="0" smtClean="0">
              <a:latin typeface="Arial" pitchFamily="34" charset="0"/>
              <a:cs typeface="Arial" pitchFamily="34" charset="0"/>
            </a:endParaRPr>
          </a:p>
          <a:p>
            <a:pPr marL="0" indent="0" algn="just">
              <a:buNone/>
            </a:pPr>
            <a:r>
              <a:rPr lang="es-ES" sz="3600" dirty="0">
                <a:latin typeface="Arial" pitchFamily="34" charset="0"/>
                <a:cs typeface="Arial" pitchFamily="34" charset="0"/>
              </a:rPr>
              <a:t>2.2 El Subprograma de Auxilio</a:t>
            </a:r>
            <a:r>
              <a:rPr lang="es-ES" sz="3600" dirty="0" smtClean="0">
                <a:latin typeface="Arial" pitchFamily="34" charset="0"/>
                <a:cs typeface="Arial" pitchFamily="34" charset="0"/>
              </a:rPr>
              <a:t>.</a:t>
            </a:r>
          </a:p>
          <a:p>
            <a:pPr marL="0" indent="0" algn="just">
              <a:buNone/>
            </a:pPr>
            <a:endParaRPr lang="es-MX" sz="3600" dirty="0">
              <a:latin typeface="Arial" pitchFamily="34" charset="0"/>
              <a:cs typeface="Arial" pitchFamily="34" charset="0"/>
            </a:endParaRPr>
          </a:p>
          <a:p>
            <a:pPr marL="0" indent="0" algn="just">
              <a:buNone/>
            </a:pPr>
            <a:r>
              <a:rPr lang="es-ES" sz="3600" dirty="0">
                <a:latin typeface="Arial" pitchFamily="34" charset="0"/>
                <a:cs typeface="Arial" pitchFamily="34" charset="0"/>
              </a:rPr>
              <a:t>2.3 El Subprograma de Restablecimiento</a:t>
            </a:r>
            <a:r>
              <a:rPr lang="es-ES" sz="3600" dirty="0" smtClean="0">
                <a:latin typeface="Arial" pitchFamily="34" charset="0"/>
                <a:cs typeface="Arial" pitchFamily="34" charset="0"/>
              </a:rPr>
              <a:t>.</a:t>
            </a:r>
          </a:p>
          <a:p>
            <a:pPr marL="0" indent="0" algn="just">
              <a:buNone/>
            </a:pPr>
            <a:endParaRPr lang="es-MX" sz="3600" dirty="0">
              <a:latin typeface="Arial" pitchFamily="34" charset="0"/>
              <a:cs typeface="Arial" pitchFamily="34" charset="0"/>
            </a:endParaRPr>
          </a:p>
          <a:p>
            <a:pPr marL="0" indent="0" algn="just">
              <a:buNone/>
            </a:pPr>
            <a:r>
              <a:rPr lang="es-ES" sz="3600" dirty="0" smtClean="0">
                <a:latin typeface="Arial" pitchFamily="34" charset="0"/>
                <a:cs typeface="Arial" pitchFamily="34" charset="0"/>
              </a:rPr>
              <a:t>2.4 Plan </a:t>
            </a:r>
            <a:r>
              <a:rPr lang="es-ES" sz="3600" dirty="0">
                <a:latin typeface="Arial" pitchFamily="34" charset="0"/>
                <a:cs typeface="Arial" pitchFamily="34" charset="0"/>
              </a:rPr>
              <a:t>de </a:t>
            </a:r>
            <a:r>
              <a:rPr lang="es-ES" sz="3600" dirty="0" smtClean="0">
                <a:latin typeface="Arial" pitchFamily="34" charset="0"/>
                <a:cs typeface="Arial" pitchFamily="34" charset="0"/>
              </a:rPr>
              <a:t>emergencia.</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419872"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10</a:t>
            </a:fld>
            <a:endParaRPr lang="es-ES"/>
          </a:p>
        </p:txBody>
      </p:sp>
    </p:spTree>
    <p:extLst>
      <p:ext uri="{BB962C8B-B14F-4D97-AF65-F5344CB8AC3E}">
        <p14:creationId xmlns:p14="http://schemas.microsoft.com/office/powerpoint/2010/main" val="2718819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1152128"/>
          </a:xfrm>
        </p:spPr>
        <p:txBody>
          <a:bodyPr>
            <a:normAutofit/>
          </a:bodyPr>
          <a:lstStyle/>
          <a:p>
            <a:pPr algn="l"/>
            <a:r>
              <a:rPr lang="es-MX" sz="4000" b="1" dirty="0" smtClean="0">
                <a:latin typeface="Arial" pitchFamily="34" charset="0"/>
                <a:cs typeface="Arial" pitchFamily="34" charset="0"/>
              </a:rPr>
              <a:t>UNIDAD DE COMPETENCIA 3</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457200" y="1484784"/>
            <a:ext cx="8229600" cy="4641379"/>
          </a:xfrm>
        </p:spPr>
        <p:txBody>
          <a:bodyPr>
            <a:noAutofit/>
          </a:bodyPr>
          <a:lstStyle/>
          <a:p>
            <a:pPr marL="0" indent="0" algn="just">
              <a:buNone/>
            </a:pPr>
            <a:r>
              <a:rPr lang="es-ES" sz="3600" dirty="0">
                <a:latin typeface="Arial" pitchFamily="34" charset="0"/>
                <a:cs typeface="Arial" pitchFamily="34" charset="0"/>
              </a:rPr>
              <a:t>Leyes, reglamentos y autoridades de protección civil</a:t>
            </a:r>
            <a:r>
              <a:rPr lang="es-ES" sz="3600" dirty="0" smtClean="0">
                <a:latin typeface="Arial" pitchFamily="34" charset="0"/>
                <a:cs typeface="Arial" pitchFamily="34" charset="0"/>
              </a:rPr>
              <a:t>.</a:t>
            </a:r>
          </a:p>
          <a:p>
            <a:pPr marL="0" indent="0" algn="just">
              <a:buNone/>
            </a:pPr>
            <a:r>
              <a:rPr lang="es-ES" sz="3600" dirty="0" smtClean="0">
                <a:latin typeface="Arial" pitchFamily="34" charset="0"/>
                <a:cs typeface="Arial" pitchFamily="34" charset="0"/>
              </a:rPr>
              <a:t>Objetivos:</a:t>
            </a:r>
          </a:p>
          <a:p>
            <a:pPr marL="0" indent="0" algn="just">
              <a:buNone/>
            </a:pPr>
            <a:r>
              <a:rPr lang="es-ES" sz="3600" dirty="0" smtClean="0">
                <a:latin typeface="Arial" pitchFamily="34" charset="0"/>
                <a:cs typeface="Arial" pitchFamily="34" charset="0"/>
              </a:rPr>
              <a:t>- Analizar </a:t>
            </a:r>
            <a:r>
              <a:rPr lang="es-ES" sz="3600" dirty="0">
                <a:latin typeface="Arial" pitchFamily="34" charset="0"/>
                <a:cs typeface="Arial" pitchFamily="34" charset="0"/>
              </a:rPr>
              <a:t>el surgimiento y aplicación de las leyes y reglamentos de la protección civil.</a:t>
            </a:r>
            <a:endParaRPr lang="es-MX" sz="3600" dirty="0">
              <a:latin typeface="Arial" pitchFamily="34" charset="0"/>
              <a:cs typeface="Arial" pitchFamily="34" charset="0"/>
            </a:endParaRPr>
          </a:p>
          <a:p>
            <a:pPr marL="0" indent="0" algn="just">
              <a:buNone/>
            </a:pPr>
            <a:r>
              <a:rPr lang="es-ES" sz="3600" dirty="0" smtClean="0">
                <a:latin typeface="Arial" pitchFamily="34" charset="0"/>
                <a:cs typeface="Arial" pitchFamily="34" charset="0"/>
              </a:rPr>
              <a:t>- Determinar </a:t>
            </a:r>
            <a:r>
              <a:rPr lang="es-ES" sz="3600" dirty="0">
                <a:latin typeface="Arial" pitchFamily="34" charset="0"/>
                <a:cs typeface="Arial" pitchFamily="34" charset="0"/>
              </a:rPr>
              <a:t>las funciones de las autoridades de protección civil.</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851920"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11</a:t>
            </a:fld>
            <a:endParaRPr lang="es-ES"/>
          </a:p>
        </p:txBody>
      </p:sp>
    </p:spTree>
    <p:extLst>
      <p:ext uri="{BB962C8B-B14F-4D97-AF65-F5344CB8AC3E}">
        <p14:creationId xmlns:p14="http://schemas.microsoft.com/office/powerpoint/2010/main" val="2848165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a:bodyPr>
          <a:lstStyle/>
          <a:p>
            <a:pPr marL="0" indent="0" algn="just">
              <a:buNone/>
            </a:pPr>
            <a:r>
              <a:rPr lang="es-ES" sz="3600" dirty="0">
                <a:latin typeface="Arial" pitchFamily="34" charset="0"/>
                <a:cs typeface="Arial" pitchFamily="34" charset="0"/>
              </a:rPr>
              <a:t>3.1 Decretos presidenciales, Ley general de protección civil</a:t>
            </a:r>
            <a:r>
              <a:rPr lang="es-ES" sz="3600" dirty="0" smtClean="0">
                <a:latin typeface="Arial" pitchFamily="34" charset="0"/>
                <a:cs typeface="Arial" pitchFamily="34" charset="0"/>
              </a:rPr>
              <a:t>.</a:t>
            </a:r>
          </a:p>
          <a:p>
            <a:pPr marL="0" indent="0" algn="just">
              <a:buNone/>
            </a:pPr>
            <a:endParaRPr lang="es-ES" sz="3600" dirty="0" smtClean="0">
              <a:latin typeface="Arial" pitchFamily="34" charset="0"/>
              <a:cs typeface="Arial" pitchFamily="34" charset="0"/>
            </a:endParaRPr>
          </a:p>
          <a:p>
            <a:pPr marL="0" indent="0" algn="just">
              <a:buNone/>
            </a:pPr>
            <a:r>
              <a:rPr lang="es-ES" sz="3600" dirty="0">
                <a:latin typeface="Arial" pitchFamily="34" charset="0"/>
                <a:cs typeface="Arial" pitchFamily="34" charset="0"/>
              </a:rPr>
              <a:t>3.2 Autoridades de protección civil, SINAPROC, Dirección de Protección </a:t>
            </a:r>
            <a:r>
              <a:rPr lang="es-ES" sz="3600" dirty="0" smtClean="0">
                <a:latin typeface="Arial" pitchFamily="34" charset="0"/>
                <a:cs typeface="Arial" pitchFamily="34" charset="0"/>
              </a:rPr>
              <a:t>Civil </a:t>
            </a:r>
            <a:r>
              <a:rPr lang="es-ES" sz="3600" dirty="0">
                <a:latin typeface="Arial" pitchFamily="34" charset="0"/>
                <a:cs typeface="Arial" pitchFamily="34" charset="0"/>
              </a:rPr>
              <a:t>Estatal y </a:t>
            </a:r>
            <a:r>
              <a:rPr lang="es-ES" sz="3600" dirty="0" smtClean="0">
                <a:latin typeface="Arial" pitchFamily="34" charset="0"/>
                <a:cs typeface="Arial" pitchFamily="34" charset="0"/>
              </a:rPr>
              <a:t>Municipal.</a:t>
            </a:r>
          </a:p>
        </p:txBody>
      </p:sp>
      <p:sp>
        <p:nvSpPr>
          <p:cNvPr id="4" name="3 Marcador de pie de página"/>
          <p:cNvSpPr>
            <a:spLocks noGrp="1"/>
          </p:cNvSpPr>
          <p:nvPr>
            <p:ph type="ftr" sz="quarter" idx="11"/>
          </p:nvPr>
        </p:nvSpPr>
        <p:spPr>
          <a:xfrm>
            <a:off x="3563888"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12</a:t>
            </a:fld>
            <a:endParaRPr lang="es-ES"/>
          </a:p>
        </p:txBody>
      </p:sp>
    </p:spTree>
    <p:extLst>
      <p:ext uri="{BB962C8B-B14F-4D97-AF65-F5344CB8AC3E}">
        <p14:creationId xmlns:p14="http://schemas.microsoft.com/office/powerpoint/2010/main" val="3980074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normAutofit/>
          </a:bodyPr>
          <a:lstStyle/>
          <a:p>
            <a:pPr marL="0" indent="0" algn="just">
              <a:buNone/>
            </a:pPr>
            <a:r>
              <a:rPr lang="es-ES" sz="3600" dirty="0">
                <a:latin typeface="Arial" pitchFamily="34" charset="0"/>
                <a:cs typeface="Arial" pitchFamily="34" charset="0"/>
              </a:rPr>
              <a:t>3.3 Protección Civil Universitaria (UAEMEX</a:t>
            </a:r>
            <a:r>
              <a:rPr lang="es-ES" sz="3600" dirty="0" smtClean="0">
                <a:latin typeface="Arial" pitchFamily="34" charset="0"/>
                <a:cs typeface="Arial" pitchFamily="34" charset="0"/>
              </a:rPr>
              <a:t>).</a:t>
            </a:r>
          </a:p>
          <a:p>
            <a:pPr marL="0" indent="0" algn="just">
              <a:buNone/>
            </a:pPr>
            <a:endParaRPr lang="es-ES" sz="3600" dirty="0">
              <a:latin typeface="Arial" pitchFamily="34" charset="0"/>
              <a:cs typeface="Arial" pitchFamily="34" charset="0"/>
            </a:endParaRPr>
          </a:p>
          <a:p>
            <a:pPr marL="0" indent="0" algn="just">
              <a:buNone/>
            </a:pPr>
            <a:r>
              <a:rPr lang="es-ES" sz="3600" dirty="0">
                <a:latin typeface="Arial" pitchFamily="34" charset="0"/>
                <a:cs typeface="Arial" pitchFamily="34" charset="0"/>
              </a:rPr>
              <a:t>3.4 Protección Civil de la FACICO</a:t>
            </a:r>
            <a:r>
              <a:rPr lang="es-ES" sz="3600" dirty="0" smtClean="0">
                <a:latin typeface="Arial" pitchFamily="34" charset="0"/>
                <a:cs typeface="Arial" pitchFamily="34" charset="0"/>
              </a:rPr>
              <a:t>.</a:t>
            </a:r>
          </a:p>
          <a:p>
            <a:pPr marL="0" indent="0" algn="just">
              <a:buNone/>
            </a:pPr>
            <a:endParaRPr lang="es-ES" sz="3600" dirty="0">
              <a:latin typeface="Arial" pitchFamily="34" charset="0"/>
              <a:cs typeface="Arial" pitchFamily="34" charset="0"/>
            </a:endParaRPr>
          </a:p>
          <a:p>
            <a:pPr marL="0" indent="0" algn="just">
              <a:buNone/>
            </a:pPr>
            <a:r>
              <a:rPr lang="es-ES" sz="3600" dirty="0">
                <a:latin typeface="Arial" pitchFamily="34" charset="0"/>
                <a:cs typeface="Arial" pitchFamily="34" charset="0"/>
              </a:rPr>
              <a:t>3.5 Plan familiar de Protección Civil.</a:t>
            </a:r>
            <a:endParaRPr lang="es-MX" sz="3600" dirty="0">
              <a:latin typeface="Arial" pitchFamily="34" charset="0"/>
              <a:cs typeface="Arial" pitchFamily="34" charset="0"/>
            </a:endParaRPr>
          </a:p>
          <a:p>
            <a:pPr algn="just"/>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275856"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13</a:t>
            </a:fld>
            <a:endParaRPr lang="es-ES"/>
          </a:p>
        </p:txBody>
      </p:sp>
    </p:spTree>
    <p:extLst>
      <p:ext uri="{BB962C8B-B14F-4D97-AF65-F5344CB8AC3E}">
        <p14:creationId xmlns:p14="http://schemas.microsoft.com/office/powerpoint/2010/main" val="4001391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latin typeface="Arial" pitchFamily="34" charset="0"/>
                <a:cs typeface="Arial" pitchFamily="34" charset="0"/>
              </a:rPr>
              <a:t>UNIDAD DE COMPETENCIA 4</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457200" y="1484784"/>
            <a:ext cx="8229600" cy="5040560"/>
          </a:xfrm>
        </p:spPr>
        <p:txBody>
          <a:bodyPr>
            <a:normAutofit lnSpcReduction="10000"/>
          </a:bodyPr>
          <a:lstStyle/>
          <a:p>
            <a:pPr marL="0" indent="0" algn="just">
              <a:buNone/>
            </a:pPr>
            <a:r>
              <a:rPr lang="es-ES" sz="3600" dirty="0">
                <a:latin typeface="Arial" pitchFamily="34" charset="0"/>
                <a:cs typeface="Arial" pitchFamily="34" charset="0"/>
              </a:rPr>
              <a:t>El Trabajador Social y la Protección Civil</a:t>
            </a:r>
            <a:r>
              <a:rPr lang="es-ES" sz="3600" dirty="0" smtClean="0">
                <a:latin typeface="Arial" pitchFamily="34" charset="0"/>
                <a:cs typeface="Arial" pitchFamily="34" charset="0"/>
              </a:rPr>
              <a:t>.</a:t>
            </a:r>
          </a:p>
          <a:p>
            <a:pPr marL="0" indent="0" algn="just">
              <a:buNone/>
            </a:pPr>
            <a:r>
              <a:rPr lang="es-ES" sz="3600" dirty="0" smtClean="0">
                <a:latin typeface="Arial" pitchFamily="34" charset="0"/>
                <a:cs typeface="Arial" pitchFamily="34" charset="0"/>
              </a:rPr>
              <a:t>Objetivos:</a:t>
            </a:r>
          </a:p>
          <a:p>
            <a:pPr marL="0" indent="0" algn="just">
              <a:buNone/>
            </a:pPr>
            <a:r>
              <a:rPr lang="es-ES" sz="3600" dirty="0" smtClean="0">
                <a:latin typeface="Arial" pitchFamily="34" charset="0"/>
                <a:cs typeface="Arial" pitchFamily="34" charset="0"/>
              </a:rPr>
              <a:t>- Analizar </a:t>
            </a:r>
            <a:r>
              <a:rPr lang="es-ES" sz="3600" dirty="0">
                <a:latin typeface="Arial" pitchFamily="34" charset="0"/>
                <a:cs typeface="Arial" pitchFamily="34" charset="0"/>
              </a:rPr>
              <a:t>la participación del Trabajador Social en campañas de protección civil</a:t>
            </a:r>
            <a:endParaRPr lang="es-MX" sz="3600" dirty="0">
              <a:latin typeface="Arial" pitchFamily="34" charset="0"/>
              <a:cs typeface="Arial" pitchFamily="34" charset="0"/>
            </a:endParaRPr>
          </a:p>
          <a:p>
            <a:pPr marL="0" indent="0" algn="just">
              <a:buNone/>
            </a:pPr>
            <a:r>
              <a:rPr lang="es-ES" sz="3600" dirty="0" smtClean="0">
                <a:latin typeface="Arial" pitchFamily="34" charset="0"/>
                <a:cs typeface="Arial" pitchFamily="34" charset="0"/>
              </a:rPr>
              <a:t>- Comparar </a:t>
            </a:r>
            <a:r>
              <a:rPr lang="es-ES" sz="3600" dirty="0">
                <a:latin typeface="Arial" pitchFamily="34" charset="0"/>
                <a:cs typeface="Arial" pitchFamily="34" charset="0"/>
              </a:rPr>
              <a:t>los objetivos de la protección civil con los objetivos del trabajo social.</a:t>
            </a:r>
            <a:endParaRPr lang="es-MX" sz="3600" dirty="0">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707904"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14</a:t>
            </a:fld>
            <a:endParaRPr lang="es-ES"/>
          </a:p>
        </p:txBody>
      </p:sp>
    </p:spTree>
    <p:extLst>
      <p:ext uri="{BB962C8B-B14F-4D97-AF65-F5344CB8AC3E}">
        <p14:creationId xmlns:p14="http://schemas.microsoft.com/office/powerpoint/2010/main" val="1804860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073427"/>
          </a:xfrm>
        </p:spPr>
        <p:txBody>
          <a:bodyPr>
            <a:normAutofit/>
          </a:bodyPr>
          <a:lstStyle/>
          <a:p>
            <a:pPr marL="0" indent="0" algn="just">
              <a:buNone/>
            </a:pPr>
            <a:r>
              <a:rPr lang="es-ES" sz="3600" dirty="0">
                <a:latin typeface="Arial" pitchFamily="34" charset="0"/>
                <a:cs typeface="Arial" pitchFamily="34" charset="0"/>
              </a:rPr>
              <a:t>4.1 Relación de la protección civil y el Trabajo </a:t>
            </a:r>
            <a:r>
              <a:rPr lang="es-ES" sz="3600" dirty="0" smtClean="0">
                <a:latin typeface="Arial" pitchFamily="34" charset="0"/>
                <a:cs typeface="Arial" pitchFamily="34" charset="0"/>
              </a:rPr>
              <a:t>Social.</a:t>
            </a:r>
          </a:p>
          <a:p>
            <a:pPr marL="0" indent="0" algn="just">
              <a:buNone/>
            </a:pPr>
            <a:endParaRPr lang="es-MX" sz="3600" dirty="0">
              <a:latin typeface="Arial" pitchFamily="34" charset="0"/>
              <a:cs typeface="Arial" pitchFamily="34" charset="0"/>
            </a:endParaRPr>
          </a:p>
          <a:p>
            <a:pPr marL="0" indent="0" algn="just">
              <a:buNone/>
            </a:pPr>
            <a:r>
              <a:rPr lang="es-ES" sz="3600" dirty="0" smtClean="0">
                <a:latin typeface="Arial" pitchFamily="34" charset="0"/>
                <a:cs typeface="Arial" pitchFamily="34" charset="0"/>
              </a:rPr>
              <a:t>4.2 Funciones y Acciones </a:t>
            </a:r>
            <a:r>
              <a:rPr lang="es-ES" sz="3600" dirty="0">
                <a:latin typeface="Arial" pitchFamily="34" charset="0"/>
                <a:cs typeface="Arial" pitchFamily="34" charset="0"/>
              </a:rPr>
              <a:t>del Trabajo Social antes, durante y después de un desastre</a:t>
            </a:r>
            <a:r>
              <a:rPr lang="es-ES" sz="3600" dirty="0" smtClean="0">
                <a:latin typeface="Arial" pitchFamily="34" charset="0"/>
                <a:cs typeface="Arial" pitchFamily="34" charset="0"/>
              </a:rPr>
              <a:t>.</a:t>
            </a:r>
          </a:p>
          <a:p>
            <a:pPr marL="0" indent="0" algn="just">
              <a:buNone/>
            </a:pPr>
            <a:endParaRPr lang="es-MX" sz="3600" dirty="0">
              <a:latin typeface="Arial" pitchFamily="34" charset="0"/>
              <a:cs typeface="Arial" pitchFamily="34" charset="0"/>
            </a:endParaRPr>
          </a:p>
          <a:p>
            <a:pPr marL="0" lvl="1" indent="0" algn="just">
              <a:buNone/>
            </a:pPr>
            <a:r>
              <a:rPr lang="es-ES" sz="3600" dirty="0" smtClean="0">
                <a:latin typeface="Arial" pitchFamily="34" charset="0"/>
                <a:cs typeface="Arial" pitchFamily="34" charset="0"/>
              </a:rPr>
              <a:t>4.3 Planes </a:t>
            </a:r>
            <a:r>
              <a:rPr lang="es-ES" sz="3600" dirty="0">
                <a:latin typeface="Arial" pitchFamily="34" charset="0"/>
                <a:cs typeface="Arial" pitchFamily="34" charset="0"/>
              </a:rPr>
              <a:t>internos de Protección Civil.</a:t>
            </a:r>
            <a:endParaRPr lang="es-MX" sz="3600" dirty="0">
              <a:latin typeface="Arial" pitchFamily="34" charset="0"/>
              <a:cs typeface="Arial" pitchFamily="34" charset="0"/>
            </a:endParaRPr>
          </a:p>
          <a:p>
            <a:pPr marL="0" indent="0" algn="just">
              <a:buNone/>
            </a:pP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707904" y="6309320"/>
            <a:ext cx="2895600" cy="288925"/>
          </a:xfrm>
        </p:spPr>
        <p:txBody>
          <a:bodyPr/>
          <a:lstStyle/>
          <a:p>
            <a:r>
              <a:rPr lang="es-ES" dirty="0" smtClean="0"/>
              <a:t>Lic. Juana Rosendo Francisco</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15</a:t>
            </a:fld>
            <a:endParaRPr lang="es-ES"/>
          </a:p>
        </p:txBody>
      </p:sp>
    </p:spTree>
    <p:extLst>
      <p:ext uri="{BB962C8B-B14F-4D97-AF65-F5344CB8AC3E}">
        <p14:creationId xmlns:p14="http://schemas.microsoft.com/office/powerpoint/2010/main" val="11299373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p:spPr>
        <p:txBody>
          <a:bodyPr>
            <a:normAutofit/>
          </a:bodyPr>
          <a:lstStyle/>
          <a:p>
            <a:r>
              <a:rPr lang="es-MX" sz="4000" b="1" dirty="0" smtClean="0">
                <a:latin typeface="Arial" pitchFamily="34" charset="0"/>
                <a:cs typeface="Arial" pitchFamily="34" charset="0"/>
              </a:rPr>
              <a:t>UNIDAD DE COMPETENCIA 5</a:t>
            </a:r>
            <a:endParaRPr lang="es-MX" sz="4000" b="1" dirty="0">
              <a:latin typeface="Arial" pitchFamily="34" charset="0"/>
              <a:cs typeface="Arial" pitchFamily="34" charset="0"/>
            </a:endParaRPr>
          </a:p>
        </p:txBody>
      </p:sp>
      <p:sp>
        <p:nvSpPr>
          <p:cNvPr id="3" name="2 Marcador de contenido"/>
          <p:cNvSpPr>
            <a:spLocks noGrp="1"/>
          </p:cNvSpPr>
          <p:nvPr>
            <p:ph idx="1"/>
          </p:nvPr>
        </p:nvSpPr>
        <p:spPr>
          <a:xfrm>
            <a:off x="457200" y="1412776"/>
            <a:ext cx="8229600" cy="4713387"/>
          </a:xfrm>
        </p:spPr>
        <p:txBody>
          <a:bodyPr>
            <a:noAutofit/>
          </a:bodyPr>
          <a:lstStyle/>
          <a:p>
            <a:pPr marL="0" indent="0" algn="just">
              <a:buNone/>
            </a:pPr>
            <a:r>
              <a:rPr lang="es-ES" sz="3600" dirty="0">
                <a:latin typeface="Arial" pitchFamily="34" charset="0"/>
                <a:cs typeface="Arial" pitchFamily="34" charset="0"/>
              </a:rPr>
              <a:t>El Fondo Nacional de Desastres (FONDEN</a:t>
            </a:r>
            <a:r>
              <a:rPr lang="es-ES" sz="3600" dirty="0" smtClean="0">
                <a:latin typeface="Arial" pitchFamily="34" charset="0"/>
                <a:cs typeface="Arial" pitchFamily="34" charset="0"/>
              </a:rPr>
              <a:t>).</a:t>
            </a:r>
          </a:p>
          <a:p>
            <a:pPr marL="0" indent="0" algn="just">
              <a:buNone/>
            </a:pPr>
            <a:r>
              <a:rPr lang="es-ES" sz="3600" dirty="0" smtClean="0">
                <a:latin typeface="Arial" pitchFamily="34" charset="0"/>
                <a:cs typeface="Arial" pitchFamily="34" charset="0"/>
              </a:rPr>
              <a:t>Objetivos:</a:t>
            </a:r>
          </a:p>
          <a:p>
            <a:pPr marL="0" indent="0" algn="just">
              <a:buNone/>
            </a:pPr>
            <a:r>
              <a:rPr lang="es-ES" sz="3600" dirty="0" smtClean="0">
                <a:latin typeface="Arial" pitchFamily="34" charset="0"/>
                <a:cs typeface="Arial" pitchFamily="34" charset="0"/>
              </a:rPr>
              <a:t>- Conocer </a:t>
            </a:r>
            <a:r>
              <a:rPr lang="es-ES" sz="3600" dirty="0">
                <a:latin typeface="Arial" pitchFamily="34" charset="0"/>
                <a:cs typeface="Arial" pitchFamily="34" charset="0"/>
              </a:rPr>
              <a:t>cuándo se debe de aplicar el FONDEN.</a:t>
            </a:r>
            <a:endParaRPr lang="es-MX" sz="3600" dirty="0">
              <a:latin typeface="Arial" pitchFamily="34" charset="0"/>
              <a:cs typeface="Arial" pitchFamily="34" charset="0"/>
            </a:endParaRPr>
          </a:p>
          <a:p>
            <a:pPr marL="0" indent="0" algn="just">
              <a:buNone/>
            </a:pPr>
            <a:r>
              <a:rPr lang="es-ES" sz="3600" dirty="0" smtClean="0">
                <a:latin typeface="Arial" pitchFamily="34" charset="0"/>
                <a:cs typeface="Arial" pitchFamily="34" charset="0"/>
              </a:rPr>
              <a:t>- Determinar </a:t>
            </a:r>
            <a:r>
              <a:rPr lang="es-ES" sz="3600" dirty="0">
                <a:latin typeface="Arial" pitchFamily="34" charset="0"/>
                <a:cs typeface="Arial" pitchFamily="34" charset="0"/>
              </a:rPr>
              <a:t>las funciones de las autoridades en la aplicación del FONDEN</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707904"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16</a:t>
            </a:fld>
            <a:endParaRPr lang="es-ES"/>
          </a:p>
        </p:txBody>
      </p:sp>
    </p:spTree>
    <p:extLst>
      <p:ext uri="{BB962C8B-B14F-4D97-AF65-F5344CB8AC3E}">
        <p14:creationId xmlns:p14="http://schemas.microsoft.com/office/powerpoint/2010/main" val="2693016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51468"/>
            <a:ext cx="8229600" cy="4974696"/>
          </a:xfrm>
        </p:spPr>
        <p:txBody>
          <a:bodyPr/>
          <a:lstStyle/>
          <a:p>
            <a:pPr marL="0" indent="0" algn="just">
              <a:buNone/>
            </a:pPr>
            <a:r>
              <a:rPr lang="es-ES" sz="3600" dirty="0">
                <a:latin typeface="Arial" pitchFamily="34" charset="0"/>
                <a:cs typeface="Arial" pitchFamily="34" charset="0"/>
              </a:rPr>
              <a:t>5.1 El FONDEN</a:t>
            </a:r>
            <a:r>
              <a:rPr lang="es-ES" sz="3600" dirty="0" smtClean="0">
                <a:latin typeface="Arial" pitchFamily="34" charset="0"/>
                <a:cs typeface="Arial" pitchFamily="34" charset="0"/>
              </a:rPr>
              <a:t>.</a:t>
            </a:r>
          </a:p>
          <a:p>
            <a:pPr marL="0" indent="0" algn="just">
              <a:buNone/>
            </a:pPr>
            <a:endParaRPr lang="es-MX" sz="3600" dirty="0">
              <a:latin typeface="Arial" pitchFamily="34" charset="0"/>
              <a:cs typeface="Arial" pitchFamily="34" charset="0"/>
            </a:endParaRPr>
          </a:p>
          <a:p>
            <a:pPr marL="0" indent="0" algn="just">
              <a:buNone/>
            </a:pPr>
            <a:r>
              <a:rPr lang="es-ES" sz="3600" dirty="0">
                <a:latin typeface="Arial" pitchFamily="34" charset="0"/>
                <a:cs typeface="Arial" pitchFamily="34" charset="0"/>
              </a:rPr>
              <a:t>5.2 Aplicación del FONDEN con apoyo de Trabajo Social.</a:t>
            </a:r>
            <a:endParaRPr lang="es-MX" sz="3600" dirty="0">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275856" y="630932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17</a:t>
            </a:fld>
            <a:endParaRPr lang="es-ES"/>
          </a:p>
        </p:txBody>
      </p:sp>
    </p:spTree>
    <p:extLst>
      <p:ext uri="{BB962C8B-B14F-4D97-AF65-F5344CB8AC3E}">
        <p14:creationId xmlns:p14="http://schemas.microsoft.com/office/powerpoint/2010/main" val="11960058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a:bodyPr>
          <a:lstStyle/>
          <a:p>
            <a:pPr algn="just"/>
            <a:endParaRPr lang="es-ES" dirty="0" smtClean="0">
              <a:latin typeface="Arial" pitchFamily="34" charset="0"/>
              <a:cs typeface="Arial" pitchFamily="34" charset="0"/>
            </a:endParaRPr>
          </a:p>
          <a:p>
            <a:pPr algn="just">
              <a:buNone/>
            </a:pPr>
            <a:endParaRPr lang="es-ES" dirty="0">
              <a:latin typeface="Arial" pitchFamily="34" charset="0"/>
              <a:cs typeface="Arial" pitchFamily="34" charset="0"/>
            </a:endParaRPr>
          </a:p>
          <a:p>
            <a:endParaRPr lang="es-ES" dirty="0"/>
          </a:p>
        </p:txBody>
      </p:sp>
      <p:sp>
        <p:nvSpPr>
          <p:cNvPr id="5" name="4 Marcador de pie de página"/>
          <p:cNvSpPr>
            <a:spLocks noGrp="1"/>
          </p:cNvSpPr>
          <p:nvPr>
            <p:ph type="ftr" sz="quarter" idx="11"/>
          </p:nvPr>
        </p:nvSpPr>
        <p:spPr>
          <a:xfrm>
            <a:off x="3347864" y="6381328"/>
            <a:ext cx="2895600" cy="288925"/>
          </a:xfrm>
        </p:spPr>
        <p:txBody>
          <a:bodyPr/>
          <a:lstStyle/>
          <a:p>
            <a:r>
              <a:rPr lang="es-ES" dirty="0" smtClean="0"/>
              <a:t>Lic. Juana Rosendo Francisco                      </a:t>
            </a:r>
            <a:endParaRPr lang="es-ES" dirty="0"/>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18</a:t>
            </a:fld>
            <a:endParaRPr lang="es-ES"/>
          </a:p>
        </p:txBody>
      </p:sp>
      <p:sp>
        <p:nvSpPr>
          <p:cNvPr id="4" name="3 Rectángulo"/>
          <p:cNvSpPr/>
          <p:nvPr/>
        </p:nvSpPr>
        <p:spPr>
          <a:xfrm>
            <a:off x="755576" y="1412776"/>
            <a:ext cx="7704856" cy="2585323"/>
          </a:xfrm>
          <a:prstGeom prst="rect">
            <a:avLst/>
          </a:prstGeom>
        </p:spPr>
        <p:txBody>
          <a:bodyPr wrap="square">
            <a:spAutoFit/>
          </a:bodyPr>
          <a:lstStyle/>
          <a:p>
            <a:pPr algn="ctr"/>
            <a:endPar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a:p>
            <a:pPr algn="ct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1.2 TIPOS DE DESASTRES.</a:t>
            </a:r>
            <a:endParaRPr lang="es-ES" sz="5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lvl="0" indent="0" algn="ctr">
              <a:spcBef>
                <a:spcPts val="0"/>
              </a:spcBef>
              <a:buClrTx/>
              <a:buSzTx/>
              <a:buNone/>
            </a:pPr>
            <a:endPar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endParaRPr>
          </a:p>
          <a:p>
            <a:pPr marL="0" lvl="0" indent="0" algn="ctr">
              <a:spcBef>
                <a:spcPts val="0"/>
              </a:spcBef>
              <a:buClrTx/>
              <a:buSzTx/>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¿QUÉ ES UN DESASTRE?</a:t>
            </a:r>
            <a:endParaRPr lang="es-ES" sz="5400" dirty="0">
              <a:solidFill>
                <a:prstClr val="black"/>
              </a:solidFill>
            </a:endParaRPr>
          </a:p>
          <a:p>
            <a:pPr marL="0" indent="0">
              <a:buNone/>
            </a:pPr>
            <a:endParaRPr lang="es-MX" dirty="0"/>
          </a:p>
        </p:txBody>
      </p:sp>
      <p:sp>
        <p:nvSpPr>
          <p:cNvPr id="4" name="3 Marcador de pie de página"/>
          <p:cNvSpPr>
            <a:spLocks noGrp="1"/>
          </p:cNvSpPr>
          <p:nvPr>
            <p:ph type="ftr" sz="quarter" idx="11"/>
          </p:nvPr>
        </p:nvSpPr>
        <p:spPr>
          <a:xfrm>
            <a:off x="3059832" y="6165304"/>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19</a:t>
            </a:fld>
            <a:endParaRPr lang="es-ES"/>
          </a:p>
        </p:txBody>
      </p:sp>
    </p:spTree>
    <p:extLst>
      <p:ext uri="{BB962C8B-B14F-4D97-AF65-F5344CB8AC3E}">
        <p14:creationId xmlns:p14="http://schemas.microsoft.com/office/powerpoint/2010/main" val="3176597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atin typeface="Arial" pitchFamily="34" charset="0"/>
                <a:cs typeface="Arial" pitchFamily="34" charset="0"/>
              </a:rPr>
              <a:t>PRESENTACIÓN</a:t>
            </a:r>
            <a:endParaRPr lang="es-ES" b="1" dirty="0">
              <a:latin typeface="Arial" pitchFamily="34" charset="0"/>
              <a:cs typeface="Arial" pitchFamily="34" charset="0"/>
            </a:endParaRPr>
          </a:p>
        </p:txBody>
      </p:sp>
      <p:sp>
        <p:nvSpPr>
          <p:cNvPr id="3" name="2 Marcador de contenido"/>
          <p:cNvSpPr>
            <a:spLocks noGrp="1"/>
          </p:cNvSpPr>
          <p:nvPr>
            <p:ph idx="1"/>
          </p:nvPr>
        </p:nvSpPr>
        <p:spPr>
          <a:xfrm>
            <a:off x="457200" y="1196752"/>
            <a:ext cx="8229600" cy="4929411"/>
          </a:xfrm>
        </p:spPr>
        <p:txBody>
          <a:bodyPr>
            <a:normAutofit fontScale="25000" lnSpcReduction="20000"/>
          </a:bodyPr>
          <a:lstStyle/>
          <a:p>
            <a:pPr marL="0" indent="0" algn="just">
              <a:buNone/>
            </a:pPr>
            <a:endParaRPr lang="es-ES" sz="14400" dirty="0" smtClean="0">
              <a:latin typeface="Arial" pitchFamily="34" charset="0"/>
              <a:cs typeface="Arial" pitchFamily="34" charset="0"/>
            </a:endParaRPr>
          </a:p>
          <a:p>
            <a:pPr marL="0" indent="0" algn="just">
              <a:buNone/>
            </a:pPr>
            <a:r>
              <a:rPr lang="es-ES" sz="14400" dirty="0" smtClean="0">
                <a:latin typeface="Arial" pitchFamily="34" charset="0"/>
                <a:cs typeface="Arial" pitchFamily="34" charset="0"/>
              </a:rPr>
              <a:t>Esta </a:t>
            </a:r>
            <a:r>
              <a:rPr lang="es-ES" sz="14400" dirty="0">
                <a:latin typeface="Arial" pitchFamily="34" charset="0"/>
                <a:cs typeface="Arial" pitchFamily="34" charset="0"/>
              </a:rPr>
              <a:t>Unidad de Aprendizaje forma parte del núcleo Sustantivo Profesional del  Plan de estudios Flexible de la Licenciatura de Trabajo Social, misma que tiene un carácter obligatorio porque contiene elementos que le permiten al alumno contar con un contenido real de la explicación y aplicación del Trabajo Social.</a:t>
            </a:r>
            <a:endParaRPr lang="es-MX" sz="14400" dirty="0">
              <a:latin typeface="Arial" pitchFamily="34" charset="0"/>
              <a:cs typeface="Arial" pitchFamily="34" charset="0"/>
            </a:endParaRPr>
          </a:p>
          <a:p>
            <a:pPr marL="0" indent="0" algn="just">
              <a:buNone/>
            </a:pPr>
            <a:r>
              <a:rPr lang="es-ES" sz="14400" dirty="0">
                <a:latin typeface="Arial" pitchFamily="34" charset="0"/>
                <a:cs typeface="Arial" pitchFamily="34" charset="0"/>
              </a:rPr>
              <a:t> </a:t>
            </a:r>
            <a:endParaRPr lang="es-MX" sz="14400" dirty="0">
              <a:latin typeface="Arial" pitchFamily="34" charset="0"/>
              <a:cs typeface="Arial" pitchFamily="34" charset="0"/>
            </a:endParaRPr>
          </a:p>
          <a:p>
            <a:pPr marL="0" indent="0" algn="just">
              <a:buNone/>
            </a:pPr>
            <a:r>
              <a:rPr lang="es-ES" sz="14400" dirty="0"/>
              <a:t> </a:t>
            </a:r>
            <a:endParaRPr lang="es-MX" sz="14400" dirty="0"/>
          </a:p>
          <a:p>
            <a:pPr algn="just">
              <a:buNone/>
            </a:pPr>
            <a:endParaRPr lang="es-ES" sz="3500" dirty="0" smtClean="0">
              <a:latin typeface="Arial" pitchFamily="34" charset="0"/>
              <a:cs typeface="Arial" pitchFamily="34" charset="0"/>
            </a:endParaRPr>
          </a:p>
        </p:txBody>
      </p:sp>
      <p:sp>
        <p:nvSpPr>
          <p:cNvPr id="4" name="3 Marcador de pie de página"/>
          <p:cNvSpPr>
            <a:spLocks noGrp="1"/>
          </p:cNvSpPr>
          <p:nvPr>
            <p:ph type="ftr" sz="quarter" idx="11"/>
          </p:nvPr>
        </p:nvSpPr>
        <p:spPr>
          <a:xfrm>
            <a:off x="2699792" y="594928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a:t>
            </a:fld>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457200"/>
            <a:ext cx="8686800" cy="667544"/>
          </a:xfrm>
        </p:spPr>
        <p:txBody>
          <a:bodyPr>
            <a:noAutofit/>
          </a:bodyPr>
          <a:lstStyle/>
          <a:p>
            <a:pPr algn="ctr"/>
            <a:r>
              <a:rPr lang="es-MX" sz="4400" b="1" dirty="0" smtClean="0">
                <a:solidFill>
                  <a:schemeClr val="tx1"/>
                </a:solidFill>
                <a:latin typeface="Arial" panose="020B0604020202020204" pitchFamily="34" charset="0"/>
                <a:cs typeface="Arial" panose="020B0604020202020204" pitchFamily="34" charset="0"/>
              </a:rPr>
              <a:t>DESASTRE</a:t>
            </a:r>
            <a:endParaRPr lang="es-MX" sz="4400" b="1" dirty="0">
              <a:solidFill>
                <a:schemeClr val="tx1"/>
              </a:solidFill>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304800" y="1340768"/>
            <a:ext cx="8686800" cy="5328592"/>
          </a:xfrm>
        </p:spPr>
        <p:txBody>
          <a:bodyPr>
            <a:normAutofit fontScale="92500" lnSpcReduction="20000"/>
          </a:bodyPr>
          <a:lstStyle/>
          <a:p>
            <a:pPr marL="0" lvl="0" indent="0" algn="just">
              <a:buClrTx/>
              <a:buSzTx/>
              <a:buNone/>
            </a:pPr>
            <a:r>
              <a:rPr lang="es-ES" sz="3900" dirty="0">
                <a:solidFill>
                  <a:schemeClr val="tx1"/>
                </a:solidFill>
                <a:latin typeface="Arial" panose="020B0604020202020204" pitchFamily="34" charset="0"/>
                <a:cs typeface="Arial" panose="020B0604020202020204" pitchFamily="34" charset="0"/>
              </a:rPr>
              <a:t>Es una situación repentina que se presenta en un tiempo y espacio determinado, particularmente grave causado por fuerzas naturales o humanas que puede cambiar súbitamente las condiciones de la vida social, sumiéndola en el desamparo total y haciendo inminente la ayuda de la sociedad y del Estado para su restablecimiento.</a:t>
            </a:r>
            <a:endParaRPr lang="es-MX" sz="3900" dirty="0">
              <a:solidFill>
                <a:schemeClr val="tx1"/>
              </a:solidFill>
              <a:latin typeface="Arial" panose="020B0604020202020204" pitchFamily="34" charset="0"/>
              <a:cs typeface="Arial" panose="020B0604020202020204" pitchFamily="34" charset="0"/>
            </a:endParaRPr>
          </a:p>
          <a:p>
            <a:pPr marL="0" lvl="0" indent="0">
              <a:buClrTx/>
              <a:buSzTx/>
              <a:buNone/>
            </a:pPr>
            <a:r>
              <a:rPr lang="es-ES" sz="3600" dirty="0">
                <a:solidFill>
                  <a:prstClr val="black"/>
                </a:solidFill>
                <a:latin typeface="Arial" panose="020B0604020202020204" pitchFamily="34" charset="0"/>
                <a:cs typeface="Arial" panose="020B0604020202020204" pitchFamily="34" charset="0"/>
              </a:rPr>
              <a:t> </a:t>
            </a:r>
            <a:endParaRPr lang="es-MX" sz="3600" dirty="0">
              <a:solidFill>
                <a:prstClr val="black"/>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2843808"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20</a:t>
            </a:fld>
            <a:endParaRPr lang="es-ES"/>
          </a:p>
        </p:txBody>
      </p:sp>
    </p:spTree>
    <p:extLst>
      <p:ext uri="{BB962C8B-B14F-4D97-AF65-F5344CB8AC3E}">
        <p14:creationId xmlns:p14="http://schemas.microsoft.com/office/powerpoint/2010/main" val="900800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88640"/>
            <a:ext cx="8686800" cy="1106760"/>
          </a:xfrm>
        </p:spPr>
        <p:txBody>
          <a:bodyPr>
            <a:normAutofit/>
          </a:bodyPr>
          <a:lstStyle/>
          <a:p>
            <a:pPr algn="ctr"/>
            <a:r>
              <a:rPr lang="es-MX" sz="4400" dirty="0" smtClean="0">
                <a:solidFill>
                  <a:schemeClr val="tx1"/>
                </a:solidFill>
                <a:latin typeface="Arial" pitchFamily="34" charset="0"/>
                <a:cs typeface="Arial" pitchFamily="34" charset="0"/>
              </a:rPr>
              <a:t>UN DESASTRE</a:t>
            </a:r>
            <a:endParaRPr lang="es-MX" sz="44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2987824"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21</a:t>
            </a:fld>
            <a:endParaRPr lang="es-E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3711" y="1554163"/>
            <a:ext cx="7448978"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5423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3203848" y="6309320"/>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22</a:t>
            </a:fld>
            <a:endParaRPr lang="es-ES"/>
          </a:p>
        </p:txBody>
      </p:sp>
      <p:sp>
        <p:nvSpPr>
          <p:cNvPr id="6" name="5 Elipse"/>
          <p:cNvSpPr/>
          <p:nvPr/>
        </p:nvSpPr>
        <p:spPr>
          <a:xfrm>
            <a:off x="3635896" y="188640"/>
            <a:ext cx="2304256" cy="744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latin typeface="Arial" pitchFamily="34" charset="0"/>
                <a:cs typeface="Arial" pitchFamily="34" charset="0"/>
              </a:rPr>
              <a:t>DESASTRES</a:t>
            </a:r>
            <a:endParaRPr lang="es-MX" b="1" dirty="0">
              <a:solidFill>
                <a:schemeClr val="tx1"/>
              </a:solidFill>
              <a:latin typeface="Arial" pitchFamily="34" charset="0"/>
              <a:cs typeface="Arial" pitchFamily="34" charset="0"/>
            </a:endParaRPr>
          </a:p>
        </p:txBody>
      </p:sp>
      <p:sp>
        <p:nvSpPr>
          <p:cNvPr id="7" name="6 Elipse"/>
          <p:cNvSpPr/>
          <p:nvPr/>
        </p:nvSpPr>
        <p:spPr>
          <a:xfrm>
            <a:off x="3687679" y="1309936"/>
            <a:ext cx="219687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Arial" pitchFamily="34" charset="0"/>
                <a:cs typeface="Arial" pitchFamily="34" charset="0"/>
              </a:rPr>
              <a:t>SE CLASIFICAN EN:</a:t>
            </a:r>
            <a:endParaRPr lang="es-MX" dirty="0">
              <a:solidFill>
                <a:schemeClr val="tx1"/>
              </a:solidFill>
              <a:latin typeface="Arial" pitchFamily="34" charset="0"/>
              <a:cs typeface="Arial" pitchFamily="34" charset="0"/>
            </a:endParaRPr>
          </a:p>
        </p:txBody>
      </p:sp>
      <p:sp>
        <p:nvSpPr>
          <p:cNvPr id="14" name="13 Elipse"/>
          <p:cNvSpPr/>
          <p:nvPr/>
        </p:nvSpPr>
        <p:spPr>
          <a:xfrm>
            <a:off x="1861152" y="2763354"/>
            <a:ext cx="1944216" cy="7131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latin typeface="Arial" pitchFamily="34" charset="0"/>
                <a:cs typeface="Arial" pitchFamily="34" charset="0"/>
              </a:rPr>
              <a:t>Naturales</a:t>
            </a:r>
            <a:endParaRPr lang="es-MX" sz="2000" b="1" dirty="0">
              <a:solidFill>
                <a:schemeClr val="tx1"/>
              </a:solidFill>
              <a:latin typeface="Arial" pitchFamily="34" charset="0"/>
              <a:cs typeface="Arial" pitchFamily="34" charset="0"/>
            </a:endParaRPr>
          </a:p>
        </p:txBody>
      </p:sp>
      <p:sp>
        <p:nvSpPr>
          <p:cNvPr id="22" name="21 Elipse"/>
          <p:cNvSpPr/>
          <p:nvPr/>
        </p:nvSpPr>
        <p:spPr>
          <a:xfrm>
            <a:off x="4355976" y="4941167"/>
            <a:ext cx="1674499" cy="7200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Arial" pitchFamily="34" charset="0"/>
                <a:cs typeface="Arial" pitchFamily="34" charset="0"/>
              </a:rPr>
              <a:t>Químicos</a:t>
            </a:r>
            <a:endParaRPr lang="es-MX" dirty="0">
              <a:solidFill>
                <a:schemeClr val="tx1"/>
              </a:solidFill>
              <a:latin typeface="Arial" pitchFamily="34" charset="0"/>
              <a:cs typeface="Arial" pitchFamily="34" charset="0"/>
            </a:endParaRPr>
          </a:p>
        </p:txBody>
      </p:sp>
      <p:sp>
        <p:nvSpPr>
          <p:cNvPr id="26" name="25 Elipse"/>
          <p:cNvSpPr/>
          <p:nvPr/>
        </p:nvSpPr>
        <p:spPr>
          <a:xfrm>
            <a:off x="5712854" y="2754970"/>
            <a:ext cx="2016224" cy="7131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latin typeface="Arial" pitchFamily="34" charset="0"/>
                <a:cs typeface="Arial" pitchFamily="34" charset="0"/>
              </a:rPr>
              <a:t>Humanos</a:t>
            </a:r>
            <a:endParaRPr lang="es-MX" sz="2000" b="1" dirty="0">
              <a:solidFill>
                <a:schemeClr val="tx1"/>
              </a:solidFill>
              <a:latin typeface="Arial" pitchFamily="34" charset="0"/>
              <a:cs typeface="Arial" pitchFamily="34" charset="0"/>
            </a:endParaRPr>
          </a:p>
        </p:txBody>
      </p:sp>
      <p:sp>
        <p:nvSpPr>
          <p:cNvPr id="28" name="27 Elipse"/>
          <p:cNvSpPr/>
          <p:nvPr/>
        </p:nvSpPr>
        <p:spPr>
          <a:xfrm>
            <a:off x="6840252" y="4005065"/>
            <a:ext cx="2196244" cy="7851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Arial" pitchFamily="34" charset="0"/>
                <a:cs typeface="Arial" pitchFamily="34" charset="0"/>
              </a:rPr>
              <a:t>Socio organizativos</a:t>
            </a:r>
            <a:endParaRPr lang="es-MX" dirty="0">
              <a:solidFill>
                <a:schemeClr val="tx1"/>
              </a:solidFill>
              <a:latin typeface="Arial" pitchFamily="34" charset="0"/>
              <a:cs typeface="Arial" pitchFamily="34" charset="0"/>
            </a:endParaRPr>
          </a:p>
        </p:txBody>
      </p:sp>
      <p:sp>
        <p:nvSpPr>
          <p:cNvPr id="29" name="28 Elipse"/>
          <p:cNvSpPr/>
          <p:nvPr/>
        </p:nvSpPr>
        <p:spPr>
          <a:xfrm>
            <a:off x="2306429" y="4005065"/>
            <a:ext cx="2697619" cy="7131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solidFill>
                  <a:schemeClr val="tx1"/>
                </a:solidFill>
                <a:latin typeface="Arial" pitchFamily="34" charset="0"/>
                <a:cs typeface="Arial" pitchFamily="34" charset="0"/>
              </a:rPr>
              <a:t>Hidro</a:t>
            </a:r>
            <a:r>
              <a:rPr lang="es-MX" dirty="0" smtClean="0">
                <a:solidFill>
                  <a:schemeClr val="tx1"/>
                </a:solidFill>
                <a:latin typeface="Arial" pitchFamily="34" charset="0"/>
                <a:cs typeface="Arial" pitchFamily="34" charset="0"/>
              </a:rPr>
              <a:t> meteorológicos</a:t>
            </a:r>
            <a:endParaRPr lang="es-MX" dirty="0">
              <a:solidFill>
                <a:schemeClr val="tx1"/>
              </a:solidFill>
              <a:latin typeface="Arial" pitchFamily="34" charset="0"/>
              <a:cs typeface="Arial" pitchFamily="34" charset="0"/>
            </a:endParaRPr>
          </a:p>
        </p:txBody>
      </p:sp>
      <p:sp>
        <p:nvSpPr>
          <p:cNvPr id="30" name="29 Elipse"/>
          <p:cNvSpPr/>
          <p:nvPr/>
        </p:nvSpPr>
        <p:spPr>
          <a:xfrm>
            <a:off x="126976" y="3933056"/>
            <a:ext cx="1996752" cy="7131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Arial" pitchFamily="34" charset="0"/>
                <a:cs typeface="Arial" pitchFamily="34" charset="0"/>
              </a:rPr>
              <a:t>Geológicos</a:t>
            </a:r>
            <a:endParaRPr lang="es-MX" dirty="0">
              <a:solidFill>
                <a:schemeClr val="tx1"/>
              </a:solidFill>
              <a:latin typeface="Arial" pitchFamily="34" charset="0"/>
              <a:cs typeface="Arial" pitchFamily="34" charset="0"/>
            </a:endParaRPr>
          </a:p>
        </p:txBody>
      </p:sp>
      <p:sp>
        <p:nvSpPr>
          <p:cNvPr id="31" name="30 Elipse"/>
          <p:cNvSpPr/>
          <p:nvPr/>
        </p:nvSpPr>
        <p:spPr>
          <a:xfrm>
            <a:off x="6211649" y="5085183"/>
            <a:ext cx="1816735" cy="6437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latin typeface="Arial" pitchFamily="34" charset="0"/>
                <a:cs typeface="Arial" pitchFamily="34" charset="0"/>
              </a:rPr>
              <a:t>Sanitarios</a:t>
            </a:r>
            <a:endParaRPr lang="es-MX" dirty="0">
              <a:solidFill>
                <a:schemeClr val="tx1"/>
              </a:solidFill>
              <a:latin typeface="Arial" pitchFamily="34" charset="0"/>
              <a:cs typeface="Arial" pitchFamily="34" charset="0"/>
            </a:endParaRPr>
          </a:p>
        </p:txBody>
      </p:sp>
      <p:cxnSp>
        <p:nvCxnSpPr>
          <p:cNvPr id="18" name="17 Conector recto"/>
          <p:cNvCxnSpPr>
            <a:stCxn id="6" idx="4"/>
            <a:endCxn id="7" idx="0"/>
          </p:cNvCxnSpPr>
          <p:nvPr/>
        </p:nvCxnSpPr>
        <p:spPr>
          <a:xfrm flipH="1">
            <a:off x="4786114" y="933078"/>
            <a:ext cx="1910" cy="376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a:stCxn id="7" idx="4"/>
          </p:cNvCxnSpPr>
          <p:nvPr/>
        </p:nvCxnSpPr>
        <p:spPr>
          <a:xfrm>
            <a:off x="4786114" y="2224336"/>
            <a:ext cx="0" cy="2685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flipH="1">
            <a:off x="2807804" y="2492896"/>
            <a:ext cx="19802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48" name="2047 Conector recto"/>
          <p:cNvCxnSpPr/>
          <p:nvPr/>
        </p:nvCxnSpPr>
        <p:spPr>
          <a:xfrm>
            <a:off x="4786114" y="2492896"/>
            <a:ext cx="19461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63" name="2062 Conector recto de flecha"/>
          <p:cNvCxnSpPr/>
          <p:nvPr/>
        </p:nvCxnSpPr>
        <p:spPr>
          <a:xfrm>
            <a:off x="6732240" y="2492896"/>
            <a:ext cx="0" cy="2028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65" name="2064 Conector recto de flecha"/>
          <p:cNvCxnSpPr/>
          <p:nvPr/>
        </p:nvCxnSpPr>
        <p:spPr>
          <a:xfrm>
            <a:off x="2807804" y="2492896"/>
            <a:ext cx="0" cy="2028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67" name="2066 Conector recto de flecha"/>
          <p:cNvCxnSpPr>
            <a:stCxn id="14" idx="4"/>
          </p:cNvCxnSpPr>
          <p:nvPr/>
        </p:nvCxnSpPr>
        <p:spPr>
          <a:xfrm flipH="1">
            <a:off x="1403648" y="3476464"/>
            <a:ext cx="1429612" cy="384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0" name="2069 Conector recto de flecha"/>
          <p:cNvCxnSpPr>
            <a:stCxn id="14" idx="4"/>
          </p:cNvCxnSpPr>
          <p:nvPr/>
        </p:nvCxnSpPr>
        <p:spPr>
          <a:xfrm>
            <a:off x="2833260" y="3476464"/>
            <a:ext cx="802636" cy="456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2" name="2071 Conector recto de flecha"/>
          <p:cNvCxnSpPr>
            <a:stCxn id="26" idx="4"/>
          </p:cNvCxnSpPr>
          <p:nvPr/>
        </p:nvCxnSpPr>
        <p:spPr>
          <a:xfrm flipH="1">
            <a:off x="5193225" y="3468080"/>
            <a:ext cx="1527741" cy="1401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4" name="2073 Conector recto de flecha"/>
          <p:cNvCxnSpPr>
            <a:stCxn id="26" idx="4"/>
          </p:cNvCxnSpPr>
          <p:nvPr/>
        </p:nvCxnSpPr>
        <p:spPr>
          <a:xfrm>
            <a:off x="6720966" y="3468080"/>
            <a:ext cx="11274" cy="1617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6" name="2075 Conector recto de flecha"/>
          <p:cNvCxnSpPr>
            <a:stCxn id="26" idx="4"/>
          </p:cNvCxnSpPr>
          <p:nvPr/>
        </p:nvCxnSpPr>
        <p:spPr>
          <a:xfrm>
            <a:off x="6720966" y="3468080"/>
            <a:ext cx="1217408" cy="4649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829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3707904" y="6309320"/>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23</a:t>
            </a:fld>
            <a:endParaRPr lang="es-ES"/>
          </a:p>
        </p:txBody>
      </p:sp>
      <p:sp>
        <p:nvSpPr>
          <p:cNvPr id="7" name="6 Marcador de contenido"/>
          <p:cNvSpPr>
            <a:spLocks noGrp="1"/>
          </p:cNvSpPr>
          <p:nvPr>
            <p:ph idx="1"/>
          </p:nvPr>
        </p:nvSpPr>
        <p:spPr>
          <a:xfrm>
            <a:off x="323528" y="1988840"/>
            <a:ext cx="3384376"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s-MX" sz="2400" dirty="0" smtClean="0">
                <a:solidFill>
                  <a:schemeClr val="tx1"/>
                </a:solidFill>
                <a:latin typeface="Arial" pitchFamily="34" charset="0"/>
                <a:cs typeface="Arial" pitchFamily="34" charset="0"/>
              </a:rPr>
              <a:t>Geológicos</a:t>
            </a:r>
            <a:endParaRPr lang="es-MX" sz="2400" dirty="0">
              <a:solidFill>
                <a:schemeClr val="tx1"/>
              </a:solidFill>
              <a:latin typeface="Arial" pitchFamily="34" charset="0"/>
              <a:cs typeface="Arial" pitchFamily="34" charset="0"/>
            </a:endParaRPr>
          </a:p>
        </p:txBody>
      </p:sp>
      <p:sp>
        <p:nvSpPr>
          <p:cNvPr id="8" name="7 Elipse"/>
          <p:cNvSpPr/>
          <p:nvPr/>
        </p:nvSpPr>
        <p:spPr>
          <a:xfrm>
            <a:off x="4644541" y="2164110"/>
            <a:ext cx="3888432"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err="1" smtClean="0">
                <a:solidFill>
                  <a:schemeClr val="tx1"/>
                </a:solidFill>
                <a:latin typeface="Arial" pitchFamily="34" charset="0"/>
                <a:cs typeface="Arial" pitchFamily="34" charset="0"/>
              </a:rPr>
              <a:t>Hidro</a:t>
            </a:r>
            <a:r>
              <a:rPr lang="es-MX" sz="2400" dirty="0" smtClean="0">
                <a:solidFill>
                  <a:schemeClr val="tx1"/>
                </a:solidFill>
                <a:latin typeface="Arial" pitchFamily="34" charset="0"/>
                <a:cs typeface="Arial" pitchFamily="34" charset="0"/>
              </a:rPr>
              <a:t> meteorológicos</a:t>
            </a:r>
            <a:endParaRPr lang="es-MX" sz="2400" dirty="0">
              <a:solidFill>
                <a:schemeClr val="tx1"/>
              </a:solidFill>
              <a:latin typeface="Arial" pitchFamily="34" charset="0"/>
              <a:cs typeface="Arial" pitchFamily="34" charset="0"/>
            </a:endParaRPr>
          </a:p>
        </p:txBody>
      </p:sp>
      <p:sp>
        <p:nvSpPr>
          <p:cNvPr id="9" name="8 Elipse"/>
          <p:cNvSpPr/>
          <p:nvPr/>
        </p:nvSpPr>
        <p:spPr>
          <a:xfrm>
            <a:off x="3347864" y="260648"/>
            <a:ext cx="2592288"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tx1"/>
                </a:solidFill>
                <a:latin typeface="Arial" pitchFamily="34" charset="0"/>
                <a:cs typeface="Arial" pitchFamily="34" charset="0"/>
              </a:rPr>
              <a:t>Naturales</a:t>
            </a:r>
            <a:endParaRPr lang="es-MX" sz="2800" b="1" dirty="0">
              <a:solidFill>
                <a:schemeClr val="tx1"/>
              </a:solidFill>
              <a:latin typeface="Arial" pitchFamily="34" charset="0"/>
              <a:cs typeface="Arial" pitchFamily="34" charset="0"/>
            </a:endParaRPr>
          </a:p>
        </p:txBody>
      </p:sp>
      <p:sp>
        <p:nvSpPr>
          <p:cNvPr id="10" name="9 Rectángulo redondeado"/>
          <p:cNvSpPr/>
          <p:nvPr/>
        </p:nvSpPr>
        <p:spPr>
          <a:xfrm>
            <a:off x="827584" y="3933056"/>
            <a:ext cx="2304256"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s-MX" dirty="0" smtClean="0">
                <a:solidFill>
                  <a:schemeClr val="tx1"/>
                </a:solidFill>
                <a:latin typeface="Arial" pitchFamily="34" charset="0"/>
                <a:cs typeface="Arial" pitchFamily="34" charset="0"/>
              </a:rPr>
              <a:t>Sismos</a:t>
            </a:r>
          </a:p>
          <a:p>
            <a:pPr marL="285750" indent="-285750">
              <a:buFontTx/>
              <a:buChar char="-"/>
            </a:pPr>
            <a:r>
              <a:rPr lang="es-MX" dirty="0" smtClean="0">
                <a:solidFill>
                  <a:schemeClr val="tx1"/>
                </a:solidFill>
                <a:latin typeface="Arial" pitchFamily="34" charset="0"/>
                <a:cs typeface="Arial" pitchFamily="34" charset="0"/>
              </a:rPr>
              <a:t>Vulcanismo</a:t>
            </a:r>
          </a:p>
          <a:p>
            <a:pPr marL="285750" indent="-285750">
              <a:buFontTx/>
              <a:buChar char="-"/>
            </a:pPr>
            <a:r>
              <a:rPr lang="es-MX" dirty="0" smtClean="0">
                <a:solidFill>
                  <a:schemeClr val="tx1"/>
                </a:solidFill>
                <a:latin typeface="Arial" pitchFamily="34" charset="0"/>
                <a:cs typeface="Arial" pitchFamily="34" charset="0"/>
              </a:rPr>
              <a:t>Deslizamientos</a:t>
            </a:r>
          </a:p>
          <a:p>
            <a:pPr marL="285750" indent="-285750">
              <a:buFontTx/>
              <a:buChar char="-"/>
            </a:pPr>
            <a:r>
              <a:rPr lang="es-MX" dirty="0" err="1" smtClean="0">
                <a:solidFill>
                  <a:schemeClr val="tx1"/>
                </a:solidFill>
                <a:latin typeface="Arial" pitchFamily="34" charset="0"/>
                <a:cs typeface="Arial" pitchFamily="34" charset="0"/>
              </a:rPr>
              <a:t>Lahares</a:t>
            </a:r>
            <a:endParaRPr lang="es-MX" dirty="0" smtClean="0">
              <a:solidFill>
                <a:schemeClr val="tx1"/>
              </a:solidFill>
              <a:latin typeface="Arial" pitchFamily="34" charset="0"/>
              <a:cs typeface="Arial" pitchFamily="34" charset="0"/>
            </a:endParaRPr>
          </a:p>
          <a:p>
            <a:pPr marL="285750" indent="-285750">
              <a:buFontTx/>
              <a:buChar char="-"/>
            </a:pPr>
            <a:r>
              <a:rPr lang="es-MX" dirty="0" smtClean="0">
                <a:solidFill>
                  <a:schemeClr val="tx1"/>
                </a:solidFill>
                <a:latin typeface="Arial" pitchFamily="34" charset="0"/>
                <a:cs typeface="Arial" pitchFamily="34" charset="0"/>
              </a:rPr>
              <a:t>Flujos de lodo</a:t>
            </a:r>
          </a:p>
          <a:p>
            <a:pPr marL="285750" indent="-285750">
              <a:buFontTx/>
              <a:buChar char="-"/>
            </a:pPr>
            <a:r>
              <a:rPr lang="es-MX" dirty="0" smtClean="0">
                <a:solidFill>
                  <a:schemeClr val="tx1"/>
                </a:solidFill>
                <a:latin typeface="Arial" pitchFamily="34" charset="0"/>
                <a:cs typeface="Arial" pitchFamily="34" charset="0"/>
              </a:rPr>
              <a:t>Tsunamis</a:t>
            </a:r>
            <a:endParaRPr lang="es-MX" dirty="0">
              <a:solidFill>
                <a:schemeClr val="tx1"/>
              </a:solidFill>
              <a:latin typeface="Arial" pitchFamily="34" charset="0"/>
              <a:cs typeface="Arial" pitchFamily="34" charset="0"/>
            </a:endParaRPr>
          </a:p>
        </p:txBody>
      </p:sp>
      <p:sp>
        <p:nvSpPr>
          <p:cNvPr id="11" name="10 Rectángulo redondeado"/>
          <p:cNvSpPr/>
          <p:nvPr/>
        </p:nvSpPr>
        <p:spPr>
          <a:xfrm>
            <a:off x="5256609" y="3943325"/>
            <a:ext cx="266429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s-MX" dirty="0" smtClean="0">
                <a:solidFill>
                  <a:schemeClr val="tx1"/>
                </a:solidFill>
                <a:latin typeface="Arial" pitchFamily="34" charset="0"/>
                <a:cs typeface="Arial" pitchFamily="34" charset="0"/>
              </a:rPr>
              <a:t>Ciclones</a:t>
            </a:r>
          </a:p>
          <a:p>
            <a:pPr marL="285750" indent="-285750">
              <a:buFontTx/>
              <a:buChar char="-"/>
            </a:pPr>
            <a:r>
              <a:rPr lang="es-MX" dirty="0" smtClean="0">
                <a:solidFill>
                  <a:schemeClr val="tx1"/>
                </a:solidFill>
                <a:latin typeface="Arial" pitchFamily="34" charset="0"/>
                <a:cs typeface="Arial" pitchFamily="34" charset="0"/>
              </a:rPr>
              <a:t>Tormentas</a:t>
            </a:r>
          </a:p>
          <a:p>
            <a:pPr marL="285750" indent="-285750">
              <a:buFontTx/>
              <a:buChar char="-"/>
            </a:pPr>
            <a:r>
              <a:rPr lang="es-MX" dirty="0" smtClean="0">
                <a:solidFill>
                  <a:schemeClr val="tx1"/>
                </a:solidFill>
                <a:latin typeface="Arial" pitchFamily="34" charset="0"/>
                <a:cs typeface="Arial" pitchFamily="34" charset="0"/>
              </a:rPr>
              <a:t>Inundaciones</a:t>
            </a:r>
          </a:p>
          <a:p>
            <a:pPr marL="285750" indent="-285750">
              <a:buFontTx/>
              <a:buChar char="-"/>
            </a:pPr>
            <a:r>
              <a:rPr lang="es-MX" dirty="0" smtClean="0">
                <a:solidFill>
                  <a:schemeClr val="tx1"/>
                </a:solidFill>
                <a:latin typeface="Arial" pitchFamily="34" charset="0"/>
                <a:cs typeface="Arial" pitchFamily="34" charset="0"/>
              </a:rPr>
              <a:t>Heladas</a:t>
            </a:r>
          </a:p>
          <a:p>
            <a:pPr marL="285750" indent="-285750">
              <a:buFontTx/>
              <a:buChar char="-"/>
            </a:pPr>
            <a:r>
              <a:rPr lang="es-MX" dirty="0" smtClean="0">
                <a:solidFill>
                  <a:schemeClr val="tx1"/>
                </a:solidFill>
                <a:latin typeface="Arial" pitchFamily="34" charset="0"/>
                <a:cs typeface="Arial" pitchFamily="34" charset="0"/>
              </a:rPr>
              <a:t>Hipotermias</a:t>
            </a:r>
          </a:p>
          <a:p>
            <a:pPr marL="285750" indent="-285750">
              <a:buFontTx/>
              <a:buChar char="-"/>
            </a:pPr>
            <a:r>
              <a:rPr lang="es-MX" dirty="0" smtClean="0">
                <a:solidFill>
                  <a:schemeClr val="tx1"/>
                </a:solidFill>
                <a:latin typeface="Arial" pitchFamily="34" charset="0"/>
                <a:cs typeface="Arial" pitchFamily="34" charset="0"/>
              </a:rPr>
              <a:t>Tornados</a:t>
            </a:r>
          </a:p>
        </p:txBody>
      </p:sp>
      <p:cxnSp>
        <p:nvCxnSpPr>
          <p:cNvPr id="13" name="12 Conector recto de flecha"/>
          <p:cNvCxnSpPr>
            <a:stCxn id="9" idx="4"/>
          </p:cNvCxnSpPr>
          <p:nvPr/>
        </p:nvCxnSpPr>
        <p:spPr>
          <a:xfrm flipH="1">
            <a:off x="2123728" y="1340768"/>
            <a:ext cx="252028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9" idx="4"/>
          </p:cNvCxnSpPr>
          <p:nvPr/>
        </p:nvCxnSpPr>
        <p:spPr>
          <a:xfrm>
            <a:off x="4644008" y="1340768"/>
            <a:ext cx="183620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7" idx="4"/>
            <a:endCxn id="10" idx="0"/>
          </p:cNvCxnSpPr>
          <p:nvPr/>
        </p:nvCxnSpPr>
        <p:spPr>
          <a:xfrm flipH="1">
            <a:off x="1979712" y="2924944"/>
            <a:ext cx="36004"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a:stCxn id="8" idx="4"/>
          </p:cNvCxnSpPr>
          <p:nvPr/>
        </p:nvCxnSpPr>
        <p:spPr>
          <a:xfrm>
            <a:off x="6588757" y="3028206"/>
            <a:ext cx="0" cy="904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2493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3131840" y="6237312"/>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24</a:t>
            </a:fld>
            <a:endParaRPr lang="es-ES"/>
          </a:p>
        </p:txBody>
      </p:sp>
      <p:sp>
        <p:nvSpPr>
          <p:cNvPr id="6" name="5 Título"/>
          <p:cNvSpPr>
            <a:spLocks noGrp="1"/>
          </p:cNvSpPr>
          <p:nvPr>
            <p:ph type="title"/>
          </p:nvPr>
        </p:nvSpPr>
        <p:spPr>
          <a:xfrm>
            <a:off x="1979712" y="260648"/>
            <a:ext cx="5904656" cy="6675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s-MX" sz="2800" b="1" dirty="0" smtClean="0">
                <a:solidFill>
                  <a:schemeClr val="tx1"/>
                </a:solidFill>
                <a:latin typeface="Arial" pitchFamily="34" charset="0"/>
                <a:cs typeface="Arial" pitchFamily="34" charset="0"/>
              </a:rPr>
              <a:t>Humanos</a:t>
            </a:r>
            <a:endParaRPr lang="es-MX" sz="2800" b="1" dirty="0">
              <a:solidFill>
                <a:schemeClr val="tx1"/>
              </a:solidFill>
              <a:latin typeface="Arial" pitchFamily="34" charset="0"/>
              <a:cs typeface="Arial" pitchFamily="34" charset="0"/>
            </a:endParaRPr>
          </a:p>
        </p:txBody>
      </p:sp>
      <p:sp>
        <p:nvSpPr>
          <p:cNvPr id="7" name="6 Marcador de contenido"/>
          <p:cNvSpPr>
            <a:spLocks noGrp="1"/>
          </p:cNvSpPr>
          <p:nvPr>
            <p:ph idx="1"/>
          </p:nvPr>
        </p:nvSpPr>
        <p:spPr>
          <a:xfrm>
            <a:off x="323528" y="1988840"/>
            <a:ext cx="2592288"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latin typeface="Arial" pitchFamily="34" charset="0"/>
                <a:cs typeface="Arial" pitchFamily="34" charset="0"/>
              </a:rPr>
              <a:t>Químicos</a:t>
            </a:r>
            <a:endParaRPr lang="es-MX" sz="2400" dirty="0">
              <a:solidFill>
                <a:schemeClr val="tx1"/>
              </a:solidFill>
              <a:latin typeface="Arial" pitchFamily="34" charset="0"/>
              <a:cs typeface="Arial" pitchFamily="34" charset="0"/>
            </a:endParaRPr>
          </a:p>
        </p:txBody>
      </p:sp>
      <p:sp>
        <p:nvSpPr>
          <p:cNvPr id="8" name="7 Elipse"/>
          <p:cNvSpPr/>
          <p:nvPr/>
        </p:nvSpPr>
        <p:spPr>
          <a:xfrm>
            <a:off x="3424064" y="2034454"/>
            <a:ext cx="2304256" cy="841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latin typeface="Arial" pitchFamily="34" charset="0"/>
                <a:cs typeface="Arial" pitchFamily="34" charset="0"/>
              </a:rPr>
              <a:t>Sanitarios</a:t>
            </a:r>
            <a:endParaRPr lang="es-MX" sz="2400" dirty="0">
              <a:solidFill>
                <a:schemeClr val="tx1"/>
              </a:solidFill>
              <a:latin typeface="Arial" pitchFamily="34" charset="0"/>
              <a:cs typeface="Arial" pitchFamily="34" charset="0"/>
            </a:endParaRPr>
          </a:p>
        </p:txBody>
      </p:sp>
      <p:sp>
        <p:nvSpPr>
          <p:cNvPr id="9" name="8 Elipse"/>
          <p:cNvSpPr/>
          <p:nvPr/>
        </p:nvSpPr>
        <p:spPr>
          <a:xfrm>
            <a:off x="6156176" y="2034454"/>
            <a:ext cx="2808312"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tx1"/>
                </a:solidFill>
                <a:latin typeface="Arial" pitchFamily="34" charset="0"/>
                <a:cs typeface="Arial" pitchFamily="34" charset="0"/>
              </a:rPr>
              <a:t>Socio organizativos</a:t>
            </a:r>
            <a:endParaRPr lang="es-MX" sz="2400" dirty="0">
              <a:solidFill>
                <a:schemeClr val="tx1"/>
              </a:solidFill>
              <a:latin typeface="Arial" pitchFamily="34" charset="0"/>
              <a:cs typeface="Arial" pitchFamily="34" charset="0"/>
            </a:endParaRPr>
          </a:p>
        </p:txBody>
      </p:sp>
      <p:sp>
        <p:nvSpPr>
          <p:cNvPr id="10" name="9 Rectángulo redondeado"/>
          <p:cNvSpPr/>
          <p:nvPr/>
        </p:nvSpPr>
        <p:spPr>
          <a:xfrm>
            <a:off x="539552" y="3501008"/>
            <a:ext cx="2160240"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smtClean="0">
                <a:solidFill>
                  <a:schemeClr val="tx1"/>
                </a:solidFill>
                <a:latin typeface="Arial" pitchFamily="34" charset="0"/>
                <a:cs typeface="Arial" pitchFamily="34" charset="0"/>
              </a:rPr>
              <a:t>- Incendios</a:t>
            </a:r>
          </a:p>
          <a:p>
            <a:r>
              <a:rPr lang="es-MX" dirty="0" smtClean="0">
                <a:solidFill>
                  <a:schemeClr val="tx1"/>
                </a:solidFill>
                <a:latin typeface="Arial" pitchFamily="34" charset="0"/>
                <a:cs typeface="Arial" pitchFamily="34" charset="0"/>
              </a:rPr>
              <a:t>- Fugas Tóxicas</a:t>
            </a:r>
          </a:p>
          <a:p>
            <a:r>
              <a:rPr lang="es-MX" dirty="0" smtClean="0">
                <a:solidFill>
                  <a:schemeClr val="tx1"/>
                </a:solidFill>
                <a:latin typeface="Arial" pitchFamily="34" charset="0"/>
                <a:cs typeface="Arial" pitchFamily="34" charset="0"/>
              </a:rPr>
              <a:t>- Explosiones</a:t>
            </a:r>
          </a:p>
          <a:p>
            <a:r>
              <a:rPr lang="es-MX" dirty="0" smtClean="0">
                <a:solidFill>
                  <a:schemeClr val="tx1"/>
                </a:solidFill>
                <a:latin typeface="Arial" pitchFamily="34" charset="0"/>
                <a:cs typeface="Arial" pitchFamily="34" charset="0"/>
              </a:rPr>
              <a:t>- Derrames</a:t>
            </a:r>
            <a:endParaRPr lang="es-MX" dirty="0">
              <a:solidFill>
                <a:schemeClr val="tx1"/>
              </a:solidFill>
              <a:latin typeface="Arial" pitchFamily="34" charset="0"/>
              <a:cs typeface="Arial" pitchFamily="34" charset="0"/>
            </a:endParaRPr>
          </a:p>
        </p:txBody>
      </p:sp>
      <p:sp>
        <p:nvSpPr>
          <p:cNvPr id="11" name="10 Rectángulo redondeado"/>
          <p:cNvSpPr/>
          <p:nvPr/>
        </p:nvSpPr>
        <p:spPr>
          <a:xfrm>
            <a:off x="3408065" y="3541737"/>
            <a:ext cx="2372072" cy="1543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s-MX" dirty="0" smtClean="0">
                <a:solidFill>
                  <a:schemeClr val="tx1"/>
                </a:solidFill>
                <a:latin typeface="Arial" pitchFamily="34" charset="0"/>
                <a:cs typeface="Arial" pitchFamily="34" charset="0"/>
              </a:rPr>
              <a:t>Plagas</a:t>
            </a:r>
          </a:p>
          <a:p>
            <a:pPr marL="285750" indent="-285750">
              <a:buFontTx/>
              <a:buChar char="-"/>
            </a:pPr>
            <a:r>
              <a:rPr lang="es-MX" dirty="0" smtClean="0">
                <a:solidFill>
                  <a:schemeClr val="tx1"/>
                </a:solidFill>
                <a:latin typeface="Arial" pitchFamily="34" charset="0"/>
                <a:cs typeface="Arial" pitchFamily="34" charset="0"/>
              </a:rPr>
              <a:t>Epidemias</a:t>
            </a:r>
          </a:p>
          <a:p>
            <a:pPr marL="285750" indent="-285750">
              <a:buFontTx/>
              <a:buChar char="-"/>
            </a:pPr>
            <a:r>
              <a:rPr lang="es-MX" dirty="0" smtClean="0">
                <a:solidFill>
                  <a:schemeClr val="tx1"/>
                </a:solidFill>
                <a:latin typeface="Arial" pitchFamily="34" charset="0"/>
                <a:cs typeface="Arial" pitchFamily="34" charset="0"/>
              </a:rPr>
              <a:t>Desertificación</a:t>
            </a:r>
            <a:endParaRPr lang="es-MX" dirty="0">
              <a:solidFill>
                <a:schemeClr val="tx1"/>
              </a:solidFill>
              <a:latin typeface="Arial" pitchFamily="34" charset="0"/>
              <a:cs typeface="Arial" pitchFamily="34" charset="0"/>
            </a:endParaRPr>
          </a:p>
        </p:txBody>
      </p:sp>
      <p:sp>
        <p:nvSpPr>
          <p:cNvPr id="12" name="11 Rectángulo redondeado"/>
          <p:cNvSpPr/>
          <p:nvPr/>
        </p:nvSpPr>
        <p:spPr>
          <a:xfrm>
            <a:off x="6156176" y="3561953"/>
            <a:ext cx="2592288" cy="27473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es-MX" sz="1600" dirty="0" smtClean="0">
                <a:solidFill>
                  <a:schemeClr val="tx1"/>
                </a:solidFill>
                <a:latin typeface="Arial" pitchFamily="34" charset="0"/>
                <a:cs typeface="Arial" pitchFamily="34" charset="0"/>
              </a:rPr>
              <a:t>Concentraciones masivas</a:t>
            </a:r>
          </a:p>
          <a:p>
            <a:pPr marL="285750" indent="-285750">
              <a:buFontTx/>
              <a:buChar char="-"/>
            </a:pPr>
            <a:r>
              <a:rPr lang="es-MX" sz="1600" dirty="0" smtClean="0">
                <a:solidFill>
                  <a:schemeClr val="tx1"/>
                </a:solidFill>
                <a:latin typeface="Arial" pitchFamily="34" charset="0"/>
                <a:cs typeface="Arial" pitchFamily="34" charset="0"/>
              </a:rPr>
              <a:t>Accidentes</a:t>
            </a:r>
          </a:p>
          <a:p>
            <a:pPr marL="285750" indent="-285750">
              <a:buFontTx/>
              <a:buChar char="-"/>
            </a:pPr>
            <a:r>
              <a:rPr lang="es-MX" sz="1600" dirty="0" smtClean="0">
                <a:solidFill>
                  <a:schemeClr val="tx1"/>
                </a:solidFill>
                <a:latin typeface="Arial" pitchFamily="34" charset="0"/>
                <a:cs typeface="Arial" pitchFamily="34" charset="0"/>
              </a:rPr>
              <a:t>Terrorismo</a:t>
            </a:r>
          </a:p>
          <a:p>
            <a:pPr marL="285750" indent="-285750">
              <a:buFontTx/>
              <a:buChar char="-"/>
            </a:pPr>
            <a:r>
              <a:rPr lang="es-MX" sz="1600" dirty="0" smtClean="0">
                <a:solidFill>
                  <a:schemeClr val="tx1"/>
                </a:solidFill>
                <a:latin typeface="Arial" pitchFamily="34" charset="0"/>
                <a:cs typeface="Arial" pitchFamily="34" charset="0"/>
              </a:rPr>
              <a:t>Guerras</a:t>
            </a:r>
          </a:p>
          <a:p>
            <a:pPr marL="285750" indent="-285750">
              <a:buFontTx/>
              <a:buChar char="-"/>
            </a:pPr>
            <a:r>
              <a:rPr lang="es-MX" sz="1600" dirty="0" smtClean="0">
                <a:solidFill>
                  <a:schemeClr val="tx1"/>
                </a:solidFill>
                <a:latin typeface="Arial" pitchFamily="34" charset="0"/>
                <a:cs typeface="Arial" pitchFamily="34" charset="0"/>
              </a:rPr>
              <a:t>Amenaza de bomba</a:t>
            </a:r>
          </a:p>
          <a:p>
            <a:pPr marL="285750" indent="-285750">
              <a:buFontTx/>
              <a:buChar char="-"/>
            </a:pPr>
            <a:r>
              <a:rPr lang="es-MX" sz="1600" dirty="0" smtClean="0">
                <a:solidFill>
                  <a:schemeClr val="tx1"/>
                </a:solidFill>
                <a:latin typeface="Arial" pitchFamily="34" charset="0"/>
                <a:cs typeface="Arial" pitchFamily="34" charset="0"/>
              </a:rPr>
              <a:t>Secuestro</a:t>
            </a:r>
          </a:p>
          <a:p>
            <a:pPr marL="285750" indent="-285750">
              <a:buFontTx/>
              <a:buChar char="-"/>
            </a:pPr>
            <a:r>
              <a:rPr lang="es-MX" sz="1600" dirty="0" smtClean="0">
                <a:solidFill>
                  <a:schemeClr val="tx1"/>
                </a:solidFill>
                <a:latin typeface="Arial" pitchFamily="34" charset="0"/>
                <a:cs typeface="Arial" pitchFamily="34" charset="0"/>
              </a:rPr>
              <a:t>Riñas</a:t>
            </a:r>
          </a:p>
          <a:p>
            <a:pPr marL="285750" indent="-285750">
              <a:buFontTx/>
              <a:buChar char="-"/>
            </a:pPr>
            <a:r>
              <a:rPr lang="es-MX" sz="1600" dirty="0" smtClean="0">
                <a:solidFill>
                  <a:schemeClr val="tx1"/>
                </a:solidFill>
                <a:latin typeface="Arial" pitchFamily="34" charset="0"/>
                <a:cs typeface="Arial" pitchFamily="34" charset="0"/>
              </a:rPr>
              <a:t>Asalto</a:t>
            </a:r>
          </a:p>
          <a:p>
            <a:pPr marL="285750" indent="-285750">
              <a:buFontTx/>
              <a:buChar char="-"/>
            </a:pPr>
            <a:r>
              <a:rPr lang="es-MX" sz="1600" dirty="0" smtClean="0">
                <a:solidFill>
                  <a:schemeClr val="tx1"/>
                </a:solidFill>
                <a:latin typeface="Arial" pitchFamily="34" charset="0"/>
                <a:cs typeface="Arial" pitchFamily="34" charset="0"/>
              </a:rPr>
              <a:t>Intento de violación</a:t>
            </a:r>
            <a:endParaRPr lang="es-MX" sz="1600" dirty="0">
              <a:solidFill>
                <a:schemeClr val="tx1"/>
              </a:solidFill>
              <a:latin typeface="Arial" pitchFamily="34" charset="0"/>
              <a:cs typeface="Arial" pitchFamily="34" charset="0"/>
            </a:endParaRPr>
          </a:p>
        </p:txBody>
      </p:sp>
      <p:cxnSp>
        <p:nvCxnSpPr>
          <p:cNvPr id="14" name="13 Conector recto de flecha"/>
          <p:cNvCxnSpPr>
            <a:stCxn id="6" idx="4"/>
          </p:cNvCxnSpPr>
          <p:nvPr/>
        </p:nvCxnSpPr>
        <p:spPr>
          <a:xfrm flipH="1">
            <a:off x="1691680" y="928192"/>
            <a:ext cx="3240360" cy="9886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6" idx="4"/>
            <a:endCxn id="8" idx="0"/>
          </p:cNvCxnSpPr>
          <p:nvPr/>
        </p:nvCxnSpPr>
        <p:spPr>
          <a:xfrm flipH="1">
            <a:off x="4576192" y="928192"/>
            <a:ext cx="355848" cy="11062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6" idx="4"/>
          </p:cNvCxnSpPr>
          <p:nvPr/>
        </p:nvCxnSpPr>
        <p:spPr>
          <a:xfrm>
            <a:off x="4932040" y="928192"/>
            <a:ext cx="2628292" cy="9886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4"/>
            <a:endCxn id="10" idx="0"/>
          </p:cNvCxnSpPr>
          <p:nvPr/>
        </p:nvCxnSpPr>
        <p:spPr>
          <a:xfrm>
            <a:off x="1619672" y="2780928"/>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8" idx="4"/>
            <a:endCxn id="11" idx="0"/>
          </p:cNvCxnSpPr>
          <p:nvPr/>
        </p:nvCxnSpPr>
        <p:spPr>
          <a:xfrm>
            <a:off x="4576192" y="2875743"/>
            <a:ext cx="17909" cy="6659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9" idx="4"/>
          </p:cNvCxnSpPr>
          <p:nvPr/>
        </p:nvCxnSpPr>
        <p:spPr>
          <a:xfrm>
            <a:off x="7560332" y="2898550"/>
            <a:ext cx="0" cy="6431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8794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772816"/>
            <a:ext cx="7848872" cy="3456384"/>
          </a:xfrm>
        </p:spPr>
        <p:txBody>
          <a:bodyPr/>
          <a:lstStyle/>
          <a:p>
            <a:pPr marL="0" lvl="0" indent="0" algn="ctr">
              <a:buClr>
                <a:srgbClr val="F0A22E"/>
              </a:buCl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DESASTRES NATURALES GEOLÓGICOS</a:t>
            </a:r>
            <a:endParaRPr lang="es-MX" sz="5400" dirty="0">
              <a:solidFill>
                <a:srgbClr val="4E3B30"/>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3203848" y="6093297"/>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25</a:t>
            </a:fld>
            <a:endParaRPr lang="es-ES"/>
          </a:p>
        </p:txBody>
      </p:sp>
    </p:spTree>
    <p:extLst>
      <p:ext uri="{BB962C8B-B14F-4D97-AF65-F5344CB8AC3E}">
        <p14:creationId xmlns:p14="http://schemas.microsoft.com/office/powerpoint/2010/main" val="4286841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04664"/>
            <a:ext cx="8686800" cy="5675461"/>
          </a:xfrm>
        </p:spPr>
        <p:txBody>
          <a:bodyPr/>
          <a:lstStyle/>
          <a:p>
            <a:pPr marL="0" indent="0" algn="just">
              <a:buNone/>
            </a:pPr>
            <a:r>
              <a:rPr lang="es-MX" sz="3600" b="1" dirty="0" smtClean="0">
                <a:solidFill>
                  <a:schemeClr val="tx1"/>
                </a:solidFill>
                <a:latin typeface="Arial" panose="020B0604020202020204" pitchFamily="34" charset="0"/>
                <a:cs typeface="Arial" panose="020B0604020202020204" pitchFamily="34" charset="0"/>
              </a:rPr>
              <a:t>GEOLÓGICOS:</a:t>
            </a:r>
            <a:r>
              <a:rPr lang="es-MX" dirty="0" smtClean="0">
                <a:solidFill>
                  <a:schemeClr val="tx1"/>
                </a:solidFill>
                <a:latin typeface="Arial" panose="020B0604020202020204" pitchFamily="34" charset="0"/>
                <a:cs typeface="Arial" panose="020B0604020202020204" pitchFamily="34" charset="0"/>
              </a:rPr>
              <a:t> </a:t>
            </a:r>
            <a:r>
              <a:rPr lang="es-MX" sz="3600" dirty="0">
                <a:solidFill>
                  <a:schemeClr val="tx1"/>
                </a:solidFill>
                <a:latin typeface="Arial" panose="020B0604020202020204" pitchFamily="34" charset="0"/>
                <a:cs typeface="Arial" panose="020B0604020202020204" pitchFamily="34" charset="0"/>
              </a:rPr>
              <a:t>Fenómenos que se originan principalmente por la actividad de las placas tectónicas y fallas continentales, entre ellos pueden ser: </a:t>
            </a:r>
            <a:r>
              <a:rPr lang="es-ES" sz="3600" dirty="0">
                <a:solidFill>
                  <a:schemeClr val="tx1"/>
                </a:solidFill>
                <a:latin typeface="Arial" panose="020B0604020202020204" pitchFamily="34" charset="0"/>
                <a:cs typeface="Arial" panose="020B0604020202020204" pitchFamily="34" charset="0"/>
              </a:rPr>
              <a:t>sismos, vulcanismo, deslizamientos,  flujos de lodo, tsunamis, entre otros (SINAPROC, 2005).</a:t>
            </a:r>
            <a:endParaRPr lang="es-MX" sz="3600" dirty="0">
              <a:solidFill>
                <a:schemeClr val="tx1"/>
              </a:solidFill>
              <a:latin typeface="Arial" panose="020B0604020202020204" pitchFamily="34" charset="0"/>
              <a:cs typeface="Arial" panose="020B0604020202020204" pitchFamily="34" charset="0"/>
            </a:endParaRPr>
          </a:p>
          <a:p>
            <a:endParaRPr lang="es-MX" dirty="0"/>
          </a:p>
        </p:txBody>
      </p:sp>
      <p:sp>
        <p:nvSpPr>
          <p:cNvPr id="4" name="3 Marcador de pie de página"/>
          <p:cNvSpPr>
            <a:spLocks noGrp="1"/>
          </p:cNvSpPr>
          <p:nvPr>
            <p:ph type="ftr" sz="quarter" idx="11"/>
          </p:nvPr>
        </p:nvSpPr>
        <p:spPr>
          <a:xfrm>
            <a:off x="3203848" y="6165305"/>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26</a:t>
            </a:fld>
            <a:endParaRPr lang="es-ES"/>
          </a:p>
        </p:txBody>
      </p:sp>
    </p:spTree>
    <p:extLst>
      <p:ext uri="{BB962C8B-B14F-4D97-AF65-F5344CB8AC3E}">
        <p14:creationId xmlns:p14="http://schemas.microsoft.com/office/powerpoint/2010/main" val="17900984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04664"/>
            <a:ext cx="8686800" cy="5675461"/>
          </a:xfrm>
        </p:spPr>
        <p:txBody>
          <a:bodyPr/>
          <a:lstStyle/>
          <a:p>
            <a:pPr marL="0" lvl="0" indent="0" algn="just">
              <a:buClr>
                <a:srgbClr val="F0A22E"/>
              </a:buClr>
              <a:buNone/>
            </a:pPr>
            <a:r>
              <a:rPr lang="es-MX" sz="3600" b="1" dirty="0">
                <a:solidFill>
                  <a:schemeClr val="tx1"/>
                </a:solidFill>
                <a:latin typeface="Arial" pitchFamily="34" charset="0"/>
                <a:cs typeface="Arial" pitchFamily="34" charset="0"/>
              </a:rPr>
              <a:t>Sismo</a:t>
            </a:r>
            <a:r>
              <a:rPr lang="es-MX" sz="3600" dirty="0">
                <a:solidFill>
                  <a:schemeClr val="tx1"/>
                </a:solidFill>
                <a:latin typeface="Arial" pitchFamily="34" charset="0"/>
                <a:cs typeface="Arial" pitchFamily="34" charset="0"/>
              </a:rPr>
              <a:t>: Es la liberación de energía desde el manto, por medio de ondas sísmicas, que se reflejan en la superficie terrestre en forma de movimientos horizontales (ondulatorio) y verticales (</a:t>
            </a:r>
            <a:r>
              <a:rPr lang="es-MX" sz="3600" dirty="0" err="1">
                <a:solidFill>
                  <a:schemeClr val="tx1"/>
                </a:solidFill>
                <a:latin typeface="Arial" pitchFamily="34" charset="0"/>
                <a:cs typeface="Arial" pitchFamily="34" charset="0"/>
              </a:rPr>
              <a:t>trepidatorio</a:t>
            </a:r>
            <a:r>
              <a:rPr lang="es-MX" sz="3600" dirty="0">
                <a:solidFill>
                  <a:schemeClr val="tx1"/>
                </a:solidFill>
                <a:latin typeface="Arial" pitchFamily="34" charset="0"/>
                <a:cs typeface="Arial" pitchFamily="34" charset="0"/>
              </a:rPr>
              <a:t>).</a:t>
            </a:r>
          </a:p>
          <a:p>
            <a:pPr marL="0" indent="0">
              <a:buNone/>
            </a:pPr>
            <a:endParaRPr lang="es-MX" dirty="0">
              <a:solidFill>
                <a:schemeClr val="tx1"/>
              </a:solidFill>
            </a:endParaRPr>
          </a:p>
        </p:txBody>
      </p:sp>
      <p:sp>
        <p:nvSpPr>
          <p:cNvPr id="4" name="3 Marcador de pie de página"/>
          <p:cNvSpPr>
            <a:spLocks noGrp="1"/>
          </p:cNvSpPr>
          <p:nvPr>
            <p:ph type="ftr" sz="quarter" idx="11"/>
          </p:nvPr>
        </p:nvSpPr>
        <p:spPr>
          <a:xfrm>
            <a:off x="3203848" y="6381328"/>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27</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284984"/>
            <a:ext cx="5680645"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3971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a:solidFill>
                  <a:schemeClr val="tx1"/>
                </a:solidFill>
                <a:latin typeface="Arial" pitchFamily="34" charset="0"/>
                <a:cs typeface="Arial" pitchFamily="34" charset="0"/>
              </a:rPr>
              <a:t>Volcanismo o vulcanismo:</a:t>
            </a:r>
            <a:r>
              <a:rPr lang="es-MX" sz="3600" dirty="0">
                <a:solidFill>
                  <a:schemeClr val="tx1"/>
                </a:solidFill>
                <a:latin typeface="Arial" pitchFamily="34" charset="0"/>
                <a:cs typeface="Arial" pitchFamily="34" charset="0"/>
              </a:rPr>
              <a:t> Conjunto </a:t>
            </a:r>
            <a:r>
              <a:rPr lang="es-MX" sz="3600" dirty="0" smtClean="0">
                <a:solidFill>
                  <a:schemeClr val="tx1"/>
                </a:solidFill>
                <a:latin typeface="Arial" pitchFamily="34" charset="0"/>
                <a:cs typeface="Arial" pitchFamily="34" charset="0"/>
              </a:rPr>
              <a:t>de procesos y fenómenos relacionados con el desplazamiento de masas de magma, con frecuencia acompañadas de productos </a:t>
            </a:r>
            <a:r>
              <a:rPr lang="es-MX" sz="3600" dirty="0" err="1" smtClean="0">
                <a:solidFill>
                  <a:schemeClr val="tx1"/>
                </a:solidFill>
                <a:latin typeface="Arial" pitchFamily="34" charset="0"/>
                <a:cs typeface="Arial" pitchFamily="34" charset="0"/>
              </a:rPr>
              <a:t>hidrogaseosos</a:t>
            </a:r>
            <a:r>
              <a:rPr lang="es-MX" sz="3600" dirty="0" smtClean="0">
                <a:solidFill>
                  <a:schemeClr val="tx1"/>
                </a:solidFill>
                <a:latin typeface="Arial" pitchFamily="34" charset="0"/>
                <a:cs typeface="Arial" pitchFamily="34" charset="0"/>
              </a:rPr>
              <a:t> de las partes profundas de la corteza terrestre y del manto superior a la superficie. </a:t>
            </a:r>
            <a:endParaRPr lang="es-MX" sz="3600" dirty="0">
              <a:solidFill>
                <a:schemeClr val="tx1"/>
              </a:solidFill>
            </a:endParaRPr>
          </a:p>
        </p:txBody>
      </p:sp>
      <p:sp>
        <p:nvSpPr>
          <p:cNvPr id="4" name="3 Marcador de pie de página"/>
          <p:cNvSpPr>
            <a:spLocks noGrp="1"/>
          </p:cNvSpPr>
          <p:nvPr>
            <p:ph type="ftr" sz="quarter" idx="11"/>
          </p:nvPr>
        </p:nvSpPr>
        <p:spPr>
          <a:xfrm>
            <a:off x="3419872" y="6309320"/>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28</a:t>
            </a:fld>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7" y="4221088"/>
            <a:ext cx="4752527" cy="2016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447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Deslizamiento: </a:t>
            </a:r>
            <a:r>
              <a:rPr lang="es-MX" sz="3600" dirty="0" smtClean="0">
                <a:solidFill>
                  <a:schemeClr val="tx1"/>
                </a:solidFill>
                <a:latin typeface="Arial" pitchFamily="34" charset="0"/>
                <a:cs typeface="Arial" pitchFamily="34" charset="0"/>
              </a:rPr>
              <a:t>Movimiento lento de una masa de suelo o suelos y rocas en una ladera de más de 15° de inclinación, plano sobre el que resbala.</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203848" y="6165304"/>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29</a:t>
            </a:fld>
            <a:endParaRPr lang="es-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852936"/>
            <a:ext cx="4248472"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852936"/>
            <a:ext cx="3384376"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0772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lnSpcReduction="10000"/>
          </a:bodyPr>
          <a:lstStyle/>
          <a:p>
            <a:pPr marL="0" indent="0" algn="just">
              <a:buNone/>
            </a:pPr>
            <a:r>
              <a:rPr lang="es-ES" sz="3600" dirty="0">
                <a:latin typeface="Arial" pitchFamily="34" charset="0"/>
                <a:cs typeface="Arial" pitchFamily="34" charset="0"/>
              </a:rPr>
              <a:t>El  ser humano, desde sus orígenes ha estado expuesto a la acción de desastres de origen natural o humano, que lo hacen  vulnerable en su vida y en sus bienes materiales, por lo cual es necesario tomar medidas  de protección civil encaminadas a  salvaguardar, antes, durante o después de un desastre.</a:t>
            </a:r>
            <a:endParaRPr lang="es-MX" sz="3600" dirty="0">
              <a:latin typeface="Arial" pitchFamily="34" charset="0"/>
              <a:cs typeface="Arial" pitchFamily="34" charset="0"/>
            </a:endParaRPr>
          </a:p>
          <a:p>
            <a:pPr marL="0" indent="0">
              <a:buNone/>
            </a:pPr>
            <a:r>
              <a:rPr lang="es-ES" sz="1800" dirty="0"/>
              <a:t> </a:t>
            </a:r>
            <a:endParaRPr lang="es-MX" sz="1800" dirty="0"/>
          </a:p>
          <a:p>
            <a:pPr marL="0" indent="0">
              <a:buNone/>
            </a:pPr>
            <a:endParaRPr lang="es-MX" dirty="0"/>
          </a:p>
        </p:txBody>
      </p:sp>
      <p:sp>
        <p:nvSpPr>
          <p:cNvPr id="4" name="3 Marcador de pie de página"/>
          <p:cNvSpPr>
            <a:spLocks noGrp="1"/>
          </p:cNvSpPr>
          <p:nvPr>
            <p:ph type="ftr" sz="quarter" idx="11"/>
          </p:nvPr>
        </p:nvSpPr>
        <p:spPr>
          <a:xfrm>
            <a:off x="3347864" y="566124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a:t>
            </a:fld>
            <a:endParaRPr lang="es-ES"/>
          </a:p>
        </p:txBody>
      </p:sp>
    </p:spTree>
    <p:extLst>
      <p:ext uri="{BB962C8B-B14F-4D97-AF65-F5344CB8AC3E}">
        <p14:creationId xmlns:p14="http://schemas.microsoft.com/office/powerpoint/2010/main" val="19054355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lgn="just">
              <a:buNone/>
            </a:pPr>
            <a:r>
              <a:rPr lang="es-MX" sz="3600" b="1" dirty="0" err="1" smtClean="0">
                <a:solidFill>
                  <a:schemeClr val="tx1"/>
                </a:solidFill>
                <a:latin typeface="Arial" pitchFamily="34" charset="0"/>
                <a:cs typeface="Arial" pitchFamily="34" charset="0"/>
              </a:rPr>
              <a:t>Lahar</a:t>
            </a:r>
            <a:r>
              <a:rPr lang="es-MX" sz="3600" b="1" dirty="0" smtClean="0">
                <a:solidFill>
                  <a:schemeClr val="tx1"/>
                </a:solidFill>
                <a:latin typeface="Arial" pitchFamily="34" charset="0"/>
                <a:cs typeface="Arial" pitchFamily="34" charset="0"/>
              </a:rPr>
              <a:t>:</a:t>
            </a:r>
            <a:r>
              <a:rPr lang="es-MX" sz="3600" dirty="0" smtClean="0">
                <a:solidFill>
                  <a:schemeClr val="tx1"/>
                </a:solidFill>
                <a:latin typeface="Arial" pitchFamily="34" charset="0"/>
                <a:cs typeface="Arial" pitchFamily="34" charset="0"/>
              </a:rPr>
              <a:t> Es una corriente de lodo que surge en las laderas de un volcán a causa de la mezcla de materiales volcánicos fríos o incandescentes con las aguas de los lagos-cráter, ríos, glaciares, se desplazan bajo la acción de </a:t>
            </a:r>
            <a:r>
              <a:rPr lang="es-MX" sz="3600" dirty="0">
                <a:solidFill>
                  <a:schemeClr val="tx1"/>
                </a:solidFill>
                <a:latin typeface="Arial" pitchFamily="34" charset="0"/>
                <a:cs typeface="Arial" pitchFamily="34" charset="0"/>
              </a:rPr>
              <a:t>l</a:t>
            </a:r>
            <a:r>
              <a:rPr lang="es-MX" sz="3600" dirty="0" smtClean="0">
                <a:solidFill>
                  <a:schemeClr val="tx1"/>
                </a:solidFill>
                <a:latin typeface="Arial" pitchFamily="34" charset="0"/>
                <a:cs typeface="Arial" pitchFamily="34" charset="0"/>
              </a:rPr>
              <a:t>a fuerza de la gravedad</a:t>
            </a:r>
            <a:endParaRPr lang="es-MX" sz="36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2843808" y="6237312"/>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30</a:t>
            </a:fld>
            <a:endParaRPr lang="es-E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4077072"/>
            <a:ext cx="3672408"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9692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Flujos de lodo</a:t>
            </a:r>
            <a:r>
              <a:rPr lang="es-MX" sz="3600" dirty="0" smtClean="0">
                <a:solidFill>
                  <a:schemeClr val="tx1"/>
                </a:solidFill>
                <a:latin typeface="Arial" pitchFamily="34" charset="0"/>
                <a:cs typeface="Arial" pitchFamily="34" charset="0"/>
              </a:rPr>
              <a:t>: Es un</a:t>
            </a:r>
            <a:r>
              <a:rPr lang="es-MX" sz="3600" dirty="0">
                <a:solidFill>
                  <a:schemeClr val="tx1"/>
                </a:solidFill>
                <a:latin typeface="Arial" pitchFamily="34" charset="0"/>
                <a:cs typeface="Arial" pitchFamily="34" charset="0"/>
              </a:rPr>
              <a:t> deslave o derrumbe, es un desastre relacionado con las avalanchas, pero en vez de nieve lleva tierra, rocas, árboles, casas, etc</a:t>
            </a:r>
            <a:r>
              <a:rPr lang="es-MX" sz="3600" dirty="0" smtClean="0">
                <a:solidFill>
                  <a:schemeClr val="tx1"/>
                </a:solidFill>
                <a:latin typeface="Arial" pitchFamily="34" charset="0"/>
                <a:cs typeface="Arial" pitchFamily="34" charset="0"/>
              </a:rPr>
              <a:t>. </a:t>
            </a:r>
            <a:endParaRPr lang="es-MX" sz="3600" dirty="0" smtClean="0"/>
          </a:p>
          <a:p>
            <a:pPr marL="0" indent="0" algn="just">
              <a:buNone/>
            </a:pP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419872" y="6237312"/>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31</a:t>
            </a:fld>
            <a:endParaRPr lang="es-E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140968"/>
            <a:ext cx="4248472"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7489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fontScale="92500" lnSpcReduction="10000"/>
          </a:bodyPr>
          <a:lstStyle/>
          <a:p>
            <a:pPr marL="0" indent="0" algn="just">
              <a:buNone/>
            </a:pPr>
            <a:r>
              <a:rPr lang="es-MX" sz="3600" b="1" dirty="0" smtClean="0">
                <a:solidFill>
                  <a:schemeClr val="tx1"/>
                </a:solidFill>
                <a:latin typeface="Arial" pitchFamily="34" charset="0"/>
                <a:cs typeface="Arial" pitchFamily="34" charset="0"/>
              </a:rPr>
              <a:t>Tsunami:</a:t>
            </a:r>
            <a:r>
              <a:rPr lang="es-MX" sz="3600" dirty="0" smtClean="0">
                <a:solidFill>
                  <a:schemeClr val="tx1"/>
                </a:solidFill>
                <a:latin typeface="Arial" pitchFamily="34" charset="0"/>
                <a:cs typeface="Arial" pitchFamily="34" charset="0"/>
              </a:rPr>
              <a:t> del japonés </a:t>
            </a:r>
          </a:p>
          <a:p>
            <a:pPr marL="0" indent="0" algn="just">
              <a:buNone/>
            </a:pPr>
            <a:r>
              <a:rPr lang="es-MX" sz="3600" dirty="0" err="1" smtClean="0">
                <a:solidFill>
                  <a:schemeClr val="tx1"/>
                </a:solidFill>
                <a:latin typeface="Arial" pitchFamily="34" charset="0"/>
                <a:cs typeface="Arial" pitchFamily="34" charset="0"/>
              </a:rPr>
              <a:t>Tsu</a:t>
            </a:r>
            <a:r>
              <a:rPr lang="es-MX" sz="3600" dirty="0" smtClean="0">
                <a:solidFill>
                  <a:schemeClr val="tx1"/>
                </a:solidFill>
                <a:latin typeface="Arial" pitchFamily="34" charset="0"/>
                <a:cs typeface="Arial" pitchFamily="34" charset="0"/>
              </a:rPr>
              <a:t> = ola y </a:t>
            </a:r>
            <a:r>
              <a:rPr lang="es-MX" sz="3600" dirty="0" err="1" smtClean="0">
                <a:solidFill>
                  <a:schemeClr val="tx1"/>
                </a:solidFill>
                <a:latin typeface="Arial" pitchFamily="34" charset="0"/>
                <a:cs typeface="Arial" pitchFamily="34" charset="0"/>
              </a:rPr>
              <a:t>Nami</a:t>
            </a:r>
            <a:r>
              <a:rPr lang="es-MX" sz="3600" dirty="0" smtClean="0">
                <a:solidFill>
                  <a:schemeClr val="tx1"/>
                </a:solidFill>
                <a:latin typeface="Arial" pitchFamily="34" charset="0"/>
                <a:cs typeface="Arial" pitchFamily="34" charset="0"/>
              </a:rPr>
              <a:t> = puerto</a:t>
            </a:r>
          </a:p>
          <a:p>
            <a:pPr marL="0" indent="0" algn="just">
              <a:buNone/>
            </a:pPr>
            <a:r>
              <a:rPr lang="es-MX" sz="3600" dirty="0">
                <a:solidFill>
                  <a:schemeClr val="tx1"/>
                </a:solidFill>
                <a:latin typeface="Arial" pitchFamily="34" charset="0"/>
                <a:cs typeface="Arial" pitchFamily="34" charset="0"/>
              </a:rPr>
              <a:t>E</a:t>
            </a:r>
            <a:r>
              <a:rPr lang="es-MX" sz="3600" dirty="0" smtClean="0">
                <a:solidFill>
                  <a:schemeClr val="tx1"/>
                </a:solidFill>
                <a:latin typeface="Arial" pitchFamily="34" charset="0"/>
                <a:cs typeface="Arial" pitchFamily="34" charset="0"/>
              </a:rPr>
              <a:t>s </a:t>
            </a:r>
            <a:r>
              <a:rPr lang="es-MX" sz="3600" dirty="0">
                <a:solidFill>
                  <a:schemeClr val="tx1"/>
                </a:solidFill>
                <a:latin typeface="Arial" pitchFamily="34" charset="0"/>
                <a:cs typeface="Arial" pitchFamily="34" charset="0"/>
              </a:rPr>
              <a:t>una ola o serie de olas que se producen en una masa de agua al ser empujada violentamente por una fuerza que la desplaza verticalmente. Terremotos, volcanes, derrumbes costeros o subterráneos e incluso explosiones de gran magnitud pueden generar este fenómeno.</a:t>
            </a:r>
          </a:p>
          <a:p>
            <a:pPr marL="0" indent="0" algn="just">
              <a:buNone/>
            </a:pPr>
            <a:r>
              <a:rPr lang="es-MX" sz="3600" dirty="0" smtClean="0">
                <a:solidFill>
                  <a:schemeClr val="tx1"/>
                </a:solidFill>
                <a:latin typeface="Arial" pitchFamily="34" charset="0"/>
                <a:cs typeface="Arial" pitchFamily="34" charset="0"/>
              </a:rPr>
              <a:t>alcanzando velocidades de más de 800 kilómetros por hora.</a:t>
            </a:r>
            <a:endParaRPr lang="es-MX" sz="36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779912" y="6165304"/>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32</a:t>
            </a:fld>
            <a:endParaRPr lang="es-ES"/>
          </a:p>
        </p:txBody>
      </p:sp>
    </p:spTree>
    <p:extLst>
      <p:ext uri="{BB962C8B-B14F-4D97-AF65-F5344CB8AC3E}">
        <p14:creationId xmlns:p14="http://schemas.microsoft.com/office/powerpoint/2010/main" val="42412001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04664"/>
            <a:ext cx="8686800" cy="5675461"/>
          </a:xfrm>
        </p:spPr>
        <p:txBody>
          <a:bodyPr/>
          <a:lstStyle/>
          <a:p>
            <a:pPr marL="0" indent="0">
              <a:buNone/>
            </a:pPr>
            <a:r>
              <a:rPr lang="es-MX" dirty="0" smtClean="0"/>
              <a:t>Tsunami</a:t>
            </a:r>
            <a:endParaRPr lang="es-MX" dirty="0"/>
          </a:p>
        </p:txBody>
      </p:sp>
      <p:sp>
        <p:nvSpPr>
          <p:cNvPr id="4" name="3 Marcador de pie de página"/>
          <p:cNvSpPr>
            <a:spLocks noGrp="1"/>
          </p:cNvSpPr>
          <p:nvPr>
            <p:ph type="ftr" sz="quarter" idx="11"/>
          </p:nvPr>
        </p:nvSpPr>
        <p:spPr>
          <a:xfrm>
            <a:off x="3635896"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33</a:t>
            </a:fld>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00808"/>
            <a:ext cx="388843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700808"/>
            <a:ext cx="345638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8844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916832"/>
            <a:ext cx="7992888" cy="3600401"/>
          </a:xfrm>
        </p:spPr>
        <p:txBody>
          <a:bodyPr>
            <a:normAutofit/>
          </a:bodyPr>
          <a:lstStyle/>
          <a:p>
            <a:pPr marL="0" lvl="0" indent="0" algn="ctr">
              <a:buNone/>
            </a:pPr>
            <a:r>
              <a:rPr lang="es-ES" sz="5400" b="1" dirty="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DESASTRES NATURALES </a:t>
            </a: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HIDRO-</a:t>
            </a:r>
          </a:p>
          <a:p>
            <a:pPr marL="0" lvl="0" indent="0" algn="ct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METEOROLÓGICOS</a:t>
            </a:r>
            <a:endParaRPr lang="es-MX" sz="5400" dirty="0">
              <a:solidFill>
                <a:srgbClr val="4E3B30"/>
              </a:solidFill>
              <a:latin typeface="Arial" panose="020B0604020202020204" pitchFamily="34" charset="0"/>
              <a:cs typeface="Arial" panose="020B0604020202020204" pitchFamily="34" charset="0"/>
            </a:endParaRPr>
          </a:p>
          <a:p>
            <a:pPr marL="0" indent="0" algn="ctr">
              <a:buNone/>
            </a:pPr>
            <a:endParaRPr lang="es-MX" sz="5400"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a:xfrm>
            <a:off x="3131840"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34</a:t>
            </a:fld>
            <a:endParaRPr lang="es-ES"/>
          </a:p>
        </p:txBody>
      </p:sp>
    </p:spTree>
    <p:extLst>
      <p:ext uri="{BB962C8B-B14F-4D97-AF65-F5344CB8AC3E}">
        <p14:creationId xmlns:p14="http://schemas.microsoft.com/office/powerpoint/2010/main" val="19753986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HIDROMETEOROLÓGICOS</a:t>
            </a:r>
            <a:r>
              <a:rPr lang="es-MX" sz="3600" dirty="0" smtClean="0">
                <a:solidFill>
                  <a:schemeClr val="tx1"/>
                </a:solidFill>
                <a:latin typeface="Arial" pitchFamily="34" charset="0"/>
                <a:cs typeface="Arial" pitchFamily="34" charset="0"/>
              </a:rPr>
              <a:t>: </a:t>
            </a:r>
            <a:r>
              <a:rPr lang="es-ES" sz="3600" dirty="0">
                <a:solidFill>
                  <a:schemeClr val="tx1"/>
                </a:solidFill>
                <a:latin typeface="Arial" panose="020B0604020202020204" pitchFamily="34" charset="0"/>
                <a:cs typeface="Arial" panose="020B0604020202020204" pitchFamily="34" charset="0"/>
              </a:rPr>
              <a:t>Se consideran como una calamidad que se genera por la acción violenta de los agentes atmosféricos, tales como: huracanes, tormentas, inundaciones, heladas, sequías, ondas cálidas y gélidas, hipotermias, tornados, etc. (Ley General de Protección Civil, 2004</a:t>
            </a:r>
            <a:r>
              <a:rPr lang="es-ES" sz="3600" dirty="0" smtClean="0">
                <a:solidFill>
                  <a:schemeClr val="tx1"/>
                </a:solidFill>
                <a:latin typeface="Arial" panose="020B0604020202020204" pitchFamily="34" charset="0"/>
                <a:cs typeface="Arial" panose="020B0604020202020204" pitchFamily="34" charset="0"/>
              </a:rPr>
              <a:t>).</a:t>
            </a:r>
          </a:p>
          <a:p>
            <a:pPr marL="0" indent="0" algn="just">
              <a:buNone/>
            </a:pPr>
            <a:endParaRPr lang="es-MX" sz="3600" dirty="0">
              <a:latin typeface="Arial" pitchFamily="34" charset="0"/>
              <a:cs typeface="Arial" pitchFamily="34" charset="0"/>
            </a:endParaRPr>
          </a:p>
          <a:p>
            <a:pPr marL="0" indent="0">
              <a:buNone/>
            </a:pP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563888" y="6237312"/>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35</a:t>
            </a:fld>
            <a:endParaRPr lang="es-ES"/>
          </a:p>
        </p:txBody>
      </p:sp>
    </p:spTree>
    <p:extLst>
      <p:ext uri="{BB962C8B-B14F-4D97-AF65-F5344CB8AC3E}">
        <p14:creationId xmlns:p14="http://schemas.microsoft.com/office/powerpoint/2010/main" val="28864932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260648"/>
            <a:ext cx="8686800" cy="5819477"/>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Ciclones:</a:t>
            </a:r>
            <a:r>
              <a:rPr lang="es-MX" sz="3600" dirty="0" smtClean="0">
                <a:solidFill>
                  <a:schemeClr val="tx1"/>
                </a:solidFill>
                <a:latin typeface="Arial" pitchFamily="34" charset="0"/>
                <a:cs typeface="Arial" pitchFamily="34" charset="0"/>
              </a:rPr>
              <a:t> Es el viento circular provocado por el calentamiento de la superficie del mar en época de verano, la velocidad de sus vientos, alcanza los 300km/h.</a:t>
            </a:r>
            <a:endParaRPr lang="es-MX" sz="36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419872" y="6093296"/>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36</a:t>
            </a:fld>
            <a:endParaRPr lang="es-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2852936"/>
            <a:ext cx="3816424" cy="302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852936"/>
            <a:ext cx="3893443" cy="3028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29212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443664"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Tormentas:</a:t>
            </a:r>
            <a:r>
              <a:rPr lang="es-MX" sz="3600" dirty="0" smtClean="0">
                <a:solidFill>
                  <a:schemeClr val="tx1"/>
                </a:solidFill>
                <a:latin typeface="Arial" pitchFamily="34" charset="0"/>
                <a:cs typeface="Arial" pitchFamily="34" charset="0"/>
              </a:rPr>
              <a:t> Se producen en  las nubes llamadas </a:t>
            </a:r>
            <a:r>
              <a:rPr lang="es-MX" sz="3600" dirty="0" err="1" smtClean="0">
                <a:solidFill>
                  <a:schemeClr val="tx1"/>
                </a:solidFill>
                <a:latin typeface="Arial" pitchFamily="34" charset="0"/>
                <a:cs typeface="Arial" pitchFamily="34" charset="0"/>
              </a:rPr>
              <a:t>cumulonimbus</a:t>
            </a:r>
            <a:r>
              <a:rPr lang="es-MX" sz="3600" dirty="0" smtClean="0">
                <a:solidFill>
                  <a:schemeClr val="tx1"/>
                </a:solidFill>
                <a:latin typeface="Arial" pitchFamily="34" charset="0"/>
                <a:cs typeface="Arial" pitchFamily="34" charset="0"/>
              </a:rPr>
              <a:t>, los cuales se desarrollan en capas de aire de gran estabilidad, en latitudes medias y altas, estas nubes llegan a grandes alturas, donde la temperatura es inferior a la de congelación; así su parte superior está constituida por cristales de hielo o por una mezcla de cristales de hielo y pequeñas gotas de agua.</a:t>
            </a:r>
            <a:endParaRPr lang="es-MX" sz="36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491880" y="6237312"/>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37</a:t>
            </a:fld>
            <a:endParaRPr lang="es-ES"/>
          </a:p>
        </p:txBody>
      </p:sp>
    </p:spTree>
    <p:extLst>
      <p:ext uri="{BB962C8B-B14F-4D97-AF65-F5344CB8AC3E}">
        <p14:creationId xmlns:p14="http://schemas.microsoft.com/office/powerpoint/2010/main" val="35835014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548680"/>
            <a:ext cx="8686800" cy="5531445"/>
          </a:xfrm>
        </p:spPr>
        <p:txBody>
          <a:bodyPr>
            <a:normAutofit/>
          </a:bodyPr>
          <a:lstStyle/>
          <a:p>
            <a:pPr marL="0" indent="0">
              <a:buNone/>
            </a:pPr>
            <a:r>
              <a:rPr lang="es-MX" sz="3600" dirty="0" smtClean="0">
                <a:solidFill>
                  <a:schemeClr val="tx1"/>
                </a:solidFill>
                <a:latin typeface="Arial" pitchFamily="34" charset="0"/>
                <a:cs typeface="Arial" pitchFamily="34" charset="0"/>
              </a:rPr>
              <a:t>Tormentas eléctricas</a:t>
            </a:r>
            <a:endParaRPr lang="es-MX" sz="3600"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203848" y="6237312"/>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38</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916832"/>
            <a:ext cx="316835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916832"/>
            <a:ext cx="331236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41963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515672" cy="5603453"/>
          </a:xfrm>
        </p:spPr>
        <p:txBody>
          <a:bodyPr>
            <a:noAutofit/>
          </a:bodyPr>
          <a:lstStyle/>
          <a:p>
            <a:pPr marL="0" indent="0" algn="just">
              <a:buNone/>
            </a:pPr>
            <a:r>
              <a:rPr lang="es-MX" sz="3600" b="1" dirty="0" smtClean="0">
                <a:solidFill>
                  <a:schemeClr val="tx1"/>
                </a:solidFill>
                <a:latin typeface="Arial" pitchFamily="34" charset="0"/>
                <a:cs typeface="Arial" pitchFamily="34" charset="0"/>
              </a:rPr>
              <a:t>Inundaciones: </a:t>
            </a:r>
            <a:r>
              <a:rPr lang="es-MX" sz="3600" dirty="0" smtClean="0">
                <a:solidFill>
                  <a:schemeClr val="tx1"/>
                </a:solidFill>
                <a:latin typeface="Arial" pitchFamily="34" charset="0"/>
                <a:cs typeface="Arial" pitchFamily="34" charset="0"/>
              </a:rPr>
              <a:t>Es </a:t>
            </a:r>
            <a:r>
              <a:rPr lang="es-MX" sz="3600" dirty="0">
                <a:solidFill>
                  <a:schemeClr val="tx1"/>
                </a:solidFill>
                <a:latin typeface="Arial" pitchFamily="34" charset="0"/>
                <a:cs typeface="Arial" pitchFamily="34" charset="0"/>
              </a:rPr>
              <a:t>la ocupación por parte del agua de zonas o regiones que habitualmente se encuentran secas. Normalmente es consecuencia de la aportación inusual y más o menos repentina de una cantidad de agua superior a la que puede drenar el propio cauce del río, aunque no siempre es este el motivo. </a:t>
            </a:r>
          </a:p>
        </p:txBody>
      </p:sp>
      <p:sp>
        <p:nvSpPr>
          <p:cNvPr id="4" name="3 Marcador de pie de página"/>
          <p:cNvSpPr>
            <a:spLocks noGrp="1"/>
          </p:cNvSpPr>
          <p:nvPr>
            <p:ph type="ftr" sz="quarter" idx="11"/>
          </p:nvPr>
        </p:nvSpPr>
        <p:spPr>
          <a:xfrm>
            <a:off x="3923928" y="6165304"/>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39</a:t>
            </a:fld>
            <a:endParaRPr lang="es-ES"/>
          </a:p>
        </p:txBody>
      </p:sp>
    </p:spTree>
    <p:extLst>
      <p:ext uri="{BB962C8B-B14F-4D97-AF65-F5344CB8AC3E}">
        <p14:creationId xmlns:p14="http://schemas.microsoft.com/office/powerpoint/2010/main" val="1791623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988840"/>
            <a:ext cx="8075240" cy="3024336"/>
          </a:xfrm>
        </p:spPr>
        <p:txBody>
          <a:bodyPr>
            <a:normAutofit fontScale="92500" lnSpcReduction="20000"/>
          </a:bodyPr>
          <a:lstStyle/>
          <a:p>
            <a:pPr marL="0" indent="0" algn="just">
              <a:buNone/>
            </a:pPr>
            <a:r>
              <a:rPr lang="es-ES" sz="3900" dirty="0" smtClean="0">
                <a:latin typeface="Arial" pitchFamily="34" charset="0"/>
                <a:cs typeface="Arial" pitchFamily="34" charset="0"/>
              </a:rPr>
              <a:t>Estas </a:t>
            </a:r>
            <a:r>
              <a:rPr lang="es-ES" sz="3900" dirty="0">
                <a:latin typeface="Arial" pitchFamily="34" charset="0"/>
                <a:cs typeface="Arial" pitchFamily="34" charset="0"/>
              </a:rPr>
              <a:t>medidas de protección son necesarias en la educación de cualquier sociedad, para que actúen en forma ordenada, participativa y sistemática frente a cualquier contingencia.</a:t>
            </a:r>
            <a:endParaRPr lang="es-MX" sz="3900" dirty="0">
              <a:latin typeface="Arial" pitchFamily="34" charset="0"/>
              <a:cs typeface="Arial" pitchFamily="34" charset="0"/>
            </a:endParaRPr>
          </a:p>
          <a:p>
            <a:pPr marL="0" indent="0" algn="just">
              <a:buNone/>
            </a:pPr>
            <a:endParaRPr lang="es-ES" sz="9000" dirty="0" smtClean="0">
              <a:latin typeface="Arial" pitchFamily="34" charset="0"/>
              <a:cs typeface="Arial" pitchFamily="34" charset="0"/>
            </a:endParaRPr>
          </a:p>
          <a:p>
            <a:pPr algn="just">
              <a:buNone/>
            </a:pPr>
            <a:endParaRPr lang="es-ES" sz="4600" dirty="0" smtClean="0">
              <a:latin typeface="Arial" pitchFamily="34" charset="0"/>
              <a:cs typeface="Arial" pitchFamily="34" charset="0"/>
            </a:endParaRPr>
          </a:p>
          <a:p>
            <a:endParaRPr lang="es-ES" dirty="0"/>
          </a:p>
        </p:txBody>
      </p:sp>
      <p:sp>
        <p:nvSpPr>
          <p:cNvPr id="4" name="3 Marcador de pie de página"/>
          <p:cNvSpPr>
            <a:spLocks noGrp="1"/>
          </p:cNvSpPr>
          <p:nvPr>
            <p:ph type="ftr" sz="quarter" idx="11"/>
          </p:nvPr>
        </p:nvSpPr>
        <p:spPr>
          <a:xfrm>
            <a:off x="3059832" y="558924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a:t>
            </a:fld>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dirty="0" smtClean="0">
                <a:solidFill>
                  <a:schemeClr val="tx1"/>
                </a:solidFill>
                <a:latin typeface="Arial" pitchFamily="34" charset="0"/>
                <a:cs typeface="Arial" pitchFamily="34" charset="0"/>
              </a:rPr>
              <a:t>Las </a:t>
            </a:r>
            <a:r>
              <a:rPr lang="es-MX" sz="3600" dirty="0">
                <a:solidFill>
                  <a:schemeClr val="tx1"/>
                </a:solidFill>
                <a:latin typeface="Arial" pitchFamily="34" charset="0"/>
                <a:cs typeface="Arial" pitchFamily="34" charset="0"/>
              </a:rPr>
              <a:t>inundaciones se producen por diversas causas (o la combinación de éstas), pueden ser causas naturales como las lluvias, oleaje o deshielo o no naturales como la rotura de </a:t>
            </a:r>
            <a:r>
              <a:rPr lang="es-MX" sz="3600" dirty="0" smtClean="0">
                <a:solidFill>
                  <a:schemeClr val="tx1"/>
                </a:solidFill>
                <a:latin typeface="Arial" pitchFamily="34" charset="0"/>
                <a:cs typeface="Arial" pitchFamily="34" charset="0"/>
              </a:rPr>
              <a:t>presas.</a:t>
            </a:r>
            <a:endParaRPr lang="es-MX" sz="3600" dirty="0">
              <a:solidFill>
                <a:schemeClr val="tx1"/>
              </a:solidFill>
            </a:endParaRPr>
          </a:p>
        </p:txBody>
      </p:sp>
      <p:sp>
        <p:nvSpPr>
          <p:cNvPr id="4" name="3 Marcador de pie de página"/>
          <p:cNvSpPr>
            <a:spLocks noGrp="1"/>
          </p:cNvSpPr>
          <p:nvPr>
            <p:ph type="ftr" sz="quarter" idx="11"/>
          </p:nvPr>
        </p:nvSpPr>
        <p:spPr>
          <a:xfrm>
            <a:off x="3432994"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40</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12976"/>
            <a:ext cx="347662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212976"/>
            <a:ext cx="36004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667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Heladas:</a:t>
            </a:r>
            <a:r>
              <a:rPr lang="es-MX" sz="3600" dirty="0" smtClean="0">
                <a:solidFill>
                  <a:schemeClr val="tx1"/>
                </a:solidFill>
                <a:latin typeface="Arial" pitchFamily="34" charset="0"/>
                <a:cs typeface="Arial" pitchFamily="34" charset="0"/>
              </a:rPr>
              <a:t> Ocurre </a:t>
            </a:r>
            <a:r>
              <a:rPr lang="es-MX" sz="3600" dirty="0">
                <a:solidFill>
                  <a:schemeClr val="tx1"/>
                </a:solidFill>
                <a:latin typeface="Arial" pitchFamily="34" charset="0"/>
                <a:cs typeface="Arial" pitchFamily="34" charset="0"/>
              </a:rPr>
              <a:t>cuando la temperatura del aire cercano a la superficie del terreno disminuye a 0°C o menos, durante un lapso mayor a ocho horas.</a:t>
            </a:r>
          </a:p>
        </p:txBody>
      </p:sp>
      <p:sp>
        <p:nvSpPr>
          <p:cNvPr id="4" name="3 Marcador de pie de página"/>
          <p:cNvSpPr>
            <a:spLocks noGrp="1"/>
          </p:cNvSpPr>
          <p:nvPr>
            <p:ph type="ftr" sz="quarter" idx="11"/>
          </p:nvPr>
        </p:nvSpPr>
        <p:spPr>
          <a:xfrm>
            <a:off x="3491880" y="6309320"/>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41</a:t>
            </a:fld>
            <a:endParaRPr lang="es-E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2924944"/>
            <a:ext cx="403244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852936"/>
            <a:ext cx="324036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07861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Hipotermias:</a:t>
            </a:r>
            <a:r>
              <a:rPr lang="es-MX" sz="3600" dirty="0">
                <a:solidFill>
                  <a:schemeClr val="tx1"/>
                </a:solidFill>
                <a:latin typeface="Arial" pitchFamily="34" charset="0"/>
                <a:cs typeface="Arial" pitchFamily="34" charset="0"/>
              </a:rPr>
              <a:t> </a:t>
            </a:r>
            <a:r>
              <a:rPr lang="es-MX" sz="3600" dirty="0" smtClean="0">
                <a:solidFill>
                  <a:schemeClr val="tx1"/>
                </a:solidFill>
                <a:latin typeface="Arial" pitchFamily="34" charset="0"/>
                <a:cs typeface="Arial" pitchFamily="34" charset="0"/>
              </a:rPr>
              <a:t>Es </a:t>
            </a:r>
            <a:r>
              <a:rPr lang="es-MX" sz="3600" dirty="0">
                <a:solidFill>
                  <a:schemeClr val="tx1"/>
                </a:solidFill>
                <a:latin typeface="Arial" pitchFamily="34" charset="0"/>
                <a:cs typeface="Arial" pitchFamily="34" charset="0"/>
              </a:rPr>
              <a:t>el descenso de la temperatura corporal por debajo de los 35ºC, momento en el cual los mecanismos compensadores del organismo para mantener la temperatura del cuerpo comienzan a fallar. </a:t>
            </a:r>
          </a:p>
        </p:txBody>
      </p:sp>
      <p:sp>
        <p:nvSpPr>
          <p:cNvPr id="4" name="3 Marcador de pie de página"/>
          <p:cNvSpPr>
            <a:spLocks noGrp="1"/>
          </p:cNvSpPr>
          <p:nvPr>
            <p:ph type="ftr" sz="quarter" idx="11"/>
          </p:nvPr>
        </p:nvSpPr>
        <p:spPr>
          <a:xfrm>
            <a:off x="3563888" y="6165304"/>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42</a:t>
            </a:fld>
            <a:endParaRPr lang="es-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861048"/>
            <a:ext cx="3600400"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861048"/>
            <a:ext cx="3600400"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6681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515672" cy="5603453"/>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Tornados:</a:t>
            </a:r>
            <a:r>
              <a:rPr lang="es-MX" sz="3600" dirty="0">
                <a:solidFill>
                  <a:schemeClr val="tx1"/>
                </a:solidFill>
                <a:latin typeface="Arial" pitchFamily="34" charset="0"/>
                <a:cs typeface="Arial" pitchFamily="34" charset="0"/>
              </a:rPr>
              <a:t> S</a:t>
            </a:r>
            <a:r>
              <a:rPr lang="es-MX" sz="3600" dirty="0" smtClean="0">
                <a:solidFill>
                  <a:schemeClr val="tx1"/>
                </a:solidFill>
                <a:latin typeface="Arial" pitchFamily="34" charset="0"/>
                <a:cs typeface="Arial" pitchFamily="34" charset="0"/>
              </a:rPr>
              <a:t>on </a:t>
            </a:r>
            <a:r>
              <a:rPr lang="es-MX" sz="3600" dirty="0">
                <a:solidFill>
                  <a:schemeClr val="tx1"/>
                </a:solidFill>
                <a:latin typeface="Arial" pitchFamily="34" charset="0"/>
                <a:cs typeface="Arial" pitchFamily="34" charset="0"/>
              </a:rPr>
              <a:t>una nube giratoria con forma de embudo que se extiende desde la tormenta eléctrica hasta el suelo y tiene vientos arremolinados que pueden alcanzar 300 millas (algo más de 480 km) por hora. </a:t>
            </a:r>
            <a:endParaRPr lang="es-MX" sz="3600" dirty="0" smtClean="0">
              <a:solidFill>
                <a:schemeClr val="tx1"/>
              </a:solidFill>
              <a:latin typeface="Arial" pitchFamily="34" charset="0"/>
              <a:cs typeface="Arial" pitchFamily="34" charset="0"/>
            </a:endParaRPr>
          </a:p>
          <a:p>
            <a:pPr marL="0" indent="0" algn="just">
              <a:buNone/>
            </a:pPr>
            <a:r>
              <a:rPr lang="es-MX" sz="3600" dirty="0">
                <a:solidFill>
                  <a:schemeClr val="tx1"/>
                </a:solidFill>
                <a:latin typeface="Arial" pitchFamily="34" charset="0"/>
                <a:cs typeface="Arial" pitchFamily="34" charset="0"/>
              </a:rPr>
              <a:t>El daño que deja a su paso puede exceder 1 milla (1,6 km) de ancho y 50 millas (algo más de 80 km) de largo.</a:t>
            </a:r>
          </a:p>
        </p:txBody>
      </p:sp>
      <p:sp>
        <p:nvSpPr>
          <p:cNvPr id="4" name="3 Marcador de pie de página"/>
          <p:cNvSpPr>
            <a:spLocks noGrp="1"/>
          </p:cNvSpPr>
          <p:nvPr>
            <p:ph type="ftr" sz="quarter" idx="11"/>
          </p:nvPr>
        </p:nvSpPr>
        <p:spPr>
          <a:xfrm>
            <a:off x="3635896" y="6309320"/>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43</a:t>
            </a:fld>
            <a:endParaRPr lang="es-ES"/>
          </a:p>
        </p:txBody>
      </p:sp>
    </p:spTree>
    <p:extLst>
      <p:ext uri="{BB962C8B-B14F-4D97-AF65-F5344CB8AC3E}">
        <p14:creationId xmlns:p14="http://schemas.microsoft.com/office/powerpoint/2010/main" val="42132523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lstStyle/>
          <a:p>
            <a:pPr marL="0" indent="0" algn="just">
              <a:buNone/>
            </a:pPr>
            <a:r>
              <a:rPr lang="es-MX" sz="3600" dirty="0" smtClean="0">
                <a:solidFill>
                  <a:schemeClr val="tx1"/>
                </a:solidFill>
                <a:latin typeface="Arial" pitchFamily="34" charset="0"/>
                <a:cs typeface="Arial" pitchFamily="34" charset="0"/>
              </a:rPr>
              <a:t>Todos </a:t>
            </a:r>
            <a:r>
              <a:rPr lang="es-MX" sz="3600" dirty="0">
                <a:solidFill>
                  <a:schemeClr val="tx1"/>
                </a:solidFill>
                <a:latin typeface="Arial" pitchFamily="34" charset="0"/>
                <a:cs typeface="Arial" pitchFamily="34" charset="0"/>
              </a:rPr>
              <a:t>los estados tienen cierto riesgo de tornados. Algunos tornados son claramente visibles, mientras que otros no son claros debido a la lluvia o a nubes bajas</a:t>
            </a:r>
            <a:r>
              <a:rPr lang="es-MX" sz="3600" dirty="0" smtClean="0">
                <a:solidFill>
                  <a:schemeClr val="tx1"/>
                </a:solidFill>
                <a:latin typeface="Arial" pitchFamily="34" charset="0"/>
                <a:cs typeface="Arial" pitchFamily="34" charset="0"/>
              </a:rPr>
              <a:t>.</a:t>
            </a:r>
            <a:endParaRPr lang="es-MX" sz="3600" dirty="0">
              <a:solidFill>
                <a:schemeClr val="tx1"/>
              </a:solidFill>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707904"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44</a:t>
            </a:fld>
            <a:endParaRPr lang="es-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645024"/>
            <a:ext cx="3396605"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645024"/>
            <a:ext cx="345638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9701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1628800"/>
            <a:ext cx="7875984" cy="3960440"/>
          </a:xfrm>
        </p:spPr>
        <p:txBody>
          <a:bodyPr/>
          <a:lstStyle/>
          <a:p>
            <a:pPr marL="0" lvl="0" indent="0" algn="ctr">
              <a:buClr>
                <a:srgbClr val="F0A22E"/>
              </a:buCl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DESASTRES HUMANOS</a:t>
            </a:r>
          </a:p>
          <a:p>
            <a:pPr marL="0" lvl="0" indent="0" algn="ctr">
              <a:buClr>
                <a:srgbClr val="F0A22E"/>
              </a:buCl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QUÍMICOS</a:t>
            </a:r>
            <a:endParaRPr lang="es-MX" sz="5400" dirty="0">
              <a:solidFill>
                <a:srgbClr val="4E3B30"/>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3995936"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45</a:t>
            </a:fld>
            <a:endParaRPr lang="es-ES"/>
          </a:p>
        </p:txBody>
      </p:sp>
    </p:spTree>
    <p:extLst>
      <p:ext uri="{BB962C8B-B14F-4D97-AF65-F5344CB8AC3E}">
        <p14:creationId xmlns:p14="http://schemas.microsoft.com/office/powerpoint/2010/main" val="24881489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lstStyle/>
          <a:p>
            <a:pPr marL="0" lvl="0" indent="0" algn="just">
              <a:buClrTx/>
              <a:buSzTx/>
              <a:buNone/>
            </a:pPr>
            <a:r>
              <a:rPr lang="es-ES" sz="3600" b="1" dirty="0" smtClean="0">
                <a:solidFill>
                  <a:prstClr val="black"/>
                </a:solidFill>
                <a:latin typeface="Arial" panose="020B0604020202020204" pitchFamily="34" charset="0"/>
                <a:cs typeface="Arial" panose="020B0604020202020204" pitchFamily="34" charset="0"/>
              </a:rPr>
              <a:t>QUÍMICOS:</a:t>
            </a:r>
            <a:r>
              <a:rPr lang="es-ES" sz="3600" dirty="0" smtClean="0">
                <a:solidFill>
                  <a:prstClr val="black"/>
                </a:solidFill>
                <a:latin typeface="Arial" panose="020B0604020202020204" pitchFamily="34" charset="0"/>
                <a:cs typeface="Arial" panose="020B0604020202020204" pitchFamily="34" charset="0"/>
              </a:rPr>
              <a:t> </a:t>
            </a:r>
            <a:r>
              <a:rPr lang="es-ES" sz="3600" dirty="0">
                <a:solidFill>
                  <a:prstClr val="black"/>
                </a:solidFill>
                <a:latin typeface="Arial" panose="020B0604020202020204" pitchFamily="34" charset="0"/>
                <a:cs typeface="Arial" panose="020B0604020202020204" pitchFamily="34" charset="0"/>
              </a:rPr>
              <a:t>S</a:t>
            </a:r>
            <a:r>
              <a:rPr lang="es-MX" sz="3600" dirty="0" err="1" smtClean="0">
                <a:solidFill>
                  <a:prstClr val="black"/>
                </a:solidFill>
                <a:latin typeface="Arial" panose="020B0604020202020204" pitchFamily="34" charset="0"/>
                <a:cs typeface="Arial" panose="020B0604020202020204" pitchFamily="34" charset="0"/>
              </a:rPr>
              <a:t>on</a:t>
            </a:r>
            <a:r>
              <a:rPr lang="es-MX" sz="3600" dirty="0" smtClean="0">
                <a:solidFill>
                  <a:prstClr val="black"/>
                </a:solidFill>
                <a:latin typeface="Arial" panose="020B0604020202020204" pitchFamily="34" charset="0"/>
                <a:cs typeface="Arial" panose="020B0604020202020204" pitchFamily="34" charset="0"/>
              </a:rPr>
              <a:t> </a:t>
            </a:r>
            <a:r>
              <a:rPr lang="es-MX" sz="3600" dirty="0">
                <a:solidFill>
                  <a:prstClr val="black"/>
                </a:solidFill>
                <a:latin typeface="Arial" panose="020B0604020202020204" pitchFamily="34" charset="0"/>
                <a:cs typeface="Arial" panose="020B0604020202020204" pitchFamily="34" charset="0"/>
              </a:rPr>
              <a:t>eventos dramáticos como fuga de gases o aguas tóxicas de una industria, que producen intoxicación aguda en las poblaciones afectadas por los  agentes contaminantes</a:t>
            </a:r>
            <a:r>
              <a:rPr lang="es-MX" sz="3600" dirty="0">
                <a:solidFill>
                  <a:prstClr val="black"/>
                </a:solidFill>
                <a:latin typeface="Calibri"/>
              </a:rPr>
              <a:t>. </a:t>
            </a:r>
          </a:p>
          <a:p>
            <a:pPr marL="0" indent="0">
              <a:buNone/>
            </a:pPr>
            <a:endParaRPr lang="es-MX" dirty="0"/>
          </a:p>
        </p:txBody>
      </p:sp>
      <p:sp>
        <p:nvSpPr>
          <p:cNvPr id="4" name="3 Marcador de pie de página"/>
          <p:cNvSpPr>
            <a:spLocks noGrp="1"/>
          </p:cNvSpPr>
          <p:nvPr>
            <p:ph type="ftr" sz="quarter" idx="11"/>
          </p:nvPr>
        </p:nvSpPr>
        <p:spPr>
          <a:xfrm>
            <a:off x="3923928" y="6165304"/>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46</a:t>
            </a:fld>
            <a:endParaRPr lang="es-E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3284984"/>
            <a:ext cx="4680519"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356992"/>
            <a:ext cx="331236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6393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548680"/>
            <a:ext cx="8686800" cy="5531445"/>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Incendio:</a:t>
            </a:r>
            <a:r>
              <a:rPr lang="es-MX" sz="3600" dirty="0" smtClean="0">
                <a:solidFill>
                  <a:schemeClr val="tx1"/>
                </a:solidFill>
                <a:latin typeface="Arial" pitchFamily="34" charset="0"/>
                <a:cs typeface="Arial" pitchFamily="34" charset="0"/>
              </a:rPr>
              <a:t> Es </a:t>
            </a:r>
            <a:r>
              <a:rPr lang="es-MX" sz="3600" dirty="0">
                <a:solidFill>
                  <a:schemeClr val="tx1"/>
                </a:solidFill>
                <a:latin typeface="Arial" pitchFamily="34" charset="0"/>
                <a:cs typeface="Arial" pitchFamily="34" charset="0"/>
              </a:rPr>
              <a:t>un fuego de grandes proporciones que se desarrolla sin control, el cual puede presentarse de manera instantánea o gradual, pudiendo provocar daños materiales, interrupción de los procesos de producción, pérdida de vidas humanas y afectación al ambiente.</a:t>
            </a:r>
          </a:p>
        </p:txBody>
      </p:sp>
      <p:sp>
        <p:nvSpPr>
          <p:cNvPr id="4" name="3 Marcador de pie de página"/>
          <p:cNvSpPr>
            <a:spLocks noGrp="1"/>
          </p:cNvSpPr>
          <p:nvPr>
            <p:ph type="ftr" sz="quarter" idx="11"/>
          </p:nvPr>
        </p:nvSpPr>
        <p:spPr>
          <a:xfrm>
            <a:off x="4067944" y="6237312"/>
            <a:ext cx="2895600" cy="288032"/>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47</a:t>
            </a:fld>
            <a:endParaRPr lang="es-ES"/>
          </a:p>
        </p:txBody>
      </p:sp>
    </p:spTree>
    <p:extLst>
      <p:ext uri="{BB962C8B-B14F-4D97-AF65-F5344CB8AC3E}">
        <p14:creationId xmlns:p14="http://schemas.microsoft.com/office/powerpoint/2010/main" val="13544903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buNone/>
            </a:pPr>
            <a:r>
              <a:rPr lang="es-MX" sz="3600" b="1" dirty="0" smtClean="0">
                <a:solidFill>
                  <a:schemeClr val="tx1"/>
                </a:solidFill>
                <a:latin typeface="Arial" pitchFamily="34" charset="0"/>
                <a:cs typeface="Arial" pitchFamily="34" charset="0"/>
              </a:rPr>
              <a:t>Incendios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4067944" y="6237312"/>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48</a:t>
            </a:fld>
            <a:endParaRPr lang="es-E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72816"/>
            <a:ext cx="4032448"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772816"/>
            <a:ext cx="396044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1426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980728"/>
            <a:ext cx="8686800" cy="5099397"/>
          </a:xfrm>
        </p:spPr>
        <p:txBody>
          <a:bodyPr/>
          <a:lstStyle/>
          <a:p>
            <a:pPr marL="0" indent="0" algn="just">
              <a:buNone/>
            </a:pPr>
            <a:r>
              <a:rPr lang="es-MX" sz="3600" b="1" dirty="0" smtClean="0">
                <a:solidFill>
                  <a:schemeClr val="tx1"/>
                </a:solidFill>
                <a:latin typeface="Arial" pitchFamily="34" charset="0"/>
                <a:cs typeface="Arial" pitchFamily="34" charset="0"/>
              </a:rPr>
              <a:t>Explosión</a:t>
            </a:r>
            <a:r>
              <a:rPr lang="es-MX" b="1" dirty="0" smtClean="0">
                <a:solidFill>
                  <a:schemeClr val="tx1"/>
                </a:solidFill>
                <a:latin typeface="Arial" pitchFamily="34" charset="0"/>
                <a:cs typeface="Arial" pitchFamily="34" charset="0"/>
              </a:rPr>
              <a:t>:</a:t>
            </a:r>
            <a:r>
              <a:rPr lang="es-MX" dirty="0">
                <a:solidFill>
                  <a:schemeClr val="tx1"/>
                </a:solidFill>
              </a:rPr>
              <a:t> </a:t>
            </a:r>
            <a:r>
              <a:rPr lang="es-MX" sz="3600" dirty="0" smtClean="0">
                <a:solidFill>
                  <a:schemeClr val="tx1"/>
                </a:solidFill>
                <a:latin typeface="Arial" pitchFamily="34" charset="0"/>
                <a:cs typeface="Arial" pitchFamily="34" charset="0"/>
              </a:rPr>
              <a:t>Es </a:t>
            </a:r>
            <a:r>
              <a:rPr lang="es-MX" sz="3600" dirty="0">
                <a:solidFill>
                  <a:schemeClr val="tx1"/>
                </a:solidFill>
                <a:latin typeface="Arial" pitchFamily="34" charset="0"/>
                <a:cs typeface="Arial" pitchFamily="34" charset="0"/>
              </a:rPr>
              <a:t>la liberación simultánea, repentina y por lo general, violenta de </a:t>
            </a:r>
            <a:r>
              <a:rPr lang="es-MX" sz="3600" dirty="0" smtClean="0">
                <a:solidFill>
                  <a:schemeClr val="tx1"/>
                </a:solidFill>
                <a:latin typeface="Arial" pitchFamily="34" charset="0"/>
                <a:cs typeface="Arial" pitchFamily="34" charset="0"/>
              </a:rPr>
              <a:t>energía calórica, lumínica y sonora.</a:t>
            </a:r>
          </a:p>
          <a:p>
            <a:pPr marL="0" indent="0" algn="just">
              <a:buNone/>
            </a:pPr>
            <a:r>
              <a:rPr lang="es-MX" sz="3600" dirty="0" smtClean="0">
                <a:solidFill>
                  <a:schemeClr val="tx1"/>
                </a:solidFill>
                <a:latin typeface="Arial" pitchFamily="34" charset="0"/>
                <a:cs typeface="Arial" pitchFamily="34" charset="0"/>
              </a:rPr>
              <a:t>Usualmente </a:t>
            </a:r>
            <a:r>
              <a:rPr lang="es-MX" sz="3600" dirty="0">
                <a:solidFill>
                  <a:schemeClr val="tx1"/>
                </a:solidFill>
                <a:latin typeface="Arial" pitchFamily="34" charset="0"/>
                <a:cs typeface="Arial" pitchFamily="34" charset="0"/>
              </a:rPr>
              <a:t>las explosiones se </a:t>
            </a:r>
            <a:r>
              <a:rPr lang="es-MX" sz="3600" dirty="0" smtClean="0">
                <a:solidFill>
                  <a:schemeClr val="tx1"/>
                </a:solidFill>
                <a:latin typeface="Arial" pitchFamily="34" charset="0"/>
                <a:cs typeface="Arial" pitchFamily="34" charset="0"/>
              </a:rPr>
              <a:t>producen </a:t>
            </a:r>
            <a:r>
              <a:rPr lang="es-MX" sz="3600" dirty="0">
                <a:solidFill>
                  <a:schemeClr val="tx1"/>
                </a:solidFill>
                <a:latin typeface="Arial" pitchFamily="34" charset="0"/>
                <a:cs typeface="Arial" pitchFamily="34" charset="0"/>
              </a:rPr>
              <a:t>asociadas a actividades humanas, y resultan más infrecuentes las explosiones de origen natural o no intencionadas.</a:t>
            </a:r>
          </a:p>
        </p:txBody>
      </p:sp>
      <p:sp>
        <p:nvSpPr>
          <p:cNvPr id="4" name="3 Marcador de pie de página"/>
          <p:cNvSpPr>
            <a:spLocks noGrp="1"/>
          </p:cNvSpPr>
          <p:nvPr>
            <p:ph type="ftr" sz="quarter" idx="11"/>
          </p:nvPr>
        </p:nvSpPr>
        <p:spPr>
          <a:xfrm>
            <a:off x="3563888" y="6165304"/>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49</a:t>
            </a:fld>
            <a:endParaRPr lang="es-ES"/>
          </a:p>
        </p:txBody>
      </p:sp>
    </p:spTree>
    <p:extLst>
      <p:ext uri="{BB962C8B-B14F-4D97-AF65-F5344CB8AC3E}">
        <p14:creationId xmlns:p14="http://schemas.microsoft.com/office/powerpoint/2010/main" val="2686993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lstStyle/>
          <a:p>
            <a:pPr marL="0" indent="0" algn="just">
              <a:buNone/>
            </a:pPr>
            <a:r>
              <a:rPr lang="es-ES" sz="3600" dirty="0" smtClean="0">
                <a:latin typeface="Arial" pitchFamily="34" charset="0"/>
                <a:cs typeface="Arial" pitchFamily="34" charset="0"/>
              </a:rPr>
              <a:t>La </a:t>
            </a:r>
            <a:r>
              <a:rPr lang="es-ES" sz="3600" dirty="0">
                <a:latin typeface="Arial" pitchFamily="34" charset="0"/>
                <a:cs typeface="Arial" pitchFamily="34" charset="0"/>
              </a:rPr>
              <a:t>protección civil es una función que debe ser promovida por el estado, la sociedad y por diversos profesionales que transmitan por medio de determinadas acciones y de ser posible de  un conocimiento científico la reducción de los efectos destructivos de los desastres.</a:t>
            </a:r>
            <a:endParaRPr lang="es-MX" sz="3600" dirty="0">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131840"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a:t>
            </a:fld>
            <a:endParaRPr lang="es-ES"/>
          </a:p>
        </p:txBody>
      </p:sp>
    </p:spTree>
    <p:extLst>
      <p:ext uri="{BB962C8B-B14F-4D97-AF65-F5344CB8AC3E}">
        <p14:creationId xmlns:p14="http://schemas.microsoft.com/office/powerpoint/2010/main" val="10681461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548680"/>
            <a:ext cx="8686800" cy="5531445"/>
          </a:xfrm>
        </p:spPr>
        <p:txBody>
          <a:bodyPr>
            <a:normAutofit/>
          </a:bodyPr>
          <a:lstStyle/>
          <a:p>
            <a:pPr marL="0" indent="0">
              <a:buNone/>
            </a:pPr>
            <a:r>
              <a:rPr lang="es-MX" sz="3600" b="1" dirty="0" smtClean="0">
                <a:solidFill>
                  <a:schemeClr val="tx1"/>
                </a:solidFill>
                <a:latin typeface="Arial" pitchFamily="34" charset="0"/>
                <a:cs typeface="Arial" pitchFamily="34" charset="0"/>
              </a:rPr>
              <a:t>Explosiones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707904" y="6237312"/>
            <a:ext cx="2895600" cy="432941"/>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50</a:t>
            </a:fld>
            <a:endParaRPr lang="es-E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424847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628800"/>
            <a:ext cx="3744416"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29712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buNone/>
            </a:pPr>
            <a:r>
              <a:rPr lang="es-MX" sz="3600" b="1" dirty="0" smtClean="0">
                <a:solidFill>
                  <a:schemeClr val="tx1"/>
                </a:solidFill>
                <a:latin typeface="Arial" pitchFamily="34" charset="0"/>
                <a:cs typeface="Arial" pitchFamily="34" charset="0"/>
              </a:rPr>
              <a:t>Derrames: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635896" y="6165304"/>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51</a:t>
            </a:fld>
            <a:endParaRPr lang="es-ES"/>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311" y="1145121"/>
            <a:ext cx="3143250" cy="2526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328" y="1145121"/>
            <a:ext cx="3528392" cy="2526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3861048"/>
            <a:ext cx="3273102"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3276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1556792"/>
            <a:ext cx="7272808" cy="4451325"/>
          </a:xfrm>
        </p:spPr>
        <p:txBody>
          <a:bodyPr/>
          <a:lstStyle/>
          <a:p>
            <a:pPr marL="0" lvl="0" indent="0" algn="ctr">
              <a:buClr>
                <a:srgbClr val="F0A22E"/>
              </a:buClr>
              <a:buNone/>
            </a:pPr>
            <a:r>
              <a:rPr lang="es-ES" sz="5400" b="1" dirty="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DESASTRES HUMANOS</a:t>
            </a:r>
          </a:p>
          <a:p>
            <a:pPr marL="0" lvl="0" indent="0" algn="ctr">
              <a:buClr>
                <a:srgbClr val="F0A22E"/>
              </a:buCl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SANITARIOS</a:t>
            </a:r>
            <a:endParaRPr lang="es-MX" sz="5400" dirty="0">
              <a:solidFill>
                <a:srgbClr val="4E3B30"/>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4355976"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52</a:t>
            </a:fld>
            <a:endParaRPr lang="es-ES"/>
          </a:p>
        </p:txBody>
      </p:sp>
    </p:spTree>
    <p:extLst>
      <p:ext uri="{BB962C8B-B14F-4D97-AF65-F5344CB8AC3E}">
        <p14:creationId xmlns:p14="http://schemas.microsoft.com/office/powerpoint/2010/main" val="5379621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04664"/>
            <a:ext cx="8686800" cy="5675461"/>
          </a:xfrm>
        </p:spPr>
        <p:txBody>
          <a:bodyPr/>
          <a:lstStyle/>
          <a:p>
            <a:pPr marL="0" lvl="0" indent="0" algn="just">
              <a:buClrTx/>
              <a:buSzTx/>
              <a:buNone/>
            </a:pPr>
            <a:r>
              <a:rPr lang="es-MX" sz="3600" dirty="0">
                <a:solidFill>
                  <a:prstClr val="black"/>
                </a:solidFill>
                <a:latin typeface="Arial" panose="020B0604020202020204" pitchFamily="34" charset="0"/>
                <a:cs typeface="Arial" panose="020B0604020202020204" pitchFamily="34" charset="0"/>
              </a:rPr>
              <a:t>Estos fenómenos se encuentran estrechamente ligados al crecimiento de la población e industria y pueden ser: plagas, epidemias y desertificación (transformación de una región en desierto).</a:t>
            </a:r>
          </a:p>
          <a:p>
            <a:pPr marL="0" indent="0">
              <a:buNone/>
            </a:pPr>
            <a:endParaRPr lang="es-MX" dirty="0"/>
          </a:p>
        </p:txBody>
      </p:sp>
      <p:sp>
        <p:nvSpPr>
          <p:cNvPr id="4" name="3 Marcador de pie de página"/>
          <p:cNvSpPr>
            <a:spLocks noGrp="1"/>
          </p:cNvSpPr>
          <p:nvPr>
            <p:ph type="ftr" sz="quarter" idx="11"/>
          </p:nvPr>
        </p:nvSpPr>
        <p:spPr>
          <a:xfrm>
            <a:off x="3635896" y="6093296"/>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53</a:t>
            </a:fld>
            <a:endParaRPr lang="es-E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356992"/>
            <a:ext cx="4535487" cy="2661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57130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Plagas:</a:t>
            </a:r>
            <a:r>
              <a:rPr lang="es-MX" sz="3600" dirty="0" smtClean="0">
                <a:solidFill>
                  <a:schemeClr val="tx1"/>
                </a:solidFill>
                <a:latin typeface="Arial" pitchFamily="34" charset="0"/>
                <a:cs typeface="Arial" pitchFamily="34" charset="0"/>
              </a:rPr>
              <a:t> Es el crecimiento repentino de una población animal, la cual puede causar daños al ser humano.</a:t>
            </a:r>
          </a:p>
          <a:p>
            <a:pPr marL="0" indent="0">
              <a:buNone/>
            </a:pPr>
            <a:endParaRPr lang="es-MX" sz="3600" dirty="0">
              <a:latin typeface="Arial" pitchFamily="34" charset="0"/>
              <a:cs typeface="Arial" pitchFamily="34" charset="0"/>
            </a:endParaRPr>
          </a:p>
          <a:p>
            <a:pPr marL="0" indent="0">
              <a:buNone/>
            </a:pPr>
            <a:endParaRPr lang="es-MX" sz="3600" dirty="0" smtClean="0">
              <a:latin typeface="Arial" pitchFamily="34" charset="0"/>
              <a:cs typeface="Arial" pitchFamily="34" charset="0"/>
            </a:endParaRPr>
          </a:p>
          <a:p>
            <a:pPr marL="0" indent="0">
              <a:buNone/>
            </a:pPr>
            <a:endParaRPr lang="es-MX" sz="3600" dirty="0">
              <a:latin typeface="Arial" pitchFamily="34" charset="0"/>
              <a:cs typeface="Arial" pitchFamily="34" charset="0"/>
            </a:endParaRPr>
          </a:p>
          <a:p>
            <a:pPr marL="0" indent="0">
              <a:buNone/>
            </a:pPr>
            <a:endParaRPr lang="es-MX" sz="3600" dirty="0" smtClean="0">
              <a:latin typeface="Arial" pitchFamily="34" charset="0"/>
              <a:cs typeface="Arial" pitchFamily="34" charset="0"/>
            </a:endParaRPr>
          </a:p>
          <a:p>
            <a:pPr marL="0" indent="0">
              <a:buNone/>
            </a:pP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4139952" y="6093296"/>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54</a:t>
            </a:fld>
            <a:endParaRPr lang="es-E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348880"/>
            <a:ext cx="3672408"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348880"/>
            <a:ext cx="3956298"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44683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Epidemias:</a:t>
            </a:r>
            <a:r>
              <a:rPr lang="es-MX" sz="3600" b="1" dirty="0" smtClean="0">
                <a:latin typeface="Arial" pitchFamily="34" charset="0"/>
                <a:cs typeface="Arial" pitchFamily="34" charset="0"/>
              </a:rPr>
              <a:t> </a:t>
            </a:r>
            <a:r>
              <a:rPr lang="es-MX" sz="3600" dirty="0" smtClean="0">
                <a:solidFill>
                  <a:schemeClr val="tx1"/>
                </a:solidFill>
                <a:latin typeface="Arial" pitchFamily="34" charset="0"/>
                <a:cs typeface="Arial" pitchFamily="34" charset="0"/>
              </a:rPr>
              <a:t>Es el brote rápido y repentino de enfermedades que afectan a un número de personas.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563888" y="6165304"/>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55</a:t>
            </a:fld>
            <a:endParaRPr lang="es-E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492896"/>
            <a:ext cx="374441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492896"/>
            <a:ext cx="374441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45103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988840"/>
            <a:ext cx="8352928" cy="4091285"/>
          </a:xfrm>
        </p:spPr>
        <p:txBody>
          <a:bodyPr/>
          <a:lstStyle/>
          <a:p>
            <a:pPr marL="0" lvl="0" indent="0" algn="ctr">
              <a:buClr>
                <a:srgbClr val="F0A22E"/>
              </a:buClr>
              <a:buNone/>
            </a:pPr>
            <a:r>
              <a:rPr lang="es-ES" sz="5400" b="1" dirty="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DESASTRES HUMANOS</a:t>
            </a:r>
          </a:p>
          <a:p>
            <a:pPr marL="0" lvl="0" indent="0" algn="ctr">
              <a:buClr>
                <a:srgbClr val="F0A22E"/>
              </a:buClr>
              <a:buNone/>
            </a:pPr>
            <a:r>
              <a:rPr lang="es-ES" sz="5400" b="1" dirty="0" smtClean="0">
                <a:ln w="10541" cmpd="sng">
                  <a:solidFill>
                    <a:srgbClr val="F0A22E">
                      <a:shade val="88000"/>
                      <a:satMod val="110000"/>
                    </a:srgbClr>
                  </a:solidFill>
                  <a:prstDash val="solid"/>
                </a:ln>
                <a:gradFill>
                  <a:gsLst>
                    <a:gs pos="0">
                      <a:srgbClr val="F0A22E">
                        <a:tint val="40000"/>
                        <a:satMod val="250000"/>
                      </a:srgbClr>
                    </a:gs>
                    <a:gs pos="9000">
                      <a:srgbClr val="F0A22E">
                        <a:tint val="52000"/>
                        <a:satMod val="300000"/>
                      </a:srgbClr>
                    </a:gs>
                    <a:gs pos="50000">
                      <a:srgbClr val="F0A22E">
                        <a:shade val="20000"/>
                        <a:satMod val="300000"/>
                      </a:srgbClr>
                    </a:gs>
                    <a:gs pos="79000">
                      <a:srgbClr val="F0A22E">
                        <a:tint val="52000"/>
                        <a:satMod val="300000"/>
                      </a:srgbClr>
                    </a:gs>
                    <a:gs pos="100000">
                      <a:srgbClr val="F0A22E">
                        <a:tint val="40000"/>
                        <a:satMod val="250000"/>
                      </a:srgbClr>
                    </a:gs>
                  </a:gsLst>
                  <a:lin ang="5400000"/>
                </a:gradFill>
                <a:latin typeface="Arial" pitchFamily="34" charset="0"/>
                <a:cs typeface="Arial" pitchFamily="34" charset="0"/>
              </a:rPr>
              <a:t>SOCIOORGANIZATIVOS</a:t>
            </a:r>
            <a:endParaRPr lang="es-MX" sz="5400" dirty="0">
              <a:solidFill>
                <a:srgbClr val="4E3B30"/>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3635896" y="6165304"/>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56</a:t>
            </a:fld>
            <a:endParaRPr lang="es-ES"/>
          </a:p>
        </p:txBody>
      </p:sp>
    </p:spTree>
    <p:extLst>
      <p:ext uri="{BB962C8B-B14F-4D97-AF65-F5344CB8AC3E}">
        <p14:creationId xmlns:p14="http://schemas.microsoft.com/office/powerpoint/2010/main" val="9485504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124744"/>
            <a:ext cx="8686800" cy="4955381"/>
          </a:xfrm>
        </p:spPr>
        <p:txBody>
          <a:bodyPr/>
          <a:lstStyle/>
          <a:p>
            <a:pPr lvl="0" algn="just">
              <a:buClrTx/>
              <a:buSzTx/>
              <a:buNone/>
            </a:pPr>
            <a:r>
              <a:rPr lang="es-MX" sz="3600" dirty="0">
                <a:solidFill>
                  <a:prstClr val="black"/>
                </a:solidFill>
                <a:latin typeface="Arial" panose="020B0604020202020204" pitchFamily="34" charset="0"/>
                <a:cs typeface="Arial" panose="020B0604020202020204" pitchFamily="34" charset="0"/>
              </a:rPr>
              <a:t>Se considera como una calamidad generada por motivos de errores humanos o por acciones premeditadas, ya que se dan en el marco de grandes concentraciones o movimientos masivos de población. </a:t>
            </a:r>
            <a:endParaRPr lang="es-ES" sz="3600" dirty="0">
              <a:solidFill>
                <a:prstClr val="black"/>
              </a:solidFill>
              <a:latin typeface="Arial" panose="020B0604020202020204" pitchFamily="34" charset="0"/>
              <a:cs typeface="Arial" panose="020B0604020202020204" pitchFamily="34" charset="0"/>
            </a:endParaRPr>
          </a:p>
          <a:p>
            <a:pPr marL="0" indent="0">
              <a:buNone/>
            </a:pPr>
            <a:endParaRPr lang="es-MX" dirty="0"/>
          </a:p>
        </p:txBody>
      </p:sp>
      <p:sp>
        <p:nvSpPr>
          <p:cNvPr id="4" name="3 Marcador de pie de página"/>
          <p:cNvSpPr>
            <a:spLocks noGrp="1"/>
          </p:cNvSpPr>
          <p:nvPr>
            <p:ph type="ftr" sz="quarter" idx="11"/>
          </p:nvPr>
        </p:nvSpPr>
        <p:spPr>
          <a:xfrm>
            <a:off x="3419872" y="6237312"/>
            <a:ext cx="2895600" cy="504056"/>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57</a:t>
            </a:fld>
            <a:endParaRPr lang="es-ES"/>
          </a:p>
        </p:txBody>
      </p:sp>
    </p:spTree>
    <p:extLst>
      <p:ext uri="{BB962C8B-B14F-4D97-AF65-F5344CB8AC3E}">
        <p14:creationId xmlns:p14="http://schemas.microsoft.com/office/powerpoint/2010/main" val="29507260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lstStyle/>
          <a:p>
            <a:pPr lvl="0" algn="just">
              <a:buClrTx/>
              <a:buSzTx/>
              <a:buNone/>
            </a:pPr>
            <a:r>
              <a:rPr lang="es-MX" sz="3600" dirty="0">
                <a:solidFill>
                  <a:prstClr val="black"/>
                </a:solidFill>
                <a:latin typeface="Arial" panose="020B0604020202020204" pitchFamily="34" charset="0"/>
                <a:cs typeface="Arial" panose="020B0604020202020204" pitchFamily="34" charset="0"/>
              </a:rPr>
              <a:t>Entre ellas se encuentran: concentraciones masivas, accidentes, terrorismo, guerras, amenaza de bomba, secuestro, riñas, asalto e intento de violación.</a:t>
            </a:r>
          </a:p>
          <a:p>
            <a:pPr marL="0" indent="0">
              <a:buNone/>
            </a:pPr>
            <a:endParaRPr lang="es-MX" dirty="0"/>
          </a:p>
        </p:txBody>
      </p:sp>
      <p:sp>
        <p:nvSpPr>
          <p:cNvPr id="4" name="3 Marcador de pie de página"/>
          <p:cNvSpPr>
            <a:spLocks noGrp="1"/>
          </p:cNvSpPr>
          <p:nvPr>
            <p:ph type="ftr" sz="quarter" idx="11"/>
          </p:nvPr>
        </p:nvSpPr>
        <p:spPr>
          <a:xfrm>
            <a:off x="3707904" y="6165304"/>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58</a:t>
            </a:fld>
            <a:endParaRPr lang="es-E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84984"/>
            <a:ext cx="3456384"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284984"/>
            <a:ext cx="352839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34007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Concentraciones masivas</a:t>
            </a:r>
            <a:r>
              <a:rPr lang="es-MX" sz="3600" dirty="0" smtClean="0">
                <a:latin typeface="Arial" pitchFamily="34" charset="0"/>
                <a:cs typeface="Arial" pitchFamily="34" charset="0"/>
              </a:rPr>
              <a:t>: </a:t>
            </a:r>
            <a:r>
              <a:rPr lang="es-MX" sz="3600" dirty="0" smtClean="0">
                <a:solidFill>
                  <a:schemeClr val="tx1"/>
                </a:solidFill>
                <a:latin typeface="Arial" pitchFamily="34" charset="0"/>
                <a:cs typeface="Arial" pitchFamily="34" charset="0"/>
              </a:rPr>
              <a:t>Los</a:t>
            </a:r>
            <a:r>
              <a:rPr lang="es-MX" sz="3600" dirty="0">
                <a:solidFill>
                  <a:schemeClr val="tx1"/>
                </a:solidFill>
                <a:latin typeface="Arial" pitchFamily="34" charset="0"/>
                <a:cs typeface="Arial" pitchFamily="34" charset="0"/>
              </a:rPr>
              <a:t> eventos</a:t>
            </a:r>
            <a:r>
              <a:rPr lang="es-MX" sz="3600" b="1" dirty="0">
                <a:solidFill>
                  <a:schemeClr val="tx1"/>
                </a:solidFill>
                <a:latin typeface="Arial" pitchFamily="34" charset="0"/>
                <a:cs typeface="Arial" pitchFamily="34" charset="0"/>
              </a:rPr>
              <a:t> </a:t>
            </a:r>
            <a:r>
              <a:rPr lang="es-MX" sz="3600" dirty="0">
                <a:solidFill>
                  <a:schemeClr val="tx1"/>
                </a:solidFill>
                <a:latin typeface="Arial" pitchFamily="34" charset="0"/>
                <a:cs typeface="Arial" pitchFamily="34" charset="0"/>
              </a:rPr>
              <a:t>religiosos, culturales, deportivos, artísticos y políticos pueden reunir a muchas personas y, al mismo tiempo, coincidir con otras situaciones que generen</a:t>
            </a:r>
            <a:r>
              <a:rPr lang="es-MX" sz="3600" b="1" dirty="0">
                <a:solidFill>
                  <a:schemeClr val="tx1"/>
                </a:solidFill>
                <a:latin typeface="Arial" pitchFamily="34" charset="0"/>
                <a:cs typeface="Arial" pitchFamily="34" charset="0"/>
              </a:rPr>
              <a:t> </a:t>
            </a:r>
            <a:r>
              <a:rPr lang="es-MX" sz="3600" dirty="0">
                <a:solidFill>
                  <a:schemeClr val="tx1"/>
                </a:solidFill>
                <a:latin typeface="Arial" pitchFamily="34" charset="0"/>
                <a:cs typeface="Arial" pitchFamily="34" charset="0"/>
              </a:rPr>
              <a:t>condiciones de riesgo. </a:t>
            </a:r>
          </a:p>
        </p:txBody>
      </p:sp>
      <p:sp>
        <p:nvSpPr>
          <p:cNvPr id="4" name="3 Marcador de pie de página"/>
          <p:cNvSpPr>
            <a:spLocks noGrp="1"/>
          </p:cNvSpPr>
          <p:nvPr>
            <p:ph type="ftr" sz="quarter" idx="11"/>
          </p:nvPr>
        </p:nvSpPr>
        <p:spPr>
          <a:xfrm>
            <a:off x="3923928" y="6309320"/>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59</a:t>
            </a:fld>
            <a:endParaRPr lang="es-E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789040"/>
            <a:ext cx="3571875"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789040"/>
            <a:ext cx="3240360" cy="238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0967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lgn="just">
              <a:buNone/>
            </a:pPr>
            <a:r>
              <a:rPr lang="es-ES" sz="3600" dirty="0">
                <a:latin typeface="Arial" pitchFamily="34" charset="0"/>
                <a:cs typeface="Arial" pitchFamily="34" charset="0"/>
              </a:rPr>
              <a:t>En este sentido es importante señalar  la labor del trabajador social  para responder en forma rápida y solidaria en la ayuda hacia aquellas personas que quedaron en desventaja social al sufrir daños por la acción de un desastre.</a:t>
            </a:r>
            <a:endParaRPr lang="es-MX" sz="3600"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a:p>
            <a:endParaRPr lang="es-MX" dirty="0"/>
          </a:p>
        </p:txBody>
      </p:sp>
      <p:sp>
        <p:nvSpPr>
          <p:cNvPr id="4" name="3 Marcador de pie de página"/>
          <p:cNvSpPr>
            <a:spLocks noGrp="1"/>
          </p:cNvSpPr>
          <p:nvPr>
            <p:ph type="ftr" sz="quarter" idx="11"/>
          </p:nvPr>
        </p:nvSpPr>
        <p:spPr>
          <a:xfrm>
            <a:off x="3491880"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a:t>
            </a:fld>
            <a:endParaRPr lang="es-ES"/>
          </a:p>
        </p:txBody>
      </p:sp>
    </p:spTree>
    <p:extLst>
      <p:ext uri="{BB962C8B-B14F-4D97-AF65-F5344CB8AC3E}">
        <p14:creationId xmlns:p14="http://schemas.microsoft.com/office/powerpoint/2010/main" val="47718007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buNone/>
            </a:pPr>
            <a:r>
              <a:rPr lang="es-MX" sz="3600" b="1" dirty="0" smtClean="0">
                <a:solidFill>
                  <a:schemeClr val="tx1"/>
                </a:solidFill>
                <a:latin typeface="Arial" pitchFamily="34" charset="0"/>
                <a:cs typeface="Arial" pitchFamily="34" charset="0"/>
              </a:rPr>
              <a:t>Accidentes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707904" y="6525344"/>
            <a:ext cx="2952328" cy="216024"/>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60</a:t>
            </a:fld>
            <a:endParaRPr lang="es-E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96752"/>
            <a:ext cx="360040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196752"/>
            <a:ext cx="360040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3982938"/>
            <a:ext cx="3744416"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4864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260648"/>
            <a:ext cx="8686800" cy="5819477"/>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Terrorismo</a:t>
            </a:r>
            <a:r>
              <a:rPr lang="es-MX" sz="3600" b="1" dirty="0" smtClean="0">
                <a:latin typeface="Arial" pitchFamily="34" charset="0"/>
                <a:cs typeface="Arial" pitchFamily="34" charset="0"/>
              </a:rPr>
              <a:t>: </a:t>
            </a:r>
            <a:r>
              <a:rPr lang="es-MX" sz="3600" dirty="0">
                <a:solidFill>
                  <a:schemeClr val="tx1"/>
                </a:solidFill>
                <a:latin typeface="arial"/>
              </a:rPr>
              <a:t>Forma violenta de lucha política, mediante la cual se persigue la destrucción del orden establecido o la creación de un clima de terror e inseguridad susceptible de intimidar a los adversarios o a la población en general</a:t>
            </a:r>
            <a:r>
              <a:rPr lang="es-MX" sz="3600" dirty="0">
                <a:solidFill>
                  <a:srgbClr val="222222"/>
                </a:solidFill>
                <a:latin typeface="arial"/>
              </a:rPr>
              <a:t>.</a:t>
            </a:r>
            <a:endParaRPr lang="es-MX" sz="3600" b="1" dirty="0">
              <a:latin typeface="Arial" pitchFamily="34" charset="0"/>
              <a:cs typeface="Arial" pitchFamily="34" charset="0"/>
            </a:endParaRPr>
          </a:p>
        </p:txBody>
      </p:sp>
      <p:sp>
        <p:nvSpPr>
          <p:cNvPr id="4" name="3 Marcador de pie de página"/>
          <p:cNvSpPr>
            <a:spLocks noGrp="1"/>
          </p:cNvSpPr>
          <p:nvPr>
            <p:ph type="ftr" sz="quarter" idx="11"/>
          </p:nvPr>
        </p:nvSpPr>
        <p:spPr>
          <a:xfrm>
            <a:off x="3707904"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61</a:t>
            </a:fld>
            <a:endParaRPr lang="es-E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717032"/>
            <a:ext cx="3456384"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717032"/>
            <a:ext cx="3600400"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01002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lgn="just">
              <a:buNone/>
            </a:pPr>
            <a:r>
              <a:rPr lang="es-MX" sz="3600" b="1" dirty="0" smtClean="0">
                <a:solidFill>
                  <a:schemeClr val="tx1"/>
                </a:solidFill>
                <a:latin typeface="Arial" pitchFamily="34" charset="0"/>
                <a:cs typeface="Arial" pitchFamily="34" charset="0"/>
              </a:rPr>
              <a:t>Guerra:</a:t>
            </a:r>
            <a:r>
              <a:rPr lang="es-MX" sz="3600" b="1" dirty="0" smtClean="0">
                <a:solidFill>
                  <a:srgbClr val="58595B"/>
                </a:solidFill>
                <a:latin typeface="Arial" pitchFamily="34" charset="0"/>
                <a:cs typeface="Arial" pitchFamily="34" charset="0"/>
              </a:rPr>
              <a:t> </a:t>
            </a:r>
            <a:r>
              <a:rPr lang="es-MX" sz="3600" dirty="0" smtClean="0">
                <a:solidFill>
                  <a:schemeClr val="tx1"/>
                </a:solidFill>
                <a:latin typeface="Arial" pitchFamily="34" charset="0"/>
                <a:cs typeface="Arial" pitchFamily="34" charset="0"/>
              </a:rPr>
              <a:t>Lucha </a:t>
            </a:r>
            <a:r>
              <a:rPr lang="es-MX" sz="3600" dirty="0">
                <a:solidFill>
                  <a:schemeClr val="tx1"/>
                </a:solidFill>
                <a:latin typeface="Arial" pitchFamily="34" charset="0"/>
                <a:cs typeface="Arial" pitchFamily="34" charset="0"/>
              </a:rPr>
              <a:t>o conflicto armado entre dos o más naciones o entre bandos de una misma nación; así como también el combate, disidencia entre dos o más personas.</a:t>
            </a:r>
          </a:p>
        </p:txBody>
      </p:sp>
      <p:sp>
        <p:nvSpPr>
          <p:cNvPr id="4" name="3 Marcador de pie de página"/>
          <p:cNvSpPr>
            <a:spLocks noGrp="1"/>
          </p:cNvSpPr>
          <p:nvPr>
            <p:ph type="ftr" sz="quarter" idx="11"/>
          </p:nvPr>
        </p:nvSpPr>
        <p:spPr>
          <a:xfrm>
            <a:off x="4283968" y="6237312"/>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62</a:t>
            </a:fld>
            <a:endParaRPr lang="es-E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12976"/>
            <a:ext cx="3456384"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212976"/>
            <a:ext cx="3528392" cy="273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5062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76672"/>
            <a:ext cx="8686800" cy="5603453"/>
          </a:xfrm>
        </p:spPr>
        <p:txBody>
          <a:bodyPr>
            <a:normAutofit/>
          </a:bodyPr>
          <a:lstStyle/>
          <a:p>
            <a:pPr marL="0" indent="0">
              <a:buNone/>
            </a:pPr>
            <a:r>
              <a:rPr lang="es-MX" sz="3600" b="1" dirty="0" smtClean="0">
                <a:solidFill>
                  <a:schemeClr val="tx1"/>
                </a:solidFill>
                <a:latin typeface="Arial" pitchFamily="34" charset="0"/>
                <a:cs typeface="Arial" pitchFamily="34" charset="0"/>
              </a:rPr>
              <a:t>Amenaza de bomba </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707904" y="6309320"/>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63</a:t>
            </a:fld>
            <a:endParaRPr lang="es-ES"/>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3528391"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268760"/>
            <a:ext cx="331236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4077072"/>
            <a:ext cx="3384376"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113626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260648"/>
            <a:ext cx="8686800" cy="5819477"/>
          </a:xfrm>
        </p:spPr>
        <p:txBody>
          <a:bodyPr>
            <a:normAutofit/>
          </a:bodyPr>
          <a:lstStyle/>
          <a:p>
            <a:pPr marL="0" indent="0">
              <a:buNone/>
            </a:pPr>
            <a:r>
              <a:rPr lang="es-MX" sz="3600" b="1" dirty="0" smtClean="0">
                <a:solidFill>
                  <a:schemeClr val="tx1"/>
                </a:solidFill>
                <a:latin typeface="Arial" pitchFamily="34" charset="0"/>
                <a:cs typeface="Arial" pitchFamily="34" charset="0"/>
              </a:rPr>
              <a:t>Secuestro</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4139952" y="6237312"/>
            <a:ext cx="2895600" cy="360040"/>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64</a:t>
            </a:fld>
            <a:endParaRPr lang="es-E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72816"/>
            <a:ext cx="3816423"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772816"/>
            <a:ext cx="3672408"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749936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332656"/>
            <a:ext cx="8686800" cy="5747469"/>
          </a:xfrm>
        </p:spPr>
        <p:txBody>
          <a:bodyPr>
            <a:normAutofit/>
          </a:bodyPr>
          <a:lstStyle/>
          <a:p>
            <a:pPr marL="0" indent="0">
              <a:buNone/>
            </a:pPr>
            <a:r>
              <a:rPr lang="es-MX" sz="3600" b="1" dirty="0" smtClean="0">
                <a:solidFill>
                  <a:schemeClr val="tx1"/>
                </a:solidFill>
                <a:latin typeface="Arial" pitchFamily="34" charset="0"/>
                <a:cs typeface="Arial" pitchFamily="34" charset="0"/>
              </a:rPr>
              <a:t>Riñas</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851920" y="6237312"/>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65</a:t>
            </a:fld>
            <a:endParaRPr lang="es-E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00808"/>
            <a:ext cx="410445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700808"/>
            <a:ext cx="3528392"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8505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548680"/>
            <a:ext cx="8686800" cy="5531445"/>
          </a:xfrm>
        </p:spPr>
        <p:txBody>
          <a:bodyPr>
            <a:normAutofit/>
          </a:bodyPr>
          <a:lstStyle/>
          <a:p>
            <a:pPr marL="0" indent="0">
              <a:buNone/>
            </a:pPr>
            <a:r>
              <a:rPr lang="es-MX" sz="3600" b="1" dirty="0" smtClean="0">
                <a:solidFill>
                  <a:schemeClr val="tx1"/>
                </a:solidFill>
                <a:latin typeface="Arial" pitchFamily="34" charset="0"/>
                <a:cs typeface="Arial" pitchFamily="34" charset="0"/>
              </a:rPr>
              <a:t>Asalto</a:t>
            </a:r>
            <a:endParaRPr lang="es-MX" sz="3600" b="1" dirty="0">
              <a:solidFill>
                <a:schemeClr val="tx1"/>
              </a:solidFill>
              <a:latin typeface="Arial" pitchFamily="34" charset="0"/>
              <a:cs typeface="Arial" pitchFamily="34" charset="0"/>
            </a:endParaRPr>
          </a:p>
        </p:txBody>
      </p:sp>
      <p:sp>
        <p:nvSpPr>
          <p:cNvPr id="4" name="3 Marcador de pie de página"/>
          <p:cNvSpPr>
            <a:spLocks noGrp="1"/>
          </p:cNvSpPr>
          <p:nvPr>
            <p:ph type="ftr" sz="quarter" idx="11"/>
          </p:nvPr>
        </p:nvSpPr>
        <p:spPr>
          <a:xfrm>
            <a:off x="3347864" y="6309320"/>
            <a:ext cx="2895600" cy="432048"/>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66</a:t>
            </a:fld>
            <a:endParaRPr lang="es-E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700808"/>
            <a:ext cx="374441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700808"/>
            <a:ext cx="374441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43664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332656"/>
            <a:ext cx="8686800" cy="962744"/>
          </a:xfrm>
        </p:spPr>
        <p:txBody>
          <a:bodyPr>
            <a:normAutofit/>
          </a:bodyPr>
          <a:lstStyle/>
          <a:p>
            <a:r>
              <a:rPr lang="es-MX" sz="4000" b="1" dirty="0" smtClean="0">
                <a:latin typeface="Arial" pitchFamily="34" charset="0"/>
                <a:cs typeface="Arial" pitchFamily="34" charset="0"/>
              </a:rPr>
              <a:t>BIBLIOGRAFÍA BÁSICA</a:t>
            </a:r>
            <a:endParaRPr lang="es-MX" sz="4000" b="1" dirty="0">
              <a:latin typeface="Arial" pitchFamily="34" charset="0"/>
              <a:cs typeface="Arial" pitchFamily="34" charset="0"/>
            </a:endParaRPr>
          </a:p>
        </p:txBody>
      </p:sp>
      <p:sp>
        <p:nvSpPr>
          <p:cNvPr id="3" name="2 Marcador de contenido"/>
          <p:cNvSpPr>
            <a:spLocks noGrp="1"/>
          </p:cNvSpPr>
          <p:nvPr>
            <p:ph idx="1"/>
          </p:nvPr>
        </p:nvSpPr>
        <p:spPr/>
        <p:txBody>
          <a:bodyPr>
            <a:noAutofit/>
          </a:bodyPr>
          <a:lstStyle/>
          <a:p>
            <a:pPr marL="0" lvl="0" indent="0" algn="just">
              <a:buNone/>
            </a:pPr>
            <a:r>
              <a:rPr lang="es-ES" dirty="0" smtClean="0">
                <a:latin typeface="Arial" pitchFamily="34" charset="0"/>
                <a:cs typeface="Arial" pitchFamily="34" charset="0"/>
              </a:rPr>
              <a:t>1- </a:t>
            </a:r>
            <a:r>
              <a:rPr lang="es-ES" dirty="0" err="1" smtClean="0">
                <a:latin typeface="Arial" pitchFamily="34" charset="0"/>
                <a:cs typeface="Arial" pitchFamily="34" charset="0"/>
              </a:rPr>
              <a:t>Arite</a:t>
            </a:r>
            <a:r>
              <a:rPr lang="es-ES" dirty="0">
                <a:latin typeface="Arial" pitchFamily="34" charset="0"/>
                <a:cs typeface="Arial" pitchFamily="34" charset="0"/>
              </a:rPr>
              <a:t>. S. y </a:t>
            </a:r>
            <a:r>
              <a:rPr lang="es-ES" dirty="0" err="1">
                <a:latin typeface="Arial" pitchFamily="34" charset="0"/>
                <a:cs typeface="Arial" pitchFamily="34" charset="0"/>
              </a:rPr>
              <a:t>Jacquet</a:t>
            </a:r>
            <a:r>
              <a:rPr lang="es-ES" dirty="0">
                <a:latin typeface="Arial" pitchFamily="34" charset="0"/>
                <a:cs typeface="Arial" pitchFamily="34" charset="0"/>
              </a:rPr>
              <a:t>, M. (2005). El Trabajador Social en situación de emergencia o desastre. Espacio.  </a:t>
            </a:r>
            <a:endParaRPr lang="es-MX" dirty="0">
              <a:latin typeface="Arial" pitchFamily="34" charset="0"/>
              <a:cs typeface="Arial" pitchFamily="34" charset="0"/>
            </a:endParaRPr>
          </a:p>
          <a:p>
            <a:pPr marL="0" lvl="0" indent="0" algn="just">
              <a:buNone/>
            </a:pPr>
            <a:r>
              <a:rPr lang="es-ES" dirty="0" smtClean="0">
                <a:latin typeface="Arial" pitchFamily="34" charset="0"/>
                <a:cs typeface="Arial" pitchFamily="34" charset="0"/>
              </a:rPr>
              <a:t>2- ADDENDUM</a:t>
            </a:r>
            <a:r>
              <a:rPr lang="es-ES" dirty="0">
                <a:latin typeface="Arial" pitchFamily="34" charset="0"/>
                <a:cs typeface="Arial" pitchFamily="34" charset="0"/>
              </a:rPr>
              <a:t>. (2003). Licenciatura en Trabajo Social de la Facultad de Ciencias de la Conducta. Aprobado el 28 de agosto de 2003, UAEM</a:t>
            </a:r>
            <a:r>
              <a:rPr lang="es-ES" dirty="0" smtClean="0">
                <a:latin typeface="Arial" pitchFamily="34" charset="0"/>
                <a:cs typeface="Arial" pitchFamily="34" charset="0"/>
              </a:rPr>
              <a:t>.</a:t>
            </a: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a:xfrm>
            <a:off x="3059832"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67</a:t>
            </a:fld>
            <a:endParaRPr lang="es-ES"/>
          </a:p>
        </p:txBody>
      </p:sp>
    </p:spTree>
    <p:extLst>
      <p:ext uri="{BB962C8B-B14F-4D97-AF65-F5344CB8AC3E}">
        <p14:creationId xmlns:p14="http://schemas.microsoft.com/office/powerpoint/2010/main" val="286498058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4"/>
          </a:xfrm>
        </p:spPr>
        <p:txBody>
          <a:bodyPr>
            <a:normAutofit/>
          </a:bodyPr>
          <a:lstStyle/>
          <a:p>
            <a:pPr marL="0" lvl="0" indent="0" algn="just">
              <a:buNone/>
            </a:pPr>
            <a:r>
              <a:rPr lang="es-MX" dirty="0">
                <a:latin typeface="Arial" pitchFamily="34" charset="0"/>
                <a:cs typeface="Arial" pitchFamily="34" charset="0"/>
              </a:rPr>
              <a:t>3- Campos H.  Ricardo. (1994). Protección civil algunos aspectos de la organización de un plan de protección civil, </a:t>
            </a:r>
            <a:r>
              <a:rPr lang="es-MX" dirty="0" err="1">
                <a:latin typeface="Arial" pitchFamily="34" charset="0"/>
                <a:cs typeface="Arial" pitchFamily="34" charset="0"/>
              </a:rPr>
              <a:t>coodefensa</a:t>
            </a:r>
            <a:r>
              <a:rPr lang="es-MX" dirty="0">
                <a:latin typeface="Arial" pitchFamily="34" charset="0"/>
                <a:cs typeface="Arial" pitchFamily="34" charset="0"/>
              </a:rPr>
              <a:t> civil para casos de desastre natural. Toluca, México.</a:t>
            </a:r>
          </a:p>
          <a:p>
            <a:pPr marL="0" lvl="0" indent="0" algn="just">
              <a:buNone/>
            </a:pPr>
            <a:r>
              <a:rPr lang="es-ES" dirty="0" smtClean="0">
                <a:latin typeface="Arial" pitchFamily="34" charset="0"/>
                <a:cs typeface="Arial" pitchFamily="34" charset="0"/>
              </a:rPr>
              <a:t>4-CENAPRED</a:t>
            </a:r>
            <a:r>
              <a:rPr lang="es-ES" dirty="0">
                <a:latin typeface="Arial" pitchFamily="34" charset="0"/>
                <a:cs typeface="Arial" pitchFamily="34" charset="0"/>
              </a:rPr>
              <a:t>.  (2012). Diagnóstico de Peligros e identificación de riesgos de desastres en México. Galeana de la O. Silvia. (2004). Taxonomía de las áreas de Intervención del Trabajo Social. México.</a:t>
            </a:r>
            <a:endParaRPr lang="es-MX" dirty="0">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347864" y="623731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68</a:t>
            </a:fld>
            <a:endParaRPr lang="es-ES"/>
          </a:p>
        </p:txBody>
      </p:sp>
    </p:spTree>
    <p:extLst>
      <p:ext uri="{BB962C8B-B14F-4D97-AF65-F5344CB8AC3E}">
        <p14:creationId xmlns:p14="http://schemas.microsoft.com/office/powerpoint/2010/main" val="280301136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472608"/>
          </a:xfrm>
        </p:spPr>
        <p:txBody>
          <a:bodyPr>
            <a:normAutofit fontScale="92500" lnSpcReduction="10000"/>
          </a:bodyPr>
          <a:lstStyle/>
          <a:p>
            <a:pPr marL="0" lvl="0" indent="0" algn="just">
              <a:buNone/>
            </a:pPr>
            <a:r>
              <a:rPr lang="es-MX" sz="3500" dirty="0" smtClean="0">
                <a:latin typeface="Arial" pitchFamily="34" charset="0"/>
                <a:cs typeface="Arial" pitchFamily="34" charset="0"/>
              </a:rPr>
              <a:t>5- CENAPRED</a:t>
            </a:r>
            <a:r>
              <a:rPr lang="es-MX" sz="3500" dirty="0">
                <a:latin typeface="Arial" pitchFamily="34" charset="0"/>
                <a:cs typeface="Arial" pitchFamily="34" charset="0"/>
              </a:rPr>
              <a:t>. (1993). Manual del curso “Taller para un anteproyecto de programa interno”. Manual del curso “Formación de brigadas”. CENTRO NACIONAL DE PREVENCIÓN DE DESASTRES 1993.</a:t>
            </a:r>
          </a:p>
          <a:p>
            <a:pPr marL="0" lvl="0" indent="0" algn="just">
              <a:buNone/>
            </a:pPr>
            <a:r>
              <a:rPr lang="es-MX" sz="3500" dirty="0" smtClean="0">
                <a:latin typeface="Arial" pitchFamily="34" charset="0"/>
                <a:cs typeface="Arial" pitchFamily="34" charset="0"/>
              </a:rPr>
              <a:t>6- CENAPRED</a:t>
            </a:r>
            <a:r>
              <a:rPr lang="es-MX" sz="3500" dirty="0">
                <a:latin typeface="Arial" pitchFamily="34" charset="0"/>
                <a:cs typeface="Arial" pitchFamily="34" charset="0"/>
              </a:rPr>
              <a:t>.(1990).  La prevención de los desastres en México. México, CENAPRED  de 1990 fascículo 1.</a:t>
            </a:r>
          </a:p>
          <a:p>
            <a:pPr marL="0" lvl="0" indent="0" algn="just">
              <a:buNone/>
            </a:pPr>
            <a:r>
              <a:rPr lang="es-MX" sz="3500" dirty="0" smtClean="0">
                <a:latin typeface="Arial" pitchFamily="34" charset="0"/>
                <a:cs typeface="Arial" pitchFamily="34" charset="0"/>
              </a:rPr>
              <a:t>7- Decretos </a:t>
            </a:r>
            <a:r>
              <a:rPr lang="es-MX" sz="3500" dirty="0">
                <a:latin typeface="Arial" pitchFamily="34" charset="0"/>
                <a:cs typeface="Arial" pitchFamily="34" charset="0"/>
              </a:rPr>
              <a:t>presidenciales de 1986,1989 y 1990</a:t>
            </a:r>
          </a:p>
          <a:p>
            <a:pPr marL="0" indent="0" algn="just">
              <a:buNone/>
            </a:pPr>
            <a:r>
              <a:rPr lang="es-MX" dirty="0">
                <a:latin typeface="Arial" pitchFamily="34" charset="0"/>
                <a:cs typeface="Arial" pitchFamily="34" charset="0"/>
              </a:rPr>
              <a:t> </a:t>
            </a:r>
          </a:p>
          <a:p>
            <a:pPr marL="0" indent="0">
              <a:buNone/>
            </a:pPr>
            <a:endParaRPr lang="es-MX" dirty="0"/>
          </a:p>
        </p:txBody>
      </p:sp>
      <p:sp>
        <p:nvSpPr>
          <p:cNvPr id="4" name="3 Marcador de pie de página"/>
          <p:cNvSpPr>
            <a:spLocks noGrp="1"/>
          </p:cNvSpPr>
          <p:nvPr>
            <p:ph type="ftr" sz="quarter" idx="11"/>
          </p:nvPr>
        </p:nvSpPr>
        <p:spPr>
          <a:xfrm>
            <a:off x="3491880" y="5733256"/>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69</a:t>
            </a:fld>
            <a:endParaRPr lang="es-ES"/>
          </a:p>
        </p:txBody>
      </p:sp>
    </p:spTree>
    <p:extLst>
      <p:ext uri="{BB962C8B-B14F-4D97-AF65-F5344CB8AC3E}">
        <p14:creationId xmlns:p14="http://schemas.microsoft.com/office/powerpoint/2010/main" val="652311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pitchFamily="34" charset="0"/>
                <a:cs typeface="Arial" pitchFamily="34" charset="0"/>
              </a:rPr>
              <a:t>PROPÓSITOS</a:t>
            </a:r>
            <a:endParaRPr lang="es-MX" b="1" dirty="0">
              <a:latin typeface="Arial" pitchFamily="34" charset="0"/>
              <a:cs typeface="Arial" pitchFamily="34" charset="0"/>
            </a:endParaRPr>
          </a:p>
        </p:txBody>
      </p:sp>
      <p:sp>
        <p:nvSpPr>
          <p:cNvPr id="3" name="2 Marcador de contenido"/>
          <p:cNvSpPr>
            <a:spLocks noGrp="1"/>
          </p:cNvSpPr>
          <p:nvPr>
            <p:ph idx="1"/>
          </p:nvPr>
        </p:nvSpPr>
        <p:spPr>
          <a:xfrm>
            <a:off x="457200" y="1412776"/>
            <a:ext cx="8229600" cy="4713387"/>
          </a:xfrm>
        </p:spPr>
        <p:txBody>
          <a:bodyPr>
            <a:normAutofit lnSpcReduction="10000"/>
          </a:bodyPr>
          <a:lstStyle/>
          <a:p>
            <a:pPr marL="0" indent="0">
              <a:buNone/>
            </a:pPr>
            <a:r>
              <a:rPr lang="es-MX" sz="4400" b="1" dirty="0" smtClean="0">
                <a:latin typeface="Arial" pitchFamily="34" charset="0"/>
                <a:cs typeface="Arial" pitchFamily="34" charset="0"/>
              </a:rPr>
              <a:t>GENERAL</a:t>
            </a:r>
          </a:p>
          <a:p>
            <a:pPr marL="0" indent="0" algn="just">
              <a:buNone/>
            </a:pPr>
            <a:r>
              <a:rPr lang="es-ES" sz="4000" dirty="0">
                <a:latin typeface="Arial" pitchFamily="34" charset="0"/>
                <a:cs typeface="Arial" pitchFamily="34" charset="0"/>
              </a:rPr>
              <a:t>Analizará la problemática de las calamidades naturales y  sociales.</a:t>
            </a:r>
            <a:endParaRPr lang="es-MX" sz="4000" dirty="0">
              <a:latin typeface="Arial" pitchFamily="34" charset="0"/>
              <a:cs typeface="Arial" pitchFamily="34" charset="0"/>
            </a:endParaRPr>
          </a:p>
          <a:p>
            <a:pPr marL="0" indent="0" algn="just">
              <a:buNone/>
            </a:pPr>
            <a:r>
              <a:rPr lang="es-MX" sz="4000" b="1" dirty="0" smtClean="0">
                <a:latin typeface="Arial" pitchFamily="34" charset="0"/>
                <a:cs typeface="Arial" pitchFamily="34" charset="0"/>
              </a:rPr>
              <a:t>PARTICULAR</a:t>
            </a:r>
          </a:p>
          <a:p>
            <a:pPr marL="0" indent="0" algn="just">
              <a:buNone/>
            </a:pPr>
            <a:r>
              <a:rPr lang="es-ES" sz="4000" dirty="0"/>
              <a:t>Dispondrá de habilidades técnicas para promover sistemas de protección </a:t>
            </a:r>
            <a:r>
              <a:rPr lang="es-ES" sz="4000" dirty="0" smtClean="0"/>
              <a:t>civil.</a:t>
            </a:r>
            <a:endParaRPr lang="es-MX" sz="4000" dirty="0">
              <a:latin typeface="Arial" pitchFamily="34" charset="0"/>
              <a:cs typeface="Arial" pitchFamily="34" charset="0"/>
            </a:endParaRPr>
          </a:p>
        </p:txBody>
      </p:sp>
      <p:sp>
        <p:nvSpPr>
          <p:cNvPr id="4" name="3 Marcador de pie de página"/>
          <p:cNvSpPr>
            <a:spLocks noGrp="1"/>
          </p:cNvSpPr>
          <p:nvPr>
            <p:ph type="ftr" sz="quarter" idx="11"/>
          </p:nvPr>
        </p:nvSpPr>
        <p:spPr>
          <a:xfrm>
            <a:off x="3491880"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a:t>
            </a:fld>
            <a:endParaRPr lang="es-ES"/>
          </a:p>
        </p:txBody>
      </p:sp>
    </p:spTree>
    <p:extLst>
      <p:ext uri="{BB962C8B-B14F-4D97-AF65-F5344CB8AC3E}">
        <p14:creationId xmlns:p14="http://schemas.microsoft.com/office/powerpoint/2010/main" val="46206136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lvl="0" indent="0" algn="just">
              <a:buNone/>
            </a:pPr>
            <a:r>
              <a:rPr lang="es-MX" dirty="0" smtClean="0">
                <a:latin typeface="Arial" pitchFamily="34" charset="0"/>
                <a:cs typeface="Arial" pitchFamily="34" charset="0"/>
              </a:rPr>
              <a:t>8- Dirección </a:t>
            </a:r>
            <a:r>
              <a:rPr lang="es-MX" dirty="0">
                <a:latin typeface="Arial" pitchFamily="34" charset="0"/>
                <a:cs typeface="Arial" pitchFamily="34" charset="0"/>
              </a:rPr>
              <a:t>de Desarrollo y Administración de Personal. (1993).</a:t>
            </a:r>
          </a:p>
          <a:p>
            <a:pPr marL="0" lvl="0" indent="0" algn="just">
              <a:buNone/>
            </a:pPr>
            <a:r>
              <a:rPr lang="es-MX" dirty="0" smtClean="0">
                <a:latin typeface="Arial" pitchFamily="34" charset="0"/>
                <a:cs typeface="Arial" pitchFamily="34" charset="0"/>
              </a:rPr>
              <a:t>9- Dirección </a:t>
            </a:r>
            <a:r>
              <a:rPr lang="es-MX" dirty="0">
                <a:latin typeface="Arial" pitchFamily="34" charset="0"/>
                <a:cs typeface="Arial" pitchFamily="34" charset="0"/>
              </a:rPr>
              <a:t>General de Protección Civil. (1993). Manual Curso Básico de Protección Civil. Gobierno del Estado de México</a:t>
            </a:r>
            <a:r>
              <a:rPr lang="es-MX" dirty="0" smtClean="0">
                <a:latin typeface="Arial" pitchFamily="34" charset="0"/>
                <a:cs typeface="Arial" pitchFamily="34" charset="0"/>
              </a:rPr>
              <a:t>.</a:t>
            </a:r>
          </a:p>
          <a:p>
            <a:pPr marL="0" indent="0" algn="just">
              <a:buNone/>
            </a:pPr>
            <a:r>
              <a:rPr lang="es-ES" dirty="0">
                <a:latin typeface="Arial" pitchFamily="34" charset="0"/>
                <a:cs typeface="Arial" pitchFamily="34" charset="0"/>
              </a:rPr>
              <a:t>10- Galeana de la O. Silvia. (2004). Taxonomía de las áreas de Intervención del Trabajo Social. México.</a:t>
            </a:r>
            <a:endParaRPr lang="es-MX" dirty="0">
              <a:latin typeface="Arial" pitchFamily="34" charset="0"/>
              <a:cs typeface="Arial" pitchFamily="34" charset="0"/>
            </a:endParaRPr>
          </a:p>
          <a:p>
            <a:pPr marL="0" indent="0" algn="just">
              <a:buNone/>
            </a:pPr>
            <a:r>
              <a:rPr lang="es-MX" dirty="0">
                <a:latin typeface="Arial" pitchFamily="34" charset="0"/>
                <a:cs typeface="Arial" pitchFamily="34" charset="0"/>
              </a:rPr>
              <a:t>11- GACETA DE GOBIERNO. ( 2013). Ley de Protección Civil del Estado de México.</a:t>
            </a:r>
          </a:p>
          <a:p>
            <a:pPr marL="0" lvl="0" indent="0" algn="just">
              <a:buNone/>
            </a:pP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a:xfrm>
            <a:off x="3419872" y="6165304"/>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70</a:t>
            </a:fld>
            <a:endParaRPr lang="es-ES"/>
          </a:p>
        </p:txBody>
      </p:sp>
    </p:spTree>
    <p:extLst>
      <p:ext uri="{BB962C8B-B14F-4D97-AF65-F5344CB8AC3E}">
        <p14:creationId xmlns:p14="http://schemas.microsoft.com/office/powerpoint/2010/main" val="133692948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lstStyle/>
          <a:p>
            <a:pPr marL="0" lvl="0" indent="0" algn="just">
              <a:buNone/>
            </a:pPr>
            <a:r>
              <a:rPr lang="es-MX" dirty="0" smtClean="0">
                <a:latin typeface="Arial" pitchFamily="34" charset="0"/>
                <a:cs typeface="Arial" pitchFamily="34" charset="0"/>
              </a:rPr>
              <a:t>12- </a:t>
            </a:r>
            <a:r>
              <a:rPr lang="es-MX" dirty="0">
                <a:latin typeface="Arial" pitchFamily="34" charset="0"/>
                <a:cs typeface="Arial" pitchFamily="34" charset="0"/>
              </a:rPr>
              <a:t>GACETA DE GOBIERNO. (2013). Reglamento de la Ley de Protección Civil del Estado de México</a:t>
            </a:r>
          </a:p>
          <a:p>
            <a:pPr marL="0" lvl="0" indent="0" algn="just">
              <a:buNone/>
            </a:pPr>
            <a:r>
              <a:rPr lang="es-MX" dirty="0" smtClean="0">
                <a:latin typeface="Arial" pitchFamily="34" charset="0"/>
                <a:cs typeface="Arial" pitchFamily="34" charset="0"/>
              </a:rPr>
              <a:t>13</a:t>
            </a:r>
            <a:r>
              <a:rPr lang="es-MX" dirty="0" smtClean="0"/>
              <a:t>- </a:t>
            </a:r>
            <a:r>
              <a:rPr lang="es-MX" dirty="0" smtClean="0">
                <a:latin typeface="Arial" pitchFamily="34" charset="0"/>
                <a:cs typeface="Arial" pitchFamily="34" charset="0"/>
              </a:rPr>
              <a:t>Gobierno </a:t>
            </a:r>
            <a:r>
              <a:rPr lang="es-MX" dirty="0">
                <a:latin typeface="Arial" pitchFamily="34" charset="0"/>
                <a:cs typeface="Arial" pitchFamily="34" charset="0"/>
              </a:rPr>
              <a:t>del Estado de México. Ley y reglamento de protección Civil del Estado de México.</a:t>
            </a:r>
          </a:p>
          <a:p>
            <a:pPr marL="0" lvl="0" indent="0" algn="just">
              <a:buNone/>
            </a:pPr>
            <a:r>
              <a:rPr lang="es-MX" dirty="0">
                <a:latin typeface="Arial" pitchFamily="34" charset="0"/>
                <a:cs typeface="Arial" pitchFamily="34" charset="0"/>
              </a:rPr>
              <a:t>14- de Protección Civil 1990-1994. 29 de mayo de 1991.</a:t>
            </a:r>
          </a:p>
          <a:p>
            <a:pPr marL="0" indent="0" algn="just">
              <a:buNone/>
            </a:pPr>
            <a:endParaRPr lang="es-MX" dirty="0">
              <a:latin typeface="Arial" pitchFamily="34" charset="0"/>
              <a:cs typeface="Arial" pitchFamily="34" charset="0"/>
            </a:endParaRPr>
          </a:p>
          <a:p>
            <a:pPr marL="0" indent="0">
              <a:buNone/>
            </a:pPr>
            <a:endParaRPr lang="es-MX" dirty="0"/>
          </a:p>
          <a:p>
            <a:pPr marL="0" indent="0">
              <a:buNone/>
            </a:pPr>
            <a:endParaRPr lang="es-MX" dirty="0"/>
          </a:p>
        </p:txBody>
      </p:sp>
      <p:sp>
        <p:nvSpPr>
          <p:cNvPr id="4" name="3 Marcador de pie de página"/>
          <p:cNvSpPr>
            <a:spLocks noGrp="1"/>
          </p:cNvSpPr>
          <p:nvPr>
            <p:ph type="ftr" sz="quarter" idx="11"/>
          </p:nvPr>
        </p:nvSpPr>
        <p:spPr>
          <a:xfrm>
            <a:off x="3203848" y="558924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71</a:t>
            </a:fld>
            <a:endParaRPr lang="es-ES"/>
          </a:p>
        </p:txBody>
      </p:sp>
    </p:spTree>
    <p:extLst>
      <p:ext uri="{BB962C8B-B14F-4D97-AF65-F5344CB8AC3E}">
        <p14:creationId xmlns:p14="http://schemas.microsoft.com/office/powerpoint/2010/main" val="19681294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Autofit/>
          </a:bodyPr>
          <a:lstStyle/>
          <a:p>
            <a:pPr marL="0" indent="0" algn="just">
              <a:buNone/>
            </a:pPr>
            <a:r>
              <a:rPr lang="es-MX" dirty="0" smtClean="0">
                <a:latin typeface="Arial" pitchFamily="34" charset="0"/>
                <a:cs typeface="Arial" pitchFamily="34" charset="0"/>
              </a:rPr>
              <a:t>15- SECRETARÍA </a:t>
            </a:r>
            <a:r>
              <a:rPr lang="es-MX" dirty="0">
                <a:latin typeface="Arial" pitchFamily="34" charset="0"/>
                <a:cs typeface="Arial" pitchFamily="34" charset="0"/>
              </a:rPr>
              <a:t>DE GOBERNACIÓN (CENAPRED-DGPC). (1994). Glosario de términos de protección civil.</a:t>
            </a:r>
          </a:p>
          <a:p>
            <a:pPr marL="0" lvl="0" indent="0" algn="just">
              <a:buNone/>
            </a:pPr>
            <a:r>
              <a:rPr lang="es-MX" dirty="0" smtClean="0">
                <a:latin typeface="Arial" pitchFamily="34" charset="0"/>
                <a:cs typeface="Arial" pitchFamily="34" charset="0"/>
              </a:rPr>
              <a:t>16- SECRETARÍA </a:t>
            </a:r>
            <a:r>
              <a:rPr lang="es-MX" dirty="0">
                <a:latin typeface="Arial" pitchFamily="34" charset="0"/>
                <a:cs typeface="Arial" pitchFamily="34" charset="0"/>
              </a:rPr>
              <a:t>GENERAL DE GOBIERNO. (1994). Manual del curso “Formación en protección civil”.</a:t>
            </a:r>
          </a:p>
          <a:p>
            <a:pPr marL="0" lvl="0" indent="0" algn="just">
              <a:buNone/>
            </a:pPr>
            <a:r>
              <a:rPr lang="es-MX" dirty="0" smtClean="0">
                <a:latin typeface="Arial" pitchFamily="34" charset="0"/>
                <a:cs typeface="Arial" pitchFamily="34" charset="0"/>
              </a:rPr>
              <a:t>17- U</a:t>
            </a:r>
            <a:r>
              <a:rPr lang="es-MX" dirty="0">
                <a:latin typeface="Arial" pitchFamily="34" charset="0"/>
                <a:cs typeface="Arial" pitchFamily="34" charset="0"/>
              </a:rPr>
              <a:t>. A. E. M. (1993). Manual de Seguridad y Protección Civil Universitaria.</a:t>
            </a:r>
          </a:p>
          <a:p>
            <a:pPr marL="0" indent="0" algn="just">
              <a:buNone/>
            </a:pPr>
            <a:endParaRPr lang="es-MX" dirty="0">
              <a:latin typeface="Arial" pitchFamily="34" charset="0"/>
              <a:cs typeface="Arial" pitchFamily="34" charset="0"/>
            </a:endParaRPr>
          </a:p>
        </p:txBody>
      </p:sp>
      <p:sp>
        <p:nvSpPr>
          <p:cNvPr id="4" name="3 Marcador de pie de página"/>
          <p:cNvSpPr>
            <a:spLocks noGrp="1"/>
          </p:cNvSpPr>
          <p:nvPr>
            <p:ph type="ftr" sz="quarter" idx="11"/>
          </p:nvPr>
        </p:nvSpPr>
        <p:spPr>
          <a:xfrm>
            <a:off x="3131840" y="5877272"/>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72</a:t>
            </a:fld>
            <a:endParaRPr lang="es-ES"/>
          </a:p>
        </p:txBody>
      </p:sp>
    </p:spTree>
    <p:extLst>
      <p:ext uri="{BB962C8B-B14F-4D97-AF65-F5344CB8AC3E}">
        <p14:creationId xmlns:p14="http://schemas.microsoft.com/office/powerpoint/2010/main" val="10865306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686800" cy="1295400"/>
          </a:xfrm>
        </p:spPr>
        <p:txBody>
          <a:bodyPr>
            <a:normAutofit/>
          </a:bodyPr>
          <a:lstStyle/>
          <a:p>
            <a:pPr algn="ctr"/>
            <a:r>
              <a:rPr lang="es-MX" b="1" dirty="0" smtClean="0">
                <a:latin typeface="Arial" panose="020B0604020202020204" pitchFamily="34" charset="0"/>
                <a:cs typeface="Arial" panose="020B0604020202020204" pitchFamily="34" charset="0"/>
              </a:rPr>
              <a:t>BIBLIOGRAFÍA Y REFERENCIAS</a:t>
            </a:r>
            <a:br>
              <a:rPr lang="es-MX" b="1" dirty="0" smtClean="0">
                <a:latin typeface="Arial" panose="020B0604020202020204" pitchFamily="34" charset="0"/>
                <a:cs typeface="Arial" panose="020B0604020202020204" pitchFamily="34" charset="0"/>
              </a:rPr>
            </a:br>
            <a:r>
              <a:rPr lang="es-MX" b="1" dirty="0" smtClean="0">
                <a:latin typeface="Arial" panose="020B0604020202020204" pitchFamily="34" charset="0"/>
                <a:cs typeface="Arial" panose="020B0604020202020204" pitchFamily="34" charset="0"/>
              </a:rPr>
              <a:t>COMPLEMENTARIAS</a:t>
            </a:r>
            <a:endParaRPr lang="es-ES"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457200" y="1357298"/>
            <a:ext cx="8229600" cy="4768865"/>
          </a:xfrm>
        </p:spPr>
        <p:txBody>
          <a:bodyPr>
            <a:normAutofit/>
          </a:bodyPr>
          <a:lstStyle/>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1- </a:t>
            </a:r>
            <a:r>
              <a:rPr lang="es-ES" dirty="0" err="1" smtClean="0">
                <a:latin typeface="Arial" panose="020B0604020202020204" pitchFamily="34" charset="0"/>
                <a:cs typeface="Arial" panose="020B0604020202020204" pitchFamily="34" charset="0"/>
              </a:rPr>
              <a:t>Arite</a:t>
            </a:r>
            <a:r>
              <a:rPr lang="es-ES" dirty="0">
                <a:latin typeface="Arial" panose="020B0604020202020204" pitchFamily="34" charset="0"/>
                <a:cs typeface="Arial" panose="020B0604020202020204" pitchFamily="34" charset="0"/>
              </a:rPr>
              <a:t>. S. y </a:t>
            </a:r>
            <a:r>
              <a:rPr lang="es-ES" dirty="0" err="1">
                <a:latin typeface="Arial" panose="020B0604020202020204" pitchFamily="34" charset="0"/>
                <a:cs typeface="Arial" panose="020B0604020202020204" pitchFamily="34" charset="0"/>
              </a:rPr>
              <a:t>Jacquet</a:t>
            </a:r>
            <a:r>
              <a:rPr lang="es-ES" dirty="0">
                <a:latin typeface="Arial" panose="020B0604020202020204" pitchFamily="34" charset="0"/>
                <a:cs typeface="Arial" panose="020B0604020202020204" pitchFamily="34" charset="0"/>
              </a:rPr>
              <a:t>, M. (2005). El Trabajador Social en situación de emergencia o desastre. Espacio.  </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2- Arteaga</a:t>
            </a:r>
            <a:r>
              <a:rPr lang="es-ES" dirty="0">
                <a:latin typeface="Arial" panose="020B0604020202020204" pitchFamily="34" charset="0"/>
                <a:cs typeface="Arial" panose="020B0604020202020204" pitchFamily="34" charset="0"/>
              </a:rPr>
              <a:t>, B. C. (2003). Desarrollo Comunitario. México. UNAM.</a:t>
            </a:r>
            <a:endParaRPr lang="es-MX" dirty="0">
              <a:latin typeface="Arial" panose="020B0604020202020204" pitchFamily="34" charset="0"/>
              <a:cs typeface="Arial" panose="020B0604020202020204" pitchFamily="34" charset="0"/>
            </a:endParaRPr>
          </a:p>
          <a:p>
            <a:pPr marL="514350" indent="-514350">
              <a:buAutoNum type="arabicPeriod"/>
            </a:pPr>
            <a:endParaRPr lang="es-MX" dirty="0" smtClean="0"/>
          </a:p>
          <a:p>
            <a:pPr algn="just">
              <a:buNone/>
            </a:pPr>
            <a:endParaRPr lang="es-ES" sz="12800" dirty="0">
              <a:latin typeface="Arial" pitchFamily="34" charset="0"/>
              <a:cs typeface="Arial" pitchFamily="34" charset="0"/>
            </a:endParaRPr>
          </a:p>
        </p:txBody>
      </p:sp>
      <p:sp>
        <p:nvSpPr>
          <p:cNvPr id="4" name="3 Marcador de pie de página"/>
          <p:cNvSpPr>
            <a:spLocks noGrp="1"/>
          </p:cNvSpPr>
          <p:nvPr>
            <p:ph type="ftr" sz="quarter" idx="11"/>
          </p:nvPr>
        </p:nvSpPr>
        <p:spPr>
          <a:xfrm>
            <a:off x="3131840" y="6165304"/>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73</a:t>
            </a:fld>
            <a:endParaRPr lang="es-E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5184576"/>
          </a:xfrm>
        </p:spPr>
        <p:txBody>
          <a:bodyPr>
            <a:normAutofit/>
          </a:bodyPr>
          <a:lstStyle/>
          <a:p>
            <a:pPr marL="0" indent="0" algn="just">
              <a:buNone/>
            </a:pPr>
            <a:r>
              <a:rPr lang="es-ES" dirty="0" smtClean="0">
                <a:latin typeface="Arial" panose="020B0604020202020204" pitchFamily="34" charset="0"/>
                <a:cs typeface="Arial" panose="020B0604020202020204" pitchFamily="34" charset="0"/>
              </a:rPr>
              <a:t>3- Campos</a:t>
            </a:r>
            <a:r>
              <a:rPr lang="es-ES" dirty="0">
                <a:latin typeface="Arial" panose="020B0604020202020204" pitchFamily="34" charset="0"/>
                <a:cs typeface="Arial" panose="020B0604020202020204" pitchFamily="34" charset="0"/>
              </a:rPr>
              <a:t>, H. R. (1994). Protección Civil, algunos aspectos de la organización de un plan de Protección Civil para casos de desastres naturales. México. UAEM.</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4-  Cázares </a:t>
            </a:r>
            <a:r>
              <a:rPr lang="es-ES" dirty="0">
                <a:latin typeface="Arial" panose="020B0604020202020204" pitchFamily="34" charset="0"/>
                <a:cs typeface="Arial" panose="020B0604020202020204" pitchFamily="34" charset="0"/>
              </a:rPr>
              <a:t>y Cuevas. (2008). Planeación y evaluación basada en competencias. México. Trillas. </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algn="just">
              <a:buNone/>
            </a:pPr>
            <a:endParaRPr lang="es-ES"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a:xfrm>
            <a:off x="3707904" y="602128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74</a:t>
            </a:fld>
            <a:endParaRPr lang="es-E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363272" cy="5145435"/>
          </a:xfrm>
        </p:spPr>
        <p:txBody>
          <a:bodyPr>
            <a:normAutofit/>
          </a:bodyPr>
          <a:lstStyle/>
          <a:p>
            <a:pPr marL="0" indent="0" algn="just">
              <a:buNone/>
            </a:pPr>
            <a:r>
              <a:rPr lang="es-ES" dirty="0" smtClean="0">
                <a:latin typeface="Arial" panose="020B0604020202020204" pitchFamily="34" charset="0"/>
                <a:cs typeface="Arial" panose="020B0604020202020204" pitchFamily="34" charset="0"/>
              </a:rPr>
              <a:t>5-  Curriculum</a:t>
            </a:r>
            <a:r>
              <a:rPr lang="es-ES" dirty="0">
                <a:latin typeface="Arial" panose="020B0604020202020204" pitchFamily="34" charset="0"/>
                <a:cs typeface="Arial" panose="020B0604020202020204" pitchFamily="34" charset="0"/>
              </a:rPr>
              <a:t>. (2000). Licenciatura en Trabajo Social de la Facultad de Ciencias de la Conducta de la UAEM.</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6-  </a:t>
            </a:r>
            <a:r>
              <a:rPr lang="es-ES" dirty="0" smtClean="0">
                <a:latin typeface="Arial" panose="020B0604020202020204" pitchFamily="34" charset="0"/>
                <a:cs typeface="Arial" panose="020B0604020202020204" pitchFamily="34" charset="0"/>
              </a:rPr>
              <a:t>Gobierno </a:t>
            </a:r>
            <a:r>
              <a:rPr lang="es-ES" dirty="0">
                <a:latin typeface="Arial" panose="020B0604020202020204" pitchFamily="34" charset="0"/>
                <a:cs typeface="Arial" panose="020B0604020202020204" pitchFamily="34" charset="0"/>
              </a:rPr>
              <a:t>del Estado de México. (2007). Guía técnica para la elaboración del programa interno de protección civil. México. G.E.M.</a:t>
            </a:r>
            <a:endParaRPr lang="es-MX" dirty="0">
              <a:latin typeface="Arial" panose="020B0604020202020204" pitchFamily="34" charset="0"/>
              <a:cs typeface="Arial" panose="020B0604020202020204" pitchFamily="34" charset="0"/>
            </a:endParaRPr>
          </a:p>
          <a:p>
            <a:pPr algn="just">
              <a:buNone/>
            </a:pPr>
            <a:endParaRPr lang="es-ES" dirty="0" smtClean="0">
              <a:latin typeface="Arial" pitchFamily="34" charset="0"/>
              <a:cs typeface="Arial" pitchFamily="34" charset="0"/>
            </a:endParaRPr>
          </a:p>
        </p:txBody>
      </p:sp>
      <p:sp>
        <p:nvSpPr>
          <p:cNvPr id="5" name="4 Marcador de pie de página"/>
          <p:cNvSpPr>
            <a:spLocks noGrp="1"/>
          </p:cNvSpPr>
          <p:nvPr>
            <p:ph type="ftr" sz="quarter" idx="11"/>
          </p:nvPr>
        </p:nvSpPr>
        <p:spPr>
          <a:xfrm>
            <a:off x="3923928" y="6093296"/>
            <a:ext cx="2895600" cy="288925"/>
          </a:xfrm>
        </p:spPr>
        <p:txBody>
          <a:bodyPr/>
          <a:lstStyle/>
          <a:p>
            <a:r>
              <a:rPr lang="es-ES" dirty="0" smtClean="0"/>
              <a:t>Lic. Juana Rosendo Francisco                      </a:t>
            </a:r>
            <a:endParaRPr lang="es-ES" dirty="0"/>
          </a:p>
        </p:txBody>
      </p:sp>
      <p:sp>
        <p:nvSpPr>
          <p:cNvPr id="6" name="5 Marcador de número de diapositiva"/>
          <p:cNvSpPr>
            <a:spLocks noGrp="1"/>
          </p:cNvSpPr>
          <p:nvPr>
            <p:ph type="sldNum" sz="quarter" idx="12"/>
          </p:nvPr>
        </p:nvSpPr>
        <p:spPr/>
        <p:txBody>
          <a:bodyPr/>
          <a:lstStyle/>
          <a:p>
            <a:fld id="{5FA6C55A-BE17-4FF9-B5F9-9D1C08643C3B}" type="slidenum">
              <a:rPr lang="es-ES" smtClean="0"/>
              <a:pPr/>
              <a:t>75</a:t>
            </a:fld>
            <a:endParaRPr lang="es-ES"/>
          </a:p>
        </p:txBody>
      </p:sp>
      <p:sp>
        <p:nvSpPr>
          <p:cNvPr id="4" name="3 Rectángulo"/>
          <p:cNvSpPr/>
          <p:nvPr/>
        </p:nvSpPr>
        <p:spPr>
          <a:xfrm>
            <a:off x="285720" y="1285860"/>
            <a:ext cx="8858280" cy="369332"/>
          </a:xfrm>
          <a:prstGeom prst="rect">
            <a:avLst/>
          </a:prstGeom>
        </p:spPr>
        <p:txBody>
          <a:bodyPr wrap="square">
            <a:spAutoFit/>
          </a:bodyPr>
          <a:lstStyle/>
          <a:p>
            <a:r>
              <a:rPr lang="es-ES" u="sng" dirty="0" smtClean="0">
                <a:latin typeface="Arial" pitchFamily="34" charset="0"/>
                <a:cs typeface="Arial" pitchFamily="34" charset="0"/>
              </a:rPr>
              <a:t> </a:t>
            </a:r>
            <a:endParaRPr lang="es-E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548680"/>
            <a:ext cx="8686800" cy="6309320"/>
          </a:xfrm>
        </p:spPr>
        <p:txBody>
          <a:bodyPr>
            <a:normAutofit/>
          </a:bodyPr>
          <a:lstStyle/>
          <a:p>
            <a:pPr marL="0" indent="0" algn="just">
              <a:buNone/>
            </a:pPr>
            <a:r>
              <a:rPr lang="es-ES" dirty="0" smtClean="0">
                <a:latin typeface="Arial" panose="020B0604020202020204" pitchFamily="34" charset="0"/>
                <a:cs typeface="Arial" panose="020B0604020202020204" pitchFamily="34" charset="0"/>
              </a:rPr>
              <a:t>7-  Gobierno </a:t>
            </a:r>
            <a:r>
              <a:rPr lang="es-ES" dirty="0">
                <a:latin typeface="Arial" panose="020B0604020202020204" pitchFamily="34" charset="0"/>
                <a:cs typeface="Arial" panose="020B0604020202020204" pitchFamily="34" charset="0"/>
              </a:rPr>
              <a:t>de la República Mexicana. (2000). Ley General de protección civil. México. G. .R. M.</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8-  Marques</a:t>
            </a:r>
            <a:r>
              <a:rPr lang="es-ES" dirty="0">
                <a:latin typeface="Arial" panose="020B0604020202020204" pitchFamily="34" charset="0"/>
                <a:cs typeface="Arial" panose="020B0604020202020204" pitchFamily="34" charset="0"/>
              </a:rPr>
              <a:t>, O. (2009). Desastres y efectos psicosociales y alternativas de intervención. México. UNAM.</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9-  Olivera</a:t>
            </a:r>
            <a:r>
              <a:rPr lang="es-ES" dirty="0">
                <a:latin typeface="Arial" panose="020B0604020202020204" pitchFamily="34" charset="0"/>
                <a:cs typeface="Arial" panose="020B0604020202020204" pitchFamily="34" charset="0"/>
              </a:rPr>
              <a:t>, G. R. (2004). Manual de programas internos para responsables de protección civil de la Universidad Autónoma del Estado de México. México. UAEM.</a:t>
            </a:r>
            <a:endParaRPr lang="es-MX" dirty="0">
              <a:latin typeface="Arial" panose="020B0604020202020204" pitchFamily="34" charset="0"/>
              <a:cs typeface="Arial" panose="020B0604020202020204" pitchFamily="34" charset="0"/>
            </a:endParaRPr>
          </a:p>
          <a:p>
            <a:pPr>
              <a:buNone/>
            </a:pPr>
            <a:r>
              <a:rPr lang="es-ES" dirty="0" smtClean="0">
                <a:latin typeface="Arial" pitchFamily="34" charset="0"/>
                <a:cs typeface="Arial" pitchFamily="34" charset="0"/>
              </a:rPr>
              <a:t> </a:t>
            </a:r>
            <a:endParaRPr lang="es-ES" dirty="0">
              <a:latin typeface="Arial" pitchFamily="34" charset="0"/>
              <a:cs typeface="Arial" pitchFamily="34" charset="0"/>
            </a:endParaRPr>
          </a:p>
        </p:txBody>
      </p:sp>
      <p:sp>
        <p:nvSpPr>
          <p:cNvPr id="4" name="3 Marcador de pie de página"/>
          <p:cNvSpPr>
            <a:spLocks noGrp="1"/>
          </p:cNvSpPr>
          <p:nvPr>
            <p:ph type="ftr" sz="quarter" idx="11"/>
          </p:nvPr>
        </p:nvSpPr>
        <p:spPr>
          <a:xfrm>
            <a:off x="3203848" y="630932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76</a:t>
            </a:fld>
            <a:endParaRPr lang="es-E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620688"/>
            <a:ext cx="8686800" cy="6237312"/>
          </a:xfrm>
        </p:spPr>
        <p:txBody>
          <a:bodyPr>
            <a:normAutofit/>
          </a:bodyPr>
          <a:lstStyle/>
          <a:p>
            <a:pPr marL="0" indent="0" algn="just">
              <a:buNone/>
            </a:pPr>
            <a:endParaRPr lang="es-ES" dirty="0" smtClean="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10-  Sánchez</a:t>
            </a:r>
            <a:r>
              <a:rPr lang="es-ES" dirty="0">
                <a:latin typeface="Arial" panose="020B0604020202020204" pitchFamily="34" charset="0"/>
                <a:cs typeface="Arial" panose="020B0604020202020204" pitchFamily="34" charset="0"/>
              </a:rPr>
              <a:t>, R.  M. (1999). Manual de Trabajo Social. México. Plaza y Valdés.</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11-  Sánchez</a:t>
            </a:r>
            <a:r>
              <a:rPr lang="es-ES" dirty="0">
                <a:latin typeface="Arial" panose="020B0604020202020204" pitchFamily="34" charset="0"/>
                <a:cs typeface="Arial" panose="020B0604020202020204" pitchFamily="34" charset="0"/>
              </a:rPr>
              <a:t>, R. M. (2004). Manual de Trabajo Social. México. Plaza y Valdés.</a:t>
            </a:r>
            <a:endParaRPr lang="es-MX" dirty="0">
              <a:latin typeface="Arial" panose="020B0604020202020204" pitchFamily="34" charset="0"/>
              <a:cs typeface="Arial" panose="020B0604020202020204" pitchFamily="34" charset="0"/>
            </a:endParaRPr>
          </a:p>
          <a:p>
            <a:pPr marL="0" indent="0" algn="just">
              <a:buNone/>
            </a:pPr>
            <a:r>
              <a:rPr lang="es-ES" dirty="0" smtClean="0">
                <a:latin typeface="Arial" panose="020B0604020202020204" pitchFamily="34" charset="0"/>
                <a:cs typeface="Arial" panose="020B0604020202020204" pitchFamily="34" charset="0"/>
              </a:rPr>
              <a:t>12- Sistema </a:t>
            </a:r>
            <a:r>
              <a:rPr lang="es-ES" dirty="0">
                <a:latin typeface="Arial" panose="020B0604020202020204" pitchFamily="34" charset="0"/>
                <a:cs typeface="Arial" panose="020B0604020202020204" pitchFamily="34" charset="0"/>
              </a:rPr>
              <a:t>Nacional de Protección Civil. (1993). Apuntes del Sistema Nacional de Protección Civil (SINAPROC). México. SINAPROC.</a:t>
            </a:r>
            <a:endParaRPr lang="es-MX" dirty="0">
              <a:latin typeface="Arial" panose="020B0604020202020204" pitchFamily="34" charset="0"/>
              <a:cs typeface="Arial" panose="020B0604020202020204" pitchFamily="34" charset="0"/>
            </a:endParaRPr>
          </a:p>
          <a:p>
            <a:pPr algn="just">
              <a:buNone/>
            </a:pPr>
            <a:endParaRPr lang="es-ES" dirty="0">
              <a:latin typeface="Arial" panose="020B0604020202020204" pitchFamily="34" charset="0"/>
              <a:cs typeface="Arial" panose="020B0604020202020204" pitchFamily="34" charset="0"/>
            </a:endParaRPr>
          </a:p>
        </p:txBody>
      </p:sp>
      <p:sp>
        <p:nvSpPr>
          <p:cNvPr id="4" name="3 Marcador de pie de página"/>
          <p:cNvSpPr>
            <a:spLocks noGrp="1"/>
          </p:cNvSpPr>
          <p:nvPr>
            <p:ph type="ftr" sz="quarter" idx="11"/>
          </p:nvPr>
        </p:nvSpPr>
        <p:spPr>
          <a:xfrm>
            <a:off x="3563888" y="5949280"/>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77</a:t>
            </a:fld>
            <a:endParaRPr lang="es-E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737270"/>
          </a:xfrm>
        </p:spPr>
        <p:txBody>
          <a:bodyPr>
            <a:normAutofit fontScale="92500" lnSpcReduction="10000"/>
          </a:bodyPr>
          <a:lstStyle/>
          <a:p>
            <a:pPr marL="0" indent="0" algn="just">
              <a:buNone/>
            </a:pPr>
            <a:r>
              <a:rPr lang="es-ES" sz="3500" dirty="0" smtClean="0">
                <a:latin typeface="Arial" panose="020B0604020202020204" pitchFamily="34" charset="0"/>
                <a:cs typeface="Arial" panose="020B0604020202020204" pitchFamily="34" charset="0"/>
              </a:rPr>
              <a:t>13- Sistema </a:t>
            </a:r>
            <a:r>
              <a:rPr lang="es-ES" sz="3500" dirty="0">
                <a:latin typeface="Arial" panose="020B0604020202020204" pitchFamily="34" charset="0"/>
                <a:cs typeface="Arial" panose="020B0604020202020204" pitchFamily="34" charset="0"/>
              </a:rPr>
              <a:t>Nacional de Protección Civil. (2005). Apuntes del Sistema Nacional de Protección Civil (SINAPROC). México. </a:t>
            </a:r>
            <a:r>
              <a:rPr lang="es-ES" sz="3500" dirty="0" smtClean="0">
                <a:latin typeface="Arial" panose="020B0604020202020204" pitchFamily="34" charset="0"/>
                <a:cs typeface="Arial" panose="020B0604020202020204" pitchFamily="34" charset="0"/>
              </a:rPr>
              <a:t>SINAPROC.</a:t>
            </a:r>
          </a:p>
          <a:p>
            <a:pPr marL="0" indent="0" algn="just">
              <a:buNone/>
            </a:pPr>
            <a:r>
              <a:rPr lang="es-ES" sz="3500" u="sng" dirty="0" smtClean="0">
                <a:latin typeface="Arial" panose="020B0604020202020204" pitchFamily="34" charset="0"/>
                <a:cs typeface="Arial" panose="020B0604020202020204" pitchFamily="34" charset="0"/>
              </a:rPr>
              <a:t>http</a:t>
            </a:r>
            <a:r>
              <a:rPr lang="es-ES" sz="3500" u="sng" dirty="0">
                <a:latin typeface="Arial" panose="020B0604020202020204" pitchFamily="34" charset="0"/>
                <a:cs typeface="Arial" panose="020B0604020202020204" pitchFamily="34" charset="0"/>
              </a:rPr>
              <a:t>://www.edomex.gob.mx/protcivil/docs/sismos2006.pdf</a:t>
            </a:r>
            <a:endParaRPr lang="es-MX" sz="3500" dirty="0">
              <a:latin typeface="Arial" panose="020B0604020202020204" pitchFamily="34" charset="0"/>
              <a:cs typeface="Arial" panose="020B0604020202020204" pitchFamily="34" charset="0"/>
            </a:endParaRPr>
          </a:p>
          <a:p>
            <a:pPr marL="0" indent="0" algn="just">
              <a:buNone/>
            </a:pPr>
            <a:r>
              <a:rPr lang="es-ES" sz="3500" u="sng" dirty="0">
                <a:latin typeface="Arial" panose="020B0604020202020204" pitchFamily="34" charset="0"/>
                <a:cs typeface="Arial" panose="020B0604020202020204" pitchFamily="34" charset="0"/>
              </a:rPr>
              <a:t>http:www.prevenciónyseguridad.org/mx.</a:t>
            </a:r>
            <a:endParaRPr lang="es-MX" sz="3500" dirty="0">
              <a:latin typeface="Arial" panose="020B0604020202020204" pitchFamily="34" charset="0"/>
              <a:cs typeface="Arial" panose="020B0604020202020204" pitchFamily="34" charset="0"/>
            </a:endParaRPr>
          </a:p>
          <a:p>
            <a:pPr marL="0" indent="0" algn="just">
              <a:buNone/>
            </a:pPr>
            <a:r>
              <a:rPr lang="en-US" sz="3500" i="1" u="sng" dirty="0">
                <a:latin typeface="Arial" panose="020B0604020202020204" pitchFamily="34" charset="0"/>
                <a:cs typeface="Arial" panose="020B0604020202020204" pitchFamily="34" charset="0"/>
              </a:rPr>
              <a:t>helid.digicollection.org/</a:t>
            </a:r>
            <a:r>
              <a:rPr lang="en-US" sz="3500" i="1" u="sng" dirty="0" err="1">
                <a:latin typeface="Arial" panose="020B0604020202020204" pitchFamily="34" charset="0"/>
                <a:cs typeface="Arial" panose="020B0604020202020204" pitchFamily="34" charset="0"/>
              </a:rPr>
              <a:t>es</a:t>
            </a:r>
            <a:r>
              <a:rPr lang="en-US" sz="3500" i="1" u="sng" dirty="0">
                <a:latin typeface="Arial" panose="020B0604020202020204" pitchFamily="34" charset="0"/>
                <a:cs typeface="Arial" panose="020B0604020202020204" pitchFamily="34" charset="0"/>
              </a:rPr>
              <a:t>/d/Jops01s/10.1.4.html</a:t>
            </a:r>
            <a:endParaRPr lang="es-MX" sz="3500" u="sng" dirty="0">
              <a:latin typeface="Arial" panose="020B0604020202020204" pitchFamily="34" charset="0"/>
              <a:cs typeface="Arial" panose="020B0604020202020204" pitchFamily="34" charset="0"/>
            </a:endParaRPr>
          </a:p>
          <a:p>
            <a:pPr marL="0" indent="0" algn="just">
              <a:buNone/>
            </a:pPr>
            <a:r>
              <a:rPr lang="en-US" sz="3500" u="sng" dirty="0">
                <a:latin typeface="Arial" panose="020B0604020202020204" pitchFamily="34" charset="0"/>
                <a:cs typeface="Arial" panose="020B0604020202020204" pitchFamily="34" charset="0"/>
                <a:hlinkClick r:id="rId2"/>
              </a:rPr>
              <a:t>www.sedena.gob.mx/</a:t>
            </a:r>
            <a:r>
              <a:rPr lang="en-US" sz="3500" u="sng" dirty="0" err="1">
                <a:latin typeface="Arial" panose="020B0604020202020204" pitchFamily="34" charset="0"/>
                <a:cs typeface="Arial" panose="020B0604020202020204" pitchFamily="34" charset="0"/>
                <a:hlinkClick r:id="rId2"/>
              </a:rPr>
              <a:t>index.php</a:t>
            </a:r>
            <a:r>
              <a:rPr lang="en-US" sz="3500" u="sng" dirty="0">
                <a:latin typeface="Arial" panose="020B0604020202020204" pitchFamily="34" charset="0"/>
                <a:cs typeface="Arial" panose="020B0604020202020204" pitchFamily="34" charset="0"/>
                <a:hlinkClick r:id="rId2"/>
              </a:rPr>
              <a:t>/.../plan-</a:t>
            </a:r>
            <a:r>
              <a:rPr lang="en-US" sz="3500" u="sng" dirty="0" err="1">
                <a:latin typeface="Arial" panose="020B0604020202020204" pitchFamily="34" charset="0"/>
                <a:cs typeface="Arial" panose="020B0604020202020204" pitchFamily="34" charset="0"/>
                <a:hlinkClick r:id="rId2"/>
              </a:rPr>
              <a:t>dn</a:t>
            </a:r>
            <a:r>
              <a:rPr lang="en-US" sz="3500" u="sng" dirty="0">
                <a:latin typeface="Arial" panose="020B0604020202020204" pitchFamily="34" charset="0"/>
                <a:cs typeface="Arial" panose="020B0604020202020204" pitchFamily="34" charset="0"/>
                <a:hlinkClick r:id="rId2"/>
              </a:rPr>
              <a:t>-iii-e/</a:t>
            </a:r>
            <a:r>
              <a:rPr lang="en-US" sz="3500" u="sng" dirty="0" err="1">
                <a:latin typeface="Arial" panose="020B0604020202020204" pitchFamily="34" charset="0"/>
                <a:cs typeface="Arial" panose="020B0604020202020204" pitchFamily="34" charset="0"/>
                <a:hlinkClick r:id="rId2"/>
              </a:rPr>
              <a:t>ique</a:t>
            </a:r>
            <a:r>
              <a:rPr lang="en-US" sz="3500" u="sng" dirty="0">
                <a:latin typeface="Arial" panose="020B0604020202020204" pitchFamily="34" charset="0"/>
                <a:cs typeface="Arial" panose="020B0604020202020204" pitchFamily="34" charset="0"/>
                <a:hlinkClick r:id="rId2"/>
              </a:rPr>
              <a:t>-</a:t>
            </a:r>
            <a:r>
              <a:rPr lang="en-US" sz="3500" u="sng" dirty="0" err="1">
                <a:latin typeface="Arial" panose="020B0604020202020204" pitchFamily="34" charset="0"/>
                <a:cs typeface="Arial" panose="020B0604020202020204" pitchFamily="34" charset="0"/>
                <a:hlinkClick r:id="rId2"/>
              </a:rPr>
              <a:t>es</a:t>
            </a:r>
            <a:r>
              <a:rPr lang="en-US" sz="3500" u="sng" dirty="0">
                <a:latin typeface="Arial" panose="020B0604020202020204" pitchFamily="34" charset="0"/>
                <a:cs typeface="Arial" panose="020B0604020202020204" pitchFamily="34" charset="0"/>
                <a:hlinkClick r:id="rId2"/>
              </a:rPr>
              <a:t>-e/-</a:t>
            </a:r>
            <a:r>
              <a:rPr lang="en-US" sz="3500" u="sng" dirty="0" smtClean="0">
                <a:latin typeface="Arial" panose="020B0604020202020204" pitchFamily="34" charset="0"/>
                <a:cs typeface="Arial" panose="020B0604020202020204" pitchFamily="34" charset="0"/>
                <a:hlinkClick r:id="rId2"/>
              </a:rPr>
              <a:t>plan-</a:t>
            </a:r>
            <a:r>
              <a:rPr lang="en-US" sz="3500" u="sng" dirty="0" err="1" smtClean="0">
                <a:latin typeface="Arial" panose="020B0604020202020204" pitchFamily="34" charset="0"/>
                <a:cs typeface="Arial" panose="020B0604020202020204" pitchFamily="34" charset="0"/>
                <a:hlinkClick r:id="rId2"/>
              </a:rPr>
              <a:t>dn</a:t>
            </a:r>
            <a:r>
              <a:rPr lang="en-US" sz="3500" u="sng" dirty="0" smtClean="0">
                <a:latin typeface="Arial" panose="020B0604020202020204" pitchFamily="34" charset="0"/>
                <a:cs typeface="Arial" panose="020B0604020202020204" pitchFamily="34" charset="0"/>
                <a:hlinkClick r:id="rId2"/>
              </a:rPr>
              <a:t>-iii-e</a:t>
            </a:r>
            <a:r>
              <a:rPr lang="en-US" sz="3500" dirty="0" smtClean="0">
                <a:latin typeface="Arial" panose="020B0604020202020204" pitchFamily="34" charset="0"/>
                <a:cs typeface="Arial" panose="020B0604020202020204" pitchFamily="34" charset="0"/>
              </a:rPr>
              <a:t>.</a:t>
            </a:r>
            <a:endParaRPr lang="es-MX" sz="3500" dirty="0">
              <a:latin typeface="Arial" panose="020B0604020202020204" pitchFamily="34" charset="0"/>
              <a:cs typeface="Arial" panose="020B0604020202020204" pitchFamily="34" charset="0"/>
            </a:endParaRPr>
          </a:p>
          <a:p>
            <a:pPr>
              <a:buNone/>
            </a:pPr>
            <a:endParaRPr lang="es-ES" dirty="0"/>
          </a:p>
        </p:txBody>
      </p:sp>
      <p:sp>
        <p:nvSpPr>
          <p:cNvPr id="4" name="3 Marcador de pie de página"/>
          <p:cNvSpPr>
            <a:spLocks noGrp="1"/>
          </p:cNvSpPr>
          <p:nvPr>
            <p:ph type="ftr" sz="quarter" idx="11"/>
          </p:nvPr>
        </p:nvSpPr>
        <p:spPr>
          <a:xfrm>
            <a:off x="3563888"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78</a:t>
            </a:fld>
            <a:endParaRPr lang="es-E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a:bodyPr>
          <a:lstStyle/>
          <a:p>
            <a:r>
              <a:rPr lang="es-MX" sz="2000" b="1" dirty="0">
                <a:latin typeface="Arial" pitchFamily="34" charset="0"/>
                <a:cs typeface="Arial" pitchFamily="34" charset="0"/>
              </a:rPr>
              <a:t>DIRECTORIO DE LA FACULTAD DE CIENCIAS DE LA CONDUCTA</a:t>
            </a:r>
            <a:endParaRPr lang="es-MX" sz="2000" dirty="0"/>
          </a:p>
        </p:txBody>
      </p:sp>
      <p:sp>
        <p:nvSpPr>
          <p:cNvPr id="3" name="2 Marcador de contenido"/>
          <p:cNvSpPr>
            <a:spLocks noGrp="1"/>
          </p:cNvSpPr>
          <p:nvPr>
            <p:ph idx="1"/>
          </p:nvPr>
        </p:nvSpPr>
        <p:spPr>
          <a:xfrm>
            <a:off x="457200" y="1124744"/>
            <a:ext cx="8229600" cy="5256584"/>
          </a:xfrm>
        </p:spPr>
        <p:txBody>
          <a:bodyPr>
            <a:normAutofit lnSpcReduction="10000"/>
          </a:bodyPr>
          <a:lstStyle/>
          <a:p>
            <a:pPr marL="365760" lvl="0" indent="-283464" algn="ctr">
              <a:spcBef>
                <a:spcPts val="600"/>
              </a:spcBef>
              <a:buClr>
                <a:srgbClr val="3891A7"/>
              </a:buClr>
              <a:buSzPct val="80000"/>
              <a:buNone/>
            </a:pPr>
            <a:r>
              <a:rPr lang="es-ES" sz="1050" b="1" dirty="0" smtClean="0">
                <a:latin typeface="Arial" pitchFamily="34" charset="0"/>
                <a:cs typeface="Arial" pitchFamily="34" charset="0"/>
              </a:rPr>
              <a:t>DR.  Manuel  Gutiérrez Romero                                                                                                                                                                                                           </a:t>
            </a:r>
            <a:r>
              <a:rPr lang="es-ES" sz="1050" dirty="0" smtClean="0">
                <a:latin typeface="Arial" pitchFamily="34" charset="0"/>
                <a:cs typeface="Arial" pitchFamily="34" charset="0"/>
              </a:rPr>
              <a:t>Director</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 </a:t>
            </a:r>
            <a:r>
              <a:rPr lang="es-ES" sz="1050" b="1" dirty="0">
                <a:latin typeface="Arial" pitchFamily="34" charset="0"/>
                <a:cs typeface="Arial" pitchFamily="34" charset="0"/>
              </a:rPr>
              <a:t>Saúl </a:t>
            </a:r>
            <a:r>
              <a:rPr lang="es-ES" sz="1050" b="1" dirty="0" err="1">
                <a:latin typeface="Arial" pitchFamily="34" charset="0"/>
                <a:cs typeface="Arial" pitchFamily="34" charset="0"/>
              </a:rPr>
              <a:t>Urcid</a:t>
            </a:r>
            <a:r>
              <a:rPr lang="es-ES" sz="1050" b="1" dirty="0">
                <a:latin typeface="Arial" pitchFamily="34" charset="0"/>
                <a:cs typeface="Arial" pitchFamily="34" charset="0"/>
              </a:rPr>
              <a:t> </a:t>
            </a:r>
            <a:r>
              <a:rPr lang="es-ES" sz="1050" b="1" dirty="0" smtClean="0">
                <a:latin typeface="Arial" pitchFamily="34" charset="0"/>
                <a:cs typeface="Arial" pitchFamily="34" charset="0"/>
              </a:rPr>
              <a:t>Velarde                                                                                                                                                                                                                         </a:t>
            </a:r>
            <a:r>
              <a:rPr lang="es-ES" sz="1050" dirty="0" smtClean="0">
                <a:latin typeface="Arial" pitchFamily="34" charset="0"/>
                <a:cs typeface="Arial" pitchFamily="34" charset="0"/>
              </a:rPr>
              <a:t>SUBDIRECTOR ACADÉMICO</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  </a:t>
            </a:r>
            <a:r>
              <a:rPr lang="es-ES" sz="1050" b="1" dirty="0">
                <a:latin typeface="Arial" pitchFamily="34" charset="0"/>
                <a:cs typeface="Arial" pitchFamily="34" charset="0"/>
              </a:rPr>
              <a:t>María Teresa García </a:t>
            </a:r>
            <a:r>
              <a:rPr lang="es-ES" sz="1050" b="1" dirty="0" smtClean="0">
                <a:latin typeface="Arial" pitchFamily="34" charset="0"/>
                <a:cs typeface="Arial" pitchFamily="34" charset="0"/>
              </a:rPr>
              <a:t>Rodea                                                                                                                                                                                                               </a:t>
            </a:r>
            <a:r>
              <a:rPr lang="es-ES" sz="1050" dirty="0" smtClean="0">
                <a:latin typeface="Arial" pitchFamily="34" charset="0"/>
                <a:cs typeface="Arial" pitchFamily="34" charset="0"/>
              </a:rPr>
              <a:t>SUBDIRECTORA ADMINISTRATIVA</a:t>
            </a:r>
            <a:endParaRPr lang="es-ES" sz="1050" dirty="0">
              <a:latin typeface="Arial" pitchFamily="34" charset="0"/>
              <a:cs typeface="Arial" pitchFamily="34" charset="0"/>
            </a:endParaRPr>
          </a:p>
          <a:p>
            <a:pPr marL="365760" lvl="0" indent="-283464" algn="ctr">
              <a:spcBef>
                <a:spcPts val="600"/>
              </a:spcBef>
              <a:buClr>
                <a:srgbClr val="3891A7"/>
              </a:buClr>
              <a:buSzPct val="80000"/>
              <a:buNone/>
            </a:pPr>
            <a:r>
              <a:rPr lang="es-ES" sz="1050" b="1" dirty="0">
                <a:latin typeface="Arial" pitchFamily="34" charset="0"/>
                <a:cs typeface="Arial" pitchFamily="34" charset="0"/>
              </a:rPr>
              <a:t>M</a:t>
            </a:r>
            <a:r>
              <a:rPr lang="es-ES" sz="1050" b="1" dirty="0" smtClean="0">
                <a:latin typeface="Arial" pitchFamily="34" charset="0"/>
                <a:cs typeface="Arial" pitchFamily="34" charset="0"/>
              </a:rPr>
              <a:t>. Francisco Márquez </a:t>
            </a:r>
            <a:r>
              <a:rPr lang="es-ES" sz="1050" b="1" dirty="0">
                <a:latin typeface="Arial" pitchFamily="34" charset="0"/>
                <a:cs typeface="Arial" pitchFamily="34" charset="0"/>
              </a:rPr>
              <a:t>Vázquez </a:t>
            </a:r>
            <a:r>
              <a:rPr lang="es-ES" sz="1050" b="1" dirty="0" smtClean="0">
                <a:latin typeface="Arial" pitchFamily="34" charset="0"/>
                <a:cs typeface="Arial" pitchFamily="34" charset="0"/>
              </a:rPr>
              <a:t>                                                                                                                                                                           </a:t>
            </a:r>
            <a:r>
              <a:rPr lang="es-ES" sz="1050" dirty="0" smtClean="0">
                <a:latin typeface="Arial" pitchFamily="34" charset="0"/>
                <a:cs typeface="Arial" pitchFamily="34" charset="0"/>
              </a:rPr>
              <a:t>COORDINADOR DE LA UNIDAD DE PLANEACIÓN Y EVALUACIÓN</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 Alejandra </a:t>
            </a:r>
            <a:r>
              <a:rPr lang="es-ES" sz="1050" b="1" dirty="0" err="1" smtClean="0">
                <a:latin typeface="Arial" pitchFamily="34" charset="0"/>
                <a:cs typeface="Arial" pitchFamily="34" charset="0"/>
              </a:rPr>
              <a:t>Moysen</a:t>
            </a:r>
            <a:r>
              <a:rPr lang="es-ES" sz="1050" b="1" dirty="0" smtClean="0">
                <a:latin typeface="Arial" pitchFamily="34" charset="0"/>
                <a:cs typeface="Arial" pitchFamily="34" charset="0"/>
              </a:rPr>
              <a:t> Chimal                                                                                                                                                                                                                     </a:t>
            </a:r>
            <a:r>
              <a:rPr lang="es-ES" sz="1050" dirty="0" smtClean="0">
                <a:latin typeface="Arial" pitchFamily="34" charset="0"/>
                <a:cs typeface="Arial" pitchFamily="34" charset="0"/>
              </a:rPr>
              <a:t>COORDINADORA DE ESTUDIOS AVANZADOS</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a:t>
            </a:r>
            <a:r>
              <a:rPr lang="es-ES" sz="1050" b="1" dirty="0">
                <a:latin typeface="Arial" pitchFamily="34" charset="0"/>
                <a:cs typeface="Arial" pitchFamily="34" charset="0"/>
              </a:rPr>
              <a:t>. Aída Mercado </a:t>
            </a:r>
            <a:r>
              <a:rPr lang="es-ES" sz="1050" b="1" dirty="0" smtClean="0">
                <a:latin typeface="Arial" pitchFamily="34" charset="0"/>
                <a:cs typeface="Arial" pitchFamily="34" charset="0"/>
              </a:rPr>
              <a:t>Maya                                                                                                                                                                                                                                      </a:t>
            </a:r>
            <a:r>
              <a:rPr lang="es-ES" sz="1050" dirty="0" smtClean="0">
                <a:latin typeface="Arial" pitchFamily="34" charset="0"/>
                <a:cs typeface="Arial" pitchFamily="34" charset="0"/>
              </a:rPr>
              <a:t>COORDINADORA DE INVESTIGACIÓN</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Mtra</a:t>
            </a:r>
            <a:r>
              <a:rPr lang="es-ES" sz="1050" b="1" dirty="0">
                <a:latin typeface="Arial" pitchFamily="34" charset="0"/>
                <a:cs typeface="Arial" pitchFamily="34" charset="0"/>
              </a:rPr>
              <a:t>. </a:t>
            </a:r>
            <a:r>
              <a:rPr lang="es-ES" sz="1050" b="1" dirty="0" smtClean="0">
                <a:latin typeface="Arial" pitchFamily="34" charset="0"/>
                <a:cs typeface="Arial" pitchFamily="34" charset="0"/>
              </a:rPr>
              <a:t>Berenice </a:t>
            </a:r>
            <a:r>
              <a:rPr lang="es-ES" sz="1050" b="1" dirty="0" err="1" smtClean="0">
                <a:latin typeface="Arial" pitchFamily="34" charset="0"/>
                <a:cs typeface="Arial" pitchFamily="34" charset="0"/>
              </a:rPr>
              <a:t>Legorreta</a:t>
            </a:r>
            <a:r>
              <a:rPr lang="es-ES" sz="1050" b="1" dirty="0" smtClean="0">
                <a:latin typeface="Arial" pitchFamily="34" charset="0"/>
                <a:cs typeface="Arial" pitchFamily="34" charset="0"/>
              </a:rPr>
              <a:t> Rebollo                                                                                                                                                                                                                            </a:t>
            </a:r>
            <a:r>
              <a:rPr lang="es-ES" sz="1050" dirty="0" smtClean="0">
                <a:latin typeface="Arial" pitchFamily="34" charset="0"/>
                <a:cs typeface="Arial" pitchFamily="34" charset="0"/>
              </a:rPr>
              <a:t>COORDINADORA DE DIFUSIÓN CULTURAL</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Mtro</a:t>
            </a:r>
            <a:r>
              <a:rPr lang="es-ES" sz="1050" b="1" dirty="0">
                <a:latin typeface="Arial" pitchFamily="34" charset="0"/>
                <a:cs typeface="Arial" pitchFamily="34" charset="0"/>
              </a:rPr>
              <a:t>. Alejandro Gutiérrez </a:t>
            </a:r>
            <a:r>
              <a:rPr lang="es-ES" sz="1050" b="1" dirty="0" smtClean="0">
                <a:latin typeface="Arial" pitchFamily="34" charset="0"/>
                <a:cs typeface="Arial" pitchFamily="34" charset="0"/>
              </a:rPr>
              <a:t>Cedeño                                                                                                                                                                                                                          </a:t>
            </a:r>
            <a:r>
              <a:rPr lang="es-ES" sz="1050" dirty="0" smtClean="0">
                <a:latin typeface="Arial" pitchFamily="34" charset="0"/>
                <a:cs typeface="Arial" pitchFamily="34" charset="0"/>
              </a:rPr>
              <a:t>COORDINADOR DE EXTENSIÓN Y VINCULACIÓN</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a:t>
            </a:r>
            <a:r>
              <a:rPr lang="es-ES" sz="1050" b="1" dirty="0">
                <a:latin typeface="Arial" pitchFamily="34" charset="0"/>
                <a:cs typeface="Arial" pitchFamily="34" charset="0"/>
              </a:rPr>
              <a:t>. Adelaida Rojas </a:t>
            </a:r>
            <a:r>
              <a:rPr lang="es-ES" sz="1050" b="1" dirty="0" smtClean="0">
                <a:latin typeface="Arial" pitchFamily="34" charset="0"/>
                <a:cs typeface="Arial" pitchFamily="34" charset="0"/>
              </a:rPr>
              <a:t>García                                                                                                                                                                                                                                </a:t>
            </a:r>
            <a:r>
              <a:rPr lang="es-ES" sz="1050" dirty="0" smtClean="0">
                <a:latin typeface="Arial" pitchFamily="34" charset="0"/>
                <a:cs typeface="Arial" pitchFamily="34" charset="0"/>
              </a:rPr>
              <a:t>COORDINADORA DEL CENTRO DE ESTUDIOS Y SERVICIOS PSICOLÓGICOS INTEGRALES</a:t>
            </a:r>
            <a:endParaRPr lang="es-ES" sz="1050" dirty="0">
              <a:latin typeface="Arial" pitchFamily="34" charset="0"/>
              <a:cs typeface="Arial" pitchFamily="34" charset="0"/>
            </a:endParaRP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  </a:t>
            </a:r>
            <a:r>
              <a:rPr lang="es-ES" sz="1050" b="1" dirty="0">
                <a:latin typeface="Arial" pitchFamily="34" charset="0"/>
                <a:cs typeface="Arial" pitchFamily="34" charset="0"/>
              </a:rPr>
              <a:t>Irma Ortiz </a:t>
            </a:r>
            <a:r>
              <a:rPr lang="es-ES" sz="1050" b="1" dirty="0" smtClean="0">
                <a:latin typeface="Arial" pitchFamily="34" charset="0"/>
                <a:cs typeface="Arial" pitchFamily="34" charset="0"/>
              </a:rPr>
              <a:t>Valdez                                                                                                                                                                                                                            </a:t>
            </a:r>
            <a:r>
              <a:rPr lang="es-ES" sz="1050" dirty="0" smtClean="0">
                <a:latin typeface="Arial" pitchFamily="34" charset="0"/>
                <a:cs typeface="Arial" pitchFamily="34" charset="0"/>
              </a:rPr>
              <a:t>COORDINADOR DE LA LICENCIATURA EN PSICOLOGÍA</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Mtro. Rodrigo Terrazas    Valdez                                                                                                                                                                                              </a:t>
            </a:r>
            <a:r>
              <a:rPr lang="es-ES" sz="1050" dirty="0" smtClean="0">
                <a:latin typeface="Arial" pitchFamily="34" charset="0"/>
                <a:cs typeface="Arial" pitchFamily="34" charset="0"/>
              </a:rPr>
              <a:t>COORDINADOR DE LA LICENCIATURA EN EDUCACIÓN</a:t>
            </a:r>
            <a:endParaRPr lang="es-ES" sz="1050" dirty="0">
              <a:latin typeface="Arial" pitchFamily="34" charset="0"/>
              <a:cs typeface="Arial" pitchFamily="34" charset="0"/>
            </a:endParaRP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Dra. </a:t>
            </a:r>
            <a:r>
              <a:rPr lang="es-ES" sz="1050" b="1" dirty="0">
                <a:latin typeface="Arial" pitchFamily="34" charset="0"/>
                <a:cs typeface="Arial" pitchFamily="34" charset="0"/>
              </a:rPr>
              <a:t> </a:t>
            </a:r>
            <a:r>
              <a:rPr lang="es-ES" sz="1050" b="1" dirty="0" smtClean="0">
                <a:latin typeface="Arial" pitchFamily="34" charset="0"/>
                <a:cs typeface="Arial" pitchFamily="34" charset="0"/>
              </a:rPr>
              <a:t>Diana </a:t>
            </a:r>
            <a:r>
              <a:rPr lang="es-ES" sz="1050" b="1" dirty="0">
                <a:latin typeface="Arial" pitchFamily="34" charset="0"/>
                <a:cs typeface="Arial" pitchFamily="34" charset="0"/>
              </a:rPr>
              <a:t>Franco </a:t>
            </a:r>
            <a:r>
              <a:rPr lang="es-ES" sz="1050" b="1" dirty="0" err="1" smtClean="0">
                <a:latin typeface="Arial" pitchFamily="34" charset="0"/>
                <a:cs typeface="Arial" pitchFamily="34" charset="0"/>
              </a:rPr>
              <a:t>Alejandre</a:t>
            </a:r>
            <a:r>
              <a:rPr lang="es-ES" sz="1050" b="1" dirty="0" smtClean="0">
                <a:latin typeface="Arial" pitchFamily="34" charset="0"/>
                <a:cs typeface="Arial" pitchFamily="34" charset="0"/>
              </a:rPr>
              <a:t>                                                                                                                                                                                                               </a:t>
            </a:r>
            <a:r>
              <a:rPr lang="es-ES" sz="1050" dirty="0" smtClean="0">
                <a:latin typeface="Arial" pitchFamily="34" charset="0"/>
                <a:cs typeface="Arial" pitchFamily="34" charset="0"/>
              </a:rPr>
              <a:t>COORDINADORA DE LA LICENCIATURA EN TRABAJO SOCIAL</a:t>
            </a:r>
            <a:endParaRPr lang="es-ES" sz="1050" dirty="0">
              <a:latin typeface="Arial" pitchFamily="34" charset="0"/>
              <a:cs typeface="Arial" pitchFamily="34" charset="0"/>
            </a:endParaRP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Mtro.  </a:t>
            </a:r>
            <a:r>
              <a:rPr lang="es-ES" sz="1050" b="1" dirty="0">
                <a:latin typeface="Arial" pitchFamily="34" charset="0"/>
                <a:cs typeface="Arial" pitchFamily="34" charset="0"/>
              </a:rPr>
              <a:t>Edwin Román Albarrán </a:t>
            </a:r>
            <a:r>
              <a:rPr lang="es-ES" sz="1050" b="1" dirty="0" err="1" smtClean="0">
                <a:latin typeface="Arial" pitchFamily="34" charset="0"/>
                <a:cs typeface="Arial" pitchFamily="34" charset="0"/>
              </a:rPr>
              <a:t>Járdon</a:t>
            </a:r>
            <a:r>
              <a:rPr lang="es-ES" sz="1050" b="1" dirty="0" smtClean="0">
                <a:latin typeface="Arial" pitchFamily="34" charset="0"/>
                <a:cs typeface="Arial" pitchFamily="34" charset="0"/>
              </a:rPr>
              <a:t>                                                                                                                                                                                                               </a:t>
            </a:r>
            <a:r>
              <a:rPr lang="es-ES" sz="1050" dirty="0" smtClean="0">
                <a:latin typeface="Arial" pitchFamily="34" charset="0"/>
                <a:cs typeface="Arial" pitchFamily="34" charset="0"/>
              </a:rPr>
              <a:t>COORDINADORA DE LA LICENCIATURA EN CULTURA FÍSICA DE DEPORTE</a:t>
            </a:r>
          </a:p>
          <a:p>
            <a:pPr marL="365760" lvl="0" indent="-283464" algn="ctr">
              <a:spcBef>
                <a:spcPts val="600"/>
              </a:spcBef>
              <a:buClr>
                <a:srgbClr val="3891A7"/>
              </a:buClr>
              <a:buSzPct val="80000"/>
              <a:buNone/>
            </a:pPr>
            <a:r>
              <a:rPr lang="es-ES" sz="1050" b="1" dirty="0" smtClean="0">
                <a:latin typeface="Arial" pitchFamily="34" charset="0"/>
                <a:cs typeface="Arial" pitchFamily="34" charset="0"/>
              </a:rPr>
              <a:t>Dr.  Alfredo Díaz y Serna                                                                                                                                                                                                                                           </a:t>
            </a:r>
            <a:r>
              <a:rPr lang="es-ES" sz="1050" dirty="0" smtClean="0">
                <a:latin typeface="Arial" pitchFamily="34" charset="0"/>
                <a:cs typeface="Arial" pitchFamily="34" charset="0"/>
              </a:rPr>
              <a:t>CRONISTA</a:t>
            </a:r>
          </a:p>
          <a:p>
            <a:pPr marL="0" indent="0">
              <a:buNone/>
            </a:pPr>
            <a:endParaRPr lang="es-MX" dirty="0"/>
          </a:p>
        </p:txBody>
      </p:sp>
      <p:sp>
        <p:nvSpPr>
          <p:cNvPr id="4" name="3 Marcador de pie de página"/>
          <p:cNvSpPr>
            <a:spLocks noGrp="1"/>
          </p:cNvSpPr>
          <p:nvPr>
            <p:ph type="ftr" sz="quarter" idx="11"/>
          </p:nvPr>
        </p:nvSpPr>
        <p:spPr>
          <a:xfrm>
            <a:off x="3203848" y="6453336"/>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79</a:t>
            </a:fld>
            <a:endParaRPr lang="es-ES"/>
          </a:p>
        </p:txBody>
      </p:sp>
    </p:spTree>
    <p:extLst>
      <p:ext uri="{BB962C8B-B14F-4D97-AF65-F5344CB8AC3E}">
        <p14:creationId xmlns:p14="http://schemas.microsoft.com/office/powerpoint/2010/main" val="2801458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pitchFamily="34" charset="0"/>
                <a:cs typeface="Arial" pitchFamily="34" charset="0"/>
              </a:rPr>
              <a:t>TEMARIO</a:t>
            </a:r>
            <a:endParaRPr lang="es-MX" b="1"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0" indent="0">
              <a:buNone/>
            </a:pPr>
            <a:r>
              <a:rPr lang="es-MX" sz="4000" b="1" dirty="0" smtClean="0">
                <a:latin typeface="Arial" pitchFamily="34" charset="0"/>
                <a:cs typeface="Arial" pitchFamily="34" charset="0"/>
              </a:rPr>
              <a:t>UNIDAD DE COMPETENCIA 1</a:t>
            </a:r>
          </a:p>
          <a:p>
            <a:pPr marL="0" indent="0" algn="just">
              <a:buNone/>
            </a:pPr>
            <a:r>
              <a:rPr lang="es-MX" sz="3600" dirty="0" smtClean="0">
                <a:latin typeface="Arial" pitchFamily="34" charset="0"/>
                <a:cs typeface="Arial" pitchFamily="34" charset="0"/>
              </a:rPr>
              <a:t>Conceptos Básicos.</a:t>
            </a:r>
          </a:p>
          <a:p>
            <a:pPr marL="0" indent="0" algn="just">
              <a:buNone/>
            </a:pPr>
            <a:r>
              <a:rPr lang="es-MX" sz="3600" dirty="0" smtClean="0">
                <a:latin typeface="Arial" pitchFamily="34" charset="0"/>
                <a:cs typeface="Arial" pitchFamily="34" charset="0"/>
              </a:rPr>
              <a:t>Objetivos: </a:t>
            </a:r>
          </a:p>
          <a:p>
            <a:pPr marL="0" indent="0" algn="just">
              <a:buNone/>
            </a:pPr>
            <a:r>
              <a:rPr lang="es-MX" sz="3600" dirty="0">
                <a:latin typeface="Arial" pitchFamily="34" charset="0"/>
                <a:cs typeface="Arial" pitchFamily="34" charset="0"/>
              </a:rPr>
              <a:t>-</a:t>
            </a:r>
            <a:r>
              <a:rPr lang="es-MX" sz="3600" dirty="0" smtClean="0">
                <a:latin typeface="Arial" pitchFamily="34" charset="0"/>
                <a:cs typeface="Arial" pitchFamily="34" charset="0"/>
              </a:rPr>
              <a:t> </a:t>
            </a:r>
            <a:r>
              <a:rPr lang="es-ES" sz="3600" dirty="0" smtClean="0">
                <a:latin typeface="Arial" pitchFamily="34" charset="0"/>
                <a:cs typeface="Arial" pitchFamily="34" charset="0"/>
              </a:rPr>
              <a:t>Conocer </a:t>
            </a:r>
            <a:r>
              <a:rPr lang="es-ES" sz="3600" dirty="0">
                <a:latin typeface="Arial" pitchFamily="34" charset="0"/>
                <a:cs typeface="Arial" pitchFamily="34" charset="0"/>
              </a:rPr>
              <a:t>el surgimiento, leyes y subprogramas de la protección </a:t>
            </a:r>
            <a:r>
              <a:rPr lang="es-ES" sz="3600" dirty="0" smtClean="0">
                <a:latin typeface="Arial" pitchFamily="34" charset="0"/>
                <a:cs typeface="Arial" pitchFamily="34" charset="0"/>
              </a:rPr>
              <a:t>civil.</a:t>
            </a:r>
            <a:endParaRPr lang="es-MX" sz="3600" dirty="0">
              <a:latin typeface="Arial" pitchFamily="34" charset="0"/>
              <a:cs typeface="Arial" pitchFamily="34" charset="0"/>
            </a:endParaRPr>
          </a:p>
          <a:p>
            <a:pPr marL="0" indent="0" algn="just">
              <a:buNone/>
            </a:pPr>
            <a:r>
              <a:rPr lang="es-ES" sz="3600" dirty="0">
                <a:latin typeface="Arial" pitchFamily="34" charset="0"/>
                <a:cs typeface="Arial" pitchFamily="34" charset="0"/>
              </a:rPr>
              <a:t>-</a:t>
            </a:r>
            <a:r>
              <a:rPr lang="es-ES" sz="3600" dirty="0" smtClean="0">
                <a:latin typeface="Arial" pitchFamily="34" charset="0"/>
                <a:cs typeface="Arial" pitchFamily="34" charset="0"/>
              </a:rPr>
              <a:t> Analizar </a:t>
            </a:r>
            <a:r>
              <a:rPr lang="es-ES" sz="3600" dirty="0">
                <a:latin typeface="Arial" pitchFamily="34" charset="0"/>
                <a:cs typeface="Arial" pitchFamily="34" charset="0"/>
              </a:rPr>
              <a:t>el campo de acción de protección </a:t>
            </a:r>
            <a:r>
              <a:rPr lang="es-ES" sz="3600" dirty="0" smtClean="0">
                <a:latin typeface="Arial" pitchFamily="34" charset="0"/>
                <a:cs typeface="Arial" pitchFamily="34" charset="0"/>
              </a:rPr>
              <a:t>civil.</a:t>
            </a:r>
            <a:endParaRPr lang="es-MX" sz="3600" dirty="0">
              <a:latin typeface="Arial" pitchFamily="34" charset="0"/>
              <a:cs typeface="Arial" pitchFamily="34" charset="0"/>
            </a:endParaRPr>
          </a:p>
        </p:txBody>
      </p:sp>
      <p:sp>
        <p:nvSpPr>
          <p:cNvPr id="4" name="3 Marcador de pie de página"/>
          <p:cNvSpPr>
            <a:spLocks noGrp="1"/>
          </p:cNvSpPr>
          <p:nvPr>
            <p:ph type="ftr" sz="quarter" idx="11"/>
          </p:nvPr>
        </p:nvSpPr>
        <p:spPr>
          <a:xfrm>
            <a:off x="3419872" y="6381328"/>
            <a:ext cx="2862808"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8</a:t>
            </a:fld>
            <a:endParaRPr lang="es-ES"/>
          </a:p>
        </p:txBody>
      </p:sp>
    </p:spTree>
    <p:extLst>
      <p:ext uri="{BB962C8B-B14F-4D97-AF65-F5344CB8AC3E}">
        <p14:creationId xmlns:p14="http://schemas.microsoft.com/office/powerpoint/2010/main" val="207154237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6421"/>
            <a:ext cx="8229600" cy="576064"/>
          </a:xfrm>
        </p:spPr>
        <p:txBody>
          <a:bodyPr>
            <a:normAutofit/>
          </a:bodyPr>
          <a:lstStyle/>
          <a:p>
            <a:pPr algn="ctr"/>
            <a:r>
              <a:rPr lang="es-ES" sz="2000" b="1" dirty="0">
                <a:latin typeface="Arial" pitchFamily="34" charset="0"/>
                <a:cs typeface="Arial" pitchFamily="34" charset="0"/>
              </a:rPr>
              <a:t>DIRECTORIO DE LA  UAEMEX</a:t>
            </a:r>
            <a:endParaRPr lang="es-MX" sz="2000" dirty="0"/>
          </a:p>
        </p:txBody>
      </p:sp>
      <p:sp>
        <p:nvSpPr>
          <p:cNvPr id="3" name="2 Marcador de contenido"/>
          <p:cNvSpPr>
            <a:spLocks noGrp="1"/>
          </p:cNvSpPr>
          <p:nvPr>
            <p:ph idx="1"/>
          </p:nvPr>
        </p:nvSpPr>
        <p:spPr>
          <a:xfrm>
            <a:off x="457200" y="692696"/>
            <a:ext cx="8229600" cy="5760640"/>
          </a:xfrm>
        </p:spPr>
        <p:txBody>
          <a:bodyPr>
            <a:noAutofit/>
          </a:bodyPr>
          <a:lstStyle/>
          <a:p>
            <a:pPr marL="0" indent="0" algn="ctr">
              <a:buNone/>
            </a:pPr>
            <a:r>
              <a:rPr lang="es-MX" sz="1050" b="1" dirty="0">
                <a:latin typeface="Arial" pitchFamily="34" charset="0"/>
                <a:cs typeface="Arial" pitchFamily="34" charset="0"/>
              </a:rPr>
              <a:t>Dr. en Ed. Alfredo Barrera Baca</a:t>
            </a:r>
          </a:p>
          <a:p>
            <a:pPr marL="0" indent="0" algn="ctr">
              <a:buNone/>
            </a:pPr>
            <a:r>
              <a:rPr lang="es-MX" sz="1050" dirty="0">
                <a:latin typeface="Arial" pitchFamily="34" charset="0"/>
                <a:cs typeface="Arial" pitchFamily="34" charset="0"/>
              </a:rPr>
              <a:t>RECTOR</a:t>
            </a:r>
          </a:p>
          <a:p>
            <a:pPr marL="0" indent="0" algn="ctr">
              <a:buNone/>
            </a:pPr>
            <a:r>
              <a:rPr lang="es-MX" sz="1050" b="1" dirty="0">
                <a:latin typeface="Arial" pitchFamily="34" charset="0"/>
                <a:cs typeface="Arial" pitchFamily="34" charset="0"/>
              </a:rPr>
              <a:t>M. en S. P. María Estela Delgado Maya</a:t>
            </a:r>
          </a:p>
          <a:p>
            <a:pPr marL="0" indent="0" algn="ctr">
              <a:buNone/>
            </a:pPr>
            <a:r>
              <a:rPr lang="es-MX" sz="1050" dirty="0">
                <a:latin typeface="Arial" pitchFamily="34" charset="0"/>
                <a:cs typeface="Arial" pitchFamily="34" charset="0"/>
              </a:rPr>
              <a:t>SECRETARIA DE DOCENCIA</a:t>
            </a:r>
          </a:p>
          <a:p>
            <a:pPr marL="0" indent="0" algn="ctr">
              <a:buNone/>
            </a:pPr>
            <a:r>
              <a:rPr lang="es-MX" sz="1050" b="1" dirty="0">
                <a:latin typeface="Arial" pitchFamily="34" charset="0"/>
                <a:cs typeface="Arial" pitchFamily="34" charset="0"/>
              </a:rPr>
              <a:t>Dr. en </a:t>
            </a:r>
            <a:r>
              <a:rPr lang="es-MX" sz="1050" b="1" dirty="0" err="1">
                <a:latin typeface="Arial" pitchFamily="34" charset="0"/>
                <a:cs typeface="Arial" pitchFamily="34" charset="0"/>
              </a:rPr>
              <a:t>C.I.Amb</a:t>
            </a:r>
            <a:r>
              <a:rPr lang="es-MX" sz="1050" b="1" dirty="0">
                <a:latin typeface="Arial" pitchFamily="34" charset="0"/>
                <a:cs typeface="Arial" pitchFamily="34" charset="0"/>
              </a:rPr>
              <a:t>. Carlos Eduardo Barrera Díaz</a:t>
            </a:r>
          </a:p>
          <a:p>
            <a:pPr marL="0" indent="0" algn="ctr">
              <a:buNone/>
            </a:pPr>
            <a:r>
              <a:rPr lang="es-MX" sz="1050" dirty="0">
                <a:latin typeface="Arial" pitchFamily="34" charset="0"/>
                <a:cs typeface="Arial" pitchFamily="34" charset="0"/>
              </a:rPr>
              <a:t>SECRETARIO DE INVESTIGACIÓN Y ESTUDIOS AVANZADOS</a:t>
            </a:r>
          </a:p>
          <a:p>
            <a:pPr marL="0" indent="0" algn="ctr">
              <a:buNone/>
            </a:pPr>
            <a:r>
              <a:rPr lang="es-MX" sz="1050" b="1" dirty="0">
                <a:latin typeface="Arial" pitchFamily="34" charset="0"/>
                <a:cs typeface="Arial" pitchFamily="34" charset="0"/>
              </a:rPr>
              <a:t>Dr. en C.S. Luis Raúl Ortiz Ramírez</a:t>
            </a:r>
          </a:p>
          <a:p>
            <a:pPr marL="0" indent="0" algn="ctr">
              <a:buNone/>
            </a:pPr>
            <a:r>
              <a:rPr lang="es-MX" sz="1050" dirty="0">
                <a:latin typeface="Arial" pitchFamily="34" charset="0"/>
                <a:cs typeface="Arial" pitchFamily="34" charset="0"/>
              </a:rPr>
              <a:t>SECRETARIO DE RECTORÍA</a:t>
            </a:r>
          </a:p>
          <a:p>
            <a:pPr marL="0" indent="0" algn="ctr">
              <a:buNone/>
            </a:pPr>
            <a:r>
              <a:rPr lang="es-MX" sz="1050" b="1" dirty="0">
                <a:latin typeface="Arial" pitchFamily="34" charset="0"/>
                <a:cs typeface="Arial" pitchFamily="34" charset="0"/>
              </a:rPr>
              <a:t>Dr. en A. José Edgar Miranda Ortiz</a:t>
            </a:r>
          </a:p>
          <a:p>
            <a:pPr marL="0" indent="0" algn="ctr">
              <a:buNone/>
            </a:pPr>
            <a:r>
              <a:rPr lang="es-MX" sz="1050" dirty="0">
                <a:latin typeface="Arial" pitchFamily="34" charset="0"/>
                <a:cs typeface="Arial" pitchFamily="34" charset="0"/>
              </a:rPr>
              <a:t>SECRETARIO DE DIFUSIÓN CULTURAL</a:t>
            </a:r>
          </a:p>
          <a:p>
            <a:pPr marL="0" indent="0" algn="ctr">
              <a:buNone/>
            </a:pPr>
            <a:r>
              <a:rPr lang="es-MX" sz="1050" b="1" dirty="0">
                <a:latin typeface="Arial" pitchFamily="34" charset="0"/>
                <a:cs typeface="Arial" pitchFamily="34" charset="0"/>
              </a:rPr>
              <a:t>M. en Com. </a:t>
            </a:r>
            <a:r>
              <a:rPr lang="es-MX" sz="1050" b="1" dirty="0" err="1">
                <a:latin typeface="Arial" pitchFamily="34" charset="0"/>
                <a:cs typeface="Arial" pitchFamily="34" charset="0"/>
              </a:rPr>
              <a:t>Jannet</a:t>
            </a:r>
            <a:r>
              <a:rPr lang="es-MX" sz="1050" b="1" dirty="0">
                <a:latin typeface="Arial" pitchFamily="34" charset="0"/>
                <a:cs typeface="Arial" pitchFamily="34" charset="0"/>
              </a:rPr>
              <a:t> Socorro Valero Vilchis</a:t>
            </a:r>
          </a:p>
          <a:p>
            <a:pPr marL="0" indent="0" algn="ctr">
              <a:buNone/>
            </a:pPr>
            <a:r>
              <a:rPr lang="es-MX" sz="1050" dirty="0">
                <a:latin typeface="Arial" pitchFamily="34" charset="0"/>
                <a:cs typeface="Arial" pitchFamily="34" charset="0"/>
              </a:rPr>
              <a:t>SECRETARIA DE EXTENSIÓN Y VINCULACIÓN</a:t>
            </a:r>
          </a:p>
          <a:p>
            <a:pPr marL="0" indent="0" algn="ctr">
              <a:buNone/>
            </a:pPr>
            <a:r>
              <a:rPr lang="es-MX" sz="1050" b="1" dirty="0">
                <a:latin typeface="Arial" pitchFamily="34" charset="0"/>
                <a:cs typeface="Arial" pitchFamily="34" charset="0"/>
              </a:rPr>
              <a:t>M. en E. Javier González Martínez</a:t>
            </a:r>
          </a:p>
          <a:p>
            <a:pPr marL="0" indent="0" algn="ctr">
              <a:buNone/>
            </a:pPr>
            <a:r>
              <a:rPr lang="es-MX" sz="1050" dirty="0">
                <a:latin typeface="Arial" pitchFamily="34" charset="0"/>
                <a:cs typeface="Arial" pitchFamily="34" charset="0"/>
              </a:rPr>
              <a:t>SECRETARIO DE ADMINISTRACIÓN</a:t>
            </a:r>
          </a:p>
          <a:p>
            <a:pPr marL="0" indent="0" algn="ctr">
              <a:buNone/>
            </a:pPr>
            <a:r>
              <a:rPr lang="es-MX" sz="1050" b="1" dirty="0">
                <a:latin typeface="Arial" pitchFamily="34" charset="0"/>
                <a:cs typeface="Arial" pitchFamily="34" charset="0"/>
              </a:rPr>
              <a:t>M. en E.U.R. Héctor Campos Alanís</a:t>
            </a:r>
          </a:p>
          <a:p>
            <a:pPr marL="0" indent="0" algn="ctr">
              <a:buNone/>
            </a:pPr>
            <a:r>
              <a:rPr lang="es-MX" sz="1050" dirty="0">
                <a:latin typeface="Arial" pitchFamily="34" charset="0"/>
                <a:cs typeface="Arial" pitchFamily="34" charset="0"/>
              </a:rPr>
              <a:t>SECRETARIO DE PLANEACIÓN Y DESARROLLO INSTITUCIONAL</a:t>
            </a:r>
          </a:p>
          <a:p>
            <a:pPr marL="0" indent="0" algn="ctr">
              <a:buNone/>
            </a:pPr>
            <a:r>
              <a:rPr lang="es-MX" sz="1050" b="1" dirty="0">
                <a:latin typeface="Arial" pitchFamily="34" charset="0"/>
                <a:cs typeface="Arial" pitchFamily="34" charset="0"/>
              </a:rPr>
              <a:t>M. en L.A. María del Pilar </a:t>
            </a:r>
            <a:r>
              <a:rPr lang="es-MX" sz="1050" b="1" dirty="0" err="1">
                <a:latin typeface="Arial" pitchFamily="34" charset="0"/>
                <a:cs typeface="Arial" pitchFamily="34" charset="0"/>
              </a:rPr>
              <a:t>Ampudia</a:t>
            </a:r>
            <a:r>
              <a:rPr lang="es-MX" sz="1050" b="1" dirty="0">
                <a:latin typeface="Arial" pitchFamily="34" charset="0"/>
                <a:cs typeface="Arial" pitchFamily="34" charset="0"/>
              </a:rPr>
              <a:t> García</a:t>
            </a:r>
          </a:p>
          <a:p>
            <a:pPr marL="0" indent="0" algn="ctr">
              <a:buNone/>
            </a:pPr>
            <a:r>
              <a:rPr lang="es-MX" sz="1050" dirty="0">
                <a:latin typeface="Arial" pitchFamily="34" charset="0"/>
                <a:cs typeface="Arial" pitchFamily="34" charset="0"/>
              </a:rPr>
              <a:t>SECRETARIA DE COOPERACIÓN INTERNACIONAL</a:t>
            </a:r>
          </a:p>
          <a:p>
            <a:pPr marL="0" indent="0" algn="ctr">
              <a:buNone/>
            </a:pPr>
            <a:r>
              <a:rPr lang="es-MX" sz="1050" b="1" dirty="0">
                <a:latin typeface="Arial" pitchFamily="34" charset="0"/>
                <a:cs typeface="Arial" pitchFamily="34" charset="0"/>
              </a:rPr>
              <a:t>Dra. en C.S. y Pol. Gabriela Fuentes Reyes</a:t>
            </a:r>
          </a:p>
          <a:p>
            <a:pPr marL="0" indent="0" algn="ctr">
              <a:buNone/>
            </a:pPr>
            <a:r>
              <a:rPr lang="es-MX" sz="1050" dirty="0">
                <a:latin typeface="Arial" pitchFamily="34" charset="0"/>
                <a:cs typeface="Arial" pitchFamily="34" charset="0"/>
              </a:rPr>
              <a:t>ABOGADA GENERAL</a:t>
            </a:r>
          </a:p>
          <a:p>
            <a:pPr marL="0" indent="0" algn="ctr">
              <a:buNone/>
            </a:pPr>
            <a:r>
              <a:rPr lang="es-MX" sz="1050" b="1" dirty="0">
                <a:latin typeface="Arial" pitchFamily="34" charset="0"/>
                <a:cs typeface="Arial" pitchFamily="34" charset="0"/>
              </a:rPr>
              <a:t>Lic. en Com. Gastón Pedraza Muñoz</a:t>
            </a:r>
          </a:p>
          <a:p>
            <a:pPr marL="0" indent="0" algn="ctr">
              <a:buNone/>
            </a:pPr>
            <a:r>
              <a:rPr lang="es-MX" sz="1050" dirty="0">
                <a:latin typeface="Arial" pitchFamily="34" charset="0"/>
                <a:cs typeface="Arial" pitchFamily="34" charset="0"/>
              </a:rPr>
              <a:t>DIRECTOR GENERAL DE COMUNICACIÓN UNIVERSITARIA</a:t>
            </a:r>
          </a:p>
          <a:p>
            <a:pPr marL="0" indent="0" algn="ctr">
              <a:buNone/>
            </a:pPr>
            <a:r>
              <a:rPr lang="es-MX" sz="1050" b="1" dirty="0">
                <a:latin typeface="Arial" pitchFamily="34" charset="0"/>
                <a:cs typeface="Arial" pitchFamily="34" charset="0"/>
              </a:rPr>
              <a:t>M. en R.I. Jorge </a:t>
            </a:r>
            <a:r>
              <a:rPr lang="es-MX" sz="1050" b="1" dirty="0" err="1">
                <a:latin typeface="Arial" pitchFamily="34" charset="0"/>
                <a:cs typeface="Arial" pitchFamily="34" charset="0"/>
              </a:rPr>
              <a:t>Bernaldez</a:t>
            </a:r>
            <a:r>
              <a:rPr lang="es-MX" sz="1050" b="1" dirty="0">
                <a:latin typeface="Arial" pitchFamily="34" charset="0"/>
                <a:cs typeface="Arial" pitchFamily="34" charset="0"/>
              </a:rPr>
              <a:t> García</a:t>
            </a:r>
          </a:p>
          <a:p>
            <a:pPr marL="0" indent="0" algn="ctr">
              <a:buNone/>
            </a:pPr>
            <a:r>
              <a:rPr lang="es-MX" sz="1050" dirty="0">
                <a:latin typeface="Arial" pitchFamily="34" charset="0"/>
                <a:cs typeface="Arial" pitchFamily="34" charset="0"/>
              </a:rPr>
              <a:t>SECRETARIO TÉCNICO DE LA RECTORÍA</a:t>
            </a:r>
          </a:p>
          <a:p>
            <a:pPr marL="0" indent="0" algn="ctr">
              <a:buNone/>
            </a:pPr>
            <a:r>
              <a:rPr lang="es-MX" sz="1050" b="1" dirty="0">
                <a:latin typeface="Arial" pitchFamily="34" charset="0"/>
                <a:cs typeface="Arial" pitchFamily="34" charset="0"/>
              </a:rPr>
              <a:t>M. en A.P. Guadalupe Santamaría González</a:t>
            </a:r>
          </a:p>
          <a:p>
            <a:pPr marL="0" indent="0" algn="ctr">
              <a:buNone/>
            </a:pPr>
            <a:r>
              <a:rPr lang="es-MX" sz="1050" dirty="0">
                <a:latin typeface="Arial" pitchFamily="34" charset="0"/>
                <a:cs typeface="Arial" pitchFamily="34" charset="0"/>
              </a:rPr>
              <a:t>DIRECTORA GENERAL DE CENTROS UNIVERSITARIOS UAEM Y UAP</a:t>
            </a:r>
          </a:p>
          <a:p>
            <a:pPr marL="0" indent="0" algn="ctr">
              <a:buNone/>
            </a:pPr>
            <a:r>
              <a:rPr lang="es-MX" sz="1050" b="1" dirty="0">
                <a:latin typeface="Arial" pitchFamily="34" charset="0"/>
                <a:cs typeface="Arial" pitchFamily="34" charset="0"/>
              </a:rPr>
              <a:t>M. en A. Ignacio Gutiérrez Padilla</a:t>
            </a:r>
          </a:p>
          <a:p>
            <a:pPr marL="0" indent="0" algn="ctr">
              <a:buNone/>
            </a:pPr>
            <a:r>
              <a:rPr lang="es-MX" sz="1050" dirty="0">
                <a:latin typeface="Arial" pitchFamily="34" charset="0"/>
                <a:cs typeface="Arial" pitchFamily="34" charset="0"/>
              </a:rPr>
              <a:t>CONTRALOR UNIVERSITARIO</a:t>
            </a:r>
          </a:p>
          <a:p>
            <a:pPr marL="0" indent="0" algn="ctr">
              <a:buNone/>
            </a:pPr>
            <a:r>
              <a:rPr lang="es-MX" sz="1050" b="1" dirty="0" err="1">
                <a:latin typeface="Arial" pitchFamily="34" charset="0"/>
                <a:cs typeface="Arial" pitchFamily="34" charset="0"/>
              </a:rPr>
              <a:t>Profr</a:t>
            </a:r>
            <a:r>
              <a:rPr lang="es-MX" sz="1050" b="1" dirty="0">
                <a:latin typeface="Arial" pitchFamily="34" charset="0"/>
                <a:cs typeface="Arial" pitchFamily="34" charset="0"/>
              </a:rPr>
              <a:t>. Inocente Peñaloza García</a:t>
            </a:r>
          </a:p>
          <a:p>
            <a:pPr marL="0" indent="0" algn="ctr">
              <a:buNone/>
            </a:pPr>
            <a:r>
              <a:rPr lang="es-MX" sz="1050" dirty="0">
                <a:latin typeface="Arial" pitchFamily="34" charset="0"/>
                <a:cs typeface="Arial" pitchFamily="34" charset="0"/>
              </a:rPr>
              <a:t>CRONISTA</a:t>
            </a:r>
          </a:p>
        </p:txBody>
      </p:sp>
      <p:sp>
        <p:nvSpPr>
          <p:cNvPr id="4" name="3 Marcador de pie de página"/>
          <p:cNvSpPr>
            <a:spLocks noGrp="1"/>
          </p:cNvSpPr>
          <p:nvPr>
            <p:ph type="ftr" sz="quarter" idx="11"/>
          </p:nvPr>
        </p:nvSpPr>
        <p:spPr>
          <a:xfrm>
            <a:off x="3419872" y="6453336"/>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80</a:t>
            </a:fld>
            <a:endParaRPr lang="es-ES"/>
          </a:p>
        </p:txBody>
      </p:sp>
    </p:spTree>
    <p:extLst>
      <p:ext uri="{BB962C8B-B14F-4D97-AF65-F5344CB8AC3E}">
        <p14:creationId xmlns:p14="http://schemas.microsoft.com/office/powerpoint/2010/main" val="3898706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fontScale="92500" lnSpcReduction="20000"/>
          </a:bodyPr>
          <a:lstStyle/>
          <a:p>
            <a:pPr marL="0" indent="0" algn="just">
              <a:buNone/>
            </a:pPr>
            <a:r>
              <a:rPr lang="es-MX" sz="3600" dirty="0" smtClean="0">
                <a:latin typeface="Arial" pitchFamily="34" charset="0"/>
                <a:cs typeface="Arial" pitchFamily="34" charset="0"/>
              </a:rPr>
              <a:t>1.1. </a:t>
            </a:r>
            <a:r>
              <a:rPr lang="es-ES" sz="3600" dirty="0">
                <a:latin typeface="Arial" pitchFamily="34" charset="0"/>
                <a:cs typeface="Arial" pitchFamily="34" charset="0"/>
              </a:rPr>
              <a:t>Antecedentes de la Protección </a:t>
            </a:r>
            <a:r>
              <a:rPr lang="es-ES" sz="3600" dirty="0" smtClean="0">
                <a:latin typeface="Arial" pitchFamily="34" charset="0"/>
                <a:cs typeface="Arial" pitchFamily="34" charset="0"/>
              </a:rPr>
              <a:t>Civil.</a:t>
            </a:r>
          </a:p>
          <a:p>
            <a:pPr marL="0" indent="0" algn="just">
              <a:buNone/>
            </a:pPr>
            <a:endParaRPr lang="es-ES" sz="3600" dirty="0" smtClean="0">
              <a:latin typeface="Arial" pitchFamily="34" charset="0"/>
              <a:cs typeface="Arial" pitchFamily="34" charset="0"/>
            </a:endParaRPr>
          </a:p>
          <a:p>
            <a:pPr marL="0" lvl="0" indent="0" algn="just">
              <a:buNone/>
            </a:pPr>
            <a:r>
              <a:rPr lang="es-ES" sz="3600" dirty="0" smtClean="0">
                <a:latin typeface="Arial" pitchFamily="34" charset="0"/>
                <a:cs typeface="Arial" pitchFamily="34" charset="0"/>
              </a:rPr>
              <a:t>1.2. Tipos </a:t>
            </a:r>
            <a:r>
              <a:rPr lang="es-ES" sz="3600" dirty="0">
                <a:latin typeface="Arial" pitchFamily="34" charset="0"/>
                <a:cs typeface="Arial" pitchFamily="34" charset="0"/>
              </a:rPr>
              <a:t>de desastres</a:t>
            </a:r>
            <a:r>
              <a:rPr lang="es-ES" sz="3600" dirty="0" smtClean="0">
                <a:latin typeface="Arial" pitchFamily="34" charset="0"/>
                <a:cs typeface="Arial" pitchFamily="34" charset="0"/>
              </a:rPr>
              <a:t>.</a:t>
            </a:r>
          </a:p>
          <a:p>
            <a:pPr marL="0" lvl="0" indent="0" algn="just">
              <a:buNone/>
            </a:pPr>
            <a:endParaRPr lang="es-ES" sz="3600" dirty="0" smtClean="0">
              <a:latin typeface="Arial" pitchFamily="34" charset="0"/>
              <a:cs typeface="Arial" pitchFamily="34" charset="0"/>
            </a:endParaRPr>
          </a:p>
          <a:p>
            <a:pPr marL="0" lvl="0" indent="0" algn="just">
              <a:buNone/>
            </a:pPr>
            <a:r>
              <a:rPr lang="es-ES" sz="4300" b="1" dirty="0" smtClean="0">
                <a:latin typeface="Arial" pitchFamily="34" charset="0"/>
                <a:cs typeface="Arial" pitchFamily="34" charset="0"/>
              </a:rPr>
              <a:t>UNIDAD DE COMPETENCIA 2</a:t>
            </a:r>
          </a:p>
          <a:p>
            <a:pPr marL="0" lvl="0" indent="0" algn="just">
              <a:buNone/>
            </a:pPr>
            <a:r>
              <a:rPr lang="es-ES" sz="3900" dirty="0">
                <a:latin typeface="Arial" pitchFamily="34" charset="0"/>
                <a:cs typeface="Arial" pitchFamily="34" charset="0"/>
              </a:rPr>
              <a:t>Los Subprogramas de la Protección </a:t>
            </a:r>
            <a:r>
              <a:rPr lang="es-ES" sz="3900" dirty="0" smtClean="0">
                <a:latin typeface="Arial" pitchFamily="34" charset="0"/>
                <a:cs typeface="Arial" pitchFamily="34" charset="0"/>
              </a:rPr>
              <a:t>Civil.</a:t>
            </a:r>
          </a:p>
          <a:p>
            <a:pPr marL="0" lvl="0" indent="0" algn="just">
              <a:buNone/>
            </a:pPr>
            <a:r>
              <a:rPr lang="es-ES" sz="3900" dirty="0" smtClean="0">
                <a:latin typeface="Arial" pitchFamily="34" charset="0"/>
                <a:cs typeface="Arial" pitchFamily="34" charset="0"/>
              </a:rPr>
              <a:t>Objetivo: </a:t>
            </a:r>
            <a:r>
              <a:rPr lang="es-ES" sz="3900" dirty="0">
                <a:latin typeface="Arial" pitchFamily="34" charset="0"/>
                <a:cs typeface="Arial" pitchFamily="34" charset="0"/>
              </a:rPr>
              <a:t>Conocer los Subprogramas de la protección civil: prevención, auxilio y restablecimiento.</a:t>
            </a:r>
            <a:endParaRPr lang="es-MX" sz="3900" dirty="0">
              <a:latin typeface="Arial" pitchFamily="34" charset="0"/>
              <a:cs typeface="Arial" pitchFamily="34" charset="0"/>
            </a:endParaRPr>
          </a:p>
          <a:p>
            <a:pPr marL="0" indent="0" algn="just">
              <a:buNone/>
            </a:pPr>
            <a:r>
              <a:rPr lang="es-ES" sz="3900" b="1" dirty="0">
                <a:latin typeface="Arial" pitchFamily="34" charset="0"/>
                <a:cs typeface="Arial" pitchFamily="34" charset="0"/>
              </a:rPr>
              <a:t> </a:t>
            </a:r>
            <a:endParaRPr lang="es-MX" sz="3900" b="1" dirty="0">
              <a:latin typeface="Arial" pitchFamily="34" charset="0"/>
              <a:cs typeface="Arial" pitchFamily="34" charset="0"/>
            </a:endParaRPr>
          </a:p>
          <a:p>
            <a:pPr marL="0" indent="0">
              <a:buNone/>
            </a:pPr>
            <a:endParaRPr lang="es-MX" dirty="0"/>
          </a:p>
        </p:txBody>
      </p:sp>
      <p:sp>
        <p:nvSpPr>
          <p:cNvPr id="4" name="3 Marcador de pie de página"/>
          <p:cNvSpPr>
            <a:spLocks noGrp="1"/>
          </p:cNvSpPr>
          <p:nvPr>
            <p:ph type="ftr" sz="quarter" idx="11"/>
          </p:nvPr>
        </p:nvSpPr>
        <p:spPr>
          <a:xfrm>
            <a:off x="3563888" y="6381328"/>
            <a:ext cx="2895600" cy="288925"/>
          </a:xfrm>
        </p:spPr>
        <p:txBody>
          <a:bodyPr/>
          <a:lstStyle/>
          <a:p>
            <a:r>
              <a:rPr lang="es-ES" dirty="0" smtClean="0"/>
              <a:t>Lic. Juana Rosendo Francisco                     </a:t>
            </a:r>
            <a:endParaRPr lang="es-ES" dirty="0"/>
          </a:p>
        </p:txBody>
      </p:sp>
      <p:sp>
        <p:nvSpPr>
          <p:cNvPr id="5" name="4 Marcador de número de diapositiva"/>
          <p:cNvSpPr>
            <a:spLocks noGrp="1"/>
          </p:cNvSpPr>
          <p:nvPr>
            <p:ph type="sldNum" sz="quarter" idx="12"/>
          </p:nvPr>
        </p:nvSpPr>
        <p:spPr/>
        <p:txBody>
          <a:bodyPr/>
          <a:lstStyle/>
          <a:p>
            <a:fld id="{5FA6C55A-BE17-4FF9-B5F9-9D1C08643C3B}" type="slidenum">
              <a:rPr lang="es-ES" smtClean="0"/>
              <a:pPr/>
              <a:t>9</a:t>
            </a:fld>
            <a:endParaRPr lang="es-ES"/>
          </a:p>
        </p:txBody>
      </p:sp>
    </p:spTree>
    <p:extLst>
      <p:ext uri="{BB962C8B-B14F-4D97-AF65-F5344CB8AC3E}">
        <p14:creationId xmlns:p14="http://schemas.microsoft.com/office/powerpoint/2010/main" val="41923690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2763</TotalTime>
  <Words>3206</Words>
  <Application>Microsoft Office PowerPoint</Application>
  <PresentationFormat>Presentación en pantalla (4:3)</PresentationFormat>
  <Paragraphs>427</Paragraphs>
  <Slides>80</Slides>
  <Notes>1</Notes>
  <HiddenSlides>0</HiddenSlides>
  <MMClips>0</MMClips>
  <ScaleCrop>false</ScaleCrop>
  <HeadingPairs>
    <vt:vector size="4" baseType="variant">
      <vt:variant>
        <vt:lpstr>Tema</vt:lpstr>
      </vt:variant>
      <vt:variant>
        <vt:i4>1</vt:i4>
      </vt:variant>
      <vt:variant>
        <vt:lpstr>Títulos de diapositiva</vt:lpstr>
      </vt:variant>
      <vt:variant>
        <vt:i4>80</vt:i4>
      </vt:variant>
    </vt:vector>
  </HeadingPairs>
  <TitlesOfParts>
    <vt:vector size="81" baseType="lpstr">
      <vt:lpstr>Viajes</vt:lpstr>
      <vt:lpstr> UNIVERSIDAD AUTÓNOMA DEL ESTADO DE MÉXICO FACULTAD DE CIENCIAS DE LA CONDUCTA  “PROYECTABLES: DIAPOSITIVAS  para la unidad de aprendizaje:  PROTECCIÓN CIVIL”  LICENCIATURA EN TRABAJO SOCIAL  Núcleo de formación: Sustantivo CLAVE L00845  UNIDAD DE COMPETENCIA  i 1.2 Tipos de desastre  LIC. JUANA ROSENDO FRANCISCO   TOLUCA, MÉXICO, SEPTIEMBRE 2017     </vt:lpstr>
      <vt:lpstr>PRESENTACIÓN</vt:lpstr>
      <vt:lpstr>Presentación de PowerPoint</vt:lpstr>
      <vt:lpstr>Presentación de PowerPoint</vt:lpstr>
      <vt:lpstr>Presentación de PowerPoint</vt:lpstr>
      <vt:lpstr>Presentación de PowerPoint</vt:lpstr>
      <vt:lpstr>PROPÓSITOS</vt:lpstr>
      <vt:lpstr>TEMARIO</vt:lpstr>
      <vt:lpstr>Presentación de PowerPoint</vt:lpstr>
      <vt:lpstr>Presentación de PowerPoint</vt:lpstr>
      <vt:lpstr>UNIDAD DE COMPETENCIA 3</vt:lpstr>
      <vt:lpstr>Presentación de PowerPoint</vt:lpstr>
      <vt:lpstr>Presentación de PowerPoint</vt:lpstr>
      <vt:lpstr>UNIDAD DE COMPETENCIA 4</vt:lpstr>
      <vt:lpstr>Presentación de PowerPoint</vt:lpstr>
      <vt:lpstr>UNIDAD DE COMPETENCIA 5</vt:lpstr>
      <vt:lpstr>Presentación de PowerPoint</vt:lpstr>
      <vt:lpstr>Presentación de PowerPoint</vt:lpstr>
      <vt:lpstr>Presentación de PowerPoint</vt:lpstr>
      <vt:lpstr>DESASTRE</vt:lpstr>
      <vt:lpstr>UN DESASTRE</vt:lpstr>
      <vt:lpstr>Presentación de PowerPoint</vt:lpstr>
      <vt:lpstr>Presentación de PowerPoint</vt:lpstr>
      <vt:lpstr>Humanos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 BÁSICA</vt:lpstr>
      <vt:lpstr>Presentación de PowerPoint</vt:lpstr>
      <vt:lpstr>Presentación de PowerPoint</vt:lpstr>
      <vt:lpstr>Presentación de PowerPoint</vt:lpstr>
      <vt:lpstr>Presentación de PowerPoint</vt:lpstr>
      <vt:lpstr>Presentación de PowerPoint</vt:lpstr>
      <vt:lpstr>BIBLIOGRAFÍA Y REFERENCIAS COMPLEMENTARIAS</vt:lpstr>
      <vt:lpstr>Presentación de PowerPoint</vt:lpstr>
      <vt:lpstr>Presentación de PowerPoint</vt:lpstr>
      <vt:lpstr>Presentación de PowerPoint</vt:lpstr>
      <vt:lpstr>Presentación de PowerPoint</vt:lpstr>
      <vt:lpstr>Presentación de PowerPoint</vt:lpstr>
      <vt:lpstr>DIRECTORIO DE LA FACULTAD DE CIENCIAS DE LA CONDUCTA</vt:lpstr>
      <vt:lpstr>DIRECTORIO DE LA  UAEMEX</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DEL ESTADO DE MÉXICO FACULTAD DE CIENCIAS DE LA CONDUCTA   “PRESENTACION EN ACETATOS  para la unidad de aprendizaje:  DESARROLLO SUSTENTABLE”  Núcleo de formación: básico CLAVE L19002  UNIDAD DE COMPETENCIA I  EFECTO INVERNADERO, ADELGAZAMIENTO DE LA CAPA DE OZONO Y CAMBIO CLIMATICO  LIC. JUANA ROSENDO FRANCISCO  TOLUCA, MEXICO, OCTUBRE 2011.</dc:title>
  <dc:creator>Valued Acer Customer</dc:creator>
  <cp:lastModifiedBy>EGS</cp:lastModifiedBy>
  <cp:revision>237</cp:revision>
  <dcterms:created xsi:type="dcterms:W3CDTF">2011-10-20T15:53:38Z</dcterms:created>
  <dcterms:modified xsi:type="dcterms:W3CDTF">2017-10-17T00:14:09Z</dcterms:modified>
</cp:coreProperties>
</file>