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6"/>
  </p:notesMasterIdLst>
  <p:sldIdLst>
    <p:sldId id="279" r:id="rId2"/>
    <p:sldId id="413" r:id="rId3"/>
    <p:sldId id="414" r:id="rId4"/>
    <p:sldId id="415" r:id="rId5"/>
    <p:sldId id="416" r:id="rId6"/>
    <p:sldId id="417" r:id="rId7"/>
    <p:sldId id="418" r:id="rId8"/>
    <p:sldId id="419" r:id="rId9"/>
    <p:sldId id="420" r:id="rId10"/>
    <p:sldId id="281" r:id="rId11"/>
    <p:sldId id="394" r:id="rId12"/>
    <p:sldId id="345" r:id="rId13"/>
    <p:sldId id="280" r:id="rId14"/>
    <p:sldId id="265" r:id="rId15"/>
    <p:sldId id="266" r:id="rId16"/>
    <p:sldId id="267" r:id="rId17"/>
    <p:sldId id="269" r:id="rId18"/>
    <p:sldId id="268" r:id="rId19"/>
    <p:sldId id="262" r:id="rId20"/>
    <p:sldId id="270" r:id="rId21"/>
    <p:sldId id="271" r:id="rId22"/>
    <p:sldId id="272" r:id="rId23"/>
    <p:sldId id="274" r:id="rId24"/>
    <p:sldId id="275" r:id="rId25"/>
    <p:sldId id="276" r:id="rId26"/>
    <p:sldId id="277" r:id="rId27"/>
    <p:sldId id="346" r:id="rId28"/>
    <p:sldId id="278" r:id="rId29"/>
    <p:sldId id="261" r:id="rId30"/>
    <p:sldId id="260" r:id="rId31"/>
    <p:sldId id="263" r:id="rId32"/>
    <p:sldId id="264" r:id="rId33"/>
    <p:sldId id="256" r:id="rId34"/>
    <p:sldId id="258" r:id="rId35"/>
    <p:sldId id="259" r:id="rId36"/>
    <p:sldId id="312" r:id="rId37"/>
    <p:sldId id="283" r:id="rId38"/>
    <p:sldId id="284" r:id="rId39"/>
    <p:sldId id="285" r:id="rId40"/>
    <p:sldId id="286" r:id="rId41"/>
    <p:sldId id="349" r:id="rId42"/>
    <p:sldId id="288" r:id="rId43"/>
    <p:sldId id="289" r:id="rId44"/>
    <p:sldId id="351" r:id="rId45"/>
    <p:sldId id="350" r:id="rId46"/>
    <p:sldId id="290" r:id="rId47"/>
    <p:sldId id="291" r:id="rId48"/>
    <p:sldId id="292" r:id="rId49"/>
    <p:sldId id="352" r:id="rId50"/>
    <p:sldId id="293" r:id="rId51"/>
    <p:sldId id="294" r:id="rId52"/>
    <p:sldId id="295" r:id="rId53"/>
    <p:sldId id="296" r:id="rId54"/>
    <p:sldId id="297" r:id="rId55"/>
    <p:sldId id="298" r:id="rId56"/>
    <p:sldId id="300" r:id="rId57"/>
    <p:sldId id="301" r:id="rId58"/>
    <p:sldId id="302" r:id="rId59"/>
    <p:sldId id="303" r:id="rId60"/>
    <p:sldId id="353" r:id="rId61"/>
    <p:sldId id="304" r:id="rId62"/>
    <p:sldId id="305" r:id="rId63"/>
    <p:sldId id="306" r:id="rId64"/>
    <p:sldId id="307" r:id="rId65"/>
    <p:sldId id="308" r:id="rId66"/>
    <p:sldId id="309" r:id="rId67"/>
    <p:sldId id="310" r:id="rId68"/>
    <p:sldId id="354" r:id="rId69"/>
    <p:sldId id="355" r:id="rId70"/>
    <p:sldId id="356" r:id="rId71"/>
    <p:sldId id="357" r:id="rId72"/>
    <p:sldId id="358" r:id="rId73"/>
    <p:sldId id="359" r:id="rId74"/>
    <p:sldId id="360" r:id="rId75"/>
    <p:sldId id="361" r:id="rId76"/>
    <p:sldId id="362" r:id="rId77"/>
    <p:sldId id="363" r:id="rId78"/>
    <p:sldId id="364" r:id="rId79"/>
    <p:sldId id="365" r:id="rId80"/>
    <p:sldId id="366" r:id="rId81"/>
    <p:sldId id="367" r:id="rId82"/>
    <p:sldId id="368" r:id="rId83"/>
    <p:sldId id="369" r:id="rId84"/>
    <p:sldId id="370" r:id="rId85"/>
    <p:sldId id="371" r:id="rId86"/>
    <p:sldId id="372" r:id="rId87"/>
    <p:sldId id="373" r:id="rId88"/>
    <p:sldId id="374" r:id="rId89"/>
    <p:sldId id="375" r:id="rId90"/>
    <p:sldId id="376" r:id="rId91"/>
    <p:sldId id="377" r:id="rId92"/>
    <p:sldId id="378" r:id="rId93"/>
    <p:sldId id="379" r:id="rId94"/>
    <p:sldId id="380" r:id="rId95"/>
    <p:sldId id="410" r:id="rId96"/>
    <p:sldId id="381" r:id="rId97"/>
    <p:sldId id="382" r:id="rId98"/>
    <p:sldId id="383" r:id="rId99"/>
    <p:sldId id="387" r:id="rId100"/>
    <p:sldId id="388" r:id="rId101"/>
    <p:sldId id="411" r:id="rId102"/>
    <p:sldId id="389" r:id="rId103"/>
    <p:sldId id="391" r:id="rId104"/>
    <p:sldId id="392" r:id="rId105"/>
    <p:sldId id="393" r:id="rId106"/>
    <p:sldId id="406" r:id="rId107"/>
    <p:sldId id="407" r:id="rId108"/>
    <p:sldId id="401" r:id="rId109"/>
    <p:sldId id="402" r:id="rId110"/>
    <p:sldId id="404" r:id="rId111"/>
    <p:sldId id="405" r:id="rId112"/>
    <p:sldId id="408" r:id="rId113"/>
    <p:sldId id="409" r:id="rId114"/>
    <p:sldId id="412" r:id="rId11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58EA5F"/>
    <a:srgbClr val="00FFFF"/>
    <a:srgbClr val="8C38BA"/>
    <a:srgbClr val="1CDA25"/>
    <a:srgbClr val="FFFF66"/>
    <a:srgbClr val="FF9933"/>
    <a:srgbClr val="1609BF"/>
    <a:srgbClr val="3425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59" autoAdjust="0"/>
    <p:restoredTop sz="94624" autoAdjust="0"/>
  </p:normalViewPr>
  <p:slideViewPr>
    <p:cSldViewPr>
      <p:cViewPr>
        <p:scale>
          <a:sx n="165" d="100"/>
          <a:sy n="165" d="100"/>
        </p:scale>
        <p:origin x="-2384" y="7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theme" Target="theme/theme1.xml"/><Relationship Id="rId121"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notesMaster" Target="notesMasters/notesMaster1.xml"/><Relationship Id="rId117" Type="http://schemas.openxmlformats.org/officeDocument/2006/relationships/printerSettings" Target="printerSettings/printerSettings1.bin"/><Relationship Id="rId118" Type="http://schemas.openxmlformats.org/officeDocument/2006/relationships/presProps" Target="presProps.xml"/><Relationship Id="rId119" Type="http://schemas.openxmlformats.org/officeDocument/2006/relationships/viewProps" Target="viewProps.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0845B-0CCF-44E0-852C-AE11CC75399E}" type="datetimeFigureOut">
              <a:rPr lang="es-MX" smtClean="0"/>
              <a:pPr/>
              <a:t>16/10/17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64E5E9-3BD8-4D21-BAEA-671B910F9A69}" type="slidenum">
              <a:rPr lang="es-MX" smtClean="0"/>
              <a:pPr/>
              <a:t>‹Nr.›</a:t>
            </a:fld>
            <a:endParaRPr lang="es-MX"/>
          </a:p>
        </p:txBody>
      </p:sp>
    </p:spTree>
    <p:extLst>
      <p:ext uri="{BB962C8B-B14F-4D97-AF65-F5344CB8AC3E}">
        <p14:creationId xmlns:p14="http://schemas.microsoft.com/office/powerpoint/2010/main" val="3378168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MX">
              <a:latin typeface="Calibri" charset="0"/>
            </a:endParaRPr>
          </a:p>
        </p:txBody>
      </p:sp>
      <p:sp>
        <p:nvSpPr>
          <p:cNvPr id="17411"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56611BB-469F-E44B-81AF-4F4AE3748DFC}" type="slidenum">
              <a:rPr lang="es-MX" sz="1200"/>
              <a:pPr eaLnBrk="1" hangingPunct="1"/>
              <a:t>2</a:t>
            </a:fld>
            <a:endParaRPr lang="es-MX"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21</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22</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23</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24</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25</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26</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27</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29</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30</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31</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MX">
              <a:latin typeface="Calibri"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9ECE0CE-7C65-0744-8898-94BF6918DBF0}" type="slidenum">
              <a:rPr lang="es-MX" sz="1200"/>
              <a:pPr eaLnBrk="1" hangingPunct="1"/>
              <a:t>3</a:t>
            </a:fld>
            <a:endParaRPr lang="es-MX"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32</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33</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39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14</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15</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16</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17</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18</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19</a:t>
            </a:fld>
            <a:endParaRPr lang="es-MX"/>
          </a:p>
        </p:txBody>
      </p:sp>
    </p:spTree>
    <p:extLst>
      <p:ext uri="{BB962C8B-B14F-4D97-AF65-F5344CB8AC3E}">
        <p14:creationId xmlns:p14="http://schemas.microsoft.com/office/powerpoint/2010/main" val="3524547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064E5E9-3BD8-4D21-BAEA-671B910F9A69}" type="slidenum">
              <a:rPr lang="es-MX" smtClean="0"/>
              <a:pPr/>
              <a:t>20</a:t>
            </a:fld>
            <a:endParaRPr lang="es-MX"/>
          </a:p>
        </p:txBody>
      </p:sp>
    </p:spTree>
    <p:extLst>
      <p:ext uri="{BB962C8B-B14F-4D97-AF65-F5344CB8AC3E}">
        <p14:creationId xmlns:p14="http://schemas.microsoft.com/office/powerpoint/2010/main" val="3524547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71806E9-3C0F-41FF-9D9A-B90B262E2D61}"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FF51813-F5CF-4763-9F86-0293D066AEFE}" type="datetimeFigureOut">
              <a:rPr lang="es-MX" smtClean="0"/>
              <a:pPr/>
              <a:t>16/10/17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D71806E9-3C0F-41FF-9D9A-B90B262E2D61}" type="slidenum">
              <a:rPr lang="es-MX" smtClean="0"/>
              <a:pPr/>
              <a:t>‹Nr.›</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FF51813-F5CF-4763-9F86-0293D066AEFE}" type="datetimeFigureOut">
              <a:rPr lang="es-MX" smtClean="0">
                <a:solidFill>
                  <a:srgbClr val="323232">
                    <a:shade val="90000"/>
                  </a:srgbClr>
                </a:solidFill>
              </a:rPr>
              <a:pPr/>
              <a:t>16/10/17</a:t>
            </a:fld>
            <a:endParaRPr lang="es-MX">
              <a:solidFill>
                <a:srgbClr val="323232">
                  <a:shade val="90000"/>
                </a:srgbClr>
              </a:solidFill>
            </a:endParaRPr>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solidFill>
                <a:srgbClr val="323232">
                  <a:shade val="90000"/>
                </a:srgbClr>
              </a:solidFill>
            </a:endParaRPr>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71806E9-3C0F-41FF-9D9A-B90B262E2D61}" type="slidenum">
              <a:rPr lang="es-MX" smtClean="0">
                <a:solidFill>
                  <a:srgbClr val="323232">
                    <a:shade val="90000"/>
                  </a:srgbClr>
                </a:solidFill>
              </a:rPr>
              <a:pPr/>
              <a:t>‹Nr.›</a:t>
            </a:fld>
            <a:endParaRPr lang="es-MX">
              <a:solidFill>
                <a:srgbClr val="323232">
                  <a:shade val="90000"/>
                </a:srgbClr>
              </a:solidFill>
            </a:endParaRPr>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20" Type="http://schemas.openxmlformats.org/officeDocument/2006/relationships/slide" Target="slide30.xml"/><Relationship Id="rId21" Type="http://schemas.openxmlformats.org/officeDocument/2006/relationships/slide" Target="slide31.xml"/><Relationship Id="rId22" Type="http://schemas.openxmlformats.org/officeDocument/2006/relationships/slide" Target="slide32.xml"/><Relationship Id="rId23" Type="http://schemas.openxmlformats.org/officeDocument/2006/relationships/slide" Target="slide33.xml"/><Relationship Id="rId24" Type="http://schemas.openxmlformats.org/officeDocument/2006/relationships/slide" Target="slide34.xml"/><Relationship Id="rId25" Type="http://schemas.openxmlformats.org/officeDocument/2006/relationships/slide" Target="slide35.xml"/><Relationship Id="rId26" Type="http://schemas.openxmlformats.org/officeDocument/2006/relationships/slide" Target="slide36.xml"/><Relationship Id="rId27" Type="http://schemas.openxmlformats.org/officeDocument/2006/relationships/slide" Target="slide37.xml"/><Relationship Id="rId28" Type="http://schemas.openxmlformats.org/officeDocument/2006/relationships/slide" Target="slide38.xml"/><Relationship Id="rId29" Type="http://schemas.openxmlformats.org/officeDocument/2006/relationships/slide" Target="slide40.xml"/><Relationship Id="rId1" Type="http://schemas.openxmlformats.org/officeDocument/2006/relationships/slideLayout" Target="../slideLayouts/slideLayout2.xml"/><Relationship Id="rId2" Type="http://schemas.openxmlformats.org/officeDocument/2006/relationships/slide" Target="slide4.xml"/><Relationship Id="rId3" Type="http://schemas.openxmlformats.org/officeDocument/2006/relationships/slide" Target="slide12.xml"/><Relationship Id="rId4" Type="http://schemas.openxmlformats.org/officeDocument/2006/relationships/slide" Target="slide13.xml"/><Relationship Id="rId5" Type="http://schemas.openxmlformats.org/officeDocument/2006/relationships/slide" Target="slide15.xml"/><Relationship Id="rId30" Type="http://schemas.openxmlformats.org/officeDocument/2006/relationships/slide" Target="slide41.xml"/><Relationship Id="rId31" Type="http://schemas.openxmlformats.org/officeDocument/2006/relationships/slide" Target="slide42.xml"/><Relationship Id="rId32" Type="http://schemas.openxmlformats.org/officeDocument/2006/relationships/slide" Target="slide43.xml"/><Relationship Id="rId9" Type="http://schemas.openxmlformats.org/officeDocument/2006/relationships/slide" Target="slide19.xml"/><Relationship Id="rId6" Type="http://schemas.openxmlformats.org/officeDocument/2006/relationships/slide" Target="slide16.xml"/><Relationship Id="rId7" Type="http://schemas.openxmlformats.org/officeDocument/2006/relationships/slide" Target="slide17.xml"/><Relationship Id="rId8" Type="http://schemas.openxmlformats.org/officeDocument/2006/relationships/slide" Target="slide18.xml"/><Relationship Id="rId33" Type="http://schemas.openxmlformats.org/officeDocument/2006/relationships/slide" Target="slide46.xml"/><Relationship Id="rId34" Type="http://schemas.openxmlformats.org/officeDocument/2006/relationships/slide" Target="slide47.xml"/><Relationship Id="rId35" Type="http://schemas.openxmlformats.org/officeDocument/2006/relationships/slide" Target="slide48.xml"/><Relationship Id="rId10" Type="http://schemas.openxmlformats.org/officeDocument/2006/relationships/slide" Target="slide20.xml"/><Relationship Id="rId11" Type="http://schemas.openxmlformats.org/officeDocument/2006/relationships/slide" Target="slide21.xml"/><Relationship Id="rId12" Type="http://schemas.openxmlformats.org/officeDocument/2006/relationships/slide" Target="slide22.xml"/><Relationship Id="rId13" Type="http://schemas.openxmlformats.org/officeDocument/2006/relationships/slide" Target="slide23.xml"/><Relationship Id="rId14" Type="http://schemas.openxmlformats.org/officeDocument/2006/relationships/slide" Target="slide24.xml"/><Relationship Id="rId15" Type="http://schemas.openxmlformats.org/officeDocument/2006/relationships/slide" Target="slide25.xml"/><Relationship Id="rId16" Type="http://schemas.openxmlformats.org/officeDocument/2006/relationships/slide" Target="slide26.xml"/><Relationship Id="rId17" Type="http://schemas.openxmlformats.org/officeDocument/2006/relationships/slide" Target="slide27.xml"/><Relationship Id="rId18" Type="http://schemas.openxmlformats.org/officeDocument/2006/relationships/slide" Target="slide28.xml"/><Relationship Id="rId19" Type="http://schemas.openxmlformats.org/officeDocument/2006/relationships/slide" Target="slide2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0.jpeg"/><Relationship Id="rId3" Type="http://schemas.openxmlformats.org/officeDocument/2006/relationships/slide" Target="slide10.xml"/></Relationships>
</file>

<file path=ppt/slides/_rels/slide101.xml.rels><?xml version="1.0" encoding="UTF-8" standalone="yes"?>
<Relationships xmlns="http://schemas.openxmlformats.org/package/2006/relationships"><Relationship Id="rId3" Type="http://schemas.openxmlformats.org/officeDocument/2006/relationships/slide" Target="slide103.xml"/><Relationship Id="rId4" Type="http://schemas.openxmlformats.org/officeDocument/2006/relationships/slide" Target="slide104.xml"/><Relationship Id="rId1" Type="http://schemas.openxmlformats.org/officeDocument/2006/relationships/slideLayout" Target="../slideLayouts/slideLayout7.xml"/><Relationship Id="rId2" Type="http://schemas.openxmlformats.org/officeDocument/2006/relationships/slide" Target="slide10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1.png"/><Relationship Id="rId3" Type="http://schemas.openxmlformats.org/officeDocument/2006/relationships/slide" Target="slide1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png"/><Relationship Id="rId3" Type="http://schemas.openxmlformats.org/officeDocument/2006/relationships/slide" Target="slide1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3.png"/><Relationship Id="rId3" Type="http://schemas.openxmlformats.org/officeDocument/2006/relationships/slide" Target="slide1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png"/><Relationship Id="rId3" Type="http://schemas.openxmlformats.org/officeDocument/2006/relationships/slide" Target="slide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jpeg"/><Relationship Id="rId3" Type="http://schemas.openxmlformats.org/officeDocument/2006/relationships/slide" Target="slide1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108.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96.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11.xml.rels><?xml version="1.0" encoding="UTF-8" standalone="yes"?>
<Relationships xmlns="http://schemas.openxmlformats.org/package/2006/relationships"><Relationship Id="rId11" Type="http://schemas.openxmlformats.org/officeDocument/2006/relationships/slide" Target="slide75.xml"/><Relationship Id="rId12" Type="http://schemas.openxmlformats.org/officeDocument/2006/relationships/slide" Target="slide76.xml"/><Relationship Id="rId13" Type="http://schemas.openxmlformats.org/officeDocument/2006/relationships/slide" Target="slide85.xml"/><Relationship Id="rId14" Type="http://schemas.openxmlformats.org/officeDocument/2006/relationships/slide" Target="slide106.xml"/><Relationship Id="rId15" Type="http://schemas.openxmlformats.org/officeDocument/2006/relationships/slide" Target="slide109.xml"/><Relationship Id="rId16" Type="http://schemas.openxmlformats.org/officeDocument/2006/relationships/slide" Target="slide111.xml"/><Relationship Id="rId17" Type="http://schemas.openxmlformats.org/officeDocument/2006/relationships/slide" Target="slide112.xml"/><Relationship Id="rId1" Type="http://schemas.openxmlformats.org/officeDocument/2006/relationships/slideLayout" Target="../slideLayouts/slideLayout2.xml"/><Relationship Id="rId2" Type="http://schemas.openxmlformats.org/officeDocument/2006/relationships/slide" Target="slide49.xml"/><Relationship Id="rId3" Type="http://schemas.openxmlformats.org/officeDocument/2006/relationships/slide" Target="slide55.xml"/><Relationship Id="rId4" Type="http://schemas.openxmlformats.org/officeDocument/2006/relationships/slide" Target="slide56.xml"/><Relationship Id="rId5" Type="http://schemas.openxmlformats.org/officeDocument/2006/relationships/slide" Target="slide57.xml"/><Relationship Id="rId6" Type="http://schemas.openxmlformats.org/officeDocument/2006/relationships/slide" Target="slide58.xml"/><Relationship Id="rId7" Type="http://schemas.openxmlformats.org/officeDocument/2006/relationships/slide" Target="slide59.xml"/><Relationship Id="rId8" Type="http://schemas.openxmlformats.org/officeDocument/2006/relationships/slide" Target="slide60.xml"/><Relationship Id="rId9" Type="http://schemas.openxmlformats.org/officeDocument/2006/relationships/slide" Target="slide70.xml"/><Relationship Id="rId10" Type="http://schemas.openxmlformats.org/officeDocument/2006/relationships/slide" Target="slide72.xml"/></Relationships>
</file>

<file path=ppt/slides/_rels/slide110.xml.rels><?xml version="1.0" encoding="UTF-8" standalone="yes"?>
<Relationships xmlns="http://schemas.openxmlformats.org/package/2006/relationships"><Relationship Id="rId3" Type="http://schemas.openxmlformats.org/officeDocument/2006/relationships/slide" Target="slide112.xml"/><Relationship Id="rId4" Type="http://schemas.openxmlformats.org/officeDocument/2006/relationships/slide" Target="slide113.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slide" Target="slide11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gif"/><Relationship Id="rId3" Type="http://schemas.openxmlformats.org/officeDocument/2006/relationships/slide" Target="slide1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jpeg"/><Relationship Id="rId3" Type="http://schemas.openxmlformats.org/officeDocument/2006/relationships/slide" Target="slide10.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jpeg"/><Relationship Id="rId3" Type="http://schemas.openxmlformats.org/officeDocument/2006/relationships/slide" Target="slide10.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10.xml"/></Relationships>
</file>

<file path=ppt/slides/_rels/slide14.xml.rels><?xml version="1.0" encoding="UTF-8" standalone="yes"?>
<Relationships xmlns="http://schemas.openxmlformats.org/package/2006/relationships"><Relationship Id="rId11" Type="http://schemas.openxmlformats.org/officeDocument/2006/relationships/slide" Target="slide21.xml"/><Relationship Id="rId12" Type="http://schemas.openxmlformats.org/officeDocument/2006/relationships/slide" Target="slide26.xml"/><Relationship Id="rId13" Type="http://schemas.openxmlformats.org/officeDocument/2006/relationships/slide" Target="slide20.xml"/><Relationship Id="rId14" Type="http://schemas.openxmlformats.org/officeDocument/2006/relationships/slide" Target="slide25.xml"/><Relationship Id="rId15" Type="http://schemas.openxmlformats.org/officeDocument/2006/relationships/slide" Target="slide15.xml"/><Relationship Id="rId16" Type="http://schemas.openxmlformats.org/officeDocument/2006/relationships/slide" Target="slide27.xml"/><Relationship Id="rId17"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7.jpeg"/><Relationship Id="rId4" Type="http://schemas.openxmlformats.org/officeDocument/2006/relationships/slide" Target="slide16.xml"/><Relationship Id="rId5" Type="http://schemas.openxmlformats.org/officeDocument/2006/relationships/slide" Target="slide17.xml"/><Relationship Id="rId6" Type="http://schemas.openxmlformats.org/officeDocument/2006/relationships/slide" Target="slide18.xml"/><Relationship Id="rId7" Type="http://schemas.openxmlformats.org/officeDocument/2006/relationships/slide" Target="slide19.xml"/><Relationship Id="rId8" Type="http://schemas.openxmlformats.org/officeDocument/2006/relationships/slide" Target="slide22.xml"/><Relationship Id="rId9" Type="http://schemas.openxmlformats.org/officeDocument/2006/relationships/slide" Target="slide23.xml"/><Relationship Id="rId10" Type="http://schemas.openxmlformats.org/officeDocument/2006/relationships/slide" Target="slide2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png"/><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slide" Target="slide14.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3" Type="http://schemas.openxmlformats.org/officeDocument/2006/relationships/slide" Target="slide14.xml"/><Relationship Id="rId4" Type="http://schemas.openxmlformats.org/officeDocument/2006/relationships/image" Target="../media/image19.jpe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1.xml"/><Relationship Id="rId3"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 Id="rId3" Type="http://schemas.openxmlformats.org/officeDocument/2006/relationships/slide" Target="slide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slide" Target="slide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slide" Target="slid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 Id="rId3" Type="http://schemas.openxmlformats.org/officeDocument/2006/relationships/slide" Target="slide10.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 Id="rId3" Type="http://schemas.openxmlformats.org/officeDocument/2006/relationships/slide" Target="slide10.xml"/></Relationships>
</file>

<file path=ppt/slides/_rels/slide41.xml.rels><?xml version="1.0" encoding="UTF-8" standalone="yes"?>
<Relationships xmlns="http://schemas.openxmlformats.org/package/2006/relationships"><Relationship Id="rId3" Type="http://schemas.openxmlformats.org/officeDocument/2006/relationships/slide" Target="slide42.xml"/><Relationship Id="rId4" Type="http://schemas.openxmlformats.org/officeDocument/2006/relationships/slide" Target="slide43.xml"/><Relationship Id="rId5" Type="http://schemas.openxmlformats.org/officeDocument/2006/relationships/slide" Target="slide44.xml"/><Relationship Id="rId6"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41.xml"/><Relationship Id="rId3" Type="http://schemas.openxmlformats.org/officeDocument/2006/relationships/slide" Target="slide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41.xml"/><Relationship Id="rId3" Type="http://schemas.openxmlformats.org/officeDocument/2006/relationships/slide" Target="slide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45.xml.rels><?xml version="1.0" encoding="UTF-8" standalone="yes"?>
<Relationships xmlns="http://schemas.openxmlformats.org/package/2006/relationships"><Relationship Id="rId3" Type="http://schemas.openxmlformats.org/officeDocument/2006/relationships/slide" Target="slide47.xml"/><Relationship Id="rId4" Type="http://schemas.openxmlformats.org/officeDocument/2006/relationships/slide" Target="slide48.xml"/><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slide" Target="slide45.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47.xml.rels><?xml version="1.0" encoding="UTF-8" standalone="yes"?>
<Relationships xmlns="http://schemas.openxmlformats.org/package/2006/relationships"><Relationship Id="rId3" Type="http://schemas.openxmlformats.org/officeDocument/2006/relationships/slide" Target="slide45.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48.xml.rels><?xml version="1.0" encoding="UTF-8" standalone="yes"?>
<Relationships xmlns="http://schemas.openxmlformats.org/package/2006/relationships"><Relationship Id="rId3" Type="http://schemas.openxmlformats.org/officeDocument/2006/relationships/slide" Target="slide45.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5.jpeg"/></Relationships>
</file>

<file path=ppt/slides/_rels/slide51.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40.jpe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38.jpeg"/></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53.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44.jpeg"/></Relationships>
</file>

<file path=ppt/slides/_rels/slide54.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47.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jpeg"/><Relationship Id="rId3" Type="http://schemas.openxmlformats.org/officeDocument/2006/relationships/slide" Target="slide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jpeg"/><Relationship Id="rId3" Type="http://schemas.openxmlformats.org/officeDocument/2006/relationships/slide" Target="slide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 Id="rId3" Type="http://schemas.openxmlformats.org/officeDocument/2006/relationships/image" Target="../media/image5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63.xml"/><Relationship Id="rId4" Type="http://schemas.openxmlformats.org/officeDocument/2006/relationships/slide" Target="slide65.xml"/><Relationship Id="rId5" Type="http://schemas.openxmlformats.org/officeDocument/2006/relationships/slide" Target="slide66.xml"/><Relationship Id="rId6" Type="http://schemas.openxmlformats.org/officeDocument/2006/relationships/slide" Target="slide67.xml"/><Relationship Id="rId7"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slide" Target="slide61.xml"/></Relationships>
</file>

<file path=ppt/slides/_rels/slide61.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slide" Target="slide10.xml"/><Relationship Id="rId5" Type="http://schemas.openxmlformats.org/officeDocument/2006/relationships/slide" Target="slide60.xml"/><Relationship Id="rId1" Type="http://schemas.openxmlformats.org/officeDocument/2006/relationships/slideLayout" Target="../slideLayouts/slideLayout7.xml"/><Relationship Id="rId2" Type="http://schemas.openxmlformats.org/officeDocument/2006/relationships/slide" Target="slide6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 Id="rId3" Type="http://schemas.openxmlformats.org/officeDocument/2006/relationships/slide" Target="slide60.xml"/></Relationships>
</file>

<file path=ppt/slides/_rels/slide63.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slide" Target="slide10.xml"/><Relationship Id="rId5" Type="http://schemas.openxmlformats.org/officeDocument/2006/relationships/slide" Target="slide60.xml"/><Relationship Id="rId1" Type="http://schemas.openxmlformats.org/officeDocument/2006/relationships/slideLayout" Target="../slideLayouts/slideLayout7.xml"/><Relationship Id="rId2" Type="http://schemas.openxmlformats.org/officeDocument/2006/relationships/slide" Target="slide6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 Id="rId3" Type="http://schemas.openxmlformats.org/officeDocument/2006/relationships/slide" Target="slide60.xml"/></Relationships>
</file>

<file path=ppt/slides/_rels/slide65.xml.rels><?xml version="1.0" encoding="UTF-8" standalone="yes"?>
<Relationships xmlns="http://schemas.openxmlformats.org/package/2006/relationships"><Relationship Id="rId3" Type="http://schemas.openxmlformats.org/officeDocument/2006/relationships/slide" Target="slide10.xml"/><Relationship Id="rId4" Type="http://schemas.openxmlformats.org/officeDocument/2006/relationships/slide" Target="slide60.xml"/><Relationship Id="rId1" Type="http://schemas.openxmlformats.org/officeDocument/2006/relationships/slideLayout" Target="../slideLayouts/slideLayout7.xml"/><Relationship Id="rId2" Type="http://schemas.openxmlformats.org/officeDocument/2006/relationships/image" Target="../media/image54.jpeg"/></Relationships>
</file>

<file path=ppt/slides/_rels/slide66.xml.rels><?xml version="1.0" encoding="UTF-8" standalone="yes"?>
<Relationships xmlns="http://schemas.openxmlformats.org/package/2006/relationships"><Relationship Id="rId3" Type="http://schemas.openxmlformats.org/officeDocument/2006/relationships/slide" Target="slide10.xml"/><Relationship Id="rId4" Type="http://schemas.openxmlformats.org/officeDocument/2006/relationships/slide" Target="slide60.xml"/><Relationship Id="rId1" Type="http://schemas.openxmlformats.org/officeDocument/2006/relationships/slideLayout" Target="../slideLayouts/slideLayout7.xml"/><Relationship Id="rId2" Type="http://schemas.openxmlformats.org/officeDocument/2006/relationships/image" Target="../media/image55.jpeg"/></Relationships>
</file>

<file path=ppt/slides/_rels/slide67.xml.rels><?xml version="1.0" encoding="UTF-8" standalone="yes"?>
<Relationships xmlns="http://schemas.openxmlformats.org/package/2006/relationships"><Relationship Id="rId3" Type="http://schemas.openxmlformats.org/officeDocument/2006/relationships/slide" Target="slide10.xml"/><Relationship Id="rId4" Type="http://schemas.openxmlformats.org/officeDocument/2006/relationships/slide" Target="slide60.xml"/><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69.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hyperlink" Target="http://www.google.com.mx/url?url=http://www.conectrolinformatica.com/externos/2028-cable-de-alimentacion-iec-macho-hembra-de-2-metros-cpu-monitor.html&amp;rct=j&amp;frm=1&amp;q=&amp;esrc=s&amp;sa=U&amp;ei=NwIGVPSELYnLggStx4C4Dw&amp;ved=0CCIQ9QEwBw&amp;usg=AFQjCNF4Ky8TSvqbHFmIv6X7vhU4MJ_43g" TargetMode="External"/><Relationship Id="rId5" Type="http://schemas.openxmlformats.org/officeDocument/2006/relationships/image" Target="../media/image58.jpeg"/><Relationship Id="rId6" Type="http://schemas.openxmlformats.org/officeDocument/2006/relationships/hyperlink" Target="http://www.google.com.mx/url?url=http://www.quickhard.com/Cable_Equip_Alimentacion_CPU-Monitor_Macho_-_Hembra_1.8_Metros.asp&amp;rct=j&amp;frm=1&amp;q=&amp;esrc=s&amp;sa=U&amp;ei=ijIPVKTdDIjP8AHHooGoDw&amp;ved=0CBoQ9QEwAg&amp;usg=AFQjCNFJlU20uD2blfCiugxaAY1bEvA61Q" TargetMode="External"/><Relationship Id="rId7" Type="http://schemas.openxmlformats.org/officeDocument/2006/relationships/image" Target="../media/image59.jpeg"/><Relationship Id="rId8" Type="http://schemas.openxmlformats.org/officeDocument/2006/relationships/hyperlink" Target="http://www.google.com.mx/url?url=http://www.alegsa.com.ar/Dic/ps%202.php&amp;rct=j&amp;frm=1&amp;q=&amp;esrc=s&amp;sa=U&amp;ei=RTMPVJG5FsP78QG93oCwDw&amp;ved=0CBQQ9QEwAA&amp;usg=AFQjCNGd9MFyTjax2FqjJm8cUgK44nZ8Sg" TargetMode="External"/><Relationship Id="rId9" Type="http://schemas.openxmlformats.org/officeDocument/2006/relationships/image" Target="../media/image60.jpeg"/><Relationship Id="rId10"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hyperlink" Target="http://www.google.com.mx/url?url=http://www.videovigilancia.eu.com/55-conector-alimentacion-hembra-dc-2-1-5-5&amp;rct=j&amp;frm=1&amp;q=&amp;esrc=s&amp;sa=U&amp;ei=3QEGVIjHEpe8ggTA0oGwDg&amp;ved=0CBYQ9QEwAQ&amp;usg=AFQjCNH3xcuv1d0YBkQzeognrBSHyH0yuw"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71.xml.rels><?xml version="1.0" encoding="UTF-8" standalone="yes"?>
<Relationships xmlns="http://schemas.openxmlformats.org/package/2006/relationships"><Relationship Id="rId3" Type="http://schemas.openxmlformats.org/officeDocument/2006/relationships/image" Target="../media/image61.jpeg"/><Relationship Id="rId4" Type="http://schemas.openxmlformats.org/officeDocument/2006/relationships/hyperlink" Target="http://www.google.com.mx/url?url=http://www.toxico-pc.com/ecs-nforce-570-slit-a&amp;rct=j&amp;frm=1&amp;q=&amp;esrc=s&amp;sa=U&amp;ei=9TQPVNv9Bqe88wH1moDIDw&amp;ved=0CBQQ9QEwAA&amp;usg=AFQjCNEuS7H_iNkdYm8LJZGWF4jhFyYAUg" TargetMode="External"/><Relationship Id="rId5" Type="http://schemas.openxmlformats.org/officeDocument/2006/relationships/image" Target="../media/image62.jpeg"/><Relationship Id="rId6" Type="http://schemas.openxmlformats.org/officeDocument/2006/relationships/hyperlink" Target="http://www.google.com.mx/url?url=http://mediateca.educa.madrid.org/imagen/ver.php?id_imagen=67y1banoj4qluzir&amp;rct=j&amp;frm=1&amp;q=&amp;esrc=s&amp;sa=U&amp;ei=cDUPVKCfF6iN8gGS6YDgDw&amp;ved=0CBYQ9QEwAQ&amp;usg=AFQjCNHfbEw4j3ODsA4P9yHMOQWJlwsqVA" TargetMode="External"/><Relationship Id="rId7" Type="http://schemas.openxmlformats.org/officeDocument/2006/relationships/image" Target="../media/image63.jpeg"/><Relationship Id="rId8" Type="http://schemas.openxmlformats.org/officeDocument/2006/relationships/hyperlink" Target="http://www.google.com.mx/url?url=http://mmeequipo3.wordpress.com/2010/05/12/como-conectar-los-conectores-a-una-placa-base/&amp;rct=j&amp;frm=1&amp;q=&amp;esrc=s&amp;sa=U&amp;ei=ljYPVO6nOs_p8AGqmIGADw&amp;ved=0CBgQ9QEwAg&amp;usg=AFQjCNFeeghB41Kod7F_CIZSTq3LJgOWuQ" TargetMode="External"/><Relationship Id="rId9" Type="http://schemas.openxmlformats.org/officeDocument/2006/relationships/image" Target="../media/image64.jpeg"/><Relationship Id="rId10"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hyperlink" Target="http://www.google.com.mx/url?url=http://comprafacil.es/electr%C3%93nica-conectividad-cables-alimentacion-interna-c-464_642.html&amp;rct=j&amp;frm=1&amp;q=&amp;esrc=s&amp;sa=U&amp;ei=uTMPVJiQK8nf8gH_04CoDw&amp;ved=0CDAQ9QEwDg&amp;usg=AFQjCNF7pOYoP5NS_eZ1NUvgQV7UVnfqkw"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65.jpeg"/><Relationship Id="rId4" Type="http://schemas.openxmlformats.org/officeDocument/2006/relationships/hyperlink" Target="http://www.google.com.mx/url?url=http://bk9577.blogspot.com/2012_09_01_archive.html&amp;rct=j&amp;frm=1&amp;q=&amp;esrc=s&amp;sa=U&amp;ei=UzYPVJHFLsHq8QGrvYDADw&amp;ved=0CBoQ9QEwAw&amp;usg=AFQjCNEyVvjX6V0_ez-BI8pQz3AVCJzAIA" TargetMode="External"/><Relationship Id="rId5" Type="http://schemas.openxmlformats.org/officeDocument/2006/relationships/image" Target="../media/image66.jpeg"/><Relationship Id="rId6" Type="http://schemas.openxmlformats.org/officeDocument/2006/relationships/hyperlink" Target="http://www.google.com.mx/url?url=http://mediateca.educa.madrid.org/imagen/ver.php?id_imagen=7vx51hxj3sxt3sai&amp;rct=j&amp;frm=1&amp;q=&amp;esrc=s&amp;sa=U&amp;ei=ljYPVO6nOs_p8AGqmIGADw&amp;ved=0CBQQ9QEwAA&amp;usg=AFQjCNHlVOxgs98qH4UoagqazcbNWRncRw" TargetMode="External"/><Relationship Id="rId7" Type="http://schemas.openxmlformats.org/officeDocument/2006/relationships/image" Target="../media/image67.jpeg"/><Relationship Id="rId8"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hyperlink" Target="http://www.google.com.mx/url?url=http://www.mundodivx.com/tips.php?p=12&amp;rct=j&amp;frm=1&amp;q=&amp;esrc=s&amp;sa=U&amp;ei=cDUPVKCfF6iN8gGS6YDgDw&amp;ved=0CB4Q9QEwBQ&amp;usg=AFQjCNF5kCzUhAb0_mBZOE8NTR5x_MGfcA"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 Id="rId3" Type="http://schemas.openxmlformats.org/officeDocument/2006/relationships/slide" Target="slide10.xml"/></Relationships>
</file>

<file path=ppt/slides/_rels/slide74.xml.rels><?xml version="1.0" encoding="UTF-8" standalone="yes"?>
<Relationships xmlns="http://schemas.openxmlformats.org/package/2006/relationships"><Relationship Id="rId11" Type="http://schemas.openxmlformats.org/officeDocument/2006/relationships/slide" Target="slide84.xml"/><Relationship Id="rId12"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slide" Target="slide75.xml"/><Relationship Id="rId3" Type="http://schemas.openxmlformats.org/officeDocument/2006/relationships/slide" Target="slide76.xml"/><Relationship Id="rId4" Type="http://schemas.openxmlformats.org/officeDocument/2006/relationships/slide" Target="slide77.xml"/><Relationship Id="rId5" Type="http://schemas.openxmlformats.org/officeDocument/2006/relationships/slide" Target="slide78.xml"/><Relationship Id="rId6" Type="http://schemas.openxmlformats.org/officeDocument/2006/relationships/slide" Target="slide79.xml"/><Relationship Id="rId7" Type="http://schemas.openxmlformats.org/officeDocument/2006/relationships/slide" Target="slide80.xml"/><Relationship Id="rId8" Type="http://schemas.openxmlformats.org/officeDocument/2006/relationships/slide" Target="slide81.xml"/><Relationship Id="rId9" Type="http://schemas.openxmlformats.org/officeDocument/2006/relationships/slide" Target="slide82.xml"/><Relationship Id="rId10" Type="http://schemas.openxmlformats.org/officeDocument/2006/relationships/slide" Target="slide83.xml"/></Relationships>
</file>

<file path=ppt/slides/_rels/slide75.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69.jpeg"/></Relationships>
</file>

<file path=ppt/slides/_rels/slide76.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0.jpeg"/></Relationships>
</file>

<file path=ppt/slides/_rels/slide77.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1.jpeg"/></Relationships>
</file>

<file path=ppt/slides/_rels/slide78.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2.jpeg"/></Relationships>
</file>

<file path=ppt/slides/_rels/slide79.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0.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3.jpeg"/></Relationships>
</file>

<file path=ppt/slides/_rels/slide81.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4.jpeg"/></Relationships>
</file>

<file path=ppt/slides/_rels/slide82.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5.jpeg"/></Relationships>
</file>

<file path=ppt/slides/_rels/slide83.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6.jpeg"/></Relationships>
</file>

<file path=ppt/slides/_rels/slide84.xml.rels><?xml version="1.0" encoding="UTF-8" standalone="yes"?>
<Relationships xmlns="http://schemas.openxmlformats.org/package/2006/relationships"><Relationship Id="rId3" Type="http://schemas.openxmlformats.org/officeDocument/2006/relationships/slide" Target="slide74.xml"/><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7.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_rels/slide86.xml.rels><?xml version="1.0" encoding="UTF-8" standalone="yes"?>
<Relationships xmlns="http://schemas.openxmlformats.org/package/2006/relationships"><Relationship Id="rId3" Type="http://schemas.openxmlformats.org/officeDocument/2006/relationships/image" Target="../media/image78.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87.xml.rels><?xml version="1.0" encoding="UTF-8" standalone="yes"?>
<Relationships xmlns="http://schemas.openxmlformats.org/package/2006/relationships"><Relationship Id="rId3" Type="http://schemas.openxmlformats.org/officeDocument/2006/relationships/image" Target="../media/image80.jpeg"/><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image" Target="../media/image79.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jpeg"/><Relationship Id="rId3" Type="http://schemas.openxmlformats.org/officeDocument/2006/relationships/slide" Target="slide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jpeg"/><Relationship Id="rId3" Type="http://schemas.openxmlformats.org/officeDocument/2006/relationships/slide" Target="slide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jpeg"/><Relationship Id="rId3" Type="http://schemas.openxmlformats.org/officeDocument/2006/relationships/slide" Target="slide2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jpeg"/><Relationship Id="rId3" Type="http://schemas.openxmlformats.org/officeDocument/2006/relationships/slide" Target="slide2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 Id="rId3" Type="http://schemas.openxmlformats.org/officeDocument/2006/relationships/slide" Target="slide20.xml"/></Relationships>
</file>

<file path=ppt/slides/_rels/slide93.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slide" Target="slide20.xml"/><Relationship Id="rId1" Type="http://schemas.openxmlformats.org/officeDocument/2006/relationships/slideLayout" Target="../slideLayouts/slideLayout7.xml"/><Relationship Id="rId2" Type="http://schemas.openxmlformats.org/officeDocument/2006/relationships/hyperlink" Target="https://www.google.com.mx/url?sa=i&amp;rct=j&amp;q=&amp;esrc=s&amp;source=images&amp;cd=&amp;cad=rja&amp;uact=8&amp;docid=rnJrvmtfvU0S3M&amp;tbnid=Bs6MxtVLCfpXuM:&amp;ved=0CAUQjRw&amp;url=https://retroinformatica.wordpress.com/category/hardware/page/2/&amp;ei=iTkPVOK-B6mV8QGH1YHIDw&amp;bvm=bv.74649129,d.b2U&amp;psig=AFQjCNGkzE2nCrDR2j7CEQHeV6vgzM8bnQ&amp;ust=1410370295133613" TargetMode="Externa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png"/><Relationship Id="rId3" Type="http://schemas.openxmlformats.org/officeDocument/2006/relationships/slide" Target="slide10.xml"/></Relationships>
</file>

<file path=ppt/slides/_rels/slide95.xml.rels><?xml version="1.0" encoding="UTF-8" standalone="yes"?>
<Relationships xmlns="http://schemas.openxmlformats.org/package/2006/relationships"><Relationship Id="rId3" Type="http://schemas.openxmlformats.org/officeDocument/2006/relationships/slide" Target="slide97.xml"/><Relationship Id="rId4" Type="http://schemas.openxmlformats.org/officeDocument/2006/relationships/slide" Target="slide98.xml"/><Relationship Id="rId1" Type="http://schemas.openxmlformats.org/officeDocument/2006/relationships/slideLayout" Target="../slideLayouts/slideLayout7.xml"/><Relationship Id="rId2" Type="http://schemas.openxmlformats.org/officeDocument/2006/relationships/slide" Target="slide96.xml"/></Relationships>
</file>

<file path=ppt/slides/_rels/slide96.xml.rels><?xml version="1.0" encoding="UTF-8" standalone="yes"?>
<Relationships xmlns="http://schemas.openxmlformats.org/package/2006/relationships"><Relationship Id="rId3" Type="http://schemas.openxmlformats.org/officeDocument/2006/relationships/image" Target="../media/image87.gif"/><Relationship Id="rId4" Type="http://schemas.openxmlformats.org/officeDocument/2006/relationships/slide" Target="slide10.xml"/><Relationship Id="rId1" Type="http://schemas.openxmlformats.org/officeDocument/2006/relationships/slideLayout" Target="../slideLayouts/slideLayout7.xml"/><Relationship Id="rId2" Type="http://schemas.openxmlformats.org/officeDocument/2006/relationships/hyperlink" Target="https://www.google.com.mx/url?sa=i&amp;rct=j&amp;q=&amp;esrc=s&amp;source=images&amp;cd=&amp;cad=rja&amp;uact=8&amp;docid=rnJrvmtfvU0S3M&amp;tbnid=Bs6MxtVLCfpXuM:&amp;ved=0CAUQjRw&amp;url=https://retroinformatica.wordpress.com/category/hardware/page/2/&amp;ei=iTkPVOK-B6mV8QGH1YHIDw&amp;bvm=bv.74649129,d.b2U&amp;psig=AFQjCNGkzE2nCrDR2j7CEQHeV6vgzM8bnQ&amp;ust=1410370295133613" TargetMode="Externa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8.jpeg"/><Relationship Id="rId3" Type="http://schemas.openxmlformats.org/officeDocument/2006/relationships/slide" Target="slide1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jpeg"/><Relationship Id="rId3" Type="http://schemas.openxmlformats.org/officeDocument/2006/relationships/slide" Target="slide1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15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052736"/>
            <a:ext cx="4254051"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6" name="AutoShape 2" descr="Resultado de imagen para uae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7348" name="AutoShape 4" descr="Resultado de imagen para uae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7350" name="AutoShape 6" descr="data:image/jpeg;base64,/9j/4AAQSkZJRgABAQAAAQABAAD/2wCEAAkGBxQTEhUUExMWFhMXGB8aGBgYGCAgIRwgIRwbHSAgISEhISgjHR0lHyAeIzEhKCkrLi8uICIzODMsNygtMSsBCgoKDg0OGxAQGywmICQvNC8vNDI4NDUsLywvLCw0LCw3Lyw0LCwsLCwwNCw0LCwsNCw0LC8sLCwsLCwsLCwsLP/AABEIANMA7wMBIgACEQEDEQH/xAAbAAACAwEBAQAAAAAAAAAAAAAABQMEBgcCAf/EAEYQAAIBAgUCBAMFBQUFBwUAAAECAwQRAAUSITETQQYiUWEycYEHFCNCkTNSYnKhFYKSscEWJENT0WNzk6KywvA0RLPh8f/EABgBAAMBAQAAAAAAAAAAAAAAAAACAwEE/8QALREAAgIBAwIFAwQDAQAAAAAAAAECETEDEiFB8CJRYZGhE3HRBDKx8YHB4UL/2gAMAwEAAhEDEQA/AO44MGDAAYMGIaurSJS8jqiDlmIA/U4AJsGMpL44jc6aOCarb1jWyD5u1h+l8eCMzmIDy09GrcKn4kh9RdrLx6A4TeunJP6i6c9+xrJHCgkkADknjGfrPG1GjaFl6snZIVMjH/CDhBU5PR9fpVJqq2oVeoUctYKNtQXyoR22vhpHmcIFHHQiKJaktZ+nsFRSxGnbzEgDfjfC72K9R+i+SU+JKp/2GWz78GZkj/pcnEYObyHijgX+/Iw/yU4pZlnszRgtFJIKeoaKqSnuGYaLo6gENpN1Nr+1yBfD3wlXQSxN93eRlVzdZS2pCd9J1ea3cXJ5xidurMT3OrYqjoaiSQwvmx6yi7RxRxqQNtyNyOR+oxHHkcUgUtmdWwZyi2lCanGq6iyi5GltvY+mLMSac7c/v0QI+ktj/QjC3OMlaakghRzG/wB+mZXA+FhJUsp9vNbGNegrWeL7RPPl1FB1urPWnoKryFp59g2wI0kBr2PF+Dj5UU2WpIImNSHKCT9pUkBD+YkNYD1vxhPJmElRS5oJ49FRFTxxyjsWXrNqHsRY4c0jqc0iYnZ6AHfi2of6Yy0+i7bMTT6Ltss1nhjLo0EjCTSxAUieZtRbgKA5LE9rYhp/DOXSo7r1lEZIkvNMpQgXNwzbbWPHG+E+ThxDlbOPwVqpLG2wVhIIT8t9j7jDmny4T1OaIWtDKqRMw7P0yGt7gFf1GBU+i7Rq2vEV2rIIPD1G7qkdXWo7glR15F1Ab3GoeYAYtVXhgwIzjM6uNFF2LuHAHruuPOVVFZTTwU1Wsc8bErDOmzAqhPnU99IIuP1O+Hni1yKKo0glukwAHckWA/rhklTdGqMXFusCaHK8w0hocySRCLr1IFNwe+pSNsehUZvH8UNHOP8As3dD9dQtf5Yz+T1FZT0lRRAFWpdZNSR5RHYuAl+ZDfYcAG/YAhkamyOm0OySzPH51J1EyPqPuTpuMKpffHeRFLjquPP45NF/tZMn7fLqlR3aMLIPn5Te30xfy7xdRzGyVCBv3X8jfKzWN8ecmBLhoappoRqWRZLEh7KRY6Qdt7gnvhbDmsUyVC1lPG00MnTMaqGaS4BTSG/f7b/XD2117/wV3Nde/wDBsAcGMNLkNNHNHDTTVFHUSIXWNGLKAOdSnUg9NiBi6smaU/xLDWxjuv4Un1B8h+mG3+aGWo+q9uf+mswYzVH41py2icSUsn7tQui/yb4SPe+NGjggEEEHgjDKSeBlJSwesGDBjRgwYMGAAx8dgASSABuSe2PuM340jMn3WEm0U1SqS721KEkfR8mKgHGSdIWTpWRS5zUVd1oAqR7g1Uo8p/7pf+Jb942XbvhVQeH4pJQ8yVFcyyaDNKyiNSCVYrHqFwDsfKRtte2J8sqGStmhljV+iwdJWYKEhZDp6a2t5SNLWt73xJmPhyGRzJFFUWmHUDxVBRNR3uVLDTfY3CnviOeWQ/dy+e+/ye8w68dRTxSTdOnmMsYWBQgRh5ovMbkkqG4sLjjFXxvlzzTL0lkaop4RJCyDhy/5twLMEtb57bYn8SZtRCKKKervLEyN+CQ0hdPYA2JPbbHiHO55ZGlpctm1OoUy1L9MWFyLKbkjcnYDn3wOuUEtruN/7KQzsS1OX1saMSySQ1EaKWZNgdwBcBX7nscXqbwpIIYWQhJoal541c7BHdjoYi9jpPIvY+uJhlmaS/FVQUq/uwxaz+r/AOYx6HgVW3nq6ub5ylR+i22wKLfQFFvp/ry/BYipngE8xmghlmlDnUdSABVXSSdJJIBNxbnvbeOkz6ihaSSStpmlkI1FGW3lFgAAzH9TiWn8B5ehv92Vz6yFn/8AUSMN6bKIIxZIIlHoqKP9MOoy77RRRl6d+xmM08RZdJIkgmk6qqVV4VkvpNiRspBBsOR2xH/tLSBI0jpK2RY21pohkvquTqJJBYkkk3ve5xra+sjp4mlkISNBcn/5yfbHNq77V3OowwKFB26hYk8bnSNIvc7XPGEnJRy17E9SSh+5r2H0/iaJ9erKa9uoAHvSjzAXsDdtwLnb3xUnziFmDHJKtiqhVLUy3CjgcmwHphLR+MsxqP2bxCzWIii12vfSTduDY7+29sNstzjOVN5KcTKDuugRkjuQSbX4sLG+/Ft033/Qi1N3n7Fyfxe7oUfKKxkIsVMVxb5WxA/ig9Iw/wBjVfSYEFBEbEHnYDG3y+sWZA6+4IPKsNmU+jA3BGJppVRSzEBVBJJ4AHJxXbLNltknzu+Ec+ofE0cJ1/2TXq241GJmIB5ALna9uNsT13jemnQxy09dEpIOrpEWIIIN1YnkYrZh4tzN2vS0JEJPkZ0Ziwtq1bWABHH6bnC6fx9mUAJnpEAXm6uv+pxJ6lcX8EXqpcXx9jQ5p4yy6phkgeoaMSKVJZGUgH5riCqkpJ0o4ocwp1FNIkih7XcoLL+dSOTxizk/igVUYefLplU/m6fUUj1G2sj3Cke+Gf8Asxl1QgcU0DI4uGRQLg+62OH5livlD8z5VP3Rcy5pQZGPRZSLqsR3Zt7kk7b7AfLc4zc2X1EddBXSRamkJhkjjXX0kOyNqAu38R9DbgYml+zSj3MJmgPrHK3+t8RnwpXxb02aOQOEnQMP1N/6LjWpdV38GtS6r2f9HpKwtWZjUINRpoFjjA3u2lna396w+YPpixkORCSlp5Xkf7w/TmeUMbkkhyvNtBB06Rt7YqiuzeC5kpIKkdzE+hiB7Nz+mKtB4oo4iBNBU0TgEL1Q5RL/ALoJKgenlAt7Yy1fPyYnG/F88DrOs9iNXBRNEJVkYrKWW6qdDMq+ms7G3YG/cYgPhyOKVkoal6WYKJDEPPHYki5ja4AJBHlI4xViyWCY0stJNDK8U3Ulk1jVJceYtp21n3Ha22Ic3oaqKX7/AAxk1DyGFoy1x0mskZ2uBpYBz/MQeMDby1/Rrby1f4Gx8RzU1hXwgJx94hu0f94fFH/Ue+NHS1KSKHjZXRhcMpuD9RjLrVSRCaGFYxBSRrrMin8VtGthz5dreazbnjFOLLxAVny+RY2lQSGidhpkBFzoF7o3uNr4ZSa77sZTa9e/k3ODC/Is3SqhEsdwCSGVhZkYbFWHYg4YYonfJVNNWilX5rFCbO9mIJCgFmIHJ0qCbe9rYwnizxdDUwtHAkxljZZI36ZADIwIPqO4vbvi79n/AIiWWSaGbasLszXWxIvbT8lFgATxij4ooTTyMdSJG5uiI5QW9wCBe/piE5uUbWDnnNyhawR534rpZWjljo/vFWEAIfZYbm9nvte+4+XIwhqczq6xiJ57Je3Siuq/IgWZv1298eXjDkt0mY8ahUD09CL/ANceY6ZL7LKp73UyDb+Ysv8ATEXJtnNKUpPkoJlKxOGF4mFtJ53HcXtc/wAOx98dY+zqvmnoledtb6nUMe4DEA+/z3v745V4kpdMZKg3sLi9ivztYHftoX2vY46XNm8eW5bT6RqYxqsY2AZtGok3I5sTbkk2G5GG0fDJvoPoeGTfRI09ZXxxW6jhb8DufkOT9MZvPPFcqAvTUrywoLyyMrLb2VTZjtuWAIG3vZDl801I5nqJjJWTJfpOwWOJC3l1GzENe4CJybixsWDIZpXlWlWWllRPjjRGuo73DeY7fI+gPGLOba8i71G15GkyfxDBUU/3hHAjA8+rbQQASG9CAQfqMVajxG+nVFR1Eg7fAhP913D79vLjn8QamqKhlTRCKY1Sw7FCytpUbAalVyWB7qE2AAxUfJ5KmpCRuxnK6xI7nVqPmLMw4CABVQdzfjbCfVlXqJ9eVY5LXjnxTPVxfd1pTGNQYkvqLadtOnSLEEgkHgrxhRT5BmDroWm8ltIsLC3Hc7Cwv78n4jfX5l4nWhqD1UWSpenjMiJ/zbhTY25ZbE+oRfbE7Zzm1USKem6EZuBJLYbHg2O5I3Ow9L4m4qT5bbJOKlJuTbfoJ/slyeaKrqRIpRYl6bKTcamIYD02Avt6j1x1bpC98K/DOTmmiKvIZZXYvLIfzMf9AAAPYYb46dKG2NHXo6eyFCo5OVkd4pniEliyBUKlgANW6kgkAA79hjzV5M8q6JKiRoyRqXSg1AEGxIW9jaxt2xd/tGK4XqpqOwGoXP8AXFrDUh9qZ8VQBYDYYQ+MkH3cEi8YljM3P7PUNZI7jTe432vh/ivmFIJYpIibB1KkjtcWxslaoJK00cckzipERd8vlaU7iqYvqBNyrINNkQWFlG1rX5w1yP7SFg1pNSyr1JC6KhBtqsCADp5cMdu5OL0lTm2X2VoxW062GoDzaQANwPNfY7nUN+cLG8R/fZpJ4qZQ9HTs6La7GVtC3I0g2Tfb2Bxx24vPP2OG3F8N36o39D4mR0DtDUxAi/ngfb5kAi3vhxBMrqGRgykXBBuD9ccEaOriqUEstQkzFXZjJuAzWD7Ei38B9CMdD8GeIl6TTS2RXiErgcCQO8chUfxkK1h+YnknFdPWt0y2lr7nUjeY8SxKwsyhh6EXGMYM2zCrXqUqRwQfkaa12G1jtqup37L2sTiBfFdZSSItdEjQu2kTxG4BJFr8Ad9iBt62xT6iK/Vj1wXPEvhjLYYnqJIhBoF9cJKG/AAC2FyT6YzNJmuYU9L98jlMtIWskdSQZNN7aiwta54FzjQ/atD1KOO3mXrJ5R+YEEDcfO+Fgz+Oqy/7vFHLJKgVSsQJ2UixLCykG3r64lOlJpccEdSlNpcce7IqHxdl9a3+9LJTO4AdTIwiktxqIsCP5gPTjD6oy4mqWZokFOEtKxKmPRGS8Lqb6lde4Ata++wxzSp8Mz6NU0E6gnyqABe21yBr09tzz64gpKyrSllpQ1opDcqSSQO6r+VQdr7/AOuJrUa/ciK1ZL96OweCSzxSzlSgnneVFIsdBsFJ+YF/rjRY4LR+Ms0VlXrHbgMiEG3bZbkfLG7yH7QxrEVaohYjaS40kgXsdzbbg9+LA4rp68WqL6X6iDVY+5Y+0DJmQpXUsd6iJh1NOxdPf1INt7Xtf0GEieMqmaPU/wB1Kni6ErvsPMZLDb9PkGI6ljP1/hWJnM0KrHKeRpvHJ7SJwdwDcWa4Bvhpabu4jz0ndxZziLMDH+3gjI1W1AXtc6QSHPlA2u2vbUPe1qryLMibim8vbputv6Sj/LGuqfD8NXTmyCFwGjdRuAVJDDjzfm0n+K9sXPANSXo1BNzGzR/RTsPoLD6YmtO3TZJaNumzDZZ4MrZmKzRrFG2zOxXUVPIARyWPu39cPftMQxfc5dF4IH81r7eaLSCANwbHmwuBvxff4V+J66KGlleZVZAttDcMTsq7+pt8ue2KPSUYtWUejGMGkzn+c5mE1ZhDMpmkVVWN1DqCQqXjINwwGphcbDUCATbDfwJXxyTssiOakR26rPIwdbglfPsrC4OkbWa45IHPMpyQPMkSAGeQkDe4SwNzs1rKPmeO9sbWlyoZdURIkkj6ZwRqbYrLE4JYDbUGU+b0t6YjCTvd0IacpOW6uCLM5Iklp45GCxyQz0jE72Xq6Yz9Co5PF/fGsyPL45qdUli0SwtpcKxDK4FrhwQbMpBBvupHyxg1SSrrYlijWS0ZdxKLxqJWle7C/IEigLa5tztt0ago4qGEKC8jnkkl5JWC/qSFFgOAB2GKafLb6FdLltvBZoMip4WLxwqHPLkXc/Njdj+uKeZ+J4445ZEBkELhJbbaCbbm/IAIJtfFPN6yWQQzRmJad0BUzuyaXPmUlV3c24W43GF1ZEqnrVbpGaqExTworM0zbqjIu7BtPqDYGx4vh3KsFJSriI9/tKZKqOKTptDMjsrICCmjSTquSGBDci2F2UvUpMJQry09SWZl1XMRuSGGqwVdNlK3vcXF98eaYVKRqYoejEqhOpOTLNoHfQpsB3+In+HbHyvoraJairqJqd7AtG+hVYmwJEViY2uBuTpPsdstmW8kcWQStRT0jRaDJNIVkJWyq0pdX2JOoCxAsN7cc42DEqmwLlRwLXa3zIFz8xjNQ5FSJM8UkCG69SNmuSyiwYXJNypsfkw98UMvyOmkp6TTAnVmVWLb7KAGdue9wo92GNXBsfD3/wALlMZkr4pJA2moiKsPMRGQdaA7WXbUvO5374lyjMpmjq5i1wJ3jgja22khADwRqe+xOwIx5pspj6zpTT1UfT2crLrjDchNMmoXsbkLawtvviVqeaKTW0NPVMNyyKI5h2BsxKt331L7YxWjFaGZzhFkEUv4bsCVuRZwttRBvsASPit9cGYZJDMdRBSS1urExR7empbEj2O2EdDIkktXOSJZ+loWBkKOiAElCjG/mblhs23oMSwZjJTwQTTz9VpnjUoFULeQgWjAGry37k3Cn6NuvI25Nc4FHi3wvFHTyOHlMpU/iyMXNwBpBb4tROygX32HbGTybLRPV01IbaIE/Gtwza+o6jsQGYJ/db2x1rOstSqjMZazKwZWW143AurW4uLg2Prjnfg5TT5vLC8aRs2yqN9tLNqUnm9gb87kHfEdSCUl5Mhq6aU15M0XjmngmBSWRo4oFDSurEKgJ8qhBs8jAWFwdI7bi6Kky2jkhEywxmFnUXFQxlBLBQdOnQHBI8m453OIvE2Q107dMLFfXLUumq5fzBY77WuE8qre2xucZjw9V1EKu9PCuvV8bRrdTuG8zW0G1hYXHOFlLxcoSc/HzE2HhildpK3LHfXHDpMTm50kaSBzsNhdRYfFa18IPuc1A4WRTDYkRyb+p8upbageAbg2+IDYDoX2eZbGlN11kMslQepJIw31Hlfo2r6k408sYYWYAg9iLjFFpXFPqVjo7op9f9HME8ZVKXDPE4H/ADULe/Me3Pz4xZoPGYJ/Hp4ihO5iEptvc+Voxc3Pr3xtf9nabe0QW5vZSyj9FIGOa+J8qjqpJPuqIkNMmp3D2ZyTblj8IAJ5F7e4xklOKyZNakFd2autpqCop3Y0wjOglG0KklyDbTbcG9uR8xjmuT5FLXVLU2olYrszvyotYLtz5jxxycVv7DIYpqIm4CEAstxcavLqLWN9IF9xwQQvVvs58NyU0cktQb1E2nUOSFUWUE92PJ35xNL6sla+5JJ60larzNhgwYxvjXxV0m+6xG0rKC7fuKdgB/G3b0Fz6Y65SUVbO6c1FWy5TZpHCtTNIQsZlkcb3J0Ii3t7lT87r+8MTeC6UwUStL5WfVNJfhdZL2+gIH0xnPCmUNV6ZZF00akNEneUqdmb+AHcD8x34CjGj8fORl9RbkoB87sBb63ticW63Eot1v8AQRxZpV5jI4pisNKjWMh1XfnixB40sNJFr7k8YpeIfAZ6YZ8wa6kaRO3k1Wt3Jsx5vY3PIOPWV+IhR0sSst4mplcFSL6yX6x9ypI/TCPK81pWaOz0ULDUgl6LM7LwGcFdClzYnUTyeMTbi14skXKLVS5bJfB+YpQVkiVrMZSoRGHnCDdrALfynbcAcbgY0vi7wtU1MvWppotJAsr6hvoZQ2oA3Hmva31xYyvwiIYo5FEKVCQSRlgPIxcghzaxsLEgejEYs+BqhTHMqVBnhicRozFSQFjS/AHlve3yOGjDjbIeEONki9kuWLRQHl5D5pGUeZ2A4UegAsq9gPnhJUyJXwB1a0oYGGVBYxyf8rfzG35rgCxPFsW81zSbXqFDUMY2vE6FCGXg3GsEBhfsex5GPOaU6/eSlKoSrnQGaS37KMXBe3HUb4Rfm1+FwzxSwO6qljvv5K1DEYiaejjj+9aQJ5F1dCH5KSbv3CC3qbDDzLvDscQJLO87DzVDEdQ/I2sqjgKBaw74t0WVRwwiGK6IO4O5PJJPck7k98fDlzdqiYfVT/mhwyjQyhXQi01MfBWdPQ2ST9R5G+Vk+eKcdKrF2jGiN9p4JlKrvyw7BrXva6t898T1VJ0xqkrpkX1Ywgf1jxUjeKUNEz1FVHKNLBo10AE86giDb2J9hgYMqz1iwxdGOaOabV06XzBnUMLebe5CC5Ld1UX33x9o6nyGBp44quMiF5GIDGMbq6KdtTKQfQNfnTbFzwvTJE00Kxp+AQglVQCwKhgrWG7qCLnvcHm9pPEnnaGnCp+OWHUZQ2kKpY6Qdi5F7X2Fid7WOVxYtOr779SOeEwKsaPHTUq2HUvqkcm5Nr7Ak7ljqJN9u+JKKthjBEEM0hJ8xCNdj6l5NIb56jj7TpBTqlLTyRwMvwo4vq/UqWJPJB5xY1Va/lp5PXzPH/Sz/wCeNQyXff4PFXli1SAzRmKRTeN1cdRPcMNgfa5B73wikBhlC1CQrUsbQVZTyOTsQR/w5iL+zHj0xolzGUbPSyD3RkYf+oN/TFispI54mjlTVG4sysP/AJY++BxvGTXG8ZMtlU/Qqq9I7MwkhZjI1gF6SanduxO9vftYbXPEOXCYwVtPaSanbUuhgeoh2dAeL2vb3+ZwsqaI+WiqbyqrrLGx5qI05Rv3pE22/MAPfDbK60Gd2SFoaYIFLOhjDuWAXSpsdgSCbC9xzYYVeT7/AKJrG199fgs5RFK08tRJH0leNEVGYFhpLklgNlvqG1zxjmfjaVI53mhjLQTXYOUsGkUHXpOoXU2vexub2vfHSPEzzO8dLC6xmaOUtIy6rBQi2AuNzr57WxW8RZrT0nSDQGV4U1IF0gRqAVvdiALgEAC52OM1I2q8jNSKaavHUx/hLOKqjWQGkleFiXAVJNjsDp/DGz8gEDcEki+N54c8UwVlxGSHF7o1r7abkEXBA1Dg7X3tjMz+PZ4um0kIVHW95Y5IgpsCFD2cOTuBsvFzYHEPjOhDxQ5tSjRKoR273U8E2vfSTZrcrf0GFjLauHdCxntXhd10Nl4tq2ioqiRTZliYg+m3OOeeHpdEJdtO7a0BGxf8XQD6rEkUjAd2I3Fsb5GXMKA3BQTxEEfukixH0OOc0cxjRqaddMsQ8yne1ix1DcakId99rq7AlSATuplM3VfiUulHRPDHh6OnQPp1VDgGSVt2JPIv6f52ubnD3GW8D+IhPGIZCBURrY24cDhl2Ha1wQCD23GNTi0K28F9PbtW0Mcn+0LwZVyVclRTL1FlUBgGAKkKFI3tsQo39yMdYwYzU01NUzNXSWoqZQyISCniEsaxyBQCitcC2w3sO1vl74sVtKssbxuAUdSrA9wRbH2tnCRu7GyqpJPyGM74WkSALCsmqEx61LH4WXT1VN+N2VrdtTDYWGNuuDbqkYavyt6RHpqyCSaiUl4pojZl7tzt5rC6E2vxft9fNlzDMaMJEEhV9Gk7mQKOoSbDSVGni5tc+uOpZ4l6acesTj/ynHKvAsQ+/UdtzZ2Jv26Tj1sdz7j0I3GOacNsklj/AKcs4bZKKw6/k03gzxRGstTRSOF6EsoiLWCiJDYLfvp357fLDTLFZ6WRpI+q08j9UxnTqS5UFSxU20BQNx64uS+EKNqkVRhXrAk37E/vFeC2972vf5DFPP6GKplAebZPL93kLLHIb3vtbWeB+Ybcc4qlJLkqoyiuf8FXJ64QpLKlY09JEpHTYBpFkuAED8tfgDc3I39Xvh3LWiQvLY1Ex1zEcarbKP4VFlHyv3xSMWuang6axrEvXkjT4Qb6Y14F/Nqa9uUxo8NBDwj8EFSshtoZVHclSf8AUYr/ANnFv2k0r+wIQf8AkAP6k4v4WVVHLMSHk6cX7sR8zD3e11v6LY/xYdjtEUj00L2SMPP+6i6n+pPwj3YgYlhllLqZWSJWJCRAgsxsT5mPcAE6VHbkjH0iCjiOlQi32VRdnY8Ad3dj67k4qHVGrVU41TWtHGN9GogLGvqzNa7dz7AYXAuBbPlUUa1ckryVCo0krQk2S7DXpIHxkLYea4G2wxcjyKFZ4hE7xFPxRCDdDsUNgb6dmsQpHPG+LjZW33RoWIaR0OtvVm+I/K5Nh2FhgzpdElPOOEfpv/JJ5f8A8gjP0xm2ugu1LmipU1fkZ5F+9UjEk2QFo+xVkt5lUg721DuDyJqPLkKCSjnZEbcBW6kZ/usTpHspXH2qb7rN1f8A7eZgJPSOQ7B/ZW2VvfSe5OPlRkrRyGakIR2N5Ij+zl9yB8D/AMYHzBwG131JjWVMZ/EgEq/vQsL/AFR7W+jNixS5vE7aQ+l/3HBRv8LWJ+Yx6y/MFluLFJF+ONviX/qD2YbHFieBXFnVWHNmAP8Anhl6Dq+jKHiDLOvFZTplQ64X/ddfhPy7EdwSMY+uAqBDNMrdBWMlRrkW6Oht0lDMAqB7kkbkaR3x0PGRzHLF++FTHG4ktURiT4RIlo5D35Rkb5rfvhNSJPUjfJFmGZxTiGvTVJT05bUo1KwJsOooFtdhcaTsQxt6Hz4rWJqjqyrcwxRmFDsHkkkKqWH5gjKCF7XY4a5VnIqXkpzACqqVlKnVGp+ExkkLdrdhcW77jCiT7P8AVU9RquUwgoViO5Gggga2udIIHa/vjGm1xyK02vDzZmaHKzUZhUxzTdSWBwYo5nOmSxJa6728pHwiw5sQCMM/FR6MMyiKKGWpjEMdPCdTOb+Z20qOFuBYH577IftDpFbMKi+zdNHUg2IIU7+nb9O45xtvAfhSGKOKqILzyRqxZreW4v5RbbnEoptuK9yME23Be468I5c1PRwxP8ar5rdiSWI9rXtbjB4i8NwVigSKQ6/BKhs6H2P+nGLOcZmIFWy65JGCRoDbUxv3PAABJPYA4+5TXmVTqQxyI2iRDvZrA7HupBBB9COMdFRraddRrYcmz2ily6RerICRd6eddtxbZh6i+4FwwJ2vx1rJa7r08M1tPUjV7emoA2xnfEngo11Qkk9Qfu6fDCqW9L3a+5JHNuOLY1sUYUBVFgBYAdgMJpwcZPyJ6UHGT8uh6x8Y7HH3Bixcx+c+J4zRFpkaFpVGhW313sbKRsfcbEc2xi8jdJRKauUCjEs5htcajyxZh+QXSw7nT6b7iri/3MhgCaWoDHbhY5g4+X4NvocZ3xX4XCVcYiNoapwCnIRtQZyB2DJrPtY+oxzTUsnHqKTp5N8oLUtm5MO/zKb45d4BBFZRnchlYX9+iT+mxtexPPmFmx1GgzOCcMsThrDewPBuARceZdjuLjbHJPCv4ddSc2SZ4iLcEiROTxv2G3rY2vurmL76Daz8UX3lHa8ZmSPMHvHIlMY3bdw7akUte2nTZmA2uCN98abBi7VnQ42JMjOuorJD/wA1Yl+SIp/TU7fW+HeEnhI3ikPc1M9/pM6j+gGHRYDnGRwEP2n3EVVULGpZuB6bk+gA7knYAcnFPPc4SljEsgYrqCnSLkX729MMBY/542+ht9BbR0TO4nmHmH7OPtEDz83Pc9uB3Jkr0GpZHIEUQLm/71uT7Kt/qR6YvXxh/HubXkSl1II9OuXVL0tRv5EDlWVTfzEHkWHfCyaihJtRjZSqc+rKgiWLXHTfkWNNbODwzNHrKnvpsLXsb4mpM7nhQffXMlM50s7xiFor2C/EwaQXPIW45ucVky6/mFN1CfzNBSS3+RRkNvcjE8FC6k/7u8YYWJWGliFvcl2b6gd8RW451u9TezwrIhRgGRxYg7ggj/IjCzJpGjY00hJZBeJyd3j439XQ2Vv7p/NhX4HzH46UsrdIAxssnUGi5AQvYAslrG3YrjRV9EJAu5V0YMrDkHv8wRcEehxZO1aOlPctyJzGLhrDUBYG29vS+PeDClqKo++CUT/7to0tCV/Nv5gf0wzGbobYR+JgA1NIeBOI291lBjt8tTKfpi7/AGxF94+7BrzaNZUA7LcC5PG98U/GP/0xPdZImHzEqYyTtMWTuLoY5Zl8cESxRKFRRYAf5n1J7nvi1gwYbA6VHFftCmP36qYDVoRAQfZb7fK9/l+o6tTVCU1JG0rBUSJASf5QAAO5J2AG5xyLxGetWVY07PUCIH3usX+h/wBfUdXrCslXDGd1iRpSLXAbZULHgbFyBztftjm0n4pM49F+KT7yxE+Zq9Q5haKSpcjovKTpih6cZv6jU7adrEsbH4bYb+FpWkaebR01dwChNz1EGiQ+mm6hR66b98Y+pmVZHdaVmNXUoIJBy6K8bsoU/AhILBuGuT2F/eT+IXepniWYx0UTSSa1UM5Oosy3N7LqLENp40i+4wKdPk2OpUue+/wdNwYpZN1OhF1r9XQuu9r6rb3ttfF3HSjqTsMGDBgNEmbUbI7yohkjkXRPEOWFra19WA2K/mFu6gHnGf51eWlbWWUSiMsNraPw3HqNSMWtsfOPQ46f4kllWmkaH9oLHkDa4vYt5QbXsTjlHiihqpIUknhRFaRWaaOQP5b2HUKgjWgNhJ3Xbc45tbjByfqLWB7lNS1BHpaVR/vH3VZGBZY0GprldQPma22qyggjg3yclRJHUmR7LaqEtrWADSatSg76SpuPbubbaTKoUnkkmRnd0qFmkgPwuEAUleQXUqWB7ggdxY+1SkBkinTeOoi0Fh7edf8AECf0xOS8NroSknstdDqgOPuFPhSv69HBIfiMYDfzAWb+oOG2OxO1Z3p2rEnhc2FSn7lTIP8AFaT/AN+LWe5OlVGI5C4CurgobG6m439MVKE9Ounj7Soky+5H4b/paMn+YYeYxK1TFik40z4Rj7hVTZFGlVJVapGkcBbM3lUWAsq9uPfE2eUcksJSGYwyXBVwL8EGxHcHg422bbrB5zHLEeWGodmVqfWRY2BDLZtXqNgfpjD5XI0zSTxGRjK5ZjFKkm35RJBKF0lU0r5NyBzbFH7Sc1qpJOnEZlp18jMgYLK2wkuw4VfhN9r6ubYuPTlkVm1EAAK00HXFvRZ6YhtP82/rjnlK5cHNKalJpLBcho4x8UMQe97tlTf+0/1xN9wjLKelG3poytlI/vOSBik1eiADrQ/XMp4//IysR+uPsdRHJf8AGgLen9oTzC38g03+WDjALbjj5JcwrTTzwyFnDKwDLJMurpsQGIhiBRVGzFzYjTjoGOfVdGogkChgjAhiqikh4O7s34rj13a+GXh2EQCkkAKLPEscim/7S2pWseC1nBNt7rh4NplISaZr8KcmFT1KgzkCMyWgUW2QAC9x6nex3w2wYrRZo8LCoYsFGoixa25A4ue+E/i/eBU/fnhX9ZUxZz/LnnjVI5TERIjkjuFYEr9Ritm766qlhHALzv8AJF0rf5s4I/lwssULLDXfI7x4lkCqWPABJ+mPeEHjyv6NBUODY6NK/NyEH6XvhpOlY0nSbOWeEHM9bApFxJM0zHsbapLn6gD6D2x0/N6kwSzOihzJTNJpPF4rAfRg4B/l98c++zfIhPLUXJCpCIwbcMzBuO48tiO4JHGG+ZUclC2uQIU0XDx6rdQay4dLbJIhtYCyhVNvLfHLptqFnFpNxhfyXqaG1VTwxVQWKBd1k0l9Vumui5/4iXYc2G/fCHwrRNVdd9AWSsLWC7LFGHF5CfXUtlA+IgngEiJUZp1gWN/vLRRLNIi3dIhEg0KeEd97sSLAgeuNjlNbTUjsrkRusaJ0UDSGONNRBcqDvdySeBcb9zqpvnBqSk+cGxwY+KwIBBuDuDj7jqO0MGDBgAzObiokmlpmELwSRXRGDKxGyuNYuLqSpHl/MPTFQZUKiikAUU9SEaObSAAWAIIcDZlYEMDyAwIIxoM5oWcI8RAmibUl+DtZkP8ACw2v2NjY2xl88rGOuWHUj6NNTAw8yixUORwwsSNYuNlN7A4jJVkhNVd9/wBGbzyCGD7vWUpMOyNNELgaZFPnUC1mWzAj1Uem+mzGgNTlkqJu0Ts8BH7qtrjH1jIX5HGGpappaKaGxE9Mr6bjd4m8xtfkrf8AwOSL42X2f1+ladLWEkMYYXuLqhCSA2GzKjIw5DIo73MoNN15kNNpuujR8+yvNAyywXHImjt+6+zD6OCf72N/jkOZIcrzISAExai6qvLRyGzoB3KNYgegF9ht1DJq8zR62jMbgkMjEXUjsbe1j9cV0ZcbXlFtCXGx5Qv8VfhdKrA/+nb8S3JiYaX+dvK9v4cPVNxcbg4+SIGBBFwRYg9wcZ3KU6eqglLEKpMJ1EGSH0vceZCdB9tJ74ph/crh/f8Ak0am+44wt8SZotNTvKx08LqsTp1EDVYbkLfUQOwxBllWsUbK69OOJgt2IO7G9tgFA8y8bC9trGzOrpElUpIiuh5VgCP64LtcG3a4yYhfEOX9SBkrKlVhWxjWObRJfvIOnubm9/U4kfOspYlkkeNvzGBJ477/AJtCi+/rgi+zuMsolEPSVSLRxkM/mBBZixsbCxIsdza2NAnhKiAsKWG38gxJLUfREFHUeUjODxLl44zGoA9Crtb6tET/AFxIfFGX23r57eulxf6rEP6Y0SeGKMcUsP8A4a/9MfX8MUZ5pYf/AA1/6Y3bP0+Rtmp6fP5Mwc7ytgximUz6TolmjlkKngG7qeD6HFmfPaSWk6Etapl0gGUgqeoLMHAsNwwBHyw4m8H0LKVNLEARa4Wx+hG4OM5F9naK2kxwvHdLOS4eynzXAupZl2JBUH0xjU10QrWoui+TXeHszFTTRzC3mG9uNQJVreo1A4Y4goqRIkWONQiLsqjgYoZpNrVAhRkZ9Jsbgn90gHcc33uLDYi+K4XJe2lyNsI8iHVmnqT8LERRfyRkgn+85Y+4C4izB3VI6ONj1pAbsCfwor+Z7ne4BCrfcm3ocPKWnWNFRBZFAVQOwAsMGWZl/Ylxzr7YswAjggv8bmRv5UH/AFP9DjouOM+JG/tHNjClyoIhDDgKhJlP63APqMT134aXUl+pl4KWXwaPwPA8GXqIwTU1R6gsL6FJChzewCqtiATudhix4gdYKmnhplEk8hBlu3msrK4eRrHsGFz2Y29MOZqtIJ3PwhI0hjUC5djqYKoHNh2t3J7YQUtiDA8ohaGxqntqEpdFYq54ve4Nz2AGxthapUhaqKiu/wCytNV1EU8dPHUK5nQzkww2dyzEcs1gtuGYjYAbjbF7IKGikMYFVO7nXqjeUEkmxkWRkHm+EEpqsbcWxmc0mJlq501madVWkBW7FdlLheUXZgpNtz3PG18F5YECWjCiBDHexF3bSzmxJ4GldR53tYYWHMqFh4pV331NYBj7gwY6jsDBgwYADFatoY5QBIitbi43HyPIPyxZwYAOY+KPCUKaZKSp6Rjks+qXUkQ83zZfObbmw1HsTiLIaNqSFXWVKhPiJhfUI1JL3EWkNYkLwTxwMbDOcqiSRpzGhWQWlvFrsR8MlhvYC6tbsQfy453mUFDJMxTTTSIw0yU7goSDsxRtItfuCPkeccs4qLtHFOKhK0WfE9KgoqeqpiRHC0ZlUWtqZEOpTvpJLAN72Nri51XhzxEPvRifYTxxSq3bWY1DKfchQR22OOf0FRLC09G9npqzVZ1Vgodh5WGpebhRp/z2w3znKerTipDsZvL+GNXmRI0II7oyXuGNhuL2vhYyeUJGb/dE2efeKmp5ZVMZCJGCrkGxcm1yOemNgWHBO9rgmxTxffaWNmdVqUN9cf8Aw5VuGFj25BU8g4yGWeJoqyn+615szAqk/wAPmtazH8j72vbSwv7jEtDU1NPLFVTtsWSGpjSNl0+VrO4JIclrDWvIC25tin1LfoWWrbvK/g1lFXmU9GYCKsjBNuVI4Mkd9mFvXdSbH3ko8x6IWOYkuWVV9SWIFh6qtwNV/W3GLlbQw1Uakm4HmjkRt1PZlYf/AMPBuML2qZYbLVJ1ogQVnjW5FjcGRBupBt5luO5C4pyivKNBgwu6+uN5YJBLqXyAEFQQO1v6gnn0xXqMxkjIBGpTpGphYksX9wCQFHp8Q+RfcPuQ5wYVf20oZ1KnUt9gRuNYQEfNrjfixx8rM6EY80batQBXkgEMxPlvewU/M24xm5BuQ2xFUVCoLuwUepNsV5Z36kYUAxNe7De3lY/S5tY/MdxivWZdH52kYCMkOS7cEXDbk7IVNrcbn1xrfkDfkQVlc8jmOHUskbbgjZhfsb299JKkg34teColSlPkQSVk3wovf5n8sSn8x4G25O/xMzeUaKFLqeamUHRwBdfzStYD0Xb4sM8pyhINTXLyv+0lfdn9L9go7KLAYTOBFzgo09MaSGWdwZ6lvNKUHxW2CqOyKOB6XO5OIcu8VNJU/d/u77DzuhDKp5BvtqQgjcb3NrbHCXxjXzNN/u5IK3iQdYKHfyFgqW8zAEpc3AJ7EYdPVR5dTmSdl1tYBUAF7Dyxr7KPzE+pJGFvnjCF3c0uEi54ozXoRBUI68zCOEfxNtf+Vb3P/wC8c48MolDmk8MYeQmN0DsAfMsayEnvYkNf+6PfEuVRVFdWwVdQdEHVtEwI5XUwVNvgJFix+I8YU0lO1TmDypHK69aRpOnZbxszBFLFh8dgtieOL4lObk00uvBDUm5NSS68fY05rGkErFggC9ASWJYyn9tIFG7yWVQqre1wNhe1bN6l5oFpY0iWEOGdqqaNHexB8wTdd7MSfObHvfGijkkYqamJI3IIAlcKgvclECkl9hdna19rDewsQZ641KFp0SNbl1MjRgfzCNUHyuTh6vLH23li/wAPZE7y9aVgzhAokC2VAN1SENe9rk9Rgd+L722NDRrEulL2uSSTcknckk7knHzLZneJGkQI7KCyg30k9twMWcVjFJHRCCiuAwYMGHHDBgwYADBgwYAPhOMNmq0dcWLCmjQXUzS6ep6HSpI0/N/8PfG6xE8CE6iqkjuQP88LKNiTju4OZ1HhChijDJJOFFvxHlWOM23BuwGoDkFQfbHqsplqYWFLJHTys2mzt+HJcDUym3l1DylSLeVdhYHGg8XU9LPJGJa6OExhg6GRPOraSVIY7X0jfEfiHNoXAWKoo5otNvuxmUa2vsBpvqvsNBFvW/aDjFWuDmcIq1wZjx3S0rU0LxNGkqARSx6lLgFQvmW9yysF39CSMbbLljrqaOfW6s8el9JBBIuCGUgq1m1du+OQxZNLXz2RUiQsULjdA4V2AuLD4V4UAAWwzpq6soY1W5QSp1PhB1DSCHW42PAYDjY23uZx1OW2uCcNWpOTXDOk+D/Dr0bSgyhontpUE2BBbU1j8Ja48oJG30DObPYldkHUcps5SJ3VT6FlBFx3HIxzOk8b1MiKQ6ggm+lV/oCONi1r3O+9hiWDxPUq9NBC0YJnuyot2fW5LBr/AArZib7Hv5cUWrFKolY68Uqib+Ogpaj8aBwGP/FgfSSf4tOzEejA2x6FHWJ8FSko9JorH5aoyoH+E4wea+HpzUVFZSa0DsTGYibkrpUnSPiBIc7gg/UYs5C0dTGWrq5pKgsypDHN03UKSv7OMglza/HGGU+aoZT5qq/g1jS1m4ejge4IJWfYj+9HfHuGaqAstFClthef/pHhTQ5x92lSBJmqlckCJyBPEQL+YOVJjsD5msQbbtcWm8VeJ56eB3SnGpQN2kU6QT8RVTqNudu2/bDblV2NuSVtvgaLFWMPPLBD/wB2jOfozFR+qnEVRlVNHaWqk6pHDTuNIPsm0YPpZb4zuQUUE1N97rWlqH1eYnXp5FtMababEb29eMI8k+4/fxUNUIF6zCKKRiOmoRvMQ3w3cbD3U4Vzx6+ornj182dQocyilJVG3AuVKlTb1swBtijnqVLMqRFVhIPUfXpYcbXsdiL8WO3I5xzqp+0VxPG8gjJhZ1IXvqsLhg5DLYc2FzbFlvtRNwBGrE+jsOeBf1A5P/TGfXg1TZj/AFEGqbN7lmQwwN1rKZAunXawVRc2UflF7km5JPJOOTeIKhaxqmpmmZUjUGJNQ3DMRGq7bXUFm9yL+zrOfGUtRCYljtruHsWN1HKX5FwfMw4UHi+0Hh3rxLPGEYVIJ1R2RS6g7MhkiYSKo0jSLbAWG+EnJS8KwT1JRn4Vgu5QRDA00jJDAwIhLAfE6RL5QigMyqjG6ixLWvycSpmNNTQRIDIkKEN0Y4ZA8zXGk9Vgmo6rNsBx6WwxErl+kZ2llVdehi0ci2FzYCPpkbWViADsPfGgiaeaMaHp5Y2GzMp83syja/qQee2HUfIeMfIwUvi+njDulHIZX4NRIJFAB81izltt7qve17YWf2lXVlRT6EHTvaDQjJGCpJuCx0lhbnzWA2B3x0enyVx5Vp6WnDG8jxjWW54UxqAfck29DhlDk4upkkaQIdSKQiqp7GyKLkdr3tjPpyeWH0pyyy5RI4jQSsHkAGplFgT3IFzbE+DBjpOsMGDBgAMGDBgAMGDBgAo5zmS08RcgsSQqIOXdjZVHzPftjOZnSMkTVOYyPKoIPRh8scYO1jYgyWJ3ZtvYDDDPxrrKGPmzyTEeyRlQf8Trhj4gpBNTSxEqOohS7GwFxa/05xN82Skt1+glqJKanppJvucKpG4WyhCDcqCxKg6QpY6tiRpPOKGbV8Qo3qRRUk0Kgk2dWDWcKtiE3uPNuBbjEyiCCMRzZjDHZEWyFIxdWVixBZtTNax9QSLb4WyGnenlp6enqp4ZnLyPBGqISdIsuvStvKPhv898I2TbePT0yXM5yujhRTPSrE0kyxr93dlFiQus6dIAGqxJHe198UvEVBFd6c1U1olDkTx9VEVgQGEi2kj7i+qw3uCMes9X7zFJ94hro9Sqqu0YcR2INwsTbkmxJN+B6YijkWoasWOrpmmqUSMltUbIqrpJ6bC5JuTa43OFdYoWVXSXfJnZ/BNTHbVDHKSbiaJt2vqINtakm5B2U/CPfDWsiljFqaA0+1jppJ3dxb4eqRfT8iPnhp/ZLRffo5Y5JQYESlcKWuBGQFW1wjB9ydvXtfDGg8SmKCGnAaqrljUPHGb2a355PhT3JOFUEvQWOnFenfuJ8gpM2exZEhVdOnqG2y8DQl7cDnjccHEssUlDC61ENHUQlmbeQIw1MW02ZTrNztbfjHjPpp081dNKxYA/d6VhGiAtpGuQkM12IG3oTY2280mSRuxEMKSuNmKEiNOxD1DXklI7rHYdiByNrosm1XCu/X8CClzzrzRyiCUQQbnWRJ0gGRra20EKdNtLOT6DthhnagU+mHrEzQqg1wMt1BYswJcC4VjZQpbSNtrnG3oPCkY0Ge0rJuiBdMSH+CIeUW9Tc++IvHFCsy08TcNOODY7JIwsexJAGN+nLa7N+lJRd5Fj+IYYKWNKGop5ZtSqELXLliATYNdbckkWAHbFXxP4bWCnSREinqTI0kryQoxlAR5GHmDFQdIAAOwwkosokNPHUjpTarCWYoCU3s6zRG4m07jWLOOeMPstow76IHSKpjGtEZjNAyHy9SK7XQHggHa9iCCDjLcsoy3Lhr7EdElPPXRJHS0wpXgaUfgJqaxAvcjYXNrD92/fFfK8po6+PUaOIDU3mpzoYIC4RyuwIfTxc7kbckXTk1VF+LNBBIqR9MimaSOQRjslja3fRte2LWX10CIgo62LZOmsMzgaRfutg5ccAN6n1xqS6mqK/wDSFvhmkFKDJRpHWwTXAJYJMALAr57K6j08vvjzmzGSytQVrqNgssKSKoHGkrIrAi531G4O99rWqKn+5pXNJAzhC8lM7AMGDi5VdNwl35AtcEHextPlUlQrUFKZnGuBppZSQ7MRp8gLXAALdu1uMCXFAlxtFtNUsovPDVrCgCxqaNCIwOALM8lthbcWxbybxNIpk6dFVza2BBEHSXi1yWdiSbC5Jw5zTN5YIY7MkjyVAhSS1wAWK3YC12FiCBYX9OMWMrzZzWTUklmMcaSK4FrhrggjfgjY4ZKnkZRppJlc5/VoDJPl5SJQSxSdXZQO+jSt/exJ9L4f0NYk0ayRMGRhdWHcYlfg/LGA+y2pJkrY7+RZQwUk7Fr6juSRe1+Tvh7cZJeZTc4ySbuzoODBgxQqGDBgwAGDBgwAGEmdZ6EKwwGN6mRtKoW+HuzOBuFUD27Dvhy/BtzjCeFPD1SYbSFKZXFn6SfjS7nUzyH4SxudhcA7Wwkm8InNvCLmX5tRwyPNUZhDLUkaDZhZADfQiAk888kn9MS5dlqV7tVVMWqP4aeKQbBB+codtTn1GwAxpKShjiUJGiqqgAAADjFjAoeYKHmUKXJaeP8AZ08KfyxqP8hi8Bj7gwyVDpJYDFHMcnp5xaaGOT+ZASPkbXH0xewY1qwaTyIR4Oo/+Ubfu63t+mq2G1DQxwroijSNP3UUKP0GLGDGKKWAUUsIytT4LSepknqZGlViumHhAFFl1D85G59PM22+NPDEqKFRQqgWCqLAD0AHAx7wYxRSwZGCjgMLfEGULVQmMsUYEMjryjjdWHywyx8bjbnGtWa1apmP8ESXmqNKgK6o8oXgT3dJLDtq0hvrjQUeQ00UhligjSQ3BZVAO/PHrgyLJo6WLpx3NyWdjy7Hlj7nDHCxjS5EhGkrDC6vyKmmN5qeKQ+rRqT+tr4Y4MM0nkdpPJnH8GwKdUDzUzf9jIQv+A3Qj2IxUqaSvSweKmro1N11ARuO217pe3yxrsGF2LoK9NdODGy5mDF0HyqpCAiyKqkAg3BVlawIO4IIxLQvUrqNPl/Td7apKmcFjbi+ku5AHAJFr41uKGe5otLTyTv8Ma3+Z4A+pIH1xjjXLYrhXLf8GJkzrNL1RVqVhTEagEazXGoqDe91HI5x9+y6Trz1lUsQijfQmgCwDgEtxttcb2HI748ZcrVC9CnlL9ecy1s8QIjW6i8cbnm9lXy3PJNsb+goo4Y1jiQIi8KP/nPvhIRbad4J6cXKSlfCLGDBgxc6QwYMGAAwYMGAAwYMGAAwYMGAAwYMGAAwYMGAAwYMGAAwYMGAAwYMGAAwYMGAAwYMGAAwYMGAAxnPF8QkajicaopKgB1PDBUdwD6jUoNvbBgwk8Can7fb+TQxoFAAAAGwA4GPWDBhxwwYMGAAwYMGA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 name="Rectangle 1"/>
          <p:cNvSpPr txBox="1">
            <a:spLocks/>
          </p:cNvSpPr>
          <p:nvPr/>
        </p:nvSpPr>
        <p:spPr>
          <a:xfrm>
            <a:off x="4283968" y="3645024"/>
            <a:ext cx="4536504" cy="2232248"/>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r">
              <a:spcBef>
                <a:spcPts val="0"/>
              </a:spcBef>
            </a:pPr>
            <a:r>
              <a:rPr lang="es-ES_tradnl" sz="3200" b="1" noProof="1" smtClean="0">
                <a:solidFill>
                  <a:schemeClr val="accent1">
                    <a:lumMod val="75000"/>
                  </a:schemeClr>
                </a:solidFill>
                <a:latin typeface="Desdemona"/>
                <a:cs typeface="Desdemona"/>
              </a:rPr>
              <a:t>COMPONENTES DE LA TARJETA MADRE, DISPOSITIVOS DE PROCESAMIENTO, PUERTOS, CABLES Y CONECTORES DISPOSITIVOS DE ENTRADA: TECLADO Y MOUSE Y DISPOSITIVOS DE SALIDA: IMPRESORAS</a:t>
            </a:r>
            <a:r>
              <a:rPr lang="es-ES_tradnl" sz="3200" b="1" noProof="1" smtClean="0">
                <a:solidFill>
                  <a:schemeClr val="accent1">
                    <a:lumMod val="75000"/>
                  </a:schemeClr>
                </a:solidFill>
                <a:latin typeface="Century Schoolbook"/>
                <a:cs typeface="Century Schoolbook"/>
              </a:rPr>
              <a:t/>
            </a:r>
            <a:br>
              <a:rPr lang="es-ES_tradnl" sz="3200" b="1" noProof="1" smtClean="0">
                <a:solidFill>
                  <a:schemeClr val="accent1">
                    <a:lumMod val="75000"/>
                  </a:schemeClr>
                </a:solidFill>
                <a:latin typeface="Century Schoolbook"/>
                <a:cs typeface="Century Schoolbook"/>
              </a:rPr>
            </a:br>
            <a:endParaRPr lang="es-ES_tradnl" sz="3200" b="1" noProof="1">
              <a:solidFill>
                <a:schemeClr val="accent1">
                  <a:lumMod val="75000"/>
                </a:schemeClr>
              </a:solidFill>
              <a:latin typeface="Century Schoolbook"/>
              <a:cs typeface="Century Schoolbook"/>
            </a:endParaRPr>
          </a:p>
        </p:txBody>
      </p:sp>
      <p:sp>
        <p:nvSpPr>
          <p:cNvPr id="11" name="Rectangle 2"/>
          <p:cNvSpPr txBox="1">
            <a:spLocks/>
          </p:cNvSpPr>
          <p:nvPr/>
        </p:nvSpPr>
        <p:spPr>
          <a:xfrm>
            <a:off x="1475656" y="6021288"/>
            <a:ext cx="7920880" cy="576064"/>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ctr">
              <a:buFont typeface="Wingdings 2"/>
              <a:buNone/>
            </a:pPr>
            <a:r>
              <a:rPr lang="es-ES_tradnl" sz="1400" b="1" noProof="1" smtClean="0"/>
              <a:t>SEMINARIO DE MANTENIMIENTO COMPUTACIONAL LIA 5° </a:t>
            </a:r>
          </a:p>
          <a:p>
            <a:pPr marL="0" indent="0" algn="ctr">
              <a:buFont typeface="Wingdings 2"/>
              <a:buNone/>
            </a:pPr>
            <a:r>
              <a:rPr lang="es-ES_tradnl" sz="1400" b="1" noProof="1" smtClean="0"/>
              <a:t>FECHA DE ELABORACIÓN: 03-07-17 </a:t>
            </a:r>
          </a:p>
          <a:p>
            <a:pPr marL="0" indent="0" algn="ctr">
              <a:buFont typeface="Wingdings 2"/>
              <a:buNone/>
            </a:pPr>
            <a:r>
              <a:rPr lang="es-ES_tradnl" sz="1400" b="1" noProof="1" smtClean="0"/>
              <a:t>DESARROLLADO</a:t>
            </a:r>
            <a:r>
              <a:rPr lang="es-ES_tradnl" sz="1400" b="1" noProof="1" smtClean="0">
                <a:solidFill>
                  <a:srgbClr val="FFFFFF"/>
                </a:solidFill>
              </a:rPr>
              <a:t> </a:t>
            </a:r>
            <a:r>
              <a:rPr lang="es-ES_tradnl" sz="1400" b="1" noProof="1" smtClean="0">
                <a:solidFill>
                  <a:srgbClr val="000000"/>
                </a:solidFill>
              </a:rPr>
              <a:t>POR:</a:t>
            </a:r>
            <a:r>
              <a:rPr lang="es-ES_tradnl" sz="1400" b="1" noProof="1" smtClean="0"/>
              <a:t>Dra. en T.I.E.</a:t>
            </a:r>
            <a:r>
              <a:rPr lang="es-ES_tradnl" sz="1400" b="1" noProof="1" smtClean="0">
                <a:solidFill>
                  <a:srgbClr val="FFFFFF"/>
                </a:solidFill>
              </a:rPr>
              <a:t> </a:t>
            </a:r>
            <a:r>
              <a:rPr lang="es-ES_tradnl" sz="1400" b="1" noProof="1" smtClean="0"/>
              <a:t>ADRIANA </a:t>
            </a:r>
            <a:r>
              <a:rPr lang="es-ES_tradnl" sz="1400" b="1" noProof="1" smtClean="0">
                <a:solidFill>
                  <a:srgbClr val="000000"/>
                </a:solidFill>
              </a:rPr>
              <a:t>BUSTAMANTE ALMARAZ</a:t>
            </a:r>
            <a:endParaRPr lang="es-ES_tradnl" sz="1400" b="1" noProof="1">
              <a:solidFill>
                <a:srgbClr val="000000"/>
              </a:solidFill>
            </a:endParaRPr>
          </a:p>
        </p:txBody>
      </p:sp>
      <p:pic>
        <p:nvPicPr>
          <p:cNvPr id="12" name="3 Imagen" descr="ESCUAEM.GIF"/>
          <p:cNvPicPr>
            <a:picLocks noChangeAspect="1"/>
          </p:cNvPicPr>
          <p:nvPr/>
        </p:nvPicPr>
        <p:blipFill>
          <a:blip r:embed="rId3" cstate="print"/>
          <a:stretch>
            <a:fillRect/>
          </a:stretch>
        </p:blipFill>
        <p:spPr>
          <a:xfrm>
            <a:off x="-36512" y="6063968"/>
            <a:ext cx="877280" cy="701824"/>
          </a:xfrm>
          <a:prstGeom prst="rect">
            <a:avLst/>
          </a:prstGeom>
        </p:spPr>
      </p:pic>
      <p:pic>
        <p:nvPicPr>
          <p:cNvPr id="15" name="Imagen 14" descr="Oficio Modelo"/>
          <p:cNvPicPr/>
          <p:nvPr/>
        </p:nvPicPr>
        <p:blipFill rotWithShape="1">
          <a:blip r:embed="rId4">
            <a:extLst>
              <a:ext uri="{28A0092B-C50C-407E-A947-70E740481C1C}">
                <a14:useLocalDpi xmlns:a14="http://schemas.microsoft.com/office/drawing/2010/main" val="0"/>
              </a:ext>
            </a:extLst>
          </a:blip>
          <a:srcRect l="78180" t="91194"/>
          <a:stretch/>
        </p:blipFill>
        <p:spPr bwMode="auto">
          <a:xfrm>
            <a:off x="755576" y="6125861"/>
            <a:ext cx="1332815" cy="595888"/>
          </a:xfrm>
          <a:prstGeom prst="rect">
            <a:avLst/>
          </a:prstGeom>
          <a:noFill/>
        </p:spPr>
      </p:pic>
      <p:pic>
        <p:nvPicPr>
          <p:cNvPr id="16" name="Imagen 15" descr="Oficio Modelo"/>
          <p:cNvPicPr/>
          <p:nvPr/>
        </p:nvPicPr>
        <p:blipFill rotWithShape="1">
          <a:blip r:embed="rId4">
            <a:extLst>
              <a:ext uri="{28A0092B-C50C-407E-A947-70E740481C1C}">
                <a14:useLocalDpi xmlns:a14="http://schemas.microsoft.com/office/drawing/2010/main" val="0"/>
              </a:ext>
            </a:extLst>
          </a:blip>
          <a:srcRect l="1598" t="3229" r="47755" b="87750"/>
          <a:stretch/>
        </p:blipFill>
        <p:spPr bwMode="auto">
          <a:xfrm>
            <a:off x="-540568" y="-178271"/>
            <a:ext cx="5832648" cy="942975"/>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188641"/>
            <a:ext cx="4248472" cy="6370975"/>
          </a:xfrm>
          <a:prstGeom prst="rect">
            <a:avLst/>
          </a:prstGeom>
          <a:noFill/>
        </p:spPr>
        <p:txBody>
          <a:bodyPr wrap="square" rtlCol="0">
            <a:spAutoFit/>
          </a:bodyPr>
          <a:lstStyle/>
          <a:p>
            <a:pPr algn="ctr"/>
            <a:r>
              <a:rPr lang="es-MX" sz="2400" b="1" dirty="0" smtClean="0">
                <a:solidFill>
                  <a:schemeClr val="accent2">
                    <a:lumMod val="75000"/>
                  </a:schemeClr>
                </a:solidFill>
                <a:latin typeface="Arial" pitchFamily="34" charset="0"/>
                <a:cs typeface="Arial" pitchFamily="34" charset="0"/>
              </a:rPr>
              <a:t>                              Índice </a:t>
            </a:r>
            <a:endParaRPr lang="es-MX" sz="2400" b="1" dirty="0" smtClean="0">
              <a:solidFill>
                <a:schemeClr val="accent2">
                  <a:lumMod val="75000"/>
                </a:schemeClr>
              </a:solidFill>
              <a:latin typeface="Arial" pitchFamily="34" charset="0"/>
              <a:cs typeface="Arial" pitchFamily="34" charset="0"/>
              <a:hlinkClick r:id="rId2" action="ppaction://hlinksldjump"/>
            </a:endParaRPr>
          </a:p>
          <a:p>
            <a:r>
              <a:rPr lang="es-MX" sz="1600" b="1" dirty="0" smtClean="0">
                <a:solidFill>
                  <a:srgbClr val="FF0000"/>
                </a:solidFill>
                <a:latin typeface="Arial" pitchFamily="34" charset="0"/>
                <a:cs typeface="Arial" pitchFamily="34" charset="0"/>
                <a:hlinkClick r:id="rId3" action="ppaction://hlinksldjump"/>
              </a:rPr>
              <a:t>Definición Tarjeta madre </a:t>
            </a:r>
            <a:endParaRPr lang="es-MX" sz="1600" b="1" dirty="0" smtClean="0">
              <a:solidFill>
                <a:srgbClr val="FF0000"/>
              </a:solidFill>
              <a:latin typeface="Arial" pitchFamily="34" charset="0"/>
              <a:cs typeface="Arial" pitchFamily="34" charset="0"/>
            </a:endParaRPr>
          </a:p>
          <a:p>
            <a:r>
              <a:rPr lang="es-MX" sz="1600" b="1" dirty="0" smtClean="0">
                <a:solidFill>
                  <a:srgbClr val="FF0000"/>
                </a:solidFill>
                <a:latin typeface="Arial" pitchFamily="34" charset="0"/>
                <a:cs typeface="Arial" pitchFamily="34" charset="0"/>
                <a:hlinkClick r:id="rId4" action="ppaction://hlinksldjump"/>
              </a:rPr>
              <a:t>Partes de una tarjeta madre </a:t>
            </a:r>
            <a:endParaRPr lang="es-MX" sz="1600" b="1" dirty="0" smtClean="0">
              <a:solidFill>
                <a:srgbClr val="FF0000"/>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5" action="ppaction://hlinksldjump"/>
              </a:rPr>
              <a:t>Pila</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6" action="ppaction://hlinksldjump"/>
              </a:rPr>
              <a:t>Puertos USB</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7" action="ppaction://hlinksldjump"/>
              </a:rPr>
              <a:t>Puerto paralelo</a:t>
            </a:r>
            <a:r>
              <a:rPr lang="es-MX" sz="1600" dirty="0" smtClean="0">
                <a:solidFill>
                  <a:schemeClr val="accent2">
                    <a:lumMod val="50000"/>
                  </a:schemeClr>
                </a:solidFill>
                <a:latin typeface="Arial" pitchFamily="34" charset="0"/>
                <a:cs typeface="Arial" pitchFamily="34" charset="0"/>
              </a:rPr>
              <a:t> </a:t>
            </a: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8" action="ppaction://hlinksldjump"/>
              </a:rPr>
              <a:t>Puertos externos</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9" action="ppaction://hlinksldjump"/>
              </a:rPr>
              <a:t>Zócalo</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0" action="ppaction://hlinksldjump"/>
              </a:rPr>
              <a:t>Chipset puente norte </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1" action="ppaction://hlinksldjump"/>
              </a:rPr>
              <a:t>Chipset puente sur </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2" action="ppaction://hlinksldjump"/>
              </a:rPr>
              <a:t>Ranuras de la memoria RAM </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3" action="ppaction://hlinksldjump"/>
              </a:rPr>
              <a:t>Conector de cable IDE</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4" action="ppaction://hlinksldjump"/>
              </a:rPr>
              <a:t>BIOS</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5" action="ppaction://hlinksldjump"/>
              </a:rPr>
              <a:t>Ranura AGP</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6" action="ppaction://hlinksldjump"/>
              </a:rPr>
              <a:t>Interconexión de componentes periféricos</a:t>
            </a:r>
            <a:endParaRPr lang="es-MX" sz="1600" dirty="0" smtClean="0">
              <a:solidFill>
                <a:schemeClr val="accent2">
                  <a:lumMod val="50000"/>
                </a:schemeClr>
              </a:solidFill>
              <a:latin typeface="Arial" pitchFamily="34" charset="0"/>
              <a:cs typeface="Arial" pitchFamily="34" charset="0"/>
            </a:endParaRPr>
          </a:p>
          <a:p>
            <a:pPr algn="just">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17" action="ppaction://hlinksldjump"/>
              </a:rPr>
              <a:t>SATA</a:t>
            </a:r>
            <a:endParaRPr lang="es-MX" sz="1600" dirty="0" smtClean="0">
              <a:solidFill>
                <a:schemeClr val="accent2">
                  <a:lumMod val="50000"/>
                </a:schemeClr>
              </a:solidFill>
              <a:latin typeface="Arial" pitchFamily="34" charset="0"/>
              <a:cs typeface="Arial" pitchFamily="34" charset="0"/>
            </a:endParaRPr>
          </a:p>
          <a:p>
            <a:r>
              <a:rPr lang="es-MX" sz="1600" b="1" dirty="0" smtClean="0">
                <a:solidFill>
                  <a:srgbClr val="FF0000"/>
                </a:solidFill>
                <a:latin typeface="Arial" pitchFamily="34" charset="0"/>
                <a:cs typeface="Arial" pitchFamily="34" charset="0"/>
                <a:hlinkClick r:id="rId18" action="ppaction://hlinksldjump"/>
              </a:rPr>
              <a:t>Arquitectura de la tarjeta madre</a:t>
            </a:r>
            <a:endParaRPr lang="es-MX" sz="1600" b="1" dirty="0" smtClean="0">
              <a:solidFill>
                <a:srgbClr val="FF0000"/>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rPr>
              <a:t> </a:t>
            </a:r>
            <a:r>
              <a:rPr lang="es-MX" sz="1600" dirty="0" smtClean="0">
                <a:solidFill>
                  <a:schemeClr val="accent2">
                    <a:lumMod val="75000"/>
                  </a:schemeClr>
                </a:solidFill>
                <a:latin typeface="Arial" pitchFamily="34" charset="0"/>
                <a:cs typeface="Arial" pitchFamily="34" charset="0"/>
                <a:hlinkClick r:id="rId19" action="ppaction://hlinksldjump"/>
              </a:rPr>
              <a:t>factor forma ATX</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0" action="ppaction://hlinksldjump"/>
              </a:rPr>
              <a:t>factor forma </a:t>
            </a:r>
            <a:r>
              <a:rPr lang="es-MX" sz="1600" dirty="0" err="1" smtClean="0">
                <a:solidFill>
                  <a:schemeClr val="accent2">
                    <a:lumMod val="75000"/>
                  </a:schemeClr>
                </a:solidFill>
                <a:latin typeface="Arial" pitchFamily="34" charset="0"/>
                <a:cs typeface="Arial" pitchFamily="34" charset="0"/>
                <a:hlinkClick r:id="rId20" action="ppaction://hlinksldjump"/>
              </a:rPr>
              <a:t>Baby</a:t>
            </a:r>
            <a:r>
              <a:rPr lang="es-MX" sz="1600" dirty="0" smtClean="0">
                <a:solidFill>
                  <a:schemeClr val="accent2">
                    <a:lumMod val="75000"/>
                  </a:schemeClr>
                </a:solidFill>
                <a:latin typeface="Arial" pitchFamily="34" charset="0"/>
                <a:cs typeface="Arial" pitchFamily="34" charset="0"/>
                <a:hlinkClick r:id="rId20" action="ppaction://hlinksldjump"/>
              </a:rPr>
              <a:t>-At</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1" action="ppaction://hlinksldjump"/>
              </a:rPr>
              <a:t>Factor LPX</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2" action="ppaction://hlinksldjump"/>
              </a:rPr>
              <a:t>Factor NLX</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3" action="ppaction://hlinksldjump"/>
              </a:rPr>
              <a:t>Factor WTX</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4" action="ppaction://hlinksldjump"/>
              </a:rPr>
              <a:t>Factor FLEX-ATX</a:t>
            </a:r>
            <a:endParaRPr lang="es-MX" sz="1600"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latin typeface="Arial" pitchFamily="34" charset="0"/>
                <a:cs typeface="Arial" pitchFamily="34" charset="0"/>
                <a:hlinkClick r:id="rId25" action="ppaction://hlinksldjump"/>
              </a:rPr>
              <a:t>Factor MICRO-ATX</a:t>
            </a:r>
            <a:endParaRPr lang="es-MX" sz="1600" dirty="0" smtClean="0">
              <a:solidFill>
                <a:schemeClr val="accent2">
                  <a:lumMod val="75000"/>
                </a:schemeClr>
              </a:solidFill>
              <a:latin typeface="Arial" pitchFamily="34" charset="0"/>
              <a:cs typeface="Arial" pitchFamily="34" charset="0"/>
            </a:endParaRPr>
          </a:p>
          <a:p>
            <a:endParaRPr lang="es-MX" sz="1600" dirty="0" smtClean="0">
              <a:solidFill>
                <a:schemeClr val="accent2">
                  <a:lumMod val="75000"/>
                </a:schemeClr>
              </a:solidFill>
              <a:latin typeface="Arial" pitchFamily="34" charset="0"/>
              <a:cs typeface="Arial" pitchFamily="34" charset="0"/>
            </a:endParaRPr>
          </a:p>
        </p:txBody>
      </p:sp>
      <p:sp>
        <p:nvSpPr>
          <p:cNvPr id="3" name="2 CuadroTexto"/>
          <p:cNvSpPr txBox="1"/>
          <p:nvPr/>
        </p:nvSpPr>
        <p:spPr>
          <a:xfrm>
            <a:off x="5220072" y="692696"/>
            <a:ext cx="3528392" cy="5170646"/>
          </a:xfrm>
          <a:prstGeom prst="rect">
            <a:avLst/>
          </a:prstGeom>
          <a:noFill/>
        </p:spPr>
        <p:txBody>
          <a:bodyPr wrap="square" rtlCol="0">
            <a:spAutoFit/>
          </a:bodyPr>
          <a:lstStyle/>
          <a:p>
            <a:r>
              <a:rPr lang="es-MX" sz="1600" b="1" i="1" u="sng" dirty="0" smtClean="0">
                <a:solidFill>
                  <a:srgbClr val="92D050"/>
                </a:solidFill>
                <a:latin typeface="Arial" pitchFamily="34" charset="0"/>
                <a:cs typeface="Arial" pitchFamily="34" charset="0"/>
                <a:hlinkClick r:id="rId26" action="ppaction://hlinksldjump"/>
              </a:rPr>
              <a:t>PROCESADOR</a:t>
            </a:r>
            <a:endParaRPr lang="es-MX" sz="1600" b="1" i="1" u="sng" dirty="0" smtClean="0">
              <a:solidFill>
                <a:srgbClr val="92D050"/>
              </a:solidFill>
              <a:latin typeface="Arial" pitchFamily="34" charset="0"/>
              <a:cs typeface="Arial" pitchFamily="34" charset="0"/>
            </a:endParaRPr>
          </a:p>
          <a:p>
            <a:pPr>
              <a:buFont typeface="Wingdings" pitchFamily="2" charset="2"/>
              <a:buChar char="v"/>
            </a:pPr>
            <a:r>
              <a:rPr lang="es-MX" sz="1600" dirty="0" smtClean="0">
                <a:latin typeface="Arial" pitchFamily="34" charset="0"/>
                <a:cs typeface="Arial" pitchFamily="34" charset="0"/>
                <a:hlinkClick r:id="rId26" action="ppaction://hlinksldjump"/>
              </a:rPr>
              <a:t>Definición</a:t>
            </a:r>
            <a:endParaRPr lang="es-MX" sz="1600" dirty="0" smtClean="0">
              <a:latin typeface="Arial" pitchFamily="34" charset="0"/>
              <a:cs typeface="Arial" pitchFamily="34" charset="0"/>
            </a:endParaRPr>
          </a:p>
          <a:p>
            <a:pPr>
              <a:buFont typeface="Wingdings" pitchFamily="2" charset="2"/>
              <a:buChar char="v"/>
            </a:pPr>
            <a:r>
              <a:rPr lang="es-MX" sz="1600" dirty="0" smtClean="0">
                <a:latin typeface="Arial" pitchFamily="34" charset="0"/>
                <a:cs typeface="Arial" pitchFamily="34" charset="0"/>
                <a:hlinkClick r:id="rId26" action="ppaction://hlinksldjump"/>
              </a:rPr>
              <a:t>Función</a:t>
            </a:r>
            <a:endParaRPr lang="es-MX" sz="1600" dirty="0" smtClean="0">
              <a:latin typeface="Arial" pitchFamily="34" charset="0"/>
              <a:cs typeface="Arial" pitchFamily="34" charset="0"/>
            </a:endParaRPr>
          </a:p>
          <a:p>
            <a:pPr>
              <a:buFont typeface="Wingdings" pitchFamily="2" charset="2"/>
              <a:buChar char="v"/>
            </a:pPr>
            <a:r>
              <a:rPr lang="es-MX" sz="1600" dirty="0" smtClean="0">
                <a:latin typeface="Arial" pitchFamily="34" charset="0"/>
                <a:cs typeface="Arial" pitchFamily="34" charset="0"/>
                <a:hlinkClick r:id="rId27" action="ppaction://hlinksldjump"/>
              </a:rPr>
              <a:t>FSB</a:t>
            </a:r>
            <a:endParaRPr lang="es-MX" sz="1600" dirty="0" smtClean="0">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27" action="ppaction://hlinksldjump"/>
              </a:rPr>
              <a:t>Multiprocesador</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27" action="ppaction://hlinksldjump"/>
              </a:rPr>
              <a:t>Multiplicador</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28" action="ppaction://hlinksldjump"/>
              </a:rPr>
              <a:t>Velocidad de bus y de reloj </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28" action="ppaction://hlinksldjump"/>
              </a:rPr>
              <a:t>Memoria cache y subsistema</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29" action="ppaction://hlinksldjump"/>
              </a:rPr>
              <a:t>Modelos relevantes</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0" action="ppaction://hlinksldjump"/>
              </a:rPr>
              <a:t>Procesadores</a:t>
            </a:r>
            <a:r>
              <a:rPr lang="es-MX" sz="1600" dirty="0" smtClean="0">
                <a:solidFill>
                  <a:schemeClr val="accent2">
                    <a:lumMod val="50000"/>
                  </a:schemeClr>
                </a:solidFill>
                <a:latin typeface="Arial" pitchFamily="34" charset="0"/>
                <a:cs typeface="Arial" pitchFamily="34" charset="0"/>
              </a:rPr>
              <a:t> </a:t>
            </a: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1" action="ppaction://hlinksldjump"/>
              </a:rPr>
              <a:t>Intel Celeron</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2" action="ppaction://hlinksldjump"/>
              </a:rPr>
              <a:t>Intel Pentium</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2" action="ppaction://hlinksldjump"/>
              </a:rPr>
              <a:t>Intel Core</a:t>
            </a:r>
            <a:endParaRPr lang="es-MX" sz="1600" dirty="0" smtClean="0">
              <a:solidFill>
                <a:schemeClr val="accent2">
                  <a:lumMod val="50000"/>
                </a:schemeClr>
              </a:solidFill>
              <a:latin typeface="Arial" pitchFamily="34" charset="0"/>
              <a:cs typeface="Arial" pitchFamily="34" charset="0"/>
            </a:endParaRPr>
          </a:p>
          <a:p>
            <a:r>
              <a:rPr lang="es-MX" sz="1600" b="1" u="sng" dirty="0" smtClean="0">
                <a:solidFill>
                  <a:srgbClr val="92D050"/>
                </a:solidFill>
                <a:latin typeface="Arial" pitchFamily="34" charset="0"/>
                <a:cs typeface="Arial" pitchFamily="34" charset="0"/>
              </a:rPr>
              <a:t>PROCESADORES AMD </a:t>
            </a: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3" action="ppaction://hlinksldjump"/>
              </a:rPr>
              <a:t>Familia  Semprom </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4" action="ppaction://hlinksldjump"/>
              </a:rPr>
              <a:t>Familia Athlon</a:t>
            </a:r>
            <a:endParaRPr lang="es-MX" sz="1600" dirty="0" smtClean="0">
              <a:solidFill>
                <a:schemeClr val="accent2">
                  <a:lumMod val="50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35" action="ppaction://hlinksldjump"/>
              </a:rPr>
              <a:t>Familia Phemtom</a:t>
            </a:r>
            <a:endParaRPr lang="es-MX" sz="1600" dirty="0" smtClean="0">
              <a:solidFill>
                <a:schemeClr val="accent2">
                  <a:lumMod val="50000"/>
                </a:schemeClr>
              </a:solidFill>
              <a:latin typeface="Arial" pitchFamily="34" charset="0"/>
              <a:cs typeface="Arial" pitchFamily="34" charset="0"/>
            </a:endParaRPr>
          </a:p>
          <a:p>
            <a:endParaRPr lang="es-MX" dirty="0" smtClean="0">
              <a:solidFill>
                <a:schemeClr val="accent2">
                  <a:lumMod val="50000"/>
                </a:schemeClr>
              </a:solidFill>
              <a:latin typeface="Arial" pitchFamily="34" charset="0"/>
              <a:cs typeface="Arial" pitchFamily="34" charset="0"/>
            </a:endParaRPr>
          </a:p>
          <a:p>
            <a:r>
              <a:rPr lang="es-MX" dirty="0" smtClean="0">
                <a:solidFill>
                  <a:schemeClr val="accent2">
                    <a:lumMod val="50000"/>
                  </a:schemeClr>
                </a:solidFill>
                <a:latin typeface="Arial" pitchFamily="34" charset="0"/>
                <a:cs typeface="Arial" pitchFamily="34" charset="0"/>
              </a:rPr>
              <a:t>   </a:t>
            </a:r>
          </a:p>
          <a:p>
            <a:r>
              <a:rPr lang="es-MX" dirty="0" smtClean="0">
                <a:solidFill>
                  <a:schemeClr val="accent2"/>
                </a:solidFill>
                <a:latin typeface="Arial" pitchFamily="34" charset="0"/>
                <a:cs typeface="Arial" pitchFamily="34" charset="0"/>
              </a:rPr>
              <a:t> </a:t>
            </a:r>
            <a:r>
              <a:rPr lang="es-MX" dirty="0" smtClean="0">
                <a:solidFill>
                  <a:schemeClr val="accent2"/>
                </a:solidFill>
              </a:rPr>
              <a:t> </a:t>
            </a:r>
            <a:endParaRPr lang="es-MX" dirty="0">
              <a:solidFill>
                <a:schemeClr val="accent2"/>
              </a:solidFill>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692150"/>
            <a:ext cx="8229600" cy="4572000"/>
          </a:xfrm>
        </p:spPr>
        <p:txBody>
          <a:bodyPr>
            <a:normAutofit/>
          </a:bodyPr>
          <a:lstStyle/>
          <a:p>
            <a:pPr marL="64008" indent="0" algn="just">
              <a:lnSpc>
                <a:spcPct val="150000"/>
              </a:lnSpc>
              <a:buNone/>
            </a:pPr>
            <a:r>
              <a:rPr lang="es-MX" sz="1800" dirty="0">
                <a:latin typeface="Arial" pitchFamily="34" charset="0"/>
                <a:cs typeface="Arial" pitchFamily="34" charset="0"/>
              </a:rPr>
              <a:t>Fue diseñado por Douglas </a:t>
            </a:r>
            <a:r>
              <a:rPr lang="es-MX" sz="1800" dirty="0" err="1">
                <a:latin typeface="Arial" pitchFamily="34" charset="0"/>
                <a:cs typeface="Arial" pitchFamily="34" charset="0"/>
              </a:rPr>
              <a:t>Engelbart</a:t>
            </a:r>
            <a:r>
              <a:rPr lang="es-MX" sz="1800" dirty="0">
                <a:latin typeface="Arial" pitchFamily="34" charset="0"/>
                <a:cs typeface="Arial" pitchFamily="34" charset="0"/>
              </a:rPr>
              <a:t> y Bill </a:t>
            </a:r>
            <a:r>
              <a:rPr lang="es-MX" sz="1800" dirty="0" smtClean="0">
                <a:latin typeface="Arial" pitchFamily="34" charset="0"/>
                <a:cs typeface="Arial" pitchFamily="34" charset="0"/>
              </a:rPr>
              <a:t>English</a:t>
            </a:r>
            <a:r>
              <a:rPr lang="es-MX" sz="1800" dirty="0">
                <a:latin typeface="Arial" pitchFamily="34" charset="0"/>
                <a:cs typeface="Arial" pitchFamily="34" charset="0"/>
              </a:rPr>
              <a:t> </a:t>
            </a:r>
            <a:r>
              <a:rPr lang="es-MX" sz="1800" dirty="0" smtClean="0">
                <a:latin typeface="Arial" pitchFamily="34" charset="0"/>
                <a:cs typeface="Arial" pitchFamily="34" charset="0"/>
              </a:rPr>
              <a:t>en 1964, se </a:t>
            </a:r>
            <a:r>
              <a:rPr lang="es-MX" sz="1800" dirty="0">
                <a:latin typeface="Arial" pitchFamily="34" charset="0"/>
                <a:cs typeface="Arial" pitchFamily="34" charset="0"/>
              </a:rPr>
              <a:t>construyó de manera </a:t>
            </a:r>
            <a:r>
              <a:rPr lang="es-MX" sz="1800" dirty="0" smtClean="0">
                <a:latin typeface="Arial" pitchFamily="34" charset="0"/>
                <a:cs typeface="Arial" pitchFamily="34" charset="0"/>
              </a:rPr>
              <a:t>artesanal, </a:t>
            </a:r>
            <a:r>
              <a:rPr lang="es-MX" sz="1800" dirty="0">
                <a:latin typeface="Arial" pitchFamily="34" charset="0"/>
                <a:cs typeface="Arial" pitchFamily="34" charset="0"/>
              </a:rPr>
              <a:t>este primer mouse tiene un estilo casi </a:t>
            </a:r>
            <a:r>
              <a:rPr lang="es-MX" sz="1800" dirty="0" smtClean="0">
                <a:latin typeface="Arial" pitchFamily="34" charset="0"/>
                <a:cs typeface="Arial" pitchFamily="34" charset="0"/>
              </a:rPr>
              <a:t>prehistórico.</a:t>
            </a:r>
            <a:endParaRPr lang="es-MX" sz="1800" dirty="0">
              <a:latin typeface="Arial" pitchFamily="34" charset="0"/>
              <a:cs typeface="Arial" pitchFamily="34" charset="0"/>
            </a:endParaRPr>
          </a:p>
        </p:txBody>
      </p:sp>
      <p:pic>
        <p:nvPicPr>
          <p:cNvPr id="4" name="3 Imagen" descr="mouse_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988840"/>
            <a:ext cx="3600400" cy="2444472"/>
          </a:xfrm>
          <a:prstGeom prst="rect">
            <a:avLst/>
          </a:prstGeom>
          <a:noFill/>
          <a:ln>
            <a:noFill/>
          </a:ln>
        </p:spPr>
      </p:pic>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312466038"/>
      </p:ext>
    </p:extLst>
  </p:cSld>
  <p:clrMapOvr>
    <a:masterClrMapping/>
  </p:clrMapOvr>
  <p:transition xmlns:p14="http://schemas.microsoft.com/office/powerpoint/2010/main">
    <p:pull dir="rd"/>
  </p:transition>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755576" y="620688"/>
            <a:ext cx="7704856" cy="1944216"/>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6600" b="1" i="0" u="none" strike="noStrike" kern="1200" cap="none" spc="0" normalizeH="0" baseline="0" noProof="0" dirty="0" smtClean="0">
                <a:ln>
                  <a:noFill/>
                </a:ln>
                <a:solidFill>
                  <a:schemeClr val="tx2"/>
                </a:solidFill>
                <a:effectLst/>
                <a:uLnTx/>
                <a:uFillTx/>
                <a:latin typeface="Bauhaus 93" pitchFamily="82" charset="0"/>
                <a:ea typeface="+mj-ea"/>
                <a:cs typeface="+mj-cs"/>
              </a:rPr>
              <a:t>Tipos de mouse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MX" sz="8000" b="0" i="0" u="none" strike="noStrike" kern="1200" cap="none" spc="0" normalizeH="0" baseline="0" noProof="0" dirty="0">
              <a:ln>
                <a:noFill/>
              </a:ln>
              <a:solidFill>
                <a:schemeClr val="tx2"/>
              </a:solidFill>
              <a:effectLst/>
              <a:uLnTx/>
              <a:uFillTx/>
              <a:latin typeface="+mj-lt"/>
              <a:ea typeface="+mj-ea"/>
              <a:cs typeface="+mj-cs"/>
            </a:endParaRPr>
          </a:p>
        </p:txBody>
      </p:sp>
      <p:sp>
        <p:nvSpPr>
          <p:cNvPr id="3" name="2 CuadroTexto"/>
          <p:cNvSpPr txBox="1"/>
          <p:nvPr/>
        </p:nvSpPr>
        <p:spPr>
          <a:xfrm>
            <a:off x="683568" y="1772816"/>
            <a:ext cx="8136904" cy="2492990"/>
          </a:xfrm>
          <a:prstGeom prst="rect">
            <a:avLst/>
          </a:prstGeom>
          <a:noFill/>
        </p:spPr>
        <p:txBody>
          <a:bodyPr wrap="square" rtlCol="0">
            <a:spAutoFit/>
          </a:bodyPr>
          <a:lstStyle/>
          <a:p>
            <a:pPr>
              <a:lnSpc>
                <a:spcPct val="150000"/>
              </a:lnSpc>
              <a:buFont typeface="Wingdings" pitchFamily="2" charset="2"/>
              <a:buChar char="v"/>
            </a:pPr>
            <a:r>
              <a:rPr lang="es-MX" dirty="0" smtClean="0">
                <a:hlinkClick r:id="rId2" action="ppaction://hlinksldjump"/>
              </a:rPr>
              <a:t> </a:t>
            </a:r>
            <a:r>
              <a:rPr lang="es-MX" sz="2000" b="1" dirty="0" smtClean="0">
                <a:solidFill>
                  <a:schemeClr val="accent2">
                    <a:lumMod val="75000"/>
                  </a:schemeClr>
                </a:solidFill>
                <a:latin typeface="Arial" pitchFamily="34" charset="0"/>
                <a:cs typeface="Arial" pitchFamily="34" charset="0"/>
                <a:hlinkClick r:id="rId2" action="ppaction://hlinksldjump"/>
              </a:rPr>
              <a:t>Mouse bicho</a:t>
            </a:r>
            <a:endParaRPr lang="es-MX" sz="2000" b="1" dirty="0" smtClean="0">
              <a:solidFill>
                <a:schemeClr val="accent2">
                  <a:lumMod val="75000"/>
                </a:schemeClr>
              </a:solidFill>
              <a:latin typeface="Arial" pitchFamily="34" charset="0"/>
              <a:cs typeface="Arial" pitchFamily="34" charset="0"/>
            </a:endParaRPr>
          </a:p>
          <a:p>
            <a:pPr>
              <a:lnSpc>
                <a:spcPct val="150000"/>
              </a:lnSpc>
              <a:buFont typeface="Wingdings" pitchFamily="2" charset="2"/>
              <a:buChar char="v"/>
            </a:pPr>
            <a:r>
              <a:rPr lang="es-MX" sz="2000" b="1" dirty="0" smtClean="0">
                <a:solidFill>
                  <a:schemeClr val="accent2">
                    <a:lumMod val="75000"/>
                  </a:schemeClr>
                </a:solidFill>
                <a:latin typeface="Arial" pitchFamily="34" charset="0"/>
                <a:cs typeface="Arial" pitchFamily="34" charset="0"/>
                <a:hlinkClick r:id="rId3" action="ppaction://hlinksldjump"/>
              </a:rPr>
              <a:t>Mouseman Cordless</a:t>
            </a:r>
            <a:endParaRPr lang="es-MX" sz="2000" b="1" dirty="0" smtClean="0">
              <a:solidFill>
                <a:schemeClr val="accent2">
                  <a:lumMod val="75000"/>
                </a:schemeClr>
              </a:solidFill>
              <a:latin typeface="Arial" pitchFamily="34" charset="0"/>
              <a:cs typeface="Arial" pitchFamily="34" charset="0"/>
            </a:endParaRPr>
          </a:p>
          <a:p>
            <a:pPr>
              <a:lnSpc>
                <a:spcPct val="150000"/>
              </a:lnSpc>
              <a:buFont typeface="Wingdings" pitchFamily="2" charset="2"/>
              <a:buChar char="v"/>
            </a:pPr>
            <a:r>
              <a:rPr lang="es-MX" sz="2000" b="1" dirty="0" smtClean="0">
                <a:solidFill>
                  <a:schemeClr val="accent2">
                    <a:lumMod val="75000"/>
                  </a:schemeClr>
                </a:solidFill>
                <a:latin typeface="Arial" pitchFamily="34" charset="0"/>
                <a:cs typeface="Arial" pitchFamily="34" charset="0"/>
                <a:hlinkClick r:id="rId4" action="ppaction://hlinksldjump"/>
              </a:rPr>
              <a:t>PROAGIO</a:t>
            </a:r>
            <a:endParaRPr lang="es-MX" sz="2000" b="1" dirty="0" smtClean="0">
              <a:solidFill>
                <a:schemeClr val="accent2">
                  <a:lumMod val="75000"/>
                </a:schemeClr>
              </a:solidFill>
              <a:latin typeface="Arial" pitchFamily="34" charset="0"/>
              <a:cs typeface="Arial" pitchFamily="34" charset="0"/>
            </a:endParaRPr>
          </a:p>
          <a:p>
            <a:pPr>
              <a:lnSpc>
                <a:spcPct val="150000"/>
              </a:lnSpc>
              <a:buFont typeface="Wingdings" pitchFamily="2" charset="2"/>
              <a:buChar char="v"/>
            </a:pPr>
            <a:r>
              <a:rPr lang="es-MX" sz="2000" b="1" dirty="0" smtClean="0">
                <a:solidFill>
                  <a:schemeClr val="accent2">
                    <a:lumMod val="75000"/>
                  </a:schemeClr>
                </a:solidFill>
                <a:latin typeface="Arial" pitchFamily="34" charset="0"/>
                <a:cs typeface="Arial" pitchFamily="34" charset="0"/>
                <a:hlinkClick r:id="rId2" action="ppaction://hlinksldjump"/>
              </a:rPr>
              <a:t>Mouse óptico </a:t>
            </a:r>
            <a:endParaRPr lang="es-MX" sz="2000" b="1" dirty="0" smtClean="0">
              <a:solidFill>
                <a:schemeClr val="accent2">
                  <a:lumMod val="75000"/>
                </a:schemeClr>
              </a:solidFill>
              <a:latin typeface="Arial" pitchFamily="34" charset="0"/>
              <a:cs typeface="Arial" pitchFamily="34" charset="0"/>
            </a:endParaRPr>
          </a:p>
          <a:p>
            <a:pPr>
              <a:buFont typeface="Wingdings" pitchFamily="2" charset="2"/>
              <a:buChar char="v"/>
            </a:pPr>
            <a:endParaRPr lang="es-MX" b="1" dirty="0" smtClean="0"/>
          </a:p>
          <a:p>
            <a:pPr>
              <a:buFont typeface="Wingdings" pitchFamily="2" charset="2"/>
              <a:buChar char="v"/>
            </a:pPr>
            <a:endParaRPr lang="es-MX" dirty="0"/>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88913"/>
            <a:ext cx="8229600" cy="849312"/>
          </a:xfrm>
        </p:spPr>
        <p:txBody>
          <a:bodyPr/>
          <a:lstStyle/>
          <a:p>
            <a:pPr algn="ctr"/>
            <a:r>
              <a:rPr lang="es-MX" b="1" dirty="0" smtClean="0"/>
              <a:t>Mouse </a:t>
            </a:r>
            <a:r>
              <a:rPr lang="es-MX" b="1" dirty="0"/>
              <a:t>bicho</a:t>
            </a:r>
          </a:p>
        </p:txBody>
      </p:sp>
      <p:sp>
        <p:nvSpPr>
          <p:cNvPr id="3" name="2 Marcador de contenido"/>
          <p:cNvSpPr>
            <a:spLocks noGrp="1"/>
          </p:cNvSpPr>
          <p:nvPr>
            <p:ph idx="4294967295"/>
          </p:nvPr>
        </p:nvSpPr>
        <p:spPr>
          <a:xfrm>
            <a:off x="0" y="1125538"/>
            <a:ext cx="8135938" cy="3887787"/>
          </a:xfrm>
        </p:spPr>
        <p:txBody>
          <a:bodyPr>
            <a:normAutofit/>
          </a:bodyPr>
          <a:lstStyle/>
          <a:p>
            <a:pPr marL="64008" indent="0" algn="just">
              <a:lnSpc>
                <a:spcPct val="150000"/>
              </a:lnSpc>
              <a:buNone/>
            </a:pPr>
            <a:r>
              <a:rPr lang="es-MX" sz="1800" dirty="0">
                <a:latin typeface="Arial" pitchFamily="34" charset="0"/>
                <a:cs typeface="Arial" pitchFamily="34" charset="0"/>
              </a:rPr>
              <a:t>Tenía un diseño cuadrado, como si de un ladrillo se tratara, y disponía de dos ruedas metálicas que, al desplazarse por una superficie, movía dos ejes (un movimiento horizontal y otro vertical</a:t>
            </a:r>
            <a:r>
              <a:rPr lang="es-MX" sz="1800" dirty="0" smtClean="0">
                <a:latin typeface="Arial" pitchFamily="34" charset="0"/>
                <a:cs typeface="Arial" pitchFamily="34" charset="0"/>
              </a:rPr>
              <a:t>).</a:t>
            </a:r>
            <a:endParaRPr lang="es-MX" sz="1800" dirty="0">
              <a:latin typeface="Arial" pitchFamily="34" charset="0"/>
              <a:cs typeface="Arial" pitchFamily="34" charset="0"/>
            </a:endParaRPr>
          </a:p>
        </p:txBody>
      </p:sp>
      <p:pic>
        <p:nvPicPr>
          <p:cNvPr id="4" name="3 Imagen"/>
          <p:cNvPicPr/>
          <p:nvPr/>
        </p:nvPicPr>
        <p:blipFill rotWithShape="1">
          <a:blip r:embed="rId2" cstate="print"/>
          <a:srcRect l="15762" t="38647" r="31517" b="13044"/>
          <a:stretch/>
        </p:blipFill>
        <p:spPr bwMode="auto">
          <a:xfrm>
            <a:off x="2411760" y="2852936"/>
            <a:ext cx="3456384" cy="28083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162959178"/>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333375"/>
            <a:ext cx="8229600" cy="4572000"/>
          </a:xfrm>
        </p:spPr>
        <p:txBody>
          <a:bodyPr>
            <a:normAutofit/>
          </a:bodyPr>
          <a:lstStyle/>
          <a:p>
            <a:pPr marL="64008" indent="0" algn="ctr">
              <a:lnSpc>
                <a:spcPct val="150000"/>
              </a:lnSpc>
              <a:buNone/>
            </a:pPr>
            <a:r>
              <a:rPr lang="es-MX" sz="2800" b="1" dirty="0" smtClean="0">
                <a:latin typeface="Arial" pitchFamily="34" charset="0"/>
                <a:cs typeface="Arial" pitchFamily="34" charset="0"/>
              </a:rPr>
              <a:t>Mouseman Cordless</a:t>
            </a:r>
            <a:r>
              <a:rPr lang="es-MX" sz="1800" dirty="0" smtClean="0">
                <a:latin typeface="Arial" pitchFamily="34" charset="0"/>
                <a:cs typeface="Arial" pitchFamily="34" charset="0"/>
              </a:rPr>
              <a:t>.</a:t>
            </a:r>
          </a:p>
          <a:p>
            <a:pPr marL="64008" indent="0" algn="just">
              <a:lnSpc>
                <a:spcPct val="150000"/>
              </a:lnSpc>
              <a:buNone/>
            </a:pPr>
            <a:r>
              <a:rPr lang="es-MX" sz="1800" dirty="0" smtClean="0">
                <a:latin typeface="Arial" pitchFamily="34" charset="0"/>
                <a:cs typeface="Arial" pitchFamily="34" charset="0"/>
              </a:rPr>
              <a:t>Logitech, presentó </a:t>
            </a:r>
            <a:r>
              <a:rPr lang="es-MX" sz="1800" dirty="0">
                <a:latin typeface="Arial" pitchFamily="34" charset="0"/>
                <a:cs typeface="Arial" pitchFamily="34" charset="0"/>
              </a:rPr>
              <a:t>su primer modelo. P4 ofrecía una combinación de la tecnología óptica y mecánica en un diseño esférico. Tras varios productos (PDF), en 1991 lanzó el primer mouse inalámbrico por radiofrecuencia, al que llamaron Mouseman Cordless.</a:t>
            </a:r>
          </a:p>
          <a:p>
            <a:endParaRPr lang="es-MX" dirty="0"/>
          </a:p>
        </p:txBody>
      </p:sp>
      <p:pic>
        <p:nvPicPr>
          <p:cNvPr id="4" name="3 Imagen"/>
          <p:cNvPicPr/>
          <p:nvPr/>
        </p:nvPicPr>
        <p:blipFill rotWithShape="1">
          <a:blip r:embed="rId2" cstate="print"/>
          <a:srcRect l="28082" t="24155" r="31336" b="20531"/>
          <a:stretch/>
        </p:blipFill>
        <p:spPr bwMode="auto">
          <a:xfrm>
            <a:off x="2915816" y="3789041"/>
            <a:ext cx="3096344" cy="2589504"/>
          </a:xfrm>
          <a:prstGeom prst="rect">
            <a:avLst/>
          </a:prstGeom>
          <a:ln>
            <a:noFill/>
          </a:ln>
          <a:extLst>
            <a:ext uri="{53640926-AAD7-44d8-BBD7-CCE9431645EC}">
              <a14:shadowObscured xmlns:a14="http://schemas.microsoft.com/office/drawing/2010/main"/>
            </a:ext>
          </a:extLst>
        </p:spPr>
      </p:pic>
      <p:sp>
        <p:nvSpPr>
          <p:cNvPr id="5" name="4 CuadroTexto"/>
          <p:cNvSpPr txBox="1"/>
          <p:nvPr/>
        </p:nvSpPr>
        <p:spPr>
          <a:xfrm>
            <a:off x="1115616" y="618679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701175300"/>
      </p:ext>
    </p:extLst>
  </p:cSld>
  <p:clrMapOvr>
    <a:masterClrMapping/>
  </p:clrMapOvr>
  <p:transition xmlns:p14="http://schemas.microsoft.com/office/powerpoint/2010/main">
    <p:cut/>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549275"/>
            <a:ext cx="8229600" cy="5148263"/>
          </a:xfrm>
        </p:spPr>
        <p:txBody>
          <a:bodyPr/>
          <a:lstStyle/>
          <a:p>
            <a:pPr marL="64008" indent="0" algn="ctr">
              <a:buNone/>
            </a:pPr>
            <a:r>
              <a:rPr lang="es-MX" b="1" dirty="0" smtClean="0">
                <a:latin typeface="Arial" pitchFamily="34" charset="0"/>
                <a:cs typeface="Arial" pitchFamily="34" charset="0"/>
              </a:rPr>
              <a:t>PROAGIO</a:t>
            </a:r>
          </a:p>
          <a:p>
            <a:pPr marL="64008" indent="0" algn="just">
              <a:lnSpc>
                <a:spcPct val="150000"/>
              </a:lnSpc>
              <a:buNone/>
            </a:pPr>
            <a:r>
              <a:rPr lang="es-MX" sz="1800" dirty="0" smtClean="0">
                <a:latin typeface="Arial" pitchFamily="34" charset="0"/>
                <a:cs typeface="Arial" pitchFamily="34" charset="0"/>
              </a:rPr>
              <a:t>La </a:t>
            </a:r>
            <a:r>
              <a:rPr lang="es-MX" sz="1800" dirty="0">
                <a:latin typeface="Arial" pitchFamily="34" charset="0"/>
                <a:cs typeface="Arial" pitchFamily="34" charset="0"/>
              </a:rPr>
              <a:t>compañía Mouse </a:t>
            </a:r>
            <a:r>
              <a:rPr lang="es-MX" sz="1800" dirty="0" err="1">
                <a:latin typeface="Arial" pitchFamily="34" charset="0"/>
                <a:cs typeface="Arial" pitchFamily="34" charset="0"/>
              </a:rPr>
              <a:t>Systems</a:t>
            </a:r>
            <a:r>
              <a:rPr lang="es-MX" sz="1800" dirty="0">
                <a:latin typeface="Arial" pitchFamily="34" charset="0"/>
                <a:cs typeface="Arial" pitchFamily="34" charset="0"/>
              </a:rPr>
              <a:t> lanzó en 1995 el </a:t>
            </a:r>
            <a:r>
              <a:rPr lang="es-MX" sz="1800" dirty="0" smtClean="0">
                <a:latin typeface="Arial" pitchFamily="34" charset="0"/>
                <a:cs typeface="Arial" pitchFamily="34" charset="0"/>
              </a:rPr>
              <a:t>modelo, </a:t>
            </a:r>
            <a:r>
              <a:rPr lang="es-MX" sz="1800" dirty="0">
                <a:latin typeface="Arial" pitchFamily="34" charset="0"/>
                <a:cs typeface="Arial" pitchFamily="34" charset="0"/>
              </a:rPr>
              <a:t>el primero que contaba con la rueda para hacer </a:t>
            </a:r>
            <a:r>
              <a:rPr lang="es-MX" sz="1800" i="1" dirty="0" err="1" smtClean="0">
                <a:latin typeface="Arial" pitchFamily="34" charset="0"/>
                <a:cs typeface="Arial" pitchFamily="34" charset="0"/>
              </a:rPr>
              <a:t>scroll</a:t>
            </a:r>
            <a:r>
              <a:rPr lang="es-MX" sz="1800" dirty="0" smtClean="0">
                <a:latin typeface="Arial" pitchFamily="34" charset="0"/>
                <a:cs typeface="Arial" pitchFamily="34" charset="0"/>
              </a:rPr>
              <a:t>,  Microsoft </a:t>
            </a:r>
            <a:r>
              <a:rPr lang="es-MX" sz="1800" dirty="0">
                <a:latin typeface="Arial" pitchFamily="34" charset="0"/>
                <a:cs typeface="Arial" pitchFamily="34" charset="0"/>
              </a:rPr>
              <a:t>tomó la idea para presentar un diseño similar.</a:t>
            </a:r>
          </a:p>
          <a:p>
            <a:pPr marL="64008" indent="0">
              <a:lnSpc>
                <a:spcPct val="150000"/>
              </a:lnSpc>
              <a:buNone/>
            </a:pPr>
            <a:endParaRPr lang="es-MX" sz="1800" dirty="0">
              <a:latin typeface="Arial" pitchFamily="34" charset="0"/>
              <a:cs typeface="Arial" pitchFamily="34" charset="0"/>
            </a:endParaRPr>
          </a:p>
        </p:txBody>
      </p:sp>
      <p:pic>
        <p:nvPicPr>
          <p:cNvPr id="4" name="3 Imagen"/>
          <p:cNvPicPr/>
          <p:nvPr/>
        </p:nvPicPr>
        <p:blipFill rotWithShape="1">
          <a:blip r:embed="rId2" cstate="print"/>
          <a:srcRect l="22103" t="26570" r="24088" b="35507"/>
          <a:stretch/>
        </p:blipFill>
        <p:spPr bwMode="auto">
          <a:xfrm>
            <a:off x="2843808" y="3140968"/>
            <a:ext cx="3528392" cy="24537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652997490"/>
      </p:ext>
    </p:extLst>
  </p:cSld>
  <p:clrMapOvr>
    <a:masterClrMapping/>
  </p:clrMapOvr>
  <p:transition xmlns:p14="http://schemas.microsoft.com/office/powerpoint/2010/main">
    <p:pull dir="rd"/>
  </p:transition>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914400" y="0"/>
            <a:ext cx="8229600" cy="1398588"/>
          </a:xfrm>
        </p:spPr>
        <p:txBody>
          <a:bodyPr/>
          <a:lstStyle/>
          <a:p>
            <a:pPr algn="ctr"/>
            <a:r>
              <a:rPr lang="es-MX" b="1" dirty="0" smtClean="0"/>
              <a:t>Mouse óptico </a:t>
            </a:r>
            <a:endParaRPr lang="es-MX" b="1" dirty="0"/>
          </a:p>
        </p:txBody>
      </p:sp>
      <p:sp>
        <p:nvSpPr>
          <p:cNvPr id="3" name="2 Marcador de contenido"/>
          <p:cNvSpPr>
            <a:spLocks noGrp="1"/>
          </p:cNvSpPr>
          <p:nvPr>
            <p:ph idx="4294967295"/>
          </p:nvPr>
        </p:nvSpPr>
        <p:spPr>
          <a:xfrm>
            <a:off x="0" y="1737320"/>
            <a:ext cx="8634413" cy="4572000"/>
          </a:xfrm>
        </p:spPr>
        <p:txBody>
          <a:bodyPr/>
          <a:lstStyle/>
          <a:p>
            <a:pPr marL="64008" indent="0" algn="just">
              <a:lnSpc>
                <a:spcPct val="150000"/>
              </a:lnSpc>
              <a:buNone/>
            </a:pPr>
            <a:r>
              <a:rPr lang="es-MX" sz="1800" dirty="0" smtClean="0">
                <a:latin typeface="Arial" pitchFamily="34" charset="0"/>
                <a:cs typeface="Arial" pitchFamily="34" charset="0"/>
              </a:rPr>
              <a:t>En </a:t>
            </a:r>
            <a:r>
              <a:rPr lang="es-MX" sz="1800" dirty="0">
                <a:latin typeface="Arial" pitchFamily="34" charset="0"/>
                <a:cs typeface="Arial" pitchFamily="34" charset="0"/>
              </a:rPr>
              <a:t>1999, Microsoft </a:t>
            </a:r>
            <a:r>
              <a:rPr lang="es-MX" sz="1800" dirty="0" smtClean="0">
                <a:latin typeface="Arial" pitchFamily="34" charset="0"/>
                <a:cs typeface="Arial" pitchFamily="34" charset="0"/>
              </a:rPr>
              <a:t>creo </a:t>
            </a:r>
            <a:r>
              <a:rPr lang="es-MX" sz="1800" dirty="0">
                <a:latin typeface="Arial" pitchFamily="34" charset="0"/>
                <a:cs typeface="Arial" pitchFamily="34" charset="0"/>
              </a:rPr>
              <a:t>el IntelliMouse con IntelliEye, que funcionaba casi sobre cualquier superficie. Esta propuesta sustituía la bola del mouse mecánico por un LED infrarrojo y que hoy en día se encuentra en la mayoría de las computadoras.</a:t>
            </a:r>
          </a:p>
          <a:p>
            <a:pPr marL="64008" indent="0">
              <a:buNone/>
            </a:pPr>
            <a:endParaRPr lang="es-MX" dirty="0"/>
          </a:p>
        </p:txBody>
      </p:sp>
      <p:pic>
        <p:nvPicPr>
          <p:cNvPr id="4" name="3 Imagen"/>
          <p:cNvPicPr/>
          <p:nvPr/>
        </p:nvPicPr>
        <p:blipFill rotWithShape="1">
          <a:blip r:embed="rId2" cstate="print"/>
          <a:srcRect l="27720" t="29468" r="36770" b="8454"/>
          <a:stretch/>
        </p:blipFill>
        <p:spPr bwMode="auto">
          <a:xfrm>
            <a:off x="2699792" y="3789040"/>
            <a:ext cx="2671296" cy="237626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050656065"/>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AutoShape 2" descr="data:image/jpeg;base64,/9j/4AAQSkZJRgABAQAAAQABAAD/2wCEAAkGBxQSEBUUERQVFhUXFRUVFBgVFRYYFRQVFBQWFxQUFBUZHCggGBolHBQUITEhJSorLi4uFx8zODMsNygtLisBCgoKDg0OGBAQGywmHCQsLCwsNystLDYuLCwvLCwsLCw0KywsLy0sLCwsLCwsKywsLSwsLCwsLCwtLCwsLCwsK//AABEIAKUBMQMBIgACEQEDEQH/xAAcAAABBAMBAAAAAAAAAAAAAAAABAUGBwECAwj/xABMEAABAwICBQkDCAYIBQUAAAABAAIDBBESIQUGMUFxBzJRYXKBkbHBEyKhFCNCUoKSstEVM0RiwtIIQ1Njc6Lh8CRUdLPiFhclg5P/xAAYAQEBAQEBAAAAAAAAAAAAAAAAAQMCBP/EACoRAQACAQIFAwMFAQAAAAAAAAABAgMRIQQSMUFRE5HwMnHRBSJhguEU/9oADAMBAAIRAxEAPwC8UIQgEIQgEIQgEIQgEIUT1x5QKXR/uvPtZt0MZBcL7DIdjBxz6AUEsQqUdy11HOFHEG33zOJ8cI8ksoeWOeS9qBrrWvgqHXF72y9ieg79yC31rJIGgucQAASSTYADaSTsCq6PloiDsM1JKz6xa9rrZZCxDb7vFV5rrr9UaRcWuPsqcH3YWnI9Bld9M77bB0XF0FwycqmjGvLfbuNjbE2KVzD1tcG2I60oi5StGO/amjtMlHm1ea8SMSK9Pxa9aOdsrafvkDfOyWRazUbubV054TR/zLyriRdEet4q+J3Nljdwe0+RSgG+xeP8I6B4LoyQt5pI4EjyQevULyZHpiobzaidvZmkHk5KYtaq1vNrKrvqJSPAuQeqkLzHFr/pJuysl78DvxNKVQ8pulG/tZd2oaf0jBQekkLz1HyuaSH0oHdqH+VwSqDlmrxzo6V3COVp8fanyQX2hUjHy21A51LCeEj2+hSuHlwP06EfZqL/AAMQQXGhVQzlug+lSTfZfGfMhK4eWuiPOgqm8WxEfCRBZiFX8fLBo07XTN4wuP4bpXByq6Ld+0EdqGYebEE1QovHyh6MP7ZEO0S38QCe9FaWgqWF9NLHK0HCXRuDgHWBsSNhsQe9AtQhCAQhCAQhCAQhCAQhCAQhCASbSOkIqeN0s72xxtF3OebAf69SiOu/KTT0F4mfP1P9mw5MNr/PPzw9kXd1AZqh9aNaaiulx1Ul7E4GD3Y4+wzp6zc9aCea78rsk2KLR+KKPYZiLSvH92P6sdZ97sqs21HS1riSSS7EXOJ2lxvmuF0IpRDI0G5v0kDZ0kXve1rpVJpOw+ZDo772yOuRxFrbTlt603X/AN9S6U0uDY0d9z6oNXOJNysXSr5aDtY09w9QVkVTN8Q8QPIIEiylftojtYe4n+YeSMcB3PHhbzPkgSLKV+zh+s74/wAiz8niPNl8R+eFAjRdLBRM/tW9+EfxrP6Mduewj7Xo2yBCsXS52ipB9XxI/EAuZ0dJ9UfeZ+aBKs3Xc0Un1CeGfktDSv8AqP8Aun8kHO6LocwjaD3grW6Da6xdYuhBm6xdYQgzdYuhDRc2G1Bs1pIJAvYXOYA2gZk7MyFdHIVXQwUUonqIGPkqHPDHTRh+ERsZctvlctNupUzK+wwjYNp6XfkNy4lB7Agron8yRjuy9p8ilC8a4Be9hfgpDq1rRPQSsmZJIRiAMWN2CRgIxgtJtsuAdxN9yI9UoUM0PyoaOqCB7YxOO6dpYB1F+bB95TJjgQCCCDmCNhB3goMoQhAIQhAIQhBwrKtkTC+Vwa0bSTl/qqZ5QuVKSRxp6F3smEC82eN973DCOYNnvDPPctdatIGfSFXDUTkezfana6wjaNpy2Xta1+O2yQ6B0I9kmJ4ZJc3OMtId1m+1A06rayMoWnDTQvkdfHKapokffaAHN90dQOe03KcdM67yyxYaambG93OeZWTG1voNGV8zmQfVTP5Ow7aOA9lrPRcZdD0zufo9vdi9HIKWdQS745PuOPxsuToHDa1w4tIVyO1boP8AlJGdbSfULR2rVBudVM+2fSyKpq6yCriOqtKebVzDtAu83Li/UiF2ysae3BH5kFBUayrVfyeg82akd2mAfhYEnk5N5NwpXdlzx5yhBWSFYcvJxUbqZp7NRb1ckU2oM4200/2H4/OIIIUsKUTaoyN2w1beMbLfFzUhm0CG85729ToT/C8oGmCLE61wOtxAHxTzFoZlm++0k7QNo4m429V1zi0aQPdfGc7/ADkEo+JjOS0qaLKxdSN6xIWHh75A+CDTSlLHEfcccRztsI42Jy80gE7hsc77xSoaJkPN9m7szRH+NDtC1A/qXnsjF+G6Dg2sk+u7vN/NbCvk+t4tafMLD6CUbYpRxjePRJ3i3Oy45eaBa3Ssg3jw/JbfpZ+8NP3v5rJvBQgcDpIHbEzwHqCsfLY98I7i30aEgQgX+3gO2Nw4Z+TggOp+h4/32k3oQLZGQ7nPPVf/AMB5pHisSRllbxWFqgEXWEIN4mXNtg2k9AG0rWSTE6+4ZNHQAtpjhbhG12buobm+vh0Lvo+EXLnc1mfE7ggVxRBjLHabOfwvdjO82Pdfcrs5DJnmilY512slsxt74AWAkfugm5A796oyaoIBc7aTfv3eA81cn9Hc3oqonfU+UMf5oLYQhCIEIQgEIQg828qsB/SlYBkS6Nw74Yned1HNFax1UbbMqJQO2T8DcKYcsrcOlJiN8UTv8gH8KrqlKKkw1rrh+0X7UFO7zjSyHXuubvgdxgDf+2WqM3WboJjDykVY50VO7suqGH4ykfBd/wD3Ze02fS3P7tR/NE5Qi6b6/njgPVBa0PKlGR79LN3Ogf8AwtSqPlIonc+GZvGnYfwS+iqqB2QXYFBbLNedFu2nD2oJ2/ha5KotZNFu2TxDi+Rn4mBU6HLKIu6CvoH/AKuqj+zVQ+rwnCGNjv1dQ89l7H/hcVQBYDuHgtDA36o8EHoxtLL9GeXvY/8AJBE4/aW/aBHmvPETi3mOe3svcPIpbDpuqZzKupHCeT+ZBeb6WV235NJ2msPmFxdocnbSUp7LGD4tAVOs1wrx+1ynt4X/AIwUoh19r27ZmO7VPB5hgPxQWZU6tRO/WaPYeD3jycm6TUyi/wCRezrY7P4gqIx8plcPo054slH4JQl8PKzUjnU8Z7M0rfxY0Ds/VGkHNNbH2ZLD4ALm7ViMcysrG9vE/wA3LjByvO/rKVw7M7HfB0I80rZytwHnU8//AOcLv42oEEuqpOyvB/xKaM+NwUkl1Ok+jLQP7UGE/wCVoUkj5TaB3PY5vapz/A5yURa8aJftdGO0yZnnHZBCZNTJ/wCyon9iSVn8aSyaoTj9hB/w6seTrqx2ad0Q/ZNAP/va34OslcbKB/MlH2ZY3eTkFQzasPHOo6wdl8T/AOEJJJoVo50VcztU2IeLXK8P0RCebNJ4E+SP0KPo1JHauPNBQktBCNs72f4lNK34i65fIYjzaqD7XtG+bFf50JIebUMPEhJ5tWJnbRC/i1p9EVQ7tG/39OeEpPww3WpoS1wABe45ta1jrHrzAJHcrqbqVZ+J1LAeEUZ9E51tLaPCIWMFvoMazxsEHnZrCXZ84n43ThMLARjdm7rd/v16VK9ZdWRAZKoOa1uZs7IYjtwHeSd3SVCqiWzLg3LuOV9u3qyQJqybEbDYMh19JV7f0dh/8fUf9Uf+zCqBXoH+jw22jpz01TvhFEEFpoQhECEIQCEIQUJy5xW0jf61KzxDpR6BVfTnJW7y8x/8XCemncPuvd/MqgiOSKVYlsHJOHrYOQdwUir+cOHqlAck1ccwgUQHJdgUkhdkuwcg7grYFcA5bgoOt0XXO6zdBvddoaSR7S5jHOaMiQ0kA9F+nqSa6coNK2gELmmzJPaxuY4Nc19rZ3BBHgQgbiUKT02scAaxroXWab7WvuXROY+5cc7uLXcQsS6Xo3YyYLE2sMDczgiAcLH3bOY/LeHnebIIzdF07axT0ziw0oDc5cYDXNyMhMW39y2xM90G91i6xdAQbIQsoNS0dA8FyfTtO1o8F3stSg5siDebdvZJHkUoir52cyoqG8JpPK657loUDlHrLWt5tXP3uDvxApVFrvpBv7TftRRnyATEsIJPFylV7Dm6F3U6N1vAPCXN5Q66QZOhj64oGA+L8RUCl2pWTaEm9tmY4hB103pCWeYOnkfI6+Re4utkdgPN7kgqhcd/oVxpzmCPrehSpzboEOFehv6PrbaLeemqk/BGqEMS9Bcg7baKP/US+TEFjIQhECELDnAC5yHWgyhMGldc6KnHzlQy/Q04jw93Id6g+meWyBlxTQukPS84R4C/mgRcv7PfpHfuTjwMRHmVSBfZejtWNI0usVK75ZA0SQSEYWyPu0PaC17XCxs6xFuliojWvRPyernjaPdZNKxt8/dbI4NzO3IBFNbXrcPXEBAKBRjXGqOxAP8Au3+q1n3INonHcu9OHPNmi54j8+tJ4wcJy3Ljh4oJMzVqsIuKaUjbcMJBHUkU1M9j8D2Oa/6rgQ7wOab6b3dhI4EgjhZK466YStlbM8PbzXkkvaLEWDjfcSO9B0II2gjiFglPDdcK2xvMH/4sUL/iWXSLQmlnQYgYKeQOsT7ZhcQRuaQ4EDNAkui6X6a0u2VoDaSKI4sRfB7Q3FiMBa4mwzB+yllLXUDmNx0dQDYAllQ25IyJwvaLXKBkui6UmekdU2xTRwbM2tfM04dmEGx97LgnU6NoCPdrnN/xaaVvxAIQMN0XS7RGjWz4r1EERFrCaTAX3vm2+WVvildbqzLHG6THA9jRcmOeNxt1NDrnwQM11kFOFBq/VTRiSGCR7CSA5rbi7TY/ELjW6MmhF5onsF7Xc0gX6LoOAK3C0DTa9jbpsbIDkG60csly5Peg6XyWhK0D8lqXIN7oWl0XQcpdqc6NoLbEXHWmqQ5p1oj7qBBV/rBx9Cu9K25KTVnPHH0KX6IZcu4eqAdEvSfJzoE0Wjoon/rDeWQfVfJmW/ZFm9ypjUejbJpSkjeLh0pdbp9lG+UX6ReML0aiBCEIGHXerlhoZZKd2B7cJuA02aXgOycCNh6F5507p+rmlcJp5XtxGwxG1t1vq5EbOlenK+kbNE+J/Ne1zDwcLLzdrHoZ8E72SD3mnC/rtzZB1Fts+iyCNVpZ7tg7E69yXX2W6utcPZp2k0UJCCHWI2XtfgQciu0mjrbkVy1U1hm0dUieDPLDIwn3ZWHax3R0g7j0i4KzWzSkNbUSzRgs9o4PwvsHAloxDI2Od9iRmjCQyQ5oEJhKz7NL2U/UpfqhoinwGSfNxJwj6rRvA6Sb9wHSggbaNx3ZdaJKAqaaWqKaJzthdfJrcy3oBOwKOSzSTODY2Wvsa0EuPqe5AzmMtyvxXIMJIDQSSbAAXJPQANpU70JyeyyHFUPELeggmQ92xvee5T/Qug6SjHzMYxb5HEOkP2jsHULDqXE5Kx3TVULNUq0AE00liL/Rv3tvcd4XGTRM7OfBKOMb7eNrK9X1sfWtPlbD0+CnqV8nNChS2xscj0HIrYBXnLLGecAeICQT0NI/nRRHixl/Gy654NVEySOuczt6Vu2pd0lXDPqzo922nYOzdv4SElfqTo87GObwlk9XFOaPJqreixPbcnfls3LbGC5zHOA4i9+kKyf/AEZTAANc6wFhcsd5tumSt5N8TiY6i3U6O/xDvRXVUNwsYbgtvxPkuMkzHbsxvFr+KktRydVI5r4ncS5v8JSGTUasb/Vtd2ZG+tlQ101UGc18gv0Oc38Nksq66eRgYZ5XMuDgkke9lxsIDnGxGfitJdV6tu2nf3YXeRK6Cgla0Y43ty3scPRA46O1nrIo2xie7GgNa10cT2hoya0Y2E2A60k05pmeoDRI2IhtyDFFHE65yOLDYHYkllmyB2frLE1gMmjaY7AcD5WEf5iFHJpczu951h0DEbDwslUrARY7Fioht9P4f6oE7JMkY1q8dLj4X9VrbocO+49Cg64kYlzserx/OyzhPR4EHyKDVxzTpROyTUWm+w+BTjR3tsd90oEtZzxx9E76vNuX8B5prq4je/qCfhdLdGVPso5Xb8IDeJQT/ki0e6o0wZh+rpI357vaSgxgDuMn3etX0obyT6ufIdGxh4tNN8/NfaHPAwsPZaGjjfpUyRAhCEAoxrnqk2taHMIbO0Wa47HD6j+roO66k6EHnPTGgJYHlsjDG7cHD3XdhwyI4XTWaKUbPg5enJoWvGF7Q4HaHAEHuKaZ9VKN+2njHZGD8NkHnkxzAG7XHuxJsrah7HW9gCLZnC5uf2bL0VNqDRnmtkZ2ZHH8V006S1Fpohc1T2DdjDHX4AAEqTOnVY36KEbpVv0oXt7L/RzfVPOjKoVXzFPHUF5FrMYH2B3kgiw25mysyl1bpGuJmc6Vu4ezbED2nFxNuFlKNEVkELMEMLY27bR7D1mwzPWufUr5aelfwr7QfJKbh1VJhbtwMsZODnm7W911P9F6vU1M20MIb0uzLzxecynH9ORja1wHSRkuo0rTn+taOnF7vxK65qynpX8SbqyGMMLpCWtAuSTkAN+ar7SuskIfhpWSzdZAw91hdTrWh7CWNc4Fjm4g0EFrwcrm27zTXHa1mANG7DYBeXJavNpEN8fDzNYtKIunqXNuWRsvsxPAI7gPVNM0VY9xwvGX1SAPjmVOpqM7Wm3czPxCRV9PPYex9nff7UAg8MNrLiszHdrOKI7IJPoepO0yOPUH2/hTdPoSrGeB9vtHyJVm0EM9vnmxX/u72+NrfFOjbW3ruMk+XM4o8KPfFUtNrP8Au/mFh01SzaXji2w8lc0z235uZ32CatMVsEZDZ3MaXC4DgDl05bF3F7OJxV8q3p9N1DRznW4FOFPrRJbMm/BTGBkMrbRexeP3XW9Ehm1TEjja8Z3XaHDuIKep5hzbBHk30OsbjbE5t+q4KeoNKXdhxZkXzTHpPQrKMBzg49BAIufILhQ1hcTgZm7mgD3tmQ67lXmrLOcSWuqnDbZAq+seCW6L0HK6P5wYSenOx4LV2rUo+m0/Zt6ppfsxtExOxI8MdzmsdxAPmEgq6OlAu+KPuYLnhklukdHPgYXyFjWjeXEdwGHM9QTnoqupG0mOVoLgx0jsW3YSB1ZWC6rN9dyNVY6a9iD7sbW9DW3J4uzyTfQ0XtS4kC2wJFLUF7i47XEuPRcm9gnXRmkfZxluDMg2N9hO+y1dI5V2xuDRkCR4G11yAS80XX4g39Vg0R3EeXnZAkC3XX5OepHsT0IOBKVUTbldtH6NMryC5rABcl+IjqADQTdPEejmwAkyMcd2HFcgi9wHAIG2taGixzKkXJpq78t0hExzfmmH28vRhYRZp4uLRboLuhRyQXJJV98i2r/yeg9u8WkqSH9YiF/ZDvu5/wBvqQWChCEQIQhAIQtXkgGwudw2XQbJu0ppuGnHzrwDuaPeefsjPvOSa9K/L5LhjWsb+48Yj9o2t3WTD+g5mm5hcSdpyJJ6bgm6wvltH0w9OPDWd7Wh10jrjPKcNOz2bfrOsXngNjfimlsD3OxPcXOO0kkk9671bZIgSYZBb+7f+SiM+sMsj7RuDGjbiYb+BCxjFfLO8/h6PVx4Y2S3mjYON/zUT1hqWucT7essCAWwPaxgPHInxKKuKV8d3zFuLJrQML3k7m2se9cmaEmZEBYSZZtBAP2XdPgur8Peka13YZOLi0aVh30PWRMN8c994nmDvMFSCXSBNh7OO18887dVgFX9bRSscHNxAj6wwkdVzk5LtGazNa4MlD8Wwm4Od+5ePJGSN6de7zxxGSOm32TCrZTPsX42kZA4gQB0C5FhtyTe0xOOGGsIJ2BwcD3GxCxLVQSNwvAIOeeWajWkogx9gCW390328Pgs8V5ttbq3r+p8Rj6W1j+d0pbo6qbnFMx/Etce+5BWzq2sZ+tia4dgtHquOj6prgCAeaL3234710m0gyP3nPc0dRIC5jiJidNPns9Ff1TX68dZ94bxawS76Y/YlaPxFq6t1jaMnxTMPQ7C7wc0kfFMVTrm45ROO3K7bk/eByTjS6db7omfG57tgdE1o4D3QV6PVmK6zE+xHH8Pad6T7nCm05G6+MZbsW3vXf5fTHe0+Ca5tKttlSRv3Xwlg8b+SXNdBhu6FoP7sht4kKxniO7T/r4S3a0fPucKP2chtHHiPU29vBOPyR4NhEQek5N8VEq+qpY24nBwG60lweGViuOiNKxzEinhncBttNGzb1FwJ2bVtjyRPz/GVsnD2n9lp+3LP5SCp1Ulqh/xDmtzyDXGwHZG3vKddB6owUvvMYDJ9ci7u697KPPrmtzkpqgW3nAQL9YcQkdfrVBALuBAPWAc+jPM960i+Ks9d2N7Vttrp/XRYjqdRzWzWSCgZeQgyOF44gRid1n6revwul2jdBPqIBJjfHibdglY4uF97o3EEcCo9X8lMzyXfKo3k7ccbh8cRXpidWF61jpOqAaS08atwfNcm2QY+zW9TWkHx2lYqa2N8bme+27cNxhdbdsyUsqOS2tHNNO8DYMbh4BzLBNVTyd17f2UO62Ph/mBKOUQZo2PdJ4sI8iV1bQ9D4z3uHm0J2qdVquPnUlR9mOV34bhNlTA6P8AWNkj7Qw/iag4uoHfu7tkjDtNh9JYk0XNujcR+5Z/jhJWzJW5e8SOAPxuu3t2/W8QfRUN0tC9vOY4dprh5hatpnHY0ngCndlbh5r7cCQklVWYt5PElBijZhvfK+3gEsoNEVFbIRTxPkta+EXay/NDnHIZDel2p+p9TpF4wAsgv78zh7gA2iP+0d1DIbyN/oPQOhYaOBsNO3Cxve5zjte873Hp9EFT6u8kUsjmurSI4gQXRtcHSP8A3XOHusHAk8NquaNgaA1oAAAAA2ADIALZCIEIQgEIQgEIQgEIQgFq9gO0A8QtkIEc2ioHm74YnHZcsaTbova6STas0rtsQHZc5vkU7oSNuhpqjU2pUB5r5mcH3Hg4FMVfyXxvvglAJ+tEPiWkeSsJCTv1FR1HJZUNHzckZ6sTmj7paQmWs1E0izIxGRv7ronW4e9iV7IWc4qT2XbvDz/Fq5UwHEYJWm1iLOt47PEpll0VOXuLssybOF7X6gV6aXKWnY7nNa7iAfNc+hWJ1hxNYl5qdQONgQXWO6O3iRmlbCWjNru8yDxIF16Al0LA7bE3u93yskM+qkDtmNvAj43BXFuHifPz2TkUdU6RfhAEgYemz3nxcEjfKXG7qhzurC7y2fBXTPqOCSWy36A5py7w70TbU6kzXyEbhuDXkHvu0eakcLWOmvtCTVUzDEb4zI87cVnZDhddBXxtsIoSXHfh949dz6KW6R0FpBkxYykIgAHvARPLztJ90k27kq0LqtPPJb2fsgLY3ujwW4bC49XkvRTga2jW1tnPNETpEbm7VWmqpJB848YhYRA4i09LyebbwVnaH1RhY9s08cck4za8saTH2XEXv1py0HoSKlZhiaLnnOIGJ56SR5JyXNcNazs9ds0zWICEIWjIIQhAIKEIEFVoWnl/W08L+3Ex3mE1VGoejnixpIR2AY/wEWUkQghT+SvRp2QvHCeY+bilWj+TnRsJxCma8/3rnyjLYcL3Fo8FK0IMMaAAAAAMgBsA6AFlCEAhCEAhCEAhCEAhCEAhCEAhCEAhCEAhCEAhCEAhCEAhCEAhCEAhCEAhCEAhCEAhCEAhCEAhCEAhCEAhCEAhCEAhCEAhCE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60772" name="Picture 4" descr="https://encrypted-tbn2.gstatic.com/images?q=tbn:ANd9GcSrwLYtdl7wSSsWr70x9hfXxu5ZK7jDLzhd08WpaKzHaRX0DYM9ABp74jr1"/>
          <p:cNvPicPr>
            <a:picLocks noChangeAspect="1" noChangeArrowheads="1"/>
          </p:cNvPicPr>
          <p:nvPr/>
        </p:nvPicPr>
        <p:blipFill>
          <a:blip r:embed="rId2" cstate="print"/>
          <a:srcRect/>
          <a:stretch>
            <a:fillRect/>
          </a:stretch>
        </p:blipFill>
        <p:spPr bwMode="auto">
          <a:xfrm>
            <a:off x="0" y="-27384"/>
            <a:ext cx="9144000" cy="6871487"/>
          </a:xfrm>
          <a:prstGeom prst="rect">
            <a:avLst/>
          </a:prstGeom>
          <a:noFill/>
        </p:spPr>
      </p:pic>
      <p:sp>
        <p:nvSpPr>
          <p:cNvPr id="4" name="3 Rectángulo"/>
          <p:cNvSpPr/>
          <p:nvPr/>
        </p:nvSpPr>
        <p:spPr>
          <a:xfrm>
            <a:off x="1979712" y="1268760"/>
            <a:ext cx="5544615" cy="1015663"/>
          </a:xfrm>
          <a:prstGeom prst="rect">
            <a:avLst/>
          </a:prstGeom>
          <a:noFill/>
        </p:spPr>
        <p:txBody>
          <a:bodyPr wrap="square" lIns="91440" tIns="45720" rIns="91440" bIns="45720">
            <a:spAutoFit/>
          </a:bodyPr>
          <a:lstStyle/>
          <a:p>
            <a:pPr algn="ctr"/>
            <a:r>
              <a:rPr lang="es-ES" sz="6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Bauhaus 93" pitchFamily="82" charset="0"/>
              </a:rPr>
              <a:t>Impresoras</a:t>
            </a:r>
            <a:endParaRPr lang="es-ES" sz="6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Bauhaus 93" pitchFamily="82" charset="0"/>
            </a:endParaRPr>
          </a:p>
        </p:txBody>
      </p:sp>
      <p:sp>
        <p:nvSpPr>
          <p:cNvPr id="7" name="6 CuadroTexto"/>
          <p:cNvSpPr txBox="1"/>
          <p:nvPr/>
        </p:nvSpPr>
        <p:spPr>
          <a:xfrm>
            <a:off x="7884368" y="602128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692978"/>
            <a:ext cx="8496944" cy="5832366"/>
          </a:xfrm>
          <a:prstGeom prst="rect">
            <a:avLst/>
          </a:prstGeom>
          <a:noFill/>
        </p:spPr>
        <p:txBody>
          <a:bodyPr wrap="square" rtlCol="0">
            <a:spAutoFit/>
          </a:bodyPr>
          <a:lstStyle/>
          <a:p>
            <a:pPr algn="ctr"/>
            <a:r>
              <a:rPr lang="es-MX" sz="2800" b="1" dirty="0" smtClean="0">
                <a:solidFill>
                  <a:srgbClr val="FF0000"/>
                </a:solidFill>
                <a:latin typeface="Arial" pitchFamily="34" charset="0"/>
                <a:cs typeface="Arial" pitchFamily="34" charset="0"/>
              </a:rPr>
              <a:t>¿ Que es una impresora?</a:t>
            </a:r>
          </a:p>
          <a:p>
            <a:pPr algn="just">
              <a:lnSpc>
                <a:spcPct val="150000"/>
              </a:lnSpc>
            </a:pPr>
            <a:r>
              <a:rPr lang="es-MX" dirty="0" smtClean="0">
                <a:latin typeface="Arial" pitchFamily="34" charset="0"/>
                <a:cs typeface="Arial" pitchFamily="34" charset="0"/>
              </a:rPr>
              <a:t>Es un dispositivo de salida que produce texto y gráficos en un medio físico.</a:t>
            </a:r>
          </a:p>
          <a:p>
            <a:pPr algn="ctr"/>
            <a:r>
              <a:rPr lang="es-MX" sz="2800" b="1" dirty="0" smtClean="0">
                <a:solidFill>
                  <a:srgbClr val="FF0000"/>
                </a:solidFill>
                <a:latin typeface="Arial" pitchFamily="34" charset="0"/>
                <a:cs typeface="Arial" pitchFamily="34" charset="0"/>
              </a:rPr>
              <a:t>Capacidad de impresión y velocidad</a:t>
            </a:r>
          </a:p>
          <a:p>
            <a:pPr marL="285750" indent="-285750" algn="just">
              <a:lnSpc>
                <a:spcPct val="150000"/>
              </a:lnSpc>
              <a:buFont typeface="Wingdings" pitchFamily="2" charset="2"/>
              <a:buChar char="q"/>
            </a:pPr>
            <a:r>
              <a:rPr lang="es-MX" dirty="0" smtClean="0">
                <a:latin typeface="Arial" pitchFamily="34" charset="0"/>
                <a:cs typeface="Arial" pitchFamily="34" charset="0"/>
              </a:rPr>
              <a:t>Si la velocidad es una consideración importante, las impresoras de inyección de tinta de bajo rendimiento no son una buena decisión.</a:t>
            </a:r>
          </a:p>
          <a:p>
            <a:pPr marL="285750" indent="-285750" algn="just">
              <a:lnSpc>
                <a:spcPct val="150000"/>
              </a:lnSpc>
              <a:buFont typeface="Wingdings" pitchFamily="2" charset="2"/>
              <a:buChar char="q"/>
            </a:pPr>
            <a:r>
              <a:rPr lang="es-MX" dirty="0" smtClean="0">
                <a:latin typeface="Arial" pitchFamily="34" charset="0"/>
                <a:cs typeface="Arial" pitchFamily="34" charset="0"/>
              </a:rPr>
              <a:t>Generalmente las impresoras de inyección de tinta imprimen texto con una razón de dos a seis páginas por minuto.  </a:t>
            </a:r>
          </a:p>
          <a:p>
            <a:pPr marL="285750" indent="-285750" algn="just">
              <a:lnSpc>
                <a:spcPct val="150000"/>
              </a:lnSpc>
              <a:buFont typeface="Wingdings" pitchFamily="2" charset="2"/>
              <a:buChar char="q"/>
            </a:pPr>
            <a:r>
              <a:rPr lang="es-MX" dirty="0" smtClean="0">
                <a:latin typeface="Arial" pitchFamily="34" charset="0"/>
                <a:cs typeface="Arial" pitchFamily="34" charset="0"/>
              </a:rPr>
              <a:t>Si la página contiene gráficos puede tomar algunos minutos más.</a:t>
            </a:r>
          </a:p>
          <a:p>
            <a:pPr marL="285750" indent="-285750" algn="just">
              <a:lnSpc>
                <a:spcPct val="150000"/>
              </a:lnSpc>
              <a:buFont typeface="Wingdings" pitchFamily="2" charset="2"/>
              <a:buChar char="q"/>
            </a:pPr>
            <a:r>
              <a:rPr lang="es-MX" dirty="0" smtClean="0">
                <a:latin typeface="Arial" pitchFamily="34" charset="0"/>
                <a:cs typeface="Arial" pitchFamily="34" charset="0"/>
              </a:rPr>
              <a:t> Comparándola con las impresoras láser a color, algunas de ellas pueden imprimir hasta 16 páginas por minuto, y enviar la primera página en 10 segundos.</a:t>
            </a:r>
          </a:p>
          <a:p>
            <a:pPr marL="285750" indent="-285750" algn="just">
              <a:lnSpc>
                <a:spcPct val="150000"/>
              </a:lnSpc>
              <a:buFont typeface="Wingdings" pitchFamily="2" charset="2"/>
              <a:buChar char="q"/>
            </a:pPr>
            <a:r>
              <a:rPr lang="es-MX" dirty="0" smtClean="0">
                <a:latin typeface="Arial" pitchFamily="34" charset="0"/>
                <a:cs typeface="Arial" pitchFamily="34" charset="0"/>
              </a:rPr>
              <a:t> La pregunta a considerar para tomar la decisión tiene que ver con el costo y la velocidad.</a:t>
            </a:r>
          </a:p>
          <a:p>
            <a:endParaRPr lang="es-MX" sz="2000" b="1" dirty="0">
              <a:latin typeface="Arial" pitchFamily="34" charset="0"/>
              <a:cs typeface="Arial" pitchFamily="34" charset="0"/>
            </a:endParaRPr>
          </a:p>
        </p:txBody>
      </p:sp>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Llamada ovalada"/>
          <p:cNvSpPr/>
          <p:nvPr/>
        </p:nvSpPr>
        <p:spPr>
          <a:xfrm>
            <a:off x="2883350" y="384060"/>
            <a:ext cx="5760640" cy="3096344"/>
          </a:xfrm>
          <a:prstGeom prst="wedgeEllipseCallout">
            <a:avLst>
              <a:gd name="adj1" fmla="val -46567"/>
              <a:gd name="adj2" fmla="val 571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Arial" pitchFamily="34" charset="0"/>
                <a:cs typeface="Arial" pitchFamily="34" charset="0"/>
              </a:rPr>
              <a:t>¿sabias que?</a:t>
            </a:r>
          </a:p>
          <a:p>
            <a:pPr algn="just"/>
            <a:r>
              <a:rPr lang="es-MX" sz="1600" dirty="0" smtClean="0">
                <a:latin typeface="Arial" pitchFamily="34" charset="0"/>
                <a:cs typeface="Arial" pitchFamily="34" charset="0"/>
              </a:rPr>
              <a:t>La velocidad de las impresoras matriciales, al contrario que las láser y las de inyección de tinta, se mide en </a:t>
            </a:r>
            <a:r>
              <a:rPr lang="es-MX" sz="1600" b="1" dirty="0" smtClean="0">
                <a:latin typeface="Arial" pitchFamily="34" charset="0"/>
                <a:cs typeface="Arial" pitchFamily="34" charset="0"/>
              </a:rPr>
              <a:t>cps</a:t>
            </a:r>
            <a:r>
              <a:rPr lang="es-MX" sz="1600" dirty="0" smtClean="0">
                <a:latin typeface="Arial" pitchFamily="34" charset="0"/>
                <a:cs typeface="Arial" pitchFamily="34" charset="0"/>
              </a:rPr>
              <a:t> (caracteres por segundo). La razón es que estos modelos se usan para imprimir sólo texto. En cualquier caso, la velocidad dependerá en gran medida del tipo de letra, su calidad</a:t>
            </a:r>
          </a:p>
          <a:p>
            <a:pPr algn="just"/>
            <a:r>
              <a:rPr lang="es-MX" sz="1600" dirty="0" smtClean="0">
                <a:latin typeface="Arial" pitchFamily="34" charset="0"/>
                <a:cs typeface="Arial" pitchFamily="34" charset="0"/>
              </a:rPr>
              <a:t>y el tamaño de la misma. </a:t>
            </a:r>
            <a:endParaRPr lang="es-MX" sz="1600" dirty="0">
              <a:latin typeface="Arial" pitchFamily="34" charset="0"/>
              <a:cs typeface="Arial" pitchFamily="34" charset="0"/>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620689"/>
            <a:ext cx="1374657"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3789040"/>
            <a:ext cx="2063118" cy="2898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https://encrypted-tbn1.gstatic.com/images?q=tbn:ANd9GcSaOSw2ylPEeZmatKIpAM9Ch9qA0z1QFKRmp37oVEwGF6tyITuOkFAPvdFB"/>
          <p:cNvPicPr>
            <a:picLocks noChangeAspect="1" noChangeArrowheads="1"/>
          </p:cNvPicPr>
          <p:nvPr/>
        </p:nvPicPr>
        <p:blipFill>
          <a:blip r:embed="rId4" cstate="print"/>
          <a:srcRect/>
          <a:stretch>
            <a:fillRect/>
          </a:stretch>
        </p:blipFill>
        <p:spPr bwMode="auto">
          <a:xfrm>
            <a:off x="251520" y="3356992"/>
            <a:ext cx="2808312" cy="2871564"/>
          </a:xfrm>
          <a:prstGeom prst="rect">
            <a:avLst/>
          </a:prstGeom>
          <a:noFill/>
        </p:spPr>
      </p:pic>
      <p:sp>
        <p:nvSpPr>
          <p:cNvPr id="7" name="6 CuadroTexto"/>
          <p:cNvSpPr txBox="1"/>
          <p:nvPr/>
        </p:nvSpPr>
        <p:spPr>
          <a:xfrm>
            <a:off x="2051720" y="638132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450397093"/>
      </p:ext>
    </p:extLst>
  </p:cSld>
  <p:clrMapOvr>
    <a:masterClrMapping/>
  </p:clrMapOvr>
  <p:transition xmlns:p14="http://schemas.microsoft.com/office/powerpoint/2010/main">
    <p:wheel spokes="3"/>
  </p:transition>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404664"/>
            <a:ext cx="8496944" cy="4847481"/>
          </a:xfrm>
          <a:prstGeom prst="rect">
            <a:avLst/>
          </a:prstGeom>
          <a:noFill/>
        </p:spPr>
        <p:txBody>
          <a:bodyPr wrap="square" rtlCol="0">
            <a:spAutoFit/>
          </a:bodyPr>
          <a:lstStyle/>
          <a:p>
            <a:pPr algn="ctr"/>
            <a:r>
              <a:rPr lang="es-MX" sz="2800" b="1" dirty="0">
                <a:solidFill>
                  <a:srgbClr val="FF0000"/>
                </a:solidFill>
                <a:latin typeface="Arial" pitchFamily="34" charset="0"/>
                <a:cs typeface="Arial" pitchFamily="34" charset="0"/>
              </a:rPr>
              <a:t>Impresoras láser versus impresoras </a:t>
            </a:r>
            <a:r>
              <a:rPr lang="es-MX" sz="2800" b="1" dirty="0" smtClean="0">
                <a:solidFill>
                  <a:srgbClr val="FF0000"/>
                </a:solidFill>
                <a:latin typeface="Arial" pitchFamily="34" charset="0"/>
                <a:cs typeface="Arial" pitchFamily="34" charset="0"/>
              </a:rPr>
              <a:t>de inyección </a:t>
            </a:r>
            <a:r>
              <a:rPr lang="es-MX" sz="2800" b="1" dirty="0">
                <a:solidFill>
                  <a:srgbClr val="FF0000"/>
                </a:solidFill>
                <a:latin typeface="Arial" pitchFamily="34" charset="0"/>
                <a:cs typeface="Arial" pitchFamily="34" charset="0"/>
              </a:rPr>
              <a:t>de </a:t>
            </a:r>
            <a:r>
              <a:rPr lang="es-MX" sz="2800" b="1" dirty="0" smtClean="0">
                <a:solidFill>
                  <a:srgbClr val="FF0000"/>
                </a:solidFill>
                <a:latin typeface="Arial" pitchFamily="34" charset="0"/>
                <a:cs typeface="Arial" pitchFamily="34" charset="0"/>
              </a:rPr>
              <a:t>tinta</a:t>
            </a:r>
          </a:p>
          <a:p>
            <a:pPr algn="ctr"/>
            <a:endParaRPr lang="es-MX" sz="2800" b="1" dirty="0">
              <a:solidFill>
                <a:srgbClr val="FF0000"/>
              </a:solidFill>
              <a:latin typeface="Bauhaus 93" pitchFamily="82" charset="0"/>
            </a:endParaRPr>
          </a:p>
          <a:p>
            <a:pPr marL="342900" indent="-342900" algn="just">
              <a:lnSpc>
                <a:spcPct val="150000"/>
              </a:lnSpc>
              <a:buFont typeface="Wingdings" pitchFamily="2" charset="2"/>
              <a:buChar char="§"/>
            </a:pPr>
            <a:r>
              <a:rPr lang="es-MX" sz="2400" dirty="0"/>
              <a:t> </a:t>
            </a:r>
            <a:r>
              <a:rPr lang="es-MX" dirty="0">
                <a:latin typeface="Arial" pitchFamily="34" charset="0"/>
                <a:cs typeface="Arial" pitchFamily="34" charset="0"/>
              </a:rPr>
              <a:t>El tóner o la tinta en las impresoras láser es seca.  En </a:t>
            </a:r>
            <a:r>
              <a:rPr lang="es-MX" dirty="0" smtClean="0">
                <a:latin typeface="Arial" pitchFamily="34" charset="0"/>
                <a:cs typeface="Arial" pitchFamily="34" charset="0"/>
              </a:rPr>
              <a:t>las impresoras </a:t>
            </a:r>
            <a:r>
              <a:rPr lang="es-MX" dirty="0">
                <a:latin typeface="Arial" pitchFamily="34" charset="0"/>
                <a:cs typeface="Arial" pitchFamily="34" charset="0"/>
              </a:rPr>
              <a:t>de inyección de tinta es húmeda.</a:t>
            </a:r>
          </a:p>
          <a:p>
            <a:pPr marL="285750" indent="-285750" algn="just">
              <a:lnSpc>
                <a:spcPct val="150000"/>
              </a:lnSpc>
              <a:buFont typeface="Wingdings" pitchFamily="2" charset="2"/>
              <a:buChar char="§"/>
            </a:pPr>
            <a:r>
              <a:rPr lang="es-MX" dirty="0">
                <a:latin typeface="Arial" pitchFamily="34" charset="0"/>
                <a:cs typeface="Arial" pitchFamily="34" charset="0"/>
              </a:rPr>
              <a:t> Las impresoras de inyección de tinta son 10 veces más caras </a:t>
            </a:r>
            <a:r>
              <a:rPr lang="es-MX" dirty="0" smtClean="0">
                <a:latin typeface="Arial" pitchFamily="34" charset="0"/>
                <a:cs typeface="Arial" pitchFamily="34" charset="0"/>
              </a:rPr>
              <a:t>en operación </a:t>
            </a:r>
            <a:r>
              <a:rPr lang="es-MX" dirty="0">
                <a:latin typeface="Arial" pitchFamily="34" charset="0"/>
                <a:cs typeface="Arial" pitchFamily="34" charset="0"/>
              </a:rPr>
              <a:t>que las impresoras láser. </a:t>
            </a:r>
          </a:p>
          <a:p>
            <a:pPr marL="285750" indent="-285750" algn="just">
              <a:lnSpc>
                <a:spcPct val="150000"/>
              </a:lnSpc>
              <a:buFont typeface="Wingdings" pitchFamily="2" charset="2"/>
              <a:buChar char="§"/>
            </a:pPr>
            <a:r>
              <a:rPr lang="es-MX" dirty="0">
                <a:latin typeface="Arial" pitchFamily="34" charset="0"/>
                <a:cs typeface="Arial" pitchFamily="34" charset="0"/>
              </a:rPr>
              <a:t> Si la hoja está húmeda la impresión se diluye en una </a:t>
            </a:r>
            <a:r>
              <a:rPr lang="es-MX" dirty="0" smtClean="0">
                <a:latin typeface="Arial" pitchFamily="34" charset="0"/>
                <a:cs typeface="Arial" pitchFamily="34" charset="0"/>
              </a:rPr>
              <a:t>impresora de </a:t>
            </a:r>
            <a:r>
              <a:rPr lang="es-MX" dirty="0">
                <a:latin typeface="Arial" pitchFamily="34" charset="0"/>
                <a:cs typeface="Arial" pitchFamily="34" charset="0"/>
              </a:rPr>
              <a:t>inyección de tinta, mientras que en una láser no.</a:t>
            </a:r>
          </a:p>
          <a:p>
            <a:pPr marL="285750" indent="-285750" algn="just">
              <a:lnSpc>
                <a:spcPct val="150000"/>
              </a:lnSpc>
              <a:buFont typeface="Wingdings" pitchFamily="2" charset="2"/>
              <a:buChar char="§"/>
            </a:pPr>
            <a:r>
              <a:rPr lang="es-MX" dirty="0">
                <a:latin typeface="Arial" pitchFamily="34" charset="0"/>
                <a:cs typeface="Arial" pitchFamily="34" charset="0"/>
              </a:rPr>
              <a:t> Si las necesidades de impresión son mínimas, una impresora </a:t>
            </a:r>
            <a:r>
              <a:rPr lang="es-MX" dirty="0" smtClean="0">
                <a:latin typeface="Arial" pitchFamily="34" charset="0"/>
                <a:cs typeface="Arial" pitchFamily="34" charset="0"/>
              </a:rPr>
              <a:t>de inyección </a:t>
            </a:r>
            <a:r>
              <a:rPr lang="es-MX" dirty="0">
                <a:latin typeface="Arial" pitchFamily="34" charset="0"/>
                <a:cs typeface="Arial" pitchFamily="34" charset="0"/>
              </a:rPr>
              <a:t>de tinta es suficiente.</a:t>
            </a:r>
            <a:endParaRPr lang="es-MX" dirty="0">
              <a:solidFill>
                <a:srgbClr val="FF0000"/>
              </a:solidFill>
              <a:latin typeface="Arial" pitchFamily="34" charset="0"/>
              <a:cs typeface="Arial" pitchFamily="34" charset="0"/>
            </a:endParaRPr>
          </a:p>
        </p:txBody>
      </p:sp>
      <p:sp>
        <p:nvSpPr>
          <p:cNvPr id="3" name="2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310518625"/>
      </p:ext>
    </p:extLst>
  </p:cSld>
  <p:clrMapOvr>
    <a:masterClrMapping/>
  </p:clrMapOvr>
  <p:transition xmlns:p14="http://schemas.microsoft.com/office/powerpoint/2010/main">
    <p:pull dir="lu"/>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188640"/>
            <a:ext cx="7992888" cy="830997"/>
          </a:xfrm>
          <a:prstGeom prst="rect">
            <a:avLst/>
          </a:prstGeom>
          <a:noFill/>
        </p:spPr>
        <p:txBody>
          <a:bodyPr wrap="square" rtlCol="0">
            <a:spAutoFit/>
          </a:bodyPr>
          <a:lstStyle/>
          <a:p>
            <a:pPr algn="ctr"/>
            <a:r>
              <a:rPr lang="es-MX" sz="2400" b="1" dirty="0" smtClean="0">
                <a:solidFill>
                  <a:schemeClr val="accent2">
                    <a:lumMod val="50000"/>
                  </a:schemeClr>
                </a:solidFill>
                <a:latin typeface="Arial" pitchFamily="34" charset="0"/>
                <a:cs typeface="Arial" pitchFamily="34" charset="0"/>
              </a:rPr>
              <a:t>Índice </a:t>
            </a:r>
          </a:p>
          <a:p>
            <a:pPr algn="just"/>
            <a:endParaRPr lang="es-MX" sz="2400" dirty="0" smtClean="0">
              <a:solidFill>
                <a:schemeClr val="accent2">
                  <a:lumMod val="50000"/>
                </a:schemeClr>
              </a:solidFill>
              <a:latin typeface="Arial" pitchFamily="34" charset="0"/>
              <a:cs typeface="Arial" pitchFamily="34" charset="0"/>
            </a:endParaRPr>
          </a:p>
        </p:txBody>
      </p:sp>
      <p:sp>
        <p:nvSpPr>
          <p:cNvPr id="3" name="2 CuadroTexto"/>
          <p:cNvSpPr txBox="1"/>
          <p:nvPr/>
        </p:nvSpPr>
        <p:spPr>
          <a:xfrm>
            <a:off x="539552" y="692696"/>
            <a:ext cx="3816424" cy="6063198"/>
          </a:xfrm>
          <a:prstGeom prst="rect">
            <a:avLst/>
          </a:prstGeom>
          <a:noFill/>
        </p:spPr>
        <p:txBody>
          <a:bodyPr wrap="square" rtlCol="0">
            <a:spAutoFit/>
          </a:bodyPr>
          <a:lstStyle/>
          <a:p>
            <a:pPr>
              <a:lnSpc>
                <a:spcPct val="150000"/>
              </a:lnSpc>
            </a:pPr>
            <a:r>
              <a:rPr lang="es-MX" sz="1600" b="1" u="sng" dirty="0" smtClean="0">
                <a:solidFill>
                  <a:srgbClr val="92D050"/>
                </a:solidFill>
                <a:latin typeface="Arial" pitchFamily="34" charset="0"/>
                <a:cs typeface="Arial" pitchFamily="34" charset="0"/>
                <a:hlinkClick r:id="rId2" action="ppaction://hlinksldjump"/>
              </a:rPr>
              <a:t>TIPOS DE PROCESADORES</a:t>
            </a:r>
            <a:endParaRPr lang="es-MX" sz="1600" b="1" u="sng" dirty="0" smtClean="0">
              <a:solidFill>
                <a:srgbClr val="92D050"/>
              </a:solidFill>
              <a:latin typeface="Arial" pitchFamily="34" charset="0"/>
              <a:cs typeface="Arial" pitchFamily="34" charset="0"/>
            </a:endParaRPr>
          </a:p>
          <a:p>
            <a:pPr>
              <a:lnSpc>
                <a:spcPct val="150000"/>
              </a:lnSpc>
            </a:pPr>
            <a:r>
              <a:rPr lang="es-MX" sz="1600" b="1" u="sng" dirty="0" smtClean="0">
                <a:solidFill>
                  <a:srgbClr val="92D050"/>
                </a:solidFill>
                <a:latin typeface="Arial" pitchFamily="34" charset="0"/>
                <a:cs typeface="Arial" pitchFamily="34" charset="0"/>
                <a:hlinkClick r:id="rId3" action="ppaction://hlinksldjump"/>
              </a:rPr>
              <a:t>REFRIGERACION </a:t>
            </a:r>
            <a:endParaRPr lang="es-MX" sz="1600" b="1" u="sng" dirty="0" smtClean="0">
              <a:solidFill>
                <a:srgbClr val="92D050"/>
              </a:solidFill>
              <a:latin typeface="Arial" pitchFamily="34" charset="0"/>
              <a:cs typeface="Arial" pitchFamily="34" charset="0"/>
            </a:endParaRPr>
          </a:p>
          <a:p>
            <a:pPr>
              <a:lnSpc>
                <a:spcPct val="150000"/>
              </a:lnSpc>
            </a:pPr>
            <a:r>
              <a:rPr lang="es-MX" sz="1600" b="1" u="sng" dirty="0" smtClean="0">
                <a:solidFill>
                  <a:srgbClr val="92D050"/>
                </a:solidFill>
                <a:latin typeface="Arial" pitchFamily="34" charset="0"/>
                <a:cs typeface="Arial" pitchFamily="34" charset="0"/>
                <a:hlinkClick r:id="rId4" action="ppaction://hlinksldjump"/>
              </a:rPr>
              <a:t>PROCESADOR Y DISIPACION </a:t>
            </a:r>
            <a:endParaRPr lang="es-MX" sz="1600" b="1" u="sng" dirty="0" smtClean="0">
              <a:solidFill>
                <a:srgbClr val="92D050"/>
              </a:solidFill>
              <a:latin typeface="Arial" pitchFamily="34" charset="0"/>
              <a:cs typeface="Arial" pitchFamily="34" charset="0"/>
            </a:endParaRPr>
          </a:p>
          <a:p>
            <a:pPr>
              <a:lnSpc>
                <a:spcPct val="150000"/>
              </a:lnSpc>
            </a:pPr>
            <a:r>
              <a:rPr lang="es-MX" sz="1600" b="1" u="sng" dirty="0" smtClean="0">
                <a:solidFill>
                  <a:srgbClr val="92D050"/>
                </a:solidFill>
                <a:latin typeface="Arial" pitchFamily="34" charset="0"/>
                <a:cs typeface="Arial" pitchFamily="34" charset="0"/>
                <a:hlinkClick r:id="rId5" action="ppaction://hlinksldjump"/>
              </a:rPr>
              <a:t>CLASIFICACION MEMORIA RAM</a:t>
            </a:r>
            <a:endParaRPr lang="es-MX" sz="1600" b="1" u="sng" dirty="0" smtClean="0">
              <a:solidFill>
                <a:srgbClr val="92D050"/>
              </a:solidFill>
              <a:latin typeface="Arial" pitchFamily="34" charset="0"/>
              <a:cs typeface="Arial" pitchFamily="34" charset="0"/>
            </a:endParaRP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6" action="ppaction://hlinksldjump"/>
              </a:rPr>
              <a:t>Memoria RAM </a:t>
            </a:r>
            <a:endParaRPr lang="es-MX" sz="1600" dirty="0" smtClean="0">
              <a:solidFill>
                <a:schemeClr val="accent2">
                  <a:lumMod val="50000"/>
                </a:schemeClr>
              </a:solidFill>
              <a:latin typeface="Arial" pitchFamily="34" charset="0"/>
              <a:cs typeface="Arial" pitchFamily="34" charset="0"/>
            </a:endParaRP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hlinkClick r:id="rId7" action="ppaction://hlinksldjump"/>
              </a:rPr>
              <a:t>Funcionamiento</a:t>
            </a:r>
            <a:endParaRPr lang="es-MX" sz="1600" dirty="0" smtClean="0">
              <a:solidFill>
                <a:schemeClr val="accent2">
                  <a:lumMod val="50000"/>
                </a:schemeClr>
              </a:solidFill>
              <a:latin typeface="Arial" pitchFamily="34" charset="0"/>
              <a:cs typeface="Arial" pitchFamily="34" charset="0"/>
            </a:endParaRPr>
          </a:p>
          <a:p>
            <a:pPr>
              <a:lnSpc>
                <a:spcPct val="150000"/>
              </a:lnSpc>
            </a:pPr>
            <a:r>
              <a:rPr lang="es-MX" sz="1600" b="1" dirty="0" smtClean="0">
                <a:solidFill>
                  <a:schemeClr val="accent2">
                    <a:lumMod val="50000"/>
                  </a:schemeClr>
                </a:solidFill>
                <a:latin typeface="Arial" pitchFamily="34" charset="0"/>
                <a:cs typeface="Arial" pitchFamily="34" charset="0"/>
                <a:hlinkClick r:id="rId8" action="ppaction://hlinksldjump"/>
              </a:rPr>
              <a:t>TIPOS DE MEMORIA RAM</a:t>
            </a:r>
            <a:r>
              <a:rPr lang="es-MX" sz="1600" b="1" dirty="0" smtClean="0">
                <a:solidFill>
                  <a:schemeClr val="accent2">
                    <a:lumMod val="50000"/>
                  </a:schemeClr>
                </a:solidFill>
                <a:latin typeface="Arial" pitchFamily="34" charset="0"/>
                <a:cs typeface="Arial" pitchFamily="34" charset="0"/>
              </a:rPr>
              <a:t> </a:t>
            </a: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rPr>
              <a:t>DIMM DDR2</a:t>
            </a: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rPr>
              <a:t>DIMM DDR3</a:t>
            </a: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rPr>
              <a:t>Dual Chanel</a:t>
            </a: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rPr>
              <a:t>Sram</a:t>
            </a:r>
          </a:p>
          <a:p>
            <a:pPr>
              <a:lnSpc>
                <a:spcPct val="150000"/>
              </a:lnSpc>
              <a:buFont typeface="Wingdings" pitchFamily="2" charset="2"/>
              <a:buChar char="v"/>
            </a:pPr>
            <a:r>
              <a:rPr lang="es-MX" sz="1600" dirty="0" smtClean="0">
                <a:solidFill>
                  <a:schemeClr val="accent2">
                    <a:lumMod val="50000"/>
                  </a:schemeClr>
                </a:solidFill>
                <a:latin typeface="Arial" pitchFamily="34" charset="0"/>
                <a:cs typeface="Arial" pitchFamily="34" charset="0"/>
              </a:rPr>
              <a:t>So DIMM </a:t>
            </a:r>
            <a:r>
              <a:rPr lang="es-MX" sz="1600" dirty="0" smtClean="0">
                <a:latin typeface="Arial" pitchFamily="34" charset="0"/>
                <a:cs typeface="Arial" pitchFamily="34" charset="0"/>
              </a:rPr>
              <a:t> </a:t>
            </a:r>
          </a:p>
          <a:p>
            <a:r>
              <a:rPr lang="es-MX" sz="1600" b="1" u="sng" dirty="0" smtClean="0">
                <a:solidFill>
                  <a:srgbClr val="92D050"/>
                </a:solidFill>
                <a:latin typeface="Arial" pitchFamily="34" charset="0"/>
                <a:cs typeface="Arial" pitchFamily="34" charset="0"/>
                <a:hlinkClick r:id="rId9" action="ppaction://hlinksldjump"/>
              </a:rPr>
              <a:t>CONECTORES EXTERNOS </a:t>
            </a:r>
            <a:endParaRPr lang="es-MX" sz="1600" b="1" u="sng" dirty="0" smtClean="0">
              <a:solidFill>
                <a:srgbClr val="92D050"/>
              </a:solidFill>
              <a:latin typeface="Arial" pitchFamily="34" charset="0"/>
              <a:cs typeface="Arial" pitchFamily="34" charset="0"/>
            </a:endParaRPr>
          </a:p>
          <a:p>
            <a:r>
              <a:rPr lang="es-MX" sz="1600" b="1" u="sng" dirty="0" smtClean="0">
                <a:solidFill>
                  <a:srgbClr val="92D050"/>
                </a:solidFill>
                <a:latin typeface="Arial" pitchFamily="34" charset="0"/>
                <a:cs typeface="Arial" pitchFamily="34" charset="0"/>
                <a:hlinkClick r:id="rId10" action="ppaction://hlinksldjump"/>
              </a:rPr>
              <a:t>CONECTORES DE ALIMENTACION </a:t>
            </a:r>
            <a:endParaRPr lang="es-MX" sz="1600" b="1" u="sng" dirty="0" smtClean="0">
              <a:solidFill>
                <a:srgbClr val="92D050"/>
              </a:solidFill>
              <a:latin typeface="Arial" pitchFamily="34" charset="0"/>
              <a:cs typeface="Arial" pitchFamily="34" charset="0"/>
            </a:endParaRPr>
          </a:p>
          <a:p>
            <a:r>
              <a:rPr lang="es-MX" sz="1600" b="1" u="sng" dirty="0" smtClean="0">
                <a:solidFill>
                  <a:srgbClr val="92D050"/>
                </a:solidFill>
                <a:latin typeface="Arial" pitchFamily="34" charset="0"/>
                <a:cs typeface="Arial" pitchFamily="34" charset="0"/>
                <a:hlinkClick r:id="rId11" action="ppaction://hlinksldjump"/>
              </a:rPr>
              <a:t>PUERTOS </a:t>
            </a:r>
            <a:endParaRPr lang="es-MX" sz="1600" b="1" u="sng" dirty="0" smtClean="0">
              <a:solidFill>
                <a:srgbClr val="92D050"/>
              </a:solidFill>
              <a:latin typeface="Arial" pitchFamily="34" charset="0"/>
              <a:cs typeface="Arial" pitchFamily="34" charset="0"/>
            </a:endParaRPr>
          </a:p>
          <a:p>
            <a:r>
              <a:rPr lang="es-MX" sz="1600" b="1" u="sng" dirty="0" smtClean="0">
                <a:solidFill>
                  <a:srgbClr val="92D050"/>
                </a:solidFill>
                <a:latin typeface="Arial" pitchFamily="34" charset="0"/>
                <a:cs typeface="Arial" pitchFamily="34" charset="0"/>
                <a:hlinkClick r:id="rId12" action="ppaction://hlinksldjump"/>
              </a:rPr>
              <a:t>TIPOS DE PUERTOS </a:t>
            </a:r>
            <a:endParaRPr lang="es-MX" sz="1600" b="1" u="sng" dirty="0" smtClean="0">
              <a:solidFill>
                <a:srgbClr val="92D050"/>
              </a:solidFill>
              <a:latin typeface="Arial" pitchFamily="34" charset="0"/>
              <a:cs typeface="Arial" pitchFamily="34" charset="0"/>
            </a:endParaRPr>
          </a:p>
          <a:p>
            <a:pPr>
              <a:buFont typeface="Wingdings" pitchFamily="2" charset="2"/>
              <a:buChar char="v"/>
            </a:pPr>
            <a:r>
              <a:rPr lang="es-MX" sz="1600" dirty="0" smtClean="0">
                <a:solidFill>
                  <a:schemeClr val="accent2">
                    <a:lumMod val="50000"/>
                  </a:schemeClr>
                </a:solidFill>
                <a:latin typeface="Arial" pitchFamily="34" charset="0"/>
                <a:cs typeface="Arial" pitchFamily="34" charset="0"/>
              </a:rPr>
              <a:t>PS/2</a:t>
            </a:r>
            <a:endParaRPr lang="es-MX" dirty="0" smtClean="0"/>
          </a:p>
          <a:p>
            <a:endParaRPr lang="es-MX" dirty="0"/>
          </a:p>
        </p:txBody>
      </p:sp>
      <p:sp>
        <p:nvSpPr>
          <p:cNvPr id="5" name="4 CuadroTexto"/>
          <p:cNvSpPr txBox="1"/>
          <p:nvPr/>
        </p:nvSpPr>
        <p:spPr>
          <a:xfrm>
            <a:off x="4139952" y="836712"/>
            <a:ext cx="4608512" cy="6001643"/>
          </a:xfrm>
          <a:prstGeom prst="rect">
            <a:avLst/>
          </a:prstGeom>
          <a:noFill/>
        </p:spPr>
        <p:txBody>
          <a:bodyPr wrap="square" rtlCol="0">
            <a:spAutoFit/>
          </a:bodyPr>
          <a:lstStyle/>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VGA</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DVI</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Puerto Paralelo </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Fire Wire </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Puerto USB</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Puerto Serie</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Mini Jack</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Conector RJ11</a:t>
            </a:r>
          </a:p>
          <a:p>
            <a:pPr marL="285750" indent="-285750">
              <a:buFont typeface="Wingdings" panose="05000000000000000000" pitchFamily="2" charset="2"/>
              <a:buChar char="v"/>
            </a:pPr>
            <a:r>
              <a:rPr lang="es-MX" sz="1600" dirty="0" smtClean="0">
                <a:solidFill>
                  <a:schemeClr val="accent2">
                    <a:lumMod val="50000"/>
                  </a:schemeClr>
                </a:solidFill>
                <a:latin typeface="Arial" pitchFamily="34" charset="0"/>
                <a:cs typeface="Arial" pitchFamily="34" charset="0"/>
              </a:rPr>
              <a:t>RJ45</a:t>
            </a:r>
          </a:p>
          <a:p>
            <a:r>
              <a:rPr lang="es-MX" sz="1600" b="1" dirty="0" smtClean="0">
                <a:latin typeface="Arial" pitchFamily="34" charset="0"/>
                <a:cs typeface="Arial" pitchFamily="34" charset="0"/>
                <a:hlinkClick r:id="rId13" action="ppaction://hlinksldjump"/>
              </a:rPr>
              <a:t>TIPOS DE CABLE</a:t>
            </a:r>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endParaRPr lang="es-MX" sz="1600" b="1" dirty="0" smtClean="0">
              <a:latin typeface="Arial" pitchFamily="34" charset="0"/>
              <a:cs typeface="Arial" pitchFamily="34" charset="0"/>
            </a:endParaRPr>
          </a:p>
          <a:p>
            <a:r>
              <a:rPr lang="es-MX" sz="1600" b="1" dirty="0" smtClean="0">
                <a:solidFill>
                  <a:srgbClr val="92D050"/>
                </a:solidFill>
                <a:latin typeface="Arial" pitchFamily="34" charset="0"/>
                <a:cs typeface="Arial" pitchFamily="34" charset="0"/>
                <a:hlinkClick r:id="rId14" action="ppaction://hlinksldjump"/>
              </a:rPr>
              <a:t>IMPRESORA</a:t>
            </a:r>
            <a:endParaRPr lang="es-MX" sz="1600" b="1" dirty="0" smtClean="0">
              <a:solidFill>
                <a:srgbClr val="92D050"/>
              </a:solidFill>
              <a:latin typeface="Arial" pitchFamily="34" charset="0"/>
              <a:cs typeface="Arial" pitchFamily="34" charset="0"/>
            </a:endParaRPr>
          </a:p>
          <a:p>
            <a:pPr>
              <a:buFont typeface="Wingdings" pitchFamily="2" charset="2"/>
              <a:buChar char="v"/>
            </a:pPr>
            <a:r>
              <a:rPr lang="es-MX" sz="1600" u="sng" dirty="0" smtClean="0">
                <a:solidFill>
                  <a:schemeClr val="accent2">
                    <a:lumMod val="75000"/>
                  </a:schemeClr>
                </a:solidFill>
                <a:latin typeface="Arial" pitchFamily="34" charset="0"/>
                <a:cs typeface="Arial" pitchFamily="34" charset="0"/>
                <a:hlinkClick r:id="rId15" action="ppaction://hlinksldjump"/>
              </a:rPr>
              <a:t>¿Qué es ? </a:t>
            </a:r>
            <a:endParaRPr lang="es-MX" sz="1600" u="sng"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u="sng" dirty="0" smtClean="0">
                <a:solidFill>
                  <a:schemeClr val="accent2">
                    <a:lumMod val="75000"/>
                  </a:schemeClr>
                </a:solidFill>
                <a:latin typeface="Arial" pitchFamily="34" charset="0"/>
                <a:cs typeface="Arial" pitchFamily="34" charset="0"/>
                <a:hlinkClick r:id="rId15" action="ppaction://hlinksldjump"/>
              </a:rPr>
              <a:t>Capacidad de impresión y velocidad</a:t>
            </a:r>
            <a:endParaRPr lang="es-MX" sz="1600" u="sng"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u="sng" dirty="0" smtClean="0">
                <a:solidFill>
                  <a:schemeClr val="accent2">
                    <a:lumMod val="75000"/>
                  </a:schemeClr>
                </a:solidFill>
                <a:latin typeface="Arial" pitchFamily="34" charset="0"/>
                <a:cs typeface="Arial" pitchFamily="34" charset="0"/>
                <a:hlinkClick r:id="rId16" action="ppaction://hlinksldjump"/>
              </a:rPr>
              <a:t>Impresión laser vs impresión de inyección de tinta</a:t>
            </a:r>
            <a:endParaRPr lang="es-MX" sz="1600" u="sng" dirty="0" smtClean="0">
              <a:solidFill>
                <a:schemeClr val="accent2">
                  <a:lumMod val="75000"/>
                </a:schemeClr>
              </a:solidFill>
              <a:latin typeface="Arial" pitchFamily="34" charset="0"/>
              <a:cs typeface="Arial" pitchFamily="34" charset="0"/>
            </a:endParaRPr>
          </a:p>
          <a:p>
            <a:pPr>
              <a:buFont typeface="Wingdings" pitchFamily="2" charset="2"/>
              <a:buChar char="v"/>
            </a:pPr>
            <a:r>
              <a:rPr lang="es-MX" sz="1600" dirty="0" smtClean="0">
                <a:solidFill>
                  <a:schemeClr val="accent2">
                    <a:lumMod val="75000"/>
                  </a:schemeClr>
                </a:solidFill>
                <a:hlinkClick r:id="rId17" action="ppaction://hlinksldjump"/>
              </a:rPr>
              <a:t>Conexión de una impresora </a:t>
            </a:r>
            <a:endParaRPr lang="es-MX" sz="1600" dirty="0" smtClean="0">
              <a:solidFill>
                <a:schemeClr val="accent2">
                  <a:lumMod val="75000"/>
                </a:schemeClr>
              </a:solidFill>
            </a:endParaRPr>
          </a:p>
          <a:p>
            <a:endParaRPr lang="es-MX" sz="1600" b="1" dirty="0">
              <a:latin typeface="Arial" pitchFamily="34" charset="0"/>
              <a:cs typeface="Arial" pitchFamily="34" charset="0"/>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07588" y="836712"/>
            <a:ext cx="6552728" cy="1938992"/>
          </a:xfrm>
          <a:prstGeom prst="rect">
            <a:avLst/>
          </a:prstGeom>
          <a:noFill/>
        </p:spPr>
        <p:txBody>
          <a:bodyPr wrap="square" lIns="91440" tIns="45720" rIns="91440" bIns="45720">
            <a:spAutoFit/>
          </a:bodyPr>
          <a:lstStyle/>
          <a:p>
            <a:pPr algn="ctr"/>
            <a:r>
              <a:rPr lang="es-ES" sz="6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rPr>
              <a:t>Conexión de una </a:t>
            </a:r>
          </a:p>
          <a:p>
            <a:pPr algn="ctr"/>
            <a:r>
              <a:rPr lang="es-ES"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rPr>
              <a:t>Impresora </a:t>
            </a:r>
            <a:endParaRPr lang="es-ES" sz="6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endParaRPr>
          </a:p>
        </p:txBody>
      </p:sp>
      <p:sp>
        <p:nvSpPr>
          <p:cNvPr id="5" name="4 CuadroTexto"/>
          <p:cNvSpPr txBox="1"/>
          <p:nvPr/>
        </p:nvSpPr>
        <p:spPr>
          <a:xfrm>
            <a:off x="1403648" y="3429000"/>
            <a:ext cx="6480720" cy="1338828"/>
          </a:xfrm>
          <a:prstGeom prst="rect">
            <a:avLst/>
          </a:prstGeom>
          <a:noFill/>
        </p:spPr>
        <p:txBody>
          <a:bodyPr wrap="square" rtlCol="0">
            <a:spAutoFit/>
          </a:bodyPr>
          <a:lstStyle/>
          <a:p>
            <a:pPr marL="285750" indent="-285750">
              <a:lnSpc>
                <a:spcPct val="150000"/>
              </a:lnSpc>
              <a:buFont typeface="Wingdings" pitchFamily="2" charset="2"/>
              <a:buChar char="ü"/>
            </a:pPr>
            <a:r>
              <a:rPr lang="es-MX" b="1" dirty="0" smtClean="0">
                <a:latin typeface="Arial" pitchFamily="34" charset="0"/>
                <a:cs typeface="Arial" pitchFamily="34" charset="0"/>
                <a:hlinkClick r:id="rId2" action="ppaction://hlinksldjump"/>
              </a:rPr>
              <a:t> Serial</a:t>
            </a:r>
            <a:endParaRPr lang="es-MX" b="1" dirty="0" smtClean="0">
              <a:latin typeface="Arial" pitchFamily="34" charset="0"/>
              <a:cs typeface="Arial" pitchFamily="34" charset="0"/>
            </a:endParaRPr>
          </a:p>
          <a:p>
            <a:pPr marL="285750" indent="-285750">
              <a:lnSpc>
                <a:spcPct val="150000"/>
              </a:lnSpc>
              <a:buFont typeface="Wingdings" pitchFamily="2" charset="2"/>
              <a:buChar char="ü"/>
            </a:pPr>
            <a:r>
              <a:rPr lang="es-MX" b="1" dirty="0" smtClean="0">
                <a:latin typeface="Arial" pitchFamily="34" charset="0"/>
                <a:cs typeface="Arial" pitchFamily="34" charset="0"/>
                <a:hlinkClick r:id="rId3" action="ppaction://hlinksldjump"/>
              </a:rPr>
              <a:t>Paralela</a:t>
            </a:r>
            <a:endParaRPr lang="es-MX" b="1" dirty="0" smtClean="0">
              <a:latin typeface="Arial" pitchFamily="34" charset="0"/>
              <a:cs typeface="Arial" pitchFamily="34" charset="0"/>
            </a:endParaRPr>
          </a:p>
          <a:p>
            <a:pPr marL="285750" indent="-285750">
              <a:lnSpc>
                <a:spcPct val="150000"/>
              </a:lnSpc>
              <a:buFont typeface="Wingdings" pitchFamily="2" charset="2"/>
              <a:buChar char="ü"/>
            </a:pPr>
            <a:r>
              <a:rPr lang="es-MX" b="1" dirty="0" smtClean="0">
                <a:latin typeface="Arial" pitchFamily="34" charset="0"/>
                <a:cs typeface="Arial" pitchFamily="34" charset="0"/>
                <a:hlinkClick r:id="rId4" action="ppaction://hlinksldjump"/>
              </a:rPr>
              <a:t>USB</a:t>
            </a:r>
            <a:endParaRPr lang="es-MX" b="1" dirty="0" smtClean="0">
              <a:latin typeface="Arial" pitchFamily="34" charset="0"/>
              <a:cs typeface="Arial" pitchFamily="34" charset="0"/>
            </a:endParaRPr>
          </a:p>
        </p:txBody>
      </p:sp>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63750394"/>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552" y="692696"/>
            <a:ext cx="8136904" cy="1292662"/>
          </a:xfrm>
          <a:prstGeom prst="rect">
            <a:avLst/>
          </a:prstGeom>
          <a:noFill/>
        </p:spPr>
        <p:txBody>
          <a:bodyPr wrap="square" rtlCol="0">
            <a:spAutoFit/>
          </a:bodyPr>
          <a:lstStyle/>
          <a:p>
            <a:pPr marL="285750" indent="-285750" algn="ctr">
              <a:buFont typeface="Arial" pitchFamily="34" charset="0"/>
              <a:buChar char="•"/>
            </a:pPr>
            <a:r>
              <a:rPr lang="es-MX" sz="2400" dirty="0" smtClean="0">
                <a:latin typeface="Bauhaus 93" pitchFamily="82" charset="0"/>
              </a:rPr>
              <a:t>SERIAL</a:t>
            </a:r>
          </a:p>
          <a:p>
            <a:pPr marL="285750" indent="-285750" algn="just">
              <a:lnSpc>
                <a:spcPct val="150000"/>
              </a:lnSpc>
            </a:pPr>
            <a:r>
              <a:rPr lang="es-MX" dirty="0" smtClean="0">
                <a:latin typeface="Arial" pitchFamily="34" charset="0"/>
                <a:cs typeface="Arial" pitchFamily="34" charset="0"/>
              </a:rPr>
              <a:t>Los puertos seriales se encuentran en las impresoras de matriz de puntos </a:t>
            </a:r>
          </a:p>
          <a:p>
            <a:pPr marL="285750" indent="-285750" algn="just">
              <a:lnSpc>
                <a:spcPct val="150000"/>
              </a:lnSpc>
            </a:pPr>
            <a:r>
              <a:rPr lang="es-MX" dirty="0" smtClean="0">
                <a:latin typeface="Arial" pitchFamily="34" charset="0"/>
                <a:cs typeface="Arial" pitchFamily="34" charset="0"/>
              </a:rPr>
              <a:t>las cuales no requieren de alta velocidad para la transferencia de datos. </a:t>
            </a:r>
            <a:endParaRPr lang="es-MX" dirty="0">
              <a:latin typeface="Arial" pitchFamily="34" charset="0"/>
              <a:cs typeface="Arial" pitchFamily="34" charset="0"/>
            </a:endParaRPr>
          </a:p>
        </p:txBody>
      </p:sp>
      <p:sp>
        <p:nvSpPr>
          <p:cNvPr id="1026" name="AutoShape 2" descr="data:image/jpeg;base64,/9j/4AAQSkZJRgABAQAAAQABAAD/2wCEAAkGBxQTEhUUExIUFRMXGRsbFxgYFx4gIBwdGyAfHx8fIxkdICkgIiEmIB0eITEiJSksLy4uHB8zODMsNygtLisBCgoKDg0OGxAQGy8kICQvLCw3Ly8sLywsNCwsLC8sLCwsLDQsLCwsNCwsLCwsNCwsLCwsLCwsLCwsLCwsLCwsLP/AABEIAPMA0AMBEQACEQEDEQH/xAAbAAEAAwEBAQEAAAAAAAAAAAAABAUGAwIBB//EAE8QAAIBAwIEAwUCBwwIBAcAAAECAwAEERIhBQYTMSJBUQcUMmFxQoEjJFKRk9HSFRYzNFNicnOxsrPBQ2N0goOSofFVZKPhJTWUosPT8P/EABoBAQADAQEBAAAAAAAAAAAAAAACAwQBBQb/xAA4EQACAgEDAgMGBAUEAgMAAAAAAQIDEQQhMRJBBRNRFCJhcZHwMqGx0VKBksHxI0JT4RXSM2Jy/9oADAMBAAIRAxEAPwD9xoBQCgFAKAUAoBQCgFAKAUAoBQCgFAKAUAoBQCgFAKAUAoBQCgFAYP2xX08VnGYmeOJpkW5kjzqSI/ERjcfX9dSiQmV9zx2Cyito+GTRulzcLG88krSrESB3y+zEdhkDvUueSG0fwlZb+0q9mNnHHHbrJNJcxtIyOUbo4w6AMDg5OdzuK5hEssjR+1q8eCz0W8QmnE2XPwFoyQFGp1AzgZy22dqJISbXBccW9otzFdWkBjtkFxHCzlmJ6DOd9TISpBAOntmu9KOdTa5Kr998sT38cY8U3ERbrI8jlIgwwW7jHbYAjf6URyed0jvYe0O5C21tBbwBzcy2uti/TPS04dd9W+rJyT2+dHu8nY5Swja8g8zve2bTyoqujyIwjJIPT8xnfeotb4Jp7ZPzOfne5urvhdwxWOFpZ8QxM2oiMgYkXOCSBtt5mpY9COe7Nt7O+ebjiD5e2VIGR2V1PwlH06Dk5bI31ADHbFccfdyFP3ulmV56uL6XjE8FpJdF1tkaKOGYIquSo1MGOkr4jnz3FFwcktyZBc3N1xOSyvr6W2FvBEVEDiLrPpUs+ojcZJ2Hp8jXfkMerP0PmjjS2Vo0xYeHSq6snUzEKB4QSc58h+bvUUsvclJuMdis9nfNr8QimMsIilglaJwpyCR5jO4+m9cawdi8rJj+D88XEI0JGbiSfiFzCnWmOFCkFQDpOFGe2NsVPCZWm0SeB+1aaV7YTWaJHcSSRBklJPUjx9kqPCdQH56jhE+pn3gXtWllNq0toixXXVVCkpZg0XfUpUYU+ufnXVHIcscnxPaxMLSO6lsNCTuscJEmrU2TqJCrqCjGwxljnbzrmEc6mTZvaXIiWbSWTQi4laORpS6rGVIA3MerxZyMgeeexx3pHWz0PaivWx7ufdve/dOpr8fU/K6ePg+/PyoorgObW/Y9WPtJd4bi4azEdvCzRiRph45A4UKFCluxz2PoM06VnBzreM4LzkPm4cRjlYwmGSGUxSITnceYOAfuIB2rklgnGWVuaeokhQCgFAfHUEEEAg9waAijhcGgp0ItDHLLoXST6lcYNd6mR6Y+h7WxiGjESDRsnhHhz+Ttt91OpjpXocJeC27II2toWjByEMalQT3IXGM/OmWOleh9l4PbsCGt4WDacgxqc6fhzkb48vSnU/UdEfQPwa3Kupt4SshzIDGuHPqwx4j8zTLO9KEfBrdRGFt4QIt4gI18BPmu3h+6mWOlHezso4lKxRpGpJYhFCjJ7nA8z60byEkuCBDyzZrIJVtLdZQxcOIkDBj3bVjOT60yx0o62HAbaGRpYbaGOR86nSNVY5OTkgZ3O9MsdKO68OiEpnESCZl0mTSNRUb6S3fHy+VMjCzkjcX5ftbrBuLaGYr8JdASPoSM4+VMjCO9/wALhni6M0SSRHHgZQV8Pbb5YpkYPHCeDW9sGW3gjhVjlhGoUE9s4FMhLBxj5ctVKsLaIMsjSqQo2kb4nHzOO/yrvUznQjieU7MKgW2hUxl2iIQeB37sPmcD8wp1MdKKPkP2dQWMKCVI5rldY6uk9nJ2AJONjjP1pn0HTnkv5eVrRrYWjW8Ztl+GPGwOScjzByTv8zXMsdKOEnJlkyxK1urLEcopLEAk5yQTg7775rvUznQjoOUrPr+8e7J1dWvO+Nf5ejOnX/OxmnUzvQj5JyjZtbtbG3XoM/UKZPx5zqznIOfSudTHSsYJHAuX7ezDi2iEYkbU4BJy3bO5NG8nVFItK4dFAKAUAoBQCgONzdxx/wAJIif0mA/truMnG0uSun5os1ODdQ6vQOCfzDJrvS/Qj5kPUl8O4pFOG6UivpOGA7g99wdxtvXGmuTsZqXBMrhIUAoBQCgFAKAUAoCk5l4vJD0o4UVppiwUucKoUZZiBucZ2UYz6jvU64dTKbbehFA3BtfjluLl5D8RE8iDPyjRgqj5AfnrYoJbGFzk98gcvx9+rd4/2uf9unShmXqdIHntCWiaS4h+3DJIWcfzo5HJOf5jHB8ivnXOpPdFtd7js+DUcH4tFcx9SFsjsQQQynzVlO6sPQ1laa5NsZKSyidXCQoBQCgFAKAUBT8Q5kgiYoGMswH8FF4m88Z3wucHBYgVKMGyudsY8lTNf3c3mtrH6Lh5CP6RGlcj0Bx61ojSu5lnqZNbbFPxL3W3eESW7yyTMFErDqEFjjdmJI+g2pKxQko4NGn0M9RVK1P8Ky+SPxnis4uVtLKCFpul1naQlVVSdIHhG5NY/EvFatDFSs7vBRp9I7lngqDzfC0ZuQ6W1/C3TeMyDJ0uAyEdnTc4ONu4wavWpqsrUs8rJZXpL1N9Kykfpw5pssZ98t8Hseqv66zebBdz0HprlzF/Q9LzJZntd25/4qfrrvmw9Tns9v8AC/oTLLiEU2elLHJjvoYNjP0NSTTK5QlHlYJNdIigFAKAUAoDJc3SgXlkDjGm4OT5YVP11dTyZdUtkZWPnxSVf3Wb3Nn6a3O2kvnTnGchM5Gr1qEfEdO7/Z+r3ucFb0lih1ml4pxAQQySlWcRqWIXGcDv3IFabLOmLbQ0un8+zoTx8zvZzdSNJACA6q2D3GoA71OM+pJldtTrm4vsRLqwOvrQv0bgbawMhx+S69mX/qPIikoKRGFjg9i24LzKJH6E6dC58lJysoHdo2+0PUHDDzHYnHODib67VNGgqBaKAUBVcdvZU6aW6xGaRiF6rEKAoyTgZZjgdh+cVKK7shJtYSOHL93dM8iXBtn0HGuAsMNsSjRtkqcEEHJ2PlSSQi33KnmOVpL0wvKy26W4lZQ+gEl2BLOPFgBe2QO+c1ZX0pNyK7VOclCHLIsHGLSO2adCEtk216NKn+j+UPn51Ou5TTx2K79JOiSUuWeeBcz290WWJm1rglGQq2D2OlsHB9alC+E1mLRTKiyPKZI41wlbjpajIOjKsg0gbkZ2Py38vSozgpyTUlsadNqZ6eM4qL95Y4InMHK8d0yS6riKdF0dSFirFT3GfSo3UU3e7ak1z6meudtazBP6EHi/A4bXh0kcaPgaTkjJJZ1ySx3JJ86m4w6cRxhE4Tu6t3L+x+km1Q90X/lFZMI39cvU+e5x/wAmn/KKYQ65epB4fbItzOVVVykWcADONfp9aJ74LrMuqDb7v+xa10zigFAKAUAoDH83xhr6yUjIMd1kfdHV1L94zanhGUTkeRQIDeObBZBIsBQZ2bUF6nfQDviqIeE6Zan2nHvepGWtscOg191ZpKjI+dLqyPg74YYOPnW62PXBxKKJ+XYprsUvNPFvcLImJQWXRHHrPhXUQoLfIVCx+XW5ehYm7rd+WVCcdu7Sd4bno3ebdp1MQ0EaDuCCSNPofPFeR4b4x7bXKai1h43+/wDBtfh8OuMc8nTjHNFs9rbGaIl7koVjUnMeogBxIN1wTswwfSvQeqTS2JR8Ml1vd9OcZxn0+PxNpyfezFriCZ+r0GQRyHGpldc+LGxIORnAyMV2yKT2KKZuS3NLVZcKAwHtfvVhht3VpkuVkYwPFpJXCMXJDkKV0ZGPM4qcCuzgvuSOGRw25ZJzcNOxmlmbGXdwN8LsoAAAUdsVyRKPBR812Cz3s8LEgSWSKSO4zJJvU4Q64uJB3+RbGzGcZ/PYzs3IZS0eKO4DSGSOVAVPTDRDYaPINvnHrT2XqrlBvnYs1XiMbbIzS+9v2Otty5Ld3XvXEIrcaIumkUZLZOcly23zwPLPyrD4Z4NDRVuGW03nchPxOSalVsyTzFwa0tVSQWEcmtlQAMQ5LH4VHn+V5edaLoQi8dP5no6W/UahOTnwvRGc5o4FC97HYxMtlF0ml6gyCzAlQi5YD5n6Vi8Vv9ip8yuvqy1/kq0usvtTTnhfDYrLRoWsJVe3keSOTpidFkKSBXUa9WrGT2rTCUJVxm4NNrPyL/O1UsrzI49Gtz9TSG0AIFleAf0JPp+VUOmD7MslqdR3mvy/Y5ck8fjWCROjd4WaUDVE7bazgavkMDHl2qxSWNkNXTKy7OUnhP07b4+fYm2PMqG7nHSuPgiI/Avn7ecjG3/eiks5Iy0s3TB9UeX39SwPNMX8ndf/AE0v7NPMXozN7PL1X1EXNER/0Vyv9KCQf5U8xfH6Baab9Pqj3++WH0m/QSfs081ej+hP2Kz1X9S/c+jmWD/W/oZP2a55q9H9DvsNvqv6l+58PM0H+t/Qyfs081ej+g9ht+H9S/c8vzVbjuZf0Mn7NSViZKPh18uMf1R/cyfNHNFubyzfMulEuM/gZM7hPLTk9jU429L2M+q8Ouil1Y+qf6NmcXnG8MQ4gY4P3PMmjQNXWC69Gr0zq+zWZeNVe2+yNPP5cZ/QxS0D8vqzubviFwY42ddACKWLSHCADvk4r1LrOiHUijS1K25QeceqIdoPfLVDPAEEyDXG2+x9c/cfWu1S64ZkhqqvJucYPgh8J5OtbZZFhi0iRSrnUSxUjBXUxJAxXfJh0uK7kPaLeuM2+BJyXaNHHG0WVi0hG21gJ2GrHY+e29VPTQaS9DbDxS+D7dP8PZbY+Ze8pIBdX2BjJg/uY/yqN3JVpnlM1VUmkUBmueOAm7jjxBb3BjbV059QDAjGzr8J88kMD2+dSi13IyT7HPkjgstsHBgtrWJjkQQFn8WwLtIwG+ABpA8u5o2uxyKedyLxZscTfbJ90TA9fwkmO9W0tpNoovScopvkqn5shS3kndHVY36YGzF2BxhQv87au135TlLZInq9CtPYqoyUm0euA8zrcSNA8EtvOF19OVcFkOPECNiMnH1rmm1dWp96qSaMttE6liSJ3EuERTyRyuH1xfwZV2XGe+wOM1bOiMnll2n11tEWoY39T5xXglvcrpnhSUA5Gobj6HvVrisYZjjJrghc0Wkcdg6RoqIvTCqowANa9hUZbRaJxSlNNn6NWA9QquXR4JP66b++ajB5Rq1f41/+Y/oj7ZEe9XHbOiHP08eP86J7lc4pVRfz/sWlSKRQCgFAKAUBkObf49YjOPBc/wBkdXU4cjNqW0tngz68h2gkDgSYD9Tp9Q9PX+V0+2c1b7PV5nmdKyZvPscejOxoOI2EdxH0pkDx5B0knGR2Ox71KdUZ8k6NROmXVAoudp5Lbh7+65TTpGoZYohYBmGckkCoTThBqHODqs863qs7mW4bxNoJ3WwvmvIRbPNIZ2LiN13HiGN238HcV4vhur1llc5aiHS09vv+/c9CWnodkI+pa3HOU6w2MzLGiTqpmkKMyoWIAAAYEZ333xXpu+aSwW1+HVS65POEk1/Ps/rz9Tb8p/xq9/4H9w1Zfyjz9NwzU1QaRQFJzrcSR2U7RTLA4UYlbsmWALb7bAmux3ZGTwiB7O7e8SCQXzu8hlOgs6sdGlR3QAYLaiPPBFdlychnG5F4uueJSZJANmgyO+8kg2+dXUrKaKbp+XOM/QrOM8txy2i28WYtBRo3xkq6HIYjzyck+uak9LCUHW+GUz1s5Wu1rd8nDg/BJxctdXdwssoj6aBE0qqkgnbO5JArL4b4XToYONa5frkanVu7bsifzDxZrboMACjyIkhYHChjjOoHY9sbVfqLZQksG3w7RV6iEnJ8IouZuIStfRWYu/c42jaQzYXLlTgIpY4G3iP0rF4vr7dJQrKodT+9+/2zLotPGxvrKmLmWWbh8ySq8xSYRrPHH4JQsi4bY4Ge22RWmrUSsqUpRabRpWhj1dSsisPh8n6uOYf/ACt2P+D/AO9V5N/se2fMj9Ss4BzBiN8211/DS9oie7n0/sqFbyjXqdDJzXvw4X+74Cy5iX3u4/AXPww/6Fv5/ceXeuqW/BXZpJeTDdf7u6x9/wDRa/viT+Ruf0D/AKq55nwf0M/scv4o/wBSPv74k/kbn9A/6qeZ8H9DvsU/4o/1Ifvij/krn9A/6qeZ8GPYp/xR/qX7j98cf8nc/oJP2aeZ8Gd9hn/FH+pfuBzFF+RcfoJP2aeYvRkXorF3j/Uv3Po5ji/Jn/QSfs08xej+hz2Sfqv6kY3mnmWE3lo+LhVRLgHNtKDkiPGFKZI2OSO23rVld0YvO5nv0Vko7NfUzp5yvPd/3QKwe49TR0/F1QmrQXz2zkfDjtWX/wAzX7d7Jh5xn8s/p+xnegflZzubPjF26QSPH8aqSo23P+8QK9K6bjDMX3K/D6Y33qua2PXA7rr20UjlWLorNpBCknvgHyzVtUm4psr1dSqulBPKR1i4bCoZUhjRWzqVFChtXfIXGc1LoXS442ZSpyU1NPdHI8vWrGPNtEemAEBHwhfh2+R33qp0Qwvga46673t/xc7feCbyp/Gr36w/3DUL+UNNwzU1QaRQGO9qvE4YuHyxyqHMy6UQh8McjuY/FgfFsRnFSiiE5Y2IXsa0izlVVUBJ2XUjSlX8CHUBKdSjfGO3hz512fJyt5R05luulfTykA9OyVsE4B0ySHGfLPapQn0xbHk+ddCHqyl/fwRaTTmI/g2CCPcMXbTpBBGVyWx9Bmld+YuU+x3WaLybI1weU19HkWnNcsEyw8Sjht+qheKQS5TbGVJIGGGR9ay6HxfT6xSdefd2KZ6GcMJb5LSTi9i+lmubVsYK6nU9jtjPzrZK2mW8i2vRa6tZgmkyPxW64bcACeeykUbqHdD94yan59LWGypeHatPKiyFx/iNoLIwwz2oGY9Co67ASJ2A8hXJ3VOOExDRalSTlHub+55ms0Qu13AEAyT1FO33Gsikn3N601zWel49cbFJyTzXaSwsVuIlzNKdLuFbDOSDpJzuCDXItGnV0ylYuhZ2jwvRLJPseM25urj8PD8MX+kXf4+2+9d6o+osot8iv3X/ALuz+BbLxWA9p4v0i/rp1x9TL5Fv8L+jJMMyuMqwYeoII/OK6nkrcXF4aPddOCgFAKAyHNYzf2I/1dz/APiq6j8Rm1PCKVeQrPq9TptjXr6etunr/K6edOas8mvr8zpWfUz+bZ09GdjRSwK2zKGHoQD/ANDVkoxksNHITlXLqg8Mz/Pd1LDYytBlXAUBlGSilgGZVHouTULMxg+hcLglW1KzNj5MXZ3pjmZOHX81xH7s8kzSHqaHQZUgsMBm3BX9VeJ4ZqNdbCb1MenD2+X33PWVOn86Cwt3x6ky454uESzBBCtDHLM4ALya2xojDbE7b7Z38q2u+xrk21+HUyc7HHC3eOyeNkvk/wCx+i8pHN1enffoHfy8BrTdyjw9NwzVVSaQDQGY9pdy0fDLl0YowVcMDgjLqD4vLYkZ8qlF4ZCayiJ7K5dVmx1Bvwrbi5Fx5L/pABj+j5ffUrHlkaVhfaPnGIVfiMiOAyNZoGDdiDJJtU6opp5IW2SrnGUXho433Ltu8UkHTUxS46gyckjYHUd8jAx6Yq2NcVFrBXqNXdbNScskHg/KUdvL1XkmuJAulXnbVoXbwqMYH171Tp9FRTFqEUs/AjZq7XLOcY9DhzlevCYRBAdBli1ydIMCrNhlHpt3OKo1CxJJI9vw/plU5zsbfpl/Ur+PyvLfGzinitESHq62ijYyEkjSNYwAvnjesPi+ulo64yVXVl42/wAGPSOc8rzH9WVNlzEs3Dl6lqTIJUVnit/A+mZd1bYbgfn2r0OtSWXXyThp7pbq1YTxhywz9MnvbaVSj2E5VgQwa1O4PlnFUuUV2NXl2weFYv6iLwhbK1Tpw2M6qSSc2zsSfmSCa6sehc6r7ff8yP8AUl+WxN4LbRSz3D+66FPTCmSHTkgEnAYfPeuxivQr1Fk401x68v3uH8S4/cmD+Qh/Rr+qpYRk8+3+J/VkHoC1l1IoS3kOHA2CP2VgOwDfCfnpPrXHiJcpedDEn70ePiu/05+Rd1IyCgFAKAxvOU4S9s3PZYbon7hEaup/EZtSvdTMdb84XmiG7lggFjPIqKFZjKuskKx+ydxuB61go8Yps1j0u/UvhsTs0bVfVk1fMt3MsBNuhaXBAIx4Rg5bB7n0Fena5RWx3w2OmsvS1Dwv7jleV5bOBpw4kMa69YGc+ZI+dKG+hN8lGsjFXNR2RPt7ONNkjRc9wqgZz5nFXPjBnTw8nboqSPADj4fCNvpttVbhH0LlfZuup7/E58rH8avfrD/cNU3cot03DOftLZRZ/hJujCZYxOQW1NFq8aLoBbUw22+faq4l03wfOQOGRxJI9rKXsZir26l3YocYcZfcZYdsnfNJCPO3BO571fufc6HjRtHxSFQoGRndgVBxkAkYBxSPJ2f4Sl9kMrtZFnaA5k2WEoQulEUhigC6iQWPpqG9Ss5IU8HzmRpBezmEKZRYqUD/AA6hJJjNIuSg3E70wlbFT4M3e8XvZOH3soQq6HTAwUBmAA6hwNjg5wR/lSmc5Redy7xLS003RUePmVfKFzH79AthcTzwtCzXfUZmCttoPiGzE52HpXn+EWa6crPao432+RTrI1KK6OT9OCk/OvbbR56z2K7i3ALa6A94gSXSfDqHb7/8q5JJ8nYtrgicwQIlsqIqoiy24VVGAB1Y+wrsvwsivxrPqb+sB6ooBQCgOV1brIjI6hkYEMD2IPcUJRk4tSXKK/g07gtBKSZI+zH7cZ+Fvr9k/MHyIqMX2LbYppWR4f69y1qRQKAUBlOZx+PWfY/grnb74fKrqXvgy6lcMzlnyLaxyiREfCvrWNpGMaP+UsZ2B7kelWez1Rl1vkoeotkulcGqVflVzfqVqL7Ga9o/EZobNmiZk8SBpAMmNCwDMB8h51RdJquThyi6qKlYlPgyVpKWkubW0vJ7u2NoX169TJNvgB1wfEBnTXj+G3avUaeT1Melp/l9/U9WMaYaiC9dvyLOHhU0sfDY/wAZSURo9xJqcBUjGSpGca2O2+9bFDrUcfE1wtVKtlPGyXpnZfubvlQfjV79Yf8ADrTdyeLp+GcvacB7lnVGjLIhR3uOjobcBhKAcNuRjzBNVxLrODv7N7hZOHW7KMAh8+Mvkh2BbWd2yQTn50lyIcHzn7ghu4BGb33WLP4TKoQ+4Kgl+2CAdqRZ2SyTeU+DNawdN5+uSxbX00TYgbaUAHlnPfeknkRWEc+NcAaSXrwzdObp9MhlDIyhtWCuxzkncHz7GuwljZkLISe8XhoqJbueD+NW5VQP4WHxx4+YA1r964+daIzjjYxyrsTzLck2VxHIhaFkZW80xgn7qt+JV8Cn5mt5urbNAHfSQHj7KQzDLFwRgqB557n1rFqE5STSPa8MlTVXPra3WCn5kvma/FrJePZW4hMisukGR9WCNbAgaR5edYfF9XqdNXF6eHUzLo6IWJ9RWWvH7qawi1wvKPeoVWZSiiUJOmCFJ1DUBjtjz2FblbZKtNx3aLoaWhZfmpPPGM/zyfp68buScHhs4+fVh/bqrL9DYtPS3/8AKvo/2Oh4xcf+HzfpIv26ZJ+yUf8APH6S/Y8jjdx/4dP/AM8X7dMj2Wj/AJo/SX7HteNTedhcD/ei/wApK51P0KvZ4f8AJH8/2JvCuIiYN4GjdG0uj41KfLsSMEbgg12LyVW1OvHdPujnxq2YhZYhmaLLKPyx9pCfRh+YgGjXcVS36XwyXZXSyxrIhyrDI/UR6jtXU8rJCcXF9LO9dIigMfzhLou7V8E6Ybk7d9jDV+n5Zj1myTMPBzTe9GC+drZrWaVU6Cg61V20g687uO5GPX7vLq8ZjPWy0nS9u/Y0T0SVXV3NjzXE0ts8aiQsxXGgKTlTkAhiBgkb16eog3DGMnfDLoQ1ClPZHbgKv7tEs0aJIIwHRfhB8x6VZTFqtZM2qnCd0nEkxwRxKdCpGgyTjCgepPlU3JRWWUqDm8RWWdIrlDjxphvh8Q8X033+6ouyPqWRps3917Hjlb+NXv1h/uGqruUW6bhkf2pavcGxNHCmtepI+nZN/hDAjUW0gfU4qEOS23gn8gs54fbGR0dinxIQQRk6d1AGdOAcDvmuS5O1/hIftD5TfiEUaI0QKMxxKhZSGUrnAI8S5yp9aReDsk3wWvK3Bfc4BAJGkjQnpau6pgYTOdwDnHyIHlXG8iKa5LeuEhQFNxHli3lbWFMUv8pCdDH642YfJgRU42SRXKqMisk4Xex4CtDcr5FyY3HbvpVlY99wF+lXK5dzNLTS7MgcUsppMLNwv3hAfy4WAPriRlP5q67IS5RGNNqeSy5a4G+oXFygR1yIINiIVIxk48JkIzkjYA4HmTVZZnZcF9NPTvLk1NVGgUAoBQFRxVDE63K5IUaZlHnGftY8yh3+haoyeNzTS1OLqffdP4+n8/1wWyMCAQQQdwR51IzFQF93n/1M7fckuP7Hx/zfWo/hZpyrKv8A7R/Nf9foXFSMwoDK8zJm+tB/qrjf74avoeHkyapZxEpLXkiyin94WJeoG1DdtIY/aCHwg/MCrFGtyyluU+ZYo46tjRyHGSdh5k9sf5VPKSyRw5PCRlvaDPKLFnt2cZKani3YRlsOVxvnHmKrulLy307ssrgo2pT2MlwqKOeW5gsGluLF7U6hLrKi4z4cNJggnufn9K8fwta2dElqliWXjGOP5fzPSc6aroPbGd/kerjlW9Js9MAxFBEhGtcakbUdeWyAPVB+etEtPZng9PTa3SwU05Jc7b77fL6H6fyr/Gr3IxvD/crZd2PA0/DPXPqnoRsII52jmRwJZRHGhAbxux8hntvuRUIFtnCPPs8SZbTTNBFDiSQxrFJrUozFsg/Mk4+WO3ak+RXwUntnEwtY3iuVtwrnUxmaLcrhcFN2IOTppAWdif7J7eRLHxyI6vIzRaJTKoQhdtbb/EGOD2zSfIr4NnUCwUAoBQCgFAKAUAoBQHwjOxoCq4Wei5tjnSBqhJ/I80z6qf8A7SPSorbY0WRc4eb/ACfz9f5/qT721WVGRxlWH/Yj5g7j6V1rPJTGTi8oi8HumIaKT+FiOG/nD7L/AEYf9QR5URbdWo4nHh/bX8ixrpQZDm1yLy10jL9G50+mcw4zV9C3bMer7H5TZcRP4uyXV03FWnVZ4GL6dJbxqY/hCKMEH/8Ah5FF+ufiEoyivL7P7+0a7KqfI25P0vmzhklzFGqNgLKrSJkrrUA4GoA9jhtxjavWvrlPg54frI6eTlJfkd7J2t7ZPepUZkT8JJsF29TsNh51bVFxhiRl1dkJ2uUOGcLbmayaJ5EuIemnxspGAT2yB6+W29dc4xWcka6Z2TUIrdnX98dqOnm4j/CgNHlviB2B+hOwzVftEHsXLQ3+9JRyl9/zJfKQxdX23doT/wCnUbuTmm4Zy9qNsXssLFJKyyKyosAmBIB+OI7Mn9h0moQLbOCV7Nyh4bbmMsVKt8SBN9bahoBIUBsgKOwxXJcnYcDnPgEtybd4J44ZIHZgZIhIp1KV+EkDO/ekXg7JZOnJXAJLOGRJZlleSZ5SUj0KNeMgICQBkE7eZNcbyIrBoa4SFAKAUAoBQCgFAKAUAoCBxezMigpgSxnVGT+UNsH5EEg/Wj4L9PaoSal+F7P5f9cnbh14JY1cAqT3U91YbFT8wdqELq/Lm45z8fVepD4vAVZbhAS8YIZR9uM7sMeZGMj5jHnXJZSyi7TzTTplw+Pg+3/ZY286uquhBVgCCPMHtRPKyZpRcW0zMczsPfbXJA/A3Pf6wVooTcjFq2klkp7LmyxmuBEk6NMcqCBgMR3UORhvoDU1ZDqaXJW6ptKTzgvLu6WJNb50jvpUtj6geVLLFBZZZptPO+ahDlmd5wsGvrDNsBIGaORVbIEiqwbTk9gw9ajYvNqai8Z7hRdF3vLgprLgM9zcTzG0FlG1q1uIyVy7EnDkJthew868rwzw27S0ShZPqbef0+ZvWtgroSS2XJ3m9nfUFqrsFEcSRzupbMoTfSFOw/pd962+zSb3Zqj4soxklnL24XHobTlVALq9A7Zh/wAOrrex5VHcl83cwGyiR1gad5JUiSNWCks+cbnby/6iqkslzeDhydx43PWja0a0eFlDRllPxjUD4dvOjEfQe0MIeHXAkLhSqjKFQ2SyhcFvCPFjc9u9dhycs/CR/ZvePJat1ZZZJUkZHMjRtggKcK8YCsuCCD33Oe1dnycq4NXUCwUAoBQCgFAKAUAoBQCgFAU8/BGLu8VxLDrwWVAhBYfaw6nBIwDiuNGyGr92MbIKXT6549NmuDx+4s//AIhP/wAkP/66JMm9XT/wR+sv/Ypk4XNayCM8QkSB8mNisWz5JZSWXbOcgDbY9qhhxfOxq9oqvXUqE5LlLq49dn9Sj5pt3a6gT91CdUFwC2mE4BMQxsAN8/Xw7edSik+ZYMl847Y0+Pll/q/0M7ZcGuDHa2chtFgtplkE6SAs4QsQBH9ljnc59awUeHVVa2Wq8zPV27dv2MdsrZV+Wq5fQ/QeL9KaFoeuED6Q5BXOnPiX4tsjbNepbONiwmc0cLtPZ1+XJ4+DI/MHMMdpBqUCRiyxwwoy6mZjpVQM7D5/KpSvrrhnPHJnnTdOxuaaz6or+Fc2SdV7e7tWhnVBIqRnqa0JwSpGOx75rPpfE6dVU7at0ng5LSTU1DPJLt+crVghDv48H4D4dTaF1/k5bb7jWj2ms0LwvUJPb1/Is+UG/Gr/AHPxw5z5HpDb+z89du5M2m4ZE9r91o4eR04XR5ERzNr0IDnDkx+IEMFwR2JquJdNlZ7D5T7tMpt44dLqTpEmSWXJDGUliy7Dbb0pJYEHk0ftDeYWbGFrdcuiye8KWQozBSMD1JA3HbPY70hyLM4HIETRwSRO9sWjmdSlshWOLAU6ADuSM5JP5VJnK+5pqiWCgFAKAUAoBQCgFAKAUAoBQCgOc8CuNLqrL6MAR+Y0JQnKDzF4Zj+PcHt/frYdCLSYbgkaF3w0OD28sn89SrhFvGDlus1EWmpv6lDFx7hLzCJY4SzMURjBhGYd1WQrpJ8u9dj5E59HcjPW65R63OWPmWvHbeyt4w81tD02IGdKAZOfiJGB2/PilqrrXBq0l+t1Lkla0ks8/HBGu+WLS9t0IgEOoK8bqoWSM9wQwyPu7VKNNU4cc8mXWanVxtdVk89L778HiLkk4lZ72d7iVBGZjp1LHnJVQBgZ8z3qmrQU0V+XSulPcjVrZRmpzWcHo8jodIaU6dMaOoRQHSF9aD5HPc+e9S9kXqa5eKqTbcOc9/vgvuU1/Gr4jzaE/wDp4/yFW3LDR5+neUyTzpzEtlDHI8LTLJKkZRBlvEGOQv2sae1VJF0ng6ct8zwXpl93YOkZQawdm1qG+oI7EGjQTyeee43bh9yscSzMUwEYZBGRnw5GSBkgZG4FdjyJ/hKz2VRMtiAbcW6az00xhtOFyzbnxFtXn2xXbOSFWenfc2NQLRQCgFAKAUAoBQCgFAKAUAoBQCgMnzTCHvLdDkBre6BI77mAVbTzky6nfCMTa8o3pSCylkthZ28iusiauq4QllGnsp33IrBT4PVVrJatN9T+O36fD1LZ6vqr6DacU4OlwEEhb8G2tMHscEbg7HYnvXp21Rs5K9JqZ6aTcfz+0VnFrtOGWSiJGk0lIokJ3ZnOFGr0zUZTjRXmXC/ycslLU2uXdldbc4XMcr291aotwIxKnSkGho84Ylm7aTWLR+J16yp2U8Lbc116BSsUJTUU+51s+cup7mfdpFS7YqrMy+Er3OO5Hnn0rStU3jY7Z4ZGOcT4/Zv88Gl5UH41fb58UP8Ahj/v99Tu5Mmn4Z154juejFJaxCaSKdJGiyoLqAwIDNsDuD9AR51XFl01nBy5GtLyNJBeLCGYq46SKoy4y4Ok+Iq22o96SEE1ye/aPAH4bcqzhAVG5DEbMp06V8R1Y04HfNI8nZ8EP2VBRY+FIUPUbUkUbx6WwMhkkJYP2PpgjFJ8nK+DY1EmKAUAoBQCgFAKAUAoBQCgFAKAUBlOaLgR3du7HAW3uiT6AGAmraeTPqHhLBlrDncO0LS2s0VvcOEhmYrhmbOnwg6hqwcE1XV4lRbdKiEveXKKp6ScI9cjRcwcVa3jV+mX1PpLb6UGCdT43A2xVuotdf4TVodF7VJrJXtDFxSyTqq8ayqrgA4ZSDkMrfUZBxU4JWV+8uTPqIez3uMXwQIOQ4D1PeZrmd5AFMjv4ggOdAwPhJ3I86qq0FVMOmpYXw2JV66asUppPHqti3h4BAFgX8KwgcvGWfJGRjGSPhA2Aq1adLHwJz8SnZKyTS9/Z7fp6E/lAfjfEP6yHH06S/8AvULuSOn4Z25+v5obYPA8iP1FBMduZjjfI6YI27b/AK6hBJvcssbSWDtyHxOS5sIJpjmRw2o6dOcOy/D5bAbVGXJKPBF574nDEkUd2MWk5ZJZcsOmQNUZ1LupLDZvIgV2JyXofPZw6NbO0SOITPJ0pHZmaZBgCVmfxHVjA+SjypM5X3NVUSwUAoBQCgFAKAUAoBQCgFAKAUAoDJc0wB7y3RhlWt7pWHyLQA1dT3Rl1HMWZbhvIzB4VmvZJbW2YNBAUAKsPh1SA5YLkgbCqKfDKabpXxj70uX9/I5PVysj0M191YrIpSRdSnBKnsfqPMfI1tkozWGV1znU24PBRc88Wkt4o1h0rJLIkKOw8KavtHywANh64qrUXez0ysSzhcHa4edb0tlLFx26t5Li2nngmaKJZlnZCqhSSCrqpPi22wd815mh8Tet03nJdDTx8/3N0dHXG6MJ5af5HpObboQWb9OHXcsAIst1GUn41/JULht84zWvz7Hjg2Lw/TLqj73z+/hv+RseUFxdX+2PHD9/4Ib/AOX3VfdyeVp+GQfbC+LJMxlx10yB1dhhiT+CIbyxvtv9KhAtteEXXIen3C30QNbppOmJiSVGo4yW3yR4t/WuS5JQ4LyWMMMMAwPcEZH5qiSPSqAMAYA8qA+0AoBQCgFAKAUAoBQCgFAKAUAoBQGN50vejcwyEEhLa6YgbnCmA9vWrqeWzLqW9ku5kLHmq8T3S4nW292u3VEVCxeMyAlCSdnG2/bFefpvGIanVT0yTTj9PT9WWT0iqgrMnI843fSfVJGshvJLczMgCosa6h4c9ydu9Wu6cY4PXjoqLLUlF4cf78/2NRwopxCxQ3UKkSL4kI2ODsw8wDjUPTNbqm5wTZ4+tqjRqZQhwmeLXlCzjjaJbZWRmDNqJJYr2yxOTj5mpeTDGMYKK9XbXPqi9z3DyrZhgwtotQ+E5bI+m+1Remr9DV/5bVP/AHfbLDkwfjfEf6yH/BSoXclWm4Z69pUIa2jDpdSRCZTJHbKS7qFbwnDAhc4JIPkB51CBbZwjz7MuLiezVQl0FiyqyXCaS4ycYOo6tIGknPcVySEHtg11RLBQCgFAKAUAoBQCgFAKAUAoBQCgFAKAyXMoB4hagjINtdZB7EarerqeTNqOEyj4fyRaRSLJFG2UJMaNIzJGT3KoTgVbGiuEuvG5nnfOyHTk0BsY2VlMMZVjqYFRgt6kevzrrhBFi1N3ZszHtEupI7dArNDCZUSaSPvHF5kY7eQz5ZqnVSshRJ0LMkvzFP8Aq3f6vcy9jxdYWuxb38rWSIjCZ8SFZSTmNGceLUMfTf615ehu1Nmm6tUumWdsHqwpp8+K6epEyHmW4VbB3uY3MzqlwqCNhpJIA0jx6/IlTgEVp8+x9OH3NctFR/qZrx2/Xjk33Jh/G+I/1kP+Cla7uTw9NwyN7XkBslDIChlXVI3U0xDDeNhEQ5H2fTxZPaoQ5LbOC45CXHD7YdEQjRsgDADc7gP4hq+Lxb+LeuS5JQ/CX9RJCgFAKAUAoBQCgFAKAUAoBQCgFAKAUBiedrsxXULqpcpaXbBR9oq0BA+u1XU7Nsz6jdJerMRwnmK6Q2U7XkVwt46xvbJGoMQkBOVYeLKYwdVeVpfE7b9XPTyg0o9+z4/yi+WnhVWprc7i7ujw6+brXKyxTyiKQbEqhGAcjcHft6VtSk65b5w+P1NsnX58IqKXUnv6c4/b5G8tSDCmvzRdWr5gZJrdUn0LJ4up6VbLGyyzkvTC4RIyhPbSME+vpU2o43KVbOt+4eordAwwiBl3BEY8P0OK55cecE1qrn7vWz5yZ/G+I/1sP+ClZ7uTRpuGa6qTSKAUAoBQCgFAKAUAoBQCgFAKAUAoBQCgFAZHmI//ABK0H/lrn+/b1fRyzNqeF8/3ItlytbRTGWK3iWVs5dV337/TPyq5dEd0jM+uXutluzOTgsNtvzUTglk642Z6WY/2jwSvbxjEjwCVTcpHnW0Q7geffGQPKqNYrJUy8l4ljb0J6ZpWLzODL2ccaNdzWsF2liURY0QSIXn33UHxKmCNR7bfdXlaCGrhpOnVbzz95PYocXqYyrSfzPQuuJiKyUCd4klj1yAYZ217qwOG0KNgSMEZJNaf9T4m+dOmj17rq78eu/2j9J5MP41xH+ti/wAFK2Xco+e0/DNdVJoFAKAUAoBQCgFAKAUAoBQCgFAKAUAoBQCgMbzTq/dC3KDL+6XegHtq12+Ktq5M+oXur5n5Zw26DG2EdxdvxVpwLqJmkwFYnqAqRoCgYwQfT7vJoeueulGxLyuz2z+/1NUlVGtSRfvwieLh91D7nJLJJcyGJM7Kp7SZzkjA2HrWzoysdPfk9FW1y1CmmsY4z3+f36Gx4NILeyjMzOojj8bT7MNPctvt/wBq207VrseLrtr5Lk+cN5itbgM0EyyafiIftn5Hyq3zI4zngy+VPOFF5LBZl77/ACywGfpvvTri8brcKqe/uvYj8m/xviP9bD/gpVF3Jo03DNdVJpFAKAUAoBQCgFAKAUAoBQCgFAKAUAoBQCgMlx//AOZ2v+y3P+Jb1ZW8MovWxSQ862bT9LqEFm0CXQRGWH2RKRgnb18qu86pS6U11ehnVNslunguG4xb6TJ14iitpL9QaQR5ZzjNd86GM5LPY73LpUG3/Yq+f+GSXVnpiVZGDxyGMttKqMCV1dtxVd0HZU1B8rZka5eXZ7645MjxDh893P7xHwsRhImi6c2jxufhYoO6p5fOvE8M8Lv0dMoWy6svPy/ye1ptRTZav9RRx3f6HOfhc1qti5tpQbfSp6vTdHLuCQF1E6ifgA+Vbo1yZunbSoSxauMbf3+9j9Z5X4W8XWmlAEtw4dkH2AFCqufMgDc+pNarJdTPn6odK3L2qy0UAoBQCgFAKAUAoBQCgFAKAUAoBQCgFAKAx3M0eriNsvraXQP3vb1bT+Iz6j8K+/UxQ5SvOhHYObY2UcoPV36hRW16dGMBvItntXnQ8Erjrnq1J5fb8ib8QcYJJb+pOblWRbG5tlUFpZ5JEAkA0q3wkkg7Z7geVapaeeNl3PUhrqFf5kZ493fvu+TV8GjaOCJHKF0RVbRsuVGNvlWyqtwgos8XV3QsulOvhnviV2kcZkkKqq9z652AA82JwABuSatW3JmfvH3l7g7yOt3dJpcD8BCe0Kn7TDzlYd/yfhHmTknNt7G2qvC3NTVZeKAUAoBQCgFAKAUAoBQCgFAKAUAoBQCgFAKAyPHh/wDFLX/Zbn/Et6tp5KNR+H7+JNffHpWlGN7njT6bV3JHHofLiVY0aSRgqKCWY9gBXGySRH5f4a9w63VwhVFObaFu42/hXXGznyX7I+ZOM9lmdkaqasbs1tUmkUAoBQCgFAKAUAoBQCgFAKAUAoBQCgFAKAUAoCo5i4L7wilHMU8ZLQyDfSfMEfaRuzL5/IgESjLDITgpIoDf3YADcOnaQbNoaLQSPNWaQZHpkA1p8yJj8qzPB0E94fh4e/8AvTRD+xjR2xCpmd+HcGmnlEt4ipHGQYoA2rL/AMo7DY4+yo2Hc5OMVTszsi+unDzI1dUmgUAoBQCgFAKAUAoBQCgFAKAUAoBQCgFAKAUAoBQCgFAKAUAoBQCgFAK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eg;base64,/9j/4AAQSkZJRgABAQAAAQABAAD/2wCEAAkGBxQTEhUUExIUFRMXGRsbFxgYFx4gIBwdGyAfHx8fIxkdICkgIiEmIB0eITEiJSksLy4uHB8zODMsNygtLisBCgoKDg0OGxAQGy8kICQvLCw3Ly8sLywsNCwsLC8sLCwsLDQsLCwsNCwsLCwsNCwsLCwsLCwsLCwsLCwsLCwsLP/AABEIAPMA0AMBEQACEQEDEQH/xAAbAAEAAwEBAQEAAAAAAAAAAAAABAUGAwIBB//EAE8QAAIBAwIEAwUCBwwIBAcAAAECAwAEERIhBQYTMSJBUQcUMmFxQoEjJFKRk9HSFRYzNFNicnOxsrPBQ2N0goOSofFVZKPhJTWUosPT8P/EABoBAQADAQEBAAAAAAAAAAAAAAACAwQBBQb/xAA4EQACAgEDAgMGBAUEAgMAAAAAAQIDEQQhMRJBBRNRFCJhcZHwMqGx0VKBksHxI0JT4RXSM2Jy/9oADAMBAAIRAxEAPwD9xoBQCgFAKAUAoBQCgFAKAUAoBQCgFAKAUAoBQCgFAKAUAoBQCgFAYP2xX08VnGYmeOJpkW5kjzqSI/ERjcfX9dSiQmV9zx2Cyito+GTRulzcLG88krSrESB3y+zEdhkDvUueSG0fwlZb+0q9mNnHHHbrJNJcxtIyOUbo4w6AMDg5OdzuK5hEssjR+1q8eCz0W8QmnE2XPwFoyQFGp1AzgZy22dqJISbXBccW9otzFdWkBjtkFxHCzlmJ6DOd9TISpBAOntmu9KOdTa5Kr998sT38cY8U3ERbrI8jlIgwwW7jHbYAjf6URyed0jvYe0O5C21tBbwBzcy2uti/TPS04dd9W+rJyT2+dHu8nY5Swja8g8zve2bTyoqujyIwjJIPT8xnfeotb4Jp7ZPzOfne5urvhdwxWOFpZ8QxM2oiMgYkXOCSBtt5mpY9COe7Nt7O+ebjiD5e2VIGR2V1PwlH06Dk5bI31ADHbFccfdyFP3ulmV56uL6XjE8FpJdF1tkaKOGYIquSo1MGOkr4jnz3FFwcktyZBc3N1xOSyvr6W2FvBEVEDiLrPpUs+ojcZJ2Hp8jXfkMerP0PmjjS2Vo0xYeHSq6snUzEKB4QSc58h+bvUUsvclJuMdis9nfNr8QimMsIilglaJwpyCR5jO4+m9cawdi8rJj+D88XEI0JGbiSfiFzCnWmOFCkFQDpOFGe2NsVPCZWm0SeB+1aaV7YTWaJHcSSRBklJPUjx9kqPCdQH56jhE+pn3gXtWllNq0toixXXVVCkpZg0XfUpUYU+ufnXVHIcscnxPaxMLSO6lsNCTuscJEmrU2TqJCrqCjGwxljnbzrmEc6mTZvaXIiWbSWTQi4laORpS6rGVIA3MerxZyMgeeexx3pHWz0PaivWx7ufdve/dOpr8fU/K6ePg+/PyoorgObW/Y9WPtJd4bi4azEdvCzRiRph45A4UKFCluxz2PoM06VnBzreM4LzkPm4cRjlYwmGSGUxSITnceYOAfuIB2rklgnGWVuaeokhQCgFAfHUEEEAg9waAijhcGgp0ItDHLLoXST6lcYNd6mR6Y+h7WxiGjESDRsnhHhz+Ttt91OpjpXocJeC27II2toWjByEMalQT3IXGM/OmWOleh9l4PbsCGt4WDacgxqc6fhzkb48vSnU/UdEfQPwa3Kupt4SshzIDGuHPqwx4j8zTLO9KEfBrdRGFt4QIt4gI18BPmu3h+6mWOlHezso4lKxRpGpJYhFCjJ7nA8z60byEkuCBDyzZrIJVtLdZQxcOIkDBj3bVjOT60yx0o62HAbaGRpYbaGOR86nSNVY5OTkgZ3O9MsdKO68OiEpnESCZl0mTSNRUb6S3fHy+VMjCzkjcX5ftbrBuLaGYr8JdASPoSM4+VMjCO9/wALhni6M0SSRHHgZQV8Pbb5YpkYPHCeDW9sGW3gjhVjlhGoUE9s4FMhLBxj5ctVKsLaIMsjSqQo2kb4nHzOO/yrvUznQjieU7MKgW2hUxl2iIQeB37sPmcD8wp1MdKKPkP2dQWMKCVI5rldY6uk9nJ2AJONjjP1pn0HTnkv5eVrRrYWjW8Ztl+GPGwOScjzByTv8zXMsdKOEnJlkyxK1urLEcopLEAk5yQTg7775rvUznQjoOUrPr+8e7J1dWvO+Nf5ejOnX/OxmnUzvQj5JyjZtbtbG3XoM/UKZPx5zqznIOfSudTHSsYJHAuX7ezDi2iEYkbU4BJy3bO5NG8nVFItK4dFAKAUAoBQCgONzdxx/wAJIif0mA/truMnG0uSun5os1ODdQ6vQOCfzDJrvS/Qj5kPUl8O4pFOG6UivpOGA7g99wdxtvXGmuTsZqXBMrhIUAoBQCgFAKAUAoCk5l4vJD0o4UVppiwUucKoUZZiBucZ2UYz6jvU64dTKbbehFA3BtfjluLl5D8RE8iDPyjRgqj5AfnrYoJbGFzk98gcvx9+rd4/2uf9unShmXqdIHntCWiaS4h+3DJIWcfzo5HJOf5jHB8ivnXOpPdFtd7js+DUcH4tFcx9SFsjsQQQynzVlO6sPQ1laa5NsZKSyidXCQoBQCgFAKAUBT8Q5kgiYoGMswH8FF4m88Z3wucHBYgVKMGyudsY8lTNf3c3mtrH6Lh5CP6RGlcj0Bx61ojSu5lnqZNbbFPxL3W3eESW7yyTMFErDqEFjjdmJI+g2pKxQko4NGn0M9RVK1P8Ky+SPxnis4uVtLKCFpul1naQlVVSdIHhG5NY/EvFatDFSs7vBRp9I7lngqDzfC0ZuQ6W1/C3TeMyDJ0uAyEdnTc4ONu4wavWpqsrUs8rJZXpL1N9Kykfpw5pssZ98t8Hseqv66zebBdz0HprlzF/Q9LzJZntd25/4qfrrvmw9Tns9v8AC/oTLLiEU2elLHJjvoYNjP0NSTTK5QlHlYJNdIigFAKAUAoDJc3SgXlkDjGm4OT5YVP11dTyZdUtkZWPnxSVf3Wb3Nn6a3O2kvnTnGchM5Gr1qEfEdO7/Z+r3ucFb0lih1ml4pxAQQySlWcRqWIXGcDv3IFabLOmLbQ0un8+zoTx8zvZzdSNJACA6q2D3GoA71OM+pJldtTrm4vsRLqwOvrQv0bgbawMhx+S69mX/qPIikoKRGFjg9i24LzKJH6E6dC58lJysoHdo2+0PUHDDzHYnHODib67VNGgqBaKAUBVcdvZU6aW6xGaRiF6rEKAoyTgZZjgdh+cVKK7shJtYSOHL93dM8iXBtn0HGuAsMNsSjRtkqcEEHJ2PlSSQi33KnmOVpL0wvKy26W4lZQ+gEl2BLOPFgBe2QO+c1ZX0pNyK7VOclCHLIsHGLSO2adCEtk216NKn+j+UPn51Ou5TTx2K79JOiSUuWeeBcz290WWJm1rglGQq2D2OlsHB9alC+E1mLRTKiyPKZI41wlbjpajIOjKsg0gbkZ2Py38vSozgpyTUlsadNqZ6eM4qL95Y4InMHK8d0yS6riKdF0dSFirFT3GfSo3UU3e7ak1z6meudtazBP6EHi/A4bXh0kcaPgaTkjJJZ1ySx3JJ86m4w6cRxhE4Tu6t3L+x+km1Q90X/lFZMI39cvU+e5x/wAmn/KKYQ65epB4fbItzOVVVykWcADONfp9aJ74LrMuqDb7v+xa10zigFAKAUAoDH83xhr6yUjIMd1kfdHV1L94zanhGUTkeRQIDeObBZBIsBQZ2bUF6nfQDviqIeE6Zan2nHvepGWtscOg191ZpKjI+dLqyPg74YYOPnW62PXBxKKJ+XYprsUvNPFvcLImJQWXRHHrPhXUQoLfIVCx+XW5ehYm7rd+WVCcdu7Sd4bno3ebdp1MQ0EaDuCCSNPofPFeR4b4x7bXKai1h43+/wDBtfh8OuMc8nTjHNFs9rbGaIl7koVjUnMeogBxIN1wTswwfSvQeqTS2JR8Ml1vd9OcZxn0+PxNpyfezFriCZ+r0GQRyHGpldc+LGxIORnAyMV2yKT2KKZuS3NLVZcKAwHtfvVhht3VpkuVkYwPFpJXCMXJDkKV0ZGPM4qcCuzgvuSOGRw25ZJzcNOxmlmbGXdwN8LsoAAAUdsVyRKPBR812Cz3s8LEgSWSKSO4zJJvU4Q64uJB3+RbGzGcZ/PYzs3IZS0eKO4DSGSOVAVPTDRDYaPINvnHrT2XqrlBvnYs1XiMbbIzS+9v2Otty5Ld3XvXEIrcaIumkUZLZOcly23zwPLPyrD4Z4NDRVuGW03nchPxOSalVsyTzFwa0tVSQWEcmtlQAMQ5LH4VHn+V5edaLoQi8dP5no6W/UahOTnwvRGc5o4FC97HYxMtlF0ml6gyCzAlQi5YD5n6Vi8Vv9ip8yuvqy1/kq0usvtTTnhfDYrLRoWsJVe3keSOTpidFkKSBXUa9WrGT2rTCUJVxm4NNrPyL/O1UsrzI49Gtz9TSG0AIFleAf0JPp+VUOmD7MslqdR3mvy/Y5ck8fjWCROjd4WaUDVE7bazgavkMDHl2qxSWNkNXTKy7OUnhP07b4+fYm2PMqG7nHSuPgiI/Avn7ecjG3/eiks5Iy0s3TB9UeX39SwPNMX8ndf/AE0v7NPMXozN7PL1X1EXNER/0Vyv9KCQf5U8xfH6Baab9Pqj3++WH0m/QSfs081ej+hP2Kz1X9S/c+jmWD/W/oZP2a55q9H9DvsNvqv6l+58PM0H+t/Qyfs081ej+g9ht+H9S/c8vzVbjuZf0Mn7NSViZKPh18uMf1R/cyfNHNFubyzfMulEuM/gZM7hPLTk9jU429L2M+q8Ouil1Y+qf6NmcXnG8MQ4gY4P3PMmjQNXWC69Gr0zq+zWZeNVe2+yNPP5cZ/QxS0D8vqzubviFwY42ddACKWLSHCADvk4r1LrOiHUijS1K25QeceqIdoPfLVDPAEEyDXG2+x9c/cfWu1S64ZkhqqvJucYPgh8J5OtbZZFhi0iRSrnUSxUjBXUxJAxXfJh0uK7kPaLeuM2+BJyXaNHHG0WVi0hG21gJ2GrHY+e29VPTQaS9DbDxS+D7dP8PZbY+Ze8pIBdX2BjJg/uY/yqN3JVpnlM1VUmkUBmueOAm7jjxBb3BjbV059QDAjGzr8J88kMD2+dSi13IyT7HPkjgstsHBgtrWJjkQQFn8WwLtIwG+ABpA8u5o2uxyKedyLxZscTfbJ90TA9fwkmO9W0tpNoovScopvkqn5shS3kndHVY36YGzF2BxhQv87au135TlLZInq9CtPYqoyUm0euA8zrcSNA8EtvOF19OVcFkOPECNiMnH1rmm1dWp96qSaMttE6liSJ3EuERTyRyuH1xfwZV2XGe+wOM1bOiMnll2n11tEWoY39T5xXglvcrpnhSUA5Gobj6HvVrisYZjjJrghc0Wkcdg6RoqIvTCqowANa9hUZbRaJxSlNNn6NWA9QquXR4JP66b++ajB5Rq1f41/+Y/oj7ZEe9XHbOiHP08eP86J7lc4pVRfz/sWlSKRQCgFAKAUBkObf49YjOPBc/wBkdXU4cjNqW0tngz68h2gkDgSYD9Tp9Q9PX+V0+2c1b7PV5nmdKyZvPscejOxoOI2EdxH0pkDx5B0knGR2Ox71KdUZ8k6NROmXVAoudp5Lbh7+65TTpGoZYohYBmGckkCoTThBqHODqs863qs7mW4bxNoJ3WwvmvIRbPNIZ2LiN13HiGN238HcV4vhur1llc5aiHS09vv+/c9CWnodkI+pa3HOU6w2MzLGiTqpmkKMyoWIAAAYEZ333xXpu+aSwW1+HVS65POEk1/Ps/rz9Tb8p/xq9/4H9w1Zfyjz9NwzU1QaRQFJzrcSR2U7RTLA4UYlbsmWALb7bAmux3ZGTwiB7O7e8SCQXzu8hlOgs6sdGlR3QAYLaiPPBFdlychnG5F4uueJSZJANmgyO+8kg2+dXUrKaKbp+XOM/QrOM8txy2i28WYtBRo3xkq6HIYjzyck+uak9LCUHW+GUz1s5Wu1rd8nDg/BJxctdXdwssoj6aBE0qqkgnbO5JArL4b4XToYONa5frkanVu7bsifzDxZrboMACjyIkhYHChjjOoHY9sbVfqLZQksG3w7RV6iEnJ8IouZuIStfRWYu/c42jaQzYXLlTgIpY4G3iP0rF4vr7dJQrKodT+9+/2zLotPGxvrKmLmWWbh8ySq8xSYRrPHH4JQsi4bY4Ge22RWmrUSsqUpRabRpWhj1dSsisPh8n6uOYf/ACt2P+D/AO9V5N/se2fMj9Ss4BzBiN8211/DS9oie7n0/sqFbyjXqdDJzXvw4X+74Cy5iX3u4/AXPww/6Fv5/ceXeuqW/BXZpJeTDdf7u6x9/wDRa/viT+Ruf0D/AKq55nwf0M/scv4o/wBSPv74k/kbn9A/6qeZ8H9DvsU/4o/1Ifvij/krn9A/6qeZ8GPYp/xR/qX7j98cf8nc/oJP2aeZ8Gd9hn/FH+pfuBzFF+RcfoJP2aeYvRkXorF3j/Uv3Po5ji/Jn/QSfs08xej+hz2Sfqv6kY3mnmWE3lo+LhVRLgHNtKDkiPGFKZI2OSO23rVld0YvO5nv0Vko7NfUzp5yvPd/3QKwe49TR0/F1QmrQXz2zkfDjtWX/wAzX7d7Jh5xn8s/p+xnegflZzubPjF26QSPH8aqSo23P+8QK9K6bjDMX3K/D6Y33qua2PXA7rr20UjlWLorNpBCknvgHyzVtUm4psr1dSqulBPKR1i4bCoZUhjRWzqVFChtXfIXGc1LoXS442ZSpyU1NPdHI8vWrGPNtEemAEBHwhfh2+R33qp0Qwvga46673t/xc7feCbyp/Gr36w/3DUL+UNNwzU1QaRQGO9qvE4YuHyxyqHMy6UQh8McjuY/FgfFsRnFSiiE5Y2IXsa0izlVVUBJ2XUjSlX8CHUBKdSjfGO3hz512fJyt5R05luulfTykA9OyVsE4B0ySHGfLPapQn0xbHk+ddCHqyl/fwRaTTmI/g2CCPcMXbTpBBGVyWx9Bmld+YuU+x3WaLybI1weU19HkWnNcsEyw8Sjht+qheKQS5TbGVJIGGGR9ay6HxfT6xSdefd2KZ6GcMJb5LSTi9i+lmubVsYK6nU9jtjPzrZK2mW8i2vRa6tZgmkyPxW64bcACeeykUbqHdD94yan59LWGypeHatPKiyFx/iNoLIwwz2oGY9Co67ASJ2A8hXJ3VOOExDRalSTlHub+55ms0Qu13AEAyT1FO33Gsikn3N601zWel49cbFJyTzXaSwsVuIlzNKdLuFbDOSDpJzuCDXItGnV0ylYuhZ2jwvRLJPseM25urj8PD8MX+kXf4+2+9d6o+osot8iv3X/ALuz+BbLxWA9p4v0i/rp1x9TL5Fv8L+jJMMyuMqwYeoII/OK6nkrcXF4aPddOCgFAKAyHNYzf2I/1dz/APiq6j8Rm1PCKVeQrPq9TptjXr6etunr/K6edOas8mvr8zpWfUz+bZ09GdjRSwK2zKGHoQD/ANDVkoxksNHITlXLqg8Mz/Pd1LDYytBlXAUBlGSilgGZVHouTULMxg+hcLglW1KzNj5MXZ3pjmZOHX81xH7s8kzSHqaHQZUgsMBm3BX9VeJ4ZqNdbCb1MenD2+X33PWVOn86Cwt3x6ky454uESzBBCtDHLM4ALya2xojDbE7b7Z38q2u+xrk21+HUyc7HHC3eOyeNkvk/wCx+i8pHN1enffoHfy8BrTdyjw9NwzVVSaQDQGY9pdy0fDLl0YowVcMDgjLqD4vLYkZ8qlF4ZCayiJ7K5dVmx1Bvwrbi5Fx5L/pABj+j5ffUrHlkaVhfaPnGIVfiMiOAyNZoGDdiDJJtU6opp5IW2SrnGUXho433Ltu8UkHTUxS46gyckjYHUd8jAx6Yq2NcVFrBXqNXdbNScskHg/KUdvL1XkmuJAulXnbVoXbwqMYH171Tp9FRTFqEUs/AjZq7XLOcY9DhzlevCYRBAdBli1ydIMCrNhlHpt3OKo1CxJJI9vw/plU5zsbfpl/Ur+PyvLfGzinitESHq62ijYyEkjSNYwAvnjesPi+ulo64yVXVl42/wAGPSOc8rzH9WVNlzEs3Dl6lqTIJUVnit/A+mZd1bYbgfn2r0OtSWXXyThp7pbq1YTxhywz9MnvbaVSj2E5VgQwa1O4PlnFUuUV2NXl2weFYv6iLwhbK1Tpw2M6qSSc2zsSfmSCa6sehc6r7ff8yP8AUl+WxN4LbRSz3D+66FPTCmSHTkgEnAYfPeuxivQr1Fk401x68v3uH8S4/cmD+Qh/Rr+qpYRk8+3+J/VkHoC1l1IoS3kOHA2CP2VgOwDfCfnpPrXHiJcpedDEn70ePiu/05+Rd1IyCgFAKAxvOU4S9s3PZYbon7hEaup/EZtSvdTMdb84XmiG7lggFjPIqKFZjKuskKx+ydxuB61go8Yps1j0u/UvhsTs0bVfVk1fMt3MsBNuhaXBAIx4Rg5bB7n0Fena5RWx3w2OmsvS1Dwv7jleV5bOBpw4kMa69YGc+ZI+dKG+hN8lGsjFXNR2RPt7ONNkjRc9wqgZz5nFXPjBnTw8nboqSPADj4fCNvpttVbhH0LlfZuup7/E58rH8avfrD/cNU3cot03DOftLZRZ/hJujCZYxOQW1NFq8aLoBbUw22+faq4l03wfOQOGRxJI9rKXsZir26l3YocYcZfcZYdsnfNJCPO3BO571fufc6HjRtHxSFQoGRndgVBxkAkYBxSPJ2f4Sl9kMrtZFnaA5k2WEoQulEUhigC6iQWPpqG9Ss5IU8HzmRpBezmEKZRYqUD/AA6hJJjNIuSg3E70wlbFT4M3e8XvZOH3soQq6HTAwUBmAA6hwNjg5wR/lSmc5Redy7xLS003RUePmVfKFzH79AthcTzwtCzXfUZmCttoPiGzE52HpXn+EWa6crPao432+RTrI1KK6OT9OCk/OvbbR56z2K7i3ALa6A94gSXSfDqHb7/8q5JJ8nYtrgicwQIlsqIqoiy24VVGAB1Y+wrsvwsivxrPqb+sB6ooBQCgOV1brIjI6hkYEMD2IPcUJRk4tSXKK/g07gtBKSZI+zH7cZ+Fvr9k/MHyIqMX2LbYppWR4f69y1qRQKAUBlOZx+PWfY/grnb74fKrqXvgy6lcMzlnyLaxyiREfCvrWNpGMaP+UsZ2B7kelWez1Rl1vkoeotkulcGqVflVzfqVqL7Ga9o/EZobNmiZk8SBpAMmNCwDMB8h51RdJquThyi6qKlYlPgyVpKWkubW0vJ7u2NoX169TJNvgB1wfEBnTXj+G3avUaeT1Melp/l9/U9WMaYaiC9dvyLOHhU0sfDY/wAZSURo9xJqcBUjGSpGca2O2+9bFDrUcfE1wtVKtlPGyXpnZfubvlQfjV79Yf8ADrTdyeLp+GcvacB7lnVGjLIhR3uOjobcBhKAcNuRjzBNVxLrODv7N7hZOHW7KMAh8+Mvkh2BbWd2yQTn50lyIcHzn7ghu4BGb33WLP4TKoQ+4Kgl+2CAdqRZ2SyTeU+DNawdN5+uSxbX00TYgbaUAHlnPfeknkRWEc+NcAaSXrwzdObp9MhlDIyhtWCuxzkncHz7GuwljZkLISe8XhoqJbueD+NW5VQP4WHxx4+YA1r964+daIzjjYxyrsTzLck2VxHIhaFkZW80xgn7qt+JV8Cn5mt5urbNAHfSQHj7KQzDLFwRgqB557n1rFqE5STSPa8MlTVXPra3WCn5kvma/FrJePZW4hMisukGR9WCNbAgaR5edYfF9XqdNXF6eHUzLo6IWJ9RWWvH7qawi1wvKPeoVWZSiiUJOmCFJ1DUBjtjz2FblbZKtNx3aLoaWhZfmpPPGM/zyfp68buScHhs4+fVh/bqrL9DYtPS3/8AKvo/2Oh4xcf+HzfpIv26ZJ+yUf8APH6S/Y8jjdx/4dP/AM8X7dMj2Wj/AJo/SX7HteNTedhcD/ei/wApK51P0KvZ4f8AJH8/2JvCuIiYN4GjdG0uj41KfLsSMEbgg12LyVW1OvHdPujnxq2YhZYhmaLLKPyx9pCfRh+YgGjXcVS36XwyXZXSyxrIhyrDI/UR6jtXU8rJCcXF9LO9dIigMfzhLou7V8E6Ybk7d9jDV+n5Zj1myTMPBzTe9GC+drZrWaVU6Cg61V20g687uO5GPX7vLq8ZjPWy0nS9u/Y0T0SVXV3NjzXE0ts8aiQsxXGgKTlTkAhiBgkb16eog3DGMnfDLoQ1ClPZHbgKv7tEs0aJIIwHRfhB8x6VZTFqtZM2qnCd0nEkxwRxKdCpGgyTjCgepPlU3JRWWUqDm8RWWdIrlDjxphvh8Q8X033+6ouyPqWRps3917Hjlb+NXv1h/uGqruUW6bhkf2pavcGxNHCmtepI+nZN/hDAjUW0gfU4qEOS23gn8gs54fbGR0dinxIQQRk6d1AGdOAcDvmuS5O1/hIftD5TfiEUaI0QKMxxKhZSGUrnAI8S5yp9aReDsk3wWvK3Bfc4BAJGkjQnpau6pgYTOdwDnHyIHlXG8iKa5LeuEhQFNxHli3lbWFMUv8pCdDH642YfJgRU42SRXKqMisk4Xex4CtDcr5FyY3HbvpVlY99wF+lXK5dzNLTS7MgcUsppMLNwv3hAfy4WAPriRlP5q67IS5RGNNqeSy5a4G+oXFygR1yIINiIVIxk48JkIzkjYA4HmTVZZnZcF9NPTvLk1NVGgUAoBQFRxVDE63K5IUaZlHnGftY8yh3+haoyeNzTS1OLqffdP4+n8/1wWyMCAQQQdwR51IzFQF93n/1M7fckuP7Hx/zfWo/hZpyrKv8A7R/Nf9foXFSMwoDK8zJm+tB/qrjf74avoeHkyapZxEpLXkiyin94WJeoG1DdtIY/aCHwg/MCrFGtyyluU+ZYo46tjRyHGSdh5k9sf5VPKSyRw5PCRlvaDPKLFnt2cZKani3YRlsOVxvnHmKrulLy307ssrgo2pT2MlwqKOeW5gsGluLF7U6hLrKi4z4cNJggnufn9K8fwta2dElqliWXjGOP5fzPSc6aroPbGd/kerjlW9Js9MAxFBEhGtcakbUdeWyAPVB+etEtPZng9PTa3SwU05Jc7b77fL6H6fyr/Gr3IxvD/crZd2PA0/DPXPqnoRsII52jmRwJZRHGhAbxux8hntvuRUIFtnCPPs8SZbTTNBFDiSQxrFJrUozFsg/Mk4+WO3ak+RXwUntnEwtY3iuVtwrnUxmaLcrhcFN2IOTppAWdif7J7eRLHxyI6vIzRaJTKoQhdtbb/EGOD2zSfIr4NnUCwUAoBQCgFAKAUAoBQHwjOxoCq4Wei5tjnSBqhJ/I80z6qf8A7SPSorbY0WRc4eb/ACfz9f5/qT721WVGRxlWH/Yj5g7j6V1rPJTGTi8oi8HumIaKT+FiOG/nD7L/AEYf9QR5URbdWo4nHh/bX8ixrpQZDm1yLy10jL9G50+mcw4zV9C3bMer7H5TZcRP4uyXV03FWnVZ4GL6dJbxqY/hCKMEH/8Ah5FF+ufiEoyivL7P7+0a7KqfI25P0vmzhklzFGqNgLKrSJkrrUA4GoA9jhtxjavWvrlPg54frI6eTlJfkd7J2t7ZPepUZkT8JJsF29TsNh51bVFxhiRl1dkJ2uUOGcLbmayaJ5EuIemnxspGAT2yB6+W29dc4xWcka6Z2TUIrdnX98dqOnm4j/CgNHlviB2B+hOwzVftEHsXLQ3+9JRyl9/zJfKQxdX23doT/wCnUbuTmm4Zy9qNsXssLFJKyyKyosAmBIB+OI7Mn9h0moQLbOCV7Nyh4bbmMsVKt8SBN9bahoBIUBsgKOwxXJcnYcDnPgEtybd4J44ZIHZgZIhIp1KV+EkDO/ekXg7JZOnJXAJLOGRJZlleSZ5SUj0KNeMgICQBkE7eZNcbyIrBoa4SFAKAUAoBQCgFAKAUAoCBxezMigpgSxnVGT+UNsH5EEg/Wj4L9PaoSal+F7P5f9cnbh14JY1cAqT3U91YbFT8wdqELq/Lm45z8fVepD4vAVZbhAS8YIZR9uM7sMeZGMj5jHnXJZSyi7TzTTplw+Pg+3/ZY286uquhBVgCCPMHtRPKyZpRcW0zMczsPfbXJA/A3Pf6wVooTcjFq2klkp7LmyxmuBEk6NMcqCBgMR3UORhvoDU1ZDqaXJW6ptKTzgvLu6WJNb50jvpUtj6geVLLFBZZZptPO+ahDlmd5wsGvrDNsBIGaORVbIEiqwbTk9gw9ajYvNqai8Z7hRdF3vLgprLgM9zcTzG0FlG1q1uIyVy7EnDkJthew868rwzw27S0ShZPqbef0+ZvWtgroSS2XJ3m9nfUFqrsFEcSRzupbMoTfSFOw/pd962+zSb3Zqj4soxklnL24XHobTlVALq9A7Zh/wAOrrex5VHcl83cwGyiR1gad5JUiSNWCks+cbnby/6iqkslzeDhydx43PWja0a0eFlDRllPxjUD4dvOjEfQe0MIeHXAkLhSqjKFQ2SyhcFvCPFjc9u9dhycs/CR/ZvePJat1ZZZJUkZHMjRtggKcK8YCsuCCD33Oe1dnycq4NXUCwUAoBQCgFAKAUAoBQCgFAU8/BGLu8VxLDrwWVAhBYfaw6nBIwDiuNGyGr92MbIKXT6549NmuDx+4s//AIhP/wAkP/66JMm9XT/wR+sv/Ypk4XNayCM8QkSB8mNisWz5JZSWXbOcgDbY9qhhxfOxq9oqvXUqE5LlLq49dn9Sj5pt3a6gT91CdUFwC2mE4BMQxsAN8/Xw7edSik+ZYMl847Y0+Pll/q/0M7ZcGuDHa2chtFgtplkE6SAs4QsQBH9ljnc59awUeHVVa2Wq8zPV27dv2MdsrZV+Wq5fQ/QeL9KaFoeuED6Q5BXOnPiX4tsjbNepbONiwmc0cLtPZ1+XJ4+DI/MHMMdpBqUCRiyxwwoy6mZjpVQM7D5/KpSvrrhnPHJnnTdOxuaaz6or+Fc2SdV7e7tWhnVBIqRnqa0JwSpGOx75rPpfE6dVU7at0ng5LSTU1DPJLt+crVghDv48H4D4dTaF1/k5bb7jWj2ms0LwvUJPb1/Is+UG/Gr/AHPxw5z5HpDb+z89du5M2m4ZE9r91o4eR04XR5ERzNr0IDnDkx+IEMFwR2JquJdNlZ7D5T7tMpt44dLqTpEmSWXJDGUliy7Dbb0pJYEHk0ftDeYWbGFrdcuiye8KWQozBSMD1JA3HbPY70hyLM4HIETRwSRO9sWjmdSlshWOLAU6ADuSM5JP5VJnK+5pqiWCgFAKAUAoBQCgFAKAUAoBQCgOc8CuNLqrL6MAR+Y0JQnKDzF4Zj+PcHt/frYdCLSYbgkaF3w0OD28sn89SrhFvGDlus1EWmpv6lDFx7hLzCJY4SzMURjBhGYd1WQrpJ8u9dj5E59HcjPW65R63OWPmWvHbeyt4w81tD02IGdKAZOfiJGB2/PilqrrXBq0l+t1Lkla0ks8/HBGu+WLS9t0IgEOoK8bqoWSM9wQwyPu7VKNNU4cc8mXWanVxtdVk89L778HiLkk4lZ72d7iVBGZjp1LHnJVQBgZ8z3qmrQU0V+XSulPcjVrZRmpzWcHo8jodIaU6dMaOoRQHSF9aD5HPc+e9S9kXqa5eKqTbcOc9/vgvuU1/Gr4jzaE/wDp4/yFW3LDR5+neUyTzpzEtlDHI8LTLJKkZRBlvEGOQv2sae1VJF0ng6ct8zwXpl93YOkZQawdm1qG+oI7EGjQTyeee43bh9yscSzMUwEYZBGRnw5GSBkgZG4FdjyJ/hKz2VRMtiAbcW6az00xhtOFyzbnxFtXn2xXbOSFWenfc2NQLRQCgFAKAUAoBQCgFAKAUAoBQCgMnzTCHvLdDkBre6BI77mAVbTzky6nfCMTa8o3pSCylkthZ28iusiauq4QllGnsp33IrBT4PVVrJatN9T+O36fD1LZ6vqr6DacU4OlwEEhb8G2tMHscEbg7HYnvXp21Rs5K9JqZ6aTcfz+0VnFrtOGWSiJGk0lIokJ3ZnOFGr0zUZTjRXmXC/ycslLU2uXdldbc4XMcr291aotwIxKnSkGho84Ylm7aTWLR+J16yp2U8Lbc116BSsUJTUU+51s+cup7mfdpFS7YqrMy+Er3OO5Hnn0rStU3jY7Z4ZGOcT4/Zv88Gl5UH41fb58UP8Ahj/v99Tu5Mmn4Z154juejFJaxCaSKdJGiyoLqAwIDNsDuD9AR51XFl01nBy5GtLyNJBeLCGYq46SKoy4y4Ok+Iq22o96SEE1ye/aPAH4bcqzhAVG5DEbMp06V8R1Y04HfNI8nZ8EP2VBRY+FIUPUbUkUbx6WwMhkkJYP2PpgjFJ8nK+DY1EmKAUAoBQCgFAKAUAoBQCgFAKAUBlOaLgR3du7HAW3uiT6AGAmraeTPqHhLBlrDncO0LS2s0VvcOEhmYrhmbOnwg6hqwcE1XV4lRbdKiEveXKKp6ScI9cjRcwcVa3jV+mX1PpLb6UGCdT43A2xVuotdf4TVodF7VJrJXtDFxSyTqq8ayqrgA4ZSDkMrfUZBxU4JWV+8uTPqIez3uMXwQIOQ4D1PeZrmd5AFMjv4ggOdAwPhJ3I86qq0FVMOmpYXw2JV66asUppPHqti3h4BAFgX8KwgcvGWfJGRjGSPhA2Aq1adLHwJz8SnZKyTS9/Z7fp6E/lAfjfEP6yHH06S/8AvULuSOn4Z25+v5obYPA8iP1FBMduZjjfI6YI27b/AK6hBJvcssbSWDtyHxOS5sIJpjmRw2o6dOcOy/D5bAbVGXJKPBF574nDEkUd2MWk5ZJZcsOmQNUZ1LupLDZvIgV2JyXofPZw6NbO0SOITPJ0pHZmaZBgCVmfxHVjA+SjypM5X3NVUSwUAoBQCgFAKAUAoBQCgFAKAUAoDJc0wB7y3RhlWt7pWHyLQA1dT3Rl1HMWZbhvIzB4VmvZJbW2YNBAUAKsPh1SA5YLkgbCqKfDKabpXxj70uX9/I5PVysj0M191YrIpSRdSnBKnsfqPMfI1tkozWGV1znU24PBRc88Wkt4o1h0rJLIkKOw8KavtHywANh64qrUXez0ysSzhcHa4edb0tlLFx26t5Li2nngmaKJZlnZCqhSSCrqpPi22wd815mh8Tet03nJdDTx8/3N0dHXG6MJ5af5HpObboQWb9OHXcsAIst1GUn41/JULht84zWvz7Hjg2Lw/TLqj73z+/hv+RseUFxdX+2PHD9/4Ib/AOX3VfdyeVp+GQfbC+LJMxlx10yB1dhhiT+CIbyxvtv9KhAtteEXXIen3C30QNbppOmJiSVGo4yW3yR4t/WuS5JQ4LyWMMMMAwPcEZH5qiSPSqAMAYA8qA+0AoBQCgFAKAUAoBQCgFAKAUAoBQGN50vejcwyEEhLa6YgbnCmA9vWrqeWzLqW9ku5kLHmq8T3S4nW292u3VEVCxeMyAlCSdnG2/bFefpvGIanVT0yTTj9PT9WWT0iqgrMnI843fSfVJGshvJLczMgCosa6h4c9ydu9Wu6cY4PXjoqLLUlF4cf78/2NRwopxCxQ3UKkSL4kI2ODsw8wDjUPTNbqm5wTZ4+tqjRqZQhwmeLXlCzjjaJbZWRmDNqJJYr2yxOTj5mpeTDGMYKK9XbXPqi9z3DyrZhgwtotQ+E5bI+m+1Remr9DV/5bVP/AHfbLDkwfjfEf6yH/BSoXclWm4Z69pUIa2jDpdSRCZTJHbKS7qFbwnDAhc4JIPkB51CBbZwjz7MuLiezVQl0FiyqyXCaS4ycYOo6tIGknPcVySEHtg11RLBQCgFAKAUAoBQCgFAKAUAoBQCgFAKAyXMoB4hagjINtdZB7EarerqeTNqOEyj4fyRaRSLJFG2UJMaNIzJGT3KoTgVbGiuEuvG5nnfOyHTk0BsY2VlMMZVjqYFRgt6kevzrrhBFi1N3ZszHtEupI7dArNDCZUSaSPvHF5kY7eQz5ZqnVSshRJ0LMkvzFP8Aq3f6vcy9jxdYWuxb38rWSIjCZ8SFZSTmNGceLUMfTf615ehu1Nmm6tUumWdsHqwpp8+K6epEyHmW4VbB3uY3MzqlwqCNhpJIA0jx6/IlTgEVp8+x9OH3NctFR/qZrx2/Xjk33Jh/G+I/1kP+Cla7uTw9NwyN7XkBslDIChlXVI3U0xDDeNhEQ5H2fTxZPaoQ5LbOC45CXHD7YdEQjRsgDADc7gP4hq+Lxb+LeuS5JQ/CX9RJCgFAKAUAoBQCgFAKAUAoBQCgFAKAUBiedrsxXULqpcpaXbBR9oq0BA+u1XU7Nsz6jdJerMRwnmK6Q2U7XkVwt46xvbJGoMQkBOVYeLKYwdVeVpfE7b9XPTyg0o9+z4/yi+WnhVWprc7i7ujw6+brXKyxTyiKQbEqhGAcjcHft6VtSk65b5w+P1NsnX58IqKXUnv6c4/b5G8tSDCmvzRdWr5gZJrdUn0LJ4up6VbLGyyzkvTC4RIyhPbSME+vpU2o43KVbOt+4eordAwwiBl3BEY8P0OK55cecE1qrn7vWz5yZ/G+I/1sP+ClZ7uTRpuGa6qTSKAUAoBQCgFAKAUAoBQCgFAKAUAoBQCgFAZHmI//ABK0H/lrn+/b1fRyzNqeF8/3ItlytbRTGWK3iWVs5dV337/TPyq5dEd0jM+uXutluzOTgsNtvzUTglk642Z6WY/2jwSvbxjEjwCVTcpHnW0Q7geffGQPKqNYrJUy8l4ljb0J6ZpWLzODL2ccaNdzWsF2liURY0QSIXn33UHxKmCNR7bfdXlaCGrhpOnVbzz95PYocXqYyrSfzPQuuJiKyUCd4klj1yAYZ217qwOG0KNgSMEZJNaf9T4m+dOmj17rq78eu/2j9J5MP41xH+ti/wAFK2Xco+e0/DNdVJoFAKAUAoBQCgFAKAUAoBQCgFAKAUAoBQCgMbzTq/dC3KDL+6XegHtq12+Ktq5M+oXur5n5Zw26DG2EdxdvxVpwLqJmkwFYnqAqRoCgYwQfT7vJoeueulGxLyuz2z+/1NUlVGtSRfvwieLh91D7nJLJJcyGJM7Kp7SZzkjA2HrWzoysdPfk9FW1y1CmmsY4z3+f36Gx4NILeyjMzOojj8bT7MNPctvt/wBq207VrseLrtr5Lk+cN5itbgM0EyyafiIftn5Hyq3zI4zngy+VPOFF5LBZl77/ACywGfpvvTri8brcKqe/uvYj8m/xviP9bD/gpVF3Jo03DNdVJpFAKAUAoBQCgFAKAUAoBQCgFAKAUAoBQCgMlx//AOZ2v+y3P+Jb1ZW8MovWxSQ862bT9LqEFm0CXQRGWH2RKRgnb18qu86pS6U11ehnVNslunguG4xb6TJ14iitpL9QaQR5ZzjNd86GM5LPY73LpUG3/Yq+f+GSXVnpiVZGDxyGMttKqMCV1dtxVd0HZU1B8rZka5eXZ7645MjxDh893P7xHwsRhImi6c2jxufhYoO6p5fOvE8M8Lv0dMoWy6svPy/ye1ptRTZav9RRx3f6HOfhc1qti5tpQbfSp6vTdHLuCQF1E6ifgA+Vbo1yZunbSoSxauMbf3+9j9Z5X4W8XWmlAEtw4dkH2AFCqufMgDc+pNarJdTPn6odK3L2qy0UAoBQCgFAKAUAoBQCgFAKAUAoBQCgFAKAx3M0eriNsvraXQP3vb1bT+Iz6j8K+/UxQ5SvOhHYObY2UcoPV36hRW16dGMBvItntXnQ8Erjrnq1J5fb8ib8QcYJJb+pOblWRbG5tlUFpZ5JEAkA0q3wkkg7Z7geVapaeeNl3PUhrqFf5kZ493fvu+TV8GjaOCJHKF0RVbRsuVGNvlWyqtwgos8XV3QsulOvhnviV2kcZkkKqq9z652AA82JwABuSatW3JmfvH3l7g7yOt3dJpcD8BCe0Kn7TDzlYd/yfhHmTknNt7G2qvC3NTVZeKAUAoBQCgFAKAUAoBQCgFAKAUAoBQCgFAKAyPHh/wDFLX/Zbn/Et6tp5KNR+H7+JNffHpWlGN7njT6bV3JHHofLiVY0aSRgqKCWY9gBXGySRH5f4a9w63VwhVFObaFu42/hXXGznyX7I+ZOM9lmdkaqasbs1tUmkUAoBQCgFAKAUAoBQCgFAKAUAoBQCgFAKAUAoCo5i4L7wilHMU8ZLQyDfSfMEfaRuzL5/IgESjLDITgpIoDf3YADcOnaQbNoaLQSPNWaQZHpkA1p8yJj8qzPB0E94fh4e/8AvTRD+xjR2xCpmd+HcGmnlEt4ipHGQYoA2rL/AMo7DY4+yo2Hc5OMVTszsi+unDzI1dUmgUAoBQCgFAKAUAoBQCgFAKAUAoBQCgFAKAUAoBQCgFAKAUAoBQCgFAK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http://perso.wanadoo.es/pictob/imagenes/adap_9_25.gif"/>
          <p:cNvPicPr>
            <a:picLocks noChangeAspect="1" noChangeArrowheads="1"/>
          </p:cNvPicPr>
          <p:nvPr/>
        </p:nvPicPr>
        <p:blipFill>
          <a:blip r:embed="rId2" cstate="print"/>
          <a:srcRect l="6771" t="8760" r="5206"/>
          <a:stretch>
            <a:fillRect/>
          </a:stretch>
        </p:blipFill>
        <p:spPr bwMode="auto">
          <a:xfrm>
            <a:off x="2123728" y="2636912"/>
            <a:ext cx="2808312" cy="3749899"/>
          </a:xfrm>
          <a:prstGeom prst="rect">
            <a:avLst/>
          </a:prstGeom>
          <a:noFill/>
        </p:spPr>
      </p:pic>
      <p:sp>
        <p:nvSpPr>
          <p:cNvPr id="6" name="5 CuadroTexto"/>
          <p:cNvSpPr txBox="1"/>
          <p:nvPr/>
        </p:nvSpPr>
        <p:spPr>
          <a:xfrm>
            <a:off x="2195736" y="2204864"/>
            <a:ext cx="2880320" cy="369332"/>
          </a:xfrm>
          <a:prstGeom prst="rect">
            <a:avLst/>
          </a:prstGeom>
          <a:noFill/>
        </p:spPr>
        <p:txBody>
          <a:bodyPr wrap="square" rtlCol="0">
            <a:spAutoFit/>
          </a:bodyPr>
          <a:lstStyle/>
          <a:p>
            <a:r>
              <a:rPr lang="es-MX" b="1" dirty="0" smtClean="0"/>
              <a:t>Adaptador de 9 a 25 pines</a:t>
            </a:r>
            <a:endParaRPr lang="es-MX" b="1" dirty="0"/>
          </a:p>
        </p:txBody>
      </p:sp>
      <p:sp>
        <p:nvSpPr>
          <p:cNvPr id="7" name="6 CuadroTexto"/>
          <p:cNvSpPr txBox="1"/>
          <p:nvPr/>
        </p:nvSpPr>
        <p:spPr>
          <a:xfrm rot="16200000">
            <a:off x="436186" y="3964414"/>
            <a:ext cx="2880320" cy="369332"/>
          </a:xfrm>
          <a:prstGeom prst="rect">
            <a:avLst/>
          </a:prstGeom>
          <a:noFill/>
        </p:spPr>
        <p:txBody>
          <a:bodyPr wrap="square" rtlCol="0">
            <a:spAutoFit/>
          </a:bodyPr>
          <a:lstStyle/>
          <a:p>
            <a:r>
              <a:rPr lang="es-MX" dirty="0" smtClean="0"/>
              <a:t>Conector DB 9 hembra </a:t>
            </a:r>
            <a:endParaRPr lang="es-MX" dirty="0"/>
          </a:p>
        </p:txBody>
      </p:sp>
      <p:sp>
        <p:nvSpPr>
          <p:cNvPr id="8" name="7 CuadroTexto"/>
          <p:cNvSpPr txBox="1"/>
          <p:nvPr/>
        </p:nvSpPr>
        <p:spPr>
          <a:xfrm rot="5400000">
            <a:off x="3208494" y="4504474"/>
            <a:ext cx="3816424" cy="369332"/>
          </a:xfrm>
          <a:prstGeom prst="rect">
            <a:avLst/>
          </a:prstGeom>
          <a:noFill/>
        </p:spPr>
        <p:txBody>
          <a:bodyPr wrap="square" rtlCol="0">
            <a:spAutoFit/>
          </a:bodyPr>
          <a:lstStyle/>
          <a:p>
            <a:r>
              <a:rPr lang="es-MX" dirty="0" smtClean="0"/>
              <a:t>Adaptador de 9 a 25 pines macho</a:t>
            </a:r>
            <a:endParaRPr lang="es-MX" dirty="0"/>
          </a:p>
        </p:txBody>
      </p:sp>
      <p:sp>
        <p:nvSpPr>
          <p:cNvPr id="9" name="8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859873203"/>
      </p:ext>
    </p:extLst>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908720"/>
            <a:ext cx="8064896" cy="1708160"/>
          </a:xfrm>
          <a:prstGeom prst="rect">
            <a:avLst/>
          </a:prstGeom>
          <a:noFill/>
        </p:spPr>
        <p:txBody>
          <a:bodyPr wrap="square" rtlCol="0">
            <a:spAutoFit/>
          </a:bodyPr>
          <a:lstStyle/>
          <a:p>
            <a:pPr algn="ctr">
              <a:buFont typeface="Arial" pitchFamily="34" charset="0"/>
              <a:buChar char="•"/>
            </a:pPr>
            <a:r>
              <a:rPr lang="es-MX" sz="2400" dirty="0" smtClean="0">
                <a:latin typeface="Bauhaus 93" pitchFamily="82" charset="0"/>
              </a:rPr>
              <a:t>PARALELA</a:t>
            </a:r>
          </a:p>
          <a:p>
            <a:pPr algn="just">
              <a:lnSpc>
                <a:spcPct val="150000"/>
              </a:lnSpc>
            </a:pPr>
            <a:r>
              <a:rPr lang="es-MX" dirty="0" smtClean="0">
                <a:latin typeface="Arial" pitchFamily="34" charset="0"/>
                <a:cs typeface="Arial" pitchFamily="34" charset="0"/>
              </a:rPr>
              <a:t>Las impresoras que utilizan comunicación paralela tienen una transferencia de datos mayor que la serial, porque pueden transferir múltiples bits en un solo ciclo. </a:t>
            </a:r>
          </a:p>
        </p:txBody>
      </p:sp>
      <p:pic>
        <p:nvPicPr>
          <p:cNvPr id="162818" name="Picture 2" descr="http://4.bp.blogspot.com/_G1e_X3NKinU/Ssuwqo0saQI/AAAAAAAAABs/sOtnVAOufN0/s200/paralelo.jpg"/>
          <p:cNvPicPr>
            <a:picLocks noChangeAspect="1" noChangeArrowheads="1"/>
          </p:cNvPicPr>
          <p:nvPr/>
        </p:nvPicPr>
        <p:blipFill>
          <a:blip r:embed="rId2" cstate="print"/>
          <a:srcRect/>
          <a:stretch>
            <a:fillRect/>
          </a:stretch>
        </p:blipFill>
        <p:spPr bwMode="auto">
          <a:xfrm>
            <a:off x="2843808" y="2852936"/>
            <a:ext cx="2804712" cy="2952328"/>
          </a:xfrm>
          <a:prstGeom prst="rect">
            <a:avLst/>
          </a:prstGeom>
          <a:noFill/>
        </p:spPr>
      </p:pic>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908720"/>
            <a:ext cx="8064896" cy="1708160"/>
          </a:xfrm>
          <a:prstGeom prst="rect">
            <a:avLst/>
          </a:prstGeom>
          <a:noFill/>
        </p:spPr>
        <p:txBody>
          <a:bodyPr wrap="square" rtlCol="0">
            <a:spAutoFit/>
          </a:bodyPr>
          <a:lstStyle/>
          <a:p>
            <a:pPr algn="ctr">
              <a:buFont typeface="Arial" pitchFamily="34" charset="0"/>
              <a:buChar char="•"/>
            </a:pPr>
            <a:r>
              <a:rPr lang="es-MX" sz="2400" dirty="0" smtClean="0">
                <a:latin typeface="Bauhaus 93" pitchFamily="82" charset="0"/>
              </a:rPr>
              <a:t>USB</a:t>
            </a:r>
          </a:p>
          <a:p>
            <a:pPr algn="just">
              <a:lnSpc>
                <a:spcPct val="150000"/>
              </a:lnSpc>
            </a:pPr>
            <a:r>
              <a:rPr lang="es-MX" dirty="0" smtClean="0">
                <a:latin typeface="Arial" pitchFamily="34" charset="0"/>
                <a:cs typeface="Arial" pitchFamily="34" charset="0"/>
              </a:rPr>
              <a:t>El tipo USB es un tipo de comunicación muy común hoy día en la comunicación con impresoras y otros dispositivos debido a su velocidad de transferencia de datos y a lo fácil de su instalación.</a:t>
            </a:r>
          </a:p>
        </p:txBody>
      </p:sp>
      <p:pic>
        <p:nvPicPr>
          <p:cNvPr id="163842" name="Picture 2" descr="http://3.bp.blogspot.com/_G1e_X3NKinU/SsuuRTlMmqI/AAAAAAAAABk/tSpr02gg1f4/s200/usb.jpg"/>
          <p:cNvPicPr>
            <a:picLocks noChangeAspect="1" noChangeArrowheads="1"/>
          </p:cNvPicPr>
          <p:nvPr/>
        </p:nvPicPr>
        <p:blipFill>
          <a:blip r:embed="rId2" cstate="print"/>
          <a:srcRect t="13953"/>
          <a:stretch>
            <a:fillRect/>
          </a:stretch>
        </p:blipFill>
        <p:spPr bwMode="auto">
          <a:xfrm>
            <a:off x="2123728" y="2852936"/>
            <a:ext cx="3528392" cy="30360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2924944"/>
            <a:ext cx="7416824" cy="2554545"/>
          </a:xfrm>
          <a:prstGeom prst="rect">
            <a:avLst/>
          </a:prstGeom>
        </p:spPr>
        <p:txBody>
          <a:bodyPr wrap="square">
            <a:spAutoFit/>
          </a:bodyPr>
          <a:lstStyle/>
          <a:p>
            <a:pPr marL="285750" lvl="0" indent="-285750">
              <a:buFont typeface="Arial"/>
              <a:buChar char="•"/>
            </a:pPr>
            <a:r>
              <a:rPr lang="es-MX" sz="2000" dirty="0"/>
              <a:t>Jamsa, K.  , </a:t>
            </a:r>
            <a:r>
              <a:rPr lang="es-MX" sz="2000" dirty="0" smtClean="0"/>
              <a:t>(2002) </a:t>
            </a:r>
            <a:r>
              <a:rPr lang="es-MX" sz="2000" dirty="0"/>
              <a:t>Actualice su PC: Alfaomega</a:t>
            </a:r>
            <a:endParaRPr lang="es-ES_tradnl" sz="2000" dirty="0"/>
          </a:p>
          <a:p>
            <a:pPr marL="285750" lvl="0" indent="-285750">
              <a:buFont typeface="Arial"/>
              <a:buChar char="•"/>
            </a:pPr>
            <a:r>
              <a:rPr lang="es-MX" sz="2000" dirty="0"/>
              <a:t>Schuller Ulrich, (</a:t>
            </a:r>
            <a:r>
              <a:rPr lang="es-MX" sz="2000" dirty="0" smtClean="0"/>
              <a:t>2007) </a:t>
            </a:r>
            <a:r>
              <a:rPr lang="es-MX" sz="2000" dirty="0"/>
              <a:t>Ampliar y reparar su PC: Ed. Alfaomega </a:t>
            </a:r>
            <a:endParaRPr lang="es-ES_tradnl" sz="2000" dirty="0"/>
          </a:p>
          <a:p>
            <a:pPr marL="285750" lvl="0" indent="-285750">
              <a:buFont typeface="Arial"/>
              <a:buChar char="•"/>
            </a:pPr>
            <a:r>
              <a:rPr lang="es-MX" sz="2000" dirty="0"/>
              <a:t>Cottino Damian, (</a:t>
            </a:r>
            <a:r>
              <a:rPr lang="es-MX" sz="2000" dirty="0" smtClean="0"/>
              <a:t>2016) </a:t>
            </a:r>
            <a:r>
              <a:rPr lang="es-MX" sz="2000" dirty="0"/>
              <a:t>Hardware desde cero, arme y actualice su PC con sus propias manos: USERS</a:t>
            </a:r>
            <a:endParaRPr lang="es-ES_tradnl" sz="2000" dirty="0"/>
          </a:p>
          <a:p>
            <a:pPr marL="285750" lvl="0" indent="-285750">
              <a:buFont typeface="Arial"/>
              <a:buChar char="•"/>
            </a:pPr>
            <a:r>
              <a:rPr lang="es-MX" sz="2000" dirty="0"/>
              <a:t>Scott Mueller (</a:t>
            </a:r>
            <a:r>
              <a:rPr lang="es-MX" sz="2000" dirty="0" smtClean="0"/>
              <a:t>2014) </a:t>
            </a:r>
            <a:r>
              <a:rPr lang="es-MX" sz="2000" dirty="0"/>
              <a:t>Manual de actualización y reparación de PC’s: Prentice Hall </a:t>
            </a:r>
            <a:endParaRPr lang="es-ES_tradnl" sz="2000" dirty="0"/>
          </a:p>
          <a:p>
            <a:pPr marL="285750" lvl="0" indent="-285750">
              <a:buFont typeface="Arial"/>
              <a:buChar char="•"/>
            </a:pPr>
            <a:r>
              <a:rPr lang="es-MX" sz="2000" dirty="0"/>
              <a:t>Peña Claudio (</a:t>
            </a:r>
            <a:r>
              <a:rPr lang="es-MX" sz="2000" dirty="0" smtClean="0"/>
              <a:t>2016)  </a:t>
            </a:r>
            <a:r>
              <a:rPr lang="es-MX" sz="2000" dirty="0"/>
              <a:t>Soluciones PC desde cero, respuestas para los problemas más frecuentes de la PC:  USERS   </a:t>
            </a:r>
            <a:endParaRPr lang="es-ES_tradnl" sz="2000" dirty="0"/>
          </a:p>
        </p:txBody>
      </p:sp>
      <p:sp>
        <p:nvSpPr>
          <p:cNvPr id="4" name="3 Rectángulo"/>
          <p:cNvSpPr/>
          <p:nvPr/>
        </p:nvSpPr>
        <p:spPr>
          <a:xfrm>
            <a:off x="251520" y="1052736"/>
            <a:ext cx="8280920" cy="101566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60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uhaus 93" pitchFamily="82" charset="0"/>
              </a:rPr>
              <a:t>Bilbiograf</a:t>
            </a:r>
            <a:r>
              <a:rPr lang="es-ES" sz="60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uhaus 93" pitchFamily="82" charset="0"/>
              </a:rPr>
              <a:t>ía</a:t>
            </a:r>
            <a:endParaRPr lang="es-ES" sz="6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uhaus 93" pitchFamily="82"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9552" y="908720"/>
            <a:ext cx="8424936" cy="707886"/>
          </a:xfrm>
          <a:prstGeom prst="rect">
            <a:avLst/>
          </a:prstGeom>
          <a:noFill/>
        </p:spPr>
        <p:txBody>
          <a:bodyPr wrap="square" rtlCol="0">
            <a:spAutoFit/>
          </a:bodyPr>
          <a:lstStyle/>
          <a:p>
            <a:pPr algn="ctr"/>
            <a:r>
              <a:rPr lang="es-MX" sz="4000" b="1" dirty="0" smtClean="0">
                <a:solidFill>
                  <a:srgbClr val="8C38BA"/>
                </a:solidFill>
                <a:latin typeface="Berlin Sans FB Demi" pitchFamily="34" charset="0"/>
              </a:rPr>
              <a:t>TARJETA MADRE </a:t>
            </a:r>
            <a:endParaRPr lang="es-MX" sz="4000" b="1" dirty="0">
              <a:solidFill>
                <a:srgbClr val="8C38BA"/>
              </a:solidFill>
              <a:latin typeface="Berlin Sans FB Demi" pitchFamily="34" charset="0"/>
            </a:endParaRPr>
          </a:p>
        </p:txBody>
      </p:sp>
      <p:sp>
        <p:nvSpPr>
          <p:cNvPr id="5" name="4 CuadroTexto"/>
          <p:cNvSpPr txBox="1"/>
          <p:nvPr/>
        </p:nvSpPr>
        <p:spPr>
          <a:xfrm>
            <a:off x="827584" y="2455729"/>
            <a:ext cx="7128792" cy="456535"/>
          </a:xfrm>
          <a:prstGeom prst="rect">
            <a:avLst/>
          </a:prstGeom>
          <a:noFill/>
        </p:spPr>
        <p:txBody>
          <a:bodyPr wrap="square" rtlCol="0">
            <a:spAutoFit/>
          </a:bodyPr>
          <a:lstStyle/>
          <a:p>
            <a:pPr algn="just">
              <a:lnSpc>
                <a:spcPct val="150000"/>
              </a:lnSpc>
            </a:pPr>
            <a:r>
              <a:rPr lang="es-MX" dirty="0" smtClean="0">
                <a:latin typeface="Arial" pitchFamily="34" charset="0"/>
                <a:cs typeface="Arial" pitchFamily="34" charset="0"/>
              </a:rPr>
              <a:t>.                                          </a:t>
            </a:r>
            <a:endParaRPr lang="es-MX" dirty="0">
              <a:latin typeface="Arial" pitchFamily="34" charset="0"/>
              <a:cs typeface="Arial" pitchFamily="34" charset="0"/>
            </a:endParaRPr>
          </a:p>
        </p:txBody>
      </p:sp>
      <p:sp>
        <p:nvSpPr>
          <p:cNvPr id="6" name="5 CuadroTexto"/>
          <p:cNvSpPr txBox="1"/>
          <p:nvPr/>
        </p:nvSpPr>
        <p:spPr>
          <a:xfrm>
            <a:off x="683568" y="1916832"/>
            <a:ext cx="7920880" cy="2954655"/>
          </a:xfrm>
          <a:prstGeom prst="rect">
            <a:avLst/>
          </a:prstGeom>
          <a:noFill/>
        </p:spPr>
        <p:txBody>
          <a:bodyPr wrap="square" rtlCol="0">
            <a:spAutoFit/>
          </a:bodyPr>
          <a:lstStyle/>
          <a:p>
            <a:pPr algn="just">
              <a:lnSpc>
                <a:spcPct val="150000"/>
              </a:lnSpc>
            </a:pPr>
            <a:r>
              <a:rPr lang="es-MX" dirty="0" smtClean="0">
                <a:latin typeface="Arial" pitchFamily="34" charset="0"/>
                <a:cs typeface="Arial" pitchFamily="34" charset="0"/>
              </a:rPr>
              <a:t>Una tarjeta madre es la central o primaria tarjeta de circuito de un sistema de computo u otro sistema electrónico complejo. Una computadora típica con el microprocesador, memoria principal, y otros componentes básicos de la tarjeta madre. </a:t>
            </a:r>
          </a:p>
          <a:p>
            <a:pPr algn="just">
              <a:lnSpc>
                <a:spcPct val="150000"/>
              </a:lnSpc>
            </a:pPr>
            <a:r>
              <a:rPr lang="es-MX" dirty="0" smtClean="0">
                <a:latin typeface="Arial" pitchFamily="34" charset="0"/>
                <a:cs typeface="Arial" pitchFamily="34" charset="0"/>
              </a:rPr>
              <a:t>La tarjeta madre es el componente principal de un computador personal. Es el componente que integra a todos los demás</a:t>
            </a:r>
            <a:r>
              <a:rPr lang="es-MX" sz="1600" dirty="0" smtClean="0">
                <a:latin typeface="Arial" pitchFamily="34" charset="0"/>
                <a:cs typeface="Arial" pitchFamily="34" charset="0"/>
              </a:rPr>
              <a:t>.</a:t>
            </a:r>
          </a:p>
          <a:p>
            <a:pPr algn="just">
              <a:lnSpc>
                <a:spcPct val="150000"/>
              </a:lnSpc>
            </a:pPr>
            <a:endParaRPr lang="es-MX" sz="1600" dirty="0" smtClean="0">
              <a:latin typeface="Arial" pitchFamily="34" charset="0"/>
              <a:cs typeface="Arial" pitchFamily="34" charset="0"/>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916832"/>
            <a:ext cx="8685303" cy="2123658"/>
          </a:xfrm>
          <a:prstGeom prst="rect">
            <a:avLst/>
          </a:prstGeom>
          <a:noFill/>
        </p:spPr>
        <p:txBody>
          <a:bodyPr wrap="none" lIns="91440" tIns="45720" rIns="91440" bIns="45720">
            <a:spAutoFit/>
          </a:bodyPr>
          <a:lstStyle/>
          <a:p>
            <a:pPr algn="ctr"/>
            <a:r>
              <a:rPr lang="es-ES" sz="6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Componentes</a:t>
            </a:r>
            <a:r>
              <a:rPr lang="es-ES" sz="6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es-ES" sz="6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de una</a:t>
            </a:r>
          </a:p>
          <a:p>
            <a:pPr algn="ctr"/>
            <a:r>
              <a:rPr lang="es-ES" sz="6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tarjeta madre </a:t>
            </a:r>
            <a:endParaRPr lang="es-ES" sz="6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2 CuadroTexto"/>
          <p:cNvSpPr txBox="1"/>
          <p:nvPr/>
        </p:nvSpPr>
        <p:spPr>
          <a:xfrm>
            <a:off x="7740352" y="6093296"/>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rla Lore\Pictures\componentes-de-la-placa-base3.jpg"/>
          <p:cNvPicPr>
            <a:picLocks noChangeAspect="1" noChangeArrowheads="1"/>
          </p:cNvPicPr>
          <p:nvPr/>
        </p:nvPicPr>
        <p:blipFill>
          <a:blip r:embed="rId3" cstate="print"/>
          <a:srcRect l="27659" t="22719" r="34043" b="4863"/>
          <a:stretch>
            <a:fillRect/>
          </a:stretch>
        </p:blipFill>
        <p:spPr bwMode="auto">
          <a:xfrm>
            <a:off x="2627784" y="1052736"/>
            <a:ext cx="4104456" cy="4386487"/>
          </a:xfrm>
          <a:prstGeom prst="rect">
            <a:avLst/>
          </a:prstGeom>
          <a:noFill/>
        </p:spPr>
      </p:pic>
      <p:cxnSp>
        <p:nvCxnSpPr>
          <p:cNvPr id="7" name="6 Conector recto"/>
          <p:cNvCxnSpPr/>
          <p:nvPr/>
        </p:nvCxnSpPr>
        <p:spPr>
          <a:xfrm flipV="1">
            <a:off x="4644008" y="692696"/>
            <a:ext cx="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14" name="13 Conector recto"/>
          <p:cNvCxnSpPr/>
          <p:nvPr/>
        </p:nvCxnSpPr>
        <p:spPr>
          <a:xfrm flipV="1">
            <a:off x="5220072" y="692696"/>
            <a:ext cx="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16" name="15 Conector recto"/>
          <p:cNvCxnSpPr/>
          <p:nvPr/>
        </p:nvCxnSpPr>
        <p:spPr>
          <a:xfrm>
            <a:off x="4644008" y="692696"/>
            <a:ext cx="2664296" cy="72008"/>
          </a:xfrm>
          <a:prstGeom prst="line">
            <a:avLst/>
          </a:prstGeom>
        </p:spPr>
        <p:style>
          <a:lnRef idx="2">
            <a:schemeClr val="accent2"/>
          </a:lnRef>
          <a:fillRef idx="0">
            <a:schemeClr val="accent2"/>
          </a:fillRef>
          <a:effectRef idx="1">
            <a:schemeClr val="accent2"/>
          </a:effectRef>
          <a:fontRef idx="minor">
            <a:schemeClr val="tx1"/>
          </a:fontRef>
        </p:style>
      </p:cxnSp>
      <p:sp>
        <p:nvSpPr>
          <p:cNvPr id="17" name="16 CuadroTexto"/>
          <p:cNvSpPr txBox="1"/>
          <p:nvPr/>
        </p:nvSpPr>
        <p:spPr>
          <a:xfrm>
            <a:off x="7308304" y="404664"/>
            <a:ext cx="1440160" cy="369332"/>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solidFill>
                  <a:schemeClr val="tx1"/>
                </a:solidFill>
                <a:hlinkClick r:id="rId4" action="ppaction://hlinksldjump"/>
              </a:rPr>
              <a:t>Puertos USB</a:t>
            </a:r>
            <a:endParaRPr lang="es-MX" dirty="0">
              <a:solidFill>
                <a:schemeClr val="tx1"/>
              </a:solidFill>
            </a:endParaRPr>
          </a:p>
        </p:txBody>
      </p:sp>
      <p:cxnSp>
        <p:nvCxnSpPr>
          <p:cNvPr id="19" name="18 Conector recto"/>
          <p:cNvCxnSpPr/>
          <p:nvPr/>
        </p:nvCxnSpPr>
        <p:spPr>
          <a:xfrm>
            <a:off x="6732240" y="1124744"/>
            <a:ext cx="1008112" cy="0"/>
          </a:xfrm>
          <a:prstGeom prst="line">
            <a:avLst/>
          </a:prstGeom>
          <a:ln>
            <a:solidFill>
              <a:schemeClr val="accent3">
                <a:lumMod val="60000"/>
                <a:lumOff val="40000"/>
              </a:schemeClr>
            </a:solidFill>
          </a:ln>
        </p:spPr>
        <p:style>
          <a:lnRef idx="2">
            <a:schemeClr val="accent3"/>
          </a:lnRef>
          <a:fillRef idx="0">
            <a:schemeClr val="accent3"/>
          </a:fillRef>
          <a:effectRef idx="1">
            <a:schemeClr val="accent3"/>
          </a:effectRef>
          <a:fontRef idx="minor">
            <a:schemeClr val="tx1"/>
          </a:fontRef>
        </p:style>
      </p:cxnSp>
      <p:sp>
        <p:nvSpPr>
          <p:cNvPr id="22" name="21 CuadroTexto"/>
          <p:cNvSpPr txBox="1"/>
          <p:nvPr/>
        </p:nvSpPr>
        <p:spPr>
          <a:xfrm>
            <a:off x="7092280" y="1414517"/>
            <a:ext cx="1800200" cy="369332"/>
          </a:xfrm>
          <a:prstGeom prst="rect">
            <a:avLst/>
          </a:prstGeom>
          <a:noFill/>
          <a:ln>
            <a:solidFill>
              <a:schemeClr val="accent3">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solidFill>
                  <a:schemeClr val="tx1"/>
                </a:solidFill>
                <a:hlinkClick r:id="rId5" action="ppaction://hlinksldjump"/>
              </a:rPr>
              <a:t>Puerto paralelo</a:t>
            </a:r>
            <a:endParaRPr lang="es-MX" dirty="0">
              <a:solidFill>
                <a:schemeClr val="tx1"/>
              </a:solidFill>
            </a:endParaRPr>
          </a:p>
        </p:txBody>
      </p:sp>
      <p:cxnSp>
        <p:nvCxnSpPr>
          <p:cNvPr id="23" name="22 Conector recto"/>
          <p:cNvCxnSpPr/>
          <p:nvPr/>
        </p:nvCxnSpPr>
        <p:spPr>
          <a:xfrm flipV="1">
            <a:off x="7740352" y="1116360"/>
            <a:ext cx="0" cy="296416"/>
          </a:xfrm>
          <a:prstGeom prst="line">
            <a:avLst/>
          </a:prstGeom>
          <a:ln>
            <a:solidFill>
              <a:schemeClr val="accent3">
                <a:lumMod val="60000"/>
                <a:lumOff val="40000"/>
              </a:schemeClr>
            </a:solidFill>
          </a:ln>
        </p:spPr>
        <p:style>
          <a:lnRef idx="2">
            <a:schemeClr val="accent2"/>
          </a:lnRef>
          <a:fillRef idx="0">
            <a:schemeClr val="accent2"/>
          </a:fillRef>
          <a:effectRef idx="1">
            <a:schemeClr val="accent2"/>
          </a:effectRef>
          <a:fontRef idx="minor">
            <a:schemeClr val="tx1"/>
          </a:fontRef>
        </p:style>
      </p:cxnSp>
      <p:cxnSp>
        <p:nvCxnSpPr>
          <p:cNvPr id="26" name="25 Conector recto"/>
          <p:cNvCxnSpPr/>
          <p:nvPr/>
        </p:nvCxnSpPr>
        <p:spPr>
          <a:xfrm>
            <a:off x="6732240" y="2636912"/>
            <a:ext cx="720080" cy="0"/>
          </a:xfrm>
          <a:prstGeom prst="line">
            <a:avLst/>
          </a:prstGeom>
          <a:ln>
            <a:solidFill>
              <a:schemeClr val="accent6">
                <a:lumMod val="75000"/>
              </a:schemeClr>
            </a:solidFill>
          </a:ln>
        </p:spPr>
        <p:style>
          <a:lnRef idx="2">
            <a:schemeClr val="accent6"/>
          </a:lnRef>
          <a:fillRef idx="0">
            <a:schemeClr val="accent6"/>
          </a:fillRef>
          <a:effectRef idx="1">
            <a:schemeClr val="accent6"/>
          </a:effectRef>
          <a:fontRef idx="minor">
            <a:schemeClr val="tx1"/>
          </a:fontRef>
        </p:style>
      </p:cxnSp>
      <p:sp>
        <p:nvSpPr>
          <p:cNvPr id="28" name="27 CuadroTexto"/>
          <p:cNvSpPr txBox="1"/>
          <p:nvPr/>
        </p:nvSpPr>
        <p:spPr>
          <a:xfrm>
            <a:off x="7452320" y="1988840"/>
            <a:ext cx="1368152" cy="646331"/>
          </a:xfrm>
          <a:prstGeom prst="rect">
            <a:avLst/>
          </a:prstGeom>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s-MX" dirty="0" smtClean="0">
                <a:solidFill>
                  <a:schemeClr val="tx1"/>
                </a:solidFill>
                <a:hlinkClick r:id="rId6" action="ppaction://hlinksldjump"/>
              </a:rPr>
              <a:t>Puertos externos</a:t>
            </a:r>
            <a:endParaRPr lang="es-MX" dirty="0">
              <a:solidFill>
                <a:schemeClr val="tx1"/>
              </a:solidFill>
            </a:endParaRPr>
          </a:p>
        </p:txBody>
      </p:sp>
      <p:cxnSp>
        <p:nvCxnSpPr>
          <p:cNvPr id="37" name="36 Conector recto"/>
          <p:cNvCxnSpPr/>
          <p:nvPr/>
        </p:nvCxnSpPr>
        <p:spPr>
          <a:xfrm>
            <a:off x="6732240" y="3212976"/>
            <a:ext cx="648072" cy="0"/>
          </a:xfrm>
          <a:prstGeom prst="line">
            <a:avLst/>
          </a:prstGeom>
          <a:ln>
            <a:solidFill>
              <a:srgbClr val="8C38BA"/>
            </a:solidFill>
          </a:ln>
        </p:spPr>
        <p:style>
          <a:lnRef idx="2">
            <a:schemeClr val="accent5"/>
          </a:lnRef>
          <a:fillRef idx="0">
            <a:schemeClr val="accent5"/>
          </a:fillRef>
          <a:effectRef idx="1">
            <a:schemeClr val="accent5"/>
          </a:effectRef>
          <a:fontRef idx="minor">
            <a:schemeClr val="tx1"/>
          </a:fontRef>
        </p:style>
      </p:cxnSp>
      <p:sp>
        <p:nvSpPr>
          <p:cNvPr id="41" name="40 CuadroTexto"/>
          <p:cNvSpPr txBox="1"/>
          <p:nvPr/>
        </p:nvSpPr>
        <p:spPr>
          <a:xfrm>
            <a:off x="7380312" y="2924944"/>
            <a:ext cx="1224136" cy="369332"/>
          </a:xfrm>
          <a:prstGeom prst="rect">
            <a:avLst/>
          </a:prstGeom>
          <a:noFill/>
          <a:ln w="28575">
            <a:solidFill>
              <a:srgbClr val="8C38BA"/>
            </a:solidFill>
          </a:ln>
        </p:spPr>
        <p:txBody>
          <a:bodyPr wrap="square" rtlCol="0">
            <a:spAutoFit/>
          </a:bodyPr>
          <a:lstStyle/>
          <a:p>
            <a:r>
              <a:rPr lang="es-MX" dirty="0" smtClean="0">
                <a:hlinkClick r:id="rId7" action="ppaction://hlinksldjump"/>
              </a:rPr>
              <a:t>Zócalo</a:t>
            </a:r>
            <a:endParaRPr lang="es-MX" dirty="0"/>
          </a:p>
        </p:txBody>
      </p:sp>
      <p:cxnSp>
        <p:nvCxnSpPr>
          <p:cNvPr id="42" name="41 Conector recto"/>
          <p:cNvCxnSpPr/>
          <p:nvPr/>
        </p:nvCxnSpPr>
        <p:spPr>
          <a:xfrm>
            <a:off x="6660232" y="3933056"/>
            <a:ext cx="504056" cy="0"/>
          </a:xfrm>
          <a:prstGeom prst="line">
            <a:avLst/>
          </a:prstGeom>
          <a:ln>
            <a:solidFill>
              <a:srgbClr val="FFFF00"/>
            </a:solidFill>
          </a:ln>
        </p:spPr>
        <p:style>
          <a:lnRef idx="2">
            <a:schemeClr val="accent5"/>
          </a:lnRef>
          <a:fillRef idx="0">
            <a:schemeClr val="accent5"/>
          </a:fillRef>
          <a:effectRef idx="1">
            <a:schemeClr val="accent5"/>
          </a:effectRef>
          <a:fontRef idx="minor">
            <a:schemeClr val="tx1"/>
          </a:fontRef>
        </p:style>
      </p:cxnSp>
      <p:cxnSp>
        <p:nvCxnSpPr>
          <p:cNvPr id="45" name="44 Conector recto"/>
          <p:cNvCxnSpPr/>
          <p:nvPr/>
        </p:nvCxnSpPr>
        <p:spPr>
          <a:xfrm flipH="1">
            <a:off x="7164288" y="3933056"/>
            <a:ext cx="8384" cy="1152128"/>
          </a:xfrm>
          <a:prstGeom prst="line">
            <a:avLst/>
          </a:prstGeom>
          <a:ln>
            <a:solidFill>
              <a:srgbClr val="FFFF00"/>
            </a:solidFill>
          </a:ln>
        </p:spPr>
        <p:style>
          <a:lnRef idx="2">
            <a:schemeClr val="accent5"/>
          </a:lnRef>
          <a:fillRef idx="0">
            <a:schemeClr val="accent5"/>
          </a:fillRef>
          <a:effectRef idx="1">
            <a:schemeClr val="accent5"/>
          </a:effectRef>
          <a:fontRef idx="minor">
            <a:schemeClr val="tx1"/>
          </a:fontRef>
        </p:style>
      </p:cxnSp>
      <p:sp>
        <p:nvSpPr>
          <p:cNvPr id="46" name="45 CuadroTexto"/>
          <p:cNvSpPr txBox="1"/>
          <p:nvPr/>
        </p:nvSpPr>
        <p:spPr>
          <a:xfrm>
            <a:off x="7092280" y="5085184"/>
            <a:ext cx="1944216" cy="648072"/>
          </a:xfrm>
          <a:prstGeom prst="rect">
            <a:avLst/>
          </a:prstGeom>
          <a:noFill/>
          <a:ln w="28575">
            <a:solidFill>
              <a:srgbClr val="FFFF00"/>
            </a:solidFill>
          </a:ln>
        </p:spPr>
        <p:txBody>
          <a:bodyPr wrap="square" rtlCol="0">
            <a:spAutoFit/>
          </a:bodyPr>
          <a:lstStyle/>
          <a:p>
            <a:r>
              <a:rPr lang="es-MX" dirty="0" smtClean="0">
                <a:hlinkClick r:id="rId8" action="ppaction://hlinksldjump"/>
              </a:rPr>
              <a:t>Ranuras de memoria RAM </a:t>
            </a:r>
            <a:endParaRPr lang="es-MX" dirty="0"/>
          </a:p>
        </p:txBody>
      </p:sp>
      <p:cxnSp>
        <p:nvCxnSpPr>
          <p:cNvPr id="48" name="47 Conector recto"/>
          <p:cNvCxnSpPr/>
          <p:nvPr/>
        </p:nvCxnSpPr>
        <p:spPr>
          <a:xfrm>
            <a:off x="6516216" y="4797152"/>
            <a:ext cx="360040" cy="0"/>
          </a:xfrm>
          <a:prstGeom prst="line">
            <a:avLst/>
          </a:prstGeom>
          <a:ln>
            <a:solidFill>
              <a:srgbClr val="009242"/>
            </a:solidFill>
          </a:ln>
        </p:spPr>
        <p:style>
          <a:lnRef idx="2">
            <a:schemeClr val="accent5"/>
          </a:lnRef>
          <a:fillRef idx="0">
            <a:schemeClr val="accent5"/>
          </a:fillRef>
          <a:effectRef idx="1">
            <a:schemeClr val="accent5"/>
          </a:effectRef>
          <a:fontRef idx="minor">
            <a:schemeClr val="tx1"/>
          </a:fontRef>
        </p:style>
      </p:cxnSp>
      <p:cxnSp>
        <p:nvCxnSpPr>
          <p:cNvPr id="51" name="50 Conector recto"/>
          <p:cNvCxnSpPr/>
          <p:nvPr/>
        </p:nvCxnSpPr>
        <p:spPr>
          <a:xfrm flipH="1">
            <a:off x="6876256" y="4797152"/>
            <a:ext cx="8384" cy="1224136"/>
          </a:xfrm>
          <a:prstGeom prst="line">
            <a:avLst/>
          </a:prstGeom>
          <a:ln>
            <a:solidFill>
              <a:srgbClr val="009242"/>
            </a:solidFill>
          </a:ln>
        </p:spPr>
        <p:style>
          <a:lnRef idx="2">
            <a:schemeClr val="accent5"/>
          </a:lnRef>
          <a:fillRef idx="0">
            <a:schemeClr val="accent5"/>
          </a:fillRef>
          <a:effectRef idx="1">
            <a:schemeClr val="accent5"/>
          </a:effectRef>
          <a:fontRef idx="minor">
            <a:schemeClr val="tx1"/>
          </a:fontRef>
        </p:style>
      </p:cxnSp>
      <p:sp>
        <p:nvSpPr>
          <p:cNvPr id="54" name="53 CuadroTexto"/>
          <p:cNvSpPr txBox="1"/>
          <p:nvPr/>
        </p:nvSpPr>
        <p:spPr>
          <a:xfrm>
            <a:off x="5580112" y="6021288"/>
            <a:ext cx="2016224" cy="646331"/>
          </a:xfrm>
          <a:prstGeom prst="rect">
            <a:avLst/>
          </a:prstGeom>
          <a:noFill/>
          <a:ln w="28575">
            <a:solidFill>
              <a:srgbClr val="009242"/>
            </a:solidFill>
          </a:ln>
        </p:spPr>
        <p:txBody>
          <a:bodyPr wrap="square" rtlCol="0">
            <a:spAutoFit/>
          </a:bodyPr>
          <a:lstStyle/>
          <a:p>
            <a:r>
              <a:rPr lang="es-MX" dirty="0" smtClean="0">
                <a:hlinkClick r:id="rId9" action="ppaction://hlinksldjump"/>
              </a:rPr>
              <a:t>Conector de cable IDE</a:t>
            </a:r>
            <a:endParaRPr lang="es-MX" dirty="0"/>
          </a:p>
        </p:txBody>
      </p:sp>
      <p:cxnSp>
        <p:nvCxnSpPr>
          <p:cNvPr id="55" name="54 Conector recto"/>
          <p:cNvCxnSpPr/>
          <p:nvPr/>
        </p:nvCxnSpPr>
        <p:spPr>
          <a:xfrm>
            <a:off x="6084168" y="5301208"/>
            <a:ext cx="0" cy="504056"/>
          </a:xfrm>
          <a:prstGeom prst="line">
            <a:avLst/>
          </a:prstGeom>
          <a:ln>
            <a:solidFill>
              <a:schemeClr val="accent3">
                <a:lumMod val="40000"/>
                <a:lumOff val="60000"/>
              </a:schemeClr>
            </a:solidFill>
          </a:ln>
        </p:spPr>
        <p:style>
          <a:lnRef idx="2">
            <a:schemeClr val="accent5"/>
          </a:lnRef>
          <a:fillRef idx="0">
            <a:schemeClr val="accent5"/>
          </a:fillRef>
          <a:effectRef idx="1">
            <a:schemeClr val="accent5"/>
          </a:effectRef>
          <a:fontRef idx="minor">
            <a:schemeClr val="tx1"/>
          </a:fontRef>
        </p:style>
      </p:cxnSp>
      <p:sp>
        <p:nvSpPr>
          <p:cNvPr id="58" name="57 CuadroTexto"/>
          <p:cNvSpPr txBox="1"/>
          <p:nvPr/>
        </p:nvSpPr>
        <p:spPr>
          <a:xfrm>
            <a:off x="3779912" y="5661248"/>
            <a:ext cx="1224136" cy="369332"/>
          </a:xfrm>
          <a:prstGeom prst="rect">
            <a:avLst/>
          </a:prstGeom>
          <a:noFill/>
          <a:ln w="28575">
            <a:solidFill>
              <a:schemeClr val="accent3">
                <a:lumMod val="40000"/>
                <a:lumOff val="60000"/>
              </a:schemeClr>
            </a:solidFill>
          </a:ln>
        </p:spPr>
        <p:txBody>
          <a:bodyPr wrap="square" rtlCol="0">
            <a:spAutoFit/>
          </a:bodyPr>
          <a:lstStyle/>
          <a:p>
            <a:r>
              <a:rPr lang="es-MX" dirty="0" smtClean="0">
                <a:hlinkClick r:id="rId10" action="ppaction://hlinksldjump"/>
              </a:rPr>
              <a:t>BIOS</a:t>
            </a:r>
            <a:endParaRPr lang="es-MX" dirty="0"/>
          </a:p>
        </p:txBody>
      </p:sp>
      <p:cxnSp>
        <p:nvCxnSpPr>
          <p:cNvPr id="59" name="58 Conector recto"/>
          <p:cNvCxnSpPr/>
          <p:nvPr/>
        </p:nvCxnSpPr>
        <p:spPr>
          <a:xfrm>
            <a:off x="1979712" y="5373216"/>
            <a:ext cx="792088" cy="0"/>
          </a:xfrm>
          <a:prstGeom prst="line">
            <a:avLst/>
          </a:prstGeom>
          <a:ln>
            <a:solidFill>
              <a:schemeClr val="tx1">
                <a:lumMod val="85000"/>
              </a:schemeClr>
            </a:solidFill>
          </a:ln>
        </p:spPr>
        <p:style>
          <a:lnRef idx="2">
            <a:schemeClr val="accent4"/>
          </a:lnRef>
          <a:fillRef idx="0">
            <a:schemeClr val="accent4"/>
          </a:fillRef>
          <a:effectRef idx="1">
            <a:schemeClr val="accent4"/>
          </a:effectRef>
          <a:fontRef idx="minor">
            <a:schemeClr val="tx1"/>
          </a:fontRef>
        </p:style>
      </p:cxnSp>
      <p:sp>
        <p:nvSpPr>
          <p:cNvPr id="61" name="60 CuadroTexto"/>
          <p:cNvSpPr txBox="1"/>
          <p:nvPr/>
        </p:nvSpPr>
        <p:spPr>
          <a:xfrm>
            <a:off x="251520" y="5301208"/>
            <a:ext cx="1728192" cy="646331"/>
          </a:xfrm>
          <a:prstGeom prst="rect">
            <a:avLst/>
          </a:prstGeom>
          <a:noFill/>
          <a:ln w="28575">
            <a:solidFill>
              <a:schemeClr val="tx1">
                <a:lumMod val="85000"/>
              </a:schemeClr>
            </a:solidFill>
          </a:ln>
        </p:spPr>
        <p:txBody>
          <a:bodyPr wrap="square" rtlCol="0">
            <a:spAutoFit/>
          </a:bodyPr>
          <a:lstStyle/>
          <a:p>
            <a:r>
              <a:rPr lang="es-MX" dirty="0" smtClean="0">
                <a:hlinkClick r:id="rId11" action="ppaction://hlinksldjump"/>
              </a:rPr>
              <a:t>Chipset puente sur </a:t>
            </a:r>
            <a:endParaRPr lang="es-MX" dirty="0"/>
          </a:p>
        </p:txBody>
      </p:sp>
      <p:cxnSp>
        <p:nvCxnSpPr>
          <p:cNvPr id="62" name="61 Conector recto"/>
          <p:cNvCxnSpPr/>
          <p:nvPr/>
        </p:nvCxnSpPr>
        <p:spPr>
          <a:xfrm>
            <a:off x="2339752" y="4149080"/>
            <a:ext cx="648072" cy="0"/>
          </a:xfrm>
          <a:prstGeom prst="line">
            <a:avLst/>
          </a:prstGeom>
          <a:ln>
            <a:solidFill>
              <a:srgbClr val="FFFF66"/>
            </a:solidFill>
          </a:ln>
        </p:spPr>
        <p:style>
          <a:lnRef idx="2">
            <a:schemeClr val="accent5"/>
          </a:lnRef>
          <a:fillRef idx="0">
            <a:schemeClr val="accent5"/>
          </a:fillRef>
          <a:effectRef idx="1">
            <a:schemeClr val="accent5"/>
          </a:effectRef>
          <a:fontRef idx="minor">
            <a:schemeClr val="tx1"/>
          </a:fontRef>
        </p:style>
      </p:cxnSp>
      <p:sp>
        <p:nvSpPr>
          <p:cNvPr id="64" name="63 CuadroTexto"/>
          <p:cNvSpPr txBox="1"/>
          <p:nvPr/>
        </p:nvSpPr>
        <p:spPr>
          <a:xfrm>
            <a:off x="251520" y="3861048"/>
            <a:ext cx="2088232" cy="923330"/>
          </a:xfrm>
          <a:prstGeom prst="rect">
            <a:avLst/>
          </a:prstGeom>
          <a:noFill/>
          <a:ln w="28575">
            <a:solidFill>
              <a:srgbClr val="FFFF66"/>
            </a:solidFill>
          </a:ln>
        </p:spPr>
        <p:txBody>
          <a:bodyPr wrap="square" rtlCol="0">
            <a:spAutoFit/>
          </a:bodyPr>
          <a:lstStyle/>
          <a:p>
            <a:r>
              <a:rPr lang="es-MX" dirty="0" smtClean="0">
                <a:hlinkClick r:id="rId12" action="ppaction://hlinksldjump"/>
              </a:rPr>
              <a:t>Interconexión de componentes periféricos </a:t>
            </a:r>
            <a:endParaRPr lang="es-MX" dirty="0"/>
          </a:p>
        </p:txBody>
      </p:sp>
      <p:cxnSp>
        <p:nvCxnSpPr>
          <p:cNvPr id="65" name="64 Conector recto"/>
          <p:cNvCxnSpPr/>
          <p:nvPr/>
        </p:nvCxnSpPr>
        <p:spPr>
          <a:xfrm flipH="1">
            <a:off x="5004048" y="5805264"/>
            <a:ext cx="1080120" cy="8384"/>
          </a:xfrm>
          <a:prstGeom prst="line">
            <a:avLst/>
          </a:prstGeom>
          <a:ln>
            <a:solidFill>
              <a:schemeClr val="accent3">
                <a:lumMod val="40000"/>
                <a:lumOff val="60000"/>
              </a:schemeClr>
            </a:solidFill>
          </a:ln>
        </p:spPr>
        <p:style>
          <a:lnRef idx="2">
            <a:schemeClr val="accent5"/>
          </a:lnRef>
          <a:fillRef idx="0">
            <a:schemeClr val="accent5"/>
          </a:fillRef>
          <a:effectRef idx="1">
            <a:schemeClr val="accent5"/>
          </a:effectRef>
          <a:fontRef idx="minor">
            <a:schemeClr val="tx1"/>
          </a:fontRef>
        </p:style>
      </p:cxnSp>
      <p:cxnSp>
        <p:nvCxnSpPr>
          <p:cNvPr id="72" name="71 Conector recto"/>
          <p:cNvCxnSpPr/>
          <p:nvPr/>
        </p:nvCxnSpPr>
        <p:spPr>
          <a:xfrm flipV="1">
            <a:off x="6660232" y="3645024"/>
            <a:ext cx="864096" cy="8384"/>
          </a:xfrm>
          <a:prstGeom prst="line">
            <a:avLst/>
          </a:prstGeom>
        </p:spPr>
        <p:style>
          <a:lnRef idx="2">
            <a:schemeClr val="accent2"/>
          </a:lnRef>
          <a:fillRef idx="0">
            <a:schemeClr val="accent2"/>
          </a:fillRef>
          <a:effectRef idx="1">
            <a:schemeClr val="accent2"/>
          </a:effectRef>
          <a:fontRef idx="minor">
            <a:schemeClr val="tx1"/>
          </a:fontRef>
        </p:style>
      </p:cxnSp>
      <p:sp>
        <p:nvSpPr>
          <p:cNvPr id="75" name="74 CuadroTexto"/>
          <p:cNvSpPr txBox="1"/>
          <p:nvPr/>
        </p:nvSpPr>
        <p:spPr>
          <a:xfrm>
            <a:off x="7524328" y="3429000"/>
            <a:ext cx="1619672" cy="646331"/>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solidFill>
                  <a:schemeClr val="tx1"/>
                </a:solidFill>
                <a:hlinkClick r:id="rId13" action="ppaction://hlinksldjump"/>
              </a:rPr>
              <a:t>Chipset puente norte</a:t>
            </a:r>
            <a:endParaRPr lang="es-MX" dirty="0">
              <a:solidFill>
                <a:schemeClr val="tx1"/>
              </a:solidFill>
            </a:endParaRPr>
          </a:p>
        </p:txBody>
      </p:sp>
      <p:cxnSp>
        <p:nvCxnSpPr>
          <p:cNvPr id="77" name="76 Conector recto"/>
          <p:cNvCxnSpPr/>
          <p:nvPr/>
        </p:nvCxnSpPr>
        <p:spPr>
          <a:xfrm>
            <a:off x="1907704" y="1484784"/>
            <a:ext cx="720080" cy="0"/>
          </a:xfrm>
          <a:prstGeom prst="line">
            <a:avLst/>
          </a:prstGeom>
          <a:ln>
            <a:solidFill>
              <a:schemeClr val="accent6">
                <a:lumMod val="75000"/>
              </a:schemeClr>
            </a:solidFill>
          </a:ln>
        </p:spPr>
        <p:style>
          <a:lnRef idx="2">
            <a:schemeClr val="accent6"/>
          </a:lnRef>
          <a:fillRef idx="0">
            <a:schemeClr val="accent6"/>
          </a:fillRef>
          <a:effectRef idx="1">
            <a:schemeClr val="accent6"/>
          </a:effectRef>
          <a:fontRef idx="minor">
            <a:schemeClr val="tx1"/>
          </a:fontRef>
        </p:style>
      </p:cxnSp>
      <p:sp>
        <p:nvSpPr>
          <p:cNvPr id="78" name="77 CuadroTexto"/>
          <p:cNvSpPr txBox="1"/>
          <p:nvPr/>
        </p:nvSpPr>
        <p:spPr>
          <a:xfrm>
            <a:off x="539552" y="1196752"/>
            <a:ext cx="1368152" cy="646331"/>
          </a:xfrm>
          <a:prstGeom prst="rect">
            <a:avLst/>
          </a:prstGeom>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s-MX" dirty="0" smtClean="0">
                <a:solidFill>
                  <a:schemeClr val="tx1"/>
                </a:solidFill>
                <a:hlinkClick r:id="rId14" action="ppaction://hlinksldjump"/>
              </a:rPr>
              <a:t>Ranura AGP</a:t>
            </a:r>
            <a:endParaRPr lang="es-MX" dirty="0">
              <a:solidFill>
                <a:schemeClr val="tx1"/>
              </a:solidFill>
            </a:endParaRPr>
          </a:p>
        </p:txBody>
      </p:sp>
      <p:cxnSp>
        <p:nvCxnSpPr>
          <p:cNvPr id="79" name="78 Conector recto"/>
          <p:cNvCxnSpPr/>
          <p:nvPr/>
        </p:nvCxnSpPr>
        <p:spPr>
          <a:xfrm flipV="1">
            <a:off x="3779912" y="764704"/>
            <a:ext cx="0" cy="360040"/>
          </a:xfrm>
          <a:prstGeom prst="line">
            <a:avLst/>
          </a:prstGeom>
          <a:ln>
            <a:solidFill>
              <a:srgbClr val="58EA5F"/>
            </a:solidFill>
          </a:ln>
        </p:spPr>
        <p:style>
          <a:lnRef idx="2">
            <a:schemeClr val="accent2"/>
          </a:lnRef>
          <a:fillRef idx="0">
            <a:schemeClr val="accent2"/>
          </a:fillRef>
          <a:effectRef idx="1">
            <a:schemeClr val="accent2"/>
          </a:effectRef>
          <a:fontRef idx="minor">
            <a:schemeClr val="tx1"/>
          </a:fontRef>
        </p:style>
      </p:cxnSp>
      <p:sp>
        <p:nvSpPr>
          <p:cNvPr id="80" name="79 CuadroTexto"/>
          <p:cNvSpPr txBox="1"/>
          <p:nvPr/>
        </p:nvSpPr>
        <p:spPr>
          <a:xfrm>
            <a:off x="3203848" y="404664"/>
            <a:ext cx="864096" cy="369332"/>
          </a:xfrm>
          <a:prstGeom prst="rect">
            <a:avLst/>
          </a:prstGeom>
          <a:noFill/>
          <a:ln w="28575">
            <a:solidFill>
              <a:srgbClr val="58EA5F"/>
            </a:solidFill>
          </a:ln>
        </p:spPr>
        <p:txBody>
          <a:bodyPr wrap="square" rtlCol="0">
            <a:spAutoFit/>
          </a:bodyPr>
          <a:lstStyle/>
          <a:p>
            <a:r>
              <a:rPr lang="es-MX" dirty="0" smtClean="0">
                <a:hlinkClick r:id="rId15" action="ppaction://hlinksldjump"/>
              </a:rPr>
              <a:t>Pila</a:t>
            </a:r>
            <a:r>
              <a:rPr lang="es-MX" dirty="0" smtClean="0"/>
              <a:t> </a:t>
            </a:r>
            <a:endParaRPr lang="es-MX" dirty="0"/>
          </a:p>
        </p:txBody>
      </p:sp>
      <p:cxnSp>
        <p:nvCxnSpPr>
          <p:cNvPr id="38" name="37 Conector recto"/>
          <p:cNvCxnSpPr/>
          <p:nvPr/>
        </p:nvCxnSpPr>
        <p:spPr>
          <a:xfrm flipH="1">
            <a:off x="2483768" y="4869160"/>
            <a:ext cx="504056" cy="0"/>
          </a:xfrm>
          <a:prstGeom prst="line">
            <a:avLst/>
          </a:prstGeom>
        </p:spPr>
        <p:style>
          <a:lnRef idx="3">
            <a:schemeClr val="dk1"/>
          </a:lnRef>
          <a:fillRef idx="0">
            <a:schemeClr val="dk1"/>
          </a:fillRef>
          <a:effectRef idx="2">
            <a:schemeClr val="dk1"/>
          </a:effectRef>
          <a:fontRef idx="minor">
            <a:schemeClr val="tx1"/>
          </a:fontRef>
        </p:style>
      </p:cxnSp>
      <p:cxnSp>
        <p:nvCxnSpPr>
          <p:cNvPr id="39" name="38 Conector recto"/>
          <p:cNvCxnSpPr/>
          <p:nvPr/>
        </p:nvCxnSpPr>
        <p:spPr>
          <a:xfrm flipH="1">
            <a:off x="2483768" y="4293096"/>
            <a:ext cx="504056" cy="0"/>
          </a:xfrm>
          <a:prstGeom prst="line">
            <a:avLst/>
          </a:prstGeom>
        </p:spPr>
        <p:style>
          <a:lnRef idx="3">
            <a:schemeClr val="dk1"/>
          </a:lnRef>
          <a:fillRef idx="0">
            <a:schemeClr val="dk1"/>
          </a:fillRef>
          <a:effectRef idx="2">
            <a:schemeClr val="dk1"/>
          </a:effectRef>
          <a:fontRef idx="minor">
            <a:schemeClr val="tx1"/>
          </a:fontRef>
        </p:style>
      </p:cxnSp>
      <p:cxnSp>
        <p:nvCxnSpPr>
          <p:cNvPr id="40" name="39 Conector recto"/>
          <p:cNvCxnSpPr/>
          <p:nvPr/>
        </p:nvCxnSpPr>
        <p:spPr>
          <a:xfrm flipH="1" flipV="1">
            <a:off x="2483768" y="3068960"/>
            <a:ext cx="8384" cy="1808584"/>
          </a:xfrm>
          <a:prstGeom prst="line">
            <a:avLst/>
          </a:prstGeom>
        </p:spPr>
        <p:style>
          <a:lnRef idx="3">
            <a:schemeClr val="dk1"/>
          </a:lnRef>
          <a:fillRef idx="0">
            <a:schemeClr val="dk1"/>
          </a:fillRef>
          <a:effectRef idx="2">
            <a:schemeClr val="dk1"/>
          </a:effectRef>
          <a:fontRef idx="minor">
            <a:schemeClr val="tx1"/>
          </a:fontRef>
        </p:style>
      </p:cxnSp>
      <p:cxnSp>
        <p:nvCxnSpPr>
          <p:cNvPr id="47" name="46 Conector recto"/>
          <p:cNvCxnSpPr/>
          <p:nvPr/>
        </p:nvCxnSpPr>
        <p:spPr>
          <a:xfrm flipH="1">
            <a:off x="1979712" y="3068960"/>
            <a:ext cx="504056" cy="0"/>
          </a:xfrm>
          <a:prstGeom prst="line">
            <a:avLst/>
          </a:prstGeom>
        </p:spPr>
        <p:style>
          <a:lnRef idx="3">
            <a:schemeClr val="dk1"/>
          </a:lnRef>
          <a:fillRef idx="0">
            <a:schemeClr val="dk1"/>
          </a:fillRef>
          <a:effectRef idx="2">
            <a:schemeClr val="dk1"/>
          </a:effectRef>
          <a:fontRef idx="minor">
            <a:schemeClr val="tx1"/>
          </a:fontRef>
        </p:style>
      </p:cxnSp>
      <p:sp>
        <p:nvSpPr>
          <p:cNvPr id="49" name="48 CuadroTexto"/>
          <p:cNvSpPr txBox="1"/>
          <p:nvPr/>
        </p:nvSpPr>
        <p:spPr>
          <a:xfrm>
            <a:off x="683568" y="2708920"/>
            <a:ext cx="1296144" cy="369332"/>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lang="es-MX" dirty="0" smtClean="0">
                <a:hlinkClick r:id="rId16" action="ppaction://hlinksldjump"/>
              </a:rPr>
              <a:t>SATA</a:t>
            </a:r>
            <a:endParaRPr lang="es-MX" dirty="0"/>
          </a:p>
        </p:txBody>
      </p:sp>
      <p:sp>
        <p:nvSpPr>
          <p:cNvPr id="43" name="42 CuadroTexto"/>
          <p:cNvSpPr txBox="1"/>
          <p:nvPr/>
        </p:nvSpPr>
        <p:spPr>
          <a:xfrm>
            <a:off x="8028384" y="630932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17"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908720"/>
            <a:ext cx="7920880" cy="3088025"/>
          </a:xfrm>
          <a:prstGeom prst="rect">
            <a:avLst/>
          </a:prstGeom>
          <a:noFill/>
        </p:spPr>
        <p:txBody>
          <a:bodyPr wrap="square" rtlCol="0">
            <a:spAutoFit/>
          </a:bodyPr>
          <a:lstStyle/>
          <a:p>
            <a:pPr algn="ctr">
              <a:lnSpc>
                <a:spcPct val="150000"/>
              </a:lnSpc>
            </a:pPr>
            <a:r>
              <a:rPr lang="es-MX" sz="2400" b="1" dirty="0" smtClean="0">
                <a:solidFill>
                  <a:srgbClr val="00FFFF"/>
                </a:solidFill>
                <a:latin typeface="Arial" pitchFamily="34" charset="0"/>
                <a:cs typeface="Arial" pitchFamily="34" charset="0"/>
              </a:rPr>
              <a:t>PILA</a:t>
            </a:r>
          </a:p>
          <a:p>
            <a:pPr algn="just">
              <a:lnSpc>
                <a:spcPct val="150000"/>
              </a:lnSpc>
            </a:pPr>
            <a:r>
              <a:rPr lang="es-MX" dirty="0" smtClean="0">
                <a:latin typeface="Arial" pitchFamily="34" charset="0"/>
                <a:cs typeface="Arial" pitchFamily="34" charset="0"/>
              </a:rPr>
              <a:t>La pila es una pequeña batería de 3v (a veces 5v) la cual va en la placa madre del PC, la función de la pila tipo botón es entregarle energía continua a la placa madre para que almacene la información de los BIOS y ser guardada en la memoria RAM CMOS, cuando la pila se saca la BIOS se resetean, existen varias pilas virtuales en cuestiones de memoria las utiliza el sistema operativo.</a:t>
            </a:r>
            <a:endParaRPr lang="es-MX" dirty="0">
              <a:latin typeface="Arial" pitchFamily="34" charset="0"/>
              <a:cs typeface="Arial" pitchFamily="34" charset="0"/>
            </a:endParaRPr>
          </a:p>
        </p:txBody>
      </p:sp>
      <p:pic>
        <p:nvPicPr>
          <p:cNvPr id="3074" name="Picture 2" descr="camon"/>
          <p:cNvPicPr>
            <a:picLocks noChangeAspect="1" noChangeArrowheads="1"/>
          </p:cNvPicPr>
          <p:nvPr/>
        </p:nvPicPr>
        <p:blipFill>
          <a:blip r:embed="rId3" cstate="print"/>
          <a:srcRect/>
          <a:stretch>
            <a:fillRect/>
          </a:stretch>
        </p:blipFill>
        <p:spPr bwMode="auto">
          <a:xfrm>
            <a:off x="3779912" y="3789040"/>
            <a:ext cx="3096344" cy="23206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6 Rectángulo">
            <a:hlinkClick r:id="rId4" action="ppaction://hlinksldjump"/>
          </p:cNvPr>
          <p:cNvSpPr/>
          <p:nvPr/>
        </p:nvSpPr>
        <p:spPr>
          <a:xfrm>
            <a:off x="971600" y="5949280"/>
            <a:ext cx="108012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t> </a:t>
            </a:r>
            <a:endParaRPr lang="es-MX" dirty="0"/>
          </a:p>
        </p:txBody>
      </p:sp>
      <p:sp>
        <p:nvSpPr>
          <p:cNvPr id="5" name="4 CuadroTexto"/>
          <p:cNvSpPr txBox="1"/>
          <p:nvPr/>
        </p:nvSpPr>
        <p:spPr>
          <a:xfrm>
            <a:off x="1907704" y="602128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980728"/>
            <a:ext cx="7920880" cy="4385816"/>
          </a:xfrm>
          <a:prstGeom prst="rect">
            <a:avLst/>
          </a:prstGeom>
          <a:noFill/>
        </p:spPr>
        <p:txBody>
          <a:bodyPr wrap="square" rtlCol="0">
            <a:spAutoFit/>
          </a:bodyPr>
          <a:lstStyle/>
          <a:p>
            <a:pPr algn="ctr">
              <a:lnSpc>
                <a:spcPct val="150000"/>
              </a:lnSpc>
            </a:pPr>
            <a:r>
              <a:rPr lang="es-MX" sz="2400" b="1" dirty="0" smtClean="0">
                <a:solidFill>
                  <a:srgbClr val="00FFFF"/>
                </a:solidFill>
                <a:latin typeface="Arial" pitchFamily="34" charset="0"/>
                <a:cs typeface="Arial" pitchFamily="34" charset="0"/>
              </a:rPr>
              <a:t>PUERTOS USB</a:t>
            </a:r>
          </a:p>
          <a:p>
            <a:pPr algn="just">
              <a:lnSpc>
                <a:spcPct val="150000"/>
              </a:lnSpc>
            </a:pPr>
            <a:r>
              <a:rPr lang="es-MX" dirty="0" smtClean="0">
                <a:latin typeface="Arial" pitchFamily="34" charset="0"/>
                <a:cs typeface="Arial" pitchFamily="34" charset="0"/>
              </a:rPr>
              <a:t>Significa ("</a:t>
            </a:r>
            <a:r>
              <a:rPr lang="es-MX" i="1" dirty="0" smtClean="0">
                <a:latin typeface="Arial" pitchFamily="34" charset="0"/>
                <a:cs typeface="Arial" pitchFamily="34" charset="0"/>
              </a:rPr>
              <a:t>Universal Serial Bus</a:t>
            </a:r>
            <a:r>
              <a:rPr lang="es-MX" dirty="0" smtClean="0">
                <a:latin typeface="Arial" pitchFamily="34" charset="0"/>
                <a:cs typeface="Arial" pitchFamily="34" charset="0"/>
              </a:rPr>
              <a:t>") ó su traducción al español es línea serial universal de transporte de datos. Es básicamente un conector rectangular de 4 terminales que permite la transmisión de datos entre una gran gama de dispositivos externos(periféricos) con la computadora; por ello es considerado puerto; mientras que la definición de la  Real Academia Española de la lengua es "toma de conexión universal de uso frecuente en las computadoras".</a:t>
            </a:r>
          </a:p>
          <a:p>
            <a:pPr algn="just"/>
            <a:endParaRPr lang="es-MX" dirty="0" smtClean="0">
              <a:latin typeface="Arial" pitchFamily="34" charset="0"/>
              <a:cs typeface="Arial" pitchFamily="34" charset="0"/>
            </a:endParaRPr>
          </a:p>
          <a:p>
            <a:endParaRPr lang="es-MX" dirty="0" smtClean="0"/>
          </a:p>
          <a:p>
            <a:endParaRPr lang="es-MX" dirty="0"/>
          </a:p>
        </p:txBody>
      </p:sp>
      <p:sp>
        <p:nvSpPr>
          <p:cNvPr id="37890" name="AutoShape 2" descr="Resultado de imagen para PUERTOS US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7892" name="Picture 4" descr="http://javiertelem.files.wordpress.com/2011/11/puertos-usb.jpg"/>
          <p:cNvPicPr>
            <a:picLocks noChangeAspect="1" noChangeArrowheads="1"/>
          </p:cNvPicPr>
          <p:nvPr/>
        </p:nvPicPr>
        <p:blipFill>
          <a:blip r:embed="rId3" cstate="print"/>
          <a:srcRect/>
          <a:stretch>
            <a:fillRect/>
          </a:stretch>
        </p:blipFill>
        <p:spPr bwMode="auto">
          <a:xfrm>
            <a:off x="4716016" y="4348485"/>
            <a:ext cx="3024336" cy="20937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6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6" name="5 CuadroTexto"/>
          <p:cNvSpPr txBox="1"/>
          <p:nvPr/>
        </p:nvSpPr>
        <p:spPr>
          <a:xfrm>
            <a:off x="2411760"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cover dir="ld"/>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836712"/>
            <a:ext cx="7704856" cy="4247317"/>
          </a:xfrm>
          <a:prstGeom prst="rect">
            <a:avLst/>
          </a:prstGeom>
          <a:noFill/>
        </p:spPr>
        <p:txBody>
          <a:bodyPr wrap="square" rtlCol="0">
            <a:spAutoFit/>
          </a:bodyPr>
          <a:lstStyle/>
          <a:p>
            <a:pPr algn="ctr">
              <a:lnSpc>
                <a:spcPct val="150000"/>
              </a:lnSpc>
            </a:pPr>
            <a:r>
              <a:rPr lang="es-MX" sz="2400" b="1" dirty="0" smtClean="0">
                <a:solidFill>
                  <a:srgbClr val="00FFFF"/>
                </a:solidFill>
                <a:latin typeface="Arial" pitchFamily="34" charset="0"/>
                <a:cs typeface="Arial" pitchFamily="34" charset="0"/>
              </a:rPr>
              <a:t>PUERTO PARALELO</a:t>
            </a:r>
          </a:p>
          <a:p>
            <a:pPr algn="just">
              <a:lnSpc>
                <a:spcPct val="150000"/>
              </a:lnSpc>
            </a:pPr>
            <a:r>
              <a:rPr lang="es-MX" dirty="0" smtClean="0">
                <a:latin typeface="Arial" pitchFamily="34" charset="0"/>
                <a:cs typeface="Arial" pitchFamily="34" charset="0"/>
              </a:rPr>
              <a:t>Es una interfaz entre una computadora y un periférico, cuya principal característica es que los bits de datos viajan juntos, enviando un paquete de byte a la vez.</a:t>
            </a:r>
          </a:p>
          <a:p>
            <a:pPr algn="just">
              <a:lnSpc>
                <a:spcPct val="150000"/>
              </a:lnSpc>
            </a:pPr>
            <a:r>
              <a:rPr lang="es-MX" dirty="0" smtClean="0">
                <a:latin typeface="Arial" pitchFamily="34" charset="0"/>
                <a:cs typeface="Arial" pitchFamily="34" charset="0"/>
              </a:rPr>
              <a:t>El cable paralelo es el conector físico entre el puerto paralelo y el dispositivo periférico. En un puerto paralelo habrá una serie de bits de control en vías aparte que irán en ambos sentidos por caminos distintos.</a:t>
            </a:r>
          </a:p>
          <a:p>
            <a:pPr algn="just">
              <a:lnSpc>
                <a:spcPct val="150000"/>
              </a:lnSpc>
            </a:pPr>
            <a:r>
              <a:rPr lang="es-MX" dirty="0" smtClean="0">
                <a:latin typeface="Arial" pitchFamily="34" charset="0"/>
                <a:cs typeface="Arial" pitchFamily="34" charset="0"/>
              </a:rPr>
              <a:t>En contraposición al puerto paralelo está el puerto serie, que envía los datos bit a bit por el mismo hilo.</a:t>
            </a:r>
          </a:p>
          <a:p>
            <a:endParaRPr lang="es-MX" dirty="0"/>
          </a:p>
        </p:txBody>
      </p:sp>
      <p:pic>
        <p:nvPicPr>
          <p:cNvPr id="33794" name="Picture 2" descr="http://upload.wikimedia.org/wikipedia/commons/thumb/f/fa/Parallel_computer_printer_port.jpg/250px-Parallel_computer_printer_port.jpg"/>
          <p:cNvPicPr>
            <a:picLocks noChangeAspect="1" noChangeArrowheads="1"/>
          </p:cNvPicPr>
          <p:nvPr/>
        </p:nvPicPr>
        <p:blipFill>
          <a:blip r:embed="rId3" cstate="print"/>
          <a:srcRect/>
          <a:stretch>
            <a:fillRect/>
          </a:stretch>
        </p:blipFill>
        <p:spPr bwMode="auto">
          <a:xfrm>
            <a:off x="4572000" y="4581128"/>
            <a:ext cx="2736304" cy="204675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5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5" name="4 CuadroTexto"/>
          <p:cNvSpPr txBox="1"/>
          <p:nvPr/>
        </p:nvSpPr>
        <p:spPr>
          <a:xfrm>
            <a:off x="2411760" y="625879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checker dir="ver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836712"/>
            <a:ext cx="8208912" cy="4893647"/>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PUERTOS EXTERNOS</a:t>
            </a:r>
          </a:p>
          <a:p>
            <a:pPr algn="just">
              <a:lnSpc>
                <a:spcPct val="150000"/>
              </a:lnSpc>
            </a:pPr>
            <a:r>
              <a:rPr lang="es-MX" i="1" dirty="0" smtClean="0">
                <a:latin typeface="Arial" pitchFamily="34" charset="0"/>
                <a:cs typeface="Arial" pitchFamily="34" charset="0"/>
              </a:rPr>
              <a:t>Se dividen en 2 tipos:</a:t>
            </a:r>
          </a:p>
          <a:p>
            <a:pPr algn="just">
              <a:lnSpc>
                <a:spcPct val="150000"/>
              </a:lnSpc>
            </a:pPr>
            <a:r>
              <a:rPr lang="es-MX" dirty="0" smtClean="0">
                <a:latin typeface="Arial" pitchFamily="34" charset="0"/>
                <a:cs typeface="Arial" pitchFamily="34" charset="0"/>
              </a:rPr>
              <a:t> </a:t>
            </a:r>
            <a:r>
              <a:rPr lang="es-MX" b="1" dirty="0" smtClean="0">
                <a:latin typeface="Arial" pitchFamily="34" charset="0"/>
                <a:cs typeface="Arial" pitchFamily="34" charset="0"/>
              </a:rPr>
              <a:t>a) </a:t>
            </a:r>
            <a:r>
              <a:rPr lang="es-MX" b="1" u="sng" dirty="0" smtClean="0">
                <a:latin typeface="Arial" pitchFamily="34" charset="0"/>
                <a:cs typeface="Arial" pitchFamily="34" charset="0"/>
              </a:rPr>
              <a:t>Puertos físicos de la computadora</a:t>
            </a:r>
            <a:r>
              <a:rPr lang="es-MX" b="1" dirty="0" smtClean="0">
                <a:latin typeface="Arial" pitchFamily="34" charset="0"/>
                <a:cs typeface="Arial" pitchFamily="34" charset="0"/>
              </a:rPr>
              <a:t>: </a:t>
            </a:r>
            <a:r>
              <a:rPr lang="es-MX" dirty="0" smtClean="0">
                <a:latin typeface="Arial" pitchFamily="34" charset="0"/>
                <a:cs typeface="Arial" pitchFamily="34" charset="0"/>
              </a:rPr>
              <a:t>son conectores integrados en tarjetas de expansión ó en la tarjeta principal "Motherboard" de la computadora; diseñados con formas y características electrónicas especiales, utilizados para interconectar una gran gama de dispositivos externos con la computadora, es decir, los periféricos.</a:t>
            </a:r>
          </a:p>
          <a:p>
            <a:pPr algn="just">
              <a:lnSpc>
                <a:spcPct val="150000"/>
              </a:lnSpc>
            </a:pPr>
            <a:r>
              <a:rPr lang="es-MX" dirty="0" smtClean="0">
                <a:latin typeface="Arial" pitchFamily="34" charset="0"/>
                <a:cs typeface="Arial" pitchFamily="34" charset="0"/>
              </a:rPr>
              <a:t> </a:t>
            </a:r>
            <a:r>
              <a:rPr lang="es-MX" b="1" dirty="0" smtClean="0">
                <a:latin typeface="Arial" pitchFamily="34" charset="0"/>
                <a:cs typeface="Arial" pitchFamily="34" charset="0"/>
              </a:rPr>
              <a:t>b) </a:t>
            </a:r>
            <a:r>
              <a:rPr lang="es-MX" b="1" u="sng" dirty="0" smtClean="0">
                <a:latin typeface="Arial" pitchFamily="34" charset="0"/>
                <a:cs typeface="Arial" pitchFamily="34" charset="0"/>
              </a:rPr>
              <a:t>Puertos lógicos de la computadora</a:t>
            </a:r>
            <a:r>
              <a:rPr lang="es-MX" b="1" dirty="0" smtClean="0">
                <a:latin typeface="Arial" pitchFamily="34" charset="0"/>
                <a:cs typeface="Arial" pitchFamily="34" charset="0"/>
              </a:rPr>
              <a:t>:</a:t>
            </a:r>
            <a:r>
              <a:rPr lang="es-MX" dirty="0" smtClean="0">
                <a:latin typeface="Arial" pitchFamily="34" charset="0"/>
                <a:cs typeface="Arial" pitchFamily="34" charset="0"/>
              </a:rPr>
              <a:t> son puntos de acceso entre equipos para el uso de servicios y flujo de datos entre ellos, ejemplos el puerto 21 correspondiente al servicio FTP (permite el </a:t>
            </a:r>
            <a:r>
              <a:rPr lang="es-MX" u="sng" dirty="0" smtClean="0">
                <a:latin typeface="Arial" pitchFamily="34" charset="0"/>
                <a:cs typeface="Arial" pitchFamily="34" charset="0"/>
              </a:rPr>
              <a:t>intercambio</a:t>
            </a:r>
            <a:r>
              <a:rPr lang="es-MX" dirty="0" smtClean="0">
                <a:latin typeface="Arial" pitchFamily="34" charset="0"/>
                <a:cs typeface="Arial" pitchFamily="34" charset="0"/>
              </a:rPr>
              <a:t> de archivos) ó el puerto  515 que está asociado con el servicio de impresión.</a:t>
            </a:r>
          </a:p>
          <a:p>
            <a:r>
              <a:rPr lang="es-MX" dirty="0" smtClean="0"/>
              <a:t> </a:t>
            </a:r>
            <a:endParaRPr lang="es-MX" dirty="0"/>
          </a:p>
        </p:txBody>
      </p:sp>
      <p:pic>
        <p:nvPicPr>
          <p:cNvPr id="35842" name="Picture 2" descr="http://1.bp.blogspot.com/-T3ITSMo9Azw/UJ1HaKVAZDI/AAAAAAAAAzk/OmKhbFjCvqo/s1600/V1.jpg"/>
          <p:cNvPicPr>
            <a:picLocks noChangeAspect="1" noChangeArrowheads="1"/>
          </p:cNvPicPr>
          <p:nvPr/>
        </p:nvPicPr>
        <p:blipFill>
          <a:blip r:embed="rId3" cstate="print"/>
          <a:srcRect/>
          <a:stretch>
            <a:fillRect/>
          </a:stretch>
        </p:blipFill>
        <p:spPr bwMode="auto">
          <a:xfrm>
            <a:off x="2767905" y="5445224"/>
            <a:ext cx="6124575" cy="1340768"/>
          </a:xfrm>
          <a:prstGeom prst="rect">
            <a:avLst/>
          </a:prstGeom>
          <a:noFill/>
        </p:spPr>
      </p:pic>
      <p:sp>
        <p:nvSpPr>
          <p:cNvPr id="6" name="5 Rectángulo">
            <a:hlinkClick r:id="rId4" action="ppaction://hlinksldjump"/>
          </p:cNvPr>
          <p:cNvSpPr/>
          <p:nvPr/>
        </p:nvSpPr>
        <p:spPr>
          <a:xfrm>
            <a:off x="251520" y="6309320"/>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5" name="4 CuadroTexto"/>
          <p:cNvSpPr txBox="1"/>
          <p:nvPr/>
        </p:nvSpPr>
        <p:spPr>
          <a:xfrm>
            <a:off x="1259632" y="630932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plus/>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836712"/>
            <a:ext cx="7776864" cy="4201150"/>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ZOCALO</a:t>
            </a:r>
          </a:p>
          <a:p>
            <a:pPr algn="just">
              <a:lnSpc>
                <a:spcPct val="150000"/>
              </a:lnSpc>
            </a:pPr>
            <a:r>
              <a:rPr lang="es-MX" dirty="0" smtClean="0"/>
              <a:t>E</a:t>
            </a:r>
            <a:r>
              <a:rPr lang="es-MX" dirty="0" smtClean="0">
                <a:latin typeface="Arial" pitchFamily="34" charset="0"/>
                <a:cs typeface="Arial" pitchFamily="34" charset="0"/>
              </a:rPr>
              <a:t>s el componente principal de una computadora y otros dispositivos programables, que interpreta las instrucciones contenidas en los programas y procesa los datos.</a:t>
            </a:r>
          </a:p>
          <a:p>
            <a:pPr algn="just">
              <a:lnSpc>
                <a:spcPct val="150000"/>
              </a:lnSpc>
            </a:pPr>
            <a:r>
              <a:rPr lang="es-MX" dirty="0" smtClean="0">
                <a:latin typeface="Arial" pitchFamily="34" charset="0"/>
                <a:cs typeface="Arial" pitchFamily="34" charset="0"/>
              </a:rPr>
              <a:t>Proporcionan la característica fundamental del ordenador digital (la  programabilidad) y son uno de los componentes necesarios encontrados en los computadoras de cualquier tiempo, junto con la memoria principal y los dispositivos de entrada/salida. Se conoce como microprocesador el CPU que es manufacturado con circuitos integrados.</a:t>
            </a:r>
            <a:endParaRPr lang="es-MX" dirty="0">
              <a:latin typeface="Arial" pitchFamily="34" charset="0"/>
              <a:cs typeface="Arial" pitchFamily="34" charset="0"/>
            </a:endParaRPr>
          </a:p>
        </p:txBody>
      </p:sp>
      <p:pic>
        <p:nvPicPr>
          <p:cNvPr id="18434" name="Picture 2" descr="http://upload.wikimedia.org/wikipedia/commons/thumb/e/e7/Intel_80486DX2_bottom.jpg/250px-Intel_80486DX2_bottom.jpg"/>
          <p:cNvPicPr>
            <a:picLocks noChangeAspect="1" noChangeArrowheads="1"/>
          </p:cNvPicPr>
          <p:nvPr/>
        </p:nvPicPr>
        <p:blipFill>
          <a:blip r:embed="rId3" cstate="print"/>
          <a:srcRect/>
          <a:stretch>
            <a:fillRect/>
          </a:stretch>
        </p:blipFill>
        <p:spPr bwMode="auto">
          <a:xfrm>
            <a:off x="4211960" y="4725144"/>
            <a:ext cx="2381250" cy="195262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6" name="5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5" name="4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blinds dir="ver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6386" name="Rectangle 150"/>
          <p:cNvSpPr>
            <a:spLocks noGrp="1" noChangeArrowheads="1"/>
          </p:cNvSpPr>
          <p:nvPr>
            <p:ph type="ctrTitle"/>
          </p:nvPr>
        </p:nvSpPr>
        <p:spPr>
          <a:xfrm>
            <a:off x="539750" y="549275"/>
            <a:ext cx="7840663" cy="647700"/>
          </a:xfrm>
        </p:spPr>
        <p:txBody>
          <a:bodyPr>
            <a:normAutofit fontScale="90000"/>
          </a:bodyPr>
          <a:lstStyle/>
          <a:p>
            <a:pPr eaLnBrk="1" hangingPunct="1"/>
            <a:r>
              <a:rPr lang="es-UY" sz="3600" b="1">
                <a:solidFill>
                  <a:srgbClr val="19194D"/>
                </a:solidFill>
                <a:latin typeface="Arial" charset="0"/>
              </a:rPr>
              <a:t>Mantenimiento preventivo al equipo de cómputo</a:t>
            </a:r>
            <a:endParaRPr lang="es-ES" sz="3600" b="1">
              <a:solidFill>
                <a:srgbClr val="19194D"/>
              </a:solidFill>
              <a:latin typeface="Arial" charset="0"/>
            </a:endParaRPr>
          </a:p>
        </p:txBody>
      </p:sp>
      <p:pic>
        <p:nvPicPr>
          <p:cNvPr id="16387" name="2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1700213"/>
            <a:ext cx="257175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2"/>
          <p:cNvSpPr txBox="1">
            <a:spLocks/>
          </p:cNvSpPr>
          <p:nvPr/>
        </p:nvSpPr>
        <p:spPr bwMode="auto">
          <a:xfrm>
            <a:off x="890588" y="4508500"/>
            <a:ext cx="72104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sz="1800" b="1">
                <a:solidFill>
                  <a:srgbClr val="161645"/>
                </a:solidFill>
                <a:latin typeface="Arial Black" charset="0"/>
              </a:rPr>
              <a:t>Gran parte de los problemas que se presentan en los sistemas de cómputo se pueden evitar o prevenir si se realiza un mantenimiento periódico de cada uno de sus componentes. </a:t>
            </a:r>
            <a:endParaRPr lang="es-MX" sz="1800" b="1">
              <a:solidFill>
                <a:srgbClr val="161645"/>
              </a:solidFill>
              <a:latin typeface="Arial Black" charset="0"/>
            </a:endParaRPr>
          </a:p>
        </p:txBody>
      </p:sp>
    </p:spTree>
    <p:extLst>
      <p:ext uri="{BB962C8B-B14F-4D97-AF65-F5344CB8AC3E}">
        <p14:creationId xmlns:p14="http://schemas.microsoft.com/office/powerpoint/2010/main" val="240449519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764704"/>
            <a:ext cx="7776864" cy="4570482"/>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CHIPSET PUENTE NORTE</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b="1" dirty="0" smtClean="0">
                <a:solidFill>
                  <a:schemeClr val="bg1"/>
                </a:solidFill>
                <a:latin typeface="Arial" pitchFamily="34" charset="0"/>
                <a:cs typeface="Arial" pitchFamily="34" charset="0"/>
              </a:rPr>
              <a:t>Chipset: </a:t>
            </a:r>
            <a:r>
              <a:rPr lang="es-MX" dirty="0" smtClean="0">
                <a:latin typeface="Arial" pitchFamily="34" charset="0"/>
                <a:cs typeface="Arial" pitchFamily="34" charset="0"/>
              </a:rPr>
              <a:t>es el conjunto de circuitos que nos encontramos sobre la placa base. Se encarga de conectar los distintos elementos que se encuentran en el interior de la CPU.</a:t>
            </a:r>
          </a:p>
          <a:p>
            <a:pPr algn="just">
              <a:lnSpc>
                <a:spcPct val="150000"/>
              </a:lnSpc>
            </a:pPr>
            <a:r>
              <a:rPr lang="es-MX" dirty="0" smtClean="0">
                <a:latin typeface="Arial" pitchFamily="34" charset="0"/>
                <a:cs typeface="Arial" pitchFamily="34" charset="0"/>
              </a:rPr>
              <a:t>Su función principal es la controlar el funcionamiento del bus del procesador, la memoria y el puerto AGP o PCI-Express. De esta forma sirve de conexión (de ahí su denominación de "puente") entre la placa madre y los principales componentes de la PC.</a:t>
            </a:r>
          </a:p>
          <a:p>
            <a:pPr algn="just">
              <a:lnSpc>
                <a:spcPct val="150000"/>
              </a:lnSpc>
            </a:pPr>
            <a:r>
              <a:rPr lang="es-MX" b="1" dirty="0" smtClean="0">
                <a:solidFill>
                  <a:srgbClr val="00FFFF"/>
                </a:solidFill>
                <a:latin typeface="Arial" pitchFamily="34" charset="0"/>
                <a:cs typeface="Arial" pitchFamily="34" charset="0"/>
              </a:rPr>
              <a:t>. </a:t>
            </a:r>
          </a:p>
          <a:p>
            <a:pPr algn="just">
              <a:lnSpc>
                <a:spcPct val="150000"/>
              </a:lnSpc>
            </a:pPr>
            <a:r>
              <a:rPr lang="es-MX" dirty="0" smtClean="0">
                <a:latin typeface="Arial" pitchFamily="34" charset="0"/>
                <a:cs typeface="Arial" pitchFamily="34" charset="0"/>
              </a:rPr>
              <a:t> </a:t>
            </a:r>
            <a:endParaRPr lang="es-MX" dirty="0">
              <a:latin typeface="Arial" pitchFamily="34" charset="0"/>
              <a:cs typeface="Arial" pitchFamily="34" charset="0"/>
            </a:endParaRPr>
          </a:p>
        </p:txBody>
      </p:sp>
      <p:pic>
        <p:nvPicPr>
          <p:cNvPr id="39940" name="Picture 4" descr="http://informaticapcpi.wikispaces.com/file/view/000019441.jpg/196111136/000019441.jpg"/>
          <p:cNvPicPr>
            <a:picLocks noChangeAspect="1" noChangeArrowheads="1"/>
          </p:cNvPicPr>
          <p:nvPr/>
        </p:nvPicPr>
        <p:blipFill>
          <a:blip r:embed="rId3" cstate="print"/>
          <a:srcRect l="29531" t="11368" b="24212"/>
          <a:stretch>
            <a:fillRect/>
          </a:stretch>
        </p:blipFill>
        <p:spPr bwMode="auto">
          <a:xfrm>
            <a:off x="4716016" y="4437112"/>
            <a:ext cx="3995057" cy="2276872"/>
          </a:xfrm>
          <a:prstGeom prst="rect">
            <a:avLst/>
          </a:prstGeom>
          <a:noFill/>
        </p:spPr>
      </p:pic>
      <p:sp>
        <p:nvSpPr>
          <p:cNvPr id="6" name="5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5" name="4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548680"/>
            <a:ext cx="7776864" cy="5401479"/>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CHIPSET PUENTE SUR</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b="1" dirty="0" smtClean="0">
                <a:latin typeface="Arial" pitchFamily="34" charset="0"/>
                <a:cs typeface="Arial" pitchFamily="34" charset="0"/>
              </a:rPr>
              <a:t>Puente Sur:</a:t>
            </a:r>
            <a:r>
              <a:rPr lang="es-MX" dirty="0" smtClean="0">
                <a:latin typeface="Arial" pitchFamily="34" charset="0"/>
                <a:cs typeface="Arial" pitchFamily="34" charset="0"/>
              </a:rPr>
              <a:t> También conocido como concentrador de controladores de entrada/salida, es un circuito integrado que se encarga de coordinar los diferentes dispositivos de entrada y salida y algunas otras funcionalidades de baja velocidad dentro de la tarjeta madre. Este puente no está conectado a la CPU y se comunica con ella indirectamente a través del Puente norte. Al principio la típica interfaz entre el puente norte y el puente sur era un bus PCI, pero esto creaba un cuello de botella y por lo tanto la mayoría de los chipsets actuales usan algún otro método de comunicación entre ambos para mejor el rendimiento.</a:t>
            </a:r>
          </a:p>
          <a:p>
            <a:pPr algn="just">
              <a:lnSpc>
                <a:spcPct val="150000"/>
              </a:lnSpc>
            </a:pPr>
            <a:r>
              <a:rPr lang="es-MX" b="1" dirty="0" smtClean="0">
                <a:solidFill>
                  <a:srgbClr val="00FFFF"/>
                </a:solidFill>
                <a:latin typeface="Arial" pitchFamily="34" charset="0"/>
                <a:cs typeface="Arial" pitchFamily="34" charset="0"/>
              </a:rPr>
              <a:t>. </a:t>
            </a:r>
          </a:p>
          <a:p>
            <a:pPr algn="just">
              <a:lnSpc>
                <a:spcPct val="150000"/>
              </a:lnSpc>
            </a:pPr>
            <a:r>
              <a:rPr lang="es-MX" dirty="0" smtClean="0">
                <a:latin typeface="Arial" pitchFamily="34" charset="0"/>
                <a:cs typeface="Arial" pitchFamily="34" charset="0"/>
              </a:rPr>
              <a:t> </a:t>
            </a:r>
            <a:endParaRPr lang="es-MX" dirty="0">
              <a:latin typeface="Arial" pitchFamily="34" charset="0"/>
              <a:cs typeface="Arial" pitchFamily="34" charset="0"/>
            </a:endParaRPr>
          </a:p>
        </p:txBody>
      </p:sp>
      <p:pic>
        <p:nvPicPr>
          <p:cNvPr id="41986" name="Picture 2" descr="http://informaticapcpi.wikispaces.com/file/view/000019441.jpg/196111136/000019441.jpg"/>
          <p:cNvPicPr>
            <a:picLocks noChangeAspect="1" noChangeArrowheads="1"/>
          </p:cNvPicPr>
          <p:nvPr/>
        </p:nvPicPr>
        <p:blipFill>
          <a:blip r:embed="rId3" cstate="print"/>
          <a:srcRect t="45473" r="57476" b="-420"/>
          <a:stretch>
            <a:fillRect/>
          </a:stretch>
        </p:blipFill>
        <p:spPr bwMode="auto">
          <a:xfrm>
            <a:off x="5220072" y="4653136"/>
            <a:ext cx="2592288" cy="2088232"/>
          </a:xfrm>
          <a:prstGeom prst="rect">
            <a:avLst/>
          </a:prstGeom>
          <a:noFill/>
        </p:spPr>
      </p:pic>
      <p:sp>
        <p:nvSpPr>
          <p:cNvPr id="5" name="4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6" name="5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comb dir="vert"/>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908720"/>
            <a:ext cx="7848872" cy="3323987"/>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RANURAS DE LA MEMORIA RAM</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Los colores son una guía para saber que estas ranuras usan la tecnología de </a:t>
            </a:r>
            <a:r>
              <a:rPr lang="es-MX" i="1" dirty="0" smtClean="0">
                <a:latin typeface="Arial" pitchFamily="34" charset="0"/>
                <a:cs typeface="Arial" pitchFamily="34" charset="0"/>
              </a:rPr>
              <a:t>dual </a:t>
            </a:r>
            <a:r>
              <a:rPr lang="es-MX" i="1" dirty="0" err="1" smtClean="0">
                <a:latin typeface="Arial" pitchFamily="34" charset="0"/>
                <a:cs typeface="Arial" pitchFamily="34" charset="0"/>
              </a:rPr>
              <a:t>channel</a:t>
            </a:r>
            <a:r>
              <a:rPr lang="es-MX" dirty="0" smtClean="0">
                <a:latin typeface="Arial" pitchFamily="34" charset="0"/>
                <a:cs typeface="Arial" pitchFamily="34" charset="0"/>
              </a:rPr>
              <a:t> o doble canal. Esto aumentará el rendimiento del computador y de la memoria porque se va a acceder de forma simultánea a dos módulos al mismo tiempo. Es decir, </a:t>
            </a:r>
            <a:r>
              <a:rPr lang="es-MX" b="1" dirty="0" smtClean="0">
                <a:latin typeface="Arial" pitchFamily="34" charset="0"/>
                <a:cs typeface="Arial" pitchFamily="34" charset="0"/>
              </a:rPr>
              <a:t>deberás instalar un par de memorias iguales en los mismos colores</a:t>
            </a:r>
            <a:r>
              <a:rPr lang="es-MX" dirty="0" smtClean="0">
                <a:latin typeface="Arial" pitchFamily="34" charset="0"/>
                <a:cs typeface="Arial" pitchFamily="34" charset="0"/>
              </a:rPr>
              <a:t> y luego otra pareja en el color que sobre.</a:t>
            </a:r>
            <a:endParaRPr lang="es-MX" b="1" dirty="0">
              <a:solidFill>
                <a:srgbClr val="00FFFF"/>
              </a:solidFill>
              <a:latin typeface="Arial" pitchFamily="34" charset="0"/>
              <a:cs typeface="Arial" pitchFamily="34" charset="0"/>
            </a:endParaRPr>
          </a:p>
        </p:txBody>
      </p:sp>
      <p:pic>
        <p:nvPicPr>
          <p:cNvPr id="44034" name="Picture 2" descr="memoria ram"/>
          <p:cNvPicPr>
            <a:picLocks noChangeAspect="1" noChangeArrowheads="1"/>
          </p:cNvPicPr>
          <p:nvPr/>
        </p:nvPicPr>
        <p:blipFill>
          <a:blip r:embed="rId3" cstate="print"/>
          <a:srcRect/>
          <a:stretch>
            <a:fillRect/>
          </a:stretch>
        </p:blipFill>
        <p:spPr bwMode="auto">
          <a:xfrm>
            <a:off x="3635896" y="3995428"/>
            <a:ext cx="3528392" cy="2646294"/>
          </a:xfrm>
          <a:prstGeom prst="rect">
            <a:avLst/>
          </a:prstGeom>
          <a:noFill/>
        </p:spPr>
      </p:pic>
      <p:sp>
        <p:nvSpPr>
          <p:cNvPr id="6" name="5 Rectángulo">
            <a:hlinkClick r:id="rId4" action="ppaction://hlinksldjump"/>
          </p:cNvPr>
          <p:cNvSpPr/>
          <p:nvPr/>
        </p:nvSpPr>
        <p:spPr>
          <a:xfrm>
            <a:off x="1187624"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lumMod val="95000"/>
                    <a:lumOff val="5000"/>
                  </a:schemeClr>
                </a:solidFill>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836712"/>
            <a:ext cx="7848872" cy="373948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CONECTOR DE CABLE IDE</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b="1" dirty="0" smtClean="0">
                <a:latin typeface="Arial" pitchFamily="34" charset="0"/>
                <a:cs typeface="Arial" pitchFamily="34" charset="0"/>
              </a:rPr>
              <a:t>(</a:t>
            </a:r>
            <a:r>
              <a:rPr lang="es-MX" b="1" dirty="0" err="1" smtClean="0">
                <a:latin typeface="Arial" pitchFamily="34" charset="0"/>
                <a:cs typeface="Arial" pitchFamily="34" charset="0"/>
              </a:rPr>
              <a:t>Integrated</a:t>
            </a:r>
            <a:r>
              <a:rPr lang="es-MX" b="1" dirty="0" smtClean="0">
                <a:latin typeface="Arial" pitchFamily="34" charset="0"/>
                <a:cs typeface="Arial" pitchFamily="34" charset="0"/>
              </a:rPr>
              <a:t> Drive </a:t>
            </a:r>
            <a:r>
              <a:rPr lang="es-MX" b="1" dirty="0" err="1" smtClean="0">
                <a:latin typeface="Arial" pitchFamily="34" charset="0"/>
                <a:cs typeface="Arial" pitchFamily="34" charset="0"/>
              </a:rPr>
              <a:t>Electronics</a:t>
            </a:r>
            <a:r>
              <a:rPr lang="es-MX" b="1" dirty="0" smtClean="0">
                <a:latin typeface="Arial" pitchFamily="34" charset="0"/>
                <a:cs typeface="Arial" pitchFamily="34" charset="0"/>
              </a:rPr>
              <a:t>) </a:t>
            </a:r>
            <a:r>
              <a:rPr lang="es-MX" dirty="0" smtClean="0">
                <a:latin typeface="Arial" pitchFamily="34" charset="0"/>
                <a:cs typeface="Arial" pitchFamily="34" charset="0"/>
              </a:rPr>
              <a:t>Electrónica de unidades integradas. Disco duro que contiene un controlador incorporado.</a:t>
            </a:r>
          </a:p>
          <a:p>
            <a:pPr algn="just">
              <a:lnSpc>
                <a:spcPct val="150000"/>
              </a:lnSpc>
            </a:pPr>
            <a:r>
              <a:rPr lang="es-MX" dirty="0" smtClean="0">
                <a:latin typeface="Arial" pitchFamily="34" charset="0"/>
                <a:cs typeface="Arial" pitchFamily="34" charset="0"/>
              </a:rPr>
              <a:t>La unidad se conecta a través de un cable de tipo cinta plana de 40 líneas a un adaptador de computador central IDE (con frecuencia llamado controlador IDE), que se enchufa en una ranura de expansión en el computador personal</a:t>
            </a:r>
            <a:endParaRPr lang="es-MX" b="1" dirty="0" smtClean="0">
              <a:solidFill>
                <a:srgbClr val="00FFFF"/>
              </a:solidFill>
              <a:latin typeface="Arial" pitchFamily="34" charset="0"/>
              <a:cs typeface="Arial" pitchFamily="34" charset="0"/>
            </a:endParaRPr>
          </a:p>
          <a:p>
            <a:pPr algn="just">
              <a:lnSpc>
                <a:spcPct val="150000"/>
              </a:lnSpc>
            </a:pPr>
            <a:endParaRPr lang="es-MX" dirty="0" smtClean="0">
              <a:latin typeface="Arial" pitchFamily="34" charset="0"/>
              <a:cs typeface="Arial" pitchFamily="34" charset="0"/>
            </a:endParaRPr>
          </a:p>
        </p:txBody>
      </p:sp>
      <p:sp>
        <p:nvSpPr>
          <p:cNvPr id="48130" name="AutoShape 2" descr="data:image/jpeg;base64,/9j/4AAQSkZJRgABAQAAAQABAAD/2wCEAAkGBxQPDxQPEA8UEA8PFA8VFBUPFBQQDxAQFBQWFhQUFBQYHCggGBolGxUUIjEhJSkrLy4uFx8zODMtNygtLi0BCgoKDg0OFBAQFSwcHBwsLywsLSwsLCssLCwsLCwsLCwsLC0sLDcsLCwsKywsLCwsLC4sNywsNywsLCwrLCstN//AABEIALEBHAMBIgACEQEDEQH/xAAcAAEAAQUBAQAAAAAAAAAAAAAAAQIDBAUGBwj/xAA8EAABAwIEAwYEAwcEAwEAAAABAAIDBBEFEiExQVFhBhMiMnGBQlKRoQex0RQVIzNi4fByksHxosLSgv/EABkBAQEBAQEBAAAAAAAAAAAAAAABAgMEBf/EACIRAQACAgICAQUAAAAAAAAAAAABEQIDBDESIUEFMkJSYf/aAAwDAQACEQMRAD8A9vRFKKhSiIgiKUBERAREQEREBERAREQEREBES6CLKVrsUxqGl/nShpOw8zregVnD+0lPUaRTBzhu2xDrc7EINuixf2+P5/sU/b2fN9igykWL+8I/n+xUfvCP5/sf0QZaLE/eEfzfY/ohxGP5vsf0QZaLC/ebPmP0KodirBwcfYINgi1Zxlvyn7KunxVrzYjLfbW49+SDYooClBCKUQQiKUEIilAREQEREBERAREQEREBERAUXUrmMTrj3+UucNXW1ytGQjiOep26IOnWsxfEu6GVush+jep/RYEeKyBtiQ4HQEgXvrsRoTpssMsubl1ybnXQna/ruFYHOYrQmQlziXOdqSdSVx+IUU0LhJG4tc03BabOBXqj6UbFYU+EtctJLmuz3bxjrRV1oZdhJr3L/W3kP2XcRFr2h7HBzHbFpDmn3C47FOxrJQdNTxG65o9l62hcX0VQ+PW+UHwH1aQWn6Ij1csVJYvPKH8QammszEaNzgLfxaYa+rmONvofZdvg2O09azPTzNkA3A0kZ0cw6hRWZ3agsV66jMgsEKFfKtkILTgoabFXCqSEHRYdUd4wHiNCstaDB5cr7HZ2nvwW+WVSiIghERBIRQpQEREBERAREQEREBERARFS5wAudB1QVLg+1FQRUeFtw1wOYG4N2EOFuBBXS1tcXXazQc+J9OS081IHcFYgc9FXEG7XFp+n1CzYcUOzhfq2w1sAPDsbWCiswscAtbJSuZsT6FWkt0lHiDHXsQb7AnLa7twCdeOoPBZDZuY4cN9jrlOvAgDVefwOLZPEHAWcNQbedxFj6FbmnxBzdnXHJ3iA9L7eyi26sa7WNvrfjohbdaKLFwcoc219L7geHSw3AuBfVYXanti2gZG4RunMzy3i1jWtILyXlvmsSA334JZToZ6Bkgs5oN+a5nEeytKHGZjnU0jNpYiY8p9b6+mt10dRWAAG/mALWt8zut+AHNczixllfd7g4a5WsvlaPTn1SZWMfmWTg2OyM/h1LxMxtg2YM7uR/MvjGnLUW9F0rJQ4BzSCDsRqFxrcKkcL5SppJJqU6C7eLHeU9RyPVCf47JStbh+MxTOyB2WW1zG7R/tz9lsVWUFW3K4VS5BTHIQV01HP3jA76+q5h1lsMIqQ12W+h/wKSrfooClQQiIglFCIJREQEREBERAREQERWqicMFz7cyUEzShguTYLUVdUZOjRw59SrVTUGQ3O3AclautRCJQhRdSFRSWKxLSA8Fk3S6I00+HDktbPhltQLemi6qwWNVvYwZnEBg3cdvbmeiWsQ46qhewB24aQeptw9dVj1slPM21SQTTuEvdktDnGxDQWncHMfcBZOKV75SRTRlp2Ej9XAc2s2HuuWw38NqmWqFQ6Zz7m7i9t3EG4Ot7aeixcT01407bAiaxnfZS3MSMt7kZdLE8tF19DgQ3f/wBLKwLB46SFsbGgBo9deJJPFU12Ntb4YrOPzHye1vOfTTqpS3MsqSnjjbdxDQOJsAufxSeNxyNbv08bujRwHU6q3KXyklzib7PvqL/KNh7W91diiDRblz1K1SWw5MIjlaBLG0keWwtk5ZTuD6FBTTQj+HJ3zB8FR5wOAbKBf/cD6rYhAqy0cnaeOE5apklMfmkbmi9c7LgD1stjR4jFOM0M0crTxje1/wCSvzQNeLOaCOuq53EOxVNK7OIwx/zMuxw9wqOhIVGxXLjs/Vw/yK+TKPhmyzN/8wT91dknxBg/l08h5+NhPtdB6NhVX3jbHzD7jms5eedlcZq/2hrKinjaxxAzRudcX01B3C9CCxKpREQEREBSoUoCIiAiKxNVtZudeQ1KC+qXPA1JAHXRaqfEyfKMo66lYb5CdSST11VobSbEQNG6nmdB/da6WQvNybn8laupBVQIUWVSghVEWRFF0FSgpda3Eq8MHMnytG77cXHg26SsRM9L1bVtazNfQ30F87v9PTUarURUr6lwLhZo8rR5WD/k9VssJw58xzvPm34NAGwA4DVdVSULYxoLlc5uXS4xanDcBa0aiw/NbjIyJt/KAlVUiMXPWwG5ty/VaSonM2uYEcMpJDQeVuPVWIZtOIV5lORo8I+E6X/1/wDz9VhmmBNzryB1DT0WVb/DuVQVqktTZShUIiVClEAIpUIIIVDmK6pawkhrRdx2A/M8ggqwuAGUaeXX9F0gWLQUYjHNx3PD0HRZdllRFAUooiIiAUqFamnawXcbfmfQILt1iVFe1mg8TuQ2HqVr6uvc/QeFv3PqsQFWhlTVr3cbDk3T77rHUXRVBSiWQApREEooQFECqT12VV1bIc92SMZn8R8Avxe7h6DUpdLEWwqqsI8LWZnO0Y07uPzHXRoWZhHZwk97ObvdYkHc+vIdFtsMwhsV3uOeV3meR9mj4R0WyWe27r1ChkYaLAWHRY1dXCIc3W24Acz0Vuur8t2s1PFwGYN6W4n8uK1TGkklzr34Hj68yqygu77xPbe9rZuI9BwVQbbQCwHLZVFQqikqlVFQgpUKpQghSllCCVKhXqenMhs33J2H+ckFMMJecrd/sOpW8pKURjTVx3PP+yqpqdsbbAep4k9VeUlRERQaLtnjDqKkdLGzPISGsv5WuIJzOHECx04my8Jg/EvEI6gTmcuBsDFLrTObmJsLW8drjS1vTRe4dvoM9BJ/QY3adHAf8rwiCia6J0UzCHMknAJGVwaXuLSLjaxQex9jPxJpcQtE4/s1VpeKUjUnbI/Y3sdN12cs7Wi7jb13+i+TsRwd0Vizxxt208TB/TyPXVb/ALNfiNU0to6guqoG2FnkmdgA2Y8+c9Dp6IPfqjFCfIMo5nzf2WE55JuTc9Vpuz/aKnr2Z6eUOItmYdJYzyc3/AtutIlERUFKhSERKIiAiK0+YAE3ADdy42A91FXVbnnbGLvIA+5PIDiVhRVUk7slMzNzlcC2IdQNyt9heBtiPePJmm+d/Do0bAKW1412xaOikm8Trwxdf5zx/wCg+/ot5TUzY25WNDW9OJ5nmequgKHusL3t67KEzaSVpsRxL4WHfiN3cLN426j2VrEsSz+BguDw2L/Xk3/PWy1g3t4vcj2urEJ0ohit4jueHADl1V1EVQUFSqSqIKgqSqSoChSoJQFClVUNO6c+E5Yhu/5ujP1+iC5SU5ldYaAeY8unr0W+ghDBlaLD7nqUhhaxoa0WA2AVxZUREQEREGLiVOJYnRuNg4bi1wdwdRbey4TtD2YbJq5puNnt8w/t02XoTnWWtqZNfLoi08QxfB5ae5tnj+do2H9Q4fkuSxyNnd95kJeTYd31BJvy0B2X0RU4cyW5YbO4j9QuC7T9iWyasHdPzNdoPA+xva3C+1x9FUeU0WITRMDoXlovcPjAErDfyjn1JK9A7L/iiW2jr25m7CeEX1vYBzBuerfouWpcFfRN7qYWLieF2HoDxVipwtrjdhyO6b25Dlf/AAoj3+irI52CSKRsjDs5hDh1Gmx6K8vnXCMWnw+XNC8xO8Ic1oLoH3N8nd33NvMeu2i9V7J/iDFV2jqG/s8/hF75oHuOwbIfi6fdWx2qlFDjbUmyqJuqXy203PIbqxLVNaCXEtYPiOhvvoCNVh0lJLVeGMGOE+Z50fJ1cR04BSZajG+1VRidnZGDvZPlZqxp5Odx9As2h7PvmIkq3aDURt0aPZbnC8FjpwMrbu08R3Wwc4DQnU7dfRZauI6U08DY2hrGhrRwCuhRdW552sF3H0A3J6BGVckgaLk2A4laOuq3SGzR4eXPkXfoqampMpINwBfTbL16nqqGMAFgrECmKLKOZO5O5P5KtSi0ghRQiCpKkqEEFUlSoUVCpkkDRmcbAc1aqqpsY11cdmjd36eqv4VhTpnCWfYeVvwj/OaLSaChdUHM8FsA2B80nr06LpY4w0BoFgNgOCMaALAWAVSyCIiAiIgIiILLlakZffVZBaqXMRprJ6G+rTY/f6rFkuBaRuZvO3i9+a3Jarb2X3F0HLYhgjJmHKGvYd2uC4DGux7mEugv1jfv/wDl3L1XrktEN23aeixKmHNpKz0c0beqtpMPniqYWzSxvaQ8w7OFnAtLh/yFhuhLZWNaBKde7ZsyOOwubcyTv0XoWO4tH+0Ppq+kfBCT/AnFiHMGgLnDY76a77LkKZze9kjjJLGnKJBYl7GXA8QFtdNkSntlFibTTxTPcGB7GE5jY5i0XDR8WqxWYg6V2WCN0hPxSDT1DR/ZYHYvsxJNCx82YCwy95cEMHlAB4WXotBh7IBZjQOvFS2vUdNNhvZy5EtS4yP4N+FvS3D2XRxsDRYCwHAaBSpRJmZQV5T2/rJnVbriRsUVshYS22UXuBxJcT7AL1da3GcNE7HWA7wA5b7ONtGnouujZGvPymLcN+qdmE4xNPL8L7ZVUAyiRtQ1vwzaSZjrlzX4N6rd0nbaKR38cOiec2rhdpA4jk1aTF8KLXHPBYi/l3F97f2WlNN8LXaeG7JBcZRoRrtfn0X0ow0bfdVL5U58nRNXcPVqaqZKM0bw8H5SCrq8lpY3tfduaF/mLmOuwnYD8jb1WdT4/UBwd3ply5W3aRra+bMzawv667rnlwf1ydsPqMfli9MULQYd2up5bBzjC88JBYaGxN+V1vY5A4XaQ4c2kEfZePPVlh3D34bcM/tlWoKKFzdAqkoVSTxPDnpoiiwquusckYDpPq1vrzPRWZqx0p7uG9ti8bn/AE8h1+i3mCYKIxmcNeqkytLODYJr3spu4/Nv0XRtGluSWUrKiIiIIiICIiAiIghERFUkKksVxEFhzFbcxZdlBag0OKYJFUsMc0TXsduHAEf9rQYX+GtNDK2RgdZpJDXEvH3XeZAqrIKIY8oAHBVopQQpREELErXm1gsuytviug4rFsNMm5PS3Bc9U4e8aOAlH9Qs4ehXpk1MDwWvqMOB4LcSzMX28zfTgHQmM8n6t/3LEqKLS7mcCA+LW19yLfovQazBgfhWkqMFLTdhLT02+i9GHJ2Y/NvLs4mvP4pyTqYnTMJGm1w7RwYB5Qd73U09bJAczZJIHeYgnNGS7Rrb8tjoOK3NTSEeeMH+qPwu91iGC+jHh39MmjvqvXhzMcvWTw7ODnj7wltKDtlIzSoi7wDKM8Nrl5NiLdF0mEY3DVhxhkDiwkObsWkbg8153U0haDlBhks/Kde7zO0LjbcrH7N076Rxfd1oMrGWOkkjw0udyO+65b8Nc14Q78bZsi42T09XqJ2xjM91h9z0A4rWkvqnZQC2Plxd1d+iwOzkMlae9lBLrkf0gcm8rdF3+H0DYhoNV4Jl9KmPhOEthAJ1ctopRZURERBERAREQEREBERBClFCKKUCICIiIIiIoihSiCIiAiIgiyodECriIMV9OsSaiB4La2VJarY5upwkFaatwIH4bruXQqy+mvwVtKebS4U9nkcbcneJq1bOztTNOS2RrIyWu7sg2EgFrtIHhB5evNeqvw8HgsinoWs1sLp5T8HjE9rWCYe2nhZG0aNAHUniT7rYqAFKyoiIiiIiAoUogIiIgiIgIiICIiKIiICIiIFQiIJREQEREBERAREQSoREBQURAUhERUqCiIgiIiiBEQEREQQqUQQiIgIiI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8132" name="Picture 4" descr="http://www.mastermagazine.info/termino/wp-content/uploads/ide.jpg"/>
          <p:cNvPicPr>
            <a:picLocks noChangeAspect="1" noChangeArrowheads="1"/>
          </p:cNvPicPr>
          <p:nvPr/>
        </p:nvPicPr>
        <p:blipFill>
          <a:blip r:embed="rId3" cstate="print"/>
          <a:srcRect/>
          <a:stretch>
            <a:fillRect/>
          </a:stretch>
        </p:blipFill>
        <p:spPr bwMode="auto">
          <a:xfrm>
            <a:off x="3491880" y="3933056"/>
            <a:ext cx="4286250" cy="26765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5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cover dir="u"/>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908720"/>
            <a:ext cx="7848872" cy="3323987"/>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BIOS</a:t>
            </a:r>
          </a:p>
          <a:p>
            <a:pPr algn="just">
              <a:lnSpc>
                <a:spcPct val="150000"/>
              </a:lnSpc>
            </a:pPr>
            <a:r>
              <a:rPr lang="es-MX" dirty="0" smtClean="0">
                <a:latin typeface="Arial" pitchFamily="34" charset="0"/>
                <a:cs typeface="Arial" pitchFamily="34" charset="0"/>
              </a:rPr>
              <a:t>BIOS es el acrónimo de (Input Output System) y se encuentra en todos los PCs. Su importancia es tal que sin este componente no podrías ni encender el equipo. </a:t>
            </a:r>
          </a:p>
          <a:p>
            <a:pPr algn="just">
              <a:lnSpc>
                <a:spcPct val="150000"/>
              </a:lnSpc>
            </a:pPr>
            <a:r>
              <a:rPr lang="es-MX" dirty="0" smtClean="0">
                <a:latin typeface="Arial" pitchFamily="34" charset="0"/>
                <a:cs typeface="Arial" pitchFamily="34" charset="0"/>
              </a:rPr>
              <a:t>Este elemento forma parte del chipset y por lo tanto se encuentra sobre la placa base. Físicamente la BIOS no es más que un pequeño chip que se activa cuando pulsas el botón de encendido. </a:t>
            </a:r>
            <a:r>
              <a:rPr lang="es-MX" b="1" dirty="0" smtClean="0">
                <a:solidFill>
                  <a:srgbClr val="00FFFF"/>
                </a:solidFill>
                <a:latin typeface="Arial" pitchFamily="34" charset="0"/>
                <a:cs typeface="Arial" pitchFamily="34" charset="0"/>
              </a:rPr>
              <a:t> </a:t>
            </a:r>
          </a:p>
          <a:p>
            <a:pPr algn="ctr"/>
            <a:endParaRPr lang="es-MX" sz="2400" b="1" dirty="0" smtClean="0">
              <a:solidFill>
                <a:srgbClr val="00FFFF"/>
              </a:solidFill>
              <a:latin typeface="Arial" pitchFamily="34" charset="0"/>
              <a:cs typeface="Arial" pitchFamily="34" charset="0"/>
            </a:endParaRPr>
          </a:p>
        </p:txBody>
      </p:sp>
      <p:pic>
        <p:nvPicPr>
          <p:cNvPr id="46082" name="Picture 2" descr="http://3.bp.blogspot.com/_0DAxO3KNsA8/SS5PCZtVT3I/AAAAAAAAAAo/1a2eHbXeOeU/s320/bios.jpg"/>
          <p:cNvPicPr>
            <a:picLocks noChangeAspect="1" noChangeArrowheads="1"/>
          </p:cNvPicPr>
          <p:nvPr/>
        </p:nvPicPr>
        <p:blipFill>
          <a:blip r:embed="rId3" cstate="print"/>
          <a:srcRect/>
          <a:stretch>
            <a:fillRect/>
          </a:stretch>
        </p:blipFill>
        <p:spPr bwMode="auto">
          <a:xfrm>
            <a:off x="3563888" y="4005064"/>
            <a:ext cx="2592288" cy="2633436"/>
          </a:xfrm>
          <a:prstGeom prst="rect">
            <a:avLst/>
          </a:prstGeom>
          <a:noFill/>
        </p:spPr>
      </p:pic>
      <p:sp>
        <p:nvSpPr>
          <p:cNvPr id="6" name="5 Rectángulo">
            <a:hlinkClick r:id="rId4" action="ppaction://hlinksldjump"/>
          </p:cNvPr>
          <p:cNvSpPr/>
          <p:nvPr/>
        </p:nvSpPr>
        <p:spPr>
          <a:xfrm>
            <a:off x="97160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pull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908720"/>
            <a:ext cx="7848872" cy="4385816"/>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Ranura AGP</a:t>
            </a:r>
          </a:p>
          <a:p>
            <a:pPr algn="ctr"/>
            <a:r>
              <a:rPr lang="es-MX" sz="2400" i="1" dirty="0" smtClean="0"/>
              <a:t>(</a:t>
            </a:r>
            <a:r>
              <a:rPr lang="es-MX" sz="2400" i="1" dirty="0" err="1" smtClean="0"/>
              <a:t>Accelerated</a:t>
            </a:r>
            <a:r>
              <a:rPr lang="es-MX" sz="2400" i="1" dirty="0" smtClean="0"/>
              <a:t> </a:t>
            </a:r>
            <a:r>
              <a:rPr lang="es-MX" sz="2400" i="1" dirty="0" err="1" smtClean="0"/>
              <a:t>Graphics</a:t>
            </a:r>
            <a:r>
              <a:rPr lang="es-MX" sz="2400" i="1" dirty="0" smtClean="0"/>
              <a:t> Port</a:t>
            </a:r>
            <a:r>
              <a:rPr lang="es-MX" sz="2400" dirty="0" smtClean="0"/>
              <a:t> «puerto de gráficos acelerados»)</a:t>
            </a:r>
            <a:endParaRPr lang="es-MX" sz="2400" b="1" dirty="0" smtClean="0">
              <a:solidFill>
                <a:srgbClr val="00FFFF"/>
              </a:solidFill>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Es una tarjeta de expansión para una computadora u </a:t>
            </a:r>
            <a:r>
              <a:rPr lang="es-MX" b="1" dirty="0" smtClean="0">
                <a:latin typeface="Arial" pitchFamily="34" charset="0"/>
                <a:cs typeface="Arial" pitchFamily="34" charset="0"/>
              </a:rPr>
              <a:t>ordenador</a:t>
            </a:r>
            <a:r>
              <a:rPr lang="es-MX" dirty="0" smtClean="0">
                <a:latin typeface="Arial" pitchFamily="34" charset="0"/>
                <a:cs typeface="Arial" pitchFamily="34" charset="0"/>
              </a:rPr>
              <a:t>, encargada de procesar los datos provenientes de la CPU y transformarlos en información comprensible y representable en un dispositivo de salida, como un monitor o televisor. Las tarjetas gráficas más comunes son las disponibles para las computadoras compatibles con la IBM PC, debido a la enorme popularidad de éstas, pero otras arquitecturas también hacen uso de este tipo de dispositivos.</a:t>
            </a:r>
            <a:endParaRPr lang="es-MX" b="1" dirty="0" smtClean="0">
              <a:solidFill>
                <a:srgbClr val="00FFFF"/>
              </a:solidFill>
              <a:latin typeface="Arial" pitchFamily="34" charset="0"/>
              <a:cs typeface="Arial" pitchFamily="34" charset="0"/>
            </a:endParaRPr>
          </a:p>
          <a:p>
            <a:pPr algn="just"/>
            <a:endParaRPr lang="es-MX" b="1" dirty="0" smtClean="0">
              <a:solidFill>
                <a:srgbClr val="00FFFF"/>
              </a:solidFill>
              <a:latin typeface="Arial" pitchFamily="34" charset="0"/>
              <a:cs typeface="Arial" pitchFamily="34" charset="0"/>
            </a:endParaRPr>
          </a:p>
        </p:txBody>
      </p:sp>
      <p:pic>
        <p:nvPicPr>
          <p:cNvPr id="50178" name="Picture 2" descr="http://upload.wikimedia.org/wikipedia/commons/9/9a/HD4670.JPG"/>
          <p:cNvPicPr>
            <a:picLocks noChangeAspect="1" noChangeArrowheads="1"/>
          </p:cNvPicPr>
          <p:nvPr/>
        </p:nvPicPr>
        <p:blipFill>
          <a:blip r:embed="rId3" cstate="print"/>
          <a:srcRect/>
          <a:stretch>
            <a:fillRect/>
          </a:stretch>
        </p:blipFill>
        <p:spPr bwMode="auto">
          <a:xfrm>
            <a:off x="4283968" y="4653136"/>
            <a:ext cx="2520280" cy="1968279"/>
          </a:xfrm>
          <a:prstGeom prst="rect">
            <a:avLst/>
          </a:prstGeom>
          <a:noFill/>
        </p:spPr>
      </p:pic>
      <p:sp>
        <p:nvSpPr>
          <p:cNvPr id="7" name="6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6" name="5 CuadroTexto"/>
          <p:cNvSpPr txBox="1"/>
          <p:nvPr/>
        </p:nvSpPr>
        <p:spPr>
          <a:xfrm>
            <a:off x="2636168" y="625879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strips/>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908720"/>
            <a:ext cx="7848872" cy="4478149"/>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INTERCONEXION DE COMPONENTES PERIFERICOS</a:t>
            </a:r>
          </a:p>
          <a:p>
            <a:pPr algn="just">
              <a:lnSpc>
                <a:spcPct val="150000"/>
              </a:lnSpc>
            </a:pPr>
            <a:r>
              <a:rPr lang="es-MX" dirty="0" smtClean="0">
                <a:latin typeface="Arial" pitchFamily="34" charset="0"/>
                <a:cs typeface="Arial" pitchFamily="34" charset="0"/>
              </a:rPr>
              <a:t>Un Peripheral Component Interconnect (PCI, "Interconexión de Componentes Periféricos") consiste en un bus de ordenador estándar para conectar dispositivos periféricos directamente a su placa base. Estos dispositivos pueden ser circuitos integrados ajustados en ésta (los llamados "dispositivos planares" en la especificación PCI) o tarjetas de expansión que se ajustan en conectores.</a:t>
            </a:r>
            <a:endParaRPr lang="es-MX" b="1" dirty="0" smtClean="0">
              <a:solidFill>
                <a:srgbClr val="00FFFF"/>
              </a:solidFill>
              <a:latin typeface="Arial" pitchFamily="34" charset="0"/>
              <a:cs typeface="Arial" pitchFamily="34" charset="0"/>
            </a:endParaRPr>
          </a:p>
          <a:p>
            <a:pPr algn="just">
              <a:lnSpc>
                <a:spcPct val="150000"/>
              </a:lnSpc>
            </a:pPr>
            <a:endParaRPr lang="es-MX" b="1" dirty="0" smtClean="0">
              <a:solidFill>
                <a:srgbClr val="00FFFF"/>
              </a:solidFill>
              <a:latin typeface="Arial" pitchFamily="34" charset="0"/>
              <a:cs typeface="Arial" pitchFamily="34" charset="0"/>
            </a:endParaRPr>
          </a:p>
          <a:p>
            <a:pPr algn="ctr"/>
            <a:endParaRPr lang="es-MX" sz="2400" b="1" dirty="0" smtClean="0">
              <a:solidFill>
                <a:srgbClr val="00FFFF"/>
              </a:solidFill>
              <a:latin typeface="Arial" pitchFamily="34" charset="0"/>
              <a:cs typeface="Arial" pitchFamily="34" charset="0"/>
            </a:endParaRPr>
          </a:p>
          <a:p>
            <a:pPr algn="ctr"/>
            <a:endParaRPr lang="es-MX" sz="2400" b="1" dirty="0" smtClean="0">
              <a:solidFill>
                <a:srgbClr val="00FFFF"/>
              </a:solidFill>
              <a:latin typeface="Arial" pitchFamily="34" charset="0"/>
              <a:cs typeface="Arial" pitchFamily="34" charset="0"/>
            </a:endParaRPr>
          </a:p>
        </p:txBody>
      </p:sp>
      <p:pic>
        <p:nvPicPr>
          <p:cNvPr id="56322" name="Picture 2" descr="http://bp3.blogger.com/_X66L5Fg87nM/SBiAS6eO51I/AAAAAAAAAAk/QNq4wB6Rj_k/s320/pci1.jpg"/>
          <p:cNvPicPr>
            <a:picLocks noChangeAspect="1" noChangeArrowheads="1"/>
          </p:cNvPicPr>
          <p:nvPr/>
        </p:nvPicPr>
        <p:blipFill>
          <a:blip r:embed="rId3" cstate="print"/>
          <a:srcRect/>
          <a:stretch>
            <a:fillRect/>
          </a:stretch>
        </p:blipFill>
        <p:spPr bwMode="auto">
          <a:xfrm>
            <a:off x="4499992" y="4293096"/>
            <a:ext cx="3048000" cy="22860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5 Rectángulo">
            <a:hlinkClick r:id="rId4"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4"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7" name="6 CuadroTexto"/>
          <p:cNvSpPr txBox="1"/>
          <p:nvPr/>
        </p:nvSpPr>
        <p:spPr>
          <a:xfrm>
            <a:off x="255577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908720"/>
            <a:ext cx="7848872" cy="1615827"/>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SATA</a:t>
            </a:r>
          </a:p>
          <a:p>
            <a:pPr algn="just">
              <a:lnSpc>
                <a:spcPct val="150000"/>
              </a:lnSpc>
            </a:pPr>
            <a:endParaRPr lang="es-MX" b="1" dirty="0" smtClean="0">
              <a:solidFill>
                <a:srgbClr val="00FFFF"/>
              </a:solidFill>
              <a:latin typeface="Arial" pitchFamily="34" charset="0"/>
              <a:cs typeface="Arial" pitchFamily="34" charset="0"/>
            </a:endParaRPr>
          </a:p>
          <a:p>
            <a:pPr algn="ctr"/>
            <a:endParaRPr lang="es-MX" sz="2400" b="1" dirty="0" smtClean="0">
              <a:solidFill>
                <a:srgbClr val="00FFFF"/>
              </a:solidFill>
              <a:latin typeface="Arial" pitchFamily="34" charset="0"/>
              <a:cs typeface="Arial" pitchFamily="34" charset="0"/>
            </a:endParaRPr>
          </a:p>
          <a:p>
            <a:pPr algn="ctr"/>
            <a:endParaRPr lang="es-MX" sz="2400" b="1" dirty="0" smtClean="0">
              <a:solidFill>
                <a:srgbClr val="00FFFF"/>
              </a:solidFill>
              <a:latin typeface="Arial" pitchFamily="34" charset="0"/>
              <a:cs typeface="Arial" pitchFamily="34" charset="0"/>
            </a:endParaRPr>
          </a:p>
        </p:txBody>
      </p:sp>
      <p:sp>
        <p:nvSpPr>
          <p:cNvPr id="6" name="5 Rectángulo">
            <a:hlinkClick r:id="rId3" action="ppaction://hlinksldjump"/>
          </p:cNvPr>
          <p:cNvSpPr/>
          <p:nvPr/>
        </p:nvSpPr>
        <p:spPr>
          <a:xfrm>
            <a:off x="1331640" y="6237312"/>
            <a:ext cx="1224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95000"/>
                    <a:lumOff val="5000"/>
                  </a:schemeClr>
                </a:solidFill>
                <a:latin typeface="Arial" pitchFamily="34" charset="0"/>
                <a:cs typeface="Arial" pitchFamily="34" charset="0"/>
                <a:hlinkClick r:id="rId3" action="ppaction://hlinksldjump"/>
              </a:rPr>
              <a:t>Tarjeta</a:t>
            </a:r>
            <a:r>
              <a:rPr lang="es-MX" dirty="0" smtClean="0">
                <a:solidFill>
                  <a:schemeClr val="bg1">
                    <a:lumMod val="95000"/>
                    <a:lumOff val="5000"/>
                  </a:schemeClr>
                </a:solidFill>
              </a:rPr>
              <a:t> </a:t>
            </a:r>
            <a:endParaRPr lang="es-MX" dirty="0">
              <a:solidFill>
                <a:schemeClr val="bg1">
                  <a:lumMod val="95000"/>
                  <a:lumOff val="5000"/>
                </a:schemeClr>
              </a:solidFill>
            </a:endParaRPr>
          </a:p>
        </p:txBody>
      </p:sp>
      <p:sp>
        <p:nvSpPr>
          <p:cNvPr id="7" name="6 CuadroTexto"/>
          <p:cNvSpPr txBox="1"/>
          <p:nvPr/>
        </p:nvSpPr>
        <p:spPr>
          <a:xfrm>
            <a:off x="539552" y="1484785"/>
            <a:ext cx="8064896" cy="4247317"/>
          </a:xfrm>
          <a:prstGeom prst="rect">
            <a:avLst/>
          </a:prstGeom>
          <a:noFill/>
        </p:spPr>
        <p:txBody>
          <a:bodyPr wrap="square" rtlCol="0">
            <a:spAutoFit/>
          </a:bodyPr>
          <a:lstStyle/>
          <a:p>
            <a:pPr algn="just">
              <a:lnSpc>
                <a:spcPct val="150000"/>
              </a:lnSpc>
            </a:pPr>
            <a:r>
              <a:rPr lang="es-MX" dirty="0" smtClean="0">
                <a:latin typeface="Arial" pitchFamily="34" charset="0"/>
                <a:cs typeface="Arial" pitchFamily="34" charset="0"/>
              </a:rPr>
              <a:t>Serial </a:t>
            </a:r>
            <a:r>
              <a:rPr lang="es-MX" dirty="0" err="1" smtClean="0">
                <a:latin typeface="Arial" pitchFamily="34" charset="0"/>
                <a:cs typeface="Arial" pitchFamily="34" charset="0"/>
              </a:rPr>
              <a:t>Advanced</a:t>
            </a:r>
            <a:r>
              <a:rPr lang="es-MX" dirty="0" smtClean="0">
                <a:latin typeface="Arial" pitchFamily="34" charset="0"/>
                <a:cs typeface="Arial" pitchFamily="34" charset="0"/>
              </a:rPr>
              <a:t> </a:t>
            </a:r>
            <a:r>
              <a:rPr lang="es-MX" dirty="0" err="1" smtClean="0">
                <a:latin typeface="Arial" pitchFamily="34" charset="0"/>
                <a:cs typeface="Arial" pitchFamily="34" charset="0"/>
              </a:rPr>
              <a:t>Technology</a:t>
            </a:r>
            <a:r>
              <a:rPr lang="es-MX" dirty="0" smtClean="0">
                <a:latin typeface="Arial" pitchFamily="34" charset="0"/>
                <a:cs typeface="Arial" pitchFamily="34" charset="0"/>
              </a:rPr>
              <a:t> </a:t>
            </a:r>
            <a:r>
              <a:rPr lang="es-MX" dirty="0" err="1" smtClean="0">
                <a:latin typeface="Arial" pitchFamily="34" charset="0"/>
                <a:cs typeface="Arial" pitchFamily="34" charset="0"/>
              </a:rPr>
              <a:t>Attachment</a:t>
            </a:r>
            <a:r>
              <a:rPr lang="es-MX" dirty="0" smtClean="0">
                <a:latin typeface="Arial" pitchFamily="34" charset="0"/>
                <a:cs typeface="Arial" pitchFamily="34" charset="0"/>
              </a:rPr>
              <a:t>) es una interfaz de transferencia de datos entre la placa base y algunos dispositivos de almacenamiento, como puede ser el disco duro, lectores y regrabadores de CD/DVD/BR, Unidades de Estado Sólido u otros dispositivos de altas prestaciones que están siendo todavía desarrollados. SATA proporciona mayores velocidades, mejor aprovechamiento cuando hay varias unidades, mayor longitud del cable de transmisión de datos y capacidad para conectar unidades al instante, es decir, insertar el dispositivo sin tener que apagar el ordenador o que sufra un cortocircuito como con los viejos Molex.</a:t>
            </a:r>
            <a:br>
              <a:rPr lang="es-MX" dirty="0" smtClean="0">
                <a:latin typeface="Arial" pitchFamily="34" charset="0"/>
                <a:cs typeface="Arial" pitchFamily="34" charset="0"/>
              </a:rPr>
            </a:br>
            <a:endParaRPr lang="es-MX" dirty="0">
              <a:latin typeface="Arial" pitchFamily="34" charset="0"/>
              <a:cs typeface="Arial" pitchFamily="34" charset="0"/>
            </a:endParaRPr>
          </a:p>
        </p:txBody>
      </p:sp>
      <p:sp>
        <p:nvSpPr>
          <p:cNvPr id="2050" name="AutoShape 2" descr="data:image/jpeg;base64,/9j/4AAQSkZJRgABAQAAAQABAAD/2wCEAAkGBxISEhQUEBIVFRQUFBQWFBUUEA8UFBQUFRUWFhgVFRQYHCggGBolHhQXIjEhJSkrLi4uFx8zODQsNygtLisBCgoKDg0OGxAQGiwcHCQsLCwsLCwsLCwsLCwrLCwsMCwsLCwsLCw3LCwsLCwsLCwsLCwsNywsLDcsKzc3KywrK//AABEIAKwAugMBIgACEQEDEQH/xAAcAAABBQEBAQAAAAAAAAAAAAAGAAECAwUEBwj/xABHEAABBAADBAUIBQkGBwAAAAABAAIDEQQSIQUGMUETIlFhgQcjMkJxkaGxFFJicsEVM0OCotHS4fAkU4OSk6MWY7LC0+Lx/8QAGwEAAgMBAQEAAAAAAAAAAAAAAAECBAUDBgf/xAAmEQACAgEDBAMBAAMAAAAAAAAAAQIRAwQSIQUiMWETQVEUIzJC/9oADAMBAAIRAxEAPwD1NIJJBXTHEmTpkASUUrSQA9qt5UyqpEDKZSgLGT9JPK8gkXlFHk3T8EY7XxPRxSP+q017ToPivPoTQ49/iVT1k6SR6ToWC92Qk8260pOtQtVXratg0IWb5PStcF+8k+WFkYscOQFgId3Ww4mxRcRoyhwvVWbwYslxJJ0Glm/64rR8nWG83LIePSAH3Aqf0cMj2woL8aKc3wWZiurPGftV71u4+KwD7Fi7dblLD3tPxUmVcfk5tmuyY37wKO2oBxxy4qJ/C3Ae9HkR0WhpH20ef6zCsql6LgpKLSpBWTGHtJJJAhJk5Ka0AWlIJJ0hiTJ0qQMRSTFPSBDFVSq0qiYpoaBbfXEVGxn13WR9lv8ANCROi1t7sRnxBA4RtDR7eJ+fwWO48lk6qe6bPe9Kw/Fp0v0QKm19BVqvEupqqmi0DW8WI6prtHutHPk80glF11g73tGqB9rQZ4nO+1Q/VGvxKMdwJSA9p9aMfClblDbjTMl5vlyzj+B/GwOiGpOiwN620xp/rRbezpeoB7Vj71W6LhVWuf0Rx/7GNtg2yN45ZD+COsBJmY09oCBwzPg/utP7JtFW7U2aCM/Z+St6SRl9ah2p+zZCkCoNVgV484IJ0wKcoAYhPaSigR0J0ycJDGISATpIAQSKVJUgCDiuTEPDQSeDRZ9g1PyXW9D+9eJyQPri+mDx4/C0nLamyxpsXyZYxQByzF73OPrEk+Kr5pDmkxYUm27PosI7YpCpce0pKau0LOxQzyNbyJAPsuz+KcVbQss1GDky/wCgXGxnPQnx1PzWlsFgjxIbV3pV1xatDZ2GzXp7FyTt6PFROrm0+51fJamaH+E8n03Nu1Mr+7C7DXXZThztc22oc0b23/RWvHDZdda0RyVWKwWYkXxCo1waqn3A1u3D0kErDrlJ0vtC79yJbhy16LiF0bqQFk0rNBbbvQnQrh3cuPETxfVkd8/5rtpu1lPqXfjkvzkLgU6gpgrTPLMmE6iE6QhiUrST0gC1SSKSQxJ7ST0gBkqSCVlAyqRA+/OJt0cfYC93tOg+AKN5SvNtqS9LiZHjUXQ7KboPkuGplUK/Tb6JhUs25/RlvUqUslngpiJZNHsXKkUuNArk2SzNK53JorxJXVtE5W+1Wbu4bqj7br/r3Lvp4XMy+q59mnfsLtkYbqe1Yu9MeUxurUOr30fwRfgYaaB3If3yh80T9UtPxWpljcGjy3T57NRF+wqwTszGu0NtHyVz2ajvXHumekwsZHIUdexbDYrF9izEuDdySqTMbCQ5MW0gaODh8L/BYePb0W1H8hIGuHfba+YRVtWMNdE8Dg9t+w6H4FDu/bMmJw0g72n32Pmpx4Zyn3p+0bsZ0UwqcO6wCrlqLweYkqZMFK1EJwgiOlaYqSQjotIpkyCQ4UrUQUiUgJBJxTWoOcgZm7axfRwyP5hpy/eOgQThsGWw5vWeaHtW9vdNmMUI4vdmI7hoPeoY7I2SOEcGAX94qjqpXKvw9P0uPxYb+2Z2G2Wct0QT/wDFZNs0ghuvadEa4XBsc5rQRTG26+08B7lKfBRtEkjtGtaSdbGVoJVdQLL1nceQbyfnOjHc3xKIN38P1h9kAIaZIZsQ557S73lHW70FNvmSrWlh5Zn9az24wN+FlBYe80WaKTtLXV7asIgHBZW1W2D/AFx0V9q1RiYpbZpjeTGUOw7m82k6eCMcPHxC888l8+WWaM9/wNL0aLR9dqyYquD0Gpfe2vtJmdvJD5hx7BfuQ9v4wPwkUo9V7HX3OFFFu2I7geO4oSxA6bZLxxLA8ewxnMPgpPyRxPhP3RdsmXNG09oXcFg7rTXC3uBHuK3QVoY3cTC1EduRr2TSCintTK49pWmSTA6iVC0iVAlICVpWoBY+8+1HQRtEZqSRxDTQdTW6udRBHYPFJ8IcU5OjbzKuVwAJJoAEn2BAUu9M8dGTERsGv5xuGF12EtC4cTvGyc+cxkbwK6rZo2t8WtIaSuXyotw00r5O6faWad01aD0bqq5Lkw2JLnl5N2bKfD4mE8JIzZBGsRFd/Wq+5dcMrNKbDr93iP1tfBU5x3Ozex6qMYpJG3szbDImuLzbnanS+Pt9yxd5N4y+FzAMoebPC8o4N0CtjY14LQ1l0a4njzbqRos1+7zibdOX8NXMaKrkS2lHYxw1GPdbRw7Jw9DvcV6Ds1lNHcgvdyZsz3ZDbY3uYDWjsvMd2qOIW0FoYlSPParK8mRyZ151nY8WCurMuHaOIYwDO6s5ytGvWcfVFd1nwXUrrl8A9u3N0W0qug8/9QH4gr1LESZZGEkAHjrzXkG1IJulZLh4i8ir6zGAUTWryETtx8jmtMzzYA6uWyHe0Gis3Iqm6PRuUZwi35qmH+IeC1wvkUF7tPBbioSdM1+D25SoSbWcNWuNgetGzUd/W46LHhxZie9zHEOeKNtY5pHHheii+SMHGMWiW6Ly1pYeLXEe41+CLAgGDFSRTZ2NaWOJLw7M0kk3bKBHM6FEbN5Iv7t/vZ+9W8U0lTMzVwcsjcUbiS5Nm7RZOwuZYyvLHA1YcADy5EEFdasJ2UWmvIk6a06ZEtJTFNaYlIQivPN4NomadzmGx+ZgvmLouAHGzr7AivenHGKEtZ+clPRt7QPXd4A/FB2DY3pBd21pDGhrnXycdBxrQXXrdi4ZpfRd0uP/AKZyR7NfFLUOGYRf56RsckjuZcXud1Rd6aV2LQhllLnZsOCGtJAdF1ngDgCdLtKaR4ex0jHMYM1AGN+YgZqc5jicxoiqpaO1I2hhd0j2kaAh4AGagC7MK5/NVjQMs4cuzdJgIiQ0UBDGbLtKzAEHvvh2JxszD52tOz4yx1+cdhYwbaLoAMutDxW1FGS3OZZGNoltdELYPWeXAnrUTx4EKeN2jG0ExlsjjrozEOjaKus7GnXuBFA8+CLHRjw7IwErLbho4zqfNukie0cnWwiuCydvY50OHNPJc+42OJ61kauPKw0ohx+LJaWtcXNPPMAC09YEdvVI19qAt5MR0mIDAerCK7s7tXHv7L7lKCtnLLLbGwn8msQEb65OaPeAfwR60UgryckBkre2Rp/ZpGrTaux8UZc+XY6EfKNMY4oHtNFmIa8fqgk/BFqC/KXZiiHLO++H1U5LgWPiSLG7Rl6v0eMSvfRa1zwxtEZi5xOgaAL0F6J8NNPKDWPwjHAFzhHgsVIGtbxIkcWh9dwWNu3jfNRP9Zho682fypE2GwkMYMghDgOpdzurpLaWsYCe08B29iz2jZTtGe7OWF/5QBa2muLdmSAjNqNHOvxVUeFL8uXHuIe/Jf0GNtPoGnZu2+OqII8LCI3ZIMwIFRulkIIFO1zuyg6WD3cVTiZh62DjL3PZbXOgIOYOLH59RxaR22kOgfGHzNkLdoSERnrAYXC3QNW0FuotTOGnjObpI547BcQ0RSNbWr9HFr+0jqmrRXC2N0bRJDEwNHoU14aKLcoOWiTpw7VhRdCbMcLIhZBqJseYAluY0NQdaJ17RwsA0N05sssrL0kY2Vv3mHK79lzT4Iotef4LEdDLDIdDHLkkHMxyXG4nu6wPgj/horeF8GZqY1Kxk6a067lSyxNfZ2jmkqJsYyItMjqsjKNbdR4NoeHik+BxV8AHtbbTZJnvdnyDqR1HIQGNPpA1VuOvuXJJtCEccw7D0Uw8dWoe2hh8e2Rzfosg6zqFv4EkjQHspUMx2NZxwklj6wxI0+NKpLlmtj4jQVN2jGD1ZqqjeeYH2HNRU4Not5YgihdDEPANeKEJN45h6eHcNeckt+z0VB+9NelE8C76z4yPcWqO1HTcH7cc+iWzkgix14H8PrAtN+Ksh2jM4C5PR+zDlAvjQFDj2c156d5IXamGT/JhHeN6Wofl2I8IT4xQg+3qlG1BuDqSBkLHS9UNY0udTWtvKDpTdLPcgDBAkFx9J5Ljx5myo4/acMjCG2CRwDHCz3m68Vr7EwfSSMbWgrN7BxU8aoraiT4QX7rQGKLUavObwrQIqw0hIWZBBVLWgjoLtBlOS4LCEK7/AGGLoAR6rj+0K+YRU5Z23cN0mHlbzyFw9rOt+BXZ+DmnTPOt0Wu89GONh7Rf1hRrxCL4ZzYbP0hY2yGMJDQ6tS5zHNceHfV8EDYDGHDS9IA0joyHAuc3i62kOAJB4rubvgf7qPvuSU3wPJqoZIuzXxS7QtGIhjcCHytDf0fRyvjJ7beCQOHA1aWM2jC/0nSjJlFNa7rNDw9odYPB3DLrqUIHe80RkZrqCJJgAef6P2jxVLt7HHi2Hs9Of/xqG06bgwxePjkbWeZgN6Njy8RVWWnl2VxXGxsI0ZHlOmVzImCQAAah1a8NQTrZtDjN6xfoRAcOs+WvhGpf8V6GmRg3/eT8/wDDRtYtyCKWEvGWnDzYY4uLbcQCMxrSyK9yKth44ywxud6VZX90jOq74i/FeaHe93Jsdf45I9oIAKJfJ7tQzHEDSgY36Zh1iC13pfdGq7Y3TKuqinGw6aFKkmKatGeJ3GlkxSxySuz04DVo09BlgaHkXEu/VC7tqPc2GZzfSEUhaewhppeT7RdmaXNcb6OhoBWXUUR94rlltos6VK22ekYdj3EnK+yeTiaPcFr4drmakycvUdoPYF89YB2M6HESHETskZl6KPLOTICTmp2UgVpzXa7aGPYcGG7QeOmAMri6Vow5LgKksANIGqpuDNLej39lNFnK4OohpjHLnR/crWQxurMyPtNws7OPBeC4bejaLfph/KNjDC2B0zj0xzEeaBPWGl81eN+NrsGE/tcTjjKDfzBLbc1tS36Hpc0lFhZ7mzZuGfxgw7hwLujhP/aou3YwRJzYTCkaAAYaEEHW9QF4xFvztcPxLA+E/RGF0hDYR1W66OA6w9i5dmeWXaBexpbBqQL6Pt58eKmrIsKfKzsXBRtZDhsNDHKWPle+ONrSG0Wsaa7XWf1CufcvZ+WPOeJoD2DifE/JZO2MRPiXPkfckryAMra0DaaAByFk+KMdmYboomMHqtAPD0uJXeKpUUM0rZpRstdjFz4QWV3Bi6wOEiqlJsV6Hnp4HipZVILqQPFNq7FkmmihhdrPmdCSaa4NBIuuZDOCpd5P8b9aP/Ud+5EOLaI4opL87gcXld1bJaZQ/TT6khHgjDFYnDg22eJw5ETWa7DrY05KjOTs1scY7TyobhY3k4cv0zufClczyf429XM7Pzzl6TFjoSQDMwDX1maHiLs0k7G4ez56IE3r0jSD38eK572dNqPPHeT/ABXOWPjXpPKsHk4xNX08fgZL91I7/KcAsGaM1qfONyjwUxtnDj9PEL4U6gTzr+SNzDagFHk0xJr+0R+Jm/hRLuLsSXAySMmex3S1ly5vSjBdz7QT7lrfl7CsJz4mJpFaF7r8ABwVeK3gwjg10eIY6RrmkBgc71gCM1c2lw8VKMnZzywTiFsZtWUqICuhXUzJZJ4487FEdoPJCu390hI5hwjYo6Dg9lFjXGxTuqCLGo8UWZU4CGrGpOLtAA/drFgeiwjjpKxcbsBiWH0Pc5p+RXoOLCyZMMubid1nYIujmo9U8O2/kVSIjwdAD7YbRY7CqBw5UdpJahgTjcDFlNYOImjXmAPwQpFuNiGvDxJhzRDqExDtNaALePJevnDFWNhPafijaP8AoYPbq4c055BFGmjXgRZKIAruiKk2FSOEpbnZ1YFq0cq5sJHS7WhTiqIMqLFB4XRSrkapoTPMN8ZDDi5WNIaJMkh1b1g5pHAg8wfchDEYUvxET3xPkhY4GURuDHlt6ta7SivcNp4Fk0b2OAtzSA/I0ub2FpOvggubc4j9OP8ARP8AEuM42WcWalQARbJaPpl4aQ9KCMKTOPMkuJBl16+ldvBOdk3FhAMKQ+F+bEPOIAE4L7DWD1DWiOTulVef/wBn/wB0v+FP+b/tD+NcvjLH9CA+TZrTLjHfRBknjc3DtOL1w7yNHONdejrS5n7AccNBGMPGJI5HOlm+kDzrS4kMyV1aFC+5HJ3VH96f9MfxKbN1mcDI7/I396Xxi/oR5bvnhAJjKyFkEb8uWJsnSZMrQ0kmhxLSfFae5EJLG/amaPi0L0Q7mQSV0hc6u1kZHhpou7A7nwROa5heMjg4NHRhtg3qA3uUlGiMsyapBLA7Vdd9y5IW6rqyrsmU5Lk7qSyqdJAKVkSh8dqk4ULtpNSQjgOECgcGFp5VHKihmYcEE4wa08oSyhFCszDhEhhVolqQaigKI4lZkVtJEJgUlqg5i6KUaTA5XRrklwy1aUXNCTAxzg1H6EtjIE+QKNIZjHAqTcEtfIE4YEUBmMwqtEC7soT5QigOJkSuDVdlT0ih2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052" name="AutoShape 4" descr="data:image/jpeg;base64,/9j/4AAQSkZJRgABAQAAAQABAAD/2wCEAAkGBxISEhQUEBIVFRQUFBQWFBUUEA8UFBQUFRUWFhgVFRQYHCggGBolHhQXIjEhJSkrLi4uFx8zODQsNygtLisBCgoKDg0OGxAQGiwcHCQsLCwsLCwsLCwsLCwrLCwsMCwsLCwsLCw3LCwsLCwsLCwsLCwsNywsLDcsKzc3KywrK//AABEIAKwAugMBIgACEQEDEQH/xAAcAAABBQEBAQAAAAAAAAAAAAAGAAECAwUEBwj/xABHEAABBAADBAUIBQkGBwAAAAABAAIDEQQSIQUGMUETIlFhgQcjMkJxkaGxFFJicsEVM0OCotHS4fAkU4OSk6MWY7LC0+Lx/8QAGwEAAgMBAQEAAAAAAAAAAAAAAAECBAUDBgf/xAAmEQACAgEDBAMBAAMAAAAAAAAAAQIRAwQSIQUiMWETQVEUIzJC/9oADAMBAAIRAxEAPwD1NIJJBXTHEmTpkASUUrSQA9qt5UyqpEDKZSgLGT9JPK8gkXlFHk3T8EY7XxPRxSP+q017ToPivPoTQ49/iVT1k6SR6ToWC92Qk8260pOtQtVXratg0IWb5PStcF+8k+WFkYscOQFgId3Ww4mxRcRoyhwvVWbwYslxJJ0Glm/64rR8nWG83LIePSAH3Aqf0cMj2woL8aKc3wWZiurPGftV71u4+KwD7Fi7dblLD3tPxUmVcfk5tmuyY37wKO2oBxxy4qJ/C3Ae9HkR0WhpH20ef6zCsql6LgpKLSpBWTGHtJJJAhJk5Ka0AWlIJJ0hiTJ0qQMRSTFPSBDFVSq0qiYpoaBbfXEVGxn13WR9lv8ANCROi1t7sRnxBA4RtDR7eJ+fwWO48lk6qe6bPe9Kw/Fp0v0QKm19BVqvEupqqmi0DW8WI6prtHutHPk80glF11g73tGqB9rQZ4nO+1Q/VGvxKMdwJSA9p9aMfClblDbjTMl5vlyzj+B/GwOiGpOiwN620xp/rRbezpeoB7Vj71W6LhVWuf0Rx/7GNtg2yN45ZD+COsBJmY09oCBwzPg/utP7JtFW7U2aCM/Z+St6SRl9ah2p+zZCkCoNVgV484IJ0wKcoAYhPaSigR0J0ycJDGISATpIAQSKVJUgCDiuTEPDQSeDRZ9g1PyXW9D+9eJyQPri+mDx4/C0nLamyxpsXyZYxQByzF73OPrEk+Kr5pDmkxYUm27PosI7YpCpce0pKau0LOxQzyNbyJAPsuz+KcVbQss1GDky/wCgXGxnPQnx1PzWlsFgjxIbV3pV1xatDZ2GzXp7FyTt6PFROrm0+51fJamaH+E8n03Nu1Mr+7C7DXXZThztc22oc0b23/RWvHDZdda0RyVWKwWYkXxCo1waqn3A1u3D0kErDrlJ0vtC79yJbhy16LiF0bqQFk0rNBbbvQnQrh3cuPETxfVkd8/5rtpu1lPqXfjkvzkLgU6gpgrTPLMmE6iE6QhiUrST0gC1SSKSQxJ7ST0gBkqSCVlAyqRA+/OJt0cfYC93tOg+AKN5SvNtqS9LiZHjUXQ7KboPkuGplUK/Tb6JhUs25/RlvUqUslngpiJZNHsXKkUuNArk2SzNK53JorxJXVtE5W+1Wbu4bqj7br/r3Lvp4XMy+q59mnfsLtkYbqe1Yu9MeUxurUOr30fwRfgYaaB3If3yh80T9UtPxWpljcGjy3T57NRF+wqwTszGu0NtHyVz2ajvXHumekwsZHIUdexbDYrF9izEuDdySqTMbCQ5MW0gaODh8L/BYePb0W1H8hIGuHfba+YRVtWMNdE8Dg9t+w6H4FDu/bMmJw0g72n32Pmpx4Zyn3p+0bsZ0UwqcO6wCrlqLweYkqZMFK1EJwgiOlaYqSQjotIpkyCQ4UrUQUiUgJBJxTWoOcgZm7axfRwyP5hpy/eOgQThsGWw5vWeaHtW9vdNmMUI4vdmI7hoPeoY7I2SOEcGAX94qjqpXKvw9P0uPxYb+2Z2G2Wct0QT/wDFZNs0ghuvadEa4XBsc5rQRTG26+08B7lKfBRtEkjtGtaSdbGVoJVdQLL1nceQbyfnOjHc3xKIN38P1h9kAIaZIZsQ557S73lHW70FNvmSrWlh5Zn9az24wN+FlBYe80WaKTtLXV7asIgHBZW1W2D/AFx0V9q1RiYpbZpjeTGUOw7m82k6eCMcPHxC888l8+WWaM9/wNL0aLR9dqyYquD0Gpfe2vtJmdvJD5hx7BfuQ9v4wPwkUo9V7HX3OFFFu2I7geO4oSxA6bZLxxLA8ewxnMPgpPyRxPhP3RdsmXNG09oXcFg7rTXC3uBHuK3QVoY3cTC1EduRr2TSCintTK49pWmSTA6iVC0iVAlICVpWoBY+8+1HQRtEZqSRxDTQdTW6udRBHYPFJ8IcU5OjbzKuVwAJJoAEn2BAUu9M8dGTERsGv5xuGF12EtC4cTvGyc+cxkbwK6rZo2t8WtIaSuXyotw00r5O6faWad01aD0bqq5Lkw2JLnl5N2bKfD4mE8JIzZBGsRFd/Wq+5dcMrNKbDr93iP1tfBU5x3Ozex6qMYpJG3szbDImuLzbnanS+Pt9yxd5N4y+FzAMoebPC8o4N0CtjY14LQ1l0a4njzbqRos1+7zibdOX8NXMaKrkS2lHYxw1GPdbRw7Jw9DvcV6Ds1lNHcgvdyZsz3ZDbY3uYDWjsvMd2qOIW0FoYlSPParK8mRyZ151nY8WCurMuHaOIYwDO6s5ytGvWcfVFd1nwXUrrl8A9u3N0W0qug8/9QH4gr1LESZZGEkAHjrzXkG1IJulZLh4i8ir6zGAUTWryETtx8jmtMzzYA6uWyHe0Gis3Iqm6PRuUZwi35qmH+IeC1wvkUF7tPBbioSdM1+D25SoSbWcNWuNgetGzUd/W46LHhxZie9zHEOeKNtY5pHHheii+SMHGMWiW6Ly1pYeLXEe41+CLAgGDFSRTZ2NaWOJLw7M0kk3bKBHM6FEbN5Iv7t/vZ+9W8U0lTMzVwcsjcUbiS5Nm7RZOwuZYyvLHA1YcADy5EEFdasJ2UWmvIk6a06ZEtJTFNaYlIQivPN4NomadzmGx+ZgvmLouAHGzr7AivenHGKEtZ+clPRt7QPXd4A/FB2DY3pBd21pDGhrnXycdBxrQXXrdi4ZpfRd0uP/AKZyR7NfFLUOGYRf56RsckjuZcXud1Rd6aV2LQhllLnZsOCGtJAdF1ngDgCdLtKaR4ex0jHMYM1AGN+YgZqc5jicxoiqpaO1I2hhd0j2kaAh4AGagC7MK5/NVjQMs4cuzdJgIiQ0UBDGbLtKzAEHvvh2JxszD52tOz4yx1+cdhYwbaLoAMutDxW1FGS3OZZGNoltdELYPWeXAnrUTx4EKeN2jG0ExlsjjrozEOjaKus7GnXuBFA8+CLHRjw7IwErLbho4zqfNukie0cnWwiuCydvY50OHNPJc+42OJ61kauPKw0ohx+LJaWtcXNPPMAC09YEdvVI19qAt5MR0mIDAerCK7s7tXHv7L7lKCtnLLLbGwn8msQEb65OaPeAfwR60UgryckBkre2Rp/ZpGrTaux8UZc+XY6EfKNMY4oHtNFmIa8fqgk/BFqC/KXZiiHLO++H1U5LgWPiSLG7Rl6v0eMSvfRa1zwxtEZi5xOgaAL0F6J8NNPKDWPwjHAFzhHgsVIGtbxIkcWh9dwWNu3jfNRP9Zho682fypE2GwkMYMghDgOpdzurpLaWsYCe08B29iz2jZTtGe7OWF/5QBa2muLdmSAjNqNHOvxVUeFL8uXHuIe/Jf0GNtPoGnZu2+OqII8LCI3ZIMwIFRulkIIFO1zuyg6WD3cVTiZh62DjL3PZbXOgIOYOLH59RxaR22kOgfGHzNkLdoSERnrAYXC3QNW0FuotTOGnjObpI547BcQ0RSNbWr9HFr+0jqmrRXC2N0bRJDEwNHoU14aKLcoOWiTpw7VhRdCbMcLIhZBqJseYAluY0NQdaJ17RwsA0N05sssrL0kY2Vv3mHK79lzT4Iotef4LEdDLDIdDHLkkHMxyXG4nu6wPgj/horeF8GZqY1Kxk6a067lSyxNfZ2jmkqJsYyItMjqsjKNbdR4NoeHik+BxV8AHtbbTZJnvdnyDqR1HIQGNPpA1VuOvuXJJtCEccw7D0Uw8dWoe2hh8e2Rzfosg6zqFv4EkjQHspUMx2NZxwklj6wxI0+NKpLlmtj4jQVN2jGD1ZqqjeeYH2HNRU4Not5YgihdDEPANeKEJN45h6eHcNeckt+z0VB+9NelE8C76z4yPcWqO1HTcH7cc+iWzkgix14H8PrAtN+Ksh2jM4C5PR+zDlAvjQFDj2c156d5IXamGT/JhHeN6Wofl2I8IT4xQg+3qlG1BuDqSBkLHS9UNY0udTWtvKDpTdLPcgDBAkFx9J5Ljx5myo4/acMjCG2CRwDHCz3m68Vr7EwfSSMbWgrN7BxU8aoraiT4QX7rQGKLUavObwrQIqw0hIWZBBVLWgjoLtBlOS4LCEK7/AGGLoAR6rj+0K+YRU5Z23cN0mHlbzyFw9rOt+BXZ+DmnTPOt0Wu89GONh7Rf1hRrxCL4ZzYbP0hY2yGMJDQ6tS5zHNceHfV8EDYDGHDS9IA0joyHAuc3i62kOAJB4rubvgf7qPvuSU3wPJqoZIuzXxS7QtGIhjcCHytDf0fRyvjJ7beCQOHA1aWM2jC/0nSjJlFNa7rNDw9odYPB3DLrqUIHe80RkZrqCJJgAef6P2jxVLt7HHi2Hs9Of/xqG06bgwxePjkbWeZgN6Njy8RVWWnl2VxXGxsI0ZHlOmVzImCQAAah1a8NQTrZtDjN6xfoRAcOs+WvhGpf8V6GmRg3/eT8/wDDRtYtyCKWEvGWnDzYY4uLbcQCMxrSyK9yKth44ywxud6VZX90jOq74i/FeaHe93Jsdf45I9oIAKJfJ7tQzHEDSgY36Zh1iC13pfdGq7Y3TKuqinGw6aFKkmKatGeJ3GlkxSxySuz04DVo09BlgaHkXEu/VC7tqPc2GZzfSEUhaewhppeT7RdmaXNcb6OhoBWXUUR94rlltos6VK22ekYdj3EnK+yeTiaPcFr4drmakycvUdoPYF89YB2M6HESHETskZl6KPLOTICTmp2UgVpzXa7aGPYcGG7QeOmAMri6Vow5LgKksANIGqpuDNLej39lNFnK4OohpjHLnR/crWQxurMyPtNws7OPBeC4bejaLfph/KNjDC2B0zj0xzEeaBPWGl81eN+NrsGE/tcTjjKDfzBLbc1tS36Hpc0lFhZ7mzZuGfxgw7hwLujhP/aou3YwRJzYTCkaAAYaEEHW9QF4xFvztcPxLA+E/RGF0hDYR1W66OA6w9i5dmeWXaBexpbBqQL6Pt58eKmrIsKfKzsXBRtZDhsNDHKWPle+ONrSG0Wsaa7XWf1CufcvZ+WPOeJoD2DifE/JZO2MRPiXPkfckryAMra0DaaAByFk+KMdmYboomMHqtAPD0uJXeKpUUM0rZpRstdjFz4QWV3Bi6wOEiqlJsV6Hnp4HipZVILqQPFNq7FkmmihhdrPmdCSaa4NBIuuZDOCpd5P8b9aP/Ud+5EOLaI4opL87gcXld1bJaZQ/TT6khHgjDFYnDg22eJw5ETWa7DrY05KjOTs1scY7TyobhY3k4cv0zufClczyf429XM7Pzzl6TFjoSQDMwDX1maHiLs0k7G4ez56IE3r0jSD38eK572dNqPPHeT/ABXOWPjXpPKsHk4xNX08fgZL91I7/KcAsGaM1qfONyjwUxtnDj9PEL4U6gTzr+SNzDagFHk0xJr+0R+Jm/hRLuLsSXAySMmex3S1ly5vSjBdz7QT7lrfl7CsJz4mJpFaF7r8ABwVeK3gwjg10eIY6RrmkBgc71gCM1c2lw8VKMnZzywTiFsZtWUqICuhXUzJZJ4487FEdoPJCu390hI5hwjYo6Dg9lFjXGxTuqCLGo8UWZU4CGrGpOLtAA/drFgeiwjjpKxcbsBiWH0Pc5p+RXoOLCyZMMubid1nYIujmo9U8O2/kVSIjwdAD7YbRY7CqBw5UdpJahgTjcDFlNYOImjXmAPwQpFuNiGvDxJhzRDqExDtNaALePJevnDFWNhPafijaP8AoYPbq4c055BFGmjXgRZKIAruiKk2FSOEpbnZ1YFq0cq5sJHS7WhTiqIMqLFB4XRSrkapoTPMN8ZDDi5WNIaJMkh1b1g5pHAg8wfchDEYUvxET3xPkhY4GURuDHlt6ta7SivcNp4Fk0b2OAtzSA/I0ub2FpOvggubc4j9OP8ARP8AEuM42WcWalQARbJaPpl4aQ9KCMKTOPMkuJBl16+ldvBOdk3FhAMKQ+F+bEPOIAE4L7DWD1DWiOTulVef/wBn/wB0v+FP+b/tD+NcvjLH9CA+TZrTLjHfRBknjc3DtOL1w7yNHONdejrS5n7AccNBGMPGJI5HOlm+kDzrS4kMyV1aFC+5HJ3VH96f9MfxKbN1mcDI7/I396Xxi/oR5bvnhAJjKyFkEb8uWJsnSZMrQ0kmhxLSfFae5EJLG/amaPi0L0Q7mQSV0hc6u1kZHhpou7A7nwROa5heMjg4NHRhtg3qA3uUlGiMsyapBLA7Vdd9y5IW6rqyrsmU5Lk7qSyqdJAKVkSh8dqk4ULtpNSQjgOECgcGFp5VHKihmYcEE4wa08oSyhFCszDhEhhVolqQaigKI4lZkVtJEJgUlqg5i6KUaTA5XRrklwy1aUXNCTAxzg1H6EtjIE+QKNIZjHAqTcEtfIE4YEUBmMwqtEC7soT5QigOJkSuDVdlT0ih2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054" name="Picture 6" descr="http://4.bp.blogspot.com/-IA87FeMSjlI/T55p729wPsI/AAAAAAAAACA/wty7r_LLEkA/s1600/Conector+SATA.jpeg"/>
          <p:cNvPicPr>
            <a:picLocks noChangeAspect="1" noChangeArrowheads="1"/>
          </p:cNvPicPr>
          <p:nvPr/>
        </p:nvPicPr>
        <p:blipFill>
          <a:blip r:embed="rId4" cstate="print"/>
          <a:srcRect/>
          <a:stretch>
            <a:fillRect/>
          </a:stretch>
        </p:blipFill>
        <p:spPr bwMode="auto">
          <a:xfrm>
            <a:off x="4338510" y="5301208"/>
            <a:ext cx="1601642" cy="1484784"/>
          </a:xfrm>
          <a:prstGeom prst="rect">
            <a:avLst/>
          </a:prstGeom>
          <a:noFill/>
        </p:spPr>
      </p:pic>
      <p:sp>
        <p:nvSpPr>
          <p:cNvPr id="8" name="7 CuadroTexto"/>
          <p:cNvSpPr txBox="1"/>
          <p:nvPr/>
        </p:nvSpPr>
        <p:spPr>
          <a:xfrm>
            <a:off x="255577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9552" y="908720"/>
            <a:ext cx="8424936" cy="1323439"/>
          </a:xfrm>
          <a:prstGeom prst="rect">
            <a:avLst/>
          </a:prstGeom>
          <a:noFill/>
        </p:spPr>
        <p:txBody>
          <a:bodyPr wrap="square" rtlCol="0">
            <a:spAutoFit/>
          </a:bodyPr>
          <a:lstStyle/>
          <a:p>
            <a:pPr algn="ctr"/>
            <a:r>
              <a:rPr lang="es-MX" sz="4000" b="1" dirty="0" smtClean="0">
                <a:solidFill>
                  <a:srgbClr val="8C38BA"/>
                </a:solidFill>
                <a:latin typeface="Berlin Sans FB Demi" pitchFamily="34" charset="0"/>
              </a:rPr>
              <a:t>ARQUITECTURA DE LA TARJETA MADRE </a:t>
            </a:r>
            <a:endParaRPr lang="es-MX" sz="4000" b="1" dirty="0">
              <a:solidFill>
                <a:srgbClr val="8C38BA"/>
              </a:solidFill>
              <a:latin typeface="Berlin Sans FB Demi" pitchFamily="34" charset="0"/>
            </a:endParaRPr>
          </a:p>
        </p:txBody>
      </p:sp>
      <p:sp>
        <p:nvSpPr>
          <p:cNvPr id="5" name="4 CuadroTexto"/>
          <p:cNvSpPr txBox="1"/>
          <p:nvPr/>
        </p:nvSpPr>
        <p:spPr>
          <a:xfrm>
            <a:off x="827584" y="2455729"/>
            <a:ext cx="7128792" cy="1287532"/>
          </a:xfrm>
          <a:prstGeom prst="rect">
            <a:avLst/>
          </a:prstGeom>
          <a:noFill/>
        </p:spPr>
        <p:txBody>
          <a:bodyPr wrap="square" rtlCol="0">
            <a:spAutoFit/>
          </a:bodyPr>
          <a:lstStyle/>
          <a:p>
            <a:pPr algn="just">
              <a:lnSpc>
                <a:spcPct val="150000"/>
              </a:lnSpc>
            </a:pPr>
            <a:r>
              <a:rPr lang="es-MX" dirty="0" smtClean="0">
                <a:latin typeface="Arial" pitchFamily="34" charset="0"/>
                <a:cs typeface="Arial" pitchFamily="34" charset="0"/>
              </a:rPr>
              <a:t>Una arquitectura de tarjeta madre o factor de forma es la que indica las dimensiones y composición de la Tarjeta madre además del tipo de gabinete que se utilizara al ensamblar dicho sistema.                                          </a:t>
            </a:r>
            <a:endParaRPr lang="es-MX" dirty="0">
              <a:latin typeface="Arial" pitchFamily="34" charset="0"/>
              <a:cs typeface="Arial" pitchFamily="34" charset="0"/>
            </a:endParaRPr>
          </a:p>
        </p:txBody>
      </p:sp>
      <p:sp>
        <p:nvSpPr>
          <p:cNvPr id="6" name="5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764704"/>
            <a:ext cx="8352928" cy="3539430"/>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FACTOR FORMA  “ATX”</a:t>
            </a:r>
          </a:p>
          <a:p>
            <a:pPr algn="ctr"/>
            <a:endParaRPr lang="es-MX" sz="2000" b="1" dirty="0" smtClean="0">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La placa de la foto pertenece a este estándar. Cada vez más comunes, van camino de ser las únicas en el mercado. Se las supone de más fácil ventilación y menos maraña de cables que las </a:t>
            </a:r>
            <a:r>
              <a:rPr lang="es-MX" dirty="0" err="1" smtClean="0">
                <a:latin typeface="Arial" pitchFamily="34" charset="0"/>
                <a:cs typeface="Arial" pitchFamily="34" charset="0"/>
              </a:rPr>
              <a:t>Baby</a:t>
            </a:r>
            <a:r>
              <a:rPr lang="es-MX" dirty="0" smtClean="0">
                <a:latin typeface="Arial" pitchFamily="34" charset="0"/>
                <a:cs typeface="Arial" pitchFamily="34" charset="0"/>
              </a:rPr>
              <a:t>-AT, debido a la colocación de los conectores. Para ello, el microprocesador  suele  colocarse  cerca  del ventilador de la fuente de alimentación y los conectores para discos cerca de los extremos de la placa.</a:t>
            </a:r>
          </a:p>
          <a:p>
            <a:endParaRPr lang="es-MX" dirty="0"/>
          </a:p>
        </p:txBody>
      </p:sp>
      <p:pic>
        <p:nvPicPr>
          <p:cNvPr id="1026" name="Picture 2"/>
          <p:cNvPicPr>
            <a:picLocks noChangeAspect="1" noChangeArrowheads="1"/>
          </p:cNvPicPr>
          <p:nvPr/>
        </p:nvPicPr>
        <p:blipFill>
          <a:blip r:embed="rId3" cstate="print"/>
          <a:srcRect/>
          <a:stretch>
            <a:fillRect/>
          </a:stretch>
        </p:blipFill>
        <p:spPr bwMode="auto">
          <a:xfrm rot="16200000">
            <a:off x="2798291" y="2394397"/>
            <a:ext cx="3248025" cy="5029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3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8434" name="Rectangle 150"/>
          <p:cNvSpPr>
            <a:spLocks noGrp="1" noChangeArrowheads="1"/>
          </p:cNvSpPr>
          <p:nvPr>
            <p:ph type="ctrTitle"/>
          </p:nvPr>
        </p:nvSpPr>
        <p:spPr>
          <a:xfrm>
            <a:off x="539750" y="549275"/>
            <a:ext cx="7840663" cy="647700"/>
          </a:xfrm>
        </p:spPr>
        <p:txBody>
          <a:bodyPr>
            <a:normAutofit fontScale="90000"/>
          </a:bodyPr>
          <a:lstStyle/>
          <a:p>
            <a:pPr eaLnBrk="1" hangingPunct="1"/>
            <a:r>
              <a:rPr lang="es-UY" sz="3600" b="1">
                <a:solidFill>
                  <a:srgbClr val="19194D"/>
                </a:solidFill>
                <a:latin typeface="Arial" charset="0"/>
              </a:rPr>
              <a:t>Mantenimiento preventivo activo y pasivo</a:t>
            </a:r>
            <a:endParaRPr lang="es-ES" sz="3600" b="1">
              <a:solidFill>
                <a:srgbClr val="19194D"/>
              </a:solidFill>
              <a:latin typeface="Arial" charset="0"/>
            </a:endParaRPr>
          </a:p>
        </p:txBody>
      </p:sp>
      <p:sp>
        <p:nvSpPr>
          <p:cNvPr id="18435" name="Rectangle 2"/>
          <p:cNvSpPr txBox="1">
            <a:spLocks/>
          </p:cNvSpPr>
          <p:nvPr/>
        </p:nvSpPr>
        <p:spPr bwMode="auto">
          <a:xfrm>
            <a:off x="4067175" y="2133600"/>
            <a:ext cx="453707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buFont typeface="Wingdings" charset="0"/>
              <a:buChar char="Ø"/>
            </a:pPr>
            <a:r>
              <a:rPr lang="es-ES" sz="1800" b="1">
                <a:solidFill>
                  <a:srgbClr val="161645"/>
                </a:solidFill>
                <a:latin typeface="Arial Black" charset="0"/>
              </a:rPr>
              <a:t>Incluye pasos que al aplicarlos a un sistema favorecen una vida más prolongada libre de problemas. Este tipo de limpieza a la PC es periódica.</a:t>
            </a:r>
          </a:p>
          <a:p>
            <a:pPr algn="just" eaLnBrk="1" hangingPunct="1"/>
            <a:endParaRPr lang="es-ES" sz="1800" b="1">
              <a:solidFill>
                <a:srgbClr val="161645"/>
              </a:solidFill>
              <a:latin typeface="Arial Black" charset="0"/>
            </a:endParaRPr>
          </a:p>
          <a:p>
            <a:pPr algn="just" eaLnBrk="1" hangingPunct="1"/>
            <a:endParaRPr lang="es-ES" sz="1800" b="1">
              <a:solidFill>
                <a:srgbClr val="161645"/>
              </a:solidFill>
              <a:latin typeface="Arial Black" charset="0"/>
            </a:endParaRPr>
          </a:p>
          <a:p>
            <a:pPr algn="just" eaLnBrk="1" hangingPunct="1"/>
            <a:endParaRPr lang="es-ES" sz="1800" b="1">
              <a:solidFill>
                <a:srgbClr val="161645"/>
              </a:solidFill>
              <a:latin typeface="Arial Black" charset="0"/>
            </a:endParaRPr>
          </a:p>
          <a:p>
            <a:pPr algn="just" eaLnBrk="1" hangingPunct="1">
              <a:buFont typeface="Wingdings" charset="0"/>
              <a:buChar char="Ø"/>
            </a:pPr>
            <a:r>
              <a:rPr lang="es-ES" sz="1800" b="1">
                <a:solidFill>
                  <a:srgbClr val="161645"/>
                </a:solidFill>
                <a:latin typeface="Arial Black" charset="0"/>
              </a:rPr>
              <a:t>Es el proceso que se realiza para proteger a un sistema del ambiente, como el uso de dispositivos de protección asegurando un ambiente limpio, con la temperatura controlada.</a:t>
            </a:r>
            <a:endParaRPr lang="es-MX" sz="1800" b="1">
              <a:solidFill>
                <a:srgbClr val="161645"/>
              </a:solidFill>
              <a:latin typeface="Arial Black" charset="0"/>
            </a:endParaRPr>
          </a:p>
        </p:txBody>
      </p:sp>
      <p:sp>
        <p:nvSpPr>
          <p:cNvPr id="5" name="4 Rectángulo"/>
          <p:cNvSpPr/>
          <p:nvPr/>
        </p:nvSpPr>
        <p:spPr>
          <a:xfrm>
            <a:off x="1386816" y="2564904"/>
            <a:ext cx="1909497"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mn-ea"/>
                <a:cs typeface="Arial" charset="0"/>
              </a:rPr>
              <a:t>Activo</a:t>
            </a:r>
          </a:p>
        </p:txBody>
      </p:sp>
      <p:sp>
        <p:nvSpPr>
          <p:cNvPr id="6" name="5 Rectángulo"/>
          <p:cNvSpPr/>
          <p:nvPr/>
        </p:nvSpPr>
        <p:spPr>
          <a:xfrm>
            <a:off x="1342187" y="4521894"/>
            <a:ext cx="2005677"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mn-ea"/>
                <a:cs typeface="Arial" charset="0"/>
              </a:rPr>
              <a:t>Pasivo</a:t>
            </a:r>
          </a:p>
        </p:txBody>
      </p:sp>
      <p:sp>
        <p:nvSpPr>
          <p:cNvPr id="7" name="6 Abrir llave"/>
          <p:cNvSpPr>
            <a:spLocks/>
          </p:cNvSpPr>
          <p:nvPr/>
        </p:nvSpPr>
        <p:spPr bwMode="auto">
          <a:xfrm>
            <a:off x="3635375" y="1989138"/>
            <a:ext cx="576263" cy="1871662"/>
          </a:xfrm>
          <a:prstGeom prst="leftBrace">
            <a:avLst>
              <a:gd name="adj1" fmla="val 8330"/>
              <a:gd name="adj2" fmla="val 50000"/>
            </a:avLst>
          </a:prstGeom>
          <a:noFill/>
          <a:ln w="38100">
            <a:solidFill>
              <a:schemeClr val="accent2"/>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s-MX" altLang="es-MX" smtClean="0">
              <a:ea typeface="+mn-ea"/>
            </a:endParaRPr>
          </a:p>
        </p:txBody>
      </p:sp>
      <p:sp>
        <p:nvSpPr>
          <p:cNvPr id="8" name="7 Abrir llave"/>
          <p:cNvSpPr>
            <a:spLocks/>
          </p:cNvSpPr>
          <p:nvPr/>
        </p:nvSpPr>
        <p:spPr bwMode="auto">
          <a:xfrm>
            <a:off x="3635375" y="4076700"/>
            <a:ext cx="576263" cy="1873250"/>
          </a:xfrm>
          <a:prstGeom prst="leftBrace">
            <a:avLst>
              <a:gd name="adj1" fmla="val 8337"/>
              <a:gd name="adj2" fmla="val 50000"/>
            </a:avLst>
          </a:prstGeom>
          <a:noFill/>
          <a:ln w="38100">
            <a:solidFill>
              <a:schemeClr val="accent2"/>
            </a:solidFill>
            <a:round/>
            <a:headEnd/>
            <a:tailEnd/>
          </a:ln>
          <a:effectLst>
            <a:outerShdw blurRad="400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s-MX" altLang="es-MX" smtClean="0">
              <a:ea typeface="+mn-ea"/>
            </a:endParaRPr>
          </a:p>
        </p:txBody>
      </p:sp>
    </p:spTree>
    <p:extLst>
      <p:ext uri="{BB962C8B-B14F-4D97-AF65-F5344CB8AC3E}">
        <p14:creationId xmlns:p14="http://schemas.microsoft.com/office/powerpoint/2010/main" val="78466511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620688"/>
            <a:ext cx="8352928" cy="2492990"/>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FACTOR FORMA “BABY-AT”</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Define una placa de unos 220x330 mm, con unas posiciones determinadas para el conector del teclado, los slots de expansión y los agujeros de anclaje a la caja, así como un conector eléctrico dividido en dos piezas. Para identificar una placa </a:t>
            </a:r>
            <a:r>
              <a:rPr lang="es-MX" dirty="0" err="1" smtClean="0">
                <a:latin typeface="Arial" pitchFamily="34" charset="0"/>
                <a:cs typeface="Arial" pitchFamily="34" charset="0"/>
              </a:rPr>
              <a:t>Baby</a:t>
            </a:r>
            <a:r>
              <a:rPr lang="es-MX" dirty="0" smtClean="0">
                <a:latin typeface="Arial" pitchFamily="34" charset="0"/>
                <a:cs typeface="Arial" pitchFamily="34" charset="0"/>
              </a:rPr>
              <a:t>-AT, lo mejor es observar el conector del teclado</a:t>
            </a:r>
            <a:endParaRPr lang="es-MX" dirty="0">
              <a:latin typeface="Arial" pitchFamily="34" charset="0"/>
              <a:cs typeface="Arial" pitchFamily="34" charset="0"/>
            </a:endParaRPr>
          </a:p>
        </p:txBody>
      </p:sp>
      <p:pic>
        <p:nvPicPr>
          <p:cNvPr id="8194" name="Picture 2" descr="http://dis.um.es/~lopezquesada/documentos/IES_1112/LMSGI/curso/cssjavascript/cap9/img/imageat.jpg"/>
          <p:cNvPicPr>
            <a:picLocks noChangeAspect="1" noChangeArrowheads="1"/>
          </p:cNvPicPr>
          <p:nvPr/>
        </p:nvPicPr>
        <p:blipFill>
          <a:blip r:embed="rId3" cstate="print"/>
          <a:srcRect/>
          <a:stretch>
            <a:fillRect/>
          </a:stretch>
        </p:blipFill>
        <p:spPr bwMode="auto">
          <a:xfrm>
            <a:off x="1691680" y="3284984"/>
            <a:ext cx="5544616" cy="30081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3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620688"/>
            <a:ext cx="8352928" cy="2077492"/>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FACTOR FORMA “LPX”</a:t>
            </a:r>
          </a:p>
          <a:p>
            <a:pPr algn="ctr"/>
            <a:endParaRPr lang="es-MX" sz="2400" b="1" dirty="0" smtClean="0">
              <a:solidFill>
                <a:srgbClr val="00FFFF"/>
              </a:solidFill>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los slots para las tarjetas de expansión no se encuentran sobre la placa base, sino en un conector especial en el que están pinchadas, la </a:t>
            </a:r>
            <a:r>
              <a:rPr lang="es-MX" dirty="0" err="1" smtClean="0">
                <a:latin typeface="Arial" pitchFamily="34" charset="0"/>
                <a:cs typeface="Arial" pitchFamily="34" charset="0"/>
              </a:rPr>
              <a:t>riser</a:t>
            </a:r>
            <a:r>
              <a:rPr lang="es-MX" dirty="0" smtClean="0">
                <a:latin typeface="Arial" pitchFamily="34" charset="0"/>
                <a:cs typeface="Arial" pitchFamily="34" charset="0"/>
              </a:rPr>
              <a:t> </a:t>
            </a:r>
            <a:r>
              <a:rPr lang="es-MX" dirty="0" err="1" smtClean="0">
                <a:latin typeface="Arial" pitchFamily="34" charset="0"/>
                <a:cs typeface="Arial" pitchFamily="34" charset="0"/>
              </a:rPr>
              <a:t>card</a:t>
            </a:r>
            <a:r>
              <a:rPr lang="es-MX" dirty="0" smtClean="0">
                <a:latin typeface="Arial" pitchFamily="34" charset="0"/>
                <a:cs typeface="Arial" pitchFamily="34" charset="0"/>
              </a:rPr>
              <a:t>.</a:t>
            </a:r>
          </a:p>
          <a:p>
            <a:pPr algn="just">
              <a:lnSpc>
                <a:spcPct val="150000"/>
              </a:lnSpc>
            </a:pPr>
            <a:endParaRPr lang="es-MX" dirty="0" smtClean="0">
              <a:latin typeface="Arial" pitchFamily="34" charset="0"/>
              <a:cs typeface="Arial" pitchFamily="34" charset="0"/>
            </a:endParaRPr>
          </a:p>
        </p:txBody>
      </p:sp>
      <p:pic>
        <p:nvPicPr>
          <p:cNvPr id="27650" name="Picture 2" descr="http://dis.um.es/~lopezquesada/documentos/IES_1112/LMSGI/curso/cssjavascript/cap9/img/imagelpx.jpg"/>
          <p:cNvPicPr>
            <a:picLocks noChangeAspect="1" noChangeArrowheads="1"/>
          </p:cNvPicPr>
          <p:nvPr/>
        </p:nvPicPr>
        <p:blipFill>
          <a:blip r:embed="rId3" cstate="print"/>
          <a:srcRect/>
          <a:stretch>
            <a:fillRect/>
          </a:stretch>
        </p:blipFill>
        <p:spPr bwMode="auto">
          <a:xfrm>
            <a:off x="1691680" y="2564904"/>
            <a:ext cx="5544616" cy="3675290"/>
          </a:xfrm>
          <a:prstGeom prst="rect">
            <a:avLst/>
          </a:prstGeom>
          <a:ln>
            <a:noFill/>
          </a:ln>
          <a:effectLst>
            <a:softEdge rad="112500"/>
          </a:effectLst>
        </p:spPr>
      </p:pic>
      <p:sp>
        <p:nvSpPr>
          <p:cNvPr id="4" name="3 CuadroTexto"/>
          <p:cNvSpPr txBox="1"/>
          <p:nvPr/>
        </p:nvSpPr>
        <p:spPr>
          <a:xfrm>
            <a:off x="971600" y="618679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76672"/>
            <a:ext cx="8352928" cy="4708981"/>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FACTOR FORMA “NLX”</a:t>
            </a:r>
          </a:p>
          <a:p>
            <a:endParaRPr lang="es-MX" sz="2400" b="1" dirty="0" smtClean="0"/>
          </a:p>
          <a:p>
            <a:pPr algn="just">
              <a:lnSpc>
                <a:spcPct val="150000"/>
              </a:lnSpc>
            </a:pPr>
            <a:r>
              <a:rPr lang="es-MX" dirty="0" smtClean="0">
                <a:latin typeface="Arial" pitchFamily="34" charset="0"/>
                <a:cs typeface="Arial" pitchFamily="34" charset="0"/>
              </a:rPr>
              <a:t>Este formato fue introducido por Intel en 1996 y ofrece las mismas ventajas que las antiguas LPX para ensamblar equipos de perfil bajo, además de eliminar algunos de sus inconvenientes. Este diseño sigue implementando la placa auxiliar, pero esta ya no se aloja en el centro de la placa base, sino que se posiciona en el lateral de la placa. Esta placa auxiliar queda fijada a la caja del equipo y en ella se conectan ahora los conectores y cables, que generalmente están conectados a la placa base. Tiene un tamaño de 5" de ancho y 13" de largo aproximadamente.</a:t>
            </a:r>
          </a:p>
          <a:p>
            <a:pPr algn="just"/>
            <a:endParaRPr lang="es-MX" b="1" dirty="0" smtClean="0">
              <a:solidFill>
                <a:srgbClr val="00FFFF"/>
              </a:solidFill>
              <a:latin typeface="Arial" pitchFamily="34" charset="0"/>
              <a:cs typeface="Arial" pitchFamily="34" charset="0"/>
            </a:endParaRPr>
          </a:p>
          <a:p>
            <a:pPr algn="just"/>
            <a:endParaRPr lang="es-MX" dirty="0" smtClean="0">
              <a:latin typeface="Arial" pitchFamily="34" charset="0"/>
              <a:cs typeface="Arial" pitchFamily="34" charset="0"/>
            </a:endParaRPr>
          </a:p>
        </p:txBody>
      </p:sp>
      <p:pic>
        <p:nvPicPr>
          <p:cNvPr id="29698" name="Picture 2" descr="http://dis.um.es/~lopezquesada/documentos/IES_1112/LMSGI/curso/cssjavascript/cap9/img/imagenlx.jpg"/>
          <p:cNvPicPr>
            <a:picLocks noChangeAspect="1" noChangeArrowheads="1"/>
          </p:cNvPicPr>
          <p:nvPr/>
        </p:nvPicPr>
        <p:blipFill>
          <a:blip r:embed="rId3" cstate="print"/>
          <a:srcRect l="419" t="13501" r="5082" b="19720"/>
          <a:stretch>
            <a:fillRect/>
          </a:stretch>
        </p:blipFill>
        <p:spPr bwMode="auto">
          <a:xfrm>
            <a:off x="3491880" y="4221088"/>
            <a:ext cx="3672408" cy="2307136"/>
          </a:xfrm>
          <a:prstGeom prst="rect">
            <a:avLst/>
          </a:prstGeom>
          <a:noFill/>
        </p:spPr>
      </p:pic>
      <p:sp>
        <p:nvSpPr>
          <p:cNvPr id="4" name="3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1196975"/>
            <a:ext cx="8070850" cy="5184775"/>
          </a:xfrm>
        </p:spPr>
        <p:txBody>
          <a:bodyPr>
            <a:noAutofit/>
          </a:bodyPr>
          <a:lstStyle/>
          <a:p>
            <a:pPr marL="457200" indent="-457200" algn="just">
              <a:lnSpc>
                <a:spcPct val="150000"/>
              </a:lnSpc>
              <a:buFont typeface="Wingdings" pitchFamily="2" charset="2"/>
              <a:buChar char="v"/>
            </a:pPr>
            <a:r>
              <a:rPr lang="es-ES" sz="1800" dirty="0" smtClean="0">
                <a:latin typeface="Arial" pitchFamily="34" charset="0"/>
                <a:cs typeface="Arial" pitchFamily="34" charset="0"/>
              </a:rPr>
              <a:t>Tecnologías </a:t>
            </a:r>
            <a:r>
              <a:rPr lang="es-ES" sz="1800" dirty="0">
                <a:latin typeface="Arial" pitchFamily="34" charset="0"/>
                <a:cs typeface="Arial" pitchFamily="34" charset="0"/>
              </a:rPr>
              <a:t>de procesador compatibles con Intel de 32 y 64 bits. Tarjeta madre para doble procesador.</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Tecnologías </a:t>
            </a:r>
            <a:r>
              <a:rPr lang="es-ES" sz="1800" dirty="0">
                <a:latin typeface="Arial" pitchFamily="34" charset="0"/>
                <a:cs typeface="Arial" pitchFamily="34" charset="0"/>
              </a:rPr>
              <a:t>futuras de memoria. </a:t>
            </a:r>
            <a:endParaRPr lang="es-MX" sz="1800" dirty="0" smtClean="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Tecnologías futuras para grafico. </a:t>
            </a:r>
            <a:endParaRPr lang="es-MX" sz="1800" dirty="0" smtClean="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Tarjetas </a:t>
            </a:r>
            <a:r>
              <a:rPr lang="es-ES" sz="1800" dirty="0">
                <a:latin typeface="Arial" pitchFamily="34" charset="0"/>
                <a:cs typeface="Arial" pitchFamily="34" charset="0"/>
              </a:rPr>
              <a:t>de E/S </a:t>
            </a:r>
            <a:r>
              <a:rPr lang="es-ES" sz="1800" dirty="0" err="1">
                <a:latin typeface="Arial" pitchFamily="34" charset="0"/>
                <a:cs typeface="Arial" pitchFamily="34" charset="0"/>
              </a:rPr>
              <a:t>flex</a:t>
            </a:r>
            <a:r>
              <a:rPr lang="es-ES" sz="1800" dirty="0">
                <a:latin typeface="Arial" pitchFamily="34" charset="0"/>
                <a:cs typeface="Arial" pitchFamily="34" charset="0"/>
              </a:rPr>
              <a:t> slot (PCI de doble ancho). </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Gabinetes </a:t>
            </a:r>
            <a:r>
              <a:rPr lang="es-ES" sz="1800" dirty="0">
                <a:latin typeface="Arial" pitchFamily="34" charset="0"/>
                <a:cs typeface="Arial" pitchFamily="34" charset="0"/>
              </a:rPr>
              <a:t>tipo torre</a:t>
            </a:r>
            <a:r>
              <a:rPr lang="es-ES" sz="1800" dirty="0" smtClean="0">
                <a:latin typeface="Arial" pitchFamily="34" charset="0"/>
                <a:cs typeface="Arial" pitchFamily="34" charset="0"/>
              </a:rPr>
              <a:t>.</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Fácil </a:t>
            </a:r>
            <a:r>
              <a:rPr lang="es-ES" sz="1800" dirty="0">
                <a:latin typeface="Arial" pitchFamily="34" charset="0"/>
                <a:cs typeface="Arial" pitchFamily="34" charset="0"/>
              </a:rPr>
              <a:t>acceso a memoria y ranuras de expansión.</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La </a:t>
            </a:r>
            <a:r>
              <a:rPr lang="es-ES" sz="1800" dirty="0">
                <a:latin typeface="Arial" pitchFamily="34" charset="0"/>
                <a:cs typeface="Arial" pitchFamily="34" charset="0"/>
              </a:rPr>
              <a:t>tarjeta madre WTX puede tener una </a:t>
            </a:r>
            <a:endParaRPr lang="es-ES" sz="1800" dirty="0" smtClean="0">
              <a:latin typeface="Arial" pitchFamily="34" charset="0"/>
              <a:cs typeface="Arial" pitchFamily="34" charset="0"/>
            </a:endParaRPr>
          </a:p>
          <a:p>
            <a:pPr marL="457200" indent="-457200" algn="just">
              <a:lnSpc>
                <a:spcPct val="150000"/>
              </a:lnSpc>
            </a:pPr>
            <a:r>
              <a:rPr lang="es-ES" sz="1800" dirty="0" smtClean="0">
                <a:latin typeface="Arial" pitchFamily="34" charset="0"/>
                <a:cs typeface="Arial" pitchFamily="34" charset="0"/>
              </a:rPr>
              <a:t>     anchura </a:t>
            </a:r>
            <a:r>
              <a:rPr lang="es-ES" sz="1800" dirty="0">
                <a:latin typeface="Arial" pitchFamily="34" charset="0"/>
                <a:cs typeface="Arial" pitchFamily="34" charset="0"/>
              </a:rPr>
              <a:t>máxima de 356mm y la longitud </a:t>
            </a:r>
            <a:endParaRPr lang="es-ES" sz="1800" dirty="0" smtClean="0">
              <a:latin typeface="Arial" pitchFamily="34" charset="0"/>
              <a:cs typeface="Arial" pitchFamily="34" charset="0"/>
            </a:endParaRPr>
          </a:p>
          <a:p>
            <a:pPr marL="457200" indent="-457200" algn="just">
              <a:lnSpc>
                <a:spcPct val="150000"/>
              </a:lnSpc>
            </a:pPr>
            <a:r>
              <a:rPr lang="es-ES" sz="1800" dirty="0" smtClean="0">
                <a:latin typeface="Arial" pitchFamily="34" charset="0"/>
                <a:cs typeface="Arial" pitchFamily="34" charset="0"/>
              </a:rPr>
              <a:t>     máxima </a:t>
            </a:r>
            <a:r>
              <a:rPr lang="es-ES" sz="1800" dirty="0">
                <a:latin typeface="Arial" pitchFamily="34" charset="0"/>
                <a:cs typeface="Arial" pitchFamily="34" charset="0"/>
              </a:rPr>
              <a:t>de 425mm, es decir, dimensiones </a:t>
            </a:r>
            <a:endParaRPr lang="es-ES" sz="1800" dirty="0" smtClean="0">
              <a:latin typeface="Arial" pitchFamily="34" charset="0"/>
              <a:cs typeface="Arial" pitchFamily="34" charset="0"/>
            </a:endParaRPr>
          </a:p>
          <a:p>
            <a:pPr marL="457200" indent="-457200" algn="just">
              <a:lnSpc>
                <a:spcPct val="150000"/>
              </a:lnSpc>
            </a:pPr>
            <a:r>
              <a:rPr lang="es-ES" sz="1800" dirty="0" smtClean="0">
                <a:latin typeface="Arial" pitchFamily="34" charset="0"/>
                <a:cs typeface="Arial" pitchFamily="34" charset="0"/>
              </a:rPr>
              <a:t>     significativamente </a:t>
            </a:r>
            <a:r>
              <a:rPr lang="es-ES" sz="1800" dirty="0">
                <a:latin typeface="Arial" pitchFamily="34" charset="0"/>
                <a:cs typeface="Arial" pitchFamily="34" charset="0"/>
              </a:rPr>
              <a:t>mayores a la </a:t>
            </a:r>
            <a:r>
              <a:rPr lang="es-ES" sz="1800" dirty="0" smtClean="0">
                <a:latin typeface="Arial" pitchFamily="34" charset="0"/>
                <a:cs typeface="Arial" pitchFamily="34" charset="0"/>
              </a:rPr>
              <a:t>ATX.WTX.</a:t>
            </a:r>
            <a:endParaRPr lang="es-MX" sz="1800" dirty="0">
              <a:latin typeface="Arial" pitchFamily="34" charset="0"/>
              <a:cs typeface="Arial" pitchFamily="34" charset="0"/>
            </a:endParaRPr>
          </a:p>
        </p:txBody>
      </p:sp>
      <p:sp>
        <p:nvSpPr>
          <p:cNvPr id="6" name="5 CuadroTexto"/>
          <p:cNvSpPr txBox="1"/>
          <p:nvPr/>
        </p:nvSpPr>
        <p:spPr>
          <a:xfrm>
            <a:off x="1187624" y="620688"/>
            <a:ext cx="6768752" cy="738664"/>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FACTOR FORMA “WTX”</a:t>
            </a:r>
          </a:p>
          <a:p>
            <a:endParaRPr lang="es-MX" dirty="0"/>
          </a:p>
        </p:txBody>
      </p:sp>
      <p:pic>
        <p:nvPicPr>
          <p:cNvPr id="6146" name="Picture 2" descr="http://techgage.com/images/news/evga_w555_010810_thumb.jpg"/>
          <p:cNvPicPr>
            <a:picLocks noChangeAspect="1" noChangeArrowheads="1"/>
          </p:cNvPicPr>
          <p:nvPr/>
        </p:nvPicPr>
        <p:blipFill>
          <a:blip r:embed="rId3" cstate="print"/>
          <a:srcRect/>
          <a:stretch>
            <a:fillRect/>
          </a:stretch>
        </p:blipFill>
        <p:spPr bwMode="auto">
          <a:xfrm>
            <a:off x="6012160" y="3212976"/>
            <a:ext cx="2836963" cy="2539083"/>
          </a:xfrm>
          <a:prstGeom prst="rect">
            <a:avLst/>
          </a:prstGeom>
          <a:noFill/>
        </p:spPr>
      </p:pic>
      <p:sp>
        <p:nvSpPr>
          <p:cNvPr id="5" name="4 CuadroTexto"/>
          <p:cNvSpPr txBox="1"/>
          <p:nvPr/>
        </p:nvSpPr>
        <p:spPr>
          <a:xfrm>
            <a:off x="971600" y="638132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073669309"/>
      </p:ext>
    </p:extLst>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Subtítulo"/>
          <p:cNvSpPr>
            <a:spLocks noGrp="1"/>
          </p:cNvSpPr>
          <p:nvPr>
            <p:ph type="subTitle" idx="4294967295"/>
          </p:nvPr>
        </p:nvSpPr>
        <p:spPr>
          <a:xfrm>
            <a:off x="0" y="1557338"/>
            <a:ext cx="7854950" cy="2071687"/>
          </a:xfrm>
        </p:spPr>
        <p:txBody>
          <a:bodyPr>
            <a:normAutofit fontScale="92500"/>
          </a:bodyPr>
          <a:lstStyle/>
          <a:p>
            <a:pPr marL="457200" indent="-457200" algn="just">
              <a:lnSpc>
                <a:spcPct val="150000"/>
              </a:lnSpc>
              <a:buFont typeface="Wingdings" pitchFamily="2" charset="2"/>
              <a:buChar char="v"/>
            </a:pPr>
            <a:r>
              <a:rPr lang="es-ES" sz="1800" dirty="0">
                <a:latin typeface="Arial" pitchFamily="34" charset="0"/>
                <a:cs typeface="Arial" pitchFamily="34" charset="0"/>
              </a:rPr>
              <a:t>Agrego otra variable más pequeña del factor de forma ATX al escenario de las tarjetas madre.</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MX" sz="1800" dirty="0" err="1">
                <a:latin typeface="Arial" pitchFamily="34" charset="0"/>
                <a:cs typeface="Arial" pitchFamily="34" charset="0"/>
              </a:rPr>
              <a:t>if</a:t>
            </a:r>
            <a:r>
              <a:rPr lang="es-MX" sz="1800" dirty="0">
                <a:latin typeface="Arial" pitchFamily="34" charset="0"/>
                <a:cs typeface="Arial" pitchFamily="34" charset="0"/>
              </a:rPr>
              <a:t> </a:t>
            </a:r>
            <a:r>
              <a:rPr lang="es-MX" sz="1800" dirty="0" smtClean="0">
                <a:latin typeface="Arial" pitchFamily="34" charset="0"/>
                <a:cs typeface="Arial" pitchFamily="34" charset="0"/>
              </a:rPr>
              <a:t> </a:t>
            </a:r>
            <a:r>
              <a:rPr lang="es-ES" sz="1800" dirty="0" smtClean="0">
                <a:latin typeface="Arial" pitchFamily="34" charset="0"/>
                <a:cs typeface="Arial" pitchFamily="34" charset="0"/>
              </a:rPr>
              <a:t>Mide </a:t>
            </a:r>
            <a:r>
              <a:rPr lang="es-ES" sz="1800" dirty="0">
                <a:latin typeface="Arial" pitchFamily="34" charset="0"/>
                <a:cs typeface="Arial" pitchFamily="34" charset="0"/>
              </a:rPr>
              <a:t>solo 229mm x 191mm es decir, la más pequeña de la familia ATX.</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Admite </a:t>
            </a:r>
            <a:r>
              <a:rPr lang="es-ES" sz="1800" dirty="0">
                <a:latin typeface="Arial" pitchFamily="34" charset="0"/>
                <a:cs typeface="Arial" pitchFamily="34" charset="0"/>
              </a:rPr>
              <a:t>solo procesadores de socket.</a:t>
            </a:r>
            <a:endParaRPr lang="es-MX" sz="1800" dirty="0">
              <a:latin typeface="Arial" pitchFamily="34" charset="0"/>
              <a:cs typeface="Arial" pitchFamily="34" charset="0"/>
            </a:endParaRPr>
          </a:p>
        </p:txBody>
      </p:sp>
      <p:sp>
        <p:nvSpPr>
          <p:cNvPr id="5" name="4 CuadroTexto"/>
          <p:cNvSpPr txBox="1"/>
          <p:nvPr/>
        </p:nvSpPr>
        <p:spPr>
          <a:xfrm>
            <a:off x="899592" y="620688"/>
            <a:ext cx="7200800"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FACTOR FORMA “FLEX ATX”</a:t>
            </a:r>
            <a:endParaRPr lang="es-MX" sz="2400" b="1" dirty="0">
              <a:solidFill>
                <a:srgbClr val="00FFFF"/>
              </a:solidFill>
              <a:latin typeface="Arial" pitchFamily="34" charset="0"/>
              <a:cs typeface="Arial" pitchFamily="34" charset="0"/>
            </a:endParaRPr>
          </a:p>
        </p:txBody>
      </p:sp>
      <p:pic>
        <p:nvPicPr>
          <p:cNvPr id="2" name="Picture 2" descr="http://1.bp.blogspot.com/-sIttABUm3X0/T99CI_Q6_TI/AAAAAAAAAMY/0SvGnOflr3w/s640/Kontron-KTGM45.jpg"/>
          <p:cNvPicPr>
            <a:picLocks noChangeAspect="1" noChangeArrowheads="1"/>
          </p:cNvPicPr>
          <p:nvPr/>
        </p:nvPicPr>
        <p:blipFill>
          <a:blip r:embed="rId2" cstate="print"/>
          <a:srcRect/>
          <a:stretch>
            <a:fillRect/>
          </a:stretch>
        </p:blipFill>
        <p:spPr bwMode="auto">
          <a:xfrm>
            <a:off x="2267744" y="3356992"/>
            <a:ext cx="3744416" cy="29123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957458508"/>
      </p:ext>
    </p:extLst>
  </p:cSld>
  <p:clrMapOvr>
    <a:masterClrMapping/>
  </p:clrMapOvr>
  <p:transition xmlns:p14="http://schemas.microsoft.com/office/powerpoint/2010/main">
    <p:split/>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0" y="1484313"/>
            <a:ext cx="7854950" cy="2670175"/>
          </a:xfrm>
        </p:spPr>
        <p:txBody>
          <a:bodyPr>
            <a:normAutofit/>
          </a:bodyPr>
          <a:lstStyle/>
          <a:p>
            <a:pPr marL="457200" indent="-457200" algn="just">
              <a:lnSpc>
                <a:spcPct val="150000"/>
              </a:lnSpc>
              <a:buFont typeface="Wingdings" pitchFamily="2" charset="2"/>
              <a:buChar char="v"/>
            </a:pPr>
            <a:r>
              <a:rPr lang="es-ES" sz="1800" dirty="0">
                <a:latin typeface="Arial" pitchFamily="34" charset="0"/>
                <a:cs typeface="Arial" pitchFamily="34" charset="0"/>
              </a:rPr>
              <a:t>paso evolutivo del ATX para sistemas más pequeños y menos costosos.</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El </a:t>
            </a:r>
            <a:r>
              <a:rPr lang="es-ES" sz="1800" dirty="0">
                <a:latin typeface="Arial" pitchFamily="34" charset="0"/>
                <a:cs typeface="Arial" pitchFamily="34" charset="0"/>
              </a:rPr>
              <a:t>tamaño máximo de la tarjeta micro ATX es de 244mm x 244mm (</a:t>
            </a:r>
            <a:r>
              <a:rPr lang="es-ES" sz="1800" dirty="0" smtClean="0">
                <a:latin typeface="Arial" pitchFamily="34" charset="0"/>
                <a:cs typeface="Arial" pitchFamily="34" charset="0"/>
              </a:rPr>
              <a:t>el tamaño </a:t>
            </a:r>
            <a:r>
              <a:rPr lang="es-ES" sz="1800" dirty="0">
                <a:latin typeface="Arial" pitchFamily="34" charset="0"/>
                <a:cs typeface="Arial" pitchFamily="34" charset="0"/>
              </a:rPr>
              <a:t>de la ATX es de 305mm x </a:t>
            </a:r>
            <a:r>
              <a:rPr lang="es-ES" sz="1800" dirty="0" smtClean="0">
                <a:latin typeface="Arial" pitchFamily="34" charset="0"/>
                <a:cs typeface="Arial" pitchFamily="34" charset="0"/>
              </a:rPr>
              <a:t>244mm)</a:t>
            </a:r>
            <a:endParaRPr lang="es-MX" sz="1800" dirty="0">
              <a:latin typeface="Arial" pitchFamily="34" charset="0"/>
              <a:cs typeface="Arial" pitchFamily="34" charset="0"/>
            </a:endParaRPr>
          </a:p>
          <a:p>
            <a:pPr marL="457200" indent="-457200" algn="just">
              <a:lnSpc>
                <a:spcPct val="150000"/>
              </a:lnSpc>
              <a:buFont typeface="Wingdings" pitchFamily="2" charset="2"/>
              <a:buChar char="v"/>
            </a:pPr>
            <a:r>
              <a:rPr lang="es-ES" sz="1800" dirty="0" smtClean="0">
                <a:latin typeface="Arial" pitchFamily="34" charset="0"/>
                <a:cs typeface="Arial" pitchFamily="34" charset="0"/>
              </a:rPr>
              <a:t>Presenta compatibilidad hacia otras con el factor de forma ATX y puede ser empleado en gabinetes ATX de tamaño normal.</a:t>
            </a:r>
            <a:endParaRPr lang="es-MX" sz="1800" dirty="0">
              <a:latin typeface="Arial" pitchFamily="34" charset="0"/>
              <a:cs typeface="Arial" pitchFamily="34" charset="0"/>
            </a:endParaRPr>
          </a:p>
        </p:txBody>
      </p:sp>
      <p:pic>
        <p:nvPicPr>
          <p:cNvPr id="3074" name="Picture 2" descr="http://imageshack.us/a/img32/8638/microatxvsminiitx.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45" t="6860" r="47324" b="18062"/>
          <a:stretch/>
        </p:blipFill>
        <p:spPr bwMode="auto">
          <a:xfrm rot="5400000">
            <a:off x="3087803" y="3657661"/>
            <a:ext cx="2732680" cy="3076654"/>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FACTOR FORMA MICRO ATX</a:t>
            </a:r>
            <a:endParaRPr lang="es-MX" sz="2400" b="1" dirty="0">
              <a:solidFill>
                <a:srgbClr val="00FFFF"/>
              </a:solidFill>
              <a:latin typeface="Arial" pitchFamily="34" charset="0"/>
              <a:cs typeface="Arial" pitchFamily="34" charset="0"/>
            </a:endParaRPr>
          </a:p>
        </p:txBody>
      </p:sp>
      <p:sp>
        <p:nvSpPr>
          <p:cNvPr id="7" name="6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264881721"/>
      </p:ext>
    </p:extLst>
  </p:cSld>
  <p:clrMapOvr>
    <a:masterClrMapping/>
  </p:clrMapOvr>
  <p:transition xmlns:p14="http://schemas.microsoft.com/office/powerpoint/2010/main">
    <p:strips/>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548680"/>
            <a:ext cx="8424936" cy="707886"/>
          </a:xfrm>
          <a:prstGeom prst="rect">
            <a:avLst/>
          </a:prstGeom>
          <a:noFill/>
        </p:spPr>
        <p:txBody>
          <a:bodyPr wrap="square" rtlCol="0">
            <a:spAutoFit/>
          </a:bodyPr>
          <a:lstStyle/>
          <a:p>
            <a:pPr algn="ctr"/>
            <a:r>
              <a:rPr lang="es-MX" sz="4000" b="1" dirty="0" smtClean="0">
                <a:solidFill>
                  <a:srgbClr val="8C38BA"/>
                </a:solidFill>
                <a:latin typeface="Berlin Sans FB Demi" pitchFamily="34" charset="0"/>
              </a:rPr>
              <a:t>PROCESADOR</a:t>
            </a:r>
            <a:endParaRPr lang="es-MX" sz="4000" b="1" dirty="0">
              <a:solidFill>
                <a:srgbClr val="8C38BA"/>
              </a:solidFill>
              <a:latin typeface="Berlin Sans FB Demi" pitchFamily="34" charset="0"/>
            </a:endParaRPr>
          </a:p>
        </p:txBody>
      </p:sp>
      <p:sp>
        <p:nvSpPr>
          <p:cNvPr id="3" name="2 CuadroTexto"/>
          <p:cNvSpPr txBox="1"/>
          <p:nvPr/>
        </p:nvSpPr>
        <p:spPr>
          <a:xfrm>
            <a:off x="3995936" y="1196752"/>
            <a:ext cx="4176464" cy="3277820"/>
          </a:xfrm>
          <a:prstGeom prst="rect">
            <a:avLst/>
          </a:prstGeom>
          <a:noFill/>
          <a:ln w="38100">
            <a:solidFill>
              <a:srgbClr val="33CCCC"/>
            </a:solidFill>
            <a:prstDash val="dash"/>
          </a:ln>
        </p:spPr>
        <p:txBody>
          <a:bodyPr wrap="square" rtlCol="0">
            <a:spAutoFit/>
          </a:bodyPr>
          <a:lstStyle/>
          <a:p>
            <a:pPr algn="just">
              <a:lnSpc>
                <a:spcPct val="150000"/>
              </a:lnSpc>
            </a:pPr>
            <a:r>
              <a:rPr lang="es-MX" dirty="0" smtClean="0">
                <a:latin typeface="Arial" pitchFamily="34" charset="0"/>
                <a:cs typeface="Arial" pitchFamily="34" charset="0"/>
              </a:rPr>
              <a:t>Es un circuito informático integrado por millones de transistores , diodos resistencias de tamaños microscópicos. Es un circuito informático integrado por millones de transistores, diodos, resistencias de tamaños microscópicos . </a:t>
            </a:r>
          </a:p>
          <a:p>
            <a:endParaRPr lang="es-MX" dirty="0"/>
          </a:p>
        </p:txBody>
      </p:sp>
      <p:sp>
        <p:nvSpPr>
          <p:cNvPr id="5" name="4 Flecha derecha"/>
          <p:cNvSpPr/>
          <p:nvPr/>
        </p:nvSpPr>
        <p:spPr>
          <a:xfrm>
            <a:off x="3131840" y="2276872"/>
            <a:ext cx="792088" cy="2880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redondeado"/>
          <p:cNvSpPr/>
          <p:nvPr/>
        </p:nvSpPr>
        <p:spPr>
          <a:xfrm>
            <a:off x="683568" y="1844824"/>
            <a:ext cx="2376264"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2"/>
                </a:solidFill>
                <a:latin typeface="Arial" pitchFamily="34" charset="0"/>
                <a:cs typeface="Arial" pitchFamily="34" charset="0"/>
              </a:rPr>
              <a:t>PROCESADOR</a:t>
            </a:r>
            <a:endParaRPr lang="es-MX" b="1" dirty="0">
              <a:solidFill>
                <a:schemeClr val="bg2"/>
              </a:solidFill>
              <a:latin typeface="Arial" pitchFamily="34" charset="0"/>
              <a:cs typeface="Arial" pitchFamily="34" charset="0"/>
            </a:endParaRPr>
          </a:p>
        </p:txBody>
      </p:sp>
      <p:sp>
        <p:nvSpPr>
          <p:cNvPr id="7" name="6 Elipse"/>
          <p:cNvSpPr/>
          <p:nvPr/>
        </p:nvSpPr>
        <p:spPr>
          <a:xfrm>
            <a:off x="539552" y="4949106"/>
            <a:ext cx="2592288" cy="1080120"/>
          </a:xfrm>
          <a:prstGeom prst="ellipse">
            <a:avLst/>
          </a:prstGeom>
          <a:ln w="38100">
            <a:solidFill>
              <a:srgbClr val="F54F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latin typeface="Arial" pitchFamily="34" charset="0"/>
                <a:cs typeface="Arial" pitchFamily="34" charset="0"/>
              </a:rPr>
              <a:t>FUNCION</a:t>
            </a:r>
            <a:endParaRPr lang="es-MX" b="1" dirty="0">
              <a:solidFill>
                <a:schemeClr val="bg1"/>
              </a:solidFill>
              <a:latin typeface="Arial" pitchFamily="34" charset="0"/>
              <a:cs typeface="Arial" pitchFamily="34" charset="0"/>
            </a:endParaRPr>
          </a:p>
        </p:txBody>
      </p:sp>
      <p:cxnSp>
        <p:nvCxnSpPr>
          <p:cNvPr id="8" name="7 Conector recto de flecha"/>
          <p:cNvCxnSpPr>
            <a:stCxn id="7" idx="6"/>
          </p:cNvCxnSpPr>
          <p:nvPr/>
        </p:nvCxnSpPr>
        <p:spPr>
          <a:xfrm>
            <a:off x="3131840" y="5489166"/>
            <a:ext cx="1080120" cy="360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8 CuadroTexto"/>
          <p:cNvSpPr txBox="1"/>
          <p:nvPr/>
        </p:nvSpPr>
        <p:spPr>
          <a:xfrm>
            <a:off x="4283968" y="5085184"/>
            <a:ext cx="3384376" cy="872034"/>
          </a:xfrm>
          <a:prstGeom prst="rect">
            <a:avLst/>
          </a:prstGeom>
          <a:noFill/>
        </p:spPr>
        <p:txBody>
          <a:bodyPr wrap="square" rtlCol="0">
            <a:spAutoFit/>
          </a:bodyPr>
          <a:lstStyle/>
          <a:p>
            <a:pPr algn="just">
              <a:lnSpc>
                <a:spcPct val="150000"/>
              </a:lnSpc>
            </a:pPr>
            <a:r>
              <a:rPr lang="es-MX" dirty="0" smtClean="0">
                <a:latin typeface="Arial" pitchFamily="34" charset="0"/>
                <a:cs typeface="Arial" pitchFamily="34" charset="0"/>
              </a:rPr>
              <a:t>Es interpretar instrucciones y procesar datos. </a:t>
            </a:r>
            <a:endParaRPr lang="es-MX" dirty="0">
              <a:latin typeface="Arial" pitchFamily="34" charset="0"/>
              <a:cs typeface="Arial" pitchFamily="34" charset="0"/>
            </a:endParaRPr>
          </a:p>
        </p:txBody>
      </p:sp>
      <p:pic>
        <p:nvPicPr>
          <p:cNvPr id="10" name="Picture 14" descr="http://upload.wikimedia.org/wikipedia/commons/e/e7/Intel_80486DX2_bottom.jpg"/>
          <p:cNvPicPr>
            <a:picLocks noChangeAspect="1" noChangeArrowheads="1"/>
          </p:cNvPicPr>
          <p:nvPr/>
        </p:nvPicPr>
        <p:blipFill>
          <a:blip r:embed="rId2" cstate="print"/>
          <a:srcRect/>
          <a:stretch>
            <a:fillRect/>
          </a:stretch>
        </p:blipFill>
        <p:spPr bwMode="auto">
          <a:xfrm>
            <a:off x="1331640" y="3140968"/>
            <a:ext cx="1848576" cy="15121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10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32495313"/>
      </p:ext>
    </p:extLst>
  </p:cSld>
  <p:clrMapOvr>
    <a:masterClrMapping/>
  </p:clrMapOvr>
  <p:transition xmlns:p14="http://schemas.microsoft.com/office/powerpoint/2010/main">
    <p:wheel spokes="3"/>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8" name="7 Elipse"/>
          <p:cNvSpPr/>
          <p:nvPr/>
        </p:nvSpPr>
        <p:spPr>
          <a:xfrm>
            <a:off x="2483768" y="620688"/>
            <a:ext cx="1368152" cy="1008112"/>
          </a:xfrm>
          <a:prstGeom prst="ellipse">
            <a:avLst/>
          </a:prstGeom>
          <a:solidFill>
            <a:srgbClr val="1BED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2"/>
                </a:solidFill>
                <a:latin typeface="Arial" pitchFamily="34" charset="0"/>
                <a:cs typeface="Arial" pitchFamily="34" charset="0"/>
              </a:rPr>
              <a:t>FSB </a:t>
            </a:r>
            <a:endParaRPr lang="es-MX" b="1" dirty="0">
              <a:solidFill>
                <a:schemeClr val="bg2"/>
              </a:solidFill>
              <a:latin typeface="Arial" pitchFamily="34" charset="0"/>
              <a:cs typeface="Arial" pitchFamily="34" charset="0"/>
            </a:endParaRPr>
          </a:p>
        </p:txBody>
      </p:sp>
      <p:cxnSp>
        <p:nvCxnSpPr>
          <p:cNvPr id="10" name="9 Conector recto de flecha"/>
          <p:cNvCxnSpPr>
            <a:stCxn id="8" idx="3"/>
          </p:cNvCxnSpPr>
          <p:nvPr/>
        </p:nvCxnSpPr>
        <p:spPr>
          <a:xfrm flipH="1">
            <a:off x="2555777" y="1481166"/>
            <a:ext cx="128352" cy="6516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10 CuadroTexto"/>
          <p:cNvSpPr txBox="1"/>
          <p:nvPr/>
        </p:nvSpPr>
        <p:spPr>
          <a:xfrm>
            <a:off x="827584" y="2132856"/>
            <a:ext cx="2232248" cy="648072"/>
          </a:xfrm>
          <a:prstGeom prst="rect">
            <a:avLst/>
          </a:prstGeom>
          <a:noFill/>
        </p:spPr>
        <p:txBody>
          <a:bodyPr wrap="square" rtlCol="0">
            <a:spAutoFit/>
          </a:bodyPr>
          <a:lstStyle/>
          <a:p>
            <a:r>
              <a:rPr lang="es-MX" dirty="0" smtClean="0"/>
              <a:t>Front </a:t>
            </a:r>
            <a:r>
              <a:rPr lang="es-MX" dirty="0" err="1" smtClean="0"/>
              <a:t>Side</a:t>
            </a:r>
            <a:r>
              <a:rPr lang="es-MX" dirty="0" smtClean="0"/>
              <a:t> Bus (bus frontal)</a:t>
            </a:r>
            <a:endParaRPr lang="es-MX" dirty="0"/>
          </a:p>
        </p:txBody>
      </p:sp>
      <p:cxnSp>
        <p:nvCxnSpPr>
          <p:cNvPr id="12" name="11 Conector recto de flecha"/>
          <p:cNvCxnSpPr>
            <a:stCxn id="8" idx="5"/>
          </p:cNvCxnSpPr>
          <p:nvPr/>
        </p:nvCxnSpPr>
        <p:spPr>
          <a:xfrm>
            <a:off x="3651559" y="1481166"/>
            <a:ext cx="56345" cy="57968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15 CuadroTexto"/>
          <p:cNvSpPr txBox="1"/>
          <p:nvPr/>
        </p:nvSpPr>
        <p:spPr>
          <a:xfrm>
            <a:off x="3131840" y="2060848"/>
            <a:ext cx="1728192" cy="646331"/>
          </a:xfrm>
          <a:prstGeom prst="rect">
            <a:avLst/>
          </a:prstGeom>
          <a:noFill/>
        </p:spPr>
        <p:txBody>
          <a:bodyPr wrap="square" rtlCol="0">
            <a:spAutoFit/>
          </a:bodyPr>
          <a:lstStyle/>
          <a:p>
            <a:r>
              <a:rPr lang="es-MX" dirty="0" smtClean="0">
                <a:latin typeface="Arial" pitchFamily="34" charset="0"/>
                <a:cs typeface="Arial" pitchFamily="34" charset="0"/>
              </a:rPr>
              <a:t>el procesador se comunica </a:t>
            </a:r>
            <a:endParaRPr lang="es-MX" dirty="0">
              <a:latin typeface="Arial" pitchFamily="34" charset="0"/>
              <a:cs typeface="Arial" pitchFamily="34" charset="0"/>
            </a:endParaRPr>
          </a:p>
        </p:txBody>
      </p:sp>
      <p:cxnSp>
        <p:nvCxnSpPr>
          <p:cNvPr id="18" name="17 Conector recto de flecha"/>
          <p:cNvCxnSpPr/>
          <p:nvPr/>
        </p:nvCxnSpPr>
        <p:spPr>
          <a:xfrm flipH="1">
            <a:off x="3275856" y="2780928"/>
            <a:ext cx="269062"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19 CuadroTexto"/>
          <p:cNvSpPr txBox="1"/>
          <p:nvPr/>
        </p:nvSpPr>
        <p:spPr>
          <a:xfrm>
            <a:off x="2267744" y="3284984"/>
            <a:ext cx="1512168" cy="646331"/>
          </a:xfrm>
          <a:prstGeom prst="rect">
            <a:avLst/>
          </a:prstGeom>
          <a:noFill/>
        </p:spPr>
        <p:txBody>
          <a:bodyPr wrap="square" rtlCol="0">
            <a:spAutoFit/>
          </a:bodyPr>
          <a:lstStyle/>
          <a:p>
            <a:r>
              <a:rPr lang="es-MX" dirty="0" smtClean="0">
                <a:latin typeface="Arial" pitchFamily="34" charset="0"/>
                <a:cs typeface="Arial" pitchFamily="34" charset="0"/>
              </a:rPr>
              <a:t>Subsistema de memoria </a:t>
            </a:r>
            <a:endParaRPr lang="es-MX" dirty="0">
              <a:latin typeface="Arial" pitchFamily="34" charset="0"/>
              <a:cs typeface="Arial" pitchFamily="34" charset="0"/>
            </a:endParaRPr>
          </a:p>
        </p:txBody>
      </p:sp>
      <p:cxnSp>
        <p:nvCxnSpPr>
          <p:cNvPr id="21" name="20 Conector recto de flecha"/>
          <p:cNvCxnSpPr/>
          <p:nvPr/>
        </p:nvCxnSpPr>
        <p:spPr>
          <a:xfrm>
            <a:off x="3923928" y="2780928"/>
            <a:ext cx="288032"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 name="23 CuadroTexto"/>
          <p:cNvSpPr txBox="1"/>
          <p:nvPr/>
        </p:nvSpPr>
        <p:spPr>
          <a:xfrm>
            <a:off x="3851920" y="3284984"/>
            <a:ext cx="1368152" cy="646331"/>
          </a:xfrm>
          <a:prstGeom prst="rect">
            <a:avLst/>
          </a:prstGeom>
          <a:noFill/>
        </p:spPr>
        <p:txBody>
          <a:bodyPr wrap="square" rtlCol="0">
            <a:spAutoFit/>
          </a:bodyPr>
          <a:lstStyle/>
          <a:p>
            <a:r>
              <a:rPr lang="es-MX" dirty="0" smtClean="0">
                <a:latin typeface="Arial" pitchFamily="34" charset="0"/>
                <a:cs typeface="Arial" pitchFamily="34" charset="0"/>
              </a:rPr>
              <a:t>Distintos dispositivos </a:t>
            </a:r>
            <a:endParaRPr lang="es-MX" dirty="0">
              <a:latin typeface="Arial" pitchFamily="34" charset="0"/>
              <a:cs typeface="Arial" pitchFamily="34" charset="0"/>
            </a:endParaRPr>
          </a:p>
        </p:txBody>
      </p:sp>
      <p:cxnSp>
        <p:nvCxnSpPr>
          <p:cNvPr id="30" name="29 Conector recto de flecha"/>
          <p:cNvCxnSpPr/>
          <p:nvPr/>
        </p:nvCxnSpPr>
        <p:spPr>
          <a:xfrm>
            <a:off x="3923928" y="1196752"/>
            <a:ext cx="488393" cy="361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3" name="32 CuadroTexto"/>
          <p:cNvSpPr txBox="1"/>
          <p:nvPr/>
        </p:nvSpPr>
        <p:spPr>
          <a:xfrm>
            <a:off x="4427984" y="764704"/>
            <a:ext cx="4320480" cy="923330"/>
          </a:xfrm>
          <a:prstGeom prst="rect">
            <a:avLst/>
          </a:prstGeom>
          <a:noFill/>
        </p:spPr>
        <p:txBody>
          <a:bodyPr wrap="square" rtlCol="0">
            <a:spAutoFit/>
          </a:bodyPr>
          <a:lstStyle/>
          <a:p>
            <a:pPr algn="just"/>
            <a:r>
              <a:rPr lang="es-MX" dirty="0" smtClean="0">
                <a:latin typeface="Arial" pitchFamily="34" charset="0"/>
                <a:cs typeface="Arial" pitchFamily="34" charset="0"/>
              </a:rPr>
              <a:t>Es el bus de datos del procesador, aunque en ciertos microprocesadores el concepto es algo diferente. </a:t>
            </a:r>
            <a:endParaRPr lang="es-MX" dirty="0">
              <a:latin typeface="Arial" pitchFamily="34" charset="0"/>
              <a:cs typeface="Arial" pitchFamily="34" charset="0"/>
            </a:endParaRPr>
          </a:p>
        </p:txBody>
      </p:sp>
      <p:sp>
        <p:nvSpPr>
          <p:cNvPr id="34" name="33 Elipse"/>
          <p:cNvSpPr/>
          <p:nvPr/>
        </p:nvSpPr>
        <p:spPr>
          <a:xfrm>
            <a:off x="611560" y="4437112"/>
            <a:ext cx="2376264" cy="100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2"/>
                </a:solidFill>
                <a:latin typeface="Arial" pitchFamily="34" charset="0"/>
                <a:cs typeface="Arial" pitchFamily="34" charset="0"/>
              </a:rPr>
              <a:t>Multiplicador  </a:t>
            </a:r>
            <a:endParaRPr lang="es-MX" b="1" dirty="0">
              <a:solidFill>
                <a:schemeClr val="bg2"/>
              </a:solidFill>
              <a:latin typeface="Arial" pitchFamily="34" charset="0"/>
              <a:cs typeface="Arial" pitchFamily="34" charset="0"/>
            </a:endParaRPr>
          </a:p>
        </p:txBody>
      </p:sp>
      <p:cxnSp>
        <p:nvCxnSpPr>
          <p:cNvPr id="35" name="34 Conector recto de flecha"/>
          <p:cNvCxnSpPr/>
          <p:nvPr/>
        </p:nvCxnSpPr>
        <p:spPr>
          <a:xfrm>
            <a:off x="2987824" y="5157192"/>
            <a:ext cx="576064"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7" name="36 CuadroTexto"/>
          <p:cNvSpPr txBox="1"/>
          <p:nvPr/>
        </p:nvSpPr>
        <p:spPr>
          <a:xfrm>
            <a:off x="3563888" y="5445224"/>
            <a:ext cx="4968552" cy="923330"/>
          </a:xfrm>
          <a:prstGeom prst="rect">
            <a:avLst/>
          </a:prstGeom>
          <a:noFill/>
        </p:spPr>
        <p:txBody>
          <a:bodyPr wrap="square" rtlCol="0">
            <a:spAutoFit/>
          </a:bodyPr>
          <a:lstStyle/>
          <a:p>
            <a:pPr algn="just"/>
            <a:r>
              <a:rPr lang="es-MX" dirty="0" smtClean="0">
                <a:latin typeface="Arial" pitchFamily="34" charset="0"/>
                <a:cs typeface="Arial" pitchFamily="34" charset="0"/>
              </a:rPr>
              <a:t>Valor que depende exclusivamente del micro . En ciertos casos se puede configurar desde jumpers o switches en el motherboard. </a:t>
            </a:r>
            <a:endParaRPr lang="es-MX" dirty="0">
              <a:latin typeface="Arial" pitchFamily="34" charset="0"/>
              <a:cs typeface="Arial" pitchFamily="34" charset="0"/>
            </a:endParaRPr>
          </a:p>
        </p:txBody>
      </p:sp>
      <p:sp>
        <p:nvSpPr>
          <p:cNvPr id="39" name="38 CuadroTexto"/>
          <p:cNvSpPr txBox="1"/>
          <p:nvPr/>
        </p:nvSpPr>
        <p:spPr>
          <a:xfrm>
            <a:off x="5580112" y="3114834"/>
            <a:ext cx="3168352" cy="1754326"/>
          </a:xfrm>
          <a:prstGeom prst="rect">
            <a:avLst/>
          </a:prstGeom>
          <a:noFill/>
        </p:spPr>
        <p:txBody>
          <a:bodyPr wrap="square" rtlCol="0">
            <a:spAutoFit/>
          </a:bodyPr>
          <a:lstStyle/>
          <a:p>
            <a:pPr algn="just">
              <a:lnSpc>
                <a:spcPct val="150000"/>
              </a:lnSpc>
            </a:pPr>
            <a:r>
              <a:rPr lang="es-MX" b="1" dirty="0" smtClean="0">
                <a:solidFill>
                  <a:srgbClr val="F54FCA"/>
                </a:solidFill>
                <a:latin typeface="Arial" pitchFamily="34" charset="0"/>
                <a:cs typeface="Arial" pitchFamily="34" charset="0"/>
              </a:rPr>
              <a:t>Ejemplo: </a:t>
            </a:r>
          </a:p>
          <a:p>
            <a:pPr algn="just">
              <a:lnSpc>
                <a:spcPct val="150000"/>
              </a:lnSpc>
            </a:pPr>
            <a:r>
              <a:rPr lang="es-MX" b="1" dirty="0" smtClean="0">
                <a:solidFill>
                  <a:srgbClr val="F54FCA"/>
                </a:solidFill>
                <a:latin typeface="Arial" pitchFamily="34" charset="0"/>
                <a:cs typeface="Arial" pitchFamily="34" charset="0"/>
              </a:rPr>
              <a:t>Un Pentium 4 de 3,2 GHz tiene un FSB de 200 MHz y un multiplicador de 16.</a:t>
            </a:r>
            <a:endParaRPr lang="es-MX" b="1" dirty="0">
              <a:solidFill>
                <a:srgbClr val="F54FCA"/>
              </a:solidFill>
              <a:latin typeface="Arial" pitchFamily="34" charset="0"/>
              <a:cs typeface="Arial" pitchFamily="34" charset="0"/>
            </a:endParaRPr>
          </a:p>
        </p:txBody>
      </p:sp>
      <p:sp>
        <p:nvSpPr>
          <p:cNvPr id="23" name="22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294922047"/>
      </p:ext>
    </p:extLst>
  </p:cSld>
  <p:clrMapOvr>
    <a:masterClrMapping/>
  </p:clrMapOvr>
  <p:transition xmlns:p14="http://schemas.microsoft.com/office/powerpoint/2010/main">
    <p:strips/>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539552" y="980728"/>
            <a:ext cx="8136904" cy="3508653"/>
          </a:xfrm>
          <a:prstGeom prst="rect">
            <a:avLst/>
          </a:prstGeom>
          <a:noFill/>
        </p:spPr>
        <p:txBody>
          <a:bodyPr wrap="square" rtlCol="0">
            <a:spAutoFit/>
          </a:bodyPr>
          <a:lstStyle/>
          <a:p>
            <a:pPr algn="ctr"/>
            <a:r>
              <a:rPr lang="es-MX" sz="2400" b="1" dirty="0" smtClean="0">
                <a:solidFill>
                  <a:srgbClr val="1BEDD9"/>
                </a:solidFill>
                <a:latin typeface="Arial" pitchFamily="34" charset="0"/>
                <a:cs typeface="Arial" pitchFamily="34" charset="0"/>
              </a:rPr>
              <a:t>VELOCIDAD DE BUS Y DE RELOJ </a:t>
            </a:r>
          </a:p>
          <a:p>
            <a:endParaRPr lang="es-MX" dirty="0" smtClean="0"/>
          </a:p>
          <a:p>
            <a:pPr algn="just">
              <a:lnSpc>
                <a:spcPct val="150000"/>
              </a:lnSpc>
            </a:pPr>
            <a:r>
              <a:rPr lang="es-MX" dirty="0" smtClean="0">
                <a:latin typeface="Arial" pitchFamily="34" charset="0"/>
                <a:cs typeface="Arial" pitchFamily="34" charset="0"/>
              </a:rPr>
              <a:t>Un factor que sirve como guía es la velocidad del reloj del procesador aunque no es apropiado considerar  este parámetro como el mas importante excepto en ciertas aplicaciones.</a:t>
            </a:r>
          </a:p>
          <a:p>
            <a:pPr algn="just">
              <a:lnSpc>
                <a:spcPct val="150000"/>
              </a:lnSpc>
            </a:pPr>
            <a:endParaRPr lang="es-MX" dirty="0" smtClean="0">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Algunas operaciones que tratan principalmente, temas como la comprensión del audio y de video y que manejan información a gran velocidad .  </a:t>
            </a:r>
          </a:p>
          <a:p>
            <a:endParaRPr lang="es-MX" dirty="0"/>
          </a:p>
        </p:txBody>
      </p:sp>
      <p:pic>
        <p:nvPicPr>
          <p:cNvPr id="1026" name="Picture 2" descr="https://encrypted-tbn0.gstatic.com/images?q=tbn:ANd9GcS4oSIfQNja9kt3oERqYkqVvtW4X0SSffJ-5ySf-DK9TyQH4gzP"/>
          <p:cNvPicPr>
            <a:picLocks noChangeAspect="1" noChangeArrowheads="1"/>
          </p:cNvPicPr>
          <p:nvPr/>
        </p:nvPicPr>
        <p:blipFill>
          <a:blip r:embed="rId2" cstate="print"/>
          <a:srcRect/>
          <a:stretch>
            <a:fillRect/>
          </a:stretch>
        </p:blipFill>
        <p:spPr bwMode="auto">
          <a:xfrm>
            <a:off x="3923928" y="4365104"/>
            <a:ext cx="2143125" cy="21431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0" name="9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756840444"/>
      </p:ext>
    </p:extLst>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539552" y="980728"/>
            <a:ext cx="8136904" cy="4062651"/>
          </a:xfrm>
          <a:prstGeom prst="rect">
            <a:avLst/>
          </a:prstGeom>
          <a:noFill/>
        </p:spPr>
        <p:txBody>
          <a:bodyPr wrap="square" rtlCol="0">
            <a:spAutoFit/>
          </a:bodyPr>
          <a:lstStyle/>
          <a:p>
            <a:pPr algn="ctr"/>
            <a:r>
              <a:rPr lang="es-MX" sz="2400" b="1" dirty="0" smtClean="0">
                <a:solidFill>
                  <a:srgbClr val="1BEDD9"/>
                </a:solidFill>
                <a:latin typeface="Arial" pitchFamily="34" charset="0"/>
                <a:cs typeface="Arial" pitchFamily="34" charset="0"/>
              </a:rPr>
              <a:t>MEMORIA CACHE Y SUBSISTEMA</a:t>
            </a:r>
          </a:p>
          <a:p>
            <a:pPr algn="just">
              <a:lnSpc>
                <a:spcPct val="150000"/>
              </a:lnSpc>
            </a:pPr>
            <a:r>
              <a:rPr lang="es-MX" dirty="0" smtClean="0">
                <a:latin typeface="Arial" pitchFamily="34" charset="0"/>
                <a:cs typeface="Arial" pitchFamily="34" charset="0"/>
              </a:rPr>
              <a:t>La memoria caché es un búfer especial de memoria que poseen las computadoras, que funciona de manera similar a la memoria principal, pero es de menor tamaño y de acceso más rápido. Es usada por el microprocesador para reducir el tiempo de acceso a datos ubicados en la memoria principal que se utilizan con más frecuencia.</a:t>
            </a:r>
          </a:p>
          <a:p>
            <a:pPr algn="just">
              <a:lnSpc>
                <a:spcPct val="150000"/>
              </a:lnSpc>
            </a:pPr>
            <a:r>
              <a:rPr lang="es-MX" dirty="0" smtClean="0">
                <a:latin typeface="Arial" pitchFamily="34" charset="0"/>
                <a:cs typeface="Arial" pitchFamily="34" charset="0"/>
              </a:rPr>
              <a:t>La caché es una memoria que se sitúa entre la unidad central de procesamiento (CPU) y la memoria de acceso aleatorio (RAM) para acelerar el intercambio de datos.</a:t>
            </a:r>
          </a:p>
          <a:p>
            <a:endParaRPr lang="es-MX" dirty="0" smtClean="0"/>
          </a:p>
        </p:txBody>
      </p:sp>
      <p:pic>
        <p:nvPicPr>
          <p:cNvPr id="16386" name="Picture 2" descr="http://upload.wikimedia.org/wikipedia/commons/thumb/0/0d/Cach%C3%A9.svg/220px-Cach%C3%A9.svg.png"/>
          <p:cNvPicPr>
            <a:picLocks noChangeAspect="1" noChangeArrowheads="1"/>
          </p:cNvPicPr>
          <p:nvPr/>
        </p:nvPicPr>
        <p:blipFill>
          <a:blip r:embed="rId3" cstate="print"/>
          <a:srcRect/>
          <a:stretch>
            <a:fillRect/>
          </a:stretch>
        </p:blipFill>
        <p:spPr bwMode="auto">
          <a:xfrm>
            <a:off x="3419872" y="4797152"/>
            <a:ext cx="3672408" cy="1602507"/>
          </a:xfrm>
          <a:prstGeom prst="rect">
            <a:avLst/>
          </a:prstGeom>
          <a:noFill/>
        </p:spPr>
      </p:pic>
      <p:sp>
        <p:nvSpPr>
          <p:cNvPr id="10" name="9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869102421"/>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50"/>
          <p:cNvSpPr txBox="1">
            <a:spLocks noChangeArrowheads="1"/>
          </p:cNvSpPr>
          <p:nvPr/>
        </p:nvSpPr>
        <p:spPr bwMode="auto">
          <a:xfrm>
            <a:off x="-612775" y="404813"/>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sz="3200" b="1">
                <a:solidFill>
                  <a:srgbClr val="19194D"/>
                </a:solidFill>
              </a:rPr>
              <a:t>Actitudes y valores al realizar mantenimiento</a:t>
            </a:r>
            <a:endParaRPr lang="es-MX" sz="3200" b="1">
              <a:solidFill>
                <a:srgbClr val="19194D"/>
              </a:solidFill>
            </a:endParaRPr>
          </a:p>
          <a:p>
            <a:pPr algn="ctr" eaLnBrk="1" hangingPunct="1"/>
            <a:r>
              <a:rPr lang="es-UY" sz="3200" b="1">
                <a:solidFill>
                  <a:srgbClr val="19194D"/>
                </a:solidFill>
              </a:rPr>
              <a:t>preventivo a la PC</a:t>
            </a:r>
            <a:endParaRPr lang="es-ES" sz="3200" b="1">
              <a:solidFill>
                <a:srgbClr val="19194D"/>
              </a:solidFill>
            </a:endParaRPr>
          </a:p>
        </p:txBody>
      </p:sp>
      <p:sp>
        <p:nvSpPr>
          <p:cNvPr id="20482" name="3 CuadroTexto"/>
          <p:cNvSpPr txBox="1">
            <a:spLocks noChangeArrowheads="1"/>
          </p:cNvSpPr>
          <p:nvPr/>
        </p:nvSpPr>
        <p:spPr bwMode="auto">
          <a:xfrm>
            <a:off x="-163513" y="1916113"/>
            <a:ext cx="9307513" cy="411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eaLnBrk="1" hangingPunct="1">
              <a:lnSpc>
                <a:spcPct val="150000"/>
              </a:lnSpc>
              <a:buFont typeface="Wingdings" charset="0"/>
              <a:buChar char="Ø"/>
            </a:pPr>
            <a:r>
              <a:rPr lang="es-ES" sz="1600" b="1">
                <a:solidFill>
                  <a:srgbClr val="161645"/>
                </a:solidFill>
                <a:latin typeface="Arial Black" charset="0"/>
              </a:rPr>
              <a:t>Honesto en la recepción del equipo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Orden al detectar las características que presente el equipo externamente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Cumplido en el manejo de las normas de seguridad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Organizado en su lugar de trabajo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Cuidadoso en el manejo de la herramienta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Precavido en el desensamble del equipo de las piezas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Pulcro en la limpieza de las superficies externas/internas de la CPU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Creativo en la solución de problemas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Honesto al ensamblar partes </a:t>
            </a:r>
            <a:endParaRPr lang="es-MX" sz="1600" b="1">
              <a:solidFill>
                <a:srgbClr val="161645"/>
              </a:solidFill>
              <a:latin typeface="Arial Black" charset="0"/>
            </a:endParaRPr>
          </a:p>
          <a:p>
            <a:pPr lvl="1" eaLnBrk="1" hangingPunct="1">
              <a:lnSpc>
                <a:spcPct val="150000"/>
              </a:lnSpc>
              <a:buFont typeface="Wingdings" charset="0"/>
              <a:buChar char="Ø"/>
            </a:pPr>
            <a:r>
              <a:rPr lang="es-ES" sz="1600" b="1">
                <a:solidFill>
                  <a:srgbClr val="161645"/>
                </a:solidFill>
                <a:latin typeface="Arial Black" charset="0"/>
              </a:rPr>
              <a:t>Responsable en la entrega en buenas condiciones y a tiempo de la CPU </a:t>
            </a:r>
            <a:endParaRPr lang="es-MX" sz="1600" b="1">
              <a:solidFill>
                <a:srgbClr val="161645"/>
              </a:solidFill>
              <a:latin typeface="Arial Black" charset="0"/>
            </a:endParaRPr>
          </a:p>
          <a:p>
            <a:pPr eaLnBrk="1" hangingPunct="1">
              <a:lnSpc>
                <a:spcPct val="150000"/>
              </a:lnSpc>
            </a:pPr>
            <a:endParaRPr lang="es-MX" sz="1600"/>
          </a:p>
        </p:txBody>
      </p:sp>
    </p:spTree>
    <p:extLst>
      <p:ext uri="{BB962C8B-B14F-4D97-AF65-F5344CB8AC3E}">
        <p14:creationId xmlns:p14="http://schemas.microsoft.com/office/powerpoint/2010/main" val="42542199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539552" y="980728"/>
            <a:ext cx="8136904" cy="3370153"/>
          </a:xfrm>
          <a:prstGeom prst="rect">
            <a:avLst/>
          </a:prstGeom>
          <a:noFill/>
        </p:spPr>
        <p:txBody>
          <a:bodyPr wrap="square" rtlCol="0">
            <a:spAutoFit/>
          </a:bodyPr>
          <a:lstStyle/>
          <a:p>
            <a:pPr algn="ctr"/>
            <a:r>
              <a:rPr lang="es-MX" sz="2400" b="1" dirty="0" smtClean="0">
                <a:solidFill>
                  <a:srgbClr val="1BEDD9"/>
                </a:solidFill>
                <a:latin typeface="Arial" pitchFamily="34" charset="0"/>
                <a:cs typeface="Arial" pitchFamily="34" charset="0"/>
              </a:rPr>
              <a:t>MODELOS RELEVANTES</a:t>
            </a:r>
          </a:p>
          <a:p>
            <a:pPr algn="just">
              <a:lnSpc>
                <a:spcPct val="150000"/>
              </a:lnSpc>
            </a:pPr>
            <a:r>
              <a:rPr lang="es-MX" b="1" dirty="0" smtClean="0">
                <a:latin typeface="Arial" pitchFamily="34" charset="0"/>
                <a:cs typeface="Arial" pitchFamily="34" charset="0"/>
              </a:rPr>
              <a:t>R</a:t>
            </a:r>
            <a:r>
              <a:rPr lang="es-MX" dirty="0" smtClean="0">
                <a:latin typeface="Arial" pitchFamily="34" charset="0"/>
                <a:cs typeface="Arial" pitchFamily="34" charset="0"/>
              </a:rPr>
              <a:t>ecordemos que aunque existen solamente dos empresas desarrolladoras de procesadores (Intel y AMD ) ambas con diferentes modelos orientados a las necesidades de cada usuario. </a:t>
            </a:r>
            <a:r>
              <a:rPr lang="es-MX" b="1" dirty="0" smtClean="0">
                <a:latin typeface="Arial" pitchFamily="34" charset="0"/>
                <a:cs typeface="Arial" pitchFamily="34" charset="0"/>
              </a:rPr>
              <a:t> </a:t>
            </a:r>
          </a:p>
          <a:p>
            <a:pPr algn="just">
              <a:lnSpc>
                <a:spcPct val="150000"/>
              </a:lnSpc>
            </a:pPr>
            <a:r>
              <a:rPr lang="es-MX" dirty="0" smtClean="0">
                <a:latin typeface="Arial" pitchFamily="34" charset="0"/>
                <a:cs typeface="Arial" pitchFamily="34" charset="0"/>
              </a:rPr>
              <a:t>Lo primero que tenemos que saber es que hay micros que procesan </a:t>
            </a:r>
            <a:r>
              <a:rPr lang="es-MX" dirty="0" err="1" smtClean="0">
                <a:latin typeface="Arial" pitchFamily="34" charset="0"/>
                <a:cs typeface="Arial" pitchFamily="34" charset="0"/>
              </a:rPr>
              <a:t>dis</a:t>
            </a:r>
            <a:r>
              <a:rPr lang="es-MX" dirty="0" smtClean="0">
                <a:latin typeface="Arial" pitchFamily="34" charset="0"/>
                <a:cs typeface="Arial" pitchFamily="34" charset="0"/>
              </a:rPr>
              <a:t> datos por ciclo de reloj.  Esta arquitectura se conoce como </a:t>
            </a:r>
            <a:r>
              <a:rPr lang="es-MX" b="1" dirty="0" smtClean="0">
                <a:latin typeface="Arial" pitchFamily="34" charset="0"/>
                <a:cs typeface="Arial" pitchFamily="34" charset="0"/>
              </a:rPr>
              <a:t>procesador de 32 </a:t>
            </a:r>
            <a:r>
              <a:rPr lang="es-MX" b="1" dirty="0" err="1" smtClean="0">
                <a:latin typeface="Arial" pitchFamily="34" charset="0"/>
                <a:cs typeface="Arial" pitchFamily="34" charset="0"/>
              </a:rPr>
              <a:t>bitso</a:t>
            </a:r>
            <a:r>
              <a:rPr lang="es-MX" b="1" dirty="0" smtClean="0">
                <a:latin typeface="Arial" pitchFamily="34" charset="0"/>
                <a:cs typeface="Arial" pitchFamily="34" charset="0"/>
              </a:rPr>
              <a:t> </a:t>
            </a:r>
            <a:r>
              <a:rPr lang="es-MX" dirty="0" smtClean="0">
                <a:latin typeface="Arial" pitchFamily="34" charset="0"/>
                <a:cs typeface="Arial" pitchFamily="34" charset="0"/>
              </a:rPr>
              <a:t>de reloj. Pero por otro lado los microprocesadores que procesan cuatro datos por ciclo que se denominan procesadores de </a:t>
            </a:r>
            <a:r>
              <a:rPr lang="es-MX" b="1" dirty="0" smtClean="0">
                <a:latin typeface="Arial" pitchFamily="34" charset="0"/>
                <a:cs typeface="Arial" pitchFamily="34" charset="0"/>
              </a:rPr>
              <a:t>64 bits</a:t>
            </a:r>
          </a:p>
        </p:txBody>
      </p:sp>
      <p:pic>
        <p:nvPicPr>
          <p:cNvPr id="17410" name="Picture 2" descr="http://www.rosaspage.com/art/im/intel_4004.jpg"/>
          <p:cNvPicPr>
            <a:picLocks noChangeAspect="1" noChangeArrowheads="1"/>
          </p:cNvPicPr>
          <p:nvPr/>
        </p:nvPicPr>
        <p:blipFill>
          <a:blip r:embed="rId2" cstate="print"/>
          <a:srcRect/>
          <a:stretch>
            <a:fillRect/>
          </a:stretch>
        </p:blipFill>
        <p:spPr bwMode="auto">
          <a:xfrm>
            <a:off x="2555776" y="4581128"/>
            <a:ext cx="1872208" cy="1888256"/>
          </a:xfrm>
          <a:prstGeom prst="rect">
            <a:avLst/>
          </a:prstGeom>
          <a:noFill/>
        </p:spPr>
      </p:pic>
      <p:sp>
        <p:nvSpPr>
          <p:cNvPr id="10" name="9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989477325"/>
      </p:ext>
    </p:extLst>
  </p:cSld>
  <p:clrMapOvr>
    <a:masterClrMapping/>
  </p:clrMapOvr>
  <p:transition xmlns:p14="http://schemas.microsoft.com/office/powerpoint/2010/main">
    <p:plus/>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solidFill>
                <a:prstClr val="white"/>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1340768"/>
            <a:ext cx="1835150" cy="432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1368424" y="1196752"/>
            <a:ext cx="7164015" cy="4662815"/>
          </a:xfrm>
          <a:prstGeom prst="rect">
            <a:avLst/>
          </a:prstGeom>
        </p:spPr>
        <p:txBody>
          <a:bodyPr wrap="square">
            <a:spAutoFit/>
          </a:bodyPr>
          <a:lstStyle/>
          <a:p>
            <a:pPr algn="just">
              <a:lnSpc>
                <a:spcPct val="150000"/>
              </a:lnSpc>
            </a:pPr>
            <a:endParaRPr lang="es-MX" dirty="0">
              <a:latin typeface="Arial" pitchFamily="34" charset="0"/>
              <a:cs typeface="Arial" pitchFamily="34" charset="0"/>
            </a:endParaRPr>
          </a:p>
          <a:p>
            <a:pPr algn="just">
              <a:lnSpc>
                <a:spcPct val="150000"/>
              </a:lnSpc>
              <a:buFont typeface="Wingdings" pitchFamily="2" charset="2"/>
              <a:buChar char="Ø"/>
            </a:pPr>
            <a:r>
              <a:rPr lang="es-MX" b="1" dirty="0">
                <a:solidFill>
                  <a:schemeClr val="bg1"/>
                </a:solidFill>
                <a:latin typeface="Arial" pitchFamily="34" charset="0"/>
                <a:cs typeface="Arial" pitchFamily="34" charset="0"/>
                <a:hlinkClick r:id="rId3" action="ppaction://hlinksldjump"/>
              </a:rPr>
              <a:t>Intel Celeron :</a:t>
            </a:r>
            <a:endParaRPr lang="es-MX" b="1" dirty="0">
              <a:solidFill>
                <a:schemeClr val="bg1"/>
              </a:solidFill>
              <a:latin typeface="Arial" pitchFamily="34" charset="0"/>
              <a:cs typeface="Arial" pitchFamily="34" charset="0"/>
            </a:endParaRPr>
          </a:p>
          <a:p>
            <a:pPr algn="just">
              <a:lnSpc>
                <a:spcPct val="150000"/>
              </a:lnSpc>
            </a:pPr>
            <a:endParaRPr lang="es-MX" b="1" dirty="0">
              <a:latin typeface="Arial" pitchFamily="34" charset="0"/>
              <a:cs typeface="Arial" pitchFamily="34" charset="0"/>
            </a:endParaRPr>
          </a:p>
          <a:p>
            <a:pPr algn="just">
              <a:lnSpc>
                <a:spcPct val="150000"/>
              </a:lnSpc>
              <a:buFont typeface="Wingdings" pitchFamily="2" charset="2"/>
              <a:buChar char="Ø"/>
            </a:pPr>
            <a:r>
              <a:rPr lang="es-MX" b="1" dirty="0" smtClean="0">
                <a:latin typeface="Arial" pitchFamily="34" charset="0"/>
                <a:cs typeface="Arial" pitchFamily="34" charset="0"/>
                <a:hlinkClick r:id="rId4" action="ppaction://hlinksldjump"/>
              </a:rPr>
              <a:t>Intel </a:t>
            </a:r>
            <a:r>
              <a:rPr lang="es-MX" b="1" dirty="0">
                <a:latin typeface="Arial" pitchFamily="34" charset="0"/>
                <a:cs typeface="Arial" pitchFamily="34" charset="0"/>
                <a:hlinkClick r:id="rId4" action="ppaction://hlinksldjump"/>
              </a:rPr>
              <a:t>Pentium:</a:t>
            </a:r>
            <a:endParaRPr lang="es-MX" b="1" dirty="0">
              <a:latin typeface="Arial" pitchFamily="34" charset="0"/>
              <a:cs typeface="Arial" pitchFamily="34" charset="0"/>
            </a:endParaRPr>
          </a:p>
          <a:p>
            <a:pPr algn="just">
              <a:lnSpc>
                <a:spcPct val="150000"/>
              </a:lnSpc>
              <a:buFont typeface="Wingdings" pitchFamily="2" charset="2"/>
              <a:buChar char="Ø"/>
            </a:pPr>
            <a:endParaRPr lang="es-MX" b="1" dirty="0">
              <a:latin typeface="Arial" pitchFamily="34" charset="0"/>
              <a:cs typeface="Arial" pitchFamily="34" charset="0"/>
            </a:endParaRPr>
          </a:p>
          <a:p>
            <a:pPr algn="just">
              <a:lnSpc>
                <a:spcPct val="150000"/>
              </a:lnSpc>
              <a:buFont typeface="Wingdings" pitchFamily="2" charset="2"/>
              <a:buChar char="Ø"/>
            </a:pPr>
            <a:endParaRPr lang="es-MX" b="1" dirty="0">
              <a:latin typeface="Arial" pitchFamily="34" charset="0"/>
              <a:cs typeface="Arial" pitchFamily="34" charset="0"/>
            </a:endParaRPr>
          </a:p>
          <a:p>
            <a:pPr algn="just">
              <a:lnSpc>
                <a:spcPct val="150000"/>
              </a:lnSpc>
              <a:buFont typeface="Wingdings" pitchFamily="2" charset="2"/>
              <a:buChar char="Ø"/>
            </a:pPr>
            <a:r>
              <a:rPr lang="es-MX" b="1" dirty="0">
                <a:latin typeface="Arial" pitchFamily="34" charset="0"/>
                <a:cs typeface="Arial" pitchFamily="34" charset="0"/>
                <a:hlinkClick r:id="rId4" action="ppaction://hlinksldjump"/>
              </a:rPr>
              <a:t>Intel </a:t>
            </a:r>
            <a:r>
              <a:rPr lang="es-MX" b="1" dirty="0" err="1">
                <a:latin typeface="Arial" pitchFamily="34" charset="0"/>
                <a:cs typeface="Arial" pitchFamily="34" charset="0"/>
                <a:hlinkClick r:id="rId4" action="ppaction://hlinksldjump"/>
              </a:rPr>
              <a:t>core</a:t>
            </a:r>
            <a:r>
              <a:rPr lang="es-MX" b="1" dirty="0">
                <a:latin typeface="Arial" pitchFamily="34" charset="0"/>
                <a:cs typeface="Arial" pitchFamily="34" charset="0"/>
                <a:hlinkClick r:id="rId4" action="ppaction://hlinksldjump"/>
              </a:rPr>
              <a:t>: </a:t>
            </a:r>
            <a:endParaRPr lang="es-MX" b="1" dirty="0" smtClean="0">
              <a:latin typeface="Arial" pitchFamily="34" charset="0"/>
              <a:cs typeface="Arial" pitchFamily="34" charset="0"/>
            </a:endParaRPr>
          </a:p>
          <a:p>
            <a:pPr algn="just">
              <a:lnSpc>
                <a:spcPct val="150000"/>
              </a:lnSpc>
              <a:buFont typeface="Wingdings" pitchFamily="2" charset="2"/>
              <a:buChar char="Ø"/>
            </a:pPr>
            <a:endParaRPr lang="es-MX" b="1" dirty="0" smtClean="0">
              <a:latin typeface="Arial" pitchFamily="34" charset="0"/>
              <a:cs typeface="Arial" pitchFamily="34" charset="0"/>
            </a:endParaRPr>
          </a:p>
          <a:p>
            <a:pPr algn="just">
              <a:lnSpc>
                <a:spcPct val="150000"/>
              </a:lnSpc>
              <a:buFont typeface="Wingdings" pitchFamily="2" charset="2"/>
              <a:buChar char="Ø"/>
            </a:pPr>
            <a:endParaRPr lang="es-MX" b="1" dirty="0" smtClean="0">
              <a:latin typeface="Arial" pitchFamily="34" charset="0"/>
              <a:cs typeface="Arial" pitchFamily="34" charset="0"/>
            </a:endParaRPr>
          </a:p>
          <a:p>
            <a:pPr algn="just">
              <a:lnSpc>
                <a:spcPct val="150000"/>
              </a:lnSpc>
              <a:buFont typeface="Wingdings" pitchFamily="2" charset="2"/>
              <a:buChar char="Ø"/>
            </a:pPr>
            <a:endParaRPr lang="es-MX" b="1" dirty="0" smtClean="0">
              <a:latin typeface="Arial" pitchFamily="34" charset="0"/>
              <a:cs typeface="Arial" pitchFamily="34" charset="0"/>
            </a:endParaRPr>
          </a:p>
          <a:p>
            <a:pPr algn="just">
              <a:lnSpc>
                <a:spcPct val="150000"/>
              </a:lnSpc>
              <a:buFont typeface="Wingdings" pitchFamily="2" charset="2"/>
              <a:buChar char="Ø"/>
            </a:pPr>
            <a:r>
              <a:rPr lang="es-MX" b="1" dirty="0" smtClean="0">
                <a:latin typeface="Arial" pitchFamily="34" charset="0"/>
                <a:cs typeface="Arial" pitchFamily="34" charset="0"/>
              </a:rPr>
              <a:t> </a:t>
            </a:r>
            <a:r>
              <a:rPr lang="es-MX" b="1" dirty="0" smtClean="0">
                <a:latin typeface="Arial" pitchFamily="34" charset="0"/>
                <a:cs typeface="Arial" pitchFamily="34" charset="0"/>
                <a:hlinkClick r:id="rId5" action="ppaction://hlinksldjump"/>
              </a:rPr>
              <a:t> Intel </a:t>
            </a:r>
            <a:endParaRPr lang="es-MX" b="1" dirty="0">
              <a:latin typeface="Arial" pitchFamily="34" charset="0"/>
              <a:cs typeface="Arial" pitchFamily="34" charset="0"/>
            </a:endParaRPr>
          </a:p>
        </p:txBody>
      </p:sp>
      <p:sp>
        <p:nvSpPr>
          <p:cNvPr id="4" name="3 Rectángulo"/>
          <p:cNvSpPr/>
          <p:nvPr/>
        </p:nvSpPr>
        <p:spPr>
          <a:xfrm>
            <a:off x="1763688" y="273422"/>
            <a:ext cx="4667753" cy="923330"/>
          </a:xfrm>
          <a:prstGeom prst="rect">
            <a:avLst/>
          </a:prstGeom>
          <a:noFill/>
        </p:spPr>
        <p:txBody>
          <a:bodyPr wrap="none" lIns="91440" tIns="45720" rIns="91440" bIns="45720">
            <a:spAutoFit/>
          </a:bodyPr>
          <a:lstStyle/>
          <a:p>
            <a:pPr algn="ctr"/>
            <a:r>
              <a:rPr lang="es-E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Procesadores </a:t>
            </a:r>
            <a:endParaRPr lang="es-E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1" name="10 CuadroTexto"/>
          <p:cNvSpPr txBox="1"/>
          <p:nvPr/>
        </p:nvSpPr>
        <p:spPr>
          <a:xfrm>
            <a:off x="971600"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6"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330931510"/>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539552" y="980728"/>
            <a:ext cx="8136904" cy="3554819"/>
          </a:xfrm>
          <a:prstGeom prst="rect">
            <a:avLst/>
          </a:prstGeom>
          <a:noFill/>
        </p:spPr>
        <p:txBody>
          <a:bodyPr wrap="square" rtlCol="0">
            <a:spAutoFit/>
          </a:bodyPr>
          <a:lstStyle/>
          <a:p>
            <a:pPr algn="just">
              <a:lnSpc>
                <a:spcPct val="150000"/>
              </a:lnSpc>
              <a:buFont typeface="Wingdings" pitchFamily="2" charset="2"/>
              <a:buChar char="Ø"/>
            </a:pPr>
            <a:r>
              <a:rPr lang="es-MX" sz="2400" b="1" dirty="0" smtClean="0">
                <a:solidFill>
                  <a:srgbClr val="00FFFF"/>
                </a:solidFill>
                <a:latin typeface="Arial" pitchFamily="34" charset="0"/>
                <a:cs typeface="Arial" pitchFamily="34" charset="0"/>
              </a:rPr>
              <a:t>Intel Celeron </a:t>
            </a:r>
            <a:r>
              <a:rPr lang="es-MX" b="1" dirty="0" smtClean="0">
                <a:solidFill>
                  <a:srgbClr val="00FFFF"/>
                </a:solidFill>
                <a:latin typeface="Arial" pitchFamily="34" charset="0"/>
                <a:cs typeface="Arial" pitchFamily="34" charset="0"/>
              </a:rPr>
              <a:t>: </a:t>
            </a:r>
          </a:p>
          <a:p>
            <a:pPr algn="just">
              <a:lnSpc>
                <a:spcPct val="150000"/>
              </a:lnSpc>
            </a:pPr>
            <a:r>
              <a:rPr lang="es-MX" dirty="0" smtClean="0">
                <a:latin typeface="Arial" pitchFamily="34" charset="0"/>
                <a:cs typeface="Arial" pitchFamily="34" charset="0"/>
              </a:rPr>
              <a:t>Celeron es el nombre que lleva la línea de microprocesadores de bajo costo de Intel. El objetivo era poder, mediante esta segunda marca, penetrar en los mercados cerrados a los Pentium, de mayor rendimiento y precio.</a:t>
            </a:r>
          </a:p>
          <a:p>
            <a:pPr algn="just">
              <a:lnSpc>
                <a:spcPct val="150000"/>
              </a:lnSpc>
            </a:pPr>
            <a:r>
              <a:rPr lang="es-MX" dirty="0" smtClean="0">
                <a:latin typeface="Arial" pitchFamily="34" charset="0"/>
                <a:cs typeface="Arial" pitchFamily="34" charset="0"/>
              </a:rPr>
              <a:t>El primer Celeron fue lanzado en agosto de 1998, y estaba basado en el Intel Pentium II. Posteriormente, salieron nuevos modelos basados en las tecnologías Intel Pentium III, Intel Pentium 4 e Intel Core 2 </a:t>
            </a:r>
            <a:r>
              <a:rPr lang="es-MX" dirty="0" err="1" smtClean="0">
                <a:latin typeface="Arial" pitchFamily="34" charset="0"/>
                <a:cs typeface="Arial" pitchFamily="34" charset="0"/>
              </a:rPr>
              <a:t>Duo</a:t>
            </a:r>
            <a:r>
              <a:rPr lang="es-MX" dirty="0" smtClean="0">
                <a:latin typeface="Arial" pitchFamily="34" charset="0"/>
                <a:cs typeface="Arial" pitchFamily="34" charset="0"/>
              </a:rPr>
              <a:t>. El más reciente está basado en el Core 2 </a:t>
            </a:r>
            <a:r>
              <a:rPr lang="es-MX" dirty="0" err="1" smtClean="0">
                <a:latin typeface="Arial" pitchFamily="34" charset="0"/>
                <a:cs typeface="Arial" pitchFamily="34" charset="0"/>
              </a:rPr>
              <a:t>Duo</a:t>
            </a:r>
            <a:r>
              <a:rPr lang="es-MX" dirty="0" smtClean="0">
                <a:latin typeface="Arial" pitchFamily="34" charset="0"/>
                <a:cs typeface="Arial" pitchFamily="34" charset="0"/>
              </a:rPr>
              <a:t> (</a:t>
            </a:r>
            <a:r>
              <a:rPr lang="es-MX" dirty="0" err="1" smtClean="0">
                <a:latin typeface="Arial" pitchFamily="34" charset="0"/>
                <a:cs typeface="Arial" pitchFamily="34" charset="0"/>
              </a:rPr>
              <a:t>Allendale</a:t>
            </a:r>
            <a:r>
              <a:rPr lang="es-MX" dirty="0" smtClean="0">
                <a:latin typeface="Arial" pitchFamily="34" charset="0"/>
                <a:cs typeface="Arial" pitchFamily="34" charset="0"/>
              </a:rPr>
              <a:t>).</a:t>
            </a:r>
          </a:p>
        </p:txBody>
      </p:sp>
      <p:sp>
        <p:nvSpPr>
          <p:cNvPr id="3" name="2 CuadroTexto"/>
          <p:cNvSpPr txBox="1"/>
          <p:nvPr/>
        </p:nvSpPr>
        <p:spPr>
          <a:xfrm>
            <a:off x="1019001" y="5988488"/>
            <a:ext cx="1605770" cy="369332"/>
          </a:xfrm>
          <a:prstGeom prst="rect">
            <a:avLst/>
          </a:prstGeom>
          <a:noFill/>
        </p:spPr>
        <p:txBody>
          <a:bodyPr wrap="square" rtlCol="0">
            <a:spAutoFit/>
          </a:bodyPr>
          <a:lstStyle/>
          <a:p>
            <a:r>
              <a:rPr lang="es-MX" dirty="0" smtClean="0">
                <a:hlinkClick r:id="rId2" action="ppaction://hlinksldjump"/>
              </a:rPr>
              <a:t>procesadores</a:t>
            </a:r>
            <a:endParaRPr lang="es-MX" dirty="0"/>
          </a:p>
        </p:txBody>
      </p:sp>
      <p:sp>
        <p:nvSpPr>
          <p:cNvPr id="10" name="9 CuadroTexto"/>
          <p:cNvSpPr txBox="1"/>
          <p:nvPr/>
        </p:nvSpPr>
        <p:spPr>
          <a:xfrm>
            <a:off x="2555776" y="602128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903784018"/>
      </p:ext>
    </p:extLst>
  </p:cSld>
  <p:clrMapOvr>
    <a:masterClrMapping/>
  </p:clrMapOvr>
  <p:transition xmlns:p14="http://schemas.microsoft.com/office/powerpoint/2010/main">
    <p:pull dir="lu"/>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456811" y="680146"/>
            <a:ext cx="8136904" cy="6186309"/>
          </a:xfrm>
          <a:prstGeom prst="rect">
            <a:avLst/>
          </a:prstGeom>
          <a:noFill/>
        </p:spPr>
        <p:txBody>
          <a:bodyPr wrap="square" rtlCol="0">
            <a:spAutoFit/>
          </a:bodyPr>
          <a:lstStyle/>
          <a:p>
            <a:pPr algn="just">
              <a:lnSpc>
                <a:spcPct val="150000"/>
              </a:lnSpc>
              <a:buFont typeface="Wingdings" pitchFamily="2" charset="2"/>
              <a:buChar char="Ø"/>
            </a:pPr>
            <a:r>
              <a:rPr lang="es-MX" sz="2400" b="1" dirty="0" smtClean="0">
                <a:solidFill>
                  <a:srgbClr val="00FFFF"/>
                </a:solidFill>
                <a:latin typeface="Arial" pitchFamily="34" charset="0"/>
                <a:cs typeface="Arial" pitchFamily="34" charset="0"/>
              </a:rPr>
              <a:t>Intel Pentium: </a:t>
            </a:r>
          </a:p>
          <a:p>
            <a:pPr algn="just">
              <a:lnSpc>
                <a:spcPct val="150000"/>
              </a:lnSpc>
            </a:pPr>
            <a:r>
              <a:rPr lang="es-MX" dirty="0" smtClean="0">
                <a:latin typeface="Arial" pitchFamily="34" charset="0"/>
                <a:cs typeface="Arial" pitchFamily="34" charset="0"/>
              </a:rPr>
              <a:t>Es una gama de microprocesadores de quinta generación con arquitectura x86 producidos por Intel Corporation.</a:t>
            </a:r>
          </a:p>
          <a:p>
            <a:pPr algn="just">
              <a:lnSpc>
                <a:spcPct val="150000"/>
              </a:lnSpc>
              <a:buFont typeface="Wingdings" pitchFamily="2" charset="2"/>
              <a:buChar char="Ø"/>
            </a:pPr>
            <a:r>
              <a:rPr lang="es-MX" dirty="0" smtClean="0">
                <a:latin typeface="Arial" pitchFamily="34" charset="0"/>
                <a:cs typeface="Arial" pitchFamily="34" charset="0"/>
              </a:rPr>
              <a:t>El primer Pentium se lanzó al mercado el 1 de marzo de 1993,1 con velocidades iniciales de 60 y 66 MHz, 3.100.000 transistores, cache interno de 8 </a:t>
            </a:r>
            <a:r>
              <a:rPr lang="es-MX" dirty="0" err="1" smtClean="0">
                <a:latin typeface="Arial" pitchFamily="34" charset="0"/>
                <a:cs typeface="Arial" pitchFamily="34" charset="0"/>
              </a:rPr>
              <a:t>KiB</a:t>
            </a:r>
            <a:r>
              <a:rPr lang="es-MX" dirty="0" smtClean="0">
                <a:latin typeface="Arial" pitchFamily="34" charset="0"/>
                <a:cs typeface="Arial" pitchFamily="34" charset="0"/>
              </a:rPr>
              <a:t> para datos y 8 </a:t>
            </a:r>
            <a:r>
              <a:rPr lang="es-MX" dirty="0" err="1" smtClean="0">
                <a:latin typeface="Arial" pitchFamily="34" charset="0"/>
                <a:cs typeface="Arial" pitchFamily="34" charset="0"/>
              </a:rPr>
              <a:t>KiB</a:t>
            </a:r>
            <a:r>
              <a:rPr lang="es-MX" dirty="0" smtClean="0">
                <a:latin typeface="Arial" pitchFamily="34" charset="0"/>
                <a:cs typeface="Arial" pitchFamily="34" charset="0"/>
              </a:rPr>
              <a:t> para instrucciones; sucediendo al procesador Intel 80486. Intel no lo llamó 586 debido a que no es posible registrar una marca compuesta solamente de números.</a:t>
            </a:r>
          </a:p>
          <a:p>
            <a:pPr algn="just">
              <a:lnSpc>
                <a:spcPct val="150000"/>
              </a:lnSpc>
              <a:buFont typeface="Wingdings" pitchFamily="2" charset="2"/>
              <a:buChar char="Ø"/>
            </a:pPr>
            <a:r>
              <a:rPr lang="es-MX" sz="2400" b="1" dirty="0" smtClean="0">
                <a:solidFill>
                  <a:srgbClr val="00FFFF"/>
                </a:solidFill>
                <a:latin typeface="Arial" pitchFamily="34" charset="0"/>
                <a:cs typeface="Arial" pitchFamily="34" charset="0"/>
              </a:rPr>
              <a:t>Intel Core: </a:t>
            </a:r>
          </a:p>
          <a:p>
            <a:pPr algn="just">
              <a:lnSpc>
                <a:spcPct val="150000"/>
              </a:lnSpc>
            </a:pPr>
            <a:r>
              <a:rPr lang="es-MX" dirty="0" smtClean="0">
                <a:latin typeface="Arial" pitchFamily="34" charset="0"/>
                <a:cs typeface="Arial" pitchFamily="34" charset="0"/>
              </a:rPr>
              <a:t>Corresponde a la gama mas alta de procesadores de escritorio. </a:t>
            </a:r>
          </a:p>
          <a:p>
            <a:pPr algn="just">
              <a:lnSpc>
                <a:spcPct val="150000"/>
              </a:lnSpc>
              <a:buFont typeface="Arial" pitchFamily="34" charset="0"/>
              <a:buChar char="•"/>
            </a:pPr>
            <a:r>
              <a:rPr lang="es-MX" dirty="0" smtClean="0">
                <a:latin typeface="Arial" pitchFamily="34" charset="0"/>
                <a:cs typeface="Arial" pitchFamily="34" charset="0"/>
              </a:rPr>
              <a:t>Dual </a:t>
            </a:r>
            <a:r>
              <a:rPr lang="es-MX" dirty="0" err="1" smtClean="0">
                <a:latin typeface="Arial" pitchFamily="34" charset="0"/>
                <a:cs typeface="Arial" pitchFamily="34" charset="0"/>
              </a:rPr>
              <a:t>core</a:t>
            </a:r>
            <a:r>
              <a:rPr lang="es-MX" dirty="0" smtClean="0">
                <a:latin typeface="Arial" pitchFamily="34" charset="0"/>
                <a:cs typeface="Arial" pitchFamily="34" charset="0"/>
              </a:rPr>
              <a:t> o DUO</a:t>
            </a:r>
          </a:p>
          <a:p>
            <a:pPr algn="just">
              <a:lnSpc>
                <a:spcPct val="150000"/>
              </a:lnSpc>
              <a:buFont typeface="Arial" pitchFamily="34" charset="0"/>
              <a:buChar char="•"/>
            </a:pPr>
            <a:r>
              <a:rPr lang="es-MX" dirty="0" smtClean="0">
                <a:latin typeface="Arial" pitchFamily="34" charset="0"/>
                <a:cs typeface="Arial" pitchFamily="34" charset="0"/>
              </a:rPr>
              <a:t>Quad </a:t>
            </a:r>
          </a:p>
          <a:p>
            <a:pPr algn="just">
              <a:lnSpc>
                <a:spcPct val="150000"/>
              </a:lnSpc>
              <a:buFont typeface="Wingdings" pitchFamily="2" charset="2"/>
              <a:buChar char="Ø"/>
            </a:pPr>
            <a:endParaRPr lang="es-MX" dirty="0" smtClean="0">
              <a:latin typeface="Arial" pitchFamily="34" charset="0"/>
              <a:cs typeface="Arial" pitchFamily="34" charset="0"/>
            </a:endParaRPr>
          </a:p>
          <a:p>
            <a:pPr algn="just">
              <a:lnSpc>
                <a:spcPct val="150000"/>
              </a:lnSpc>
              <a:buFont typeface="Wingdings" pitchFamily="2" charset="2"/>
              <a:buChar char="Ø"/>
            </a:pPr>
            <a:endParaRPr lang="es-MX" dirty="0" smtClean="0">
              <a:latin typeface="Arial" pitchFamily="34" charset="0"/>
              <a:cs typeface="Arial" pitchFamily="34" charset="0"/>
            </a:endParaRPr>
          </a:p>
        </p:txBody>
      </p:sp>
      <p:sp>
        <p:nvSpPr>
          <p:cNvPr id="9" name="8 CuadroTexto"/>
          <p:cNvSpPr txBox="1"/>
          <p:nvPr/>
        </p:nvSpPr>
        <p:spPr>
          <a:xfrm>
            <a:off x="1019001" y="6228020"/>
            <a:ext cx="1605770" cy="369332"/>
          </a:xfrm>
          <a:prstGeom prst="rect">
            <a:avLst/>
          </a:prstGeom>
          <a:noFill/>
        </p:spPr>
        <p:txBody>
          <a:bodyPr wrap="square" rtlCol="0">
            <a:spAutoFit/>
          </a:bodyPr>
          <a:lstStyle/>
          <a:p>
            <a:r>
              <a:rPr lang="es-MX" dirty="0" smtClean="0">
                <a:hlinkClick r:id="rId2" action="ppaction://hlinksldjump"/>
              </a:rPr>
              <a:t>procesadores</a:t>
            </a:r>
            <a:endParaRPr lang="es-MX" dirty="0"/>
          </a:p>
        </p:txBody>
      </p:sp>
      <p:sp>
        <p:nvSpPr>
          <p:cNvPr id="10" name="9 CuadroTexto"/>
          <p:cNvSpPr txBox="1"/>
          <p:nvPr/>
        </p:nvSpPr>
        <p:spPr>
          <a:xfrm>
            <a:off x="2627784" y="625879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132898454"/>
      </p:ext>
    </p:extLst>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6" name="AutoShape 4"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18" name="AutoShape 6"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0" name="AutoShape 8"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2" name="AutoShape 10"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3324" name="AutoShape 12" descr="data:image/jpeg;base64,/9j/4AAQSkZJRgABAQAAAQABAAD/2wCEAAkGBxQSEhQUExQVFBUXFxwYGRgXFxceFxcXFxUYFxccFxwYHCggGBolHxcXITEhJikrLi4uFx8zODMsNygtLisBCgoKDg0OGxAQGy8mHyQwLSssLC0sLCwsMDgsLDQ0NC8sLCw0LCwsLCw3NSwsLCwsLCwsLCwsLCwsLCwsLCwsLP/AABEIAMsA+AMBIgACEQEDEQH/xAAbAAABBQEBAAAAAAAAAAAAAAAAAQIDBAUGB//EADsQAAIBAgUBBgQFBAEDBQEAAAECEQADBAUSITFBBhMiUWFxMoGRoRRCscHwByPR4XIzUvEVJGKCkhb/xAAZAQACAwEAAAAAAAAAAAAAAAAAAQIDBAX/xAAtEQACAgEDAwIGAgIDAAAAAAAAAQIRIQMSUQQxQWFxIjKB0eHwE7GRoRRSwf/aAAwDAQACEQMRAD8A8joooqREKIpYooAKKKKACliiloASiitnsjaV8UiOiurBlIYSAWUgH0IMQajOW2LlwOMbdGMKK0MiwK3sRas3GZFdtLEAFh7A7TMVA+EPfG0N27w2xO2+rQJ8t6N6uvqPa6srxSVYx2Eezce24AZGKsAQRI2O42NQU07yISKAacKbTELQKKKAEoiloigBIopaSgBKdRFEUAFFLSUAFJS0RQAUGiigAiilFFMBlBoopAFKBRRNABRSUFqAClmoi1MZ6ALmGstcZURS7sYVVEknyA869J7HW1WxZXEsba27z7kboWUNv1+IVw3ZjK7jFcSsaLV1VPiGvXGoeHmD5163ZzfDYZbou2LjM5Yg6RocMZG58pjrWLqZOVQWf2n/AGadGNLcRZrlWDvXUbBhC4up45MatzG/sOKze1PYAW3OJDwzMLhQAzqLgkDnqfStzLcssXGv67iWkJVggIQjwqQV9J1fSosHlVxrrrZuPeUosO5mDqJWOZHh5rItZr4k/a+HRe4LscX2y7I4l79y/btlrdzxiBx4BqmOODzFZ3bvDOb1p9JIbD2jIGwIWCNvavTcdmmLNxbGIFoKUeO76kAxPUe23NLbzbCMtrD9w3eTEXEGlDE7TvHl71ZHWcaxaivHH6iD0079WeRZ9l9u3ZwbopBu2SzkkmXDQYH5faql3KyuGt4jUpD3Gt6d9QKgGTtEGa9efsxhb+Etm9dWVnTBGpdRkqR5ztFZV3sM93Cvh7UgW77XELfmWCnrHFWx6mkk3m334t/grlo5bR5bbwjlGuBGKKQGYA6VJ4BPAJqGu9tdm71rC4zDkanPdXFVd+G34JE6TWRkOWf28aLloFhh2dCyyVKGSUPQxtV611Unw1/uvuVvSeDmqSa1uzWVrib4tOzKCrGVAJlULAb7dKzsNZNxkRRLOQoG27MQAJPqau3q2uCG11ZFS1NjMK1q49txDIxVhIO4MHcbGoKadiAUtFFMQURQaKAEpaWkoASKdSUTQAUUUUAMpJpaQmgAmiaSg0ALNMY0GmE0ABNIokgTEkCT0kxNJXQ9k8mTEC8xL67WhkUAaWltLaidwRIIioSkoq2TirdI7fslkd3Cm7bthbzK6OCJCOV321RHhNb+YZ215blm5YOHVUkrPiIDA9QBG21TquOwtprloW9JUaw43BRNLMpMTso2ny2qHBZnbQriMRbuXA1tQXRfhcM0g9ADI+grktufxUm3x4eP7o3JJY8IXH/+nXUC2j3lzSxBh1KgKYknmPLfir2NwL2cIL2HdrBW2PzAq6aZjfkyTB/zVC2tnE37dxdFhWW5yFUsQQsMeJIJrF7XYS1ZuC3ZvM6RJXXKqZ4HT1ipacN00ldLnPKaFJ0jXyXF3wi3zZOIIDa5MMQWDKyk7mNHAninnPkxLJcvf2ba3do30nu2gmBJ3isbCdrsRbsCwmjSBAYr4wPKePqKvdmc+wtiywu22a5vwAVYHcTJ56VOfTNJ48+OMiWorLWZ4LB4hyMKRrlPGCwQFnA4PJ5+1aGd4PF2bblMT3asrMbcbyBuEIkiY9Kx+yWAtYg3iXW0C26FgsJuQVJ5gwPlTMvwbti7q2bjXlVSgctMBoj6Gdx5TUJJxbd/Lz9Bpp0uTbw2aXcOqn8I16VUSPiW5phgRBPTy86iwWNw9xrdzFMLepDA30wXOtdv3qDMM8xaXreHv92okEm2D4wQQCT03G/HFNx+dYVLBsnDv3hEQywoPGoE7x1+tQWm8Rr1wO+7DL8kw1y+LuDUeF2gnqugAhQdx8RPNYGO/p5+GxAKXJ7t7bhRJJBfjrEaep4rr1yex3Tt34sAMXARgptsQAdjvEQYqnkeXX11PZY3GcIwe4DEqCXU8kiDz/imtZpOV96WeL/InBPHB592u7K4j8RddLZK3C1xY6ryT8p+9Vu3dhvxCHTt3FrcDbZI6bdK9KOaYm5dBxFtVRUuKqJ+YqyhxyT6eXlTMxzbB3msWrdliwfc3FiBvK7bxPTjar4ari1atRWa/fQremmn6s8qzzL7dq1hHQGbtks5JkFg0bbbCI2qo+WEYZcRqXS1w2wu+qQuqTtEdOZr13tN2WwzYUO1xJSRbAI3DGSu2/P061k5j2FZsIbNkyLdw3QTyQyFY6787T0qyHU/DG3lt9+P2iEtHLo8uFlirMFYqsaiAYWTA1HgSeJqOK7jCdnr1rB4pCCe9S06R+YI5b9KyuyuWzfbvrQZVs3GhwdMhdjsd4Jn5Vf/ADKpP/r9kV/xPC5OdoirmT4Lv71q0WKh2ClomATuY2k1BjLOi46AyFZlBiJhiAY6THFW7le3yV06sipKsY7BXLLm3dQo4iVMSJAI424NQVJOxCUUtFAEZpDQaQ0AFJRSUAIaYadTTSGJFexdkuyys5WxKo9hCwZgzDvBBMwJAZT9a4PsHhEu3bqvbV5tMELT4LgGpSu/O1er2Oz1tsPacYgpc0hUa24kiJAKjfkmRMiKw9VqZ23XP3/0adGOLIsUuKt4hbN2+1+2VYccbafF67jeTzVpc7u2RbsXML3ZbSpuyCpgBZAgjoNp6VXyHCYrurd20qlrYcEXZIdXYH6+HzFPbNLl46sVbJa3el7aKdl0ETEncEzPpWRrdbdPx/asv9PqJgjgFw7LeaXBYaCDqDSd1jiRH0riGWup7XZth8QLYs2yNPLkAEiNhtzXNOYEmul02ntjb8mecrZDoPFSPg3USUcDmSpgbx5etel9jsmS3ZW4V8bqGlh4gCOPQfw10T2gRBG1VT6rPwoFE8Ng1byvM7uHYtZYoxEEjqPUHY16fi+yuGuTKCSZkeEj/wDMfeawcZ2A57u4R5Bt/rAEfemup05fMg2vwc3lufMmI7+9/eJBVg3UERsRx/5q7mef28ZiLJuW+7sqYMGTBImSOm3A9agxnZHE2z8GvrK/7j6VjYjCuhh1ZD5MCP1qahpTe6Pf0C5LudJ2ts4RhbFm4r3S0FgTp0nYap2nj71rZnhMXg8OXt3u7CgKy6RDR4QyzwTP0rgOKnv4244CvcdlHALEgewPFQ/41bUnhEv5O52OR5lcw9kXHsNf5ZyfiUliyt5kEEkmm5ZmlvEvcuXtFkFwVMfCwQBCzASRz6TWY3bG93HchLfw6C8HWVA077xMbTFXchzXBW8PF5D3gDBl0gi5JkGT6bb8Vmn08lF4y344smtRWJi8qwmIxJSw5JKTKnw95qG+/IiZArQz+3jkCW1vBEvFl0mFIgGfEd4Mfeszsdky3xcdH0nVpKggFbZ31SflB9DVezhLzYtz3rYhbJ+MtPh4Eevt5GlJOMm7+VYv7jWUlybeGzo4Ozb14ZrmlQuqYCvp0kNttUeRXLDIGxBSzLuSCIkMx1LPlxsfLakzTGYy/cGGNhFAZXY2wdwDOoknYeH6ipO0OZYVbVy3ctu19hwy9YIDg+XWfSoKHywru7dEr7szcqyDDXsRcfDDV3dwG2enEtMiYmY3+tYXaH+nxTEsi3BqYG4JIgy3G/UkwBO9dvlGQqbGpLn4fwAlleCHAB1GeJBO23FYuS5bdL98LnfOSBDajv3o0EzyCUPHAqyOu1u1L9Ff77kXpp1H/Jw3brJ7tu814oQjmQY6jwn71ys17PnWNu4y53GJtpbt2tRdFHpvJJ6zt714wdiQOJP0mujoRcdOKfBk1fmbAUUtLVhWRGkpTSUAJTTTjTDQAlJH3orq/wCn1p0xSOystu4rISV2dLg0nTI3EjkeVV6k9sW+CcY7nR2XZWxZC4RrxSyRaKFgAoL22ABeOWKsdzzWvjMpsHEWXwRBlyux8JKrqOn1gMPLilyfF4AWBZuLqumEKFT8cwSGjafPptVrIezne27o7w21t3WKFSNSlTAmfTfpXMm8u74+js2Lt+9xc4w+MwiAJfBssZ0QAy62mBySN42qdM6OE1s2GLq58FwGBuoBB2PVZ+VUMLhcSXu2u8N5wbbI7Ex4T3g546be9Qdpc9vOv4a5aS1pIkLJnqN/Lealpw/kmlh1+GKTpHP4y/3ju5ABZi0DgSZ2qz2fys4nEKn5Fhn9vL5xWezQJr0fsLlBs2dbfHc3PoOg/nWa3dRPZCl5KYq3Z0qrAgUtFFc0sCiiigAqC/g0f4kVo8xU9FFAc/mHZDD3dwvdnzXb7DasHMOwBEm1c1f/ABYCfqI/Su+oqcdWcezFSPJMf2WxNoSbcgCZUgj/ADWO9gqASCAeJBg+31H1r3Os/OMAtxZZdYUGVPBESfY7SDyKvj1UvKsW1HjYmr2S5rdwzlrTQSIMiQR6g1e7Tm1bdrFuyq6GE3NRLt4Z5PA349KzMvw7XXVFKgtwWMDidya13GUN0lgj5o6zJ8VfN44i+r3NduQE5YTsBp4MSY5qXE55axl+0gtnQoYsLg66SOh6bn3NSYfMruDsJOHFzTsWJjQ523A6QR9eaiyHFWmRnxLLb1XWadP5jBYbCQCJFcqVtS1EsvCr/BpXhCdostwxSyFvBrpYKdDavBJAkT0EeVWsLhcThsO1zDsAqKCS6iWUkuDvMMNXnWdh8Fhr+Lf8OCVBBSNhrALTB/L4TttzU3aXCYi2bVg32ZLgEJPw8bHfdRO3sfKrYRucdNPC59vsRk6i2/JzufZk1rCXbztN2+dieT0H3+wry5RXV/1EzEPfWynwWhHz4H2k/wD2rl1rqvgwt2xRRS0UhENFLSUANNNNONMJpDJcHg7l51t2kZ3aYVRLGAWMD0AJ+Vep9lf7eHwxu23vLZNxWCgkqrgMI8oJNcf2Qyq6tzD4kr/bLnQQQSxRtLiAZHJ5G9en4POjgVKNhmOtjouyApUuWXodwG+lYuok21FK/r7po06UaVhmuZWMYEe2pti3ctqXYDWFJgkwSImD6Qak7TZFa7vvLd3+7AZ1R5Vp+LYceYPpTsrs4UXsQL7ogLzobZWUqGGmPJifoKiweRK1+4mHJ7q5bHP5VuMVBG+4EEyY2NZE9vxK1x7YLq8F3/3eHtviLegAKFuKwkgoIJXp18643HYt7rs7mWbk/YR6Vudqb+Jsn8Ndvm4kAgAASJIGqNydupPSubY10Ol09sbKNSVs0Mgy04i+qR4V8T+UA7D5n7A161bSAAOBtXM9hcp7q13jDx3PEfQEeEfIfdjXUVl1575+iJJUgoopl9iFJHMeRP2G5qkY+is7D4l5RCfFuX1ASFjY7RHToeYnap7eOBCyIkFudgu8HeDxvEbUtyHTLVFR276tEHmdjsfCYOx32NSU7EFFFFABVfM8StqxcuNxBX6glvnEgepFWK4r+pmZwEw6njdv1+5j/wDFX6EN0iEmcJj8W124zuZZjJ/b5DitfszljsReUghG3TfVGnniI3A5msELJr0DKMkxGHRvw1wEmXDMuzCApVgZjz68Cr+smow2J1ePoPSWb4KufZljAfw720VQVdmtqfENQhmPTcDoNxV3M87wipcS6rPdZNOkqIJ5Dz8+edqpZJjcSbrX8Qr3C6AqAI1qCdlgR5kCOk0mOzuzibtm2tghLav/ANTkxbOxjcDbz5rG4rflYjx7WXeK5LuRZPauWwQe7GlS5DgGRbDKwn4ZLH08Nc+14WRfvs5cJKq5PJ38QnyXf51s9pcDhFsA27oa5I0BWmU2EEegn6Vw/wDULF91ZtYZT4j4njzO5/YVs6ODpzfnko1peEcNdum47O3LGfr0+VLTUqQVrMwkUUpooAr0hoNJSAQ1Yy3BNfu27KFQztpBc6Vk+Z6VWJrp+yeRO3dYkFWXvdAUHxh1gjUIgAjjfp0qE5UicVbOz7H5bft2VW0ge5Zul9JICtK6XEk77mOa18wzk4q1ct3bK2u5KHQDvCtpfc7yAT9qmu4rGYK2zoto2brFgSCWTvN46bH5ialwmZ4eziGvX1Yi4qMrATvo0sD787VzL3Pcld5Ve6tGyq+mB+YPgMRZ7u0Q90IWDaCGEcAkjfovJqSxkrjDd+t5rTJaGl1MBk06onmPy+44quMNav4pblmE7y2WC7DUQQD6AwZjzU1Q7XZemHuLbt3WZYkoWkIZ2+v12qWlHdJRi3S/KaFJ0smFevM5LMxZjyWJJPuTVrJMu/EX0T8o8T/8QRt8yQPnVKvQOwuVhLYuky1wB+OFghR8vEfmPKt+tPZDBQlbOotW9IA/nrT6KK5tFgUUVFikLIwUwSIn359jE0MB7KCIO4P0NZeLuWg+kiPDuwPw6dMBV3BOyggD/tmaWxgriFQDCzvHAE6jAEAfCqfD/wBx2mtG7YVgQygyCNx0PI+cD6VDuS7FBcKz25Rjb1KukMN1G5OqDuTMnfpUZtXEIgMqyUGjeEHwaV4X4VEkcu3AANXsRi1tkAiBBMiIUKCSSJmNuQPKprbhgCJg+YIP0IkUbUO2U8DimZ2Q8Ki7kQzElhq8gDpO0frAv0UVJIi2HeBAztwg1b8T0+9eKZ3jjfvPcJJ1HafLp/n3Jr0b+oWY91hhaB8V0yf+PH05+oryw10unhtjZVJ5NXs7k64l2QsVMSsAETIG+/6dYrp+0OCxltbapeYC8xTupjffiTwQu/HPrTOynZxbltXRnGtdNzdRp3mV6jdQN/WqdrLL34lnN030suVLM4JgLJ2JkxIG3WsWpq3OU7xG6vt+2i+McJcmrhM0uYOwhbDG4EABaY0PGkzzsQRVbJcXau6rmI0Wi9xjq07gwm0jgEFhv5zR2i7QYlf/AGz2URSQSR+ZZG/JHTf2q7dzLBKlwXVm5BUoLYAJmQwI2EiN9iIqv+P4VGvmtuuCV5sycZbwzYtnsf8ARRdbGDBZZ+EHpMfevKO0WPOIxNy5MiYHsD/ma7nP8Z+GwBja5eO3npGy/ua82tV14rbGjFN2x+mlFLRTIDaKcRRQBVNNNBpCaQyxluE767bt61TWwXU06VnqdIn6V6z2N7M3hba0hAKXNQfkC7b5+xrhex+Si7puBxrF0ILZU7avgfVwd9oivVMyweLwlp79q73auQbiaRsTCahM7zHQc1j153JQT/U1/Zo0o0rIMTmGKum/h8QQzBIVUXYkEMIAA1T4TWiudWLifhe4dGadQcQFOmfD16SNhVLBZkbTfiGsvdQomoiZV1JIJO+24G/kKtWs0S9ftX2CW1dXt+LcLBldR6ddxG1Y3lXXft6OvwX+g7Kcnw1zCqbtwaohRrh0YndYnfeOhmuNxNrQzKT8JInzgx1rru0eDsNct3MKyF+8VW0nwFiRHGwM8x51R7S9m7iJ+InZjLLEFZ/adjxWrQ1FGdX3v/N/krmrVnNXrZEqQQfIiDv712XYvtCiqlm8e7ZRpVz8DLuQGP5SJ54rFz209wJfCsy92oZoJhh5+W0VWxdle4sXFWCdQcyd2B2mTttPFX74asY7vOPZ/qIOLTZ61acPuhDjzUhh9VkCnRXkmC1i295LmkowWBIY6usitbAdr8Su097AmGXUYHqPFHzqp9Mne19g3M9ForlsJ25ttHeWip80II+jb/etvCZ3hrnw3lB8n8P67feq5aE14Dci9RTxaJEjceYII+o2plVNNdx2VrmCU6iCVLRJBniI2aV6RxUuHshFVV4UAD2AgVJRUaHYlPtpJA/kdabWb2lzL8NhbjzDN/bT3bk/ITVmnDdJITdI847a5p+IxTsD4V8K+y7Vm5LYS5fRHBKsYIBg8GN4NU3O9dR2PwFm4pZyEuK8K7PpWdOwjjzNbuon/HpOu/j3I6auRp5xkdu3hNQvRpAFohx4w25EDmTPtTsjy7E4ZGFru3fd9zqVlgKRxzMeXFUM17O2ruJKYW4p8OpvESoYtBCkTv1j0rSzrG42zbU2mAt3CUEKNancEAxMHSTtXOavbpp98u/dF/LKGX55eu32vXxsEAhVHwi4sqAfnUmd4+xijZs2EaQTLsADpMkj9/lVzKs4XD2bff27jgBSpX4Q+/hM8czz1rDx2YqqYnGaQgMqgHQsNz7x95rR08N+o5texDUe2NHCdvsz77E6FPgt+EAeggfbf/7Vz4FM1lmZjyxn61IK3syBSmkNKaBBRSRRQBToVSSAOTQalwdzS6n1pDPU+wvZs3E0qSB8LMu5DCHB8ukVezH8R372Lt1r+kFQd4GtQAT5bsvPUCuay3OWtg93ce0WG+kkSPXSa1Mhzg2LjPC3gwhgTzvqmeZkVm1NGTcmvPZeppjNKjpr3aN7YGHuYYI7AB2YmGXTpJAHmojYkbUZC2DFiL7rPiDW3BJLajBWOPDA2rHxOdjF4lHxC93aErCz4QQYPmdyD8uKu9q8RhLhtLh9BfUAXC6RHG+wnff03rO9HKjVecdryTUsE2QZJ3vepbaLesFWA8QhQ6kg8SCv0puJbE99dw96612bZCHp4o0nf3jfqKkzHJb2GwzXlvvafZWUGA4DaFiN5iDvNQZHfv2h36We+ASHDHfnvAw6/mmRNU25Ru+/OM0vsT8+xqf/ANEwIw13DBGcQ7E7NKaZAHQwBsY2qPJxghYK33URqDI06i4YiVjiRtI/zWec8XFXbdzEKttVePDMqCrc+YDaTt5mpu0owd8AYdlNxYlgsKwJg6jt/wAp34NSrNNUvTtdv7kfBLlHZwv39lWlC4GoDcFVDiQY5DAfKqGByy5h8S6HUQVZQwBCkEAfqQD6mK2s0yLEWrTXbV24l0wGVJ8YGwiN5jfr1qplGLvWrSXBaN4Kja1PO7a1YdSdp2B5oWpJwecy+lPb+B0r9vuYGGwrW8Rbt3rceISG4IJ9DuPY1XxvguOBtDsAPQE10wzhMWRdv21QJdA2mVUqYnfcajJ26U/PMPhMRC2Lim6iFmcLAaIEHjckzO8b1qXUNTuSx2fBXsxgxb1+7hbkW7rcBtSllmRPH2+Va+E7a4m2FLqtxW4LpGqOYZYmPnUuf9lrhtd4CS6hU0x8YBABXrJmetY93AXWwtuEYm3rJHXSSTIB3PXjyqUNeMoR3ecPx4YnDLo6vB9uLDH+4j2/+JDL+zVu4PM8PejuryMT+UnS3yVomvKcMgOGunSNSukHeQDIgb8VDldg3XKh9BClpgndRMCOtOUNJqT7V3I08HreY4nuhJHz2ge54HzI4rzjtn2iGJZEX4LcwQdiSBJ9eOfX5nnyS0Dck7Ac7ngAVFdtlWKsCpBggjcEdCDwanpaCg7sTdiAivRBgMCttw7pbSDqTWxcPtpKyZO3EVzPZO1YZrnfqCoUGTPh8W5gHccT6VsdoMHg7zWbdq4rXSx1OJjTDHxRyeI61m6iW/U2u0l3f+GWwVL3Dsv2fuAB7b/9VRDANqQ/FvwOg4PWo793GNiQt52YWmIlQdIJWZkAAGCD51qYrLMVh8MWtXTb7tQpABAdR1HruQNulU8le/aRzctXLpJc3EOoEqQni85kcweTWbc3GUsNyxx6FmLS4HZx2i/tNh/w7LceNRYnrG4BEmYEVwX9SMXoSzhVPAl/fk/cj71297NPxV7vmQJbspMczHwyfMn9K8czrGnEYi5cJkFiB7An95Pzrp6GmoQqqMurK2VLa08ChRTjVpSIRRFLS0AMiinxRQBnkU0ipopCtIY/DZhcTggjyIrQw+eDbUpXblTP+6ytFN0UDs6zCZ0DsLgO3Dcz896vJjh1X5j/ABXBslPtX3T4WYfp9DtQOz0Z8zN0ANeYgcKxbb2B4ro7fbC8ljulRJ06e8g6iAIB5iY615GmdPwyq32NXsLniDq1vb5faoS04S7omps9W7LY3B27c3jpcagVKlu8DRp6EbREHzNQ9ncpXFXbpteG2H+ARqCPrEz0ge/NcLh831dVfbz3q/hs1Cnws1sxyp/cb1TLpl8VPLLFqdjqczw121iu7F17y2xqAJJ0CJIO8CPTpWlic9xOEVLLWUGoAC4d9SrC9DEgQK5fJc2axd722VcwQQ24YHmRV/MO0L4i9aa+i92jDwLxEjVydyQB16VVLQe62rVfXySU1VG3kmPwdtWN6LbSSV0EqwdQQAN4CyRB86iybKEu3bj2D4GUHRphgtxiCOTsoHPtUPabMsG2HS1a8bqRDFYKjedyJPlHHWra9nSmGa8LxtsqSjqYVl0AxtvBMiZ8tqzuLUc2nLD8+Cdq/Ygx+AxFrFW17y7dtIwiZIXaSp6Bgsn2irOY9o7+GTR3Cy4hLvmg+HYGNQB/1Wb2ZGIXxoutiWYaztcA8Ljc7/F9fan3u0TYh9N+yi20EaADI0yTBJ2bwx86k/ntpPbj1CsVya2CvYK21zvdNvrp0kqylFiOeDOx8zVDKMlV7hv4c+A6ytvTvGooN546+mw9amzvFYG9bSyjSxaQ/dmbYmT5SIkQD5eVS2Ozzrh5W6UNtC63F2XxSWB3mOhg9artqG1tpyw/PjuPDd8djBzDs7cw+KVUDXFUo5IG6gsYDEbA+En2qp2hwjpeZirabjFlOxBHPPnvwa2uzVvE2+8YozO+kjvOHgEkHURMqeak/wDWTir6W71hUtpq8G48QUjfeZG8VoWtJajl3UVT55I7MJclzJUwdtLffabbG2paVJ7wEGQZnedyOu1VcpyW3cuvfw+yq7aU0ksRA9dgZO3Sr/aPMsLesBNXeXGYFfBBUkjk/Uev3qzl/Zp0tlbd3Ty63ACoDAR5zxM1Q7UWnalLHOCS73wZHaHLMUt1bIu3LqQHCiTpGqNxJEDoa0sRn93DKf7AbVqCXCTuNRMHzIPtWfk1jEBjdbU7MBpLTDHUCBJO4hTVnHZhcxTphzbFpVbxAc7TPPQAn61fGG/VSw1H/wBoi3UTk+1+MOGwEcXL5n5H4f3b5V5haSus/qTmvf4sovw2xpHlPT7fqa5nRXRMbYoSgD5U8CkYUiI0UsUsUoFMBtFPAooAokURT4oigCOKSKkikikBHpprJU0UaaBlcpTSlWCtJpoArd3HpVi1jri8OT6Nv/ujTTdNIdl61nR/MnzU/wCf81pYbPx0c+zf7rnilMKUDs7WznI/MoPqv+K0kzIOoXvCF/7TMD9q83WRwSPY1Zs5hcXrPvQSUj2LKe1N3D2u7RUeJ0swkqGMkbHid6k7M4+yHd8SSraw4eJn4tSwNxMzx0ryvDZ8B8QZfUf6/wAVt4POQ2wdX9DzVMtCEk1yTWo0dwcPaxeNf8ONEqSogAuyrvA6T/k1L2tyh7Jtot1yLsnupJhiRwBtBJ8uR1rlsPjADMFSOq9P3q5axTG4twXCWBDAnmQZHxe1R/gakpJ9lVEt+KOts5vicJYH9lXVSVk7lH1GQYPEEelNyHG2Gm5iQqOxJ7wAkyWmDHHEbDjbrVDNe0l2/b7vu0RSZbT+Y+pJ42H0rWweNwQwzBhLNbUG3p4dQQTq43JmZmsr0GoKLj3ea4os3q7IXw2GxeLPcEINvy/G25JA4UwOvJq12iyu+ioVuMO9PitifijoBzxVfsxkwuqrIYBZkOmPDCEgk+ckVUxODvm5dm41w2w24PAAImSZFS7TlK8R/A+FybODxV7DWg3da1WJ1cq4AE7cdKzsVmBt2MTjbsBmBVY9t4+gHyrQzTNr0HD90qF+SBu07AjeN64r+q+OCJZwaH4QC/qRB39zB+RrR0untjbWWU6srPNyxdi7bliWPuTNSgUqpTwNq0mcZG1AWpTTdFAiOKUU4ClAoAbppKliimBnRS0RQKAEo006lFADYpDTzSRQAyKIqSKSKQEemkipIpYoGQlaaUqeKCtAFbTRpqcJRopAVdNN0VaKU0pQMdh8ddt/C59juPvWphu07D/qIG9V2P0P+axylNKUBZ2OG7S2mjxlDHD7AfPita3jC0GVcR7/AKV5qUotllMqWU+akj9KB2es4XOGSQpNuedM7j5VsZDnHdMW1hwwgq/wn/deQ4bPr6csHHkw/cQa1ML2lVoD22Hqu4/Y0nCMlTRJTZ7RYzdb1/vbrIO7QlVBG8TEbyep+leLZ7mBxOJuXTuCxj/iDt9dz86XE5kSwa3t4SJIMjUmknfrvVO2kbelNJLCIyYriN6eFIpQKep8/OaZAjP89KdG/wDP50pKWNt+tADTzt/5/m9NAp+maVV/n89qYDQtFWAJ+n2ooAxgtLFBFOFADQtOIoNFAABShaX/AAP0pxFADBbo00+lWkBGy0BfSpTzTbh2oAZppNNPtieanCiPlQBW0Hyo7vzp2ozUyoPLoKAK4UeppxtbcAVOo/Sjy/nWkMg/DetNOEPQTV1Bv/PKn/4oEZn4Q+VSrl/mauJ1/nrUziF+f7GgCkuCX3qQWwOm3tUv+6eB9qAIdPQ08r/PlT1H8+VNH7/vTASPPrTwk+38/wA0riOPT7ipLm0e370ARqgG/wDPv/NqUpuPtTrg8R9j+9LbHPzoAjZd/an8z5D70v5h7D9alZBoU+ZH6mgCIbxRUj7GPlRT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539552" y="980728"/>
            <a:ext cx="8136904" cy="4570482"/>
          </a:xfrm>
          <a:prstGeom prst="rect">
            <a:avLst/>
          </a:prstGeom>
          <a:noFill/>
        </p:spPr>
        <p:txBody>
          <a:bodyPr wrap="square" rtlCol="0">
            <a:spAutoFit/>
          </a:bodyPr>
          <a:lstStyle/>
          <a:p>
            <a:pPr algn="ctr"/>
            <a:r>
              <a:rPr lang="es-MX" sz="2400" b="1" dirty="0" smtClean="0">
                <a:solidFill>
                  <a:srgbClr val="1BEDD9"/>
                </a:solidFill>
                <a:latin typeface="Arial" pitchFamily="34" charset="0"/>
                <a:cs typeface="Arial" pitchFamily="34" charset="0"/>
              </a:rPr>
              <a:t>PROCESADORES INTEL</a:t>
            </a:r>
          </a:p>
          <a:p>
            <a:pPr algn="ctr"/>
            <a:endParaRPr lang="es-MX" sz="2400" b="1" dirty="0" smtClean="0">
              <a:solidFill>
                <a:srgbClr val="1BEDD9"/>
              </a:solidFill>
              <a:latin typeface="Arial" pitchFamily="34" charset="0"/>
              <a:cs typeface="Arial" pitchFamily="34" charset="0"/>
            </a:endParaRPr>
          </a:p>
          <a:p>
            <a:pPr algn="just">
              <a:lnSpc>
                <a:spcPct val="150000"/>
              </a:lnSpc>
            </a:pPr>
            <a:r>
              <a:rPr lang="es-MX" dirty="0">
                <a:latin typeface="Arial" pitchFamily="34" charset="0"/>
                <a:cs typeface="Arial" pitchFamily="34" charset="0"/>
              </a:rPr>
              <a:t>Esta plataforma de dos chips cuenta con procesadores que poseen un controlador de memoria DDR3 de doble canal integrado y un controlador PCI Express*2.0 x16 flexible, lo que ahorra espacio en la </a:t>
            </a:r>
            <a:r>
              <a:rPr lang="es-MX" dirty="0" err="1">
                <a:latin typeface="Arial" pitchFamily="34" charset="0"/>
                <a:cs typeface="Arial" pitchFamily="34" charset="0"/>
              </a:rPr>
              <a:t>board</a:t>
            </a:r>
            <a:r>
              <a:rPr lang="es-MX" dirty="0">
                <a:latin typeface="Arial" pitchFamily="34" charset="0"/>
                <a:cs typeface="Arial" pitchFamily="34" charset="0"/>
              </a:rPr>
              <a:t>. Los desarrolladores pueden diseñar una sola </a:t>
            </a:r>
            <a:r>
              <a:rPr lang="es-MX" dirty="0" err="1">
                <a:latin typeface="Arial" pitchFamily="34" charset="0"/>
                <a:cs typeface="Arial" pitchFamily="34" charset="0"/>
              </a:rPr>
              <a:t>board</a:t>
            </a:r>
            <a:r>
              <a:rPr lang="es-MX" dirty="0">
                <a:latin typeface="Arial" pitchFamily="34" charset="0"/>
                <a:cs typeface="Arial" pitchFamily="34" charset="0"/>
              </a:rPr>
              <a:t> y escalar su línea de productos con diferentes procesadores utilizando el mismo zócalo para lograr </a:t>
            </a:r>
            <a:r>
              <a:rPr lang="es-MX" dirty="0" smtClean="0">
                <a:latin typeface="Arial" pitchFamily="34" charset="0"/>
                <a:cs typeface="Arial" pitchFamily="34" charset="0"/>
              </a:rPr>
              <a:t>escalabilidad.</a:t>
            </a:r>
            <a:endParaRPr lang="es-MX" dirty="0">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En cuanto a procesadores para computadoras de escritorio </a:t>
            </a:r>
            <a:r>
              <a:rPr lang="es-MX" dirty="0" err="1" smtClean="0">
                <a:latin typeface="Arial" pitchFamily="34" charset="0"/>
                <a:cs typeface="Arial" pitchFamily="34" charset="0"/>
              </a:rPr>
              <a:t>intel</a:t>
            </a:r>
            <a:r>
              <a:rPr lang="es-MX" dirty="0" smtClean="0">
                <a:latin typeface="Arial" pitchFamily="34" charset="0"/>
                <a:cs typeface="Arial" pitchFamily="34" charset="0"/>
              </a:rPr>
              <a:t> agrupa a sus productos en tres :</a:t>
            </a:r>
          </a:p>
          <a:p>
            <a:pPr algn="just">
              <a:lnSpc>
                <a:spcPct val="150000"/>
              </a:lnSpc>
            </a:pPr>
            <a:r>
              <a:rPr lang="es-MX" dirty="0" smtClean="0">
                <a:latin typeface="Arial" pitchFamily="34" charset="0"/>
                <a:cs typeface="Arial" pitchFamily="34" charset="0"/>
              </a:rPr>
              <a:t> </a:t>
            </a:r>
            <a:endParaRPr lang="es-MX" b="1" dirty="0" smtClean="0">
              <a:latin typeface="Arial" pitchFamily="34" charset="0"/>
              <a:cs typeface="Arial" pitchFamily="34" charset="0"/>
            </a:endParaRPr>
          </a:p>
        </p:txBody>
      </p:sp>
      <p:sp>
        <p:nvSpPr>
          <p:cNvPr id="9" name="8 CuadroTexto"/>
          <p:cNvSpPr txBox="1"/>
          <p:nvPr/>
        </p:nvSpPr>
        <p:spPr>
          <a:xfrm>
            <a:off x="827584" y="611478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509450467"/>
      </p:ext>
    </p:extLst>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11560" y="620688"/>
            <a:ext cx="8229600" cy="1143000"/>
          </a:xfrm>
        </p:spPr>
        <p:txBody>
          <a:bodyPr>
            <a:normAutofit fontScale="90000"/>
          </a:bodyPr>
          <a:lstStyle/>
          <a:p>
            <a:pPr algn="ctr"/>
            <a:r>
              <a:rPr lang="es-MX" sz="4900" b="1" dirty="0" smtClean="0">
                <a:solidFill>
                  <a:schemeClr val="accent1"/>
                </a:solidFill>
              </a:rPr>
              <a:t>Procesadores y categorías de  AMD  </a:t>
            </a:r>
            <a:endParaRPr lang="es-MX" b="1" dirty="0">
              <a:solidFill>
                <a:schemeClr val="accent1"/>
              </a:solidFill>
            </a:endParaRPr>
          </a:p>
        </p:txBody>
      </p:sp>
      <p:sp>
        <p:nvSpPr>
          <p:cNvPr id="7" name="6 CuadroTexto"/>
          <p:cNvSpPr txBox="1"/>
          <p:nvPr/>
        </p:nvSpPr>
        <p:spPr>
          <a:xfrm>
            <a:off x="755576" y="1772816"/>
            <a:ext cx="7920880" cy="3416320"/>
          </a:xfrm>
          <a:prstGeom prst="rect">
            <a:avLst/>
          </a:prstGeom>
          <a:noFill/>
        </p:spPr>
        <p:txBody>
          <a:bodyPr wrap="square" rtlCol="0">
            <a:spAutoFit/>
          </a:bodyPr>
          <a:lstStyle/>
          <a:p>
            <a:pPr algn="just">
              <a:lnSpc>
                <a:spcPct val="150000"/>
              </a:lnSpc>
            </a:pPr>
            <a:r>
              <a:rPr lang="es-MX" dirty="0">
                <a:latin typeface="Arial" pitchFamily="34" charset="0"/>
                <a:cs typeface="Arial" pitchFamily="34" charset="0"/>
              </a:rPr>
              <a:t>Los procesadores  de AMD orientados a computadoras de escritorio están divididas básicamente en 3 categorías las cuales son</a:t>
            </a:r>
            <a:r>
              <a:rPr lang="es-MX" dirty="0" smtClean="0">
                <a:latin typeface="Arial" pitchFamily="34" charset="0"/>
                <a:cs typeface="Arial" pitchFamily="34" charset="0"/>
              </a:rPr>
              <a:t>:</a:t>
            </a:r>
            <a:endParaRPr lang="es-MX" dirty="0">
              <a:latin typeface="Arial" pitchFamily="34" charset="0"/>
              <a:cs typeface="Arial" pitchFamily="34" charset="0"/>
            </a:endParaRPr>
          </a:p>
          <a:p>
            <a:endParaRPr lang="es-MX" b="1" dirty="0" smtClean="0">
              <a:latin typeface="Arial" pitchFamily="34" charset="0"/>
              <a:cs typeface="Arial" pitchFamily="34" charset="0"/>
            </a:endParaRPr>
          </a:p>
          <a:p>
            <a:pPr marL="285750" indent="-285750">
              <a:lnSpc>
                <a:spcPct val="200000"/>
              </a:lnSpc>
              <a:buFont typeface="Wingdings" pitchFamily="2" charset="2"/>
              <a:buChar char="Ø"/>
            </a:pPr>
            <a:r>
              <a:rPr lang="es-MX" dirty="0" smtClean="0">
                <a:latin typeface="Arial" pitchFamily="34" charset="0"/>
                <a:cs typeface="Arial" pitchFamily="34" charset="0"/>
              </a:rPr>
              <a:t> </a:t>
            </a:r>
            <a:r>
              <a:rPr lang="es-MX" b="1" dirty="0" smtClean="0">
                <a:latin typeface="Arial" pitchFamily="34" charset="0"/>
                <a:cs typeface="Arial" pitchFamily="34" charset="0"/>
                <a:hlinkClick r:id="rId2" action="ppaction://hlinksldjump"/>
              </a:rPr>
              <a:t>Familia Sempron</a:t>
            </a:r>
            <a:endParaRPr lang="es-MX" b="1" dirty="0" smtClean="0">
              <a:latin typeface="Arial" pitchFamily="34" charset="0"/>
              <a:cs typeface="Arial" pitchFamily="34" charset="0"/>
            </a:endParaRPr>
          </a:p>
          <a:p>
            <a:pPr marL="285750" indent="-285750">
              <a:lnSpc>
                <a:spcPct val="200000"/>
              </a:lnSpc>
              <a:buFont typeface="Wingdings" pitchFamily="2" charset="2"/>
              <a:buChar char="Ø"/>
            </a:pPr>
            <a:r>
              <a:rPr lang="es-MX" b="1" dirty="0" smtClean="0">
                <a:hlinkClick r:id="rId3" action="ppaction://hlinksldjump"/>
              </a:rPr>
              <a:t>F</a:t>
            </a:r>
            <a:r>
              <a:rPr lang="es-MX" b="1" dirty="0" smtClean="0">
                <a:latin typeface="Arial" pitchFamily="34" charset="0"/>
                <a:cs typeface="Arial" pitchFamily="34" charset="0"/>
                <a:hlinkClick r:id="rId3" action="ppaction://hlinksldjump"/>
              </a:rPr>
              <a:t>amilia </a:t>
            </a:r>
            <a:r>
              <a:rPr lang="es-MX" b="1" dirty="0">
                <a:latin typeface="Arial" pitchFamily="34" charset="0"/>
                <a:cs typeface="Arial" pitchFamily="34" charset="0"/>
                <a:hlinkClick r:id="rId3" action="ppaction://hlinksldjump"/>
              </a:rPr>
              <a:t>Athlon: </a:t>
            </a:r>
            <a:endParaRPr lang="es-MX" b="1" dirty="0" smtClean="0">
              <a:latin typeface="Arial" pitchFamily="34" charset="0"/>
              <a:cs typeface="Arial" pitchFamily="34" charset="0"/>
            </a:endParaRPr>
          </a:p>
          <a:p>
            <a:pPr marL="285750" indent="-285750">
              <a:lnSpc>
                <a:spcPct val="200000"/>
              </a:lnSpc>
              <a:buFont typeface="Wingdings" pitchFamily="2" charset="2"/>
              <a:buChar char="Ø"/>
            </a:pPr>
            <a:r>
              <a:rPr lang="es-MX" b="1" dirty="0">
                <a:latin typeface="Arial" pitchFamily="34" charset="0"/>
                <a:cs typeface="Arial" pitchFamily="34" charset="0"/>
                <a:hlinkClick r:id="rId4" action="ppaction://hlinksldjump"/>
              </a:rPr>
              <a:t>Familia phenom</a:t>
            </a:r>
            <a:r>
              <a:rPr lang="es-MX" dirty="0">
                <a:latin typeface="Arial" pitchFamily="34" charset="0"/>
                <a:cs typeface="Arial" pitchFamily="34" charset="0"/>
                <a:hlinkClick r:id="rId3" action="ppaction://hlinksldjump"/>
              </a:rPr>
              <a:t>:</a:t>
            </a:r>
            <a:endParaRPr lang="es-MX" b="1" dirty="0">
              <a:latin typeface="Arial" pitchFamily="34" charset="0"/>
              <a:cs typeface="Arial" pitchFamily="34" charset="0"/>
            </a:endParaRPr>
          </a:p>
          <a:p>
            <a:pPr marL="285750" indent="-285750">
              <a:buFont typeface="Wingdings" pitchFamily="2" charset="2"/>
              <a:buChar char="Ø"/>
            </a:pPr>
            <a:endParaRPr lang="es-MX" dirty="0" smtClean="0">
              <a:latin typeface="Arial" pitchFamily="34" charset="0"/>
              <a:cs typeface="Arial" pitchFamily="34" charset="0"/>
            </a:endParaRPr>
          </a:p>
          <a:p>
            <a:pPr marL="285750" indent="-285750">
              <a:buFont typeface="Wingdings" pitchFamily="2" charset="2"/>
              <a:buChar char="Ø"/>
            </a:pPr>
            <a:endParaRPr lang="es-MX" b="1" dirty="0">
              <a:latin typeface="Arial" pitchFamily="34" charset="0"/>
              <a:cs typeface="Arial" pitchFamily="34" charset="0"/>
            </a:endParaRPr>
          </a:p>
        </p:txBody>
      </p:sp>
      <p:sp>
        <p:nvSpPr>
          <p:cNvPr id="4" name="3 CuadroTexto"/>
          <p:cNvSpPr txBox="1"/>
          <p:nvPr/>
        </p:nvSpPr>
        <p:spPr>
          <a:xfrm>
            <a:off x="1115616" y="611478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307223965"/>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4294967295"/>
          </p:nvPr>
        </p:nvSpPr>
        <p:spPr>
          <a:xfrm>
            <a:off x="914400" y="1052513"/>
            <a:ext cx="8229600" cy="4389437"/>
          </a:xfrm>
        </p:spPr>
        <p:txBody>
          <a:bodyPr>
            <a:normAutofit/>
          </a:bodyPr>
          <a:lstStyle/>
          <a:p>
            <a:pPr marL="0" indent="0" algn="just">
              <a:lnSpc>
                <a:spcPct val="150000"/>
              </a:lnSpc>
              <a:buNone/>
            </a:pPr>
            <a:endParaRPr lang="es-MX" sz="1800" dirty="0">
              <a:latin typeface="Arial" pitchFamily="34" charset="0"/>
              <a:cs typeface="Arial" pitchFamily="34" charset="0"/>
            </a:endParaRPr>
          </a:p>
          <a:p>
            <a:pPr algn="just">
              <a:lnSpc>
                <a:spcPct val="150000"/>
              </a:lnSpc>
              <a:buFont typeface="Arial" pitchFamily="34" charset="0"/>
              <a:buChar char="•"/>
            </a:pPr>
            <a:r>
              <a:rPr lang="es-MX" sz="1800" b="1" dirty="0" smtClean="0">
                <a:latin typeface="Arial" pitchFamily="34" charset="0"/>
                <a:cs typeface="Arial" pitchFamily="34" charset="0"/>
              </a:rPr>
              <a:t>Familia Sempron: </a:t>
            </a:r>
          </a:p>
          <a:p>
            <a:pPr marL="0" indent="0" algn="just">
              <a:lnSpc>
                <a:spcPct val="150000"/>
              </a:lnSpc>
              <a:buNone/>
            </a:pPr>
            <a:r>
              <a:rPr lang="es-MX" sz="1800" dirty="0" smtClean="0">
                <a:latin typeface="Arial" pitchFamily="34" charset="0"/>
                <a:cs typeface="Arial" pitchFamily="34" charset="0"/>
              </a:rPr>
              <a:t>los procesadores de la familia  son AMD lo que los procesadores  </a:t>
            </a:r>
            <a:r>
              <a:rPr lang="es-MX" sz="1800" dirty="0">
                <a:latin typeface="Arial" pitchFamily="34" charset="0"/>
                <a:cs typeface="Arial" pitchFamily="34" charset="0"/>
              </a:rPr>
              <a:t>C</a:t>
            </a:r>
            <a:r>
              <a:rPr lang="es-MX" sz="1800" dirty="0" smtClean="0">
                <a:latin typeface="Arial" pitchFamily="34" charset="0"/>
                <a:cs typeface="Arial" pitchFamily="34" charset="0"/>
              </a:rPr>
              <a:t>eleron son a Intel. Corresponden a la gama mas baja y están orientados a las computadoras  de escritorio y de oficina.</a:t>
            </a:r>
            <a:endParaRPr lang="es-MX" sz="1800" dirty="0">
              <a:latin typeface="Arial" pitchFamily="34" charset="0"/>
              <a:cs typeface="Arial" pitchFamily="34" charset="0"/>
            </a:endParaRPr>
          </a:p>
        </p:txBody>
      </p:sp>
      <p:sp>
        <p:nvSpPr>
          <p:cNvPr id="5" name="4 Rectángulo"/>
          <p:cNvSpPr/>
          <p:nvPr/>
        </p:nvSpPr>
        <p:spPr>
          <a:xfrm>
            <a:off x="3271376" y="3862556"/>
            <a:ext cx="2164720" cy="2014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prstClr val="white"/>
              </a:solidFill>
            </a:endParaRPr>
          </a:p>
        </p:txBody>
      </p:sp>
      <p:pic>
        <p:nvPicPr>
          <p:cNvPr id="6" name="5 Imagen"/>
          <p:cNvPicPr/>
          <p:nvPr/>
        </p:nvPicPr>
        <p:blipFill rotWithShape="1">
          <a:blip r:embed="rId2" cstate="print"/>
          <a:srcRect l="2287" t="30816" r="86412" b="42598"/>
          <a:stretch/>
        </p:blipFill>
        <p:spPr bwMode="auto">
          <a:xfrm>
            <a:off x="3491880" y="4005064"/>
            <a:ext cx="1666965" cy="1594983"/>
          </a:xfrm>
          <a:prstGeom prst="rect">
            <a:avLst/>
          </a:prstGeom>
          <a:ln>
            <a:noFill/>
          </a:ln>
          <a:extLst>
            <a:ext uri="{53640926-AAD7-44d8-BBD7-CCE9431645EC}">
              <a14:shadowObscured xmlns:a14="http://schemas.microsoft.com/office/drawing/2010/main"/>
            </a:ext>
          </a:extLst>
        </p:spPr>
      </p:pic>
      <p:sp>
        <p:nvSpPr>
          <p:cNvPr id="7" name="6 Rectángulo">
            <a:hlinkClick r:id="rId3" action="ppaction://hlinksldjump"/>
          </p:cNvPr>
          <p:cNvSpPr/>
          <p:nvPr/>
        </p:nvSpPr>
        <p:spPr>
          <a:xfrm>
            <a:off x="467544" y="6237312"/>
            <a:ext cx="158417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latin typeface="Arial" pitchFamily="34" charset="0"/>
                <a:cs typeface="Arial" pitchFamily="34" charset="0"/>
                <a:hlinkClick r:id="rId3" action="ppaction://hlinksldjump"/>
              </a:rPr>
              <a:t>Categorías</a:t>
            </a:r>
            <a:endParaRPr lang="es-MX" sz="1600" dirty="0">
              <a:solidFill>
                <a:schemeClr val="tx1"/>
              </a:solidFill>
              <a:latin typeface="Arial" pitchFamily="34" charset="0"/>
              <a:cs typeface="Arial" pitchFamily="34" charset="0"/>
            </a:endParaRPr>
          </a:p>
        </p:txBody>
      </p:sp>
      <p:sp>
        <p:nvSpPr>
          <p:cNvPr id="8" name="7 CuadroTexto"/>
          <p:cNvSpPr txBox="1"/>
          <p:nvPr/>
        </p:nvSpPr>
        <p:spPr>
          <a:xfrm>
            <a:off x="1907704"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154664864"/>
      </p:ext>
    </p:extLst>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1484313"/>
            <a:ext cx="8229600" cy="4389437"/>
          </a:xfrm>
        </p:spPr>
        <p:txBody>
          <a:bodyPr/>
          <a:lstStyle/>
          <a:p>
            <a:pPr algn="just">
              <a:lnSpc>
                <a:spcPct val="150000"/>
              </a:lnSpc>
            </a:pPr>
            <a:r>
              <a:rPr lang="es-MX" b="1" dirty="0" smtClean="0"/>
              <a:t>F</a:t>
            </a:r>
            <a:r>
              <a:rPr lang="es-MX" sz="1800" b="1" dirty="0" smtClean="0">
                <a:latin typeface="Arial" pitchFamily="34" charset="0"/>
                <a:cs typeface="Arial" pitchFamily="34" charset="0"/>
              </a:rPr>
              <a:t>amilia Athlon: </a:t>
            </a:r>
          </a:p>
          <a:p>
            <a:pPr marL="0" indent="0" algn="just">
              <a:lnSpc>
                <a:spcPct val="150000"/>
              </a:lnSpc>
              <a:buNone/>
            </a:pPr>
            <a:r>
              <a:rPr lang="es-MX" sz="1800" dirty="0" smtClean="0">
                <a:latin typeface="Arial" pitchFamily="34" charset="0"/>
                <a:cs typeface="Arial" pitchFamily="34" charset="0"/>
              </a:rPr>
              <a:t>La familia Athlon de AMD posee varios modelos que se orientan a diferentes usuarios de acuerdo con las características de cada uno.</a:t>
            </a:r>
            <a:endParaRPr lang="es-MX" sz="1800" dirty="0">
              <a:latin typeface="Arial" pitchFamily="34" charset="0"/>
              <a:cs typeface="Arial" pitchFamily="34" charset="0"/>
            </a:endParaRPr>
          </a:p>
        </p:txBody>
      </p:sp>
      <p:sp>
        <p:nvSpPr>
          <p:cNvPr id="5" name="4 Rectángulo"/>
          <p:cNvSpPr/>
          <p:nvPr/>
        </p:nvSpPr>
        <p:spPr>
          <a:xfrm>
            <a:off x="2447764" y="3501009"/>
            <a:ext cx="3528392" cy="2664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prstClr val="white"/>
              </a:solidFill>
            </a:endParaRPr>
          </a:p>
        </p:txBody>
      </p:sp>
      <p:pic>
        <p:nvPicPr>
          <p:cNvPr id="4" name="3 Imagen" descr="http://www.hispazone.com/imagenes/noticias/1678-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3717032"/>
            <a:ext cx="2808312" cy="2232248"/>
          </a:xfrm>
          <a:prstGeom prst="rect">
            <a:avLst/>
          </a:prstGeom>
          <a:noFill/>
          <a:ln>
            <a:noFill/>
          </a:ln>
        </p:spPr>
      </p:pic>
      <p:sp>
        <p:nvSpPr>
          <p:cNvPr id="7" name="6 Rectángulo">
            <a:hlinkClick r:id="rId3" action="ppaction://hlinksldjump"/>
          </p:cNvPr>
          <p:cNvSpPr/>
          <p:nvPr/>
        </p:nvSpPr>
        <p:spPr>
          <a:xfrm>
            <a:off x="467544" y="6258798"/>
            <a:ext cx="158417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latin typeface="Arial" pitchFamily="34" charset="0"/>
                <a:cs typeface="Arial" pitchFamily="34" charset="0"/>
                <a:hlinkClick r:id="rId3" action="ppaction://hlinksldjump"/>
              </a:rPr>
              <a:t>Categorías</a:t>
            </a:r>
            <a:endParaRPr lang="es-MX" sz="1600" dirty="0">
              <a:solidFill>
                <a:schemeClr val="tx1"/>
              </a:solidFill>
              <a:latin typeface="Arial" pitchFamily="34" charset="0"/>
              <a:cs typeface="Arial" pitchFamily="34" charset="0"/>
            </a:endParaRPr>
          </a:p>
        </p:txBody>
      </p:sp>
      <p:sp>
        <p:nvSpPr>
          <p:cNvPr id="8" name="7 CuadroTexto"/>
          <p:cNvSpPr txBox="1"/>
          <p:nvPr/>
        </p:nvSpPr>
        <p:spPr>
          <a:xfrm>
            <a:off x="1907704" y="625879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938629190"/>
      </p:ext>
    </p:extLst>
  </p:cSld>
  <p:clrMapOvr>
    <a:masterClrMapping/>
  </p:clrMapOvr>
  <p:transition xmlns:p14="http://schemas.microsoft.com/office/powerpoint/2010/main">
    <p:diamond/>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1268413"/>
            <a:ext cx="8229600" cy="4389437"/>
          </a:xfrm>
        </p:spPr>
        <p:txBody>
          <a:bodyPr>
            <a:normAutofit/>
          </a:bodyPr>
          <a:lstStyle/>
          <a:p>
            <a:pPr>
              <a:lnSpc>
                <a:spcPct val="150000"/>
              </a:lnSpc>
            </a:pPr>
            <a:r>
              <a:rPr lang="es-MX" sz="1800" b="1" dirty="0" smtClean="0">
                <a:latin typeface="Arial" pitchFamily="34" charset="0"/>
                <a:cs typeface="Arial" pitchFamily="34" charset="0"/>
              </a:rPr>
              <a:t>Familia phenom</a:t>
            </a:r>
            <a:r>
              <a:rPr lang="es-MX" sz="1800" dirty="0" smtClean="0">
                <a:latin typeface="Arial" pitchFamily="34" charset="0"/>
                <a:cs typeface="Arial" pitchFamily="34" charset="0"/>
              </a:rPr>
              <a:t>:</a:t>
            </a:r>
          </a:p>
          <a:p>
            <a:pPr marL="0" indent="0">
              <a:lnSpc>
                <a:spcPct val="150000"/>
              </a:lnSpc>
              <a:buNone/>
            </a:pPr>
            <a:r>
              <a:rPr lang="es-MX" sz="1800" dirty="0" smtClean="0">
                <a:latin typeface="Arial" pitchFamily="34" charset="0"/>
                <a:cs typeface="Arial" pitchFamily="34" charset="0"/>
              </a:rPr>
              <a:t> es la gama mas alta que ofrece a AMD para procesadores  de escritorio. Posee productos de 3 y 4 núcleos.</a:t>
            </a:r>
            <a:endParaRPr lang="es-MX" sz="1800" dirty="0">
              <a:latin typeface="Arial" pitchFamily="34" charset="0"/>
              <a:cs typeface="Arial" pitchFamily="34" charset="0"/>
            </a:endParaRPr>
          </a:p>
        </p:txBody>
      </p:sp>
      <p:sp>
        <p:nvSpPr>
          <p:cNvPr id="5" name="4 Rectángulo"/>
          <p:cNvSpPr/>
          <p:nvPr/>
        </p:nvSpPr>
        <p:spPr>
          <a:xfrm>
            <a:off x="2342311" y="2968677"/>
            <a:ext cx="4310253" cy="2971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prstClr val="white"/>
              </a:solidFill>
            </a:endParaRPr>
          </a:p>
        </p:txBody>
      </p:sp>
      <p:pic>
        <p:nvPicPr>
          <p:cNvPr id="4" name="3 Imagen" descr="http://tecnomagazine.net/images/amd-phenom.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3212976"/>
            <a:ext cx="3595287" cy="2376264"/>
          </a:xfrm>
          <a:prstGeom prst="rect">
            <a:avLst/>
          </a:prstGeom>
          <a:noFill/>
          <a:ln>
            <a:noFill/>
          </a:ln>
        </p:spPr>
      </p:pic>
      <p:sp>
        <p:nvSpPr>
          <p:cNvPr id="7" name="6 Rectángulo">
            <a:hlinkClick r:id="rId3" action="ppaction://hlinksldjump"/>
          </p:cNvPr>
          <p:cNvSpPr/>
          <p:nvPr/>
        </p:nvSpPr>
        <p:spPr>
          <a:xfrm>
            <a:off x="467544" y="6237312"/>
            <a:ext cx="158417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latin typeface="Arial" pitchFamily="34" charset="0"/>
                <a:cs typeface="Arial" pitchFamily="34" charset="0"/>
                <a:hlinkClick r:id="rId3" action="ppaction://hlinksldjump"/>
              </a:rPr>
              <a:t>Categorías</a:t>
            </a:r>
            <a:endParaRPr lang="es-MX" sz="1600" dirty="0">
              <a:solidFill>
                <a:schemeClr val="tx1"/>
              </a:solidFill>
              <a:latin typeface="Arial" pitchFamily="34" charset="0"/>
              <a:cs typeface="Arial" pitchFamily="34" charset="0"/>
            </a:endParaRPr>
          </a:p>
        </p:txBody>
      </p:sp>
      <p:sp>
        <p:nvSpPr>
          <p:cNvPr id="8" name="7 CuadroTexto"/>
          <p:cNvSpPr txBox="1"/>
          <p:nvPr/>
        </p:nvSpPr>
        <p:spPr>
          <a:xfrm>
            <a:off x="1907704"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747718851"/>
      </p:ext>
    </p:extLst>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908720"/>
            <a:ext cx="7289175" cy="5632311"/>
          </a:xfrm>
          <a:prstGeom prst="rect">
            <a:avLst/>
          </a:prstGeom>
          <a:noFill/>
        </p:spPr>
        <p:txBody>
          <a:bodyPr wrap="none" lIns="91440" tIns="45720" rIns="91440" bIns="45720">
            <a:spAutoFit/>
          </a:bodyPr>
          <a:lstStyle/>
          <a:p>
            <a:pPr algn="ctr">
              <a:lnSpc>
                <a:spcPct val="150000"/>
              </a:lnSpc>
            </a:pPr>
            <a:r>
              <a:rPr lang="es-ES" sz="8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rPr>
              <a:t>Tipos de micro- </a:t>
            </a:r>
          </a:p>
          <a:p>
            <a:pPr algn="ctr">
              <a:lnSpc>
                <a:spcPct val="150000"/>
              </a:lnSpc>
            </a:pPr>
            <a:r>
              <a:rPr lang="es-ES"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rPr>
              <a:t>Procesadores </a:t>
            </a:r>
          </a:p>
          <a:p>
            <a:pPr algn="ctr">
              <a:lnSpc>
                <a:spcPct val="150000"/>
              </a:lnSpc>
            </a:pPr>
            <a:r>
              <a:rPr lang="es-ES" sz="8000" b="1" u="sng"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rPr>
              <a:t>AMD</a:t>
            </a:r>
            <a:endParaRPr lang="es-ES" sz="8000" b="1" u="sng"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auhaus 93" pitchFamily="82" charset="0"/>
            </a:endParaRPr>
          </a:p>
        </p:txBody>
      </p:sp>
      <p:sp>
        <p:nvSpPr>
          <p:cNvPr id="5" name="4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50"/>
          <p:cNvSpPr txBox="1">
            <a:spLocks noChangeArrowheads="1"/>
          </p:cNvSpPr>
          <p:nvPr/>
        </p:nvSpPr>
        <p:spPr bwMode="auto">
          <a:xfrm>
            <a:off x="-612775" y="44450"/>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MX" sz="3200" b="1">
                <a:solidFill>
                  <a:srgbClr val="19194D"/>
                </a:solidFill>
              </a:rPr>
              <a:t>Medidas de seguridad</a:t>
            </a:r>
            <a:endParaRPr lang="es-ES" sz="3200" b="1">
              <a:solidFill>
                <a:srgbClr val="19194D"/>
              </a:solidFill>
            </a:endParaRPr>
          </a:p>
        </p:txBody>
      </p:sp>
      <p:sp>
        <p:nvSpPr>
          <p:cNvPr id="21506" name="3 CuadroTexto"/>
          <p:cNvSpPr txBox="1">
            <a:spLocks noChangeArrowheads="1"/>
          </p:cNvSpPr>
          <p:nvPr/>
        </p:nvSpPr>
        <p:spPr bwMode="auto">
          <a:xfrm>
            <a:off x="71438" y="977900"/>
            <a:ext cx="8893175" cy="655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lgn="just" eaLnBrk="1" hangingPunct="1">
              <a:lnSpc>
                <a:spcPct val="150000"/>
              </a:lnSpc>
            </a:pPr>
            <a:r>
              <a:rPr lang="es-MX" sz="1400" b="1">
                <a:solidFill>
                  <a:srgbClr val="161645"/>
                </a:solidFill>
                <a:latin typeface="Arial Black" charset="0"/>
              </a:rPr>
              <a:t>Estas medidas aunque le parezcan básicas son vitales para la seguridad de su</a:t>
            </a:r>
          </a:p>
          <a:p>
            <a:pPr lvl="1" algn="just" eaLnBrk="1" hangingPunct="1">
              <a:lnSpc>
                <a:spcPct val="150000"/>
              </a:lnSpc>
            </a:pPr>
            <a:r>
              <a:rPr lang="es-MX" sz="1400" b="1">
                <a:solidFill>
                  <a:srgbClr val="161645"/>
                </a:solidFill>
                <a:latin typeface="Arial Black" charset="0"/>
              </a:rPr>
              <a:t> equipo de cómputo y su seguridad personal:</a:t>
            </a:r>
          </a:p>
          <a:p>
            <a:pPr lvl="1" algn="just" eaLnBrk="1" hangingPunct="1">
              <a:lnSpc>
                <a:spcPct val="150000"/>
              </a:lnSpc>
              <a:buFont typeface="Wingdings" charset="0"/>
              <a:buChar char="Ø"/>
            </a:pPr>
            <a:r>
              <a:rPr lang="es-MX" sz="1400" b="1">
                <a:solidFill>
                  <a:srgbClr val="161645"/>
                </a:solidFill>
                <a:latin typeface="Arial Black" charset="0"/>
              </a:rPr>
              <a:t>Antes de abrir cualquier computadora es necesario revisarla para poder detectar posibles fallas, por lo cual hay que encender la computadora y probar todas y cada una de las aplicaciones, revisar las unidades de disco flexible y la unidad de CD-ROM, así como verificar que cada una de las teclas del teclado funcionen adecuadamente, y que tanto el ratón como los botones se desplacen sin ningún problema.</a:t>
            </a:r>
          </a:p>
          <a:p>
            <a:pPr lvl="1" algn="just" eaLnBrk="1" hangingPunct="1">
              <a:lnSpc>
                <a:spcPct val="150000"/>
              </a:lnSpc>
              <a:buFont typeface="Wingdings" charset="0"/>
              <a:buChar char="Ø"/>
            </a:pPr>
            <a:r>
              <a:rPr lang="es-MX" sz="1400" b="1">
                <a:solidFill>
                  <a:srgbClr val="161645"/>
                </a:solidFill>
                <a:latin typeface="Arial Black" charset="0"/>
              </a:rPr>
              <a:t>Si detectó algún problema tome nota e infórmele al dueño del equipo.</a:t>
            </a:r>
          </a:p>
          <a:p>
            <a:pPr lvl="1" algn="just" eaLnBrk="1" hangingPunct="1">
              <a:lnSpc>
                <a:spcPct val="150000"/>
              </a:lnSpc>
              <a:buFont typeface="Wingdings" charset="0"/>
              <a:buChar char="Ø"/>
            </a:pPr>
            <a:r>
              <a:rPr lang="es-MX" sz="1400" b="1">
                <a:solidFill>
                  <a:srgbClr val="161645"/>
                </a:solidFill>
                <a:latin typeface="Arial Black" charset="0"/>
              </a:rPr>
              <a:t>Antes de quitar los tornillos es recomendable que desconecte la computadora de la energía, quite todos los cables exteriores, tomando nota del lugar de donde los quitó.</a:t>
            </a:r>
          </a:p>
          <a:p>
            <a:pPr lvl="1" algn="just" eaLnBrk="1" hangingPunct="1">
              <a:lnSpc>
                <a:spcPct val="150000"/>
              </a:lnSpc>
              <a:buFont typeface="Wingdings" charset="0"/>
              <a:buChar char="Ø"/>
            </a:pPr>
            <a:r>
              <a:rPr lang="es-MX" sz="1400" b="1">
                <a:solidFill>
                  <a:srgbClr val="161645"/>
                </a:solidFill>
                <a:latin typeface="Arial Black" charset="0"/>
              </a:rPr>
              <a:t>Retire los tornillos e introdúzcalos en el bote para rollo fotográfico (así se evita perder los tornillos), asegúrese de utilizar el desarmador adecuado.</a:t>
            </a:r>
          </a:p>
          <a:p>
            <a:pPr lvl="1" algn="just" eaLnBrk="1" hangingPunct="1">
              <a:lnSpc>
                <a:spcPct val="150000"/>
              </a:lnSpc>
              <a:buFont typeface="Wingdings" charset="0"/>
              <a:buChar char="Ø"/>
            </a:pPr>
            <a:r>
              <a:rPr lang="es-MX" sz="1400" b="1">
                <a:solidFill>
                  <a:srgbClr val="161645"/>
                </a:solidFill>
                <a:latin typeface="Arial Black" charset="0"/>
              </a:rPr>
              <a:t>Quite la tapa de la computadora.</a:t>
            </a:r>
          </a:p>
          <a:p>
            <a:pPr lvl="1" algn="just" eaLnBrk="1" hangingPunct="1">
              <a:lnSpc>
                <a:spcPct val="150000"/>
              </a:lnSpc>
              <a:buFont typeface="Wingdings" charset="0"/>
              <a:buChar char="Ø"/>
            </a:pPr>
            <a:r>
              <a:rPr lang="es-MX" sz="1400" b="1">
                <a:solidFill>
                  <a:srgbClr val="161645"/>
                </a:solidFill>
                <a:latin typeface="Arial Black" charset="0"/>
              </a:rPr>
              <a:t>Si el CPU es mini-torre "acuéstelo" para poder trabajar con comodidad y seguridad.</a:t>
            </a:r>
          </a:p>
          <a:p>
            <a:pPr lvl="1" algn="just" eaLnBrk="1" hangingPunct="1">
              <a:lnSpc>
                <a:spcPct val="150000"/>
              </a:lnSpc>
            </a:pPr>
            <a:endParaRPr lang="es-MX" sz="1400" b="1">
              <a:solidFill>
                <a:srgbClr val="161645"/>
              </a:solidFill>
              <a:latin typeface="Arial Black" charset="0"/>
            </a:endParaRPr>
          </a:p>
          <a:p>
            <a:pPr lvl="1" algn="just" eaLnBrk="1" hangingPunct="1">
              <a:lnSpc>
                <a:spcPct val="150000"/>
              </a:lnSpc>
              <a:buFont typeface="Wingdings" charset="0"/>
              <a:buChar char="Ø"/>
            </a:pPr>
            <a:endParaRPr lang="es-MX" sz="1400" b="1">
              <a:solidFill>
                <a:srgbClr val="161645"/>
              </a:solidFill>
              <a:latin typeface="Arial Black" charset="0"/>
            </a:endParaRPr>
          </a:p>
          <a:p>
            <a:pPr algn="just" eaLnBrk="1" hangingPunct="1">
              <a:lnSpc>
                <a:spcPct val="150000"/>
              </a:lnSpc>
            </a:pPr>
            <a:endParaRPr lang="es-MX" sz="1400"/>
          </a:p>
        </p:txBody>
      </p:sp>
    </p:spTree>
    <p:extLst>
      <p:ext uri="{BB962C8B-B14F-4D97-AF65-F5344CB8AC3E}">
        <p14:creationId xmlns:p14="http://schemas.microsoft.com/office/powerpoint/2010/main" val="166817174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985142168"/>
              </p:ext>
            </p:extLst>
          </p:nvPr>
        </p:nvGraphicFramePr>
        <p:xfrm>
          <a:off x="323528" y="980728"/>
          <a:ext cx="8352928" cy="5040561"/>
        </p:xfrm>
        <a:graphic>
          <a:graphicData uri="http://schemas.openxmlformats.org/drawingml/2006/table">
            <a:tbl>
              <a:tblPr firstRow="1" bandRow="1">
                <a:tableStyleId>{5C22544A-7EE6-4342-B048-85BDC9FD1C3A}</a:tableStyleId>
              </a:tblPr>
              <a:tblGrid>
                <a:gridCol w="1252980"/>
                <a:gridCol w="3727442"/>
                <a:gridCol w="3372506"/>
              </a:tblGrid>
              <a:tr h="447519">
                <a:tc>
                  <a:txBody>
                    <a:bodyPr/>
                    <a:lstStyle/>
                    <a:p>
                      <a:pPr algn="ctr"/>
                      <a:r>
                        <a:rPr lang="es-MX" b="1" dirty="0" smtClean="0">
                          <a:latin typeface="Arial" pitchFamily="34" charset="0"/>
                          <a:cs typeface="Arial" pitchFamily="34" charset="0"/>
                        </a:rPr>
                        <a:t>Tipos </a:t>
                      </a:r>
                      <a:endParaRPr lang="es-MX" b="1" dirty="0">
                        <a:latin typeface="Arial" pitchFamily="34" charset="0"/>
                        <a:cs typeface="Arial" pitchFamily="34" charset="0"/>
                      </a:endParaRPr>
                    </a:p>
                  </a:txBody>
                  <a:tcPr/>
                </a:tc>
                <a:tc>
                  <a:txBody>
                    <a:bodyPr/>
                    <a:lstStyle/>
                    <a:p>
                      <a:pPr algn="ctr"/>
                      <a:r>
                        <a:rPr lang="es-MX" b="1" dirty="0" smtClean="0">
                          <a:latin typeface="Arial" pitchFamily="34" charset="0"/>
                          <a:cs typeface="Arial" pitchFamily="34" charset="0"/>
                        </a:rPr>
                        <a:t>Descripción</a:t>
                      </a:r>
                      <a:r>
                        <a:rPr lang="es-MX" b="1" baseline="0" dirty="0" smtClean="0">
                          <a:latin typeface="Arial" pitchFamily="34" charset="0"/>
                          <a:cs typeface="Arial" pitchFamily="34" charset="0"/>
                        </a:rPr>
                        <a:t> </a:t>
                      </a:r>
                      <a:endParaRPr lang="es-MX" b="1" dirty="0">
                        <a:latin typeface="Arial" pitchFamily="34" charset="0"/>
                        <a:cs typeface="Arial" pitchFamily="34" charset="0"/>
                      </a:endParaRPr>
                    </a:p>
                  </a:txBody>
                  <a:tcPr/>
                </a:tc>
                <a:tc>
                  <a:txBody>
                    <a:bodyPr/>
                    <a:lstStyle/>
                    <a:p>
                      <a:pPr algn="ctr"/>
                      <a:r>
                        <a:rPr lang="es-MX" b="1" dirty="0" smtClean="0">
                          <a:latin typeface="Arial" pitchFamily="34" charset="0"/>
                          <a:cs typeface="Arial" pitchFamily="34" charset="0"/>
                        </a:rPr>
                        <a:t>Imagen </a:t>
                      </a:r>
                      <a:endParaRPr lang="es-MX" b="1" dirty="0">
                        <a:latin typeface="Arial" pitchFamily="34" charset="0"/>
                        <a:cs typeface="Arial" pitchFamily="34" charset="0"/>
                      </a:endParaRPr>
                    </a:p>
                  </a:txBody>
                  <a:tcPr/>
                </a:tc>
              </a:tr>
              <a:tr h="142165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AM286</a:t>
                      </a:r>
                    </a:p>
                    <a:p>
                      <a:pPr algn="just"/>
                      <a:endParaRPr lang="es-MX"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Am286 es procesador que es una copia del Intel 80286, creado con permiso de Intel</a:t>
                      </a:r>
                    </a:p>
                    <a:p>
                      <a:pPr algn="just"/>
                      <a:endParaRPr lang="es-MX" dirty="0">
                        <a:latin typeface="Arial" pitchFamily="34" charset="0"/>
                        <a:cs typeface="Arial" pitchFamily="34" charset="0"/>
                      </a:endParaRPr>
                    </a:p>
                  </a:txBody>
                  <a:tcPr/>
                </a:tc>
                <a:tc>
                  <a:txBody>
                    <a:bodyPr/>
                    <a:lstStyle/>
                    <a:p>
                      <a:endParaRPr lang="es-MX" dirty="0"/>
                    </a:p>
                  </a:txBody>
                  <a:tcPr/>
                </a:tc>
              </a:tr>
              <a:tr h="174973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AM386</a:t>
                      </a:r>
                    </a:p>
                    <a:p>
                      <a:pPr algn="just"/>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microprocesador Am386 fue por AMD en 1991. Era un procesador con características semejantes al Intel 80386 </a:t>
                      </a:r>
                    </a:p>
                    <a:p>
                      <a:pPr algn="just"/>
                      <a:endParaRPr lang="es-MX" sz="1800" dirty="0">
                        <a:latin typeface="Arial" pitchFamily="34" charset="0"/>
                        <a:cs typeface="Arial" pitchFamily="34" charset="0"/>
                      </a:endParaRPr>
                    </a:p>
                  </a:txBody>
                  <a:tcPr/>
                </a:tc>
                <a:tc>
                  <a:txBody>
                    <a:bodyPr/>
                    <a:lstStyle/>
                    <a:p>
                      <a:endParaRPr lang="es-MX" dirty="0"/>
                    </a:p>
                  </a:txBody>
                  <a:tcPr/>
                </a:tc>
              </a:tr>
              <a:tr h="142165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AM486</a:t>
                      </a:r>
                    </a:p>
                    <a:p>
                      <a:pPr algn="just"/>
                      <a:endParaRPr lang="es-MX" sz="1800" dirty="0" smtClean="0">
                        <a:latin typeface="Arial" pitchFamily="34" charset="0"/>
                        <a:cs typeface="Arial" pitchFamily="34" charset="0"/>
                      </a:endParaRPr>
                    </a:p>
                    <a:p>
                      <a:pPr algn="just"/>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Am486 compatible con el Intel 80486, producido por AMD en los años 1990.</a:t>
                      </a:r>
                    </a:p>
                    <a:p>
                      <a:pPr algn="just"/>
                      <a:endParaRPr lang="es-MX" sz="1800" dirty="0">
                        <a:latin typeface="Arial" pitchFamily="34" charset="0"/>
                        <a:cs typeface="Arial" pitchFamily="34" charset="0"/>
                      </a:endParaRPr>
                    </a:p>
                  </a:txBody>
                  <a:tcPr/>
                </a:tc>
                <a:tc>
                  <a:txBody>
                    <a:bodyPr/>
                    <a:lstStyle/>
                    <a:p>
                      <a:endParaRPr lang="es-MX" dirty="0"/>
                    </a:p>
                  </a:txBody>
                  <a:tcPr/>
                </a:tc>
              </a:tr>
            </a:tbl>
          </a:graphicData>
        </a:graphic>
      </p:graphicFrame>
      <p:pic>
        <p:nvPicPr>
          <p:cNvPr id="5" name="4 Imagen" descr="http://dis.um.es/~lopezquesada/documentos/IES_1112/LMSGI/curso/cssjavascript/cap10/imagenes/AMD28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1628800"/>
            <a:ext cx="1440160" cy="720080"/>
          </a:xfrm>
          <a:prstGeom prst="rect">
            <a:avLst/>
          </a:prstGeom>
          <a:noFill/>
          <a:ln>
            <a:noFill/>
          </a:ln>
        </p:spPr>
      </p:pic>
      <p:pic>
        <p:nvPicPr>
          <p:cNvPr id="6" name="5 Imagen" descr="http://dis.um.es/~lopezquesada/documentos/IES_1112/LMSGI/curso/cssjavascript/cap10/imagenes/-Am38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3212976"/>
            <a:ext cx="1440160" cy="1008111"/>
          </a:xfrm>
          <a:prstGeom prst="rect">
            <a:avLst/>
          </a:prstGeom>
          <a:noFill/>
          <a:ln>
            <a:noFill/>
          </a:ln>
        </p:spPr>
      </p:pic>
      <p:pic>
        <p:nvPicPr>
          <p:cNvPr id="7" name="6 Imagen" descr="http://upload.wikimedia.org/wikipedia/commons/6/67/AMD_Am486DX_40MHz_2007_03_2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4869160"/>
            <a:ext cx="1584175" cy="1008112"/>
          </a:xfrm>
          <a:prstGeom prst="rect">
            <a:avLst/>
          </a:prstGeom>
          <a:ln>
            <a:noFill/>
          </a:ln>
          <a:effectLst>
            <a:softEdge rad="112500"/>
          </a:effectLst>
        </p:spPr>
      </p:pic>
      <p:sp>
        <p:nvSpPr>
          <p:cNvPr id="8" name="7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564413983"/>
      </p:ext>
    </p:extLst>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2770735480"/>
              </p:ext>
            </p:extLst>
          </p:nvPr>
        </p:nvGraphicFramePr>
        <p:xfrm>
          <a:off x="323528" y="764704"/>
          <a:ext cx="8229600" cy="5411387"/>
        </p:xfrm>
        <a:graphic>
          <a:graphicData uri="http://schemas.openxmlformats.org/drawingml/2006/table">
            <a:tbl>
              <a:tblPr firstRow="1" bandRow="1">
                <a:tableStyleId>{5C22544A-7EE6-4342-B048-85BDC9FD1C3A}</a:tableStyleId>
              </a:tblPr>
              <a:tblGrid>
                <a:gridCol w="1234480"/>
                <a:gridCol w="3672408"/>
                <a:gridCol w="3322712"/>
              </a:tblGrid>
              <a:tr h="425105">
                <a:tc>
                  <a:txBody>
                    <a:bodyPr/>
                    <a:lstStyle/>
                    <a:p>
                      <a:pPr algn="just"/>
                      <a:r>
                        <a:rPr lang="es-MX" sz="1800" b="1" dirty="0" smtClean="0">
                          <a:latin typeface="Arial" pitchFamily="34" charset="0"/>
                          <a:cs typeface="Arial" pitchFamily="34" charset="0"/>
                        </a:rPr>
                        <a:t>Tipos </a:t>
                      </a:r>
                      <a:endParaRPr lang="es-MX" sz="1800" b="1" dirty="0">
                        <a:latin typeface="Arial" pitchFamily="34" charset="0"/>
                        <a:cs typeface="Arial" pitchFamily="34" charset="0"/>
                      </a:endParaRPr>
                    </a:p>
                  </a:txBody>
                  <a:tcPr/>
                </a:tc>
                <a:tc>
                  <a:txBody>
                    <a:bodyPr/>
                    <a:lstStyle/>
                    <a:p>
                      <a:pPr algn="just"/>
                      <a:r>
                        <a:rPr lang="es-MX" sz="1800" b="1" dirty="0" smtClean="0">
                          <a:latin typeface="Arial" pitchFamily="34" charset="0"/>
                          <a:cs typeface="Arial" pitchFamily="34" charset="0"/>
                        </a:rPr>
                        <a:t>Descripción</a:t>
                      </a:r>
                      <a:r>
                        <a:rPr lang="es-MX" sz="1800" b="1" baseline="0" dirty="0" smtClean="0">
                          <a:latin typeface="Arial" pitchFamily="34" charset="0"/>
                          <a:cs typeface="Arial" pitchFamily="34" charset="0"/>
                        </a:rPr>
                        <a:t> </a:t>
                      </a:r>
                      <a:endParaRPr lang="es-MX" sz="1800" b="1" dirty="0">
                        <a:latin typeface="Arial" pitchFamily="34" charset="0"/>
                        <a:cs typeface="Arial" pitchFamily="34" charset="0"/>
                      </a:endParaRPr>
                    </a:p>
                  </a:txBody>
                  <a:tcPr/>
                </a:tc>
                <a:tc>
                  <a:txBody>
                    <a:bodyPr/>
                    <a:lstStyle/>
                    <a:p>
                      <a:pPr algn="ctr"/>
                      <a:r>
                        <a:rPr lang="es-MX" b="1" dirty="0" smtClean="0"/>
                        <a:t>Imagen </a:t>
                      </a:r>
                      <a:endParaRPr lang="es-MX" b="1" dirty="0"/>
                    </a:p>
                  </a:txBody>
                  <a:tcPr/>
                </a:tc>
              </a:tr>
              <a:tr h="166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AM586</a:t>
                      </a:r>
                    </a:p>
                    <a:p>
                      <a:pPr marL="0" marR="0" indent="0" algn="just" defTabSz="914400" rtl="0" eaLnBrk="1" fontAlgn="auto" latinLnBrk="0" hangingPunct="1">
                        <a:lnSpc>
                          <a:spcPct val="100000"/>
                        </a:lnSpc>
                        <a:spcBef>
                          <a:spcPts val="0"/>
                        </a:spcBef>
                        <a:spcAft>
                          <a:spcPts val="0"/>
                        </a:spcAft>
                        <a:buClrTx/>
                        <a:buSzTx/>
                        <a:buFontTx/>
                        <a:buNone/>
                        <a:tabLst/>
                        <a:defRPr/>
                      </a:pPr>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procesador AMD Am586 de 133 MHz era un Am486 mejorado. El microprocesador AMD 586 es un procesador compatible x86 presentado en 1995.</a:t>
                      </a:r>
                      <a:endParaRPr lang="es-MX" sz="1800" dirty="0">
                        <a:latin typeface="Arial" pitchFamily="34" charset="0"/>
                        <a:cs typeface="Arial" pitchFamily="34" charset="0"/>
                      </a:endParaRPr>
                    </a:p>
                  </a:txBody>
                  <a:tcPr/>
                </a:tc>
                <a:tc>
                  <a:txBody>
                    <a:bodyPr/>
                    <a:lstStyle/>
                    <a:p>
                      <a:endParaRPr lang="es-MX" dirty="0"/>
                    </a:p>
                  </a:txBody>
                  <a:tcPr/>
                </a:tc>
              </a:tr>
              <a:tr h="166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AMD K5</a:t>
                      </a:r>
                    </a:p>
                    <a:p>
                      <a:pPr marL="0" marR="0" indent="0" algn="just" defTabSz="914400" rtl="0" eaLnBrk="1" fontAlgn="auto" latinLnBrk="0" hangingPunct="1">
                        <a:lnSpc>
                          <a:spcPct val="100000"/>
                        </a:lnSpc>
                        <a:spcBef>
                          <a:spcPts val="0"/>
                        </a:spcBef>
                        <a:spcAft>
                          <a:spcPts val="0"/>
                        </a:spcAft>
                        <a:buClrTx/>
                        <a:buSzTx/>
                        <a:buFontTx/>
                        <a:buNone/>
                        <a:tabLst/>
                        <a:defRPr/>
                      </a:pPr>
                      <a:endParaRPr kumimoji="0" lang="es-MX" sz="1800" kern="1200" dirty="0" smtClean="0">
                        <a:solidFill>
                          <a:schemeClr val="dk1"/>
                        </a:solidFill>
                        <a:effectLst/>
                        <a:latin typeface="Arial" pitchFamily="34" charset="0"/>
                        <a:ea typeface="+mn-ea"/>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K5 es un microprocesador tipo x86, rival directo del Intel Pentium. Fue el primer procesador propio que desarrolló AMD.</a:t>
                      </a:r>
                      <a:endParaRPr lang="es-MX" sz="1800" dirty="0">
                        <a:latin typeface="Arial" pitchFamily="34" charset="0"/>
                        <a:cs typeface="Arial" pitchFamily="34" charset="0"/>
                      </a:endParaRPr>
                    </a:p>
                  </a:txBody>
                  <a:tcPr/>
                </a:tc>
                <a:tc>
                  <a:txBody>
                    <a:bodyPr/>
                    <a:lstStyle/>
                    <a:p>
                      <a:endParaRPr lang="es-MX" dirty="0"/>
                    </a:p>
                  </a:txBody>
                  <a:tcPr/>
                </a:tc>
              </a:tr>
              <a:tr h="16620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AMD K6</a:t>
                      </a:r>
                    </a:p>
                    <a:p>
                      <a:pPr algn="just"/>
                      <a:endParaRPr lang="es-MX" sz="1800" dirty="0" smtClean="0">
                        <a:latin typeface="Arial" pitchFamily="34" charset="0"/>
                        <a:cs typeface="Arial" pitchFamily="34" charset="0"/>
                      </a:endParaRPr>
                    </a:p>
                    <a:p>
                      <a:pPr algn="just"/>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En 1997 AMD lanzó el microprocesador AMD K6. Éste procesador estaba diseñado para funcionar en placas base Pentium.</a:t>
                      </a:r>
                      <a:endParaRPr lang="es-MX" sz="1800" dirty="0">
                        <a:latin typeface="Arial" pitchFamily="34" charset="0"/>
                        <a:cs typeface="Arial" pitchFamily="34" charset="0"/>
                      </a:endParaRPr>
                    </a:p>
                  </a:txBody>
                  <a:tcPr/>
                </a:tc>
                <a:tc>
                  <a:txBody>
                    <a:bodyPr/>
                    <a:lstStyle/>
                    <a:p>
                      <a:endParaRPr lang="es-MX" dirty="0"/>
                    </a:p>
                  </a:txBody>
                  <a:tcPr/>
                </a:tc>
              </a:tr>
            </a:tbl>
          </a:graphicData>
        </a:graphic>
      </p:graphicFrame>
      <p:pic>
        <p:nvPicPr>
          <p:cNvPr id="8" name="7 Imagen" descr="http://dis.um.es/~lopezquesada/documentos/IES_1112/LMSGI/curso/cssjavascript/cap10/imagenes/Am5x8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1628800"/>
            <a:ext cx="1344426" cy="936104"/>
          </a:xfrm>
          <a:prstGeom prst="rect">
            <a:avLst/>
          </a:prstGeom>
          <a:noFill/>
          <a:ln>
            <a:noFill/>
          </a:ln>
        </p:spPr>
      </p:pic>
      <p:pic>
        <p:nvPicPr>
          <p:cNvPr id="9" name="8 Imagen" descr="http://dis.um.es/~lopezquesada/documentos/IES_1112/LMSGI/curso/cssjavascript/cap10/imagenes/AMD_K5_.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356992"/>
            <a:ext cx="1779952" cy="841623"/>
          </a:xfrm>
          <a:prstGeom prst="rect">
            <a:avLst/>
          </a:prstGeom>
          <a:noFill/>
          <a:ln>
            <a:noFill/>
          </a:ln>
        </p:spPr>
      </p:pic>
      <p:pic>
        <p:nvPicPr>
          <p:cNvPr id="10" name="9 Imagen" descr="http://dis.um.es/~lopezquesada/documentos/IES_1112/LMSGI/curso/cssjavascript/cap10/imagenes/AMD_K6.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4869160"/>
            <a:ext cx="1295884" cy="936104"/>
          </a:xfrm>
          <a:prstGeom prst="rect">
            <a:avLst/>
          </a:prstGeom>
          <a:noFill/>
          <a:ln>
            <a:noFill/>
          </a:ln>
        </p:spPr>
      </p:pic>
      <p:sp>
        <p:nvSpPr>
          <p:cNvPr id="6" name="5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585807820"/>
      </p:ext>
    </p:extLst>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2236735816"/>
              </p:ext>
            </p:extLst>
          </p:nvPr>
        </p:nvGraphicFramePr>
        <p:xfrm>
          <a:off x="539552" y="980728"/>
          <a:ext cx="8352928" cy="5256583"/>
        </p:xfrm>
        <a:graphic>
          <a:graphicData uri="http://schemas.openxmlformats.org/drawingml/2006/table">
            <a:tbl>
              <a:tblPr firstRow="1" bandRow="1">
                <a:tableStyleId>{5C22544A-7EE6-4342-B048-85BDC9FD1C3A}</a:tableStyleId>
              </a:tblPr>
              <a:tblGrid>
                <a:gridCol w="1461742"/>
                <a:gridCol w="3873617"/>
                <a:gridCol w="3017569"/>
              </a:tblGrid>
              <a:tr h="412943">
                <a:tc>
                  <a:txBody>
                    <a:bodyPr/>
                    <a:lstStyle/>
                    <a:p>
                      <a:pPr algn="just"/>
                      <a:r>
                        <a:rPr lang="es-MX" sz="1800" b="1" dirty="0" smtClean="0">
                          <a:latin typeface="Arial" pitchFamily="34" charset="0"/>
                          <a:cs typeface="Arial" pitchFamily="34" charset="0"/>
                        </a:rPr>
                        <a:t>Tipos </a:t>
                      </a:r>
                      <a:endParaRPr lang="es-MX" sz="1800" b="1" dirty="0">
                        <a:latin typeface="Arial" pitchFamily="34" charset="0"/>
                        <a:cs typeface="Arial" pitchFamily="34" charset="0"/>
                      </a:endParaRPr>
                    </a:p>
                  </a:txBody>
                  <a:tcPr/>
                </a:tc>
                <a:tc>
                  <a:txBody>
                    <a:bodyPr/>
                    <a:lstStyle/>
                    <a:p>
                      <a:pPr algn="just"/>
                      <a:r>
                        <a:rPr lang="es-MX" sz="1800" b="1" dirty="0" smtClean="0">
                          <a:latin typeface="Arial" pitchFamily="34" charset="0"/>
                          <a:cs typeface="Arial" pitchFamily="34" charset="0"/>
                        </a:rPr>
                        <a:t>Descripción</a:t>
                      </a:r>
                      <a:r>
                        <a:rPr lang="es-MX" sz="1800" b="1" baseline="0" dirty="0" smtClean="0">
                          <a:latin typeface="Arial" pitchFamily="34" charset="0"/>
                          <a:cs typeface="Arial" pitchFamily="34" charset="0"/>
                        </a:rPr>
                        <a:t> </a:t>
                      </a:r>
                      <a:endParaRPr lang="es-MX" sz="1800" b="1" dirty="0">
                        <a:latin typeface="Arial" pitchFamily="34" charset="0"/>
                        <a:cs typeface="Arial" pitchFamily="34" charset="0"/>
                      </a:endParaRPr>
                    </a:p>
                  </a:txBody>
                  <a:tcPr/>
                </a:tc>
                <a:tc>
                  <a:txBody>
                    <a:bodyPr/>
                    <a:lstStyle/>
                    <a:p>
                      <a:pPr algn="ctr"/>
                      <a:r>
                        <a:rPr lang="es-MX" b="1" dirty="0" smtClean="0"/>
                        <a:t>Imagen </a:t>
                      </a:r>
                      <a:endParaRPr lang="es-MX" b="1" dirty="0"/>
                    </a:p>
                  </a:txBody>
                  <a:tcPr/>
                </a:tc>
              </a:tr>
              <a:tr h="131181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ATHLON</a:t>
                      </a:r>
                    </a:p>
                    <a:p>
                      <a:pPr marL="0" marR="0" indent="0" algn="just" defTabSz="914400" rtl="0" eaLnBrk="1" fontAlgn="auto" latinLnBrk="0" hangingPunct="1">
                        <a:lnSpc>
                          <a:spcPct val="100000"/>
                        </a:lnSpc>
                        <a:spcBef>
                          <a:spcPts val="0"/>
                        </a:spcBef>
                        <a:spcAft>
                          <a:spcPts val="0"/>
                        </a:spcAft>
                        <a:buClrTx/>
                        <a:buSzTx/>
                        <a:buFontTx/>
                        <a:buNone/>
                        <a:tabLst/>
                        <a:defRPr/>
                      </a:pPr>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Athlon es el nombre que recibe una gama de microprocesadores compatibles con la arquitectura x86, diseñados por AMD.</a:t>
                      </a:r>
                      <a:endParaRPr lang="es-MX" sz="1800" dirty="0">
                        <a:latin typeface="Arial" pitchFamily="34" charset="0"/>
                        <a:cs typeface="Arial" pitchFamily="34" charset="0"/>
                      </a:endParaRPr>
                    </a:p>
                  </a:txBody>
                  <a:tcPr/>
                </a:tc>
                <a:tc>
                  <a:txBody>
                    <a:bodyPr/>
                    <a:lstStyle/>
                    <a:p>
                      <a:endParaRPr lang="es-MX" dirty="0"/>
                    </a:p>
                  </a:txBody>
                  <a:tcPr/>
                </a:tc>
              </a:tr>
              <a:tr h="2220002">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DURON</a:t>
                      </a:r>
                    </a:p>
                    <a:p>
                      <a:pPr marL="0" marR="0" indent="0" algn="just" defTabSz="914400" rtl="0" eaLnBrk="1" fontAlgn="auto" latinLnBrk="0" hangingPunct="1">
                        <a:lnSpc>
                          <a:spcPct val="100000"/>
                        </a:lnSpc>
                        <a:spcBef>
                          <a:spcPts val="0"/>
                        </a:spcBef>
                        <a:spcAft>
                          <a:spcPts val="0"/>
                        </a:spcAft>
                        <a:buClrTx/>
                        <a:buSzTx/>
                        <a:buFontTx/>
                        <a:buNone/>
                        <a:tabLst/>
                        <a:defRPr/>
                      </a:pPr>
                      <a:endParaRPr kumimoji="0" lang="es-MX" sz="1800" kern="1200" dirty="0" smtClean="0">
                        <a:solidFill>
                          <a:schemeClr val="dk1"/>
                        </a:solidFill>
                        <a:effectLst/>
                        <a:latin typeface="Arial" pitchFamily="34" charset="0"/>
                        <a:ea typeface="+mn-ea"/>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AMD </a:t>
                      </a:r>
                      <a:r>
                        <a:rPr kumimoji="0" lang="es-MX" sz="1800" kern="1200" dirty="0" err="1" smtClean="0">
                          <a:solidFill>
                            <a:schemeClr val="dk1"/>
                          </a:solidFill>
                          <a:effectLst/>
                          <a:latin typeface="Arial" pitchFamily="34" charset="0"/>
                          <a:ea typeface="+mn-ea"/>
                          <a:cs typeface="Arial" pitchFamily="34" charset="0"/>
                        </a:rPr>
                        <a:t>Duron</a:t>
                      </a:r>
                      <a:r>
                        <a:rPr kumimoji="0" lang="es-MX" sz="1800" kern="1200" dirty="0" smtClean="0">
                          <a:solidFill>
                            <a:schemeClr val="dk1"/>
                          </a:solidFill>
                          <a:effectLst/>
                          <a:latin typeface="Arial" pitchFamily="34" charset="0"/>
                          <a:ea typeface="+mn-ea"/>
                          <a:cs typeface="Arial" pitchFamily="34" charset="0"/>
                        </a:rPr>
                        <a:t> es una gama de microprocesadores de bajo coste compatibles con los Athlon, por lo tanto con arquitectura x86. Fueron diseñados para competir con la línea de procesadores Celeron de Intel</a:t>
                      </a:r>
                      <a:endParaRPr lang="es-MX" sz="1800" dirty="0">
                        <a:latin typeface="Arial" pitchFamily="34" charset="0"/>
                        <a:cs typeface="Arial" pitchFamily="34" charset="0"/>
                      </a:endParaRPr>
                    </a:p>
                  </a:txBody>
                  <a:tcPr/>
                </a:tc>
                <a:tc>
                  <a:txBody>
                    <a:bodyPr/>
                    <a:lstStyle/>
                    <a:p>
                      <a:endParaRPr lang="es-MX" dirty="0"/>
                    </a:p>
                  </a:txBody>
                  <a:tcPr/>
                </a:tc>
              </a:tr>
              <a:tr h="131181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MX" sz="1800" dirty="0" smtClean="0">
                        <a:latin typeface="Arial" pitchFamily="34" charset="0"/>
                        <a:cs typeface="Arial" pitchFamily="34"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SEMPRON</a:t>
                      </a:r>
                    </a:p>
                    <a:p>
                      <a:pPr algn="just"/>
                      <a:endParaRPr lang="es-MX" sz="1800"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Sempron reemplaza al procesador </a:t>
                      </a:r>
                      <a:r>
                        <a:rPr kumimoji="0" lang="es-MX" sz="1800" kern="1200" dirty="0" err="1" smtClean="0">
                          <a:solidFill>
                            <a:schemeClr val="dk1"/>
                          </a:solidFill>
                          <a:effectLst/>
                          <a:latin typeface="Arial" pitchFamily="34" charset="0"/>
                          <a:ea typeface="+mn-ea"/>
                          <a:cs typeface="Arial" pitchFamily="34" charset="0"/>
                        </a:rPr>
                        <a:t>Duron</a:t>
                      </a:r>
                      <a:r>
                        <a:rPr kumimoji="0" lang="es-MX" sz="1800" kern="1200" dirty="0" smtClean="0">
                          <a:solidFill>
                            <a:schemeClr val="dk1"/>
                          </a:solidFill>
                          <a:effectLst/>
                          <a:latin typeface="Arial" pitchFamily="34" charset="0"/>
                          <a:ea typeface="+mn-ea"/>
                          <a:cs typeface="Arial" pitchFamily="34" charset="0"/>
                        </a:rPr>
                        <a:t> siendo su principal competidor el procesador Celeron de Intel. </a:t>
                      </a:r>
                      <a:endParaRPr lang="es-MX" sz="1800" dirty="0">
                        <a:latin typeface="Arial" pitchFamily="34" charset="0"/>
                        <a:cs typeface="Arial" pitchFamily="34" charset="0"/>
                      </a:endParaRPr>
                    </a:p>
                  </a:txBody>
                  <a:tcPr/>
                </a:tc>
                <a:tc>
                  <a:txBody>
                    <a:bodyPr/>
                    <a:lstStyle/>
                    <a:p>
                      <a:endParaRPr lang="es-MX" dirty="0"/>
                    </a:p>
                  </a:txBody>
                  <a:tcPr/>
                </a:tc>
              </a:tr>
            </a:tbl>
          </a:graphicData>
        </a:graphic>
      </p:graphicFrame>
      <p:pic>
        <p:nvPicPr>
          <p:cNvPr id="7" name="6 Imagen" descr="http://dis.um.es/~lopezquesada/documentos/IES_1112/LMSGI/curso/cssjavascript/cap10/imagenes/AMD_Athlon_.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1628800"/>
            <a:ext cx="2088232" cy="864096"/>
          </a:xfrm>
          <a:prstGeom prst="rect">
            <a:avLst/>
          </a:prstGeom>
          <a:noFill/>
          <a:ln>
            <a:noFill/>
          </a:ln>
        </p:spPr>
      </p:pic>
      <p:pic>
        <p:nvPicPr>
          <p:cNvPr id="11" name="10 Imagen" descr="http://dis.um.es/~lopezquesada/documentos/IES_1112/LMSGI/curso/cssjavascript/cap10/imagenes/AMD_Duro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3212976"/>
            <a:ext cx="1656184" cy="1296144"/>
          </a:xfrm>
          <a:prstGeom prst="rect">
            <a:avLst/>
          </a:prstGeom>
          <a:noFill/>
          <a:ln>
            <a:noFill/>
          </a:ln>
        </p:spPr>
      </p:pic>
      <p:pic>
        <p:nvPicPr>
          <p:cNvPr id="12" name="11 Imagen" descr="http://dis.um.es/~lopezquesada/documentos/IES_1112/LMSGI/curso/cssjavascript/cap10/imagenes/amd-Sempro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5301208"/>
            <a:ext cx="1234046" cy="792088"/>
          </a:xfrm>
          <a:prstGeom prst="rect">
            <a:avLst/>
          </a:prstGeom>
          <a:noFill/>
          <a:ln>
            <a:noFill/>
          </a:ln>
        </p:spPr>
      </p:pic>
      <p:sp>
        <p:nvSpPr>
          <p:cNvPr id="6" name="5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932749001"/>
      </p:ext>
    </p:extLst>
  </p:cSld>
  <p:clrMapOvr>
    <a:masterClrMapping/>
  </p:clrMapOvr>
  <p:transition xmlns:p14="http://schemas.microsoft.com/office/powerpoint/2010/main">
    <p:pull dir="ru"/>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3296042474"/>
              </p:ext>
            </p:extLst>
          </p:nvPr>
        </p:nvGraphicFramePr>
        <p:xfrm>
          <a:off x="251520" y="836613"/>
          <a:ext cx="8280920" cy="5328591"/>
        </p:xfrm>
        <a:graphic>
          <a:graphicData uri="http://schemas.openxmlformats.org/drawingml/2006/table">
            <a:tbl>
              <a:tblPr firstRow="1" bandRow="1">
                <a:tableStyleId>{5C22544A-7EE6-4342-B048-85BDC9FD1C3A}</a:tableStyleId>
              </a:tblPr>
              <a:tblGrid>
                <a:gridCol w="1883884"/>
                <a:gridCol w="3622852"/>
                <a:gridCol w="2774184"/>
              </a:tblGrid>
              <a:tr h="444180">
                <a:tc>
                  <a:txBody>
                    <a:bodyPr/>
                    <a:lstStyle/>
                    <a:p>
                      <a:pPr algn="ctr"/>
                      <a:r>
                        <a:rPr lang="es-MX" b="1" dirty="0" smtClean="0"/>
                        <a:t>Tipos </a:t>
                      </a:r>
                      <a:endParaRPr lang="es-MX" b="1" dirty="0"/>
                    </a:p>
                  </a:txBody>
                  <a:tcPr/>
                </a:tc>
                <a:tc>
                  <a:txBody>
                    <a:bodyPr/>
                    <a:lstStyle/>
                    <a:p>
                      <a:pPr algn="ctr"/>
                      <a:r>
                        <a:rPr lang="es-MX" b="1" dirty="0" smtClean="0"/>
                        <a:t>Descripción</a:t>
                      </a:r>
                      <a:r>
                        <a:rPr lang="es-MX" b="1" baseline="0" dirty="0" smtClean="0"/>
                        <a:t> </a:t>
                      </a:r>
                      <a:endParaRPr lang="es-MX" b="1" dirty="0"/>
                    </a:p>
                  </a:txBody>
                  <a:tcPr/>
                </a:tc>
                <a:tc>
                  <a:txBody>
                    <a:bodyPr/>
                    <a:lstStyle/>
                    <a:p>
                      <a:pPr algn="ctr"/>
                      <a:r>
                        <a:rPr lang="es-MX" b="1" dirty="0" smtClean="0"/>
                        <a:t>Imagen </a:t>
                      </a:r>
                      <a:endParaRPr lang="es-MX" b="1" dirty="0"/>
                    </a:p>
                  </a:txBody>
                  <a:tcPr/>
                </a:tc>
              </a:tr>
              <a:tr h="2062307">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ATHLON 64</a:t>
                      </a:r>
                    </a:p>
                    <a:p>
                      <a:pPr marL="0" marR="0" indent="0" algn="just" defTabSz="914400" rtl="0" eaLnBrk="1" fontAlgn="auto" latinLnBrk="0" hangingPunct="1">
                        <a:lnSpc>
                          <a:spcPct val="100000"/>
                        </a:lnSpc>
                        <a:spcBef>
                          <a:spcPts val="0"/>
                        </a:spcBef>
                        <a:spcAft>
                          <a:spcPts val="0"/>
                        </a:spcAft>
                        <a:buClrTx/>
                        <a:buSzTx/>
                        <a:buFontTx/>
                        <a:buNone/>
                        <a:tabLst/>
                        <a:defRPr/>
                      </a:pPr>
                      <a:endParaRPr lang="es-MX"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Athlon 64 es un microprocesador x86 de octava generación que implementa el conjunto de instrucciones AMD64, que fueron introducidas con el procesador </a:t>
                      </a:r>
                      <a:r>
                        <a:rPr kumimoji="0" lang="es-MX" sz="1800" kern="1200" dirty="0" err="1" smtClean="0">
                          <a:solidFill>
                            <a:schemeClr val="dk1"/>
                          </a:solidFill>
                          <a:effectLst/>
                          <a:latin typeface="Arial" pitchFamily="34" charset="0"/>
                          <a:ea typeface="+mn-ea"/>
                          <a:cs typeface="Arial" pitchFamily="34" charset="0"/>
                        </a:rPr>
                        <a:t>Opteron</a:t>
                      </a:r>
                      <a:endParaRPr lang="es-MX" dirty="0">
                        <a:latin typeface="Arial" pitchFamily="34" charset="0"/>
                        <a:cs typeface="Arial" pitchFamily="34" charset="0"/>
                      </a:endParaRPr>
                    </a:p>
                  </a:txBody>
                  <a:tcPr/>
                </a:tc>
                <a:tc>
                  <a:txBody>
                    <a:bodyPr/>
                    <a:lstStyle/>
                    <a:p>
                      <a:endParaRPr lang="es-MX" dirty="0"/>
                    </a:p>
                  </a:txBody>
                  <a:tcPr/>
                </a:tc>
              </a:tr>
              <a:tr h="173668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OPTERON</a:t>
                      </a:r>
                    </a:p>
                    <a:p>
                      <a:pPr marL="0" marR="0" indent="0" algn="just" defTabSz="914400" rtl="0" eaLnBrk="1" fontAlgn="auto" latinLnBrk="0" hangingPunct="1">
                        <a:lnSpc>
                          <a:spcPct val="100000"/>
                        </a:lnSpc>
                        <a:spcBef>
                          <a:spcPts val="0"/>
                        </a:spcBef>
                        <a:spcAft>
                          <a:spcPts val="0"/>
                        </a:spcAft>
                        <a:buClrTx/>
                        <a:buSzTx/>
                        <a:buFontTx/>
                        <a:buNone/>
                        <a:tabLst/>
                        <a:defRPr/>
                      </a:pPr>
                      <a:endParaRPr kumimoji="0" lang="es-MX" sz="1800" kern="1200" dirty="0" smtClean="0">
                        <a:solidFill>
                          <a:schemeClr val="dk1"/>
                        </a:solidFill>
                        <a:effectLst/>
                        <a:latin typeface="Arial" pitchFamily="34" charset="0"/>
                        <a:ea typeface="+mn-ea"/>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a:t>
                      </a:r>
                      <a:r>
                        <a:rPr kumimoji="0" lang="es-MX" sz="1800" kern="1200" dirty="0" err="1" smtClean="0">
                          <a:solidFill>
                            <a:schemeClr val="dk1"/>
                          </a:solidFill>
                          <a:effectLst/>
                          <a:latin typeface="Arial" pitchFamily="34" charset="0"/>
                          <a:ea typeface="+mn-ea"/>
                          <a:cs typeface="Arial" pitchFamily="34" charset="0"/>
                        </a:rPr>
                        <a:t>Opteron</a:t>
                      </a:r>
                      <a:r>
                        <a:rPr kumimoji="0" lang="es-MX" sz="1800" kern="1200" dirty="0" smtClean="0">
                          <a:solidFill>
                            <a:schemeClr val="dk1"/>
                          </a:solidFill>
                          <a:effectLst/>
                          <a:latin typeface="Arial" pitchFamily="34" charset="0"/>
                          <a:ea typeface="+mn-ea"/>
                          <a:cs typeface="Arial" pitchFamily="34" charset="0"/>
                        </a:rPr>
                        <a:t> fue el primer microprocesador con arquitectura x86 que usó conjunto de instrucciones AMD64, también conocido como x86-64.</a:t>
                      </a:r>
                      <a:endParaRPr lang="es-MX" dirty="0">
                        <a:latin typeface="Arial" pitchFamily="34" charset="0"/>
                        <a:cs typeface="Arial" pitchFamily="34" charset="0"/>
                      </a:endParaRPr>
                    </a:p>
                  </a:txBody>
                  <a:tcPr/>
                </a:tc>
                <a:tc>
                  <a:txBody>
                    <a:bodyPr/>
                    <a:lstStyle/>
                    <a:p>
                      <a:endParaRPr lang="es-MX" dirty="0"/>
                    </a:p>
                  </a:txBody>
                  <a:tcPr/>
                </a:tc>
              </a:tr>
              <a:tr h="108542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ATHLON 64 X2</a:t>
                      </a: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Athlon 64 X2 es un microprocesador de 64 bits de dos núcleos producido por AMD</a:t>
                      </a:r>
                      <a:endParaRPr lang="es-MX" dirty="0">
                        <a:latin typeface="Arial" pitchFamily="34" charset="0"/>
                        <a:cs typeface="Arial" pitchFamily="34" charset="0"/>
                      </a:endParaRPr>
                    </a:p>
                  </a:txBody>
                  <a:tcPr/>
                </a:tc>
                <a:tc>
                  <a:txBody>
                    <a:bodyPr/>
                    <a:lstStyle/>
                    <a:p>
                      <a:endParaRPr lang="es-MX" dirty="0"/>
                    </a:p>
                  </a:txBody>
                  <a:tcPr/>
                </a:tc>
              </a:tr>
            </a:tbl>
          </a:graphicData>
        </a:graphic>
      </p:graphicFrame>
      <p:pic>
        <p:nvPicPr>
          <p:cNvPr id="8" name="7 Imagen" descr="http://dis.um.es/~lopezquesada/documentos/IES_1112/LMSGI/curso/cssjavascript/cap10/imagenes/amd-Athlon-6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1700808"/>
            <a:ext cx="1656184" cy="1080120"/>
          </a:xfrm>
          <a:prstGeom prst="rect">
            <a:avLst/>
          </a:prstGeom>
          <a:noFill/>
          <a:ln>
            <a:noFill/>
          </a:ln>
        </p:spPr>
      </p:pic>
      <p:pic>
        <p:nvPicPr>
          <p:cNvPr id="9" name="8 Imagen" descr="http://dis.um.es/~lopezquesada/documentos/IES_1112/LMSGI/curso/cssjavascript/cap10/imagenes/AMD_Optero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3501008"/>
            <a:ext cx="1584176" cy="1008112"/>
          </a:xfrm>
          <a:prstGeom prst="rect">
            <a:avLst/>
          </a:prstGeom>
          <a:noFill/>
          <a:ln>
            <a:noFill/>
          </a:ln>
        </p:spPr>
      </p:pic>
      <p:pic>
        <p:nvPicPr>
          <p:cNvPr id="10" name="9 Imagen" descr="http://dis.um.es/~lopezquesada/documentos/IES_1112/LMSGI/curso/cssjavascript/cap10/imagenes/amd-Athlon_64_.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5373216"/>
            <a:ext cx="1171947" cy="648072"/>
          </a:xfrm>
          <a:prstGeom prst="rect">
            <a:avLst/>
          </a:prstGeom>
          <a:noFill/>
          <a:ln>
            <a:noFill/>
          </a:ln>
        </p:spPr>
      </p:pic>
      <p:sp>
        <p:nvSpPr>
          <p:cNvPr id="6" name="5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825498765"/>
      </p:ext>
    </p:extLst>
  </p:cSld>
  <p:clrMapOvr>
    <a:masterClrMapping/>
  </p:clrMapOvr>
  <p:transition xmlns:p14="http://schemas.microsoft.com/office/powerpoint/2010/main">
    <p:zoom dir="in"/>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1067409986"/>
              </p:ext>
            </p:extLst>
          </p:nvPr>
        </p:nvGraphicFramePr>
        <p:xfrm>
          <a:off x="827584" y="908050"/>
          <a:ext cx="8013576" cy="4961929"/>
        </p:xfrm>
        <a:graphic>
          <a:graphicData uri="http://schemas.openxmlformats.org/drawingml/2006/table">
            <a:tbl>
              <a:tblPr firstRow="1" bandRow="1">
                <a:tableStyleId>{5C22544A-7EE6-4342-B048-85BDC9FD1C3A}</a:tableStyleId>
              </a:tblPr>
              <a:tblGrid>
                <a:gridCol w="1823062"/>
                <a:gridCol w="3505891"/>
                <a:gridCol w="2684623"/>
              </a:tblGrid>
              <a:tr h="398387">
                <a:tc>
                  <a:txBody>
                    <a:bodyPr/>
                    <a:lstStyle/>
                    <a:p>
                      <a:pPr algn="just"/>
                      <a:r>
                        <a:rPr lang="es-MX" b="1" dirty="0" smtClean="0">
                          <a:latin typeface="Arial" pitchFamily="34" charset="0"/>
                          <a:cs typeface="Arial" pitchFamily="34" charset="0"/>
                        </a:rPr>
                        <a:t>Tipos </a:t>
                      </a:r>
                      <a:endParaRPr lang="es-MX" b="1" dirty="0">
                        <a:latin typeface="Arial" pitchFamily="34" charset="0"/>
                        <a:cs typeface="Arial" pitchFamily="34" charset="0"/>
                      </a:endParaRPr>
                    </a:p>
                  </a:txBody>
                  <a:tcPr/>
                </a:tc>
                <a:tc>
                  <a:txBody>
                    <a:bodyPr/>
                    <a:lstStyle/>
                    <a:p>
                      <a:pPr algn="just"/>
                      <a:r>
                        <a:rPr lang="es-MX" b="1" dirty="0" smtClean="0">
                          <a:latin typeface="Arial" pitchFamily="34" charset="0"/>
                          <a:cs typeface="Arial" pitchFamily="34" charset="0"/>
                        </a:rPr>
                        <a:t>Descripción</a:t>
                      </a:r>
                      <a:r>
                        <a:rPr lang="es-MX" b="1" baseline="0" dirty="0" smtClean="0">
                          <a:latin typeface="Arial" pitchFamily="34" charset="0"/>
                          <a:cs typeface="Arial" pitchFamily="34" charset="0"/>
                        </a:rPr>
                        <a:t> </a:t>
                      </a:r>
                      <a:endParaRPr lang="es-MX" b="1" dirty="0">
                        <a:latin typeface="Arial" pitchFamily="34" charset="0"/>
                        <a:cs typeface="Arial" pitchFamily="34" charset="0"/>
                      </a:endParaRPr>
                    </a:p>
                  </a:txBody>
                  <a:tcPr/>
                </a:tc>
                <a:tc>
                  <a:txBody>
                    <a:bodyPr/>
                    <a:lstStyle/>
                    <a:p>
                      <a:pPr algn="just"/>
                      <a:r>
                        <a:rPr lang="es-MX" b="1" dirty="0" smtClean="0">
                          <a:latin typeface="Arial" pitchFamily="34" charset="0"/>
                          <a:cs typeface="Arial" pitchFamily="34" charset="0"/>
                        </a:rPr>
                        <a:t>Imagen </a:t>
                      </a:r>
                      <a:endParaRPr lang="es-MX" b="1" dirty="0">
                        <a:latin typeface="Arial" pitchFamily="34" charset="0"/>
                        <a:cs typeface="Arial" pitchFamily="34" charset="0"/>
                      </a:endParaRPr>
                    </a:p>
                  </a:txBody>
                  <a:tcPr/>
                </a:tc>
              </a:tr>
              <a:tr h="1921492">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AMD K10</a:t>
                      </a:r>
                    </a:p>
                    <a:p>
                      <a:pPr marL="0" marR="0" indent="0" algn="just" defTabSz="914400" rtl="0" eaLnBrk="1" fontAlgn="auto" latinLnBrk="0" hangingPunct="1">
                        <a:lnSpc>
                          <a:spcPct val="100000"/>
                        </a:lnSpc>
                        <a:spcBef>
                          <a:spcPts val="0"/>
                        </a:spcBef>
                        <a:spcAft>
                          <a:spcPts val="0"/>
                        </a:spcAft>
                        <a:buClrTx/>
                        <a:buSzTx/>
                        <a:buFontTx/>
                        <a:buNone/>
                        <a:tabLst/>
                        <a:defRPr/>
                      </a:pPr>
                      <a:endParaRPr lang="es-MX" dirty="0">
                        <a:latin typeface="Arial" pitchFamily="34" charset="0"/>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El AMD K10 (Barcelona) es una arquitectura para microprocesadores con tecnología de cuatro núcleos. </a:t>
                      </a:r>
                    </a:p>
                    <a:p>
                      <a:pPr algn="just"/>
                      <a:endParaRPr lang="es-MX" dirty="0">
                        <a:latin typeface="Arial" pitchFamily="34" charset="0"/>
                        <a:cs typeface="Arial" pitchFamily="34" charset="0"/>
                      </a:endParaRPr>
                    </a:p>
                  </a:txBody>
                  <a:tcPr/>
                </a:tc>
                <a:tc>
                  <a:txBody>
                    <a:bodyPr/>
                    <a:lstStyle/>
                    <a:p>
                      <a:pPr algn="just"/>
                      <a:endParaRPr lang="es-MX" dirty="0">
                        <a:latin typeface="Arial" pitchFamily="34" charset="0"/>
                        <a:cs typeface="Arial" pitchFamily="34" charset="0"/>
                      </a:endParaRPr>
                    </a:p>
                  </a:txBody>
                  <a:tcPr/>
                </a:tc>
              </a:tr>
              <a:tr h="264205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Arial" pitchFamily="34" charset="0"/>
                          <a:ea typeface="+mn-ea"/>
                          <a:cs typeface="Arial" pitchFamily="34" charset="0"/>
                        </a:rPr>
                        <a:t>PHENOM</a:t>
                      </a:r>
                    </a:p>
                    <a:p>
                      <a:pPr marL="0" marR="0" indent="0" algn="just" defTabSz="914400" rtl="0" eaLnBrk="1" fontAlgn="auto" latinLnBrk="0" hangingPunct="1">
                        <a:lnSpc>
                          <a:spcPct val="100000"/>
                        </a:lnSpc>
                        <a:spcBef>
                          <a:spcPts val="0"/>
                        </a:spcBef>
                        <a:spcAft>
                          <a:spcPts val="0"/>
                        </a:spcAft>
                        <a:buClrTx/>
                        <a:buSzTx/>
                        <a:buFontTx/>
                        <a:buNone/>
                        <a:tabLst/>
                        <a:defRPr/>
                      </a:pPr>
                      <a:endParaRPr kumimoji="0" lang="es-MX" sz="1800" kern="1200" dirty="0" smtClean="0">
                        <a:solidFill>
                          <a:schemeClr val="dk1"/>
                        </a:solidFill>
                        <a:effectLst/>
                        <a:latin typeface="Arial" pitchFamily="34" charset="0"/>
                        <a:ea typeface="+mn-ea"/>
                        <a:cs typeface="Arial" pitchFamily="34" charset="0"/>
                      </a:endParaRPr>
                    </a:p>
                  </a:txBody>
                  <a:tcPr/>
                </a:tc>
                <a:tc>
                  <a:txBody>
                    <a:bodyPr/>
                    <a:lstStyle/>
                    <a:p>
                      <a:pPr algn="just"/>
                      <a:r>
                        <a:rPr kumimoji="0" lang="es-MX" sz="1800" kern="1200" dirty="0" smtClean="0">
                          <a:solidFill>
                            <a:schemeClr val="dk1"/>
                          </a:solidFill>
                          <a:effectLst/>
                          <a:latin typeface="Arial" pitchFamily="34" charset="0"/>
                          <a:ea typeface="+mn-ea"/>
                          <a:cs typeface="Arial" pitchFamily="34" charset="0"/>
                        </a:rPr>
                        <a:t> Phenom es el nombre dado por </a:t>
                      </a:r>
                      <a:r>
                        <a:rPr kumimoji="0" lang="es-MX" sz="1800" kern="1200" dirty="0" err="1" smtClean="0">
                          <a:solidFill>
                            <a:schemeClr val="dk1"/>
                          </a:solidFill>
                          <a:effectLst/>
                          <a:latin typeface="Arial" pitchFamily="34" charset="0"/>
                          <a:ea typeface="+mn-ea"/>
                          <a:cs typeface="Arial" pitchFamily="34" charset="0"/>
                        </a:rPr>
                        <a:t>Advanced</a:t>
                      </a:r>
                      <a:r>
                        <a:rPr kumimoji="0" lang="es-MX" sz="1800" kern="1200" dirty="0" smtClean="0">
                          <a:solidFill>
                            <a:schemeClr val="dk1"/>
                          </a:solidFill>
                          <a:effectLst/>
                          <a:latin typeface="Arial" pitchFamily="34" charset="0"/>
                          <a:ea typeface="+mn-ea"/>
                          <a:cs typeface="Arial" pitchFamily="34" charset="0"/>
                        </a:rPr>
                        <a:t> Micro </a:t>
                      </a:r>
                      <a:r>
                        <a:rPr kumimoji="0" lang="es-MX" sz="1800" kern="1200" dirty="0" err="1" smtClean="0">
                          <a:solidFill>
                            <a:schemeClr val="dk1"/>
                          </a:solidFill>
                          <a:effectLst/>
                          <a:latin typeface="Arial" pitchFamily="34" charset="0"/>
                          <a:ea typeface="+mn-ea"/>
                          <a:cs typeface="Arial" pitchFamily="34" charset="0"/>
                        </a:rPr>
                        <a:t>Devices</a:t>
                      </a:r>
                      <a:r>
                        <a:rPr kumimoji="0" lang="es-MX" sz="1800" kern="1200" dirty="0" smtClean="0">
                          <a:solidFill>
                            <a:schemeClr val="dk1"/>
                          </a:solidFill>
                          <a:effectLst/>
                          <a:latin typeface="Arial" pitchFamily="34" charset="0"/>
                          <a:ea typeface="+mn-ea"/>
                          <a:cs typeface="Arial" pitchFamily="34" charset="0"/>
                        </a:rPr>
                        <a:t> (AMD) a la primera generación de procesadores de tres y cuatro núcleos basados en la micro arquitectura K10.salio en abril del 2007.</a:t>
                      </a:r>
                      <a:endParaRPr lang="es-MX" dirty="0">
                        <a:latin typeface="Arial" pitchFamily="34" charset="0"/>
                        <a:cs typeface="Arial" pitchFamily="34" charset="0"/>
                      </a:endParaRPr>
                    </a:p>
                  </a:txBody>
                  <a:tcPr/>
                </a:tc>
                <a:tc>
                  <a:txBody>
                    <a:bodyPr/>
                    <a:lstStyle/>
                    <a:p>
                      <a:pPr algn="just"/>
                      <a:endParaRPr lang="es-MX" dirty="0">
                        <a:latin typeface="Arial" pitchFamily="34" charset="0"/>
                        <a:cs typeface="Arial" pitchFamily="34" charset="0"/>
                      </a:endParaRPr>
                    </a:p>
                  </a:txBody>
                  <a:tcPr/>
                </a:tc>
              </a:tr>
            </a:tbl>
          </a:graphicData>
        </a:graphic>
      </p:graphicFrame>
      <p:pic>
        <p:nvPicPr>
          <p:cNvPr id="7" name="6 Imagen" descr="http://dis.um.es/~lopezquesada/documentos/IES_1112/LMSGI/curso/cssjavascript/cap10/imagenes/amd-k1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1988840"/>
            <a:ext cx="1296144" cy="936104"/>
          </a:xfrm>
          <a:prstGeom prst="rect">
            <a:avLst/>
          </a:prstGeom>
          <a:noFill/>
          <a:ln>
            <a:noFill/>
          </a:ln>
        </p:spPr>
      </p:pic>
      <p:pic>
        <p:nvPicPr>
          <p:cNvPr id="11" name="10 Imagen" descr="http://dis.um.es/~lopezquesada/documentos/IES_1112/LMSGI/curso/cssjavascript/cap10/imagenes/amd-phenom.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077072"/>
            <a:ext cx="1584176" cy="1080120"/>
          </a:xfrm>
          <a:prstGeom prst="rect">
            <a:avLst/>
          </a:prstGeom>
          <a:noFill/>
          <a:ln>
            <a:noFill/>
          </a:ln>
        </p:spPr>
      </p:pic>
      <p:sp>
        <p:nvSpPr>
          <p:cNvPr id="5" name="4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4272190431"/>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765175"/>
            <a:ext cx="8229600" cy="793750"/>
          </a:xfrm>
        </p:spPr>
        <p:txBody>
          <a:bodyPr>
            <a:normAutofit fontScale="90000"/>
          </a:bodyPr>
          <a:lstStyle/>
          <a:p>
            <a:pPr algn="ctr"/>
            <a:r>
              <a:rPr lang="es-MX" b="1" dirty="0" smtClean="0">
                <a:solidFill>
                  <a:srgbClr val="7030A0"/>
                </a:solidFill>
              </a:rPr>
              <a:t>LA REFRIGERACIÓN </a:t>
            </a:r>
            <a:endParaRPr lang="es-MX" b="1" dirty="0">
              <a:solidFill>
                <a:srgbClr val="7030A0"/>
              </a:solidFill>
            </a:endParaRPr>
          </a:p>
        </p:txBody>
      </p:sp>
      <p:sp>
        <p:nvSpPr>
          <p:cNvPr id="3" name="2 Marcador de contenido"/>
          <p:cNvSpPr>
            <a:spLocks noGrp="1"/>
          </p:cNvSpPr>
          <p:nvPr>
            <p:ph idx="4294967295"/>
          </p:nvPr>
        </p:nvSpPr>
        <p:spPr>
          <a:xfrm>
            <a:off x="5830888" y="4149725"/>
            <a:ext cx="3313112" cy="1511300"/>
          </a:xfrm>
        </p:spPr>
        <p:txBody>
          <a:bodyPr>
            <a:noAutofit/>
          </a:bodyPr>
          <a:lstStyle/>
          <a:p>
            <a:pPr marL="0" indent="0" algn="just">
              <a:lnSpc>
                <a:spcPct val="150000"/>
              </a:lnSpc>
              <a:buNone/>
            </a:pPr>
            <a:r>
              <a:rPr lang="es-MX" sz="1800" dirty="0" smtClean="0">
                <a:latin typeface="Arial" pitchFamily="34" charset="0"/>
                <a:cs typeface="Arial" pitchFamily="34" charset="0"/>
              </a:rPr>
              <a:t> </a:t>
            </a:r>
            <a:r>
              <a:rPr lang="es-MX" sz="1600" dirty="0" smtClean="0">
                <a:latin typeface="Arial" pitchFamily="34" charset="0"/>
                <a:cs typeface="Arial" pitchFamily="34" charset="0"/>
              </a:rPr>
              <a:t>Si este valor es superado el sistema podría dejar de funcionar  y es probable que el procesador se dañe.</a:t>
            </a:r>
            <a:endParaRPr lang="es-MX" sz="1600" dirty="0">
              <a:latin typeface="Arial" pitchFamily="34" charset="0"/>
              <a:cs typeface="Arial" pitchFamily="34" charset="0"/>
            </a:endParaRPr>
          </a:p>
        </p:txBody>
      </p:sp>
      <p:cxnSp>
        <p:nvCxnSpPr>
          <p:cNvPr id="5" name="4 Conector recto de flecha"/>
          <p:cNvCxnSpPr/>
          <p:nvPr/>
        </p:nvCxnSpPr>
        <p:spPr>
          <a:xfrm flipH="1">
            <a:off x="1979712" y="1484784"/>
            <a:ext cx="21602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251520" y="1988840"/>
            <a:ext cx="3528392" cy="1154675"/>
          </a:xfrm>
          <a:prstGeom prst="rect">
            <a:avLst/>
          </a:prstGeom>
          <a:noFill/>
        </p:spPr>
        <p:txBody>
          <a:bodyPr wrap="square" rtlCol="0">
            <a:spAutoFit/>
          </a:bodyPr>
          <a:lstStyle/>
          <a:p>
            <a:pPr algn="just">
              <a:lnSpc>
                <a:spcPct val="150000"/>
              </a:lnSpc>
            </a:pPr>
            <a:r>
              <a:rPr lang="es-MX" sz="1600" dirty="0" smtClean="0">
                <a:latin typeface="Arial" pitchFamily="34" charset="0"/>
                <a:cs typeface="Arial" pitchFamily="34" charset="0"/>
              </a:rPr>
              <a:t>El procesador es alimentado por cierto voltaje que arroja la fuente de alimentación y esto</a:t>
            </a:r>
          </a:p>
        </p:txBody>
      </p:sp>
      <p:cxnSp>
        <p:nvCxnSpPr>
          <p:cNvPr id="7" name="6 Conector recto de flecha"/>
          <p:cNvCxnSpPr/>
          <p:nvPr/>
        </p:nvCxnSpPr>
        <p:spPr>
          <a:xfrm>
            <a:off x="4932040" y="1484784"/>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3923928" y="2060848"/>
            <a:ext cx="2808312" cy="1569660"/>
          </a:xfrm>
          <a:prstGeom prst="rect">
            <a:avLst/>
          </a:prstGeom>
          <a:noFill/>
        </p:spPr>
        <p:txBody>
          <a:bodyPr wrap="square" rtlCol="0">
            <a:spAutoFit/>
          </a:bodyPr>
          <a:lstStyle/>
          <a:p>
            <a:pPr algn="just">
              <a:lnSpc>
                <a:spcPct val="150000"/>
              </a:lnSpc>
            </a:pPr>
            <a:r>
              <a:rPr lang="es-MX" sz="1600" dirty="0" smtClean="0">
                <a:latin typeface="Arial" pitchFamily="34" charset="0"/>
                <a:cs typeface="Arial" pitchFamily="34" charset="0"/>
              </a:rPr>
              <a:t>El procesador debe trabajar en un rango calorífico que oscila entre los 35 y 60 grados centígrados. </a:t>
            </a:r>
            <a:endParaRPr lang="es-MX" sz="1600" dirty="0"/>
          </a:p>
        </p:txBody>
      </p:sp>
      <p:cxnSp>
        <p:nvCxnSpPr>
          <p:cNvPr id="11" name="10 Conector recto de flecha"/>
          <p:cNvCxnSpPr/>
          <p:nvPr/>
        </p:nvCxnSpPr>
        <p:spPr>
          <a:xfrm flipH="1">
            <a:off x="4788024" y="3573016"/>
            <a:ext cx="838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flipH="1">
            <a:off x="1547664" y="3212976"/>
            <a:ext cx="8384" cy="4236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395536" y="3789040"/>
            <a:ext cx="2664296" cy="861774"/>
          </a:xfrm>
          <a:prstGeom prst="rect">
            <a:avLst/>
          </a:prstGeom>
          <a:noFill/>
        </p:spPr>
        <p:txBody>
          <a:bodyPr wrap="square" rtlCol="0">
            <a:spAutoFit/>
          </a:bodyPr>
          <a:lstStyle/>
          <a:p>
            <a:pPr algn="just"/>
            <a:r>
              <a:rPr lang="es-MX" sz="1600" dirty="0" smtClean="0">
                <a:latin typeface="Arial" pitchFamily="34" charset="0"/>
                <a:cs typeface="Arial" pitchFamily="34" charset="0"/>
              </a:rPr>
              <a:t>genera inevitablemente temperatura. </a:t>
            </a:r>
          </a:p>
          <a:p>
            <a:endParaRPr lang="es-MX" dirty="0"/>
          </a:p>
        </p:txBody>
      </p:sp>
      <p:cxnSp>
        <p:nvCxnSpPr>
          <p:cNvPr id="21" name="20 Conector recto de flecha"/>
          <p:cNvCxnSpPr/>
          <p:nvPr/>
        </p:nvCxnSpPr>
        <p:spPr>
          <a:xfrm>
            <a:off x="6732240" y="1412776"/>
            <a:ext cx="43204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6948264" y="2132856"/>
            <a:ext cx="2016224" cy="3785652"/>
          </a:xfrm>
          <a:prstGeom prst="rect">
            <a:avLst/>
          </a:prstGeom>
          <a:noFill/>
        </p:spPr>
        <p:txBody>
          <a:bodyPr wrap="square" rtlCol="0">
            <a:spAutoFit/>
          </a:bodyPr>
          <a:lstStyle/>
          <a:p>
            <a:pPr algn="just"/>
            <a:r>
              <a:rPr lang="es-MX" sz="1600" dirty="0" smtClean="0">
                <a:latin typeface="Arial" pitchFamily="34" charset="0"/>
                <a:cs typeface="Arial" pitchFamily="34" charset="0"/>
              </a:rPr>
              <a:t>cuenta con un equipo de refrigeración : *</a:t>
            </a:r>
            <a:r>
              <a:rPr lang="es-MX" sz="1600" b="1" dirty="0" smtClean="0">
                <a:latin typeface="Arial" pitchFamily="34" charset="0"/>
                <a:cs typeface="Arial" pitchFamily="34" charset="0"/>
              </a:rPr>
              <a:t>disipador  *ventilador </a:t>
            </a:r>
          </a:p>
          <a:p>
            <a:pPr algn="just"/>
            <a:endParaRPr lang="es-MX" sz="1600" dirty="0" smtClean="0">
              <a:latin typeface="Arial" pitchFamily="34" charset="0"/>
              <a:cs typeface="Arial" pitchFamily="34" charset="0"/>
            </a:endParaRPr>
          </a:p>
          <a:p>
            <a:pPr algn="just"/>
            <a:endParaRPr lang="es-MX" sz="1600" dirty="0" smtClean="0">
              <a:latin typeface="Arial" pitchFamily="34" charset="0"/>
              <a:cs typeface="Arial" pitchFamily="34" charset="0"/>
            </a:endParaRPr>
          </a:p>
          <a:p>
            <a:pPr algn="just"/>
            <a:r>
              <a:rPr lang="es-MX" sz="1600" dirty="0" smtClean="0">
                <a:latin typeface="Arial" pitchFamily="34" charset="0"/>
                <a:cs typeface="Arial" pitchFamily="34" charset="0"/>
              </a:rPr>
              <a:t>estos dos dispositivos se montan sobre el procesador  y se ejecutan a unas pestañas de sujeción del zócalo del procesador .</a:t>
            </a:r>
            <a:endParaRPr lang="es-MX" sz="1600" dirty="0"/>
          </a:p>
        </p:txBody>
      </p:sp>
      <p:cxnSp>
        <p:nvCxnSpPr>
          <p:cNvPr id="26" name="25 Conector recto de flecha"/>
          <p:cNvCxnSpPr/>
          <p:nvPr/>
        </p:nvCxnSpPr>
        <p:spPr>
          <a:xfrm>
            <a:off x="7884368" y="3501008"/>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99460509"/>
      </p:ext>
    </p:extLst>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914400" y="476250"/>
            <a:ext cx="8229600" cy="1143000"/>
          </a:xfrm>
        </p:spPr>
        <p:txBody>
          <a:bodyPr/>
          <a:lstStyle/>
          <a:p>
            <a:pPr algn="ctr"/>
            <a:r>
              <a:rPr lang="es-MX" b="1" dirty="0" smtClean="0">
                <a:solidFill>
                  <a:schemeClr val="accent1"/>
                </a:solidFill>
              </a:rPr>
              <a:t>Procesador y disipador </a:t>
            </a:r>
            <a:endParaRPr lang="es-MX" dirty="0"/>
          </a:p>
        </p:txBody>
      </p:sp>
      <p:sp>
        <p:nvSpPr>
          <p:cNvPr id="3" name="2 Marcador de contenido"/>
          <p:cNvSpPr>
            <a:spLocks noGrp="1"/>
          </p:cNvSpPr>
          <p:nvPr>
            <p:ph idx="4294967295"/>
          </p:nvPr>
        </p:nvSpPr>
        <p:spPr>
          <a:xfrm>
            <a:off x="914400" y="1844675"/>
            <a:ext cx="8229600" cy="4389438"/>
          </a:xfrm>
        </p:spPr>
        <p:txBody>
          <a:bodyPr/>
          <a:lstStyle/>
          <a:p>
            <a:pPr marL="0" indent="0" algn="just">
              <a:lnSpc>
                <a:spcPct val="150000"/>
              </a:lnSpc>
              <a:buNone/>
            </a:pPr>
            <a:r>
              <a:rPr lang="es-MX" sz="1800" dirty="0" smtClean="0">
                <a:latin typeface="Arial" pitchFamily="34" charset="0"/>
                <a:cs typeface="Arial" pitchFamily="34" charset="0"/>
              </a:rPr>
              <a:t>Entre estos hay un elemento conductor de calor que permite que la temperatura del procesador busque su punto de fuga hacia el disipador. El disipador a su vez es refrigerado por el aire que genera el </a:t>
            </a:r>
            <a:r>
              <a:rPr lang="es-MX" sz="1800" dirty="0" err="1" smtClean="0">
                <a:latin typeface="Arial" pitchFamily="34" charset="0"/>
                <a:cs typeface="Arial" pitchFamily="34" charset="0"/>
              </a:rPr>
              <a:t>cooler</a:t>
            </a:r>
            <a:r>
              <a:rPr lang="es-MX" sz="1800" dirty="0" smtClean="0">
                <a:latin typeface="Arial" pitchFamily="34" charset="0"/>
                <a:cs typeface="Arial" pitchFamily="34" charset="0"/>
              </a:rPr>
              <a:t>. De esta manera el procesador mantiene su temperatura dentro de los parámetros convencionales del funcionamiento</a:t>
            </a:r>
            <a:r>
              <a:rPr lang="es-MX" dirty="0" smtClean="0"/>
              <a:t>.</a:t>
            </a:r>
            <a:endParaRPr lang="es-MX" dirty="0"/>
          </a:p>
        </p:txBody>
      </p:sp>
      <p:sp>
        <p:nvSpPr>
          <p:cNvPr id="5" name="4 Rectángulo"/>
          <p:cNvSpPr/>
          <p:nvPr/>
        </p:nvSpPr>
        <p:spPr>
          <a:xfrm>
            <a:off x="2679576" y="4316079"/>
            <a:ext cx="2880320" cy="21558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pic>
        <p:nvPicPr>
          <p:cNvPr id="4" name="3 Imagen" descr="http://www.islabit.com/wp-content/imagenes/raul/07-cooler-master-disipadores/06-cooler-master-hyper-612s/09-cooler-master-hyper-612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2567" y="4437112"/>
            <a:ext cx="2157505" cy="1859280"/>
          </a:xfrm>
          <a:prstGeom prst="rect">
            <a:avLst/>
          </a:prstGeom>
          <a:noFill/>
          <a:ln>
            <a:noFill/>
          </a:ln>
        </p:spPr>
      </p:pic>
      <p:sp>
        <p:nvSpPr>
          <p:cNvPr id="6" name="5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375584711"/>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59632" y="1268760"/>
            <a:ext cx="6473869" cy="2585323"/>
          </a:xfrm>
          <a:prstGeom prst="rect">
            <a:avLst/>
          </a:prstGeom>
          <a:noFill/>
        </p:spPr>
        <p:txBody>
          <a:bodyPr wrap="square" lIns="91440" tIns="45720" rIns="91440" bIns="45720">
            <a:spAutoFit/>
          </a:bodyPr>
          <a:lstStyle/>
          <a:p>
            <a:pPr algn="ctr"/>
            <a:r>
              <a:rPr lang="es-E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Clasificación de las </a:t>
            </a:r>
          </a:p>
          <a:p>
            <a:pPr algn="ctr"/>
            <a:r>
              <a:rPr lang="es-E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Memorias </a:t>
            </a:r>
          </a:p>
          <a:p>
            <a:pPr algn="ctr"/>
            <a:r>
              <a:rPr lang="es-E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R</a:t>
            </a:r>
            <a:r>
              <a:rPr lang="es-E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AM</a:t>
            </a:r>
            <a:endParaRPr lang="es-E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3" name="2 Imagen" descr="C:\Users\JAIR\Desktop\1.jpg"/>
          <p:cNvPicPr/>
          <p:nvPr/>
        </p:nvPicPr>
        <p:blipFill>
          <a:blip r:embed="rId2" cstate="print"/>
          <a:srcRect l="45883" t="37844" r="10356" b="31078"/>
          <a:stretch>
            <a:fillRect/>
          </a:stretch>
        </p:blipFill>
        <p:spPr bwMode="auto">
          <a:xfrm>
            <a:off x="2915816" y="4725144"/>
            <a:ext cx="3888432" cy="1584176"/>
          </a:xfrm>
          <a:prstGeom prst="rect">
            <a:avLst/>
          </a:prstGeom>
          <a:noFill/>
          <a:ln w="9525">
            <a:noFill/>
            <a:miter lim="800000"/>
            <a:headEnd/>
            <a:tailEnd/>
          </a:ln>
        </p:spPr>
      </p:pic>
      <p:sp>
        <p:nvSpPr>
          <p:cNvPr id="5" name="4 CuadroTexto"/>
          <p:cNvSpPr txBox="1"/>
          <p:nvPr/>
        </p:nvSpPr>
        <p:spPr>
          <a:xfrm>
            <a:off x="395536" y="6258798"/>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518171474"/>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539552" y="1268413"/>
            <a:ext cx="7854950" cy="5113337"/>
          </a:xfrm>
        </p:spPr>
        <p:txBody>
          <a:bodyPr>
            <a:normAutofit/>
          </a:bodyPr>
          <a:lstStyle/>
          <a:p>
            <a:pPr marL="457200" indent="-457200" algn="just">
              <a:lnSpc>
                <a:spcPct val="150000"/>
              </a:lnSpc>
              <a:buFont typeface="Wingdings" pitchFamily="2" charset="2"/>
              <a:buChar char="v"/>
            </a:pPr>
            <a:r>
              <a:rPr lang="es-MX" sz="1800" dirty="0" smtClean="0"/>
              <a:t>Las siglas RAM corresponden a </a:t>
            </a:r>
            <a:r>
              <a:rPr lang="es-MX" sz="1800" dirty="0" err="1" smtClean="0"/>
              <a:t>Random</a:t>
            </a:r>
            <a:r>
              <a:rPr lang="es-MX" sz="1800" dirty="0" smtClean="0"/>
              <a:t> Access </a:t>
            </a:r>
            <a:r>
              <a:rPr lang="es-MX" sz="1800" dirty="0" err="1" smtClean="0"/>
              <a:t>Memory</a:t>
            </a:r>
            <a:r>
              <a:rPr lang="es-MX" sz="1800" dirty="0" smtClean="0"/>
              <a:t> o en español Memoria de acceso aleatorio </a:t>
            </a:r>
          </a:p>
          <a:p>
            <a:pPr marL="457200" indent="-457200" algn="just">
              <a:lnSpc>
                <a:spcPct val="150000"/>
              </a:lnSpc>
              <a:buFont typeface="Wingdings" pitchFamily="2" charset="2"/>
              <a:buChar char="v"/>
            </a:pPr>
            <a:r>
              <a:rPr lang="es-MX" sz="1800" dirty="0" smtClean="0"/>
              <a:t>La tecnología de la RAM necesita de alimentación erétrica para funcionar  </a:t>
            </a:r>
          </a:p>
          <a:p>
            <a:pPr marL="457200" indent="-457200" algn="just">
              <a:lnSpc>
                <a:spcPct val="150000"/>
              </a:lnSpc>
              <a:buFont typeface="Wingdings" pitchFamily="2" charset="2"/>
              <a:buChar char="v"/>
            </a:pPr>
            <a:r>
              <a:rPr lang="es-MX" sz="1800" dirty="0" smtClean="0"/>
              <a:t>Se comunica con el resto de los componentes por medio de un bus</a:t>
            </a:r>
          </a:p>
          <a:p>
            <a:pPr marL="457200" indent="-457200" algn="just">
              <a:lnSpc>
                <a:spcPct val="150000"/>
              </a:lnSpc>
              <a:buFont typeface="Wingdings" pitchFamily="2" charset="2"/>
              <a:buChar char="v"/>
            </a:pPr>
            <a:r>
              <a:rPr lang="es-MX" sz="1800" dirty="0" smtClean="0">
                <a:latin typeface="Arial" pitchFamily="34" charset="0"/>
                <a:cs typeface="Arial" pitchFamily="34" charset="0"/>
              </a:rPr>
              <a:t>Trabajan en sincronía con el reloj del sistema</a:t>
            </a:r>
            <a:r>
              <a:rPr lang="es-MX" sz="1800" b="1" dirty="0" smtClean="0">
                <a:latin typeface="Arial" pitchFamily="34" charset="0"/>
                <a:cs typeface="Arial" pitchFamily="34" charset="0"/>
              </a:rPr>
              <a:t> </a:t>
            </a:r>
          </a:p>
          <a:p>
            <a:pPr marL="457200" indent="-457200" algn="just">
              <a:lnSpc>
                <a:spcPct val="150000"/>
              </a:lnSpc>
              <a:buFont typeface="Wingdings" pitchFamily="2" charset="2"/>
              <a:buChar char="v"/>
            </a:pPr>
            <a:endParaRPr lang="es-MX" sz="2000" dirty="0">
              <a:latin typeface="Arial" pitchFamily="34" charset="0"/>
              <a:cs typeface="Arial" pitchFamily="34" charset="0"/>
            </a:endParaRPr>
          </a:p>
        </p:txBody>
      </p:sp>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La Memoria RAM</a:t>
            </a:r>
            <a:endParaRPr lang="es-MX" sz="2800" b="1" dirty="0">
              <a:solidFill>
                <a:srgbClr val="00FFFF"/>
              </a:solidFill>
              <a:latin typeface="Arial" pitchFamily="34" charset="0"/>
              <a:cs typeface="Arial" pitchFamily="34" charset="0"/>
            </a:endParaRPr>
          </a:p>
        </p:txBody>
      </p:sp>
      <p:sp>
        <p:nvSpPr>
          <p:cNvPr id="8" name="7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
        <p:nvSpPr>
          <p:cNvPr id="60418" name="AutoShape 2" descr="data:image/jpeg;base64,/9j/4AAQSkZJRgABAQAAAQABAAD/2wCEAAkGBxMSEhUUEhQWFRUXGBYbGBgYFBgdHBgZGiAcGxcYGBgaHykgGBomGyEVITMiJSkrLi4uFx8zODMsNyotLi0BCgoKDg0OGxAQGy8kICQsLC83Mi40Ny4sNCwwNzQsNCwsLDQ0LzQsLC8sLCwsLCwsLCwsNCwsLCwsNCwsLCwsLP/AABEIAJQBVAMBIgACEQEDEQH/xAAcAAEAAgMBAQEAAAAAAAAAAAAABQYDBAcCCAH/xABLEAABAwIDBgIGBAsGBAcBAAABAgMRACEEEjEFBhMiQVFhcQcjMkKBkRQzUqEVFiQ0Q1NUYpOx0URjc5Ky8IKiweFydIOUwtLxJf/EABoBAQADAQEBAAAAAAAAAAAAAAABAgMEBQb/xAAzEQACAQIDBAgGAQUAAAAAAAAAAQIDEQQSITFRobETFDJBUmGB8BUiQnGR0TMFI8Hh8f/aAAwDAQACEQMRAD8A7jSlKAUpSgFKUoBSlKAUpSgFKUoBSlKAUpSgFKUoBSlKAUpSgFKUoBSlKAUpSgFKUoBSlKAUpSgFKUoBSlKAUpSgFKUoBSlKAUpSgFKUoBSlKAUpSgFKUoBSlKAUpSgFKUoBSlKAUpSgFKUoBSlKAUpSgFKUoBSlKAUpSgFKUoBSlKAUpSgFKUoBSlKAUpSgFKV5XoaA4pvPv7tAYrGoYfZbawxMJWE5lC/Ki3OqQbeIqK2bvxtl9OZLzKUxMrQBaQn3Uk6kVHbe2Y05in1rTJU89JzKHvqA0PYCvzipYw7wSNEJCBMycwIHc6V53Ttyyxvf357zyZ4u7y07312/9LMve/aOXlxbWfxHL8gxI6VhZ3u2tIz4vDFPXKlc/ezVBVi8USDmbHgAY6WNp8bHqfCPKX8WP0iT5pHzsnX7q7eqYzdzJU61u1H8s6Li98dpW4WKYHfOlZ84ysCb1jTvZtoFYW/hkhtYQqUrueawytk+6q8dqomGxjwPrVIKY6TMxA7DW/xPgBM7S22Fpe4Q5lu505tAOfWDM83SqvDY1aZSjr107XXEteI3z2hl9XiGAr97OR0vbDgi+a09R8ceF3w2pPrMThSnqEpeB+BLJH3VzxWLxRM52xrYJ79bjp8rCQbz+DFYv9an/Km3iOT4XnWrdUxu5cTTPX8UeJ0d/fHaZIDWJwwmJzpdNz2KWB1n515Z3t2wCS4/hEpSvIrlckka5cqFffVH2dtF4LSXshSI9kXsR5DvUhtPbeZtQaELLqljP7MGNYMzrVXh8atMpR166drrjYtz2+u0Y5H8MFWurjKBPUgBhJHlJ11rzht9Npg+sxGDKeyU4hJ1uJLJi0jT56Vzr6fi/ttix9xPjBumZGnwEzefIxuL/WI/ht28RCP596v1TGblxL9JX8UeJ0d/fbaZIDb+EH/iD6r+YZTb4V4RvltgElbuDSlK8qpS9c3kJypV2NyKo2A2i8Fgu5CkR7Ig2jyHepDaG2syFhtPMp0rGbSDOsGZvVXh8atMpR166dtC2vb97RjldwoPdXHI6XgMDxtPX548Pv7tMH1juDUOyU4hJ+ZbPSelc6VisSTOdAsbAWvN7ibf9BM3ndY2VtJYzJSpYIsQgHWIKcqeY3Gk6/KXhsWtqXE1U67+qPE6Cxv9jioZncKlMX5XyZtP6NIA1PxHnUXtL0r7RYcU0400FJPQqg9ikxcf0IMEEVTGn30ucN3L1BjUEC4kW7/EnTQS+9r31qjZTbyy2sDmSc9gDItMD5awKweeFTJU2+pRVpqdpvbubJpr0wYyElaG0hRsYUeUTmV8DAjx+cgz6SceVtJUlmFoKiqFD3QoBMquR1F/aHx5tjMJledV0IeUOQRJMZYNrBSTI0kRcVKbMdCzh1wAosuIJE8wbUgJJBOsT8/CpqStG6ZapUko3TOot764nlzLaEwYyOTB62tXjDb74zNCzh45hI43dQBAKLwMvW97ia53vZtdbIa4YTKkCSQTEdhI+/tVaO8uJvCwJINkJtrYSDbzk2Fxec6fTNXTXqUpdZlG6a9bnbhvdjAQeLhlibjhOoMdwSVQdOhrbw29eJXIKmEGCQQHVixBgpKU+5mMzrFjXCU70YoR6wG83Qm4+yYGnlBvrVp3K224+XA5lJQjUCCrMhySenujSKmUq0Fd24icsVTjmbVvU6kd434n6QxJBIBZdAJuBKs1hI7fOsmG3peKhn4QSYkhayROpjhwY7Tfwrme9u3l4ZtothJUqRJ6QpZsPhVU/HHF35wNIhCLeVutWhOrJXViaVTEzjmVrep387wOCCHWl3EjKtFu4JnTtHQ3rPgNtPLkOFCDFilZUPKClPST8ta+fmd98YPfBuCeRNx208761ePR9vS7ii4l0JltKTmE3zBfb2fZ6dzV801qy7niIK8rWOqnHLgkOJUYsIsfCb9etYcPtPEFUKbyi/NxEmL2tF7RPj86oG/G9y8E00W0pUpxREk2TFzaJJOl9L1TW/SnjRNkdIsJEfDytHT5XUm1cvCpUkrrYd6xGMdAlAKze3s9CRJI0mBbvNesJi3VHnSpHaSkz4W0NcKa9LmNT7rZuOnTqNPvrpHo43yXtFpwutpQppYEpUTmCgoixFug6zVrs1Up95cX8UpIJGZREwANT2BIj76jhth+UgtLQCogqJQQBBvYzBMDQm+lVP0jb9L2fwkNNhanS4SSopyhBFtJJOYeQHyoLvpVxao5EePiZvFrWt1o2w5ztodlxm33WxYBwyByqQIHvE5yNOb/ACHSoRzf5y0IBBMAy2fdSoTlcJBurUDQd7cpd9IuIVq2jQTc3I1idBpb7zWfA7XQ5gr5kZC0hRLilGUtqSCNMohNm0pNgZzWFVvLvM1Or9Wh0HaPpLeaU4nI2SiZGV2/UDMExJEawL9r1I7hekNWPxBZW0lHqysKBPQpEQfP7q5LtrFN8R7K6CCDBGKcOYlNwClCgq+ozReJ1iX9DLkbRQO7Sx/pNTdloynmWp9CUpStDsFKUoBXlzQ+VeqUB8640y654uOH5qJqubdcPKO62pAi11WsSTYJNwPa061ft9t3k4R0ZFqWlwrkKCbXBsQB361SsNslL+Mw7J5EuvsJJTGaJWSr2faiBfNprXn4eGSv8208WhSy13GW0nNxcE2p5x58ILOHbUtXETmQVK5GgtPUZiVR+5UztPA4cY51rDYQRlce4rqFuIDYQpwFhhspQWzGVM5pJAtpUrtPcBjDuNsJfxRS+tpKwHUAGc5SVJDcLylJie9R+zNhNrxGGAfxiVK47aHBiRmbSyDyoPDkJIzcoIAk19LLE03JyzM7Y0ZpWsYU7v4w64gNI47bQLLAbBDoQULhsIgFS2kEG4JVrlNa29KCjAYRQQlWYvAvqBK3AZyFQWDlKkyoEEkZbZaybO2eh1eFPFxgViEIXm+lAlGdzCqInhyed7P05mgdTIwYrZTPBWsqxSkpDpynEIg/R048I1aj2cLlH2Q8QPZ5oWJp3Tb4B0ZWaS4lOpVrY2FhlcSz4KDjB9c3f6MB/c2zSPKetbeyt1cK82Vy+mHMKj61s/nDTbs/Ve7nCfGJtpW/XqO8y6tUKTW+djv5QoNkhUEFMGQbgwPD+Y7103F+izCNkDi4tViZAagdpOS06UT6PcOmwfxwt0KI90ZTy2VEcv7kdqh46l3PgSsNPvOXp2U+dGl9fdPTX4+FeUbPdOjazr7p6SCPMEER4V1VPo/YERiMba4GZs6kTIKY1NwdSFawa/B6O2AmUv4+DJIzISdYJIKRqY1vcHvEdep7+BPVpHLVbNdAPLMKSmBcyU54jwTc0Vsp8asudfcPSxrp7no7w2vHxhnmutu8oJBJKdSOWfhpUkPRYz+2Yy/94n/6067T38B1aRxvEYB1tOZaFIEgcwIkkEiJ1sDUvsfajLSUIU6gQsqK8qipqQkwwQkkSQQr2ZkgQOY9Lc9E7ChCsViiBEArQQIECxR2tU7g913mm0Nt7QxKUISEpTkwphIEASWSTbvVZ4ym1b/X+GWhh5Jnz0BDg5grXmEwbG94PzvW/vUv6+0y6uxn7fh21+HWrp6SNz0YUIxIeddddfyrK+HBzIWomEJTBlI8L1Sd50ZluD+9cNusEqgeJiK8PHVFUxKktyOWcHCqk/e0iNor9c9/hD/U3W1slyEsns3iP9SfEfzFReNe5lqOq0hIA8MpUfKUkDvrW9s0SlsWMtviDoZUmxsbfCsZr5dTWaWRX96GbfVRhiTPIe2luxgnytVdLSgJIgVYN8QAjDADLDfshUiLZYMDQW06VCzyq+7yN4+XStKXZ0Oiglk08zA3F5qz7hO5VYgjUNkjzCHiKriRBPlU1uYJOISIBU0sSdBLbwvSt2PxzIxH8bv5c0bu/LpUzhidZV8RLkGxIuIOp1qrFlQEkQKsm+v1OHveVkgSQJW6faMFUaXA0qACuVVz4eRvHy6Uor5dCMMl0enmY2461b/Ru8UrxJFzwwQO5CXSBVSSIJ8qsG4h5sQkEDM0oSZtyuRpU1Oz+OYxH8b9OaJb0j4riYfCGQZUsyCCkjmgg9iIPxFUdTKgJIgVbt/lepw4z5jmcMcxiVOH2lXPQdzFVcnlVPe3lb7v60p9lDDpdHp5mFAF5ro3ol2lwcPj1QCUcJdxbRyZuLCJI7A1zsCJ8qtXo8dVlxaEHKpaG8pJIAUA7BJF7dxVpOyL1XaFyT9MGKLn0JRjMW3SoAyAVcIkD/ekVQS0oXIIFWv0lGPogzBUNuCQST+j+1f563qsFXKqfh5W+7+tIu6FJ3gjGkC9WfdV1f0V4AZhxUZUkjUpWD15AeUExe2sVWYifL+tT26mYs4hIMczZBCRM3HVJB16m0mBc1LJmtCR23i3OOqQsSlAg4lhMDJIgKSYFydRYk6m2z6HnY2myO6XB/yz/IGtXarTvHjiLnI2bN4c2ygi61ptqfCZ7E2n0N7oqU6zjuIMic/JlMmQpBk+Bn5VVFIrVW96ncaUpWp2ClKUArw8vKknsDXusb7eZKk9wRQHz1tLaj2JKVvOKWQLWSAM0TYJHYVg3bT/AP08DJ/tCNY6JUR99b23diOYNwNuFCpTIKZ6QDIIt0qsbxNkYcOAqSoOjKqYIICCSCACIUTGvS56eZRzKr8+08TDqca/9zbx1O+7zNqOKaIBISWFSAeinZ/mKq+ysMsYhg5Fcj+0PdNgW3IOmhOneuNDfLaX7fiv46/60/HLaX7fiv46/wCtelc9rMjrO7mz3Eu7NlC+RhCTKTYheG1tY+rrC/gHPoLvq1yW8WQMiplQ2rAiP7xP+Yd6oG7O8e0X30oVjsVBKf06+pA79qz7X3gx7eHacTj8VzrULvr0AHl41TpFexm60VLKXPB4FwOuktrgq2r7ivfOGy9OsqjvBqR3WwricKkKQsH6VsqxQqYDGDSoxGgOae0HtXIPxy2l+34r+Ov+tPxy2l+34r+Ov+tXuaZkfUu1jzDmWOWYR1g3A5heL/8ACOxBwBQQgS46qZAJsqUgpOYEi5Jm0aAWMV88bsbxbRffCFY/FRb9Ovv51l2xt/Ht4dtxOPxUqUofXuaCw1jx6VTpFexm60VLKd+WSFFPFe5QokwIhIJN51ry9jAcozPAkZZAi8XUcx5D4nx8x8z/AI5bS/b8V/HX/Wv38ctpft+K/jr/AK1e5pmR9QYPGgEK9aQbQU6HMu5va4j/AIkz4SGGxaVlQEynWRHcW76V8x7tbybRfxCG1Y/FQSkfXr6qA7+NZsft7aCMMlwY7FSVkfXudENE6x7yldPnVHUinYzdaKll+3E+nqV8j/jjtL9vxX8df9afjjtL9vxX8df9avcvmR3X00EfRsNf+0A9JgNuz8K5Ftl+X1gfrHuoP27WAg20v51F4La2IxL7ZxD7rxSCElxwqygkTGY2m0x/0qT28r16v8R3/wCdclVrOefXadXZ3fs1sBsVDwccUsDKJy81w2hoquAbnOB4ZTXppkNv8NNw39IRPfK4Ez4TEx0moIrMqEkSE6HuhM/9PlW/s9ZCkG5OV3uT7Yk+Jq1RXhYtWj8lvew2N8zdj/DT/IVDlPJIJ0ggfdPa1qlt7zdj/DHe46GCARa8RVfq9LsI1oK1NIzIVJ+FTW5iwlTxM2aWdezbpPQ/771XwYqb3UJl7LrwnIHc8N2IqavZ/HMV9YP05m1vkocPD9xmBhUiy3gY5UzfrA8qhMhySCdIIH3T2tapfeyOGwAZAzwYIkcR6CQQDMRqJquiopdkUElCy8zYQuT8KnNx3AHHSqY4atDHur8D/vvVcCoqe3NJ4q41La/9Kqmp2RXV4P05m5vspJaw5Ezzaqke07+6kz/vxqAUOSQSbCQNPj2tA+FS+9avU4eDOtyInmd1Hfx669arlKfZsKCtC33NhC5mp/ch9KDiCuYDSiYMWSlwmbGf961WQo1N7rOKSXymc3BdKY1kNuRHjMUqdn8cxWV4Nfbmb+/6kk4eM0hKwZM3mD7oMyOvyqvqTySCdBIGnx+ED4VLb4iBhwNAHALEWzrAsbiwFV2lPsoUFaCX35mylUzUnu+tPDxCT14JglGUgOoF0rhJNzcmBJmJqFBqV3ecgPyYGRo+0lIs8zclQKYvqrl7zars0ewkAhJX7KLJOjeCIFz0zwBHjPW4irb6Jt8nWn2MFkQULcUCq8gGTAgxr1vrVQTiUlRlaBykfW4IyTf7GXr56+VT/ou3axD2NZxSEgstvHMrOmbTMRGbUXAjtVUUV7n0dSlK1OoUpSgFa+0MTwmnHNciFK+QJrYqI3tXlwWIPZpz/Sah7CG7I4xvFtteMcDi0pTAIABJ1uSSfhUVtLBF3DJHCccHEdnhoJywlognt1+VZGWnS0nE/R18EFJKlgFGosoAyU6JJggTfQgabW00oKeM20MgUAptps5syswKsxFwBHwVraPMhGTlmm9Tw6cJynmqOzIk7ruEkDDYztZg262k/C/868o3YWQfU42Z/ZlSIEmB8vurcwOMwyFLK25zurUk8HDkhAAGhsDYjL7MxpJrAw60nC8EpTxsq0+wyYK8xSMx5ovrqLxoK6td533fiLLuZuplLj5C2iyUnK62pJUDc5J6JGWT5TGtaWNwf0nDMENPOJ9aQUNqVBSSCCUzB8Kj8c9hlIaQ2mFBxsqJaYBypuomOsXywATmBFY3sRhnHGVpSA2jilxJbaFiITFznGa3hIiJqrgm731MnTi3mza+/wBGIbqKv6vFaD+yu2sD2uT28a9DdJUlOTEz/wCVdi2t8saxetn6Rhy+XOGC2GcpHDbgOFXbrIB5vMVlZxGGDji1oGVS0BuG0WKUCeUeze/xBq2u80u/Hy/RNbobp5A7iBmQGiAoOIcSVGCYSFJvAvPhWli8GnE4ZkhLi0esuhp03CiDOVBg+B7io/BYhpthQXZZzqQooSeVRlBHYdbGBftX4stpwnCSIfypTZKbrV0z+IKbzopPequCve+pm6UXLM5a/f35GqrdaD+m/wDaYiJtJ9nTX51jc3cGkuz4YTE/HUeVS7+NSvhoaJzJeb4mVBHIn2z7WmhKNbeBqP3g2jmyDDLN82YJEKg5Sg5pkg8+mkGda0V9/L9Gqb8XL9Fh3P3OWHC6OXhKbJzhQJSVyAkRciNe8d61cbs7jYZtMKI4jhJSJOjXWDUa/vIpYWU8UID7aiQ86rK0UlJbIWuCkqM6DTpIFehvAhKMyS8EkxIEDNExZWsVzThO6a1Zx1YVMya1e80V7qr6FY/9I6/PtWP8V3BMqX4epP8AW9pqQc3lgJJU+AqYM6wYPvdK9ubYd4HH9fw5y5ptP+bSbT3qylW92LqpifP8IzbrbouLdUpKgOGkrPE5RAImIBk/dWvtq797AuuCf8//AGP9a8HeRS0LLYKSAhWZT76i3lBzgJKoXbqI8q0TilEZjcSEHlIy5iYB5lASb3PunrVnF5rvUvKEs127sytYJgpUc8qKVZQUqzFQDaWoSgmSTntfrMgTX6yAlRZcGVsuLOHfSJKJVCc3UoVy2UZuPAjA4paWZAWU5YUEkCAooIJBQVZSAOZJ95Ol5yv48eytl7iKacCTx1Ql2YC0IFsqSk2BHlpWyu0dC+aNje3jwMqZS7mSQ0gSlJKSY6KIiJjsb1Gq3fBBhxQN8uZIIPYKi48wD5VvYXGOMJLQexCWXGjklaRC0mIQc8IKeWUzM6iCCc2ztoYgNhK3nQsZgQp1YMg6GTM3T8x3rKWaCWVmE3KmllfeQOztkcRGZS1JMmwQDYa6kQfnVr3Y3cUht59KwUoStJzGFTw1xlSJ79T84NReB2vikIAW66SLql5wqCT11MkDMYnRNbSdqOPNwp15IWIu4okg6e9cHtM+VqrUc22nsK1Z1G2n2fQ/NsYFLqGc6ikBBMpAJ+sdmx1qD/BTH7Q57IV+b9In7fUaDXzqaVtdTIUENu8NIjMnG4hAznIScuc9zaTaT7prMdtvFgJU67xyFgetfCkk5gkKOeJgC9gOUm2ulOLitppSi4xtm09Cup2bhzb6S5JIAnCwL6SSuBNrz/2tG6O731r7TmdDYAVm5Vc+YABAkzPeJ6TWviNrOFpKW33OMkNlUPYj90qF1wbEk391VpuPe0dqlSmg285lkZ5cxBTw1DLKsy7J5gLdVAyLzZpvRsvJOSs5cv0a22223WsPmWpMpUoEJUTAWpJJBHc9ai/wOwFFJxCwQUgg4cCCbgyXIiJ8rSe80naSUODhuqQwlJzpQ5iAkKPMkwFghRAOnYg3IrI3tZRfWovucIpTkHHxESkSqBnzdDqOojxRjlVkxCOSNlLkV9vZWHVMYhwwSD+TQQRqILkzcR3uIPSw7q7DHCexLbmdpCFhRUMioKF3Si8iZvPQ6wa8YHbBSpzivrUgrJb9e/7HkHJA6ZTfWa1hj1qYU25iHFOlLoIU6+qbkBJ58iiRlEzlhSZzQZlq+jZMlmVnLkeduttOow5U5lBRIIE2U44L/Z7XiDY1FL2UxEjEL7/m8wIUbwvslR6WE6QalhiS3hcjbykOpQk5UOPASIKoyryBQTMnreBetzE7TIUgt4lZSk88PYq4IUOrkjmA7mSkzAMxGOVWTIhHIrKXL9FdXslkHKcQuQJIOHIt0iV+ffyqaw2xAxg3cWhXERIQCF5VZkOtEiBIAlOt+ncVtDbRU7n46wyWhYvYj25UTYLmckXiIga3rUxO1c+ZLiS6ghz28ZiAkkrltRRnMhCQeW0hPRUAzbeyzv3y5EC9tZwkFClohIHtkzpPQdhaOnWuj+iLfZvDlGFdStS3XoSoRHrCBKiTOs1zB/DKTdQgTGoPfsfA/wCyKsO6O0lodw2GLbcHGMO8Qo9aDKU5QubIIExGs1L02FovvR9T0ryjQeVeq2OoUpSgFRm82DU9hMQ02JWtpxKRMcykkC50vUnSoaurENXVjjL+x9tjZ5wP0ZmCCkrDqZyEyQBMSTN+xPnU9sbY+IawrDSmF50MNoVBbjMltxJg59Myh866RSuethYVVaVyKccmwpjmHcKgeA57U/o/ttn7fZJ+VYVYJwog4dc5Y0R+rKY9r7RNXmlYfDKO9+/Q1zspYw6p+oX7U+yn9aVzr9mKwDBnJBYVOUj2Brw0o/nmq90qPhlLe/foM7KQnCiTLCvaB+q6cRau3bIf/wArAMEMhSWFTlIHqTrwkpHTvmHwq/Up8Mpb379B0jKOMKibsn2gfzdWnFKz7v2YNa/0JHDgsGckfm6v1WSPZ+0SK6BSKsv6dTXexnZRlYZoqngH280/Rl/rQqfY+wK1V4FnIPybmyD+yq14Sx9j7So+NdCikU+Hw3sjOc+d2fh81sMIKr/karp4jRv6u4ypV8qxHA4cR+SiLE/kaokB7pw9ZKPmK6NAplFPh8fExn8jk23tltKw2IQ1hCVll4NhODUDxChpKSk8OxkKvbrUPjN08T+AEtpYcL8j1YQc49YTdOul67jFftb0cOqSaTb+5DdzkuG2OyGcqsHzBEfmSpnghP6vXOVDzmt78FYaZ+iJuoz+RquOMgifV3GUT5CulxTKK5/h8fEyc3kczGzGAExhQOUT+Rq1yPAj6vuoD41+ubJwxJH0RJEKj8jVF+AP1fgr5Gul5RTKKnqC8TGbyObM7JwuYzg0xnCvzMxOd05vq9cuS/aKw/gPDFszg0E5bTg7yGUJHua5pHwrp+UUirLBLxMi/kc+a2XhgqRhUg55kYUj9NM+x9mT5E1gOyMOGsowibtgEfRTc8JYIIyX58nxA7V0iKRVlhF4mNNxz8bFwiV8mDbSCq+XCQCniM6wi4y8T4Zq8L2LhTH5G3ATH5p+6+I9jxbHxFdDyimUVKwqX1MabigObGwuYkYRu5Bn6LqfUXnJrZz5KrGNg4TMYwbQF/7IIiX/ANzsW/mK6HlFMop1VeJjTcc7TsPCz+ZtwRf8kF/zfXkvcOfI17Gw8JmE4NuJJ/NB/fgH2Oxa/wCWugxSKLCpfUxpuOf/AIEwk/mbcSI/I7f2cn3O4c+Rrw/sTCwYwaPZgRhOwfyj2OhLX/LXQ4pFT1Zb2RpuKE5sbCcQEYRv25n6H++yZ9jsHPka1zsTC5IGDROSPzP+7Ij2PtZa6LFIqOqreyfQoP4JwuYk4VHtT+aH7bkH2PslPwisDeyMNyzhEe7/AGPr6ifc8HPka6LFIqHhE/qYv5HGd/8Ad7i4VKcJhJdDjR5MPlOUB0KklItdFp7Vj2hhsXjcTgnPwc80pt1viqKRATmSTBBnKIOo6n49qiv2tYUVFWuZzgpO5+AV+0pWxcUpSgFKUoBSlKAUpSgFKUoBSlKAUpSgFKUoBSlKAUpSgFKUoBSlKAUpSgFKUoBSlKAUpSgFKUoBSlKAUpSgFKUoBSlKAUpSgFKUoBSlKAUpSgFKUoBSlKAUpSgFKUoBSlKAUpSgFKUoBSlKAUpSgFKUoBSlKAUpSgFKUoBSlKAUpSgFKUoBSlKAUpSgFKUoBSlKAUpSgFKUoBSlKAUpSgFKUoBSlKAUpSgFKUoBSlKAUpSgFKUoBSlKAUpSgFKUoBSlKAUpSgFKUoBSlKAUpSgFKUoBSlKAUpS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0420" name="AutoShape 4" descr="data:image/jpeg;base64,/9j/4AAQSkZJRgABAQAAAQABAAD/2wCEAAkGBxQTEhUSEhQWFRQXGRsbGRgXGRsZGBYcFxgYGBcXHBofHCohGBsmHh8eIjEhJSsrLi4wGh8zODMsOCgtLjcBCgoKDg0OGxAQGy8jICQvLCwsLDg0LDQ0LDcsLCwsMiwsNjQsLC80LDQvNCw0LDQsNCwsLCwsLCwsLCwsLCwsLP/AABEIAKIBNwMBIgACEQEDEQH/xAAcAAEAAgMBAQEAAAAAAAAAAAAABQYDBAcCAQj/xABDEAABAwIEAwYEAggFAgcBAAABAAIRAyEEEjFBBQZREyIyYXGBB5GhsUJSFCMzYnKSwfAVQ4LR4RbxNFNjc6KywiT/xAAZAQEAAwEBAAAAAAAAAAAAAAAAAQIDBAX/xAAsEQACAgEEAQMDAwUBAAAAAAAAAQIRAwQSITFBEzJRFCJhcaHwQ4GRwdFC/9oADAMBAAIRAxEAPwDuKIiAIiIAiIgCIiAIiIAiIgCIiAIiIAiIgCIiAIiIAiIgCIiAIiIAiIgCIiAIiIAiIgCIiAIiIAiIgCIiAKt8/cwfoeFztMVHODWQA46yTlNjb7qyLmXxI41h67xhWgurUXy4x3GggEidzMfIrLPLbBlJy2qzHgOecXEu7Nx82wCYuAQVsYD4pg1DTq0CbEgsIuB+7Jg+Uqn8WdDQwX0sYsWmZFpBvE+QjWTXKvGm0nuZlL8pPemJOrgRGk/YLkhLJ0nyKcV8s7c34hYXRwqgj9wuEEkTI1+4tMKSoc3YNwkVgNrhwuTlg2sZtHVcCbzI2ZIcOogR89VM4iqDTDm6vgj0sQfLYepV3nyx9yKOcovlHc6HF6D/AA1qZ9Ht6A9ehHzCzUsZTd4ajHejgfsVwtr6bO4XtDhBILgLwBJHp/TovIqNdDczsto7xDZE6Cba+/sE+qfwQsrfg76i4hU4jVpNltRwgjRxbbNJb3SBpInWB7qQwnMWMa0TWfOt7wIFrgyR1Vvq15RPrI6+i5bR55xbYBDKkROa0i8+Fvd2679FMM+IgAl9Ai4Bh+kujNppF9Z91pHUQZZZYsvSKp4Xn7DuEltRt40BnzEOmPOFu0+c8Eda7Wm1nSCJkiRFpg/JaLLB+S6kifRRp49hrfr6d9O8P7Gh+RW1Rx1N/gqMd/C4H7FW3L5Fo2ERFJIREQBERAEREAREQBERAEREAREQBERAEREAREQBERAavE8eyhSfWqmGMEuK49xirg3Yg4nD1HFlSS41MrAXudZrcwH1nWxV5+KeAr1sGWUR3Qc1SCAcrBO5Ejf2XMqdQNpFoFw2wAJAsBGkP3BaZ0FunFqJXJRZk391M0OIVgwVHCC1ggADK1zibGBAEm5iBebSqcTNzcm5Vo43gar6IbRaCS4FwNpEf9rKtvwGJb4sO/8A03TTzik23yxHLFt8nmlTzOawauIHz1+iv5w7QxjjqyTb8MAGcs3Hl5eSq/KuBe6rncxzMmmYak+U9Pup3mvFinQMkDOQ0e4l32KpnlvyKKM8kt0kkVetWL3ue7VxJ+ey8ExprtGs7LBSxDTo5p9wpDhVHPWYIJAOYx0Gn1hdkmox/Q3bpFt7JxZS3aIza5jAE+pjbzKhMdx+r2r8joYDAEA6bzHWT7qf4lVFOk42MNkb3eBlM63sqMFyaaClbZhiin2iUbxx4OYhpI3gyfeVYsRVzU6Y8LqhFvOJjTYnfZpVMoUszms/M4D2Ov0lX1rQGRAt1k2A+nWdo801CjFpIZtqaNXE8WpUnmm4Huja4001WJvGaRIMiNCIMj3081Wa1XO5z/zEn5leXGy0WmjXJdYY0W3iZHZtNIiS7MCPeSPWT8z5rbwLHHJmPiIzOOwmMwAtpdRzKBIawRLGdbd20STqRt5hTdOmAMuVzrENDYkkCGi50Jhcb7oo4u4x/U2XVSxpdTrvEAnKC4GcwAbMjNY6gbL5R5nxTS1raz5NzmOaACJs6ddPrtCiuKPysflMCbHQnXz6DRR7cSabXvmXwBfWTYnXy+qmO7hIl820qou9LnXFt1yVPLKATcDUQOp+i3cN8QKv+ZQbrAyn1udco+eq5i7jlQ+INI3FxPvK3eEcTL3dmWxMkGSY9et10NZoK7H3xVnTqXxDpTlfSeDMd0gzIBkTFr6+RUvhubsI6P1mQ9HtIiNZMR9VyalHaVXnRoubWGn2bPusDuKUHCM0zs4GPew+yiOfL4VhZJ30dxocWoPJDK1NxGoD2yPUTZbbXA3Bn0XBsM+m+QMogg29wDMarIarxU7r3NBi4JHhl2uwsJ8p6lXWqa4aJ9ZJ0zuyLi1DmLEd7JVrQNDmJa6YFpcJF5kHa0myyYjm3GUtKzspywSJgyM8h0mImL6+wN1qU/BPrI7KtDGcaw9IE1KzGwJIzAkewuuSYzilerJfWqHpD3ACbEgAxPQjSRCgqmIp05nLqS4lwLiReernTaVX6m/aii1G72qzqOI+I9CctFpqdCTlBHUQCT8goHi/xJxFGpTLqTOxLu/E5gOl9/loqQ7HU6p/Vnvi4sRbcKVdlxFMsMXFgASbeJ3kAd9jMk2VPUn5ClKUX4a8HcMJiW1WNqMIcxwBaRuCsy5/8P8AmzDhtPh7s1Ou0OnMIY4gz3XTuDIHsr+CuyEtys3hJSVn1ERWLBERAEREAXwlfVpcapvdQqtp+MtIHnOoHnCrJ0mwjjHE+Y6mKxeIIrOFFxysp5yGuaLSWzcQPqVG4gmk7MT3SLMuTJcZde5EA6WstzinKtRsE4R7Hz3qzWVS8jyglgt0UtiMXwtxy1AaZvZ4qNJsQJF5s1o/1FeRKe520/8ABX6RN22QOKxjqbWuyiCQDLwMsgGfOLz6IeJEAOdSfBIHdvc6ATEz5dCrDX4Nw6sGhuIszMR32d4mbkECXQwQdsw2Cz/9HN7XtKeJOQFzg0A2OV4BBDrw5uYb6CZupSxsh6NfBW8PxRj5jNYxcRfp6+S9vrUaoLXFjhJkO07uuvRb9DkXEUmuLajHv7ouTDg3OHXIlsQYjp6L7xXlzEBgyMOc+IjJLcuUEd3WchOm7pRwj4ZlLSKvJBv5dwlT/LYf4T/sVscK4FRw5caTSC6JkzoveI4RV7VtN+GcMhcS8ZocGtJhrovmiI1k6A2UZwsEMJcHtaYuCZBcDEyRl3iL28lbbKq3FXp30pElxrhxr0jTa/JcGQJ0MqsP5VxTfDWY4ebYU3xCu+mWltV5DtGkB1gGTDrzckT+4fRbFbFVAaYY6k4uMQ4x7zIgdVeDyw4iyqx5Y3tZD8C4JWbVzVw2Gju5TqTv5W+6nOO1XNoPLWlxyxDRJMmCfW5PsvVHFlxLQAS0DPBjLLZOo0/2PRblF83j+7/7H5FZynNvdIym8nukc3/xACzmVG+rD/RbfDaza1RrKZkyCQQdG3Mg9dPdX+qLEkAwN/qtPCup5oFJrXEXIgGCJNwuj6ptPg2jnk1dGbB4UMgNmBEGT6x4r7ag+yyVMQAWw/LBuAYJGUjMIIcQHOaJa6BJnZZGvAsLnYDVa+HxbSC2BaxgugEEw0gNIPS5AB9YXPFu7GPI29z58HjE1jTy5dYNzNpBbMg6xO8Kt43EZnEfMzMxbfQbqxYqplJZAvkAJiCBlBgxIjM7a5A2Mj07AUcxcGw7YwDe4kggiQbxEWuCLLTE1BpslZoxil/cq9Kk51mguPkCdFJcJoOp1C6oC2Gix8RzOAFtdvv0Uq3s6cyD+846Ath02gDSYaNV8xtRlRrix4c5kHum8dNdvPdoW08zkqrgiWa11wbGJwjXZmwAHAZ8pgnujyiZtPQ+S0sHwtrSSWsE6NMvINibyMx1EgDrGy943igp0O2ygmQ0iY7xMH2300Vdr8XqPJNhO4Fx5A7LPHjm1x0VxxnK/CLHxKiQ0ubYQA5uggGZG4vqeh8gvdXFtDO0cYFrnXpHrNlWuH8Uc2oDUc5zCMrgSSADv5f91M4vhuak+lnkm4EXFpBABuARuPXW8ThtaUjPJjdqMv58/wCDRxHMDZ7mY9NA0+s39rarzhuN9q7sntDWuEAjZ2oPz+sKusJuHWcDBHQhel1ejCuDq9CG2kiz4+lV/RnsaCHgjKQZkCHZYFxOl9uqq9J4cJH99QrnwjFitTzEjMLOaTYkAgOg23181WePYA4esZEMeTr+F4sR5f8ACzwS2ycGZ4Z1JxZrUqha4OaYIuCrJgcSG98E5H96JMgixa28t3EiOmhVRq46mLZhPlf7Lb4QH1HOcym/uiZILc14LR6g67QFpmiu7o2nSak2WLF0+1cMQWOpwIew5SWiMwJAktEHSx+a2sDjycr6dWqBNsr3Bo6jWwtovvCezBcABmMSSBndNzmgZp2gWGwEEqt8Vpdi99KHAOIcyD3ddv76dFzKCcuPJi4Pdx0y4YrmDGMaT+lVTpYmAb690DbprGm6lKfNWMYwOFd2m+Vx1M2c0+V56qk4Ot+oaXmSXwSTfUgAnZTeOqfqXXJhu4iLA+v83S1lV7k3yXSeyTffJ0b4Yc0VsfTrOr5e45rRAiZBJn6IvXwr4bSpYTNRqtqdplc/L+B2USw3NxO8IvQx+1GuO9vJdERFcuEREAXipSDhDgCOhEhe0QEPiuVcFU8eFoE9ezaD8wJUXW+HOAN2030z1ZVqD6FxH0VsRVcIvtE2ylO+H2X9jjsWzyc5rx8so69VhfyrxFs9njqdQXtVoxrOpBPU7bq9rHWrNYJe4NHVxAHzKzenx/BO9ryUN+D4uyc1LC1df2dRzTfP+YAfiKw4jH4wAivwyoZnwFlUfjOgncj+UK2YnmzBU5z4mmIue9sBJPpG+iheI/EWgyAym98/iMNbqBrc7na+U+SxlhxfI9b8lbxfGMF/n4OrRy5svaUHMDcxeYBERfJ8j1K+Ua/CX1e2ZUaHy43c4AyHg2cIEgDTd86rZr8/YiqwFgZRzC9g9zSRa5MO+QVX4nin1Xtq1nlxE5YbtaxA1vfYXXPKMV7X+xi9XDqrJnF8BwLQcuJOdxBDgA905oJAbAOb/wDTPfRIpta1jCTls4mQCQ0ZTlzGCP8Am0qNxbA9jmh1ySQSSXBwF7k5gfU7LW4QCP1bzmkG+sm5+on2AUNOuznyZt0XSpIsY4bUcDYgeEnQDOBAJvc2Ai/eUTiHAMkCIc2Rv4hIGwP/AD1UnTc8gBujQ0W9Q1ttzoJ10UHxrMIdJyz3h67+omfZTFLpGa20qtL5ZJ1smU5g3JH4oIgxbzFtPJRtbjTW6EEX7oBk33MwFE8cqkspgz3JtFspIEz629FHAroxYYtWzWGnVfcWdmMbiGuDQQWwYOp2P0ssXFuIPbQa5hIcHQ6RBy6TB84Pkojh+K7OoHbaH0Ov+/srZiaIexzHQQZFuh69d48oVMkVjl+DLJGOOXPXf/UUwvJ1JKz8NxPZVA/bR3odT7arUFMscaZ1aYPn0PuP6r7UqBolxAHmYXZSkjupSX4LhXwTHMfTywCJkeF0jyNzPlFwqU1hYTTd4mmPUbH3CtfK3Eu1pEDK8U3Bu4kWMZoiY3utTmbgtRzm1MO0F8Q4EgDe/t/Urjxz9Oe2Rx45+nKpP+fJBFWngOPD2ZXA5mC5Anu6A+ZjbeCoKhypiX/tKzWDcMF/mp/gfLrMMS5rnPc4AEuM2H2U5suOSpcjPmxyVLkg+bMF2bxXaJa6zoBmQe66I3+enRQ9CnWqfs6Dz5u7oXRMRiqbPG5oHmR9tVrf4swj9W0vkwAIbO0320vG6rDNNRpIpDNlqooh+WuDV2Pc+vkDS0jKL7jUlTeN4ZTqsFN7ZYNpI+23l5BaNfidbK45WUg3xZiHOANmkCRmBNrCxWF2Ia9rS+rUIdZ2XumDqQIgEa66T1Cq4zk7Y9HLN3J0blPhuGoAwymyNzEr27idNuXLLg4EggQ2xIgk6GbR5haWG4XV7VvYU3vpOEtM9oAZhwzNEDKTBE6EHeVPYHlDEONRlXKym9rgC06FzTJyCHPBvLXZTNM9IVXBeWaR0fN8sjC8VAZAyvEeRkaGReRMbfNRHMOIDTSc0NLgZLcxHqC0Gcp1mevVXbD8oYegwfpFYS2IIdkiPw3cQW21iYc13UKvc81+G1KTWU647ZkAPOZ4cy7XMeZFiDIjQztBUJxUuDdaOmn0iH4fi+0YDlFngnLBF3Wi56xuVL0aT8TFGDRc97WZqpBABkEmJyutBbY6bqI4OaFNobTLnBwLYALWOJFibl02tcXjyW3xGixlAinAzxEBrQT3txDfc3tclISu+KVqiZx2wpcnZfh/y47A4Z1J7mvJeXSwkiCGjcDovq1fhPRLeG0swIJdUN/43D+iL04e1F4e1FwRFgxOMp0xNR7WD94gfdWuixnRVyvzzgWnL+kNc78rQSfXSw89FBcT+JrGiKFB7yfCXkNbpIJ1IB06zrGqzeWC8lXOKV2dAXl7wBJIAG5sFyPE8+Yx8SWUwZkMHmYEkE+sHroqzXx9apVa2tVfUIkgucT4hI19CI8gdbrJ6mPhGT1EfB2LinOuDoEh1UOIEnKRlG13khovA13CreJ+JubN2OHdYxmfvrfKCDHmCdbSuf4jFU2DvvaIvG5nyNyol/MDQbd/yiAPfc+3RZ+pln0ZrJkn0i7cX52xjiW9rkaYymmMsXbmnfrv8oUdXrOe7M8ucRBlxLoI8ybqIo4oV6OYNiHRlHlaBp+ErX43Xd2NMjMx345lpuI/2lZNSlLazJ7pNRfZvPxLKZnu+bi6Xek3LtT8yvVLF06wc1jrgTERHTbrCqAW5wuv2dVpmAbH0P8AzHyW8tOtt3ybS06rjssAxWWg9zYzUxprG4B9Jj2Vfq8TqvMl59rD6K2vw4cCCANTMSTIAiItvebgi1lSalIsc5h/CY9tvpCjT7W2Rp9tv5M+GrZHteNQZ9eo9wrLSaO0aQYmHWgxMQNbA2v0VUCneX2hwdJkiBEzYmRb5j2V88eNxtk2pWydrQWlwk90xluTMEDfcNNhNrEarJi3do3OGmmSbNzElrmGCJMOs4EXAXgzF7k67TOto/ovNNkT32iTaS1oMgEDTvOPikyb9AuVdUcUJJ43Dynx/Yr/ABsl7XkxmdMwDJB1ubxp6381CUcQA3vuAIsZMXCuz2Nk0nEta4h4ix2zCdQNPb1Xipy1h3PzvYXutd7i6Y9StYZlBcmz1SStopJ4ow2ZmqHoxpKvPLxe6gxzw6m64g6xcCQdLQbLew+Ep0/AxrfQQtZ3FpIaym9xMRMNmTAA1JM2iFWeV5OEjGWaeX2o0uOctDEVA9tQ0pEOyDxRoseF5KwzTLg6of3zKx4jj9UkhgY3bQlwI1He39lvYfCOeJqOqVnEHuNA7OYJDSTae7Bj87fMJtmlTZMcWSSpyo3KPYUYY3Iyfwt1n0F15qcRMSynUf7ZZ16326LWwXBqlQ1GUKDmOLHXObxA2a10AU3TaCY1FzCm8ByfiXU2Z6gplpa4TewDXTLTMgSY3AdcQq+nFeTaGjj55IV2PqlxY4U6JjQkucOpNoIUdXe93aRVqVSwB2UNMZRAL7OAiSJsYE9Fe/8ApLCUnNqV6gD2tAIBDGuLIAs6TPdykgx3mOWPEcwcMwzs7GsLwZDmtEgxEgugNNmmw1DhoU3xXR0x0yXhFW4dhK1am19OgKjgWzYOGw8J/DDrkaZthdTFPkvEPqNqyKYLYc0w103vFOQSQCbwQ5p0MLV4l8WWi1GkI85Ii9thEEj0gbSq1iefMfiTlpB5nZgJ+jR6e4nVLk+l/o12R8s6C3k7C0XufWrZgRBa8thwsYcSJdcAhwgwQR4SsVXjvC8IzK2CLWPenL4TLzGYWMjdsizlQ8PyRxfF3LKjAd3kUx19VL4T4CYl16uKpMPQNc/6yFpHBOXuZNxXSM/E/jBSbLaFIH6jfQWEQSN7GLwCqfxb4nYurOV5Z6W+3sfW+t1Z8T8B8U3wVsPUHmalM/8A1cPqtZvwjxdIy/CmqP8A061M9dnZT0+Su8EI8tNjc35Ob4ziNar3qlVxPQkzr/f1WTCcPPaMaYJeJ72g7zhc7eFdfwnL2FpQMRwvFQDc9h2rR3mk3aTsCt2l/g/aNfUaKdXuyajajCS1tJpzB1nWzzOqqs1KttBwvyc84PgywvZ3YFxBJF5t1jz+qs2A4qzD4imHNZXDSQWVXSBLIBLng9bT6KyO4NgOxq/o9dt6biGh9NxByveMts0yANeqomE4I6rSOIqV8OIPep1XPbXIAjM2RB8hfT2WSknJtujneCe6/B+guV8cyvhaVWnTFJjgYYIhsOIMRbUTbqiwcj4fs8BhmHamPrf+qL0IO4pl1dcla+MfE62Gw9OrSqVGNLnMd2ZAJcRLJP5bOmFznh1R1TM9z5mLuJ7xtAJ1F4vp812/m3h1GvhajcSXNpNGdzmiXNDLkjunadlwjhdenLxTfNME5HOEWaSAYIsYg/3C5c0fvTObIqzQf5/0R+Iw4Nbwkd9zp1IdmBuZvEjfb1WPE8wM0aC7qfDvpB8lvYxw7Uw0jNPdOZhhwkxmaCABlvA00uqfXZlc5vQlIRU21LwabFKfPiiS/wAcqCcgDR0JLpJ3knVWV4L+zqMyzANybCzhcDWD03VHCtnLNeaYGaCw7Og2OYGdQNvmpzwSSaKZ4RilIiuYmntsx3HUGI9Co8Kw81YeGgxBaRtFjYKtOrNbqQFpglcEX08t0F+OCe5Zrw8s1kSPUa/T7Kf4nQz0i3eNdrAAGAIkxJN7kqjcOxk1WZGud3hcC2sG66LTaYAJkdHXvETOvtpZYaj7Z2jm1L2ztP8AiKFTKVa7W+JwHqVPVeTs7y41XNYTZrbQt3Bcp4Zh8GY9XXWr1MS71kEuEbfBMU6pRY+zg4HUQdC3MOveE6KK5i4JWfUD6EXEOzHSNCrEypSY3K0tAFobtqdtF8pYkOiAb6W1tMRrMTaNlyKTUricqeS90F+xVKHJ1R37aufRllJ8OwWGwocGFxJEuJ1MAka667KbrOIt5A+zhIPuDPuonFhs5sroDslQCIILC9jpi2jp/hHorqUpupE45TyTqbZJNeCARvf5rWqYOZgwCRpFrHMfeGj0k6rJhcFiagaaNMCkZ7478RJdppYE3idpU5heTcTUe0Yl1MMDnAgQCR4BAaN3ZXEkyA+3RQo15NcOlyxk2mU6vhW9o0mqxriYLW5iALwPFPToCfVSXEa7uzGXtJBgkAtDpa7c3BaW6C0K04Hk/BYbM7EVA/MNHw0Nu1xyiZa7xNzTIIGkr47mThuEaW04M3JAnMRo6XnWQ146HMFLnH9Tsjpm19/ZVcFw3EvpjLSNSdKjSSTBabuB7hAg97a6mxyBVqVjUqOABMkAhrp7wizS0OzAA6iTuDK0+IfFgE5aFITtMuO8ACwjvEehharcXxrG/sqFVrTuR2bdhqYnQddAp3TftRt6UV2bHOvKj2sHZVe0JFQ5tHNMNfTtJ7jgCLCzifJanJ/FKeFb2mKDbsaDTqAF7KrDZzQ7RrmzMdVcuR+RMTTqdtjnMcdmg5jPnaPurBxz4e4PF1BUrMdIEd05QfWFb0Mkly6C2p2kc64l8VwLUaflJJJ0A1tsG36tBsoR/NPFMWYoU6pn8jTGpOwA1J33K7XwzkjAUL08NTkbuGY/N0qfp0w0Q0ADoBAWi0q/9OyXM/P2E+HPFsTerFIH874PybdWLhnwOZricS5x3FNsfUyV2FFtHFGPSK7mU3hfww4bRg9h2h61CXfTRWnCYClSEU6bGD91oH2WyiukkQERFICIiALzUphwhwBHQiV6RAROJ5ZwdQy/C0CevZtn5xK06nJODOlIt/he8D5Zo+isSKksUJ+5JkptGPD0QxrWNENaAAOgAgIsiK6VEGLFUA9jmO0c0tPo4QVwziXK1PA1GdnjKdV7nFj6LLOp2JDz3yfEALxqF3hfnf4gYQ4Xi1eoRFN5DgepeGut171lhnjcTDPaVpGtji2zmNc1oOpa5rLEklkjK6ZAkamdoKqnHGBlUnQG99POFcMS0OaAIzA5pAsTEBpfPQN9APQLAcAx+U1GNcQB539bSudZFGW4xzZ4wmpLn5X7lHZXzWY1zvQKy8rYSqHONSnlaYgG9xKmu0ossMoI2aJInSQNPdfP8V7wZTpPeXTliA1xA0BvP/KTzTmqSM5ZsuVVGPBtYjAtewsdMEQbmdI19Ley0cHyvhmXyZvNxlecFxc1DDoYdY6NOl4MnTpqtrCYIva9wdVqZWulxb3Gw43cDbTs3AgfmBWeyaXLKrT5ats2GYihSgAsBNgBcn5LE3jTHuIY11oubTJAAAufovOA4bia1A5KIeSY0B8REOGYwWgloOut41UtR5BxFUUXVXhjmsAcwwTLWu7NzS2QTDAwzBBZurKEF2zeOij+WRtV9cw0PpUibQQS6XEhsSLgnKLCRnCj8DiDWlj2vqtAJOUEl0XJiAWgX9J3XQW8r4Og4VKlciMpgPyMJDmvzAEl1xldEm7D6LXr8y8MwpLmNZnmczGAQ60uBMfiaHCOpCb4rhI646ZR6SRVOC8HqVqFYUabm5e8xwDgXiARD7NJEExYxUOwViwnJGJc2mHVG03McLOvEOgEFpucwAM7Pmdl5HP2IrmMFg6lToQxzwPFAmA2AHOb6EdFkZwPjuK8eTDNP56gmIA8NOdgNTeBKlepL2ouscY9slv+n8JRDDVe1oDYNMQxj/CZyuLnNMZmyHCHNGkrTfzJw3CNLaYBtBIEzGhl56hrwNiHaLJg/hAXHNi8bUedxSaGD+Ykkqy8M+GfDaNxhxUd+aqTUPyJj6K608326JW2PSKFiPig+o7LhMO57p/C11Q6k7DqT7OIXhmF47i7NpOosP8A5jhTERER4ja1wdB0XacLhGUxlpsawdGtDR8gsy0Wlj55G9nHcH8IcTUObF40CdRSaSf5jH2Vk4X8IuHUoL2Pru61HmD/AKWwFfkW0ccY9IrbI/hvBMPQEUKFOn/CwA/OJUgiK5AREQBERAEREAREQBERAEREAREQBERAEREAVC+KHMDcEKT/ANEpVnVQ5naVADkAi2kkd42kbq+qj/F7hHb4GRrSe1/Uxdrrb6/RUyOotlZJtUjklSg4syNe5ot3gbCABmgX8K+VajmVWtJzMBHaFsyBmcx0S0wQROmxlYuL8Iq0aLalDGMxFV4/ZUacilbeoRFtLgGVeMPxfAMDeyo9pWInKymaj2OcGuIkzcVG7bOMLzm1HjhmGHRP+pXBT6vBKtXs6mGpSHl+d7L5spLwXCTkBExaYb7Kxt5LxT30nOqMY1pa6D4mlrmgtIaS1zbgzm0OxlWGnjeJVv8Aw+ANMbOrkMgS4gZTBgBxGlx0WWnyXxKsP/6Mayk3dtFpcYiIzHLtbeYGq0SyvpHYoQiRVDk/B4ZzqlSpBJJyvLMjS5rgWkFveaHgt9HN9V5dzHwvCOmixpdJjK293Tll1wC1zmEDoNlZsH8LcGDNZ1bEO61KhA+TMs+8qz8M5fwuH/YYelT82sAPziSrrTzfuZO6K6RzRnM2OxAjB4Cq4aZ3tLQe6GzmdlbcAaE3C2G8rcZxP7bEUsM07NJc65k91gA1v4jeV1VFqtNBd8kObOb4P4RUJnE4nEVzuARTb9Bm/wDkrPwvkjAYeDSwtLN+Zzc7v5nSVYUW0YRj0its+NaAIAgeS+oisQEREAREQBERAEREAREQBERAEREAREQBERAEREAREQBERAEREAWDHYRtWm6k/wALhBjX281nRQ0mqYK/heTMGzWl2n/uEuH8vh+imsNhWUxlpsawdGtDR8gsyKsMcYKoqiW2+wiIrkBERAEREAREQBERAEREAREQBERAEREAREQBERAEREAREQBERAEREAREQBERAEREAREQBERAEREAREQBERAEREAREQBERAEREAREQBERAEREAREQBERAEREAREQBERAEREAREQBER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0422" name="AutoShape 6" descr="data:image/jpeg;base64,/9j/4AAQSkZJRgABAQAAAQABAAD/2wCEAAkGBxQTEhUSEhQWFRQXGRsbGRgXGRsZGBYcFxgYGBcXHBofHCohGBsmHh8eIjEhJSsrLi4wGh8zODMsOCgtLjcBCgoKDg0OGxAQGy8jICQvLCwsLDg0LDQ0LDcsLCwsMiwsNjQsLC80LDQvNCw0LDQsNCwsLCwsLCwsLCwsLCwsLP/AABEIAKIBNwMBIgACEQEDEQH/xAAcAAEAAgMBAQEAAAAAAAAAAAAABQYDBAcCAQj/xABDEAABAwIEAwYEAggFAgcBAAABAAIRAyEEEjFBBQZREyIyYXGBB5GhsUJSFCMzYnKSwfAVQ4LR4RbxNFNjc6KywiT/xAAZAQEAAwEBAAAAAAAAAAAAAAAAAQIDBAX/xAAsEQACAgEEAQMDAwUBAAAAAAAAAQIRAwQSITFBEzJRFCJhcaHwQ4GRwdFC/9oADAMBAAIRAxEAPwDuKIiAIiIAiIgCIiAIiIAiIgCIiAIiIAiIgCIiAIiIAiIgCIiAIiIAiIgCIiAIiIAiIgCIiAIiIAiIgCIiAKt8/cwfoeFztMVHODWQA46yTlNjb7qyLmXxI41h67xhWgurUXy4x3GggEidzMfIrLPLbBlJy2qzHgOecXEu7Nx82wCYuAQVsYD4pg1DTq0CbEgsIuB+7Jg+Uqn8WdDQwX0sYsWmZFpBvE+QjWTXKvGm0nuZlL8pPemJOrgRGk/YLkhLJ0nyKcV8s7c34hYXRwqgj9wuEEkTI1+4tMKSoc3YNwkVgNrhwuTlg2sZtHVcCbzI2ZIcOogR89VM4iqDTDm6vgj0sQfLYepV3nyx9yKOcovlHc6HF6D/AA1qZ9Ht6A9ehHzCzUsZTd4ajHejgfsVwtr6bO4XtDhBILgLwBJHp/TovIqNdDczsto7xDZE6Cba+/sE+qfwQsrfg76i4hU4jVpNltRwgjRxbbNJb3SBpInWB7qQwnMWMa0TWfOt7wIFrgyR1Vvq15RPrI6+i5bR55xbYBDKkROa0i8+Fvd2679FMM+IgAl9Ai4Bh+kujNppF9Z91pHUQZZZYsvSKp4Xn7DuEltRt40BnzEOmPOFu0+c8Eda7Wm1nSCJkiRFpg/JaLLB+S6kifRRp49hrfr6d9O8P7Gh+RW1Rx1N/gqMd/C4H7FW3L5Fo2ERFJIREQBERAEREAREQBERAEREAREQBERAEREAREQBERAavE8eyhSfWqmGMEuK49xirg3Yg4nD1HFlSS41MrAXudZrcwH1nWxV5+KeAr1sGWUR3Qc1SCAcrBO5Ejf2XMqdQNpFoFw2wAJAsBGkP3BaZ0FunFqJXJRZk391M0OIVgwVHCC1ggADK1zibGBAEm5iBebSqcTNzcm5Vo43gar6IbRaCS4FwNpEf9rKtvwGJb4sO/8A03TTzik23yxHLFt8nmlTzOawauIHz1+iv5w7QxjjqyTb8MAGcs3Hl5eSq/KuBe6rncxzMmmYak+U9Pup3mvFinQMkDOQ0e4l32KpnlvyKKM8kt0kkVetWL3ue7VxJ+ey8ExprtGs7LBSxDTo5p9wpDhVHPWYIJAOYx0Gn1hdkmox/Q3bpFt7JxZS3aIza5jAE+pjbzKhMdx+r2r8joYDAEA6bzHWT7qf4lVFOk42MNkb3eBlM63sqMFyaaClbZhiin2iUbxx4OYhpI3gyfeVYsRVzU6Y8LqhFvOJjTYnfZpVMoUszms/M4D2Ov0lX1rQGRAt1k2A+nWdo801CjFpIZtqaNXE8WpUnmm4Huja4001WJvGaRIMiNCIMj3081Wa1XO5z/zEn5leXGy0WmjXJdYY0W3iZHZtNIiS7MCPeSPWT8z5rbwLHHJmPiIzOOwmMwAtpdRzKBIawRLGdbd20STqRt5hTdOmAMuVzrENDYkkCGi50Jhcb7oo4u4x/U2XVSxpdTrvEAnKC4GcwAbMjNY6gbL5R5nxTS1raz5NzmOaACJs6ddPrtCiuKPysflMCbHQnXz6DRR7cSabXvmXwBfWTYnXy+qmO7hIl820qou9LnXFt1yVPLKATcDUQOp+i3cN8QKv+ZQbrAyn1udco+eq5i7jlQ+INI3FxPvK3eEcTL3dmWxMkGSY9et10NZoK7H3xVnTqXxDpTlfSeDMd0gzIBkTFr6+RUvhubsI6P1mQ9HtIiNZMR9VyalHaVXnRoubWGn2bPusDuKUHCM0zs4GPew+yiOfL4VhZJ30dxocWoPJDK1NxGoD2yPUTZbbXA3Bn0XBsM+m+QMogg29wDMarIarxU7r3NBi4JHhl2uwsJ8p6lXWqa4aJ9ZJ0zuyLi1DmLEd7JVrQNDmJa6YFpcJF5kHa0myyYjm3GUtKzspywSJgyM8h0mImL6+wN1qU/BPrI7KtDGcaw9IE1KzGwJIzAkewuuSYzilerJfWqHpD3ACbEgAxPQjSRCgqmIp05nLqS4lwLiReernTaVX6m/aii1G72qzqOI+I9CctFpqdCTlBHUQCT8goHi/xJxFGpTLqTOxLu/E5gOl9/loqQ7HU6p/Vnvi4sRbcKVdlxFMsMXFgASbeJ3kAd9jMk2VPUn5ClKUX4a8HcMJiW1WNqMIcxwBaRuCsy5/8P8AmzDhtPh7s1Ou0OnMIY4gz3XTuDIHsr+CuyEtys3hJSVn1ERWLBERAEREAXwlfVpcapvdQqtp+MtIHnOoHnCrJ0mwjjHE+Y6mKxeIIrOFFxysp5yGuaLSWzcQPqVG4gmk7MT3SLMuTJcZde5EA6WstzinKtRsE4R7Hz3qzWVS8jyglgt0UtiMXwtxy1AaZvZ4qNJsQJF5s1o/1FeRKe520/8ABX6RN22QOKxjqbWuyiCQDLwMsgGfOLz6IeJEAOdSfBIHdvc6ATEz5dCrDX4Nw6sGhuIszMR32d4mbkECXQwQdsw2Cz/9HN7XtKeJOQFzg0A2OV4BBDrw5uYb6CZupSxsh6NfBW8PxRj5jNYxcRfp6+S9vrUaoLXFjhJkO07uuvRb9DkXEUmuLajHv7ouTDg3OHXIlsQYjp6L7xXlzEBgyMOc+IjJLcuUEd3WchOm7pRwj4ZlLSKvJBv5dwlT/LYf4T/sVscK4FRw5caTSC6JkzoveI4RV7VtN+GcMhcS8ZocGtJhrovmiI1k6A2UZwsEMJcHtaYuCZBcDEyRl3iL28lbbKq3FXp30pElxrhxr0jTa/JcGQJ0MqsP5VxTfDWY4ebYU3xCu+mWltV5DtGkB1gGTDrzckT+4fRbFbFVAaYY6k4uMQ4x7zIgdVeDyw4iyqx5Y3tZD8C4JWbVzVw2Gju5TqTv5W+6nOO1XNoPLWlxyxDRJMmCfW5PsvVHFlxLQAS0DPBjLLZOo0/2PRblF83j+7/7H5FZynNvdIym8nukc3/xACzmVG+rD/RbfDaza1RrKZkyCQQdG3Mg9dPdX+qLEkAwN/qtPCup5oFJrXEXIgGCJNwuj6ptPg2jnk1dGbB4UMgNmBEGT6x4r7ag+yyVMQAWw/LBuAYJGUjMIIcQHOaJa6BJnZZGvAsLnYDVa+HxbSC2BaxgugEEw0gNIPS5AB9YXPFu7GPI29z58HjE1jTy5dYNzNpBbMg6xO8Kt43EZnEfMzMxbfQbqxYqplJZAvkAJiCBlBgxIjM7a5A2Mj07AUcxcGw7YwDe4kggiQbxEWuCLLTE1BpslZoxil/cq9Kk51mguPkCdFJcJoOp1C6oC2Gix8RzOAFtdvv0Uq3s6cyD+846Ath02gDSYaNV8xtRlRrix4c5kHum8dNdvPdoW08zkqrgiWa11wbGJwjXZmwAHAZ8pgnujyiZtPQ+S0sHwtrSSWsE6NMvINibyMx1EgDrGy943igp0O2ygmQ0iY7xMH2300Vdr8XqPJNhO4Fx5A7LPHjm1x0VxxnK/CLHxKiQ0ubYQA5uggGZG4vqeh8gvdXFtDO0cYFrnXpHrNlWuH8Uc2oDUc5zCMrgSSADv5f91M4vhuak+lnkm4EXFpBABuARuPXW8ThtaUjPJjdqMv58/wCDRxHMDZ7mY9NA0+s39rarzhuN9q7sntDWuEAjZ2oPz+sKusJuHWcDBHQhel1ejCuDq9CG2kiz4+lV/RnsaCHgjKQZkCHZYFxOl9uqq9J4cJH99QrnwjFitTzEjMLOaTYkAgOg23181WePYA4esZEMeTr+F4sR5f8ACzwS2ycGZ4Z1JxZrUqha4OaYIuCrJgcSG98E5H96JMgixa28t3EiOmhVRq46mLZhPlf7Lb4QH1HOcym/uiZILc14LR6g67QFpmiu7o2nSak2WLF0+1cMQWOpwIew5SWiMwJAktEHSx+a2sDjycr6dWqBNsr3Bo6jWwtovvCezBcABmMSSBndNzmgZp2gWGwEEqt8Vpdi99KHAOIcyD3ddv76dFzKCcuPJi4Pdx0y4YrmDGMaT+lVTpYmAb690DbprGm6lKfNWMYwOFd2m+Vx1M2c0+V56qk4Ot+oaXmSXwSTfUgAnZTeOqfqXXJhu4iLA+v83S1lV7k3yXSeyTffJ0b4Yc0VsfTrOr5e45rRAiZBJn6IvXwr4bSpYTNRqtqdplc/L+B2USw3NxO8IvQx+1GuO9vJdERFcuEREAXipSDhDgCOhEhe0QEPiuVcFU8eFoE9ezaD8wJUXW+HOAN2030z1ZVqD6FxH0VsRVcIvtE2ylO+H2X9jjsWzyc5rx8so69VhfyrxFs9njqdQXtVoxrOpBPU7bq9rHWrNYJe4NHVxAHzKzenx/BO9ryUN+D4uyc1LC1df2dRzTfP+YAfiKw4jH4wAivwyoZnwFlUfjOgncj+UK2YnmzBU5z4mmIue9sBJPpG+iheI/EWgyAym98/iMNbqBrc7na+U+SxlhxfI9b8lbxfGMF/n4OrRy5svaUHMDcxeYBERfJ8j1K+Ua/CX1e2ZUaHy43c4AyHg2cIEgDTd86rZr8/YiqwFgZRzC9g9zSRa5MO+QVX4nin1Xtq1nlxE5YbtaxA1vfYXXPKMV7X+xi9XDqrJnF8BwLQcuJOdxBDgA905oJAbAOb/wDTPfRIpta1jCTls4mQCQ0ZTlzGCP8Am0qNxbA9jmh1ySQSSXBwF7k5gfU7LW4QCP1bzmkG+sm5+on2AUNOuznyZt0XSpIsY4bUcDYgeEnQDOBAJvc2Ai/eUTiHAMkCIc2Rv4hIGwP/AD1UnTc8gBujQ0W9Q1ttzoJ10UHxrMIdJyz3h67+omfZTFLpGa20qtL5ZJ1smU5g3JH4oIgxbzFtPJRtbjTW6EEX7oBk33MwFE8cqkspgz3JtFspIEz629FHAroxYYtWzWGnVfcWdmMbiGuDQQWwYOp2P0ssXFuIPbQa5hIcHQ6RBy6TB84Pkojh+K7OoHbaH0Ov+/srZiaIexzHQQZFuh69d48oVMkVjl+DLJGOOXPXf/UUwvJ1JKz8NxPZVA/bR3odT7arUFMscaZ1aYPn0PuP6r7UqBolxAHmYXZSkjupSX4LhXwTHMfTywCJkeF0jyNzPlFwqU1hYTTd4mmPUbH3CtfK3Eu1pEDK8U3Bu4kWMZoiY3utTmbgtRzm1MO0F8Q4EgDe/t/Urjxz9Oe2Rx45+nKpP+fJBFWngOPD2ZXA5mC5Anu6A+ZjbeCoKhypiX/tKzWDcMF/mp/gfLrMMS5rnPc4AEuM2H2U5suOSpcjPmxyVLkg+bMF2bxXaJa6zoBmQe66I3+enRQ9CnWqfs6Dz5u7oXRMRiqbPG5oHmR9tVrf4swj9W0vkwAIbO0320vG6rDNNRpIpDNlqooh+WuDV2Pc+vkDS0jKL7jUlTeN4ZTqsFN7ZYNpI+23l5BaNfidbK45WUg3xZiHOANmkCRmBNrCxWF2Ia9rS+rUIdZ2XumDqQIgEa66T1Cq4zk7Y9HLN3J0blPhuGoAwymyNzEr27idNuXLLg4EggQ2xIgk6GbR5haWG4XV7VvYU3vpOEtM9oAZhwzNEDKTBE6EHeVPYHlDEONRlXKym9rgC06FzTJyCHPBvLXZTNM9IVXBeWaR0fN8sjC8VAZAyvEeRkaGReRMbfNRHMOIDTSc0NLgZLcxHqC0Gcp1mevVXbD8oYegwfpFYS2IIdkiPw3cQW21iYc13UKvc81+G1KTWU647ZkAPOZ4cy7XMeZFiDIjQztBUJxUuDdaOmn0iH4fi+0YDlFngnLBF3Wi56xuVL0aT8TFGDRc97WZqpBABkEmJyutBbY6bqI4OaFNobTLnBwLYALWOJFibl02tcXjyW3xGixlAinAzxEBrQT3txDfc3tclISu+KVqiZx2wpcnZfh/y47A4Z1J7mvJeXSwkiCGjcDovq1fhPRLeG0swIJdUN/43D+iL04e1F4e1FwRFgxOMp0xNR7WD94gfdWuixnRVyvzzgWnL+kNc78rQSfXSw89FBcT+JrGiKFB7yfCXkNbpIJ1IB06zrGqzeWC8lXOKV2dAXl7wBJIAG5sFyPE8+Yx8SWUwZkMHmYEkE+sHroqzXx9apVa2tVfUIkgucT4hI19CI8gdbrJ6mPhGT1EfB2LinOuDoEh1UOIEnKRlG13khovA13CreJ+JubN2OHdYxmfvrfKCDHmCdbSuf4jFU2DvvaIvG5nyNyol/MDQbd/yiAPfc+3RZ+pln0ZrJkn0i7cX52xjiW9rkaYymmMsXbmnfrv8oUdXrOe7M8ucRBlxLoI8ybqIo4oV6OYNiHRlHlaBp+ErX43Xd2NMjMx345lpuI/2lZNSlLazJ7pNRfZvPxLKZnu+bi6Xek3LtT8yvVLF06wc1jrgTERHTbrCqAW5wuv2dVpmAbH0P8AzHyW8tOtt3ybS06rjssAxWWg9zYzUxprG4B9Jj2Vfq8TqvMl59rD6K2vw4cCCANTMSTIAiItvebgi1lSalIsc5h/CY9tvpCjT7W2Rp9tv5M+GrZHteNQZ9eo9wrLSaO0aQYmHWgxMQNbA2v0VUCneX2hwdJkiBEzYmRb5j2V88eNxtk2pWydrQWlwk90xluTMEDfcNNhNrEarJi3do3OGmmSbNzElrmGCJMOs4EXAXgzF7k67TOto/ovNNkT32iTaS1oMgEDTvOPikyb9AuVdUcUJJ43Dynx/Yr/ABsl7XkxmdMwDJB1ubxp6381CUcQA3vuAIsZMXCuz2Nk0nEta4h4ix2zCdQNPb1Xipy1h3PzvYXutd7i6Y9StYZlBcmz1SStopJ4ow2ZmqHoxpKvPLxe6gxzw6m64g6xcCQdLQbLew+Ep0/AxrfQQtZ3FpIaym9xMRMNmTAA1JM2iFWeV5OEjGWaeX2o0uOctDEVA9tQ0pEOyDxRoseF5KwzTLg6of3zKx4jj9UkhgY3bQlwI1He39lvYfCOeJqOqVnEHuNA7OYJDSTae7Bj87fMJtmlTZMcWSSpyo3KPYUYY3Iyfwt1n0F15qcRMSynUf7ZZ16326LWwXBqlQ1GUKDmOLHXObxA2a10AU3TaCY1FzCm8ByfiXU2Z6gplpa4TewDXTLTMgSY3AdcQq+nFeTaGjj55IV2PqlxY4U6JjQkucOpNoIUdXe93aRVqVSwB2UNMZRAL7OAiSJsYE9Fe/8ApLCUnNqV6gD2tAIBDGuLIAs6TPdykgx3mOWPEcwcMwzs7GsLwZDmtEgxEgugNNmmw1DhoU3xXR0x0yXhFW4dhK1am19OgKjgWzYOGw8J/DDrkaZthdTFPkvEPqNqyKYLYc0w103vFOQSQCbwQ5p0MLV4l8WWi1GkI85Ii9thEEj0gbSq1iefMfiTlpB5nZgJ+jR6e4nVLk+l/o12R8s6C3k7C0XufWrZgRBa8thwsYcSJdcAhwgwQR4SsVXjvC8IzK2CLWPenL4TLzGYWMjdsizlQ8PyRxfF3LKjAd3kUx19VL4T4CYl16uKpMPQNc/6yFpHBOXuZNxXSM/E/jBSbLaFIH6jfQWEQSN7GLwCqfxb4nYurOV5Z6W+3sfW+t1Z8T8B8U3wVsPUHmalM/8A1cPqtZvwjxdIy/CmqP8A061M9dnZT0+Su8EI8tNjc35Ob4ziNar3qlVxPQkzr/f1WTCcPPaMaYJeJ72g7zhc7eFdfwnL2FpQMRwvFQDc9h2rR3mk3aTsCt2l/g/aNfUaKdXuyajajCS1tJpzB1nWzzOqqs1KttBwvyc84PgywvZ3YFxBJF5t1jz+qs2A4qzD4imHNZXDSQWVXSBLIBLng9bT6KyO4NgOxq/o9dt6biGh9NxByveMts0yANeqomE4I6rSOIqV8OIPep1XPbXIAjM2RB8hfT2WSknJtujneCe6/B+guV8cyvhaVWnTFJjgYYIhsOIMRbUTbqiwcj4fs8BhmHamPrf+qL0IO4pl1dcla+MfE62Gw9OrSqVGNLnMd2ZAJcRLJP5bOmFznh1R1TM9z5mLuJ7xtAJ1F4vp812/m3h1GvhajcSXNpNGdzmiXNDLkjunadlwjhdenLxTfNME5HOEWaSAYIsYg/3C5c0fvTObIqzQf5/0R+Iw4Nbwkd9zp1IdmBuZvEjfb1WPE8wM0aC7qfDvpB8lvYxw7Uw0jNPdOZhhwkxmaCABlvA00uqfXZlc5vQlIRU21LwabFKfPiiS/wAcqCcgDR0JLpJ3knVWV4L+zqMyzANybCzhcDWD03VHCtnLNeaYGaCw7Og2OYGdQNvmpzwSSaKZ4RilIiuYmntsx3HUGI9Co8Kw81YeGgxBaRtFjYKtOrNbqQFpglcEX08t0F+OCe5Zrw8s1kSPUa/T7Kf4nQz0i3eNdrAAGAIkxJN7kqjcOxk1WZGud3hcC2sG66LTaYAJkdHXvETOvtpZYaj7Z2jm1L2ztP8AiKFTKVa7W+JwHqVPVeTs7y41XNYTZrbQt3Bcp4Zh8GY9XXWr1MS71kEuEbfBMU6pRY+zg4HUQdC3MOveE6KK5i4JWfUD6EXEOzHSNCrEypSY3K0tAFobtqdtF8pYkOiAb6W1tMRrMTaNlyKTUricqeS90F+xVKHJ1R37aufRllJ8OwWGwocGFxJEuJ1MAka667KbrOIt5A+zhIPuDPuonFhs5sroDslQCIILC9jpi2jp/hHorqUpupE45TyTqbZJNeCARvf5rWqYOZgwCRpFrHMfeGj0k6rJhcFiagaaNMCkZ7478RJdppYE3idpU5heTcTUe0Yl1MMDnAgQCR4BAaN3ZXEkyA+3RQo15NcOlyxk2mU6vhW9o0mqxriYLW5iALwPFPToCfVSXEa7uzGXtJBgkAtDpa7c3BaW6C0K04Hk/BYbM7EVA/MNHw0Nu1xyiZa7xNzTIIGkr47mThuEaW04M3JAnMRo6XnWQ146HMFLnH9Tsjpm19/ZVcFw3EvpjLSNSdKjSSTBabuB7hAg97a6mxyBVqVjUqOABMkAhrp7wizS0OzAA6iTuDK0+IfFgE5aFITtMuO8ACwjvEehharcXxrG/sqFVrTuR2bdhqYnQddAp3TftRt6UV2bHOvKj2sHZVe0JFQ5tHNMNfTtJ7jgCLCzifJanJ/FKeFb2mKDbsaDTqAF7KrDZzQ7RrmzMdVcuR+RMTTqdtjnMcdmg5jPnaPurBxz4e4PF1BUrMdIEd05QfWFb0Mkly6C2p2kc64l8VwLUaflJJJ0A1tsG36tBsoR/NPFMWYoU6pn8jTGpOwA1J33K7XwzkjAUL08NTkbuGY/N0qfp0w0Q0ADoBAWi0q/9OyXM/P2E+HPFsTerFIH874PybdWLhnwOZricS5x3FNsfUyV2FFtHFGPSK7mU3hfww4bRg9h2h61CXfTRWnCYClSEU6bGD91oH2WyiukkQERFICIiALzUphwhwBHQiV6RAROJ5ZwdQy/C0CevZtn5xK06nJODOlIt/he8D5Zo+isSKksUJ+5JkptGPD0QxrWNENaAAOgAgIsiK6VEGLFUA9jmO0c0tPo4QVwziXK1PA1GdnjKdV7nFj6LLOp2JDz3yfEALxqF3hfnf4gYQ4Xi1eoRFN5DgepeGut171lhnjcTDPaVpGtji2zmNc1oOpa5rLEklkjK6ZAkamdoKqnHGBlUnQG99POFcMS0OaAIzA5pAsTEBpfPQN9APQLAcAx+U1GNcQB539bSudZFGW4xzZ4wmpLn5X7lHZXzWY1zvQKy8rYSqHONSnlaYgG9xKmu0ossMoI2aJInSQNPdfP8V7wZTpPeXTliA1xA0BvP/KTzTmqSM5ZsuVVGPBtYjAtewsdMEQbmdI19Ley0cHyvhmXyZvNxlecFxc1DDoYdY6NOl4MnTpqtrCYIva9wdVqZWulxb3Gw43cDbTs3AgfmBWeyaXLKrT5ats2GYihSgAsBNgBcn5LE3jTHuIY11oubTJAAAufovOA4bia1A5KIeSY0B8REOGYwWgloOut41UtR5BxFUUXVXhjmsAcwwTLWu7NzS2QTDAwzBBZurKEF2zeOij+WRtV9cw0PpUibQQS6XEhsSLgnKLCRnCj8DiDWlj2vqtAJOUEl0XJiAWgX9J3XQW8r4Og4VKlciMpgPyMJDmvzAEl1xldEm7D6LXr8y8MwpLmNZnmczGAQ60uBMfiaHCOpCb4rhI646ZR6SRVOC8HqVqFYUabm5e8xwDgXiARD7NJEExYxUOwViwnJGJc2mHVG03McLOvEOgEFpucwAM7Pmdl5HP2IrmMFg6lToQxzwPFAmA2AHOb6EdFkZwPjuK8eTDNP56gmIA8NOdgNTeBKlepL2ouscY9slv+n8JRDDVe1oDYNMQxj/CZyuLnNMZmyHCHNGkrTfzJw3CNLaYBtBIEzGhl56hrwNiHaLJg/hAXHNi8bUedxSaGD+Ykkqy8M+GfDaNxhxUd+aqTUPyJj6K608326JW2PSKFiPig+o7LhMO57p/C11Q6k7DqT7OIXhmF47i7NpOosP8A5jhTERER4ja1wdB0XacLhGUxlpsawdGtDR8gsy0Wlj55G9nHcH8IcTUObF40CdRSaSf5jH2Vk4X8IuHUoL2Pru61HmD/AKWwFfkW0ccY9IrbI/hvBMPQEUKFOn/CwA/OJUgiK5AREQBERAEREAREQBERAEREAREQBERAEREAVC+KHMDcEKT/ANEpVnVQ5naVADkAi2kkd42kbq+qj/F7hHb4GRrSe1/Uxdrrb6/RUyOotlZJtUjklSg4syNe5ot3gbCABmgX8K+VajmVWtJzMBHaFsyBmcx0S0wQROmxlYuL8Iq0aLalDGMxFV4/ZUacilbeoRFtLgGVeMPxfAMDeyo9pWInKymaj2OcGuIkzcVG7bOMLzm1HjhmGHRP+pXBT6vBKtXs6mGpSHl+d7L5spLwXCTkBExaYb7Kxt5LxT30nOqMY1pa6D4mlrmgtIaS1zbgzm0OxlWGnjeJVv8Aw+ANMbOrkMgS4gZTBgBxGlx0WWnyXxKsP/6Mayk3dtFpcYiIzHLtbeYGq0SyvpHYoQiRVDk/B4ZzqlSpBJJyvLMjS5rgWkFveaHgt9HN9V5dzHwvCOmixpdJjK293Tll1wC1zmEDoNlZsH8LcGDNZ1bEO61KhA+TMs+8qz8M5fwuH/YYelT82sAPziSrrTzfuZO6K6RzRnM2OxAjB4Cq4aZ3tLQe6GzmdlbcAaE3C2G8rcZxP7bEUsM07NJc65k91gA1v4jeV1VFqtNBd8kObOb4P4RUJnE4nEVzuARTb9Bm/wDkrPwvkjAYeDSwtLN+Zzc7v5nSVYUW0YRj0its+NaAIAgeS+oisQEREAREQBERAEREAREQBERAEREAREQBERAEREAREQBERAEREAWDHYRtWm6k/wALhBjX281nRQ0mqYK/heTMGzWl2n/uEuH8vh+imsNhWUxlpsawdGtDR8gsyKsMcYKoqiW2+wiIrkBERAEREAREQBERAEREAREQBERAEREAREQBERAEREAREQBERAEREAREQBERAEREAREQBERAEREAREQBERAEREAREQBERAEREAREQBERAEREAREQBERAEREAREQBERAEREAREQBER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60424" name="Picture 8" descr="http://tech.batanga.com/sites/tech.batanga.com/files/Porque-es-importante-la-memoria-RAM-2.jpg"/>
          <p:cNvPicPr>
            <a:picLocks noChangeAspect="1" noChangeArrowheads="1"/>
          </p:cNvPicPr>
          <p:nvPr/>
        </p:nvPicPr>
        <p:blipFill>
          <a:blip r:embed="rId3" cstate="print"/>
          <a:srcRect/>
          <a:stretch>
            <a:fillRect/>
          </a:stretch>
        </p:blipFill>
        <p:spPr bwMode="auto">
          <a:xfrm>
            <a:off x="2411760" y="3717032"/>
            <a:ext cx="5045514" cy="2633759"/>
          </a:xfrm>
          <a:prstGeom prst="rect">
            <a:avLst/>
          </a:prstGeom>
          <a:noFill/>
        </p:spPr>
      </p:pic>
    </p:spTree>
    <p:extLst>
      <p:ext uri="{BB962C8B-B14F-4D97-AF65-F5344CB8AC3E}">
        <p14:creationId xmlns:p14="http://schemas.microsoft.com/office/powerpoint/2010/main" val="196885772"/>
      </p:ext>
    </p:extLst>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827584" y="1340768"/>
            <a:ext cx="7854950" cy="4824412"/>
          </a:xfrm>
        </p:spPr>
        <p:txBody>
          <a:bodyPr>
            <a:normAutofit fontScale="92500" lnSpcReduction="20000"/>
          </a:bodyPr>
          <a:lstStyle/>
          <a:p>
            <a:pPr marL="457200" indent="-457200" algn="just">
              <a:lnSpc>
                <a:spcPct val="150000"/>
              </a:lnSpc>
              <a:buFont typeface="Wingdings" pitchFamily="2" charset="2"/>
              <a:buChar char="v"/>
            </a:pPr>
            <a:r>
              <a:rPr lang="es-MX" sz="2000" b="1" dirty="0" smtClean="0">
                <a:latin typeface="Arial" pitchFamily="34" charset="0"/>
                <a:cs typeface="Arial" pitchFamily="34" charset="0"/>
              </a:rPr>
              <a:t>Capacidad de almacenamiento: </a:t>
            </a:r>
            <a:r>
              <a:rPr lang="es-MX" sz="2000" dirty="0" smtClean="0">
                <a:latin typeface="Arial" pitchFamily="34" charset="0"/>
                <a:cs typeface="Arial" pitchFamily="34" charset="0"/>
              </a:rPr>
              <a:t>representa el numero global de información en bits</a:t>
            </a:r>
          </a:p>
          <a:p>
            <a:pPr marL="457200" indent="-457200" algn="just">
              <a:lnSpc>
                <a:spcPct val="150000"/>
              </a:lnSpc>
            </a:pPr>
            <a:endParaRPr lang="es-MX" sz="2000" b="1" dirty="0" smtClean="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latin typeface="Arial" pitchFamily="34" charset="0"/>
                <a:cs typeface="Arial" pitchFamily="34" charset="0"/>
              </a:rPr>
              <a:t>Tiempo de acceso: </a:t>
            </a:r>
            <a:r>
              <a:rPr lang="es-MX" sz="2000" dirty="0" smtClean="0">
                <a:latin typeface="Arial" pitchFamily="34" charset="0"/>
                <a:cs typeface="Arial" pitchFamily="34" charset="0"/>
              </a:rPr>
              <a:t>Cuando menor es este tiempo, mas eficiente es la memoria</a:t>
            </a:r>
          </a:p>
          <a:p>
            <a:pPr marL="457200" indent="-457200" algn="just">
              <a:lnSpc>
                <a:spcPct val="150000"/>
              </a:lnSpc>
              <a:buFont typeface="Wingdings" pitchFamily="2" charset="2"/>
              <a:buChar char="v"/>
            </a:pPr>
            <a:endParaRPr lang="es-MX" sz="2000" dirty="0" smtClean="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latin typeface="Arial" pitchFamily="34" charset="0"/>
                <a:cs typeface="Arial" pitchFamily="34" charset="0"/>
              </a:rPr>
              <a:t>Tiempo de ciclo:</a:t>
            </a:r>
            <a:r>
              <a:rPr lang="es-MX" sz="2000" dirty="0" smtClean="0">
                <a:latin typeface="Arial" pitchFamily="34" charset="0"/>
                <a:cs typeface="Arial" pitchFamily="34" charset="0"/>
              </a:rPr>
              <a:t> Representa el inventario de tiempo mínimo entre dos accesos sucesivos </a:t>
            </a:r>
          </a:p>
          <a:p>
            <a:pPr marL="457200" indent="-457200" algn="just">
              <a:lnSpc>
                <a:spcPct val="150000"/>
              </a:lnSpc>
              <a:buFont typeface="Wingdings" pitchFamily="2" charset="2"/>
              <a:buChar char="v"/>
            </a:pPr>
            <a:endParaRPr lang="es-MX" sz="2000" dirty="0" smtClean="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latin typeface="Arial" pitchFamily="34" charset="0"/>
                <a:cs typeface="Arial" pitchFamily="34" charset="0"/>
              </a:rPr>
              <a:t>Rendimiento: </a:t>
            </a:r>
            <a:r>
              <a:rPr lang="es-MX" sz="2000" dirty="0" smtClean="0">
                <a:latin typeface="Arial" pitchFamily="34" charset="0"/>
                <a:cs typeface="Arial" pitchFamily="34" charset="0"/>
              </a:rPr>
              <a:t>Define el volumen de información intercambiado por unidad de tiempo      </a:t>
            </a:r>
            <a:endParaRPr lang="es-MX" sz="2000" b="1" dirty="0">
              <a:latin typeface="Arial" pitchFamily="34" charset="0"/>
              <a:cs typeface="Arial" pitchFamily="34" charset="0"/>
            </a:endParaRPr>
          </a:p>
        </p:txBody>
      </p:sp>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Funcionamiento </a:t>
            </a:r>
            <a:endParaRPr lang="es-MX" sz="2800" b="1" dirty="0">
              <a:solidFill>
                <a:srgbClr val="00FFFF"/>
              </a:solidFill>
              <a:latin typeface="Arial" pitchFamily="34" charset="0"/>
              <a:cs typeface="Arial" pitchFamily="34" charset="0"/>
            </a:endParaRPr>
          </a:p>
        </p:txBody>
      </p:sp>
      <p:sp>
        <p:nvSpPr>
          <p:cNvPr id="7" name="6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740844601"/>
      </p:ext>
    </p:extLst>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50"/>
          <p:cNvSpPr txBox="1">
            <a:spLocks noChangeArrowheads="1"/>
          </p:cNvSpPr>
          <p:nvPr/>
        </p:nvSpPr>
        <p:spPr bwMode="auto">
          <a:xfrm>
            <a:off x="-612775" y="260350"/>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MX" sz="3200" b="1">
                <a:solidFill>
                  <a:srgbClr val="19194D"/>
                </a:solidFill>
              </a:rPr>
              <a:t>Medidas de seguridad</a:t>
            </a:r>
            <a:endParaRPr lang="es-ES" sz="3200" b="1">
              <a:solidFill>
                <a:srgbClr val="19194D"/>
              </a:solidFill>
            </a:endParaRPr>
          </a:p>
        </p:txBody>
      </p:sp>
      <p:sp>
        <p:nvSpPr>
          <p:cNvPr id="22530" name="3 CuadroTexto"/>
          <p:cNvSpPr txBox="1">
            <a:spLocks noChangeArrowheads="1"/>
          </p:cNvSpPr>
          <p:nvPr/>
        </p:nvSpPr>
        <p:spPr bwMode="auto">
          <a:xfrm>
            <a:off x="-107950" y="1152525"/>
            <a:ext cx="914400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lgn="just" eaLnBrk="1" hangingPunct="1">
              <a:lnSpc>
                <a:spcPct val="150000"/>
              </a:lnSpc>
              <a:buFont typeface="Wingdings" charset="0"/>
              <a:buChar char="Ø"/>
            </a:pPr>
            <a:r>
              <a:rPr lang="es-MX" sz="1400" b="1">
                <a:solidFill>
                  <a:srgbClr val="161645"/>
                </a:solidFill>
                <a:latin typeface="Arial Black" charset="0"/>
              </a:rPr>
              <a:t>Antes de quitar cualquier componente observe con cuidado la parte interna de la PC, tome nota de la colocación de las tarjetas, para que cuando termine el mantenimiento preventivo las coloque en el lugar exacto de donde las sacó.</a:t>
            </a:r>
          </a:p>
          <a:p>
            <a:pPr lvl="1" algn="just" eaLnBrk="1" hangingPunct="1">
              <a:lnSpc>
                <a:spcPct val="150000"/>
              </a:lnSpc>
              <a:buFont typeface="Wingdings" charset="0"/>
              <a:buChar char="Ø"/>
            </a:pPr>
            <a:r>
              <a:rPr lang="es-MX" sz="1400" b="1">
                <a:solidFill>
                  <a:srgbClr val="161645"/>
                </a:solidFill>
                <a:latin typeface="Arial Black" charset="0"/>
              </a:rPr>
              <a:t>Ya que haya tomado nota de todos los pequeños detalles proceda a colocarse la pulsera antiestática, esto es para evitar dañar alguna tarjeta.</a:t>
            </a:r>
          </a:p>
          <a:p>
            <a:pPr lvl="1" algn="just" eaLnBrk="1" hangingPunct="1">
              <a:lnSpc>
                <a:spcPct val="150000"/>
              </a:lnSpc>
              <a:buFont typeface="Wingdings" charset="0"/>
              <a:buChar char="Ø"/>
            </a:pPr>
            <a:r>
              <a:rPr lang="es-MX" sz="1400" b="1">
                <a:solidFill>
                  <a:srgbClr val="161645"/>
                </a:solidFill>
                <a:latin typeface="Arial Black" charset="0"/>
              </a:rPr>
              <a:t>Quite el tornillo que sujeta a la tarjeta con el chasis de la PC e introdúzcalo también en el botecito, tal vez el tornillo sea un poco más pequeño que los tornillos del chasis, si es así colóquelo en otro botecito, etiquete los botecitos con cinta adhesiva para mayor control.</a:t>
            </a:r>
          </a:p>
          <a:p>
            <a:pPr lvl="1" algn="just" eaLnBrk="1" hangingPunct="1">
              <a:lnSpc>
                <a:spcPct val="150000"/>
              </a:lnSpc>
              <a:buFont typeface="Wingdings" charset="0"/>
              <a:buChar char="Ø"/>
            </a:pPr>
            <a:r>
              <a:rPr lang="es-MX" sz="1400" b="1">
                <a:solidFill>
                  <a:srgbClr val="161645"/>
                </a:solidFill>
                <a:latin typeface="Arial Black" charset="0"/>
              </a:rPr>
              <a:t>Cuando saque alguna tarjeta y ya la haya limpiado colóquela dentro de una bolsa antiestática, lo mismo para todas las tarjetas.</a:t>
            </a:r>
          </a:p>
          <a:p>
            <a:pPr lvl="1" algn="just" eaLnBrk="1" hangingPunct="1">
              <a:lnSpc>
                <a:spcPct val="150000"/>
              </a:lnSpc>
            </a:pPr>
            <a:endParaRPr lang="es-MX" sz="1400" b="1">
              <a:solidFill>
                <a:srgbClr val="161645"/>
              </a:solidFill>
              <a:latin typeface="Arial Black" charset="0"/>
            </a:endParaRPr>
          </a:p>
          <a:p>
            <a:pPr algn="just" eaLnBrk="1" hangingPunct="1">
              <a:lnSpc>
                <a:spcPct val="150000"/>
              </a:lnSpc>
            </a:pPr>
            <a:endParaRPr lang="es-MX" sz="1400"/>
          </a:p>
        </p:txBody>
      </p:sp>
    </p:spTree>
    <p:extLst>
      <p:ext uri="{BB962C8B-B14F-4D97-AF65-F5344CB8AC3E}">
        <p14:creationId xmlns:p14="http://schemas.microsoft.com/office/powerpoint/2010/main" val="1833164210"/>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87624" y="1052737"/>
            <a:ext cx="7200800" cy="2585323"/>
          </a:xfrm>
          <a:prstGeom prst="rect">
            <a:avLst/>
          </a:prstGeom>
          <a:noFill/>
        </p:spPr>
        <p:txBody>
          <a:bodyPr wrap="square" lIns="91440" tIns="45720" rIns="91440" bIns="45720">
            <a:spAutoFit/>
          </a:bodyPr>
          <a:lstStyle/>
          <a:p>
            <a:pPr algn="ctr"/>
            <a:r>
              <a:rPr lang="es-E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Tipos de memorias</a:t>
            </a:r>
          </a:p>
          <a:p>
            <a:pPr algn="ctr"/>
            <a:r>
              <a:rPr lang="es-E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RAM</a:t>
            </a:r>
          </a:p>
          <a:p>
            <a:pPr algn="ctr"/>
            <a:endParaRPr lang="es-E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6" name="5 CuadroTexto"/>
          <p:cNvSpPr txBox="1"/>
          <p:nvPr/>
        </p:nvSpPr>
        <p:spPr>
          <a:xfrm>
            <a:off x="683568" y="3212977"/>
            <a:ext cx="7344816" cy="3693319"/>
          </a:xfrm>
          <a:prstGeom prst="rect">
            <a:avLst/>
          </a:prstGeom>
          <a:noFill/>
        </p:spPr>
        <p:txBody>
          <a:bodyPr wrap="square" rtlCol="0">
            <a:spAutoFit/>
          </a:bodyPr>
          <a:lstStyle/>
          <a:p>
            <a:pPr>
              <a:lnSpc>
                <a:spcPct val="150000"/>
              </a:lnSpc>
              <a:buFont typeface="Wingdings" pitchFamily="2" charset="2"/>
              <a:buChar char="Ø"/>
            </a:pPr>
            <a:r>
              <a:rPr lang="es-MX" b="1" dirty="0" smtClean="0">
                <a:solidFill>
                  <a:srgbClr val="00FFFF"/>
                </a:solidFill>
                <a:latin typeface="Arial" pitchFamily="34" charset="0"/>
                <a:cs typeface="Arial" pitchFamily="34" charset="0"/>
              </a:rPr>
              <a:t> </a:t>
            </a:r>
            <a:r>
              <a:rPr lang="es-MX" b="1" dirty="0" smtClean="0">
                <a:solidFill>
                  <a:srgbClr val="00FFFF"/>
                </a:solidFill>
                <a:latin typeface="Arial" pitchFamily="34" charset="0"/>
                <a:cs typeface="Arial" pitchFamily="34" charset="0"/>
                <a:hlinkClick r:id="rId2" action="ppaction://hlinksldjump"/>
              </a:rPr>
              <a:t>DIMM DDR2</a:t>
            </a:r>
            <a:endParaRPr lang="es-MX" b="1" dirty="0" smtClean="0">
              <a:solidFill>
                <a:srgbClr val="00FFFF"/>
              </a:solidFill>
              <a:latin typeface="Arial" pitchFamily="34" charset="0"/>
              <a:cs typeface="Arial" pitchFamily="34" charset="0"/>
            </a:endParaRPr>
          </a:p>
          <a:p>
            <a:pPr>
              <a:lnSpc>
                <a:spcPct val="150000"/>
              </a:lnSpc>
              <a:buFont typeface="Wingdings" pitchFamily="2" charset="2"/>
              <a:buChar char="Ø"/>
            </a:pPr>
            <a:r>
              <a:rPr lang="es-MX" b="1" dirty="0" smtClean="0">
                <a:solidFill>
                  <a:srgbClr val="00FFFF"/>
                </a:solidFill>
                <a:latin typeface="Arial" pitchFamily="34" charset="0"/>
                <a:cs typeface="Arial" pitchFamily="34" charset="0"/>
                <a:hlinkClick r:id="rId3" action="ppaction://hlinksldjump"/>
              </a:rPr>
              <a:t>DIMM DDR3</a:t>
            </a:r>
            <a:endParaRPr lang="es-MX" b="1" dirty="0" smtClean="0">
              <a:solidFill>
                <a:srgbClr val="00FFFF"/>
              </a:solidFill>
              <a:latin typeface="Arial" pitchFamily="34" charset="0"/>
              <a:cs typeface="Arial" pitchFamily="34" charset="0"/>
            </a:endParaRPr>
          </a:p>
          <a:p>
            <a:pPr>
              <a:lnSpc>
                <a:spcPct val="150000"/>
              </a:lnSpc>
              <a:buFont typeface="Wingdings" pitchFamily="2" charset="2"/>
              <a:buChar char="Ø"/>
            </a:pPr>
            <a:r>
              <a:rPr lang="es-MX" b="1" dirty="0" smtClean="0">
                <a:solidFill>
                  <a:srgbClr val="00FFFF"/>
                </a:solidFill>
                <a:latin typeface="Arial" pitchFamily="34" charset="0"/>
                <a:cs typeface="Arial" pitchFamily="34" charset="0"/>
                <a:hlinkClick r:id="rId4" action="ppaction://hlinksldjump"/>
              </a:rPr>
              <a:t>DUAL CHANNEL</a:t>
            </a:r>
            <a:endParaRPr lang="es-MX" b="1" dirty="0" smtClean="0">
              <a:solidFill>
                <a:srgbClr val="00FFFF"/>
              </a:solidFill>
              <a:latin typeface="Arial" pitchFamily="34" charset="0"/>
              <a:cs typeface="Arial" pitchFamily="34" charset="0"/>
            </a:endParaRPr>
          </a:p>
          <a:p>
            <a:pPr>
              <a:lnSpc>
                <a:spcPct val="150000"/>
              </a:lnSpc>
              <a:buFont typeface="Wingdings" pitchFamily="2" charset="2"/>
              <a:buChar char="Ø"/>
            </a:pPr>
            <a:r>
              <a:rPr lang="es-MX" b="1" dirty="0" smtClean="0">
                <a:solidFill>
                  <a:srgbClr val="00FFFF"/>
                </a:solidFill>
                <a:latin typeface="Arial" pitchFamily="34" charset="0"/>
                <a:cs typeface="Arial" pitchFamily="34" charset="0"/>
                <a:hlinkClick r:id="rId5" action="ppaction://hlinksldjump"/>
              </a:rPr>
              <a:t>SRAM</a:t>
            </a:r>
            <a:endParaRPr lang="es-MX" b="1" dirty="0" smtClean="0">
              <a:solidFill>
                <a:srgbClr val="00FFFF"/>
              </a:solidFill>
              <a:latin typeface="Arial" pitchFamily="34" charset="0"/>
              <a:cs typeface="Arial" pitchFamily="34" charset="0"/>
            </a:endParaRPr>
          </a:p>
          <a:p>
            <a:pPr>
              <a:lnSpc>
                <a:spcPct val="150000"/>
              </a:lnSpc>
              <a:buFont typeface="Wingdings" pitchFamily="2" charset="2"/>
              <a:buChar char="Ø"/>
            </a:pPr>
            <a:r>
              <a:rPr lang="es-MX" b="1" dirty="0" smtClean="0">
                <a:solidFill>
                  <a:srgbClr val="00FFFF"/>
                </a:solidFill>
                <a:latin typeface="Arial" pitchFamily="34" charset="0"/>
                <a:cs typeface="Arial" pitchFamily="34" charset="0"/>
                <a:hlinkClick r:id="rId6" action="ppaction://hlinksldjump"/>
              </a:rPr>
              <a:t>SO DIMM</a:t>
            </a:r>
            <a:endParaRPr lang="es-MX" b="1" dirty="0" smtClean="0">
              <a:solidFill>
                <a:srgbClr val="00FFFF"/>
              </a:solidFill>
              <a:latin typeface="Arial" pitchFamily="34" charset="0"/>
              <a:cs typeface="Arial" pitchFamily="34" charset="0"/>
            </a:endParaRPr>
          </a:p>
          <a:p>
            <a:pPr>
              <a:lnSpc>
                <a:spcPct val="150000"/>
              </a:lnSpc>
              <a:buFont typeface="Wingdings" pitchFamily="2" charset="2"/>
              <a:buChar char="Ø"/>
            </a:pPr>
            <a:endParaRPr lang="es-MX" b="1" dirty="0" smtClean="0">
              <a:solidFill>
                <a:srgbClr val="00FFFF"/>
              </a:solidFill>
              <a:latin typeface="Arial" pitchFamily="34" charset="0"/>
              <a:cs typeface="Arial" pitchFamily="34" charset="0"/>
            </a:endParaRPr>
          </a:p>
          <a:p>
            <a:pPr>
              <a:buFont typeface="Wingdings" pitchFamily="2" charset="2"/>
              <a:buChar char="Ø"/>
            </a:pPr>
            <a:endParaRPr lang="es-MX" b="1" dirty="0" smtClean="0">
              <a:solidFill>
                <a:srgbClr val="00FFFF"/>
              </a:solidFill>
              <a:latin typeface="Arial" pitchFamily="34" charset="0"/>
              <a:cs typeface="Arial" pitchFamily="34" charset="0"/>
            </a:endParaRPr>
          </a:p>
          <a:p>
            <a:pPr>
              <a:buFont typeface="Wingdings" pitchFamily="2" charset="2"/>
              <a:buChar char="Ø"/>
            </a:pPr>
            <a:endParaRPr lang="es-MX" b="1" dirty="0" smtClean="0">
              <a:solidFill>
                <a:srgbClr val="00FFFF"/>
              </a:solidFill>
              <a:latin typeface="Arial" pitchFamily="34" charset="0"/>
              <a:cs typeface="Arial" pitchFamily="34" charset="0"/>
            </a:endParaRPr>
          </a:p>
          <a:p>
            <a:pPr>
              <a:buFont typeface="Wingdings" pitchFamily="2" charset="2"/>
              <a:buChar char="Ø"/>
            </a:pPr>
            <a:endParaRPr lang="es-MX" b="1" dirty="0" smtClean="0">
              <a:solidFill>
                <a:srgbClr val="00FFFF"/>
              </a:solidFill>
              <a:latin typeface="Arial" pitchFamily="34" charset="0"/>
              <a:cs typeface="Arial" pitchFamily="34" charset="0"/>
            </a:endParaRPr>
          </a:p>
          <a:p>
            <a:endParaRPr lang="es-MX" dirty="0"/>
          </a:p>
        </p:txBody>
      </p:sp>
      <p:sp>
        <p:nvSpPr>
          <p:cNvPr id="5" name="4 CuadroTexto"/>
          <p:cNvSpPr txBox="1"/>
          <p:nvPr/>
        </p:nvSpPr>
        <p:spPr>
          <a:xfrm>
            <a:off x="3955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7"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1289050" y="1268413"/>
            <a:ext cx="7854950" cy="2670175"/>
          </a:xfrm>
        </p:spPr>
        <p:txBody>
          <a:bodyPr>
            <a:normAutofit/>
          </a:bodyPr>
          <a:lstStyle/>
          <a:p>
            <a:pPr marL="457200" indent="-457200" algn="just">
              <a:lnSpc>
                <a:spcPct val="150000"/>
              </a:lnSpc>
              <a:buFont typeface="Wingdings" pitchFamily="2" charset="2"/>
              <a:buChar char="v"/>
            </a:pPr>
            <a:r>
              <a:rPr lang="es-MX" sz="2000" b="1" dirty="0" smtClean="0"/>
              <a:t>Pueden procesar cuatro datos por ciclo de reloj</a:t>
            </a:r>
            <a:endParaRPr lang="es-MX" sz="2000" b="1" dirty="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t>Cuenta con 240 contactos </a:t>
            </a:r>
            <a:endParaRPr lang="es-MX" sz="2000" b="1" dirty="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t>Funciona con menor  voltaje 1.8 volts</a:t>
            </a:r>
          </a:p>
          <a:p>
            <a:pPr marL="457200" indent="-457200" algn="just">
              <a:lnSpc>
                <a:spcPct val="150000"/>
              </a:lnSpc>
            </a:pPr>
            <a:endParaRPr lang="es-MX" sz="1800" dirty="0">
              <a:latin typeface="Arial" pitchFamily="34" charset="0"/>
              <a:cs typeface="Arial" pitchFamily="34" charset="0"/>
            </a:endParaRPr>
          </a:p>
        </p:txBody>
      </p:sp>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 DIMM DDR2</a:t>
            </a:r>
            <a:endParaRPr lang="es-MX" sz="2800" b="1" dirty="0">
              <a:solidFill>
                <a:srgbClr val="00FFFF"/>
              </a:solidFill>
              <a:latin typeface="Arial" pitchFamily="34" charset="0"/>
              <a:cs typeface="Arial" pitchFamily="34" charset="0"/>
            </a:endParaRPr>
          </a:p>
        </p:txBody>
      </p:sp>
      <p:pic>
        <p:nvPicPr>
          <p:cNvPr id="7" name="6 Imagen" descr="C:\Users\JAIR\Desktop\1.3.jpg">
            <a:hlinkClick r:id="rId2" action="ppaction://hlinksldjump"/>
          </p:cNvPr>
          <p:cNvPicPr/>
          <p:nvPr/>
        </p:nvPicPr>
        <p:blipFill>
          <a:blip r:embed="rId3" cstate="print"/>
          <a:srcRect t="29810" r="75576" b="49894"/>
          <a:stretch>
            <a:fillRect/>
          </a:stretch>
        </p:blipFill>
        <p:spPr bwMode="auto">
          <a:xfrm>
            <a:off x="2339752" y="3068960"/>
            <a:ext cx="3926849" cy="2862340"/>
          </a:xfrm>
          <a:prstGeom prst="rect">
            <a:avLst/>
          </a:prstGeom>
          <a:noFill/>
          <a:ln w="9525">
            <a:noFill/>
            <a:miter lim="800000"/>
            <a:headEnd/>
            <a:tailEnd/>
          </a:ln>
        </p:spPr>
      </p:pic>
      <p:sp>
        <p:nvSpPr>
          <p:cNvPr id="10" name="9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
        <p:nvSpPr>
          <p:cNvPr id="11" name="10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375634411"/>
      </p:ext>
    </p:extLst>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 DIMM DDR2</a:t>
            </a:r>
            <a:endParaRPr lang="es-MX" sz="2800" b="1" dirty="0">
              <a:solidFill>
                <a:srgbClr val="00FFFF"/>
              </a:solidFill>
              <a:latin typeface="Arial" pitchFamily="34" charset="0"/>
              <a:cs typeface="Arial" pitchFamily="34" charset="0"/>
            </a:endParaRPr>
          </a:p>
        </p:txBody>
      </p:sp>
      <p:graphicFrame>
        <p:nvGraphicFramePr>
          <p:cNvPr id="4" name="3 Tabla"/>
          <p:cNvGraphicFramePr>
            <a:graphicFrameLocks noGrp="1"/>
          </p:cNvGraphicFramePr>
          <p:nvPr/>
        </p:nvGraphicFramePr>
        <p:xfrm>
          <a:off x="539551" y="1772816"/>
          <a:ext cx="7560840" cy="3024336"/>
        </p:xfrm>
        <a:graphic>
          <a:graphicData uri="http://schemas.openxmlformats.org/drawingml/2006/table">
            <a:tbl>
              <a:tblPr firstRow="1" bandRow="1">
                <a:tableStyleId>{7DF18680-E054-41AD-8BC1-D1AEF772440D}</a:tableStyleId>
              </a:tblPr>
              <a:tblGrid>
                <a:gridCol w="2520280"/>
                <a:gridCol w="2520280"/>
                <a:gridCol w="2520280"/>
              </a:tblGrid>
              <a:tr h="504056">
                <a:tc>
                  <a:txBody>
                    <a:bodyPr/>
                    <a:lstStyle/>
                    <a:p>
                      <a:r>
                        <a:rPr lang="es-MX" dirty="0" smtClean="0"/>
                        <a:t>Tipo de chip</a:t>
                      </a:r>
                      <a:endParaRPr lang="es-MX" dirty="0"/>
                    </a:p>
                  </a:txBody>
                  <a:tcPr/>
                </a:tc>
                <a:tc>
                  <a:txBody>
                    <a:bodyPr/>
                    <a:lstStyle/>
                    <a:p>
                      <a:r>
                        <a:rPr lang="es-MX" dirty="0" smtClean="0"/>
                        <a:t>Velocidad de Reloj</a:t>
                      </a:r>
                      <a:endParaRPr lang="es-MX" dirty="0"/>
                    </a:p>
                  </a:txBody>
                  <a:tcPr/>
                </a:tc>
                <a:tc>
                  <a:txBody>
                    <a:bodyPr/>
                    <a:lstStyle/>
                    <a:p>
                      <a:r>
                        <a:rPr lang="es-MX" dirty="0" smtClean="0"/>
                        <a:t>Tiempo de acceso</a:t>
                      </a:r>
                      <a:endParaRPr lang="es-MX" dirty="0"/>
                    </a:p>
                  </a:txBody>
                  <a:tcPr/>
                </a:tc>
              </a:tr>
              <a:tr h="504056">
                <a:tc>
                  <a:txBody>
                    <a:bodyPr/>
                    <a:lstStyle/>
                    <a:p>
                      <a:r>
                        <a:rPr lang="es-MX" dirty="0" smtClean="0"/>
                        <a:t>DDR</a:t>
                      </a:r>
                      <a:r>
                        <a:rPr lang="es-MX" baseline="0" dirty="0" smtClean="0"/>
                        <a:t> 2-400</a:t>
                      </a:r>
                      <a:endParaRPr lang="es-MX" dirty="0"/>
                    </a:p>
                  </a:txBody>
                  <a:tcPr/>
                </a:tc>
                <a:tc>
                  <a:txBody>
                    <a:bodyPr/>
                    <a:lstStyle/>
                    <a:p>
                      <a:r>
                        <a:rPr lang="es-MX" dirty="0" smtClean="0"/>
                        <a:t>100 </a:t>
                      </a:r>
                      <a:r>
                        <a:rPr lang="es-MX" dirty="0" err="1" smtClean="0"/>
                        <a:t>Mhz</a:t>
                      </a:r>
                      <a:endParaRPr lang="es-MX" dirty="0"/>
                    </a:p>
                  </a:txBody>
                  <a:tcPr/>
                </a:tc>
                <a:tc>
                  <a:txBody>
                    <a:bodyPr/>
                    <a:lstStyle/>
                    <a:p>
                      <a:r>
                        <a:rPr lang="es-MX" dirty="0" smtClean="0"/>
                        <a:t>0 </a:t>
                      </a:r>
                      <a:r>
                        <a:rPr lang="es-MX" dirty="0" err="1" smtClean="0"/>
                        <a:t>ns</a:t>
                      </a:r>
                      <a:endParaRPr lang="es-MX" dirty="0"/>
                    </a:p>
                  </a:txBody>
                  <a:tcPr/>
                </a:tc>
              </a:tr>
              <a:tr h="504056">
                <a:tc>
                  <a:txBody>
                    <a:bodyPr/>
                    <a:lstStyle/>
                    <a:p>
                      <a:r>
                        <a:rPr lang="es-MX" dirty="0" smtClean="0"/>
                        <a:t>DDR</a:t>
                      </a:r>
                      <a:r>
                        <a:rPr lang="es-MX" baseline="0" dirty="0" smtClean="0"/>
                        <a:t> 2-533</a:t>
                      </a:r>
                      <a:endParaRPr lang="es-MX" dirty="0"/>
                    </a:p>
                  </a:txBody>
                  <a:tcPr/>
                </a:tc>
                <a:tc>
                  <a:txBody>
                    <a:bodyPr/>
                    <a:lstStyle/>
                    <a:p>
                      <a:r>
                        <a:rPr lang="es-MX" dirty="0" smtClean="0"/>
                        <a:t>133 </a:t>
                      </a:r>
                      <a:r>
                        <a:rPr lang="es-MX" dirty="0" err="1" smtClean="0"/>
                        <a:t>Mhz</a:t>
                      </a:r>
                      <a:endParaRPr lang="es-MX" dirty="0"/>
                    </a:p>
                  </a:txBody>
                  <a:tcPr/>
                </a:tc>
                <a:tc>
                  <a:txBody>
                    <a:bodyPr/>
                    <a:lstStyle/>
                    <a:p>
                      <a:r>
                        <a:rPr lang="es-MX" dirty="0" smtClean="0"/>
                        <a:t>7.5</a:t>
                      </a:r>
                      <a:r>
                        <a:rPr lang="es-MX" baseline="0" dirty="0" smtClean="0"/>
                        <a:t> </a:t>
                      </a:r>
                      <a:r>
                        <a:rPr lang="es-MX" dirty="0" err="1" smtClean="0"/>
                        <a:t>ns</a:t>
                      </a:r>
                      <a:endParaRPr lang="es-MX" dirty="0"/>
                    </a:p>
                  </a:txBody>
                  <a:tcPr/>
                </a:tc>
              </a:tr>
              <a:tr h="504056">
                <a:tc>
                  <a:txBody>
                    <a:bodyPr/>
                    <a:lstStyle/>
                    <a:p>
                      <a:r>
                        <a:rPr lang="es-MX" dirty="0" smtClean="0"/>
                        <a:t>DDR</a:t>
                      </a:r>
                      <a:r>
                        <a:rPr lang="es-MX" baseline="0" dirty="0" smtClean="0"/>
                        <a:t> 2-667</a:t>
                      </a:r>
                      <a:endParaRPr lang="es-MX" dirty="0"/>
                    </a:p>
                  </a:txBody>
                  <a:tcPr/>
                </a:tc>
                <a:tc>
                  <a:txBody>
                    <a:bodyPr/>
                    <a:lstStyle/>
                    <a:p>
                      <a:r>
                        <a:rPr lang="es-MX" dirty="0" smtClean="0"/>
                        <a:t>166 </a:t>
                      </a:r>
                      <a:r>
                        <a:rPr lang="es-MX" dirty="0" err="1" smtClean="0"/>
                        <a:t>Mhz</a:t>
                      </a:r>
                      <a:endParaRPr lang="es-MX" dirty="0"/>
                    </a:p>
                  </a:txBody>
                  <a:tcPr/>
                </a:tc>
                <a:tc>
                  <a:txBody>
                    <a:bodyPr/>
                    <a:lstStyle/>
                    <a:p>
                      <a:r>
                        <a:rPr lang="es-MX" dirty="0" smtClean="0"/>
                        <a:t>6 </a:t>
                      </a:r>
                      <a:r>
                        <a:rPr lang="es-MX" dirty="0" err="1" smtClean="0"/>
                        <a:t>ns</a:t>
                      </a:r>
                      <a:endParaRPr lang="es-MX" dirty="0"/>
                    </a:p>
                  </a:txBody>
                  <a:tcPr/>
                </a:tc>
              </a:tr>
              <a:tr h="504056">
                <a:tc>
                  <a:txBody>
                    <a:bodyPr/>
                    <a:lstStyle/>
                    <a:p>
                      <a:r>
                        <a:rPr lang="es-MX" dirty="0" smtClean="0"/>
                        <a:t>DDR</a:t>
                      </a:r>
                      <a:r>
                        <a:rPr lang="es-MX" baseline="0" dirty="0" smtClean="0"/>
                        <a:t>  2-800</a:t>
                      </a:r>
                      <a:endParaRPr lang="es-MX" dirty="0"/>
                    </a:p>
                  </a:txBody>
                  <a:tcPr/>
                </a:tc>
                <a:tc>
                  <a:txBody>
                    <a:bodyPr/>
                    <a:lstStyle/>
                    <a:p>
                      <a:r>
                        <a:rPr lang="es-MX" dirty="0" smtClean="0"/>
                        <a:t>200</a:t>
                      </a:r>
                      <a:r>
                        <a:rPr lang="es-MX" baseline="0" dirty="0" smtClean="0"/>
                        <a:t> </a:t>
                      </a:r>
                      <a:r>
                        <a:rPr lang="es-MX" dirty="0" err="1" smtClean="0"/>
                        <a:t>Mhz</a:t>
                      </a:r>
                      <a:endParaRPr lang="es-MX" dirty="0"/>
                    </a:p>
                  </a:txBody>
                  <a:tcPr/>
                </a:tc>
                <a:tc>
                  <a:txBody>
                    <a:bodyPr/>
                    <a:lstStyle/>
                    <a:p>
                      <a:r>
                        <a:rPr lang="es-MX" dirty="0" smtClean="0"/>
                        <a:t>5 </a:t>
                      </a:r>
                      <a:r>
                        <a:rPr lang="es-MX" dirty="0" err="1" smtClean="0"/>
                        <a:t>ns</a:t>
                      </a:r>
                      <a:endParaRPr lang="es-MX" dirty="0"/>
                    </a:p>
                  </a:txBody>
                  <a:tcPr/>
                </a:tc>
              </a:tr>
              <a:tr h="5040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DDR</a:t>
                      </a:r>
                      <a:r>
                        <a:rPr lang="es-MX" baseline="0" dirty="0" smtClean="0"/>
                        <a:t>  2-1066</a:t>
                      </a:r>
                      <a:endParaRPr lang="es-MX" dirty="0" smtClean="0"/>
                    </a:p>
                  </a:txBody>
                  <a:tcPr/>
                </a:tc>
                <a:tc>
                  <a:txBody>
                    <a:bodyPr/>
                    <a:lstStyle/>
                    <a:p>
                      <a:r>
                        <a:rPr lang="es-MX" dirty="0" smtClean="0"/>
                        <a:t>266 </a:t>
                      </a:r>
                      <a:r>
                        <a:rPr lang="es-MX" dirty="0" err="1" smtClean="0"/>
                        <a:t>Mhz</a:t>
                      </a:r>
                      <a:endParaRPr lang="es-MX" dirty="0"/>
                    </a:p>
                  </a:txBody>
                  <a:tcPr/>
                </a:tc>
                <a:tc>
                  <a:txBody>
                    <a:bodyPr/>
                    <a:lstStyle/>
                    <a:p>
                      <a:r>
                        <a:rPr lang="es-MX" dirty="0" smtClean="0"/>
                        <a:t>3.75</a:t>
                      </a:r>
                      <a:r>
                        <a:rPr lang="es-MX" baseline="0" dirty="0" smtClean="0"/>
                        <a:t> </a:t>
                      </a:r>
                      <a:r>
                        <a:rPr lang="es-MX" baseline="0" dirty="0" err="1" smtClean="0"/>
                        <a:t>ns</a:t>
                      </a:r>
                      <a:endParaRPr lang="es-MX" dirty="0"/>
                    </a:p>
                  </a:txBody>
                  <a:tcPr/>
                </a:tc>
              </a:tr>
            </a:tbl>
          </a:graphicData>
        </a:graphic>
      </p:graphicFrame>
      <p:sp>
        <p:nvSpPr>
          <p:cNvPr id="5" name="4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
        <p:nvSpPr>
          <p:cNvPr id="7" name="6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796809695"/>
      </p:ext>
    </p:extLst>
  </p:cSld>
  <p:clrMapOvr>
    <a:masterClrMapping/>
  </p:clrMapOvr>
  <p:transition xmlns:p14="http://schemas.microsoft.com/office/powerpoint/2010/main">
    <p:pull dir="lu"/>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971600" y="1268760"/>
            <a:ext cx="7854950" cy="3313112"/>
          </a:xfrm>
        </p:spPr>
        <p:txBody>
          <a:bodyPr>
            <a:normAutofit fontScale="92500" lnSpcReduction="20000"/>
          </a:bodyPr>
          <a:lstStyle/>
          <a:p>
            <a:pPr marL="457200" indent="-457200" algn="just">
              <a:lnSpc>
                <a:spcPct val="160000"/>
              </a:lnSpc>
              <a:buFont typeface="Wingdings" pitchFamily="2" charset="2"/>
              <a:buChar char="v"/>
            </a:pPr>
            <a:r>
              <a:rPr lang="es-MX" sz="2000" dirty="0" smtClean="0"/>
              <a:t>Pueden procesar ocho datos por ciclo de reloj</a:t>
            </a:r>
            <a:endParaRPr lang="es-MX" sz="2000" dirty="0">
              <a:latin typeface="Arial" pitchFamily="34" charset="0"/>
              <a:cs typeface="Arial" pitchFamily="34" charset="0"/>
            </a:endParaRPr>
          </a:p>
          <a:p>
            <a:pPr marL="457200" indent="-457200" algn="just">
              <a:lnSpc>
                <a:spcPct val="160000"/>
              </a:lnSpc>
              <a:buFont typeface="Wingdings" pitchFamily="2" charset="2"/>
              <a:buChar char="v"/>
            </a:pPr>
            <a:r>
              <a:rPr lang="es-MX" sz="2000" dirty="0" smtClean="0"/>
              <a:t>Los módulos DDR2 y DDR3 posen 240 contactos </a:t>
            </a:r>
            <a:endParaRPr lang="es-MX" sz="2000" dirty="0">
              <a:latin typeface="Arial" pitchFamily="34" charset="0"/>
              <a:cs typeface="Arial" pitchFamily="34" charset="0"/>
            </a:endParaRPr>
          </a:p>
          <a:p>
            <a:pPr marL="457200" indent="-457200" algn="just">
              <a:lnSpc>
                <a:spcPct val="160000"/>
              </a:lnSpc>
              <a:buFont typeface="Wingdings" pitchFamily="2" charset="2"/>
              <a:buChar char="v"/>
            </a:pPr>
            <a:r>
              <a:rPr lang="es-MX" sz="2000" dirty="0" smtClean="0"/>
              <a:t>Físicamente son compatibles debido a la muesca del modulo </a:t>
            </a:r>
          </a:p>
          <a:p>
            <a:pPr marL="457200" indent="-457200" algn="just">
              <a:lnSpc>
                <a:spcPct val="160000"/>
              </a:lnSpc>
              <a:buFont typeface="Wingdings" pitchFamily="2" charset="2"/>
              <a:buChar char="v"/>
            </a:pPr>
            <a:r>
              <a:rPr lang="es-MX" sz="2000" dirty="0" smtClean="0"/>
              <a:t>Trabaja con 1.5 volts</a:t>
            </a:r>
          </a:p>
          <a:p>
            <a:pPr marL="457200" indent="-457200" algn="just">
              <a:lnSpc>
                <a:spcPct val="160000"/>
              </a:lnSpc>
              <a:buFont typeface="Wingdings" pitchFamily="2" charset="2"/>
              <a:buChar char="v"/>
            </a:pPr>
            <a:r>
              <a:rPr lang="es-MX" sz="2000" dirty="0" smtClean="0"/>
              <a:t>Acepta módulos de 8 Gb para</a:t>
            </a:r>
          </a:p>
          <a:p>
            <a:pPr marL="457200" indent="-457200" algn="just">
              <a:lnSpc>
                <a:spcPct val="160000"/>
              </a:lnSpc>
              <a:buFont typeface="Wingdings" pitchFamily="2" charset="2"/>
              <a:buChar char="v"/>
            </a:pPr>
            <a:r>
              <a:rPr lang="es-MX" sz="2000" dirty="0" smtClean="0"/>
              <a:t>Acepta 16 Gb para servidores </a:t>
            </a:r>
          </a:p>
          <a:p>
            <a:pPr marL="457200" indent="-457200" algn="just">
              <a:lnSpc>
                <a:spcPct val="150000"/>
              </a:lnSpc>
            </a:pPr>
            <a:r>
              <a:rPr lang="es-MX" sz="2000" dirty="0" smtClean="0"/>
              <a:t> </a:t>
            </a:r>
          </a:p>
          <a:p>
            <a:pPr marL="457200" indent="-457200" algn="just">
              <a:lnSpc>
                <a:spcPct val="150000"/>
              </a:lnSpc>
            </a:pPr>
            <a:endParaRPr lang="es-MX" sz="2000" dirty="0" smtClean="0"/>
          </a:p>
          <a:p>
            <a:pPr marL="457200" indent="-457200" algn="just">
              <a:lnSpc>
                <a:spcPct val="150000"/>
              </a:lnSpc>
            </a:pPr>
            <a:endParaRPr lang="es-MX" sz="1800" dirty="0">
              <a:latin typeface="Arial" pitchFamily="34" charset="0"/>
              <a:cs typeface="Arial" pitchFamily="34" charset="0"/>
            </a:endParaRPr>
          </a:p>
        </p:txBody>
      </p:sp>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 DIMM DDR3</a:t>
            </a:r>
            <a:endParaRPr lang="es-MX" sz="2800" b="1" dirty="0">
              <a:solidFill>
                <a:srgbClr val="00FFFF"/>
              </a:solidFill>
              <a:latin typeface="Arial" pitchFamily="34" charset="0"/>
              <a:cs typeface="Arial" pitchFamily="34" charset="0"/>
            </a:endParaRPr>
          </a:p>
        </p:txBody>
      </p:sp>
      <p:pic>
        <p:nvPicPr>
          <p:cNvPr id="7" name="6 Imagen" descr="C:\Users\JAIR\Desktop\1.4.jpg">
            <a:hlinkClick r:id="rId2" action="ppaction://hlinksldjump"/>
          </p:cNvPr>
          <p:cNvPicPr/>
          <p:nvPr/>
        </p:nvPicPr>
        <p:blipFill>
          <a:blip r:embed="rId3" cstate="print"/>
          <a:srcRect l="20825" t="6957" r="55716" b="67114"/>
          <a:stretch>
            <a:fillRect/>
          </a:stretch>
        </p:blipFill>
        <p:spPr bwMode="auto">
          <a:xfrm>
            <a:off x="2915816" y="4221089"/>
            <a:ext cx="2808312" cy="2088232"/>
          </a:xfrm>
          <a:prstGeom prst="rect">
            <a:avLst/>
          </a:prstGeom>
          <a:noFill/>
          <a:ln w="9525">
            <a:noFill/>
            <a:miter lim="800000"/>
            <a:headEnd/>
            <a:tailEnd/>
          </a:ln>
        </p:spPr>
      </p:pic>
      <p:sp>
        <p:nvSpPr>
          <p:cNvPr id="8" name="7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
        <p:nvSpPr>
          <p:cNvPr id="9" name="8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5"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053193588"/>
      </p:ext>
    </p:extLst>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 DIMM DDR3</a:t>
            </a:r>
            <a:endParaRPr lang="es-MX" sz="2800" b="1" dirty="0">
              <a:solidFill>
                <a:srgbClr val="00FFFF"/>
              </a:solidFill>
              <a:latin typeface="Arial" pitchFamily="34" charset="0"/>
              <a:cs typeface="Arial" pitchFamily="34" charset="0"/>
            </a:endParaRPr>
          </a:p>
        </p:txBody>
      </p:sp>
      <p:graphicFrame>
        <p:nvGraphicFramePr>
          <p:cNvPr id="4" name="3 Tabla"/>
          <p:cNvGraphicFramePr>
            <a:graphicFrameLocks noGrp="1"/>
          </p:cNvGraphicFramePr>
          <p:nvPr/>
        </p:nvGraphicFramePr>
        <p:xfrm>
          <a:off x="539554" y="1772816"/>
          <a:ext cx="8136900" cy="3312367"/>
        </p:xfrm>
        <a:graphic>
          <a:graphicData uri="http://schemas.openxmlformats.org/drawingml/2006/table">
            <a:tbl>
              <a:tblPr firstRow="1" bandRow="1">
                <a:tableStyleId>{7DF18680-E054-41AD-8BC1-D1AEF772440D}</a:tableStyleId>
              </a:tblPr>
              <a:tblGrid>
                <a:gridCol w="1627380"/>
                <a:gridCol w="1627380"/>
                <a:gridCol w="1627380"/>
                <a:gridCol w="1627380"/>
                <a:gridCol w="1627380"/>
              </a:tblGrid>
              <a:tr h="850017">
                <a:tc>
                  <a:txBody>
                    <a:bodyPr/>
                    <a:lstStyle/>
                    <a:p>
                      <a:r>
                        <a:rPr lang="es-MX" dirty="0" smtClean="0"/>
                        <a:t>Modulo DIMM</a:t>
                      </a:r>
                      <a:endParaRPr lang="es-MX" dirty="0"/>
                    </a:p>
                  </a:txBody>
                  <a:tcPr/>
                </a:tc>
                <a:tc>
                  <a:txBody>
                    <a:bodyPr/>
                    <a:lstStyle/>
                    <a:p>
                      <a:r>
                        <a:rPr lang="es-MX" dirty="0" smtClean="0"/>
                        <a:t>Tipo</a:t>
                      </a:r>
                      <a:r>
                        <a:rPr lang="es-MX" baseline="0" dirty="0" smtClean="0"/>
                        <a:t> de chip </a:t>
                      </a:r>
                      <a:endParaRPr lang="es-MX" dirty="0"/>
                    </a:p>
                  </a:txBody>
                  <a:tcPr/>
                </a:tc>
                <a:tc>
                  <a:txBody>
                    <a:bodyPr/>
                    <a:lstStyle/>
                    <a:p>
                      <a:r>
                        <a:rPr lang="es-MX" dirty="0" smtClean="0"/>
                        <a:t>Velocidad</a:t>
                      </a:r>
                      <a:r>
                        <a:rPr lang="es-MX" baseline="0" dirty="0" smtClean="0"/>
                        <a:t> de reloj</a:t>
                      </a:r>
                      <a:endParaRPr lang="es-MX" dirty="0"/>
                    </a:p>
                  </a:txBody>
                  <a:tcPr/>
                </a:tc>
                <a:tc>
                  <a:txBody>
                    <a:bodyPr/>
                    <a:lstStyle/>
                    <a:p>
                      <a:r>
                        <a:rPr lang="es-MX" dirty="0" smtClean="0"/>
                        <a:t>Datos por</a:t>
                      </a:r>
                      <a:r>
                        <a:rPr lang="es-MX" baseline="0" dirty="0" smtClean="0"/>
                        <a:t> segundo </a:t>
                      </a:r>
                      <a:endParaRPr lang="es-MX" dirty="0"/>
                    </a:p>
                  </a:txBody>
                  <a:tcPr/>
                </a:tc>
                <a:tc>
                  <a:txBody>
                    <a:bodyPr/>
                    <a:lstStyle/>
                    <a:p>
                      <a:r>
                        <a:rPr lang="es-MX" dirty="0" smtClean="0"/>
                        <a:t>Tasa de transferencia</a:t>
                      </a:r>
                      <a:endParaRPr lang="es-MX" dirty="0"/>
                    </a:p>
                  </a:txBody>
                  <a:tcPr/>
                </a:tc>
              </a:tr>
              <a:tr h="492470">
                <a:tc>
                  <a:txBody>
                    <a:bodyPr/>
                    <a:lstStyle/>
                    <a:p>
                      <a:r>
                        <a:rPr lang="es-MX" dirty="0" smtClean="0"/>
                        <a:t>PC3-6400</a:t>
                      </a:r>
                      <a:r>
                        <a:rPr lang="es-MX" baseline="0" dirty="0" smtClean="0"/>
                        <a:t> </a:t>
                      </a:r>
                      <a:endParaRPr lang="es-MX" dirty="0"/>
                    </a:p>
                  </a:txBody>
                  <a:tcPr/>
                </a:tc>
                <a:tc>
                  <a:txBody>
                    <a:bodyPr/>
                    <a:lstStyle/>
                    <a:p>
                      <a:r>
                        <a:rPr lang="es-MX" dirty="0" smtClean="0"/>
                        <a:t>DDR3-800</a:t>
                      </a:r>
                      <a:endParaRPr lang="es-MX" dirty="0"/>
                    </a:p>
                  </a:txBody>
                  <a:tcPr/>
                </a:tc>
                <a:tc>
                  <a:txBody>
                    <a:bodyPr/>
                    <a:lstStyle/>
                    <a:p>
                      <a:r>
                        <a:rPr lang="es-MX" dirty="0" smtClean="0"/>
                        <a:t>400</a:t>
                      </a:r>
                      <a:r>
                        <a:rPr lang="es-MX" baseline="0" dirty="0" smtClean="0"/>
                        <a:t> </a:t>
                      </a:r>
                      <a:r>
                        <a:rPr lang="es-MX" dirty="0" err="1" smtClean="0"/>
                        <a:t>Mhz</a:t>
                      </a:r>
                      <a:endParaRPr lang="es-MX" dirty="0"/>
                    </a:p>
                  </a:txBody>
                  <a:tcPr/>
                </a:tc>
                <a:tc>
                  <a:txBody>
                    <a:bodyPr/>
                    <a:lstStyle/>
                    <a:p>
                      <a:r>
                        <a:rPr lang="es-MX" dirty="0" smtClean="0"/>
                        <a:t>800 millones</a:t>
                      </a:r>
                      <a:endParaRPr lang="es-MX" dirty="0"/>
                    </a:p>
                  </a:txBody>
                  <a:tcPr/>
                </a:tc>
                <a:tc>
                  <a:txBody>
                    <a:bodyPr/>
                    <a:lstStyle/>
                    <a:p>
                      <a:r>
                        <a:rPr lang="es-MX" dirty="0" smtClean="0"/>
                        <a:t>6400 Mb/s</a:t>
                      </a:r>
                      <a:endParaRPr lang="es-MX" dirty="0"/>
                    </a:p>
                  </a:txBody>
                  <a:tcPr/>
                </a:tc>
              </a:tr>
              <a:tr h="492470">
                <a:tc>
                  <a:txBody>
                    <a:bodyPr/>
                    <a:lstStyle/>
                    <a:p>
                      <a:r>
                        <a:rPr lang="es-MX" dirty="0" smtClean="0"/>
                        <a:t>PC3-8500</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DDR3-1066</a:t>
                      </a:r>
                    </a:p>
                  </a:txBody>
                  <a:tcPr/>
                </a:tc>
                <a:tc>
                  <a:txBody>
                    <a:bodyPr/>
                    <a:lstStyle/>
                    <a:p>
                      <a:pPr marL="342900" indent="-342900">
                        <a:buAutoNum type="arabicPlain" startAt="533"/>
                      </a:pPr>
                      <a:r>
                        <a:rPr lang="es-MX" dirty="0" smtClean="0"/>
                        <a:t> </a:t>
                      </a:r>
                      <a:r>
                        <a:rPr lang="es-MX" dirty="0" err="1" smtClean="0"/>
                        <a:t>Mhz</a:t>
                      </a:r>
                      <a:endParaRPr lang="es-MX" dirty="0"/>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s-MX" dirty="0" smtClean="0"/>
                        <a:t>1066 millones</a:t>
                      </a:r>
                    </a:p>
                  </a:txBody>
                  <a:tcPr/>
                </a:tc>
                <a:tc>
                  <a:txBody>
                    <a:bodyPr/>
                    <a:lstStyle/>
                    <a:p>
                      <a:pPr marL="342900" indent="-342900">
                        <a:buNone/>
                      </a:pPr>
                      <a:r>
                        <a:rPr lang="es-MX" dirty="0" smtClean="0"/>
                        <a:t>8530  Mb/s</a:t>
                      </a:r>
                      <a:endParaRPr lang="es-MX" dirty="0"/>
                    </a:p>
                  </a:txBody>
                  <a:tcPr/>
                </a:tc>
              </a:tr>
              <a:tr h="492470">
                <a:tc>
                  <a:txBody>
                    <a:bodyPr/>
                    <a:lstStyle/>
                    <a:p>
                      <a:r>
                        <a:rPr lang="es-MX" dirty="0" smtClean="0"/>
                        <a:t>PC3-10667</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DDR3-1333</a:t>
                      </a:r>
                    </a:p>
                  </a:txBody>
                  <a:tcPr/>
                </a:tc>
                <a:tc>
                  <a:txBody>
                    <a:bodyPr/>
                    <a:lstStyle/>
                    <a:p>
                      <a:r>
                        <a:rPr lang="es-MX" dirty="0" smtClean="0"/>
                        <a:t>667 </a:t>
                      </a:r>
                      <a:r>
                        <a:rPr lang="es-MX" dirty="0" err="1" smtClean="0"/>
                        <a:t>Mhz</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1333 millones</a:t>
                      </a:r>
                    </a:p>
                  </a:txBody>
                  <a:tcPr/>
                </a:tc>
                <a:tc>
                  <a:txBody>
                    <a:bodyPr/>
                    <a:lstStyle/>
                    <a:p>
                      <a:r>
                        <a:rPr lang="es-MX" dirty="0" smtClean="0"/>
                        <a:t>10.660  Mb/s</a:t>
                      </a:r>
                      <a:endParaRPr lang="es-MX" dirty="0"/>
                    </a:p>
                  </a:txBody>
                  <a:tcPr/>
                </a:tc>
              </a:tr>
              <a:tr h="492470">
                <a:tc>
                  <a:txBody>
                    <a:bodyPr/>
                    <a:lstStyle/>
                    <a:p>
                      <a:r>
                        <a:rPr lang="es-MX" dirty="0" smtClean="0"/>
                        <a:t>PC3-12800</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DDR3-1600</a:t>
                      </a:r>
                    </a:p>
                  </a:txBody>
                  <a:tcPr/>
                </a:tc>
                <a:tc>
                  <a:txBody>
                    <a:bodyPr/>
                    <a:lstStyle/>
                    <a:p>
                      <a:r>
                        <a:rPr lang="es-MX" dirty="0" smtClean="0"/>
                        <a:t>800 </a:t>
                      </a:r>
                      <a:r>
                        <a:rPr lang="es-MX" dirty="0" err="1" smtClean="0"/>
                        <a:t>Mhz</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1600 millones</a:t>
                      </a:r>
                    </a:p>
                  </a:txBody>
                  <a:tcPr/>
                </a:tc>
                <a:tc>
                  <a:txBody>
                    <a:bodyPr/>
                    <a:lstStyle/>
                    <a:p>
                      <a:r>
                        <a:rPr lang="es-MX" dirty="0" smtClean="0"/>
                        <a:t>12.800  Mb/s</a:t>
                      </a:r>
                      <a:endParaRPr lang="es-MX" dirty="0"/>
                    </a:p>
                  </a:txBody>
                  <a:tcPr/>
                </a:tc>
              </a:tr>
              <a:tr h="492470">
                <a:tc>
                  <a:txBody>
                    <a:bodyPr/>
                    <a:lstStyle/>
                    <a:p>
                      <a:r>
                        <a:rPr lang="es-MX" dirty="0" smtClean="0"/>
                        <a:t>PC3-14900</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DDR3-1866</a:t>
                      </a:r>
                    </a:p>
                  </a:txBody>
                  <a:tcPr/>
                </a:tc>
                <a:tc>
                  <a:txBody>
                    <a:bodyPr/>
                    <a:lstStyle/>
                    <a:p>
                      <a:r>
                        <a:rPr lang="es-MX" dirty="0" smtClean="0"/>
                        <a:t>933 </a:t>
                      </a:r>
                      <a:r>
                        <a:rPr lang="es-MX" dirty="0" err="1" smtClean="0"/>
                        <a:t>Mhz</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1866 millones</a:t>
                      </a:r>
                    </a:p>
                  </a:txBody>
                  <a:tcPr/>
                </a:tc>
                <a:tc>
                  <a:txBody>
                    <a:bodyPr/>
                    <a:lstStyle/>
                    <a:p>
                      <a:r>
                        <a:rPr lang="es-MX" dirty="0" smtClean="0"/>
                        <a:t>14.930  Mb/s</a:t>
                      </a:r>
                      <a:endParaRPr lang="es-MX" dirty="0"/>
                    </a:p>
                  </a:txBody>
                  <a:tcPr/>
                </a:tc>
              </a:tr>
            </a:tbl>
          </a:graphicData>
        </a:graphic>
      </p:graphicFrame>
      <p:sp>
        <p:nvSpPr>
          <p:cNvPr id="5" name="4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
        <p:nvSpPr>
          <p:cNvPr id="7" name="6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685952668"/>
      </p:ext>
    </p:extLst>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712788" y="1268413"/>
            <a:ext cx="8431212" cy="3313112"/>
          </a:xfrm>
        </p:spPr>
        <p:txBody>
          <a:bodyPr>
            <a:normAutofit lnSpcReduction="10000"/>
          </a:bodyPr>
          <a:lstStyle/>
          <a:p>
            <a:pPr marL="457200" indent="-457200" algn="just">
              <a:lnSpc>
                <a:spcPct val="150000"/>
              </a:lnSpc>
              <a:buFont typeface="Wingdings" pitchFamily="2" charset="2"/>
              <a:buChar char="v"/>
            </a:pPr>
            <a:r>
              <a:rPr lang="es-MX" sz="2000" b="1" dirty="0" smtClean="0"/>
              <a:t>Tiene un sistema de un segundo controlador de memoria para que el</a:t>
            </a:r>
            <a:r>
              <a:rPr lang="es-MX" sz="2000" b="1" dirty="0">
                <a:latin typeface="Arial" pitchFamily="34" charset="0"/>
                <a:cs typeface="Arial" pitchFamily="34" charset="0"/>
              </a:rPr>
              <a:t> </a:t>
            </a:r>
            <a:r>
              <a:rPr lang="es-MX" sz="2000" b="1" dirty="0" smtClean="0">
                <a:latin typeface="Arial" pitchFamily="34" charset="0"/>
                <a:cs typeface="Arial" pitchFamily="34" charset="0"/>
              </a:rPr>
              <a:t>sistema sea dual </a:t>
            </a:r>
            <a:r>
              <a:rPr lang="es-MX" sz="2000" b="1" dirty="0" err="1" smtClean="0">
                <a:latin typeface="Arial" pitchFamily="34" charset="0"/>
                <a:cs typeface="Arial" pitchFamily="34" charset="0"/>
              </a:rPr>
              <a:t>channel</a:t>
            </a:r>
            <a:r>
              <a:rPr lang="es-MX" sz="2000" b="1" dirty="0" smtClean="0">
                <a:latin typeface="Arial" pitchFamily="34" charset="0"/>
                <a:cs typeface="Arial" pitchFamily="34" charset="0"/>
              </a:rPr>
              <a:t> </a:t>
            </a:r>
            <a:endParaRPr lang="es-MX" sz="2000" b="1" dirty="0">
              <a:latin typeface="Arial" pitchFamily="34" charset="0"/>
              <a:cs typeface="Arial" pitchFamily="34" charset="0"/>
            </a:endParaRPr>
          </a:p>
          <a:p>
            <a:pPr marL="457200" indent="-457200" algn="just">
              <a:lnSpc>
                <a:spcPct val="150000"/>
              </a:lnSpc>
              <a:buFont typeface="Wingdings" pitchFamily="2" charset="2"/>
              <a:buChar char="v"/>
            </a:pPr>
            <a:r>
              <a:rPr lang="es-MX" sz="2000" b="1" dirty="0" smtClean="0"/>
              <a:t>El performance general del sistema dual </a:t>
            </a:r>
            <a:r>
              <a:rPr lang="es-MX" sz="2000" b="1" dirty="0" err="1" smtClean="0"/>
              <a:t>channel</a:t>
            </a:r>
            <a:r>
              <a:rPr lang="es-MX" sz="2000" b="1" dirty="0" smtClean="0"/>
              <a:t> rendirá un 5% y un 8% como máximo </a:t>
            </a:r>
          </a:p>
          <a:p>
            <a:pPr marL="457200" indent="-457200" algn="just">
              <a:lnSpc>
                <a:spcPct val="150000"/>
              </a:lnSpc>
              <a:buFont typeface="Wingdings" pitchFamily="2" charset="2"/>
              <a:buChar char="v"/>
            </a:pPr>
            <a:r>
              <a:rPr lang="es-MX" sz="2000" b="1" dirty="0" smtClean="0"/>
              <a:t>Se puede apreciar en las tareas como edición de audio y video o en aplicaciones que utilicen mucho procesamiento.</a:t>
            </a:r>
          </a:p>
          <a:p>
            <a:pPr marL="457200" indent="-457200" algn="just">
              <a:lnSpc>
                <a:spcPct val="150000"/>
              </a:lnSpc>
            </a:pPr>
            <a:r>
              <a:rPr lang="es-MX" sz="2000" b="1" dirty="0" smtClean="0"/>
              <a:t> </a:t>
            </a:r>
          </a:p>
          <a:p>
            <a:pPr marL="457200" indent="-457200" algn="just">
              <a:lnSpc>
                <a:spcPct val="150000"/>
              </a:lnSpc>
            </a:pPr>
            <a:endParaRPr lang="es-MX" sz="2000" b="1" dirty="0" smtClean="0"/>
          </a:p>
          <a:p>
            <a:pPr marL="457200" indent="-457200" algn="just">
              <a:lnSpc>
                <a:spcPct val="150000"/>
              </a:lnSpc>
            </a:pPr>
            <a:endParaRPr lang="es-MX" sz="1800" dirty="0">
              <a:latin typeface="Arial" pitchFamily="34" charset="0"/>
              <a:cs typeface="Arial" pitchFamily="34" charset="0"/>
            </a:endParaRPr>
          </a:p>
        </p:txBody>
      </p:sp>
      <p:sp>
        <p:nvSpPr>
          <p:cNvPr id="6" name="5 CuadroTexto"/>
          <p:cNvSpPr txBox="1"/>
          <p:nvPr/>
        </p:nvSpPr>
        <p:spPr>
          <a:xfrm>
            <a:off x="971600" y="476672"/>
            <a:ext cx="7416824" cy="523220"/>
          </a:xfrm>
          <a:prstGeom prst="rect">
            <a:avLst/>
          </a:prstGeom>
          <a:noFill/>
        </p:spPr>
        <p:txBody>
          <a:bodyPr wrap="square" rtlCol="0">
            <a:spAutoFit/>
          </a:bodyPr>
          <a:lstStyle/>
          <a:p>
            <a:pPr algn="ctr"/>
            <a:r>
              <a:rPr lang="es-MX" sz="2800" b="1" dirty="0" smtClean="0">
                <a:solidFill>
                  <a:srgbClr val="00FFFF"/>
                </a:solidFill>
                <a:latin typeface="Arial" pitchFamily="34" charset="0"/>
                <a:cs typeface="Arial" pitchFamily="34" charset="0"/>
              </a:rPr>
              <a:t> DUAL CHANNEL</a:t>
            </a:r>
            <a:endParaRPr lang="es-MX" sz="2800" b="1" dirty="0">
              <a:solidFill>
                <a:srgbClr val="00FFFF"/>
              </a:solidFill>
              <a:latin typeface="Arial" pitchFamily="34" charset="0"/>
              <a:cs typeface="Arial" pitchFamily="34" charset="0"/>
            </a:endParaRPr>
          </a:p>
        </p:txBody>
      </p:sp>
      <p:pic>
        <p:nvPicPr>
          <p:cNvPr id="4" name="3 Imagen" descr="C:\Users\JAIR\Desktop\1.99.jpg"/>
          <p:cNvPicPr/>
          <p:nvPr/>
        </p:nvPicPr>
        <p:blipFill>
          <a:blip r:embed="rId2" cstate="print"/>
          <a:srcRect t="37576" r="75688" b="40048"/>
          <a:stretch>
            <a:fillRect/>
          </a:stretch>
        </p:blipFill>
        <p:spPr bwMode="auto">
          <a:xfrm>
            <a:off x="2915816" y="4293096"/>
            <a:ext cx="2808312" cy="1872208"/>
          </a:xfrm>
          <a:prstGeom prst="rect">
            <a:avLst/>
          </a:prstGeom>
          <a:noFill/>
          <a:ln w="9525">
            <a:noFill/>
            <a:miter lim="800000"/>
            <a:headEnd/>
            <a:tailEnd/>
          </a:ln>
        </p:spPr>
      </p:pic>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
        <p:nvSpPr>
          <p:cNvPr id="8" name="7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150318474"/>
      </p:ext>
    </p:extLst>
  </p:cSld>
  <p:clrMapOvr>
    <a:masterClrMapping/>
  </p:clrMapOvr>
  <p:transition xmlns:p14="http://schemas.microsoft.com/office/powerpoint/2010/main">
    <p:pull dir="rd"/>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0" y="1412875"/>
            <a:ext cx="7854950" cy="3529013"/>
          </a:xfrm>
        </p:spPr>
        <p:txBody>
          <a:bodyPr>
            <a:normAutofit/>
          </a:bodyPr>
          <a:lstStyle/>
          <a:p>
            <a:pPr marL="457200" indent="-457200" algn="just">
              <a:lnSpc>
                <a:spcPct val="150000"/>
              </a:lnSpc>
              <a:buFont typeface="Wingdings" pitchFamily="2" charset="2"/>
              <a:buChar char="v"/>
            </a:pPr>
            <a:r>
              <a:rPr lang="es-MX" sz="1800" b="1" dirty="0" smtClean="0">
                <a:solidFill>
                  <a:schemeClr val="tx1"/>
                </a:solidFill>
                <a:latin typeface="Arial" pitchFamily="34" charset="0"/>
                <a:cs typeface="Arial" pitchFamily="34" charset="0"/>
              </a:rPr>
              <a:t>siglas </a:t>
            </a:r>
            <a:r>
              <a:rPr lang="es-MX" sz="1800" b="1" dirty="0">
                <a:solidFill>
                  <a:schemeClr val="tx1"/>
                </a:solidFill>
                <a:latin typeface="Arial" pitchFamily="34" charset="0"/>
                <a:cs typeface="Arial" pitchFamily="34" charset="0"/>
              </a:rPr>
              <a:t>provienen de ("</a:t>
            </a:r>
            <a:r>
              <a:rPr lang="es-MX" sz="1800" b="1" dirty="0" err="1">
                <a:solidFill>
                  <a:schemeClr val="tx1"/>
                </a:solidFill>
                <a:latin typeface="Arial" pitchFamily="34" charset="0"/>
                <a:cs typeface="Arial" pitchFamily="34" charset="0"/>
              </a:rPr>
              <a:t>Static</a:t>
            </a:r>
            <a:r>
              <a:rPr lang="es-MX" sz="1800" b="1" dirty="0">
                <a:solidFill>
                  <a:schemeClr val="tx1"/>
                </a:solidFill>
                <a:latin typeface="Arial" pitchFamily="34" charset="0"/>
                <a:cs typeface="Arial" pitchFamily="34" charset="0"/>
              </a:rPr>
              <a:t> </a:t>
            </a:r>
            <a:r>
              <a:rPr lang="es-MX" sz="1800" b="1" dirty="0" err="1">
                <a:solidFill>
                  <a:schemeClr val="tx1"/>
                </a:solidFill>
                <a:latin typeface="Arial" pitchFamily="34" charset="0"/>
                <a:cs typeface="Arial" pitchFamily="34" charset="0"/>
              </a:rPr>
              <a:t>Random</a:t>
            </a:r>
            <a:r>
              <a:rPr lang="es-MX" sz="1800" b="1" dirty="0">
                <a:solidFill>
                  <a:schemeClr val="tx1"/>
                </a:solidFill>
                <a:latin typeface="Arial" pitchFamily="34" charset="0"/>
                <a:cs typeface="Arial" pitchFamily="34" charset="0"/>
              </a:rPr>
              <a:t> Access </a:t>
            </a:r>
            <a:r>
              <a:rPr lang="es-MX" sz="1800" b="1" dirty="0" err="1">
                <a:solidFill>
                  <a:schemeClr val="tx1"/>
                </a:solidFill>
                <a:latin typeface="Arial" pitchFamily="34" charset="0"/>
                <a:cs typeface="Arial" pitchFamily="34" charset="0"/>
              </a:rPr>
              <a:t>Memory</a:t>
            </a:r>
            <a:r>
              <a:rPr lang="es-MX" sz="1800" b="1" dirty="0">
                <a:solidFill>
                  <a:schemeClr val="tx1"/>
                </a:solidFill>
                <a:latin typeface="Arial" pitchFamily="34" charset="0"/>
                <a:cs typeface="Arial" pitchFamily="34" charset="0"/>
              </a:rPr>
              <a:t>") </a:t>
            </a:r>
            <a:r>
              <a:rPr lang="es-ES" sz="1800" b="1" dirty="0" smtClean="0">
                <a:solidFill>
                  <a:schemeClr val="tx1"/>
                </a:solidFill>
                <a:latin typeface="Arial" pitchFamily="34" charset="0"/>
                <a:cs typeface="Arial" pitchFamily="34" charset="0"/>
              </a:rPr>
              <a:t>.</a:t>
            </a:r>
            <a:endParaRPr lang="es-MX" sz="1800" b="1" dirty="0">
              <a:solidFill>
                <a:schemeClr val="tx1"/>
              </a:solidFill>
              <a:latin typeface="Arial" pitchFamily="34" charset="0"/>
              <a:cs typeface="Arial" pitchFamily="34" charset="0"/>
            </a:endParaRPr>
          </a:p>
          <a:p>
            <a:pPr marL="457200" indent="-457200" algn="just">
              <a:lnSpc>
                <a:spcPct val="150000"/>
              </a:lnSpc>
              <a:buFont typeface="Wingdings" pitchFamily="2" charset="2"/>
              <a:buChar char="v"/>
            </a:pPr>
            <a:r>
              <a:rPr lang="es-MX" sz="1800" b="1" dirty="0" err="1" smtClean="0">
                <a:solidFill>
                  <a:schemeClr val="tx1"/>
                </a:solidFill>
                <a:latin typeface="Arial" pitchFamily="34" charset="0"/>
                <a:cs typeface="Arial" pitchFamily="34" charset="0"/>
              </a:rPr>
              <a:t>SeLas</a:t>
            </a:r>
            <a:r>
              <a:rPr lang="es-MX" sz="1800" b="1" dirty="0" smtClean="0">
                <a:solidFill>
                  <a:schemeClr val="tx1"/>
                </a:solidFill>
                <a:latin typeface="Arial" pitchFamily="34" charset="0"/>
                <a:cs typeface="Arial" pitchFamily="34" charset="0"/>
              </a:rPr>
              <a:t>  </a:t>
            </a:r>
            <a:r>
              <a:rPr lang="es-MX" sz="1800" b="1" dirty="0">
                <a:solidFill>
                  <a:schemeClr val="tx1"/>
                </a:solidFill>
                <a:latin typeface="Arial" pitchFamily="34" charset="0"/>
                <a:cs typeface="Arial" pitchFamily="34" charset="0"/>
              </a:rPr>
              <a:t>encuentran construidos a base de transistores, los cuáles no necesitan constantemente refrescar su carga (bits</a:t>
            </a:r>
            <a:r>
              <a:rPr lang="es-MX" sz="1800" b="1" dirty="0" smtClean="0">
                <a:solidFill>
                  <a:schemeClr val="tx1"/>
                </a:solidFill>
                <a:latin typeface="Arial" pitchFamily="34" charset="0"/>
                <a:cs typeface="Arial" pitchFamily="34" charset="0"/>
              </a:rPr>
              <a:t>). </a:t>
            </a:r>
            <a:endParaRPr lang="es-MX" sz="1800" b="1" dirty="0">
              <a:solidFill>
                <a:schemeClr val="tx1"/>
              </a:solidFill>
              <a:latin typeface="Arial" pitchFamily="34" charset="0"/>
              <a:cs typeface="Arial" pitchFamily="34" charset="0"/>
            </a:endParaRPr>
          </a:p>
          <a:p>
            <a:pPr marL="457200" indent="-457200" algn="just">
              <a:lnSpc>
                <a:spcPct val="150000"/>
              </a:lnSpc>
              <a:buFont typeface="Wingdings" pitchFamily="2" charset="2"/>
              <a:buChar char="v"/>
            </a:pPr>
            <a:r>
              <a:rPr lang="es-MX" sz="1800" b="1" dirty="0">
                <a:solidFill>
                  <a:schemeClr val="tx1"/>
                </a:solidFill>
                <a:latin typeface="Arial" pitchFamily="34" charset="0"/>
                <a:cs typeface="Arial" pitchFamily="34" charset="0"/>
              </a:rPr>
              <a:t>El término memoria Caché es frecuentemente utilizada pare este tipo de memorias, sin embargo también es posible encontrar segmentos de Caché adaptadas en discos duros, memorias USB y unidades SSD.</a:t>
            </a:r>
          </a:p>
        </p:txBody>
      </p:sp>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SRAM</a:t>
            </a:r>
            <a:endParaRPr lang="es-MX" sz="2400" b="1" dirty="0">
              <a:solidFill>
                <a:srgbClr val="00FFFF"/>
              </a:solidFill>
              <a:latin typeface="Arial" pitchFamily="34" charset="0"/>
              <a:cs typeface="Arial" pitchFamily="34" charset="0"/>
            </a:endParaRPr>
          </a:p>
        </p:txBody>
      </p:sp>
      <p:pic>
        <p:nvPicPr>
          <p:cNvPr id="4" name="irc_mi" descr="http://1.bp.blogspot.com/-aU2yOe2uqJA/T7beCgbyN9I/AAAAAAAAAHU/nhs39CRBGtQ/s1600/123123.JPG"/>
          <p:cNvPicPr/>
          <p:nvPr/>
        </p:nvPicPr>
        <p:blipFill>
          <a:blip r:embed="rId2" cstate="print"/>
          <a:srcRect/>
          <a:stretch>
            <a:fillRect/>
          </a:stretch>
        </p:blipFill>
        <p:spPr bwMode="auto">
          <a:xfrm>
            <a:off x="2483768" y="4365104"/>
            <a:ext cx="2952328" cy="1368152"/>
          </a:xfrm>
          <a:prstGeom prst="rect">
            <a:avLst/>
          </a:prstGeom>
          <a:noFill/>
          <a:ln w="9525">
            <a:noFill/>
            <a:miter lim="800000"/>
            <a:headEnd/>
            <a:tailEnd/>
          </a:ln>
        </p:spPr>
      </p:pic>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
        <p:nvSpPr>
          <p:cNvPr id="8" name="7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581565120"/>
      </p:ext>
    </p:extLst>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1289050" y="1412875"/>
            <a:ext cx="7854950" cy="3529013"/>
          </a:xfrm>
        </p:spPr>
        <p:txBody>
          <a:bodyPr>
            <a:normAutofit/>
          </a:bodyPr>
          <a:lstStyle/>
          <a:p>
            <a:pPr marL="457200" indent="-457200" algn="just">
              <a:lnSpc>
                <a:spcPct val="150000"/>
              </a:lnSpc>
              <a:buFont typeface="Wingdings" pitchFamily="2" charset="2"/>
              <a:buChar char="v"/>
            </a:pPr>
            <a:r>
              <a:rPr lang="es-MX" sz="1800" b="1" dirty="0">
                <a:solidFill>
                  <a:schemeClr val="tx1"/>
                </a:solidFill>
              </a:rPr>
              <a:t>Se comercializan módulos de capacidades de 512MB y 1GB</a:t>
            </a:r>
            <a:r>
              <a:rPr lang="es-ES" sz="1800" b="1" dirty="0" smtClean="0">
                <a:solidFill>
                  <a:schemeClr val="tx1"/>
                </a:solidFill>
                <a:latin typeface="Arial" pitchFamily="34" charset="0"/>
                <a:cs typeface="Arial" pitchFamily="34" charset="0"/>
              </a:rPr>
              <a:t>.</a:t>
            </a:r>
            <a:endParaRPr lang="es-MX" sz="1800" b="1" dirty="0">
              <a:solidFill>
                <a:schemeClr val="tx1"/>
              </a:solidFill>
              <a:latin typeface="Arial" pitchFamily="34" charset="0"/>
              <a:cs typeface="Arial" pitchFamily="34" charset="0"/>
            </a:endParaRPr>
          </a:p>
          <a:p>
            <a:pPr marL="457200" indent="-457200" algn="l">
              <a:lnSpc>
                <a:spcPct val="150000"/>
              </a:lnSpc>
              <a:buFont typeface="Wingdings" pitchFamily="2" charset="2"/>
              <a:buChar char="v"/>
            </a:pPr>
            <a:r>
              <a:rPr lang="es-MX" sz="1800" b="1" dirty="0">
                <a:solidFill>
                  <a:schemeClr val="tx1"/>
                </a:solidFill>
              </a:rPr>
              <a:t>Hay </a:t>
            </a:r>
            <a:r>
              <a:rPr lang="es-MX" sz="1800" b="1" dirty="0" smtClean="0">
                <a:solidFill>
                  <a:schemeClr val="tx1"/>
                </a:solidFill>
              </a:rPr>
              <a:t>de 100</a:t>
            </a:r>
            <a:r>
              <a:rPr lang="es-MX" sz="1800" b="1" dirty="0">
                <a:solidFill>
                  <a:schemeClr val="tx1"/>
                </a:solidFill>
              </a:rPr>
              <a:t>, 144 y 200 contactos. </a:t>
            </a:r>
            <a:endParaRPr lang="es-MX" sz="1800" b="1" dirty="0">
              <a:solidFill>
                <a:schemeClr val="tx1"/>
              </a:solidFill>
              <a:latin typeface="Arial" pitchFamily="34" charset="0"/>
              <a:cs typeface="Arial" pitchFamily="34" charset="0"/>
            </a:endParaRPr>
          </a:p>
          <a:p>
            <a:pPr marL="457200" indent="-457200" algn="just">
              <a:lnSpc>
                <a:spcPct val="150000"/>
              </a:lnSpc>
              <a:buFont typeface="Wingdings" pitchFamily="2" charset="2"/>
              <a:buChar char="v"/>
            </a:pPr>
            <a:r>
              <a:rPr lang="es-MX" sz="1800" b="1" dirty="0" smtClean="0">
                <a:solidFill>
                  <a:schemeClr val="tx1"/>
                </a:solidFill>
              </a:rPr>
              <a:t>Se comercializan </a:t>
            </a:r>
            <a:r>
              <a:rPr lang="es-MX" sz="1800" b="1" dirty="0">
                <a:solidFill>
                  <a:schemeClr val="tx1"/>
                </a:solidFill>
              </a:rPr>
              <a:t>pares de módulos de 2Gb (2x2GB). .</a:t>
            </a:r>
            <a:endParaRPr lang="es-MX" sz="1800" b="1" dirty="0" smtClean="0">
              <a:solidFill>
                <a:schemeClr val="tx1"/>
              </a:solidFill>
            </a:endParaRPr>
          </a:p>
          <a:p>
            <a:pPr marL="457200" indent="-457200" algn="just">
              <a:lnSpc>
                <a:spcPct val="150000"/>
              </a:lnSpc>
              <a:buFont typeface="Wingdings" pitchFamily="2" charset="2"/>
              <a:buChar char="v"/>
            </a:pPr>
            <a:r>
              <a:rPr lang="es-MX" sz="1800" b="1" dirty="0">
                <a:solidFill>
                  <a:schemeClr val="tx1"/>
                </a:solidFill>
              </a:rPr>
              <a:t>Pueden trabajar a velocidades entre 400 y 800MHz.</a:t>
            </a:r>
            <a:endParaRPr lang="es-MX" sz="1800" b="1" dirty="0" smtClean="0">
              <a:solidFill>
                <a:schemeClr val="tx1"/>
              </a:solidFill>
            </a:endParaRPr>
          </a:p>
          <a:p>
            <a:pPr algn="just">
              <a:lnSpc>
                <a:spcPct val="150000"/>
              </a:lnSpc>
            </a:pPr>
            <a:r>
              <a:rPr lang="es-MX" sz="1800" dirty="0"/>
              <a:t/>
            </a:r>
            <a:br>
              <a:rPr lang="es-MX" sz="1800" dirty="0"/>
            </a:br>
            <a:endParaRPr lang="es-MX" sz="1800" dirty="0"/>
          </a:p>
          <a:p>
            <a:pPr marL="457200" indent="-457200" algn="just">
              <a:lnSpc>
                <a:spcPct val="150000"/>
              </a:lnSpc>
              <a:buFont typeface="Wingdings" pitchFamily="2" charset="2"/>
              <a:buChar char="v"/>
            </a:pPr>
            <a:endParaRPr lang="es-MX" sz="1800" dirty="0">
              <a:latin typeface="Arial" pitchFamily="34" charset="0"/>
              <a:cs typeface="Arial" pitchFamily="34" charset="0"/>
            </a:endParaRPr>
          </a:p>
        </p:txBody>
      </p:sp>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SO DIMM</a:t>
            </a:r>
            <a:endParaRPr lang="es-MX" sz="2400" b="1" dirty="0">
              <a:solidFill>
                <a:srgbClr val="00FFFF"/>
              </a:solidFill>
              <a:latin typeface="Arial" pitchFamily="34" charset="0"/>
              <a:cs typeface="Arial" pitchFamily="34" charset="0"/>
            </a:endParaRPr>
          </a:p>
        </p:txBody>
      </p:sp>
      <p:pic>
        <p:nvPicPr>
          <p:cNvPr id="4" name="irc_mi" descr="http://dmtienda.com/files/2011/01/20/img1_memoria-sodimm-ddr-ii-kingston-512mb-533_0.jpg"/>
          <p:cNvPicPr/>
          <p:nvPr/>
        </p:nvPicPr>
        <p:blipFill>
          <a:blip r:embed="rId2" cstate="print"/>
          <a:srcRect/>
          <a:stretch>
            <a:fillRect/>
          </a:stretch>
        </p:blipFill>
        <p:spPr bwMode="auto">
          <a:xfrm>
            <a:off x="2195736" y="3717032"/>
            <a:ext cx="3888432" cy="1872208"/>
          </a:xfrm>
          <a:prstGeom prst="rect">
            <a:avLst/>
          </a:prstGeom>
          <a:noFill/>
          <a:ln w="9525">
            <a:noFill/>
            <a:miter lim="800000"/>
            <a:headEnd/>
            <a:tailEnd/>
          </a:ln>
        </p:spPr>
      </p:pic>
      <p:sp>
        <p:nvSpPr>
          <p:cNvPr id="7" name="6 CuadroTexto"/>
          <p:cNvSpPr txBox="1"/>
          <p:nvPr/>
        </p:nvSpPr>
        <p:spPr>
          <a:xfrm>
            <a:off x="2483768"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
        <p:nvSpPr>
          <p:cNvPr id="8" name="7 CuadroTexto"/>
          <p:cNvSpPr txBox="1"/>
          <p:nvPr/>
        </p:nvSpPr>
        <p:spPr>
          <a:xfrm>
            <a:off x="539552" y="6237312"/>
            <a:ext cx="201622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Tipos de memoria</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986098623"/>
      </p:ext>
    </p:extLst>
  </p:cSld>
  <p:clrMapOvr>
    <a:masterClrMapping/>
  </p:clrMapOvr>
  <p:transition xmlns:p14="http://schemas.microsoft.com/office/powerpoint/2010/main">
    <p:split orient="vert" dir="in"/>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idx="4294967295"/>
          </p:nvPr>
        </p:nvSpPr>
        <p:spPr>
          <a:xfrm>
            <a:off x="0" y="1139825"/>
            <a:ext cx="8077200" cy="3597275"/>
          </a:xfrm>
        </p:spPr>
        <p:txBody>
          <a:bodyPr>
            <a:normAutofit/>
          </a:bodyPr>
          <a:lstStyle/>
          <a:p>
            <a:pPr algn="ctr"/>
            <a:r>
              <a:rPr lang="es-MX" sz="10000" dirty="0" smtClean="0">
                <a:solidFill>
                  <a:schemeClr val="accent1">
                    <a:lumMod val="75000"/>
                  </a:schemeClr>
                </a:solidFill>
              </a:rPr>
              <a:t>Conectores externos </a:t>
            </a:r>
            <a:endParaRPr lang="es-MX" sz="10000" dirty="0">
              <a:solidFill>
                <a:schemeClr val="accent1">
                  <a:lumMod val="75000"/>
                </a:schemeClr>
              </a:solidFill>
            </a:endParaRPr>
          </a:p>
        </p:txBody>
      </p:sp>
      <p:sp>
        <p:nvSpPr>
          <p:cNvPr id="3" name="2 CuadroTexto"/>
          <p:cNvSpPr txBox="1"/>
          <p:nvPr/>
        </p:nvSpPr>
        <p:spPr>
          <a:xfrm>
            <a:off x="971600"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89166308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1248546395"/>
              </p:ext>
            </p:extLst>
          </p:nvPr>
        </p:nvGraphicFramePr>
        <p:xfrm>
          <a:off x="954832" y="663352"/>
          <a:ext cx="7290008" cy="5582919"/>
        </p:xfrm>
        <a:graphic>
          <a:graphicData uri="http://schemas.openxmlformats.org/drawingml/2006/table">
            <a:tbl>
              <a:tblPr firstRow="1" bandRow="1">
                <a:tableStyleId>{D03447BB-5D67-496B-8E87-E561075AD55C}</a:tableStyleId>
              </a:tblPr>
              <a:tblGrid>
                <a:gridCol w="3184346"/>
                <a:gridCol w="4105662"/>
              </a:tblGrid>
              <a:tr h="370840">
                <a:tc>
                  <a:txBody>
                    <a:bodyPr/>
                    <a:lstStyle/>
                    <a:p>
                      <a:pPr algn="ctr"/>
                      <a:r>
                        <a:rPr lang="es-MX" b="1" dirty="0" smtClean="0"/>
                        <a:t>Conectores </a:t>
                      </a:r>
                      <a:endParaRPr lang="es-MX" b="1" dirty="0"/>
                    </a:p>
                  </a:txBody>
                  <a:tcPr>
                    <a:solidFill>
                      <a:srgbClr val="FE3AD9"/>
                    </a:solidFill>
                  </a:tcPr>
                </a:tc>
                <a:tc>
                  <a:txBody>
                    <a:bodyPr/>
                    <a:lstStyle/>
                    <a:p>
                      <a:pPr algn="ctr"/>
                      <a:r>
                        <a:rPr lang="es-MX" b="1" dirty="0" smtClean="0"/>
                        <a:t>Descripción </a:t>
                      </a:r>
                      <a:endParaRPr lang="es-MX" b="1" dirty="0"/>
                    </a:p>
                  </a:txBody>
                  <a:tcPr>
                    <a:solidFill>
                      <a:srgbClr val="FE3AD9"/>
                    </a:solidFill>
                  </a:tcPr>
                </a:tc>
              </a:tr>
              <a:tr h="1674728">
                <a:tc>
                  <a:txBody>
                    <a:bodyPr/>
                    <a:lstStyle/>
                    <a:p>
                      <a:r>
                        <a:rPr lang="es-MX" b="0" dirty="0" smtClean="0"/>
                        <a:t>Conector de alimentación</a:t>
                      </a:r>
                      <a:r>
                        <a:rPr lang="es-MX" b="0" baseline="0" dirty="0" smtClean="0"/>
                        <a:t> </a:t>
                      </a:r>
                    </a:p>
                    <a:p>
                      <a:endParaRPr lang="es-MX" b="0" dirty="0"/>
                    </a:p>
                  </a:txBody>
                  <a:tcPr/>
                </a:tc>
                <a:tc>
                  <a:txBody>
                    <a:bodyPr/>
                    <a:lstStyle/>
                    <a:p>
                      <a:pPr algn="just"/>
                      <a:r>
                        <a:rPr lang="es-MX" b="1" dirty="0" smtClean="0"/>
                        <a:t>A el debe llegar el cable de corriente procedente del enchufe , a partir de ahí</a:t>
                      </a:r>
                      <a:r>
                        <a:rPr lang="es-MX" b="1" baseline="0" dirty="0" smtClean="0"/>
                        <a:t> se convierte la tensión de modo que pueda ser utilizado por el ordenador, trasporta los 220 V de corriente alterna.</a:t>
                      </a:r>
                      <a:endParaRPr lang="es-MX" b="1" dirty="0"/>
                    </a:p>
                  </a:txBody>
                  <a:tcPr/>
                </a:tc>
              </a:tr>
              <a:tr h="370840">
                <a:tc>
                  <a:txBody>
                    <a:bodyPr/>
                    <a:lstStyle/>
                    <a:p>
                      <a:r>
                        <a:rPr lang="es-MX" dirty="0" smtClean="0"/>
                        <a:t>Alimentación de monitor</a:t>
                      </a:r>
                      <a:endParaRPr lang="es-MX" dirty="0"/>
                    </a:p>
                  </a:txBody>
                  <a:tcPr/>
                </a:tc>
                <a:tc>
                  <a:txBody>
                    <a:bodyPr/>
                    <a:lstStyle/>
                    <a:p>
                      <a:pPr algn="just"/>
                      <a:r>
                        <a:rPr lang="es-MX" b="1" dirty="0" smtClean="0"/>
                        <a:t>Se trata de una extensión en paralelo de  la alimentación del PC.</a:t>
                      </a:r>
                    </a:p>
                    <a:p>
                      <a:pPr algn="just"/>
                      <a:r>
                        <a:rPr lang="es-MX" b="1" dirty="0" smtClean="0"/>
                        <a:t>En ocasiones es gobernado</a:t>
                      </a:r>
                      <a:r>
                        <a:rPr lang="es-MX" b="1" baseline="0" dirty="0" smtClean="0"/>
                        <a:t> por el mismo interruptor, de este modo es posible apagar el monitor de forma conjunta al PC.</a:t>
                      </a:r>
                      <a:endParaRPr lang="es-MX" b="1" dirty="0"/>
                    </a:p>
                  </a:txBody>
                  <a:tcPr/>
                </a:tc>
              </a:tr>
              <a:tr h="370840">
                <a:tc>
                  <a:txBody>
                    <a:bodyPr/>
                    <a:lstStyle/>
                    <a:p>
                      <a:r>
                        <a:rPr lang="es-MX" dirty="0" smtClean="0"/>
                        <a:t>Conector</a:t>
                      </a:r>
                      <a:r>
                        <a:rPr lang="es-MX" baseline="0" dirty="0" smtClean="0"/>
                        <a:t> PS/2 (teclado)</a:t>
                      </a:r>
                      <a:endParaRPr lang="es-MX" dirty="0"/>
                    </a:p>
                  </a:txBody>
                  <a:tcPr/>
                </a:tc>
                <a:tc>
                  <a:txBody>
                    <a:bodyPr/>
                    <a:lstStyle/>
                    <a:p>
                      <a:pPr algn="just"/>
                      <a:r>
                        <a:rPr lang="es-MX" b="1" dirty="0" smtClean="0"/>
                        <a:t>Es exactamente</a:t>
                      </a:r>
                      <a:r>
                        <a:rPr lang="es-MX" b="1" baseline="0" dirty="0" smtClean="0"/>
                        <a:t> igual </a:t>
                      </a:r>
                      <a:r>
                        <a:rPr lang="es-MX" b="1" dirty="0" smtClean="0"/>
                        <a:t>al del ratón, puede causar confusiones a ala hora de</a:t>
                      </a:r>
                      <a:r>
                        <a:rPr lang="es-MX" b="1" baseline="0" dirty="0" smtClean="0"/>
                        <a:t> la conexión, pero con esto no se dañara ningún componente de du PC, al comprobar el error se pueden cambiar sin ningún problema.</a:t>
                      </a:r>
                      <a:endParaRPr lang="es-MX" b="1" dirty="0"/>
                    </a:p>
                  </a:txBody>
                  <a:tcPr/>
                </a:tc>
              </a:tr>
            </a:tbl>
          </a:graphicData>
        </a:graphic>
      </p:graphicFrame>
      <p:pic>
        <p:nvPicPr>
          <p:cNvPr id="7" name="6 Imagen" descr="https://encrypted-tbn2.gstatic.com/images?q=tbn:ANd9GcSN7-0MjWgAM7nWRgd5OSE5sG8PR1beeBZ_yopVatw1mNtv29baQFmH-G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1507768"/>
            <a:ext cx="1052656" cy="713968"/>
          </a:xfrm>
          <a:prstGeom prst="rect">
            <a:avLst/>
          </a:prstGeom>
          <a:noFill/>
          <a:ln>
            <a:noFill/>
          </a:ln>
        </p:spPr>
      </p:pic>
      <p:pic>
        <p:nvPicPr>
          <p:cNvPr id="8" name="7 Imagen" descr="https://encrypted-tbn0.gstatic.com/images?q=tbn:ANd9GcQ0AeydzovnMHz51aDm-OOLd7uEmMZ0AkohVul2lur-yA3OjNFrPVSxO9s">
            <a:hlinkClick r:id="rId4"/>
          </p:cNvPr>
          <p:cNvPicPr/>
          <p:nvPr/>
        </p:nvPicPr>
        <p:blipFill rotWithShape="1">
          <a:blip r:embed="rId5" cstate="print">
            <a:extLst>
              <a:ext uri="{28A0092B-C50C-407E-A947-70E740481C1C}">
                <a14:useLocalDpi xmlns:a14="http://schemas.microsoft.com/office/drawing/2010/main" val="0"/>
              </a:ext>
            </a:extLst>
          </a:blip>
          <a:srcRect t="13762" r="44954" b="18348"/>
          <a:stretch/>
        </p:blipFill>
        <p:spPr bwMode="auto">
          <a:xfrm>
            <a:off x="2715816" y="1411228"/>
            <a:ext cx="1017984" cy="783332"/>
          </a:xfrm>
          <a:prstGeom prst="rect">
            <a:avLst/>
          </a:prstGeom>
          <a:noFill/>
          <a:ln>
            <a:noFill/>
          </a:ln>
          <a:extLst>
            <a:ext uri="{53640926-AAD7-44d8-BBD7-CCE9431645EC}">
              <a14:shadowObscured xmlns:a14="http://schemas.microsoft.com/office/drawing/2010/main"/>
            </a:ext>
          </a:extLst>
        </p:spPr>
      </p:pic>
      <p:sp>
        <p:nvSpPr>
          <p:cNvPr id="9" name="8 Rectángulo"/>
          <p:cNvSpPr/>
          <p:nvPr/>
        </p:nvSpPr>
        <p:spPr>
          <a:xfrm>
            <a:off x="1172384" y="2348364"/>
            <a:ext cx="1030560" cy="30856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hembra</a:t>
            </a:r>
            <a:endParaRPr lang="es-MX" dirty="0"/>
          </a:p>
        </p:txBody>
      </p:sp>
      <p:sp>
        <p:nvSpPr>
          <p:cNvPr id="10" name="9 Rectángulo"/>
          <p:cNvSpPr/>
          <p:nvPr/>
        </p:nvSpPr>
        <p:spPr>
          <a:xfrm>
            <a:off x="2695640" y="2301240"/>
            <a:ext cx="941392" cy="396240"/>
          </a:xfrm>
          <a:prstGeom prst="rect">
            <a:avLst/>
          </a:prstGeom>
          <a:solidFill>
            <a:srgbClr val="4AC3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macho</a:t>
            </a:r>
            <a:endParaRPr lang="es-MX" dirty="0"/>
          </a:p>
        </p:txBody>
      </p:sp>
      <p:pic>
        <p:nvPicPr>
          <p:cNvPr id="11" name="10 Imagen" descr="https://encrypted-tbn1.gstatic.com/images?q=tbn:ANd9GcQd46jyB-2gQvpFWdqRSX47EU-vetk97cSr7MzyLCIWC1SQrLTKC_2rOMs">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58864" y="3284984"/>
            <a:ext cx="1137920" cy="1005840"/>
          </a:xfrm>
          <a:prstGeom prst="rect">
            <a:avLst/>
          </a:prstGeom>
          <a:noFill/>
          <a:ln>
            <a:noFill/>
          </a:ln>
        </p:spPr>
      </p:pic>
      <p:pic>
        <p:nvPicPr>
          <p:cNvPr id="13" name="12 Imagen" descr="https://encrypted-tbn2.gstatic.com/images?q=tbn:ANd9GcREHmyYsDFNDFcb6tfv2qb71mdTiS4cO4H0ZBlY9kTzPVm8eUHiTpVtLQ">
            <a:hlinkClick r:id="rId8"/>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88312" y="4869160"/>
            <a:ext cx="1389928" cy="1224136"/>
          </a:xfrm>
          <a:prstGeom prst="rect">
            <a:avLst/>
          </a:prstGeom>
          <a:noFill/>
          <a:ln>
            <a:noFill/>
          </a:ln>
        </p:spPr>
      </p:pic>
      <p:sp>
        <p:nvSpPr>
          <p:cNvPr id="12" name="11 CuadroTexto"/>
          <p:cNvSpPr txBox="1"/>
          <p:nvPr/>
        </p:nvSpPr>
        <p:spPr>
          <a:xfrm>
            <a:off x="971600" y="6330806"/>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10"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688771573"/>
      </p:ext>
    </p:extLst>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50"/>
          <p:cNvSpPr txBox="1">
            <a:spLocks noChangeArrowheads="1"/>
          </p:cNvSpPr>
          <p:nvPr/>
        </p:nvSpPr>
        <p:spPr bwMode="auto">
          <a:xfrm>
            <a:off x="-612775" y="260350"/>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MX" sz="3200" b="1">
                <a:solidFill>
                  <a:srgbClr val="19194D"/>
                </a:solidFill>
              </a:rPr>
              <a:t>Medidas de seguridad</a:t>
            </a:r>
            <a:endParaRPr lang="es-ES" sz="3200" b="1">
              <a:solidFill>
                <a:srgbClr val="19194D"/>
              </a:solidFill>
            </a:endParaRPr>
          </a:p>
        </p:txBody>
      </p:sp>
      <p:sp>
        <p:nvSpPr>
          <p:cNvPr id="23554" name="3 CuadroTexto"/>
          <p:cNvSpPr txBox="1">
            <a:spLocks noChangeArrowheads="1"/>
          </p:cNvSpPr>
          <p:nvPr/>
        </p:nvSpPr>
        <p:spPr bwMode="auto">
          <a:xfrm>
            <a:off x="-107950" y="1125538"/>
            <a:ext cx="9144000" cy="493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lgn="just" eaLnBrk="1" hangingPunct="1">
              <a:lnSpc>
                <a:spcPct val="150000"/>
              </a:lnSpc>
            </a:pPr>
            <a:r>
              <a:rPr lang="es-MX" sz="1400" b="1">
                <a:solidFill>
                  <a:srgbClr val="161645"/>
                </a:solidFill>
                <a:latin typeface="Arial Black" charset="0"/>
              </a:rPr>
              <a:t>USO DE GUANTES </a:t>
            </a:r>
          </a:p>
          <a:p>
            <a:pPr lvl="1" algn="just" eaLnBrk="1" hangingPunct="1">
              <a:lnSpc>
                <a:spcPct val="150000"/>
              </a:lnSpc>
              <a:buFont typeface="Wingdings" charset="0"/>
              <a:buChar char="Ø"/>
            </a:pPr>
            <a:r>
              <a:rPr lang="es-MX" sz="1400" b="1">
                <a:solidFill>
                  <a:srgbClr val="161645"/>
                </a:solidFill>
                <a:latin typeface="Arial Black" charset="0"/>
              </a:rPr>
              <a:t>El uso de  guantes es por precaución:</a:t>
            </a:r>
          </a:p>
          <a:p>
            <a:pPr lvl="1" algn="just" eaLnBrk="1" hangingPunct="1">
              <a:lnSpc>
                <a:spcPct val="150000"/>
              </a:lnSpc>
              <a:buFont typeface="Wingdings" charset="0"/>
              <a:buChar char="Ø"/>
            </a:pPr>
            <a:r>
              <a:rPr lang="es-MX" sz="1400" b="1">
                <a:solidFill>
                  <a:srgbClr val="161645"/>
                </a:solidFill>
                <a:latin typeface="Arial Black" charset="0"/>
              </a:rPr>
              <a:t>Fundamental al momento de realizar el mantenimiento de un computador principalmente cuando queremos evitar el contacto directo con los periféricos   y con el equipo porque así podemos evitar de cierta manera algún daño y además enmugrarnos debido a que algunos componentes están compuesto por químicos que pueden causar alguna enfermedad.</a:t>
            </a:r>
          </a:p>
          <a:p>
            <a:pPr lvl="1" algn="just" eaLnBrk="1" hangingPunct="1">
              <a:lnSpc>
                <a:spcPct val="150000"/>
              </a:lnSpc>
            </a:pPr>
            <a:endParaRPr lang="es-MX" sz="1400" b="1">
              <a:solidFill>
                <a:srgbClr val="161645"/>
              </a:solidFill>
              <a:latin typeface="Arial Black" charset="0"/>
            </a:endParaRPr>
          </a:p>
          <a:p>
            <a:pPr lvl="1" algn="just" eaLnBrk="1" hangingPunct="1">
              <a:lnSpc>
                <a:spcPct val="150000"/>
              </a:lnSpc>
            </a:pPr>
            <a:r>
              <a:rPr lang="es-MX" sz="1400" b="1">
                <a:solidFill>
                  <a:srgbClr val="161645"/>
                </a:solidFill>
                <a:latin typeface="Arial Black" charset="0"/>
              </a:rPr>
              <a:t>USO DE TAPABOCAS</a:t>
            </a:r>
          </a:p>
          <a:p>
            <a:pPr lvl="1" algn="just" eaLnBrk="1" hangingPunct="1">
              <a:lnSpc>
                <a:spcPct val="150000"/>
              </a:lnSpc>
              <a:buFont typeface="Wingdings" charset="0"/>
              <a:buChar char="Ø"/>
            </a:pPr>
            <a:r>
              <a:rPr lang="es-MX" sz="1400" b="1">
                <a:solidFill>
                  <a:srgbClr val="161645"/>
                </a:solidFill>
                <a:latin typeface="Arial Black" charset="0"/>
              </a:rPr>
              <a:t>El uso de  tapabocas es fundamental ala hora de realizar el mantenimiento de un  computador ya que  evitamos el inhalar químicos que están en el aire la hora que aplicamos algún producto que contiene elementos  que pueden perjudicar nuestra salud.</a:t>
            </a:r>
          </a:p>
          <a:p>
            <a:pPr lvl="1" algn="just" eaLnBrk="1" hangingPunct="1">
              <a:lnSpc>
                <a:spcPct val="150000"/>
              </a:lnSpc>
              <a:buFont typeface="Wingdings" charset="0"/>
              <a:buChar char="Ø"/>
            </a:pPr>
            <a:endParaRPr lang="es-MX" sz="1400" b="1">
              <a:solidFill>
                <a:srgbClr val="161645"/>
              </a:solidFill>
              <a:latin typeface="Arial Black" charset="0"/>
            </a:endParaRPr>
          </a:p>
          <a:p>
            <a:pPr algn="just" eaLnBrk="1" hangingPunct="1">
              <a:lnSpc>
                <a:spcPct val="150000"/>
              </a:lnSpc>
            </a:pPr>
            <a:endParaRPr lang="es-MX" sz="1400"/>
          </a:p>
        </p:txBody>
      </p:sp>
    </p:spTree>
    <p:extLst>
      <p:ext uri="{BB962C8B-B14F-4D97-AF65-F5344CB8AC3E}">
        <p14:creationId xmlns:p14="http://schemas.microsoft.com/office/powerpoint/2010/main" val="2324083508"/>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idx="4294967295"/>
          </p:nvPr>
        </p:nvSpPr>
        <p:spPr>
          <a:xfrm>
            <a:off x="0" y="1139825"/>
            <a:ext cx="8077200" cy="3597275"/>
          </a:xfrm>
        </p:spPr>
        <p:txBody>
          <a:bodyPr>
            <a:normAutofit/>
          </a:bodyPr>
          <a:lstStyle/>
          <a:p>
            <a:pPr algn="ctr"/>
            <a:r>
              <a:rPr lang="es-MX" sz="10000" dirty="0" smtClean="0">
                <a:solidFill>
                  <a:schemeClr val="accent1">
                    <a:lumMod val="75000"/>
                  </a:schemeClr>
                </a:solidFill>
              </a:rPr>
              <a:t>Conectores de alimentación  </a:t>
            </a:r>
            <a:endParaRPr lang="es-MX" sz="10000" dirty="0">
              <a:solidFill>
                <a:schemeClr val="accent1">
                  <a:lumMod val="75000"/>
                </a:schemeClr>
              </a:solidFill>
            </a:endParaRPr>
          </a:p>
        </p:txBody>
      </p:sp>
      <p:sp>
        <p:nvSpPr>
          <p:cNvPr id="3" name="2 CuadroTexto"/>
          <p:cNvSpPr txBox="1"/>
          <p:nvPr/>
        </p:nvSpPr>
        <p:spPr>
          <a:xfrm>
            <a:off x="971600"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691398427"/>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1937367809"/>
              </p:ext>
            </p:extLst>
          </p:nvPr>
        </p:nvGraphicFramePr>
        <p:xfrm>
          <a:off x="954832" y="663352"/>
          <a:ext cx="7290008" cy="5582919"/>
        </p:xfrm>
        <a:graphic>
          <a:graphicData uri="http://schemas.openxmlformats.org/drawingml/2006/table">
            <a:tbl>
              <a:tblPr firstRow="1" bandRow="1">
                <a:tableStyleId>{D03447BB-5D67-496B-8E87-E561075AD55C}</a:tableStyleId>
              </a:tblPr>
              <a:tblGrid>
                <a:gridCol w="3113112"/>
                <a:gridCol w="4176896"/>
              </a:tblGrid>
              <a:tr h="370840">
                <a:tc>
                  <a:txBody>
                    <a:bodyPr/>
                    <a:lstStyle/>
                    <a:p>
                      <a:pPr algn="ctr"/>
                      <a:r>
                        <a:rPr lang="es-MX" b="1" dirty="0" smtClean="0"/>
                        <a:t>Conectores </a:t>
                      </a:r>
                      <a:endParaRPr lang="es-MX" b="1" dirty="0"/>
                    </a:p>
                  </a:txBody>
                  <a:tcPr>
                    <a:solidFill>
                      <a:srgbClr val="FE3AD9"/>
                    </a:solidFill>
                  </a:tcPr>
                </a:tc>
                <a:tc>
                  <a:txBody>
                    <a:bodyPr/>
                    <a:lstStyle/>
                    <a:p>
                      <a:pPr algn="ctr"/>
                      <a:r>
                        <a:rPr lang="es-MX" b="1" dirty="0" smtClean="0"/>
                        <a:t>Descripción </a:t>
                      </a:r>
                      <a:endParaRPr lang="es-MX" b="1" dirty="0"/>
                    </a:p>
                  </a:txBody>
                  <a:tcPr>
                    <a:solidFill>
                      <a:srgbClr val="FE3AD9"/>
                    </a:solidFill>
                  </a:tcPr>
                </a:tc>
              </a:tr>
              <a:tr h="370840">
                <a:tc>
                  <a:txBody>
                    <a:bodyPr/>
                    <a:lstStyle/>
                    <a:p>
                      <a:r>
                        <a:rPr lang="es-MX" b="1" dirty="0" smtClean="0"/>
                        <a:t>Conector</a:t>
                      </a:r>
                      <a:r>
                        <a:rPr lang="es-MX" b="1" baseline="0" dirty="0" smtClean="0"/>
                        <a:t> de alimentación a la placa base</a:t>
                      </a:r>
                      <a:endParaRPr lang="es-MX" b="1" dirty="0"/>
                    </a:p>
                  </a:txBody>
                  <a:tcPr/>
                </a:tc>
                <a:tc>
                  <a:txBody>
                    <a:bodyPr/>
                    <a:lstStyle/>
                    <a:p>
                      <a:pPr algn="just"/>
                      <a:r>
                        <a:rPr lang="es-MX" b="1" dirty="0" smtClean="0"/>
                        <a:t>Se encarga de suministrar diferentes tensiones,</a:t>
                      </a:r>
                      <a:r>
                        <a:rPr lang="es-MX" b="1" baseline="0" dirty="0" smtClean="0"/>
                        <a:t> lleva señales como la de encendido de la maquina (entre el cable de color verde y masas) o el </a:t>
                      </a:r>
                      <a:r>
                        <a:rPr lang="es-MX" b="1" baseline="0" dirty="0" err="1" smtClean="0"/>
                        <a:t>power</a:t>
                      </a:r>
                      <a:r>
                        <a:rPr lang="es-MX" b="1" baseline="0" dirty="0" smtClean="0"/>
                        <a:t> </a:t>
                      </a:r>
                      <a:r>
                        <a:rPr lang="es-MX" b="1" baseline="0" dirty="0" err="1" smtClean="0"/>
                        <a:t>good</a:t>
                      </a:r>
                      <a:r>
                        <a:rPr lang="es-MX" b="1" baseline="0" dirty="0" smtClean="0"/>
                        <a:t> señal requerida para que el PC entienda que la tensión se ha estabilizado tras el arranque.</a:t>
                      </a:r>
                      <a:endParaRPr lang="es-MX" b="1" dirty="0"/>
                    </a:p>
                  </a:txBody>
                  <a:tcPr/>
                </a:tc>
              </a:tr>
              <a:tr h="370840">
                <a:tc>
                  <a:txBody>
                    <a:bodyPr/>
                    <a:lstStyle/>
                    <a:p>
                      <a:r>
                        <a:rPr lang="es-MX" b="1" dirty="0" smtClean="0"/>
                        <a:t>Alimentación adicional</a:t>
                      </a:r>
                    </a:p>
                    <a:p>
                      <a:endParaRPr lang="es-MX" b="1" dirty="0" smtClean="0"/>
                    </a:p>
                    <a:p>
                      <a:endParaRPr lang="es-MX" b="1" dirty="0" smtClean="0"/>
                    </a:p>
                    <a:p>
                      <a:endParaRPr lang="es-MX" b="1" dirty="0" smtClean="0"/>
                    </a:p>
                    <a:p>
                      <a:endParaRPr lang="es-MX" b="1" dirty="0"/>
                    </a:p>
                  </a:txBody>
                  <a:tcPr/>
                </a:tc>
                <a:tc>
                  <a:txBody>
                    <a:bodyPr/>
                    <a:lstStyle/>
                    <a:p>
                      <a:pPr algn="just"/>
                      <a:r>
                        <a:rPr lang="es-MX" b="1" dirty="0" smtClean="0"/>
                        <a:t>De 12 V se conecta a la placa</a:t>
                      </a:r>
                      <a:r>
                        <a:rPr lang="es-MX" b="1" baseline="0" dirty="0" smtClean="0"/>
                        <a:t> base, proporciona potencia para los consumos asociados al </a:t>
                      </a:r>
                      <a:r>
                        <a:rPr lang="es-MX" b="1" baseline="0" dirty="0" err="1" smtClean="0"/>
                        <a:t>microproce</a:t>
                      </a:r>
                      <a:r>
                        <a:rPr lang="es-MX" b="1" baseline="0" dirty="0" smtClean="0"/>
                        <a:t>-</a:t>
                      </a:r>
                    </a:p>
                    <a:p>
                      <a:pPr algn="just"/>
                      <a:r>
                        <a:rPr lang="es-MX" b="1" baseline="0" dirty="0" err="1" smtClean="0"/>
                        <a:t>Sador</a:t>
                      </a:r>
                      <a:r>
                        <a:rPr lang="es-MX" b="1" baseline="0" dirty="0" smtClean="0"/>
                        <a:t>. </a:t>
                      </a:r>
                      <a:endParaRPr lang="es-MX" b="1" dirty="0"/>
                    </a:p>
                  </a:txBody>
                  <a:tcPr/>
                </a:tc>
              </a:tr>
              <a:tr h="370840">
                <a:tc>
                  <a:txBody>
                    <a:bodyPr/>
                    <a:lstStyle/>
                    <a:p>
                      <a:r>
                        <a:rPr lang="es-MX" b="1" dirty="0" smtClean="0"/>
                        <a:t>Alimentar unidades de disco</a:t>
                      </a:r>
                      <a:endParaRPr lang="es-MX" b="1" dirty="0"/>
                    </a:p>
                  </a:txBody>
                  <a:tcPr/>
                </a:tc>
                <a:tc>
                  <a:txBody>
                    <a:bodyPr/>
                    <a:lstStyle/>
                    <a:p>
                      <a:pPr algn="just"/>
                      <a:r>
                        <a:rPr lang="es-MX" b="1" dirty="0" smtClean="0"/>
                        <a:t>Disco duro,</a:t>
                      </a:r>
                      <a:r>
                        <a:rPr lang="es-MX" b="1" baseline="0" dirty="0" smtClean="0"/>
                        <a:t> CD, grabadoras y unidades de DVD.</a:t>
                      </a:r>
                    </a:p>
                    <a:p>
                      <a:pPr algn="just"/>
                      <a:endParaRPr lang="es-MX" b="1" baseline="0" dirty="0" smtClean="0"/>
                    </a:p>
                    <a:p>
                      <a:pPr algn="just"/>
                      <a:endParaRPr lang="es-MX" b="1" baseline="0" dirty="0" smtClean="0"/>
                    </a:p>
                    <a:p>
                      <a:pPr algn="just"/>
                      <a:endParaRPr lang="es-MX" b="1" baseline="0" dirty="0" smtClean="0"/>
                    </a:p>
                    <a:p>
                      <a:pPr algn="just"/>
                      <a:endParaRPr lang="es-MX" b="1" baseline="0" dirty="0" smtClean="0"/>
                    </a:p>
                  </a:txBody>
                  <a:tcPr/>
                </a:tc>
              </a:tr>
            </a:tbl>
          </a:graphicData>
        </a:graphic>
      </p:graphicFrame>
      <p:pic>
        <p:nvPicPr>
          <p:cNvPr id="3" name="2 Imagen" descr="https://encrypted-tbn3.gstatic.com/images?q=tbn:ANd9GcSPyW0M0CZlVisZqeK007Yh49RLk-LJxbkl-WI-1WxO4Wu7lywF0R2NjGeN">
            <a:hlinkClick r:id="rId2" tgtFrame="_self"/>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9565" y="1739300"/>
            <a:ext cx="967710" cy="1081256"/>
          </a:xfrm>
          <a:prstGeom prst="rect">
            <a:avLst/>
          </a:prstGeom>
          <a:noFill/>
          <a:ln>
            <a:noFill/>
          </a:ln>
        </p:spPr>
      </p:pic>
      <p:pic>
        <p:nvPicPr>
          <p:cNvPr id="4" name="3 Imagen" descr="https://encrypted-tbn1.gstatic.com/images?q=tbn:ANd9GcQpw3zcgB3TOJk73-FXuLLAdnXLsDz6_F56QYbz_Gkuh-Ci02MP13-xcXZF">
            <a:hlinkClick r:id="rId4" tgtFrame="_self"/>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3420" y="3459480"/>
            <a:ext cx="1244580" cy="914400"/>
          </a:xfrm>
          <a:prstGeom prst="rect">
            <a:avLst/>
          </a:prstGeom>
          <a:noFill/>
          <a:ln>
            <a:noFill/>
          </a:ln>
        </p:spPr>
      </p:pic>
      <p:pic>
        <p:nvPicPr>
          <p:cNvPr id="5" name="4 Imagen" descr="https://encrypted-tbn2.gstatic.com/images?q=tbn:ANd9GcRFyW8apUq_LhlQ1b07Q2uBiilm9gxx9LQunMN4cbfV57gVlrdqD8gIyA">
            <a:hlinkClick r:id="rId6" tgtFrame="_self"/>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3400" y="5029200"/>
            <a:ext cx="1320800" cy="1021080"/>
          </a:xfrm>
          <a:prstGeom prst="rect">
            <a:avLst/>
          </a:prstGeom>
          <a:noFill/>
          <a:ln>
            <a:noFill/>
          </a:ln>
        </p:spPr>
      </p:pic>
      <p:pic>
        <p:nvPicPr>
          <p:cNvPr id="7" name="6 Imagen" descr="https://encrypted-tbn1.gstatic.com/images?q=tbn:ANd9GcRSN6Ki3Kmyr4N_zdvgcY0Jh6MFuBQ7uRRZuXiKlEAWuOjQOERgRVLBBEs">
            <a:hlinkClick r:id="rId8" tgtFrame="_self"/>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99792" y="1773972"/>
            <a:ext cx="1178560" cy="1011912"/>
          </a:xfrm>
          <a:prstGeom prst="rect">
            <a:avLst/>
          </a:prstGeom>
          <a:noFill/>
          <a:ln>
            <a:noFill/>
          </a:ln>
        </p:spPr>
      </p:pic>
      <p:sp>
        <p:nvSpPr>
          <p:cNvPr id="8" name="7 CuadroTexto"/>
          <p:cNvSpPr txBox="1"/>
          <p:nvPr/>
        </p:nvSpPr>
        <p:spPr>
          <a:xfrm>
            <a:off x="971600" y="6330806"/>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10"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540879455"/>
      </p:ext>
    </p:extLst>
  </p:cSld>
  <p:clrMapOvr>
    <a:masterClrMapping/>
  </p:clrMapOvr>
  <p:transition xmlns:p14="http://schemas.microsoft.com/office/powerpoint/2010/main">
    <p:pull dir="ru"/>
  </p:transitio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2377070488"/>
              </p:ext>
            </p:extLst>
          </p:nvPr>
        </p:nvGraphicFramePr>
        <p:xfrm>
          <a:off x="954832" y="476672"/>
          <a:ext cx="7290008" cy="5857239"/>
        </p:xfrm>
        <a:graphic>
          <a:graphicData uri="http://schemas.openxmlformats.org/drawingml/2006/table">
            <a:tbl>
              <a:tblPr firstRow="1" bandRow="1">
                <a:tableStyleId>{D03447BB-5D67-496B-8E87-E561075AD55C}</a:tableStyleId>
              </a:tblPr>
              <a:tblGrid>
                <a:gridCol w="3113112"/>
                <a:gridCol w="4176896"/>
              </a:tblGrid>
              <a:tr h="370840">
                <a:tc>
                  <a:txBody>
                    <a:bodyPr/>
                    <a:lstStyle/>
                    <a:p>
                      <a:pPr algn="ctr"/>
                      <a:r>
                        <a:rPr lang="es-MX" b="1" dirty="0" smtClean="0"/>
                        <a:t>Conectores </a:t>
                      </a:r>
                      <a:endParaRPr lang="es-MX" b="1" dirty="0"/>
                    </a:p>
                  </a:txBody>
                  <a:tcPr>
                    <a:solidFill>
                      <a:srgbClr val="FE3AD9"/>
                    </a:solidFill>
                  </a:tcPr>
                </a:tc>
                <a:tc>
                  <a:txBody>
                    <a:bodyPr/>
                    <a:lstStyle/>
                    <a:p>
                      <a:pPr algn="ctr"/>
                      <a:r>
                        <a:rPr lang="es-MX" b="1" dirty="0" smtClean="0"/>
                        <a:t>Descripción </a:t>
                      </a:r>
                      <a:endParaRPr lang="es-MX" b="1" dirty="0"/>
                    </a:p>
                  </a:txBody>
                  <a:tcPr>
                    <a:solidFill>
                      <a:srgbClr val="FE3AD9"/>
                    </a:solidFill>
                  </a:tcPr>
                </a:tc>
              </a:tr>
              <a:tr h="370840">
                <a:tc>
                  <a:txBody>
                    <a:bodyPr/>
                    <a:lstStyle/>
                    <a:p>
                      <a:r>
                        <a:rPr lang="es-MX" b="1" dirty="0" smtClean="0"/>
                        <a:t>Alimentar unidades de disco</a:t>
                      </a:r>
                      <a:endParaRPr lang="es-MX" b="1" dirty="0"/>
                    </a:p>
                  </a:txBody>
                  <a:tcPr/>
                </a:tc>
                <a:tc>
                  <a:txBody>
                    <a:bodyPr/>
                    <a:lstStyle/>
                    <a:p>
                      <a:pPr algn="just"/>
                      <a:r>
                        <a:rPr lang="es-MX" b="1" dirty="0" smtClean="0"/>
                        <a:t>En cuanto a tensión se ha destinado de manera prácticamente exclusiva</a:t>
                      </a:r>
                      <a:r>
                        <a:rPr lang="es-MX" b="1" baseline="0" dirty="0" smtClean="0"/>
                        <a:t> a alimentar disqueteras.</a:t>
                      </a:r>
                    </a:p>
                    <a:p>
                      <a:pPr algn="just"/>
                      <a:endParaRPr lang="es-MX" b="1" baseline="0" dirty="0" smtClean="0"/>
                    </a:p>
                    <a:p>
                      <a:pPr algn="just"/>
                      <a:endParaRPr lang="es-MX" b="1" baseline="0" dirty="0" smtClean="0"/>
                    </a:p>
                    <a:p>
                      <a:pPr algn="just"/>
                      <a:endParaRPr lang="es-MX" b="1" dirty="0"/>
                    </a:p>
                  </a:txBody>
                  <a:tcPr/>
                </a:tc>
              </a:tr>
              <a:tr h="370840">
                <a:tc>
                  <a:txBody>
                    <a:bodyPr/>
                    <a:lstStyle/>
                    <a:p>
                      <a:r>
                        <a:rPr lang="es-MX" b="1" dirty="0" smtClean="0"/>
                        <a:t>Alimentación  de disco duro SATA</a:t>
                      </a:r>
                      <a:endParaRPr lang="es-MX" b="1" dirty="0"/>
                    </a:p>
                  </a:txBody>
                  <a:tcPr/>
                </a:tc>
                <a:tc>
                  <a:txBody>
                    <a:bodyPr/>
                    <a:lstStyle/>
                    <a:p>
                      <a:pPr algn="just"/>
                      <a:r>
                        <a:rPr lang="es-MX" b="1" dirty="0" smtClean="0"/>
                        <a:t>No varían las tensiones</a:t>
                      </a:r>
                      <a:r>
                        <a:rPr lang="es-MX" b="1" baseline="0" dirty="0" smtClean="0"/>
                        <a:t> pero  si significativamente el tipo de conector. </a:t>
                      </a:r>
                    </a:p>
                    <a:p>
                      <a:pPr algn="just"/>
                      <a:endParaRPr lang="es-MX" b="1" baseline="0" dirty="0" smtClean="0"/>
                    </a:p>
                    <a:p>
                      <a:pPr algn="just"/>
                      <a:endParaRPr lang="es-MX" b="1" baseline="0" dirty="0" smtClean="0"/>
                    </a:p>
                    <a:p>
                      <a:pPr algn="just"/>
                      <a:endParaRPr lang="es-MX" b="1" dirty="0"/>
                    </a:p>
                  </a:txBody>
                  <a:tcPr/>
                </a:tc>
              </a:tr>
              <a:tr h="370840">
                <a:tc>
                  <a:txBody>
                    <a:bodyPr/>
                    <a:lstStyle/>
                    <a:p>
                      <a:r>
                        <a:rPr lang="es-MX" b="1" dirty="0" smtClean="0"/>
                        <a:t>Alimentación de la fuente de alimentación </a:t>
                      </a:r>
                      <a:endParaRPr lang="es-MX" b="1" dirty="0"/>
                    </a:p>
                  </a:txBody>
                  <a:tcPr/>
                </a:tc>
                <a:tc>
                  <a:txBody>
                    <a:bodyPr/>
                    <a:lstStyle/>
                    <a:p>
                      <a:pPr algn="just"/>
                      <a:r>
                        <a:rPr lang="es-MX" b="1" baseline="0" dirty="0" smtClean="0"/>
                        <a:t>Se conectara a la placa base en los pines identificando como </a:t>
                      </a:r>
                      <a:r>
                        <a:rPr lang="es-MX" b="1" baseline="0" dirty="0" err="1" smtClean="0"/>
                        <a:t>power</a:t>
                      </a:r>
                      <a:r>
                        <a:rPr lang="es-MX" b="1" baseline="0" dirty="0" smtClean="0"/>
                        <a:t>  </a:t>
                      </a:r>
                      <a:r>
                        <a:rPr lang="es-MX" b="1" baseline="0" dirty="0" err="1" smtClean="0"/>
                        <a:t>on</a:t>
                      </a:r>
                      <a:r>
                        <a:rPr lang="es-MX" b="1" baseline="0" dirty="0" smtClean="0"/>
                        <a:t> (recurra al manual del fabricante para mas especificaciones).</a:t>
                      </a:r>
                    </a:p>
                    <a:p>
                      <a:pPr algn="just"/>
                      <a:endParaRPr lang="es-MX" b="1" baseline="0" dirty="0" smtClean="0"/>
                    </a:p>
                    <a:p>
                      <a:pPr algn="just"/>
                      <a:endParaRPr lang="es-MX" b="1" baseline="0" dirty="0" smtClean="0"/>
                    </a:p>
                    <a:p>
                      <a:pPr algn="just"/>
                      <a:endParaRPr lang="es-MX" b="1" baseline="0" dirty="0" smtClean="0"/>
                    </a:p>
                  </a:txBody>
                  <a:tcPr/>
                </a:tc>
              </a:tr>
            </a:tbl>
          </a:graphicData>
        </a:graphic>
      </p:graphicFrame>
      <p:pic>
        <p:nvPicPr>
          <p:cNvPr id="3" name="2 Imagen" descr="https://encrypted-tbn2.gstatic.com/images?q=tbn:ANd9GcRCdh94vBnpuPgp9ire-KgQTaL0Z4L6TVnDcrgr5qGyebAs91S5gb6BdA">
            <a:hlinkClick r:id="rId2" tgtFrame="_self"/>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6264" y="1340768"/>
            <a:ext cx="1368152" cy="1152128"/>
          </a:xfrm>
          <a:prstGeom prst="rect">
            <a:avLst/>
          </a:prstGeom>
          <a:noFill/>
          <a:ln>
            <a:noFill/>
          </a:ln>
        </p:spPr>
      </p:pic>
      <p:pic>
        <p:nvPicPr>
          <p:cNvPr id="4" name="3 Imagen" descr="https://encrypted-tbn2.gstatic.com/images?q=tbn:ANd9GcSntz2e6Fp8dDab6ODPw81JwagjgewRhwOErfkl8AngkN-O2q4ewna7038J">
            <a:hlinkClick r:id="rId4" tgtFrame="_self"/>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5736" y="3140968"/>
            <a:ext cx="1440160" cy="1152128"/>
          </a:xfrm>
          <a:prstGeom prst="rect">
            <a:avLst/>
          </a:prstGeom>
          <a:noFill/>
          <a:ln>
            <a:noFill/>
          </a:ln>
        </p:spPr>
      </p:pic>
      <p:pic>
        <p:nvPicPr>
          <p:cNvPr id="5" name="4 Imagen" descr="https://encrypted-tbn1.gstatic.com/images?q=tbn:ANd9GcTvO97QkzlGOCmyZI82EXZhk7OAFxN4uvY7ILNcFUFyaDWBTrfShdB7GDA">
            <a:hlinkClick r:id="rId6" tgtFrame="_self"/>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7704" y="5157192"/>
            <a:ext cx="1368896" cy="1045488"/>
          </a:xfrm>
          <a:prstGeom prst="rect">
            <a:avLst/>
          </a:prstGeom>
          <a:noFill/>
          <a:ln>
            <a:noFill/>
          </a:ln>
        </p:spPr>
      </p:pic>
      <p:sp>
        <p:nvSpPr>
          <p:cNvPr id="7" name="6 CuadroTexto"/>
          <p:cNvSpPr txBox="1"/>
          <p:nvPr/>
        </p:nvSpPr>
        <p:spPr>
          <a:xfrm>
            <a:off x="971600" y="640281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8"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446788798"/>
      </p:ext>
    </p:extLst>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9552" y="908720"/>
            <a:ext cx="8424936" cy="707886"/>
          </a:xfrm>
          <a:prstGeom prst="rect">
            <a:avLst/>
          </a:prstGeom>
          <a:noFill/>
        </p:spPr>
        <p:txBody>
          <a:bodyPr wrap="square" rtlCol="0">
            <a:spAutoFit/>
          </a:bodyPr>
          <a:lstStyle/>
          <a:p>
            <a:pPr algn="ctr"/>
            <a:r>
              <a:rPr lang="es-MX" sz="4000" b="1" dirty="0" smtClean="0">
                <a:solidFill>
                  <a:srgbClr val="8C38BA"/>
                </a:solidFill>
                <a:latin typeface="Berlin Sans FB Demi" pitchFamily="34" charset="0"/>
              </a:rPr>
              <a:t>PUERTOS </a:t>
            </a:r>
            <a:endParaRPr lang="es-MX" sz="4000" b="1" dirty="0">
              <a:solidFill>
                <a:srgbClr val="8C38BA"/>
              </a:solidFill>
              <a:latin typeface="Berlin Sans FB Demi" pitchFamily="34" charset="0"/>
            </a:endParaRPr>
          </a:p>
        </p:txBody>
      </p:sp>
      <p:sp>
        <p:nvSpPr>
          <p:cNvPr id="2" name="1 CuadroTexto"/>
          <p:cNvSpPr txBox="1"/>
          <p:nvPr/>
        </p:nvSpPr>
        <p:spPr>
          <a:xfrm>
            <a:off x="827584" y="1916832"/>
            <a:ext cx="7416824" cy="2125069"/>
          </a:xfrm>
          <a:prstGeom prst="rect">
            <a:avLst/>
          </a:prstGeom>
          <a:noFill/>
        </p:spPr>
        <p:txBody>
          <a:bodyPr wrap="square" rtlCol="0">
            <a:spAutoFit/>
          </a:bodyPr>
          <a:lstStyle/>
          <a:p>
            <a:pPr algn="just">
              <a:lnSpc>
                <a:spcPct val="150000"/>
              </a:lnSpc>
            </a:pPr>
            <a:r>
              <a:rPr lang="es-MX" dirty="0">
                <a:latin typeface="Arial" pitchFamily="34" charset="0"/>
                <a:cs typeface="Arial" pitchFamily="34" charset="0"/>
              </a:rPr>
              <a:t> es una forma genérica de denominar a </a:t>
            </a:r>
            <a:r>
              <a:rPr lang="es-MX" dirty="0" smtClean="0">
                <a:latin typeface="Arial" pitchFamily="34" charset="0"/>
                <a:cs typeface="Arial" pitchFamily="34" charset="0"/>
              </a:rPr>
              <a:t>una interfaz</a:t>
            </a:r>
            <a:r>
              <a:rPr lang="es-MX" dirty="0">
                <a:latin typeface="Arial" pitchFamily="34" charset="0"/>
                <a:cs typeface="Arial" pitchFamily="34" charset="0"/>
              </a:rPr>
              <a:t> a través de la cual los diferentes tipos de datos se pueden enviar y recibir. Dicha interfaz puede ser de tipo físico, o puede ser a nivel de </a:t>
            </a:r>
            <a:r>
              <a:rPr lang="es-MX" dirty="0" smtClean="0">
                <a:latin typeface="Arial" pitchFamily="34" charset="0"/>
                <a:cs typeface="Arial" pitchFamily="34" charset="0"/>
              </a:rPr>
              <a:t>software (</a:t>
            </a:r>
            <a:r>
              <a:rPr lang="es-MX" dirty="0">
                <a:latin typeface="Arial" pitchFamily="34" charset="0"/>
                <a:cs typeface="Arial" pitchFamily="34" charset="0"/>
              </a:rPr>
              <a:t>por ejemplo, los puertos que permiten la transmisión de datos entre </a:t>
            </a:r>
            <a:r>
              <a:rPr lang="es-MX" dirty="0" smtClean="0">
                <a:latin typeface="Arial" pitchFamily="34" charset="0"/>
                <a:cs typeface="Arial" pitchFamily="34" charset="0"/>
              </a:rPr>
              <a:t>diferentes ordenadores</a:t>
            </a:r>
            <a:r>
              <a:rPr lang="es-MX" dirty="0"/>
              <a:t>)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4041901"/>
            <a:ext cx="3384376" cy="2111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971600"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32495313"/>
      </p:ext>
    </p:extLst>
  </p:cSld>
  <p:clrMapOvr>
    <a:masterClrMapping/>
  </p:clrMapOvr>
  <p:transition xmlns:p14="http://schemas.microsoft.com/office/powerpoint/2010/main">
    <p:wheel spokes="8"/>
  </p:transitio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5" name="4 Rectángulo"/>
          <p:cNvSpPr/>
          <p:nvPr/>
        </p:nvSpPr>
        <p:spPr>
          <a:xfrm>
            <a:off x="899592" y="620688"/>
            <a:ext cx="6772623"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Tipos de puertos</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8 CuadroTexto"/>
          <p:cNvSpPr txBox="1"/>
          <p:nvPr/>
        </p:nvSpPr>
        <p:spPr>
          <a:xfrm>
            <a:off x="1763688" y="1628801"/>
            <a:ext cx="5760640" cy="5078313"/>
          </a:xfrm>
          <a:prstGeom prst="rect">
            <a:avLst/>
          </a:prstGeom>
          <a:noFill/>
        </p:spPr>
        <p:txBody>
          <a:bodyPr wrap="square" rtlCol="0">
            <a:spAutoFit/>
          </a:bodyPr>
          <a:lstStyle/>
          <a:p>
            <a:pPr>
              <a:lnSpc>
                <a:spcPct val="150000"/>
              </a:lnSpc>
              <a:buFont typeface="Wingdings" pitchFamily="2" charset="2"/>
              <a:buChar char="ü"/>
            </a:pPr>
            <a:r>
              <a:rPr lang="es-MX" b="1" dirty="0" smtClean="0">
                <a:latin typeface="Arial" pitchFamily="34" charset="0"/>
                <a:cs typeface="Arial" pitchFamily="34" charset="0"/>
                <a:hlinkClick r:id="rId2" action="ppaction://hlinksldjump"/>
              </a:rPr>
              <a:t>PS/2</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3" action="ppaction://hlinksldjump"/>
              </a:rPr>
              <a:t>VGA</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4" action="ppaction://hlinksldjump"/>
              </a:rPr>
              <a:t>DVI (INTERFAZ DE VIDEO DIGITAL</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5" action="ppaction://hlinksldjump"/>
              </a:rPr>
              <a:t>PUERTO PARALELO</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6" action="ppaction://hlinksldjump"/>
              </a:rPr>
              <a:t>FIRE WIRE </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rPr>
              <a:t> </a:t>
            </a:r>
            <a:r>
              <a:rPr lang="es-MX" b="1" dirty="0" smtClean="0">
                <a:latin typeface="Arial" pitchFamily="34" charset="0"/>
                <a:cs typeface="Arial" pitchFamily="34" charset="0"/>
                <a:hlinkClick r:id="rId7" action="ppaction://hlinksldjump"/>
              </a:rPr>
              <a:t>PUERTO USB</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8" action="ppaction://hlinksldjump"/>
              </a:rPr>
              <a:t>PUERTO SERIE  </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rPr>
              <a:t> </a:t>
            </a:r>
            <a:r>
              <a:rPr lang="es-MX" b="1" dirty="0" smtClean="0">
                <a:latin typeface="Arial" pitchFamily="34" charset="0"/>
                <a:cs typeface="Arial" pitchFamily="34" charset="0"/>
                <a:hlinkClick r:id="rId9" action="ppaction://hlinksldjump"/>
              </a:rPr>
              <a:t>MINI JACK</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10" action="ppaction://hlinksldjump"/>
              </a:rPr>
              <a:t>CONECTOR RJ11 </a:t>
            </a:r>
            <a:endParaRPr lang="es-MX" b="1" dirty="0" smtClean="0">
              <a:latin typeface="Arial" pitchFamily="34" charset="0"/>
              <a:cs typeface="Arial" pitchFamily="34" charset="0"/>
            </a:endParaRPr>
          </a:p>
          <a:p>
            <a:pPr>
              <a:lnSpc>
                <a:spcPct val="150000"/>
              </a:lnSpc>
              <a:buFont typeface="Wingdings" pitchFamily="2" charset="2"/>
              <a:buChar char="ü"/>
            </a:pPr>
            <a:r>
              <a:rPr lang="es-MX" b="1" dirty="0" smtClean="0">
                <a:latin typeface="Arial" pitchFamily="34" charset="0"/>
                <a:cs typeface="Arial" pitchFamily="34" charset="0"/>
                <a:hlinkClick r:id="rId11" action="ppaction://hlinksldjump"/>
              </a:rPr>
              <a:t>CONECTOR RJ45 </a:t>
            </a:r>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sp>
        <p:nvSpPr>
          <p:cNvPr id="7" name="6 CuadroTexto"/>
          <p:cNvSpPr txBox="1"/>
          <p:nvPr/>
        </p:nvSpPr>
        <p:spPr>
          <a:xfrm>
            <a:off x="7884368" y="630932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1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2739211"/>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PS/2</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según puede variar el color según el fabricante corresponde a la conexión del ratón</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1026" name="Picture 2" descr="http://www.alegsa.com.ar/Diccionario/Imagenes/ps2.jpg"/>
          <p:cNvPicPr>
            <a:picLocks noChangeAspect="1" noChangeArrowheads="1"/>
          </p:cNvPicPr>
          <p:nvPr/>
        </p:nvPicPr>
        <p:blipFill>
          <a:blip r:embed="rId2" cstate="print"/>
          <a:srcRect/>
          <a:stretch>
            <a:fillRect/>
          </a:stretch>
        </p:blipFill>
        <p:spPr bwMode="auto">
          <a:xfrm>
            <a:off x="3203848" y="2507727"/>
            <a:ext cx="4104456" cy="297535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5" name="4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7" name="6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pull dir="rd"/>
  </p:transitio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2739211"/>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VGA</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Esta formado por 15 pines hembra distribuido en tres filas de cinco pines cada una</a:t>
            </a:r>
            <a:r>
              <a:rPr lang="es-MX" dirty="0" smtClean="0"/>
              <a:t>. </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48130" name="Picture 2" descr="https://encrypted-tbn0.gstatic.com/images?q=tbn:ANd9GcQi0YEM5lwJqNS558AxK1KIWjpzoeTmfm5pSmqd4V1FIK4JPa6ybw"/>
          <p:cNvPicPr>
            <a:picLocks noChangeAspect="1" noChangeArrowheads="1"/>
          </p:cNvPicPr>
          <p:nvPr/>
        </p:nvPicPr>
        <p:blipFill>
          <a:blip r:embed="rId2" cstate="print"/>
          <a:srcRect/>
          <a:stretch>
            <a:fillRect/>
          </a:stretch>
        </p:blipFill>
        <p:spPr bwMode="auto">
          <a:xfrm>
            <a:off x="2843808" y="2348880"/>
            <a:ext cx="3528392" cy="2642890"/>
          </a:xfrm>
          <a:prstGeom prst="rect">
            <a:avLst/>
          </a:prstGeom>
          <a:noFill/>
        </p:spPr>
      </p:pic>
      <p:sp>
        <p:nvSpPr>
          <p:cNvPr id="7" name="6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8" name="7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2185214"/>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DVI</a:t>
            </a:r>
          </a:p>
          <a:p>
            <a:endParaRPr lang="es-MX" dirty="0" smtClean="0">
              <a:latin typeface="Aharoni" pitchFamily="2" charset="-79"/>
              <a:cs typeface="Aharoni" pitchFamily="2" charset="-79"/>
            </a:endParaRPr>
          </a:p>
          <a:p>
            <a:r>
              <a:rPr lang="es-MX" dirty="0" smtClean="0">
                <a:latin typeface="Arial" pitchFamily="34" charset="0"/>
                <a:cs typeface="Arial" pitchFamily="34" charset="0"/>
              </a:rPr>
              <a:t>El modo de señal digital en lugar de analógica </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50178" name="Picture 2" descr="http://www.multimediagratis.com/wp-content/uploads/2010/09/dvi.jpg"/>
          <p:cNvPicPr>
            <a:picLocks noChangeAspect="1" noChangeArrowheads="1"/>
          </p:cNvPicPr>
          <p:nvPr/>
        </p:nvPicPr>
        <p:blipFill>
          <a:blip r:embed="rId2" cstate="print"/>
          <a:srcRect/>
          <a:stretch>
            <a:fillRect/>
          </a:stretch>
        </p:blipFill>
        <p:spPr bwMode="auto">
          <a:xfrm>
            <a:off x="2051720" y="2204864"/>
            <a:ext cx="3810000" cy="29813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7" name="6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8" name="7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3154710"/>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PARALELO</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Se trata de un conector de 25 pines hembra distribuido en dos filas de 13 y 12 pines. Permite la comunicación de un  byte . </a:t>
            </a:r>
          </a:p>
          <a:p>
            <a:pPr algn="just">
              <a:lnSpc>
                <a:spcPct val="150000"/>
              </a:lnSpc>
            </a:pPr>
            <a:r>
              <a:rPr lang="es-MX" dirty="0" smtClean="0"/>
              <a:t>. </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49154" name="Picture 2" descr="https://encrypted-tbn2.gstatic.com/images?q=tbn:ANd9GcSna98puL-aJJ-xuQbXqqzpZH3Uu6VIMkgTpAPCSJ8wTkd0oI1WgA"/>
          <p:cNvPicPr>
            <a:picLocks noChangeAspect="1" noChangeArrowheads="1"/>
          </p:cNvPicPr>
          <p:nvPr/>
        </p:nvPicPr>
        <p:blipFill>
          <a:blip r:embed="rId2" cstate="print"/>
          <a:srcRect/>
          <a:stretch>
            <a:fillRect/>
          </a:stretch>
        </p:blipFill>
        <p:spPr bwMode="auto">
          <a:xfrm>
            <a:off x="2051720" y="3068960"/>
            <a:ext cx="5540616" cy="1440160"/>
          </a:xfrm>
          <a:prstGeom prst="rect">
            <a:avLst/>
          </a:prstGeom>
          <a:noFill/>
        </p:spPr>
      </p:pic>
      <p:sp>
        <p:nvSpPr>
          <p:cNvPr id="7" name="6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8" name="7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04664"/>
            <a:ext cx="7560840" cy="3570208"/>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FIRE WIRE</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 estándares de comunicación con periféricos mas rápidos . bajo la norma ieee1394 </a:t>
            </a:r>
          </a:p>
          <a:p>
            <a:pPr algn="just">
              <a:lnSpc>
                <a:spcPct val="150000"/>
              </a:lnSpc>
            </a:pPr>
            <a:endParaRPr lang="es-MX" dirty="0" smtClean="0">
              <a:latin typeface="Arial" pitchFamily="34" charset="0"/>
              <a:cs typeface="Arial" pitchFamily="34" charset="0"/>
            </a:endParaRPr>
          </a:p>
          <a:p>
            <a:pPr algn="just">
              <a:lnSpc>
                <a:spcPct val="150000"/>
              </a:lnSpc>
            </a:pPr>
            <a:r>
              <a:rPr lang="es-MX" dirty="0" smtClean="0"/>
              <a:t>. </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49154" name="Picture 2" descr="https://encrypted-tbn2.gstatic.com/images?q=tbn:ANd9GcSna98puL-aJJ-xuQbXqqzpZH3Uu6VIMkgTpAPCSJ8wTkd0oI1WgA"/>
          <p:cNvPicPr>
            <a:picLocks noChangeAspect="1" noChangeArrowheads="1"/>
          </p:cNvPicPr>
          <p:nvPr/>
        </p:nvPicPr>
        <p:blipFill>
          <a:blip r:embed="rId2" cstate="print"/>
          <a:srcRect/>
          <a:stretch>
            <a:fillRect/>
          </a:stretch>
        </p:blipFill>
        <p:spPr bwMode="auto">
          <a:xfrm>
            <a:off x="2051720" y="3284984"/>
            <a:ext cx="5540616" cy="1440160"/>
          </a:xfrm>
          <a:prstGeom prst="rect">
            <a:avLst/>
          </a:prstGeom>
          <a:noFill/>
        </p:spPr>
      </p:pic>
      <p:sp>
        <p:nvSpPr>
          <p:cNvPr id="7" name="6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8" name="7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pull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50"/>
          <p:cNvSpPr txBox="1">
            <a:spLocks noChangeArrowheads="1"/>
          </p:cNvSpPr>
          <p:nvPr/>
        </p:nvSpPr>
        <p:spPr bwMode="auto">
          <a:xfrm>
            <a:off x="-612775" y="260350"/>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sz="2800" b="1">
                <a:solidFill>
                  <a:srgbClr val="19194D"/>
                </a:solidFill>
              </a:rPr>
              <a:t>Herramientas y productos químicos para realizar el mantenimiento preventivo al hardware</a:t>
            </a:r>
          </a:p>
        </p:txBody>
      </p:sp>
      <p:sp>
        <p:nvSpPr>
          <p:cNvPr id="24578" name="3 CuadroTexto"/>
          <p:cNvSpPr txBox="1">
            <a:spLocks noChangeArrowheads="1"/>
          </p:cNvSpPr>
          <p:nvPr/>
        </p:nvSpPr>
        <p:spPr bwMode="auto">
          <a:xfrm>
            <a:off x="-180975" y="1181100"/>
            <a:ext cx="91440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lgn="just" eaLnBrk="1" hangingPunct="1">
              <a:lnSpc>
                <a:spcPct val="150000"/>
              </a:lnSpc>
            </a:pPr>
            <a:r>
              <a:rPr lang="es-MX" sz="1400" b="1">
                <a:solidFill>
                  <a:srgbClr val="161645"/>
                </a:solidFill>
                <a:latin typeface="Arial Black" charset="0"/>
              </a:rPr>
              <a:t>Cada especialidad técnica requiere sus propias herramientas y, en el caso de los reparadores de computadoras, existen determinadas tareas que solo pueden realizarse con la asistencia de herramientas específicas. Muchas de ellas son básicas y de uso frecuente, por lo que resultan obligatorias para realizar en forma correcta la labor cotidiana del técnico.</a:t>
            </a:r>
          </a:p>
          <a:p>
            <a:pPr algn="just" eaLnBrk="1" hangingPunct="1">
              <a:lnSpc>
                <a:spcPct val="150000"/>
              </a:lnSpc>
            </a:pPr>
            <a:endParaRPr lang="es-MX" sz="1400"/>
          </a:p>
        </p:txBody>
      </p:sp>
      <p:pic>
        <p:nvPicPr>
          <p:cNvPr id="2457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3141663"/>
            <a:ext cx="5037138"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9555983"/>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3570208"/>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USB</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Universal Serial BUS, para controlar impresoras , escáneres , altavoces. Todo ´parce indicar que este puerto sustituirá al párlelo ya que gestiona los datos de manera mas eficiente.</a:t>
            </a:r>
            <a:endParaRPr lang="es-MX" dirty="0" smtClean="0"/>
          </a:p>
          <a:p>
            <a:pPr algn="just">
              <a:lnSpc>
                <a:spcPct val="150000"/>
              </a:lnSpc>
            </a:pPr>
            <a:endParaRPr lang="es-MX" dirty="0" smtClean="0"/>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51202" name="Picture 2" descr="https://encrypted-tbn3.gstatic.com/images?q=tbn:ANd9GcS9Hdl8Ob-jC53qYfcp8FMNLfjcxbQU040LP6nJ7hHdCOlZ3N0N"/>
          <p:cNvPicPr>
            <a:picLocks noChangeAspect="1" noChangeArrowheads="1"/>
          </p:cNvPicPr>
          <p:nvPr/>
        </p:nvPicPr>
        <p:blipFill>
          <a:blip r:embed="rId2" cstate="print"/>
          <a:srcRect/>
          <a:stretch>
            <a:fillRect/>
          </a:stretch>
        </p:blipFill>
        <p:spPr bwMode="auto">
          <a:xfrm>
            <a:off x="2771800" y="2996952"/>
            <a:ext cx="5040560" cy="3101883"/>
          </a:xfrm>
          <a:prstGeom prst="rect">
            <a:avLst/>
          </a:prstGeom>
          <a:noFill/>
        </p:spPr>
      </p:pic>
      <p:sp>
        <p:nvSpPr>
          <p:cNvPr id="7" name="6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8" name="7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cut/>
  </p:transitio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3016210"/>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SERIE</a:t>
            </a:r>
          </a:p>
          <a:p>
            <a:pPr algn="just">
              <a:lnSpc>
                <a:spcPct val="150000"/>
              </a:lnSpc>
            </a:pPr>
            <a:endParaRPr lang="es-MX" dirty="0" smtClean="0">
              <a:latin typeface="Arial" pitchFamily="34" charset="0"/>
              <a:cs typeface="Arial" pitchFamily="34" charset="0"/>
            </a:endParaRPr>
          </a:p>
          <a:p>
            <a:pPr algn="just">
              <a:lnSpc>
                <a:spcPct val="150000"/>
              </a:lnSpc>
            </a:pPr>
            <a:endParaRPr lang="es-MX" dirty="0" smtClean="0">
              <a:latin typeface="Arial" pitchFamily="34" charset="0"/>
              <a:cs typeface="Arial" pitchFamily="34" charset="0"/>
            </a:endParaRPr>
          </a:p>
          <a:p>
            <a:pPr algn="just">
              <a:lnSpc>
                <a:spcPct val="150000"/>
              </a:lnSpc>
            </a:pPr>
            <a:r>
              <a:rPr lang="es-MX" dirty="0" smtClean="0">
                <a:latin typeface="Arial" pitchFamily="34" charset="0"/>
                <a:cs typeface="Arial" pitchFamily="34" charset="0"/>
              </a:rPr>
              <a:t>Formado por dos filas de cinco y cuatro pines macho. Permite comunicación diversa y siempre de tipo de serie.  </a:t>
            </a:r>
          </a:p>
          <a:p>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sp>
        <p:nvSpPr>
          <p:cNvPr id="55298" name="AutoShape 2" descr="data:image/jpeg;base64,/9j/4AAQSkZJRgABAQAAAQABAAD/2wCEAAkGBxQSEhUUExQUFBQUFxUVFBQXFRQUFBUXFBQWFxUXFxQYHCggGBolHBQUITEhJSkrLi4uFx8zODMsNygtLisBCgoKDg0OGBAQGi8kHB0sLCwsLCwsLCwsLCwsLCwsLCwsLCwsLCwsLCwsLCwsLCwsLCwsKywsKywsKzcsLCwsLP/AABEIAKEBOQMBIgACEQEDEQH/xAAbAAABBQEBAAAAAAAAAAAAAAABAAIEBQcGA//EAEcQAAEDAQQGBQkGBQMCBwAAAAEAAhEDBBIhMQUGQVFhcRMigZGhFDJSU5KxwdHhBxZCQ2LwIzNjcoIVF1TC0iQlg5Oi4vH/xAAZAQEBAQEBAQAAAAAAAAAAAAAAAQIDBAX/xAAhEQEBAAIDAAIDAQEAAAAAAAAAAQIRAxIhE1EEMUEiFP/aAAwDAQACEQMRAD8A1mUEskStskmhGUJQLNRjZGk5fBSiUHBBG8jbx70hY28e9SQO9K74oIvkTePeiLC39R7VJu4pBBD8ibvd3o+Qt/V3/RTCEW4hBDFiH6u8fJONjHHw+SkhFFRBZB+rvHySFjG894+SmRuQKCJ5GP1eHyQFkG90bcvkphCKCEbGN7vBNNkG93gpxCACCH5F+o+CHknE9wU48ECENIJsfE9wTjY+J7gpwOxKEEDyPie4I+S8T3Ka1qRQQvIsM/AJhsf6j3BWFxIjcEFb5F+rwR8gPpeH1VhsTCrtELyH9Xh9UPIT6Xh9VOPFGN+abNIIsJ9Lw+qBsR9LwU92aBamxA8iPpeCXkX6vD6qxjf2LzlNiGbCfS8EDYj6Q7lNanOTYhCwn0h3FZZ5Od62AGdyyZZqxrjv2Ugg10IKocSEDAKQKTm5IAMUik07QgECBT7yDsk4CPrkgDdvvSCaCi0E4NE70B2olONncMTdjbjkqitrFSbxEwCMQ6MyJ2DfkpbF0ti1ILnKuvNkBg1HYbmyO8Jo19sfpu9gqdounTxggubdr5YvWO9ghJuvVj9Y72SnaGnSHwRuyuf++ljP5v8A8SvQa32P1w5QU7Q0uyElSfeyybKze4pw1rsp/MHinaGl03BJzfFVQ1jsx/Nb4hEaxWX19PvhO0NLK7CSgN07ZvX0j/mE0aesx/Op+0E7Q0sjkkWqK3StA5VqXttThpCkcqtM/wCbfmr2hpIIQheZtbPTZ7QTHW1g/E32mpuD1cgSF4+W0z+JvenMqg5GRvCqPR3uQcOSQcEoRAjFEdyUYpEoAB++CBSJxSaOCA8kTEcU1yaeCB6yZawZJErKIG9SrGtHmmwi47EHqocYTSESd2e3JNAQOHuQaUxztq8amkKbPOe1vMgIJY8UlBGmbP66n7SeNLWc5VaZ5OU2ukpzsCVPoNDWDZhJKrrKBVy8zfv4JaxW0U6LsYJho7YlS1Y5HXnWOQWgltJuzI1Du/tWbV7TVrkht4jcMuCsdYbQbRXhs3B1WjhvPE4rsdUNWSWgkYETGU8yucbZ3S0TVccj2AlSHavV/Vv9l3yWuVbdY7P1XVGgjAtpiT3wojtbLGPXnsCuvpLdMrOga/qn+y75K60Rq1TqMPSvfReDgDSe5pG+R8l3X3usX9f99qH3tsUfnnw+Kaqdp9uI0nq2xjP4TqlaoTkKL2sA2yTj4KrboO0eof7Dlpg1usX9b99qI1tsP9bx+aap2x+2aHQ1pH5D/YKudD6tuqNmo4UjMXXFzXHiBcIhdgdarF/X8f8AuTfvRYt9f99qap2x+1Q7U+nDotEmDd/u2T1clyD9EWiT/Cef8XYrSG6z2H0qw7CvT7z2E/irDsPzTVO0+2YO0ZaB+TU9hysdD6G6UkVahoECZex1045AjJd/95bD6ysOxyR1isJ/NqdrT8k0dp9uMt+r1OmxzvKWPcB1WMY9xcd0kABUHk1YzFNx/wAStT/1qwkfznewf+1L/W7F693sf/VXR2n2yepQrDAscP8AErx6R7ZBBWuHTNjOVoPbS+MLztVhpVwejNGv+kQ1/YE0b3+mZWLTNSkQASWzMHKd43Lv9QdYYJY4/wAN7sMuo4/9KqLTo2i0Ob0eXnNM328tq5+zg2esACbjz1T7u4p+iN6qUw4QQq57IMbjC89WtJdNREkFzIa6OWCkWw9bgY71qJY8gUnBOARAWkecppJT3hMpn4ogAok8Ewp+aBbQVlF5aqzPtWVqVY1iY4oNTiZ3fEpoVQimV6wbiAZOzevQ5Kv0mTTEnN3gNyBU2lzhPWJyH4R81xGt2jXPtFS64m6Y4DDYFoWibMQ2T57t+wKcNH08y0OO0kD3bFmtyMKq2Gq1NodI05LcK2irO/Omwnh9CqDTmqcdegwOEYsk3uYnPksrpN1XruFnZebiQDmMZ2qs0t/4qpXlvVpU4iTnnIjbgpNltd2zUnjDondHUbkQCYnhBhVloq9BVqGZbWaR2rOVaxik1UsIqm9HWJwByAGZKlax61GDQs5u0xg5+Tqh38BwQsDugsNathNQCkzhewd4SuOvSunHJZ64c2Vxvh76hOe+ZXhaLSGjEwnlQ7dRLjlOC6ZXrPHLGd8tU+hbg/JTb4yCq7HZ+tO7NWgCvHbZus82MxvhlSoAmsrg5Lw0hRJjbngvKxUCHcs1Lyf60s4f8dtrC9zQfUAT4UO3USYjitZXrNsYYdrp7Mrg5L2v4KpstnIcOWOOwhWwGCYZdovLh0eZqxmg2sDkmWqmSMFBs1mN4Z5TnsWbnq6ax4+03taByZUrQvRrVG0hRkcNq1ldTbOM3dPdlcFSadYjEEgjaDBVNZqLm3dgM/VWTSphlMocmFwvldLo/TIrEU7QYccKdba07n+k3Yo2mdHPi7Eua6S0YxhJLd4IxVG/JdRXtTq9kpVBPSMJo1HDCQBLTO+6SOxc+THrXfhzuc9WepANB1MioHiuAHU5lzYEh3wXX6fr3KZOQwg7Aea4jUywDpGEEm6JPbl7l22mB0tOowZgBo3XnY+5c8b475Rwdq1vtFMw17DugNd4plLXG2HK72sCu9H6juONQtbwzKu6OqFEReLncoaFpnSg0Vpm0VagpudTDnZdTcOBVjT0o5ry2o2CP3kpdt1e6MtqWZoLmmS0kT2Erz0hQFoZfALKrMHNOBB9E/BWVLE2lVvDCCDt96cD3Kt0CwvBjzm5jfw5qyPKFpkQdyylaq3NZVClWNVbmnNMZHmmuzSlVEikJcAjpeiw3XvyZJXlZXQ9p2GR4JunaBfUs7fyy83+JGIB4YLNaxSadQU6Zq1MJExuB81vNU77VUrdaYZJgbAAJOG1euule6xg2Eknsy965mx6emld80tkOA/E14xI4ggdkrFrci2r265BLXXCYvxhKt7JpQtMOm7ljmOIXEWjSFR1MMvm4CCI2wZE7dqnVtOXwKZ84AucRsmABhwAUlWuo1jsnVNRvmuwqDYQ7Jy463S5jGnHozdJ4HzT3LutD1OmsjZ2tLT2Sq00G1bJfDRfGZjO4Us2sunH6Qo/+Vv/AE2geLQuMBWkWuz3rFa2AYtLKo5YE+5Zuxi68X08v5Hl2cCuh1btdBrKrKrW9I6HUnuGAczG6TsnJULWIuaunJxdsdOHHzzDLabrAWG01HU2hrHXSA0XQDdEgDnKgsKaQoz7S0GLwnmphOkkrXJfktsdNqxaaLXVGVgP4jCGPIkMeMQZ2c1F1jc11cOY1rQadOQ0XW3g2HYKqpmV6Fyx8W8++2/msw6aFW+rFSh0120AFr2lrScmPMXXfVUHlbb0SJXtmumeMzxslc8M7hlLYtNYWMv0iwNB6ICpdyL2uILjxOarZSJ3+JXlUrDKcVOPDpjq1eXk+TPci30AKLqzW1/5ZwJ2AnIntT9ZLNSY6j0bQ1114qQZBc18TwlU7DK9HOJzJMLOXHbnMm8eaY4XH+lKl6M6M1WCt/KvNv5+bOOSr31wDBIXo10jBdbN+OMyssul5rPYaNJrRSDbzazmyDN6mWhzDGXaqJPOMCTAyCBC58XFcJqunNzY53wHZLptXRFgrn+qwDtaQfArmDku10XZQ3RzAR/NrOdzDRCczf439TdSG3RUcch8Auj0fTc6405vvVah3T5o5/JeGrejB5OcPPdPGFdWchrXv59zMvEFcZNPVa8dJaSFM3W4v28OfFVFXS7ges4jwA7lTWPS7RUeX4vIc5oO0gz7gQjT0k5vSG4KoqzBiboIOHjkm0jpLPpRwOJvCJHEbwVYVaTazb7POiAf+l3BcvYdM0mUejcIc1t3fLnEYDjgSrTV21kvLdjgSObYn3pCpOhGNvPcMDk4bZGfave3U4dOw+9MpWcttbiMnsDnc8vgFI0icBz+C3KxkgtWUrVGlZVKtSNWBG9MncmJwctIZaHECRm0g9yt6dUVaYcOBHAhVUThvVUzSjrHU6wJou879J3rNWVd60WYPptfm1hl0Zlm2O4LgNB6NbXr3CHNb1jhiQMY7sAtHs2kqbjF4OY8S07Mc2lQGasilXFag+6J6zDiIOcFc7PXWXzTxo6tXBgWEby1xPdMLltKaKqUapDWuDXHF0edOQC1AOXnXuxefENxk7CrpOyvsdA0LK1n4w2I/U7/APfBMsJ6GlcuTAMwZknNe5q3zejD8PzRjBakZ2pLNZ/4rqeytQeyOImJ7Cskc0tcWnMEg9hWv22v0dqpHYY+APgVletFLorZXZueSOTsU47rJz55vB400XKNTq4r1FReuZTT5lwsptUYFVVWwkYuHHHPHarhrxInESJXT6wNsZo1jRayHNpPpEYOaZIe33LxfkZ6yj6f4uP+a4+ythoHBSC2QvBe7XLtjfHLOe7VlSwEdaIwnEgEjfxU6znASuv0obI6g802M69Bpb6TKrHQ4cz8FyLSPDmuHDn7Xo5uOWQ94wKrKliOZByJnfvMq0BXVvpWM0Wua1nWs9QOkw5tZgBnmcVrny66rH42Mu45Ki2AF6EJtLIckZXpl8eSz/VV1exucZgwAceWalWVkALsrNZ7I6hTMNJNKqyoCYLarWlzXeHiuSou6oXl4st5V7eXHWE09Ag8JwKTl7tePl9rMni5aNamXaVloxi2kHHnUOHxWf2Onfq02DNzmjvK0q19e2Bg/C5rOymB8ZXm5Pbp9D8eXrt04ilRDRndhu3rR81G0G41LLcODgHMcDmDjmFPqGI7V5Mhrrw2+dx3HmudjvtklvaW1YOYJHIhdHonVyoWh5vQ4T1SPcdqu9atVRaSK1EhtTMjY7t2FWmrIqCiGVWXHM6vMbCsyLvxxmmNAvpBtS6QGnBsy4k7V0OqzS6pwpsh3B74lo5ALp3sBGSgVDTszLrB1nHqt2lx2qm0xres53Jvd9VWaRtEvuj8Ik8yvXSWkW2eniZdEAbST9VTWIktLnec449q1GLU2nzWV9IVqLCstlWpGnh6cF5SkHLSPQleNqoNqNId9E6UJQcfbNGV7Ob1E3m+ju5KVYtfX0xdqU3SM4dHg4LpsCMVDr6NpvzAx3gLNx2sukF32jN2NcOMNPxUX76U3vDqnSuAybDQO6VKfq7ROxvKBgvP7tUdrR2LPWrte6L1poVjALmk5XhE9q6JrQVnNt0A2n1qUtIxgmZXb6uVr9BpOzBa9FNrJZC5zRMFhlp3tPyKz37QaThaW1jlXY13IjquHePFbNpCwtrNumQfwuGbTvC47WHVt9aiaNSLzSX0Xx1ST5zDumB2rF8u2tSzTJgV7Nco1rs76bi1wLSDBBzChVjUnAmFv5HC8NXAel0mY2HMKiIq7z3p12sNp7SnaX9k48p+qvmtTnPgKhNWsBnPcm9NW/cLfySMXhyv7q6FXPMTnxTbyphXq/uFLo1HwJWO2LfTP7WIqp1+BM54Hiq2q94GEKG6tW3+5XtP6nx5fyuhbWCTagK50Prbz4J7XVztPgr8qf8APft0QdGRicCgFQi0Vxnj3JeW1d3gnfH6S8XJ+tuhvLyrVwFUUbXVJxGHKFJZTLjvWry+eJj+P766PUhl61MefNpXqjuTAT74C7/VFjqlV1R2yTxlxJ+Pgua0Vo/yWgOk6tSvEg5tpAyJ3FxA7F2WgaTnMhgc1pxdVOBPBgOPauL1Saml2HXnEjIYDjvTazg0SSAOKkMphogYALhNNmtaqppsMNbmSYaOaqOhraXZTxZVpnewuGPLcV60dYabszTH/qNXAVtUXbak8lHdqifSPgpqm2k19PUWiXV6TeRvFcvbtcLO100GurVdj3YxyCoaGqO8k9vyV5o/QVOljAnxKdadi0bRqV3dLXOOYE4NHzV0HdwyXiwxkvRi3pnb3DllsrTWuxWYX+ClWNPvISmSlK2yfKRKYSkSgfKaXIShKgRQCUpBA9okQqbRWsnklZ9KqDcJkHdO1XAUa36MpVwOkbjvGBHapYsq+o6z2VwwrNHPBelTTllIg1qZB2SFyA1Qs3p1R7K8a2p9LZVqdrR81jVa3E3WOz2C0efUaTsexwFQDjODx4rmnai0340bXSLdgdg7t2KZV1PZsqO7gvF2qbRk5/MOA+CdavZ5f7bvIwr0Cf7k132bVfXUPb+i9Pu2dj60f3/ReX3eqeuq+0p1p2hD7Nq3raB/z+iH+2tfK/R9v6L0ZoGp66t7SeNC1PXV+8J1p2iM77M7SNtL2/oiz7N7T6VH/wBwfJSToer66tHZ715HRVo2V39qdado83/Zxao/LP8AmF4v+za1j8LD/mFJGjLT693ivT/Ta/8AyKvcD8U61e0QP9urWPwN9tqfT+z21x5rfbapLtG2j/k1J/tHzXmdHWrZaH931TVTceJ+zy2Z3G5+m1eR1BtgP8sc77Y96lDR1r/5L+4/NB2i7T/yans/VNU3As2oVcn+I+jTAzLng+AXT6u6p0KZDmubWeD57oFJvFrc3nwXHWjQloP57nc5HxXg3Q1pGVQ95CuqbbRS0VRDr5a17/TdDj2bB2KfCxezaItZ/Nj/ADcp7dCWvLpx7bo9yem2i6d0xToMMuF6MBOKorC/+GHbX9Y9q5+y6quvB1ereAxhsme0ro3O3CAMANy3IzaN9K+dibKS0yUmEkISUNnBPBTEpVQ8FZjK0wLMoWa1GmylKbKRK0ydKUpkpSgekmylKByCEpSgMoymyhKB8ppcgSgUAcV5kp5TIUNmGU0kr0cmobNk70rxylFAhAg8j9/BK+d6SQCGwLikHFFKENgSUiSjCRCpsLxQJTiEi1AC496cX/uIQhIobPY5Pa9MupwQel5GV5p0oh8pXkxEFFGUQmyhKB6SbKUoh4KzOVpQKzSVnJrFpUpShKUrTIgoymSkCgekmSjKodKCEpKB0pJkpKhyUpspSoFKCRQQJAohBACECikgCCcgUCSSCIQBBGEigCSMIBAkoRSQJOlCUpRDpRlMRlA6UpTZSQPQlNSQOlGU2UpQOCzZaMCs4lZyaxaUE1JJaQ4JNSSRARKSSKCRSSVQkkkkCakNqSSgCRRSSBqBRSRQSSSQBBBJA76IpJIEfggUkkQEUkkBCaUkkBQKSSoKJSSUBagikgSQSSQJIJJKgbVnCSSxk1i//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5300" name="AutoShape 4" descr="data:image/jpeg;base64,/9j/4AAQSkZJRgABAQAAAQABAAD/2wCEAAkGBxQSEhUUExQUFBQUFxUVFBQXFRQUFBUXFBQWFxUXFxQYHCggGBolHBQUITEhJSkrLi4uFx8zODMsNygtLisBCgoKDg0OGBAQGi8kHB0sLCwsLCwsLCwsLCwsLCwsLCwsLCwsLCwsLCwsLCwsLCwsLCwsKywsKywsKzcsLCwsLP/AABEIAKEBOQMBIgACEQEDEQH/xAAbAAABBQEBAAAAAAAAAAAAAAABAAIEBQcGA//EAEcQAAEDAQQGBQkGBQMCBwAAAAEAAhEDBBIhMQUGQVFhcRMigZGhFDJSU5KxwdHhBxZCQ2LwIzNjcoIVF1TC0iQlg5Oi4vH/xAAZAQEBAQEBAQAAAAAAAAAAAAAAAQIDBAX/xAAhEQEBAAIDAAIDAQEAAAAAAAAAAQIRAxIhE1EEMUEiFP/aAAwDAQACEQMRAD8A1mUEskStskmhGUJQLNRjZGk5fBSiUHBBG8jbx70hY28e9SQO9K74oIvkTePeiLC39R7VJu4pBBD8ibvd3o+Qt/V3/RTCEW4hBDFiH6u8fJONjHHw+SkhFFRBZB+rvHySFjG894+SmRuQKCJ5GP1eHyQFkG90bcvkphCKCEbGN7vBNNkG93gpxCACCH5F+o+CHknE9wU48ECENIJsfE9wTjY+J7gpwOxKEEDyPie4I+S8T3Ka1qRQQvIsM/AJhsf6j3BWFxIjcEFb5F+rwR8gPpeH1VhsTCrtELyH9Xh9UPIT6Xh9VOPFGN+abNIIsJ9Lw+qBsR9LwU92aBamxA8iPpeCXkX6vD6qxjf2LzlNiGbCfS8EDYj6Q7lNanOTYhCwn0h3FZZ5Od62AGdyyZZqxrjv2Ugg10IKocSEDAKQKTm5IAMUik07QgECBT7yDsk4CPrkgDdvvSCaCi0E4NE70B2olONncMTdjbjkqitrFSbxEwCMQ6MyJ2DfkpbF0ti1ILnKuvNkBg1HYbmyO8Jo19sfpu9gqdounTxggubdr5YvWO9ghJuvVj9Y72SnaGnSHwRuyuf++ljP5v8A8SvQa32P1w5QU7Q0uyElSfeyybKze4pw1rsp/MHinaGl03BJzfFVQ1jsx/Nb4hEaxWX19PvhO0NLK7CSgN07ZvX0j/mE0aesx/Op+0E7Q0sjkkWqK3StA5VqXttThpCkcqtM/wCbfmr2hpIIQheZtbPTZ7QTHW1g/E32mpuD1cgSF4+W0z+JvenMqg5GRvCqPR3uQcOSQcEoRAjFEdyUYpEoAB++CBSJxSaOCA8kTEcU1yaeCB6yZawZJErKIG9SrGtHmmwi47EHqocYTSESd2e3JNAQOHuQaUxztq8amkKbPOe1vMgIJY8UlBGmbP66n7SeNLWc5VaZ5OU2ukpzsCVPoNDWDZhJKrrKBVy8zfv4JaxW0U6LsYJho7YlS1Y5HXnWOQWgltJuzI1Du/tWbV7TVrkht4jcMuCsdYbQbRXhs3B1WjhvPE4rsdUNWSWgkYETGU8yucbZ3S0TVccj2AlSHavV/Vv9l3yWuVbdY7P1XVGgjAtpiT3wojtbLGPXnsCuvpLdMrOga/qn+y75K60Rq1TqMPSvfReDgDSe5pG+R8l3X3usX9f99qH3tsUfnnw+Kaqdp9uI0nq2xjP4TqlaoTkKL2sA2yTj4KrboO0eof7Dlpg1usX9b99qI1tsP9bx+aap2x+2aHQ1pH5D/YKudD6tuqNmo4UjMXXFzXHiBcIhdgdarF/X8f8AuTfvRYt9f99qap2x+1Q7U+nDotEmDd/u2T1clyD9EWiT/Cef8XYrSG6z2H0qw7CvT7z2E/irDsPzTVO0+2YO0ZaB+TU9hysdD6G6UkVahoECZex1045AjJd/95bD6ysOxyR1isJ/NqdrT8k0dp9uMt+r1OmxzvKWPcB1WMY9xcd0kABUHk1YzFNx/wAStT/1qwkfznewf+1L/W7F693sf/VXR2n2yepQrDAscP8AErx6R7ZBBWuHTNjOVoPbS+MLztVhpVwejNGv+kQ1/YE0b3+mZWLTNSkQASWzMHKd43Lv9QdYYJY4/wAN7sMuo4/9KqLTo2i0Ob0eXnNM328tq5+zg2esACbjz1T7u4p+iN6qUw4QQq57IMbjC89WtJdNREkFzIa6OWCkWw9bgY71qJY8gUnBOARAWkecppJT3hMpn4ogAok8Ewp+aBbQVlF5aqzPtWVqVY1iY4oNTiZ3fEpoVQimV6wbiAZOzevQ5Kv0mTTEnN3gNyBU2lzhPWJyH4R81xGt2jXPtFS64m6Y4DDYFoWibMQ2T57t+wKcNH08y0OO0kD3bFmtyMKq2Gq1NodI05LcK2irO/Omwnh9CqDTmqcdegwOEYsk3uYnPksrpN1XruFnZebiQDmMZ2qs0t/4qpXlvVpU4iTnnIjbgpNltd2zUnjDondHUbkQCYnhBhVloq9BVqGZbWaR2rOVaxik1UsIqm9HWJwByAGZKlax61GDQs5u0xg5+Tqh38BwQsDugsNathNQCkzhewd4SuOvSunHJZ64c2Vxvh76hOe+ZXhaLSGjEwnlQ7dRLjlOC6ZXrPHLGd8tU+hbg/JTb4yCq7HZ+tO7NWgCvHbZus82MxvhlSoAmsrg5Lw0hRJjbngvKxUCHcs1Lyf60s4f8dtrC9zQfUAT4UO3USYjitZXrNsYYdrp7Mrg5L2v4KpstnIcOWOOwhWwGCYZdovLh0eZqxmg2sDkmWqmSMFBs1mN4Z5TnsWbnq6ax4+03taByZUrQvRrVG0hRkcNq1ldTbOM3dPdlcFSadYjEEgjaDBVNZqLm3dgM/VWTSphlMocmFwvldLo/TIrEU7QYccKdba07n+k3Yo2mdHPi7Eua6S0YxhJLd4IxVG/JdRXtTq9kpVBPSMJo1HDCQBLTO+6SOxc+THrXfhzuc9WepANB1MioHiuAHU5lzYEh3wXX6fr3KZOQwg7Aea4jUywDpGEEm6JPbl7l22mB0tOowZgBo3XnY+5c8b475Rwdq1vtFMw17DugNd4plLXG2HK72sCu9H6juONQtbwzKu6OqFEReLncoaFpnSg0Vpm0VagpudTDnZdTcOBVjT0o5ry2o2CP3kpdt1e6MtqWZoLmmS0kT2Erz0hQFoZfALKrMHNOBB9E/BWVLE2lVvDCCDt96cD3Kt0CwvBjzm5jfw5qyPKFpkQdyylaq3NZVClWNVbmnNMZHmmuzSlVEikJcAjpeiw3XvyZJXlZXQ9p2GR4JunaBfUs7fyy83+JGIB4YLNaxSadQU6Zq1MJExuB81vNU77VUrdaYZJgbAAJOG1euule6xg2Eknsy965mx6emld80tkOA/E14xI4ggdkrFrci2r265BLXXCYvxhKt7JpQtMOm7ljmOIXEWjSFR1MMvm4CCI2wZE7dqnVtOXwKZ84AucRsmABhwAUlWuo1jsnVNRvmuwqDYQ7Jy463S5jGnHozdJ4HzT3LutD1OmsjZ2tLT2Sq00G1bJfDRfGZjO4Us2sunH6Qo/+Vv/AE2geLQuMBWkWuz3rFa2AYtLKo5YE+5Zuxi68X08v5Hl2cCuh1btdBrKrKrW9I6HUnuGAczG6TsnJULWIuaunJxdsdOHHzzDLabrAWG01HU2hrHXSA0XQDdEgDnKgsKaQoz7S0GLwnmphOkkrXJfktsdNqxaaLXVGVgP4jCGPIkMeMQZ2c1F1jc11cOY1rQadOQ0XW3g2HYKqpmV6Fyx8W8++2/msw6aFW+rFSh0120AFr2lrScmPMXXfVUHlbb0SJXtmumeMzxslc8M7hlLYtNYWMv0iwNB6ICpdyL2uILjxOarZSJ3+JXlUrDKcVOPDpjq1eXk+TPci30AKLqzW1/5ZwJ2AnIntT9ZLNSY6j0bQ1114qQZBc18TwlU7DK9HOJzJMLOXHbnMm8eaY4XH+lKl6M6M1WCt/KvNv5+bOOSr31wDBIXo10jBdbN+OMyssul5rPYaNJrRSDbzazmyDN6mWhzDGXaqJPOMCTAyCBC58XFcJqunNzY53wHZLptXRFgrn+qwDtaQfArmDku10XZQ3RzAR/NrOdzDRCczf439TdSG3RUcch8Auj0fTc6405vvVah3T5o5/JeGrejB5OcPPdPGFdWchrXv59zMvEFcZNPVa8dJaSFM3W4v28OfFVFXS7ges4jwA7lTWPS7RUeX4vIc5oO0gz7gQjT0k5vSG4KoqzBiboIOHjkm0jpLPpRwOJvCJHEbwVYVaTazb7POiAf+l3BcvYdM0mUejcIc1t3fLnEYDjgSrTV21kvLdjgSObYn3pCpOhGNvPcMDk4bZGfave3U4dOw+9MpWcttbiMnsDnc8vgFI0icBz+C3KxkgtWUrVGlZVKtSNWBG9MncmJwctIZaHECRm0g9yt6dUVaYcOBHAhVUThvVUzSjrHU6wJou879J3rNWVd60WYPptfm1hl0Zlm2O4LgNB6NbXr3CHNb1jhiQMY7sAtHs2kqbjF4OY8S07Mc2lQGasilXFag+6J6zDiIOcFc7PXWXzTxo6tXBgWEby1xPdMLltKaKqUapDWuDXHF0edOQC1AOXnXuxefENxk7CrpOyvsdA0LK1n4w2I/U7/APfBMsJ6GlcuTAMwZknNe5q3zejD8PzRjBakZ2pLNZ/4rqeytQeyOImJ7Cskc0tcWnMEg9hWv22v0dqpHYY+APgVletFLorZXZueSOTsU47rJz55vB400XKNTq4r1FReuZTT5lwsptUYFVVWwkYuHHHPHarhrxInESJXT6wNsZo1jRayHNpPpEYOaZIe33LxfkZ6yj6f4uP+a4+ythoHBSC2QvBe7XLtjfHLOe7VlSwEdaIwnEgEjfxU6znASuv0obI6g802M69Bpb6TKrHQ4cz8FyLSPDmuHDn7Xo5uOWQ94wKrKliOZByJnfvMq0BXVvpWM0Wua1nWs9QOkw5tZgBnmcVrny66rH42Mu45Ki2AF6EJtLIckZXpl8eSz/VV1exucZgwAceWalWVkALsrNZ7I6hTMNJNKqyoCYLarWlzXeHiuSou6oXl4st5V7eXHWE09Ag8JwKTl7tePl9rMni5aNamXaVloxi2kHHnUOHxWf2Onfq02DNzmjvK0q19e2Bg/C5rOymB8ZXm5Pbp9D8eXrt04ilRDRndhu3rR81G0G41LLcODgHMcDmDjmFPqGI7V5Mhrrw2+dx3HmudjvtklvaW1YOYJHIhdHonVyoWh5vQ4T1SPcdqu9atVRaSK1EhtTMjY7t2FWmrIqCiGVWXHM6vMbCsyLvxxmmNAvpBtS6QGnBsy4k7V0OqzS6pwpsh3B74lo5ALp3sBGSgVDTszLrB1nHqt2lx2qm0xres53Jvd9VWaRtEvuj8Ik8yvXSWkW2eniZdEAbST9VTWIktLnec449q1GLU2nzWV9IVqLCstlWpGnh6cF5SkHLSPQleNqoNqNId9E6UJQcfbNGV7Ob1E3m+ju5KVYtfX0xdqU3SM4dHg4LpsCMVDr6NpvzAx3gLNx2sukF32jN2NcOMNPxUX76U3vDqnSuAybDQO6VKfq7ROxvKBgvP7tUdrR2LPWrte6L1poVjALmk5XhE9q6JrQVnNt0A2n1qUtIxgmZXb6uVr9BpOzBa9FNrJZC5zRMFhlp3tPyKz37QaThaW1jlXY13IjquHePFbNpCwtrNumQfwuGbTvC47WHVt9aiaNSLzSX0Xx1ST5zDumB2rF8u2tSzTJgV7Nco1rs76bi1wLSDBBzChVjUnAmFv5HC8NXAel0mY2HMKiIq7z3p12sNp7SnaX9k48p+qvmtTnPgKhNWsBnPcm9NW/cLfySMXhyv7q6FXPMTnxTbyphXq/uFLo1HwJWO2LfTP7WIqp1+BM54Hiq2q94GEKG6tW3+5XtP6nx5fyuhbWCTagK50Prbz4J7XVztPgr8qf8APft0QdGRicCgFQi0Vxnj3JeW1d3gnfH6S8XJ+tuhvLyrVwFUUbXVJxGHKFJZTLjvWry+eJj+P766PUhl61MefNpXqjuTAT74C7/VFjqlV1R2yTxlxJ+Pgua0Vo/yWgOk6tSvEg5tpAyJ3FxA7F2WgaTnMhgc1pxdVOBPBgOPauL1Saml2HXnEjIYDjvTazg0SSAOKkMphogYALhNNmtaqppsMNbmSYaOaqOhraXZTxZVpnewuGPLcV60dYabszTH/qNXAVtUXbak8lHdqifSPgpqm2k19PUWiXV6TeRvFcvbtcLO100GurVdj3YxyCoaGqO8k9vyV5o/QVOljAnxKdadi0bRqV3dLXOOYE4NHzV0HdwyXiwxkvRi3pnb3DllsrTWuxWYX+ClWNPvISmSlK2yfKRKYSkSgfKaXIShKgRQCUpBA9okQqbRWsnklZ9KqDcJkHdO1XAUa36MpVwOkbjvGBHapYsq+o6z2VwwrNHPBelTTllIg1qZB2SFyA1Qs3p1R7K8a2p9LZVqdrR81jVa3E3WOz2C0efUaTsexwFQDjODx4rmnai0340bXSLdgdg7t2KZV1PZsqO7gvF2qbRk5/MOA+CdavZ5f7bvIwr0Cf7k132bVfXUPb+i9Pu2dj60f3/ReX3eqeuq+0p1p2hD7Nq3raB/z+iH+2tfK/R9v6L0ZoGp66t7SeNC1PXV+8J1p2iM77M7SNtL2/oiz7N7T6VH/wBwfJSToer66tHZ715HRVo2V39qdado83/Zxao/LP8AmF4v+za1j8LD/mFJGjLT693ivT/Ta/8AyKvcD8U61e0QP9urWPwN9tqfT+z21x5rfbapLtG2j/k1J/tHzXmdHWrZaH931TVTceJ+zy2Z3G5+m1eR1BtgP8sc77Y96lDR1r/5L+4/NB2i7T/yans/VNU3As2oVcn+I+jTAzLng+AXT6u6p0KZDmubWeD57oFJvFrc3nwXHWjQloP57nc5HxXg3Q1pGVQ95CuqbbRS0VRDr5a17/TdDj2bB2KfCxezaItZ/Nj/ADcp7dCWvLpx7bo9yem2i6d0xToMMuF6MBOKorC/+GHbX9Y9q5+y6quvB1ereAxhsme0ro3O3CAMANy3IzaN9K+dibKS0yUmEkISUNnBPBTEpVQ8FZjK0wLMoWa1GmylKbKRK0ydKUpkpSgekmylKByCEpSgMoymyhKB8ppcgSgUAcV5kp5TIUNmGU0kr0cmobNk70rxylFAhAg8j9/BK+d6SQCGwLikHFFKENgSUiSjCRCpsLxQJTiEi1AC496cX/uIQhIobPY5Pa9MupwQel5GV5p0oh8pXkxEFFGUQmyhKB6SbKUoh4KzOVpQKzSVnJrFpUpShKUrTIgoymSkCgekmSjKodKCEpKB0pJkpKhyUpspSoFKCRQQJAohBACECikgCCcgUCSSCIQBBGEigCSMIBAkoRSQJOlCUpRDpRlMRlA6UpTZSQPQlNSQOlGU2UpQOCzZaMCs4lZyaxaUE1JJaQ4JNSSRARKSSKCRSSVQkkkkCakNqSSgCRRSSBqBRSRQSSSQBBBJA76IpJIEfggUkkQEUkkBCaUkkBQKSSoKJSSUBagikgSQSSQJIJJKgbVnCSSxk1i//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5302" name="Picture 6" descr="http://2.bp.blogspot.com/_o3eB2C8Rjh8/S_5zA4uitbI/AAAAAAAAAFo/TogOflx4LM4/s1600/serie.jpg"/>
          <p:cNvPicPr>
            <a:picLocks noChangeAspect="1" noChangeArrowheads="1"/>
          </p:cNvPicPr>
          <p:nvPr/>
        </p:nvPicPr>
        <p:blipFill>
          <a:blip r:embed="rId2" cstate="print"/>
          <a:srcRect/>
          <a:stretch>
            <a:fillRect/>
          </a:stretch>
        </p:blipFill>
        <p:spPr bwMode="auto">
          <a:xfrm>
            <a:off x="1619672" y="3140968"/>
            <a:ext cx="5314950" cy="273367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7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10" name="9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3154710"/>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MINI JACK</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Son de 3,5 mm con una función especifica . Se destinen a entradas de línea ,entrada de micrófono y salida de altavoces. </a:t>
            </a:r>
          </a:p>
          <a:p>
            <a:pPr algn="just">
              <a:lnSpc>
                <a:spcPct val="150000"/>
              </a:lnSpc>
            </a:pPr>
            <a:endParaRPr lang="es-MX" dirty="0" smtClean="0"/>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sp>
        <p:nvSpPr>
          <p:cNvPr id="54274" name="AutoShape 2" descr="data:image/jpeg;base64,/9j/4AAQSkZJRgABAQAAAQABAAD/2wCEAAkGBg8QEBAUEBAQEBAQFA8QEBAQDxAODRAQFBAVFBQQFhQXGyYeFxkjGRISHy8gIycsLDgsFR8xNzAqNTIsLSsBCQoKDgwOGg8PGikkHx0sKSwsKSwsKSwsLS0sKSwsKSwsLCkpLCwpKSwsLCkpKSkpLCwpKSkqKSwsLCwsLCwpLP/AABEIAMoA+gMBIgACEQEDEQH/xAAcAAEAAQUBAQAAAAAAAAAAAAAABwECBAUGCAP/xAA6EAACAQMBBgMGBgAEBwAAAAAAAQIDBBEhBQYSMUFRB2FxEyJCUoGhMmJykbHBFCMz4SRjorLC8PH/xAAXAQEBAQEAAAAAAAAAAAAAAAAAAQID/8QAHxEBAQACAgMBAQEAAAAAAAAAAAECESExEkFRMmEi/9oADAMBAAIRAxEAPwCcQAAAAAAAAAAAAAAAAAAAAAAAAAAAAAAAAAAAAAAAAAAAAA09xvdZQbXtoykulNOp91p9y/eipKNpX4HiUo8Cfbjai/s2QdtKyubapx5co9V0wS31O1k+p/sr2FaEZ03mMv3T6proz7kObob++xmuJ/5csKpDOH+pfmRK2yttW91FyoVY1IxeJcOcxfZp6ozjlvvtbjpmgA2yAAAAAAAAAAAAAAAAAAAAAAAAAAAAAAAAAFGwKTgpJqSTT0aaymuzRye3tzU1KVHWOG3Rk/8Ask+Xo/3R1caqZeS4y9rLp5c3hpJ1cUlheRutwttxtaqcZSp1uTbk3Ca+Vx5NEn7w+H8FOda1px97LqUElr+an2f5f27EXb07DhTj7WMlF5enKWe2DOX+r49fFl1ynbYm36dzHTEaiWZQb6fNHujanl3d/a9WNxTnUuK1NRacZwblJY5JZeEv/cE5w8RLajburdT4Uo+7KKy60sfgjFfG+3L0JM9WY5dlnt15ze2/ETZlpJxq3MXUXOnSTrVE+z4MqL9WiE97fFa/vpSjGbtrZ5So0pYlKP8AzKi1k/JYXl1ONVQ6svRFt4y7LnLhbuIL550fd/aMm/sdfsza1C5hx0KsKsOWYvOH2a5p+TPI/tpZ5s6Hdve2vazUqVWVKXJtYcZLtKL0a9TN3F4eogRJs7xjuIpe2o06y+aDdKb8+q/g7bdzf6zvWoxk6VZ8qVTCcv0vlL05jZp0oAKgAAAAAAAAAAAAAAAAAAAAAHwus40PuUaA1cZtMzqFwmfG4tuqMZNoDbHHb8+H1O/jx08Qrx1a5U6y+WXZ/m/fy6e3uc6MykwII3g3XoxozbiredBf5kJ6OL/vPT1I3ubmU8Jyk1HKim3hLyXQk7xx2+qlxC3gl/kxTqSSXFKUkpKOeyWPq2RVLQY4+M1Vt2ZDZbkZKipdyLclGBn2d7jRtrzNvQqTWJRafVNPDObRkW93KD0enYmlTJuh4ryg4Ur1SnFtRjWS4qkc6Li+ZefMlo8t2d/GeMaSX7kl7q+Ks6UVTvFOtBfhqxw668pJtcS8859SQqWQafYG9dpep+wqe8s5pzXBVSzjPD1XmjcFQAAAAAAAAAAAAAAAAAAAAADEuLbqjLAGpawZNvc8kz6XFtnkYkI4ks91/IHnDe68de9uqnNTq1Wv08bx9sHOVItPU3e0oNVaqaw1OomnzTUmmjDqUU0by7RrQj6VKWD5mVCqKYAFyKlCqKL4SaeU9TbWO1ek+ffozTlTNg7C0vZU5RnTm4Ti8xnCTjJPyaJQ3U8UYz4ad7iEtEq6WKcn+dfD68vQgq02hKGj1j9zd293GaymZ0r05CopJOLTTSaaaaafJplxBm6u/lxYtR/1bfrRk8cPnCXw+nIl/YO8ltew4qE8tfjpvSpB9nH++Rd/TTaAAqAAAAAAAAAAAAAAAAAAAHxrUM8uZ9g2B548TdiSt9oVnjEK79vB9Hx/jX0nxHJ4PQviJY0biwuOOCcqNOpVpS+KE4xzo+zxhr/Y89yN3mbR8eBNsxa9vgzKfNlzXcg1ZUya9rjVGKwquCqKIqQXAoVAF9Kq4vKeCwAbuz2kpaPR/Y29jtCpRnGdKpKnOOqlF4f+68jjUzPtNpyjpLVfdGdCc91fFOnU4ad7ilPRKutKU3y95fA/Pl6Egxkmk0009U1qmu55gpXkGuZ1O62/1xY+7GSrUOtCcsKOuW4S+F89OWvIKncGn3e3qtb6GaE/eX46UsKtDXGse3mso3BUAAAAAAAAAAAAAAAACkloVAGh21Ye2o16WeH2sJ0+JrKXFFrODz1tzYta0rSpVoOMlqusZRfKUX1T7npu5oZ5HN7zbsUL6k6dZYksunVSXtKcu67ruv71NS+kedYc2Xm927uJfWXHOrSzRUuFVoOMoPtLCeYp/mS10NENKqY1e1zqjJAGrawUTNjWt1L1MCdNxeoFCrZbkqQGxkFAKl2S0AZNvduPPVG2oVoSXT+DRIuUgOz2BtSpZ3EK9HHHDKw23CcZLEoSx0f8pPoTfuvvpbX8cQfs6y/FQm1x4XOUX8cfNfVI80W20JR56r7m2oXalyf3w0RXqEEAbC3yvLOWaVWUov8AFSquVWlLl0bzF6c4tEobt+JVpdcMKv8Aw1Z6cM3mlN/kqcvo8P1COvAAAAAAAAAAAAAAAAPhXt0/U+4A1FegmpRnFSjJOMoyScZRfNNPmiC/ELd6lZ3bjRUlSlGM0pZai5ZzFPqkehqtFSNBvDu5Ru6bp145WvBNfjg+8X/XI1jddo84g6Devc+vYVMTXFSk37OqvwSXbyfkaAtmgLalNSWpegZVra1Bx9O58jbOOeZh3FpjVcioxSowUIoVRQqBcChUCqMi3yfGEMmVHQDKhdNdT7xvmbfY+5VWtFTqyVvTeq4k3Vmvyx/tmTtPdGEIN0qk5uPNTio5XlgksvELwlLwlvp1dn+9Jy9nVqU45bbUUoyUdei4mdocT4QW3Bs1P56taX7NQ/8AA7YdLQABAAAAAAAAAAAAAALKlNMvAGn2nsunVhKnVgqlOaxKMlp6+T80Qxvr4fVLNurRzVtm+fOdLPwz8vzcvQn2cEzBubXnonFppprKafNNdUal0PLxUknffwyceKvYxbjrKpbrLlHvKn3X5efbPSNS2fEVAKSZBiO24llc9TGnBrmbGjyLa1FSIrX4K4LqlJplqAqVishI+0I4AvpU3lKKy3oktW32JB3a3WVso1biKlW0lCm9VT85J82YO52xPZuNxUSbWtOLXX5j57z73ScpQpPX45+fZHL93U6a6dZXvOKTzLL/AIPhXn7kvR/XQw9nRfs4N4y4pvvqjc7DsP8AEXFKn8LknP8ARH3pfZY+pMbvlLEhbo7N/wAPY21N8404uX6pe/L7yZtwDqgAAAAAAAAAAAAAAAAAABRrJUAYVe2xqiP99vDiF1xVrZRp3OrlDSNKu/4jPz5Pr3JNaMWvbdUWXQ8uXVtOlOUKkZQnBuMoyTjKLXRo+NR6Mnze/cmhtCHvYp3EVinXS18oTXxR+66dnCG39iV7OpKlXg4TWqfOE450nGXxRKjCgtEXYKR5AgpOCfMw61Dh9DOPlcrQox4RNru9st16yXwx1k+mDW06bbSXN6EibGsYW1F8stcUn9ORyzt/M7q/1i71bY9jTVOnpKSxp8MeRy+7uyJXVxGC5azqPtCPNv1eF9T53NSrd3D4Iuc5vEIx546f/SVN3d247PoYk4yrVMOtOPJPpTT7L+SZ3wnhis+18JW/BHksckdhuDslxjOvL4/cp/pT96X1ax9DnrGxleV1ThpBazkuUYJ6v16Ik6hRjCMYxWIxSjFLoksJDDHUSrwAdAAAAAAAAAAAAAAAAAAAAAAAABj17ZPkafamx6FwlG5oU60YtuKqQUuFtYbXY6A+NagpAQbvv4bTteKtaqVS21coayq0F5/NDz5rr3ODbPUE4OLIL8QNzqtnXlUiuK1rTk6c4rCpuTb9lJdGunRpeqWpyjlEy2t0EWUrPkQbPdWjGVzFyxiOXh8m0dvdwUoST5S007HEbsf6/wBDusaHC/vbeuDYVjRtsuEFFvnLnJ/U2lSvUrSjTppylJ4SXN+RraUZSajFNyk0oxSzJt9ESTuvu2rWHFPEq817z5qC+SP9ssx52m2Vu/sONpSUVhzlrUn80uy8l0NoAdUAAAAAAAAAAAAAAAAAAAAAAAAAAAAAHzq0kzV7Q2dCpCdOrBVKc04yhJZjJG4LZwTA89b8bhVLCbqUuKpaTfuz5ypN8qc/6l19Tj5cz1PcbOU1KMoxnCSxKMkpRkuzT0ZzV74Y7MqPLtIwfelKdL/pT4fsa2iBLK5dOamua/g7XZF9cXklC1tp1JvnJ+7RgvmlPovv6kkWPhjs2m01bKT71Jzn9m8fY6iy2bTpLEIQhFfDCKjH9kYslu2ttLuruhG1XHUkqtw1h1McNOCfONOPReb1fktF0oBU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4276" name="AutoShape 4" descr="data:image/jpeg;base64,/9j/4AAQSkZJRgABAQAAAQABAAD/2wCEAAkGBg8QEBAUEBAQEBAQFA8QEBAQDxAODRAQFBAVFBQQFhQXGyYeFxkjGRISHy8gIycsLDgsFR8xNzAqNTIsLSsBCQoKDgwOGg8PGikkHx0sKSwsKSwsKSwsLS0sKSwsKSwsLCkpLCwpKSwsLCkpKSkpLCwpKSkqKSwsLCwsLCwpLP/AABEIAMoA+gMBIgACEQEDEQH/xAAcAAEAAQUBAQAAAAAAAAAAAAAABwECBAUGCAP/xAA6EAACAQMBBgMGBgAEBwAAAAAAAQIDBBEhBQYSMUFRB2FxEyJCUoGhMmJykbHBFCMz4SRjorLC8PH/xAAXAQEBAQEAAAAAAAAAAAAAAAAAAQID/8QAHxEBAQACAgMBAQEAAAAAAAAAAAECESExEkFRMmEi/9oADAMBAAIRAxEAPwCcQAAAAAAAAAAAAAAAAAAAAAAAAAAAAAAAAAAAAAAAAAAAAA09xvdZQbXtoykulNOp91p9y/eipKNpX4HiUo8Cfbjai/s2QdtKyubapx5co9V0wS31O1k+p/sr2FaEZ03mMv3T6proz7kObob++xmuJ/5csKpDOH+pfmRK2yttW91FyoVY1IxeJcOcxfZp6ozjlvvtbjpmgA2yAAAAAAAAAAAAAAAAAAAAAAAAAAAAAAAAAFGwKTgpJqSTT0aaymuzRye3tzU1KVHWOG3Rk/8Ask+Xo/3R1caqZeS4y9rLp5c3hpJ1cUlheRutwttxtaqcZSp1uTbk3Ca+Vx5NEn7w+H8FOda1px97LqUElr+an2f5f27EXb07DhTj7WMlF5enKWe2DOX+r49fFl1ynbYm36dzHTEaiWZQb6fNHujanl3d/a9WNxTnUuK1NRacZwblJY5JZeEv/cE5w8RLajburdT4Uo+7KKy60sfgjFfG+3L0JM9WY5dlnt15ze2/ETZlpJxq3MXUXOnSTrVE+z4MqL9WiE97fFa/vpSjGbtrZ5So0pYlKP8AzKi1k/JYXl1ONVQ6svRFt4y7LnLhbuIL550fd/aMm/sdfsza1C5hx0KsKsOWYvOH2a5p+TPI/tpZ5s6Hdve2vazUqVWVKXJtYcZLtKL0a9TN3F4eogRJs7xjuIpe2o06y+aDdKb8+q/g7bdzf6zvWoxk6VZ8qVTCcv0vlL05jZp0oAKgAAAAAAAAAAAAAAAAAAAAAHwus40PuUaA1cZtMzqFwmfG4tuqMZNoDbHHb8+H1O/jx08Qrx1a5U6y+WXZ/m/fy6e3uc6MykwII3g3XoxozbiredBf5kJ6OL/vPT1I3ubmU8Jyk1HKim3hLyXQk7xx2+qlxC3gl/kxTqSSXFKUkpKOeyWPq2RVLQY4+M1Vt2ZDZbkZKipdyLclGBn2d7jRtrzNvQqTWJRafVNPDObRkW93KD0enYmlTJuh4ryg4Ur1SnFtRjWS4qkc6Li+ZefMlo8t2d/GeMaSX7kl7q+Ks6UVTvFOtBfhqxw668pJtcS8859SQqWQafYG9dpep+wqe8s5pzXBVSzjPD1XmjcFQAAAAAAAAAAAAAAAAAAAAADEuLbqjLAGpawZNvc8kz6XFtnkYkI4ks91/IHnDe68de9uqnNTq1Wv08bx9sHOVItPU3e0oNVaqaw1OomnzTUmmjDqUU0by7RrQj6VKWD5mVCqKYAFyKlCqKL4SaeU9TbWO1ek+ffozTlTNg7C0vZU5RnTm4Ti8xnCTjJPyaJQ3U8UYz4ad7iEtEq6WKcn+dfD68vQgq02hKGj1j9zd293GaymZ0r05CopJOLTTSaaaaafJplxBm6u/lxYtR/1bfrRk8cPnCXw+nIl/YO8ltew4qE8tfjpvSpB9nH++Rd/TTaAAqAAAAAAAAAAAAAAAAAAAHxrUM8uZ9g2B548TdiSt9oVnjEK79vB9Hx/jX0nxHJ4PQviJY0biwuOOCcqNOpVpS+KE4xzo+zxhr/Y89yN3mbR8eBNsxa9vgzKfNlzXcg1ZUya9rjVGKwquCqKIqQXAoVAF9Kq4vKeCwAbuz2kpaPR/Y29jtCpRnGdKpKnOOqlF4f+68jjUzPtNpyjpLVfdGdCc91fFOnU4ad7ilPRKutKU3y95fA/Pl6Egxkmk0009U1qmu55gpXkGuZ1O62/1xY+7GSrUOtCcsKOuW4S+F89OWvIKncGn3e3qtb6GaE/eX46UsKtDXGse3mso3BUAAAAAAAAAAAAAAAACkloVAGh21Ye2o16WeH2sJ0+JrKXFFrODz1tzYta0rSpVoOMlqusZRfKUX1T7npu5oZ5HN7zbsUL6k6dZYksunVSXtKcu67ruv71NS+kedYc2Xm927uJfWXHOrSzRUuFVoOMoPtLCeYp/mS10NENKqY1e1zqjJAGrawUTNjWt1L1MCdNxeoFCrZbkqQGxkFAKl2S0AZNvduPPVG2oVoSXT+DRIuUgOz2BtSpZ3EK9HHHDKw23CcZLEoSx0f8pPoTfuvvpbX8cQfs6y/FQm1x4XOUX8cfNfVI80W20JR56r7m2oXalyf3w0RXqEEAbC3yvLOWaVWUov8AFSquVWlLl0bzF6c4tEobt+JVpdcMKv8Aw1Z6cM3mlN/kqcvo8P1COvAAAAAAAAAAAAAAAAPhXt0/U+4A1FegmpRnFSjJOMoyScZRfNNPmiC/ELd6lZ3bjRUlSlGM0pZai5ZzFPqkehqtFSNBvDu5Ru6bp145WvBNfjg+8X/XI1jddo84g6Devc+vYVMTXFSk37OqvwSXbyfkaAtmgLalNSWpegZVra1Bx9O58jbOOeZh3FpjVcioxSowUIoVRQqBcChUCqMi3yfGEMmVHQDKhdNdT7xvmbfY+5VWtFTqyVvTeq4k3Vmvyx/tmTtPdGEIN0qk5uPNTio5XlgksvELwlLwlvp1dn+9Jy9nVqU45bbUUoyUdei4mdocT4QW3Bs1P56taX7NQ/8AA7YdLQABAAAAAAAAAAAAAALKlNMvAGn2nsunVhKnVgqlOaxKMlp6+T80Qxvr4fVLNurRzVtm+fOdLPwz8vzcvQn2cEzBubXnonFppprKafNNdUal0PLxUknffwyceKvYxbjrKpbrLlHvKn3X5efbPSNS2fEVAKSZBiO24llc9TGnBrmbGjyLa1FSIrX4K4LqlJplqAqVishI+0I4AvpU3lKKy3oktW32JB3a3WVso1biKlW0lCm9VT85J82YO52xPZuNxUSbWtOLXX5j57z73ScpQpPX45+fZHL93U6a6dZXvOKTzLL/AIPhXn7kvR/XQw9nRfs4N4y4pvvqjc7DsP8AEXFKn8LknP8ARH3pfZY+pMbvlLEhbo7N/wAPY21N8404uX6pe/L7yZtwDqgAAAAAAAAAAAAAAAAAABRrJUAYVe2xqiP99vDiF1xVrZRp3OrlDSNKu/4jPz5Pr3JNaMWvbdUWXQ8uXVtOlOUKkZQnBuMoyTjKLXRo+NR6Mnze/cmhtCHvYp3EVinXS18oTXxR+66dnCG39iV7OpKlXg4TWqfOE450nGXxRKjCgtEXYKR5AgpOCfMw61Dh9DOPlcrQox4RNru9st16yXwx1k+mDW06bbSXN6EibGsYW1F8stcUn9ORyzt/M7q/1i71bY9jTVOnpKSxp8MeRy+7uyJXVxGC5azqPtCPNv1eF9T53NSrd3D4Iuc5vEIx546f/SVN3d247PoYk4yrVMOtOPJPpTT7L+SZ3wnhis+18JW/BHksckdhuDslxjOvL4/cp/pT96X1ax9DnrGxleV1ThpBazkuUYJ6v16Ik6hRjCMYxWIxSjFLoksJDDHUSrwAdAAAAAAAAAAAAAAAAAAAAAAAABj17ZPkafamx6FwlG5oU60YtuKqQUuFtYbXY6A+NagpAQbvv4bTteKtaqVS21coayq0F5/NDz5rr3ODbPUE4OLIL8QNzqtnXlUiuK1rTk6c4rCpuTb9lJdGunRpeqWpyjlEy2t0EWUrPkQbPdWjGVzFyxiOXh8m0dvdwUoST5S007HEbsf6/wBDusaHC/vbeuDYVjRtsuEFFvnLnJ/U2lSvUrSjTppylJ4SXN+RraUZSajFNyk0oxSzJt9ESTuvu2rWHFPEq817z5qC+SP9ssx52m2Vu/sONpSUVhzlrUn80uy8l0NoAdUAAAAAAAAAAAAAAAAAAAAAAAAAAAAAHzq0kzV7Q2dCpCdOrBVKc04yhJZjJG4LZwTA89b8bhVLCbqUuKpaTfuz5ypN8qc/6l19Tj5cz1PcbOU1KMoxnCSxKMkpRkuzT0ZzV74Y7MqPLtIwfelKdL/pT4fsa2iBLK5dOamua/g7XZF9cXklC1tp1JvnJ+7RgvmlPovv6kkWPhjs2m01bKT71Jzn9m8fY6iy2bTpLEIQhFfDCKjH9kYslu2ttLuruhG1XHUkqtw1h1McNOCfONOPReb1fktF0oBU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4278" name="AutoShape 6" descr="data:image/jpeg;base64,/9j/4AAQSkZJRgABAQAAAQABAAD/2wCEAAkGBg8QEBAUEBAQEBAQFA8QEBAQDxAODRAQFBAVFBQQFhQXGyYeFxkjGRISHy8gIycsLDgsFR8xNzAqNTIsLSsBCQoKDgwOGg8PGikkHx0sKSwsKSwsKSwsLS0sKSwsKSwsLCkpLCwpKSwsLCkpKSkpLCwpKSkqKSwsLCwsLCwpLP/AABEIAMoA+gMBIgACEQEDEQH/xAAcAAEAAQUBAQAAAAAAAAAAAAAABwECBAUGCAP/xAA6EAACAQMBBgMGBgAEBwAAAAAAAQIDBBEhBQYSMUFRB2FxEyJCUoGhMmJykbHBFCMz4SRjorLC8PH/xAAXAQEBAQEAAAAAAAAAAAAAAAAAAQID/8QAHxEBAQACAgMBAQEAAAAAAAAAAAECESExEkFRMmEi/9oADAMBAAIRAxEAPwCcQAAAAAAAAAAAAAAAAAAAAAAAAAAAAAAAAAAAAAAAAAAAAA09xvdZQbXtoykulNOp91p9y/eipKNpX4HiUo8Cfbjai/s2QdtKyubapx5co9V0wS31O1k+p/sr2FaEZ03mMv3T6proz7kObob++xmuJ/5csKpDOH+pfmRK2yttW91FyoVY1IxeJcOcxfZp6ozjlvvtbjpmgA2yAAAAAAAAAAAAAAAAAAAAAAAAAAAAAAAAAFGwKTgpJqSTT0aaymuzRye3tzU1KVHWOG3Rk/8Ask+Xo/3R1caqZeS4y9rLp5c3hpJ1cUlheRutwttxtaqcZSp1uTbk3Ca+Vx5NEn7w+H8FOda1px97LqUElr+an2f5f27EXb07DhTj7WMlF5enKWe2DOX+r49fFl1ynbYm36dzHTEaiWZQb6fNHujanl3d/a9WNxTnUuK1NRacZwblJY5JZeEv/cE5w8RLajburdT4Uo+7KKy60sfgjFfG+3L0JM9WY5dlnt15ze2/ETZlpJxq3MXUXOnSTrVE+z4MqL9WiE97fFa/vpSjGbtrZ5So0pYlKP8AzKi1k/JYXl1ONVQ6svRFt4y7LnLhbuIL550fd/aMm/sdfsza1C5hx0KsKsOWYvOH2a5p+TPI/tpZ5s6Hdve2vazUqVWVKXJtYcZLtKL0a9TN3F4eogRJs7xjuIpe2o06y+aDdKb8+q/g7bdzf6zvWoxk6VZ8qVTCcv0vlL05jZp0oAKgAAAAAAAAAAAAAAAAAAAAAHwus40PuUaA1cZtMzqFwmfG4tuqMZNoDbHHb8+H1O/jx08Qrx1a5U6y+WXZ/m/fy6e3uc6MykwII3g3XoxozbiredBf5kJ6OL/vPT1I3ubmU8Jyk1HKim3hLyXQk7xx2+qlxC3gl/kxTqSSXFKUkpKOeyWPq2RVLQY4+M1Vt2ZDZbkZKipdyLclGBn2d7jRtrzNvQqTWJRafVNPDObRkW93KD0enYmlTJuh4ryg4Ur1SnFtRjWS4qkc6Li+ZefMlo8t2d/GeMaSX7kl7q+Ks6UVTvFOtBfhqxw668pJtcS8859SQqWQafYG9dpep+wqe8s5pzXBVSzjPD1XmjcFQAAAAAAAAAAAAAAAAAAAAADEuLbqjLAGpawZNvc8kz6XFtnkYkI4ks91/IHnDe68de9uqnNTq1Wv08bx9sHOVItPU3e0oNVaqaw1OomnzTUmmjDqUU0by7RrQj6VKWD5mVCqKYAFyKlCqKL4SaeU9TbWO1ek+ffozTlTNg7C0vZU5RnTm4Ti8xnCTjJPyaJQ3U8UYz4ad7iEtEq6WKcn+dfD68vQgq02hKGj1j9zd293GaymZ0r05CopJOLTTSaaaaafJplxBm6u/lxYtR/1bfrRk8cPnCXw+nIl/YO8ltew4qE8tfjpvSpB9nH++Rd/TTaAAqAAAAAAAAAAAAAAAAAAAHxrUM8uZ9g2B548TdiSt9oVnjEK79vB9Hx/jX0nxHJ4PQviJY0biwuOOCcqNOpVpS+KE4xzo+zxhr/Y89yN3mbR8eBNsxa9vgzKfNlzXcg1ZUya9rjVGKwquCqKIqQXAoVAF9Kq4vKeCwAbuz2kpaPR/Y29jtCpRnGdKpKnOOqlF4f+68jjUzPtNpyjpLVfdGdCc91fFOnU4ad7ilPRKutKU3y95fA/Pl6Egxkmk0009U1qmu55gpXkGuZ1O62/1xY+7GSrUOtCcsKOuW4S+F89OWvIKncGn3e3qtb6GaE/eX46UsKtDXGse3mso3BUAAAAAAAAAAAAAAAACkloVAGh21Ye2o16WeH2sJ0+JrKXFFrODz1tzYta0rSpVoOMlqusZRfKUX1T7npu5oZ5HN7zbsUL6k6dZYksunVSXtKcu67ruv71NS+kedYc2Xm927uJfWXHOrSzRUuFVoOMoPtLCeYp/mS10NENKqY1e1zqjJAGrawUTNjWt1L1MCdNxeoFCrZbkqQGxkFAKl2S0AZNvduPPVG2oVoSXT+DRIuUgOz2BtSpZ3EK9HHHDKw23CcZLEoSx0f8pPoTfuvvpbX8cQfs6y/FQm1x4XOUX8cfNfVI80W20JR56r7m2oXalyf3w0RXqEEAbC3yvLOWaVWUov8AFSquVWlLl0bzF6c4tEobt+JVpdcMKv8Aw1Z6cM3mlN/kqcvo8P1COvAAAAAAAAAAAAAAAAPhXt0/U+4A1FegmpRnFSjJOMoyScZRfNNPmiC/ELd6lZ3bjRUlSlGM0pZai5ZzFPqkehqtFSNBvDu5Ru6bp145WvBNfjg+8X/XI1jddo84g6Devc+vYVMTXFSk37OqvwSXbyfkaAtmgLalNSWpegZVra1Bx9O58jbOOeZh3FpjVcioxSowUIoVRQqBcChUCqMi3yfGEMmVHQDKhdNdT7xvmbfY+5VWtFTqyVvTeq4k3Vmvyx/tmTtPdGEIN0qk5uPNTio5XlgksvELwlLwlvp1dn+9Jy9nVqU45bbUUoyUdei4mdocT4QW3Bs1P56taX7NQ/8AA7YdLQABAAAAAAAAAAAAAALKlNMvAGn2nsunVhKnVgqlOaxKMlp6+T80Qxvr4fVLNurRzVtm+fOdLPwz8vzcvQn2cEzBubXnonFppprKafNNdUal0PLxUknffwyceKvYxbjrKpbrLlHvKn3X5efbPSNS2fEVAKSZBiO24llc9TGnBrmbGjyLa1FSIrX4K4LqlJplqAqVishI+0I4AvpU3lKKy3oktW32JB3a3WVso1biKlW0lCm9VT85J82YO52xPZuNxUSbWtOLXX5j57z73ScpQpPX45+fZHL93U6a6dZXvOKTzLL/AIPhXn7kvR/XQw9nRfs4N4y4pvvqjc7DsP8AEXFKn8LknP8ARH3pfZY+pMbvlLEhbo7N/wAPY21N8404uX6pe/L7yZtwDqgAAAAAAAAAAAAAAAAAABRrJUAYVe2xqiP99vDiF1xVrZRp3OrlDSNKu/4jPz5Pr3JNaMWvbdUWXQ8uXVtOlOUKkZQnBuMoyTjKLXRo+NR6Mnze/cmhtCHvYp3EVinXS18oTXxR+66dnCG39iV7OpKlXg4TWqfOE450nGXxRKjCgtEXYKR5AgpOCfMw61Dh9DOPlcrQox4RNru9st16yXwx1k+mDW06bbSXN6EibGsYW1F8stcUn9ORyzt/M7q/1i71bY9jTVOnpKSxp8MeRy+7uyJXVxGC5azqPtCPNv1eF9T53NSrd3D4Iuc5vEIx546f/SVN3d247PoYk4yrVMOtOPJPpTT7L+SZ3wnhis+18JW/BHksckdhuDslxjOvL4/cp/pT96X1ax9DnrGxleV1ThpBazkuUYJ6v16Ik6hRjCMYxWIxSjFLoksJDDHUSrwAdAAAAAAAAAAAAAAAAAAAAAAAABj17ZPkafamx6FwlG5oU60YtuKqQUuFtYbXY6A+NagpAQbvv4bTteKtaqVS21coayq0F5/NDz5rr3ODbPUE4OLIL8QNzqtnXlUiuK1rTk6c4rCpuTb9lJdGunRpeqWpyjlEy2t0EWUrPkQbPdWjGVzFyxiOXh8m0dvdwUoST5S007HEbsf6/wBDusaHC/vbeuDYVjRtsuEFFvnLnJ/U2lSvUrSjTppylJ4SXN+RraUZSajFNyk0oxSzJt9ESTuvu2rWHFPEq817z5qC+SP9ssx52m2Vu/sONpSUVhzlrUn80uy8l0NoAdUAAAAAAAAAAAAAAAAAAAAAAAAAAAAAHzq0kzV7Q2dCpCdOrBVKc04yhJZjJG4LZwTA89b8bhVLCbqUuKpaTfuz5ypN8qc/6l19Tj5cz1PcbOU1KMoxnCSxKMkpRkuzT0ZzV74Y7MqPLtIwfelKdL/pT4fsa2iBLK5dOamua/g7XZF9cXklC1tp1JvnJ+7RgvmlPovv6kkWPhjs2m01bKT71Jzn9m8fY6iy2bTpLEIQhFfDCKjH9kYslu2ttLuruhG1XHUkqtw1h1McNOCfONOPReb1fktF0oBU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4280" name="AutoShape 8" descr="data:image/jpeg;base64,/9j/4AAQSkZJRgABAQAAAQABAAD/2wCEAAkGBg8QEBAUEBAQEBAQFA8QEBAQDxAODRAQFBAVFBQQFhQXGyYeFxkjGRISHy8gIycsLDgsFR8xNzAqNTIsLSsBCQoKDgwOGg8PGikkHx0sKSwsKSwsKSwsLS0sKSwsKSwsLCkpLCwpKSwsLCkpKSkpLCwpKSkqKSwsLCwsLCwpLP/AABEIAMoA+gMBIgACEQEDEQH/xAAcAAEAAQUBAQAAAAAAAAAAAAAABwECBAUGCAP/xAA6EAACAQMBBgMGBgAEBwAAAAAAAQIDBBEhBQYSMUFRB2FxEyJCUoGhMmJykbHBFCMz4SRjorLC8PH/xAAXAQEBAQEAAAAAAAAAAAAAAAAAAQID/8QAHxEBAQACAgMBAQEAAAAAAAAAAAECESExEkFRMmEi/9oADAMBAAIRAxEAPwCcQAAAAAAAAAAAAAAAAAAAAAAAAAAAAAAAAAAAAAAAAAAAAA09xvdZQbXtoykulNOp91p9y/eipKNpX4HiUo8Cfbjai/s2QdtKyubapx5co9V0wS31O1k+p/sr2FaEZ03mMv3T6proz7kObob++xmuJ/5csKpDOH+pfmRK2yttW91FyoVY1IxeJcOcxfZp6ozjlvvtbjpmgA2yAAAAAAAAAAAAAAAAAAAAAAAAAAAAAAAAAFGwKTgpJqSTT0aaymuzRye3tzU1KVHWOG3Rk/8Ask+Xo/3R1caqZeS4y9rLp5c3hpJ1cUlheRutwttxtaqcZSp1uTbk3Ca+Vx5NEn7w+H8FOda1px97LqUElr+an2f5f27EXb07DhTj7WMlF5enKWe2DOX+r49fFl1ynbYm36dzHTEaiWZQb6fNHujanl3d/a9WNxTnUuK1NRacZwblJY5JZeEv/cE5w8RLajburdT4Uo+7KKy60sfgjFfG+3L0JM9WY5dlnt15ze2/ETZlpJxq3MXUXOnSTrVE+z4MqL9WiE97fFa/vpSjGbtrZ5So0pYlKP8AzKi1k/JYXl1ONVQ6svRFt4y7LnLhbuIL550fd/aMm/sdfsza1C5hx0KsKsOWYvOH2a5p+TPI/tpZ5s6Hdve2vazUqVWVKXJtYcZLtKL0a9TN3F4eogRJs7xjuIpe2o06y+aDdKb8+q/g7bdzf6zvWoxk6VZ8qVTCcv0vlL05jZp0oAKgAAAAAAAAAAAAAAAAAAAAAHwus40PuUaA1cZtMzqFwmfG4tuqMZNoDbHHb8+H1O/jx08Qrx1a5U6y+WXZ/m/fy6e3uc6MykwII3g3XoxozbiredBf5kJ6OL/vPT1I3ubmU8Jyk1HKim3hLyXQk7xx2+qlxC3gl/kxTqSSXFKUkpKOeyWPq2RVLQY4+M1Vt2ZDZbkZKipdyLclGBn2d7jRtrzNvQqTWJRafVNPDObRkW93KD0enYmlTJuh4ryg4Ur1SnFtRjWS4qkc6Li+ZefMlo8t2d/GeMaSX7kl7q+Ks6UVTvFOtBfhqxw668pJtcS8859SQqWQafYG9dpep+wqe8s5pzXBVSzjPD1XmjcFQAAAAAAAAAAAAAAAAAAAAADEuLbqjLAGpawZNvc8kz6XFtnkYkI4ks91/IHnDe68de9uqnNTq1Wv08bx9sHOVItPU3e0oNVaqaw1OomnzTUmmjDqUU0by7RrQj6VKWD5mVCqKYAFyKlCqKL4SaeU9TbWO1ek+ffozTlTNg7C0vZU5RnTm4Ti8xnCTjJPyaJQ3U8UYz4ad7iEtEq6WKcn+dfD68vQgq02hKGj1j9zd293GaymZ0r05CopJOLTTSaaaaafJplxBm6u/lxYtR/1bfrRk8cPnCXw+nIl/YO8ltew4qE8tfjpvSpB9nH++Rd/TTaAAqAAAAAAAAAAAAAAAAAAAHxrUM8uZ9g2B548TdiSt9oVnjEK79vB9Hx/jX0nxHJ4PQviJY0biwuOOCcqNOpVpS+KE4xzo+zxhr/Y89yN3mbR8eBNsxa9vgzKfNlzXcg1ZUya9rjVGKwquCqKIqQXAoVAF9Kq4vKeCwAbuz2kpaPR/Y29jtCpRnGdKpKnOOqlF4f+68jjUzPtNpyjpLVfdGdCc91fFOnU4ad7ilPRKutKU3y95fA/Pl6Egxkmk0009U1qmu55gpXkGuZ1O62/1xY+7GSrUOtCcsKOuW4S+F89OWvIKncGn3e3qtb6GaE/eX46UsKtDXGse3mso3BUAAAAAAAAAAAAAAAACkloVAGh21Ye2o16WeH2sJ0+JrKXFFrODz1tzYta0rSpVoOMlqusZRfKUX1T7npu5oZ5HN7zbsUL6k6dZYksunVSXtKcu67ruv71NS+kedYc2Xm927uJfWXHOrSzRUuFVoOMoPtLCeYp/mS10NENKqY1e1zqjJAGrawUTNjWt1L1MCdNxeoFCrZbkqQGxkFAKl2S0AZNvduPPVG2oVoSXT+DRIuUgOz2BtSpZ3EK9HHHDKw23CcZLEoSx0f8pPoTfuvvpbX8cQfs6y/FQm1x4XOUX8cfNfVI80W20JR56r7m2oXalyf3w0RXqEEAbC3yvLOWaVWUov8AFSquVWlLl0bzF6c4tEobt+JVpdcMKv8Aw1Z6cM3mlN/kqcvo8P1COvAAAAAAAAAAAAAAAAPhXt0/U+4A1FegmpRnFSjJOMoyScZRfNNPmiC/ELd6lZ3bjRUlSlGM0pZai5ZzFPqkehqtFSNBvDu5Ru6bp145WvBNfjg+8X/XI1jddo84g6Devc+vYVMTXFSk37OqvwSXbyfkaAtmgLalNSWpegZVra1Bx9O58jbOOeZh3FpjVcioxSowUIoVRQqBcChUCqMi3yfGEMmVHQDKhdNdT7xvmbfY+5VWtFTqyVvTeq4k3Vmvyx/tmTtPdGEIN0qk5uPNTio5XlgksvELwlLwlvp1dn+9Jy9nVqU45bbUUoyUdei4mdocT4QW3Bs1P56taX7NQ/8AA7YdLQABAAAAAAAAAAAAAALKlNMvAGn2nsunVhKnVgqlOaxKMlp6+T80Qxvr4fVLNurRzVtm+fOdLPwz8vzcvQn2cEzBubXnonFppprKafNNdUal0PLxUknffwyceKvYxbjrKpbrLlHvKn3X5efbPSNS2fEVAKSZBiO24llc9TGnBrmbGjyLa1FSIrX4K4LqlJplqAqVishI+0I4AvpU3lKKy3oktW32JB3a3WVso1biKlW0lCm9VT85J82YO52xPZuNxUSbWtOLXX5j57z73ScpQpPX45+fZHL93U6a6dZXvOKTzLL/AIPhXn7kvR/XQw9nRfs4N4y4pvvqjc7DsP8AEXFKn8LknP8ARH3pfZY+pMbvlLEhbo7N/wAPY21N8404uX6pe/L7yZtwDqgAAAAAAAAAAAAAAAAAABRrJUAYVe2xqiP99vDiF1xVrZRp3OrlDSNKu/4jPz5Pr3JNaMWvbdUWXQ8uXVtOlOUKkZQnBuMoyTjKLXRo+NR6Mnze/cmhtCHvYp3EVinXS18oTXxR+66dnCG39iV7OpKlXg4TWqfOE450nGXxRKjCgtEXYKR5AgpOCfMw61Dh9DOPlcrQox4RNru9st16yXwx1k+mDW06bbSXN6EibGsYW1F8stcUn9ORyzt/M7q/1i71bY9jTVOnpKSxp8MeRy+7uyJXVxGC5azqPtCPNv1eF9T53NSrd3D4Iuc5vEIx546f/SVN3d247PoYk4yrVMOtOPJPpTT7L+SZ3wnhis+18JW/BHksckdhuDslxjOvL4/cp/pT96X1ax9DnrGxleV1ThpBazkuUYJ6v16Ik6hRjCMYxWIxSjFLoksJDDHUSrwAdAAAAAAAAAAAAAAAAAAAAAAAABj17ZPkafamx6FwlG5oU60YtuKqQUuFtYbXY6A+NagpAQbvv4bTteKtaqVS21coayq0F5/NDz5rr3ODbPUE4OLIL8QNzqtnXlUiuK1rTk6c4rCpuTb9lJdGunRpeqWpyjlEy2t0EWUrPkQbPdWjGVzFyxiOXh8m0dvdwUoST5S007HEbsf6/wBDusaHC/vbeuDYVjRtsuEFFvnLnJ/U2lSvUrSjTppylJ4SXN+RraUZSajFNyk0oxSzJt9ESTuvu2rWHFPEq817z5qC+SP9ssx52m2Vu/sONpSUVhzlrUn80uy8l0NoAdUAAAAAAAAAAAAAAAAAAAAAAAAAAAAAHzq0kzV7Q2dCpCdOrBVKc04yhJZjJG4LZwTA89b8bhVLCbqUuKpaTfuz5ypN8qc/6l19Tj5cz1PcbOU1KMoxnCSxKMkpRkuzT0ZzV74Y7MqPLtIwfelKdL/pT4fsa2iBLK5dOamua/g7XZF9cXklC1tp1JvnJ+7RgvmlPovv6kkWPhjs2m01bKT71Jzn9m8fY6iy2bTpLEIQhFfDCKjH9kYslu2ttLuruhG1XHUkqtw1h1McNOCfONOPReb1fktF0oBU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4282" name="AutoShape 10" descr="data:image/jpeg;base64,/9j/4AAQSkZJRgABAQAAAQABAAD/2wCEAAkGBg8QEBAUEBAQEBAQFA8QEBAQDxAODRAQFBAVFBQQFhQXGyYeFxkjGRISHy8gIycsLDgsFR8xNzAqNTIsLSsBCQoKDgwOGg8PGikkHx0sKSwsKSwsKSwsLS0sKSwsKSwsLCkpLCwpKSwsLCkpKSkpLCwpKSkqKSwsLCwsLCwpLP/AABEIAMoA+gMBIgACEQEDEQH/xAAcAAEAAQUBAQAAAAAAAAAAAAAABwECBAUGCAP/xAA6EAACAQMBBgMGBgAEBwAAAAAAAQIDBBEhBQYSMUFRB2FxEyJCUoGhMmJykbHBFCMz4SRjorLC8PH/xAAXAQEBAQEAAAAAAAAAAAAAAAAAAQID/8QAHxEBAQACAgMBAQEAAAAAAAAAAAECESExEkFRMmEi/9oADAMBAAIRAxEAPwCcQAAAAAAAAAAAAAAAAAAAAAAAAAAAAAAAAAAAAAAAAAAAAA09xvdZQbXtoykulNOp91p9y/eipKNpX4HiUo8Cfbjai/s2QdtKyubapx5co9V0wS31O1k+p/sr2FaEZ03mMv3T6proz7kObob++xmuJ/5csKpDOH+pfmRK2yttW91FyoVY1IxeJcOcxfZp6ozjlvvtbjpmgA2yAAAAAAAAAAAAAAAAAAAAAAAAAAAAAAAAAFGwKTgpJqSTT0aaymuzRye3tzU1KVHWOG3Rk/8Ask+Xo/3R1caqZeS4y9rLp5c3hpJ1cUlheRutwttxtaqcZSp1uTbk3Ca+Vx5NEn7w+H8FOda1px97LqUElr+an2f5f27EXb07DhTj7WMlF5enKWe2DOX+r49fFl1ynbYm36dzHTEaiWZQb6fNHujanl3d/a9WNxTnUuK1NRacZwblJY5JZeEv/cE5w8RLajburdT4Uo+7KKy60sfgjFfG+3L0JM9WY5dlnt15ze2/ETZlpJxq3MXUXOnSTrVE+z4MqL9WiE97fFa/vpSjGbtrZ5So0pYlKP8AzKi1k/JYXl1ONVQ6svRFt4y7LnLhbuIL550fd/aMm/sdfsza1C5hx0KsKsOWYvOH2a5p+TPI/tpZ5s6Hdve2vazUqVWVKXJtYcZLtKL0a9TN3F4eogRJs7xjuIpe2o06y+aDdKb8+q/g7bdzf6zvWoxk6VZ8qVTCcv0vlL05jZp0oAKgAAAAAAAAAAAAAAAAAAAAAHwus40PuUaA1cZtMzqFwmfG4tuqMZNoDbHHb8+H1O/jx08Qrx1a5U6y+WXZ/m/fy6e3uc6MykwII3g3XoxozbiredBf5kJ6OL/vPT1I3ubmU8Jyk1HKim3hLyXQk7xx2+qlxC3gl/kxTqSSXFKUkpKOeyWPq2RVLQY4+M1Vt2ZDZbkZKipdyLclGBn2d7jRtrzNvQqTWJRafVNPDObRkW93KD0enYmlTJuh4ryg4Ur1SnFtRjWS4qkc6Li+ZefMlo8t2d/GeMaSX7kl7q+Ks6UVTvFOtBfhqxw668pJtcS8859SQqWQafYG9dpep+wqe8s5pzXBVSzjPD1XmjcFQAAAAAAAAAAAAAAAAAAAAADEuLbqjLAGpawZNvc8kz6XFtnkYkI4ks91/IHnDe68de9uqnNTq1Wv08bx9sHOVItPU3e0oNVaqaw1OomnzTUmmjDqUU0by7RrQj6VKWD5mVCqKYAFyKlCqKL4SaeU9TbWO1ek+ffozTlTNg7C0vZU5RnTm4Ti8xnCTjJPyaJQ3U8UYz4ad7iEtEq6WKcn+dfD68vQgq02hKGj1j9zd293GaymZ0r05CopJOLTTSaaaaafJplxBm6u/lxYtR/1bfrRk8cPnCXw+nIl/YO8ltew4qE8tfjpvSpB9nH++Rd/TTaAAqAAAAAAAAAAAAAAAAAAAHxrUM8uZ9g2B548TdiSt9oVnjEK79vB9Hx/jX0nxHJ4PQviJY0biwuOOCcqNOpVpS+KE4xzo+zxhr/Y89yN3mbR8eBNsxa9vgzKfNlzXcg1ZUya9rjVGKwquCqKIqQXAoVAF9Kq4vKeCwAbuz2kpaPR/Y29jtCpRnGdKpKnOOqlF4f+68jjUzPtNpyjpLVfdGdCc91fFOnU4ad7ilPRKutKU3y95fA/Pl6Egxkmk0009U1qmu55gpXkGuZ1O62/1xY+7GSrUOtCcsKOuW4S+F89OWvIKncGn3e3qtb6GaE/eX46UsKtDXGse3mso3BUAAAAAAAAAAAAAAAACkloVAGh21Ye2o16WeH2sJ0+JrKXFFrODz1tzYta0rSpVoOMlqusZRfKUX1T7npu5oZ5HN7zbsUL6k6dZYksunVSXtKcu67ruv71NS+kedYc2Xm927uJfWXHOrSzRUuFVoOMoPtLCeYp/mS10NENKqY1e1zqjJAGrawUTNjWt1L1MCdNxeoFCrZbkqQGxkFAKl2S0AZNvduPPVG2oVoSXT+DRIuUgOz2BtSpZ3EK9HHHDKw23CcZLEoSx0f8pPoTfuvvpbX8cQfs6y/FQm1x4XOUX8cfNfVI80W20JR56r7m2oXalyf3w0RXqEEAbC3yvLOWaVWUov8AFSquVWlLl0bzF6c4tEobt+JVpdcMKv8Aw1Z6cM3mlN/kqcvo8P1COvAAAAAAAAAAAAAAAAPhXt0/U+4A1FegmpRnFSjJOMoyScZRfNNPmiC/ELd6lZ3bjRUlSlGM0pZai5ZzFPqkehqtFSNBvDu5Ru6bp145WvBNfjg+8X/XI1jddo84g6Devc+vYVMTXFSk37OqvwSXbyfkaAtmgLalNSWpegZVra1Bx9O58jbOOeZh3FpjVcioxSowUIoVRQqBcChUCqMi3yfGEMmVHQDKhdNdT7xvmbfY+5VWtFTqyVvTeq4k3Vmvyx/tmTtPdGEIN0qk5uPNTio5XlgksvELwlLwlvp1dn+9Jy9nVqU45bbUUoyUdei4mdocT4QW3Bs1P56taX7NQ/8AA7YdLQABAAAAAAAAAAAAAALKlNMvAGn2nsunVhKnVgqlOaxKMlp6+T80Qxvr4fVLNurRzVtm+fOdLPwz8vzcvQn2cEzBubXnonFppprKafNNdUal0PLxUknffwyceKvYxbjrKpbrLlHvKn3X5efbPSNS2fEVAKSZBiO24llc9TGnBrmbGjyLa1FSIrX4K4LqlJplqAqVishI+0I4AvpU3lKKy3oktW32JB3a3WVso1biKlW0lCm9VT85J82YO52xPZuNxUSbWtOLXX5j57z73ScpQpPX45+fZHL93U6a6dZXvOKTzLL/AIPhXn7kvR/XQw9nRfs4N4y4pvvqjc7DsP8AEXFKn8LknP8ARH3pfZY+pMbvlLEhbo7N/wAPY21N8404uX6pe/L7yZtwDqgAAAAAAAAAAAAAAAAAABRrJUAYVe2xqiP99vDiF1xVrZRp3OrlDSNKu/4jPz5Pr3JNaMWvbdUWXQ8uXVtOlOUKkZQnBuMoyTjKLXRo+NR6Mnze/cmhtCHvYp3EVinXS18oTXxR+66dnCG39iV7OpKlXg4TWqfOE450nGXxRKjCgtEXYKR5AgpOCfMw61Dh9DOPlcrQox4RNru9st16yXwx1k+mDW06bbSXN6EibGsYW1F8stcUn9ORyzt/M7q/1i71bY9jTVOnpKSxp8MeRy+7uyJXVxGC5azqPtCPNv1eF9T53NSrd3D4Iuc5vEIx546f/SVN3d247PoYk4yrVMOtOPJPpTT7L+SZ3wnhis+18JW/BHksckdhuDslxjOvL4/cp/pT96X1ax9DnrGxleV1ThpBazkuUYJ6v16Ik6hRjCMYxWIxSjFLoksJDDHUSrwAdAAAAAAAAAAAAAAAAAAAAAAAABj17ZPkafamx6FwlG5oU60YtuKqQUuFtYbXY6A+NagpAQbvv4bTteKtaqVS21coayq0F5/NDz5rr3ODbPUE4OLIL8QNzqtnXlUiuK1rTk6c4rCpuTb9lJdGunRpeqWpyjlEy2t0EWUrPkQbPdWjGVzFyxiOXh8m0dvdwUoST5S007HEbsf6/wBDusaHC/vbeuDYVjRtsuEFFvnLnJ/U2lSvUrSjTppylJ4SXN+RraUZSajFNyk0oxSzJt9ESTuvu2rWHFPEq817z5qC+SP9ssx52m2Vu/sONpSUVhzlrUn80uy8l0NoAdUAAAAAAAAAAAAAAAAAAAAAAAAAAAAAHzq0kzV7Q2dCpCdOrBVKc04yhJZjJG4LZwTA89b8bhVLCbqUuKpaTfuz5ypN8qc/6l19Tj5cz1PcbOU1KMoxnCSxKMkpRkuzT0ZzV74Y7MqPLtIwfelKdL/pT4fsa2iBLK5dOamua/g7XZF9cXklC1tp1JvnJ+7RgvmlPovv6kkWPhjs2m01bKT71Jzn9m8fY6iy2bTpLEIQhFfDCKjH9kYslu2ttLuruhG1XHUkqtw1h1McNOCfONOPReb1fktF0oBUAAAAAAAAAAAAAAAAAAAAAAAAAAAAAAAAAAAAAAAAAAAAAAAAAAAA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4284" name="Picture 12" descr="http://diegofeersenacoal.files.wordpress.com/2011/03/conector_minijack.jpg?w=549"/>
          <p:cNvPicPr>
            <a:picLocks noChangeAspect="1" noChangeArrowheads="1"/>
          </p:cNvPicPr>
          <p:nvPr/>
        </p:nvPicPr>
        <p:blipFill>
          <a:blip r:embed="rId2" cstate="print"/>
          <a:srcRect/>
          <a:stretch>
            <a:fillRect/>
          </a:stretch>
        </p:blipFill>
        <p:spPr bwMode="auto">
          <a:xfrm>
            <a:off x="4716016" y="3121104"/>
            <a:ext cx="3471689" cy="2802702"/>
          </a:xfrm>
          <a:prstGeom prst="rect">
            <a:avLst/>
          </a:prstGeom>
          <a:noFill/>
        </p:spPr>
      </p:pic>
      <p:sp>
        <p:nvSpPr>
          <p:cNvPr id="11" name="10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12" name="11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strips/>
  </p:transitio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2323713"/>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RJ11</a:t>
            </a:r>
          </a:p>
          <a:p>
            <a:endParaRPr lang="es-MX" dirty="0" smtClean="0">
              <a:latin typeface="Aharoni" pitchFamily="2" charset="-79"/>
              <a:cs typeface="Aharoni" pitchFamily="2" charset="-79"/>
            </a:endParaRPr>
          </a:p>
          <a:p>
            <a:pPr algn="just">
              <a:lnSpc>
                <a:spcPct val="150000"/>
              </a:lnSpc>
            </a:pPr>
            <a:r>
              <a:rPr lang="es-MX" dirty="0" smtClean="0">
                <a:latin typeface="Arial" pitchFamily="34" charset="0"/>
                <a:cs typeface="Arial" pitchFamily="34" charset="0"/>
              </a:rPr>
              <a:t>Conector usado de forma habitual en la telefonía </a:t>
            </a:r>
            <a:endParaRPr lang="es-MX" dirty="0" smtClean="0"/>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buFont typeface="Wingdings" pitchFamily="2" charset="2"/>
              <a:buChar char="ü"/>
            </a:pPr>
            <a:endParaRPr lang="es-MX" dirty="0" smtClean="0"/>
          </a:p>
          <a:p>
            <a:pPr>
              <a:buFont typeface="Wingdings" pitchFamily="2" charset="2"/>
              <a:buChar char="ü"/>
            </a:pPr>
            <a:endParaRPr lang="es-MX" dirty="0"/>
          </a:p>
        </p:txBody>
      </p:sp>
      <p:pic>
        <p:nvPicPr>
          <p:cNvPr id="5" name="Picture 2" descr="https://encrypted-tbn1.gstatic.com/images?q=tbn:ANd9GcQbe4XaxPpD2BhboszrTFAF_zRw6xIpGNqEj3HWEulrneuifsXG"/>
          <p:cNvPicPr>
            <a:picLocks noChangeAspect="1" noChangeArrowheads="1"/>
          </p:cNvPicPr>
          <p:nvPr/>
        </p:nvPicPr>
        <p:blipFill>
          <a:blip r:embed="rId2" cstate="print"/>
          <a:srcRect/>
          <a:stretch>
            <a:fillRect/>
          </a:stretch>
        </p:blipFill>
        <p:spPr bwMode="auto">
          <a:xfrm>
            <a:off x="2051720" y="2060848"/>
            <a:ext cx="4320480" cy="4320480"/>
          </a:xfrm>
          <a:prstGeom prst="rect">
            <a:avLst/>
          </a:prstGeom>
          <a:noFill/>
        </p:spPr>
      </p:pic>
      <p:sp>
        <p:nvSpPr>
          <p:cNvPr id="8" name="7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10" name="9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wheel/>
  </p:transitio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43608" y="764704"/>
            <a:ext cx="7416824" cy="461665"/>
          </a:xfrm>
          <a:prstGeom prst="rect">
            <a:avLst/>
          </a:prstGeom>
          <a:noFill/>
        </p:spPr>
        <p:txBody>
          <a:bodyPr wrap="square" rtlCol="0">
            <a:spAutoFit/>
          </a:bodyPr>
          <a:lstStyle/>
          <a:p>
            <a:pPr algn="ctr"/>
            <a:r>
              <a:rPr lang="es-MX" sz="2400" b="1" dirty="0" smtClean="0">
                <a:solidFill>
                  <a:srgbClr val="00FFFF"/>
                </a:solidFill>
                <a:latin typeface="Arial" pitchFamily="34" charset="0"/>
                <a:cs typeface="Arial" pitchFamily="34" charset="0"/>
              </a:rPr>
              <a:t> </a:t>
            </a:r>
            <a:endParaRPr lang="es-MX" sz="2400" b="1" dirty="0">
              <a:solidFill>
                <a:srgbClr val="00FFFF"/>
              </a:solidFill>
              <a:latin typeface="Arial" pitchFamily="34" charset="0"/>
              <a:cs typeface="Arial" pitchFamily="34" charset="0"/>
            </a:endParaRPr>
          </a:p>
        </p:txBody>
      </p:sp>
      <p:sp>
        <p:nvSpPr>
          <p:cNvPr id="9" name="8 CuadroTexto"/>
          <p:cNvSpPr txBox="1"/>
          <p:nvPr/>
        </p:nvSpPr>
        <p:spPr>
          <a:xfrm>
            <a:off x="899592" y="476672"/>
            <a:ext cx="7560840" cy="2185214"/>
          </a:xfrm>
          <a:prstGeom prst="rect">
            <a:avLst/>
          </a:prstGeom>
          <a:noFill/>
        </p:spPr>
        <p:txBody>
          <a:bodyPr wrap="square" rtlCol="0">
            <a:spAutoFit/>
          </a:bodyPr>
          <a:lstStyle/>
          <a:p>
            <a:pPr algn="ctr">
              <a:buFont typeface="Wingdings" pitchFamily="2" charset="2"/>
              <a:buChar char="ü"/>
            </a:pPr>
            <a:r>
              <a:rPr lang="es-MX" sz="2800" b="1" dirty="0" smtClean="0">
                <a:solidFill>
                  <a:schemeClr val="accent1"/>
                </a:solidFill>
                <a:latin typeface="Arial" pitchFamily="34" charset="0"/>
                <a:cs typeface="Arial" pitchFamily="34" charset="0"/>
              </a:rPr>
              <a:t>PUERTO RJ45</a:t>
            </a:r>
          </a:p>
          <a:p>
            <a:endParaRPr lang="es-MX" dirty="0" smtClean="0">
              <a:latin typeface="Aharoni" pitchFamily="2" charset="-79"/>
              <a:cs typeface="Aharoni" pitchFamily="2" charset="-79"/>
            </a:endParaRPr>
          </a:p>
          <a:p>
            <a:pPr>
              <a:buFont typeface="Wingdings" pitchFamily="2" charset="2"/>
              <a:buChar char="ü"/>
            </a:pPr>
            <a:endParaRPr lang="es-MX" dirty="0" smtClean="0">
              <a:latin typeface="Aharoni" pitchFamily="2" charset="-79"/>
              <a:cs typeface="Aharoni" pitchFamily="2" charset="-79"/>
            </a:endParaRPr>
          </a:p>
          <a:p>
            <a:pPr algn="just">
              <a:lnSpc>
                <a:spcPct val="150000"/>
              </a:lnSpc>
              <a:buFont typeface="Wingdings" pitchFamily="2" charset="2"/>
              <a:buChar char="ü"/>
            </a:pPr>
            <a:r>
              <a:rPr lang="es-MX" dirty="0" smtClean="0">
                <a:latin typeface="Arial" pitchFamily="34" charset="0"/>
                <a:cs typeface="Arial" pitchFamily="34" charset="0"/>
              </a:rPr>
              <a:t>esta destinado a comunicar su PC al exterior a partir de una tarjeta de red. el rj45 cuenta con 8 contactos </a:t>
            </a:r>
          </a:p>
          <a:p>
            <a:pPr>
              <a:buFont typeface="Wingdings" pitchFamily="2" charset="2"/>
              <a:buChar char="ü"/>
            </a:pPr>
            <a:endParaRPr lang="es-MX" dirty="0" smtClean="0"/>
          </a:p>
        </p:txBody>
      </p:sp>
      <p:sp>
        <p:nvSpPr>
          <p:cNvPr id="56324" name="AutoShape 4" descr="data:image/jpeg;base64,/9j/4AAQSkZJRgABAQAAAQABAAD/2wCEAAkGBxQTEhUUExQWFhUXFhUaGBcYFxgYGhgYFBcXHRUYGhwaHCggGholHBQWITEhJSkrLi4uGB8zODMsNygtLisBCgoKDg0OGhAQGCwkHBwsLCwsLCwsLCwsLCwsLCwsLCwsLCwsLCwsLCwvLC0sLCwsLCwsLCwsLCwsLCwsLCw3LP/AABEIAOEA4QMBIgACEQEDEQH/xAAbAAEAAgMBAQAAAAAAAAAAAAAABAUCAwYBB//EAEEQAAEDAgQDBAgFAwEHBQAAAAEAAhEDIQQSMUEFUWEGInGBEzJCkaGxwdFSYnLh8BQjgsIWM0NTkrLxByVjg9L/xAAZAQEBAQEBAQAAAAAAAAAAAAAAAQIDBAX/xAAgEQEBAQEAAgICAwAAAAAAAAAAARECITESQQNxUWGh/9oADAMBAAIRAxEAPwD7iiIgIiICIiAiIgIiICIiAiIgIiICIiAiIgIiICIiAiIgIiICIiAiIgIiICIiAiIgIiICIiAiIgLGpUDQSdAslVvrGq+G+o0/9Th9ApRGqVcS8zOQbNET0zEgyfgjOL1GWqsnqLH7H4K2bDQsXsB1U0Y4XiVOpo6DyNj8dfJS1zHaWjTpUXOjvRDRzJ6easuy9VzsLSLzJgidZAJAnmYAVFqiIqCIiAiIgIiICIiAiIgIiICIiAiIgIiICIiAiKs4pxLIC1l389m/ug84jiszvRM/zI2n2R1K3U2hjYHwVXw1rgMxEk7+O56qa/MbjRRNZuqSV7ni5QNtdVuLxbi7I0bwfspRC4rhzWcSQSbBo+3v1XS8KwvoqLKe7RfxNz8SuPxdQ4iP6bEtYWk3ZuRaAfwi/ipWE4tjqNqzGV2/iYQ1/uiCfIKwdiiqMD2joVCGlxpv/BUGQ+Wx8irdVRERAREQEREBERAREQEREBERAREQEREBCVDx/EqdL1jfZo1/ZUGIx7q5IkimNcs3I9gHc8zt4oatMdxHNLaZtoXczuG/UqNh8NN1pwlMuMAQBsNANgFakZQBqdhsPFGWLY3sBo0b9T0TNrsN+iDmTfcnRc3xPiPppZTcfR5gHEe1Hxyz8lFTsVxQk5aR0nvc5sqPiWKDWvo0z/cDZceQOrQfxXUmpU9Gzu+sR3Ry6qBheGT3vaOpVn9oqMLgJINwuswL3gAXgc7z9lso4MDr1hS2UwFnrrVkxtyNeIeGkcnCQtdDh5pf7l76Y/DOdn/S7QeELY1qkUpGiivafFajR/cp5hu6l88hM+6VNwXE6VWzHgndujh4tMEe5RjB1EHmFDxmAZU9dgMaO0I8HC4V0dCi5YOxNH/dVPTNHsVT3o5B+vvlbsF2upk5K7H0H8niW+ThqOqumujRa6NZrxLXBw5ggj4LYqCIiAiIgIiICIiAvHOgSdF6uI7edoXNy0MPDnuMv5NYNp5k+4Dqpbguavamm18OZUDNqoaHN8wDmA6wqji3bZpEYc5hpnAkzyA2PiufwXaEZgypDXnQHV3gRZX1XhNP0javo2h+UyQ0ZjOxcNUiVDoUnP79Qnre5P4R15nZXPDqee2jWjbQDkOq14bBuqO0gC1htyCsfQHNkEBrdQL+9VEim6PUsAtjjDSSQIuToANytjQGjkN+gUNkVzmdag0y0H/in8R/Jy5+GsVCxTTXYSS5mHHk6tH/AGs67qpYBMgAcmgWA2HgFb8c4gHlrGm03+6iCgGiZBHPVPQjUcJeXXJ1/n0U6lSRpC3U4War0BbWUlnTAW1oUHjWLKF4StbnqjN71oNU+XLZeOKjYvFtpiXe4alBIzKHiq9GofRvAeTtF/I7FQ6fpcQQB3WfE/dWdOnh6DXlzhna0kgXNtrDWdgtSIoeJf8At7PSUy5we4ANmCwwTcjUW0XSdi+M1MVRc+o0AtqFo6jK0gnke8uA7Q8RNeoYBbTBBYw6jugZjzk5o9y7b/06ZGGcedV3wawfRas8JPbqURFGhERARF4TCD1aMVim0xLj4Dc+AVTxDtC0HLSud3+yPDmfgqk4guOpJ3J/nwRNWON4g6pb1W8gbnxK5urwounN7WpbsNgNwAr6hR3PkOfUqUzBA3NlMNUXaHhNOtghQZ6GhUbk9FUfGZt+8WuNw43BM+0VH7LYXF4ek5uJOZzXWc27HsIGUxtfMJXSV+HtcIIzfFVuMwb2MLKd2O9YDXaB4W0QqwwXFPSEMDCDuWXH7BWTQ3YgAbD6rnuB440Q6QNCYNjbYL3E441bN7pc64B2i4J3VFtiqjXNeXQabQSQD6xF4PTTxlck7jeJfmz0+40TmpS4n/64mQNgSrvF4dxpkMaXEjQawNdxcqsw1d0hhpupE2OeLdZU0RX0m1mZ2Pc39QIMjmDBaei00jWpjmOhn4KzGGbTBBOeRIA3ncla6OGJ0gAbnQT1VQoYwubp5qZg8RNjpzVeCRqQY3H8lSqbpEkfQqC2a07QvHVo1E+Gn7qFSxBGhEclnT4s3QxPhCYutr8RPtEeSx9MR7TT4rccWzLOUk9FCbhH1jpA5Dl/NynxNYVce5/dpCXc9fP9ytmB4SRL67pnbWfAe18lvfWo4Yd2HO94n/UfGyisqPrkl0x/OW3QWT0LD+qDmltIQ3ci8+Lh8hbqqKlwtzq/9xxDNZA2g2A5q/wIDGlrQL6nZZhqmmIT+FUzTaxwksJyPgZg0mXN8P5srDsbTAwwi0uefj+y11TY+B+SldlWxhafUE+8lJVWyIi0CIuN7W8bqMq+iYYaAM0auJ2nYIWrzjHaGjh7OMu2a2/vOjR4rmMTxGti5yuDWA3A08+ZVZS4hSqHI4eMQ5TsLRDBlp91pO37K2WM7rI0gIa0lxGvJS8KwsiYMnSb+QXtGjHq+9a6bHB4cTN75rqC7w1ZpN7HkbfPXyU2RGvkFRvxVN3dfLfLM343HvK2uaWAGm9pB2mQfeZBuoq4En7fdYuA8Sq9vETAziP0iQplGu1wlhzdf2QacTgw/wBaCOqjUMK1mgPIb2Vjkm5KxJEcgqjQ2s5t2qrxmJ9LUzO0HdaBvGsea34p5c6PUYBM6T9Z6LSIFmSPze0fDkOiQQ3UwzvPlx/ANuQJ2HvKHEPqQS0QDZsQ0fH4lSmYfmSRyn5nfwWqoHPORoJI2BsP1HQBBjUrMZcRO52HOFjRpl0PdLWO0JsXfpbrHUrfTwbWiSQ93MjuN/QPa81HxVd0kkm++r3cvAdAgwJyk+tHUgmE9G2o6Q2TufqVjVpf810D8J16X1lZUmuIAHcbyGp6lWRFvh6DQMzyANouTGsDbxKjYvijj3KYgchv4ndUnCw99Wqwk5Whuthcm9/JXbMrR3R/l9lKsacNw++Z9ydtVZspc9OQ+vNRKeJH81UllZZqxvhFiHLILKteLPcd+k/JWXZ9sYekPyBVmNdFNx6FXXDWxSYPyt+S1yJKIi0PHGNV867T1A/EPc28wAdrCDC6DttiyxtMDQl0jnEQuVo1M+/iD9ElupVZTsSYEi0wJ9630ceWm8rfiaQGghQyxdp5cr4dDh+IyAJspYqDzXOYVnWym1qgaBErF58tSraobXMfzRKbbCJAm8ffUeSqaGMvdWwxLYgEBZvOLrd/UuJh7M42cDDunifGVg6o0kZSQb/lIjnFisgLTKrcRWiwgnnsFJFXNPHubA9cdbGfqpeMrQ0E+TRz6rm6GItc3Uyk8kSbdT9ArhrICTLtToFk6pCUqRdppuT91vdUawd255/YfVEYtoExnloPsj1iP9I6r1+KYBlDRA2HqjqTq4+KiVKxda/PKNT4ndanQPXudmDTz5qK2y5922H4j9FHdVy2pDM/d50/ZZkud61hs0fXotgaGjYBVGnCYAA5nnO/nsPAaBTJE8zsB/NOpWDQYnQc9z+kbeJXjawFgIHxPUndSrGY1vE8hp+63sqjcKO3KeiOpOGl1FSTSadFrdSI0UcVYiVKp1XbfGwUGv05GoUDFdqaLHimHZn2kDRs/iOx6LHtNWeKUg5RnDbauB6jRaez1GkxsZGi2j25gfMK4mrWrjS+mQRBIXX4cQ1o6D5Lk69GnaDE7A5mz03C69uiuYseoiIrlO3LCfRR+f8A0rj30iHBu9oi9zsF2fbMmaUcn/6VylOtlxDHO0BE/Qq81np7iWvAh4II0neVFLV0vE8IaoBBgjSbAz8lSPolpuPNb56ZsaqDLqRWpmIXjacxCkF0dSqiI2ndZVKT5kBTaVIHVbxhyJj+WV0V2EqPcTmJygacz9luFOd/NRMPOZysaFMEgHRZvtZ6acNVaPGeSsALAunwBn3rZV7OuLC5pA3IPLdVNU1KIJINpjcHz2TN9G4tX4okWsB5KLTrOcTbKwH1nak9BuFFZxHMGks7xsI581Jp0S4y8+Sxi6zFWZ9G2J1cdStlKgB1PMrcxsC9gsnVQy+nz/bxQa8kHrv+/JZCJk3PwHgPqtIc52gt/NeaVmFjS4DM74eSipVPMeo6rTiiADoDst/DK/pW37jxz9U+ey4t+MrNxJ9MHAZjk/5cEw3vC1+q1Ilrq6dEkTp42B8J+S2Us3l1NlI4XxfvRUENygRAjuiFaYnAU6jZpkCeWhUxXPf1TmyREmROpA/Kdl5g6wHrHzWjF4ZzHEHYajQ30UrDVacAOEdVOiKbt5XcMKHU7xVZpvMj5kLRw7GNdTBPdMX2Vv2mpsLPRhoL3ZSAOU6kbbrbwHsoTDqulrbKQx5wCiatQHKcoM5jvGi7oLVhsM1ghohblWhERBznaxxBpxGjrHf1Vw3EjLpiLfFdl24B/tEfmHvj7LnsdfDUuZe6TG8HVWXKzVVwziDnv9EGviC4NBLrtEkgeSmtx4e0O1BILQLCN3QdT1Kl8Hww9BUcBeTcDvC0GCL6EqI5rSDbu3B1E8iHbX96z35ury2PxYnugAAiSZ3/AO53hZSWVWmCbTpO6qHUoblBJIFpibXknmsi3+3nEh5DS6QSW3u2dB5c1n5dRclXj6Wi2UK+Vrp5FUeGxTmCRamOuYvzEeUDmpLOIZzlLQHX9U/MaLpz+SX2zeL9PcIJLj1U7CtJ75Ip0wfXcNSNmjUqppcRDajWE3c6A4XAIBN/crXDVqLmkPM6xNxzMTr5K7L6qZZ7TP8AaAVH5O85g3gDzj7qbxDj1FlIsptzk2ILTAnUuJ1PguYE3Y0iJ1FiRzJR2Vmpgc4n5KyX7N/hhhAPSNte58oVuypyufgPFVjnNDpvOnUpXr5WOe4kBjXOyjkB8FnrqLIsnV4A70nmfoNlnQYCMzoA/Ed/Abqhw3F6T7OOV1pnQyJEHkveBz6IZnOd3nakmJOgnQLHylvhcro6RBuJjaVnUrADvaKPw6q4C2VzTMt3H3Vdiazi8kyb/wDhaqLbGVS6SzK0AWA3PM8yvKGKcxpGVpBEOa4SCP4SoGHqc1Kxr8jQ5+psG+260zHL7pAyM/4QdTdIlpINPLMmZ0i8eKcT4qym2GSM985ECAb5RCruH8fDHkVafo59ogvEbToWnqLLHGY0PdTyw7K1wAaQ7Vxt4dVrUxqw+JqVc0uBb+LS0nXloFMwNJ9QxSE//IRYfpB1PU28VL4L2aL7vAYwkHI0QDGk8yuywuEbTENACzfNakVnCeAtpd53eebkm5J6lXIC9RFEREBERBzfa5jizSQLrisRxJuRtNwc0AuMkWvta532X1apTDhBCquIdn6VRpEQUHK8FrAYd8XPeO0AEWMn+Sud/wBosj6eGLJbVfBfOkzaP8dl0PEuxxZTOUmJkCbTzjmuMx9ECsyo5pDmkw0G0nfSRZcvy3JrXE24lHHEYplMaOPMeSlniTfStpSLzY/OPuuXxmEP9dhq3sB059paYjx6LHFYt7eI0G5Qczm3OoA1XL5dTcv3/jr8Zc/TtTkbT9ECG2IbvA87/wDlaPQltIk+tl70DWNFzuI4kW42k0viXAZTvmJH88Fa4rixbXbTkiTE+Jj6fFb+fPm39MfC/SVhHjIHgAsg5WgW17xJ12SnRNQtc8wWkkAWAG07BvxW5+JYDkLYzWIbrB+UylPDZaeUnMYd0JmYnbkFv4+f0xqZhKYJveNwe7H1la+JgZDynz0UXgjjJsRa4OxFh8p81uxuIa9pDHB13NMbHcHqu0trm016uVocy5JAzHbwCMYXsIcfWzA/5WUj02WDMRBnlG60UKrqru76syXka39kcr6+5fM+fXXb15JFXjuEGm896Zl1tQGNAXQ9mKU4an1k+8qFxvCOc4mZ/tlo8SRc77BXPDMMRTaGnQR4wvXzznTjb4W+BxbXUIqUtC5jagFpGkwZBUf+nB0En+a8lW/1LqRyEGDeAbuJ10+as8Nwyrif94MlL8A3/WfaPwXaucRKdWXZcOA9+9Q+o39P4j8Fe8J7PBpz1TnedSf5YdFbYLAMpCGhSkaVPEeAUqou0LVwvs5SomQBKu0QeAQvURAREQEREBERAREQeObOq57iPZWnUcXLokQfKOLdjX5u7MCTZczxHBPFWmckvZmAfuAbiflMSvvhaFV4ngVJ5JLRJXPr8fPW/wBtTux8J4hhWuxdHESG5SczL5gWmxHS+vRauKuqDH4eCcrnB1ryGvBK+k8V7DZn5gBaY1tOq5fiPBKzSG6NYXHS4JOx+mi59/j68/f8OnPc8KPifEg3GUmmZLx1iX3+BVxxLHZKoaDaY1vcx71U8Vog1aVR4PpWF8NHquEy0zrm5iOah9o8GX4mjVYSaZeZImAWySCdj3fesetkrXi47fBUQXejc6A4G069DvCk4+jkDQ0ARaAAG9AI6KtbUJxH+BPxClnHBwIIn6Fe328npCp9/vOvJs32fH8x8Vk7FggtYXF2lrNHiVXtnKBOVo1O58OSm8LoGoD6MBtNutR1mjxPvsvl8cW3w9XXUxaY6of7QiSXAWNz4q7p1i45KDcx0zey3/8AR+C0cKwRqOApg5RrUIgnnlGw+K7fAYBlJoDQvoTlwVvCeAhnfqd951J/lh0V41saL1FoEREBERAREQEREBERAREQEREBERAREQFoq4RjtQLreiDlsf2PY8ki0rhuL9kagdAzBoJJAiCY3621X2JYOpg6gKdczqZVls9PieAzU6hFUSMpawht2i0tdfvCwg7LY2oJMW1kG3geS+rv4FRLsxaJ8FDxfZSi8zACSZ9pfL55geHMqQ6oS8z3aTY73Vx9lvxXZ8M7PuqZTVAaxvq022a3y3PUq64ZwGlR0AnwVqApOZPRrXh8O1ghohbURaBERAREQEREBERAREQEREBERAREQEREBERAREQEREBERAREQEREBERAREQEREBERAREQEREBERAREQEREBERAREQEREBERAREQEREBERAREQEREBERAREQEREBER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6326" name="AutoShape 6" descr="data:image/jpeg;base64,/9j/4AAQSkZJRgABAQAAAQABAAD/2wCEAAkGBxQTEhUUExQWFhUXFhUaGBcYFxgYGhgYFBcXHRUYGhwaHCggGholHBQWITEhJSkrLi4uGB8zODMsNygtLisBCgoKDg0OGhAQGCwkHBwsLCwsLCwsLCwsLCwsLCwsLCwsLCwsLCwsLCwvLC0sLCwsLCwsLCwsLCwsLCwsLCw3LP/AABEIAOEA4QMBIgACEQEDEQH/xAAbAAEAAgMBAQAAAAAAAAAAAAAABAUCAwYBB//EAEEQAAEDAgQDBAgFAwEHBQAAAAEAAhEDIQQSMUEFUWEGInGBEzJCkaGxwdFSYnLh8BQjgsIWM0NTkrLxByVjg9L/xAAZAQEBAQEBAQAAAAAAAAAAAAAAAQIDBAX/xAAgEQEBAQEAAgICAwAAAAAAAAAAARECITESQQNxUWGh/9oADAMBAAIRAxEAPwD7iiIgIiICIiAiIgIiICIiAiIgIiICIiAiIgIiICIiAiIgIiICIiAiIgIiICIiAiIgIiICIiAiIgLGpUDQSdAslVvrGq+G+o0/9Th9ApRGqVcS8zOQbNET0zEgyfgjOL1GWqsnqLH7H4K2bDQsXsB1U0Y4XiVOpo6DyNj8dfJS1zHaWjTpUXOjvRDRzJ6easuy9VzsLSLzJgidZAJAnmYAVFqiIqCIiAiIgIiICIiAiIgIiICIiAiIgIiICIiAiKs4pxLIC1l389m/ug84jiszvRM/zI2n2R1K3U2hjYHwVXw1rgMxEk7+O56qa/MbjRRNZuqSV7ni5QNtdVuLxbi7I0bwfspRC4rhzWcSQSbBo+3v1XS8KwvoqLKe7RfxNz8SuPxdQ4iP6bEtYWk3ZuRaAfwi/ipWE4tjqNqzGV2/iYQ1/uiCfIKwdiiqMD2joVCGlxpv/BUGQ+Wx8irdVRERAREQEREBERAREQEREBERAREQEREBCVDx/EqdL1jfZo1/ZUGIx7q5IkimNcs3I9gHc8zt4oatMdxHNLaZtoXczuG/UqNh8NN1pwlMuMAQBsNANgFakZQBqdhsPFGWLY3sBo0b9T0TNrsN+iDmTfcnRc3xPiPppZTcfR5gHEe1Hxyz8lFTsVxQk5aR0nvc5sqPiWKDWvo0z/cDZceQOrQfxXUmpU9Gzu+sR3Ry6qBheGT3vaOpVn9oqMLgJINwuswL3gAXgc7z9lso4MDr1hS2UwFnrrVkxtyNeIeGkcnCQtdDh5pf7l76Y/DOdn/S7QeELY1qkUpGiivafFajR/cp5hu6l88hM+6VNwXE6VWzHgndujh4tMEe5RjB1EHmFDxmAZU9dgMaO0I8HC4V0dCi5YOxNH/dVPTNHsVT3o5B+vvlbsF2upk5K7H0H8niW+ThqOqumujRa6NZrxLXBw5ggj4LYqCIiAiIgIiICIiAvHOgSdF6uI7edoXNy0MPDnuMv5NYNp5k+4Dqpbguavamm18OZUDNqoaHN8wDmA6wqji3bZpEYc5hpnAkzyA2PiufwXaEZgypDXnQHV3gRZX1XhNP0javo2h+UyQ0ZjOxcNUiVDoUnP79Qnre5P4R15nZXPDqee2jWjbQDkOq14bBuqO0gC1htyCsfQHNkEBrdQL+9VEim6PUsAtjjDSSQIuToANytjQGjkN+gUNkVzmdag0y0H/in8R/Jy5+GsVCxTTXYSS5mHHk6tH/AGs67qpYBMgAcmgWA2HgFb8c4gHlrGm03+6iCgGiZBHPVPQjUcJeXXJ1/n0U6lSRpC3U4War0BbWUlnTAW1oUHjWLKF4StbnqjN71oNU+XLZeOKjYvFtpiXe4alBIzKHiq9GofRvAeTtF/I7FQ6fpcQQB3WfE/dWdOnh6DXlzhna0kgXNtrDWdgtSIoeJf8At7PSUy5we4ANmCwwTcjUW0XSdi+M1MVRc+o0AtqFo6jK0gnke8uA7Q8RNeoYBbTBBYw6jugZjzk5o9y7b/06ZGGcedV3wawfRas8JPbqURFGhERARF4TCD1aMVim0xLj4Dc+AVTxDtC0HLSud3+yPDmfgqk4guOpJ3J/nwRNWON4g6pb1W8gbnxK5urwounN7WpbsNgNwAr6hR3PkOfUqUzBA3NlMNUXaHhNOtghQZ6GhUbk9FUfGZt+8WuNw43BM+0VH7LYXF4ek5uJOZzXWc27HsIGUxtfMJXSV+HtcIIzfFVuMwb2MLKd2O9YDXaB4W0QqwwXFPSEMDCDuWXH7BWTQ3YgAbD6rnuB440Q6QNCYNjbYL3E441bN7pc64B2i4J3VFtiqjXNeXQabQSQD6xF4PTTxlck7jeJfmz0+40TmpS4n/64mQNgSrvF4dxpkMaXEjQawNdxcqsw1d0hhpupE2OeLdZU0RX0m1mZ2Pc39QIMjmDBaei00jWpjmOhn4KzGGbTBBOeRIA3ncla6OGJ0gAbnQT1VQoYwubp5qZg8RNjpzVeCRqQY3H8lSqbpEkfQqC2a07QvHVo1E+Gn7qFSxBGhEclnT4s3QxPhCYutr8RPtEeSx9MR7TT4rccWzLOUk9FCbhH1jpA5Dl/NynxNYVce5/dpCXc9fP9ytmB4SRL67pnbWfAe18lvfWo4Yd2HO94n/UfGyisqPrkl0x/OW3QWT0LD+qDmltIQ3ci8+Lh8hbqqKlwtzq/9xxDNZA2g2A5q/wIDGlrQL6nZZhqmmIT+FUzTaxwksJyPgZg0mXN8P5srDsbTAwwi0uefj+y11TY+B+SldlWxhafUE+8lJVWyIi0CIuN7W8bqMq+iYYaAM0auJ2nYIWrzjHaGjh7OMu2a2/vOjR4rmMTxGti5yuDWA3A08+ZVZS4hSqHI4eMQ5TsLRDBlp91pO37K2WM7rI0gIa0lxGvJS8KwsiYMnSb+QXtGjHq+9a6bHB4cTN75rqC7w1ZpN7HkbfPXyU2RGvkFRvxVN3dfLfLM343HvK2uaWAGm9pB2mQfeZBuoq4En7fdYuA8Sq9vETAziP0iQplGu1wlhzdf2QacTgw/wBaCOqjUMK1mgPIb2Vjkm5KxJEcgqjQ2s5t2qrxmJ9LUzO0HdaBvGsea34p5c6PUYBM6T9Z6LSIFmSPze0fDkOiQQ3UwzvPlx/ANuQJ2HvKHEPqQS0QDZsQ0fH4lSmYfmSRyn5nfwWqoHPORoJI2BsP1HQBBjUrMZcRO52HOFjRpl0PdLWO0JsXfpbrHUrfTwbWiSQ93MjuN/QPa81HxVd0kkm++r3cvAdAgwJyk+tHUgmE9G2o6Q2TufqVjVpf810D8J16X1lZUmuIAHcbyGp6lWRFvh6DQMzyANouTGsDbxKjYvijj3KYgchv4ndUnCw99Wqwk5Whuthcm9/JXbMrR3R/l9lKsacNw++Z9ydtVZspc9OQ+vNRKeJH81UllZZqxvhFiHLILKteLPcd+k/JWXZ9sYekPyBVmNdFNx6FXXDWxSYPyt+S1yJKIi0PHGNV867T1A/EPc28wAdrCDC6DttiyxtMDQl0jnEQuVo1M+/iD9ElupVZTsSYEi0wJ9630ceWm8rfiaQGghQyxdp5cr4dDh+IyAJspYqDzXOYVnWym1qgaBErF58tSraobXMfzRKbbCJAm8ffUeSqaGMvdWwxLYgEBZvOLrd/UuJh7M42cDDunifGVg6o0kZSQb/lIjnFisgLTKrcRWiwgnnsFJFXNPHubA9cdbGfqpeMrQ0E+TRz6rm6GItc3Uyk8kSbdT9ArhrICTLtToFk6pCUqRdppuT91vdUawd255/YfVEYtoExnloPsj1iP9I6r1+KYBlDRA2HqjqTq4+KiVKxda/PKNT4ndanQPXudmDTz5qK2y5922H4j9FHdVy2pDM/d50/ZZkud61hs0fXotgaGjYBVGnCYAA5nnO/nsPAaBTJE8zsB/NOpWDQYnQc9z+kbeJXjawFgIHxPUndSrGY1vE8hp+63sqjcKO3KeiOpOGl1FSTSadFrdSI0UcVYiVKp1XbfGwUGv05GoUDFdqaLHimHZn2kDRs/iOx6LHtNWeKUg5RnDbauB6jRaez1GkxsZGi2j25gfMK4mrWrjS+mQRBIXX4cQ1o6D5Lk69GnaDE7A5mz03C69uiuYseoiIrlO3LCfRR+f8A0rj30iHBu9oi9zsF2fbMmaUcn/6VylOtlxDHO0BE/Qq81np7iWvAh4II0neVFLV0vE8IaoBBgjSbAz8lSPolpuPNb56ZsaqDLqRWpmIXjacxCkF0dSqiI2ndZVKT5kBTaVIHVbxhyJj+WV0V2EqPcTmJygacz9luFOd/NRMPOZysaFMEgHRZvtZ6acNVaPGeSsALAunwBn3rZV7OuLC5pA3IPLdVNU1KIJINpjcHz2TN9G4tX4okWsB5KLTrOcTbKwH1nak9BuFFZxHMGks7xsI581Jp0S4y8+Sxi6zFWZ9G2J1cdStlKgB1PMrcxsC9gsnVQy+nz/bxQa8kHrv+/JZCJk3PwHgPqtIc52gt/NeaVmFjS4DM74eSipVPMeo6rTiiADoDst/DK/pW37jxz9U+ey4t+MrNxJ9MHAZjk/5cEw3vC1+q1Ilrq6dEkTp42B8J+S2Us3l1NlI4XxfvRUENygRAjuiFaYnAU6jZpkCeWhUxXPf1TmyREmROpA/Kdl5g6wHrHzWjF4ZzHEHYajQ30UrDVacAOEdVOiKbt5XcMKHU7xVZpvMj5kLRw7GNdTBPdMX2Vv2mpsLPRhoL3ZSAOU6kbbrbwHsoTDqulrbKQx5wCiatQHKcoM5jvGi7oLVhsM1ghohblWhERBznaxxBpxGjrHf1Vw3EjLpiLfFdl24B/tEfmHvj7LnsdfDUuZe6TG8HVWXKzVVwziDnv9EGviC4NBLrtEkgeSmtx4e0O1BILQLCN3QdT1Kl8Hww9BUcBeTcDvC0GCL6EqI5rSDbu3B1E8iHbX96z35ury2PxYnugAAiSZ3/AO53hZSWVWmCbTpO6qHUoblBJIFpibXknmsi3+3nEh5DS6QSW3u2dB5c1n5dRclXj6Wi2UK+Vrp5FUeGxTmCRamOuYvzEeUDmpLOIZzlLQHX9U/MaLpz+SX2zeL9PcIJLj1U7CtJ75Ip0wfXcNSNmjUqppcRDajWE3c6A4XAIBN/crXDVqLmkPM6xNxzMTr5K7L6qZZ7TP8AaAVH5O85g3gDzj7qbxDj1FlIsptzk2ILTAnUuJ1PguYE3Y0iJ1FiRzJR2Vmpgc4n5KyX7N/hhhAPSNte58oVuypyufgPFVjnNDpvOnUpXr5WOe4kBjXOyjkB8FnrqLIsnV4A70nmfoNlnQYCMzoA/Ed/Abqhw3F6T7OOV1pnQyJEHkveBz6IZnOd3nakmJOgnQLHylvhcro6RBuJjaVnUrADvaKPw6q4C2VzTMt3H3Vdiazi8kyb/wDhaqLbGVS6SzK0AWA3PM8yvKGKcxpGVpBEOa4SCP4SoGHqc1Kxr8jQ5+psG+260zHL7pAyM/4QdTdIlpINPLMmZ0i8eKcT4qym2GSM985ECAb5RCruH8fDHkVafo59ogvEbToWnqLLHGY0PdTyw7K1wAaQ7Vxt4dVrUxqw+JqVc0uBb+LS0nXloFMwNJ9QxSE//IRYfpB1PU28VL4L2aL7vAYwkHI0QDGk8yuywuEbTENACzfNakVnCeAtpd53eebkm5J6lXIC9RFEREBERBzfa5jizSQLrisRxJuRtNwc0AuMkWvta532X1apTDhBCquIdn6VRpEQUHK8FrAYd8XPeO0AEWMn+Sud/wBosj6eGLJbVfBfOkzaP8dl0PEuxxZTOUmJkCbTzjmuMx9ECsyo5pDmkw0G0nfSRZcvy3JrXE24lHHEYplMaOPMeSlniTfStpSLzY/OPuuXxmEP9dhq3sB059paYjx6LHFYt7eI0G5Qczm3OoA1XL5dTcv3/jr8Zc/TtTkbT9ECG2IbvA87/wDlaPQltIk+tl70DWNFzuI4kW42k0viXAZTvmJH88Fa4rixbXbTkiTE+Jj6fFb+fPm39MfC/SVhHjIHgAsg5WgW17xJ12SnRNQtc8wWkkAWAG07BvxW5+JYDkLYzWIbrB+UylPDZaeUnMYd0JmYnbkFv4+f0xqZhKYJveNwe7H1la+JgZDynz0UXgjjJsRa4OxFh8p81uxuIa9pDHB13NMbHcHqu0trm016uVocy5JAzHbwCMYXsIcfWzA/5WUj02WDMRBnlG60UKrqru76syXka39kcr6+5fM+fXXb15JFXjuEGm896Zl1tQGNAXQ9mKU4an1k+8qFxvCOc4mZ/tlo8SRc77BXPDMMRTaGnQR4wvXzznTjb4W+BxbXUIqUtC5jagFpGkwZBUf+nB0En+a8lW/1LqRyEGDeAbuJ10+as8Nwyrif94MlL8A3/WfaPwXaucRKdWXZcOA9+9Q+o39P4j8Fe8J7PBpz1TnedSf5YdFbYLAMpCGhSkaVPEeAUqou0LVwvs5SomQBKu0QeAQvURAREQEREBERAREQeObOq57iPZWnUcXLokQfKOLdjX5u7MCTZczxHBPFWmckvZmAfuAbiflMSvvhaFV4ngVJ5JLRJXPr8fPW/wBtTux8J4hhWuxdHESG5SczL5gWmxHS+vRauKuqDH4eCcrnB1ryGvBK+k8V7DZn5gBaY1tOq5fiPBKzSG6NYXHS4JOx+mi59/j68/f8OnPc8KPifEg3GUmmZLx1iX3+BVxxLHZKoaDaY1vcx71U8Vog1aVR4PpWF8NHquEy0zrm5iOah9o8GX4mjVYSaZeZImAWySCdj3fesetkrXi47fBUQXejc6A4G069DvCk4+jkDQ0ARaAAG9AI6KtbUJxH+BPxClnHBwIIn6Fe328npCp9/vOvJs32fH8x8Vk7FggtYXF2lrNHiVXtnKBOVo1O58OSm8LoGoD6MBtNutR1mjxPvsvl8cW3w9XXUxaY6of7QiSXAWNz4q7p1i45KDcx0zey3/8AR+C0cKwRqOApg5RrUIgnnlGw+K7fAYBlJoDQvoTlwVvCeAhnfqd951J/lh0V41saL1FoEREBERAREQEREBERAREQEREBERAREQFoq4RjtQLreiDlsf2PY8ki0rhuL9kagdAzBoJJAiCY3621X2JYOpg6gKdczqZVls9PieAzU6hFUSMpawht2i0tdfvCwg7LY2oJMW1kG3geS+rv4FRLsxaJ8FDxfZSi8zACSZ9pfL55geHMqQ6oS8z3aTY73Vx9lvxXZ8M7PuqZTVAaxvq022a3y3PUq64ZwGlR0AnwVqApOZPRrXh8O1ghohbURaBERAREQEREBERAREQEREBERAREQEREBERAREQEREBERAREQEREBERAREQEREBERAREQEREBERAREQEREBERAREQEREBERAREQEREBERAREQEREBERAREQEREBER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6328" name="Picture 8" descr="http://pcredcom.com/mm5/graphics/00000005/RD-RJ45N6-300.jpg"/>
          <p:cNvPicPr>
            <a:picLocks noChangeAspect="1" noChangeArrowheads="1"/>
          </p:cNvPicPr>
          <p:nvPr/>
        </p:nvPicPr>
        <p:blipFill>
          <a:blip r:embed="rId2" cstate="print"/>
          <a:srcRect/>
          <a:stretch>
            <a:fillRect/>
          </a:stretch>
        </p:blipFill>
        <p:spPr bwMode="auto">
          <a:xfrm>
            <a:off x="2699792" y="2996952"/>
            <a:ext cx="3501008" cy="3501008"/>
          </a:xfrm>
          <a:prstGeom prst="rect">
            <a:avLst/>
          </a:prstGeom>
          <a:noFill/>
        </p:spPr>
      </p:pic>
      <p:sp>
        <p:nvSpPr>
          <p:cNvPr id="8" name="7 CuadroTexto">
            <a:hlinkClick r:id="rId3" action="ppaction://hlinksldjump"/>
          </p:cNvPr>
          <p:cNvSpPr txBox="1"/>
          <p:nvPr/>
        </p:nvSpPr>
        <p:spPr>
          <a:xfrm>
            <a:off x="539552" y="6237312"/>
            <a:ext cx="1872208"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Menú de puertos</a:t>
            </a:r>
            <a:endParaRPr lang="es-MX" sz="1600" dirty="0">
              <a:latin typeface="Arial" pitchFamily="34" charset="0"/>
              <a:cs typeface="Arial" pitchFamily="34" charset="0"/>
            </a:endParaRPr>
          </a:p>
        </p:txBody>
      </p:sp>
      <p:sp>
        <p:nvSpPr>
          <p:cNvPr id="10" name="9 CuadroTexto"/>
          <p:cNvSpPr txBox="1"/>
          <p:nvPr/>
        </p:nvSpPr>
        <p:spPr>
          <a:xfrm>
            <a:off x="2195736" y="623731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4820438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19672" y="1556792"/>
            <a:ext cx="5544616" cy="304698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9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uhaus 93" pitchFamily="82" charset="0"/>
              </a:rPr>
              <a:t>Tipos de cables</a:t>
            </a:r>
            <a:endParaRPr lang="es-E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uhaus 93" pitchFamily="82" charset="0"/>
            </a:endParaRPr>
          </a:p>
        </p:txBody>
      </p:sp>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3856268065"/>
              </p:ext>
            </p:extLst>
          </p:nvPr>
        </p:nvGraphicFramePr>
        <p:xfrm>
          <a:off x="323528" y="692696"/>
          <a:ext cx="8496944" cy="5496393"/>
        </p:xfrm>
        <a:graphic>
          <a:graphicData uri="http://schemas.openxmlformats.org/drawingml/2006/table">
            <a:tbl>
              <a:tblPr firstRow="1" bandRow="1">
                <a:tableStyleId>{5C22544A-7EE6-4342-B048-85BDC9FD1C3A}</a:tableStyleId>
              </a:tblPr>
              <a:tblGrid>
                <a:gridCol w="4248472"/>
                <a:gridCol w="4248472"/>
              </a:tblGrid>
              <a:tr h="443853">
                <a:tc>
                  <a:txBody>
                    <a:bodyPr/>
                    <a:lstStyle/>
                    <a:p>
                      <a:pPr algn="ctr"/>
                      <a:r>
                        <a:rPr lang="es-MX" dirty="0" smtClean="0"/>
                        <a:t>CABLE</a:t>
                      </a:r>
                      <a:endParaRPr lang="es-MX" dirty="0"/>
                    </a:p>
                  </a:txBody>
                  <a:tcPr/>
                </a:tc>
                <a:tc>
                  <a:txBody>
                    <a:bodyPr/>
                    <a:lstStyle/>
                    <a:p>
                      <a:pPr algn="ctr"/>
                      <a:r>
                        <a:rPr lang="es-MX" dirty="0" smtClean="0"/>
                        <a:t>DESCRIPCION</a:t>
                      </a:r>
                      <a:r>
                        <a:rPr lang="es-MX" baseline="0" dirty="0" smtClean="0"/>
                        <a:t> </a:t>
                      </a:r>
                      <a:endParaRPr lang="es-MX" dirty="0"/>
                    </a:p>
                  </a:txBody>
                  <a:tcPr/>
                </a:tc>
              </a:tr>
              <a:tr h="30408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 IDE</a:t>
                      </a:r>
                      <a:r>
                        <a:rPr lang="es-MX" baseline="0" dirty="0" smtClean="0"/>
                        <a:t> </a:t>
                      </a:r>
                      <a:endParaRPr lang="es-MX" dirty="0"/>
                    </a:p>
                  </a:txBody>
                  <a:tcPr/>
                </a:tc>
                <a:tc>
                  <a:txBody>
                    <a:bodyPr/>
                    <a:lstStyle/>
                    <a:p>
                      <a:pPr algn="just"/>
                      <a:r>
                        <a:rPr lang="es-MX" dirty="0" smtClean="0"/>
                        <a:t>Es</a:t>
                      </a:r>
                      <a:r>
                        <a:rPr lang="es-MX" baseline="0" dirty="0" smtClean="0"/>
                        <a:t> un cable para discos duros y/o unidades de  CD  y  DVD  este cable se usa con dispositivos con figurados en modalidad de Cable </a:t>
                      </a:r>
                      <a:r>
                        <a:rPr lang="es-MX" baseline="0" dirty="0" err="1" smtClean="0"/>
                        <a:t>Select</a:t>
                      </a:r>
                      <a:r>
                        <a:rPr lang="es-MX" baseline="0" dirty="0" smtClean="0"/>
                        <a:t> (CD), el conector de  la izquierda se usa para la conexión a la placa base, el central para el dispositivo </a:t>
                      </a:r>
                      <a:r>
                        <a:rPr lang="es-MX" baseline="0" dirty="0" err="1" smtClean="0"/>
                        <a:t>slave</a:t>
                      </a:r>
                      <a:r>
                        <a:rPr lang="es-MX" baseline="0" dirty="0" smtClean="0"/>
                        <a:t> y el de la derecha para el master</a:t>
                      </a:r>
                    </a:p>
                    <a:p>
                      <a:pPr algn="just"/>
                      <a:endParaRPr lang="es-MX" dirty="0"/>
                    </a:p>
                  </a:txBody>
                  <a:tcPr/>
                </a:tc>
              </a:tr>
              <a:tr h="1411828">
                <a:tc>
                  <a:txBody>
                    <a:bodyPr/>
                    <a:lstStyle/>
                    <a:p>
                      <a:pPr algn="ctr"/>
                      <a:r>
                        <a:rPr lang="es-MX" dirty="0" smtClean="0"/>
                        <a:t>Cables aerodinámicos  IDE </a:t>
                      </a:r>
                    </a:p>
                    <a:p>
                      <a:pPr algn="ct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s-MX" dirty="0"/>
                    </a:p>
                  </a:txBody>
                  <a:tcPr/>
                </a:tc>
                <a:tc>
                  <a:txBody>
                    <a:bodyPr/>
                    <a:lstStyle/>
                    <a:p>
                      <a:pPr algn="just"/>
                      <a:r>
                        <a:rPr lang="es-MX" dirty="0" smtClean="0"/>
                        <a:t>Se ha agrupado a fin de poder una menor resistencia al aire y por lo tanto facilita la evacuación</a:t>
                      </a:r>
                      <a:r>
                        <a:rPr lang="es-MX" baseline="0" dirty="0" smtClean="0"/>
                        <a:t> del calor en la PC </a:t>
                      </a:r>
                    </a:p>
                    <a:p>
                      <a:pPr algn="just"/>
                      <a:endParaRPr lang="es-MX" dirty="0"/>
                    </a:p>
                  </a:txBody>
                  <a:tcPr/>
                </a:tc>
              </a:tr>
            </a:tbl>
          </a:graphicData>
        </a:graphic>
      </p:graphicFrame>
      <p:pic>
        <p:nvPicPr>
          <p:cNvPr id="3074" name="Picture 2" descr="http://www.mastermagazine.info/termino/wp-content/uploads/ide.jpg"/>
          <p:cNvPicPr>
            <a:picLocks noChangeAspect="1" noChangeArrowheads="1"/>
          </p:cNvPicPr>
          <p:nvPr/>
        </p:nvPicPr>
        <p:blipFill>
          <a:blip r:embed="rId2" cstate="print"/>
          <a:srcRect/>
          <a:stretch>
            <a:fillRect/>
          </a:stretch>
        </p:blipFill>
        <p:spPr bwMode="auto">
          <a:xfrm>
            <a:off x="971600" y="2132856"/>
            <a:ext cx="3034179" cy="1894676"/>
          </a:xfrm>
          <a:prstGeom prst="rect">
            <a:avLst/>
          </a:prstGeom>
          <a:noFill/>
        </p:spPr>
      </p:pic>
      <p:pic>
        <p:nvPicPr>
          <p:cNvPr id="3076" name="Picture 4" descr="http://dragonsystem-web.com/catalog/images/cable-ide80.jpg"/>
          <p:cNvPicPr>
            <a:picLocks noChangeAspect="1" noChangeArrowheads="1"/>
          </p:cNvPicPr>
          <p:nvPr/>
        </p:nvPicPr>
        <p:blipFill>
          <a:blip r:embed="rId3" cstate="print"/>
          <a:srcRect/>
          <a:stretch>
            <a:fillRect/>
          </a:stretch>
        </p:blipFill>
        <p:spPr bwMode="auto">
          <a:xfrm>
            <a:off x="1691680" y="4941168"/>
            <a:ext cx="1584176" cy="1208321"/>
          </a:xfrm>
          <a:prstGeom prst="rect">
            <a:avLst/>
          </a:prstGeom>
          <a:noFill/>
        </p:spPr>
      </p:pic>
      <p:sp>
        <p:nvSpPr>
          <p:cNvPr id="5" name="4 CuadroTexto"/>
          <p:cNvSpPr txBox="1"/>
          <p:nvPr/>
        </p:nvSpPr>
        <p:spPr>
          <a:xfrm>
            <a:off x="1115616" y="6309320"/>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591904994"/>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3969397102"/>
              </p:ext>
            </p:extLst>
          </p:nvPr>
        </p:nvGraphicFramePr>
        <p:xfrm>
          <a:off x="251520" y="332656"/>
          <a:ext cx="8496944" cy="6042992"/>
        </p:xfrm>
        <a:graphic>
          <a:graphicData uri="http://schemas.openxmlformats.org/drawingml/2006/table">
            <a:tbl>
              <a:tblPr firstRow="1" bandRow="1">
                <a:tableStyleId>{5C22544A-7EE6-4342-B048-85BDC9FD1C3A}</a:tableStyleId>
              </a:tblPr>
              <a:tblGrid>
                <a:gridCol w="4248472"/>
                <a:gridCol w="4248472"/>
              </a:tblGrid>
              <a:tr h="373712">
                <a:tc>
                  <a:txBody>
                    <a:bodyPr/>
                    <a:lstStyle/>
                    <a:p>
                      <a:pPr algn="ctr"/>
                      <a:r>
                        <a:rPr lang="es-MX" dirty="0" smtClean="0"/>
                        <a:t>CABLE</a:t>
                      </a:r>
                      <a:endParaRPr lang="es-MX" dirty="0"/>
                    </a:p>
                  </a:txBody>
                  <a:tcPr/>
                </a:tc>
                <a:tc>
                  <a:txBody>
                    <a:bodyPr/>
                    <a:lstStyle/>
                    <a:p>
                      <a:pPr algn="ctr"/>
                      <a:r>
                        <a:rPr lang="es-MX" dirty="0" smtClean="0"/>
                        <a:t>DESCRIPCION</a:t>
                      </a:r>
                      <a:r>
                        <a:rPr lang="es-MX" baseline="0" dirty="0" smtClean="0"/>
                        <a:t> </a:t>
                      </a:r>
                      <a:endParaRPr lang="es-MX" dirty="0"/>
                    </a:p>
                  </a:txBody>
                  <a:tcPr/>
                </a:tc>
              </a:tr>
              <a:tr h="2040503">
                <a:tc>
                  <a:txBody>
                    <a:bodyPr/>
                    <a:lstStyle/>
                    <a:p>
                      <a:pPr algn="ctr"/>
                      <a:r>
                        <a:rPr lang="es-MX" dirty="0" smtClean="0"/>
                        <a:t>Cable IDE</a:t>
                      </a:r>
                      <a:r>
                        <a:rPr lang="es-MX" baseline="0" dirty="0" smtClean="0"/>
                        <a:t> pero con 28 hilos </a:t>
                      </a: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s-MX" dirty="0"/>
                    </a:p>
                  </a:txBody>
                  <a:tcPr/>
                </a:tc>
                <a:tc>
                  <a:txBody>
                    <a:bodyPr/>
                    <a:lstStyle/>
                    <a:p>
                      <a:pPr algn="just"/>
                      <a:endParaRPr lang="es-MX" dirty="0" smtClean="0"/>
                    </a:p>
                    <a:p>
                      <a:pPr algn="just"/>
                      <a:r>
                        <a:rPr lang="es-MX" dirty="0" smtClean="0"/>
                        <a:t>Se encuentra en los buses de disqueteras , se</a:t>
                      </a:r>
                      <a:r>
                        <a:rPr lang="es-MX" baseline="0" dirty="0" smtClean="0"/>
                        <a:t> caracteriza por un cruce de hilos antes del ultimo conector  para que así identifique la unidad .</a:t>
                      </a:r>
                      <a:endParaRPr lang="es-MX" dirty="0" smtClean="0"/>
                    </a:p>
                  </a:txBody>
                  <a:tcPr/>
                </a:tc>
              </a:tr>
              <a:tr h="2040503">
                <a:tc>
                  <a:txBody>
                    <a:bodyPr/>
                    <a:lstStyle/>
                    <a:p>
                      <a:pPr algn="ctr"/>
                      <a:r>
                        <a:rPr lang="es-MX" dirty="0" smtClean="0"/>
                        <a:t>  Versión SATA</a:t>
                      </a:r>
                      <a:r>
                        <a:rPr lang="es-MX" baseline="0" dirty="0" smtClean="0"/>
                        <a:t> del cable </a:t>
                      </a:r>
                      <a:r>
                        <a:rPr lang="es-MX" dirty="0" smtClean="0"/>
                        <a:t>IDE</a:t>
                      </a:r>
                      <a:r>
                        <a:rPr lang="es-MX" baseline="0" dirty="0" smtClean="0"/>
                        <a:t> </a:t>
                      </a:r>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dirty="0"/>
                    </a:p>
                  </a:txBody>
                  <a:tcPr/>
                </a:tc>
                <a:tc>
                  <a:txBody>
                    <a:bodyPr/>
                    <a:lstStyle/>
                    <a:p>
                      <a:pPr algn="just"/>
                      <a:endParaRPr lang="es-MX" dirty="0" smtClean="0"/>
                    </a:p>
                    <a:p>
                      <a:pPr algn="just"/>
                      <a:r>
                        <a:rPr lang="es-MX" dirty="0" smtClean="0"/>
                        <a:t>Funciona</a:t>
                      </a:r>
                      <a:r>
                        <a:rPr lang="es-MX" baseline="0" dirty="0" smtClean="0"/>
                        <a:t> en formato paralelo, su nombre es el de P-ATA ( </a:t>
                      </a:r>
                      <a:r>
                        <a:rPr lang="es-MX" baseline="0" dirty="0" err="1" smtClean="0"/>
                        <a:t>Paralled</a:t>
                      </a:r>
                      <a:r>
                        <a:rPr lang="es-MX" baseline="0" dirty="0" smtClean="0"/>
                        <a:t>-ATA). LA nueva tecnología series requiere de un nuevo tipo de cable como el que se muestra </a:t>
                      </a:r>
                    </a:p>
                  </a:txBody>
                  <a:tcPr/>
                </a:tc>
              </a:tr>
            </a:tbl>
          </a:graphicData>
        </a:graphic>
      </p:graphicFrame>
      <p:pic>
        <p:nvPicPr>
          <p:cNvPr id="2050" name="Picture 2" descr="https://encrypted-tbn3.gstatic.com/images?q=tbn:ANd9GcRRWJygjXNvflYORnEVEJTvabDpevFKB1oyNgmu1lKIgImigjdj3w"/>
          <p:cNvPicPr>
            <a:picLocks noChangeAspect="1" noChangeArrowheads="1"/>
          </p:cNvPicPr>
          <p:nvPr/>
        </p:nvPicPr>
        <p:blipFill>
          <a:blip r:embed="rId2" cstate="print"/>
          <a:srcRect/>
          <a:stretch>
            <a:fillRect/>
          </a:stretch>
        </p:blipFill>
        <p:spPr bwMode="auto">
          <a:xfrm>
            <a:off x="1475656" y="1268760"/>
            <a:ext cx="2016224" cy="1702222"/>
          </a:xfrm>
          <a:prstGeom prst="rect">
            <a:avLst/>
          </a:prstGeom>
          <a:noFill/>
        </p:spPr>
      </p:pic>
      <p:sp>
        <p:nvSpPr>
          <p:cNvPr id="2052" name="AutoShape 4" descr="data:image/jpeg;base64,/9j/4AAQSkZJRgABAQAAAQABAAD/2wCEAAkGBxQSEhUUEhQTFRUVGBQXFRYWFRkVFRYXFxgWFxQXFxQYHCggGB0lGxUUIzEhJSkrLi4uGB8zODMsNygtLisBCgoKDg0OFxAQGCscHBw3NywsLCwrLCwsLCwsLC4sLCwsLCwvLCwsLCwsLCwrLCssLCwsLCwsLCwsLCwsLCwsN//AABEIAMIBAwMBEQACEQEDEQH/xAAcAAABBAMBAAAAAAAAAAAAAAAAAQQGBwIDBQj/xABHEAABAgIEBwsLAwQCAgMAAAABAAIDEQQFITEGEkFRYXHSBxMXIjJSVIGRk7EzNEJkcoOSobLB0TV08BQjYuFTgsLxFSQl/8QAGwEBAAIDAQEAAAAAAAAAAAAAAAECBAUGBwP/xAAyEQEAAQICBwgDAAICAwAAAAAAAQIRAwQFBhQzNFFSEhMVIVOhsdEWMXEiQTJhQoHB/9oADAMBAAIRAxEAPwC8UHmF951lc9L2Gj/jFyItE+YRIQuEsXCWLhLFwli4SxcJYuEsXCWLhC4QsVAiHmVEeQRN4Ili4SxcJYuEsXCWLhLFwli4CguFKvaChaF1bkfmHvYng1bfJbt53rNx0/yE1WW58IBAIPMThxjrOj5rQU09qqz1rExacLD7dX+oOKjqWmU/G/o4LTDaSN/iPxIRIvDRKbsto61saMnFv8nIZnWXFiue6jydvgxrb1HvH7CtsWGx/wAmzfKC8GFbeo94/YTYsM/Js3ygcGFbeo94/YTYsM/Js3ygcGFbeo94/YTYsM/Js3ygcGFbeo94/YTYsM/Js3ygcGFbeo94/YTYsM/Js3ygcGFbeo94/YTYsM/Js3ygcGFbeo94/YTYsM/Js3ygcGFbeo94/YTYsM/Js3ygcGFbeo94/YTYsM/Js3ygcGFbeo94/YTYsM/Js3yhqpG5tWzGucf6MhoJIER5NmYYibFRzlMay5rlDjNwfppHKovxP2VScrhxzZtGmM9XF4iGQwcpvOovxP2VE5XDX8Uz/KHQq/AOso4xobqERpiPB7MRXjKYcsTG1gzuFNpiDzgxrbPQe8fsKdiw3x/Js3/0ODGtvUe8fsJsWGfk2b5QTgxrb1HvH7CbFhn5Nm+UDgxrb1HvH7CbFhn5Nm+UF4MK29R7x+wmxYZ+TZvlA4MK29R7x+wmxYZ+TZvlA4MK29R7x+wmxYZ+TZvlA4MK29R7x+wmxYZ+TZvlA4MK29R7yJsJsWGfk2b5QZ1hgFWsBhiGFAjACZbBiEvlnAcBPULVFWSot5Jw9Zsz2o7cRZH6LSREExYRYWmwtIvBGuawcbB7uXX6Pz+HmaLx+14bkfmHvYng1bDJbtxms3HT/ITVZbnwgEAg8qV9ELYMSRlOYOom0LU5W3beiaemYyfk9L1DVrKPAhQoYAZDY1oEswEzrJtJW3l535umAoCoBAIBAIBAIBAIEkgweJ2KUeceavcLqm3h++sHEeeMB6Ljl1FY+JS32js1f/FxG3LHm7e/7dKoK0MCIDbimx32PUr0V2a3P5WK6bwsiFEmARcbRqWXTN4cvNPZmzaFKCokSQKgEAgECFBrcxETaVAbpFCbBriMGCQiwoUVwyY5JaSM08WeslYmbpjsOk1brmMxMX8ln7kfmHvYng1Mlu1NZeOn+Qmqy3PhAIBB5Rwi8jE1jxWpyn/N6Hp/g3qii8hvst8Atq88bkApAgEAgEAgEAgEAgwIS4bU6iNiMcx4mHAgqs+a+HXNFUTCq6bRHQIrobp8XknnNyH+Zlj102dZksaMSj/sEdi+TKrpvFk0wNrLGbvTja0cXS0fi5ZWHLmM/l+zV2kpBX1aulkixUAgEAgEAgQoKF3WP1k/tYX1vWJnN26HVviljbknmHvYng1Mlu0azcdP8hNVlufCAQCDylhF5GJr+4Wpym8eh6f4OXpyr6cC1s+a23qW0mXnh+HKQoKXCqQIBAIBAIBAIBAIMHBILXRXDuqt8hCK0caHMmV5Z6Q+6+eJTdsdHZjsYlpQqE/GbqWJZ1F/9ndWUswYjXjIZnSPSX0oqtLCzeF3tE2WfRowc0OBsIBGpZkfpytdPZqmG4KFWQQCAQCAQCBCgoXdY/WT+1hfW9Ymc3bodW+KWNuSeYe9ieDUyW7RrNx0/wAhNVlufCAQCDylhF5GJr+4Woym8ehaf4NclCpjoQF9109AWwrvEvP/ANpTVtbBwvtkLJXpTUWdqFHDrl9bomG1TdBVIEAgEAgEAgEAgRyDTGhYwxTaCCCk+aaJmmbqqrKiGjx3wrpHGbqJ4qxa4s6zJY8YtDW5fOlmRETEwnGBdOxoZhm0su9k3LKoqvDl9IYHYrukzSvo1xUCoBAIBAIEKChd1j9ZP7WF9b1iZzduh1b4pY25J5h72J4NTJbtGs3HT/ITVZbnwgECFB5Swi8jE1/cLU5TePQ9YODelKZUzIzGnkuxRxhlsF62dVN3nsSjFIoMSA60EW2EXHrXx7Nl483Qq+sy2QM77zkVrkwkNDrAOlMiZE19KZh85PsZWuFBS4VSBAk0uAlRcY4yXGWMlxg56XDaiVnCikiHFY8tvDXAkdSXDoWqRC90Og2MjAWtOK4/4m7sPivhiw22jMbs1dlE2mYmsd0keU+TsYLU7e47Zmx3FP2+a+2HPm1ek8KKqbxCxmLJcx5x+2xElQCAQCAQIUFC7rH6yf2sL63rEzm7dDq3xSxtyTzD3sTwamS3aNZuOn+Qmqy3PhAIBB5Rwj8i/X9wtTlN49D1g4N6no3Ib7LfALbPOyx4AeJOAIOQqJi6YlG6zqMsm6GSRlGX/a+M0LXc6gxy10jYBafwAo/SzovpVxmZWm/sU3VmDqhVsRfMt+Y/KtFSrtQY7XibTNfSJGTogFpIAGUmQ7UHArLC+jwpgExHZm3T9o2KoitY4cRn+TlDGi13xH8IOFErSK52MYr5z5xmg71VYcxIdkeT25HTDXdedBxsIsJKVSQZEMhG4Q3TBGl+XUgjdHxmODmuLXC4glp0yknmJpUO6O9hDKS3fBYN8bY4e0LndStAm0ekQadRniE9rw5puvByTF4tUVxEvrgV9jEiVaQCZSN4yLDq/bs8KrtUxLeyJIzzGfYppm0q49ETRMLXqyOHwmO5zWn5WrLp/TjcWm1cwdgqz5lQCAQCAQIUFC7rH6yf2sL63rEzm7dDq3xSxtyTzD3sTwamS3aNZuOn+Qmqy3PhAIBB5Rwj8i/+ZVqMpvHoen+Dl6oo3Ib7LfALbvPG5BiQgj1f0cF4MpWFfGqlaHCdGc0HxVV/JsbTmhgmbTnzZ1MQibG1IwlZCsgcoG0+gdYyq8KSjlb17Gjn+48kc0WN7ArXQ5uOpGU1Aa0qG91ziAMgsJ60DVtCaDaMaRvdNxkRpKBYUEwzOESw2TA5DjeMZt13Wg3f1LXWRG724+kJmE7TZa1BjFohbbkNxmCDPMQgShx3wXh8N72OF2KZE6840FJXo/d3WolILzjOljOm45LSbbBpWLX5S6/I1drDOsZUZVUXnzSGqMNodGYyDFY8i3jtINk58m8y0LLw58nJZ+iIxZsnlAprIzGxIbg5rhMEZR9l9GAdoBAIBAIEKChd1j9ZP7WF9b1iZzduh1b4pY25J5h72J4NTJbtGs3HT/ITVZbnwgEAg8o4ReRfr+61GU3j0PT/AAcvVFF5DfZb4LbvPG5AiBvSaO14k7qzhRMCCYV02DBnDmHPErGmcr78y+dk3Qyk01zyTdoAya1aKS7CGL1FkNZKkIrAxlAyxv5m6kGEYj0iB1/lBqLcoIOWyWRBrdbZeLBcMt6ka4eND8mZA3sdxmGWjJ1INjKQxxkQYT5WAzLDqcLutQmP0eUJ0hPIJSWPi03dLozMU00eZrTa/Y04reM7MLhrKpTQyMfORH6c3/5B5tdfdIXAL7xDncxiduqZWRuc4ZQmwodFiYzXYxDX3tcXOMgdM5DrX0YazwVIyUgQCAQIUFC7rH6yf2sL63rEzm7dDq3xSxtyTzD3sTwamS3aNZuOn+Qmqy3PhAIBB5Rwi8i/X91qcpvHoen+Dl6oovIb7LfALbPPG5AiCut0bDU0aJ/TQph5aHPcBOTXEyA0yBKgQBtI3zjBwdbP/KelVCRKRiX2nIMp/GtSNTKRFn6HsyJ1TM1A2QqSHGR4rreKc4vlO9BuLs6sNMekNYJuIAGf7BQG4jRIvIbiN5zhafZZ+UG1lWs9IF5yl1vyQYmgYlsE72c17DrGTqQDaYJgRQWOyOAm06nZ9akbHssnaQALclpylA3pTeI4hwEpmZOUeKixLhOpBcRMm2+TpTnkkEmLvtTizRFobQRcB1fk5VEQrOLNTY1sr+wJMKXZ0Wklr2yskWuEtB/9KULaqLdFFjKU2R/5WCbbM7MmsT1KRPKDTWRWh8N7XsNzmkEfJSHQKBUAgQoKF3WP1k/tYX1vWJnN26HVviljbknmHvYng1Mlu0azcdP8hNVlufCAQCDyjhF5F+v7rU5TePQ9P8HL1RReQ32W+AW2eeNyBEFL7r9Xj+sa+7HhiR0tJB8VAr/jQzMOIOcfhRYP4FYscZxOK4iWNewjSLwfklg/xiDPIc11gsIklhi9gcJEfI2E3yKWGtsRzLzjN0kBwGu4oN8BkN7se90gJOBs/wCpuKB4Qi0AFEsJTOj5ooSIwOEjaMoN3YgZ/wBM+GZwnWT5DiSP+pyKRy63pGMWggtsM2nODeDlQMYEBkySTjTsGSWcqA7mALBIINJjTsFl6DGEeO3UUEgxheJyNx13oHdW1jFgOxoMR0M6LjoLbj1hSJ7Ue6M0ybS24hu3xgJZrc30epRcTuhU1kVgfDc17TcWkEKbhyHKQFBQu6x+sn9rC+t6xM5u3Q6t8Usbck8w97E8Gpkt2jWbjp/kJqstz4QCAQeUcIvIxNf3C1OU3j0PT/By9UUXkN9lvgFtnnjcgSSCtd2SGDDgGUjjRBjdQ4viVEinqbQC62ZDusfJVuOfvzmHFerjo0GnuAGKZtytda3qzFQOtRqU1/JOK68tJkQRYMWVhQOC6VmoZbMua9QNb4QPGFhvmDacwJQbIdLcwSiCYumB2WAmXV8kTc8Y4OFhmP5mRJC5EWCFigohysIGzY0yudLTIi1BwIb5FA5cg1498us5ECssvvsmcqkdWqq1nxJNiBvoHiPE8rH3H2UsOkyCHtxoUzfxXDFeM4ll6rdCgaMWVnVbf/pLB5VVZRaK/HgvLDllyXDM5txSwsKoN0Zj5NpLRDPPbMwzpIvb81NxOqPSGxAHMIc0iYIMwRoKm4ovdY/WT+1hfW9Ymc3bodW+KWNuSeYe9ieDUyW7RrNx0/yE1WW58IBAIPKOEfkX6/utRlN49D0/wb03U1awo8FsSE9rmSEzPkkATDp8kjStu88O6NS2RBjQ3seM7HB47QUG8IIrug1UaTQ3tY0OexwiMGUkEzA1tJ+SCknzBxSJEG1rrC3IQDltVbeY1UijNfeM+sdSsOLHq9zLWfkKBhCj3B4INhBn4HIoHYotZFok8Y7ch9MabOUg6MJ4IxmOD2yAvILc+M0TkgznPNl/1eEGsQi21nFOYWgnSJ2a0WhvhU2djwQbgchOh1xQbybM4zoSGlFXLr4Hew4XYwB+aDgNkTaZZR+CgcPllQN6RSGtFpUhi98SLyQQ3PcOs51IeMIgsaAbnhxP+vugmeODouNl086gbTHmOPxxnucNRy9agNY0Rki5jg4CzMRrH4SQzi0nILdP4VJkXNuVxsegNzsfEae3G8HBWpFa7rP6yf2sL63rHzm7dDq3xSxtyTzD3sTwamS3aNZuOn+Qmqy3PhAIBB5Rwi8jE1/cLU5TePQ9P8GzNKiNa5ge8NdLGaHkB8rsZoMj1rcy86Y0GsIkFwMKJEhumLWOcy7Q0ifXPUlhOsG91KkwnBtK/wDsQ5iZkGxhpBEmulmMlWYSuGp61g0uEIsB4ew5ReCLw5ptDhmKhLl4TYIUemAl7cWIRIRG2O0Y3OGgoKowjwUpFDd/cbjw5ybFbyQDn5uo9pUSOECHC20CzG0iwzGtQGlLoQItE/5nQc51GfDtbxm67RqQbKNS7ZtJa7P+RcQg6lHrEOsicR12MJ4htyy5KB/jmyc7cYg5xo4pEkCOAItAuAFxl4FBhDxm8kzHN8bbSUDiDTA66WNbeJO7FEjkYR02bAAWyLpEm+zIDcL1YcKJFDZHJbb+UGJpT4hlCabcqgEGhgGbyHu1zA686DRWlLeZAGTb8UXTmrBHxMYSt8EE1o1JG9tmZSDfkFAZR6W6NYyxnpON51KBugMA4ouNmkqLoPKiqGPTH4kFhddjPNjG+067qFqiyV34GVD/AEMDei/HJcXOMpCZAsGgSCtECpN1n9ZP7WF9b1jZzduh1b4pY25J5h72J4NTJbtGs3HT/ITVZbnwgEAg8o4ReRia/uFqMpvHoen+DYFbqf286aHPtVoAx8tXgkpSPBHCmLQIu+Q5OY6QiQyTivAsB/xcM6+UpXhgthlRadZCcWxAJuhPkHgZxkc3SCg70eGHiRAIMwQRMEHODf8A7USK/wAKdzhryYlEOI6070ScQztOLmOi7NJQKzp1CiQXlkdjobxIuxrj/MhQaHQwCJjOBnlklrQMKbQmu410soS45z4jocw8WZ0D2iUot5BBBnNpu6je1B1KLSWxCcUkHKx19l0rZO6kDhrsjvn+MWSDCNADrJyOTFIBGm/5KLCKVpjMjPEyZkEzyzF0lYNjEljSAubKzRcgcxY4xJN4s25NItmg5tHeQDelgsS20oN9Fh55nMM/Ug70OCSBvh4oubl0TUXDwDRLMBmUXGRjH0bTfbcJZT+Mqqm70ZVNEZDhMbDa1jMVpAaMUWgW2ZV9IQfqRQ26x+sn9rC+t6xM5u3Q6t8Usbck8w97E8Gpkt2jWbjp/kJqstz4QCAQeUcIvIxNf3C1GU3j0PT/AAboVvVhhnNkOaYv1Ld/7eduU6HkUjSWoM4QM7OtLJb6M97HNdDc5r2mbXNJa4HODk1r5zAvrc1wofTILmx8XfoUsZwEg5pmGuP+VlslAmWKosObXVRwaUzEjMDhkNzm+y7IlhVOFGAseizfBnGhWG7jMAylo13ixJgQ9xDrrLDPPZmGWagN4tHmJmX8zi8IObEq5wtZZoyFBqbSLcV4kRdPPoORB1KPWRbZEGO3PK0az6SDowYgcJsdMTnfP5TmpEcwoYMfGF5Fp1XWIOPOfZLsuUhccyGqSDFjTkQdKiVa42mwaVA6tHgtZyb8rj9kG1VACTcev8DOoHRquhOjPbChAlzzICXaSkD0bRYWK1rea1o7ArwNykULusfrJ/awvresTObt0OrfFLG3JPMPexPBqZLdo1m46f5CarLc+EAgEHlHCPyMTX/5LUZTePQ9P8Gu/C3AzfmmLA5bmAvhm55AFrcxW3u88VVTKqk1wc1zHNvaRJzf9aVMShw4kIgyI/mjOrIDYZN3XoVrpbYZ5mou06FSZSkmCOEMSgxcaGMcOAD4Z9ITnYfRM8ulVSu/B6v4NMh48F1o5bHWRGHM5uREOsgxc1BD8KsBIFK47AIUWc8YDiuMvSaPEfNQKqrqoo9EfiR2GZxg2KJFpGQg3GVmlRA5hIljZJCTvRN4sGRSGlLoWPky3H8oOW+G+EcpAyZQoG2BSAbWEtd/LwpGVOiY444kZX5EHI/pyTYJ2lA6hVafSS4fwITGiwTKXQcX3lVulsakhS0yt7Lu0qB18HcHo1MfiQmz57zxWM0k/ZSLrwTwVhUJkm8aIeXEItP+IzNGZWEiAUgKChd1j9ZP7WF9b1iZzduh1b4pY25J5h72J4NTJbtGs3HT/ITVZbnwgEAg8o4R+Rfr+61GU3j0PT/BvVFG5DfZb4Bbd545eEdQMpUNwIAfLivAEwRdM5RoUoUbhLUj4LnNc3Fe3IZyP+TDmS5Zy2VdEdCMXF/tNdiuIIIBAnxpWielLhzV1BjRZiDDdEkBMAcWWQE6dChLoVDXD6E6K5kGE+zFcIrZuhOExOd5E8mgXIk0otdR4cff4b3CM5wuueTcwwxYQcjZWohfmDtYPjQWmMxsOMAN8hh2NiE2ifNmLZG5B1UAQgaU+hMitLIjGvYbw4TCgVlhPubOZOJQzjiTpwXcoD/HI7VfpUiv4jSCWkERAAS1wIAI5QGY32FRcYRgDO+yy63Peq3Eap5OMCG4t/XJTEh2AS2eVTdNjqLSjE9FrZSEmtAFmUnKhZiFEhGtVbSmzdDkTKaKt+homclk5nMEhKeYJ7m8WORFpc4cO8QxZFcMk+YPmrWQtmravhwGCHCY1jBcGizr06VNg8kgVSEKChd1j9ZP7WF9b1iZzduh1b4pY25J5h72J4NTJbtGs3HT/ITVZbnwgEAg8o4R+Rfr+61GU3j0PT/BS9UUXkN9lvgtu88bSEHKr+oIVMhlkUZOK8WPYc7T9kDLBrBCBQoT4bZxN88oXgHGslyRYBoCCJ17g1S6BCiuq6I4wn2xIIaC6HPlPhdWS+VyCuatokWO8Q4QL3uM9XOLnHkgG8n5osnGDtQEOIogZEjTlEpZH9mDke2jg8t+TG7EVWLg7g9CobC2HjFz3Y8SI8zfEdKU3HUAEHYQCBECFqiRHcJ8EaPTGnHGLEIkIjeVoDucNaiBVNe4KR6I6T2l8I8Vr2AkHNMXg60mBE64qOMIjd/hvhTHFBaWgizKRoUWGp0DFBGT5qFmmEEuSzCm6AcwnOcrLypsXTDBzc8pdJIc5u8Q7ONEBDiP8Yd/WZKLIWxgzgbRqHIsZjRJWxYki82Wy5o1KbCRhqsM0AgECFBQu6x+sn9rC+t6xM5u3Q6t8Usbck8w97E8Gpkt2jWXjp/kJqstz4QCAQeUcIvIxNf3Wpykf5vQtP8ABvU1EdxW+yPALbPPZ/djhAIBBi4II1WGDZiR3YuJCgRADG3sYsWM8WBr3D0JZkEgotFZDYGMaGtaJBosAQb0AgEAgEGLgosMd7UhtWFXQozDDisa9pyEZc4OQ6VWRV+FW5q5k30Ql7bZw3cseyfSHzVbJugUPBmll2IKNHnOz+24DtIkli6WVHuU0iIQ6kvZBbzRx4nysCtFKFk4O4GUSh2woc4n/JE4z9MsjeqSsJEGKLDKSkAQKgEAgxcUFC7q5/8A2T+1hfU9Ymc/4Oi1b4mVj7knmHvYng1Mlu1dZuOn+Qmqy3PhAIEQeYKVBa8Pa4WODhpByEaQZLSYOJ2K7vUNIZTactNH/SwsCN1GFChMo9Y40KJDa1gjYpfCiNAk2ZbMh0gFuKa4qi8PN8fLYmDVNNUJYN06qumM+CJsK13x7M8i8J1VdMZ8ETYS52Z5DhOqrpjPgibCXOzPIcJ1VdMZ8ETYS52Z5DhOqrpkP4ImwlzszyHCdVXTIfwRNhLnZnkOE6qumM+CJsJc7M8hwnVV0xnwRNhLnZnkOE6qumM+CJsJc7M8hwnVV0xnwRNhLnZnkOE6qumM+CJsJc7M8hwnVV0xnwRNhLnZnkOE6qumM+CJsJc7M8hwnVV0yH8ETYRHZnkQ7ptU9Mh/BE2EOzPIvCfVXTIfwxNhDszyHCdVXTIfwRNhLnZnkOE6qumQ/gibCXOzPIcJ1VdMh/BE2EunszyHCdVXTGfBE2EudmeQ4Tqq6Yz4ImwlzszyHCdVXTGfBE2EudmeQ4Tqq6Yz4ImwlzszyId06qumQ/gibCXR2Z5GdabrFWw2F0OMY7xdDhsdNxyCbgANaTMQtTh1VTaIVFTadEpUeLSo4lEjESaLRDhtEmNB03/ha/N4sT/jDsdX9G14czi1xa65tyPzD3sTwavtkt21esvHT/ITVZbnwgEAg8xOvOsrnp/b2CmLxBHWiRtE5yNonnlnV4xKo/UvniZXCxJvVTEsN5bzW9gU97XzfPw/L9EDem81vYE72vmeH5fogb03mt7Ane18zw/L9EDem81vYE72vmeH5fogb03mt7Ane18zw/L9EDem81vYE72vmeH5fogb03mt7Ane18zw/L9EDem81vYE72vmeH5fogb03mt7Ane18zw/L9EDem81vYE72vmeH5fogb03mt7Ane18zw/L9EDem81vYE72vmeH5fogb03mt7Ane18zw/L9EDem81vYE72vmeH5fogm8t5rewJ3tfM2HL9EF3pvNb2D8J3lfM2HL9EE3pvNb2BO8r5mwZfogu9N5rewJ3tfM2DL9EDem81vYE72vmeH5fogb03mt7Ane18zw/L9EDem81vYE72vmeH5fogb03mt7Ane18zw/L9EDem81vYE72vmeH5fogb03mt7B+E72vmbBl4/8IK1gFwA1ABR3lc/7TsWDE3imCqksqmmIi0Lq3I/MPexPBq22S3bzzWbjp/kJqstz4QCBCgjPB/V/Rx3kXbWPsuFy+W2jTukI8u99qfocH9X9HHeRdtNlwun5T49pD1fan6HB/V/Rx3sXbTZcLp+U+P6Q9X2p+hwf1f0cd7F202XC6fk8f0h6vtT9Dg/q/o472LtpsuF0/J4/pD1fan6HB/V/Rx3sXbTZcLp+Tx/SHq+1P0OD+r+jjvYu2my4XT8nj+kPV9qfocH9X9HHexdtNlwun5PH9Ier7U/Q4P6v6OO9i7abLhdPyeP6Q9X2p+hwf1f0cd7F202XC6fk8f0h6vtT9Dg/q/o472LtpsuF0/J4/pD1fan6HB/V/Rx3sXbTZcLp+Tx/SHq+1P0OD+r+jjvYu2my4XT8nj+kPV9qfocH9X9HHexdtNlwun5PH9Ier7U/Q4P6v6OO9i7abLhdPyeP6Q9X2p+hwf1f0cd7F202XC6fk8f0h6vtT9Dg/q/o47yLtpsuF0/J4/pD1fan6HB/V/Rx3kXbTZcLp+UePaQ9X2p+hwf1f0cd5F202XC6fk8e0h6vtT9Dg/q/o472LtpsuF0/KfH9Ier7U/Q4P6v6OO9i7abLhdPyeP6Q9X2p+hwf1f0cd7F202XC6fk8f0h6vtT9Dg/q/o472LtpsuF0/J4/pD1fan6HB/V/Rx3sXbTZcLp+Tx/SHq+1P0OD+r+jjvYu2my4XT8nj+kPV9qfocH9X9HHeRdtNlwun5R49pD1fan6HB/V/Rx3kXbTZcLp+Tx7SHq+1P0OD+r+jjvIu2my4XT8p8e0h6vtT9OzVFUwqKze4DMRky6WM51pvtcScgX1oopoi1MWa7M5rFzNfeYtXaq/wDX/wAPld8AgEAgEAgEAgEAgEAgEAgEAgEAgEAgEAgEAgEAgEAgEAgEAgEAgEAg/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054" name="AutoShape 6" descr="data:image/jpeg;base64,/9j/4AAQSkZJRgABAQAAAQABAAD/2wCEAAkGBxQSEhUUEhQTFRUVGBQXFRYWFRkVFRYXFxgWFxQXFxQYHCggGB0lGxUUIzEhJSkrLi4uGB8zODMsNygtLisBCgoKDg0OFxAQGCscHBw3NywsLCwrLCwsLCwsLC4sLCwsLCwvLCwsLCwsLCwrLCssLCwsLCwsLCwsLCwsLCwsN//AABEIAMIBAwMBEQACEQEDEQH/xAAcAAABBAMBAAAAAAAAAAAAAAAAAQQGBwIDBQj/xABHEAABAgIEBwsLAwQCAgMAAAABAAIDEQQFITEGEkFRYXHSBxMXIjJSVIGRk7EzNEJkcoOSobLB0TV08BQjYuFTgsLxFSQl/8QAGwEBAAIDAQEAAAAAAAAAAAAAAAECBAUGBwP/xAAyEQEAAQICBwgDAAICAwAAAAAAAQIRAwQFBhQzNFFSEhMVIVOhsdEWMXEiQTJhQoHB/9oADAMBAAIRAxEAPwC8UHmF951lc9L2Gj/jFyItE+YRIQuEsXCWLhLFwli4SxcJYuEsXCWLhC4QsVAiHmVEeQRN4Ili4SxcJYuEsXCWLhLFwli4CguFKvaChaF1bkfmHvYng1bfJbt53rNx0/yE1WW58IBAIPMThxjrOj5rQU09qqz1rExacLD7dX+oOKjqWmU/G/o4LTDaSN/iPxIRIvDRKbsto61saMnFv8nIZnWXFiue6jydvgxrb1HvH7CtsWGx/wAmzfKC8GFbeo94/YTYsM/Js3ygcGFbeo94/YTYsM/Js3ygcGFbeo94/YTYsM/Js3ygcGFbeo94/YTYsM/Js3ygcGFbeo94/YTYsM/Js3ygcGFbeo94/YTYsM/Js3ygcGFbeo94/YTYsM/Js3ygcGFbeo94/YTYsM/Js3ygcGFbeo94/YTYsM/Js3ygcGFbeo94/YTYsM/Js3yhqpG5tWzGucf6MhoJIER5NmYYibFRzlMay5rlDjNwfppHKovxP2VScrhxzZtGmM9XF4iGQwcpvOovxP2VE5XDX8Uz/KHQq/AOso4xobqERpiPB7MRXjKYcsTG1gzuFNpiDzgxrbPQe8fsKdiw3x/Js3/0ODGtvUe8fsJsWGfk2b5QTgxrb1HvH7CbFhn5Nm+UDgxrb1HvH7CbFhn5Nm+UF4MK29R7x+wmxYZ+TZvlA4MK29R7x+wmxYZ+TZvlA4MK29R7x+wmxYZ+TZvlA4MK29R7x+wmxYZ+TZvlA4MK29R7yJsJsWGfk2b5QZ1hgFWsBhiGFAjACZbBiEvlnAcBPULVFWSot5Jw9Zsz2o7cRZH6LSREExYRYWmwtIvBGuawcbB7uXX6Pz+HmaLx+14bkfmHvYng1bDJbtxms3HT/ITVZbnwgEAg8qV9ELYMSRlOYOom0LU5W3beiaemYyfk9L1DVrKPAhQoYAZDY1oEswEzrJtJW3l535umAoCoBAIBAIBAIBAIEkgweJ2KUeceavcLqm3h++sHEeeMB6Ljl1FY+JS32js1f/FxG3LHm7e/7dKoK0MCIDbimx32PUr0V2a3P5WK6bwsiFEmARcbRqWXTN4cvNPZmzaFKCokSQKgEAgECFBrcxETaVAbpFCbBriMGCQiwoUVwyY5JaSM08WeslYmbpjsOk1brmMxMX8ln7kfmHvYng1Mlu1NZeOn+Qmqy3PhAIBB5Rwi8jE1jxWpyn/N6Hp/g3qii8hvst8Atq88bkApAgEAgEAgEAgEAgwIS4bU6iNiMcx4mHAgqs+a+HXNFUTCq6bRHQIrobp8XknnNyH+Zlj102dZksaMSj/sEdi+TKrpvFk0wNrLGbvTja0cXS0fi5ZWHLmM/l+zV2kpBX1aulkixUAgEAgEAgQoKF3WP1k/tYX1vWJnN26HVviljbknmHvYng1Mlu0azcdP8hNVlufCAQCDylhF5GJr+4Wpym8eh6f4OXpyr6cC1s+a23qW0mXnh+HKQoKXCqQIBAIBAIBAIBAIMHBILXRXDuqt8hCK0caHMmV5Z6Q+6+eJTdsdHZjsYlpQqE/GbqWJZ1F/9ndWUswYjXjIZnSPSX0oqtLCzeF3tE2WfRowc0OBsIBGpZkfpytdPZqmG4KFWQQCAQCAQCBCgoXdY/WT+1hfW9Ymc3bodW+KWNuSeYe9ieDUyW7RrNx0/wAhNVlufCAQCDylhF5GJr+4Woym8ehaf4NclCpjoQF9109AWwrvEvP/ANpTVtbBwvtkLJXpTUWdqFHDrl9bomG1TdBVIEAgEAgEAgEAgRyDTGhYwxTaCCCk+aaJmmbqqrKiGjx3wrpHGbqJ4qxa4s6zJY8YtDW5fOlmRETEwnGBdOxoZhm0su9k3LKoqvDl9IYHYrukzSvo1xUCoBAIBAIEKChd1j9ZP7WF9b1iZzduh1b4pY25J5h72J4NTJbtGs3HT/ITVZbnwgECFB5Swi8jE1/cLU5TePQ9YODelKZUzIzGnkuxRxhlsF62dVN3nsSjFIoMSA60EW2EXHrXx7Nl483Qq+sy2QM77zkVrkwkNDrAOlMiZE19KZh85PsZWuFBS4VSBAk0uAlRcY4yXGWMlxg56XDaiVnCikiHFY8tvDXAkdSXDoWqRC90Og2MjAWtOK4/4m7sPivhiw22jMbs1dlE2mYmsd0keU+TsYLU7e47Zmx3FP2+a+2HPm1ek8KKqbxCxmLJcx5x+2xElQCAQCAQIUFC7rH6yf2sL63rEzm7dDq3xSxtyTzD3sTwamS3aNZuOn+Qmqy3PhAIBB5Rwj8i/X9wtTlN49D1g4N6no3Ib7LfALbPOyx4AeJOAIOQqJi6YlG6zqMsm6GSRlGX/a+M0LXc6gxy10jYBafwAo/SzovpVxmZWm/sU3VmDqhVsRfMt+Y/KtFSrtQY7XibTNfSJGTogFpIAGUmQ7UHArLC+jwpgExHZm3T9o2KoitY4cRn+TlDGi13xH8IOFErSK52MYr5z5xmg71VYcxIdkeT25HTDXdedBxsIsJKVSQZEMhG4Q3TBGl+XUgjdHxmODmuLXC4glp0yknmJpUO6O9hDKS3fBYN8bY4e0LndStAm0ekQadRniE9rw5puvByTF4tUVxEvrgV9jEiVaQCZSN4yLDq/bs8KrtUxLeyJIzzGfYppm0q49ETRMLXqyOHwmO5zWn5WrLp/TjcWm1cwdgqz5lQCAQCAQIUFC7rH6yf2sL63rEzm7dDq3xSxtyTzD3sTwamS3aNZuOn+Qmqy3PhAIBB5Rwj8i/+ZVqMpvHoen+Dl6oo3Ib7LfALbvPG5BiQgj1f0cF4MpWFfGqlaHCdGc0HxVV/JsbTmhgmbTnzZ1MQibG1IwlZCsgcoG0+gdYyq8KSjlb17Gjn+48kc0WN7ArXQ5uOpGU1Aa0qG91ziAMgsJ60DVtCaDaMaRvdNxkRpKBYUEwzOESw2TA5DjeMZt13Wg3f1LXWRG724+kJmE7TZa1BjFohbbkNxmCDPMQgShx3wXh8N72OF2KZE6840FJXo/d3WolILzjOljOm45LSbbBpWLX5S6/I1drDOsZUZVUXnzSGqMNodGYyDFY8i3jtINk58m8y0LLw58nJZ+iIxZsnlAprIzGxIbg5rhMEZR9l9GAdoBAIBAIEKChd1j9ZP7WF9b1iZzduh1b4pY25J5h72J4NTJbtGs3HT/ITVZbnwgEAg8o4ReRfr+61GU3j0PT/AAcvVFF5DfZb4LbvPG5AiBvSaO14k7qzhRMCCYV02DBnDmHPErGmcr78y+dk3Qyk01zyTdoAya1aKS7CGL1FkNZKkIrAxlAyxv5m6kGEYj0iB1/lBqLcoIOWyWRBrdbZeLBcMt6ka4eND8mZA3sdxmGWjJ1INjKQxxkQYT5WAzLDqcLutQmP0eUJ0hPIJSWPi03dLozMU00eZrTa/Y04reM7MLhrKpTQyMfORH6c3/5B5tdfdIXAL7xDncxiduqZWRuc4ZQmwodFiYzXYxDX3tcXOMgdM5DrX0YazwVIyUgQCAQIUFC7rH6yf2sL63rEzm7dDq3xSxtyTzD3sTwamS3aNZuOn+Qmqy3PhAIBB5Rwi8i/X91qcpvHoen+Dl6oovIb7LfALbPPG5AiCut0bDU0aJ/TQph5aHPcBOTXEyA0yBKgQBtI3zjBwdbP/KelVCRKRiX2nIMp/GtSNTKRFn6HsyJ1TM1A2QqSHGR4rreKc4vlO9BuLs6sNMekNYJuIAGf7BQG4jRIvIbiN5zhafZZ+UG1lWs9IF5yl1vyQYmgYlsE72c17DrGTqQDaYJgRQWOyOAm06nZ9akbHssnaQALclpylA3pTeI4hwEpmZOUeKixLhOpBcRMm2+TpTnkkEmLvtTizRFobQRcB1fk5VEQrOLNTY1sr+wJMKXZ0Wklr2yskWuEtB/9KULaqLdFFjKU2R/5WCbbM7MmsT1KRPKDTWRWh8N7XsNzmkEfJSHQKBUAgQoKF3WP1k/tYX1vWJnN26HVviljbknmHvYng1Mlu0azcdP8hNVlufCAQCDyjhF5F+v7rU5TePQ9P8HL1RReQ32W+AW2eeNyBEFL7r9Xj+sa+7HhiR0tJB8VAr/jQzMOIOcfhRYP4FYscZxOK4iWNewjSLwfklg/xiDPIc11gsIklhi9gcJEfI2E3yKWGtsRzLzjN0kBwGu4oN8BkN7se90gJOBs/wCpuKB4Qi0AFEsJTOj5ooSIwOEjaMoN3YgZ/wBM+GZwnWT5DiSP+pyKRy63pGMWggtsM2nODeDlQMYEBkySTjTsGSWcqA7mALBIINJjTsFl6DGEeO3UUEgxheJyNx13oHdW1jFgOxoMR0M6LjoLbj1hSJ7Ue6M0ybS24hu3xgJZrc30epRcTuhU1kVgfDc17TcWkEKbhyHKQFBQu6x+sn9rC+t6xM5u3Q6t8Usbck8w97E8Gpkt2jWbjp/kJqstz4QCAQeUcIvIxNf3C1OU3j0PT/By9UUXkN9lvgFtnnjcgSSCtd2SGDDgGUjjRBjdQ4viVEinqbQC62ZDusfJVuOfvzmHFerjo0GnuAGKZtytda3qzFQOtRqU1/JOK68tJkQRYMWVhQOC6VmoZbMua9QNb4QPGFhvmDacwJQbIdLcwSiCYumB2WAmXV8kTc8Y4OFhmP5mRJC5EWCFigohysIGzY0yudLTIi1BwIb5FA5cg1498us5ECssvvsmcqkdWqq1nxJNiBvoHiPE8rH3H2UsOkyCHtxoUzfxXDFeM4ll6rdCgaMWVnVbf/pLB5VVZRaK/HgvLDllyXDM5txSwsKoN0Zj5NpLRDPPbMwzpIvb81NxOqPSGxAHMIc0iYIMwRoKm4ovdY/WT+1hfW9Ymc3bodW+KWNuSeYe9ieDUyW7RrNx0/yE1WW58IBAIPKOEfkX6/utRlN49D0/wb03U1awo8FsSE9rmSEzPkkATDp8kjStu88O6NS2RBjQ3seM7HB47QUG8IIrug1UaTQ3tY0OexwiMGUkEzA1tJ+SCknzBxSJEG1rrC3IQDltVbeY1UijNfeM+sdSsOLHq9zLWfkKBhCj3B4INhBn4HIoHYotZFok8Y7ch9MabOUg6MJ4IxmOD2yAvILc+M0TkgznPNl/1eEGsQi21nFOYWgnSJ2a0WhvhU2djwQbgchOh1xQbybM4zoSGlFXLr4Hew4XYwB+aDgNkTaZZR+CgcPllQN6RSGtFpUhi98SLyQQ3PcOs51IeMIgsaAbnhxP+vugmeODouNl086gbTHmOPxxnucNRy9agNY0Rki5jg4CzMRrH4SQzi0nILdP4VJkXNuVxsegNzsfEae3G8HBWpFa7rP6yf2sL63rHzm7dDq3xSxtyTzD3sTwamS3aNZuOn+Qmqy3PhAIBB5Rwi8jE1/cLU5TePQ9P8GzNKiNa5ge8NdLGaHkB8rsZoMj1rcy86Y0GsIkFwMKJEhumLWOcy7Q0ifXPUlhOsG91KkwnBtK/wDsQ5iZkGxhpBEmulmMlWYSuGp61g0uEIsB4ew5ReCLw5ptDhmKhLl4TYIUemAl7cWIRIRG2O0Y3OGgoKowjwUpFDd/cbjw5ybFbyQDn5uo9pUSOECHC20CzG0iwzGtQGlLoQItE/5nQc51GfDtbxm67RqQbKNS7ZtJa7P+RcQg6lHrEOsicR12MJ4htyy5KB/jmyc7cYg5xo4pEkCOAItAuAFxl4FBhDxm8kzHN8bbSUDiDTA66WNbeJO7FEjkYR02bAAWyLpEm+zIDcL1YcKJFDZHJbb+UGJpT4hlCabcqgEGhgGbyHu1zA686DRWlLeZAGTb8UXTmrBHxMYSt8EE1o1JG9tmZSDfkFAZR6W6NYyxnpON51KBugMA4ouNmkqLoPKiqGPTH4kFhddjPNjG+067qFqiyV34GVD/AEMDei/HJcXOMpCZAsGgSCtECpN1n9ZP7WF9b1jZzduh1b4pY25J5h72J4NTJbtGs3HT/ITVZbnwgEAg8o4ReRia/uFqMpvHoen+DYFbqf286aHPtVoAx8tXgkpSPBHCmLQIu+Q5OY6QiQyTivAsB/xcM6+UpXhgthlRadZCcWxAJuhPkHgZxkc3SCg70eGHiRAIMwQRMEHODf8A7USK/wAKdzhryYlEOI6070ScQztOLmOi7NJQKzp1CiQXlkdjobxIuxrj/MhQaHQwCJjOBnlklrQMKbQmu410soS45z4jocw8WZ0D2iUot5BBBnNpu6je1B1KLSWxCcUkHKx19l0rZO6kDhrsjvn+MWSDCNADrJyOTFIBGm/5KLCKVpjMjPEyZkEzyzF0lYNjEljSAubKzRcgcxY4xJN4s25NItmg5tHeQDelgsS20oN9Fh55nMM/Ug70OCSBvh4oubl0TUXDwDRLMBmUXGRjH0bTfbcJZT+Mqqm70ZVNEZDhMbDa1jMVpAaMUWgW2ZV9IQfqRQ26x+sn9rC+t6xM5u3Q6t8Usbck8w97E8Gpkt2jWbjp/kJqstz4QCAQeUcIvIxNf3C1GU3j0PT/AAboVvVhhnNkOaYv1Ld/7eduU6HkUjSWoM4QM7OtLJb6M97HNdDc5r2mbXNJa4HODk1r5zAvrc1wofTILmx8XfoUsZwEg5pmGuP+VlslAmWKosObXVRwaUzEjMDhkNzm+y7IlhVOFGAseizfBnGhWG7jMAylo13ixJgQ9xDrrLDPPZmGWagN4tHmJmX8zi8IObEq5wtZZoyFBqbSLcV4kRdPPoORB1KPWRbZEGO3PK0az6SDowYgcJsdMTnfP5TmpEcwoYMfGF5Fp1XWIOPOfZLsuUhccyGqSDFjTkQdKiVa42mwaVA6tHgtZyb8rj9kG1VACTcev8DOoHRquhOjPbChAlzzICXaSkD0bRYWK1rea1o7ArwNykULusfrJ/awvresTObt0OrfFLG3JPMPexPBqZLdo1m46f5CarLc+EAgEHlHCPyMTX/5LUZTePQ9P8Gu/C3AzfmmLA5bmAvhm55AFrcxW3u88VVTKqk1wc1zHNvaRJzf9aVMShw4kIgyI/mjOrIDYZN3XoVrpbYZ5mou06FSZSkmCOEMSgxcaGMcOAD4Z9ITnYfRM8ulVSu/B6v4NMh48F1o5bHWRGHM5uREOsgxc1BD8KsBIFK47AIUWc8YDiuMvSaPEfNQKqrqoo9EfiR2GZxg2KJFpGQg3GVmlRA5hIljZJCTvRN4sGRSGlLoWPky3H8oOW+G+EcpAyZQoG2BSAbWEtd/LwpGVOiY444kZX5EHI/pyTYJ2lA6hVafSS4fwITGiwTKXQcX3lVulsakhS0yt7Lu0qB18HcHo1MfiQmz57zxWM0k/ZSLrwTwVhUJkm8aIeXEItP+IzNGZWEiAUgKChd1j9ZP7WF9b1iZzduh1b4pY25J5h72J4NTJbtGs3HT/ITVZbnwgEAg8o4R+Rfr+61GU3j0PT/BvVFG5DfZb4Bbd545eEdQMpUNwIAfLivAEwRdM5RoUoUbhLUj4LnNc3Fe3IZyP+TDmS5Zy2VdEdCMXF/tNdiuIIIBAnxpWielLhzV1BjRZiDDdEkBMAcWWQE6dChLoVDXD6E6K5kGE+zFcIrZuhOExOd5E8mgXIk0otdR4cff4b3CM5wuueTcwwxYQcjZWohfmDtYPjQWmMxsOMAN8hh2NiE2ifNmLZG5B1UAQgaU+hMitLIjGvYbw4TCgVlhPubOZOJQzjiTpwXcoD/HI7VfpUiv4jSCWkERAAS1wIAI5QGY32FRcYRgDO+yy63Peq3Eap5OMCG4t/XJTEh2AS2eVTdNjqLSjE9FrZSEmtAFmUnKhZiFEhGtVbSmzdDkTKaKt+homclk5nMEhKeYJ7m8WORFpc4cO8QxZFcMk+YPmrWQtmravhwGCHCY1jBcGizr06VNg8kgVSEKChd1j9ZP7WF9b1iZzduh1b4pY25J5h72J4NTJbtGs3HT/ITVZbnwgEAg8o4R+Rfr+61GU3j0PT/BS9UUXkN9lvgtu88bSEHKr+oIVMhlkUZOK8WPYc7T9kDLBrBCBQoT4bZxN88oXgHGslyRYBoCCJ17g1S6BCiuq6I4wn2xIIaC6HPlPhdWS+VyCuatokWO8Q4QL3uM9XOLnHkgG8n5osnGDtQEOIogZEjTlEpZH9mDke2jg8t+TG7EVWLg7g9CobC2HjFz3Y8SI8zfEdKU3HUAEHYQCBECFqiRHcJ8EaPTGnHGLEIkIjeVoDucNaiBVNe4KR6I6T2l8I8Vr2AkHNMXg60mBE64qOMIjd/hvhTHFBaWgizKRoUWGp0DFBGT5qFmmEEuSzCm6AcwnOcrLypsXTDBzc8pdJIc5u8Q7ONEBDiP8Yd/WZKLIWxgzgbRqHIsZjRJWxYki82Wy5o1KbCRhqsM0AgECFBQu6x+sn9rC+t6xM5u3Q6t8Usbck8w97E8Gpkt2jWXjp/kJqstz4QCAQeUcIvIxNf3Wpykf5vQtP8ABvU1EdxW+yPALbPPZ/djhAIBBi4II1WGDZiR3YuJCgRADG3sYsWM8WBr3D0JZkEgotFZDYGMaGtaJBosAQb0AgEAgEGLgosMd7UhtWFXQozDDisa9pyEZc4OQ6VWRV+FW5q5k30Ql7bZw3cseyfSHzVbJugUPBmll2IKNHnOz+24DtIkli6WVHuU0iIQ6kvZBbzRx4nysCtFKFk4O4GUSh2woc4n/JE4z9MsjeqSsJEGKLDKSkAQKgEAgxcUFC7q5/8A2T+1hfU9Ymc/4Oi1b4mVj7knmHvYng1Mlu1dZuOn+Qmqy3PhAIEQeYKVBa8Pa4WODhpByEaQZLSYOJ2K7vUNIZTactNH/SwsCN1GFChMo9Y40KJDa1gjYpfCiNAk2ZbMh0gFuKa4qi8PN8fLYmDVNNUJYN06qumM+CJsK13x7M8i8J1VdMZ8ETYS52Z5DhOqrpjPgibCXOzPIcJ1VdMZ8ETYS52Z5DhOqrpkP4ImwlzszyHCdVXTIfwRNhLnZnkOE6qumM+CJsJc7M8hwnVV0xnwRNhLnZnkOE6qumM+CJsJc7M8hwnVV0xnwRNhLnZnkOE6qumM+CJsJc7M8hwnVV0xnwRNhLnZnkOE6qumM+CJsJc7M8hwnVV0yH8ETYRHZnkQ7ptU9Mh/BE2EOzPIvCfVXTIfwxNhDszyHCdVXTIfwRNhLnZnkOE6qumQ/gibCXOzPIcJ1VdMh/BE2EunszyHCdVXTGfBE2EudmeQ4Tqq6Yz4ImwlzszyHCdVXTGfBE2EudmeQ4Tqq6Yz4ImwlzszyId06qumQ/gibCXR2Z5GdabrFWw2F0OMY7xdDhsdNxyCbgANaTMQtTh1VTaIVFTadEpUeLSo4lEjESaLRDhtEmNB03/ha/N4sT/jDsdX9G14czi1xa65tyPzD3sTwavtkt21esvHT/ITVZbnwgEAg8xOvOsrnp/b2CmLxBHWiRtE5yNonnlnV4xKo/UvniZXCxJvVTEsN5bzW9gU97XzfPw/L9EDem81vYE72vmeH5fogb03mt7Ane18zw/L9EDem81vYE72vmeH5fogb03mt7Ane18zw/L9EDem81vYE72vmeH5fogb03mt7Ane18zw/L9EDem81vYE72vmeH5fogb03mt7Ane18zw/L9EDem81vYE72vmeH5fogb03mt7Ane18zw/L9EDem81vYE72vmeH5fogb03mt7Ane18zw/L9EDem81vYE72vmeH5fogm8t5rewJ3tfM2HL9EF3pvNb2D8J3lfM2HL9EE3pvNb2BO8r5mwZfogu9N5rewJ3tfM2DL9EDem81vYE72vmeH5fogb03mt7Ane18zw/L9EDem81vYE72vmeH5fogb03mt7Ane18zw/L9EDem81vYE72vmeH5fogb03mt7B+E72vmbBl4/8IK1gFwA1ABR3lc/7TsWDE3imCqksqmmIi0Lq3I/MPexPBq22S3bzzWbjp/kJqstz4QCBCgjPB/V/Rx3kXbWPsuFy+W2jTukI8u99qfocH9X9HHeRdtNlwun5T49pD1fan6HB/V/Rx3sXbTZcLp+U+P6Q9X2p+hwf1f0cd7F202XC6fk8f0h6vtT9Dg/q/o472LtpsuF0/J4/pD1fan6HB/V/Rx3sXbTZcLp+Tx/SHq+1P0OD+r+jjvYu2my4XT8nj+kPV9qfocH9X9HHexdtNlwun5PH9Ier7U/Q4P6v6OO9i7abLhdPyeP6Q9X2p+hwf1f0cd7F202XC6fk8f0h6vtT9Dg/q/o472LtpsuF0/J4/pD1fan6HB/V/Rx3sXbTZcLp+Tx/SHq+1P0OD+r+jjvYu2my4XT8nj+kPV9qfocH9X9HHexdtNlwun5PH9Ier7U/Q4P6v6OO9i7abLhdPyeP6Q9X2p+hwf1f0cd7F202XC6fk8f0h6vtT9Dg/q/o47yLtpsuF0/J4/pD1fan6HB/V/Rx3kXbTZcLp+UePaQ9X2p+hwf1f0cd5F202XC6fk8e0h6vtT9Dg/q/o472LtpsuF0/KfH9Ier7U/Q4P6v6OO9i7abLhdPyeP6Q9X2p+hwf1f0cd7F202XC6fk8f0h6vtT9Dg/q/o472LtpsuF0/J4/pD1fan6HB/V/Rx3sXbTZcLp+Tx/SHq+1P0OD+r+jjvYu2my4XT8nj+kPV9qfocH9X9HHeRdtNlwun5R49pD1fan6HB/V/Rx3kXbTZcLp+Tx7SHq+1P0OD+r+jjvIu2my4XT8p8e0h6vtT9OzVFUwqKze4DMRky6WM51pvtcScgX1oopoi1MWa7M5rFzNfeYtXaq/wDX/wAPld8AgEAgEAgEAgEAgEAgEAgEAgEAgEAgEAgEAgEAgEAgEAgEAgEAgEAg/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056" name="Picture 8" descr="http://rpc.yoreparo.com/foros/files/adaptador_sata_ide_-usb.jpg"/>
          <p:cNvPicPr>
            <a:picLocks noChangeAspect="1" noChangeArrowheads="1"/>
          </p:cNvPicPr>
          <p:nvPr/>
        </p:nvPicPr>
        <p:blipFill>
          <a:blip r:embed="rId3" cstate="print"/>
          <a:srcRect/>
          <a:stretch>
            <a:fillRect/>
          </a:stretch>
        </p:blipFill>
        <p:spPr bwMode="auto">
          <a:xfrm>
            <a:off x="1187624" y="3717032"/>
            <a:ext cx="3108853" cy="2331640"/>
          </a:xfrm>
          <a:prstGeom prst="rect">
            <a:avLst/>
          </a:prstGeom>
          <a:noFill/>
        </p:spPr>
      </p:pic>
      <p:sp>
        <p:nvSpPr>
          <p:cNvPr id="7" name="6 CuadroTexto"/>
          <p:cNvSpPr txBox="1"/>
          <p:nvPr/>
        </p:nvSpPr>
        <p:spPr>
          <a:xfrm>
            <a:off x="1115616" y="6330806"/>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3791736106"/>
      </p:ext>
    </p:extLst>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549292939"/>
              </p:ext>
            </p:extLst>
          </p:nvPr>
        </p:nvGraphicFramePr>
        <p:xfrm>
          <a:off x="251520" y="1628800"/>
          <a:ext cx="8496944" cy="3896065"/>
        </p:xfrm>
        <a:graphic>
          <a:graphicData uri="http://schemas.openxmlformats.org/drawingml/2006/table">
            <a:tbl>
              <a:tblPr firstRow="1" bandRow="1">
                <a:tableStyleId>{5C22544A-7EE6-4342-B048-85BDC9FD1C3A}</a:tableStyleId>
              </a:tblPr>
              <a:tblGrid>
                <a:gridCol w="4248472"/>
                <a:gridCol w="4248472"/>
              </a:tblGrid>
              <a:tr h="512785">
                <a:tc>
                  <a:txBody>
                    <a:bodyPr/>
                    <a:lstStyle/>
                    <a:p>
                      <a:pPr algn="ctr"/>
                      <a:r>
                        <a:rPr lang="es-MX" dirty="0" smtClean="0"/>
                        <a:t>CABLE</a:t>
                      </a:r>
                      <a:endParaRPr lang="es-MX" dirty="0"/>
                    </a:p>
                  </a:txBody>
                  <a:tcPr/>
                </a:tc>
                <a:tc>
                  <a:txBody>
                    <a:bodyPr/>
                    <a:lstStyle/>
                    <a:p>
                      <a:pPr algn="ctr"/>
                      <a:r>
                        <a:rPr lang="es-MX" dirty="0" smtClean="0"/>
                        <a:t>DESCRIPCION</a:t>
                      </a:r>
                      <a:r>
                        <a:rPr lang="es-MX" baseline="0" dirty="0" smtClean="0"/>
                        <a:t> </a:t>
                      </a:r>
                      <a:endParaRPr lang="es-MX" dirty="0"/>
                    </a:p>
                  </a:txBody>
                  <a:tcPr/>
                </a:tc>
              </a:tr>
              <a:tr h="2007495">
                <a:tc>
                  <a:txBody>
                    <a:bodyPr/>
                    <a:lstStyle/>
                    <a:p>
                      <a:pPr algn="ctr"/>
                      <a:r>
                        <a:rPr lang="es-MX" dirty="0" smtClean="0"/>
                        <a:t>Conexión</a:t>
                      </a:r>
                      <a:r>
                        <a:rPr lang="es-MX" baseline="0" dirty="0" smtClean="0"/>
                        <a:t>  de a</a:t>
                      </a:r>
                    </a:p>
                    <a:p>
                      <a:pPr algn="ctr"/>
                      <a:r>
                        <a:rPr lang="es-MX" baseline="0" dirty="0" err="1" smtClean="0"/>
                        <a:t>udio</a:t>
                      </a:r>
                      <a:r>
                        <a:rPr lang="es-MX" baseline="0" dirty="0" smtClean="0"/>
                        <a:t> </a:t>
                      </a:r>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baseline="0" dirty="0" smtClean="0"/>
                    </a:p>
                    <a:p>
                      <a:pPr algn="ctr"/>
                      <a:endParaRPr lang="es-MX" dirty="0"/>
                    </a:p>
                  </a:txBody>
                  <a:tcPr/>
                </a:tc>
                <a:tc>
                  <a:txBody>
                    <a:bodyPr/>
                    <a:lstStyle/>
                    <a:p>
                      <a:pPr algn="just"/>
                      <a:endParaRPr lang="es-MX" dirty="0" smtClean="0"/>
                    </a:p>
                    <a:p>
                      <a:pPr algn="just"/>
                      <a:r>
                        <a:rPr lang="es-MX" dirty="0" smtClean="0"/>
                        <a:t>Generalmente</a:t>
                      </a:r>
                      <a:r>
                        <a:rPr lang="es-MX" baseline="0" dirty="0" smtClean="0"/>
                        <a:t> se establece entre una unidad de DVD o CD-ROM y la tarjeta de sonido,  suele estar formada  por tres o cuatro hilos  (uno para cada uno de los dos canales y uno o dos de masa)  </a:t>
                      </a:r>
                    </a:p>
                  </a:txBody>
                  <a:tcPr/>
                </a:tc>
              </a:tr>
            </a:tbl>
          </a:graphicData>
        </a:graphic>
      </p:graphicFrame>
      <p:pic>
        <p:nvPicPr>
          <p:cNvPr id="1026" name="Picture 2" descr="http://recursostic.educacion.es/observatorio/web/images/upload/Daniel/Tipos_conexiones/image002.jpg"/>
          <p:cNvPicPr>
            <a:picLocks noChangeAspect="1" noChangeArrowheads="1"/>
          </p:cNvPicPr>
          <p:nvPr/>
        </p:nvPicPr>
        <p:blipFill>
          <a:blip r:embed="rId2" cstate="print"/>
          <a:srcRect/>
          <a:stretch>
            <a:fillRect/>
          </a:stretch>
        </p:blipFill>
        <p:spPr bwMode="auto">
          <a:xfrm>
            <a:off x="1187624" y="2924944"/>
            <a:ext cx="2448272" cy="2448272"/>
          </a:xfrm>
          <a:prstGeom prst="rect">
            <a:avLst/>
          </a:prstGeom>
          <a:noFill/>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2030901070"/>
      </p:ext>
    </p:extLst>
  </p:cSld>
  <p:clrMapOvr>
    <a:masterClrMapping/>
  </p:clrMapOvr>
  <p:transition xmlns:p14="http://schemas.microsoft.com/office/powerpoint/2010/main">
    <p:split/>
  </p:transitio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91894" y="1628800"/>
            <a:ext cx="5692474" cy="2308324"/>
          </a:xfrm>
          <a:prstGeom prst="rect">
            <a:avLst/>
          </a:prstGeom>
          <a:noFill/>
        </p:spPr>
        <p:txBody>
          <a:bodyPr wrap="square" lIns="91440" tIns="45720" rIns="91440" bIns="45720">
            <a:spAutoFit/>
          </a:bodyPr>
          <a:lstStyle/>
          <a:p>
            <a:pPr algn="ctr"/>
            <a:r>
              <a:rPr lang="es-ES"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uhaus 93" pitchFamily="82" charset="0"/>
              </a:rPr>
              <a:t>Evolución del </a:t>
            </a:r>
          </a:p>
          <a:p>
            <a:pPr algn="ctr"/>
            <a:r>
              <a:rPr lang="es-ES"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uhaus 93" pitchFamily="82" charset="0"/>
              </a:rPr>
              <a:t>teclado</a:t>
            </a:r>
            <a:endParaRPr lang="es-ES" sz="7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uhaus 93" pitchFamily="82" charset="0"/>
            </a:endParaRPr>
          </a:p>
        </p:txBody>
      </p:sp>
      <p:sp>
        <p:nvSpPr>
          <p:cNvPr id="1026" name="AutoShape 2" descr="Resultado de imagen para evolución del teclado del computado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Resultado de imagen para evolución del teclado del computado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evolucion-teclado-2"/>
          <p:cNvPicPr>
            <a:picLocks noChangeAspect="1" noChangeArrowheads="1"/>
          </p:cNvPicPr>
          <p:nvPr/>
        </p:nvPicPr>
        <p:blipFill>
          <a:blip r:embed="rId2" cstate="print"/>
          <a:srcRect/>
          <a:stretch>
            <a:fillRect/>
          </a:stretch>
        </p:blipFill>
        <p:spPr bwMode="auto">
          <a:xfrm>
            <a:off x="5004048" y="4005064"/>
            <a:ext cx="3168352" cy="23762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50"/>
          <p:cNvSpPr txBox="1">
            <a:spLocks noChangeArrowheads="1"/>
          </p:cNvSpPr>
          <p:nvPr/>
        </p:nvSpPr>
        <p:spPr bwMode="auto">
          <a:xfrm>
            <a:off x="-612775" y="260350"/>
            <a:ext cx="1051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sz="2800" b="1">
                <a:solidFill>
                  <a:srgbClr val="19194D"/>
                </a:solidFill>
              </a:rPr>
              <a:t>Herramientas y productos químicos para realizar el mantenimiento preventivo al hardware</a:t>
            </a:r>
          </a:p>
        </p:txBody>
      </p:sp>
      <p:sp>
        <p:nvSpPr>
          <p:cNvPr id="25602" name="3 CuadroTexto"/>
          <p:cNvSpPr txBox="1">
            <a:spLocks noChangeArrowheads="1"/>
          </p:cNvSpPr>
          <p:nvPr/>
        </p:nvSpPr>
        <p:spPr bwMode="auto">
          <a:xfrm>
            <a:off x="-180975" y="1181100"/>
            <a:ext cx="9144000"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lgn="just" eaLnBrk="1" hangingPunct="1">
              <a:lnSpc>
                <a:spcPct val="150000"/>
              </a:lnSpc>
            </a:pPr>
            <a:r>
              <a:rPr lang="es-MX" sz="1400" b="1">
                <a:solidFill>
                  <a:srgbClr val="161645"/>
                </a:solidFill>
                <a:latin typeface="Arial Black" charset="0"/>
              </a:rPr>
              <a:t>Lista de materiales y herramientas utilizadas en este curso:</a:t>
            </a:r>
          </a:p>
          <a:p>
            <a:pPr lvl="1" algn="just" eaLnBrk="1" hangingPunct="1">
              <a:lnSpc>
                <a:spcPct val="150000"/>
              </a:lnSpc>
            </a:pPr>
            <a:endParaRPr lang="es-MX" sz="1400" b="1">
              <a:solidFill>
                <a:srgbClr val="161645"/>
              </a:solidFill>
              <a:latin typeface="Arial Black" charset="0"/>
            </a:endParaRPr>
          </a:p>
          <a:p>
            <a:pPr lvl="1" eaLnBrk="1" hangingPunct="1"/>
            <a:r>
              <a:rPr lang="es-ES_tradnl" sz="1400" b="1">
                <a:solidFill>
                  <a:srgbClr val="161645"/>
                </a:solidFill>
                <a:latin typeface="Arial Black" charset="0"/>
              </a:rPr>
              <a:t>LIMPIEZA DE PERIFERICOS</a:t>
            </a:r>
          </a:p>
          <a:p>
            <a:pPr lvl="1" eaLnBrk="1" hangingPunct="1"/>
            <a:endParaRPr lang="es-ES_tradnl"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desarmador de cruz</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desarmador plano</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Unas pinzas de punta</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Una brocha de 2cm</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Una franela limpia</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bote de plástico pequeño</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bote de aire comprimido</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bote con espuma limpiadora</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Un bote con limpiador de tarjetas electrónicas</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Alcohol isopropilico</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Pulsera antiestática</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Goma de migajón</a:t>
            </a:r>
            <a:endParaRPr lang="es-MX" sz="1400" b="1">
              <a:solidFill>
                <a:srgbClr val="161645"/>
              </a:solidFill>
              <a:latin typeface="Arial Black" charset="0"/>
            </a:endParaRPr>
          </a:p>
          <a:p>
            <a:pPr lvl="1" eaLnBrk="1" hangingPunct="1">
              <a:buFont typeface="Wingdings" charset="0"/>
              <a:buChar char="Ø"/>
            </a:pPr>
            <a:r>
              <a:rPr lang="es-ES_tradnl" sz="1400" b="1">
                <a:solidFill>
                  <a:srgbClr val="161645"/>
                </a:solidFill>
                <a:latin typeface="Arial Black" charset="0"/>
              </a:rPr>
              <a:t>Bolsa antiestática o caja de cartón</a:t>
            </a:r>
          </a:p>
          <a:p>
            <a:pPr lvl="1" eaLnBrk="1" hangingPunct="1">
              <a:buFont typeface="Wingdings" charset="0"/>
              <a:buChar char="Ø"/>
            </a:pPr>
            <a:r>
              <a:rPr lang="es-ES_tradnl" sz="1400" b="1">
                <a:solidFill>
                  <a:srgbClr val="161645"/>
                </a:solidFill>
                <a:latin typeface="Arial Black" charset="0"/>
              </a:rPr>
              <a:t>Alfileres y/o agujas</a:t>
            </a:r>
            <a:endParaRPr lang="es-MX" sz="1400" b="1">
              <a:solidFill>
                <a:srgbClr val="161645"/>
              </a:solidFill>
              <a:latin typeface="Arial Black" charset="0"/>
            </a:endParaRPr>
          </a:p>
          <a:p>
            <a:pPr lvl="1" eaLnBrk="1" hangingPunct="1">
              <a:buFont typeface="Wingdings" charset="0"/>
              <a:buChar char="Ø"/>
            </a:pPr>
            <a:r>
              <a:rPr lang="es-MX" sz="1400" b="1">
                <a:solidFill>
                  <a:srgbClr val="161645"/>
                </a:solidFill>
                <a:latin typeface="Arial Black" charset="0"/>
              </a:rPr>
              <a:t>Hisopos o cotonetes</a:t>
            </a:r>
          </a:p>
          <a:p>
            <a:pPr lvl="1" algn="just" eaLnBrk="1" hangingPunct="1">
              <a:lnSpc>
                <a:spcPct val="150000"/>
              </a:lnSpc>
            </a:pPr>
            <a:endParaRPr lang="es-MX" sz="1400" b="1">
              <a:solidFill>
                <a:srgbClr val="161645"/>
              </a:solidFill>
              <a:latin typeface="Arial Black" charset="0"/>
            </a:endParaRPr>
          </a:p>
          <a:p>
            <a:pPr lvl="1" algn="just" eaLnBrk="1" hangingPunct="1">
              <a:lnSpc>
                <a:spcPct val="150000"/>
              </a:lnSpc>
            </a:pPr>
            <a:endParaRPr lang="es-MX" sz="1400">
              <a:cs typeface="Arial" charset="0"/>
            </a:endParaRPr>
          </a:p>
        </p:txBody>
      </p:sp>
      <p:sp>
        <p:nvSpPr>
          <p:cNvPr id="25603" name="Rectangle 4"/>
          <p:cNvSpPr>
            <a:spLocks noChangeArrowheads="1"/>
          </p:cNvSpPr>
          <p:nvPr/>
        </p:nvSpPr>
        <p:spPr bwMode="auto">
          <a:xfrm>
            <a:off x="4608513" y="1833563"/>
            <a:ext cx="4500562"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eaLnBrk="0" hangingPunct="0"/>
            <a:r>
              <a:rPr lang="es-ES_tradnl" sz="1400" b="1">
                <a:solidFill>
                  <a:srgbClr val="161645"/>
                </a:solidFill>
                <a:latin typeface="Arial Black" charset="0"/>
              </a:rPr>
              <a:t>RECICLAJE DE CARTUCHOS</a:t>
            </a:r>
          </a:p>
          <a:p>
            <a:pPr lvl="1" eaLnBrk="0" hangingPunct="0"/>
            <a:endParaRPr lang="es-ES_tradnl"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¼ de tinta negra</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¼ de tinta azul</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¼ de tinta roja</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¼ de tinta amarilla</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4 jeringas</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gotero con limpiador de cabezales</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pistola de silicón</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barrita de silicón</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diurex</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bolsita con pañuelos de papel</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Recipiente para agua</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Bata de Laboratorio</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Par de guantes de latex</a:t>
            </a:r>
            <a:endParaRPr lang="es-MX" sz="1400" b="1">
              <a:solidFill>
                <a:srgbClr val="161645"/>
              </a:solidFill>
              <a:latin typeface="Arial Black" charset="0"/>
            </a:endParaRPr>
          </a:p>
          <a:p>
            <a:pPr lvl="1" eaLnBrk="0" hangingPunct="0">
              <a:buFont typeface="Wingdings" charset="0"/>
              <a:buChar char="Ø"/>
            </a:pPr>
            <a:r>
              <a:rPr lang="es-ES_tradnl" sz="1400" b="1">
                <a:solidFill>
                  <a:srgbClr val="161645"/>
                </a:solidFill>
                <a:latin typeface="Arial Black" charset="0"/>
              </a:rPr>
              <a:t>1 cutter</a:t>
            </a:r>
            <a:endParaRPr lang="es-MX" sz="1400" b="1">
              <a:solidFill>
                <a:srgbClr val="161645"/>
              </a:solidFill>
              <a:latin typeface="Arial Black" charset="0"/>
            </a:endParaRPr>
          </a:p>
        </p:txBody>
      </p:sp>
    </p:spTree>
    <p:extLst>
      <p:ext uri="{BB962C8B-B14F-4D97-AF65-F5344CB8AC3E}">
        <p14:creationId xmlns:p14="http://schemas.microsoft.com/office/powerpoint/2010/main" val="3495479289"/>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611560" y="1484784"/>
            <a:ext cx="8186738" cy="1752600"/>
          </a:xfrm>
        </p:spPr>
        <p:txBody>
          <a:bodyPr>
            <a:normAutofit/>
          </a:bodyPr>
          <a:lstStyle/>
          <a:p>
            <a:pPr algn="just">
              <a:lnSpc>
                <a:spcPct val="150000"/>
              </a:lnSpc>
            </a:pPr>
            <a:r>
              <a:rPr lang="es-MX" sz="1800" dirty="0">
                <a:latin typeface="Arial" pitchFamily="34" charset="0"/>
                <a:cs typeface="Arial" pitchFamily="34" charset="0"/>
              </a:rPr>
              <a:t>Este dispositivo telegráfico de transmisión de datos, creado en 1930, ya obsoleto, fue muy utilizado durante el siglo XX para enviar y recibir mensajes </a:t>
            </a:r>
          </a:p>
        </p:txBody>
      </p:sp>
      <p:pic>
        <p:nvPicPr>
          <p:cNvPr id="1026" name="Picture 2" descr="TECLADO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3356992"/>
            <a:ext cx="5905500" cy="2476501"/>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668344" y="5877272"/>
            <a:ext cx="1224136" cy="369332"/>
          </a:xfrm>
          <a:prstGeom prst="rect">
            <a:avLst/>
          </a:prstGeom>
          <a:noFill/>
        </p:spPr>
        <p:txBody>
          <a:bodyPr wrap="square" rtlCol="0">
            <a:spAutoFit/>
          </a:bodyPr>
          <a:lstStyle/>
          <a:p>
            <a:r>
              <a:rPr lang="es-MX" dirty="0" smtClean="0">
                <a:hlinkClick r:id="rId3" action="ppaction://hlinksldjump"/>
              </a:rPr>
              <a:t>Índice</a:t>
            </a:r>
            <a:endParaRPr lang="es-MX" dirty="0"/>
          </a:p>
        </p:txBody>
      </p:sp>
    </p:spTree>
    <p:extLst>
      <p:ext uri="{BB962C8B-B14F-4D97-AF65-F5344CB8AC3E}">
        <p14:creationId xmlns:p14="http://schemas.microsoft.com/office/powerpoint/2010/main" val="2526153808"/>
      </p:ext>
    </p:extLst>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1412875"/>
            <a:ext cx="8185150" cy="1752600"/>
          </a:xfrm>
        </p:spPr>
        <p:txBody>
          <a:bodyPr>
            <a:normAutofit/>
          </a:bodyPr>
          <a:lstStyle/>
          <a:p>
            <a:pPr algn="just">
              <a:lnSpc>
                <a:spcPct val="150000"/>
              </a:lnSpc>
            </a:pPr>
            <a:r>
              <a:rPr lang="es-MX" sz="1800" dirty="0" smtClean="0">
                <a:latin typeface="Arial" pitchFamily="34" charset="0"/>
                <a:cs typeface="Arial" pitchFamily="34" charset="0"/>
              </a:rPr>
              <a:t>En 1970, llegada </a:t>
            </a:r>
            <a:r>
              <a:rPr lang="es-MX" sz="1800" dirty="0">
                <a:latin typeface="Arial" pitchFamily="34" charset="0"/>
                <a:cs typeface="Arial" pitchFamily="34" charset="0"/>
              </a:rPr>
              <a:t>del terminal de video (VDT) y los teclados electrónicos, </a:t>
            </a:r>
          </a:p>
        </p:txBody>
      </p:sp>
      <p:pic>
        <p:nvPicPr>
          <p:cNvPr id="2050" name="Picture 2" descr="TECLADO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852936"/>
            <a:ext cx="5905500" cy="2476501"/>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668344" y="5877272"/>
            <a:ext cx="1224136" cy="369332"/>
          </a:xfrm>
          <a:prstGeom prst="rect">
            <a:avLst/>
          </a:prstGeom>
          <a:noFill/>
        </p:spPr>
        <p:txBody>
          <a:bodyPr wrap="square" rtlCol="0">
            <a:spAutoFit/>
          </a:bodyPr>
          <a:lstStyle/>
          <a:p>
            <a:r>
              <a:rPr lang="es-MX" dirty="0" smtClean="0">
                <a:hlinkClick r:id="rId3" action="ppaction://hlinksldjump"/>
              </a:rPr>
              <a:t>Índice</a:t>
            </a:r>
            <a:endParaRPr lang="es-MX" dirty="0"/>
          </a:p>
        </p:txBody>
      </p:sp>
    </p:spTree>
    <p:extLst>
      <p:ext uri="{BB962C8B-B14F-4D97-AF65-F5344CB8AC3E}">
        <p14:creationId xmlns:p14="http://schemas.microsoft.com/office/powerpoint/2010/main" val="4066328543"/>
      </p:ext>
    </p:extLst>
  </p:cSld>
  <p:clrMapOvr>
    <a:masterClrMapping/>
  </p:clrMapOvr>
  <p:transition xmlns:p14="http://schemas.microsoft.com/office/powerpoint/2010/main">
    <p:pull dir="ru"/>
  </p:transitio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692696"/>
            <a:ext cx="8185150" cy="1752600"/>
          </a:xfrm>
        </p:spPr>
        <p:txBody>
          <a:bodyPr>
            <a:normAutofit/>
          </a:bodyPr>
          <a:lstStyle/>
          <a:p>
            <a:pPr algn="just">
              <a:lnSpc>
                <a:spcPct val="150000"/>
              </a:lnSpc>
            </a:pPr>
            <a:r>
              <a:rPr lang="es-MX" sz="1800" dirty="0">
                <a:latin typeface="Arial" pitchFamily="34" charset="0"/>
                <a:cs typeface="Arial" pitchFamily="34" charset="0"/>
              </a:rPr>
              <a:t>L</a:t>
            </a:r>
            <a:r>
              <a:rPr lang="es-MX" sz="1800" dirty="0" smtClean="0">
                <a:latin typeface="Arial" pitchFamily="34" charset="0"/>
                <a:cs typeface="Arial" pitchFamily="34" charset="0"/>
              </a:rPr>
              <a:t>os </a:t>
            </a:r>
            <a:r>
              <a:rPr lang="es-MX" sz="1800" dirty="0">
                <a:latin typeface="Arial" pitchFamily="34" charset="0"/>
                <a:cs typeface="Arial" pitchFamily="34" charset="0"/>
              </a:rPr>
              <a:t>ingenieros de IBM lanzaron el teclado original AT con 10 teclas de función a la derecha y la tecla </a:t>
            </a:r>
            <a:r>
              <a:rPr lang="es-MX" sz="1800" i="1" dirty="0">
                <a:latin typeface="Arial" pitchFamily="34" charset="0"/>
                <a:cs typeface="Arial" pitchFamily="34" charset="0"/>
              </a:rPr>
              <a:t>ESC</a:t>
            </a:r>
            <a:endParaRPr lang="es-MX" sz="1800" dirty="0">
              <a:latin typeface="Arial" pitchFamily="34" charset="0"/>
              <a:cs typeface="Arial" pitchFamily="34" charset="0"/>
            </a:endParaRPr>
          </a:p>
        </p:txBody>
      </p:sp>
      <p:pic>
        <p:nvPicPr>
          <p:cNvPr id="307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772816"/>
            <a:ext cx="5278430" cy="193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7668344" y="5877272"/>
            <a:ext cx="1224136" cy="369332"/>
          </a:xfrm>
          <a:prstGeom prst="rect">
            <a:avLst/>
          </a:prstGeom>
          <a:noFill/>
        </p:spPr>
        <p:txBody>
          <a:bodyPr wrap="square" rtlCol="0">
            <a:spAutoFit/>
          </a:bodyPr>
          <a:lstStyle/>
          <a:p>
            <a:r>
              <a:rPr lang="es-MX" dirty="0" smtClean="0">
                <a:hlinkClick r:id="rId3" action="ppaction://hlinksldjump"/>
              </a:rPr>
              <a:t>Índice</a:t>
            </a:r>
            <a:endParaRPr lang="es-MX" dirty="0"/>
          </a:p>
        </p:txBody>
      </p:sp>
    </p:spTree>
    <p:extLst>
      <p:ext uri="{BB962C8B-B14F-4D97-AF65-F5344CB8AC3E}">
        <p14:creationId xmlns:p14="http://schemas.microsoft.com/office/powerpoint/2010/main" val="1578452814"/>
      </p:ext>
    </p:extLst>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201686" y="1341438"/>
            <a:ext cx="8186738" cy="1752600"/>
          </a:xfrm>
        </p:spPr>
        <p:txBody>
          <a:bodyPr>
            <a:normAutofit/>
          </a:bodyPr>
          <a:lstStyle/>
          <a:p>
            <a:pPr algn="just">
              <a:lnSpc>
                <a:spcPct val="150000"/>
              </a:lnSpc>
            </a:pPr>
            <a:r>
              <a:rPr lang="es-MX" sz="1800" dirty="0">
                <a:latin typeface="Arial" pitchFamily="34" charset="0"/>
                <a:cs typeface="Arial" pitchFamily="34" charset="0"/>
              </a:rPr>
              <a:t>En 1987 IBM desarrolló el </a:t>
            </a:r>
            <a:r>
              <a:rPr lang="es-MX" sz="1800" b="1" dirty="0">
                <a:latin typeface="Arial" pitchFamily="34" charset="0"/>
                <a:cs typeface="Arial" pitchFamily="34" charset="0"/>
              </a:rPr>
              <a:t>MF-II –Multifunción II o teclado extendido–</a:t>
            </a:r>
            <a:r>
              <a:rPr lang="es-MX" sz="1800" dirty="0">
                <a:latin typeface="Arial" pitchFamily="34" charset="0"/>
                <a:cs typeface="Arial" pitchFamily="34" charset="0"/>
              </a:rPr>
              <a:t> a partir del modelo estándar AT</a:t>
            </a:r>
          </a:p>
        </p:txBody>
      </p:sp>
      <p:sp>
        <p:nvSpPr>
          <p:cNvPr id="2" name="AutoShape 2" descr="data:image/jpeg;base64,/9j/4AAQSkZJRgABAQAAAQABAAD/2wCEAAkGBxQTEhQUExQWFhUXFRwYFxgYFxwdHBwcHBgdGBccHBocHCggHB8lHBgcITEhJSkrLi4uHB8zODMsNygtLisBCgoKDg0OGhAQGywkHCQsLCwsLCwsLCwsLCwsLCwsLCwsLCwsLCwsLCwsLCwsLCwsLCwsLCwsLCwsLCw3LDcsLP/AABEIAIgBcwMBIgACEQEDEQH/xAAbAAABBQEBAAAAAAAAAAAAAAAFAAECBAYDB//EAE4QAAIBAgMEAwkNBQcDBAMAAAECEQADBBIhBQYxQSJRUxMWMmFxgZGS0RQVI0JSk6GisbLB0uEzYnJz8AckQ2OCs+I0VKO0wtPxZHSD/8QAGAEBAQEBAQAAAAAAAAAAAAAAAAECAwT/xAAfEQEBAAMBAQEAAwEAAAAAAAAAAQIREiExQQMTYVH/2gAMAwEAAhEDEQA/ACNOKQpxXB0c2ugaEH0U3d16j6K44owW0kxoOvThQvut4dfATKjmNefI03CDYvDx+ioteXx+igqYi/1qYMcFE/T112wl64zANoMuvRHGBznxn0U8XmjCKDqKcpT2hoPJUqIh3OnyipU8UEe5ipBKcU8UUstNkFTFKgYIKWQVKpCgh3MUu5iulPRHMIKlkFOKeoIi3T9zFSp6Kj3MUu5CpRUhRERbFP3IVMU8VRAWhS7mKnT0VAWqbuQrtSiiOYtCl3IV1Ap4oOYtipC0K6AVICqIC2KkEqcVICoIhKkFqQpwKBgtKninoGWmK1OKUUUwp6VPFAgaU0qVQd7T6caVc1FKiMrSDCpUL2rtDuJzBQ2kGTFU2vODOjqB5T/9VHuZ5snpPsoEN7B2a+vUhvUOzT1/0polGfc38v8ArzU64eOAtjz/AKUHG9K9mvrj2VLvoXsl9ceymmuq0KQABImKRjroAN5l7IesPZT98adkPWX2U0yPSOsUsw66BDeFOy+svsqQ28nZfStNKOAjrFSDDrFAxttOy+lfZTjblvsvpWmgbzDrpww6xQQbbt9kfq1L36t9kfq0BrMOsU4cddBRtu32R+rT+/Vvsj9FAbzDrFOGHWKB+/Vvsj9Wn9+bfZH6tNA3mHXSzDrFBRti32J+rUvfi32J+r7KaBkOOsU+cdYoL78W+xP1fZTjbKdj932U0DQcdYp846xQQbaTsfpX2U/vynY/SvspoGxcHWKkHXrFAxtq32P0r7KcbbTsR6V9lNIOZ16xThl6xQP38TsfpX2U429b7EelfZTRsdzjrFPmHWKBe/8Ab7Eelfy0vf8At9iPWX8tAdzDrFOrDroD3w2+yHrL+WnG8Vvsh6y/lpoaDMOsVMEdYrO98lvsh6w/LS75k7JfXH5aDRhh11IEdYrNHeheyX1x+Wkd6l7JfXH5aao04I6xSBHWPTWY76F7NPX/AEpd9Sj/AA09f/jV1TxqAR1ipadYrK99g7NPnP0p++1fkJ85+lNUakR1inEdY9NZXvtHyLfr/pSO94+Rb9f9KmqbaqB1ilp8oemsp33j5Nv5z9KXfgPkW/XNOau41YTmIIpqD7F3jW6SrBQTopVpE9Rnn1UXmmtJt0XhSpLTVFZesLvvcPdQvIAtHjrck1gt9v23+g/bW4xfsEE3asFVPTkqCekOY8lDdr7u5dbJnSSrHXzH21o8HiLRtoysuqLz8Un6a445gV0M6cq5S1uxUO61jrfh1j2UK2ru4V1s9IR4J8LzHga1Vp7cSrDUDn/XMmud1gYI14VrGplHnliG8XSg+mDW2fdKwOb+keysRYeC5PAXWnzNNemKtsHMraH97TzCaue5Sexk9o7ulXHcukpZQQfCAJAJ6jAM1p13CsEAi7egjmqA+jlXHGXBMzpoZ+2tsvgiSDx1EcCTHDThFYyzqzF5ptrdB7TfBfCJIBmA6gxJjgwAM6eiitncrDuzKl+6cp1lFE6xI8UjnWk2g/ha6Rx/00Qw6EZyQBmbN8XXTjmXQ1LnSYvNNtbp3LT/AAfwtuVBMdJc0SSvMCZkdXCjlncjDPm7niLjhHKMQqxmXRgJ4waP7QaC58X/ALRRK0G6ebRc0oOjoCNfA46yZPGatzq8vMtv7q3LDTb+EtyJbgygxJZeYE8R6KOJuJZObLiLhyuyN8GB0lMNEnhR3bjwl0/5bH/x0XtW2BuSqKDcLLkiCCBqYEk9ZNS50mMeXbwbr3MO0r8JblQXiCmaNXXqE8R9FHre4VolgMRclTDA2gpkEjgTPKR4o66ObwGLd08u5mfJkozbsHM7MAWJMPlUEqTJHRJ0mNSdfFFW505eVby7t3MMSVm7aESwEFZ+UvVr4Q88VpD/AGe25KjFMWXwgEXQ9Xhf1rRXek/BX/HZb/bo+mfM+dQOkchAEZSxOh5yApJ6z4qd3RzHk+827tzCmVm7bgdMCCpPyl1gT8bh5K0SbgWiSBiHJVsrHuYjMACYObUaxRnekxbvfyT9w0et4bK1wiIZgRAXXTUyB1kjXq8dLndHLyberd98JLLN23lBLAQVJ5MNYE8+GvKtDb3BtsSoxcskC4BbBysQGg9LqIoxvgPgr/jsEfVNaKwHzXCygAsCpA8ISwBJ59EJrrxPkE7ujl5LvVu9cwfSHwtuB0gsEEmIZdYk/G4a8uelT+z1CoPuhvH8EIkGDHSmJBoxvafgrn8qKP4dXl5ACaFCI1ksW4eIqZMmS3XAd3Ry8o3r3dfBjOs3bWUEsFgqSSIYSdCRofGK0Vv+ztSqn3Q0kdIdyGhjUCW1Hj50Z3wPwL+O3/7q0WGDQZHQgFSAIMzwIOukEzwM07ujmbeR73bvPggHE3bZHhBYKtJAVhrxI0Pm056W1/Z2hC/3sZ8oLKEUwYBI8OdJ5ijG+Z+BYdaDT/8AoK1CElROXLlXKQSSRHOQI8xNP7Lo49eN737uvgsrKTdtsAAwWCGJICsBMSRofHHHjprH9ndtlH97lwFzqtsHKWUNB6XUaNb3P0In5H+8taKwGyyVQKVTKV4sMoEt44AFP7Lo49eP72buvg3thZvJcgKwWCHJIysuvGJB5+bWhgdl3nu20e09tXbKXK6DQn06V6hvYNLX821/ug0KvkZrU9p5PimtT+S6S4gr7ooP8VvVHtrN43AX7dx0Fp3CsQGRSQRyPDQxGnKvRe5ZRALnQDpMT9JprK6uetvwpM6aea2cNiHErh7hElfB5gwRB6jpRfYOxDdZ1v5rJXLlBiWJk8/EK1uF4P8Azbn+4ahh7ea7eHR4J4S5h4JHDz1e6nIJjt1wtt2t3GZgpKgxDRykcJ4TWf8Ae3F/9tc9A9tehdyyqVJXnAVcoE8o8s1atp4PmqTOxdPMrGzsU6hlw7kMJBlRpy0JBFGdhbDFxXOILW2VsoUEchJk6itNs8fA2/4B9lctnie6jMoPdDxUH7fJFO6nIJtPd5RbY2GZ7gKwpZYMmCJ0g+flQS7sfGKrMbBhVJPTUmBqdM2ugr0AKBAJBJbqA5zwH20trr8De/lP9w0mdXn8efbCvTdsspjMw9B/qfMK9mPE+WvFN2/Dw/lWva66ZfGZ9TWmpClWGmWrBb5n+8D+H8a30Vgt9P2/+n8TWoxfsXNibJnD2mL+EuYacASatPhSgkdIcxwPm5V32JbXuFhgZ+CXnp4IB08UV2xJ0rnPreQfhtlSisTGYZoI1E6gHxxXT3M1vhLjmF4+YGr2HtjKrAkyo0nTl9kVJjwqz6leY2TIfxu3HiJPOtbsrDlkTOO59AHM0QeEaz4+dZZf8X+Y/wBpr0PZqg27YIVvgl0PA9FfEZrWf0w+Oa4AgEZgdDHoqGGvBLa90R8wQZsqMwkDWCAZohanXMqrqYCmQRGhmBXO4egx/dP2GsKM4XCBreUOvStyBDaSunKD4QmOE1SxeFFi3muSQqgsUVmiBqYUTGnGK0OEwoCW2Ez3JRxJXVVJIHAEkcaq7UaEc/uN9hrErVisMICrW1dcxQwIPRJGk+mq2PsrYQu8lQssVVmgczABMaUeTBqvTA6TKoJ69B+UUP2++WzdP+Q/3Gps04X8AXsXLasJa2wXQwCykCSR1nlPCq+0VFhS90sFAklQzADrOUaDTjWmtYUKJE9IAnhxiSZiTx5k0K3jaLF4jsH+61NmnDFYE3LN22rKWa2wEzoSCuunCTEiuG0suHUvcZgoElgGYDy5QYHjOlaYYREJKiCR0vHqWn0saC70vlw98j/t7n3GNTfq6NitnG5ZuWwy5mtkAGRGZdM2nCDUNoMthS9xiqc2AYgeWBoPLWlNqNesLPmUARQHe0xhcR47Fz7rVZTRsfsw3bLorpnZIEk6THHTTjXHaTLh1z3WypzYBiB5co089aVrIEnm2WfHlUKPooDvW8Ye9/Jb8abEcfsw3bLIGXM6kCSfEGB05T9NQ2iww6Z7j5U5npQOPGBpw51olwqiG18HhOgmGaBHMgHn5qBb3tGHu+Oy32n21Nmj4zZjXbJCspLAQSTHEEgmNNJqrtMrhlzXXKr8oZyOrXKNPPWtt2gqADqnznU/STQDesxYueO2R9amzTjjNmtdtNbV1LEKQC3AEq2ummlR2iy4YBrr5VOgMMRMwBIGhnr41p7WGACtr4AgSIEhS0CJ1IHE8uVAt62i03VlX/dFNiGO2ab1rIroWlG1J4B1LDUdQjTnpUNplMOAbrlVJAB6USTAGg0JPXxrS2cKqqCFALAEmNTPSOvlP2UA3veLPla1/wCoWhqp43Y7XbShWQnNbbU8FzJcIOh1y6+cVz2iVw+XujlQ5CrAY6kwB0QdSdAOdHtn+AfKNNfkKs69YAOmmtVNsERY/wD2bP0YhTT9J8DLuzmv21yMoK3Q0PmUwjDPoVkRI5c6o7b2VcVAxGYBwIQMzaggdECTrWnwWrTxl73I6arrPDWAI410xNuRH76/jU6NPOBckkAXZVipHc7kgiJBBWRxolhsXCwy3Jnsn/LRS8AcRiRz7tPm7nbrndA1kwACT5hNdNxnXqlu+ReF7UoLd24WLo443GI5dXXwq5jt27gzvmUwJgTJgDQSInSu+5ricT0GuA3J6EEgC6zBonUSBw660V2/mVzkuJAPhrE6HhqZ/Ws5VZNsXu/hFvhmD9zAYKM6OCWJYRESIyHU9VaLFbJNtS2YNlEwoMnlA8fiqvutZzhhlVh3Yl5JBC5r+ojj0sog6Qa0G0z0G833hUyyMcffWL3asi9h7bEm3oqgOpknQcuAkgSY8IVHbW7RtIbpYPlM5VUzqdY118lFt1ADYt5rRuANbOh8AwoRivxhJJJ5ZZq7vDiD3C9NtkywAWiG46j0UtWRjN38Krr3VMyiRo0yRAI0J00NXN4L+XD3iFJPc2ECOakE+aobsMe4CI5Trr4C8NNabeQxh7v8DfdNarOLB7sjp4b+Ja9qNeLbsj4TDeVfsr2knjXe/HOfTq2lPTClWG2XrBb5f9R/p/E1vqwO+R/vH+n8TWoxfxa3f2YzYe2xYCQSNOWYxRD3GyAkdIcwND5p0qe7yD3NYIb/AAhInSY108tW8Q3R08dY/XShmAwDNaVycuaTBGo6RgHXjVm1h2T94dQ4+aas4NBkVgTqvCdPRyrozaCk+pfjzGzPwnETcfjxGp08tbKxcL2rMW3HRXWBEZQOIPDn5Kx9tp7p/Nf7xr0DZYizZH7lsfQK1/IYfDe99wHwh6TU8RdKrlKOSQfAXMOH0VfCEcWLeUeTnUSelWJTRthYssq25uW2SyHcPmRVCgK3SPRMEgaUcu4NzbdDqSrAazrlIiqOw8Oty84YEqLPCSJm6p5axKitCEiBroI146DnWK0zuAxEk2iXR0RWYOGQAHQQx6LayOiTwNXMdgnexdQdJmtsE14kqYE8NZrvh7Ye/cUk6WV4R2hPMEcqvhAOEwBHoHXTZqgOCxZJNrujIyIpZXzLAPRXUiDqCNJ4GrWOwTvZupozNbYLrxJUwJMDWafZtvPirupGXD2oIiR8JeHMHkeqizWwogaBVgeYQKlWAGExxZ2tLcZWRQWV5SAdBqwA1PCOMGu218DcuYa8gGZ2tOEAIJaVIga+PSpbMUXMXdzScmHsnQkam5eA1Gv9CjZH2H7DV8PwAwOOzs9tbpBtqC4eUygmFnMBEnQeSu+1cBcuWLqDpsbbBACDMg6DlrUtnp3TF4jUjLh7EERIJuX+sHlPpouFCjxBefHRevzVN6ALZ+NN12tW7jZ0ALI2ZSoJhZDgceVS2vs67cw9xQM7FCFggkg8QNddJqeyVFzGYjNrlsWCNefdLseOjdq2EVVHBUgT1BY/CmwC2Zi+6u9q1cYtbALqZUqDwkMBHkqW2Nm3Llh1ALsV0AIJI0JA69Na67Fl8TiekVItWNRE+Fc01BBowtsLAHBVIHkCkCqAOzcd3V2tWrxLWx0lJIy9QOYAjTlXTa+zrl2yyjpMYiCCSMwLRyOkkU2ycOt7FYsOCQFtfdIGvin7PJR88fMfunqqUkoDs3HG6zWrV6SgAZSYy9QhhIMcBUtr7Ou3LTL4TSpAnUgOrNHjgExz4U+wE7picTqQVFogiJHRjmCCNeqj95Yn+E/dNSjPbKx3dma1Zulmtjpr0hlGkTmAjiNKW3dl3blrKBmYXLZgEE5Vuq7xrqQqkxzqO7r5sXipBMPZ83wdog8DoP6itNeMSeoMfqmrfCes9sjG93ZrVi6WNsdJekuXhxDAQdRpVrF4K5CErmyXbbkAgmFcM8CdYAJjiY01qpu4A+IxgYEgsnAwRNq2CZBBgDqrSOdfMfumnhNs7sq/3d7q4e7OUkuBnWJPMMBrrwoiMJcUyzAxqeJ0GpiBMwDQ7dgBr2MlSwNxecR0E1mQdIHAzR2+sKQOGRhxJ+KeZ1NSrGGwOKF/EYx7bkBrwIOXUhQFIyuJGqkddXL69FpM9FtYjkeqhOGsvnuOrRNxhoddDH4V2Nm5OrT5TW9eMW+re5iB0u5WylLrBy0qJa42QBuDT4uelaPEYRgCWZiAJIkkxzgcz4qCbjWcyYhTbNyMR8V8hEXLozAkifJzBrX41uix/d9lZyXFjt0ou2pDNbPdGUZwULEu5AUcToPNRzGYRkVnYs4USVWWYiY0BiTrwrjuXZW5ZuBpMXJgGPj3KN48wrHxfiKmVXH6ym6iLcw1lgWQlVADgqxJWdAJ08ZjjVvePBFMPddizwhkCSerSTTbmqzYO2VRHZRZID3GTTKJMqrSdJgiCQKK7zf9Nf8A4D7atMXmuC7oLdsdwveAvyOMCfj1z2q9zuF4tYugC20klOEGTGcnTyVpsGvQX+EfYKp7zj+6Yj+S/wB0102zJ6w27I+Ew3lX7K9mJrxvdr9phvKv2GvZAK7VifUhT0gfFSrCstWA3z/6k/wj7TW9BrAb5n+8NHyR9prUZv2L2wNlMcPbbMBmBIEHgSYoj7idBocw5jh6J0rrsy7a7laKuv7Nef7oB081dcVfGWVM1yjdgbg9nubaseiWk5TxALGJjnFWEw729QC45qsT5pIFXbDW4DBxqo+NpyPDrpXLgMRr5PLVl9SvNMNwfQiXbQ8Rrz8Y4VvdmA3cOvRKfBqBmjXQQRHKsJbP7Q/5j/eNb7ZCBsPZ6UFVWRP7q+g+Px1rMx+IthLo1zT4gat7IzXH7mQVbLmlwVBAIXjHGSB56sO4g6iru75l2aRmCrAJiQX6Ua9QH0Vi/GpPSt7HvLdDAqBkKmGMzmBHLhxrpYvsbjISwZFztmDAZZiZiCJ6po3ccDmKqYZFuO4Y8EUAAwfCJ84lRpwrntdVTbDObwdDobQEhueYt6Ig1Gzima41vMwdACwcMognKDLCCCdNCaNMIk8YBP0VQw9pbly6G1HcraxMT03PI9YHoFNrpUTCXO7l00DWlEhuYZ2j0MNanZx2ZnXOQ1sAuHzLAYwPCGsweHUaLZcoY9Sk/RpVLZSB714k6rbshYMEQ1+SPTFBWsYG6MQ9xDCtZtoCDxytcYj0MNeGtWMNiWa4yB5dIzKdIDSBx64MeQ0VgCT1An6KHbMti7dxObWUsjjB0a63l4xTY4WcFcF97i8Gt2wCGGuU3GI0P7wpsLtEO7oHOZAM6tKwGkCcwHGD6DR0wJOggE6eTSg+xrAvXsTmnRbAER1XuRB+Uas9PXLC4C6t+66yAyWwpBGuXMSNDrxrrgNod1uMi3QXWAykwRm0AIIGp5DnRooFHUFUx5lgUJ2HaW7fxRfXoWREwfBuiev43HkY6qHrlhMBdW9cuKYDqgUhhqACfxqeCx5u3GtrczOo6aHQgHTUEA6+2jVxQiwNAqEDzLA/Cg+wrQvYjE5p6KWIIMEEG6QQfFUl2arhg9n3Vv3nWQHyZSp8IC2J4HXUH0V22dje7u6W7hdrY6a6gry1BAI40aW0tpQFEKiGB4ghj6YoHsOLuIxeYKwIsggmNMpMiNZBC+mn09NhNm3VvXnEjMVylW4gIoPA9YI81T2dje7u6JdYtb0uK2ZSCdACHA1PVxo5bTLEcFB+hTH00H3ei9fxgYZgTaBBaNO5zy46gaacZ5UmqeuGztk3rd7EuDlzuCpVhJUWUB8nSU6HqqWFxhum4ovklNHBOWJjQyBqZ4cda0T21UGBACmPVIH21mt3j3S9jhlkm5a0PAAW7ZJPWOjwHHQc5qnsLZ2zL1u7fcErncFSCNVFpAdPKraHqrkdvA5vhycshhDaaagwumh59dagiNeoN901h8Q2mKjtG/2kFJdl2uYNWttdYMRneQQTquVQOHkOld7m0ipXO7tOo6LtIBg+CpjXrqAtEMWzSpAgeYeLlBiOvWYFc7lwZlHUh+8T+NVFLY2IW418Jm6F55zKV0ZiRxHVV++YB0OgJgDXTXz0M2Z0rmJgKzDEA9JiugJDEEcwOVXmtqgaJ8E8STy8fDjShtxV7rbuMjlCb1yQZUmblxgNRr0VJ8UHqrSXcI4BLMSAJIBJMDqHPyUE/s6ufB3YTOReYgZgp8O9qJMHwyI8dajE34tlmGU5NVJBIPVpoazkuDM7pLnsBwWTplTnBUyWMfhxjU9dGcbhWVGZiWAEkLqeMaAxJ14VQ3NOe0vgmLpYy5UjonKQPjdLQg8qN7Uvhbb6iY6x1g1MlxZndG1mwdhpKdG2kMp1YqI8GQAZEExRHbeFZLF19XK22OVTqRlPDMQPp9lVdz7w9y2ZFswEnOYIGS3qp4GIJIPGFrvvHjYw2Ikp4JC5GJMa8Ry08dKYwO2fBtqQZgAHyhR7aHb0MPcmI5fBOB5Spj7KlsDFfBAFlHS1B5jIAIM9dVN7bw9y3hIkryPIA+2t/qYsnu1+1w/lH3a9jrxzdf8Aa4byj7pr2OvRXGfUhSqNKs7bZcV59vh/1Lfwj7TXoArz7fE/3h/4R+NIxfsXNg7KuNh7bZlhgSBrwkxV58JctiQM45qDB801d2X3MWrWVwR3JR4Wngry83210xd8ZdDPkrnv1uwLwOz3e2H0WS0K3EDMQJjxVYXDXLesZxOoUifNMVewxQqhD8gfC0MjmKe+4gQR5qs+pfjzW3wfSOm+h5dI6GtXgrbsloi0+ttAT0Y0ETObhEVmDqbn8259816BsojuNiTHQQT5hWs7ox+OdvA3UPxT1609y4UupKOV7m0lVzCZUjhrwmiSrAgsW8bEUpk1je2vS2Xig9zIgcNlLdJGUQCAdWEcSBFFX2c5uBgBGSDrwMyPNXLYGXurkkAi2APIWJP3RWgVx1j01i1qQLTCODNcjs653YsB0TbA4/GzMSPpFG8w/o1IEVk0FLhLg1/Gq67MuC87AdE20A1HEM5I9DCj8VICmzQQuEuA8Pprha2Y4uuwXQqgGo5ZpHHlP00finps0FLhLg5fTVPD7LuLeusFOVlQKZHIGRxnQmtHTxTZoKXDXBynz/rVGzsq4t26wU5WCZTpyBkceRrSqPFUwtNmgRcJcHxT6Qfxqjhdl3FvXmCtDZAp6wF19B0rUxT5abNAnuW5zBPiJ/WqGC2XcS7fbKYZlynrAtqPtkeatWFqQFNmqBrh7o+Kf689DMHsy4l7ENkaGdchjiBaQGPIwI81bEClFNrpnhh7o1KGhGDwNy22JuFHCm4GUwScotIJGWTxB9Fbk+Oud4wrfwn6dPxq9JphLG3LTdJbhaDBhbjajiDC8fFVSzd7p7oVQ05yekjKCGUZSMwGkqR5quYMwb8du33VpxbzNc68qfGKng3A69db8Z9Czg7scDoCYB5ASYE9VRwGNA4rdiNPgbh4x+7RuwhUHNPA8WzfFjqEa8qVrwR5KbPWdwCNc7pcS1eZWvXIItPyYqeWh018dEsHs245fTJlgEXZQ9KYjMNdAfRWm3VHwBP+fiP/AFFyrdlQ12+O5m4YTohwpjIwMSRIObKRPOpcjV+gGzNh3LNlg6iQzs0GdC5IjxwRpVy1bPY39f8AKbnWjxTAK06EqdDHE8uNdLMdHzVjprlidgWH9zWiLN0ys6hRzPW08qI4bAG4H0yEHKVbQ8J0ifF6aLbCAGHs/wAA9tRwGIIN4KEY91OjPlOugIJBnn6KtpIz67MuWMMgK5zbRFZUIknRTlL5QRPWRpVLa3djZug4LED4NtZsfJPVeJ+itntC4uVhIkwAJ/eB/CobZ/Y3f5T/AHDSZLywNjZxyKARGUfZVPbuzyMNfYkQLTHT+GtDhR0E/hH2CqG9Df3TEfyX+7XTbEjH7sftsN5R9017EK8e3WHw2H8o+6a9dLwfLp/9+Ku1c59dM1Kuebx0qw1pmlNee73/APUv5B+Nb8Ghu1th28QwZiysBxWPpmrErA4PHFFClSY4ERw9NXbG28vxWg+T6Na0Q3Ltdq/oWn7y7fav6op4brL29rAT0G4mOHCdOfVVvCbeCnVXjnoPbR4bk2+1f1R7aQ3ITtm9Qe2modViLcweUsx9LEj7a0Cbft9xFsrcBCBfBBEqB4+Eii/eOvbH1B+an7xx231P+VWyUl0zy7YXqf1TRTA7yWwIfN6p9lXRuMO3/wDH/wAqXeL/AJ4+b/5VnmHSm28FruykFsuRgTlbQ5lK8uqasjeGz8o+q35an3iHt19Q/mp+8Vu3X1D7acxev8MN4bHy/ob2VIbwWe0+hvZTd4jduvqN7abvEft09RvbTmJ06rt+z2g+n2VMbfs9qPSa4d4j9snqtS7xLnbW/Q1OYdrI2/Z7VfSakNv2e2X1qqd4lztrfob2Uu8S72tr0N7KcQ7Xff8As9svr1Ibetdsvr/rVHvEvdra+t7KQ3Evdra+t7KcL2vjbtrtl+c/Wn9/7Xbr85+tUO8S92lr635aXeJe7S16W/LTiJ2I+/8Aa7cfOfrS74LXbj5z9aHd4t/tLXpb8tONxL/aWvS35acL2IjeC324+c/Wn74LXbj5z9aHDcS/2lr0t+WkNxL/AGlr0t+WnEOhE7w2+3Hzn6043htduPnP1od3iX+0telvy0/eJf7S16W/LTiJ2I98Frtx85+tSt7x2wf2wOuozyPRNDu8O92lr635akNxL3a2vrflpxDs2H3jsA3ZeJvMR0WMiBBBAg1Txu3rRfMlw8ANAw/CrneJe7W19b2U43Du9ta9DeyrxF7DE26kg52MeJj+FGE3ow4AGZuHyG9lN3h3e2t+hvZS7w7nbW/Valwh0s7E32w1u0UdrgPdbzQLTnRrzupkDmrCq20N78M9wspuEGP8JgdAB1eKl3hXO2t+q1SXcJ+3T1G9tT+ufV7/AMV7e9lkGfhfmzWiX+0bCgjo3yBH+F1f6qD94bf9wvzZ/NTncQ9uvzZ/NS4Y1JnZ+OuB/tCspZtobN/MqBT0VIkafKobit77TOzC3d1JOqDnr11c7wz/ANwPm/8AlUl3D/8AyP8Ax/8AOnGJ3f8Aihh97basD3K7AIJhV9GrUTx/9oVt7dxBh74LoyickdJSomG8dN3iL25+bH5qcbip27eZB+alwxJnZ+A1re4BVHue7oAOKchHyqq7W3k7rZuWxYcF0ZZLLAkROhNaQbjW+2ueqtP3jWu1uehausTqshuykYjDjqYD6pr1gtpQHZu7Nuw2dCXufFzkQOvRRxijZP8AX61bWZ9S1pVAeSlWdtsOu0vHXQbRHXSpVR0G0B11NdoDrp6VVExjxUxjx10qVNCYxwqQxwpUqCfu4U4xopUqgkMcKn7tFKlV0HGNFdBjRSpU0HGNFT92rSpUDjGrT+7VpUqhUlxq04xq9dKlQP7sH9Gn92rSpUEhjVpxjVpUqoQxy9Yp/dq0qVA4xy0hjlpUqBe7l66l7uXr/rnTUqBvdq04x60qVCnGOX+jTHHr10qVKmze70/o0/vgnj9I8/LrpUqLovfBPH6aY7Qt9TesPP8AFp6VWFN742vkt646v4OuPp8tN752/kt84P8A46VKqyY7Ut/JPznsSkdrWtfg/wDyH2UqVBzO17fZj12/CKZ9r2+SAf6mP4/bSpUVBtsryVR528vNiah78r8hT52/NSpURzO2R8lf689PSpVDb//Z">
            <a:hlinkClick r:id="rId2"/>
          </p:cNvPr>
          <p:cNvSpPr>
            <a:spLocks noChangeAspect="1" noChangeArrowheads="1"/>
          </p:cNvSpPr>
          <p:nvPr/>
        </p:nvSpPr>
        <p:spPr bwMode="auto">
          <a:xfrm>
            <a:off x="53975" y="-1608138"/>
            <a:ext cx="8382000" cy="3067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2996952"/>
            <a:ext cx="6520135" cy="273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7668344" y="5877272"/>
            <a:ext cx="1224136" cy="369332"/>
          </a:xfrm>
          <a:prstGeom prst="rect">
            <a:avLst/>
          </a:prstGeom>
          <a:noFill/>
        </p:spPr>
        <p:txBody>
          <a:bodyPr wrap="square" rtlCol="0">
            <a:spAutoFit/>
          </a:bodyPr>
          <a:lstStyle/>
          <a:p>
            <a:r>
              <a:rPr lang="es-MX" dirty="0" smtClean="0">
                <a:hlinkClick r:id="rId4" action="ppaction://hlinksldjump"/>
              </a:rPr>
              <a:t>Índice</a:t>
            </a:r>
            <a:endParaRPr lang="es-MX" dirty="0"/>
          </a:p>
        </p:txBody>
      </p:sp>
    </p:spTree>
    <p:extLst>
      <p:ext uri="{BB962C8B-B14F-4D97-AF65-F5344CB8AC3E}">
        <p14:creationId xmlns:p14="http://schemas.microsoft.com/office/powerpoint/2010/main" val="1861537990"/>
      </p:ext>
    </p:extLst>
  </p:cSld>
  <p:clrMapOvr>
    <a:masterClrMapping/>
  </p:clrMapOvr>
  <p:transition xmlns:p14="http://schemas.microsoft.com/office/powerpoint/2010/main">
    <p:split orient="vert"/>
  </p:transitio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1341438"/>
            <a:ext cx="8186738" cy="1752600"/>
          </a:xfrm>
        </p:spPr>
        <p:txBody>
          <a:bodyPr>
            <a:normAutofit/>
          </a:bodyPr>
          <a:lstStyle/>
          <a:p>
            <a:pPr algn="just">
              <a:lnSpc>
                <a:spcPct val="150000"/>
              </a:lnSpc>
            </a:pPr>
            <a:r>
              <a:rPr lang="es-MX" sz="1800" dirty="0">
                <a:latin typeface="Arial" pitchFamily="34" charset="0"/>
                <a:cs typeface="Arial" pitchFamily="34" charset="0"/>
              </a:rPr>
              <a:t>En 1987 IBM desarrolló el </a:t>
            </a:r>
            <a:r>
              <a:rPr lang="es-MX" sz="1800" b="1" dirty="0">
                <a:latin typeface="Arial" pitchFamily="34" charset="0"/>
                <a:cs typeface="Arial" pitchFamily="34" charset="0"/>
              </a:rPr>
              <a:t>MF-II –Multifunción II o teclado extendido–</a:t>
            </a:r>
            <a:r>
              <a:rPr lang="es-MX" sz="1800" dirty="0">
                <a:latin typeface="Arial" pitchFamily="34" charset="0"/>
                <a:cs typeface="Arial" pitchFamily="34" charset="0"/>
              </a:rPr>
              <a:t> a partir del modelo estándar AT</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996952"/>
            <a:ext cx="6520135" cy="273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861537990"/>
      </p:ext>
    </p:extLst>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1412776"/>
            <a:ext cx="6120680" cy="923330"/>
          </a:xfrm>
          <a:prstGeom prst="rect">
            <a:avLst/>
          </a:prstGeom>
          <a:noFill/>
        </p:spPr>
        <p:txBody>
          <a:bodyPr wrap="square" lIns="91440" tIns="45720" rIns="91440" bIns="45720">
            <a:spAutoFit/>
          </a:bodyPr>
          <a:lstStyle/>
          <a:p>
            <a:pPr algn="ctr"/>
            <a:r>
              <a:rPr lang="es-E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Tipos de teclado</a:t>
            </a:r>
            <a:endParaRPr lang="es-E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2 CuadroTexto"/>
          <p:cNvSpPr txBox="1"/>
          <p:nvPr/>
        </p:nvSpPr>
        <p:spPr>
          <a:xfrm>
            <a:off x="1187624" y="2780928"/>
            <a:ext cx="5400600" cy="2031325"/>
          </a:xfrm>
          <a:prstGeom prst="rect">
            <a:avLst/>
          </a:prstGeom>
          <a:noFill/>
        </p:spPr>
        <p:txBody>
          <a:bodyPr wrap="square" rtlCol="0">
            <a:spAutoFit/>
          </a:bodyPr>
          <a:lstStyle/>
          <a:p>
            <a:pPr>
              <a:lnSpc>
                <a:spcPct val="150000"/>
              </a:lnSpc>
              <a:buFont typeface="Wingdings" pitchFamily="2" charset="2"/>
              <a:buChar char="v"/>
            </a:pPr>
            <a:r>
              <a:rPr lang="es-MX" dirty="0" smtClean="0"/>
              <a:t> </a:t>
            </a:r>
            <a:r>
              <a:rPr lang="es-MX" sz="2000" b="1" dirty="0" smtClean="0">
                <a:latin typeface="Arial" pitchFamily="34" charset="0"/>
                <a:cs typeface="Arial" pitchFamily="34" charset="0"/>
                <a:hlinkClick r:id="rId2" action="ppaction://hlinksldjump"/>
              </a:rPr>
              <a:t>Teclados con TrackBall</a:t>
            </a:r>
            <a:endParaRPr lang="es-MX" sz="2000" b="1" dirty="0" smtClean="0">
              <a:latin typeface="Arial" pitchFamily="34" charset="0"/>
              <a:cs typeface="Arial" pitchFamily="34" charset="0"/>
            </a:endParaRPr>
          </a:p>
          <a:p>
            <a:pPr>
              <a:lnSpc>
                <a:spcPct val="150000"/>
              </a:lnSpc>
              <a:buFont typeface="Wingdings" pitchFamily="2" charset="2"/>
              <a:buChar char="v"/>
            </a:pPr>
            <a:r>
              <a:rPr lang="es-MX" sz="2000" dirty="0" smtClean="0">
                <a:latin typeface="Arial" pitchFamily="34" charset="0"/>
                <a:cs typeface="Arial" pitchFamily="34" charset="0"/>
              </a:rPr>
              <a:t> </a:t>
            </a:r>
            <a:r>
              <a:rPr lang="es-MX" sz="2000" b="1" dirty="0" smtClean="0">
                <a:latin typeface="Arial" pitchFamily="34" charset="0"/>
                <a:cs typeface="Arial" pitchFamily="34" charset="0"/>
                <a:hlinkClick r:id="rId3" action="ppaction://hlinksldjump"/>
              </a:rPr>
              <a:t>Teclados flexibles</a:t>
            </a:r>
            <a:endParaRPr lang="es-MX" sz="2000" b="1" dirty="0" smtClean="0">
              <a:latin typeface="Arial" pitchFamily="34" charset="0"/>
              <a:cs typeface="Arial" pitchFamily="34" charset="0"/>
            </a:endParaRPr>
          </a:p>
          <a:p>
            <a:pPr>
              <a:lnSpc>
                <a:spcPct val="150000"/>
              </a:lnSpc>
              <a:buFont typeface="Wingdings" pitchFamily="2" charset="2"/>
              <a:buChar char="v"/>
            </a:pPr>
            <a:r>
              <a:rPr lang="es-MX" sz="2000" b="1" dirty="0" smtClean="0">
                <a:latin typeface="Arial" pitchFamily="34" charset="0"/>
                <a:cs typeface="Arial" pitchFamily="34" charset="0"/>
                <a:hlinkClick r:id="rId4" action="ppaction://hlinksldjump"/>
              </a:rPr>
              <a:t>Teclado inalámbrico Bluetooth</a:t>
            </a:r>
            <a:endParaRPr lang="es-MX" sz="2000" dirty="0" smtClean="0">
              <a:latin typeface="Arial" pitchFamily="34" charset="0"/>
              <a:cs typeface="Arial" pitchFamily="34" charset="0"/>
            </a:endParaRPr>
          </a:p>
          <a:p>
            <a:pPr>
              <a:buFont typeface="Wingdings" pitchFamily="2" charset="2"/>
              <a:buChar char="v"/>
            </a:pPr>
            <a:endParaRPr lang="es-MX" b="1" dirty="0" smtClean="0"/>
          </a:p>
          <a:p>
            <a:pPr>
              <a:buFont typeface="Wingdings" pitchFamily="2" charset="2"/>
              <a:buChar char="v"/>
            </a:pPr>
            <a:endParaRPr lang="es-MX" dirty="0"/>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323528" y="1340768"/>
            <a:ext cx="8186738" cy="2159000"/>
          </a:xfrm>
        </p:spPr>
        <p:txBody>
          <a:bodyPr>
            <a:normAutofit fontScale="92500" lnSpcReduction="10000"/>
          </a:bodyPr>
          <a:lstStyle/>
          <a:p>
            <a:pPr algn="just"/>
            <a:r>
              <a:rPr lang="es-MX" sz="2400" b="1" dirty="0" smtClean="0">
                <a:solidFill>
                  <a:schemeClr val="accent2">
                    <a:lumMod val="75000"/>
                  </a:schemeClr>
                </a:solidFill>
              </a:rPr>
              <a:t>Teclados con TrackBall</a:t>
            </a:r>
          </a:p>
          <a:p>
            <a:pPr algn="just"/>
            <a:endParaRPr lang="es-MX" b="1" dirty="0" smtClean="0"/>
          </a:p>
          <a:p>
            <a:pPr algn="just">
              <a:lnSpc>
                <a:spcPct val="160000"/>
              </a:lnSpc>
              <a:buNone/>
            </a:pPr>
            <a:r>
              <a:rPr lang="es-MX" sz="2100" dirty="0" smtClean="0">
                <a:latin typeface="Arial" pitchFamily="34" charset="0"/>
                <a:cs typeface="Arial" pitchFamily="34" charset="0"/>
              </a:rPr>
              <a:t>Se encuentra integrado en ciertos modelos de teclados; tiene la función de sustituir el uso del ratón, además de dar movimiento a las pantallas en los 360°</a:t>
            </a:r>
            <a:endParaRPr lang="es-MX" sz="2100" dirty="0">
              <a:latin typeface="Arial" pitchFamily="34" charset="0"/>
              <a:cs typeface="Arial" pitchFamily="34" charset="0"/>
            </a:endParaRPr>
          </a:p>
        </p:txBody>
      </p:sp>
      <p:sp>
        <p:nvSpPr>
          <p:cNvPr id="2" name="AutoShape 2" descr="data:image/jpeg;base64,/9j/4AAQSkZJRgABAQAAAQABAAD/2wCEAAkGBxQTEhQUExQWFhUXFRwYFxgYFxwdHBwcHBgdGBccHBocHCggHB8lHBgcITEhJSkrLi4uHB8zODMsNygtLisBCgoKDg0OGhAQGywkHCQsLCwsLCwsLCwsLCwsLCwsLCwsLCwsLCwsLCwsLCwsLCwsLCwsLCwsLCwsLCw3LDcsLP/AABEIAIgBcwMBIgACEQEDEQH/xAAbAAABBQEBAAAAAAAAAAAAAAAFAAECBAYDB//EAE4QAAIBAgMEAwkNBQcDBAMAAAECEQADBBIhBQYxQSJRUxMWMmFxgZGS0RQVI0JSk6GisbLB0uEzYnJz8AckQ2OCs+I0VKO0wtPxZHSD/8QAGAEBAQEBAQAAAAAAAAAAAAAAAAECAwT/xAAfEQEBAAMBAQEAAwEAAAAAAAAAAQIREiExQQMTYVH/2gAMAwEAAhEDEQA/ACNOKQpxXB0c2ugaEH0U3d16j6K44owW0kxoOvThQvut4dfATKjmNefI03CDYvDx+ioteXx+igqYi/1qYMcFE/T112wl64zANoMuvRHGBznxn0U8XmjCKDqKcpT2hoPJUqIh3OnyipU8UEe5ipBKcU8UUstNkFTFKgYIKWQVKpCgh3MUu5iulPRHMIKlkFOKeoIi3T9zFSp6Kj3MUu5CpRUhRERbFP3IVMU8VRAWhS7mKnT0VAWqbuQrtSiiOYtCl3IV1Ap4oOYtipC0K6AVICqIC2KkEqcVICoIhKkFqQpwKBgtKninoGWmK1OKUUUwp6VPFAgaU0qVQd7T6caVc1FKiMrSDCpUL2rtDuJzBQ2kGTFU2vODOjqB5T/9VHuZ5snpPsoEN7B2a+vUhvUOzT1/0polGfc38v8ArzU64eOAtjz/AKUHG9K9mvrj2VLvoXsl9ceymmuq0KQABImKRjroAN5l7IesPZT98adkPWX2U0yPSOsUsw66BDeFOy+svsqQ28nZfStNKOAjrFSDDrFAxttOy+lfZTjblvsvpWmgbzDrpww6xQQbbt9kfq1L36t9kfq0BrMOsU4cddBRtu32R+rT+/Vvsj9FAbzDrFOGHWKB+/Vvsj9Wn9+bfZH6tNA3mHXSzDrFBRti32J+rUvfi32J+r7KaBkOOsU+cdYoL78W+xP1fZTjbKdj932U0DQcdYp846xQQbaTsfpX2U/vynY/SvspoGxcHWKkHXrFAxtq32P0r7KcbbTsR6V9lNIOZ16xThl6xQP38TsfpX2U429b7EelfZTRsdzjrFPmHWKBe/8Ab7Eelfy0vf8At9iPWX8tAdzDrFOrDroD3w2+yHrL+WnG8Vvsh6y/lpoaDMOsVMEdYrO98lvsh6w/LS75k7JfXH5aDRhh11IEdYrNHeheyX1x+Wkd6l7JfXH5aao04I6xSBHWPTWY76F7NPX/AEpd9Sj/AA09f/jV1TxqAR1ipadYrK99g7NPnP0p++1fkJ85+lNUakR1inEdY9NZXvtHyLfr/pSO94+Rb9f9KmqbaqB1ilp8oemsp33j5Nv5z9KXfgPkW/XNOau41YTmIIpqD7F3jW6SrBQTopVpE9Rnn1UXmmtJt0XhSpLTVFZesLvvcPdQvIAtHjrck1gt9v23+g/bW4xfsEE3asFVPTkqCekOY8lDdr7u5dbJnSSrHXzH21o8HiLRtoysuqLz8Un6a445gV0M6cq5S1uxUO61jrfh1j2UK2ru4V1s9IR4J8LzHga1Vp7cSrDUDn/XMmud1gYI14VrGplHnliG8XSg+mDW2fdKwOb+keysRYeC5PAXWnzNNemKtsHMraH97TzCaue5Sexk9o7ulXHcukpZQQfCAJAJ6jAM1p13CsEAi7egjmqA+jlXHGXBMzpoZ+2tsvgiSDx1EcCTHDThFYyzqzF5ptrdB7TfBfCJIBmA6gxJjgwAM6eiitncrDuzKl+6cp1lFE6xI8UjnWk2g/ha6Rx/00Qw6EZyQBmbN8XXTjmXQ1LnSYvNNtbp3LT/AAfwtuVBMdJc0SSvMCZkdXCjlncjDPm7niLjhHKMQqxmXRgJ4waP7QaC58X/ALRRK0G6ebRc0oOjoCNfA46yZPGatzq8vMtv7q3LDTb+EtyJbgygxJZeYE8R6KOJuJZObLiLhyuyN8GB0lMNEnhR3bjwl0/5bH/x0XtW2BuSqKDcLLkiCCBqYEk9ZNS50mMeXbwbr3MO0r8JblQXiCmaNXXqE8R9FHre4VolgMRclTDA2gpkEjgTPKR4o66ObwGLd08u5mfJkozbsHM7MAWJMPlUEqTJHRJ0mNSdfFFW505eVby7t3MMSVm7aESwEFZ+UvVr4Q88VpD/AGe25KjFMWXwgEXQ9Xhf1rRXek/BX/HZb/bo+mfM+dQOkchAEZSxOh5yApJ6z4qd3RzHk+827tzCmVm7bgdMCCpPyl1gT8bh5K0SbgWiSBiHJVsrHuYjMACYObUaxRnekxbvfyT9w0et4bK1wiIZgRAXXTUyB1kjXq8dLndHLyberd98JLLN23lBLAQVJ5MNYE8+GvKtDb3BtsSoxcskC4BbBysQGg9LqIoxvgPgr/jsEfVNaKwHzXCygAsCpA8ISwBJ59EJrrxPkE7ujl5LvVu9cwfSHwtuB0gsEEmIZdYk/G4a8uelT+z1CoPuhvH8EIkGDHSmJBoxvafgrn8qKP4dXl5ACaFCI1ksW4eIqZMmS3XAd3Ry8o3r3dfBjOs3bWUEsFgqSSIYSdCRofGK0Vv+ztSqn3Q0kdIdyGhjUCW1Hj50Z3wPwL+O3/7q0WGDQZHQgFSAIMzwIOukEzwM07ujmbeR73bvPggHE3bZHhBYKtJAVhrxI0Pm056W1/Z2hC/3sZ8oLKEUwYBI8OdJ5ijG+Z+BYdaDT/8AoK1CElROXLlXKQSSRHOQI8xNP7Lo49eN737uvgsrKTdtsAAwWCGJICsBMSRofHHHjprH9ndtlH97lwFzqtsHKWUNB6XUaNb3P0In5H+8taKwGyyVQKVTKV4sMoEt44AFP7Lo49eP72buvg3thZvJcgKwWCHJIysuvGJB5+bWhgdl3nu20e09tXbKXK6DQn06V6hvYNLX821/ug0KvkZrU9p5PimtT+S6S4gr7ooP8VvVHtrN43AX7dx0Fp3CsQGRSQRyPDQxGnKvRe5ZRALnQDpMT9JprK6uetvwpM6aea2cNiHErh7hElfB5gwRB6jpRfYOxDdZ1v5rJXLlBiWJk8/EK1uF4P8Azbn+4ahh7ea7eHR4J4S5h4JHDz1e6nIJjt1wtt2t3GZgpKgxDRykcJ4TWf8Ae3F/9tc9A9tehdyyqVJXnAVcoE8o8s1atp4PmqTOxdPMrGzsU6hlw7kMJBlRpy0JBFGdhbDFxXOILW2VsoUEchJk6itNs8fA2/4B9lctnie6jMoPdDxUH7fJFO6nIJtPd5RbY2GZ7gKwpZYMmCJ0g+flQS7sfGKrMbBhVJPTUmBqdM2ugr0AKBAJBJbqA5zwH20trr8De/lP9w0mdXn8efbCvTdsspjMw9B/qfMK9mPE+WvFN2/Dw/lWva66ZfGZ9TWmpClWGmWrBb5n+8D+H8a30Vgt9P2/+n8TWoxfsXNibJnD2mL+EuYacASatPhSgkdIcxwPm5V32JbXuFhgZ+CXnp4IB08UV2xJ0rnPreQfhtlSisTGYZoI1E6gHxxXT3M1vhLjmF4+YGr2HtjKrAkyo0nTl9kVJjwqz6leY2TIfxu3HiJPOtbsrDlkTOO59AHM0QeEaz4+dZZf8X+Y/wBpr0PZqg27YIVvgl0PA9FfEZrWf0w+Oa4AgEZgdDHoqGGvBLa90R8wQZsqMwkDWCAZohanXMqrqYCmQRGhmBXO4egx/dP2GsKM4XCBreUOvStyBDaSunKD4QmOE1SxeFFi3muSQqgsUVmiBqYUTGnGK0OEwoCW2Ez3JRxJXVVJIHAEkcaq7UaEc/uN9hrErVisMICrW1dcxQwIPRJGk+mq2PsrYQu8lQssVVmgczABMaUeTBqvTA6TKoJ69B+UUP2++WzdP+Q/3Gps04X8AXsXLasJa2wXQwCykCSR1nlPCq+0VFhS90sFAklQzADrOUaDTjWmtYUKJE9IAnhxiSZiTx5k0K3jaLF4jsH+61NmnDFYE3LN22rKWa2wEzoSCuunCTEiuG0suHUvcZgoElgGYDy5QYHjOlaYYREJKiCR0vHqWn0saC70vlw98j/t7n3GNTfq6NitnG5ZuWwy5mtkAGRGZdM2nCDUNoMthS9xiqc2AYgeWBoPLWlNqNesLPmUARQHe0xhcR47Fz7rVZTRsfsw3bLorpnZIEk6THHTTjXHaTLh1z3WypzYBiB5co089aVrIEnm2WfHlUKPooDvW8Ye9/Jb8abEcfsw3bLIGXM6kCSfEGB05T9NQ2iww6Z7j5U5npQOPGBpw51olwqiG18HhOgmGaBHMgHn5qBb3tGHu+Oy32n21Nmj4zZjXbJCspLAQSTHEEgmNNJqrtMrhlzXXKr8oZyOrXKNPPWtt2gqADqnznU/STQDesxYueO2R9amzTjjNmtdtNbV1LEKQC3AEq2ummlR2iy4YBrr5VOgMMRMwBIGhnr41p7WGACtr4AgSIEhS0CJ1IHE8uVAt62i03VlX/dFNiGO2ab1rIroWlG1J4B1LDUdQjTnpUNplMOAbrlVJAB6USTAGg0JPXxrS2cKqqCFALAEmNTPSOvlP2UA3veLPla1/wCoWhqp43Y7XbShWQnNbbU8FzJcIOh1y6+cVz2iVw+XujlQ5CrAY6kwB0QdSdAOdHtn+AfKNNfkKs69YAOmmtVNsERY/wD2bP0YhTT9J8DLuzmv21yMoK3Q0PmUwjDPoVkRI5c6o7b2VcVAxGYBwIQMzaggdECTrWnwWrTxl73I6arrPDWAI410xNuRH76/jU6NPOBckkAXZVipHc7kgiJBBWRxolhsXCwy3Jnsn/LRS8AcRiRz7tPm7nbrndA1kwACT5hNdNxnXqlu+ReF7UoLd24WLo443GI5dXXwq5jt27gzvmUwJgTJgDQSInSu+5ricT0GuA3J6EEgC6zBonUSBw660V2/mVzkuJAPhrE6HhqZ/Ws5VZNsXu/hFvhmD9zAYKM6OCWJYRESIyHU9VaLFbJNtS2YNlEwoMnlA8fiqvutZzhhlVh3Yl5JBC5r+ojj0sog6Qa0G0z0G833hUyyMcffWL3asi9h7bEm3oqgOpknQcuAkgSY8IVHbW7RtIbpYPlM5VUzqdY118lFt1ADYt5rRuANbOh8AwoRivxhJJJ5ZZq7vDiD3C9NtkywAWiG46j0UtWRjN38Krr3VMyiRo0yRAI0J00NXN4L+XD3iFJPc2ECOakE+aobsMe4CI5Trr4C8NNabeQxh7v8DfdNarOLB7sjp4b+Ja9qNeLbsj4TDeVfsr2knjXe/HOfTq2lPTClWG2XrBb5f9R/p/E1vqwO+R/vH+n8TWoxfxa3f2YzYe2xYCQSNOWYxRD3GyAkdIcwND5p0qe7yD3NYIb/AAhInSY108tW8Q3R08dY/XShmAwDNaVycuaTBGo6RgHXjVm1h2T94dQ4+aas4NBkVgTqvCdPRyrozaCk+pfjzGzPwnETcfjxGp08tbKxcL2rMW3HRXWBEZQOIPDn5Kx9tp7p/Nf7xr0DZYizZH7lsfQK1/IYfDe99wHwh6TU8RdKrlKOSQfAXMOH0VfCEcWLeUeTnUSelWJTRthYssq25uW2SyHcPmRVCgK3SPRMEgaUcu4NzbdDqSrAazrlIiqOw8Oty84YEqLPCSJm6p5axKitCEiBroI146DnWK0zuAxEk2iXR0RWYOGQAHQQx6LayOiTwNXMdgnexdQdJmtsE14kqYE8NZrvh7Ye/cUk6WV4R2hPMEcqvhAOEwBHoHXTZqgOCxZJNrujIyIpZXzLAPRXUiDqCNJ4GrWOwTvZupozNbYLrxJUwJMDWafZtvPirupGXD2oIiR8JeHMHkeqizWwogaBVgeYQKlWAGExxZ2tLcZWRQWV5SAdBqwA1PCOMGu218DcuYa8gGZ2tOEAIJaVIga+PSpbMUXMXdzScmHsnQkam5eA1Gv9CjZH2H7DV8PwAwOOzs9tbpBtqC4eUygmFnMBEnQeSu+1cBcuWLqDpsbbBACDMg6DlrUtnp3TF4jUjLh7EERIJuX+sHlPpouFCjxBefHRevzVN6ALZ+NN12tW7jZ0ALI2ZSoJhZDgceVS2vs67cw9xQM7FCFggkg8QNddJqeyVFzGYjNrlsWCNefdLseOjdq2EVVHBUgT1BY/CmwC2Zi+6u9q1cYtbALqZUqDwkMBHkqW2Nm3Llh1ALsV0AIJI0JA69Na67Fl8TiekVItWNRE+Fc01BBowtsLAHBVIHkCkCqAOzcd3V2tWrxLWx0lJIy9QOYAjTlXTa+zrl2yyjpMYiCCSMwLRyOkkU2ycOt7FYsOCQFtfdIGvin7PJR88fMfunqqUkoDs3HG6zWrV6SgAZSYy9QhhIMcBUtr7Ou3LTL4TSpAnUgOrNHjgExz4U+wE7picTqQVFogiJHRjmCCNeqj95Yn+E/dNSjPbKx3dma1Zulmtjpr0hlGkTmAjiNKW3dl3blrKBmYXLZgEE5Vuq7xrqQqkxzqO7r5sXipBMPZ83wdog8DoP6itNeMSeoMfqmrfCes9sjG93ZrVi6WNsdJekuXhxDAQdRpVrF4K5CErmyXbbkAgmFcM8CdYAJjiY01qpu4A+IxgYEgsnAwRNq2CZBBgDqrSOdfMfumnhNs7sq/3d7q4e7OUkuBnWJPMMBrrwoiMJcUyzAxqeJ0GpiBMwDQ7dgBr2MlSwNxecR0E1mQdIHAzR2+sKQOGRhxJ+KeZ1NSrGGwOKF/EYx7bkBrwIOXUhQFIyuJGqkddXL69FpM9FtYjkeqhOGsvnuOrRNxhoddDH4V2Nm5OrT5TW9eMW+re5iB0u5WylLrBy0qJa42QBuDT4uelaPEYRgCWZiAJIkkxzgcz4qCbjWcyYhTbNyMR8V8hEXLozAkifJzBrX41uix/d9lZyXFjt0ou2pDNbPdGUZwULEu5AUcToPNRzGYRkVnYs4USVWWYiY0BiTrwrjuXZW5ZuBpMXJgGPj3KN48wrHxfiKmVXH6ym6iLcw1lgWQlVADgqxJWdAJ08ZjjVvePBFMPddizwhkCSerSTTbmqzYO2VRHZRZID3GTTKJMqrSdJgiCQKK7zf9Nf8A4D7atMXmuC7oLdsdwveAvyOMCfj1z2q9zuF4tYugC20klOEGTGcnTyVpsGvQX+EfYKp7zj+6Yj+S/wB0102zJ6w27I+Ew3lX7K9mJrxvdr9phvKv2GvZAK7VifUhT0gfFSrCstWA3z/6k/wj7TW9BrAb5n+8NHyR9prUZv2L2wNlMcPbbMBmBIEHgSYoj7idBocw5jh6J0rrsy7a7laKuv7Nef7oB081dcVfGWVM1yjdgbg9nubaseiWk5TxALGJjnFWEw729QC45qsT5pIFXbDW4DBxqo+NpyPDrpXLgMRr5PLVl9SvNMNwfQiXbQ8Rrz8Y4VvdmA3cOvRKfBqBmjXQQRHKsJbP7Q/5j/eNb7ZCBsPZ6UFVWRP7q+g+Px1rMx+IthLo1zT4gat7IzXH7mQVbLmlwVBAIXjHGSB56sO4g6iru75l2aRmCrAJiQX6Ua9QH0Vi/GpPSt7HvLdDAqBkKmGMzmBHLhxrpYvsbjISwZFztmDAZZiZiCJ6po3ccDmKqYZFuO4Y8EUAAwfCJ84lRpwrntdVTbDObwdDobQEhueYt6Ig1Gzima41vMwdACwcMognKDLCCCdNCaNMIk8YBP0VQw9pbly6G1HcraxMT03PI9YHoFNrpUTCXO7l00DWlEhuYZ2j0MNanZx2ZnXOQ1sAuHzLAYwPCGsweHUaLZcoY9Sk/RpVLZSB714k6rbshYMEQ1+SPTFBWsYG6MQ9xDCtZtoCDxytcYj0MNeGtWMNiWa4yB5dIzKdIDSBx64MeQ0VgCT1An6KHbMti7dxObWUsjjB0a63l4xTY4WcFcF97i8Gt2wCGGuU3GI0P7wpsLtEO7oHOZAM6tKwGkCcwHGD6DR0wJOggE6eTSg+xrAvXsTmnRbAER1XuRB+Uas9PXLC4C6t+66yAyWwpBGuXMSNDrxrrgNod1uMi3QXWAykwRm0AIIGp5DnRooFHUFUx5lgUJ2HaW7fxRfXoWREwfBuiev43HkY6qHrlhMBdW9cuKYDqgUhhqACfxqeCx5u3GtrczOo6aHQgHTUEA6+2jVxQiwNAqEDzLA/Cg+wrQvYjE5p6KWIIMEEG6QQfFUl2arhg9n3Vv3nWQHyZSp8IC2J4HXUH0V22dje7u6W7hdrY6a6gry1BAI40aW0tpQFEKiGB4ghj6YoHsOLuIxeYKwIsggmNMpMiNZBC+mn09NhNm3VvXnEjMVylW4gIoPA9YI81T2dje7u6JdYtb0uK2ZSCdACHA1PVxo5bTLEcFB+hTH00H3ei9fxgYZgTaBBaNO5zy46gaacZ5UmqeuGztk3rd7EuDlzuCpVhJUWUB8nSU6HqqWFxhum4ovklNHBOWJjQyBqZ4cda0T21UGBACmPVIH21mt3j3S9jhlkm5a0PAAW7ZJPWOjwHHQc5qnsLZ2zL1u7fcErncFSCNVFpAdPKraHqrkdvA5vhycshhDaaagwumh59dagiNeoN901h8Q2mKjtG/2kFJdl2uYNWttdYMRneQQTquVQOHkOld7m0ipXO7tOo6LtIBg+CpjXrqAtEMWzSpAgeYeLlBiOvWYFc7lwZlHUh+8T+NVFLY2IW418Jm6F55zKV0ZiRxHVV++YB0OgJgDXTXz0M2Z0rmJgKzDEA9JiugJDEEcwOVXmtqgaJ8E8STy8fDjShtxV7rbuMjlCb1yQZUmblxgNRr0VJ8UHqrSXcI4BLMSAJIBJMDqHPyUE/s6ufB3YTOReYgZgp8O9qJMHwyI8dajE34tlmGU5NVJBIPVpoazkuDM7pLnsBwWTplTnBUyWMfhxjU9dGcbhWVGZiWAEkLqeMaAxJ14VQ3NOe0vgmLpYy5UjonKQPjdLQg8qN7Uvhbb6iY6x1g1MlxZndG1mwdhpKdG2kMp1YqI8GQAZEExRHbeFZLF19XK22OVTqRlPDMQPp9lVdz7w9y2ZFswEnOYIGS3qp4GIJIPGFrvvHjYw2Ikp4JC5GJMa8Ry08dKYwO2fBtqQZgAHyhR7aHb0MPcmI5fBOB5Spj7KlsDFfBAFlHS1B5jIAIM9dVN7bw9y3hIkryPIA+2t/qYsnu1+1w/lH3a9jrxzdf8Aa4byj7pr2OvRXGfUhSqNKs7bZcV59vh/1Lfwj7TXoArz7fE/3h/4R+NIxfsXNg7KuNh7bZlhgSBrwkxV58JctiQM45qDB801d2X3MWrWVwR3JR4Wngry83210xd8ZdDPkrnv1uwLwOz3e2H0WS0K3EDMQJjxVYXDXLesZxOoUifNMVewxQqhD8gfC0MjmKe+4gQR5qs+pfjzW3wfSOm+h5dI6GtXgrbsloi0+ttAT0Y0ETObhEVmDqbn8259816BsojuNiTHQQT5hWs7ox+OdvA3UPxT1609y4UupKOV7m0lVzCZUjhrwmiSrAgsW8bEUpk1je2vS2Xig9zIgcNlLdJGUQCAdWEcSBFFX2c5uBgBGSDrwMyPNXLYGXurkkAi2APIWJP3RWgVx1j01i1qQLTCODNcjs653YsB0TbA4/GzMSPpFG8w/o1IEVk0FLhLg1/Gq67MuC87AdE20A1HEM5I9DCj8VICmzQQuEuA8Pprha2Y4uuwXQqgGo5ZpHHlP00finps0FLhLg5fTVPD7LuLeusFOVlQKZHIGRxnQmtHTxTZoKXDXBynz/rVGzsq4t26wU5WCZTpyBkceRrSqPFUwtNmgRcJcHxT6Qfxqjhdl3FvXmCtDZAp6wF19B0rUxT5abNAnuW5zBPiJ/WqGC2XcS7fbKYZlynrAtqPtkeatWFqQFNmqBrh7o+Kf689DMHsy4l7ENkaGdchjiBaQGPIwI81bEClFNrpnhh7o1KGhGDwNy22JuFHCm4GUwScotIJGWTxB9Fbk+Oud4wrfwn6dPxq9JphLG3LTdJbhaDBhbjajiDC8fFVSzd7p7oVQ05yekjKCGUZSMwGkqR5quYMwb8du33VpxbzNc68qfGKng3A69db8Z9Czg7scDoCYB5ASYE9VRwGNA4rdiNPgbh4x+7RuwhUHNPA8WzfFjqEa8qVrwR5KbPWdwCNc7pcS1eZWvXIItPyYqeWh018dEsHs245fTJlgEXZQ9KYjMNdAfRWm3VHwBP+fiP/AFFyrdlQ12+O5m4YTohwpjIwMSRIObKRPOpcjV+gGzNh3LNlg6iQzs0GdC5IjxwRpVy1bPY39f8AKbnWjxTAK06EqdDHE8uNdLMdHzVjprlidgWH9zWiLN0ys6hRzPW08qI4bAG4H0yEHKVbQ8J0ifF6aLbCAGHs/wAA9tRwGIIN4KEY91OjPlOugIJBnn6KtpIz67MuWMMgK5zbRFZUIknRTlL5QRPWRpVLa3djZug4LED4NtZsfJPVeJ+itntC4uVhIkwAJ/eB/CobZ/Y3f5T/AHDSZLywNjZxyKARGUfZVPbuzyMNfYkQLTHT+GtDhR0E/hH2CqG9Df3TEfyX+7XTbEjH7sftsN5R9017EK8e3WHw2H8o+6a9dLwfLp/9+Ku1c59dM1Kuebx0qw1pmlNee73/APUv5B+Nb8Ghu1th28QwZiysBxWPpmrErA4PHFFClSY4ERw9NXbG28vxWg+T6Na0Q3Ltdq/oWn7y7fav6op4brL29rAT0G4mOHCdOfVVvCbeCnVXjnoPbR4bk2+1f1R7aQ3ITtm9Qe2modViLcweUsx9LEj7a0Cbft9xFsrcBCBfBBEqB4+Eii/eOvbH1B+an7xx231P+VWyUl0zy7YXqf1TRTA7yWwIfN6p9lXRuMO3/wDH/wAqXeL/AJ4+b/5VnmHSm28FruykFsuRgTlbQ5lK8uqasjeGz8o+q35an3iHt19Q/mp+8Vu3X1D7acxev8MN4bHy/ob2VIbwWe0+hvZTd4jduvqN7abvEft09RvbTmJ06rt+z2g+n2VMbfs9qPSa4d4j9snqtS7xLnbW/Q1OYdrI2/Z7VfSakNv2e2X1qqd4lztrfob2Uu8S72tr0N7KcQ7Xff8As9svr1Ibetdsvr/rVHvEvdra+t7KQ3Evdra+t7KcL2vjbtrtl+c/Wn9/7Xbr85+tUO8S92lr635aXeJe7S16W/LTiJ2I+/8Aa7cfOfrS74LXbj5z9aHd4t/tLXpb8tONxL/aWvS35acL2IjeC324+c/Wn74LXbj5z9aHDcS/2lr0t+WkNxL/AGlr0t+WnEOhE7w2+3Hzn6043htduPnP1od3iX+0telvy0/eJf7S16W/LTiJ2I98Frtx85+tSt7x2wf2wOuozyPRNDu8O92lr635akNxL3a2vrflpxDs2H3jsA3ZeJvMR0WMiBBBAg1Txu3rRfMlw8ANAw/CrneJe7W19b2U43Du9ta9DeyrxF7DE26kg52MeJj+FGE3ow4AGZuHyG9lN3h3e2t+hvZS7w7nbW/Valwh0s7E32w1u0UdrgPdbzQLTnRrzupkDmrCq20N78M9wspuEGP8JgdAB1eKl3hXO2t+q1SXcJ+3T1G9tT+ufV7/AMV7e9lkGfhfmzWiX+0bCgjo3yBH+F1f6qD94bf9wvzZ/NTncQ9uvzZ/NS4Y1JnZ+OuB/tCspZtobN/MqBT0VIkafKobit77TOzC3d1JOqDnr11c7wz/ANwPm/8AlUl3D/8AyP8Ax/8AOnGJ3f8Aihh97basD3K7AIJhV9GrUTx/9oVt7dxBh74LoyickdJSomG8dN3iL25+bH5qcbip27eZB+alwxJnZ+A1re4BVHue7oAOKchHyqq7W3k7rZuWxYcF0ZZLLAkROhNaQbjW+2ueqtP3jWu1uehausTqshuykYjDjqYD6pr1gtpQHZu7Nuw2dCXufFzkQOvRRxijZP8AX61bWZ9S1pVAeSlWdtsOu0vHXQbRHXSpVR0G0B11NdoDrp6VVExjxUxjx10qVNCYxwqQxwpUqCfu4U4xopUqgkMcKn7tFKlV0HGNFdBjRSpU0HGNFT92rSpUDjGrT+7VpUqhUlxq04xq9dKlQP7sH9Gn92rSpUEhjVpxjVpUqoQxy9Yp/dq0qVA4xy0hjlpUqBe7l66l7uXr/rnTUqBvdq04x60qVCnGOX+jTHHr10qVKmze70/o0/vgnj9I8/LrpUqLovfBPH6aY7Qt9TesPP8AFp6VWFN742vkt646v4OuPp8tN752/kt84P8A46VKqyY7Ut/JPznsSkdrWtfg/wDyH2UqVBzO17fZj12/CKZ9r2+SAf6mP4/bSpUVBtsryVR528vNiah78r8hT52/NSpURzO2R8lf689PSpVDb//Z">
            <a:hlinkClick r:id="rId2"/>
          </p:cNvPr>
          <p:cNvSpPr>
            <a:spLocks noChangeAspect="1" noChangeArrowheads="1"/>
          </p:cNvSpPr>
          <p:nvPr/>
        </p:nvSpPr>
        <p:spPr bwMode="auto">
          <a:xfrm>
            <a:off x="53975" y="-1608138"/>
            <a:ext cx="8382000" cy="3067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http://www.informaticamoderna.com/Teclado_archivos/trackb.gif"/>
          <p:cNvPicPr>
            <a:picLocks noChangeAspect="1" noChangeArrowheads="1"/>
          </p:cNvPicPr>
          <p:nvPr/>
        </p:nvPicPr>
        <p:blipFill>
          <a:blip r:embed="rId3" cstate="print"/>
          <a:srcRect/>
          <a:stretch>
            <a:fillRect/>
          </a:stretch>
        </p:blipFill>
        <p:spPr bwMode="auto">
          <a:xfrm>
            <a:off x="2267744" y="3789040"/>
            <a:ext cx="4104456" cy="2094110"/>
          </a:xfrm>
          <a:prstGeom prst="rect">
            <a:avLst/>
          </a:prstGeom>
          <a:noFill/>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4"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861537990"/>
      </p:ext>
    </p:extLst>
  </p:cSld>
  <p:clrMapOvr>
    <a:masterClrMapping/>
  </p:clrMapOvr>
  <p:transition xmlns:p14="http://schemas.microsoft.com/office/powerpoint/2010/main">
    <p:pull dir="u"/>
  </p:transition>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1341438"/>
            <a:ext cx="8186738" cy="2374900"/>
          </a:xfrm>
        </p:spPr>
        <p:txBody>
          <a:bodyPr>
            <a:normAutofit fontScale="70000" lnSpcReduction="20000"/>
          </a:bodyPr>
          <a:lstStyle/>
          <a:p>
            <a:pPr algn="just">
              <a:lnSpc>
                <a:spcPct val="160000"/>
              </a:lnSpc>
            </a:pPr>
            <a:r>
              <a:rPr lang="es-MX" sz="3400" b="1" dirty="0" smtClean="0">
                <a:solidFill>
                  <a:schemeClr val="accent2">
                    <a:lumMod val="75000"/>
                  </a:schemeClr>
                </a:solidFill>
                <a:latin typeface="Arial" pitchFamily="34" charset="0"/>
                <a:cs typeface="Arial" pitchFamily="34" charset="0"/>
              </a:rPr>
              <a:t>Teclados flexibles</a:t>
            </a:r>
          </a:p>
          <a:p>
            <a:pPr algn="just">
              <a:lnSpc>
                <a:spcPct val="160000"/>
              </a:lnSpc>
            </a:pPr>
            <a:endParaRPr lang="es-MX" dirty="0" smtClean="0">
              <a:latin typeface="Arial" pitchFamily="34" charset="0"/>
              <a:cs typeface="Arial" pitchFamily="34" charset="0"/>
            </a:endParaRPr>
          </a:p>
          <a:p>
            <a:pPr algn="just">
              <a:lnSpc>
                <a:spcPct val="160000"/>
              </a:lnSpc>
            </a:pPr>
            <a:r>
              <a:rPr lang="es-MX" dirty="0" smtClean="0">
                <a:latin typeface="Arial" pitchFamily="34" charset="0"/>
                <a:cs typeface="Arial" pitchFamily="34" charset="0"/>
              </a:rPr>
              <a:t>Se han creado teclados que tienen partes que les permiten doblarse y reducir el espacio horizontal que ocupan, así como también algunos son capaces de enrollarse y colocarse en un estuche cilíndrico,</a:t>
            </a:r>
            <a:endParaRPr lang="es-MX" b="1" dirty="0" smtClean="0">
              <a:latin typeface="Arial" pitchFamily="34" charset="0"/>
              <a:cs typeface="Arial" pitchFamily="34" charset="0"/>
            </a:endParaRPr>
          </a:p>
        </p:txBody>
      </p:sp>
      <p:pic>
        <p:nvPicPr>
          <p:cNvPr id="22530" name="Picture 2" descr="http://www.informaticamoderna.com/Teclado_archivos/tecroll.jpg"/>
          <p:cNvPicPr>
            <a:picLocks noChangeAspect="1" noChangeArrowheads="1"/>
          </p:cNvPicPr>
          <p:nvPr/>
        </p:nvPicPr>
        <p:blipFill>
          <a:blip r:embed="rId2" cstate="print"/>
          <a:srcRect/>
          <a:stretch>
            <a:fillRect/>
          </a:stretch>
        </p:blipFill>
        <p:spPr bwMode="auto">
          <a:xfrm>
            <a:off x="2915816" y="3861048"/>
            <a:ext cx="2520280" cy="1812835"/>
          </a:xfrm>
          <a:prstGeom prst="rect">
            <a:avLst/>
          </a:prstGeom>
          <a:noFill/>
        </p:spPr>
      </p:pic>
      <p:sp>
        <p:nvSpPr>
          <p:cNvPr id="5" name="4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861537990"/>
      </p:ext>
    </p:extLst>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417710" y="836613"/>
            <a:ext cx="8186738" cy="2376487"/>
          </a:xfrm>
        </p:spPr>
        <p:txBody>
          <a:bodyPr>
            <a:normAutofit/>
          </a:bodyPr>
          <a:lstStyle/>
          <a:p>
            <a:pPr algn="just">
              <a:lnSpc>
                <a:spcPct val="150000"/>
              </a:lnSpc>
            </a:pPr>
            <a:r>
              <a:rPr lang="es-MX" sz="2400" b="1" dirty="0" smtClean="0">
                <a:solidFill>
                  <a:schemeClr val="accent2">
                    <a:lumMod val="75000"/>
                  </a:schemeClr>
                </a:solidFill>
                <a:latin typeface="Arial" pitchFamily="34" charset="0"/>
                <a:cs typeface="Arial" pitchFamily="34" charset="0"/>
              </a:rPr>
              <a:t>Teclado inalámbrico Bluetooth</a:t>
            </a:r>
            <a:endParaRPr lang="es-MX" sz="2400" dirty="0" smtClean="0">
              <a:solidFill>
                <a:schemeClr val="accent2">
                  <a:lumMod val="75000"/>
                </a:schemeClr>
              </a:solidFill>
              <a:latin typeface="Arial" pitchFamily="34" charset="0"/>
              <a:cs typeface="Arial" pitchFamily="34" charset="0"/>
            </a:endParaRPr>
          </a:p>
          <a:p>
            <a:pPr algn="just">
              <a:lnSpc>
                <a:spcPct val="150000"/>
              </a:lnSpc>
              <a:buNone/>
            </a:pPr>
            <a:r>
              <a:rPr lang="es-MX" sz="1800" dirty="0" smtClean="0">
                <a:latin typeface="Arial" pitchFamily="34" charset="0"/>
                <a:cs typeface="Arial" pitchFamily="34" charset="0"/>
              </a:rPr>
              <a:t>Funciona con tal estándar y se puede acoplar con cualquier computadora que tenga Bluetooth integrado ó que tenga algún adaptador.</a:t>
            </a:r>
            <a:endParaRPr lang="es-MX" sz="1800" b="1" dirty="0" smtClean="0">
              <a:latin typeface="Arial" pitchFamily="34" charset="0"/>
              <a:cs typeface="Arial" pitchFamily="34" charset="0"/>
            </a:endParaRPr>
          </a:p>
        </p:txBody>
      </p:sp>
      <p:pic>
        <p:nvPicPr>
          <p:cNvPr id="23554" name="Picture 2" descr="http://static2.actualidadgadget.com/wp-content/uploads/2009/01/teclado-bluetooth-plegable.jpg"/>
          <p:cNvPicPr>
            <a:picLocks noChangeAspect="1" noChangeArrowheads="1"/>
          </p:cNvPicPr>
          <p:nvPr/>
        </p:nvPicPr>
        <p:blipFill>
          <a:blip r:embed="rId2" cstate="print"/>
          <a:srcRect/>
          <a:stretch>
            <a:fillRect/>
          </a:stretch>
        </p:blipFill>
        <p:spPr bwMode="auto">
          <a:xfrm>
            <a:off x="2699792" y="2636912"/>
            <a:ext cx="3468792" cy="2952328"/>
          </a:xfrm>
          <a:prstGeom prst="rect">
            <a:avLst/>
          </a:prstGeom>
          <a:noFill/>
        </p:spPr>
      </p:pic>
      <p:sp>
        <p:nvSpPr>
          <p:cNvPr id="4" name="3 CuadroTexto"/>
          <p:cNvSpPr txBox="1"/>
          <p:nvPr/>
        </p:nvSpPr>
        <p:spPr>
          <a:xfrm>
            <a:off x="1115616" y="6114782"/>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3"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861537990"/>
      </p:ext>
    </p:extLst>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836613"/>
            <a:ext cx="8061325" cy="3589337"/>
          </a:xfrm>
        </p:spPr>
        <p:txBody>
          <a:bodyPr>
            <a:normAutofit/>
          </a:bodyPr>
          <a:lstStyle/>
          <a:p>
            <a:pPr algn="ctr"/>
            <a:r>
              <a:rPr lang="es-MX" sz="8000" b="1" dirty="0" smtClean="0"/>
              <a:t>Evolución del mouse</a:t>
            </a:r>
            <a:r>
              <a:rPr lang="es-MX" sz="8000" dirty="0" smtClean="0"/>
              <a:t> </a:t>
            </a:r>
            <a:endParaRPr lang="es-MX" sz="8000" dirty="0"/>
          </a:p>
        </p:txBody>
      </p:sp>
      <p:sp>
        <p:nvSpPr>
          <p:cNvPr id="3" name="2 CuadroTexto"/>
          <p:cNvSpPr txBox="1"/>
          <p:nvPr/>
        </p:nvSpPr>
        <p:spPr>
          <a:xfrm>
            <a:off x="1115616" y="6165304"/>
            <a:ext cx="936104" cy="338554"/>
          </a:xfrm>
          <a:prstGeom prst="rect">
            <a:avLst/>
          </a:prstGeom>
          <a:noFill/>
        </p:spPr>
        <p:txBody>
          <a:bodyPr wrap="square" rtlCol="0">
            <a:spAutoFit/>
          </a:bodyPr>
          <a:lstStyle/>
          <a:p>
            <a:r>
              <a:rPr lang="es-MX" sz="1600" dirty="0" smtClean="0">
                <a:latin typeface="Arial" pitchFamily="34" charset="0"/>
                <a:cs typeface="Arial" pitchFamily="34" charset="0"/>
                <a:hlinkClick r:id="rId2" action="ppaction://hlinksldjump"/>
              </a:rPr>
              <a:t>índice</a:t>
            </a:r>
            <a:endParaRPr lang="es-MX" sz="1600" dirty="0">
              <a:latin typeface="Arial" pitchFamily="34" charset="0"/>
              <a:cs typeface="Arial" pitchFamily="34" charset="0"/>
            </a:endParaRPr>
          </a:p>
        </p:txBody>
      </p:sp>
    </p:spTree>
    <p:extLst>
      <p:ext uri="{BB962C8B-B14F-4D97-AF65-F5344CB8AC3E}">
        <p14:creationId xmlns:p14="http://schemas.microsoft.com/office/powerpoint/2010/main" val="1566948591"/>
      </p:ext>
    </p:extLst>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ppt/theme/themeOverride2.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1630</TotalTime>
  <Words>5172</Words>
  <Application>Microsoft Macintosh PowerPoint</Application>
  <PresentationFormat>Presentación en pantalla (4:3)</PresentationFormat>
  <Paragraphs>888</Paragraphs>
  <Slides>114</Slides>
  <Notes>22</Notes>
  <HiddenSlides>0</HiddenSlides>
  <MMClips>0</MMClips>
  <ScaleCrop>false</ScaleCrop>
  <HeadingPairs>
    <vt:vector size="4" baseType="variant">
      <vt:variant>
        <vt:lpstr>Tema</vt:lpstr>
      </vt:variant>
      <vt:variant>
        <vt:i4>1</vt:i4>
      </vt:variant>
      <vt:variant>
        <vt:lpstr>Títulos de diapositiva</vt:lpstr>
      </vt:variant>
      <vt:variant>
        <vt:i4>114</vt:i4>
      </vt:variant>
    </vt:vector>
  </HeadingPairs>
  <TitlesOfParts>
    <vt:vector size="115" baseType="lpstr">
      <vt:lpstr>Flujo</vt:lpstr>
      <vt:lpstr>Presentación de PowerPoint</vt:lpstr>
      <vt:lpstr>Mantenimiento preventivo al equipo de cómputo</vt:lpstr>
      <vt:lpstr>Mantenimiento preventivo activo y pasivo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Procesadores y categorías de  AMD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REFRIGERACIÓN </vt:lpstr>
      <vt:lpstr>Procesador y disipador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Conectores externos </vt:lpstr>
      <vt:lpstr>Presentación de PowerPoint</vt:lpstr>
      <vt:lpstr>Conectores de alimentación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Evolución del mouse </vt:lpstr>
      <vt:lpstr>Presentación de PowerPoint</vt:lpstr>
      <vt:lpstr>Presentación de PowerPoint</vt:lpstr>
      <vt:lpstr>Mouse bicho</vt:lpstr>
      <vt:lpstr>Presentación de PowerPoint</vt:lpstr>
      <vt:lpstr>Presentación de PowerPoint</vt:lpstr>
      <vt:lpstr>Mouse óptico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Mac52</dc:creator>
  <cp:lastModifiedBy>PTC LIA</cp:lastModifiedBy>
  <cp:revision>123</cp:revision>
  <dcterms:created xsi:type="dcterms:W3CDTF">2014-08-19T16:54:03Z</dcterms:created>
  <dcterms:modified xsi:type="dcterms:W3CDTF">2017-10-16T22:25:38Z</dcterms:modified>
</cp:coreProperties>
</file>