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7" r:id="rId1"/>
  </p:sldMasterIdLst>
  <p:notesMasterIdLst>
    <p:notesMasterId r:id="rId33"/>
  </p:notesMasterIdLst>
  <p:sldIdLst>
    <p:sldId id="256" r:id="rId2"/>
    <p:sldId id="326" r:id="rId3"/>
    <p:sldId id="269" r:id="rId4"/>
    <p:sldId id="270" r:id="rId5"/>
    <p:sldId id="257" r:id="rId6"/>
    <p:sldId id="327" r:id="rId7"/>
    <p:sldId id="345" r:id="rId8"/>
    <p:sldId id="328" r:id="rId9"/>
    <p:sldId id="329" r:id="rId10"/>
    <p:sldId id="330" r:id="rId11"/>
    <p:sldId id="331" r:id="rId12"/>
    <p:sldId id="332" r:id="rId13"/>
    <p:sldId id="333" r:id="rId14"/>
    <p:sldId id="334" r:id="rId15"/>
    <p:sldId id="344" r:id="rId16"/>
    <p:sldId id="340" r:id="rId17"/>
    <p:sldId id="341" r:id="rId18"/>
    <p:sldId id="342" r:id="rId19"/>
    <p:sldId id="343" r:id="rId20"/>
    <p:sldId id="335" r:id="rId21"/>
    <p:sldId id="336" r:id="rId22"/>
    <p:sldId id="337" r:id="rId23"/>
    <p:sldId id="338" r:id="rId24"/>
    <p:sldId id="299" r:id="rId25"/>
    <p:sldId id="310" r:id="rId26"/>
    <p:sldId id="347" r:id="rId27"/>
    <p:sldId id="349" r:id="rId28"/>
    <p:sldId id="350" r:id="rId29"/>
    <p:sldId id="351" r:id="rId30"/>
    <p:sldId id="346" r:id="rId31"/>
    <p:sldId id="324" r:id="rId3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72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A0B7ED-F06E-4C1F-8862-8365CE410396}" type="doc">
      <dgm:prSet loTypeId="urn:microsoft.com/office/officeart/2009/layout/ReverseList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BEE2EF90-0199-4F23-AE63-FFF64BB0B696}">
      <dgm:prSet phldrT="[Texto]" custT="1"/>
      <dgm:spPr/>
      <dgm:t>
        <a:bodyPr/>
        <a:lstStyle/>
        <a:p>
          <a:pPr algn="ctr"/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La </a:t>
          </a:r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Geografía</a:t>
          </a:r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 es una ciencia práctica que debe ser utilizada como una </a:t>
          </a:r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herramienta de interpretación del desarrollo social</a:t>
          </a:r>
          <a:r>
            <a:rPr lang="es-ES" sz="1800" dirty="0" smtClean="0">
              <a:latin typeface="Arial" panose="020B0604020202020204" pitchFamily="34" charset="0"/>
              <a:cs typeface="Arial" panose="020B0604020202020204" pitchFamily="34" charset="0"/>
            </a:rPr>
            <a:t>, entrelaza los hechos de carácter natural con los de índole demográfica, económica y social, como única forma de entender a las actividades productivas que no son ni pueden ser resultado mágico de la voluntad humana</a:t>
          </a:r>
          <a:r>
            <a:rPr lang="es-ES" sz="1600" dirty="0" smtClean="0">
              <a:latin typeface="Arial Narrow" pitchFamily="34" charset="0"/>
            </a:rPr>
            <a:t>. </a:t>
          </a:r>
        </a:p>
      </dgm:t>
    </dgm:pt>
    <dgm:pt modelId="{F63CB9B8-783E-4A18-952F-ED2C573DAA93}" type="parTrans" cxnId="{73398B91-5C0A-45E5-9FEE-ACC55C9581D5}">
      <dgm:prSet/>
      <dgm:spPr/>
      <dgm:t>
        <a:bodyPr/>
        <a:lstStyle/>
        <a:p>
          <a:endParaRPr lang="es-MX"/>
        </a:p>
      </dgm:t>
    </dgm:pt>
    <dgm:pt modelId="{7C86C554-1FBC-4EA4-8430-C285099FADA7}" type="sibTrans" cxnId="{73398B91-5C0A-45E5-9FEE-ACC55C9581D5}">
      <dgm:prSet/>
      <dgm:spPr/>
      <dgm:t>
        <a:bodyPr/>
        <a:lstStyle/>
        <a:p>
          <a:endParaRPr lang="es-MX"/>
        </a:p>
      </dgm:t>
    </dgm:pt>
    <dgm:pt modelId="{F6FD62CA-86BD-467D-8033-D09D8E32EE86}">
      <dgm:prSet phldrT="[Texto]" custT="1"/>
      <dgm:spPr/>
      <dgm:t>
        <a:bodyPr/>
        <a:lstStyle/>
        <a:p>
          <a:pPr algn="ctr"/>
          <a:r>
            <a:rPr lang="es-ES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</a:t>
          </a:r>
          <a:r>
            <a:rPr lang="es-ES" sz="1800" b="1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Geosistema</a:t>
          </a:r>
          <a:r>
            <a:rPr lang="es-ES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ES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 el </a:t>
          </a:r>
          <a:r>
            <a:rPr lang="es-ES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conjunto de entidades bióticas (biósfera), abióticas (litósfera, atmósfera e hidrósfera) y antrópicas (sociedad), </a:t>
          </a:r>
          <a:r>
            <a:rPr lang="es-ES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entre las cuales se producen permanentes interrelaciones que originan cambios cualitativos y cuantitativos que caracterizan la estructura terrestre</a:t>
          </a:r>
          <a:r>
            <a:rPr lang="es-ES" sz="1600" dirty="0" smtClean="0"/>
            <a:t>. </a:t>
          </a:r>
          <a:endParaRPr lang="es-MX" sz="16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CBEC84-BEAD-4509-BFD1-C0D71C55EB8B}" type="parTrans" cxnId="{B0420D0C-2AC9-4252-B312-E22104281B3C}">
      <dgm:prSet/>
      <dgm:spPr/>
      <dgm:t>
        <a:bodyPr/>
        <a:lstStyle/>
        <a:p>
          <a:endParaRPr lang="es-MX"/>
        </a:p>
      </dgm:t>
    </dgm:pt>
    <dgm:pt modelId="{65C4E4C8-FF8A-407E-97DF-23DBE5A0DFC3}" type="sibTrans" cxnId="{B0420D0C-2AC9-4252-B312-E22104281B3C}">
      <dgm:prSet/>
      <dgm:spPr/>
      <dgm:t>
        <a:bodyPr/>
        <a:lstStyle/>
        <a:p>
          <a:endParaRPr lang="es-MX"/>
        </a:p>
      </dgm:t>
    </dgm:pt>
    <dgm:pt modelId="{AB26BBB9-46D1-420E-9236-0A88C022A9B9}" type="pres">
      <dgm:prSet presAssocID="{DCA0B7ED-F06E-4C1F-8862-8365CE410396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2208A69-EFFA-484F-975C-A4C51D6A9E98}" type="pres">
      <dgm:prSet presAssocID="{DCA0B7ED-F06E-4C1F-8862-8365CE410396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0268BF-A701-46DD-88E2-B05F91B86A43}" type="pres">
      <dgm:prSet presAssocID="{DCA0B7ED-F06E-4C1F-8862-8365CE410396}" presName="LeftNode" presStyleLbl="bgImgPlace1" presStyleIdx="0" presStyleCnt="2" custScaleX="140563" custScaleY="109473">
        <dgm:presLayoutVars>
          <dgm:chMax val="2"/>
          <dgm:chPref val="2"/>
        </dgm:presLayoutVars>
      </dgm:prSet>
      <dgm:spPr/>
      <dgm:t>
        <a:bodyPr/>
        <a:lstStyle/>
        <a:p>
          <a:endParaRPr lang="es-MX"/>
        </a:p>
      </dgm:t>
    </dgm:pt>
    <dgm:pt modelId="{53204D09-AB40-4F18-9E2F-0A428DD34491}" type="pres">
      <dgm:prSet presAssocID="{DCA0B7ED-F06E-4C1F-8862-8365CE410396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91796D-9FB6-4277-BCEA-A8E6CC35443D}" type="pres">
      <dgm:prSet presAssocID="{DCA0B7ED-F06E-4C1F-8862-8365CE410396}" presName="RightNode" presStyleLbl="bgImgPlace1" presStyleIdx="1" presStyleCnt="2" custScaleX="131108" custScaleY="111521" custLinFactNeighborX="32295" custLinFactNeighborY="1024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AF904499-AF72-4912-8025-229D9A41034F}" type="pres">
      <dgm:prSet presAssocID="{DCA0B7ED-F06E-4C1F-8862-8365CE410396}" presName="TopArrow" presStyleLbl="node1" presStyleIdx="0" presStyleCnt="2" custScaleX="144301" custLinFactNeighborX="754" custLinFactNeighborY="-4322"/>
      <dgm:spPr/>
    </dgm:pt>
    <dgm:pt modelId="{C3207DD4-1FC7-41AB-AAD5-76B784B5166A}" type="pres">
      <dgm:prSet presAssocID="{DCA0B7ED-F06E-4C1F-8862-8365CE410396}" presName="BottomArrow" presStyleLbl="node1" presStyleIdx="1" presStyleCnt="2" custScaleX="138289"/>
      <dgm:spPr/>
    </dgm:pt>
  </dgm:ptLst>
  <dgm:cxnLst>
    <dgm:cxn modelId="{834EBF10-C9AD-4409-A952-F58024BEA97C}" type="presOf" srcId="{F6FD62CA-86BD-467D-8033-D09D8E32EE86}" destId="{B991796D-9FB6-4277-BCEA-A8E6CC35443D}" srcOrd="1" destOrd="0" presId="urn:microsoft.com/office/officeart/2009/layout/ReverseList"/>
    <dgm:cxn modelId="{6F3138B4-96C1-4599-9A71-8FD33411E35B}" type="presOf" srcId="{BEE2EF90-0199-4F23-AE63-FFF64BB0B696}" destId="{72208A69-EFFA-484F-975C-A4C51D6A9E98}" srcOrd="0" destOrd="0" presId="urn:microsoft.com/office/officeart/2009/layout/ReverseList"/>
    <dgm:cxn modelId="{4FE1B953-4F65-4025-BF0E-DDF324BBF7E7}" type="presOf" srcId="{BEE2EF90-0199-4F23-AE63-FFF64BB0B696}" destId="{110268BF-A701-46DD-88E2-B05F91B86A43}" srcOrd="1" destOrd="0" presId="urn:microsoft.com/office/officeart/2009/layout/ReverseList"/>
    <dgm:cxn modelId="{B0420D0C-2AC9-4252-B312-E22104281B3C}" srcId="{DCA0B7ED-F06E-4C1F-8862-8365CE410396}" destId="{F6FD62CA-86BD-467D-8033-D09D8E32EE86}" srcOrd="1" destOrd="0" parTransId="{C8CBEC84-BEAD-4509-BFD1-C0D71C55EB8B}" sibTransId="{65C4E4C8-FF8A-407E-97DF-23DBE5A0DFC3}"/>
    <dgm:cxn modelId="{E2705192-78A6-48A8-899A-4CFA83A59CFA}" type="presOf" srcId="{DCA0B7ED-F06E-4C1F-8862-8365CE410396}" destId="{AB26BBB9-46D1-420E-9236-0A88C022A9B9}" srcOrd="0" destOrd="0" presId="urn:microsoft.com/office/officeart/2009/layout/ReverseList"/>
    <dgm:cxn modelId="{73398B91-5C0A-45E5-9FEE-ACC55C9581D5}" srcId="{DCA0B7ED-F06E-4C1F-8862-8365CE410396}" destId="{BEE2EF90-0199-4F23-AE63-FFF64BB0B696}" srcOrd="0" destOrd="0" parTransId="{F63CB9B8-783E-4A18-952F-ED2C573DAA93}" sibTransId="{7C86C554-1FBC-4EA4-8430-C285099FADA7}"/>
    <dgm:cxn modelId="{9AA0BE62-10EE-4644-A649-2F3C1AD911D9}" type="presOf" srcId="{F6FD62CA-86BD-467D-8033-D09D8E32EE86}" destId="{53204D09-AB40-4F18-9E2F-0A428DD34491}" srcOrd="0" destOrd="0" presId="urn:microsoft.com/office/officeart/2009/layout/ReverseList"/>
    <dgm:cxn modelId="{7A756EC7-1710-4DEE-93C5-8DEAD5EBEA15}" type="presParOf" srcId="{AB26BBB9-46D1-420E-9236-0A88C022A9B9}" destId="{72208A69-EFFA-484F-975C-A4C51D6A9E98}" srcOrd="0" destOrd="0" presId="urn:microsoft.com/office/officeart/2009/layout/ReverseList"/>
    <dgm:cxn modelId="{4158B67F-B0CA-4D37-A14B-D5E8E16BF22F}" type="presParOf" srcId="{AB26BBB9-46D1-420E-9236-0A88C022A9B9}" destId="{110268BF-A701-46DD-88E2-B05F91B86A43}" srcOrd="1" destOrd="0" presId="urn:microsoft.com/office/officeart/2009/layout/ReverseList"/>
    <dgm:cxn modelId="{8538C585-5A05-4560-AE22-E2943985A1CB}" type="presParOf" srcId="{AB26BBB9-46D1-420E-9236-0A88C022A9B9}" destId="{53204D09-AB40-4F18-9E2F-0A428DD34491}" srcOrd="2" destOrd="0" presId="urn:microsoft.com/office/officeart/2009/layout/ReverseList"/>
    <dgm:cxn modelId="{1DE9F820-46B3-442B-B212-3633BEFAD322}" type="presParOf" srcId="{AB26BBB9-46D1-420E-9236-0A88C022A9B9}" destId="{B991796D-9FB6-4277-BCEA-A8E6CC35443D}" srcOrd="3" destOrd="0" presId="urn:microsoft.com/office/officeart/2009/layout/ReverseList"/>
    <dgm:cxn modelId="{4AA80316-8217-4350-9B1C-BD60611C1195}" type="presParOf" srcId="{AB26BBB9-46D1-420E-9236-0A88C022A9B9}" destId="{AF904499-AF72-4912-8025-229D9A41034F}" srcOrd="4" destOrd="0" presId="urn:microsoft.com/office/officeart/2009/layout/ReverseList"/>
    <dgm:cxn modelId="{CE1E5082-2CD7-4EC1-9594-D67EB12BFC28}" type="presParOf" srcId="{AB26BBB9-46D1-420E-9236-0A88C022A9B9}" destId="{C3207DD4-1FC7-41AB-AAD5-76B784B5166A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5F46D4-19CE-44AC-8BDA-ECAE0DBCC7FC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8A93295E-DC5A-47B8-94F8-1291373FE8F9}">
      <dgm:prSet phldrT="[Texto]" custT="1"/>
      <dgm:spPr/>
      <dgm:t>
        <a:bodyPr/>
        <a:lstStyle/>
        <a:p>
          <a:r>
            <a:rPr lang="es-MX" sz="1800" b="1" dirty="0" smtClean="0">
              <a:latin typeface="Arial" panose="020B0604020202020204" pitchFamily="34" charset="0"/>
              <a:cs typeface="Arial" panose="020B0604020202020204" pitchFamily="34" charset="0"/>
            </a:rPr>
            <a:t>Hidrósfera </a:t>
          </a:r>
          <a:endParaRPr lang="es-MX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AA8335-482C-4F5A-9150-93A276517521}" type="parTrans" cxnId="{0B752D8C-FDD8-4C6B-8019-7FCDDA5E9AC7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7CF360-E437-4204-9073-96BCAEB85C49}" type="sibTrans" cxnId="{0B752D8C-FDD8-4C6B-8019-7FCDDA5E9AC7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E7A8BE-91B4-4788-99EA-D08598CB0A26}">
      <dgm:prSet phldrT="[Texto]" custT="1"/>
      <dgm:spPr/>
      <dgm:t>
        <a:bodyPr/>
        <a:lstStyle/>
        <a:p>
          <a:r>
            <a:rPr lang="es-MX" sz="1800" b="1" dirty="0" smtClean="0">
              <a:latin typeface="Arial" panose="020B0604020202020204" pitchFamily="34" charset="0"/>
              <a:cs typeface="Arial" panose="020B0604020202020204" pitchFamily="34" charset="0"/>
            </a:rPr>
            <a:t>Litósfera </a:t>
          </a:r>
          <a:endParaRPr lang="es-MX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C2CE1B-257A-4110-B08E-1C78EF033F90}" type="parTrans" cxnId="{57FEA638-01F4-4CDB-B1ED-C01BC0862DAF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DE1D0B-70DB-4F89-8C6A-2F961A2E514F}" type="sibTrans" cxnId="{57FEA638-01F4-4CDB-B1ED-C01BC0862DAF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A59A77-0EE9-4BB1-ACAC-0D84103C54D2}">
      <dgm:prSet phldrT="[Texto]" custT="1"/>
      <dgm:spPr/>
      <dgm:t>
        <a:bodyPr/>
        <a:lstStyle/>
        <a:p>
          <a:r>
            <a:rPr lang="es-MX" sz="1800" b="1" dirty="0" smtClean="0">
              <a:latin typeface="Arial" panose="020B0604020202020204" pitchFamily="34" charset="0"/>
              <a:cs typeface="Arial" panose="020B0604020202020204" pitchFamily="34" charset="0"/>
            </a:rPr>
            <a:t>Atmósfera </a:t>
          </a:r>
          <a:endParaRPr lang="es-MX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DD614E-B6EF-43AD-8E3B-C46955D8AB83}" type="parTrans" cxnId="{90072C08-62BF-4852-940E-8257E3F30B3B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F7B355-ABA5-4007-A94E-B93A06548F5A}" type="sibTrans" cxnId="{90072C08-62BF-4852-940E-8257E3F30B3B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A8EC2FE-5E51-4517-A3FF-532B7FED5E03}">
      <dgm:prSet phldrT="[Texto]" custT="1"/>
      <dgm:spPr/>
      <dgm:t>
        <a:bodyPr/>
        <a:lstStyle/>
        <a:p>
          <a:r>
            <a:rPr lang="es-MX" sz="1800" b="1" dirty="0" smtClean="0">
              <a:latin typeface="Arial" panose="020B0604020202020204" pitchFamily="34" charset="0"/>
              <a:cs typeface="Arial" panose="020B0604020202020204" pitchFamily="34" charset="0"/>
            </a:rPr>
            <a:t>Biósfera </a:t>
          </a:r>
          <a:endParaRPr lang="es-MX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C0CDE3-71AB-4897-8038-B9A03A0A35CF}" type="parTrans" cxnId="{1DBEF0C3-C445-4B4A-8790-B5C269AA977C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64C495-932E-4F34-95AE-896B4B5723B4}" type="sibTrans" cxnId="{1DBEF0C3-C445-4B4A-8790-B5C269AA977C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C227EA7-052B-48EE-8436-CF672BD5CFB9}">
      <dgm:prSet phldrT="[Texto]" custT="1"/>
      <dgm:spPr/>
      <dgm:t>
        <a:bodyPr/>
        <a:lstStyle/>
        <a:p>
          <a:r>
            <a:rPr lang="es-MX" sz="1400" b="1" dirty="0" smtClean="0">
              <a:latin typeface="Arial" panose="020B0604020202020204" pitchFamily="34" charset="0"/>
              <a:cs typeface="Arial" panose="020B0604020202020204" pitchFamily="34" charset="0"/>
            </a:rPr>
            <a:t>ORGANIZACIÓN DEL GEOSISTEMA</a:t>
          </a:r>
          <a:endParaRPr lang="es-MX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E97C11-3F8A-4620-8BF8-238EF0B6D9F8}" type="sibTrans" cxnId="{D844F828-118B-46A1-A79F-86450C7409F4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B687A8-4227-4FF5-BBCB-27F8A6FF9360}" type="parTrans" cxnId="{D844F828-118B-46A1-A79F-86450C7409F4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A2A7F9-8484-47CE-95F7-D878C86EA231}" type="pres">
      <dgm:prSet presAssocID="{215F46D4-19CE-44AC-8BDA-ECAE0DBCC7FC}" presName="compositeShape" presStyleCnt="0">
        <dgm:presLayoutVars>
          <dgm:chMax val="7"/>
          <dgm:dir/>
          <dgm:resizeHandles val="exact"/>
        </dgm:presLayoutVars>
      </dgm:prSet>
      <dgm:spPr/>
    </dgm:pt>
    <dgm:pt modelId="{CE17A09C-323B-44F8-807A-C788A8DE2A8E}" type="pres">
      <dgm:prSet presAssocID="{BC227EA7-052B-48EE-8436-CF672BD5CFB9}" presName="circ1" presStyleLbl="vennNode1" presStyleIdx="0" presStyleCnt="5" custScaleX="132871" custScaleY="104968" custLinFactNeighborX="-32662" custLinFactNeighborY="-3008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chemeClr val="accent5">
                <a:tint val="62000"/>
                <a:satMod val="180000"/>
                <a:alpha val="26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</a:gradFill>
      </dgm:spPr>
    </dgm:pt>
    <dgm:pt modelId="{AF870F1C-6D4D-47B5-ADD6-3856E191EB3B}" type="pres">
      <dgm:prSet presAssocID="{BC227EA7-052B-48EE-8436-CF672BD5CFB9}" presName="circ1Tx" presStyleLbl="revTx" presStyleIdx="0" presStyleCnt="0" custScaleX="215340" custLinFactNeighborX="-15714" custLinFactNeighborY="57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52FBF8-74D7-48F3-A9C6-6CE94F4EA94B}" type="pres">
      <dgm:prSet presAssocID="{8A93295E-DC5A-47B8-94F8-1291373FE8F9}" presName="circ2" presStyleLbl="vennNode1" presStyleIdx="1" presStyleCnt="5" custScaleX="126489" custScaleY="108064" custLinFactNeighborX="3363" custLinFactNeighborY="-8839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chemeClr val="accent2">
                <a:lumMod val="40000"/>
                <a:lumOff val="60000"/>
              </a:schemeClr>
            </a:gs>
            <a:gs pos="65000">
              <a:schemeClr val="accent2">
                <a:tint val="32000"/>
                <a:satMod val="250000"/>
              </a:schemeClr>
            </a:gs>
            <a:gs pos="100000">
              <a:schemeClr val="accent2">
                <a:tint val="23000"/>
                <a:satMod val="300000"/>
              </a:schemeClr>
            </a:gs>
          </a:gsLst>
        </a:gradFill>
      </dgm:spPr>
    </dgm:pt>
    <dgm:pt modelId="{8D346460-F95A-4305-BDF0-3CB74F29A2BE}" type="pres">
      <dgm:prSet presAssocID="{8A93295E-DC5A-47B8-94F8-1291373FE8F9}" presName="circ2Tx" presStyleLbl="revTx" presStyleIdx="0" presStyleCnt="0" custLinFactNeighborX="-47791" custLinFactNeighborY="23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BD3E38-C9FD-4899-92B5-5DCE6179FC86}" type="pres">
      <dgm:prSet presAssocID="{3A8EC2FE-5E51-4517-A3FF-532B7FED5E03}" presName="circ3" presStyleLbl="vennNode1" presStyleIdx="2" presStyleCnt="5" custScaleX="112622" custScaleY="118243" custLinFactNeighborX="4567" custLinFactNeighborY="10450"/>
      <dgm:spPr/>
    </dgm:pt>
    <dgm:pt modelId="{EBCD2E03-C633-4A8E-B284-08EDB4CE917A}" type="pres">
      <dgm:prSet presAssocID="{3A8EC2FE-5E51-4517-A3FF-532B7FED5E03}" presName="circ3Tx" presStyleLbl="revTx" presStyleIdx="0" presStyleCnt="0" custLinFactNeighborX="-45431" custLinFactNeighborY="-252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8E0A59-CFED-4142-81F7-A62FBC73A0BB}" type="pres">
      <dgm:prSet presAssocID="{B9A59A77-0EE9-4BB1-ACAC-0D84103C54D2}" presName="circ4" presStyleLbl="vennNode1" presStyleIdx="3" presStyleCnt="5" custScaleX="122748" custScaleY="110103" custLinFactNeighborX="-34455" custLinFactNeighborY="-1938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chemeClr val="dk1">
                <a:tint val="62000"/>
                <a:satMod val="180000"/>
                <a:alpha val="44000"/>
              </a:schemeClr>
            </a:gs>
            <a:gs pos="65000">
              <a:schemeClr val="dk1">
                <a:tint val="32000"/>
                <a:satMod val="250000"/>
              </a:schemeClr>
            </a:gs>
            <a:gs pos="100000">
              <a:schemeClr val="dk1">
                <a:tint val="23000"/>
                <a:satMod val="300000"/>
              </a:schemeClr>
            </a:gs>
          </a:gsLst>
        </a:gradFill>
      </dgm:spPr>
    </dgm:pt>
    <dgm:pt modelId="{F8B5DD0A-A242-4061-B127-5213D4AD266D}" type="pres">
      <dgm:prSet presAssocID="{B9A59A77-0EE9-4BB1-ACAC-0D84103C54D2}" presName="circ4Tx" presStyleLbl="revTx" presStyleIdx="0" presStyleCnt="0" custLinFactNeighborX="39302" custLinFactNeighborY="-387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6630DF-8E5A-4927-A1A6-088C76BE4C7F}" type="pres">
      <dgm:prSet presAssocID="{F1E7A8BE-91B4-4788-99EA-D08598CB0A26}" presName="circ5" presStyleLbl="vennNode1" presStyleIdx="4" presStyleCnt="5" custScaleX="118098" custScaleY="105509" custLinFactNeighborX="33014" custLinFactNeighborY="16982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chemeClr val="accent3">
                <a:tint val="62000"/>
                <a:satMod val="180000"/>
              </a:schemeClr>
            </a:gs>
            <a:gs pos="2000">
              <a:schemeClr val="accent3">
                <a:tint val="32000"/>
                <a:satMod val="250000"/>
                <a:alpha val="47000"/>
              </a:schemeClr>
            </a:gs>
            <a:gs pos="100000">
              <a:schemeClr val="accent3">
                <a:tint val="23000"/>
                <a:satMod val="300000"/>
              </a:schemeClr>
            </a:gs>
          </a:gsLst>
          <a:lin ang="16200000" scaled="1"/>
        </a:gradFill>
      </dgm:spPr>
    </dgm:pt>
    <dgm:pt modelId="{4246173E-2D71-40CE-BD08-FD8E1CDD234C}" type="pres">
      <dgm:prSet presAssocID="{F1E7A8BE-91B4-4788-99EA-D08598CB0A26}" presName="circ5Tx" presStyleLbl="revTx" presStyleIdx="0" presStyleCnt="0" custLinFactNeighborX="64422" custLinFactNeighborY="-237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0072C08-62BF-4852-940E-8257E3F30B3B}" srcId="{215F46D4-19CE-44AC-8BDA-ECAE0DBCC7FC}" destId="{B9A59A77-0EE9-4BB1-ACAC-0D84103C54D2}" srcOrd="3" destOrd="0" parTransId="{E2DD614E-B6EF-43AD-8E3B-C46955D8AB83}" sibTransId="{F6F7B355-ABA5-4007-A94E-B93A06548F5A}"/>
    <dgm:cxn modelId="{0B752D8C-FDD8-4C6B-8019-7FCDDA5E9AC7}" srcId="{215F46D4-19CE-44AC-8BDA-ECAE0DBCC7FC}" destId="{8A93295E-DC5A-47B8-94F8-1291373FE8F9}" srcOrd="1" destOrd="0" parTransId="{8BAA8335-482C-4F5A-9150-93A276517521}" sibTransId="{417CF360-E437-4204-9073-96BCAEB85C49}"/>
    <dgm:cxn modelId="{57FEA638-01F4-4CDB-B1ED-C01BC0862DAF}" srcId="{215F46D4-19CE-44AC-8BDA-ECAE0DBCC7FC}" destId="{F1E7A8BE-91B4-4788-99EA-D08598CB0A26}" srcOrd="4" destOrd="0" parTransId="{C6C2CE1B-257A-4110-B08E-1C78EF033F90}" sibTransId="{76DE1D0B-70DB-4F89-8C6A-2F961A2E514F}"/>
    <dgm:cxn modelId="{CBD01BD4-17F8-4147-B35A-B207AAF58648}" type="presOf" srcId="{B9A59A77-0EE9-4BB1-ACAC-0D84103C54D2}" destId="{F8B5DD0A-A242-4061-B127-5213D4AD266D}" srcOrd="0" destOrd="0" presId="urn:microsoft.com/office/officeart/2005/8/layout/venn1"/>
    <dgm:cxn modelId="{9713AC9E-60F8-4113-B71E-81146BA1AD27}" type="presOf" srcId="{215F46D4-19CE-44AC-8BDA-ECAE0DBCC7FC}" destId="{55A2A7F9-8484-47CE-95F7-D878C86EA231}" srcOrd="0" destOrd="0" presId="urn:microsoft.com/office/officeart/2005/8/layout/venn1"/>
    <dgm:cxn modelId="{D844F828-118B-46A1-A79F-86450C7409F4}" srcId="{215F46D4-19CE-44AC-8BDA-ECAE0DBCC7FC}" destId="{BC227EA7-052B-48EE-8436-CF672BD5CFB9}" srcOrd="0" destOrd="0" parTransId="{11B687A8-4227-4FF5-BBCB-27F8A6FF9360}" sibTransId="{9AE97C11-3F8A-4620-8BF8-238EF0B6D9F8}"/>
    <dgm:cxn modelId="{5B350E09-E33F-409A-98CC-1AFEC1B2B0C8}" type="presOf" srcId="{8A93295E-DC5A-47B8-94F8-1291373FE8F9}" destId="{8D346460-F95A-4305-BDF0-3CB74F29A2BE}" srcOrd="0" destOrd="0" presId="urn:microsoft.com/office/officeart/2005/8/layout/venn1"/>
    <dgm:cxn modelId="{B98DBD4B-787E-4471-A521-1596093066CB}" type="presOf" srcId="{F1E7A8BE-91B4-4788-99EA-D08598CB0A26}" destId="{4246173E-2D71-40CE-BD08-FD8E1CDD234C}" srcOrd="0" destOrd="0" presId="urn:microsoft.com/office/officeart/2005/8/layout/venn1"/>
    <dgm:cxn modelId="{1DBEF0C3-C445-4B4A-8790-B5C269AA977C}" srcId="{215F46D4-19CE-44AC-8BDA-ECAE0DBCC7FC}" destId="{3A8EC2FE-5E51-4517-A3FF-532B7FED5E03}" srcOrd="2" destOrd="0" parTransId="{DCC0CDE3-71AB-4897-8038-B9A03A0A35CF}" sibTransId="{E964C495-932E-4F34-95AE-896B4B5723B4}"/>
    <dgm:cxn modelId="{68048B92-C89E-45AB-B385-AB4A9AF02287}" type="presOf" srcId="{BC227EA7-052B-48EE-8436-CF672BD5CFB9}" destId="{AF870F1C-6D4D-47B5-ADD6-3856E191EB3B}" srcOrd="0" destOrd="0" presId="urn:microsoft.com/office/officeart/2005/8/layout/venn1"/>
    <dgm:cxn modelId="{631393EB-D354-460D-8AFE-272E66A958D9}" type="presOf" srcId="{3A8EC2FE-5E51-4517-A3FF-532B7FED5E03}" destId="{EBCD2E03-C633-4A8E-B284-08EDB4CE917A}" srcOrd="0" destOrd="0" presId="urn:microsoft.com/office/officeart/2005/8/layout/venn1"/>
    <dgm:cxn modelId="{55959FFD-01DE-4720-BAC6-774ADF371452}" type="presParOf" srcId="{55A2A7F9-8484-47CE-95F7-D878C86EA231}" destId="{CE17A09C-323B-44F8-807A-C788A8DE2A8E}" srcOrd="0" destOrd="0" presId="urn:microsoft.com/office/officeart/2005/8/layout/venn1"/>
    <dgm:cxn modelId="{1F71AB07-9886-46B3-BF2B-166EE41291EB}" type="presParOf" srcId="{55A2A7F9-8484-47CE-95F7-D878C86EA231}" destId="{AF870F1C-6D4D-47B5-ADD6-3856E191EB3B}" srcOrd="1" destOrd="0" presId="urn:microsoft.com/office/officeart/2005/8/layout/venn1"/>
    <dgm:cxn modelId="{C6F6ABCF-9BCA-46CA-A7DD-B1E91BA5C2ED}" type="presParOf" srcId="{55A2A7F9-8484-47CE-95F7-D878C86EA231}" destId="{8252FBF8-74D7-48F3-A9C6-6CE94F4EA94B}" srcOrd="2" destOrd="0" presId="urn:microsoft.com/office/officeart/2005/8/layout/venn1"/>
    <dgm:cxn modelId="{10142A9B-4FD0-4562-88B5-3F54FD70DDFB}" type="presParOf" srcId="{55A2A7F9-8484-47CE-95F7-D878C86EA231}" destId="{8D346460-F95A-4305-BDF0-3CB74F29A2BE}" srcOrd="3" destOrd="0" presId="urn:microsoft.com/office/officeart/2005/8/layout/venn1"/>
    <dgm:cxn modelId="{1A76A15F-24C6-4041-A512-CA0B5C49D7BE}" type="presParOf" srcId="{55A2A7F9-8484-47CE-95F7-D878C86EA231}" destId="{58BD3E38-C9FD-4899-92B5-5DCE6179FC86}" srcOrd="4" destOrd="0" presId="urn:microsoft.com/office/officeart/2005/8/layout/venn1"/>
    <dgm:cxn modelId="{0D74FC7B-BF20-4080-97AC-F97A4DEC3FDB}" type="presParOf" srcId="{55A2A7F9-8484-47CE-95F7-D878C86EA231}" destId="{EBCD2E03-C633-4A8E-B284-08EDB4CE917A}" srcOrd="5" destOrd="0" presId="urn:microsoft.com/office/officeart/2005/8/layout/venn1"/>
    <dgm:cxn modelId="{D211E540-594C-40F7-A6A0-E6D045648291}" type="presParOf" srcId="{55A2A7F9-8484-47CE-95F7-D878C86EA231}" destId="{228E0A59-CFED-4142-81F7-A62FBC73A0BB}" srcOrd="6" destOrd="0" presId="urn:microsoft.com/office/officeart/2005/8/layout/venn1"/>
    <dgm:cxn modelId="{0EC2B03D-94B4-47CE-A6F6-8969CDB8191E}" type="presParOf" srcId="{55A2A7F9-8484-47CE-95F7-D878C86EA231}" destId="{F8B5DD0A-A242-4061-B127-5213D4AD266D}" srcOrd="7" destOrd="0" presId="urn:microsoft.com/office/officeart/2005/8/layout/venn1"/>
    <dgm:cxn modelId="{6754024C-707E-46FA-9EF3-D6171B0EED6E}" type="presParOf" srcId="{55A2A7F9-8484-47CE-95F7-D878C86EA231}" destId="{056630DF-8E5A-4927-A1A6-088C76BE4C7F}" srcOrd="8" destOrd="0" presId="urn:microsoft.com/office/officeart/2005/8/layout/venn1"/>
    <dgm:cxn modelId="{21647125-FFD9-436B-AD89-AEB2AE315855}" type="presParOf" srcId="{55A2A7F9-8484-47CE-95F7-D878C86EA231}" destId="{4246173E-2D71-40CE-BD08-FD8E1CDD234C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5F46D4-19CE-44AC-8BDA-ECAE0DBCC7FC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8A93295E-DC5A-47B8-94F8-1291373FE8F9}">
      <dgm:prSet phldrT="[Texto]"/>
      <dgm:spPr/>
      <dgm:t>
        <a:bodyPr/>
        <a:lstStyle/>
        <a:p>
          <a:r>
            <a:rPr lang="es-MX" b="1" dirty="0" smtClean="0">
              <a:latin typeface="Arial" panose="020B0604020202020204" pitchFamily="34" charset="0"/>
              <a:cs typeface="Arial" panose="020B0604020202020204" pitchFamily="34" charset="0"/>
            </a:rPr>
            <a:t>Atmósfera </a:t>
          </a:r>
          <a:endParaRPr lang="es-MX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AA8335-482C-4F5A-9150-93A276517521}" type="parTrans" cxnId="{0B752D8C-FDD8-4C6B-8019-7FCDDA5E9AC7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7CF360-E437-4204-9073-96BCAEB85C49}" type="sibTrans" cxnId="{0B752D8C-FDD8-4C6B-8019-7FCDDA5E9AC7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E7A8BE-91B4-4788-99EA-D08598CB0A26}">
      <dgm:prSet phldrT="[Texto]"/>
      <dgm:spPr/>
      <dgm:t>
        <a:bodyPr/>
        <a:lstStyle/>
        <a:p>
          <a:r>
            <a:rPr lang="es-MX" b="1" dirty="0" smtClean="0">
              <a:latin typeface="Arial" panose="020B0604020202020204" pitchFamily="34" charset="0"/>
              <a:cs typeface="Arial" panose="020B0604020202020204" pitchFamily="34" charset="0"/>
            </a:rPr>
            <a:t>Litósfera </a:t>
          </a:r>
          <a:endParaRPr lang="es-MX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C2CE1B-257A-4110-B08E-1C78EF033F90}" type="parTrans" cxnId="{57FEA638-01F4-4CDB-B1ED-C01BC0862DAF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DE1D0B-70DB-4F89-8C6A-2F961A2E514F}" type="sibTrans" cxnId="{57FEA638-01F4-4CDB-B1ED-C01BC0862DAF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A59A77-0EE9-4BB1-ACAC-0D84103C54D2}">
      <dgm:prSet phldrT="[Texto]"/>
      <dgm:spPr/>
      <dgm:t>
        <a:bodyPr/>
        <a:lstStyle/>
        <a:p>
          <a:r>
            <a:rPr lang="es-MX" b="1" dirty="0" smtClean="0">
              <a:latin typeface="Arial" panose="020B0604020202020204" pitchFamily="34" charset="0"/>
              <a:cs typeface="Arial" panose="020B0604020202020204" pitchFamily="34" charset="0"/>
            </a:rPr>
            <a:t>Biósfera </a:t>
          </a:r>
          <a:endParaRPr lang="es-MX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DD614E-B6EF-43AD-8E3B-C46955D8AB83}" type="parTrans" cxnId="{90072C08-62BF-4852-940E-8257E3F30B3B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F7B355-ABA5-4007-A94E-B93A06548F5A}" type="sibTrans" cxnId="{90072C08-62BF-4852-940E-8257E3F30B3B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A8EC2FE-5E51-4517-A3FF-532B7FED5E03}">
      <dgm:prSet phldrT="[Texto]"/>
      <dgm:spPr/>
      <dgm:t>
        <a:bodyPr/>
        <a:lstStyle/>
        <a:p>
          <a:r>
            <a:rPr lang="es-MX" b="1" dirty="0" smtClean="0">
              <a:latin typeface="Arial" panose="020B0604020202020204" pitchFamily="34" charset="0"/>
              <a:cs typeface="Arial" panose="020B0604020202020204" pitchFamily="34" charset="0"/>
            </a:rPr>
            <a:t>Hidrósfera </a:t>
          </a:r>
          <a:endParaRPr lang="es-MX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C0CDE3-71AB-4897-8038-B9A03A0A35CF}" type="parTrans" cxnId="{1DBEF0C3-C445-4B4A-8790-B5C269AA977C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64C495-932E-4F34-95AE-896B4B5723B4}" type="sibTrans" cxnId="{1DBEF0C3-C445-4B4A-8790-B5C269AA977C}">
      <dgm:prSet/>
      <dgm:spPr/>
      <dgm:t>
        <a:bodyPr/>
        <a:lstStyle/>
        <a:p>
          <a:endParaRPr lang="es-MX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A2A7F9-8484-47CE-95F7-D878C86EA231}" type="pres">
      <dgm:prSet presAssocID="{215F46D4-19CE-44AC-8BDA-ECAE0DBCC7FC}" presName="compositeShape" presStyleCnt="0">
        <dgm:presLayoutVars>
          <dgm:chMax val="7"/>
          <dgm:dir/>
          <dgm:resizeHandles val="exact"/>
        </dgm:presLayoutVars>
      </dgm:prSet>
      <dgm:spPr/>
    </dgm:pt>
    <dgm:pt modelId="{45DB6A70-F9FC-4CB0-AB8B-3003BBF8D309}" type="pres">
      <dgm:prSet presAssocID="{8A93295E-DC5A-47B8-94F8-1291373FE8F9}" presName="circ1" presStyleLbl="vennNode1" presStyleIdx="0" presStyleCnt="4"/>
      <dgm:spPr/>
      <dgm:t>
        <a:bodyPr/>
        <a:lstStyle/>
        <a:p>
          <a:endParaRPr lang="es-MX"/>
        </a:p>
      </dgm:t>
    </dgm:pt>
    <dgm:pt modelId="{6D69D287-2314-4F11-8215-5F397D0DA037}" type="pres">
      <dgm:prSet presAssocID="{8A93295E-DC5A-47B8-94F8-1291373FE8F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BECA35-CA65-4931-9AF3-74B7EE621A0F}" type="pres">
      <dgm:prSet presAssocID="{3A8EC2FE-5E51-4517-A3FF-532B7FED5E03}" presName="circ2" presStyleLbl="vennNode1" presStyleIdx="1" presStyleCnt="4"/>
      <dgm:spPr/>
      <dgm:t>
        <a:bodyPr/>
        <a:lstStyle/>
        <a:p>
          <a:endParaRPr lang="es-MX"/>
        </a:p>
      </dgm:t>
    </dgm:pt>
    <dgm:pt modelId="{396B4B84-77BA-4BA3-A6E1-206F45F0D54C}" type="pres">
      <dgm:prSet presAssocID="{3A8EC2FE-5E51-4517-A3FF-532B7FED5E0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923500-EB18-4564-A37C-A87263510D96}" type="pres">
      <dgm:prSet presAssocID="{B9A59A77-0EE9-4BB1-ACAC-0D84103C54D2}" presName="circ3" presStyleLbl="vennNode1" presStyleIdx="2" presStyleCnt="4"/>
      <dgm:spPr/>
      <dgm:t>
        <a:bodyPr/>
        <a:lstStyle/>
        <a:p>
          <a:endParaRPr lang="es-MX"/>
        </a:p>
      </dgm:t>
    </dgm:pt>
    <dgm:pt modelId="{1D694D45-ADBD-4E95-AEEB-F1EAC1E52772}" type="pres">
      <dgm:prSet presAssocID="{B9A59A77-0EE9-4BB1-ACAC-0D84103C54D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98FD10-9DA2-4C64-A125-E65544B2EEEA}" type="pres">
      <dgm:prSet presAssocID="{F1E7A8BE-91B4-4788-99EA-D08598CB0A26}" presName="circ4" presStyleLbl="vennNode1" presStyleIdx="3" presStyleCnt="4"/>
      <dgm:spPr/>
      <dgm:t>
        <a:bodyPr/>
        <a:lstStyle/>
        <a:p>
          <a:endParaRPr lang="es-MX"/>
        </a:p>
      </dgm:t>
    </dgm:pt>
    <dgm:pt modelId="{9D073EAB-1D86-4798-86DD-C5CB898EF0D9}" type="pres">
      <dgm:prSet presAssocID="{F1E7A8BE-91B4-4788-99EA-D08598CB0A26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0072C08-62BF-4852-940E-8257E3F30B3B}" srcId="{215F46D4-19CE-44AC-8BDA-ECAE0DBCC7FC}" destId="{B9A59A77-0EE9-4BB1-ACAC-0D84103C54D2}" srcOrd="2" destOrd="0" parTransId="{E2DD614E-B6EF-43AD-8E3B-C46955D8AB83}" sibTransId="{F6F7B355-ABA5-4007-A94E-B93A06548F5A}"/>
    <dgm:cxn modelId="{0B752D8C-FDD8-4C6B-8019-7FCDDA5E9AC7}" srcId="{215F46D4-19CE-44AC-8BDA-ECAE0DBCC7FC}" destId="{8A93295E-DC5A-47B8-94F8-1291373FE8F9}" srcOrd="0" destOrd="0" parTransId="{8BAA8335-482C-4F5A-9150-93A276517521}" sibTransId="{417CF360-E437-4204-9073-96BCAEB85C49}"/>
    <dgm:cxn modelId="{57FEA638-01F4-4CDB-B1ED-C01BC0862DAF}" srcId="{215F46D4-19CE-44AC-8BDA-ECAE0DBCC7FC}" destId="{F1E7A8BE-91B4-4788-99EA-D08598CB0A26}" srcOrd="3" destOrd="0" parTransId="{C6C2CE1B-257A-4110-B08E-1C78EF033F90}" sibTransId="{76DE1D0B-70DB-4F89-8C6A-2F961A2E514F}"/>
    <dgm:cxn modelId="{C1E5D875-3433-4474-8BDA-52A6B23C1DDF}" type="presOf" srcId="{F1E7A8BE-91B4-4788-99EA-D08598CB0A26}" destId="{9D073EAB-1D86-4798-86DD-C5CB898EF0D9}" srcOrd="1" destOrd="0" presId="urn:microsoft.com/office/officeart/2005/8/layout/venn1"/>
    <dgm:cxn modelId="{2B8B49F0-2316-42F1-A23A-30B0663BD05A}" type="presOf" srcId="{3A8EC2FE-5E51-4517-A3FF-532B7FED5E03}" destId="{53BECA35-CA65-4931-9AF3-74B7EE621A0F}" srcOrd="0" destOrd="0" presId="urn:microsoft.com/office/officeart/2005/8/layout/venn1"/>
    <dgm:cxn modelId="{AF535AE5-DD04-4B5B-8E8E-A6407AEED8F0}" type="presOf" srcId="{B9A59A77-0EE9-4BB1-ACAC-0D84103C54D2}" destId="{3B923500-EB18-4564-A37C-A87263510D96}" srcOrd="0" destOrd="0" presId="urn:microsoft.com/office/officeart/2005/8/layout/venn1"/>
    <dgm:cxn modelId="{0DD8A815-DB9A-496A-9485-93F836FACFA6}" type="presOf" srcId="{8A93295E-DC5A-47B8-94F8-1291373FE8F9}" destId="{45DB6A70-F9FC-4CB0-AB8B-3003BBF8D309}" srcOrd="0" destOrd="0" presId="urn:microsoft.com/office/officeart/2005/8/layout/venn1"/>
    <dgm:cxn modelId="{59B3B325-EB09-4915-960F-A10DB3B1DAD9}" type="presOf" srcId="{3A8EC2FE-5E51-4517-A3FF-532B7FED5E03}" destId="{396B4B84-77BA-4BA3-A6E1-206F45F0D54C}" srcOrd="1" destOrd="0" presId="urn:microsoft.com/office/officeart/2005/8/layout/venn1"/>
    <dgm:cxn modelId="{F173CA88-B5BD-4ACF-A7BE-F2165B568D36}" type="presOf" srcId="{B9A59A77-0EE9-4BB1-ACAC-0D84103C54D2}" destId="{1D694D45-ADBD-4E95-AEEB-F1EAC1E52772}" srcOrd="1" destOrd="0" presId="urn:microsoft.com/office/officeart/2005/8/layout/venn1"/>
    <dgm:cxn modelId="{1DBEF0C3-C445-4B4A-8790-B5C269AA977C}" srcId="{215F46D4-19CE-44AC-8BDA-ECAE0DBCC7FC}" destId="{3A8EC2FE-5E51-4517-A3FF-532B7FED5E03}" srcOrd="1" destOrd="0" parTransId="{DCC0CDE3-71AB-4897-8038-B9A03A0A35CF}" sibTransId="{E964C495-932E-4F34-95AE-896B4B5723B4}"/>
    <dgm:cxn modelId="{4EC452A2-4A3C-4B20-8363-9058EE4A9581}" type="presOf" srcId="{8A93295E-DC5A-47B8-94F8-1291373FE8F9}" destId="{6D69D287-2314-4F11-8215-5F397D0DA037}" srcOrd="1" destOrd="0" presId="urn:microsoft.com/office/officeart/2005/8/layout/venn1"/>
    <dgm:cxn modelId="{DE0FE2B3-731F-4ACE-A0F9-D6FB7B2BAE93}" type="presOf" srcId="{F1E7A8BE-91B4-4788-99EA-D08598CB0A26}" destId="{1498FD10-9DA2-4C64-A125-E65544B2EEEA}" srcOrd="0" destOrd="0" presId="urn:microsoft.com/office/officeart/2005/8/layout/venn1"/>
    <dgm:cxn modelId="{B6233B88-55D2-4A95-89B4-7CF9CD8FE158}" type="presOf" srcId="{215F46D4-19CE-44AC-8BDA-ECAE0DBCC7FC}" destId="{55A2A7F9-8484-47CE-95F7-D878C86EA231}" srcOrd="0" destOrd="0" presId="urn:microsoft.com/office/officeart/2005/8/layout/venn1"/>
    <dgm:cxn modelId="{7FEB0C6A-8F3B-4E2B-990A-738B652EA816}" type="presParOf" srcId="{55A2A7F9-8484-47CE-95F7-D878C86EA231}" destId="{45DB6A70-F9FC-4CB0-AB8B-3003BBF8D309}" srcOrd="0" destOrd="0" presId="urn:microsoft.com/office/officeart/2005/8/layout/venn1"/>
    <dgm:cxn modelId="{C50572AE-ACBC-4F94-931C-A172412227B5}" type="presParOf" srcId="{55A2A7F9-8484-47CE-95F7-D878C86EA231}" destId="{6D69D287-2314-4F11-8215-5F397D0DA037}" srcOrd="1" destOrd="0" presId="urn:microsoft.com/office/officeart/2005/8/layout/venn1"/>
    <dgm:cxn modelId="{2AC306E4-E7DB-4818-8E09-C0ADD4643611}" type="presParOf" srcId="{55A2A7F9-8484-47CE-95F7-D878C86EA231}" destId="{53BECA35-CA65-4931-9AF3-74B7EE621A0F}" srcOrd="2" destOrd="0" presId="urn:microsoft.com/office/officeart/2005/8/layout/venn1"/>
    <dgm:cxn modelId="{E1DF4FCC-B3B2-4ADC-9021-E2AA7A1C2A2C}" type="presParOf" srcId="{55A2A7F9-8484-47CE-95F7-D878C86EA231}" destId="{396B4B84-77BA-4BA3-A6E1-206F45F0D54C}" srcOrd="3" destOrd="0" presId="urn:microsoft.com/office/officeart/2005/8/layout/venn1"/>
    <dgm:cxn modelId="{D88B3EA1-C455-413A-85A7-797197B22D2D}" type="presParOf" srcId="{55A2A7F9-8484-47CE-95F7-D878C86EA231}" destId="{3B923500-EB18-4564-A37C-A87263510D96}" srcOrd="4" destOrd="0" presId="urn:microsoft.com/office/officeart/2005/8/layout/venn1"/>
    <dgm:cxn modelId="{65F4D986-BD11-4DAD-BE15-2423B64DFCC9}" type="presParOf" srcId="{55A2A7F9-8484-47CE-95F7-D878C86EA231}" destId="{1D694D45-ADBD-4E95-AEEB-F1EAC1E52772}" srcOrd="5" destOrd="0" presId="urn:microsoft.com/office/officeart/2005/8/layout/venn1"/>
    <dgm:cxn modelId="{99462E14-E26A-422D-8E87-95E27D0361F5}" type="presParOf" srcId="{55A2A7F9-8484-47CE-95F7-D878C86EA231}" destId="{1498FD10-9DA2-4C64-A125-E65544B2EEEA}" srcOrd="6" destOrd="0" presId="urn:microsoft.com/office/officeart/2005/8/layout/venn1"/>
    <dgm:cxn modelId="{63A00102-B7C4-4D2E-A909-28F0A6C72054}" type="presParOf" srcId="{55A2A7F9-8484-47CE-95F7-D878C86EA231}" destId="{9D073EAB-1D86-4798-86DD-C5CB898EF0D9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53EA46B-724A-41BB-947B-55A72713330F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79E4CC95-3309-4F54-B8AC-35F58F7477DE}">
      <dgm:prSet phldrT="[Texto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Regulación climática</a:t>
          </a:r>
          <a:endParaRPr lang="es-MX" sz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84327E-B6E7-4282-BF2E-8D635B150117}" type="parTrans" cxnId="{2393435E-E74C-4CF7-A045-BBEE5A06709D}">
      <dgm:prSet/>
      <dgm:spPr/>
      <dgm:t>
        <a:bodyPr/>
        <a:lstStyle/>
        <a:p>
          <a:endParaRPr lang="es-MX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A7AEDA-B465-4B0A-8258-1C3F2194B635}" type="sibTrans" cxnId="{2393435E-E74C-4CF7-A045-BBEE5A06709D}">
      <dgm:prSet/>
      <dgm:spPr/>
      <dgm:t>
        <a:bodyPr/>
        <a:lstStyle/>
        <a:p>
          <a:endParaRPr lang="es-MX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2595A8-3987-4B8A-9D41-6C9D66FCB577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Control biológico, entre otros</a:t>
          </a:r>
          <a:endParaRPr lang="es-MX" sz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ADD0CE-FA9C-42F2-9AAB-5090D2F3A1F7}" type="parTrans" cxnId="{E8D2E2D4-CBD3-420A-B624-C625E135E26C}">
      <dgm:prSet/>
      <dgm:spPr/>
      <dgm:t>
        <a:bodyPr/>
        <a:lstStyle/>
        <a:p>
          <a:endParaRPr lang="es-MX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4F979C-E30B-480E-A562-26424490F15F}" type="sibTrans" cxnId="{E8D2E2D4-CBD3-420A-B624-C625E135E26C}">
      <dgm:prSet/>
      <dgm:spPr/>
      <dgm:t>
        <a:bodyPr/>
        <a:lstStyle/>
        <a:p>
          <a:endParaRPr lang="es-MX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5C2899-73BB-4506-9CA9-81E90E159D9D}">
      <dgm:prSet phldrT="[Texto]"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Regulación de perturbaciones naturales</a:t>
          </a:r>
          <a:endParaRPr lang="es-MX" sz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F3328B-30FA-4ECE-B7D3-53A88442B305}" type="parTrans" cxnId="{1EF3A31C-1994-4A08-9868-73AF8065E037}">
      <dgm:prSet/>
      <dgm:spPr/>
      <dgm:t>
        <a:bodyPr/>
        <a:lstStyle/>
        <a:p>
          <a:endParaRPr lang="es-MX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91FC71-B966-4C53-9E6F-C5309525E7B3}" type="sibTrans" cxnId="{1EF3A31C-1994-4A08-9868-73AF8065E037}">
      <dgm:prSet/>
      <dgm:spPr/>
      <dgm:t>
        <a:bodyPr/>
        <a:lstStyle/>
        <a:p>
          <a:endParaRPr lang="es-MX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3D072C-8634-45E3-866F-E1C22AE8F6EE}">
      <dgm:prSet phldrT="[Texto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Control de la erosión y fertilidad del suelo</a:t>
          </a:r>
          <a:endParaRPr lang="es-MX" sz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ADE83F0-ED9B-4FB3-9A8B-F3859AE80620}" type="parTrans" cxnId="{69E5E9BB-C18E-4EBE-9CEF-800151C6B6E0}">
      <dgm:prSet/>
      <dgm:spPr/>
      <dgm:t>
        <a:bodyPr/>
        <a:lstStyle/>
        <a:p>
          <a:endParaRPr lang="es-MX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A72827-24F9-4180-9D13-4CD0E1A3405F}" type="sibTrans" cxnId="{69E5E9BB-C18E-4EBE-9CEF-800151C6B6E0}">
      <dgm:prSet/>
      <dgm:spPr/>
      <dgm:t>
        <a:bodyPr/>
        <a:lstStyle/>
        <a:p>
          <a:endParaRPr lang="es-MX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74FF95-3BFE-4206-A2BA-8158BD047249}">
      <dgm:prSet phldrT="[Texto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Regulación hídrica y depuración del agua</a:t>
          </a:r>
          <a:endParaRPr lang="es-MX" sz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0EA66F-817F-432D-924B-DA3F56C9FB14}" type="parTrans" cxnId="{54C3C4C6-BE6D-4E78-8CCA-2E5167AFCDC9}">
      <dgm:prSet/>
      <dgm:spPr/>
      <dgm:t>
        <a:bodyPr/>
        <a:lstStyle/>
        <a:p>
          <a:endParaRPr lang="es-MX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52F70B-5581-4E61-B82C-A1A7EDA29E16}" type="sibTrans" cxnId="{54C3C4C6-BE6D-4E78-8CCA-2E5167AFCDC9}">
      <dgm:prSet/>
      <dgm:spPr/>
      <dgm:t>
        <a:bodyPr/>
        <a:lstStyle/>
        <a:p>
          <a:endParaRPr lang="es-MX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364AE1-DA11-4CE2-812E-6B292A05B26E}">
      <dgm:prSet phldrT="[Texto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Regulación de la calidad de aire</a:t>
          </a:r>
          <a:endParaRPr lang="es-MX" sz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491349-78D4-42C1-A0EC-A9FA33CBDE69}" type="parTrans" cxnId="{79D7F664-6F77-4F36-9FCE-BD2B0C18C6C4}">
      <dgm:prSet/>
      <dgm:spPr/>
      <dgm:t>
        <a:bodyPr/>
        <a:lstStyle/>
        <a:p>
          <a:endParaRPr lang="es-MX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0CB7BD-93F4-4177-8DE1-B2FBCBF2C276}" type="sibTrans" cxnId="{79D7F664-6F77-4F36-9FCE-BD2B0C18C6C4}">
      <dgm:prSet/>
      <dgm:spPr/>
      <dgm:t>
        <a:bodyPr/>
        <a:lstStyle/>
        <a:p>
          <a:endParaRPr lang="es-MX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EFF14D-D8C0-4E75-9950-70D0FFCE110F}" type="pres">
      <dgm:prSet presAssocID="{F53EA46B-724A-41BB-947B-55A72713330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F5D9E05-2AC0-4439-B319-A2529A7F7D08}" type="pres">
      <dgm:prSet presAssocID="{F53EA46B-724A-41BB-947B-55A72713330F}" presName="cycle" presStyleCnt="0"/>
      <dgm:spPr/>
    </dgm:pt>
    <dgm:pt modelId="{7F846D5D-8827-43D1-B543-82CB8D63373C}" type="pres">
      <dgm:prSet presAssocID="{79E4CC95-3309-4F54-B8AC-35F58F7477DE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E92B9F-F52C-42F0-BCC3-0037C1CCCED5}" type="pres">
      <dgm:prSet presAssocID="{D7A7AEDA-B465-4B0A-8258-1C3F2194B635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511979BF-128C-4D52-B19D-54DAC3DC624E}" type="pres">
      <dgm:prSet presAssocID="{56364AE1-DA11-4CE2-812E-6B292A05B26E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1F512E-A6E1-4D7B-9E5A-06F1AE50DD83}" type="pres">
      <dgm:prSet presAssocID="{372595A8-3987-4B8A-9D41-6C9D66FCB577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7A8292-E9C1-4CA2-9283-3EC61447BA6B}" type="pres">
      <dgm:prSet presAssocID="{AC5C2899-73BB-4506-9CA9-81E90E159D9D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B5E3F73-798E-4C89-B75C-039C4668796D}" type="pres">
      <dgm:prSet presAssocID="{453D072C-8634-45E3-866F-E1C22AE8F6EE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CA24C0-FDF1-4DD6-99FF-A9D926C5BFF4}" type="pres">
      <dgm:prSet presAssocID="{AF74FF95-3BFE-4206-A2BA-8158BD047249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303F8EC-5C59-4F19-828B-1BE0EF252621}" type="presOf" srcId="{AC5C2899-73BB-4506-9CA9-81E90E159D9D}" destId="{6B7A8292-E9C1-4CA2-9283-3EC61447BA6B}" srcOrd="0" destOrd="0" presId="urn:microsoft.com/office/officeart/2005/8/layout/cycle3"/>
    <dgm:cxn modelId="{1EF3A31C-1994-4A08-9868-73AF8065E037}" srcId="{F53EA46B-724A-41BB-947B-55A72713330F}" destId="{AC5C2899-73BB-4506-9CA9-81E90E159D9D}" srcOrd="3" destOrd="0" parTransId="{DEF3328B-30FA-4ECE-B7D3-53A88442B305}" sibTransId="{EE91FC71-B966-4C53-9E6F-C5309525E7B3}"/>
    <dgm:cxn modelId="{54C3C4C6-BE6D-4E78-8CCA-2E5167AFCDC9}" srcId="{F53EA46B-724A-41BB-947B-55A72713330F}" destId="{AF74FF95-3BFE-4206-A2BA-8158BD047249}" srcOrd="5" destOrd="0" parTransId="{530EA66F-817F-432D-924B-DA3F56C9FB14}" sibTransId="{4C52F70B-5581-4E61-B82C-A1A7EDA29E16}"/>
    <dgm:cxn modelId="{69E5E9BB-C18E-4EBE-9CEF-800151C6B6E0}" srcId="{F53EA46B-724A-41BB-947B-55A72713330F}" destId="{453D072C-8634-45E3-866F-E1C22AE8F6EE}" srcOrd="4" destOrd="0" parTransId="{3ADE83F0-ED9B-4FB3-9A8B-F3859AE80620}" sibTransId="{D9A72827-24F9-4180-9D13-4CD0E1A3405F}"/>
    <dgm:cxn modelId="{D73291E0-07E9-4A6B-AB13-FFB99CE150DB}" type="presOf" srcId="{372595A8-3987-4B8A-9D41-6C9D66FCB577}" destId="{C51F512E-A6E1-4D7B-9E5A-06F1AE50DD83}" srcOrd="0" destOrd="0" presId="urn:microsoft.com/office/officeart/2005/8/layout/cycle3"/>
    <dgm:cxn modelId="{EB686704-77C8-4A24-93D5-1EED0884A44A}" type="presOf" srcId="{56364AE1-DA11-4CE2-812E-6B292A05B26E}" destId="{511979BF-128C-4D52-B19D-54DAC3DC624E}" srcOrd="0" destOrd="0" presId="urn:microsoft.com/office/officeart/2005/8/layout/cycle3"/>
    <dgm:cxn modelId="{9A1011CC-C23E-4A69-9183-0E1DB1BDBDC7}" type="presOf" srcId="{D7A7AEDA-B465-4B0A-8258-1C3F2194B635}" destId="{1AE92B9F-F52C-42F0-BCC3-0037C1CCCED5}" srcOrd="0" destOrd="0" presId="urn:microsoft.com/office/officeart/2005/8/layout/cycle3"/>
    <dgm:cxn modelId="{E8D2E2D4-CBD3-420A-B624-C625E135E26C}" srcId="{F53EA46B-724A-41BB-947B-55A72713330F}" destId="{372595A8-3987-4B8A-9D41-6C9D66FCB577}" srcOrd="2" destOrd="0" parTransId="{ACADD0CE-FA9C-42F2-9AAB-5090D2F3A1F7}" sibTransId="{964F979C-E30B-480E-A562-26424490F15F}"/>
    <dgm:cxn modelId="{6E0954D3-10C6-48B6-AE7C-7D7D6E74C6A1}" type="presOf" srcId="{AF74FF95-3BFE-4206-A2BA-8158BD047249}" destId="{B6CA24C0-FDF1-4DD6-99FF-A9D926C5BFF4}" srcOrd="0" destOrd="0" presId="urn:microsoft.com/office/officeart/2005/8/layout/cycle3"/>
    <dgm:cxn modelId="{2393435E-E74C-4CF7-A045-BBEE5A06709D}" srcId="{F53EA46B-724A-41BB-947B-55A72713330F}" destId="{79E4CC95-3309-4F54-B8AC-35F58F7477DE}" srcOrd="0" destOrd="0" parTransId="{5B84327E-B6E7-4282-BF2E-8D635B150117}" sibTransId="{D7A7AEDA-B465-4B0A-8258-1C3F2194B635}"/>
    <dgm:cxn modelId="{0A052A2F-9341-4DB2-B881-57E49E6FFD49}" type="presOf" srcId="{79E4CC95-3309-4F54-B8AC-35F58F7477DE}" destId="{7F846D5D-8827-43D1-B543-82CB8D63373C}" srcOrd="0" destOrd="0" presId="urn:microsoft.com/office/officeart/2005/8/layout/cycle3"/>
    <dgm:cxn modelId="{B2A31095-EEE7-4871-90A3-9129ABCE5BF0}" type="presOf" srcId="{F53EA46B-724A-41BB-947B-55A72713330F}" destId="{F6EFF14D-D8C0-4E75-9950-70D0FFCE110F}" srcOrd="0" destOrd="0" presId="urn:microsoft.com/office/officeart/2005/8/layout/cycle3"/>
    <dgm:cxn modelId="{A226F3B1-9219-47FD-88AA-F21B47804ADF}" type="presOf" srcId="{453D072C-8634-45E3-866F-E1C22AE8F6EE}" destId="{7B5E3F73-798E-4C89-B75C-039C4668796D}" srcOrd="0" destOrd="0" presId="urn:microsoft.com/office/officeart/2005/8/layout/cycle3"/>
    <dgm:cxn modelId="{79D7F664-6F77-4F36-9FCE-BD2B0C18C6C4}" srcId="{F53EA46B-724A-41BB-947B-55A72713330F}" destId="{56364AE1-DA11-4CE2-812E-6B292A05B26E}" srcOrd="1" destOrd="0" parTransId="{A6491349-78D4-42C1-A0EC-A9FA33CBDE69}" sibTransId="{160CB7BD-93F4-4177-8DE1-B2FBCBF2C276}"/>
    <dgm:cxn modelId="{A85BECE8-15D4-4D38-A2A2-F6A33D022564}" type="presParOf" srcId="{F6EFF14D-D8C0-4E75-9950-70D0FFCE110F}" destId="{DF5D9E05-2AC0-4439-B319-A2529A7F7D08}" srcOrd="0" destOrd="0" presId="urn:microsoft.com/office/officeart/2005/8/layout/cycle3"/>
    <dgm:cxn modelId="{F3DA502D-BE4C-472D-BC9F-8953008E2CF7}" type="presParOf" srcId="{DF5D9E05-2AC0-4439-B319-A2529A7F7D08}" destId="{7F846D5D-8827-43D1-B543-82CB8D63373C}" srcOrd="0" destOrd="0" presId="urn:microsoft.com/office/officeart/2005/8/layout/cycle3"/>
    <dgm:cxn modelId="{CEE6118E-C665-4B84-A100-579AA9F8B539}" type="presParOf" srcId="{DF5D9E05-2AC0-4439-B319-A2529A7F7D08}" destId="{1AE92B9F-F52C-42F0-BCC3-0037C1CCCED5}" srcOrd="1" destOrd="0" presId="urn:microsoft.com/office/officeart/2005/8/layout/cycle3"/>
    <dgm:cxn modelId="{66FCE3BD-B1EB-4759-85EF-0C61C6A0ADD7}" type="presParOf" srcId="{DF5D9E05-2AC0-4439-B319-A2529A7F7D08}" destId="{511979BF-128C-4D52-B19D-54DAC3DC624E}" srcOrd="2" destOrd="0" presId="urn:microsoft.com/office/officeart/2005/8/layout/cycle3"/>
    <dgm:cxn modelId="{92E56F4D-23F1-4F05-B41B-B869E634AB2E}" type="presParOf" srcId="{DF5D9E05-2AC0-4439-B319-A2529A7F7D08}" destId="{C51F512E-A6E1-4D7B-9E5A-06F1AE50DD83}" srcOrd="3" destOrd="0" presId="urn:microsoft.com/office/officeart/2005/8/layout/cycle3"/>
    <dgm:cxn modelId="{18CB15C7-2F31-4AAE-B306-1AC128CB29F7}" type="presParOf" srcId="{DF5D9E05-2AC0-4439-B319-A2529A7F7D08}" destId="{6B7A8292-E9C1-4CA2-9283-3EC61447BA6B}" srcOrd="4" destOrd="0" presId="urn:microsoft.com/office/officeart/2005/8/layout/cycle3"/>
    <dgm:cxn modelId="{083B243F-A8A3-4C25-89CE-04BBE0C94E4F}" type="presParOf" srcId="{DF5D9E05-2AC0-4439-B319-A2529A7F7D08}" destId="{7B5E3F73-798E-4C89-B75C-039C4668796D}" srcOrd="5" destOrd="0" presId="urn:microsoft.com/office/officeart/2005/8/layout/cycle3"/>
    <dgm:cxn modelId="{0BCFCE06-AAC0-469A-A035-25EF5BC98057}" type="presParOf" srcId="{DF5D9E05-2AC0-4439-B319-A2529A7F7D08}" destId="{B6CA24C0-FDF1-4DD6-99FF-A9D926C5BFF4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156D25A-9851-4750-8B52-BDF16104EC10}" type="doc">
      <dgm:prSet loTypeId="urn:microsoft.com/office/officeart/2005/8/layout/chart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51DCAF0B-C12A-46BF-AAC8-C68FB00B6FD5}">
      <dgm:prSet phldrT="[Texto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Agua</a:t>
          </a:r>
        </a:p>
        <a:p>
          <a:r>
            <a:rPr lang="es-MX" dirty="0" smtClean="0"/>
            <a:t>25-40%</a:t>
          </a:r>
          <a:endParaRPr lang="es-MX" dirty="0"/>
        </a:p>
      </dgm:t>
    </dgm:pt>
    <dgm:pt modelId="{3B684694-B85A-4798-BF2A-F93AF4570277}" type="parTrans" cxnId="{A576B940-D361-45CD-A732-3D81F427BBD1}">
      <dgm:prSet/>
      <dgm:spPr/>
      <dgm:t>
        <a:bodyPr/>
        <a:lstStyle/>
        <a:p>
          <a:endParaRPr lang="es-MX"/>
        </a:p>
      </dgm:t>
    </dgm:pt>
    <dgm:pt modelId="{ADA6F45E-3332-4DD0-9CBB-C8F6202221C3}" type="sibTrans" cxnId="{A576B940-D361-45CD-A732-3D81F427BBD1}">
      <dgm:prSet/>
      <dgm:spPr/>
      <dgm:t>
        <a:bodyPr/>
        <a:lstStyle/>
        <a:p>
          <a:endParaRPr lang="es-MX"/>
        </a:p>
      </dgm:t>
    </dgm:pt>
    <dgm:pt modelId="{40A47725-6E98-492B-B858-A408CE922E1D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/>
            <a:t>Solido</a:t>
          </a:r>
        </a:p>
        <a:p>
          <a:r>
            <a:rPr lang="es-MX" dirty="0" smtClean="0"/>
            <a:t>30-55% </a:t>
          </a:r>
          <a:endParaRPr lang="es-MX" dirty="0"/>
        </a:p>
      </dgm:t>
    </dgm:pt>
    <dgm:pt modelId="{838E09E3-4D1C-490B-9D26-768FA933BEA3}" type="parTrans" cxnId="{B21D8588-4428-4677-8AC9-877EC7A16D3B}">
      <dgm:prSet/>
      <dgm:spPr/>
      <dgm:t>
        <a:bodyPr/>
        <a:lstStyle/>
        <a:p>
          <a:endParaRPr lang="es-MX"/>
        </a:p>
      </dgm:t>
    </dgm:pt>
    <dgm:pt modelId="{BB5AC971-F767-4793-B432-E435907061C6}" type="sibTrans" cxnId="{B21D8588-4428-4677-8AC9-877EC7A16D3B}">
      <dgm:prSet/>
      <dgm:spPr/>
      <dgm:t>
        <a:bodyPr/>
        <a:lstStyle/>
        <a:p>
          <a:endParaRPr lang="es-MX"/>
        </a:p>
      </dgm:t>
    </dgm:pt>
    <dgm:pt modelId="{30C4D583-5E02-4F73-B1D5-205CCB19BD89}">
      <dgm:prSet phldrT="[Texto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Aire </a:t>
          </a:r>
        </a:p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20-30%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1B3E6EB-FAD8-467F-AFE4-F49DB0C03572}" type="parTrans" cxnId="{55DBAB6F-913D-4D1B-938B-FAD4482E2CF0}">
      <dgm:prSet/>
      <dgm:spPr/>
      <dgm:t>
        <a:bodyPr/>
        <a:lstStyle/>
        <a:p>
          <a:endParaRPr lang="es-MX"/>
        </a:p>
      </dgm:t>
    </dgm:pt>
    <dgm:pt modelId="{3B82B3A7-2AC2-4811-A6A5-7368BA2A6768}" type="sibTrans" cxnId="{55DBAB6F-913D-4D1B-938B-FAD4482E2CF0}">
      <dgm:prSet/>
      <dgm:spPr/>
      <dgm:t>
        <a:bodyPr/>
        <a:lstStyle/>
        <a:p>
          <a:endParaRPr lang="es-MX"/>
        </a:p>
      </dgm:t>
    </dgm:pt>
    <dgm:pt modelId="{FD26E97C-5586-44C2-BA8C-96309058C009}" type="pres">
      <dgm:prSet presAssocID="{8156D25A-9851-4750-8B52-BDF16104EC1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84453C2-BC23-446E-8054-BDFF076F795C}" type="pres">
      <dgm:prSet presAssocID="{8156D25A-9851-4750-8B52-BDF16104EC10}" presName="wedge1" presStyleLbl="node1" presStyleIdx="0" presStyleCnt="3" custLinFactNeighborX="12980" custLinFactNeighborY="-3479"/>
      <dgm:spPr/>
      <dgm:t>
        <a:bodyPr/>
        <a:lstStyle/>
        <a:p>
          <a:endParaRPr lang="es-MX"/>
        </a:p>
      </dgm:t>
    </dgm:pt>
    <dgm:pt modelId="{876CB9B5-C090-4A54-A30C-CA74E4367D71}" type="pres">
      <dgm:prSet presAssocID="{8156D25A-9851-4750-8B52-BDF16104EC10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F38707-FAD2-4AB5-B590-4AE6AD6B0185}" type="pres">
      <dgm:prSet presAssocID="{8156D25A-9851-4750-8B52-BDF16104EC10}" presName="wedge2" presStyleLbl="node1" presStyleIdx="1" presStyleCnt="3"/>
      <dgm:spPr/>
      <dgm:t>
        <a:bodyPr/>
        <a:lstStyle/>
        <a:p>
          <a:endParaRPr lang="es-MX"/>
        </a:p>
      </dgm:t>
    </dgm:pt>
    <dgm:pt modelId="{3C27C05B-CD03-4F38-9E6C-E598ABC19DD5}" type="pres">
      <dgm:prSet presAssocID="{8156D25A-9851-4750-8B52-BDF16104EC10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0E062C-CB3B-4AC8-97A9-EDECC6E88B38}" type="pres">
      <dgm:prSet presAssocID="{8156D25A-9851-4750-8B52-BDF16104EC10}" presName="wedge3" presStyleLbl="node1" presStyleIdx="2" presStyleCnt="3" custLinFactNeighborX="830" custLinFactNeighborY="-465"/>
      <dgm:spPr/>
      <dgm:t>
        <a:bodyPr/>
        <a:lstStyle/>
        <a:p>
          <a:endParaRPr lang="es-MX"/>
        </a:p>
      </dgm:t>
    </dgm:pt>
    <dgm:pt modelId="{045E2C96-729D-478E-9636-BE12D82C4CB4}" type="pres">
      <dgm:prSet presAssocID="{8156D25A-9851-4750-8B52-BDF16104EC10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AA11E76-7751-4C57-A1D7-6F66AC7E4E97}" type="presOf" srcId="{30C4D583-5E02-4F73-B1D5-205CCB19BD89}" destId="{045E2C96-729D-478E-9636-BE12D82C4CB4}" srcOrd="1" destOrd="0" presId="urn:microsoft.com/office/officeart/2005/8/layout/chart3"/>
    <dgm:cxn modelId="{D104F532-6948-4E3F-B7CA-362335B44093}" type="presOf" srcId="{40A47725-6E98-492B-B858-A408CE922E1D}" destId="{A1F38707-FAD2-4AB5-B590-4AE6AD6B0185}" srcOrd="0" destOrd="0" presId="urn:microsoft.com/office/officeart/2005/8/layout/chart3"/>
    <dgm:cxn modelId="{47D123B1-5839-4812-87D5-74EE26A35E10}" type="presOf" srcId="{51DCAF0B-C12A-46BF-AAC8-C68FB00B6FD5}" destId="{876CB9B5-C090-4A54-A30C-CA74E4367D71}" srcOrd="1" destOrd="0" presId="urn:microsoft.com/office/officeart/2005/8/layout/chart3"/>
    <dgm:cxn modelId="{B21D8588-4428-4677-8AC9-877EC7A16D3B}" srcId="{8156D25A-9851-4750-8B52-BDF16104EC10}" destId="{40A47725-6E98-492B-B858-A408CE922E1D}" srcOrd="1" destOrd="0" parTransId="{838E09E3-4D1C-490B-9D26-768FA933BEA3}" sibTransId="{BB5AC971-F767-4793-B432-E435907061C6}"/>
    <dgm:cxn modelId="{DC5CBFA0-1402-4E0C-A89E-1524C88D9D72}" type="presOf" srcId="{8156D25A-9851-4750-8B52-BDF16104EC10}" destId="{FD26E97C-5586-44C2-BA8C-96309058C009}" srcOrd="0" destOrd="0" presId="urn:microsoft.com/office/officeart/2005/8/layout/chart3"/>
    <dgm:cxn modelId="{55DBAB6F-913D-4D1B-938B-FAD4482E2CF0}" srcId="{8156D25A-9851-4750-8B52-BDF16104EC10}" destId="{30C4D583-5E02-4F73-B1D5-205CCB19BD89}" srcOrd="2" destOrd="0" parTransId="{51B3E6EB-FAD8-467F-AFE4-F49DB0C03572}" sibTransId="{3B82B3A7-2AC2-4811-A6A5-7368BA2A6768}"/>
    <dgm:cxn modelId="{A576B940-D361-45CD-A732-3D81F427BBD1}" srcId="{8156D25A-9851-4750-8B52-BDF16104EC10}" destId="{51DCAF0B-C12A-46BF-AAC8-C68FB00B6FD5}" srcOrd="0" destOrd="0" parTransId="{3B684694-B85A-4798-BF2A-F93AF4570277}" sibTransId="{ADA6F45E-3332-4DD0-9CBB-C8F6202221C3}"/>
    <dgm:cxn modelId="{26A0976D-D28E-4C84-AD7D-2055E50DD1AB}" type="presOf" srcId="{51DCAF0B-C12A-46BF-AAC8-C68FB00B6FD5}" destId="{484453C2-BC23-446E-8054-BDFF076F795C}" srcOrd="0" destOrd="0" presId="urn:microsoft.com/office/officeart/2005/8/layout/chart3"/>
    <dgm:cxn modelId="{DD932D10-6F9D-4692-814F-CC860D49811D}" type="presOf" srcId="{30C4D583-5E02-4F73-B1D5-205CCB19BD89}" destId="{460E062C-CB3B-4AC8-97A9-EDECC6E88B38}" srcOrd="0" destOrd="0" presId="urn:microsoft.com/office/officeart/2005/8/layout/chart3"/>
    <dgm:cxn modelId="{1C79E209-8383-40CD-B812-27A0B7E173FD}" type="presOf" srcId="{40A47725-6E98-492B-B858-A408CE922E1D}" destId="{3C27C05B-CD03-4F38-9E6C-E598ABC19DD5}" srcOrd="1" destOrd="0" presId="urn:microsoft.com/office/officeart/2005/8/layout/chart3"/>
    <dgm:cxn modelId="{E5B5F9A4-27D0-4D3D-8802-2E41DE42F7FD}" type="presParOf" srcId="{FD26E97C-5586-44C2-BA8C-96309058C009}" destId="{484453C2-BC23-446E-8054-BDFF076F795C}" srcOrd="0" destOrd="0" presId="urn:microsoft.com/office/officeart/2005/8/layout/chart3"/>
    <dgm:cxn modelId="{7B625479-7FEE-4597-BF7A-DD32D8FCDC1F}" type="presParOf" srcId="{FD26E97C-5586-44C2-BA8C-96309058C009}" destId="{876CB9B5-C090-4A54-A30C-CA74E4367D71}" srcOrd="1" destOrd="0" presId="urn:microsoft.com/office/officeart/2005/8/layout/chart3"/>
    <dgm:cxn modelId="{1D646606-6F29-46DC-B9EC-4DE51F2EBDA8}" type="presParOf" srcId="{FD26E97C-5586-44C2-BA8C-96309058C009}" destId="{A1F38707-FAD2-4AB5-B590-4AE6AD6B0185}" srcOrd="2" destOrd="0" presId="urn:microsoft.com/office/officeart/2005/8/layout/chart3"/>
    <dgm:cxn modelId="{F58B1216-6A8E-451D-B3B5-94300BEE45EE}" type="presParOf" srcId="{FD26E97C-5586-44C2-BA8C-96309058C009}" destId="{3C27C05B-CD03-4F38-9E6C-E598ABC19DD5}" srcOrd="3" destOrd="0" presId="urn:microsoft.com/office/officeart/2005/8/layout/chart3"/>
    <dgm:cxn modelId="{C05A4FBC-9724-404F-BF9C-EEC30FC0D970}" type="presParOf" srcId="{FD26E97C-5586-44C2-BA8C-96309058C009}" destId="{460E062C-CB3B-4AC8-97A9-EDECC6E88B38}" srcOrd="4" destOrd="0" presId="urn:microsoft.com/office/officeart/2005/8/layout/chart3"/>
    <dgm:cxn modelId="{BF1579FE-658F-48AB-A2DC-8B1FEE41B428}" type="presParOf" srcId="{FD26E97C-5586-44C2-BA8C-96309058C009}" destId="{045E2C96-729D-478E-9636-BE12D82C4CB4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0268BF-A701-46DD-88E2-B05F91B86A43}">
      <dsp:nvSpPr>
        <dsp:cNvPr id="0" name=""/>
        <dsp:cNvSpPr/>
      </dsp:nvSpPr>
      <dsp:spPr>
        <a:xfrm rot="16200000">
          <a:off x="1052331" y="1306093"/>
          <a:ext cx="4105028" cy="3221044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114300" rIns="102870" bIns="11430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La </a:t>
          </a: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Geografía</a:t>
          </a: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 es una ciencia práctica que debe ser utilizada como una </a:t>
          </a: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herramienta de interpretación del desarrollo social</a:t>
          </a:r>
          <a:r>
            <a:rPr lang="es-E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, entrelaza los hechos de carácter natural con los de índole demográfica, económica y social, como única forma de entender a las actividades productivas que no son ni pueden ser resultado mágico de la voluntad humana</a:t>
          </a:r>
          <a:r>
            <a:rPr lang="es-ES" sz="1600" kern="1200" dirty="0" smtClean="0">
              <a:latin typeface="Arial Narrow" pitchFamily="34" charset="0"/>
            </a:rPr>
            <a:t>. </a:t>
          </a:r>
        </a:p>
      </dsp:txBody>
      <dsp:txXfrm rot="5400000">
        <a:off x="1651590" y="1021369"/>
        <a:ext cx="3063777" cy="3790494"/>
      </dsp:txXfrm>
    </dsp:sp>
    <dsp:sp modelId="{B991796D-9FB6-4277-BCEA-A8E6CC35443D}">
      <dsp:nvSpPr>
        <dsp:cNvPr id="0" name=""/>
        <dsp:cNvSpPr/>
      </dsp:nvSpPr>
      <dsp:spPr>
        <a:xfrm rot="5400000">
          <a:off x="4149567" y="1452823"/>
          <a:ext cx="4181824" cy="3004380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tint val="50000"/>
            <a:hueOff val="-9113898"/>
            <a:satOff val="28283"/>
            <a:lumOff val="11898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14300" rIns="68580" bIns="11430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</a:t>
          </a:r>
          <a:r>
            <a:rPr lang="es-ES" sz="1800" b="1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Geosistema</a:t>
          </a:r>
          <a:r>
            <a:rPr lang="es-ES" sz="1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ES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 el </a:t>
          </a:r>
          <a:r>
            <a:rPr lang="es-ES" sz="1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conjunto de entidades bióticas (biósfera), abióticas (litósfera, atmósfera e hidrósfera) y antrópicas (sociedad), </a:t>
          </a:r>
          <a:r>
            <a:rPr lang="es-ES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entre las cuales se producen permanentes interrelaciones que originan cambios cualitativos y cuantitativos que caracterizan la estructura terrestre</a:t>
          </a:r>
          <a:r>
            <a:rPr lang="es-ES" sz="1600" kern="1200" dirty="0" smtClean="0"/>
            <a:t>. </a:t>
          </a:r>
          <a:endParaRPr lang="es-MX" sz="16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4738289" y="1010789"/>
        <a:ext cx="2857692" cy="3888448"/>
      </dsp:txXfrm>
    </dsp:sp>
    <dsp:sp modelId="{AF904499-AF72-4912-8025-229D9A41034F}">
      <dsp:nvSpPr>
        <dsp:cNvPr id="0" name=""/>
        <dsp:cNvSpPr/>
      </dsp:nvSpPr>
      <dsp:spPr>
        <a:xfrm>
          <a:off x="2592039" y="-103532"/>
          <a:ext cx="3456853" cy="2395468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207DD4-1FC7-41AB-AAD5-76B784B5166A}">
      <dsp:nvSpPr>
        <dsp:cNvPr id="0" name=""/>
        <dsp:cNvSpPr/>
      </dsp:nvSpPr>
      <dsp:spPr>
        <a:xfrm rot="10800000">
          <a:off x="2645988" y="3437179"/>
          <a:ext cx="3312830" cy="2395468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2">
            <a:hueOff val="-8315896"/>
            <a:satOff val="59322"/>
            <a:lumOff val="-10197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17A09C-323B-44F8-807A-C788A8DE2A8E}">
      <dsp:nvSpPr>
        <dsp:cNvPr id="0" name=""/>
        <dsp:cNvSpPr/>
      </dsp:nvSpPr>
      <dsp:spPr>
        <a:xfrm>
          <a:off x="1638437" y="1080121"/>
          <a:ext cx="1889957" cy="1493064"/>
        </a:xfrm>
        <a:prstGeom prst="ellipse">
          <a:avLst/>
        </a:prstGeom>
        <a:gradFill rotWithShape="0">
          <a:gsLst>
            <a:gs pos="0">
              <a:schemeClr val="accent5">
                <a:tint val="62000"/>
                <a:satMod val="180000"/>
                <a:alpha val="26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AF870F1C-6D4D-47B5-ADD6-3856E191EB3B}">
      <dsp:nvSpPr>
        <dsp:cNvPr id="0" name=""/>
        <dsp:cNvSpPr/>
      </dsp:nvSpPr>
      <dsp:spPr>
        <a:xfrm>
          <a:off x="1012183" y="55086"/>
          <a:ext cx="3553075" cy="95504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ORGANIZACIÓN DEL GEOSISTEMA</a:t>
          </a:r>
          <a:endParaRPr lang="es-MX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12183" y="55086"/>
        <a:ext cx="3553075" cy="955040"/>
      </dsp:txXfrm>
    </dsp:sp>
    <dsp:sp modelId="{8252FBF8-74D7-48F3-A9C6-6CE94F4EA94B}">
      <dsp:nvSpPr>
        <dsp:cNvPr id="0" name=""/>
        <dsp:cNvSpPr/>
      </dsp:nvSpPr>
      <dsp:spPr>
        <a:xfrm>
          <a:off x="2737326" y="1368151"/>
          <a:ext cx="1799179" cy="1537102"/>
        </a:xfrm>
        <a:prstGeom prst="ellipse">
          <a:avLst/>
        </a:prstGeom>
        <a:gradFill rotWithShape="0">
          <a:gsLst>
            <a:gs pos="0">
              <a:schemeClr val="accent2">
                <a:lumMod val="40000"/>
                <a:lumOff val="60000"/>
              </a:schemeClr>
            </a:gs>
            <a:gs pos="65000">
              <a:schemeClr val="accent2">
                <a:tint val="32000"/>
                <a:satMod val="250000"/>
              </a:schemeClr>
            </a:gs>
            <a:gs pos="100000">
              <a:schemeClr val="accent2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8D346460-F95A-4305-BDF0-3CB74F29A2BE}">
      <dsp:nvSpPr>
        <dsp:cNvPr id="0" name=""/>
        <dsp:cNvSpPr/>
      </dsp:nvSpPr>
      <dsp:spPr>
        <a:xfrm>
          <a:off x="3706533" y="1284048"/>
          <a:ext cx="1479295" cy="10363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Hidrósfera </a:t>
          </a:r>
          <a:endParaRPr lang="es-MX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06533" y="1284048"/>
        <a:ext cx="1479295" cy="1036320"/>
      </dsp:txXfrm>
    </dsp:sp>
    <dsp:sp modelId="{58BD3E38-C9FD-4899-92B5-5DCE6179FC86}">
      <dsp:nvSpPr>
        <dsp:cNvPr id="0" name=""/>
        <dsp:cNvSpPr/>
      </dsp:nvSpPr>
      <dsp:spPr>
        <a:xfrm>
          <a:off x="2646541" y="2206547"/>
          <a:ext cx="1601935" cy="16818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BCD2E03-C633-4A8E-B284-08EDB4CE917A}">
      <dsp:nvSpPr>
        <dsp:cNvPr id="0" name=""/>
        <dsp:cNvSpPr/>
      </dsp:nvSpPr>
      <dsp:spPr>
        <a:xfrm>
          <a:off x="3513861" y="2766340"/>
          <a:ext cx="1479295" cy="10363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Biósfera </a:t>
          </a:r>
          <a:endParaRPr lang="es-MX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13861" y="2766340"/>
        <a:ext cx="1479295" cy="1036320"/>
      </dsp:txXfrm>
    </dsp:sp>
    <dsp:sp modelId="{228E0A59-CFED-4142-81F7-A62FBC73A0BB}">
      <dsp:nvSpPr>
        <dsp:cNvPr id="0" name=""/>
        <dsp:cNvSpPr/>
      </dsp:nvSpPr>
      <dsp:spPr>
        <a:xfrm>
          <a:off x="1350379" y="2088232"/>
          <a:ext cx="1745967" cy="1566105"/>
        </a:xfrm>
        <a:prstGeom prst="ellipse">
          <a:avLst/>
        </a:prstGeom>
        <a:gradFill rotWithShape="0">
          <a:gsLst>
            <a:gs pos="0">
              <a:schemeClr val="dk1">
                <a:tint val="62000"/>
                <a:satMod val="180000"/>
                <a:alpha val="44000"/>
              </a:schemeClr>
            </a:gs>
            <a:gs pos="65000">
              <a:schemeClr val="dk1">
                <a:tint val="32000"/>
                <a:satMod val="250000"/>
              </a:schemeClr>
            </a:gs>
            <a:gs pos="100000">
              <a:schemeClr val="dk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F8B5DD0A-A242-4061-B127-5213D4AD266D}">
      <dsp:nvSpPr>
        <dsp:cNvPr id="0" name=""/>
        <dsp:cNvSpPr/>
      </dsp:nvSpPr>
      <dsp:spPr>
        <a:xfrm>
          <a:off x="1012176" y="2626561"/>
          <a:ext cx="1479295" cy="10363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Atmósfera </a:t>
          </a:r>
          <a:endParaRPr lang="es-MX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12176" y="2626561"/>
        <a:ext cx="1479295" cy="1036320"/>
      </dsp:txXfrm>
    </dsp:sp>
    <dsp:sp modelId="{056630DF-8E5A-4927-A1A6-088C76BE4C7F}">
      <dsp:nvSpPr>
        <dsp:cNvPr id="0" name=""/>
        <dsp:cNvSpPr/>
      </dsp:nvSpPr>
      <dsp:spPr>
        <a:xfrm>
          <a:off x="2136597" y="1753600"/>
          <a:ext cx="1679825" cy="1500760"/>
        </a:xfrm>
        <a:prstGeom prst="ellipse">
          <a:avLst/>
        </a:prstGeom>
        <a:gradFill rotWithShape="0">
          <a:gsLst>
            <a:gs pos="0">
              <a:schemeClr val="accent3">
                <a:tint val="62000"/>
                <a:satMod val="180000"/>
              </a:schemeClr>
            </a:gs>
            <a:gs pos="2000">
              <a:schemeClr val="accent3">
                <a:tint val="32000"/>
                <a:satMod val="250000"/>
                <a:alpha val="47000"/>
              </a:schemeClr>
            </a:gs>
            <a:gs pos="100000">
              <a:schemeClr val="accent3">
                <a:tint val="23000"/>
                <a:satMod val="300000"/>
              </a:schemeClr>
            </a:gs>
          </a:gsLst>
          <a:lin ang="16200000" scaled="1"/>
        </a:gradFill>
        <a:ln w="9525" cap="flat" cmpd="sng" algn="ctr">
          <a:solidFill>
            <a:schemeClr val="accent3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4246173E-2D71-40CE-BD08-FD8E1CDD234C}">
      <dsp:nvSpPr>
        <dsp:cNvPr id="0" name=""/>
        <dsp:cNvSpPr/>
      </dsp:nvSpPr>
      <dsp:spPr>
        <a:xfrm>
          <a:off x="1156192" y="1013434"/>
          <a:ext cx="1479295" cy="10363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Litósfera </a:t>
          </a:r>
          <a:endParaRPr lang="es-MX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56192" y="1013434"/>
        <a:ext cx="1479295" cy="10363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DB6A70-F9FC-4CB0-AB8B-3003BBF8D309}">
      <dsp:nvSpPr>
        <dsp:cNvPr id="0" name=""/>
        <dsp:cNvSpPr/>
      </dsp:nvSpPr>
      <dsp:spPr>
        <a:xfrm>
          <a:off x="2135375" y="40639"/>
          <a:ext cx="2113280" cy="211328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Atmósfera </a:t>
          </a:r>
          <a:endParaRPr lang="es-MX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79216" y="325119"/>
        <a:ext cx="1625600" cy="670560"/>
      </dsp:txXfrm>
    </dsp:sp>
    <dsp:sp modelId="{53BECA35-CA65-4931-9AF3-74B7EE621A0F}">
      <dsp:nvSpPr>
        <dsp:cNvPr id="0" name=""/>
        <dsp:cNvSpPr/>
      </dsp:nvSpPr>
      <dsp:spPr>
        <a:xfrm>
          <a:off x="3070096" y="975359"/>
          <a:ext cx="2113280" cy="2113280"/>
        </a:xfrm>
        <a:prstGeom prst="ellipse">
          <a:avLst/>
        </a:prstGeom>
        <a:solidFill>
          <a:schemeClr val="accent4">
            <a:alpha val="50000"/>
            <a:hueOff val="-5628291"/>
            <a:satOff val="14385"/>
            <a:lumOff val="-1438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Hidrósfera </a:t>
          </a:r>
          <a:endParaRPr lang="es-MX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08016" y="1219200"/>
        <a:ext cx="812800" cy="1625600"/>
      </dsp:txXfrm>
    </dsp:sp>
    <dsp:sp modelId="{3B923500-EB18-4564-A37C-A87263510D96}">
      <dsp:nvSpPr>
        <dsp:cNvPr id="0" name=""/>
        <dsp:cNvSpPr/>
      </dsp:nvSpPr>
      <dsp:spPr>
        <a:xfrm>
          <a:off x="2135375" y="1910080"/>
          <a:ext cx="2113280" cy="2113280"/>
        </a:xfrm>
        <a:prstGeom prst="ellipse">
          <a:avLst/>
        </a:prstGeom>
        <a:solidFill>
          <a:schemeClr val="accent4">
            <a:alpha val="50000"/>
            <a:hueOff val="-11256583"/>
            <a:satOff val="28769"/>
            <a:lumOff val="-2875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Biósfera </a:t>
          </a:r>
          <a:endParaRPr lang="es-MX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79216" y="3068320"/>
        <a:ext cx="1625600" cy="670560"/>
      </dsp:txXfrm>
    </dsp:sp>
    <dsp:sp modelId="{1498FD10-9DA2-4C64-A125-E65544B2EEEA}">
      <dsp:nvSpPr>
        <dsp:cNvPr id="0" name=""/>
        <dsp:cNvSpPr/>
      </dsp:nvSpPr>
      <dsp:spPr>
        <a:xfrm>
          <a:off x="1200655" y="975359"/>
          <a:ext cx="2113280" cy="2113280"/>
        </a:xfrm>
        <a:prstGeom prst="ellipse">
          <a:avLst/>
        </a:prstGeom>
        <a:solidFill>
          <a:schemeClr val="accent4">
            <a:alpha val="50000"/>
            <a:hueOff val="-16884873"/>
            <a:satOff val="43154"/>
            <a:lumOff val="-4313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Litósfera </a:t>
          </a:r>
          <a:endParaRPr lang="es-MX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63215" y="1219200"/>
        <a:ext cx="812800" cy="16256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92B9F-F52C-42F0-BCC3-0037C1CCCED5}">
      <dsp:nvSpPr>
        <dsp:cNvPr id="0" name=""/>
        <dsp:cNvSpPr/>
      </dsp:nvSpPr>
      <dsp:spPr>
        <a:xfrm>
          <a:off x="1013412" y="-3070"/>
          <a:ext cx="4069174" cy="4069174"/>
        </a:xfrm>
        <a:prstGeom prst="circularArrow">
          <a:avLst>
            <a:gd name="adj1" fmla="val 5274"/>
            <a:gd name="adj2" fmla="val 312630"/>
            <a:gd name="adj3" fmla="val 14264564"/>
            <a:gd name="adj4" fmla="val 17105730"/>
            <a:gd name="adj5" fmla="val 547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846D5D-8827-43D1-B543-82CB8D63373C}">
      <dsp:nvSpPr>
        <dsp:cNvPr id="0" name=""/>
        <dsp:cNvSpPr/>
      </dsp:nvSpPr>
      <dsp:spPr>
        <a:xfrm>
          <a:off x="2290464" y="2451"/>
          <a:ext cx="1515070" cy="757535"/>
        </a:xfrm>
        <a:prstGeom prst="roundRect">
          <a:avLst/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Regulación climática</a:t>
          </a:r>
          <a:endParaRPr lang="es-MX" sz="1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27444" y="39431"/>
        <a:ext cx="1441110" cy="683575"/>
      </dsp:txXfrm>
    </dsp:sp>
    <dsp:sp modelId="{511979BF-128C-4D52-B19D-54DAC3DC624E}">
      <dsp:nvSpPr>
        <dsp:cNvPr id="0" name=""/>
        <dsp:cNvSpPr/>
      </dsp:nvSpPr>
      <dsp:spPr>
        <a:xfrm>
          <a:off x="3720082" y="827842"/>
          <a:ext cx="1515070" cy="757535"/>
        </a:xfrm>
        <a:prstGeom prst="roundRect">
          <a:avLst/>
        </a:prstGeom>
        <a:solidFill>
          <a:schemeClr val="accent3"/>
        </a:solidFill>
        <a:ln w="55000" cap="flat" cmpd="thickThin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Regulación de la calidad de aire</a:t>
          </a:r>
          <a:endParaRPr lang="es-MX" sz="1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57062" y="864822"/>
        <a:ext cx="1441110" cy="683575"/>
      </dsp:txXfrm>
    </dsp:sp>
    <dsp:sp modelId="{C51F512E-A6E1-4D7B-9E5A-06F1AE50DD83}">
      <dsp:nvSpPr>
        <dsp:cNvPr id="0" name=""/>
        <dsp:cNvSpPr/>
      </dsp:nvSpPr>
      <dsp:spPr>
        <a:xfrm>
          <a:off x="3720082" y="2478622"/>
          <a:ext cx="1515070" cy="757535"/>
        </a:xfrm>
        <a:prstGeom prst="roundRect">
          <a:avLst/>
        </a:prstGeom>
        <a:solidFill>
          <a:schemeClr val="accent4"/>
        </a:solidFill>
        <a:ln w="55000" cap="flat" cmpd="thickThin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Control biológico, entre otros</a:t>
          </a:r>
          <a:endParaRPr lang="es-MX" sz="1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57062" y="2515602"/>
        <a:ext cx="1441110" cy="683575"/>
      </dsp:txXfrm>
    </dsp:sp>
    <dsp:sp modelId="{6B7A8292-E9C1-4CA2-9283-3EC61447BA6B}">
      <dsp:nvSpPr>
        <dsp:cNvPr id="0" name=""/>
        <dsp:cNvSpPr/>
      </dsp:nvSpPr>
      <dsp:spPr>
        <a:xfrm>
          <a:off x="2290464" y="3304013"/>
          <a:ext cx="1515070" cy="757535"/>
        </a:xfrm>
        <a:prstGeom prst="roundRect">
          <a:avLst/>
        </a:prstGeom>
        <a:solidFill>
          <a:schemeClr val="accent5"/>
        </a:solidFill>
        <a:ln w="55000" cap="flat" cmpd="thickThin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Regulación de perturbaciones naturales</a:t>
          </a:r>
          <a:endParaRPr lang="es-MX" sz="1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27444" y="3340993"/>
        <a:ext cx="1441110" cy="683575"/>
      </dsp:txXfrm>
    </dsp:sp>
    <dsp:sp modelId="{7B5E3F73-798E-4C89-B75C-039C4668796D}">
      <dsp:nvSpPr>
        <dsp:cNvPr id="0" name=""/>
        <dsp:cNvSpPr/>
      </dsp:nvSpPr>
      <dsp:spPr>
        <a:xfrm>
          <a:off x="860846" y="2478622"/>
          <a:ext cx="1515070" cy="757535"/>
        </a:xfrm>
        <a:prstGeom prst="roundRect">
          <a:avLst/>
        </a:prstGeom>
        <a:solidFill>
          <a:schemeClr val="accent6"/>
        </a:solidFill>
        <a:ln w="55000" cap="flat" cmpd="thickThin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Control de la erosión y fertilidad del suelo</a:t>
          </a:r>
          <a:endParaRPr lang="es-MX" sz="1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97826" y="2515602"/>
        <a:ext cx="1441110" cy="683575"/>
      </dsp:txXfrm>
    </dsp:sp>
    <dsp:sp modelId="{B6CA24C0-FDF1-4DD6-99FF-A9D926C5BFF4}">
      <dsp:nvSpPr>
        <dsp:cNvPr id="0" name=""/>
        <dsp:cNvSpPr/>
      </dsp:nvSpPr>
      <dsp:spPr>
        <a:xfrm>
          <a:off x="860846" y="827842"/>
          <a:ext cx="1515070" cy="757535"/>
        </a:xfrm>
        <a:prstGeom prst="roundRect">
          <a:avLst/>
        </a:prstGeom>
        <a:solidFill>
          <a:schemeClr val="accent2"/>
        </a:solidFill>
        <a:ln w="55000" cap="flat" cmpd="thickThin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Regulación hídrica y depuración del agua</a:t>
          </a:r>
          <a:endParaRPr lang="es-MX" sz="1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97826" y="864822"/>
        <a:ext cx="1441110" cy="68357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4453C2-BC23-446E-8054-BDFF076F795C}">
      <dsp:nvSpPr>
        <dsp:cNvPr id="0" name=""/>
        <dsp:cNvSpPr/>
      </dsp:nvSpPr>
      <dsp:spPr>
        <a:xfrm>
          <a:off x="1872211" y="155555"/>
          <a:ext cx="3413760" cy="3413760"/>
        </a:xfrm>
        <a:prstGeom prst="pie">
          <a:avLst>
            <a:gd name="adj1" fmla="val 16200000"/>
            <a:gd name="adj2" fmla="val 1800000"/>
          </a:avLst>
        </a:prstGeom>
        <a:gradFill rotWithShape="1">
          <a:gsLst>
            <a:gs pos="0">
              <a:schemeClr val="accent2">
                <a:tint val="62000"/>
                <a:satMod val="180000"/>
              </a:schemeClr>
            </a:gs>
            <a:gs pos="65000">
              <a:schemeClr val="accent2">
                <a:tint val="32000"/>
                <a:satMod val="250000"/>
              </a:schemeClr>
            </a:gs>
            <a:gs pos="100000">
              <a:schemeClr val="accent2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Agua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25-40%</a:t>
          </a:r>
          <a:endParaRPr lang="es-MX" sz="2200" kern="1200" dirty="0"/>
        </a:p>
      </dsp:txBody>
      <dsp:txXfrm>
        <a:off x="3728240" y="785475"/>
        <a:ext cx="1158240" cy="1137920"/>
      </dsp:txXfrm>
    </dsp:sp>
    <dsp:sp modelId="{A1F38707-FAD2-4AB5-B590-4AE6AD6B0185}">
      <dsp:nvSpPr>
        <dsp:cNvPr id="0" name=""/>
        <dsp:cNvSpPr/>
      </dsp:nvSpPr>
      <dsp:spPr>
        <a:xfrm>
          <a:off x="1253134" y="375919"/>
          <a:ext cx="3413760" cy="3413760"/>
        </a:xfrm>
        <a:prstGeom prst="pie">
          <a:avLst>
            <a:gd name="adj1" fmla="val 1800000"/>
            <a:gd name="adj2" fmla="val 9000000"/>
          </a:avLst>
        </a:prstGeom>
        <a:gradFill rotWithShape="1">
          <a:gsLst>
            <a:gs pos="0">
              <a:schemeClr val="accent6">
                <a:shade val="15000"/>
                <a:satMod val="180000"/>
              </a:schemeClr>
            </a:gs>
            <a:gs pos="50000">
              <a:schemeClr val="accent6">
                <a:shade val="45000"/>
                <a:satMod val="170000"/>
              </a:schemeClr>
            </a:gs>
            <a:gs pos="70000">
              <a:schemeClr val="accent6">
                <a:tint val="99000"/>
                <a:shade val="65000"/>
                <a:satMod val="155000"/>
              </a:schemeClr>
            </a:gs>
            <a:gs pos="100000">
              <a:schemeClr val="accent6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6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Solido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30-55% </a:t>
          </a:r>
          <a:endParaRPr lang="es-MX" sz="2200" kern="1200" dirty="0"/>
        </a:p>
      </dsp:txBody>
      <dsp:txXfrm>
        <a:off x="2187854" y="2529840"/>
        <a:ext cx="1544320" cy="1056640"/>
      </dsp:txXfrm>
    </dsp:sp>
    <dsp:sp modelId="{460E062C-CB3B-4AC8-97A9-EDECC6E88B38}">
      <dsp:nvSpPr>
        <dsp:cNvPr id="0" name=""/>
        <dsp:cNvSpPr/>
      </dsp:nvSpPr>
      <dsp:spPr>
        <a:xfrm>
          <a:off x="1281468" y="360046"/>
          <a:ext cx="3413760" cy="3413760"/>
        </a:xfrm>
        <a:prstGeom prst="pie">
          <a:avLst>
            <a:gd name="adj1" fmla="val 9000000"/>
            <a:gd name="adj2" fmla="val 16200000"/>
          </a:avLst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2">
              <a:satMod val="3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Aire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20-30%</a:t>
          </a: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47228" y="1030606"/>
        <a:ext cx="1158240" cy="1137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C1F6E-0BA0-4518-8C82-E6506A020254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8F2C8-127F-4E1D-A483-B136F98E5F5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2397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8F2C8-127F-4E1D-A483-B136F98E5F55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3745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8F2C8-127F-4E1D-A483-B136F98E5F55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5333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8F2C8-127F-4E1D-A483-B136F98E5F55}" type="slidenum">
              <a:rPr lang="es-MX" smtClean="0"/>
              <a:pPr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4624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92CAB3-9DE0-41B9-84B3-6340FCE9825E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510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1EC261-1562-4972-BA58-A2ABBE0BF6A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1AB3E0-5CF5-4043-AE41-FD1912FA8D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EC261-1562-4972-BA58-A2ABBE0BF6A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AB3E0-5CF5-4043-AE41-FD1912FA8D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EC261-1562-4972-BA58-A2ABBE0BF6A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AB3E0-5CF5-4043-AE41-FD1912FA8D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claim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/>
          <p:nvPr userDrawn="1"/>
        </p:nvSpPr>
        <p:spPr>
          <a:xfrm>
            <a:off x="468313" y="1617663"/>
            <a:ext cx="8229600" cy="51069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chemeClr val="bg2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484188" y="1268413"/>
            <a:ext cx="8208962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>
            <a:lvl1pPr algn="ctr">
              <a:defRPr sz="4400" b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7C57C4C-1D88-4E10-8B13-5F5C517E4C7D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299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EC261-1562-4972-BA58-A2ABBE0BF6A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AB3E0-5CF5-4043-AE41-FD1912FA8D1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EC261-1562-4972-BA58-A2ABBE0BF6A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AB3E0-5CF5-4043-AE41-FD1912FA8D1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EC261-1562-4972-BA58-A2ABBE0BF6A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AB3E0-5CF5-4043-AE41-FD1912FA8D1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EC261-1562-4972-BA58-A2ABBE0BF6A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AB3E0-5CF5-4043-AE41-FD1912FA8D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EC261-1562-4972-BA58-A2ABBE0BF6A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AB3E0-5CF5-4043-AE41-FD1912FA8D1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EC261-1562-4972-BA58-A2ABBE0BF6A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AB3E0-5CF5-4043-AE41-FD1912FA8D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1EC261-1562-4972-BA58-A2ABBE0BF6A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AB3E0-5CF5-4043-AE41-FD1912FA8D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1EC261-1562-4972-BA58-A2ABBE0BF6A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1AB3E0-5CF5-4043-AE41-FD1912FA8D1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1EC261-1562-4972-BA58-A2ABBE0BF6A7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B1AB3E0-5CF5-4043-AE41-FD1912FA8D1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idx="4294967295"/>
          </p:nvPr>
        </p:nvSpPr>
        <p:spPr>
          <a:xfrm>
            <a:off x="539552" y="2100263"/>
            <a:ext cx="8478837" cy="4641850"/>
          </a:xfrm>
        </p:spPr>
        <p:txBody>
          <a:bodyPr>
            <a:normAutofit/>
          </a:bodyPr>
          <a:lstStyle/>
          <a:p>
            <a:pPr algn="ctr"/>
            <a:endParaRPr lang="es-MX" sz="2400" b="1" dirty="0" smtClean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09728" indent="0" algn="ctr">
              <a:buNone/>
            </a:pPr>
            <a:r>
              <a:rPr lang="es-MX" sz="31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IMPORTANCIA DEL  GEOSISTEMA EN LA GEOGRAFÍA ECONÓMICA</a:t>
            </a:r>
            <a:endParaRPr lang="es-MX" sz="31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79712" y="431429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UNIVERSIDAD ATÓNOMA DEL ESTADO DE MÉXICO</a:t>
            </a:r>
          </a:p>
          <a:p>
            <a:pPr algn="ctr"/>
            <a:r>
              <a:rPr lang="es-MX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FACULTAD DE ECONOMÍA</a:t>
            </a:r>
          </a:p>
          <a:p>
            <a:pPr algn="ctr"/>
            <a:endParaRPr lang="es-MX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98" y="408667"/>
            <a:ext cx="1429698" cy="1076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123" y="396600"/>
            <a:ext cx="1171891" cy="1088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339752" y="172998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MATERIAL </a:t>
            </a:r>
            <a:r>
              <a:rPr lang="es-MX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PROYECTABLE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s-MX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DIAPOSITIVAS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41906" y="3774056"/>
            <a:ext cx="7818526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LICENCIATURA: </a:t>
            </a:r>
            <a:r>
              <a:rPr lang="es-MX" b="1" u="sng" dirty="0" smtClean="0">
                <a:latin typeface="Arial Narrow" panose="020B0606020202030204" pitchFamily="34" charset="0"/>
                <a:cs typeface="Arial" panose="020B0604020202020204" pitchFamily="34" charset="0"/>
              </a:rPr>
              <a:t>Economía</a:t>
            </a:r>
            <a:endParaRPr lang="es-MX" b="1" u="sng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UNIDAD DE APRENDIZAJE: </a:t>
            </a:r>
            <a:r>
              <a:rPr lang="es-MX" b="1" u="sng" dirty="0" smtClean="0">
                <a:latin typeface="Arial Narrow" panose="020B0606020202030204" pitchFamily="34" charset="0"/>
                <a:cs typeface="Arial" panose="020B0604020202020204" pitchFamily="34" charset="0"/>
              </a:rPr>
              <a:t>Geografía Económica</a:t>
            </a:r>
            <a:endParaRPr lang="es-MX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TEMA DE LA UNIDAD DE </a:t>
            </a:r>
            <a:r>
              <a:rPr lang="es-MX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APRENDIZAJE</a:t>
            </a:r>
            <a:r>
              <a:rPr lang="es-MX" b="1" u="sng" dirty="0" smtClean="0">
                <a:latin typeface="Arial Narrow" panose="020B0606020202030204" pitchFamily="34" charset="0"/>
                <a:cs typeface="Arial" panose="020B0604020202020204" pitchFamily="34" charset="0"/>
              </a:rPr>
              <a:t>: II. </a:t>
            </a:r>
            <a:r>
              <a:rPr lang="es-ES" b="1" u="sng" dirty="0" smtClean="0">
                <a:latin typeface="Arial Narrow" panose="020B0606020202030204" pitchFamily="34" charset="0"/>
                <a:cs typeface="Arial" panose="020B0604020202020204" pitchFamily="34" charset="0"/>
              </a:rPr>
              <a:t>Componentes </a:t>
            </a:r>
            <a:r>
              <a:rPr lang="es-ES" b="1" u="sng" dirty="0">
                <a:latin typeface="Arial Narrow" panose="020B0606020202030204" pitchFamily="34" charset="0"/>
                <a:cs typeface="Arial" panose="020B0604020202020204" pitchFamily="34" charset="0"/>
              </a:rPr>
              <a:t>y función de los </a:t>
            </a:r>
            <a:r>
              <a:rPr lang="es-ES" b="1" u="sng" dirty="0" err="1">
                <a:latin typeface="Arial Narrow" panose="020B0606020202030204" pitchFamily="34" charset="0"/>
                <a:cs typeface="Arial" panose="020B0604020202020204" pitchFamily="34" charset="0"/>
              </a:rPr>
              <a:t>geosistemas</a:t>
            </a:r>
            <a:r>
              <a:rPr lang="es-ES" b="1" u="sng" dirty="0">
                <a:latin typeface="Arial Narrow" panose="020B0606020202030204" pitchFamily="34" charset="0"/>
                <a:cs typeface="Arial" panose="020B0604020202020204" pitchFamily="34" charset="0"/>
              </a:rPr>
              <a:t> naturales, </a:t>
            </a:r>
            <a:r>
              <a:rPr lang="es-ES" b="1" u="sng" dirty="0" smtClean="0">
                <a:latin typeface="Arial Narrow" panose="020B0606020202030204" pitchFamily="34" charset="0"/>
                <a:cs typeface="Arial" panose="020B0604020202020204" pitchFamily="34" charset="0"/>
              </a:rPr>
              <a:t>sociales </a:t>
            </a:r>
            <a:r>
              <a:rPr lang="es-ES" b="1" u="sng" dirty="0">
                <a:latin typeface="Arial Narrow" panose="020B0606020202030204" pitchFamily="34" charset="0"/>
                <a:cs typeface="Arial" panose="020B0604020202020204" pitchFamily="34" charset="0"/>
              </a:rPr>
              <a:t>y económicos</a:t>
            </a:r>
            <a:r>
              <a:rPr lang="es-MX" b="1" u="sng" dirty="0">
                <a:latin typeface="Arial Narrow" panose="020B0606020202030204" pitchFamily="34" charset="0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764277" y="5531629"/>
            <a:ext cx="7704138" cy="7207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s-MX" b="1" dirty="0"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ELABORADO POR: </a:t>
            </a:r>
            <a:r>
              <a:rPr lang="es-MX" b="1" dirty="0" smtClean="0"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ZULMA DELGADILLO GONZÁLEZ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es-MX" sz="1400" b="1" dirty="0" smtClean="0"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OCTUBRE 2017</a:t>
            </a:r>
            <a:endParaRPr lang="es-MX" sz="1400" b="1" dirty="0">
              <a:latin typeface="Arial Narrow" panose="020B060602020203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33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/>
          <a:lstStyle/>
          <a:p>
            <a:pPr lvl="0"/>
            <a:r>
              <a:rPr lang="es-ES" sz="2800" b="1" dirty="0" smtClean="0">
                <a:latin typeface="Arial Narrow" panose="020B0606020202030204" pitchFamily="34" charset="0"/>
                <a:ea typeface="Times New Roman" pitchFamily="18" charset="0"/>
                <a:cs typeface="Arial" pitchFamily="34" charset="0"/>
              </a:rPr>
              <a:t>PROCESO</a:t>
            </a:r>
          </a:p>
          <a:p>
            <a:pPr marL="109728" lvl="0" indent="0">
              <a:buNone/>
            </a:pPr>
            <a:endParaRPr lang="es-ES" sz="28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109728" lvl="0" indent="0" algn="ctr">
              <a:buNone/>
            </a:pPr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Estructura: </a:t>
            </a:r>
            <a:r>
              <a:rPr lang="es-ES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Está </a:t>
            </a:r>
            <a:r>
              <a:rPr lang="es-ES" sz="2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determinada por las interrelaciones que se producen entre las entidades o subsistemas de que está constituido el </a:t>
            </a:r>
            <a:r>
              <a:rPr lang="es-ES" sz="24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G</a:t>
            </a:r>
            <a:r>
              <a:rPr lang="es-ES" sz="2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eosistema</a:t>
            </a:r>
            <a:r>
              <a:rPr lang="es-ES" sz="2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es-ES" sz="2400" dirty="0">
              <a:latin typeface="Arial" pitchFamily="34" charset="0"/>
              <a:cs typeface="Arial" pitchFamily="34" charset="0"/>
            </a:endParaRPr>
          </a:p>
          <a:p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049204836"/>
              </p:ext>
            </p:extLst>
          </p:nvPr>
        </p:nvGraphicFramePr>
        <p:xfrm>
          <a:off x="1475656" y="2605360"/>
          <a:ext cx="638403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Elipse"/>
          <p:cNvSpPr/>
          <p:nvPr/>
        </p:nvSpPr>
        <p:spPr>
          <a:xfrm>
            <a:off x="3635896" y="3685480"/>
            <a:ext cx="2016472" cy="1944216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4229298" y="5024209"/>
            <a:ext cx="1350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Sociósfera 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Elipse"/>
          <p:cNvSpPr/>
          <p:nvPr/>
        </p:nvSpPr>
        <p:spPr>
          <a:xfrm>
            <a:off x="4572000" y="4189536"/>
            <a:ext cx="288032" cy="72008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abajo"/>
          <p:cNvSpPr/>
          <p:nvPr/>
        </p:nvSpPr>
        <p:spPr>
          <a:xfrm rot="3935726">
            <a:off x="6004762" y="2299972"/>
            <a:ext cx="848041" cy="3140890"/>
          </a:xfrm>
          <a:prstGeom prst="downArrow">
            <a:avLst>
              <a:gd name="adj1" fmla="val 50000"/>
              <a:gd name="adj2" fmla="val 6055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 rot="20121702">
            <a:off x="5139487" y="3659564"/>
            <a:ext cx="2578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OBJETO DE ESTUDIO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87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744917"/>
              </p:ext>
            </p:extLst>
          </p:nvPr>
        </p:nvGraphicFramePr>
        <p:xfrm>
          <a:off x="1164320" y="1556792"/>
          <a:ext cx="7080088" cy="410202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080120"/>
                <a:gridCol w="2304256"/>
                <a:gridCol w="3695712"/>
              </a:tblGrid>
              <a:tr h="356968"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ENTIDAD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COMPONENTES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9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2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es-MX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2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es-MX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2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MX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2000" b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</a:t>
                      </a:r>
                      <a:endParaRPr lang="es-MX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2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s-MX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2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MX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2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s-MX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2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es-MX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2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s-MX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LITÓSFERA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ROCAS</a:t>
                      </a:r>
                      <a:endParaRPr lang="es-MX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RELIEVES</a:t>
                      </a:r>
                      <a:endParaRPr lang="es-MX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7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SUELOS</a:t>
                      </a:r>
                      <a:endParaRPr lang="es-MX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HIDRÓSFERA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AGUAS ATMOSFÉRICAS</a:t>
                      </a:r>
                      <a:endParaRPr lang="es-MX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AGUAS OCEÁNICAS</a:t>
                      </a:r>
                      <a:endParaRPr lang="es-MX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AGUAS SUPERFICIALES</a:t>
                      </a:r>
                      <a:endParaRPr lang="es-MX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AGUAS SUBTERRÁNEAS</a:t>
                      </a:r>
                      <a:endParaRPr lang="es-MX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AGUAS CONGELADAS O GLACIARES</a:t>
                      </a:r>
                      <a:endParaRPr lang="es-MX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08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ATMÓSFERA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Temperatura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lluvias, vientos, </a:t>
                      </a:r>
                      <a:r>
                        <a:rPr lang="es-ES" sz="140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presión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y humedad atmosférica.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1 Rectángulo"/>
          <p:cNvSpPr/>
          <p:nvPr/>
        </p:nvSpPr>
        <p:spPr>
          <a:xfrm>
            <a:off x="1259632" y="591071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lvl="0" indent="0" algn="ctr">
              <a:buNone/>
            </a:pPr>
            <a:r>
              <a:rPr lang="es-ES" sz="2400" b="1" dirty="0" smtClean="0">
                <a:latin typeface="Arial Narrow" panose="020B0606020202030204" pitchFamily="34" charset="0"/>
                <a:ea typeface="Times New Roman" pitchFamily="18" charset="0"/>
                <a:cs typeface="Arial" pitchFamily="34" charset="0"/>
              </a:rPr>
              <a:t>Entidades abióticas que coexisten en el </a:t>
            </a:r>
            <a:r>
              <a:rPr lang="es-ES" sz="2400" b="1" dirty="0" err="1" smtClean="0">
                <a:latin typeface="Arial Narrow" panose="020B0606020202030204" pitchFamily="34" charset="0"/>
                <a:ea typeface="Times New Roman" pitchFamily="18" charset="0"/>
                <a:cs typeface="Arial" pitchFamily="34" charset="0"/>
              </a:rPr>
              <a:t>Geosistema</a:t>
            </a:r>
            <a:endParaRPr lang="es-ES" sz="2400" b="1" dirty="0" smtClean="0">
              <a:latin typeface="Arial Narrow" panose="020B0606020202030204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19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891966"/>
              </p:ext>
            </p:extLst>
          </p:nvPr>
        </p:nvGraphicFramePr>
        <p:xfrm>
          <a:off x="683568" y="1278350"/>
          <a:ext cx="7924800" cy="458260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998133"/>
                <a:gridCol w="1439334"/>
                <a:gridCol w="2506133"/>
                <a:gridCol w="1981200"/>
              </a:tblGrid>
              <a:tr h="409005"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ENTIDAD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COMPONENTES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SUBCOMPONENTE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717"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BIÓTICAS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BIÓSFERA</a:t>
                      </a:r>
                      <a:endParaRPr lang="es-MX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FLORA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2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Asociaciones vegetales. 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ts val="12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Formaciones vegetales. 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59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FAUNA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2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Asociaciones </a:t>
                      </a:r>
                      <a:r>
                        <a:rPr lang="es-ES" sz="140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animales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462">
                <a:tc row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SOCIÓSFERA</a:t>
                      </a:r>
                      <a:endParaRPr lang="es-MX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MODO 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PRODUCCIÓN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2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Organización: económica, social, </a:t>
                      </a:r>
                      <a:r>
                        <a:rPr lang="es-ES" sz="140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política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20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endParaRPr lang="es-E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VALORES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2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Justicia, </a:t>
                      </a:r>
                      <a:r>
                        <a:rPr lang="es-ES" sz="140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trabajo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social, </a:t>
                      </a:r>
                      <a:r>
                        <a:rPr lang="es-ES" sz="140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solidaridad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clases, </a:t>
                      </a:r>
                      <a:r>
                        <a:rPr lang="es-ES" sz="140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conocimiento científico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la realidad, etc. 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80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CREACIONES CULTURALES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2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Artísticas. 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ts val="12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Culturales. 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ts val="12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Deportivas. 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Rectángulo"/>
          <p:cNvSpPr/>
          <p:nvPr/>
        </p:nvSpPr>
        <p:spPr>
          <a:xfrm>
            <a:off x="755576" y="365755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ctr"/>
            <a:r>
              <a:rPr lang="es-ES" sz="2400" b="1" dirty="0" smtClean="0">
                <a:latin typeface="Arial Narrow" panose="020B0606020202030204" pitchFamily="34" charset="0"/>
                <a:ea typeface="Times New Roman" pitchFamily="18" charset="0"/>
                <a:cs typeface="Arial" pitchFamily="34" charset="0"/>
              </a:rPr>
              <a:t>Entidades </a:t>
            </a:r>
            <a:r>
              <a:rPr lang="es-ES" sz="2400" b="1" dirty="0" smtClean="0">
                <a:latin typeface="Arial Narrow" panose="020B0606020202030204" pitchFamily="34" charset="0"/>
                <a:cs typeface="Arial" pitchFamily="34" charset="0"/>
              </a:rPr>
              <a:t>bióticas y antrópica </a:t>
            </a:r>
            <a:r>
              <a:rPr lang="es-ES" sz="2400" b="1" dirty="0" smtClean="0">
                <a:latin typeface="Arial Narrow" panose="020B0606020202030204" pitchFamily="34" charset="0"/>
                <a:ea typeface="Times New Roman" pitchFamily="18" charset="0"/>
                <a:cs typeface="Arial" pitchFamily="34" charset="0"/>
              </a:rPr>
              <a:t>que coexisten en el </a:t>
            </a:r>
            <a:r>
              <a:rPr lang="es-ES" sz="2400" b="1" dirty="0" err="1" smtClean="0">
                <a:latin typeface="Arial Narrow" panose="020B0606020202030204" pitchFamily="34" charset="0"/>
                <a:ea typeface="Times New Roman" pitchFamily="18" charset="0"/>
                <a:cs typeface="Arial" pitchFamily="34" charset="0"/>
              </a:rPr>
              <a:t>Geosistema</a:t>
            </a:r>
            <a:endParaRPr lang="es-ES" sz="2400" b="1" dirty="0" smtClean="0">
              <a:latin typeface="Arial Narrow" panose="020B0606020202030204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2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de EQUILIBRIO ECOLOGIC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924944"/>
            <a:ext cx="424847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/>
          <a:lstStyle/>
          <a:p>
            <a:r>
              <a:rPr lang="es-MX" sz="2800" b="1" dirty="0" smtClean="0">
                <a:latin typeface="Arial Narrow" panose="020B0606020202030204" pitchFamily="34" charset="0"/>
              </a:rPr>
              <a:t>PRODUCTO</a:t>
            </a:r>
          </a:p>
          <a:p>
            <a:pPr marL="109728" indent="0">
              <a:buNone/>
            </a:pPr>
            <a:endParaRPr lang="es-MX" sz="2800" dirty="0"/>
          </a:p>
          <a:p>
            <a:pPr marL="109728" indent="0" algn="ctr">
              <a:buNone/>
            </a:pP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Salidas:</a:t>
            </a:r>
            <a:r>
              <a:rPr lang="es-MX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 el resultado de los procesos realizados para transformar las entradas. En el caso del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Geosistema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el producto está constituido por el equilibrio o desequilibrio ecológico entre las entidades.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331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755576" y="1628800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Geosistema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constituye una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fuente de riqueza para la sociedad y de allí la importancia 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conservarlo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equilibrio y en condiciones favorables.</a:t>
            </a:r>
          </a:p>
          <a:p>
            <a:pPr algn="ctr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función esta regulada por la cantidad de recursos naturales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y si estos son sobrexplotados (aún cuando sirvan de propósito económico) tiene efectos directos y negativos que afectan el estado de bienestar.</a:t>
            </a: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259632" y="515926"/>
            <a:ext cx="6624736" cy="648072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100" b="1" dirty="0" smtClean="0">
                <a:latin typeface="Arial Narrow" panose="020B0606020202030204" pitchFamily="34" charset="0"/>
              </a:rPr>
              <a:t>3. FUNCIÓN DEL GEOSISTEMA</a:t>
            </a:r>
            <a:endParaRPr lang="es-MX" sz="31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2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25963"/>
          </a:xfrm>
        </p:spPr>
        <p:txBody>
          <a:bodyPr/>
          <a:lstStyle/>
          <a:p>
            <a:pPr marL="109728" indent="0" algn="ctr">
              <a:buNone/>
            </a:pPr>
            <a:r>
              <a:rPr lang="es-MX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EJEMPLO</a:t>
            </a:r>
            <a:r>
              <a:rPr lang="es-MX" sz="2400" dirty="0">
                <a:latin typeface="Arial Narrow" panose="020B0606020202030204" pitchFamily="34" charset="0"/>
                <a:cs typeface="Arial" panose="020B0604020202020204" pitchFamily="34" charset="0"/>
              </a:rPr>
              <a:t>: </a:t>
            </a:r>
            <a:r>
              <a:rPr lang="es-MX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La deforestación </a:t>
            </a:r>
            <a:endParaRPr lang="es-MX" sz="2400" b="1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09728" indent="0" algn="ctr">
              <a:buNone/>
            </a:pP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</a:t>
            </a:r>
            <a:r>
              <a:rPr lang="es-MX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explotación inadecuada de los bosques).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  <p:pic>
        <p:nvPicPr>
          <p:cNvPr id="4" name="Picture 4" descr="Resultado de imagen de deforestaci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81042"/>
            <a:ext cx="6984776" cy="4268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 rot="19687752">
            <a:off x="2740970" y="3606862"/>
            <a:ext cx="1755609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err="1" smtClean="0">
                <a:ln/>
                <a:solidFill>
                  <a:schemeClr val="accent1">
                    <a:lumMod val="50000"/>
                  </a:schemeClr>
                </a:solidFill>
                <a:effectLst/>
              </a:rPr>
              <a:t>s.o.s</a:t>
            </a:r>
            <a:endParaRPr lang="es-ES" sz="5400" b="1" cap="none" spc="0" dirty="0">
              <a:ln/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495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525963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Función </a:t>
            </a: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regulación</a:t>
            </a:r>
            <a:r>
              <a:rPr lang="es-MX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capacidad de los ecosistemas para regular los procesos ecológicos esenciales: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>
              <a:buNone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  <p:grpSp>
        <p:nvGrpSpPr>
          <p:cNvPr id="8" name="7 Grupo"/>
          <p:cNvGrpSpPr/>
          <p:nvPr/>
        </p:nvGrpSpPr>
        <p:grpSpPr>
          <a:xfrm>
            <a:off x="1547664" y="2334153"/>
            <a:ext cx="6096000" cy="4088036"/>
            <a:chOff x="1403648" y="2551837"/>
            <a:chExt cx="6096000" cy="4088036"/>
          </a:xfrm>
        </p:grpSpPr>
        <p:sp>
          <p:nvSpPr>
            <p:cNvPr id="4" name="3 Rectángulo"/>
            <p:cNvSpPr/>
            <p:nvPr/>
          </p:nvSpPr>
          <p:spPr>
            <a:xfrm>
              <a:off x="2286000" y="2551837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s-MX" dirty="0" smtClean="0"/>
                <a:t>.</a:t>
              </a:r>
              <a:endParaRPr lang="es-MX" dirty="0"/>
            </a:p>
          </p:txBody>
        </p:sp>
        <p:graphicFrame>
          <p:nvGraphicFramePr>
            <p:cNvPr id="5" name="4 Diagrama"/>
            <p:cNvGraphicFramePr/>
            <p:nvPr>
              <p:extLst>
                <p:ext uri="{D42A27DB-BD31-4B8C-83A1-F6EECF244321}">
                  <p14:modId xmlns:p14="http://schemas.microsoft.com/office/powerpoint/2010/main" val="108777909"/>
                </p:ext>
              </p:extLst>
            </p:nvPr>
          </p:nvGraphicFramePr>
          <p:xfrm>
            <a:off x="1403648" y="2575873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6" name="5 CuadroTexto"/>
            <p:cNvSpPr txBox="1"/>
            <p:nvPr/>
          </p:nvSpPr>
          <p:spPr>
            <a:xfrm>
              <a:off x="3751903" y="4324454"/>
              <a:ext cx="1736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REGULACIÓN</a:t>
              </a:r>
              <a:endParaRPr lang="es-MX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1 Título"/>
          <p:cNvSpPr txBox="1">
            <a:spLocks/>
          </p:cNvSpPr>
          <p:nvPr/>
        </p:nvSpPr>
        <p:spPr>
          <a:xfrm>
            <a:off x="1475656" y="404664"/>
            <a:ext cx="6192688" cy="648072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100" b="1" dirty="0">
                <a:latin typeface="Arial Narrow" panose="020B0606020202030204" pitchFamily="34" charset="0"/>
              </a:rPr>
              <a:t>3. FUNCIÓN DEL </a:t>
            </a:r>
            <a:r>
              <a:rPr lang="es-MX" sz="3100" b="1" dirty="0" smtClean="0">
                <a:latin typeface="Arial Narrow" panose="020B0606020202030204" pitchFamily="34" charset="0"/>
              </a:rPr>
              <a:t>GEOSISTEMA</a:t>
            </a:r>
            <a:endParaRPr lang="es-MX" sz="31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77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25963"/>
          </a:xfrm>
        </p:spPr>
        <p:txBody>
          <a:bodyPr/>
          <a:lstStyle/>
          <a:p>
            <a:endParaRPr lang="es-MX" dirty="0">
              <a:solidFill>
                <a:schemeClr val="accent1">
                  <a:lumMod val="50000"/>
                </a:schemeClr>
              </a:solidFill>
            </a:endParaRPr>
          </a:p>
          <a:p>
            <a:pPr marL="109728" indent="0" algn="ctr">
              <a:buNone/>
            </a:pP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Función </a:t>
            </a: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sustrato</a:t>
            </a:r>
            <a:r>
              <a:rPr lang="es-MX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provisión de condiciones espaciales para el mantenimiento de la biodiversidad. </a:t>
            </a: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679334876"/>
              </p:ext>
            </p:extLst>
          </p:nvPr>
        </p:nvGraphicFramePr>
        <p:xfrm>
          <a:off x="1619672" y="256490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"/>
          <p:cNvSpPr/>
          <p:nvPr/>
        </p:nvSpPr>
        <p:spPr>
          <a:xfrm>
            <a:off x="2996952" y="2276872"/>
            <a:ext cx="3222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FUNCIONES DE HÁBITAT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475656" y="404664"/>
            <a:ext cx="6192688" cy="648072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100" b="1" dirty="0">
                <a:latin typeface="Arial Narrow" panose="020B0606020202030204" pitchFamily="34" charset="0"/>
              </a:rPr>
              <a:t>3. FUNCIÓN DEL GEOSISTEMA</a:t>
            </a:r>
          </a:p>
        </p:txBody>
      </p:sp>
    </p:spTree>
    <p:extLst>
      <p:ext uri="{BB962C8B-B14F-4D97-AF65-F5344CB8AC3E}">
        <p14:creationId xmlns:p14="http://schemas.microsoft.com/office/powerpoint/2010/main" val="140956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135285"/>
            <a:ext cx="8229600" cy="4525963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Funciones </a:t>
            </a: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producción</a:t>
            </a:r>
            <a:r>
              <a:rPr lang="es-MX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capacidad de los ecosistemas para crear biomasa que pueda usarse como alimentos, tejidos,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entre otros.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/>
          </a:p>
        </p:txBody>
      </p:sp>
      <p:pic>
        <p:nvPicPr>
          <p:cNvPr id="2050" name="Picture 2" descr="Resultado de imagen de BOIMA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505880"/>
            <a:ext cx="5112568" cy="365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1475656" y="404664"/>
            <a:ext cx="6192688" cy="648072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100" b="1" dirty="0">
                <a:latin typeface="Arial Narrow" panose="020B0606020202030204" pitchFamily="34" charset="0"/>
              </a:rPr>
              <a:t>3. FUNCIÓN DEL </a:t>
            </a:r>
            <a:r>
              <a:rPr lang="es-MX" sz="3100" b="1" dirty="0" smtClean="0">
                <a:latin typeface="Arial Narrow" panose="020B0606020202030204" pitchFamily="34" charset="0"/>
              </a:rPr>
              <a:t>GEOSISTEMA</a:t>
            </a:r>
            <a:endParaRPr lang="es-MX" sz="31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32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/>
          <a:lstStyle/>
          <a:p>
            <a:endParaRPr lang="es-MX" dirty="0"/>
          </a:p>
          <a:p>
            <a:pPr marL="109728" indent="0" algn="ctr">
              <a:buNone/>
            </a:pP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Función </a:t>
            </a: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información</a:t>
            </a:r>
            <a:r>
              <a:rPr lang="es-MX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capacidad de los ecosistemas de contribuir al bienestar humano a través del conocimiento, la experiencia y las relaciones culturales con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entorno natural.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  <p:pic>
        <p:nvPicPr>
          <p:cNvPr id="4098" name="Picture 2" descr="Resultado de imagen de RELACIONES CULTURALES CON LA NATURALE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96952"/>
            <a:ext cx="482453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1475656" y="404664"/>
            <a:ext cx="6192688" cy="648072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100" b="1" dirty="0">
                <a:latin typeface="Arial Narrow" panose="020B0606020202030204" pitchFamily="34" charset="0"/>
              </a:rPr>
              <a:t>3. FUNCIÓN DEL GEOSISTEMA</a:t>
            </a:r>
          </a:p>
        </p:txBody>
      </p:sp>
    </p:spTree>
    <p:extLst>
      <p:ext uri="{BB962C8B-B14F-4D97-AF65-F5344CB8AC3E}">
        <p14:creationId xmlns:p14="http://schemas.microsoft.com/office/powerpoint/2010/main" val="257727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475656" y="620713"/>
            <a:ext cx="6480646" cy="863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3100" b="1" dirty="0" smtClean="0"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PARA </a:t>
            </a:r>
            <a:r>
              <a:rPr lang="es-MX" sz="3100" b="1" dirty="0"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EL EMPLEO DE ESTE MATERIAL</a:t>
            </a:r>
          </a:p>
        </p:txBody>
      </p:sp>
      <p:sp>
        <p:nvSpPr>
          <p:cNvPr id="3" name="6 Marcador de contenido"/>
          <p:cNvSpPr txBox="1">
            <a:spLocks/>
          </p:cNvSpPr>
          <p:nvPr/>
        </p:nvSpPr>
        <p:spPr>
          <a:xfrm>
            <a:off x="611560" y="1556792"/>
            <a:ext cx="7992888" cy="4419328"/>
          </a:xfrm>
          <a:prstGeom prst="rect">
            <a:avLst/>
          </a:prstGeom>
        </p:spPr>
        <p:txBody>
          <a:bodyPr>
            <a:noAutofit/>
          </a:bodyPr>
          <a:lstStyle/>
          <a:p>
            <a:pPr indent="-274320" algn="just">
              <a:spcBef>
                <a:spcPct val="20000"/>
              </a:spcBef>
              <a:buClr>
                <a:schemeClr val="accent2"/>
              </a:buClr>
              <a:buSzPct val="170000"/>
              <a:defRPr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presente material, da a conocer los elementos, tipos y funciones del </a:t>
            </a:r>
            <a:r>
              <a:rPr lang="es-MX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Geosistema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como parte fundamental del objeto de estudio de la Geografía Económica, ya que esta se centra en el conocimiento del espacio o medio geográfico sobre el cual se desarrolla cierta actividad económica. De ahí la importancia que reviste conocer sus elementos y como funciona en favor del desarrollo regional.</a:t>
            </a:r>
          </a:p>
          <a:p>
            <a:pPr indent="-274320" algn="just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170000"/>
              <a:buFont typeface="Rage Italic" pitchFamily="66" charset="0"/>
              <a:buNone/>
              <a:defRPr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74320" algn="just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170000"/>
              <a:buFont typeface="Rage Italic" pitchFamily="66" charset="0"/>
              <a:buNone/>
              <a:defRPr/>
            </a:pP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Este material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 elaboró en el programa </a:t>
            </a:r>
            <a:r>
              <a:rPr lang="es-MX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ower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oint, los requerimientos de proyección son compatibles con las nuevas versiones de Office.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7432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170000"/>
              <a:buFont typeface="Rage Italic" pitchFamily="66" charset="0"/>
              <a:buChar char="o"/>
              <a:defRPr/>
            </a:pP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70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9407" y="1890233"/>
            <a:ext cx="3080713" cy="3029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CuadroTexto"/>
          <p:cNvSpPr txBox="1"/>
          <p:nvPr/>
        </p:nvSpPr>
        <p:spPr>
          <a:xfrm>
            <a:off x="5314930" y="2478955"/>
            <a:ext cx="20950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R= ROCAS</a:t>
            </a:r>
          </a:p>
          <a:p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A= FAUNA</a:t>
            </a:r>
          </a:p>
          <a:p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V= VEGETACIÓN</a:t>
            </a:r>
          </a:p>
          <a:p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S= SUELO</a:t>
            </a:r>
          </a:p>
          <a:p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E= AGUA</a:t>
            </a:r>
          </a:p>
          <a:p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C= CLIMA</a:t>
            </a:r>
            <a:endParaRPr lang="es-MX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971600" y="4869160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Esta formado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por todas las comunidades naturales o conjuntos de organismos que viven juntos e interaccionan entre sí relacionados íntimamente con su respectivo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ambiente (biótico y abiótico).</a:t>
            </a:r>
            <a:endParaRPr lang="es-MX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860032" y="1869273"/>
            <a:ext cx="2720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Dinámica natural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1 Marcador de contenido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32048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es-MX" sz="2800" b="1" dirty="0" err="1" smtClean="0">
                <a:latin typeface="Arial Narrow" panose="020B0606020202030204" pitchFamily="34" charset="0"/>
              </a:rPr>
              <a:t>Geosistema</a:t>
            </a:r>
            <a:r>
              <a:rPr lang="es-MX" sz="2800" b="1" dirty="0" smtClean="0">
                <a:latin typeface="Arial Narrow" panose="020B0606020202030204" pitchFamily="34" charset="0"/>
              </a:rPr>
              <a:t> Natural</a:t>
            </a:r>
            <a:endParaRPr lang="es-MX" sz="2800" b="1" dirty="0">
              <a:latin typeface="Arial Narrow" panose="020B0606020202030204" pitchFamily="34" charset="0"/>
            </a:endParaRPr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2051720" y="404664"/>
            <a:ext cx="5112568" cy="648072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100" b="1" dirty="0" smtClean="0">
                <a:latin typeface="Arial Narrow" panose="020B0606020202030204" pitchFamily="34" charset="0"/>
              </a:rPr>
              <a:t>4. TIPOS DE GEOSISTEMA</a:t>
            </a:r>
            <a:endParaRPr lang="es-MX" sz="31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94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492848" y="908720"/>
            <a:ext cx="43022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sistemas ecológicos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(grandes y complejos) en el convergen infinidad de tipos de organismos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viven y desarrollan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gran variedad de entornos individuales. </a:t>
            </a: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EJEMPLO: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Geosistema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forestal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Geosistema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acuático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Geosistema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minero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Geosistema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petrolero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Geosistema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AgrÍcola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entre otros.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Resultado de imagen de geosistema natur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397403"/>
            <a:ext cx="4032449" cy="40576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1 Marcador de contenido"/>
          <p:cNvSpPr>
            <a:spLocks noGrp="1"/>
          </p:cNvSpPr>
          <p:nvPr>
            <p:ph idx="1"/>
          </p:nvPr>
        </p:nvSpPr>
        <p:spPr>
          <a:xfrm>
            <a:off x="787752" y="764704"/>
            <a:ext cx="3392030" cy="432048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es-MX" sz="2800" b="1" dirty="0" err="1" smtClean="0">
                <a:latin typeface="Arial Narrow" panose="020B0606020202030204" pitchFamily="34" charset="0"/>
              </a:rPr>
              <a:t>Geosistema</a:t>
            </a:r>
            <a:r>
              <a:rPr lang="es-MX" sz="2800" b="1" dirty="0" smtClean="0">
                <a:latin typeface="Arial Narrow" panose="020B0606020202030204" pitchFamily="34" charset="0"/>
              </a:rPr>
              <a:t> Natural</a:t>
            </a:r>
            <a:endParaRPr lang="es-MX" sz="28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57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827584" y="2062386"/>
            <a:ext cx="7776864" cy="3640092"/>
            <a:chOff x="827584" y="1578075"/>
            <a:chExt cx="7776864" cy="3640092"/>
          </a:xfrm>
        </p:grpSpPr>
        <p:sp>
          <p:nvSpPr>
            <p:cNvPr id="5" name="4 Rectángulo"/>
            <p:cNvSpPr/>
            <p:nvPr/>
          </p:nvSpPr>
          <p:spPr>
            <a:xfrm>
              <a:off x="2339752" y="1606314"/>
              <a:ext cx="3578696" cy="13681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SUBSISTEMA BIÓTICO</a:t>
              </a:r>
            </a:p>
            <a:p>
              <a:pPr algn="ctr"/>
              <a:r>
                <a:rPr lang="es-MX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Vegetación</a:t>
              </a:r>
            </a:p>
            <a:p>
              <a:pPr algn="ctr"/>
              <a:r>
                <a:rPr lang="es-MX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Fauna</a:t>
              </a:r>
              <a:endPara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7 Rectángulo"/>
            <p:cNvSpPr/>
            <p:nvPr/>
          </p:nvSpPr>
          <p:spPr>
            <a:xfrm>
              <a:off x="2336056" y="3501007"/>
              <a:ext cx="3578696" cy="136815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SUBSISTEMA ABIÓTICO</a:t>
              </a:r>
            </a:p>
            <a:p>
              <a:pPr algn="ctr"/>
              <a:r>
                <a:rPr lang="es-MX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Rocas</a:t>
              </a:r>
            </a:p>
            <a:p>
              <a:pPr algn="ctr"/>
              <a:r>
                <a:rPr lang="es-MX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Agua</a:t>
              </a:r>
              <a:endPara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8 Rectángulo"/>
            <p:cNvSpPr/>
            <p:nvPr/>
          </p:nvSpPr>
          <p:spPr>
            <a:xfrm rot="5400000">
              <a:off x="5878785" y="2143498"/>
              <a:ext cx="3291085" cy="216024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827584" y="2118661"/>
              <a:ext cx="288032" cy="2031325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  <a:p>
              <a:r>
                <a:rPr lang="es-MX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</a:p>
            <a:p>
              <a:r>
                <a:rPr lang="es-MX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  <a:p>
              <a:r>
                <a:rPr lang="es-MX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</a:p>
            <a:p>
              <a:r>
                <a:rPr lang="es-MX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</a:p>
            <a:p>
              <a:r>
                <a:rPr lang="es-MX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</a:p>
            <a:p>
              <a:r>
                <a:rPr lang="es-MX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s-MX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" name="9 Conector recto de flecha"/>
            <p:cNvCxnSpPr/>
            <p:nvPr/>
          </p:nvCxnSpPr>
          <p:spPr>
            <a:xfrm>
              <a:off x="1187624" y="1988840"/>
              <a:ext cx="10081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12 Conector recto de flecha"/>
            <p:cNvCxnSpPr/>
            <p:nvPr/>
          </p:nvCxnSpPr>
          <p:spPr>
            <a:xfrm>
              <a:off x="1187624" y="2492896"/>
              <a:ext cx="10081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13 Conector recto de flecha"/>
            <p:cNvCxnSpPr/>
            <p:nvPr/>
          </p:nvCxnSpPr>
          <p:spPr>
            <a:xfrm>
              <a:off x="1187624" y="3789040"/>
              <a:ext cx="10081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14 Conector recto de flecha"/>
            <p:cNvCxnSpPr/>
            <p:nvPr/>
          </p:nvCxnSpPr>
          <p:spPr>
            <a:xfrm>
              <a:off x="1187624" y="4437112"/>
              <a:ext cx="10081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10 CuadroTexto"/>
            <p:cNvSpPr txBox="1"/>
            <p:nvPr/>
          </p:nvSpPr>
          <p:spPr>
            <a:xfrm>
              <a:off x="3676402" y="3062168"/>
              <a:ext cx="803425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s-MX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SUELO</a:t>
              </a:r>
              <a:endParaRPr lang="es-MX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6045846" y="2169438"/>
              <a:ext cx="288032" cy="2123658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MX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AGROSISTEMA</a:t>
              </a:r>
              <a:endParaRPr lang="es-MX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6494958" y="2841935"/>
              <a:ext cx="20713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SUBSISTEMA SOCIOECONÓMICO</a:t>
              </a:r>
              <a:endParaRPr lang="es-MX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" name="17 Conector recto de flecha"/>
            <p:cNvCxnSpPr/>
            <p:nvPr/>
          </p:nvCxnSpPr>
          <p:spPr>
            <a:xfrm>
              <a:off x="2555776" y="2974466"/>
              <a:ext cx="0" cy="52654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20 Conector recto de flecha"/>
            <p:cNvCxnSpPr/>
            <p:nvPr/>
          </p:nvCxnSpPr>
          <p:spPr>
            <a:xfrm>
              <a:off x="2699792" y="2971552"/>
              <a:ext cx="0" cy="52654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21 Conector recto de flecha"/>
            <p:cNvCxnSpPr/>
            <p:nvPr/>
          </p:nvCxnSpPr>
          <p:spPr>
            <a:xfrm>
              <a:off x="2852192" y="2971552"/>
              <a:ext cx="0" cy="52654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22 Conector recto de flecha"/>
            <p:cNvCxnSpPr/>
            <p:nvPr/>
          </p:nvCxnSpPr>
          <p:spPr>
            <a:xfrm>
              <a:off x="2987824" y="2987167"/>
              <a:ext cx="0" cy="52654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23 Conector recto de flecha"/>
            <p:cNvCxnSpPr/>
            <p:nvPr/>
          </p:nvCxnSpPr>
          <p:spPr>
            <a:xfrm>
              <a:off x="3114824" y="2984252"/>
              <a:ext cx="0" cy="52654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24 Conector recto de flecha"/>
            <p:cNvCxnSpPr/>
            <p:nvPr/>
          </p:nvCxnSpPr>
          <p:spPr>
            <a:xfrm>
              <a:off x="5152380" y="2974466"/>
              <a:ext cx="0" cy="52654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25 Conector recto de flecha"/>
            <p:cNvCxnSpPr/>
            <p:nvPr/>
          </p:nvCxnSpPr>
          <p:spPr>
            <a:xfrm>
              <a:off x="5296396" y="2971552"/>
              <a:ext cx="0" cy="52654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26 Conector recto de flecha"/>
            <p:cNvCxnSpPr/>
            <p:nvPr/>
          </p:nvCxnSpPr>
          <p:spPr>
            <a:xfrm>
              <a:off x="5448796" y="2971552"/>
              <a:ext cx="0" cy="52654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27 Conector recto de flecha"/>
            <p:cNvCxnSpPr/>
            <p:nvPr/>
          </p:nvCxnSpPr>
          <p:spPr>
            <a:xfrm>
              <a:off x="5584428" y="2987167"/>
              <a:ext cx="0" cy="52654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28 Conector recto de flecha"/>
            <p:cNvCxnSpPr/>
            <p:nvPr/>
          </p:nvCxnSpPr>
          <p:spPr>
            <a:xfrm>
              <a:off x="5711428" y="2984252"/>
              <a:ext cx="0" cy="52654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19 Conector recto de flecha"/>
            <p:cNvCxnSpPr/>
            <p:nvPr/>
          </p:nvCxnSpPr>
          <p:spPr>
            <a:xfrm>
              <a:off x="5918448" y="1700808"/>
              <a:ext cx="525759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36 Conector recto de flecha"/>
            <p:cNvCxnSpPr/>
            <p:nvPr/>
          </p:nvCxnSpPr>
          <p:spPr>
            <a:xfrm>
              <a:off x="5927452" y="1815108"/>
              <a:ext cx="525759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37 Conector recto de flecha"/>
            <p:cNvCxnSpPr/>
            <p:nvPr/>
          </p:nvCxnSpPr>
          <p:spPr>
            <a:xfrm>
              <a:off x="5927452" y="1929408"/>
              <a:ext cx="525759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38 Conector recto de flecha"/>
            <p:cNvCxnSpPr/>
            <p:nvPr/>
          </p:nvCxnSpPr>
          <p:spPr>
            <a:xfrm>
              <a:off x="5927452" y="2022872"/>
              <a:ext cx="525759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39 Conector recto de flecha"/>
            <p:cNvCxnSpPr/>
            <p:nvPr/>
          </p:nvCxnSpPr>
          <p:spPr>
            <a:xfrm>
              <a:off x="5936456" y="2137172"/>
              <a:ext cx="525759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40 Conector recto de flecha"/>
            <p:cNvCxnSpPr/>
            <p:nvPr/>
          </p:nvCxnSpPr>
          <p:spPr>
            <a:xfrm>
              <a:off x="5936456" y="2251472"/>
              <a:ext cx="525759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41 Conector recto de flecha"/>
            <p:cNvCxnSpPr/>
            <p:nvPr/>
          </p:nvCxnSpPr>
          <p:spPr>
            <a:xfrm>
              <a:off x="5893544" y="4221088"/>
              <a:ext cx="525759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42 Conector recto de flecha"/>
            <p:cNvCxnSpPr/>
            <p:nvPr/>
          </p:nvCxnSpPr>
          <p:spPr>
            <a:xfrm>
              <a:off x="5902548" y="4335388"/>
              <a:ext cx="525759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43 Conector recto de flecha"/>
            <p:cNvCxnSpPr/>
            <p:nvPr/>
          </p:nvCxnSpPr>
          <p:spPr>
            <a:xfrm>
              <a:off x="5902548" y="4449688"/>
              <a:ext cx="525759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44 Conector recto de flecha"/>
            <p:cNvCxnSpPr/>
            <p:nvPr/>
          </p:nvCxnSpPr>
          <p:spPr>
            <a:xfrm>
              <a:off x="5902548" y="4543152"/>
              <a:ext cx="525759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45 Conector recto de flecha"/>
            <p:cNvCxnSpPr/>
            <p:nvPr/>
          </p:nvCxnSpPr>
          <p:spPr>
            <a:xfrm>
              <a:off x="5911552" y="4657452"/>
              <a:ext cx="525759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46 Conector recto de flecha"/>
            <p:cNvCxnSpPr/>
            <p:nvPr/>
          </p:nvCxnSpPr>
          <p:spPr>
            <a:xfrm>
              <a:off x="5911552" y="4771752"/>
              <a:ext cx="525759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35 Rectángulo"/>
            <p:cNvSpPr/>
            <p:nvPr/>
          </p:nvSpPr>
          <p:spPr>
            <a:xfrm>
              <a:off x="2555776" y="4941168"/>
              <a:ext cx="317586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Geosistema</a:t>
              </a:r>
              <a:r>
                <a:rPr lang="es-MX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según María de Bolos (1992)</a:t>
              </a:r>
              <a:endParaRPr lang="es-MX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1 Marcador de contenido"/>
          <p:cNvSpPr txBox="1">
            <a:spLocks/>
          </p:cNvSpPr>
          <p:nvPr/>
        </p:nvSpPr>
        <p:spPr>
          <a:xfrm>
            <a:off x="467544" y="1124744"/>
            <a:ext cx="8229600" cy="432048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 algn="ctr">
              <a:buFont typeface="Wingdings 3"/>
              <a:buNone/>
            </a:pPr>
            <a:r>
              <a:rPr lang="es-MX" sz="2800" b="1" dirty="0" err="1" smtClean="0">
                <a:latin typeface="Arial Narrow" panose="020B0606020202030204" pitchFamily="34" charset="0"/>
              </a:rPr>
              <a:t>Geosistema</a:t>
            </a:r>
            <a:r>
              <a:rPr lang="es-MX" sz="2800" b="1" dirty="0" smtClean="0">
                <a:latin typeface="Arial Narrow" panose="020B0606020202030204" pitchFamily="34" charset="0"/>
              </a:rPr>
              <a:t>  </a:t>
            </a:r>
            <a:r>
              <a:rPr lang="es-MX" sz="2800" b="1" dirty="0" err="1" smtClean="0">
                <a:latin typeface="Arial Narrow" panose="020B0606020202030204" pitchFamily="34" charset="0"/>
              </a:rPr>
              <a:t>socioecómico</a:t>
            </a:r>
            <a:endParaRPr lang="es-MX" sz="2800" b="1" dirty="0">
              <a:latin typeface="Arial Narrow" panose="020B0606020202030204" pitchFamily="34" charset="0"/>
            </a:endParaRPr>
          </a:p>
        </p:txBody>
      </p:sp>
      <p:sp>
        <p:nvSpPr>
          <p:cNvPr id="49" name="1 Título"/>
          <p:cNvSpPr txBox="1">
            <a:spLocks/>
          </p:cNvSpPr>
          <p:nvPr/>
        </p:nvSpPr>
        <p:spPr>
          <a:xfrm>
            <a:off x="2051720" y="404664"/>
            <a:ext cx="5112568" cy="648072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100" b="1" dirty="0" smtClean="0">
                <a:latin typeface="Arial Narrow" panose="020B0606020202030204" pitchFamily="34" charset="0"/>
              </a:rPr>
              <a:t>4. TIPOS DE GEOSISTEMA</a:t>
            </a:r>
            <a:endParaRPr lang="es-MX" sz="31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44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572000" y="1311281"/>
            <a:ext cx="40235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 esta dinámica predomina la parte socioeconómica;</a:t>
            </a:r>
            <a:r>
              <a:rPr lang="es-MX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sociedad humana identifica la naturaleza</a:t>
            </a:r>
            <a:r>
              <a:rPr lang="es-MX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tiene necesidad de ella, la controla, la explota, se la apropia y la organiza mediante un sistema de centros y de ejes de relación.</a:t>
            </a:r>
          </a:p>
        </p:txBody>
      </p:sp>
      <p:sp>
        <p:nvSpPr>
          <p:cNvPr id="5" name="1 Marcador de contenido"/>
          <p:cNvSpPr>
            <a:spLocks noGrp="1"/>
          </p:cNvSpPr>
          <p:nvPr>
            <p:ph idx="1"/>
          </p:nvPr>
        </p:nvSpPr>
        <p:spPr>
          <a:xfrm>
            <a:off x="323528" y="692696"/>
            <a:ext cx="4551302" cy="432048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es-MX" sz="2800" b="1" dirty="0" err="1" smtClean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</a:rPr>
              <a:t>Geosistema</a:t>
            </a:r>
            <a:r>
              <a:rPr lang="es-MX" sz="2800" b="1" dirty="0" smtClean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</a:rPr>
              <a:t> socioeconómico</a:t>
            </a:r>
            <a:endParaRPr lang="es-MX" sz="2800" b="1" dirty="0">
              <a:solidFill>
                <a:schemeClr val="accent6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6148" name="Picture 4" descr="Resultado de imagen de geosistema socioeconom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04" y="1484784"/>
            <a:ext cx="3757374" cy="38079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68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97757" y="1268760"/>
            <a:ext cx="712470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EVALUACIÓN DE ÁREAS NATURALES</a:t>
            </a:r>
          </a:p>
          <a:p>
            <a:pPr algn="ctr"/>
            <a:r>
              <a:rPr lang="es-MX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PROTEGIDAS. EL CASO DEL PARQUE NACIONAL</a:t>
            </a:r>
          </a:p>
          <a:p>
            <a:pPr algn="ctr"/>
            <a:r>
              <a:rPr lang="es-MX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NEVADO DE </a:t>
            </a: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TOLUCA</a:t>
            </a:r>
          </a:p>
          <a:p>
            <a:pPr algn="ctr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Aspecto central: </a:t>
            </a:r>
            <a:r>
              <a:rPr lang="es-MX" sz="2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Deterioro del área nacional protegida como resultado de la creciente intervención humana</a:t>
            </a: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Resultado de imagen de deterioro del parque Nacional del Nevado de Tolu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865" y="3501503"/>
            <a:ext cx="4957439" cy="2786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1 Marcador de contenido"/>
          <p:cNvSpPr txBox="1">
            <a:spLocks/>
          </p:cNvSpPr>
          <p:nvPr/>
        </p:nvSpPr>
        <p:spPr>
          <a:xfrm>
            <a:off x="467544" y="1124744"/>
            <a:ext cx="8229600" cy="43204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 algn="ctr">
              <a:buFont typeface="Wingdings 3"/>
              <a:buNone/>
            </a:pPr>
            <a:endParaRPr lang="es-MX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1907704" y="521916"/>
            <a:ext cx="5112568" cy="648072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100" b="1" dirty="0">
                <a:latin typeface="Arial Narrow" panose="020B0606020202030204" pitchFamily="34" charset="0"/>
              </a:rPr>
              <a:t>5</a:t>
            </a:r>
            <a:r>
              <a:rPr lang="es-MX" sz="3100" b="1" dirty="0" smtClean="0">
                <a:latin typeface="Arial Narrow" panose="020B0606020202030204" pitchFamily="34" charset="0"/>
              </a:rPr>
              <a:t>. ESTUDIO DE CASO</a:t>
            </a:r>
            <a:endParaRPr lang="es-MX" sz="31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82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55214" y="327442"/>
            <a:ext cx="816525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DEFINICIÓN DEL ÁREA DE ESTUDIO</a:t>
            </a:r>
          </a:p>
          <a:p>
            <a:pPr algn="ctr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arque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Nacional Nevado de Toluca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(PNNT) se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localiza en el Sistema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Volcánico Transversal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en el Estado de México, entre los municipios de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Zinacantepec,Toluca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Calimaya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Tenango del Valle, Villa Guerrero,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Coatepec Harinas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Almoloya de Juárez,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Temascaltepec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Amanalco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de Becerra;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se localiza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a 50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km.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 la Ciudad de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Toluca.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054" y="2708920"/>
            <a:ext cx="5711577" cy="3495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27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 txBox="1">
            <a:spLocks/>
          </p:cNvSpPr>
          <p:nvPr/>
        </p:nvSpPr>
        <p:spPr>
          <a:xfrm>
            <a:off x="467544" y="548680"/>
            <a:ext cx="8229600" cy="4525963"/>
          </a:xfrm>
          <a:prstGeom prst="rect">
            <a:avLst/>
          </a:prstGeom>
        </p:spPr>
        <p:txBody>
          <a:bodyPr/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DATOS IMPORTANTES DEL CASO:</a:t>
            </a:r>
          </a:p>
          <a:p>
            <a:pPr marL="109728" indent="0">
              <a:buNone/>
            </a:pPr>
            <a:endParaRPr lang="es-MX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El PNNT fue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establecido como tal en 1936, con la finalidad de proteger una región de bosques templados en torno al volcán Nevado de Toluca o </a:t>
            </a:r>
            <a:r>
              <a:rPr lang="es-MX" sz="1800" dirty="0" err="1">
                <a:latin typeface="Arial" panose="020B0604020202020204" pitchFamily="34" charset="0"/>
                <a:cs typeface="Arial" panose="020B0604020202020204" pitchFamily="34" charset="0"/>
              </a:rPr>
              <a:t>Xinantécatl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, su superficie es aproximadamente de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53,593 ha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Su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función se ha dificultado seriamente porque el decreto de creación nunca fue ejecutado y tampoco se llevó a cabo un programa de indemnización a los propietarios originales de los predios. </a:t>
            </a:r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>
              <a:buNone/>
            </a:pP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la actualidad, el 59% de su territorio pertenece a diversos ejidos, el 29% forma parte de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propiedades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privadas, el 10% es zona federal y el 2% restante corresponde a propiedades no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identificables.</a:t>
            </a:r>
          </a:p>
          <a:p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El deterioro del entorno natural provocado por la población regional no ha representado una mejora significativa en sus condiciones de vida. </a:t>
            </a:r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78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 txBox="1">
            <a:spLocks/>
          </p:cNvSpPr>
          <p:nvPr/>
        </p:nvSpPr>
        <p:spPr>
          <a:xfrm>
            <a:off x="467544" y="548680"/>
            <a:ext cx="8229600" cy="5400600"/>
          </a:xfrm>
          <a:prstGeom prst="rect">
            <a:avLst/>
          </a:prstGeom>
        </p:spPr>
        <p:txBody>
          <a:bodyPr/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s-MX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DATOS IMPORTANTES DEL CASO:</a:t>
            </a:r>
          </a:p>
          <a:p>
            <a:pPr marL="109728" indent="0">
              <a:buNone/>
            </a:pP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Los beneficios económicos derivados de la extracción de recursos naturales o de la sustitución del bosque por actividades agropecuarias son bajos y se encuentran distribuidos en forma desigual entre la población. En este contexto, los habitantes de las comunidades no cuentan con recursos económicos que les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permitan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realizar actividades de recuperación y conservación del bosque ni de control de plagas e incendios forestales. </a:t>
            </a:r>
          </a:p>
          <a:p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deterioro de las zonas forestales en el PNNT en los últimos años ha estado vinculado a dos causales principales: la proximidad de algunos núcleos de población que presentan un acelerado crecimiento poblacional y la existencia de factores exógenos que fomentan el desarrollo de actividades ilegales dentro del parque. Un ejemplo de este ultimo son: la falta de mecanismos de vigilancia y control,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que han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propiciado la aparición de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grupos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organizados dedicados a la tala clandestina, la crianza de ganado a gran escala y la extracción ilegal de productos forestales no maderables.  </a:t>
            </a:r>
          </a:p>
          <a:p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21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agrama&#10;de problemas de los bosques del Nevado de Toluca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380312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737702" y="6093296"/>
            <a:ext cx="2331407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109728" indent="0">
              <a:buNone/>
            </a:pPr>
            <a:r>
              <a:rPr lang="es-MX" sz="24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PROBLEMÁTICA</a:t>
            </a:r>
            <a:endParaRPr lang="es-MX" sz="2400" b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38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46" y="1315988"/>
            <a:ext cx="7630319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953546" y="629692"/>
            <a:ext cx="7616316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109728" indent="0">
              <a:buNone/>
            </a:pPr>
            <a:r>
              <a:rPr lang="es-MX" sz="24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ESCENARIO FAVORABLE PARA LA RECUPERACION PNNT</a:t>
            </a:r>
            <a:endParaRPr lang="es-MX" sz="2400" b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32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1619672" y="1844824"/>
            <a:ext cx="6408712" cy="3065552"/>
          </a:xfrm>
          <a:prstGeom prst="rect">
            <a:avLst/>
          </a:prstGeom>
        </p:spPr>
        <p:txBody>
          <a:bodyPr/>
          <a:lstStyle>
            <a:lvl1pPr marL="457200" indent="-4572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800"/>
              </a:spcBef>
              <a:buClr>
                <a:schemeClr val="accent2"/>
              </a:buClr>
              <a:buSzPct val="80000"/>
              <a:buFont typeface="Wingdings" pitchFamily="2" charset="2"/>
              <a:buChar char="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200"/>
              </a:spcBef>
              <a:buClr>
                <a:schemeClr val="accent3"/>
              </a:buClr>
              <a:buSzPct val="80000"/>
              <a:buFont typeface="Wingdings" pitchFamily="2" charset="2"/>
              <a:buChar char="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200"/>
              </a:spcBef>
              <a:buClr>
                <a:schemeClr val="accent4"/>
              </a:buClr>
              <a:buSzPct val="80000"/>
              <a:buFont typeface="Wingdings" pitchFamily="2" charset="2"/>
              <a:buChar char="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200"/>
              </a:spcBef>
              <a:buClr>
                <a:schemeClr val="accent5"/>
              </a:buClr>
              <a:buSzPct val="80000"/>
              <a:buFont typeface="Wingdings" pitchFamily="2" charset="2"/>
              <a:buChar char="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200"/>
              </a:spcBef>
              <a:buClr>
                <a:schemeClr val="accent6"/>
              </a:buClr>
              <a:buSzPct val="90000"/>
              <a:buFont typeface="Wingdings" pitchFamily="2" charset="2"/>
              <a:buChar char="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200"/>
              </a:spcBef>
              <a:buClr>
                <a:schemeClr val="accent1"/>
              </a:buClr>
              <a:buSzPct val="70000"/>
              <a:buFont typeface="Wingdings" pitchFamily="2" charset="2"/>
              <a:buChar char="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200"/>
              </a:spcBef>
              <a:buClr>
                <a:schemeClr val="accent3"/>
              </a:buClr>
              <a:buFont typeface="Courier New" pitchFamily="49" charset="0"/>
              <a:buChar char="o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2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70000"/>
              <a:buNone/>
              <a:defRPr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1.Concepto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Geosistema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170000"/>
              <a:buNone/>
              <a:defRPr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2.Elementos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r>
              <a:rPr lang="es-MX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Geosistema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ct val="20000"/>
              </a:spcBef>
              <a:buClr>
                <a:schemeClr val="accent2"/>
              </a:buClr>
              <a:buSzPct val="170000"/>
              <a:buNone/>
              <a:defRPr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3.Función del </a:t>
            </a:r>
            <a:r>
              <a:rPr lang="es-MX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Geosistema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170000"/>
              <a:buNone/>
              <a:defRPr/>
            </a:pP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4.Tipos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Geosistema</a:t>
            </a:r>
            <a:endParaRPr lang="es-E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>
              <a:spcBef>
                <a:spcPct val="20000"/>
              </a:spcBef>
              <a:buClr>
                <a:schemeClr val="accent2"/>
              </a:buClr>
              <a:buSzPct val="170000"/>
              <a:buFont typeface="Wingdings" panose="05000000000000000000" pitchFamily="2" charset="2"/>
              <a:buChar char="§"/>
              <a:defRPr/>
            </a:pPr>
            <a:r>
              <a:rPr lang="es-E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Geosistema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natural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>
              <a:spcBef>
                <a:spcPct val="20000"/>
              </a:spcBef>
              <a:buClr>
                <a:schemeClr val="accent2"/>
              </a:buClr>
              <a:buSzPct val="170000"/>
              <a:buFont typeface="Wingdings" panose="05000000000000000000" pitchFamily="2" charset="2"/>
              <a:buChar char="§"/>
              <a:defRPr/>
            </a:pPr>
            <a:r>
              <a:rPr lang="es-E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Geosistema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 s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ocioeconómico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170000"/>
              <a:buNone/>
              <a:defRPr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5.Estudio de caso</a:t>
            </a:r>
          </a:p>
          <a:p>
            <a:pPr marL="0" indent="0" algn="just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170000"/>
              <a:buNone/>
              <a:defRPr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6.Bibliografía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" pitchFamily="2" charset="2"/>
              <a:buNone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1475656" y="620713"/>
            <a:ext cx="6480646" cy="863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3100" b="1" dirty="0" smtClean="0"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CONTENIDO:</a:t>
            </a:r>
            <a:endParaRPr lang="es-MX" sz="3100" b="1" dirty="0">
              <a:latin typeface="Arial Narrow" panose="020B060602020203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01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71600" y="1124744"/>
            <a:ext cx="72008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PREGUNTAS A DESARROLLAR: </a:t>
            </a:r>
            <a:endParaRPr lang="es-MX" sz="2400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acuerdo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 contexto anterior,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describe el tipo de 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GEOSISTEMA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 que hace referencia el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estudio de caso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los elementos que intervienen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Clr>
                <a:schemeClr val="accent1">
                  <a:lumMod val="50000"/>
                </a:schemeClr>
              </a:buClr>
              <a:buFont typeface="+mj-lt"/>
              <a:buAutoNum type="arabicPeriod" startAt="2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Describe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 importancia de los 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RECURSOS NATURALES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y como estos influyen en la dinámica económica de este importante ecosistema. </a:t>
            </a:r>
          </a:p>
        </p:txBody>
      </p:sp>
    </p:spTree>
    <p:extLst>
      <p:ext uri="{BB962C8B-B14F-4D97-AF65-F5344CB8AC3E}">
        <p14:creationId xmlns:p14="http://schemas.microsoft.com/office/powerpoint/2010/main" val="374148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71600" y="1219393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es-MX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Andara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, A. A. R. (2010). Análisis de los procesos de recuperación en el bosque templado del Parque Nacional Nevado de Toluca (tesis de doctorado). México: Universidad Autónoma del Estado de México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Disponible en: </a:t>
            </a:r>
            <a:r>
              <a:rPr lang="es-MX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</a:t>
            </a:r>
            <a:r>
              <a:rPr lang="es-MX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www.redalyc.org/jatsRepo/104/10448076006/html/index.html</a:t>
            </a:r>
            <a:r>
              <a:rPr lang="es-MX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16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Bassols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, A. (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1993). Geografía 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Económica de México. Editorial Trillas. México. Séptima Edición. 432 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pág.</a:t>
            </a:r>
            <a:endParaRPr lang="es-E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es-E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Bassols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D. y Torres (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1992). El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desarrollo regional en México: Teoría y 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Práctica.</a:t>
            </a:r>
            <a:r>
              <a:rPr lang="es-ES" sz="1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Libros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la Revista Problemas del Desarrollo.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IIEc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UNAM. México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Bolos, M. (1992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Manual de Ciencia del Paisaje, editorial MASSON S.A, Barcelona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Méndez, R. (1997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Geografía Económica, La lógica espacial del capitalismo global. Editorial Ariel. Col Geografía.  España, 384 </a:t>
            </a:r>
            <a:r>
              <a:rPr lang="es-E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pag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Moncayo, 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(2001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Evolución de los paradigmas y modelos Interpretativos del desarrollo territorial. Instituto Latinoamericano y del Caribe de Planificación Económica y Social (ILPES), CEPAL. 51 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pág.</a:t>
            </a: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Tamayo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J. (2012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Geografía Moderna de México. Ed. Trillas.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endParaRPr lang="es-E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051720" y="519063"/>
            <a:ext cx="4572000" cy="5693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3100" b="1" dirty="0" smtClean="0">
                <a:latin typeface="Arial Narrow" panose="020B0606020202030204" pitchFamily="34" charset="0"/>
              </a:rPr>
              <a:t>6. BIBLIOGRAFÍA</a:t>
            </a:r>
            <a:endParaRPr lang="es-MX" sz="31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02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37220" y="1772816"/>
            <a:ext cx="7967228" cy="356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74320" algn="just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170000"/>
              <a:buFont typeface="Rage Italic" pitchFamily="66" charset="0"/>
              <a:buNone/>
              <a:defRPr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Este material permitirá al alumno conocer, e identificar que es el </a:t>
            </a:r>
            <a:r>
              <a:rPr lang="es-MX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Geosistema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como se compone, que tipos que existen y cuales su principal función en el campo de la Geografía Económica.</a:t>
            </a:r>
          </a:p>
          <a:p>
            <a:pPr indent="-274320" algn="just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170000"/>
              <a:buFont typeface="Rage Italic" pitchFamily="66" charset="0"/>
              <a:buNone/>
              <a:defRPr/>
            </a:pP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74320" algn="just">
              <a:spcBef>
                <a:spcPct val="20000"/>
              </a:spcBef>
              <a:buClr>
                <a:schemeClr val="accent2"/>
              </a:buClr>
              <a:buSzPct val="170000"/>
              <a:defRPr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unidad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II.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Componentes y función de los </a:t>
            </a:r>
            <a:r>
              <a:rPr lang="es-E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geosistemas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 naturales, sociales y económicos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muestra en esencia como están constituidos, función e importancia en el desarrollo regional.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3059832" y="839962"/>
            <a:ext cx="2952328" cy="648072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100" b="1" dirty="0" smtClean="0">
                <a:latin typeface="Arial Narrow" panose="020B0606020202030204" pitchFamily="34" charset="0"/>
              </a:rPr>
              <a:t>PROPÓSITO</a:t>
            </a:r>
            <a:endParaRPr lang="es-MX" sz="31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6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662360880"/>
              </p:ext>
            </p:extLst>
          </p:nvPr>
        </p:nvGraphicFramePr>
        <p:xfrm>
          <a:off x="35496" y="980728"/>
          <a:ext cx="8496944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1475656" y="581188"/>
            <a:ext cx="6264696" cy="648072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100" b="1" dirty="0" smtClean="0">
                <a:latin typeface="Arial Narrow" panose="020B0606020202030204" pitchFamily="34" charset="0"/>
              </a:rPr>
              <a:t>1. CONCEPTO DE GEOSISTEMA</a:t>
            </a:r>
            <a:endParaRPr lang="es-MX" sz="3100" b="1" dirty="0">
              <a:latin typeface="Arial Narrow" panose="020B060602020203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004048" y="5634446"/>
            <a:ext cx="3707904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El termino </a:t>
            </a:r>
            <a:r>
              <a:rPr lang="es-MX" sz="16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Geosistema</a:t>
            </a:r>
            <a:r>
              <a:rPr lang="es-MX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se utilizo por primera vez en 1953 por el geógrafo soviético </a:t>
            </a:r>
            <a:r>
              <a:rPr lang="es-MX" sz="16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Sochava</a:t>
            </a:r>
            <a:r>
              <a:rPr lang="es-MX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21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15616" y="1780331"/>
            <a:ext cx="7056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La ciencia geográfica establece que para obtener una mejor comprensión del planeta Tierra, es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necesario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dividir su superficie y su espacio total en diferentes </a:t>
            </a:r>
            <a:r>
              <a:rPr lang="es-ES" sz="2400" dirty="0" err="1">
                <a:latin typeface="Arial" panose="020B0604020202020204" pitchFamily="34" charset="0"/>
                <a:cs typeface="Arial" panose="020B0604020202020204" pitchFamily="34" charset="0"/>
              </a:rPr>
              <a:t>geosistemas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eosistemas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son conjuntos complejos que se diferencian en cuanto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rasgos clasificados,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al ser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analizados, permiten una mejor comprensión del funcionamiento del planeta.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259632" y="620688"/>
            <a:ext cx="6696744" cy="648072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100" b="1" dirty="0" smtClean="0">
                <a:latin typeface="Arial Narrow" panose="020B0606020202030204" pitchFamily="34" charset="0"/>
              </a:rPr>
              <a:t>Implicaciones en el área de estudio</a:t>
            </a:r>
            <a:endParaRPr lang="es-MX" sz="31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02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539552" y="375360"/>
            <a:ext cx="822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algn="ctr">
              <a:buNone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consideración del planeta tierra como </a:t>
            </a:r>
            <a:r>
              <a:rPr lang="es-ES" sz="2400" dirty="0" err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s-E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eosistema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</a:t>
            </a:r>
            <a:r>
              <a:rPr lang="es-E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enmarca dentro del enfoque sistémico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que, como método o instrumento de investigación, nos permite estudiar los complejos procesos e interrelaciones que se producen en el </a:t>
            </a:r>
            <a:r>
              <a:rPr lang="es-ES" sz="2400" dirty="0" err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s-E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eosistema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como un todo.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4" name="Picture 4" descr="Resultado de imagen de teoria de los sistemas en geograf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92896"/>
            <a:ext cx="5448728" cy="38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83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18 Grupo"/>
          <p:cNvGrpSpPr/>
          <p:nvPr/>
        </p:nvGrpSpPr>
        <p:grpSpPr>
          <a:xfrm>
            <a:off x="1014179" y="978715"/>
            <a:ext cx="7188358" cy="5041993"/>
            <a:chOff x="1043608" y="978715"/>
            <a:chExt cx="7188358" cy="5041993"/>
          </a:xfrm>
        </p:grpSpPr>
        <p:sp>
          <p:nvSpPr>
            <p:cNvPr id="9" name="8 CuadroTexto"/>
            <p:cNvSpPr txBox="1"/>
            <p:nvPr/>
          </p:nvSpPr>
          <p:spPr>
            <a:xfrm>
              <a:off x="1043608" y="3740943"/>
              <a:ext cx="1620455" cy="400110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INSUMOS</a:t>
              </a:r>
              <a:endParaRPr lang="es-MX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6393521" y="3890669"/>
              <a:ext cx="1838445" cy="40011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PRODUCTO</a:t>
              </a:r>
              <a:endParaRPr lang="es-MX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10 Cerrar llave"/>
            <p:cNvSpPr/>
            <p:nvPr/>
          </p:nvSpPr>
          <p:spPr>
            <a:xfrm rot="5400000">
              <a:off x="4097281" y="3601390"/>
              <a:ext cx="1123208" cy="2708476"/>
            </a:xfrm>
            <a:prstGeom prst="rightBrace">
              <a:avLst>
                <a:gd name="adj1" fmla="val 8333"/>
                <a:gd name="adj2" fmla="val 48982"/>
              </a:avLst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3777163" y="5620598"/>
              <a:ext cx="1838445" cy="40011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PROCESOS</a:t>
              </a:r>
              <a:endParaRPr lang="es-MX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3" name="2 Diagrama"/>
            <p:cNvGraphicFramePr/>
            <p:nvPr>
              <p:extLst>
                <p:ext uri="{D42A27DB-BD31-4B8C-83A1-F6EECF244321}">
                  <p14:modId xmlns:p14="http://schemas.microsoft.com/office/powerpoint/2010/main" val="2828497286"/>
                </p:ext>
              </p:extLst>
            </p:nvPr>
          </p:nvGraphicFramePr>
          <p:xfrm>
            <a:off x="1759620" y="978715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4" name="3 Elipse"/>
            <p:cNvSpPr/>
            <p:nvPr/>
          </p:nvSpPr>
          <p:spPr>
            <a:xfrm>
              <a:off x="3924176" y="2780928"/>
              <a:ext cx="1728192" cy="14401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4134856" y="3316342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Sociósfera</a:t>
              </a:r>
              <a:r>
                <a:rPr lang="es-MX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s-MX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6 Flecha derecha"/>
            <p:cNvSpPr/>
            <p:nvPr/>
          </p:nvSpPr>
          <p:spPr>
            <a:xfrm>
              <a:off x="1361519" y="3025023"/>
              <a:ext cx="1296144" cy="704192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ENTRADA</a:t>
              </a:r>
              <a:endParaRPr 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17 Flecha derecha"/>
            <p:cNvSpPr/>
            <p:nvPr/>
          </p:nvSpPr>
          <p:spPr>
            <a:xfrm>
              <a:off x="6935822" y="3012840"/>
              <a:ext cx="1296144" cy="704192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SALIDA</a:t>
              </a:r>
              <a:endParaRPr lang="es-MX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1 Título"/>
          <p:cNvSpPr txBox="1">
            <a:spLocks/>
          </p:cNvSpPr>
          <p:nvPr/>
        </p:nvSpPr>
        <p:spPr>
          <a:xfrm>
            <a:off x="2022291" y="530388"/>
            <a:ext cx="5172135" cy="648072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100" b="1" dirty="0" smtClean="0">
                <a:latin typeface="Arial Narrow" panose="020B0606020202030204" pitchFamily="34" charset="0"/>
              </a:rPr>
              <a:t>2. elementos del </a:t>
            </a:r>
            <a:r>
              <a:rPr lang="es-MX" sz="3100" b="1" dirty="0" err="1" smtClean="0">
                <a:latin typeface="Arial Narrow" panose="020B0606020202030204" pitchFamily="34" charset="0"/>
              </a:rPr>
              <a:t>geosistema</a:t>
            </a:r>
            <a:endParaRPr lang="es-MX" sz="31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93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11560" y="476672"/>
            <a:ext cx="8229600" cy="4525963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INSUMOS</a:t>
            </a:r>
          </a:p>
          <a:p>
            <a:pPr marL="109728" indent="0" algn="ctr">
              <a:buNone/>
            </a:pPr>
            <a:endParaRPr lang="es-MX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ctr">
              <a:buNone/>
            </a:pP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Entradas </a:t>
            </a: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insumos, o materia-prima, o </a:t>
            </a: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input: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 el conjunto de elementos de todo tipo (humanos, materiales y funcionales) que entran al sistema para ayudar al proceso 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transformación.</a:t>
            </a:r>
          </a:p>
          <a:p>
            <a:pPr marL="109728" indent="0" algn="ctr">
              <a:buNone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>
              <a:buNone/>
            </a:pPr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>
              <a:buNone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EJEMPLO: la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energía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solar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Resultado de imagen de ENERGIA SO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68960"/>
            <a:ext cx="3096344" cy="3378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61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mpue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1583</TotalTime>
  <Words>1564</Words>
  <Application>Microsoft Office PowerPoint</Application>
  <PresentationFormat>Presentación en pantalla (4:3)</PresentationFormat>
  <Paragraphs>237</Paragraphs>
  <Slides>31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Concurrencia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Impacto ambiental</dc:title>
  <dc:creator>EDGAR</dc:creator>
  <cp:lastModifiedBy>hpeconomia</cp:lastModifiedBy>
  <cp:revision>118</cp:revision>
  <cp:lastPrinted>2012-03-05T23:30:32Z</cp:lastPrinted>
  <dcterms:created xsi:type="dcterms:W3CDTF">2011-03-14T20:34:38Z</dcterms:created>
  <dcterms:modified xsi:type="dcterms:W3CDTF">2017-10-21T02:00:19Z</dcterms:modified>
</cp:coreProperties>
</file>