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714" r:id="rId2"/>
  </p:sldMasterIdLst>
  <p:notesMasterIdLst>
    <p:notesMasterId r:id="rId37"/>
  </p:notesMasterIdLst>
  <p:handoutMasterIdLst>
    <p:handoutMasterId r:id="rId38"/>
  </p:handoutMasterIdLst>
  <p:sldIdLst>
    <p:sldId id="256" r:id="rId3"/>
    <p:sldId id="323" r:id="rId4"/>
    <p:sldId id="324" r:id="rId5"/>
    <p:sldId id="325" r:id="rId6"/>
    <p:sldId id="353" r:id="rId7"/>
    <p:sldId id="355" r:id="rId8"/>
    <p:sldId id="356" r:id="rId9"/>
    <p:sldId id="358" r:id="rId10"/>
    <p:sldId id="376" r:id="rId11"/>
    <p:sldId id="377" r:id="rId12"/>
    <p:sldId id="375" r:id="rId13"/>
    <p:sldId id="366" r:id="rId14"/>
    <p:sldId id="367" r:id="rId15"/>
    <p:sldId id="369" r:id="rId16"/>
    <p:sldId id="372" r:id="rId17"/>
    <p:sldId id="378" r:id="rId18"/>
    <p:sldId id="370" r:id="rId19"/>
    <p:sldId id="373" r:id="rId20"/>
    <p:sldId id="379" r:id="rId21"/>
    <p:sldId id="380" r:id="rId22"/>
    <p:sldId id="381" r:id="rId23"/>
    <p:sldId id="382" r:id="rId24"/>
    <p:sldId id="383" r:id="rId25"/>
    <p:sldId id="385" r:id="rId26"/>
    <p:sldId id="386" r:id="rId27"/>
    <p:sldId id="387" r:id="rId28"/>
    <p:sldId id="388" r:id="rId29"/>
    <p:sldId id="389" r:id="rId30"/>
    <p:sldId id="390" r:id="rId31"/>
    <p:sldId id="391" r:id="rId32"/>
    <p:sldId id="393" r:id="rId33"/>
    <p:sldId id="392" r:id="rId34"/>
    <p:sldId id="394" r:id="rId35"/>
    <p:sldId id="351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26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0810321670608031E-2"/>
          <c:y val="6.462667446704283E-2"/>
          <c:w val="0.83698388671100032"/>
          <c:h val="0.904315287914938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Hoja1!$E$14</c:f>
              <c:strCache>
                <c:ptCount val="1"/>
                <c:pt idx="0">
                  <c:v>1900-1910</c:v>
                </c:pt>
              </c:strCache>
            </c:strRef>
          </c:tx>
          <c:invertIfNegative val="0"/>
          <c:cat>
            <c:strRef>
              <c:f>Hoja1!$D$15:$D$22</c:f>
              <c:strCache>
                <c:ptCount val="8"/>
                <c:pt idx="0">
                  <c:v>PIB REAL</c:v>
                </c:pt>
                <c:pt idx="1">
                  <c:v>PRECIOS</c:v>
                </c:pt>
                <c:pt idx="2">
                  <c:v>PIB PERCAPITA</c:v>
                </c:pt>
                <c:pt idx="3">
                  <c:v>DÓLAR</c:v>
                </c:pt>
                <c:pt idx="4">
                  <c:v>IMPORTACIONES</c:v>
                </c:pt>
                <c:pt idx="5">
                  <c:v>ESPORTACIONES</c:v>
                </c:pt>
                <c:pt idx="6">
                  <c:v>CONSUMO</c:v>
                </c:pt>
                <c:pt idx="7">
                  <c:v>INVERSION </c:v>
                </c:pt>
              </c:strCache>
            </c:strRef>
          </c:cat>
          <c:val>
            <c:numRef>
              <c:f>Hoja1!$E$15:$E$22</c:f>
              <c:numCache>
                <c:formatCode>General</c:formatCode>
                <c:ptCount val="8"/>
                <c:pt idx="0">
                  <c:v>3.17</c:v>
                </c:pt>
                <c:pt idx="1">
                  <c:v>5.6</c:v>
                </c:pt>
                <c:pt idx="2">
                  <c:v>2.06</c:v>
                </c:pt>
                <c:pt idx="3">
                  <c:v>-0.27</c:v>
                </c:pt>
                <c:pt idx="4">
                  <c:v>12.82</c:v>
                </c:pt>
                <c:pt idx="5">
                  <c:v>5.96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strRef>
              <c:f>Hoja1!$F$14</c:f>
              <c:strCache>
                <c:ptCount val="1"/>
                <c:pt idx="0">
                  <c:v>1910-1921</c:v>
                </c:pt>
              </c:strCache>
            </c:strRef>
          </c:tx>
          <c:invertIfNegative val="0"/>
          <c:cat>
            <c:strRef>
              <c:f>Hoja1!$D$15:$D$22</c:f>
              <c:strCache>
                <c:ptCount val="8"/>
                <c:pt idx="0">
                  <c:v>PIB REAL</c:v>
                </c:pt>
                <c:pt idx="1">
                  <c:v>PRECIOS</c:v>
                </c:pt>
                <c:pt idx="2">
                  <c:v>PIB PERCAPITA</c:v>
                </c:pt>
                <c:pt idx="3">
                  <c:v>DÓLAR</c:v>
                </c:pt>
                <c:pt idx="4">
                  <c:v>IMPORTACIONES</c:v>
                </c:pt>
                <c:pt idx="5">
                  <c:v>ESPORTACIONES</c:v>
                </c:pt>
                <c:pt idx="6">
                  <c:v>CONSUMO</c:v>
                </c:pt>
                <c:pt idx="7">
                  <c:v>INVERSION </c:v>
                </c:pt>
              </c:strCache>
            </c:strRef>
          </c:cat>
          <c:val>
            <c:numRef>
              <c:f>Hoja1!$F$15:$F$22</c:f>
              <c:numCache>
                <c:formatCode>General</c:formatCode>
                <c:ptCount val="8"/>
                <c:pt idx="0">
                  <c:v>0.67</c:v>
                </c:pt>
                <c:pt idx="1">
                  <c:v>4.57</c:v>
                </c:pt>
                <c:pt idx="2">
                  <c:v>1.19</c:v>
                </c:pt>
                <c:pt idx="3">
                  <c:v>0.13</c:v>
                </c:pt>
                <c:pt idx="4">
                  <c:v>8.4600000000000009</c:v>
                </c:pt>
                <c:pt idx="5">
                  <c:v>10.18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Hoja1!$G$14</c:f>
              <c:strCache>
                <c:ptCount val="1"/>
                <c:pt idx="0">
                  <c:v>1921-1940</c:v>
                </c:pt>
              </c:strCache>
            </c:strRef>
          </c:tx>
          <c:invertIfNegative val="0"/>
          <c:cat>
            <c:strRef>
              <c:f>Hoja1!$D$15:$D$22</c:f>
              <c:strCache>
                <c:ptCount val="8"/>
                <c:pt idx="0">
                  <c:v>PIB REAL</c:v>
                </c:pt>
                <c:pt idx="1">
                  <c:v>PRECIOS</c:v>
                </c:pt>
                <c:pt idx="2">
                  <c:v>PIB PERCAPITA</c:v>
                </c:pt>
                <c:pt idx="3">
                  <c:v>DÓLAR</c:v>
                </c:pt>
                <c:pt idx="4">
                  <c:v>IMPORTACIONES</c:v>
                </c:pt>
                <c:pt idx="5">
                  <c:v>ESPORTACIONES</c:v>
                </c:pt>
                <c:pt idx="6">
                  <c:v>CONSUMO</c:v>
                </c:pt>
                <c:pt idx="7">
                  <c:v>INVERSION </c:v>
                </c:pt>
              </c:strCache>
            </c:strRef>
          </c:cat>
          <c:val>
            <c:numRef>
              <c:f>Hoja1!$G$15:$G$22</c:f>
              <c:numCache>
                <c:formatCode>General</c:formatCode>
                <c:ptCount val="8"/>
                <c:pt idx="0">
                  <c:v>1.7</c:v>
                </c:pt>
                <c:pt idx="1">
                  <c:v>0.49</c:v>
                </c:pt>
                <c:pt idx="2">
                  <c:v>0.03</c:v>
                </c:pt>
                <c:pt idx="3">
                  <c:v>5.26</c:v>
                </c:pt>
                <c:pt idx="4">
                  <c:v>-3.12</c:v>
                </c:pt>
                <c:pt idx="5">
                  <c:v>-2.92</c:v>
                </c:pt>
                <c:pt idx="6">
                  <c:v>0.74</c:v>
                </c:pt>
                <c:pt idx="7">
                  <c:v>5.23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5161728"/>
        <c:axId val="175163264"/>
      </c:barChart>
      <c:catAx>
        <c:axId val="175161728"/>
        <c:scaling>
          <c:orientation val="minMax"/>
        </c:scaling>
        <c:delete val="0"/>
        <c:axPos val="b"/>
        <c:majorTickMark val="out"/>
        <c:minorTickMark val="none"/>
        <c:tickLblPos val="nextTo"/>
        <c:crossAx val="175163264"/>
        <c:crosses val="autoZero"/>
        <c:auto val="1"/>
        <c:lblAlgn val="ctr"/>
        <c:lblOffset val="100"/>
        <c:noMultiLvlLbl val="0"/>
      </c:catAx>
      <c:valAx>
        <c:axId val="175163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5161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993915854587585"/>
          <c:y val="0.17565163684549967"/>
          <c:w val="0.16533666398177979"/>
          <c:h val="0.24027809104589651"/>
        </c:manualLayout>
      </c:layout>
      <c:overlay val="0"/>
      <c:txPr>
        <a:bodyPr/>
        <a:lstStyle/>
        <a:p>
          <a:pPr>
            <a:defRPr sz="20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b="1">
          <a:latin typeface="Arial Narrow" panose="020B0606020202030204" pitchFamily="34" charset="0"/>
        </a:defRPr>
      </a:pPr>
      <a:endParaRPr lang="es-MX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9034363843854373E-2"/>
          <c:y val="8.3264781619887596E-2"/>
          <c:w val="0.85436962942814776"/>
          <c:h val="0.89224557672720428"/>
        </c:manualLayout>
      </c:layout>
      <c:lineChart>
        <c:grouping val="stacked"/>
        <c:varyColors val="0"/>
        <c:ser>
          <c:idx val="0"/>
          <c:order val="0"/>
          <c:tx>
            <c:strRef>
              <c:f>Hoja1!$D$8</c:f>
              <c:strCache>
                <c:ptCount val="1"/>
                <c:pt idx="0">
                  <c:v>199-1910</c:v>
                </c:pt>
              </c:strCache>
            </c:strRef>
          </c:tx>
          <c:dPt>
            <c:idx val="4"/>
            <c:bubble3D val="0"/>
            <c:spPr>
              <a:ln>
                <a:solidFill>
                  <a:schemeClr val="accent1"/>
                </a:solidFill>
              </a:ln>
            </c:spPr>
          </c:dPt>
          <c:val>
            <c:numRef>
              <c:f>Hoja1!$D$9:$D$14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5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Hoja1!$E$8</c:f>
              <c:strCache>
                <c:ptCount val="1"/>
                <c:pt idx="0">
                  <c:v>3,17</c:v>
                </c:pt>
              </c:strCache>
            </c:strRef>
          </c:tx>
          <c:val>
            <c:numRef>
              <c:f>Hoja1!$E$9:$E$14</c:f>
              <c:numCache>
                <c:formatCode>General</c:formatCode>
                <c:ptCount val="6"/>
                <c:pt idx="0">
                  <c:v>0.67</c:v>
                </c:pt>
                <c:pt idx="1">
                  <c:v>1.7</c:v>
                </c:pt>
                <c:pt idx="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3398400"/>
        <c:axId val="163399936"/>
      </c:lineChart>
      <c:catAx>
        <c:axId val="163398400"/>
        <c:scaling>
          <c:orientation val="minMax"/>
        </c:scaling>
        <c:delete val="0"/>
        <c:axPos val="b"/>
        <c:majorTickMark val="out"/>
        <c:minorTickMark val="none"/>
        <c:tickLblPos val="nextTo"/>
        <c:crossAx val="163399936"/>
        <c:crosses val="autoZero"/>
        <c:auto val="1"/>
        <c:lblAlgn val="ctr"/>
        <c:lblOffset val="100"/>
        <c:noMultiLvlLbl val="0"/>
      </c:catAx>
      <c:valAx>
        <c:axId val="163399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3398400"/>
        <c:crosses val="autoZero"/>
        <c:crossBetween val="between"/>
      </c:valAx>
    </c:plotArea>
    <c:plotVisOnly val="1"/>
    <c:dispBlanksAs val="zero"/>
    <c:showDLblsOverMax val="0"/>
  </c:chart>
  <c:spPr>
    <a:noFill/>
  </c:spPr>
  <c:txPr>
    <a:bodyPr/>
    <a:lstStyle/>
    <a:p>
      <a:pPr>
        <a:defRPr sz="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1549806518676868E-2"/>
          <c:y val="0.11179653802451166"/>
          <c:w val="0.81033940499213042"/>
          <c:h val="0.81757877280265345"/>
        </c:manualLayout>
      </c:layout>
      <c:lineChart>
        <c:grouping val="standard"/>
        <c:varyColors val="0"/>
        <c:ser>
          <c:idx val="0"/>
          <c:order val="0"/>
          <c:tx>
            <c:strRef>
              <c:f>Hoja1!$D$16</c:f>
              <c:strCache>
                <c:ptCount val="1"/>
                <c:pt idx="0">
                  <c:v>PRECIOS</c:v>
                </c:pt>
              </c:strCache>
            </c:strRef>
          </c:tx>
          <c:val>
            <c:numRef>
              <c:f>Hoja1!$D$18:$D$22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Hoja1!$E$16</c:f>
              <c:strCache>
                <c:ptCount val="1"/>
                <c:pt idx="0">
                  <c:v>5,6</c:v>
                </c:pt>
              </c:strCache>
            </c:strRef>
          </c:tx>
          <c:val>
            <c:numRef>
              <c:f>Hoja1!$E$18:$E$22</c:f>
              <c:numCache>
                <c:formatCode>General</c:formatCode>
                <c:ptCount val="5"/>
                <c:pt idx="0">
                  <c:v>-0.27</c:v>
                </c:pt>
                <c:pt idx="1">
                  <c:v>12.82</c:v>
                </c:pt>
                <c:pt idx="2">
                  <c:v>5.96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3420416"/>
        <c:axId val="163430400"/>
      </c:lineChart>
      <c:catAx>
        <c:axId val="163420416"/>
        <c:scaling>
          <c:orientation val="minMax"/>
        </c:scaling>
        <c:delete val="0"/>
        <c:axPos val="b"/>
        <c:majorTickMark val="out"/>
        <c:minorTickMark val="none"/>
        <c:tickLblPos val="nextTo"/>
        <c:crossAx val="163430400"/>
        <c:crosses val="autoZero"/>
        <c:auto val="1"/>
        <c:lblAlgn val="ctr"/>
        <c:lblOffset val="100"/>
        <c:noMultiLvlLbl val="0"/>
      </c:catAx>
      <c:valAx>
        <c:axId val="163430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3420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s-MX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D5DE3C-4856-4B50-BFC5-F9FCFF0D7A32}" type="doc">
      <dgm:prSet loTypeId="urn:microsoft.com/office/officeart/2005/8/layout/equation2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195EA5E7-9238-44EE-B536-3482F07FDAE2}">
      <dgm:prSet phldrT="[Texto]" custT="1"/>
      <dgm:spPr/>
      <dgm:t>
        <a:bodyPr/>
        <a:lstStyle/>
        <a:p>
          <a:r>
            <a:rPr lang="es-MX" sz="800" b="1" dirty="0" smtClean="0"/>
            <a:t>ORIENTACION AL MERCADO EXTERNO</a:t>
          </a:r>
        </a:p>
        <a:p>
          <a:r>
            <a:rPr lang="es-MX" sz="800" b="1" dirty="0" smtClean="0"/>
            <a:t>(MONOEXPORTADOR)</a:t>
          </a:r>
          <a:endParaRPr lang="es-MX" sz="800" b="1" dirty="0"/>
        </a:p>
      </dgm:t>
    </dgm:pt>
    <dgm:pt modelId="{E01ACCB9-F7B8-4814-BEFB-3628788F958B}" type="parTrans" cxnId="{D930D3BA-CA10-4818-A8BA-58D03F43FB30}">
      <dgm:prSet/>
      <dgm:spPr/>
      <dgm:t>
        <a:bodyPr/>
        <a:lstStyle/>
        <a:p>
          <a:endParaRPr lang="es-MX" sz="800"/>
        </a:p>
      </dgm:t>
    </dgm:pt>
    <dgm:pt modelId="{74A81CCB-9162-4B0E-9F3A-651F990EBD96}" type="sibTrans" cxnId="{D930D3BA-CA10-4818-A8BA-58D03F43FB30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 sz="800"/>
        </a:p>
      </dgm:t>
    </dgm:pt>
    <dgm:pt modelId="{C255B002-1C9A-4ECE-802D-86E57D7B7476}">
      <dgm:prSet phldrT="[Texto]" custT="1"/>
      <dgm:spPr/>
      <dgm:t>
        <a:bodyPr/>
        <a:lstStyle/>
        <a:p>
          <a:r>
            <a:rPr lang="es-MX" sz="1000" b="1" dirty="0" smtClean="0"/>
            <a:t>GOBIERNO NACIONAL</a:t>
          </a:r>
          <a:endParaRPr lang="es-MX" sz="1000" b="1" dirty="0"/>
        </a:p>
      </dgm:t>
    </dgm:pt>
    <dgm:pt modelId="{2194AB6C-5E78-4DBF-BBCC-BCAAE2CF0EB4}" type="parTrans" cxnId="{C2001FF1-9989-438C-A159-BD30C5CB07AB}">
      <dgm:prSet/>
      <dgm:spPr/>
      <dgm:t>
        <a:bodyPr/>
        <a:lstStyle/>
        <a:p>
          <a:endParaRPr lang="es-MX" sz="800"/>
        </a:p>
      </dgm:t>
    </dgm:pt>
    <dgm:pt modelId="{BA128B6E-B986-4540-8130-D1AF0A14B949}" type="sibTrans" cxnId="{C2001FF1-9989-438C-A159-BD30C5CB07AB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 sz="800"/>
        </a:p>
      </dgm:t>
    </dgm:pt>
    <dgm:pt modelId="{121167FF-BA7D-4573-A53C-2A9D8B59503A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100" b="1" dirty="0" smtClean="0">
              <a:latin typeface="Arial Narrow" panose="020B0606020202030204" pitchFamily="34" charset="0"/>
            </a:rPr>
            <a:t>MODELO DE ECONOMIA DE ENCLAVE</a:t>
          </a:r>
          <a:endParaRPr lang="es-MX" sz="1100" b="1" dirty="0">
            <a:latin typeface="Arial Narrow" panose="020B0606020202030204" pitchFamily="34" charset="0"/>
          </a:endParaRPr>
        </a:p>
      </dgm:t>
    </dgm:pt>
    <dgm:pt modelId="{5BA90365-CA8D-4C19-ADAD-1F40BC82B0B3}" type="parTrans" cxnId="{5EBE38B8-9310-4F5C-9DD9-A0728A902790}">
      <dgm:prSet/>
      <dgm:spPr/>
      <dgm:t>
        <a:bodyPr/>
        <a:lstStyle/>
        <a:p>
          <a:endParaRPr lang="es-MX" sz="800"/>
        </a:p>
      </dgm:t>
    </dgm:pt>
    <dgm:pt modelId="{8228AC88-7C4E-487D-8CF4-EC42D67035F6}" type="sibTrans" cxnId="{5EBE38B8-9310-4F5C-9DD9-A0728A902790}">
      <dgm:prSet/>
      <dgm:spPr/>
      <dgm:t>
        <a:bodyPr/>
        <a:lstStyle/>
        <a:p>
          <a:endParaRPr lang="es-MX" sz="800"/>
        </a:p>
      </dgm:t>
    </dgm:pt>
    <dgm:pt modelId="{9ABFAD87-A3CA-4A64-A31E-F1DF7E677C52}">
      <dgm:prSet phldrT="[Texto]" custT="1"/>
      <dgm:spPr/>
      <dgm:t>
        <a:bodyPr/>
        <a:lstStyle/>
        <a:p>
          <a:r>
            <a:rPr lang="es-MX" sz="800" b="1" dirty="0" smtClean="0"/>
            <a:t>MONOPOLIO, INTEGRACION VERTICAL Y HORIZONTAL DE LA ECONOMIA</a:t>
          </a:r>
          <a:endParaRPr lang="es-MX" sz="800" b="1" dirty="0"/>
        </a:p>
      </dgm:t>
    </dgm:pt>
    <dgm:pt modelId="{92D91FD4-E115-4113-9463-750D1C3253B5}" type="parTrans" cxnId="{7543883D-973B-4776-BDE4-04B5028AEA5A}">
      <dgm:prSet/>
      <dgm:spPr/>
      <dgm:t>
        <a:bodyPr/>
        <a:lstStyle/>
        <a:p>
          <a:endParaRPr lang="es-MX" sz="800"/>
        </a:p>
      </dgm:t>
    </dgm:pt>
    <dgm:pt modelId="{EE186290-65BD-4F61-9E2A-9F5FA166780A}" type="sibTrans" cxnId="{7543883D-973B-4776-BDE4-04B5028AEA5A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 sz="800"/>
        </a:p>
      </dgm:t>
    </dgm:pt>
    <dgm:pt modelId="{84312CBA-CA91-4E0C-BDAC-EFD4C4BD89DD}">
      <dgm:prSet phldrT="[Texto]" custT="1"/>
      <dgm:spPr/>
      <dgm:t>
        <a:bodyPr/>
        <a:lstStyle/>
        <a:p>
          <a:r>
            <a:rPr lang="es-MX" sz="800" b="1" dirty="0" smtClean="0"/>
            <a:t>EXPLOTACION DE LA MANO DE OBRA, PROLETARIADA</a:t>
          </a:r>
          <a:endParaRPr lang="es-MX" sz="800" b="1" dirty="0"/>
        </a:p>
      </dgm:t>
    </dgm:pt>
    <dgm:pt modelId="{1FEA954A-6B79-4876-B607-661B5203CE91}" type="parTrans" cxnId="{FED53343-5334-4D4C-9EEE-ECE50EDD21E6}">
      <dgm:prSet/>
      <dgm:spPr/>
      <dgm:t>
        <a:bodyPr/>
        <a:lstStyle/>
        <a:p>
          <a:endParaRPr lang="es-MX" sz="800"/>
        </a:p>
      </dgm:t>
    </dgm:pt>
    <dgm:pt modelId="{723C7745-48DF-4AA6-A089-457C4441829C}" type="sibTrans" cxnId="{FED53343-5334-4D4C-9EEE-ECE50EDD21E6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 sz="800"/>
        </a:p>
      </dgm:t>
    </dgm:pt>
    <dgm:pt modelId="{92B31A06-E6A5-466F-BA4D-C8C910CE8F1C}" type="pres">
      <dgm:prSet presAssocID="{EED5DE3C-4856-4B50-BFC5-F9FCFF0D7A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056202F-34E4-416B-95B6-C61E08CD762A}" type="pres">
      <dgm:prSet presAssocID="{EED5DE3C-4856-4B50-BFC5-F9FCFF0D7A32}" presName="vNodes" presStyleCnt="0"/>
      <dgm:spPr/>
      <dgm:t>
        <a:bodyPr/>
        <a:lstStyle/>
        <a:p>
          <a:endParaRPr lang="es-MX"/>
        </a:p>
      </dgm:t>
    </dgm:pt>
    <dgm:pt modelId="{2CE73022-3E0D-40E2-9C02-01E93857835A}" type="pres">
      <dgm:prSet presAssocID="{195EA5E7-9238-44EE-B536-3482F07FDAE2}" presName="node" presStyleLbl="node1" presStyleIdx="0" presStyleCnt="5" custScaleX="3002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4B3F3C-E62E-4E34-B381-B87DE0DC6054}" type="pres">
      <dgm:prSet presAssocID="{74A81CCB-9162-4B0E-9F3A-651F990EBD96}" presName="spacerT" presStyleCnt="0"/>
      <dgm:spPr/>
      <dgm:t>
        <a:bodyPr/>
        <a:lstStyle/>
        <a:p>
          <a:endParaRPr lang="es-MX"/>
        </a:p>
      </dgm:t>
    </dgm:pt>
    <dgm:pt modelId="{64493F62-13F1-4F47-A3B2-6C5554DCFECF}" type="pres">
      <dgm:prSet presAssocID="{74A81CCB-9162-4B0E-9F3A-651F990EBD96}" presName="sibTrans" presStyleLbl="sibTrans2D1" presStyleIdx="0" presStyleCnt="4"/>
      <dgm:spPr/>
      <dgm:t>
        <a:bodyPr/>
        <a:lstStyle/>
        <a:p>
          <a:endParaRPr lang="es-MX"/>
        </a:p>
      </dgm:t>
    </dgm:pt>
    <dgm:pt modelId="{227F2FAA-4631-4747-9BD3-C9EB3DF2F18E}" type="pres">
      <dgm:prSet presAssocID="{74A81CCB-9162-4B0E-9F3A-651F990EBD96}" presName="spacerB" presStyleCnt="0"/>
      <dgm:spPr/>
      <dgm:t>
        <a:bodyPr/>
        <a:lstStyle/>
        <a:p>
          <a:endParaRPr lang="es-MX"/>
        </a:p>
      </dgm:t>
    </dgm:pt>
    <dgm:pt modelId="{433F1846-B6E0-41EF-8F06-A1DC10EA71C1}" type="pres">
      <dgm:prSet presAssocID="{9ABFAD87-A3CA-4A64-A31E-F1DF7E677C52}" presName="node" presStyleLbl="node1" presStyleIdx="1" presStyleCnt="5" custScaleX="3606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926797-E364-4593-8C68-9842436ACDE0}" type="pres">
      <dgm:prSet presAssocID="{EE186290-65BD-4F61-9E2A-9F5FA166780A}" presName="spacerT" presStyleCnt="0"/>
      <dgm:spPr/>
      <dgm:t>
        <a:bodyPr/>
        <a:lstStyle/>
        <a:p>
          <a:endParaRPr lang="es-MX"/>
        </a:p>
      </dgm:t>
    </dgm:pt>
    <dgm:pt modelId="{A12C9E53-C20C-467A-B110-6274BB40E9E9}" type="pres">
      <dgm:prSet presAssocID="{EE186290-65BD-4F61-9E2A-9F5FA166780A}" presName="sibTrans" presStyleLbl="sibTrans2D1" presStyleIdx="1" presStyleCnt="4"/>
      <dgm:spPr/>
      <dgm:t>
        <a:bodyPr/>
        <a:lstStyle/>
        <a:p>
          <a:endParaRPr lang="es-MX"/>
        </a:p>
      </dgm:t>
    </dgm:pt>
    <dgm:pt modelId="{42B7D0B1-2E53-4AE5-94B7-EDEC3F5A0995}" type="pres">
      <dgm:prSet presAssocID="{EE186290-65BD-4F61-9E2A-9F5FA166780A}" presName="spacerB" presStyleCnt="0"/>
      <dgm:spPr/>
      <dgm:t>
        <a:bodyPr/>
        <a:lstStyle/>
        <a:p>
          <a:endParaRPr lang="es-MX"/>
        </a:p>
      </dgm:t>
    </dgm:pt>
    <dgm:pt modelId="{DD5F3DAE-86F2-4EEF-87BD-D20FE29AC502}" type="pres">
      <dgm:prSet presAssocID="{84312CBA-CA91-4E0C-BDAC-EFD4C4BD89DD}" presName="node" presStyleLbl="node1" presStyleIdx="2" presStyleCnt="5" custScaleX="3405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615731-B3F5-4930-99A6-C904F6EEB745}" type="pres">
      <dgm:prSet presAssocID="{723C7745-48DF-4AA6-A089-457C4441829C}" presName="spacerT" presStyleCnt="0"/>
      <dgm:spPr/>
      <dgm:t>
        <a:bodyPr/>
        <a:lstStyle/>
        <a:p>
          <a:endParaRPr lang="es-MX"/>
        </a:p>
      </dgm:t>
    </dgm:pt>
    <dgm:pt modelId="{ED3E7E4A-0ABE-4837-9787-2B9E46ECCE30}" type="pres">
      <dgm:prSet presAssocID="{723C7745-48DF-4AA6-A089-457C4441829C}" presName="sibTrans" presStyleLbl="sibTrans2D1" presStyleIdx="2" presStyleCnt="4"/>
      <dgm:spPr/>
      <dgm:t>
        <a:bodyPr/>
        <a:lstStyle/>
        <a:p>
          <a:endParaRPr lang="es-MX"/>
        </a:p>
      </dgm:t>
    </dgm:pt>
    <dgm:pt modelId="{9E76760C-3CEB-4378-998E-EAC49A559D6A}" type="pres">
      <dgm:prSet presAssocID="{723C7745-48DF-4AA6-A089-457C4441829C}" presName="spacerB" presStyleCnt="0"/>
      <dgm:spPr/>
      <dgm:t>
        <a:bodyPr/>
        <a:lstStyle/>
        <a:p>
          <a:endParaRPr lang="es-MX"/>
        </a:p>
      </dgm:t>
    </dgm:pt>
    <dgm:pt modelId="{EA2CCADD-E2B9-4C36-A710-699F0FFCE0EA}" type="pres">
      <dgm:prSet presAssocID="{C255B002-1C9A-4ECE-802D-86E57D7B7476}" presName="node" presStyleLbl="node1" presStyleIdx="3" presStyleCnt="5" custScaleX="320378" custLinFactNeighborX="3993" custLinFactNeighborY="227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81C205-B5D6-4052-9904-EF6B267C46F9}" type="pres">
      <dgm:prSet presAssocID="{EED5DE3C-4856-4B50-BFC5-F9FCFF0D7A32}" presName="sibTransLast" presStyleLbl="sibTrans2D1" presStyleIdx="3" presStyleCnt="4" custScaleX="267993" custScaleY="283464" custLinFactNeighborX="-54058" custLinFactNeighborY="-12547"/>
      <dgm:spPr/>
      <dgm:t>
        <a:bodyPr/>
        <a:lstStyle/>
        <a:p>
          <a:endParaRPr lang="es-MX"/>
        </a:p>
      </dgm:t>
    </dgm:pt>
    <dgm:pt modelId="{72A9F031-7950-409E-BDAF-4DB90AD313DB}" type="pres">
      <dgm:prSet presAssocID="{EED5DE3C-4856-4B50-BFC5-F9FCFF0D7A32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E7656B95-F426-4237-AD31-E238EB75FDF2}" type="pres">
      <dgm:prSet presAssocID="{EED5DE3C-4856-4B50-BFC5-F9FCFF0D7A32}" presName="lastNode" presStyleLbl="node1" presStyleIdx="4" presStyleCnt="5" custLinFactNeighborX="96826" custLinFactNeighborY="-65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001FF1-9989-438C-A159-BD30C5CB07AB}" srcId="{EED5DE3C-4856-4B50-BFC5-F9FCFF0D7A32}" destId="{C255B002-1C9A-4ECE-802D-86E57D7B7476}" srcOrd="3" destOrd="0" parTransId="{2194AB6C-5E78-4DBF-BBCC-BCAAE2CF0EB4}" sibTransId="{BA128B6E-B986-4540-8130-D1AF0A14B949}"/>
    <dgm:cxn modelId="{DCA4C8DC-5DD2-4D26-85CB-5D2C0869B62F}" type="presOf" srcId="{9ABFAD87-A3CA-4A64-A31E-F1DF7E677C52}" destId="{433F1846-B6E0-41EF-8F06-A1DC10EA71C1}" srcOrd="0" destOrd="0" presId="urn:microsoft.com/office/officeart/2005/8/layout/equation2"/>
    <dgm:cxn modelId="{7F283312-19E4-435E-BE95-92A0B70D176A}" type="presOf" srcId="{84312CBA-CA91-4E0C-BDAC-EFD4C4BD89DD}" destId="{DD5F3DAE-86F2-4EEF-87BD-D20FE29AC502}" srcOrd="0" destOrd="0" presId="urn:microsoft.com/office/officeart/2005/8/layout/equation2"/>
    <dgm:cxn modelId="{6AF1877E-16A5-49B4-B76E-7026C892E987}" type="presOf" srcId="{EED5DE3C-4856-4B50-BFC5-F9FCFF0D7A32}" destId="{92B31A06-E6A5-466F-BA4D-C8C910CE8F1C}" srcOrd="0" destOrd="0" presId="urn:microsoft.com/office/officeart/2005/8/layout/equation2"/>
    <dgm:cxn modelId="{7CEDAA63-B47B-400A-83B4-ED5A206D18F4}" type="presOf" srcId="{195EA5E7-9238-44EE-B536-3482F07FDAE2}" destId="{2CE73022-3E0D-40E2-9C02-01E93857835A}" srcOrd="0" destOrd="0" presId="urn:microsoft.com/office/officeart/2005/8/layout/equation2"/>
    <dgm:cxn modelId="{C9811272-94DD-448F-8F25-EA6CCD9DDB0D}" type="presOf" srcId="{74A81CCB-9162-4B0E-9F3A-651F990EBD96}" destId="{64493F62-13F1-4F47-A3B2-6C5554DCFECF}" srcOrd="0" destOrd="0" presId="urn:microsoft.com/office/officeart/2005/8/layout/equation2"/>
    <dgm:cxn modelId="{8BCAD366-697C-4B15-B76C-62820BAED9C9}" type="presOf" srcId="{121167FF-BA7D-4573-A53C-2A9D8B59503A}" destId="{E7656B95-F426-4237-AD31-E238EB75FDF2}" srcOrd="0" destOrd="0" presId="urn:microsoft.com/office/officeart/2005/8/layout/equation2"/>
    <dgm:cxn modelId="{7543883D-973B-4776-BDE4-04B5028AEA5A}" srcId="{EED5DE3C-4856-4B50-BFC5-F9FCFF0D7A32}" destId="{9ABFAD87-A3CA-4A64-A31E-F1DF7E677C52}" srcOrd="1" destOrd="0" parTransId="{92D91FD4-E115-4113-9463-750D1C3253B5}" sibTransId="{EE186290-65BD-4F61-9E2A-9F5FA166780A}"/>
    <dgm:cxn modelId="{D930D3BA-CA10-4818-A8BA-58D03F43FB30}" srcId="{EED5DE3C-4856-4B50-BFC5-F9FCFF0D7A32}" destId="{195EA5E7-9238-44EE-B536-3482F07FDAE2}" srcOrd="0" destOrd="0" parTransId="{E01ACCB9-F7B8-4814-BEFB-3628788F958B}" sibTransId="{74A81CCB-9162-4B0E-9F3A-651F990EBD96}"/>
    <dgm:cxn modelId="{12B87CC8-2F78-43C4-804E-986946DA9D1C}" type="presOf" srcId="{723C7745-48DF-4AA6-A089-457C4441829C}" destId="{ED3E7E4A-0ABE-4837-9787-2B9E46ECCE30}" srcOrd="0" destOrd="0" presId="urn:microsoft.com/office/officeart/2005/8/layout/equation2"/>
    <dgm:cxn modelId="{8C20516D-5DAC-4100-B39C-4D297F02E680}" type="presOf" srcId="{BA128B6E-B986-4540-8130-D1AF0A14B949}" destId="{C581C205-B5D6-4052-9904-EF6B267C46F9}" srcOrd="0" destOrd="0" presId="urn:microsoft.com/office/officeart/2005/8/layout/equation2"/>
    <dgm:cxn modelId="{27F7A676-B84E-4737-A539-E1462F3146A6}" type="presOf" srcId="{BA128B6E-B986-4540-8130-D1AF0A14B949}" destId="{72A9F031-7950-409E-BDAF-4DB90AD313DB}" srcOrd="1" destOrd="0" presId="urn:microsoft.com/office/officeart/2005/8/layout/equation2"/>
    <dgm:cxn modelId="{FED53343-5334-4D4C-9EEE-ECE50EDD21E6}" srcId="{EED5DE3C-4856-4B50-BFC5-F9FCFF0D7A32}" destId="{84312CBA-CA91-4E0C-BDAC-EFD4C4BD89DD}" srcOrd="2" destOrd="0" parTransId="{1FEA954A-6B79-4876-B607-661B5203CE91}" sibTransId="{723C7745-48DF-4AA6-A089-457C4441829C}"/>
    <dgm:cxn modelId="{1EA15B9C-BDE7-4C69-A39E-1E8932F4A423}" type="presOf" srcId="{EE186290-65BD-4F61-9E2A-9F5FA166780A}" destId="{A12C9E53-C20C-467A-B110-6274BB40E9E9}" srcOrd="0" destOrd="0" presId="urn:microsoft.com/office/officeart/2005/8/layout/equation2"/>
    <dgm:cxn modelId="{5EBE38B8-9310-4F5C-9DD9-A0728A902790}" srcId="{EED5DE3C-4856-4B50-BFC5-F9FCFF0D7A32}" destId="{121167FF-BA7D-4573-A53C-2A9D8B59503A}" srcOrd="4" destOrd="0" parTransId="{5BA90365-CA8D-4C19-ADAD-1F40BC82B0B3}" sibTransId="{8228AC88-7C4E-487D-8CF4-EC42D67035F6}"/>
    <dgm:cxn modelId="{393C8A12-3883-475E-A841-DB63ACEF27BF}" type="presOf" srcId="{C255B002-1C9A-4ECE-802D-86E57D7B7476}" destId="{EA2CCADD-E2B9-4C36-A710-699F0FFCE0EA}" srcOrd="0" destOrd="0" presId="urn:microsoft.com/office/officeart/2005/8/layout/equation2"/>
    <dgm:cxn modelId="{DA72320B-FE83-460E-9763-844804AE92EC}" type="presParOf" srcId="{92B31A06-E6A5-466F-BA4D-C8C910CE8F1C}" destId="{4056202F-34E4-416B-95B6-C61E08CD762A}" srcOrd="0" destOrd="0" presId="urn:microsoft.com/office/officeart/2005/8/layout/equation2"/>
    <dgm:cxn modelId="{17929956-9DE1-407E-A037-52F22BAB0B9F}" type="presParOf" srcId="{4056202F-34E4-416B-95B6-C61E08CD762A}" destId="{2CE73022-3E0D-40E2-9C02-01E93857835A}" srcOrd="0" destOrd="0" presId="urn:microsoft.com/office/officeart/2005/8/layout/equation2"/>
    <dgm:cxn modelId="{1A69DD14-8AC4-49DF-8304-1D2CEDBAE3EB}" type="presParOf" srcId="{4056202F-34E4-416B-95B6-C61E08CD762A}" destId="{DE4B3F3C-E62E-4E34-B381-B87DE0DC6054}" srcOrd="1" destOrd="0" presId="urn:microsoft.com/office/officeart/2005/8/layout/equation2"/>
    <dgm:cxn modelId="{E2B45709-1C00-4051-A67B-7AB62840A71A}" type="presParOf" srcId="{4056202F-34E4-416B-95B6-C61E08CD762A}" destId="{64493F62-13F1-4F47-A3B2-6C5554DCFECF}" srcOrd="2" destOrd="0" presId="urn:microsoft.com/office/officeart/2005/8/layout/equation2"/>
    <dgm:cxn modelId="{4DB9C9E2-FE69-4223-955E-D2057E1973B1}" type="presParOf" srcId="{4056202F-34E4-416B-95B6-C61E08CD762A}" destId="{227F2FAA-4631-4747-9BD3-C9EB3DF2F18E}" srcOrd="3" destOrd="0" presId="urn:microsoft.com/office/officeart/2005/8/layout/equation2"/>
    <dgm:cxn modelId="{126E40E3-29BE-4CD5-B256-110CF5C2B7BB}" type="presParOf" srcId="{4056202F-34E4-416B-95B6-C61E08CD762A}" destId="{433F1846-B6E0-41EF-8F06-A1DC10EA71C1}" srcOrd="4" destOrd="0" presId="urn:microsoft.com/office/officeart/2005/8/layout/equation2"/>
    <dgm:cxn modelId="{0B1ACF25-653A-4228-9C9A-04CF6F7EDE9D}" type="presParOf" srcId="{4056202F-34E4-416B-95B6-C61E08CD762A}" destId="{FE926797-E364-4593-8C68-9842436ACDE0}" srcOrd="5" destOrd="0" presId="urn:microsoft.com/office/officeart/2005/8/layout/equation2"/>
    <dgm:cxn modelId="{879042A9-4FBE-4772-A750-C760D1D29ED1}" type="presParOf" srcId="{4056202F-34E4-416B-95B6-C61E08CD762A}" destId="{A12C9E53-C20C-467A-B110-6274BB40E9E9}" srcOrd="6" destOrd="0" presId="urn:microsoft.com/office/officeart/2005/8/layout/equation2"/>
    <dgm:cxn modelId="{FD017893-3DBC-460D-ABE2-7485217B4A9B}" type="presParOf" srcId="{4056202F-34E4-416B-95B6-C61E08CD762A}" destId="{42B7D0B1-2E53-4AE5-94B7-EDEC3F5A0995}" srcOrd="7" destOrd="0" presId="urn:microsoft.com/office/officeart/2005/8/layout/equation2"/>
    <dgm:cxn modelId="{A37BFF37-7B65-432B-BFD5-7417085C1973}" type="presParOf" srcId="{4056202F-34E4-416B-95B6-C61E08CD762A}" destId="{DD5F3DAE-86F2-4EEF-87BD-D20FE29AC502}" srcOrd="8" destOrd="0" presId="urn:microsoft.com/office/officeart/2005/8/layout/equation2"/>
    <dgm:cxn modelId="{173CDB64-4D8B-4B9F-88C1-13AA07350A98}" type="presParOf" srcId="{4056202F-34E4-416B-95B6-C61E08CD762A}" destId="{F7615731-B3F5-4930-99A6-C904F6EEB745}" srcOrd="9" destOrd="0" presId="urn:microsoft.com/office/officeart/2005/8/layout/equation2"/>
    <dgm:cxn modelId="{FCB8C080-E6EF-4473-90D7-72B3565AD817}" type="presParOf" srcId="{4056202F-34E4-416B-95B6-C61E08CD762A}" destId="{ED3E7E4A-0ABE-4837-9787-2B9E46ECCE30}" srcOrd="10" destOrd="0" presId="urn:microsoft.com/office/officeart/2005/8/layout/equation2"/>
    <dgm:cxn modelId="{12388496-BE5E-47A7-A735-1F5FB1C9C3D9}" type="presParOf" srcId="{4056202F-34E4-416B-95B6-C61E08CD762A}" destId="{9E76760C-3CEB-4378-998E-EAC49A559D6A}" srcOrd="11" destOrd="0" presId="urn:microsoft.com/office/officeart/2005/8/layout/equation2"/>
    <dgm:cxn modelId="{722E0676-C028-4E92-8567-CB9C3210F073}" type="presParOf" srcId="{4056202F-34E4-416B-95B6-C61E08CD762A}" destId="{EA2CCADD-E2B9-4C36-A710-699F0FFCE0EA}" srcOrd="12" destOrd="0" presId="urn:microsoft.com/office/officeart/2005/8/layout/equation2"/>
    <dgm:cxn modelId="{161FACE2-FD91-4BF7-A1E5-BFD9AF8DCAA6}" type="presParOf" srcId="{92B31A06-E6A5-466F-BA4D-C8C910CE8F1C}" destId="{C581C205-B5D6-4052-9904-EF6B267C46F9}" srcOrd="1" destOrd="0" presId="urn:microsoft.com/office/officeart/2005/8/layout/equation2"/>
    <dgm:cxn modelId="{F8330EC8-D360-4A10-BE58-6C2149F0E418}" type="presParOf" srcId="{C581C205-B5D6-4052-9904-EF6B267C46F9}" destId="{72A9F031-7950-409E-BDAF-4DB90AD313DB}" srcOrd="0" destOrd="0" presId="urn:microsoft.com/office/officeart/2005/8/layout/equation2"/>
    <dgm:cxn modelId="{F876A341-EF13-4D37-B62C-8296211182C0}" type="presParOf" srcId="{92B31A06-E6A5-466F-BA4D-C8C910CE8F1C}" destId="{E7656B95-F426-4237-AD31-E238EB75FDF2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73022-3E0D-40E2-9C02-01E93857835A}">
      <dsp:nvSpPr>
        <dsp:cNvPr id="0" name=""/>
        <dsp:cNvSpPr/>
      </dsp:nvSpPr>
      <dsp:spPr>
        <a:xfrm>
          <a:off x="1088894" y="1495"/>
          <a:ext cx="1611406" cy="5366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b="1" kern="1200" dirty="0" smtClean="0"/>
            <a:t>ORIENTACION AL MERCADO EXTERNO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b="1" kern="1200" dirty="0" smtClean="0"/>
            <a:t>(MONOEXPORTADOR)</a:t>
          </a:r>
          <a:endParaRPr lang="es-MX" sz="800" b="1" kern="1200" dirty="0"/>
        </a:p>
      </dsp:txBody>
      <dsp:txXfrm>
        <a:off x="1324879" y="80091"/>
        <a:ext cx="1139436" cy="379492"/>
      </dsp:txXfrm>
    </dsp:sp>
    <dsp:sp modelId="{64493F62-13F1-4F47-A3B2-6C5554DCFECF}">
      <dsp:nvSpPr>
        <dsp:cNvPr id="0" name=""/>
        <dsp:cNvSpPr/>
      </dsp:nvSpPr>
      <dsp:spPr>
        <a:xfrm>
          <a:off x="1738959" y="581758"/>
          <a:ext cx="311277" cy="311277"/>
        </a:xfrm>
        <a:prstGeom prst="mathPlus">
          <a:avLst/>
        </a:prstGeom>
        <a:gradFill rotWithShape="1">
          <a:gsLst>
            <a:gs pos="0">
              <a:schemeClr val="accent6">
                <a:tint val="73000"/>
                <a:shade val="100000"/>
                <a:satMod val="150000"/>
              </a:schemeClr>
            </a:gs>
            <a:gs pos="25000">
              <a:schemeClr val="accent6">
                <a:tint val="96000"/>
                <a:shade val="80000"/>
                <a:satMod val="105000"/>
              </a:schemeClr>
            </a:gs>
            <a:gs pos="38000">
              <a:schemeClr val="accent6">
                <a:tint val="96000"/>
                <a:shade val="59000"/>
                <a:satMod val="120000"/>
              </a:schemeClr>
            </a:gs>
            <a:gs pos="55000">
              <a:schemeClr val="accent6">
                <a:tint val="100000"/>
                <a:shade val="57000"/>
                <a:satMod val="120000"/>
              </a:schemeClr>
            </a:gs>
            <a:gs pos="80000">
              <a:schemeClr val="accent6">
                <a:tint val="100000"/>
                <a:shade val="56000"/>
                <a:satMod val="145000"/>
              </a:schemeClr>
            </a:gs>
            <a:gs pos="88000">
              <a:schemeClr val="accent6">
                <a:tint val="100000"/>
                <a:shade val="63000"/>
                <a:satMod val="160000"/>
              </a:schemeClr>
            </a:gs>
            <a:gs pos="100000">
              <a:schemeClr val="accent6"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6">
              <a:shade val="30000"/>
              <a:satMod val="150000"/>
            </a:schemeClr>
          </a:contourClr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1780219" y="700790"/>
        <a:ext cx="228757" cy="73213"/>
      </dsp:txXfrm>
    </dsp:sp>
    <dsp:sp modelId="{433F1846-B6E0-41EF-8F06-A1DC10EA71C1}">
      <dsp:nvSpPr>
        <dsp:cNvPr id="0" name=""/>
        <dsp:cNvSpPr/>
      </dsp:nvSpPr>
      <dsp:spPr>
        <a:xfrm>
          <a:off x="926877" y="936614"/>
          <a:ext cx="1935440" cy="5366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b="1" kern="1200" dirty="0" smtClean="0"/>
            <a:t>MONOPOLIO, INTEGRACION VERTICAL Y HORIZONTAL DE LA ECONOMIA</a:t>
          </a:r>
          <a:endParaRPr lang="es-MX" sz="800" b="1" kern="1200" dirty="0"/>
        </a:p>
      </dsp:txBody>
      <dsp:txXfrm>
        <a:off x="1210316" y="1015210"/>
        <a:ext cx="1368562" cy="379492"/>
      </dsp:txXfrm>
    </dsp:sp>
    <dsp:sp modelId="{A12C9E53-C20C-467A-B110-6274BB40E9E9}">
      <dsp:nvSpPr>
        <dsp:cNvPr id="0" name=""/>
        <dsp:cNvSpPr/>
      </dsp:nvSpPr>
      <dsp:spPr>
        <a:xfrm>
          <a:off x="1738959" y="1516877"/>
          <a:ext cx="311277" cy="311277"/>
        </a:xfrm>
        <a:prstGeom prst="mathPlus">
          <a:avLst/>
        </a:prstGeom>
        <a:gradFill rotWithShape="1">
          <a:gsLst>
            <a:gs pos="0">
              <a:schemeClr val="accent6">
                <a:tint val="73000"/>
                <a:shade val="100000"/>
                <a:satMod val="150000"/>
              </a:schemeClr>
            </a:gs>
            <a:gs pos="25000">
              <a:schemeClr val="accent6">
                <a:tint val="96000"/>
                <a:shade val="80000"/>
                <a:satMod val="105000"/>
              </a:schemeClr>
            </a:gs>
            <a:gs pos="38000">
              <a:schemeClr val="accent6">
                <a:tint val="96000"/>
                <a:shade val="59000"/>
                <a:satMod val="120000"/>
              </a:schemeClr>
            </a:gs>
            <a:gs pos="55000">
              <a:schemeClr val="accent6">
                <a:tint val="100000"/>
                <a:shade val="57000"/>
                <a:satMod val="120000"/>
              </a:schemeClr>
            </a:gs>
            <a:gs pos="80000">
              <a:schemeClr val="accent6">
                <a:tint val="100000"/>
                <a:shade val="56000"/>
                <a:satMod val="145000"/>
              </a:schemeClr>
            </a:gs>
            <a:gs pos="88000">
              <a:schemeClr val="accent6">
                <a:tint val="100000"/>
                <a:shade val="63000"/>
                <a:satMod val="160000"/>
              </a:schemeClr>
            </a:gs>
            <a:gs pos="100000">
              <a:schemeClr val="accent6"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6">
              <a:shade val="30000"/>
              <a:satMod val="150000"/>
            </a:schemeClr>
          </a:contourClr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1780219" y="1635909"/>
        <a:ext cx="228757" cy="73213"/>
      </dsp:txXfrm>
    </dsp:sp>
    <dsp:sp modelId="{DD5F3DAE-86F2-4EEF-87BD-D20FE29AC502}">
      <dsp:nvSpPr>
        <dsp:cNvPr id="0" name=""/>
        <dsp:cNvSpPr/>
      </dsp:nvSpPr>
      <dsp:spPr>
        <a:xfrm>
          <a:off x="980884" y="1871733"/>
          <a:ext cx="1827427" cy="5366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b="1" kern="1200" dirty="0" smtClean="0"/>
            <a:t>EXPLOTACION DE LA MANO DE OBRA, PROLETARIADA</a:t>
          </a:r>
          <a:endParaRPr lang="es-MX" sz="800" b="1" kern="1200" dirty="0"/>
        </a:p>
      </dsp:txBody>
      <dsp:txXfrm>
        <a:off x="1248504" y="1950329"/>
        <a:ext cx="1292187" cy="379492"/>
      </dsp:txXfrm>
    </dsp:sp>
    <dsp:sp modelId="{ED3E7E4A-0ABE-4837-9787-2B9E46ECCE30}">
      <dsp:nvSpPr>
        <dsp:cNvPr id="0" name=""/>
        <dsp:cNvSpPr/>
      </dsp:nvSpPr>
      <dsp:spPr>
        <a:xfrm>
          <a:off x="1738959" y="2451997"/>
          <a:ext cx="311277" cy="311277"/>
        </a:xfrm>
        <a:prstGeom prst="mathPlus">
          <a:avLst/>
        </a:prstGeom>
        <a:gradFill rotWithShape="1">
          <a:gsLst>
            <a:gs pos="0">
              <a:schemeClr val="accent6">
                <a:tint val="73000"/>
                <a:shade val="100000"/>
                <a:satMod val="150000"/>
              </a:schemeClr>
            </a:gs>
            <a:gs pos="25000">
              <a:schemeClr val="accent6">
                <a:tint val="96000"/>
                <a:shade val="80000"/>
                <a:satMod val="105000"/>
              </a:schemeClr>
            </a:gs>
            <a:gs pos="38000">
              <a:schemeClr val="accent6">
                <a:tint val="96000"/>
                <a:shade val="59000"/>
                <a:satMod val="120000"/>
              </a:schemeClr>
            </a:gs>
            <a:gs pos="55000">
              <a:schemeClr val="accent6">
                <a:tint val="100000"/>
                <a:shade val="57000"/>
                <a:satMod val="120000"/>
              </a:schemeClr>
            </a:gs>
            <a:gs pos="80000">
              <a:schemeClr val="accent6">
                <a:tint val="100000"/>
                <a:shade val="56000"/>
                <a:satMod val="145000"/>
              </a:schemeClr>
            </a:gs>
            <a:gs pos="88000">
              <a:schemeClr val="accent6">
                <a:tint val="100000"/>
                <a:shade val="63000"/>
                <a:satMod val="160000"/>
              </a:schemeClr>
            </a:gs>
            <a:gs pos="100000">
              <a:schemeClr val="accent6"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6">
              <a:shade val="30000"/>
              <a:satMod val="150000"/>
            </a:schemeClr>
          </a:contourClr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1780219" y="2571029"/>
        <a:ext cx="228757" cy="73213"/>
      </dsp:txXfrm>
    </dsp:sp>
    <dsp:sp modelId="{EA2CCADD-E2B9-4C36-A710-699F0FFCE0EA}">
      <dsp:nvSpPr>
        <dsp:cNvPr id="0" name=""/>
        <dsp:cNvSpPr/>
      </dsp:nvSpPr>
      <dsp:spPr>
        <a:xfrm>
          <a:off x="1056318" y="2808348"/>
          <a:ext cx="1719419" cy="5366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 dirty="0" smtClean="0"/>
            <a:t>GOBIERNO NACIONAL</a:t>
          </a:r>
          <a:endParaRPr lang="es-MX" sz="1000" b="1" kern="1200" dirty="0"/>
        </a:p>
      </dsp:txBody>
      <dsp:txXfrm>
        <a:off x="1308121" y="2886944"/>
        <a:ext cx="1215813" cy="379492"/>
      </dsp:txXfrm>
    </dsp:sp>
    <dsp:sp modelId="{C581C205-B5D6-4052-9904-EF6B267C46F9}">
      <dsp:nvSpPr>
        <dsp:cNvPr id="0" name=""/>
        <dsp:cNvSpPr/>
      </dsp:nvSpPr>
      <dsp:spPr>
        <a:xfrm rot="21474060">
          <a:off x="2650701" y="1321502"/>
          <a:ext cx="623550" cy="565926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tint val="73000"/>
                <a:shade val="100000"/>
                <a:satMod val="150000"/>
              </a:schemeClr>
            </a:gs>
            <a:gs pos="25000">
              <a:schemeClr val="accent6">
                <a:tint val="96000"/>
                <a:shade val="80000"/>
                <a:satMod val="105000"/>
              </a:schemeClr>
            </a:gs>
            <a:gs pos="38000">
              <a:schemeClr val="accent6">
                <a:tint val="96000"/>
                <a:shade val="59000"/>
                <a:satMod val="120000"/>
              </a:schemeClr>
            </a:gs>
            <a:gs pos="55000">
              <a:schemeClr val="accent6">
                <a:tint val="100000"/>
                <a:shade val="57000"/>
                <a:satMod val="120000"/>
              </a:schemeClr>
            </a:gs>
            <a:gs pos="80000">
              <a:schemeClr val="accent6">
                <a:tint val="100000"/>
                <a:shade val="56000"/>
                <a:satMod val="145000"/>
              </a:schemeClr>
            </a:gs>
            <a:gs pos="88000">
              <a:schemeClr val="accent6">
                <a:tint val="100000"/>
                <a:shade val="63000"/>
                <a:satMod val="160000"/>
              </a:schemeClr>
            </a:gs>
            <a:gs pos="100000">
              <a:schemeClr val="accent6"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6">
              <a:shade val="30000"/>
              <a:satMod val="150000"/>
            </a:schemeClr>
          </a:contourClr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2650758" y="1437796"/>
        <a:ext cx="453772" cy="339556"/>
      </dsp:txXfrm>
    </dsp:sp>
    <dsp:sp modelId="{E7656B95-F426-4237-AD31-E238EB75FDF2}">
      <dsp:nvSpPr>
        <dsp:cNvPr id="0" name=""/>
        <dsp:cNvSpPr/>
      </dsp:nvSpPr>
      <dsp:spPr>
        <a:xfrm>
          <a:off x="3300671" y="1065375"/>
          <a:ext cx="1073369" cy="1073369"/>
        </a:xfrm>
        <a:prstGeom prst="ellipse">
          <a:avLst/>
        </a:prstGeom>
        <a:gradFill rotWithShape="1">
          <a:gsLst>
            <a:gs pos="0">
              <a:schemeClr val="accent2">
                <a:tint val="1000"/>
                <a:satMod val="100000"/>
              </a:schemeClr>
            </a:gs>
            <a:gs pos="68000">
              <a:schemeClr val="accent2">
                <a:tint val="77000"/>
                <a:satMod val="100000"/>
              </a:schemeClr>
            </a:gs>
            <a:gs pos="81000">
              <a:schemeClr val="accent2">
                <a:tint val="79000"/>
                <a:satMod val="100000"/>
              </a:schemeClr>
            </a:gs>
            <a:gs pos="86000">
              <a:schemeClr val="accent2">
                <a:tint val="73000"/>
                <a:satMod val="100000"/>
              </a:schemeClr>
            </a:gs>
            <a:gs pos="100000">
              <a:schemeClr val="accent2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latin typeface="Arial Narrow" panose="020B0606020202030204" pitchFamily="34" charset="0"/>
            </a:rPr>
            <a:t>MODELO DE ECONOMIA DE ENCLAVE</a:t>
          </a:r>
          <a:endParaRPr lang="es-MX" sz="1100" b="1" kern="1200" dirty="0">
            <a:latin typeface="Arial Narrow" panose="020B0606020202030204" pitchFamily="34" charset="0"/>
          </a:endParaRPr>
        </a:p>
      </dsp:txBody>
      <dsp:txXfrm>
        <a:off x="3457862" y="1222566"/>
        <a:ext cx="758987" cy="7589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56DF8-D056-4391-9800-840DFC5734F2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0C4C82-72F1-4E48-B030-C8034D45C5C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0819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0C428-6664-4DA4-BEB6-8BBC684385D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7302F-AE4D-4BD4-A598-10081CCC7B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7561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7302F-AE4D-4BD4-A598-10081CCC7BC1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13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5552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9521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8031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1403648" y="2813825"/>
            <a:ext cx="5904656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20 Rectángulo"/>
          <p:cNvSpPr/>
          <p:nvPr/>
        </p:nvSpPr>
        <p:spPr>
          <a:xfrm>
            <a:off x="942554" y="2708920"/>
            <a:ext cx="7229845" cy="1152128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Rectángulo"/>
          <p:cNvSpPr/>
          <p:nvPr/>
        </p:nvSpPr>
        <p:spPr>
          <a:xfrm>
            <a:off x="942554" y="2732364"/>
            <a:ext cx="228600" cy="1128684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DC7B-4A8E-4C58-BBC3-5F4D653B035E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1F46-8D68-48FF-8441-0CED36291F4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DC7B-4A8E-4C58-BBC3-5F4D653B035E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1F46-8D68-48FF-8441-0CED36291F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0769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311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9001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4870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670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9211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3814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4992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75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C66A38B-AE92-4AD9-8C9F-0C23E337FF6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7AB16BC-C30C-4F00-A32D-395B74F76DF3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icas.unam.mx/" TargetMode="External"/><Relationship Id="rId2" Type="http://schemas.openxmlformats.org/officeDocument/2006/relationships/hyperlink" Target="http://www.economia.unam.mx/" TargetMode="Externa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1277380" y="2780928"/>
            <a:ext cx="6696744" cy="990600"/>
          </a:xfrm>
        </p:spPr>
        <p:txBody>
          <a:bodyPr>
            <a:normAutofit fontScale="90000"/>
          </a:bodyPr>
          <a:lstStyle/>
          <a:p>
            <a:pPr marL="109728" indent="0" algn="ctr"/>
            <a:r>
              <a:rPr lang="es-MX" sz="2200" b="1" dirty="0">
                <a:latin typeface="Arial Black" panose="020B0A04020102020204" pitchFamily="34" charset="0"/>
              </a:rPr>
              <a:t>LA </a:t>
            </a:r>
            <a:r>
              <a:rPr lang="es-MX" sz="2200" b="1" dirty="0" smtClean="0">
                <a:latin typeface="Arial Black" panose="020B0A04020102020204" pitchFamily="34" charset="0"/>
              </a:rPr>
              <a:t>ECONOMÍA </a:t>
            </a:r>
            <a:r>
              <a:rPr lang="es-MX" sz="2200" b="1" dirty="0">
                <a:latin typeface="Arial Black" panose="020B0A04020102020204" pitchFamily="34" charset="0"/>
              </a:rPr>
              <a:t>DE MÉXICO Y SU </a:t>
            </a:r>
            <a:r>
              <a:rPr lang="es-MX" sz="2200" b="1" dirty="0" smtClean="0">
                <a:latin typeface="Arial Black" panose="020B0A04020102020204" pitchFamily="34" charset="0"/>
              </a:rPr>
              <a:t>IMPLICACIÓN </a:t>
            </a:r>
            <a:r>
              <a:rPr lang="es-MX" sz="2200" b="1" dirty="0">
                <a:latin typeface="Arial Black" panose="020B0A04020102020204" pitchFamily="34" charset="0"/>
              </a:rPr>
              <a:t/>
            </a:r>
            <a:br>
              <a:rPr lang="es-MX" sz="2200" b="1" dirty="0">
                <a:latin typeface="Arial Black" panose="020B0A04020102020204" pitchFamily="34" charset="0"/>
              </a:rPr>
            </a:br>
            <a:r>
              <a:rPr lang="es-MX" sz="2200" b="1" dirty="0">
                <a:latin typeface="Arial Black" panose="020B0A04020102020204" pitchFamily="34" charset="0"/>
              </a:rPr>
              <a:t>EN LA GRAN DEPRESIÓN DE </a:t>
            </a:r>
            <a:r>
              <a:rPr lang="es-MX" sz="2200" b="1" dirty="0" smtClean="0">
                <a:latin typeface="Arial Black" panose="020B0A04020102020204" pitchFamily="34" charset="0"/>
              </a:rPr>
              <a:t>1929</a:t>
            </a:r>
            <a:r>
              <a:rPr lang="es-MX" b="1" dirty="0"/>
              <a:t/>
            </a:r>
            <a:br>
              <a:rPr lang="es-MX" b="1" dirty="0"/>
            </a:br>
            <a:endParaRPr lang="es-MX" dirty="0"/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539552" y="2100263"/>
            <a:ext cx="8478837" cy="46418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 sz="2400" b="1" dirty="0" smtClean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09728" indent="0" algn="ctr">
              <a:buFont typeface="Wingdings 3"/>
              <a:buNone/>
            </a:pPr>
            <a:endParaRPr lang="es-MX" sz="2000" b="1" dirty="0">
              <a:latin typeface="Arial Black" panose="020B0A040201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79712" y="431429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UNIVERSIDAD ATÓNOMA DEL ESTADO DE MÉXICO</a:t>
            </a:r>
          </a:p>
          <a:p>
            <a:pPr algn="ctr"/>
            <a:r>
              <a:rPr lang="es-MX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FACULTAD DE ECONOMÍA</a:t>
            </a:r>
          </a:p>
          <a:p>
            <a:pPr algn="ctr"/>
            <a:endParaRPr lang="es-MX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98" y="408667"/>
            <a:ext cx="1429698" cy="1076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123" y="396600"/>
            <a:ext cx="1171891" cy="1088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Rectángulo"/>
          <p:cNvSpPr/>
          <p:nvPr/>
        </p:nvSpPr>
        <p:spPr>
          <a:xfrm>
            <a:off x="2339752" y="17299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MATERIAL </a:t>
            </a:r>
            <a:r>
              <a:rPr lang="es-MX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PROYECTABLE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MX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DIAPOSITIVAS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641906" y="3573016"/>
            <a:ext cx="7818526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es-MX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LICENCIATURA</a:t>
            </a:r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es-MX" b="1" u="sng" dirty="0" smtClean="0">
                <a:latin typeface="Arial Narrow" panose="020B0606020202030204" pitchFamily="34" charset="0"/>
                <a:cs typeface="Arial" panose="020B0604020202020204" pitchFamily="34" charset="0"/>
              </a:rPr>
              <a:t>Economía</a:t>
            </a:r>
            <a:endParaRPr lang="es-MX" b="1" u="sng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UNIDAD DE APRENDIZAJE: </a:t>
            </a:r>
            <a:r>
              <a:rPr lang="es-MX" b="1" u="sng" dirty="0" smtClean="0">
                <a:latin typeface="Arial Narrow" panose="020B0606020202030204" pitchFamily="34" charset="0"/>
                <a:cs typeface="Arial" panose="020B0604020202020204" pitchFamily="34" charset="0"/>
              </a:rPr>
              <a:t>Historia Económica de México</a:t>
            </a:r>
            <a:endParaRPr lang="es-MX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TEMA DE LA UNIDAD DE </a:t>
            </a:r>
            <a:r>
              <a:rPr lang="es-MX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APRENDIZAJE</a:t>
            </a:r>
            <a:r>
              <a:rPr lang="es-MX" b="1" smtClean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es-MX" b="1" u="sng" smtClean="0">
                <a:latin typeface="Arial Narrow" panose="020B0606020202030204" pitchFamily="34" charset="0"/>
              </a:rPr>
              <a:t>2</a:t>
            </a:r>
            <a:r>
              <a:rPr lang="es-MX" b="1" u="sng" dirty="0">
                <a:latin typeface="Arial Narrow" panose="020B0606020202030204" pitchFamily="34" charset="0"/>
              </a:rPr>
              <a:t>. </a:t>
            </a:r>
            <a:r>
              <a:rPr lang="es-ES" b="1" u="sng" dirty="0">
                <a:latin typeface="Arial Narrow" panose="020B0606020202030204" pitchFamily="34" charset="0"/>
              </a:rPr>
              <a:t>La economía mexicana durante la Gran Depresión, 1929-1933 y las bases de la industrialización vía sustitución de importaciones </a:t>
            </a:r>
            <a:endParaRPr lang="es-MX" u="sng" dirty="0">
              <a:latin typeface="Arial Narrow" panose="020B0606020202030204" pitchFamily="34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es-MX" b="1" u="sng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764277" y="5531629"/>
            <a:ext cx="7704138" cy="7207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s-MX" b="1" dirty="0"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ELABORADO POR: </a:t>
            </a:r>
            <a:r>
              <a:rPr lang="es-MX" b="1" dirty="0" smtClean="0"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ZULMA DELGADILLO GONZÁLEZ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es-MX" sz="1400" b="1" dirty="0" smtClean="0"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OCTUBRE 2017</a:t>
            </a:r>
            <a:endParaRPr lang="es-MX" sz="1400" b="1" dirty="0">
              <a:latin typeface="Arial Narrow" panose="020B060602020203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84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3568" y="1700808"/>
            <a:ext cx="7848872" cy="27114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Incapacidad para sostener a la economía con tan solo la exportación de productos agrícolas y minería.</a:t>
            </a:r>
          </a:p>
          <a:p>
            <a:pPr algn="just">
              <a:lnSpc>
                <a:spcPct val="90000"/>
              </a:lnSpc>
            </a:pP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 aparición de un nuevo orden mundial que oriento a las estructuras económicas a cambiar de rumbo. El camino fue la orientación a un mercado interno con producción manufacturera.</a:t>
            </a:r>
          </a:p>
          <a:p>
            <a:pPr algn="just">
              <a:lnSpc>
                <a:spcPct val="90000"/>
              </a:lnSpc>
            </a:pP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Dinamismo de la economía promovido por la participación del estado en las cuestiones económica, lo que dio lugar a un estado moderno </a:t>
            </a:r>
            <a:r>
              <a:rPr lang="es-ES" altLang="es-MX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semicorporativista</a:t>
            </a: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90000"/>
              </a:lnSpc>
            </a:pP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Necesidad de crear un ambiente de estabilidad política (se unen al proyecto económico la masa de campesinos y los sindicatos surgidos en las industrias</a:t>
            </a: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).</a:t>
            </a:r>
            <a:endParaRPr lang="es-ES" alt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43608" y="548680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Signos de agotamiento del Modelo de Economía de Enclave</a:t>
            </a:r>
            <a:endParaRPr lang="es-MX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531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124470" y="649587"/>
            <a:ext cx="66151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Tx/>
              <a:buSzPct val="170000"/>
              <a:defRPr/>
            </a:pP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Origen de la Gran depresión de 1929</a:t>
            </a:r>
            <a:endParaRPr lang="es-MX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827584" y="1471920"/>
            <a:ext cx="7091934" cy="5061525"/>
            <a:chOff x="395288" y="-16546"/>
            <a:chExt cx="8570889" cy="7616984"/>
          </a:xfrm>
        </p:grpSpPr>
        <p:sp>
          <p:nvSpPr>
            <p:cNvPr id="5" name="Oval 35"/>
            <p:cNvSpPr>
              <a:spLocks noChangeArrowheads="1"/>
            </p:cNvSpPr>
            <p:nvPr/>
          </p:nvSpPr>
          <p:spPr bwMode="auto">
            <a:xfrm>
              <a:off x="2951955" y="117393"/>
              <a:ext cx="2663825" cy="1295400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6" name="Text Box 36"/>
            <p:cNvSpPr txBox="1">
              <a:spLocks noChangeArrowheads="1"/>
            </p:cNvSpPr>
            <p:nvPr/>
          </p:nvSpPr>
          <p:spPr bwMode="auto">
            <a:xfrm>
              <a:off x="3086439" y="510352"/>
              <a:ext cx="2449512" cy="509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sz="1600" b="1" dirty="0">
                  <a:latin typeface="Arial Narrow" panose="020B0606020202030204" pitchFamily="34" charset="0"/>
                </a:rPr>
                <a:t>Caída de la bolsa</a:t>
              </a:r>
            </a:p>
          </p:txBody>
        </p:sp>
        <p:sp>
          <p:nvSpPr>
            <p:cNvPr id="7" name="Oval 37"/>
            <p:cNvSpPr>
              <a:spLocks noChangeArrowheads="1"/>
            </p:cNvSpPr>
            <p:nvPr/>
          </p:nvSpPr>
          <p:spPr bwMode="auto">
            <a:xfrm>
              <a:off x="7019925" y="1484313"/>
              <a:ext cx="1871663" cy="12239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8" name="Text Box 38"/>
            <p:cNvSpPr txBox="1">
              <a:spLocks noChangeArrowheads="1"/>
            </p:cNvSpPr>
            <p:nvPr/>
          </p:nvSpPr>
          <p:spPr bwMode="auto">
            <a:xfrm>
              <a:off x="7235825" y="1661470"/>
              <a:ext cx="1512888" cy="83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sz="1200" b="1" dirty="0">
                  <a:solidFill>
                    <a:srgbClr val="FFC000"/>
                  </a:solidFill>
                  <a:latin typeface="Arial Narrow" panose="020B0606020202030204" pitchFamily="34" charset="0"/>
                </a:rPr>
                <a:t>Jueves negro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es-ES" altLang="es-MX" sz="1200" b="1" dirty="0">
                  <a:solidFill>
                    <a:srgbClr val="FFC000"/>
                  </a:solidFill>
                  <a:latin typeface="Arial Narrow" panose="020B0606020202030204" pitchFamily="34" charset="0"/>
                </a:rPr>
                <a:t>(24-10-1929)</a:t>
              </a:r>
            </a:p>
          </p:txBody>
        </p:sp>
        <p:sp>
          <p:nvSpPr>
            <p:cNvPr id="9" name="AutoShape 39"/>
            <p:cNvSpPr>
              <a:spLocks noChangeArrowheads="1"/>
            </p:cNvSpPr>
            <p:nvPr/>
          </p:nvSpPr>
          <p:spPr bwMode="auto">
            <a:xfrm rot="1627416">
              <a:off x="5795963" y="1341438"/>
              <a:ext cx="1081087" cy="360362"/>
            </a:xfrm>
            <a:prstGeom prst="rightArrow">
              <a:avLst>
                <a:gd name="adj1" fmla="val 50000"/>
                <a:gd name="adj2" fmla="val 75000"/>
              </a:avLst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 rot="2216375" flipH="1">
              <a:off x="1632630" y="-16546"/>
              <a:ext cx="714158" cy="2638977"/>
            </a:xfrm>
            <a:prstGeom prst="curvedLeftArrow">
              <a:avLst>
                <a:gd name="adj1" fmla="val 37493"/>
                <a:gd name="adj2" fmla="val 72669"/>
                <a:gd name="adj3" fmla="val 33333"/>
              </a:avLst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11" name="Oval 42"/>
            <p:cNvSpPr>
              <a:spLocks noChangeArrowheads="1"/>
            </p:cNvSpPr>
            <p:nvPr/>
          </p:nvSpPr>
          <p:spPr bwMode="auto">
            <a:xfrm>
              <a:off x="395288" y="2492375"/>
              <a:ext cx="2305050" cy="936625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12" name="Oval 49"/>
            <p:cNvSpPr>
              <a:spLocks noChangeArrowheads="1"/>
            </p:cNvSpPr>
            <p:nvPr/>
          </p:nvSpPr>
          <p:spPr bwMode="auto">
            <a:xfrm>
              <a:off x="1476375" y="3933825"/>
              <a:ext cx="2447925" cy="1008063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13" name="Text Box 50"/>
            <p:cNvSpPr txBox="1">
              <a:spLocks noChangeArrowheads="1"/>
            </p:cNvSpPr>
            <p:nvPr/>
          </p:nvSpPr>
          <p:spPr bwMode="auto">
            <a:xfrm>
              <a:off x="1474788" y="4152954"/>
              <a:ext cx="2449512" cy="509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sz="1600" b="1" dirty="0">
                  <a:latin typeface="Arial Narrow" panose="020B0606020202030204" pitchFamily="34" charset="0"/>
                </a:rPr>
                <a:t>Quiebras industriales</a:t>
              </a:r>
            </a:p>
          </p:txBody>
        </p:sp>
        <p:sp>
          <p:nvSpPr>
            <p:cNvPr id="14" name="AutoShape 51"/>
            <p:cNvSpPr>
              <a:spLocks noChangeArrowheads="1"/>
            </p:cNvSpPr>
            <p:nvPr/>
          </p:nvSpPr>
          <p:spPr bwMode="auto">
            <a:xfrm>
              <a:off x="971550" y="3500438"/>
              <a:ext cx="431800" cy="1223962"/>
            </a:xfrm>
            <a:prstGeom prst="curvedRightArrow">
              <a:avLst>
                <a:gd name="adj1" fmla="val 56691"/>
                <a:gd name="adj2" fmla="val 113382"/>
                <a:gd name="adj3" fmla="val 33333"/>
              </a:avLst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15" name="AutoShape 52"/>
            <p:cNvSpPr>
              <a:spLocks noChangeArrowheads="1"/>
            </p:cNvSpPr>
            <p:nvPr/>
          </p:nvSpPr>
          <p:spPr bwMode="auto">
            <a:xfrm>
              <a:off x="2268538" y="5084763"/>
              <a:ext cx="431800" cy="1223962"/>
            </a:xfrm>
            <a:prstGeom prst="curvedRightArrow">
              <a:avLst>
                <a:gd name="adj1" fmla="val 56691"/>
                <a:gd name="adj2" fmla="val 113382"/>
                <a:gd name="adj3" fmla="val 33333"/>
              </a:avLst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16" name="Oval 53"/>
            <p:cNvSpPr>
              <a:spLocks noChangeArrowheads="1"/>
            </p:cNvSpPr>
            <p:nvPr/>
          </p:nvSpPr>
          <p:spPr bwMode="auto">
            <a:xfrm>
              <a:off x="2843213" y="5373688"/>
              <a:ext cx="2305050" cy="1152525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17" name="Text Box 54"/>
            <p:cNvSpPr txBox="1">
              <a:spLocks noChangeArrowheads="1"/>
            </p:cNvSpPr>
            <p:nvPr/>
          </p:nvSpPr>
          <p:spPr bwMode="auto">
            <a:xfrm>
              <a:off x="728842" y="2525074"/>
              <a:ext cx="1493963" cy="880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sz="1600" b="1" dirty="0">
                  <a:latin typeface="Arial Narrow" panose="020B0606020202030204" pitchFamily="34" charset="0"/>
                </a:rPr>
                <a:t>Quiebras bancarias</a:t>
              </a:r>
            </a:p>
          </p:txBody>
        </p:sp>
        <p:sp>
          <p:nvSpPr>
            <p:cNvPr id="18" name="Text Box 55"/>
            <p:cNvSpPr txBox="1">
              <a:spLocks noChangeArrowheads="1"/>
            </p:cNvSpPr>
            <p:nvPr/>
          </p:nvSpPr>
          <p:spPr bwMode="auto">
            <a:xfrm>
              <a:off x="3059113" y="5420980"/>
              <a:ext cx="2016125" cy="88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sz="1600" b="1" dirty="0">
                  <a:latin typeface="Arial Narrow" panose="020B0606020202030204" pitchFamily="34" charset="0"/>
                </a:rPr>
                <a:t>Retiro de fondos de Europa</a:t>
              </a:r>
            </a:p>
          </p:txBody>
        </p:sp>
        <p:sp>
          <p:nvSpPr>
            <p:cNvPr id="19" name="AutoShape 66"/>
            <p:cNvSpPr>
              <a:spLocks noChangeArrowheads="1"/>
            </p:cNvSpPr>
            <p:nvPr/>
          </p:nvSpPr>
          <p:spPr bwMode="auto">
            <a:xfrm>
              <a:off x="5364163" y="4868863"/>
              <a:ext cx="792162" cy="936625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14400 h 21600"/>
                <a:gd name="T20" fmla="*/ 18514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lnTo>
                    <a:pt x="1542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es-MX" b="1">
                <a:latin typeface="Arial Narrow" panose="020B0606020202030204" pitchFamily="34" charset="0"/>
              </a:endParaRPr>
            </a:p>
          </p:txBody>
        </p:sp>
        <p:sp>
          <p:nvSpPr>
            <p:cNvPr id="20" name="Oval 67"/>
            <p:cNvSpPr>
              <a:spLocks noChangeArrowheads="1"/>
            </p:cNvSpPr>
            <p:nvPr/>
          </p:nvSpPr>
          <p:spPr bwMode="auto">
            <a:xfrm>
              <a:off x="4859338" y="3716338"/>
              <a:ext cx="2665412" cy="1081087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21" name="Text Box 68"/>
            <p:cNvSpPr txBox="1">
              <a:spLocks noChangeArrowheads="1"/>
            </p:cNvSpPr>
            <p:nvPr/>
          </p:nvSpPr>
          <p:spPr bwMode="auto">
            <a:xfrm>
              <a:off x="4967287" y="3795530"/>
              <a:ext cx="2449512" cy="97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sz="1600" b="1" dirty="0">
                  <a:latin typeface="Arial Narrow" panose="020B0606020202030204" pitchFamily="34" charset="0"/>
                </a:rPr>
                <a:t>Expansión</a:t>
              </a:r>
              <a:r>
                <a:rPr lang="es-ES" altLang="es-MX" b="1" dirty="0">
                  <a:latin typeface="Arial Narrow" panose="020B0606020202030204" pitchFamily="34" charset="0"/>
                </a:rPr>
                <a:t> de la crisis</a:t>
              </a:r>
            </a:p>
          </p:txBody>
        </p:sp>
        <p:sp>
          <p:nvSpPr>
            <p:cNvPr id="22" name="AutoShape 69"/>
            <p:cNvSpPr>
              <a:spLocks noChangeArrowheads="1"/>
            </p:cNvSpPr>
            <p:nvPr/>
          </p:nvSpPr>
          <p:spPr bwMode="auto">
            <a:xfrm rot="-2893611">
              <a:off x="6156325" y="2997201"/>
              <a:ext cx="1081087" cy="360362"/>
            </a:xfrm>
            <a:prstGeom prst="rightArrow">
              <a:avLst>
                <a:gd name="adj1" fmla="val 50000"/>
                <a:gd name="adj2" fmla="val 75000"/>
              </a:avLst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23" name="AutoShape 70"/>
            <p:cNvSpPr>
              <a:spLocks noChangeArrowheads="1"/>
            </p:cNvSpPr>
            <p:nvPr/>
          </p:nvSpPr>
          <p:spPr bwMode="auto">
            <a:xfrm>
              <a:off x="8101013" y="2781300"/>
              <a:ext cx="827087" cy="3743325"/>
            </a:xfrm>
            <a:prstGeom prst="curvedLeftArrow">
              <a:avLst>
                <a:gd name="adj1" fmla="val 90518"/>
                <a:gd name="adj2" fmla="val 181037"/>
                <a:gd name="adj3" fmla="val 33333"/>
              </a:avLst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s-MX" altLang="es-MX" b="1">
                <a:latin typeface="Arial Narrow" panose="020B0606020202030204" pitchFamily="34" charset="0"/>
              </a:endParaRPr>
            </a:p>
          </p:txBody>
        </p:sp>
        <p:sp>
          <p:nvSpPr>
            <p:cNvPr id="24" name="Text Box 71"/>
            <p:cNvSpPr txBox="1">
              <a:spLocks noChangeArrowheads="1"/>
            </p:cNvSpPr>
            <p:nvPr/>
          </p:nvSpPr>
          <p:spPr bwMode="auto">
            <a:xfrm>
              <a:off x="6663812" y="6303572"/>
              <a:ext cx="2302365" cy="129686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sz="2000" b="1" dirty="0">
                  <a:latin typeface="Arial Narrow" panose="020B0606020202030204" pitchFamily="34" charset="0"/>
                </a:rPr>
                <a:t>DEPRESIÓN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es-ES" altLang="es-MX" sz="2000" b="1" dirty="0" smtClean="0">
                  <a:latin typeface="Arial Narrow" panose="020B0606020202030204" pitchFamily="34" charset="0"/>
                </a:rPr>
                <a:t>ECONÓMICA</a:t>
              </a:r>
              <a:endParaRPr lang="es-ES" altLang="es-MX" sz="2000" b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5" name="24 Rectángulo"/>
          <p:cNvSpPr/>
          <p:nvPr/>
        </p:nvSpPr>
        <p:spPr>
          <a:xfrm>
            <a:off x="2438862" y="3118737"/>
            <a:ext cx="332533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ES" alt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Crisis de </a:t>
            </a:r>
            <a:r>
              <a:rPr lang="es-ES" alt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1929</a:t>
            </a:r>
            <a:endParaRPr lang="es-ES" altLang="es-MX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190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11560" y="548680"/>
            <a:ext cx="7751204" cy="57673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es-MX" sz="2400" b="1" cap="none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Causas de la crisis de 1929: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357820" y="1400240"/>
            <a:ext cx="4349030" cy="46805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La Gran Depresión se originó en los Estados Unidos con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 desplome del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mercado accionario el 29 de Octubre de 1929, conocido como "Martes Negro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".</a:t>
            </a: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comercio internacional se vio profundamente afectado, al igual que los ingresos personales, los ingresos fiscales, los precios y los beneficios empresariales. </a:t>
            </a:r>
            <a:endParaRPr lang="es-MX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El </a:t>
            </a:r>
            <a:r>
              <a:rPr lang="es-ES" altLang="es-MX" dirty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desorden </a:t>
            </a: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monetario.</a:t>
            </a:r>
            <a:endParaRPr lang="es-ES" altLang="es-MX" dirty="0">
              <a:solidFill>
                <a:schemeClr val="tx1"/>
              </a:solidFill>
              <a:latin typeface="Arial Narrow" panose="020B0606020202030204" pitchFamily="34" charset="0"/>
              <a:cs typeface="Arial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ES" alt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charset="0"/>
            </a:endParaRPr>
          </a:p>
        </p:txBody>
      </p:sp>
      <p:pic>
        <p:nvPicPr>
          <p:cNvPr id="4" name="Imagen 7" descr="http://d3l2rivt3pqnj2.cloudfront.net/i/prints/rw/lg/9/8/London-Herald-Wall-Street-Crash--9853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45" y="1190305"/>
            <a:ext cx="3888432" cy="5112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7364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11560" y="620018"/>
            <a:ext cx="7751204" cy="57673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es-MX" sz="2400" b="1" cap="none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Consecuencias de la crisis de </a:t>
            </a:r>
            <a:r>
              <a:rPr lang="es-ES" altLang="es-MX" sz="2400" b="1" cap="none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1929  en el mundo:</a:t>
            </a:r>
            <a:endParaRPr lang="es-ES" altLang="es-MX" sz="2400" b="1" cap="none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90718" y="1196752"/>
            <a:ext cx="7992888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altLang="es-MX" sz="2400" dirty="0" smtClean="0">
                <a:latin typeface="Arial Narrow" panose="020B0606020202030204" pitchFamily="34" charset="0"/>
                <a:cs typeface="Arial" charset="0"/>
              </a:rPr>
              <a:t>Desastres </a:t>
            </a:r>
            <a:r>
              <a:rPr lang="es-ES" altLang="es-MX" sz="2400" dirty="0">
                <a:latin typeface="Arial Narrow" panose="020B0606020202030204" pitchFamily="34" charset="0"/>
                <a:cs typeface="Arial" charset="0"/>
              </a:rPr>
              <a:t>económicos como la quiebra de los bancos y el cierre de muchas empresas.</a:t>
            </a:r>
          </a:p>
          <a:p>
            <a:pPr marL="457200" indent="-457200" algn="just">
              <a:lnSpc>
                <a:spcPct val="8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altLang="es-MX" sz="2400" dirty="0">
              <a:latin typeface="Arial Narrow" panose="020B0606020202030204" pitchFamily="34" charset="0"/>
              <a:cs typeface="Arial" charset="0"/>
            </a:endParaRPr>
          </a:p>
          <a:p>
            <a:pPr marL="457200" indent="-457200" algn="just">
              <a:lnSpc>
                <a:spcPct val="8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altLang="es-MX" sz="2400" dirty="0">
                <a:latin typeface="Arial Narrow" panose="020B0606020202030204" pitchFamily="34" charset="0"/>
                <a:cs typeface="Arial" charset="0"/>
              </a:rPr>
              <a:t>En el aspecto social, paros, indigencia, aumento de la delincuencia.</a:t>
            </a:r>
          </a:p>
          <a:p>
            <a:pPr marL="457200" indent="-457200" algn="just">
              <a:lnSpc>
                <a:spcPct val="8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altLang="es-MX" sz="2400" dirty="0">
              <a:latin typeface="Arial Narrow" panose="020B0606020202030204" pitchFamily="34" charset="0"/>
              <a:cs typeface="Arial" charset="0"/>
            </a:endParaRPr>
          </a:p>
          <a:p>
            <a:pPr marL="457200" indent="-457200" algn="just">
              <a:lnSpc>
                <a:spcPct val="8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altLang="es-MX" sz="2400" dirty="0">
                <a:latin typeface="Arial Narrow" panose="020B0606020202030204" pitchFamily="34" charset="0"/>
                <a:cs typeface="Arial" charset="0"/>
              </a:rPr>
              <a:t>En Europa, las empresas e iniciativas de gobierno formadas gracias a los préstamos, quiebran estrepitosamente. </a:t>
            </a:r>
          </a:p>
          <a:p>
            <a:pPr marL="457200" indent="-457200" algn="just">
              <a:lnSpc>
                <a:spcPct val="8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altLang="es-MX" sz="2400" dirty="0">
              <a:latin typeface="Arial Narrow" panose="020B0606020202030204" pitchFamily="34" charset="0"/>
              <a:cs typeface="Arial" charset="0"/>
            </a:endParaRPr>
          </a:p>
          <a:p>
            <a:pPr marL="457200" indent="-457200" algn="just">
              <a:lnSpc>
                <a:spcPct val="8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altLang="es-MX" sz="2400" dirty="0" smtClean="0">
                <a:latin typeface="Arial Narrow" panose="020B0606020202030204" pitchFamily="34" charset="0"/>
                <a:cs typeface="Arial" charset="0"/>
              </a:rPr>
              <a:t>Despidos en </a:t>
            </a:r>
            <a:r>
              <a:rPr lang="es-ES" altLang="es-MX" sz="2400" dirty="0">
                <a:latin typeface="Arial Narrow" panose="020B0606020202030204" pitchFamily="34" charset="0"/>
                <a:cs typeface="Arial" charset="0"/>
              </a:rPr>
              <a:t>masa a nivel </a:t>
            </a:r>
            <a:r>
              <a:rPr lang="es-ES" altLang="es-MX" sz="2400" dirty="0" smtClean="0">
                <a:latin typeface="Arial Narrow" panose="020B0606020202030204" pitchFamily="34" charset="0"/>
                <a:cs typeface="Arial" charset="0"/>
              </a:rPr>
              <a:t>mundial</a:t>
            </a:r>
          </a:p>
          <a:p>
            <a:pPr marL="457200" indent="-457200" algn="just">
              <a:lnSpc>
                <a:spcPct val="8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altLang="es-MX" sz="2400" dirty="0" smtClean="0">
              <a:latin typeface="Arial Narrow" panose="020B0606020202030204" pitchFamily="34" charset="0"/>
              <a:cs typeface="Arial" charset="0"/>
            </a:endParaRPr>
          </a:p>
          <a:p>
            <a:pPr marL="457200" indent="-457200" algn="just">
              <a:lnSpc>
                <a:spcPct val="8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altLang="es-MX" sz="2400" dirty="0" smtClean="0">
                <a:latin typeface="Arial Narrow" panose="020B0606020202030204" pitchFamily="34" charset="0"/>
                <a:cs typeface="Arial" charset="0"/>
              </a:rPr>
              <a:t>Menor presión inflacionaria.</a:t>
            </a:r>
          </a:p>
          <a:p>
            <a:pPr marL="457200" indent="-457200" algn="just">
              <a:lnSpc>
                <a:spcPct val="8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altLang="es-MX" sz="2400" dirty="0" smtClean="0">
              <a:latin typeface="Arial Narrow" panose="020B0606020202030204" pitchFamily="34" charset="0"/>
              <a:cs typeface="Arial" charset="0"/>
            </a:endParaRPr>
          </a:p>
          <a:p>
            <a:pPr marL="457200" indent="-457200" algn="just">
              <a:lnSpc>
                <a:spcPct val="8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altLang="es-MX" sz="2400" dirty="0" smtClean="0">
                <a:latin typeface="Arial Narrow" panose="020B0606020202030204" pitchFamily="34" charset="0"/>
                <a:cs typeface="Arial" charset="0"/>
              </a:rPr>
              <a:t>Doctrina liberal , necesidad de intervencionismo estatal</a:t>
            </a:r>
            <a:endParaRPr lang="es-ES" altLang="es-MX" sz="2400" dirty="0">
              <a:latin typeface="Arial Narrow" panose="020B0606020202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732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620688"/>
            <a:ext cx="784887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Arial Narrow" panose="020B0606020202030204" pitchFamily="34" charset="0"/>
              </a:rPr>
              <a:t>Mecanismos de trasmisión de la crisis de 1929-1933:</a:t>
            </a:r>
            <a:endParaRPr lang="es-MX" sz="2400" dirty="0">
              <a:latin typeface="Arial Narrow" panose="020B0606020202030204" pitchFamily="34" charset="0"/>
            </a:endParaRPr>
          </a:p>
          <a:p>
            <a:endParaRPr lang="es-MX" dirty="0" smtClean="0"/>
          </a:p>
          <a:p>
            <a:endParaRPr lang="es-MX" sz="2400" dirty="0" smtClean="0"/>
          </a:p>
          <a:p>
            <a:pPr algn="just"/>
            <a:r>
              <a:rPr lang="es-MX" sz="2400" dirty="0" smtClean="0">
                <a:latin typeface="Arial Narrow" panose="020B0606020202030204" pitchFamily="34" charset="0"/>
              </a:rPr>
              <a:t>La </a:t>
            </a:r>
            <a:r>
              <a:rPr lang="es-MX" sz="2400" dirty="0">
                <a:latin typeface="Arial Narrow" panose="020B0606020202030204" pitchFamily="34" charset="0"/>
              </a:rPr>
              <a:t>crisis económica financiera impacta sobre la economía </a:t>
            </a:r>
            <a:r>
              <a:rPr lang="es-MX" sz="2400" dirty="0" smtClean="0">
                <a:latin typeface="Arial Narrow" panose="020B0606020202030204" pitchFamily="34" charset="0"/>
              </a:rPr>
              <a:t>mexicana a </a:t>
            </a:r>
            <a:r>
              <a:rPr lang="es-MX" sz="2400" dirty="0">
                <a:latin typeface="Arial Narrow" panose="020B0606020202030204" pitchFamily="34" charset="0"/>
              </a:rPr>
              <a:t>través de diversos  mecanismos de transmisión</a:t>
            </a:r>
            <a:r>
              <a:rPr lang="es-MX" sz="2400" dirty="0" smtClean="0">
                <a:latin typeface="Arial Narrow" panose="020B0606020202030204" pitchFamily="34" charset="0"/>
              </a:rPr>
              <a:t>:</a:t>
            </a:r>
          </a:p>
          <a:p>
            <a:endParaRPr lang="es-MX" sz="2400" dirty="0">
              <a:latin typeface="Arial Narrow" panose="020B060602020203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Arial Narrow" panose="020B0606020202030204" pitchFamily="34" charset="0"/>
              </a:rPr>
              <a:t>Precio de los productos de exportación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Arial Narrow" panose="020B0606020202030204" pitchFamily="34" charset="0"/>
              </a:rPr>
              <a:t>Los mercados de capitales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Arial Narrow" panose="020B0606020202030204" pitchFamily="34" charset="0"/>
              </a:rPr>
              <a:t>El contexto de incertidumbre de los impactos de la crisis en los mercados internos y externos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Arial Narrow" panose="020B0606020202030204" pitchFamily="34" charset="0"/>
              </a:rPr>
              <a:t>La reducción de la tasa de crecimiento </a:t>
            </a:r>
            <a:r>
              <a:rPr lang="es-MX" sz="2400" dirty="0" smtClean="0">
                <a:latin typeface="Arial Narrow" panose="020B0606020202030204" pitchFamily="34" charset="0"/>
              </a:rPr>
              <a:t>económico</a:t>
            </a:r>
            <a:endParaRPr lang="es-MX" sz="2400" dirty="0">
              <a:latin typeface="Arial Narrow" panose="020B0606020202030204" pitchFamily="34" charset="0"/>
            </a:endParaRPr>
          </a:p>
          <a:p>
            <a:r>
              <a:rPr lang="es-MX" sz="2400" dirty="0">
                <a:latin typeface="Arial Narrow" panose="020B0606020202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63487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79602" y="548680"/>
            <a:ext cx="8050088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s-MX" sz="2400" b="1" dirty="0" smtClean="0">
                <a:latin typeface="Arial Narrow" panose="020B0606020202030204" pitchFamily="34" charset="0"/>
              </a:rPr>
              <a:t>Como se dio esa trasmisión de la crisis:</a:t>
            </a:r>
            <a:endParaRPr lang="es-MX" sz="2400" dirty="0">
              <a:latin typeface="Arial Narrow" panose="020B0606020202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imes New Roman" pitchFamily="18" charset="0"/>
              </a:rPr>
              <a:t>Primero disminuye la demanda (1929) y la producción.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imes New Roman" pitchFamily="18" charset="0"/>
              </a:rPr>
              <a:t>La baja producción provoca un elevado desempleo.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imes New Roman" pitchFamily="18" charset="0"/>
              </a:rPr>
              <a:t>El elevado desempleo lleva a salarios más bajos.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imes New Roman" pitchFamily="18" charset="0"/>
              </a:rPr>
              <a:t>Salarios más bajos conllevan precios más bajos. La reducción de precios eleva la cantidad real de dinero.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imes New Roman" pitchFamily="18" charset="0"/>
              </a:rPr>
              <a:t>El aumento de la cantidad real de dinero aumenta la producción.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imes New Roman" pitchFamily="18" charset="0"/>
              </a:rPr>
              <a:t>La deflación se detuvo porque también sucedió esto en otros países.</a:t>
            </a:r>
            <a:endParaRPr kumimoji="0" lang="es-ES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154" y="3879723"/>
            <a:ext cx="3543356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831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1119881"/>
            <a:ext cx="77768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Entre </a:t>
            </a:r>
            <a:r>
              <a:rPr lang="es-MX" sz="2400" dirty="0">
                <a:latin typeface="Arial Narrow" panose="020B0606020202030204" pitchFamily="34" charset="0"/>
              </a:rPr>
              <a:t>1929 y 1932, el PIB real cayó en un 17.6%, lo que representó una caída anual de 4.7 %, provocando dos años de severísima deflación 12.7% en 1931 y 10.8% en 1932, se contrajo el consumo 11.9% en 1932 y la inversión privada 26.1% en 1931.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Arial Narrow" panose="020B0606020202030204" pitchFamily="34" charset="0"/>
              </a:rPr>
              <a:t>Disminuyó la demanda norteamericana por materias primas y bienes manufacturados y el gobierno de Herbert </a:t>
            </a:r>
            <a:r>
              <a:rPr lang="es-MX" sz="2400" dirty="0" err="1">
                <a:latin typeface="Arial Narrow" panose="020B0606020202030204" pitchFamily="34" charset="0"/>
              </a:rPr>
              <a:t>Hoover</a:t>
            </a:r>
            <a:r>
              <a:rPr lang="es-MX" sz="2400" dirty="0">
                <a:latin typeface="Arial Narrow" panose="020B0606020202030204" pitchFamily="34" charset="0"/>
              </a:rPr>
              <a:t> impuso medidas restrictivas de comercio.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Arial Narrow" panose="020B0606020202030204" pitchFamily="34" charset="0"/>
              </a:rPr>
              <a:t>Contracción de las exportaciones de 37%  entre 1929 y </a:t>
            </a:r>
            <a:r>
              <a:rPr lang="es-MX" sz="2400" dirty="0" smtClean="0">
                <a:latin typeface="Arial Narrow" panose="020B0606020202030204" pitchFamily="34" charset="0"/>
              </a:rPr>
              <a:t>1932.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Arial Narrow" panose="020B0606020202030204" pitchFamily="34" charset="0"/>
              </a:rPr>
              <a:t>Los ingresos fiscales cayeron de 322 millones en 1929 a 179 millones en 1932.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Arial Narrow" panose="020B0606020202030204" pitchFamily="34" charset="0"/>
              </a:rPr>
              <a:t>La tasa de interés tendió al alza.</a:t>
            </a:r>
          </a:p>
          <a:p>
            <a:pPr algn="just"/>
            <a:endParaRPr lang="es-MX" sz="2400" dirty="0">
              <a:latin typeface="Arial Narrow" panose="020B060602020203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83568" y="428179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Arial Narrow" panose="020B0606020202030204" pitchFamily="34" charset="0"/>
              </a:rPr>
              <a:t>Implicaciones de la crisis de 1929 en la economía de México: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456994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04106" y="1340768"/>
            <a:ext cx="79563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Reducción </a:t>
            </a:r>
            <a:r>
              <a:rPr lang="es-MX" sz="2400" dirty="0" smtClean="0">
                <a:latin typeface="Arial Narrow" panose="020B0606020202030204" pitchFamily="34" charset="0"/>
              </a:rPr>
              <a:t>del precio </a:t>
            </a:r>
            <a:r>
              <a:rPr lang="es-MX" sz="2400" dirty="0">
                <a:latin typeface="Arial Narrow" panose="020B0606020202030204" pitchFamily="34" charset="0"/>
              </a:rPr>
              <a:t>del petróleo y gas y la menor demanda interna </a:t>
            </a:r>
            <a:r>
              <a:rPr lang="es-MX" sz="2400" dirty="0" smtClean="0">
                <a:latin typeface="Arial Narrow" panose="020B0606020202030204" pitchFamily="34" charset="0"/>
              </a:rPr>
              <a:t>requirió </a:t>
            </a:r>
            <a:r>
              <a:rPr lang="es-MX" sz="2400" dirty="0">
                <a:latin typeface="Arial Narrow" panose="020B0606020202030204" pitchFamily="34" charset="0"/>
              </a:rPr>
              <a:t>menos subsidios lo que atenuó el impacto de menores ingresos por retenciones sobre las cuentas fiscales.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Arial Narrow" panose="020B0606020202030204" pitchFamily="34" charset="0"/>
              </a:rPr>
              <a:t>Menor demanda de importaciones atenuó el impacto negativo sobre el balance comercial de la reducción de las exportaciones por caída de los precios internacionales </a:t>
            </a:r>
            <a:r>
              <a:rPr lang="es-MX" sz="2400" dirty="0" smtClean="0">
                <a:latin typeface="Arial Narrow" panose="020B0606020202030204" pitchFamily="34" charset="0"/>
              </a:rPr>
              <a:t>y de </a:t>
            </a:r>
            <a:r>
              <a:rPr lang="es-MX" sz="2400" dirty="0">
                <a:latin typeface="Arial Narrow" panose="020B0606020202030204" pitchFamily="34" charset="0"/>
              </a:rPr>
              <a:t>la demanda externa.</a:t>
            </a:r>
          </a:p>
          <a:p>
            <a:pPr algn="just"/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683568" y="428179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Arial Narrow" panose="020B0606020202030204" pitchFamily="34" charset="0"/>
              </a:rPr>
              <a:t>Implicaciones de la crisis de 1929 en México:</a:t>
            </a:r>
            <a:endParaRPr lang="es-MX" sz="2400" dirty="0"/>
          </a:p>
        </p:txBody>
      </p:sp>
      <p:pic>
        <p:nvPicPr>
          <p:cNvPr id="4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714" y="4018424"/>
            <a:ext cx="3932572" cy="1714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8604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7878091"/>
              </p:ext>
            </p:extLst>
          </p:nvPr>
        </p:nvGraphicFramePr>
        <p:xfrm>
          <a:off x="395536" y="332653"/>
          <a:ext cx="4392487" cy="619269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008112"/>
                <a:gridCol w="1800200"/>
                <a:gridCol w="1584175"/>
              </a:tblGrid>
              <a:tr h="347529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ESTADOS UNIDOS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913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AÑO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Crecimiento Producción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1970=100(%)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Nivel de Precios (%)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6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1929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-3.64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-1.74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6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1930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-10.38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-2.34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6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1931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-17.38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-8.97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475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1932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-41.38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-9.88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6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1933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-4.77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-5.1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6522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MEXICO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931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AÑO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Crecimiento Producción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1970=100(%)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Nivel de Precios (%)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6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1929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-3.85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1.48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6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1930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-6.19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2.24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6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1931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3.3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-13.58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6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1932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-15.04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-10.27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6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1933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11.5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3.67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</a:tbl>
          </a:graphicData>
        </a:graphic>
      </p:graphicFrame>
      <p:graphicFrame>
        <p:nvGraphicFramePr>
          <p:cNvPr id="3" name="2 Gráfico"/>
          <p:cNvGraphicFramePr/>
          <p:nvPr>
            <p:extLst>
              <p:ext uri="{D42A27DB-BD31-4B8C-83A1-F6EECF244321}">
                <p14:modId xmlns:p14="http://schemas.microsoft.com/office/powerpoint/2010/main" val="4142174223"/>
              </p:ext>
            </p:extLst>
          </p:nvPr>
        </p:nvGraphicFramePr>
        <p:xfrm>
          <a:off x="4860032" y="476672"/>
          <a:ext cx="4176464" cy="2592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3329211364"/>
              </p:ext>
            </p:extLst>
          </p:nvPr>
        </p:nvGraphicFramePr>
        <p:xfrm>
          <a:off x="4788024" y="3501008"/>
          <a:ext cx="4355976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82827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1844824"/>
            <a:ext cx="2550798" cy="972671"/>
          </a:xfrm>
        </p:spPr>
        <p:txBody>
          <a:bodyPr anchor="ctr">
            <a:normAutofit/>
          </a:bodyPr>
          <a:lstStyle/>
          <a:p>
            <a:pPr algn="ctr"/>
            <a:r>
              <a:rPr lang="es-MX" sz="2400" b="1" dirty="0">
                <a:solidFill>
                  <a:schemeClr val="tx1"/>
                </a:solidFill>
                <a:latin typeface="Arial Narrow" panose="020B0606020202030204" pitchFamily="34" charset="0"/>
              </a:rPr>
              <a:t>Minería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54930" y="1556792"/>
            <a:ext cx="5515866" cy="4146176"/>
          </a:xfrm>
        </p:spPr>
        <p:txBody>
          <a:bodyPr anchor="t">
            <a:noAutofit/>
          </a:bodyPr>
          <a:lstStyle/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En 1929 era la industria mas importante del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país-</a:t>
            </a:r>
            <a:endParaRPr lang="es-MX" sz="2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Representaba la tercera carga de los ferrocarriles nacionales.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 99%  de la producción se destinaba al mercado externo.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85% de las explotaciones mineras se hacían con capital extranjero.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Pérdida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de 27,400 puestos de trabajo en la minería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  <a:endParaRPr lang="es-MX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es-MX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1" y="3200400"/>
            <a:ext cx="2500313" cy="2743200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539552" y="708197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Arial Narrow" panose="020B0606020202030204" pitchFamily="34" charset="0"/>
              </a:rPr>
              <a:t>Implicaciones de la crisis de 1929 en México: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347291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475656" y="620713"/>
            <a:ext cx="6480646" cy="863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2400" b="1" dirty="0" smtClean="0"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PARA </a:t>
            </a:r>
            <a:r>
              <a:rPr lang="es-MX" sz="2400" b="1" dirty="0"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EL EMPLEO DE ESTE MATERIAL</a:t>
            </a:r>
          </a:p>
        </p:txBody>
      </p:sp>
      <p:sp>
        <p:nvSpPr>
          <p:cNvPr id="3" name="6 Marcador de contenido"/>
          <p:cNvSpPr txBox="1">
            <a:spLocks/>
          </p:cNvSpPr>
          <p:nvPr/>
        </p:nvSpPr>
        <p:spPr>
          <a:xfrm>
            <a:off x="611560" y="1556792"/>
            <a:ext cx="7992888" cy="4419328"/>
          </a:xfrm>
          <a:prstGeom prst="rect">
            <a:avLst/>
          </a:prstGeom>
        </p:spPr>
        <p:txBody>
          <a:bodyPr>
            <a:noAutofit/>
          </a:bodyPr>
          <a:lstStyle/>
          <a:p>
            <a:pPr indent="-274320" algn="just">
              <a:spcBef>
                <a:spcPct val="20000"/>
              </a:spcBef>
              <a:buClr>
                <a:schemeClr val="accent2"/>
              </a:buClr>
              <a:buSzPct val="170000"/>
              <a:defRPr/>
            </a:pP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El presente material, da a conocer las principales características de la economía mexicana antes (década de los 20´s), durante (1929-1933) y después de la Gran Depresión de 1929 (1934-1940). así mismo se describe sus resultados y la manera como la enfrento para superar dicha crisis externa.</a:t>
            </a:r>
          </a:p>
          <a:p>
            <a:pPr indent="-27432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Font typeface="Rage Italic" pitchFamily="66" charset="0"/>
              <a:buNone/>
              <a:defRPr/>
            </a:pP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endParaRPr lang="es-MX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indent="-27432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Font typeface="Rage Italic" pitchFamily="66" charset="0"/>
              <a:buNone/>
              <a:defRPr/>
            </a:pPr>
            <a:r>
              <a:rPr 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Este material </a:t>
            </a: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se elaboró en el programa </a:t>
            </a:r>
            <a:r>
              <a:rPr lang="es-MX" sz="24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P</a:t>
            </a:r>
            <a:r>
              <a:rPr lang="es-MX" sz="2400" b="1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ower</a:t>
            </a: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P</a:t>
            </a: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oint, los requerimientos de proyección son compatibles con las nuevas versiones de Office.</a:t>
            </a:r>
            <a:endParaRPr lang="es-MX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Font typeface="Rage Italic" pitchFamily="66" charset="0"/>
              <a:buChar char="o"/>
              <a:defRPr/>
            </a:pPr>
            <a:endParaRPr lang="es-MX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09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47067" y="1556792"/>
            <a:ext cx="2550798" cy="1042352"/>
          </a:xfrm>
        </p:spPr>
        <p:txBody>
          <a:bodyPr anchor="ctr">
            <a:normAutofit/>
          </a:bodyPr>
          <a:lstStyle/>
          <a:p>
            <a:pPr algn="ctr"/>
            <a:r>
              <a:rPr lang="es-MX" sz="2400" b="1" dirty="0">
                <a:solidFill>
                  <a:schemeClr val="tx1"/>
                </a:solidFill>
                <a:latin typeface="Arial Narrow" panose="020B0606020202030204" pitchFamily="34" charset="0"/>
              </a:rPr>
              <a:t>Petrolero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563888" y="1420497"/>
            <a:ext cx="5184576" cy="3904539"/>
          </a:xfrm>
        </p:spPr>
        <p:txBody>
          <a:bodyPr anchor="t">
            <a:noAutofit/>
          </a:bodyPr>
          <a:lstStyle/>
          <a:p>
            <a:pPr algn="just"/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La industria petrolera redujo su producción de 50 millones de barriles en 1928 a 33 millones en 1932. 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La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crisis tuvo un impacto mayor en la exploración de nuevos campos y en la reducción del ritmo de extracción de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crudo.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En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1920, la industria ocupaba alrededor de 50 mil obreros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y empleados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, hacia 1935 sólo ocupó a 15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mil.</a:t>
            </a:r>
            <a:endParaRPr lang="es-MX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es-MX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Imagen 7"/>
          <p:cNvPicPr/>
          <p:nvPr/>
        </p:nvPicPr>
        <p:blipFill rotWithShape="1">
          <a:blip r:embed="rId2"/>
          <a:srcRect l="31456" t="25543" r="31949" b="37882"/>
          <a:stretch/>
        </p:blipFill>
        <p:spPr bwMode="auto">
          <a:xfrm>
            <a:off x="528772" y="2743201"/>
            <a:ext cx="2787389" cy="28373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539552" y="708197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Arial Narrow" panose="020B0606020202030204" pitchFamily="34" charset="0"/>
              </a:rPr>
              <a:t>Implicaciones de la crisis de 1929 en México:</a:t>
            </a:r>
            <a:endParaRPr lang="es-MX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32377"/>
            <a:ext cx="1287587" cy="1287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Resultado de imagen para petrole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567" y="5229200"/>
            <a:ext cx="1517788" cy="1287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38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4083" y="1349315"/>
            <a:ext cx="2550798" cy="999565"/>
          </a:xfrm>
        </p:spPr>
        <p:txBody>
          <a:bodyPr anchor="ctr">
            <a:normAutofit/>
          </a:bodyPr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Agricultura </a:t>
            </a:r>
            <a:endParaRPr lang="es-MX" sz="2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19872" y="1398403"/>
            <a:ext cx="5400600" cy="5342965"/>
          </a:xfrm>
        </p:spPr>
        <p:txBody>
          <a:bodyPr anchor="t">
            <a:noAutofit/>
          </a:bodyPr>
          <a:lstStyle/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Productos afectados por la crisis: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algodón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,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henequén,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café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y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azúcar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 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algodón, café, henequén y tomate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representaban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alrededor del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60% d el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valor total de las exportaciones agrícolas entre 1925 y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1933.</a:t>
            </a:r>
            <a:endParaRPr lang="es-MX" sz="2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La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producción se vería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afectada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por dos circunstancias vinculadas a la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crisis: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la caída de los precios y la escasez de crédito. </a:t>
            </a:r>
            <a:endParaRPr lang="es-MX" sz="2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La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crisis favoreció la concentración de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tierras, </a:t>
            </a:r>
            <a:endParaRPr lang="es-MX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084" y="2030506"/>
            <a:ext cx="2258324" cy="1529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222" y="3149811"/>
            <a:ext cx="2210660" cy="1650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http://www.siap.gob.mx/siaprendes/contenidos/3/03-cana-azucar/imagenes-cana/c0-campo-de-c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95" y="4374451"/>
            <a:ext cx="2207900" cy="1545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539552" y="708197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Arial Narrow" panose="020B0606020202030204" pitchFamily="34" charset="0"/>
              </a:rPr>
              <a:t>Implicaciones de la crisis de 1929 en México: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86849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1132" y="1447800"/>
            <a:ext cx="2550798" cy="945776"/>
          </a:xfrm>
        </p:spPr>
        <p:txBody>
          <a:bodyPr anchor="ctr">
            <a:normAutofit/>
          </a:bodyPr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Azúcar </a:t>
            </a:r>
            <a:endParaRPr lang="es-MX" sz="2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63888" y="1521586"/>
            <a:ext cx="5015986" cy="4643718"/>
          </a:xfrm>
        </p:spPr>
        <p:txBody>
          <a:bodyPr anchor="t">
            <a:noAutofit/>
          </a:bodyPr>
          <a:lstStyle/>
          <a:p>
            <a:pPr algn="just"/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En el sector del azúcar la crisis favoreció la concentración de la producción en unos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cuantos.</a:t>
            </a:r>
          </a:p>
          <a:p>
            <a:pPr algn="just"/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Debido al derrumbe de los precios hubo una intervención estatal en la defensa de los precios internos del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azúcar.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 precio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interno era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superior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al nivel de precios internacional.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En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México el azúcar se vendió alrededor de 25 centavos por kilogramo entre 1931 y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1935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  <a:endParaRPr lang="es-MX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074" y="2127266"/>
            <a:ext cx="1548834" cy="2319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253" y="4293096"/>
            <a:ext cx="2026783" cy="1648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ítulo 4"/>
          <p:cNvSpPr txBox="1">
            <a:spLocks/>
          </p:cNvSpPr>
          <p:nvPr/>
        </p:nvSpPr>
        <p:spPr>
          <a:xfrm>
            <a:off x="504754" y="467384"/>
            <a:ext cx="7595638" cy="556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Los sectores más afectados por la crisis:</a:t>
            </a:r>
            <a:endParaRPr lang="es-MX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45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1421108"/>
            <a:ext cx="2700958" cy="999564"/>
          </a:xfrm>
        </p:spPr>
        <p:txBody>
          <a:bodyPr anchor="ctr">
            <a:normAutofit/>
          </a:bodyPr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Manufactura </a:t>
            </a:r>
            <a:endParaRPr lang="es-MX" sz="2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27950" y="1291698"/>
            <a:ext cx="5220514" cy="5665694"/>
          </a:xfrm>
        </p:spPr>
        <p:txBody>
          <a:bodyPr anchor="t">
            <a:noAutofit/>
          </a:bodyPr>
          <a:lstStyle/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La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industria textil era el sector industrial más importante.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Este sector ocupaba el 15%  de la fuerza de trabajo no agrícola.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Entre 1921 y 1930 el valor de la producción se elevo 40%.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La producción de cemento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y acero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fue estable </a:t>
            </a: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a través del apoyo estatal con obras públicas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pPr algn="just"/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De 2,187 establecimientos industriales en 1929 se pasó a  1,356 establecimientos en </a:t>
            </a:r>
            <a:r>
              <a:rPr lang="es-MX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1936.</a:t>
            </a:r>
            <a:endParaRPr lang="es-MX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286" y="2106282"/>
            <a:ext cx="2057579" cy="283488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354" y="3756213"/>
            <a:ext cx="2158653" cy="2714845"/>
          </a:xfrm>
          <a:prstGeom prst="rect">
            <a:avLst/>
          </a:prstGeom>
        </p:spPr>
      </p:pic>
      <p:sp>
        <p:nvSpPr>
          <p:cNvPr id="6" name="Título 4"/>
          <p:cNvSpPr txBox="1">
            <a:spLocks/>
          </p:cNvSpPr>
          <p:nvPr/>
        </p:nvSpPr>
        <p:spPr>
          <a:xfrm>
            <a:off x="504754" y="467384"/>
            <a:ext cx="7595638" cy="556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Los sectores más afectados por la crisis:</a:t>
            </a:r>
            <a:endParaRPr lang="es-MX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42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 txBox="1">
            <a:spLocks/>
          </p:cNvSpPr>
          <p:nvPr/>
        </p:nvSpPr>
        <p:spPr>
          <a:xfrm>
            <a:off x="880413" y="1724302"/>
            <a:ext cx="2194115" cy="4949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MX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DESEMPLEO </a:t>
            </a:r>
            <a:endParaRPr lang="es-MX" sz="2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8"/>
          <p:cNvSpPr txBox="1">
            <a:spLocks/>
          </p:cNvSpPr>
          <p:nvPr/>
        </p:nvSpPr>
        <p:spPr>
          <a:xfrm>
            <a:off x="4339308" y="1386110"/>
            <a:ext cx="3977108" cy="427513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74625" algn="just"/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339,000 trabajadores, que representaban el 6% del total de la PEA de 5.7 millones.</a:t>
            </a:r>
          </a:p>
          <a:p>
            <a:pPr marL="174625" indent="-174625" algn="just"/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Este problema del desempleo se vio agravado por la repatriación de miles de trabajadores que laboraban en Estados Unidos y que se calcula fue de 311,717 entre 1930 y 1932.</a:t>
            </a: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Marcador de texto 7"/>
          <p:cNvSpPr txBox="1">
            <a:spLocks/>
          </p:cNvSpPr>
          <p:nvPr/>
        </p:nvSpPr>
        <p:spPr>
          <a:xfrm>
            <a:off x="5443929" y="5157192"/>
            <a:ext cx="2477049" cy="13564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es-MX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Promulgación de la Ley Federal del Trabajo en 1931</a:t>
            </a:r>
            <a:endParaRPr lang="es-MX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219261"/>
            <a:ext cx="2606985" cy="2267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14"/>
          <p:cNvPicPr>
            <a:picLocks noChangeAspect="1"/>
          </p:cNvPicPr>
          <p:nvPr/>
        </p:nvPicPr>
        <p:blipFill rotWithShape="1">
          <a:blip r:embed="rId3"/>
          <a:srcRect l="11682" r="11621"/>
          <a:stretch/>
        </p:blipFill>
        <p:spPr>
          <a:xfrm>
            <a:off x="1475657" y="3860757"/>
            <a:ext cx="2592586" cy="2225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539552" y="708197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Arial Narrow" panose="020B0606020202030204" pitchFamily="34" charset="0"/>
              </a:rPr>
              <a:t>Implicaciones de la crisis de 1929 en México: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9173680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5616" y="476672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Tx/>
              <a:buSzPct val="170000"/>
              <a:defRPr/>
            </a:pPr>
            <a:r>
              <a:rPr lang="es-MX" sz="24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3. La economía mexicana 1934-1940</a:t>
            </a:r>
            <a:endParaRPr lang="es-MX" sz="2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58866" y="1484784"/>
            <a:ext cx="6445381" cy="30257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es-ES" altLang="es-MX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 industrialización hacia adentro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es-ES" altLang="es-MX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 política </a:t>
            </a:r>
            <a:r>
              <a:rPr lang="es-ES" altLang="es-MX" b="1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semi</a:t>
            </a:r>
            <a:r>
              <a:rPr lang="es-ES" altLang="es-MX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-corporativista del estado</a:t>
            </a:r>
          </a:p>
          <a:p>
            <a:pPr marL="365760" indent="-256032">
              <a:buClr>
                <a:schemeClr val="accent3"/>
              </a:buClr>
              <a:buFontTx/>
              <a:buNone/>
              <a:defRPr/>
            </a:pPr>
            <a:endParaRPr lang="es-ES" alt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65760" indent="-256032">
              <a:buClr>
                <a:schemeClr val="accent3"/>
              </a:buClr>
              <a:buFontTx/>
              <a:buNone/>
              <a:defRPr/>
            </a:pP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  </a:t>
            </a:r>
          </a:p>
          <a:p>
            <a:pPr marL="365760" indent="-256032">
              <a:buClr>
                <a:schemeClr val="accent3"/>
              </a:buClr>
              <a:buFontTx/>
              <a:buNone/>
              <a:defRPr/>
            </a:pPr>
            <a:endParaRPr lang="es-ES" alt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32" y="2758705"/>
            <a:ext cx="4319205" cy="3406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5011075" y="3212976"/>
            <a:ext cx="3586343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09728" algn="ctr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s-ES" alt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Lo que </a:t>
            </a:r>
            <a:r>
              <a:rPr lang="es-ES" alt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resultó: </a:t>
            </a:r>
            <a:r>
              <a:rPr lang="es-ES" alt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con el afán de promover el bienestar de la sociedad en su conjunto, excluyo a la mayoría y </a:t>
            </a:r>
            <a:r>
              <a:rPr lang="es-ES" alt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sólo </a:t>
            </a:r>
            <a:r>
              <a:rPr lang="es-ES" alt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beneficio a unos cuantos.</a:t>
            </a:r>
          </a:p>
        </p:txBody>
      </p:sp>
    </p:spTree>
    <p:extLst>
      <p:ext uri="{BB962C8B-B14F-4D97-AF65-F5344CB8AC3E}">
        <p14:creationId xmlns:p14="http://schemas.microsoft.com/office/powerpoint/2010/main" val="33836461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476250"/>
            <a:ext cx="8229600" cy="64849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es-MX" sz="2400" b="1" cap="none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Estrategias de industrialización:</a:t>
            </a:r>
            <a:endParaRPr lang="es-ES" altLang="es-MX" sz="2400" b="1" cap="none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39552" y="1268760"/>
            <a:ext cx="8158361" cy="4525963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itchFamily="2" charset="2"/>
              <a:buChar char="§"/>
            </a:pP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En el México Independiente, se crea el Banco de </a:t>
            </a:r>
            <a:r>
              <a:rPr lang="es-ES" altLang="es-MX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Avio</a:t>
            </a: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, para dar impulso al crédito industrial, destinado a equipo y maquinaria.</a:t>
            </a:r>
          </a:p>
          <a:p>
            <a:pPr algn="just">
              <a:buFontTx/>
              <a:buNone/>
            </a:pPr>
            <a:endParaRPr lang="es-ES" altLang="es-MX" b="1" dirty="0" smtClean="0">
              <a:solidFill>
                <a:schemeClr val="tx1"/>
              </a:solidFill>
              <a:latin typeface="Arial Narrow" panose="020B0606020202030204" pitchFamily="34" charset="0"/>
              <a:cs typeface="Arial" charset="0"/>
            </a:endParaRPr>
          </a:p>
          <a:p>
            <a:pPr algn="just">
              <a:buFontTx/>
              <a:buNone/>
            </a:pPr>
            <a:r>
              <a:rPr lang="es-ES" altLang="es-MX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Resultado: contrabando de mercancías, sólo se desarrollo la industria textil.</a:t>
            </a:r>
          </a:p>
          <a:p>
            <a:pPr algn="just">
              <a:buFontTx/>
              <a:buNone/>
            </a:pPr>
            <a:endParaRPr lang="es-ES" alt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charset="0"/>
            </a:endParaRPr>
          </a:p>
          <a:p>
            <a:pPr algn="just"/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Industrialización en el </a:t>
            </a:r>
            <a:r>
              <a:rPr lang="es-ES" altLang="es-MX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Porfiriato</a:t>
            </a:r>
            <a:r>
              <a:rPr lang="es-ES" alt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, los talleres artesanales son sustituidos por fabricas típicas. Aumenta la inversión extranjera en ferrocarriles, textiles, petróleo, y tabaco.</a:t>
            </a:r>
          </a:p>
          <a:p>
            <a:pPr algn="just">
              <a:buFontTx/>
              <a:buNone/>
            </a:pPr>
            <a:endParaRPr lang="es-ES" altLang="es-MX" b="1" dirty="0" smtClean="0">
              <a:solidFill>
                <a:schemeClr val="tx1"/>
              </a:solidFill>
              <a:latin typeface="Arial Narrow" panose="020B0606020202030204" pitchFamily="34" charset="0"/>
              <a:cs typeface="Arial" charset="0"/>
            </a:endParaRPr>
          </a:p>
          <a:p>
            <a:pPr algn="just">
              <a:buFontTx/>
              <a:buNone/>
            </a:pPr>
            <a:r>
              <a:rPr lang="es-ES" altLang="es-MX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Resultado: propiedad mayoritaria de E.U.</a:t>
            </a:r>
          </a:p>
          <a:p>
            <a:pPr algn="just">
              <a:buFontTx/>
              <a:buNone/>
            </a:pPr>
            <a:endParaRPr lang="es-ES" alt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charset="0"/>
            </a:endParaRPr>
          </a:p>
          <a:p>
            <a:pPr algn="just">
              <a:buFontTx/>
              <a:buNone/>
            </a:pPr>
            <a:endParaRPr lang="es-ES" alt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charset="0"/>
            </a:endParaRPr>
          </a:p>
          <a:p>
            <a:pPr algn="just">
              <a:buFontTx/>
              <a:buNone/>
            </a:pPr>
            <a:endParaRPr lang="es-ES" alt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charset="0"/>
            </a:endParaRPr>
          </a:p>
          <a:p>
            <a:pPr algn="just">
              <a:buFontTx/>
              <a:buNone/>
            </a:pPr>
            <a:endParaRPr lang="es-ES" alt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7319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87362" y="955749"/>
            <a:ext cx="821055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Industrialización en el periodo de reconstrucción económica (pos-revolución), se crearon industrias nuevas y eficientes.</a:t>
            </a:r>
          </a:p>
          <a:p>
            <a:pPr>
              <a:defRPr/>
            </a:pPr>
            <a:endParaRPr lang="es-ES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es-ES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Resultado: creación de un instrumento de política industrial (arancel), su utilidad fue de recaudación y no de fomento. Además de seguir con una política proteccionista.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s-ES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Base para la industrialización sustitutiva se </a:t>
            </a:r>
            <a:r>
              <a:rPr lang="es-ES" sz="2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dio </a:t>
            </a: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en la etapa cardenista, la clave fue</a:t>
            </a:r>
            <a:r>
              <a:rPr lang="es-ES" sz="2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</a:p>
          <a:p>
            <a:pPr>
              <a:defRPr/>
            </a:pPr>
            <a:endParaRPr lang="es-ES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La reformas agrarias, expropiación del petróleo y la nacionalización de ferrocarriles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Creación de la Nacional Financiera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Creación del Instituto Politécnico Nacional</a:t>
            </a:r>
          </a:p>
          <a:p>
            <a:pPr>
              <a:defRPr/>
            </a:pPr>
            <a:endParaRPr lang="es-ES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s-ES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341053"/>
            <a:ext cx="8229600" cy="64849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es-MX" sz="2400" b="1" cap="none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Estrategias de industrialización:</a:t>
            </a:r>
            <a:endParaRPr lang="es-ES" altLang="es-MX" sz="2400" b="1" cap="none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6182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11111" y="836712"/>
            <a:ext cx="82087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Resultado: cambio del arancel por licencias de importación, modernización de la agricultura para exportarse, se crearon programas para la fabricación, políticas fiscales y subsidios para el bienestar de la sociedad.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endParaRPr lang="es-ES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E</a:t>
            </a:r>
            <a:r>
              <a:rPr lang="es-ES" sz="2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l </a:t>
            </a:r>
            <a:r>
              <a:rPr lang="es-ES" sz="2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crecimiento del PIB fue del orden de 5%, destacando la industria nacional (46 mil establecimientos).</a:t>
            </a:r>
          </a:p>
          <a:p>
            <a:pPr algn="just">
              <a:defRPr/>
            </a:pPr>
            <a:endParaRPr lang="es-ES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Se crearon importantes zonas industriales: Monterrey, Toluca, Puebla, Veracruz, Querétaro y Chihuahua.</a:t>
            </a:r>
          </a:p>
        </p:txBody>
      </p:sp>
    </p:spTree>
    <p:extLst>
      <p:ext uri="{BB962C8B-B14F-4D97-AF65-F5344CB8AC3E}">
        <p14:creationId xmlns:p14="http://schemas.microsoft.com/office/powerpoint/2010/main" val="29147598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396" y="692696"/>
            <a:ext cx="82804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ES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Justificación a la estrategia </a:t>
            </a:r>
            <a:r>
              <a:rPr lang="es-ES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industrial:</a:t>
            </a:r>
            <a:endParaRPr lang="es-ES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es-ES" sz="2400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es-ES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Generaba un efecto de arrastre capaz de estimular a la agricultura y a los demás sectores económicos.</a:t>
            </a:r>
          </a:p>
          <a:p>
            <a:pPr algn="just">
              <a:defRPr/>
            </a:pPr>
            <a:endParaRPr lang="es-ES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Los efectos negativos podrían compensarse a través de apoyos a la producción.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es-ES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La política empresarial se ajustó y </a:t>
            </a:r>
            <a:r>
              <a:rPr lang="es-ES" sz="2400" dirty="0" err="1">
                <a:latin typeface="Arial Narrow" panose="020B0606020202030204" pitchFamily="34" charset="0"/>
                <a:cs typeface="Arial" panose="020B0604020202020204" pitchFamily="34" charset="0"/>
              </a:rPr>
              <a:t>dió</a:t>
            </a: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 paso a la creación de Nuevas empresas y Necesarias para el robustecimiento de la industria </a:t>
            </a:r>
            <a:r>
              <a:rPr lang="es-ES" sz="2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mexicana. Ello </a:t>
            </a:r>
            <a:r>
              <a:rPr lang="es-ES" sz="2400" dirty="0">
                <a:latin typeface="Arial Narrow" panose="020B0606020202030204" pitchFamily="34" charset="0"/>
                <a:cs typeface="Arial" panose="020B0604020202020204" pitchFamily="34" charset="0"/>
              </a:rPr>
              <a:t>genero un clima de tranquilidad a favor del crecimiento industrial hacia adentro.</a:t>
            </a:r>
          </a:p>
        </p:txBody>
      </p:sp>
    </p:spTree>
    <p:extLst>
      <p:ext uri="{BB962C8B-B14F-4D97-AF65-F5344CB8AC3E}">
        <p14:creationId xmlns:p14="http://schemas.microsoft.com/office/powerpoint/2010/main" val="291874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619672" y="1844824"/>
            <a:ext cx="6408712" cy="3065552"/>
          </a:xfrm>
          <a:prstGeom prst="rect">
            <a:avLst/>
          </a:prstGeom>
        </p:spPr>
        <p:txBody>
          <a:bodyPr/>
          <a:lstStyle>
            <a:lvl1pPr marL="457200" indent="-4572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800"/>
              </a:spcBef>
              <a:buClr>
                <a:schemeClr val="accent2"/>
              </a:buClr>
              <a:buSzPct val="80000"/>
              <a:buFont typeface="Wingdings" pitchFamily="2" charset="2"/>
              <a:buChar char="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SzPct val="80000"/>
              <a:buFont typeface="Wingdings" pitchFamily="2" charset="2"/>
              <a:buChar char="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200"/>
              </a:spcBef>
              <a:buClr>
                <a:schemeClr val="accent4"/>
              </a:buClr>
              <a:buSzPct val="80000"/>
              <a:buFont typeface="Wingdings" pitchFamily="2" charset="2"/>
              <a:buChar char="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200"/>
              </a:spcBef>
              <a:buClr>
                <a:schemeClr val="accent5"/>
              </a:buClr>
              <a:buSzPct val="80000"/>
              <a:buFont typeface="Wingdings" pitchFamily="2" charset="2"/>
              <a:buChar char="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200"/>
              </a:spcBef>
              <a:buClr>
                <a:schemeClr val="accent6"/>
              </a:buClr>
              <a:buSzPct val="90000"/>
              <a:buFont typeface="Wingdings" pitchFamily="2" charset="2"/>
              <a:buChar char="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200"/>
              </a:spcBef>
              <a:buClr>
                <a:schemeClr val="accent1"/>
              </a:buClr>
              <a:buSzPct val="70000"/>
              <a:buFont typeface="Wingdings" pitchFamily="2" charset="2"/>
              <a:buChar char="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Courier New" pitchFamily="49" charset="0"/>
              <a:buChar char="o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2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Bef>
                <a:spcPct val="20000"/>
              </a:spcBef>
              <a:spcAft>
                <a:spcPts val="0"/>
              </a:spcAft>
              <a:buClrTx/>
              <a:buSzPct val="170000"/>
              <a:buNone/>
              <a:defRPr/>
            </a:pP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1. La </a:t>
            </a: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economía de México antes de la Gran depresión (década de los 20´s)</a:t>
            </a:r>
            <a:endParaRPr lang="es-MX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0" indent="0" algn="just" fontAlgn="auto">
              <a:spcBef>
                <a:spcPct val="20000"/>
              </a:spcBef>
              <a:spcAft>
                <a:spcPts val="0"/>
              </a:spcAft>
              <a:buClrTx/>
              <a:buSzPct val="170000"/>
              <a:buNone/>
              <a:defRPr/>
            </a:pP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2. La </a:t>
            </a:r>
            <a:r>
              <a:rPr 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economía de México </a:t>
            </a: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durante </a:t>
            </a:r>
            <a:r>
              <a:rPr 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de la Gran depresión (década de los </a:t>
            </a: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1929-1933)</a:t>
            </a:r>
            <a:endParaRPr lang="es-MX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ct val="20000"/>
              </a:spcBef>
              <a:buClrTx/>
              <a:buSzPct val="170000"/>
              <a:buNone/>
              <a:defRPr/>
            </a:pP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3.   La </a:t>
            </a: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economía Mexicana 1934-1940</a:t>
            </a:r>
            <a:endParaRPr lang="es-MX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0" indent="0" algn="just" fontAlgn="auto">
              <a:spcBef>
                <a:spcPct val="20000"/>
              </a:spcBef>
              <a:spcAft>
                <a:spcPts val="0"/>
              </a:spcAft>
              <a:buClrTx/>
              <a:buSzPct val="170000"/>
              <a:buNone/>
              <a:defRPr/>
            </a:pP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4.   Bibliografía</a:t>
            </a:r>
            <a:endParaRPr lang="es-MX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>
              <a:buClrTx/>
              <a:buFont typeface="+mj-lt"/>
              <a:buAutoNum type="arabicPeriod"/>
            </a:pPr>
            <a:endParaRPr lang="es-MX" sz="2400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>
              <a:buClrTx/>
              <a:buFont typeface="+mj-lt"/>
              <a:buAutoNum type="arabicPeriod"/>
            </a:pPr>
            <a:endParaRPr lang="es-MX" sz="240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>
              <a:buClrTx/>
              <a:buFont typeface="+mj-lt"/>
              <a:buAutoNum type="arabicPeriod"/>
            </a:pPr>
            <a:endParaRPr lang="es-MX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1475656" y="620713"/>
            <a:ext cx="6480646" cy="863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2400" b="1" dirty="0" smtClean="0"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CONTENIDO:</a:t>
            </a:r>
            <a:endParaRPr lang="es-MX" sz="2400" b="1" dirty="0">
              <a:latin typeface="Arial Black" panose="020B0A040201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91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1844824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 Narrow" panose="020B0606020202030204" pitchFamily="34" charset="0"/>
              </a:rPr>
              <a:t>A partir </a:t>
            </a:r>
            <a:r>
              <a:rPr lang="es-MX" sz="2400" dirty="0">
                <a:latin typeface="Arial Narrow" panose="020B0606020202030204" pitchFamily="34" charset="0"/>
              </a:rPr>
              <a:t>de 1933 cobró fuerza entre los actores políticos la corriente que tenía en mente emprender un desarrollo interno con aspiraciones de autonomía nacional. Se consolidó el nacionalismo económico,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83568" y="692696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latin typeface="Arial Narrow" panose="020B0606020202030204" pitchFamily="34" charset="0"/>
              </a:rPr>
              <a:t>DESARROLLO INTERNO CON ASPIRACIONES DE AUTONOMÍA NACIONAL</a:t>
            </a:r>
            <a:endParaRPr lang="es-MX" sz="2400" b="1" dirty="0">
              <a:latin typeface="Arial Narrow" panose="020B060602020203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27584" y="3789040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 Narrow" panose="020B0606020202030204" pitchFamily="34" charset="0"/>
              </a:rPr>
              <a:t>Los objetivos </a:t>
            </a:r>
            <a:r>
              <a:rPr lang="es-MX" sz="2400" dirty="0">
                <a:latin typeface="Arial Narrow" panose="020B0606020202030204" pitchFamily="34" charset="0"/>
              </a:rPr>
              <a:t>centrales </a:t>
            </a:r>
            <a:r>
              <a:rPr lang="es-MX" sz="2400" dirty="0" smtClean="0">
                <a:latin typeface="Arial Narrow" panose="020B0606020202030204" pitchFamily="34" charset="0"/>
              </a:rPr>
              <a:t>del periodo 1934- 1940 fueron: regular </a:t>
            </a:r>
            <a:r>
              <a:rPr lang="es-MX" sz="2400" dirty="0">
                <a:latin typeface="Arial Narrow" panose="020B0606020202030204" pitchFamily="34" charset="0"/>
              </a:rPr>
              <a:t>la economía, hacer la reforma agraria e impulsar el crecimiento económico y de las </a:t>
            </a:r>
            <a:r>
              <a:rPr lang="es-MX" sz="2400" dirty="0" smtClean="0">
                <a:latin typeface="Arial Narrow" panose="020B0606020202030204" pitchFamily="34" charset="0"/>
              </a:rPr>
              <a:t>empresas.</a:t>
            </a:r>
            <a:endParaRPr lang="es-MX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89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620688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 Narrow" panose="020B0606020202030204" pitchFamily="34" charset="0"/>
              </a:rPr>
              <a:t>La alta concentración del </a:t>
            </a:r>
            <a:r>
              <a:rPr lang="es-MX" sz="2400" dirty="0">
                <a:latin typeface="Arial Narrow" panose="020B0606020202030204" pitchFamily="34" charset="0"/>
              </a:rPr>
              <a:t>poder estatal se apoyara cada vez más en organizaciones sociales </a:t>
            </a:r>
            <a:r>
              <a:rPr lang="es-MX" sz="2400" dirty="0" smtClean="0">
                <a:latin typeface="Arial Narrow" panose="020B0606020202030204" pitchFamily="34" charset="0"/>
              </a:rPr>
              <a:t>como: la Confederación </a:t>
            </a:r>
            <a:r>
              <a:rPr lang="es-MX" sz="2400" dirty="0">
                <a:latin typeface="Arial Narrow" panose="020B0606020202030204" pitchFamily="34" charset="0"/>
              </a:rPr>
              <a:t>Nacional Campesina CNC (1938) y la Confederación de Trabajadores de México CTM (1936). </a:t>
            </a:r>
          </a:p>
        </p:txBody>
      </p:sp>
      <p:sp>
        <p:nvSpPr>
          <p:cNvPr id="3" name="AutoShape 2" descr="Resultado de imagen de Confederación Nacional Campesina CNC (1938) y la Confederación de Trabajadores de México CTM (1936)."/>
          <p:cNvSpPr>
            <a:spLocks noChangeAspect="1" noChangeArrowheads="1"/>
          </p:cNvSpPr>
          <p:nvPr/>
        </p:nvSpPr>
        <p:spPr bwMode="auto">
          <a:xfrm>
            <a:off x="63500" y="-914400"/>
            <a:ext cx="22669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48880"/>
            <a:ext cx="3236015" cy="2723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419" y="3429000"/>
            <a:ext cx="3371081" cy="2519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876" y="4688955"/>
            <a:ext cx="1473477" cy="1473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431" y="2385279"/>
            <a:ext cx="1817055" cy="1168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2189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692696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 Narrow" panose="020B0606020202030204" pitchFamily="34" charset="0"/>
              </a:rPr>
              <a:t>Las políticas públicas se orientaron </a:t>
            </a:r>
            <a:r>
              <a:rPr lang="es-MX" sz="2400" dirty="0" smtClean="0">
                <a:latin typeface="Arial Narrow" panose="020B0606020202030204" pitchFamily="34" charset="0"/>
              </a:rPr>
              <a:t>a: crear </a:t>
            </a:r>
            <a:r>
              <a:rPr lang="es-MX" sz="2400" dirty="0">
                <a:latin typeface="Arial Narrow" panose="020B0606020202030204" pitchFamily="34" charset="0"/>
              </a:rPr>
              <a:t>la infraestructura </a:t>
            </a:r>
            <a:r>
              <a:rPr lang="es-MX" sz="2400" dirty="0" smtClean="0">
                <a:latin typeface="Arial Narrow" panose="020B0606020202030204" pitchFamily="34" charset="0"/>
              </a:rPr>
              <a:t>de </a:t>
            </a:r>
            <a:r>
              <a:rPr lang="es-MX" sz="2400" dirty="0">
                <a:latin typeface="Arial Narrow" panose="020B0606020202030204" pitchFamily="34" charset="0"/>
              </a:rPr>
              <a:t>industrias básicas como la eléctrica</a:t>
            </a:r>
            <a:r>
              <a:rPr lang="es-MX" sz="2400" dirty="0" smtClean="0">
                <a:latin typeface="Arial Narrow" panose="020B0606020202030204" pitchFamily="34" charset="0"/>
              </a:rPr>
              <a:t>, en tal sentido se crea en 1933 </a:t>
            </a:r>
            <a:r>
              <a:rPr lang="es-MX" sz="2400" dirty="0">
                <a:latin typeface="Arial Narrow" panose="020B0606020202030204" pitchFamily="34" charset="0"/>
              </a:rPr>
              <a:t>la Comisión Federal de Electricidad. Tales propósitos demandaban un creciente gasto público y por lo tanto políticas monetarias y fiscales </a:t>
            </a:r>
            <a:r>
              <a:rPr lang="es-MX" sz="2400" dirty="0" smtClean="0">
                <a:latin typeface="Arial Narrow" panose="020B0606020202030204" pitchFamily="34" charset="0"/>
              </a:rPr>
              <a:t>de corte expansivas</a:t>
            </a:r>
            <a:r>
              <a:rPr lang="es-MX" sz="2400" dirty="0">
                <a:latin typeface="Arial Narrow" panose="020B0606020202030204" pitchFamily="34" charset="0"/>
              </a:rPr>
              <a:t>.</a:t>
            </a:r>
          </a:p>
        </p:txBody>
      </p:sp>
      <p:pic>
        <p:nvPicPr>
          <p:cNvPr id="3076" name="Picture 4" descr="Resultado de imagen de comision nacional de electric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77490"/>
            <a:ext cx="5807207" cy="3613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Resultado de imagen de comision nacional de electricid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623" y="2820001"/>
            <a:ext cx="1803497" cy="1013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6414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908720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latin typeface="Arial Narrow" panose="020B0606020202030204" pitchFamily="34" charset="0"/>
              </a:rPr>
              <a:t>RESULTADOS DEL PERIODO 1934-1940</a:t>
            </a:r>
          </a:p>
          <a:p>
            <a:pPr algn="just"/>
            <a:endParaRPr lang="es-MX" sz="2400" dirty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Se profundizó </a:t>
            </a:r>
            <a:r>
              <a:rPr lang="es-MX" sz="2400" dirty="0">
                <a:latin typeface="Arial Narrow" panose="020B0606020202030204" pitchFamily="34" charset="0"/>
              </a:rPr>
              <a:t>y amplió la reforma </a:t>
            </a:r>
            <a:r>
              <a:rPr lang="es-MX" sz="2400" dirty="0" smtClean="0">
                <a:latin typeface="Arial Narrow" panose="020B0606020202030204" pitchFamily="34" charset="0"/>
              </a:rPr>
              <a:t>agraria</a:t>
            </a:r>
            <a:r>
              <a:rPr lang="es-MX" sz="2400" dirty="0">
                <a:latin typeface="Arial Narrow" panose="020B0606020202030204" pitchFamily="34" charset="0"/>
              </a:rPr>
              <a:t>.</a:t>
            </a:r>
            <a:endParaRPr lang="es-MX" sz="24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La nacionalización  del </a:t>
            </a:r>
            <a:r>
              <a:rPr lang="es-MX" sz="2400" dirty="0">
                <a:latin typeface="Arial Narrow" panose="020B0606020202030204" pitchFamily="34" charset="0"/>
              </a:rPr>
              <a:t>petróleo y los </a:t>
            </a:r>
            <a:r>
              <a:rPr lang="es-MX" sz="2400" dirty="0" smtClean="0">
                <a:latin typeface="Arial Narrow" panose="020B0606020202030204" pitchFamily="34" charset="0"/>
              </a:rPr>
              <a:t>ferrocarriles.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Se dio una organización masiva bajo el bajo </a:t>
            </a:r>
            <a:r>
              <a:rPr lang="es-MX" sz="2400" dirty="0">
                <a:latin typeface="Arial Narrow" panose="020B0606020202030204" pitchFamily="34" charset="0"/>
              </a:rPr>
              <a:t>su control a la clase trabajadora; </a:t>
            </a:r>
            <a:endParaRPr lang="es-MX" sz="24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Se dio amplio impulso al desarrolló </a:t>
            </a:r>
            <a:r>
              <a:rPr lang="es-MX" sz="2400" dirty="0">
                <a:latin typeface="Arial Narrow" panose="020B0606020202030204" pitchFamily="34" charset="0"/>
              </a:rPr>
              <a:t>las comunicaciones, </a:t>
            </a:r>
            <a:endParaRPr lang="es-MX" sz="24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Se reorganizó </a:t>
            </a:r>
            <a:r>
              <a:rPr lang="es-MX" sz="2400" dirty="0">
                <a:latin typeface="Arial Narrow" panose="020B0606020202030204" pitchFamily="34" charset="0"/>
              </a:rPr>
              <a:t>el sistema </a:t>
            </a:r>
            <a:r>
              <a:rPr lang="es-MX" sz="2400" dirty="0" smtClean="0">
                <a:latin typeface="Arial Narrow" panose="020B0606020202030204" pitchFamily="34" charset="0"/>
              </a:rPr>
              <a:t>financiero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Se sentaron las bases </a:t>
            </a:r>
            <a:r>
              <a:rPr lang="es-MX" sz="2400" dirty="0">
                <a:latin typeface="Arial Narrow" panose="020B0606020202030204" pitchFamily="34" charset="0"/>
              </a:rPr>
              <a:t>de una agricultura rentable, </a:t>
            </a:r>
            <a:r>
              <a:rPr lang="es-MX" sz="2400" dirty="0" smtClean="0">
                <a:latin typeface="Arial Narrow" panose="020B0606020202030204" pitchFamily="34" charset="0"/>
              </a:rPr>
              <a:t>con el apoyo de las obras de irrigación.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Arial Narrow" panose="020B0606020202030204" pitchFamily="34" charset="0"/>
              </a:rPr>
              <a:t>Y</a:t>
            </a:r>
            <a:r>
              <a:rPr lang="es-MX" sz="2400" dirty="0" smtClean="0">
                <a:latin typeface="Arial Narrow" panose="020B0606020202030204" pitchFamily="34" charset="0"/>
              </a:rPr>
              <a:t> por ultimo el impulsó la producción eléctrica.</a:t>
            </a:r>
            <a:endParaRPr lang="es-MX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3450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59" y="1772816"/>
            <a:ext cx="797375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>
                <a:latin typeface="Arial Narrow" panose="020B0606020202030204" pitchFamily="34" charset="0"/>
              </a:rPr>
              <a:t>Cabrera, A. A. (2010).</a:t>
            </a:r>
            <a:r>
              <a:rPr lang="es-MX" sz="2000" dirty="0">
                <a:latin typeface="Arial Narrow" panose="020B0606020202030204" pitchFamily="34" charset="0"/>
              </a:rPr>
              <a:t> Pasado, Presente y Perspectivas de México, Economía Mexicana 1910-2010, Espacio Común de Educación Superior y Facultad de Economía de la Universidad Nacional Autónoma de México. Obtenido en: </a:t>
            </a:r>
            <a:r>
              <a:rPr lang="es-MX" sz="2000" dirty="0">
                <a:latin typeface="Arial Narrow" panose="020B0606020202030204" pitchFamily="34" charset="0"/>
                <a:hlinkClick r:id="rId2"/>
              </a:rPr>
              <a:t>http://www.economia.unam.mx</a:t>
            </a:r>
            <a:r>
              <a:rPr lang="es-MX" sz="2000" dirty="0" smtClean="0">
                <a:latin typeface="Arial Narrow" panose="020B0606020202030204" pitchFamily="34" charset="0"/>
                <a:hlinkClick r:id="rId2"/>
              </a:rPr>
              <a:t>/</a:t>
            </a:r>
            <a:endParaRPr lang="es-MX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>
              <a:latin typeface="Arial Narrow" panose="020B060602020203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 Narrow" panose="020B0606020202030204" pitchFamily="34" charset="0"/>
              </a:rPr>
              <a:t>Cárdenas, E. (s/f). La industrialización en México durante la gran depresión, caps. 1-3.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s-MX" sz="2000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 Narrow" panose="020B0606020202030204" pitchFamily="34" charset="0"/>
              </a:rPr>
              <a:t>González, L. ( 2010). Comercio </a:t>
            </a:r>
            <a:r>
              <a:rPr lang="es-MX" sz="2000" dirty="0">
                <a:latin typeface="Arial Narrow" panose="020B0606020202030204" pitchFamily="34" charset="0"/>
              </a:rPr>
              <a:t>exterior e industrialización, </a:t>
            </a:r>
            <a:r>
              <a:rPr lang="es-MX" sz="2000" dirty="0" smtClean="0">
                <a:latin typeface="Arial Narrow" panose="020B0606020202030204" pitchFamily="34" charset="0"/>
              </a:rPr>
              <a:t>1929-1940. Obtenido en: </a:t>
            </a:r>
            <a:r>
              <a:rPr lang="es-MX" sz="2000" dirty="0">
                <a:latin typeface="Arial Narrow" panose="020B0606020202030204" pitchFamily="34" charset="0"/>
                <a:hlinkClick r:id="rId3"/>
              </a:rPr>
              <a:t>http://</a:t>
            </a:r>
            <a:r>
              <a:rPr lang="es-MX" sz="2000" dirty="0" smtClean="0">
                <a:latin typeface="Arial Narrow" panose="020B0606020202030204" pitchFamily="34" charset="0"/>
                <a:hlinkClick r:id="rId3"/>
              </a:rPr>
              <a:t>www.historicas.unam.mx/</a:t>
            </a:r>
            <a:endParaRPr lang="es-MX" sz="2000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000" dirty="0">
              <a:latin typeface="Arial Narrow" panose="020B060602020203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s-MX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b="1" dirty="0" smtClean="0">
              <a:latin typeface="Arial Narrow" panose="020B060602020203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051720" y="74989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b="1" dirty="0" smtClean="0">
                <a:latin typeface="Arial Black" panose="020B0A04020102020204" pitchFamily="34" charset="0"/>
              </a:rPr>
              <a:t>4. </a:t>
            </a:r>
            <a:r>
              <a:rPr lang="es-MX" sz="2400" b="1" dirty="0" smtClean="0">
                <a:latin typeface="Arial Black" panose="020B0A04020102020204" pitchFamily="34" charset="0"/>
              </a:rPr>
              <a:t>BIBLIOGRAFÍA</a:t>
            </a:r>
            <a:endParaRPr lang="es-MX" sz="24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89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37220" y="1556792"/>
            <a:ext cx="7967228" cy="467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432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Font typeface="Rage Italic" pitchFamily="66" charset="0"/>
              <a:buNone/>
              <a:defRPr/>
            </a:pP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Este material permitirá al alumno conocer las características de la economía mexicana en el contexto de la Gran Depresión de 1929, sus implicaciones en 3 momentos importantes: antes del estallido de la crisis (década de los 20´s), durante la crisis 1929-1933 y su enfrentamiento en 1934-1940.</a:t>
            </a:r>
          </a:p>
          <a:p>
            <a:pPr indent="-27432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Font typeface="Rage Italic" pitchFamily="66" charset="0"/>
              <a:buNone/>
              <a:defRPr/>
            </a:pPr>
            <a:endParaRPr lang="es-MX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indent="-274320" algn="just">
              <a:spcBef>
                <a:spcPct val="20000"/>
              </a:spcBef>
              <a:buClr>
                <a:schemeClr val="accent2"/>
              </a:buClr>
              <a:buSzPct val="170000"/>
              <a:defRPr/>
            </a:pP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La unidad 2. </a:t>
            </a:r>
            <a:r>
              <a:rPr lang="es-ES" sz="2400" b="1" dirty="0" smtClean="0">
                <a:latin typeface="Arial Narrow" panose="020B0606020202030204" pitchFamily="34" charset="0"/>
              </a:rPr>
              <a:t>La </a:t>
            </a:r>
            <a:r>
              <a:rPr lang="es-ES" sz="2400" b="1" dirty="0">
                <a:latin typeface="Arial Narrow" panose="020B0606020202030204" pitchFamily="34" charset="0"/>
              </a:rPr>
              <a:t>economía mexicana durante la Gran Depresión, 1929-1933 y las bases de la industrialización vía sustitución de importaciones </a:t>
            </a: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muestra en esencia cual fue el comportamiento de la economía en la crisis y la manera de como fue superada a través de la implementación de una estrategia de economía hacia dentro.</a:t>
            </a:r>
            <a:r>
              <a:rPr lang="es-MX" sz="2400" dirty="0">
                <a:latin typeface="Arial Narrow" panose="020B060602020203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3059832" y="839962"/>
            <a:ext cx="3672408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 smtClean="0">
                <a:latin typeface="Arial Black" panose="020B0A04020102020204" pitchFamily="34" charset="0"/>
              </a:rPr>
              <a:t>PROPÓSITO</a:t>
            </a:r>
            <a:endParaRPr lang="es-MX" sz="24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9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87624" y="476672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Tx/>
              <a:buSzPct val="170000"/>
              <a:defRPr/>
            </a:pPr>
            <a:r>
              <a:rPr lang="es-MX" sz="24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1. La </a:t>
            </a:r>
            <a:r>
              <a:rPr lang="es-MX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economía de México antes de la Gran depresión (década de los 20´s)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91042" y="1772816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 Narrow" panose="020B0606020202030204" pitchFamily="34" charset="0"/>
              </a:rPr>
              <a:t>Una vez finalizada la Revolución Mexicana, se da inicio a la implementación de las </a:t>
            </a:r>
            <a:r>
              <a:rPr lang="es-MX" sz="2400" dirty="0">
                <a:latin typeface="Arial Narrow" panose="020B0606020202030204" pitchFamily="34" charset="0"/>
              </a:rPr>
              <a:t>políticas de reorganización de la economía, </a:t>
            </a:r>
            <a:r>
              <a:rPr lang="es-MX" sz="2400" dirty="0" smtClean="0">
                <a:latin typeface="Arial Narrow" panose="020B0606020202030204" pitchFamily="34" charset="0"/>
              </a:rPr>
              <a:t>como el </a:t>
            </a:r>
            <a:r>
              <a:rPr lang="es-MX" sz="2400" dirty="0">
                <a:latin typeface="Arial Narrow" panose="020B0606020202030204" pitchFamily="34" charset="0"/>
              </a:rPr>
              <a:t>punto de arranque de la industrialización, dieron comienzo de manera precaria </a:t>
            </a:r>
            <a:r>
              <a:rPr lang="es-MX" sz="2400" dirty="0" smtClean="0">
                <a:latin typeface="Arial Narrow" panose="020B0606020202030204" pitchFamily="34" charset="0"/>
              </a:rPr>
              <a:t> en el </a:t>
            </a:r>
            <a:r>
              <a:rPr lang="es-MX" sz="2400" dirty="0">
                <a:latin typeface="Arial Narrow" panose="020B0606020202030204" pitchFamily="34" charset="0"/>
              </a:rPr>
              <a:t>régimen de Álvaro Obregón (1920-1924) y de Plutarco Elías Calles (1924-1928), para continuar </a:t>
            </a:r>
            <a:r>
              <a:rPr lang="es-MX" sz="2400" dirty="0" smtClean="0">
                <a:latin typeface="Arial Narrow" panose="020B0606020202030204" pitchFamily="34" charset="0"/>
              </a:rPr>
              <a:t>su proceso en el periodo de Portes </a:t>
            </a:r>
            <a:r>
              <a:rPr lang="es-MX" sz="2400" dirty="0">
                <a:latin typeface="Arial Narrow" panose="020B0606020202030204" pitchFamily="34" charset="0"/>
              </a:rPr>
              <a:t>Gil, Pascual Ortiz Rubio y Abelardo </a:t>
            </a:r>
            <a:r>
              <a:rPr lang="es-MX" sz="2400" dirty="0" smtClean="0">
                <a:latin typeface="Arial Narrow" panose="020B0606020202030204" pitchFamily="34" charset="0"/>
              </a:rPr>
              <a:t>Rodríguez (1928-1934</a:t>
            </a:r>
            <a:r>
              <a:rPr lang="es-MX" sz="2400" dirty="0">
                <a:latin typeface="Arial Narrow" panose="020B0606020202030204" pitchFamily="34" charset="0"/>
              </a:rPr>
              <a:t>), y </a:t>
            </a:r>
            <a:r>
              <a:rPr lang="es-MX" sz="2400" dirty="0" smtClean="0">
                <a:latin typeface="Arial Narrow" panose="020B0606020202030204" pitchFamily="34" charset="0"/>
              </a:rPr>
              <a:t>finalizar con una </a:t>
            </a:r>
            <a:r>
              <a:rPr lang="es-MX" sz="2400" dirty="0">
                <a:latin typeface="Arial Narrow" panose="020B0606020202030204" pitchFamily="34" charset="0"/>
              </a:rPr>
              <a:t>política firme y </a:t>
            </a:r>
            <a:r>
              <a:rPr lang="es-MX" sz="2400" dirty="0" smtClean="0">
                <a:latin typeface="Arial Narrow" panose="020B0606020202030204" pitchFamily="34" charset="0"/>
              </a:rPr>
              <a:t>sistematizada con Lázaro Cárdenas.</a:t>
            </a:r>
            <a:endParaRPr lang="es-MX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652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836712"/>
            <a:ext cx="77048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latin typeface="Arial Narrow" panose="020B0606020202030204" pitchFamily="34" charset="0"/>
              </a:rPr>
              <a:t>Los acontecimientos mayormente importantes, de estos periodos fueron: </a:t>
            </a:r>
            <a:endParaRPr lang="es-MX" sz="2400" b="1" dirty="0" smtClean="0">
              <a:latin typeface="Arial Narrow" panose="020B0606020202030204" pitchFamily="34" charset="0"/>
            </a:endParaRPr>
          </a:p>
          <a:p>
            <a:endParaRPr lang="es-MX" sz="24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Refinanciamiento </a:t>
            </a:r>
            <a:r>
              <a:rPr lang="es-MX" sz="2400" dirty="0">
                <a:latin typeface="Arial Narrow" panose="020B0606020202030204" pitchFamily="34" charset="0"/>
              </a:rPr>
              <a:t>de la deuda externa mexicana por Alberto J. </a:t>
            </a:r>
            <a:r>
              <a:rPr lang="es-MX" sz="2400" dirty="0" err="1">
                <a:latin typeface="Arial Narrow" panose="020B0606020202030204" pitchFamily="34" charset="0"/>
              </a:rPr>
              <a:t>Pani</a:t>
            </a:r>
            <a:r>
              <a:rPr lang="es-MX" sz="2400" dirty="0">
                <a:latin typeface="Arial Narrow" panose="020B0606020202030204" pitchFamily="34" charset="0"/>
              </a:rPr>
              <a:t>, Secretario de Hacienda. </a:t>
            </a:r>
            <a:endParaRPr lang="es-MX" sz="24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La devolución de los </a:t>
            </a:r>
            <a:r>
              <a:rPr lang="es-MX" sz="2400" dirty="0">
                <a:latin typeface="Arial Narrow" panose="020B0606020202030204" pitchFamily="34" charset="0"/>
              </a:rPr>
              <a:t>ferrocarriles a manos privadas </a:t>
            </a:r>
            <a:endParaRPr lang="es-MX" sz="24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Inicio de </a:t>
            </a:r>
            <a:r>
              <a:rPr lang="es-MX" sz="2400" dirty="0">
                <a:latin typeface="Arial Narrow" panose="020B0606020202030204" pitchFamily="34" charset="0"/>
              </a:rPr>
              <a:t>operaciones el Banco de México (1925</a:t>
            </a:r>
            <a:r>
              <a:rPr lang="es-MX" sz="2400" dirty="0" smtClean="0">
                <a:latin typeface="Arial Narrow" panose="020B0606020202030204" pitchFamily="34" charset="0"/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La contracción </a:t>
            </a:r>
            <a:r>
              <a:rPr lang="es-MX" sz="2400" dirty="0">
                <a:latin typeface="Arial Narrow" panose="020B0606020202030204" pitchFamily="34" charset="0"/>
              </a:rPr>
              <a:t>de las exportaciones (-23.4% entre </a:t>
            </a:r>
            <a:r>
              <a:rPr lang="es-MX" sz="2400" dirty="0" smtClean="0">
                <a:latin typeface="Arial Narrow" panose="020B0606020202030204" pitchFamily="34" charset="0"/>
              </a:rPr>
              <a:t>1927-1929).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Los conflictos religioso</a:t>
            </a:r>
            <a:r>
              <a:rPr lang="es-MX" sz="2400" dirty="0">
                <a:latin typeface="Arial Narrow" panose="020B0606020202030204" pitchFamily="34" charset="0"/>
              </a:rPr>
              <a:t>, el externo con Estados Unidos por el petróleo, el agrario, y el político-militar entre Plutarco Elías Calles y Álvaro </a:t>
            </a:r>
            <a:r>
              <a:rPr lang="es-MX" sz="2400" dirty="0" smtClean="0">
                <a:latin typeface="Arial Narrow" panose="020B0606020202030204" pitchFamily="34" charset="0"/>
              </a:rPr>
              <a:t>Obregón.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 Narrow" panose="020B0606020202030204" pitchFamily="34" charset="0"/>
              </a:rPr>
              <a:t>Y finalmente el derrumbe económico provocado por la Gran </a:t>
            </a:r>
            <a:r>
              <a:rPr lang="es-MX" sz="2400" dirty="0">
                <a:latin typeface="Arial Narrow" panose="020B0606020202030204" pitchFamily="34" charset="0"/>
              </a:rPr>
              <a:t>Depresión mundial de </a:t>
            </a:r>
            <a:r>
              <a:rPr lang="es-MX" sz="2400" dirty="0" smtClean="0">
                <a:latin typeface="Arial Narrow" panose="020B0606020202030204" pitchFamily="34" charset="0"/>
              </a:rPr>
              <a:t>1929-1932</a:t>
            </a:r>
            <a:r>
              <a:rPr lang="es-MX" sz="2400" dirty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3398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012084"/>
              </p:ext>
            </p:extLst>
          </p:nvPr>
        </p:nvGraphicFramePr>
        <p:xfrm>
          <a:off x="683568" y="1171972"/>
          <a:ext cx="8064900" cy="1104900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896100"/>
                <a:gridCol w="832092"/>
                <a:gridCol w="864096"/>
                <a:gridCol w="1080120"/>
                <a:gridCol w="792088"/>
                <a:gridCol w="912104"/>
                <a:gridCol w="896100"/>
                <a:gridCol w="896100"/>
                <a:gridCol w="8961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PERIODO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PIB REAL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PRECIOS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PIB PERCAPITA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DÓLAR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</a:rPr>
                        <a:t>IMP.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EXP.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CONSUMO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INVERSIÓN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1900-1910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3,17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5,6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2,06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-0,27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12,82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5,96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n/d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n/d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1910-1921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0,67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4,57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1,19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0,13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8,46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10,18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smtClean="0">
                          <a:effectLst/>
                          <a:latin typeface="Arial Narrow" panose="020B0606020202030204" pitchFamily="34" charset="0"/>
                        </a:rPr>
                        <a:t>n/d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n/d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1921-1940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1,7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0,49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0,03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5,26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-3,12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-2,92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>
                          <a:effectLst/>
                          <a:latin typeface="Arial Narrow" panose="020B0606020202030204" pitchFamily="34" charset="0"/>
                        </a:rPr>
                        <a:t>0,74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  <a:latin typeface="Arial Narrow" panose="020B0606020202030204" pitchFamily="34" charset="0"/>
                        </a:rPr>
                        <a:t>5,23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2286000" y="260648"/>
            <a:ext cx="4572000" cy="8679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Tx/>
              <a:buSzPct val="170000"/>
              <a:defRPr/>
            </a:pPr>
            <a:r>
              <a:rPr lang="es-MX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Comportamiento de algunas variables económicas 1900-1940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ClrTx/>
              <a:buSzPct val="170000"/>
              <a:defRPr/>
            </a:pPr>
            <a:r>
              <a:rPr lang="es-MX" sz="1200" dirty="0">
                <a:latin typeface="Arial Black" panose="020B0A04020102020204" pitchFamily="34" charset="0"/>
              </a:rPr>
              <a:t>Tasa de Crecimiento Promedio Anual (%) </a:t>
            </a:r>
            <a:endParaRPr lang="es-MX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2356666"/>
              </p:ext>
            </p:extLst>
          </p:nvPr>
        </p:nvGraphicFramePr>
        <p:xfrm>
          <a:off x="683568" y="2132856"/>
          <a:ext cx="8064896" cy="4539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CuadroTexto"/>
          <p:cNvSpPr txBox="1"/>
          <p:nvPr/>
        </p:nvSpPr>
        <p:spPr>
          <a:xfrm rot="16200000">
            <a:off x="64096" y="371703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>
                <a:latin typeface="Arial Black" panose="020B0A04020102020204" pitchFamily="34" charset="0"/>
              </a:rPr>
              <a:t>TCP ANUAL %</a:t>
            </a:r>
            <a:endParaRPr lang="es-MX" sz="9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441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259632" y="465242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Tx/>
              <a:buSzPct val="170000"/>
              <a:defRPr/>
            </a:pPr>
            <a:r>
              <a:rPr lang="es-MX" sz="24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2. La </a:t>
            </a:r>
            <a:r>
              <a:rPr lang="es-MX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economía de México durante de la Gran depresión (década de los 1929-1933)</a:t>
            </a:r>
          </a:p>
        </p:txBody>
      </p:sp>
      <p:sp>
        <p:nvSpPr>
          <p:cNvPr id="26" name="Marcador de contenido 2"/>
          <p:cNvSpPr txBox="1">
            <a:spLocks/>
          </p:cNvSpPr>
          <p:nvPr/>
        </p:nvSpPr>
        <p:spPr>
          <a:xfrm>
            <a:off x="467544" y="1844824"/>
            <a:ext cx="8191006" cy="49685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s-MX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Características:</a:t>
            </a:r>
            <a:endParaRPr 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Política Económica bajo el Modelo de Economía de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Enclave,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cuyo origen fue en la época colonial y se profundizo en el periodo del </a:t>
            </a:r>
            <a:r>
              <a:rPr lang="es-MX" dirty="0" err="1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Porfiriato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(1870-1910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).</a:t>
            </a:r>
            <a:endParaRPr 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Papel del estado: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pasivo.</a:t>
            </a:r>
            <a:endParaRPr lang="es-MX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El mercado: la economía se desenvuelve bajo el libre juego de fuerzas del mercado, vinculadas al mercado internacional. </a:t>
            </a:r>
          </a:p>
          <a:p>
            <a:pPr algn="just"/>
            <a:endParaRPr lang="es-MX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111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0 Diagrama"/>
          <p:cNvGraphicFramePr/>
          <p:nvPr>
            <p:extLst>
              <p:ext uri="{D42A27DB-BD31-4B8C-83A1-F6EECF244321}">
                <p14:modId xmlns:p14="http://schemas.microsoft.com/office/powerpoint/2010/main" val="488389077"/>
              </p:ext>
            </p:extLst>
          </p:nvPr>
        </p:nvGraphicFramePr>
        <p:xfrm>
          <a:off x="2586354" y="2387893"/>
          <a:ext cx="5184576" cy="3345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" name="11 Conector recto"/>
          <p:cNvCxnSpPr/>
          <p:nvPr/>
        </p:nvCxnSpPr>
        <p:spPr>
          <a:xfrm>
            <a:off x="4764882" y="3062438"/>
            <a:ext cx="270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12 Rectángulo"/>
          <p:cNvSpPr/>
          <p:nvPr/>
        </p:nvSpPr>
        <p:spPr>
          <a:xfrm>
            <a:off x="5556647" y="2355403"/>
            <a:ext cx="1403747" cy="857573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sz="1000" b="1" dirty="0">
                <a:solidFill>
                  <a:schemeClr val="tx1"/>
                </a:solidFill>
                <a:latin typeface="Arial Narrow" panose="020B0606020202030204" pitchFamily="34" charset="0"/>
              </a:rPr>
              <a:t>EXISTENCIA DE </a:t>
            </a:r>
            <a:r>
              <a:rPr lang="es-MX" sz="1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HACIENDAS</a:t>
            </a:r>
            <a:endParaRPr lang="es-MX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13 Conector recto"/>
          <p:cNvCxnSpPr/>
          <p:nvPr/>
        </p:nvCxnSpPr>
        <p:spPr>
          <a:xfrm flipV="1">
            <a:off x="4117181" y="4818611"/>
            <a:ext cx="161925" cy="1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14 Rectángulo"/>
          <p:cNvSpPr/>
          <p:nvPr/>
        </p:nvSpPr>
        <p:spPr>
          <a:xfrm>
            <a:off x="2018110" y="4259017"/>
            <a:ext cx="1477565" cy="485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sz="1000" b="1" dirty="0">
                <a:solidFill>
                  <a:schemeClr val="tx1"/>
                </a:solidFill>
                <a:latin typeface="Arial Narrow" panose="020B0606020202030204" pitchFamily="34" charset="0"/>
              </a:rPr>
              <a:t>CERO PRODUCCION DE SUBSISTENCIA</a:t>
            </a:r>
          </a:p>
        </p:txBody>
      </p:sp>
      <p:cxnSp>
        <p:nvCxnSpPr>
          <p:cNvPr id="7" name="15 Conector recto"/>
          <p:cNvCxnSpPr/>
          <p:nvPr/>
        </p:nvCxnSpPr>
        <p:spPr>
          <a:xfrm>
            <a:off x="4764882" y="5655619"/>
            <a:ext cx="270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16 Rectángulo"/>
          <p:cNvSpPr/>
          <p:nvPr/>
        </p:nvSpPr>
        <p:spPr>
          <a:xfrm>
            <a:off x="7139107" y="2350366"/>
            <a:ext cx="1115615" cy="129465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POLITICA DE PRIVILEGIOS A LOS </a:t>
            </a:r>
            <a:r>
              <a:rPr lang="es-MX" sz="1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EXTRAJEROS</a:t>
            </a:r>
            <a:endParaRPr lang="es-MX" sz="12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18 Rectángulo"/>
          <p:cNvSpPr/>
          <p:nvPr/>
        </p:nvSpPr>
        <p:spPr>
          <a:xfrm>
            <a:off x="2018110" y="2384973"/>
            <a:ext cx="1477565" cy="45839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sz="10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PRODUCCION AGRICOLA DE EXPORTACION</a:t>
            </a:r>
          </a:p>
        </p:txBody>
      </p:sp>
      <p:sp>
        <p:nvSpPr>
          <p:cNvPr id="10" name="5 Rectángulo"/>
          <p:cNvSpPr/>
          <p:nvPr/>
        </p:nvSpPr>
        <p:spPr>
          <a:xfrm>
            <a:off x="1856185" y="2118273"/>
            <a:ext cx="5201840" cy="3743354"/>
          </a:xfrm>
          <a:prstGeom prst="rect">
            <a:avLst/>
          </a:prstGeom>
          <a:noFill/>
          <a:ln w="7620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MX" sz="675" b="1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ectángulo 13"/>
          <p:cNvSpPr/>
          <p:nvPr/>
        </p:nvSpPr>
        <p:spPr>
          <a:xfrm>
            <a:off x="3099792" y="5861627"/>
            <a:ext cx="4572000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350" b="1" i="1" dirty="0">
                <a:latin typeface="Arial Narrow" panose="020B0606020202030204" pitchFamily="34" charset="0"/>
              </a:rPr>
              <a:t> </a:t>
            </a:r>
            <a:r>
              <a:rPr lang="es-MX" sz="1350" b="1" i="1" dirty="0" smtClean="0">
                <a:latin typeface="Arial Narrow" panose="020B0606020202030204" pitchFamily="34" charset="0"/>
              </a:rPr>
              <a:t>El </a:t>
            </a:r>
            <a:r>
              <a:rPr lang="es-MX" sz="1350" b="1" i="1" dirty="0">
                <a:latin typeface="Arial Narrow" panose="020B0606020202030204" pitchFamily="34" charset="0"/>
              </a:rPr>
              <a:t>crecimiento de las exportaciones</a:t>
            </a:r>
            <a:r>
              <a:rPr lang="es-MX" sz="1350" b="1" dirty="0">
                <a:latin typeface="Arial Narrow" panose="020B0606020202030204" pitchFamily="34" charset="0"/>
              </a:rPr>
              <a:t>. </a:t>
            </a:r>
          </a:p>
        </p:txBody>
      </p:sp>
      <p:sp>
        <p:nvSpPr>
          <p:cNvPr id="12" name="Rectángulo 14"/>
          <p:cNvSpPr/>
          <p:nvPr/>
        </p:nvSpPr>
        <p:spPr>
          <a:xfrm>
            <a:off x="358013" y="1762252"/>
            <a:ext cx="251703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350" b="1" i="1" dirty="0">
                <a:latin typeface="Arial Narrow" panose="020B0606020202030204" pitchFamily="34" charset="0"/>
              </a:rPr>
              <a:t>L</a:t>
            </a:r>
            <a:r>
              <a:rPr lang="es-MX" sz="1350" b="1" i="1" dirty="0" smtClean="0">
                <a:latin typeface="Arial Narrow" panose="020B0606020202030204" pitchFamily="34" charset="0"/>
              </a:rPr>
              <a:t>a </a:t>
            </a:r>
            <a:r>
              <a:rPr lang="es-MX" sz="1350" b="1" i="1" dirty="0">
                <a:latin typeface="Arial Narrow" panose="020B0606020202030204" pitchFamily="34" charset="0"/>
              </a:rPr>
              <a:t>inversión del capital extranjero </a:t>
            </a:r>
            <a:endParaRPr lang="es-MX" sz="1350" b="1" dirty="0">
              <a:latin typeface="Arial Narrow" panose="020B0606020202030204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2393503" y="620687"/>
            <a:ext cx="45239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Modelo de Economía de Enclave</a:t>
            </a:r>
          </a:p>
          <a:p>
            <a:pPr algn="ctr"/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(desarrollo económico hacia afuera)</a:t>
            </a:r>
            <a:endParaRPr lang="es-MX" sz="24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16 Rectángulo"/>
          <p:cNvSpPr/>
          <p:nvPr/>
        </p:nvSpPr>
        <p:spPr>
          <a:xfrm>
            <a:off x="7139107" y="4266074"/>
            <a:ext cx="1115615" cy="125821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sz="1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ORDEN. </a:t>
            </a:r>
            <a:r>
              <a:rPr lang="es-MX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PAZ Y PROGRESO A TRAVEZ DE REPRESION MILITAR</a:t>
            </a:r>
          </a:p>
        </p:txBody>
      </p:sp>
      <p:sp>
        <p:nvSpPr>
          <p:cNvPr id="15" name="12 Rectángulo"/>
          <p:cNvSpPr/>
          <p:nvPr/>
        </p:nvSpPr>
        <p:spPr>
          <a:xfrm>
            <a:off x="5556647" y="4731667"/>
            <a:ext cx="1403747" cy="857573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sz="1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MONOPOLIO </a:t>
            </a:r>
            <a:r>
              <a:rPr lang="es-MX" sz="1000" b="1" dirty="0">
                <a:solidFill>
                  <a:schemeClr val="tx1"/>
                </a:solidFill>
                <a:latin typeface="Arial Narrow" panose="020B0606020202030204" pitchFamily="34" charset="0"/>
              </a:rPr>
              <a:t>EN LOS MEDIOS DE </a:t>
            </a:r>
            <a:r>
              <a:rPr lang="es-MX" sz="1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COMUNICACIÓN</a:t>
            </a:r>
            <a:endParaRPr lang="es-MX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222454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1782</TotalTime>
  <Words>2511</Words>
  <Application>Microsoft Office PowerPoint</Application>
  <PresentationFormat>Presentación en pantalla (4:3)</PresentationFormat>
  <Paragraphs>290</Paragraphs>
  <Slides>34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34</vt:i4>
      </vt:variant>
    </vt:vector>
  </HeadingPairs>
  <TitlesOfParts>
    <vt:vector size="36" baseType="lpstr">
      <vt:lpstr>Tema de Office</vt:lpstr>
      <vt:lpstr>Boticario</vt:lpstr>
      <vt:lpstr>LA ECONOMÍA DE MÉXICO Y SU IMPLICACIÓN  EN LA GRAN DEPRESIÓN DE 1929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Minería</vt:lpstr>
      <vt:lpstr>Petrolero</vt:lpstr>
      <vt:lpstr>Agricultura </vt:lpstr>
      <vt:lpstr>Azúcar </vt:lpstr>
      <vt:lpstr>Manufactura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ZULMA</dc:creator>
  <cp:lastModifiedBy>hpeconomia</cp:lastModifiedBy>
  <cp:revision>128</cp:revision>
  <cp:lastPrinted>2012-08-13T22:50:53Z</cp:lastPrinted>
  <dcterms:created xsi:type="dcterms:W3CDTF">2012-07-30T15:38:12Z</dcterms:created>
  <dcterms:modified xsi:type="dcterms:W3CDTF">2017-10-21T04:02:17Z</dcterms:modified>
</cp:coreProperties>
</file>