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63" r:id="rId2"/>
    <p:sldId id="256" r:id="rId3"/>
    <p:sldId id="301" r:id="rId4"/>
    <p:sldId id="259" r:id="rId5"/>
    <p:sldId id="302" r:id="rId6"/>
    <p:sldId id="304" r:id="rId7"/>
    <p:sldId id="305" r:id="rId8"/>
    <p:sldId id="271" r:id="rId9"/>
    <p:sldId id="264" r:id="rId10"/>
    <p:sldId id="265" r:id="rId11"/>
    <p:sldId id="266" r:id="rId12"/>
    <p:sldId id="267" r:id="rId13"/>
    <p:sldId id="289" r:id="rId14"/>
    <p:sldId id="268" r:id="rId15"/>
    <p:sldId id="269" r:id="rId16"/>
    <p:sldId id="272" r:id="rId17"/>
    <p:sldId id="290" r:id="rId18"/>
    <p:sldId id="273" r:id="rId19"/>
    <p:sldId id="274" r:id="rId20"/>
    <p:sldId id="291" r:id="rId21"/>
    <p:sldId id="276" r:id="rId22"/>
    <p:sldId id="292" r:id="rId23"/>
    <p:sldId id="278" r:id="rId24"/>
    <p:sldId id="293" r:id="rId25"/>
    <p:sldId id="280" r:id="rId26"/>
    <p:sldId id="295" r:id="rId27"/>
    <p:sldId id="281" r:id="rId28"/>
    <p:sldId id="282" r:id="rId29"/>
    <p:sldId id="296" r:id="rId30"/>
    <p:sldId id="283" r:id="rId31"/>
    <p:sldId id="284" r:id="rId32"/>
    <p:sldId id="297" r:id="rId33"/>
    <p:sldId id="285" r:id="rId34"/>
    <p:sldId id="286" r:id="rId35"/>
    <p:sldId id="298" r:id="rId36"/>
    <p:sldId id="287" r:id="rId37"/>
    <p:sldId id="299" r:id="rId38"/>
    <p:sldId id="288" r:id="rId39"/>
    <p:sldId id="300" r:id="rId40"/>
    <p:sldId id="306"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20"/>
    <a:srgbClr val="BF5B09"/>
    <a:srgbClr val="006082"/>
    <a:srgbClr val="183962"/>
    <a:srgbClr val="990033"/>
    <a:srgbClr val="713605"/>
    <a:srgbClr val="69613B"/>
    <a:srgbClr val="413254"/>
    <a:srgbClr val="FFFF99"/>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5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3519D-F0E1-4AF6-913D-3803FC860049}" type="datetimeFigureOut">
              <a:rPr lang="es-MX" smtClean="0"/>
              <a:t>13/10/2017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C3C5D2-711D-4872-A658-F187E262AF9E}" type="slidenum">
              <a:rPr lang="es-MX" smtClean="0"/>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12C3C5D2-711D-4872-A658-F187E262AF9E}" type="slidenum">
              <a:rPr lang="es-MX" smtClean="0"/>
              <a:t>40</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C1302D4-9B82-4ECC-A0D3-299450837083}" type="datetimeFigureOut">
              <a:rPr lang="es-MX" smtClean="0"/>
              <a:pPr/>
              <a:t>13/10/2017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DE8646B5-2017-4D3C-8D14-9C3A7F91CF4E}"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1302D4-9B82-4ECC-A0D3-299450837083}" type="datetimeFigureOut">
              <a:rPr lang="es-MX" smtClean="0"/>
              <a:pPr/>
              <a:t>13/10/2017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8646B5-2017-4D3C-8D14-9C3A7F91CF4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0.jpeg"/><Relationship Id="rId2" Type="http://schemas.openxmlformats.org/officeDocument/2006/relationships/image" Target="../media/image45.jpeg"/><Relationship Id="rId1" Type="http://schemas.openxmlformats.org/officeDocument/2006/relationships/slideLayout" Target="../slideLayouts/slideLayout1.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1.xml"/><Relationship Id="rId5" Type="http://schemas.openxmlformats.org/officeDocument/2006/relationships/image" Target="../media/image54.jpeg"/><Relationship Id="rId4" Type="http://schemas.openxmlformats.org/officeDocument/2006/relationships/image" Target="../media/image5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9.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Resultado de imagen para ESCUDO DE LA FACULTAD DE TURISMO DE LA UAEM"/>
          <p:cNvPicPr>
            <a:picLocks noChangeAspect="1" noChangeArrowheads="1"/>
          </p:cNvPicPr>
          <p:nvPr/>
        </p:nvPicPr>
        <p:blipFill>
          <a:blip r:embed="rId2" cstate="print"/>
          <a:srcRect/>
          <a:stretch>
            <a:fillRect/>
          </a:stretch>
        </p:blipFill>
        <p:spPr bwMode="auto">
          <a:xfrm>
            <a:off x="395536" y="5589240"/>
            <a:ext cx="864096" cy="864096"/>
          </a:xfrm>
          <a:prstGeom prst="rect">
            <a:avLst/>
          </a:prstGeom>
          <a:noFill/>
        </p:spPr>
      </p:pic>
      <p:sp>
        <p:nvSpPr>
          <p:cNvPr id="11" name="10 CuadroTexto"/>
          <p:cNvSpPr txBox="1"/>
          <p:nvPr/>
        </p:nvSpPr>
        <p:spPr>
          <a:xfrm rot="16200000">
            <a:off x="-1196515" y="4985555"/>
            <a:ext cx="2915816" cy="307777"/>
          </a:xfrm>
          <a:prstGeom prst="rect">
            <a:avLst/>
          </a:prstGeom>
          <a:noFill/>
        </p:spPr>
        <p:txBody>
          <a:bodyPr wrap="square" rtlCol="0">
            <a:spAutoFit/>
          </a:bodyPr>
          <a:lstStyle/>
          <a:p>
            <a:r>
              <a:rPr lang="es-MX" sz="1400" dirty="0" smtClean="0">
                <a:latin typeface="Arial Narrow" pitchFamily="34" charset="0"/>
              </a:rPr>
              <a:t>TURISMO: UNIFICADOR DE PUEBLOS</a:t>
            </a:r>
            <a:endParaRPr lang="es-MX" sz="1400" dirty="0">
              <a:latin typeface="Arial Narrow" pitchFamily="34" charset="0"/>
            </a:endParaRPr>
          </a:p>
        </p:txBody>
      </p:sp>
      <p:sp>
        <p:nvSpPr>
          <p:cNvPr id="12" name="11 CuadroTexto"/>
          <p:cNvSpPr txBox="1"/>
          <p:nvPr/>
        </p:nvSpPr>
        <p:spPr>
          <a:xfrm>
            <a:off x="4311589" y="0"/>
            <a:ext cx="4832411" cy="307777"/>
          </a:xfrm>
          <a:prstGeom prst="rect">
            <a:avLst/>
          </a:prstGeom>
          <a:noFill/>
        </p:spPr>
        <p:txBody>
          <a:bodyPr wrap="square" rtlCol="0">
            <a:spAutoFit/>
          </a:bodyPr>
          <a:lstStyle/>
          <a:p>
            <a:pPr algn="r"/>
            <a:r>
              <a:rPr lang="es-MX" sz="1400" dirty="0" smtClean="0">
                <a:latin typeface="Arial Narrow" pitchFamily="34" charset="0"/>
              </a:rPr>
              <a:t>UNIVERSIDAD AUTONOMA DEL ESTADO DE MÉXICO</a:t>
            </a:r>
            <a:endParaRPr lang="es-MX" sz="1400" dirty="0">
              <a:latin typeface="Arial Narrow" pitchFamily="34" charset="0"/>
            </a:endParaRPr>
          </a:p>
        </p:txBody>
      </p:sp>
      <p:pic>
        <p:nvPicPr>
          <p:cNvPr id="1029" name="Picture 5" descr="Resultado de imagen para ESCUDO DE LA FACULTAD DE TURISMO DE LA UAEM"/>
          <p:cNvPicPr>
            <a:picLocks noChangeAspect="1" noChangeArrowheads="1"/>
          </p:cNvPicPr>
          <p:nvPr/>
        </p:nvPicPr>
        <p:blipFill>
          <a:blip r:embed="rId3" cstate="print"/>
          <a:srcRect/>
          <a:stretch>
            <a:fillRect/>
          </a:stretch>
        </p:blipFill>
        <p:spPr bwMode="auto">
          <a:xfrm>
            <a:off x="7740352" y="404664"/>
            <a:ext cx="955476" cy="843202"/>
          </a:xfrm>
          <a:prstGeom prst="rect">
            <a:avLst/>
          </a:prstGeom>
          <a:noFill/>
        </p:spPr>
      </p:pic>
      <p:sp>
        <p:nvSpPr>
          <p:cNvPr id="14" name="13 CuadroTexto"/>
          <p:cNvSpPr txBox="1"/>
          <p:nvPr/>
        </p:nvSpPr>
        <p:spPr>
          <a:xfrm>
            <a:off x="107505" y="6453336"/>
            <a:ext cx="3528391" cy="307777"/>
          </a:xfrm>
          <a:prstGeom prst="rect">
            <a:avLst/>
          </a:prstGeom>
          <a:noFill/>
        </p:spPr>
        <p:txBody>
          <a:bodyPr wrap="square" rtlCol="0">
            <a:spAutoFit/>
          </a:bodyPr>
          <a:lstStyle/>
          <a:p>
            <a:r>
              <a:rPr lang="es-MX" sz="1400" dirty="0" smtClean="0">
                <a:latin typeface="Arial Narrow" pitchFamily="34" charset="0"/>
              </a:rPr>
              <a:t>CENTRO UNIVERSITARIO UAEM ZUMPANGO</a:t>
            </a:r>
            <a:endParaRPr lang="es-MX" sz="1400" dirty="0">
              <a:latin typeface="Arial Narrow" pitchFamily="34" charset="0"/>
            </a:endParaRPr>
          </a:p>
        </p:txBody>
      </p:sp>
      <p:sp>
        <p:nvSpPr>
          <p:cNvPr id="15" name="14 CuadroTexto"/>
          <p:cNvSpPr txBox="1"/>
          <p:nvPr/>
        </p:nvSpPr>
        <p:spPr>
          <a:xfrm rot="5400000">
            <a:off x="7786228" y="1150876"/>
            <a:ext cx="2232248" cy="307777"/>
          </a:xfrm>
          <a:prstGeom prst="rect">
            <a:avLst/>
          </a:prstGeom>
          <a:noFill/>
        </p:spPr>
        <p:txBody>
          <a:bodyPr wrap="square" rtlCol="0">
            <a:spAutoFit/>
          </a:bodyPr>
          <a:lstStyle/>
          <a:p>
            <a:r>
              <a:rPr lang="es-MX" sz="1400" dirty="0" smtClean="0">
                <a:latin typeface="Arial Narrow" pitchFamily="34" charset="0"/>
              </a:rPr>
              <a:t>LICENCIATURA EN TURISMO</a:t>
            </a:r>
            <a:endParaRPr lang="es-MX" sz="1400" dirty="0">
              <a:latin typeface="Arial Narrow" pitchFamily="34" charset="0"/>
            </a:endParaRPr>
          </a:p>
        </p:txBody>
      </p:sp>
      <p:sp>
        <p:nvSpPr>
          <p:cNvPr id="10" name="9 CuadroTexto"/>
          <p:cNvSpPr txBox="1"/>
          <p:nvPr/>
        </p:nvSpPr>
        <p:spPr>
          <a:xfrm>
            <a:off x="539552" y="3140968"/>
            <a:ext cx="8352928" cy="523220"/>
          </a:xfrm>
          <a:prstGeom prst="rect">
            <a:avLst/>
          </a:prstGeom>
          <a:noFill/>
        </p:spPr>
        <p:txBody>
          <a:bodyPr wrap="square" rtlCol="0">
            <a:spAutoFit/>
          </a:bodyPr>
          <a:lstStyle/>
          <a:p>
            <a:pPr algn="ctr"/>
            <a:r>
              <a:rPr lang="es-MX" sz="2800" dirty="0" smtClean="0">
                <a:latin typeface="Arial Narrow" pitchFamily="34" charset="0"/>
              </a:rPr>
              <a:t>CÓDIGO ÉTICO MUNDIAL PARA EL TURISMO</a:t>
            </a:r>
            <a:endParaRPr lang="es-MX" sz="2800" dirty="0">
              <a:latin typeface="Arial Narrow" pitchFamily="34" charset="0"/>
            </a:endParaRPr>
          </a:p>
        </p:txBody>
      </p:sp>
      <p:sp>
        <p:nvSpPr>
          <p:cNvPr id="13" name="12 CuadroTexto"/>
          <p:cNvSpPr txBox="1"/>
          <p:nvPr/>
        </p:nvSpPr>
        <p:spPr>
          <a:xfrm>
            <a:off x="2699792" y="2348880"/>
            <a:ext cx="4320480" cy="369332"/>
          </a:xfrm>
          <a:prstGeom prst="rect">
            <a:avLst/>
          </a:prstGeom>
          <a:noFill/>
        </p:spPr>
        <p:txBody>
          <a:bodyPr wrap="square" rtlCol="0">
            <a:spAutoFit/>
          </a:bodyPr>
          <a:lstStyle/>
          <a:p>
            <a:r>
              <a:rPr lang="es-MX" b="1" dirty="0" smtClean="0">
                <a:latin typeface="Arial Narrow" pitchFamily="34" charset="0"/>
              </a:rPr>
              <a:t>ORGANIZACIÓN MUNDIAL DEL TURISMO</a:t>
            </a:r>
            <a:endParaRPr lang="es-MX" b="1" dirty="0">
              <a:latin typeface="Arial Narrow" pitchFamily="34" charset="0"/>
            </a:endParaRPr>
          </a:p>
        </p:txBody>
      </p:sp>
      <p:sp>
        <p:nvSpPr>
          <p:cNvPr id="18" name="17 CuadroTexto"/>
          <p:cNvSpPr txBox="1"/>
          <p:nvPr/>
        </p:nvSpPr>
        <p:spPr>
          <a:xfrm>
            <a:off x="2771800" y="4077072"/>
            <a:ext cx="3960440" cy="369332"/>
          </a:xfrm>
          <a:prstGeom prst="rect">
            <a:avLst/>
          </a:prstGeom>
          <a:noFill/>
        </p:spPr>
        <p:txBody>
          <a:bodyPr wrap="square" rtlCol="0">
            <a:spAutoFit/>
          </a:bodyPr>
          <a:lstStyle/>
          <a:p>
            <a:pPr algn="ctr"/>
            <a:r>
              <a:rPr lang="es-MX" b="1" dirty="0" smtClean="0">
                <a:latin typeface="Arial Narrow" pitchFamily="34" charset="0"/>
              </a:rPr>
              <a:t>ORGANIZACIÓN DE NACIONES UNIDAS</a:t>
            </a:r>
            <a:endParaRPr lang="es-MX" b="1" dirty="0">
              <a:latin typeface="Arial Narrow" pitchFamily="34" charset="0"/>
            </a:endParaRPr>
          </a:p>
        </p:txBody>
      </p:sp>
      <p:pic>
        <p:nvPicPr>
          <p:cNvPr id="18434" name="Picture 2" descr="Resultado de imagen para OMT"/>
          <p:cNvPicPr>
            <a:picLocks noChangeAspect="1" noChangeArrowheads="1"/>
          </p:cNvPicPr>
          <p:nvPr/>
        </p:nvPicPr>
        <p:blipFill>
          <a:blip r:embed="rId4" cstate="print"/>
          <a:srcRect/>
          <a:stretch>
            <a:fillRect/>
          </a:stretch>
        </p:blipFill>
        <p:spPr bwMode="auto">
          <a:xfrm>
            <a:off x="3707904" y="1102853"/>
            <a:ext cx="2304256" cy="1318035"/>
          </a:xfrm>
          <a:prstGeom prst="rect">
            <a:avLst/>
          </a:prstGeom>
          <a:noFill/>
        </p:spPr>
      </p:pic>
      <p:pic>
        <p:nvPicPr>
          <p:cNvPr id="18436" name="Picture 4" descr="Imagen relacionada"/>
          <p:cNvPicPr>
            <a:picLocks noChangeAspect="1" noChangeArrowheads="1"/>
          </p:cNvPicPr>
          <p:nvPr/>
        </p:nvPicPr>
        <p:blipFill>
          <a:blip r:embed="rId5" cstate="print"/>
          <a:srcRect/>
          <a:stretch>
            <a:fillRect/>
          </a:stretch>
        </p:blipFill>
        <p:spPr bwMode="auto">
          <a:xfrm>
            <a:off x="4067944" y="4437112"/>
            <a:ext cx="1440160" cy="158890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8 CuadroTexto"/>
          <p:cNvSpPr txBox="1"/>
          <p:nvPr/>
        </p:nvSpPr>
        <p:spPr>
          <a:xfrm>
            <a:off x="714348" y="2464348"/>
            <a:ext cx="2028194" cy="1477328"/>
          </a:xfrm>
          <a:prstGeom prst="rect">
            <a:avLst/>
          </a:prstGeom>
          <a:solidFill>
            <a:srgbClr val="BF5B09"/>
          </a:solidFill>
        </p:spPr>
        <p:txBody>
          <a:bodyPr wrap="square" rtlCol="0">
            <a:spAutoFit/>
          </a:bodyPr>
          <a:lstStyle/>
          <a:p>
            <a:pPr algn="ctr"/>
            <a:r>
              <a:rPr lang="es-MX" dirty="0" smtClean="0">
                <a:solidFill>
                  <a:schemeClr val="bg1"/>
                </a:solidFill>
              </a:rPr>
              <a:t>1980</a:t>
            </a:r>
          </a:p>
          <a:p>
            <a:pPr algn="ctr"/>
            <a:r>
              <a:rPr lang="es-MX" dirty="0" smtClean="0">
                <a:solidFill>
                  <a:schemeClr val="bg1"/>
                </a:solidFill>
              </a:rPr>
              <a:t>DECLARACIÓN </a:t>
            </a:r>
            <a:r>
              <a:rPr lang="es-MX" dirty="0" smtClean="0">
                <a:solidFill>
                  <a:schemeClr val="bg1"/>
                </a:solidFill>
              </a:rPr>
              <a:t>DE MANILA SOBRE EL TURISMO MUNDIAL</a:t>
            </a:r>
            <a:endParaRPr lang="es-MX" dirty="0">
              <a:solidFill>
                <a:schemeClr val="bg1"/>
              </a:solidFill>
            </a:endParaRPr>
          </a:p>
        </p:txBody>
      </p:sp>
      <p:sp>
        <p:nvSpPr>
          <p:cNvPr id="21" name="20 CuadroTexto"/>
          <p:cNvSpPr txBox="1"/>
          <p:nvPr/>
        </p:nvSpPr>
        <p:spPr>
          <a:xfrm>
            <a:off x="2742542" y="2474608"/>
            <a:ext cx="1857388" cy="1477328"/>
          </a:xfrm>
          <a:prstGeom prst="rect">
            <a:avLst/>
          </a:prstGeom>
          <a:solidFill>
            <a:srgbClr val="004620"/>
          </a:solidFill>
        </p:spPr>
        <p:txBody>
          <a:bodyPr wrap="square" rtlCol="0">
            <a:spAutoFit/>
          </a:bodyPr>
          <a:lstStyle/>
          <a:p>
            <a:pPr algn="ctr"/>
            <a:r>
              <a:rPr lang="es-MX" dirty="0" smtClean="0">
                <a:solidFill>
                  <a:schemeClr val="bg1"/>
                </a:solidFill>
              </a:rPr>
              <a:t>1989</a:t>
            </a:r>
          </a:p>
          <a:p>
            <a:pPr algn="ctr"/>
            <a:r>
              <a:rPr lang="es-MX" dirty="0" smtClean="0">
                <a:solidFill>
                  <a:schemeClr val="bg1"/>
                </a:solidFill>
              </a:rPr>
              <a:t>CONVENCIÓN </a:t>
            </a:r>
            <a:r>
              <a:rPr lang="es-MX" dirty="0" smtClean="0">
                <a:solidFill>
                  <a:schemeClr val="bg1"/>
                </a:solidFill>
              </a:rPr>
              <a:t>SOBRE LOS DERECHOS DEL NIÑO</a:t>
            </a:r>
            <a:endParaRPr lang="es-MX" dirty="0">
              <a:solidFill>
                <a:schemeClr val="bg1"/>
              </a:solidFill>
            </a:endParaRPr>
          </a:p>
        </p:txBody>
      </p:sp>
      <p:sp>
        <p:nvSpPr>
          <p:cNvPr id="24" name="23 CuadroTexto"/>
          <p:cNvSpPr txBox="1"/>
          <p:nvPr/>
        </p:nvSpPr>
        <p:spPr>
          <a:xfrm>
            <a:off x="680148" y="1312119"/>
            <a:ext cx="7678066" cy="830997"/>
          </a:xfrm>
          <a:prstGeom prst="rect">
            <a:avLst/>
          </a:prstGeom>
          <a:solidFill>
            <a:srgbClr val="FFC000"/>
          </a:solidFill>
        </p:spPr>
        <p:txBody>
          <a:bodyPr wrap="square" rtlCol="0">
            <a:spAutoFit/>
          </a:bodyPr>
          <a:lstStyle/>
          <a:p>
            <a:pPr algn="ctr"/>
            <a:r>
              <a:rPr lang="es-MX" sz="2400" dirty="0" smtClean="0"/>
              <a:t>REAFIRMANOS EL DERECHO AL TURISMO Y A LA LIBERTAD DEL DE DESPLAZAMIENTO TURÍSTICO</a:t>
            </a:r>
            <a:endParaRPr lang="es-MX" sz="2400" dirty="0"/>
          </a:p>
        </p:txBody>
      </p:sp>
      <p:sp>
        <p:nvSpPr>
          <p:cNvPr id="26" name="25 CuadroTexto"/>
          <p:cNvSpPr txBox="1"/>
          <p:nvPr/>
        </p:nvSpPr>
        <p:spPr>
          <a:xfrm>
            <a:off x="6215074" y="4214818"/>
            <a:ext cx="2096782" cy="1477328"/>
          </a:xfrm>
          <a:prstGeom prst="rect">
            <a:avLst/>
          </a:prstGeom>
          <a:solidFill>
            <a:srgbClr val="004620"/>
          </a:solidFill>
        </p:spPr>
        <p:txBody>
          <a:bodyPr wrap="square" rtlCol="0">
            <a:spAutoFit/>
          </a:bodyPr>
          <a:lstStyle/>
          <a:p>
            <a:pPr algn="ctr"/>
            <a:r>
              <a:rPr lang="es-MX" dirty="0" smtClean="0">
                <a:solidFill>
                  <a:schemeClr val="bg1"/>
                </a:solidFill>
              </a:rPr>
              <a:t>1994</a:t>
            </a:r>
          </a:p>
          <a:p>
            <a:pPr algn="ctr"/>
            <a:r>
              <a:rPr lang="es-MX" dirty="0" smtClean="0">
                <a:solidFill>
                  <a:schemeClr val="bg1"/>
                </a:solidFill>
              </a:rPr>
              <a:t>ACUERDO GENERAL SOBRE EL COMERCIO DE SERVICIOS</a:t>
            </a:r>
            <a:endParaRPr lang="es-MX" dirty="0">
              <a:solidFill>
                <a:schemeClr val="bg1"/>
              </a:solidFill>
            </a:endParaRPr>
          </a:p>
        </p:txBody>
      </p:sp>
      <p:sp>
        <p:nvSpPr>
          <p:cNvPr id="29" name="28 CuadroTexto"/>
          <p:cNvSpPr txBox="1"/>
          <p:nvPr/>
        </p:nvSpPr>
        <p:spPr>
          <a:xfrm>
            <a:off x="714348" y="4237688"/>
            <a:ext cx="2566638" cy="1477328"/>
          </a:xfrm>
          <a:prstGeom prst="rect">
            <a:avLst/>
          </a:prstGeom>
          <a:solidFill>
            <a:srgbClr val="004620"/>
          </a:solidFill>
        </p:spPr>
        <p:txBody>
          <a:bodyPr wrap="square" rtlCol="0">
            <a:spAutoFit/>
          </a:bodyPr>
          <a:lstStyle/>
          <a:p>
            <a:pPr algn="ctr"/>
            <a:r>
              <a:rPr lang="es-MX" dirty="0" smtClean="0">
                <a:solidFill>
                  <a:schemeClr val="bg1"/>
                </a:solidFill>
              </a:rPr>
              <a:t>1992</a:t>
            </a:r>
          </a:p>
          <a:p>
            <a:pPr algn="ctr"/>
            <a:r>
              <a:rPr lang="es-MX" dirty="0" smtClean="0">
                <a:solidFill>
                  <a:schemeClr val="bg1"/>
                </a:solidFill>
              </a:rPr>
              <a:t>DECLARACIÓN </a:t>
            </a:r>
            <a:r>
              <a:rPr lang="es-MX" dirty="0" smtClean="0">
                <a:solidFill>
                  <a:schemeClr val="bg1"/>
                </a:solidFill>
              </a:rPr>
              <a:t>DE RIO DE JANEIRO SOBRE EL MEDIO AMBIENTE Y DESARROLLO</a:t>
            </a:r>
            <a:endParaRPr lang="es-MX" dirty="0">
              <a:solidFill>
                <a:schemeClr val="bg1"/>
              </a:solidFill>
            </a:endParaRPr>
          </a:p>
        </p:txBody>
      </p:sp>
      <p:sp>
        <p:nvSpPr>
          <p:cNvPr id="20" name="19 CuadroTexto"/>
          <p:cNvSpPr txBox="1"/>
          <p:nvPr/>
        </p:nvSpPr>
        <p:spPr>
          <a:xfrm>
            <a:off x="3272048" y="4214818"/>
            <a:ext cx="3000396" cy="1477328"/>
          </a:xfrm>
          <a:prstGeom prst="rect">
            <a:avLst/>
          </a:prstGeom>
          <a:solidFill>
            <a:srgbClr val="BF5B09"/>
          </a:solidFill>
        </p:spPr>
        <p:txBody>
          <a:bodyPr wrap="square" rtlCol="0">
            <a:spAutoFit/>
          </a:bodyPr>
          <a:lstStyle/>
          <a:p>
            <a:pPr algn="ctr"/>
            <a:r>
              <a:rPr lang="es-MX" dirty="0" smtClean="0">
                <a:solidFill>
                  <a:schemeClr val="bg1"/>
                </a:solidFill>
              </a:rPr>
              <a:t>1991</a:t>
            </a:r>
          </a:p>
          <a:p>
            <a:pPr algn="ctr"/>
            <a:r>
              <a:rPr lang="es-MX" dirty="0" smtClean="0">
                <a:solidFill>
                  <a:schemeClr val="bg1"/>
                </a:solidFill>
              </a:rPr>
              <a:t>RESOLUCIÓN </a:t>
            </a:r>
            <a:r>
              <a:rPr lang="es-MX" dirty="0" smtClean="0">
                <a:solidFill>
                  <a:schemeClr val="bg1"/>
                </a:solidFill>
              </a:rPr>
              <a:t>DE LA IX ASAMBLEA GENERAL DE LA OMT, SEGURIDAD DE LOS TURISTAS</a:t>
            </a:r>
            <a:endParaRPr lang="es-MX" dirty="0">
              <a:solidFill>
                <a:schemeClr val="bg1"/>
              </a:solidFill>
            </a:endParaRPr>
          </a:p>
        </p:txBody>
      </p:sp>
      <p:sp>
        <p:nvSpPr>
          <p:cNvPr id="22" name="21 CuadroTexto"/>
          <p:cNvSpPr txBox="1"/>
          <p:nvPr/>
        </p:nvSpPr>
        <p:spPr>
          <a:xfrm>
            <a:off x="4587166" y="2472170"/>
            <a:ext cx="3536404" cy="1477328"/>
          </a:xfrm>
          <a:prstGeom prst="rect">
            <a:avLst/>
          </a:prstGeom>
          <a:solidFill>
            <a:srgbClr val="BF5B09"/>
          </a:solidFill>
        </p:spPr>
        <p:txBody>
          <a:bodyPr wrap="square" rtlCol="0">
            <a:spAutoFit/>
          </a:bodyPr>
          <a:lstStyle/>
          <a:p>
            <a:pPr algn="ctr"/>
            <a:r>
              <a:rPr lang="es-MX" dirty="0" smtClean="0">
                <a:solidFill>
                  <a:schemeClr val="bg1"/>
                </a:solidFill>
              </a:rPr>
              <a:t>1985</a:t>
            </a:r>
          </a:p>
          <a:p>
            <a:pPr algn="ctr"/>
            <a:r>
              <a:rPr lang="es-MX" dirty="0" smtClean="0">
                <a:solidFill>
                  <a:schemeClr val="bg1"/>
                </a:solidFill>
              </a:rPr>
              <a:t>RESOLUCIÓN </a:t>
            </a:r>
            <a:r>
              <a:rPr lang="es-MX" dirty="0" smtClean="0">
                <a:solidFill>
                  <a:schemeClr val="bg1"/>
                </a:solidFill>
              </a:rPr>
              <a:t>DE LA VI ASAMBLEA GENERAL DE LA OMT Y LA CARTA DEL TURISMO  Y EL </a:t>
            </a:r>
            <a:r>
              <a:rPr lang="es-MX" dirty="0" smtClean="0">
                <a:solidFill>
                  <a:schemeClr val="bg1"/>
                </a:solidFill>
              </a:rPr>
              <a:t>CÓDIGO </a:t>
            </a:r>
            <a:r>
              <a:rPr lang="es-MX" dirty="0" smtClean="0">
                <a:solidFill>
                  <a:schemeClr val="bg1"/>
                </a:solidFill>
              </a:rPr>
              <a:t>DEL TURISTA</a:t>
            </a:r>
            <a:endParaRPr lang="es-MX" dirty="0">
              <a:solidFill>
                <a:schemeClr val="bg1"/>
              </a:solidFill>
            </a:endParaRPr>
          </a:p>
        </p:txBody>
      </p:sp>
      <p:sp>
        <p:nvSpPr>
          <p:cNvPr id="18" name="1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23" name="22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3</a:t>
            </a:r>
            <a:endParaRPr lang="es-MX" sz="1400" dirty="0" smtClean="0">
              <a:latin typeface="Arial" pitchFamily="34" charset="0"/>
              <a:cs typeface="Arial" pitchFamily="34" charset="0"/>
            </a:endParaRPr>
          </a:p>
        </p:txBody>
      </p:sp>
      <p:sp>
        <p:nvSpPr>
          <p:cNvPr id="11" name="10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CuadroTexto"/>
          <p:cNvSpPr txBox="1"/>
          <p:nvPr/>
        </p:nvSpPr>
        <p:spPr>
          <a:xfrm>
            <a:off x="2357422" y="1500174"/>
            <a:ext cx="3143272" cy="1477328"/>
          </a:xfrm>
          <a:prstGeom prst="rect">
            <a:avLst/>
          </a:prstGeom>
          <a:solidFill>
            <a:srgbClr val="BF5B09"/>
          </a:solidFill>
        </p:spPr>
        <p:txBody>
          <a:bodyPr wrap="square" rtlCol="0">
            <a:spAutoFit/>
          </a:bodyPr>
          <a:lstStyle/>
          <a:p>
            <a:pPr algn="ctr"/>
            <a:r>
              <a:rPr lang="es-MX" dirty="0" smtClean="0">
                <a:solidFill>
                  <a:schemeClr val="bg1"/>
                </a:solidFill>
              </a:rPr>
              <a:t>1996</a:t>
            </a:r>
          </a:p>
          <a:p>
            <a:pPr algn="ctr"/>
            <a:r>
              <a:rPr lang="es-MX" dirty="0" smtClean="0">
                <a:solidFill>
                  <a:schemeClr val="bg1"/>
                </a:solidFill>
              </a:rPr>
              <a:t>DECLARACION DE ESTOCOLMO CONTRA LA EXPLOTACION SEXUAL COMERCIAL DE LOS NIÑOS</a:t>
            </a:r>
            <a:endParaRPr lang="es-MX" dirty="0">
              <a:solidFill>
                <a:schemeClr val="bg1"/>
              </a:solidFill>
            </a:endParaRPr>
          </a:p>
        </p:txBody>
      </p:sp>
      <p:sp>
        <p:nvSpPr>
          <p:cNvPr id="13" name="12 Rectángulo"/>
          <p:cNvSpPr/>
          <p:nvPr/>
        </p:nvSpPr>
        <p:spPr>
          <a:xfrm>
            <a:off x="5500694" y="1501272"/>
            <a:ext cx="2500330" cy="1477328"/>
          </a:xfrm>
          <a:prstGeom prst="rect">
            <a:avLst/>
          </a:prstGeom>
          <a:solidFill>
            <a:srgbClr val="004620"/>
          </a:solidFill>
        </p:spPr>
        <p:txBody>
          <a:bodyPr wrap="square">
            <a:spAutoFit/>
          </a:bodyPr>
          <a:lstStyle/>
          <a:p>
            <a:r>
              <a:rPr lang="es-MX" dirty="0" smtClean="0">
                <a:solidFill>
                  <a:schemeClr val="bg1"/>
                </a:solidFill>
              </a:rPr>
              <a:t>1997</a:t>
            </a:r>
          </a:p>
          <a:p>
            <a:r>
              <a:rPr lang="es-MX" dirty="0" smtClean="0">
                <a:solidFill>
                  <a:schemeClr val="bg1"/>
                </a:solidFill>
              </a:rPr>
              <a:t>DECLARACIÓN DE MANILA SOBRE LOS EFECTOS SOCIALES DEL TURISMO</a:t>
            </a:r>
            <a:endParaRPr lang="es-MX" dirty="0">
              <a:solidFill>
                <a:schemeClr val="bg1"/>
              </a:solidFill>
            </a:endParaRPr>
          </a:p>
        </p:txBody>
      </p:sp>
      <p:sp>
        <p:nvSpPr>
          <p:cNvPr id="20" name="19 Rectángulo"/>
          <p:cNvSpPr/>
          <p:nvPr/>
        </p:nvSpPr>
        <p:spPr>
          <a:xfrm>
            <a:off x="642910" y="3071810"/>
            <a:ext cx="7429552" cy="2308324"/>
          </a:xfrm>
          <a:prstGeom prst="rect">
            <a:avLst/>
          </a:prstGeom>
          <a:solidFill>
            <a:srgbClr val="FFC000"/>
          </a:solidFill>
        </p:spPr>
        <p:txBody>
          <a:bodyPr wrap="square">
            <a:spAutoFit/>
          </a:bodyPr>
          <a:lstStyle/>
          <a:p>
            <a:pPr algn="just"/>
            <a:r>
              <a:rPr lang="es-MX" sz="2400" dirty="0" smtClean="0"/>
              <a:t>Convenios y recomendaciones adoptados por la Organización Internacional del Trabajo en relación con los convenios colectivos, la prohibición del trabajo forzoso y del trabajo infantil, la defensa de los derechos de los pueblos autóctonos, la igualdad de trato y la no discriminación en el trabajo</a:t>
            </a:r>
            <a:endParaRPr lang="es-MX" sz="2400" dirty="0"/>
          </a:p>
        </p:txBody>
      </p:sp>
      <p:sp>
        <p:nvSpPr>
          <p:cNvPr id="21" name="20 CuadroTexto"/>
          <p:cNvSpPr txBox="1"/>
          <p:nvPr/>
        </p:nvSpPr>
        <p:spPr>
          <a:xfrm>
            <a:off x="714348" y="1500174"/>
            <a:ext cx="1643074" cy="1477328"/>
          </a:xfrm>
          <a:prstGeom prst="rect">
            <a:avLst/>
          </a:prstGeom>
          <a:solidFill>
            <a:srgbClr val="004620"/>
          </a:solidFill>
        </p:spPr>
        <p:txBody>
          <a:bodyPr wrap="square" rtlCol="0">
            <a:spAutoFit/>
          </a:bodyPr>
          <a:lstStyle/>
          <a:p>
            <a:pPr algn="ctr"/>
            <a:r>
              <a:rPr lang="es-MX" dirty="0" smtClean="0">
                <a:solidFill>
                  <a:schemeClr val="bg1"/>
                </a:solidFill>
              </a:rPr>
              <a:t>1995</a:t>
            </a:r>
          </a:p>
          <a:p>
            <a:pPr algn="ctr"/>
            <a:r>
              <a:rPr lang="es-MX" dirty="0" smtClean="0">
                <a:solidFill>
                  <a:schemeClr val="bg1"/>
                </a:solidFill>
              </a:rPr>
              <a:t>CONVENIO SOBRE LA DIVERSIDAD BIOLOGICA</a:t>
            </a:r>
            <a:endParaRPr lang="es-MX" dirty="0">
              <a:solidFill>
                <a:schemeClr val="bg1"/>
              </a:solidFill>
            </a:endParaRPr>
          </a:p>
        </p:txBody>
      </p:sp>
      <p:sp>
        <p:nvSpPr>
          <p:cNvPr id="18" name="1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19" name="1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4</a:t>
            </a:r>
            <a:endParaRPr lang="es-MX" sz="1400" dirty="0" smtClean="0">
              <a:latin typeface="Arial" pitchFamily="34" charset="0"/>
              <a:cs typeface="Arial" pitchFamily="34" charset="0"/>
            </a:endParaRPr>
          </a:p>
        </p:txBody>
      </p:sp>
      <p:sp>
        <p:nvSpPr>
          <p:cNvPr id="8" name="7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787883" y="116632"/>
            <a:ext cx="5687326"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Narrow" pitchFamily="34" charset="0"/>
                <a:cs typeface="Arial" pitchFamily="34" charset="0"/>
              </a:rPr>
              <a:t>PROYECCIÓN  Y ÉTICA PROFESIONAL - CÓDIGO DE ETICA PARA EL TURISMO</a:t>
            </a:r>
          </a:p>
        </p:txBody>
      </p:sp>
      <p:sp>
        <p:nvSpPr>
          <p:cNvPr id="17" name="16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Narrow" pitchFamily="34" charset="0"/>
                <a:cs typeface="Arial" pitchFamily="34" charset="0"/>
              </a:rPr>
              <a:t>5</a:t>
            </a:r>
            <a:endParaRPr lang="es-MX" sz="1400" dirty="0" smtClean="0">
              <a:latin typeface="Arial Narrow" pitchFamily="34" charset="0"/>
              <a:cs typeface="Arial" pitchFamily="34" charset="0"/>
            </a:endParaRPr>
          </a:p>
        </p:txBody>
      </p:sp>
      <p:sp>
        <p:nvSpPr>
          <p:cNvPr id="10" name="9 Rectángulo"/>
          <p:cNvSpPr/>
          <p:nvPr/>
        </p:nvSpPr>
        <p:spPr>
          <a:xfrm>
            <a:off x="142844" y="1085835"/>
            <a:ext cx="8677628" cy="830997"/>
          </a:xfrm>
          <a:prstGeom prst="rect">
            <a:avLst/>
          </a:prstGeom>
        </p:spPr>
        <p:txBody>
          <a:bodyPr wrap="square">
            <a:spAutoFit/>
          </a:bodyPr>
          <a:lstStyle/>
          <a:p>
            <a:pPr algn="just"/>
            <a:r>
              <a:rPr lang="es-MX" sz="2400" b="1" dirty="0" smtClean="0">
                <a:latin typeface="Arial Narrow" pitchFamily="34" charset="0"/>
                <a:cs typeface="Arial" pitchFamily="34" charset="0"/>
              </a:rPr>
              <a:t>Artículo 1. Contribución del turismo al entendimiento y al respeto mutuos entre hombres y sociedades</a:t>
            </a:r>
            <a:endParaRPr lang="es-MX" sz="2400" dirty="0">
              <a:latin typeface="Arial Narrow" pitchFamily="34" charset="0"/>
              <a:cs typeface="Arial" pitchFamily="34" charset="0"/>
            </a:endParaRPr>
          </a:p>
        </p:txBody>
      </p:sp>
      <p:sp>
        <p:nvSpPr>
          <p:cNvPr id="13" name="12 Rectángulo"/>
          <p:cNvSpPr/>
          <p:nvPr/>
        </p:nvSpPr>
        <p:spPr>
          <a:xfrm>
            <a:off x="214282" y="2453987"/>
            <a:ext cx="8715436" cy="830997"/>
          </a:xfrm>
          <a:prstGeom prst="rect">
            <a:avLst/>
          </a:prstGeom>
        </p:spPr>
        <p:txBody>
          <a:bodyPr wrap="square">
            <a:spAutoFit/>
          </a:bodyPr>
          <a:lstStyle/>
          <a:p>
            <a:pPr algn="just"/>
            <a:r>
              <a:rPr lang="es-MX" sz="2400" dirty="0" smtClean="0">
                <a:latin typeface="Arial Narrow" pitchFamily="34" charset="0"/>
                <a:cs typeface="Arial" pitchFamily="34" charset="0"/>
              </a:rPr>
              <a:t>1. Las tradiciones y prácticas sociales y culturales de todos los pueblos y poblaciones autóctonas, reconociendo su riqueza.</a:t>
            </a:r>
            <a:endParaRPr lang="es-MX" sz="2400" dirty="0">
              <a:latin typeface="Arial Narrow" pitchFamily="34" charset="0"/>
              <a:cs typeface="Arial" pitchFamily="34" charset="0"/>
            </a:endParaRPr>
          </a:p>
        </p:txBody>
      </p:sp>
      <p:sp>
        <p:nvSpPr>
          <p:cNvPr id="18" name="17 Rectángulo"/>
          <p:cNvSpPr/>
          <p:nvPr/>
        </p:nvSpPr>
        <p:spPr>
          <a:xfrm>
            <a:off x="251520" y="5445224"/>
            <a:ext cx="8678198" cy="461665"/>
          </a:xfrm>
          <a:prstGeom prst="rect">
            <a:avLst/>
          </a:prstGeom>
        </p:spPr>
        <p:txBody>
          <a:bodyPr wrap="square">
            <a:spAutoFit/>
          </a:bodyPr>
          <a:lstStyle/>
          <a:p>
            <a:pPr algn="just"/>
            <a:r>
              <a:rPr lang="es-MX" sz="2400" dirty="0" smtClean="0">
                <a:latin typeface="Arial Narrow" pitchFamily="34" charset="0"/>
                <a:cs typeface="Arial" pitchFamily="34" charset="0"/>
              </a:rPr>
              <a:t>2. Respeto a sus leyes y costumbres de las comunidades receptoras</a:t>
            </a:r>
            <a:endParaRPr lang="es-MX" sz="2400" dirty="0">
              <a:latin typeface="Arial Narrow" pitchFamily="34" charset="0"/>
              <a:cs typeface="Arial" pitchFamily="34" charset="0"/>
            </a:endParaRPr>
          </a:p>
        </p:txBody>
      </p:sp>
      <p:pic>
        <p:nvPicPr>
          <p:cNvPr id="25604" name="Picture 4" descr="Resultado de imagen para turismo cultural en mexico"/>
          <p:cNvPicPr>
            <a:picLocks noChangeAspect="1" noChangeArrowheads="1"/>
          </p:cNvPicPr>
          <p:nvPr/>
        </p:nvPicPr>
        <p:blipFill>
          <a:blip r:embed="rId2" cstate="print"/>
          <a:srcRect/>
          <a:stretch>
            <a:fillRect/>
          </a:stretch>
        </p:blipFill>
        <p:spPr bwMode="auto">
          <a:xfrm>
            <a:off x="3059831" y="3356992"/>
            <a:ext cx="3024335" cy="2016224"/>
          </a:xfrm>
          <a:prstGeom prst="rect">
            <a:avLst/>
          </a:prstGeom>
          <a:noFill/>
        </p:spPr>
      </p:pic>
      <p:pic>
        <p:nvPicPr>
          <p:cNvPr id="25606" name="Picture 6" descr="Resultado de imagen para turismo cultural en mexico"/>
          <p:cNvPicPr>
            <a:picLocks noChangeAspect="1" noChangeArrowheads="1"/>
          </p:cNvPicPr>
          <p:nvPr/>
        </p:nvPicPr>
        <p:blipFill>
          <a:blip r:embed="rId3" cstate="print"/>
          <a:srcRect/>
          <a:stretch>
            <a:fillRect/>
          </a:stretch>
        </p:blipFill>
        <p:spPr bwMode="auto">
          <a:xfrm>
            <a:off x="5940152" y="3356992"/>
            <a:ext cx="2952328" cy="2016224"/>
          </a:xfrm>
          <a:prstGeom prst="rect">
            <a:avLst/>
          </a:prstGeom>
          <a:noFill/>
        </p:spPr>
      </p:pic>
      <p:pic>
        <p:nvPicPr>
          <p:cNvPr id="25608" name="Picture 8" descr="Resultado de imagen para turismo cultural en mexico"/>
          <p:cNvPicPr>
            <a:picLocks noChangeAspect="1" noChangeArrowheads="1"/>
          </p:cNvPicPr>
          <p:nvPr/>
        </p:nvPicPr>
        <p:blipFill>
          <a:blip r:embed="rId4" cstate="print"/>
          <a:srcRect/>
          <a:stretch>
            <a:fillRect/>
          </a:stretch>
        </p:blipFill>
        <p:spPr bwMode="auto">
          <a:xfrm>
            <a:off x="395536" y="3376746"/>
            <a:ext cx="2671588" cy="1996470"/>
          </a:xfrm>
          <a:prstGeom prst="rect">
            <a:avLst/>
          </a:prstGeom>
          <a:noFill/>
        </p:spPr>
      </p:pic>
      <p:sp>
        <p:nvSpPr>
          <p:cNvPr id="11" name="10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142844" y="785794"/>
            <a:ext cx="8501122" cy="830997"/>
          </a:xfrm>
          <a:prstGeom prst="rect">
            <a:avLst/>
          </a:prstGeom>
        </p:spPr>
        <p:txBody>
          <a:bodyPr wrap="square">
            <a:spAutoFit/>
          </a:bodyPr>
          <a:lstStyle/>
          <a:p>
            <a:pPr algn="just"/>
            <a:r>
              <a:rPr lang="es-MX" sz="2400" b="1" dirty="0" smtClean="0">
                <a:latin typeface="Arial Narrow" pitchFamily="34" charset="0"/>
                <a:cs typeface="Arial" pitchFamily="34" charset="0"/>
              </a:rPr>
              <a:t>Artículo 1. Contribución del turismo al entendimiento y al respeto mutuos entre hombres y sociedades.</a:t>
            </a:r>
            <a:endParaRPr lang="es-MX" sz="2400" dirty="0">
              <a:latin typeface="Arial Narrow" pitchFamily="34" charset="0"/>
              <a:cs typeface="Arial" pitchFamily="34" charset="0"/>
            </a:endParaRPr>
          </a:p>
        </p:txBody>
      </p:sp>
      <p:sp>
        <p:nvSpPr>
          <p:cNvPr id="19" name="18 Rectángulo"/>
          <p:cNvSpPr/>
          <p:nvPr/>
        </p:nvSpPr>
        <p:spPr>
          <a:xfrm>
            <a:off x="179512" y="2276872"/>
            <a:ext cx="3600400" cy="830997"/>
          </a:xfrm>
          <a:prstGeom prst="rect">
            <a:avLst/>
          </a:prstGeom>
        </p:spPr>
        <p:txBody>
          <a:bodyPr wrap="square">
            <a:spAutoFit/>
          </a:bodyPr>
          <a:lstStyle/>
          <a:p>
            <a:pPr algn="just"/>
            <a:r>
              <a:rPr lang="es-MX" sz="2400" dirty="0" smtClean="0">
                <a:latin typeface="Arial Narrow" pitchFamily="34" charset="0"/>
                <a:cs typeface="Arial" pitchFamily="34" charset="0"/>
              </a:rPr>
              <a:t>3. Recibimiento hospitalario de los turistas.</a:t>
            </a:r>
            <a:endParaRPr lang="es-MX" sz="2400" dirty="0">
              <a:latin typeface="Arial Narrow" pitchFamily="34" charset="0"/>
              <a:cs typeface="Arial" pitchFamily="34" charset="0"/>
            </a:endParaRPr>
          </a:p>
        </p:txBody>
      </p:sp>
      <p:sp>
        <p:nvSpPr>
          <p:cNvPr id="20" name="19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21" name="20 Rectángulo"/>
          <p:cNvSpPr/>
          <p:nvPr/>
        </p:nvSpPr>
        <p:spPr>
          <a:xfrm>
            <a:off x="7100466" y="113618"/>
            <a:ext cx="1532649"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6</a:t>
            </a:r>
            <a:endParaRPr lang="es-MX" sz="1400" dirty="0" smtClean="0">
              <a:latin typeface="Arial" pitchFamily="34" charset="0"/>
              <a:cs typeface="Arial" pitchFamily="34" charset="0"/>
            </a:endParaRPr>
          </a:p>
        </p:txBody>
      </p:sp>
      <p:sp>
        <p:nvSpPr>
          <p:cNvPr id="22" name="21 Rectángulo"/>
          <p:cNvSpPr/>
          <p:nvPr/>
        </p:nvSpPr>
        <p:spPr>
          <a:xfrm>
            <a:off x="4427984" y="4941168"/>
            <a:ext cx="3888432" cy="1200329"/>
          </a:xfrm>
          <a:prstGeom prst="rect">
            <a:avLst/>
          </a:prstGeom>
        </p:spPr>
        <p:txBody>
          <a:bodyPr wrap="square">
            <a:spAutoFit/>
          </a:bodyPr>
          <a:lstStyle/>
          <a:p>
            <a:pPr algn="just"/>
            <a:r>
              <a:rPr lang="es-MX" sz="2400" dirty="0" smtClean="0">
                <a:latin typeface="Arial Narrow" pitchFamily="34" charset="0"/>
                <a:cs typeface="Arial" pitchFamily="34" charset="0"/>
              </a:rPr>
              <a:t>4. Asegurar la protección de los turistas y visitantes y de sus bienes. </a:t>
            </a:r>
            <a:endParaRPr lang="es-MX" sz="2400" dirty="0">
              <a:latin typeface="Arial Narrow" pitchFamily="34" charset="0"/>
              <a:cs typeface="Arial" pitchFamily="34" charset="0"/>
            </a:endParaRPr>
          </a:p>
        </p:txBody>
      </p:sp>
      <p:pic>
        <p:nvPicPr>
          <p:cNvPr id="23" name="22 Imagen" descr="TUR1.jpg"/>
          <p:cNvPicPr>
            <a:picLocks noChangeAspect="1"/>
          </p:cNvPicPr>
          <p:nvPr/>
        </p:nvPicPr>
        <p:blipFill>
          <a:blip r:embed="rId2" cstate="print"/>
          <a:stretch>
            <a:fillRect/>
          </a:stretch>
        </p:blipFill>
        <p:spPr>
          <a:xfrm>
            <a:off x="4375606" y="2564904"/>
            <a:ext cx="3886135" cy="2304256"/>
          </a:xfrm>
          <a:prstGeom prst="rect">
            <a:avLst/>
          </a:prstGeom>
        </p:spPr>
      </p:pic>
      <p:pic>
        <p:nvPicPr>
          <p:cNvPr id="24578" name="Picture 2" descr="Resultado de imagen para turismo hospitalidad"/>
          <p:cNvPicPr>
            <a:picLocks noChangeAspect="1" noChangeArrowheads="1"/>
          </p:cNvPicPr>
          <p:nvPr/>
        </p:nvPicPr>
        <p:blipFill>
          <a:blip r:embed="rId3" cstate="print"/>
          <a:srcRect/>
          <a:stretch>
            <a:fillRect/>
          </a:stretch>
        </p:blipFill>
        <p:spPr bwMode="auto">
          <a:xfrm>
            <a:off x="323528" y="3573016"/>
            <a:ext cx="3384376" cy="2430094"/>
          </a:xfrm>
          <a:prstGeom prst="rect">
            <a:avLst/>
          </a:prstGeom>
          <a:noFill/>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p:cNvSpPr/>
          <p:nvPr/>
        </p:nvSpPr>
        <p:spPr>
          <a:xfrm>
            <a:off x="214282" y="642918"/>
            <a:ext cx="8501122" cy="830997"/>
          </a:xfrm>
          <a:prstGeom prst="rect">
            <a:avLst/>
          </a:prstGeom>
        </p:spPr>
        <p:txBody>
          <a:bodyPr wrap="square">
            <a:spAutoFit/>
          </a:bodyPr>
          <a:lstStyle/>
          <a:p>
            <a:r>
              <a:rPr lang="es-MX" sz="2400" b="1" dirty="0" smtClean="0">
                <a:latin typeface="Arial Narrow" pitchFamily="34" charset="0"/>
                <a:cs typeface="Arial" pitchFamily="34" charset="0"/>
              </a:rPr>
              <a:t>Articulo 1. Contribución del turismo al entendimiento y al respeto mutuos entre hombres y sociedades</a:t>
            </a:r>
            <a:endParaRPr lang="es-MX" sz="2400" dirty="0">
              <a:latin typeface="Arial Narrow" pitchFamily="34" charset="0"/>
              <a:cs typeface="Arial" pitchFamily="34" charset="0"/>
            </a:endParaRPr>
          </a:p>
        </p:txBody>
      </p:sp>
      <p:sp>
        <p:nvSpPr>
          <p:cNvPr id="19" name="18 Rectángulo"/>
          <p:cNvSpPr/>
          <p:nvPr/>
        </p:nvSpPr>
        <p:spPr>
          <a:xfrm>
            <a:off x="214282" y="2012647"/>
            <a:ext cx="4141694" cy="1200329"/>
          </a:xfrm>
          <a:prstGeom prst="rect">
            <a:avLst/>
          </a:prstGeom>
        </p:spPr>
        <p:txBody>
          <a:bodyPr wrap="square">
            <a:spAutoFit/>
          </a:bodyPr>
          <a:lstStyle/>
          <a:p>
            <a:pPr algn="just"/>
            <a:r>
              <a:rPr lang="es-MX" sz="2400" dirty="0" smtClean="0">
                <a:latin typeface="Arial Narrow" pitchFamily="34" charset="0"/>
                <a:cs typeface="Arial" pitchFamily="34" charset="0"/>
              </a:rPr>
              <a:t>5. los turistas evitarán todo acto criminal o considerado delictivo por las leyes del país que visiten.</a:t>
            </a:r>
            <a:endParaRPr lang="es-MX" sz="2400" dirty="0">
              <a:latin typeface="Arial Narrow" pitchFamily="34" charset="0"/>
              <a:cs typeface="Arial" pitchFamily="34" charset="0"/>
            </a:endParaRPr>
          </a:p>
        </p:txBody>
      </p:sp>
      <p:sp>
        <p:nvSpPr>
          <p:cNvPr id="20" name="19 Rectángulo"/>
          <p:cNvSpPr/>
          <p:nvPr/>
        </p:nvSpPr>
        <p:spPr>
          <a:xfrm>
            <a:off x="323528" y="4437112"/>
            <a:ext cx="3929090" cy="1200329"/>
          </a:xfrm>
          <a:prstGeom prst="rect">
            <a:avLst/>
          </a:prstGeom>
        </p:spPr>
        <p:txBody>
          <a:bodyPr wrap="square">
            <a:spAutoFit/>
          </a:bodyPr>
          <a:lstStyle/>
          <a:p>
            <a:pPr algn="just"/>
            <a:r>
              <a:rPr lang="es-MX" sz="2400" dirty="0" smtClean="0">
                <a:latin typeface="Arial Narrow" pitchFamily="34" charset="0"/>
                <a:cs typeface="Arial" pitchFamily="34" charset="0"/>
              </a:rPr>
              <a:t>6. recabar información, desde antes de su salida, de las características del país a visitar.</a:t>
            </a:r>
            <a:endParaRPr lang="es-MX" sz="2400" dirty="0">
              <a:latin typeface="Arial Narrow" pitchFamily="34" charset="0"/>
              <a:cs typeface="Arial" pitchFamily="34" charset="0"/>
            </a:endParaRPr>
          </a:p>
        </p:txBody>
      </p:sp>
      <p:sp>
        <p:nvSpPr>
          <p:cNvPr id="21" name="20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22" name="21 Rectángulo"/>
          <p:cNvSpPr/>
          <p:nvPr/>
        </p:nvSpPr>
        <p:spPr>
          <a:xfrm>
            <a:off x="7100466" y="113618"/>
            <a:ext cx="1532649"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7</a:t>
            </a:r>
            <a:endParaRPr lang="es-MX" sz="1400" dirty="0" smtClean="0">
              <a:latin typeface="Arial" pitchFamily="34" charset="0"/>
              <a:cs typeface="Arial" pitchFamily="34" charset="0"/>
            </a:endParaRPr>
          </a:p>
        </p:txBody>
      </p:sp>
      <p:pic>
        <p:nvPicPr>
          <p:cNvPr id="23" name="22 Imagen" descr="TUR2.jpg"/>
          <p:cNvPicPr>
            <a:picLocks noChangeAspect="1"/>
          </p:cNvPicPr>
          <p:nvPr/>
        </p:nvPicPr>
        <p:blipFill>
          <a:blip r:embed="rId2" cstate="print"/>
          <a:stretch>
            <a:fillRect/>
          </a:stretch>
        </p:blipFill>
        <p:spPr>
          <a:xfrm>
            <a:off x="4933750" y="4145450"/>
            <a:ext cx="3526682" cy="2346141"/>
          </a:xfrm>
          <a:prstGeom prst="rect">
            <a:avLst/>
          </a:prstGeom>
        </p:spPr>
      </p:pic>
      <p:pic>
        <p:nvPicPr>
          <p:cNvPr id="23554" name="Picture 2" descr="Resultado de imagen para turismo acto criminal"/>
          <p:cNvPicPr>
            <a:picLocks noChangeAspect="1" noChangeArrowheads="1"/>
          </p:cNvPicPr>
          <p:nvPr/>
        </p:nvPicPr>
        <p:blipFill>
          <a:blip r:embed="rId3" cstate="print"/>
          <a:srcRect/>
          <a:stretch>
            <a:fillRect/>
          </a:stretch>
        </p:blipFill>
        <p:spPr bwMode="auto">
          <a:xfrm>
            <a:off x="4920208" y="1700808"/>
            <a:ext cx="3396208" cy="1878528"/>
          </a:xfrm>
          <a:prstGeom prst="rect">
            <a:avLst/>
          </a:prstGeom>
          <a:noFill/>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285720" y="785794"/>
            <a:ext cx="8572560" cy="461665"/>
          </a:xfrm>
          <a:prstGeom prst="rect">
            <a:avLst/>
          </a:prstGeom>
        </p:spPr>
        <p:txBody>
          <a:bodyPr wrap="square">
            <a:spAutoFit/>
          </a:bodyPr>
          <a:lstStyle/>
          <a:p>
            <a:r>
              <a:rPr lang="es-MX" sz="2400" b="1" dirty="0" smtClean="0">
                <a:latin typeface="Arial Narrow" pitchFamily="34" charset="0"/>
                <a:cs typeface="Arial" pitchFamily="34" charset="0"/>
              </a:rPr>
              <a:t>Articulo 2. El turismo, instrumento de desarrollo personal y colectivo</a:t>
            </a:r>
            <a:endParaRPr lang="es-MX" sz="2400" dirty="0">
              <a:latin typeface="Arial Narrow" pitchFamily="34" charset="0"/>
              <a:cs typeface="Arial" pitchFamily="34" charset="0"/>
            </a:endParaRPr>
          </a:p>
        </p:txBody>
      </p:sp>
      <p:sp>
        <p:nvSpPr>
          <p:cNvPr id="13" name="12 Rectángulo"/>
          <p:cNvSpPr/>
          <p:nvPr/>
        </p:nvSpPr>
        <p:spPr>
          <a:xfrm>
            <a:off x="323528" y="1340768"/>
            <a:ext cx="8820472" cy="461665"/>
          </a:xfrm>
          <a:prstGeom prst="rect">
            <a:avLst/>
          </a:prstGeom>
        </p:spPr>
        <p:txBody>
          <a:bodyPr wrap="square">
            <a:spAutoFit/>
          </a:bodyPr>
          <a:lstStyle/>
          <a:p>
            <a:pPr algn="just"/>
            <a:r>
              <a:rPr lang="es-MX" sz="2400" dirty="0" smtClean="0">
                <a:latin typeface="Arial Narrow" pitchFamily="34" charset="0"/>
                <a:cs typeface="Arial" pitchFamily="34" charset="0"/>
              </a:rPr>
              <a:t>1. El turismo, es descanso, diversión, deporte, cultura y naturaleza.</a:t>
            </a:r>
            <a:endParaRPr lang="es-MX" sz="2400" dirty="0">
              <a:latin typeface="Arial Narrow" pitchFamily="34" charset="0"/>
              <a:cs typeface="Arial" pitchFamily="34" charset="0"/>
            </a:endParaRPr>
          </a:p>
        </p:txBody>
      </p:sp>
      <p:sp>
        <p:nvSpPr>
          <p:cNvPr id="18" name="17 Rectángulo"/>
          <p:cNvSpPr/>
          <p:nvPr/>
        </p:nvSpPr>
        <p:spPr>
          <a:xfrm>
            <a:off x="251520" y="4005064"/>
            <a:ext cx="4646320" cy="461665"/>
          </a:xfrm>
          <a:prstGeom prst="rect">
            <a:avLst/>
          </a:prstGeom>
        </p:spPr>
        <p:txBody>
          <a:bodyPr wrap="square">
            <a:spAutoFit/>
          </a:bodyPr>
          <a:lstStyle/>
          <a:p>
            <a:pPr algn="just"/>
            <a:r>
              <a:rPr lang="es-MX" sz="2400" dirty="0" smtClean="0">
                <a:latin typeface="Arial Narrow" pitchFamily="34" charset="0"/>
                <a:cs typeface="Arial" pitchFamily="34" charset="0"/>
              </a:rPr>
              <a:t>2. La igualdad de hombres y mujeres. </a:t>
            </a:r>
            <a:endParaRPr lang="es-MX" sz="2400" dirty="0">
              <a:latin typeface="Arial Narrow" pitchFamily="34" charset="0"/>
              <a:cs typeface="Arial" pitchFamily="34" charset="0"/>
            </a:endParaRPr>
          </a:p>
        </p:txBody>
      </p:sp>
      <p:sp>
        <p:nvSpPr>
          <p:cNvPr id="19" name="18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20" name="19 Rectángulo"/>
          <p:cNvSpPr/>
          <p:nvPr/>
        </p:nvSpPr>
        <p:spPr>
          <a:xfrm>
            <a:off x="7100466" y="113618"/>
            <a:ext cx="1532649"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8</a:t>
            </a:r>
            <a:endParaRPr lang="es-MX" sz="1400" dirty="0" smtClean="0">
              <a:latin typeface="Arial" pitchFamily="34" charset="0"/>
              <a:cs typeface="Arial" pitchFamily="34" charset="0"/>
            </a:endParaRPr>
          </a:p>
        </p:txBody>
      </p:sp>
      <p:pic>
        <p:nvPicPr>
          <p:cNvPr id="22530" name="Picture 2" descr="Resultado de imagen para turismo diversion"/>
          <p:cNvPicPr>
            <a:picLocks noChangeAspect="1" noChangeArrowheads="1"/>
          </p:cNvPicPr>
          <p:nvPr/>
        </p:nvPicPr>
        <p:blipFill>
          <a:blip r:embed="rId2" cstate="print"/>
          <a:srcRect/>
          <a:stretch>
            <a:fillRect/>
          </a:stretch>
        </p:blipFill>
        <p:spPr bwMode="auto">
          <a:xfrm>
            <a:off x="971600" y="1844824"/>
            <a:ext cx="3096344" cy="2064230"/>
          </a:xfrm>
          <a:prstGeom prst="rect">
            <a:avLst/>
          </a:prstGeom>
          <a:noFill/>
        </p:spPr>
      </p:pic>
      <p:pic>
        <p:nvPicPr>
          <p:cNvPr id="22532" name="Picture 4" descr="Resultado de imagen para turismo cultura"/>
          <p:cNvPicPr>
            <a:picLocks noChangeAspect="1" noChangeArrowheads="1"/>
          </p:cNvPicPr>
          <p:nvPr/>
        </p:nvPicPr>
        <p:blipFill>
          <a:blip r:embed="rId3" cstate="print"/>
          <a:srcRect/>
          <a:stretch>
            <a:fillRect/>
          </a:stretch>
        </p:blipFill>
        <p:spPr bwMode="auto">
          <a:xfrm>
            <a:off x="4139952" y="1844824"/>
            <a:ext cx="3986624" cy="2088232"/>
          </a:xfrm>
          <a:prstGeom prst="rect">
            <a:avLst/>
          </a:prstGeom>
          <a:noFill/>
        </p:spPr>
      </p:pic>
      <p:pic>
        <p:nvPicPr>
          <p:cNvPr id="22534" name="Picture 6" descr="Resultado de imagen para turismo igualdad"/>
          <p:cNvPicPr>
            <a:picLocks noChangeAspect="1" noChangeArrowheads="1"/>
          </p:cNvPicPr>
          <p:nvPr/>
        </p:nvPicPr>
        <p:blipFill>
          <a:blip r:embed="rId4" cstate="print"/>
          <a:srcRect/>
          <a:stretch>
            <a:fillRect/>
          </a:stretch>
        </p:blipFill>
        <p:spPr bwMode="auto">
          <a:xfrm>
            <a:off x="5292080" y="4365104"/>
            <a:ext cx="2808312" cy="2160240"/>
          </a:xfrm>
          <a:prstGeom prst="rect">
            <a:avLst/>
          </a:prstGeom>
          <a:noFill/>
        </p:spPr>
      </p:pic>
      <p:pic>
        <p:nvPicPr>
          <p:cNvPr id="22536" name="Picture 8" descr="Resultado de imagen para turismo igualdad"/>
          <p:cNvPicPr>
            <a:picLocks noChangeAspect="1" noChangeArrowheads="1"/>
          </p:cNvPicPr>
          <p:nvPr/>
        </p:nvPicPr>
        <p:blipFill>
          <a:blip r:embed="rId5" cstate="print"/>
          <a:srcRect/>
          <a:stretch>
            <a:fillRect/>
          </a:stretch>
        </p:blipFill>
        <p:spPr bwMode="auto">
          <a:xfrm>
            <a:off x="971600" y="4558729"/>
            <a:ext cx="3528392" cy="1986436"/>
          </a:xfrm>
          <a:prstGeom prst="rect">
            <a:avLst/>
          </a:prstGeom>
          <a:noFill/>
        </p:spPr>
      </p:pic>
      <p:sp>
        <p:nvSpPr>
          <p:cNvPr id="11" name="10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285720" y="740615"/>
            <a:ext cx="8572560" cy="461665"/>
          </a:xfrm>
          <a:prstGeom prst="rect">
            <a:avLst/>
          </a:prstGeom>
        </p:spPr>
        <p:txBody>
          <a:bodyPr wrap="square">
            <a:spAutoFit/>
          </a:bodyPr>
          <a:lstStyle/>
          <a:p>
            <a:r>
              <a:rPr lang="es-MX" sz="2400" b="1" dirty="0" smtClean="0">
                <a:latin typeface="Arial Narrow" pitchFamily="34" charset="0"/>
                <a:cs typeface="Arial" pitchFamily="34" charset="0"/>
              </a:rPr>
              <a:t>Articulo 2. El turismo, instrumento de desarrollo personal y colectivo</a:t>
            </a:r>
            <a:endParaRPr lang="es-MX" sz="2400" dirty="0">
              <a:latin typeface="Arial Narrow" pitchFamily="34" charset="0"/>
              <a:cs typeface="Arial" pitchFamily="34" charset="0"/>
            </a:endParaRPr>
          </a:p>
        </p:txBody>
      </p:sp>
      <p:sp>
        <p:nvSpPr>
          <p:cNvPr id="19" name="18 Rectángulo"/>
          <p:cNvSpPr/>
          <p:nvPr/>
        </p:nvSpPr>
        <p:spPr>
          <a:xfrm>
            <a:off x="3491880" y="1868631"/>
            <a:ext cx="5366400" cy="1200329"/>
          </a:xfrm>
          <a:prstGeom prst="rect">
            <a:avLst/>
          </a:prstGeom>
        </p:spPr>
        <p:txBody>
          <a:bodyPr wrap="square">
            <a:spAutoFit/>
          </a:bodyPr>
          <a:lstStyle/>
          <a:p>
            <a:pPr algn="just"/>
            <a:r>
              <a:rPr lang="es-MX" sz="2400" dirty="0" smtClean="0">
                <a:latin typeface="Arial Narrow" pitchFamily="34" charset="0"/>
                <a:cs typeface="Arial" pitchFamily="34" charset="0"/>
              </a:rPr>
              <a:t>3. La explotación de seres humanos, constituye una negación de su esencia del turismo.</a:t>
            </a:r>
            <a:endParaRPr lang="es-MX" sz="2400" dirty="0">
              <a:latin typeface="Arial Narrow" pitchFamily="34" charset="0"/>
              <a:cs typeface="Arial" pitchFamily="34" charset="0"/>
            </a:endParaRPr>
          </a:p>
        </p:txBody>
      </p:sp>
      <p:sp>
        <p:nvSpPr>
          <p:cNvPr id="20" name="19 Rectángulo"/>
          <p:cNvSpPr/>
          <p:nvPr/>
        </p:nvSpPr>
        <p:spPr>
          <a:xfrm>
            <a:off x="4283968" y="4739660"/>
            <a:ext cx="4645750" cy="1569660"/>
          </a:xfrm>
          <a:prstGeom prst="rect">
            <a:avLst/>
          </a:prstGeom>
        </p:spPr>
        <p:txBody>
          <a:bodyPr wrap="square">
            <a:spAutoFit/>
          </a:bodyPr>
          <a:lstStyle/>
          <a:p>
            <a:pPr algn="just"/>
            <a:r>
              <a:rPr lang="es-MX" sz="2400" dirty="0" smtClean="0">
                <a:latin typeface="Arial Narrow" pitchFamily="34" charset="0"/>
                <a:cs typeface="Arial" pitchFamily="34" charset="0"/>
              </a:rPr>
              <a:t>4. Los desplazamientos por motivos de religión, salud, educación e intercambio cultural o lingüístico son formas de turismo.</a:t>
            </a:r>
            <a:endParaRPr lang="es-MX" sz="2400" dirty="0">
              <a:latin typeface="Arial Narrow" pitchFamily="34" charset="0"/>
              <a:cs typeface="Arial" pitchFamily="34" charset="0"/>
            </a:endParaRPr>
          </a:p>
        </p:txBody>
      </p:sp>
      <p:pic>
        <p:nvPicPr>
          <p:cNvPr id="22" name="21 Imagen" descr="TUR 4.jpg"/>
          <p:cNvPicPr>
            <a:picLocks noChangeAspect="1"/>
          </p:cNvPicPr>
          <p:nvPr/>
        </p:nvPicPr>
        <p:blipFill>
          <a:blip r:embed="rId2" cstate="print"/>
          <a:stretch>
            <a:fillRect/>
          </a:stretch>
        </p:blipFill>
        <p:spPr>
          <a:xfrm>
            <a:off x="611560" y="4149080"/>
            <a:ext cx="3206128" cy="2404596"/>
          </a:xfrm>
          <a:prstGeom prst="rect">
            <a:avLst/>
          </a:prstGeom>
        </p:spPr>
      </p:pic>
      <p:sp>
        <p:nvSpPr>
          <p:cNvPr id="6" name="5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7" name="6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9</a:t>
            </a:r>
            <a:endParaRPr lang="es-MX" sz="1400" dirty="0" smtClean="0">
              <a:latin typeface="Arial" pitchFamily="34" charset="0"/>
              <a:cs typeface="Arial" pitchFamily="34" charset="0"/>
            </a:endParaRPr>
          </a:p>
        </p:txBody>
      </p:sp>
      <p:pic>
        <p:nvPicPr>
          <p:cNvPr id="21506" name="Picture 2" descr="Imagen relacionada"/>
          <p:cNvPicPr>
            <a:picLocks noChangeAspect="1" noChangeArrowheads="1"/>
          </p:cNvPicPr>
          <p:nvPr/>
        </p:nvPicPr>
        <p:blipFill>
          <a:blip r:embed="rId3" cstate="print"/>
          <a:srcRect/>
          <a:stretch>
            <a:fillRect/>
          </a:stretch>
        </p:blipFill>
        <p:spPr bwMode="auto">
          <a:xfrm>
            <a:off x="683568" y="1412776"/>
            <a:ext cx="2088232" cy="2458894"/>
          </a:xfrm>
          <a:prstGeom prst="rect">
            <a:avLst/>
          </a:prstGeom>
          <a:noFill/>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TUR5.jpg"/>
          <p:cNvPicPr>
            <a:picLocks noChangeAspect="1"/>
          </p:cNvPicPr>
          <p:nvPr/>
        </p:nvPicPr>
        <p:blipFill>
          <a:blip r:embed="rId2" cstate="print"/>
          <a:stretch>
            <a:fillRect/>
          </a:stretch>
        </p:blipFill>
        <p:spPr>
          <a:xfrm>
            <a:off x="1900029" y="2780928"/>
            <a:ext cx="5762423" cy="3676426"/>
          </a:xfrm>
          <a:prstGeom prst="rect">
            <a:avLst/>
          </a:prstGeom>
        </p:spPr>
      </p:pic>
      <p:sp>
        <p:nvSpPr>
          <p:cNvPr id="10" name="9 Rectángulo"/>
          <p:cNvSpPr/>
          <p:nvPr/>
        </p:nvSpPr>
        <p:spPr>
          <a:xfrm>
            <a:off x="285720" y="908720"/>
            <a:ext cx="8572560" cy="461665"/>
          </a:xfrm>
          <a:prstGeom prst="rect">
            <a:avLst/>
          </a:prstGeom>
        </p:spPr>
        <p:txBody>
          <a:bodyPr wrap="square">
            <a:spAutoFit/>
          </a:bodyPr>
          <a:lstStyle/>
          <a:p>
            <a:r>
              <a:rPr lang="es-MX" sz="2400" b="1" dirty="0" smtClean="0">
                <a:latin typeface="Arial Narrow" pitchFamily="34" charset="0"/>
                <a:cs typeface="Arial" pitchFamily="34" charset="0"/>
              </a:rPr>
              <a:t>Articulo 2. El turismo, instrumento de desarrollo personal y colectivo</a:t>
            </a:r>
            <a:endParaRPr lang="es-MX" sz="2400" dirty="0">
              <a:latin typeface="Arial Narrow" pitchFamily="34" charset="0"/>
              <a:cs typeface="Arial" pitchFamily="34" charset="0"/>
            </a:endParaRPr>
          </a:p>
        </p:txBody>
      </p:sp>
      <p:sp>
        <p:nvSpPr>
          <p:cNvPr id="21" name="20 Rectángulo"/>
          <p:cNvSpPr/>
          <p:nvPr/>
        </p:nvSpPr>
        <p:spPr>
          <a:xfrm>
            <a:off x="179512" y="1837414"/>
            <a:ext cx="8640960" cy="830997"/>
          </a:xfrm>
          <a:prstGeom prst="rect">
            <a:avLst/>
          </a:prstGeom>
        </p:spPr>
        <p:txBody>
          <a:bodyPr wrap="square">
            <a:spAutoFit/>
          </a:bodyPr>
          <a:lstStyle/>
          <a:p>
            <a:pPr algn="just"/>
            <a:r>
              <a:rPr lang="es-MX" sz="2400" dirty="0" smtClean="0">
                <a:latin typeface="Arial Narrow" pitchFamily="34" charset="0"/>
                <a:cs typeface="Arial" pitchFamily="34" charset="0"/>
              </a:rPr>
              <a:t>5. La introducción en los programas de estudios de la enseñanza del valor de los intercambios turísticos.</a:t>
            </a:r>
            <a:endParaRPr lang="es-MX" sz="2400" dirty="0">
              <a:latin typeface="Arial Narrow" pitchFamily="34" charset="0"/>
              <a:cs typeface="Arial" pitchFamily="34" charset="0"/>
            </a:endParaRPr>
          </a:p>
        </p:txBody>
      </p:sp>
      <p:sp>
        <p:nvSpPr>
          <p:cNvPr id="5" name="4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7" name="6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10</a:t>
            </a:r>
            <a:endParaRPr lang="es-MX" sz="1400" dirty="0" smtClean="0">
              <a:latin typeface="Arial" pitchFamily="34" charset="0"/>
              <a:cs typeface="Arial" pitchFamily="34" charset="0"/>
            </a:endParaRPr>
          </a:p>
        </p:txBody>
      </p:sp>
      <p:sp>
        <p:nvSpPr>
          <p:cNvPr id="8" name="7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p:cNvSpPr/>
          <p:nvPr/>
        </p:nvSpPr>
        <p:spPr>
          <a:xfrm>
            <a:off x="285720" y="714356"/>
            <a:ext cx="8643998" cy="461665"/>
          </a:xfrm>
          <a:prstGeom prst="rect">
            <a:avLst/>
          </a:prstGeom>
        </p:spPr>
        <p:txBody>
          <a:bodyPr wrap="square">
            <a:spAutoFit/>
          </a:bodyPr>
          <a:lstStyle/>
          <a:p>
            <a:r>
              <a:rPr lang="es-MX" sz="2400" b="1" dirty="0" smtClean="0">
                <a:latin typeface="Arial Narrow" pitchFamily="34" charset="0"/>
                <a:cs typeface="Arial" pitchFamily="34" charset="0"/>
              </a:rPr>
              <a:t>Articulo 3. El turismo, factor de desarrollo sostenible</a:t>
            </a:r>
            <a:endParaRPr lang="es-MX" sz="2400" dirty="0">
              <a:latin typeface="Arial Narrow" pitchFamily="34" charset="0"/>
              <a:cs typeface="Arial" pitchFamily="34" charset="0"/>
            </a:endParaRPr>
          </a:p>
        </p:txBody>
      </p:sp>
      <p:sp>
        <p:nvSpPr>
          <p:cNvPr id="18" name="17 Rectángulo"/>
          <p:cNvSpPr/>
          <p:nvPr/>
        </p:nvSpPr>
        <p:spPr>
          <a:xfrm>
            <a:off x="214282" y="1285860"/>
            <a:ext cx="6950006" cy="461665"/>
          </a:xfrm>
          <a:prstGeom prst="rect">
            <a:avLst/>
          </a:prstGeom>
        </p:spPr>
        <p:txBody>
          <a:bodyPr wrap="square">
            <a:spAutoFit/>
          </a:bodyPr>
          <a:lstStyle/>
          <a:p>
            <a:pPr algn="just"/>
            <a:r>
              <a:rPr lang="es-MX" sz="2400" dirty="0" smtClean="0">
                <a:latin typeface="Arial Narrow" pitchFamily="34" charset="0"/>
                <a:cs typeface="Arial" pitchFamily="34" charset="0"/>
              </a:rPr>
              <a:t>1. Salvaguardar el medio ambiente y los recursos naturales.</a:t>
            </a:r>
            <a:endParaRPr lang="es-MX" sz="2400" dirty="0">
              <a:latin typeface="Arial Narrow" pitchFamily="34" charset="0"/>
              <a:cs typeface="Arial" pitchFamily="34" charset="0"/>
            </a:endParaRPr>
          </a:p>
        </p:txBody>
      </p:sp>
      <p:sp>
        <p:nvSpPr>
          <p:cNvPr id="19" name="18 Rectángulo"/>
          <p:cNvSpPr/>
          <p:nvPr/>
        </p:nvSpPr>
        <p:spPr>
          <a:xfrm>
            <a:off x="323528" y="4442336"/>
            <a:ext cx="4680520" cy="1938992"/>
          </a:xfrm>
          <a:prstGeom prst="rect">
            <a:avLst/>
          </a:prstGeom>
        </p:spPr>
        <p:txBody>
          <a:bodyPr wrap="square">
            <a:spAutoFit/>
          </a:bodyPr>
          <a:lstStyle/>
          <a:p>
            <a:pPr algn="just"/>
            <a:r>
              <a:rPr lang="es-MX" sz="2400" dirty="0" smtClean="0">
                <a:latin typeface="Arial Narrow" pitchFamily="34" charset="0"/>
                <a:cs typeface="Arial" pitchFamily="34" charset="0"/>
              </a:rPr>
              <a:t>2. Las autoridades públicas nacionales, regionales y locales favorecerán e incentivarán todas las modalidades de desarrollo turístico que permitan ahorrar recursos naturales</a:t>
            </a:r>
            <a:endParaRPr lang="es-MX" sz="2400" dirty="0">
              <a:latin typeface="Arial Narrow" pitchFamily="34" charset="0"/>
              <a:cs typeface="Arial" pitchFamily="34" charset="0"/>
            </a:endParaRPr>
          </a:p>
        </p:txBody>
      </p:sp>
      <p:pic>
        <p:nvPicPr>
          <p:cNvPr id="21" name="20 Imagen" descr="TUR7.jpg"/>
          <p:cNvPicPr>
            <a:picLocks noChangeAspect="1"/>
          </p:cNvPicPr>
          <p:nvPr/>
        </p:nvPicPr>
        <p:blipFill>
          <a:blip r:embed="rId2" cstate="print"/>
          <a:stretch>
            <a:fillRect/>
          </a:stretch>
        </p:blipFill>
        <p:spPr>
          <a:xfrm>
            <a:off x="467544" y="1916832"/>
            <a:ext cx="3121224" cy="2338010"/>
          </a:xfrm>
          <a:prstGeom prst="rect">
            <a:avLst/>
          </a:prstGeom>
        </p:spPr>
      </p:pic>
      <p:sp>
        <p:nvSpPr>
          <p:cNvPr id="6" name="5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7" name="6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11</a:t>
            </a:r>
            <a:endParaRPr lang="es-MX" sz="1400" dirty="0" smtClean="0">
              <a:latin typeface="Arial" pitchFamily="34" charset="0"/>
              <a:cs typeface="Arial" pitchFamily="34" charset="0"/>
            </a:endParaRPr>
          </a:p>
        </p:txBody>
      </p:sp>
      <p:pic>
        <p:nvPicPr>
          <p:cNvPr id="19458" name="Picture 2" descr="Resultado de imagen para turismo medio ambiente"/>
          <p:cNvPicPr>
            <a:picLocks noChangeAspect="1" noChangeArrowheads="1"/>
          </p:cNvPicPr>
          <p:nvPr/>
        </p:nvPicPr>
        <p:blipFill>
          <a:blip r:embed="rId3" cstate="print"/>
          <a:srcRect/>
          <a:stretch>
            <a:fillRect/>
          </a:stretch>
        </p:blipFill>
        <p:spPr bwMode="auto">
          <a:xfrm>
            <a:off x="5148064" y="1844824"/>
            <a:ext cx="3528393" cy="2332047"/>
          </a:xfrm>
          <a:prstGeom prst="rect">
            <a:avLst/>
          </a:prstGeom>
          <a:noFill/>
        </p:spPr>
      </p:pic>
      <p:pic>
        <p:nvPicPr>
          <p:cNvPr id="19462" name="Picture 6" descr="Resultado de imagen para turismo sectur"/>
          <p:cNvPicPr>
            <a:picLocks noChangeAspect="1" noChangeArrowheads="1"/>
          </p:cNvPicPr>
          <p:nvPr/>
        </p:nvPicPr>
        <p:blipFill>
          <a:blip r:embed="rId4" cstate="print"/>
          <a:srcRect/>
          <a:stretch>
            <a:fillRect/>
          </a:stretch>
        </p:blipFill>
        <p:spPr bwMode="auto">
          <a:xfrm>
            <a:off x="5148064" y="4269093"/>
            <a:ext cx="3492388" cy="2328259"/>
          </a:xfrm>
          <a:prstGeom prst="rect">
            <a:avLst/>
          </a:prstGeom>
          <a:noFill/>
        </p:spPr>
      </p:pic>
      <p:sp>
        <p:nvSpPr>
          <p:cNvPr id="10" name="9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p:cNvSpPr/>
          <p:nvPr/>
        </p:nvSpPr>
        <p:spPr>
          <a:xfrm>
            <a:off x="285720" y="928670"/>
            <a:ext cx="8572560" cy="461665"/>
          </a:xfrm>
          <a:prstGeom prst="rect">
            <a:avLst/>
          </a:prstGeom>
        </p:spPr>
        <p:txBody>
          <a:bodyPr wrap="square">
            <a:spAutoFit/>
          </a:bodyPr>
          <a:lstStyle/>
          <a:p>
            <a:r>
              <a:rPr lang="es-MX" sz="2400" b="1" dirty="0" smtClean="0">
                <a:latin typeface="Arial Narrow" pitchFamily="34" charset="0"/>
                <a:cs typeface="Arial" pitchFamily="34" charset="0"/>
              </a:rPr>
              <a:t>Articulo 3. El turismo, factor de desarrollo sostenible</a:t>
            </a:r>
            <a:endParaRPr lang="es-MX" sz="2400" dirty="0">
              <a:latin typeface="Arial Narrow" pitchFamily="34" charset="0"/>
              <a:cs typeface="Arial" pitchFamily="34" charset="0"/>
            </a:endParaRPr>
          </a:p>
        </p:txBody>
      </p:sp>
      <p:sp>
        <p:nvSpPr>
          <p:cNvPr id="19" name="18 Rectángulo"/>
          <p:cNvSpPr/>
          <p:nvPr/>
        </p:nvSpPr>
        <p:spPr>
          <a:xfrm>
            <a:off x="251520" y="1700808"/>
            <a:ext cx="7742664" cy="461665"/>
          </a:xfrm>
          <a:prstGeom prst="rect">
            <a:avLst/>
          </a:prstGeom>
        </p:spPr>
        <p:txBody>
          <a:bodyPr wrap="square">
            <a:spAutoFit/>
          </a:bodyPr>
          <a:lstStyle/>
          <a:p>
            <a:pPr algn="just"/>
            <a:r>
              <a:rPr lang="es-MX" sz="2400" dirty="0" smtClean="0">
                <a:latin typeface="Arial Narrow" pitchFamily="34" charset="0"/>
                <a:cs typeface="Arial" pitchFamily="34" charset="0"/>
              </a:rPr>
              <a:t>3. Distribuir en el tiempo y en el espacio los movimientos de turistas</a:t>
            </a:r>
            <a:endParaRPr lang="es-MX" sz="2400" dirty="0">
              <a:latin typeface="Arial Narrow" pitchFamily="34" charset="0"/>
              <a:cs typeface="Arial" pitchFamily="34" charset="0"/>
            </a:endParaRPr>
          </a:p>
        </p:txBody>
      </p:sp>
      <p:pic>
        <p:nvPicPr>
          <p:cNvPr id="21" name="20 Imagen" descr="TUR6.jpg"/>
          <p:cNvPicPr>
            <a:picLocks noChangeAspect="1"/>
          </p:cNvPicPr>
          <p:nvPr/>
        </p:nvPicPr>
        <p:blipFill>
          <a:blip r:embed="rId2" cstate="print"/>
          <a:stretch>
            <a:fillRect/>
          </a:stretch>
        </p:blipFill>
        <p:spPr>
          <a:xfrm>
            <a:off x="323528" y="2420888"/>
            <a:ext cx="5040560" cy="2016224"/>
          </a:xfrm>
          <a:prstGeom prst="rect">
            <a:avLst/>
          </a:prstGeom>
        </p:spPr>
      </p:pic>
      <p:sp>
        <p:nvSpPr>
          <p:cNvPr id="5" name="4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6" name="5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12</a:t>
            </a:r>
            <a:endParaRPr lang="es-MX" sz="1400" dirty="0" smtClean="0">
              <a:latin typeface="Arial" pitchFamily="34" charset="0"/>
              <a:cs typeface="Arial" pitchFamily="34" charset="0"/>
            </a:endParaRPr>
          </a:p>
        </p:txBody>
      </p:sp>
      <p:sp>
        <p:nvSpPr>
          <p:cNvPr id="7" name="6 Rectángulo"/>
          <p:cNvSpPr/>
          <p:nvPr/>
        </p:nvSpPr>
        <p:spPr>
          <a:xfrm>
            <a:off x="251520" y="4869160"/>
            <a:ext cx="8501090" cy="1200329"/>
          </a:xfrm>
          <a:prstGeom prst="rect">
            <a:avLst/>
          </a:prstGeom>
        </p:spPr>
        <p:txBody>
          <a:bodyPr wrap="square">
            <a:spAutoFit/>
          </a:bodyPr>
          <a:lstStyle/>
          <a:p>
            <a:pPr algn="just"/>
            <a:r>
              <a:rPr lang="es-MX" sz="2400" dirty="0" smtClean="0">
                <a:latin typeface="Arial Narrow" pitchFamily="34" charset="0"/>
                <a:cs typeface="Arial" pitchFamily="34" charset="0"/>
              </a:rPr>
              <a:t>4. Se programarán las actividades </a:t>
            </a:r>
            <a:r>
              <a:rPr lang="pt-BR" sz="2400" dirty="0" smtClean="0">
                <a:latin typeface="Arial Narrow" pitchFamily="34" charset="0"/>
                <a:cs typeface="Arial" pitchFamily="34" charset="0"/>
              </a:rPr>
              <a:t>turísticas de forma que se proteja </a:t>
            </a:r>
            <a:r>
              <a:rPr lang="es-MX" sz="2400" dirty="0" smtClean="0">
                <a:latin typeface="Arial Narrow" pitchFamily="34" charset="0"/>
                <a:cs typeface="Arial" pitchFamily="34" charset="0"/>
              </a:rPr>
              <a:t>el patrimonio natural y las especies en peligro de la fauna y de la flora silvestre.</a:t>
            </a:r>
            <a:endParaRPr lang="es-MX" sz="2400" dirty="0">
              <a:latin typeface="Arial Narrow" pitchFamily="34" charset="0"/>
              <a:cs typeface="Arial" pitchFamily="34" charset="0"/>
            </a:endParaRPr>
          </a:p>
        </p:txBody>
      </p:sp>
      <p:pic>
        <p:nvPicPr>
          <p:cNvPr id="8" name="7 Imagen" descr="TUR8.jpg"/>
          <p:cNvPicPr>
            <a:picLocks noChangeAspect="1"/>
          </p:cNvPicPr>
          <p:nvPr/>
        </p:nvPicPr>
        <p:blipFill>
          <a:blip r:embed="rId3" cstate="print"/>
          <a:stretch>
            <a:fillRect/>
          </a:stretch>
        </p:blipFill>
        <p:spPr>
          <a:xfrm>
            <a:off x="5004048" y="2420888"/>
            <a:ext cx="3780420" cy="2016224"/>
          </a:xfrm>
          <a:prstGeom prst="rect">
            <a:avLst/>
          </a:prstGeom>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a:xfrm rot="16200000">
            <a:off x="-1196515" y="4949044"/>
            <a:ext cx="2915816" cy="307777"/>
          </a:xfrm>
          <a:prstGeom prst="rect">
            <a:avLst/>
          </a:prstGeom>
          <a:noFill/>
        </p:spPr>
        <p:txBody>
          <a:bodyPr wrap="square" rtlCol="0">
            <a:spAutoFit/>
          </a:bodyPr>
          <a:lstStyle/>
          <a:p>
            <a:r>
              <a:rPr lang="es-MX" sz="1400" dirty="0" smtClean="0">
                <a:latin typeface="Arial Narrow" pitchFamily="34" charset="0"/>
              </a:rPr>
              <a:t>TURISMO: UNIFICADOR DE PUEBLOS</a:t>
            </a:r>
            <a:endParaRPr lang="es-MX" sz="1400" dirty="0">
              <a:latin typeface="Arial Narrow" pitchFamily="34" charset="0"/>
            </a:endParaRPr>
          </a:p>
        </p:txBody>
      </p:sp>
      <p:sp>
        <p:nvSpPr>
          <p:cNvPr id="12" name="11 CuadroTexto"/>
          <p:cNvSpPr txBox="1"/>
          <p:nvPr/>
        </p:nvSpPr>
        <p:spPr>
          <a:xfrm>
            <a:off x="4311589" y="0"/>
            <a:ext cx="4832411" cy="307777"/>
          </a:xfrm>
          <a:prstGeom prst="rect">
            <a:avLst/>
          </a:prstGeom>
          <a:noFill/>
        </p:spPr>
        <p:txBody>
          <a:bodyPr wrap="square" rtlCol="0">
            <a:spAutoFit/>
          </a:bodyPr>
          <a:lstStyle/>
          <a:p>
            <a:pPr algn="r"/>
            <a:r>
              <a:rPr lang="es-MX" sz="1400" dirty="0" smtClean="0">
                <a:latin typeface="Arial Narrow" pitchFamily="34" charset="0"/>
              </a:rPr>
              <a:t>UNIVERSIDAD AUTONOMA DEL ESTADO DE MÉXICO</a:t>
            </a:r>
            <a:endParaRPr lang="es-MX" sz="1400" dirty="0">
              <a:latin typeface="Arial Narrow" pitchFamily="34" charset="0"/>
            </a:endParaRPr>
          </a:p>
        </p:txBody>
      </p:sp>
      <p:pic>
        <p:nvPicPr>
          <p:cNvPr id="1029" name="Picture 5" descr="Resultado de imagen para ESCUDO DE LA FACULTAD DE TURISMO DE LA UAEM"/>
          <p:cNvPicPr>
            <a:picLocks noChangeAspect="1" noChangeArrowheads="1"/>
          </p:cNvPicPr>
          <p:nvPr/>
        </p:nvPicPr>
        <p:blipFill>
          <a:blip r:embed="rId2" cstate="print"/>
          <a:srcRect/>
          <a:stretch>
            <a:fillRect/>
          </a:stretch>
        </p:blipFill>
        <p:spPr bwMode="auto">
          <a:xfrm>
            <a:off x="7740352" y="353550"/>
            <a:ext cx="955476" cy="843202"/>
          </a:xfrm>
          <a:prstGeom prst="rect">
            <a:avLst/>
          </a:prstGeom>
          <a:noFill/>
        </p:spPr>
      </p:pic>
      <p:sp>
        <p:nvSpPr>
          <p:cNvPr id="14" name="13 CuadroTexto"/>
          <p:cNvSpPr txBox="1"/>
          <p:nvPr/>
        </p:nvSpPr>
        <p:spPr>
          <a:xfrm>
            <a:off x="107505" y="6453336"/>
            <a:ext cx="3528391" cy="307777"/>
          </a:xfrm>
          <a:prstGeom prst="rect">
            <a:avLst/>
          </a:prstGeom>
          <a:noFill/>
        </p:spPr>
        <p:txBody>
          <a:bodyPr wrap="square" rtlCol="0">
            <a:spAutoFit/>
          </a:bodyPr>
          <a:lstStyle/>
          <a:p>
            <a:r>
              <a:rPr lang="es-MX" sz="1400" dirty="0" smtClean="0">
                <a:latin typeface="Arial Narrow" pitchFamily="34" charset="0"/>
              </a:rPr>
              <a:t>CENTRO UNIVERSITARIO UAEM ZUMPANGO</a:t>
            </a:r>
            <a:endParaRPr lang="es-MX" sz="1400" dirty="0">
              <a:latin typeface="Arial Narrow" pitchFamily="34" charset="0"/>
            </a:endParaRPr>
          </a:p>
        </p:txBody>
      </p:sp>
      <p:sp>
        <p:nvSpPr>
          <p:cNvPr id="15" name="14 CuadroTexto"/>
          <p:cNvSpPr txBox="1"/>
          <p:nvPr/>
        </p:nvSpPr>
        <p:spPr>
          <a:xfrm rot="5400000">
            <a:off x="7786228" y="1150876"/>
            <a:ext cx="2232248" cy="307777"/>
          </a:xfrm>
          <a:prstGeom prst="rect">
            <a:avLst/>
          </a:prstGeom>
          <a:noFill/>
        </p:spPr>
        <p:txBody>
          <a:bodyPr wrap="square" rtlCol="0">
            <a:spAutoFit/>
          </a:bodyPr>
          <a:lstStyle/>
          <a:p>
            <a:r>
              <a:rPr lang="es-MX" sz="1400" dirty="0" smtClean="0">
                <a:latin typeface="Arial Narrow" pitchFamily="34" charset="0"/>
              </a:rPr>
              <a:t>LICENCIATURA EN TURISMO</a:t>
            </a:r>
            <a:endParaRPr lang="es-MX" sz="1400" dirty="0">
              <a:latin typeface="Arial Narrow" pitchFamily="34" charset="0"/>
            </a:endParaRPr>
          </a:p>
        </p:txBody>
      </p:sp>
      <p:pic>
        <p:nvPicPr>
          <p:cNvPr id="16" name="15 Imagen" descr="F:\Archivos LTU Nuevo Plan Estudios\logo PROGRAMAS -LTU 2015.png"/>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95536" y="5517232"/>
            <a:ext cx="792088" cy="1000341"/>
          </a:xfrm>
          <a:prstGeom prst="rect">
            <a:avLst/>
          </a:prstGeom>
          <a:noFill/>
          <a:ln>
            <a:noFill/>
          </a:ln>
        </p:spPr>
      </p:pic>
      <p:sp>
        <p:nvSpPr>
          <p:cNvPr id="10" name="9 CuadroTexto"/>
          <p:cNvSpPr txBox="1"/>
          <p:nvPr/>
        </p:nvSpPr>
        <p:spPr>
          <a:xfrm>
            <a:off x="539552" y="1268760"/>
            <a:ext cx="8208912" cy="4801314"/>
          </a:xfrm>
          <a:prstGeom prst="rect">
            <a:avLst/>
          </a:prstGeom>
          <a:noFill/>
        </p:spPr>
        <p:txBody>
          <a:bodyPr wrap="square" rtlCol="0">
            <a:spAutoFit/>
          </a:bodyPr>
          <a:lstStyle/>
          <a:p>
            <a:pPr algn="ctr"/>
            <a:r>
              <a:rPr lang="es-MX" dirty="0" smtClean="0">
                <a:latin typeface="Arial Narrow" pitchFamily="34" charset="0"/>
              </a:rPr>
              <a:t>PORTADA DE IDENTIFICACIÓN:</a:t>
            </a:r>
          </a:p>
          <a:p>
            <a:pPr algn="ctr"/>
            <a:endParaRPr lang="es-MX" dirty="0" smtClean="0">
              <a:latin typeface="Arial Narrow" pitchFamily="34" charset="0"/>
            </a:endParaRPr>
          </a:p>
          <a:p>
            <a:pPr algn="ctr"/>
            <a:endParaRPr lang="es-MX" dirty="0" smtClean="0">
              <a:latin typeface="Arial Narrow" pitchFamily="34" charset="0"/>
            </a:endParaRPr>
          </a:p>
          <a:p>
            <a:pPr algn="ctr"/>
            <a:r>
              <a:rPr lang="es-MX" dirty="0" smtClean="0">
                <a:latin typeface="Arial Narrow" pitchFamily="34" charset="0"/>
              </a:rPr>
              <a:t>UNIVERSIDAD AUTÓNOMA DEL ESTADO DE MÉXICO</a:t>
            </a:r>
          </a:p>
          <a:p>
            <a:pPr algn="ctr"/>
            <a:endParaRPr lang="es-MX" dirty="0" smtClean="0">
              <a:latin typeface="Arial Narrow" pitchFamily="34" charset="0"/>
            </a:endParaRPr>
          </a:p>
          <a:p>
            <a:pPr algn="ctr"/>
            <a:endParaRPr lang="es-MX" dirty="0" smtClean="0">
              <a:latin typeface="Arial Narrow" pitchFamily="34" charset="0"/>
            </a:endParaRPr>
          </a:p>
          <a:p>
            <a:pPr algn="ctr"/>
            <a:r>
              <a:rPr lang="es-MX" dirty="0" smtClean="0">
                <a:latin typeface="Arial Narrow" pitchFamily="34" charset="0"/>
              </a:rPr>
              <a:t>CÓDIGO </a:t>
            </a:r>
            <a:r>
              <a:rPr lang="es-MX" dirty="0" smtClean="0">
                <a:latin typeface="Arial Narrow" pitchFamily="34" charset="0"/>
              </a:rPr>
              <a:t>É</a:t>
            </a:r>
            <a:r>
              <a:rPr lang="es-MX" dirty="0" smtClean="0">
                <a:latin typeface="Arial Narrow" pitchFamily="34" charset="0"/>
              </a:rPr>
              <a:t>TICO </a:t>
            </a:r>
            <a:r>
              <a:rPr lang="es-MX" dirty="0" smtClean="0">
                <a:latin typeface="Arial Narrow" pitchFamily="34" charset="0"/>
              </a:rPr>
              <a:t>MUNDIAL PARA EL TURISMO PARA LA UNIDAD DE APRENDIZAJE  </a:t>
            </a:r>
            <a:r>
              <a:rPr lang="es-MX" dirty="0" smtClean="0">
                <a:latin typeface="Arial Narrow" pitchFamily="34" charset="0"/>
              </a:rPr>
              <a:t>PROYECCIÓN </a:t>
            </a:r>
            <a:r>
              <a:rPr lang="es-MX" dirty="0" smtClean="0">
                <a:latin typeface="Arial Narrow" pitchFamily="34" charset="0"/>
              </a:rPr>
              <a:t>Y </a:t>
            </a:r>
            <a:r>
              <a:rPr lang="es-MX" dirty="0" smtClean="0">
                <a:latin typeface="Arial Narrow" pitchFamily="34" charset="0"/>
              </a:rPr>
              <a:t>ÉTICA </a:t>
            </a:r>
            <a:r>
              <a:rPr lang="es-MX" dirty="0" smtClean="0">
                <a:latin typeface="Arial Narrow" pitchFamily="34" charset="0"/>
              </a:rPr>
              <a:t>PROFESIONAL</a:t>
            </a:r>
          </a:p>
          <a:p>
            <a:pPr algn="ctr"/>
            <a:endParaRPr lang="es-MX" dirty="0" smtClean="0">
              <a:latin typeface="Arial Narrow" pitchFamily="34" charset="0"/>
            </a:endParaRPr>
          </a:p>
          <a:p>
            <a:pPr algn="ctr"/>
            <a:endParaRPr lang="es-MX" dirty="0" smtClean="0">
              <a:latin typeface="Arial Narrow" pitchFamily="34" charset="0"/>
            </a:endParaRPr>
          </a:p>
          <a:p>
            <a:pPr algn="ctr"/>
            <a:r>
              <a:rPr lang="es-MX" dirty="0" smtClean="0">
                <a:latin typeface="Arial Narrow" pitchFamily="34" charset="0"/>
              </a:rPr>
              <a:t>IMPARTIDA EN LA LICENCIATURA EN TURISMO </a:t>
            </a:r>
          </a:p>
          <a:p>
            <a:pPr algn="ctr"/>
            <a:r>
              <a:rPr lang="es-MX" dirty="0" smtClean="0">
                <a:latin typeface="Arial Narrow" pitchFamily="34" charset="0"/>
              </a:rPr>
              <a:t>EN EL CENTRO UNIVERSITARIO UAEM ZUMPANGO</a:t>
            </a:r>
          </a:p>
          <a:p>
            <a:pPr algn="ctr"/>
            <a:endParaRPr lang="es-MX" dirty="0" smtClean="0">
              <a:latin typeface="Arial Narrow" pitchFamily="34" charset="0"/>
            </a:endParaRPr>
          </a:p>
          <a:p>
            <a:pPr algn="ctr"/>
            <a:endParaRPr lang="es-MX" dirty="0" smtClean="0">
              <a:latin typeface="Arial Narrow" pitchFamily="34" charset="0"/>
            </a:endParaRPr>
          </a:p>
          <a:p>
            <a:pPr algn="ctr"/>
            <a:endParaRPr lang="es-MX" dirty="0" smtClean="0">
              <a:latin typeface="Arial Narrow" pitchFamily="34" charset="0"/>
            </a:endParaRPr>
          </a:p>
          <a:p>
            <a:pPr algn="ctr"/>
            <a:endParaRPr lang="es-MX" dirty="0" smtClean="0">
              <a:latin typeface="Arial Narrow" pitchFamily="34" charset="0"/>
            </a:endParaRPr>
          </a:p>
          <a:p>
            <a:pPr algn="ctr"/>
            <a:r>
              <a:rPr lang="es-MX" sz="1400" dirty="0" smtClean="0">
                <a:latin typeface="Arial Narrow" pitchFamily="34" charset="0"/>
              </a:rPr>
              <a:t>LIC. MARIA CANDELARIA MONICA NIEMBRO GAONA</a:t>
            </a:r>
            <a:endParaRPr lang="es-MX" sz="1400" dirty="0">
              <a:latin typeface="Arial Narrow"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p:cNvSpPr/>
          <p:nvPr/>
        </p:nvSpPr>
        <p:spPr>
          <a:xfrm>
            <a:off x="285720" y="642918"/>
            <a:ext cx="8572560" cy="461665"/>
          </a:xfrm>
          <a:prstGeom prst="rect">
            <a:avLst/>
          </a:prstGeom>
        </p:spPr>
        <p:txBody>
          <a:bodyPr wrap="square">
            <a:spAutoFit/>
          </a:bodyPr>
          <a:lstStyle/>
          <a:p>
            <a:r>
              <a:rPr lang="es-MX" sz="2400" b="1" dirty="0" smtClean="0">
                <a:latin typeface="Arial" pitchFamily="34" charset="0"/>
                <a:cs typeface="Arial" pitchFamily="34" charset="0"/>
              </a:rPr>
              <a:t>Articulo 3. El turismo, factor de desarrollo sostenible</a:t>
            </a:r>
            <a:endParaRPr lang="es-MX" sz="2400" dirty="0">
              <a:latin typeface="Arial" pitchFamily="34" charset="0"/>
              <a:cs typeface="Arial" pitchFamily="34" charset="0"/>
            </a:endParaRPr>
          </a:p>
        </p:txBody>
      </p:sp>
      <p:sp>
        <p:nvSpPr>
          <p:cNvPr id="6" name="5 Rectángulo"/>
          <p:cNvSpPr/>
          <p:nvPr/>
        </p:nvSpPr>
        <p:spPr>
          <a:xfrm>
            <a:off x="467544" y="1340768"/>
            <a:ext cx="5472608" cy="830997"/>
          </a:xfrm>
          <a:prstGeom prst="rect">
            <a:avLst/>
          </a:prstGeom>
        </p:spPr>
        <p:txBody>
          <a:bodyPr wrap="square">
            <a:spAutoFit/>
          </a:bodyPr>
          <a:lstStyle/>
          <a:p>
            <a:pPr algn="just"/>
            <a:r>
              <a:rPr lang="es-MX" sz="2400" dirty="0" smtClean="0">
                <a:latin typeface="Arial" pitchFamily="34" charset="0"/>
                <a:cs typeface="Arial" pitchFamily="34" charset="0"/>
              </a:rPr>
              <a:t>5. Respeto al patrimonio natural y a la población local.</a:t>
            </a:r>
            <a:endParaRPr lang="es-MX" sz="2400" dirty="0">
              <a:latin typeface="Arial" pitchFamily="34" charset="0"/>
              <a:cs typeface="Arial" pitchFamily="34" charset="0"/>
            </a:endParaRPr>
          </a:p>
        </p:txBody>
      </p:sp>
      <p:sp>
        <p:nvSpPr>
          <p:cNvPr id="8" name="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9" name="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13</a:t>
            </a:r>
            <a:endParaRPr lang="es-MX" sz="1400" dirty="0" smtClean="0">
              <a:latin typeface="Arial" pitchFamily="34" charset="0"/>
              <a:cs typeface="Arial" pitchFamily="34" charset="0"/>
            </a:endParaRPr>
          </a:p>
        </p:txBody>
      </p:sp>
      <p:pic>
        <p:nvPicPr>
          <p:cNvPr id="17410" name="Picture 2" descr="Resultado de imagen para turismo patrimonio natural"/>
          <p:cNvPicPr>
            <a:picLocks noChangeAspect="1" noChangeArrowheads="1"/>
          </p:cNvPicPr>
          <p:nvPr/>
        </p:nvPicPr>
        <p:blipFill>
          <a:blip r:embed="rId2" cstate="print"/>
          <a:srcRect/>
          <a:stretch>
            <a:fillRect/>
          </a:stretch>
        </p:blipFill>
        <p:spPr bwMode="auto">
          <a:xfrm>
            <a:off x="179512" y="2162893"/>
            <a:ext cx="6107964" cy="4578475"/>
          </a:xfrm>
          <a:prstGeom prst="rect">
            <a:avLst/>
          </a:prstGeom>
          <a:noFill/>
        </p:spPr>
      </p:pic>
      <p:pic>
        <p:nvPicPr>
          <p:cNvPr id="17412" name="Picture 4" descr="Resultado de imagen para turismo patrimonio natural"/>
          <p:cNvPicPr>
            <a:picLocks noChangeAspect="1" noChangeArrowheads="1"/>
          </p:cNvPicPr>
          <p:nvPr/>
        </p:nvPicPr>
        <p:blipFill>
          <a:blip r:embed="rId3" cstate="print"/>
          <a:srcRect/>
          <a:stretch>
            <a:fillRect/>
          </a:stretch>
        </p:blipFill>
        <p:spPr bwMode="auto">
          <a:xfrm>
            <a:off x="6372200" y="1196752"/>
            <a:ext cx="2550968" cy="1712686"/>
          </a:xfrm>
          <a:prstGeom prst="rect">
            <a:avLst/>
          </a:prstGeom>
          <a:noFill/>
        </p:spPr>
      </p:pic>
      <p:pic>
        <p:nvPicPr>
          <p:cNvPr id="17414" name="Picture 6" descr="Imagen relacionada"/>
          <p:cNvPicPr>
            <a:picLocks noChangeAspect="1" noChangeArrowheads="1"/>
          </p:cNvPicPr>
          <p:nvPr/>
        </p:nvPicPr>
        <p:blipFill>
          <a:blip r:embed="rId4" cstate="print"/>
          <a:srcRect/>
          <a:stretch>
            <a:fillRect/>
          </a:stretch>
        </p:blipFill>
        <p:spPr bwMode="auto">
          <a:xfrm>
            <a:off x="6395350" y="3140968"/>
            <a:ext cx="2501764" cy="1536172"/>
          </a:xfrm>
          <a:prstGeom prst="rect">
            <a:avLst/>
          </a:prstGeom>
          <a:noFill/>
        </p:spPr>
      </p:pic>
      <p:pic>
        <p:nvPicPr>
          <p:cNvPr id="17416" name="Picture 8" descr="Imagen relacionada"/>
          <p:cNvPicPr>
            <a:picLocks noChangeAspect="1" noChangeArrowheads="1"/>
          </p:cNvPicPr>
          <p:nvPr/>
        </p:nvPicPr>
        <p:blipFill>
          <a:blip r:embed="rId5" cstate="print"/>
          <a:srcRect/>
          <a:stretch>
            <a:fillRect/>
          </a:stretch>
        </p:blipFill>
        <p:spPr bwMode="auto">
          <a:xfrm>
            <a:off x="6395350" y="4922046"/>
            <a:ext cx="2524901" cy="1675306"/>
          </a:xfrm>
          <a:prstGeom prst="rect">
            <a:avLst/>
          </a:prstGeom>
          <a:noFill/>
        </p:spPr>
      </p:pic>
      <p:sp>
        <p:nvSpPr>
          <p:cNvPr id="10" name="9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214282" y="785794"/>
            <a:ext cx="8643998" cy="830997"/>
          </a:xfrm>
          <a:prstGeom prst="rect">
            <a:avLst/>
          </a:prstGeom>
        </p:spPr>
        <p:txBody>
          <a:bodyPr wrap="square">
            <a:spAutoFit/>
          </a:bodyPr>
          <a:lstStyle/>
          <a:p>
            <a:r>
              <a:rPr lang="es-MX" sz="2400" b="1" dirty="0" smtClean="0">
                <a:latin typeface="Arial Narrow" pitchFamily="34" charset="0"/>
                <a:cs typeface="Arial" pitchFamily="34" charset="0"/>
              </a:rPr>
              <a:t>Articulo 4. El turismo, factor de aprovechamiento y enriquecimiento del patrimonio cultural de la humanidad</a:t>
            </a:r>
            <a:endParaRPr lang="es-MX" sz="2400" dirty="0">
              <a:latin typeface="Arial Narrow" pitchFamily="34" charset="0"/>
              <a:cs typeface="Arial" pitchFamily="34" charset="0"/>
            </a:endParaRPr>
          </a:p>
        </p:txBody>
      </p:sp>
      <p:sp>
        <p:nvSpPr>
          <p:cNvPr id="19" name="18 Rectángulo"/>
          <p:cNvSpPr/>
          <p:nvPr/>
        </p:nvSpPr>
        <p:spPr>
          <a:xfrm>
            <a:off x="214282" y="1988840"/>
            <a:ext cx="4573742" cy="830997"/>
          </a:xfrm>
          <a:prstGeom prst="rect">
            <a:avLst/>
          </a:prstGeom>
        </p:spPr>
        <p:txBody>
          <a:bodyPr wrap="square">
            <a:spAutoFit/>
          </a:bodyPr>
          <a:lstStyle/>
          <a:p>
            <a:pPr algn="just"/>
            <a:r>
              <a:rPr lang="es-MX" sz="2400" dirty="0" smtClean="0">
                <a:latin typeface="Arial Narrow" pitchFamily="34" charset="0"/>
                <a:cs typeface="Arial" pitchFamily="34" charset="0"/>
              </a:rPr>
              <a:t>1. Los recursos turísticos pertenecen al patrimonio común de la humanidad. </a:t>
            </a:r>
            <a:endParaRPr lang="es-MX" sz="2400" dirty="0">
              <a:latin typeface="Arial Narrow" pitchFamily="34" charset="0"/>
              <a:cs typeface="Arial" pitchFamily="34" charset="0"/>
            </a:endParaRPr>
          </a:p>
        </p:txBody>
      </p:sp>
      <p:sp>
        <p:nvSpPr>
          <p:cNvPr id="20" name="19 Rectángulo"/>
          <p:cNvSpPr/>
          <p:nvPr/>
        </p:nvSpPr>
        <p:spPr>
          <a:xfrm>
            <a:off x="5072066" y="4586352"/>
            <a:ext cx="3714776" cy="1938992"/>
          </a:xfrm>
          <a:prstGeom prst="rect">
            <a:avLst/>
          </a:prstGeom>
        </p:spPr>
        <p:txBody>
          <a:bodyPr wrap="square">
            <a:spAutoFit/>
          </a:bodyPr>
          <a:lstStyle/>
          <a:p>
            <a:pPr algn="just"/>
            <a:r>
              <a:rPr lang="es-MX" sz="2400" dirty="0" smtClean="0">
                <a:latin typeface="Arial Narrow" pitchFamily="34" charset="0"/>
                <a:cs typeface="Arial" pitchFamily="34" charset="0"/>
              </a:rPr>
              <a:t>2. respeto al patrimonio artístico, arqueológico y cultural, que deben proteger y transmitir a las generaciones futuras.</a:t>
            </a:r>
            <a:endParaRPr lang="es-MX" sz="2400" dirty="0">
              <a:latin typeface="Arial Narrow" pitchFamily="34" charset="0"/>
              <a:cs typeface="Arial" pitchFamily="34" charset="0"/>
            </a:endParaRPr>
          </a:p>
        </p:txBody>
      </p:sp>
      <p:pic>
        <p:nvPicPr>
          <p:cNvPr id="23" name="22 Imagen" descr="TUR9.jpg"/>
          <p:cNvPicPr>
            <a:picLocks noChangeAspect="1"/>
          </p:cNvPicPr>
          <p:nvPr/>
        </p:nvPicPr>
        <p:blipFill>
          <a:blip r:embed="rId2" cstate="print"/>
          <a:stretch>
            <a:fillRect/>
          </a:stretch>
        </p:blipFill>
        <p:spPr>
          <a:xfrm>
            <a:off x="251520" y="3284984"/>
            <a:ext cx="4515941" cy="3084020"/>
          </a:xfrm>
          <a:prstGeom prst="rect">
            <a:avLst/>
          </a:prstGeom>
        </p:spPr>
      </p:pic>
      <p:sp>
        <p:nvSpPr>
          <p:cNvPr id="6" name="5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7" name="6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14</a:t>
            </a:r>
            <a:endParaRPr lang="es-MX" sz="1400" dirty="0" smtClean="0">
              <a:latin typeface="Arial" pitchFamily="34" charset="0"/>
              <a:cs typeface="Arial" pitchFamily="34" charset="0"/>
            </a:endParaRPr>
          </a:p>
        </p:txBody>
      </p:sp>
      <p:pic>
        <p:nvPicPr>
          <p:cNvPr id="16386" name="Picture 2" descr="Resultado de imagen para turismo patrimonio cultural"/>
          <p:cNvPicPr>
            <a:picLocks noChangeAspect="1" noChangeArrowheads="1"/>
          </p:cNvPicPr>
          <p:nvPr/>
        </p:nvPicPr>
        <p:blipFill>
          <a:blip r:embed="rId3" cstate="print"/>
          <a:srcRect/>
          <a:stretch>
            <a:fillRect/>
          </a:stretch>
        </p:blipFill>
        <p:spPr bwMode="auto">
          <a:xfrm>
            <a:off x="4860032" y="1916832"/>
            <a:ext cx="4128542" cy="2162570"/>
          </a:xfrm>
          <a:prstGeom prst="rect">
            <a:avLst/>
          </a:prstGeom>
          <a:noFill/>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214282" y="857232"/>
            <a:ext cx="8643998" cy="830997"/>
          </a:xfrm>
          <a:prstGeom prst="rect">
            <a:avLst/>
          </a:prstGeom>
        </p:spPr>
        <p:txBody>
          <a:bodyPr wrap="square">
            <a:spAutoFit/>
          </a:bodyPr>
          <a:lstStyle/>
          <a:p>
            <a:pPr algn="just"/>
            <a:r>
              <a:rPr lang="es-MX" sz="2400" b="1" dirty="0" smtClean="0">
                <a:latin typeface="Arial Narrow" pitchFamily="34" charset="0"/>
                <a:cs typeface="Arial" pitchFamily="34" charset="0"/>
              </a:rPr>
              <a:t>Articulo 4. El turismo, factor de aprovechamiento y enriquecimiento del patrimonio cultural de la humanidad</a:t>
            </a:r>
            <a:endParaRPr lang="es-MX" sz="2400" dirty="0">
              <a:latin typeface="Arial Narrow" pitchFamily="34" charset="0"/>
              <a:cs typeface="Arial" pitchFamily="34" charset="0"/>
            </a:endParaRPr>
          </a:p>
        </p:txBody>
      </p:sp>
      <p:sp>
        <p:nvSpPr>
          <p:cNvPr id="22" name="21 Rectángulo"/>
          <p:cNvSpPr/>
          <p:nvPr/>
        </p:nvSpPr>
        <p:spPr>
          <a:xfrm>
            <a:off x="4716016" y="1988840"/>
            <a:ext cx="4213702" cy="1938992"/>
          </a:xfrm>
          <a:prstGeom prst="rect">
            <a:avLst/>
          </a:prstGeom>
        </p:spPr>
        <p:txBody>
          <a:bodyPr wrap="square">
            <a:spAutoFit/>
          </a:bodyPr>
          <a:lstStyle/>
          <a:p>
            <a:pPr algn="just"/>
            <a:r>
              <a:rPr lang="es-MX" sz="2400" dirty="0" smtClean="0">
                <a:latin typeface="Arial Narrow" pitchFamily="34" charset="0"/>
                <a:cs typeface="Arial" pitchFamily="34" charset="0"/>
              </a:rPr>
              <a:t>3. Los recursos de los sitios y monumentos culturales habrían de asignarse al mantenimiento, a la protección, a la mejora y al enriquecimiento de ese patrimonio.</a:t>
            </a:r>
            <a:endParaRPr lang="es-MX" sz="2400" dirty="0">
              <a:latin typeface="Arial Narrow" pitchFamily="34" charset="0"/>
              <a:cs typeface="Arial" pitchFamily="34" charset="0"/>
            </a:endParaRPr>
          </a:p>
        </p:txBody>
      </p:sp>
      <p:sp>
        <p:nvSpPr>
          <p:cNvPr id="6" name="5 Rectángulo"/>
          <p:cNvSpPr/>
          <p:nvPr/>
        </p:nvSpPr>
        <p:spPr>
          <a:xfrm>
            <a:off x="179512" y="5036983"/>
            <a:ext cx="4357718" cy="1200329"/>
          </a:xfrm>
          <a:prstGeom prst="rect">
            <a:avLst/>
          </a:prstGeom>
        </p:spPr>
        <p:txBody>
          <a:bodyPr wrap="square">
            <a:spAutoFit/>
          </a:bodyPr>
          <a:lstStyle/>
          <a:p>
            <a:pPr algn="just"/>
            <a:r>
              <a:rPr lang="es-MX" sz="2400" dirty="0" smtClean="0">
                <a:latin typeface="Arial Narrow" pitchFamily="34" charset="0"/>
                <a:cs typeface="Arial" pitchFamily="34" charset="0"/>
              </a:rPr>
              <a:t>4. La actividad turística es para el florecimiento de la producción cultural, artesanal y del folklore.</a:t>
            </a:r>
            <a:endParaRPr lang="es-MX" sz="2400" dirty="0">
              <a:latin typeface="Arial Narrow" pitchFamily="34" charset="0"/>
              <a:cs typeface="Arial" pitchFamily="34" charset="0"/>
            </a:endParaRPr>
          </a:p>
        </p:txBody>
      </p:sp>
      <p:pic>
        <p:nvPicPr>
          <p:cNvPr id="7" name="6 Imagen" descr="TUR10.jpg"/>
          <p:cNvPicPr>
            <a:picLocks noChangeAspect="1"/>
          </p:cNvPicPr>
          <p:nvPr/>
        </p:nvPicPr>
        <p:blipFill>
          <a:blip r:embed="rId2" cstate="print"/>
          <a:stretch>
            <a:fillRect/>
          </a:stretch>
        </p:blipFill>
        <p:spPr>
          <a:xfrm>
            <a:off x="251520" y="2138177"/>
            <a:ext cx="4357696" cy="2442951"/>
          </a:xfrm>
          <a:prstGeom prst="rect">
            <a:avLst/>
          </a:prstGeom>
        </p:spPr>
      </p:pic>
      <p:sp>
        <p:nvSpPr>
          <p:cNvPr id="8" name="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9" name="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15</a:t>
            </a:r>
            <a:endParaRPr lang="es-MX" sz="1400" dirty="0" smtClean="0">
              <a:latin typeface="Arial" pitchFamily="34" charset="0"/>
              <a:cs typeface="Arial" pitchFamily="34" charset="0"/>
            </a:endParaRPr>
          </a:p>
        </p:txBody>
      </p:sp>
      <p:pic>
        <p:nvPicPr>
          <p:cNvPr id="15362" name="Picture 2" descr="Resultado de imagen para turismo patrimonio cultural"/>
          <p:cNvPicPr>
            <a:picLocks noChangeAspect="1" noChangeArrowheads="1"/>
          </p:cNvPicPr>
          <p:nvPr/>
        </p:nvPicPr>
        <p:blipFill>
          <a:blip r:embed="rId3" cstate="print"/>
          <a:srcRect/>
          <a:stretch>
            <a:fillRect/>
          </a:stretch>
        </p:blipFill>
        <p:spPr bwMode="auto">
          <a:xfrm>
            <a:off x="4788024" y="4101075"/>
            <a:ext cx="4032448" cy="2496277"/>
          </a:xfrm>
          <a:prstGeom prst="rect">
            <a:avLst/>
          </a:prstGeom>
          <a:noFill/>
        </p:spPr>
      </p:pic>
      <p:sp>
        <p:nvSpPr>
          <p:cNvPr id="10" name="9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p:cNvSpPr/>
          <p:nvPr/>
        </p:nvSpPr>
        <p:spPr>
          <a:xfrm>
            <a:off x="214282" y="785794"/>
            <a:ext cx="8715436" cy="830997"/>
          </a:xfrm>
          <a:prstGeom prst="rect">
            <a:avLst/>
          </a:prstGeom>
        </p:spPr>
        <p:txBody>
          <a:bodyPr wrap="square">
            <a:spAutoFit/>
          </a:bodyPr>
          <a:lstStyle/>
          <a:p>
            <a:r>
              <a:rPr lang="es-MX" sz="2400" b="1" dirty="0" smtClean="0">
                <a:latin typeface="Arial" pitchFamily="34" charset="0"/>
                <a:cs typeface="Arial" pitchFamily="34" charset="0"/>
              </a:rPr>
              <a:t>Articulo 5. El turismo, actividad beneficiosa para los países y las comunidades de destino</a:t>
            </a:r>
            <a:endParaRPr lang="es-MX" sz="2400" dirty="0">
              <a:latin typeface="Arial" pitchFamily="34" charset="0"/>
              <a:cs typeface="Arial" pitchFamily="34" charset="0"/>
            </a:endParaRPr>
          </a:p>
        </p:txBody>
      </p:sp>
      <p:sp>
        <p:nvSpPr>
          <p:cNvPr id="13" name="12 Rectángulo"/>
          <p:cNvSpPr/>
          <p:nvPr/>
        </p:nvSpPr>
        <p:spPr>
          <a:xfrm>
            <a:off x="214282" y="1772816"/>
            <a:ext cx="3925670" cy="1938992"/>
          </a:xfrm>
          <a:prstGeom prst="rect">
            <a:avLst/>
          </a:prstGeom>
        </p:spPr>
        <p:txBody>
          <a:bodyPr wrap="square">
            <a:spAutoFit/>
          </a:bodyPr>
          <a:lstStyle/>
          <a:p>
            <a:pPr algn="just"/>
            <a:r>
              <a:rPr lang="es-MX" sz="2400" dirty="0" smtClean="0">
                <a:latin typeface="Arial" pitchFamily="34" charset="0"/>
                <a:cs typeface="Arial" pitchFamily="34" charset="0"/>
              </a:rPr>
              <a:t>1. Las poblaciones y comunidades locales se asociarán a las actividades turísticas y tendrán una participación equitativa.</a:t>
            </a:r>
            <a:endParaRPr lang="es-MX" sz="2400" dirty="0">
              <a:latin typeface="Arial" pitchFamily="34" charset="0"/>
              <a:cs typeface="Arial" pitchFamily="34" charset="0"/>
            </a:endParaRPr>
          </a:p>
        </p:txBody>
      </p:sp>
      <p:sp>
        <p:nvSpPr>
          <p:cNvPr id="19" name="18 Rectángulo"/>
          <p:cNvSpPr/>
          <p:nvPr/>
        </p:nvSpPr>
        <p:spPr>
          <a:xfrm>
            <a:off x="179512" y="4293096"/>
            <a:ext cx="3857652" cy="1938992"/>
          </a:xfrm>
          <a:prstGeom prst="rect">
            <a:avLst/>
          </a:prstGeom>
        </p:spPr>
        <p:txBody>
          <a:bodyPr wrap="square">
            <a:spAutoFit/>
          </a:bodyPr>
          <a:lstStyle/>
          <a:p>
            <a:pPr algn="just"/>
            <a:r>
              <a:rPr lang="es-MX" sz="2400" dirty="0" smtClean="0">
                <a:latin typeface="Arial" pitchFamily="34" charset="0"/>
                <a:cs typeface="Arial" pitchFamily="34" charset="0"/>
              </a:rPr>
              <a:t>2. Las políticas turísticas se organizarán para mejorar el nivel de vida de la población de las regiones</a:t>
            </a:r>
            <a:endParaRPr lang="es-MX" sz="2400" dirty="0">
              <a:latin typeface="Arial" pitchFamily="34" charset="0"/>
              <a:cs typeface="Arial" pitchFamily="34" charset="0"/>
            </a:endParaRPr>
          </a:p>
        </p:txBody>
      </p:sp>
      <p:pic>
        <p:nvPicPr>
          <p:cNvPr id="22" name="21 Imagen" descr="TUR11.jpg"/>
          <p:cNvPicPr>
            <a:picLocks noChangeAspect="1"/>
          </p:cNvPicPr>
          <p:nvPr/>
        </p:nvPicPr>
        <p:blipFill>
          <a:blip r:embed="rId2" cstate="print"/>
          <a:stretch>
            <a:fillRect/>
          </a:stretch>
        </p:blipFill>
        <p:spPr>
          <a:xfrm>
            <a:off x="4249243" y="4293096"/>
            <a:ext cx="2880320" cy="1640929"/>
          </a:xfrm>
          <a:prstGeom prst="rect">
            <a:avLst/>
          </a:prstGeom>
        </p:spPr>
      </p:pic>
      <p:sp>
        <p:nvSpPr>
          <p:cNvPr id="6" name="5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7" name="6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16</a:t>
            </a:r>
            <a:endParaRPr lang="es-MX" sz="1400" dirty="0" smtClean="0">
              <a:latin typeface="Arial" pitchFamily="34" charset="0"/>
              <a:cs typeface="Arial" pitchFamily="34" charset="0"/>
            </a:endParaRPr>
          </a:p>
        </p:txBody>
      </p:sp>
      <p:pic>
        <p:nvPicPr>
          <p:cNvPr id="14338" name="Picture 2" descr="Imagen relacionada"/>
          <p:cNvPicPr>
            <a:picLocks noChangeAspect="1" noChangeArrowheads="1"/>
          </p:cNvPicPr>
          <p:nvPr/>
        </p:nvPicPr>
        <p:blipFill>
          <a:blip r:embed="rId3" cstate="print"/>
          <a:srcRect/>
          <a:stretch>
            <a:fillRect/>
          </a:stretch>
        </p:blipFill>
        <p:spPr bwMode="auto">
          <a:xfrm>
            <a:off x="4351331" y="1807541"/>
            <a:ext cx="2752524" cy="2016224"/>
          </a:xfrm>
          <a:prstGeom prst="rect">
            <a:avLst/>
          </a:prstGeom>
          <a:noFill/>
        </p:spPr>
      </p:pic>
      <p:pic>
        <p:nvPicPr>
          <p:cNvPr id="14340" name="Picture 4" descr="Resultado de imagen para turismo rural mex"/>
          <p:cNvPicPr>
            <a:picLocks noChangeAspect="1" noChangeArrowheads="1"/>
          </p:cNvPicPr>
          <p:nvPr/>
        </p:nvPicPr>
        <p:blipFill>
          <a:blip r:embed="rId4" cstate="print"/>
          <a:srcRect l="27706" t="11968" r="53337"/>
          <a:stretch>
            <a:fillRect/>
          </a:stretch>
        </p:blipFill>
        <p:spPr bwMode="auto">
          <a:xfrm>
            <a:off x="7092280" y="1810099"/>
            <a:ext cx="1872208" cy="4176464"/>
          </a:xfrm>
          <a:prstGeom prst="rect">
            <a:avLst/>
          </a:prstGeom>
          <a:noFill/>
        </p:spPr>
      </p:pic>
      <p:sp>
        <p:nvSpPr>
          <p:cNvPr id="10" name="9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p:cNvSpPr/>
          <p:nvPr/>
        </p:nvSpPr>
        <p:spPr>
          <a:xfrm>
            <a:off x="214282" y="642918"/>
            <a:ext cx="8715436" cy="830997"/>
          </a:xfrm>
          <a:prstGeom prst="rect">
            <a:avLst/>
          </a:prstGeom>
        </p:spPr>
        <p:txBody>
          <a:bodyPr wrap="square">
            <a:spAutoFit/>
          </a:bodyPr>
          <a:lstStyle/>
          <a:p>
            <a:pPr algn="just"/>
            <a:r>
              <a:rPr lang="es-MX" sz="2400" b="1" dirty="0" smtClean="0">
                <a:latin typeface="Arial Narrow" pitchFamily="34" charset="0"/>
                <a:cs typeface="Arial" pitchFamily="34" charset="0"/>
              </a:rPr>
              <a:t>Articulo 5. El turismo, actividad beneficiosa para los países y las comunidades de destino</a:t>
            </a:r>
            <a:endParaRPr lang="es-MX" sz="2400" dirty="0">
              <a:latin typeface="Arial Narrow" pitchFamily="34" charset="0"/>
              <a:cs typeface="Arial" pitchFamily="34" charset="0"/>
            </a:endParaRPr>
          </a:p>
        </p:txBody>
      </p:sp>
      <p:sp>
        <p:nvSpPr>
          <p:cNvPr id="20" name="19 Rectángulo"/>
          <p:cNvSpPr/>
          <p:nvPr/>
        </p:nvSpPr>
        <p:spPr>
          <a:xfrm>
            <a:off x="4139952" y="2075364"/>
            <a:ext cx="4824536" cy="1569660"/>
          </a:xfrm>
          <a:prstGeom prst="rect">
            <a:avLst/>
          </a:prstGeom>
        </p:spPr>
        <p:txBody>
          <a:bodyPr wrap="square">
            <a:spAutoFit/>
          </a:bodyPr>
          <a:lstStyle/>
          <a:p>
            <a:pPr algn="just"/>
            <a:r>
              <a:rPr lang="es-MX" sz="2400" dirty="0" smtClean="0">
                <a:latin typeface="Arial Narrow" pitchFamily="34" charset="0"/>
                <a:cs typeface="Arial" pitchFamily="34" charset="0"/>
              </a:rPr>
              <a:t>3. Atención en zonas litorales y de los territorios  insulares, así como de zonas rurales y de montaña, donde el turismo es las escaso</a:t>
            </a:r>
            <a:endParaRPr lang="es-MX" sz="2400" dirty="0">
              <a:latin typeface="Arial Narrow" pitchFamily="34" charset="0"/>
              <a:cs typeface="Arial" pitchFamily="34" charset="0"/>
            </a:endParaRPr>
          </a:p>
        </p:txBody>
      </p:sp>
      <p:pic>
        <p:nvPicPr>
          <p:cNvPr id="7" name="6 Imagen" descr="TUR12.jpg"/>
          <p:cNvPicPr>
            <a:picLocks noChangeAspect="1"/>
          </p:cNvPicPr>
          <p:nvPr/>
        </p:nvPicPr>
        <p:blipFill>
          <a:blip r:embed="rId2" cstate="print"/>
          <a:stretch>
            <a:fillRect/>
          </a:stretch>
        </p:blipFill>
        <p:spPr>
          <a:xfrm>
            <a:off x="251520" y="1772816"/>
            <a:ext cx="3790423" cy="2160240"/>
          </a:xfrm>
          <a:prstGeom prst="rect">
            <a:avLst/>
          </a:prstGeom>
        </p:spPr>
      </p:pic>
      <p:sp>
        <p:nvSpPr>
          <p:cNvPr id="5" name="4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6" name="5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17</a:t>
            </a:r>
            <a:endParaRPr lang="es-MX" sz="1400" dirty="0" smtClean="0">
              <a:latin typeface="Arial" pitchFamily="34" charset="0"/>
              <a:cs typeface="Arial" pitchFamily="34" charset="0"/>
            </a:endParaRPr>
          </a:p>
        </p:txBody>
      </p:sp>
      <p:sp>
        <p:nvSpPr>
          <p:cNvPr id="8" name="7 Rectángulo"/>
          <p:cNvSpPr/>
          <p:nvPr/>
        </p:nvSpPr>
        <p:spPr>
          <a:xfrm>
            <a:off x="251520" y="4595644"/>
            <a:ext cx="3672408" cy="1569660"/>
          </a:xfrm>
          <a:prstGeom prst="rect">
            <a:avLst/>
          </a:prstGeom>
        </p:spPr>
        <p:txBody>
          <a:bodyPr wrap="square">
            <a:spAutoFit/>
          </a:bodyPr>
          <a:lstStyle/>
          <a:p>
            <a:pPr algn="just"/>
            <a:r>
              <a:rPr lang="es-MX" sz="2400" dirty="0" smtClean="0">
                <a:latin typeface="Arial Narrow" pitchFamily="34" charset="0"/>
                <a:cs typeface="Arial" pitchFamily="34" charset="0"/>
              </a:rPr>
              <a:t>4. llevar a cabo estudios de impacto de sus proyectos de desarrollo en el entorno y en los medios naturales.</a:t>
            </a:r>
            <a:endParaRPr lang="es-MX" sz="2400" dirty="0">
              <a:latin typeface="Arial Narrow" pitchFamily="34" charset="0"/>
              <a:cs typeface="Arial" pitchFamily="34" charset="0"/>
            </a:endParaRPr>
          </a:p>
        </p:txBody>
      </p:sp>
      <p:pic>
        <p:nvPicPr>
          <p:cNvPr id="9" name="8 Imagen" descr="TUR 13.jpg"/>
          <p:cNvPicPr>
            <a:picLocks noChangeAspect="1"/>
          </p:cNvPicPr>
          <p:nvPr/>
        </p:nvPicPr>
        <p:blipFill>
          <a:blip r:embed="rId3" cstate="print"/>
          <a:stretch>
            <a:fillRect/>
          </a:stretch>
        </p:blipFill>
        <p:spPr>
          <a:xfrm>
            <a:off x="4139952" y="4279055"/>
            <a:ext cx="4824536" cy="2412268"/>
          </a:xfrm>
          <a:prstGeom prst="rect">
            <a:avLst/>
          </a:prstGeom>
        </p:spPr>
      </p:pic>
      <p:sp>
        <p:nvSpPr>
          <p:cNvPr id="10" name="9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214282" y="857232"/>
            <a:ext cx="8715436" cy="830997"/>
          </a:xfrm>
          <a:prstGeom prst="rect">
            <a:avLst/>
          </a:prstGeom>
        </p:spPr>
        <p:txBody>
          <a:bodyPr wrap="square">
            <a:spAutoFit/>
          </a:bodyPr>
          <a:lstStyle/>
          <a:p>
            <a:r>
              <a:rPr lang="es-MX" sz="2400" b="1" dirty="0" smtClean="0">
                <a:latin typeface="Arial" pitchFamily="34" charset="0"/>
                <a:cs typeface="Arial" pitchFamily="34" charset="0"/>
              </a:rPr>
              <a:t>Articulo 6. Obligaciones de los agentes del desarrollo turístico</a:t>
            </a:r>
            <a:endParaRPr lang="es-MX" sz="2400" dirty="0">
              <a:latin typeface="Arial" pitchFamily="34" charset="0"/>
              <a:cs typeface="Arial" pitchFamily="34" charset="0"/>
            </a:endParaRPr>
          </a:p>
        </p:txBody>
      </p:sp>
      <p:sp>
        <p:nvSpPr>
          <p:cNvPr id="13" name="12 Rectángulo"/>
          <p:cNvSpPr/>
          <p:nvPr/>
        </p:nvSpPr>
        <p:spPr>
          <a:xfrm>
            <a:off x="4788024" y="2060848"/>
            <a:ext cx="4066266" cy="1938992"/>
          </a:xfrm>
          <a:prstGeom prst="rect">
            <a:avLst/>
          </a:prstGeom>
        </p:spPr>
        <p:txBody>
          <a:bodyPr wrap="square">
            <a:spAutoFit/>
          </a:bodyPr>
          <a:lstStyle/>
          <a:p>
            <a:pPr algn="just"/>
            <a:r>
              <a:rPr lang="es-MX" sz="2400" dirty="0" smtClean="0">
                <a:latin typeface="Arial" pitchFamily="34" charset="0"/>
                <a:cs typeface="Arial" pitchFamily="34" charset="0"/>
              </a:rPr>
              <a:t>1. Facilitar a los turistas una información objetiva y veraz de destino y de las condiciones de viaje, recepción y estancia.</a:t>
            </a:r>
            <a:endParaRPr lang="es-MX" sz="2400" dirty="0">
              <a:latin typeface="Arial" pitchFamily="34" charset="0"/>
              <a:cs typeface="Arial" pitchFamily="34" charset="0"/>
            </a:endParaRPr>
          </a:p>
        </p:txBody>
      </p:sp>
      <p:sp>
        <p:nvSpPr>
          <p:cNvPr id="19" name="18 Rectángulo"/>
          <p:cNvSpPr/>
          <p:nvPr/>
        </p:nvSpPr>
        <p:spPr>
          <a:xfrm>
            <a:off x="285720" y="4406824"/>
            <a:ext cx="4502304" cy="1938992"/>
          </a:xfrm>
          <a:prstGeom prst="rect">
            <a:avLst/>
          </a:prstGeom>
        </p:spPr>
        <p:txBody>
          <a:bodyPr wrap="square">
            <a:spAutoFit/>
          </a:bodyPr>
          <a:lstStyle/>
          <a:p>
            <a:pPr algn="just"/>
            <a:r>
              <a:rPr lang="es-MX" sz="2400" dirty="0" smtClean="0">
                <a:latin typeface="Arial" pitchFamily="34" charset="0"/>
                <a:cs typeface="Arial" pitchFamily="34" charset="0"/>
              </a:rPr>
              <a:t>2. Los profesionales del turismo velarán por la seguridad, la prevención de accidentes, la protección sanitaria y la higiene alimentaria de los turistas</a:t>
            </a:r>
            <a:endParaRPr lang="es-MX" sz="2400" dirty="0">
              <a:latin typeface="Arial" pitchFamily="34" charset="0"/>
              <a:cs typeface="Arial" pitchFamily="34" charset="0"/>
            </a:endParaRPr>
          </a:p>
        </p:txBody>
      </p:sp>
      <p:pic>
        <p:nvPicPr>
          <p:cNvPr id="22" name="21 Imagen" descr="TUR14.jpg"/>
          <p:cNvPicPr>
            <a:picLocks noChangeAspect="1"/>
          </p:cNvPicPr>
          <p:nvPr/>
        </p:nvPicPr>
        <p:blipFill>
          <a:blip r:embed="rId2" cstate="print"/>
          <a:stretch>
            <a:fillRect/>
          </a:stretch>
        </p:blipFill>
        <p:spPr>
          <a:xfrm>
            <a:off x="285720" y="1993097"/>
            <a:ext cx="4071966" cy="2293159"/>
          </a:xfrm>
          <a:prstGeom prst="rect">
            <a:avLst/>
          </a:prstGeom>
        </p:spPr>
      </p:pic>
      <p:sp>
        <p:nvSpPr>
          <p:cNvPr id="6" name="5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7" name="6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18</a:t>
            </a:r>
            <a:endParaRPr lang="es-MX" sz="1400" dirty="0" smtClean="0">
              <a:latin typeface="Arial" pitchFamily="34" charset="0"/>
              <a:cs typeface="Arial" pitchFamily="34" charset="0"/>
            </a:endParaRPr>
          </a:p>
        </p:txBody>
      </p:sp>
      <p:pic>
        <p:nvPicPr>
          <p:cNvPr id="11266" name="Picture 2" descr="Resultado de imagen para turismo seguridad"/>
          <p:cNvPicPr>
            <a:picLocks noChangeAspect="1" noChangeArrowheads="1"/>
          </p:cNvPicPr>
          <p:nvPr/>
        </p:nvPicPr>
        <p:blipFill>
          <a:blip r:embed="rId3" cstate="print"/>
          <a:srcRect/>
          <a:stretch>
            <a:fillRect/>
          </a:stretch>
        </p:blipFill>
        <p:spPr bwMode="auto">
          <a:xfrm>
            <a:off x="4932040" y="4077072"/>
            <a:ext cx="3749439" cy="2519155"/>
          </a:xfrm>
          <a:prstGeom prst="rect">
            <a:avLst/>
          </a:prstGeom>
          <a:noFill/>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214282" y="857232"/>
            <a:ext cx="8643998" cy="461665"/>
          </a:xfrm>
          <a:prstGeom prst="rect">
            <a:avLst/>
          </a:prstGeom>
        </p:spPr>
        <p:txBody>
          <a:bodyPr wrap="square">
            <a:spAutoFit/>
          </a:bodyPr>
          <a:lstStyle/>
          <a:p>
            <a:r>
              <a:rPr lang="es-MX" sz="2400" b="1" dirty="0" smtClean="0">
                <a:latin typeface="Arial Narrow" pitchFamily="34" charset="0"/>
                <a:cs typeface="Arial" pitchFamily="34" charset="0"/>
              </a:rPr>
              <a:t>Articulo 6. Obligaciones de los agentes del desarrollo turístico</a:t>
            </a:r>
            <a:endParaRPr lang="es-MX" sz="2400" dirty="0">
              <a:latin typeface="Arial Narrow" pitchFamily="34" charset="0"/>
              <a:cs typeface="Arial" pitchFamily="34" charset="0"/>
            </a:endParaRPr>
          </a:p>
        </p:txBody>
      </p:sp>
      <p:sp>
        <p:nvSpPr>
          <p:cNvPr id="20" name="19 Rectángulo"/>
          <p:cNvSpPr/>
          <p:nvPr/>
        </p:nvSpPr>
        <p:spPr>
          <a:xfrm>
            <a:off x="4932040" y="2228671"/>
            <a:ext cx="4060566" cy="1200329"/>
          </a:xfrm>
          <a:prstGeom prst="rect">
            <a:avLst/>
          </a:prstGeom>
        </p:spPr>
        <p:txBody>
          <a:bodyPr wrap="square">
            <a:spAutoFit/>
          </a:bodyPr>
          <a:lstStyle/>
          <a:p>
            <a:pPr algn="just"/>
            <a:r>
              <a:rPr lang="es-MX" sz="2400" dirty="0" smtClean="0">
                <a:latin typeface="Arial Narrow" pitchFamily="34" charset="0"/>
                <a:cs typeface="Arial" pitchFamily="34" charset="0"/>
              </a:rPr>
              <a:t>3. Los profesionales del turismo permitirán sus prácticas religiosas del turista.</a:t>
            </a:r>
            <a:endParaRPr lang="es-MX" sz="2400" dirty="0">
              <a:latin typeface="Arial Narrow" pitchFamily="34" charset="0"/>
              <a:cs typeface="Arial" pitchFamily="34" charset="0"/>
            </a:endParaRPr>
          </a:p>
        </p:txBody>
      </p:sp>
      <p:sp>
        <p:nvSpPr>
          <p:cNvPr id="6" name="5 Rectángulo"/>
          <p:cNvSpPr/>
          <p:nvPr/>
        </p:nvSpPr>
        <p:spPr>
          <a:xfrm>
            <a:off x="214282" y="4739660"/>
            <a:ext cx="5149806" cy="1569660"/>
          </a:xfrm>
          <a:prstGeom prst="rect">
            <a:avLst/>
          </a:prstGeom>
        </p:spPr>
        <p:txBody>
          <a:bodyPr wrap="square">
            <a:spAutoFit/>
          </a:bodyPr>
          <a:lstStyle/>
          <a:p>
            <a:pPr algn="just"/>
            <a:r>
              <a:rPr lang="es-MX" sz="2400" dirty="0" smtClean="0">
                <a:latin typeface="Arial Narrow" pitchFamily="34" charset="0"/>
                <a:cs typeface="Arial" pitchFamily="34" charset="0"/>
              </a:rPr>
              <a:t>4. las autoridades públicas de los Estados de origen y de los países de destino velarán por el establecimiento de los mecanismos para la repatriación de los turistas.</a:t>
            </a:r>
            <a:endParaRPr lang="es-MX" sz="2400" dirty="0">
              <a:latin typeface="Arial Narrow" pitchFamily="34" charset="0"/>
              <a:cs typeface="Arial" pitchFamily="34" charset="0"/>
            </a:endParaRPr>
          </a:p>
        </p:txBody>
      </p:sp>
      <p:pic>
        <p:nvPicPr>
          <p:cNvPr id="7" name="6 Imagen" descr="TUR15.jpg"/>
          <p:cNvPicPr>
            <a:picLocks noChangeAspect="1"/>
          </p:cNvPicPr>
          <p:nvPr/>
        </p:nvPicPr>
        <p:blipFill>
          <a:blip r:embed="rId2" cstate="print"/>
          <a:stretch>
            <a:fillRect/>
          </a:stretch>
        </p:blipFill>
        <p:spPr>
          <a:xfrm>
            <a:off x="5451042" y="4365104"/>
            <a:ext cx="3521856" cy="2073982"/>
          </a:xfrm>
          <a:prstGeom prst="rect">
            <a:avLst/>
          </a:prstGeom>
        </p:spPr>
      </p:pic>
      <p:sp>
        <p:nvSpPr>
          <p:cNvPr id="8" name="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9" name="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19</a:t>
            </a:r>
            <a:endParaRPr lang="es-MX" sz="1400" dirty="0" smtClean="0">
              <a:latin typeface="Arial" pitchFamily="34" charset="0"/>
              <a:cs typeface="Arial" pitchFamily="34" charset="0"/>
            </a:endParaRPr>
          </a:p>
        </p:txBody>
      </p:sp>
      <p:pic>
        <p:nvPicPr>
          <p:cNvPr id="10242" name="Picture 2" descr="Resultado de imagen para turismo practicas religiosas"/>
          <p:cNvPicPr>
            <a:picLocks noChangeAspect="1" noChangeArrowheads="1"/>
          </p:cNvPicPr>
          <p:nvPr/>
        </p:nvPicPr>
        <p:blipFill>
          <a:blip r:embed="rId3" cstate="print"/>
          <a:srcRect/>
          <a:stretch>
            <a:fillRect/>
          </a:stretch>
        </p:blipFill>
        <p:spPr bwMode="auto">
          <a:xfrm>
            <a:off x="323528" y="1583749"/>
            <a:ext cx="4464496" cy="2853363"/>
          </a:xfrm>
          <a:prstGeom prst="rect">
            <a:avLst/>
          </a:prstGeom>
          <a:noFill/>
        </p:spPr>
      </p:pic>
      <p:sp>
        <p:nvSpPr>
          <p:cNvPr id="10" name="9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214282" y="857232"/>
            <a:ext cx="8643998" cy="830997"/>
          </a:xfrm>
          <a:prstGeom prst="rect">
            <a:avLst/>
          </a:prstGeom>
        </p:spPr>
        <p:txBody>
          <a:bodyPr wrap="square">
            <a:spAutoFit/>
          </a:bodyPr>
          <a:lstStyle/>
          <a:p>
            <a:r>
              <a:rPr lang="es-MX" sz="2400" b="1" dirty="0" smtClean="0">
                <a:latin typeface="Arial" pitchFamily="34" charset="0"/>
                <a:cs typeface="Arial" pitchFamily="34" charset="0"/>
              </a:rPr>
              <a:t>Articulo 6. Obligaciones de los agentes del desarrollo turístico</a:t>
            </a:r>
            <a:endParaRPr lang="es-MX" sz="2400" dirty="0">
              <a:latin typeface="Arial" pitchFamily="34" charset="0"/>
              <a:cs typeface="Arial" pitchFamily="34" charset="0"/>
            </a:endParaRPr>
          </a:p>
        </p:txBody>
      </p:sp>
      <p:sp>
        <p:nvSpPr>
          <p:cNvPr id="22" name="21 Rectángulo"/>
          <p:cNvSpPr/>
          <p:nvPr/>
        </p:nvSpPr>
        <p:spPr>
          <a:xfrm>
            <a:off x="274145" y="1656614"/>
            <a:ext cx="4297855" cy="2308324"/>
          </a:xfrm>
          <a:prstGeom prst="rect">
            <a:avLst/>
          </a:prstGeom>
        </p:spPr>
        <p:txBody>
          <a:bodyPr wrap="square">
            <a:spAutoFit/>
          </a:bodyPr>
          <a:lstStyle/>
          <a:p>
            <a:pPr algn="just"/>
            <a:r>
              <a:rPr lang="es-MX" sz="2400" dirty="0" smtClean="0">
                <a:latin typeface="Arial" pitchFamily="34" charset="0"/>
                <a:cs typeface="Arial" pitchFamily="34" charset="0"/>
              </a:rPr>
              <a:t>5. Los Gobiernos tienen el derecho de informar a sus ciudadanos de las condiciones difíciles y peligros de los desplazamientos al extranjero.</a:t>
            </a:r>
            <a:endParaRPr lang="es-MX" sz="2400" dirty="0">
              <a:latin typeface="Arial" pitchFamily="34" charset="0"/>
              <a:cs typeface="Arial" pitchFamily="34" charset="0"/>
            </a:endParaRPr>
          </a:p>
        </p:txBody>
      </p:sp>
      <p:sp>
        <p:nvSpPr>
          <p:cNvPr id="23" name="22 Rectángulo"/>
          <p:cNvSpPr/>
          <p:nvPr/>
        </p:nvSpPr>
        <p:spPr>
          <a:xfrm>
            <a:off x="285720" y="4514344"/>
            <a:ext cx="4430296" cy="1938992"/>
          </a:xfrm>
          <a:prstGeom prst="rect">
            <a:avLst/>
          </a:prstGeom>
        </p:spPr>
        <p:txBody>
          <a:bodyPr wrap="square">
            <a:spAutoFit/>
          </a:bodyPr>
          <a:lstStyle/>
          <a:p>
            <a:pPr algn="just"/>
            <a:r>
              <a:rPr lang="es-MX" sz="2400" dirty="0" smtClean="0">
                <a:latin typeface="Arial" pitchFamily="34" charset="0"/>
                <a:cs typeface="Arial" pitchFamily="34" charset="0"/>
              </a:rPr>
              <a:t>6. la prensa especializada en turismo difundirán una información veraz y equilibrada de acontecimientos que afecten al turismo.</a:t>
            </a:r>
            <a:endParaRPr lang="es-MX" sz="2400" dirty="0">
              <a:latin typeface="Arial" pitchFamily="34" charset="0"/>
              <a:cs typeface="Arial" pitchFamily="34" charset="0"/>
            </a:endParaRPr>
          </a:p>
        </p:txBody>
      </p:sp>
      <p:sp>
        <p:nvSpPr>
          <p:cNvPr id="5" name="4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a:t>
            </a:r>
            <a:r>
              <a:rPr lang="es-MX" sz="1400" dirty="0" smtClean="0">
                <a:latin typeface="Arial" pitchFamily="34" charset="0"/>
                <a:cs typeface="Arial" pitchFamily="34" charset="0"/>
              </a:rPr>
              <a:t>ÉTICA </a:t>
            </a:r>
            <a:r>
              <a:rPr lang="es-MX" sz="1400" dirty="0" smtClean="0">
                <a:latin typeface="Arial" pitchFamily="34" charset="0"/>
                <a:cs typeface="Arial" pitchFamily="34" charset="0"/>
              </a:rPr>
              <a:t>PARA EL TURISMO</a:t>
            </a:r>
          </a:p>
        </p:txBody>
      </p:sp>
      <p:sp>
        <p:nvSpPr>
          <p:cNvPr id="6" name="5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20</a:t>
            </a:r>
            <a:endParaRPr lang="es-MX" sz="1400" dirty="0" smtClean="0">
              <a:latin typeface="Arial" pitchFamily="34" charset="0"/>
              <a:cs typeface="Arial" pitchFamily="34" charset="0"/>
            </a:endParaRPr>
          </a:p>
        </p:txBody>
      </p:sp>
      <p:pic>
        <p:nvPicPr>
          <p:cNvPr id="9218" name="Picture 2" descr="Resultado de imagen para turismo alertas"/>
          <p:cNvPicPr>
            <a:picLocks noChangeAspect="1" noChangeArrowheads="1"/>
          </p:cNvPicPr>
          <p:nvPr/>
        </p:nvPicPr>
        <p:blipFill>
          <a:blip r:embed="rId2" cstate="print"/>
          <a:srcRect/>
          <a:stretch>
            <a:fillRect/>
          </a:stretch>
        </p:blipFill>
        <p:spPr bwMode="auto">
          <a:xfrm>
            <a:off x="4788024" y="1484784"/>
            <a:ext cx="4166269" cy="2611337"/>
          </a:xfrm>
          <a:prstGeom prst="rect">
            <a:avLst/>
          </a:prstGeom>
          <a:noFill/>
        </p:spPr>
      </p:pic>
      <p:pic>
        <p:nvPicPr>
          <p:cNvPr id="9220" name="Picture 4" descr="Resultado de imagen para turismo alertas tiburones"/>
          <p:cNvPicPr>
            <a:picLocks noChangeAspect="1" noChangeArrowheads="1"/>
          </p:cNvPicPr>
          <p:nvPr/>
        </p:nvPicPr>
        <p:blipFill>
          <a:blip r:embed="rId3" cstate="print"/>
          <a:srcRect/>
          <a:stretch>
            <a:fillRect/>
          </a:stretch>
        </p:blipFill>
        <p:spPr bwMode="auto">
          <a:xfrm>
            <a:off x="4756128" y="4293097"/>
            <a:ext cx="4194998" cy="2356494"/>
          </a:xfrm>
          <a:prstGeom prst="rect">
            <a:avLst/>
          </a:prstGeom>
          <a:noFill/>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8 Rectángulo"/>
          <p:cNvSpPr/>
          <p:nvPr/>
        </p:nvSpPr>
        <p:spPr>
          <a:xfrm>
            <a:off x="428596" y="714356"/>
            <a:ext cx="4560864" cy="461665"/>
          </a:xfrm>
          <a:prstGeom prst="rect">
            <a:avLst/>
          </a:prstGeom>
        </p:spPr>
        <p:txBody>
          <a:bodyPr wrap="none">
            <a:spAutoFit/>
          </a:bodyPr>
          <a:lstStyle/>
          <a:p>
            <a:r>
              <a:rPr lang="es-MX" sz="2400" b="1" dirty="0" smtClean="0">
                <a:latin typeface="Arial" pitchFamily="34" charset="0"/>
                <a:cs typeface="Arial" pitchFamily="34" charset="0"/>
              </a:rPr>
              <a:t>Articulo 7. Derecho al turismo</a:t>
            </a:r>
            <a:endParaRPr lang="es-MX" sz="2400" dirty="0">
              <a:latin typeface="Arial" pitchFamily="34" charset="0"/>
              <a:cs typeface="Arial" pitchFamily="34" charset="0"/>
            </a:endParaRPr>
          </a:p>
        </p:txBody>
      </p:sp>
      <p:sp>
        <p:nvSpPr>
          <p:cNvPr id="20" name="19 Rectángulo"/>
          <p:cNvSpPr/>
          <p:nvPr/>
        </p:nvSpPr>
        <p:spPr>
          <a:xfrm>
            <a:off x="357158" y="1357298"/>
            <a:ext cx="7887250" cy="461665"/>
          </a:xfrm>
          <a:prstGeom prst="rect">
            <a:avLst/>
          </a:prstGeom>
        </p:spPr>
        <p:txBody>
          <a:bodyPr wrap="square">
            <a:spAutoFit/>
          </a:bodyPr>
          <a:lstStyle/>
          <a:p>
            <a:pPr algn="just"/>
            <a:r>
              <a:rPr lang="es-MX" sz="2400" dirty="0" smtClean="0">
                <a:latin typeface="Arial" pitchFamily="34" charset="0"/>
                <a:cs typeface="Arial" pitchFamily="34" charset="0"/>
              </a:rPr>
              <a:t>1. descubrimiento de las riquezas de nuestro mundo</a:t>
            </a:r>
            <a:endParaRPr lang="es-MX" sz="2400" dirty="0">
              <a:latin typeface="Arial" pitchFamily="34" charset="0"/>
              <a:cs typeface="Arial" pitchFamily="34" charset="0"/>
            </a:endParaRPr>
          </a:p>
        </p:txBody>
      </p:sp>
      <p:sp>
        <p:nvSpPr>
          <p:cNvPr id="24" name="23 Rectángulo"/>
          <p:cNvSpPr/>
          <p:nvPr/>
        </p:nvSpPr>
        <p:spPr>
          <a:xfrm>
            <a:off x="285720" y="4191471"/>
            <a:ext cx="6662544" cy="461665"/>
          </a:xfrm>
          <a:prstGeom prst="rect">
            <a:avLst/>
          </a:prstGeom>
        </p:spPr>
        <p:txBody>
          <a:bodyPr wrap="square">
            <a:spAutoFit/>
          </a:bodyPr>
          <a:lstStyle/>
          <a:p>
            <a:pPr algn="just"/>
            <a:r>
              <a:rPr lang="es-MX" sz="2400" dirty="0" smtClean="0">
                <a:latin typeface="Arial" pitchFamily="34" charset="0"/>
                <a:cs typeface="Arial" pitchFamily="34" charset="0"/>
              </a:rPr>
              <a:t>2. El derecho al turismo para todos.</a:t>
            </a:r>
            <a:endParaRPr lang="es-MX" sz="2400" dirty="0">
              <a:latin typeface="Arial" pitchFamily="34" charset="0"/>
              <a:cs typeface="Arial" pitchFamily="34" charset="0"/>
            </a:endParaRPr>
          </a:p>
        </p:txBody>
      </p:sp>
      <p:pic>
        <p:nvPicPr>
          <p:cNvPr id="26" name="25 Imagen" descr="TUR16.jpg"/>
          <p:cNvPicPr>
            <a:picLocks noChangeAspect="1"/>
          </p:cNvPicPr>
          <p:nvPr/>
        </p:nvPicPr>
        <p:blipFill>
          <a:blip r:embed="rId2" cstate="print"/>
          <a:stretch>
            <a:fillRect/>
          </a:stretch>
        </p:blipFill>
        <p:spPr>
          <a:xfrm>
            <a:off x="395536" y="2060848"/>
            <a:ext cx="3285639" cy="1893083"/>
          </a:xfrm>
          <a:prstGeom prst="rect">
            <a:avLst/>
          </a:prstGeom>
        </p:spPr>
      </p:pic>
      <p:sp>
        <p:nvSpPr>
          <p:cNvPr id="6" name="5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7" name="6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21</a:t>
            </a:r>
            <a:endParaRPr lang="es-MX" sz="1400" dirty="0" smtClean="0">
              <a:latin typeface="Arial" pitchFamily="34" charset="0"/>
              <a:cs typeface="Arial" pitchFamily="34" charset="0"/>
            </a:endParaRPr>
          </a:p>
        </p:txBody>
      </p:sp>
      <p:pic>
        <p:nvPicPr>
          <p:cNvPr id="8194" name="Picture 2" descr="Imagen relacionada"/>
          <p:cNvPicPr>
            <a:picLocks noChangeAspect="1" noChangeArrowheads="1"/>
          </p:cNvPicPr>
          <p:nvPr/>
        </p:nvPicPr>
        <p:blipFill>
          <a:blip r:embed="rId3" cstate="print"/>
          <a:srcRect/>
          <a:stretch>
            <a:fillRect/>
          </a:stretch>
        </p:blipFill>
        <p:spPr bwMode="auto">
          <a:xfrm>
            <a:off x="3635896" y="2037698"/>
            <a:ext cx="2511710" cy="1883783"/>
          </a:xfrm>
          <a:prstGeom prst="rect">
            <a:avLst/>
          </a:prstGeom>
          <a:noFill/>
        </p:spPr>
      </p:pic>
      <p:pic>
        <p:nvPicPr>
          <p:cNvPr id="8196" name="Picture 4" descr="Resultado de imagen para turismo maravillas"/>
          <p:cNvPicPr>
            <a:picLocks noChangeAspect="1" noChangeArrowheads="1"/>
          </p:cNvPicPr>
          <p:nvPr/>
        </p:nvPicPr>
        <p:blipFill>
          <a:blip r:embed="rId4" cstate="print"/>
          <a:srcRect/>
          <a:stretch>
            <a:fillRect/>
          </a:stretch>
        </p:blipFill>
        <p:spPr bwMode="auto">
          <a:xfrm>
            <a:off x="6144601" y="2012590"/>
            <a:ext cx="2563744" cy="1920466"/>
          </a:xfrm>
          <a:prstGeom prst="rect">
            <a:avLst/>
          </a:prstGeom>
          <a:noFill/>
        </p:spPr>
      </p:pic>
      <p:pic>
        <p:nvPicPr>
          <p:cNvPr id="8198" name="Picture 6" descr="Resultado de imagen para turismo para todos"/>
          <p:cNvPicPr>
            <a:picLocks noChangeAspect="1" noChangeArrowheads="1"/>
          </p:cNvPicPr>
          <p:nvPr/>
        </p:nvPicPr>
        <p:blipFill>
          <a:blip r:embed="rId5" cstate="print"/>
          <a:srcRect/>
          <a:stretch>
            <a:fillRect/>
          </a:stretch>
        </p:blipFill>
        <p:spPr bwMode="auto">
          <a:xfrm>
            <a:off x="711886" y="4725144"/>
            <a:ext cx="2642063" cy="1687488"/>
          </a:xfrm>
          <a:prstGeom prst="rect">
            <a:avLst/>
          </a:prstGeom>
          <a:noFill/>
        </p:spPr>
      </p:pic>
      <p:pic>
        <p:nvPicPr>
          <p:cNvPr id="8200" name="Picture 8" descr="Imagen relacionada"/>
          <p:cNvPicPr>
            <a:picLocks noChangeAspect="1" noChangeArrowheads="1"/>
          </p:cNvPicPr>
          <p:nvPr/>
        </p:nvPicPr>
        <p:blipFill>
          <a:blip r:embed="rId6" cstate="print"/>
          <a:srcRect/>
          <a:stretch>
            <a:fillRect/>
          </a:stretch>
        </p:blipFill>
        <p:spPr bwMode="auto">
          <a:xfrm>
            <a:off x="3304174" y="4725144"/>
            <a:ext cx="2592288" cy="1669808"/>
          </a:xfrm>
          <a:prstGeom prst="rect">
            <a:avLst/>
          </a:prstGeom>
          <a:noFill/>
        </p:spPr>
      </p:pic>
      <p:pic>
        <p:nvPicPr>
          <p:cNvPr id="8202" name="Picture 10" descr="Resultado de imagen para turismo para todos"/>
          <p:cNvPicPr>
            <a:picLocks noChangeAspect="1" noChangeArrowheads="1"/>
          </p:cNvPicPr>
          <p:nvPr/>
        </p:nvPicPr>
        <p:blipFill>
          <a:blip r:embed="rId7" cstate="print"/>
          <a:srcRect/>
          <a:stretch>
            <a:fillRect/>
          </a:stretch>
        </p:blipFill>
        <p:spPr bwMode="auto">
          <a:xfrm>
            <a:off x="5896462" y="4797151"/>
            <a:ext cx="2635978" cy="1466263"/>
          </a:xfrm>
          <a:prstGeom prst="rect">
            <a:avLst/>
          </a:prstGeom>
          <a:noFill/>
        </p:spPr>
      </p:pic>
      <p:sp>
        <p:nvSpPr>
          <p:cNvPr id="13" name="12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6" name="Picture 8" descr="Resultado de imagen para turismo abuelos"/>
          <p:cNvPicPr>
            <a:picLocks noChangeAspect="1" noChangeArrowheads="1"/>
          </p:cNvPicPr>
          <p:nvPr/>
        </p:nvPicPr>
        <p:blipFill>
          <a:blip r:embed="rId2" cstate="print"/>
          <a:srcRect/>
          <a:stretch>
            <a:fillRect/>
          </a:stretch>
        </p:blipFill>
        <p:spPr bwMode="auto">
          <a:xfrm>
            <a:off x="3001956" y="3034235"/>
            <a:ext cx="2640293" cy="1584176"/>
          </a:xfrm>
          <a:prstGeom prst="rect">
            <a:avLst/>
          </a:prstGeom>
          <a:noFill/>
        </p:spPr>
      </p:pic>
      <p:sp>
        <p:nvSpPr>
          <p:cNvPr id="19" name="18 Rectángulo"/>
          <p:cNvSpPr/>
          <p:nvPr/>
        </p:nvSpPr>
        <p:spPr>
          <a:xfrm>
            <a:off x="214282" y="681319"/>
            <a:ext cx="4560864" cy="461665"/>
          </a:xfrm>
          <a:prstGeom prst="rect">
            <a:avLst/>
          </a:prstGeom>
        </p:spPr>
        <p:txBody>
          <a:bodyPr wrap="none">
            <a:spAutoFit/>
          </a:bodyPr>
          <a:lstStyle/>
          <a:p>
            <a:r>
              <a:rPr lang="es-MX" sz="2400" b="1" dirty="0" smtClean="0">
                <a:latin typeface="Arial" pitchFamily="34" charset="0"/>
                <a:cs typeface="Arial" pitchFamily="34" charset="0"/>
              </a:rPr>
              <a:t>Articulo 7. Derecho al turismo</a:t>
            </a:r>
            <a:endParaRPr lang="es-MX" sz="2400" dirty="0">
              <a:latin typeface="Arial" pitchFamily="34" charset="0"/>
              <a:cs typeface="Arial" pitchFamily="34" charset="0"/>
            </a:endParaRPr>
          </a:p>
        </p:txBody>
      </p:sp>
      <p:sp>
        <p:nvSpPr>
          <p:cNvPr id="25" name="24 Rectángulo"/>
          <p:cNvSpPr/>
          <p:nvPr/>
        </p:nvSpPr>
        <p:spPr>
          <a:xfrm>
            <a:off x="179512" y="1580599"/>
            <a:ext cx="4143404" cy="1200329"/>
          </a:xfrm>
          <a:prstGeom prst="rect">
            <a:avLst/>
          </a:prstGeom>
        </p:spPr>
        <p:txBody>
          <a:bodyPr wrap="square">
            <a:spAutoFit/>
          </a:bodyPr>
          <a:lstStyle/>
          <a:p>
            <a:pPr algn="just"/>
            <a:r>
              <a:rPr lang="es-MX" sz="2400" dirty="0" smtClean="0">
                <a:latin typeface="Arial" pitchFamily="34" charset="0"/>
                <a:cs typeface="Arial" pitchFamily="34" charset="0"/>
              </a:rPr>
              <a:t>3. autoridades públicas desarrollarán el turismo social, y el turismo asociativo</a:t>
            </a:r>
          </a:p>
        </p:txBody>
      </p:sp>
      <p:sp>
        <p:nvSpPr>
          <p:cNvPr id="6" name="5 Rectángulo"/>
          <p:cNvSpPr/>
          <p:nvPr/>
        </p:nvSpPr>
        <p:spPr>
          <a:xfrm>
            <a:off x="179512" y="4653136"/>
            <a:ext cx="3926240" cy="1569660"/>
          </a:xfrm>
          <a:prstGeom prst="rect">
            <a:avLst/>
          </a:prstGeom>
        </p:spPr>
        <p:txBody>
          <a:bodyPr wrap="square">
            <a:spAutoFit/>
          </a:bodyPr>
          <a:lstStyle/>
          <a:p>
            <a:pPr lvl="0" algn="just"/>
            <a:r>
              <a:rPr lang="es-MX" sz="2400" dirty="0" smtClean="0">
                <a:solidFill>
                  <a:prstClr val="black"/>
                </a:solidFill>
                <a:latin typeface="Arial" pitchFamily="34" charset="0"/>
                <a:cs typeface="Arial" pitchFamily="34" charset="0"/>
              </a:rPr>
              <a:t>4. Se fomentará el turismo para familias, jóvenes, estudiantes, adultos mayores y minusvalías.</a:t>
            </a:r>
            <a:endParaRPr lang="es-MX" dirty="0"/>
          </a:p>
        </p:txBody>
      </p:sp>
      <p:pic>
        <p:nvPicPr>
          <p:cNvPr id="7" name="6 Imagen" descr="TUR17.jpg"/>
          <p:cNvPicPr>
            <a:picLocks noChangeAspect="1"/>
          </p:cNvPicPr>
          <p:nvPr/>
        </p:nvPicPr>
        <p:blipFill>
          <a:blip r:embed="rId3" cstate="print"/>
          <a:stretch>
            <a:fillRect/>
          </a:stretch>
        </p:blipFill>
        <p:spPr>
          <a:xfrm>
            <a:off x="5508104" y="1700808"/>
            <a:ext cx="3218819" cy="1883009"/>
          </a:xfrm>
          <a:prstGeom prst="rect">
            <a:avLst/>
          </a:prstGeom>
        </p:spPr>
      </p:pic>
      <p:sp>
        <p:nvSpPr>
          <p:cNvPr id="8" name="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9" name="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23</a:t>
            </a:r>
            <a:endParaRPr lang="es-MX" sz="1400" dirty="0" smtClean="0">
              <a:latin typeface="Arial" pitchFamily="34" charset="0"/>
              <a:cs typeface="Arial" pitchFamily="34" charset="0"/>
            </a:endParaRPr>
          </a:p>
        </p:txBody>
      </p:sp>
      <p:pic>
        <p:nvPicPr>
          <p:cNvPr id="7170" name="Picture 2" descr="Resultado de imagen para turismo jovenes"/>
          <p:cNvPicPr>
            <a:picLocks noChangeAspect="1" noChangeArrowheads="1"/>
          </p:cNvPicPr>
          <p:nvPr/>
        </p:nvPicPr>
        <p:blipFill>
          <a:blip r:embed="rId4" cstate="print"/>
          <a:srcRect/>
          <a:stretch>
            <a:fillRect/>
          </a:stretch>
        </p:blipFill>
        <p:spPr bwMode="auto">
          <a:xfrm>
            <a:off x="5580112" y="4003941"/>
            <a:ext cx="3178324" cy="2377387"/>
          </a:xfrm>
          <a:prstGeom prst="rect">
            <a:avLst/>
          </a:prstGeom>
          <a:noFill/>
        </p:spPr>
      </p:pic>
      <p:pic>
        <p:nvPicPr>
          <p:cNvPr id="7174" name="Picture 6" descr="Resultado de imagen para turismo familias"/>
          <p:cNvPicPr>
            <a:picLocks noChangeAspect="1" noChangeArrowheads="1"/>
          </p:cNvPicPr>
          <p:nvPr/>
        </p:nvPicPr>
        <p:blipFill>
          <a:blip r:embed="rId5" cstate="print"/>
          <a:srcRect/>
          <a:stretch>
            <a:fillRect/>
          </a:stretch>
        </p:blipFill>
        <p:spPr bwMode="auto">
          <a:xfrm>
            <a:off x="179511" y="2780928"/>
            <a:ext cx="2842515" cy="1828685"/>
          </a:xfrm>
          <a:prstGeom prst="rect">
            <a:avLst/>
          </a:prstGeom>
          <a:noFill/>
        </p:spPr>
      </p:pic>
      <p:sp>
        <p:nvSpPr>
          <p:cNvPr id="11" name="10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a:xfrm rot="16200000">
            <a:off x="-1196515" y="4949044"/>
            <a:ext cx="2915816" cy="307777"/>
          </a:xfrm>
          <a:prstGeom prst="rect">
            <a:avLst/>
          </a:prstGeom>
          <a:noFill/>
        </p:spPr>
        <p:txBody>
          <a:bodyPr wrap="square" rtlCol="0">
            <a:spAutoFit/>
          </a:bodyPr>
          <a:lstStyle/>
          <a:p>
            <a:r>
              <a:rPr lang="es-MX" sz="1400" dirty="0" smtClean="0">
                <a:latin typeface="Arial Narrow" pitchFamily="34" charset="0"/>
              </a:rPr>
              <a:t>TURISMO: UNIFICADOR DE PUEBLOS</a:t>
            </a:r>
            <a:endParaRPr lang="es-MX" sz="1400" dirty="0">
              <a:latin typeface="Arial Narrow" pitchFamily="34" charset="0"/>
            </a:endParaRPr>
          </a:p>
        </p:txBody>
      </p:sp>
      <p:sp>
        <p:nvSpPr>
          <p:cNvPr id="12" name="11 CuadroTexto"/>
          <p:cNvSpPr txBox="1"/>
          <p:nvPr/>
        </p:nvSpPr>
        <p:spPr>
          <a:xfrm>
            <a:off x="4311589" y="0"/>
            <a:ext cx="4832411" cy="307777"/>
          </a:xfrm>
          <a:prstGeom prst="rect">
            <a:avLst/>
          </a:prstGeom>
          <a:noFill/>
        </p:spPr>
        <p:txBody>
          <a:bodyPr wrap="square" rtlCol="0">
            <a:spAutoFit/>
          </a:bodyPr>
          <a:lstStyle/>
          <a:p>
            <a:pPr algn="r"/>
            <a:r>
              <a:rPr lang="es-MX" sz="1400" dirty="0" smtClean="0">
                <a:latin typeface="Arial Narrow" pitchFamily="34" charset="0"/>
              </a:rPr>
              <a:t>UNIVERSIDAD AUTONOMA DEL ESTADO DE MÉXICO</a:t>
            </a:r>
            <a:endParaRPr lang="es-MX" sz="1400" dirty="0">
              <a:latin typeface="Arial Narrow" pitchFamily="34" charset="0"/>
            </a:endParaRPr>
          </a:p>
        </p:txBody>
      </p:sp>
      <p:pic>
        <p:nvPicPr>
          <p:cNvPr id="1029" name="Picture 5" descr="Resultado de imagen para ESCUDO DE LA FACULTAD DE TURISMO DE LA UAEM"/>
          <p:cNvPicPr>
            <a:picLocks noChangeAspect="1" noChangeArrowheads="1"/>
          </p:cNvPicPr>
          <p:nvPr/>
        </p:nvPicPr>
        <p:blipFill>
          <a:blip r:embed="rId2" cstate="print"/>
          <a:srcRect/>
          <a:stretch>
            <a:fillRect/>
          </a:stretch>
        </p:blipFill>
        <p:spPr bwMode="auto">
          <a:xfrm>
            <a:off x="7740352" y="353550"/>
            <a:ext cx="955476" cy="843202"/>
          </a:xfrm>
          <a:prstGeom prst="rect">
            <a:avLst/>
          </a:prstGeom>
          <a:noFill/>
        </p:spPr>
      </p:pic>
      <p:sp>
        <p:nvSpPr>
          <p:cNvPr id="14" name="13 CuadroTexto"/>
          <p:cNvSpPr txBox="1"/>
          <p:nvPr/>
        </p:nvSpPr>
        <p:spPr>
          <a:xfrm>
            <a:off x="107505" y="6453336"/>
            <a:ext cx="3528391" cy="307777"/>
          </a:xfrm>
          <a:prstGeom prst="rect">
            <a:avLst/>
          </a:prstGeom>
          <a:noFill/>
        </p:spPr>
        <p:txBody>
          <a:bodyPr wrap="square" rtlCol="0">
            <a:spAutoFit/>
          </a:bodyPr>
          <a:lstStyle/>
          <a:p>
            <a:r>
              <a:rPr lang="es-MX" sz="1400" dirty="0" smtClean="0">
                <a:latin typeface="Arial Narrow" pitchFamily="34" charset="0"/>
              </a:rPr>
              <a:t>CENTRO UNIVERSITARIO UAEM ZUMPANGO</a:t>
            </a:r>
            <a:endParaRPr lang="es-MX" sz="1400" dirty="0">
              <a:latin typeface="Arial Narrow" pitchFamily="34" charset="0"/>
            </a:endParaRPr>
          </a:p>
        </p:txBody>
      </p:sp>
      <p:sp>
        <p:nvSpPr>
          <p:cNvPr id="15" name="14 CuadroTexto"/>
          <p:cNvSpPr txBox="1"/>
          <p:nvPr/>
        </p:nvSpPr>
        <p:spPr>
          <a:xfrm rot="5400000">
            <a:off x="7786228" y="1150876"/>
            <a:ext cx="2232248" cy="307777"/>
          </a:xfrm>
          <a:prstGeom prst="rect">
            <a:avLst/>
          </a:prstGeom>
          <a:noFill/>
        </p:spPr>
        <p:txBody>
          <a:bodyPr wrap="square" rtlCol="0">
            <a:spAutoFit/>
          </a:bodyPr>
          <a:lstStyle/>
          <a:p>
            <a:r>
              <a:rPr lang="es-MX" sz="1400" dirty="0" smtClean="0">
                <a:latin typeface="Arial Narrow" pitchFamily="34" charset="0"/>
              </a:rPr>
              <a:t>LICENCIATURA EN TURISMO</a:t>
            </a:r>
            <a:endParaRPr lang="es-MX" sz="1400" dirty="0">
              <a:latin typeface="Arial Narrow" pitchFamily="34" charset="0"/>
            </a:endParaRPr>
          </a:p>
        </p:txBody>
      </p:sp>
      <p:pic>
        <p:nvPicPr>
          <p:cNvPr id="16" name="15 Imagen" descr="F:\Archivos LTU Nuevo Plan Estudios\logo PROGRAMAS -LTU 2015.png"/>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95536" y="5517232"/>
            <a:ext cx="792088" cy="1000341"/>
          </a:xfrm>
          <a:prstGeom prst="rect">
            <a:avLst/>
          </a:prstGeom>
          <a:noFill/>
          <a:ln>
            <a:noFill/>
          </a:ln>
        </p:spPr>
      </p:pic>
      <p:sp>
        <p:nvSpPr>
          <p:cNvPr id="10" name="9 CuadroTexto"/>
          <p:cNvSpPr txBox="1"/>
          <p:nvPr/>
        </p:nvSpPr>
        <p:spPr>
          <a:xfrm>
            <a:off x="467544" y="764704"/>
            <a:ext cx="8208912" cy="4154984"/>
          </a:xfrm>
          <a:prstGeom prst="rect">
            <a:avLst/>
          </a:prstGeom>
          <a:noFill/>
        </p:spPr>
        <p:txBody>
          <a:bodyPr wrap="square" rtlCol="0">
            <a:spAutoFit/>
          </a:bodyPr>
          <a:lstStyle/>
          <a:p>
            <a:r>
              <a:rPr lang="es-MX" sz="2400" dirty="0" smtClean="0">
                <a:latin typeface="Arial Narrow" pitchFamily="34" charset="0"/>
                <a:cs typeface="Arial" pitchFamily="34" charset="0"/>
              </a:rPr>
              <a:t>EL MATERIAL ES INEDITO</a:t>
            </a:r>
          </a:p>
          <a:p>
            <a:pPr algn="just"/>
            <a:r>
              <a:rPr lang="es-MX" sz="2400" dirty="0" smtClean="0">
                <a:latin typeface="Arial Narrow" pitchFamily="34" charset="0"/>
                <a:cs typeface="Arial" pitchFamily="34" charset="0"/>
              </a:rPr>
              <a:t>Entendiendo por ello que este material aún no ha sido publicado.</a:t>
            </a:r>
          </a:p>
          <a:p>
            <a:pPr algn="just"/>
            <a:endParaRPr lang="es-MX" sz="2400" dirty="0" smtClean="0">
              <a:latin typeface="Arial Narrow" pitchFamily="34" charset="0"/>
              <a:cs typeface="Arial" pitchFamily="34" charset="0"/>
            </a:endParaRPr>
          </a:p>
          <a:p>
            <a:r>
              <a:rPr lang="es-MX" sz="2400" dirty="0" smtClean="0">
                <a:latin typeface="Arial Narrow" pitchFamily="34" charset="0"/>
                <a:cs typeface="Arial" pitchFamily="34" charset="0"/>
              </a:rPr>
              <a:t>EL MATERIAL ES ORIGINAL</a:t>
            </a:r>
          </a:p>
          <a:p>
            <a:pPr algn="just"/>
            <a:r>
              <a:rPr lang="es-MX" sz="2400" dirty="0" smtClean="0">
                <a:latin typeface="Arial Narrow" pitchFamily="34" charset="0"/>
              </a:rPr>
              <a:t>Es decir, que no es copia ni imitación de algún otro material, es fruto de la creación espontanea distinguiéndose por su calidad.</a:t>
            </a:r>
          </a:p>
          <a:p>
            <a:pPr algn="just"/>
            <a:endParaRPr lang="es-MX" sz="2400" dirty="0" smtClean="0">
              <a:latin typeface="Arial Narrow" pitchFamily="34" charset="0"/>
            </a:endParaRPr>
          </a:p>
          <a:p>
            <a:pPr algn="just"/>
            <a:r>
              <a:rPr lang="es-MX" sz="2400" dirty="0" smtClean="0">
                <a:latin typeface="Arial Narrow" pitchFamily="34" charset="0"/>
              </a:rPr>
              <a:t>El documento que se toma como referencia es el  CÓDIGO ÉTICO MUNDIAL PARA EL TURISMO DE LA ORGANIZACIÓN MUNDIAL DEL TURISMO, realizado en Santiago de Chile el día 01 de octubre de 1999.</a:t>
            </a:r>
            <a:endParaRPr lang="es-MX" sz="2400" dirty="0">
              <a:latin typeface="Arial Narrow"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8 Rectángulo"/>
          <p:cNvSpPr/>
          <p:nvPr/>
        </p:nvSpPr>
        <p:spPr>
          <a:xfrm>
            <a:off x="227160" y="692696"/>
            <a:ext cx="4560864" cy="461665"/>
          </a:xfrm>
          <a:prstGeom prst="rect">
            <a:avLst/>
          </a:prstGeom>
        </p:spPr>
        <p:txBody>
          <a:bodyPr wrap="none">
            <a:spAutoFit/>
          </a:bodyPr>
          <a:lstStyle/>
          <a:p>
            <a:r>
              <a:rPr lang="es-MX" sz="2400" b="1" dirty="0" smtClean="0">
                <a:latin typeface="Arial" pitchFamily="34" charset="0"/>
                <a:cs typeface="Arial" pitchFamily="34" charset="0"/>
              </a:rPr>
              <a:t>Articulo 7. Derecho al turismo</a:t>
            </a:r>
            <a:endParaRPr lang="es-MX" sz="2400" dirty="0">
              <a:latin typeface="Arial" pitchFamily="34" charset="0"/>
              <a:cs typeface="Arial" pitchFamily="34" charset="0"/>
            </a:endParaRPr>
          </a:p>
        </p:txBody>
      </p:sp>
      <p:sp>
        <p:nvSpPr>
          <p:cNvPr id="25" name="24 Rectángulo"/>
          <p:cNvSpPr/>
          <p:nvPr/>
        </p:nvSpPr>
        <p:spPr>
          <a:xfrm>
            <a:off x="251520" y="1211268"/>
            <a:ext cx="8640960" cy="1569660"/>
          </a:xfrm>
          <a:prstGeom prst="rect">
            <a:avLst/>
          </a:prstGeom>
        </p:spPr>
        <p:txBody>
          <a:bodyPr wrap="square">
            <a:spAutoFit/>
          </a:bodyPr>
          <a:lstStyle/>
          <a:p>
            <a:r>
              <a:rPr lang="es-MX" sz="2400" dirty="0" smtClean="0">
                <a:latin typeface="Arial" pitchFamily="34" charset="0"/>
                <a:cs typeface="Arial" pitchFamily="34" charset="0"/>
              </a:rPr>
              <a:t>3. Con el apoyo de las autoridades públicas, se desarrollará el turismo social, en particular el turismo asociativo, que permite el acceso de la mayoría de los ciudadanos al ocio, a los viajes y a las vacaciones.</a:t>
            </a:r>
          </a:p>
        </p:txBody>
      </p:sp>
      <p:sp>
        <p:nvSpPr>
          <p:cNvPr id="18" name="17 Rectángulo"/>
          <p:cNvSpPr/>
          <p:nvPr/>
        </p:nvSpPr>
        <p:spPr>
          <a:xfrm>
            <a:off x="5508104" y="3212976"/>
            <a:ext cx="3456384" cy="3046988"/>
          </a:xfrm>
          <a:prstGeom prst="rect">
            <a:avLst/>
          </a:prstGeom>
        </p:spPr>
        <p:txBody>
          <a:bodyPr wrap="square">
            <a:spAutoFit/>
          </a:bodyPr>
          <a:lstStyle/>
          <a:p>
            <a:pPr lvl="0" algn="just"/>
            <a:r>
              <a:rPr lang="es-MX" sz="2400" dirty="0" smtClean="0">
                <a:solidFill>
                  <a:prstClr val="black"/>
                </a:solidFill>
                <a:latin typeface="Arial" pitchFamily="34" charset="0"/>
                <a:cs typeface="Arial" pitchFamily="34" charset="0"/>
              </a:rPr>
              <a:t>4. Se fomentará y se facilitará el turismo de las familias, de los jóvenes y de los estudiantes, de las personas mayores y de las que padecen minusvalías.</a:t>
            </a:r>
            <a:endParaRPr lang="es-MX" sz="2400" dirty="0">
              <a:solidFill>
                <a:prstClr val="black"/>
              </a:solidFill>
              <a:latin typeface="Arial" pitchFamily="34" charset="0"/>
              <a:cs typeface="Arial" pitchFamily="34" charset="0"/>
            </a:endParaRPr>
          </a:p>
        </p:txBody>
      </p:sp>
      <p:sp>
        <p:nvSpPr>
          <p:cNvPr id="13" name="12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20" name="19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24</a:t>
            </a:r>
            <a:endParaRPr lang="es-MX" sz="1400" dirty="0" smtClean="0">
              <a:latin typeface="Arial" pitchFamily="34" charset="0"/>
              <a:cs typeface="Arial" pitchFamily="34" charset="0"/>
            </a:endParaRPr>
          </a:p>
        </p:txBody>
      </p:sp>
      <p:pic>
        <p:nvPicPr>
          <p:cNvPr id="6146" name="Picture 2" descr="Resultado de imagen para TURISMO SOCIAL"/>
          <p:cNvPicPr>
            <a:picLocks noChangeAspect="1" noChangeArrowheads="1"/>
          </p:cNvPicPr>
          <p:nvPr/>
        </p:nvPicPr>
        <p:blipFill>
          <a:blip r:embed="rId2" cstate="print"/>
          <a:srcRect/>
          <a:stretch>
            <a:fillRect/>
          </a:stretch>
        </p:blipFill>
        <p:spPr bwMode="auto">
          <a:xfrm>
            <a:off x="251520" y="2996952"/>
            <a:ext cx="5220180" cy="3481860"/>
          </a:xfrm>
          <a:prstGeom prst="rect">
            <a:avLst/>
          </a:prstGeom>
          <a:noFill/>
        </p:spPr>
      </p:pic>
      <p:sp>
        <p:nvSpPr>
          <p:cNvPr id="8" name="7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Rectángulo"/>
          <p:cNvSpPr/>
          <p:nvPr/>
        </p:nvSpPr>
        <p:spPr>
          <a:xfrm>
            <a:off x="285720" y="928670"/>
            <a:ext cx="8606760" cy="461665"/>
          </a:xfrm>
          <a:prstGeom prst="rect">
            <a:avLst/>
          </a:prstGeom>
        </p:spPr>
        <p:txBody>
          <a:bodyPr wrap="square">
            <a:spAutoFit/>
          </a:bodyPr>
          <a:lstStyle/>
          <a:p>
            <a:r>
              <a:rPr lang="es-MX" sz="2400" b="1" dirty="0" smtClean="0">
                <a:latin typeface="Arial Narrow" pitchFamily="34" charset="0"/>
                <a:cs typeface="Arial" pitchFamily="34" charset="0"/>
              </a:rPr>
              <a:t>Articulo 8. Libertad de desplazamiento turístico</a:t>
            </a:r>
            <a:endParaRPr lang="es-MX" sz="2400" dirty="0">
              <a:latin typeface="Arial Narrow" pitchFamily="34" charset="0"/>
              <a:cs typeface="Arial" pitchFamily="34" charset="0"/>
            </a:endParaRPr>
          </a:p>
        </p:txBody>
      </p:sp>
      <p:sp>
        <p:nvSpPr>
          <p:cNvPr id="20" name="19 Rectángulo"/>
          <p:cNvSpPr/>
          <p:nvPr/>
        </p:nvSpPr>
        <p:spPr>
          <a:xfrm>
            <a:off x="179512" y="1988840"/>
            <a:ext cx="4176464" cy="1200329"/>
          </a:xfrm>
          <a:prstGeom prst="rect">
            <a:avLst/>
          </a:prstGeom>
        </p:spPr>
        <p:txBody>
          <a:bodyPr wrap="square">
            <a:spAutoFit/>
          </a:bodyPr>
          <a:lstStyle/>
          <a:p>
            <a:pPr algn="just"/>
            <a:r>
              <a:rPr lang="es-MX" sz="2400" dirty="0" smtClean="0">
                <a:latin typeface="Arial Narrow" pitchFamily="34" charset="0"/>
                <a:cs typeface="Arial" pitchFamily="34" charset="0"/>
              </a:rPr>
              <a:t>1. Los turistas  se beneficiarán de la libertad de circular por el interior de los países que visiten.</a:t>
            </a:r>
            <a:endParaRPr lang="es-MX" sz="2400" dirty="0">
              <a:latin typeface="Arial Narrow" pitchFamily="34" charset="0"/>
              <a:cs typeface="Arial" pitchFamily="34" charset="0"/>
            </a:endParaRPr>
          </a:p>
        </p:txBody>
      </p:sp>
      <p:sp>
        <p:nvSpPr>
          <p:cNvPr id="18" name="1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19" name="1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25</a:t>
            </a:r>
            <a:endParaRPr lang="es-MX" sz="1400" dirty="0" smtClean="0">
              <a:latin typeface="Arial" pitchFamily="34" charset="0"/>
              <a:cs typeface="Arial" pitchFamily="34" charset="0"/>
            </a:endParaRPr>
          </a:p>
        </p:txBody>
      </p:sp>
      <p:pic>
        <p:nvPicPr>
          <p:cNvPr id="5122" name="Picture 2" descr="Resultado de imagen para TURISMO CIRCULAR"/>
          <p:cNvPicPr>
            <a:picLocks noChangeAspect="1" noChangeArrowheads="1"/>
          </p:cNvPicPr>
          <p:nvPr/>
        </p:nvPicPr>
        <p:blipFill>
          <a:blip r:embed="rId2" cstate="print"/>
          <a:srcRect/>
          <a:stretch>
            <a:fillRect/>
          </a:stretch>
        </p:blipFill>
        <p:spPr bwMode="auto">
          <a:xfrm>
            <a:off x="4427984" y="1772816"/>
            <a:ext cx="4464496" cy="2232248"/>
          </a:xfrm>
          <a:prstGeom prst="rect">
            <a:avLst/>
          </a:prstGeom>
          <a:noFill/>
        </p:spPr>
      </p:pic>
      <p:sp>
        <p:nvSpPr>
          <p:cNvPr id="7" name="6 Rectángulo"/>
          <p:cNvSpPr/>
          <p:nvPr/>
        </p:nvSpPr>
        <p:spPr>
          <a:xfrm>
            <a:off x="3995936" y="4437112"/>
            <a:ext cx="4680520" cy="1200329"/>
          </a:xfrm>
          <a:prstGeom prst="rect">
            <a:avLst/>
          </a:prstGeom>
        </p:spPr>
        <p:txBody>
          <a:bodyPr wrap="square">
            <a:spAutoFit/>
          </a:bodyPr>
          <a:lstStyle/>
          <a:p>
            <a:pPr algn="just"/>
            <a:r>
              <a:rPr lang="es-MX" sz="2400" dirty="0" smtClean="0">
                <a:latin typeface="Arial Narrow" pitchFamily="34" charset="0"/>
                <a:cs typeface="Arial" pitchFamily="34" charset="0"/>
              </a:rPr>
              <a:t>2. los turistas y visitantes podrán utilizar todos los medios de comunicación disponibles, interiores y exteriores.</a:t>
            </a:r>
          </a:p>
        </p:txBody>
      </p:sp>
      <p:pic>
        <p:nvPicPr>
          <p:cNvPr id="9218" name="Picture 2" descr="Resultado de imagen para turismo comunicacion"/>
          <p:cNvPicPr>
            <a:picLocks noChangeAspect="1" noChangeArrowheads="1"/>
          </p:cNvPicPr>
          <p:nvPr/>
        </p:nvPicPr>
        <p:blipFill>
          <a:blip r:embed="rId3" cstate="print"/>
          <a:srcRect/>
          <a:stretch>
            <a:fillRect/>
          </a:stretch>
        </p:blipFill>
        <p:spPr bwMode="auto">
          <a:xfrm>
            <a:off x="611560" y="3356992"/>
            <a:ext cx="3312368" cy="3312368"/>
          </a:xfrm>
          <a:prstGeom prst="rect">
            <a:avLst/>
          </a:prstGeom>
          <a:noFill/>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10 Imagen" descr="TUR20.jpg"/>
          <p:cNvPicPr>
            <a:picLocks noChangeAspect="1"/>
          </p:cNvPicPr>
          <p:nvPr/>
        </p:nvPicPr>
        <p:blipFill>
          <a:blip r:embed="rId2" cstate="print"/>
          <a:stretch>
            <a:fillRect/>
          </a:stretch>
        </p:blipFill>
        <p:spPr>
          <a:xfrm>
            <a:off x="5902138" y="1556792"/>
            <a:ext cx="2414278" cy="2592288"/>
          </a:xfrm>
          <a:prstGeom prst="rect">
            <a:avLst/>
          </a:prstGeom>
        </p:spPr>
      </p:pic>
      <p:sp>
        <p:nvSpPr>
          <p:cNvPr id="13" name="12 Rectángulo"/>
          <p:cNvSpPr/>
          <p:nvPr/>
        </p:nvSpPr>
        <p:spPr>
          <a:xfrm>
            <a:off x="179512" y="807095"/>
            <a:ext cx="8606760" cy="461665"/>
          </a:xfrm>
          <a:prstGeom prst="rect">
            <a:avLst/>
          </a:prstGeom>
        </p:spPr>
        <p:txBody>
          <a:bodyPr wrap="square">
            <a:spAutoFit/>
          </a:bodyPr>
          <a:lstStyle/>
          <a:p>
            <a:r>
              <a:rPr lang="es-MX" sz="2400" b="1" dirty="0" smtClean="0">
                <a:latin typeface="Arial Narrow" pitchFamily="34" charset="0"/>
                <a:cs typeface="Arial" pitchFamily="34" charset="0"/>
              </a:rPr>
              <a:t>Articulo 8. Libertad de desplazamiento turístico</a:t>
            </a:r>
            <a:endParaRPr lang="es-MX" sz="2400" dirty="0">
              <a:latin typeface="Arial Narrow" pitchFamily="34" charset="0"/>
              <a:cs typeface="Arial" pitchFamily="34" charset="0"/>
            </a:endParaRPr>
          </a:p>
        </p:txBody>
      </p:sp>
      <p:sp>
        <p:nvSpPr>
          <p:cNvPr id="18" name="1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19" name="1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26</a:t>
            </a:r>
            <a:endParaRPr lang="es-MX" sz="1400" dirty="0" smtClean="0">
              <a:latin typeface="Arial" pitchFamily="34" charset="0"/>
              <a:cs typeface="Arial" pitchFamily="34" charset="0"/>
            </a:endParaRPr>
          </a:p>
        </p:txBody>
      </p:sp>
      <p:sp>
        <p:nvSpPr>
          <p:cNvPr id="7" name="6 Rectángulo"/>
          <p:cNvSpPr/>
          <p:nvPr/>
        </p:nvSpPr>
        <p:spPr>
          <a:xfrm>
            <a:off x="251520" y="1988840"/>
            <a:ext cx="5112568" cy="1200329"/>
          </a:xfrm>
          <a:prstGeom prst="rect">
            <a:avLst/>
          </a:prstGeom>
        </p:spPr>
        <p:txBody>
          <a:bodyPr wrap="square">
            <a:spAutoFit/>
          </a:bodyPr>
          <a:lstStyle/>
          <a:p>
            <a:pPr algn="just"/>
            <a:r>
              <a:rPr lang="es-MX" sz="2400" dirty="0" smtClean="0">
                <a:latin typeface="Arial Narrow" pitchFamily="34" charset="0"/>
                <a:cs typeface="Arial" pitchFamily="34" charset="0"/>
              </a:rPr>
              <a:t>3. Los turistas gozarán de los derechos que los ciudadanos del país que visiten en cuanto a la confidencialidad de los datos.</a:t>
            </a:r>
            <a:endParaRPr lang="es-MX" sz="2400" dirty="0">
              <a:latin typeface="Arial Narrow" pitchFamily="34" charset="0"/>
              <a:cs typeface="Arial" pitchFamily="34" charset="0"/>
            </a:endParaRPr>
          </a:p>
        </p:txBody>
      </p:sp>
      <p:sp>
        <p:nvSpPr>
          <p:cNvPr id="47106" name="AutoShape 2" descr="Resultado de imagen para TURISMO MEDIOS DE COMUNICAC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TURISMO MEDIOS DE COMUNICAC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10" name="AutoShape 6" descr="Resultado de imagen para TURISMO MEDIOS DE COMUNICAC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2" name="11 Rectángulo"/>
          <p:cNvSpPr/>
          <p:nvPr/>
        </p:nvSpPr>
        <p:spPr>
          <a:xfrm>
            <a:off x="467544" y="4581128"/>
            <a:ext cx="4392488" cy="1569660"/>
          </a:xfrm>
          <a:prstGeom prst="rect">
            <a:avLst/>
          </a:prstGeom>
        </p:spPr>
        <p:txBody>
          <a:bodyPr wrap="square">
            <a:spAutoFit/>
          </a:bodyPr>
          <a:lstStyle/>
          <a:p>
            <a:pPr algn="just"/>
            <a:r>
              <a:rPr lang="es-MX" sz="2400" dirty="0" smtClean="0">
                <a:latin typeface="Arial Narrow" pitchFamily="34" charset="0"/>
                <a:cs typeface="Arial" pitchFamily="34" charset="0"/>
              </a:rPr>
              <a:t>4. Los procedimientos administrativos se adaptarán para facilitar al máximo la libertad de los viajes y el acceso de las personas.</a:t>
            </a:r>
            <a:endParaRPr lang="es-MX" sz="2400" dirty="0">
              <a:latin typeface="Arial Narrow" pitchFamily="34" charset="0"/>
              <a:cs typeface="Arial" pitchFamily="34" charset="0"/>
            </a:endParaRPr>
          </a:p>
        </p:txBody>
      </p:sp>
      <p:pic>
        <p:nvPicPr>
          <p:cNvPr id="8194" name="Picture 2" descr="Resultado de imagen para turismo visas"/>
          <p:cNvPicPr>
            <a:picLocks noChangeAspect="1" noChangeArrowheads="1"/>
          </p:cNvPicPr>
          <p:nvPr/>
        </p:nvPicPr>
        <p:blipFill>
          <a:blip r:embed="rId3" cstate="print"/>
          <a:srcRect/>
          <a:stretch>
            <a:fillRect/>
          </a:stretch>
        </p:blipFill>
        <p:spPr bwMode="auto">
          <a:xfrm>
            <a:off x="4860032" y="4077072"/>
            <a:ext cx="4140968" cy="2377821"/>
          </a:xfrm>
          <a:prstGeom prst="rect">
            <a:avLst/>
          </a:prstGeom>
          <a:noFill/>
        </p:spPr>
      </p:pic>
      <p:sp>
        <p:nvSpPr>
          <p:cNvPr id="14" name="13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n relacionada"/>
          <p:cNvPicPr>
            <a:picLocks noChangeAspect="1" noChangeArrowheads="1"/>
          </p:cNvPicPr>
          <p:nvPr/>
        </p:nvPicPr>
        <p:blipFill>
          <a:blip r:embed="rId2" cstate="print"/>
          <a:srcRect/>
          <a:stretch>
            <a:fillRect/>
          </a:stretch>
        </p:blipFill>
        <p:spPr bwMode="auto">
          <a:xfrm>
            <a:off x="251520" y="1628800"/>
            <a:ext cx="4938900" cy="3816424"/>
          </a:xfrm>
          <a:prstGeom prst="rect">
            <a:avLst/>
          </a:prstGeom>
          <a:noFill/>
        </p:spPr>
      </p:pic>
      <p:sp>
        <p:nvSpPr>
          <p:cNvPr id="13" name="12 Rectángulo"/>
          <p:cNvSpPr/>
          <p:nvPr/>
        </p:nvSpPr>
        <p:spPr>
          <a:xfrm>
            <a:off x="179512" y="692696"/>
            <a:ext cx="8678768" cy="461665"/>
          </a:xfrm>
          <a:prstGeom prst="rect">
            <a:avLst/>
          </a:prstGeom>
        </p:spPr>
        <p:txBody>
          <a:bodyPr wrap="square">
            <a:spAutoFit/>
          </a:bodyPr>
          <a:lstStyle/>
          <a:p>
            <a:r>
              <a:rPr lang="es-MX" sz="2400" b="1" dirty="0" smtClean="0">
                <a:latin typeface="Arial" pitchFamily="34" charset="0"/>
                <a:cs typeface="Arial" pitchFamily="34" charset="0"/>
              </a:rPr>
              <a:t>Articulo 8. Libertad de desplazamiento turístico</a:t>
            </a:r>
            <a:endParaRPr lang="es-MX" sz="2400" dirty="0">
              <a:latin typeface="Arial" pitchFamily="34" charset="0"/>
              <a:cs typeface="Arial" pitchFamily="34" charset="0"/>
            </a:endParaRPr>
          </a:p>
        </p:txBody>
      </p:sp>
      <p:sp>
        <p:nvSpPr>
          <p:cNvPr id="19" name="18 Rectángulo"/>
          <p:cNvSpPr/>
          <p:nvPr/>
        </p:nvSpPr>
        <p:spPr>
          <a:xfrm>
            <a:off x="323528" y="5550331"/>
            <a:ext cx="8424936" cy="830997"/>
          </a:xfrm>
          <a:prstGeom prst="rect">
            <a:avLst/>
          </a:prstGeom>
        </p:spPr>
        <p:txBody>
          <a:bodyPr wrap="square">
            <a:spAutoFit/>
          </a:bodyPr>
          <a:lstStyle/>
          <a:p>
            <a:pPr algn="just"/>
            <a:r>
              <a:rPr lang="es-MX" sz="2400" dirty="0" smtClean="0">
                <a:latin typeface="Arial" pitchFamily="34" charset="0"/>
                <a:cs typeface="Arial" pitchFamily="34" charset="0"/>
              </a:rPr>
              <a:t>5. los viajeros podrán disponer de divisas convertibles para sus desplazamientos.</a:t>
            </a:r>
            <a:endParaRPr lang="es-MX" sz="2400" dirty="0">
              <a:latin typeface="Arial" pitchFamily="34" charset="0"/>
              <a:cs typeface="Arial" pitchFamily="34" charset="0"/>
            </a:endParaRPr>
          </a:p>
        </p:txBody>
      </p:sp>
      <p:sp>
        <p:nvSpPr>
          <p:cNvPr id="20" name="19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21" name="20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27</a:t>
            </a:r>
            <a:endParaRPr lang="es-MX" sz="1400" dirty="0" smtClean="0">
              <a:latin typeface="Arial" pitchFamily="34" charset="0"/>
              <a:cs typeface="Arial" pitchFamily="34" charset="0"/>
            </a:endParaRPr>
          </a:p>
        </p:txBody>
      </p:sp>
      <p:pic>
        <p:nvPicPr>
          <p:cNvPr id="7170" name="Picture 2" descr="Resultado de imagen para turismo divisas"/>
          <p:cNvPicPr>
            <a:picLocks noChangeAspect="1" noChangeArrowheads="1"/>
          </p:cNvPicPr>
          <p:nvPr/>
        </p:nvPicPr>
        <p:blipFill>
          <a:blip r:embed="rId3" cstate="print"/>
          <a:srcRect/>
          <a:stretch>
            <a:fillRect/>
          </a:stretch>
        </p:blipFill>
        <p:spPr bwMode="auto">
          <a:xfrm rot="19420487">
            <a:off x="5016869" y="2337047"/>
            <a:ext cx="3444613" cy="2192027"/>
          </a:xfrm>
          <a:prstGeom prst="rect">
            <a:avLst/>
          </a:prstGeom>
          <a:noFill/>
        </p:spPr>
      </p:pic>
      <p:sp>
        <p:nvSpPr>
          <p:cNvPr id="8" name="7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p:cNvSpPr/>
          <p:nvPr/>
        </p:nvSpPr>
        <p:spPr>
          <a:xfrm>
            <a:off x="179512" y="1484784"/>
            <a:ext cx="8640960" cy="830997"/>
          </a:xfrm>
          <a:prstGeom prst="rect">
            <a:avLst/>
          </a:prstGeom>
        </p:spPr>
        <p:txBody>
          <a:bodyPr wrap="square">
            <a:spAutoFit/>
          </a:bodyPr>
          <a:lstStyle/>
          <a:p>
            <a:pPr algn="just"/>
            <a:r>
              <a:rPr lang="es-MX" sz="2400" dirty="0" smtClean="0">
                <a:latin typeface="Arial Narrow" pitchFamily="34" charset="0"/>
                <a:cs typeface="Arial" pitchFamily="34" charset="0"/>
              </a:rPr>
              <a:t>1. Los  derechos fundamentales de los trabajadores asalariados y autónomos del sector turístico.</a:t>
            </a:r>
            <a:endParaRPr lang="es-MX" sz="2400" dirty="0">
              <a:latin typeface="Arial Narrow" pitchFamily="34" charset="0"/>
              <a:cs typeface="Arial" pitchFamily="34" charset="0"/>
            </a:endParaRPr>
          </a:p>
        </p:txBody>
      </p:sp>
      <p:sp>
        <p:nvSpPr>
          <p:cNvPr id="21" name="20 Rectángulo"/>
          <p:cNvSpPr/>
          <p:nvPr/>
        </p:nvSpPr>
        <p:spPr>
          <a:xfrm>
            <a:off x="179512" y="692696"/>
            <a:ext cx="8640960" cy="830997"/>
          </a:xfrm>
          <a:prstGeom prst="rect">
            <a:avLst/>
          </a:prstGeom>
        </p:spPr>
        <p:txBody>
          <a:bodyPr wrap="square">
            <a:spAutoFit/>
          </a:bodyPr>
          <a:lstStyle/>
          <a:p>
            <a:pPr lvl="0" algn="just"/>
            <a:r>
              <a:rPr lang="es-MX" sz="2400" b="1" dirty="0" smtClean="0">
                <a:solidFill>
                  <a:prstClr val="black"/>
                </a:solidFill>
                <a:latin typeface="Arial Narrow" pitchFamily="34" charset="0"/>
                <a:cs typeface="Arial" pitchFamily="34" charset="0"/>
              </a:rPr>
              <a:t>Articulo 9. Derechos de los trabajadores y de los empresarios del sector turístico</a:t>
            </a:r>
          </a:p>
        </p:txBody>
      </p:sp>
      <p:sp>
        <p:nvSpPr>
          <p:cNvPr id="22" name="21 Rectángulo"/>
          <p:cNvSpPr/>
          <p:nvPr/>
        </p:nvSpPr>
        <p:spPr>
          <a:xfrm>
            <a:off x="251520" y="5373216"/>
            <a:ext cx="8568952" cy="830997"/>
          </a:xfrm>
          <a:prstGeom prst="rect">
            <a:avLst/>
          </a:prstGeom>
        </p:spPr>
        <p:txBody>
          <a:bodyPr wrap="square">
            <a:spAutoFit/>
          </a:bodyPr>
          <a:lstStyle/>
          <a:p>
            <a:pPr algn="just"/>
            <a:r>
              <a:rPr lang="es-MX" sz="2400" dirty="0" smtClean="0">
                <a:latin typeface="Arial Narrow" pitchFamily="34" charset="0"/>
                <a:cs typeface="Arial" pitchFamily="34" charset="0"/>
              </a:rPr>
              <a:t>2. Los trabajadores asalariados y autónomos del sector turístico deber de adquirir una formación inicial y continua adecuada.</a:t>
            </a:r>
            <a:endParaRPr lang="es-MX" sz="2400" dirty="0">
              <a:latin typeface="Arial Narrow" pitchFamily="34" charset="0"/>
              <a:cs typeface="Arial" pitchFamily="34" charset="0"/>
            </a:endParaRPr>
          </a:p>
        </p:txBody>
      </p:sp>
      <p:sp>
        <p:nvSpPr>
          <p:cNvPr id="18" name="1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19" name="1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28</a:t>
            </a:r>
            <a:endParaRPr lang="es-MX" sz="1400" dirty="0" smtClean="0">
              <a:latin typeface="Arial" pitchFamily="34" charset="0"/>
              <a:cs typeface="Arial" pitchFamily="34" charset="0"/>
            </a:endParaRPr>
          </a:p>
        </p:txBody>
      </p:sp>
      <p:sp>
        <p:nvSpPr>
          <p:cNvPr id="3074" name="AutoShape 2" descr="Resultado de imagen para TURISMO trabajadore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4" name="23 Imagen" descr="tur21.jpg"/>
          <p:cNvPicPr>
            <a:picLocks noChangeAspect="1"/>
          </p:cNvPicPr>
          <p:nvPr/>
        </p:nvPicPr>
        <p:blipFill>
          <a:blip r:embed="rId2" cstate="print"/>
          <a:stretch>
            <a:fillRect/>
          </a:stretch>
        </p:blipFill>
        <p:spPr>
          <a:xfrm>
            <a:off x="323528" y="2564904"/>
            <a:ext cx="3997871" cy="2664296"/>
          </a:xfrm>
          <a:prstGeom prst="rect">
            <a:avLst/>
          </a:prstGeom>
        </p:spPr>
      </p:pic>
      <p:pic>
        <p:nvPicPr>
          <p:cNvPr id="6146" name="Picture 2" descr="Resultado de imagen para turismo trabajadores"/>
          <p:cNvPicPr>
            <a:picLocks noChangeAspect="1" noChangeArrowheads="1"/>
          </p:cNvPicPr>
          <p:nvPr/>
        </p:nvPicPr>
        <p:blipFill>
          <a:blip r:embed="rId3" cstate="print"/>
          <a:srcRect/>
          <a:stretch>
            <a:fillRect/>
          </a:stretch>
        </p:blipFill>
        <p:spPr bwMode="auto">
          <a:xfrm>
            <a:off x="4932040" y="2560763"/>
            <a:ext cx="3744416" cy="2664296"/>
          </a:xfrm>
          <a:prstGeom prst="rect">
            <a:avLst/>
          </a:prstGeom>
          <a:noFill/>
        </p:spPr>
      </p:pic>
      <p:sp>
        <p:nvSpPr>
          <p:cNvPr id="10" name="9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179512" y="620688"/>
            <a:ext cx="8712968" cy="830997"/>
          </a:xfrm>
          <a:prstGeom prst="rect">
            <a:avLst/>
          </a:prstGeom>
        </p:spPr>
        <p:txBody>
          <a:bodyPr wrap="square">
            <a:spAutoFit/>
          </a:bodyPr>
          <a:lstStyle/>
          <a:p>
            <a:pPr lvl="0" algn="just"/>
            <a:r>
              <a:rPr lang="es-MX" sz="2400" b="1" dirty="0" smtClean="0">
                <a:solidFill>
                  <a:prstClr val="black"/>
                </a:solidFill>
                <a:latin typeface="Arial Narrow" pitchFamily="34" charset="0"/>
                <a:cs typeface="Arial" pitchFamily="34" charset="0"/>
              </a:rPr>
              <a:t>Articulo 9. Derechos de los trabajadores y de los empresarios del sector turístico</a:t>
            </a:r>
          </a:p>
        </p:txBody>
      </p:sp>
      <p:sp>
        <p:nvSpPr>
          <p:cNvPr id="23" name="22 Rectángulo"/>
          <p:cNvSpPr/>
          <p:nvPr/>
        </p:nvSpPr>
        <p:spPr>
          <a:xfrm>
            <a:off x="4427984" y="1700808"/>
            <a:ext cx="4392488" cy="830997"/>
          </a:xfrm>
          <a:prstGeom prst="rect">
            <a:avLst/>
          </a:prstGeom>
        </p:spPr>
        <p:txBody>
          <a:bodyPr wrap="square">
            <a:spAutoFit/>
          </a:bodyPr>
          <a:lstStyle/>
          <a:p>
            <a:pPr algn="just"/>
            <a:r>
              <a:rPr lang="es-MX" sz="2400" dirty="0" smtClean="0">
                <a:latin typeface="Arial Narrow" pitchFamily="34" charset="0"/>
                <a:cs typeface="Arial" pitchFamily="34" charset="0"/>
              </a:rPr>
              <a:t>3. El derecho a ejercer una actividad profesional en el ámbito del turismo</a:t>
            </a:r>
            <a:endParaRPr lang="es-MX" sz="2400" dirty="0">
              <a:latin typeface="Arial Narrow" pitchFamily="34" charset="0"/>
              <a:cs typeface="Arial" pitchFamily="34" charset="0"/>
            </a:endParaRPr>
          </a:p>
        </p:txBody>
      </p:sp>
      <p:sp>
        <p:nvSpPr>
          <p:cNvPr id="18" name="1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19" name="1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29</a:t>
            </a:r>
            <a:endParaRPr lang="es-MX" sz="1400" dirty="0" smtClean="0">
              <a:latin typeface="Arial" pitchFamily="34" charset="0"/>
              <a:cs typeface="Arial" pitchFamily="34" charset="0"/>
            </a:endParaRPr>
          </a:p>
        </p:txBody>
      </p:sp>
      <p:sp>
        <p:nvSpPr>
          <p:cNvPr id="8" name="7 Rectángulo"/>
          <p:cNvSpPr/>
          <p:nvPr/>
        </p:nvSpPr>
        <p:spPr>
          <a:xfrm>
            <a:off x="107504" y="4451628"/>
            <a:ext cx="4320480" cy="1200329"/>
          </a:xfrm>
          <a:prstGeom prst="rect">
            <a:avLst/>
          </a:prstGeom>
        </p:spPr>
        <p:txBody>
          <a:bodyPr wrap="square">
            <a:spAutoFit/>
          </a:bodyPr>
          <a:lstStyle/>
          <a:p>
            <a:pPr algn="just"/>
            <a:r>
              <a:rPr lang="es-MX" sz="2400" dirty="0" smtClean="0">
                <a:latin typeface="Arial Narrow" pitchFamily="34" charset="0"/>
                <a:cs typeface="Arial" pitchFamily="34" charset="0"/>
              </a:rPr>
              <a:t>4. Los intercambios de experiencia contribuyen a la expansión del sector turístico mundial.</a:t>
            </a:r>
            <a:endParaRPr lang="es-MX" sz="2400" dirty="0">
              <a:latin typeface="Arial Narrow" pitchFamily="34" charset="0"/>
              <a:cs typeface="Arial" pitchFamily="34" charset="0"/>
            </a:endParaRPr>
          </a:p>
        </p:txBody>
      </p:sp>
      <p:pic>
        <p:nvPicPr>
          <p:cNvPr id="48130" name="Picture 2" descr="Imagen relacionada"/>
          <p:cNvPicPr>
            <a:picLocks noChangeAspect="1" noChangeArrowheads="1"/>
          </p:cNvPicPr>
          <p:nvPr/>
        </p:nvPicPr>
        <p:blipFill>
          <a:blip r:embed="rId2" cstate="print"/>
          <a:srcRect/>
          <a:stretch>
            <a:fillRect/>
          </a:stretch>
        </p:blipFill>
        <p:spPr bwMode="auto">
          <a:xfrm>
            <a:off x="4572000" y="3429000"/>
            <a:ext cx="4248472" cy="3179271"/>
          </a:xfrm>
          <a:prstGeom prst="rect">
            <a:avLst/>
          </a:prstGeom>
          <a:noFill/>
        </p:spPr>
      </p:pic>
      <p:pic>
        <p:nvPicPr>
          <p:cNvPr id="5122" name="Picture 2" descr="Resultado de imagen para turismo trabajadores"/>
          <p:cNvPicPr>
            <a:picLocks noChangeAspect="1" noChangeArrowheads="1"/>
          </p:cNvPicPr>
          <p:nvPr/>
        </p:nvPicPr>
        <p:blipFill>
          <a:blip r:embed="rId3" cstate="print"/>
          <a:srcRect/>
          <a:stretch>
            <a:fillRect/>
          </a:stretch>
        </p:blipFill>
        <p:spPr bwMode="auto">
          <a:xfrm>
            <a:off x="431539" y="1700808"/>
            <a:ext cx="3564397" cy="2376264"/>
          </a:xfrm>
          <a:prstGeom prst="rect">
            <a:avLst/>
          </a:prstGeom>
          <a:noFill/>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179512" y="620688"/>
            <a:ext cx="8607330" cy="830997"/>
          </a:xfrm>
          <a:prstGeom prst="rect">
            <a:avLst/>
          </a:prstGeom>
        </p:spPr>
        <p:txBody>
          <a:bodyPr wrap="square">
            <a:spAutoFit/>
          </a:bodyPr>
          <a:lstStyle/>
          <a:p>
            <a:pPr lvl="0" algn="just"/>
            <a:r>
              <a:rPr lang="es-MX" sz="2400" b="1" dirty="0" smtClean="0">
                <a:solidFill>
                  <a:prstClr val="black"/>
                </a:solidFill>
                <a:latin typeface="Arial Narrow" pitchFamily="34" charset="0"/>
                <a:cs typeface="Arial" pitchFamily="34" charset="0"/>
              </a:rPr>
              <a:t>Articulo 9. Derechos de los trabajadores y de los empresarios del sector turístico</a:t>
            </a:r>
          </a:p>
        </p:txBody>
      </p:sp>
      <p:sp>
        <p:nvSpPr>
          <p:cNvPr id="18" name="17 Rectángulo"/>
          <p:cNvSpPr/>
          <p:nvPr/>
        </p:nvSpPr>
        <p:spPr>
          <a:xfrm>
            <a:off x="251520" y="1724615"/>
            <a:ext cx="3528392" cy="1569660"/>
          </a:xfrm>
          <a:prstGeom prst="rect">
            <a:avLst/>
          </a:prstGeom>
        </p:spPr>
        <p:txBody>
          <a:bodyPr wrap="square">
            <a:spAutoFit/>
          </a:bodyPr>
          <a:lstStyle/>
          <a:p>
            <a:pPr algn="just"/>
            <a:r>
              <a:rPr lang="es-MX" sz="2400" dirty="0" smtClean="0">
                <a:latin typeface="Arial Narrow" pitchFamily="34" charset="0"/>
                <a:cs typeface="Arial" pitchFamily="34" charset="0"/>
              </a:rPr>
              <a:t>4. Los intercambios de experiencia contribuyen a la expansión del sector turístico mundial.</a:t>
            </a:r>
            <a:endParaRPr lang="es-MX" sz="2400" dirty="0">
              <a:latin typeface="Arial Narrow" pitchFamily="34" charset="0"/>
              <a:cs typeface="Arial" pitchFamily="34" charset="0"/>
            </a:endParaRPr>
          </a:p>
        </p:txBody>
      </p:sp>
      <p:sp>
        <p:nvSpPr>
          <p:cNvPr id="19" name="18 Rectángulo"/>
          <p:cNvSpPr/>
          <p:nvPr/>
        </p:nvSpPr>
        <p:spPr>
          <a:xfrm>
            <a:off x="323528" y="4509120"/>
            <a:ext cx="3312368" cy="1569660"/>
          </a:xfrm>
          <a:prstGeom prst="rect">
            <a:avLst/>
          </a:prstGeom>
        </p:spPr>
        <p:txBody>
          <a:bodyPr wrap="square">
            <a:spAutoFit/>
          </a:bodyPr>
          <a:lstStyle/>
          <a:p>
            <a:pPr algn="just"/>
            <a:r>
              <a:rPr lang="es-MX" sz="2400" dirty="0" smtClean="0">
                <a:latin typeface="Arial Narrow" pitchFamily="34" charset="0"/>
                <a:cs typeface="Arial" pitchFamily="34" charset="0"/>
              </a:rPr>
              <a:t>5. Las empresas multinacionales del sector turístico, no abusarán de su posición dominante</a:t>
            </a:r>
            <a:endParaRPr lang="es-MX" sz="2400" dirty="0">
              <a:latin typeface="Arial Narrow" pitchFamily="34" charset="0"/>
              <a:cs typeface="Arial" pitchFamily="34" charset="0"/>
            </a:endParaRPr>
          </a:p>
        </p:txBody>
      </p:sp>
      <p:sp>
        <p:nvSpPr>
          <p:cNvPr id="20" name="19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22" name="21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30</a:t>
            </a:r>
            <a:endParaRPr lang="es-MX" sz="1400" dirty="0" smtClean="0">
              <a:latin typeface="Arial" pitchFamily="34" charset="0"/>
              <a:cs typeface="Arial" pitchFamily="34" charset="0"/>
            </a:endParaRPr>
          </a:p>
        </p:txBody>
      </p:sp>
      <p:pic>
        <p:nvPicPr>
          <p:cNvPr id="2050" name="Picture 2" descr="Imagen relacionada"/>
          <p:cNvPicPr>
            <a:picLocks noChangeAspect="1" noChangeArrowheads="1"/>
          </p:cNvPicPr>
          <p:nvPr/>
        </p:nvPicPr>
        <p:blipFill>
          <a:blip r:embed="rId2" cstate="print"/>
          <a:srcRect/>
          <a:stretch>
            <a:fillRect/>
          </a:stretch>
        </p:blipFill>
        <p:spPr bwMode="auto">
          <a:xfrm>
            <a:off x="3923928" y="4365104"/>
            <a:ext cx="5040560" cy="2285974"/>
          </a:xfrm>
          <a:prstGeom prst="rect">
            <a:avLst/>
          </a:prstGeom>
          <a:noFill/>
        </p:spPr>
      </p:pic>
      <p:pic>
        <p:nvPicPr>
          <p:cNvPr id="4098" name="Picture 2" descr="Resultado de imagen para turismo empresas"/>
          <p:cNvPicPr>
            <a:picLocks noChangeAspect="1" noChangeArrowheads="1"/>
          </p:cNvPicPr>
          <p:nvPr/>
        </p:nvPicPr>
        <p:blipFill>
          <a:blip r:embed="rId3" cstate="print"/>
          <a:srcRect/>
          <a:stretch>
            <a:fillRect/>
          </a:stretch>
        </p:blipFill>
        <p:spPr bwMode="auto">
          <a:xfrm>
            <a:off x="3918168" y="1628800"/>
            <a:ext cx="5046320" cy="2592288"/>
          </a:xfrm>
          <a:prstGeom prst="rect">
            <a:avLst/>
          </a:prstGeom>
          <a:noFill/>
        </p:spPr>
      </p:pic>
      <p:sp>
        <p:nvSpPr>
          <p:cNvPr id="9" name="8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Rectángulo"/>
          <p:cNvSpPr/>
          <p:nvPr/>
        </p:nvSpPr>
        <p:spPr>
          <a:xfrm>
            <a:off x="251520" y="836712"/>
            <a:ext cx="8607330" cy="830997"/>
          </a:xfrm>
          <a:prstGeom prst="rect">
            <a:avLst/>
          </a:prstGeom>
        </p:spPr>
        <p:txBody>
          <a:bodyPr wrap="square">
            <a:spAutoFit/>
          </a:bodyPr>
          <a:lstStyle/>
          <a:p>
            <a:pPr lvl="0" algn="just"/>
            <a:r>
              <a:rPr lang="es-MX" sz="2400" b="1" dirty="0" smtClean="0">
                <a:solidFill>
                  <a:prstClr val="black"/>
                </a:solidFill>
                <a:latin typeface="Arial Narrow" pitchFamily="34" charset="0"/>
                <a:cs typeface="Arial" pitchFamily="34" charset="0"/>
              </a:rPr>
              <a:t>Articulo 9. Derechos de los trabajadores y de los empresarios del sector turístico</a:t>
            </a:r>
          </a:p>
        </p:txBody>
      </p:sp>
      <p:sp>
        <p:nvSpPr>
          <p:cNvPr id="24" name="23 Rectángulo"/>
          <p:cNvSpPr/>
          <p:nvPr/>
        </p:nvSpPr>
        <p:spPr>
          <a:xfrm>
            <a:off x="395536" y="5301208"/>
            <a:ext cx="8424936" cy="830997"/>
          </a:xfrm>
          <a:prstGeom prst="rect">
            <a:avLst/>
          </a:prstGeom>
        </p:spPr>
        <p:txBody>
          <a:bodyPr wrap="square">
            <a:spAutoFit/>
          </a:bodyPr>
          <a:lstStyle/>
          <a:p>
            <a:pPr algn="just"/>
            <a:r>
              <a:rPr lang="es-MX" sz="2400" dirty="0" smtClean="0">
                <a:latin typeface="Arial Narrow" pitchFamily="34" charset="0"/>
                <a:cs typeface="Arial" pitchFamily="34" charset="0"/>
              </a:rPr>
              <a:t>6. Las relaciones equilibradas entre empresas de los países emisores y receptores contribuyen al desarrollo sostenible del turismo</a:t>
            </a:r>
            <a:endParaRPr lang="es-MX" sz="2400" dirty="0">
              <a:latin typeface="Arial Narrow" pitchFamily="34" charset="0"/>
              <a:cs typeface="Arial" pitchFamily="34" charset="0"/>
            </a:endParaRPr>
          </a:p>
        </p:txBody>
      </p:sp>
      <p:sp>
        <p:nvSpPr>
          <p:cNvPr id="20" name="19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22" name="21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31</a:t>
            </a:r>
            <a:endParaRPr lang="es-MX" sz="1400" dirty="0" smtClean="0">
              <a:latin typeface="Arial" pitchFamily="34" charset="0"/>
              <a:cs typeface="Arial" pitchFamily="34" charset="0"/>
            </a:endParaRPr>
          </a:p>
        </p:txBody>
      </p:sp>
      <p:pic>
        <p:nvPicPr>
          <p:cNvPr id="49154" name="Picture 2" descr="Imagen relacionada"/>
          <p:cNvPicPr>
            <a:picLocks noChangeAspect="1" noChangeArrowheads="1"/>
          </p:cNvPicPr>
          <p:nvPr/>
        </p:nvPicPr>
        <p:blipFill>
          <a:blip r:embed="rId2" cstate="print"/>
          <a:srcRect/>
          <a:stretch>
            <a:fillRect/>
          </a:stretch>
        </p:blipFill>
        <p:spPr bwMode="auto">
          <a:xfrm>
            <a:off x="1547664" y="1628800"/>
            <a:ext cx="6335150" cy="3672408"/>
          </a:xfrm>
          <a:prstGeom prst="rect">
            <a:avLst/>
          </a:prstGeom>
          <a:noFill/>
        </p:spPr>
      </p:pic>
      <p:sp>
        <p:nvSpPr>
          <p:cNvPr id="7" name="6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p:cNvSpPr/>
          <p:nvPr/>
        </p:nvSpPr>
        <p:spPr>
          <a:xfrm>
            <a:off x="141134" y="620688"/>
            <a:ext cx="8535322" cy="830997"/>
          </a:xfrm>
          <a:prstGeom prst="rect">
            <a:avLst/>
          </a:prstGeom>
        </p:spPr>
        <p:txBody>
          <a:bodyPr wrap="square">
            <a:spAutoFit/>
          </a:bodyPr>
          <a:lstStyle/>
          <a:p>
            <a:r>
              <a:rPr lang="es-MX" sz="2400" b="1" dirty="0" smtClean="0">
                <a:latin typeface="Arial Narrow" pitchFamily="34" charset="0"/>
                <a:cs typeface="Arial" pitchFamily="34" charset="0"/>
              </a:rPr>
              <a:t>Articulo 10. Aplicación de los principios del Código Ético Mundial para el Turismo</a:t>
            </a:r>
            <a:endParaRPr lang="es-MX" sz="2400" dirty="0">
              <a:latin typeface="Arial Narrow" pitchFamily="34" charset="0"/>
              <a:cs typeface="Arial" pitchFamily="34" charset="0"/>
            </a:endParaRPr>
          </a:p>
        </p:txBody>
      </p:sp>
      <p:sp>
        <p:nvSpPr>
          <p:cNvPr id="22" name="21 Rectángulo"/>
          <p:cNvSpPr/>
          <p:nvPr/>
        </p:nvSpPr>
        <p:spPr>
          <a:xfrm>
            <a:off x="179512" y="1556792"/>
            <a:ext cx="3960440" cy="1938992"/>
          </a:xfrm>
          <a:prstGeom prst="rect">
            <a:avLst/>
          </a:prstGeom>
        </p:spPr>
        <p:txBody>
          <a:bodyPr wrap="square">
            <a:spAutoFit/>
          </a:bodyPr>
          <a:lstStyle/>
          <a:p>
            <a:pPr algn="just"/>
            <a:r>
              <a:rPr lang="es-MX" sz="2400" dirty="0" smtClean="0">
                <a:latin typeface="Arial Narrow" pitchFamily="34" charset="0"/>
                <a:cs typeface="Arial" pitchFamily="34" charset="0"/>
              </a:rPr>
              <a:t>1. Los agentes públicos y privados del desarrollo turístico cooperarán en la aplicación de los presentes principios y controlarán su práctica efectiva.</a:t>
            </a:r>
          </a:p>
        </p:txBody>
      </p:sp>
      <p:sp>
        <p:nvSpPr>
          <p:cNvPr id="25" name="24 Rectángulo"/>
          <p:cNvSpPr/>
          <p:nvPr/>
        </p:nvSpPr>
        <p:spPr>
          <a:xfrm>
            <a:off x="4644008" y="4149080"/>
            <a:ext cx="4248472" cy="2308324"/>
          </a:xfrm>
          <a:prstGeom prst="rect">
            <a:avLst/>
          </a:prstGeom>
        </p:spPr>
        <p:txBody>
          <a:bodyPr wrap="square">
            <a:spAutoFit/>
          </a:bodyPr>
          <a:lstStyle/>
          <a:p>
            <a:pPr lvl="0" algn="just"/>
            <a:r>
              <a:rPr lang="es-MX" sz="2400" dirty="0" smtClean="0">
                <a:solidFill>
                  <a:prstClr val="black"/>
                </a:solidFill>
                <a:latin typeface="Arial Narrow" pitchFamily="34" charset="0"/>
                <a:cs typeface="Arial" pitchFamily="34" charset="0"/>
              </a:rPr>
              <a:t>2. Los agentes del desarrollo turístico reconocerán a la Organización Mundial del Turismo, la protección de los derechos  humanos, del medio ambiente y de la salud.</a:t>
            </a:r>
          </a:p>
        </p:txBody>
      </p:sp>
      <p:sp>
        <p:nvSpPr>
          <p:cNvPr id="18" name="1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19" name="1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32</a:t>
            </a:r>
            <a:endParaRPr lang="es-MX" sz="1400" dirty="0" smtClean="0">
              <a:latin typeface="Arial" pitchFamily="34" charset="0"/>
              <a:cs typeface="Arial" pitchFamily="34" charset="0"/>
            </a:endParaRPr>
          </a:p>
        </p:txBody>
      </p:sp>
      <p:sp>
        <p:nvSpPr>
          <p:cNvPr id="1026" name="AutoShape 2" descr="Resultado de imagen para TURISMO DESARROLLO SOSTENIBL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050" name="Picture 2" descr="Resultado de imagen para turismo derechos humanos"/>
          <p:cNvPicPr>
            <a:picLocks noChangeAspect="1" noChangeArrowheads="1"/>
          </p:cNvPicPr>
          <p:nvPr/>
        </p:nvPicPr>
        <p:blipFill>
          <a:blip r:embed="rId2" cstate="print"/>
          <a:srcRect/>
          <a:stretch>
            <a:fillRect/>
          </a:stretch>
        </p:blipFill>
        <p:spPr bwMode="auto">
          <a:xfrm>
            <a:off x="539552" y="3501008"/>
            <a:ext cx="3096344" cy="3096344"/>
          </a:xfrm>
          <a:prstGeom prst="rect">
            <a:avLst/>
          </a:prstGeom>
          <a:noFill/>
        </p:spPr>
      </p:pic>
      <p:pic>
        <p:nvPicPr>
          <p:cNvPr id="10" name="Picture 2" descr="Resultado de imagen para OMT"/>
          <p:cNvPicPr>
            <a:picLocks noChangeAspect="1" noChangeArrowheads="1"/>
          </p:cNvPicPr>
          <p:nvPr/>
        </p:nvPicPr>
        <p:blipFill>
          <a:blip r:embed="rId3" cstate="print"/>
          <a:srcRect/>
          <a:stretch>
            <a:fillRect/>
          </a:stretch>
        </p:blipFill>
        <p:spPr bwMode="auto">
          <a:xfrm>
            <a:off x="4499992" y="1196752"/>
            <a:ext cx="4406082" cy="2520280"/>
          </a:xfrm>
          <a:prstGeom prst="rect">
            <a:avLst/>
          </a:prstGeom>
          <a:noFill/>
        </p:spPr>
      </p:pic>
      <p:sp>
        <p:nvSpPr>
          <p:cNvPr id="11" name="10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Imagen relacionada"/>
          <p:cNvPicPr>
            <a:picLocks noChangeAspect="1" noChangeArrowheads="1"/>
          </p:cNvPicPr>
          <p:nvPr/>
        </p:nvPicPr>
        <p:blipFill>
          <a:blip r:embed="rId2" cstate="print"/>
          <a:srcRect/>
          <a:stretch>
            <a:fillRect/>
          </a:stretch>
        </p:blipFill>
        <p:spPr bwMode="auto">
          <a:xfrm>
            <a:off x="5004048" y="2276872"/>
            <a:ext cx="3992535" cy="3378299"/>
          </a:xfrm>
          <a:prstGeom prst="rect">
            <a:avLst/>
          </a:prstGeom>
          <a:noFill/>
        </p:spPr>
      </p:pic>
      <p:sp>
        <p:nvSpPr>
          <p:cNvPr id="20" name="19 Rectángulo"/>
          <p:cNvSpPr/>
          <p:nvPr/>
        </p:nvSpPr>
        <p:spPr>
          <a:xfrm>
            <a:off x="179512" y="764704"/>
            <a:ext cx="8607330" cy="830997"/>
          </a:xfrm>
          <a:prstGeom prst="rect">
            <a:avLst/>
          </a:prstGeom>
        </p:spPr>
        <p:txBody>
          <a:bodyPr wrap="square">
            <a:spAutoFit/>
          </a:bodyPr>
          <a:lstStyle/>
          <a:p>
            <a:r>
              <a:rPr lang="es-MX" sz="2400" b="1" dirty="0" smtClean="0">
                <a:latin typeface="Arial" pitchFamily="34" charset="0"/>
                <a:cs typeface="Arial" pitchFamily="34" charset="0"/>
              </a:rPr>
              <a:t>Articulo 10. Aplicación de los principios del Código Ético Mundial para el Turismo</a:t>
            </a:r>
            <a:endParaRPr lang="es-MX" sz="2400" dirty="0">
              <a:latin typeface="Arial" pitchFamily="34" charset="0"/>
              <a:cs typeface="Arial" pitchFamily="34" charset="0"/>
            </a:endParaRPr>
          </a:p>
        </p:txBody>
      </p:sp>
      <p:sp>
        <p:nvSpPr>
          <p:cNvPr id="23" name="22 Rectángulo"/>
          <p:cNvSpPr/>
          <p:nvPr/>
        </p:nvSpPr>
        <p:spPr>
          <a:xfrm>
            <a:off x="179512" y="2388944"/>
            <a:ext cx="4680520" cy="3416320"/>
          </a:xfrm>
          <a:prstGeom prst="rect">
            <a:avLst/>
          </a:prstGeom>
        </p:spPr>
        <p:txBody>
          <a:bodyPr wrap="square">
            <a:spAutoFit/>
          </a:bodyPr>
          <a:lstStyle/>
          <a:p>
            <a:pPr lvl="0" algn="just"/>
            <a:r>
              <a:rPr lang="es-MX" sz="2400" dirty="0" smtClean="0">
                <a:solidFill>
                  <a:prstClr val="black"/>
                </a:solidFill>
                <a:latin typeface="Arial" pitchFamily="34" charset="0"/>
                <a:cs typeface="Arial" pitchFamily="34" charset="0"/>
              </a:rPr>
              <a:t>3. Los mismos agentes manifiestan su intención de someter los litigios relativos a la aplicación o a la interpretación del Código Ético Mundial para el Turismo a un tercer organismo imparcial, denominado Comité Mundial de Ética del Turismo, con fines de conciliación.</a:t>
            </a:r>
            <a:endParaRPr lang="es-MX" sz="2400" dirty="0">
              <a:solidFill>
                <a:prstClr val="black"/>
              </a:solidFill>
              <a:latin typeface="Arial" pitchFamily="34" charset="0"/>
              <a:cs typeface="Arial" pitchFamily="34" charset="0"/>
            </a:endParaRPr>
          </a:p>
        </p:txBody>
      </p:sp>
      <p:sp>
        <p:nvSpPr>
          <p:cNvPr id="18" name="1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19" name="1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33</a:t>
            </a:r>
            <a:endParaRPr lang="es-MX" sz="1400" dirty="0" smtClean="0">
              <a:latin typeface="Arial" pitchFamily="34" charset="0"/>
              <a:cs typeface="Arial" pitchFamily="34" charset="0"/>
            </a:endParaRPr>
          </a:p>
        </p:txBody>
      </p:sp>
      <p:sp>
        <p:nvSpPr>
          <p:cNvPr id="7" name="6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a:xfrm rot="16200000">
            <a:off x="-1196515" y="4985555"/>
            <a:ext cx="2915816" cy="307777"/>
          </a:xfrm>
          <a:prstGeom prst="rect">
            <a:avLst/>
          </a:prstGeom>
          <a:noFill/>
        </p:spPr>
        <p:txBody>
          <a:bodyPr wrap="square" rtlCol="0">
            <a:spAutoFit/>
          </a:bodyPr>
          <a:lstStyle/>
          <a:p>
            <a:r>
              <a:rPr lang="es-MX" sz="1400" dirty="0" smtClean="0">
                <a:latin typeface="Arial Narrow" pitchFamily="34" charset="0"/>
              </a:rPr>
              <a:t>TURISMO: UNIFICADOR DE PUEBLOS</a:t>
            </a:r>
            <a:endParaRPr lang="es-MX" sz="1400" dirty="0">
              <a:latin typeface="Arial Narrow" pitchFamily="34" charset="0"/>
            </a:endParaRPr>
          </a:p>
        </p:txBody>
      </p:sp>
      <p:sp>
        <p:nvSpPr>
          <p:cNvPr id="12" name="11 CuadroTexto"/>
          <p:cNvSpPr txBox="1"/>
          <p:nvPr/>
        </p:nvSpPr>
        <p:spPr>
          <a:xfrm>
            <a:off x="4311589" y="0"/>
            <a:ext cx="4832411" cy="307777"/>
          </a:xfrm>
          <a:prstGeom prst="rect">
            <a:avLst/>
          </a:prstGeom>
          <a:noFill/>
        </p:spPr>
        <p:txBody>
          <a:bodyPr wrap="square" rtlCol="0">
            <a:spAutoFit/>
          </a:bodyPr>
          <a:lstStyle/>
          <a:p>
            <a:pPr algn="r"/>
            <a:r>
              <a:rPr lang="es-MX" sz="1400" dirty="0" smtClean="0">
                <a:latin typeface="Arial Narrow" pitchFamily="34" charset="0"/>
              </a:rPr>
              <a:t>UNIVERSIDAD AUTONOMA DEL ESTADO DE MÉXICO</a:t>
            </a:r>
            <a:endParaRPr lang="es-MX" sz="1400" dirty="0">
              <a:latin typeface="Arial Narrow" pitchFamily="34" charset="0"/>
            </a:endParaRPr>
          </a:p>
        </p:txBody>
      </p:sp>
      <p:pic>
        <p:nvPicPr>
          <p:cNvPr id="1029" name="Picture 5" descr="Resultado de imagen para ESCUDO DE LA FACULTAD DE TURISMO DE LA UAEM"/>
          <p:cNvPicPr>
            <a:picLocks noChangeAspect="1" noChangeArrowheads="1"/>
          </p:cNvPicPr>
          <p:nvPr/>
        </p:nvPicPr>
        <p:blipFill>
          <a:blip r:embed="rId2" cstate="print"/>
          <a:srcRect/>
          <a:stretch>
            <a:fillRect/>
          </a:stretch>
        </p:blipFill>
        <p:spPr bwMode="auto">
          <a:xfrm>
            <a:off x="7740352" y="404664"/>
            <a:ext cx="955476" cy="843202"/>
          </a:xfrm>
          <a:prstGeom prst="rect">
            <a:avLst/>
          </a:prstGeom>
          <a:noFill/>
        </p:spPr>
      </p:pic>
      <p:sp>
        <p:nvSpPr>
          <p:cNvPr id="14" name="13 CuadroTexto"/>
          <p:cNvSpPr txBox="1"/>
          <p:nvPr/>
        </p:nvSpPr>
        <p:spPr>
          <a:xfrm>
            <a:off x="107505" y="6453336"/>
            <a:ext cx="3528391" cy="307777"/>
          </a:xfrm>
          <a:prstGeom prst="rect">
            <a:avLst/>
          </a:prstGeom>
          <a:noFill/>
        </p:spPr>
        <p:txBody>
          <a:bodyPr wrap="square" rtlCol="0">
            <a:spAutoFit/>
          </a:bodyPr>
          <a:lstStyle/>
          <a:p>
            <a:r>
              <a:rPr lang="es-MX" sz="1400" dirty="0" smtClean="0">
                <a:latin typeface="Arial Narrow" pitchFamily="34" charset="0"/>
              </a:rPr>
              <a:t>CENTRO UNIVERSITARIO UAEM ZUMPANGO</a:t>
            </a:r>
            <a:endParaRPr lang="es-MX" sz="1400" dirty="0">
              <a:latin typeface="Arial Narrow" pitchFamily="34" charset="0"/>
            </a:endParaRPr>
          </a:p>
        </p:txBody>
      </p:sp>
      <p:sp>
        <p:nvSpPr>
          <p:cNvPr id="15" name="14 CuadroTexto"/>
          <p:cNvSpPr txBox="1"/>
          <p:nvPr/>
        </p:nvSpPr>
        <p:spPr>
          <a:xfrm rot="5400000">
            <a:off x="7786228" y="1150876"/>
            <a:ext cx="2232248" cy="307777"/>
          </a:xfrm>
          <a:prstGeom prst="rect">
            <a:avLst/>
          </a:prstGeom>
          <a:noFill/>
        </p:spPr>
        <p:txBody>
          <a:bodyPr wrap="square" rtlCol="0">
            <a:spAutoFit/>
          </a:bodyPr>
          <a:lstStyle/>
          <a:p>
            <a:r>
              <a:rPr lang="es-MX" sz="1400" dirty="0" smtClean="0">
                <a:latin typeface="Arial Narrow" pitchFamily="34" charset="0"/>
              </a:rPr>
              <a:t>LICENCIATURA EN TURISMO</a:t>
            </a:r>
            <a:endParaRPr lang="es-MX" sz="1400" dirty="0">
              <a:latin typeface="Arial Narrow" pitchFamily="34" charset="0"/>
            </a:endParaRPr>
          </a:p>
        </p:txBody>
      </p:sp>
      <p:sp>
        <p:nvSpPr>
          <p:cNvPr id="18" name="17 Rectángulo"/>
          <p:cNvSpPr/>
          <p:nvPr/>
        </p:nvSpPr>
        <p:spPr>
          <a:xfrm>
            <a:off x="539552" y="1988840"/>
            <a:ext cx="7848872" cy="1815882"/>
          </a:xfrm>
          <a:prstGeom prst="rect">
            <a:avLst/>
          </a:prstGeom>
        </p:spPr>
        <p:txBody>
          <a:bodyPr wrap="square">
            <a:spAutoFit/>
          </a:bodyPr>
          <a:lstStyle/>
          <a:p>
            <a:pPr algn="just"/>
            <a:r>
              <a:rPr lang="es-ES_tradnl" sz="2800" dirty="0" smtClean="0">
                <a:solidFill>
                  <a:prstClr val="black"/>
                </a:solidFill>
                <a:latin typeface="Arial Narrow" pitchFamily="34" charset="0"/>
                <a:ea typeface="Arial Unicode MS"/>
                <a:cs typeface="Arial" pitchFamily="34" charset="0"/>
              </a:rPr>
              <a:t>Este material presentado responde a una parte del programa de estudios de la Unidad de Aprendizaje de Proyección y Ética Profesional, en particular a la unidad 3, denominada: La ética profesional en el turismo.</a:t>
            </a:r>
            <a:endParaRPr lang="es-ES_tradnl" sz="2800" dirty="0" smtClean="0">
              <a:latin typeface="Arial Narrow" pitchFamily="34" charset="0"/>
              <a:ea typeface="Arial Unicode MS"/>
              <a:cs typeface="Arial"/>
            </a:endParaRPr>
          </a:p>
        </p:txBody>
      </p:sp>
      <p:pic>
        <p:nvPicPr>
          <p:cNvPr id="19" name="18 Imagen" descr="F:\Archivos LTU Nuevo Plan Estudios\logo PROGRAMAS -LTU 2015.png"/>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95536" y="5517232"/>
            <a:ext cx="792088" cy="1000341"/>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9 Rectángulo"/>
          <p:cNvSpPr/>
          <p:nvPr/>
        </p:nvSpPr>
        <p:spPr>
          <a:xfrm>
            <a:off x="179512" y="764704"/>
            <a:ext cx="8607330" cy="830997"/>
          </a:xfrm>
          <a:prstGeom prst="rect">
            <a:avLst/>
          </a:prstGeom>
        </p:spPr>
        <p:txBody>
          <a:bodyPr wrap="square">
            <a:spAutoFit/>
          </a:bodyPr>
          <a:lstStyle/>
          <a:p>
            <a:r>
              <a:rPr lang="es-MX" sz="2400" b="1" dirty="0" smtClean="0">
                <a:latin typeface="Arial Narrow" pitchFamily="34" charset="0"/>
                <a:cs typeface="Arial" pitchFamily="34" charset="0"/>
              </a:rPr>
              <a:t>REFERENCIAS:</a:t>
            </a:r>
          </a:p>
          <a:p>
            <a:endParaRPr lang="es-MX" sz="2400" dirty="0">
              <a:latin typeface="Arial Narrow" pitchFamily="34" charset="0"/>
              <a:cs typeface="Arial" pitchFamily="34" charset="0"/>
            </a:endParaRPr>
          </a:p>
        </p:txBody>
      </p:sp>
      <p:sp>
        <p:nvSpPr>
          <p:cNvPr id="18" name="17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CÓDIGO DE ETICA PARA EL TURISMO</a:t>
            </a:r>
          </a:p>
        </p:txBody>
      </p:sp>
      <p:sp>
        <p:nvSpPr>
          <p:cNvPr id="19" name="18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34</a:t>
            </a:r>
            <a:endParaRPr lang="es-MX" sz="1400" dirty="0" smtClean="0">
              <a:latin typeface="Arial" pitchFamily="34" charset="0"/>
              <a:cs typeface="Arial" pitchFamily="34" charset="0"/>
            </a:endParaRPr>
          </a:p>
        </p:txBody>
      </p:sp>
      <p:sp>
        <p:nvSpPr>
          <p:cNvPr id="10" name="9 Rectángulo"/>
          <p:cNvSpPr/>
          <p:nvPr/>
        </p:nvSpPr>
        <p:spPr>
          <a:xfrm>
            <a:off x="323528" y="1484784"/>
            <a:ext cx="8208912" cy="646331"/>
          </a:xfrm>
          <a:prstGeom prst="rect">
            <a:avLst/>
          </a:prstGeom>
        </p:spPr>
        <p:txBody>
          <a:bodyPr wrap="square">
            <a:spAutoFit/>
          </a:bodyPr>
          <a:lstStyle/>
          <a:p>
            <a:r>
              <a:rPr lang="es-MX" dirty="0" smtClean="0"/>
              <a:t>https://www.timetoast.com/timelines/desarrollo-turistico-sustentable-86727d98-86a9-4da5-a148-1acf81ba48d3</a:t>
            </a:r>
            <a:endParaRPr lang="es-MX" dirty="0"/>
          </a:p>
        </p:txBody>
      </p:sp>
      <p:sp>
        <p:nvSpPr>
          <p:cNvPr id="11" name="10 Rectángulo"/>
          <p:cNvSpPr/>
          <p:nvPr/>
        </p:nvSpPr>
        <p:spPr>
          <a:xfrm>
            <a:off x="323528" y="2564904"/>
            <a:ext cx="8208912" cy="369332"/>
          </a:xfrm>
          <a:prstGeom prst="rect">
            <a:avLst/>
          </a:prstGeom>
        </p:spPr>
        <p:txBody>
          <a:bodyPr wrap="square">
            <a:spAutoFit/>
          </a:bodyPr>
          <a:lstStyle/>
          <a:p>
            <a:r>
              <a:rPr lang="es-MX" dirty="0" smtClean="0"/>
              <a:t>http://www.cultura.gob.mx/turismocultural/documentos/pdf/codigo_etico_OMT.pdf</a:t>
            </a:r>
            <a:endParaRPr lang="es-MX" dirty="0"/>
          </a:p>
        </p:txBody>
      </p:sp>
      <p:sp>
        <p:nvSpPr>
          <p:cNvPr id="12" name="11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a:xfrm rot="16200000">
            <a:off x="-1196515" y="4985555"/>
            <a:ext cx="2915816" cy="307777"/>
          </a:xfrm>
          <a:prstGeom prst="rect">
            <a:avLst/>
          </a:prstGeom>
          <a:noFill/>
        </p:spPr>
        <p:txBody>
          <a:bodyPr wrap="square" rtlCol="0">
            <a:spAutoFit/>
          </a:bodyPr>
          <a:lstStyle/>
          <a:p>
            <a:r>
              <a:rPr lang="es-MX" sz="1400" dirty="0" smtClean="0">
                <a:latin typeface="Arial Narrow" pitchFamily="34" charset="0"/>
              </a:rPr>
              <a:t>TURISMO: UNIFICADOR DE PUEBLOS</a:t>
            </a:r>
            <a:endParaRPr lang="es-MX" sz="1400" dirty="0">
              <a:latin typeface="Arial Narrow" pitchFamily="34" charset="0"/>
            </a:endParaRPr>
          </a:p>
        </p:txBody>
      </p:sp>
      <p:sp>
        <p:nvSpPr>
          <p:cNvPr id="12" name="11 CuadroTexto"/>
          <p:cNvSpPr txBox="1"/>
          <p:nvPr/>
        </p:nvSpPr>
        <p:spPr>
          <a:xfrm>
            <a:off x="4311589" y="0"/>
            <a:ext cx="4832411" cy="307777"/>
          </a:xfrm>
          <a:prstGeom prst="rect">
            <a:avLst/>
          </a:prstGeom>
          <a:noFill/>
        </p:spPr>
        <p:txBody>
          <a:bodyPr wrap="square" rtlCol="0">
            <a:spAutoFit/>
          </a:bodyPr>
          <a:lstStyle/>
          <a:p>
            <a:pPr algn="r"/>
            <a:r>
              <a:rPr lang="es-MX" sz="1400" dirty="0" smtClean="0">
                <a:latin typeface="Arial Narrow" pitchFamily="34" charset="0"/>
              </a:rPr>
              <a:t>UNIVERSIDAD AUTONOMA DEL ESTADO DE MÉXICO</a:t>
            </a:r>
            <a:endParaRPr lang="es-MX" sz="1400" dirty="0">
              <a:latin typeface="Arial Narrow" pitchFamily="34" charset="0"/>
            </a:endParaRPr>
          </a:p>
        </p:txBody>
      </p:sp>
      <p:pic>
        <p:nvPicPr>
          <p:cNvPr id="1029" name="Picture 5" descr="Resultado de imagen para ESCUDO DE LA FACULTAD DE TURISMO DE LA UAEM"/>
          <p:cNvPicPr>
            <a:picLocks noChangeAspect="1" noChangeArrowheads="1"/>
          </p:cNvPicPr>
          <p:nvPr/>
        </p:nvPicPr>
        <p:blipFill>
          <a:blip r:embed="rId2" cstate="print"/>
          <a:srcRect/>
          <a:stretch>
            <a:fillRect/>
          </a:stretch>
        </p:blipFill>
        <p:spPr bwMode="auto">
          <a:xfrm>
            <a:off x="7740352" y="404664"/>
            <a:ext cx="955476" cy="843202"/>
          </a:xfrm>
          <a:prstGeom prst="rect">
            <a:avLst/>
          </a:prstGeom>
          <a:noFill/>
        </p:spPr>
      </p:pic>
      <p:sp>
        <p:nvSpPr>
          <p:cNvPr id="14" name="13 CuadroTexto"/>
          <p:cNvSpPr txBox="1"/>
          <p:nvPr/>
        </p:nvSpPr>
        <p:spPr>
          <a:xfrm>
            <a:off x="107505" y="6453336"/>
            <a:ext cx="3528391" cy="307777"/>
          </a:xfrm>
          <a:prstGeom prst="rect">
            <a:avLst/>
          </a:prstGeom>
          <a:noFill/>
        </p:spPr>
        <p:txBody>
          <a:bodyPr wrap="square" rtlCol="0">
            <a:spAutoFit/>
          </a:bodyPr>
          <a:lstStyle/>
          <a:p>
            <a:r>
              <a:rPr lang="es-MX" sz="1400" dirty="0" smtClean="0">
                <a:latin typeface="Arial Narrow" pitchFamily="34" charset="0"/>
              </a:rPr>
              <a:t>CENTRO UNIVERSITARIO UAEM ZUMPANGO</a:t>
            </a:r>
            <a:endParaRPr lang="es-MX" sz="1400" dirty="0">
              <a:latin typeface="Arial Narrow" pitchFamily="34" charset="0"/>
            </a:endParaRPr>
          </a:p>
        </p:txBody>
      </p:sp>
      <p:sp>
        <p:nvSpPr>
          <p:cNvPr id="15" name="14 CuadroTexto"/>
          <p:cNvSpPr txBox="1"/>
          <p:nvPr/>
        </p:nvSpPr>
        <p:spPr>
          <a:xfrm rot="5400000">
            <a:off x="7786228" y="1150876"/>
            <a:ext cx="2232248" cy="307777"/>
          </a:xfrm>
          <a:prstGeom prst="rect">
            <a:avLst/>
          </a:prstGeom>
          <a:noFill/>
        </p:spPr>
        <p:txBody>
          <a:bodyPr wrap="square" rtlCol="0">
            <a:spAutoFit/>
          </a:bodyPr>
          <a:lstStyle/>
          <a:p>
            <a:r>
              <a:rPr lang="es-MX" sz="1400" dirty="0" smtClean="0">
                <a:latin typeface="Arial Narrow" pitchFamily="34" charset="0"/>
              </a:rPr>
              <a:t>LICENCIATURA EN TURISMO</a:t>
            </a:r>
            <a:endParaRPr lang="es-MX" sz="1400" dirty="0">
              <a:latin typeface="Arial Narrow" pitchFamily="34" charset="0"/>
            </a:endParaRPr>
          </a:p>
        </p:txBody>
      </p:sp>
      <p:pic>
        <p:nvPicPr>
          <p:cNvPr id="19" name="18 Imagen" descr="F:\Archivos LTU Nuevo Plan Estudios\logo PROGRAMAS -LTU 2015.png"/>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95536" y="5517232"/>
            <a:ext cx="792088" cy="1000341"/>
          </a:xfrm>
          <a:prstGeom prst="rect">
            <a:avLst/>
          </a:prstGeom>
          <a:noFill/>
          <a:ln>
            <a:noFill/>
          </a:ln>
        </p:spPr>
      </p:pic>
      <p:sp>
        <p:nvSpPr>
          <p:cNvPr id="20" name="19 Rectángulo"/>
          <p:cNvSpPr/>
          <p:nvPr/>
        </p:nvSpPr>
        <p:spPr>
          <a:xfrm>
            <a:off x="395536" y="1645350"/>
            <a:ext cx="3960440" cy="487506"/>
          </a:xfrm>
          <a:prstGeom prst="rect">
            <a:avLst/>
          </a:prstGeom>
        </p:spPr>
        <p:txBody>
          <a:bodyPr wrap="square">
            <a:spAutoFit/>
          </a:bodyPr>
          <a:lstStyle/>
          <a:p>
            <a:pPr algn="just">
              <a:lnSpc>
                <a:spcPct val="107000"/>
              </a:lnSpc>
              <a:spcAft>
                <a:spcPts val="0"/>
              </a:spcAft>
            </a:pPr>
            <a:r>
              <a:rPr lang="es-ES_tradnl" sz="2400" dirty="0" smtClean="0">
                <a:latin typeface="Arial Narrow" pitchFamily="34" charset="0"/>
                <a:ea typeface="Arial Unicode MS"/>
                <a:cs typeface="Arial"/>
              </a:rPr>
              <a:t>Unidad de aprendizaje es:</a:t>
            </a:r>
            <a:endParaRPr lang="es-MX" sz="2400" dirty="0">
              <a:latin typeface="Arial Narrow" pitchFamily="34" charset="0"/>
            </a:endParaRPr>
          </a:p>
        </p:txBody>
      </p:sp>
      <p:sp>
        <p:nvSpPr>
          <p:cNvPr id="21" name="20 Rectángulo"/>
          <p:cNvSpPr/>
          <p:nvPr/>
        </p:nvSpPr>
        <p:spPr>
          <a:xfrm>
            <a:off x="3419872" y="620688"/>
            <a:ext cx="2593980" cy="523220"/>
          </a:xfrm>
          <a:prstGeom prst="rect">
            <a:avLst/>
          </a:prstGeom>
        </p:spPr>
        <p:txBody>
          <a:bodyPr wrap="none">
            <a:spAutoFit/>
          </a:bodyPr>
          <a:lstStyle/>
          <a:p>
            <a:r>
              <a:rPr lang="es-ES_tradnl" sz="2800" dirty="0" smtClean="0">
                <a:solidFill>
                  <a:prstClr val="black"/>
                </a:solidFill>
                <a:latin typeface="Arial Narrow" pitchFamily="34" charset="0"/>
                <a:ea typeface="Arial Unicode MS"/>
                <a:cs typeface="Arial"/>
              </a:rPr>
              <a:t>LOS OBJETIVOS </a:t>
            </a:r>
            <a:endParaRPr lang="es-MX" sz="2800" dirty="0">
              <a:latin typeface="Arial Narrow" pitchFamily="34" charset="0"/>
            </a:endParaRPr>
          </a:p>
        </p:txBody>
      </p:sp>
      <p:sp>
        <p:nvSpPr>
          <p:cNvPr id="22" name="21 Rectángulo"/>
          <p:cNvSpPr/>
          <p:nvPr/>
        </p:nvSpPr>
        <p:spPr>
          <a:xfrm>
            <a:off x="395536" y="2204864"/>
            <a:ext cx="3960440" cy="2463367"/>
          </a:xfrm>
          <a:prstGeom prst="rect">
            <a:avLst/>
          </a:prstGeom>
        </p:spPr>
        <p:txBody>
          <a:bodyPr wrap="square">
            <a:spAutoFit/>
          </a:bodyPr>
          <a:lstStyle/>
          <a:p>
            <a:pPr algn="just">
              <a:lnSpc>
                <a:spcPct val="107000"/>
              </a:lnSpc>
              <a:spcAft>
                <a:spcPts val="0"/>
              </a:spcAft>
            </a:pPr>
            <a:r>
              <a:rPr lang="es-ES_tradnl" sz="2400" dirty="0" smtClean="0">
                <a:latin typeface="Arial Narrow" pitchFamily="34" charset="0"/>
                <a:ea typeface="Arial Unicode MS"/>
                <a:cs typeface="Arial"/>
              </a:rPr>
              <a:t>Identificar  y caracterizar la ética profesional en el sector turismo.</a:t>
            </a:r>
          </a:p>
          <a:p>
            <a:pPr algn="just">
              <a:lnSpc>
                <a:spcPct val="107000"/>
              </a:lnSpc>
              <a:spcAft>
                <a:spcPts val="0"/>
              </a:spcAft>
            </a:pPr>
            <a:r>
              <a:rPr lang="es-ES_tradnl" sz="2400" dirty="0" smtClean="0">
                <a:latin typeface="Arial Narrow" pitchFamily="34" charset="0"/>
                <a:ea typeface="Arial Unicode MS"/>
                <a:cs typeface="Arial"/>
              </a:rPr>
              <a:t>Valorar  la importancia de la conducta profesional en la formación integral del licenciado en turismo</a:t>
            </a:r>
            <a:endParaRPr lang="es-MX" sz="2400" dirty="0">
              <a:latin typeface="Arial Narrow" pitchFamily="34" charset="0"/>
            </a:endParaRPr>
          </a:p>
        </p:txBody>
      </p:sp>
      <p:sp>
        <p:nvSpPr>
          <p:cNvPr id="23" name="22 Rectángulo"/>
          <p:cNvSpPr/>
          <p:nvPr/>
        </p:nvSpPr>
        <p:spPr>
          <a:xfrm>
            <a:off x="4860032" y="2204864"/>
            <a:ext cx="3456384" cy="2068195"/>
          </a:xfrm>
          <a:prstGeom prst="rect">
            <a:avLst/>
          </a:prstGeom>
        </p:spPr>
        <p:txBody>
          <a:bodyPr wrap="square">
            <a:spAutoFit/>
          </a:bodyPr>
          <a:lstStyle/>
          <a:p>
            <a:pPr algn="just">
              <a:lnSpc>
                <a:spcPct val="107000"/>
              </a:lnSpc>
              <a:spcAft>
                <a:spcPts val="0"/>
              </a:spcAft>
            </a:pPr>
            <a:r>
              <a:rPr lang="es-ES_tradnl" sz="2400" dirty="0" smtClean="0">
                <a:latin typeface="Arial Narrow" pitchFamily="34" charset="0"/>
                <a:ea typeface="Arial Unicode MS"/>
                <a:cs typeface="Arial"/>
              </a:rPr>
              <a:t>Tomar  conciencia de los actos éticos y morales como profesional del turismo, en el desempeño de su función social</a:t>
            </a:r>
            <a:endParaRPr lang="es-MX" sz="2400" dirty="0">
              <a:latin typeface="Arial Narrow" pitchFamily="34" charset="0"/>
            </a:endParaRPr>
          </a:p>
        </p:txBody>
      </p:sp>
      <p:sp>
        <p:nvSpPr>
          <p:cNvPr id="24" name="23 Rectángulo"/>
          <p:cNvSpPr/>
          <p:nvPr/>
        </p:nvSpPr>
        <p:spPr>
          <a:xfrm>
            <a:off x="4860032" y="1628800"/>
            <a:ext cx="2448272" cy="487506"/>
          </a:xfrm>
          <a:prstGeom prst="rect">
            <a:avLst/>
          </a:prstGeom>
        </p:spPr>
        <p:txBody>
          <a:bodyPr wrap="square">
            <a:spAutoFit/>
          </a:bodyPr>
          <a:lstStyle/>
          <a:p>
            <a:pPr algn="just">
              <a:lnSpc>
                <a:spcPct val="107000"/>
              </a:lnSpc>
              <a:spcAft>
                <a:spcPts val="0"/>
              </a:spcAft>
            </a:pPr>
            <a:r>
              <a:rPr lang="es-ES_tradnl" sz="2400" dirty="0" smtClean="0">
                <a:latin typeface="Arial Narrow" pitchFamily="34" charset="0"/>
                <a:ea typeface="Arial Unicode MS"/>
                <a:cs typeface="Arial"/>
              </a:rPr>
              <a:t>Unidad 3 es:</a:t>
            </a:r>
            <a:endParaRPr lang="es-MX" sz="2400" dirty="0">
              <a:latin typeface="Arial Narrow" pitchFamily="34" charset="0"/>
            </a:endParaRPr>
          </a:p>
        </p:txBody>
      </p:sp>
      <p:sp>
        <p:nvSpPr>
          <p:cNvPr id="17" name="Rectangle 2"/>
          <p:cNvSpPr>
            <a:spLocks noChangeArrowheads="1"/>
          </p:cNvSpPr>
          <p:nvPr/>
        </p:nvSpPr>
        <p:spPr bwMode="auto">
          <a:xfrm>
            <a:off x="899592" y="5406315"/>
            <a:ext cx="799288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400" b="0" i="0" u="none" strike="noStrike" cap="none" normalizeH="0" baseline="0" dirty="0" smtClean="0">
                <a:ln>
                  <a:noFill/>
                </a:ln>
                <a:solidFill>
                  <a:schemeClr val="tx1"/>
                </a:solidFill>
                <a:effectLst/>
                <a:latin typeface="Arial Narrow" pitchFamily="34" charset="0"/>
                <a:ea typeface="Arial Unicode MS" pitchFamily="34" charset="-128"/>
                <a:cs typeface="Tahoma" pitchFamily="34" charset="0"/>
              </a:rPr>
              <a:t>CONTENIDOS: </a:t>
            </a:r>
            <a:endParaRPr kumimoji="0" lang="es-MX" sz="1600" b="0" i="0" u="none" strike="noStrike" cap="none" normalizeH="0" baseline="0" dirty="0" smtClean="0">
              <a:ln>
                <a:noFill/>
              </a:ln>
              <a:solidFill>
                <a:schemeClr val="tx1"/>
              </a:solidFill>
              <a:effectLst/>
              <a:latin typeface="Arial Narrow"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_tradnl" sz="2400" b="0" i="0" u="none" strike="noStrike" cap="none" normalizeH="0" baseline="0" dirty="0" smtClean="0">
                <a:ln>
                  <a:noFill/>
                </a:ln>
                <a:solidFill>
                  <a:schemeClr val="tx1"/>
                </a:solidFill>
                <a:effectLst/>
                <a:latin typeface="Arial Narrow" pitchFamily="34" charset="0"/>
                <a:ea typeface="Arial Unicode MS" pitchFamily="34" charset="-128"/>
                <a:cs typeface="Tahoma" pitchFamily="34" charset="0"/>
              </a:rPr>
              <a:t>Código </a:t>
            </a:r>
            <a:r>
              <a:rPr lang="es-ES_tradnl" sz="2400" dirty="0" smtClean="0">
                <a:latin typeface="Arial Narrow" pitchFamily="34" charset="0"/>
                <a:ea typeface="Arial Unicode MS" pitchFamily="34" charset="-128"/>
                <a:cs typeface="Tahoma" pitchFamily="34" charset="0"/>
              </a:rPr>
              <a:t>É</a:t>
            </a:r>
            <a:r>
              <a:rPr kumimoji="0" lang="es-ES_tradnl" sz="2400" b="0" i="0" u="none" strike="noStrike" cap="none" normalizeH="0" baseline="0" dirty="0" smtClean="0">
                <a:ln>
                  <a:noFill/>
                </a:ln>
                <a:solidFill>
                  <a:schemeClr val="tx1"/>
                </a:solidFill>
                <a:effectLst/>
                <a:latin typeface="Arial Narrow" pitchFamily="34" charset="0"/>
                <a:ea typeface="Arial Unicode MS" pitchFamily="34" charset="-128"/>
                <a:cs typeface="Tahoma" pitchFamily="34" charset="0"/>
              </a:rPr>
              <a:t>tico Mundial Del Turismo.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a:xfrm rot="16200000">
            <a:off x="-1196515" y="4985555"/>
            <a:ext cx="2915816" cy="307777"/>
          </a:xfrm>
          <a:prstGeom prst="rect">
            <a:avLst/>
          </a:prstGeom>
          <a:noFill/>
        </p:spPr>
        <p:txBody>
          <a:bodyPr wrap="square" rtlCol="0">
            <a:spAutoFit/>
          </a:bodyPr>
          <a:lstStyle/>
          <a:p>
            <a:r>
              <a:rPr lang="es-MX" sz="1400" dirty="0" smtClean="0">
                <a:latin typeface="Arial Narrow" pitchFamily="34" charset="0"/>
              </a:rPr>
              <a:t>TURISMO: UNIFICADOR DE PUEBLOS</a:t>
            </a:r>
            <a:endParaRPr lang="es-MX" sz="1400" dirty="0">
              <a:latin typeface="Arial Narrow" pitchFamily="34" charset="0"/>
            </a:endParaRPr>
          </a:p>
        </p:txBody>
      </p:sp>
      <p:sp>
        <p:nvSpPr>
          <p:cNvPr id="12" name="11 CuadroTexto"/>
          <p:cNvSpPr txBox="1"/>
          <p:nvPr/>
        </p:nvSpPr>
        <p:spPr>
          <a:xfrm>
            <a:off x="4311589" y="0"/>
            <a:ext cx="4832411" cy="307777"/>
          </a:xfrm>
          <a:prstGeom prst="rect">
            <a:avLst/>
          </a:prstGeom>
          <a:noFill/>
        </p:spPr>
        <p:txBody>
          <a:bodyPr wrap="square" rtlCol="0">
            <a:spAutoFit/>
          </a:bodyPr>
          <a:lstStyle/>
          <a:p>
            <a:pPr algn="r"/>
            <a:r>
              <a:rPr lang="es-MX" sz="1400" dirty="0" smtClean="0">
                <a:latin typeface="Arial Narrow" pitchFamily="34" charset="0"/>
              </a:rPr>
              <a:t>UNIVERSIDAD AUTONOMA DEL ESTADO DE MÉXICO</a:t>
            </a:r>
            <a:endParaRPr lang="es-MX" sz="1400" dirty="0">
              <a:latin typeface="Arial Narrow" pitchFamily="34" charset="0"/>
            </a:endParaRPr>
          </a:p>
        </p:txBody>
      </p:sp>
      <p:pic>
        <p:nvPicPr>
          <p:cNvPr id="1029" name="Picture 5" descr="Resultado de imagen para ESCUDO DE LA FACULTAD DE TURISMO DE LA UAEM"/>
          <p:cNvPicPr>
            <a:picLocks noChangeAspect="1" noChangeArrowheads="1"/>
          </p:cNvPicPr>
          <p:nvPr/>
        </p:nvPicPr>
        <p:blipFill>
          <a:blip r:embed="rId2" cstate="print"/>
          <a:srcRect/>
          <a:stretch>
            <a:fillRect/>
          </a:stretch>
        </p:blipFill>
        <p:spPr bwMode="auto">
          <a:xfrm>
            <a:off x="7740352" y="404664"/>
            <a:ext cx="955476" cy="843202"/>
          </a:xfrm>
          <a:prstGeom prst="rect">
            <a:avLst/>
          </a:prstGeom>
          <a:noFill/>
        </p:spPr>
      </p:pic>
      <p:sp>
        <p:nvSpPr>
          <p:cNvPr id="14" name="13 CuadroTexto"/>
          <p:cNvSpPr txBox="1"/>
          <p:nvPr/>
        </p:nvSpPr>
        <p:spPr>
          <a:xfrm>
            <a:off x="107505" y="6453336"/>
            <a:ext cx="3528391" cy="307777"/>
          </a:xfrm>
          <a:prstGeom prst="rect">
            <a:avLst/>
          </a:prstGeom>
          <a:noFill/>
        </p:spPr>
        <p:txBody>
          <a:bodyPr wrap="square" rtlCol="0">
            <a:spAutoFit/>
          </a:bodyPr>
          <a:lstStyle/>
          <a:p>
            <a:r>
              <a:rPr lang="es-MX" sz="1400" dirty="0" smtClean="0">
                <a:latin typeface="Arial Narrow" pitchFamily="34" charset="0"/>
              </a:rPr>
              <a:t>CENTRO UNIVERSITARIO UAEM ZUMPANGO</a:t>
            </a:r>
            <a:endParaRPr lang="es-MX" sz="1400" dirty="0">
              <a:latin typeface="Arial Narrow" pitchFamily="34" charset="0"/>
            </a:endParaRPr>
          </a:p>
        </p:txBody>
      </p:sp>
      <p:sp>
        <p:nvSpPr>
          <p:cNvPr id="15" name="14 CuadroTexto"/>
          <p:cNvSpPr txBox="1"/>
          <p:nvPr/>
        </p:nvSpPr>
        <p:spPr>
          <a:xfrm rot="5400000">
            <a:off x="7786228" y="1150876"/>
            <a:ext cx="2232248" cy="307777"/>
          </a:xfrm>
          <a:prstGeom prst="rect">
            <a:avLst/>
          </a:prstGeom>
          <a:noFill/>
        </p:spPr>
        <p:txBody>
          <a:bodyPr wrap="square" rtlCol="0">
            <a:spAutoFit/>
          </a:bodyPr>
          <a:lstStyle/>
          <a:p>
            <a:r>
              <a:rPr lang="es-MX" sz="1400" dirty="0" smtClean="0">
                <a:latin typeface="Arial Narrow" pitchFamily="34" charset="0"/>
              </a:rPr>
              <a:t>LICENCIATURA EN TURISMO</a:t>
            </a:r>
            <a:endParaRPr lang="es-MX" sz="1400" dirty="0">
              <a:latin typeface="Arial Narrow" pitchFamily="34" charset="0"/>
            </a:endParaRPr>
          </a:p>
        </p:txBody>
      </p:sp>
      <p:pic>
        <p:nvPicPr>
          <p:cNvPr id="19" name="18 Imagen" descr="F:\Archivos LTU Nuevo Plan Estudios\logo PROGRAMAS -LTU 2015.png"/>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95536" y="5517232"/>
            <a:ext cx="792088" cy="1000341"/>
          </a:xfrm>
          <a:prstGeom prst="rect">
            <a:avLst/>
          </a:prstGeom>
          <a:noFill/>
          <a:ln>
            <a:noFill/>
          </a:ln>
        </p:spPr>
      </p:pic>
      <p:sp>
        <p:nvSpPr>
          <p:cNvPr id="16" name="15 Rectángulo"/>
          <p:cNvSpPr/>
          <p:nvPr/>
        </p:nvSpPr>
        <p:spPr>
          <a:xfrm>
            <a:off x="35496" y="476672"/>
            <a:ext cx="7917937" cy="523220"/>
          </a:xfrm>
          <a:prstGeom prst="rect">
            <a:avLst/>
          </a:prstGeom>
        </p:spPr>
        <p:txBody>
          <a:bodyPr wrap="none">
            <a:spAutoFit/>
          </a:bodyPr>
          <a:lstStyle/>
          <a:p>
            <a:r>
              <a:rPr lang="es-ES_tradnl" sz="2800" dirty="0" smtClean="0">
                <a:solidFill>
                  <a:prstClr val="black"/>
                </a:solidFill>
                <a:latin typeface="Arial Narrow" pitchFamily="34" charset="0"/>
                <a:ea typeface="Arial Unicode MS"/>
                <a:cs typeface="Arial"/>
              </a:rPr>
              <a:t>GUION EXPLICATIVO PARA EL EMPLEO DEL MATERIAL</a:t>
            </a:r>
            <a:endParaRPr lang="es-MX" sz="2800" dirty="0">
              <a:latin typeface="Arial Narrow" pitchFamily="34" charset="0"/>
            </a:endParaRPr>
          </a:p>
        </p:txBody>
      </p:sp>
      <p:sp>
        <p:nvSpPr>
          <p:cNvPr id="18" name="17 Rectángulo"/>
          <p:cNvSpPr/>
          <p:nvPr/>
        </p:nvSpPr>
        <p:spPr>
          <a:xfrm>
            <a:off x="611560" y="1255409"/>
            <a:ext cx="7560840" cy="3253711"/>
          </a:xfrm>
          <a:prstGeom prst="rect">
            <a:avLst/>
          </a:prstGeom>
        </p:spPr>
        <p:txBody>
          <a:bodyPr wrap="square">
            <a:spAutoFit/>
          </a:bodyPr>
          <a:lstStyle/>
          <a:p>
            <a:pPr algn="just">
              <a:lnSpc>
                <a:spcPct val="107000"/>
              </a:lnSpc>
            </a:pPr>
            <a:r>
              <a:rPr lang="es-ES_tradnl" sz="2400" dirty="0" smtClean="0">
                <a:latin typeface="Arial Narrow" pitchFamily="34" charset="0"/>
                <a:ea typeface="Arial Unicode MS"/>
                <a:cs typeface="Arial"/>
              </a:rPr>
              <a:t>Este material responde a la clasificación de visual </a:t>
            </a:r>
            <a:r>
              <a:rPr lang="es-ES_tradnl" sz="2400" dirty="0" err="1" smtClean="0">
                <a:latin typeface="Arial Narrow" pitchFamily="34" charset="0"/>
                <a:ea typeface="Arial Unicode MS"/>
                <a:cs typeface="Arial"/>
              </a:rPr>
              <a:t>proyectable</a:t>
            </a:r>
            <a:r>
              <a:rPr lang="es-ES_tradnl" sz="2400" dirty="0" smtClean="0">
                <a:latin typeface="Arial Narrow" pitchFamily="34" charset="0"/>
                <a:ea typeface="Arial Unicode MS"/>
                <a:cs typeface="Arial"/>
              </a:rPr>
              <a:t> y tiene como objetivo apoyar a los alumnos de quinto semestre a visualizar el </a:t>
            </a:r>
            <a:r>
              <a:rPr lang="es-ES_tradnl" sz="2400" dirty="0" smtClean="0">
                <a:latin typeface="Arial Narrow" pitchFamily="34" charset="0"/>
                <a:ea typeface="Arial Unicode MS"/>
                <a:cs typeface="Arial"/>
              </a:rPr>
              <a:t>CÓDIGO ÉTICO </a:t>
            </a:r>
            <a:r>
              <a:rPr lang="es-ES_tradnl" sz="2400" dirty="0" smtClean="0">
                <a:latin typeface="Arial Narrow" pitchFamily="34" charset="0"/>
                <a:ea typeface="Arial Unicode MS"/>
                <a:cs typeface="Arial"/>
              </a:rPr>
              <a:t>MUNDIAL PARA EL </a:t>
            </a:r>
            <a:r>
              <a:rPr lang="es-ES_tradnl" sz="2400" dirty="0" smtClean="0">
                <a:latin typeface="Arial Narrow" pitchFamily="34" charset="0"/>
                <a:ea typeface="Arial Unicode MS"/>
                <a:cs typeface="Arial"/>
              </a:rPr>
              <a:t>TURISMO</a:t>
            </a:r>
            <a:r>
              <a:rPr lang="es-ES_tradnl" sz="2400" dirty="0" smtClean="0">
                <a:latin typeface="Arial Narrow" pitchFamily="34" charset="0"/>
                <a:ea typeface="Arial Unicode MS"/>
                <a:cs typeface="Arial"/>
              </a:rPr>
              <a:t>.</a:t>
            </a:r>
          </a:p>
          <a:p>
            <a:pPr algn="just">
              <a:lnSpc>
                <a:spcPct val="107000"/>
              </a:lnSpc>
            </a:pPr>
            <a:endParaRPr lang="es-ES_tradnl" sz="2400" dirty="0" smtClean="0">
              <a:latin typeface="Arial Narrow" pitchFamily="34" charset="0"/>
              <a:ea typeface="Arial Unicode MS"/>
              <a:cs typeface="Arial"/>
            </a:endParaRPr>
          </a:p>
          <a:p>
            <a:pPr algn="just">
              <a:lnSpc>
                <a:spcPct val="107000"/>
              </a:lnSpc>
            </a:pPr>
            <a:r>
              <a:rPr lang="es-ES_tradnl" sz="2400" dirty="0" smtClean="0">
                <a:latin typeface="Arial Narrow" pitchFamily="34" charset="0"/>
                <a:ea typeface="Arial Unicode MS"/>
                <a:cs typeface="Arial"/>
              </a:rPr>
              <a:t>Esta presentación es para la </a:t>
            </a:r>
            <a:r>
              <a:rPr lang="es-ES_tradnl" sz="2400" dirty="0" smtClean="0">
                <a:latin typeface="Arial Narrow" pitchFamily="34" charset="0"/>
                <a:ea typeface="Arial Unicode MS"/>
                <a:cs typeface="Arial"/>
              </a:rPr>
              <a:t>unidad de aprendizaje Proyección y ética </a:t>
            </a:r>
            <a:r>
              <a:rPr lang="es-ES_tradnl" sz="2400" dirty="0" smtClean="0">
                <a:latin typeface="Arial Narrow" pitchFamily="34" charset="0"/>
                <a:ea typeface="Arial Unicode MS"/>
                <a:cs typeface="Arial"/>
              </a:rPr>
              <a:t>profesional, en la particular para la </a:t>
            </a:r>
            <a:r>
              <a:rPr lang="es-ES_tradnl" sz="2400" dirty="0" smtClean="0">
                <a:latin typeface="Arial Narrow" pitchFamily="34" charset="0"/>
                <a:ea typeface="Arial Unicode MS"/>
                <a:cs typeface="Arial"/>
              </a:rPr>
              <a:t>unidad </a:t>
            </a:r>
            <a:r>
              <a:rPr lang="es-ES_tradnl" sz="2400" dirty="0" smtClean="0">
                <a:latin typeface="Arial Narrow" pitchFamily="34" charset="0"/>
                <a:ea typeface="Arial Unicode MS"/>
                <a:cs typeface="Arial"/>
              </a:rPr>
              <a:t>número </a:t>
            </a:r>
            <a:r>
              <a:rPr lang="es-ES_tradnl" sz="2400" dirty="0" smtClean="0">
                <a:latin typeface="Arial Narrow" pitchFamily="34" charset="0"/>
                <a:ea typeface="Arial Unicode MS"/>
                <a:cs typeface="Arial"/>
              </a:rPr>
              <a:t>tres cuyo objetivo es Tomar  conciencia de los actos éticos y morales como profesional del turismo, en el desempeño de su función social.</a:t>
            </a:r>
            <a:endParaRPr lang="es-MX" sz="2400" dirty="0">
              <a:latin typeface="Arial Narrow"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CuadroTexto"/>
          <p:cNvSpPr txBox="1"/>
          <p:nvPr/>
        </p:nvSpPr>
        <p:spPr>
          <a:xfrm rot="16200000">
            <a:off x="-1196515" y="4985555"/>
            <a:ext cx="2915816" cy="307777"/>
          </a:xfrm>
          <a:prstGeom prst="rect">
            <a:avLst/>
          </a:prstGeom>
          <a:noFill/>
        </p:spPr>
        <p:txBody>
          <a:bodyPr wrap="square" rtlCol="0">
            <a:spAutoFit/>
          </a:bodyPr>
          <a:lstStyle/>
          <a:p>
            <a:r>
              <a:rPr lang="es-MX" sz="1400" dirty="0" smtClean="0">
                <a:latin typeface="Arial Narrow" pitchFamily="34" charset="0"/>
              </a:rPr>
              <a:t>TURISMO: UNIFICADOR DE PUEBLOS</a:t>
            </a:r>
            <a:endParaRPr lang="es-MX" sz="1400" dirty="0">
              <a:latin typeface="Arial Narrow" pitchFamily="34" charset="0"/>
            </a:endParaRPr>
          </a:p>
        </p:txBody>
      </p:sp>
      <p:sp>
        <p:nvSpPr>
          <p:cNvPr id="12" name="11 CuadroTexto"/>
          <p:cNvSpPr txBox="1"/>
          <p:nvPr/>
        </p:nvSpPr>
        <p:spPr>
          <a:xfrm>
            <a:off x="4311589" y="0"/>
            <a:ext cx="4832411" cy="307777"/>
          </a:xfrm>
          <a:prstGeom prst="rect">
            <a:avLst/>
          </a:prstGeom>
          <a:noFill/>
        </p:spPr>
        <p:txBody>
          <a:bodyPr wrap="square" rtlCol="0">
            <a:spAutoFit/>
          </a:bodyPr>
          <a:lstStyle/>
          <a:p>
            <a:pPr algn="r"/>
            <a:r>
              <a:rPr lang="es-MX" sz="1400" dirty="0" smtClean="0">
                <a:latin typeface="Arial Narrow" pitchFamily="34" charset="0"/>
              </a:rPr>
              <a:t>UNIVERSIDAD AUTONOMA DEL ESTADO DE MÉXICO</a:t>
            </a:r>
            <a:endParaRPr lang="es-MX" sz="1400" dirty="0">
              <a:latin typeface="Arial Narrow" pitchFamily="34" charset="0"/>
            </a:endParaRPr>
          </a:p>
        </p:txBody>
      </p:sp>
      <p:pic>
        <p:nvPicPr>
          <p:cNvPr id="1029" name="Picture 5" descr="Resultado de imagen para ESCUDO DE LA FACULTAD DE TURISMO DE LA UAEM"/>
          <p:cNvPicPr>
            <a:picLocks noChangeAspect="1" noChangeArrowheads="1"/>
          </p:cNvPicPr>
          <p:nvPr/>
        </p:nvPicPr>
        <p:blipFill>
          <a:blip r:embed="rId2" cstate="print"/>
          <a:srcRect/>
          <a:stretch>
            <a:fillRect/>
          </a:stretch>
        </p:blipFill>
        <p:spPr bwMode="auto">
          <a:xfrm>
            <a:off x="7740352" y="404664"/>
            <a:ext cx="955476" cy="843202"/>
          </a:xfrm>
          <a:prstGeom prst="rect">
            <a:avLst/>
          </a:prstGeom>
          <a:noFill/>
        </p:spPr>
      </p:pic>
      <p:sp>
        <p:nvSpPr>
          <p:cNvPr id="14" name="13 CuadroTexto"/>
          <p:cNvSpPr txBox="1"/>
          <p:nvPr/>
        </p:nvSpPr>
        <p:spPr>
          <a:xfrm>
            <a:off x="107505" y="6453336"/>
            <a:ext cx="3528391" cy="307777"/>
          </a:xfrm>
          <a:prstGeom prst="rect">
            <a:avLst/>
          </a:prstGeom>
          <a:noFill/>
        </p:spPr>
        <p:txBody>
          <a:bodyPr wrap="square" rtlCol="0">
            <a:spAutoFit/>
          </a:bodyPr>
          <a:lstStyle/>
          <a:p>
            <a:r>
              <a:rPr lang="es-MX" sz="1400" dirty="0" smtClean="0">
                <a:latin typeface="Arial Narrow" pitchFamily="34" charset="0"/>
              </a:rPr>
              <a:t>CENTRO UNIVERSITARIO UAEM ZUMPANGO</a:t>
            </a:r>
            <a:endParaRPr lang="es-MX" sz="1400" dirty="0">
              <a:latin typeface="Arial Narrow" pitchFamily="34" charset="0"/>
            </a:endParaRPr>
          </a:p>
        </p:txBody>
      </p:sp>
      <p:sp>
        <p:nvSpPr>
          <p:cNvPr id="15" name="14 CuadroTexto"/>
          <p:cNvSpPr txBox="1"/>
          <p:nvPr/>
        </p:nvSpPr>
        <p:spPr>
          <a:xfrm rot="5400000">
            <a:off x="7786228" y="1150876"/>
            <a:ext cx="2232248" cy="307777"/>
          </a:xfrm>
          <a:prstGeom prst="rect">
            <a:avLst/>
          </a:prstGeom>
          <a:noFill/>
        </p:spPr>
        <p:txBody>
          <a:bodyPr wrap="square" rtlCol="0">
            <a:spAutoFit/>
          </a:bodyPr>
          <a:lstStyle/>
          <a:p>
            <a:r>
              <a:rPr lang="es-MX" sz="1400" dirty="0" smtClean="0">
                <a:latin typeface="Arial Narrow" pitchFamily="34" charset="0"/>
              </a:rPr>
              <a:t>LICENCIATURA EN TURISMO</a:t>
            </a:r>
            <a:endParaRPr lang="es-MX" sz="1400" dirty="0">
              <a:latin typeface="Arial Narrow" pitchFamily="34" charset="0"/>
            </a:endParaRPr>
          </a:p>
        </p:txBody>
      </p:sp>
      <p:pic>
        <p:nvPicPr>
          <p:cNvPr id="19" name="18 Imagen" descr="F:\Archivos LTU Nuevo Plan Estudios\logo PROGRAMAS -LTU 2015.png"/>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95536" y="5517232"/>
            <a:ext cx="792088" cy="1000341"/>
          </a:xfrm>
          <a:prstGeom prst="rect">
            <a:avLst/>
          </a:prstGeom>
          <a:noFill/>
          <a:ln>
            <a:noFill/>
          </a:ln>
        </p:spPr>
      </p:pic>
      <p:sp>
        <p:nvSpPr>
          <p:cNvPr id="16" name="15 Rectángulo"/>
          <p:cNvSpPr/>
          <p:nvPr/>
        </p:nvSpPr>
        <p:spPr>
          <a:xfrm>
            <a:off x="35496" y="476672"/>
            <a:ext cx="7917937" cy="523220"/>
          </a:xfrm>
          <a:prstGeom prst="rect">
            <a:avLst/>
          </a:prstGeom>
        </p:spPr>
        <p:txBody>
          <a:bodyPr wrap="none">
            <a:spAutoFit/>
          </a:bodyPr>
          <a:lstStyle/>
          <a:p>
            <a:r>
              <a:rPr lang="es-ES_tradnl" sz="2800" dirty="0" smtClean="0">
                <a:solidFill>
                  <a:prstClr val="black"/>
                </a:solidFill>
                <a:latin typeface="Arial Narrow" pitchFamily="34" charset="0"/>
                <a:ea typeface="Arial Unicode MS"/>
                <a:cs typeface="Arial"/>
              </a:rPr>
              <a:t>GUION EXPLICATIVO PARA EL EMPLEO DEL MATERIAL</a:t>
            </a:r>
            <a:endParaRPr lang="es-MX" sz="2800" dirty="0">
              <a:latin typeface="Arial Narrow" pitchFamily="34" charset="0"/>
            </a:endParaRPr>
          </a:p>
        </p:txBody>
      </p:sp>
      <p:sp>
        <p:nvSpPr>
          <p:cNvPr id="9" name="8 Rectángulo"/>
          <p:cNvSpPr/>
          <p:nvPr/>
        </p:nvSpPr>
        <p:spPr>
          <a:xfrm>
            <a:off x="395536" y="1484784"/>
            <a:ext cx="7560840" cy="882678"/>
          </a:xfrm>
          <a:prstGeom prst="rect">
            <a:avLst/>
          </a:prstGeom>
        </p:spPr>
        <p:txBody>
          <a:bodyPr wrap="square">
            <a:spAutoFit/>
          </a:bodyPr>
          <a:lstStyle/>
          <a:p>
            <a:pPr algn="just">
              <a:lnSpc>
                <a:spcPct val="107000"/>
              </a:lnSpc>
            </a:pPr>
            <a:r>
              <a:rPr lang="es-ES_tradnl" sz="2400" dirty="0" smtClean="0">
                <a:latin typeface="Arial Narrow" pitchFamily="34" charset="0"/>
                <a:ea typeface="Arial Unicode MS"/>
                <a:cs typeface="Arial"/>
              </a:rPr>
              <a:t>Las referencias están localizadas al final del material, donde pueden profundizar mas en le tema.</a:t>
            </a:r>
            <a:endParaRPr lang="es-MX" sz="2400" dirty="0">
              <a:latin typeface="Arial Narrow" pitchFamily="34" charset="0"/>
            </a:endParaRPr>
          </a:p>
        </p:txBody>
      </p:sp>
      <p:sp>
        <p:nvSpPr>
          <p:cNvPr id="10" name="9 Rectángulo"/>
          <p:cNvSpPr/>
          <p:nvPr/>
        </p:nvSpPr>
        <p:spPr>
          <a:xfrm>
            <a:off x="395536" y="2708920"/>
            <a:ext cx="7488832" cy="882678"/>
          </a:xfrm>
          <a:prstGeom prst="rect">
            <a:avLst/>
          </a:prstGeom>
        </p:spPr>
        <p:txBody>
          <a:bodyPr wrap="square">
            <a:spAutoFit/>
          </a:bodyPr>
          <a:lstStyle/>
          <a:p>
            <a:pPr algn="just">
              <a:lnSpc>
                <a:spcPct val="107000"/>
              </a:lnSpc>
            </a:pPr>
            <a:r>
              <a:rPr lang="es-ES_tradnl" sz="2400" dirty="0" smtClean="0">
                <a:latin typeface="Arial Narrow" pitchFamily="34" charset="0"/>
                <a:ea typeface="Arial Unicode MS"/>
                <a:cs typeface="Arial"/>
              </a:rPr>
              <a:t>Cuatro horas es el tiempo aproximado con el que se trabaja el presente material.</a:t>
            </a:r>
            <a:endParaRPr lang="es-MX" sz="2400" dirty="0">
              <a:latin typeface="Arial Narrow" pitchFamily="34" charset="0"/>
            </a:endParaRPr>
          </a:p>
        </p:txBody>
      </p:sp>
      <p:sp>
        <p:nvSpPr>
          <p:cNvPr id="13" name="12 Rectángulo"/>
          <p:cNvSpPr/>
          <p:nvPr/>
        </p:nvSpPr>
        <p:spPr>
          <a:xfrm>
            <a:off x="611560" y="4149080"/>
            <a:ext cx="8208912" cy="882678"/>
          </a:xfrm>
          <a:prstGeom prst="rect">
            <a:avLst/>
          </a:prstGeom>
        </p:spPr>
        <p:txBody>
          <a:bodyPr wrap="square">
            <a:spAutoFit/>
          </a:bodyPr>
          <a:lstStyle/>
          <a:p>
            <a:pPr algn="just">
              <a:lnSpc>
                <a:spcPct val="107000"/>
              </a:lnSpc>
            </a:pPr>
            <a:r>
              <a:rPr lang="es-ES_tradnl" sz="2400" dirty="0" smtClean="0">
                <a:latin typeface="Arial Narrow" pitchFamily="34" charset="0"/>
                <a:ea typeface="Arial Unicode MS"/>
                <a:cs typeface="Arial"/>
              </a:rPr>
              <a:t>Para la explicación de cada una de las diapositivas es indispensable conocer el documento, Código Ético Mundial para el turismo de la OMT. </a:t>
            </a:r>
            <a:endParaRPr lang="es-MX" sz="2400" dirty="0">
              <a:latin typeface="Arial Narrow"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Resultado de imagen para comité mundial de ética del turismo"/>
          <p:cNvPicPr>
            <a:picLocks noChangeAspect="1" noChangeArrowheads="1"/>
          </p:cNvPicPr>
          <p:nvPr/>
        </p:nvPicPr>
        <p:blipFill>
          <a:blip r:embed="rId2" cstate="print"/>
          <a:srcRect/>
          <a:stretch>
            <a:fillRect/>
          </a:stretch>
        </p:blipFill>
        <p:spPr bwMode="auto">
          <a:xfrm>
            <a:off x="323528" y="1124744"/>
            <a:ext cx="8458884" cy="3384376"/>
          </a:xfrm>
          <a:prstGeom prst="rect">
            <a:avLst/>
          </a:prstGeom>
          <a:noFill/>
        </p:spPr>
      </p:pic>
      <p:pic>
        <p:nvPicPr>
          <p:cNvPr id="18434" name="Picture 2" descr="Resultado de imagen para OMT"/>
          <p:cNvPicPr>
            <a:picLocks noChangeAspect="1" noChangeArrowheads="1"/>
          </p:cNvPicPr>
          <p:nvPr/>
        </p:nvPicPr>
        <p:blipFill>
          <a:blip r:embed="rId3" cstate="print"/>
          <a:srcRect/>
          <a:stretch>
            <a:fillRect/>
          </a:stretch>
        </p:blipFill>
        <p:spPr bwMode="auto">
          <a:xfrm>
            <a:off x="323528" y="5157192"/>
            <a:ext cx="2721663" cy="1556792"/>
          </a:xfrm>
          <a:prstGeom prst="rect">
            <a:avLst/>
          </a:prstGeom>
          <a:noFill/>
        </p:spPr>
      </p:pic>
      <p:pic>
        <p:nvPicPr>
          <p:cNvPr id="18436" name="Picture 4" descr="Imagen relacionada"/>
          <p:cNvPicPr>
            <a:picLocks noChangeAspect="1" noChangeArrowheads="1"/>
          </p:cNvPicPr>
          <p:nvPr/>
        </p:nvPicPr>
        <p:blipFill>
          <a:blip r:embed="rId4" cstate="print"/>
          <a:srcRect/>
          <a:stretch>
            <a:fillRect/>
          </a:stretch>
        </p:blipFill>
        <p:spPr bwMode="auto">
          <a:xfrm>
            <a:off x="7164288" y="5085184"/>
            <a:ext cx="1440160" cy="1588909"/>
          </a:xfrm>
          <a:prstGeom prst="rect">
            <a:avLst/>
          </a:prstGeom>
          <a:noFill/>
        </p:spPr>
      </p:pic>
      <p:sp>
        <p:nvSpPr>
          <p:cNvPr id="20" name="19 CuadroTexto"/>
          <p:cNvSpPr txBox="1"/>
          <p:nvPr/>
        </p:nvSpPr>
        <p:spPr>
          <a:xfrm>
            <a:off x="1619672" y="5867980"/>
            <a:ext cx="6696744" cy="369332"/>
          </a:xfrm>
          <a:prstGeom prst="rect">
            <a:avLst/>
          </a:prstGeom>
          <a:noFill/>
        </p:spPr>
        <p:txBody>
          <a:bodyPr wrap="square" rtlCol="0">
            <a:spAutoFit/>
          </a:bodyPr>
          <a:lstStyle/>
          <a:p>
            <a:pPr algn="ctr"/>
            <a:r>
              <a:rPr lang="es-MX" b="1" dirty="0" smtClean="0">
                <a:solidFill>
                  <a:schemeClr val="tx2">
                    <a:lumMod val="60000"/>
                    <a:lumOff val="40000"/>
                  </a:schemeClr>
                </a:solidFill>
              </a:rPr>
              <a:t>SANTIAGO DE CHILE,  1 DE OCTUBRE DE 1999.</a:t>
            </a:r>
            <a:endParaRPr lang="es-MX" b="1" dirty="0">
              <a:solidFill>
                <a:schemeClr val="tx2">
                  <a:lumMod val="60000"/>
                  <a:lumOff val="40000"/>
                </a:schemeClr>
              </a:solidFill>
            </a:endParaRPr>
          </a:p>
        </p:txBody>
      </p:sp>
      <p:sp>
        <p:nvSpPr>
          <p:cNvPr id="18" name="17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
        <p:nvSpPr>
          <p:cNvPr id="21" name="20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1</a:t>
            </a:r>
            <a:endParaRPr lang="es-MX" sz="1400" dirty="0" smtClean="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CuadroTexto"/>
          <p:cNvSpPr txBox="1"/>
          <p:nvPr/>
        </p:nvSpPr>
        <p:spPr>
          <a:xfrm>
            <a:off x="714348" y="1000108"/>
            <a:ext cx="7858180" cy="830997"/>
          </a:xfrm>
          <a:prstGeom prst="rect">
            <a:avLst/>
          </a:prstGeom>
          <a:solidFill>
            <a:srgbClr val="FFC000"/>
          </a:solidFill>
        </p:spPr>
        <p:txBody>
          <a:bodyPr wrap="square" rtlCol="0">
            <a:spAutoFit/>
          </a:bodyPr>
          <a:lstStyle/>
          <a:p>
            <a:pPr algn="ctr"/>
            <a:r>
              <a:rPr lang="es-MX" sz="2400" dirty="0" smtClean="0"/>
              <a:t>REAFIRMANOS EL DERECHO AL TURISMO Y A LA LIBERTAD DEL DE DESPLAZAMIENTO TURÍSTICO</a:t>
            </a:r>
            <a:endParaRPr lang="es-MX" sz="2400" dirty="0"/>
          </a:p>
        </p:txBody>
      </p:sp>
      <p:sp>
        <p:nvSpPr>
          <p:cNvPr id="19" name="18 CuadroTexto"/>
          <p:cNvSpPr txBox="1"/>
          <p:nvPr/>
        </p:nvSpPr>
        <p:spPr>
          <a:xfrm>
            <a:off x="3000364" y="2357430"/>
            <a:ext cx="2214578" cy="1631216"/>
          </a:xfrm>
          <a:prstGeom prst="rect">
            <a:avLst/>
          </a:prstGeom>
          <a:solidFill>
            <a:srgbClr val="004620"/>
          </a:solidFill>
        </p:spPr>
        <p:txBody>
          <a:bodyPr wrap="square" rtlCol="0">
            <a:spAutoFit/>
          </a:bodyPr>
          <a:lstStyle/>
          <a:p>
            <a:pPr algn="ctr"/>
            <a:r>
              <a:rPr lang="es-MX" sz="2000" dirty="0" smtClean="0">
                <a:solidFill>
                  <a:schemeClr val="bg1"/>
                </a:solidFill>
              </a:rPr>
              <a:t>1948</a:t>
            </a:r>
          </a:p>
          <a:p>
            <a:pPr algn="ctr"/>
            <a:r>
              <a:rPr lang="es-MX" sz="2000" dirty="0" smtClean="0">
                <a:solidFill>
                  <a:schemeClr val="bg1"/>
                </a:solidFill>
              </a:rPr>
              <a:t>DECLARACIÓN </a:t>
            </a:r>
            <a:r>
              <a:rPr lang="es-MX" sz="2000" dirty="0" smtClean="0">
                <a:solidFill>
                  <a:schemeClr val="bg1"/>
                </a:solidFill>
              </a:rPr>
              <a:t>UNIVERSAL DE LOS DERECHOS HUMANOS</a:t>
            </a:r>
            <a:endParaRPr lang="es-MX" sz="2000" dirty="0">
              <a:solidFill>
                <a:schemeClr val="bg1"/>
              </a:solidFill>
            </a:endParaRPr>
          </a:p>
        </p:txBody>
      </p:sp>
      <p:sp>
        <p:nvSpPr>
          <p:cNvPr id="20" name="19 CuadroTexto"/>
          <p:cNvSpPr txBox="1"/>
          <p:nvPr/>
        </p:nvSpPr>
        <p:spPr>
          <a:xfrm>
            <a:off x="3357554" y="4214818"/>
            <a:ext cx="2786082" cy="1631216"/>
          </a:xfrm>
          <a:prstGeom prst="rect">
            <a:avLst/>
          </a:prstGeom>
          <a:solidFill>
            <a:schemeClr val="accent6">
              <a:lumMod val="50000"/>
            </a:schemeClr>
          </a:solidFill>
        </p:spPr>
        <p:txBody>
          <a:bodyPr wrap="square" rtlCol="0">
            <a:spAutoFit/>
          </a:bodyPr>
          <a:lstStyle/>
          <a:p>
            <a:pPr algn="ctr"/>
            <a:r>
              <a:rPr lang="es-MX" sz="2000" dirty="0" smtClean="0">
                <a:solidFill>
                  <a:schemeClr val="bg1"/>
                </a:solidFill>
              </a:rPr>
              <a:t>1966</a:t>
            </a:r>
          </a:p>
          <a:p>
            <a:pPr algn="ctr"/>
            <a:r>
              <a:rPr lang="es-MX" sz="2000" dirty="0" smtClean="0">
                <a:solidFill>
                  <a:schemeClr val="bg1"/>
                </a:solidFill>
              </a:rPr>
              <a:t>PACTO INTERNACIONAL DE DERECHOS </a:t>
            </a:r>
            <a:r>
              <a:rPr lang="es-MX" sz="2000" dirty="0" smtClean="0">
                <a:solidFill>
                  <a:schemeClr val="bg1"/>
                </a:solidFill>
              </a:rPr>
              <a:t>ECONÓMICOS</a:t>
            </a:r>
            <a:r>
              <a:rPr lang="es-MX" sz="2000" dirty="0" smtClean="0">
                <a:solidFill>
                  <a:schemeClr val="bg1"/>
                </a:solidFill>
              </a:rPr>
              <a:t>, SOCIALES Y CULTURALES</a:t>
            </a:r>
            <a:endParaRPr lang="es-MX" sz="2000" dirty="0">
              <a:solidFill>
                <a:schemeClr val="bg1"/>
              </a:solidFill>
            </a:endParaRPr>
          </a:p>
        </p:txBody>
      </p:sp>
      <p:sp>
        <p:nvSpPr>
          <p:cNvPr id="21" name="20 CuadroTexto"/>
          <p:cNvSpPr txBox="1"/>
          <p:nvPr/>
        </p:nvSpPr>
        <p:spPr>
          <a:xfrm>
            <a:off x="6143636" y="4214818"/>
            <a:ext cx="2571768" cy="1631216"/>
          </a:xfrm>
          <a:prstGeom prst="rect">
            <a:avLst/>
          </a:prstGeom>
          <a:solidFill>
            <a:srgbClr val="004620"/>
          </a:solidFill>
        </p:spPr>
        <p:txBody>
          <a:bodyPr wrap="square" rtlCol="0">
            <a:spAutoFit/>
          </a:bodyPr>
          <a:lstStyle/>
          <a:p>
            <a:pPr algn="ctr"/>
            <a:r>
              <a:rPr lang="es-MX" sz="2000" dirty="0" smtClean="0">
                <a:solidFill>
                  <a:schemeClr val="bg1"/>
                </a:solidFill>
              </a:rPr>
              <a:t>1966</a:t>
            </a:r>
          </a:p>
          <a:p>
            <a:pPr algn="ctr"/>
            <a:r>
              <a:rPr lang="es-MX" sz="2000" dirty="0" smtClean="0">
                <a:solidFill>
                  <a:schemeClr val="bg1"/>
                </a:solidFill>
              </a:rPr>
              <a:t>PACTO INTERNACIONAL DE DECHOS CIVILES Y </a:t>
            </a:r>
            <a:r>
              <a:rPr lang="es-MX" sz="2000" dirty="0" smtClean="0">
                <a:solidFill>
                  <a:schemeClr val="bg1"/>
                </a:solidFill>
              </a:rPr>
              <a:t>PÓLITICOS</a:t>
            </a:r>
            <a:endParaRPr lang="es-MX" sz="2000" dirty="0">
              <a:solidFill>
                <a:schemeClr val="bg1"/>
              </a:solidFill>
            </a:endParaRPr>
          </a:p>
        </p:txBody>
      </p:sp>
      <p:sp>
        <p:nvSpPr>
          <p:cNvPr id="22" name="21 CuadroTexto"/>
          <p:cNvSpPr txBox="1"/>
          <p:nvPr/>
        </p:nvSpPr>
        <p:spPr>
          <a:xfrm>
            <a:off x="714348" y="2357430"/>
            <a:ext cx="2286016" cy="1631216"/>
          </a:xfrm>
          <a:prstGeom prst="rect">
            <a:avLst/>
          </a:prstGeom>
          <a:solidFill>
            <a:srgbClr val="BF5B09"/>
          </a:solidFill>
        </p:spPr>
        <p:txBody>
          <a:bodyPr wrap="square" rtlCol="0">
            <a:spAutoFit/>
          </a:bodyPr>
          <a:lstStyle/>
          <a:p>
            <a:pPr algn="ctr"/>
            <a:r>
              <a:rPr lang="es-MX" sz="2000" dirty="0" smtClean="0">
                <a:solidFill>
                  <a:schemeClr val="bg1"/>
                </a:solidFill>
              </a:rPr>
              <a:t>1929</a:t>
            </a:r>
          </a:p>
          <a:p>
            <a:pPr algn="ctr"/>
            <a:r>
              <a:rPr lang="es-MX" sz="2000" dirty="0" smtClean="0">
                <a:solidFill>
                  <a:schemeClr val="bg1"/>
                </a:solidFill>
              </a:rPr>
              <a:t>CONVENIO DE VARSOVIA SOBRE EL TRANSPORTE </a:t>
            </a:r>
            <a:r>
              <a:rPr lang="es-MX" sz="2000" dirty="0" smtClean="0">
                <a:solidFill>
                  <a:schemeClr val="bg1"/>
                </a:solidFill>
              </a:rPr>
              <a:t>AÉREO</a:t>
            </a:r>
            <a:endParaRPr lang="es-MX" sz="2000" dirty="0">
              <a:solidFill>
                <a:schemeClr val="bg1"/>
              </a:solidFill>
            </a:endParaRPr>
          </a:p>
        </p:txBody>
      </p:sp>
      <p:sp>
        <p:nvSpPr>
          <p:cNvPr id="25" name="24 CuadroTexto"/>
          <p:cNvSpPr txBox="1"/>
          <p:nvPr/>
        </p:nvSpPr>
        <p:spPr>
          <a:xfrm>
            <a:off x="5185270" y="2357430"/>
            <a:ext cx="3491186" cy="1631216"/>
          </a:xfrm>
          <a:prstGeom prst="rect">
            <a:avLst/>
          </a:prstGeom>
          <a:solidFill>
            <a:srgbClr val="BF5B09"/>
          </a:solidFill>
        </p:spPr>
        <p:txBody>
          <a:bodyPr wrap="square" rtlCol="0">
            <a:spAutoFit/>
          </a:bodyPr>
          <a:lstStyle/>
          <a:p>
            <a:pPr algn="ctr"/>
            <a:r>
              <a:rPr lang="es-MX" sz="2000" dirty="0" smtClean="0">
                <a:solidFill>
                  <a:schemeClr val="bg1"/>
                </a:solidFill>
              </a:rPr>
              <a:t>1944</a:t>
            </a:r>
          </a:p>
          <a:p>
            <a:pPr algn="ctr"/>
            <a:r>
              <a:rPr lang="es-MX" sz="2000" dirty="0" smtClean="0">
                <a:solidFill>
                  <a:schemeClr val="bg1"/>
                </a:solidFill>
              </a:rPr>
              <a:t>CONVENIO  INTERNACIONAL DE CHICAGO SOBRE </a:t>
            </a:r>
            <a:r>
              <a:rPr lang="es-MX" sz="2000" dirty="0" smtClean="0">
                <a:solidFill>
                  <a:schemeClr val="bg1"/>
                </a:solidFill>
              </a:rPr>
              <a:t>AVIACIÓN </a:t>
            </a:r>
            <a:r>
              <a:rPr lang="es-MX" sz="2000" dirty="0" smtClean="0">
                <a:solidFill>
                  <a:schemeClr val="bg1"/>
                </a:solidFill>
              </a:rPr>
              <a:t>CIVIL</a:t>
            </a:r>
          </a:p>
          <a:p>
            <a:pPr algn="ctr"/>
            <a:r>
              <a:rPr lang="es-MX" sz="2000" dirty="0" smtClean="0">
                <a:solidFill>
                  <a:schemeClr val="bg1"/>
                </a:solidFill>
              </a:rPr>
              <a:t>TOKIO. LA HAYA, Y MONTREAL</a:t>
            </a:r>
            <a:endParaRPr lang="es-MX" sz="2000" dirty="0">
              <a:solidFill>
                <a:schemeClr val="bg1"/>
              </a:solidFill>
            </a:endParaRPr>
          </a:p>
        </p:txBody>
      </p:sp>
      <p:sp>
        <p:nvSpPr>
          <p:cNvPr id="23" name="22 CuadroTexto"/>
          <p:cNvSpPr txBox="1"/>
          <p:nvPr/>
        </p:nvSpPr>
        <p:spPr>
          <a:xfrm>
            <a:off x="714348" y="4214818"/>
            <a:ext cx="2643206" cy="1631216"/>
          </a:xfrm>
          <a:prstGeom prst="rect">
            <a:avLst/>
          </a:prstGeom>
          <a:solidFill>
            <a:srgbClr val="004620"/>
          </a:solidFill>
        </p:spPr>
        <p:txBody>
          <a:bodyPr wrap="square" rtlCol="0">
            <a:spAutoFit/>
          </a:bodyPr>
          <a:lstStyle/>
          <a:p>
            <a:pPr algn="ctr"/>
            <a:r>
              <a:rPr lang="es-MX" sz="2000" dirty="0" smtClean="0">
                <a:solidFill>
                  <a:schemeClr val="bg1"/>
                </a:solidFill>
              </a:rPr>
              <a:t>1954</a:t>
            </a:r>
          </a:p>
          <a:p>
            <a:pPr algn="ctr"/>
            <a:r>
              <a:rPr lang="es-MX" sz="2000" dirty="0" smtClean="0">
                <a:solidFill>
                  <a:schemeClr val="bg1"/>
                </a:solidFill>
              </a:rPr>
              <a:t>CONVENCIÓN </a:t>
            </a:r>
            <a:r>
              <a:rPr lang="es-MX" sz="2000" dirty="0" smtClean="0">
                <a:solidFill>
                  <a:schemeClr val="bg1"/>
                </a:solidFill>
              </a:rPr>
              <a:t>SOBRE LAS FACILIDADES ADUANERAS PARA EL TURISMO</a:t>
            </a:r>
            <a:endParaRPr lang="es-MX" sz="2000" dirty="0">
              <a:solidFill>
                <a:schemeClr val="bg1"/>
              </a:solidFill>
            </a:endParaRPr>
          </a:p>
        </p:txBody>
      </p:sp>
      <p:sp>
        <p:nvSpPr>
          <p:cNvPr id="24" name="23 Rectángulo"/>
          <p:cNvSpPr/>
          <p:nvPr/>
        </p:nvSpPr>
        <p:spPr>
          <a:xfrm>
            <a:off x="179512" y="116632"/>
            <a:ext cx="6904069"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a:t>
            </a:r>
            <a:r>
              <a:rPr lang="es-MX" sz="1400" dirty="0" smtClean="0">
                <a:latin typeface="Arial" pitchFamily="34" charset="0"/>
                <a:cs typeface="Arial" pitchFamily="34" charset="0"/>
              </a:rPr>
              <a:t>PROFESINAL </a:t>
            </a:r>
            <a:r>
              <a:rPr lang="es-MX" sz="1400" dirty="0" smtClean="0">
                <a:latin typeface="Arial" pitchFamily="34" charset="0"/>
                <a:cs typeface="Arial" pitchFamily="34" charset="0"/>
              </a:rPr>
              <a:t>- CÓDIGO DE </a:t>
            </a:r>
            <a:r>
              <a:rPr lang="es-MX" sz="1400" dirty="0" smtClean="0">
                <a:latin typeface="Arial" pitchFamily="34" charset="0"/>
                <a:cs typeface="Arial" pitchFamily="34" charset="0"/>
              </a:rPr>
              <a:t>ÉTICA </a:t>
            </a:r>
            <a:r>
              <a:rPr lang="es-MX" sz="1400" dirty="0" smtClean="0">
                <a:latin typeface="Arial" pitchFamily="34" charset="0"/>
                <a:cs typeface="Arial" pitchFamily="34" charset="0"/>
              </a:rPr>
              <a:t>PARA EL TURISMO</a:t>
            </a:r>
          </a:p>
        </p:txBody>
      </p:sp>
      <p:sp>
        <p:nvSpPr>
          <p:cNvPr id="26" name="25 Rectángulo"/>
          <p:cNvSpPr/>
          <p:nvPr/>
        </p:nvSpPr>
        <p:spPr>
          <a:xfrm>
            <a:off x="7100466" y="113618"/>
            <a:ext cx="1792014" cy="307777"/>
          </a:xfrm>
          <a:prstGeom prst="rect">
            <a:avLst/>
          </a:prstGeom>
          <a:gradFill>
            <a:gsLst>
              <a:gs pos="0">
                <a:schemeClr val="accent2">
                  <a:lumMod val="40000"/>
                  <a:lumOff val="60000"/>
                </a:schemeClr>
              </a:gs>
              <a:gs pos="50000">
                <a:schemeClr val="accent1">
                  <a:tint val="44500"/>
                  <a:satMod val="160000"/>
                </a:schemeClr>
              </a:gs>
              <a:gs pos="100000">
                <a:schemeClr val="accent1">
                  <a:tint val="23500"/>
                  <a:satMod val="160000"/>
                </a:schemeClr>
              </a:gs>
            </a:gsLst>
            <a:lin ang="5400000" scaled="0"/>
          </a:gradFill>
          <a:ln w="9525">
            <a:solidFill>
              <a:schemeClr val="tx1"/>
            </a:solidFill>
          </a:ln>
        </p:spPr>
        <p:txBody>
          <a:bodyPr wrap="square">
            <a:spAutoFit/>
          </a:bodyPr>
          <a:lstStyle/>
          <a:p>
            <a:pPr marL="400050" indent="-400050" algn="ctr"/>
            <a:r>
              <a:rPr lang="es-MX" sz="1400" dirty="0" smtClean="0">
                <a:latin typeface="Arial" pitchFamily="34" charset="0"/>
                <a:cs typeface="Arial" pitchFamily="34" charset="0"/>
              </a:rPr>
              <a:t>Diapositiva </a:t>
            </a:r>
            <a:r>
              <a:rPr lang="es-MX" sz="1400" dirty="0" smtClean="0">
                <a:latin typeface="Arial" pitchFamily="34" charset="0"/>
                <a:cs typeface="Arial" pitchFamily="34" charset="0"/>
              </a:rPr>
              <a:t>2</a:t>
            </a:r>
            <a:endParaRPr lang="es-MX" sz="1400" dirty="0" smtClean="0">
              <a:latin typeface="Arial" pitchFamily="34" charset="0"/>
              <a:cs typeface="Arial" pitchFamily="34" charset="0"/>
            </a:endParaRPr>
          </a:p>
        </p:txBody>
      </p:sp>
      <p:sp>
        <p:nvSpPr>
          <p:cNvPr id="11" name="10 Rectángulo"/>
          <p:cNvSpPr/>
          <p:nvPr/>
        </p:nvSpPr>
        <p:spPr>
          <a:xfrm>
            <a:off x="214105" y="116632"/>
            <a:ext cx="6834883" cy="307777"/>
          </a:xfrm>
          <a:prstGeom prst="rect">
            <a:avLst/>
          </a:prstGeom>
          <a:gradFill>
            <a:gsLst>
              <a:gs pos="0">
                <a:schemeClr val="accent5">
                  <a:lumMod val="60000"/>
                  <a:lumOff val="40000"/>
                </a:schemeClr>
              </a:gs>
              <a:gs pos="50000">
                <a:schemeClr val="accent1">
                  <a:tint val="44500"/>
                  <a:satMod val="160000"/>
                </a:schemeClr>
              </a:gs>
              <a:gs pos="100000">
                <a:schemeClr val="accent1">
                  <a:tint val="23500"/>
                  <a:satMod val="160000"/>
                </a:schemeClr>
              </a:gs>
            </a:gsLst>
            <a:lin ang="5400000" scaled="0"/>
          </a:gradFill>
          <a:ln>
            <a:solidFill>
              <a:schemeClr val="tx1"/>
            </a:solidFill>
          </a:ln>
        </p:spPr>
        <p:txBody>
          <a:bodyPr wrap="none">
            <a:spAutoFit/>
          </a:bodyPr>
          <a:lstStyle/>
          <a:p>
            <a:pPr marL="400050" indent="-400050" algn="ctr"/>
            <a:r>
              <a:rPr lang="es-MX" sz="1400" dirty="0" smtClean="0">
                <a:latin typeface="Arial" pitchFamily="34" charset="0"/>
                <a:cs typeface="Arial" pitchFamily="34" charset="0"/>
              </a:rPr>
              <a:t>PROYECCIÓN  Y ÉTICA PROFESIONAL - </a:t>
            </a:r>
            <a:r>
              <a:rPr lang="es-MX" sz="1400" dirty="0" smtClean="0">
                <a:latin typeface="Arial Narrow" pitchFamily="34" charset="0"/>
              </a:rPr>
              <a:t>CÓDIGO ÉTICO MUNDIAL PARA EL TURISMO </a:t>
            </a:r>
            <a:endParaRPr lang="es-MX" sz="1400" dirty="0" smtClean="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1460</TotalTime>
  <Words>2886</Words>
  <Application>Microsoft Office PowerPoint</Application>
  <PresentationFormat>Presentación en pantalla (4:3)</PresentationFormat>
  <Paragraphs>287</Paragraphs>
  <Slides>40</Slides>
  <Notes>1</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LCN</dc:creator>
  <cp:lastModifiedBy>LCN</cp:lastModifiedBy>
  <cp:revision>89</cp:revision>
  <dcterms:created xsi:type="dcterms:W3CDTF">2017-10-09T16:46:05Z</dcterms:created>
  <dcterms:modified xsi:type="dcterms:W3CDTF">2017-10-13T16:41:33Z</dcterms:modified>
</cp:coreProperties>
</file>