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31" r:id="rId3"/>
    <p:sldId id="332" r:id="rId4"/>
    <p:sldId id="333" r:id="rId5"/>
    <p:sldId id="262" r:id="rId6"/>
    <p:sldId id="265" r:id="rId7"/>
    <p:sldId id="266" r:id="rId8"/>
    <p:sldId id="334" r:id="rId9"/>
    <p:sldId id="335" r:id="rId10"/>
    <p:sldId id="267" r:id="rId11"/>
    <p:sldId id="268" r:id="rId12"/>
    <p:sldId id="270" r:id="rId13"/>
    <p:sldId id="271" r:id="rId14"/>
    <p:sldId id="272" r:id="rId15"/>
    <p:sldId id="328" r:id="rId16"/>
    <p:sldId id="273" r:id="rId17"/>
    <p:sldId id="274" r:id="rId18"/>
    <p:sldId id="275" r:id="rId19"/>
    <p:sldId id="276" r:id="rId20"/>
    <p:sldId id="277" r:id="rId21"/>
    <p:sldId id="305" r:id="rId22"/>
    <p:sldId id="278" r:id="rId23"/>
    <p:sldId id="279" r:id="rId24"/>
    <p:sldId id="280" r:id="rId25"/>
    <p:sldId id="281" r:id="rId26"/>
    <p:sldId id="282" r:id="rId27"/>
    <p:sldId id="306" r:id="rId28"/>
    <p:sldId id="283" r:id="rId29"/>
    <p:sldId id="284" r:id="rId30"/>
    <p:sldId id="308" r:id="rId31"/>
    <p:sldId id="310" r:id="rId32"/>
    <p:sldId id="307" r:id="rId33"/>
    <p:sldId id="309" r:id="rId34"/>
    <p:sldId id="286" r:id="rId35"/>
    <p:sldId id="287" r:id="rId36"/>
    <p:sldId id="311" r:id="rId37"/>
    <p:sldId id="312" r:id="rId38"/>
    <p:sldId id="288" r:id="rId39"/>
    <p:sldId id="289" r:id="rId40"/>
    <p:sldId id="313" r:id="rId41"/>
    <p:sldId id="314" r:id="rId42"/>
    <p:sldId id="329" r:id="rId43"/>
    <p:sldId id="290" r:id="rId44"/>
    <p:sldId id="315" r:id="rId45"/>
    <p:sldId id="291" r:id="rId46"/>
    <p:sldId id="292" r:id="rId47"/>
    <p:sldId id="293" r:id="rId48"/>
    <p:sldId id="295" r:id="rId49"/>
    <p:sldId id="296" r:id="rId50"/>
    <p:sldId id="297" r:id="rId51"/>
    <p:sldId id="299" r:id="rId52"/>
    <p:sldId id="317" r:id="rId53"/>
    <p:sldId id="318" r:id="rId54"/>
    <p:sldId id="319" r:id="rId55"/>
    <p:sldId id="300" r:id="rId56"/>
    <p:sldId id="301" r:id="rId57"/>
    <p:sldId id="302" r:id="rId58"/>
    <p:sldId id="303" r:id="rId59"/>
    <p:sldId id="304" r:id="rId60"/>
    <p:sldId id="320" r:id="rId61"/>
    <p:sldId id="321" r:id="rId62"/>
    <p:sldId id="322" r:id="rId63"/>
    <p:sldId id="323" r:id="rId64"/>
    <p:sldId id="324" r:id="rId65"/>
    <p:sldId id="325" r:id="rId66"/>
    <p:sldId id="326" r:id="rId67"/>
    <p:sldId id="327" r:id="rId68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7931"/>
    <a:srgbClr val="F8FD17"/>
    <a:srgbClr val="E2E62E"/>
    <a:srgbClr val="B6AD80"/>
    <a:srgbClr val="D56509"/>
    <a:srgbClr val="245590"/>
    <a:srgbClr val="285EA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B7558-6223-4E90-9E32-2A4707FA5EB2}" type="datetimeFigureOut">
              <a:rPr lang="es-MX" smtClean="0"/>
              <a:pPr/>
              <a:t>16/10/2017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4C038-2BFA-462D-978A-6B9029DF1E94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B7558-6223-4E90-9E32-2A4707FA5EB2}" type="datetimeFigureOut">
              <a:rPr lang="es-MX" smtClean="0"/>
              <a:pPr/>
              <a:t>16/10/2017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4C038-2BFA-462D-978A-6B9029DF1E94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B7558-6223-4E90-9E32-2A4707FA5EB2}" type="datetimeFigureOut">
              <a:rPr lang="es-MX" smtClean="0"/>
              <a:pPr/>
              <a:t>16/10/2017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4C038-2BFA-462D-978A-6B9029DF1E94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B7558-6223-4E90-9E32-2A4707FA5EB2}" type="datetimeFigureOut">
              <a:rPr lang="es-MX" smtClean="0"/>
              <a:pPr/>
              <a:t>16/10/2017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4C038-2BFA-462D-978A-6B9029DF1E94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B7558-6223-4E90-9E32-2A4707FA5EB2}" type="datetimeFigureOut">
              <a:rPr lang="es-MX" smtClean="0"/>
              <a:pPr/>
              <a:t>16/10/2017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4C038-2BFA-462D-978A-6B9029DF1E94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B7558-6223-4E90-9E32-2A4707FA5EB2}" type="datetimeFigureOut">
              <a:rPr lang="es-MX" smtClean="0"/>
              <a:pPr/>
              <a:t>16/10/2017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4C038-2BFA-462D-978A-6B9029DF1E94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B7558-6223-4E90-9E32-2A4707FA5EB2}" type="datetimeFigureOut">
              <a:rPr lang="es-MX" smtClean="0"/>
              <a:pPr/>
              <a:t>16/10/2017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4C038-2BFA-462D-978A-6B9029DF1E94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B7558-6223-4E90-9E32-2A4707FA5EB2}" type="datetimeFigureOut">
              <a:rPr lang="es-MX" smtClean="0"/>
              <a:pPr/>
              <a:t>16/10/2017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4C038-2BFA-462D-978A-6B9029DF1E94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B7558-6223-4E90-9E32-2A4707FA5EB2}" type="datetimeFigureOut">
              <a:rPr lang="es-MX" smtClean="0"/>
              <a:pPr/>
              <a:t>16/10/2017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4C038-2BFA-462D-978A-6B9029DF1E94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B7558-6223-4E90-9E32-2A4707FA5EB2}" type="datetimeFigureOut">
              <a:rPr lang="es-MX" smtClean="0"/>
              <a:pPr/>
              <a:t>16/10/2017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4C038-2BFA-462D-978A-6B9029DF1E94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B7558-6223-4E90-9E32-2A4707FA5EB2}" type="datetimeFigureOut">
              <a:rPr lang="es-MX" smtClean="0"/>
              <a:pPr/>
              <a:t>16/10/2017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4C038-2BFA-462D-978A-6B9029DF1E94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1B7558-6223-4E90-9E32-2A4707FA5EB2}" type="datetimeFigureOut">
              <a:rPr lang="es-MX" smtClean="0"/>
              <a:pPr/>
              <a:t>16/10/2017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64C038-2BFA-462D-978A-6B9029DF1E94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Imagen relacionad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4288" y="260648"/>
            <a:ext cx="1728192" cy="1872208"/>
          </a:xfrm>
          <a:prstGeom prst="rect">
            <a:avLst/>
          </a:prstGeom>
          <a:noFill/>
        </p:spPr>
      </p:pic>
      <p:sp>
        <p:nvSpPr>
          <p:cNvPr id="15" name="14 Rectángulo"/>
          <p:cNvSpPr/>
          <p:nvPr/>
        </p:nvSpPr>
        <p:spPr>
          <a:xfrm>
            <a:off x="107504" y="5733256"/>
            <a:ext cx="3960440" cy="1008112"/>
          </a:xfrm>
          <a:prstGeom prst="rect">
            <a:avLst/>
          </a:prstGeom>
          <a:solidFill>
            <a:srgbClr val="D565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latin typeface="Arial Narrow" pitchFamily="34" charset="0"/>
            </a:endParaRPr>
          </a:p>
        </p:txBody>
      </p:sp>
      <p:sp>
        <p:nvSpPr>
          <p:cNvPr id="16" name="15 Rectángulo"/>
          <p:cNvSpPr/>
          <p:nvPr/>
        </p:nvSpPr>
        <p:spPr>
          <a:xfrm>
            <a:off x="4139952" y="5733256"/>
            <a:ext cx="4896544" cy="1008112"/>
          </a:xfrm>
          <a:prstGeom prst="rect">
            <a:avLst/>
          </a:prstGeom>
          <a:solidFill>
            <a:srgbClr val="24559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latin typeface="Arial Narrow" pitchFamily="34" charset="0"/>
            </a:endParaRPr>
          </a:p>
        </p:txBody>
      </p:sp>
      <p:grpSp>
        <p:nvGrpSpPr>
          <p:cNvPr id="7" name="6 Grupo"/>
          <p:cNvGrpSpPr/>
          <p:nvPr/>
        </p:nvGrpSpPr>
        <p:grpSpPr>
          <a:xfrm flipH="1">
            <a:off x="251520" y="260648"/>
            <a:ext cx="1944216" cy="1800200"/>
            <a:chOff x="2123728" y="332656"/>
            <a:chExt cx="2160240" cy="2160240"/>
          </a:xfrm>
        </p:grpSpPr>
        <p:pic>
          <p:nvPicPr>
            <p:cNvPr id="4" name="3 Imagen" descr="escudo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555776" y="836712"/>
              <a:ext cx="1073294" cy="908454"/>
            </a:xfrm>
            <a:prstGeom prst="rect">
              <a:avLst/>
            </a:prstGeom>
          </p:spPr>
        </p:pic>
        <p:pic>
          <p:nvPicPr>
            <p:cNvPr id="11266" name="Picture 2" descr="Imagen relacionada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23728" y="332656"/>
              <a:ext cx="2160240" cy="2160240"/>
            </a:xfrm>
            <a:prstGeom prst="rect">
              <a:avLst/>
            </a:prstGeom>
            <a:noFill/>
          </p:spPr>
        </p:pic>
      </p:grpSp>
      <p:sp>
        <p:nvSpPr>
          <p:cNvPr id="8" name="7 CuadroTexto"/>
          <p:cNvSpPr txBox="1"/>
          <p:nvPr/>
        </p:nvSpPr>
        <p:spPr>
          <a:xfrm>
            <a:off x="899592" y="1812880"/>
            <a:ext cx="748883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dirty="0" smtClean="0">
                <a:solidFill>
                  <a:srgbClr val="297931"/>
                </a:solidFill>
                <a:latin typeface="Arial Narrow" pitchFamily="34" charset="0"/>
              </a:rPr>
              <a:t>UNIVERSIDAD AUTÓNOMA DEL ESTADO DE MÉXICO</a:t>
            </a:r>
          </a:p>
          <a:p>
            <a:pPr algn="ctr"/>
            <a:r>
              <a:rPr lang="es-MX" sz="2000" dirty="0" smtClean="0">
                <a:solidFill>
                  <a:srgbClr val="297931"/>
                </a:solidFill>
                <a:latin typeface="Arial Narrow" pitchFamily="34" charset="0"/>
              </a:rPr>
              <a:t>CENTRO UNIVERSITARIO UAEM ZUMPANGO</a:t>
            </a:r>
          </a:p>
          <a:p>
            <a:pPr algn="ctr"/>
            <a:endParaRPr lang="es-MX" sz="2000" dirty="0" smtClean="0">
              <a:solidFill>
                <a:srgbClr val="297931"/>
              </a:solidFill>
              <a:latin typeface="Arial Narrow" pitchFamily="34" charset="0"/>
            </a:endParaRPr>
          </a:p>
          <a:p>
            <a:pPr algn="ctr"/>
            <a:r>
              <a:rPr lang="es-MX" sz="3200" dirty="0" smtClean="0">
                <a:solidFill>
                  <a:srgbClr val="297931"/>
                </a:solidFill>
                <a:latin typeface="Arial Narrow" pitchFamily="34" charset="0"/>
              </a:rPr>
              <a:t>LICENCIATURA EN CONTADURÍA</a:t>
            </a:r>
          </a:p>
          <a:p>
            <a:pPr algn="ctr"/>
            <a:endParaRPr lang="es-MX" dirty="0" smtClean="0">
              <a:solidFill>
                <a:srgbClr val="297931"/>
              </a:solidFill>
              <a:latin typeface="Arial Narrow" pitchFamily="34" charset="0"/>
            </a:endParaRPr>
          </a:p>
          <a:p>
            <a:pPr algn="ctr"/>
            <a:endParaRPr lang="es-MX" dirty="0">
              <a:solidFill>
                <a:srgbClr val="297931"/>
              </a:solidFill>
              <a:latin typeface="Arial Narrow" pitchFamily="34" charset="0"/>
            </a:endParaRPr>
          </a:p>
          <a:p>
            <a:pPr algn="ctr"/>
            <a:r>
              <a:rPr lang="es-MX" sz="4000" dirty="0" smtClean="0">
                <a:solidFill>
                  <a:srgbClr val="297931"/>
                </a:solidFill>
                <a:latin typeface="Arial Narrow" pitchFamily="34" charset="0"/>
              </a:rPr>
              <a:t>UNIDAD DE APRENDIZAJE</a:t>
            </a:r>
          </a:p>
          <a:p>
            <a:pPr algn="ctr"/>
            <a:r>
              <a:rPr lang="es-MX" sz="4800" dirty="0" smtClean="0">
                <a:solidFill>
                  <a:srgbClr val="297931"/>
                </a:solidFill>
                <a:latin typeface="Arial Narrow" pitchFamily="34" charset="0"/>
              </a:rPr>
              <a:t>AUDITORIA INTERNA</a:t>
            </a:r>
          </a:p>
        </p:txBody>
      </p:sp>
      <p:pic>
        <p:nvPicPr>
          <p:cNvPr id="10" name="9 Imagen" descr="escudo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7515387" y="697497"/>
            <a:ext cx="858635" cy="787327"/>
          </a:xfrm>
          <a:prstGeom prst="rect">
            <a:avLst/>
          </a:prstGeom>
        </p:spPr>
      </p:pic>
      <p:sp>
        <p:nvSpPr>
          <p:cNvPr id="17" name="16 CuadroTexto"/>
          <p:cNvSpPr txBox="1"/>
          <p:nvPr/>
        </p:nvSpPr>
        <p:spPr>
          <a:xfrm>
            <a:off x="4644008" y="6011996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bg1"/>
                </a:solidFill>
                <a:latin typeface="Arial Narrow" pitchFamily="34" charset="0"/>
              </a:rPr>
              <a:t>LIC.  MÓNICA NIEMBRO GAONA</a:t>
            </a:r>
            <a:endParaRPr lang="es-MX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19" name="18 CuadroTexto"/>
          <p:cNvSpPr txBox="1"/>
          <p:nvPr/>
        </p:nvSpPr>
        <p:spPr>
          <a:xfrm>
            <a:off x="179512" y="6021288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solidFill>
                  <a:schemeClr val="bg1"/>
                </a:solidFill>
                <a:latin typeface="Arial Narrow" pitchFamily="34" charset="0"/>
              </a:rPr>
              <a:t>GOBIERNO  CORPORATIVO</a:t>
            </a:r>
            <a:endParaRPr lang="es-MX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2" descr="Resultado de imagen para gobierno corporativ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91855" y="4005064"/>
            <a:ext cx="4156409" cy="2736304"/>
          </a:xfrm>
          <a:prstGeom prst="rect">
            <a:avLst/>
          </a:prstGeom>
          <a:noFill/>
        </p:spPr>
      </p:pic>
      <p:sp>
        <p:nvSpPr>
          <p:cNvPr id="4" name="3 Rectángulo"/>
          <p:cNvSpPr/>
          <p:nvPr/>
        </p:nvSpPr>
        <p:spPr>
          <a:xfrm>
            <a:off x="179512" y="404664"/>
            <a:ext cx="2592288" cy="432048"/>
          </a:xfrm>
          <a:prstGeom prst="rect">
            <a:avLst/>
          </a:prstGeom>
          <a:solidFill>
            <a:srgbClr val="D565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CuadroTexto"/>
          <p:cNvSpPr txBox="1"/>
          <p:nvPr/>
        </p:nvSpPr>
        <p:spPr>
          <a:xfrm>
            <a:off x="179512" y="476672"/>
            <a:ext cx="25202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 smtClean="0">
                <a:solidFill>
                  <a:schemeClr val="bg1"/>
                </a:solidFill>
                <a:latin typeface="Berlin Sans FB" pitchFamily="34" charset="0"/>
              </a:rPr>
              <a:t>GOBIERNO  CORPORATIVO</a:t>
            </a:r>
            <a:endParaRPr lang="es-MX" sz="1400" dirty="0">
              <a:solidFill>
                <a:schemeClr val="bg1"/>
              </a:solidFill>
              <a:latin typeface="Berlin Sans FB" pitchFamily="34" charset="0"/>
            </a:endParaRPr>
          </a:p>
        </p:txBody>
      </p:sp>
      <p:sp>
        <p:nvSpPr>
          <p:cNvPr id="23" name="22 CuadroTexto"/>
          <p:cNvSpPr txBox="1"/>
          <p:nvPr/>
        </p:nvSpPr>
        <p:spPr>
          <a:xfrm>
            <a:off x="6588224" y="6105490"/>
            <a:ext cx="2483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solidFill>
                  <a:srgbClr val="297931"/>
                </a:solidFill>
                <a:latin typeface="Berlin Sans FB" pitchFamily="34" charset="0"/>
              </a:rPr>
              <a:t>Referencia:</a:t>
            </a:r>
          </a:p>
          <a:p>
            <a:pPr algn="ctr"/>
            <a:r>
              <a:rPr lang="es-MX" dirty="0" err="1" smtClean="0">
                <a:solidFill>
                  <a:srgbClr val="297931"/>
                </a:solidFill>
                <a:latin typeface="Berlin Sans FB" pitchFamily="34" charset="0"/>
              </a:rPr>
              <a:t>Berle</a:t>
            </a:r>
            <a:r>
              <a:rPr lang="es-MX" dirty="0" smtClean="0">
                <a:solidFill>
                  <a:srgbClr val="297931"/>
                </a:solidFill>
                <a:latin typeface="Berlin Sans FB" pitchFamily="34" charset="0"/>
              </a:rPr>
              <a:t> y </a:t>
            </a:r>
            <a:r>
              <a:rPr lang="es-MX" dirty="0" err="1" smtClean="0">
                <a:solidFill>
                  <a:srgbClr val="297931"/>
                </a:solidFill>
                <a:latin typeface="Berlin Sans FB" pitchFamily="34" charset="0"/>
              </a:rPr>
              <a:t>Means</a:t>
            </a:r>
            <a:r>
              <a:rPr lang="es-MX" dirty="0" smtClean="0">
                <a:solidFill>
                  <a:srgbClr val="297931"/>
                </a:solidFill>
                <a:latin typeface="Berlin Sans FB" pitchFamily="34" charset="0"/>
              </a:rPr>
              <a:t>  (1932)</a:t>
            </a:r>
            <a:endParaRPr lang="es-MX" dirty="0">
              <a:solidFill>
                <a:srgbClr val="297931"/>
              </a:solidFill>
              <a:latin typeface="Berlin Sans FB" pitchFamily="34" charset="0"/>
            </a:endParaRPr>
          </a:p>
        </p:txBody>
      </p:sp>
      <p:sp>
        <p:nvSpPr>
          <p:cNvPr id="15" name="14 Rectángulo"/>
          <p:cNvSpPr/>
          <p:nvPr/>
        </p:nvSpPr>
        <p:spPr>
          <a:xfrm>
            <a:off x="2786050" y="414536"/>
            <a:ext cx="6264696" cy="432048"/>
          </a:xfrm>
          <a:prstGeom prst="rect">
            <a:avLst/>
          </a:prstGeom>
          <a:solidFill>
            <a:srgbClr val="24559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4" name="23 CuadroTexto"/>
          <p:cNvSpPr txBox="1"/>
          <p:nvPr/>
        </p:nvSpPr>
        <p:spPr>
          <a:xfrm>
            <a:off x="7072330" y="471906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dirty="0" smtClean="0">
                <a:solidFill>
                  <a:schemeClr val="bg1"/>
                </a:solidFill>
              </a:rPr>
              <a:t>Diapositiva    01</a:t>
            </a:r>
            <a:endParaRPr lang="es-MX" dirty="0">
              <a:solidFill>
                <a:schemeClr val="bg1"/>
              </a:solidFill>
            </a:endParaRPr>
          </a:p>
        </p:txBody>
      </p:sp>
      <p:pic>
        <p:nvPicPr>
          <p:cNvPr id="26" name="25 Imagen" descr="escud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142876" y="6066058"/>
            <a:ext cx="785786" cy="720528"/>
          </a:xfrm>
          <a:prstGeom prst="rect">
            <a:avLst/>
          </a:prstGeom>
        </p:spPr>
      </p:pic>
      <p:sp>
        <p:nvSpPr>
          <p:cNvPr id="27" name="26 Rectángulo"/>
          <p:cNvSpPr/>
          <p:nvPr/>
        </p:nvSpPr>
        <p:spPr>
          <a:xfrm>
            <a:off x="214282" y="1285860"/>
            <a:ext cx="871543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sz="3600" b="1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GOBIERNO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s-MX" sz="3600" b="1" dirty="0" smtClean="0">
              <a:solidFill>
                <a:prstClr val="black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s-MX" sz="3200" b="1" dirty="0" smtClean="0">
              <a:solidFill>
                <a:prstClr val="black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s-MX" sz="3200" b="1" dirty="0" smtClean="0">
              <a:solidFill>
                <a:prstClr val="black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sz="3200" b="1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AUTORIDAD</a:t>
            </a:r>
            <a:r>
              <a:rPr lang="es-MX" sz="3200" b="1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, DIRECCIÓN Y CONTROL</a:t>
            </a:r>
            <a:endParaRPr lang="es-MX" sz="3200" dirty="0" smtClean="0">
              <a:solidFill>
                <a:prstClr val="black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9" name="8 Igual que"/>
          <p:cNvSpPr/>
          <p:nvPr/>
        </p:nvSpPr>
        <p:spPr>
          <a:xfrm rot="5400000">
            <a:off x="4211960" y="2168860"/>
            <a:ext cx="1080120" cy="1008112"/>
          </a:xfrm>
          <a:prstGeom prst="mathEqual">
            <a:avLst>
              <a:gd name="adj1" fmla="val 23520"/>
              <a:gd name="adj2" fmla="val 30131"/>
            </a:avLst>
          </a:prstGeom>
          <a:solidFill>
            <a:srgbClr val="29793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79512" y="404664"/>
            <a:ext cx="2592288" cy="432048"/>
          </a:xfrm>
          <a:prstGeom prst="rect">
            <a:avLst/>
          </a:prstGeom>
          <a:solidFill>
            <a:srgbClr val="D565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CuadroTexto"/>
          <p:cNvSpPr txBox="1"/>
          <p:nvPr/>
        </p:nvSpPr>
        <p:spPr>
          <a:xfrm>
            <a:off x="179512" y="476672"/>
            <a:ext cx="25202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 smtClean="0">
                <a:solidFill>
                  <a:schemeClr val="bg1"/>
                </a:solidFill>
                <a:latin typeface="Berlin Sans FB" pitchFamily="34" charset="0"/>
              </a:rPr>
              <a:t>GOBIERNO  CORPORATIVO</a:t>
            </a:r>
            <a:endParaRPr lang="es-MX" sz="1400" dirty="0">
              <a:solidFill>
                <a:schemeClr val="bg1"/>
              </a:solidFill>
              <a:latin typeface="Berlin Sans FB" pitchFamily="34" charset="0"/>
            </a:endParaRPr>
          </a:p>
        </p:txBody>
      </p:sp>
      <p:sp>
        <p:nvSpPr>
          <p:cNvPr id="23" name="22 CuadroTexto"/>
          <p:cNvSpPr txBox="1"/>
          <p:nvPr/>
        </p:nvSpPr>
        <p:spPr>
          <a:xfrm>
            <a:off x="6588224" y="6105490"/>
            <a:ext cx="2483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solidFill>
                  <a:srgbClr val="297931"/>
                </a:solidFill>
                <a:latin typeface="Berlin Sans FB" pitchFamily="34" charset="0"/>
              </a:rPr>
              <a:t>Referencia:</a:t>
            </a:r>
          </a:p>
          <a:p>
            <a:pPr algn="ctr"/>
            <a:r>
              <a:rPr lang="es-MX" dirty="0" err="1" smtClean="0">
                <a:solidFill>
                  <a:srgbClr val="297931"/>
                </a:solidFill>
                <a:latin typeface="Berlin Sans FB" pitchFamily="34" charset="0"/>
              </a:rPr>
              <a:t>Berle</a:t>
            </a:r>
            <a:r>
              <a:rPr lang="es-MX" dirty="0" smtClean="0">
                <a:solidFill>
                  <a:srgbClr val="297931"/>
                </a:solidFill>
                <a:latin typeface="Berlin Sans FB" pitchFamily="34" charset="0"/>
              </a:rPr>
              <a:t> y </a:t>
            </a:r>
            <a:r>
              <a:rPr lang="es-MX" dirty="0" err="1" smtClean="0">
                <a:solidFill>
                  <a:srgbClr val="297931"/>
                </a:solidFill>
                <a:latin typeface="Berlin Sans FB" pitchFamily="34" charset="0"/>
              </a:rPr>
              <a:t>Means</a:t>
            </a:r>
            <a:r>
              <a:rPr lang="es-MX" dirty="0" smtClean="0">
                <a:solidFill>
                  <a:srgbClr val="297931"/>
                </a:solidFill>
                <a:latin typeface="Berlin Sans FB" pitchFamily="34" charset="0"/>
              </a:rPr>
              <a:t>  (1932)</a:t>
            </a:r>
            <a:endParaRPr lang="es-MX" dirty="0">
              <a:solidFill>
                <a:srgbClr val="297931"/>
              </a:solidFill>
              <a:latin typeface="Berlin Sans FB" pitchFamily="34" charset="0"/>
            </a:endParaRPr>
          </a:p>
        </p:txBody>
      </p:sp>
      <p:sp>
        <p:nvSpPr>
          <p:cNvPr id="15" name="14 Rectángulo"/>
          <p:cNvSpPr/>
          <p:nvPr/>
        </p:nvSpPr>
        <p:spPr>
          <a:xfrm>
            <a:off x="2786050" y="414536"/>
            <a:ext cx="6264696" cy="432048"/>
          </a:xfrm>
          <a:prstGeom prst="rect">
            <a:avLst/>
          </a:prstGeom>
          <a:solidFill>
            <a:srgbClr val="24559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4" name="23 CuadroTexto"/>
          <p:cNvSpPr txBox="1"/>
          <p:nvPr/>
        </p:nvSpPr>
        <p:spPr>
          <a:xfrm>
            <a:off x="7072330" y="471906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dirty="0" smtClean="0">
                <a:solidFill>
                  <a:schemeClr val="bg1"/>
                </a:solidFill>
              </a:rPr>
              <a:t>Diapositiva    </a:t>
            </a:r>
            <a:r>
              <a:rPr lang="es-MX" dirty="0" smtClean="0">
                <a:solidFill>
                  <a:schemeClr val="bg1"/>
                </a:solidFill>
              </a:rPr>
              <a:t>02</a:t>
            </a:r>
            <a:endParaRPr lang="es-MX" dirty="0">
              <a:solidFill>
                <a:schemeClr val="bg1"/>
              </a:solidFill>
            </a:endParaRPr>
          </a:p>
        </p:txBody>
      </p:sp>
      <p:pic>
        <p:nvPicPr>
          <p:cNvPr id="26" name="25 Imagen" descr="escud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142876" y="6066058"/>
            <a:ext cx="785786" cy="720528"/>
          </a:xfrm>
          <a:prstGeom prst="rect">
            <a:avLst/>
          </a:prstGeom>
        </p:spPr>
      </p:pic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142876" y="928670"/>
            <a:ext cx="8786842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GOBIERNO CORPORATIVO</a:t>
            </a:r>
            <a:r>
              <a:rPr kumimoji="0" lang="es-MX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s-MX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La  distribución de la propiedad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s-MX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s-MX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La  estructura del capital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s-MX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s-MX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El  esquema de incentivos a la administración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s-MX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Adquisiciones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s-MX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s-MX" sz="3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El  </a:t>
            </a:r>
            <a:r>
              <a:rPr kumimoji="0" lang="es-MX" sz="3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Board</a:t>
            </a:r>
            <a:r>
              <a:rPr kumimoji="0" lang="es-MX" sz="3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 of </a:t>
            </a:r>
            <a:r>
              <a:rPr kumimoji="0" lang="es-MX" sz="3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Directors</a:t>
            </a:r>
            <a:r>
              <a:rPr kumimoji="0" lang="es-MX" sz="3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 o Consejo de Administración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kumimoji="0" lang="es-MX" sz="3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s-MX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La  estructura Organizacional.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6" name="Picture 4" descr="Imagen relacionad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3356992"/>
            <a:ext cx="4536504" cy="3400087"/>
          </a:xfrm>
          <a:prstGeom prst="rect">
            <a:avLst/>
          </a:prstGeom>
          <a:noFill/>
        </p:spPr>
      </p:pic>
      <p:sp>
        <p:nvSpPr>
          <p:cNvPr id="4" name="3 Rectángulo"/>
          <p:cNvSpPr/>
          <p:nvPr/>
        </p:nvSpPr>
        <p:spPr>
          <a:xfrm>
            <a:off x="179512" y="404664"/>
            <a:ext cx="2592288" cy="432048"/>
          </a:xfrm>
          <a:prstGeom prst="rect">
            <a:avLst/>
          </a:prstGeom>
          <a:solidFill>
            <a:srgbClr val="D565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CuadroTexto"/>
          <p:cNvSpPr txBox="1"/>
          <p:nvPr/>
        </p:nvSpPr>
        <p:spPr>
          <a:xfrm>
            <a:off x="179512" y="476672"/>
            <a:ext cx="25202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 smtClean="0">
                <a:solidFill>
                  <a:schemeClr val="bg1"/>
                </a:solidFill>
                <a:latin typeface="Berlin Sans FB" pitchFamily="34" charset="0"/>
              </a:rPr>
              <a:t>GOBIERNO  CORPORATIVO</a:t>
            </a:r>
            <a:endParaRPr lang="es-MX" sz="1400" dirty="0">
              <a:solidFill>
                <a:schemeClr val="bg1"/>
              </a:solidFill>
              <a:latin typeface="Berlin Sans FB" pitchFamily="34" charset="0"/>
            </a:endParaRPr>
          </a:p>
        </p:txBody>
      </p:sp>
      <p:sp>
        <p:nvSpPr>
          <p:cNvPr id="23" name="22 CuadroTexto"/>
          <p:cNvSpPr txBox="1"/>
          <p:nvPr/>
        </p:nvSpPr>
        <p:spPr>
          <a:xfrm>
            <a:off x="6588224" y="6105490"/>
            <a:ext cx="2483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solidFill>
                  <a:srgbClr val="297931"/>
                </a:solidFill>
                <a:latin typeface="Berlin Sans FB" pitchFamily="34" charset="0"/>
              </a:rPr>
              <a:t>Referencia:</a:t>
            </a:r>
          </a:p>
          <a:p>
            <a:pPr algn="ctr"/>
            <a:r>
              <a:rPr lang="es-MX" dirty="0" err="1" smtClean="0">
                <a:solidFill>
                  <a:srgbClr val="297931"/>
                </a:solidFill>
                <a:latin typeface="Berlin Sans FB" pitchFamily="34" charset="0"/>
              </a:rPr>
              <a:t>Berle</a:t>
            </a:r>
            <a:r>
              <a:rPr lang="es-MX" dirty="0" smtClean="0">
                <a:solidFill>
                  <a:srgbClr val="297931"/>
                </a:solidFill>
                <a:latin typeface="Berlin Sans FB" pitchFamily="34" charset="0"/>
              </a:rPr>
              <a:t> y </a:t>
            </a:r>
            <a:r>
              <a:rPr lang="es-MX" dirty="0" err="1" smtClean="0">
                <a:solidFill>
                  <a:srgbClr val="297931"/>
                </a:solidFill>
                <a:latin typeface="Berlin Sans FB" pitchFamily="34" charset="0"/>
              </a:rPr>
              <a:t>Means</a:t>
            </a:r>
            <a:r>
              <a:rPr lang="es-MX" dirty="0" smtClean="0">
                <a:solidFill>
                  <a:srgbClr val="297931"/>
                </a:solidFill>
                <a:latin typeface="Berlin Sans FB" pitchFamily="34" charset="0"/>
              </a:rPr>
              <a:t>  (1932)</a:t>
            </a:r>
            <a:endParaRPr lang="es-MX" dirty="0">
              <a:solidFill>
                <a:srgbClr val="297931"/>
              </a:solidFill>
              <a:latin typeface="Berlin Sans FB" pitchFamily="34" charset="0"/>
            </a:endParaRPr>
          </a:p>
        </p:txBody>
      </p:sp>
      <p:sp>
        <p:nvSpPr>
          <p:cNvPr id="15" name="14 Rectángulo"/>
          <p:cNvSpPr/>
          <p:nvPr/>
        </p:nvSpPr>
        <p:spPr>
          <a:xfrm>
            <a:off x="2786050" y="414536"/>
            <a:ext cx="6264696" cy="432048"/>
          </a:xfrm>
          <a:prstGeom prst="rect">
            <a:avLst/>
          </a:prstGeom>
          <a:solidFill>
            <a:srgbClr val="24559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4" name="23 CuadroTexto"/>
          <p:cNvSpPr txBox="1"/>
          <p:nvPr/>
        </p:nvSpPr>
        <p:spPr>
          <a:xfrm>
            <a:off x="7072330" y="471906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dirty="0" smtClean="0">
                <a:solidFill>
                  <a:schemeClr val="bg1"/>
                </a:solidFill>
              </a:rPr>
              <a:t>Diapositiva    </a:t>
            </a:r>
            <a:r>
              <a:rPr lang="es-MX" dirty="0" smtClean="0">
                <a:solidFill>
                  <a:schemeClr val="bg1"/>
                </a:solidFill>
              </a:rPr>
              <a:t>03</a:t>
            </a:r>
            <a:endParaRPr lang="es-MX" dirty="0">
              <a:solidFill>
                <a:schemeClr val="bg1"/>
              </a:solidFill>
            </a:endParaRPr>
          </a:p>
        </p:txBody>
      </p:sp>
      <p:pic>
        <p:nvPicPr>
          <p:cNvPr id="26" name="25 Imagen" descr="escud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142876" y="6066058"/>
            <a:ext cx="785786" cy="720528"/>
          </a:xfrm>
          <a:prstGeom prst="rect">
            <a:avLst/>
          </a:prstGeom>
        </p:spPr>
      </p:pic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142876" y="908720"/>
            <a:ext cx="8858280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Dejan de ser negocios privados familiares para convertirse en organizaciones en las que participan propietarios o accionistas, acreedores, gerentes y proveedores.</a:t>
            </a:r>
            <a:endParaRPr kumimoji="0" lang="es-MX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 descr="Resultado de imagen para gobierno corporativ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3400410"/>
            <a:ext cx="4536504" cy="3268629"/>
          </a:xfrm>
          <a:prstGeom prst="rect">
            <a:avLst/>
          </a:prstGeom>
          <a:noFill/>
        </p:spPr>
      </p:pic>
      <p:sp>
        <p:nvSpPr>
          <p:cNvPr id="4" name="3 Rectángulo"/>
          <p:cNvSpPr/>
          <p:nvPr/>
        </p:nvSpPr>
        <p:spPr>
          <a:xfrm>
            <a:off x="179512" y="404664"/>
            <a:ext cx="2592288" cy="432048"/>
          </a:xfrm>
          <a:prstGeom prst="rect">
            <a:avLst/>
          </a:prstGeom>
          <a:solidFill>
            <a:srgbClr val="D565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CuadroTexto"/>
          <p:cNvSpPr txBox="1"/>
          <p:nvPr/>
        </p:nvSpPr>
        <p:spPr>
          <a:xfrm>
            <a:off x="179512" y="476672"/>
            <a:ext cx="25202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 smtClean="0">
                <a:solidFill>
                  <a:schemeClr val="bg1"/>
                </a:solidFill>
                <a:latin typeface="Berlin Sans FB" pitchFamily="34" charset="0"/>
              </a:rPr>
              <a:t>GOBIERNO  CORPORATIVO</a:t>
            </a:r>
            <a:endParaRPr lang="es-MX" sz="1400" dirty="0">
              <a:solidFill>
                <a:schemeClr val="bg1"/>
              </a:solidFill>
              <a:latin typeface="Berlin Sans FB" pitchFamily="34" charset="0"/>
            </a:endParaRPr>
          </a:p>
        </p:txBody>
      </p:sp>
      <p:sp>
        <p:nvSpPr>
          <p:cNvPr id="23" name="22 CuadroTexto"/>
          <p:cNvSpPr txBox="1"/>
          <p:nvPr/>
        </p:nvSpPr>
        <p:spPr>
          <a:xfrm>
            <a:off x="6588224" y="6105490"/>
            <a:ext cx="2483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solidFill>
                  <a:srgbClr val="297931"/>
                </a:solidFill>
                <a:latin typeface="Berlin Sans FB" pitchFamily="34" charset="0"/>
              </a:rPr>
              <a:t>Referencia:</a:t>
            </a:r>
          </a:p>
          <a:p>
            <a:pPr lvl="0" indent="446088" algn="just" fontAlgn="base">
              <a:spcBef>
                <a:spcPct val="0"/>
              </a:spcBef>
              <a:spcAft>
                <a:spcPct val="0"/>
              </a:spcAft>
            </a:pPr>
            <a:r>
              <a:rPr lang="es-MX" dirty="0" smtClean="0">
                <a:solidFill>
                  <a:srgbClr val="29793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Buendía (2004)</a:t>
            </a:r>
            <a:endParaRPr lang="es-MX" dirty="0" smtClean="0">
              <a:solidFill>
                <a:srgbClr val="29793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14 Rectángulo"/>
          <p:cNvSpPr/>
          <p:nvPr/>
        </p:nvSpPr>
        <p:spPr>
          <a:xfrm>
            <a:off x="2786050" y="414536"/>
            <a:ext cx="6264696" cy="432048"/>
          </a:xfrm>
          <a:prstGeom prst="rect">
            <a:avLst/>
          </a:prstGeom>
          <a:solidFill>
            <a:srgbClr val="24559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4" name="23 CuadroTexto"/>
          <p:cNvSpPr txBox="1"/>
          <p:nvPr/>
        </p:nvSpPr>
        <p:spPr>
          <a:xfrm>
            <a:off x="7072330" y="471906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dirty="0" smtClean="0">
                <a:solidFill>
                  <a:schemeClr val="bg1"/>
                </a:solidFill>
              </a:rPr>
              <a:t>Diapositiva    </a:t>
            </a:r>
            <a:r>
              <a:rPr lang="es-MX" dirty="0" smtClean="0">
                <a:solidFill>
                  <a:schemeClr val="bg1"/>
                </a:solidFill>
              </a:rPr>
              <a:t>04</a:t>
            </a:r>
            <a:endParaRPr lang="es-MX" dirty="0">
              <a:solidFill>
                <a:schemeClr val="bg1"/>
              </a:solidFill>
            </a:endParaRPr>
          </a:p>
        </p:txBody>
      </p:sp>
      <p:pic>
        <p:nvPicPr>
          <p:cNvPr id="26" name="25 Imagen" descr="escud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142876" y="6066058"/>
            <a:ext cx="785786" cy="720528"/>
          </a:xfrm>
          <a:prstGeom prst="rect">
            <a:avLst/>
          </a:prstGeom>
        </p:spPr>
      </p:pic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179512" y="1062606"/>
            <a:ext cx="8784976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6088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El gobierno corporativo es la participación de todos lo estratos de la sociedad en la propiedad de la empresa.</a:t>
            </a:r>
            <a:endParaRPr kumimoji="0" lang="es-MX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 descr="Resultado de imagen para gobierno corporativ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5311798"/>
            <a:ext cx="1296144" cy="933986"/>
          </a:xfrm>
          <a:prstGeom prst="rect">
            <a:avLst/>
          </a:prstGeom>
          <a:noFill/>
        </p:spPr>
      </p:pic>
      <p:sp>
        <p:nvSpPr>
          <p:cNvPr id="4" name="3 Rectángulo"/>
          <p:cNvSpPr/>
          <p:nvPr/>
        </p:nvSpPr>
        <p:spPr>
          <a:xfrm>
            <a:off x="179512" y="404664"/>
            <a:ext cx="2592288" cy="432048"/>
          </a:xfrm>
          <a:prstGeom prst="rect">
            <a:avLst/>
          </a:prstGeom>
          <a:solidFill>
            <a:srgbClr val="D565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CuadroTexto"/>
          <p:cNvSpPr txBox="1"/>
          <p:nvPr/>
        </p:nvSpPr>
        <p:spPr>
          <a:xfrm>
            <a:off x="179512" y="476672"/>
            <a:ext cx="25202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 smtClean="0">
                <a:solidFill>
                  <a:schemeClr val="bg1"/>
                </a:solidFill>
                <a:latin typeface="Berlin Sans FB" pitchFamily="34" charset="0"/>
              </a:rPr>
              <a:t>GOBIERNO  CORPORATIVO</a:t>
            </a:r>
            <a:endParaRPr lang="es-MX" sz="1400" dirty="0">
              <a:solidFill>
                <a:schemeClr val="bg1"/>
              </a:solidFill>
              <a:latin typeface="Berlin Sans FB" pitchFamily="34" charset="0"/>
            </a:endParaRPr>
          </a:p>
        </p:txBody>
      </p:sp>
      <p:sp>
        <p:nvSpPr>
          <p:cNvPr id="23" name="22 CuadroTexto"/>
          <p:cNvSpPr txBox="1"/>
          <p:nvPr/>
        </p:nvSpPr>
        <p:spPr>
          <a:xfrm>
            <a:off x="6588224" y="6105490"/>
            <a:ext cx="2483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solidFill>
                  <a:srgbClr val="297931"/>
                </a:solidFill>
                <a:latin typeface="Berlin Sans FB" pitchFamily="34" charset="0"/>
              </a:rPr>
              <a:t>Referencia:</a:t>
            </a:r>
          </a:p>
          <a:p>
            <a:pPr algn="ctr"/>
            <a:r>
              <a:rPr lang="es-MX" dirty="0" err="1" smtClean="0">
                <a:solidFill>
                  <a:srgbClr val="297931"/>
                </a:solidFill>
                <a:latin typeface="Berlin Sans FB" pitchFamily="34" charset="0"/>
              </a:rPr>
              <a:t>Berle</a:t>
            </a:r>
            <a:r>
              <a:rPr lang="es-MX" dirty="0" smtClean="0">
                <a:solidFill>
                  <a:srgbClr val="297931"/>
                </a:solidFill>
                <a:latin typeface="Berlin Sans FB" pitchFamily="34" charset="0"/>
              </a:rPr>
              <a:t> y </a:t>
            </a:r>
            <a:r>
              <a:rPr lang="es-MX" dirty="0" err="1" smtClean="0">
                <a:solidFill>
                  <a:srgbClr val="297931"/>
                </a:solidFill>
                <a:latin typeface="Berlin Sans FB" pitchFamily="34" charset="0"/>
              </a:rPr>
              <a:t>Means</a:t>
            </a:r>
            <a:r>
              <a:rPr lang="es-MX" dirty="0" smtClean="0">
                <a:solidFill>
                  <a:srgbClr val="297931"/>
                </a:solidFill>
                <a:latin typeface="Berlin Sans FB" pitchFamily="34" charset="0"/>
              </a:rPr>
              <a:t>  (1932)</a:t>
            </a:r>
            <a:endParaRPr lang="es-MX" dirty="0">
              <a:solidFill>
                <a:srgbClr val="297931"/>
              </a:solidFill>
              <a:latin typeface="Berlin Sans FB" pitchFamily="34" charset="0"/>
            </a:endParaRPr>
          </a:p>
        </p:txBody>
      </p:sp>
      <p:sp>
        <p:nvSpPr>
          <p:cNvPr id="15" name="14 Rectángulo"/>
          <p:cNvSpPr/>
          <p:nvPr/>
        </p:nvSpPr>
        <p:spPr>
          <a:xfrm>
            <a:off x="2786050" y="414536"/>
            <a:ext cx="6264696" cy="432048"/>
          </a:xfrm>
          <a:prstGeom prst="rect">
            <a:avLst/>
          </a:prstGeom>
          <a:solidFill>
            <a:srgbClr val="24559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4" name="23 CuadroTexto"/>
          <p:cNvSpPr txBox="1"/>
          <p:nvPr/>
        </p:nvSpPr>
        <p:spPr>
          <a:xfrm>
            <a:off x="7072330" y="471906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dirty="0" smtClean="0">
                <a:solidFill>
                  <a:schemeClr val="bg1"/>
                </a:solidFill>
              </a:rPr>
              <a:t>Diapositiva    </a:t>
            </a:r>
            <a:r>
              <a:rPr lang="es-MX" dirty="0" smtClean="0">
                <a:solidFill>
                  <a:schemeClr val="bg1"/>
                </a:solidFill>
              </a:rPr>
              <a:t>05</a:t>
            </a:r>
            <a:endParaRPr lang="es-MX" dirty="0">
              <a:solidFill>
                <a:schemeClr val="bg1"/>
              </a:solidFill>
            </a:endParaRPr>
          </a:p>
        </p:txBody>
      </p:sp>
      <p:pic>
        <p:nvPicPr>
          <p:cNvPr id="26" name="25 Imagen" descr="escud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142876" y="6066058"/>
            <a:ext cx="785786" cy="720528"/>
          </a:xfrm>
          <a:prstGeom prst="rect">
            <a:avLst/>
          </a:prstGeom>
        </p:spPr>
      </p:pic>
      <p:sp>
        <p:nvSpPr>
          <p:cNvPr id="9" name="8 Rectángulo"/>
          <p:cNvSpPr/>
          <p:nvPr/>
        </p:nvSpPr>
        <p:spPr>
          <a:xfrm>
            <a:off x="214282" y="984010"/>
            <a:ext cx="8643998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6088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sz="4000" dirty="0" smtClean="0">
                <a:latin typeface="Tahoma" pitchFamily="34" charset="0"/>
                <a:ea typeface="Times New Roman" pitchFamily="18" charset="0"/>
                <a:cs typeface="Tahoma" pitchFamily="34" charset="0"/>
              </a:rPr>
              <a:t>Para la participación en GC</a:t>
            </a:r>
          </a:p>
          <a:p>
            <a:pPr lvl="0" indent="446088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es-MX" sz="1200" dirty="0" smtClean="0"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lvl="0" indent="446088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sz="4000" dirty="0" smtClean="0">
                <a:latin typeface="Tahoma" pitchFamily="34" charset="0"/>
                <a:ea typeface="Times New Roman" pitchFamily="18" charset="0"/>
                <a:cs typeface="Tahoma" pitchFamily="34" charset="0"/>
              </a:rPr>
              <a:t>Es importante: La  confianza en el gobierno corporativo</a:t>
            </a:r>
          </a:p>
          <a:p>
            <a:pPr lvl="0" indent="446088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es-MX" sz="1200" dirty="0" smtClean="0"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lvl="0" indent="446088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sz="4000" dirty="0" smtClean="0">
                <a:latin typeface="Tahoma" pitchFamily="34" charset="0"/>
                <a:ea typeface="Times New Roman" pitchFamily="18" charset="0"/>
                <a:cs typeface="Tahoma" pitchFamily="34" charset="0"/>
              </a:rPr>
              <a:t>Para: Financiar proyectos de inversión </a:t>
            </a:r>
          </a:p>
          <a:p>
            <a:pPr lvl="0" indent="446088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es-MX" sz="1200" dirty="0" smtClean="0"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lvl="0" indent="446088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sz="4000" dirty="0" smtClean="0">
                <a:latin typeface="Tahoma" pitchFamily="34" charset="0"/>
                <a:ea typeface="Times New Roman" pitchFamily="18" charset="0"/>
                <a:cs typeface="Tahoma" pitchFamily="34" charset="0"/>
              </a:rPr>
              <a:t>Y asegurar: El  crecimiento de la economía.</a:t>
            </a:r>
            <a:endParaRPr lang="es-MX" sz="40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2" descr="Resultado de imagen para gobierno corporativ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0072" y="2460815"/>
            <a:ext cx="1143744" cy="824169"/>
          </a:xfrm>
          <a:prstGeom prst="rect">
            <a:avLst/>
          </a:prstGeom>
          <a:noFill/>
        </p:spPr>
      </p:pic>
      <p:pic>
        <p:nvPicPr>
          <p:cNvPr id="12" name="Picture 2" descr="Resultado de imagen para gobierno corporativ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27784" y="3861048"/>
            <a:ext cx="1143744" cy="8241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79512" y="404664"/>
            <a:ext cx="2592288" cy="432048"/>
          </a:xfrm>
          <a:prstGeom prst="rect">
            <a:avLst/>
          </a:prstGeom>
          <a:solidFill>
            <a:srgbClr val="D565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CuadroTexto"/>
          <p:cNvSpPr txBox="1"/>
          <p:nvPr/>
        </p:nvSpPr>
        <p:spPr>
          <a:xfrm>
            <a:off x="179512" y="476672"/>
            <a:ext cx="25202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 smtClean="0">
                <a:solidFill>
                  <a:schemeClr val="bg1"/>
                </a:solidFill>
                <a:latin typeface="Berlin Sans FB" pitchFamily="34" charset="0"/>
              </a:rPr>
              <a:t>GOBIERNO  CORPORATIVO</a:t>
            </a:r>
            <a:endParaRPr lang="es-MX" sz="1400" dirty="0">
              <a:solidFill>
                <a:schemeClr val="bg1"/>
              </a:solidFill>
              <a:latin typeface="Berlin Sans FB" pitchFamily="34" charset="0"/>
            </a:endParaRPr>
          </a:p>
        </p:txBody>
      </p:sp>
      <p:sp>
        <p:nvSpPr>
          <p:cNvPr id="23" name="22 CuadroTexto"/>
          <p:cNvSpPr txBox="1"/>
          <p:nvPr/>
        </p:nvSpPr>
        <p:spPr>
          <a:xfrm>
            <a:off x="5500694" y="6105490"/>
            <a:ext cx="35712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solidFill>
                  <a:srgbClr val="297931"/>
                </a:solidFill>
                <a:latin typeface="Berlin Sans FB" pitchFamily="34" charset="0"/>
              </a:rPr>
              <a:t>Referencia:</a:t>
            </a:r>
          </a:p>
          <a:p>
            <a:pPr lvl="0" indent="447675" algn="just" fontAlgn="base">
              <a:spcBef>
                <a:spcPct val="0"/>
              </a:spcBef>
              <a:spcAft>
                <a:spcPct val="0"/>
              </a:spcAft>
            </a:pPr>
            <a:r>
              <a:rPr lang="es-MX" dirty="0" smtClean="0">
                <a:solidFill>
                  <a:srgbClr val="29793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Business Round </a:t>
            </a:r>
            <a:r>
              <a:rPr lang="es-MX" dirty="0" err="1" smtClean="0">
                <a:solidFill>
                  <a:srgbClr val="29793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Table</a:t>
            </a:r>
            <a:r>
              <a:rPr lang="es-MX" dirty="0" smtClean="0">
                <a:solidFill>
                  <a:srgbClr val="29793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(2002)</a:t>
            </a:r>
            <a:endParaRPr lang="es-MX" sz="1050" dirty="0" smtClean="0">
              <a:solidFill>
                <a:srgbClr val="29793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14 Rectángulo"/>
          <p:cNvSpPr/>
          <p:nvPr/>
        </p:nvSpPr>
        <p:spPr>
          <a:xfrm>
            <a:off x="2786050" y="414536"/>
            <a:ext cx="6264696" cy="432048"/>
          </a:xfrm>
          <a:prstGeom prst="rect">
            <a:avLst/>
          </a:prstGeom>
          <a:solidFill>
            <a:srgbClr val="24559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4" name="23 CuadroTexto"/>
          <p:cNvSpPr txBox="1"/>
          <p:nvPr/>
        </p:nvSpPr>
        <p:spPr>
          <a:xfrm>
            <a:off x="7072330" y="471906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dirty="0" smtClean="0">
                <a:solidFill>
                  <a:schemeClr val="bg1"/>
                </a:solidFill>
              </a:rPr>
              <a:t>Diapositiva    </a:t>
            </a:r>
            <a:r>
              <a:rPr lang="es-MX" dirty="0" smtClean="0">
                <a:solidFill>
                  <a:schemeClr val="bg1"/>
                </a:solidFill>
              </a:rPr>
              <a:t>06</a:t>
            </a:r>
            <a:endParaRPr lang="es-MX" dirty="0">
              <a:solidFill>
                <a:schemeClr val="bg1"/>
              </a:solidFill>
            </a:endParaRPr>
          </a:p>
        </p:txBody>
      </p:sp>
      <p:pic>
        <p:nvPicPr>
          <p:cNvPr id="26" name="25 Imagen" descr="escud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142876" y="6066058"/>
            <a:ext cx="785786" cy="720528"/>
          </a:xfrm>
          <a:prstGeom prst="rect">
            <a:avLst/>
          </a:prstGeom>
        </p:spPr>
      </p:pic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142876" y="1174891"/>
            <a:ext cx="8858280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76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La empresa es el conjunto de intereses de los </a:t>
            </a:r>
            <a:r>
              <a:rPr kumimoji="0" lang="es-MX" sz="3200" b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stakeholders</a:t>
            </a:r>
            <a:endParaRPr kumimoji="0" lang="es-MX" sz="32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marR="0" lvl="0" indent="4476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 indent="447675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s-MX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Tenedores  </a:t>
            </a:r>
            <a:r>
              <a:rPr kumimoji="0" lang="es-MX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de interés		</a:t>
            </a:r>
            <a:r>
              <a:rPr lang="es-MX" sz="3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Gobierno</a:t>
            </a:r>
            <a:endParaRPr kumimoji="0" lang="es-MX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 indent="447675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es-MX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 indent="447675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s-MX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Accionistas  mayoritarios 	</a:t>
            </a:r>
            <a:r>
              <a:rPr lang="es-MX" sz="3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Trabajadores</a:t>
            </a:r>
            <a:endParaRPr kumimoji="0" lang="es-MX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 indent="447675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es-MX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 indent="447675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s-MX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Dirección  general 		</a:t>
            </a:r>
            <a:r>
              <a:rPr lang="en-US" sz="32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Grupos</a:t>
            </a:r>
            <a:r>
              <a:rPr lang="en-US" sz="3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de </a:t>
            </a:r>
            <a:r>
              <a:rPr lang="en-US" sz="32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poder</a:t>
            </a:r>
            <a:endParaRPr kumimoji="0" lang="es-MX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56322" name="Picture 2" descr="Resultado de imagen para palomita simbolo 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2492896"/>
            <a:ext cx="755576" cy="773710"/>
          </a:xfrm>
          <a:prstGeom prst="rect">
            <a:avLst/>
          </a:prstGeom>
          <a:noFill/>
        </p:spPr>
      </p:pic>
      <p:pic>
        <p:nvPicPr>
          <p:cNvPr id="10" name="Picture 2" descr="Resultado de imagen para palomita simbolo 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3447378"/>
            <a:ext cx="755576" cy="773710"/>
          </a:xfrm>
          <a:prstGeom prst="rect">
            <a:avLst/>
          </a:prstGeom>
          <a:noFill/>
        </p:spPr>
      </p:pic>
      <p:pic>
        <p:nvPicPr>
          <p:cNvPr id="11" name="Picture 2" descr="Resultado de imagen para palomita simbolo 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4365104"/>
            <a:ext cx="755576" cy="773710"/>
          </a:xfrm>
          <a:prstGeom prst="rect">
            <a:avLst/>
          </a:prstGeom>
          <a:noFill/>
        </p:spPr>
      </p:pic>
      <p:pic>
        <p:nvPicPr>
          <p:cNvPr id="12" name="Picture 2" descr="Resultado de imagen para palomita simbolo 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4576" y="2511274"/>
            <a:ext cx="755576" cy="773710"/>
          </a:xfrm>
          <a:prstGeom prst="rect">
            <a:avLst/>
          </a:prstGeom>
          <a:noFill/>
        </p:spPr>
      </p:pic>
      <p:pic>
        <p:nvPicPr>
          <p:cNvPr id="13" name="Picture 2" descr="Resultado de imagen para palomita simbolo 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3447378"/>
            <a:ext cx="755576" cy="773710"/>
          </a:xfrm>
          <a:prstGeom prst="rect">
            <a:avLst/>
          </a:prstGeom>
          <a:noFill/>
        </p:spPr>
      </p:pic>
      <p:pic>
        <p:nvPicPr>
          <p:cNvPr id="14" name="Picture 2" descr="Resultado de imagen para palomita simbolo 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4383482"/>
            <a:ext cx="755576" cy="773710"/>
          </a:xfrm>
          <a:prstGeom prst="rect">
            <a:avLst/>
          </a:prstGeom>
          <a:noFill/>
        </p:spPr>
      </p:pic>
      <p:pic>
        <p:nvPicPr>
          <p:cNvPr id="16" name="Picture 2" descr="Resultado de imagen para stakeholder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55776" y="5085184"/>
            <a:ext cx="2520280" cy="16921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79512" y="404664"/>
            <a:ext cx="2592288" cy="432048"/>
          </a:xfrm>
          <a:prstGeom prst="rect">
            <a:avLst/>
          </a:prstGeom>
          <a:solidFill>
            <a:srgbClr val="D565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CuadroTexto"/>
          <p:cNvSpPr txBox="1"/>
          <p:nvPr/>
        </p:nvSpPr>
        <p:spPr>
          <a:xfrm>
            <a:off x="179512" y="476672"/>
            <a:ext cx="25202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 smtClean="0">
                <a:solidFill>
                  <a:schemeClr val="bg1"/>
                </a:solidFill>
                <a:latin typeface="Berlin Sans FB" pitchFamily="34" charset="0"/>
              </a:rPr>
              <a:t>GOBIERNO  CORPORATIVO</a:t>
            </a:r>
            <a:endParaRPr lang="es-MX" sz="1400" dirty="0">
              <a:solidFill>
                <a:schemeClr val="bg1"/>
              </a:solidFill>
              <a:latin typeface="Berlin Sans FB" pitchFamily="34" charset="0"/>
            </a:endParaRPr>
          </a:p>
        </p:txBody>
      </p:sp>
      <p:sp>
        <p:nvSpPr>
          <p:cNvPr id="23" name="22 CuadroTexto"/>
          <p:cNvSpPr txBox="1"/>
          <p:nvPr/>
        </p:nvSpPr>
        <p:spPr>
          <a:xfrm>
            <a:off x="5500694" y="6105490"/>
            <a:ext cx="35712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solidFill>
                  <a:srgbClr val="297931"/>
                </a:solidFill>
                <a:latin typeface="Berlin Sans FB" pitchFamily="34" charset="0"/>
              </a:rPr>
              <a:t>Referencia:</a:t>
            </a:r>
          </a:p>
          <a:p>
            <a:pPr lvl="0" indent="447675" algn="just" fontAlgn="base">
              <a:spcBef>
                <a:spcPct val="0"/>
              </a:spcBef>
              <a:spcAft>
                <a:spcPct val="0"/>
              </a:spcAft>
            </a:pPr>
            <a:r>
              <a:rPr lang="es-MX" dirty="0" smtClean="0">
                <a:solidFill>
                  <a:srgbClr val="29793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Business Round </a:t>
            </a:r>
            <a:r>
              <a:rPr lang="es-MX" dirty="0" err="1" smtClean="0">
                <a:solidFill>
                  <a:srgbClr val="29793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Table</a:t>
            </a:r>
            <a:r>
              <a:rPr lang="es-MX" dirty="0" smtClean="0">
                <a:solidFill>
                  <a:srgbClr val="29793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(2002)</a:t>
            </a:r>
            <a:endParaRPr lang="es-MX" sz="1050" dirty="0" smtClean="0">
              <a:solidFill>
                <a:srgbClr val="29793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14 Rectángulo"/>
          <p:cNvSpPr/>
          <p:nvPr/>
        </p:nvSpPr>
        <p:spPr>
          <a:xfrm>
            <a:off x="2786050" y="414536"/>
            <a:ext cx="6264696" cy="432048"/>
          </a:xfrm>
          <a:prstGeom prst="rect">
            <a:avLst/>
          </a:prstGeom>
          <a:solidFill>
            <a:srgbClr val="24559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4" name="23 CuadroTexto"/>
          <p:cNvSpPr txBox="1"/>
          <p:nvPr/>
        </p:nvSpPr>
        <p:spPr>
          <a:xfrm>
            <a:off x="7072330" y="471906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dirty="0" smtClean="0">
                <a:solidFill>
                  <a:schemeClr val="bg1"/>
                </a:solidFill>
              </a:rPr>
              <a:t>Diapositiva    </a:t>
            </a:r>
            <a:r>
              <a:rPr lang="es-MX" dirty="0" smtClean="0">
                <a:solidFill>
                  <a:schemeClr val="bg1"/>
                </a:solidFill>
              </a:rPr>
              <a:t>07</a:t>
            </a:r>
            <a:endParaRPr lang="es-MX" dirty="0">
              <a:solidFill>
                <a:schemeClr val="bg1"/>
              </a:solidFill>
            </a:endParaRPr>
          </a:p>
        </p:txBody>
      </p:sp>
      <p:pic>
        <p:nvPicPr>
          <p:cNvPr id="26" name="25 Imagen" descr="escud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142876" y="6066058"/>
            <a:ext cx="785786" cy="720528"/>
          </a:xfrm>
          <a:prstGeom prst="rect">
            <a:avLst/>
          </a:prstGeom>
        </p:spPr>
      </p:pic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142876" y="928670"/>
            <a:ext cx="8858280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76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La empresa es el conjunto de intereses de los </a:t>
            </a:r>
            <a:r>
              <a:rPr kumimoji="0" lang="es-MX" sz="3200" b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stakeholders</a:t>
            </a:r>
            <a:endParaRPr kumimoji="0" lang="es-MX" sz="32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 indent="447675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es-MX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 indent="447675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s-MX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Instituciones  financieras </a:t>
            </a:r>
          </a:p>
          <a:p>
            <a:pPr lvl="0" indent="447675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s-MX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	</a:t>
            </a:r>
          </a:p>
          <a:p>
            <a:pPr indent="447675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sz="3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                    	Consejo  de administración</a:t>
            </a:r>
          </a:p>
          <a:p>
            <a:pPr indent="447675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es-MX" sz="32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indent="447675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sz="3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Accionistas  minoritarios o atomizados</a:t>
            </a:r>
          </a:p>
          <a:p>
            <a:pPr indent="447675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es-MX" sz="32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indent="447675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				</a:t>
            </a:r>
            <a:r>
              <a:rPr kumimoji="0" lang="en-US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Depositantes</a:t>
            </a:r>
            <a:r>
              <a:rPr lang="en-US" sz="3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</a:p>
          <a:p>
            <a:pPr marL="0" marR="0" lvl="0" indent="4476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9" name="Picture 2" descr="Resultado de imagen para palomita simbolo 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2204864"/>
            <a:ext cx="755576" cy="773710"/>
          </a:xfrm>
          <a:prstGeom prst="rect">
            <a:avLst/>
          </a:prstGeom>
          <a:noFill/>
        </p:spPr>
      </p:pic>
      <p:pic>
        <p:nvPicPr>
          <p:cNvPr id="10" name="Picture 2" descr="Resultado de imagen para palomita simbolo 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4077072"/>
            <a:ext cx="755576" cy="773710"/>
          </a:xfrm>
          <a:prstGeom prst="rect">
            <a:avLst/>
          </a:prstGeom>
          <a:noFill/>
        </p:spPr>
      </p:pic>
      <p:pic>
        <p:nvPicPr>
          <p:cNvPr id="11" name="Picture 2" descr="Resultado de imagen para palomita simbolo 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3140968"/>
            <a:ext cx="755576" cy="773710"/>
          </a:xfrm>
          <a:prstGeom prst="rect">
            <a:avLst/>
          </a:prstGeom>
          <a:noFill/>
        </p:spPr>
      </p:pic>
      <p:pic>
        <p:nvPicPr>
          <p:cNvPr id="12" name="Picture 2" descr="Resultado de imagen para palomita simbolo 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5175570"/>
            <a:ext cx="755576" cy="773710"/>
          </a:xfrm>
          <a:prstGeom prst="rect">
            <a:avLst/>
          </a:prstGeom>
          <a:noFill/>
        </p:spPr>
      </p:pic>
      <p:pic>
        <p:nvPicPr>
          <p:cNvPr id="55298" name="Picture 2" descr="Resultado de imagen para stakeholder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6136" y="1556792"/>
            <a:ext cx="2808312" cy="1885486"/>
          </a:xfrm>
          <a:prstGeom prst="rect">
            <a:avLst/>
          </a:prstGeom>
          <a:noFill/>
        </p:spPr>
      </p:pic>
      <p:pic>
        <p:nvPicPr>
          <p:cNvPr id="14" name="Picture 2" descr="Resultado de imagen para stakeholder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15616" y="2996952"/>
            <a:ext cx="1944216" cy="13053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 descr="Resultado de imagen para ACCIONISTAS MAYORITARI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3523828"/>
            <a:ext cx="5898823" cy="3217540"/>
          </a:xfrm>
          <a:prstGeom prst="rect">
            <a:avLst/>
          </a:prstGeom>
          <a:noFill/>
        </p:spPr>
      </p:pic>
      <p:sp>
        <p:nvSpPr>
          <p:cNvPr id="4" name="3 Rectángulo"/>
          <p:cNvSpPr/>
          <p:nvPr/>
        </p:nvSpPr>
        <p:spPr>
          <a:xfrm>
            <a:off x="179512" y="404664"/>
            <a:ext cx="2592288" cy="432048"/>
          </a:xfrm>
          <a:prstGeom prst="rect">
            <a:avLst/>
          </a:prstGeom>
          <a:solidFill>
            <a:srgbClr val="D565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CuadroTexto"/>
          <p:cNvSpPr txBox="1"/>
          <p:nvPr/>
        </p:nvSpPr>
        <p:spPr>
          <a:xfrm>
            <a:off x="179512" y="476672"/>
            <a:ext cx="25202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 smtClean="0">
                <a:solidFill>
                  <a:schemeClr val="bg1"/>
                </a:solidFill>
                <a:latin typeface="Berlin Sans FB" pitchFamily="34" charset="0"/>
              </a:rPr>
              <a:t>GOBIERNO  CORPORATIVO</a:t>
            </a:r>
            <a:endParaRPr lang="es-MX" sz="1400" dirty="0">
              <a:solidFill>
                <a:schemeClr val="bg1"/>
              </a:solidFill>
              <a:latin typeface="Berlin Sans FB" pitchFamily="34" charset="0"/>
            </a:endParaRPr>
          </a:p>
        </p:txBody>
      </p:sp>
      <p:sp>
        <p:nvSpPr>
          <p:cNvPr id="23" name="22 CuadroTexto"/>
          <p:cNvSpPr txBox="1"/>
          <p:nvPr/>
        </p:nvSpPr>
        <p:spPr>
          <a:xfrm>
            <a:off x="6840760" y="6105490"/>
            <a:ext cx="24837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600" dirty="0" smtClean="0">
                <a:solidFill>
                  <a:srgbClr val="297931"/>
                </a:solidFill>
                <a:latin typeface="Berlin Sans FB" pitchFamily="34" charset="0"/>
              </a:rPr>
              <a:t>Referencia:</a:t>
            </a:r>
          </a:p>
          <a:p>
            <a:pPr algn="ctr"/>
            <a:r>
              <a:rPr lang="en-US" sz="1600" dirty="0" err="1" smtClean="0">
                <a:solidFill>
                  <a:srgbClr val="29793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Castañeda</a:t>
            </a:r>
            <a:r>
              <a:rPr lang="en-US" sz="1600" dirty="0" smtClean="0">
                <a:solidFill>
                  <a:srgbClr val="29793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. G, 1998</a:t>
            </a:r>
            <a:endParaRPr lang="es-MX" sz="1600" dirty="0">
              <a:solidFill>
                <a:srgbClr val="297931"/>
              </a:solidFill>
              <a:latin typeface="Berlin Sans FB" pitchFamily="34" charset="0"/>
            </a:endParaRPr>
          </a:p>
        </p:txBody>
      </p:sp>
      <p:sp>
        <p:nvSpPr>
          <p:cNvPr id="15" name="14 Rectángulo"/>
          <p:cNvSpPr/>
          <p:nvPr/>
        </p:nvSpPr>
        <p:spPr>
          <a:xfrm>
            <a:off x="2786050" y="414536"/>
            <a:ext cx="6264696" cy="432048"/>
          </a:xfrm>
          <a:prstGeom prst="rect">
            <a:avLst/>
          </a:prstGeom>
          <a:solidFill>
            <a:srgbClr val="24559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4" name="23 CuadroTexto"/>
          <p:cNvSpPr txBox="1"/>
          <p:nvPr/>
        </p:nvSpPr>
        <p:spPr>
          <a:xfrm>
            <a:off x="7072330" y="471906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dirty="0" smtClean="0">
                <a:solidFill>
                  <a:schemeClr val="bg1"/>
                </a:solidFill>
              </a:rPr>
              <a:t>Diapositiva    </a:t>
            </a:r>
            <a:r>
              <a:rPr lang="es-MX" dirty="0" smtClean="0">
                <a:solidFill>
                  <a:schemeClr val="bg1"/>
                </a:solidFill>
              </a:rPr>
              <a:t>08</a:t>
            </a:r>
            <a:endParaRPr lang="es-MX" dirty="0">
              <a:solidFill>
                <a:schemeClr val="bg1"/>
              </a:solidFill>
            </a:endParaRPr>
          </a:p>
        </p:txBody>
      </p:sp>
      <p:pic>
        <p:nvPicPr>
          <p:cNvPr id="26" name="25 Imagen" descr="escud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142876" y="6066058"/>
            <a:ext cx="785786" cy="720528"/>
          </a:xfrm>
          <a:prstGeom prst="rect">
            <a:avLst/>
          </a:prstGeom>
        </p:spPr>
      </p:pic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249084" y="1073061"/>
            <a:ext cx="8715404" cy="323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Los Accionistas mayoritarios</a:t>
            </a:r>
            <a:r>
              <a:rPr kumimoji="0" lang="es-MX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3600" dirty="0" smtClean="0">
                <a:latin typeface="Tahoma" pitchFamily="34" charset="0"/>
                <a:ea typeface="Times New Roman" pitchFamily="18" charset="0"/>
                <a:cs typeface="Tahoma" pitchFamily="34" charset="0"/>
              </a:rPr>
              <a:t>L</a:t>
            </a:r>
            <a:r>
              <a:rPr kumimoji="0" lang="es-MX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os </a:t>
            </a:r>
            <a:r>
              <a:rPr kumimoji="0" lang="es-MX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principales inversionistas de la empresa los altos directivos de la empresa para de esta forma proteger los intereses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.</a:t>
            </a:r>
            <a:r>
              <a:rPr kumimoji="0" lang="es-MX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 descr="Resultado de imagen para ACCIONISTA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3207787"/>
            <a:ext cx="5760640" cy="3526792"/>
          </a:xfrm>
          <a:prstGeom prst="rect">
            <a:avLst/>
          </a:prstGeom>
          <a:noFill/>
        </p:spPr>
      </p:pic>
      <p:sp>
        <p:nvSpPr>
          <p:cNvPr id="4" name="3 Rectángulo"/>
          <p:cNvSpPr/>
          <p:nvPr/>
        </p:nvSpPr>
        <p:spPr>
          <a:xfrm>
            <a:off x="179512" y="404664"/>
            <a:ext cx="2592288" cy="432048"/>
          </a:xfrm>
          <a:prstGeom prst="rect">
            <a:avLst/>
          </a:prstGeom>
          <a:solidFill>
            <a:srgbClr val="D565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CuadroTexto"/>
          <p:cNvSpPr txBox="1"/>
          <p:nvPr/>
        </p:nvSpPr>
        <p:spPr>
          <a:xfrm>
            <a:off x="179512" y="476672"/>
            <a:ext cx="25202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 smtClean="0">
                <a:solidFill>
                  <a:schemeClr val="bg1"/>
                </a:solidFill>
                <a:latin typeface="Berlin Sans FB" pitchFamily="34" charset="0"/>
              </a:rPr>
              <a:t>GOBIERNO  CORPORATIVO</a:t>
            </a:r>
            <a:endParaRPr lang="es-MX" sz="1400" dirty="0">
              <a:solidFill>
                <a:schemeClr val="bg1"/>
              </a:solidFill>
              <a:latin typeface="Berlin Sans FB" pitchFamily="34" charset="0"/>
            </a:endParaRPr>
          </a:p>
        </p:txBody>
      </p:sp>
      <p:sp>
        <p:nvSpPr>
          <p:cNvPr id="23" name="22 CuadroTexto"/>
          <p:cNvSpPr txBox="1"/>
          <p:nvPr/>
        </p:nvSpPr>
        <p:spPr>
          <a:xfrm>
            <a:off x="6588224" y="6105490"/>
            <a:ext cx="2483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solidFill>
                  <a:srgbClr val="297931"/>
                </a:solidFill>
                <a:latin typeface="Berlin Sans FB" pitchFamily="34" charset="0"/>
              </a:rPr>
              <a:t>Referencia:</a:t>
            </a:r>
          </a:p>
          <a:p>
            <a:pPr algn="ctr"/>
            <a:r>
              <a:rPr lang="en-US" dirty="0" err="1" smtClean="0">
                <a:solidFill>
                  <a:srgbClr val="29793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Castañeda</a:t>
            </a:r>
            <a:r>
              <a:rPr lang="en-US" dirty="0" smtClean="0">
                <a:solidFill>
                  <a:srgbClr val="29793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. G, 1998</a:t>
            </a:r>
            <a:endParaRPr lang="es-MX" dirty="0">
              <a:solidFill>
                <a:srgbClr val="297931"/>
              </a:solidFill>
              <a:latin typeface="Berlin Sans FB" pitchFamily="34" charset="0"/>
            </a:endParaRPr>
          </a:p>
        </p:txBody>
      </p:sp>
      <p:sp>
        <p:nvSpPr>
          <p:cNvPr id="15" name="14 Rectángulo"/>
          <p:cNvSpPr/>
          <p:nvPr/>
        </p:nvSpPr>
        <p:spPr>
          <a:xfrm>
            <a:off x="2786050" y="414536"/>
            <a:ext cx="6264696" cy="432048"/>
          </a:xfrm>
          <a:prstGeom prst="rect">
            <a:avLst/>
          </a:prstGeom>
          <a:solidFill>
            <a:srgbClr val="24559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4" name="23 CuadroTexto"/>
          <p:cNvSpPr txBox="1"/>
          <p:nvPr/>
        </p:nvSpPr>
        <p:spPr>
          <a:xfrm>
            <a:off x="7072330" y="471906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dirty="0" smtClean="0">
                <a:solidFill>
                  <a:schemeClr val="bg1"/>
                </a:solidFill>
              </a:rPr>
              <a:t>Diapositiva    </a:t>
            </a:r>
            <a:r>
              <a:rPr lang="es-MX" dirty="0" smtClean="0">
                <a:solidFill>
                  <a:schemeClr val="bg1"/>
                </a:solidFill>
              </a:rPr>
              <a:t>09</a:t>
            </a:r>
            <a:endParaRPr lang="es-MX" dirty="0">
              <a:solidFill>
                <a:schemeClr val="bg1"/>
              </a:solidFill>
            </a:endParaRPr>
          </a:p>
        </p:txBody>
      </p:sp>
      <p:pic>
        <p:nvPicPr>
          <p:cNvPr id="26" name="25 Imagen" descr="escud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142876" y="6066058"/>
            <a:ext cx="785786" cy="720528"/>
          </a:xfrm>
          <a:prstGeom prst="rect">
            <a:avLst/>
          </a:prstGeom>
        </p:spPr>
      </p:pic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142876" y="908720"/>
            <a:ext cx="8786842" cy="323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Los accionistas minoritarios o atomizados: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Son  aquellos inversionistas que aportan capital a la empresa por medio de la compra de títulos en los mercados financieros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.</a:t>
            </a:r>
            <a:r>
              <a:rPr kumimoji="0" lang="es-MX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Resultado de imagen para accionistas de una empres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4316098"/>
            <a:ext cx="4536504" cy="2474457"/>
          </a:xfrm>
          <a:prstGeom prst="rect">
            <a:avLst/>
          </a:prstGeom>
          <a:noFill/>
        </p:spPr>
      </p:pic>
      <p:sp>
        <p:nvSpPr>
          <p:cNvPr id="4" name="3 Rectángulo"/>
          <p:cNvSpPr/>
          <p:nvPr/>
        </p:nvSpPr>
        <p:spPr>
          <a:xfrm>
            <a:off x="179512" y="404664"/>
            <a:ext cx="2592288" cy="432048"/>
          </a:xfrm>
          <a:prstGeom prst="rect">
            <a:avLst/>
          </a:prstGeom>
          <a:solidFill>
            <a:srgbClr val="D565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CuadroTexto"/>
          <p:cNvSpPr txBox="1"/>
          <p:nvPr/>
        </p:nvSpPr>
        <p:spPr>
          <a:xfrm>
            <a:off x="179512" y="476672"/>
            <a:ext cx="25202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 smtClean="0">
                <a:solidFill>
                  <a:schemeClr val="bg1"/>
                </a:solidFill>
                <a:latin typeface="Berlin Sans FB" pitchFamily="34" charset="0"/>
              </a:rPr>
              <a:t>GOBIERNO  CORPORATIVO</a:t>
            </a:r>
            <a:endParaRPr lang="es-MX" sz="1400" dirty="0">
              <a:solidFill>
                <a:schemeClr val="bg1"/>
              </a:solidFill>
              <a:latin typeface="Berlin Sans FB" pitchFamily="34" charset="0"/>
            </a:endParaRPr>
          </a:p>
        </p:txBody>
      </p:sp>
      <p:sp>
        <p:nvSpPr>
          <p:cNvPr id="23" name="22 CuadroTexto"/>
          <p:cNvSpPr txBox="1"/>
          <p:nvPr/>
        </p:nvSpPr>
        <p:spPr>
          <a:xfrm>
            <a:off x="5929322" y="6105490"/>
            <a:ext cx="31426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solidFill>
                  <a:srgbClr val="297931"/>
                </a:solidFill>
                <a:latin typeface="Berlin Sans FB" pitchFamily="34" charset="0"/>
              </a:rPr>
              <a:t>Referencia:</a:t>
            </a:r>
          </a:p>
          <a:p>
            <a:pPr algn="ctr"/>
            <a:r>
              <a:rPr lang="en-US" dirty="0" smtClean="0">
                <a:solidFill>
                  <a:srgbClr val="29793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Business Round table, 2002</a:t>
            </a:r>
            <a:endParaRPr lang="es-MX" dirty="0">
              <a:solidFill>
                <a:srgbClr val="297931"/>
              </a:solidFill>
              <a:latin typeface="Berlin Sans FB" pitchFamily="34" charset="0"/>
            </a:endParaRPr>
          </a:p>
        </p:txBody>
      </p:sp>
      <p:sp>
        <p:nvSpPr>
          <p:cNvPr id="15" name="14 Rectángulo"/>
          <p:cNvSpPr/>
          <p:nvPr/>
        </p:nvSpPr>
        <p:spPr>
          <a:xfrm>
            <a:off x="2786050" y="414536"/>
            <a:ext cx="6264696" cy="432048"/>
          </a:xfrm>
          <a:prstGeom prst="rect">
            <a:avLst/>
          </a:prstGeom>
          <a:solidFill>
            <a:srgbClr val="24559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4" name="23 CuadroTexto"/>
          <p:cNvSpPr txBox="1"/>
          <p:nvPr/>
        </p:nvSpPr>
        <p:spPr>
          <a:xfrm>
            <a:off x="7072330" y="471906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dirty="0" smtClean="0">
                <a:solidFill>
                  <a:schemeClr val="bg1"/>
                </a:solidFill>
              </a:rPr>
              <a:t>Diapositiva    </a:t>
            </a:r>
            <a:r>
              <a:rPr lang="es-MX" dirty="0" smtClean="0">
                <a:solidFill>
                  <a:schemeClr val="bg1"/>
                </a:solidFill>
              </a:rPr>
              <a:t>10</a:t>
            </a:r>
            <a:endParaRPr lang="es-MX" dirty="0">
              <a:solidFill>
                <a:schemeClr val="bg1"/>
              </a:solidFill>
            </a:endParaRPr>
          </a:p>
        </p:txBody>
      </p:sp>
      <p:pic>
        <p:nvPicPr>
          <p:cNvPr id="26" name="25 Imagen" descr="escud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142876" y="6066058"/>
            <a:ext cx="785786" cy="720528"/>
          </a:xfrm>
          <a:prstGeom prst="rect">
            <a:avLst/>
          </a:prstGeom>
        </p:spPr>
      </p:pic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214282" y="908720"/>
            <a:ext cx="8715404" cy="433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El </a:t>
            </a:r>
            <a:r>
              <a:rPr lang="es-MX" sz="3600" dirty="0" smtClean="0">
                <a:latin typeface="Tahoma" pitchFamily="34" charset="0"/>
                <a:ea typeface="Times New Roman" pitchFamily="18" charset="0"/>
                <a:cs typeface="Tahoma" pitchFamily="34" charset="0"/>
              </a:rPr>
              <a:t>C</a:t>
            </a:r>
            <a:r>
              <a:rPr kumimoji="0" lang="es-MX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onsejo </a:t>
            </a:r>
            <a:r>
              <a:rPr kumimoji="0" lang="es-MX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de Administración 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Esta integrado por los accionistas</a:t>
            </a:r>
            <a:r>
              <a:rPr kumimoji="0" lang="es-MX" sz="3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kumimoji="0" lang="es-MX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mayoritarios y se encarga de la</a:t>
            </a:r>
            <a:r>
              <a:rPr kumimoji="0" lang="es-MX" sz="3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kumimoji="0" lang="es-MX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planeación estratégica de la empresa, de</a:t>
            </a:r>
            <a:r>
              <a:rPr kumimoji="0" lang="es-MX" sz="3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kumimoji="0" lang="es-MX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monitorear el desempeño administrativo</a:t>
            </a:r>
            <a:r>
              <a:rPr kumimoji="0" lang="es-MX" sz="3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kumimoji="0" lang="es-MX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en beneficio de los accionistas y</a:t>
            </a:r>
            <a:r>
              <a:rPr kumimoji="0" lang="es-MX" sz="3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kumimoji="0" lang="es-MX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seleccionar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.</a:t>
            </a:r>
            <a:r>
              <a:rPr kumimoji="0" lang="es-MX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Imagen relacionad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4288" y="260648"/>
            <a:ext cx="1728192" cy="1872208"/>
          </a:xfrm>
          <a:prstGeom prst="rect">
            <a:avLst/>
          </a:prstGeom>
          <a:noFill/>
        </p:spPr>
      </p:pic>
      <p:sp>
        <p:nvSpPr>
          <p:cNvPr id="15" name="14 Rectángulo"/>
          <p:cNvSpPr/>
          <p:nvPr/>
        </p:nvSpPr>
        <p:spPr>
          <a:xfrm>
            <a:off x="107504" y="5733256"/>
            <a:ext cx="3960440" cy="1008112"/>
          </a:xfrm>
          <a:prstGeom prst="rect">
            <a:avLst/>
          </a:prstGeom>
          <a:solidFill>
            <a:srgbClr val="D565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latin typeface="Arial Narrow" pitchFamily="34" charset="0"/>
            </a:endParaRPr>
          </a:p>
        </p:txBody>
      </p:sp>
      <p:sp>
        <p:nvSpPr>
          <p:cNvPr id="16" name="15 Rectángulo"/>
          <p:cNvSpPr/>
          <p:nvPr/>
        </p:nvSpPr>
        <p:spPr>
          <a:xfrm>
            <a:off x="4139952" y="5733256"/>
            <a:ext cx="4896544" cy="1008112"/>
          </a:xfrm>
          <a:prstGeom prst="rect">
            <a:avLst/>
          </a:prstGeom>
          <a:solidFill>
            <a:srgbClr val="24559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latin typeface="Arial Narrow" pitchFamily="34" charset="0"/>
            </a:endParaRPr>
          </a:p>
        </p:txBody>
      </p:sp>
      <p:grpSp>
        <p:nvGrpSpPr>
          <p:cNvPr id="2" name="6 Grupo"/>
          <p:cNvGrpSpPr/>
          <p:nvPr/>
        </p:nvGrpSpPr>
        <p:grpSpPr>
          <a:xfrm flipH="1">
            <a:off x="251520" y="260648"/>
            <a:ext cx="1944216" cy="1800200"/>
            <a:chOff x="2123728" y="332656"/>
            <a:chExt cx="2160240" cy="2160240"/>
          </a:xfrm>
        </p:grpSpPr>
        <p:pic>
          <p:nvPicPr>
            <p:cNvPr id="4" name="3 Imagen" descr="escudo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555776" y="836712"/>
              <a:ext cx="1073294" cy="908454"/>
            </a:xfrm>
            <a:prstGeom prst="rect">
              <a:avLst/>
            </a:prstGeom>
          </p:spPr>
        </p:pic>
        <p:pic>
          <p:nvPicPr>
            <p:cNvPr id="11266" name="Picture 2" descr="Imagen relacionada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23728" y="332656"/>
              <a:ext cx="2160240" cy="2160240"/>
            </a:xfrm>
            <a:prstGeom prst="rect">
              <a:avLst/>
            </a:prstGeom>
            <a:noFill/>
          </p:spPr>
        </p:pic>
      </p:grpSp>
      <p:sp>
        <p:nvSpPr>
          <p:cNvPr id="8" name="7 CuadroTexto"/>
          <p:cNvSpPr txBox="1"/>
          <p:nvPr/>
        </p:nvSpPr>
        <p:spPr>
          <a:xfrm>
            <a:off x="611560" y="980728"/>
            <a:ext cx="799288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dirty="0" smtClean="0">
                <a:solidFill>
                  <a:srgbClr val="297931"/>
                </a:solidFill>
                <a:latin typeface="Arial Narrow" pitchFamily="34" charset="0"/>
              </a:rPr>
              <a:t>PORTADA DE IDENTIFICACIÓN</a:t>
            </a:r>
          </a:p>
          <a:p>
            <a:pPr algn="ctr"/>
            <a:endParaRPr lang="es-MX" sz="2000" dirty="0" smtClean="0">
              <a:solidFill>
                <a:srgbClr val="297931"/>
              </a:solidFill>
              <a:latin typeface="Arial Narrow" pitchFamily="34" charset="0"/>
            </a:endParaRPr>
          </a:p>
          <a:p>
            <a:pPr algn="ctr"/>
            <a:r>
              <a:rPr lang="es-MX" sz="2000" dirty="0" smtClean="0">
                <a:solidFill>
                  <a:srgbClr val="297931"/>
                </a:solidFill>
                <a:latin typeface="Arial Narrow" pitchFamily="34" charset="0"/>
              </a:rPr>
              <a:t>UNIVERSIDAD </a:t>
            </a:r>
            <a:r>
              <a:rPr lang="es-MX" sz="2000" dirty="0" smtClean="0">
                <a:solidFill>
                  <a:srgbClr val="297931"/>
                </a:solidFill>
                <a:latin typeface="Arial Narrow" pitchFamily="34" charset="0"/>
              </a:rPr>
              <a:t>AUTÓNOMA DEL ESTADO DE MÉXICO</a:t>
            </a:r>
          </a:p>
          <a:p>
            <a:pPr algn="ctr"/>
            <a:r>
              <a:rPr lang="es-MX" sz="2000" dirty="0" smtClean="0">
                <a:solidFill>
                  <a:srgbClr val="297931"/>
                </a:solidFill>
                <a:latin typeface="Arial Narrow" pitchFamily="34" charset="0"/>
              </a:rPr>
              <a:t>CENTRO UNIVERSITARIO UAEM ZUMPANGO</a:t>
            </a:r>
          </a:p>
          <a:p>
            <a:pPr algn="ctr"/>
            <a:endParaRPr lang="es-MX" sz="2000" dirty="0" smtClean="0">
              <a:solidFill>
                <a:srgbClr val="297931"/>
              </a:solidFill>
              <a:latin typeface="Arial Narrow" pitchFamily="34" charset="0"/>
            </a:endParaRPr>
          </a:p>
          <a:p>
            <a:pPr algn="ctr"/>
            <a:r>
              <a:rPr lang="es-MX" sz="3200" dirty="0" smtClean="0">
                <a:solidFill>
                  <a:srgbClr val="297931"/>
                </a:solidFill>
                <a:latin typeface="Arial Narrow" pitchFamily="34" charset="0"/>
              </a:rPr>
              <a:t>GOBIERNO CORPORATIVO</a:t>
            </a:r>
          </a:p>
          <a:p>
            <a:pPr algn="ctr"/>
            <a:r>
              <a:rPr lang="es-MX" sz="3200" dirty="0" smtClean="0">
                <a:solidFill>
                  <a:srgbClr val="297931"/>
                </a:solidFill>
                <a:latin typeface="Arial Narrow" pitchFamily="34" charset="0"/>
              </a:rPr>
              <a:t>LICENCIATURA </a:t>
            </a:r>
            <a:r>
              <a:rPr lang="es-MX" sz="3200" dirty="0" smtClean="0">
                <a:solidFill>
                  <a:srgbClr val="297931"/>
                </a:solidFill>
                <a:latin typeface="Arial Narrow" pitchFamily="34" charset="0"/>
              </a:rPr>
              <a:t>EN CONTADURÍA</a:t>
            </a:r>
          </a:p>
          <a:p>
            <a:pPr algn="ctr"/>
            <a:endParaRPr lang="es-MX" dirty="0" smtClean="0">
              <a:solidFill>
                <a:srgbClr val="297931"/>
              </a:solidFill>
              <a:latin typeface="Arial Narrow" pitchFamily="34" charset="0"/>
            </a:endParaRPr>
          </a:p>
          <a:p>
            <a:pPr algn="ctr"/>
            <a:endParaRPr lang="es-MX" dirty="0">
              <a:solidFill>
                <a:srgbClr val="297931"/>
              </a:solidFill>
              <a:latin typeface="Arial Narrow" pitchFamily="34" charset="0"/>
            </a:endParaRPr>
          </a:p>
          <a:p>
            <a:pPr algn="ctr"/>
            <a:r>
              <a:rPr lang="es-MX" sz="4000" dirty="0" smtClean="0">
                <a:solidFill>
                  <a:srgbClr val="297931"/>
                </a:solidFill>
                <a:latin typeface="Arial Narrow" pitchFamily="34" charset="0"/>
              </a:rPr>
              <a:t>UNIDAD DE APRENDIZAJE</a:t>
            </a:r>
          </a:p>
          <a:p>
            <a:pPr algn="ctr"/>
            <a:r>
              <a:rPr lang="es-MX" sz="4800" dirty="0" smtClean="0">
                <a:solidFill>
                  <a:srgbClr val="297931"/>
                </a:solidFill>
                <a:latin typeface="Arial Narrow" pitchFamily="34" charset="0"/>
              </a:rPr>
              <a:t>AUDITORÍA </a:t>
            </a:r>
            <a:r>
              <a:rPr lang="es-MX" sz="4800" dirty="0" smtClean="0">
                <a:solidFill>
                  <a:srgbClr val="297931"/>
                </a:solidFill>
                <a:latin typeface="Arial Narrow" pitchFamily="34" charset="0"/>
              </a:rPr>
              <a:t>INTERNA</a:t>
            </a:r>
          </a:p>
        </p:txBody>
      </p:sp>
      <p:pic>
        <p:nvPicPr>
          <p:cNvPr id="10" name="9 Imagen" descr="escudo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7515387" y="697497"/>
            <a:ext cx="858635" cy="787327"/>
          </a:xfrm>
          <a:prstGeom prst="rect">
            <a:avLst/>
          </a:prstGeom>
        </p:spPr>
      </p:pic>
      <p:sp>
        <p:nvSpPr>
          <p:cNvPr id="17" name="16 CuadroTexto"/>
          <p:cNvSpPr txBox="1"/>
          <p:nvPr/>
        </p:nvSpPr>
        <p:spPr>
          <a:xfrm>
            <a:off x="4644008" y="6011996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bg1"/>
                </a:solidFill>
                <a:latin typeface="Arial Narrow" pitchFamily="34" charset="0"/>
              </a:rPr>
              <a:t>LIC.  MÓNICA NIEMBRO GAONA</a:t>
            </a:r>
            <a:endParaRPr lang="es-MX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19" name="18 CuadroTexto"/>
          <p:cNvSpPr txBox="1"/>
          <p:nvPr/>
        </p:nvSpPr>
        <p:spPr>
          <a:xfrm>
            <a:off x="179512" y="6021288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solidFill>
                  <a:schemeClr val="bg1"/>
                </a:solidFill>
                <a:latin typeface="Arial Narrow" pitchFamily="34" charset="0"/>
              </a:rPr>
              <a:t>GOBIERNO  CORPORATIVO</a:t>
            </a:r>
            <a:endParaRPr lang="es-MX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Imagen relacionada"/>
          <p:cNvPicPr>
            <a:picLocks noChangeAspect="1" noChangeArrowheads="1"/>
          </p:cNvPicPr>
          <p:nvPr/>
        </p:nvPicPr>
        <p:blipFill>
          <a:blip r:embed="rId2" cstate="print"/>
          <a:srcRect b="19336"/>
          <a:stretch>
            <a:fillRect/>
          </a:stretch>
        </p:blipFill>
        <p:spPr bwMode="auto">
          <a:xfrm>
            <a:off x="2202160" y="4221088"/>
            <a:ext cx="3810000" cy="2589238"/>
          </a:xfrm>
          <a:prstGeom prst="rect">
            <a:avLst/>
          </a:prstGeom>
          <a:noFill/>
        </p:spPr>
      </p:pic>
      <p:sp>
        <p:nvSpPr>
          <p:cNvPr id="4" name="3 Rectángulo"/>
          <p:cNvSpPr/>
          <p:nvPr/>
        </p:nvSpPr>
        <p:spPr>
          <a:xfrm>
            <a:off x="179512" y="404664"/>
            <a:ext cx="2592288" cy="432048"/>
          </a:xfrm>
          <a:prstGeom prst="rect">
            <a:avLst/>
          </a:prstGeom>
          <a:solidFill>
            <a:srgbClr val="D565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CuadroTexto"/>
          <p:cNvSpPr txBox="1"/>
          <p:nvPr/>
        </p:nvSpPr>
        <p:spPr>
          <a:xfrm>
            <a:off x="179512" y="476672"/>
            <a:ext cx="25202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 smtClean="0">
                <a:solidFill>
                  <a:schemeClr val="bg1"/>
                </a:solidFill>
                <a:latin typeface="Berlin Sans FB" pitchFamily="34" charset="0"/>
              </a:rPr>
              <a:t>GOBIERNO  CORPORATIVO</a:t>
            </a:r>
            <a:endParaRPr lang="es-MX" sz="1400" dirty="0">
              <a:solidFill>
                <a:schemeClr val="bg1"/>
              </a:solidFill>
              <a:latin typeface="Berlin Sans FB" pitchFamily="34" charset="0"/>
            </a:endParaRPr>
          </a:p>
        </p:txBody>
      </p:sp>
      <p:sp>
        <p:nvSpPr>
          <p:cNvPr id="23" name="22 CuadroTexto"/>
          <p:cNvSpPr txBox="1"/>
          <p:nvPr/>
        </p:nvSpPr>
        <p:spPr>
          <a:xfrm>
            <a:off x="5715008" y="6105490"/>
            <a:ext cx="3356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solidFill>
                  <a:srgbClr val="297931"/>
                </a:solidFill>
                <a:latin typeface="Berlin Sans FB" pitchFamily="34" charset="0"/>
              </a:rPr>
              <a:t>Referencia:</a:t>
            </a:r>
          </a:p>
          <a:p>
            <a:pPr algn="ctr"/>
            <a:r>
              <a:rPr lang="en-US" dirty="0" smtClean="0">
                <a:solidFill>
                  <a:srgbClr val="29793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Business Round table, 2002</a:t>
            </a:r>
            <a:endParaRPr lang="es-MX" dirty="0">
              <a:solidFill>
                <a:srgbClr val="297931"/>
              </a:solidFill>
              <a:latin typeface="Berlin Sans FB" pitchFamily="34" charset="0"/>
            </a:endParaRPr>
          </a:p>
        </p:txBody>
      </p:sp>
      <p:sp>
        <p:nvSpPr>
          <p:cNvPr id="15" name="14 Rectángulo"/>
          <p:cNvSpPr/>
          <p:nvPr/>
        </p:nvSpPr>
        <p:spPr>
          <a:xfrm>
            <a:off x="2786050" y="414536"/>
            <a:ext cx="6264696" cy="432048"/>
          </a:xfrm>
          <a:prstGeom prst="rect">
            <a:avLst/>
          </a:prstGeom>
          <a:solidFill>
            <a:srgbClr val="24559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4" name="23 CuadroTexto"/>
          <p:cNvSpPr txBox="1"/>
          <p:nvPr/>
        </p:nvSpPr>
        <p:spPr>
          <a:xfrm>
            <a:off x="7072330" y="471906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dirty="0" smtClean="0">
                <a:solidFill>
                  <a:schemeClr val="bg1"/>
                </a:solidFill>
              </a:rPr>
              <a:t>Diapositiva    </a:t>
            </a:r>
            <a:r>
              <a:rPr lang="es-MX" dirty="0" smtClean="0">
                <a:solidFill>
                  <a:schemeClr val="bg1"/>
                </a:solidFill>
              </a:rPr>
              <a:t>11</a:t>
            </a:r>
            <a:endParaRPr lang="es-MX" dirty="0">
              <a:solidFill>
                <a:schemeClr val="bg1"/>
              </a:solidFill>
            </a:endParaRPr>
          </a:p>
        </p:txBody>
      </p:sp>
      <p:pic>
        <p:nvPicPr>
          <p:cNvPr id="26" name="25 Imagen" descr="escud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142876" y="6066058"/>
            <a:ext cx="785786" cy="720528"/>
          </a:xfrm>
          <a:prstGeom prst="rect">
            <a:avLst/>
          </a:prstGeom>
        </p:spPr>
      </p:pic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142876" y="908720"/>
            <a:ext cx="885828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La </a:t>
            </a:r>
            <a:r>
              <a:rPr kumimoji="0" lang="en-US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Dirección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General: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Son los directores de área y altos ejecutivos.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36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Estos a su vez son liderados por el </a:t>
            </a:r>
            <a:r>
              <a:rPr kumimoji="0" lang="es-MX" sz="360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Chief</a:t>
            </a:r>
            <a:r>
              <a:rPr kumimoji="0" lang="es-MX" sz="36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kumimoji="0" lang="es-MX" sz="360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Executive</a:t>
            </a:r>
            <a:r>
              <a:rPr kumimoji="0" lang="es-MX" sz="36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kumimoji="0" lang="es-MX" sz="360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Officer</a:t>
            </a:r>
            <a:r>
              <a:rPr kumimoji="0" lang="es-MX" sz="36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(CEO) o Director General de la empresa. </a:t>
            </a:r>
            <a:endParaRPr kumimoji="0" lang="es-MX" sz="36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79512" y="404664"/>
            <a:ext cx="2592288" cy="432048"/>
          </a:xfrm>
          <a:prstGeom prst="rect">
            <a:avLst/>
          </a:prstGeom>
          <a:solidFill>
            <a:srgbClr val="D565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CuadroTexto"/>
          <p:cNvSpPr txBox="1"/>
          <p:nvPr/>
        </p:nvSpPr>
        <p:spPr>
          <a:xfrm>
            <a:off x="179512" y="476672"/>
            <a:ext cx="25202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 smtClean="0">
                <a:solidFill>
                  <a:schemeClr val="bg1"/>
                </a:solidFill>
                <a:latin typeface="Berlin Sans FB" pitchFamily="34" charset="0"/>
              </a:rPr>
              <a:t>GOBIERNO  CORPORATIVO</a:t>
            </a:r>
            <a:endParaRPr lang="es-MX" sz="1400" dirty="0">
              <a:solidFill>
                <a:schemeClr val="bg1"/>
              </a:solidFill>
              <a:latin typeface="Berlin Sans FB" pitchFamily="34" charset="0"/>
            </a:endParaRPr>
          </a:p>
        </p:txBody>
      </p:sp>
      <p:sp>
        <p:nvSpPr>
          <p:cNvPr id="23" name="22 CuadroTexto"/>
          <p:cNvSpPr txBox="1"/>
          <p:nvPr/>
        </p:nvSpPr>
        <p:spPr>
          <a:xfrm>
            <a:off x="5715008" y="6105490"/>
            <a:ext cx="3356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solidFill>
                  <a:srgbClr val="297931"/>
                </a:solidFill>
                <a:latin typeface="Berlin Sans FB" pitchFamily="34" charset="0"/>
              </a:rPr>
              <a:t>Referencia:</a:t>
            </a:r>
          </a:p>
          <a:p>
            <a:pPr algn="ctr"/>
            <a:r>
              <a:rPr lang="en-US" dirty="0" smtClean="0">
                <a:solidFill>
                  <a:srgbClr val="29793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Business Round table, 2002</a:t>
            </a:r>
            <a:endParaRPr lang="es-MX" dirty="0">
              <a:solidFill>
                <a:srgbClr val="297931"/>
              </a:solidFill>
              <a:latin typeface="Berlin Sans FB" pitchFamily="34" charset="0"/>
            </a:endParaRPr>
          </a:p>
        </p:txBody>
      </p:sp>
      <p:sp>
        <p:nvSpPr>
          <p:cNvPr id="15" name="14 Rectángulo"/>
          <p:cNvSpPr/>
          <p:nvPr/>
        </p:nvSpPr>
        <p:spPr>
          <a:xfrm>
            <a:off x="2786050" y="414536"/>
            <a:ext cx="6264696" cy="432048"/>
          </a:xfrm>
          <a:prstGeom prst="rect">
            <a:avLst/>
          </a:prstGeom>
          <a:solidFill>
            <a:srgbClr val="24559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4" name="23 CuadroTexto"/>
          <p:cNvSpPr txBox="1"/>
          <p:nvPr/>
        </p:nvSpPr>
        <p:spPr>
          <a:xfrm>
            <a:off x="7072330" y="471906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dirty="0" smtClean="0">
                <a:solidFill>
                  <a:schemeClr val="bg1"/>
                </a:solidFill>
              </a:rPr>
              <a:t>Diapositiva    </a:t>
            </a:r>
            <a:r>
              <a:rPr lang="es-MX" dirty="0" smtClean="0">
                <a:solidFill>
                  <a:schemeClr val="bg1"/>
                </a:solidFill>
              </a:rPr>
              <a:t>12</a:t>
            </a:r>
            <a:endParaRPr lang="es-MX" dirty="0">
              <a:solidFill>
                <a:schemeClr val="bg1"/>
              </a:solidFill>
            </a:endParaRPr>
          </a:p>
        </p:txBody>
      </p:sp>
      <p:pic>
        <p:nvPicPr>
          <p:cNvPr id="26" name="25 Imagen" descr="escud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142876" y="6066058"/>
            <a:ext cx="785786" cy="720528"/>
          </a:xfrm>
          <a:prstGeom prst="rect">
            <a:avLst/>
          </a:prstGeom>
        </p:spPr>
      </p:pic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142876" y="1021003"/>
            <a:ext cx="8858280" cy="323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La </a:t>
            </a:r>
            <a:r>
              <a:rPr kumimoji="0" lang="en-US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Dirección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General: </a:t>
            </a:r>
            <a:endParaRPr kumimoji="0" lang="es-MX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Son los responsables del manejo diario de las operaciones de la corporación y su vez de informar al consejo de administración el estatus de dichas operaciones.</a:t>
            </a:r>
            <a:r>
              <a:rPr kumimoji="0" lang="es-MX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9" name="Picture 2" descr="Imagen relacionada"/>
          <p:cNvPicPr>
            <a:picLocks noChangeAspect="1" noChangeArrowheads="1"/>
          </p:cNvPicPr>
          <p:nvPr/>
        </p:nvPicPr>
        <p:blipFill>
          <a:blip r:embed="rId3" cstate="print"/>
          <a:srcRect b="19336"/>
          <a:stretch>
            <a:fillRect/>
          </a:stretch>
        </p:blipFill>
        <p:spPr bwMode="auto">
          <a:xfrm>
            <a:off x="2130152" y="4149080"/>
            <a:ext cx="3810000" cy="25892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Resultado de imagen para TRABAJADORES"/>
          <p:cNvPicPr>
            <a:picLocks noChangeAspect="1" noChangeArrowheads="1"/>
          </p:cNvPicPr>
          <p:nvPr/>
        </p:nvPicPr>
        <p:blipFill>
          <a:blip r:embed="rId2" cstate="print"/>
          <a:srcRect b="27443"/>
          <a:stretch>
            <a:fillRect/>
          </a:stretch>
        </p:blipFill>
        <p:spPr bwMode="auto">
          <a:xfrm>
            <a:off x="3347864" y="4293097"/>
            <a:ext cx="5688632" cy="1822980"/>
          </a:xfrm>
          <a:prstGeom prst="rect">
            <a:avLst/>
          </a:prstGeom>
          <a:noFill/>
        </p:spPr>
      </p:pic>
      <p:sp>
        <p:nvSpPr>
          <p:cNvPr id="4" name="3 Rectángulo"/>
          <p:cNvSpPr/>
          <p:nvPr/>
        </p:nvSpPr>
        <p:spPr>
          <a:xfrm>
            <a:off x="179512" y="404664"/>
            <a:ext cx="2592288" cy="432048"/>
          </a:xfrm>
          <a:prstGeom prst="rect">
            <a:avLst/>
          </a:prstGeom>
          <a:solidFill>
            <a:srgbClr val="D565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CuadroTexto"/>
          <p:cNvSpPr txBox="1"/>
          <p:nvPr/>
        </p:nvSpPr>
        <p:spPr>
          <a:xfrm>
            <a:off x="179512" y="476672"/>
            <a:ext cx="25202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 smtClean="0">
                <a:solidFill>
                  <a:schemeClr val="bg1"/>
                </a:solidFill>
                <a:latin typeface="Berlin Sans FB" pitchFamily="34" charset="0"/>
              </a:rPr>
              <a:t>GOBIERNO  CORPORATIVO</a:t>
            </a:r>
            <a:endParaRPr lang="es-MX" sz="1400" dirty="0">
              <a:solidFill>
                <a:schemeClr val="bg1"/>
              </a:solidFill>
              <a:latin typeface="Berlin Sans FB" pitchFamily="34" charset="0"/>
            </a:endParaRPr>
          </a:p>
        </p:txBody>
      </p:sp>
      <p:sp>
        <p:nvSpPr>
          <p:cNvPr id="23" name="22 CuadroTexto"/>
          <p:cNvSpPr txBox="1"/>
          <p:nvPr/>
        </p:nvSpPr>
        <p:spPr>
          <a:xfrm>
            <a:off x="6000760" y="6105490"/>
            <a:ext cx="3071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solidFill>
                  <a:srgbClr val="297931"/>
                </a:solidFill>
                <a:latin typeface="Berlin Sans FB" pitchFamily="34" charset="0"/>
              </a:rPr>
              <a:t>Referencia:</a:t>
            </a:r>
          </a:p>
          <a:p>
            <a:pPr algn="ctr"/>
            <a:r>
              <a:rPr lang="en-US" dirty="0" smtClean="0">
                <a:solidFill>
                  <a:srgbClr val="29793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Business Round table, 2002</a:t>
            </a:r>
            <a:endParaRPr lang="es-MX" dirty="0">
              <a:solidFill>
                <a:srgbClr val="297931"/>
              </a:solidFill>
              <a:latin typeface="Berlin Sans FB" pitchFamily="34" charset="0"/>
            </a:endParaRPr>
          </a:p>
        </p:txBody>
      </p:sp>
      <p:sp>
        <p:nvSpPr>
          <p:cNvPr id="15" name="14 Rectángulo"/>
          <p:cNvSpPr/>
          <p:nvPr/>
        </p:nvSpPr>
        <p:spPr>
          <a:xfrm>
            <a:off x="2786050" y="414536"/>
            <a:ext cx="6264696" cy="432048"/>
          </a:xfrm>
          <a:prstGeom prst="rect">
            <a:avLst/>
          </a:prstGeom>
          <a:solidFill>
            <a:srgbClr val="24559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4" name="23 CuadroTexto"/>
          <p:cNvSpPr txBox="1"/>
          <p:nvPr/>
        </p:nvSpPr>
        <p:spPr>
          <a:xfrm>
            <a:off x="7072330" y="471906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dirty="0" smtClean="0">
                <a:solidFill>
                  <a:schemeClr val="bg1"/>
                </a:solidFill>
              </a:rPr>
              <a:t>Diapositiva    </a:t>
            </a:r>
            <a:r>
              <a:rPr lang="es-MX" dirty="0" smtClean="0">
                <a:solidFill>
                  <a:schemeClr val="bg1"/>
                </a:solidFill>
              </a:rPr>
              <a:t>13</a:t>
            </a:r>
            <a:endParaRPr lang="es-MX" dirty="0">
              <a:solidFill>
                <a:schemeClr val="bg1"/>
              </a:solidFill>
            </a:endParaRPr>
          </a:p>
        </p:txBody>
      </p:sp>
      <p:pic>
        <p:nvPicPr>
          <p:cNvPr id="26" name="25 Imagen" descr="escud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142876" y="6066058"/>
            <a:ext cx="785786" cy="720528"/>
          </a:xfrm>
          <a:prstGeom prst="rect">
            <a:avLst/>
          </a:prstGeom>
        </p:spPr>
      </p:pic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285752" y="1000108"/>
            <a:ext cx="8715404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Los Trabajadores: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s-MX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El personal que labora en la empresa.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kumimoji="0" lang="es-MX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s-MX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Los obreros especializados y  no especializados</a:t>
            </a:r>
            <a:endParaRPr kumimoji="0" lang="es-MX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kumimoji="0" lang="es-MX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s-MX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Empleados  administrativos,</a:t>
            </a:r>
            <a:r>
              <a:rPr lang="es-MX" sz="36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s-MX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técnicos y  gerencia media.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kumimoji="0" lang="es-MX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s-MX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Los sindicatos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.</a:t>
            </a:r>
            <a:r>
              <a:rPr kumimoji="0" lang="es-MX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Imagen relacionad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433184" y="2639823"/>
            <a:ext cx="4823101" cy="1936958"/>
          </a:xfrm>
          <a:prstGeom prst="rect">
            <a:avLst/>
          </a:prstGeom>
          <a:noFill/>
        </p:spPr>
      </p:pic>
      <p:sp>
        <p:nvSpPr>
          <p:cNvPr id="4" name="3 Rectángulo"/>
          <p:cNvSpPr/>
          <p:nvPr/>
        </p:nvSpPr>
        <p:spPr>
          <a:xfrm>
            <a:off x="179512" y="404664"/>
            <a:ext cx="2592288" cy="432048"/>
          </a:xfrm>
          <a:prstGeom prst="rect">
            <a:avLst/>
          </a:prstGeom>
          <a:solidFill>
            <a:srgbClr val="D565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CuadroTexto"/>
          <p:cNvSpPr txBox="1"/>
          <p:nvPr/>
        </p:nvSpPr>
        <p:spPr>
          <a:xfrm>
            <a:off x="179512" y="476672"/>
            <a:ext cx="25202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 smtClean="0">
                <a:solidFill>
                  <a:schemeClr val="bg1"/>
                </a:solidFill>
                <a:latin typeface="Berlin Sans FB" pitchFamily="34" charset="0"/>
              </a:rPr>
              <a:t>GOBIERNO  CORPORATIVO</a:t>
            </a:r>
            <a:endParaRPr lang="es-MX" sz="1400" dirty="0">
              <a:solidFill>
                <a:schemeClr val="bg1"/>
              </a:solidFill>
              <a:latin typeface="Berlin Sans FB" pitchFamily="34" charset="0"/>
            </a:endParaRPr>
          </a:p>
        </p:txBody>
      </p:sp>
      <p:sp>
        <p:nvSpPr>
          <p:cNvPr id="23" name="22 CuadroTexto"/>
          <p:cNvSpPr txBox="1"/>
          <p:nvPr/>
        </p:nvSpPr>
        <p:spPr>
          <a:xfrm>
            <a:off x="6588224" y="6105490"/>
            <a:ext cx="2483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solidFill>
                  <a:srgbClr val="297931"/>
                </a:solidFill>
                <a:latin typeface="Berlin Sans FB" pitchFamily="34" charset="0"/>
              </a:rPr>
              <a:t>Referencia:</a:t>
            </a:r>
          </a:p>
          <a:p>
            <a:pPr algn="ctr"/>
            <a:r>
              <a:rPr lang="en-US" dirty="0" err="1" smtClean="0">
                <a:solidFill>
                  <a:srgbClr val="29793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Castañeda</a:t>
            </a:r>
            <a:r>
              <a:rPr lang="en-US" dirty="0" smtClean="0">
                <a:solidFill>
                  <a:srgbClr val="29793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, G. 1998</a:t>
            </a:r>
            <a:endParaRPr lang="es-MX" dirty="0">
              <a:solidFill>
                <a:srgbClr val="297931"/>
              </a:solidFill>
              <a:latin typeface="Berlin Sans FB" pitchFamily="34" charset="0"/>
            </a:endParaRPr>
          </a:p>
        </p:txBody>
      </p:sp>
      <p:sp>
        <p:nvSpPr>
          <p:cNvPr id="15" name="14 Rectángulo"/>
          <p:cNvSpPr/>
          <p:nvPr/>
        </p:nvSpPr>
        <p:spPr>
          <a:xfrm>
            <a:off x="2786050" y="414536"/>
            <a:ext cx="6264696" cy="432048"/>
          </a:xfrm>
          <a:prstGeom prst="rect">
            <a:avLst/>
          </a:prstGeom>
          <a:solidFill>
            <a:srgbClr val="24559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4" name="23 CuadroTexto"/>
          <p:cNvSpPr txBox="1"/>
          <p:nvPr/>
        </p:nvSpPr>
        <p:spPr>
          <a:xfrm>
            <a:off x="7072330" y="471906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dirty="0" smtClean="0">
                <a:solidFill>
                  <a:schemeClr val="bg1"/>
                </a:solidFill>
              </a:rPr>
              <a:t>Diapositiva    </a:t>
            </a:r>
            <a:r>
              <a:rPr lang="es-MX" dirty="0" smtClean="0">
                <a:solidFill>
                  <a:schemeClr val="bg1"/>
                </a:solidFill>
              </a:rPr>
              <a:t>14</a:t>
            </a:r>
            <a:endParaRPr lang="es-MX" dirty="0">
              <a:solidFill>
                <a:schemeClr val="bg1"/>
              </a:solidFill>
            </a:endParaRPr>
          </a:p>
        </p:txBody>
      </p:sp>
      <p:pic>
        <p:nvPicPr>
          <p:cNvPr id="26" name="25 Imagen" descr="escud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142876" y="6066058"/>
            <a:ext cx="785786" cy="720528"/>
          </a:xfrm>
          <a:prstGeom prst="rect">
            <a:avLst/>
          </a:prstGeom>
        </p:spPr>
      </p:pic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71438" y="928670"/>
            <a:ext cx="7236866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76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El Gobierno:</a:t>
            </a:r>
          </a:p>
          <a:p>
            <a:pPr marL="0" marR="0" lvl="0" indent="4476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76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s-MX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Instituciones tiene impacto sobre las corporaciones </a:t>
            </a:r>
          </a:p>
          <a:p>
            <a:pPr marL="0" marR="0" lvl="0" indent="4476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kumimoji="0" lang="es-MX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76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s-MX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Impuestos  Federales o Locales</a:t>
            </a:r>
          </a:p>
          <a:p>
            <a:pPr marL="0" marR="0" lvl="0" indent="4476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kumimoji="0" lang="es-MX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76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s-MX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Proyectos   por medio de concursos y licitaciones</a:t>
            </a:r>
          </a:p>
          <a:p>
            <a:pPr marL="0" marR="0" lvl="0" indent="4476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kumimoji="0" lang="es-MX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76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s-MX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El gobierno </a:t>
            </a:r>
            <a:r>
              <a:rPr kumimoji="0" lang="es-MX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corporativo proteger </a:t>
            </a:r>
            <a:r>
              <a:rPr kumimoji="0" lang="es-MX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a los accionistas minoritarios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.</a:t>
            </a:r>
            <a:r>
              <a:rPr kumimoji="0" lang="es-MX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16" name="Picture 12" descr="Resultado de imagen para instituciones financieras dibuj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5013176"/>
            <a:ext cx="2232248" cy="1768054"/>
          </a:xfrm>
          <a:prstGeom prst="rect">
            <a:avLst/>
          </a:prstGeom>
          <a:noFill/>
        </p:spPr>
      </p:pic>
      <p:pic>
        <p:nvPicPr>
          <p:cNvPr id="47106" name="Picture 2" descr="Resultado de imagen para INSTITUCIONES FINANCIERA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192" y="2348880"/>
            <a:ext cx="2449124" cy="1635977"/>
          </a:xfrm>
          <a:prstGeom prst="rect">
            <a:avLst/>
          </a:prstGeom>
          <a:noFill/>
        </p:spPr>
      </p:pic>
      <p:sp>
        <p:nvSpPr>
          <p:cNvPr id="4" name="3 Rectángulo"/>
          <p:cNvSpPr/>
          <p:nvPr/>
        </p:nvSpPr>
        <p:spPr>
          <a:xfrm>
            <a:off x="179512" y="404664"/>
            <a:ext cx="2592288" cy="432048"/>
          </a:xfrm>
          <a:prstGeom prst="rect">
            <a:avLst/>
          </a:prstGeom>
          <a:solidFill>
            <a:srgbClr val="D565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CuadroTexto"/>
          <p:cNvSpPr txBox="1"/>
          <p:nvPr/>
        </p:nvSpPr>
        <p:spPr>
          <a:xfrm>
            <a:off x="179512" y="476672"/>
            <a:ext cx="25202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 smtClean="0">
                <a:solidFill>
                  <a:schemeClr val="bg1"/>
                </a:solidFill>
                <a:latin typeface="Berlin Sans FB" pitchFamily="34" charset="0"/>
              </a:rPr>
              <a:t>GOBIERNO  CORPORATIVO</a:t>
            </a:r>
            <a:endParaRPr lang="es-MX" sz="1400" dirty="0">
              <a:solidFill>
                <a:schemeClr val="bg1"/>
              </a:solidFill>
              <a:latin typeface="Berlin Sans FB" pitchFamily="34" charset="0"/>
            </a:endParaRPr>
          </a:p>
        </p:txBody>
      </p:sp>
      <p:sp>
        <p:nvSpPr>
          <p:cNvPr id="23" name="22 CuadroTexto"/>
          <p:cNvSpPr txBox="1"/>
          <p:nvPr/>
        </p:nvSpPr>
        <p:spPr>
          <a:xfrm>
            <a:off x="6588224" y="6105490"/>
            <a:ext cx="2483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solidFill>
                  <a:srgbClr val="297931"/>
                </a:solidFill>
                <a:latin typeface="Berlin Sans FB" pitchFamily="34" charset="0"/>
              </a:rPr>
              <a:t>Referencia:</a:t>
            </a:r>
          </a:p>
          <a:p>
            <a:pPr algn="ctr"/>
            <a:r>
              <a:rPr lang="es-MX" dirty="0" smtClean="0">
                <a:solidFill>
                  <a:srgbClr val="29793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Castañeda, G. 1998</a:t>
            </a:r>
            <a:endParaRPr lang="es-MX" dirty="0">
              <a:solidFill>
                <a:srgbClr val="297931"/>
              </a:solidFill>
              <a:latin typeface="Berlin Sans FB" pitchFamily="34" charset="0"/>
            </a:endParaRPr>
          </a:p>
        </p:txBody>
      </p:sp>
      <p:sp>
        <p:nvSpPr>
          <p:cNvPr id="15" name="14 Rectángulo"/>
          <p:cNvSpPr/>
          <p:nvPr/>
        </p:nvSpPr>
        <p:spPr>
          <a:xfrm>
            <a:off x="2786050" y="414536"/>
            <a:ext cx="6264696" cy="432048"/>
          </a:xfrm>
          <a:prstGeom prst="rect">
            <a:avLst/>
          </a:prstGeom>
          <a:solidFill>
            <a:srgbClr val="24559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4" name="23 CuadroTexto"/>
          <p:cNvSpPr txBox="1"/>
          <p:nvPr/>
        </p:nvSpPr>
        <p:spPr>
          <a:xfrm>
            <a:off x="7072330" y="471906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dirty="0" smtClean="0">
                <a:solidFill>
                  <a:schemeClr val="bg1"/>
                </a:solidFill>
              </a:rPr>
              <a:t>Diapositiva    </a:t>
            </a:r>
            <a:r>
              <a:rPr lang="es-MX" dirty="0" smtClean="0">
                <a:solidFill>
                  <a:schemeClr val="bg1"/>
                </a:solidFill>
              </a:rPr>
              <a:t>15</a:t>
            </a:r>
            <a:endParaRPr lang="es-MX" dirty="0">
              <a:solidFill>
                <a:schemeClr val="bg1"/>
              </a:solidFill>
            </a:endParaRPr>
          </a:p>
        </p:txBody>
      </p:sp>
      <p:pic>
        <p:nvPicPr>
          <p:cNvPr id="26" name="25 Imagen" descr="escudo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142876" y="6066058"/>
            <a:ext cx="785786" cy="720528"/>
          </a:xfrm>
          <a:prstGeom prst="rect">
            <a:avLst/>
          </a:prstGeom>
        </p:spPr>
      </p:pic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142876" y="1000108"/>
            <a:ext cx="6661372" cy="4062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76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Las Instituciones Financieras:</a:t>
            </a:r>
          </a:p>
          <a:p>
            <a:pPr marL="0" marR="0" lvl="0" indent="4476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76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s-MX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Proveer  de recursos financieros a la empresa</a:t>
            </a:r>
          </a:p>
          <a:p>
            <a:pPr marL="0" marR="0" lvl="0" indent="4476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kumimoji="0" lang="es-MX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76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s-MX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Los bancos</a:t>
            </a:r>
          </a:p>
          <a:p>
            <a:pPr marL="0" marR="0" lvl="0" indent="4476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kumimoji="0" lang="es-MX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76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s-MX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Casas  de bolsa,  sociedades de inversión</a:t>
            </a:r>
            <a:r>
              <a:rPr kumimoji="0" lang="es-MX" sz="3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lang="es-MX" sz="3600" dirty="0" smtClean="0">
                <a:latin typeface="Tahoma" pitchFamily="34" charset="0"/>
                <a:ea typeface="Times New Roman" pitchFamily="18" charset="0"/>
                <a:cs typeface="Tahoma" pitchFamily="34" charset="0"/>
              </a:rPr>
              <a:t>y </a:t>
            </a:r>
            <a:r>
              <a:rPr kumimoji="0" lang="es-MX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aseguradoras.</a:t>
            </a:r>
            <a:endParaRPr kumimoji="0" lang="es-MX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7108" name="AutoShape 4" descr="Resultado de imagen para instituciones financieras dibujo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47110" name="AutoShape 6" descr="Resultado de imagen para instituciones financieras dibujo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47112" name="AutoShape 8" descr="Resultado de imagen para instituciones financieras dibujo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47114" name="AutoShape 10" descr="Resultado de imagen para instituciones financieras dibujo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16" name="Picture 12" descr="Resultado de imagen para instituciones financieras dibuj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4427984" y="5013176"/>
            <a:ext cx="2160240" cy="17680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Resultado de imagen para DEPOSITANT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4874732"/>
            <a:ext cx="2736304" cy="1894783"/>
          </a:xfrm>
          <a:prstGeom prst="rect">
            <a:avLst/>
          </a:prstGeom>
          <a:noFill/>
        </p:spPr>
      </p:pic>
      <p:sp>
        <p:nvSpPr>
          <p:cNvPr id="4" name="3 Rectángulo"/>
          <p:cNvSpPr/>
          <p:nvPr/>
        </p:nvSpPr>
        <p:spPr>
          <a:xfrm>
            <a:off x="179512" y="404664"/>
            <a:ext cx="2592288" cy="432048"/>
          </a:xfrm>
          <a:prstGeom prst="rect">
            <a:avLst/>
          </a:prstGeom>
          <a:solidFill>
            <a:srgbClr val="D565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CuadroTexto"/>
          <p:cNvSpPr txBox="1"/>
          <p:nvPr/>
        </p:nvSpPr>
        <p:spPr>
          <a:xfrm>
            <a:off x="179512" y="476672"/>
            <a:ext cx="25202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 smtClean="0">
                <a:solidFill>
                  <a:schemeClr val="bg1"/>
                </a:solidFill>
                <a:latin typeface="Berlin Sans FB" pitchFamily="34" charset="0"/>
              </a:rPr>
              <a:t>GOBIERNO  CORPORATIVO</a:t>
            </a:r>
            <a:endParaRPr lang="es-MX" sz="1400" dirty="0">
              <a:solidFill>
                <a:schemeClr val="bg1"/>
              </a:solidFill>
              <a:latin typeface="Berlin Sans FB" pitchFamily="34" charset="0"/>
            </a:endParaRPr>
          </a:p>
        </p:txBody>
      </p:sp>
      <p:sp>
        <p:nvSpPr>
          <p:cNvPr id="23" name="22 CuadroTexto"/>
          <p:cNvSpPr txBox="1"/>
          <p:nvPr/>
        </p:nvSpPr>
        <p:spPr>
          <a:xfrm>
            <a:off x="6588224" y="6105490"/>
            <a:ext cx="2483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solidFill>
                  <a:srgbClr val="297931"/>
                </a:solidFill>
                <a:latin typeface="Berlin Sans FB" pitchFamily="34" charset="0"/>
              </a:rPr>
              <a:t>Referencia:</a:t>
            </a:r>
          </a:p>
          <a:p>
            <a:pPr algn="ctr"/>
            <a:r>
              <a:rPr lang="en-US" dirty="0" err="1" smtClean="0">
                <a:solidFill>
                  <a:srgbClr val="29793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Castañeda</a:t>
            </a:r>
            <a:r>
              <a:rPr lang="en-US" dirty="0" smtClean="0">
                <a:solidFill>
                  <a:srgbClr val="29793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, G. 1998</a:t>
            </a:r>
            <a:endParaRPr lang="es-MX" dirty="0">
              <a:solidFill>
                <a:srgbClr val="297931"/>
              </a:solidFill>
              <a:latin typeface="Berlin Sans FB" pitchFamily="34" charset="0"/>
            </a:endParaRPr>
          </a:p>
        </p:txBody>
      </p:sp>
      <p:sp>
        <p:nvSpPr>
          <p:cNvPr id="15" name="14 Rectángulo"/>
          <p:cNvSpPr/>
          <p:nvPr/>
        </p:nvSpPr>
        <p:spPr>
          <a:xfrm>
            <a:off x="2786050" y="414536"/>
            <a:ext cx="6264696" cy="432048"/>
          </a:xfrm>
          <a:prstGeom prst="rect">
            <a:avLst/>
          </a:prstGeom>
          <a:solidFill>
            <a:srgbClr val="24559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4" name="23 CuadroTexto"/>
          <p:cNvSpPr txBox="1"/>
          <p:nvPr/>
        </p:nvSpPr>
        <p:spPr>
          <a:xfrm>
            <a:off x="7072330" y="471906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dirty="0" smtClean="0">
                <a:solidFill>
                  <a:schemeClr val="bg1"/>
                </a:solidFill>
              </a:rPr>
              <a:t>Diapositiva    </a:t>
            </a:r>
            <a:r>
              <a:rPr lang="es-MX" dirty="0" smtClean="0">
                <a:solidFill>
                  <a:schemeClr val="bg1"/>
                </a:solidFill>
              </a:rPr>
              <a:t>16</a:t>
            </a:r>
            <a:endParaRPr lang="es-MX" dirty="0">
              <a:solidFill>
                <a:schemeClr val="bg1"/>
              </a:solidFill>
            </a:endParaRPr>
          </a:p>
        </p:txBody>
      </p:sp>
      <p:pic>
        <p:nvPicPr>
          <p:cNvPr id="26" name="25 Imagen" descr="escud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142876" y="6066058"/>
            <a:ext cx="785786" cy="720528"/>
          </a:xfrm>
          <a:prstGeom prst="rect">
            <a:avLst/>
          </a:prstGeom>
        </p:spPr>
      </p:pic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142876" y="836712"/>
            <a:ext cx="8786842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Los depositantes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3600" dirty="0" smtClean="0">
                <a:latin typeface="Tahoma" pitchFamily="34" charset="0"/>
                <a:ea typeface="Times New Roman" pitchFamily="18" charset="0"/>
                <a:cs typeface="Tahoma" pitchFamily="34" charset="0"/>
              </a:rPr>
              <a:t>Son los</a:t>
            </a:r>
            <a:r>
              <a:rPr kumimoji="0" lang="es-MX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lang="es-MX" sz="3600" dirty="0" smtClean="0">
                <a:latin typeface="Tahoma" pitchFamily="34" charset="0"/>
                <a:ea typeface="Times New Roman" pitchFamily="18" charset="0"/>
                <a:cs typeface="Tahoma" pitchFamily="34" charset="0"/>
              </a:rPr>
              <a:t>i</a:t>
            </a:r>
            <a:r>
              <a:rPr kumimoji="0" lang="es-MX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nversionistas que pueden ser grandes, medianos o diminutos,</a:t>
            </a:r>
            <a:r>
              <a:rPr kumimoji="0" lang="es-MX" sz="3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kumimoji="0" lang="es-MX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adquieren pagarés o instrumentos de inversión inmediata en las mesas de dinero de los bancos, pero no participan activamente en las decisiones de cartera de la banca en donde han invertido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.</a:t>
            </a:r>
            <a:r>
              <a:rPr kumimoji="0" lang="es-MX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62" name="Picture 6" descr="Imagen relacionad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3" y="4293096"/>
            <a:ext cx="3469663" cy="2446112"/>
          </a:xfrm>
          <a:prstGeom prst="rect">
            <a:avLst/>
          </a:prstGeom>
          <a:noFill/>
        </p:spPr>
      </p:pic>
      <p:sp>
        <p:nvSpPr>
          <p:cNvPr id="4" name="3 Rectángulo"/>
          <p:cNvSpPr/>
          <p:nvPr/>
        </p:nvSpPr>
        <p:spPr>
          <a:xfrm>
            <a:off x="179512" y="404664"/>
            <a:ext cx="2592288" cy="432048"/>
          </a:xfrm>
          <a:prstGeom prst="rect">
            <a:avLst/>
          </a:prstGeom>
          <a:solidFill>
            <a:srgbClr val="D565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CuadroTexto"/>
          <p:cNvSpPr txBox="1"/>
          <p:nvPr/>
        </p:nvSpPr>
        <p:spPr>
          <a:xfrm>
            <a:off x="179512" y="476672"/>
            <a:ext cx="25202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 smtClean="0">
                <a:solidFill>
                  <a:schemeClr val="bg1"/>
                </a:solidFill>
                <a:latin typeface="Berlin Sans FB" pitchFamily="34" charset="0"/>
              </a:rPr>
              <a:t>GOBIERNO  CORPORATIVO</a:t>
            </a:r>
            <a:endParaRPr lang="es-MX" sz="1400" dirty="0">
              <a:solidFill>
                <a:schemeClr val="bg1"/>
              </a:solidFill>
              <a:latin typeface="Berlin Sans FB" pitchFamily="34" charset="0"/>
            </a:endParaRPr>
          </a:p>
        </p:txBody>
      </p:sp>
      <p:sp>
        <p:nvSpPr>
          <p:cNvPr id="23" name="22 CuadroTexto"/>
          <p:cNvSpPr txBox="1"/>
          <p:nvPr/>
        </p:nvSpPr>
        <p:spPr>
          <a:xfrm>
            <a:off x="6588224" y="6105490"/>
            <a:ext cx="2483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solidFill>
                  <a:srgbClr val="297931"/>
                </a:solidFill>
                <a:latin typeface="Berlin Sans FB" pitchFamily="34" charset="0"/>
              </a:rPr>
              <a:t>Referencia:</a:t>
            </a:r>
          </a:p>
          <a:p>
            <a:pPr algn="ctr"/>
            <a:r>
              <a:rPr lang="en-US" dirty="0" err="1" smtClean="0">
                <a:solidFill>
                  <a:srgbClr val="29793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Buendía</a:t>
            </a:r>
            <a:r>
              <a:rPr lang="en-US" dirty="0" smtClean="0">
                <a:solidFill>
                  <a:srgbClr val="29793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, F. 2004</a:t>
            </a:r>
            <a:endParaRPr lang="es-MX" dirty="0">
              <a:solidFill>
                <a:srgbClr val="297931"/>
              </a:solidFill>
              <a:latin typeface="Berlin Sans FB" pitchFamily="34" charset="0"/>
            </a:endParaRPr>
          </a:p>
        </p:txBody>
      </p:sp>
      <p:sp>
        <p:nvSpPr>
          <p:cNvPr id="15" name="14 Rectángulo"/>
          <p:cNvSpPr/>
          <p:nvPr/>
        </p:nvSpPr>
        <p:spPr>
          <a:xfrm>
            <a:off x="2786050" y="414536"/>
            <a:ext cx="6264696" cy="432048"/>
          </a:xfrm>
          <a:prstGeom prst="rect">
            <a:avLst/>
          </a:prstGeom>
          <a:solidFill>
            <a:srgbClr val="24559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4" name="23 CuadroTexto"/>
          <p:cNvSpPr txBox="1"/>
          <p:nvPr/>
        </p:nvSpPr>
        <p:spPr>
          <a:xfrm>
            <a:off x="7072330" y="471906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dirty="0" smtClean="0">
                <a:solidFill>
                  <a:schemeClr val="bg1"/>
                </a:solidFill>
              </a:rPr>
              <a:t>Diapositiva    </a:t>
            </a:r>
            <a:r>
              <a:rPr lang="es-MX" dirty="0" smtClean="0">
                <a:solidFill>
                  <a:schemeClr val="bg1"/>
                </a:solidFill>
              </a:rPr>
              <a:t>17</a:t>
            </a:r>
            <a:endParaRPr lang="es-MX" dirty="0">
              <a:solidFill>
                <a:schemeClr val="bg1"/>
              </a:solidFill>
            </a:endParaRPr>
          </a:p>
        </p:txBody>
      </p:sp>
      <p:pic>
        <p:nvPicPr>
          <p:cNvPr id="26" name="25 Imagen" descr="escud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142876" y="6066058"/>
            <a:ext cx="785786" cy="720528"/>
          </a:xfrm>
          <a:prstGeom prst="rect">
            <a:avLst/>
          </a:prstGeom>
        </p:spPr>
      </p:pic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214314" y="908720"/>
            <a:ext cx="8786842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Los grupos de poder: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Son instituciones externas a la empresa que vigilan que la empresa cumpla con las normas relacionadas con el cuidado del medio ambiente, respeto de los derechos humanos de los trabajadores, etc.</a:t>
            </a:r>
            <a:endParaRPr kumimoji="0" lang="es-MX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5058" name="AutoShape 2" descr="Resultado de imagen para GRUPOS DE PODE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45060" name="AutoShape 4" descr="Resultado de imagen para GRUPOS DE PODE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79512" y="404664"/>
            <a:ext cx="2592288" cy="432048"/>
          </a:xfrm>
          <a:prstGeom prst="rect">
            <a:avLst/>
          </a:prstGeom>
          <a:solidFill>
            <a:srgbClr val="D565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CuadroTexto"/>
          <p:cNvSpPr txBox="1"/>
          <p:nvPr/>
        </p:nvSpPr>
        <p:spPr>
          <a:xfrm>
            <a:off x="179512" y="476672"/>
            <a:ext cx="25202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 smtClean="0">
                <a:solidFill>
                  <a:schemeClr val="bg1"/>
                </a:solidFill>
                <a:latin typeface="Berlin Sans FB" pitchFamily="34" charset="0"/>
              </a:rPr>
              <a:t>GOBIERNO  CORPORATIVO</a:t>
            </a:r>
            <a:endParaRPr lang="es-MX" sz="1400" dirty="0">
              <a:solidFill>
                <a:schemeClr val="bg1"/>
              </a:solidFill>
              <a:latin typeface="Berlin Sans FB" pitchFamily="34" charset="0"/>
            </a:endParaRPr>
          </a:p>
        </p:txBody>
      </p:sp>
      <p:sp>
        <p:nvSpPr>
          <p:cNvPr id="23" name="22 CuadroTexto"/>
          <p:cNvSpPr txBox="1"/>
          <p:nvPr/>
        </p:nvSpPr>
        <p:spPr>
          <a:xfrm>
            <a:off x="6588224" y="6105490"/>
            <a:ext cx="2483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solidFill>
                  <a:srgbClr val="297931"/>
                </a:solidFill>
                <a:latin typeface="Berlin Sans FB" pitchFamily="34" charset="0"/>
              </a:rPr>
              <a:t>Referencia:</a:t>
            </a:r>
          </a:p>
          <a:p>
            <a:pPr algn="ctr"/>
            <a:r>
              <a:rPr lang="en-US" dirty="0" err="1" smtClean="0">
                <a:solidFill>
                  <a:srgbClr val="29793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Buendía</a:t>
            </a:r>
            <a:r>
              <a:rPr lang="en-US" dirty="0" smtClean="0">
                <a:solidFill>
                  <a:srgbClr val="29793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, F. 2004</a:t>
            </a:r>
            <a:endParaRPr lang="es-MX" dirty="0">
              <a:solidFill>
                <a:srgbClr val="297931"/>
              </a:solidFill>
              <a:latin typeface="Berlin Sans FB" pitchFamily="34" charset="0"/>
            </a:endParaRPr>
          </a:p>
        </p:txBody>
      </p:sp>
      <p:sp>
        <p:nvSpPr>
          <p:cNvPr id="15" name="14 Rectángulo"/>
          <p:cNvSpPr/>
          <p:nvPr/>
        </p:nvSpPr>
        <p:spPr>
          <a:xfrm>
            <a:off x="2786050" y="414536"/>
            <a:ext cx="6264696" cy="432048"/>
          </a:xfrm>
          <a:prstGeom prst="rect">
            <a:avLst/>
          </a:prstGeom>
          <a:solidFill>
            <a:srgbClr val="24559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4" name="23 CuadroTexto"/>
          <p:cNvSpPr txBox="1"/>
          <p:nvPr/>
        </p:nvSpPr>
        <p:spPr>
          <a:xfrm>
            <a:off x="7072330" y="471906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dirty="0" smtClean="0">
                <a:solidFill>
                  <a:schemeClr val="bg1"/>
                </a:solidFill>
              </a:rPr>
              <a:t>Diapositiva    </a:t>
            </a:r>
            <a:r>
              <a:rPr lang="es-MX" dirty="0" smtClean="0">
                <a:solidFill>
                  <a:schemeClr val="bg1"/>
                </a:solidFill>
              </a:rPr>
              <a:t>18</a:t>
            </a:r>
            <a:endParaRPr lang="es-MX" dirty="0">
              <a:solidFill>
                <a:schemeClr val="bg1"/>
              </a:solidFill>
            </a:endParaRPr>
          </a:p>
        </p:txBody>
      </p:sp>
      <p:pic>
        <p:nvPicPr>
          <p:cNvPr id="26" name="25 Imagen" descr="escud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142876" y="6066058"/>
            <a:ext cx="785786" cy="720528"/>
          </a:xfrm>
          <a:prstGeom prst="rect">
            <a:avLst/>
          </a:prstGeom>
        </p:spPr>
      </p:pic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214314" y="1021003"/>
            <a:ext cx="8786842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Los grupos de poder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Los  grupos en pro de los derechos humanos, grupos ambientalistas, sindicatos, asociaciones estudiantiles, organizaciones religiosas, organizaciones políticas</a:t>
            </a:r>
            <a:r>
              <a:rPr lang="en-US" sz="36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es-MX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6" descr="Imagen relacionad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4221088"/>
            <a:ext cx="3571802" cy="25181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2" name="Picture 4" descr="Resultado de imagen para flujos de efectiv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4365104"/>
            <a:ext cx="5112568" cy="2348704"/>
          </a:xfrm>
          <a:prstGeom prst="rect">
            <a:avLst/>
          </a:prstGeom>
          <a:noFill/>
        </p:spPr>
      </p:pic>
      <p:sp>
        <p:nvSpPr>
          <p:cNvPr id="4" name="3 Rectángulo"/>
          <p:cNvSpPr/>
          <p:nvPr/>
        </p:nvSpPr>
        <p:spPr>
          <a:xfrm>
            <a:off x="179512" y="404664"/>
            <a:ext cx="2592288" cy="432048"/>
          </a:xfrm>
          <a:prstGeom prst="rect">
            <a:avLst/>
          </a:prstGeom>
          <a:solidFill>
            <a:srgbClr val="D565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CuadroTexto"/>
          <p:cNvSpPr txBox="1"/>
          <p:nvPr/>
        </p:nvSpPr>
        <p:spPr>
          <a:xfrm>
            <a:off x="179512" y="476672"/>
            <a:ext cx="25202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 smtClean="0">
                <a:solidFill>
                  <a:schemeClr val="bg1"/>
                </a:solidFill>
                <a:latin typeface="Berlin Sans FB" pitchFamily="34" charset="0"/>
              </a:rPr>
              <a:t>GOBIERNO  CORPORATIVO</a:t>
            </a:r>
            <a:endParaRPr lang="es-MX" sz="1400" dirty="0">
              <a:solidFill>
                <a:schemeClr val="bg1"/>
              </a:solidFill>
              <a:latin typeface="Berlin Sans FB" pitchFamily="34" charset="0"/>
            </a:endParaRPr>
          </a:p>
        </p:txBody>
      </p:sp>
      <p:sp>
        <p:nvSpPr>
          <p:cNvPr id="23" name="22 CuadroTexto"/>
          <p:cNvSpPr txBox="1"/>
          <p:nvPr/>
        </p:nvSpPr>
        <p:spPr>
          <a:xfrm>
            <a:off x="6588224" y="6105490"/>
            <a:ext cx="2483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solidFill>
                  <a:srgbClr val="297931"/>
                </a:solidFill>
                <a:latin typeface="Berlin Sans FB" pitchFamily="34" charset="0"/>
              </a:rPr>
              <a:t>Referencia:</a:t>
            </a:r>
          </a:p>
          <a:p>
            <a:pPr algn="ctr"/>
            <a:r>
              <a:rPr lang="es-MX" dirty="0" err="1" smtClean="0">
                <a:solidFill>
                  <a:srgbClr val="297931"/>
                </a:solidFill>
                <a:latin typeface="Berlin Sans FB" pitchFamily="34" charset="0"/>
              </a:rPr>
              <a:t>Berle</a:t>
            </a:r>
            <a:r>
              <a:rPr lang="es-MX" dirty="0" smtClean="0">
                <a:solidFill>
                  <a:srgbClr val="297931"/>
                </a:solidFill>
                <a:latin typeface="Berlin Sans FB" pitchFamily="34" charset="0"/>
              </a:rPr>
              <a:t> y </a:t>
            </a:r>
            <a:r>
              <a:rPr lang="es-MX" dirty="0" err="1" smtClean="0">
                <a:solidFill>
                  <a:srgbClr val="297931"/>
                </a:solidFill>
                <a:latin typeface="Berlin Sans FB" pitchFamily="34" charset="0"/>
              </a:rPr>
              <a:t>Means</a:t>
            </a:r>
            <a:r>
              <a:rPr lang="es-MX" dirty="0" smtClean="0">
                <a:solidFill>
                  <a:srgbClr val="297931"/>
                </a:solidFill>
                <a:latin typeface="Berlin Sans FB" pitchFamily="34" charset="0"/>
              </a:rPr>
              <a:t>  (1932)</a:t>
            </a:r>
            <a:endParaRPr lang="es-MX" dirty="0">
              <a:solidFill>
                <a:srgbClr val="297931"/>
              </a:solidFill>
              <a:latin typeface="Berlin Sans FB" pitchFamily="34" charset="0"/>
            </a:endParaRPr>
          </a:p>
        </p:txBody>
      </p:sp>
      <p:sp>
        <p:nvSpPr>
          <p:cNvPr id="15" name="14 Rectángulo"/>
          <p:cNvSpPr/>
          <p:nvPr/>
        </p:nvSpPr>
        <p:spPr>
          <a:xfrm>
            <a:off x="2786050" y="414536"/>
            <a:ext cx="6264696" cy="432048"/>
          </a:xfrm>
          <a:prstGeom prst="rect">
            <a:avLst/>
          </a:prstGeom>
          <a:solidFill>
            <a:srgbClr val="24559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4" name="23 CuadroTexto"/>
          <p:cNvSpPr txBox="1"/>
          <p:nvPr/>
        </p:nvSpPr>
        <p:spPr>
          <a:xfrm>
            <a:off x="7072330" y="471906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dirty="0" smtClean="0">
                <a:solidFill>
                  <a:schemeClr val="bg1"/>
                </a:solidFill>
              </a:rPr>
              <a:t>Diapositiva    </a:t>
            </a:r>
            <a:r>
              <a:rPr lang="es-MX" dirty="0" smtClean="0">
                <a:solidFill>
                  <a:schemeClr val="bg1"/>
                </a:solidFill>
              </a:rPr>
              <a:t>19</a:t>
            </a:r>
            <a:endParaRPr lang="es-MX" dirty="0">
              <a:solidFill>
                <a:schemeClr val="bg1"/>
              </a:solidFill>
            </a:endParaRPr>
          </a:p>
        </p:txBody>
      </p:sp>
      <p:pic>
        <p:nvPicPr>
          <p:cNvPr id="26" name="25 Imagen" descr="escud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142876" y="6066058"/>
            <a:ext cx="785786" cy="720528"/>
          </a:xfrm>
          <a:prstGeom prst="rect">
            <a:avLst/>
          </a:prstGeom>
        </p:spPr>
      </p:pic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142876" y="980728"/>
            <a:ext cx="8786842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39725" algn="l"/>
              </a:tabLst>
            </a:pPr>
            <a:r>
              <a:rPr kumimoji="0" lang="es-MX" sz="3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El Problema del Gobierno Corporativo consiste en que cada vez más individuos participan de las empresas, pero su control se encuentra en muy pocas manos porque puede beneficiar o dañar a muchos individuos incluso deteniendo el crecimiento económico de un país.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Resultado de imagen para CONTRO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4355976" y="4149080"/>
            <a:ext cx="2597274" cy="2597274"/>
          </a:xfrm>
          <a:prstGeom prst="rect">
            <a:avLst/>
          </a:prstGeom>
          <a:noFill/>
        </p:spPr>
      </p:pic>
      <p:sp>
        <p:nvSpPr>
          <p:cNvPr id="4" name="3 Rectángulo"/>
          <p:cNvSpPr/>
          <p:nvPr/>
        </p:nvSpPr>
        <p:spPr>
          <a:xfrm>
            <a:off x="179512" y="404664"/>
            <a:ext cx="2592288" cy="432048"/>
          </a:xfrm>
          <a:prstGeom prst="rect">
            <a:avLst/>
          </a:prstGeom>
          <a:solidFill>
            <a:srgbClr val="D565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CuadroTexto"/>
          <p:cNvSpPr txBox="1"/>
          <p:nvPr/>
        </p:nvSpPr>
        <p:spPr>
          <a:xfrm>
            <a:off x="179512" y="476672"/>
            <a:ext cx="25202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 smtClean="0">
                <a:solidFill>
                  <a:schemeClr val="bg1"/>
                </a:solidFill>
                <a:latin typeface="Berlin Sans FB" pitchFamily="34" charset="0"/>
              </a:rPr>
              <a:t>GOBIERNO  CORPORATIVO</a:t>
            </a:r>
            <a:endParaRPr lang="es-MX" sz="1400" dirty="0">
              <a:solidFill>
                <a:schemeClr val="bg1"/>
              </a:solidFill>
              <a:latin typeface="Berlin Sans FB" pitchFamily="34" charset="0"/>
            </a:endParaRPr>
          </a:p>
        </p:txBody>
      </p:sp>
      <p:sp>
        <p:nvSpPr>
          <p:cNvPr id="23" name="22 CuadroTexto"/>
          <p:cNvSpPr txBox="1"/>
          <p:nvPr/>
        </p:nvSpPr>
        <p:spPr>
          <a:xfrm>
            <a:off x="6588224" y="6105490"/>
            <a:ext cx="2483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solidFill>
                  <a:srgbClr val="297931"/>
                </a:solidFill>
                <a:latin typeface="Berlin Sans FB" pitchFamily="34" charset="0"/>
              </a:rPr>
              <a:t>Referencia:</a:t>
            </a:r>
          </a:p>
          <a:p>
            <a:pPr algn="ctr"/>
            <a:r>
              <a:rPr lang="es-MX" dirty="0" err="1" smtClean="0">
                <a:solidFill>
                  <a:srgbClr val="297931"/>
                </a:solidFill>
                <a:latin typeface="Berlin Sans FB" pitchFamily="34" charset="0"/>
              </a:rPr>
              <a:t>Berle</a:t>
            </a:r>
            <a:r>
              <a:rPr lang="es-MX" dirty="0" smtClean="0">
                <a:solidFill>
                  <a:srgbClr val="297931"/>
                </a:solidFill>
                <a:latin typeface="Berlin Sans FB" pitchFamily="34" charset="0"/>
              </a:rPr>
              <a:t> y </a:t>
            </a:r>
            <a:r>
              <a:rPr lang="es-MX" dirty="0" err="1" smtClean="0">
                <a:solidFill>
                  <a:srgbClr val="297931"/>
                </a:solidFill>
                <a:latin typeface="Berlin Sans FB" pitchFamily="34" charset="0"/>
              </a:rPr>
              <a:t>Means</a:t>
            </a:r>
            <a:r>
              <a:rPr lang="es-MX" dirty="0" smtClean="0">
                <a:solidFill>
                  <a:srgbClr val="297931"/>
                </a:solidFill>
                <a:latin typeface="Berlin Sans FB" pitchFamily="34" charset="0"/>
              </a:rPr>
              <a:t>  (1932)</a:t>
            </a:r>
            <a:endParaRPr lang="es-MX" dirty="0">
              <a:solidFill>
                <a:srgbClr val="297931"/>
              </a:solidFill>
              <a:latin typeface="Berlin Sans FB" pitchFamily="34" charset="0"/>
            </a:endParaRPr>
          </a:p>
        </p:txBody>
      </p:sp>
      <p:sp>
        <p:nvSpPr>
          <p:cNvPr id="15" name="14 Rectángulo"/>
          <p:cNvSpPr/>
          <p:nvPr/>
        </p:nvSpPr>
        <p:spPr>
          <a:xfrm>
            <a:off x="2786050" y="414536"/>
            <a:ext cx="6264696" cy="432048"/>
          </a:xfrm>
          <a:prstGeom prst="rect">
            <a:avLst/>
          </a:prstGeom>
          <a:solidFill>
            <a:srgbClr val="24559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4" name="23 CuadroTexto"/>
          <p:cNvSpPr txBox="1"/>
          <p:nvPr/>
        </p:nvSpPr>
        <p:spPr>
          <a:xfrm>
            <a:off x="7072330" y="471906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dirty="0" smtClean="0">
                <a:solidFill>
                  <a:schemeClr val="bg1"/>
                </a:solidFill>
              </a:rPr>
              <a:t>Diapositiva    </a:t>
            </a:r>
            <a:r>
              <a:rPr lang="es-MX" dirty="0" smtClean="0">
                <a:solidFill>
                  <a:schemeClr val="bg1"/>
                </a:solidFill>
              </a:rPr>
              <a:t>20</a:t>
            </a:r>
            <a:endParaRPr lang="es-MX" dirty="0">
              <a:solidFill>
                <a:schemeClr val="bg1"/>
              </a:solidFill>
            </a:endParaRPr>
          </a:p>
        </p:txBody>
      </p:sp>
      <p:pic>
        <p:nvPicPr>
          <p:cNvPr id="26" name="25 Imagen" descr="escud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142876" y="6066058"/>
            <a:ext cx="785786" cy="720528"/>
          </a:xfrm>
          <a:prstGeom prst="rect">
            <a:avLst/>
          </a:prstGeom>
        </p:spPr>
      </p:pic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142876" y="1001053"/>
            <a:ext cx="885828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36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Etapas   de la  evolución del control corporativo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36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1. Control a través de casi control total de propiedad: En la que un sólo individuo o un grupo de asociados poseían toda o gran parte de la empresa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Imagen relacionad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4288" y="260648"/>
            <a:ext cx="1728192" cy="1872208"/>
          </a:xfrm>
          <a:prstGeom prst="rect">
            <a:avLst/>
          </a:prstGeom>
          <a:noFill/>
        </p:spPr>
      </p:pic>
      <p:sp>
        <p:nvSpPr>
          <p:cNvPr id="15" name="14 Rectángulo"/>
          <p:cNvSpPr/>
          <p:nvPr/>
        </p:nvSpPr>
        <p:spPr>
          <a:xfrm>
            <a:off x="107504" y="5733256"/>
            <a:ext cx="3960440" cy="1008112"/>
          </a:xfrm>
          <a:prstGeom prst="rect">
            <a:avLst/>
          </a:prstGeom>
          <a:solidFill>
            <a:srgbClr val="D565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latin typeface="Arial Narrow" pitchFamily="34" charset="0"/>
            </a:endParaRPr>
          </a:p>
        </p:txBody>
      </p:sp>
      <p:sp>
        <p:nvSpPr>
          <p:cNvPr id="16" name="15 Rectángulo"/>
          <p:cNvSpPr/>
          <p:nvPr/>
        </p:nvSpPr>
        <p:spPr>
          <a:xfrm>
            <a:off x="4139952" y="5733256"/>
            <a:ext cx="4896544" cy="1008112"/>
          </a:xfrm>
          <a:prstGeom prst="rect">
            <a:avLst/>
          </a:prstGeom>
          <a:solidFill>
            <a:srgbClr val="24559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latin typeface="Arial Narrow" pitchFamily="34" charset="0"/>
            </a:endParaRPr>
          </a:p>
        </p:txBody>
      </p:sp>
      <p:grpSp>
        <p:nvGrpSpPr>
          <p:cNvPr id="2" name="6 Grupo"/>
          <p:cNvGrpSpPr/>
          <p:nvPr/>
        </p:nvGrpSpPr>
        <p:grpSpPr>
          <a:xfrm flipH="1">
            <a:off x="251520" y="260648"/>
            <a:ext cx="1944216" cy="1800200"/>
            <a:chOff x="2123728" y="332656"/>
            <a:chExt cx="2160240" cy="2160240"/>
          </a:xfrm>
        </p:grpSpPr>
        <p:pic>
          <p:nvPicPr>
            <p:cNvPr id="4" name="3 Imagen" descr="escudo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555776" y="836712"/>
              <a:ext cx="1073294" cy="908454"/>
            </a:xfrm>
            <a:prstGeom prst="rect">
              <a:avLst/>
            </a:prstGeom>
          </p:spPr>
        </p:pic>
        <p:pic>
          <p:nvPicPr>
            <p:cNvPr id="11266" name="Picture 2" descr="Imagen relacionada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23728" y="332656"/>
              <a:ext cx="2160240" cy="2160240"/>
            </a:xfrm>
            <a:prstGeom prst="rect">
              <a:avLst/>
            </a:prstGeom>
            <a:noFill/>
          </p:spPr>
        </p:pic>
      </p:grpSp>
      <p:sp>
        <p:nvSpPr>
          <p:cNvPr id="8" name="7 CuadroTexto"/>
          <p:cNvSpPr txBox="1"/>
          <p:nvPr/>
        </p:nvSpPr>
        <p:spPr>
          <a:xfrm>
            <a:off x="1979712" y="836712"/>
            <a:ext cx="5400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 smtClean="0">
                <a:solidFill>
                  <a:srgbClr val="297931"/>
                </a:solidFill>
                <a:latin typeface="Arial Narrow" pitchFamily="34" charset="0"/>
              </a:rPr>
              <a:t>MATERIAL INEDITO</a:t>
            </a:r>
          </a:p>
          <a:p>
            <a:pPr algn="ctr"/>
            <a:r>
              <a:rPr lang="es-MX" sz="2400" b="1" dirty="0" smtClean="0">
                <a:solidFill>
                  <a:srgbClr val="297931"/>
                </a:solidFill>
                <a:latin typeface="Arial Narrow" pitchFamily="34" charset="0"/>
              </a:rPr>
              <a:t>Entendiendo  por ello que este material aún no ha sido publicado</a:t>
            </a:r>
          </a:p>
        </p:txBody>
      </p:sp>
      <p:pic>
        <p:nvPicPr>
          <p:cNvPr id="10" name="9 Imagen" descr="escudo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7515387" y="697497"/>
            <a:ext cx="858635" cy="787327"/>
          </a:xfrm>
          <a:prstGeom prst="rect">
            <a:avLst/>
          </a:prstGeom>
        </p:spPr>
      </p:pic>
      <p:sp>
        <p:nvSpPr>
          <p:cNvPr id="17" name="16 CuadroTexto"/>
          <p:cNvSpPr txBox="1"/>
          <p:nvPr/>
        </p:nvSpPr>
        <p:spPr>
          <a:xfrm>
            <a:off x="4644008" y="6011996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bg1"/>
                </a:solidFill>
                <a:latin typeface="Arial Narrow" pitchFamily="34" charset="0"/>
              </a:rPr>
              <a:t>LIC.  MÓNICA NIEMBRO GAONA</a:t>
            </a:r>
            <a:endParaRPr lang="es-MX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19" name="18 CuadroTexto"/>
          <p:cNvSpPr txBox="1"/>
          <p:nvPr/>
        </p:nvSpPr>
        <p:spPr>
          <a:xfrm>
            <a:off x="179512" y="6021288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solidFill>
                  <a:schemeClr val="bg1"/>
                </a:solidFill>
                <a:latin typeface="Arial Narrow" pitchFamily="34" charset="0"/>
              </a:rPr>
              <a:t>GOBIERNO  CORPORATIVO</a:t>
            </a:r>
            <a:endParaRPr lang="es-MX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12" name="11 Rectángulo"/>
          <p:cNvSpPr/>
          <p:nvPr/>
        </p:nvSpPr>
        <p:spPr>
          <a:xfrm>
            <a:off x="179512" y="2492896"/>
            <a:ext cx="86409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MX" sz="2400" b="1" dirty="0" smtClean="0">
                <a:solidFill>
                  <a:srgbClr val="297931"/>
                </a:solidFill>
                <a:latin typeface="Arial Narrow" pitchFamily="34" charset="0"/>
              </a:rPr>
              <a:t>MATERIAL ORIGINAL</a:t>
            </a:r>
          </a:p>
          <a:p>
            <a:pPr lvl="0" algn="ctr"/>
            <a:r>
              <a:rPr lang="es-MX" sz="2400" b="1" dirty="0" smtClean="0">
                <a:solidFill>
                  <a:srgbClr val="297931"/>
                </a:solidFill>
                <a:latin typeface="Arial Narrow" pitchFamily="34" charset="0"/>
              </a:rPr>
              <a:t>es decir, que no es copia, ni imitación de algún otro material, es fruto de la creación espontanea distinguiéndose por su calidad.</a:t>
            </a:r>
            <a:endParaRPr lang="es-MX" sz="2400" b="1" dirty="0" smtClean="0">
              <a:solidFill>
                <a:srgbClr val="297931"/>
              </a:solidFill>
              <a:latin typeface="Arial Narrow" pitchFamily="34" charset="0"/>
            </a:endParaRPr>
          </a:p>
        </p:txBody>
      </p:sp>
      <p:sp>
        <p:nvSpPr>
          <p:cNvPr id="13" name="12 Rectángulo"/>
          <p:cNvSpPr/>
          <p:nvPr/>
        </p:nvSpPr>
        <p:spPr>
          <a:xfrm>
            <a:off x="144016" y="4149080"/>
            <a:ext cx="88204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MX" sz="2400" b="1" dirty="0" smtClean="0">
                <a:solidFill>
                  <a:srgbClr val="297931"/>
                </a:solidFill>
                <a:latin typeface="Arial Narrow" pitchFamily="34" charset="0"/>
              </a:rPr>
              <a:t>El  documento que se toma como referencia lleva por nombre GOBIERNO CORPORATIVO, teniendo la referencia la final del presenta material.</a:t>
            </a:r>
            <a:endParaRPr lang="es-MX" sz="5400" b="1" dirty="0" smtClean="0">
              <a:solidFill>
                <a:srgbClr val="297931"/>
              </a:solidFill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Resultado de imagen para CONTRO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3650010"/>
            <a:ext cx="3096344" cy="3096344"/>
          </a:xfrm>
          <a:prstGeom prst="rect">
            <a:avLst/>
          </a:prstGeom>
          <a:noFill/>
        </p:spPr>
      </p:pic>
      <p:sp>
        <p:nvSpPr>
          <p:cNvPr id="4" name="3 Rectángulo"/>
          <p:cNvSpPr/>
          <p:nvPr/>
        </p:nvSpPr>
        <p:spPr>
          <a:xfrm>
            <a:off x="179512" y="404664"/>
            <a:ext cx="2592288" cy="432048"/>
          </a:xfrm>
          <a:prstGeom prst="rect">
            <a:avLst/>
          </a:prstGeom>
          <a:solidFill>
            <a:srgbClr val="D565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CuadroTexto"/>
          <p:cNvSpPr txBox="1"/>
          <p:nvPr/>
        </p:nvSpPr>
        <p:spPr>
          <a:xfrm>
            <a:off x="179512" y="476672"/>
            <a:ext cx="25202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 smtClean="0">
                <a:solidFill>
                  <a:schemeClr val="bg1"/>
                </a:solidFill>
                <a:latin typeface="Berlin Sans FB" pitchFamily="34" charset="0"/>
              </a:rPr>
              <a:t>GOBIERNO  CORPORATIVO</a:t>
            </a:r>
            <a:endParaRPr lang="es-MX" sz="1400" dirty="0">
              <a:solidFill>
                <a:schemeClr val="bg1"/>
              </a:solidFill>
              <a:latin typeface="Berlin Sans FB" pitchFamily="34" charset="0"/>
            </a:endParaRPr>
          </a:p>
        </p:txBody>
      </p:sp>
      <p:sp>
        <p:nvSpPr>
          <p:cNvPr id="23" name="22 CuadroTexto"/>
          <p:cNvSpPr txBox="1"/>
          <p:nvPr/>
        </p:nvSpPr>
        <p:spPr>
          <a:xfrm>
            <a:off x="6588224" y="6105490"/>
            <a:ext cx="2483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solidFill>
                  <a:srgbClr val="297931"/>
                </a:solidFill>
                <a:latin typeface="Berlin Sans FB" pitchFamily="34" charset="0"/>
              </a:rPr>
              <a:t>Referencia:</a:t>
            </a:r>
          </a:p>
          <a:p>
            <a:pPr algn="ctr"/>
            <a:r>
              <a:rPr lang="es-MX" dirty="0" err="1" smtClean="0">
                <a:solidFill>
                  <a:srgbClr val="297931"/>
                </a:solidFill>
                <a:latin typeface="Berlin Sans FB" pitchFamily="34" charset="0"/>
              </a:rPr>
              <a:t>Berle</a:t>
            </a:r>
            <a:r>
              <a:rPr lang="es-MX" dirty="0" smtClean="0">
                <a:solidFill>
                  <a:srgbClr val="297931"/>
                </a:solidFill>
                <a:latin typeface="Berlin Sans FB" pitchFamily="34" charset="0"/>
              </a:rPr>
              <a:t> y </a:t>
            </a:r>
            <a:r>
              <a:rPr lang="es-MX" dirty="0" err="1" smtClean="0">
                <a:solidFill>
                  <a:srgbClr val="297931"/>
                </a:solidFill>
                <a:latin typeface="Berlin Sans FB" pitchFamily="34" charset="0"/>
              </a:rPr>
              <a:t>Means</a:t>
            </a:r>
            <a:r>
              <a:rPr lang="es-MX" dirty="0" smtClean="0">
                <a:solidFill>
                  <a:srgbClr val="297931"/>
                </a:solidFill>
                <a:latin typeface="Berlin Sans FB" pitchFamily="34" charset="0"/>
              </a:rPr>
              <a:t>  (1932)</a:t>
            </a:r>
            <a:endParaRPr lang="es-MX" dirty="0">
              <a:solidFill>
                <a:srgbClr val="297931"/>
              </a:solidFill>
              <a:latin typeface="Berlin Sans FB" pitchFamily="34" charset="0"/>
            </a:endParaRPr>
          </a:p>
        </p:txBody>
      </p:sp>
      <p:sp>
        <p:nvSpPr>
          <p:cNvPr id="15" name="14 Rectángulo"/>
          <p:cNvSpPr/>
          <p:nvPr/>
        </p:nvSpPr>
        <p:spPr>
          <a:xfrm>
            <a:off x="2786050" y="414536"/>
            <a:ext cx="6264696" cy="432048"/>
          </a:xfrm>
          <a:prstGeom prst="rect">
            <a:avLst/>
          </a:prstGeom>
          <a:solidFill>
            <a:srgbClr val="24559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4" name="23 CuadroTexto"/>
          <p:cNvSpPr txBox="1"/>
          <p:nvPr/>
        </p:nvSpPr>
        <p:spPr>
          <a:xfrm>
            <a:off x="7072330" y="471906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dirty="0" smtClean="0">
                <a:solidFill>
                  <a:schemeClr val="bg1"/>
                </a:solidFill>
              </a:rPr>
              <a:t>Diapositiva    </a:t>
            </a:r>
            <a:r>
              <a:rPr lang="es-MX" dirty="0" smtClean="0">
                <a:solidFill>
                  <a:schemeClr val="bg1"/>
                </a:solidFill>
              </a:rPr>
              <a:t>21</a:t>
            </a:r>
            <a:endParaRPr lang="es-MX" dirty="0">
              <a:solidFill>
                <a:schemeClr val="bg1"/>
              </a:solidFill>
            </a:endParaRPr>
          </a:p>
        </p:txBody>
      </p:sp>
      <p:pic>
        <p:nvPicPr>
          <p:cNvPr id="26" name="25 Imagen" descr="escud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142876" y="6066058"/>
            <a:ext cx="785786" cy="720528"/>
          </a:xfrm>
          <a:prstGeom prst="rect">
            <a:avLst/>
          </a:prstGeom>
        </p:spPr>
      </p:pic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71406" y="1263552"/>
            <a:ext cx="8929718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36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Etapas   de la  evolución del control corporativo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36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36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2. Control mayoritario: La separación de propiedad y control 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40" name="Picture 4" descr="Resultado de imagen para personas pieramide animad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87216" y="3140968"/>
            <a:ext cx="3573016" cy="3573016"/>
          </a:xfrm>
          <a:prstGeom prst="rect">
            <a:avLst/>
          </a:prstGeom>
          <a:noFill/>
        </p:spPr>
      </p:pic>
      <p:sp>
        <p:nvSpPr>
          <p:cNvPr id="4" name="3 Rectángulo"/>
          <p:cNvSpPr/>
          <p:nvPr/>
        </p:nvSpPr>
        <p:spPr>
          <a:xfrm>
            <a:off x="179512" y="404664"/>
            <a:ext cx="2592288" cy="432048"/>
          </a:xfrm>
          <a:prstGeom prst="rect">
            <a:avLst/>
          </a:prstGeom>
          <a:solidFill>
            <a:srgbClr val="D565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CuadroTexto"/>
          <p:cNvSpPr txBox="1"/>
          <p:nvPr/>
        </p:nvSpPr>
        <p:spPr>
          <a:xfrm>
            <a:off x="179512" y="476672"/>
            <a:ext cx="25202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 smtClean="0">
                <a:solidFill>
                  <a:schemeClr val="bg1"/>
                </a:solidFill>
                <a:latin typeface="Berlin Sans FB" pitchFamily="34" charset="0"/>
              </a:rPr>
              <a:t>GOBIERNO  CORPORATIVO</a:t>
            </a:r>
            <a:endParaRPr lang="es-MX" sz="1400" dirty="0">
              <a:solidFill>
                <a:schemeClr val="bg1"/>
              </a:solidFill>
              <a:latin typeface="Berlin Sans FB" pitchFamily="34" charset="0"/>
            </a:endParaRPr>
          </a:p>
        </p:txBody>
      </p:sp>
      <p:sp>
        <p:nvSpPr>
          <p:cNvPr id="23" name="22 CuadroTexto"/>
          <p:cNvSpPr txBox="1"/>
          <p:nvPr/>
        </p:nvSpPr>
        <p:spPr>
          <a:xfrm>
            <a:off x="6588224" y="6105490"/>
            <a:ext cx="2483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solidFill>
                  <a:srgbClr val="297931"/>
                </a:solidFill>
                <a:latin typeface="Berlin Sans FB" pitchFamily="34" charset="0"/>
              </a:rPr>
              <a:t>Referencia:</a:t>
            </a:r>
          </a:p>
          <a:p>
            <a:pPr algn="ctr"/>
            <a:r>
              <a:rPr lang="es-MX" dirty="0" err="1" smtClean="0">
                <a:solidFill>
                  <a:srgbClr val="297931"/>
                </a:solidFill>
                <a:latin typeface="Berlin Sans FB" pitchFamily="34" charset="0"/>
              </a:rPr>
              <a:t>Berle</a:t>
            </a:r>
            <a:r>
              <a:rPr lang="es-MX" dirty="0" smtClean="0">
                <a:solidFill>
                  <a:srgbClr val="297931"/>
                </a:solidFill>
                <a:latin typeface="Berlin Sans FB" pitchFamily="34" charset="0"/>
              </a:rPr>
              <a:t> y </a:t>
            </a:r>
            <a:r>
              <a:rPr lang="es-MX" dirty="0" err="1" smtClean="0">
                <a:solidFill>
                  <a:srgbClr val="297931"/>
                </a:solidFill>
                <a:latin typeface="Berlin Sans FB" pitchFamily="34" charset="0"/>
              </a:rPr>
              <a:t>Means</a:t>
            </a:r>
            <a:r>
              <a:rPr lang="es-MX" dirty="0" smtClean="0">
                <a:solidFill>
                  <a:srgbClr val="297931"/>
                </a:solidFill>
                <a:latin typeface="Berlin Sans FB" pitchFamily="34" charset="0"/>
              </a:rPr>
              <a:t>  (1932)</a:t>
            </a:r>
            <a:endParaRPr lang="es-MX" dirty="0">
              <a:solidFill>
                <a:srgbClr val="297931"/>
              </a:solidFill>
              <a:latin typeface="Berlin Sans FB" pitchFamily="34" charset="0"/>
            </a:endParaRPr>
          </a:p>
        </p:txBody>
      </p:sp>
      <p:sp>
        <p:nvSpPr>
          <p:cNvPr id="15" name="14 Rectángulo"/>
          <p:cNvSpPr/>
          <p:nvPr/>
        </p:nvSpPr>
        <p:spPr>
          <a:xfrm>
            <a:off x="2786050" y="414536"/>
            <a:ext cx="6264696" cy="432048"/>
          </a:xfrm>
          <a:prstGeom prst="rect">
            <a:avLst/>
          </a:prstGeom>
          <a:solidFill>
            <a:srgbClr val="24559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4" name="23 CuadroTexto"/>
          <p:cNvSpPr txBox="1"/>
          <p:nvPr/>
        </p:nvSpPr>
        <p:spPr>
          <a:xfrm>
            <a:off x="7072330" y="471906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dirty="0" smtClean="0">
                <a:solidFill>
                  <a:schemeClr val="bg1"/>
                </a:solidFill>
              </a:rPr>
              <a:t>Diapositiva    </a:t>
            </a:r>
            <a:r>
              <a:rPr lang="es-MX" dirty="0" smtClean="0">
                <a:solidFill>
                  <a:schemeClr val="bg1"/>
                </a:solidFill>
              </a:rPr>
              <a:t>22</a:t>
            </a:r>
            <a:endParaRPr lang="es-MX" dirty="0">
              <a:solidFill>
                <a:schemeClr val="bg1"/>
              </a:solidFill>
            </a:endParaRPr>
          </a:p>
        </p:txBody>
      </p:sp>
      <p:pic>
        <p:nvPicPr>
          <p:cNvPr id="26" name="25 Imagen" descr="escud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142876" y="6066058"/>
            <a:ext cx="785786" cy="720528"/>
          </a:xfrm>
          <a:prstGeom prst="rect">
            <a:avLst/>
          </a:prstGeom>
        </p:spPr>
      </p:pic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142876" y="980728"/>
            <a:ext cx="8858280" cy="323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36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Etapas   de la  evolución del control corporativo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2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36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3. Control por un mecanismo legal: El mecanismo más importante utilizado es el modelo de Pirámide 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Resultado de imagen para CONTRO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4149080"/>
            <a:ext cx="3744416" cy="2627660"/>
          </a:xfrm>
          <a:prstGeom prst="rect">
            <a:avLst/>
          </a:prstGeom>
          <a:noFill/>
        </p:spPr>
      </p:pic>
      <p:sp>
        <p:nvSpPr>
          <p:cNvPr id="4" name="3 Rectángulo"/>
          <p:cNvSpPr/>
          <p:nvPr/>
        </p:nvSpPr>
        <p:spPr>
          <a:xfrm>
            <a:off x="179512" y="404664"/>
            <a:ext cx="2592288" cy="432048"/>
          </a:xfrm>
          <a:prstGeom prst="rect">
            <a:avLst/>
          </a:prstGeom>
          <a:solidFill>
            <a:srgbClr val="D565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CuadroTexto"/>
          <p:cNvSpPr txBox="1"/>
          <p:nvPr/>
        </p:nvSpPr>
        <p:spPr>
          <a:xfrm>
            <a:off x="179512" y="476672"/>
            <a:ext cx="25202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 smtClean="0">
                <a:solidFill>
                  <a:schemeClr val="bg1"/>
                </a:solidFill>
                <a:latin typeface="Berlin Sans FB" pitchFamily="34" charset="0"/>
              </a:rPr>
              <a:t>GOBIERNO  CORPORATIVO</a:t>
            </a:r>
            <a:endParaRPr lang="es-MX" sz="1400" dirty="0">
              <a:solidFill>
                <a:schemeClr val="bg1"/>
              </a:solidFill>
              <a:latin typeface="Berlin Sans FB" pitchFamily="34" charset="0"/>
            </a:endParaRPr>
          </a:p>
        </p:txBody>
      </p:sp>
      <p:sp>
        <p:nvSpPr>
          <p:cNvPr id="23" name="22 CuadroTexto"/>
          <p:cNvSpPr txBox="1"/>
          <p:nvPr/>
        </p:nvSpPr>
        <p:spPr>
          <a:xfrm>
            <a:off x="6588224" y="6105490"/>
            <a:ext cx="2483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solidFill>
                  <a:srgbClr val="297931"/>
                </a:solidFill>
                <a:latin typeface="Berlin Sans FB" pitchFamily="34" charset="0"/>
              </a:rPr>
              <a:t>Referencia:</a:t>
            </a:r>
          </a:p>
          <a:p>
            <a:pPr algn="ctr"/>
            <a:r>
              <a:rPr lang="es-MX" dirty="0" err="1" smtClean="0">
                <a:solidFill>
                  <a:srgbClr val="297931"/>
                </a:solidFill>
                <a:latin typeface="Berlin Sans FB" pitchFamily="34" charset="0"/>
              </a:rPr>
              <a:t>Berle</a:t>
            </a:r>
            <a:r>
              <a:rPr lang="es-MX" dirty="0" smtClean="0">
                <a:solidFill>
                  <a:srgbClr val="297931"/>
                </a:solidFill>
                <a:latin typeface="Berlin Sans FB" pitchFamily="34" charset="0"/>
              </a:rPr>
              <a:t> y </a:t>
            </a:r>
            <a:r>
              <a:rPr lang="es-MX" dirty="0" err="1" smtClean="0">
                <a:solidFill>
                  <a:srgbClr val="297931"/>
                </a:solidFill>
                <a:latin typeface="Berlin Sans FB" pitchFamily="34" charset="0"/>
              </a:rPr>
              <a:t>Means</a:t>
            </a:r>
            <a:r>
              <a:rPr lang="es-MX" dirty="0" smtClean="0">
                <a:solidFill>
                  <a:srgbClr val="297931"/>
                </a:solidFill>
                <a:latin typeface="Berlin Sans FB" pitchFamily="34" charset="0"/>
              </a:rPr>
              <a:t>  (1932)</a:t>
            </a:r>
            <a:endParaRPr lang="es-MX" dirty="0">
              <a:solidFill>
                <a:srgbClr val="297931"/>
              </a:solidFill>
              <a:latin typeface="Berlin Sans FB" pitchFamily="34" charset="0"/>
            </a:endParaRPr>
          </a:p>
        </p:txBody>
      </p:sp>
      <p:sp>
        <p:nvSpPr>
          <p:cNvPr id="15" name="14 Rectángulo"/>
          <p:cNvSpPr/>
          <p:nvPr/>
        </p:nvSpPr>
        <p:spPr>
          <a:xfrm>
            <a:off x="2786050" y="414536"/>
            <a:ext cx="6264696" cy="432048"/>
          </a:xfrm>
          <a:prstGeom prst="rect">
            <a:avLst/>
          </a:prstGeom>
          <a:solidFill>
            <a:srgbClr val="24559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4" name="23 CuadroTexto"/>
          <p:cNvSpPr txBox="1"/>
          <p:nvPr/>
        </p:nvSpPr>
        <p:spPr>
          <a:xfrm>
            <a:off x="7072330" y="471906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dirty="0" smtClean="0">
                <a:solidFill>
                  <a:schemeClr val="bg1"/>
                </a:solidFill>
              </a:rPr>
              <a:t>Diapositiva    </a:t>
            </a:r>
            <a:r>
              <a:rPr lang="es-MX" dirty="0" smtClean="0">
                <a:solidFill>
                  <a:schemeClr val="bg1"/>
                </a:solidFill>
              </a:rPr>
              <a:t>23</a:t>
            </a:r>
            <a:endParaRPr lang="es-MX" dirty="0">
              <a:solidFill>
                <a:schemeClr val="bg1"/>
              </a:solidFill>
            </a:endParaRPr>
          </a:p>
        </p:txBody>
      </p:sp>
      <p:pic>
        <p:nvPicPr>
          <p:cNvPr id="26" name="25 Imagen" descr="escud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142876" y="6066058"/>
            <a:ext cx="785786" cy="720528"/>
          </a:xfrm>
          <a:prstGeom prst="rect">
            <a:avLst/>
          </a:prstGeom>
        </p:spPr>
      </p:pic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142876" y="908720"/>
            <a:ext cx="8858280" cy="433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36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Etapas   de la  evolución del control corporativo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20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36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4. Control Minoritario</a:t>
            </a:r>
            <a:r>
              <a:rPr lang="es-MX" sz="3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: U</a:t>
            </a:r>
            <a:r>
              <a:rPr kumimoji="0" lang="es-MX" sz="36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n individuo o pequeño grupo posee un interés suficiente de participaciones y está en posición de dominar una corporación a través de dicho interés en las participaciones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Resultado de imagen para CONTROL"/>
          <p:cNvPicPr>
            <a:picLocks noChangeAspect="1" noChangeArrowheads="1"/>
          </p:cNvPicPr>
          <p:nvPr/>
        </p:nvPicPr>
        <p:blipFill>
          <a:blip r:embed="rId2" cstate="print"/>
          <a:srcRect t="17177"/>
          <a:stretch>
            <a:fillRect/>
          </a:stretch>
        </p:blipFill>
        <p:spPr bwMode="auto">
          <a:xfrm>
            <a:off x="2339752" y="4077072"/>
            <a:ext cx="4342439" cy="2636912"/>
          </a:xfrm>
          <a:prstGeom prst="rect">
            <a:avLst/>
          </a:prstGeom>
          <a:noFill/>
        </p:spPr>
      </p:pic>
      <p:sp>
        <p:nvSpPr>
          <p:cNvPr id="4" name="3 Rectángulo"/>
          <p:cNvSpPr/>
          <p:nvPr/>
        </p:nvSpPr>
        <p:spPr>
          <a:xfrm>
            <a:off x="179512" y="404664"/>
            <a:ext cx="2592288" cy="432048"/>
          </a:xfrm>
          <a:prstGeom prst="rect">
            <a:avLst/>
          </a:prstGeom>
          <a:solidFill>
            <a:srgbClr val="D565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CuadroTexto"/>
          <p:cNvSpPr txBox="1"/>
          <p:nvPr/>
        </p:nvSpPr>
        <p:spPr>
          <a:xfrm>
            <a:off x="179512" y="476672"/>
            <a:ext cx="25202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 smtClean="0">
                <a:solidFill>
                  <a:schemeClr val="bg1"/>
                </a:solidFill>
                <a:latin typeface="Berlin Sans FB" pitchFamily="34" charset="0"/>
              </a:rPr>
              <a:t>GOBIERNO  CORPORATIVO</a:t>
            </a:r>
            <a:endParaRPr lang="es-MX" sz="1400" dirty="0">
              <a:solidFill>
                <a:schemeClr val="bg1"/>
              </a:solidFill>
              <a:latin typeface="Berlin Sans FB" pitchFamily="34" charset="0"/>
            </a:endParaRPr>
          </a:p>
        </p:txBody>
      </p:sp>
      <p:sp>
        <p:nvSpPr>
          <p:cNvPr id="23" name="22 CuadroTexto"/>
          <p:cNvSpPr txBox="1"/>
          <p:nvPr/>
        </p:nvSpPr>
        <p:spPr>
          <a:xfrm>
            <a:off x="6588224" y="6105490"/>
            <a:ext cx="2483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solidFill>
                  <a:srgbClr val="297931"/>
                </a:solidFill>
                <a:latin typeface="Berlin Sans FB" pitchFamily="34" charset="0"/>
              </a:rPr>
              <a:t>Referencia:</a:t>
            </a:r>
          </a:p>
          <a:p>
            <a:pPr algn="ctr"/>
            <a:r>
              <a:rPr lang="es-MX" dirty="0" err="1" smtClean="0">
                <a:solidFill>
                  <a:srgbClr val="297931"/>
                </a:solidFill>
                <a:latin typeface="Berlin Sans FB" pitchFamily="34" charset="0"/>
              </a:rPr>
              <a:t>Berle</a:t>
            </a:r>
            <a:r>
              <a:rPr lang="es-MX" dirty="0" smtClean="0">
                <a:solidFill>
                  <a:srgbClr val="297931"/>
                </a:solidFill>
                <a:latin typeface="Berlin Sans FB" pitchFamily="34" charset="0"/>
              </a:rPr>
              <a:t> y </a:t>
            </a:r>
            <a:r>
              <a:rPr lang="es-MX" dirty="0" err="1" smtClean="0">
                <a:solidFill>
                  <a:srgbClr val="297931"/>
                </a:solidFill>
                <a:latin typeface="Berlin Sans FB" pitchFamily="34" charset="0"/>
              </a:rPr>
              <a:t>Means</a:t>
            </a:r>
            <a:r>
              <a:rPr lang="es-MX" dirty="0" smtClean="0">
                <a:solidFill>
                  <a:srgbClr val="297931"/>
                </a:solidFill>
                <a:latin typeface="Berlin Sans FB" pitchFamily="34" charset="0"/>
              </a:rPr>
              <a:t>  (1932)</a:t>
            </a:r>
            <a:endParaRPr lang="es-MX" dirty="0">
              <a:solidFill>
                <a:srgbClr val="297931"/>
              </a:solidFill>
              <a:latin typeface="Berlin Sans FB" pitchFamily="34" charset="0"/>
            </a:endParaRPr>
          </a:p>
        </p:txBody>
      </p:sp>
      <p:sp>
        <p:nvSpPr>
          <p:cNvPr id="15" name="14 Rectángulo"/>
          <p:cNvSpPr/>
          <p:nvPr/>
        </p:nvSpPr>
        <p:spPr>
          <a:xfrm>
            <a:off x="2786050" y="414536"/>
            <a:ext cx="6264696" cy="432048"/>
          </a:xfrm>
          <a:prstGeom prst="rect">
            <a:avLst/>
          </a:prstGeom>
          <a:solidFill>
            <a:srgbClr val="24559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4" name="23 CuadroTexto"/>
          <p:cNvSpPr txBox="1"/>
          <p:nvPr/>
        </p:nvSpPr>
        <p:spPr>
          <a:xfrm>
            <a:off x="7072330" y="471906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dirty="0" smtClean="0">
                <a:solidFill>
                  <a:schemeClr val="bg1"/>
                </a:solidFill>
              </a:rPr>
              <a:t>Diapositiva    </a:t>
            </a:r>
            <a:r>
              <a:rPr lang="es-MX" dirty="0" smtClean="0">
                <a:solidFill>
                  <a:schemeClr val="bg1"/>
                </a:solidFill>
              </a:rPr>
              <a:t>24</a:t>
            </a:r>
            <a:endParaRPr lang="es-MX" dirty="0">
              <a:solidFill>
                <a:schemeClr val="bg1"/>
              </a:solidFill>
            </a:endParaRPr>
          </a:p>
        </p:txBody>
      </p:sp>
      <p:pic>
        <p:nvPicPr>
          <p:cNvPr id="26" name="25 Imagen" descr="escud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142876" y="6066058"/>
            <a:ext cx="785786" cy="720528"/>
          </a:xfrm>
          <a:prstGeom prst="rect">
            <a:avLst/>
          </a:prstGeom>
        </p:spPr>
      </p:pic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142876" y="980728"/>
            <a:ext cx="8786842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36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Etapas   de la  evolución del control corporativo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20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36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5. Control de la Administración: Una participación pequeña pero tan grande a su vez que es suficiente para controlar la organización 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Resultado de imagen para EMPRES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836712"/>
            <a:ext cx="5616624" cy="3353208"/>
          </a:xfrm>
          <a:prstGeom prst="rect">
            <a:avLst/>
          </a:prstGeom>
          <a:noFill/>
        </p:spPr>
      </p:pic>
      <p:sp>
        <p:nvSpPr>
          <p:cNvPr id="4" name="3 Rectángulo"/>
          <p:cNvSpPr/>
          <p:nvPr/>
        </p:nvSpPr>
        <p:spPr>
          <a:xfrm>
            <a:off x="179512" y="404664"/>
            <a:ext cx="2592288" cy="432048"/>
          </a:xfrm>
          <a:prstGeom prst="rect">
            <a:avLst/>
          </a:prstGeom>
          <a:solidFill>
            <a:srgbClr val="D565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CuadroTexto"/>
          <p:cNvSpPr txBox="1"/>
          <p:nvPr/>
        </p:nvSpPr>
        <p:spPr>
          <a:xfrm>
            <a:off x="179512" y="476672"/>
            <a:ext cx="25202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 smtClean="0">
                <a:solidFill>
                  <a:schemeClr val="bg1"/>
                </a:solidFill>
                <a:latin typeface="Berlin Sans FB" pitchFamily="34" charset="0"/>
              </a:rPr>
              <a:t>GOBIERNO  CORPORATIVO</a:t>
            </a:r>
            <a:endParaRPr lang="es-MX" sz="1400" dirty="0">
              <a:solidFill>
                <a:schemeClr val="bg1"/>
              </a:solidFill>
              <a:latin typeface="Berlin Sans FB" pitchFamily="34" charset="0"/>
            </a:endParaRPr>
          </a:p>
        </p:txBody>
      </p:sp>
      <p:sp>
        <p:nvSpPr>
          <p:cNvPr id="23" name="22 CuadroTexto"/>
          <p:cNvSpPr txBox="1"/>
          <p:nvPr/>
        </p:nvSpPr>
        <p:spPr>
          <a:xfrm>
            <a:off x="6215074" y="6105490"/>
            <a:ext cx="28569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solidFill>
                  <a:srgbClr val="297931"/>
                </a:solidFill>
                <a:latin typeface="Berlin Sans FB" pitchFamily="34" charset="0"/>
              </a:rPr>
              <a:t>Referencia:</a:t>
            </a:r>
          </a:p>
          <a:p>
            <a:pPr lvl="0" indent="4476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err="1" smtClean="0">
                <a:solidFill>
                  <a:srgbClr val="29793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Buendía</a:t>
            </a:r>
            <a:r>
              <a:rPr lang="en-US" dirty="0" smtClean="0">
                <a:solidFill>
                  <a:srgbClr val="29793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, F. (2004).</a:t>
            </a:r>
            <a:endParaRPr lang="en-US" sz="2800" dirty="0" smtClean="0">
              <a:solidFill>
                <a:srgbClr val="29793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14 Rectángulo"/>
          <p:cNvSpPr/>
          <p:nvPr/>
        </p:nvSpPr>
        <p:spPr>
          <a:xfrm>
            <a:off x="2786050" y="414536"/>
            <a:ext cx="6264696" cy="432048"/>
          </a:xfrm>
          <a:prstGeom prst="rect">
            <a:avLst/>
          </a:prstGeom>
          <a:solidFill>
            <a:srgbClr val="24559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4" name="23 CuadroTexto"/>
          <p:cNvSpPr txBox="1"/>
          <p:nvPr/>
        </p:nvSpPr>
        <p:spPr>
          <a:xfrm>
            <a:off x="7072330" y="471906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dirty="0" smtClean="0">
                <a:solidFill>
                  <a:schemeClr val="bg1"/>
                </a:solidFill>
              </a:rPr>
              <a:t>Diapositiva    </a:t>
            </a:r>
            <a:r>
              <a:rPr lang="es-MX" dirty="0" smtClean="0">
                <a:solidFill>
                  <a:schemeClr val="bg1"/>
                </a:solidFill>
              </a:rPr>
              <a:t>25</a:t>
            </a:r>
            <a:endParaRPr lang="es-MX" dirty="0">
              <a:solidFill>
                <a:schemeClr val="bg1"/>
              </a:solidFill>
            </a:endParaRPr>
          </a:p>
        </p:txBody>
      </p:sp>
      <p:pic>
        <p:nvPicPr>
          <p:cNvPr id="26" name="25 Imagen" descr="escud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142876" y="6066058"/>
            <a:ext cx="785786" cy="720528"/>
          </a:xfrm>
          <a:prstGeom prst="rect">
            <a:avLst/>
          </a:prstGeom>
        </p:spPr>
      </p:pic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285720" y="3640956"/>
            <a:ext cx="8429652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76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El gobierno corporativo es sobre todo un conflicto de intereses entre  la administración y la propiedad de la empresa </a:t>
            </a:r>
            <a:endParaRPr kumimoji="0" lang="es-MX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Resultado de imagen para planeacion estrategic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82085" y="4293096"/>
            <a:ext cx="3652339" cy="2448272"/>
          </a:xfrm>
          <a:prstGeom prst="rect">
            <a:avLst/>
          </a:prstGeom>
          <a:noFill/>
        </p:spPr>
      </p:pic>
      <p:sp>
        <p:nvSpPr>
          <p:cNvPr id="4" name="3 Rectángulo"/>
          <p:cNvSpPr/>
          <p:nvPr/>
        </p:nvSpPr>
        <p:spPr>
          <a:xfrm>
            <a:off x="179512" y="404664"/>
            <a:ext cx="2592288" cy="432048"/>
          </a:xfrm>
          <a:prstGeom prst="rect">
            <a:avLst/>
          </a:prstGeom>
          <a:solidFill>
            <a:srgbClr val="D565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CuadroTexto"/>
          <p:cNvSpPr txBox="1"/>
          <p:nvPr/>
        </p:nvSpPr>
        <p:spPr>
          <a:xfrm>
            <a:off x="179512" y="476672"/>
            <a:ext cx="25202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 smtClean="0">
                <a:solidFill>
                  <a:schemeClr val="bg1"/>
                </a:solidFill>
                <a:latin typeface="Berlin Sans FB" pitchFamily="34" charset="0"/>
              </a:rPr>
              <a:t>GOBIERNO  CORPORATIVO</a:t>
            </a:r>
            <a:endParaRPr lang="es-MX" sz="1400" dirty="0">
              <a:solidFill>
                <a:schemeClr val="bg1"/>
              </a:solidFill>
              <a:latin typeface="Berlin Sans FB" pitchFamily="34" charset="0"/>
            </a:endParaRPr>
          </a:p>
        </p:txBody>
      </p:sp>
      <p:sp>
        <p:nvSpPr>
          <p:cNvPr id="23" name="22 CuadroTexto"/>
          <p:cNvSpPr txBox="1"/>
          <p:nvPr/>
        </p:nvSpPr>
        <p:spPr>
          <a:xfrm>
            <a:off x="6588224" y="6105490"/>
            <a:ext cx="2483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solidFill>
                  <a:srgbClr val="297931"/>
                </a:solidFill>
                <a:latin typeface="Berlin Sans FB" pitchFamily="34" charset="0"/>
              </a:rPr>
              <a:t>Referencia:</a:t>
            </a:r>
          </a:p>
          <a:p>
            <a:pPr algn="ctr"/>
            <a:r>
              <a:rPr lang="en-US" dirty="0" err="1" smtClean="0">
                <a:solidFill>
                  <a:srgbClr val="29793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Buendía</a:t>
            </a:r>
            <a:r>
              <a:rPr lang="en-US" dirty="0" smtClean="0">
                <a:solidFill>
                  <a:srgbClr val="29793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, F. 2004</a:t>
            </a:r>
            <a:endParaRPr lang="es-MX" dirty="0">
              <a:solidFill>
                <a:srgbClr val="297931"/>
              </a:solidFill>
              <a:latin typeface="Berlin Sans FB" pitchFamily="34" charset="0"/>
            </a:endParaRPr>
          </a:p>
        </p:txBody>
      </p:sp>
      <p:sp>
        <p:nvSpPr>
          <p:cNvPr id="15" name="14 Rectángulo"/>
          <p:cNvSpPr/>
          <p:nvPr/>
        </p:nvSpPr>
        <p:spPr>
          <a:xfrm>
            <a:off x="2786050" y="414536"/>
            <a:ext cx="6264696" cy="432048"/>
          </a:xfrm>
          <a:prstGeom prst="rect">
            <a:avLst/>
          </a:prstGeom>
          <a:solidFill>
            <a:srgbClr val="24559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4" name="23 CuadroTexto"/>
          <p:cNvSpPr txBox="1"/>
          <p:nvPr/>
        </p:nvSpPr>
        <p:spPr>
          <a:xfrm>
            <a:off x="7072330" y="471906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dirty="0" smtClean="0">
                <a:solidFill>
                  <a:schemeClr val="bg1"/>
                </a:solidFill>
              </a:rPr>
              <a:t>Diapositiva    </a:t>
            </a:r>
            <a:r>
              <a:rPr lang="es-MX" dirty="0" smtClean="0">
                <a:solidFill>
                  <a:schemeClr val="bg1"/>
                </a:solidFill>
              </a:rPr>
              <a:t>26</a:t>
            </a:r>
            <a:endParaRPr lang="es-MX" dirty="0">
              <a:solidFill>
                <a:schemeClr val="bg1"/>
              </a:solidFill>
            </a:endParaRPr>
          </a:p>
        </p:txBody>
      </p:sp>
      <p:pic>
        <p:nvPicPr>
          <p:cNvPr id="26" name="25 Imagen" descr="escud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142876" y="6066058"/>
            <a:ext cx="785786" cy="720528"/>
          </a:xfrm>
          <a:prstGeom prst="rect">
            <a:avLst/>
          </a:prstGeom>
        </p:spPr>
      </p:pic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214314" y="836712"/>
            <a:ext cx="8572528" cy="433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76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36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La  alta gerencia está encargada de las siguientes operaciones:</a:t>
            </a:r>
          </a:p>
          <a:p>
            <a:pPr marL="0" marR="0" lvl="0" indent="4476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20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marR="0" lvl="0" indent="4476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s-MX" sz="36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Las operaciones corporativas</a:t>
            </a:r>
          </a:p>
          <a:p>
            <a:pPr marL="0" marR="0" lvl="0" indent="4476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s-MX" sz="20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marR="0" lvl="0" indent="4476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s-MX" sz="36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Planeación Estratégica</a:t>
            </a:r>
          </a:p>
          <a:p>
            <a:pPr marL="0" marR="0" lvl="0" indent="4476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s-MX" sz="20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 indent="447675" algn="just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s-MX" sz="3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Planes operativos y presupuestos </a:t>
            </a:r>
            <a:r>
              <a:rPr lang="es-MX" sz="3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anuales</a:t>
            </a:r>
            <a:endParaRPr lang="es-MX" sz="36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Resultado de imagen para planeacion estrategic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9429530">
            <a:off x="4179782" y="3767326"/>
            <a:ext cx="4901522" cy="1785730"/>
          </a:xfrm>
          <a:prstGeom prst="rect">
            <a:avLst/>
          </a:prstGeom>
          <a:noFill/>
        </p:spPr>
      </p:pic>
      <p:sp>
        <p:nvSpPr>
          <p:cNvPr id="4" name="3 Rectángulo"/>
          <p:cNvSpPr/>
          <p:nvPr/>
        </p:nvSpPr>
        <p:spPr>
          <a:xfrm>
            <a:off x="179512" y="404664"/>
            <a:ext cx="2592288" cy="432048"/>
          </a:xfrm>
          <a:prstGeom prst="rect">
            <a:avLst/>
          </a:prstGeom>
          <a:solidFill>
            <a:srgbClr val="D565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CuadroTexto"/>
          <p:cNvSpPr txBox="1"/>
          <p:nvPr/>
        </p:nvSpPr>
        <p:spPr>
          <a:xfrm>
            <a:off x="179512" y="476672"/>
            <a:ext cx="25202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 smtClean="0">
                <a:solidFill>
                  <a:schemeClr val="bg1"/>
                </a:solidFill>
                <a:latin typeface="Berlin Sans FB" pitchFamily="34" charset="0"/>
              </a:rPr>
              <a:t>GOBIERNO  CORPORATIVO</a:t>
            </a:r>
            <a:endParaRPr lang="es-MX" sz="1400" dirty="0">
              <a:solidFill>
                <a:schemeClr val="bg1"/>
              </a:solidFill>
              <a:latin typeface="Berlin Sans FB" pitchFamily="34" charset="0"/>
            </a:endParaRPr>
          </a:p>
        </p:txBody>
      </p:sp>
      <p:sp>
        <p:nvSpPr>
          <p:cNvPr id="23" name="22 CuadroTexto"/>
          <p:cNvSpPr txBox="1"/>
          <p:nvPr/>
        </p:nvSpPr>
        <p:spPr>
          <a:xfrm>
            <a:off x="6588224" y="6105490"/>
            <a:ext cx="2483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solidFill>
                  <a:srgbClr val="297931"/>
                </a:solidFill>
                <a:latin typeface="Berlin Sans FB" pitchFamily="34" charset="0"/>
              </a:rPr>
              <a:t>Referencia:</a:t>
            </a:r>
          </a:p>
          <a:p>
            <a:pPr algn="ctr"/>
            <a:r>
              <a:rPr lang="en-US" dirty="0" err="1" smtClean="0">
                <a:solidFill>
                  <a:srgbClr val="29793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Buendía</a:t>
            </a:r>
            <a:r>
              <a:rPr lang="en-US" dirty="0" smtClean="0">
                <a:solidFill>
                  <a:srgbClr val="29793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, F. 2004</a:t>
            </a:r>
            <a:endParaRPr lang="es-MX" dirty="0">
              <a:solidFill>
                <a:srgbClr val="297931"/>
              </a:solidFill>
              <a:latin typeface="Berlin Sans FB" pitchFamily="34" charset="0"/>
            </a:endParaRPr>
          </a:p>
        </p:txBody>
      </p:sp>
      <p:sp>
        <p:nvSpPr>
          <p:cNvPr id="15" name="14 Rectángulo"/>
          <p:cNvSpPr/>
          <p:nvPr/>
        </p:nvSpPr>
        <p:spPr>
          <a:xfrm>
            <a:off x="2786050" y="414536"/>
            <a:ext cx="6264696" cy="432048"/>
          </a:xfrm>
          <a:prstGeom prst="rect">
            <a:avLst/>
          </a:prstGeom>
          <a:solidFill>
            <a:srgbClr val="24559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4" name="23 CuadroTexto"/>
          <p:cNvSpPr txBox="1"/>
          <p:nvPr/>
        </p:nvSpPr>
        <p:spPr>
          <a:xfrm>
            <a:off x="7072330" y="471906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dirty="0" smtClean="0">
                <a:solidFill>
                  <a:schemeClr val="bg1"/>
                </a:solidFill>
              </a:rPr>
              <a:t>Diapositiva    </a:t>
            </a:r>
            <a:r>
              <a:rPr lang="es-MX" dirty="0" smtClean="0">
                <a:solidFill>
                  <a:schemeClr val="bg1"/>
                </a:solidFill>
              </a:rPr>
              <a:t>27</a:t>
            </a:r>
            <a:endParaRPr lang="es-MX" dirty="0">
              <a:solidFill>
                <a:schemeClr val="bg1"/>
              </a:solidFill>
            </a:endParaRPr>
          </a:p>
        </p:txBody>
      </p:sp>
      <p:pic>
        <p:nvPicPr>
          <p:cNvPr id="26" name="25 Imagen" descr="escud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142876" y="6066058"/>
            <a:ext cx="785786" cy="720528"/>
          </a:xfrm>
          <a:prstGeom prst="rect">
            <a:avLst/>
          </a:prstGeom>
        </p:spPr>
      </p:pic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179512" y="908720"/>
            <a:ext cx="8750174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76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2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La alta gerencia está encargada de las siguientes operaciones: </a:t>
            </a:r>
          </a:p>
          <a:p>
            <a:pPr marL="0" marR="0" lvl="0" indent="4476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36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467544" y="1628800"/>
            <a:ext cx="633670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7675" algn="just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s-MX" sz="3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Seleccionar administradores </a:t>
            </a:r>
            <a:r>
              <a:rPr lang="es-MX" sz="3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calificados y establecer una estructura organizacional eficiente.</a:t>
            </a:r>
          </a:p>
          <a:p>
            <a:pPr lvl="0" indent="447675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es-MX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 indent="447675" algn="just" fontAlgn="base">
              <a:spcBef>
                <a:spcPct val="0"/>
              </a:spcBef>
              <a:spcAft>
                <a:spcPct val="0"/>
              </a:spcAft>
            </a:pPr>
            <a:endParaRPr lang="es-MX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179512" y="4726885"/>
            <a:ext cx="711989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447675" algn="just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s-MX" sz="3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Reportes financieros Adecuados</a:t>
            </a:r>
          </a:p>
        </p:txBody>
      </p:sp>
      <p:sp>
        <p:nvSpPr>
          <p:cNvPr id="12" name="11 Rectángulo"/>
          <p:cNvSpPr/>
          <p:nvPr/>
        </p:nvSpPr>
        <p:spPr>
          <a:xfrm>
            <a:off x="179512" y="4005064"/>
            <a:ext cx="646324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447675"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s-MX" sz="3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Identificar y manejar riesgos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Resultado de imagen para director general dibuj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37684" y="3789040"/>
            <a:ext cx="4778532" cy="2693898"/>
          </a:xfrm>
          <a:prstGeom prst="rect">
            <a:avLst/>
          </a:prstGeom>
          <a:noFill/>
        </p:spPr>
      </p:pic>
      <p:sp>
        <p:nvSpPr>
          <p:cNvPr id="4" name="3 Rectángulo"/>
          <p:cNvSpPr/>
          <p:nvPr/>
        </p:nvSpPr>
        <p:spPr>
          <a:xfrm>
            <a:off x="179512" y="404664"/>
            <a:ext cx="2592288" cy="432048"/>
          </a:xfrm>
          <a:prstGeom prst="rect">
            <a:avLst/>
          </a:prstGeom>
          <a:solidFill>
            <a:srgbClr val="D565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CuadroTexto"/>
          <p:cNvSpPr txBox="1"/>
          <p:nvPr/>
        </p:nvSpPr>
        <p:spPr>
          <a:xfrm>
            <a:off x="179512" y="476672"/>
            <a:ext cx="25202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 smtClean="0">
                <a:solidFill>
                  <a:schemeClr val="bg1"/>
                </a:solidFill>
                <a:latin typeface="Berlin Sans FB" pitchFamily="34" charset="0"/>
              </a:rPr>
              <a:t>GOBIERNO  CORPORATIVO</a:t>
            </a:r>
            <a:endParaRPr lang="es-MX" sz="1400" dirty="0">
              <a:solidFill>
                <a:schemeClr val="bg1"/>
              </a:solidFill>
              <a:latin typeface="Berlin Sans FB" pitchFamily="34" charset="0"/>
            </a:endParaRPr>
          </a:p>
        </p:txBody>
      </p:sp>
      <p:sp>
        <p:nvSpPr>
          <p:cNvPr id="23" name="22 CuadroTexto"/>
          <p:cNvSpPr txBox="1"/>
          <p:nvPr/>
        </p:nvSpPr>
        <p:spPr>
          <a:xfrm>
            <a:off x="5786446" y="6105490"/>
            <a:ext cx="32855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solidFill>
                  <a:srgbClr val="297931"/>
                </a:solidFill>
                <a:latin typeface="Berlin Sans FB" pitchFamily="34" charset="0"/>
              </a:rPr>
              <a:t>Referencia:</a:t>
            </a:r>
          </a:p>
          <a:p>
            <a:pPr algn="ctr"/>
            <a:r>
              <a:rPr lang="es-MX" dirty="0" smtClean="0">
                <a:solidFill>
                  <a:srgbClr val="29793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Business Round </a:t>
            </a:r>
            <a:r>
              <a:rPr lang="es-MX" dirty="0" err="1" smtClean="0">
                <a:solidFill>
                  <a:srgbClr val="29793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Table</a:t>
            </a:r>
            <a:r>
              <a:rPr lang="es-MX" dirty="0" smtClean="0">
                <a:solidFill>
                  <a:srgbClr val="29793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(2002</a:t>
            </a:r>
            <a:r>
              <a:rPr lang="es-MX" dirty="0" smtClean="0">
                <a:solidFill>
                  <a:srgbClr val="297931"/>
                </a:solidFill>
                <a:latin typeface="Berlin Sans FB" pitchFamily="34" charset="0"/>
              </a:rPr>
              <a:t>)</a:t>
            </a:r>
            <a:endParaRPr lang="es-MX" dirty="0">
              <a:solidFill>
                <a:srgbClr val="297931"/>
              </a:solidFill>
              <a:latin typeface="Berlin Sans FB" pitchFamily="34" charset="0"/>
            </a:endParaRPr>
          </a:p>
        </p:txBody>
      </p:sp>
      <p:sp>
        <p:nvSpPr>
          <p:cNvPr id="15" name="14 Rectángulo"/>
          <p:cNvSpPr/>
          <p:nvPr/>
        </p:nvSpPr>
        <p:spPr>
          <a:xfrm>
            <a:off x="2786050" y="414536"/>
            <a:ext cx="6264696" cy="432048"/>
          </a:xfrm>
          <a:prstGeom prst="rect">
            <a:avLst/>
          </a:prstGeom>
          <a:solidFill>
            <a:srgbClr val="24559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4" name="23 CuadroTexto"/>
          <p:cNvSpPr txBox="1"/>
          <p:nvPr/>
        </p:nvSpPr>
        <p:spPr>
          <a:xfrm>
            <a:off x="7072330" y="471906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dirty="0" smtClean="0">
                <a:solidFill>
                  <a:schemeClr val="bg1"/>
                </a:solidFill>
              </a:rPr>
              <a:t>Diapositiva    </a:t>
            </a:r>
            <a:r>
              <a:rPr lang="es-MX" dirty="0" smtClean="0">
                <a:solidFill>
                  <a:schemeClr val="bg1"/>
                </a:solidFill>
              </a:rPr>
              <a:t>28</a:t>
            </a:r>
            <a:endParaRPr lang="es-MX" dirty="0">
              <a:solidFill>
                <a:schemeClr val="bg1"/>
              </a:solidFill>
            </a:endParaRPr>
          </a:p>
        </p:txBody>
      </p:sp>
      <p:pic>
        <p:nvPicPr>
          <p:cNvPr id="26" name="25 Imagen" descr="escud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142876" y="6066058"/>
            <a:ext cx="785786" cy="720528"/>
          </a:xfrm>
          <a:prstGeom prst="rect">
            <a:avLst/>
          </a:prstGeom>
        </p:spPr>
      </p:pic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142876" y="980728"/>
            <a:ext cx="8786842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76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Es responsabilidad del CEO (</a:t>
            </a:r>
            <a:r>
              <a:rPr kumimoji="0" lang="es-MX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Chief</a:t>
            </a:r>
            <a:r>
              <a:rPr kumimoji="0" lang="es-MX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kumimoji="0" lang="es-MX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Executive</a:t>
            </a:r>
            <a:r>
              <a:rPr kumimoji="0" lang="es-MX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kumimoji="0" lang="es-MX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Officer</a:t>
            </a:r>
            <a:r>
              <a:rPr kumimoji="0" lang="es-MX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 o Director General) y de la Alta Gerencia asegurar que la realización de las operaciones de la empresa sea de forma efectiva y ética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79512" y="404664"/>
            <a:ext cx="2592288" cy="432048"/>
          </a:xfrm>
          <a:prstGeom prst="rect">
            <a:avLst/>
          </a:prstGeom>
          <a:solidFill>
            <a:srgbClr val="D565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CuadroTexto"/>
          <p:cNvSpPr txBox="1"/>
          <p:nvPr/>
        </p:nvSpPr>
        <p:spPr>
          <a:xfrm>
            <a:off x="179512" y="476672"/>
            <a:ext cx="25202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 smtClean="0">
                <a:solidFill>
                  <a:schemeClr val="bg1"/>
                </a:solidFill>
                <a:latin typeface="Berlin Sans FB" pitchFamily="34" charset="0"/>
              </a:rPr>
              <a:t>GOBIERNO  CORPORATIVO</a:t>
            </a:r>
            <a:endParaRPr lang="es-MX" sz="1400" dirty="0">
              <a:solidFill>
                <a:schemeClr val="bg1"/>
              </a:solidFill>
              <a:latin typeface="Berlin Sans FB" pitchFamily="34" charset="0"/>
            </a:endParaRPr>
          </a:p>
        </p:txBody>
      </p:sp>
      <p:sp>
        <p:nvSpPr>
          <p:cNvPr id="23" name="22 CuadroTexto"/>
          <p:cNvSpPr txBox="1"/>
          <p:nvPr/>
        </p:nvSpPr>
        <p:spPr>
          <a:xfrm>
            <a:off x="5786446" y="6105490"/>
            <a:ext cx="32855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solidFill>
                  <a:srgbClr val="297931"/>
                </a:solidFill>
                <a:latin typeface="Berlin Sans FB" pitchFamily="34" charset="0"/>
              </a:rPr>
              <a:t>Referencia:</a:t>
            </a:r>
          </a:p>
          <a:p>
            <a:pPr algn="ctr"/>
            <a:r>
              <a:rPr lang="es-MX" dirty="0" smtClean="0">
                <a:solidFill>
                  <a:srgbClr val="29793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Business Round </a:t>
            </a:r>
            <a:r>
              <a:rPr lang="es-MX" dirty="0" err="1" smtClean="0">
                <a:solidFill>
                  <a:srgbClr val="29793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Table</a:t>
            </a:r>
            <a:r>
              <a:rPr lang="es-MX" dirty="0" smtClean="0">
                <a:solidFill>
                  <a:srgbClr val="29793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(2002</a:t>
            </a:r>
            <a:r>
              <a:rPr lang="es-MX" dirty="0" smtClean="0">
                <a:solidFill>
                  <a:srgbClr val="297931"/>
                </a:solidFill>
                <a:latin typeface="Berlin Sans FB" pitchFamily="34" charset="0"/>
              </a:rPr>
              <a:t>)</a:t>
            </a:r>
            <a:endParaRPr lang="es-MX" dirty="0">
              <a:solidFill>
                <a:srgbClr val="297931"/>
              </a:solidFill>
              <a:latin typeface="Berlin Sans FB" pitchFamily="34" charset="0"/>
            </a:endParaRPr>
          </a:p>
        </p:txBody>
      </p:sp>
      <p:sp>
        <p:nvSpPr>
          <p:cNvPr id="15" name="14 Rectángulo"/>
          <p:cNvSpPr/>
          <p:nvPr/>
        </p:nvSpPr>
        <p:spPr>
          <a:xfrm>
            <a:off x="2786050" y="414536"/>
            <a:ext cx="6264696" cy="432048"/>
          </a:xfrm>
          <a:prstGeom prst="rect">
            <a:avLst/>
          </a:prstGeom>
          <a:solidFill>
            <a:srgbClr val="24559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4" name="23 CuadroTexto"/>
          <p:cNvSpPr txBox="1"/>
          <p:nvPr/>
        </p:nvSpPr>
        <p:spPr>
          <a:xfrm>
            <a:off x="7072330" y="471906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dirty="0" smtClean="0">
                <a:solidFill>
                  <a:schemeClr val="bg1"/>
                </a:solidFill>
              </a:rPr>
              <a:t>Diapositiva    </a:t>
            </a:r>
            <a:r>
              <a:rPr lang="es-MX" dirty="0" smtClean="0">
                <a:solidFill>
                  <a:schemeClr val="bg1"/>
                </a:solidFill>
              </a:rPr>
              <a:t>29</a:t>
            </a:r>
            <a:endParaRPr lang="es-MX" dirty="0">
              <a:solidFill>
                <a:schemeClr val="bg1"/>
              </a:solidFill>
            </a:endParaRPr>
          </a:p>
        </p:txBody>
      </p:sp>
      <p:pic>
        <p:nvPicPr>
          <p:cNvPr id="26" name="25 Imagen" descr="escud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142876" y="6066058"/>
            <a:ext cx="785786" cy="720528"/>
          </a:xfrm>
          <a:prstGeom prst="rect">
            <a:avLst/>
          </a:prstGeom>
        </p:spPr>
      </p:pic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142876" y="928670"/>
            <a:ext cx="8786842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76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 Actividades:</a:t>
            </a:r>
          </a:p>
          <a:p>
            <a:pPr marL="0" marR="0" lvl="0" indent="4476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s-MX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Debe estar al tanto de las operaciones y los temas diarios de la empresa</a:t>
            </a:r>
          </a:p>
          <a:p>
            <a:pPr marL="0" marR="0" lvl="0" indent="4476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s-MX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Responsable  de supervisar los reportes financieros</a:t>
            </a:r>
          </a:p>
          <a:p>
            <a:pPr marL="0" marR="0" lvl="0" indent="4476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s-MX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Responsable  de proveer la información </a:t>
            </a:r>
          </a:p>
          <a:p>
            <a:pPr marL="0" marR="0" lvl="0" indent="4476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s-MX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Responsables  de operar la empresa de una forma ética. </a:t>
            </a:r>
          </a:p>
          <a:p>
            <a:pPr marL="0" marR="0" lvl="0" indent="4476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Responsible total de la </a:t>
            </a:r>
            <a:r>
              <a:rPr kumimoji="0" lang="en-US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empresa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Resultado de imagen para director general dibuj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3645024"/>
            <a:ext cx="4104456" cy="3078342"/>
          </a:xfrm>
          <a:prstGeom prst="rect">
            <a:avLst/>
          </a:prstGeom>
          <a:noFill/>
        </p:spPr>
      </p:pic>
      <p:sp>
        <p:nvSpPr>
          <p:cNvPr id="4" name="3 Rectángulo"/>
          <p:cNvSpPr/>
          <p:nvPr/>
        </p:nvSpPr>
        <p:spPr>
          <a:xfrm>
            <a:off x="179512" y="404664"/>
            <a:ext cx="2592288" cy="432048"/>
          </a:xfrm>
          <a:prstGeom prst="rect">
            <a:avLst/>
          </a:prstGeom>
          <a:solidFill>
            <a:srgbClr val="D565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CuadroTexto"/>
          <p:cNvSpPr txBox="1"/>
          <p:nvPr/>
        </p:nvSpPr>
        <p:spPr>
          <a:xfrm>
            <a:off x="179512" y="476672"/>
            <a:ext cx="25202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 smtClean="0">
                <a:solidFill>
                  <a:schemeClr val="bg1"/>
                </a:solidFill>
                <a:latin typeface="Berlin Sans FB" pitchFamily="34" charset="0"/>
              </a:rPr>
              <a:t>GOBIERNO  CORPORATIVO</a:t>
            </a:r>
            <a:endParaRPr lang="es-MX" sz="1400" dirty="0">
              <a:solidFill>
                <a:schemeClr val="bg1"/>
              </a:solidFill>
              <a:latin typeface="Berlin Sans FB" pitchFamily="34" charset="0"/>
            </a:endParaRPr>
          </a:p>
        </p:txBody>
      </p:sp>
      <p:sp>
        <p:nvSpPr>
          <p:cNvPr id="23" name="22 CuadroTexto"/>
          <p:cNvSpPr txBox="1"/>
          <p:nvPr/>
        </p:nvSpPr>
        <p:spPr>
          <a:xfrm>
            <a:off x="5929322" y="6105490"/>
            <a:ext cx="31426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solidFill>
                  <a:srgbClr val="297931"/>
                </a:solidFill>
                <a:latin typeface="Berlin Sans FB" pitchFamily="34" charset="0"/>
              </a:rPr>
              <a:t>Referencia: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12750" algn="l"/>
              </a:tabLst>
            </a:pPr>
            <a:r>
              <a:rPr lang="en-US" dirty="0" err="1" smtClean="0">
                <a:solidFill>
                  <a:srgbClr val="29793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Buendía</a:t>
            </a:r>
            <a:r>
              <a:rPr lang="en-US" dirty="0" smtClean="0">
                <a:solidFill>
                  <a:srgbClr val="29793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(2004)</a:t>
            </a:r>
            <a:r>
              <a:rPr lang="es-MX" dirty="0" smtClean="0">
                <a:solidFill>
                  <a:srgbClr val="297931"/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15" name="14 Rectángulo"/>
          <p:cNvSpPr/>
          <p:nvPr/>
        </p:nvSpPr>
        <p:spPr>
          <a:xfrm>
            <a:off x="2786050" y="414536"/>
            <a:ext cx="6264696" cy="432048"/>
          </a:xfrm>
          <a:prstGeom prst="rect">
            <a:avLst/>
          </a:prstGeom>
          <a:solidFill>
            <a:srgbClr val="24559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4" name="23 CuadroTexto"/>
          <p:cNvSpPr txBox="1"/>
          <p:nvPr/>
        </p:nvSpPr>
        <p:spPr>
          <a:xfrm>
            <a:off x="7072330" y="471906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dirty="0" smtClean="0">
                <a:solidFill>
                  <a:schemeClr val="bg1"/>
                </a:solidFill>
              </a:rPr>
              <a:t>Diapositiva    </a:t>
            </a:r>
            <a:r>
              <a:rPr lang="es-MX" dirty="0" smtClean="0">
                <a:solidFill>
                  <a:schemeClr val="bg1"/>
                </a:solidFill>
              </a:rPr>
              <a:t>30</a:t>
            </a:r>
            <a:endParaRPr lang="es-MX" dirty="0">
              <a:solidFill>
                <a:schemeClr val="bg1"/>
              </a:solidFill>
            </a:endParaRPr>
          </a:p>
        </p:txBody>
      </p:sp>
      <p:pic>
        <p:nvPicPr>
          <p:cNvPr id="26" name="25 Imagen" descr="escud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142876" y="6066058"/>
            <a:ext cx="785786" cy="720528"/>
          </a:xfrm>
          <a:prstGeom prst="rect">
            <a:avLst/>
          </a:prstGeom>
        </p:spPr>
      </p:pic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357190" y="1163878"/>
            <a:ext cx="8501090" cy="433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2750" algn="l"/>
              </a:tabLst>
            </a:pPr>
            <a:r>
              <a:rPr kumimoji="0" lang="es-MX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El Objetivo: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2750" algn="l"/>
              </a:tabLst>
            </a:pPr>
            <a:endParaRPr kumimoji="0" lang="es-MX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2750" algn="l"/>
              </a:tabLst>
            </a:pPr>
            <a:r>
              <a:rPr kumimoji="0" lang="es-MX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El consejo de administración monitorea el accionar diario de las operaciones en beneficio de los accionistas de la corporación.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2750" algn="l"/>
              </a:tabLst>
            </a:pPr>
            <a:endParaRPr kumimoji="0" lang="es-MX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2750" algn="l"/>
              </a:tabLst>
            </a:pP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imes New Roman" pitchFamily="18" charset="0"/>
              <a:cs typeface="Tahoma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Imagen relacionad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4288" y="260648"/>
            <a:ext cx="1728192" cy="1872208"/>
          </a:xfrm>
          <a:prstGeom prst="rect">
            <a:avLst/>
          </a:prstGeom>
          <a:noFill/>
        </p:spPr>
      </p:pic>
      <p:sp>
        <p:nvSpPr>
          <p:cNvPr id="15" name="14 Rectángulo"/>
          <p:cNvSpPr/>
          <p:nvPr/>
        </p:nvSpPr>
        <p:spPr>
          <a:xfrm>
            <a:off x="107504" y="5733256"/>
            <a:ext cx="3960440" cy="1008112"/>
          </a:xfrm>
          <a:prstGeom prst="rect">
            <a:avLst/>
          </a:prstGeom>
          <a:solidFill>
            <a:srgbClr val="D565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latin typeface="Arial Narrow" pitchFamily="34" charset="0"/>
            </a:endParaRPr>
          </a:p>
        </p:txBody>
      </p:sp>
      <p:sp>
        <p:nvSpPr>
          <p:cNvPr id="16" name="15 Rectángulo"/>
          <p:cNvSpPr/>
          <p:nvPr/>
        </p:nvSpPr>
        <p:spPr>
          <a:xfrm>
            <a:off x="4139952" y="5733256"/>
            <a:ext cx="4896544" cy="1008112"/>
          </a:xfrm>
          <a:prstGeom prst="rect">
            <a:avLst/>
          </a:prstGeom>
          <a:solidFill>
            <a:srgbClr val="24559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latin typeface="Arial Narrow" pitchFamily="34" charset="0"/>
            </a:endParaRPr>
          </a:p>
        </p:txBody>
      </p:sp>
      <p:grpSp>
        <p:nvGrpSpPr>
          <p:cNvPr id="2" name="6 Grupo"/>
          <p:cNvGrpSpPr/>
          <p:nvPr/>
        </p:nvGrpSpPr>
        <p:grpSpPr>
          <a:xfrm flipH="1">
            <a:off x="251520" y="260648"/>
            <a:ext cx="1944216" cy="1800200"/>
            <a:chOff x="2123728" y="332656"/>
            <a:chExt cx="2160240" cy="2160240"/>
          </a:xfrm>
        </p:grpSpPr>
        <p:pic>
          <p:nvPicPr>
            <p:cNvPr id="4" name="3 Imagen" descr="escudo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555776" y="836712"/>
              <a:ext cx="1073294" cy="908454"/>
            </a:xfrm>
            <a:prstGeom prst="rect">
              <a:avLst/>
            </a:prstGeom>
          </p:spPr>
        </p:pic>
        <p:pic>
          <p:nvPicPr>
            <p:cNvPr id="11266" name="Picture 2" descr="Imagen relacionada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23728" y="332656"/>
              <a:ext cx="2160240" cy="2160240"/>
            </a:xfrm>
            <a:prstGeom prst="rect">
              <a:avLst/>
            </a:prstGeom>
            <a:noFill/>
          </p:spPr>
        </p:pic>
      </p:grpSp>
      <p:sp>
        <p:nvSpPr>
          <p:cNvPr id="8" name="7 CuadroTexto"/>
          <p:cNvSpPr txBox="1"/>
          <p:nvPr/>
        </p:nvSpPr>
        <p:spPr>
          <a:xfrm>
            <a:off x="611560" y="1812880"/>
            <a:ext cx="799288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dirty="0" smtClean="0">
                <a:solidFill>
                  <a:srgbClr val="297931"/>
                </a:solidFill>
                <a:latin typeface="Arial Narrow" pitchFamily="34" charset="0"/>
              </a:rPr>
              <a:t>Este material , responde a una parte del programa de estudios de la Unidad de aprendizaje de Auditoria Interna, en particular en la unidad dos, en donde esta ubicado el tema Gobierno Corporativo.</a:t>
            </a:r>
            <a:endParaRPr lang="es-MX" sz="7200" dirty="0" smtClean="0">
              <a:solidFill>
                <a:srgbClr val="297931"/>
              </a:solidFill>
              <a:latin typeface="Arial Narrow" pitchFamily="34" charset="0"/>
            </a:endParaRPr>
          </a:p>
        </p:txBody>
      </p:sp>
      <p:pic>
        <p:nvPicPr>
          <p:cNvPr id="10" name="9 Imagen" descr="escudo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7515387" y="697497"/>
            <a:ext cx="858635" cy="787327"/>
          </a:xfrm>
          <a:prstGeom prst="rect">
            <a:avLst/>
          </a:prstGeom>
        </p:spPr>
      </p:pic>
      <p:sp>
        <p:nvSpPr>
          <p:cNvPr id="17" name="16 CuadroTexto"/>
          <p:cNvSpPr txBox="1"/>
          <p:nvPr/>
        </p:nvSpPr>
        <p:spPr>
          <a:xfrm>
            <a:off x="4644008" y="6011996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bg1"/>
                </a:solidFill>
                <a:latin typeface="Arial Narrow" pitchFamily="34" charset="0"/>
              </a:rPr>
              <a:t>LIC.  MÓNICA NIEMBRO GAONA</a:t>
            </a:r>
            <a:endParaRPr lang="es-MX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19" name="18 CuadroTexto"/>
          <p:cNvSpPr txBox="1"/>
          <p:nvPr/>
        </p:nvSpPr>
        <p:spPr>
          <a:xfrm>
            <a:off x="179512" y="6021288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solidFill>
                  <a:schemeClr val="bg1"/>
                </a:solidFill>
                <a:latin typeface="Arial Narrow" pitchFamily="34" charset="0"/>
              </a:rPr>
              <a:t>GOBIERNO  CORPORATIVO</a:t>
            </a:r>
            <a:endParaRPr lang="es-MX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79512" y="404664"/>
            <a:ext cx="2592288" cy="432048"/>
          </a:xfrm>
          <a:prstGeom prst="rect">
            <a:avLst/>
          </a:prstGeom>
          <a:solidFill>
            <a:srgbClr val="D565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CuadroTexto"/>
          <p:cNvSpPr txBox="1"/>
          <p:nvPr/>
        </p:nvSpPr>
        <p:spPr>
          <a:xfrm>
            <a:off x="179512" y="476672"/>
            <a:ext cx="25202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 smtClean="0">
                <a:solidFill>
                  <a:schemeClr val="bg1"/>
                </a:solidFill>
                <a:latin typeface="Berlin Sans FB" pitchFamily="34" charset="0"/>
              </a:rPr>
              <a:t>GOBIERNO  CORPORATIVO</a:t>
            </a:r>
            <a:endParaRPr lang="es-MX" sz="1400" dirty="0">
              <a:solidFill>
                <a:schemeClr val="bg1"/>
              </a:solidFill>
              <a:latin typeface="Berlin Sans FB" pitchFamily="34" charset="0"/>
            </a:endParaRPr>
          </a:p>
        </p:txBody>
      </p:sp>
      <p:sp>
        <p:nvSpPr>
          <p:cNvPr id="23" name="22 CuadroTexto"/>
          <p:cNvSpPr txBox="1"/>
          <p:nvPr/>
        </p:nvSpPr>
        <p:spPr>
          <a:xfrm>
            <a:off x="5929322" y="6105490"/>
            <a:ext cx="31426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solidFill>
                  <a:srgbClr val="297931"/>
                </a:solidFill>
                <a:latin typeface="Berlin Sans FB" pitchFamily="34" charset="0"/>
              </a:rPr>
              <a:t>Referencia: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12750" algn="l"/>
              </a:tabLst>
            </a:pPr>
            <a:r>
              <a:rPr lang="en-US" dirty="0" err="1" smtClean="0">
                <a:solidFill>
                  <a:srgbClr val="29793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Buendía</a:t>
            </a:r>
            <a:r>
              <a:rPr lang="en-US" dirty="0" smtClean="0">
                <a:solidFill>
                  <a:srgbClr val="29793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(2004)</a:t>
            </a:r>
            <a:r>
              <a:rPr lang="es-MX" dirty="0" smtClean="0">
                <a:solidFill>
                  <a:srgbClr val="297931"/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15" name="14 Rectángulo"/>
          <p:cNvSpPr/>
          <p:nvPr/>
        </p:nvSpPr>
        <p:spPr>
          <a:xfrm>
            <a:off x="2786050" y="414536"/>
            <a:ext cx="6264696" cy="432048"/>
          </a:xfrm>
          <a:prstGeom prst="rect">
            <a:avLst/>
          </a:prstGeom>
          <a:solidFill>
            <a:srgbClr val="24559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4" name="23 CuadroTexto"/>
          <p:cNvSpPr txBox="1"/>
          <p:nvPr/>
        </p:nvSpPr>
        <p:spPr>
          <a:xfrm>
            <a:off x="7072330" y="471906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dirty="0" smtClean="0">
                <a:solidFill>
                  <a:schemeClr val="bg1"/>
                </a:solidFill>
              </a:rPr>
              <a:t>Diapositiva    </a:t>
            </a:r>
            <a:r>
              <a:rPr lang="es-MX" dirty="0" smtClean="0">
                <a:solidFill>
                  <a:schemeClr val="bg1"/>
                </a:solidFill>
              </a:rPr>
              <a:t>31</a:t>
            </a:r>
            <a:endParaRPr lang="es-MX" dirty="0">
              <a:solidFill>
                <a:schemeClr val="bg1"/>
              </a:solidFill>
            </a:endParaRPr>
          </a:p>
        </p:txBody>
      </p:sp>
      <p:pic>
        <p:nvPicPr>
          <p:cNvPr id="26" name="25 Imagen" descr="escud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142876" y="6066058"/>
            <a:ext cx="785786" cy="720528"/>
          </a:xfrm>
          <a:prstGeom prst="rect">
            <a:avLst/>
          </a:prstGeom>
        </p:spPr>
      </p:pic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251520" y="908720"/>
            <a:ext cx="8712968" cy="4124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2750" algn="l"/>
              </a:tabLst>
            </a:pPr>
            <a:r>
              <a:rPr kumimoji="0" lang="es-MX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El Objetivo: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2750" algn="l"/>
              </a:tabLst>
            </a:pPr>
            <a:endParaRPr kumimoji="0" lang="es-MX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2750" algn="l"/>
              </a:tabLst>
            </a:pPr>
            <a:r>
              <a:rPr kumimoji="0" lang="es-MX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El </a:t>
            </a:r>
            <a:r>
              <a:rPr kumimoji="0" lang="es-MX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Consejo </a:t>
            </a:r>
            <a:r>
              <a:rPr kumimoji="0" lang="es-MX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delega la autoridad o responsabilidad para administrar los asuntos diarios de la corporación.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2750" algn="l"/>
              </a:tabLst>
            </a:pPr>
            <a:endParaRPr kumimoji="0" lang="es-MX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2750" algn="l"/>
              </a:tabLst>
            </a:pPr>
            <a:r>
              <a:rPr kumimoji="0" lang="es-MX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Aprueba  </a:t>
            </a:r>
            <a:r>
              <a:rPr kumimoji="0" lang="es-MX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a otros miembros de la alta </a:t>
            </a:r>
            <a:r>
              <a:rPr kumimoji="0" lang="es-MX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gerencia.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imes New Roman" pitchFamily="18" charset="0"/>
              <a:cs typeface="Tahoma" pitchFamily="34" charset="0"/>
            </a:endParaRPr>
          </a:p>
        </p:txBody>
      </p:sp>
      <p:pic>
        <p:nvPicPr>
          <p:cNvPr id="30722" name="Picture 2" descr="Resultado de imagen para alta gerenci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2339752" y="4365104"/>
            <a:ext cx="4176464" cy="23964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Resultado de imagen para alta gerencia"/>
          <p:cNvPicPr>
            <a:picLocks noChangeAspect="1" noChangeArrowheads="1"/>
          </p:cNvPicPr>
          <p:nvPr/>
        </p:nvPicPr>
        <p:blipFill>
          <a:blip r:embed="rId2" cstate="print"/>
          <a:srcRect l="17763" r="19079"/>
          <a:stretch>
            <a:fillRect/>
          </a:stretch>
        </p:blipFill>
        <p:spPr bwMode="auto">
          <a:xfrm>
            <a:off x="6228184" y="980728"/>
            <a:ext cx="2808312" cy="3334871"/>
          </a:xfrm>
          <a:prstGeom prst="rect">
            <a:avLst/>
          </a:prstGeom>
          <a:noFill/>
        </p:spPr>
      </p:pic>
      <p:sp>
        <p:nvSpPr>
          <p:cNvPr id="4" name="3 Rectángulo"/>
          <p:cNvSpPr/>
          <p:nvPr/>
        </p:nvSpPr>
        <p:spPr>
          <a:xfrm>
            <a:off x="179512" y="404664"/>
            <a:ext cx="2592288" cy="432048"/>
          </a:xfrm>
          <a:prstGeom prst="rect">
            <a:avLst/>
          </a:prstGeom>
          <a:solidFill>
            <a:srgbClr val="D565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CuadroTexto"/>
          <p:cNvSpPr txBox="1"/>
          <p:nvPr/>
        </p:nvSpPr>
        <p:spPr>
          <a:xfrm>
            <a:off x="179512" y="476672"/>
            <a:ext cx="25202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 smtClean="0">
                <a:solidFill>
                  <a:schemeClr val="bg1"/>
                </a:solidFill>
                <a:latin typeface="Berlin Sans FB" pitchFamily="34" charset="0"/>
              </a:rPr>
              <a:t>GOBIERNO  CORPORATIVO</a:t>
            </a:r>
            <a:endParaRPr lang="es-MX" sz="1400" dirty="0">
              <a:solidFill>
                <a:schemeClr val="bg1"/>
              </a:solidFill>
              <a:latin typeface="Berlin Sans FB" pitchFamily="34" charset="0"/>
            </a:endParaRPr>
          </a:p>
        </p:txBody>
      </p:sp>
      <p:sp>
        <p:nvSpPr>
          <p:cNvPr id="23" name="22 CuadroTexto"/>
          <p:cNvSpPr txBox="1"/>
          <p:nvPr/>
        </p:nvSpPr>
        <p:spPr>
          <a:xfrm>
            <a:off x="5929322" y="6105490"/>
            <a:ext cx="31426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solidFill>
                  <a:srgbClr val="297931"/>
                </a:solidFill>
                <a:latin typeface="Berlin Sans FB" pitchFamily="34" charset="0"/>
              </a:rPr>
              <a:t>Referencia: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dirty="0" smtClean="0">
                <a:solidFill>
                  <a:srgbClr val="29793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Business Round </a:t>
            </a:r>
            <a:r>
              <a:rPr lang="es-MX" dirty="0" err="1" smtClean="0">
                <a:solidFill>
                  <a:srgbClr val="29793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Table</a:t>
            </a:r>
            <a:r>
              <a:rPr lang="es-MX" dirty="0" smtClean="0">
                <a:solidFill>
                  <a:srgbClr val="29793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(2002) </a:t>
            </a:r>
            <a:endParaRPr lang="es-MX" dirty="0" smtClean="0">
              <a:solidFill>
                <a:srgbClr val="29793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14 Rectángulo"/>
          <p:cNvSpPr/>
          <p:nvPr/>
        </p:nvSpPr>
        <p:spPr>
          <a:xfrm>
            <a:off x="2786050" y="414536"/>
            <a:ext cx="6264696" cy="432048"/>
          </a:xfrm>
          <a:prstGeom prst="rect">
            <a:avLst/>
          </a:prstGeom>
          <a:solidFill>
            <a:srgbClr val="24559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4" name="23 CuadroTexto"/>
          <p:cNvSpPr txBox="1"/>
          <p:nvPr/>
        </p:nvSpPr>
        <p:spPr>
          <a:xfrm>
            <a:off x="7072330" y="471906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dirty="0" smtClean="0">
                <a:solidFill>
                  <a:schemeClr val="bg1"/>
                </a:solidFill>
              </a:rPr>
              <a:t>Diapositiva    </a:t>
            </a:r>
            <a:r>
              <a:rPr lang="es-MX" dirty="0" smtClean="0">
                <a:solidFill>
                  <a:schemeClr val="bg1"/>
                </a:solidFill>
              </a:rPr>
              <a:t>32</a:t>
            </a:r>
            <a:endParaRPr lang="es-MX" dirty="0">
              <a:solidFill>
                <a:schemeClr val="bg1"/>
              </a:solidFill>
            </a:endParaRPr>
          </a:p>
        </p:txBody>
      </p:sp>
      <p:pic>
        <p:nvPicPr>
          <p:cNvPr id="26" name="25 Imagen" descr="escud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142876" y="6066058"/>
            <a:ext cx="785786" cy="720528"/>
          </a:xfrm>
          <a:prstGeom prst="rect">
            <a:avLst/>
          </a:prstGeom>
        </p:spPr>
      </p:pic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248514" y="953427"/>
            <a:ext cx="6555734" cy="5139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36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La </a:t>
            </a:r>
            <a:r>
              <a:rPr kumimoji="0" lang="es-MX" sz="36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Responsabilidad </a:t>
            </a:r>
            <a:r>
              <a:rPr kumimoji="0" lang="es-MX" sz="36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del Consejo de Administración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20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s-MX" sz="36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Planear la sucesión administrativa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s-MX" sz="20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s-MX" sz="36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Entender, revisar y monitorear la implementación de planes estratégicos en los que la corporación esté involucrada </a:t>
            </a:r>
            <a:endParaRPr kumimoji="0" lang="es-MX" sz="36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Resultado de imagen para alta gerenci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35488" y="1700808"/>
            <a:ext cx="4608512" cy="3235175"/>
          </a:xfrm>
          <a:prstGeom prst="rect">
            <a:avLst/>
          </a:prstGeom>
          <a:noFill/>
        </p:spPr>
      </p:pic>
      <p:sp>
        <p:nvSpPr>
          <p:cNvPr id="4" name="3 Rectángulo"/>
          <p:cNvSpPr/>
          <p:nvPr/>
        </p:nvSpPr>
        <p:spPr>
          <a:xfrm>
            <a:off x="179512" y="404664"/>
            <a:ext cx="2592288" cy="432048"/>
          </a:xfrm>
          <a:prstGeom prst="rect">
            <a:avLst/>
          </a:prstGeom>
          <a:solidFill>
            <a:srgbClr val="D565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CuadroTexto"/>
          <p:cNvSpPr txBox="1"/>
          <p:nvPr/>
        </p:nvSpPr>
        <p:spPr>
          <a:xfrm>
            <a:off x="179512" y="476672"/>
            <a:ext cx="25202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 smtClean="0">
                <a:solidFill>
                  <a:schemeClr val="bg1"/>
                </a:solidFill>
                <a:latin typeface="Berlin Sans FB" pitchFamily="34" charset="0"/>
              </a:rPr>
              <a:t>GOBIERNO  CORPORATIVO</a:t>
            </a:r>
            <a:endParaRPr lang="es-MX" sz="1400" dirty="0">
              <a:solidFill>
                <a:schemeClr val="bg1"/>
              </a:solidFill>
              <a:latin typeface="Berlin Sans FB" pitchFamily="34" charset="0"/>
            </a:endParaRPr>
          </a:p>
        </p:txBody>
      </p:sp>
      <p:sp>
        <p:nvSpPr>
          <p:cNvPr id="23" name="22 CuadroTexto"/>
          <p:cNvSpPr txBox="1"/>
          <p:nvPr/>
        </p:nvSpPr>
        <p:spPr>
          <a:xfrm>
            <a:off x="5929322" y="6105490"/>
            <a:ext cx="31426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solidFill>
                  <a:srgbClr val="297931"/>
                </a:solidFill>
                <a:latin typeface="Berlin Sans FB" pitchFamily="34" charset="0"/>
              </a:rPr>
              <a:t>Referencia: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dirty="0" smtClean="0">
                <a:solidFill>
                  <a:srgbClr val="29793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Business Round </a:t>
            </a:r>
            <a:r>
              <a:rPr lang="es-MX" dirty="0" err="1" smtClean="0">
                <a:solidFill>
                  <a:srgbClr val="29793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Table</a:t>
            </a:r>
            <a:r>
              <a:rPr lang="es-MX" dirty="0" smtClean="0">
                <a:solidFill>
                  <a:srgbClr val="29793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(2002) </a:t>
            </a:r>
            <a:endParaRPr lang="es-MX" dirty="0" smtClean="0">
              <a:solidFill>
                <a:srgbClr val="29793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14 Rectángulo"/>
          <p:cNvSpPr/>
          <p:nvPr/>
        </p:nvSpPr>
        <p:spPr>
          <a:xfrm>
            <a:off x="2786050" y="414536"/>
            <a:ext cx="6264696" cy="432048"/>
          </a:xfrm>
          <a:prstGeom prst="rect">
            <a:avLst/>
          </a:prstGeom>
          <a:solidFill>
            <a:srgbClr val="24559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4" name="23 CuadroTexto"/>
          <p:cNvSpPr txBox="1"/>
          <p:nvPr/>
        </p:nvSpPr>
        <p:spPr>
          <a:xfrm>
            <a:off x="7072330" y="471906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dirty="0" smtClean="0">
                <a:solidFill>
                  <a:schemeClr val="bg1"/>
                </a:solidFill>
              </a:rPr>
              <a:t>Diapositiva    </a:t>
            </a:r>
            <a:r>
              <a:rPr lang="es-MX" dirty="0" smtClean="0">
                <a:solidFill>
                  <a:schemeClr val="bg1"/>
                </a:solidFill>
              </a:rPr>
              <a:t>33</a:t>
            </a:r>
            <a:endParaRPr lang="es-MX" dirty="0">
              <a:solidFill>
                <a:schemeClr val="bg1"/>
              </a:solidFill>
            </a:endParaRPr>
          </a:p>
        </p:txBody>
      </p:sp>
      <p:pic>
        <p:nvPicPr>
          <p:cNvPr id="26" name="25 Imagen" descr="escud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142876" y="6066058"/>
            <a:ext cx="785786" cy="720528"/>
          </a:xfrm>
          <a:prstGeom prst="rect">
            <a:avLst/>
          </a:prstGeom>
        </p:spPr>
      </p:pic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214282" y="1535881"/>
            <a:ext cx="5509846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36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La responsabilidad del Consejo de Administración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s-MX" sz="36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Entender y revisar presupuestos y planes operativos anuales.</a:t>
            </a:r>
            <a:r>
              <a:rPr kumimoji="0" lang="es-MX" sz="36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79512" y="404664"/>
            <a:ext cx="2592288" cy="432048"/>
          </a:xfrm>
          <a:prstGeom prst="rect">
            <a:avLst/>
          </a:prstGeom>
          <a:solidFill>
            <a:srgbClr val="D565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CuadroTexto"/>
          <p:cNvSpPr txBox="1"/>
          <p:nvPr/>
        </p:nvSpPr>
        <p:spPr>
          <a:xfrm>
            <a:off x="179512" y="476672"/>
            <a:ext cx="25202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 smtClean="0">
                <a:solidFill>
                  <a:schemeClr val="bg1"/>
                </a:solidFill>
                <a:latin typeface="Berlin Sans FB" pitchFamily="34" charset="0"/>
              </a:rPr>
              <a:t>GOBIERNO  CORPORATIVO</a:t>
            </a:r>
            <a:endParaRPr lang="es-MX" sz="1400" dirty="0">
              <a:solidFill>
                <a:schemeClr val="bg1"/>
              </a:solidFill>
              <a:latin typeface="Berlin Sans FB" pitchFamily="34" charset="0"/>
            </a:endParaRPr>
          </a:p>
        </p:txBody>
      </p:sp>
      <p:sp>
        <p:nvSpPr>
          <p:cNvPr id="23" name="22 CuadroTexto"/>
          <p:cNvSpPr txBox="1"/>
          <p:nvPr/>
        </p:nvSpPr>
        <p:spPr>
          <a:xfrm>
            <a:off x="6588224" y="6105490"/>
            <a:ext cx="2483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solidFill>
                  <a:srgbClr val="297931"/>
                </a:solidFill>
                <a:latin typeface="Berlin Sans FB" pitchFamily="34" charset="0"/>
              </a:rPr>
              <a:t>Referencia:</a:t>
            </a:r>
          </a:p>
          <a:p>
            <a:pPr algn="ctr"/>
            <a:r>
              <a:rPr lang="es-MX" dirty="0" err="1" smtClean="0">
                <a:solidFill>
                  <a:srgbClr val="297931"/>
                </a:solidFill>
                <a:latin typeface="Berlin Sans FB" pitchFamily="34" charset="0"/>
              </a:rPr>
              <a:t>Berle</a:t>
            </a:r>
            <a:r>
              <a:rPr lang="es-MX" dirty="0" smtClean="0">
                <a:solidFill>
                  <a:srgbClr val="297931"/>
                </a:solidFill>
                <a:latin typeface="Berlin Sans FB" pitchFamily="34" charset="0"/>
              </a:rPr>
              <a:t> y </a:t>
            </a:r>
            <a:r>
              <a:rPr lang="es-MX" dirty="0" err="1" smtClean="0">
                <a:solidFill>
                  <a:srgbClr val="297931"/>
                </a:solidFill>
                <a:latin typeface="Berlin Sans FB" pitchFamily="34" charset="0"/>
              </a:rPr>
              <a:t>Means</a:t>
            </a:r>
            <a:r>
              <a:rPr lang="es-MX" dirty="0" smtClean="0">
                <a:solidFill>
                  <a:srgbClr val="297931"/>
                </a:solidFill>
                <a:latin typeface="Berlin Sans FB" pitchFamily="34" charset="0"/>
              </a:rPr>
              <a:t>  (1932)</a:t>
            </a:r>
            <a:endParaRPr lang="es-MX" dirty="0">
              <a:solidFill>
                <a:srgbClr val="297931"/>
              </a:solidFill>
              <a:latin typeface="Berlin Sans FB" pitchFamily="34" charset="0"/>
            </a:endParaRPr>
          </a:p>
        </p:txBody>
      </p:sp>
      <p:sp>
        <p:nvSpPr>
          <p:cNvPr id="15" name="14 Rectángulo"/>
          <p:cNvSpPr/>
          <p:nvPr/>
        </p:nvSpPr>
        <p:spPr>
          <a:xfrm>
            <a:off x="2786050" y="414536"/>
            <a:ext cx="6264696" cy="432048"/>
          </a:xfrm>
          <a:prstGeom prst="rect">
            <a:avLst/>
          </a:prstGeom>
          <a:solidFill>
            <a:srgbClr val="24559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4" name="23 CuadroTexto"/>
          <p:cNvSpPr txBox="1"/>
          <p:nvPr/>
        </p:nvSpPr>
        <p:spPr>
          <a:xfrm>
            <a:off x="7072330" y="471906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dirty="0" smtClean="0">
                <a:solidFill>
                  <a:schemeClr val="bg1"/>
                </a:solidFill>
              </a:rPr>
              <a:t>Diapositiva    </a:t>
            </a:r>
            <a:r>
              <a:rPr lang="es-MX" dirty="0" smtClean="0">
                <a:solidFill>
                  <a:schemeClr val="bg1"/>
                </a:solidFill>
              </a:rPr>
              <a:t>34</a:t>
            </a:r>
            <a:endParaRPr lang="es-MX" dirty="0">
              <a:solidFill>
                <a:schemeClr val="bg1"/>
              </a:solidFill>
            </a:endParaRPr>
          </a:p>
        </p:txBody>
      </p:sp>
      <p:pic>
        <p:nvPicPr>
          <p:cNvPr id="26" name="25 Imagen" descr="escud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142876" y="6066058"/>
            <a:ext cx="785786" cy="720528"/>
          </a:xfrm>
          <a:prstGeom prst="rect">
            <a:avLst/>
          </a:prstGeom>
        </p:spPr>
      </p:pic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214282" y="908720"/>
            <a:ext cx="8750206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36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La </a:t>
            </a:r>
            <a:r>
              <a:rPr kumimoji="0" lang="es-MX" sz="36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Responsabilidad </a:t>
            </a:r>
            <a:r>
              <a:rPr kumimoji="0" lang="es-MX" sz="36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del Consejo de </a:t>
            </a:r>
            <a:r>
              <a:rPr kumimoji="0" lang="es-MX" sz="36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Administración:</a:t>
            </a:r>
            <a:endParaRPr kumimoji="0" lang="es-MX" sz="36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s-MX" sz="36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Enfocarse en la integridad y transparencia de los estados financieros y los reportes contables. </a:t>
            </a:r>
            <a:endParaRPr kumimoji="0" lang="es-MX" sz="36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s-MX" sz="36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Contratar auditores externos y considerar asuntos independientes. </a:t>
            </a:r>
            <a:endParaRPr kumimoji="0" lang="es-MX" sz="36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s-MX" sz="36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Asesoramiento a la gerencia en asuntos importantes de la empresa. </a:t>
            </a:r>
            <a:r>
              <a:rPr kumimoji="0" lang="es-MX" sz="36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79512" y="404664"/>
            <a:ext cx="2592288" cy="432048"/>
          </a:xfrm>
          <a:prstGeom prst="rect">
            <a:avLst/>
          </a:prstGeom>
          <a:solidFill>
            <a:srgbClr val="D565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CuadroTexto"/>
          <p:cNvSpPr txBox="1"/>
          <p:nvPr/>
        </p:nvSpPr>
        <p:spPr>
          <a:xfrm>
            <a:off x="179512" y="476672"/>
            <a:ext cx="25202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 smtClean="0">
                <a:solidFill>
                  <a:schemeClr val="bg1"/>
                </a:solidFill>
                <a:latin typeface="Berlin Sans FB" pitchFamily="34" charset="0"/>
              </a:rPr>
              <a:t>GOBIERNO  CORPORATIVO</a:t>
            </a:r>
            <a:endParaRPr lang="es-MX" sz="1400" dirty="0">
              <a:solidFill>
                <a:schemeClr val="bg1"/>
              </a:solidFill>
              <a:latin typeface="Berlin Sans FB" pitchFamily="34" charset="0"/>
            </a:endParaRPr>
          </a:p>
        </p:txBody>
      </p:sp>
      <p:sp>
        <p:nvSpPr>
          <p:cNvPr id="23" name="22 CuadroTexto"/>
          <p:cNvSpPr txBox="1"/>
          <p:nvPr/>
        </p:nvSpPr>
        <p:spPr>
          <a:xfrm>
            <a:off x="6588224" y="6105490"/>
            <a:ext cx="2483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solidFill>
                  <a:srgbClr val="297931"/>
                </a:solidFill>
                <a:latin typeface="Berlin Sans FB" pitchFamily="34" charset="0"/>
              </a:rPr>
              <a:t>Referencia:</a:t>
            </a:r>
          </a:p>
          <a:p>
            <a:pPr algn="ctr"/>
            <a:r>
              <a:rPr lang="es-MX" dirty="0" err="1" smtClean="0">
                <a:solidFill>
                  <a:srgbClr val="297931"/>
                </a:solidFill>
                <a:latin typeface="Berlin Sans FB" pitchFamily="34" charset="0"/>
              </a:rPr>
              <a:t>Berle</a:t>
            </a:r>
            <a:r>
              <a:rPr lang="es-MX" dirty="0" smtClean="0">
                <a:solidFill>
                  <a:srgbClr val="297931"/>
                </a:solidFill>
                <a:latin typeface="Berlin Sans FB" pitchFamily="34" charset="0"/>
              </a:rPr>
              <a:t> y </a:t>
            </a:r>
            <a:r>
              <a:rPr lang="es-MX" dirty="0" err="1" smtClean="0">
                <a:solidFill>
                  <a:srgbClr val="297931"/>
                </a:solidFill>
                <a:latin typeface="Berlin Sans FB" pitchFamily="34" charset="0"/>
              </a:rPr>
              <a:t>Means</a:t>
            </a:r>
            <a:r>
              <a:rPr lang="es-MX" dirty="0" smtClean="0">
                <a:solidFill>
                  <a:srgbClr val="297931"/>
                </a:solidFill>
                <a:latin typeface="Berlin Sans FB" pitchFamily="34" charset="0"/>
              </a:rPr>
              <a:t>  (1932)</a:t>
            </a:r>
            <a:endParaRPr lang="es-MX" dirty="0">
              <a:solidFill>
                <a:srgbClr val="297931"/>
              </a:solidFill>
              <a:latin typeface="Berlin Sans FB" pitchFamily="34" charset="0"/>
            </a:endParaRPr>
          </a:p>
        </p:txBody>
      </p:sp>
      <p:sp>
        <p:nvSpPr>
          <p:cNvPr id="15" name="14 Rectángulo"/>
          <p:cNvSpPr/>
          <p:nvPr/>
        </p:nvSpPr>
        <p:spPr>
          <a:xfrm>
            <a:off x="2786050" y="414536"/>
            <a:ext cx="6264696" cy="432048"/>
          </a:xfrm>
          <a:prstGeom prst="rect">
            <a:avLst/>
          </a:prstGeom>
          <a:solidFill>
            <a:srgbClr val="24559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4" name="23 CuadroTexto"/>
          <p:cNvSpPr txBox="1"/>
          <p:nvPr/>
        </p:nvSpPr>
        <p:spPr>
          <a:xfrm>
            <a:off x="7072330" y="471906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dirty="0" smtClean="0">
                <a:solidFill>
                  <a:schemeClr val="bg1"/>
                </a:solidFill>
              </a:rPr>
              <a:t>Diapositiva    </a:t>
            </a:r>
            <a:r>
              <a:rPr lang="es-MX" dirty="0" smtClean="0">
                <a:solidFill>
                  <a:schemeClr val="bg1"/>
                </a:solidFill>
              </a:rPr>
              <a:t>35</a:t>
            </a:r>
            <a:endParaRPr lang="es-MX" dirty="0">
              <a:solidFill>
                <a:schemeClr val="bg1"/>
              </a:solidFill>
            </a:endParaRPr>
          </a:p>
        </p:txBody>
      </p:sp>
      <p:pic>
        <p:nvPicPr>
          <p:cNvPr id="26" name="25 Imagen" descr="escud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142876" y="6066058"/>
            <a:ext cx="785786" cy="720528"/>
          </a:xfrm>
          <a:prstGeom prst="rect">
            <a:avLst/>
          </a:prstGeom>
        </p:spPr>
      </p:pic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214282" y="1142984"/>
            <a:ext cx="8643966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36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La </a:t>
            </a:r>
            <a:r>
              <a:rPr kumimoji="0" lang="es-MX" sz="36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Responsabilidad </a:t>
            </a:r>
            <a:r>
              <a:rPr kumimoji="0" lang="es-MX" sz="36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del Consejo de </a:t>
            </a:r>
            <a:r>
              <a:rPr kumimoji="0" lang="es-MX" sz="36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Administración:</a:t>
            </a:r>
            <a:endParaRPr kumimoji="0" lang="es-MX" sz="36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s-MX" sz="36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Revisar y aprobar acciones significativas para la corporación. </a:t>
            </a:r>
            <a:endParaRPr kumimoji="0" lang="es-MX" sz="36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s-MX" sz="36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Revisar los planes administrativos de los negocios riesgosos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s-MX" sz="36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Nombrar directores y miembros del comité y controlar un gobierno corporativo eficiente.</a:t>
            </a:r>
            <a:r>
              <a:rPr kumimoji="0" lang="es-MX" sz="36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79512" y="404664"/>
            <a:ext cx="2592288" cy="432048"/>
          </a:xfrm>
          <a:prstGeom prst="rect">
            <a:avLst/>
          </a:prstGeom>
          <a:solidFill>
            <a:srgbClr val="D565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CuadroTexto"/>
          <p:cNvSpPr txBox="1"/>
          <p:nvPr/>
        </p:nvSpPr>
        <p:spPr>
          <a:xfrm>
            <a:off x="179512" y="476672"/>
            <a:ext cx="25202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 smtClean="0">
                <a:solidFill>
                  <a:schemeClr val="bg1"/>
                </a:solidFill>
                <a:latin typeface="Berlin Sans FB" pitchFamily="34" charset="0"/>
              </a:rPr>
              <a:t>GOBIERNO  CORPORATIVO</a:t>
            </a:r>
            <a:endParaRPr lang="es-MX" sz="1400" dirty="0">
              <a:solidFill>
                <a:schemeClr val="bg1"/>
              </a:solidFill>
              <a:latin typeface="Berlin Sans FB" pitchFamily="34" charset="0"/>
            </a:endParaRPr>
          </a:p>
        </p:txBody>
      </p:sp>
      <p:sp>
        <p:nvSpPr>
          <p:cNvPr id="23" name="22 CuadroTexto"/>
          <p:cNvSpPr txBox="1"/>
          <p:nvPr/>
        </p:nvSpPr>
        <p:spPr>
          <a:xfrm>
            <a:off x="6143636" y="6105490"/>
            <a:ext cx="29283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solidFill>
                  <a:srgbClr val="297931"/>
                </a:solidFill>
                <a:latin typeface="Berlin Sans FB" pitchFamily="34" charset="0"/>
              </a:rPr>
              <a:t>Referencia:</a:t>
            </a:r>
          </a:p>
          <a:p>
            <a:pPr algn="ctr"/>
            <a:r>
              <a:rPr lang="es-MX" dirty="0" smtClean="0">
                <a:solidFill>
                  <a:srgbClr val="29793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La Porta-López, F. 1996</a:t>
            </a:r>
            <a:endParaRPr lang="es-MX" dirty="0">
              <a:solidFill>
                <a:srgbClr val="297931"/>
              </a:solidFill>
              <a:latin typeface="Berlin Sans FB" pitchFamily="34" charset="0"/>
            </a:endParaRPr>
          </a:p>
        </p:txBody>
      </p:sp>
      <p:sp>
        <p:nvSpPr>
          <p:cNvPr id="15" name="14 Rectángulo"/>
          <p:cNvSpPr/>
          <p:nvPr/>
        </p:nvSpPr>
        <p:spPr>
          <a:xfrm>
            <a:off x="2786050" y="414536"/>
            <a:ext cx="6264696" cy="432048"/>
          </a:xfrm>
          <a:prstGeom prst="rect">
            <a:avLst/>
          </a:prstGeom>
          <a:solidFill>
            <a:srgbClr val="24559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4" name="23 CuadroTexto"/>
          <p:cNvSpPr txBox="1"/>
          <p:nvPr/>
        </p:nvSpPr>
        <p:spPr>
          <a:xfrm>
            <a:off x="7072330" y="471906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dirty="0" smtClean="0">
                <a:solidFill>
                  <a:schemeClr val="bg1"/>
                </a:solidFill>
              </a:rPr>
              <a:t>Diapositiva    </a:t>
            </a:r>
            <a:r>
              <a:rPr lang="es-MX" dirty="0" smtClean="0">
                <a:solidFill>
                  <a:schemeClr val="bg1"/>
                </a:solidFill>
              </a:rPr>
              <a:t>36</a:t>
            </a:r>
            <a:endParaRPr lang="es-MX" dirty="0">
              <a:solidFill>
                <a:schemeClr val="bg1"/>
              </a:solidFill>
            </a:endParaRPr>
          </a:p>
        </p:txBody>
      </p:sp>
      <p:pic>
        <p:nvPicPr>
          <p:cNvPr id="26" name="25 Imagen" descr="escud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142876" y="6066058"/>
            <a:ext cx="785786" cy="720528"/>
          </a:xfrm>
          <a:prstGeom prst="rect">
            <a:avLst/>
          </a:prstGeom>
        </p:spPr>
      </p:pic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142876" y="1071546"/>
            <a:ext cx="8786842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76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La información contable es vital para los accionistas, ya sean mayoritarios o minoritarios. </a:t>
            </a:r>
          </a:p>
          <a:p>
            <a:pPr marL="0" marR="0" lvl="0" indent="4476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Debe  ser:</a:t>
            </a:r>
            <a:endParaRPr kumimoji="0" lang="es-MX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76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s-MX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Clara </a:t>
            </a:r>
            <a:endParaRPr kumimoji="0" lang="es-MX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76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s-MX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Actual </a:t>
            </a:r>
            <a:endParaRPr kumimoji="0" lang="es-MX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76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s-MX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Correcta </a:t>
            </a:r>
            <a:endParaRPr kumimoji="0" lang="es-MX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76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s-MX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Verdadera </a:t>
            </a:r>
            <a:endParaRPr kumimoji="0" lang="es-MX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5604" name="Picture 4" descr="Resultado de imagen para informacion contabl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2276872"/>
            <a:ext cx="5029833" cy="35283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Resultado de imagen para persona animada"/>
          <p:cNvPicPr>
            <a:picLocks noChangeAspect="1" noChangeArrowheads="1"/>
          </p:cNvPicPr>
          <p:nvPr/>
        </p:nvPicPr>
        <p:blipFill>
          <a:blip r:embed="rId2" cstate="print"/>
          <a:srcRect l="26489" t="15686" r="49292" b="9804"/>
          <a:stretch>
            <a:fillRect/>
          </a:stretch>
        </p:blipFill>
        <p:spPr bwMode="auto">
          <a:xfrm>
            <a:off x="3707904" y="4545125"/>
            <a:ext cx="648072" cy="2052227"/>
          </a:xfrm>
          <a:prstGeom prst="rect">
            <a:avLst/>
          </a:prstGeom>
          <a:noFill/>
        </p:spPr>
      </p:pic>
      <p:sp>
        <p:nvSpPr>
          <p:cNvPr id="4" name="3 Rectángulo"/>
          <p:cNvSpPr/>
          <p:nvPr/>
        </p:nvSpPr>
        <p:spPr>
          <a:xfrm>
            <a:off x="179512" y="404664"/>
            <a:ext cx="2592288" cy="432048"/>
          </a:xfrm>
          <a:prstGeom prst="rect">
            <a:avLst/>
          </a:prstGeom>
          <a:solidFill>
            <a:srgbClr val="D565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CuadroTexto"/>
          <p:cNvSpPr txBox="1"/>
          <p:nvPr/>
        </p:nvSpPr>
        <p:spPr>
          <a:xfrm>
            <a:off x="179512" y="476672"/>
            <a:ext cx="25202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 smtClean="0">
                <a:solidFill>
                  <a:schemeClr val="bg1"/>
                </a:solidFill>
                <a:latin typeface="Berlin Sans FB" pitchFamily="34" charset="0"/>
              </a:rPr>
              <a:t>GOBIERNO  CORPORATIVO</a:t>
            </a:r>
            <a:endParaRPr lang="es-MX" sz="1400" dirty="0">
              <a:solidFill>
                <a:schemeClr val="bg1"/>
              </a:solidFill>
              <a:latin typeface="Berlin Sans FB" pitchFamily="34" charset="0"/>
            </a:endParaRPr>
          </a:p>
        </p:txBody>
      </p:sp>
      <p:sp>
        <p:nvSpPr>
          <p:cNvPr id="23" name="22 CuadroTexto"/>
          <p:cNvSpPr txBox="1"/>
          <p:nvPr/>
        </p:nvSpPr>
        <p:spPr>
          <a:xfrm>
            <a:off x="6143636" y="6105490"/>
            <a:ext cx="29283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solidFill>
                  <a:srgbClr val="297931"/>
                </a:solidFill>
                <a:latin typeface="Berlin Sans FB" pitchFamily="34" charset="0"/>
              </a:rPr>
              <a:t>Referencia:</a:t>
            </a:r>
          </a:p>
          <a:p>
            <a:pPr algn="ctr"/>
            <a:r>
              <a:rPr lang="es-MX" dirty="0" smtClean="0">
                <a:solidFill>
                  <a:srgbClr val="29793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La Porta-López, F. 1996</a:t>
            </a:r>
            <a:endParaRPr lang="es-MX" dirty="0">
              <a:solidFill>
                <a:srgbClr val="297931"/>
              </a:solidFill>
              <a:latin typeface="Berlin Sans FB" pitchFamily="34" charset="0"/>
            </a:endParaRPr>
          </a:p>
        </p:txBody>
      </p:sp>
      <p:sp>
        <p:nvSpPr>
          <p:cNvPr id="15" name="14 Rectángulo"/>
          <p:cNvSpPr/>
          <p:nvPr/>
        </p:nvSpPr>
        <p:spPr>
          <a:xfrm>
            <a:off x="2786050" y="414536"/>
            <a:ext cx="6264696" cy="432048"/>
          </a:xfrm>
          <a:prstGeom prst="rect">
            <a:avLst/>
          </a:prstGeom>
          <a:solidFill>
            <a:srgbClr val="24559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4" name="23 CuadroTexto"/>
          <p:cNvSpPr txBox="1"/>
          <p:nvPr/>
        </p:nvSpPr>
        <p:spPr>
          <a:xfrm>
            <a:off x="7072330" y="471906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dirty="0" smtClean="0">
                <a:solidFill>
                  <a:schemeClr val="bg1"/>
                </a:solidFill>
              </a:rPr>
              <a:t>Diapositiva    </a:t>
            </a:r>
            <a:r>
              <a:rPr lang="es-MX" dirty="0" smtClean="0">
                <a:solidFill>
                  <a:schemeClr val="bg1"/>
                </a:solidFill>
              </a:rPr>
              <a:t>37</a:t>
            </a:r>
            <a:endParaRPr lang="es-MX" dirty="0">
              <a:solidFill>
                <a:schemeClr val="bg1"/>
              </a:solidFill>
            </a:endParaRPr>
          </a:p>
        </p:txBody>
      </p:sp>
      <p:pic>
        <p:nvPicPr>
          <p:cNvPr id="26" name="25 Imagen" descr="escud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142876" y="6066058"/>
            <a:ext cx="785786" cy="720528"/>
          </a:xfrm>
          <a:prstGeom prst="rect">
            <a:avLst/>
          </a:prstGeom>
        </p:spPr>
      </p:pic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285720" y="1142984"/>
            <a:ext cx="8750776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MX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El  CEO presenta a los accionistas información que les sea agradable a la vista </a:t>
            </a:r>
            <a:endParaRPr kumimoji="0" lang="es-MX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MX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El  CEO manipula la </a:t>
            </a:r>
            <a:r>
              <a:rPr kumimoji="0" lang="es-MX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información</a:t>
            </a:r>
            <a:r>
              <a:rPr kumimoji="0" lang="es-MX" sz="3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kumimoji="0" lang="es-MX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contable </a:t>
            </a:r>
            <a:r>
              <a:rPr kumimoji="0" lang="es-MX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en beneficio personal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s-MX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El CEO manipula la información contable a favor de los accionistas mayoritarios de la empresa</a:t>
            </a:r>
            <a:r>
              <a:rPr kumimoji="0" lang="es-MX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10" name="9 Multiplicar"/>
          <p:cNvSpPr/>
          <p:nvPr/>
        </p:nvSpPr>
        <p:spPr>
          <a:xfrm>
            <a:off x="3275856" y="4941168"/>
            <a:ext cx="1656184" cy="1296144"/>
          </a:xfrm>
          <a:prstGeom prst="mathMultiply">
            <a:avLst>
              <a:gd name="adj1" fmla="val 11911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Resultado de imagen para gobierno federa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340768"/>
            <a:ext cx="2520280" cy="1258009"/>
          </a:xfrm>
          <a:prstGeom prst="rect">
            <a:avLst/>
          </a:prstGeom>
          <a:noFill/>
        </p:spPr>
      </p:pic>
      <p:sp>
        <p:nvSpPr>
          <p:cNvPr id="4" name="3 Rectángulo"/>
          <p:cNvSpPr/>
          <p:nvPr/>
        </p:nvSpPr>
        <p:spPr>
          <a:xfrm>
            <a:off x="179512" y="404664"/>
            <a:ext cx="2592288" cy="432048"/>
          </a:xfrm>
          <a:prstGeom prst="rect">
            <a:avLst/>
          </a:prstGeom>
          <a:solidFill>
            <a:srgbClr val="D565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CuadroTexto"/>
          <p:cNvSpPr txBox="1"/>
          <p:nvPr/>
        </p:nvSpPr>
        <p:spPr>
          <a:xfrm>
            <a:off x="179512" y="476672"/>
            <a:ext cx="25202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 smtClean="0">
                <a:solidFill>
                  <a:schemeClr val="bg1"/>
                </a:solidFill>
                <a:latin typeface="Berlin Sans FB" pitchFamily="34" charset="0"/>
              </a:rPr>
              <a:t>GOBIERNO  CORPORATIVO</a:t>
            </a:r>
            <a:endParaRPr lang="es-MX" sz="1400" dirty="0">
              <a:solidFill>
                <a:schemeClr val="bg1"/>
              </a:solidFill>
              <a:latin typeface="Berlin Sans FB" pitchFamily="34" charset="0"/>
            </a:endParaRPr>
          </a:p>
        </p:txBody>
      </p:sp>
      <p:sp>
        <p:nvSpPr>
          <p:cNvPr id="23" name="22 CuadroTexto"/>
          <p:cNvSpPr txBox="1"/>
          <p:nvPr/>
        </p:nvSpPr>
        <p:spPr>
          <a:xfrm>
            <a:off x="6588224" y="6105490"/>
            <a:ext cx="2483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solidFill>
                  <a:srgbClr val="29793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Referencia:</a:t>
            </a:r>
          </a:p>
          <a:p>
            <a:pPr algn="ctr"/>
            <a:r>
              <a:rPr lang="en-US" dirty="0" err="1" smtClean="0">
                <a:solidFill>
                  <a:srgbClr val="29793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Zingales</a:t>
            </a:r>
            <a:r>
              <a:rPr lang="en-US" dirty="0" smtClean="0">
                <a:solidFill>
                  <a:srgbClr val="29793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(1997)</a:t>
            </a:r>
            <a:endParaRPr lang="es-MX" dirty="0">
              <a:solidFill>
                <a:srgbClr val="29793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5" name="14 Rectángulo"/>
          <p:cNvSpPr/>
          <p:nvPr/>
        </p:nvSpPr>
        <p:spPr>
          <a:xfrm>
            <a:off x="2786050" y="414536"/>
            <a:ext cx="6264696" cy="432048"/>
          </a:xfrm>
          <a:prstGeom prst="rect">
            <a:avLst/>
          </a:prstGeom>
          <a:solidFill>
            <a:srgbClr val="24559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4" name="23 CuadroTexto"/>
          <p:cNvSpPr txBox="1"/>
          <p:nvPr/>
        </p:nvSpPr>
        <p:spPr>
          <a:xfrm>
            <a:off x="7072330" y="471906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dirty="0" smtClean="0">
                <a:solidFill>
                  <a:schemeClr val="bg1"/>
                </a:solidFill>
              </a:rPr>
              <a:t>Diapositiva    </a:t>
            </a:r>
            <a:r>
              <a:rPr lang="es-MX" dirty="0" smtClean="0">
                <a:solidFill>
                  <a:schemeClr val="bg1"/>
                </a:solidFill>
              </a:rPr>
              <a:t>38</a:t>
            </a:r>
            <a:endParaRPr lang="es-MX" dirty="0">
              <a:solidFill>
                <a:schemeClr val="bg1"/>
              </a:solidFill>
            </a:endParaRPr>
          </a:p>
        </p:txBody>
      </p:sp>
      <p:pic>
        <p:nvPicPr>
          <p:cNvPr id="26" name="25 Imagen" descr="escud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142876" y="6066058"/>
            <a:ext cx="785786" cy="720528"/>
          </a:xfrm>
          <a:prstGeom prst="rect">
            <a:avLst/>
          </a:prstGeom>
        </p:spPr>
      </p:pic>
      <p:pic>
        <p:nvPicPr>
          <p:cNvPr id="23556" name="Picture 4" descr="Resultado de imagen para gobierno corporativo"/>
          <p:cNvPicPr>
            <a:picLocks noChangeAspect="1" noChangeArrowheads="1"/>
          </p:cNvPicPr>
          <p:nvPr/>
        </p:nvPicPr>
        <p:blipFill>
          <a:blip r:embed="rId4" cstate="print"/>
          <a:srcRect t="27138" r="59838" b="30216"/>
          <a:stretch>
            <a:fillRect/>
          </a:stretch>
        </p:blipFill>
        <p:spPr bwMode="auto">
          <a:xfrm>
            <a:off x="6012160" y="1412776"/>
            <a:ext cx="2736304" cy="1180366"/>
          </a:xfrm>
          <a:prstGeom prst="rect">
            <a:avLst/>
          </a:prstGeom>
          <a:noFill/>
        </p:spPr>
      </p:pic>
      <p:sp>
        <p:nvSpPr>
          <p:cNvPr id="11" name="10 Flecha derecha"/>
          <p:cNvSpPr/>
          <p:nvPr/>
        </p:nvSpPr>
        <p:spPr>
          <a:xfrm>
            <a:off x="3275856" y="1484784"/>
            <a:ext cx="2520280" cy="10801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11 Rectángulo"/>
          <p:cNvSpPr/>
          <p:nvPr/>
        </p:nvSpPr>
        <p:spPr>
          <a:xfrm>
            <a:off x="3563888" y="1844824"/>
            <a:ext cx="11961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CONTROL</a:t>
            </a:r>
            <a:endParaRPr lang="es-MX" dirty="0"/>
          </a:p>
        </p:txBody>
      </p:sp>
      <p:sp>
        <p:nvSpPr>
          <p:cNvPr id="13" name="12 Rectángulo"/>
          <p:cNvSpPr/>
          <p:nvPr/>
        </p:nvSpPr>
        <p:spPr>
          <a:xfrm>
            <a:off x="611560" y="3573016"/>
            <a:ext cx="3600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3600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Emitir  </a:t>
            </a:r>
            <a:r>
              <a:rPr lang="es-MX" sz="3600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leyes </a:t>
            </a:r>
            <a:endParaRPr lang="es-MX" dirty="0"/>
          </a:p>
        </p:txBody>
      </p:sp>
      <p:sp>
        <p:nvSpPr>
          <p:cNvPr id="14" name="13 Rectángulo"/>
          <p:cNvSpPr/>
          <p:nvPr/>
        </p:nvSpPr>
        <p:spPr>
          <a:xfrm>
            <a:off x="539552" y="5014917"/>
            <a:ext cx="43924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3600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Crear  </a:t>
            </a:r>
            <a:r>
              <a:rPr lang="es-MX" sz="3600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Instituciones</a:t>
            </a:r>
            <a:endParaRPr lang="es-MX" dirty="0"/>
          </a:p>
        </p:txBody>
      </p:sp>
      <p:sp>
        <p:nvSpPr>
          <p:cNvPr id="16" name="15 Rectángulo"/>
          <p:cNvSpPr/>
          <p:nvPr/>
        </p:nvSpPr>
        <p:spPr>
          <a:xfrm>
            <a:off x="5796136" y="3502749"/>
            <a:ext cx="29523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3600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Inversionistas  </a:t>
            </a:r>
            <a:endParaRPr lang="es-MX" dirty="0"/>
          </a:p>
        </p:txBody>
      </p:sp>
      <p:sp>
        <p:nvSpPr>
          <p:cNvPr id="17" name="16 Flecha derecha"/>
          <p:cNvSpPr/>
          <p:nvPr/>
        </p:nvSpPr>
        <p:spPr>
          <a:xfrm rot="5400000">
            <a:off x="1439652" y="2960948"/>
            <a:ext cx="720080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8" name="17 Flecha derecha"/>
          <p:cNvSpPr/>
          <p:nvPr/>
        </p:nvSpPr>
        <p:spPr>
          <a:xfrm rot="5400000">
            <a:off x="1511660" y="4401108"/>
            <a:ext cx="720080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9" name="18 Flecha derecha"/>
          <p:cNvSpPr/>
          <p:nvPr/>
        </p:nvSpPr>
        <p:spPr>
          <a:xfrm rot="5400000">
            <a:off x="6984268" y="2960948"/>
            <a:ext cx="720080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Resultado de imagen para peronas benericiadas animadas"/>
          <p:cNvPicPr>
            <a:picLocks noChangeAspect="1" noChangeArrowheads="1"/>
          </p:cNvPicPr>
          <p:nvPr/>
        </p:nvPicPr>
        <p:blipFill>
          <a:blip r:embed="rId2" cstate="print"/>
          <a:srcRect b="17758"/>
          <a:stretch>
            <a:fillRect/>
          </a:stretch>
        </p:blipFill>
        <p:spPr bwMode="auto">
          <a:xfrm>
            <a:off x="1115615" y="4365104"/>
            <a:ext cx="5707259" cy="2492896"/>
          </a:xfrm>
          <a:prstGeom prst="rect">
            <a:avLst/>
          </a:prstGeom>
          <a:noFill/>
        </p:spPr>
      </p:pic>
      <p:sp>
        <p:nvSpPr>
          <p:cNvPr id="4" name="3 Rectángulo"/>
          <p:cNvSpPr/>
          <p:nvPr/>
        </p:nvSpPr>
        <p:spPr>
          <a:xfrm>
            <a:off x="179512" y="404664"/>
            <a:ext cx="2592288" cy="432048"/>
          </a:xfrm>
          <a:prstGeom prst="rect">
            <a:avLst/>
          </a:prstGeom>
          <a:solidFill>
            <a:srgbClr val="D565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CuadroTexto"/>
          <p:cNvSpPr txBox="1"/>
          <p:nvPr/>
        </p:nvSpPr>
        <p:spPr>
          <a:xfrm>
            <a:off x="179512" y="476672"/>
            <a:ext cx="25202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 smtClean="0">
                <a:solidFill>
                  <a:schemeClr val="bg1"/>
                </a:solidFill>
                <a:latin typeface="Berlin Sans FB" pitchFamily="34" charset="0"/>
              </a:rPr>
              <a:t>GOBIERNO  CORPORATIVO</a:t>
            </a:r>
            <a:endParaRPr lang="es-MX" sz="1400" dirty="0">
              <a:solidFill>
                <a:schemeClr val="bg1"/>
              </a:solidFill>
              <a:latin typeface="Berlin Sans FB" pitchFamily="34" charset="0"/>
            </a:endParaRPr>
          </a:p>
        </p:txBody>
      </p:sp>
      <p:sp>
        <p:nvSpPr>
          <p:cNvPr id="23" name="22 CuadroTexto"/>
          <p:cNvSpPr txBox="1"/>
          <p:nvPr/>
        </p:nvSpPr>
        <p:spPr>
          <a:xfrm>
            <a:off x="6588224" y="6105490"/>
            <a:ext cx="24837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600" dirty="0" smtClean="0">
                <a:solidFill>
                  <a:srgbClr val="29793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Referencia:</a:t>
            </a:r>
          </a:p>
          <a:p>
            <a:pPr algn="ctr"/>
            <a:r>
              <a:rPr lang="es-MX" sz="1600" dirty="0" smtClean="0">
                <a:solidFill>
                  <a:srgbClr val="29793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Beck y </a:t>
            </a:r>
            <a:r>
              <a:rPr lang="es-MX" sz="1600" dirty="0" err="1" smtClean="0">
                <a:solidFill>
                  <a:srgbClr val="29793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Levine</a:t>
            </a:r>
            <a:r>
              <a:rPr lang="es-MX" sz="1600" dirty="0" smtClean="0">
                <a:solidFill>
                  <a:srgbClr val="29793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(2003),</a:t>
            </a:r>
            <a:endParaRPr lang="es-MX" sz="1600" dirty="0">
              <a:solidFill>
                <a:srgbClr val="29793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5" name="14 Rectángulo"/>
          <p:cNvSpPr/>
          <p:nvPr/>
        </p:nvSpPr>
        <p:spPr>
          <a:xfrm>
            <a:off x="2786050" y="414536"/>
            <a:ext cx="6264696" cy="432048"/>
          </a:xfrm>
          <a:prstGeom prst="rect">
            <a:avLst/>
          </a:prstGeom>
          <a:solidFill>
            <a:srgbClr val="24559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4" name="23 CuadroTexto"/>
          <p:cNvSpPr txBox="1"/>
          <p:nvPr/>
        </p:nvSpPr>
        <p:spPr>
          <a:xfrm>
            <a:off x="7072330" y="471906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dirty="0" smtClean="0">
                <a:solidFill>
                  <a:schemeClr val="bg1"/>
                </a:solidFill>
              </a:rPr>
              <a:t>Diapositiva    </a:t>
            </a:r>
            <a:r>
              <a:rPr lang="es-MX" dirty="0" smtClean="0">
                <a:solidFill>
                  <a:schemeClr val="bg1"/>
                </a:solidFill>
              </a:rPr>
              <a:t>39</a:t>
            </a:r>
            <a:endParaRPr lang="es-MX" dirty="0">
              <a:solidFill>
                <a:schemeClr val="bg1"/>
              </a:solidFill>
            </a:endParaRPr>
          </a:p>
        </p:txBody>
      </p:sp>
      <p:pic>
        <p:nvPicPr>
          <p:cNvPr id="26" name="25 Imagen" descr="escud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142876" y="6066058"/>
            <a:ext cx="785786" cy="720528"/>
          </a:xfrm>
          <a:prstGeom prst="rect">
            <a:avLst/>
          </a:prstGeom>
        </p:spPr>
      </p:pic>
      <p:sp>
        <p:nvSpPr>
          <p:cNvPr id="10" name="9 Rectángulo"/>
          <p:cNvSpPr/>
          <p:nvPr/>
        </p:nvSpPr>
        <p:spPr>
          <a:xfrm>
            <a:off x="214282" y="836712"/>
            <a:ext cx="864399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3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Países con </a:t>
            </a:r>
            <a:r>
              <a:rPr lang="es-MX" sz="3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leyes efectivas en la protección de los derechos de los accionistas minoritarios y una mejor aplicación de las leyes sobre esos derechos, propicia que los accionistas mayoritarios dejen de buscar el beneficio personal y el control de la corporación para su provecho.</a:t>
            </a:r>
            <a:endParaRPr lang="es-MX" sz="36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Resultado de imagen para flujos de efectivo"/>
          <p:cNvPicPr>
            <a:picLocks noChangeAspect="1" noChangeArrowheads="1"/>
          </p:cNvPicPr>
          <p:nvPr/>
        </p:nvPicPr>
        <p:blipFill>
          <a:blip r:embed="rId2" cstate="print"/>
          <a:srcRect l="24401" r="20790"/>
          <a:stretch>
            <a:fillRect/>
          </a:stretch>
        </p:blipFill>
        <p:spPr bwMode="auto">
          <a:xfrm flipH="1">
            <a:off x="5364088" y="1124743"/>
            <a:ext cx="3600400" cy="4926725"/>
          </a:xfrm>
          <a:prstGeom prst="rect">
            <a:avLst/>
          </a:prstGeom>
          <a:noFill/>
        </p:spPr>
      </p:pic>
      <p:sp>
        <p:nvSpPr>
          <p:cNvPr id="4" name="3 Rectángulo"/>
          <p:cNvSpPr/>
          <p:nvPr/>
        </p:nvSpPr>
        <p:spPr>
          <a:xfrm>
            <a:off x="179512" y="404664"/>
            <a:ext cx="2592288" cy="432048"/>
          </a:xfrm>
          <a:prstGeom prst="rect">
            <a:avLst/>
          </a:prstGeom>
          <a:solidFill>
            <a:srgbClr val="D565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CuadroTexto"/>
          <p:cNvSpPr txBox="1"/>
          <p:nvPr/>
        </p:nvSpPr>
        <p:spPr>
          <a:xfrm>
            <a:off x="179512" y="476672"/>
            <a:ext cx="25202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 smtClean="0">
                <a:solidFill>
                  <a:schemeClr val="bg1"/>
                </a:solidFill>
                <a:latin typeface="Berlin Sans FB" pitchFamily="34" charset="0"/>
              </a:rPr>
              <a:t>GOBIERNO  CORPORATIVO</a:t>
            </a:r>
            <a:endParaRPr lang="es-MX" sz="1400" dirty="0">
              <a:solidFill>
                <a:schemeClr val="bg1"/>
              </a:solidFill>
              <a:latin typeface="Berlin Sans FB" pitchFamily="34" charset="0"/>
            </a:endParaRPr>
          </a:p>
        </p:txBody>
      </p:sp>
      <p:sp>
        <p:nvSpPr>
          <p:cNvPr id="23" name="22 CuadroTexto"/>
          <p:cNvSpPr txBox="1"/>
          <p:nvPr/>
        </p:nvSpPr>
        <p:spPr>
          <a:xfrm>
            <a:off x="6215074" y="6105490"/>
            <a:ext cx="28569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solidFill>
                  <a:srgbClr val="297931"/>
                </a:solidFill>
                <a:latin typeface="Berlin Sans FB" pitchFamily="34" charset="0"/>
              </a:rPr>
              <a:t>Referencia:</a:t>
            </a:r>
          </a:p>
          <a:p>
            <a:pPr algn="ctr"/>
            <a:r>
              <a:rPr lang="en-US" dirty="0" smtClean="0">
                <a:solidFill>
                  <a:srgbClr val="29793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La </a:t>
            </a:r>
            <a:r>
              <a:rPr lang="en-US" dirty="0" err="1" smtClean="0">
                <a:solidFill>
                  <a:srgbClr val="29793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Porta-López</a:t>
            </a:r>
            <a:r>
              <a:rPr lang="en-US" dirty="0" smtClean="0">
                <a:solidFill>
                  <a:srgbClr val="29793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, F. 1996</a:t>
            </a:r>
            <a:r>
              <a:rPr lang="es-MX" dirty="0" smtClean="0">
                <a:solidFill>
                  <a:srgbClr val="297931"/>
                </a:solidFill>
                <a:latin typeface="Berlin Sans FB" pitchFamily="34" charset="0"/>
              </a:rPr>
              <a:t>)</a:t>
            </a:r>
            <a:endParaRPr lang="es-MX" dirty="0">
              <a:solidFill>
                <a:srgbClr val="297931"/>
              </a:solidFill>
              <a:latin typeface="Berlin Sans FB" pitchFamily="34" charset="0"/>
            </a:endParaRPr>
          </a:p>
        </p:txBody>
      </p:sp>
      <p:sp>
        <p:nvSpPr>
          <p:cNvPr id="15" name="14 Rectángulo"/>
          <p:cNvSpPr/>
          <p:nvPr/>
        </p:nvSpPr>
        <p:spPr>
          <a:xfrm>
            <a:off x="2786050" y="414536"/>
            <a:ext cx="6264696" cy="432048"/>
          </a:xfrm>
          <a:prstGeom prst="rect">
            <a:avLst/>
          </a:prstGeom>
          <a:solidFill>
            <a:srgbClr val="24559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4" name="23 CuadroTexto"/>
          <p:cNvSpPr txBox="1"/>
          <p:nvPr/>
        </p:nvSpPr>
        <p:spPr>
          <a:xfrm>
            <a:off x="7072330" y="471906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dirty="0" smtClean="0">
                <a:solidFill>
                  <a:schemeClr val="bg1"/>
                </a:solidFill>
              </a:rPr>
              <a:t>Diapositiva    </a:t>
            </a:r>
            <a:r>
              <a:rPr lang="es-MX" dirty="0" smtClean="0">
                <a:solidFill>
                  <a:schemeClr val="bg1"/>
                </a:solidFill>
              </a:rPr>
              <a:t>40</a:t>
            </a:r>
            <a:endParaRPr lang="es-MX" dirty="0">
              <a:solidFill>
                <a:schemeClr val="bg1"/>
              </a:solidFill>
            </a:endParaRPr>
          </a:p>
        </p:txBody>
      </p:sp>
      <p:pic>
        <p:nvPicPr>
          <p:cNvPr id="26" name="25 Imagen" descr="escud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142876" y="6066058"/>
            <a:ext cx="785786" cy="720528"/>
          </a:xfrm>
          <a:prstGeom prst="rect">
            <a:avLst/>
          </a:prstGeom>
        </p:spPr>
      </p:pic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214282" y="1421112"/>
            <a:ext cx="5941894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5925" algn="l"/>
              </a:tabLst>
            </a:pPr>
            <a:r>
              <a:rPr kumimoji="0" lang="es-MX" sz="3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Leyes para Controlar el Gobierno Corporativo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5925" algn="l"/>
              </a:tabLst>
            </a:pPr>
            <a:endParaRPr kumimoji="0" lang="es-MX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5925" algn="l"/>
              </a:tabLst>
            </a:pPr>
            <a:r>
              <a:rPr kumimoji="0" lang="es-MX" sz="3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La  </a:t>
            </a:r>
            <a:r>
              <a:rPr kumimoji="0" lang="es-MX" sz="3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seguridad y confiabilidad de los flujos de efectivo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5925" algn="l"/>
              </a:tabLst>
            </a:pPr>
            <a:endParaRPr kumimoji="0" lang="es-MX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5925" algn="l"/>
              </a:tabLst>
            </a:pPr>
            <a:r>
              <a:rPr kumimoji="0" lang="es-MX" sz="3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Los  </a:t>
            </a:r>
            <a:r>
              <a:rPr kumimoji="0" lang="es-MX" sz="3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derechos de seguridad de los </a:t>
            </a:r>
            <a:r>
              <a:rPr kumimoji="0" lang="es-MX" sz="3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accionistas</a:t>
            </a:r>
            <a:endParaRPr kumimoji="0" lang="es-MX" sz="3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107504" y="5733256"/>
            <a:ext cx="3960440" cy="1008112"/>
          </a:xfrm>
          <a:prstGeom prst="rect">
            <a:avLst/>
          </a:prstGeom>
          <a:solidFill>
            <a:srgbClr val="D565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latin typeface="Arial Narrow" pitchFamily="34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4139952" y="5733256"/>
            <a:ext cx="4896544" cy="1008112"/>
          </a:xfrm>
          <a:prstGeom prst="rect">
            <a:avLst/>
          </a:prstGeom>
          <a:solidFill>
            <a:srgbClr val="24559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latin typeface="Arial Narrow" pitchFamily="34" charset="0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584176"/>
          </a:xfrm>
        </p:spPr>
        <p:txBody>
          <a:bodyPr>
            <a:noAutofit/>
          </a:bodyPr>
          <a:lstStyle/>
          <a:p>
            <a:r>
              <a:rPr lang="es-MX" sz="6000" dirty="0" smtClean="0">
                <a:solidFill>
                  <a:srgbClr val="297931"/>
                </a:solidFill>
                <a:latin typeface="Arial Narrow" pitchFamily="34" charset="0"/>
              </a:rPr>
              <a:t>El Gobierno Corporativo </a:t>
            </a:r>
            <a:endParaRPr lang="es-MX" sz="6000" dirty="0">
              <a:solidFill>
                <a:srgbClr val="297931"/>
              </a:solidFill>
              <a:latin typeface="Arial Narrow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251520" y="2276872"/>
            <a:ext cx="864096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MX" sz="4000" dirty="0" smtClean="0">
                <a:solidFill>
                  <a:srgbClr val="297931"/>
                </a:solidFill>
                <a:latin typeface="Arial Narrow" pitchFamily="34" charset="0"/>
              </a:rPr>
              <a:t>SÉPTIMO SEMESTRE</a:t>
            </a:r>
          </a:p>
          <a:p>
            <a:pPr lvl="0" algn="ctr"/>
            <a:r>
              <a:rPr lang="es-MX" sz="4000" dirty="0" smtClean="0">
                <a:solidFill>
                  <a:srgbClr val="297931"/>
                </a:solidFill>
                <a:latin typeface="Arial Narrow" pitchFamily="34" charset="0"/>
              </a:rPr>
              <a:t>  PERIODO 2017B, OCTUBRE 2017</a:t>
            </a:r>
          </a:p>
        </p:txBody>
      </p:sp>
      <p:grpSp>
        <p:nvGrpSpPr>
          <p:cNvPr id="4" name="3 Grupo"/>
          <p:cNvGrpSpPr/>
          <p:nvPr/>
        </p:nvGrpSpPr>
        <p:grpSpPr>
          <a:xfrm flipH="1">
            <a:off x="467544" y="3573016"/>
            <a:ext cx="2160240" cy="2160240"/>
            <a:chOff x="2123728" y="332656"/>
            <a:chExt cx="2160240" cy="2160240"/>
          </a:xfrm>
        </p:grpSpPr>
        <p:pic>
          <p:nvPicPr>
            <p:cNvPr id="5" name="4 Imagen" descr="escudo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555776" y="836712"/>
              <a:ext cx="1073294" cy="908454"/>
            </a:xfrm>
            <a:prstGeom prst="rect">
              <a:avLst/>
            </a:prstGeom>
          </p:spPr>
        </p:pic>
        <p:pic>
          <p:nvPicPr>
            <p:cNvPr id="6" name="Picture 2" descr="Imagen relacionada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23728" y="332656"/>
              <a:ext cx="2160240" cy="2160240"/>
            </a:xfrm>
            <a:prstGeom prst="rect">
              <a:avLst/>
            </a:prstGeom>
            <a:noFill/>
          </p:spPr>
        </p:pic>
      </p:grpSp>
      <p:sp>
        <p:nvSpPr>
          <p:cNvPr id="10" name="9 CuadroTexto"/>
          <p:cNvSpPr txBox="1"/>
          <p:nvPr/>
        </p:nvSpPr>
        <p:spPr>
          <a:xfrm>
            <a:off x="4211960" y="6011996"/>
            <a:ext cx="4752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solidFill>
                  <a:schemeClr val="bg1"/>
                </a:solidFill>
                <a:latin typeface="Arial Narrow" pitchFamily="34" charset="0"/>
              </a:rPr>
              <a:t>LIC.  MÓNICA NIEMBRO GAONA</a:t>
            </a:r>
            <a:endParaRPr lang="es-MX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179512" y="6021288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solidFill>
                  <a:schemeClr val="bg1"/>
                </a:solidFill>
                <a:latin typeface="Arial Narrow" pitchFamily="34" charset="0"/>
              </a:rPr>
              <a:t>GOBIERNO  CORPORATIVO</a:t>
            </a:r>
            <a:endParaRPr lang="es-MX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Resultado de imagen para flujos de efectiv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3789040"/>
            <a:ext cx="2880320" cy="2880320"/>
          </a:xfrm>
          <a:prstGeom prst="rect">
            <a:avLst/>
          </a:prstGeom>
          <a:noFill/>
        </p:spPr>
      </p:pic>
      <p:sp>
        <p:nvSpPr>
          <p:cNvPr id="4" name="3 Rectángulo"/>
          <p:cNvSpPr/>
          <p:nvPr/>
        </p:nvSpPr>
        <p:spPr>
          <a:xfrm>
            <a:off x="179512" y="404664"/>
            <a:ext cx="2592288" cy="432048"/>
          </a:xfrm>
          <a:prstGeom prst="rect">
            <a:avLst/>
          </a:prstGeom>
          <a:solidFill>
            <a:srgbClr val="D565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CuadroTexto"/>
          <p:cNvSpPr txBox="1"/>
          <p:nvPr/>
        </p:nvSpPr>
        <p:spPr>
          <a:xfrm>
            <a:off x="179512" y="476672"/>
            <a:ext cx="25202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 smtClean="0">
                <a:solidFill>
                  <a:schemeClr val="bg1"/>
                </a:solidFill>
                <a:latin typeface="Berlin Sans FB" pitchFamily="34" charset="0"/>
              </a:rPr>
              <a:t>GOBIERNO  CORPORATIVO</a:t>
            </a:r>
            <a:endParaRPr lang="es-MX" sz="1400" dirty="0">
              <a:solidFill>
                <a:schemeClr val="bg1"/>
              </a:solidFill>
              <a:latin typeface="Berlin Sans FB" pitchFamily="34" charset="0"/>
            </a:endParaRPr>
          </a:p>
        </p:txBody>
      </p:sp>
      <p:sp>
        <p:nvSpPr>
          <p:cNvPr id="15" name="14 Rectángulo"/>
          <p:cNvSpPr/>
          <p:nvPr/>
        </p:nvSpPr>
        <p:spPr>
          <a:xfrm>
            <a:off x="2786050" y="414536"/>
            <a:ext cx="6264696" cy="432048"/>
          </a:xfrm>
          <a:prstGeom prst="rect">
            <a:avLst/>
          </a:prstGeom>
          <a:solidFill>
            <a:srgbClr val="24559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4" name="23 CuadroTexto"/>
          <p:cNvSpPr txBox="1"/>
          <p:nvPr/>
        </p:nvSpPr>
        <p:spPr>
          <a:xfrm>
            <a:off x="7072330" y="471906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dirty="0" smtClean="0">
                <a:solidFill>
                  <a:schemeClr val="bg1"/>
                </a:solidFill>
              </a:rPr>
              <a:t>Diapositiva    </a:t>
            </a:r>
            <a:r>
              <a:rPr lang="es-MX" dirty="0" smtClean="0">
                <a:solidFill>
                  <a:schemeClr val="bg1"/>
                </a:solidFill>
              </a:rPr>
              <a:t>41</a:t>
            </a:r>
            <a:endParaRPr lang="es-MX" dirty="0">
              <a:solidFill>
                <a:schemeClr val="bg1"/>
              </a:solidFill>
            </a:endParaRPr>
          </a:p>
        </p:txBody>
      </p:sp>
      <p:pic>
        <p:nvPicPr>
          <p:cNvPr id="26" name="25 Imagen" descr="escud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142876" y="6066058"/>
            <a:ext cx="785786" cy="720528"/>
          </a:xfrm>
          <a:prstGeom prst="rect">
            <a:avLst/>
          </a:prstGeom>
        </p:spPr>
      </p:pic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214282" y="928670"/>
            <a:ext cx="871540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Las reglas legales son solo un componente de la protección hacia los accionistas, el reforzamiento de estas leyes debe ser igual de importante o tal vez más para el buen funcionamiento de los gobiernos </a:t>
            </a:r>
            <a:r>
              <a:rPr kumimoji="0" lang="es-MX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corporativos.</a:t>
            </a:r>
            <a:endParaRPr kumimoji="0" lang="es-MX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Resultado de imagen para CINCO PERSONA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31773" y="4437112"/>
            <a:ext cx="3840427" cy="2304256"/>
          </a:xfrm>
          <a:prstGeom prst="rect">
            <a:avLst/>
          </a:prstGeom>
          <a:noFill/>
        </p:spPr>
      </p:pic>
      <p:sp>
        <p:nvSpPr>
          <p:cNvPr id="4" name="3 Rectángulo"/>
          <p:cNvSpPr/>
          <p:nvPr/>
        </p:nvSpPr>
        <p:spPr>
          <a:xfrm>
            <a:off x="179512" y="404664"/>
            <a:ext cx="2592288" cy="432048"/>
          </a:xfrm>
          <a:prstGeom prst="rect">
            <a:avLst/>
          </a:prstGeom>
          <a:solidFill>
            <a:srgbClr val="D565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CuadroTexto"/>
          <p:cNvSpPr txBox="1"/>
          <p:nvPr/>
        </p:nvSpPr>
        <p:spPr>
          <a:xfrm>
            <a:off x="179512" y="476672"/>
            <a:ext cx="25202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 smtClean="0">
                <a:solidFill>
                  <a:schemeClr val="bg1"/>
                </a:solidFill>
                <a:latin typeface="Berlin Sans FB" pitchFamily="34" charset="0"/>
              </a:rPr>
              <a:t>GOBIERNO  CORPORATIVO</a:t>
            </a:r>
            <a:endParaRPr lang="es-MX" sz="1400" dirty="0">
              <a:solidFill>
                <a:schemeClr val="bg1"/>
              </a:solidFill>
              <a:latin typeface="Berlin Sans FB" pitchFamily="34" charset="0"/>
            </a:endParaRPr>
          </a:p>
        </p:txBody>
      </p:sp>
      <p:sp>
        <p:nvSpPr>
          <p:cNvPr id="23" name="22 CuadroTexto"/>
          <p:cNvSpPr txBox="1"/>
          <p:nvPr/>
        </p:nvSpPr>
        <p:spPr>
          <a:xfrm>
            <a:off x="6588224" y="6105490"/>
            <a:ext cx="2483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solidFill>
                  <a:srgbClr val="297931"/>
                </a:solidFill>
                <a:latin typeface="Berlin Sans FB" pitchFamily="34" charset="0"/>
              </a:rPr>
              <a:t>Referencia:</a:t>
            </a:r>
          </a:p>
          <a:p>
            <a:pPr algn="ctr"/>
            <a:r>
              <a:rPr lang="es-MX" dirty="0" err="1" smtClean="0">
                <a:solidFill>
                  <a:srgbClr val="29793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Ernest</a:t>
            </a:r>
            <a:r>
              <a:rPr lang="es-MX" dirty="0" smtClean="0">
                <a:solidFill>
                  <a:srgbClr val="29793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-Young, 2001</a:t>
            </a:r>
            <a:endParaRPr lang="es-MX" dirty="0">
              <a:solidFill>
                <a:srgbClr val="297931"/>
              </a:solidFill>
              <a:latin typeface="Berlin Sans FB" pitchFamily="34" charset="0"/>
            </a:endParaRPr>
          </a:p>
        </p:txBody>
      </p:sp>
      <p:sp>
        <p:nvSpPr>
          <p:cNvPr id="15" name="14 Rectángulo"/>
          <p:cNvSpPr/>
          <p:nvPr/>
        </p:nvSpPr>
        <p:spPr>
          <a:xfrm>
            <a:off x="2786050" y="414536"/>
            <a:ext cx="6264696" cy="432048"/>
          </a:xfrm>
          <a:prstGeom prst="rect">
            <a:avLst/>
          </a:prstGeom>
          <a:solidFill>
            <a:srgbClr val="24559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4" name="23 CuadroTexto"/>
          <p:cNvSpPr txBox="1"/>
          <p:nvPr/>
        </p:nvSpPr>
        <p:spPr>
          <a:xfrm>
            <a:off x="7072330" y="471906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dirty="0" smtClean="0">
                <a:solidFill>
                  <a:schemeClr val="bg1"/>
                </a:solidFill>
              </a:rPr>
              <a:t>Diapositiva    </a:t>
            </a:r>
            <a:r>
              <a:rPr lang="es-MX" dirty="0" smtClean="0">
                <a:solidFill>
                  <a:schemeClr val="bg1"/>
                </a:solidFill>
              </a:rPr>
              <a:t>42</a:t>
            </a:r>
            <a:endParaRPr lang="es-MX" dirty="0">
              <a:solidFill>
                <a:schemeClr val="bg1"/>
              </a:solidFill>
            </a:endParaRPr>
          </a:p>
        </p:txBody>
      </p:sp>
      <p:pic>
        <p:nvPicPr>
          <p:cNvPr id="26" name="25 Imagen" descr="escud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142876" y="6066058"/>
            <a:ext cx="785786" cy="720528"/>
          </a:xfrm>
          <a:prstGeom prst="rect">
            <a:avLst/>
          </a:prstGeom>
        </p:spPr>
      </p:pic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214314" y="962269"/>
            <a:ext cx="8715404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76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Toda corporación debe tener un comité de auditoria compuesto únicamente por personal independiente a la corporación.</a:t>
            </a:r>
          </a:p>
          <a:p>
            <a:pPr marL="0" marR="0" lvl="0" indent="4476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marR="0" lvl="0" indent="4476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Los comités de auditoria son compuestos en su mayoría por grupos de tres a cinco miembros  </a:t>
            </a:r>
          </a:p>
        </p:txBody>
      </p:sp>
      <p:pic>
        <p:nvPicPr>
          <p:cNvPr id="9" name="Picture 2" descr="Imagen relacionada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 rot="20360997">
            <a:off x="6727791" y="4504672"/>
            <a:ext cx="1467181" cy="146718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Resultado de imagen para TRES PERSONA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43741" y="3573016"/>
            <a:ext cx="4416491" cy="3312368"/>
          </a:xfrm>
          <a:prstGeom prst="rect">
            <a:avLst/>
          </a:prstGeom>
          <a:noFill/>
        </p:spPr>
      </p:pic>
      <p:sp>
        <p:nvSpPr>
          <p:cNvPr id="4" name="3 Rectángulo"/>
          <p:cNvSpPr/>
          <p:nvPr/>
        </p:nvSpPr>
        <p:spPr>
          <a:xfrm>
            <a:off x="179512" y="404664"/>
            <a:ext cx="2592288" cy="432048"/>
          </a:xfrm>
          <a:prstGeom prst="rect">
            <a:avLst/>
          </a:prstGeom>
          <a:solidFill>
            <a:srgbClr val="D565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CuadroTexto"/>
          <p:cNvSpPr txBox="1"/>
          <p:nvPr/>
        </p:nvSpPr>
        <p:spPr>
          <a:xfrm>
            <a:off x="179512" y="476672"/>
            <a:ext cx="25202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 smtClean="0">
                <a:solidFill>
                  <a:schemeClr val="bg1"/>
                </a:solidFill>
                <a:latin typeface="Berlin Sans FB" pitchFamily="34" charset="0"/>
              </a:rPr>
              <a:t>GOBIERNO  CORPORATIVO</a:t>
            </a:r>
            <a:endParaRPr lang="es-MX" sz="1400" dirty="0">
              <a:solidFill>
                <a:schemeClr val="bg1"/>
              </a:solidFill>
              <a:latin typeface="Berlin Sans FB" pitchFamily="34" charset="0"/>
            </a:endParaRPr>
          </a:p>
        </p:txBody>
      </p:sp>
      <p:sp>
        <p:nvSpPr>
          <p:cNvPr id="23" name="22 CuadroTexto"/>
          <p:cNvSpPr txBox="1"/>
          <p:nvPr/>
        </p:nvSpPr>
        <p:spPr>
          <a:xfrm>
            <a:off x="6588224" y="6105490"/>
            <a:ext cx="2483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solidFill>
                  <a:srgbClr val="297931"/>
                </a:solidFill>
                <a:latin typeface="Berlin Sans FB" pitchFamily="34" charset="0"/>
              </a:rPr>
              <a:t>Referencia:</a:t>
            </a:r>
          </a:p>
          <a:p>
            <a:pPr algn="ctr"/>
            <a:r>
              <a:rPr lang="es-MX" dirty="0" err="1" smtClean="0">
                <a:solidFill>
                  <a:srgbClr val="29793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Ernest</a:t>
            </a:r>
            <a:r>
              <a:rPr lang="es-MX" dirty="0" smtClean="0">
                <a:solidFill>
                  <a:srgbClr val="29793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-Young, 2001</a:t>
            </a:r>
            <a:endParaRPr lang="es-MX" dirty="0">
              <a:solidFill>
                <a:srgbClr val="297931"/>
              </a:solidFill>
              <a:latin typeface="Berlin Sans FB" pitchFamily="34" charset="0"/>
            </a:endParaRPr>
          </a:p>
        </p:txBody>
      </p:sp>
      <p:sp>
        <p:nvSpPr>
          <p:cNvPr id="15" name="14 Rectángulo"/>
          <p:cNvSpPr/>
          <p:nvPr/>
        </p:nvSpPr>
        <p:spPr>
          <a:xfrm>
            <a:off x="2786050" y="414536"/>
            <a:ext cx="6264696" cy="432048"/>
          </a:xfrm>
          <a:prstGeom prst="rect">
            <a:avLst/>
          </a:prstGeom>
          <a:solidFill>
            <a:srgbClr val="24559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4" name="23 CuadroTexto"/>
          <p:cNvSpPr txBox="1"/>
          <p:nvPr/>
        </p:nvSpPr>
        <p:spPr>
          <a:xfrm>
            <a:off x="7072330" y="471906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dirty="0" smtClean="0">
                <a:solidFill>
                  <a:schemeClr val="bg1"/>
                </a:solidFill>
              </a:rPr>
              <a:t>Diapositiva    </a:t>
            </a:r>
            <a:r>
              <a:rPr lang="es-MX" dirty="0" smtClean="0">
                <a:solidFill>
                  <a:schemeClr val="bg1"/>
                </a:solidFill>
              </a:rPr>
              <a:t>43</a:t>
            </a:r>
            <a:endParaRPr lang="es-MX" dirty="0">
              <a:solidFill>
                <a:schemeClr val="bg1"/>
              </a:solidFill>
            </a:endParaRPr>
          </a:p>
        </p:txBody>
      </p:sp>
      <p:pic>
        <p:nvPicPr>
          <p:cNvPr id="26" name="25 Imagen" descr="escud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142876" y="6066058"/>
            <a:ext cx="785786" cy="720528"/>
          </a:xfrm>
          <a:prstGeom prst="rect">
            <a:avLst/>
          </a:prstGeom>
        </p:spPr>
      </p:pic>
      <p:pic>
        <p:nvPicPr>
          <p:cNvPr id="9" name="Picture 2" descr="Imagen relacionada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 rot="21186572">
            <a:off x="5230775" y="3583720"/>
            <a:ext cx="1467181" cy="1467181"/>
          </a:xfrm>
          <a:prstGeom prst="rect">
            <a:avLst/>
          </a:prstGeom>
          <a:noFill/>
          <a:ln>
            <a:noFill/>
          </a:ln>
        </p:spPr>
      </p:pic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214314" y="941374"/>
            <a:ext cx="871540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76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Las normas generales de los mercados requieren de por lo menos tres miembros y que todos los miembros de éste comité sean calificados como independientes haciendo excepciones en muy pocas ocasiones. 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Líder en su camino hacia el éxito Fotos De Stoc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3573016"/>
            <a:ext cx="4286250" cy="3190876"/>
          </a:xfrm>
          <a:prstGeom prst="rect">
            <a:avLst/>
          </a:prstGeom>
          <a:noFill/>
        </p:spPr>
      </p:pic>
      <p:sp>
        <p:nvSpPr>
          <p:cNvPr id="4" name="3 Rectángulo"/>
          <p:cNvSpPr/>
          <p:nvPr/>
        </p:nvSpPr>
        <p:spPr>
          <a:xfrm>
            <a:off x="179512" y="404664"/>
            <a:ext cx="2592288" cy="432048"/>
          </a:xfrm>
          <a:prstGeom prst="rect">
            <a:avLst/>
          </a:prstGeom>
          <a:solidFill>
            <a:srgbClr val="D565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CuadroTexto"/>
          <p:cNvSpPr txBox="1"/>
          <p:nvPr/>
        </p:nvSpPr>
        <p:spPr>
          <a:xfrm>
            <a:off x="179512" y="476672"/>
            <a:ext cx="25202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 smtClean="0">
                <a:solidFill>
                  <a:schemeClr val="bg1"/>
                </a:solidFill>
                <a:latin typeface="Berlin Sans FB" pitchFamily="34" charset="0"/>
              </a:rPr>
              <a:t>GOBIERNO  CORPORATIVO</a:t>
            </a:r>
            <a:endParaRPr lang="es-MX" sz="1400" dirty="0">
              <a:solidFill>
                <a:schemeClr val="bg1"/>
              </a:solidFill>
              <a:latin typeface="Berlin Sans FB" pitchFamily="34" charset="0"/>
            </a:endParaRPr>
          </a:p>
        </p:txBody>
      </p:sp>
      <p:sp>
        <p:nvSpPr>
          <p:cNvPr id="23" name="22 CuadroTexto"/>
          <p:cNvSpPr txBox="1"/>
          <p:nvPr/>
        </p:nvSpPr>
        <p:spPr>
          <a:xfrm>
            <a:off x="6588224" y="6105490"/>
            <a:ext cx="2483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solidFill>
                  <a:srgbClr val="297931"/>
                </a:solidFill>
                <a:latin typeface="Berlin Sans FB" pitchFamily="34" charset="0"/>
              </a:rPr>
              <a:t>Referencia:</a:t>
            </a:r>
          </a:p>
          <a:p>
            <a:pPr algn="ctr"/>
            <a:r>
              <a:rPr lang="es-MX" dirty="0" err="1" smtClean="0">
                <a:solidFill>
                  <a:srgbClr val="29793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Ernest</a:t>
            </a:r>
            <a:r>
              <a:rPr lang="es-MX" dirty="0" smtClean="0">
                <a:solidFill>
                  <a:srgbClr val="29793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-Young, 2001</a:t>
            </a:r>
            <a:endParaRPr lang="es-MX" dirty="0">
              <a:solidFill>
                <a:srgbClr val="297931"/>
              </a:solidFill>
              <a:latin typeface="Berlin Sans FB" pitchFamily="34" charset="0"/>
            </a:endParaRPr>
          </a:p>
        </p:txBody>
      </p:sp>
      <p:sp>
        <p:nvSpPr>
          <p:cNvPr id="15" name="14 Rectángulo"/>
          <p:cNvSpPr/>
          <p:nvPr/>
        </p:nvSpPr>
        <p:spPr>
          <a:xfrm>
            <a:off x="2786050" y="414536"/>
            <a:ext cx="6264696" cy="432048"/>
          </a:xfrm>
          <a:prstGeom prst="rect">
            <a:avLst/>
          </a:prstGeom>
          <a:solidFill>
            <a:srgbClr val="24559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4" name="23 CuadroTexto"/>
          <p:cNvSpPr txBox="1"/>
          <p:nvPr/>
        </p:nvSpPr>
        <p:spPr>
          <a:xfrm>
            <a:off x="7072330" y="471906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dirty="0" smtClean="0">
                <a:solidFill>
                  <a:schemeClr val="bg1"/>
                </a:solidFill>
              </a:rPr>
              <a:t>Diapositiva    </a:t>
            </a:r>
            <a:r>
              <a:rPr lang="es-MX" dirty="0" smtClean="0">
                <a:solidFill>
                  <a:schemeClr val="bg1"/>
                </a:solidFill>
              </a:rPr>
              <a:t>44</a:t>
            </a:r>
            <a:endParaRPr lang="es-MX" dirty="0">
              <a:solidFill>
                <a:schemeClr val="bg1"/>
              </a:solidFill>
            </a:endParaRPr>
          </a:p>
        </p:txBody>
      </p:sp>
      <p:pic>
        <p:nvPicPr>
          <p:cNvPr id="26" name="25 Imagen" descr="escud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142876" y="6066058"/>
            <a:ext cx="785786" cy="720528"/>
          </a:xfrm>
          <a:prstGeom prst="rect">
            <a:avLst/>
          </a:prstGeom>
        </p:spPr>
      </p:pic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214314" y="1012812"/>
            <a:ext cx="871540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76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Los miembros del comité deben tener conocimiento de los estándares financieros que deben evaluar y reportar el entendimiento del funcionamiento de la empresa y los riesgos que enfrentan durante su administración </a:t>
            </a:r>
          </a:p>
        </p:txBody>
      </p:sp>
      <p:pic>
        <p:nvPicPr>
          <p:cNvPr id="10" name="Picture 2" descr="Imagen relacionada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 rot="20360997">
            <a:off x="6367752" y="3784590"/>
            <a:ext cx="1467181" cy="146718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79512" y="404664"/>
            <a:ext cx="2592288" cy="432048"/>
          </a:xfrm>
          <a:prstGeom prst="rect">
            <a:avLst/>
          </a:prstGeom>
          <a:solidFill>
            <a:srgbClr val="D565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CuadroTexto"/>
          <p:cNvSpPr txBox="1"/>
          <p:nvPr/>
        </p:nvSpPr>
        <p:spPr>
          <a:xfrm>
            <a:off x="179512" y="476672"/>
            <a:ext cx="25202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 smtClean="0">
                <a:solidFill>
                  <a:schemeClr val="bg1"/>
                </a:solidFill>
                <a:latin typeface="Berlin Sans FB" pitchFamily="34" charset="0"/>
              </a:rPr>
              <a:t>GOBIERNO  CORPORATIVO</a:t>
            </a:r>
            <a:endParaRPr lang="es-MX" sz="1400" dirty="0">
              <a:solidFill>
                <a:schemeClr val="bg1"/>
              </a:solidFill>
              <a:latin typeface="Berlin Sans FB" pitchFamily="34" charset="0"/>
            </a:endParaRPr>
          </a:p>
        </p:txBody>
      </p:sp>
      <p:sp>
        <p:nvSpPr>
          <p:cNvPr id="23" name="22 CuadroTexto"/>
          <p:cNvSpPr txBox="1"/>
          <p:nvPr/>
        </p:nvSpPr>
        <p:spPr>
          <a:xfrm>
            <a:off x="6588224" y="6105490"/>
            <a:ext cx="2483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solidFill>
                  <a:srgbClr val="297931"/>
                </a:solidFill>
                <a:latin typeface="Berlin Sans FB" pitchFamily="34" charset="0"/>
              </a:rPr>
              <a:t>Referencia:</a:t>
            </a:r>
          </a:p>
          <a:p>
            <a:pPr algn="ctr"/>
            <a:r>
              <a:rPr lang="es-MX" dirty="0" err="1" smtClean="0">
                <a:solidFill>
                  <a:srgbClr val="29793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Ernest</a:t>
            </a:r>
            <a:r>
              <a:rPr lang="es-MX" dirty="0" smtClean="0">
                <a:solidFill>
                  <a:srgbClr val="29793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-Young, 2001</a:t>
            </a:r>
            <a:endParaRPr lang="es-MX" dirty="0">
              <a:solidFill>
                <a:srgbClr val="297931"/>
              </a:solidFill>
              <a:latin typeface="Berlin Sans FB" pitchFamily="34" charset="0"/>
            </a:endParaRPr>
          </a:p>
        </p:txBody>
      </p:sp>
      <p:sp>
        <p:nvSpPr>
          <p:cNvPr id="15" name="14 Rectángulo"/>
          <p:cNvSpPr/>
          <p:nvPr/>
        </p:nvSpPr>
        <p:spPr>
          <a:xfrm>
            <a:off x="2786050" y="414536"/>
            <a:ext cx="6264696" cy="432048"/>
          </a:xfrm>
          <a:prstGeom prst="rect">
            <a:avLst/>
          </a:prstGeom>
          <a:solidFill>
            <a:srgbClr val="24559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4" name="23 CuadroTexto"/>
          <p:cNvSpPr txBox="1"/>
          <p:nvPr/>
        </p:nvSpPr>
        <p:spPr>
          <a:xfrm>
            <a:off x="7072330" y="471906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dirty="0" smtClean="0">
                <a:solidFill>
                  <a:schemeClr val="bg1"/>
                </a:solidFill>
              </a:rPr>
              <a:t>Diapositiva    </a:t>
            </a:r>
            <a:r>
              <a:rPr lang="es-MX" dirty="0" smtClean="0">
                <a:solidFill>
                  <a:schemeClr val="bg1"/>
                </a:solidFill>
              </a:rPr>
              <a:t>45</a:t>
            </a:r>
            <a:endParaRPr lang="es-MX" dirty="0">
              <a:solidFill>
                <a:schemeClr val="bg1"/>
              </a:solidFill>
            </a:endParaRPr>
          </a:p>
        </p:txBody>
      </p:sp>
      <p:pic>
        <p:nvPicPr>
          <p:cNvPr id="26" name="25 Imagen" descr="escud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142876" y="6066058"/>
            <a:ext cx="785786" cy="720528"/>
          </a:xfrm>
          <a:prstGeom prst="rect">
            <a:avLst/>
          </a:prstGeom>
        </p:spPr>
      </p:pic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214314" y="941374"/>
            <a:ext cx="871540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76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así como, aplicar la experiencia en los negocios que operan y la capacidad en la toma de decisiones en asuntos relevantes para la empresa de una forma crítica e independiente de cualquier persona o institución. </a:t>
            </a:r>
          </a:p>
        </p:txBody>
      </p:sp>
      <p:pic>
        <p:nvPicPr>
          <p:cNvPr id="14340" name="Picture 4" descr="Líder de equipo Imagen De Stock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3861048"/>
            <a:ext cx="4286250" cy="2857500"/>
          </a:xfrm>
          <a:prstGeom prst="rect">
            <a:avLst/>
          </a:prstGeom>
          <a:noFill/>
        </p:spPr>
      </p:pic>
      <p:pic>
        <p:nvPicPr>
          <p:cNvPr id="11" name="Picture 2" descr="Imagen relacionada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 rot="20360997">
            <a:off x="7087832" y="4216640"/>
            <a:ext cx="1467181" cy="146718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8" name="Picture 6" descr="Resultado de imagen para SUPERVISAR ESTADOS FINANCIER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2204864"/>
            <a:ext cx="3528392" cy="4478344"/>
          </a:xfrm>
          <a:prstGeom prst="rect">
            <a:avLst/>
          </a:prstGeom>
          <a:noFill/>
        </p:spPr>
      </p:pic>
      <p:sp>
        <p:nvSpPr>
          <p:cNvPr id="4" name="3 Rectángulo"/>
          <p:cNvSpPr/>
          <p:nvPr/>
        </p:nvSpPr>
        <p:spPr>
          <a:xfrm>
            <a:off x="179512" y="404664"/>
            <a:ext cx="2592288" cy="432048"/>
          </a:xfrm>
          <a:prstGeom prst="rect">
            <a:avLst/>
          </a:prstGeom>
          <a:solidFill>
            <a:srgbClr val="D565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CuadroTexto"/>
          <p:cNvSpPr txBox="1"/>
          <p:nvPr/>
        </p:nvSpPr>
        <p:spPr>
          <a:xfrm>
            <a:off x="179512" y="476672"/>
            <a:ext cx="25202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 smtClean="0">
                <a:solidFill>
                  <a:schemeClr val="bg1"/>
                </a:solidFill>
                <a:latin typeface="Berlin Sans FB" pitchFamily="34" charset="0"/>
              </a:rPr>
              <a:t>GOBIERNO  CORPORATIVO</a:t>
            </a:r>
            <a:endParaRPr lang="es-MX" sz="1400" dirty="0">
              <a:solidFill>
                <a:schemeClr val="bg1"/>
              </a:solidFill>
              <a:latin typeface="Berlin Sans FB" pitchFamily="34" charset="0"/>
            </a:endParaRPr>
          </a:p>
        </p:txBody>
      </p:sp>
      <p:sp>
        <p:nvSpPr>
          <p:cNvPr id="15" name="14 Rectángulo"/>
          <p:cNvSpPr/>
          <p:nvPr/>
        </p:nvSpPr>
        <p:spPr>
          <a:xfrm>
            <a:off x="2786050" y="414536"/>
            <a:ext cx="6264696" cy="432048"/>
          </a:xfrm>
          <a:prstGeom prst="rect">
            <a:avLst/>
          </a:prstGeom>
          <a:solidFill>
            <a:srgbClr val="24559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4" name="23 CuadroTexto"/>
          <p:cNvSpPr txBox="1"/>
          <p:nvPr/>
        </p:nvSpPr>
        <p:spPr>
          <a:xfrm>
            <a:off x="7072330" y="471906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dirty="0" smtClean="0">
                <a:solidFill>
                  <a:schemeClr val="bg1"/>
                </a:solidFill>
              </a:rPr>
              <a:t>Diapositiva    </a:t>
            </a:r>
            <a:r>
              <a:rPr lang="es-MX" dirty="0" smtClean="0">
                <a:solidFill>
                  <a:schemeClr val="bg1"/>
                </a:solidFill>
              </a:rPr>
              <a:t>46</a:t>
            </a:r>
            <a:endParaRPr lang="es-MX" dirty="0">
              <a:solidFill>
                <a:schemeClr val="bg1"/>
              </a:solidFill>
            </a:endParaRPr>
          </a:p>
        </p:txBody>
      </p:sp>
      <p:pic>
        <p:nvPicPr>
          <p:cNvPr id="26" name="25 Imagen" descr="escud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142876" y="6066058"/>
            <a:ext cx="785786" cy="720528"/>
          </a:xfrm>
          <a:prstGeom prst="rect">
            <a:avLst/>
          </a:prstGeom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214314" y="1000108"/>
            <a:ext cx="8786842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76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El Comité de auditoria es responsable de supervisar el proceso financiero de la corporación. </a:t>
            </a:r>
          </a:p>
        </p:txBody>
      </p:sp>
      <p:sp>
        <p:nvSpPr>
          <p:cNvPr id="13314" name="AutoShape 2" descr="Resultado de imagen para SUPERVISAR ESTADOS FINANCIERO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3316" name="AutoShape 4" descr="Resultado de imagen para SUPERVISAR ESTADOS FINANCIERO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12" name="Picture 2" descr="Imagen relacionada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 rot="20360997">
            <a:off x="3757481" y="2038418"/>
            <a:ext cx="2840511" cy="28405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 descr="Resultado de imagen para EVALUACION DE RIES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4365104"/>
            <a:ext cx="3024336" cy="2329557"/>
          </a:xfrm>
          <a:prstGeom prst="rect">
            <a:avLst/>
          </a:prstGeom>
          <a:noFill/>
        </p:spPr>
      </p:pic>
      <p:sp>
        <p:nvSpPr>
          <p:cNvPr id="4" name="3 Rectángulo"/>
          <p:cNvSpPr/>
          <p:nvPr/>
        </p:nvSpPr>
        <p:spPr>
          <a:xfrm>
            <a:off x="179512" y="404664"/>
            <a:ext cx="2592288" cy="432048"/>
          </a:xfrm>
          <a:prstGeom prst="rect">
            <a:avLst/>
          </a:prstGeom>
          <a:solidFill>
            <a:srgbClr val="D565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CuadroTexto"/>
          <p:cNvSpPr txBox="1"/>
          <p:nvPr/>
        </p:nvSpPr>
        <p:spPr>
          <a:xfrm>
            <a:off x="179512" y="476672"/>
            <a:ext cx="25202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 smtClean="0">
                <a:solidFill>
                  <a:schemeClr val="bg1"/>
                </a:solidFill>
                <a:latin typeface="Berlin Sans FB" pitchFamily="34" charset="0"/>
              </a:rPr>
              <a:t>GOBIERNO  CORPORATIVO</a:t>
            </a:r>
            <a:endParaRPr lang="es-MX" sz="1400" dirty="0">
              <a:solidFill>
                <a:schemeClr val="bg1"/>
              </a:solidFill>
              <a:latin typeface="Berlin Sans FB" pitchFamily="34" charset="0"/>
            </a:endParaRPr>
          </a:p>
        </p:txBody>
      </p:sp>
      <p:sp>
        <p:nvSpPr>
          <p:cNvPr id="23" name="22 CuadroTexto"/>
          <p:cNvSpPr txBox="1"/>
          <p:nvPr/>
        </p:nvSpPr>
        <p:spPr>
          <a:xfrm>
            <a:off x="6588224" y="6105490"/>
            <a:ext cx="2483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solidFill>
                  <a:srgbClr val="297931"/>
                </a:solidFill>
                <a:latin typeface="Berlin Sans FB" pitchFamily="34" charset="0"/>
              </a:rPr>
              <a:t>Referencia:</a:t>
            </a:r>
          </a:p>
          <a:p>
            <a:pPr algn="ctr"/>
            <a:r>
              <a:rPr lang="es-MX" dirty="0" err="1" smtClean="0">
                <a:solidFill>
                  <a:srgbClr val="29793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Ernest</a:t>
            </a:r>
            <a:r>
              <a:rPr lang="es-MX" dirty="0" smtClean="0">
                <a:solidFill>
                  <a:srgbClr val="29793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-Young, 2001</a:t>
            </a:r>
            <a:endParaRPr lang="es-MX" dirty="0">
              <a:solidFill>
                <a:srgbClr val="297931"/>
              </a:solidFill>
              <a:latin typeface="Berlin Sans FB" pitchFamily="34" charset="0"/>
            </a:endParaRPr>
          </a:p>
        </p:txBody>
      </p:sp>
      <p:sp>
        <p:nvSpPr>
          <p:cNvPr id="15" name="14 Rectángulo"/>
          <p:cNvSpPr/>
          <p:nvPr/>
        </p:nvSpPr>
        <p:spPr>
          <a:xfrm>
            <a:off x="2786050" y="414536"/>
            <a:ext cx="6264696" cy="432048"/>
          </a:xfrm>
          <a:prstGeom prst="rect">
            <a:avLst/>
          </a:prstGeom>
          <a:solidFill>
            <a:srgbClr val="24559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4" name="23 CuadroTexto"/>
          <p:cNvSpPr txBox="1"/>
          <p:nvPr/>
        </p:nvSpPr>
        <p:spPr>
          <a:xfrm>
            <a:off x="7072330" y="471906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dirty="0" smtClean="0">
                <a:solidFill>
                  <a:schemeClr val="bg1"/>
                </a:solidFill>
              </a:rPr>
              <a:t>Diapositiva    </a:t>
            </a:r>
            <a:r>
              <a:rPr lang="es-MX" dirty="0" smtClean="0">
                <a:solidFill>
                  <a:schemeClr val="bg1"/>
                </a:solidFill>
              </a:rPr>
              <a:t>47</a:t>
            </a:r>
            <a:endParaRPr lang="es-MX" dirty="0">
              <a:solidFill>
                <a:schemeClr val="bg1"/>
              </a:solidFill>
            </a:endParaRPr>
          </a:p>
        </p:txBody>
      </p:sp>
      <p:pic>
        <p:nvPicPr>
          <p:cNvPr id="26" name="25 Imagen" descr="escud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142876" y="6066058"/>
            <a:ext cx="785786" cy="720528"/>
          </a:xfrm>
          <a:prstGeom prst="rect">
            <a:avLst/>
          </a:prstGeom>
        </p:spPr>
      </p:pic>
      <p:sp>
        <p:nvSpPr>
          <p:cNvPr id="9" name="8 Rectángulo"/>
          <p:cNvSpPr/>
          <p:nvPr/>
        </p:nvSpPr>
        <p:spPr>
          <a:xfrm>
            <a:off x="179512" y="908720"/>
            <a:ext cx="878497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7675" algn="just" fontAlgn="base">
              <a:spcBef>
                <a:spcPct val="0"/>
              </a:spcBef>
              <a:spcAft>
                <a:spcPct val="0"/>
              </a:spcAft>
            </a:pPr>
            <a:r>
              <a:rPr lang="es-MX" sz="3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Las principales funciones y cualidades de dicho comité son las siguientes:</a:t>
            </a:r>
          </a:p>
          <a:p>
            <a:pPr lvl="0" indent="447675" algn="just" fontAlgn="base">
              <a:spcBef>
                <a:spcPct val="0"/>
              </a:spcBef>
              <a:spcAft>
                <a:spcPct val="0"/>
              </a:spcAft>
            </a:pPr>
            <a:endParaRPr lang="es-MX" sz="20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 indent="447675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sz="3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Evaluación de riesgos. El comité de auditoria debe entender los riesgos de la corporación para poder asesorar las actividades administrativas de la administración en sus operaciones financieras </a:t>
            </a:r>
          </a:p>
        </p:txBody>
      </p:sp>
      <p:sp>
        <p:nvSpPr>
          <p:cNvPr id="12290" name="AutoShape 2" descr="Resultado de imagen para SUPERVISAR ESTADOS FINANCIERO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11" name="Picture 2" descr="Imagen relacionada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 rot="20360997">
            <a:off x="7481675" y="5330564"/>
            <a:ext cx="702913" cy="7029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Resultado de imagen para AUDITORIA EXTERN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30735" y="3693367"/>
            <a:ext cx="3781425" cy="3048001"/>
          </a:xfrm>
          <a:prstGeom prst="rect">
            <a:avLst/>
          </a:prstGeom>
          <a:noFill/>
        </p:spPr>
      </p:pic>
      <p:sp>
        <p:nvSpPr>
          <p:cNvPr id="4" name="3 Rectángulo"/>
          <p:cNvSpPr/>
          <p:nvPr/>
        </p:nvSpPr>
        <p:spPr>
          <a:xfrm>
            <a:off x="179512" y="404664"/>
            <a:ext cx="2592288" cy="432048"/>
          </a:xfrm>
          <a:prstGeom prst="rect">
            <a:avLst/>
          </a:prstGeom>
          <a:solidFill>
            <a:srgbClr val="D565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CuadroTexto"/>
          <p:cNvSpPr txBox="1"/>
          <p:nvPr/>
        </p:nvSpPr>
        <p:spPr>
          <a:xfrm>
            <a:off x="179512" y="476672"/>
            <a:ext cx="25202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 smtClean="0">
                <a:solidFill>
                  <a:schemeClr val="bg1"/>
                </a:solidFill>
                <a:latin typeface="Berlin Sans FB" pitchFamily="34" charset="0"/>
              </a:rPr>
              <a:t>GOBIERNO  CORPORATIVO</a:t>
            </a:r>
            <a:endParaRPr lang="es-MX" sz="1400" dirty="0">
              <a:solidFill>
                <a:schemeClr val="bg1"/>
              </a:solidFill>
              <a:latin typeface="Berlin Sans FB" pitchFamily="34" charset="0"/>
            </a:endParaRPr>
          </a:p>
        </p:txBody>
      </p:sp>
      <p:sp>
        <p:nvSpPr>
          <p:cNvPr id="23" name="22 CuadroTexto"/>
          <p:cNvSpPr txBox="1"/>
          <p:nvPr/>
        </p:nvSpPr>
        <p:spPr>
          <a:xfrm>
            <a:off x="6588224" y="6105490"/>
            <a:ext cx="2483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solidFill>
                  <a:srgbClr val="297931"/>
                </a:solidFill>
                <a:latin typeface="Berlin Sans FB" pitchFamily="34" charset="0"/>
              </a:rPr>
              <a:t>Referencia:</a:t>
            </a:r>
          </a:p>
          <a:p>
            <a:pPr algn="ctr"/>
            <a:r>
              <a:rPr lang="en-US" dirty="0" smtClean="0">
                <a:solidFill>
                  <a:srgbClr val="297931"/>
                </a:solidFill>
              </a:rPr>
              <a:t>Ernest-Young, 2001</a:t>
            </a:r>
            <a:endParaRPr lang="es-MX" dirty="0">
              <a:solidFill>
                <a:srgbClr val="297931"/>
              </a:solidFill>
              <a:latin typeface="Berlin Sans FB" pitchFamily="34" charset="0"/>
            </a:endParaRPr>
          </a:p>
        </p:txBody>
      </p:sp>
      <p:sp>
        <p:nvSpPr>
          <p:cNvPr id="15" name="14 Rectángulo"/>
          <p:cNvSpPr/>
          <p:nvPr/>
        </p:nvSpPr>
        <p:spPr>
          <a:xfrm>
            <a:off x="2786050" y="414536"/>
            <a:ext cx="6264696" cy="432048"/>
          </a:xfrm>
          <a:prstGeom prst="rect">
            <a:avLst/>
          </a:prstGeom>
          <a:solidFill>
            <a:srgbClr val="24559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4" name="23 CuadroTexto"/>
          <p:cNvSpPr txBox="1"/>
          <p:nvPr/>
        </p:nvSpPr>
        <p:spPr>
          <a:xfrm>
            <a:off x="7072330" y="471906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dirty="0" smtClean="0">
                <a:solidFill>
                  <a:schemeClr val="bg1"/>
                </a:solidFill>
              </a:rPr>
              <a:t>Diapositiva    </a:t>
            </a:r>
            <a:r>
              <a:rPr lang="es-MX" dirty="0" smtClean="0">
                <a:solidFill>
                  <a:schemeClr val="bg1"/>
                </a:solidFill>
              </a:rPr>
              <a:t>48</a:t>
            </a:r>
            <a:endParaRPr lang="es-MX" dirty="0">
              <a:solidFill>
                <a:schemeClr val="bg1"/>
              </a:solidFill>
            </a:endParaRPr>
          </a:p>
        </p:txBody>
      </p:sp>
      <p:pic>
        <p:nvPicPr>
          <p:cNvPr id="26" name="25 Imagen" descr="escud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142876" y="6066058"/>
            <a:ext cx="785786" cy="720528"/>
          </a:xfrm>
          <a:prstGeom prst="rect">
            <a:avLst/>
          </a:prstGeom>
        </p:spPr>
      </p:pic>
      <p:sp>
        <p:nvSpPr>
          <p:cNvPr id="9" name="8 Rectángulo"/>
          <p:cNvSpPr/>
          <p:nvPr/>
        </p:nvSpPr>
        <p:spPr>
          <a:xfrm>
            <a:off x="285720" y="1214422"/>
            <a:ext cx="857256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3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Auditoría Externa. El comité es responsable de supervisar la relación con los auditores externos, evaluar su desempeño, y hacer un estudio para considerar la permanencia tanto de la alta gerencia como del auditor interno y externo</a:t>
            </a:r>
            <a:r>
              <a:rPr lang="es-MX" sz="3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  <a:endParaRPr lang="es-MX" sz="36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10" name="Picture 2" descr="Imagen relacionada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 rot="20360997">
            <a:off x="6950587" y="4871483"/>
            <a:ext cx="1014793" cy="101479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Resultado de imagen para AUDITORIA EXTERN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908720"/>
            <a:ext cx="4587725" cy="3240360"/>
          </a:xfrm>
          <a:prstGeom prst="rect">
            <a:avLst/>
          </a:prstGeom>
          <a:noFill/>
        </p:spPr>
      </p:pic>
      <p:sp>
        <p:nvSpPr>
          <p:cNvPr id="4" name="3 Rectángulo"/>
          <p:cNvSpPr/>
          <p:nvPr/>
        </p:nvSpPr>
        <p:spPr>
          <a:xfrm>
            <a:off x="179512" y="404664"/>
            <a:ext cx="2592288" cy="432048"/>
          </a:xfrm>
          <a:prstGeom prst="rect">
            <a:avLst/>
          </a:prstGeom>
          <a:solidFill>
            <a:srgbClr val="D565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CuadroTexto"/>
          <p:cNvSpPr txBox="1"/>
          <p:nvPr/>
        </p:nvSpPr>
        <p:spPr>
          <a:xfrm>
            <a:off x="179512" y="476672"/>
            <a:ext cx="25202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 smtClean="0">
                <a:solidFill>
                  <a:schemeClr val="bg1"/>
                </a:solidFill>
                <a:latin typeface="Berlin Sans FB" pitchFamily="34" charset="0"/>
              </a:rPr>
              <a:t>GOBIERNO  CORPORATIVO</a:t>
            </a:r>
            <a:endParaRPr lang="es-MX" sz="1400" dirty="0">
              <a:solidFill>
                <a:schemeClr val="bg1"/>
              </a:solidFill>
              <a:latin typeface="Berlin Sans FB" pitchFamily="34" charset="0"/>
            </a:endParaRPr>
          </a:p>
        </p:txBody>
      </p:sp>
      <p:sp>
        <p:nvSpPr>
          <p:cNvPr id="23" name="22 CuadroTexto"/>
          <p:cNvSpPr txBox="1"/>
          <p:nvPr/>
        </p:nvSpPr>
        <p:spPr>
          <a:xfrm>
            <a:off x="6588224" y="6105490"/>
            <a:ext cx="2483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solidFill>
                  <a:srgbClr val="297931"/>
                </a:solidFill>
                <a:latin typeface="Berlin Sans FB" pitchFamily="34" charset="0"/>
              </a:rPr>
              <a:t>Referencia:</a:t>
            </a:r>
          </a:p>
          <a:p>
            <a:pPr algn="ctr"/>
            <a:r>
              <a:rPr lang="es-MX" dirty="0" err="1" smtClean="0">
                <a:solidFill>
                  <a:srgbClr val="29793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Ernest</a:t>
            </a:r>
            <a:r>
              <a:rPr lang="es-MX" dirty="0" smtClean="0">
                <a:solidFill>
                  <a:srgbClr val="29793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-Young, 2001</a:t>
            </a:r>
            <a:endParaRPr lang="es-MX" dirty="0">
              <a:solidFill>
                <a:srgbClr val="297931"/>
              </a:solidFill>
              <a:latin typeface="Berlin Sans FB" pitchFamily="34" charset="0"/>
            </a:endParaRPr>
          </a:p>
        </p:txBody>
      </p:sp>
      <p:sp>
        <p:nvSpPr>
          <p:cNvPr id="15" name="14 Rectángulo"/>
          <p:cNvSpPr/>
          <p:nvPr/>
        </p:nvSpPr>
        <p:spPr>
          <a:xfrm>
            <a:off x="2786050" y="414536"/>
            <a:ext cx="6264696" cy="432048"/>
          </a:xfrm>
          <a:prstGeom prst="rect">
            <a:avLst/>
          </a:prstGeom>
          <a:solidFill>
            <a:srgbClr val="24559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4" name="23 CuadroTexto"/>
          <p:cNvSpPr txBox="1"/>
          <p:nvPr/>
        </p:nvSpPr>
        <p:spPr>
          <a:xfrm>
            <a:off x="7072330" y="471906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dirty="0" smtClean="0">
                <a:solidFill>
                  <a:schemeClr val="bg1"/>
                </a:solidFill>
              </a:rPr>
              <a:t>Diapositiva    </a:t>
            </a:r>
            <a:r>
              <a:rPr lang="es-MX" dirty="0" smtClean="0">
                <a:solidFill>
                  <a:schemeClr val="bg1"/>
                </a:solidFill>
              </a:rPr>
              <a:t>49</a:t>
            </a:r>
            <a:endParaRPr lang="es-MX" dirty="0">
              <a:solidFill>
                <a:schemeClr val="bg1"/>
              </a:solidFill>
            </a:endParaRPr>
          </a:p>
        </p:txBody>
      </p:sp>
      <p:pic>
        <p:nvPicPr>
          <p:cNvPr id="26" name="25 Imagen" descr="escud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142876" y="6066058"/>
            <a:ext cx="785786" cy="720528"/>
          </a:xfrm>
          <a:prstGeom prst="rect">
            <a:avLst/>
          </a:prstGeom>
        </p:spPr>
      </p:pic>
      <p:sp>
        <p:nvSpPr>
          <p:cNvPr id="9" name="8 Rectángulo"/>
          <p:cNvSpPr/>
          <p:nvPr/>
        </p:nvSpPr>
        <p:spPr>
          <a:xfrm>
            <a:off x="357158" y="3158966"/>
            <a:ext cx="850112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3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Recomendaciones. De acuerdo a las expectativas, el comité de auditoria debe hacer recomendaciones anuales al Consejo sobre el desempeño del auditor externo.</a:t>
            </a:r>
            <a:endParaRPr lang="es-MX" sz="36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10" name="Picture 2" descr="Imagen relacionada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 rot="21033134">
            <a:off x="6655782" y="1408328"/>
            <a:ext cx="1467181" cy="146718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www.multiserviciosmifuturo.com/web/images/iconos/auditori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908720"/>
            <a:ext cx="2304256" cy="1897624"/>
          </a:xfrm>
          <a:prstGeom prst="rect">
            <a:avLst/>
          </a:prstGeom>
          <a:noFill/>
        </p:spPr>
      </p:pic>
      <p:sp>
        <p:nvSpPr>
          <p:cNvPr id="4" name="3 Rectángulo"/>
          <p:cNvSpPr/>
          <p:nvPr/>
        </p:nvSpPr>
        <p:spPr>
          <a:xfrm>
            <a:off x="179512" y="404664"/>
            <a:ext cx="2592288" cy="432048"/>
          </a:xfrm>
          <a:prstGeom prst="rect">
            <a:avLst/>
          </a:prstGeom>
          <a:solidFill>
            <a:srgbClr val="D565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CuadroTexto"/>
          <p:cNvSpPr txBox="1"/>
          <p:nvPr/>
        </p:nvSpPr>
        <p:spPr>
          <a:xfrm>
            <a:off x="179512" y="476672"/>
            <a:ext cx="25202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 smtClean="0">
                <a:solidFill>
                  <a:schemeClr val="bg1"/>
                </a:solidFill>
                <a:latin typeface="Berlin Sans FB" pitchFamily="34" charset="0"/>
              </a:rPr>
              <a:t>GOBIERNO  CORPORATIVO</a:t>
            </a:r>
            <a:endParaRPr lang="es-MX" sz="1400" dirty="0">
              <a:solidFill>
                <a:schemeClr val="bg1"/>
              </a:solidFill>
              <a:latin typeface="Berlin Sans FB" pitchFamily="34" charset="0"/>
            </a:endParaRPr>
          </a:p>
        </p:txBody>
      </p:sp>
      <p:sp>
        <p:nvSpPr>
          <p:cNvPr id="23" name="22 CuadroTexto"/>
          <p:cNvSpPr txBox="1"/>
          <p:nvPr/>
        </p:nvSpPr>
        <p:spPr>
          <a:xfrm>
            <a:off x="6588224" y="6105490"/>
            <a:ext cx="2483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solidFill>
                  <a:srgbClr val="297931"/>
                </a:solidFill>
                <a:latin typeface="Berlin Sans FB" pitchFamily="34" charset="0"/>
              </a:rPr>
              <a:t>Referencia:</a:t>
            </a:r>
          </a:p>
          <a:p>
            <a:pPr algn="ctr"/>
            <a:r>
              <a:rPr lang="es-MX" dirty="0" err="1" smtClean="0">
                <a:solidFill>
                  <a:srgbClr val="29793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Ernest</a:t>
            </a:r>
            <a:r>
              <a:rPr lang="es-MX" dirty="0" smtClean="0">
                <a:solidFill>
                  <a:srgbClr val="29793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-Young, 2001</a:t>
            </a:r>
            <a:endParaRPr lang="es-MX" dirty="0">
              <a:solidFill>
                <a:srgbClr val="297931"/>
              </a:solidFill>
              <a:latin typeface="Berlin Sans FB" pitchFamily="34" charset="0"/>
            </a:endParaRPr>
          </a:p>
        </p:txBody>
      </p:sp>
      <p:sp>
        <p:nvSpPr>
          <p:cNvPr id="15" name="14 Rectángulo"/>
          <p:cNvSpPr/>
          <p:nvPr/>
        </p:nvSpPr>
        <p:spPr>
          <a:xfrm>
            <a:off x="2786050" y="414536"/>
            <a:ext cx="6264696" cy="432048"/>
          </a:xfrm>
          <a:prstGeom prst="rect">
            <a:avLst/>
          </a:prstGeom>
          <a:solidFill>
            <a:srgbClr val="24559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4" name="23 CuadroTexto"/>
          <p:cNvSpPr txBox="1"/>
          <p:nvPr/>
        </p:nvSpPr>
        <p:spPr>
          <a:xfrm>
            <a:off x="7072330" y="471906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dirty="0" smtClean="0">
                <a:solidFill>
                  <a:schemeClr val="bg1"/>
                </a:solidFill>
              </a:rPr>
              <a:t>Diapositiva    </a:t>
            </a:r>
            <a:r>
              <a:rPr lang="es-MX" dirty="0" smtClean="0">
                <a:solidFill>
                  <a:schemeClr val="bg1"/>
                </a:solidFill>
              </a:rPr>
              <a:t>50</a:t>
            </a:r>
            <a:endParaRPr lang="es-MX" dirty="0">
              <a:solidFill>
                <a:schemeClr val="bg1"/>
              </a:solidFill>
            </a:endParaRPr>
          </a:p>
        </p:txBody>
      </p:sp>
      <p:pic>
        <p:nvPicPr>
          <p:cNvPr id="26" name="25 Imagen" descr="escud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142876" y="6066058"/>
            <a:ext cx="785786" cy="720528"/>
          </a:xfrm>
          <a:prstGeom prst="rect">
            <a:avLst/>
          </a:prstGeom>
        </p:spPr>
      </p:pic>
      <p:sp>
        <p:nvSpPr>
          <p:cNvPr id="10" name="9 Rectángulo"/>
          <p:cNvSpPr/>
          <p:nvPr/>
        </p:nvSpPr>
        <p:spPr>
          <a:xfrm>
            <a:off x="285720" y="2532960"/>
            <a:ext cx="857252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3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Independencia. El comité de auditoria debe considerar la total independencia por parte del auditor externo y debe desarrollar políticas que conciernen a la prestación de servicios que no son de auditoria por parte del auditor externo.</a:t>
            </a:r>
            <a:endParaRPr lang="es-MX" sz="36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11" name="Picture 2" descr="Imagen relacionada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 rot="5655100">
            <a:off x="951960" y="1105104"/>
            <a:ext cx="1467181" cy="146718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79512" y="404664"/>
            <a:ext cx="2592288" cy="432048"/>
          </a:xfrm>
          <a:prstGeom prst="rect">
            <a:avLst/>
          </a:prstGeom>
          <a:solidFill>
            <a:srgbClr val="D565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latin typeface="Arial Narrow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2771800" y="404664"/>
            <a:ext cx="6264696" cy="432048"/>
          </a:xfrm>
          <a:prstGeom prst="rect">
            <a:avLst/>
          </a:prstGeom>
          <a:solidFill>
            <a:srgbClr val="24559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latin typeface="Arial Narrow" pitchFamily="34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179512" y="476672"/>
            <a:ext cx="25202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 smtClean="0">
                <a:solidFill>
                  <a:schemeClr val="bg1"/>
                </a:solidFill>
                <a:latin typeface="Arial Narrow" pitchFamily="34" charset="0"/>
              </a:rPr>
              <a:t>GOBIERNO  CORPORATIVO</a:t>
            </a:r>
            <a:endParaRPr lang="es-MX" sz="1400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323528" y="1340768"/>
            <a:ext cx="864096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800" b="1" dirty="0" smtClean="0">
                <a:solidFill>
                  <a:srgbClr val="297931"/>
                </a:solidFill>
                <a:latin typeface="Arial Narrow" pitchFamily="34" charset="0"/>
              </a:rPr>
              <a:t>PROPÓSITO DE LA UNIDAD DE APRENDIZAJE DE AUDITORIA INTERNA</a:t>
            </a:r>
          </a:p>
          <a:p>
            <a:pPr algn="just"/>
            <a:endParaRPr lang="es-MX" sz="1600" dirty="0" smtClean="0">
              <a:latin typeface="Arial Narrow" pitchFamily="34" charset="0"/>
            </a:endParaRPr>
          </a:p>
          <a:p>
            <a:pPr algn="just"/>
            <a:r>
              <a:rPr lang="es-MX" sz="2800" dirty="0" smtClean="0">
                <a:latin typeface="Arial Narrow" pitchFamily="34" charset="0"/>
              </a:rPr>
              <a:t>Conocerá </a:t>
            </a:r>
            <a:r>
              <a:rPr lang="es-MX" sz="2800" dirty="0">
                <a:latin typeface="Arial Narrow" pitchFamily="34" charset="0"/>
              </a:rPr>
              <a:t>como realizar una auditoría interna en todas sus etapas, con especial </a:t>
            </a:r>
            <a:r>
              <a:rPr lang="es-MX" sz="2800" dirty="0" smtClean="0">
                <a:latin typeface="Arial Narrow" pitchFamily="34" charset="0"/>
              </a:rPr>
              <a:t>énfasis </a:t>
            </a:r>
            <a:r>
              <a:rPr lang="es-MX" sz="2800" dirty="0">
                <a:latin typeface="Arial Narrow" pitchFamily="34" charset="0"/>
              </a:rPr>
              <a:t>en la metodología que ha de seguir para generar mayores aportaciones a la entidad, en función de sus objetivos y sector productivo, basado en el análisis de su gobierno corporativo y estructura del control interno. </a:t>
            </a:r>
            <a:endParaRPr lang="es-MX" sz="2800" dirty="0" smtClean="0">
              <a:latin typeface="Arial Narrow" pitchFamily="34" charset="0"/>
            </a:endParaRPr>
          </a:p>
          <a:p>
            <a:endParaRPr lang="es-MX" sz="2800" dirty="0" smtClean="0">
              <a:latin typeface="Arial Narrow" pitchFamily="34" charset="0"/>
            </a:endParaRPr>
          </a:p>
          <a:p>
            <a:r>
              <a:rPr lang="es-MX" sz="2800" dirty="0" smtClean="0">
                <a:latin typeface="Arial Narrow" pitchFamily="34" charset="0"/>
              </a:rPr>
              <a:t>Comprenderá </a:t>
            </a:r>
            <a:r>
              <a:rPr lang="es-MX" sz="2800" dirty="0">
                <a:latin typeface="Arial Narrow" pitchFamily="34" charset="0"/>
              </a:rPr>
              <a:t>los aspectos complementarios que inciden en la actividad del Licenciado en Contaduría como auditor. </a:t>
            </a:r>
          </a:p>
        </p:txBody>
      </p:sp>
      <p:sp>
        <p:nvSpPr>
          <p:cNvPr id="10" name="9 CuadroTexto"/>
          <p:cNvSpPr txBox="1"/>
          <p:nvPr/>
        </p:nvSpPr>
        <p:spPr>
          <a:xfrm>
            <a:off x="5214942" y="428604"/>
            <a:ext cx="3786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dirty="0" smtClean="0">
                <a:solidFill>
                  <a:schemeClr val="bg1"/>
                </a:solidFill>
              </a:rPr>
              <a:t>PRESENTACIÓN</a:t>
            </a:r>
            <a:endParaRPr lang="es-MX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Resultado de imagen para control intern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4221088"/>
            <a:ext cx="3305944" cy="2479458"/>
          </a:xfrm>
          <a:prstGeom prst="rect">
            <a:avLst/>
          </a:prstGeom>
          <a:noFill/>
        </p:spPr>
      </p:pic>
      <p:sp>
        <p:nvSpPr>
          <p:cNvPr id="4" name="3 Rectángulo"/>
          <p:cNvSpPr/>
          <p:nvPr/>
        </p:nvSpPr>
        <p:spPr>
          <a:xfrm>
            <a:off x="179512" y="404664"/>
            <a:ext cx="2592288" cy="432048"/>
          </a:xfrm>
          <a:prstGeom prst="rect">
            <a:avLst/>
          </a:prstGeom>
          <a:solidFill>
            <a:srgbClr val="D565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CuadroTexto"/>
          <p:cNvSpPr txBox="1"/>
          <p:nvPr/>
        </p:nvSpPr>
        <p:spPr>
          <a:xfrm>
            <a:off x="179512" y="476672"/>
            <a:ext cx="25202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 smtClean="0">
                <a:solidFill>
                  <a:schemeClr val="bg1"/>
                </a:solidFill>
                <a:latin typeface="Berlin Sans FB" pitchFamily="34" charset="0"/>
              </a:rPr>
              <a:t>GOBIERNO  CORPORATIVO</a:t>
            </a:r>
            <a:endParaRPr lang="es-MX" sz="1400" dirty="0">
              <a:solidFill>
                <a:schemeClr val="bg1"/>
              </a:solidFill>
              <a:latin typeface="Berlin Sans FB" pitchFamily="34" charset="0"/>
            </a:endParaRPr>
          </a:p>
        </p:txBody>
      </p:sp>
      <p:sp>
        <p:nvSpPr>
          <p:cNvPr id="23" name="22 CuadroTexto"/>
          <p:cNvSpPr txBox="1"/>
          <p:nvPr/>
        </p:nvSpPr>
        <p:spPr>
          <a:xfrm>
            <a:off x="6588224" y="6105490"/>
            <a:ext cx="2483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solidFill>
                  <a:srgbClr val="297931"/>
                </a:solidFill>
                <a:latin typeface="Berlin Sans FB" pitchFamily="34" charset="0"/>
              </a:rPr>
              <a:t>Referencia:</a:t>
            </a:r>
          </a:p>
          <a:p>
            <a:pPr algn="ctr"/>
            <a:r>
              <a:rPr lang="es-MX" dirty="0" err="1" smtClean="0">
                <a:solidFill>
                  <a:srgbClr val="29793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Ernest</a:t>
            </a:r>
            <a:r>
              <a:rPr lang="es-MX" dirty="0" smtClean="0">
                <a:solidFill>
                  <a:srgbClr val="29793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-Young, 2001</a:t>
            </a:r>
            <a:endParaRPr lang="es-MX" dirty="0">
              <a:solidFill>
                <a:srgbClr val="297931"/>
              </a:solidFill>
              <a:latin typeface="Berlin Sans FB" pitchFamily="34" charset="0"/>
            </a:endParaRPr>
          </a:p>
        </p:txBody>
      </p:sp>
      <p:sp>
        <p:nvSpPr>
          <p:cNvPr id="15" name="14 Rectángulo"/>
          <p:cNvSpPr/>
          <p:nvPr/>
        </p:nvSpPr>
        <p:spPr>
          <a:xfrm>
            <a:off x="2786050" y="414536"/>
            <a:ext cx="6264696" cy="432048"/>
          </a:xfrm>
          <a:prstGeom prst="rect">
            <a:avLst/>
          </a:prstGeom>
          <a:solidFill>
            <a:srgbClr val="24559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4" name="23 CuadroTexto"/>
          <p:cNvSpPr txBox="1"/>
          <p:nvPr/>
        </p:nvSpPr>
        <p:spPr>
          <a:xfrm>
            <a:off x="7072330" y="471906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dirty="0" smtClean="0">
                <a:solidFill>
                  <a:schemeClr val="bg1"/>
                </a:solidFill>
              </a:rPr>
              <a:t>Diapositiva    </a:t>
            </a:r>
            <a:r>
              <a:rPr lang="es-MX" dirty="0" smtClean="0">
                <a:solidFill>
                  <a:schemeClr val="bg1"/>
                </a:solidFill>
              </a:rPr>
              <a:t>51</a:t>
            </a:r>
            <a:endParaRPr lang="es-MX" dirty="0">
              <a:solidFill>
                <a:schemeClr val="bg1"/>
              </a:solidFill>
            </a:endParaRPr>
          </a:p>
        </p:txBody>
      </p:sp>
      <p:pic>
        <p:nvPicPr>
          <p:cNvPr id="26" name="25 Imagen" descr="escud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142876" y="6066058"/>
            <a:ext cx="785786" cy="720528"/>
          </a:xfrm>
          <a:prstGeom prst="rect">
            <a:avLst/>
          </a:prstGeom>
        </p:spPr>
      </p:pic>
      <p:sp>
        <p:nvSpPr>
          <p:cNvPr id="11" name="10 Rectángulo"/>
          <p:cNvSpPr/>
          <p:nvPr/>
        </p:nvSpPr>
        <p:spPr>
          <a:xfrm>
            <a:off x="428596" y="1214422"/>
            <a:ext cx="842968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3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Controles Internos. El comité debe entender y estar familiarizado con el sistema de control financiero de la corporación y debe revisar periódicamente tanto a los auditores externos responsables de evaluar esta información, como la veracidad del sistema contable.</a:t>
            </a:r>
            <a:endParaRPr lang="es-MX" sz="36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10" name="Picture 2" descr="Imagen relacionada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 rot="5230114">
            <a:off x="2430935" y="5824439"/>
            <a:ext cx="796055" cy="79605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4" name="Picture 6" descr="Imagen relacionada"/>
          <p:cNvPicPr>
            <a:picLocks noChangeAspect="1" noChangeArrowheads="1"/>
          </p:cNvPicPr>
          <p:nvPr/>
        </p:nvPicPr>
        <p:blipFill>
          <a:blip r:embed="rId2" cstate="print"/>
          <a:srcRect l="12701" t="12701" r="11091" b="11091"/>
          <a:stretch>
            <a:fillRect/>
          </a:stretch>
        </p:blipFill>
        <p:spPr bwMode="auto">
          <a:xfrm>
            <a:off x="1403648" y="5157192"/>
            <a:ext cx="5104567" cy="1584176"/>
          </a:xfrm>
          <a:prstGeom prst="rect">
            <a:avLst/>
          </a:prstGeom>
          <a:noFill/>
        </p:spPr>
      </p:pic>
      <p:sp>
        <p:nvSpPr>
          <p:cNvPr id="4" name="3 Rectángulo"/>
          <p:cNvSpPr/>
          <p:nvPr/>
        </p:nvSpPr>
        <p:spPr>
          <a:xfrm>
            <a:off x="179512" y="404664"/>
            <a:ext cx="2592288" cy="432048"/>
          </a:xfrm>
          <a:prstGeom prst="rect">
            <a:avLst/>
          </a:prstGeom>
          <a:solidFill>
            <a:srgbClr val="D565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CuadroTexto"/>
          <p:cNvSpPr txBox="1"/>
          <p:nvPr/>
        </p:nvSpPr>
        <p:spPr>
          <a:xfrm>
            <a:off x="179512" y="476672"/>
            <a:ext cx="25202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 smtClean="0">
                <a:solidFill>
                  <a:schemeClr val="bg1"/>
                </a:solidFill>
                <a:latin typeface="Berlin Sans FB" pitchFamily="34" charset="0"/>
              </a:rPr>
              <a:t>GOBIERNO  CORPORATIVO</a:t>
            </a:r>
            <a:endParaRPr lang="es-MX" sz="1400" dirty="0">
              <a:solidFill>
                <a:schemeClr val="bg1"/>
              </a:solidFill>
              <a:latin typeface="Berlin Sans FB" pitchFamily="34" charset="0"/>
            </a:endParaRPr>
          </a:p>
        </p:txBody>
      </p:sp>
      <p:sp>
        <p:nvSpPr>
          <p:cNvPr id="23" name="22 CuadroTexto"/>
          <p:cNvSpPr txBox="1"/>
          <p:nvPr/>
        </p:nvSpPr>
        <p:spPr>
          <a:xfrm>
            <a:off x="6588224" y="6105490"/>
            <a:ext cx="2483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solidFill>
                  <a:srgbClr val="297931"/>
                </a:solidFill>
                <a:latin typeface="Berlin Sans FB" pitchFamily="34" charset="0"/>
              </a:rPr>
              <a:t>Referencia:</a:t>
            </a:r>
          </a:p>
          <a:p>
            <a:pPr algn="ctr"/>
            <a:r>
              <a:rPr lang="es-MX" dirty="0" err="1" smtClean="0">
                <a:solidFill>
                  <a:srgbClr val="29793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Ernest</a:t>
            </a:r>
            <a:r>
              <a:rPr lang="es-MX" dirty="0" smtClean="0">
                <a:solidFill>
                  <a:srgbClr val="29793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-Young, 2001</a:t>
            </a:r>
            <a:endParaRPr lang="es-MX" dirty="0">
              <a:solidFill>
                <a:srgbClr val="297931"/>
              </a:solidFill>
              <a:latin typeface="Berlin Sans FB" pitchFamily="34" charset="0"/>
            </a:endParaRPr>
          </a:p>
        </p:txBody>
      </p:sp>
      <p:sp>
        <p:nvSpPr>
          <p:cNvPr id="15" name="14 Rectángulo"/>
          <p:cNvSpPr/>
          <p:nvPr/>
        </p:nvSpPr>
        <p:spPr>
          <a:xfrm>
            <a:off x="2786050" y="414536"/>
            <a:ext cx="6264696" cy="432048"/>
          </a:xfrm>
          <a:prstGeom prst="rect">
            <a:avLst/>
          </a:prstGeom>
          <a:solidFill>
            <a:srgbClr val="24559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4" name="23 CuadroTexto"/>
          <p:cNvSpPr txBox="1"/>
          <p:nvPr/>
        </p:nvSpPr>
        <p:spPr>
          <a:xfrm>
            <a:off x="7072330" y="471906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dirty="0" smtClean="0">
                <a:solidFill>
                  <a:schemeClr val="bg1"/>
                </a:solidFill>
              </a:rPr>
              <a:t>Diapositiva    </a:t>
            </a:r>
            <a:r>
              <a:rPr lang="es-MX" dirty="0" smtClean="0">
                <a:solidFill>
                  <a:schemeClr val="bg1"/>
                </a:solidFill>
              </a:rPr>
              <a:t>52</a:t>
            </a:r>
            <a:endParaRPr lang="es-MX" dirty="0">
              <a:solidFill>
                <a:schemeClr val="bg1"/>
              </a:solidFill>
            </a:endParaRPr>
          </a:p>
        </p:txBody>
      </p:sp>
      <p:pic>
        <p:nvPicPr>
          <p:cNvPr id="26" name="25 Imagen" descr="escud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142876" y="6066058"/>
            <a:ext cx="785786" cy="720528"/>
          </a:xfrm>
          <a:prstGeom prst="rect">
            <a:avLst/>
          </a:prstGeom>
        </p:spPr>
      </p:pic>
      <p:sp>
        <p:nvSpPr>
          <p:cNvPr id="11" name="10 Rectángulo"/>
          <p:cNvSpPr/>
          <p:nvPr/>
        </p:nvSpPr>
        <p:spPr>
          <a:xfrm>
            <a:off x="428596" y="1071546"/>
            <a:ext cx="842968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3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Estados financieros. El comité de auditorias debe revisar y discutir los reportes financieros anuales con la gerencia y los auditores externos, y basándose en dicho procedimiento poder hacer recomendaciones al Consejo para que dichos documentos puedan ser aprobados y publicados. </a:t>
            </a:r>
            <a:endParaRPr lang="es-MX" sz="36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7170" name="AutoShape 2" descr="Resultado de imagen para estados financiero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7172" name="AutoShape 4" descr="Resultado de imagen para estados financiero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12" name="Picture 2" descr="Imagen relacionada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 rot="21198112">
            <a:off x="7985785" y="5186601"/>
            <a:ext cx="703279" cy="70327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Resultado de imagen para comunicaci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4509120"/>
            <a:ext cx="3168352" cy="2288774"/>
          </a:xfrm>
          <a:prstGeom prst="rect">
            <a:avLst/>
          </a:prstGeom>
          <a:noFill/>
        </p:spPr>
      </p:pic>
      <p:sp>
        <p:nvSpPr>
          <p:cNvPr id="4" name="3 Rectángulo"/>
          <p:cNvSpPr/>
          <p:nvPr/>
        </p:nvSpPr>
        <p:spPr>
          <a:xfrm>
            <a:off x="179512" y="404664"/>
            <a:ext cx="2592288" cy="432048"/>
          </a:xfrm>
          <a:prstGeom prst="rect">
            <a:avLst/>
          </a:prstGeom>
          <a:solidFill>
            <a:srgbClr val="D565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CuadroTexto"/>
          <p:cNvSpPr txBox="1"/>
          <p:nvPr/>
        </p:nvSpPr>
        <p:spPr>
          <a:xfrm>
            <a:off x="179512" y="476672"/>
            <a:ext cx="25202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 smtClean="0">
                <a:solidFill>
                  <a:schemeClr val="bg1"/>
                </a:solidFill>
                <a:latin typeface="Berlin Sans FB" pitchFamily="34" charset="0"/>
              </a:rPr>
              <a:t>GOBIERNO  CORPORATIVO</a:t>
            </a:r>
            <a:endParaRPr lang="es-MX" sz="1400" dirty="0">
              <a:solidFill>
                <a:schemeClr val="bg1"/>
              </a:solidFill>
              <a:latin typeface="Berlin Sans FB" pitchFamily="34" charset="0"/>
            </a:endParaRPr>
          </a:p>
        </p:txBody>
      </p:sp>
      <p:sp>
        <p:nvSpPr>
          <p:cNvPr id="23" name="22 CuadroTexto"/>
          <p:cNvSpPr txBox="1"/>
          <p:nvPr/>
        </p:nvSpPr>
        <p:spPr>
          <a:xfrm>
            <a:off x="6588224" y="6105490"/>
            <a:ext cx="2483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solidFill>
                  <a:srgbClr val="297931"/>
                </a:solidFill>
                <a:latin typeface="Berlin Sans FB" pitchFamily="34" charset="0"/>
              </a:rPr>
              <a:t>Referencia:</a:t>
            </a:r>
          </a:p>
          <a:p>
            <a:pPr algn="ctr"/>
            <a:r>
              <a:rPr lang="es-MX" dirty="0" err="1" smtClean="0">
                <a:solidFill>
                  <a:srgbClr val="29793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Ernest</a:t>
            </a:r>
            <a:r>
              <a:rPr lang="es-MX" dirty="0" smtClean="0">
                <a:solidFill>
                  <a:srgbClr val="29793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-Young, 2001</a:t>
            </a:r>
            <a:endParaRPr lang="es-MX" dirty="0">
              <a:solidFill>
                <a:srgbClr val="297931"/>
              </a:solidFill>
              <a:latin typeface="Berlin Sans FB" pitchFamily="34" charset="0"/>
            </a:endParaRPr>
          </a:p>
        </p:txBody>
      </p:sp>
      <p:sp>
        <p:nvSpPr>
          <p:cNvPr id="15" name="14 Rectángulo"/>
          <p:cNvSpPr/>
          <p:nvPr/>
        </p:nvSpPr>
        <p:spPr>
          <a:xfrm>
            <a:off x="2786050" y="414536"/>
            <a:ext cx="6264696" cy="432048"/>
          </a:xfrm>
          <a:prstGeom prst="rect">
            <a:avLst/>
          </a:prstGeom>
          <a:solidFill>
            <a:srgbClr val="24559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4" name="23 CuadroTexto"/>
          <p:cNvSpPr txBox="1"/>
          <p:nvPr/>
        </p:nvSpPr>
        <p:spPr>
          <a:xfrm>
            <a:off x="7072330" y="471906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dirty="0" smtClean="0">
                <a:solidFill>
                  <a:schemeClr val="bg1"/>
                </a:solidFill>
              </a:rPr>
              <a:t>Diapositiva    </a:t>
            </a:r>
            <a:r>
              <a:rPr lang="es-MX" dirty="0" smtClean="0">
                <a:solidFill>
                  <a:schemeClr val="bg1"/>
                </a:solidFill>
              </a:rPr>
              <a:t>53</a:t>
            </a:r>
            <a:endParaRPr lang="es-MX" dirty="0">
              <a:solidFill>
                <a:schemeClr val="bg1"/>
              </a:solidFill>
            </a:endParaRPr>
          </a:p>
        </p:txBody>
      </p:sp>
      <p:pic>
        <p:nvPicPr>
          <p:cNvPr id="26" name="25 Imagen" descr="escud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142876" y="6066058"/>
            <a:ext cx="785786" cy="720528"/>
          </a:xfrm>
          <a:prstGeom prst="rect">
            <a:avLst/>
          </a:prstGeom>
        </p:spPr>
      </p:pic>
      <p:sp>
        <p:nvSpPr>
          <p:cNvPr id="11" name="10 Rectángulo"/>
          <p:cNvSpPr/>
          <p:nvPr/>
        </p:nvSpPr>
        <p:spPr>
          <a:xfrm>
            <a:off x="214282" y="1000108"/>
            <a:ext cx="871543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3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Comunicación. El comité de auditorias debe proporcionar un canal de comunicación entre el Consejo de Administración y los auditores internos y externos y debe también, concertar citas entre </a:t>
            </a:r>
            <a:r>
              <a:rPr lang="es-MX" sz="3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ellos. </a:t>
            </a:r>
            <a:r>
              <a:rPr lang="es-MX" sz="3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Debe recibir los reportes de las oficinas </a:t>
            </a:r>
            <a:r>
              <a:rPr lang="es-MX" sz="3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financieras y de la Dirección General.</a:t>
            </a:r>
            <a:endParaRPr lang="es-MX" sz="36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10" name="Picture 2" descr="Imagen relacionada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 rot="21292137">
            <a:off x="7204756" y="4909627"/>
            <a:ext cx="947411" cy="9474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Resultado de imagen para contratacion de persona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3817" y="3212976"/>
            <a:ext cx="4440391" cy="3505572"/>
          </a:xfrm>
          <a:prstGeom prst="rect">
            <a:avLst/>
          </a:prstGeom>
          <a:noFill/>
        </p:spPr>
      </p:pic>
      <p:sp>
        <p:nvSpPr>
          <p:cNvPr id="4" name="3 Rectángulo"/>
          <p:cNvSpPr/>
          <p:nvPr/>
        </p:nvSpPr>
        <p:spPr>
          <a:xfrm>
            <a:off x="179512" y="404664"/>
            <a:ext cx="2592288" cy="432048"/>
          </a:xfrm>
          <a:prstGeom prst="rect">
            <a:avLst/>
          </a:prstGeom>
          <a:solidFill>
            <a:srgbClr val="D565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CuadroTexto"/>
          <p:cNvSpPr txBox="1"/>
          <p:nvPr/>
        </p:nvSpPr>
        <p:spPr>
          <a:xfrm>
            <a:off x="179512" y="476672"/>
            <a:ext cx="25202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 smtClean="0">
                <a:solidFill>
                  <a:schemeClr val="bg1"/>
                </a:solidFill>
                <a:latin typeface="Berlin Sans FB" pitchFamily="34" charset="0"/>
              </a:rPr>
              <a:t>GOBIERNO  CORPORATIVO</a:t>
            </a:r>
            <a:endParaRPr lang="es-MX" sz="1400" dirty="0">
              <a:solidFill>
                <a:schemeClr val="bg1"/>
              </a:solidFill>
              <a:latin typeface="Berlin Sans FB" pitchFamily="34" charset="0"/>
            </a:endParaRPr>
          </a:p>
        </p:txBody>
      </p:sp>
      <p:sp>
        <p:nvSpPr>
          <p:cNvPr id="23" name="22 CuadroTexto"/>
          <p:cNvSpPr txBox="1"/>
          <p:nvPr/>
        </p:nvSpPr>
        <p:spPr>
          <a:xfrm>
            <a:off x="6588224" y="6105490"/>
            <a:ext cx="2483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solidFill>
                  <a:srgbClr val="297931"/>
                </a:solidFill>
                <a:latin typeface="Berlin Sans FB" pitchFamily="34" charset="0"/>
              </a:rPr>
              <a:t>Referencia:</a:t>
            </a:r>
          </a:p>
          <a:p>
            <a:pPr algn="ctr"/>
            <a:r>
              <a:rPr lang="es-MX" dirty="0" err="1" smtClean="0">
                <a:solidFill>
                  <a:srgbClr val="29793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Ernest</a:t>
            </a:r>
            <a:r>
              <a:rPr lang="es-MX" dirty="0" smtClean="0">
                <a:solidFill>
                  <a:srgbClr val="29793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-Young, 2001</a:t>
            </a:r>
            <a:endParaRPr lang="es-MX" dirty="0">
              <a:solidFill>
                <a:srgbClr val="297931"/>
              </a:solidFill>
              <a:latin typeface="Berlin Sans FB" pitchFamily="34" charset="0"/>
            </a:endParaRPr>
          </a:p>
        </p:txBody>
      </p:sp>
      <p:sp>
        <p:nvSpPr>
          <p:cNvPr id="15" name="14 Rectángulo"/>
          <p:cNvSpPr/>
          <p:nvPr/>
        </p:nvSpPr>
        <p:spPr>
          <a:xfrm>
            <a:off x="2786050" y="414536"/>
            <a:ext cx="6264696" cy="432048"/>
          </a:xfrm>
          <a:prstGeom prst="rect">
            <a:avLst/>
          </a:prstGeom>
          <a:solidFill>
            <a:srgbClr val="24559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4" name="23 CuadroTexto"/>
          <p:cNvSpPr txBox="1"/>
          <p:nvPr/>
        </p:nvSpPr>
        <p:spPr>
          <a:xfrm>
            <a:off x="7072330" y="471906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dirty="0" smtClean="0">
                <a:solidFill>
                  <a:schemeClr val="bg1"/>
                </a:solidFill>
              </a:rPr>
              <a:t>Diapositiva    </a:t>
            </a:r>
            <a:r>
              <a:rPr lang="es-MX" dirty="0" smtClean="0">
                <a:solidFill>
                  <a:schemeClr val="bg1"/>
                </a:solidFill>
              </a:rPr>
              <a:t>54</a:t>
            </a:r>
            <a:endParaRPr lang="es-MX" dirty="0">
              <a:solidFill>
                <a:schemeClr val="bg1"/>
              </a:solidFill>
            </a:endParaRPr>
          </a:p>
        </p:txBody>
      </p:sp>
      <p:pic>
        <p:nvPicPr>
          <p:cNvPr id="26" name="25 Imagen" descr="escud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142876" y="6066058"/>
            <a:ext cx="785786" cy="720528"/>
          </a:xfrm>
          <a:prstGeom prst="rect">
            <a:avLst/>
          </a:prstGeom>
        </p:spPr>
      </p:pic>
      <p:sp>
        <p:nvSpPr>
          <p:cNvPr id="11" name="10 Rectángulo"/>
          <p:cNvSpPr/>
          <p:nvPr/>
        </p:nvSpPr>
        <p:spPr>
          <a:xfrm>
            <a:off x="285720" y="1071546"/>
            <a:ext cx="864399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3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Contratación de personal para las auditorias. Bajo la </a:t>
            </a:r>
            <a:r>
              <a:rPr lang="es-MX" sz="3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supervisión </a:t>
            </a:r>
            <a:r>
              <a:rPr lang="es-MX" sz="3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del comité de auditorias implementar las políticas para poder cubrir la contratación del personal de auditoria. </a:t>
            </a:r>
            <a:endParaRPr lang="es-MX" sz="36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10" name="Picture 2" descr="Imagen relacionada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 rot="21041243">
            <a:off x="6638716" y="3839533"/>
            <a:ext cx="1648274" cy="16482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Resultado de imagen para reuniones de trabajo efectivas horari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3212976"/>
            <a:ext cx="4608512" cy="3456384"/>
          </a:xfrm>
          <a:prstGeom prst="rect">
            <a:avLst/>
          </a:prstGeom>
          <a:noFill/>
        </p:spPr>
      </p:pic>
      <p:sp>
        <p:nvSpPr>
          <p:cNvPr id="4" name="3 Rectángulo"/>
          <p:cNvSpPr/>
          <p:nvPr/>
        </p:nvSpPr>
        <p:spPr>
          <a:xfrm>
            <a:off x="179512" y="404664"/>
            <a:ext cx="2592288" cy="432048"/>
          </a:xfrm>
          <a:prstGeom prst="rect">
            <a:avLst/>
          </a:prstGeom>
          <a:solidFill>
            <a:srgbClr val="D565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CuadroTexto"/>
          <p:cNvSpPr txBox="1"/>
          <p:nvPr/>
        </p:nvSpPr>
        <p:spPr>
          <a:xfrm>
            <a:off x="179512" y="476672"/>
            <a:ext cx="25202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 smtClean="0">
                <a:solidFill>
                  <a:schemeClr val="bg1"/>
                </a:solidFill>
                <a:latin typeface="Berlin Sans FB" pitchFamily="34" charset="0"/>
              </a:rPr>
              <a:t>GOBIERNO  CORPORATIVO</a:t>
            </a:r>
            <a:endParaRPr lang="es-MX" sz="1400" dirty="0">
              <a:solidFill>
                <a:schemeClr val="bg1"/>
              </a:solidFill>
              <a:latin typeface="Berlin Sans FB" pitchFamily="34" charset="0"/>
            </a:endParaRPr>
          </a:p>
        </p:txBody>
      </p:sp>
      <p:sp>
        <p:nvSpPr>
          <p:cNvPr id="23" name="22 CuadroTexto"/>
          <p:cNvSpPr txBox="1"/>
          <p:nvPr/>
        </p:nvSpPr>
        <p:spPr>
          <a:xfrm>
            <a:off x="6588224" y="6105490"/>
            <a:ext cx="2483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solidFill>
                  <a:srgbClr val="297931"/>
                </a:solidFill>
                <a:latin typeface="Berlin Sans FB" pitchFamily="34" charset="0"/>
              </a:rPr>
              <a:t>Referencia:</a:t>
            </a:r>
          </a:p>
          <a:p>
            <a:pPr algn="ctr"/>
            <a:r>
              <a:rPr lang="es-MX" dirty="0" err="1" smtClean="0">
                <a:solidFill>
                  <a:srgbClr val="29793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Ernest</a:t>
            </a:r>
            <a:r>
              <a:rPr lang="es-MX" dirty="0" smtClean="0">
                <a:solidFill>
                  <a:srgbClr val="29793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-Young, 2001</a:t>
            </a:r>
            <a:endParaRPr lang="es-MX" dirty="0">
              <a:solidFill>
                <a:srgbClr val="297931"/>
              </a:solidFill>
              <a:latin typeface="Berlin Sans FB" pitchFamily="34" charset="0"/>
            </a:endParaRPr>
          </a:p>
        </p:txBody>
      </p:sp>
      <p:sp>
        <p:nvSpPr>
          <p:cNvPr id="15" name="14 Rectángulo"/>
          <p:cNvSpPr/>
          <p:nvPr/>
        </p:nvSpPr>
        <p:spPr>
          <a:xfrm>
            <a:off x="2786050" y="414536"/>
            <a:ext cx="6264696" cy="432048"/>
          </a:xfrm>
          <a:prstGeom prst="rect">
            <a:avLst/>
          </a:prstGeom>
          <a:solidFill>
            <a:srgbClr val="24559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4" name="23 CuadroTexto"/>
          <p:cNvSpPr txBox="1"/>
          <p:nvPr/>
        </p:nvSpPr>
        <p:spPr>
          <a:xfrm>
            <a:off x="7072330" y="471906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dirty="0" smtClean="0">
                <a:solidFill>
                  <a:schemeClr val="bg1"/>
                </a:solidFill>
              </a:rPr>
              <a:t>Diapositiva    </a:t>
            </a:r>
            <a:r>
              <a:rPr lang="es-MX" dirty="0" smtClean="0">
                <a:solidFill>
                  <a:schemeClr val="bg1"/>
                </a:solidFill>
              </a:rPr>
              <a:t>55</a:t>
            </a:r>
            <a:endParaRPr lang="es-MX" dirty="0">
              <a:solidFill>
                <a:schemeClr val="bg1"/>
              </a:solidFill>
            </a:endParaRPr>
          </a:p>
        </p:txBody>
      </p:sp>
      <p:pic>
        <p:nvPicPr>
          <p:cNvPr id="26" name="25 Imagen" descr="escud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142876" y="6066058"/>
            <a:ext cx="785786" cy="720528"/>
          </a:xfrm>
          <a:prstGeom prst="rect">
            <a:avLst/>
          </a:prstGeom>
        </p:spPr>
      </p:pic>
      <p:sp>
        <p:nvSpPr>
          <p:cNvPr id="11" name="10 Rectángulo"/>
          <p:cNvSpPr/>
          <p:nvPr/>
        </p:nvSpPr>
        <p:spPr>
          <a:xfrm>
            <a:off x="214282" y="980728"/>
            <a:ext cx="871543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3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Establecer Juntas. </a:t>
            </a:r>
            <a:r>
              <a:rPr lang="es-MX" sz="3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Deben </a:t>
            </a:r>
            <a:r>
              <a:rPr lang="es-MX" sz="3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ser lo suficientemente frecuentes para permitir al comité monitorear de forma anual y trimestral los reportes financieros de la corporación.</a:t>
            </a:r>
            <a:endParaRPr lang="es-MX" sz="36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10" name="Picture 2" descr="Imagen relacionada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 rot="20969977">
            <a:off x="6997662" y="4054462"/>
            <a:ext cx="1467181" cy="146718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Imagen relacionada"/>
          <p:cNvPicPr>
            <a:picLocks noChangeAspect="1" noChangeArrowheads="1"/>
          </p:cNvPicPr>
          <p:nvPr/>
        </p:nvPicPr>
        <p:blipFill>
          <a:blip r:embed="rId2" cstate="print"/>
          <a:srcRect b="8061"/>
          <a:stretch>
            <a:fillRect/>
          </a:stretch>
        </p:blipFill>
        <p:spPr bwMode="auto">
          <a:xfrm>
            <a:off x="1403648" y="3456384"/>
            <a:ext cx="5832648" cy="3284984"/>
          </a:xfrm>
          <a:prstGeom prst="rect">
            <a:avLst/>
          </a:prstGeom>
          <a:noFill/>
        </p:spPr>
      </p:pic>
      <p:sp>
        <p:nvSpPr>
          <p:cNvPr id="4" name="3 Rectángulo"/>
          <p:cNvSpPr/>
          <p:nvPr/>
        </p:nvSpPr>
        <p:spPr>
          <a:xfrm>
            <a:off x="179512" y="404664"/>
            <a:ext cx="2592288" cy="432048"/>
          </a:xfrm>
          <a:prstGeom prst="rect">
            <a:avLst/>
          </a:prstGeom>
          <a:solidFill>
            <a:srgbClr val="D565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CuadroTexto"/>
          <p:cNvSpPr txBox="1"/>
          <p:nvPr/>
        </p:nvSpPr>
        <p:spPr>
          <a:xfrm>
            <a:off x="179512" y="476672"/>
            <a:ext cx="25202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 smtClean="0">
                <a:solidFill>
                  <a:schemeClr val="bg1"/>
                </a:solidFill>
                <a:latin typeface="Berlin Sans FB" pitchFamily="34" charset="0"/>
              </a:rPr>
              <a:t>GOBIERNO  CORPORATIVO</a:t>
            </a:r>
            <a:endParaRPr lang="es-MX" sz="1400" dirty="0">
              <a:solidFill>
                <a:schemeClr val="bg1"/>
              </a:solidFill>
              <a:latin typeface="Berlin Sans FB" pitchFamily="34" charset="0"/>
            </a:endParaRPr>
          </a:p>
        </p:txBody>
      </p:sp>
      <p:sp>
        <p:nvSpPr>
          <p:cNvPr id="23" name="22 CuadroTexto"/>
          <p:cNvSpPr txBox="1"/>
          <p:nvPr/>
        </p:nvSpPr>
        <p:spPr>
          <a:xfrm>
            <a:off x="6588224" y="6105490"/>
            <a:ext cx="2483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solidFill>
                  <a:srgbClr val="297931"/>
                </a:solidFill>
                <a:latin typeface="Berlin Sans FB" pitchFamily="34" charset="0"/>
              </a:rPr>
              <a:t>Referencia:</a:t>
            </a:r>
          </a:p>
          <a:p>
            <a:pPr algn="ctr"/>
            <a:r>
              <a:rPr lang="es-MX" dirty="0" err="1" smtClean="0">
                <a:solidFill>
                  <a:srgbClr val="29793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Ernest</a:t>
            </a:r>
            <a:r>
              <a:rPr lang="es-MX" dirty="0" smtClean="0">
                <a:solidFill>
                  <a:srgbClr val="29793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-Young, 2001</a:t>
            </a:r>
            <a:endParaRPr lang="es-MX" dirty="0">
              <a:solidFill>
                <a:srgbClr val="297931"/>
              </a:solidFill>
              <a:latin typeface="Berlin Sans FB" pitchFamily="34" charset="0"/>
            </a:endParaRPr>
          </a:p>
        </p:txBody>
      </p:sp>
      <p:sp>
        <p:nvSpPr>
          <p:cNvPr id="15" name="14 Rectángulo"/>
          <p:cNvSpPr/>
          <p:nvPr/>
        </p:nvSpPr>
        <p:spPr>
          <a:xfrm>
            <a:off x="2786050" y="414536"/>
            <a:ext cx="6264696" cy="432048"/>
          </a:xfrm>
          <a:prstGeom prst="rect">
            <a:avLst/>
          </a:prstGeom>
          <a:solidFill>
            <a:srgbClr val="24559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4" name="23 CuadroTexto"/>
          <p:cNvSpPr txBox="1"/>
          <p:nvPr/>
        </p:nvSpPr>
        <p:spPr>
          <a:xfrm>
            <a:off x="7072330" y="471906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dirty="0" smtClean="0">
                <a:solidFill>
                  <a:schemeClr val="bg1"/>
                </a:solidFill>
              </a:rPr>
              <a:t>Diapositiva    </a:t>
            </a:r>
            <a:r>
              <a:rPr lang="es-MX" dirty="0" smtClean="0">
                <a:solidFill>
                  <a:schemeClr val="bg1"/>
                </a:solidFill>
              </a:rPr>
              <a:t>56</a:t>
            </a:r>
            <a:endParaRPr lang="es-MX" dirty="0">
              <a:solidFill>
                <a:schemeClr val="bg1"/>
              </a:solidFill>
            </a:endParaRPr>
          </a:p>
        </p:txBody>
      </p:sp>
      <p:pic>
        <p:nvPicPr>
          <p:cNvPr id="26" name="25 Imagen" descr="escud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142876" y="6066058"/>
            <a:ext cx="785786" cy="720528"/>
          </a:xfrm>
          <a:prstGeom prst="rect">
            <a:avLst/>
          </a:prstGeom>
        </p:spPr>
      </p:pic>
      <p:sp>
        <p:nvSpPr>
          <p:cNvPr id="73730" name="Rectangle 2"/>
          <p:cNvSpPr>
            <a:spLocks noChangeArrowheads="1"/>
          </p:cNvSpPr>
          <p:nvPr/>
        </p:nvSpPr>
        <p:spPr bwMode="auto">
          <a:xfrm>
            <a:off x="285752" y="908720"/>
            <a:ext cx="8572528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76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Funciones Específicas. Los  comités de auditoria pueden </a:t>
            </a:r>
            <a:r>
              <a:rPr kumimoji="0" lang="es-MX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definir las </a:t>
            </a:r>
            <a:r>
              <a:rPr kumimoji="0" lang="es-MX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juntas trimestrales de revisión con los auditores externos o la gerencia y puede delegar </a:t>
            </a:r>
            <a:r>
              <a:rPr kumimoji="0" lang="es-MX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kumimoji="0" lang="es-MX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las responsabilidades al director del comité de </a:t>
            </a:r>
            <a:r>
              <a:rPr kumimoji="0" lang="es-MX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auditorias.</a:t>
            </a:r>
            <a:endParaRPr kumimoji="0" lang="es-MX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2" descr="Imagen relacionada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 rot="21275640">
            <a:off x="389379" y="4502963"/>
            <a:ext cx="1467181" cy="146718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Resultado de imagen para gobierno corporativ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3" y="4654554"/>
            <a:ext cx="2664296" cy="2131438"/>
          </a:xfrm>
          <a:prstGeom prst="rect">
            <a:avLst/>
          </a:prstGeom>
          <a:noFill/>
        </p:spPr>
      </p:pic>
      <p:sp>
        <p:nvSpPr>
          <p:cNvPr id="4" name="3 Rectángulo"/>
          <p:cNvSpPr/>
          <p:nvPr/>
        </p:nvSpPr>
        <p:spPr>
          <a:xfrm>
            <a:off x="179512" y="404664"/>
            <a:ext cx="2592288" cy="432048"/>
          </a:xfrm>
          <a:prstGeom prst="rect">
            <a:avLst/>
          </a:prstGeom>
          <a:solidFill>
            <a:srgbClr val="D565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CuadroTexto"/>
          <p:cNvSpPr txBox="1"/>
          <p:nvPr/>
        </p:nvSpPr>
        <p:spPr>
          <a:xfrm>
            <a:off x="179512" y="476672"/>
            <a:ext cx="25202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 smtClean="0">
                <a:solidFill>
                  <a:schemeClr val="bg1"/>
                </a:solidFill>
                <a:latin typeface="Berlin Sans FB" pitchFamily="34" charset="0"/>
              </a:rPr>
              <a:t>GOBIERNO  CORPORATIVO</a:t>
            </a:r>
            <a:endParaRPr lang="es-MX" sz="1400" dirty="0">
              <a:solidFill>
                <a:schemeClr val="bg1"/>
              </a:solidFill>
              <a:latin typeface="Berlin Sans FB" pitchFamily="34" charset="0"/>
            </a:endParaRPr>
          </a:p>
        </p:txBody>
      </p:sp>
      <p:sp>
        <p:nvSpPr>
          <p:cNvPr id="15" name="14 Rectángulo"/>
          <p:cNvSpPr/>
          <p:nvPr/>
        </p:nvSpPr>
        <p:spPr>
          <a:xfrm>
            <a:off x="2786050" y="414536"/>
            <a:ext cx="6264696" cy="432048"/>
          </a:xfrm>
          <a:prstGeom prst="rect">
            <a:avLst/>
          </a:prstGeom>
          <a:solidFill>
            <a:srgbClr val="24559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4" name="23 CuadroTexto"/>
          <p:cNvSpPr txBox="1"/>
          <p:nvPr/>
        </p:nvSpPr>
        <p:spPr>
          <a:xfrm>
            <a:off x="7072330" y="471906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dirty="0" smtClean="0">
                <a:solidFill>
                  <a:schemeClr val="bg1"/>
                </a:solidFill>
              </a:rPr>
              <a:t>Diapositiva    </a:t>
            </a:r>
            <a:r>
              <a:rPr lang="es-MX" dirty="0" smtClean="0">
                <a:solidFill>
                  <a:schemeClr val="bg1"/>
                </a:solidFill>
              </a:rPr>
              <a:t>57</a:t>
            </a:r>
            <a:endParaRPr lang="es-MX" dirty="0">
              <a:solidFill>
                <a:schemeClr val="bg1"/>
              </a:solidFill>
            </a:endParaRPr>
          </a:p>
        </p:txBody>
      </p:sp>
      <p:pic>
        <p:nvPicPr>
          <p:cNvPr id="26" name="25 Imagen" descr="escud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142876" y="6066058"/>
            <a:ext cx="785786" cy="720528"/>
          </a:xfrm>
          <a:prstGeom prst="rect">
            <a:avLst/>
          </a:prstGeom>
        </p:spPr>
      </p:pic>
      <p:sp>
        <p:nvSpPr>
          <p:cNvPr id="9" name="8 Rectángulo"/>
          <p:cNvSpPr/>
          <p:nvPr/>
        </p:nvSpPr>
        <p:spPr>
          <a:xfrm>
            <a:off x="214282" y="908720"/>
            <a:ext cx="864399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3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El gobierno corporativo se define como los arreglos institucionales con que una empresa resuelve los conflictos surgidos de la interacción de los llamados </a:t>
            </a:r>
            <a:r>
              <a:rPr lang="es-MX" sz="36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stakeholders</a:t>
            </a:r>
            <a:r>
              <a:rPr lang="es-MX" sz="3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, y para solucionarlo se tienen que establecer leyes y procedimientos que controlen el funcionamiento.</a:t>
            </a:r>
            <a:endParaRPr lang="es-MX" sz="36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10" name="Picture 2" descr="Imagen relacionada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 rot="20360997">
            <a:off x="7203413" y="5268327"/>
            <a:ext cx="770661" cy="77066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79512" y="404664"/>
            <a:ext cx="2592288" cy="432048"/>
          </a:xfrm>
          <a:prstGeom prst="rect">
            <a:avLst/>
          </a:prstGeom>
          <a:solidFill>
            <a:srgbClr val="D565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CuadroTexto"/>
          <p:cNvSpPr txBox="1"/>
          <p:nvPr/>
        </p:nvSpPr>
        <p:spPr>
          <a:xfrm>
            <a:off x="179512" y="476672"/>
            <a:ext cx="25202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 smtClean="0">
                <a:solidFill>
                  <a:schemeClr val="bg1"/>
                </a:solidFill>
                <a:latin typeface="Berlin Sans FB" pitchFamily="34" charset="0"/>
              </a:rPr>
              <a:t>GOBIERNO  CORPORATIVO</a:t>
            </a:r>
            <a:endParaRPr lang="es-MX" sz="1400" dirty="0">
              <a:solidFill>
                <a:schemeClr val="bg1"/>
              </a:solidFill>
              <a:latin typeface="Berlin Sans FB" pitchFamily="34" charset="0"/>
            </a:endParaRPr>
          </a:p>
        </p:txBody>
      </p:sp>
      <p:sp>
        <p:nvSpPr>
          <p:cNvPr id="15" name="14 Rectángulo"/>
          <p:cNvSpPr/>
          <p:nvPr/>
        </p:nvSpPr>
        <p:spPr>
          <a:xfrm>
            <a:off x="2786050" y="414536"/>
            <a:ext cx="6264696" cy="432048"/>
          </a:xfrm>
          <a:prstGeom prst="rect">
            <a:avLst/>
          </a:prstGeom>
          <a:solidFill>
            <a:srgbClr val="24559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4" name="23 CuadroTexto"/>
          <p:cNvSpPr txBox="1"/>
          <p:nvPr/>
        </p:nvSpPr>
        <p:spPr>
          <a:xfrm>
            <a:off x="7072330" y="471906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dirty="0" smtClean="0">
                <a:solidFill>
                  <a:schemeClr val="bg1"/>
                </a:solidFill>
              </a:rPr>
              <a:t>Diapositiva    </a:t>
            </a:r>
            <a:r>
              <a:rPr lang="es-MX" dirty="0" smtClean="0">
                <a:solidFill>
                  <a:schemeClr val="bg1"/>
                </a:solidFill>
              </a:rPr>
              <a:t>58</a:t>
            </a:r>
            <a:endParaRPr lang="es-MX" dirty="0">
              <a:solidFill>
                <a:schemeClr val="bg1"/>
              </a:solidFill>
            </a:endParaRPr>
          </a:p>
        </p:txBody>
      </p:sp>
      <p:pic>
        <p:nvPicPr>
          <p:cNvPr id="26" name="25 Imagen" descr="escud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142876" y="6066058"/>
            <a:ext cx="785786" cy="720528"/>
          </a:xfrm>
          <a:prstGeom prst="rect">
            <a:avLst/>
          </a:prstGeom>
        </p:spPr>
      </p:pic>
      <p:sp>
        <p:nvSpPr>
          <p:cNvPr id="9" name="8 Rectángulo"/>
          <p:cNvSpPr/>
          <p:nvPr/>
        </p:nvSpPr>
        <p:spPr>
          <a:xfrm>
            <a:off x="285720" y="2143116"/>
            <a:ext cx="864399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3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Referencias:</a:t>
            </a:r>
          </a:p>
          <a:p>
            <a:endParaRPr lang="es-MX" sz="36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es-MX" sz="3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http</a:t>
            </a:r>
            <a:r>
              <a:rPr lang="es-MX" sz="3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://</a:t>
            </a:r>
            <a:r>
              <a:rPr lang="es-MX" sz="3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catarina.udlap.mx/u_dl_a/tales/documentos/lad/lima_t_ra/capitulo3.pdf</a:t>
            </a:r>
          </a:p>
          <a:p>
            <a:endParaRPr lang="es-MX" sz="36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79512" y="404664"/>
            <a:ext cx="2592288" cy="432048"/>
          </a:xfrm>
          <a:prstGeom prst="rect">
            <a:avLst/>
          </a:prstGeom>
          <a:solidFill>
            <a:srgbClr val="D565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latin typeface="Arial Narrow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2771800" y="404664"/>
            <a:ext cx="6264696" cy="432048"/>
          </a:xfrm>
          <a:prstGeom prst="rect">
            <a:avLst/>
          </a:prstGeom>
          <a:solidFill>
            <a:srgbClr val="24559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latin typeface="Arial Narrow" pitchFamily="34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179512" y="476672"/>
            <a:ext cx="25202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 smtClean="0">
                <a:solidFill>
                  <a:schemeClr val="bg1"/>
                </a:solidFill>
                <a:latin typeface="Arial Narrow" pitchFamily="34" charset="0"/>
              </a:rPr>
              <a:t>GOBIERNO  CORPORATIVO</a:t>
            </a:r>
            <a:endParaRPr lang="es-MX" sz="1400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323528" y="1196752"/>
            <a:ext cx="856895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800" b="1" dirty="0" smtClean="0">
                <a:solidFill>
                  <a:srgbClr val="297931"/>
                </a:solidFill>
                <a:latin typeface="Arial Narrow" pitchFamily="34" charset="0"/>
              </a:rPr>
              <a:t>UNIDAD DE COMPETENCIA II </a:t>
            </a:r>
          </a:p>
          <a:p>
            <a:endParaRPr lang="es-MX" sz="2800" b="1" dirty="0" smtClean="0">
              <a:solidFill>
                <a:srgbClr val="297931"/>
              </a:solidFill>
              <a:latin typeface="Arial Narrow" pitchFamily="34" charset="0"/>
            </a:endParaRPr>
          </a:p>
          <a:p>
            <a:pPr algn="just"/>
            <a:r>
              <a:rPr lang="es-MX" sz="2800" dirty="0" smtClean="0">
                <a:latin typeface="Arial Narrow" pitchFamily="34" charset="0"/>
              </a:rPr>
              <a:t>Identificar </a:t>
            </a:r>
            <a:r>
              <a:rPr lang="es-MX" sz="2800" dirty="0">
                <a:latin typeface="Arial Narrow" pitchFamily="34" charset="0"/>
              </a:rPr>
              <a:t>los componentes del Gobierno Corporativo y su relación con el comité de auditoría y los auditores externos; así como la estructura y funcionamiento del departamento de auditoría interna. 	</a:t>
            </a:r>
          </a:p>
        </p:txBody>
      </p:sp>
      <p:sp>
        <p:nvSpPr>
          <p:cNvPr id="9" name="8 Rectángulo"/>
          <p:cNvSpPr/>
          <p:nvPr/>
        </p:nvSpPr>
        <p:spPr>
          <a:xfrm>
            <a:off x="369819" y="4205406"/>
            <a:ext cx="830663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800" b="1" dirty="0" smtClean="0">
                <a:solidFill>
                  <a:srgbClr val="297931"/>
                </a:solidFill>
                <a:latin typeface="Arial Narrow" pitchFamily="34" charset="0"/>
              </a:rPr>
              <a:t>CONOCIMIENTOS</a:t>
            </a:r>
          </a:p>
          <a:p>
            <a:endParaRPr lang="es-MX" sz="2800" b="1" dirty="0" smtClean="0">
              <a:solidFill>
                <a:srgbClr val="297931"/>
              </a:solidFill>
              <a:latin typeface="Arial Narrow" pitchFamily="34" charset="0"/>
            </a:endParaRPr>
          </a:p>
          <a:p>
            <a:r>
              <a:rPr lang="es-MX" sz="2800" dirty="0" smtClean="0">
                <a:latin typeface="Arial Narrow" pitchFamily="34" charset="0"/>
              </a:rPr>
              <a:t>Teoría </a:t>
            </a:r>
            <a:r>
              <a:rPr lang="es-MX" sz="2800" dirty="0">
                <a:latin typeface="Arial Narrow" pitchFamily="34" charset="0"/>
              </a:rPr>
              <a:t>sobre Gobierno Corporativo, sus objetivos e importancia. 	</a:t>
            </a:r>
          </a:p>
        </p:txBody>
      </p:sp>
      <p:sp>
        <p:nvSpPr>
          <p:cNvPr id="10" name="9 CuadroTexto"/>
          <p:cNvSpPr txBox="1"/>
          <p:nvPr/>
        </p:nvSpPr>
        <p:spPr>
          <a:xfrm>
            <a:off x="5214942" y="428604"/>
            <a:ext cx="3786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dirty="0" smtClean="0">
                <a:solidFill>
                  <a:schemeClr val="bg1"/>
                </a:solidFill>
              </a:rPr>
              <a:t>PRESENTACIÓN</a:t>
            </a:r>
            <a:endParaRPr lang="es-MX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"/>
          <p:cNvSpPr/>
          <p:nvPr/>
        </p:nvSpPr>
        <p:spPr>
          <a:xfrm>
            <a:off x="107504" y="5733256"/>
            <a:ext cx="3960440" cy="1008112"/>
          </a:xfrm>
          <a:prstGeom prst="rect">
            <a:avLst/>
          </a:prstGeom>
          <a:solidFill>
            <a:srgbClr val="D565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latin typeface="Arial Narrow" pitchFamily="34" charset="0"/>
            </a:endParaRPr>
          </a:p>
        </p:txBody>
      </p:sp>
      <p:sp>
        <p:nvSpPr>
          <p:cNvPr id="16" name="15 Rectángulo"/>
          <p:cNvSpPr/>
          <p:nvPr/>
        </p:nvSpPr>
        <p:spPr>
          <a:xfrm>
            <a:off x="4139952" y="5733256"/>
            <a:ext cx="4896544" cy="1008112"/>
          </a:xfrm>
          <a:prstGeom prst="rect">
            <a:avLst/>
          </a:prstGeom>
          <a:solidFill>
            <a:srgbClr val="24559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latin typeface="Arial Narrow" pitchFamily="34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251520" y="188640"/>
            <a:ext cx="8712968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dirty="0" smtClean="0">
                <a:solidFill>
                  <a:srgbClr val="297931"/>
                </a:solidFill>
                <a:latin typeface="Arial Narrow" pitchFamily="34" charset="0"/>
              </a:rPr>
              <a:t>GUION EXPLICATIVO PARA EL EMPLEO DEL MATERIAL</a:t>
            </a:r>
          </a:p>
          <a:p>
            <a:pPr algn="ctr"/>
            <a:endParaRPr lang="es-MX" sz="2800" dirty="0" smtClean="0">
              <a:solidFill>
                <a:srgbClr val="297931"/>
              </a:solidFill>
              <a:latin typeface="Arial Narrow" pitchFamily="34" charset="0"/>
            </a:endParaRPr>
          </a:p>
          <a:p>
            <a:pPr algn="ctr"/>
            <a:r>
              <a:rPr lang="es-MX" sz="2800" dirty="0" smtClean="0">
                <a:solidFill>
                  <a:srgbClr val="297931"/>
                </a:solidFill>
                <a:latin typeface="Arial Narrow" pitchFamily="34" charset="0"/>
              </a:rPr>
              <a:t>Este material responde a la clasificación de visual </a:t>
            </a:r>
            <a:r>
              <a:rPr lang="es-MX" sz="2800" dirty="0" err="1" smtClean="0">
                <a:solidFill>
                  <a:srgbClr val="297931"/>
                </a:solidFill>
                <a:latin typeface="Arial Narrow" pitchFamily="34" charset="0"/>
              </a:rPr>
              <a:t>proyectable</a:t>
            </a:r>
            <a:r>
              <a:rPr lang="es-MX" sz="2800" dirty="0" smtClean="0">
                <a:solidFill>
                  <a:srgbClr val="297931"/>
                </a:solidFill>
                <a:latin typeface="Arial Narrow" pitchFamily="34" charset="0"/>
              </a:rPr>
              <a:t> y tiene como objetivo apoyar a los alumnos de séptimo semestre a conocer sobre gobierno corporativo.</a:t>
            </a:r>
          </a:p>
          <a:p>
            <a:pPr algn="ctr"/>
            <a:endParaRPr lang="es-MX" sz="2800" dirty="0" smtClean="0">
              <a:solidFill>
                <a:srgbClr val="297931"/>
              </a:solidFill>
              <a:latin typeface="Arial Narrow" pitchFamily="34" charset="0"/>
            </a:endParaRPr>
          </a:p>
          <a:p>
            <a:pPr algn="ctr"/>
            <a:r>
              <a:rPr lang="es-MX" sz="2800" dirty="0" smtClean="0">
                <a:solidFill>
                  <a:srgbClr val="297931"/>
                </a:solidFill>
                <a:latin typeface="Arial Narrow" pitchFamily="34" charset="0"/>
              </a:rPr>
              <a:t>Seis horas es el tiempo aproximado con el que se trabajo el presente material.</a:t>
            </a:r>
          </a:p>
          <a:p>
            <a:pPr algn="ctr"/>
            <a:endParaRPr lang="es-MX" sz="2800" dirty="0" smtClean="0">
              <a:solidFill>
                <a:srgbClr val="297931"/>
              </a:solidFill>
              <a:latin typeface="Arial Narrow" pitchFamily="34" charset="0"/>
            </a:endParaRPr>
          </a:p>
          <a:p>
            <a:pPr algn="ctr"/>
            <a:r>
              <a:rPr lang="es-MX" sz="2800" dirty="0" smtClean="0">
                <a:solidFill>
                  <a:srgbClr val="297931"/>
                </a:solidFill>
                <a:latin typeface="Arial Narrow" pitchFamily="34" charset="0"/>
              </a:rPr>
              <a:t>Para la explicación de cada una de las diapositivas es indispensable conocer el documento que esta en la referencia denominado Gobierno Corporativo.</a:t>
            </a:r>
            <a:endParaRPr lang="es-MX" sz="2800" dirty="0" smtClean="0">
              <a:solidFill>
                <a:srgbClr val="297931"/>
              </a:solidFill>
              <a:latin typeface="Arial Narrow" pitchFamily="34" charset="0"/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4644008" y="6011996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bg1"/>
                </a:solidFill>
                <a:latin typeface="Arial Narrow" pitchFamily="34" charset="0"/>
              </a:rPr>
              <a:t>LIC.  MÓNICA NIEMBRO GAONA</a:t>
            </a:r>
            <a:endParaRPr lang="es-MX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19" name="18 CuadroTexto"/>
          <p:cNvSpPr txBox="1"/>
          <p:nvPr/>
        </p:nvSpPr>
        <p:spPr>
          <a:xfrm>
            <a:off x="179512" y="6021288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solidFill>
                  <a:schemeClr val="bg1"/>
                </a:solidFill>
                <a:latin typeface="Arial Narrow" pitchFamily="34" charset="0"/>
              </a:rPr>
              <a:t>GOBIERNO  CORPORATIVO</a:t>
            </a:r>
            <a:endParaRPr lang="es-MX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Imagen relacionad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4288" y="260648"/>
            <a:ext cx="1728192" cy="1872208"/>
          </a:xfrm>
          <a:prstGeom prst="rect">
            <a:avLst/>
          </a:prstGeom>
          <a:noFill/>
        </p:spPr>
      </p:pic>
      <p:sp>
        <p:nvSpPr>
          <p:cNvPr id="15" name="14 Rectángulo"/>
          <p:cNvSpPr/>
          <p:nvPr/>
        </p:nvSpPr>
        <p:spPr>
          <a:xfrm>
            <a:off x="107504" y="5733256"/>
            <a:ext cx="3960440" cy="1008112"/>
          </a:xfrm>
          <a:prstGeom prst="rect">
            <a:avLst/>
          </a:prstGeom>
          <a:solidFill>
            <a:srgbClr val="D565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latin typeface="Arial Narrow" pitchFamily="34" charset="0"/>
            </a:endParaRPr>
          </a:p>
        </p:txBody>
      </p:sp>
      <p:sp>
        <p:nvSpPr>
          <p:cNvPr id="16" name="15 Rectángulo"/>
          <p:cNvSpPr/>
          <p:nvPr/>
        </p:nvSpPr>
        <p:spPr>
          <a:xfrm>
            <a:off x="4139952" y="5733256"/>
            <a:ext cx="4896544" cy="1008112"/>
          </a:xfrm>
          <a:prstGeom prst="rect">
            <a:avLst/>
          </a:prstGeom>
          <a:solidFill>
            <a:srgbClr val="24559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latin typeface="Arial Narrow" pitchFamily="34" charset="0"/>
            </a:endParaRPr>
          </a:p>
        </p:txBody>
      </p:sp>
      <p:grpSp>
        <p:nvGrpSpPr>
          <p:cNvPr id="2" name="6 Grupo"/>
          <p:cNvGrpSpPr/>
          <p:nvPr/>
        </p:nvGrpSpPr>
        <p:grpSpPr>
          <a:xfrm flipH="1">
            <a:off x="251520" y="260648"/>
            <a:ext cx="1944216" cy="1800200"/>
            <a:chOff x="2123728" y="332656"/>
            <a:chExt cx="2160240" cy="2160240"/>
          </a:xfrm>
        </p:grpSpPr>
        <p:pic>
          <p:nvPicPr>
            <p:cNvPr id="4" name="3 Imagen" descr="escudo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555776" y="836712"/>
              <a:ext cx="1073294" cy="908454"/>
            </a:xfrm>
            <a:prstGeom prst="rect">
              <a:avLst/>
            </a:prstGeom>
          </p:spPr>
        </p:pic>
        <p:pic>
          <p:nvPicPr>
            <p:cNvPr id="11266" name="Picture 2" descr="Imagen relacionada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23728" y="332656"/>
              <a:ext cx="2160240" cy="2160240"/>
            </a:xfrm>
            <a:prstGeom prst="rect">
              <a:avLst/>
            </a:prstGeom>
            <a:noFill/>
          </p:spPr>
        </p:pic>
      </p:grpSp>
      <p:sp>
        <p:nvSpPr>
          <p:cNvPr id="8" name="7 CuadroTexto"/>
          <p:cNvSpPr txBox="1"/>
          <p:nvPr/>
        </p:nvSpPr>
        <p:spPr>
          <a:xfrm>
            <a:off x="611560" y="1812880"/>
            <a:ext cx="799288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9600" dirty="0" smtClean="0">
                <a:solidFill>
                  <a:srgbClr val="297931"/>
                </a:solidFill>
                <a:latin typeface="Arial Narrow" pitchFamily="34" charset="0"/>
              </a:rPr>
              <a:t>GOBIERNO CORPORATIVO</a:t>
            </a:r>
            <a:endParaRPr lang="es-MX" sz="34400" dirty="0" smtClean="0">
              <a:solidFill>
                <a:srgbClr val="297931"/>
              </a:solidFill>
              <a:latin typeface="Arial Narrow" pitchFamily="34" charset="0"/>
            </a:endParaRPr>
          </a:p>
        </p:txBody>
      </p:sp>
      <p:pic>
        <p:nvPicPr>
          <p:cNvPr id="10" name="9 Imagen" descr="escudo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7515387" y="697497"/>
            <a:ext cx="858635" cy="787327"/>
          </a:xfrm>
          <a:prstGeom prst="rect">
            <a:avLst/>
          </a:prstGeom>
        </p:spPr>
      </p:pic>
      <p:sp>
        <p:nvSpPr>
          <p:cNvPr id="17" name="16 CuadroTexto"/>
          <p:cNvSpPr txBox="1"/>
          <p:nvPr/>
        </p:nvSpPr>
        <p:spPr>
          <a:xfrm>
            <a:off x="4644008" y="6011996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bg1"/>
                </a:solidFill>
                <a:latin typeface="Arial Narrow" pitchFamily="34" charset="0"/>
              </a:rPr>
              <a:t>LIC.  MÓNICA NIEMBRO GAONA</a:t>
            </a:r>
            <a:endParaRPr lang="es-MX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19" name="18 CuadroTexto"/>
          <p:cNvSpPr txBox="1"/>
          <p:nvPr/>
        </p:nvSpPr>
        <p:spPr>
          <a:xfrm>
            <a:off x="179512" y="6021288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solidFill>
                  <a:schemeClr val="bg1"/>
                </a:solidFill>
                <a:latin typeface="Arial Narrow" pitchFamily="34" charset="0"/>
              </a:rPr>
              <a:t>GOBIERNO  CORPORATIVO</a:t>
            </a:r>
            <a:endParaRPr lang="es-MX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2090</TotalTime>
  <Words>2713</Words>
  <Application>Microsoft Office PowerPoint</Application>
  <PresentationFormat>Presentación en pantalla (4:3)</PresentationFormat>
  <Paragraphs>484</Paragraphs>
  <Slides>67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67</vt:i4>
      </vt:variant>
    </vt:vector>
  </HeadingPairs>
  <TitlesOfParts>
    <vt:vector size="68" baseType="lpstr">
      <vt:lpstr>Tema de Office</vt:lpstr>
      <vt:lpstr>Diapositiva 1</vt:lpstr>
      <vt:lpstr>Diapositiva 2</vt:lpstr>
      <vt:lpstr>Diapositiva 3</vt:lpstr>
      <vt:lpstr>Diapositiva 4</vt:lpstr>
      <vt:lpstr>El Gobierno Corporativo 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Diapositiva 25</vt:lpstr>
      <vt:lpstr>Diapositiva 26</vt:lpstr>
      <vt:lpstr>Diapositiva 27</vt:lpstr>
      <vt:lpstr>Diapositiva 28</vt:lpstr>
      <vt:lpstr>Diapositiva 29</vt:lpstr>
      <vt:lpstr>Diapositiva 30</vt:lpstr>
      <vt:lpstr>Diapositiva 31</vt:lpstr>
      <vt:lpstr>Diapositiva 32</vt:lpstr>
      <vt:lpstr>Diapositiva 33</vt:lpstr>
      <vt:lpstr>Diapositiva 34</vt:lpstr>
      <vt:lpstr>Diapositiva 35</vt:lpstr>
      <vt:lpstr>Diapositiva 36</vt:lpstr>
      <vt:lpstr>Diapositiva 37</vt:lpstr>
      <vt:lpstr>Diapositiva 38</vt:lpstr>
      <vt:lpstr>Diapositiva 39</vt:lpstr>
      <vt:lpstr>Diapositiva 40</vt:lpstr>
      <vt:lpstr>Diapositiva 41</vt:lpstr>
      <vt:lpstr>Diapositiva 42</vt:lpstr>
      <vt:lpstr>Diapositiva 43</vt:lpstr>
      <vt:lpstr>Diapositiva 44</vt:lpstr>
      <vt:lpstr>Diapositiva 45</vt:lpstr>
      <vt:lpstr>Diapositiva 46</vt:lpstr>
      <vt:lpstr>Diapositiva 47</vt:lpstr>
      <vt:lpstr>Diapositiva 48</vt:lpstr>
      <vt:lpstr>Diapositiva 49</vt:lpstr>
      <vt:lpstr>Diapositiva 50</vt:lpstr>
      <vt:lpstr>Diapositiva 51</vt:lpstr>
      <vt:lpstr>Diapositiva 52</vt:lpstr>
      <vt:lpstr>Diapositiva 53</vt:lpstr>
      <vt:lpstr>Diapositiva 54</vt:lpstr>
      <vt:lpstr>Diapositiva 55</vt:lpstr>
      <vt:lpstr>Diapositiva 56</vt:lpstr>
      <vt:lpstr>Diapositiva 57</vt:lpstr>
      <vt:lpstr>Diapositiva 58</vt:lpstr>
      <vt:lpstr>Diapositiva 59</vt:lpstr>
      <vt:lpstr>Diapositiva 60</vt:lpstr>
      <vt:lpstr>Diapositiva 61</vt:lpstr>
      <vt:lpstr>Diapositiva 62</vt:lpstr>
      <vt:lpstr>Diapositiva 63</vt:lpstr>
      <vt:lpstr>Diapositiva 64</vt:lpstr>
      <vt:lpstr>Diapositiva 65</vt:lpstr>
      <vt:lpstr>Diapositiva 66</vt:lpstr>
      <vt:lpstr>Diapositiva 67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LCN</dc:creator>
  <cp:lastModifiedBy>LCN</cp:lastModifiedBy>
  <cp:revision>125</cp:revision>
  <dcterms:created xsi:type="dcterms:W3CDTF">2017-10-04T22:22:00Z</dcterms:created>
  <dcterms:modified xsi:type="dcterms:W3CDTF">2017-10-16T23:17:08Z</dcterms:modified>
</cp:coreProperties>
</file>