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61" r:id="rId2"/>
    <p:sldId id="260" r:id="rId3"/>
    <p:sldId id="265" r:id="rId4"/>
    <p:sldId id="296" r:id="rId5"/>
    <p:sldId id="266" r:id="rId6"/>
    <p:sldId id="263" r:id="rId7"/>
    <p:sldId id="267" r:id="rId8"/>
    <p:sldId id="264" r:id="rId9"/>
    <p:sldId id="268" r:id="rId10"/>
    <p:sldId id="269" r:id="rId11"/>
    <p:sldId id="270" r:id="rId12"/>
    <p:sldId id="272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91" r:id="rId21"/>
    <p:sldId id="292" r:id="rId22"/>
    <p:sldId id="289" r:id="rId23"/>
    <p:sldId id="277" r:id="rId24"/>
    <p:sldId id="281" r:id="rId25"/>
    <p:sldId id="280" r:id="rId26"/>
    <p:sldId id="279" r:id="rId27"/>
    <p:sldId id="278" r:id="rId28"/>
    <p:sldId id="271" r:id="rId29"/>
    <p:sldId id="274" r:id="rId30"/>
    <p:sldId id="295" r:id="rId31"/>
    <p:sldId id="294" r:id="rId32"/>
    <p:sldId id="275" r:id="rId33"/>
    <p:sldId id="293" r:id="rId3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AF"/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8"/>
    <p:restoredTop sz="94645"/>
  </p:normalViewPr>
  <p:slideViewPr>
    <p:cSldViewPr snapToGrid="0" snapToObjects="1">
      <p:cViewPr varScale="1">
        <p:scale>
          <a:sx n="97" d="100"/>
          <a:sy n="97" d="100"/>
        </p:scale>
        <p:origin x="208" y="9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1831FF-0890-D84F-ABFF-634F5186FEED}" type="doc">
      <dgm:prSet loTypeId="urn:microsoft.com/office/officeart/2005/8/layout/hierarchy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5FD55F0A-F193-8E43-B50A-7C644D8D153E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s-ES_tradnl" sz="2000" dirty="0" smtClean="0">
              <a:solidFill>
                <a:schemeClr val="tx1"/>
              </a:solidFill>
            </a:rPr>
            <a:t>El</a:t>
          </a:r>
          <a:r>
            <a:rPr lang="es-ES_tradnl" sz="2000" baseline="0" dirty="0" smtClean="0">
              <a:solidFill>
                <a:schemeClr val="tx1"/>
              </a:solidFill>
            </a:rPr>
            <a:t> alumno aplicar</a:t>
          </a:r>
          <a:r>
            <a:rPr lang="es-ES" sz="2000" baseline="0" dirty="0" smtClean="0">
              <a:solidFill>
                <a:schemeClr val="tx1"/>
              </a:solidFill>
            </a:rPr>
            <a:t>á los métodos, técnicas y procedimientos para la elaboración de trabajos escritos que representen una alternativa para obtener el título profesional</a:t>
          </a:r>
          <a:endParaRPr lang="es-ES_tradnl" sz="2000" dirty="0">
            <a:solidFill>
              <a:schemeClr val="tx1"/>
            </a:solidFill>
          </a:endParaRPr>
        </a:p>
      </dgm:t>
    </dgm:pt>
    <dgm:pt modelId="{99544262-953A-FF4A-9FFD-B8B568A2339E}" type="parTrans" cxnId="{97AE3119-95AF-FD4B-B6AF-818801BAC5F5}">
      <dgm:prSet/>
      <dgm:spPr/>
      <dgm:t>
        <a:bodyPr/>
        <a:lstStyle/>
        <a:p>
          <a:endParaRPr lang="es-ES_tradnl"/>
        </a:p>
      </dgm:t>
    </dgm:pt>
    <dgm:pt modelId="{77EEE265-FCE0-FE42-99BD-D5E6A7485971}" type="sibTrans" cxnId="{97AE3119-95AF-FD4B-B6AF-818801BAC5F5}">
      <dgm:prSet/>
      <dgm:spPr/>
      <dgm:t>
        <a:bodyPr/>
        <a:lstStyle/>
        <a:p>
          <a:endParaRPr lang="es-ES_tradnl"/>
        </a:p>
      </dgm:t>
    </dgm:pt>
    <dgm:pt modelId="{5631FAA9-AF19-4448-96EF-4632E12E9DFC}">
      <dgm:prSet phldrT="[Texto]" custT="1"/>
      <dgm:spPr>
        <a:solidFill>
          <a:srgbClr val="FFF9AF"/>
        </a:solidFill>
      </dgm:spPr>
      <dgm:t>
        <a:bodyPr/>
        <a:lstStyle/>
        <a:p>
          <a:r>
            <a:rPr lang="es-ES_tradnl" sz="2000" dirty="0" smtClean="0"/>
            <a:t>Unidad</a:t>
          </a:r>
          <a:r>
            <a:rPr lang="es-ES_tradnl" sz="2000" baseline="0" dirty="0" smtClean="0"/>
            <a:t> de aprendizaje</a:t>
          </a:r>
          <a:endParaRPr lang="es-ES_tradnl" sz="2000" dirty="0"/>
        </a:p>
      </dgm:t>
    </dgm:pt>
    <dgm:pt modelId="{9F7915EC-CEFB-BC43-865A-AA31B00C4E9B}" type="parTrans" cxnId="{7B00C41A-0BB6-D34E-94D0-2DFE1D0CB384}">
      <dgm:prSet/>
      <dgm:spPr/>
      <dgm:t>
        <a:bodyPr/>
        <a:lstStyle/>
        <a:p>
          <a:endParaRPr lang="es-ES_tradnl"/>
        </a:p>
      </dgm:t>
    </dgm:pt>
    <dgm:pt modelId="{A8258E4A-95A5-FC45-BFD5-7BF9609CBAE3}" type="sibTrans" cxnId="{7B00C41A-0BB6-D34E-94D0-2DFE1D0CB384}">
      <dgm:prSet/>
      <dgm:spPr/>
      <dgm:t>
        <a:bodyPr/>
        <a:lstStyle/>
        <a:p>
          <a:endParaRPr lang="es-ES_tradnl"/>
        </a:p>
      </dgm:t>
    </dgm:pt>
    <dgm:pt modelId="{B0AF3708-7235-F048-B6E9-DB1B05B0C522}" type="pres">
      <dgm:prSet presAssocID="{6D1831FF-0890-D84F-ABFF-634F5186FEE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F237AD7D-8AAD-8141-9B52-971A0DDCE70F}" type="pres">
      <dgm:prSet presAssocID="{6D1831FF-0890-D84F-ABFF-634F5186FEED}" presName="hierFlow" presStyleCnt="0"/>
      <dgm:spPr/>
    </dgm:pt>
    <dgm:pt modelId="{2072265F-7E8E-C745-93FD-947ABAB61649}" type="pres">
      <dgm:prSet presAssocID="{6D1831FF-0890-D84F-ABFF-634F5186FEED}" presName="firstBuf" presStyleCnt="0"/>
      <dgm:spPr/>
    </dgm:pt>
    <dgm:pt modelId="{F5717296-53C6-204B-80E0-ABFEF5CFD553}" type="pres">
      <dgm:prSet presAssocID="{6D1831FF-0890-D84F-ABFF-634F5186FEE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2C671D3-0737-BB4F-AE4E-DD09F515F3E8}" type="pres">
      <dgm:prSet presAssocID="{5FD55F0A-F193-8E43-B50A-7C644D8D153E}" presName="Name14" presStyleCnt="0"/>
      <dgm:spPr/>
    </dgm:pt>
    <dgm:pt modelId="{61F21BC7-689A-DE4E-BC08-780DDEDD888E}" type="pres">
      <dgm:prSet presAssocID="{5FD55F0A-F193-8E43-B50A-7C644D8D153E}" presName="level1Shape" presStyleLbl="node0" presStyleIdx="0" presStyleCnt="1" custScaleX="510713" custScaleY="561413" custLinFactNeighborX="13966" custLinFactNeighborY="9876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40AA585F-7EF8-1B44-B613-346223EF1937}" type="pres">
      <dgm:prSet presAssocID="{5FD55F0A-F193-8E43-B50A-7C644D8D153E}" presName="hierChild2" presStyleCnt="0"/>
      <dgm:spPr/>
    </dgm:pt>
    <dgm:pt modelId="{A5300913-918A-B447-8068-2D6BA770DD56}" type="pres">
      <dgm:prSet presAssocID="{6D1831FF-0890-D84F-ABFF-634F5186FEED}" presName="bgShapesFlow" presStyleCnt="0"/>
      <dgm:spPr/>
    </dgm:pt>
    <dgm:pt modelId="{41355C53-B169-4B40-9BF2-A3C9E91D922E}" type="pres">
      <dgm:prSet presAssocID="{5631FAA9-AF19-4448-96EF-4632E12E9DFC}" presName="rectComp" presStyleCnt="0"/>
      <dgm:spPr/>
    </dgm:pt>
    <dgm:pt modelId="{F3C098F4-3BF3-374B-A7B0-996BBCED995F}" type="pres">
      <dgm:prSet presAssocID="{5631FAA9-AF19-4448-96EF-4632E12E9DFC}" presName="bgRect" presStyleLbl="bgShp" presStyleIdx="0" presStyleCnt="1" custScaleY="201967" custLinFactNeighborX="-2308" custLinFactNeighborY="99107"/>
      <dgm:spPr/>
      <dgm:t>
        <a:bodyPr/>
        <a:lstStyle/>
        <a:p>
          <a:endParaRPr lang="es-ES_tradnl"/>
        </a:p>
      </dgm:t>
    </dgm:pt>
    <dgm:pt modelId="{E5D845F6-1D88-6248-9556-BB375E7D176C}" type="pres">
      <dgm:prSet presAssocID="{5631FAA9-AF19-4448-96EF-4632E12E9DFC}" presName="bgRectTx" presStyleLbl="bgShp" presStyleIdx="0" presStyleCnt="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7EB3E1E9-08A1-2043-BD93-6437CE38C5F3}" type="presOf" srcId="{5631FAA9-AF19-4448-96EF-4632E12E9DFC}" destId="{E5D845F6-1D88-6248-9556-BB375E7D176C}" srcOrd="1" destOrd="0" presId="urn:microsoft.com/office/officeart/2005/8/layout/hierarchy6"/>
    <dgm:cxn modelId="{29FBC0E8-B37F-4745-AFC9-73F3164BDB87}" type="presOf" srcId="{5631FAA9-AF19-4448-96EF-4632E12E9DFC}" destId="{F3C098F4-3BF3-374B-A7B0-996BBCED995F}" srcOrd="0" destOrd="0" presId="urn:microsoft.com/office/officeart/2005/8/layout/hierarchy6"/>
    <dgm:cxn modelId="{97AE3119-95AF-FD4B-B6AF-818801BAC5F5}" srcId="{6D1831FF-0890-D84F-ABFF-634F5186FEED}" destId="{5FD55F0A-F193-8E43-B50A-7C644D8D153E}" srcOrd="0" destOrd="0" parTransId="{99544262-953A-FF4A-9FFD-B8B568A2339E}" sibTransId="{77EEE265-FCE0-FE42-99BD-D5E6A7485971}"/>
    <dgm:cxn modelId="{209A188C-9FAF-D24D-925C-AD39E6F2DEB4}" type="presOf" srcId="{5FD55F0A-F193-8E43-B50A-7C644D8D153E}" destId="{61F21BC7-689A-DE4E-BC08-780DDEDD888E}" srcOrd="0" destOrd="0" presId="urn:microsoft.com/office/officeart/2005/8/layout/hierarchy6"/>
    <dgm:cxn modelId="{E7ABA691-7B5C-B44F-B9F2-CA8161C66141}" type="presOf" srcId="{6D1831FF-0890-D84F-ABFF-634F5186FEED}" destId="{B0AF3708-7235-F048-B6E9-DB1B05B0C522}" srcOrd="0" destOrd="0" presId="urn:microsoft.com/office/officeart/2005/8/layout/hierarchy6"/>
    <dgm:cxn modelId="{7B00C41A-0BB6-D34E-94D0-2DFE1D0CB384}" srcId="{6D1831FF-0890-D84F-ABFF-634F5186FEED}" destId="{5631FAA9-AF19-4448-96EF-4632E12E9DFC}" srcOrd="1" destOrd="0" parTransId="{9F7915EC-CEFB-BC43-865A-AA31B00C4E9B}" sibTransId="{A8258E4A-95A5-FC45-BFD5-7BF9609CBAE3}"/>
    <dgm:cxn modelId="{666AA011-F6B9-594D-A358-A0554B31F8AE}" type="presParOf" srcId="{B0AF3708-7235-F048-B6E9-DB1B05B0C522}" destId="{F237AD7D-8AAD-8141-9B52-971A0DDCE70F}" srcOrd="0" destOrd="0" presId="urn:microsoft.com/office/officeart/2005/8/layout/hierarchy6"/>
    <dgm:cxn modelId="{AA67AC6F-CA43-DF4C-BC8A-97F1CD2AE458}" type="presParOf" srcId="{F237AD7D-8AAD-8141-9B52-971A0DDCE70F}" destId="{2072265F-7E8E-C745-93FD-947ABAB61649}" srcOrd="0" destOrd="0" presId="urn:microsoft.com/office/officeart/2005/8/layout/hierarchy6"/>
    <dgm:cxn modelId="{6EF849D9-2136-6E41-89FA-6E9D95801DFD}" type="presParOf" srcId="{F237AD7D-8AAD-8141-9B52-971A0DDCE70F}" destId="{F5717296-53C6-204B-80E0-ABFEF5CFD553}" srcOrd="1" destOrd="0" presId="urn:microsoft.com/office/officeart/2005/8/layout/hierarchy6"/>
    <dgm:cxn modelId="{367C8837-A848-4748-AFC0-297393BA2B09}" type="presParOf" srcId="{F5717296-53C6-204B-80E0-ABFEF5CFD553}" destId="{C2C671D3-0737-BB4F-AE4E-DD09F515F3E8}" srcOrd="0" destOrd="0" presId="urn:microsoft.com/office/officeart/2005/8/layout/hierarchy6"/>
    <dgm:cxn modelId="{35C4D249-C6EE-8D45-B9CC-41C21D231517}" type="presParOf" srcId="{C2C671D3-0737-BB4F-AE4E-DD09F515F3E8}" destId="{61F21BC7-689A-DE4E-BC08-780DDEDD888E}" srcOrd="0" destOrd="0" presId="urn:microsoft.com/office/officeart/2005/8/layout/hierarchy6"/>
    <dgm:cxn modelId="{1519B6A1-8EF8-A145-9E1D-BE649C8FE596}" type="presParOf" srcId="{C2C671D3-0737-BB4F-AE4E-DD09F515F3E8}" destId="{40AA585F-7EF8-1B44-B613-346223EF1937}" srcOrd="1" destOrd="0" presId="urn:microsoft.com/office/officeart/2005/8/layout/hierarchy6"/>
    <dgm:cxn modelId="{40BCE38A-E64A-AF40-94FF-3037904D3EF0}" type="presParOf" srcId="{B0AF3708-7235-F048-B6E9-DB1B05B0C522}" destId="{A5300913-918A-B447-8068-2D6BA770DD56}" srcOrd="1" destOrd="0" presId="urn:microsoft.com/office/officeart/2005/8/layout/hierarchy6"/>
    <dgm:cxn modelId="{1ED57CC8-2F2F-F848-B9AD-92F30CFE3FAA}" type="presParOf" srcId="{A5300913-918A-B447-8068-2D6BA770DD56}" destId="{41355C53-B169-4B40-9BF2-A3C9E91D922E}" srcOrd="0" destOrd="0" presId="urn:microsoft.com/office/officeart/2005/8/layout/hierarchy6"/>
    <dgm:cxn modelId="{47CEEB29-2950-594E-BC09-A80930BC0105}" type="presParOf" srcId="{41355C53-B169-4B40-9BF2-A3C9E91D922E}" destId="{F3C098F4-3BF3-374B-A7B0-996BBCED995F}" srcOrd="0" destOrd="0" presId="urn:microsoft.com/office/officeart/2005/8/layout/hierarchy6"/>
    <dgm:cxn modelId="{D1407899-8025-F44D-AFB1-24C52F4B2A62}" type="presParOf" srcId="{41355C53-B169-4B40-9BF2-A3C9E91D922E}" destId="{E5D845F6-1D88-6248-9556-BB375E7D176C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098F4-3BF3-374B-A7B0-996BBCED995F}">
      <dsp:nvSpPr>
        <dsp:cNvPr id="0" name=""/>
        <dsp:cNvSpPr/>
      </dsp:nvSpPr>
      <dsp:spPr>
        <a:xfrm>
          <a:off x="0" y="1130160"/>
          <a:ext cx="6096000" cy="1310544"/>
        </a:xfrm>
        <a:prstGeom prst="roundRect">
          <a:avLst>
            <a:gd name="adj" fmla="val 10000"/>
          </a:avLst>
        </a:prstGeom>
        <a:solidFill>
          <a:srgbClr val="FFF9A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Unidad</a:t>
          </a:r>
          <a:r>
            <a:rPr lang="es-ES_tradnl" sz="2000" kern="1200" baseline="0" dirty="0" smtClean="0"/>
            <a:t> de aprendizaje</a:t>
          </a:r>
          <a:endParaRPr lang="es-ES_tradnl" sz="2000" kern="1200" dirty="0"/>
        </a:p>
      </dsp:txBody>
      <dsp:txXfrm>
        <a:off x="0" y="1130160"/>
        <a:ext cx="1828800" cy="1310544"/>
      </dsp:txXfrm>
    </dsp:sp>
    <dsp:sp modelId="{61F21BC7-689A-DE4E-BC08-780DDEDD888E}">
      <dsp:nvSpPr>
        <dsp:cNvPr id="0" name=""/>
        <dsp:cNvSpPr/>
      </dsp:nvSpPr>
      <dsp:spPr>
        <a:xfrm>
          <a:off x="1943489" y="1028203"/>
          <a:ext cx="4142460" cy="3035796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solidFill>
                <a:schemeClr val="tx1"/>
              </a:solidFill>
            </a:rPr>
            <a:t>El</a:t>
          </a:r>
          <a:r>
            <a:rPr lang="es-ES_tradnl" sz="2000" kern="1200" baseline="0" dirty="0" smtClean="0">
              <a:solidFill>
                <a:schemeClr val="tx1"/>
              </a:solidFill>
            </a:rPr>
            <a:t> alumno aplicar</a:t>
          </a:r>
          <a:r>
            <a:rPr lang="es-ES" sz="2000" kern="1200" baseline="0" dirty="0" smtClean="0">
              <a:solidFill>
                <a:schemeClr val="tx1"/>
              </a:solidFill>
            </a:rPr>
            <a:t>á los métodos, técnicas y procedimientos para la elaboración de trabajos escritos que representen una alternativa para obtener el título profesional</a:t>
          </a:r>
          <a:endParaRPr lang="es-ES_tradnl" sz="2000" kern="1200" dirty="0">
            <a:solidFill>
              <a:schemeClr val="tx1"/>
            </a:solidFill>
          </a:endParaRPr>
        </a:p>
      </dsp:txBody>
      <dsp:txXfrm>
        <a:off x="2032404" y="1117118"/>
        <a:ext cx="3964630" cy="2857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18/10/17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sadellibro.com/libros/bell-judith/bell32judith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18001" y="4270884"/>
            <a:ext cx="4537241" cy="2186654"/>
          </a:xfrm>
        </p:spPr>
        <p:txBody>
          <a:bodyPr>
            <a:normAutofit/>
          </a:bodyPr>
          <a:lstStyle/>
          <a:p>
            <a:r>
              <a:rPr lang="es-ES" sz="3500" dirty="0" smtClean="0">
                <a:latin typeface="Avenir Black"/>
                <a:cs typeface="Avenir Black"/>
              </a:rPr>
              <a:t>Taller de Titulación</a:t>
            </a:r>
            <a:br>
              <a:rPr lang="es-ES" sz="3500" dirty="0" smtClean="0">
                <a:latin typeface="Avenir Black"/>
                <a:cs typeface="Avenir Black"/>
              </a:rPr>
            </a:br>
            <a:r>
              <a:rPr lang="es-ES" sz="3500" dirty="0" smtClean="0">
                <a:latin typeface="Avenir Black"/>
                <a:cs typeface="Avenir Black"/>
              </a:rPr>
              <a:t>Tesina</a:t>
            </a:r>
            <a: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  <a:t/>
            </a:r>
            <a:b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</a:br>
            <a:r>
              <a:rPr lang="es-ES" sz="2000" dirty="0" smtClean="0">
                <a:solidFill>
                  <a:srgbClr val="9D8536"/>
                </a:solidFill>
                <a:latin typeface="Avenir Black"/>
                <a:cs typeface="Avenir Black"/>
              </a:rPr>
              <a:t>Carmen Aurora Niembro Gaona</a:t>
            </a:r>
            <a:r>
              <a:rPr lang="es-ES" sz="2000" dirty="0" smtClean="0">
                <a:latin typeface="Avenir Roman"/>
                <a:cs typeface="Avenir Roman"/>
              </a:rPr>
              <a:t/>
            </a:r>
            <a:br>
              <a:rPr lang="es-ES" sz="2000" dirty="0" smtClean="0">
                <a:latin typeface="Avenir Roman"/>
                <a:cs typeface="Avenir Roman"/>
              </a:rPr>
            </a:br>
            <a:r>
              <a:rPr lang="es-ES" sz="1700" dirty="0" smtClean="0">
                <a:latin typeface="Avenir Book"/>
                <a:cs typeface="Avenir Book"/>
              </a:rPr>
              <a:t>Octubre 2017</a:t>
            </a:r>
            <a:endParaRPr lang="es-ES" sz="1700" dirty="0">
              <a:latin typeface="Avenir Book"/>
              <a:cs typeface="Avenir Book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402590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699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114664" y="780534"/>
            <a:ext cx="3982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atin typeface="Avenir Book"/>
                <a:cs typeface="Avenir Book"/>
              </a:rPr>
              <a:t>Centro Universitario UAEM Zumpango</a:t>
            </a:r>
          </a:p>
          <a:p>
            <a:r>
              <a:rPr lang="es-ES" sz="1400" dirty="0" smtClean="0">
                <a:latin typeface="Avenir Book"/>
                <a:cs typeface="Avenir Book"/>
              </a:rPr>
              <a:t>Licenciatura en Contaduría</a:t>
            </a:r>
            <a:endParaRPr lang="es-ES" sz="1400" dirty="0">
              <a:latin typeface="Avenir Book"/>
              <a:cs typeface="Avenir Book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4179" y="1467555"/>
            <a:ext cx="3411030" cy="343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723245" y="810256"/>
            <a:ext cx="80757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smtClean="0"/>
              <a:t>3.  Elaborar el proyecto de Tesis (protocolo de investigación), de acuerdo a los establecido por la propia </a:t>
            </a:r>
            <a:r>
              <a:rPr lang="es-ES" sz="2000" dirty="0" err="1" smtClean="0"/>
              <a:t>FCyA</a:t>
            </a:r>
            <a:endParaRPr lang="es-ES" sz="2000" dirty="0" smtClean="0"/>
          </a:p>
          <a:p>
            <a:pPr marL="457200" indent="-457200" algn="just">
              <a:buAutoNum type="arabicPeriod"/>
            </a:pPr>
            <a:endParaRPr lang="es-ES" sz="2000" dirty="0" smtClean="0"/>
          </a:p>
          <a:p>
            <a:pPr algn="just"/>
            <a:r>
              <a:rPr lang="es-ES" sz="2000" dirty="0" smtClean="0"/>
              <a:t>4.  Construir el soporte de la investigación: marco teórico y marco contextual</a:t>
            </a:r>
          </a:p>
          <a:p>
            <a:pPr marL="457200" indent="-457200" algn="just">
              <a:buAutoNum type="arabicPeriod"/>
            </a:pPr>
            <a:endParaRPr lang="es-ES" sz="2000" dirty="0" smtClean="0"/>
          </a:p>
          <a:p>
            <a:pPr algn="just"/>
            <a:r>
              <a:rPr lang="es-ES" sz="2000" dirty="0" smtClean="0"/>
              <a:t>5.  Desarrollar la investigación e integrar el documento final.</a:t>
            </a:r>
            <a:endParaRPr lang="es-ES_tradnl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671" y="3057025"/>
            <a:ext cx="2023668" cy="30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95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891822" y="1456264"/>
            <a:ext cx="72700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Establecer los elementos necesarios para desarrollar un trabajo escrito de </a:t>
            </a:r>
            <a:r>
              <a:rPr lang="es-ES" sz="2400" dirty="0" err="1" smtClean="0"/>
              <a:t>titlación</a:t>
            </a:r>
            <a:r>
              <a:rPr lang="es-ES" sz="2400" dirty="0" smtClean="0"/>
              <a:t> en la modalidad de TESINA</a:t>
            </a:r>
            <a:r>
              <a:rPr lang="es-ES" dirty="0" smtClean="0"/>
              <a:t>.</a:t>
            </a:r>
            <a:endParaRPr lang="es-ES" dirty="0"/>
          </a:p>
          <a:p>
            <a:endParaRPr lang="es-ES_tradnl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844" y="2667000"/>
            <a:ext cx="3048000" cy="27432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 rot="16200000">
            <a:off x="655989" y="-655983"/>
            <a:ext cx="1020418" cy="233237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 smtClean="0">
                <a:solidFill>
                  <a:srgbClr val="FFF9AF"/>
                </a:solidFill>
              </a:rPr>
              <a:t>Tesina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894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976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i="1" dirty="0"/>
              <a:t>Se trata de una investigación documental amplia y profunda, en donde se </a:t>
            </a:r>
            <a:r>
              <a:rPr lang="es-MX" sz="2800" i="1" dirty="0" smtClean="0"/>
              <a:t>aborda </a:t>
            </a:r>
            <a:r>
              <a:rPr lang="es-MX" sz="2800" i="1" dirty="0"/>
              <a:t>de manera crítica la recopilación de información; no se debe confundir con el simple traslado de información de las fuentes consultadas.</a:t>
            </a:r>
            <a:endParaRPr lang="es-ES_tradnl" sz="2800" dirty="0"/>
          </a:p>
          <a:p>
            <a:endParaRPr lang="es-ES_tradnl" sz="2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6638" y="3773866"/>
            <a:ext cx="5140411" cy="280386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 rot="16200000">
            <a:off x="655989" y="-655983"/>
            <a:ext cx="1020418" cy="233237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 smtClean="0">
                <a:solidFill>
                  <a:srgbClr val="FFF9AF"/>
                </a:solidFill>
              </a:rPr>
              <a:t>Tesina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13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4568" y="333487"/>
            <a:ext cx="7868653" cy="652451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s-MX" sz="2000" dirty="0">
                <a:latin typeface="Arial" charset="0"/>
                <a:ea typeface="Times New Roman" charset="0"/>
              </a:rPr>
              <a:t>Tesina Monográfica.</a:t>
            </a:r>
            <a:endParaRPr lang="es-ES_tradnl" sz="2000" dirty="0">
              <a:latin typeface="Arial" charset="0"/>
              <a:ea typeface="Times New Roman" charset="0"/>
            </a:endParaRPr>
          </a:p>
          <a:p>
            <a:pPr marL="0" indent="0">
              <a:buNone/>
            </a:pPr>
            <a:endParaRPr lang="es-ES_tradnl" sz="2000" dirty="0">
              <a:latin typeface="Arial" charset="0"/>
              <a:ea typeface="Times New Roman" charset="0"/>
            </a:endParaRPr>
          </a:p>
          <a:p>
            <a:pPr marL="0" indent="0" algn="just">
              <a:buNone/>
            </a:pPr>
            <a:r>
              <a:rPr lang="es-MX" sz="2000" dirty="0">
                <a:latin typeface="Arial" charset="0"/>
                <a:ea typeface="Times New Roman" charset="0"/>
              </a:rPr>
              <a:t>A  este tipo de tesina también se le conoce como monografía; es un trabajo escrito de investigación que trata de sobre un objeto de estudio en particular  (tema). </a:t>
            </a:r>
            <a:endParaRPr lang="es-ES_tradnl" sz="2000" dirty="0">
              <a:latin typeface="Arial" charset="0"/>
              <a:ea typeface="Times New Roman" charset="0"/>
            </a:endParaRPr>
          </a:p>
          <a:p>
            <a:pPr algn="just"/>
            <a:endParaRPr lang="es-ES_tradnl" sz="2000" dirty="0">
              <a:latin typeface="Arial" charset="0"/>
              <a:ea typeface="Times New Roman" charset="0"/>
            </a:endParaRPr>
          </a:p>
          <a:p>
            <a:pPr marL="0" indent="0" algn="just">
              <a:buNone/>
            </a:pPr>
            <a:r>
              <a:rPr lang="es-MX" sz="2000" dirty="0">
                <a:latin typeface="Arial" charset="0"/>
                <a:ea typeface="Times New Roman" charset="0"/>
              </a:rPr>
              <a:t>Se trata de una investigación documental amplia y profunda, en donde se aborde de manera crítica la recopilación de información; no se debe confundir con el simple traslado de información de las fuentes consultadas. </a:t>
            </a:r>
            <a:endParaRPr lang="es-ES_tradnl" sz="2000" dirty="0">
              <a:latin typeface="Arial" charset="0"/>
              <a:ea typeface="Times New Roman" charset="0"/>
            </a:endParaRPr>
          </a:p>
          <a:p>
            <a:pPr marL="0" indent="0" algn="just">
              <a:buNone/>
            </a:pPr>
            <a:endParaRPr lang="es-ES_tradnl" sz="2000" dirty="0">
              <a:latin typeface="Arial" charset="0"/>
              <a:ea typeface="Times New Roman" charset="0"/>
            </a:endParaRPr>
          </a:p>
          <a:p>
            <a:pPr marL="0" indent="0" algn="just">
              <a:buNone/>
            </a:pPr>
            <a:r>
              <a:rPr lang="es-MX" sz="2000" dirty="0">
                <a:latin typeface="Arial" charset="0"/>
                <a:ea typeface="Times New Roman" charset="0"/>
              </a:rPr>
              <a:t>En la realización de la tesina monográfica, el investigador deberá hacer un análisis de manera descriptiva pero a la vez exhaustiva sobre el objeto de estudio; este tipo de trabajo no requiere el planteamiento de hipótesis, sin embargo, se pueden tener proposiciones siempre y cuando se haya llevado a cabo un proceso previo de investigación.</a:t>
            </a:r>
            <a:endParaRPr lang="es-ES_tradnl" sz="2000" dirty="0">
              <a:latin typeface="Arial" charset="0"/>
              <a:ea typeface="Times New Roman" charset="0"/>
            </a:endParaRPr>
          </a:p>
          <a:p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891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592852" y="1168699"/>
            <a:ext cx="791196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s-ES_tradnl" b="1" dirty="0">
                <a:latin typeface="Arial" charset="0"/>
                <a:ea typeface="Times New Roman" charset="0"/>
              </a:rPr>
              <a:t>Criterios generales para la corrección de estilo de </a:t>
            </a:r>
            <a:r>
              <a:rPr lang="es-ES_tradnl" b="1" dirty="0" smtClean="0">
                <a:latin typeface="Arial" charset="0"/>
                <a:ea typeface="Times New Roman" charset="0"/>
              </a:rPr>
              <a:t>Trabajos </a:t>
            </a:r>
            <a:r>
              <a:rPr lang="es-ES_tradnl" b="1" dirty="0">
                <a:latin typeface="Arial" charset="0"/>
                <a:ea typeface="Times New Roman" charset="0"/>
              </a:rPr>
              <a:t>Escritos de Titulación</a:t>
            </a:r>
            <a:endParaRPr lang="es-ES_tradnl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ES_tradnl" dirty="0">
                <a:latin typeface="Arial" charset="0"/>
                <a:ea typeface="Times New Roman" charset="0"/>
              </a:rPr>
              <a:t> </a:t>
            </a:r>
            <a:endParaRPr lang="es-ES_tradnl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ES_tradnl" dirty="0">
                <a:latin typeface="Arial" charset="0"/>
                <a:ea typeface="Times New Roman" charset="0"/>
              </a:rPr>
              <a:t>La corrección de estilo de documentos se realiza con base en las normas internacionales de edición de todo tipo de publicaciones. Se refiere a la integración de la forma en que se presentan diversos textos en un documento</a:t>
            </a:r>
            <a:r>
              <a:rPr lang="es-ES_tradnl" dirty="0" smtClean="0">
                <a:latin typeface="Arial" charset="0"/>
                <a:ea typeface="Times New Roman" charset="0"/>
              </a:rPr>
              <a:t>.</a:t>
            </a:r>
            <a:endParaRPr lang="es-ES_tradnl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ES_tradnl" dirty="0">
                <a:latin typeface="Arial" charset="0"/>
                <a:ea typeface="Times New Roman" charset="0"/>
              </a:rPr>
              <a:t>Se debe vigilar que la corrección de estilo no modifique en ningún caso el significado del contenido</a:t>
            </a:r>
            <a:r>
              <a:rPr lang="es-ES_tradnl" dirty="0" smtClean="0">
                <a:latin typeface="Arial" charset="0"/>
                <a:ea typeface="Times New Roman" charset="0"/>
              </a:rPr>
              <a:t>.</a:t>
            </a:r>
            <a:endParaRPr lang="es-ES_tradnl" dirty="0">
              <a:latin typeface="Times New Roman" charset="0"/>
              <a:ea typeface="Times New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8900" y="4615249"/>
            <a:ext cx="3175000" cy="18288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 rot="16200000">
            <a:off x="655989" y="-655983"/>
            <a:ext cx="1020418" cy="233237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>
                <a:solidFill>
                  <a:srgbClr val="FFF9AF"/>
                </a:solidFill>
              </a:rPr>
              <a:t>T</a:t>
            </a:r>
            <a:r>
              <a:rPr lang="es-ES" sz="2800" dirty="0" smtClean="0">
                <a:solidFill>
                  <a:srgbClr val="FFF9AF"/>
                </a:solidFill>
              </a:rPr>
              <a:t>esina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61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08305" y="547082"/>
            <a:ext cx="3240333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ES_tradnl" dirty="0">
                <a:latin typeface="Arial" charset="0"/>
                <a:ea typeface="Times New Roman" charset="0"/>
              </a:rPr>
              <a:t>Los criterios generales que se presentan a continuación corresponden a los errores más usuales que encontramos en los textos; sin embargo, no se deben utilizar como único soporte, ya que cada escrito presenta particularidades que requieren de una atención individual.</a:t>
            </a:r>
            <a:endParaRPr lang="es-ES_tradnl" dirty="0">
              <a:latin typeface="Times New Roman" charset="0"/>
              <a:ea typeface="Times New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603" y="547082"/>
            <a:ext cx="4588201" cy="522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95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4526844" y="1326204"/>
            <a:ext cx="38452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ES_tradnl" b="1" dirty="0">
                <a:latin typeface="Arial" charset="0"/>
                <a:ea typeface="Times New Roman" charset="0"/>
              </a:rPr>
              <a:t>Uso del lenguaje</a:t>
            </a:r>
            <a:r>
              <a:rPr lang="es-ES_tradnl" b="1" dirty="0" smtClean="0">
                <a:latin typeface="Arial" charset="0"/>
                <a:ea typeface="Times New Roman" charset="0"/>
              </a:rPr>
              <a:t>.</a:t>
            </a:r>
            <a:endParaRPr lang="es-ES_tradnl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ES_tradnl" dirty="0">
                <a:latin typeface="Arial" charset="0"/>
                <a:ea typeface="Times New Roman" charset="0"/>
              </a:rPr>
              <a:t>Se refiere al uso adecuado de las palabras conforme a su estructura gramatical. Se pone especial atención en que no exista repetición innecesaria de palabras en un mismo párrafo y que a su vez éste no sea redundante.</a:t>
            </a:r>
            <a:endParaRPr lang="es-ES_tradnl" dirty="0"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84" y="1311628"/>
            <a:ext cx="3491408" cy="508917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16200000">
            <a:off x="655989" y="-655983"/>
            <a:ext cx="1020418" cy="233237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 smtClean="0">
                <a:solidFill>
                  <a:srgbClr val="FFF9AF"/>
                </a:solidFill>
              </a:rPr>
              <a:t>Tesina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641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3793524" y="977900"/>
            <a:ext cx="502562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ES_tradnl" dirty="0">
                <a:latin typeface="Arial" charset="0"/>
                <a:ea typeface="Times New Roman" charset="0"/>
              </a:rPr>
              <a:t>Uso correcto de ciertas frases preestablecidas, por ejemplo: con base en, en relación con, de acuerdo con, con respecto a, </a:t>
            </a:r>
            <a:r>
              <a:rPr lang="es-ES_tradnl" dirty="0" smtClean="0">
                <a:latin typeface="Arial" charset="0"/>
                <a:ea typeface="Times New Roman" charset="0"/>
              </a:rPr>
              <a:t>etc.</a:t>
            </a:r>
            <a:endParaRPr lang="es-ES_tradnl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ES_tradnl" dirty="0">
                <a:latin typeface="Arial" charset="0"/>
                <a:ea typeface="Times New Roman" charset="0"/>
              </a:rPr>
              <a:t>Uso adecuado de nexos, es decir, no abusar de ellos. Ejemplo: pero, además, más, sin embargo, asimismo, también, </a:t>
            </a:r>
            <a:r>
              <a:rPr lang="es-ES_tradnl" dirty="0" smtClean="0">
                <a:latin typeface="Arial" charset="0"/>
                <a:ea typeface="Times New Roman" charset="0"/>
              </a:rPr>
              <a:t>etc.</a:t>
            </a:r>
            <a:endParaRPr lang="es-ES_tradnl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ES_tradnl" dirty="0">
                <a:latin typeface="Arial" charset="0"/>
                <a:ea typeface="Times New Roman" charset="0"/>
              </a:rPr>
              <a:t>Se puede conservar el plural masculino en el caso de hacer referencia a ambos géneros y/o hacer la diferencia, siempre y cuando se mantenga el mismo criterio a lo largo del texto.</a:t>
            </a:r>
            <a:endParaRPr lang="es-ES_tradnl" dirty="0"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53" y="0"/>
            <a:ext cx="3548787" cy="444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85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92852" y="1258600"/>
            <a:ext cx="367920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ES_tradnl" sz="2000" b="1" dirty="0">
                <a:latin typeface="Arial" charset="0"/>
                <a:ea typeface="Times New Roman" charset="0"/>
              </a:rPr>
              <a:t>Ortografía.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ES_tradnl" sz="2000" b="1" dirty="0">
                <a:latin typeface="Arial" charset="0"/>
                <a:ea typeface="Times New Roman" charset="0"/>
              </a:rPr>
              <a:t> 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_tradnl" sz="2000" dirty="0">
                <a:latin typeface="Arial" charset="0"/>
                <a:ea typeface="Times New Roman" charset="0"/>
              </a:rPr>
              <a:t>Uso correcto de signos de puntuación. </a:t>
            </a:r>
            <a:endParaRPr lang="es-ES_tradnl" sz="2000" dirty="0" smtClean="0">
              <a:latin typeface="Arial" charset="0"/>
              <a:ea typeface="Times New Roman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_tradnl" sz="2000" dirty="0" smtClean="0">
                <a:latin typeface="Arial" charset="0"/>
                <a:ea typeface="Times New Roman" charset="0"/>
              </a:rPr>
              <a:t>Uso </a:t>
            </a:r>
            <a:r>
              <a:rPr lang="es-ES_tradnl" sz="2000" dirty="0">
                <a:latin typeface="Arial" charset="0"/>
                <a:ea typeface="Times New Roman" charset="0"/>
              </a:rPr>
              <a:t>de </a:t>
            </a:r>
            <a:r>
              <a:rPr lang="es-ES_tradnl" sz="2000" dirty="0" smtClean="0">
                <a:latin typeface="Arial" charset="0"/>
                <a:ea typeface="Times New Roman" charset="0"/>
              </a:rPr>
              <a:t>acentos</a:t>
            </a:r>
            <a:r>
              <a:rPr lang="es-ES_tradnl" sz="2000" dirty="0">
                <a:latin typeface="Arial" charset="0"/>
                <a:ea typeface="Times New Roman" charset="0"/>
              </a:rPr>
              <a:t>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_tradnl" sz="2000" dirty="0">
                <a:latin typeface="Arial" charset="0"/>
                <a:ea typeface="Times New Roman" charset="0"/>
              </a:rPr>
              <a:t> </a:t>
            </a:r>
            <a:r>
              <a:rPr lang="es-ES_tradnl" sz="2000" dirty="0" smtClean="0">
                <a:latin typeface="Arial" charset="0"/>
                <a:ea typeface="Times New Roman" charset="0"/>
              </a:rPr>
              <a:t>Cuidar el uso de acento </a:t>
            </a:r>
            <a:r>
              <a:rPr lang="es-ES_tradnl" sz="2000" dirty="0" err="1" smtClean="0">
                <a:latin typeface="Arial" charset="0"/>
                <a:ea typeface="Times New Roman" charset="0"/>
              </a:rPr>
              <a:t>diacr</a:t>
            </a:r>
            <a:r>
              <a:rPr lang="es-ES" sz="2000" dirty="0" err="1" smtClean="0">
                <a:latin typeface="Arial" charset="0"/>
                <a:ea typeface="Times New Roman" charset="0"/>
              </a:rPr>
              <a:t>ítico</a:t>
            </a:r>
            <a:endParaRPr lang="es-ES" sz="2000" dirty="0" smtClean="0">
              <a:latin typeface="Arial" charset="0"/>
              <a:ea typeface="Times New Roman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" sz="2000" dirty="0" smtClean="0">
                <a:latin typeface="Arial" charset="0"/>
                <a:ea typeface="Times New Roman" charset="0"/>
              </a:rPr>
              <a:t>Evitar el uso inadecuado de artículos y preposiciones.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" sz="2000" dirty="0" smtClean="0">
                <a:latin typeface="Arial" charset="0"/>
                <a:ea typeface="Times New Roman" charset="0"/>
              </a:rPr>
              <a:t>Uso de mayúsculas solo en la letra capitular de cada palabra de nombre propio, institución, evento y siglas.</a:t>
            </a:r>
            <a:endParaRPr lang="es-ES_tradnl" sz="2000" dirty="0">
              <a:latin typeface="Times New Roman" charset="0"/>
              <a:ea typeface="Times New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083" y="2088290"/>
            <a:ext cx="4338871" cy="274182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16200000">
            <a:off x="655989" y="-655983"/>
            <a:ext cx="1020418" cy="233237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 smtClean="0">
                <a:solidFill>
                  <a:srgbClr val="FFF9AF"/>
                </a:solidFill>
              </a:rPr>
              <a:t>Tesina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705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04776" y="1168699"/>
            <a:ext cx="709381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lphaLcParenR"/>
            </a:pPr>
            <a:r>
              <a:rPr lang="es-MX" sz="2000" b="1" dirty="0">
                <a:latin typeface="Arial" charset="0"/>
                <a:ea typeface="Times New Roman" charset="0"/>
              </a:rPr>
              <a:t>Portada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 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 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Escudo de la Universidad Autónoma del Estado de México en la parte superior izquierda.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Escudo del Centro Universitario UAEM Zumpango en la parte superior Derecha.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Logotipo de la Licenciatura (opcional) en la parte inferior izquierda.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Leyenda “Universidad Autónoma del Estado de México” en una sola línea</a:t>
            </a:r>
            <a:r>
              <a:rPr lang="es-MX" sz="2000" dirty="0" smtClean="0">
                <a:latin typeface="Arial" charset="0"/>
                <a:ea typeface="Times New Roman" charset="0"/>
              </a:rPr>
              <a:t>.</a:t>
            </a:r>
            <a:endParaRPr lang="es-ES_tradnl" sz="2000" dirty="0">
              <a:latin typeface="Times New Roman" charset="0"/>
              <a:ea typeface="Times New Roman" charset="0"/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2941990" y="-2941981"/>
            <a:ext cx="1020418" cy="690437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 smtClean="0">
                <a:solidFill>
                  <a:srgbClr val="FFF9AF"/>
                </a:solidFill>
              </a:rPr>
              <a:t>Elementos para </a:t>
            </a:r>
            <a:r>
              <a:rPr lang="es-ES" sz="2800" smtClean="0">
                <a:solidFill>
                  <a:srgbClr val="FFF9AF"/>
                </a:solidFill>
              </a:rPr>
              <a:t>la presentación de una tesina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6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dirty="0">
              <a:latin typeface="Avenir Book"/>
              <a:cs typeface="Avenir Book"/>
            </a:endParaRPr>
          </a:p>
          <a:p>
            <a:pPr algn="just"/>
            <a:r>
              <a:rPr lang="es-ES" dirty="0" smtClean="0">
                <a:latin typeface="Avenir Book"/>
                <a:cs typeface="Avenir Book"/>
              </a:rPr>
              <a:t> </a:t>
            </a:r>
            <a:endParaRPr lang="es-ES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016" y="977900"/>
            <a:ext cx="6994525" cy="1425575"/>
          </a:xfrm>
        </p:spPr>
        <p:txBody>
          <a:bodyPr/>
          <a:lstStyle/>
          <a:p>
            <a:pPr eaLnBrk="1" hangingPunct="1"/>
            <a:r>
              <a:rPr lang="es-ES_tradnl" altLang="es-ES_tradnl" sz="2400" dirty="0"/>
              <a:t>Universidad </a:t>
            </a:r>
            <a:r>
              <a:rPr lang="es-ES_tradnl" altLang="es-ES_tradnl" sz="2400" dirty="0" err="1"/>
              <a:t>Aut</a:t>
            </a:r>
            <a:r>
              <a:rPr lang="es-ES" altLang="es-ES_tradnl" sz="2400" dirty="0" err="1"/>
              <a:t>ónoma</a:t>
            </a:r>
            <a:r>
              <a:rPr lang="es-ES" altLang="es-ES_tradnl" sz="2400" dirty="0"/>
              <a:t> del Estado de México</a:t>
            </a:r>
            <a:r>
              <a:rPr lang="es-ES" altLang="es-ES_tradnl" sz="2800" dirty="0"/>
              <a:t/>
            </a:r>
            <a:br>
              <a:rPr lang="es-ES" altLang="es-ES_tradnl" sz="2800" dirty="0"/>
            </a:br>
            <a:r>
              <a:rPr lang="es-ES" altLang="es-ES_tradnl" sz="2000" dirty="0"/>
              <a:t>Centro Universitario UAEM Zumpango</a:t>
            </a:r>
            <a:br>
              <a:rPr lang="es-ES" altLang="es-ES_tradnl" sz="2000" dirty="0"/>
            </a:br>
            <a:r>
              <a:rPr lang="es-ES" altLang="es-ES_tradnl" sz="2000" dirty="0"/>
              <a:t>Licenciatura en </a:t>
            </a:r>
            <a:r>
              <a:rPr lang="es-ES" altLang="es-ES_tradnl" sz="2000" dirty="0" smtClean="0"/>
              <a:t>Contaduría</a:t>
            </a:r>
            <a:r>
              <a:rPr lang="es-ES" altLang="es-ES_tradnl" sz="2000" dirty="0"/>
              <a:t/>
            </a:r>
            <a:br>
              <a:rPr lang="es-ES" altLang="es-ES_tradnl" sz="2000" dirty="0"/>
            </a:br>
            <a:endParaRPr lang="es-ES_tradnl" altLang="es-ES_tradnl" sz="20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47813" y="2349500"/>
            <a:ext cx="7138987" cy="3776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altLang="es-ES_tradnl" sz="2000" dirty="0" smtClean="0"/>
              <a:t>Unidad de Aprendizaje: </a:t>
            </a:r>
          </a:p>
          <a:p>
            <a:pPr marL="0" indent="0" algn="ctr">
              <a:buFontTx/>
              <a:buNone/>
            </a:pPr>
            <a:r>
              <a:rPr lang="es-ES" altLang="es-ES_tradnl" sz="2400" dirty="0" smtClean="0"/>
              <a:t>Taller de Titulación</a:t>
            </a:r>
          </a:p>
          <a:p>
            <a:pPr marL="0" indent="0">
              <a:buFontTx/>
              <a:buNone/>
            </a:pPr>
            <a:r>
              <a:rPr lang="es-ES" altLang="es-ES_tradnl" sz="2000" dirty="0" smtClean="0"/>
              <a:t>Nombre del Material:</a:t>
            </a:r>
          </a:p>
          <a:p>
            <a:pPr marL="0" indent="0" algn="ctr">
              <a:buFontTx/>
              <a:buNone/>
            </a:pPr>
            <a:r>
              <a:rPr lang="es-ES" altLang="es-ES_tradnl" sz="2400" dirty="0" smtClean="0"/>
              <a:t>Tesina</a:t>
            </a:r>
          </a:p>
          <a:p>
            <a:pPr marL="0" indent="0" algn="ctr">
              <a:buFontTx/>
              <a:buNone/>
            </a:pPr>
            <a:endParaRPr lang="es-ES" altLang="es-ES_tradnl" sz="2400" dirty="0" smtClean="0"/>
          </a:p>
          <a:p>
            <a:pPr marL="0" indent="0" algn="ctr">
              <a:buFontTx/>
              <a:buNone/>
            </a:pPr>
            <a:endParaRPr lang="es-ES" altLang="es-ES_tradnl" sz="2400" dirty="0" smtClean="0"/>
          </a:p>
          <a:p>
            <a:pPr marL="0" indent="0" algn="ctr">
              <a:buFontTx/>
              <a:buNone/>
            </a:pPr>
            <a:endParaRPr lang="es-ES" altLang="es-ES_tradnl" sz="2400" dirty="0" smtClean="0"/>
          </a:p>
          <a:p>
            <a:pPr marL="0" indent="0">
              <a:buFontTx/>
              <a:buNone/>
            </a:pPr>
            <a:r>
              <a:rPr lang="es-ES" altLang="es-ES_tradnl" sz="2000" dirty="0" smtClean="0"/>
              <a:t>  Elaboró:</a:t>
            </a:r>
          </a:p>
          <a:p>
            <a:pPr marL="0" indent="0" algn="ctr">
              <a:buFontTx/>
              <a:buNone/>
            </a:pPr>
            <a:r>
              <a:rPr lang="es-ES" altLang="es-ES_tradnl" sz="2000" dirty="0" smtClean="0"/>
              <a:t>Dra. en Ed. Carmen Aurora Niembro Gaona</a:t>
            </a:r>
            <a:endParaRPr lang="es-ES_tradnl" alt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18935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66515" y="1232162"/>
            <a:ext cx="77002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Leyenda “Centro Universitario UAEM Zumpango” en una sola línea en mayúsculas y minúsculas.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Nombre de la Licenciatura en mayúsculas y minúsculas</a:t>
            </a:r>
            <a:r>
              <a:rPr lang="es-MX" sz="2000" dirty="0" smtClean="0">
                <a:latin typeface="Arial" charset="0"/>
                <a:ea typeface="Times New Roman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Nombre del Trabajo entrecomillado.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Leyenda de la modalidad en mayúsculas.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Leyenda: Qué para obtener el título de Licenciado en Contaduría presenta: en mayúsculas y minúsculas.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Nombre del sustentante en mayúsculas y minúsculas</a:t>
            </a:r>
            <a:r>
              <a:rPr lang="es-MX" sz="2000" dirty="0" smtClean="0">
                <a:latin typeface="Arial" charset="0"/>
                <a:ea typeface="Times New Roman" charset="0"/>
              </a:rPr>
              <a:t>.</a:t>
            </a:r>
            <a:endParaRPr lang="es-ES_tradnl" sz="2000" dirty="0"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268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885524" y="1433649"/>
            <a:ext cx="74980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 smtClean="0">
                <a:latin typeface="Arial" charset="0"/>
                <a:ea typeface="Times New Roman" charset="0"/>
              </a:rPr>
              <a:t>Leyenda</a:t>
            </a:r>
            <a:r>
              <a:rPr lang="es-MX" sz="2000" dirty="0">
                <a:latin typeface="Arial" charset="0"/>
                <a:ea typeface="Times New Roman" charset="0"/>
              </a:rPr>
              <a:t>: Asesor en mayúsculas y minúsculas.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Nombre del Asesor en mayúsculas y minúsculas.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Leyenda: Zumpango, México en mayúsculas y minúsculas.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Fecha en que se presenta (Mes y Año) en mayúsculas y minúsculas (esta fecha deberá coincidir con la fecha del oficio de impresión</a:t>
            </a:r>
            <a:r>
              <a:rPr lang="es-MX" sz="2000" dirty="0" smtClean="0">
                <a:latin typeface="Arial" charset="0"/>
                <a:ea typeface="Times New Roman" charset="0"/>
              </a:rPr>
              <a:t>).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endParaRPr lang="es-MX" sz="2000" dirty="0">
              <a:latin typeface="Arial" charset="0"/>
              <a:ea typeface="Times New Roman" charset="0"/>
            </a:endParaRPr>
          </a:p>
          <a:p>
            <a:pPr algn="just">
              <a:lnSpc>
                <a:spcPct val="150000"/>
              </a:lnSpc>
              <a:tabLst>
                <a:tab pos="457200" algn="l"/>
              </a:tabLst>
            </a:pPr>
            <a:r>
              <a:rPr lang="es-MX" sz="2000" b="1" dirty="0"/>
              <a:t>NOTA:</a:t>
            </a:r>
            <a:r>
              <a:rPr lang="es-MX" sz="2000" dirty="0"/>
              <a:t> La portada y la portadilla deberán de ser iguales, sin embargo en la portadilla se puede anexar el nombre del revisor del trabajo.</a:t>
            </a:r>
            <a:endParaRPr lang="es-ES_tradnl" sz="2000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endParaRPr lang="es-ES_tradnl" sz="2000" dirty="0">
              <a:latin typeface="Times New Roman" charset="0"/>
              <a:ea typeface="Times New Roman" charset="0"/>
            </a:endParaRPr>
          </a:p>
        </p:txBody>
      </p:sp>
      <p:sp>
        <p:nvSpPr>
          <p:cNvPr id="8" name="Rectángulo 7"/>
          <p:cNvSpPr/>
          <p:nvPr/>
        </p:nvSpPr>
        <p:spPr>
          <a:xfrm rot="16200000">
            <a:off x="3028128" y="-3028121"/>
            <a:ext cx="1020418" cy="7076655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 smtClean="0">
                <a:solidFill>
                  <a:srgbClr val="FFF9AF"/>
                </a:solidFill>
              </a:rPr>
              <a:t>Elementos para </a:t>
            </a:r>
            <a:r>
              <a:rPr lang="es-ES" sz="2800" smtClean="0">
                <a:solidFill>
                  <a:srgbClr val="FFF9AF"/>
                </a:solidFill>
              </a:rPr>
              <a:t>la presentación de una tesina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39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914" y="0"/>
            <a:ext cx="5818909" cy="6858000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268224" y="1438656"/>
            <a:ext cx="180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Portada</a:t>
            </a:r>
          </a:p>
          <a:p>
            <a:r>
              <a:rPr lang="es-ES_tradnl" dirty="0" smtClean="0"/>
              <a:t>La portadilla registra a los revisores </a:t>
            </a:r>
            <a:r>
              <a:rPr lang="es-ES_tradnl" smtClean="0"/>
              <a:t>del trabajo.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42522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70540" y="1380920"/>
            <a:ext cx="791260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MX" b="1" dirty="0">
                <a:latin typeface="Arial" charset="0"/>
                <a:ea typeface="Times New Roman" charset="0"/>
              </a:rPr>
              <a:t>Agradecimientos.</a:t>
            </a:r>
            <a:endParaRPr lang="es-ES_tradnl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</a:pPr>
            <a:r>
              <a:rPr lang="es-MX" dirty="0">
                <a:latin typeface="Arial" charset="0"/>
                <a:ea typeface="Times New Roman" charset="0"/>
              </a:rPr>
              <a:t>Los agradecimientos deberán de ir en orden jerárquico sin olvidar a la Universidad Autónoma del Estado de México, Asesor y Revisores.</a:t>
            </a:r>
            <a:endParaRPr lang="es-ES_tradnl" dirty="0"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92852" y="417434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MX" b="1" dirty="0" smtClean="0">
                <a:latin typeface="Arial" charset="0"/>
                <a:ea typeface="Times New Roman" charset="0"/>
              </a:rPr>
              <a:t>Dedicatorias</a:t>
            </a:r>
            <a:r>
              <a:rPr lang="es-MX" b="1" dirty="0">
                <a:latin typeface="Arial" charset="0"/>
                <a:ea typeface="Times New Roman" charset="0"/>
              </a:rPr>
              <a:t>.</a:t>
            </a:r>
            <a:endParaRPr lang="es-ES_tradnl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</a:pPr>
            <a:r>
              <a:rPr lang="es-MX" dirty="0">
                <a:latin typeface="Arial" charset="0"/>
                <a:ea typeface="Times New Roman" charset="0"/>
              </a:rPr>
              <a:t>Serán opcionales.</a:t>
            </a:r>
            <a:endParaRPr lang="es-ES_tradnl" dirty="0"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255" y="3051604"/>
            <a:ext cx="4280431" cy="308993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 rot="16200000">
            <a:off x="655989" y="-655983"/>
            <a:ext cx="1020418" cy="233237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 smtClean="0">
                <a:solidFill>
                  <a:srgbClr val="FFF9AF"/>
                </a:solidFill>
              </a:rPr>
              <a:t>Tesina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383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441089" y="375471"/>
            <a:ext cx="552562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latin typeface="Arial" charset="0"/>
                <a:ea typeface="Times New Roman" charset="0"/>
              </a:rPr>
              <a:t>Oficios. 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Deberán de insertarse los siguientes oficios: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 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</a:pPr>
            <a:r>
              <a:rPr lang="es-MX" sz="2000" dirty="0">
                <a:latin typeface="Arial" charset="0"/>
                <a:ea typeface="Times New Roman" charset="0"/>
              </a:rPr>
              <a:t>Oficio de </a:t>
            </a:r>
            <a:r>
              <a:rPr lang="es-MX" sz="2000" dirty="0" smtClean="0">
                <a:latin typeface="Arial" charset="0"/>
                <a:ea typeface="Times New Roman" charset="0"/>
              </a:rPr>
              <a:t>registro.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</a:pPr>
            <a:r>
              <a:rPr lang="es-MX" sz="2000" dirty="0">
                <a:latin typeface="Arial" charset="0"/>
                <a:ea typeface="Times New Roman" charset="0"/>
              </a:rPr>
              <a:t>Oficio de aceptación y aprobación de </a:t>
            </a:r>
            <a:r>
              <a:rPr lang="es-MX" sz="2000" dirty="0" smtClean="0">
                <a:latin typeface="Arial" charset="0"/>
                <a:ea typeface="Times New Roman" charset="0"/>
              </a:rPr>
              <a:t>revisores.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</a:pPr>
            <a:r>
              <a:rPr lang="es-MX" sz="2000" dirty="0">
                <a:latin typeface="Arial" charset="0"/>
                <a:ea typeface="Times New Roman" charset="0"/>
              </a:rPr>
              <a:t>Oficio de impresión.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 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 smtClean="0">
                <a:latin typeface="Arial" charset="0"/>
                <a:ea typeface="Times New Roman" charset="0"/>
              </a:rPr>
              <a:t>Dichos tr</a:t>
            </a:r>
            <a:r>
              <a:rPr lang="es-ES" sz="2000" dirty="0" err="1" smtClean="0">
                <a:latin typeface="Arial" charset="0"/>
                <a:ea typeface="Times New Roman" charset="0"/>
              </a:rPr>
              <a:t>ámites</a:t>
            </a:r>
            <a:r>
              <a:rPr lang="es-ES" sz="2000" dirty="0" smtClean="0">
                <a:latin typeface="Arial" charset="0"/>
                <a:ea typeface="Times New Roman" charset="0"/>
              </a:rPr>
              <a:t> se realizan </a:t>
            </a:r>
            <a:r>
              <a:rPr lang="es-ES" sz="2000" dirty="0" err="1" smtClean="0">
                <a:latin typeface="Arial" charset="0"/>
                <a:ea typeface="Times New Roman" charset="0"/>
              </a:rPr>
              <a:t>unica</a:t>
            </a:r>
            <a:r>
              <a:rPr lang="es-ES" sz="2000" dirty="0" smtClean="0">
                <a:latin typeface="Arial" charset="0"/>
                <a:ea typeface="Times New Roman" charset="0"/>
              </a:rPr>
              <a:t> y exclusivamente de forma personal en la subdirección académica del Centro Universitario.</a:t>
            </a:r>
            <a:endParaRPr lang="es-ES_tradnl" sz="2000" dirty="0"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1308" y="2261287"/>
            <a:ext cx="2656702" cy="265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101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43692" y="1319475"/>
            <a:ext cx="7766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latin typeface="Arial" charset="0"/>
                <a:ea typeface="Times New Roman" charset="0"/>
              </a:rPr>
              <a:t>Resumen. 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Es la semblanza general de la investigación, máximo 300 palabras,  la cual deberá contener la problemática, objetivo, método y resultados. Así como las palabras </a:t>
            </a:r>
            <a:r>
              <a:rPr lang="es-MX" sz="2000" dirty="0" smtClean="0">
                <a:latin typeface="Arial" charset="0"/>
                <a:ea typeface="Times New Roman" charset="0"/>
              </a:rPr>
              <a:t>clave, se recomienda de tres a cinco palabras. É</a:t>
            </a:r>
            <a:r>
              <a:rPr lang="es-ES" sz="2000" dirty="0" err="1" smtClean="0">
                <a:latin typeface="Arial" charset="0"/>
                <a:ea typeface="Times New Roman" charset="0"/>
              </a:rPr>
              <a:t>stas</a:t>
            </a:r>
            <a:r>
              <a:rPr lang="es-ES" sz="2000" dirty="0" smtClean="0">
                <a:latin typeface="Arial" charset="0"/>
                <a:ea typeface="Times New Roman" charset="0"/>
              </a:rPr>
              <a:t> últimas serán aquellas que tomen en cuenta las variables que se manejan en la investigación.</a:t>
            </a:r>
            <a:endParaRPr lang="es-ES_tradnl" sz="2000" dirty="0"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3844" y="4181797"/>
            <a:ext cx="2286000" cy="22606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16200000">
            <a:off x="655989" y="-655983"/>
            <a:ext cx="1020418" cy="233237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 smtClean="0">
                <a:solidFill>
                  <a:srgbClr val="FFF9AF"/>
                </a:solidFill>
              </a:rPr>
              <a:t>Tesina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3252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743262" y="504024"/>
            <a:ext cx="78562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latin typeface="Arial" charset="0"/>
                <a:ea typeface="Times New Roman" charset="0"/>
              </a:rPr>
              <a:t>Índice.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En este apartado deberá considerarse  como elementos: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Introducción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Cuerpo del trabajo (Desarrollo del Tema)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Conclusiones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Referencias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charset="2"/>
              <a:buChar char=""/>
              <a:tabLst>
                <a:tab pos="457200" algn="l"/>
              </a:tabLst>
            </a:pPr>
            <a:r>
              <a:rPr lang="es-MX" sz="2000" dirty="0">
                <a:latin typeface="Arial" charset="0"/>
                <a:ea typeface="Times New Roman" charset="0"/>
              </a:rPr>
              <a:t>Anexos</a:t>
            </a:r>
            <a:endParaRPr lang="es-ES_tradnl" sz="2000" dirty="0"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906" y="2759050"/>
            <a:ext cx="3730312" cy="387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06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92852" y="1367758"/>
            <a:ext cx="779524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MX" b="1" dirty="0">
                <a:latin typeface="Arial" charset="0"/>
                <a:ea typeface="Times New Roman" charset="0"/>
              </a:rPr>
              <a:t>Introducción</a:t>
            </a:r>
            <a:endParaRPr lang="es-ES_tradnl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charset="0"/>
                <a:ea typeface="Times New Roman" charset="0"/>
              </a:rPr>
              <a:t>Deberá de contener una breve descripción del tema que se analiza, el </a:t>
            </a:r>
            <a:r>
              <a:rPr lang="es-MX" dirty="0" smtClean="0">
                <a:latin typeface="Arial" charset="0"/>
                <a:ea typeface="Times New Roman" charset="0"/>
              </a:rPr>
              <a:t>objetivo de dicha investigaci</a:t>
            </a:r>
            <a:r>
              <a:rPr lang="es-ES" dirty="0" err="1" smtClean="0">
                <a:latin typeface="Arial" charset="0"/>
                <a:ea typeface="Times New Roman" charset="0"/>
              </a:rPr>
              <a:t>ón</a:t>
            </a:r>
            <a:r>
              <a:rPr lang="es-MX" dirty="0" smtClean="0">
                <a:latin typeface="Arial" charset="0"/>
                <a:ea typeface="Times New Roman" charset="0"/>
              </a:rPr>
              <a:t>, </a:t>
            </a:r>
            <a:r>
              <a:rPr lang="es-MX" dirty="0">
                <a:latin typeface="Arial" charset="0"/>
                <a:ea typeface="Times New Roman" charset="0"/>
              </a:rPr>
              <a:t>la importancia del tema de investigación o  justificación, metodología empleada y  descripción de la estructura o contenido del trabajo.</a:t>
            </a:r>
            <a:endParaRPr lang="es-ES_tradnl" dirty="0"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74" y="3222539"/>
            <a:ext cx="7620000" cy="29337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16200000">
            <a:off x="655989" y="-655983"/>
            <a:ext cx="1020418" cy="233237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 smtClean="0">
                <a:solidFill>
                  <a:srgbClr val="FFF9AF"/>
                </a:solidFill>
              </a:rPr>
              <a:t>Tesina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130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55904" y="1072724"/>
            <a:ext cx="75834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latin typeface="Arial" charset="0"/>
                <a:ea typeface="Times New Roman" charset="0"/>
              </a:rPr>
              <a:t>Cuerpo Capitular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El desarrollo de los conceptos, su clasificación, los elementos que lo integran y la importancia que se deriva del objeto de estudio, se recomienda que sean abordados de manera deductiva; esto es, de lo general a lo particular y de forma ordenada y secuencial.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 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Se podrán considerar tantos subtemas como sean necesarios, de forma tal que el tema se desarrolle de manera completa.</a:t>
            </a:r>
            <a:endParaRPr lang="es-ES_tradnl" sz="2000" dirty="0"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655989" y="-655983"/>
            <a:ext cx="1020418" cy="233237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 smtClean="0">
                <a:solidFill>
                  <a:srgbClr val="FFF9AF"/>
                </a:solidFill>
              </a:rPr>
              <a:t>Tesina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452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421014" y="1835674"/>
            <a:ext cx="560547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latin typeface="Arial" charset="0"/>
                <a:ea typeface="Times New Roman" charset="0"/>
              </a:rPr>
              <a:t>Conclusiones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En este apartado se deberá realizar una síntesis sobre los conceptos analizados y el investigador podrá hacer una aportación que exprese su opinión sobre el objeto de estudio de la tesina monográfica.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 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>
              <a:lnSpc>
                <a:spcPct val="150000"/>
              </a:lnSpc>
            </a:pPr>
            <a:r>
              <a:rPr lang="es-MX" sz="2000" dirty="0">
                <a:latin typeface="Arial" charset="0"/>
                <a:ea typeface="Times New Roman" charset="0"/>
              </a:rPr>
              <a:t>De igual manera se comentará si se logro el objetivo  del trabajo, así como cuáles fueron sus  alcances y limitaciones.</a:t>
            </a:r>
            <a:r>
              <a:rPr lang="es-ES_tradnl" sz="2000" dirty="0"/>
              <a:t>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6484" y="184410"/>
            <a:ext cx="29083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778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349012" y="156508"/>
            <a:ext cx="64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Recomendaciones para el uso del material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659510" y="1339387"/>
            <a:ext cx="7594473" cy="4500581"/>
          </a:xfrm>
        </p:spPr>
        <p:txBody>
          <a:bodyPr>
            <a:normAutofit/>
          </a:bodyPr>
          <a:lstStyle/>
          <a:p>
            <a:pPr algn="just"/>
            <a:r>
              <a:rPr lang="es-ES_tradnl" altLang="es-ES_tradnl" sz="2000" dirty="0"/>
              <a:t>El material tiene la finalidad de ser un apoyo visual para </a:t>
            </a:r>
            <a:r>
              <a:rPr lang="es-ES_tradnl" altLang="es-ES_tradnl" sz="2000" dirty="0" smtClean="0"/>
              <a:t>establecer los elementos de la tesina </a:t>
            </a:r>
            <a:r>
              <a:rPr lang="es-ES" altLang="es-ES_tradnl" sz="2000" dirty="0" smtClean="0"/>
              <a:t>como una opción de trabajo escrito para su evaluación profesional</a:t>
            </a:r>
            <a:endParaRPr lang="es-ES" altLang="es-ES_tradnl" sz="2000" dirty="0"/>
          </a:p>
          <a:p>
            <a:pPr algn="just"/>
            <a:endParaRPr lang="es-ES" altLang="es-ES_tradnl" sz="2000" dirty="0"/>
          </a:p>
          <a:p>
            <a:pPr algn="just"/>
            <a:r>
              <a:rPr lang="es-ES" altLang="es-ES_tradnl" sz="2000" dirty="0"/>
              <a:t>S</a:t>
            </a:r>
            <a:r>
              <a:rPr lang="es-ES_tradnl" altLang="es-ES_tradnl" sz="2000" dirty="0" err="1"/>
              <a:t>us</a:t>
            </a:r>
            <a:r>
              <a:rPr lang="es-ES_tradnl" altLang="es-ES_tradnl" sz="2000" dirty="0"/>
              <a:t> referencias se citan </a:t>
            </a:r>
            <a:r>
              <a:rPr lang="es-ES" altLang="es-ES_tradnl" sz="2000" dirty="0" smtClean="0"/>
              <a:t>al final de la presentación.</a:t>
            </a:r>
            <a:endParaRPr lang="es-ES" altLang="es-ES_tradnl" sz="2000" dirty="0"/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L</a:t>
            </a:r>
            <a:r>
              <a:rPr lang="es-ES_tradnl" altLang="es-ES_tradnl" sz="2000" dirty="0"/>
              <a:t>a </a:t>
            </a:r>
            <a:r>
              <a:rPr lang="es-ES_tradnl" altLang="es-ES_tradnl" sz="2000" dirty="0" err="1"/>
              <a:t>presentaci</a:t>
            </a:r>
            <a:r>
              <a:rPr lang="es-ES" altLang="es-ES_tradnl" sz="2000" dirty="0" err="1"/>
              <a:t>ón</a:t>
            </a:r>
            <a:r>
              <a:rPr lang="es-ES" altLang="es-ES_tradnl" sz="2000" dirty="0"/>
              <a:t> esta desarrollada con base a las características del programa educativo y de la unidad de aprendizaje y competencia.</a:t>
            </a:r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La explicación de cada una de las diapositivas es fundamental para cada una de los temas tratados en el programa de estudio</a:t>
            </a:r>
            <a:endParaRPr lang="es-ES_tradnl" alt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17310927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723631" y="530791"/>
            <a:ext cx="504188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latin typeface="Arial" charset="0"/>
                <a:ea typeface="Times New Roman" charset="0"/>
              </a:rPr>
              <a:t>Referencias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Deberán ser colocadas por el siguiente orden: bibliografía, hemerografía y electrónicos por orden alfabético.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latin typeface="Arial" charset="0"/>
                <a:ea typeface="Times New Roman" charset="0"/>
              </a:rPr>
              <a:t> 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 smtClean="0">
                <a:latin typeface="Arial" charset="0"/>
                <a:ea typeface="Times New Roman" charset="0"/>
              </a:rPr>
              <a:t>Anexos</a:t>
            </a:r>
            <a:endParaRPr lang="es-ES_tradnl" sz="2000" dirty="0">
              <a:latin typeface="Times New Roman" charset="0"/>
              <a:ea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latin typeface="Arial" charset="0"/>
                <a:ea typeface="Times New Roman" charset="0"/>
              </a:rPr>
              <a:t>Esta sección se incluirá, solo en caso de existir documentos que complementen o validen la información presentada en el cuerpo del trabajo.</a:t>
            </a:r>
            <a:endParaRPr lang="es-ES_tradnl" sz="2000" dirty="0"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6882" y="2980112"/>
            <a:ext cx="2912762" cy="291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2650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655989" y="-655983"/>
            <a:ext cx="1020418" cy="233237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sz="2800" dirty="0">
                <a:solidFill>
                  <a:srgbClr val="FFF9AF"/>
                </a:solidFill>
              </a:rPr>
              <a:t>Referencias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63668" y="1411189"/>
            <a:ext cx="81610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200"/>
              <a:buFont typeface="Arial" charset="0"/>
              <a:buChar char="•"/>
              <a:tabLst>
                <a:tab pos="346710" algn="l"/>
              </a:tabLst>
            </a:pPr>
            <a:r>
              <a:rPr lang="es-MX" sz="2000" dirty="0">
                <a:latin typeface="+mj-lt"/>
                <a:ea typeface="Times New Roman" charset="0"/>
              </a:rPr>
              <a:t>Ander. Egg, E. (2000). </a:t>
            </a:r>
            <a:r>
              <a:rPr lang="es-MX" sz="2000" b="1" dirty="0">
                <a:latin typeface="+mj-lt"/>
                <a:ea typeface="Times New Roman" charset="0"/>
              </a:rPr>
              <a:t>Técnicas de Investigación Social</a:t>
            </a:r>
            <a:r>
              <a:rPr lang="es-MX" sz="2000" dirty="0">
                <a:latin typeface="+mj-lt"/>
                <a:ea typeface="Times New Roman" charset="0"/>
              </a:rPr>
              <a:t>. Editorial El Ateneo, México.</a:t>
            </a:r>
            <a:endParaRPr lang="es-ES_tradnl" sz="2000" dirty="0">
              <a:latin typeface="+mj-lt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200"/>
              <a:buFont typeface="Arial" charset="0"/>
              <a:buChar char="•"/>
            </a:pPr>
            <a:r>
              <a:rPr lang="es-MX" sz="2000" dirty="0">
                <a:latin typeface="+mj-lt"/>
                <a:ea typeface="Times New Roman" charset="0"/>
              </a:rPr>
              <a:t>Arias Galicia, Fernando (2001). </a:t>
            </a:r>
            <a:r>
              <a:rPr lang="es-MX" sz="2000" i="1" dirty="0">
                <a:latin typeface="+mj-lt"/>
                <a:ea typeface="Times New Roman" charset="0"/>
              </a:rPr>
              <a:t> </a:t>
            </a:r>
            <a:r>
              <a:rPr lang="es-MX" sz="2000" b="1" i="1" dirty="0">
                <a:latin typeface="+mj-lt"/>
                <a:ea typeface="Times New Roman" charset="0"/>
              </a:rPr>
              <a:t>Introducción a la Metodología de la Investigación en Ciencias de la Administración y del Comportamiento</a:t>
            </a:r>
            <a:r>
              <a:rPr lang="es-MX" sz="2000" b="1" dirty="0">
                <a:latin typeface="+mj-lt"/>
                <a:ea typeface="Times New Roman" charset="0"/>
              </a:rPr>
              <a:t>.</a:t>
            </a:r>
            <a:r>
              <a:rPr lang="es-MX" sz="2000" dirty="0">
                <a:latin typeface="+mj-lt"/>
                <a:ea typeface="Times New Roman" charset="0"/>
              </a:rPr>
              <a:t> Trillas. México.</a:t>
            </a:r>
            <a:endParaRPr lang="es-ES_tradnl" sz="2000" dirty="0">
              <a:latin typeface="+mj-lt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200"/>
              <a:buFont typeface="Arial" charset="0"/>
              <a:buChar char="•"/>
            </a:pPr>
            <a:r>
              <a:rPr lang="es-MX" sz="2000" dirty="0">
                <a:latin typeface="+mj-lt"/>
                <a:ea typeface="Times New Roman" charset="0"/>
                <a:hlinkClick r:id="rId2"/>
              </a:rPr>
              <a:t>Bell, Judith</a:t>
            </a:r>
            <a:r>
              <a:rPr lang="es-MX" sz="2000" dirty="0">
                <a:latin typeface="+mj-lt"/>
                <a:ea typeface="Times New Roman" charset="0"/>
              </a:rPr>
              <a:t> (2002). </a:t>
            </a:r>
            <a:r>
              <a:rPr lang="es-MX" sz="2000" b="1" i="1" dirty="0">
                <a:latin typeface="+mj-lt"/>
                <a:ea typeface="Times New Roman" charset="0"/>
              </a:rPr>
              <a:t>Cómo hacer tu primer trabajo de investigación: guía para investigadores en educación y ciencias sociales</a:t>
            </a:r>
            <a:r>
              <a:rPr lang="es-MX" sz="2000" dirty="0">
                <a:latin typeface="+mj-lt"/>
                <a:ea typeface="Times New Roman" charset="0"/>
              </a:rPr>
              <a:t>. Ed. GEDISA. 256 páginas</a:t>
            </a:r>
            <a:endParaRPr lang="es-ES_tradnl" sz="2000" dirty="0">
              <a:latin typeface="+mj-lt"/>
              <a:ea typeface="Times New Roman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200"/>
              <a:buFont typeface="Arial" charset="0"/>
              <a:buChar char="•"/>
            </a:pPr>
            <a:r>
              <a:rPr lang="es-MX" sz="2000" dirty="0">
                <a:latin typeface="+mj-lt"/>
                <a:ea typeface="Times New Roman" charset="0"/>
              </a:rPr>
              <a:t>Eco Umberto</a:t>
            </a:r>
            <a:r>
              <a:rPr lang="es-MX" sz="2000" kern="1800" dirty="0">
                <a:latin typeface="+mj-lt"/>
                <a:ea typeface="Times New Roman" charset="0"/>
              </a:rPr>
              <a:t> (2001).  </a:t>
            </a:r>
            <a:r>
              <a:rPr lang="es-MX" sz="2000" b="1" i="1" kern="1800" dirty="0">
                <a:latin typeface="+mj-lt"/>
                <a:ea typeface="Times New Roman" charset="0"/>
              </a:rPr>
              <a:t>Cómo se hace una tesis</a:t>
            </a:r>
            <a:r>
              <a:rPr lang="es-MX" sz="2000" kern="1800" dirty="0">
                <a:latin typeface="+mj-lt"/>
                <a:ea typeface="Times New Roman" charset="0"/>
              </a:rPr>
              <a:t>. </a:t>
            </a:r>
            <a:r>
              <a:rPr lang="es-MX" sz="2000" dirty="0">
                <a:latin typeface="+mj-lt"/>
                <a:ea typeface="Times New Roman" charset="0"/>
              </a:rPr>
              <a:t> Ed. Gedisa. </a:t>
            </a:r>
            <a:endParaRPr lang="es-ES_tradnl" sz="2000" dirty="0">
              <a:latin typeface="+mj-lt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540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582094" y="529062"/>
            <a:ext cx="78318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Arial" charset="0"/>
              <a:buChar char="•"/>
            </a:pPr>
            <a:r>
              <a:rPr lang="es-MX" sz="2000" dirty="0">
                <a:latin typeface="+mj-lt"/>
              </a:rPr>
              <a:t>Fernández Rojas, H. A. (2001) </a:t>
            </a:r>
            <a:r>
              <a:rPr lang="es-MX" sz="2000" b="1" dirty="0">
                <a:latin typeface="+mj-lt"/>
              </a:rPr>
              <a:t>Manual para la Elaboración de Textos</a:t>
            </a:r>
            <a:r>
              <a:rPr lang="es-MX" sz="2000" dirty="0">
                <a:latin typeface="+mj-lt"/>
              </a:rPr>
              <a:t>, UEAM.  México.</a:t>
            </a:r>
            <a:endParaRPr lang="es-ES_tradnl" sz="2000" dirty="0">
              <a:latin typeface="+mj-lt"/>
            </a:endParaRPr>
          </a:p>
          <a:p>
            <a:pPr marL="342900" lvl="0" indent="-342900">
              <a:lnSpc>
                <a:spcPct val="150000"/>
              </a:lnSpc>
              <a:buFont typeface="Arial" charset="0"/>
              <a:buChar char="•"/>
            </a:pPr>
            <a:r>
              <a:rPr lang="es-MX" sz="2000" dirty="0">
                <a:latin typeface="+mj-lt"/>
              </a:rPr>
              <a:t>Garza Mercado, A. (2000). </a:t>
            </a:r>
            <a:r>
              <a:rPr lang="es-MX" sz="2000" b="1" dirty="0">
                <a:latin typeface="+mj-lt"/>
              </a:rPr>
              <a:t>Manual de Técnicas de Investigación para estudiantes de Ciencias Sociales</a:t>
            </a:r>
            <a:r>
              <a:rPr lang="es-MX" sz="2000" dirty="0">
                <a:latin typeface="+mj-lt"/>
              </a:rPr>
              <a:t>. El Colegio de México. México.</a:t>
            </a:r>
            <a:endParaRPr lang="es-ES_tradnl" sz="2000" dirty="0">
              <a:latin typeface="+mj-lt"/>
            </a:endParaRPr>
          </a:p>
          <a:p>
            <a:pPr marL="342900" lvl="0" indent="-342900">
              <a:lnSpc>
                <a:spcPct val="150000"/>
              </a:lnSpc>
              <a:buFont typeface="Arial" charset="0"/>
              <a:buChar char="•"/>
            </a:pPr>
            <a:r>
              <a:rPr lang="es-MX" sz="2000" dirty="0">
                <a:latin typeface="+mj-lt"/>
              </a:rPr>
              <a:t>Gutiérrez, A. (2004). </a:t>
            </a:r>
            <a:r>
              <a:rPr lang="es-MX" sz="2000" b="1" dirty="0">
                <a:latin typeface="+mj-lt"/>
              </a:rPr>
              <a:t>Manejo de información documental. Guía para organizar fuentes de información</a:t>
            </a:r>
            <a:r>
              <a:rPr lang="es-MX" sz="2000" dirty="0">
                <a:latin typeface="+mj-lt"/>
              </a:rPr>
              <a:t>. Ed. Trillas. México.</a:t>
            </a:r>
            <a:endParaRPr lang="es-ES_tradnl" sz="2000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s-MX" sz="2000" dirty="0">
                <a:latin typeface="+mj-lt"/>
              </a:rPr>
              <a:t>Hernández Sampieri, R., Fernández, C. y Baptista, P. (2003). </a:t>
            </a:r>
            <a:r>
              <a:rPr lang="es-MX" sz="2000" b="1" dirty="0">
                <a:latin typeface="+mj-lt"/>
              </a:rPr>
              <a:t>Metodología de la Investigación</a:t>
            </a:r>
            <a:r>
              <a:rPr lang="es-MX" sz="2000" dirty="0">
                <a:latin typeface="+mj-lt"/>
              </a:rPr>
              <a:t>. 3ª ed. </a:t>
            </a:r>
            <a:r>
              <a:rPr lang="en-US" sz="2000" dirty="0">
                <a:latin typeface="+mj-lt"/>
              </a:rPr>
              <a:t>McGraw Hill. </a:t>
            </a:r>
            <a:r>
              <a:rPr lang="es-MX" sz="2000" dirty="0">
                <a:latin typeface="+mj-lt"/>
              </a:rPr>
              <a:t>México.</a:t>
            </a:r>
            <a:r>
              <a:rPr lang="es-ES_tradnl" sz="2000" dirty="0">
                <a:latin typeface="+mj-lt"/>
              </a:rPr>
              <a:t> </a:t>
            </a:r>
            <a:endParaRPr lang="es-ES_tradnl" sz="2000" dirty="0">
              <a:latin typeface="+mj-lt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5710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68155" y="798003"/>
            <a:ext cx="78318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Arial" charset="0"/>
              <a:buChar char="•"/>
            </a:pPr>
            <a:r>
              <a:rPr lang="es-MX" sz="2000" dirty="0">
                <a:latin typeface="+mj-lt"/>
              </a:rPr>
              <a:t>Mercado, Salvador (2007). </a:t>
            </a:r>
            <a:r>
              <a:rPr lang="es-MX" sz="2000" b="1" i="1" dirty="0">
                <a:latin typeface="+mj-lt"/>
              </a:rPr>
              <a:t>¿Cómo hacer una tesis?: tesinas, informes, memorias, seminarios de investigación y monografías</a:t>
            </a:r>
            <a:r>
              <a:rPr lang="es-MX" sz="2000" dirty="0">
                <a:latin typeface="+mj-lt"/>
              </a:rPr>
              <a:t> 3ª ed. Ed. Limusa</a:t>
            </a:r>
            <a:endParaRPr lang="es-ES_tradnl" sz="2000" dirty="0">
              <a:latin typeface="+mj-lt"/>
            </a:endParaRPr>
          </a:p>
          <a:p>
            <a:pPr marL="342900" lvl="0" indent="-342900">
              <a:lnSpc>
                <a:spcPct val="150000"/>
              </a:lnSpc>
              <a:buFont typeface="Arial" charset="0"/>
              <a:buChar char="•"/>
            </a:pPr>
            <a:r>
              <a:rPr lang="es-MX" sz="2000" dirty="0">
                <a:latin typeface="+mj-lt"/>
              </a:rPr>
              <a:t>Munich, L. y Àngeles, E. (2002). </a:t>
            </a:r>
            <a:r>
              <a:rPr lang="es-MX" sz="2000" b="1" dirty="0">
                <a:latin typeface="+mj-lt"/>
              </a:rPr>
              <a:t>Métodos y técnicas de investigación</a:t>
            </a:r>
            <a:r>
              <a:rPr lang="es-MX" sz="2000" dirty="0">
                <a:latin typeface="+mj-lt"/>
              </a:rPr>
              <a:t>. Trillas. México.</a:t>
            </a:r>
            <a:endParaRPr lang="es-ES_tradnl" sz="2000" dirty="0">
              <a:latin typeface="+mj-lt"/>
            </a:endParaRPr>
          </a:p>
          <a:p>
            <a:pPr marL="342900" lvl="0" indent="-342900">
              <a:lnSpc>
                <a:spcPct val="150000"/>
              </a:lnSpc>
              <a:buFont typeface="Arial" charset="0"/>
              <a:buChar char="•"/>
            </a:pPr>
            <a:r>
              <a:rPr lang="es-MX" sz="2000" dirty="0">
                <a:latin typeface="+mj-lt"/>
              </a:rPr>
              <a:t>Pardinas, F. (2000). </a:t>
            </a:r>
            <a:r>
              <a:rPr lang="es-MX" sz="2000" b="1" dirty="0">
                <a:latin typeface="+mj-lt"/>
              </a:rPr>
              <a:t>Metodología y técnicas de investigación en Ciencias Sociales. </a:t>
            </a:r>
            <a:r>
              <a:rPr lang="es-MX" sz="2000" dirty="0">
                <a:latin typeface="+mj-lt"/>
              </a:rPr>
              <a:t>Siglo Veintiuno Editores. México</a:t>
            </a:r>
            <a:endParaRPr lang="es-ES_tradnl" sz="2000" dirty="0">
              <a:latin typeface="+mj-lt"/>
            </a:endParaRPr>
          </a:p>
          <a:p>
            <a:pPr marL="342900" lvl="0" indent="-342900">
              <a:lnSpc>
                <a:spcPct val="150000"/>
              </a:lnSpc>
              <a:buFont typeface="Arial" charset="0"/>
              <a:buChar char="•"/>
            </a:pPr>
            <a:r>
              <a:rPr lang="es-MX" sz="2000" dirty="0">
                <a:latin typeface="+mj-lt"/>
              </a:rPr>
              <a:t>Sabino, Carlos a. (2004) </a:t>
            </a:r>
            <a:r>
              <a:rPr lang="es-MX" sz="2000" b="1" i="1" dirty="0">
                <a:latin typeface="+mj-lt"/>
              </a:rPr>
              <a:t>Cómo hacer una tesis y elaborar todo tipo de escritos</a:t>
            </a:r>
            <a:r>
              <a:rPr lang="es-MX" sz="2000" dirty="0">
                <a:latin typeface="+mj-lt"/>
              </a:rPr>
              <a:t>. Ed. Lumen. </a:t>
            </a:r>
            <a:endParaRPr lang="es-ES_tradnl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4954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>
            <a:spLocks noGrp="1"/>
          </p:cNvSpPr>
          <p:nvPr>
            <p:ph idx="1"/>
          </p:nvPr>
        </p:nvSpPr>
        <p:spPr>
          <a:xfrm>
            <a:off x="841249" y="484095"/>
            <a:ext cx="7522463" cy="3344194"/>
          </a:xfrm>
        </p:spPr>
        <p:txBody>
          <a:bodyPr/>
          <a:lstStyle/>
          <a:p>
            <a:pPr algn="just"/>
            <a:r>
              <a:rPr lang="es-ES" altLang="es-ES_tradnl" sz="2000" dirty="0"/>
              <a:t>Se recomienda que la lectura de las diapositivas sea participación de los alumnos, pero la explicación de las mismas esté a cargo del docente.</a:t>
            </a:r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El tiempo programado para la utilización del material es de </a:t>
            </a:r>
            <a:r>
              <a:rPr lang="es-ES" altLang="es-ES_tradnl" sz="2000" dirty="0" smtClean="0"/>
              <a:t>cuatro </a:t>
            </a:r>
            <a:r>
              <a:rPr lang="es-ES" altLang="es-ES_tradnl" sz="2000" dirty="0"/>
              <a:t>horas, </a:t>
            </a:r>
            <a:r>
              <a:rPr lang="es-ES" altLang="es-ES_tradnl" sz="2000" dirty="0" smtClean="0"/>
              <a:t>se propone que se establezcan los tiempos para desarrollar el tema del trabajo anterior a la presentación. </a:t>
            </a:r>
            <a:endParaRPr lang="es-ES" altLang="es-ES_tradnl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8878" y="3087445"/>
            <a:ext cx="4687203" cy="295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802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658" y="720762"/>
            <a:ext cx="8474120" cy="513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964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/>
        </p:nvSpPr>
        <p:spPr>
          <a:xfrm>
            <a:off x="592852" y="156508"/>
            <a:ext cx="335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 err="1" smtClean="0">
                <a:solidFill>
                  <a:srgbClr val="FFF9AF"/>
                </a:solidFill>
              </a:rPr>
              <a:t>Presentaci</a:t>
            </a:r>
            <a:r>
              <a:rPr lang="es-ES" sz="2800" dirty="0" err="1" smtClean="0">
                <a:solidFill>
                  <a:srgbClr val="FFF9AF"/>
                </a:solidFill>
              </a:rPr>
              <a:t>ón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49228" y="1316334"/>
            <a:ext cx="805877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000" dirty="0" smtClean="0"/>
              <a:t>Al margen de la </a:t>
            </a:r>
            <a:r>
              <a:rPr lang="es-ES_tradnl" sz="2000" dirty="0" err="1" smtClean="0"/>
              <a:t>globalizaci</a:t>
            </a:r>
            <a:r>
              <a:rPr lang="es-ES" sz="2000" dirty="0" err="1" smtClean="0"/>
              <a:t>ón</a:t>
            </a:r>
            <a:r>
              <a:rPr lang="es-ES" sz="2000" dirty="0" smtClean="0"/>
              <a:t>, en los últimos años se viene registrando en México la desaparición masiva de empresas y la ineficiente administración de organizaciones (</a:t>
            </a:r>
            <a:r>
              <a:rPr lang="es-ES" sz="2000" dirty="0" err="1" smtClean="0"/>
              <a:t>Garcíacastillo</a:t>
            </a:r>
            <a:r>
              <a:rPr lang="es-ES" sz="2000" dirty="0" smtClean="0"/>
              <a:t>, 1995). Aunque parezca exagerado, esto representa una prioridad nacional, pues nos afecta en el empleo, el crecimiento económico y la calidad de vida de los mexicanos. Para ello no debe perderse de vista que somos la universidad pública la generadora de investigación científica, a partir de las necesidades sociales del país.</a:t>
            </a:r>
          </a:p>
          <a:p>
            <a:pPr algn="just"/>
            <a:endParaRPr lang="es-ES" sz="2000" dirty="0" smtClean="0"/>
          </a:p>
          <a:p>
            <a:pPr algn="just"/>
            <a:r>
              <a:rPr lang="es-ES" sz="2000" dirty="0" smtClean="0"/>
              <a:t>Una manera de enfrentar ese fenómeno, es a través de la investigación científica en Contaduría, Administración e Informática Administrativa, con la finalidad de comprender el problema y desarrollar soluciones.</a:t>
            </a:r>
          </a:p>
          <a:p>
            <a:endParaRPr lang="es-ES" dirty="0" smtClean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3011" y="4350952"/>
            <a:ext cx="1880286" cy="250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738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934899" y="1350693"/>
            <a:ext cx="723481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/>
              <a:t>En este sentido, la investigación científica en estas áreas del conocimiento puede materializarse mediante la elaboración de tesis, tesinas, memorias, ensayos o artículos científicos, como opciones de </a:t>
            </a:r>
            <a:r>
              <a:rPr lang="es-ES" sz="2000" dirty="0" err="1"/>
              <a:t>titulacion</a:t>
            </a:r>
            <a:r>
              <a:rPr lang="es-ES" sz="2000" dirty="0"/>
              <a:t> en la modalidad escrita para egresados de la Licenciatura</a:t>
            </a:r>
            <a:r>
              <a:rPr lang="es-ES" sz="2000" dirty="0" smtClean="0"/>
              <a:t>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Al mismo tiempo, en la medida que logremos que nuestros egresados obtengan e grado, estamos contribuyendo a que ocupen mejores </a:t>
            </a:r>
            <a:r>
              <a:rPr lang="es-ES" sz="2000" dirty="0" err="1"/>
              <a:t>pocisiones</a:t>
            </a:r>
            <a:r>
              <a:rPr lang="es-ES" sz="2000" dirty="0"/>
              <a:t> jerárquicas con condiciones más favorables, fortaleciendo así, la pertinencia en la formación de nuestros profesionistas.</a:t>
            </a:r>
            <a:endParaRPr lang="es-ES_tradnl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3016" y="4568910"/>
            <a:ext cx="2755557" cy="206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859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592852" y="156508"/>
            <a:ext cx="335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Propósitos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82909577"/>
              </p:ext>
            </p:extLst>
          </p:nvPr>
        </p:nvGraphicFramePr>
        <p:xfrm>
          <a:off x="2559995" y="67972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120" y="3600728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383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411982" y="156508"/>
            <a:ext cx="6511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Propósitos de las unidades de competencia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5550" y="2931150"/>
            <a:ext cx="782980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eriod"/>
            </a:pPr>
            <a:r>
              <a:rPr lang="es-ES_tradnl" sz="2000" dirty="0" smtClean="0"/>
              <a:t>Contextualizar la </a:t>
            </a:r>
            <a:r>
              <a:rPr lang="es-ES_tradnl" sz="2000" dirty="0" err="1" smtClean="0"/>
              <a:t>titulaci</a:t>
            </a:r>
            <a:r>
              <a:rPr lang="es-ES" sz="2000" dirty="0" err="1" smtClean="0"/>
              <a:t>ón</a:t>
            </a:r>
            <a:r>
              <a:rPr lang="es-ES" sz="2000" dirty="0" smtClean="0"/>
              <a:t> a nivel licenciatura en las áreas de Contabilidad, Administración e Informática Administrativa a nivel nacional y compararlo con la condición de la Facultad de Contaduría y Administración.</a:t>
            </a:r>
          </a:p>
          <a:p>
            <a:pPr marL="457200" indent="-457200" algn="just">
              <a:buAutoNum type="arabicPeriod"/>
            </a:pPr>
            <a:endParaRPr lang="es-ES" sz="2000" dirty="0" smtClean="0"/>
          </a:p>
          <a:p>
            <a:pPr marL="457200" indent="-457200" algn="just">
              <a:buAutoNum type="arabicPeriod"/>
            </a:pPr>
            <a:r>
              <a:rPr lang="es-ES" sz="2000" dirty="0" smtClean="0"/>
              <a:t>D</a:t>
            </a:r>
            <a:r>
              <a:rPr lang="es-ES_tradnl" sz="2000" dirty="0" smtClean="0"/>
              <a:t>escribir el objeto de </a:t>
            </a:r>
            <a:r>
              <a:rPr lang="es-ES_tradnl" sz="2000" dirty="0" err="1" smtClean="0"/>
              <a:t>titulaci</a:t>
            </a:r>
            <a:r>
              <a:rPr lang="es-ES" sz="2000" dirty="0" err="1" smtClean="0"/>
              <a:t>ón</a:t>
            </a:r>
            <a:r>
              <a:rPr lang="es-ES" sz="2000" dirty="0" smtClean="0"/>
              <a:t> de licenciatura e identificar las opciones de </a:t>
            </a:r>
            <a:r>
              <a:rPr lang="es-ES" sz="2000" dirty="0" err="1" smtClean="0"/>
              <a:t>evlauación</a:t>
            </a:r>
            <a:r>
              <a:rPr lang="es-ES" sz="2000" dirty="0" smtClean="0"/>
              <a:t> profesional (tesis, memoria, tesina, ensayo, artículo científico, aprovechamiento académico, examen general de egreso), haciendo énfasis en el alcance de las modalidades del trabajo escrito, al mismo </a:t>
            </a:r>
            <a:r>
              <a:rPr lang="es-ES" sz="2000" dirty="0" err="1" smtClean="0"/>
              <a:t>tiempoque</a:t>
            </a:r>
            <a:r>
              <a:rPr lang="es-ES" sz="2000" dirty="0" smtClean="0"/>
              <a:t> se describe el proceso académico – administrativo a seguir.</a:t>
            </a:r>
            <a:endParaRPr lang="es-ES_tradnl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491" y="1017753"/>
            <a:ext cx="2670985" cy="1913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3446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1690</Words>
  <Application>Microsoft Macintosh PowerPoint</Application>
  <PresentationFormat>Presentación en pantalla (4:3)</PresentationFormat>
  <Paragraphs>157</Paragraphs>
  <Slides>33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1" baseType="lpstr">
      <vt:lpstr>Avenir Black</vt:lpstr>
      <vt:lpstr>Avenir Book</vt:lpstr>
      <vt:lpstr>Avenir Roman</vt:lpstr>
      <vt:lpstr>Calibri</vt:lpstr>
      <vt:lpstr>Times New Roman</vt:lpstr>
      <vt:lpstr>Wingdings</vt:lpstr>
      <vt:lpstr>Arial</vt:lpstr>
      <vt:lpstr>Tema de Office</vt:lpstr>
      <vt:lpstr>Taller de Titulación Tesina Carmen Aurora Niembro Gaona Octubre 2017</vt:lpstr>
      <vt:lpstr>Universidad Autónoma del Estado de México Centro Universitario UAEM Zumpango Licenciatura en Contaduría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subject/>
  <dc:creator>DCGU1</dc:creator>
  <cp:keywords/>
  <dc:description/>
  <cp:lastModifiedBy>carmen aurora niembro gaona</cp:lastModifiedBy>
  <cp:revision>85</cp:revision>
  <dcterms:created xsi:type="dcterms:W3CDTF">2013-06-28T15:10:46Z</dcterms:created>
  <dcterms:modified xsi:type="dcterms:W3CDTF">2017-10-18T19:02:02Z</dcterms:modified>
  <cp:category/>
</cp:coreProperties>
</file>