
<file path=[Content_Types].xml><?xml version="1.0" encoding="utf-8"?>
<Types xmlns="http://schemas.openxmlformats.org/package/2006/content-types">
  <Default Extension="xml" ContentType="application/xml"/>
  <Default Extension="png" ContentType="image/png"/>
  <Default Extension="tiff" ContentType="image/tiff"/>
  <Default Extension="rels" ContentType="application/vnd.openxmlformats-package.relationships+xml"/>
  <Default Extension="vml" ContentType="application/vnd.openxmlformats-officedocument.vmlDrawing"/>
  <Default Extension="wmf" ContentType="image/x-wmf"/>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61" r:id="rId2"/>
    <p:sldId id="260" r:id="rId3"/>
    <p:sldId id="265" r:id="rId4"/>
    <p:sldId id="296" r:id="rId5"/>
    <p:sldId id="266" r:id="rId6"/>
    <p:sldId id="263" r:id="rId7"/>
    <p:sldId id="297" r:id="rId8"/>
    <p:sldId id="267" r:id="rId9"/>
    <p:sldId id="264" r:id="rId10"/>
    <p:sldId id="268" r:id="rId11"/>
    <p:sldId id="298" r:id="rId12"/>
    <p:sldId id="270" r:id="rId13"/>
    <p:sldId id="272" r:id="rId14"/>
    <p:sldId id="282" r:id="rId15"/>
    <p:sldId id="283" r:id="rId16"/>
    <p:sldId id="284" r:id="rId17"/>
    <p:sldId id="285" r:id="rId18"/>
    <p:sldId id="286" r:id="rId19"/>
    <p:sldId id="287" r:id="rId20"/>
    <p:sldId id="288" r:id="rId21"/>
    <p:sldId id="291" r:id="rId22"/>
    <p:sldId id="292" r:id="rId23"/>
    <p:sldId id="289" r:id="rId24"/>
    <p:sldId id="299" r:id="rId25"/>
    <p:sldId id="300" r:id="rId26"/>
    <p:sldId id="301" r:id="rId27"/>
    <p:sldId id="302" r:id="rId28"/>
    <p:sldId id="303" r:id="rId29"/>
    <p:sldId id="308" r:id="rId30"/>
    <p:sldId id="304" r:id="rId31"/>
    <p:sldId id="309" r:id="rId32"/>
    <p:sldId id="305" r:id="rId33"/>
    <p:sldId id="306" r:id="rId34"/>
    <p:sldId id="307" r:id="rId3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AF"/>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p:restoredTop sz="94645"/>
  </p:normalViewPr>
  <p:slideViewPr>
    <p:cSldViewPr snapToGrid="0" snapToObjects="1">
      <p:cViewPr varScale="1">
        <p:scale>
          <a:sx n="133" d="100"/>
          <a:sy n="133" d="100"/>
        </p:scale>
        <p:origin x="56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1831FF-0890-D84F-ABFF-634F5186FEED}"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s-ES_tradnl"/>
        </a:p>
      </dgm:t>
    </dgm:pt>
    <dgm:pt modelId="{5FD55F0A-F193-8E43-B50A-7C644D8D153E}">
      <dgm:prSet phldrT="[Texto]" custT="1"/>
      <dgm:spPr>
        <a:solidFill>
          <a:schemeClr val="accent3">
            <a:lumMod val="40000"/>
            <a:lumOff val="60000"/>
          </a:schemeClr>
        </a:solidFill>
      </dgm:spPr>
      <dgm:t>
        <a:bodyPr/>
        <a:lstStyle/>
        <a:p>
          <a:r>
            <a:rPr lang="es-ES" sz="2000" dirty="0" smtClean="0">
              <a:solidFill>
                <a:schemeClr val="tx1"/>
              </a:solidFill>
            </a:rPr>
            <a:t>Aplicará y evaluará los conocimientos básicos al análisis y procesamiento de datos, mediante los conceptos fundamentales de la estadística descriptiva, análisis de correlación, regresión lineal y los elementos de la probabilidad para una adecuada toma de decisiones, en las disciplinas contables y administrativas.</a:t>
          </a:r>
          <a:endParaRPr lang="es-ES_tradnl" sz="2000" dirty="0">
            <a:solidFill>
              <a:schemeClr val="tx1"/>
            </a:solidFill>
          </a:endParaRPr>
        </a:p>
      </dgm:t>
    </dgm:pt>
    <dgm:pt modelId="{99544262-953A-FF4A-9FFD-B8B568A2339E}" type="parTrans" cxnId="{97AE3119-95AF-FD4B-B6AF-818801BAC5F5}">
      <dgm:prSet/>
      <dgm:spPr/>
      <dgm:t>
        <a:bodyPr/>
        <a:lstStyle/>
        <a:p>
          <a:endParaRPr lang="es-ES_tradnl"/>
        </a:p>
      </dgm:t>
    </dgm:pt>
    <dgm:pt modelId="{77EEE265-FCE0-FE42-99BD-D5E6A7485971}" type="sibTrans" cxnId="{97AE3119-95AF-FD4B-B6AF-818801BAC5F5}">
      <dgm:prSet/>
      <dgm:spPr/>
      <dgm:t>
        <a:bodyPr/>
        <a:lstStyle/>
        <a:p>
          <a:endParaRPr lang="es-ES_tradnl"/>
        </a:p>
      </dgm:t>
    </dgm:pt>
    <dgm:pt modelId="{5631FAA9-AF19-4448-96EF-4632E12E9DFC}">
      <dgm:prSet phldrT="[Texto]" custT="1"/>
      <dgm:spPr>
        <a:solidFill>
          <a:srgbClr val="FFF9AF"/>
        </a:solidFill>
      </dgm:spPr>
      <dgm:t>
        <a:bodyPr/>
        <a:lstStyle/>
        <a:p>
          <a:r>
            <a:rPr lang="es-ES_tradnl" sz="2000" dirty="0" smtClean="0"/>
            <a:t>Unidad</a:t>
          </a:r>
          <a:r>
            <a:rPr lang="es-ES_tradnl" sz="2000" baseline="0" dirty="0" smtClean="0"/>
            <a:t> de aprendizaje</a:t>
          </a:r>
          <a:endParaRPr lang="es-ES_tradnl" sz="2000" dirty="0"/>
        </a:p>
      </dgm:t>
    </dgm:pt>
    <dgm:pt modelId="{9F7915EC-CEFB-BC43-865A-AA31B00C4E9B}" type="parTrans" cxnId="{7B00C41A-0BB6-D34E-94D0-2DFE1D0CB384}">
      <dgm:prSet/>
      <dgm:spPr/>
      <dgm:t>
        <a:bodyPr/>
        <a:lstStyle/>
        <a:p>
          <a:endParaRPr lang="es-ES_tradnl"/>
        </a:p>
      </dgm:t>
    </dgm:pt>
    <dgm:pt modelId="{A8258E4A-95A5-FC45-BFD5-7BF9609CBAE3}" type="sibTrans" cxnId="{7B00C41A-0BB6-D34E-94D0-2DFE1D0CB384}">
      <dgm:prSet/>
      <dgm:spPr/>
      <dgm:t>
        <a:bodyPr/>
        <a:lstStyle/>
        <a:p>
          <a:endParaRPr lang="es-ES_tradnl"/>
        </a:p>
      </dgm:t>
    </dgm:pt>
    <dgm:pt modelId="{B0AF3708-7235-F048-B6E9-DB1B05B0C522}" type="pres">
      <dgm:prSet presAssocID="{6D1831FF-0890-D84F-ABFF-634F5186FEED}" presName="mainComposite" presStyleCnt="0">
        <dgm:presLayoutVars>
          <dgm:chPref val="1"/>
          <dgm:dir/>
          <dgm:animOne val="branch"/>
          <dgm:animLvl val="lvl"/>
          <dgm:resizeHandles val="exact"/>
        </dgm:presLayoutVars>
      </dgm:prSet>
      <dgm:spPr/>
      <dgm:t>
        <a:bodyPr/>
        <a:lstStyle/>
        <a:p>
          <a:endParaRPr lang="es-ES_tradnl"/>
        </a:p>
      </dgm:t>
    </dgm:pt>
    <dgm:pt modelId="{F237AD7D-8AAD-8141-9B52-971A0DDCE70F}" type="pres">
      <dgm:prSet presAssocID="{6D1831FF-0890-D84F-ABFF-634F5186FEED}" presName="hierFlow" presStyleCnt="0"/>
      <dgm:spPr/>
    </dgm:pt>
    <dgm:pt modelId="{2072265F-7E8E-C745-93FD-947ABAB61649}" type="pres">
      <dgm:prSet presAssocID="{6D1831FF-0890-D84F-ABFF-634F5186FEED}" presName="firstBuf" presStyleCnt="0"/>
      <dgm:spPr/>
    </dgm:pt>
    <dgm:pt modelId="{F5717296-53C6-204B-80E0-ABFEF5CFD553}" type="pres">
      <dgm:prSet presAssocID="{6D1831FF-0890-D84F-ABFF-634F5186FEED}" presName="hierChild1" presStyleCnt="0">
        <dgm:presLayoutVars>
          <dgm:chPref val="1"/>
          <dgm:animOne val="branch"/>
          <dgm:animLvl val="lvl"/>
        </dgm:presLayoutVars>
      </dgm:prSet>
      <dgm:spPr/>
    </dgm:pt>
    <dgm:pt modelId="{C2C671D3-0737-BB4F-AE4E-DD09F515F3E8}" type="pres">
      <dgm:prSet presAssocID="{5FD55F0A-F193-8E43-B50A-7C644D8D153E}" presName="Name14" presStyleCnt="0"/>
      <dgm:spPr/>
    </dgm:pt>
    <dgm:pt modelId="{61F21BC7-689A-DE4E-BC08-780DDEDD888E}" type="pres">
      <dgm:prSet presAssocID="{5FD55F0A-F193-8E43-B50A-7C644D8D153E}" presName="level1Shape" presStyleLbl="node0" presStyleIdx="0" presStyleCnt="1" custScaleX="510713" custScaleY="561413" custLinFactY="11344" custLinFactNeighborX="-18531" custLinFactNeighborY="100000">
        <dgm:presLayoutVars>
          <dgm:chPref val="3"/>
        </dgm:presLayoutVars>
      </dgm:prSet>
      <dgm:spPr/>
      <dgm:t>
        <a:bodyPr/>
        <a:lstStyle/>
        <a:p>
          <a:endParaRPr lang="es-ES_tradnl"/>
        </a:p>
      </dgm:t>
    </dgm:pt>
    <dgm:pt modelId="{40AA585F-7EF8-1B44-B613-346223EF1937}" type="pres">
      <dgm:prSet presAssocID="{5FD55F0A-F193-8E43-B50A-7C644D8D153E}" presName="hierChild2" presStyleCnt="0"/>
      <dgm:spPr/>
    </dgm:pt>
    <dgm:pt modelId="{A5300913-918A-B447-8068-2D6BA770DD56}" type="pres">
      <dgm:prSet presAssocID="{6D1831FF-0890-D84F-ABFF-634F5186FEED}" presName="bgShapesFlow" presStyleCnt="0"/>
      <dgm:spPr/>
    </dgm:pt>
    <dgm:pt modelId="{41355C53-B169-4B40-9BF2-A3C9E91D922E}" type="pres">
      <dgm:prSet presAssocID="{5631FAA9-AF19-4448-96EF-4632E12E9DFC}" presName="rectComp" presStyleCnt="0"/>
      <dgm:spPr/>
    </dgm:pt>
    <dgm:pt modelId="{F3C098F4-3BF3-374B-A7B0-996BBCED995F}" type="pres">
      <dgm:prSet presAssocID="{5631FAA9-AF19-4448-96EF-4632E12E9DFC}" presName="bgRect" presStyleLbl="bgShp" presStyleIdx="0" presStyleCnt="1" custScaleY="201967" custLinFactNeighborX="-2308" custLinFactNeighborY="99107"/>
      <dgm:spPr/>
      <dgm:t>
        <a:bodyPr/>
        <a:lstStyle/>
        <a:p>
          <a:endParaRPr lang="es-ES_tradnl"/>
        </a:p>
      </dgm:t>
    </dgm:pt>
    <dgm:pt modelId="{E5D845F6-1D88-6248-9556-BB375E7D176C}" type="pres">
      <dgm:prSet presAssocID="{5631FAA9-AF19-4448-96EF-4632E12E9DFC}" presName="bgRectTx" presStyleLbl="bgShp" presStyleIdx="0" presStyleCnt="1">
        <dgm:presLayoutVars>
          <dgm:bulletEnabled val="1"/>
        </dgm:presLayoutVars>
      </dgm:prSet>
      <dgm:spPr/>
      <dgm:t>
        <a:bodyPr/>
        <a:lstStyle/>
        <a:p>
          <a:endParaRPr lang="es-ES_tradnl"/>
        </a:p>
      </dgm:t>
    </dgm:pt>
  </dgm:ptLst>
  <dgm:cxnLst>
    <dgm:cxn modelId="{7EB3E1E9-08A1-2043-BD93-6437CE38C5F3}" type="presOf" srcId="{5631FAA9-AF19-4448-96EF-4632E12E9DFC}" destId="{E5D845F6-1D88-6248-9556-BB375E7D176C}" srcOrd="1" destOrd="0" presId="urn:microsoft.com/office/officeart/2005/8/layout/hierarchy6"/>
    <dgm:cxn modelId="{29FBC0E8-B37F-4745-AFC9-73F3164BDB87}" type="presOf" srcId="{5631FAA9-AF19-4448-96EF-4632E12E9DFC}" destId="{F3C098F4-3BF3-374B-A7B0-996BBCED995F}" srcOrd="0" destOrd="0" presId="urn:microsoft.com/office/officeart/2005/8/layout/hierarchy6"/>
    <dgm:cxn modelId="{97AE3119-95AF-FD4B-B6AF-818801BAC5F5}" srcId="{6D1831FF-0890-D84F-ABFF-634F5186FEED}" destId="{5FD55F0A-F193-8E43-B50A-7C644D8D153E}" srcOrd="0" destOrd="0" parTransId="{99544262-953A-FF4A-9FFD-B8B568A2339E}" sibTransId="{77EEE265-FCE0-FE42-99BD-D5E6A7485971}"/>
    <dgm:cxn modelId="{209A188C-9FAF-D24D-925C-AD39E6F2DEB4}" type="presOf" srcId="{5FD55F0A-F193-8E43-B50A-7C644D8D153E}" destId="{61F21BC7-689A-DE4E-BC08-780DDEDD888E}" srcOrd="0" destOrd="0" presId="urn:microsoft.com/office/officeart/2005/8/layout/hierarchy6"/>
    <dgm:cxn modelId="{E7ABA691-7B5C-B44F-B9F2-CA8161C66141}" type="presOf" srcId="{6D1831FF-0890-D84F-ABFF-634F5186FEED}" destId="{B0AF3708-7235-F048-B6E9-DB1B05B0C522}" srcOrd="0" destOrd="0" presId="urn:microsoft.com/office/officeart/2005/8/layout/hierarchy6"/>
    <dgm:cxn modelId="{7B00C41A-0BB6-D34E-94D0-2DFE1D0CB384}" srcId="{6D1831FF-0890-D84F-ABFF-634F5186FEED}" destId="{5631FAA9-AF19-4448-96EF-4632E12E9DFC}" srcOrd="1" destOrd="0" parTransId="{9F7915EC-CEFB-BC43-865A-AA31B00C4E9B}" sibTransId="{A8258E4A-95A5-FC45-BFD5-7BF9609CBAE3}"/>
    <dgm:cxn modelId="{666AA011-F6B9-594D-A358-A0554B31F8AE}" type="presParOf" srcId="{B0AF3708-7235-F048-B6E9-DB1B05B0C522}" destId="{F237AD7D-8AAD-8141-9B52-971A0DDCE70F}" srcOrd="0" destOrd="0" presId="urn:microsoft.com/office/officeart/2005/8/layout/hierarchy6"/>
    <dgm:cxn modelId="{AA67AC6F-CA43-DF4C-BC8A-97F1CD2AE458}" type="presParOf" srcId="{F237AD7D-8AAD-8141-9B52-971A0DDCE70F}" destId="{2072265F-7E8E-C745-93FD-947ABAB61649}" srcOrd="0" destOrd="0" presId="urn:microsoft.com/office/officeart/2005/8/layout/hierarchy6"/>
    <dgm:cxn modelId="{6EF849D9-2136-6E41-89FA-6E9D95801DFD}" type="presParOf" srcId="{F237AD7D-8AAD-8141-9B52-971A0DDCE70F}" destId="{F5717296-53C6-204B-80E0-ABFEF5CFD553}" srcOrd="1" destOrd="0" presId="urn:microsoft.com/office/officeart/2005/8/layout/hierarchy6"/>
    <dgm:cxn modelId="{367C8837-A848-4748-AFC0-297393BA2B09}" type="presParOf" srcId="{F5717296-53C6-204B-80E0-ABFEF5CFD553}" destId="{C2C671D3-0737-BB4F-AE4E-DD09F515F3E8}" srcOrd="0" destOrd="0" presId="urn:microsoft.com/office/officeart/2005/8/layout/hierarchy6"/>
    <dgm:cxn modelId="{35C4D249-C6EE-8D45-B9CC-41C21D231517}" type="presParOf" srcId="{C2C671D3-0737-BB4F-AE4E-DD09F515F3E8}" destId="{61F21BC7-689A-DE4E-BC08-780DDEDD888E}" srcOrd="0" destOrd="0" presId="urn:microsoft.com/office/officeart/2005/8/layout/hierarchy6"/>
    <dgm:cxn modelId="{1519B6A1-8EF8-A145-9E1D-BE649C8FE596}" type="presParOf" srcId="{C2C671D3-0737-BB4F-AE4E-DD09F515F3E8}" destId="{40AA585F-7EF8-1B44-B613-346223EF1937}" srcOrd="1" destOrd="0" presId="urn:microsoft.com/office/officeart/2005/8/layout/hierarchy6"/>
    <dgm:cxn modelId="{40BCE38A-E64A-AF40-94FF-3037904D3EF0}" type="presParOf" srcId="{B0AF3708-7235-F048-B6E9-DB1B05B0C522}" destId="{A5300913-918A-B447-8068-2D6BA770DD56}" srcOrd="1" destOrd="0" presId="urn:microsoft.com/office/officeart/2005/8/layout/hierarchy6"/>
    <dgm:cxn modelId="{1ED57CC8-2F2F-F848-B9AD-92F30CFE3FAA}" type="presParOf" srcId="{A5300913-918A-B447-8068-2D6BA770DD56}" destId="{41355C53-B169-4B40-9BF2-A3C9E91D922E}" srcOrd="0" destOrd="0" presId="urn:microsoft.com/office/officeart/2005/8/layout/hierarchy6"/>
    <dgm:cxn modelId="{47CEEB29-2950-594E-BC09-A80930BC0105}" type="presParOf" srcId="{41355C53-B169-4B40-9BF2-A3C9E91D922E}" destId="{F3C098F4-3BF3-374B-A7B0-996BBCED995F}" srcOrd="0" destOrd="0" presId="urn:microsoft.com/office/officeart/2005/8/layout/hierarchy6"/>
    <dgm:cxn modelId="{D1407899-8025-F44D-AFB1-24C52F4B2A62}" type="presParOf" srcId="{41355C53-B169-4B40-9BF2-A3C9E91D922E}" destId="{E5D845F6-1D88-6248-9556-BB375E7D176C}"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C098F4-3BF3-374B-A7B0-996BBCED995F}">
      <dsp:nvSpPr>
        <dsp:cNvPr id="0" name=""/>
        <dsp:cNvSpPr/>
      </dsp:nvSpPr>
      <dsp:spPr>
        <a:xfrm>
          <a:off x="0" y="1165904"/>
          <a:ext cx="6933073" cy="1490502"/>
        </a:xfrm>
        <a:prstGeom prst="roundRect">
          <a:avLst>
            <a:gd name="adj" fmla="val 10000"/>
          </a:avLst>
        </a:prstGeom>
        <a:solidFill>
          <a:srgbClr val="FFF9AF"/>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_tradnl" sz="2000" kern="1200" dirty="0" smtClean="0"/>
            <a:t>Unidad</a:t>
          </a:r>
          <a:r>
            <a:rPr lang="es-ES_tradnl" sz="2000" kern="1200" baseline="0" dirty="0" smtClean="0"/>
            <a:t> de aprendizaje</a:t>
          </a:r>
          <a:endParaRPr lang="es-ES_tradnl" sz="2000" kern="1200" dirty="0"/>
        </a:p>
      </dsp:txBody>
      <dsp:txXfrm>
        <a:off x="0" y="1165904"/>
        <a:ext cx="2079921" cy="1490502"/>
      </dsp:txXfrm>
    </dsp:sp>
    <dsp:sp modelId="{61F21BC7-689A-DE4E-BC08-780DDEDD888E}">
      <dsp:nvSpPr>
        <dsp:cNvPr id="0" name=""/>
        <dsp:cNvSpPr/>
      </dsp:nvSpPr>
      <dsp:spPr>
        <a:xfrm>
          <a:off x="1910578" y="930502"/>
          <a:ext cx="4711283" cy="3452657"/>
        </a:xfrm>
        <a:prstGeom prst="roundRect">
          <a:avLst>
            <a:gd name="adj" fmla="val 10000"/>
          </a:avLst>
        </a:prstGeom>
        <a:solidFill>
          <a:schemeClr val="accent3">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solidFill>
            </a:rPr>
            <a:t>Aplicará y evaluará los conocimientos básicos al análisis y procesamiento de datos, mediante los conceptos fundamentales de la estadística descriptiva, análisis de correlación, regresión lineal y los elementos de la probabilidad para una adecuada toma de decisiones, en las disciplinas contables y administrativas.</a:t>
          </a:r>
          <a:endParaRPr lang="es-ES_tradnl" sz="2000" kern="1200" dirty="0">
            <a:solidFill>
              <a:schemeClr val="tx1"/>
            </a:solidFill>
          </a:endParaRPr>
        </a:p>
      </dsp:txBody>
      <dsp:txXfrm>
        <a:off x="2011703" y="1031627"/>
        <a:ext cx="4509033" cy="325040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 Id="rId2"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 Id="rId2"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19/10/17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‹Nr.›</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3418007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698638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2388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4903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7450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85475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92692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3458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63038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234005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121251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‹Nr.›</a:t>
            </a:fld>
            <a:endParaRPr lang="es-ES"/>
          </a:p>
        </p:txBody>
      </p:sp>
    </p:spTree>
    <p:extLst>
      <p:ext uri="{BB962C8B-B14F-4D97-AF65-F5344CB8AC3E}">
        <p14:creationId xmlns:p14="http://schemas.microsoft.com/office/powerpoint/2010/main" val="39158670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19/10/17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‹Nr.›</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2.wmf"/><Relationship Id="rId5" Type="http://schemas.openxmlformats.org/officeDocument/2006/relationships/oleObject" Target="../embeddings/oleObject2.bin"/><Relationship Id="rId6" Type="http://schemas.openxmlformats.org/officeDocument/2006/relationships/image" Target="../media/image13.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12.wmf"/><Relationship Id="rId5" Type="http://schemas.openxmlformats.org/officeDocument/2006/relationships/oleObject" Target="../embeddings/oleObject4.bin"/><Relationship Id="rId6" Type="http://schemas.openxmlformats.org/officeDocument/2006/relationships/image" Target="../media/image13.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f"/><Relationship Id="rId3" Type="http://schemas.openxmlformats.org/officeDocument/2006/relationships/image" Target="../media/image19.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tiff"/><Relationship Id="rId3"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318001" y="4270884"/>
            <a:ext cx="4537241" cy="2186654"/>
          </a:xfrm>
        </p:spPr>
        <p:txBody>
          <a:bodyPr>
            <a:normAutofit/>
          </a:bodyPr>
          <a:lstStyle/>
          <a:p>
            <a:r>
              <a:rPr lang="es-ES" sz="3500" dirty="0" smtClean="0">
                <a:latin typeface="Avenir Black"/>
                <a:cs typeface="Avenir Black"/>
              </a:rPr>
              <a:t>Estadística</a:t>
            </a:r>
            <a:br>
              <a:rPr lang="es-ES" sz="3500" dirty="0" smtClean="0">
                <a:latin typeface="Avenir Black"/>
                <a:cs typeface="Avenir Black"/>
              </a:rPr>
            </a:br>
            <a:r>
              <a:rPr lang="es-ES" sz="3500" dirty="0" smtClean="0">
                <a:latin typeface="Avenir Black"/>
                <a:cs typeface="Avenir Black"/>
              </a:rPr>
              <a:t>Números Índices</a:t>
            </a:r>
            <a:r>
              <a:rPr lang="es-ES" dirty="0" smtClean="0">
                <a:solidFill>
                  <a:srgbClr val="9D8536"/>
                </a:solidFill>
                <a:latin typeface="Avenir Black"/>
                <a:cs typeface="Avenir Black"/>
              </a:rPr>
              <a:t/>
            </a:r>
            <a:br>
              <a:rPr lang="es-ES" dirty="0" smtClean="0">
                <a:solidFill>
                  <a:srgbClr val="9D8536"/>
                </a:solidFill>
                <a:latin typeface="Avenir Black"/>
                <a:cs typeface="Avenir Black"/>
              </a:rPr>
            </a:br>
            <a:r>
              <a:rPr lang="es-ES" sz="2000" dirty="0" smtClean="0">
                <a:solidFill>
                  <a:srgbClr val="9D8536"/>
                </a:solidFill>
                <a:latin typeface="Avenir Black"/>
                <a:cs typeface="Avenir Black"/>
              </a:rPr>
              <a:t>Carmen Aurora Niembro Gaona</a:t>
            </a:r>
            <a:r>
              <a:rPr lang="es-ES" sz="2000" dirty="0" smtClean="0">
                <a:latin typeface="Avenir Roman"/>
                <a:cs typeface="Avenir Roman"/>
              </a:rPr>
              <a:t/>
            </a:r>
            <a:br>
              <a:rPr lang="es-ES" sz="2000" dirty="0" smtClean="0">
                <a:latin typeface="Avenir Roman"/>
                <a:cs typeface="Avenir Roman"/>
              </a:rPr>
            </a:br>
            <a:r>
              <a:rPr lang="es-ES" sz="1700" dirty="0" smtClean="0">
                <a:latin typeface="Avenir Book"/>
                <a:cs typeface="Avenir Book"/>
              </a:rPr>
              <a:t>Octubre 2017</a:t>
            </a:r>
            <a:endParaRPr lang="es-ES" sz="1700" dirty="0">
              <a:latin typeface="Avenir Book"/>
              <a:cs typeface="Avenir Book"/>
            </a:endParaRPr>
          </a:p>
        </p:txBody>
      </p:sp>
      <p:sp>
        <p:nvSpPr>
          <p:cNvPr id="11" name="Rectángulo 10"/>
          <p:cNvSpPr/>
          <p:nvPr/>
        </p:nvSpPr>
        <p:spPr>
          <a:xfrm>
            <a:off x="334264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366014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523220"/>
          </a:xfrm>
          <a:prstGeom prst="rect">
            <a:avLst/>
          </a:prstGeom>
        </p:spPr>
        <p:txBody>
          <a:bodyPr wrap="square">
            <a:spAutoFit/>
          </a:bodyPr>
          <a:lstStyle/>
          <a:p>
            <a:r>
              <a:rPr lang="es-ES" sz="1400" dirty="0" smtClean="0">
                <a:latin typeface="Avenir Book"/>
                <a:cs typeface="Avenir Book"/>
              </a:rPr>
              <a:t>Centro Universitario UAEM Zumpango</a:t>
            </a:r>
          </a:p>
          <a:p>
            <a:r>
              <a:rPr lang="es-ES" sz="1400" dirty="0" smtClean="0">
                <a:latin typeface="Avenir Book"/>
                <a:cs typeface="Avenir Book"/>
              </a:rPr>
              <a:t>Licenciatura en Contaduría</a:t>
            </a:r>
            <a:endParaRPr lang="es-ES" sz="1400" dirty="0">
              <a:latin typeface="Avenir Book"/>
              <a:cs typeface="Avenir Book"/>
            </a:endParaRPr>
          </a:p>
        </p:txBody>
      </p:sp>
      <p:pic>
        <p:nvPicPr>
          <p:cNvPr id="3" name="Imagen 2"/>
          <p:cNvPicPr>
            <a:picLocks noChangeAspect="1"/>
          </p:cNvPicPr>
          <p:nvPr/>
        </p:nvPicPr>
        <p:blipFill>
          <a:blip r:embed="rId4"/>
          <a:stretch>
            <a:fillRect/>
          </a:stretch>
        </p:blipFill>
        <p:spPr>
          <a:xfrm>
            <a:off x="323047" y="2300438"/>
            <a:ext cx="2819767" cy="2114825"/>
          </a:xfrm>
          <a:prstGeom prst="rect">
            <a:avLst/>
          </a:prstGeom>
        </p:spPr>
      </p:pic>
    </p:spTree>
    <p:extLst>
      <p:ext uri="{BB962C8B-B14F-4D97-AF65-F5344CB8AC3E}">
        <p14:creationId xmlns:p14="http://schemas.microsoft.com/office/powerpoint/2010/main" val="1181199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411982" y="156508"/>
            <a:ext cx="6511333" cy="523220"/>
          </a:xfrm>
          <a:prstGeom prst="rect">
            <a:avLst/>
          </a:prstGeom>
          <a:noFill/>
        </p:spPr>
        <p:txBody>
          <a:bodyPr wrap="square" rtlCol="0">
            <a:spAutoFit/>
          </a:bodyPr>
          <a:lstStyle/>
          <a:p>
            <a:r>
              <a:rPr lang="es-ES" sz="2800" dirty="0" smtClean="0">
                <a:solidFill>
                  <a:srgbClr val="FFF9AF"/>
                </a:solidFill>
              </a:rPr>
              <a:t>Propósitos de las unidades de competencia</a:t>
            </a:r>
            <a:endParaRPr lang="es-ES_tradnl" sz="2800" dirty="0">
              <a:solidFill>
                <a:srgbClr val="FFF9AF"/>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58762557"/>
              </p:ext>
            </p:extLst>
          </p:nvPr>
        </p:nvGraphicFramePr>
        <p:xfrm>
          <a:off x="636718" y="1395753"/>
          <a:ext cx="7987518" cy="4328160"/>
        </p:xfrm>
        <a:graphic>
          <a:graphicData uri="http://schemas.openxmlformats.org/drawingml/2006/table">
            <a:tbl>
              <a:tblPr firstRow="1" bandRow="1">
                <a:tableStyleId>{7DF18680-E054-41AD-8BC1-D1AEF772440D}</a:tableStyleId>
              </a:tblPr>
              <a:tblGrid>
                <a:gridCol w="3816325"/>
                <a:gridCol w="4171193"/>
              </a:tblGrid>
              <a:tr h="370840">
                <a:tc>
                  <a:txBody>
                    <a:bodyPr/>
                    <a:lstStyle/>
                    <a:p>
                      <a:pPr algn="ctr"/>
                      <a:r>
                        <a:rPr lang="es-ES_tradnl" sz="2000" dirty="0" smtClean="0"/>
                        <a:t>Nombre</a:t>
                      </a:r>
                      <a:r>
                        <a:rPr lang="es-ES_tradnl" sz="2000" baseline="0" dirty="0" smtClean="0"/>
                        <a:t> de la unidad de competencia</a:t>
                      </a:r>
                      <a:endParaRPr lang="es-ES_tradnl" sz="2000" dirty="0"/>
                    </a:p>
                  </a:txBody>
                  <a:tcPr/>
                </a:tc>
                <a:tc>
                  <a:txBody>
                    <a:bodyPr/>
                    <a:lstStyle/>
                    <a:p>
                      <a:pPr algn="ctr"/>
                      <a:r>
                        <a:rPr lang="es-ES_tradnl" sz="2000" dirty="0" err="1" smtClean="0"/>
                        <a:t>Prop</a:t>
                      </a:r>
                      <a:r>
                        <a:rPr lang="es-ES" sz="2000" dirty="0" err="1" smtClean="0"/>
                        <a:t>ósito</a:t>
                      </a:r>
                      <a:endParaRPr lang="es-ES_tradnl" sz="2000" dirty="0"/>
                    </a:p>
                  </a:txBody>
                  <a:tcPr/>
                </a:tc>
              </a:tr>
              <a:tr h="370840">
                <a:tc>
                  <a:txBody>
                    <a:bodyPr/>
                    <a:lstStyle/>
                    <a:p>
                      <a:r>
                        <a:rPr lang="es-ES_tradnl" sz="2000" dirty="0" smtClean="0"/>
                        <a:t>1. </a:t>
                      </a:r>
                      <a:r>
                        <a:rPr lang="es-ES_tradnl" sz="2000" dirty="0" err="1" smtClean="0"/>
                        <a:t>Introducci</a:t>
                      </a:r>
                      <a:r>
                        <a:rPr lang="es-ES" sz="2000" dirty="0" err="1" smtClean="0"/>
                        <a:t>ón</a:t>
                      </a:r>
                      <a:r>
                        <a:rPr lang="es-ES" sz="2000" dirty="0" smtClean="0"/>
                        <a:t> a la Estadística</a:t>
                      </a:r>
                      <a:endParaRPr lang="es-ES_tradnl"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2000" dirty="0" smtClean="0"/>
                        <a:t>Conceptualizar los elementos de la estad</a:t>
                      </a:r>
                      <a:r>
                        <a:rPr lang="es-ES" sz="2000" dirty="0" smtClean="0"/>
                        <a:t>í</a:t>
                      </a:r>
                      <a:r>
                        <a:rPr lang="es-ES_tradnl" sz="2000" dirty="0" err="1" smtClean="0"/>
                        <a:t>stica</a:t>
                      </a:r>
                      <a:r>
                        <a:rPr lang="es-ES_tradnl" sz="2000" dirty="0" smtClean="0"/>
                        <a:t> y sus tareas de </a:t>
                      </a:r>
                      <a:r>
                        <a:rPr lang="es-ES_tradnl" sz="2000" dirty="0" err="1" smtClean="0"/>
                        <a:t>aplicaci</a:t>
                      </a:r>
                      <a:r>
                        <a:rPr lang="es-ES" sz="2000" dirty="0" err="1" smtClean="0"/>
                        <a:t>ó</a:t>
                      </a:r>
                      <a:r>
                        <a:rPr lang="es-ES_tradnl" sz="2000" dirty="0" smtClean="0"/>
                        <a:t>n</a:t>
                      </a:r>
                      <a:endParaRPr lang="es-ES_tradnl" sz="2000" dirty="0" smtClean="0">
                        <a:latin typeface=""/>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2000" dirty="0" smtClean="0"/>
                        <a:t>2. </a:t>
                      </a:r>
                      <a:r>
                        <a:rPr lang="es-ES_tradnl" sz="2000" dirty="0" err="1" smtClean="0"/>
                        <a:t>Representaci</a:t>
                      </a:r>
                      <a:r>
                        <a:rPr lang="es-ES" sz="2000" dirty="0" err="1" smtClean="0"/>
                        <a:t>ó</a:t>
                      </a:r>
                      <a:r>
                        <a:rPr lang="es-ES_tradnl" sz="2000" dirty="0" smtClean="0"/>
                        <a:t>n de gr</a:t>
                      </a:r>
                      <a:r>
                        <a:rPr lang="es-ES" sz="2000" dirty="0" smtClean="0"/>
                        <a:t>á</a:t>
                      </a:r>
                      <a:r>
                        <a:rPr lang="es-ES_tradnl" sz="2000" dirty="0" err="1" smtClean="0"/>
                        <a:t>ficas</a:t>
                      </a:r>
                      <a:endParaRPr lang="es-ES_tradnl" sz="2000" dirty="0" smtClean="0"/>
                    </a:p>
                    <a:p>
                      <a:endParaRPr lang="es-ES_tradnl" sz="2000" dirty="0"/>
                    </a:p>
                  </a:txBody>
                  <a:tcPr/>
                </a:tc>
                <a:tc>
                  <a:txBody>
                    <a:bodyPr/>
                    <a:lstStyle/>
                    <a:p>
                      <a:r>
                        <a:rPr lang="es-ES_tradnl" sz="2000" dirty="0" smtClean="0"/>
                        <a:t>Representar un conjunto de datos, de acuerdo a los</a:t>
                      </a:r>
                    </a:p>
                    <a:p>
                      <a:r>
                        <a:rPr lang="es-ES_tradnl" sz="2000" dirty="0" smtClean="0"/>
                        <a:t>distintos tipos de gr</a:t>
                      </a:r>
                      <a:r>
                        <a:rPr lang="es-ES" sz="2000" dirty="0" smtClean="0"/>
                        <a:t>á</a:t>
                      </a:r>
                      <a:r>
                        <a:rPr lang="es-ES_tradnl" sz="2000" dirty="0" err="1" smtClean="0"/>
                        <a:t>ficas</a:t>
                      </a:r>
                      <a:endParaRPr lang="es-ES_tradnl" sz="2000" dirty="0" smtClean="0">
                        <a:latin typeface=""/>
                      </a:endParaRPr>
                    </a:p>
                  </a:txBody>
                  <a:tcPr/>
                </a:tc>
              </a:tr>
              <a:tr h="370840">
                <a:tc>
                  <a:txBody>
                    <a:bodyPr/>
                    <a:lstStyle/>
                    <a:p>
                      <a:r>
                        <a:rPr lang="es-ES_tradnl" sz="2000" dirty="0" smtClean="0"/>
                        <a:t>3. Medidas estad</a:t>
                      </a:r>
                      <a:r>
                        <a:rPr lang="es-ES" sz="2000" dirty="0" smtClean="0"/>
                        <a:t>í</a:t>
                      </a:r>
                      <a:r>
                        <a:rPr lang="es-ES_tradnl" sz="2000" dirty="0" err="1" smtClean="0"/>
                        <a:t>sticas</a:t>
                      </a:r>
                      <a:endParaRPr lang="es-ES_tradnl" sz="2000" dirty="0"/>
                    </a:p>
                  </a:txBody>
                  <a:tcPr/>
                </a:tc>
                <a:tc>
                  <a:txBody>
                    <a:bodyPr/>
                    <a:lstStyle/>
                    <a:p>
                      <a:r>
                        <a:rPr lang="es-ES_tradnl" sz="2000" dirty="0" smtClean="0"/>
                        <a:t>Determinar, analizar e interpretar las medidas de</a:t>
                      </a:r>
                    </a:p>
                    <a:p>
                      <a:r>
                        <a:rPr lang="es-ES_tradnl" sz="2000" dirty="0" smtClean="0"/>
                        <a:t>tendencia central y medidas de </a:t>
                      </a:r>
                      <a:r>
                        <a:rPr lang="es-ES_tradnl" sz="2000" dirty="0" err="1" smtClean="0"/>
                        <a:t>dispersi</a:t>
                      </a:r>
                      <a:r>
                        <a:rPr lang="es-ES" sz="2000" dirty="0" err="1" smtClean="0"/>
                        <a:t>ó</a:t>
                      </a:r>
                      <a:r>
                        <a:rPr lang="es-ES_tradnl" sz="2000" dirty="0" smtClean="0"/>
                        <a:t>n para datos</a:t>
                      </a:r>
                    </a:p>
                    <a:p>
                      <a:r>
                        <a:rPr lang="es-ES_tradnl" sz="2000" dirty="0" smtClean="0"/>
                        <a:t>no agrupados y agrupados.</a:t>
                      </a:r>
                    </a:p>
                    <a:p>
                      <a:endParaRPr lang="es-ES_tradnl" sz="2000" dirty="0"/>
                    </a:p>
                  </a:txBody>
                  <a:tcPr/>
                </a:tc>
              </a:tr>
            </a:tbl>
          </a:graphicData>
        </a:graphic>
      </p:graphicFrame>
    </p:spTree>
    <p:extLst>
      <p:ext uri="{BB962C8B-B14F-4D97-AF65-F5344CB8AC3E}">
        <p14:creationId xmlns:p14="http://schemas.microsoft.com/office/powerpoint/2010/main" val="1055344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967971833"/>
              </p:ext>
            </p:extLst>
          </p:nvPr>
        </p:nvGraphicFramePr>
        <p:xfrm>
          <a:off x="697026" y="411618"/>
          <a:ext cx="7749948" cy="5674360"/>
        </p:xfrm>
        <a:graphic>
          <a:graphicData uri="http://schemas.openxmlformats.org/drawingml/2006/table">
            <a:tbl>
              <a:tblPr firstRow="1" bandRow="1">
                <a:tableStyleId>{7DF18680-E054-41AD-8BC1-D1AEF772440D}</a:tableStyleId>
              </a:tblPr>
              <a:tblGrid>
                <a:gridCol w="4133912"/>
                <a:gridCol w="3616036"/>
              </a:tblGrid>
              <a:tr h="370840">
                <a:tc>
                  <a:txBody>
                    <a:bodyPr/>
                    <a:lstStyle/>
                    <a:p>
                      <a:pPr algn="ctr"/>
                      <a:r>
                        <a:rPr lang="es-ES_tradnl" dirty="0" smtClean="0"/>
                        <a:t>Nombre</a:t>
                      </a:r>
                      <a:r>
                        <a:rPr lang="es-ES_tradnl" baseline="0" dirty="0" smtClean="0"/>
                        <a:t> de la unidad de competencia</a:t>
                      </a:r>
                      <a:endParaRPr lang="es-ES_tradnl" dirty="0"/>
                    </a:p>
                  </a:txBody>
                  <a:tcPr/>
                </a:tc>
                <a:tc>
                  <a:txBody>
                    <a:bodyPr/>
                    <a:lstStyle/>
                    <a:p>
                      <a:pPr algn="ctr"/>
                      <a:r>
                        <a:rPr lang="es-ES_tradnl" dirty="0" err="1" smtClean="0"/>
                        <a:t>Prop</a:t>
                      </a:r>
                      <a:r>
                        <a:rPr lang="es-ES" dirty="0" err="1" smtClean="0"/>
                        <a:t>ósito</a:t>
                      </a:r>
                      <a:endParaRPr lang="es-ES_tradnl" dirty="0"/>
                    </a:p>
                  </a:txBody>
                  <a:tcPr/>
                </a:tc>
              </a:tr>
              <a:tr h="370840">
                <a:tc>
                  <a:txBody>
                    <a:bodyPr/>
                    <a:lstStyle/>
                    <a:p>
                      <a:r>
                        <a:rPr lang="es-ES_tradnl" dirty="0" smtClean="0"/>
                        <a:t>4. M</a:t>
                      </a:r>
                      <a:r>
                        <a:rPr lang="es-ES" dirty="0" smtClean="0"/>
                        <a:t>é</a:t>
                      </a:r>
                      <a:r>
                        <a:rPr lang="es-ES_tradnl" dirty="0" smtClean="0"/>
                        <a:t>todos de </a:t>
                      </a:r>
                      <a:r>
                        <a:rPr lang="es-ES_tradnl" dirty="0" err="1" smtClean="0"/>
                        <a:t>regresi</a:t>
                      </a:r>
                      <a:r>
                        <a:rPr lang="es-ES" dirty="0" err="1" smtClean="0"/>
                        <a:t>ó</a:t>
                      </a:r>
                      <a:r>
                        <a:rPr lang="es-ES_tradnl" dirty="0" smtClean="0"/>
                        <a:t>n y </a:t>
                      </a:r>
                      <a:r>
                        <a:rPr lang="es-ES_tradnl" dirty="0" err="1" smtClean="0"/>
                        <a:t>correlaci</a:t>
                      </a:r>
                      <a:r>
                        <a:rPr lang="es-ES" dirty="0" err="1" smtClean="0"/>
                        <a:t>ó</a:t>
                      </a:r>
                      <a:r>
                        <a:rPr lang="es-ES_tradnl" dirty="0" smtClean="0"/>
                        <a:t>n</a:t>
                      </a:r>
                      <a:endParaRPr lang="es-ES_tradnl" dirty="0"/>
                    </a:p>
                  </a:txBody>
                  <a:tcPr/>
                </a:tc>
                <a:tc>
                  <a:txBody>
                    <a:bodyPr/>
                    <a:lstStyle/>
                    <a:p>
                      <a:r>
                        <a:rPr lang="es-ES_tradnl" dirty="0" smtClean="0"/>
                        <a:t>Elaborar, analizar e interpretar cuadros y gr</a:t>
                      </a:r>
                      <a:r>
                        <a:rPr lang="es-ES" dirty="0" smtClean="0"/>
                        <a:t>á</a:t>
                      </a:r>
                      <a:r>
                        <a:rPr lang="es-ES_tradnl" dirty="0" err="1" smtClean="0"/>
                        <a:t>ficas</a:t>
                      </a:r>
                      <a:r>
                        <a:rPr lang="es-ES_tradnl" dirty="0" smtClean="0"/>
                        <a:t> por los distintos m</a:t>
                      </a:r>
                      <a:r>
                        <a:rPr lang="es-ES" dirty="0" smtClean="0"/>
                        <a:t>é</a:t>
                      </a:r>
                      <a:r>
                        <a:rPr lang="es-ES_tradnl" dirty="0" smtClean="0"/>
                        <a:t>todos de </a:t>
                      </a:r>
                      <a:r>
                        <a:rPr lang="es-ES_tradnl" dirty="0" err="1" smtClean="0"/>
                        <a:t>regresi</a:t>
                      </a:r>
                      <a:r>
                        <a:rPr lang="es-ES" dirty="0" err="1" smtClean="0"/>
                        <a:t>ó</a:t>
                      </a:r>
                      <a:r>
                        <a:rPr lang="es-ES_tradnl" dirty="0" smtClean="0"/>
                        <a:t>n lineal as</a:t>
                      </a:r>
                      <a:r>
                        <a:rPr lang="es-ES" dirty="0" smtClean="0"/>
                        <a:t>í</a:t>
                      </a:r>
                      <a:r>
                        <a:rPr lang="es-ES_tradnl" dirty="0" smtClean="0"/>
                        <a:t> como</a:t>
                      </a:r>
                    </a:p>
                    <a:p>
                      <a:r>
                        <a:rPr lang="es-ES_tradnl" dirty="0" err="1" smtClean="0"/>
                        <a:t>an</a:t>
                      </a:r>
                      <a:r>
                        <a:rPr lang="es-ES" dirty="0" smtClean="0"/>
                        <a:t>á</a:t>
                      </a:r>
                      <a:r>
                        <a:rPr lang="es-ES_tradnl" dirty="0" smtClean="0"/>
                        <a:t>lisis de </a:t>
                      </a:r>
                      <a:r>
                        <a:rPr lang="es-ES_tradnl" dirty="0" err="1" smtClean="0"/>
                        <a:t>correlaci</a:t>
                      </a:r>
                      <a:r>
                        <a:rPr lang="es-ES" dirty="0" err="1" smtClean="0"/>
                        <a:t>ó</a:t>
                      </a:r>
                      <a:r>
                        <a:rPr lang="es-ES_tradnl" dirty="0" smtClean="0"/>
                        <a:t>n y su </a:t>
                      </a:r>
                      <a:r>
                        <a:rPr lang="es-ES_tradnl" dirty="0" err="1" smtClean="0"/>
                        <a:t>aplicaci</a:t>
                      </a:r>
                      <a:r>
                        <a:rPr lang="es-ES" dirty="0" err="1" smtClean="0"/>
                        <a:t>ó</a:t>
                      </a:r>
                      <a:r>
                        <a:rPr lang="es-ES_tradnl" dirty="0" smtClean="0"/>
                        <a:t>n en series de Tiempo</a:t>
                      </a:r>
                      <a:endParaRPr lang="es-ES_tradnl" dirty="0" smtClean="0">
                        <a:latin typeface=""/>
                      </a:endParaRPr>
                    </a:p>
                  </a:txBody>
                  <a:tcPr/>
                </a:tc>
              </a:tr>
              <a:tr h="370840">
                <a:tc>
                  <a:txBody>
                    <a:bodyPr/>
                    <a:lstStyle/>
                    <a:p>
                      <a:r>
                        <a:rPr lang="es-ES_tradnl" dirty="0" smtClean="0"/>
                        <a:t>5. </a:t>
                      </a:r>
                      <a:r>
                        <a:rPr lang="es-ES" dirty="0" smtClean="0"/>
                        <a:t>Í</a:t>
                      </a:r>
                      <a:r>
                        <a:rPr lang="es-ES_tradnl" dirty="0" err="1" smtClean="0"/>
                        <a:t>ndices</a:t>
                      </a:r>
                      <a:r>
                        <a:rPr lang="es-ES_tradnl" dirty="0" smtClean="0"/>
                        <a:t> de precios</a:t>
                      </a:r>
                    </a:p>
                    <a:p>
                      <a:endParaRPr lang="es-ES_tradnl" dirty="0"/>
                    </a:p>
                  </a:txBody>
                  <a:tcPr/>
                </a:tc>
                <a:tc>
                  <a:txBody>
                    <a:bodyPr/>
                    <a:lstStyle/>
                    <a:p>
                      <a:r>
                        <a:rPr lang="es-ES_tradnl" dirty="0" smtClean="0"/>
                        <a:t>Comparar y analizar los diferentes </a:t>
                      </a:r>
                      <a:r>
                        <a:rPr lang="es-ES" dirty="0" smtClean="0"/>
                        <a:t>í</a:t>
                      </a:r>
                      <a:r>
                        <a:rPr lang="es-ES_tradnl" dirty="0" err="1" smtClean="0"/>
                        <a:t>ndices</a:t>
                      </a:r>
                      <a:r>
                        <a:rPr lang="es-ES_tradnl" dirty="0" smtClean="0"/>
                        <a:t> con dos o</a:t>
                      </a:r>
                    </a:p>
                    <a:p>
                      <a:r>
                        <a:rPr lang="es-ES_tradnl" dirty="0" smtClean="0"/>
                        <a:t>m</a:t>
                      </a:r>
                      <a:r>
                        <a:rPr lang="es-ES" dirty="0" smtClean="0"/>
                        <a:t>á</a:t>
                      </a:r>
                      <a:r>
                        <a:rPr lang="es-ES_tradnl" dirty="0" smtClean="0"/>
                        <a:t>s productos.</a:t>
                      </a:r>
                      <a:endParaRPr lang="es-ES_tradnl" dirty="0">
                        <a:latin typeface=""/>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dirty="0" smtClean="0"/>
                        <a:t>6. Probabilidad</a:t>
                      </a:r>
                    </a:p>
                    <a:p>
                      <a:endParaRPr lang="es-ES_tradnl" dirty="0"/>
                    </a:p>
                  </a:txBody>
                  <a:tcPr/>
                </a:tc>
                <a:tc>
                  <a:txBody>
                    <a:bodyPr/>
                    <a:lstStyle/>
                    <a:p>
                      <a:r>
                        <a:rPr lang="es-ES_tradnl" dirty="0" smtClean="0"/>
                        <a:t>Identificar y diferenciar los enfoques y tipos de</a:t>
                      </a:r>
                    </a:p>
                    <a:p>
                      <a:r>
                        <a:rPr lang="es-ES_tradnl" dirty="0" smtClean="0"/>
                        <a:t>eventos en la </a:t>
                      </a:r>
                      <a:r>
                        <a:rPr lang="es-ES_tradnl" dirty="0" err="1" smtClean="0"/>
                        <a:t>teor</a:t>
                      </a:r>
                      <a:r>
                        <a:rPr lang="es-ES" dirty="0" smtClean="0"/>
                        <a:t>í</a:t>
                      </a:r>
                      <a:r>
                        <a:rPr lang="es-ES_tradnl" dirty="0" smtClean="0"/>
                        <a:t>a de la probabilidad, condicional y</a:t>
                      </a:r>
                    </a:p>
                    <a:p>
                      <a:r>
                        <a:rPr lang="es-ES_tradnl" dirty="0" smtClean="0"/>
                        <a:t>teorema de </a:t>
                      </a:r>
                      <a:r>
                        <a:rPr lang="es-ES_tradnl" dirty="0" err="1" smtClean="0"/>
                        <a:t>Bayes</a:t>
                      </a:r>
                      <a:endParaRPr lang="es-ES_tradnl" dirty="0" smtClean="0">
                        <a:latin typeface=""/>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dirty="0" smtClean="0"/>
                        <a:t>7. Tipos de </a:t>
                      </a:r>
                      <a:r>
                        <a:rPr lang="es-ES_tradnl" dirty="0" err="1" smtClean="0"/>
                        <a:t>distribuci</a:t>
                      </a:r>
                      <a:r>
                        <a:rPr lang="es-ES" dirty="0" err="1" smtClean="0"/>
                        <a:t>ó</a:t>
                      </a:r>
                      <a:r>
                        <a:rPr lang="es-ES_tradnl" dirty="0" smtClean="0"/>
                        <a:t>n de probabilidad </a:t>
                      </a:r>
                    </a:p>
                    <a:p>
                      <a:endParaRPr lang="es-ES_tradnl" dirty="0"/>
                    </a:p>
                  </a:txBody>
                  <a:tcPr/>
                </a:tc>
                <a:tc>
                  <a:txBody>
                    <a:bodyPr/>
                    <a:lstStyle/>
                    <a:p>
                      <a:r>
                        <a:rPr lang="es-ES_tradnl" dirty="0" smtClean="0"/>
                        <a:t>Realizar casos </a:t>
                      </a:r>
                      <a:r>
                        <a:rPr lang="es-ES_tradnl" dirty="0" err="1" smtClean="0"/>
                        <a:t>pr</a:t>
                      </a:r>
                      <a:r>
                        <a:rPr lang="es-ES" dirty="0" smtClean="0"/>
                        <a:t>á</a:t>
                      </a:r>
                      <a:r>
                        <a:rPr lang="es-ES_tradnl" dirty="0" err="1" smtClean="0"/>
                        <a:t>cticos</a:t>
                      </a:r>
                      <a:r>
                        <a:rPr lang="es-ES_tradnl" dirty="0" smtClean="0"/>
                        <a:t> de los diferentes tipos de</a:t>
                      </a:r>
                    </a:p>
                    <a:p>
                      <a:r>
                        <a:rPr lang="es-ES_tradnl" dirty="0" err="1" smtClean="0"/>
                        <a:t>distribuci</a:t>
                      </a:r>
                      <a:r>
                        <a:rPr lang="es-ES" dirty="0" err="1" smtClean="0"/>
                        <a:t>ó</a:t>
                      </a:r>
                      <a:r>
                        <a:rPr lang="es-ES_tradnl" dirty="0" smtClean="0"/>
                        <a:t>n</a:t>
                      </a:r>
                    </a:p>
                    <a:p>
                      <a:endParaRPr lang="es-ES_tradnl" dirty="0"/>
                    </a:p>
                  </a:txBody>
                  <a:tcPr/>
                </a:tc>
              </a:tr>
            </a:tbl>
          </a:graphicData>
        </a:graphic>
      </p:graphicFrame>
    </p:spTree>
    <p:extLst>
      <p:ext uri="{BB962C8B-B14F-4D97-AF65-F5344CB8AC3E}">
        <p14:creationId xmlns:p14="http://schemas.microsoft.com/office/powerpoint/2010/main" val="1778436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891822" y="1119933"/>
            <a:ext cx="7270045" cy="1938992"/>
          </a:xfrm>
          <a:prstGeom prst="rect">
            <a:avLst/>
          </a:prstGeom>
          <a:noFill/>
        </p:spPr>
        <p:txBody>
          <a:bodyPr wrap="square" rtlCol="0">
            <a:spAutoFit/>
          </a:bodyPr>
          <a:lstStyle/>
          <a:p>
            <a:pPr algn="ctr"/>
            <a:r>
              <a:rPr lang="es-MX" sz="2400" dirty="0"/>
              <a:t>Un número índice es un relativo porcentual que expresa una medición en un periodo determinado como el cociente con respecto a un periodo base determinado.  Las mediciones pueden estar relacionadas con cantidad, precio o valor</a:t>
            </a:r>
            <a:r>
              <a:rPr lang="es-MX" sz="2400" dirty="0" smtClean="0"/>
              <a:t>.</a:t>
            </a:r>
            <a:endParaRPr lang="es-ES_tradnl" sz="2400" dirty="0"/>
          </a:p>
        </p:txBody>
      </p:sp>
      <p:pic>
        <p:nvPicPr>
          <p:cNvPr id="8" name="Imagen 7"/>
          <p:cNvPicPr>
            <a:picLocks noChangeAspect="1"/>
          </p:cNvPicPr>
          <p:nvPr/>
        </p:nvPicPr>
        <p:blipFill>
          <a:blip r:embed="rId2"/>
          <a:stretch>
            <a:fillRect/>
          </a:stretch>
        </p:blipFill>
        <p:spPr>
          <a:xfrm>
            <a:off x="3171009" y="3507827"/>
            <a:ext cx="3048000" cy="2743200"/>
          </a:xfrm>
          <a:prstGeom prst="rect">
            <a:avLst/>
          </a:prstGeom>
        </p:spPr>
      </p:pic>
      <p:sp>
        <p:nvSpPr>
          <p:cNvPr id="9" name="Rectángulo 8"/>
          <p:cNvSpPr/>
          <p:nvPr/>
        </p:nvSpPr>
        <p:spPr>
          <a:xfrm rot="16200000">
            <a:off x="1376417" y="-1376410"/>
            <a:ext cx="808523" cy="3561337"/>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s-ES" sz="2800" smtClean="0">
                <a:solidFill>
                  <a:srgbClr val="FFF9AF"/>
                </a:solidFill>
              </a:rPr>
              <a:t>Números índice</a:t>
            </a:r>
            <a:endParaRPr lang="es-ES_tradnl" sz="2800" dirty="0">
              <a:solidFill>
                <a:srgbClr val="FFF9AF"/>
              </a:solidFill>
            </a:endParaRPr>
          </a:p>
          <a:p>
            <a:pPr algn="ctr"/>
            <a:endParaRPr lang="es-ES" sz="2800" dirty="0">
              <a:solidFill>
                <a:srgbClr val="FFF9AF"/>
              </a:solidFill>
            </a:endParaRPr>
          </a:p>
        </p:txBody>
      </p:sp>
    </p:spTree>
    <p:extLst>
      <p:ext uri="{BB962C8B-B14F-4D97-AF65-F5344CB8AC3E}">
        <p14:creationId xmlns:p14="http://schemas.microsoft.com/office/powerpoint/2010/main" val="750894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1793" y="591207"/>
            <a:ext cx="8229600" cy="1962807"/>
          </a:xfrm>
        </p:spPr>
        <p:txBody>
          <a:bodyPr>
            <a:normAutofit/>
          </a:bodyPr>
          <a:lstStyle/>
          <a:p>
            <a:pPr marL="0" indent="0" algn="ctr">
              <a:buNone/>
            </a:pPr>
            <a:r>
              <a:rPr lang="es-MX" sz="2800" dirty="0"/>
              <a:t>Un ejemplo de ello es el índice de precios al consumidor ( IPC), un índice de cantidad es el índice de producción industrial y un índice de valor es el cambio de moneda frente al dólar.</a:t>
            </a:r>
            <a:endParaRPr lang="es-ES_tradnl" sz="2800" dirty="0"/>
          </a:p>
          <a:p>
            <a:endParaRPr lang="es-ES_tradnl" sz="2800" dirty="0"/>
          </a:p>
        </p:txBody>
      </p:sp>
      <p:pic>
        <p:nvPicPr>
          <p:cNvPr id="4" name="Imagen 3"/>
          <p:cNvPicPr>
            <a:picLocks noChangeAspect="1"/>
          </p:cNvPicPr>
          <p:nvPr/>
        </p:nvPicPr>
        <p:blipFill>
          <a:blip r:embed="rId2"/>
          <a:stretch>
            <a:fillRect/>
          </a:stretch>
        </p:blipFill>
        <p:spPr>
          <a:xfrm>
            <a:off x="2340303" y="2650257"/>
            <a:ext cx="4652579" cy="3462384"/>
          </a:xfrm>
          <a:prstGeom prst="rect">
            <a:avLst/>
          </a:prstGeom>
        </p:spPr>
      </p:pic>
    </p:spTree>
    <p:extLst>
      <p:ext uri="{BB962C8B-B14F-4D97-AF65-F5344CB8AC3E}">
        <p14:creationId xmlns:p14="http://schemas.microsoft.com/office/powerpoint/2010/main" val="213113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5078" y="627776"/>
            <a:ext cx="7868653" cy="2104913"/>
          </a:xfrm>
        </p:spPr>
        <p:txBody>
          <a:bodyPr>
            <a:noAutofit/>
          </a:bodyPr>
          <a:lstStyle/>
          <a:p>
            <a:pPr marL="0" indent="0" algn="just">
              <a:buNone/>
            </a:pPr>
            <a:r>
              <a:rPr lang="es-MX" sz="2000" dirty="0"/>
              <a:t>Se habla de una serie de números índice porque forzosamente se requiere de una frecuencia con la cual poder manifestar los diferentes cambios que sufre el precio, el valor o  la cantidad en un periodo de </a:t>
            </a:r>
            <a:r>
              <a:rPr lang="es-MX" sz="2000" dirty="0" smtClean="0"/>
              <a:t>tiempo determinado </a:t>
            </a:r>
            <a:r>
              <a:rPr lang="es-MX" sz="2000" dirty="0"/>
              <a:t>y sobre la base de un año al cual determinamos base o típico que por circunstancias específicas o de conveniencia se determina como tal.</a:t>
            </a:r>
            <a:endParaRPr lang="es-ES_tradnl" sz="2000" dirty="0"/>
          </a:p>
          <a:p>
            <a:pPr marL="0" indent="0">
              <a:buNone/>
            </a:pPr>
            <a:endParaRPr lang="es-ES_tradnl" sz="2000" dirty="0">
              <a:latin typeface="Arial" charset="0"/>
              <a:ea typeface="Times New Roman" charset="0"/>
            </a:endParaRPr>
          </a:p>
          <a:p>
            <a:endParaRPr lang="es-ES_tradnl" sz="2000" dirty="0">
              <a:latin typeface="Times New Roman" charset="0"/>
              <a:ea typeface="Times New Roman" charset="0"/>
              <a:cs typeface="Times New Roman" charset="0"/>
            </a:endParaRPr>
          </a:p>
        </p:txBody>
      </p:sp>
      <p:pic>
        <p:nvPicPr>
          <p:cNvPr id="2" name="Imagen 1"/>
          <p:cNvPicPr>
            <a:picLocks noChangeAspect="1"/>
          </p:cNvPicPr>
          <p:nvPr/>
        </p:nvPicPr>
        <p:blipFill>
          <a:blip r:embed="rId2"/>
          <a:stretch>
            <a:fillRect/>
          </a:stretch>
        </p:blipFill>
        <p:spPr>
          <a:xfrm>
            <a:off x="2461923" y="2322786"/>
            <a:ext cx="4354961" cy="3629134"/>
          </a:xfrm>
          <a:prstGeom prst="rect">
            <a:avLst/>
          </a:prstGeom>
        </p:spPr>
      </p:pic>
    </p:spTree>
    <p:extLst>
      <p:ext uri="{BB962C8B-B14F-4D97-AF65-F5344CB8AC3E}">
        <p14:creationId xmlns:p14="http://schemas.microsoft.com/office/powerpoint/2010/main" val="481891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977462" y="622162"/>
            <a:ext cx="7062951" cy="1631216"/>
          </a:xfrm>
          <a:prstGeom prst="rect">
            <a:avLst/>
          </a:prstGeom>
        </p:spPr>
        <p:txBody>
          <a:bodyPr wrap="square">
            <a:spAutoFit/>
          </a:bodyPr>
          <a:lstStyle/>
          <a:p>
            <a:r>
              <a:rPr lang="es-MX" sz="2000" dirty="0"/>
              <a:t>Los números índices son entonces porcentajes de cada uno de los valores de la variable con respecto al valor base.  </a:t>
            </a:r>
            <a:endParaRPr lang="es-MX" sz="2000" dirty="0" smtClean="0"/>
          </a:p>
          <a:p>
            <a:endParaRPr lang="es-MX" sz="2000" dirty="0"/>
          </a:p>
          <a:p>
            <a:r>
              <a:rPr lang="es-MX" sz="2000" dirty="0" smtClean="0"/>
              <a:t>Por </a:t>
            </a:r>
            <a:r>
              <a:rPr lang="es-MX" sz="2000" dirty="0"/>
              <a:t>lo anterior y para simplificar los cálculos es normal hacer el valor base igual a 100.</a:t>
            </a:r>
            <a:endParaRPr lang="es-ES_tradnl" sz="2000" dirty="0"/>
          </a:p>
        </p:txBody>
      </p:sp>
      <p:pic>
        <p:nvPicPr>
          <p:cNvPr id="3" name="Imagen 2"/>
          <p:cNvPicPr>
            <a:picLocks noChangeAspect="1"/>
          </p:cNvPicPr>
          <p:nvPr/>
        </p:nvPicPr>
        <p:blipFill>
          <a:blip r:embed="rId2"/>
          <a:stretch>
            <a:fillRect/>
          </a:stretch>
        </p:blipFill>
        <p:spPr>
          <a:xfrm>
            <a:off x="821777" y="2619889"/>
            <a:ext cx="7218636" cy="3304224"/>
          </a:xfrm>
          <a:prstGeom prst="rect">
            <a:avLst/>
          </a:prstGeom>
        </p:spPr>
      </p:pic>
    </p:spTree>
    <p:extLst>
      <p:ext uri="{BB962C8B-B14F-4D97-AF65-F5344CB8AC3E}">
        <p14:creationId xmlns:p14="http://schemas.microsoft.com/office/powerpoint/2010/main" val="326261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13712" y="1000861"/>
            <a:ext cx="3240333" cy="4247317"/>
          </a:xfrm>
          <a:prstGeom prst="rect">
            <a:avLst/>
          </a:prstGeom>
        </p:spPr>
        <p:txBody>
          <a:bodyPr wrap="square">
            <a:spAutoFit/>
          </a:bodyPr>
          <a:lstStyle/>
          <a:p>
            <a:pPr algn="ctr">
              <a:lnSpc>
                <a:spcPct val="150000"/>
              </a:lnSpc>
            </a:pPr>
            <a:r>
              <a:rPr lang="es-MX" sz="2000" dirty="0"/>
              <a:t>Supongamos que el precio de un cierto artículo, en abril de </a:t>
            </a:r>
            <a:r>
              <a:rPr lang="es-MX" sz="2000" dirty="0" smtClean="0"/>
              <a:t>2008 </a:t>
            </a:r>
            <a:r>
              <a:rPr lang="es-MX" sz="2000" dirty="0"/>
              <a:t>es de 510 pesos y en abril de </a:t>
            </a:r>
            <a:r>
              <a:rPr lang="es-MX" sz="2000" dirty="0" smtClean="0"/>
              <a:t>2009 </a:t>
            </a:r>
            <a:r>
              <a:rPr lang="es-MX" sz="2000" dirty="0"/>
              <a:t>es de 620 pesos.  De estos datos ya podemos sacar dos índices significativos que nos medirán la variación del precio:</a:t>
            </a:r>
            <a:endParaRPr lang="es-ES_tradnl" sz="2000" dirty="0"/>
          </a:p>
        </p:txBody>
      </p:sp>
      <p:sp>
        <p:nvSpPr>
          <p:cNvPr id="3" name="Rectangle 3"/>
          <p:cNvSpPr>
            <a:spLocks noChangeArrowheads="1"/>
          </p:cNvSpPr>
          <p:nvPr/>
        </p:nvSpPr>
        <p:spPr bwMode="auto">
          <a:xfrm>
            <a:off x="5517932" y="816195"/>
            <a:ext cx="25014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sz="1800" b="0" i="0" u="none" strike="noStrike" cap="none" normalizeH="0" baseline="0" dirty="0">
                <a:ln>
                  <a:noFill/>
                </a:ln>
                <a:solidFill>
                  <a:schemeClr val="tx1"/>
                </a:solidFill>
                <a:effectLst/>
                <a:latin typeface="Arial" charset="0"/>
              </a:rPr>
              <a:t>Índice unitario: </a:t>
            </a:r>
          </a:p>
        </p:txBody>
      </p:sp>
      <p:graphicFrame>
        <p:nvGraphicFramePr>
          <p:cNvPr id="5" name="Objeto 4"/>
          <p:cNvGraphicFramePr>
            <a:graphicFrameLocks noChangeAspect="1"/>
          </p:cNvGraphicFramePr>
          <p:nvPr>
            <p:extLst>
              <p:ext uri="{D42A27DB-BD31-4B8C-83A1-F6EECF244321}">
                <p14:modId xmlns:p14="http://schemas.microsoft.com/office/powerpoint/2010/main" val="842292469"/>
              </p:ext>
            </p:extLst>
          </p:nvPr>
        </p:nvGraphicFramePr>
        <p:xfrm>
          <a:off x="5328746" y="1271252"/>
          <a:ext cx="2343806" cy="1625585"/>
        </p:xfrm>
        <a:graphic>
          <a:graphicData uri="http://schemas.openxmlformats.org/presentationml/2006/ole">
            <mc:AlternateContent xmlns:mc="http://schemas.openxmlformats.org/markup-compatibility/2006">
              <mc:Choice xmlns:v="urn:schemas-microsoft-com:vml" Requires="v">
                <p:oleObj spid="_x0000_s1060" r:id="rId3" imgW="939392" imgH="393529" progId="Equation.3">
                  <p:embed/>
                </p:oleObj>
              </mc:Choice>
              <mc:Fallback>
                <p:oleObj r:id="rId3" imgW="939392" imgH="393529"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8746" y="1271252"/>
                        <a:ext cx="2343806" cy="1625585"/>
                      </a:xfrm>
                      <a:prstGeom prst="rect">
                        <a:avLst/>
                      </a:prstGeom>
                      <a:noFill/>
                    </p:spPr>
                  </p:pic>
                </p:oleObj>
              </mc:Fallback>
            </mc:AlternateContent>
          </a:graphicData>
        </a:graphic>
      </p:graphicFrame>
      <p:sp>
        <p:nvSpPr>
          <p:cNvPr id="6" name="Rectangle 4"/>
          <p:cNvSpPr>
            <a:spLocks noChangeArrowheads="1"/>
          </p:cNvSpPr>
          <p:nvPr/>
        </p:nvSpPr>
        <p:spPr bwMode="auto">
          <a:xfrm>
            <a:off x="4519449" y="3495691"/>
            <a:ext cx="25014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sz="1800" b="0" i="0" u="none" strike="noStrike" cap="none" normalizeH="0" baseline="0">
                <a:ln>
                  <a:noFill/>
                </a:ln>
                <a:solidFill>
                  <a:schemeClr val="tx1"/>
                </a:solidFill>
                <a:effectLst/>
                <a:latin typeface="Arial" charset="0"/>
              </a:rPr>
              <a:t>Índice porcentual:    </a:t>
            </a:r>
          </a:p>
        </p:txBody>
      </p:sp>
      <p:graphicFrame>
        <p:nvGraphicFramePr>
          <p:cNvPr id="7" name="Objeto 6"/>
          <p:cNvGraphicFramePr>
            <a:graphicFrameLocks noChangeAspect="1"/>
          </p:cNvGraphicFramePr>
          <p:nvPr>
            <p:extLst>
              <p:ext uri="{D42A27DB-BD31-4B8C-83A1-F6EECF244321}">
                <p14:modId xmlns:p14="http://schemas.microsoft.com/office/powerpoint/2010/main" val="734238445"/>
              </p:ext>
            </p:extLst>
          </p:nvPr>
        </p:nvGraphicFramePr>
        <p:xfrm>
          <a:off x="4572000" y="4036474"/>
          <a:ext cx="2680137" cy="1515850"/>
        </p:xfrm>
        <a:graphic>
          <a:graphicData uri="http://schemas.openxmlformats.org/presentationml/2006/ole">
            <mc:AlternateContent xmlns:mc="http://schemas.openxmlformats.org/markup-compatibility/2006">
              <mc:Choice xmlns:v="urn:schemas-microsoft-com:vml" Requires="v">
                <p:oleObj spid="_x0000_s1061" r:id="rId5" imgW="1244600" imgH="393700" progId="Equation.3">
                  <p:embed/>
                </p:oleObj>
              </mc:Choice>
              <mc:Fallback>
                <p:oleObj r:id="rId5" imgW="1244600" imgH="3937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4036474"/>
                        <a:ext cx="2680137" cy="1515850"/>
                      </a:xfrm>
                      <a:prstGeom prst="rect">
                        <a:avLst/>
                      </a:prstGeom>
                      <a:noFill/>
                    </p:spPr>
                  </p:pic>
                </p:oleObj>
              </mc:Fallback>
            </mc:AlternateContent>
          </a:graphicData>
        </a:graphic>
      </p:graphicFrame>
    </p:spTree>
    <p:extLst>
      <p:ext uri="{BB962C8B-B14F-4D97-AF65-F5344CB8AC3E}">
        <p14:creationId xmlns:p14="http://schemas.microsoft.com/office/powerpoint/2010/main" val="57795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4526844" y="1326204"/>
            <a:ext cx="3845292" cy="3323987"/>
          </a:xfrm>
          <a:prstGeom prst="rect">
            <a:avLst/>
          </a:prstGeom>
        </p:spPr>
        <p:txBody>
          <a:bodyPr wrap="square">
            <a:spAutoFit/>
          </a:bodyPr>
          <a:lstStyle/>
          <a:p>
            <a:pPr>
              <a:lnSpc>
                <a:spcPct val="150000"/>
              </a:lnSpc>
            </a:pPr>
            <a:r>
              <a:rPr lang="es-MX" sz="2000" dirty="0"/>
              <a:t>Se interpreta como: el 1,21 es el índice unitario del precio del artículo en abril de </a:t>
            </a:r>
            <a:r>
              <a:rPr lang="es-MX" sz="2000" dirty="0" smtClean="0"/>
              <a:t>2008 </a:t>
            </a:r>
            <a:r>
              <a:rPr lang="es-MX" sz="2000" dirty="0"/>
              <a:t>tomando como base abril de </a:t>
            </a:r>
            <a:r>
              <a:rPr lang="es-MX" sz="2000" dirty="0" smtClean="0"/>
              <a:t>2009. </a:t>
            </a:r>
            <a:r>
              <a:rPr lang="es-MX" sz="2000" dirty="0"/>
              <a:t>Es decir,   un artículo que en abril de </a:t>
            </a:r>
            <a:r>
              <a:rPr lang="es-MX" sz="2000" dirty="0" smtClean="0"/>
              <a:t>2008 valiera </a:t>
            </a:r>
            <a:r>
              <a:rPr lang="es-MX" sz="2000" dirty="0"/>
              <a:t>100 pesos, en abril de </a:t>
            </a:r>
            <a:r>
              <a:rPr lang="es-MX" sz="2000" dirty="0" smtClean="0"/>
              <a:t>2009 </a:t>
            </a:r>
            <a:r>
              <a:rPr lang="es-MX" sz="2000" dirty="0"/>
              <a:t>tendría el precio de 121 pesos.</a:t>
            </a:r>
            <a:endParaRPr lang="es-ES_tradnl" sz="2000" dirty="0"/>
          </a:p>
        </p:txBody>
      </p:sp>
      <p:sp>
        <p:nvSpPr>
          <p:cNvPr id="5" name="Rectangle 3"/>
          <p:cNvSpPr>
            <a:spLocks noChangeArrowheads="1"/>
          </p:cNvSpPr>
          <p:nvPr/>
        </p:nvSpPr>
        <p:spPr bwMode="auto">
          <a:xfrm>
            <a:off x="1849822" y="858236"/>
            <a:ext cx="25014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sz="1800" b="0" i="0" u="none" strike="noStrike" cap="none" normalizeH="0" baseline="0" dirty="0">
                <a:ln>
                  <a:noFill/>
                </a:ln>
                <a:solidFill>
                  <a:schemeClr val="tx1"/>
                </a:solidFill>
                <a:effectLst/>
                <a:latin typeface="Arial" charset="0"/>
              </a:rPr>
              <a:t>Índice unitario: </a:t>
            </a:r>
          </a:p>
        </p:txBody>
      </p:sp>
      <p:graphicFrame>
        <p:nvGraphicFramePr>
          <p:cNvPr id="6" name="Objeto 5"/>
          <p:cNvGraphicFramePr>
            <a:graphicFrameLocks noChangeAspect="1"/>
          </p:cNvGraphicFramePr>
          <p:nvPr>
            <p:extLst>
              <p:ext uri="{D42A27DB-BD31-4B8C-83A1-F6EECF244321}">
                <p14:modId xmlns:p14="http://schemas.microsoft.com/office/powerpoint/2010/main" val="1914232699"/>
              </p:ext>
            </p:extLst>
          </p:nvPr>
        </p:nvGraphicFramePr>
        <p:xfrm>
          <a:off x="1660636" y="1313293"/>
          <a:ext cx="2343806" cy="1625585"/>
        </p:xfrm>
        <a:graphic>
          <a:graphicData uri="http://schemas.openxmlformats.org/presentationml/2006/ole">
            <mc:AlternateContent xmlns:mc="http://schemas.openxmlformats.org/markup-compatibility/2006">
              <mc:Choice xmlns:v="urn:schemas-microsoft-com:vml" Requires="v">
                <p:oleObj spid="_x0000_s2080" r:id="rId3" imgW="939392" imgH="393529" progId="Equation.3">
                  <p:embed/>
                </p:oleObj>
              </mc:Choice>
              <mc:Fallback>
                <p:oleObj r:id="rId3" imgW="939392"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0636" y="1313293"/>
                        <a:ext cx="2343806" cy="1625585"/>
                      </a:xfrm>
                      <a:prstGeom prst="rect">
                        <a:avLst/>
                      </a:prstGeom>
                      <a:noFill/>
                    </p:spPr>
                  </p:pic>
                </p:oleObj>
              </mc:Fallback>
            </mc:AlternateContent>
          </a:graphicData>
        </a:graphic>
      </p:graphicFrame>
      <p:sp>
        <p:nvSpPr>
          <p:cNvPr id="9" name="Rectangle 4"/>
          <p:cNvSpPr>
            <a:spLocks noChangeArrowheads="1"/>
          </p:cNvSpPr>
          <p:nvPr/>
        </p:nvSpPr>
        <p:spPr bwMode="auto">
          <a:xfrm>
            <a:off x="851339" y="3537732"/>
            <a:ext cx="25014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sz="1800" b="0" i="0" u="none" strike="noStrike" cap="none" normalizeH="0" baseline="0">
                <a:ln>
                  <a:noFill/>
                </a:ln>
                <a:solidFill>
                  <a:schemeClr val="tx1"/>
                </a:solidFill>
                <a:effectLst/>
                <a:latin typeface="Arial" charset="0"/>
              </a:rPr>
              <a:t>Índice porcentual:    </a:t>
            </a:r>
          </a:p>
        </p:txBody>
      </p:sp>
      <p:graphicFrame>
        <p:nvGraphicFramePr>
          <p:cNvPr id="10" name="Objeto 9"/>
          <p:cNvGraphicFramePr>
            <a:graphicFrameLocks noChangeAspect="1"/>
          </p:cNvGraphicFramePr>
          <p:nvPr>
            <p:extLst>
              <p:ext uri="{D42A27DB-BD31-4B8C-83A1-F6EECF244321}">
                <p14:modId xmlns:p14="http://schemas.microsoft.com/office/powerpoint/2010/main" val="1056456386"/>
              </p:ext>
            </p:extLst>
          </p:nvPr>
        </p:nvGraphicFramePr>
        <p:xfrm>
          <a:off x="903890" y="4078515"/>
          <a:ext cx="2680137" cy="1515850"/>
        </p:xfrm>
        <a:graphic>
          <a:graphicData uri="http://schemas.openxmlformats.org/presentationml/2006/ole">
            <mc:AlternateContent xmlns:mc="http://schemas.openxmlformats.org/markup-compatibility/2006">
              <mc:Choice xmlns:v="urn:schemas-microsoft-com:vml" Requires="v">
                <p:oleObj spid="_x0000_s2081" r:id="rId5" imgW="1244600" imgH="393700" progId="Equation.3">
                  <p:embed/>
                </p:oleObj>
              </mc:Choice>
              <mc:Fallback>
                <p:oleObj r:id="rId5" imgW="12446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3890" y="4078515"/>
                        <a:ext cx="2680137" cy="1515850"/>
                      </a:xfrm>
                      <a:prstGeom prst="rect">
                        <a:avLst/>
                      </a:prstGeom>
                      <a:noFill/>
                    </p:spPr>
                  </p:pic>
                </p:oleObj>
              </mc:Fallback>
            </mc:AlternateContent>
          </a:graphicData>
        </a:graphic>
      </p:graphicFrame>
    </p:spTree>
    <p:extLst>
      <p:ext uri="{BB962C8B-B14F-4D97-AF65-F5344CB8AC3E}">
        <p14:creationId xmlns:p14="http://schemas.microsoft.com/office/powerpoint/2010/main" val="1273641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584984" y="858375"/>
            <a:ext cx="2617786" cy="4247317"/>
          </a:xfrm>
          <a:prstGeom prst="rect">
            <a:avLst/>
          </a:prstGeom>
        </p:spPr>
        <p:txBody>
          <a:bodyPr wrap="square">
            <a:spAutoFit/>
          </a:bodyPr>
          <a:lstStyle/>
          <a:p>
            <a:pPr>
              <a:lnSpc>
                <a:spcPct val="150000"/>
              </a:lnSpc>
            </a:pPr>
            <a:r>
              <a:rPr lang="es-MX" dirty="0"/>
              <a:t>Las mayores aplicaciones de los números índices tienen lugar en el campo de la economía.  Es muy frecuente hablar de índices de precios, de producción, de consumo, el coste de vivienda, de paro, de matrimonios, de nacimientos, etc.</a:t>
            </a:r>
            <a:endParaRPr lang="es-ES_tradnl" dirty="0"/>
          </a:p>
        </p:txBody>
      </p:sp>
      <p:sp>
        <p:nvSpPr>
          <p:cNvPr id="3" name="Rectangle 8"/>
          <p:cNvSpPr>
            <a:spLocks noChangeArrowheads="1"/>
          </p:cNvSpPr>
          <p:nvPr/>
        </p:nvSpPr>
        <p:spPr bwMode="auto">
          <a:xfrm>
            <a:off x="4333694" y="1280476"/>
            <a:ext cx="43933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sz="1800" b="0" i="0" u="none" strike="noStrike" cap="none" normalizeH="0" baseline="0">
                <a:ln>
                  <a:noFill/>
                </a:ln>
                <a:solidFill>
                  <a:schemeClr val="tx1"/>
                </a:solidFill>
                <a:effectLst/>
                <a:latin typeface="Arial" charset="0"/>
              </a:rPr>
              <a:t>Los números índices se clasifican como: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altLang="es-ES_tradnl" sz="1800" b="0" i="0" u="none" strike="noStrike" cap="none" normalizeH="0" baseline="0" dirty="0">
              <a:ln>
                <a:noFill/>
              </a:ln>
              <a:solidFill>
                <a:schemeClr val="tx1"/>
              </a:solidFill>
              <a:effectLst/>
              <a:latin typeface="Arial" charset="0"/>
            </a:endParaRPr>
          </a:p>
        </p:txBody>
      </p:sp>
      <p:grpSp>
        <p:nvGrpSpPr>
          <p:cNvPr id="4" name="Group 1"/>
          <p:cNvGrpSpPr>
            <a:grpSpLocks/>
          </p:cNvGrpSpPr>
          <p:nvPr/>
        </p:nvGrpSpPr>
        <p:grpSpPr bwMode="auto">
          <a:xfrm>
            <a:off x="4008390" y="2412157"/>
            <a:ext cx="4718628" cy="3078326"/>
            <a:chOff x="2982" y="7810"/>
            <a:chExt cx="5822" cy="2272"/>
          </a:xfrm>
        </p:grpSpPr>
        <p:sp>
          <p:nvSpPr>
            <p:cNvPr id="5" name="Text Box 7"/>
            <p:cNvSpPr txBox="1">
              <a:spLocks noChangeArrowheads="1"/>
            </p:cNvSpPr>
            <p:nvPr/>
          </p:nvSpPr>
          <p:spPr bwMode="auto">
            <a:xfrm>
              <a:off x="2982" y="8520"/>
              <a:ext cx="1136" cy="42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b="0" i="0" u="none" strike="noStrike" cap="none" normalizeH="0" baseline="0">
                  <a:ln>
                    <a:noFill/>
                  </a:ln>
                  <a:solidFill>
                    <a:schemeClr val="tx1"/>
                  </a:solidFill>
                  <a:effectLst/>
                  <a:latin typeface="Arial" charset="0"/>
                </a:rPr>
                <a:t>Índices</a:t>
              </a:r>
            </a:p>
          </p:txBody>
        </p:sp>
        <p:sp>
          <p:nvSpPr>
            <p:cNvPr id="6" name="Text Box 6"/>
            <p:cNvSpPr txBox="1">
              <a:spLocks noChangeArrowheads="1"/>
            </p:cNvSpPr>
            <p:nvPr/>
          </p:nvSpPr>
          <p:spPr bwMode="auto">
            <a:xfrm>
              <a:off x="4970" y="7952"/>
              <a:ext cx="1322" cy="426"/>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b="0" i="0" u="none" strike="noStrike" cap="none" normalizeH="0" baseline="0">
                  <a:ln>
                    <a:noFill/>
                  </a:ln>
                  <a:solidFill>
                    <a:schemeClr val="tx1"/>
                  </a:solidFill>
                  <a:effectLst/>
                  <a:latin typeface="Arial" charset="0"/>
                </a:rPr>
                <a:t>Simples</a:t>
              </a:r>
            </a:p>
          </p:txBody>
        </p:sp>
        <p:sp>
          <p:nvSpPr>
            <p:cNvPr id="8" name="Text Box 5"/>
            <p:cNvSpPr txBox="1">
              <a:spLocks noChangeArrowheads="1"/>
            </p:cNvSpPr>
            <p:nvPr/>
          </p:nvSpPr>
          <p:spPr bwMode="auto">
            <a:xfrm>
              <a:off x="4899" y="9075"/>
              <a:ext cx="1562" cy="56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b="0" i="0" u="none" strike="noStrike" cap="none" normalizeH="0" baseline="0">
                  <a:ln>
                    <a:noFill/>
                  </a:ln>
                  <a:solidFill>
                    <a:schemeClr val="tx1"/>
                  </a:solidFill>
                  <a:effectLst/>
                  <a:latin typeface="Arial" charset="0"/>
                </a:rPr>
                <a:t>Complejos</a:t>
              </a:r>
            </a:p>
          </p:txBody>
        </p:sp>
        <p:sp>
          <p:nvSpPr>
            <p:cNvPr id="9" name="Text Box 4"/>
            <p:cNvSpPr txBox="1">
              <a:spLocks noChangeArrowheads="1"/>
            </p:cNvSpPr>
            <p:nvPr/>
          </p:nvSpPr>
          <p:spPr bwMode="auto">
            <a:xfrm>
              <a:off x="6958" y="8804"/>
              <a:ext cx="1846" cy="1278"/>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b="0" i="0" u="none" strike="noStrike" cap="none" normalizeH="0" baseline="0" dirty="0">
                  <a:ln>
                    <a:noFill/>
                  </a:ln>
                  <a:solidFill>
                    <a:schemeClr val="tx1"/>
                  </a:solidFill>
                  <a:effectLst/>
                  <a:latin typeface="Arial" charset="0"/>
                </a:rPr>
                <a:t>Ponderados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altLang="es-ES_tradnl"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ES_tradnl" altLang="es-ES_tradnl"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altLang="es-ES_tradnl"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altLang="es-ES_tradnl" b="0" i="0" u="none" strike="noStrike" cap="none" normalizeH="0" baseline="0" dirty="0" smtClean="0">
                  <a:ln>
                    <a:noFill/>
                  </a:ln>
                  <a:solidFill>
                    <a:schemeClr val="tx1"/>
                  </a:solidFill>
                  <a:effectLst/>
                  <a:latin typeface="Arial" charset="0"/>
                </a:rPr>
                <a:t>Sin </a:t>
              </a:r>
              <a:r>
                <a:rPr kumimoji="0" lang="es-ES_tradnl" altLang="es-ES_tradnl" b="0" i="0" u="none" strike="noStrike" cap="none" normalizeH="0" baseline="0" dirty="0">
                  <a:ln>
                    <a:noFill/>
                  </a:ln>
                  <a:solidFill>
                    <a:schemeClr val="tx1"/>
                  </a:solidFill>
                  <a:effectLst/>
                  <a:latin typeface="Arial" charset="0"/>
                </a:rPr>
                <a:t>ponderar</a:t>
              </a:r>
            </a:p>
          </p:txBody>
        </p:sp>
        <p:sp>
          <p:nvSpPr>
            <p:cNvPr id="10" name="AutoShape 3"/>
            <p:cNvSpPr>
              <a:spLocks/>
            </p:cNvSpPr>
            <p:nvPr/>
          </p:nvSpPr>
          <p:spPr bwMode="auto">
            <a:xfrm>
              <a:off x="4544" y="7810"/>
              <a:ext cx="142" cy="1846"/>
            </a:xfrm>
            <a:prstGeom prst="leftBrace">
              <a:avLst>
                <a:gd name="adj1" fmla="val 108333"/>
                <a:gd name="adj2" fmla="val 50000"/>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_tradnl"/>
            </a:p>
          </p:txBody>
        </p:sp>
        <p:sp>
          <p:nvSpPr>
            <p:cNvPr id="11" name="AutoShape 2"/>
            <p:cNvSpPr>
              <a:spLocks/>
            </p:cNvSpPr>
            <p:nvPr/>
          </p:nvSpPr>
          <p:spPr bwMode="auto">
            <a:xfrm>
              <a:off x="6674" y="8662"/>
              <a:ext cx="142" cy="1136"/>
            </a:xfrm>
            <a:prstGeom prst="leftBrace">
              <a:avLst>
                <a:gd name="adj1" fmla="val 66667"/>
                <a:gd name="adj2" fmla="val 50000"/>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_tradnl"/>
            </a:p>
          </p:txBody>
        </p:sp>
      </p:grpSp>
      <p:sp>
        <p:nvSpPr>
          <p:cNvPr id="12" name="Rectangle 13"/>
          <p:cNvSpPr>
            <a:spLocks noChangeArrowheads="1"/>
          </p:cNvSpPr>
          <p:nvPr/>
        </p:nvSpPr>
        <p:spPr bwMode="auto">
          <a:xfrm>
            <a:off x="0" y="457200"/>
            <a:ext cx="787224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s-ES_tradnl"/>
          </a:p>
        </p:txBody>
      </p:sp>
    </p:spTree>
    <p:extLst>
      <p:ext uri="{BB962C8B-B14F-4D97-AF65-F5344CB8AC3E}">
        <p14:creationId xmlns:p14="http://schemas.microsoft.com/office/powerpoint/2010/main" val="688185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61625" y="459814"/>
            <a:ext cx="3679205" cy="5170646"/>
          </a:xfrm>
          <a:prstGeom prst="rect">
            <a:avLst/>
          </a:prstGeom>
        </p:spPr>
        <p:txBody>
          <a:bodyPr wrap="square">
            <a:spAutoFit/>
          </a:bodyPr>
          <a:lstStyle/>
          <a:p>
            <a:pPr algn="ctr">
              <a:lnSpc>
                <a:spcPct val="150000"/>
              </a:lnSpc>
            </a:pPr>
            <a:r>
              <a:rPr lang="es-MX" sz="2000" dirty="0"/>
              <a:t>Se llaman </a:t>
            </a:r>
            <a:r>
              <a:rPr lang="es-MX" sz="2000" b="1" u="sng" dirty="0"/>
              <a:t>índices simples</a:t>
            </a:r>
            <a:r>
              <a:rPr lang="es-MX" sz="2000" dirty="0"/>
              <a:t> a una serie temporal en la que " x " sean los valores observados y T los distintos periodos de tiempo en las que se han hecho las observaciones, obtendremos unos índices que nos darán la movilidad de la serie a lo largo del tiempo, siendo la referencia el periodo de tiempo que tomemos como base.</a:t>
            </a:r>
            <a:endParaRPr lang="es-ES_tradnl" sz="2000" dirty="0"/>
          </a:p>
        </p:txBody>
      </p:sp>
      <p:pic>
        <p:nvPicPr>
          <p:cNvPr id="3" name="Imagen 2"/>
          <p:cNvPicPr>
            <a:picLocks noChangeAspect="1"/>
          </p:cNvPicPr>
          <p:nvPr/>
        </p:nvPicPr>
        <p:blipFill>
          <a:blip r:embed="rId2"/>
          <a:stretch>
            <a:fillRect/>
          </a:stretch>
        </p:blipFill>
        <p:spPr>
          <a:xfrm>
            <a:off x="4415001" y="1390649"/>
            <a:ext cx="4011667" cy="4011667"/>
          </a:xfrm>
          <a:prstGeom prst="rect">
            <a:avLst/>
          </a:prstGeom>
        </p:spPr>
      </p:pic>
    </p:spTree>
    <p:extLst>
      <p:ext uri="{BB962C8B-B14F-4D97-AF65-F5344CB8AC3E}">
        <p14:creationId xmlns:p14="http://schemas.microsoft.com/office/powerpoint/2010/main" val="1338705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869167" y="1317384"/>
            <a:ext cx="5949993" cy="646331"/>
          </a:xfrm>
          <a:prstGeom prst="rect">
            <a:avLst/>
          </a:prstGeom>
          <a:noFill/>
        </p:spPr>
        <p:txBody>
          <a:bodyPr wrap="square" rtlCol="0">
            <a:spAutoFit/>
          </a:bodyPr>
          <a:lstStyle/>
          <a:p>
            <a:pPr algn="just"/>
            <a:endParaRPr lang="es-ES" dirty="0">
              <a:latin typeface="Avenir Book"/>
              <a:cs typeface="Avenir Book"/>
            </a:endParaRPr>
          </a:p>
          <a:p>
            <a:pPr algn="just"/>
            <a:r>
              <a:rPr lang="es-ES" dirty="0" smtClean="0">
                <a:latin typeface="Avenir Book"/>
                <a:cs typeface="Avenir Book"/>
              </a:rPr>
              <a:t> </a:t>
            </a:r>
            <a:endParaRPr lang="es-ES"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7" name="Rectangle 2"/>
          <p:cNvSpPr>
            <a:spLocks noGrp="1" noChangeArrowheads="1"/>
          </p:cNvSpPr>
          <p:nvPr>
            <p:ph type="title"/>
          </p:nvPr>
        </p:nvSpPr>
        <p:spPr>
          <a:xfrm>
            <a:off x="990016" y="977900"/>
            <a:ext cx="6994525" cy="1425575"/>
          </a:xfrm>
        </p:spPr>
        <p:txBody>
          <a:bodyPr/>
          <a:lstStyle/>
          <a:p>
            <a:pPr eaLnBrk="1" hangingPunct="1"/>
            <a:r>
              <a:rPr lang="es-ES_tradnl" altLang="es-ES_tradnl" sz="2400" dirty="0"/>
              <a:t>Universidad </a:t>
            </a:r>
            <a:r>
              <a:rPr lang="es-ES_tradnl" altLang="es-ES_tradnl" sz="2400" dirty="0" err="1"/>
              <a:t>Aut</a:t>
            </a:r>
            <a:r>
              <a:rPr lang="es-ES" altLang="es-ES_tradnl" sz="2400" dirty="0" err="1"/>
              <a:t>ónoma</a:t>
            </a:r>
            <a:r>
              <a:rPr lang="es-ES" altLang="es-ES_tradnl" sz="2400" dirty="0"/>
              <a:t> del Estado de México</a:t>
            </a:r>
            <a:r>
              <a:rPr lang="es-ES" altLang="es-ES_tradnl" sz="2800" dirty="0"/>
              <a:t/>
            </a:r>
            <a:br>
              <a:rPr lang="es-ES" altLang="es-ES_tradnl" sz="2800" dirty="0"/>
            </a:br>
            <a:r>
              <a:rPr lang="es-ES" altLang="es-ES_tradnl" sz="2000" dirty="0"/>
              <a:t>Centro Universitario UAEM Zumpango</a:t>
            </a:r>
            <a:br>
              <a:rPr lang="es-ES" altLang="es-ES_tradnl" sz="2000" dirty="0"/>
            </a:br>
            <a:r>
              <a:rPr lang="es-ES" altLang="es-ES_tradnl" sz="2000" dirty="0"/>
              <a:t>Licenciatura en </a:t>
            </a:r>
            <a:r>
              <a:rPr lang="es-ES" altLang="es-ES_tradnl" sz="2000" dirty="0" smtClean="0"/>
              <a:t>Contaduría</a:t>
            </a:r>
            <a:r>
              <a:rPr lang="es-ES" altLang="es-ES_tradnl" sz="2000" dirty="0"/>
              <a:t/>
            </a:r>
            <a:br>
              <a:rPr lang="es-ES" altLang="es-ES_tradnl" sz="2000" dirty="0"/>
            </a:br>
            <a:endParaRPr lang="es-ES_tradnl" altLang="es-ES_tradnl" sz="2000" dirty="0"/>
          </a:p>
        </p:txBody>
      </p:sp>
      <p:sp>
        <p:nvSpPr>
          <p:cNvPr id="8" name="Rectangle 3"/>
          <p:cNvSpPr txBox="1">
            <a:spLocks noChangeArrowheads="1"/>
          </p:cNvSpPr>
          <p:nvPr/>
        </p:nvSpPr>
        <p:spPr>
          <a:xfrm>
            <a:off x="1547813" y="2349500"/>
            <a:ext cx="7138987" cy="37766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pPr>
            <a:r>
              <a:rPr lang="es-ES_tradnl" altLang="es-ES_tradnl" sz="2000" dirty="0" smtClean="0"/>
              <a:t>Unidad de Aprendizaje: </a:t>
            </a:r>
          </a:p>
          <a:p>
            <a:pPr marL="0" indent="0" algn="ctr">
              <a:buFontTx/>
              <a:buNone/>
            </a:pPr>
            <a:r>
              <a:rPr lang="es-ES" altLang="es-ES_tradnl" sz="2400" dirty="0" smtClean="0"/>
              <a:t>Estadística</a:t>
            </a:r>
          </a:p>
          <a:p>
            <a:pPr marL="0" indent="0">
              <a:buFontTx/>
              <a:buNone/>
            </a:pPr>
            <a:r>
              <a:rPr lang="es-ES" altLang="es-ES_tradnl" sz="2000" dirty="0" smtClean="0"/>
              <a:t>Nombre del Material:</a:t>
            </a:r>
          </a:p>
          <a:p>
            <a:pPr marL="0" indent="0" algn="ctr">
              <a:buFontTx/>
              <a:buNone/>
            </a:pPr>
            <a:r>
              <a:rPr lang="es-ES" altLang="es-ES_tradnl" sz="2400" dirty="0" smtClean="0"/>
              <a:t>Números Índice</a:t>
            </a:r>
          </a:p>
          <a:p>
            <a:pPr marL="0" indent="0" algn="ctr">
              <a:buFontTx/>
              <a:buNone/>
            </a:pPr>
            <a:endParaRPr lang="es-ES" altLang="es-ES_tradnl" sz="2400" dirty="0" smtClean="0"/>
          </a:p>
          <a:p>
            <a:pPr marL="0" indent="0" algn="ctr">
              <a:buFontTx/>
              <a:buNone/>
            </a:pPr>
            <a:endParaRPr lang="es-ES" altLang="es-ES_tradnl" sz="2400" dirty="0" smtClean="0"/>
          </a:p>
          <a:p>
            <a:pPr marL="0" indent="0" algn="ctr">
              <a:buFontTx/>
              <a:buNone/>
            </a:pPr>
            <a:endParaRPr lang="es-ES" altLang="es-ES_tradnl" sz="2400" dirty="0" smtClean="0"/>
          </a:p>
          <a:p>
            <a:pPr marL="0" indent="0">
              <a:buFontTx/>
              <a:buNone/>
            </a:pPr>
            <a:r>
              <a:rPr lang="es-ES" altLang="es-ES_tradnl" sz="2000" dirty="0" smtClean="0"/>
              <a:t>  Elaboró:</a:t>
            </a:r>
          </a:p>
          <a:p>
            <a:pPr marL="0" indent="0" algn="ctr">
              <a:buFontTx/>
              <a:buNone/>
            </a:pPr>
            <a:r>
              <a:rPr lang="es-ES" altLang="es-ES_tradnl" sz="2000" dirty="0" smtClean="0"/>
              <a:t>Dra. en Ed. Carmen Aurora Niembro Gaona</a:t>
            </a:r>
            <a:endParaRPr lang="es-ES_tradnl" altLang="es-ES_tradnl" sz="2000" dirty="0"/>
          </a:p>
        </p:txBody>
      </p:sp>
    </p:spTree>
    <p:extLst>
      <p:ext uri="{BB962C8B-B14F-4D97-AF65-F5344CB8AC3E}">
        <p14:creationId xmlns:p14="http://schemas.microsoft.com/office/powerpoint/2010/main" val="18935939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36307" y="464506"/>
            <a:ext cx="7093818" cy="1477328"/>
          </a:xfrm>
          <a:prstGeom prst="rect">
            <a:avLst/>
          </a:prstGeom>
        </p:spPr>
        <p:txBody>
          <a:bodyPr wrap="square">
            <a:spAutoFit/>
          </a:bodyPr>
          <a:lstStyle/>
          <a:p>
            <a:pPr algn="just">
              <a:lnSpc>
                <a:spcPct val="150000"/>
              </a:lnSpc>
            </a:pPr>
            <a:r>
              <a:rPr lang="es-MX" sz="2000" dirty="0"/>
              <a:t>Se calcula como: consideremos la producción de una empresa en unidades de un cierto producto durante los siguientes años y con las características que se muestran en la siguiente </a:t>
            </a:r>
            <a:r>
              <a:rPr lang="es-MX" sz="2000"/>
              <a:t>tabla</a:t>
            </a:r>
            <a:r>
              <a:rPr lang="es-MX" sz="2000" smtClean="0"/>
              <a:t>:</a:t>
            </a:r>
            <a:endParaRPr lang="es-ES_tradnl" sz="2000" dirty="0"/>
          </a:p>
        </p:txBody>
      </p:sp>
      <p:graphicFrame>
        <p:nvGraphicFramePr>
          <p:cNvPr id="3" name="Tabla 2"/>
          <p:cNvGraphicFramePr>
            <a:graphicFrameLocks noGrp="1"/>
          </p:cNvGraphicFramePr>
          <p:nvPr>
            <p:extLst>
              <p:ext uri="{D42A27DB-BD31-4B8C-83A1-F6EECF244321}">
                <p14:modId xmlns:p14="http://schemas.microsoft.com/office/powerpoint/2010/main" val="734784764"/>
              </p:ext>
            </p:extLst>
          </p:nvPr>
        </p:nvGraphicFramePr>
        <p:xfrm>
          <a:off x="936308" y="2238700"/>
          <a:ext cx="7093816" cy="3626069"/>
        </p:xfrm>
        <a:graphic>
          <a:graphicData uri="http://schemas.openxmlformats.org/drawingml/2006/table">
            <a:tbl>
              <a:tblPr>
                <a:tableStyleId>{35758FB7-9AC5-4552-8A53-C91805E547FA}</a:tableStyleId>
              </a:tblPr>
              <a:tblGrid>
                <a:gridCol w="1773454"/>
                <a:gridCol w="1773454"/>
                <a:gridCol w="1773454"/>
                <a:gridCol w="1773454"/>
              </a:tblGrid>
              <a:tr h="507541">
                <a:tc>
                  <a:txBody>
                    <a:bodyPr/>
                    <a:lstStyle/>
                    <a:p>
                      <a:pPr algn="ctr">
                        <a:lnSpc>
                          <a:spcPct val="150000"/>
                        </a:lnSpc>
                        <a:spcAft>
                          <a:spcPts val="0"/>
                        </a:spcAft>
                      </a:pPr>
                      <a:r>
                        <a:rPr lang="es-MX" sz="1400" dirty="0">
                          <a:effectLst/>
                        </a:rPr>
                        <a:t>TIEMPO</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PRODUCCIÓN</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ES" sz="1400" dirty="0" smtClean="0">
                          <a:effectLst/>
                        </a:rPr>
                        <a:t>Í</a:t>
                      </a:r>
                      <a:r>
                        <a:rPr lang="es-MX" sz="1400" dirty="0" smtClean="0">
                          <a:effectLst/>
                        </a:rPr>
                        <a:t>NDICES</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CÁLCULO ( BASE </a:t>
                      </a:r>
                      <a:r>
                        <a:rPr lang="es-MX" sz="1400" dirty="0" smtClean="0">
                          <a:effectLst/>
                        </a:rPr>
                        <a:t>2004)</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2004</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4.850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100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(4.850/4.850)(100)</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7.520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 </a:t>
                      </a:r>
                      <a:endParaRPr lang="es-ES_tradnl" sz="1100" dirty="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(7.520/4.850)(100)</a:t>
                      </a:r>
                      <a:r>
                        <a:rPr lang="es-MX" sz="1400" dirty="0">
                          <a:effectLst/>
                        </a:rPr>
                        <a:t> </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2006</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12.650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(12.650/4.850)(100)</a:t>
                      </a:r>
                      <a:r>
                        <a:rPr lang="es-MX" sz="1400" dirty="0">
                          <a:effectLst/>
                        </a:rPr>
                        <a:t> </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2007</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13.090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(13.090/4.850)(100)</a:t>
                      </a:r>
                      <a:r>
                        <a:rPr lang="es-MX" sz="1400" dirty="0">
                          <a:effectLst/>
                        </a:rPr>
                        <a:t> </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15.480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(15.480/4.850)(100)</a:t>
                      </a:r>
                      <a:r>
                        <a:rPr lang="es-MX" sz="1400" dirty="0">
                          <a:effectLst/>
                        </a:rPr>
                        <a:t> </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2009</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21.630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(21.630/4.850)(100)</a:t>
                      </a:r>
                      <a:r>
                        <a:rPr lang="es-MX" sz="1400" dirty="0">
                          <a:effectLst/>
                        </a:rPr>
                        <a:t> </a:t>
                      </a:r>
                      <a:endParaRPr lang="es-ES_tradnl" sz="1100" dirty="0">
                        <a:effectLst/>
                        <a:latin typeface="Times New Roman" charset="0"/>
                        <a:ea typeface="Times New Roman" charset="0"/>
                      </a:endParaRPr>
                    </a:p>
                  </a:txBody>
                  <a:tcPr marL="44450" marR="44450" marT="0" marB="0"/>
                </a:tc>
              </a:tr>
              <a:tr h="445504">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25.410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marL="0" marR="0" indent="0" algn="ctr" defTabSz="457200" rtl="0" eaLnBrk="1" fontAlgn="auto" latinLnBrk="0" hangingPunct="1">
                        <a:lnSpc>
                          <a:spcPct val="150000"/>
                        </a:lnSpc>
                        <a:spcBef>
                          <a:spcPts val="0"/>
                        </a:spcBef>
                        <a:spcAft>
                          <a:spcPts val="0"/>
                        </a:spcAft>
                        <a:buClrTx/>
                        <a:buSzTx/>
                        <a:buFontTx/>
                        <a:buNone/>
                        <a:tabLst/>
                        <a:defRPr/>
                      </a:pPr>
                      <a:r>
                        <a:rPr lang="es-MX" sz="1400" dirty="0" smtClean="0">
                          <a:effectLst/>
                        </a:rPr>
                        <a:t>(25.410/4.850)(100)</a:t>
                      </a:r>
                      <a:r>
                        <a:rPr lang="es-MX" sz="1400" dirty="0">
                          <a:effectLst/>
                        </a:rPr>
                        <a:t> </a:t>
                      </a:r>
                      <a:endParaRPr lang="es-ES_tradnl" sz="1100" dirty="0">
                        <a:effectLst/>
                        <a:latin typeface="Times New Roman" charset="0"/>
                        <a:ea typeface="Times New Roman" charset="0"/>
                      </a:endParaRPr>
                    </a:p>
                  </a:txBody>
                  <a:tcPr marL="44450" marR="44450" marT="0" marB="0"/>
                </a:tc>
              </a:tr>
            </a:tbl>
          </a:graphicData>
        </a:graphic>
      </p:graphicFrame>
    </p:spTree>
    <p:extLst>
      <p:ext uri="{BB962C8B-B14F-4D97-AF65-F5344CB8AC3E}">
        <p14:creationId xmlns:p14="http://schemas.microsoft.com/office/powerpoint/2010/main" val="22556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4855" y="231508"/>
            <a:ext cx="4572000" cy="2169825"/>
          </a:xfrm>
          <a:prstGeom prst="rect">
            <a:avLst/>
          </a:prstGeom>
        </p:spPr>
        <p:txBody>
          <a:bodyPr>
            <a:spAutoFit/>
          </a:bodyPr>
          <a:lstStyle/>
          <a:p>
            <a:pPr algn="just">
              <a:lnSpc>
                <a:spcPct val="150000"/>
              </a:lnSpc>
              <a:spcAft>
                <a:spcPts val="0"/>
              </a:spcAft>
            </a:pPr>
            <a:r>
              <a:rPr lang="es-MX">
                <a:latin typeface="Century Gothic" charset="0"/>
                <a:ea typeface="Times New Roman" charset="0"/>
              </a:rPr>
              <a:t>Los </a:t>
            </a:r>
            <a:r>
              <a:rPr lang="es-MX" b="1" u="sng">
                <a:latin typeface="Century Gothic" charset="0"/>
                <a:ea typeface="Times New Roman" charset="0"/>
              </a:rPr>
              <a:t>índices complejos</a:t>
            </a:r>
            <a:r>
              <a:rPr lang="es-MX">
                <a:latin typeface="Century Gothic" charset="0"/>
                <a:ea typeface="Times New Roman" charset="0"/>
              </a:rPr>
              <a:t> a diferencia de los índices simples se enfocan al movimiento que muestra una serie de variables, o por lo menos más de una variación en una serie de valores.</a:t>
            </a:r>
            <a:endParaRPr lang="es-ES_tradnl" sz="1400" dirty="0">
              <a:effectLst/>
              <a:latin typeface="Times New Roman" charset="0"/>
              <a:ea typeface="Times New Roman" charset="0"/>
            </a:endParaRPr>
          </a:p>
        </p:txBody>
      </p:sp>
      <p:sp>
        <p:nvSpPr>
          <p:cNvPr id="3" name="Rectángulo 2"/>
          <p:cNvSpPr/>
          <p:nvPr/>
        </p:nvSpPr>
        <p:spPr>
          <a:xfrm>
            <a:off x="409905" y="3305223"/>
            <a:ext cx="8334702" cy="3000821"/>
          </a:xfrm>
          <a:prstGeom prst="rect">
            <a:avLst/>
          </a:prstGeom>
        </p:spPr>
        <p:txBody>
          <a:bodyPr wrap="square">
            <a:spAutoFit/>
          </a:bodyPr>
          <a:lstStyle/>
          <a:p>
            <a:pPr algn="just">
              <a:lnSpc>
                <a:spcPct val="150000"/>
              </a:lnSpc>
              <a:spcAft>
                <a:spcPts val="0"/>
              </a:spcAft>
            </a:pPr>
            <a:r>
              <a:rPr lang="es-MX" dirty="0">
                <a:latin typeface="Century Gothic" charset="0"/>
                <a:ea typeface="Times New Roman" charset="0"/>
              </a:rPr>
              <a:t>Cada una de las variables estará expresada en unidades normalmente distintas a las demás.  Nos encontramos entonces con un conjunto de cantidades heterogéneas.  Sin embargo, evitaremos este inconveniente tomando índices simples para cada variable, con lo cual, al ser éstos números abstractos nos dan valores relativos de las magnitudes sin que influya el hecho de que éstas vengan expresadas en unidades diferentes.</a:t>
            </a:r>
            <a:endParaRPr lang="es-ES_tradnl" sz="1400" dirty="0">
              <a:effectLst/>
              <a:latin typeface="Times New Roman" charset="0"/>
              <a:ea typeface="Times New Roman" charset="0"/>
            </a:endParaRPr>
          </a:p>
        </p:txBody>
      </p:sp>
      <p:pic>
        <p:nvPicPr>
          <p:cNvPr id="4" name="Imagen 3"/>
          <p:cNvPicPr>
            <a:picLocks noChangeAspect="1"/>
          </p:cNvPicPr>
          <p:nvPr/>
        </p:nvPicPr>
        <p:blipFill>
          <a:blip r:embed="rId2"/>
          <a:stretch>
            <a:fillRect/>
          </a:stretch>
        </p:blipFill>
        <p:spPr>
          <a:xfrm>
            <a:off x="5900463" y="336331"/>
            <a:ext cx="2675977" cy="2099078"/>
          </a:xfrm>
          <a:prstGeom prst="rect">
            <a:avLst/>
          </a:prstGeom>
        </p:spPr>
      </p:pic>
    </p:spTree>
    <p:extLst>
      <p:ext uri="{BB962C8B-B14F-4D97-AF65-F5344CB8AC3E}">
        <p14:creationId xmlns:p14="http://schemas.microsoft.com/office/powerpoint/2010/main" val="623268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557048" y="456187"/>
            <a:ext cx="8029904" cy="3785652"/>
          </a:xfrm>
          <a:prstGeom prst="rect">
            <a:avLst/>
          </a:prstGeom>
        </p:spPr>
        <p:txBody>
          <a:bodyPr wrap="square">
            <a:spAutoFit/>
          </a:bodyPr>
          <a:lstStyle/>
          <a:p>
            <a:pPr>
              <a:lnSpc>
                <a:spcPct val="150000"/>
              </a:lnSpc>
            </a:pPr>
            <a:r>
              <a:rPr lang="es-MX" sz="2000" dirty="0"/>
              <a:t>Índices complejos sin ponderar.</a:t>
            </a:r>
            <a:endParaRPr lang="es-ES_tradnl" sz="2000" dirty="0"/>
          </a:p>
          <a:p>
            <a:pPr>
              <a:lnSpc>
                <a:spcPct val="150000"/>
              </a:lnSpc>
            </a:pPr>
            <a:r>
              <a:rPr lang="es-MX" sz="2000" dirty="0"/>
              <a:t> </a:t>
            </a:r>
            <a:endParaRPr lang="es-ES_tradnl" sz="2000" dirty="0"/>
          </a:p>
          <a:p>
            <a:pPr lvl="0">
              <a:lnSpc>
                <a:spcPct val="150000"/>
              </a:lnSpc>
            </a:pPr>
            <a:r>
              <a:rPr lang="es-MX" sz="2000" b="1" dirty="0"/>
              <a:t>Método de la media aritmética simple</a:t>
            </a:r>
            <a:r>
              <a:rPr lang="es-MX" sz="2000" dirty="0"/>
              <a:t>. Se trata de encontrar la media aritmética de los números índices simples. </a:t>
            </a:r>
            <a:endParaRPr lang="es-MX" sz="2000" dirty="0" smtClean="0"/>
          </a:p>
          <a:p>
            <a:pPr lvl="0">
              <a:lnSpc>
                <a:spcPct val="150000"/>
              </a:lnSpc>
            </a:pPr>
            <a:r>
              <a:rPr lang="es-MX" sz="2000" dirty="0" smtClean="0"/>
              <a:t>Ejemplo</a:t>
            </a:r>
            <a:r>
              <a:rPr lang="es-MX" sz="2000" dirty="0"/>
              <a:t>:</a:t>
            </a:r>
            <a:endParaRPr lang="es-ES_tradnl" sz="2000" dirty="0"/>
          </a:p>
          <a:p>
            <a:pPr>
              <a:lnSpc>
                <a:spcPct val="150000"/>
              </a:lnSpc>
            </a:pPr>
            <a:r>
              <a:rPr lang="es-MX" sz="2000" dirty="0"/>
              <a:t>Consideremos que una empresa comercializa tres productos diferentes, y se trata de calcular los índices simples de ventas para cada uno de ellos.</a:t>
            </a:r>
            <a:endParaRPr lang="es-ES_tradnl" sz="2000" dirty="0"/>
          </a:p>
          <a:p>
            <a:pPr lvl="0" algn="just">
              <a:lnSpc>
                <a:spcPct val="150000"/>
              </a:lnSpc>
              <a:spcAft>
                <a:spcPts val="0"/>
              </a:spcAft>
              <a:tabLst>
                <a:tab pos="457200" algn="l"/>
              </a:tabLst>
            </a:pPr>
            <a:endParaRPr lang="es-ES_tradnl" sz="2000" dirty="0">
              <a:latin typeface="Times New Roman" charset="0"/>
              <a:ea typeface="Times New Roman" charset="0"/>
            </a:endParaRPr>
          </a:p>
        </p:txBody>
      </p:sp>
      <p:pic>
        <p:nvPicPr>
          <p:cNvPr id="2" name="Imagen 1"/>
          <p:cNvPicPr>
            <a:picLocks noChangeAspect="1"/>
          </p:cNvPicPr>
          <p:nvPr/>
        </p:nvPicPr>
        <p:blipFill>
          <a:blip r:embed="rId2"/>
          <a:stretch>
            <a:fillRect/>
          </a:stretch>
        </p:blipFill>
        <p:spPr>
          <a:xfrm>
            <a:off x="4131632" y="3886270"/>
            <a:ext cx="4455320" cy="2708971"/>
          </a:xfrm>
          <a:prstGeom prst="rect">
            <a:avLst/>
          </a:prstGeom>
        </p:spPr>
      </p:pic>
    </p:spTree>
    <p:extLst>
      <p:ext uri="{BB962C8B-B14F-4D97-AF65-F5344CB8AC3E}">
        <p14:creationId xmlns:p14="http://schemas.microsoft.com/office/powerpoint/2010/main" val="218653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559450022"/>
              </p:ext>
            </p:extLst>
          </p:nvPr>
        </p:nvGraphicFramePr>
        <p:xfrm>
          <a:off x="864539" y="1261244"/>
          <a:ext cx="7428122" cy="3895561"/>
        </p:xfrm>
        <a:graphic>
          <a:graphicData uri="http://schemas.openxmlformats.org/drawingml/2006/table">
            <a:tbl>
              <a:tblPr>
                <a:tableStyleId>{35758FB7-9AC5-4552-8A53-C91805E547FA}</a:tableStyleId>
              </a:tblPr>
              <a:tblGrid>
                <a:gridCol w="918862"/>
                <a:gridCol w="581426"/>
                <a:gridCol w="693683"/>
                <a:gridCol w="588580"/>
                <a:gridCol w="651641"/>
                <a:gridCol w="651641"/>
                <a:gridCol w="735725"/>
                <a:gridCol w="1154195"/>
                <a:gridCol w="1452369"/>
              </a:tblGrid>
              <a:tr h="872356">
                <a:tc>
                  <a:txBody>
                    <a:bodyPr/>
                    <a:lstStyle/>
                    <a:p>
                      <a:pPr algn="ctr">
                        <a:lnSpc>
                          <a:spcPct val="150000"/>
                        </a:lnSpc>
                        <a:spcAft>
                          <a:spcPts val="0"/>
                        </a:spcAft>
                      </a:pPr>
                      <a:r>
                        <a:rPr lang="es-MX" sz="1600" dirty="0">
                          <a:effectLst/>
                        </a:rPr>
                        <a:t>Años</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A*</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A</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B*</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a:effectLst/>
                        </a:rPr>
                        <a:t>B</a:t>
                      </a:r>
                      <a:endParaRPr lang="es-ES_tradnl" sz="12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C*</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C</a:t>
                      </a:r>
                      <a:endParaRPr lang="es-ES_tradnl" sz="1200" dirty="0">
                        <a:effectLst/>
                        <a:latin typeface="Times New Roman" charset="0"/>
                        <a:ea typeface="Times New Roman" charset="0"/>
                      </a:endParaRPr>
                    </a:p>
                  </a:txBody>
                  <a:tcPr marL="44450" marR="44450" marT="0" marB="0"/>
                </a:tc>
                <a:tc>
                  <a:txBody>
                    <a:bodyPr/>
                    <a:lstStyle/>
                    <a:p>
                      <a:pPr algn="ctr">
                        <a:lnSpc>
                          <a:spcPct val="100000"/>
                        </a:lnSpc>
                        <a:spcAft>
                          <a:spcPts val="0"/>
                        </a:spcAft>
                      </a:pPr>
                      <a:r>
                        <a:rPr lang="es-MX" sz="1600" dirty="0">
                          <a:effectLst/>
                        </a:rPr>
                        <a:t>Suma de índices simples</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Índices complejos</a:t>
                      </a:r>
                      <a:endParaRPr lang="es-ES_tradnl" sz="1200" dirty="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2006</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55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42</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80</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98</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71</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68</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2008</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27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43</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2009</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35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90</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2010</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12</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50</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a:effectLst/>
                        </a:rPr>
                        <a:t> </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26</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dirty="0">
                          <a:effectLst/>
                        </a:rPr>
                        <a:t> </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dirty="0">
                          <a:effectLst/>
                        </a:rPr>
                        <a:t> </a:t>
                      </a:r>
                      <a:endParaRPr lang="es-ES_tradnl" sz="1400" dirty="0">
                        <a:effectLst/>
                        <a:latin typeface="Times New Roman" charset="0"/>
                        <a:ea typeface="Times New Roman" charset="0"/>
                      </a:endParaRPr>
                    </a:p>
                  </a:txBody>
                  <a:tcPr marL="44450" marR="44450" marT="0" marB="0"/>
                </a:tc>
              </a:tr>
            </a:tbl>
          </a:graphicData>
        </a:graphic>
      </p:graphicFrame>
    </p:spTree>
    <p:extLst>
      <p:ext uri="{BB962C8B-B14F-4D97-AF65-F5344CB8AC3E}">
        <p14:creationId xmlns:p14="http://schemas.microsoft.com/office/powerpoint/2010/main" val="414252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5669" y="236424"/>
            <a:ext cx="8140262" cy="1938992"/>
          </a:xfrm>
          <a:prstGeom prst="rect">
            <a:avLst/>
          </a:prstGeom>
        </p:spPr>
        <p:txBody>
          <a:bodyPr wrap="square">
            <a:spAutoFit/>
          </a:bodyPr>
          <a:lstStyle/>
          <a:p>
            <a:pPr lvl="0" algn="just">
              <a:lnSpc>
                <a:spcPct val="150000"/>
              </a:lnSpc>
              <a:spcAft>
                <a:spcPts val="0"/>
              </a:spcAft>
              <a:tabLst>
                <a:tab pos="228600" algn="l"/>
              </a:tabLst>
            </a:pPr>
            <a:r>
              <a:rPr lang="es-MX" sz="2000" b="1" dirty="0" smtClean="0">
                <a:ea typeface="Times New Roman" charset="0"/>
              </a:rPr>
              <a:t>Método </a:t>
            </a:r>
            <a:r>
              <a:rPr lang="es-MX" sz="2000" b="1" dirty="0">
                <a:ea typeface="Times New Roman" charset="0"/>
              </a:rPr>
              <a:t>de la media </a:t>
            </a:r>
            <a:r>
              <a:rPr lang="es-MX" sz="2000" b="1" dirty="0" smtClean="0">
                <a:ea typeface="Times New Roman" charset="0"/>
              </a:rPr>
              <a:t>agregativa</a:t>
            </a:r>
            <a:r>
              <a:rPr lang="es-MX" sz="2000" dirty="0" smtClean="0">
                <a:ea typeface="Times New Roman" charset="0"/>
              </a:rPr>
              <a:t>:</a:t>
            </a:r>
            <a:endParaRPr lang="es-ES_tradnl" sz="2000" dirty="0">
              <a:ea typeface="Times New Roman" charset="0"/>
            </a:endParaRPr>
          </a:p>
          <a:p>
            <a:pPr lvl="0" algn="just">
              <a:lnSpc>
                <a:spcPct val="150000"/>
              </a:lnSpc>
              <a:spcAft>
                <a:spcPts val="0"/>
              </a:spcAft>
              <a:tabLst>
                <a:tab pos="228600" algn="l"/>
              </a:tabLst>
            </a:pPr>
            <a:r>
              <a:rPr lang="es-MX" sz="2000" dirty="0" smtClean="0">
                <a:ea typeface="Times New Roman" charset="0"/>
              </a:rPr>
              <a:t>Consiste </a:t>
            </a:r>
            <a:r>
              <a:rPr lang="es-MX" sz="2000" dirty="0">
                <a:ea typeface="Times New Roman" charset="0"/>
              </a:rPr>
              <a:t>en sumar las cantidades de las distintas variables dentro de cada año y luego calcular el índice complejo sin ponderar como índice simple referido al resultado de la suma.</a:t>
            </a:r>
            <a:endParaRPr lang="es-ES_tradnl" sz="2000" dirty="0">
              <a:effectLst/>
              <a:ea typeface="Times New Roman" charset="0"/>
            </a:endParaRPr>
          </a:p>
        </p:txBody>
      </p:sp>
      <p:graphicFrame>
        <p:nvGraphicFramePr>
          <p:cNvPr id="5" name="Tabla 4"/>
          <p:cNvGraphicFramePr>
            <a:graphicFrameLocks noGrp="1"/>
          </p:cNvGraphicFramePr>
          <p:nvPr>
            <p:extLst>
              <p:ext uri="{D42A27DB-BD31-4B8C-83A1-F6EECF244321}">
                <p14:modId xmlns:p14="http://schemas.microsoft.com/office/powerpoint/2010/main" val="522626564"/>
              </p:ext>
            </p:extLst>
          </p:nvPr>
        </p:nvGraphicFramePr>
        <p:xfrm>
          <a:off x="1327306" y="2332281"/>
          <a:ext cx="6177080" cy="3602290"/>
        </p:xfrm>
        <a:graphic>
          <a:graphicData uri="http://schemas.openxmlformats.org/drawingml/2006/table">
            <a:tbl>
              <a:tblPr>
                <a:tableStyleId>{35758FB7-9AC5-4552-8A53-C91805E547FA}</a:tableStyleId>
              </a:tblPr>
              <a:tblGrid>
                <a:gridCol w="1151621"/>
                <a:gridCol w="728709"/>
                <a:gridCol w="737674"/>
                <a:gridCol w="816710"/>
                <a:gridCol w="922094"/>
                <a:gridCol w="1820272"/>
              </a:tblGrid>
              <a:tr h="579085">
                <a:tc>
                  <a:txBody>
                    <a:bodyPr/>
                    <a:lstStyle/>
                    <a:p>
                      <a:pPr algn="ctr">
                        <a:lnSpc>
                          <a:spcPct val="150000"/>
                        </a:lnSpc>
                        <a:spcAft>
                          <a:spcPts val="0"/>
                        </a:spcAft>
                      </a:pPr>
                      <a:r>
                        <a:rPr lang="es-MX" sz="1600" dirty="0">
                          <a:effectLst/>
                        </a:rPr>
                        <a:t>Años</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A*</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B*</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a:effectLst/>
                        </a:rPr>
                        <a:t>C*</a:t>
                      </a:r>
                      <a:endParaRPr lang="es-ES_tradnl" sz="12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600" dirty="0" smtClean="0">
                          <a:effectLst/>
                          <a:latin typeface="+mn-lt"/>
                          <a:ea typeface="+mn-ea"/>
                        </a:rPr>
                        <a:t>x</a:t>
                      </a:r>
                      <a:endParaRPr lang="es-ES_tradnl" sz="1200" dirty="0">
                        <a:effectLst/>
                        <a:latin typeface="Times New Roman" charset="0"/>
                        <a:ea typeface="Times New Roman" charset="0"/>
                      </a:endParaRPr>
                    </a:p>
                  </a:txBody>
                  <a:tcPr marL="44450" marR="44450" marT="0" marB="0"/>
                </a:tc>
                <a:tc>
                  <a:txBody>
                    <a:bodyPr/>
                    <a:lstStyle/>
                    <a:p>
                      <a:pPr algn="ctr">
                        <a:lnSpc>
                          <a:spcPct val="100000"/>
                        </a:lnSpc>
                        <a:spcAft>
                          <a:spcPts val="0"/>
                        </a:spcAft>
                      </a:pPr>
                      <a:r>
                        <a:rPr lang="es-MX" sz="1600" dirty="0">
                          <a:effectLst/>
                        </a:rPr>
                        <a:t>Índices complejos</a:t>
                      </a:r>
                      <a:endParaRPr lang="es-ES_tradnl" sz="1200" dirty="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2006</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55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42</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80</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98</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71</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68</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2008</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27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43</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2009</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17</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35</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90</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a:effectLst/>
                        </a:rPr>
                        <a:t> </a:t>
                      </a:r>
                      <a:endParaRPr lang="es-ES_tradnl" sz="1400">
                        <a:effectLst/>
                        <a:latin typeface="Times New Roman" charset="0"/>
                        <a:ea typeface="Times New Roman" charset="0"/>
                      </a:endParaRPr>
                    </a:p>
                  </a:txBody>
                  <a:tcPr marL="44450" marR="44450" marT="0" marB="0"/>
                </a:tc>
              </a:tr>
              <a:tr h="604641">
                <a:tc>
                  <a:txBody>
                    <a:bodyPr/>
                    <a:lstStyle/>
                    <a:p>
                      <a:pPr algn="ctr">
                        <a:lnSpc>
                          <a:spcPct val="150000"/>
                        </a:lnSpc>
                        <a:spcAft>
                          <a:spcPts val="0"/>
                        </a:spcAft>
                      </a:pPr>
                      <a:r>
                        <a:rPr lang="es-MX" sz="1800" dirty="0" smtClean="0">
                          <a:effectLst/>
                        </a:rPr>
                        <a:t>2010</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12</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50</a:t>
                      </a:r>
                      <a:endParaRPr lang="es-ES_tradnl" sz="14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800" dirty="0" smtClean="0">
                          <a:effectLst/>
                        </a:rPr>
                        <a:t>26</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dirty="0">
                          <a:effectLst/>
                        </a:rPr>
                        <a:t> </a:t>
                      </a:r>
                      <a:endParaRPr lang="es-ES_tradnl" sz="1400" dirty="0">
                        <a:effectLst/>
                        <a:latin typeface="Times New Roman" charset="0"/>
                        <a:ea typeface="Times New Roman" charset="0"/>
                      </a:endParaRPr>
                    </a:p>
                  </a:txBody>
                  <a:tcPr marL="44450" marR="44450" marT="0" marB="0"/>
                </a:tc>
                <a:tc>
                  <a:txBody>
                    <a:bodyPr/>
                    <a:lstStyle/>
                    <a:p>
                      <a:pPr algn="just">
                        <a:lnSpc>
                          <a:spcPct val="150000"/>
                        </a:lnSpc>
                        <a:spcAft>
                          <a:spcPts val="0"/>
                        </a:spcAft>
                      </a:pPr>
                      <a:r>
                        <a:rPr lang="es-MX" sz="1800" dirty="0">
                          <a:effectLst/>
                        </a:rPr>
                        <a:t> </a:t>
                      </a:r>
                      <a:endParaRPr lang="es-ES_tradnl" sz="1400" dirty="0">
                        <a:effectLst/>
                        <a:latin typeface="Times New Roman" charset="0"/>
                        <a:ea typeface="Times New Roman" charset="0"/>
                      </a:endParaRPr>
                    </a:p>
                  </a:txBody>
                  <a:tcPr marL="44450" marR="44450" marT="0" marB="0"/>
                </a:tc>
              </a:tr>
            </a:tbl>
          </a:graphicData>
        </a:graphic>
      </p:graphicFrame>
    </p:spTree>
    <p:extLst>
      <p:ext uri="{BB962C8B-B14F-4D97-AF65-F5344CB8AC3E}">
        <p14:creationId xmlns:p14="http://schemas.microsoft.com/office/powerpoint/2010/main" val="1122352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41131" y="590638"/>
            <a:ext cx="7693572" cy="3323987"/>
          </a:xfrm>
          <a:prstGeom prst="rect">
            <a:avLst/>
          </a:prstGeom>
        </p:spPr>
        <p:txBody>
          <a:bodyPr wrap="square">
            <a:spAutoFit/>
          </a:bodyPr>
          <a:lstStyle/>
          <a:p>
            <a:pPr marL="228600" algn="just">
              <a:lnSpc>
                <a:spcPct val="150000"/>
              </a:lnSpc>
              <a:spcAft>
                <a:spcPts val="0"/>
              </a:spcAft>
            </a:pPr>
            <a:r>
              <a:rPr lang="es-ES" sz="2000" dirty="0" smtClean="0">
                <a:ea typeface="Times New Roman" charset="0"/>
              </a:rPr>
              <a:t>Í</a:t>
            </a:r>
            <a:r>
              <a:rPr lang="es-MX" sz="2000" dirty="0" smtClean="0">
                <a:ea typeface="Times New Roman" charset="0"/>
              </a:rPr>
              <a:t>NDICES </a:t>
            </a:r>
            <a:r>
              <a:rPr lang="es-MX" sz="2000" dirty="0">
                <a:ea typeface="Times New Roman" charset="0"/>
              </a:rPr>
              <a:t>COMPLEJOS PONDERADOS.</a:t>
            </a:r>
            <a:endParaRPr lang="es-ES_tradnl" sz="2000" dirty="0">
              <a:ea typeface="Times New Roman" charset="0"/>
            </a:endParaRPr>
          </a:p>
          <a:p>
            <a:pPr marL="228600" algn="just">
              <a:lnSpc>
                <a:spcPct val="150000"/>
              </a:lnSpc>
              <a:spcAft>
                <a:spcPts val="0"/>
              </a:spcAft>
            </a:pPr>
            <a:endParaRPr lang="es-MX" sz="2000" dirty="0" smtClean="0">
              <a:ea typeface="Times New Roman" charset="0"/>
            </a:endParaRPr>
          </a:p>
          <a:p>
            <a:pPr marL="228600" algn="just">
              <a:lnSpc>
                <a:spcPct val="150000"/>
              </a:lnSpc>
              <a:spcAft>
                <a:spcPts val="0"/>
              </a:spcAft>
            </a:pPr>
            <a:r>
              <a:rPr lang="es-MX" sz="2000" dirty="0" smtClean="0">
                <a:ea typeface="Times New Roman" charset="0"/>
              </a:rPr>
              <a:t>Dependiendo </a:t>
            </a:r>
            <a:r>
              <a:rPr lang="es-MX" sz="2000" dirty="0">
                <a:ea typeface="Times New Roman" charset="0"/>
              </a:rPr>
              <a:t>de la naturaleza del problema se hace necesario dar distinta importancia a las variables que influyen en la determinación de los números índices. Se asignará en cada uno de los casos un coeficiente de peso o ponderación a cada una de ellas en donde se reflejara la influencia relativa.</a:t>
            </a:r>
            <a:endParaRPr lang="es-ES_tradnl" sz="2000" dirty="0">
              <a:effectLst/>
              <a:ea typeface="Times New Roman" charset="0"/>
            </a:endParaRPr>
          </a:p>
        </p:txBody>
      </p:sp>
      <p:pic>
        <p:nvPicPr>
          <p:cNvPr id="5" name="Imagen 4"/>
          <p:cNvPicPr>
            <a:picLocks noChangeAspect="1"/>
          </p:cNvPicPr>
          <p:nvPr/>
        </p:nvPicPr>
        <p:blipFill>
          <a:blip r:embed="rId2"/>
          <a:stretch>
            <a:fillRect/>
          </a:stretch>
        </p:blipFill>
        <p:spPr>
          <a:xfrm>
            <a:off x="4207203" y="3771024"/>
            <a:ext cx="4127500" cy="2616200"/>
          </a:xfrm>
          <a:prstGeom prst="rect">
            <a:avLst/>
          </a:prstGeom>
        </p:spPr>
      </p:pic>
    </p:spTree>
    <p:extLst>
      <p:ext uri="{BB962C8B-B14F-4D97-AF65-F5344CB8AC3E}">
        <p14:creationId xmlns:p14="http://schemas.microsoft.com/office/powerpoint/2010/main" val="1641841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123948"/>
            <a:ext cx="8912772" cy="1015663"/>
          </a:xfrm>
          <a:prstGeom prst="rect">
            <a:avLst/>
          </a:prstGeom>
        </p:spPr>
        <p:txBody>
          <a:bodyPr wrap="square">
            <a:spAutoFit/>
          </a:bodyPr>
          <a:lstStyle/>
          <a:p>
            <a:pPr marL="228600" algn="just">
              <a:lnSpc>
                <a:spcPct val="150000"/>
              </a:lnSpc>
              <a:spcAft>
                <a:spcPts val="0"/>
              </a:spcAft>
            </a:pPr>
            <a:r>
              <a:rPr lang="es-MX" sz="2000" dirty="0">
                <a:ea typeface="Times New Roman" charset="0"/>
              </a:rPr>
              <a:t>Ejemplo: Se consideran los accidentes </a:t>
            </a:r>
            <a:r>
              <a:rPr lang="es-MX" sz="2000" dirty="0" smtClean="0">
                <a:ea typeface="Times New Roman" charset="0"/>
              </a:rPr>
              <a:t>en casa habitaci</a:t>
            </a:r>
            <a:r>
              <a:rPr lang="es-ES" sz="2000" dirty="0" err="1" smtClean="0">
                <a:ea typeface="Times New Roman" charset="0"/>
              </a:rPr>
              <a:t>ón</a:t>
            </a:r>
            <a:r>
              <a:rPr lang="es-ES" sz="2000" dirty="0" smtClean="0">
                <a:ea typeface="Times New Roman" charset="0"/>
              </a:rPr>
              <a:t> ocurridos durante las vacaciones de semana santa en la Cd. De México </a:t>
            </a:r>
            <a:r>
              <a:rPr lang="es-MX" sz="2000" dirty="0" smtClean="0">
                <a:ea typeface="Times New Roman" charset="0"/>
              </a:rPr>
              <a:t>durante los siguientes años</a:t>
            </a:r>
            <a:endParaRPr lang="es-ES_tradnl" sz="1600" dirty="0">
              <a:effectLst/>
              <a:ea typeface="Times New Roman" charset="0"/>
            </a:endParaRPr>
          </a:p>
        </p:txBody>
      </p:sp>
      <p:graphicFrame>
        <p:nvGraphicFramePr>
          <p:cNvPr id="5" name="Tabla 4"/>
          <p:cNvGraphicFramePr>
            <a:graphicFrameLocks noGrp="1"/>
          </p:cNvGraphicFramePr>
          <p:nvPr>
            <p:extLst>
              <p:ext uri="{D42A27DB-BD31-4B8C-83A1-F6EECF244321}">
                <p14:modId xmlns:p14="http://schemas.microsoft.com/office/powerpoint/2010/main" val="363231613"/>
              </p:ext>
            </p:extLst>
          </p:nvPr>
        </p:nvGraphicFramePr>
        <p:xfrm>
          <a:off x="635656" y="1586377"/>
          <a:ext cx="7856703" cy="3910530"/>
        </p:xfrm>
        <a:graphic>
          <a:graphicData uri="http://schemas.openxmlformats.org/drawingml/2006/table">
            <a:tbl>
              <a:tblPr>
                <a:tableStyleId>{35758FB7-9AC5-4552-8A53-C91805E547FA}</a:tableStyleId>
              </a:tblPr>
              <a:tblGrid>
                <a:gridCol w="818085"/>
                <a:gridCol w="818085"/>
                <a:gridCol w="818085"/>
                <a:gridCol w="818085"/>
                <a:gridCol w="818085"/>
                <a:gridCol w="818085"/>
                <a:gridCol w="1065054"/>
                <a:gridCol w="818085"/>
                <a:gridCol w="1065054"/>
              </a:tblGrid>
              <a:tr h="782106">
                <a:tc>
                  <a:txBody>
                    <a:bodyPr/>
                    <a:lstStyle/>
                    <a:p>
                      <a:pPr algn="ctr">
                        <a:lnSpc>
                          <a:spcPct val="150000"/>
                        </a:lnSpc>
                        <a:spcAft>
                          <a:spcPts val="0"/>
                        </a:spcAft>
                      </a:pPr>
                      <a:r>
                        <a:rPr lang="es-MX" sz="1400" dirty="0">
                          <a:effectLst/>
                        </a:rPr>
                        <a:t>AÑOS</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TOTAL</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LEVES</a:t>
                      </a:r>
                      <a:endParaRPr lang="es-ES_tradnl" sz="1100" dirty="0">
                        <a:effectLst/>
                      </a:endParaRPr>
                    </a:p>
                    <a:p>
                      <a:pPr algn="ctr">
                        <a:lnSpc>
                          <a:spcPct val="150000"/>
                        </a:lnSpc>
                        <a:spcAft>
                          <a:spcPts val="0"/>
                        </a:spcAft>
                      </a:pPr>
                      <a:r>
                        <a:rPr lang="es-MX" sz="1400" dirty="0" smtClean="0">
                          <a:effectLst/>
                        </a:rPr>
                        <a:t>PESO 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GRAVES</a:t>
                      </a:r>
                      <a:endParaRPr lang="es-ES_tradnl" sz="1100" dirty="0">
                        <a:effectLst/>
                      </a:endParaRPr>
                    </a:p>
                    <a:p>
                      <a:pPr algn="ctr">
                        <a:lnSpc>
                          <a:spcPct val="150000"/>
                        </a:lnSpc>
                        <a:spcAft>
                          <a:spcPts val="0"/>
                        </a:spcAft>
                      </a:pPr>
                      <a:r>
                        <a:rPr lang="es-MX" sz="1400" dirty="0">
                          <a:effectLst/>
                        </a:rPr>
                        <a:t>PESO </a:t>
                      </a:r>
                      <a:r>
                        <a:rPr lang="es-MX" sz="1400" dirty="0" smtClean="0">
                          <a:effectLst/>
                        </a:rPr>
                        <a:t>40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MORTALES</a:t>
                      </a:r>
                      <a:endParaRPr lang="es-ES_tradnl" sz="1100" dirty="0">
                        <a:effectLst/>
                      </a:endParaRPr>
                    </a:p>
                    <a:p>
                      <a:pPr algn="ctr">
                        <a:lnSpc>
                          <a:spcPct val="150000"/>
                        </a:lnSpc>
                        <a:spcAft>
                          <a:spcPts val="0"/>
                        </a:spcAft>
                      </a:pPr>
                      <a:r>
                        <a:rPr lang="es-MX" sz="1400" dirty="0">
                          <a:effectLst/>
                        </a:rPr>
                        <a:t>PESO </a:t>
                      </a:r>
                      <a:r>
                        <a:rPr lang="es-MX" sz="1400" dirty="0" smtClean="0">
                          <a:effectLst/>
                        </a:rPr>
                        <a:t>70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INDICE COMPLEJO</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2004</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3,105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2,600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385</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120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3,704</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3,150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420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134</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2006</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4,602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3,900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550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152</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2007</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5,408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4,630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610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168</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5,346</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4,600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580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166</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2009</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5,804</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5,000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630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174</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6,460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5,650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650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160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r>
              <a:tr h="391053">
                <a:tc>
                  <a:txBody>
                    <a:bodyPr/>
                    <a:lstStyle/>
                    <a:p>
                      <a:pPr algn="ctr">
                        <a:lnSpc>
                          <a:spcPct val="150000"/>
                        </a:lnSpc>
                        <a:spcAft>
                          <a:spcPts val="0"/>
                        </a:spcAft>
                      </a:pPr>
                      <a:r>
                        <a:rPr lang="es-MX" sz="1400" dirty="0" smtClean="0">
                          <a:effectLst/>
                        </a:rPr>
                        <a:t>2011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5,656</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4,900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600</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156</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 </a:t>
                      </a:r>
                      <a:endParaRPr lang="es-ES_tradnl" sz="1100" dirty="0">
                        <a:effectLst/>
                        <a:latin typeface="Times New Roman" charset="0"/>
                        <a:ea typeface="Times New Roman" charset="0"/>
                      </a:endParaRPr>
                    </a:p>
                  </a:txBody>
                  <a:tcPr marL="44450" marR="44450" marT="0" marB="0"/>
                </a:tc>
              </a:tr>
            </a:tbl>
          </a:graphicData>
        </a:graphic>
      </p:graphicFrame>
    </p:spTree>
    <p:extLst>
      <p:ext uri="{BB962C8B-B14F-4D97-AF65-F5344CB8AC3E}">
        <p14:creationId xmlns:p14="http://schemas.microsoft.com/office/powerpoint/2010/main" val="1651091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705875443"/>
              </p:ext>
            </p:extLst>
          </p:nvPr>
        </p:nvGraphicFramePr>
        <p:xfrm>
          <a:off x="1261242" y="1366343"/>
          <a:ext cx="7167239" cy="2617076"/>
        </p:xfrm>
        <a:graphic>
          <a:graphicData uri="http://schemas.openxmlformats.org/drawingml/2006/table">
            <a:tbl>
              <a:tblPr>
                <a:tableStyleId>{35758FB7-9AC5-4552-8A53-C91805E547FA}</a:tableStyleId>
              </a:tblPr>
              <a:tblGrid>
                <a:gridCol w="730628"/>
                <a:gridCol w="1005352"/>
                <a:gridCol w="1140185"/>
                <a:gridCol w="1005352"/>
                <a:gridCol w="1140185"/>
                <a:gridCol w="1005352"/>
                <a:gridCol w="1140185"/>
              </a:tblGrid>
              <a:tr h="421524">
                <a:tc>
                  <a:txBody>
                    <a:bodyPr/>
                    <a:lstStyle/>
                    <a:p>
                      <a:pPr algn="ctr">
                        <a:lnSpc>
                          <a:spcPct val="150000"/>
                        </a:lnSpc>
                        <a:spcAft>
                          <a:spcPts val="0"/>
                        </a:spcAft>
                      </a:pPr>
                      <a:r>
                        <a:rPr lang="es-MX" sz="1400">
                          <a:effectLst/>
                        </a:rPr>
                        <a:t> </a:t>
                      </a:r>
                      <a:endParaRPr lang="es-ES_tradnl" sz="1100">
                        <a:effectLst/>
                        <a:latin typeface="Times New Roman" charset="0"/>
                        <a:ea typeface="Times New Roman" charset="0"/>
                      </a:endParaRPr>
                    </a:p>
                  </a:txBody>
                  <a:tcPr marL="44450" marR="44450" marT="0" marB="0"/>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A</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B</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C</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r>
              <a:tr h="548888">
                <a:tc>
                  <a:txBody>
                    <a:bodyPr/>
                    <a:lstStyle/>
                    <a:p>
                      <a:pPr algn="ctr">
                        <a:lnSpc>
                          <a:spcPct val="150000"/>
                        </a:lnSpc>
                        <a:spcAft>
                          <a:spcPts val="0"/>
                        </a:spcAft>
                      </a:pPr>
                      <a:r>
                        <a:rPr lang="es-MX" sz="1400">
                          <a:effectLst/>
                        </a:rPr>
                        <a:t>AÑOS</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r>
              <a:tr h="548888">
                <a:tc>
                  <a:txBody>
                    <a:bodyPr/>
                    <a:lstStyle/>
                    <a:p>
                      <a:pPr algn="ctr">
                        <a:lnSpc>
                          <a:spcPct val="150000"/>
                        </a:lnSpc>
                        <a:spcAft>
                          <a:spcPts val="0"/>
                        </a:spcAft>
                      </a:pPr>
                      <a:r>
                        <a:rPr lang="es-MX" sz="1400" dirty="0" smtClean="0">
                          <a:effectLst/>
                        </a:rPr>
                        <a:t>2009</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2</a:t>
                      </a:r>
                      <a:r>
                        <a:rPr lang="es-MX" sz="1400" dirty="0" smtClean="0">
                          <a:effectLst/>
                        </a:rPr>
                        <a:t>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16</a:t>
                      </a:r>
                      <a:endParaRPr lang="es-ES_tradnl" sz="1100" dirty="0">
                        <a:effectLst/>
                        <a:latin typeface="Times New Roman" charset="0"/>
                        <a:ea typeface="Times New Roman" charset="0"/>
                      </a:endParaRPr>
                    </a:p>
                  </a:txBody>
                  <a:tcPr marL="44450" marR="44450" marT="0" marB="0"/>
                </a:tc>
              </a:tr>
              <a:tr h="548888">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68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19</a:t>
                      </a:r>
                      <a:endParaRPr lang="es-ES_tradnl" sz="1100" dirty="0">
                        <a:effectLst/>
                        <a:latin typeface="Times New Roman" charset="0"/>
                        <a:ea typeface="Times New Roman" charset="0"/>
                      </a:endParaRPr>
                    </a:p>
                  </a:txBody>
                  <a:tcPr marL="44450" marR="44450" marT="0" marB="0"/>
                </a:tc>
              </a:tr>
              <a:tr h="548888">
                <a:tc>
                  <a:txBody>
                    <a:bodyPr/>
                    <a:lstStyle/>
                    <a:p>
                      <a:pPr algn="ctr">
                        <a:lnSpc>
                          <a:spcPct val="150000"/>
                        </a:lnSpc>
                        <a:spcAft>
                          <a:spcPts val="0"/>
                        </a:spcAft>
                      </a:pPr>
                      <a:r>
                        <a:rPr lang="es-MX" sz="1400" dirty="0" smtClean="0">
                          <a:effectLst/>
                        </a:rPr>
                        <a:t>2011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9</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6</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17</a:t>
                      </a:r>
                      <a:endParaRPr lang="es-ES_tradnl" sz="1100" dirty="0">
                        <a:effectLst/>
                        <a:latin typeface="Times New Roman" charset="0"/>
                        <a:ea typeface="Times New Roman" charset="0"/>
                      </a:endParaRPr>
                    </a:p>
                  </a:txBody>
                  <a:tcPr marL="44450" marR="44450" marT="0" marB="0"/>
                </a:tc>
              </a:tr>
            </a:tbl>
          </a:graphicData>
        </a:graphic>
      </p:graphicFrame>
      <p:sp>
        <p:nvSpPr>
          <p:cNvPr id="5" name="CuadroTexto 4"/>
          <p:cNvSpPr txBox="1"/>
          <p:nvPr/>
        </p:nvSpPr>
        <p:spPr>
          <a:xfrm>
            <a:off x="1061545" y="630621"/>
            <a:ext cx="3972910" cy="369332"/>
          </a:xfrm>
          <a:prstGeom prst="rect">
            <a:avLst/>
          </a:prstGeom>
          <a:noFill/>
        </p:spPr>
        <p:txBody>
          <a:bodyPr wrap="square" rtlCol="0">
            <a:spAutoFit/>
          </a:bodyPr>
          <a:lstStyle/>
          <a:p>
            <a:r>
              <a:rPr lang="es-ES" dirty="0" smtClean="0"/>
              <a:t>Índices de Precios</a:t>
            </a:r>
            <a:endParaRPr lang="es-ES_tradnl" dirty="0"/>
          </a:p>
        </p:txBody>
      </p:sp>
    </p:spTree>
    <p:extLst>
      <p:ext uri="{BB962C8B-B14F-4D97-AF65-F5344CB8AC3E}">
        <p14:creationId xmlns:p14="http://schemas.microsoft.com/office/powerpoint/2010/main" val="1418559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56441" y="525517"/>
            <a:ext cx="4950373" cy="369332"/>
          </a:xfrm>
          <a:prstGeom prst="rect">
            <a:avLst/>
          </a:prstGeom>
          <a:noFill/>
        </p:spPr>
        <p:txBody>
          <a:bodyPr wrap="square" rtlCol="0">
            <a:spAutoFit/>
          </a:bodyPr>
          <a:lstStyle/>
          <a:p>
            <a:r>
              <a:rPr lang="es-ES" dirty="0" smtClean="0"/>
              <a:t>Índice de </a:t>
            </a:r>
            <a:r>
              <a:rPr lang="es-ES" dirty="0" err="1" smtClean="0"/>
              <a:t>Laspeyres</a:t>
            </a:r>
            <a:endParaRPr lang="es-ES_tradnl" dirty="0"/>
          </a:p>
        </p:txBody>
      </p:sp>
      <p:sp>
        <p:nvSpPr>
          <p:cNvPr id="2" name="Rectángulo 1"/>
          <p:cNvSpPr/>
          <p:nvPr/>
        </p:nvSpPr>
        <p:spPr>
          <a:xfrm>
            <a:off x="581890" y="1027790"/>
            <a:ext cx="7551457" cy="1261884"/>
          </a:xfrm>
          <a:prstGeom prst="rect">
            <a:avLst/>
          </a:prstGeom>
        </p:spPr>
        <p:txBody>
          <a:bodyPr wrap="square">
            <a:spAutoFit/>
          </a:bodyPr>
          <a:lstStyle/>
          <a:p>
            <a:pPr algn="just"/>
            <a:r>
              <a:rPr lang="es-ES_tradnl" sz="2000" dirty="0" smtClean="0">
                <a:solidFill>
                  <a:srgbClr val="262626"/>
                </a:solidFill>
              </a:rPr>
              <a:t>Un </a:t>
            </a:r>
            <a:r>
              <a:rPr lang="es-ES" sz="2000" dirty="0" smtClean="0">
                <a:solidFill>
                  <a:srgbClr val="262626"/>
                </a:solidFill>
              </a:rPr>
              <a:t>índice de precios, es una cifra que se calcula por medio de precios y cantidades de un período. El más utilizado es el índice de precios al consumo, que mide como evoluciona el gasto de una familia media. </a:t>
            </a:r>
            <a:r>
              <a:rPr lang="es-ES" sz="1400" dirty="0" smtClean="0">
                <a:solidFill>
                  <a:srgbClr val="262626"/>
                </a:solidFill>
              </a:rPr>
              <a:t>(</a:t>
            </a:r>
            <a:r>
              <a:rPr lang="es-ES_tradnl" sz="1400" dirty="0" smtClean="0"/>
              <a:t>http</a:t>
            </a:r>
            <a:r>
              <a:rPr lang="es-ES_tradnl" sz="1400" dirty="0"/>
              <a:t>://</a:t>
            </a:r>
            <a:r>
              <a:rPr lang="es-ES_tradnl" sz="1400" dirty="0" err="1"/>
              <a:t>elinpc.com.mx</a:t>
            </a:r>
            <a:r>
              <a:rPr lang="es-ES_tradnl" sz="1400" dirty="0"/>
              <a:t>/</a:t>
            </a:r>
            <a:r>
              <a:rPr lang="es-ES_tradnl" sz="1400" dirty="0" err="1"/>
              <a:t>indice</a:t>
            </a:r>
            <a:r>
              <a:rPr lang="es-ES_tradnl" sz="1400" dirty="0"/>
              <a:t>-de-</a:t>
            </a:r>
            <a:r>
              <a:rPr lang="es-ES_tradnl" sz="1400" dirty="0" err="1"/>
              <a:t>laspeyres</a:t>
            </a:r>
            <a:r>
              <a:rPr lang="es-ES_tradnl" sz="1400" dirty="0" smtClean="0"/>
              <a:t>/)</a:t>
            </a:r>
            <a:endParaRPr lang="es-ES_tradnl" sz="1400" dirty="0"/>
          </a:p>
        </p:txBody>
      </p:sp>
      <p:sp>
        <p:nvSpPr>
          <p:cNvPr id="3" name="Rectángulo 2"/>
          <p:cNvSpPr/>
          <p:nvPr/>
        </p:nvSpPr>
        <p:spPr>
          <a:xfrm>
            <a:off x="693020" y="2540602"/>
            <a:ext cx="7806088" cy="1015663"/>
          </a:xfrm>
          <a:prstGeom prst="rect">
            <a:avLst/>
          </a:prstGeom>
        </p:spPr>
        <p:txBody>
          <a:bodyPr wrap="square">
            <a:spAutoFit/>
          </a:bodyPr>
          <a:lstStyle/>
          <a:p>
            <a:r>
              <a:rPr lang="es-ES_tradnl" sz="2000" dirty="0">
                <a:solidFill>
                  <a:srgbClr val="262626"/>
                </a:solidFill>
              </a:rPr>
              <a:t>El índice de </a:t>
            </a:r>
            <a:r>
              <a:rPr lang="es-ES_tradnl" sz="2000" dirty="0" err="1">
                <a:solidFill>
                  <a:srgbClr val="262626"/>
                </a:solidFill>
              </a:rPr>
              <a:t>Laspeyres</a:t>
            </a:r>
            <a:r>
              <a:rPr lang="es-ES_tradnl" sz="2000" dirty="0">
                <a:solidFill>
                  <a:srgbClr val="262626"/>
                </a:solidFill>
              </a:rPr>
              <a:t> se calcula mediante la siguiente fórmula:</a:t>
            </a:r>
          </a:p>
          <a:p>
            <a:endParaRPr lang="es-ES_tradnl" sz="2000" dirty="0">
              <a:solidFill>
                <a:srgbClr val="262626"/>
              </a:solidFill>
            </a:endParaRPr>
          </a:p>
          <a:p>
            <a:endParaRPr lang="es-ES_tradnl" sz="2000" dirty="0"/>
          </a:p>
        </p:txBody>
      </p:sp>
      <p:pic>
        <p:nvPicPr>
          <p:cNvPr id="5" name="Imagen 4"/>
          <p:cNvPicPr>
            <a:picLocks noChangeAspect="1"/>
          </p:cNvPicPr>
          <p:nvPr/>
        </p:nvPicPr>
        <p:blipFill>
          <a:blip r:embed="rId2"/>
          <a:stretch>
            <a:fillRect/>
          </a:stretch>
        </p:blipFill>
        <p:spPr>
          <a:xfrm>
            <a:off x="1182441" y="3683884"/>
            <a:ext cx="2696540" cy="1416169"/>
          </a:xfrm>
          <a:prstGeom prst="rect">
            <a:avLst/>
          </a:prstGeom>
        </p:spPr>
      </p:pic>
      <p:pic>
        <p:nvPicPr>
          <p:cNvPr id="6" name="Imagen 5"/>
          <p:cNvPicPr>
            <a:picLocks noChangeAspect="1"/>
          </p:cNvPicPr>
          <p:nvPr/>
        </p:nvPicPr>
        <p:blipFill>
          <a:blip r:embed="rId3"/>
          <a:stretch>
            <a:fillRect/>
          </a:stretch>
        </p:blipFill>
        <p:spPr>
          <a:xfrm>
            <a:off x="5631514" y="3087924"/>
            <a:ext cx="2357454" cy="3254238"/>
          </a:xfrm>
          <a:prstGeom prst="rect">
            <a:avLst/>
          </a:prstGeom>
        </p:spPr>
      </p:pic>
    </p:spTree>
    <p:extLst>
      <p:ext uri="{BB962C8B-B14F-4D97-AF65-F5344CB8AC3E}">
        <p14:creationId xmlns:p14="http://schemas.microsoft.com/office/powerpoint/2010/main" val="17162383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550256" y="512733"/>
            <a:ext cx="1570384" cy="824734"/>
          </a:xfrm>
          <a:prstGeom prst="rect">
            <a:avLst/>
          </a:prstGeom>
        </p:spPr>
      </p:pic>
      <p:graphicFrame>
        <p:nvGraphicFramePr>
          <p:cNvPr id="6" name="Tabla 5"/>
          <p:cNvGraphicFramePr>
            <a:graphicFrameLocks noGrp="1"/>
          </p:cNvGraphicFramePr>
          <p:nvPr>
            <p:extLst>
              <p:ext uri="{D42A27DB-BD31-4B8C-83A1-F6EECF244321}">
                <p14:modId xmlns:p14="http://schemas.microsoft.com/office/powerpoint/2010/main" val="2014925379"/>
              </p:ext>
            </p:extLst>
          </p:nvPr>
        </p:nvGraphicFramePr>
        <p:xfrm>
          <a:off x="816681" y="1337467"/>
          <a:ext cx="7167239" cy="1854652"/>
        </p:xfrm>
        <a:graphic>
          <a:graphicData uri="http://schemas.openxmlformats.org/drawingml/2006/table">
            <a:tbl>
              <a:tblPr>
                <a:tableStyleId>{35758FB7-9AC5-4552-8A53-C91805E547FA}</a:tableStyleId>
              </a:tblPr>
              <a:tblGrid>
                <a:gridCol w="730628"/>
                <a:gridCol w="1005352"/>
                <a:gridCol w="1140185"/>
                <a:gridCol w="1005352"/>
                <a:gridCol w="1140185"/>
                <a:gridCol w="1005352"/>
                <a:gridCol w="1140185"/>
              </a:tblGrid>
              <a:tr h="294630">
                <a:tc>
                  <a:txBody>
                    <a:bodyPr/>
                    <a:lstStyle/>
                    <a:p>
                      <a:pPr algn="ctr">
                        <a:lnSpc>
                          <a:spcPct val="150000"/>
                        </a:lnSpc>
                        <a:spcAft>
                          <a:spcPts val="0"/>
                        </a:spcAft>
                      </a:pPr>
                      <a:r>
                        <a:rPr lang="es-MX" sz="1400" dirty="0">
                          <a:effectLst/>
                        </a:rPr>
                        <a:t> </a:t>
                      </a:r>
                      <a:endParaRPr lang="es-ES_tradnl" sz="1100" dirty="0">
                        <a:effectLst/>
                        <a:latin typeface="Times New Roman" charset="0"/>
                        <a:ea typeface="Times New Roman" charset="0"/>
                      </a:endParaRPr>
                    </a:p>
                  </a:txBody>
                  <a:tcPr marL="44450" marR="44450" marT="0" marB="0"/>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A</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B</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C</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r>
              <a:tr h="383653">
                <a:tc>
                  <a:txBody>
                    <a:bodyPr/>
                    <a:lstStyle/>
                    <a:p>
                      <a:pPr algn="ctr">
                        <a:lnSpc>
                          <a:spcPct val="150000"/>
                        </a:lnSpc>
                        <a:spcAft>
                          <a:spcPts val="0"/>
                        </a:spcAft>
                      </a:pPr>
                      <a:r>
                        <a:rPr lang="es-MX" sz="1400">
                          <a:effectLst/>
                        </a:rPr>
                        <a:t>AÑOS</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PRECIO</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b="1" dirty="0" smtClean="0">
                          <a:effectLst/>
                        </a:rPr>
                        <a:t>2009</a:t>
                      </a:r>
                      <a:endParaRPr lang="es-ES_tradnl" sz="1100" b="1"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2</a:t>
                      </a:r>
                      <a:r>
                        <a:rPr lang="es-MX" sz="1400" dirty="0" smtClean="0">
                          <a:effectLst/>
                        </a:rPr>
                        <a:t>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16</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68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19</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9</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6</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17</a:t>
                      </a:r>
                      <a:endParaRPr lang="es-ES_tradnl" sz="1100" dirty="0">
                        <a:effectLst/>
                        <a:latin typeface="Times New Roman" charset="0"/>
                        <a:ea typeface="Times New Roman" charset="0"/>
                      </a:endParaRPr>
                    </a:p>
                  </a:txBody>
                  <a:tcPr marL="44450" marR="44450" marT="0" marB="0"/>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669786315"/>
              </p:ext>
            </p:extLst>
          </p:nvPr>
        </p:nvGraphicFramePr>
        <p:xfrm>
          <a:off x="881533" y="3691556"/>
          <a:ext cx="7037534" cy="1920240"/>
        </p:xfrm>
        <a:graphic>
          <a:graphicData uri="http://schemas.openxmlformats.org/drawingml/2006/table">
            <a:tbl>
              <a:tblPr firstRow="1" bandRow="1">
                <a:tableStyleId>{8799B23B-EC83-4686-B30A-512413B5E67A}</a:tableStyleId>
              </a:tblPr>
              <a:tblGrid>
                <a:gridCol w="1089121"/>
                <a:gridCol w="5948413"/>
              </a:tblGrid>
              <a:tr h="0">
                <a:tc>
                  <a:txBody>
                    <a:bodyPr/>
                    <a:lstStyle/>
                    <a:p>
                      <a:pPr algn="ctr"/>
                      <a:r>
                        <a:rPr lang="es-ES_tradnl" dirty="0" smtClean="0"/>
                        <a:t>2009</a:t>
                      </a:r>
                      <a:endParaRPr lang="es-ES_tradnl" dirty="0"/>
                    </a:p>
                  </a:txBody>
                  <a:tcPr/>
                </a:tc>
                <a:tc>
                  <a:txBody>
                    <a:bodyPr/>
                    <a:lstStyle/>
                    <a:p>
                      <a:r>
                        <a:rPr lang="es-ES_tradnl" dirty="0" smtClean="0"/>
                        <a:t>(32x32)+(25x10)+(52x16) / ((32x32)+(25x10)+(52x16) = 100 </a:t>
                      </a:r>
                    </a:p>
                    <a:p>
                      <a:endParaRPr lang="es-ES_tradnl" dirty="0"/>
                    </a:p>
                  </a:txBody>
                  <a:tcPr/>
                </a:tc>
              </a:tr>
              <a:tr h="370840">
                <a:tc>
                  <a:txBody>
                    <a:bodyPr/>
                    <a:lstStyle/>
                    <a:p>
                      <a:pPr algn="ctr"/>
                      <a:r>
                        <a:rPr lang="es-ES_tradnl" dirty="0" smtClean="0"/>
                        <a:t>2010</a:t>
                      </a:r>
                      <a:endParaRPr lang="es-ES_tradnl" dirty="0"/>
                    </a:p>
                  </a:txBody>
                  <a:tcPr/>
                </a:tc>
                <a:tc>
                  <a:txBody>
                    <a:bodyPr/>
                    <a:lstStyle/>
                    <a:p>
                      <a:endParaRPr lang="es-ES_tradnl" dirty="0" smtClean="0"/>
                    </a:p>
                    <a:p>
                      <a:endParaRPr lang="es-ES_tradnl" dirty="0"/>
                    </a:p>
                  </a:txBody>
                  <a:tcPr/>
                </a:tc>
              </a:tr>
              <a:tr h="370840">
                <a:tc>
                  <a:txBody>
                    <a:bodyPr/>
                    <a:lstStyle/>
                    <a:p>
                      <a:pPr algn="ctr"/>
                      <a:r>
                        <a:rPr lang="es-ES_tradnl" dirty="0" smtClean="0"/>
                        <a:t>2011</a:t>
                      </a:r>
                      <a:endParaRPr lang="es-ES_tradnl" dirty="0"/>
                    </a:p>
                  </a:txBody>
                  <a:tcPr/>
                </a:tc>
                <a:tc>
                  <a:txBody>
                    <a:bodyPr/>
                    <a:lstStyle/>
                    <a:p>
                      <a:endParaRPr lang="es-ES_tradnl" dirty="0" smtClean="0"/>
                    </a:p>
                    <a:p>
                      <a:endParaRPr lang="es-ES_tradnl" dirty="0"/>
                    </a:p>
                  </a:txBody>
                  <a:tcPr/>
                </a:tc>
              </a:tr>
            </a:tbl>
          </a:graphicData>
        </a:graphic>
      </p:graphicFrame>
    </p:spTree>
    <p:extLst>
      <p:ext uri="{BB962C8B-B14F-4D97-AF65-F5344CB8AC3E}">
        <p14:creationId xmlns:p14="http://schemas.microsoft.com/office/powerpoint/2010/main" val="1804984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CuadroTexto 5"/>
          <p:cNvSpPr txBox="1"/>
          <p:nvPr/>
        </p:nvSpPr>
        <p:spPr>
          <a:xfrm>
            <a:off x="349012" y="156508"/>
            <a:ext cx="6490700" cy="523220"/>
          </a:xfrm>
          <a:prstGeom prst="rect">
            <a:avLst/>
          </a:prstGeom>
          <a:noFill/>
        </p:spPr>
        <p:txBody>
          <a:bodyPr wrap="square" rtlCol="0">
            <a:spAutoFit/>
          </a:bodyPr>
          <a:lstStyle/>
          <a:p>
            <a:r>
              <a:rPr lang="es-ES" sz="2800" dirty="0" smtClean="0">
                <a:solidFill>
                  <a:srgbClr val="FFF9AF"/>
                </a:solidFill>
              </a:rPr>
              <a:t>Recomendaciones para el uso del material</a:t>
            </a:r>
            <a:endParaRPr lang="es-ES_tradnl" sz="2800" dirty="0">
              <a:solidFill>
                <a:srgbClr val="FFF9AF"/>
              </a:solidFill>
            </a:endParaRPr>
          </a:p>
        </p:txBody>
      </p:sp>
      <p:sp>
        <p:nvSpPr>
          <p:cNvPr id="7" name="Marcador de contenido 2"/>
          <p:cNvSpPr>
            <a:spLocks noGrp="1"/>
          </p:cNvSpPr>
          <p:nvPr>
            <p:ph idx="1"/>
          </p:nvPr>
        </p:nvSpPr>
        <p:spPr>
          <a:xfrm>
            <a:off x="659510" y="1339387"/>
            <a:ext cx="7594473" cy="4500581"/>
          </a:xfrm>
        </p:spPr>
        <p:txBody>
          <a:bodyPr>
            <a:normAutofit/>
          </a:bodyPr>
          <a:lstStyle/>
          <a:p>
            <a:pPr algn="just"/>
            <a:r>
              <a:rPr lang="es-ES_tradnl" altLang="es-ES_tradnl" sz="2000" dirty="0"/>
              <a:t>El material tiene la finalidad de ser un apoyo visual para </a:t>
            </a:r>
            <a:r>
              <a:rPr lang="es-ES_tradnl" altLang="es-ES_tradnl" sz="2000" dirty="0" smtClean="0"/>
              <a:t>establecer los elementos de </a:t>
            </a:r>
            <a:r>
              <a:rPr lang="es-ES_tradnl" altLang="es-ES_tradnl" sz="2000" dirty="0" smtClean="0"/>
              <a:t>los n</a:t>
            </a:r>
            <a:r>
              <a:rPr lang="es-ES" altLang="es-ES_tradnl" sz="2000" dirty="0" err="1" smtClean="0"/>
              <a:t>úmeros</a:t>
            </a:r>
            <a:r>
              <a:rPr lang="es-ES" altLang="es-ES_tradnl" sz="2000" dirty="0" smtClean="0"/>
              <a:t> índice.</a:t>
            </a:r>
          </a:p>
          <a:p>
            <a:pPr marL="0" indent="0" algn="just">
              <a:buNone/>
            </a:pPr>
            <a:endParaRPr lang="es-ES" altLang="es-ES_tradnl" sz="2000" dirty="0"/>
          </a:p>
          <a:p>
            <a:pPr algn="just"/>
            <a:r>
              <a:rPr lang="es-ES" altLang="es-ES_tradnl" sz="2000" dirty="0"/>
              <a:t>S</a:t>
            </a:r>
            <a:r>
              <a:rPr lang="es-ES_tradnl" altLang="es-ES_tradnl" sz="2000" dirty="0" err="1"/>
              <a:t>us</a:t>
            </a:r>
            <a:r>
              <a:rPr lang="es-ES_tradnl" altLang="es-ES_tradnl" sz="2000" dirty="0"/>
              <a:t> referencias se citan </a:t>
            </a:r>
            <a:r>
              <a:rPr lang="es-ES" altLang="es-ES_tradnl" sz="2000" dirty="0" smtClean="0"/>
              <a:t>al final de la presentación.</a:t>
            </a:r>
            <a:endParaRPr lang="es-ES" altLang="es-ES_tradnl" sz="2000" dirty="0"/>
          </a:p>
          <a:p>
            <a:pPr algn="just">
              <a:buFontTx/>
              <a:buNone/>
            </a:pPr>
            <a:endParaRPr lang="es-ES" altLang="es-ES_tradnl" sz="2000" dirty="0"/>
          </a:p>
          <a:p>
            <a:pPr algn="just"/>
            <a:r>
              <a:rPr lang="es-ES" altLang="es-ES_tradnl" sz="2000" dirty="0"/>
              <a:t>L</a:t>
            </a:r>
            <a:r>
              <a:rPr lang="es-ES_tradnl" altLang="es-ES_tradnl" sz="2000" dirty="0"/>
              <a:t>a </a:t>
            </a:r>
            <a:r>
              <a:rPr lang="es-ES_tradnl" altLang="es-ES_tradnl" sz="2000" dirty="0" err="1"/>
              <a:t>presentaci</a:t>
            </a:r>
            <a:r>
              <a:rPr lang="es-ES" altLang="es-ES_tradnl" sz="2000" dirty="0" err="1"/>
              <a:t>ón</a:t>
            </a:r>
            <a:r>
              <a:rPr lang="es-ES" altLang="es-ES_tradnl" sz="2000" dirty="0"/>
              <a:t> esta desarrollada con base a las características del programa educativo y de la unidad de aprendizaje y competencia.</a:t>
            </a:r>
          </a:p>
          <a:p>
            <a:pPr algn="just">
              <a:buFontTx/>
              <a:buNone/>
            </a:pPr>
            <a:endParaRPr lang="es-ES" altLang="es-ES_tradnl" sz="2000" dirty="0"/>
          </a:p>
          <a:p>
            <a:pPr algn="just"/>
            <a:r>
              <a:rPr lang="es-ES" altLang="es-ES_tradnl" sz="2000" dirty="0"/>
              <a:t>La explicación de cada una de las diapositivas es fundamental para cada una de los temas tratados en el programa de estudio</a:t>
            </a:r>
            <a:endParaRPr lang="es-ES_tradnl" altLang="es-ES_tradnl" sz="2000" dirty="0"/>
          </a:p>
        </p:txBody>
      </p:sp>
    </p:spTree>
    <p:extLst>
      <p:ext uri="{BB962C8B-B14F-4D97-AF65-F5344CB8AC3E}">
        <p14:creationId xmlns:p14="http://schemas.microsoft.com/office/powerpoint/2010/main" val="1731092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08993" y="620110"/>
            <a:ext cx="4614041" cy="369332"/>
          </a:xfrm>
          <a:prstGeom prst="rect">
            <a:avLst/>
          </a:prstGeom>
          <a:noFill/>
        </p:spPr>
        <p:txBody>
          <a:bodyPr wrap="square" rtlCol="0">
            <a:spAutoFit/>
          </a:bodyPr>
          <a:lstStyle/>
          <a:p>
            <a:r>
              <a:rPr lang="es-ES" dirty="0" smtClean="0"/>
              <a:t>Índice de </a:t>
            </a:r>
            <a:r>
              <a:rPr lang="es-ES" dirty="0" err="1" smtClean="0"/>
              <a:t>Paasche</a:t>
            </a:r>
            <a:endParaRPr lang="es-ES_tradnl" dirty="0"/>
          </a:p>
        </p:txBody>
      </p:sp>
      <p:sp>
        <p:nvSpPr>
          <p:cNvPr id="2" name="Rectángulo 1"/>
          <p:cNvSpPr/>
          <p:nvPr/>
        </p:nvSpPr>
        <p:spPr>
          <a:xfrm>
            <a:off x="885524" y="1187705"/>
            <a:ext cx="7459579" cy="2862322"/>
          </a:xfrm>
          <a:prstGeom prst="rect">
            <a:avLst/>
          </a:prstGeom>
        </p:spPr>
        <p:txBody>
          <a:bodyPr wrap="square">
            <a:spAutoFit/>
          </a:bodyPr>
          <a:lstStyle/>
          <a:p>
            <a:pPr algn="just"/>
            <a:r>
              <a:rPr lang="es-ES_tradnl" sz="2000" dirty="0">
                <a:solidFill>
                  <a:prstClr val="black"/>
                </a:solidFill>
              </a:rPr>
              <a:t>El índice de </a:t>
            </a:r>
            <a:r>
              <a:rPr lang="es-ES_tradnl" sz="2000" dirty="0" err="1">
                <a:solidFill>
                  <a:prstClr val="black"/>
                </a:solidFill>
              </a:rPr>
              <a:t>Paasche</a:t>
            </a:r>
            <a:r>
              <a:rPr lang="es-ES_tradnl" sz="2000" dirty="0">
                <a:solidFill>
                  <a:prstClr val="black"/>
                </a:solidFill>
              </a:rPr>
              <a:t> es un índice compuesto ponderado en el que la ponderación se hace utilizando las cantidades del período de tiempo corriente. Es el método oficial para el cálculo del deflactor de precios en los Estados Unidos</a:t>
            </a:r>
            <a:r>
              <a:rPr lang="es-ES_tradnl" sz="2000" dirty="0" smtClean="0">
                <a:solidFill>
                  <a:prstClr val="black"/>
                </a:solidFill>
              </a:rPr>
              <a:t>.</a:t>
            </a:r>
          </a:p>
          <a:p>
            <a:pPr algn="just"/>
            <a:endParaRPr lang="es-ES_tradnl" sz="2000" dirty="0">
              <a:solidFill>
                <a:prstClr val="black"/>
              </a:solidFill>
            </a:endParaRPr>
          </a:p>
          <a:p>
            <a:pPr algn="just"/>
            <a:r>
              <a:rPr lang="es-ES_tradnl" sz="2000" dirty="0">
                <a:solidFill>
                  <a:prstClr val="black"/>
                </a:solidFill>
              </a:rPr>
              <a:t>Se diferencia del índice de </a:t>
            </a:r>
            <a:r>
              <a:rPr lang="es-ES_tradnl" sz="2000" dirty="0" err="1">
                <a:solidFill>
                  <a:prstClr val="black"/>
                </a:solidFill>
              </a:rPr>
              <a:t>Laspeyres</a:t>
            </a:r>
            <a:r>
              <a:rPr lang="es-ES_tradnl" sz="2000" dirty="0">
                <a:solidFill>
                  <a:prstClr val="black"/>
                </a:solidFill>
              </a:rPr>
              <a:t>, en el que la ponderación se hace utilizando las cantidades del período base.</a:t>
            </a:r>
          </a:p>
          <a:p>
            <a:pPr algn="just"/>
            <a:r>
              <a:rPr lang="es-ES_tradnl" sz="2000" dirty="0">
                <a:solidFill>
                  <a:prstClr val="black"/>
                </a:solidFill>
              </a:rPr>
              <a:t>El índice de </a:t>
            </a:r>
            <a:r>
              <a:rPr lang="es-ES_tradnl" sz="2000" dirty="0" err="1">
                <a:solidFill>
                  <a:prstClr val="black"/>
                </a:solidFill>
              </a:rPr>
              <a:t>Paasche</a:t>
            </a:r>
            <a:r>
              <a:rPr lang="es-ES_tradnl" sz="2000" dirty="0">
                <a:solidFill>
                  <a:prstClr val="black"/>
                </a:solidFill>
              </a:rPr>
              <a:t> se utiliza para calcular el índice de </a:t>
            </a:r>
            <a:r>
              <a:rPr lang="es-ES_tradnl" sz="2000" dirty="0" err="1">
                <a:solidFill>
                  <a:prstClr val="black"/>
                </a:solidFill>
              </a:rPr>
              <a:t>Drobisch</a:t>
            </a:r>
            <a:r>
              <a:rPr lang="es-ES_tradnl" sz="2000" dirty="0">
                <a:solidFill>
                  <a:prstClr val="black"/>
                </a:solidFill>
              </a:rPr>
              <a:t> y el índice de Fischer. </a:t>
            </a:r>
            <a:r>
              <a:rPr lang="es-ES_tradnl" sz="1400" dirty="0">
                <a:solidFill>
                  <a:prstClr val="black"/>
                </a:solidFill>
              </a:rPr>
              <a:t>(http://</a:t>
            </a:r>
            <a:r>
              <a:rPr lang="es-ES_tradnl" sz="1400" dirty="0" err="1" smtClean="0">
                <a:solidFill>
                  <a:prstClr val="black"/>
                </a:solidFill>
              </a:rPr>
              <a:t>www.eumed.net</a:t>
            </a:r>
            <a:r>
              <a:rPr lang="es-ES_tradnl" sz="1400" dirty="0" smtClean="0">
                <a:solidFill>
                  <a:prstClr val="black"/>
                </a:solidFill>
              </a:rPr>
              <a:t>/</a:t>
            </a:r>
            <a:r>
              <a:rPr lang="es-ES_tradnl" sz="1400" dirty="0" err="1" smtClean="0">
                <a:solidFill>
                  <a:prstClr val="black"/>
                </a:solidFill>
              </a:rPr>
              <a:t>cursecon</a:t>
            </a:r>
            <a:r>
              <a:rPr lang="es-ES_tradnl" sz="1400" dirty="0" smtClean="0">
                <a:solidFill>
                  <a:prstClr val="black"/>
                </a:solidFill>
              </a:rPr>
              <a:t>/dic/</a:t>
            </a:r>
            <a:r>
              <a:rPr lang="es-ES_tradnl" sz="1400" dirty="0" err="1" smtClean="0">
                <a:solidFill>
                  <a:prstClr val="black"/>
                </a:solidFill>
              </a:rPr>
              <a:t>oc</a:t>
            </a:r>
            <a:r>
              <a:rPr lang="es-ES_tradnl" sz="1400" dirty="0" smtClean="0">
                <a:solidFill>
                  <a:prstClr val="black"/>
                </a:solidFill>
              </a:rPr>
              <a:t>/</a:t>
            </a:r>
            <a:r>
              <a:rPr lang="es-ES_tradnl" sz="1400" dirty="0" err="1" smtClean="0">
                <a:solidFill>
                  <a:prstClr val="black"/>
                </a:solidFill>
              </a:rPr>
              <a:t>indi-paas.htm</a:t>
            </a:r>
            <a:r>
              <a:rPr lang="es-ES_tradnl" sz="1400" dirty="0" smtClean="0">
                <a:solidFill>
                  <a:prstClr val="black"/>
                </a:solidFill>
              </a:rPr>
              <a:t>)</a:t>
            </a:r>
            <a:endParaRPr lang="es-ES_tradnl" sz="1400" dirty="0"/>
          </a:p>
        </p:txBody>
      </p:sp>
      <p:pic>
        <p:nvPicPr>
          <p:cNvPr id="3" name="Imagen 2"/>
          <p:cNvPicPr>
            <a:picLocks noChangeAspect="1"/>
          </p:cNvPicPr>
          <p:nvPr/>
        </p:nvPicPr>
        <p:blipFill rotWithShape="1">
          <a:blip r:embed="rId2"/>
          <a:srcRect l="24819" t="48918" r="19769" b="25685"/>
          <a:stretch/>
        </p:blipFill>
        <p:spPr>
          <a:xfrm>
            <a:off x="2733574" y="4456496"/>
            <a:ext cx="3696102" cy="1270535"/>
          </a:xfrm>
          <a:prstGeom prst="rect">
            <a:avLst/>
          </a:prstGeom>
        </p:spPr>
      </p:pic>
    </p:spTree>
    <p:extLst>
      <p:ext uri="{BB962C8B-B14F-4D97-AF65-F5344CB8AC3E}">
        <p14:creationId xmlns:p14="http://schemas.microsoft.com/office/powerpoint/2010/main" val="4149986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24727481"/>
              </p:ext>
            </p:extLst>
          </p:nvPr>
        </p:nvGraphicFramePr>
        <p:xfrm>
          <a:off x="816681" y="1337467"/>
          <a:ext cx="7167239" cy="1854652"/>
        </p:xfrm>
        <a:graphic>
          <a:graphicData uri="http://schemas.openxmlformats.org/drawingml/2006/table">
            <a:tbl>
              <a:tblPr>
                <a:tableStyleId>{35758FB7-9AC5-4552-8A53-C91805E547FA}</a:tableStyleId>
              </a:tblPr>
              <a:tblGrid>
                <a:gridCol w="730628"/>
                <a:gridCol w="1005352"/>
                <a:gridCol w="1140185"/>
                <a:gridCol w="1005352"/>
                <a:gridCol w="1140185"/>
                <a:gridCol w="1005352"/>
                <a:gridCol w="1140185"/>
              </a:tblGrid>
              <a:tr h="294630">
                <a:tc>
                  <a:txBody>
                    <a:bodyPr/>
                    <a:lstStyle/>
                    <a:p>
                      <a:pPr algn="ctr">
                        <a:lnSpc>
                          <a:spcPct val="150000"/>
                        </a:lnSpc>
                        <a:spcAft>
                          <a:spcPts val="0"/>
                        </a:spcAft>
                      </a:pPr>
                      <a:r>
                        <a:rPr lang="es-MX" sz="1400" dirty="0">
                          <a:effectLst/>
                        </a:rPr>
                        <a:t> </a:t>
                      </a:r>
                      <a:endParaRPr lang="es-ES_tradnl" sz="1100" dirty="0">
                        <a:effectLst/>
                        <a:latin typeface="Times New Roman" charset="0"/>
                        <a:ea typeface="Times New Roman" charset="0"/>
                      </a:endParaRPr>
                    </a:p>
                  </a:txBody>
                  <a:tcPr marL="44450" marR="44450" marT="0" marB="0"/>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A</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B</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C</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r>
              <a:tr h="383653">
                <a:tc>
                  <a:txBody>
                    <a:bodyPr/>
                    <a:lstStyle/>
                    <a:p>
                      <a:pPr algn="ctr">
                        <a:lnSpc>
                          <a:spcPct val="150000"/>
                        </a:lnSpc>
                        <a:spcAft>
                          <a:spcPts val="0"/>
                        </a:spcAft>
                      </a:pPr>
                      <a:r>
                        <a:rPr lang="es-MX" sz="1400">
                          <a:effectLst/>
                        </a:rPr>
                        <a:t>AÑOS</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PRECIO</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b="1" dirty="0" smtClean="0">
                          <a:effectLst/>
                        </a:rPr>
                        <a:t>2009</a:t>
                      </a:r>
                      <a:endParaRPr lang="es-ES_tradnl" sz="1100" b="1"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2</a:t>
                      </a:r>
                      <a:r>
                        <a:rPr lang="es-MX" sz="1400" dirty="0" smtClean="0">
                          <a:effectLst/>
                        </a:rPr>
                        <a:t>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16</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68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19</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9</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6</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17</a:t>
                      </a:r>
                      <a:endParaRPr lang="es-ES_tradnl" sz="1100" dirty="0">
                        <a:effectLst/>
                        <a:latin typeface="Times New Roman" charset="0"/>
                        <a:ea typeface="Times New Roman" charset="0"/>
                      </a:endParaRPr>
                    </a:p>
                  </a:txBody>
                  <a:tcPr marL="44450" marR="44450" marT="0" marB="0"/>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938826140"/>
              </p:ext>
            </p:extLst>
          </p:nvPr>
        </p:nvGraphicFramePr>
        <p:xfrm>
          <a:off x="881533" y="3691556"/>
          <a:ext cx="7037534" cy="1920240"/>
        </p:xfrm>
        <a:graphic>
          <a:graphicData uri="http://schemas.openxmlformats.org/drawingml/2006/table">
            <a:tbl>
              <a:tblPr firstRow="1" bandRow="1">
                <a:tableStyleId>{8799B23B-EC83-4686-B30A-512413B5E67A}</a:tableStyleId>
              </a:tblPr>
              <a:tblGrid>
                <a:gridCol w="1089121"/>
                <a:gridCol w="5948413"/>
              </a:tblGrid>
              <a:tr h="0">
                <a:tc>
                  <a:txBody>
                    <a:bodyPr/>
                    <a:lstStyle/>
                    <a:p>
                      <a:pPr algn="ctr"/>
                      <a:r>
                        <a:rPr lang="es-ES_tradnl" dirty="0" smtClean="0"/>
                        <a:t>2009</a:t>
                      </a:r>
                      <a:endParaRPr lang="es-ES_tradnl" dirty="0"/>
                    </a:p>
                  </a:txBody>
                  <a:tcPr/>
                </a:tc>
                <a:tc>
                  <a:txBody>
                    <a:bodyPr/>
                    <a:lstStyle/>
                    <a:p>
                      <a:r>
                        <a:rPr lang="es-ES_tradnl" dirty="0" smtClean="0"/>
                        <a:t>(32x32)+(25x10)+(52x16) / ((32x32)+(25x10)+(52x16) = 100 </a:t>
                      </a:r>
                    </a:p>
                    <a:p>
                      <a:endParaRPr lang="es-ES_tradnl" dirty="0"/>
                    </a:p>
                  </a:txBody>
                  <a:tcPr/>
                </a:tc>
              </a:tr>
              <a:tr h="370840">
                <a:tc>
                  <a:txBody>
                    <a:bodyPr/>
                    <a:lstStyle/>
                    <a:p>
                      <a:pPr algn="ctr"/>
                      <a:r>
                        <a:rPr lang="es-ES_tradnl" dirty="0" smtClean="0"/>
                        <a:t>2010</a:t>
                      </a:r>
                      <a:endParaRPr lang="es-ES_tradnl" dirty="0"/>
                    </a:p>
                  </a:txBody>
                  <a:tcPr/>
                </a:tc>
                <a:tc>
                  <a:txBody>
                    <a:bodyPr/>
                    <a:lstStyle/>
                    <a:p>
                      <a:endParaRPr lang="es-ES_tradnl" dirty="0" smtClean="0"/>
                    </a:p>
                    <a:p>
                      <a:endParaRPr lang="es-ES_tradnl" dirty="0"/>
                    </a:p>
                  </a:txBody>
                  <a:tcPr/>
                </a:tc>
              </a:tr>
              <a:tr h="370840">
                <a:tc>
                  <a:txBody>
                    <a:bodyPr/>
                    <a:lstStyle/>
                    <a:p>
                      <a:pPr algn="ctr"/>
                      <a:r>
                        <a:rPr lang="es-ES_tradnl" dirty="0" smtClean="0"/>
                        <a:t>2011</a:t>
                      </a:r>
                      <a:endParaRPr lang="es-ES_tradnl" dirty="0"/>
                    </a:p>
                  </a:txBody>
                  <a:tcPr/>
                </a:tc>
                <a:tc>
                  <a:txBody>
                    <a:bodyPr/>
                    <a:lstStyle/>
                    <a:p>
                      <a:endParaRPr lang="es-ES_tradnl" dirty="0" smtClean="0"/>
                    </a:p>
                    <a:p>
                      <a:endParaRPr lang="es-ES_tradnl" dirty="0"/>
                    </a:p>
                  </a:txBody>
                  <a:tcPr/>
                </a:tc>
              </a:tr>
            </a:tbl>
          </a:graphicData>
        </a:graphic>
      </p:graphicFrame>
      <p:pic>
        <p:nvPicPr>
          <p:cNvPr id="6" name="Imagen 5"/>
          <p:cNvPicPr>
            <a:picLocks noChangeAspect="1"/>
          </p:cNvPicPr>
          <p:nvPr/>
        </p:nvPicPr>
        <p:blipFill rotWithShape="1">
          <a:blip r:embed="rId2"/>
          <a:srcRect l="24819" t="48918" r="19769" b="25685"/>
          <a:stretch/>
        </p:blipFill>
        <p:spPr>
          <a:xfrm>
            <a:off x="3291838" y="480692"/>
            <a:ext cx="2079058" cy="714676"/>
          </a:xfrm>
          <a:prstGeom prst="rect">
            <a:avLst/>
          </a:prstGeom>
        </p:spPr>
      </p:pic>
    </p:spTree>
    <p:extLst>
      <p:ext uri="{BB962C8B-B14F-4D97-AF65-F5344CB8AC3E}">
        <p14:creationId xmlns:p14="http://schemas.microsoft.com/office/powerpoint/2010/main" val="2098775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08993" y="714703"/>
            <a:ext cx="4834759" cy="369332"/>
          </a:xfrm>
          <a:prstGeom prst="rect">
            <a:avLst/>
          </a:prstGeom>
          <a:noFill/>
        </p:spPr>
        <p:txBody>
          <a:bodyPr wrap="square" rtlCol="0">
            <a:spAutoFit/>
          </a:bodyPr>
          <a:lstStyle/>
          <a:p>
            <a:r>
              <a:rPr lang="es-ES" dirty="0" smtClean="0"/>
              <a:t>Índice de Fisher</a:t>
            </a:r>
            <a:endParaRPr lang="es-ES_tradnl" dirty="0"/>
          </a:p>
        </p:txBody>
      </p:sp>
      <p:pic>
        <p:nvPicPr>
          <p:cNvPr id="2" name="Imagen 1"/>
          <p:cNvPicPr>
            <a:picLocks noChangeAspect="1"/>
          </p:cNvPicPr>
          <p:nvPr/>
        </p:nvPicPr>
        <p:blipFill rotWithShape="1">
          <a:blip r:embed="rId2"/>
          <a:srcRect l="20657" t="41640" r="24413" b="42919"/>
          <a:stretch/>
        </p:blipFill>
        <p:spPr>
          <a:xfrm>
            <a:off x="3570973" y="727900"/>
            <a:ext cx="3378468" cy="712270"/>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881714898"/>
              </p:ext>
            </p:extLst>
          </p:nvPr>
        </p:nvGraphicFramePr>
        <p:xfrm>
          <a:off x="903309" y="1710726"/>
          <a:ext cx="7167239" cy="1854652"/>
        </p:xfrm>
        <a:graphic>
          <a:graphicData uri="http://schemas.openxmlformats.org/drawingml/2006/table">
            <a:tbl>
              <a:tblPr>
                <a:tableStyleId>{35758FB7-9AC5-4552-8A53-C91805E547FA}</a:tableStyleId>
              </a:tblPr>
              <a:tblGrid>
                <a:gridCol w="730628"/>
                <a:gridCol w="1005352"/>
                <a:gridCol w="1140185"/>
                <a:gridCol w="1005352"/>
                <a:gridCol w="1140185"/>
                <a:gridCol w="1005352"/>
                <a:gridCol w="1140185"/>
              </a:tblGrid>
              <a:tr h="294630">
                <a:tc>
                  <a:txBody>
                    <a:bodyPr/>
                    <a:lstStyle/>
                    <a:p>
                      <a:pPr algn="ctr">
                        <a:lnSpc>
                          <a:spcPct val="150000"/>
                        </a:lnSpc>
                        <a:spcAft>
                          <a:spcPts val="0"/>
                        </a:spcAft>
                      </a:pPr>
                      <a:r>
                        <a:rPr lang="es-MX" sz="1400" dirty="0">
                          <a:effectLst/>
                        </a:rPr>
                        <a:t> </a:t>
                      </a:r>
                      <a:endParaRPr lang="es-ES_tradnl" sz="1100" dirty="0">
                        <a:effectLst/>
                        <a:latin typeface="Times New Roman" charset="0"/>
                        <a:ea typeface="Times New Roman" charset="0"/>
                      </a:endParaRPr>
                    </a:p>
                  </a:txBody>
                  <a:tcPr marL="44450" marR="44450" marT="0" marB="0"/>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A</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B</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c gridSpan="2">
                  <a:txBody>
                    <a:bodyPr/>
                    <a:lstStyle/>
                    <a:p>
                      <a:pPr algn="ctr">
                        <a:lnSpc>
                          <a:spcPct val="150000"/>
                        </a:lnSpc>
                        <a:spcAft>
                          <a:spcPts val="0"/>
                        </a:spcAft>
                      </a:pPr>
                      <a:r>
                        <a:rPr lang="es-MX" sz="1400" dirty="0" smtClean="0">
                          <a:effectLst/>
                        </a:rPr>
                        <a:t>ART</a:t>
                      </a:r>
                      <a:r>
                        <a:rPr lang="es-ES" sz="1400" dirty="0" smtClean="0">
                          <a:effectLst/>
                        </a:rPr>
                        <a:t>Í</a:t>
                      </a:r>
                      <a:r>
                        <a:rPr lang="es-MX" sz="1400" dirty="0" smtClean="0">
                          <a:effectLst/>
                        </a:rPr>
                        <a:t>CULO </a:t>
                      </a:r>
                      <a:r>
                        <a:rPr lang="es-MX" sz="1400" dirty="0">
                          <a:effectLst/>
                        </a:rPr>
                        <a:t>C</a:t>
                      </a:r>
                      <a:endParaRPr lang="es-ES_tradnl" sz="1100" dirty="0">
                        <a:effectLst/>
                        <a:latin typeface="Times New Roman" charset="0"/>
                        <a:ea typeface="Times New Roman" charset="0"/>
                      </a:endParaRPr>
                    </a:p>
                  </a:txBody>
                  <a:tcPr marL="44450" marR="44450" marT="0" marB="0"/>
                </a:tc>
                <a:tc hMerge="1">
                  <a:txBody>
                    <a:bodyPr/>
                    <a:lstStyle/>
                    <a:p>
                      <a:endParaRPr lang="es-ES_tradnl"/>
                    </a:p>
                  </a:txBody>
                  <a:tcPr/>
                </a:tc>
              </a:tr>
              <a:tr h="383653">
                <a:tc>
                  <a:txBody>
                    <a:bodyPr/>
                    <a:lstStyle/>
                    <a:p>
                      <a:pPr algn="ctr">
                        <a:lnSpc>
                          <a:spcPct val="150000"/>
                        </a:lnSpc>
                        <a:spcAft>
                          <a:spcPts val="0"/>
                        </a:spcAft>
                      </a:pPr>
                      <a:r>
                        <a:rPr lang="es-MX" sz="1400">
                          <a:effectLst/>
                        </a:rPr>
                        <a:t>AÑOS</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PRECIO</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CANTIDAD</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PRECIO</a:t>
                      </a:r>
                      <a:endParaRPr lang="es-ES_tradnl" sz="110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a:effectLst/>
                        </a:rPr>
                        <a:t>CANTIDAD</a:t>
                      </a:r>
                      <a:endParaRPr lang="es-ES_tradnl" sz="110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b="1" dirty="0" smtClean="0">
                          <a:effectLst/>
                        </a:rPr>
                        <a:t>2009</a:t>
                      </a:r>
                      <a:endParaRPr lang="es-ES_tradnl" sz="1100" b="1"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2</a:t>
                      </a:r>
                      <a:r>
                        <a:rPr lang="es-MX" sz="1400" dirty="0" smtClean="0">
                          <a:effectLst/>
                        </a:rPr>
                        <a:t>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16</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68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1</a:t>
                      </a:r>
                      <a:r>
                        <a:rPr lang="es-MX" sz="1400" dirty="0" smtClean="0">
                          <a:effectLst/>
                        </a:rPr>
                        <a:t>0</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5</a:t>
                      </a: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19</a:t>
                      </a:r>
                      <a:endParaRPr lang="es-ES_tradnl" sz="1100" dirty="0">
                        <a:effectLst/>
                        <a:latin typeface="Times New Roman" charset="0"/>
                        <a:ea typeface="Times New Roman" charset="0"/>
                      </a:endParaRPr>
                    </a:p>
                  </a:txBody>
                  <a:tcPr marL="44450" marR="44450" marT="0" marB="0"/>
                </a:tc>
              </a:tr>
              <a:tr h="383653">
                <a:tc>
                  <a:txBody>
                    <a:bodyPr/>
                    <a:lstStyle/>
                    <a:p>
                      <a:pPr algn="ctr">
                        <a:lnSpc>
                          <a:spcPct val="150000"/>
                        </a:lnSpc>
                        <a:spcAft>
                          <a:spcPts val="0"/>
                        </a:spcAft>
                      </a:pPr>
                      <a:r>
                        <a:rPr lang="es-MX" sz="1400" dirty="0" smtClean="0">
                          <a:effectLst/>
                        </a:rPr>
                        <a:t>2011</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9</a:t>
                      </a:r>
                      <a:r>
                        <a:rPr lang="es-MX" sz="1400" dirty="0" smtClean="0">
                          <a:effectLst/>
                        </a:rPr>
                        <a:t>2</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15</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3</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8</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a:effectLst/>
                        </a:rPr>
                        <a:t>6</a:t>
                      </a:r>
                      <a:r>
                        <a:rPr lang="es-MX" sz="1400" dirty="0" smtClean="0">
                          <a:effectLst/>
                        </a:rPr>
                        <a:t>3</a:t>
                      </a:r>
                      <a:endParaRPr lang="es-ES_tradnl" sz="1100" dirty="0">
                        <a:effectLst/>
                        <a:latin typeface="Times New Roman" charset="0"/>
                        <a:ea typeface="Times New Roman" charset="0"/>
                      </a:endParaRPr>
                    </a:p>
                  </a:txBody>
                  <a:tcPr marL="44450" marR="44450" marT="0" marB="0"/>
                </a:tc>
                <a:tc>
                  <a:txBody>
                    <a:bodyPr/>
                    <a:lstStyle/>
                    <a:p>
                      <a:pPr algn="ctr">
                        <a:lnSpc>
                          <a:spcPct val="150000"/>
                        </a:lnSpc>
                        <a:spcAft>
                          <a:spcPts val="0"/>
                        </a:spcAft>
                      </a:pPr>
                      <a:r>
                        <a:rPr lang="es-MX" sz="1400" dirty="0" smtClean="0">
                          <a:effectLst/>
                        </a:rPr>
                        <a:t>17</a:t>
                      </a:r>
                      <a:endParaRPr lang="es-ES_tradnl" sz="1100" dirty="0">
                        <a:effectLst/>
                        <a:latin typeface="Times New Roman" charset="0"/>
                        <a:ea typeface="Times New Roman" charset="0"/>
                      </a:endParaRPr>
                    </a:p>
                  </a:txBody>
                  <a:tcPr marL="44450" marR="44450" marT="0" marB="0"/>
                </a:tc>
              </a:tr>
            </a:tbl>
          </a:graphicData>
        </a:graphic>
      </p:graphicFrame>
      <mc:AlternateContent xmlns:mc="http://schemas.openxmlformats.org/markup-compatibility/2006" xmlns:a14="http://schemas.microsoft.com/office/drawing/2010/main">
        <mc:Choice Requires="a14">
          <p:graphicFrame>
            <p:nvGraphicFramePr>
              <p:cNvPr id="6" name="Tabla 5"/>
              <p:cNvGraphicFramePr>
                <a:graphicFrameLocks noGrp="1"/>
              </p:cNvGraphicFramePr>
              <p:nvPr>
                <p:extLst>
                  <p:ext uri="{D42A27DB-BD31-4B8C-83A1-F6EECF244321}">
                    <p14:modId xmlns:p14="http://schemas.microsoft.com/office/powerpoint/2010/main" val="1373176584"/>
                  </p:ext>
                </p:extLst>
              </p:nvPr>
            </p:nvGraphicFramePr>
            <p:xfrm>
              <a:off x="1548008" y="3841013"/>
              <a:ext cx="6027074" cy="1952562"/>
            </p:xfrm>
            <a:graphic>
              <a:graphicData uri="http://schemas.openxmlformats.org/drawingml/2006/table">
                <a:tbl>
                  <a:tblPr firstRow="1" bandRow="1">
                    <a:tableStyleId>{8799B23B-EC83-4686-B30A-512413B5E67A}</a:tableStyleId>
                  </a:tblPr>
                  <a:tblGrid>
                    <a:gridCol w="1089121"/>
                    <a:gridCol w="4937953"/>
                  </a:tblGrid>
                  <a:tr h="0">
                    <a:tc>
                      <a:txBody>
                        <a:bodyPr/>
                        <a:lstStyle/>
                        <a:p>
                          <a:pPr algn="ctr"/>
                          <a:r>
                            <a:rPr lang="es-ES_tradnl" dirty="0" smtClean="0"/>
                            <a:t>2009</a:t>
                          </a:r>
                          <a:endParaRPr lang="es-ES_tradnl" dirty="0"/>
                        </a:p>
                      </a:txBody>
                      <a:tcPr/>
                    </a:tc>
                    <a:tc>
                      <a:txBody>
                        <a:bodyPr/>
                        <a:lstStyle/>
                        <a:p>
                          <a:pPr lvl="3"/>
                          <a14:m>
                            <m:oMathPara xmlns:m="http://schemas.openxmlformats.org/officeDocument/2006/math">
                              <m:oMathParaPr>
                                <m:jc m:val="centerGroup"/>
                              </m:oMathParaPr>
                              <m:oMath xmlns:m="http://schemas.openxmlformats.org/officeDocument/2006/math">
                                <m:r>
                                  <a:rPr lang="es-ES_tradnl" sz="1800" b="1" i="1" kern="1200" smtClean="0">
                                    <a:solidFill>
                                      <a:schemeClr val="tx1"/>
                                    </a:solidFill>
                                    <a:effectLst/>
                                    <a:latin typeface="Cambria Math" charset="0"/>
                                    <a:ea typeface="+mn-ea"/>
                                    <a:cs typeface="+mn-cs"/>
                                  </a:rPr>
                                  <m:t>𝐼𝑃𝐹</m:t>
                                </m:r>
                                <m:r>
                                  <a:rPr lang="es-ES_tradnl" sz="1800" b="1" i="1" kern="1200" smtClean="0">
                                    <a:solidFill>
                                      <a:schemeClr val="tx1"/>
                                    </a:solidFill>
                                    <a:effectLst/>
                                    <a:latin typeface="Cambria Math" charset="0"/>
                                    <a:ea typeface="+mn-ea"/>
                                    <a:cs typeface="+mn-cs"/>
                                  </a:rPr>
                                  <m:t>=</m:t>
                                </m:r>
                                <m:rad>
                                  <m:radPr>
                                    <m:degHide m:val="on"/>
                                    <m:ctrlPr>
                                      <a:rPr lang="es-ES_tradnl" sz="1800" b="1" i="1" kern="1200">
                                        <a:solidFill>
                                          <a:schemeClr val="tx1"/>
                                        </a:solidFill>
                                        <a:effectLst/>
                                        <a:latin typeface="Cambria Math" charset="0"/>
                                        <a:ea typeface="+mn-ea"/>
                                        <a:cs typeface="+mn-cs"/>
                                      </a:rPr>
                                    </m:ctrlPr>
                                  </m:radPr>
                                  <m:deg/>
                                  <m:e>
                                    <m:r>
                                      <a:rPr lang="es-ES_tradnl" sz="1800" b="1" i="1" kern="1200">
                                        <a:solidFill>
                                          <a:schemeClr val="tx1"/>
                                        </a:solidFill>
                                        <a:effectLst/>
                                        <a:latin typeface="Cambria Math" charset="0"/>
                                        <a:ea typeface="+mn-ea"/>
                                        <a:cs typeface="+mn-cs"/>
                                      </a:rPr>
                                      <m:t>100 </m:t>
                                    </m:r>
                                    <m:r>
                                      <a:rPr lang="es-ES_tradnl" sz="1800" b="1" i="1" kern="1200">
                                        <a:solidFill>
                                          <a:schemeClr val="tx1"/>
                                        </a:solidFill>
                                        <a:effectLst/>
                                        <a:latin typeface="Cambria Math" charset="0"/>
                                        <a:ea typeface="+mn-ea"/>
                                        <a:cs typeface="+mn-cs"/>
                                      </a:rPr>
                                      <m:t>𝑥</m:t>
                                    </m:r>
                                    <m:r>
                                      <a:rPr lang="es-ES_tradnl" sz="1800" b="1" i="1" kern="1200">
                                        <a:solidFill>
                                          <a:schemeClr val="tx1"/>
                                        </a:solidFill>
                                        <a:effectLst/>
                                        <a:latin typeface="Cambria Math" charset="0"/>
                                        <a:ea typeface="+mn-ea"/>
                                        <a:cs typeface="+mn-cs"/>
                                      </a:rPr>
                                      <m:t> 100 </m:t>
                                    </m:r>
                                  </m:e>
                                </m:rad>
                              </m:oMath>
                            </m:oMathPara>
                          </a14:m>
                          <a:endParaRPr lang="es-ES_tradnl" dirty="0" smtClean="0"/>
                        </a:p>
                        <a:p>
                          <a:endParaRPr lang="es-ES_tradnl" dirty="0"/>
                        </a:p>
                      </a:txBody>
                      <a:tcPr/>
                    </a:tc>
                  </a:tr>
                  <a:tr h="370840">
                    <a:tc>
                      <a:txBody>
                        <a:bodyPr/>
                        <a:lstStyle/>
                        <a:p>
                          <a:pPr algn="ctr"/>
                          <a:r>
                            <a:rPr lang="es-ES_tradnl" dirty="0" smtClean="0"/>
                            <a:t>2010</a:t>
                          </a:r>
                          <a:endParaRPr lang="es-ES_tradnl" dirty="0"/>
                        </a:p>
                      </a:txBody>
                      <a:tcPr/>
                    </a:tc>
                    <a:tc>
                      <a:txBody>
                        <a:bodyPr/>
                        <a:lstStyle/>
                        <a:p>
                          <a:endParaRPr lang="es-ES_tradnl" dirty="0" smtClean="0"/>
                        </a:p>
                        <a:p>
                          <a:endParaRPr lang="es-ES_tradnl" dirty="0"/>
                        </a:p>
                      </a:txBody>
                      <a:tcPr/>
                    </a:tc>
                  </a:tr>
                  <a:tr h="370840">
                    <a:tc>
                      <a:txBody>
                        <a:bodyPr/>
                        <a:lstStyle/>
                        <a:p>
                          <a:pPr algn="ctr"/>
                          <a:r>
                            <a:rPr lang="es-ES_tradnl" dirty="0" smtClean="0"/>
                            <a:t>2011</a:t>
                          </a:r>
                          <a:endParaRPr lang="es-ES_tradnl" dirty="0"/>
                        </a:p>
                      </a:txBody>
                      <a:tcPr/>
                    </a:tc>
                    <a:tc>
                      <a:txBody>
                        <a:bodyPr/>
                        <a:lstStyle/>
                        <a:p>
                          <a:endParaRPr lang="es-ES_tradnl" dirty="0" smtClean="0"/>
                        </a:p>
                        <a:p>
                          <a:endParaRPr lang="es-ES_tradnl" dirty="0"/>
                        </a:p>
                      </a:txBody>
                      <a:tcPr/>
                    </a:tc>
                  </a:tr>
                </a:tbl>
              </a:graphicData>
            </a:graphic>
          </p:graphicFrame>
        </mc:Choice>
        <mc:Fallback xmlns="">
          <p:graphicFrame>
            <p:nvGraphicFramePr>
              <p:cNvPr id="6" name="Tabla 5"/>
              <p:cNvGraphicFramePr>
                <a:graphicFrameLocks noGrp="1"/>
              </p:cNvGraphicFramePr>
              <p:nvPr>
                <p:extLst>
                  <p:ext uri="{D42A27DB-BD31-4B8C-83A1-F6EECF244321}">
                    <p14:modId xmlns:p14="http://schemas.microsoft.com/office/powerpoint/2010/main" val="1373176584"/>
                  </p:ext>
                </p:extLst>
              </p:nvPr>
            </p:nvGraphicFramePr>
            <p:xfrm>
              <a:off x="1548008" y="3841013"/>
              <a:ext cx="6027074" cy="1952562"/>
            </p:xfrm>
            <a:graphic>
              <a:graphicData uri="http://schemas.openxmlformats.org/drawingml/2006/table">
                <a:tbl>
                  <a:tblPr firstRow="1" bandRow="1">
                    <a:tableStyleId>{8799B23B-EC83-4686-B30A-512413B5E67A}</a:tableStyleId>
                  </a:tblPr>
                  <a:tblGrid>
                    <a:gridCol w="1089121"/>
                    <a:gridCol w="4937953"/>
                  </a:tblGrid>
                  <a:tr h="672402">
                    <a:tc>
                      <a:txBody>
                        <a:bodyPr/>
                        <a:lstStyle/>
                        <a:p>
                          <a:pPr algn="ctr"/>
                          <a:r>
                            <a:rPr lang="es-ES_tradnl" dirty="0" smtClean="0"/>
                            <a:t>2009</a:t>
                          </a:r>
                          <a:endParaRPr lang="es-ES_tradnl" dirty="0"/>
                        </a:p>
                      </a:txBody>
                      <a:tcPr/>
                    </a:tc>
                    <a:tc>
                      <a:txBody>
                        <a:bodyPr/>
                        <a:lstStyle/>
                        <a:p>
                          <a:endParaRPr lang="es-ES_tradnl"/>
                        </a:p>
                      </a:txBody>
                      <a:tcPr>
                        <a:blipFill rotWithShape="0">
                          <a:blip r:embed="rId3"/>
                          <a:stretch>
                            <a:fillRect l="-22195" t="-47748" r="-370" b="-190991"/>
                          </a:stretch>
                        </a:blipFill>
                      </a:tcPr>
                    </a:tc>
                  </a:tr>
                  <a:tr h="640080">
                    <a:tc>
                      <a:txBody>
                        <a:bodyPr/>
                        <a:lstStyle/>
                        <a:p>
                          <a:pPr algn="ctr"/>
                          <a:r>
                            <a:rPr lang="es-ES_tradnl" dirty="0" smtClean="0"/>
                            <a:t>2010</a:t>
                          </a:r>
                          <a:endParaRPr lang="es-ES_tradnl" dirty="0"/>
                        </a:p>
                      </a:txBody>
                      <a:tcPr/>
                    </a:tc>
                    <a:tc>
                      <a:txBody>
                        <a:bodyPr/>
                        <a:lstStyle/>
                        <a:p>
                          <a:endParaRPr lang="es-ES_tradnl" dirty="0" smtClean="0"/>
                        </a:p>
                        <a:p>
                          <a:endParaRPr lang="es-ES_tradnl" dirty="0"/>
                        </a:p>
                      </a:txBody>
                      <a:tcPr/>
                    </a:tc>
                  </a:tr>
                  <a:tr h="640080">
                    <a:tc>
                      <a:txBody>
                        <a:bodyPr/>
                        <a:lstStyle/>
                        <a:p>
                          <a:pPr algn="ctr"/>
                          <a:r>
                            <a:rPr lang="es-ES_tradnl" dirty="0" smtClean="0"/>
                            <a:t>2011</a:t>
                          </a:r>
                          <a:endParaRPr lang="es-ES_tradnl" dirty="0"/>
                        </a:p>
                      </a:txBody>
                      <a:tcPr/>
                    </a:tc>
                    <a:tc>
                      <a:txBody>
                        <a:bodyPr/>
                        <a:lstStyle/>
                        <a:p>
                          <a:endParaRPr lang="es-ES_tradnl" dirty="0" smtClean="0"/>
                        </a:p>
                        <a:p>
                          <a:endParaRPr lang="es-ES_tradnl" dirty="0"/>
                        </a:p>
                      </a:txBody>
                      <a:tcPr/>
                    </a:tc>
                  </a:tr>
                </a:tbl>
              </a:graphicData>
            </a:graphic>
          </p:graphicFrame>
        </mc:Fallback>
      </mc:AlternateContent>
    </p:spTree>
    <p:extLst>
      <p:ext uri="{BB962C8B-B14F-4D97-AF65-F5344CB8AC3E}">
        <p14:creationId xmlns:p14="http://schemas.microsoft.com/office/powerpoint/2010/main" val="16382139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9959" y="1442545"/>
            <a:ext cx="8229600" cy="4525963"/>
          </a:xfrm>
        </p:spPr>
        <p:txBody>
          <a:bodyPr>
            <a:normAutofit fontScale="62500" lnSpcReduction="20000"/>
          </a:bodyPr>
          <a:lstStyle/>
          <a:p>
            <a:r>
              <a:rPr lang="es-MX" dirty="0" smtClean="0"/>
              <a:t>Estad</a:t>
            </a:r>
            <a:r>
              <a:rPr lang="es-ES" dirty="0" smtClean="0"/>
              <a:t>í</a:t>
            </a:r>
            <a:r>
              <a:rPr lang="es-MX" dirty="0" smtClean="0"/>
              <a:t>stica para administraci</a:t>
            </a:r>
            <a:r>
              <a:rPr lang="es-ES" dirty="0" err="1" smtClean="0"/>
              <a:t>ó</a:t>
            </a:r>
            <a:r>
              <a:rPr lang="es-MX" dirty="0" smtClean="0"/>
              <a:t>n y econom</a:t>
            </a:r>
            <a:r>
              <a:rPr lang="es-ES" dirty="0" smtClean="0"/>
              <a:t>í</a:t>
            </a:r>
            <a:r>
              <a:rPr lang="es-MX" dirty="0" smtClean="0"/>
              <a:t>a</a:t>
            </a:r>
            <a:endParaRPr lang="es-ES_tradnl" dirty="0" smtClean="0"/>
          </a:p>
          <a:p>
            <a:pPr marL="0" indent="0">
              <a:buNone/>
            </a:pPr>
            <a:r>
              <a:rPr lang="en-US" dirty="0" smtClean="0"/>
              <a:t>Mendenhall </a:t>
            </a:r>
            <a:r>
              <a:rPr lang="en-US" dirty="0"/>
              <a:t>W</a:t>
            </a:r>
            <a:r>
              <a:rPr lang="en-US" dirty="0" smtClean="0"/>
              <a:t>illiam y </a:t>
            </a:r>
            <a:r>
              <a:rPr lang="en-US" dirty="0" err="1"/>
              <a:t>R</a:t>
            </a:r>
            <a:r>
              <a:rPr lang="en-US" dirty="0" err="1" smtClean="0"/>
              <a:t>einmuth</a:t>
            </a:r>
            <a:r>
              <a:rPr lang="en-US" dirty="0" smtClean="0"/>
              <a:t> </a:t>
            </a:r>
            <a:r>
              <a:rPr lang="en-US" dirty="0"/>
              <a:t>J</a:t>
            </a:r>
            <a:r>
              <a:rPr lang="en-US" dirty="0" smtClean="0"/>
              <a:t>ames </a:t>
            </a:r>
            <a:r>
              <a:rPr lang="en-US" dirty="0"/>
              <a:t>E</a:t>
            </a:r>
            <a:r>
              <a:rPr lang="en-US" dirty="0" smtClean="0"/>
              <a:t>.</a:t>
            </a:r>
            <a:endParaRPr lang="es-ES_tradnl" dirty="0" smtClean="0"/>
          </a:p>
          <a:p>
            <a:pPr marL="0" indent="0">
              <a:buNone/>
            </a:pPr>
            <a:r>
              <a:rPr lang="es-MX" dirty="0" smtClean="0"/>
              <a:t>Editorial Iberoamericana</a:t>
            </a:r>
            <a:endParaRPr lang="es-ES_tradnl" dirty="0" smtClean="0"/>
          </a:p>
          <a:p>
            <a:pPr marL="0" indent="0">
              <a:buNone/>
            </a:pPr>
            <a:r>
              <a:rPr lang="es-MX" dirty="0" smtClean="0"/>
              <a:t>Primera edici</a:t>
            </a:r>
            <a:r>
              <a:rPr lang="es-ES" dirty="0" err="1" smtClean="0"/>
              <a:t>ó</a:t>
            </a:r>
            <a:r>
              <a:rPr lang="es-MX" dirty="0" smtClean="0"/>
              <a:t>n, M</a:t>
            </a:r>
            <a:r>
              <a:rPr lang="es-ES" dirty="0" smtClean="0"/>
              <a:t>é</a:t>
            </a:r>
            <a:r>
              <a:rPr lang="es-MX" dirty="0" smtClean="0"/>
              <a:t>xico 1978</a:t>
            </a:r>
            <a:endParaRPr lang="es-ES_tradnl" dirty="0" smtClean="0"/>
          </a:p>
          <a:p>
            <a:endParaRPr lang="es-ES_tradnl" dirty="0"/>
          </a:p>
          <a:p>
            <a:r>
              <a:rPr lang="es-MX" dirty="0" smtClean="0"/>
              <a:t>Estadistica para administración y economia</a:t>
            </a:r>
            <a:endParaRPr lang="es-ES_tradnl" dirty="0" smtClean="0"/>
          </a:p>
          <a:p>
            <a:pPr marL="0" indent="0">
              <a:buNone/>
            </a:pPr>
            <a:r>
              <a:rPr lang="es-MX" dirty="0" smtClean="0"/>
              <a:t>Anderson, sweeney y williams</a:t>
            </a:r>
            <a:endParaRPr lang="es-ES_tradnl" dirty="0" smtClean="0"/>
          </a:p>
          <a:p>
            <a:pPr marL="0" indent="0">
              <a:buNone/>
            </a:pPr>
            <a:r>
              <a:rPr lang="es-MX" dirty="0" smtClean="0"/>
              <a:t>Editorial thomson</a:t>
            </a:r>
            <a:endParaRPr lang="es-ES_tradnl" dirty="0" smtClean="0"/>
          </a:p>
          <a:p>
            <a:pPr marL="0" indent="0">
              <a:buNone/>
            </a:pPr>
            <a:r>
              <a:rPr lang="es-MX" dirty="0" smtClean="0"/>
              <a:t>S</a:t>
            </a:r>
            <a:r>
              <a:rPr lang="es-ES" dirty="0" smtClean="0"/>
              <a:t>é</a:t>
            </a:r>
            <a:r>
              <a:rPr lang="es-MX" dirty="0" smtClean="0"/>
              <a:t>ptima edici</a:t>
            </a:r>
            <a:r>
              <a:rPr lang="es-ES" dirty="0" err="1" smtClean="0"/>
              <a:t>ó</a:t>
            </a:r>
            <a:r>
              <a:rPr lang="es-MX" dirty="0" smtClean="0"/>
              <a:t>n, mexico 2001</a:t>
            </a:r>
            <a:endParaRPr lang="es-ES_tradnl" dirty="0" smtClean="0"/>
          </a:p>
          <a:p>
            <a:endParaRPr lang="es-ES_tradnl" dirty="0"/>
          </a:p>
          <a:p>
            <a:r>
              <a:rPr lang="es-MX" dirty="0" smtClean="0"/>
              <a:t>Estad</a:t>
            </a:r>
            <a:r>
              <a:rPr lang="es-ES" dirty="0" smtClean="0"/>
              <a:t>í</a:t>
            </a:r>
            <a:r>
              <a:rPr lang="es-MX" dirty="0" smtClean="0"/>
              <a:t>stica</a:t>
            </a:r>
            <a:endParaRPr lang="es-ES_tradnl" dirty="0" smtClean="0"/>
          </a:p>
          <a:p>
            <a:pPr marL="0" indent="0">
              <a:buNone/>
            </a:pPr>
            <a:r>
              <a:rPr lang="es-MX" dirty="0" smtClean="0"/>
              <a:t>Murray r. Spiegel</a:t>
            </a:r>
            <a:endParaRPr lang="es-ES_tradnl" dirty="0" smtClean="0"/>
          </a:p>
          <a:p>
            <a:pPr marL="0" indent="0">
              <a:buNone/>
            </a:pPr>
            <a:r>
              <a:rPr lang="es-MX" dirty="0" smtClean="0"/>
              <a:t>Editorial mc. Graw hill</a:t>
            </a:r>
            <a:endParaRPr lang="es-ES_tradnl" dirty="0" smtClean="0"/>
          </a:p>
          <a:p>
            <a:pPr marL="0" indent="0">
              <a:buNone/>
            </a:pPr>
            <a:r>
              <a:rPr lang="es-MX" dirty="0" smtClean="0"/>
              <a:t>Segunda edicion, mexico 1991.</a:t>
            </a:r>
            <a:endParaRPr lang="es-ES_tradnl" dirty="0"/>
          </a:p>
        </p:txBody>
      </p:sp>
      <p:sp>
        <p:nvSpPr>
          <p:cNvPr id="4" name="CuadroTexto 3"/>
          <p:cNvSpPr txBox="1"/>
          <p:nvPr/>
        </p:nvSpPr>
        <p:spPr>
          <a:xfrm>
            <a:off x="3799490" y="367862"/>
            <a:ext cx="2070538" cy="400110"/>
          </a:xfrm>
          <a:prstGeom prst="rect">
            <a:avLst/>
          </a:prstGeom>
          <a:noFill/>
        </p:spPr>
        <p:txBody>
          <a:bodyPr wrap="square" rtlCol="0">
            <a:spAutoFit/>
          </a:bodyPr>
          <a:lstStyle/>
          <a:p>
            <a:r>
              <a:rPr lang="es-ES_tradnl" sz="2000" smtClean="0"/>
              <a:t>Referencias</a:t>
            </a:r>
            <a:endParaRPr lang="es-ES_tradnl" sz="2000"/>
          </a:p>
        </p:txBody>
      </p:sp>
    </p:spTree>
    <p:extLst>
      <p:ext uri="{BB962C8B-B14F-4D97-AF65-F5344CB8AC3E}">
        <p14:creationId xmlns:p14="http://schemas.microsoft.com/office/powerpoint/2010/main" val="574481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04194" y="931806"/>
            <a:ext cx="8119241" cy="4708981"/>
          </a:xfrm>
          <a:prstGeom prst="rect">
            <a:avLst/>
          </a:prstGeom>
        </p:spPr>
        <p:txBody>
          <a:bodyPr wrap="square">
            <a:spAutoFit/>
          </a:bodyPr>
          <a:lstStyle/>
          <a:p>
            <a:pPr marL="342900" lvl="0" indent="-342900" algn="just">
              <a:spcAft>
                <a:spcPts val="0"/>
              </a:spcAft>
              <a:buFont typeface="Arial" charset="0"/>
              <a:buChar char="•"/>
              <a:tabLst>
                <a:tab pos="228600" algn="l"/>
              </a:tabLst>
            </a:pPr>
            <a:r>
              <a:rPr lang="es-MX" sz="2000" dirty="0" smtClean="0">
                <a:ea typeface="Times New Roman" charset="0"/>
              </a:rPr>
              <a:t>Estad</a:t>
            </a:r>
            <a:r>
              <a:rPr lang="es-ES" sz="2000" dirty="0" smtClean="0">
                <a:ea typeface="Times New Roman" charset="0"/>
              </a:rPr>
              <a:t>í</a:t>
            </a:r>
            <a:r>
              <a:rPr lang="es-MX" sz="2000" dirty="0" smtClean="0">
                <a:ea typeface="Times New Roman" charset="0"/>
              </a:rPr>
              <a:t>stica b</a:t>
            </a:r>
            <a:r>
              <a:rPr lang="es-ES" sz="2000" dirty="0" smtClean="0">
                <a:ea typeface="Times New Roman" charset="0"/>
              </a:rPr>
              <a:t>á</a:t>
            </a:r>
            <a:r>
              <a:rPr lang="es-MX" sz="2000" dirty="0" smtClean="0">
                <a:ea typeface="Times New Roman" charset="0"/>
              </a:rPr>
              <a:t>sica en administración, conceptos y aplicaciones</a:t>
            </a:r>
            <a:endParaRPr lang="es-ES_tradnl" sz="2000" dirty="0" smtClean="0">
              <a:ea typeface="Times New Roman" charset="0"/>
            </a:endParaRPr>
          </a:p>
          <a:p>
            <a:pPr algn="just">
              <a:spcAft>
                <a:spcPts val="0"/>
              </a:spcAft>
            </a:pPr>
            <a:r>
              <a:rPr lang="es-MX" sz="2000" dirty="0" smtClean="0">
                <a:ea typeface="Times New Roman" charset="0"/>
              </a:rPr>
              <a:t>Mark l. Berenson. Y david m. Levine</a:t>
            </a:r>
            <a:endParaRPr lang="es-ES_tradnl" sz="2000" dirty="0" smtClean="0">
              <a:ea typeface="Times New Roman" charset="0"/>
            </a:endParaRPr>
          </a:p>
          <a:p>
            <a:pPr algn="just">
              <a:spcAft>
                <a:spcPts val="0"/>
              </a:spcAft>
            </a:pPr>
            <a:r>
              <a:rPr lang="es-MX" sz="2000" dirty="0" smtClean="0">
                <a:ea typeface="Times New Roman" charset="0"/>
              </a:rPr>
              <a:t>Editorial prentice hall</a:t>
            </a:r>
            <a:endParaRPr lang="es-ES_tradnl" sz="2000" dirty="0" smtClean="0">
              <a:ea typeface="Times New Roman" charset="0"/>
            </a:endParaRPr>
          </a:p>
          <a:p>
            <a:pPr algn="just">
              <a:spcAft>
                <a:spcPts val="0"/>
              </a:spcAft>
            </a:pPr>
            <a:r>
              <a:rPr lang="es-MX" sz="2000" dirty="0" smtClean="0">
                <a:ea typeface="Times New Roman" charset="0"/>
              </a:rPr>
              <a:t>Cuarta edicion, M</a:t>
            </a:r>
            <a:r>
              <a:rPr lang="es-ES" sz="2000" dirty="0" smtClean="0">
                <a:ea typeface="Times New Roman" charset="0"/>
              </a:rPr>
              <a:t>é</a:t>
            </a:r>
            <a:r>
              <a:rPr lang="es-MX" sz="2000" dirty="0" smtClean="0">
                <a:ea typeface="Times New Roman" charset="0"/>
              </a:rPr>
              <a:t>xico 1992.</a:t>
            </a:r>
          </a:p>
          <a:p>
            <a:pPr algn="just">
              <a:spcAft>
                <a:spcPts val="0"/>
              </a:spcAft>
            </a:pPr>
            <a:endParaRPr lang="es-ES_tradnl" sz="2000" dirty="0" smtClean="0">
              <a:ea typeface="Times New Roman" charset="0"/>
            </a:endParaRPr>
          </a:p>
          <a:p>
            <a:pPr marL="342900" lvl="0" indent="-342900" algn="just">
              <a:spcAft>
                <a:spcPts val="0"/>
              </a:spcAft>
              <a:buFont typeface="Arial" charset="0"/>
              <a:buChar char="•"/>
              <a:tabLst>
                <a:tab pos="228600" algn="l"/>
              </a:tabLst>
            </a:pPr>
            <a:r>
              <a:rPr lang="es-MX" sz="2000" dirty="0" smtClean="0">
                <a:ea typeface="Times New Roman" charset="0"/>
              </a:rPr>
              <a:t>Estad</a:t>
            </a:r>
            <a:r>
              <a:rPr lang="es-ES" sz="2000" dirty="0" smtClean="0">
                <a:ea typeface="Times New Roman" charset="0"/>
              </a:rPr>
              <a:t>í</a:t>
            </a:r>
            <a:r>
              <a:rPr lang="es-MX" sz="2000" dirty="0" smtClean="0">
                <a:ea typeface="Times New Roman" charset="0"/>
              </a:rPr>
              <a:t>stica</a:t>
            </a:r>
            <a:endParaRPr lang="es-ES_tradnl" sz="2000" dirty="0" smtClean="0">
              <a:ea typeface="Times New Roman" charset="0"/>
            </a:endParaRPr>
          </a:p>
          <a:p>
            <a:pPr algn="just">
              <a:spcAft>
                <a:spcPts val="0"/>
              </a:spcAft>
            </a:pPr>
            <a:r>
              <a:rPr lang="es-MX" sz="2000" dirty="0" smtClean="0">
                <a:ea typeface="Times New Roman" charset="0"/>
              </a:rPr>
              <a:t>Fernando García P</a:t>
            </a:r>
            <a:r>
              <a:rPr lang="es-ES" sz="2000" dirty="0" smtClean="0">
                <a:ea typeface="Times New Roman" charset="0"/>
              </a:rPr>
              <a:t>é</a:t>
            </a:r>
            <a:r>
              <a:rPr lang="es-MX" sz="2000" dirty="0" smtClean="0">
                <a:ea typeface="Times New Roman" charset="0"/>
              </a:rPr>
              <a:t>rez y Fernando </a:t>
            </a:r>
            <a:r>
              <a:rPr lang="es-MX" sz="2000" dirty="0">
                <a:ea typeface="Times New Roman" charset="0"/>
              </a:rPr>
              <a:t>G</a:t>
            </a:r>
            <a:r>
              <a:rPr lang="es-MX" sz="2000" dirty="0" smtClean="0">
                <a:ea typeface="Times New Roman" charset="0"/>
              </a:rPr>
              <a:t>arzo P</a:t>
            </a:r>
            <a:r>
              <a:rPr lang="es-ES" sz="2000" dirty="0" smtClean="0">
                <a:ea typeface="Times New Roman" charset="0"/>
              </a:rPr>
              <a:t>é</a:t>
            </a:r>
            <a:r>
              <a:rPr lang="es-MX" sz="2000" dirty="0" smtClean="0">
                <a:ea typeface="Times New Roman" charset="0"/>
              </a:rPr>
              <a:t>rez</a:t>
            </a:r>
            <a:endParaRPr lang="es-ES_tradnl" sz="2000" dirty="0" smtClean="0">
              <a:ea typeface="Times New Roman" charset="0"/>
            </a:endParaRPr>
          </a:p>
          <a:p>
            <a:pPr algn="just">
              <a:spcAft>
                <a:spcPts val="0"/>
              </a:spcAft>
            </a:pPr>
            <a:r>
              <a:rPr lang="es-MX" sz="2000" dirty="0" smtClean="0">
                <a:ea typeface="Times New Roman" charset="0"/>
              </a:rPr>
              <a:t>Editorial Mc. Graw Hill</a:t>
            </a:r>
            <a:endParaRPr lang="es-ES_tradnl" sz="2000" dirty="0" smtClean="0">
              <a:ea typeface="Times New Roman" charset="0"/>
            </a:endParaRPr>
          </a:p>
          <a:p>
            <a:pPr algn="just">
              <a:spcAft>
                <a:spcPts val="0"/>
              </a:spcAft>
            </a:pPr>
            <a:r>
              <a:rPr lang="es-MX" sz="2000" dirty="0" smtClean="0">
                <a:ea typeface="Times New Roman" charset="0"/>
              </a:rPr>
              <a:t>Primera edición, M</a:t>
            </a:r>
            <a:r>
              <a:rPr lang="es-ES" sz="2000" dirty="0" smtClean="0">
                <a:ea typeface="Times New Roman" charset="0"/>
              </a:rPr>
              <a:t>é</a:t>
            </a:r>
            <a:r>
              <a:rPr lang="es-MX" sz="2000" dirty="0" smtClean="0">
                <a:ea typeface="Times New Roman" charset="0"/>
              </a:rPr>
              <a:t>xico 1988.</a:t>
            </a:r>
          </a:p>
          <a:p>
            <a:pPr algn="just">
              <a:spcAft>
                <a:spcPts val="0"/>
              </a:spcAft>
            </a:pPr>
            <a:endParaRPr lang="es-ES_tradnl" sz="2000" dirty="0" smtClean="0">
              <a:ea typeface="Times New Roman" charset="0"/>
            </a:endParaRPr>
          </a:p>
          <a:p>
            <a:pPr marL="342900" lvl="0" indent="-342900" algn="just">
              <a:spcAft>
                <a:spcPts val="0"/>
              </a:spcAft>
              <a:buFont typeface="Arial" charset="0"/>
              <a:buChar char="•"/>
              <a:tabLst>
                <a:tab pos="228600" algn="l"/>
              </a:tabLst>
            </a:pPr>
            <a:r>
              <a:rPr lang="es-MX" sz="2000" dirty="0" smtClean="0">
                <a:ea typeface="Times New Roman" charset="0"/>
              </a:rPr>
              <a:t>Estad</a:t>
            </a:r>
            <a:r>
              <a:rPr lang="es-ES" sz="2000" dirty="0" smtClean="0">
                <a:ea typeface="Times New Roman" charset="0"/>
              </a:rPr>
              <a:t>í</a:t>
            </a:r>
            <a:r>
              <a:rPr lang="es-MX" sz="2000" dirty="0" smtClean="0">
                <a:ea typeface="Times New Roman" charset="0"/>
              </a:rPr>
              <a:t>stica</a:t>
            </a:r>
            <a:endParaRPr lang="es-ES_tradnl" sz="2000" dirty="0" smtClean="0">
              <a:ea typeface="Times New Roman" charset="0"/>
            </a:endParaRPr>
          </a:p>
          <a:p>
            <a:pPr algn="just">
              <a:spcAft>
                <a:spcPts val="0"/>
              </a:spcAft>
            </a:pPr>
            <a:r>
              <a:rPr lang="es-MX" sz="2000" dirty="0" smtClean="0">
                <a:ea typeface="Times New Roman" charset="0"/>
              </a:rPr>
              <a:t>Texto y </a:t>
            </a:r>
            <a:r>
              <a:rPr lang="es-MX" sz="2000" dirty="0">
                <a:ea typeface="Times New Roman" charset="0"/>
              </a:rPr>
              <a:t>c</a:t>
            </a:r>
            <a:r>
              <a:rPr lang="es-MX" sz="2000" dirty="0" smtClean="0">
                <a:ea typeface="Times New Roman" charset="0"/>
              </a:rPr>
              <a:t>uaderno </a:t>
            </a:r>
            <a:r>
              <a:rPr lang="es-MX" sz="2000" dirty="0">
                <a:ea typeface="Times New Roman" charset="0"/>
              </a:rPr>
              <a:t>d</a:t>
            </a:r>
            <a:r>
              <a:rPr lang="es-MX" sz="2000" dirty="0" smtClean="0">
                <a:ea typeface="Times New Roman" charset="0"/>
              </a:rPr>
              <a:t>e Trabajo</a:t>
            </a:r>
            <a:endParaRPr lang="es-ES_tradnl" sz="2000" dirty="0" smtClean="0">
              <a:ea typeface="Times New Roman" charset="0"/>
            </a:endParaRPr>
          </a:p>
          <a:p>
            <a:pPr algn="just">
              <a:spcAft>
                <a:spcPts val="0"/>
              </a:spcAft>
            </a:pPr>
            <a:r>
              <a:rPr lang="es-MX" sz="2000" dirty="0" smtClean="0">
                <a:ea typeface="Times New Roman" charset="0"/>
              </a:rPr>
              <a:t>Contreras Garduño, Lorenzo Y Otros</a:t>
            </a:r>
            <a:endParaRPr lang="es-ES_tradnl" sz="2000" dirty="0" smtClean="0">
              <a:ea typeface="Times New Roman" charset="0"/>
            </a:endParaRPr>
          </a:p>
          <a:p>
            <a:pPr algn="just">
              <a:spcAft>
                <a:spcPts val="0"/>
              </a:spcAft>
            </a:pPr>
            <a:r>
              <a:rPr lang="es-MX" sz="2000" dirty="0" smtClean="0">
                <a:ea typeface="Times New Roman" charset="0"/>
              </a:rPr>
              <a:t>Editorial U.A.E.M.</a:t>
            </a:r>
            <a:endParaRPr lang="es-ES_tradnl" sz="2000" dirty="0" smtClean="0">
              <a:ea typeface="Times New Roman" charset="0"/>
            </a:endParaRPr>
          </a:p>
          <a:p>
            <a:pPr algn="just">
              <a:spcAft>
                <a:spcPts val="0"/>
              </a:spcAft>
            </a:pPr>
            <a:r>
              <a:rPr lang="es-MX" sz="2000" dirty="0" smtClean="0">
                <a:ea typeface="Times New Roman" charset="0"/>
              </a:rPr>
              <a:t>M</a:t>
            </a:r>
            <a:r>
              <a:rPr lang="es-ES" sz="2000" dirty="0" smtClean="0">
                <a:ea typeface="Times New Roman" charset="0"/>
              </a:rPr>
              <a:t>é</a:t>
            </a:r>
            <a:r>
              <a:rPr lang="es-MX" sz="2000" dirty="0" smtClean="0">
                <a:ea typeface="Times New Roman" charset="0"/>
              </a:rPr>
              <a:t>xico 1999</a:t>
            </a:r>
            <a:endParaRPr lang="es-ES_tradnl" sz="2000" dirty="0">
              <a:effectLst/>
              <a:ea typeface="Times New Roman" charset="0"/>
            </a:endParaRPr>
          </a:p>
        </p:txBody>
      </p:sp>
    </p:spTree>
    <p:extLst>
      <p:ext uri="{BB962C8B-B14F-4D97-AF65-F5344CB8AC3E}">
        <p14:creationId xmlns:p14="http://schemas.microsoft.com/office/powerpoint/2010/main" val="190937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2"/>
          <p:cNvSpPr>
            <a:spLocks noGrp="1"/>
          </p:cNvSpPr>
          <p:nvPr>
            <p:ph idx="1"/>
          </p:nvPr>
        </p:nvSpPr>
        <p:spPr>
          <a:xfrm>
            <a:off x="841249" y="484095"/>
            <a:ext cx="7522463" cy="3344194"/>
          </a:xfrm>
        </p:spPr>
        <p:txBody>
          <a:bodyPr/>
          <a:lstStyle/>
          <a:p>
            <a:pPr algn="just"/>
            <a:r>
              <a:rPr lang="es-ES" altLang="es-ES_tradnl" sz="2000" dirty="0"/>
              <a:t>Se recomienda que </a:t>
            </a:r>
            <a:r>
              <a:rPr lang="es-ES" altLang="es-ES_tradnl" sz="2000" dirty="0" smtClean="0"/>
              <a:t>la lectura de las diapositivas como una forma de comunicar el conocimiento, no como una forma de exponer el tema.</a:t>
            </a:r>
            <a:endParaRPr lang="es-ES" altLang="es-ES_tradnl" sz="2000" dirty="0"/>
          </a:p>
          <a:p>
            <a:pPr algn="just">
              <a:buFontTx/>
              <a:buNone/>
            </a:pPr>
            <a:endParaRPr lang="es-ES" altLang="es-ES_tradnl" sz="2000" dirty="0"/>
          </a:p>
          <a:p>
            <a:pPr algn="just"/>
            <a:r>
              <a:rPr lang="es-ES" altLang="es-ES_tradnl" sz="2000" dirty="0"/>
              <a:t>El tiempo programado para la utilización del material es de </a:t>
            </a:r>
            <a:r>
              <a:rPr lang="es-ES" altLang="es-ES_tradnl" sz="2000" dirty="0" smtClean="0"/>
              <a:t>cuatro </a:t>
            </a:r>
            <a:r>
              <a:rPr lang="es-ES" altLang="es-ES_tradnl" sz="2000" dirty="0"/>
              <a:t>horas, </a:t>
            </a:r>
            <a:r>
              <a:rPr lang="es-ES" altLang="es-ES_tradnl" sz="2000" dirty="0" smtClean="0"/>
              <a:t>se propone que se establezcan los tiempos para desarrollar el tema del trabajo anterior a la presentación. </a:t>
            </a:r>
            <a:endParaRPr lang="es-ES" altLang="es-ES_tradnl" sz="2000" dirty="0"/>
          </a:p>
        </p:txBody>
      </p:sp>
      <p:pic>
        <p:nvPicPr>
          <p:cNvPr id="3" name="Imagen 2"/>
          <p:cNvPicPr>
            <a:picLocks noChangeAspect="1"/>
          </p:cNvPicPr>
          <p:nvPr/>
        </p:nvPicPr>
        <p:blipFill>
          <a:blip r:embed="rId2"/>
          <a:stretch>
            <a:fillRect/>
          </a:stretch>
        </p:blipFill>
        <p:spPr>
          <a:xfrm>
            <a:off x="2627965" y="2899984"/>
            <a:ext cx="4167472" cy="3318940"/>
          </a:xfrm>
          <a:prstGeom prst="rect">
            <a:avLst/>
          </a:prstGeom>
        </p:spPr>
      </p:pic>
    </p:spTree>
    <p:extLst>
      <p:ext uri="{BB962C8B-B14F-4D97-AF65-F5344CB8AC3E}">
        <p14:creationId xmlns:p14="http://schemas.microsoft.com/office/powerpoint/2010/main" val="1224802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rot="5400000">
            <a:off x="1811535" y="-541579"/>
            <a:ext cx="5567280" cy="7576933"/>
          </a:xfrm>
          <a:prstGeom prst="rect">
            <a:avLst/>
          </a:prstGeom>
        </p:spPr>
      </p:pic>
    </p:spTree>
    <p:extLst>
      <p:ext uri="{BB962C8B-B14F-4D97-AF65-F5344CB8AC3E}">
        <p14:creationId xmlns:p14="http://schemas.microsoft.com/office/powerpoint/2010/main" val="820964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rot="16200000">
            <a:off x="3276488" y="-3310774"/>
            <a:ext cx="714018"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CuadroTexto 2"/>
          <p:cNvSpPr txBox="1"/>
          <p:nvPr/>
        </p:nvSpPr>
        <p:spPr>
          <a:xfrm>
            <a:off x="583226" y="0"/>
            <a:ext cx="5711695" cy="523220"/>
          </a:xfrm>
          <a:prstGeom prst="rect">
            <a:avLst/>
          </a:prstGeom>
          <a:noFill/>
        </p:spPr>
        <p:txBody>
          <a:bodyPr wrap="square" rtlCol="0">
            <a:spAutoFit/>
          </a:bodyPr>
          <a:lstStyle/>
          <a:p>
            <a:r>
              <a:rPr lang="es-ES_tradnl" sz="2800" dirty="0" err="1" smtClean="0">
                <a:solidFill>
                  <a:srgbClr val="FFF9AF"/>
                </a:solidFill>
              </a:rPr>
              <a:t>Presentaci</a:t>
            </a:r>
            <a:r>
              <a:rPr lang="es-ES" sz="2800" dirty="0" err="1" smtClean="0">
                <a:solidFill>
                  <a:srgbClr val="FFF9AF"/>
                </a:solidFill>
              </a:rPr>
              <a:t>ón</a:t>
            </a:r>
            <a:r>
              <a:rPr lang="es-ES" sz="2800" dirty="0" smtClean="0">
                <a:solidFill>
                  <a:srgbClr val="FFF9AF"/>
                </a:solidFill>
              </a:rPr>
              <a:t> del programa </a:t>
            </a:r>
            <a:endParaRPr lang="es-ES_tradnl" sz="2800" dirty="0">
              <a:solidFill>
                <a:srgbClr val="FFF9AF"/>
              </a:solidFill>
            </a:endParaRPr>
          </a:p>
        </p:txBody>
      </p:sp>
      <p:sp>
        <p:nvSpPr>
          <p:cNvPr id="7" name="CuadroTexto 6"/>
          <p:cNvSpPr txBox="1"/>
          <p:nvPr/>
        </p:nvSpPr>
        <p:spPr>
          <a:xfrm>
            <a:off x="449228" y="1316334"/>
            <a:ext cx="8058778" cy="3139321"/>
          </a:xfrm>
          <a:prstGeom prst="rect">
            <a:avLst/>
          </a:prstGeom>
          <a:noFill/>
        </p:spPr>
        <p:txBody>
          <a:bodyPr wrap="square" rtlCol="0">
            <a:spAutoFit/>
          </a:bodyPr>
          <a:lstStyle/>
          <a:p>
            <a:r>
              <a:rPr lang="es-ES_tradnl" sz="2000" dirty="0" err="1" smtClean="0"/>
              <a:t>Encontr</a:t>
            </a:r>
            <a:r>
              <a:rPr lang="es-ES" sz="2000" dirty="0" smtClean="0"/>
              <a:t>á</a:t>
            </a:r>
            <a:r>
              <a:rPr lang="es-ES_tradnl" sz="2000" dirty="0" err="1" smtClean="0"/>
              <a:t>ndonos</a:t>
            </a:r>
            <a:r>
              <a:rPr lang="es-ES_tradnl" sz="2000" dirty="0" smtClean="0"/>
              <a:t> </a:t>
            </a:r>
            <a:r>
              <a:rPr lang="es-ES_tradnl" sz="2000" dirty="0"/>
              <a:t>en un mundo donde la sociedad de la </a:t>
            </a:r>
            <a:r>
              <a:rPr lang="es-ES_tradnl" sz="2000" dirty="0" err="1" smtClean="0"/>
              <a:t>informaci</a:t>
            </a:r>
            <a:r>
              <a:rPr lang="es-ES" sz="2000" dirty="0" err="1" smtClean="0"/>
              <a:t>ó</a:t>
            </a:r>
            <a:r>
              <a:rPr lang="es-ES_tradnl" sz="2000" dirty="0" smtClean="0"/>
              <a:t>n </a:t>
            </a:r>
            <a:r>
              <a:rPr lang="es-ES_tradnl" sz="2000" dirty="0"/>
              <a:t>demanda la necesidad no solo de canalizar la </a:t>
            </a:r>
            <a:r>
              <a:rPr lang="es-ES_tradnl" sz="2000" dirty="0" err="1" smtClean="0"/>
              <a:t>informaci</a:t>
            </a:r>
            <a:r>
              <a:rPr lang="es-ES" sz="2000" dirty="0" err="1" smtClean="0"/>
              <a:t>ó</a:t>
            </a:r>
            <a:r>
              <a:rPr lang="es-ES_tradnl" sz="2000" dirty="0" smtClean="0"/>
              <a:t>n</a:t>
            </a:r>
            <a:r>
              <a:rPr lang="es-ES_tradnl" sz="2000" dirty="0"/>
              <a:t>, sino de</a:t>
            </a:r>
          </a:p>
          <a:p>
            <a:r>
              <a:rPr lang="es-ES_tradnl" sz="2000" dirty="0"/>
              <a:t>analizarla e interpretarla para determinados fines generales o </a:t>
            </a:r>
            <a:r>
              <a:rPr lang="es-ES_tradnl" sz="2000" dirty="0" err="1"/>
              <a:t>espec’ficos</a:t>
            </a:r>
            <a:r>
              <a:rPr lang="es-ES_tradnl" sz="2000" dirty="0"/>
              <a:t>. La </a:t>
            </a:r>
            <a:r>
              <a:rPr lang="es-ES_tradnl" sz="2000" dirty="0" smtClean="0"/>
              <a:t>Estad</a:t>
            </a:r>
            <a:r>
              <a:rPr lang="es-ES" sz="2000" dirty="0" smtClean="0"/>
              <a:t>í</a:t>
            </a:r>
            <a:r>
              <a:rPr lang="es-ES_tradnl" sz="2000" dirty="0" err="1" smtClean="0"/>
              <a:t>stica</a:t>
            </a:r>
            <a:r>
              <a:rPr lang="es-ES_tradnl" sz="2000" dirty="0" smtClean="0"/>
              <a:t> </a:t>
            </a:r>
            <a:r>
              <a:rPr lang="es-ES_tradnl" sz="2000" dirty="0"/>
              <a:t>y la probabilidad toman gran importancia, en</a:t>
            </a:r>
          </a:p>
          <a:p>
            <a:r>
              <a:rPr lang="es-ES_tradnl" sz="2000" dirty="0"/>
              <a:t>sus diferentes </a:t>
            </a:r>
            <a:r>
              <a:rPr lang="es-ES" sz="2000" dirty="0" smtClean="0"/>
              <a:t>á</a:t>
            </a:r>
            <a:r>
              <a:rPr lang="es-ES_tradnl" sz="2000" dirty="0" smtClean="0"/>
              <a:t>reas </a:t>
            </a:r>
            <a:r>
              <a:rPr lang="es-ES_tradnl" sz="2000" dirty="0"/>
              <a:t>de </a:t>
            </a:r>
            <a:r>
              <a:rPr lang="es-ES_tradnl" sz="2000" dirty="0" err="1" smtClean="0"/>
              <a:t>aplicaci</a:t>
            </a:r>
            <a:r>
              <a:rPr lang="es-ES" sz="2000" dirty="0" err="1" smtClean="0"/>
              <a:t>ó</a:t>
            </a:r>
            <a:r>
              <a:rPr lang="es-ES_tradnl" sz="2000" dirty="0" smtClean="0"/>
              <a:t>n</a:t>
            </a:r>
            <a:r>
              <a:rPr lang="es-ES_tradnl" sz="2000" dirty="0"/>
              <a:t>.</a:t>
            </a:r>
          </a:p>
          <a:p>
            <a:r>
              <a:rPr lang="es-ES_tradnl" sz="2000" dirty="0"/>
              <a:t>El </a:t>
            </a:r>
            <a:r>
              <a:rPr lang="es-ES_tradnl" sz="2000" dirty="0" smtClean="0"/>
              <a:t>programa de estad</a:t>
            </a:r>
            <a:r>
              <a:rPr lang="es-ES" sz="2000" dirty="0" err="1" smtClean="0"/>
              <a:t>ística</a:t>
            </a:r>
            <a:r>
              <a:rPr lang="es-ES" sz="2000" dirty="0" smtClean="0"/>
              <a:t> </a:t>
            </a:r>
            <a:r>
              <a:rPr lang="es-ES_tradnl" sz="2000" dirty="0" smtClean="0"/>
              <a:t>pretende </a:t>
            </a:r>
            <a:r>
              <a:rPr lang="es-ES_tradnl" sz="2000" dirty="0"/>
              <a:t>gestionar un conocimiento </a:t>
            </a:r>
            <a:r>
              <a:rPr lang="es-ES_tradnl" sz="2000" dirty="0" smtClean="0"/>
              <a:t>b</a:t>
            </a:r>
            <a:r>
              <a:rPr lang="es-ES" sz="2000" dirty="0" smtClean="0"/>
              <a:t>á</a:t>
            </a:r>
            <a:r>
              <a:rPr lang="es-ES_tradnl" sz="2000" dirty="0" err="1" smtClean="0"/>
              <a:t>sico</a:t>
            </a:r>
            <a:r>
              <a:rPr lang="es-ES_tradnl" sz="2000" dirty="0" smtClean="0"/>
              <a:t> </a:t>
            </a:r>
            <a:r>
              <a:rPr lang="es-ES_tradnl" sz="2000" dirty="0"/>
              <a:t>de la </a:t>
            </a:r>
            <a:r>
              <a:rPr lang="es-ES_tradnl" sz="2000" dirty="0" smtClean="0"/>
              <a:t>estad</a:t>
            </a:r>
            <a:r>
              <a:rPr lang="es-ES" sz="2000" dirty="0" smtClean="0"/>
              <a:t>í</a:t>
            </a:r>
            <a:r>
              <a:rPr lang="es-ES_tradnl" sz="2000" dirty="0" err="1" smtClean="0"/>
              <a:t>stica</a:t>
            </a:r>
            <a:r>
              <a:rPr lang="es-ES_tradnl" sz="2000" dirty="0" smtClean="0"/>
              <a:t> </a:t>
            </a:r>
            <a:r>
              <a:rPr lang="es-ES_tradnl" sz="2000" dirty="0"/>
              <a:t>y la probabilidad, y al mismo tiempo aplicar el</a:t>
            </a:r>
          </a:p>
          <a:p>
            <a:r>
              <a:rPr lang="es-ES_tradnl" sz="2000" dirty="0"/>
              <a:t>mismo conocimiento a </a:t>
            </a:r>
            <a:r>
              <a:rPr lang="es-ES_tradnl" sz="2000" dirty="0" err="1" smtClean="0"/>
              <a:t>trav</a:t>
            </a:r>
            <a:r>
              <a:rPr lang="es-ES" sz="2000" dirty="0" smtClean="0"/>
              <a:t>é</a:t>
            </a:r>
            <a:r>
              <a:rPr lang="es-ES_tradnl" sz="2000" dirty="0" smtClean="0"/>
              <a:t>s </a:t>
            </a:r>
            <a:r>
              <a:rPr lang="es-ES_tradnl" sz="2000" dirty="0"/>
              <a:t>de gestionar, simular y mejorar actividades como:</a:t>
            </a:r>
          </a:p>
          <a:p>
            <a:endParaRPr lang="es-ES" dirty="0" smtClean="0"/>
          </a:p>
        </p:txBody>
      </p:sp>
      <p:pic>
        <p:nvPicPr>
          <p:cNvPr id="5" name="Imagen 4"/>
          <p:cNvPicPr>
            <a:picLocks noChangeAspect="1"/>
          </p:cNvPicPr>
          <p:nvPr/>
        </p:nvPicPr>
        <p:blipFill>
          <a:blip r:embed="rId2"/>
          <a:stretch>
            <a:fillRect/>
          </a:stretch>
        </p:blipFill>
        <p:spPr>
          <a:xfrm>
            <a:off x="4664634" y="3936034"/>
            <a:ext cx="2159246" cy="2580772"/>
          </a:xfrm>
          <a:prstGeom prst="rect">
            <a:avLst/>
          </a:prstGeom>
        </p:spPr>
      </p:pic>
    </p:spTree>
    <p:extLst>
      <p:ext uri="{BB962C8B-B14F-4D97-AF65-F5344CB8AC3E}">
        <p14:creationId xmlns:p14="http://schemas.microsoft.com/office/powerpoint/2010/main" val="771738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63400" y="504033"/>
            <a:ext cx="4167908" cy="5940088"/>
          </a:xfrm>
          <a:prstGeom prst="rect">
            <a:avLst/>
          </a:prstGeom>
        </p:spPr>
        <p:txBody>
          <a:bodyPr wrap="square">
            <a:spAutoFit/>
          </a:bodyPr>
          <a:lstStyle/>
          <a:p>
            <a:pPr marL="342900" indent="-342900">
              <a:buFont typeface="Arial" charset="0"/>
              <a:buChar char="•"/>
            </a:pPr>
            <a:r>
              <a:rPr lang="es-ES_tradnl" sz="2000" dirty="0" smtClean="0"/>
              <a:t>Los </a:t>
            </a:r>
            <a:r>
              <a:rPr lang="es-ES_tradnl" sz="2000" dirty="0"/>
              <a:t>conceptos fundamentales de la </a:t>
            </a:r>
            <a:r>
              <a:rPr lang="es-ES_tradnl" sz="2000" dirty="0" smtClean="0"/>
              <a:t>estad</a:t>
            </a:r>
            <a:r>
              <a:rPr lang="es-ES" sz="2000" dirty="0" smtClean="0"/>
              <a:t>í</a:t>
            </a:r>
            <a:r>
              <a:rPr lang="es-ES_tradnl" sz="2000" dirty="0" err="1" smtClean="0"/>
              <a:t>stica</a:t>
            </a:r>
            <a:r>
              <a:rPr lang="es-ES_tradnl" sz="2000" dirty="0" smtClean="0"/>
              <a:t> </a:t>
            </a:r>
            <a:r>
              <a:rPr lang="es-ES_tradnl" sz="2000" dirty="0"/>
              <a:t>y sus </a:t>
            </a:r>
            <a:r>
              <a:rPr lang="es-ES" sz="2000" dirty="0" smtClean="0"/>
              <a:t>á</a:t>
            </a:r>
            <a:r>
              <a:rPr lang="es-ES_tradnl" sz="2000" dirty="0" smtClean="0"/>
              <a:t>reas </a:t>
            </a:r>
            <a:r>
              <a:rPr lang="es-ES_tradnl" sz="2000" dirty="0"/>
              <a:t>de </a:t>
            </a:r>
            <a:r>
              <a:rPr lang="es-ES_tradnl" sz="2000" dirty="0" err="1" smtClean="0"/>
              <a:t>aplicaci</a:t>
            </a:r>
            <a:r>
              <a:rPr lang="es-ES" sz="2000" dirty="0" err="1" smtClean="0"/>
              <a:t>ó</a:t>
            </a:r>
            <a:r>
              <a:rPr lang="es-ES_tradnl" sz="2000" dirty="0" smtClean="0"/>
              <a:t>n</a:t>
            </a:r>
            <a:endParaRPr lang="es-ES_tradnl" sz="2000" dirty="0"/>
          </a:p>
          <a:p>
            <a:pPr marL="342900" indent="-342900">
              <a:buFont typeface="Arial" charset="0"/>
              <a:buChar char="•"/>
            </a:pPr>
            <a:r>
              <a:rPr lang="es-ES_tradnl" sz="2000" dirty="0" err="1" smtClean="0"/>
              <a:t>Representaci</a:t>
            </a:r>
            <a:r>
              <a:rPr lang="es-ES" sz="2000" dirty="0" err="1" smtClean="0"/>
              <a:t>ó</a:t>
            </a:r>
            <a:r>
              <a:rPr lang="es-ES_tradnl" sz="2000" dirty="0" smtClean="0"/>
              <a:t>n </a:t>
            </a:r>
            <a:r>
              <a:rPr lang="es-ES_tradnl" sz="2000" dirty="0"/>
              <a:t>de los datos</a:t>
            </a:r>
          </a:p>
          <a:p>
            <a:pPr marL="342900" indent="-342900">
              <a:buFont typeface="Arial" charset="0"/>
              <a:buChar char="•"/>
            </a:pPr>
            <a:r>
              <a:rPr lang="es-ES_tradnl" sz="2000" dirty="0" smtClean="0"/>
              <a:t>Las </a:t>
            </a:r>
            <a:r>
              <a:rPr lang="es-ES_tradnl" sz="2000" dirty="0"/>
              <a:t>medidas de tendencia central y de </a:t>
            </a:r>
            <a:r>
              <a:rPr lang="es-ES_tradnl" sz="2000" dirty="0" err="1" smtClean="0"/>
              <a:t>dispersi</a:t>
            </a:r>
            <a:r>
              <a:rPr lang="es-ES" sz="2000" dirty="0" err="1" smtClean="0"/>
              <a:t>ó</a:t>
            </a:r>
            <a:r>
              <a:rPr lang="es-ES_tradnl" sz="2000" dirty="0" smtClean="0"/>
              <a:t>n </a:t>
            </a:r>
            <a:r>
              <a:rPr lang="es-ES_tradnl" sz="2000" dirty="0"/>
              <a:t>de los datos reunidos</a:t>
            </a:r>
          </a:p>
          <a:p>
            <a:pPr marL="342900" indent="-342900">
              <a:buFont typeface="Arial" charset="0"/>
              <a:buChar char="•"/>
            </a:pPr>
            <a:r>
              <a:rPr lang="es-ES_tradnl" sz="2000" dirty="0" smtClean="0"/>
              <a:t>Analizar </a:t>
            </a:r>
            <a:r>
              <a:rPr lang="es-ES_tradnl" sz="2000" dirty="0"/>
              <a:t>datos a </a:t>
            </a:r>
            <a:r>
              <a:rPr lang="es-ES_tradnl" sz="2000" dirty="0" err="1" smtClean="0"/>
              <a:t>trav</a:t>
            </a:r>
            <a:r>
              <a:rPr lang="es-ES" sz="2000" dirty="0" smtClean="0"/>
              <a:t>é</a:t>
            </a:r>
            <a:r>
              <a:rPr lang="es-ES_tradnl" sz="2000" dirty="0" smtClean="0"/>
              <a:t>s </a:t>
            </a:r>
            <a:r>
              <a:rPr lang="es-ES_tradnl" sz="2000" dirty="0"/>
              <a:t>de la </a:t>
            </a:r>
            <a:r>
              <a:rPr lang="es-ES_tradnl" sz="2000" dirty="0" err="1" smtClean="0"/>
              <a:t>regresi</a:t>
            </a:r>
            <a:r>
              <a:rPr lang="es-ES" sz="2000" dirty="0" err="1" smtClean="0"/>
              <a:t>ó</a:t>
            </a:r>
            <a:r>
              <a:rPr lang="es-ES_tradnl" sz="2000" dirty="0" smtClean="0"/>
              <a:t>n </a:t>
            </a:r>
            <a:r>
              <a:rPr lang="es-ES_tradnl" sz="2000" dirty="0"/>
              <a:t>lineal y la </a:t>
            </a:r>
            <a:r>
              <a:rPr lang="es-ES_tradnl" sz="2000" dirty="0" err="1" smtClean="0"/>
              <a:t>correlaci</a:t>
            </a:r>
            <a:r>
              <a:rPr lang="es-ES" sz="2000" dirty="0" err="1" smtClean="0"/>
              <a:t>ó</a:t>
            </a:r>
            <a:r>
              <a:rPr lang="es-ES_tradnl" sz="2000" dirty="0" smtClean="0"/>
              <a:t>n</a:t>
            </a:r>
            <a:r>
              <a:rPr lang="es-ES_tradnl" sz="2000" dirty="0"/>
              <a:t>, </a:t>
            </a:r>
            <a:r>
              <a:rPr lang="es-ES_tradnl" sz="2000" dirty="0" smtClean="0"/>
              <a:t>as</a:t>
            </a:r>
            <a:r>
              <a:rPr lang="es-ES" sz="2000" dirty="0" smtClean="0"/>
              <a:t>í</a:t>
            </a:r>
            <a:r>
              <a:rPr lang="es-ES_tradnl" sz="2000" dirty="0" smtClean="0"/>
              <a:t> </a:t>
            </a:r>
            <a:r>
              <a:rPr lang="es-ES_tradnl" sz="2000" dirty="0"/>
              <a:t>como su </a:t>
            </a:r>
            <a:r>
              <a:rPr lang="es-ES_tradnl" sz="2000" dirty="0" err="1" smtClean="0"/>
              <a:t>aplicaci</a:t>
            </a:r>
            <a:r>
              <a:rPr lang="es-ES" sz="2000" dirty="0" err="1" smtClean="0"/>
              <a:t>ó</a:t>
            </a:r>
            <a:r>
              <a:rPr lang="es-ES_tradnl" sz="2000" dirty="0" smtClean="0"/>
              <a:t>n </a:t>
            </a:r>
            <a:r>
              <a:rPr lang="es-ES_tradnl" sz="2000" dirty="0"/>
              <a:t>en la serie de tiempos</a:t>
            </a:r>
          </a:p>
          <a:p>
            <a:pPr marL="342900" indent="-342900">
              <a:buFont typeface="Arial" charset="0"/>
              <a:buChar char="•"/>
            </a:pPr>
            <a:r>
              <a:rPr lang="es-ES_tradnl" sz="2000" dirty="0" smtClean="0"/>
              <a:t>Determinar </a:t>
            </a:r>
            <a:r>
              <a:rPr lang="es-ES_tradnl" sz="2000" dirty="0"/>
              <a:t>los </a:t>
            </a:r>
            <a:r>
              <a:rPr lang="es-ES" sz="2000" dirty="0" smtClean="0"/>
              <a:t>í</a:t>
            </a:r>
            <a:r>
              <a:rPr lang="es-ES_tradnl" sz="2000" dirty="0" err="1" smtClean="0"/>
              <a:t>ndices</a:t>
            </a:r>
            <a:r>
              <a:rPr lang="es-ES_tradnl" sz="2000" dirty="0" smtClean="0"/>
              <a:t> </a:t>
            </a:r>
            <a:r>
              <a:rPr lang="es-ES_tradnl" sz="2000" dirty="0"/>
              <a:t>de precios y productos</a:t>
            </a:r>
          </a:p>
          <a:p>
            <a:pPr marL="342900" indent="-342900">
              <a:buFont typeface="Arial" charset="0"/>
              <a:buChar char="•"/>
            </a:pPr>
            <a:r>
              <a:rPr lang="es-ES_tradnl" sz="2000" dirty="0" smtClean="0"/>
              <a:t>Los </a:t>
            </a:r>
            <a:r>
              <a:rPr lang="es-ES_tradnl" sz="2000" dirty="0"/>
              <a:t>conceptos fundamentales de la </a:t>
            </a:r>
            <a:r>
              <a:rPr lang="es-ES_tradnl" sz="2000" dirty="0" err="1" smtClean="0"/>
              <a:t>teor</a:t>
            </a:r>
            <a:r>
              <a:rPr lang="es-ES" sz="2000" dirty="0" smtClean="0"/>
              <a:t>í</a:t>
            </a:r>
            <a:r>
              <a:rPr lang="es-ES_tradnl" sz="2000" dirty="0" smtClean="0"/>
              <a:t>a </a:t>
            </a:r>
            <a:r>
              <a:rPr lang="es-ES_tradnl" sz="2000" dirty="0"/>
              <a:t>de la probabilidad</a:t>
            </a:r>
          </a:p>
          <a:p>
            <a:pPr marL="342900" indent="-342900">
              <a:buFont typeface="Arial" charset="0"/>
              <a:buChar char="•"/>
            </a:pPr>
            <a:r>
              <a:rPr lang="es-ES_tradnl" sz="2000" dirty="0" err="1" smtClean="0"/>
              <a:t>An</a:t>
            </a:r>
            <a:r>
              <a:rPr lang="es-ES" sz="2000" dirty="0" smtClean="0"/>
              <a:t>á</a:t>
            </a:r>
            <a:r>
              <a:rPr lang="es-ES_tradnl" sz="2000" dirty="0" smtClean="0"/>
              <a:t>lisis </a:t>
            </a:r>
            <a:r>
              <a:rPr lang="es-ES_tradnl" sz="2000" dirty="0"/>
              <a:t>de los tipos de probabilidad</a:t>
            </a:r>
          </a:p>
          <a:p>
            <a:pPr marL="342900" indent="-342900">
              <a:buFont typeface="Arial" charset="0"/>
              <a:buChar char="•"/>
            </a:pPr>
            <a:r>
              <a:rPr lang="es-ES_tradnl" sz="2000" dirty="0" err="1" smtClean="0"/>
              <a:t>Resoluci</a:t>
            </a:r>
            <a:r>
              <a:rPr lang="es-ES" sz="2000" dirty="0" err="1" smtClean="0"/>
              <a:t>ó</a:t>
            </a:r>
            <a:r>
              <a:rPr lang="es-ES_tradnl" sz="2000" dirty="0" smtClean="0"/>
              <a:t>n </a:t>
            </a:r>
            <a:r>
              <a:rPr lang="es-ES_tradnl" sz="2000" dirty="0"/>
              <a:t>de casos al aplicar los diferentes tipos de </a:t>
            </a:r>
            <a:r>
              <a:rPr lang="es-ES_tradnl" sz="2000" dirty="0" smtClean="0"/>
              <a:t>distribuciones</a:t>
            </a:r>
          </a:p>
          <a:p>
            <a:endParaRPr lang="es-ES_tradnl" sz="2000" dirty="0"/>
          </a:p>
        </p:txBody>
      </p:sp>
      <p:pic>
        <p:nvPicPr>
          <p:cNvPr id="5" name="Imagen 4"/>
          <p:cNvPicPr>
            <a:picLocks noChangeAspect="1"/>
          </p:cNvPicPr>
          <p:nvPr/>
        </p:nvPicPr>
        <p:blipFill>
          <a:blip r:embed="rId2"/>
          <a:stretch>
            <a:fillRect/>
          </a:stretch>
        </p:blipFill>
        <p:spPr>
          <a:xfrm>
            <a:off x="4831308" y="729965"/>
            <a:ext cx="4339977" cy="5520519"/>
          </a:xfrm>
          <a:prstGeom prst="rect">
            <a:avLst/>
          </a:prstGeom>
        </p:spPr>
      </p:pic>
    </p:spTree>
    <p:extLst>
      <p:ext uri="{BB962C8B-B14F-4D97-AF65-F5344CB8AC3E}">
        <p14:creationId xmlns:p14="http://schemas.microsoft.com/office/powerpoint/2010/main" val="829945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880308" y="586418"/>
            <a:ext cx="7234813" cy="1938992"/>
          </a:xfrm>
          <a:prstGeom prst="rect">
            <a:avLst/>
          </a:prstGeom>
        </p:spPr>
        <p:txBody>
          <a:bodyPr wrap="square">
            <a:spAutoFit/>
          </a:bodyPr>
          <a:lstStyle/>
          <a:p>
            <a:pPr algn="just"/>
            <a:r>
              <a:rPr lang="es-ES_tradnl" sz="2000" dirty="0"/>
              <a:t>Por todo lo anterior, el presente programa de Estad</a:t>
            </a:r>
            <a:r>
              <a:rPr lang="es-ES" sz="2000" dirty="0"/>
              <a:t>í</a:t>
            </a:r>
            <a:r>
              <a:rPr lang="es-ES_tradnl" sz="2000" dirty="0" err="1"/>
              <a:t>stica</a:t>
            </a:r>
            <a:r>
              <a:rPr lang="es-ES_tradnl" sz="2000" dirty="0"/>
              <a:t>, fue diseñado de tal forma que al terminar el curso, la </a:t>
            </a:r>
            <a:r>
              <a:rPr lang="es-ES_tradnl" sz="2000" dirty="0" err="1"/>
              <a:t>presentaci</a:t>
            </a:r>
            <a:r>
              <a:rPr lang="es-ES" sz="2000" dirty="0" err="1"/>
              <a:t>ó</a:t>
            </a:r>
            <a:r>
              <a:rPr lang="es-ES_tradnl" sz="2000" dirty="0"/>
              <a:t>n de datos estad</a:t>
            </a:r>
            <a:r>
              <a:rPr lang="es-ES" sz="2000" dirty="0"/>
              <a:t>í</a:t>
            </a:r>
            <a:r>
              <a:rPr lang="es-ES_tradnl" sz="2000" dirty="0" err="1"/>
              <a:t>sticos</a:t>
            </a:r>
            <a:r>
              <a:rPr lang="es-ES_tradnl" sz="2000" dirty="0"/>
              <a:t> y </a:t>
            </a:r>
            <a:r>
              <a:rPr lang="es-ES_tradnl" sz="2000" dirty="0" err="1"/>
              <a:t>probabil</a:t>
            </a:r>
            <a:r>
              <a:rPr lang="es-ES" sz="2000" dirty="0"/>
              <a:t>í</a:t>
            </a:r>
            <a:r>
              <a:rPr lang="es-ES_tradnl" sz="2000" dirty="0" err="1"/>
              <a:t>sticos</a:t>
            </a:r>
            <a:r>
              <a:rPr lang="es-ES_tradnl" sz="2000" dirty="0"/>
              <a:t> se realiza de acuerdo con las necesidades de las organizaciones p</a:t>
            </a:r>
            <a:r>
              <a:rPr lang="es-ES" sz="2000" dirty="0"/>
              <a:t>ú</a:t>
            </a:r>
            <a:r>
              <a:rPr lang="es-ES_tradnl" sz="2000" dirty="0" err="1"/>
              <a:t>blicas</a:t>
            </a:r>
            <a:r>
              <a:rPr lang="es-ES_tradnl" sz="2000" dirty="0"/>
              <a:t> o privadas e incluso para</a:t>
            </a:r>
          </a:p>
          <a:p>
            <a:pPr algn="just"/>
            <a:r>
              <a:rPr lang="es-ES_tradnl" sz="2000" dirty="0"/>
              <a:t>satisfacer las necesidades individuales a </a:t>
            </a:r>
            <a:r>
              <a:rPr lang="es-ES_tradnl" sz="2000" dirty="0" err="1"/>
              <a:t>trav</a:t>
            </a:r>
            <a:r>
              <a:rPr lang="es-ES" sz="2000" dirty="0"/>
              <a:t>é</a:t>
            </a:r>
            <a:r>
              <a:rPr lang="es-ES_tradnl" sz="2000" dirty="0"/>
              <a:t>s de las herramientas requeridas en cada una de las organizaciones</a:t>
            </a:r>
            <a:r>
              <a:rPr lang="es-ES" sz="2000" dirty="0"/>
              <a:t>.</a:t>
            </a:r>
          </a:p>
        </p:txBody>
      </p:sp>
      <p:pic>
        <p:nvPicPr>
          <p:cNvPr id="3" name="Imagen 2"/>
          <p:cNvPicPr>
            <a:picLocks noChangeAspect="1"/>
          </p:cNvPicPr>
          <p:nvPr/>
        </p:nvPicPr>
        <p:blipFill>
          <a:blip r:embed="rId2"/>
          <a:stretch>
            <a:fillRect/>
          </a:stretch>
        </p:blipFill>
        <p:spPr>
          <a:xfrm>
            <a:off x="1897815" y="2657901"/>
            <a:ext cx="5199797" cy="3899848"/>
          </a:xfrm>
          <a:prstGeom prst="rect">
            <a:avLst/>
          </a:prstGeom>
        </p:spPr>
      </p:pic>
    </p:spTree>
    <p:extLst>
      <p:ext uri="{BB962C8B-B14F-4D97-AF65-F5344CB8AC3E}">
        <p14:creationId xmlns:p14="http://schemas.microsoft.com/office/powerpoint/2010/main" val="1388859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CuadroTexto 6"/>
          <p:cNvSpPr txBox="1"/>
          <p:nvPr/>
        </p:nvSpPr>
        <p:spPr>
          <a:xfrm>
            <a:off x="592852" y="156508"/>
            <a:ext cx="3356150" cy="523220"/>
          </a:xfrm>
          <a:prstGeom prst="rect">
            <a:avLst/>
          </a:prstGeom>
          <a:noFill/>
        </p:spPr>
        <p:txBody>
          <a:bodyPr wrap="square" rtlCol="0">
            <a:spAutoFit/>
          </a:bodyPr>
          <a:lstStyle/>
          <a:p>
            <a:r>
              <a:rPr lang="es-ES" sz="2800" dirty="0" smtClean="0">
                <a:solidFill>
                  <a:srgbClr val="FFF9AF"/>
                </a:solidFill>
              </a:rPr>
              <a:t>Propósito</a:t>
            </a:r>
            <a:endParaRPr lang="es-ES_tradnl" sz="2800" dirty="0">
              <a:solidFill>
                <a:srgbClr val="FFF9AF"/>
              </a:solidFill>
            </a:endParaRPr>
          </a:p>
        </p:txBody>
      </p:sp>
      <p:graphicFrame>
        <p:nvGraphicFramePr>
          <p:cNvPr id="2" name="Diagrama 1"/>
          <p:cNvGraphicFramePr/>
          <p:nvPr>
            <p:extLst>
              <p:ext uri="{D42A27DB-BD31-4B8C-83A1-F6EECF244321}">
                <p14:modId xmlns:p14="http://schemas.microsoft.com/office/powerpoint/2010/main" val="216646457"/>
              </p:ext>
            </p:extLst>
          </p:nvPr>
        </p:nvGraphicFramePr>
        <p:xfrm>
          <a:off x="1020277" y="1103240"/>
          <a:ext cx="6933073" cy="4383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638321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1666</TotalTime>
  <Words>2103</Words>
  <Application>Microsoft Macintosh PowerPoint</Application>
  <PresentationFormat>Presentación en pantalla (4:3)</PresentationFormat>
  <Paragraphs>501</Paragraphs>
  <Slides>34</Slides>
  <Notes>2</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34</vt:i4>
      </vt:variant>
    </vt:vector>
  </HeadingPairs>
  <TitlesOfParts>
    <vt:vector size="44" baseType="lpstr">
      <vt:lpstr>Avenir Black</vt:lpstr>
      <vt:lpstr>Avenir Book</vt:lpstr>
      <vt:lpstr>Avenir Roman</vt:lpstr>
      <vt:lpstr>Calibri</vt:lpstr>
      <vt:lpstr>Cambria Math</vt:lpstr>
      <vt:lpstr>Century Gothic</vt:lpstr>
      <vt:lpstr>Times New Roman</vt:lpstr>
      <vt:lpstr>Arial</vt:lpstr>
      <vt:lpstr>Tema de Office</vt:lpstr>
      <vt:lpstr>Equation.3</vt:lpstr>
      <vt:lpstr>Estadística Números Índices Carmen Aurora Niembro Gaona Octubre 2017</vt:lpstr>
      <vt:lpstr>Universidad Autónoma del Estado de México Centro Universitario UAEM Zumpango Licenciatura en Contaduría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subject/>
  <dc:creator>DCGU1</dc:creator>
  <cp:keywords/>
  <dc:description/>
  <cp:lastModifiedBy>carmen aurora niembro gaona</cp:lastModifiedBy>
  <cp:revision>111</cp:revision>
  <dcterms:created xsi:type="dcterms:W3CDTF">2013-06-28T15:10:46Z</dcterms:created>
  <dcterms:modified xsi:type="dcterms:W3CDTF">2017-10-19T20:23:30Z</dcterms:modified>
  <cp:category/>
</cp:coreProperties>
</file>