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61" r:id="rId2"/>
    <p:sldId id="292" r:id="rId3"/>
    <p:sldId id="293" r:id="rId4"/>
    <p:sldId id="294" r:id="rId5"/>
    <p:sldId id="295" r:id="rId6"/>
    <p:sldId id="299" r:id="rId7"/>
    <p:sldId id="296" r:id="rId8"/>
    <p:sldId id="297" r:id="rId9"/>
    <p:sldId id="298" r:id="rId10"/>
    <p:sldId id="264" r:id="rId11"/>
    <p:sldId id="265" r:id="rId12"/>
    <p:sldId id="289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5" r:id="rId28"/>
    <p:sldId id="286" r:id="rId29"/>
    <p:sldId id="287" r:id="rId30"/>
    <p:sldId id="290" r:id="rId31"/>
    <p:sldId id="291" r:id="rId3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/>
    <p:restoredTop sz="93649" autoAdjust="0"/>
  </p:normalViewPr>
  <p:slideViewPr>
    <p:cSldViewPr snapToGrid="0" snapToObjects="1">
      <p:cViewPr>
        <p:scale>
          <a:sx n="100" d="100"/>
          <a:sy n="100" d="100"/>
        </p:scale>
        <p:origin x="712" y="8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831FF-0890-D84F-ABFF-634F5186FEED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FD55F0A-F193-8E43-B50A-7C644D8D153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s-ES_tradnl" sz="2000" dirty="0" smtClean="0">
              <a:solidFill>
                <a:schemeClr val="tx1"/>
              </a:solidFill>
            </a:rPr>
            <a:t>Al completar la unidad de aprendizaje el alumno:</a:t>
          </a:r>
        </a:p>
        <a:p>
          <a:r>
            <a:rPr lang="es-ES_tradnl" sz="2000" dirty="0" smtClean="0">
              <a:solidFill>
                <a:schemeClr val="tx1"/>
              </a:solidFill>
            </a:rPr>
            <a:t>Será capaz de plantear y resolver problemas de su ámbito laboral con las operaciones adecuadas.</a:t>
          </a:r>
        </a:p>
        <a:p>
          <a:r>
            <a:rPr lang="es-ES_tradnl" sz="2000" dirty="0" smtClean="0">
              <a:solidFill>
                <a:schemeClr val="tx1"/>
              </a:solidFill>
            </a:rPr>
            <a:t>Comprenderá las implicaciones matemáticas de un problema.</a:t>
          </a:r>
        </a:p>
        <a:p>
          <a:r>
            <a:rPr lang="es-ES_tradnl" sz="2000" dirty="0" smtClean="0">
              <a:solidFill>
                <a:schemeClr val="tx1"/>
              </a:solidFill>
            </a:rPr>
            <a:t>Podrá trabajar en grupo sobre un problema.</a:t>
          </a:r>
        </a:p>
        <a:p>
          <a:r>
            <a:rPr lang="es-ES_tradnl" sz="2000" dirty="0" smtClean="0">
              <a:solidFill>
                <a:schemeClr val="tx1"/>
              </a:solidFill>
            </a:rPr>
            <a:t>Aplicara ideas matemáticas a problemas simples y complejos.</a:t>
          </a:r>
        </a:p>
        <a:p>
          <a:r>
            <a:rPr lang="es-ES_tradnl" sz="2000" dirty="0" smtClean="0">
              <a:solidFill>
                <a:schemeClr val="tx1"/>
              </a:solidFill>
            </a:rPr>
            <a:t>Resolverá problemas, comprobará e interpretará los resultados, y generalizará soluciones.</a:t>
          </a:r>
          <a:endParaRPr lang="es-ES_tradnl" sz="2000" dirty="0">
            <a:solidFill>
              <a:schemeClr val="tx1"/>
            </a:solidFill>
          </a:endParaRPr>
        </a:p>
      </dgm:t>
    </dgm:pt>
    <dgm:pt modelId="{99544262-953A-FF4A-9FFD-B8B568A2339E}" type="parTrans" cxnId="{97AE3119-95AF-FD4B-B6AF-818801BAC5F5}">
      <dgm:prSet/>
      <dgm:spPr/>
      <dgm:t>
        <a:bodyPr/>
        <a:lstStyle/>
        <a:p>
          <a:endParaRPr lang="es-ES_tradnl"/>
        </a:p>
      </dgm:t>
    </dgm:pt>
    <dgm:pt modelId="{77EEE265-FCE0-FE42-99BD-D5E6A7485971}" type="sibTrans" cxnId="{97AE3119-95AF-FD4B-B6AF-818801BAC5F5}">
      <dgm:prSet/>
      <dgm:spPr/>
      <dgm:t>
        <a:bodyPr/>
        <a:lstStyle/>
        <a:p>
          <a:endParaRPr lang="es-ES_tradnl"/>
        </a:p>
      </dgm:t>
    </dgm:pt>
    <dgm:pt modelId="{5631FAA9-AF19-4448-96EF-4632E12E9DFC}">
      <dgm:prSet phldrT="[Texto]" custT="1"/>
      <dgm:spPr>
        <a:solidFill>
          <a:srgbClr val="FFF9AF"/>
        </a:solidFill>
      </dgm:spPr>
      <dgm:t>
        <a:bodyPr/>
        <a:lstStyle/>
        <a:p>
          <a:r>
            <a:rPr lang="es-ES_tradnl" sz="2000" dirty="0" smtClean="0"/>
            <a:t>Unidad</a:t>
          </a:r>
          <a:r>
            <a:rPr lang="es-ES_tradnl" sz="2000" baseline="0" dirty="0" smtClean="0"/>
            <a:t> de aprendizaje</a:t>
          </a:r>
          <a:endParaRPr lang="es-ES_tradnl" sz="2000" dirty="0"/>
        </a:p>
      </dgm:t>
    </dgm:pt>
    <dgm:pt modelId="{9F7915EC-CEFB-BC43-865A-AA31B00C4E9B}" type="parTrans" cxnId="{7B00C41A-0BB6-D34E-94D0-2DFE1D0CB384}">
      <dgm:prSet/>
      <dgm:spPr/>
      <dgm:t>
        <a:bodyPr/>
        <a:lstStyle/>
        <a:p>
          <a:endParaRPr lang="es-ES_tradnl"/>
        </a:p>
      </dgm:t>
    </dgm:pt>
    <dgm:pt modelId="{A8258E4A-95A5-FC45-BFD5-7BF9609CBAE3}" type="sibTrans" cxnId="{7B00C41A-0BB6-D34E-94D0-2DFE1D0CB384}">
      <dgm:prSet/>
      <dgm:spPr/>
      <dgm:t>
        <a:bodyPr/>
        <a:lstStyle/>
        <a:p>
          <a:endParaRPr lang="es-ES_tradnl"/>
        </a:p>
      </dgm:t>
    </dgm:pt>
    <dgm:pt modelId="{B0AF3708-7235-F048-B6E9-DB1B05B0C522}" type="pres">
      <dgm:prSet presAssocID="{6D1831FF-0890-D84F-ABFF-634F5186FEE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237AD7D-8AAD-8141-9B52-971A0DDCE70F}" type="pres">
      <dgm:prSet presAssocID="{6D1831FF-0890-D84F-ABFF-634F5186FEED}" presName="hierFlow" presStyleCnt="0"/>
      <dgm:spPr/>
    </dgm:pt>
    <dgm:pt modelId="{2072265F-7E8E-C745-93FD-947ABAB61649}" type="pres">
      <dgm:prSet presAssocID="{6D1831FF-0890-D84F-ABFF-634F5186FEED}" presName="firstBuf" presStyleCnt="0"/>
      <dgm:spPr/>
    </dgm:pt>
    <dgm:pt modelId="{F5717296-53C6-204B-80E0-ABFEF5CFD553}" type="pres">
      <dgm:prSet presAssocID="{6D1831FF-0890-D84F-ABFF-634F5186FEE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2C671D3-0737-BB4F-AE4E-DD09F515F3E8}" type="pres">
      <dgm:prSet presAssocID="{5FD55F0A-F193-8E43-B50A-7C644D8D153E}" presName="Name14" presStyleCnt="0"/>
      <dgm:spPr/>
    </dgm:pt>
    <dgm:pt modelId="{61F21BC7-689A-DE4E-BC08-780DDEDD888E}" type="pres">
      <dgm:prSet presAssocID="{5FD55F0A-F193-8E43-B50A-7C644D8D153E}" presName="level1Shape" presStyleLbl="node0" presStyleIdx="0" presStyleCnt="1" custScaleX="801442" custScaleY="1030864" custLinFactNeighborX="-12544" custLinFactNeighborY="4550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0AA585F-7EF8-1B44-B613-346223EF1937}" type="pres">
      <dgm:prSet presAssocID="{5FD55F0A-F193-8E43-B50A-7C644D8D153E}" presName="hierChild2" presStyleCnt="0"/>
      <dgm:spPr/>
    </dgm:pt>
    <dgm:pt modelId="{A5300913-918A-B447-8068-2D6BA770DD56}" type="pres">
      <dgm:prSet presAssocID="{6D1831FF-0890-D84F-ABFF-634F5186FEED}" presName="bgShapesFlow" presStyleCnt="0"/>
      <dgm:spPr/>
    </dgm:pt>
    <dgm:pt modelId="{41355C53-B169-4B40-9BF2-A3C9E91D922E}" type="pres">
      <dgm:prSet presAssocID="{5631FAA9-AF19-4448-96EF-4632E12E9DFC}" presName="rectComp" presStyleCnt="0"/>
      <dgm:spPr/>
    </dgm:pt>
    <dgm:pt modelId="{F3C098F4-3BF3-374B-A7B0-996BBCED995F}" type="pres">
      <dgm:prSet presAssocID="{5631FAA9-AF19-4448-96EF-4632E12E9DFC}" presName="bgRect" presStyleLbl="bgShp" presStyleIdx="0" presStyleCnt="1" custScaleY="201967" custLinFactNeighborX="-2540" custLinFactNeighborY="96613"/>
      <dgm:spPr/>
      <dgm:t>
        <a:bodyPr/>
        <a:lstStyle/>
        <a:p>
          <a:endParaRPr lang="es-ES_tradnl"/>
        </a:p>
      </dgm:t>
    </dgm:pt>
    <dgm:pt modelId="{E5D845F6-1D88-6248-9556-BB375E7D176C}" type="pres">
      <dgm:prSet presAssocID="{5631FAA9-AF19-4448-96EF-4632E12E9DFC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AAC9179-7CDD-884F-95C7-F105B9B08EA9}" type="presOf" srcId="{5FD55F0A-F193-8E43-B50A-7C644D8D153E}" destId="{61F21BC7-689A-DE4E-BC08-780DDEDD888E}" srcOrd="0" destOrd="0" presId="urn:microsoft.com/office/officeart/2005/8/layout/hierarchy6"/>
    <dgm:cxn modelId="{97AE3119-95AF-FD4B-B6AF-818801BAC5F5}" srcId="{6D1831FF-0890-D84F-ABFF-634F5186FEED}" destId="{5FD55F0A-F193-8E43-B50A-7C644D8D153E}" srcOrd="0" destOrd="0" parTransId="{99544262-953A-FF4A-9FFD-B8B568A2339E}" sibTransId="{77EEE265-FCE0-FE42-99BD-D5E6A7485971}"/>
    <dgm:cxn modelId="{E1476B24-1A3A-B645-9036-22DAD73464E6}" type="presOf" srcId="{5631FAA9-AF19-4448-96EF-4632E12E9DFC}" destId="{F3C098F4-3BF3-374B-A7B0-996BBCED995F}" srcOrd="0" destOrd="0" presId="urn:microsoft.com/office/officeart/2005/8/layout/hierarchy6"/>
    <dgm:cxn modelId="{7B00C41A-0BB6-D34E-94D0-2DFE1D0CB384}" srcId="{6D1831FF-0890-D84F-ABFF-634F5186FEED}" destId="{5631FAA9-AF19-4448-96EF-4632E12E9DFC}" srcOrd="1" destOrd="0" parTransId="{9F7915EC-CEFB-BC43-865A-AA31B00C4E9B}" sibTransId="{A8258E4A-95A5-FC45-BFD5-7BF9609CBAE3}"/>
    <dgm:cxn modelId="{1D391928-FD79-CF49-B87E-61AE344756B6}" type="presOf" srcId="{6D1831FF-0890-D84F-ABFF-634F5186FEED}" destId="{B0AF3708-7235-F048-B6E9-DB1B05B0C522}" srcOrd="0" destOrd="0" presId="urn:microsoft.com/office/officeart/2005/8/layout/hierarchy6"/>
    <dgm:cxn modelId="{9C2B4A66-7806-C045-B418-F910EDE5C2E0}" type="presOf" srcId="{5631FAA9-AF19-4448-96EF-4632E12E9DFC}" destId="{E5D845F6-1D88-6248-9556-BB375E7D176C}" srcOrd="1" destOrd="0" presId="urn:microsoft.com/office/officeart/2005/8/layout/hierarchy6"/>
    <dgm:cxn modelId="{76BE743C-AE8A-E644-895F-42D07336CD24}" type="presParOf" srcId="{B0AF3708-7235-F048-B6E9-DB1B05B0C522}" destId="{F237AD7D-8AAD-8141-9B52-971A0DDCE70F}" srcOrd="0" destOrd="0" presId="urn:microsoft.com/office/officeart/2005/8/layout/hierarchy6"/>
    <dgm:cxn modelId="{6B02910D-E3CE-9949-B453-0157DFC23987}" type="presParOf" srcId="{F237AD7D-8AAD-8141-9B52-971A0DDCE70F}" destId="{2072265F-7E8E-C745-93FD-947ABAB61649}" srcOrd="0" destOrd="0" presId="urn:microsoft.com/office/officeart/2005/8/layout/hierarchy6"/>
    <dgm:cxn modelId="{308B3185-3BF4-F84D-80B5-A384AC8114A2}" type="presParOf" srcId="{F237AD7D-8AAD-8141-9B52-971A0DDCE70F}" destId="{F5717296-53C6-204B-80E0-ABFEF5CFD553}" srcOrd="1" destOrd="0" presId="urn:microsoft.com/office/officeart/2005/8/layout/hierarchy6"/>
    <dgm:cxn modelId="{2081A2C9-9DBF-1544-998F-277AD41D519C}" type="presParOf" srcId="{F5717296-53C6-204B-80E0-ABFEF5CFD553}" destId="{C2C671D3-0737-BB4F-AE4E-DD09F515F3E8}" srcOrd="0" destOrd="0" presId="urn:microsoft.com/office/officeart/2005/8/layout/hierarchy6"/>
    <dgm:cxn modelId="{0063ECEF-AB43-4E43-BFFC-60B958C98B09}" type="presParOf" srcId="{C2C671D3-0737-BB4F-AE4E-DD09F515F3E8}" destId="{61F21BC7-689A-DE4E-BC08-780DDEDD888E}" srcOrd="0" destOrd="0" presId="urn:microsoft.com/office/officeart/2005/8/layout/hierarchy6"/>
    <dgm:cxn modelId="{096B8833-0D56-2C48-A203-C3033AC3335F}" type="presParOf" srcId="{C2C671D3-0737-BB4F-AE4E-DD09F515F3E8}" destId="{40AA585F-7EF8-1B44-B613-346223EF1937}" srcOrd="1" destOrd="0" presId="urn:microsoft.com/office/officeart/2005/8/layout/hierarchy6"/>
    <dgm:cxn modelId="{9341F99D-C4C1-3041-8404-ADEA4B88D973}" type="presParOf" srcId="{B0AF3708-7235-F048-B6E9-DB1B05B0C522}" destId="{A5300913-918A-B447-8068-2D6BA770DD56}" srcOrd="1" destOrd="0" presId="urn:microsoft.com/office/officeart/2005/8/layout/hierarchy6"/>
    <dgm:cxn modelId="{9E1E1859-13EF-0349-BF84-D8DDC8BFF663}" type="presParOf" srcId="{A5300913-918A-B447-8068-2D6BA770DD56}" destId="{41355C53-B169-4B40-9BF2-A3C9E91D922E}" srcOrd="0" destOrd="0" presId="urn:microsoft.com/office/officeart/2005/8/layout/hierarchy6"/>
    <dgm:cxn modelId="{08354938-83AF-8640-80CA-9E7500081304}" type="presParOf" srcId="{41355C53-B169-4B40-9BF2-A3C9E91D922E}" destId="{F3C098F4-3BF3-374B-A7B0-996BBCED995F}" srcOrd="0" destOrd="0" presId="urn:microsoft.com/office/officeart/2005/8/layout/hierarchy6"/>
    <dgm:cxn modelId="{B09A1F76-22BD-1545-AA58-29D9418C0C18}" type="presParOf" srcId="{41355C53-B169-4B40-9BF2-A3C9E91D922E}" destId="{E5D845F6-1D88-6248-9556-BB375E7D176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7BFE60-6A0B-4A08-A930-E0ADA6060FC5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#1" csCatId="colorful" phldr="1"/>
      <dgm:spPr/>
    </dgm:pt>
    <dgm:pt modelId="{148010E5-0183-41C6-A867-76B9348F1E13}">
      <dgm:prSet phldrT="[Texto]" custT="1"/>
      <dgm:spPr/>
      <dgm:t>
        <a:bodyPr/>
        <a:lstStyle/>
        <a:p>
          <a:r>
            <a:rPr lang="es-MX" sz="2800" dirty="0" smtClean="0"/>
            <a:t>Definición</a:t>
          </a:r>
          <a:endParaRPr lang="es-MX" sz="2800" dirty="0"/>
        </a:p>
      </dgm:t>
    </dgm:pt>
    <dgm:pt modelId="{C48C2ABF-AEA1-4762-8C45-98EEA51A3347}" type="parTrans" cxnId="{AB9E1F9D-108B-4C4D-8707-149F2356A0C4}">
      <dgm:prSet/>
      <dgm:spPr/>
      <dgm:t>
        <a:bodyPr/>
        <a:lstStyle/>
        <a:p>
          <a:endParaRPr lang="es-MX"/>
        </a:p>
      </dgm:t>
    </dgm:pt>
    <dgm:pt modelId="{9A966D5B-9272-4592-937C-91519AFC9BE4}" type="sibTrans" cxnId="{AB9E1F9D-108B-4C4D-8707-149F2356A0C4}">
      <dgm:prSet/>
      <dgm:spPr/>
      <dgm:t>
        <a:bodyPr/>
        <a:lstStyle/>
        <a:p>
          <a:endParaRPr lang="es-MX"/>
        </a:p>
      </dgm:t>
    </dgm:pt>
    <dgm:pt modelId="{99C2E03C-E65A-43E5-BFC5-23F260D52D42}">
      <dgm:prSet phldrT="[Texto]" custT="1"/>
      <dgm:spPr/>
      <dgm:t>
        <a:bodyPr/>
        <a:lstStyle/>
        <a:p>
          <a:r>
            <a:rPr lang="es-MX" sz="2800" dirty="0" smtClean="0"/>
            <a:t>La parábola es el lugar geométrico de todos los puntos cuyas distancias a una recta fija, llamada directriz , y a un punto fijo, llamado foco , son iguales entre sí.</a:t>
          </a:r>
          <a:endParaRPr lang="es-MX" sz="2800" dirty="0"/>
        </a:p>
      </dgm:t>
    </dgm:pt>
    <dgm:pt modelId="{EC0A36AB-93A2-45BE-AC67-C00B1D900541}" type="parTrans" cxnId="{073C8D46-6546-4606-B749-157287B44285}">
      <dgm:prSet/>
      <dgm:spPr/>
      <dgm:t>
        <a:bodyPr/>
        <a:lstStyle/>
        <a:p>
          <a:endParaRPr lang="es-MX"/>
        </a:p>
      </dgm:t>
    </dgm:pt>
    <dgm:pt modelId="{D96AE9D8-9F50-484F-A86A-5F7918D71AB1}" type="sibTrans" cxnId="{073C8D46-6546-4606-B749-157287B44285}">
      <dgm:prSet/>
      <dgm:spPr/>
      <dgm:t>
        <a:bodyPr/>
        <a:lstStyle/>
        <a:p>
          <a:endParaRPr lang="es-MX"/>
        </a:p>
      </dgm:t>
    </dgm:pt>
    <dgm:pt modelId="{8F8EED11-7532-4FBF-ACD9-B6705A15B6ED}" type="pres">
      <dgm:prSet presAssocID="{437BFE60-6A0B-4A08-A930-E0ADA6060FC5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7C6C054D-CE38-4DE6-B29A-EFC4836F27FA}" type="pres">
      <dgm:prSet presAssocID="{437BFE60-6A0B-4A08-A930-E0ADA6060FC5}" presName="cycle" presStyleCnt="0"/>
      <dgm:spPr/>
    </dgm:pt>
    <dgm:pt modelId="{70FEC030-183A-43A1-88B8-13DEB5AFFB19}" type="pres">
      <dgm:prSet presAssocID="{437BFE60-6A0B-4A08-A930-E0ADA6060FC5}" presName="centerShape" presStyleCnt="0"/>
      <dgm:spPr/>
    </dgm:pt>
    <dgm:pt modelId="{53ABCA90-15FC-4C31-B468-2D562D50A6D4}" type="pres">
      <dgm:prSet presAssocID="{437BFE60-6A0B-4A08-A930-E0ADA6060FC5}" presName="connSite" presStyleLbl="node1" presStyleIdx="0" presStyleCnt="2"/>
      <dgm:spPr/>
    </dgm:pt>
    <dgm:pt modelId="{8881CFDB-9E31-4EDF-BD49-1590387EBE09}" type="pres">
      <dgm:prSet presAssocID="{437BFE60-6A0B-4A08-A930-E0ADA6060FC5}" presName="visible" presStyleLbl="node1" presStyleIdx="0" presStyleCnt="2" custScaleX="5841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3B63FD5-206F-46CA-ADDD-6277A2EDE1A1}" type="pres">
      <dgm:prSet presAssocID="{C48C2ABF-AEA1-4762-8C45-98EEA51A3347}" presName="Name25" presStyleLbl="parChTrans1D1" presStyleIdx="0" presStyleCnt="1"/>
      <dgm:spPr/>
      <dgm:t>
        <a:bodyPr/>
        <a:lstStyle/>
        <a:p>
          <a:endParaRPr lang="es-MX"/>
        </a:p>
      </dgm:t>
    </dgm:pt>
    <dgm:pt modelId="{D51D3095-0A4E-48C8-B8FA-B58A07A830FB}" type="pres">
      <dgm:prSet presAssocID="{148010E5-0183-41C6-A867-76B9348F1E13}" presName="node" presStyleCnt="0"/>
      <dgm:spPr/>
    </dgm:pt>
    <dgm:pt modelId="{047865CD-414A-4D52-BD88-AB110C2A6B59}" type="pres">
      <dgm:prSet presAssocID="{148010E5-0183-41C6-A867-76B9348F1E13}" presName="parentNode" presStyleLbl="node1" presStyleIdx="1" presStyleCnt="2" custScaleX="116290" custLinFactNeighborX="-13027" custLinFactNeighborY="148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818A6C-B123-4F29-9B31-4580062C07C7}" type="pres">
      <dgm:prSet presAssocID="{148010E5-0183-41C6-A867-76B9348F1E13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9E1F9D-108B-4C4D-8707-149F2356A0C4}" srcId="{437BFE60-6A0B-4A08-A930-E0ADA6060FC5}" destId="{148010E5-0183-41C6-A867-76B9348F1E13}" srcOrd="0" destOrd="0" parTransId="{C48C2ABF-AEA1-4762-8C45-98EEA51A3347}" sibTransId="{9A966D5B-9272-4592-937C-91519AFC9BE4}"/>
    <dgm:cxn modelId="{76F93EFA-77BA-4F1C-99BC-23BAF9766A66}" type="presOf" srcId="{99C2E03C-E65A-43E5-BFC5-23F260D52D42}" destId="{22818A6C-B123-4F29-9B31-4580062C07C7}" srcOrd="0" destOrd="0" presId="urn:microsoft.com/office/officeart/2005/8/layout/radial2"/>
    <dgm:cxn modelId="{4A8F3ABC-F9A9-4A28-AF53-C1AC3B0AD8C6}" type="presOf" srcId="{148010E5-0183-41C6-A867-76B9348F1E13}" destId="{047865CD-414A-4D52-BD88-AB110C2A6B59}" srcOrd="0" destOrd="0" presId="urn:microsoft.com/office/officeart/2005/8/layout/radial2"/>
    <dgm:cxn modelId="{073C8D46-6546-4606-B749-157287B44285}" srcId="{148010E5-0183-41C6-A867-76B9348F1E13}" destId="{99C2E03C-E65A-43E5-BFC5-23F260D52D42}" srcOrd="0" destOrd="0" parTransId="{EC0A36AB-93A2-45BE-AC67-C00B1D900541}" sibTransId="{D96AE9D8-9F50-484F-A86A-5F7918D71AB1}"/>
    <dgm:cxn modelId="{0FF6E40C-BAA5-43A9-9B93-D95BB943B2F6}" type="presOf" srcId="{C48C2ABF-AEA1-4762-8C45-98EEA51A3347}" destId="{E3B63FD5-206F-46CA-ADDD-6277A2EDE1A1}" srcOrd="0" destOrd="0" presId="urn:microsoft.com/office/officeart/2005/8/layout/radial2"/>
    <dgm:cxn modelId="{287F7F66-C54B-46F7-88AE-E90ED129C746}" type="presOf" srcId="{437BFE60-6A0B-4A08-A930-E0ADA6060FC5}" destId="{8F8EED11-7532-4FBF-ACD9-B6705A15B6ED}" srcOrd="0" destOrd="0" presId="urn:microsoft.com/office/officeart/2005/8/layout/radial2"/>
    <dgm:cxn modelId="{EBD4281F-A3C5-443C-9172-E86B3B62AECE}" type="presParOf" srcId="{8F8EED11-7532-4FBF-ACD9-B6705A15B6ED}" destId="{7C6C054D-CE38-4DE6-B29A-EFC4836F27FA}" srcOrd="0" destOrd="0" presId="urn:microsoft.com/office/officeart/2005/8/layout/radial2"/>
    <dgm:cxn modelId="{8076593A-2091-444B-9CB3-E971F39CBC98}" type="presParOf" srcId="{7C6C054D-CE38-4DE6-B29A-EFC4836F27FA}" destId="{70FEC030-183A-43A1-88B8-13DEB5AFFB19}" srcOrd="0" destOrd="0" presId="urn:microsoft.com/office/officeart/2005/8/layout/radial2"/>
    <dgm:cxn modelId="{D1CAD108-0E65-41BC-8851-CD793F7A4438}" type="presParOf" srcId="{70FEC030-183A-43A1-88B8-13DEB5AFFB19}" destId="{53ABCA90-15FC-4C31-B468-2D562D50A6D4}" srcOrd="0" destOrd="0" presId="urn:microsoft.com/office/officeart/2005/8/layout/radial2"/>
    <dgm:cxn modelId="{4119F849-DB77-437D-9EC5-A7D32DDFE68E}" type="presParOf" srcId="{70FEC030-183A-43A1-88B8-13DEB5AFFB19}" destId="{8881CFDB-9E31-4EDF-BD49-1590387EBE09}" srcOrd="1" destOrd="0" presId="urn:microsoft.com/office/officeart/2005/8/layout/radial2"/>
    <dgm:cxn modelId="{24A49B66-1165-4549-8B8B-0AE96EE25B67}" type="presParOf" srcId="{7C6C054D-CE38-4DE6-B29A-EFC4836F27FA}" destId="{E3B63FD5-206F-46CA-ADDD-6277A2EDE1A1}" srcOrd="1" destOrd="0" presId="urn:microsoft.com/office/officeart/2005/8/layout/radial2"/>
    <dgm:cxn modelId="{B01AF142-B1D0-44FB-90A2-B688D416FE4B}" type="presParOf" srcId="{7C6C054D-CE38-4DE6-B29A-EFC4836F27FA}" destId="{D51D3095-0A4E-48C8-B8FA-B58A07A830FB}" srcOrd="2" destOrd="0" presId="urn:microsoft.com/office/officeart/2005/8/layout/radial2"/>
    <dgm:cxn modelId="{3656A7F8-BF21-41C0-860A-BDF7C1A7DD23}" type="presParOf" srcId="{D51D3095-0A4E-48C8-B8FA-B58A07A830FB}" destId="{047865CD-414A-4D52-BD88-AB110C2A6B59}" srcOrd="0" destOrd="0" presId="urn:microsoft.com/office/officeart/2005/8/layout/radial2"/>
    <dgm:cxn modelId="{9AC67C9D-725F-4565-AF00-B35A06390BF1}" type="presParOf" srcId="{D51D3095-0A4E-48C8-B8FA-B58A07A830FB}" destId="{22818A6C-B123-4F29-9B31-4580062C07C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AC7308-1988-4AFC-84F7-9A1D64A4D5BF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</dgm:pt>
    <dgm:pt modelId="{783C586D-300C-405A-AAA1-FAB9A181A197}">
      <dgm:prSet phldrT="[Texto]" custT="1"/>
      <dgm:spPr/>
      <dgm:t>
        <a:bodyPr/>
        <a:lstStyle/>
        <a:p>
          <a:r>
            <a:rPr lang="es-MX" sz="2400" dirty="0" smtClean="0"/>
            <a:t>Eje focal: Es la recta que divide a la parábola simétricamente y que pasa por el foco.</a:t>
          </a:r>
          <a:endParaRPr lang="es-MX" sz="2400" dirty="0"/>
        </a:p>
      </dgm:t>
    </dgm:pt>
    <dgm:pt modelId="{6F41B303-A762-4D2E-A28A-550710FFC3F3}" type="parTrans" cxnId="{F3F2BCB7-F114-4B68-A84E-6FDBA3A26AD8}">
      <dgm:prSet/>
      <dgm:spPr/>
      <dgm:t>
        <a:bodyPr/>
        <a:lstStyle/>
        <a:p>
          <a:endParaRPr lang="es-MX"/>
        </a:p>
      </dgm:t>
    </dgm:pt>
    <dgm:pt modelId="{3E122AC6-E937-4126-BBB3-A54785EDF713}" type="sibTrans" cxnId="{F3F2BCB7-F114-4B68-A84E-6FDBA3A26AD8}">
      <dgm:prSet/>
      <dgm:spPr/>
      <dgm:t>
        <a:bodyPr/>
        <a:lstStyle/>
        <a:p>
          <a:endParaRPr lang="es-MX"/>
        </a:p>
      </dgm:t>
    </dgm:pt>
    <dgm:pt modelId="{ACAE7512-2D72-49BA-BE88-3FAA2A1F5263}">
      <dgm:prSet phldrT="[Texto]" custT="1"/>
      <dgm:spPr/>
      <dgm:t>
        <a:bodyPr/>
        <a:lstStyle/>
        <a:p>
          <a:r>
            <a:rPr lang="es-MX" sz="2400" dirty="0" smtClean="0"/>
            <a:t>Vértice: Es el punto donde se intersecan la parábola con el eje focal. </a:t>
          </a:r>
          <a:endParaRPr lang="es-MX" sz="2400" dirty="0"/>
        </a:p>
      </dgm:t>
    </dgm:pt>
    <dgm:pt modelId="{170F2904-58E7-4152-BF58-0AE04D427237}" type="parTrans" cxnId="{1078F724-85D0-4D64-88F9-F546801992AA}">
      <dgm:prSet/>
      <dgm:spPr/>
      <dgm:t>
        <a:bodyPr/>
        <a:lstStyle/>
        <a:p>
          <a:endParaRPr lang="es-MX"/>
        </a:p>
      </dgm:t>
    </dgm:pt>
    <dgm:pt modelId="{70A54408-57C6-4960-8192-FC8EF41C7235}" type="sibTrans" cxnId="{1078F724-85D0-4D64-88F9-F546801992AA}">
      <dgm:prSet/>
      <dgm:spPr/>
      <dgm:t>
        <a:bodyPr/>
        <a:lstStyle/>
        <a:p>
          <a:endParaRPr lang="es-MX"/>
        </a:p>
      </dgm:t>
    </dgm:pt>
    <dgm:pt modelId="{2431C18D-DE24-4834-A863-6FBD4C7CAC9C}">
      <dgm:prSet phldrT="[Texto]"/>
      <dgm:spPr/>
      <dgm:t>
        <a:bodyPr/>
        <a:lstStyle/>
        <a:p>
          <a:r>
            <a:rPr lang="es-MX" dirty="0" smtClean="0"/>
            <a:t>Distancia focal: Es la distancia que existe del foco al vértice y se le asigna la letra p, la cual aparecerá en la ecuación particular de la parábola. </a:t>
          </a:r>
          <a:endParaRPr lang="es-MX" dirty="0"/>
        </a:p>
      </dgm:t>
    </dgm:pt>
    <dgm:pt modelId="{439259B0-3E96-4581-AFEF-E13CE8279EAD}" type="parTrans" cxnId="{8AEF04FB-F79C-43C0-AFA9-DF3E3BE68922}">
      <dgm:prSet/>
      <dgm:spPr/>
      <dgm:t>
        <a:bodyPr/>
        <a:lstStyle/>
        <a:p>
          <a:endParaRPr lang="es-MX"/>
        </a:p>
      </dgm:t>
    </dgm:pt>
    <dgm:pt modelId="{AC48918B-44F1-4FD3-81C4-607F0260BDA5}" type="sibTrans" cxnId="{8AEF04FB-F79C-43C0-AFA9-DF3E3BE68922}">
      <dgm:prSet/>
      <dgm:spPr/>
      <dgm:t>
        <a:bodyPr/>
        <a:lstStyle/>
        <a:p>
          <a:endParaRPr lang="es-MX"/>
        </a:p>
      </dgm:t>
    </dgm:pt>
    <dgm:pt modelId="{733E77A7-D93F-4D7D-84F0-A8200E048535}" type="pres">
      <dgm:prSet presAssocID="{BAAC7308-1988-4AFC-84F7-9A1D64A4D5BF}" presName="Name0" presStyleCnt="0">
        <dgm:presLayoutVars>
          <dgm:dir/>
          <dgm:resizeHandles val="exact"/>
        </dgm:presLayoutVars>
      </dgm:prSet>
      <dgm:spPr/>
    </dgm:pt>
    <dgm:pt modelId="{F8958AA1-9EFE-40D9-BB1A-86D12B967E67}" type="pres">
      <dgm:prSet presAssocID="{783C586D-300C-405A-AAA1-FAB9A181A19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DD7B956-3019-441F-A7C3-5E2587396459}" type="pres">
      <dgm:prSet presAssocID="{3E122AC6-E937-4126-BBB3-A54785EDF713}" presName="sibTrans" presStyleCnt="0"/>
      <dgm:spPr/>
    </dgm:pt>
    <dgm:pt modelId="{9972352A-FCB1-4672-8D1E-0FF38C3623D4}" type="pres">
      <dgm:prSet presAssocID="{ACAE7512-2D72-49BA-BE88-3FAA2A1F5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8461158-7E4D-4C36-ADF2-342010F26A90}" type="pres">
      <dgm:prSet presAssocID="{70A54408-57C6-4960-8192-FC8EF41C7235}" presName="sibTrans" presStyleCnt="0"/>
      <dgm:spPr/>
    </dgm:pt>
    <dgm:pt modelId="{6B624468-76E8-4ADA-ADCA-2BEECFEC698E}" type="pres">
      <dgm:prSet presAssocID="{2431C18D-DE24-4834-A863-6FBD4C7CAC9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AEF04FB-F79C-43C0-AFA9-DF3E3BE68922}" srcId="{BAAC7308-1988-4AFC-84F7-9A1D64A4D5BF}" destId="{2431C18D-DE24-4834-A863-6FBD4C7CAC9C}" srcOrd="2" destOrd="0" parTransId="{439259B0-3E96-4581-AFEF-E13CE8279EAD}" sibTransId="{AC48918B-44F1-4FD3-81C4-607F0260BDA5}"/>
    <dgm:cxn modelId="{2A3FB680-E4A9-4EB8-A84E-C964329CB7F8}" type="presOf" srcId="{BAAC7308-1988-4AFC-84F7-9A1D64A4D5BF}" destId="{733E77A7-D93F-4D7D-84F0-A8200E048535}" srcOrd="0" destOrd="0" presId="urn:microsoft.com/office/officeart/2005/8/layout/hList6"/>
    <dgm:cxn modelId="{F3F2BCB7-F114-4B68-A84E-6FDBA3A26AD8}" srcId="{BAAC7308-1988-4AFC-84F7-9A1D64A4D5BF}" destId="{783C586D-300C-405A-AAA1-FAB9A181A197}" srcOrd="0" destOrd="0" parTransId="{6F41B303-A762-4D2E-A28A-550710FFC3F3}" sibTransId="{3E122AC6-E937-4126-BBB3-A54785EDF713}"/>
    <dgm:cxn modelId="{174458FF-7764-43ED-A70F-678C1CB890EE}" type="presOf" srcId="{2431C18D-DE24-4834-A863-6FBD4C7CAC9C}" destId="{6B624468-76E8-4ADA-ADCA-2BEECFEC698E}" srcOrd="0" destOrd="0" presId="urn:microsoft.com/office/officeart/2005/8/layout/hList6"/>
    <dgm:cxn modelId="{ECFF53E5-F2B1-440A-9C87-844BD4C32BB6}" type="presOf" srcId="{783C586D-300C-405A-AAA1-FAB9A181A197}" destId="{F8958AA1-9EFE-40D9-BB1A-86D12B967E67}" srcOrd="0" destOrd="0" presId="urn:microsoft.com/office/officeart/2005/8/layout/hList6"/>
    <dgm:cxn modelId="{28762595-FA1E-45F3-A618-0A36F00FE3EE}" type="presOf" srcId="{ACAE7512-2D72-49BA-BE88-3FAA2A1F5263}" destId="{9972352A-FCB1-4672-8D1E-0FF38C3623D4}" srcOrd="0" destOrd="0" presId="urn:microsoft.com/office/officeart/2005/8/layout/hList6"/>
    <dgm:cxn modelId="{1078F724-85D0-4D64-88F9-F546801992AA}" srcId="{BAAC7308-1988-4AFC-84F7-9A1D64A4D5BF}" destId="{ACAE7512-2D72-49BA-BE88-3FAA2A1F5263}" srcOrd="1" destOrd="0" parTransId="{170F2904-58E7-4152-BF58-0AE04D427237}" sibTransId="{70A54408-57C6-4960-8192-FC8EF41C7235}"/>
    <dgm:cxn modelId="{5015805A-F9A4-4CC1-9DFD-3A7E261636FA}" type="presParOf" srcId="{733E77A7-D93F-4D7D-84F0-A8200E048535}" destId="{F8958AA1-9EFE-40D9-BB1A-86D12B967E67}" srcOrd="0" destOrd="0" presId="urn:microsoft.com/office/officeart/2005/8/layout/hList6"/>
    <dgm:cxn modelId="{DBA14E0C-A48A-4512-A340-C44D9E55A8BB}" type="presParOf" srcId="{733E77A7-D93F-4D7D-84F0-A8200E048535}" destId="{1DD7B956-3019-441F-A7C3-5E2587396459}" srcOrd="1" destOrd="0" presId="urn:microsoft.com/office/officeart/2005/8/layout/hList6"/>
    <dgm:cxn modelId="{9CCE4C65-1EAC-4221-9615-5360858B6E3B}" type="presParOf" srcId="{733E77A7-D93F-4D7D-84F0-A8200E048535}" destId="{9972352A-FCB1-4672-8D1E-0FF38C3623D4}" srcOrd="2" destOrd="0" presId="urn:microsoft.com/office/officeart/2005/8/layout/hList6"/>
    <dgm:cxn modelId="{396329F5-A17E-468A-8FC1-14C37E0EA007}" type="presParOf" srcId="{733E77A7-D93F-4D7D-84F0-A8200E048535}" destId="{68461158-7E4D-4C36-ADF2-342010F26A90}" srcOrd="3" destOrd="0" presId="urn:microsoft.com/office/officeart/2005/8/layout/hList6"/>
    <dgm:cxn modelId="{809ADBE9-7840-453D-AE9B-763886B7AD5D}" type="presParOf" srcId="{733E77A7-D93F-4D7D-84F0-A8200E048535}" destId="{6B624468-76E8-4ADA-ADCA-2BEECFEC698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FAEFCF-0467-4EBA-9FCA-4129B41EC1C3}" type="doc">
      <dgm:prSet loTypeId="urn:microsoft.com/office/officeart/2005/8/layout/b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C4631F4-C7CC-4CD9-8BEB-C8C242B4B5F0}">
      <dgm:prSet phldrT="[Texto]"/>
      <dgm:spPr/>
      <dgm:t>
        <a:bodyPr/>
        <a:lstStyle/>
        <a:p>
          <a:r>
            <a:rPr lang="es-MX" dirty="0" smtClean="0"/>
            <a:t>Las coordenadas del vértice, igual que en la circunferencia, se designan con las letras h y k. </a:t>
          </a:r>
          <a:endParaRPr lang="es-MX" dirty="0"/>
        </a:p>
      </dgm:t>
    </dgm:pt>
    <dgm:pt modelId="{179EAFE9-396D-4908-A901-D59F41509A14}" type="parTrans" cxnId="{1FF9FE2D-6E15-422D-99DF-D89519E4D1A5}">
      <dgm:prSet/>
      <dgm:spPr/>
      <dgm:t>
        <a:bodyPr/>
        <a:lstStyle/>
        <a:p>
          <a:endParaRPr lang="es-MX"/>
        </a:p>
      </dgm:t>
    </dgm:pt>
    <dgm:pt modelId="{A6CA919B-0CD7-4D82-812B-E0FA4E42D5E3}" type="sibTrans" cxnId="{1FF9FE2D-6E15-422D-99DF-D89519E4D1A5}">
      <dgm:prSet/>
      <dgm:spPr/>
      <dgm:t>
        <a:bodyPr/>
        <a:lstStyle/>
        <a:p>
          <a:endParaRPr lang="es-MX"/>
        </a:p>
      </dgm:t>
    </dgm:pt>
    <dgm:pt modelId="{044758A3-C41D-4061-A9E4-F6AD4CD3E5C5}">
      <dgm:prSet phldrT="[Texto]"/>
      <dgm:spPr/>
      <dgm:t>
        <a:bodyPr/>
        <a:lstStyle/>
        <a:p>
          <a:r>
            <a:rPr lang="es-MX" dirty="0" smtClean="0"/>
            <a:t>Lado recto: Es la cuerda perpendicular al eje focal y que pasa por el foco. Su longitud es una de las características importantes de la parábola y es igual a 4p. </a:t>
          </a:r>
          <a:endParaRPr lang="es-MX" dirty="0"/>
        </a:p>
      </dgm:t>
    </dgm:pt>
    <dgm:pt modelId="{39A539D9-74DA-4BCF-8111-0F8C61E85004}" type="parTrans" cxnId="{D4D76B2F-6498-4D17-9B7C-4033A40F49E2}">
      <dgm:prSet/>
      <dgm:spPr/>
      <dgm:t>
        <a:bodyPr/>
        <a:lstStyle/>
        <a:p>
          <a:endParaRPr lang="es-MX"/>
        </a:p>
      </dgm:t>
    </dgm:pt>
    <dgm:pt modelId="{D63E11F8-7AEE-4D8A-96B6-6D5237A92116}" type="sibTrans" cxnId="{D4D76B2F-6498-4D17-9B7C-4033A40F49E2}">
      <dgm:prSet/>
      <dgm:spPr/>
      <dgm:t>
        <a:bodyPr/>
        <a:lstStyle/>
        <a:p>
          <a:endParaRPr lang="es-MX"/>
        </a:p>
      </dgm:t>
    </dgm:pt>
    <dgm:pt modelId="{C3C20E7D-76C1-4CFF-96D6-3CF5DA2C31DD}" type="pres">
      <dgm:prSet presAssocID="{77FAEFCF-0467-4EBA-9FCA-4129B41EC1C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505AF66A-2D18-442D-B1A1-91CABA596187}" type="pres">
      <dgm:prSet presAssocID="{1C4631F4-C7CC-4CD9-8BEB-C8C242B4B5F0}" presName="compNode" presStyleCnt="0"/>
      <dgm:spPr/>
    </dgm:pt>
    <dgm:pt modelId="{BF075315-511A-43A1-B2DA-D4B2B41F0481}" type="pres">
      <dgm:prSet presAssocID="{1C4631F4-C7CC-4CD9-8BEB-C8C242B4B5F0}" presName="dummyConnPt" presStyleCnt="0"/>
      <dgm:spPr/>
    </dgm:pt>
    <dgm:pt modelId="{08276000-7E4D-4CEC-8C4D-FC6C162632CA}" type="pres">
      <dgm:prSet presAssocID="{1C4631F4-C7CC-4CD9-8BEB-C8C242B4B5F0}" presName="node" presStyleLbl="node1" presStyleIdx="0" presStyleCnt="2" custScaleX="115647" custLinFactNeighborX="9131" custLinFactNeighborY="35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06213F3-8CCF-499A-AB0C-6C6BD1B94CA2}" type="pres">
      <dgm:prSet presAssocID="{A6CA919B-0CD7-4D82-812B-E0FA4E42D5E3}" presName="sibTrans" presStyleLbl="bgSibTrans2D1" presStyleIdx="0" presStyleCnt="1"/>
      <dgm:spPr/>
      <dgm:t>
        <a:bodyPr/>
        <a:lstStyle/>
        <a:p>
          <a:endParaRPr lang="es-ES_tradnl"/>
        </a:p>
      </dgm:t>
    </dgm:pt>
    <dgm:pt modelId="{12346A42-A41F-4ADD-A0D3-A486BB4C52C3}" type="pres">
      <dgm:prSet presAssocID="{044758A3-C41D-4061-A9E4-F6AD4CD3E5C5}" presName="compNode" presStyleCnt="0"/>
      <dgm:spPr/>
    </dgm:pt>
    <dgm:pt modelId="{7D5AE7A6-39D5-481E-8E21-268A271BB06C}" type="pres">
      <dgm:prSet presAssocID="{044758A3-C41D-4061-A9E4-F6AD4CD3E5C5}" presName="dummyConnPt" presStyleCnt="0"/>
      <dgm:spPr/>
    </dgm:pt>
    <dgm:pt modelId="{59EF2308-F49C-40BF-B15D-7DED14189FE1}" type="pres">
      <dgm:prSet presAssocID="{044758A3-C41D-4061-A9E4-F6AD4CD3E5C5}" presName="node" presStyleLbl="node1" presStyleIdx="1" presStyleCnt="2" custScaleX="11640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29B8F6AA-171B-49AE-96D3-DA5CDE767948}" type="presOf" srcId="{77FAEFCF-0467-4EBA-9FCA-4129B41EC1C3}" destId="{C3C20E7D-76C1-4CFF-96D6-3CF5DA2C31DD}" srcOrd="0" destOrd="0" presId="urn:microsoft.com/office/officeart/2005/8/layout/bProcess4"/>
    <dgm:cxn modelId="{1BE4CB0A-5E3F-4E9F-9A18-03884ED7205E}" type="presOf" srcId="{A6CA919B-0CD7-4D82-812B-E0FA4E42D5E3}" destId="{E06213F3-8CCF-499A-AB0C-6C6BD1B94CA2}" srcOrd="0" destOrd="0" presId="urn:microsoft.com/office/officeart/2005/8/layout/bProcess4"/>
    <dgm:cxn modelId="{D4D76B2F-6498-4D17-9B7C-4033A40F49E2}" srcId="{77FAEFCF-0467-4EBA-9FCA-4129B41EC1C3}" destId="{044758A3-C41D-4061-A9E4-F6AD4CD3E5C5}" srcOrd="1" destOrd="0" parTransId="{39A539D9-74DA-4BCF-8111-0F8C61E85004}" sibTransId="{D63E11F8-7AEE-4D8A-96B6-6D5237A92116}"/>
    <dgm:cxn modelId="{1FF9FE2D-6E15-422D-99DF-D89519E4D1A5}" srcId="{77FAEFCF-0467-4EBA-9FCA-4129B41EC1C3}" destId="{1C4631F4-C7CC-4CD9-8BEB-C8C242B4B5F0}" srcOrd="0" destOrd="0" parTransId="{179EAFE9-396D-4908-A901-D59F41509A14}" sibTransId="{A6CA919B-0CD7-4D82-812B-E0FA4E42D5E3}"/>
    <dgm:cxn modelId="{13ADEF8C-E842-4BF6-873D-9E6D503464F4}" type="presOf" srcId="{044758A3-C41D-4061-A9E4-F6AD4CD3E5C5}" destId="{59EF2308-F49C-40BF-B15D-7DED14189FE1}" srcOrd="0" destOrd="0" presId="urn:microsoft.com/office/officeart/2005/8/layout/bProcess4"/>
    <dgm:cxn modelId="{3366207D-095A-435A-A929-8204F0ADC9D0}" type="presOf" srcId="{1C4631F4-C7CC-4CD9-8BEB-C8C242B4B5F0}" destId="{08276000-7E4D-4CEC-8C4D-FC6C162632CA}" srcOrd="0" destOrd="0" presId="urn:microsoft.com/office/officeart/2005/8/layout/bProcess4"/>
    <dgm:cxn modelId="{A58FE5E7-95D6-48B6-BD92-AC7D3A8EC4F3}" type="presParOf" srcId="{C3C20E7D-76C1-4CFF-96D6-3CF5DA2C31DD}" destId="{505AF66A-2D18-442D-B1A1-91CABA596187}" srcOrd="0" destOrd="0" presId="urn:microsoft.com/office/officeart/2005/8/layout/bProcess4"/>
    <dgm:cxn modelId="{C75B8D10-6C5E-4441-9084-111F5637CAB9}" type="presParOf" srcId="{505AF66A-2D18-442D-B1A1-91CABA596187}" destId="{BF075315-511A-43A1-B2DA-D4B2B41F0481}" srcOrd="0" destOrd="0" presId="urn:microsoft.com/office/officeart/2005/8/layout/bProcess4"/>
    <dgm:cxn modelId="{CADAD2F7-33AE-47E1-BA7B-BB07A60D1B6F}" type="presParOf" srcId="{505AF66A-2D18-442D-B1A1-91CABA596187}" destId="{08276000-7E4D-4CEC-8C4D-FC6C162632CA}" srcOrd="1" destOrd="0" presId="urn:microsoft.com/office/officeart/2005/8/layout/bProcess4"/>
    <dgm:cxn modelId="{779D8A98-12C5-4C39-9854-05607AB254D1}" type="presParOf" srcId="{C3C20E7D-76C1-4CFF-96D6-3CF5DA2C31DD}" destId="{E06213F3-8CCF-499A-AB0C-6C6BD1B94CA2}" srcOrd="1" destOrd="0" presId="urn:microsoft.com/office/officeart/2005/8/layout/bProcess4"/>
    <dgm:cxn modelId="{4B8FEDC8-A896-4C0D-8F59-1BB8DB57D395}" type="presParOf" srcId="{C3C20E7D-76C1-4CFF-96D6-3CF5DA2C31DD}" destId="{12346A42-A41F-4ADD-A0D3-A486BB4C52C3}" srcOrd="2" destOrd="0" presId="urn:microsoft.com/office/officeart/2005/8/layout/bProcess4"/>
    <dgm:cxn modelId="{254C9F6D-D58F-4D84-B418-F8CD419D4342}" type="presParOf" srcId="{12346A42-A41F-4ADD-A0D3-A486BB4C52C3}" destId="{7D5AE7A6-39D5-481E-8E21-268A271BB06C}" srcOrd="0" destOrd="0" presId="urn:microsoft.com/office/officeart/2005/8/layout/bProcess4"/>
    <dgm:cxn modelId="{990BCDD8-9A9E-42E0-8006-0FAD1F8EA054}" type="presParOf" srcId="{12346A42-A41F-4ADD-A0D3-A486BB4C52C3}" destId="{59EF2308-F49C-40BF-B15D-7DED14189FE1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29ED83-7296-461D-90DF-6CC88259DDB4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E835B29-277E-48BD-B5C1-9B8FBAC43397}">
      <dgm:prSet phldrT="[Texto]"/>
      <dgm:spPr/>
      <dgm:t>
        <a:bodyPr/>
        <a:lstStyle/>
        <a:p>
          <a:r>
            <a:rPr lang="es-MX" dirty="0" smtClean="0"/>
            <a:t>•En el diseño de espejos reductores o amplificadores. </a:t>
          </a:r>
          <a:endParaRPr lang="es-MX" dirty="0"/>
        </a:p>
      </dgm:t>
    </dgm:pt>
    <dgm:pt modelId="{9B6E1BD6-B1DD-41C6-95ED-E46039D7AA2B}" type="parTrans" cxnId="{4984E878-6A74-4F9C-B465-888F9D72F703}">
      <dgm:prSet/>
      <dgm:spPr/>
      <dgm:t>
        <a:bodyPr/>
        <a:lstStyle/>
        <a:p>
          <a:endParaRPr lang="es-MX"/>
        </a:p>
      </dgm:t>
    </dgm:pt>
    <dgm:pt modelId="{5D43FFBA-7F7D-4480-94A1-0BE128EE4C58}" type="sibTrans" cxnId="{4984E878-6A74-4F9C-B465-888F9D72F703}">
      <dgm:prSet/>
      <dgm:spPr/>
      <dgm:t>
        <a:bodyPr/>
        <a:lstStyle/>
        <a:p>
          <a:endParaRPr lang="es-MX"/>
        </a:p>
      </dgm:t>
    </dgm:pt>
    <dgm:pt modelId="{F0005F2A-3B7F-45F8-A8AF-6FDF2CB36B24}">
      <dgm:prSet phldrT="[Texto]"/>
      <dgm:spPr/>
      <dgm:t>
        <a:bodyPr/>
        <a:lstStyle/>
        <a:p>
          <a:r>
            <a:rPr lang="es-MX" dirty="0" smtClean="0"/>
            <a:t>• En las antenas que reciben señales vía satélite. </a:t>
          </a:r>
          <a:endParaRPr lang="es-MX" dirty="0"/>
        </a:p>
      </dgm:t>
    </dgm:pt>
    <dgm:pt modelId="{09888503-6E8E-4535-9CEF-F0210C45043C}" type="parTrans" cxnId="{F42EC6BF-9A2F-4235-82F5-759CCE924659}">
      <dgm:prSet/>
      <dgm:spPr/>
      <dgm:t>
        <a:bodyPr/>
        <a:lstStyle/>
        <a:p>
          <a:endParaRPr lang="es-MX"/>
        </a:p>
      </dgm:t>
    </dgm:pt>
    <dgm:pt modelId="{7A24FD9C-952C-40E3-946F-68A307A63E5E}" type="sibTrans" cxnId="{F42EC6BF-9A2F-4235-82F5-759CCE924659}">
      <dgm:prSet/>
      <dgm:spPr/>
      <dgm:t>
        <a:bodyPr/>
        <a:lstStyle/>
        <a:p>
          <a:endParaRPr lang="es-MX"/>
        </a:p>
      </dgm:t>
    </dgm:pt>
    <dgm:pt modelId="{F3C0A984-57A8-4F09-8DEF-A21F3BD152DC}">
      <dgm:prSet phldrT="[Texto]"/>
      <dgm:spPr/>
      <dgm:t>
        <a:bodyPr/>
        <a:lstStyle/>
        <a:p>
          <a:r>
            <a:rPr lang="es-MX" dirty="0" smtClean="0"/>
            <a:t>• En los reflectores y lámparas. </a:t>
          </a:r>
          <a:endParaRPr lang="es-MX" dirty="0"/>
        </a:p>
      </dgm:t>
    </dgm:pt>
    <dgm:pt modelId="{EEEC07CA-964A-4639-9298-9B30582790DE}" type="parTrans" cxnId="{760DCA3A-6C6F-4188-8F79-AF0C55A16A77}">
      <dgm:prSet/>
      <dgm:spPr/>
      <dgm:t>
        <a:bodyPr/>
        <a:lstStyle/>
        <a:p>
          <a:endParaRPr lang="es-MX"/>
        </a:p>
      </dgm:t>
    </dgm:pt>
    <dgm:pt modelId="{414095A0-A177-4C32-96D7-941A06D7967E}" type="sibTrans" cxnId="{760DCA3A-6C6F-4188-8F79-AF0C55A16A77}">
      <dgm:prSet/>
      <dgm:spPr/>
      <dgm:t>
        <a:bodyPr/>
        <a:lstStyle/>
        <a:p>
          <a:endParaRPr lang="es-MX"/>
        </a:p>
      </dgm:t>
    </dgm:pt>
    <dgm:pt modelId="{D93577F7-58BF-4FB8-A58D-2313E97BF9A1}">
      <dgm:prSet phldrT="[Texto]"/>
      <dgm:spPr/>
      <dgm:t>
        <a:bodyPr/>
        <a:lstStyle/>
        <a:p>
          <a:r>
            <a:rPr lang="es-MX" dirty="0" smtClean="0"/>
            <a:t>• En telescopios </a:t>
          </a:r>
          <a:endParaRPr lang="es-MX" dirty="0"/>
        </a:p>
      </dgm:t>
    </dgm:pt>
    <dgm:pt modelId="{4F793D11-EA43-4135-B424-DEA5D27AB67D}" type="parTrans" cxnId="{CE357CF4-B97A-437A-BEB2-AEABC3F03B8E}">
      <dgm:prSet/>
      <dgm:spPr/>
      <dgm:t>
        <a:bodyPr/>
        <a:lstStyle/>
        <a:p>
          <a:endParaRPr lang="es-MX"/>
        </a:p>
      </dgm:t>
    </dgm:pt>
    <dgm:pt modelId="{AE85BC66-C2E1-48DD-A2F6-C3580DD65BA2}" type="sibTrans" cxnId="{CE357CF4-B97A-437A-BEB2-AEABC3F03B8E}">
      <dgm:prSet/>
      <dgm:spPr/>
      <dgm:t>
        <a:bodyPr/>
        <a:lstStyle/>
        <a:p>
          <a:endParaRPr lang="es-MX"/>
        </a:p>
      </dgm:t>
    </dgm:pt>
    <dgm:pt modelId="{841EF75F-192E-42B7-8472-7F66C1C07E9F}">
      <dgm:prSet phldrT="[Texto]"/>
      <dgm:spPr/>
      <dgm:t>
        <a:bodyPr/>
        <a:lstStyle/>
        <a:p>
          <a:r>
            <a:rPr lang="es-MX" dirty="0" smtClean="0"/>
            <a:t>• El diseño de faros buscadores </a:t>
          </a:r>
          <a:endParaRPr lang="es-MX" dirty="0"/>
        </a:p>
      </dgm:t>
    </dgm:pt>
    <dgm:pt modelId="{B73A3190-778F-48B9-B2AE-8A82DF4421EE}" type="parTrans" cxnId="{06371AE1-1DBD-46D7-8FDA-398B14FCCF17}">
      <dgm:prSet/>
      <dgm:spPr/>
      <dgm:t>
        <a:bodyPr/>
        <a:lstStyle/>
        <a:p>
          <a:endParaRPr lang="es-MX"/>
        </a:p>
      </dgm:t>
    </dgm:pt>
    <dgm:pt modelId="{CEC0C748-34D2-4F13-8A1A-98B0300530EC}" type="sibTrans" cxnId="{06371AE1-1DBD-46D7-8FDA-398B14FCCF17}">
      <dgm:prSet/>
      <dgm:spPr/>
      <dgm:t>
        <a:bodyPr/>
        <a:lstStyle/>
        <a:p>
          <a:endParaRPr lang="es-MX"/>
        </a:p>
      </dgm:t>
    </dgm:pt>
    <dgm:pt modelId="{278690ED-32AD-4637-BA95-0A6730E7849C}">
      <dgm:prSet phldrT="[Texto]"/>
      <dgm:spPr/>
      <dgm:t>
        <a:bodyPr/>
        <a:lstStyle/>
        <a:p>
          <a:r>
            <a:rPr lang="es-MX" dirty="0" smtClean="0"/>
            <a:t>• En bóvedas </a:t>
          </a:r>
          <a:endParaRPr lang="es-MX" dirty="0"/>
        </a:p>
      </dgm:t>
    </dgm:pt>
    <dgm:pt modelId="{FD77917B-3951-4558-9B7E-BAF3047EBC95}" type="parTrans" cxnId="{07A4324A-AFD9-4BDD-9254-1CF2A449C811}">
      <dgm:prSet/>
      <dgm:spPr/>
      <dgm:t>
        <a:bodyPr/>
        <a:lstStyle/>
        <a:p>
          <a:endParaRPr lang="es-MX"/>
        </a:p>
      </dgm:t>
    </dgm:pt>
    <dgm:pt modelId="{C2581002-9E76-4A08-8E58-29508474A13B}" type="sibTrans" cxnId="{07A4324A-AFD9-4BDD-9254-1CF2A449C811}">
      <dgm:prSet/>
      <dgm:spPr/>
      <dgm:t>
        <a:bodyPr/>
        <a:lstStyle/>
        <a:p>
          <a:endParaRPr lang="es-MX"/>
        </a:p>
      </dgm:t>
    </dgm:pt>
    <dgm:pt modelId="{A610B2DE-CD58-402B-A134-0422712926C7}">
      <dgm:prSet phldrT="[Texto]"/>
      <dgm:spPr/>
      <dgm:t>
        <a:bodyPr/>
        <a:lstStyle/>
        <a:p>
          <a:r>
            <a:rPr lang="es-MX" dirty="0" smtClean="0"/>
            <a:t>• Micrófonos parabólicos</a:t>
          </a:r>
          <a:endParaRPr lang="es-MX" dirty="0"/>
        </a:p>
      </dgm:t>
    </dgm:pt>
    <dgm:pt modelId="{EA2988FA-C0B9-44AA-9826-9F2066EC2E58}" type="parTrans" cxnId="{14350BFB-8F9D-49DE-A0D5-A68F3B69419F}">
      <dgm:prSet/>
      <dgm:spPr/>
      <dgm:t>
        <a:bodyPr/>
        <a:lstStyle/>
        <a:p>
          <a:endParaRPr lang="es-MX"/>
        </a:p>
      </dgm:t>
    </dgm:pt>
    <dgm:pt modelId="{4025D0BD-C494-411F-BBC8-07CFA86A12F5}" type="sibTrans" cxnId="{14350BFB-8F9D-49DE-A0D5-A68F3B69419F}">
      <dgm:prSet/>
      <dgm:spPr/>
      <dgm:t>
        <a:bodyPr/>
        <a:lstStyle/>
        <a:p>
          <a:endParaRPr lang="es-MX"/>
        </a:p>
      </dgm:t>
    </dgm:pt>
    <dgm:pt modelId="{E85AC1DB-5C6A-4F86-9791-035AF98FB2DE}">
      <dgm:prSet phldrT="[Texto]"/>
      <dgm:spPr/>
      <dgm:t>
        <a:bodyPr/>
        <a:lstStyle/>
        <a:p>
          <a:r>
            <a:rPr lang="es-MX" dirty="0" smtClean="0"/>
            <a:t>•El cable de suspensión de un puente uniformemente cargado toma la forma de una parábola. </a:t>
          </a:r>
          <a:endParaRPr lang="es-MX" dirty="0"/>
        </a:p>
      </dgm:t>
    </dgm:pt>
    <dgm:pt modelId="{126FEF14-A8B1-43AD-AB2D-93AE38FA5F66}" type="parTrans" cxnId="{7F57FAAB-1DE4-4FCE-A444-C37843AC4B89}">
      <dgm:prSet/>
      <dgm:spPr/>
      <dgm:t>
        <a:bodyPr/>
        <a:lstStyle/>
        <a:p>
          <a:endParaRPr lang="es-MX"/>
        </a:p>
      </dgm:t>
    </dgm:pt>
    <dgm:pt modelId="{D952DDE8-2A35-460E-9583-A9BD0EBA3EDE}" type="sibTrans" cxnId="{7F57FAAB-1DE4-4FCE-A444-C37843AC4B89}">
      <dgm:prSet/>
      <dgm:spPr/>
      <dgm:t>
        <a:bodyPr/>
        <a:lstStyle/>
        <a:p>
          <a:endParaRPr lang="es-MX"/>
        </a:p>
      </dgm:t>
    </dgm:pt>
    <dgm:pt modelId="{A9527D23-C31F-405F-8BDE-52E76D4C2390}">
      <dgm:prSet phldrT="[Texto]"/>
      <dgm:spPr/>
      <dgm:t>
        <a:bodyPr/>
        <a:lstStyle/>
        <a:p>
          <a:r>
            <a:rPr lang="es-MX" dirty="0" smtClean="0"/>
            <a:t>• En construcciones modernas, muchos techos son paraboloides </a:t>
          </a:r>
          <a:endParaRPr lang="es-MX" dirty="0"/>
        </a:p>
      </dgm:t>
    </dgm:pt>
    <dgm:pt modelId="{C0CD6BF7-C831-4A8D-8521-F66CEA05EE31}" type="parTrans" cxnId="{F0689990-AC84-4115-9E96-39F67EE2A3E7}">
      <dgm:prSet/>
      <dgm:spPr/>
      <dgm:t>
        <a:bodyPr/>
        <a:lstStyle/>
        <a:p>
          <a:endParaRPr lang="es-MX"/>
        </a:p>
      </dgm:t>
    </dgm:pt>
    <dgm:pt modelId="{CC023496-DAB0-4E0A-8D35-5B60A4175E1A}" type="sibTrans" cxnId="{F0689990-AC84-4115-9E96-39F67EE2A3E7}">
      <dgm:prSet/>
      <dgm:spPr/>
      <dgm:t>
        <a:bodyPr/>
        <a:lstStyle/>
        <a:p>
          <a:endParaRPr lang="es-MX"/>
        </a:p>
      </dgm:t>
    </dgm:pt>
    <dgm:pt modelId="{0D83FDB6-AE10-477D-90B6-9F253965451B}">
      <dgm:prSet phldrT="[Texto]"/>
      <dgm:spPr/>
      <dgm:t>
        <a:bodyPr/>
        <a:lstStyle/>
        <a:p>
          <a:r>
            <a:rPr lang="es-MX" dirty="0" smtClean="0"/>
            <a:t>•Puentes de arco. </a:t>
          </a:r>
          <a:endParaRPr lang="es-MX" dirty="0"/>
        </a:p>
      </dgm:t>
    </dgm:pt>
    <dgm:pt modelId="{896FBB62-A7E2-4E9A-9473-8D2468E5F888}" type="parTrans" cxnId="{1DFBDB88-CF55-46E2-8158-2661CA9549CD}">
      <dgm:prSet/>
      <dgm:spPr/>
      <dgm:t>
        <a:bodyPr/>
        <a:lstStyle/>
        <a:p>
          <a:endParaRPr lang="es-MX"/>
        </a:p>
      </dgm:t>
    </dgm:pt>
    <dgm:pt modelId="{CB9032C0-B5AE-447F-B250-914C21BE89D9}" type="sibTrans" cxnId="{1DFBDB88-CF55-46E2-8158-2661CA9549CD}">
      <dgm:prSet/>
      <dgm:spPr/>
      <dgm:t>
        <a:bodyPr/>
        <a:lstStyle/>
        <a:p>
          <a:endParaRPr lang="es-MX"/>
        </a:p>
      </dgm:t>
    </dgm:pt>
    <dgm:pt modelId="{F0260C48-BDDB-45F1-84EA-700D51E818AA}">
      <dgm:prSet phldrT="[Texto]"/>
      <dgm:spPr/>
      <dgm:t>
        <a:bodyPr/>
        <a:lstStyle/>
        <a:p>
          <a:r>
            <a:rPr lang="es-MX" dirty="0" smtClean="0"/>
            <a:t>• En aerodinámica e hidrodinámica: las alas, quillas y timones. </a:t>
          </a:r>
          <a:endParaRPr lang="es-MX" dirty="0"/>
        </a:p>
      </dgm:t>
    </dgm:pt>
    <dgm:pt modelId="{D839C4EF-1012-4798-87C2-745072BF76EB}" type="parTrans" cxnId="{22837384-2FC7-40E8-8B0D-DB9E7D71C882}">
      <dgm:prSet/>
      <dgm:spPr/>
      <dgm:t>
        <a:bodyPr/>
        <a:lstStyle/>
        <a:p>
          <a:endParaRPr lang="es-MX"/>
        </a:p>
      </dgm:t>
    </dgm:pt>
    <dgm:pt modelId="{9AC7E131-FA31-44C2-8ED4-9B808A0B4E18}" type="sibTrans" cxnId="{22837384-2FC7-40E8-8B0D-DB9E7D71C882}">
      <dgm:prSet/>
      <dgm:spPr/>
      <dgm:t>
        <a:bodyPr/>
        <a:lstStyle/>
        <a:p>
          <a:endParaRPr lang="es-MX"/>
        </a:p>
      </dgm:t>
    </dgm:pt>
    <dgm:pt modelId="{6D8C18B4-3F4F-4A7C-A068-2D842210A6A1}" type="pres">
      <dgm:prSet presAssocID="{4229ED83-7296-461D-90DF-6CC88259DDB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E2165FCB-8280-4053-8F0F-A611D5C966A1}" type="pres">
      <dgm:prSet presAssocID="{BE835B29-277E-48BD-B5C1-9B8FBAC43397}" presName="compNode" presStyleCnt="0"/>
      <dgm:spPr/>
    </dgm:pt>
    <dgm:pt modelId="{F033F616-DD1C-4DCC-9242-AC3816847E6A}" type="pres">
      <dgm:prSet presAssocID="{BE835B29-277E-48BD-B5C1-9B8FBAC43397}" presName="dummyConnPt" presStyleCnt="0"/>
      <dgm:spPr/>
    </dgm:pt>
    <dgm:pt modelId="{0E3486B6-6493-4575-BB22-9FBC72EE0A7B}" type="pres">
      <dgm:prSet presAssocID="{BE835B29-277E-48BD-B5C1-9B8FBAC43397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EA81EA-D9B0-4F8B-A5C9-2DBCBFFC15FE}" type="pres">
      <dgm:prSet presAssocID="{5D43FFBA-7F7D-4480-94A1-0BE128EE4C58}" presName="sibTrans" presStyleLbl="bgSibTrans2D1" presStyleIdx="0" presStyleCnt="10"/>
      <dgm:spPr/>
      <dgm:t>
        <a:bodyPr/>
        <a:lstStyle/>
        <a:p>
          <a:endParaRPr lang="es-ES_tradnl"/>
        </a:p>
      </dgm:t>
    </dgm:pt>
    <dgm:pt modelId="{B7B5D4B8-DB73-45ED-B8AB-1B1C6B75FAD0}" type="pres">
      <dgm:prSet presAssocID="{F0005F2A-3B7F-45F8-A8AF-6FDF2CB36B24}" presName="compNode" presStyleCnt="0"/>
      <dgm:spPr/>
    </dgm:pt>
    <dgm:pt modelId="{6F02C846-24E0-472C-9877-112E115497AE}" type="pres">
      <dgm:prSet presAssocID="{F0005F2A-3B7F-45F8-A8AF-6FDF2CB36B24}" presName="dummyConnPt" presStyleCnt="0"/>
      <dgm:spPr/>
    </dgm:pt>
    <dgm:pt modelId="{F87A7CF8-927E-4A19-AA52-5AFD6FD52D8B}" type="pres">
      <dgm:prSet presAssocID="{F0005F2A-3B7F-45F8-A8AF-6FDF2CB36B24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402EE7E-3043-4854-B28D-2D4E2413FFFB}" type="pres">
      <dgm:prSet presAssocID="{7A24FD9C-952C-40E3-946F-68A307A63E5E}" presName="sibTrans" presStyleLbl="bgSibTrans2D1" presStyleIdx="1" presStyleCnt="10"/>
      <dgm:spPr/>
      <dgm:t>
        <a:bodyPr/>
        <a:lstStyle/>
        <a:p>
          <a:endParaRPr lang="es-ES_tradnl"/>
        </a:p>
      </dgm:t>
    </dgm:pt>
    <dgm:pt modelId="{AE477838-61B7-4F2D-86BC-A0FF605E3DD5}" type="pres">
      <dgm:prSet presAssocID="{F3C0A984-57A8-4F09-8DEF-A21F3BD152DC}" presName="compNode" presStyleCnt="0"/>
      <dgm:spPr/>
    </dgm:pt>
    <dgm:pt modelId="{76F7EAF2-4BA3-45B8-8846-CF2FC6773889}" type="pres">
      <dgm:prSet presAssocID="{F3C0A984-57A8-4F09-8DEF-A21F3BD152DC}" presName="dummyConnPt" presStyleCnt="0"/>
      <dgm:spPr/>
    </dgm:pt>
    <dgm:pt modelId="{9D33931A-5316-4917-AAA6-FCA407E313C0}" type="pres">
      <dgm:prSet presAssocID="{F3C0A984-57A8-4F09-8DEF-A21F3BD152DC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2A38050-D065-450D-84B6-9828681E8C69}" type="pres">
      <dgm:prSet presAssocID="{414095A0-A177-4C32-96D7-941A06D7967E}" presName="sibTrans" presStyleLbl="bgSibTrans2D1" presStyleIdx="2" presStyleCnt="10"/>
      <dgm:spPr/>
      <dgm:t>
        <a:bodyPr/>
        <a:lstStyle/>
        <a:p>
          <a:endParaRPr lang="es-ES_tradnl"/>
        </a:p>
      </dgm:t>
    </dgm:pt>
    <dgm:pt modelId="{52A702FD-B9E7-44C7-8E6F-F801049366F0}" type="pres">
      <dgm:prSet presAssocID="{D93577F7-58BF-4FB8-A58D-2313E97BF9A1}" presName="compNode" presStyleCnt="0"/>
      <dgm:spPr/>
    </dgm:pt>
    <dgm:pt modelId="{9CB15CAE-5C56-4A94-8E87-5FE3CCCC0F65}" type="pres">
      <dgm:prSet presAssocID="{D93577F7-58BF-4FB8-A58D-2313E97BF9A1}" presName="dummyConnPt" presStyleCnt="0"/>
      <dgm:spPr/>
    </dgm:pt>
    <dgm:pt modelId="{26E9A6A9-F64F-4008-A59D-3F7D6AEF5A97}" type="pres">
      <dgm:prSet presAssocID="{D93577F7-58BF-4FB8-A58D-2313E97BF9A1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98AC2D-500F-418B-988E-F91886400453}" type="pres">
      <dgm:prSet presAssocID="{AE85BC66-C2E1-48DD-A2F6-C3580DD65BA2}" presName="sibTrans" presStyleLbl="bgSibTrans2D1" presStyleIdx="3" presStyleCnt="10"/>
      <dgm:spPr/>
      <dgm:t>
        <a:bodyPr/>
        <a:lstStyle/>
        <a:p>
          <a:endParaRPr lang="es-ES_tradnl"/>
        </a:p>
      </dgm:t>
    </dgm:pt>
    <dgm:pt modelId="{C245E3B9-8413-450B-81E8-6729845265FF}" type="pres">
      <dgm:prSet presAssocID="{841EF75F-192E-42B7-8472-7F66C1C07E9F}" presName="compNode" presStyleCnt="0"/>
      <dgm:spPr/>
    </dgm:pt>
    <dgm:pt modelId="{D9B00BCC-9BAE-4CE9-87FE-17D396A1564D}" type="pres">
      <dgm:prSet presAssocID="{841EF75F-192E-42B7-8472-7F66C1C07E9F}" presName="dummyConnPt" presStyleCnt="0"/>
      <dgm:spPr/>
    </dgm:pt>
    <dgm:pt modelId="{BD2F1FB0-ECB0-48D6-B3CD-34C4837EB7C9}" type="pres">
      <dgm:prSet presAssocID="{841EF75F-192E-42B7-8472-7F66C1C07E9F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3DE3B-71D6-45B4-A2A6-6CD1CB4C2229}" type="pres">
      <dgm:prSet presAssocID="{CEC0C748-34D2-4F13-8A1A-98B0300530EC}" presName="sibTrans" presStyleLbl="bgSibTrans2D1" presStyleIdx="4" presStyleCnt="10"/>
      <dgm:spPr/>
      <dgm:t>
        <a:bodyPr/>
        <a:lstStyle/>
        <a:p>
          <a:endParaRPr lang="es-ES_tradnl"/>
        </a:p>
      </dgm:t>
    </dgm:pt>
    <dgm:pt modelId="{C76774BA-1E61-4B05-8CE2-DEC0A3F1B550}" type="pres">
      <dgm:prSet presAssocID="{278690ED-32AD-4637-BA95-0A6730E7849C}" presName="compNode" presStyleCnt="0"/>
      <dgm:spPr/>
    </dgm:pt>
    <dgm:pt modelId="{040D4120-032D-4620-A4D1-1F0C56CBAD13}" type="pres">
      <dgm:prSet presAssocID="{278690ED-32AD-4637-BA95-0A6730E7849C}" presName="dummyConnPt" presStyleCnt="0"/>
      <dgm:spPr/>
    </dgm:pt>
    <dgm:pt modelId="{9DEC552D-8F3D-4CC8-A764-565AC993EAB9}" type="pres">
      <dgm:prSet presAssocID="{278690ED-32AD-4637-BA95-0A6730E7849C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597636-21C4-4730-9244-2383F4CBED83}" type="pres">
      <dgm:prSet presAssocID="{C2581002-9E76-4A08-8E58-29508474A13B}" presName="sibTrans" presStyleLbl="bgSibTrans2D1" presStyleIdx="5" presStyleCnt="10"/>
      <dgm:spPr/>
      <dgm:t>
        <a:bodyPr/>
        <a:lstStyle/>
        <a:p>
          <a:endParaRPr lang="es-ES_tradnl"/>
        </a:p>
      </dgm:t>
    </dgm:pt>
    <dgm:pt modelId="{98DC5F70-574C-401B-B51A-C8B952F901C8}" type="pres">
      <dgm:prSet presAssocID="{A610B2DE-CD58-402B-A134-0422712926C7}" presName="compNode" presStyleCnt="0"/>
      <dgm:spPr/>
    </dgm:pt>
    <dgm:pt modelId="{FA4AA684-DE5A-4103-AE79-723941080F56}" type="pres">
      <dgm:prSet presAssocID="{A610B2DE-CD58-402B-A134-0422712926C7}" presName="dummyConnPt" presStyleCnt="0"/>
      <dgm:spPr/>
    </dgm:pt>
    <dgm:pt modelId="{61D808A0-E59E-4230-B33F-836114F3CEAD}" type="pres">
      <dgm:prSet presAssocID="{A610B2DE-CD58-402B-A134-0422712926C7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DC68DE-394E-4FF0-B94F-5AC39B45A4CD}" type="pres">
      <dgm:prSet presAssocID="{4025D0BD-C494-411F-BBC8-07CFA86A12F5}" presName="sibTrans" presStyleLbl="bgSibTrans2D1" presStyleIdx="6" presStyleCnt="10"/>
      <dgm:spPr/>
      <dgm:t>
        <a:bodyPr/>
        <a:lstStyle/>
        <a:p>
          <a:endParaRPr lang="es-ES_tradnl"/>
        </a:p>
      </dgm:t>
    </dgm:pt>
    <dgm:pt modelId="{A87918EC-04BE-4E4D-810F-E22C0C991708}" type="pres">
      <dgm:prSet presAssocID="{E85AC1DB-5C6A-4F86-9791-035AF98FB2DE}" presName="compNode" presStyleCnt="0"/>
      <dgm:spPr/>
    </dgm:pt>
    <dgm:pt modelId="{FB4EF6B4-F40F-4E0C-AFC5-099A3EDB2911}" type="pres">
      <dgm:prSet presAssocID="{E85AC1DB-5C6A-4F86-9791-035AF98FB2DE}" presName="dummyConnPt" presStyleCnt="0"/>
      <dgm:spPr/>
    </dgm:pt>
    <dgm:pt modelId="{F21AB5FE-6E59-4AAA-8163-DF9B3756198C}" type="pres">
      <dgm:prSet presAssocID="{E85AC1DB-5C6A-4F86-9791-035AF98FB2DE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EF5A4D-EC32-4934-8755-45F3297CE53C}" type="pres">
      <dgm:prSet presAssocID="{D952DDE8-2A35-460E-9583-A9BD0EBA3EDE}" presName="sibTrans" presStyleLbl="bgSibTrans2D1" presStyleIdx="7" presStyleCnt="10"/>
      <dgm:spPr/>
      <dgm:t>
        <a:bodyPr/>
        <a:lstStyle/>
        <a:p>
          <a:endParaRPr lang="es-ES_tradnl"/>
        </a:p>
      </dgm:t>
    </dgm:pt>
    <dgm:pt modelId="{1131A9E1-5688-4787-982A-11843FA68B06}" type="pres">
      <dgm:prSet presAssocID="{A9527D23-C31F-405F-8BDE-52E76D4C2390}" presName="compNode" presStyleCnt="0"/>
      <dgm:spPr/>
    </dgm:pt>
    <dgm:pt modelId="{C86BC18C-19C1-406D-BB32-1A03A6B4E01D}" type="pres">
      <dgm:prSet presAssocID="{A9527D23-C31F-405F-8BDE-52E76D4C2390}" presName="dummyConnPt" presStyleCnt="0"/>
      <dgm:spPr/>
    </dgm:pt>
    <dgm:pt modelId="{66C8E16A-B099-4423-ABC3-4B3EC4360AB9}" type="pres">
      <dgm:prSet presAssocID="{A9527D23-C31F-405F-8BDE-52E76D4C2390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5B18C3-6098-4EFD-A308-B5B7931244FE}" type="pres">
      <dgm:prSet presAssocID="{CC023496-DAB0-4E0A-8D35-5B60A4175E1A}" presName="sibTrans" presStyleLbl="bgSibTrans2D1" presStyleIdx="8" presStyleCnt="10"/>
      <dgm:spPr/>
      <dgm:t>
        <a:bodyPr/>
        <a:lstStyle/>
        <a:p>
          <a:endParaRPr lang="es-ES_tradnl"/>
        </a:p>
      </dgm:t>
    </dgm:pt>
    <dgm:pt modelId="{6B01F8D6-689D-48D7-8405-289B5AAE8BB5}" type="pres">
      <dgm:prSet presAssocID="{0D83FDB6-AE10-477D-90B6-9F253965451B}" presName="compNode" presStyleCnt="0"/>
      <dgm:spPr/>
    </dgm:pt>
    <dgm:pt modelId="{05782F40-5CCF-45B7-B19A-EA52070DE9BA}" type="pres">
      <dgm:prSet presAssocID="{0D83FDB6-AE10-477D-90B6-9F253965451B}" presName="dummyConnPt" presStyleCnt="0"/>
      <dgm:spPr/>
    </dgm:pt>
    <dgm:pt modelId="{79547DB6-EC33-47FE-9F5A-85ABEC1BBDF1}" type="pres">
      <dgm:prSet presAssocID="{0D83FDB6-AE10-477D-90B6-9F253965451B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E26122-A296-4250-86BC-A6541E7A0953}" type="pres">
      <dgm:prSet presAssocID="{CB9032C0-B5AE-447F-B250-914C21BE89D9}" presName="sibTrans" presStyleLbl="bgSibTrans2D1" presStyleIdx="9" presStyleCnt="10"/>
      <dgm:spPr/>
      <dgm:t>
        <a:bodyPr/>
        <a:lstStyle/>
        <a:p>
          <a:endParaRPr lang="es-ES_tradnl"/>
        </a:p>
      </dgm:t>
    </dgm:pt>
    <dgm:pt modelId="{DE6B996D-46A1-46DC-9AF8-CB982A5CC9A9}" type="pres">
      <dgm:prSet presAssocID="{F0260C48-BDDB-45F1-84EA-700D51E818AA}" presName="compNode" presStyleCnt="0"/>
      <dgm:spPr/>
    </dgm:pt>
    <dgm:pt modelId="{1B3B6E5E-C136-4A68-A78A-32A7808D6C56}" type="pres">
      <dgm:prSet presAssocID="{F0260C48-BDDB-45F1-84EA-700D51E818AA}" presName="dummyConnPt" presStyleCnt="0"/>
      <dgm:spPr/>
    </dgm:pt>
    <dgm:pt modelId="{15B9698B-4797-4E51-8BA1-559272C6889E}" type="pres">
      <dgm:prSet presAssocID="{F0260C48-BDDB-45F1-84EA-700D51E818AA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350BFB-8F9D-49DE-A0D5-A68F3B69419F}" srcId="{4229ED83-7296-461D-90DF-6CC88259DDB4}" destId="{A610B2DE-CD58-402B-A134-0422712926C7}" srcOrd="6" destOrd="0" parTransId="{EA2988FA-C0B9-44AA-9826-9F2066EC2E58}" sibTransId="{4025D0BD-C494-411F-BBC8-07CFA86A12F5}"/>
    <dgm:cxn modelId="{E7231A4E-6467-4F56-A1D7-2DA2B786E784}" type="presOf" srcId="{A9527D23-C31F-405F-8BDE-52E76D4C2390}" destId="{66C8E16A-B099-4423-ABC3-4B3EC4360AB9}" srcOrd="0" destOrd="0" presId="urn:microsoft.com/office/officeart/2005/8/layout/bProcess4"/>
    <dgm:cxn modelId="{15BC5C46-3329-4D9C-8E5E-BB4B425D7208}" type="presOf" srcId="{D952DDE8-2A35-460E-9583-A9BD0EBA3EDE}" destId="{CCEF5A4D-EC32-4934-8755-45F3297CE53C}" srcOrd="0" destOrd="0" presId="urn:microsoft.com/office/officeart/2005/8/layout/bProcess4"/>
    <dgm:cxn modelId="{6A4C50F3-02E5-44EE-AE27-8800933AB01B}" type="presOf" srcId="{BE835B29-277E-48BD-B5C1-9B8FBAC43397}" destId="{0E3486B6-6493-4575-BB22-9FBC72EE0A7B}" srcOrd="0" destOrd="0" presId="urn:microsoft.com/office/officeart/2005/8/layout/bProcess4"/>
    <dgm:cxn modelId="{655B4048-11F0-48D0-BCB5-FDBA457ECE38}" type="presOf" srcId="{F3C0A984-57A8-4F09-8DEF-A21F3BD152DC}" destId="{9D33931A-5316-4917-AAA6-FCA407E313C0}" srcOrd="0" destOrd="0" presId="urn:microsoft.com/office/officeart/2005/8/layout/bProcess4"/>
    <dgm:cxn modelId="{D7A71790-435D-4F39-BC8E-507C10E51B30}" type="presOf" srcId="{E85AC1DB-5C6A-4F86-9791-035AF98FB2DE}" destId="{F21AB5FE-6E59-4AAA-8163-DF9B3756198C}" srcOrd="0" destOrd="0" presId="urn:microsoft.com/office/officeart/2005/8/layout/bProcess4"/>
    <dgm:cxn modelId="{691D052B-ECD9-444F-98BB-4FA19CA968DC}" type="presOf" srcId="{D93577F7-58BF-4FB8-A58D-2313E97BF9A1}" destId="{26E9A6A9-F64F-4008-A59D-3F7D6AEF5A97}" srcOrd="0" destOrd="0" presId="urn:microsoft.com/office/officeart/2005/8/layout/bProcess4"/>
    <dgm:cxn modelId="{4003FBBB-F008-41FA-A1FD-FCC18A26042A}" type="presOf" srcId="{CEC0C748-34D2-4F13-8A1A-98B0300530EC}" destId="{6303DE3B-71D6-45B4-A2A6-6CD1CB4C2229}" srcOrd="0" destOrd="0" presId="urn:microsoft.com/office/officeart/2005/8/layout/bProcess4"/>
    <dgm:cxn modelId="{0A8D8E11-4457-4A7C-AA60-5854A7B78F23}" type="presOf" srcId="{5D43FFBA-7F7D-4480-94A1-0BE128EE4C58}" destId="{7CEA81EA-D9B0-4F8B-A5C9-2DBCBFFC15FE}" srcOrd="0" destOrd="0" presId="urn:microsoft.com/office/officeart/2005/8/layout/bProcess4"/>
    <dgm:cxn modelId="{74150DC7-2C1E-4CAC-975E-352C6C609E85}" type="presOf" srcId="{C2581002-9E76-4A08-8E58-29508474A13B}" destId="{43597636-21C4-4730-9244-2383F4CBED83}" srcOrd="0" destOrd="0" presId="urn:microsoft.com/office/officeart/2005/8/layout/bProcess4"/>
    <dgm:cxn modelId="{F0689990-AC84-4115-9E96-39F67EE2A3E7}" srcId="{4229ED83-7296-461D-90DF-6CC88259DDB4}" destId="{A9527D23-C31F-405F-8BDE-52E76D4C2390}" srcOrd="8" destOrd="0" parTransId="{C0CD6BF7-C831-4A8D-8521-F66CEA05EE31}" sibTransId="{CC023496-DAB0-4E0A-8D35-5B60A4175E1A}"/>
    <dgm:cxn modelId="{760DCA3A-6C6F-4188-8F79-AF0C55A16A77}" srcId="{4229ED83-7296-461D-90DF-6CC88259DDB4}" destId="{F3C0A984-57A8-4F09-8DEF-A21F3BD152DC}" srcOrd="2" destOrd="0" parTransId="{EEEC07CA-964A-4639-9298-9B30582790DE}" sibTransId="{414095A0-A177-4C32-96D7-941A06D7967E}"/>
    <dgm:cxn modelId="{B198A1E1-8234-499E-96CE-CDE64B94F2A8}" type="presOf" srcId="{278690ED-32AD-4637-BA95-0A6730E7849C}" destId="{9DEC552D-8F3D-4CC8-A764-565AC993EAB9}" srcOrd="0" destOrd="0" presId="urn:microsoft.com/office/officeart/2005/8/layout/bProcess4"/>
    <dgm:cxn modelId="{DEA1BB89-C8DF-4AA4-A898-715D62B9EC8A}" type="presOf" srcId="{F0005F2A-3B7F-45F8-A8AF-6FDF2CB36B24}" destId="{F87A7CF8-927E-4A19-AA52-5AFD6FD52D8B}" srcOrd="0" destOrd="0" presId="urn:microsoft.com/office/officeart/2005/8/layout/bProcess4"/>
    <dgm:cxn modelId="{2DD9C4D3-236B-4AA6-B63C-6A98691692A2}" type="presOf" srcId="{4025D0BD-C494-411F-BBC8-07CFA86A12F5}" destId="{15DC68DE-394E-4FF0-B94F-5AC39B45A4CD}" srcOrd="0" destOrd="0" presId="urn:microsoft.com/office/officeart/2005/8/layout/bProcess4"/>
    <dgm:cxn modelId="{CE357CF4-B97A-437A-BEB2-AEABC3F03B8E}" srcId="{4229ED83-7296-461D-90DF-6CC88259DDB4}" destId="{D93577F7-58BF-4FB8-A58D-2313E97BF9A1}" srcOrd="3" destOrd="0" parTransId="{4F793D11-EA43-4135-B424-DEA5D27AB67D}" sibTransId="{AE85BC66-C2E1-48DD-A2F6-C3580DD65BA2}"/>
    <dgm:cxn modelId="{4984E878-6A74-4F9C-B465-888F9D72F703}" srcId="{4229ED83-7296-461D-90DF-6CC88259DDB4}" destId="{BE835B29-277E-48BD-B5C1-9B8FBAC43397}" srcOrd="0" destOrd="0" parTransId="{9B6E1BD6-B1DD-41C6-95ED-E46039D7AA2B}" sibTransId="{5D43FFBA-7F7D-4480-94A1-0BE128EE4C58}"/>
    <dgm:cxn modelId="{F42EC6BF-9A2F-4235-82F5-759CCE924659}" srcId="{4229ED83-7296-461D-90DF-6CC88259DDB4}" destId="{F0005F2A-3B7F-45F8-A8AF-6FDF2CB36B24}" srcOrd="1" destOrd="0" parTransId="{09888503-6E8E-4535-9CEF-F0210C45043C}" sibTransId="{7A24FD9C-952C-40E3-946F-68A307A63E5E}"/>
    <dgm:cxn modelId="{6FE19326-A3BA-48E7-939B-9F1E917D9FFF}" type="presOf" srcId="{841EF75F-192E-42B7-8472-7F66C1C07E9F}" destId="{BD2F1FB0-ECB0-48D6-B3CD-34C4837EB7C9}" srcOrd="0" destOrd="0" presId="urn:microsoft.com/office/officeart/2005/8/layout/bProcess4"/>
    <dgm:cxn modelId="{4A6CE2DC-A04F-43F6-AF62-0EFDC2D0C602}" type="presOf" srcId="{7A24FD9C-952C-40E3-946F-68A307A63E5E}" destId="{B402EE7E-3043-4854-B28D-2D4E2413FFFB}" srcOrd="0" destOrd="0" presId="urn:microsoft.com/office/officeart/2005/8/layout/bProcess4"/>
    <dgm:cxn modelId="{2D02050A-C33C-4C1E-B999-6FE9AEC30EA0}" type="presOf" srcId="{CB9032C0-B5AE-447F-B250-914C21BE89D9}" destId="{48E26122-A296-4250-86BC-A6541E7A0953}" srcOrd="0" destOrd="0" presId="urn:microsoft.com/office/officeart/2005/8/layout/bProcess4"/>
    <dgm:cxn modelId="{06371AE1-1DBD-46D7-8FDA-398B14FCCF17}" srcId="{4229ED83-7296-461D-90DF-6CC88259DDB4}" destId="{841EF75F-192E-42B7-8472-7F66C1C07E9F}" srcOrd="4" destOrd="0" parTransId="{B73A3190-778F-48B9-B2AE-8A82DF4421EE}" sibTransId="{CEC0C748-34D2-4F13-8A1A-98B0300530EC}"/>
    <dgm:cxn modelId="{C90924CC-7A90-4798-8EA5-1A6A8E608B49}" type="presOf" srcId="{CC023496-DAB0-4E0A-8D35-5B60A4175E1A}" destId="{B85B18C3-6098-4EFD-A308-B5B7931244FE}" srcOrd="0" destOrd="0" presId="urn:microsoft.com/office/officeart/2005/8/layout/bProcess4"/>
    <dgm:cxn modelId="{66151267-68F0-4DC8-B1D9-123EB4A8D017}" type="presOf" srcId="{F0260C48-BDDB-45F1-84EA-700D51E818AA}" destId="{15B9698B-4797-4E51-8BA1-559272C6889E}" srcOrd="0" destOrd="0" presId="urn:microsoft.com/office/officeart/2005/8/layout/bProcess4"/>
    <dgm:cxn modelId="{B19882A7-73F1-4794-A811-B197B4EB0682}" type="presOf" srcId="{4229ED83-7296-461D-90DF-6CC88259DDB4}" destId="{6D8C18B4-3F4F-4A7C-A068-2D842210A6A1}" srcOrd="0" destOrd="0" presId="urn:microsoft.com/office/officeart/2005/8/layout/bProcess4"/>
    <dgm:cxn modelId="{1DFBDB88-CF55-46E2-8158-2661CA9549CD}" srcId="{4229ED83-7296-461D-90DF-6CC88259DDB4}" destId="{0D83FDB6-AE10-477D-90B6-9F253965451B}" srcOrd="9" destOrd="0" parTransId="{896FBB62-A7E2-4E9A-9473-8D2468E5F888}" sibTransId="{CB9032C0-B5AE-447F-B250-914C21BE89D9}"/>
    <dgm:cxn modelId="{07A4324A-AFD9-4BDD-9254-1CF2A449C811}" srcId="{4229ED83-7296-461D-90DF-6CC88259DDB4}" destId="{278690ED-32AD-4637-BA95-0A6730E7849C}" srcOrd="5" destOrd="0" parTransId="{FD77917B-3951-4558-9B7E-BAF3047EBC95}" sibTransId="{C2581002-9E76-4A08-8E58-29508474A13B}"/>
    <dgm:cxn modelId="{3801EF54-F8B0-47B5-AD10-52F359DFA239}" type="presOf" srcId="{0D83FDB6-AE10-477D-90B6-9F253965451B}" destId="{79547DB6-EC33-47FE-9F5A-85ABEC1BBDF1}" srcOrd="0" destOrd="0" presId="urn:microsoft.com/office/officeart/2005/8/layout/bProcess4"/>
    <dgm:cxn modelId="{53113EE0-DB68-49F5-8C93-AA3B36226C44}" type="presOf" srcId="{AE85BC66-C2E1-48DD-A2F6-C3580DD65BA2}" destId="{B698AC2D-500F-418B-988E-F91886400453}" srcOrd="0" destOrd="0" presId="urn:microsoft.com/office/officeart/2005/8/layout/bProcess4"/>
    <dgm:cxn modelId="{A923B67C-2636-4E99-BA57-12A437CC006F}" type="presOf" srcId="{A610B2DE-CD58-402B-A134-0422712926C7}" destId="{61D808A0-E59E-4230-B33F-836114F3CEAD}" srcOrd="0" destOrd="0" presId="urn:microsoft.com/office/officeart/2005/8/layout/bProcess4"/>
    <dgm:cxn modelId="{B741F536-641F-4552-9F79-DE203A5D4EF8}" type="presOf" srcId="{414095A0-A177-4C32-96D7-941A06D7967E}" destId="{A2A38050-D065-450D-84B6-9828681E8C69}" srcOrd="0" destOrd="0" presId="urn:microsoft.com/office/officeart/2005/8/layout/bProcess4"/>
    <dgm:cxn modelId="{7F57FAAB-1DE4-4FCE-A444-C37843AC4B89}" srcId="{4229ED83-7296-461D-90DF-6CC88259DDB4}" destId="{E85AC1DB-5C6A-4F86-9791-035AF98FB2DE}" srcOrd="7" destOrd="0" parTransId="{126FEF14-A8B1-43AD-AB2D-93AE38FA5F66}" sibTransId="{D952DDE8-2A35-460E-9583-A9BD0EBA3EDE}"/>
    <dgm:cxn modelId="{22837384-2FC7-40E8-8B0D-DB9E7D71C882}" srcId="{4229ED83-7296-461D-90DF-6CC88259DDB4}" destId="{F0260C48-BDDB-45F1-84EA-700D51E818AA}" srcOrd="10" destOrd="0" parTransId="{D839C4EF-1012-4798-87C2-745072BF76EB}" sibTransId="{9AC7E131-FA31-44C2-8ED4-9B808A0B4E18}"/>
    <dgm:cxn modelId="{B511ABD6-2539-46C2-AF85-66F0FBC411B5}" type="presParOf" srcId="{6D8C18B4-3F4F-4A7C-A068-2D842210A6A1}" destId="{E2165FCB-8280-4053-8F0F-A611D5C966A1}" srcOrd="0" destOrd="0" presId="urn:microsoft.com/office/officeart/2005/8/layout/bProcess4"/>
    <dgm:cxn modelId="{577BF7E8-D62E-4DD2-BC46-3A840DF4CFB2}" type="presParOf" srcId="{E2165FCB-8280-4053-8F0F-A611D5C966A1}" destId="{F033F616-DD1C-4DCC-9242-AC3816847E6A}" srcOrd="0" destOrd="0" presId="urn:microsoft.com/office/officeart/2005/8/layout/bProcess4"/>
    <dgm:cxn modelId="{6895EBC8-289F-4E38-A74D-5C147F7D6DA1}" type="presParOf" srcId="{E2165FCB-8280-4053-8F0F-A611D5C966A1}" destId="{0E3486B6-6493-4575-BB22-9FBC72EE0A7B}" srcOrd="1" destOrd="0" presId="urn:microsoft.com/office/officeart/2005/8/layout/bProcess4"/>
    <dgm:cxn modelId="{17D12941-2560-4982-B597-566B7242A479}" type="presParOf" srcId="{6D8C18B4-3F4F-4A7C-A068-2D842210A6A1}" destId="{7CEA81EA-D9B0-4F8B-A5C9-2DBCBFFC15FE}" srcOrd="1" destOrd="0" presId="urn:microsoft.com/office/officeart/2005/8/layout/bProcess4"/>
    <dgm:cxn modelId="{EEAF6DA6-5973-47D6-B9B5-BDBD5F728238}" type="presParOf" srcId="{6D8C18B4-3F4F-4A7C-A068-2D842210A6A1}" destId="{B7B5D4B8-DB73-45ED-B8AB-1B1C6B75FAD0}" srcOrd="2" destOrd="0" presId="urn:microsoft.com/office/officeart/2005/8/layout/bProcess4"/>
    <dgm:cxn modelId="{76A2829C-7B4E-45D4-8F73-72F0181A59BC}" type="presParOf" srcId="{B7B5D4B8-DB73-45ED-B8AB-1B1C6B75FAD0}" destId="{6F02C846-24E0-472C-9877-112E115497AE}" srcOrd="0" destOrd="0" presId="urn:microsoft.com/office/officeart/2005/8/layout/bProcess4"/>
    <dgm:cxn modelId="{59EC0202-9982-4D4A-A932-15D2BC84654C}" type="presParOf" srcId="{B7B5D4B8-DB73-45ED-B8AB-1B1C6B75FAD0}" destId="{F87A7CF8-927E-4A19-AA52-5AFD6FD52D8B}" srcOrd="1" destOrd="0" presId="urn:microsoft.com/office/officeart/2005/8/layout/bProcess4"/>
    <dgm:cxn modelId="{5663D6A4-5EB9-4875-BB05-CD0224D26CC3}" type="presParOf" srcId="{6D8C18B4-3F4F-4A7C-A068-2D842210A6A1}" destId="{B402EE7E-3043-4854-B28D-2D4E2413FFFB}" srcOrd="3" destOrd="0" presId="urn:microsoft.com/office/officeart/2005/8/layout/bProcess4"/>
    <dgm:cxn modelId="{B3F3777E-B147-417F-8093-FBB809998ADD}" type="presParOf" srcId="{6D8C18B4-3F4F-4A7C-A068-2D842210A6A1}" destId="{AE477838-61B7-4F2D-86BC-A0FF605E3DD5}" srcOrd="4" destOrd="0" presId="urn:microsoft.com/office/officeart/2005/8/layout/bProcess4"/>
    <dgm:cxn modelId="{0DC8DA7F-308E-4AB9-A5A3-169835BD1520}" type="presParOf" srcId="{AE477838-61B7-4F2D-86BC-A0FF605E3DD5}" destId="{76F7EAF2-4BA3-45B8-8846-CF2FC6773889}" srcOrd="0" destOrd="0" presId="urn:microsoft.com/office/officeart/2005/8/layout/bProcess4"/>
    <dgm:cxn modelId="{F810F7FF-DCB1-47F1-953D-32EDF934A643}" type="presParOf" srcId="{AE477838-61B7-4F2D-86BC-A0FF605E3DD5}" destId="{9D33931A-5316-4917-AAA6-FCA407E313C0}" srcOrd="1" destOrd="0" presId="urn:microsoft.com/office/officeart/2005/8/layout/bProcess4"/>
    <dgm:cxn modelId="{14D8AB1C-A745-45B4-9791-A9457949E2A5}" type="presParOf" srcId="{6D8C18B4-3F4F-4A7C-A068-2D842210A6A1}" destId="{A2A38050-D065-450D-84B6-9828681E8C69}" srcOrd="5" destOrd="0" presId="urn:microsoft.com/office/officeart/2005/8/layout/bProcess4"/>
    <dgm:cxn modelId="{F2914C56-4ACB-4892-BDE3-AB3159B9C149}" type="presParOf" srcId="{6D8C18B4-3F4F-4A7C-A068-2D842210A6A1}" destId="{52A702FD-B9E7-44C7-8E6F-F801049366F0}" srcOrd="6" destOrd="0" presId="urn:microsoft.com/office/officeart/2005/8/layout/bProcess4"/>
    <dgm:cxn modelId="{8A1D6AB2-26FD-4D68-8390-A211EA61301B}" type="presParOf" srcId="{52A702FD-B9E7-44C7-8E6F-F801049366F0}" destId="{9CB15CAE-5C56-4A94-8E87-5FE3CCCC0F65}" srcOrd="0" destOrd="0" presId="urn:microsoft.com/office/officeart/2005/8/layout/bProcess4"/>
    <dgm:cxn modelId="{8578A412-6897-4D9A-905E-8254EEDAD672}" type="presParOf" srcId="{52A702FD-B9E7-44C7-8E6F-F801049366F0}" destId="{26E9A6A9-F64F-4008-A59D-3F7D6AEF5A97}" srcOrd="1" destOrd="0" presId="urn:microsoft.com/office/officeart/2005/8/layout/bProcess4"/>
    <dgm:cxn modelId="{2214A43A-734B-4A3C-AA06-6589DA072075}" type="presParOf" srcId="{6D8C18B4-3F4F-4A7C-A068-2D842210A6A1}" destId="{B698AC2D-500F-418B-988E-F91886400453}" srcOrd="7" destOrd="0" presId="urn:microsoft.com/office/officeart/2005/8/layout/bProcess4"/>
    <dgm:cxn modelId="{FAC96484-C682-4EE9-8837-38E83E83BA3C}" type="presParOf" srcId="{6D8C18B4-3F4F-4A7C-A068-2D842210A6A1}" destId="{C245E3B9-8413-450B-81E8-6729845265FF}" srcOrd="8" destOrd="0" presId="urn:microsoft.com/office/officeart/2005/8/layout/bProcess4"/>
    <dgm:cxn modelId="{6BF9432B-939D-4D8B-AE01-507594CBAD0E}" type="presParOf" srcId="{C245E3B9-8413-450B-81E8-6729845265FF}" destId="{D9B00BCC-9BAE-4CE9-87FE-17D396A1564D}" srcOrd="0" destOrd="0" presId="urn:microsoft.com/office/officeart/2005/8/layout/bProcess4"/>
    <dgm:cxn modelId="{DB431BB6-9181-4179-8014-676AE453A047}" type="presParOf" srcId="{C245E3B9-8413-450B-81E8-6729845265FF}" destId="{BD2F1FB0-ECB0-48D6-B3CD-34C4837EB7C9}" srcOrd="1" destOrd="0" presId="urn:microsoft.com/office/officeart/2005/8/layout/bProcess4"/>
    <dgm:cxn modelId="{0F0B53CF-74F8-4EA6-AE42-1489B56E6E28}" type="presParOf" srcId="{6D8C18B4-3F4F-4A7C-A068-2D842210A6A1}" destId="{6303DE3B-71D6-45B4-A2A6-6CD1CB4C2229}" srcOrd="9" destOrd="0" presId="urn:microsoft.com/office/officeart/2005/8/layout/bProcess4"/>
    <dgm:cxn modelId="{A98E9E2A-24F1-409D-A17F-201E935653BA}" type="presParOf" srcId="{6D8C18B4-3F4F-4A7C-A068-2D842210A6A1}" destId="{C76774BA-1E61-4B05-8CE2-DEC0A3F1B550}" srcOrd="10" destOrd="0" presId="urn:microsoft.com/office/officeart/2005/8/layout/bProcess4"/>
    <dgm:cxn modelId="{728F8ECB-1AF5-4827-B91D-DF50DD60F0C1}" type="presParOf" srcId="{C76774BA-1E61-4B05-8CE2-DEC0A3F1B550}" destId="{040D4120-032D-4620-A4D1-1F0C56CBAD13}" srcOrd="0" destOrd="0" presId="urn:microsoft.com/office/officeart/2005/8/layout/bProcess4"/>
    <dgm:cxn modelId="{C1D02A3D-D64A-43C7-B4D7-B544B6DEEA26}" type="presParOf" srcId="{C76774BA-1E61-4B05-8CE2-DEC0A3F1B550}" destId="{9DEC552D-8F3D-4CC8-A764-565AC993EAB9}" srcOrd="1" destOrd="0" presId="urn:microsoft.com/office/officeart/2005/8/layout/bProcess4"/>
    <dgm:cxn modelId="{DD2585C5-B511-4882-94B6-ED470CAA5D02}" type="presParOf" srcId="{6D8C18B4-3F4F-4A7C-A068-2D842210A6A1}" destId="{43597636-21C4-4730-9244-2383F4CBED83}" srcOrd="11" destOrd="0" presId="urn:microsoft.com/office/officeart/2005/8/layout/bProcess4"/>
    <dgm:cxn modelId="{406CE2F3-092C-4146-89AE-D69F7E1EE678}" type="presParOf" srcId="{6D8C18B4-3F4F-4A7C-A068-2D842210A6A1}" destId="{98DC5F70-574C-401B-B51A-C8B952F901C8}" srcOrd="12" destOrd="0" presId="urn:microsoft.com/office/officeart/2005/8/layout/bProcess4"/>
    <dgm:cxn modelId="{0F4BBE4C-20C4-416F-A487-D4E28AE99BA4}" type="presParOf" srcId="{98DC5F70-574C-401B-B51A-C8B952F901C8}" destId="{FA4AA684-DE5A-4103-AE79-723941080F56}" srcOrd="0" destOrd="0" presId="urn:microsoft.com/office/officeart/2005/8/layout/bProcess4"/>
    <dgm:cxn modelId="{41E4EEE9-4B72-4290-A7C1-4662516E0D4F}" type="presParOf" srcId="{98DC5F70-574C-401B-B51A-C8B952F901C8}" destId="{61D808A0-E59E-4230-B33F-836114F3CEAD}" srcOrd="1" destOrd="0" presId="urn:microsoft.com/office/officeart/2005/8/layout/bProcess4"/>
    <dgm:cxn modelId="{DCDB4925-8C97-47DE-BCE2-8B6DE17BA22C}" type="presParOf" srcId="{6D8C18B4-3F4F-4A7C-A068-2D842210A6A1}" destId="{15DC68DE-394E-4FF0-B94F-5AC39B45A4CD}" srcOrd="13" destOrd="0" presId="urn:microsoft.com/office/officeart/2005/8/layout/bProcess4"/>
    <dgm:cxn modelId="{33D1AFFC-2AC8-4356-88FB-555DEDB4D4C3}" type="presParOf" srcId="{6D8C18B4-3F4F-4A7C-A068-2D842210A6A1}" destId="{A87918EC-04BE-4E4D-810F-E22C0C991708}" srcOrd="14" destOrd="0" presId="urn:microsoft.com/office/officeart/2005/8/layout/bProcess4"/>
    <dgm:cxn modelId="{043367E6-281B-429A-B88E-E6C6824639EE}" type="presParOf" srcId="{A87918EC-04BE-4E4D-810F-E22C0C991708}" destId="{FB4EF6B4-F40F-4E0C-AFC5-099A3EDB2911}" srcOrd="0" destOrd="0" presId="urn:microsoft.com/office/officeart/2005/8/layout/bProcess4"/>
    <dgm:cxn modelId="{5ABF5983-1F01-44B6-A906-16E547E7E320}" type="presParOf" srcId="{A87918EC-04BE-4E4D-810F-E22C0C991708}" destId="{F21AB5FE-6E59-4AAA-8163-DF9B3756198C}" srcOrd="1" destOrd="0" presId="urn:microsoft.com/office/officeart/2005/8/layout/bProcess4"/>
    <dgm:cxn modelId="{8F3BA17C-18E1-473B-A078-1F1018C842D1}" type="presParOf" srcId="{6D8C18B4-3F4F-4A7C-A068-2D842210A6A1}" destId="{CCEF5A4D-EC32-4934-8755-45F3297CE53C}" srcOrd="15" destOrd="0" presId="urn:microsoft.com/office/officeart/2005/8/layout/bProcess4"/>
    <dgm:cxn modelId="{34EDF9FB-9375-4051-B3AF-3A58AAFED5F5}" type="presParOf" srcId="{6D8C18B4-3F4F-4A7C-A068-2D842210A6A1}" destId="{1131A9E1-5688-4787-982A-11843FA68B06}" srcOrd="16" destOrd="0" presId="urn:microsoft.com/office/officeart/2005/8/layout/bProcess4"/>
    <dgm:cxn modelId="{7EF8BBDD-8626-428E-BC07-6CBAA6174D88}" type="presParOf" srcId="{1131A9E1-5688-4787-982A-11843FA68B06}" destId="{C86BC18C-19C1-406D-BB32-1A03A6B4E01D}" srcOrd="0" destOrd="0" presId="urn:microsoft.com/office/officeart/2005/8/layout/bProcess4"/>
    <dgm:cxn modelId="{F870F124-1561-44A0-94E0-9EBC4746BD46}" type="presParOf" srcId="{1131A9E1-5688-4787-982A-11843FA68B06}" destId="{66C8E16A-B099-4423-ABC3-4B3EC4360AB9}" srcOrd="1" destOrd="0" presId="urn:microsoft.com/office/officeart/2005/8/layout/bProcess4"/>
    <dgm:cxn modelId="{58D33A12-62F4-4F84-A21D-A1C056312279}" type="presParOf" srcId="{6D8C18B4-3F4F-4A7C-A068-2D842210A6A1}" destId="{B85B18C3-6098-4EFD-A308-B5B7931244FE}" srcOrd="17" destOrd="0" presId="urn:microsoft.com/office/officeart/2005/8/layout/bProcess4"/>
    <dgm:cxn modelId="{BE5A63A6-E737-4D93-8932-4BE335DDC02B}" type="presParOf" srcId="{6D8C18B4-3F4F-4A7C-A068-2D842210A6A1}" destId="{6B01F8D6-689D-48D7-8405-289B5AAE8BB5}" srcOrd="18" destOrd="0" presId="urn:microsoft.com/office/officeart/2005/8/layout/bProcess4"/>
    <dgm:cxn modelId="{A93BC176-90D5-43B9-9C81-BA1C03EF33C7}" type="presParOf" srcId="{6B01F8D6-689D-48D7-8405-289B5AAE8BB5}" destId="{05782F40-5CCF-45B7-B19A-EA52070DE9BA}" srcOrd="0" destOrd="0" presId="urn:microsoft.com/office/officeart/2005/8/layout/bProcess4"/>
    <dgm:cxn modelId="{C0DB082A-64C4-4004-ACD4-589376E05602}" type="presParOf" srcId="{6B01F8D6-689D-48D7-8405-289B5AAE8BB5}" destId="{79547DB6-EC33-47FE-9F5A-85ABEC1BBDF1}" srcOrd="1" destOrd="0" presId="urn:microsoft.com/office/officeart/2005/8/layout/bProcess4"/>
    <dgm:cxn modelId="{D5089B21-94DC-45CA-9F1E-A6A93DC9AEE0}" type="presParOf" srcId="{6D8C18B4-3F4F-4A7C-A068-2D842210A6A1}" destId="{48E26122-A296-4250-86BC-A6541E7A0953}" srcOrd="19" destOrd="0" presId="urn:microsoft.com/office/officeart/2005/8/layout/bProcess4"/>
    <dgm:cxn modelId="{60A78958-BFFD-4CF8-AF05-118A83253685}" type="presParOf" srcId="{6D8C18B4-3F4F-4A7C-A068-2D842210A6A1}" destId="{DE6B996D-46A1-46DC-9AF8-CB982A5CC9A9}" srcOrd="20" destOrd="0" presId="urn:microsoft.com/office/officeart/2005/8/layout/bProcess4"/>
    <dgm:cxn modelId="{96C61F18-69A5-43DA-91D1-2096DEE02270}" type="presParOf" srcId="{DE6B996D-46A1-46DC-9AF8-CB982A5CC9A9}" destId="{1B3B6E5E-C136-4A68-A78A-32A7808D6C56}" srcOrd="0" destOrd="0" presId="urn:microsoft.com/office/officeart/2005/8/layout/bProcess4"/>
    <dgm:cxn modelId="{85FD4495-19E7-4105-A07A-7B2016C30ADB}" type="presParOf" srcId="{DE6B996D-46A1-46DC-9AF8-CB982A5CC9A9}" destId="{15B9698B-4797-4E51-8BA1-559272C6889E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098F4-3BF3-374B-A7B0-996BBCED995F}">
      <dsp:nvSpPr>
        <dsp:cNvPr id="0" name=""/>
        <dsp:cNvSpPr/>
      </dsp:nvSpPr>
      <dsp:spPr>
        <a:xfrm>
          <a:off x="0" y="837353"/>
          <a:ext cx="7501423" cy="1028274"/>
        </a:xfrm>
        <a:prstGeom prst="roundRect">
          <a:avLst>
            <a:gd name="adj" fmla="val 10000"/>
          </a:avLst>
        </a:prstGeom>
        <a:solidFill>
          <a:srgbClr val="FFF9A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Unidad</a:t>
          </a:r>
          <a:r>
            <a:rPr lang="es-ES_tradnl" sz="2000" kern="1200" baseline="0" dirty="0" smtClean="0"/>
            <a:t> de aprendizaje</a:t>
          </a:r>
          <a:endParaRPr lang="es-ES_tradnl" sz="2000" kern="1200" dirty="0"/>
        </a:p>
      </dsp:txBody>
      <dsp:txXfrm>
        <a:off x="0" y="837353"/>
        <a:ext cx="2250426" cy="1028274"/>
      </dsp:txXfrm>
    </dsp:sp>
    <dsp:sp modelId="{61F21BC7-689A-DE4E-BC08-780DDEDD888E}">
      <dsp:nvSpPr>
        <dsp:cNvPr id="0" name=""/>
        <dsp:cNvSpPr/>
      </dsp:nvSpPr>
      <dsp:spPr>
        <a:xfrm>
          <a:off x="2170841" y="580961"/>
          <a:ext cx="5100474" cy="4373696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Al completar la unidad de aprendizaje el alumno: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Será capaz de plantear y resolver problemas de su ámbito laboral con las operaciones adecuadas.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Comprenderá las implicaciones matemáticas de un problema.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Podrá trabajar en grupo sobre un problema.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Aplicara ideas matemáticas a problemas simples y complejos.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Resolverá problemas, comprobará e interpretará los resultados, y generalizará soluciones.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2298942" y="709062"/>
        <a:ext cx="4844272" cy="41174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63FD5-206F-46CA-ADDD-6277A2EDE1A1}">
      <dsp:nvSpPr>
        <dsp:cNvPr id="0" name=""/>
        <dsp:cNvSpPr/>
      </dsp:nvSpPr>
      <dsp:spPr>
        <a:xfrm rot="38379">
          <a:off x="2419679" y="2847678"/>
          <a:ext cx="313740" cy="68027"/>
        </a:xfrm>
        <a:custGeom>
          <a:avLst/>
          <a:gdLst/>
          <a:ahLst/>
          <a:cxnLst/>
          <a:rect l="0" t="0" r="0" b="0"/>
          <a:pathLst>
            <a:path>
              <a:moveTo>
                <a:pt x="0" y="34013"/>
              </a:moveTo>
              <a:lnTo>
                <a:pt x="313740" y="3401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81CFDB-9E31-4EDF-BD49-1590387EBE09}">
      <dsp:nvSpPr>
        <dsp:cNvPr id="0" name=""/>
        <dsp:cNvSpPr/>
      </dsp:nvSpPr>
      <dsp:spPr>
        <a:xfrm>
          <a:off x="333052" y="1242362"/>
          <a:ext cx="1898443" cy="32497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865CD-414A-4D52-BD88-AB110C2A6B59}">
      <dsp:nvSpPr>
        <dsp:cNvPr id="0" name=""/>
        <dsp:cNvSpPr/>
      </dsp:nvSpPr>
      <dsp:spPr>
        <a:xfrm>
          <a:off x="2733314" y="1921172"/>
          <a:ext cx="2267486" cy="19498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Definición</a:t>
          </a:r>
          <a:endParaRPr lang="es-MX" sz="2800" kern="1200" dirty="0"/>
        </a:p>
      </dsp:txBody>
      <dsp:txXfrm>
        <a:off x="3065380" y="2206722"/>
        <a:ext cx="1603354" cy="1378754"/>
      </dsp:txXfrm>
    </dsp:sp>
    <dsp:sp modelId="{22818A6C-B123-4F29-9B31-4580062C07C7}">
      <dsp:nvSpPr>
        <dsp:cNvPr id="0" name=""/>
        <dsp:cNvSpPr/>
      </dsp:nvSpPr>
      <dsp:spPr>
        <a:xfrm>
          <a:off x="4798747" y="1921172"/>
          <a:ext cx="3401229" cy="194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La parábola es el lugar geométrico de todos los puntos cuyas distancias a una recta fija, llamada directriz , y a un punto fijo, llamado foco , son iguales entre sí.</a:t>
          </a:r>
          <a:endParaRPr lang="es-MX" sz="2800" kern="1200" dirty="0"/>
        </a:p>
      </dsp:txBody>
      <dsp:txXfrm>
        <a:off x="4798747" y="1921172"/>
        <a:ext cx="3401229" cy="19498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58AA1-9EFE-40D9-BB1A-86D12B967E67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Eje focal: Es la recta que divide a la parábola simétricamente y que pasa por el foco.</a:t>
          </a:r>
          <a:endParaRPr lang="es-MX" sz="2400" kern="1200" dirty="0"/>
        </a:p>
      </dsp:txBody>
      <dsp:txXfrm rot="5400000">
        <a:off x="1005" y="905192"/>
        <a:ext cx="2611933" cy="2715577"/>
      </dsp:txXfrm>
    </dsp:sp>
    <dsp:sp modelId="{9972352A-FCB1-4672-8D1E-0FF38C3623D4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3">
            <a:hueOff val="5625133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Vértice: Es el punto donde se intersecan la parábola con el eje focal. </a:t>
          </a:r>
          <a:endParaRPr lang="es-MX" sz="2400" kern="1200" dirty="0"/>
        </a:p>
      </dsp:txBody>
      <dsp:txXfrm rot="5400000">
        <a:off x="2808833" y="905192"/>
        <a:ext cx="2611933" cy="2715577"/>
      </dsp:txXfrm>
    </dsp:sp>
    <dsp:sp modelId="{6B624468-76E8-4ADA-ADCA-2BEECFEC698E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1883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Distancia focal: Es la distancia que existe del foco al vértice y se le asigna la letra p, la cual aparecerá en la ecuación particular de la parábola. </a:t>
          </a:r>
          <a:endParaRPr lang="es-MX" sz="2200" kern="1200" dirty="0"/>
        </a:p>
      </dsp:txBody>
      <dsp:txXfrm rot="5400000">
        <a:off x="5616662" y="905192"/>
        <a:ext cx="2611933" cy="27155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213F3-8CCF-499A-AB0C-6C6BD1B94CA2}">
      <dsp:nvSpPr>
        <dsp:cNvPr id="0" name=""/>
        <dsp:cNvSpPr/>
      </dsp:nvSpPr>
      <dsp:spPr>
        <a:xfrm rot="5431862">
          <a:off x="-304338" y="1871927"/>
          <a:ext cx="2881826" cy="3504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76000-7E4D-4CEC-8C4D-FC6C162632CA}">
      <dsp:nvSpPr>
        <dsp:cNvPr id="0" name=""/>
        <dsp:cNvSpPr/>
      </dsp:nvSpPr>
      <dsp:spPr>
        <a:xfrm>
          <a:off x="48599" y="10852"/>
          <a:ext cx="4503603" cy="23365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Las coordenadas del vértice, igual que en la circunferencia, se designan con las letras h y k. </a:t>
          </a:r>
          <a:endParaRPr lang="es-MX" sz="2400" kern="1200" dirty="0"/>
        </a:p>
      </dsp:txBody>
      <dsp:txXfrm>
        <a:off x="117035" y="79288"/>
        <a:ext cx="4366731" cy="2199688"/>
      </dsp:txXfrm>
    </dsp:sp>
    <dsp:sp modelId="{59EF2308-F49C-40BF-B15D-7DED14189FE1}">
      <dsp:nvSpPr>
        <dsp:cNvPr id="0" name=""/>
        <dsp:cNvSpPr/>
      </dsp:nvSpPr>
      <dsp:spPr>
        <a:xfrm>
          <a:off x="9540" y="2923351"/>
          <a:ext cx="4533121" cy="2336560"/>
        </a:xfrm>
        <a:prstGeom prst="roundRect">
          <a:avLst>
            <a:gd name="adj" fmla="val 10000"/>
          </a:avLst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Lado recto: Es la cuerda perpendicular al eje focal y que pasa por el foco. Su longitud es una de las características importantes de la parábola y es igual a 4p. </a:t>
          </a:r>
          <a:endParaRPr lang="es-MX" sz="2400" kern="1200" dirty="0"/>
        </a:p>
      </dsp:txBody>
      <dsp:txXfrm>
        <a:off x="77976" y="2991787"/>
        <a:ext cx="4396249" cy="21996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A81EA-D9B0-4F8B-A5C9-2DBCBFFC15FE}">
      <dsp:nvSpPr>
        <dsp:cNvPr id="0" name=""/>
        <dsp:cNvSpPr/>
      </dsp:nvSpPr>
      <dsp:spPr>
        <a:xfrm rot="5400000">
          <a:off x="400278" y="984475"/>
          <a:ext cx="1538910" cy="1856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486B6-6493-4575-BB22-9FBC72EE0A7B}">
      <dsp:nvSpPr>
        <dsp:cNvPr id="0" name=""/>
        <dsp:cNvSpPr/>
      </dsp:nvSpPr>
      <dsp:spPr>
        <a:xfrm>
          <a:off x="753070" y="53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•En el diseño de espejos reductores o amplificadores. </a:t>
          </a:r>
          <a:endParaRPr lang="es-MX" sz="1500" kern="1200" dirty="0"/>
        </a:p>
      </dsp:txBody>
      <dsp:txXfrm>
        <a:off x="789321" y="36790"/>
        <a:ext cx="1990311" cy="1165186"/>
      </dsp:txXfrm>
    </dsp:sp>
    <dsp:sp modelId="{B402EE7E-3043-4854-B28D-2D4E2413FFFB}">
      <dsp:nvSpPr>
        <dsp:cNvPr id="0" name=""/>
        <dsp:cNvSpPr/>
      </dsp:nvSpPr>
      <dsp:spPr>
        <a:xfrm rot="5400000">
          <a:off x="400278" y="2531586"/>
          <a:ext cx="1538910" cy="185653"/>
        </a:xfrm>
        <a:prstGeom prst="rect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A7CF8-927E-4A19-AA52-5AFD6FD52D8B}">
      <dsp:nvSpPr>
        <dsp:cNvPr id="0" name=""/>
        <dsp:cNvSpPr/>
      </dsp:nvSpPr>
      <dsp:spPr>
        <a:xfrm>
          <a:off x="753070" y="154764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446477"/>
            <a:satOff val="2690"/>
            <a:lumOff val="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las antenas que reciben señales vía satélite. </a:t>
          </a:r>
          <a:endParaRPr lang="es-MX" sz="1500" kern="1200" dirty="0"/>
        </a:p>
      </dsp:txBody>
      <dsp:txXfrm>
        <a:off x="789321" y="1583900"/>
        <a:ext cx="1990311" cy="1165186"/>
      </dsp:txXfrm>
    </dsp:sp>
    <dsp:sp modelId="{A2A38050-D065-450D-84B6-9828681E8C69}">
      <dsp:nvSpPr>
        <dsp:cNvPr id="0" name=""/>
        <dsp:cNvSpPr/>
      </dsp:nvSpPr>
      <dsp:spPr>
        <a:xfrm rot="5400000">
          <a:off x="400278" y="4078696"/>
          <a:ext cx="1538910" cy="185653"/>
        </a:xfrm>
        <a:prstGeom prst="rect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3931A-5316-4917-AAA6-FCA407E313C0}">
      <dsp:nvSpPr>
        <dsp:cNvPr id="0" name=""/>
        <dsp:cNvSpPr/>
      </dsp:nvSpPr>
      <dsp:spPr>
        <a:xfrm>
          <a:off x="753070" y="3094760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los reflectores y lámparas. </a:t>
          </a:r>
          <a:endParaRPr lang="es-MX" sz="1500" kern="1200" dirty="0"/>
        </a:p>
      </dsp:txBody>
      <dsp:txXfrm>
        <a:off x="789321" y="3131011"/>
        <a:ext cx="1990311" cy="1165186"/>
      </dsp:txXfrm>
    </dsp:sp>
    <dsp:sp modelId="{B698AC2D-500F-418B-988E-F91886400453}">
      <dsp:nvSpPr>
        <dsp:cNvPr id="0" name=""/>
        <dsp:cNvSpPr/>
      </dsp:nvSpPr>
      <dsp:spPr>
        <a:xfrm>
          <a:off x="1173833" y="4852251"/>
          <a:ext cx="2735342" cy="185653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9A6A9-F64F-4008-A59D-3F7D6AEF5A97}">
      <dsp:nvSpPr>
        <dsp:cNvPr id="0" name=""/>
        <dsp:cNvSpPr/>
      </dsp:nvSpPr>
      <dsp:spPr>
        <a:xfrm>
          <a:off x="753070" y="4641870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1339431"/>
            <a:satOff val="8070"/>
            <a:lumOff val="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telescopios </a:t>
          </a:r>
          <a:endParaRPr lang="es-MX" sz="1500" kern="1200" dirty="0"/>
        </a:p>
      </dsp:txBody>
      <dsp:txXfrm>
        <a:off x="789321" y="4678121"/>
        <a:ext cx="1990311" cy="1165186"/>
      </dsp:txXfrm>
    </dsp:sp>
    <dsp:sp modelId="{6303DE3B-71D6-45B4-A2A6-6CD1CB4C2229}">
      <dsp:nvSpPr>
        <dsp:cNvPr id="0" name=""/>
        <dsp:cNvSpPr/>
      </dsp:nvSpPr>
      <dsp:spPr>
        <a:xfrm rot="16200000">
          <a:off x="3143820" y="4078696"/>
          <a:ext cx="1538910" cy="185653"/>
        </a:xfrm>
        <a:prstGeom prst="rect">
          <a:avLst/>
        </a:prstGeom>
        <a:solidFill>
          <a:schemeClr val="accent4">
            <a:hueOff val="-1984343"/>
            <a:satOff val="11955"/>
            <a:lumOff val="9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2F1FB0-ECB0-48D6-B3CD-34C4837EB7C9}">
      <dsp:nvSpPr>
        <dsp:cNvPr id="0" name=""/>
        <dsp:cNvSpPr/>
      </dsp:nvSpPr>
      <dsp:spPr>
        <a:xfrm>
          <a:off x="3496613" y="4641870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1785909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El diseño de faros buscadores </a:t>
          </a:r>
          <a:endParaRPr lang="es-MX" sz="1500" kern="1200" dirty="0"/>
        </a:p>
      </dsp:txBody>
      <dsp:txXfrm>
        <a:off x="3532864" y="4678121"/>
        <a:ext cx="1990311" cy="1165186"/>
      </dsp:txXfrm>
    </dsp:sp>
    <dsp:sp modelId="{43597636-21C4-4730-9244-2383F4CBED83}">
      <dsp:nvSpPr>
        <dsp:cNvPr id="0" name=""/>
        <dsp:cNvSpPr/>
      </dsp:nvSpPr>
      <dsp:spPr>
        <a:xfrm rot="16200000">
          <a:off x="3143820" y="2531586"/>
          <a:ext cx="1538910" cy="185653"/>
        </a:xfrm>
        <a:prstGeom prst="rect">
          <a:avLst/>
        </a:prstGeom>
        <a:solidFill>
          <a:schemeClr val="accent4">
            <a:hueOff val="-2480429"/>
            <a:satOff val="14944"/>
            <a:lumOff val="11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EC552D-8F3D-4CC8-A764-565AC993EAB9}">
      <dsp:nvSpPr>
        <dsp:cNvPr id="0" name=""/>
        <dsp:cNvSpPr/>
      </dsp:nvSpPr>
      <dsp:spPr>
        <a:xfrm>
          <a:off x="3496613" y="3094760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2232386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bóvedas </a:t>
          </a:r>
          <a:endParaRPr lang="es-MX" sz="1500" kern="1200" dirty="0"/>
        </a:p>
      </dsp:txBody>
      <dsp:txXfrm>
        <a:off x="3532864" y="3131011"/>
        <a:ext cx="1990311" cy="1165186"/>
      </dsp:txXfrm>
    </dsp:sp>
    <dsp:sp modelId="{15DC68DE-394E-4FF0-B94F-5AC39B45A4CD}">
      <dsp:nvSpPr>
        <dsp:cNvPr id="0" name=""/>
        <dsp:cNvSpPr/>
      </dsp:nvSpPr>
      <dsp:spPr>
        <a:xfrm rot="16200000">
          <a:off x="3143820" y="984475"/>
          <a:ext cx="1538910" cy="185653"/>
        </a:xfrm>
        <a:prstGeom prst="rect">
          <a:avLst/>
        </a:prstGeom>
        <a:solidFill>
          <a:schemeClr val="accent4">
            <a:hueOff val="-2976514"/>
            <a:satOff val="17933"/>
            <a:lumOff val="14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D808A0-E59E-4230-B33F-836114F3CEAD}">
      <dsp:nvSpPr>
        <dsp:cNvPr id="0" name=""/>
        <dsp:cNvSpPr/>
      </dsp:nvSpPr>
      <dsp:spPr>
        <a:xfrm>
          <a:off x="3496613" y="154764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2678863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Micrófonos parabólicos</a:t>
          </a:r>
          <a:endParaRPr lang="es-MX" sz="1500" kern="1200" dirty="0"/>
        </a:p>
      </dsp:txBody>
      <dsp:txXfrm>
        <a:off x="3532864" y="1583900"/>
        <a:ext cx="1990311" cy="1165186"/>
      </dsp:txXfrm>
    </dsp:sp>
    <dsp:sp modelId="{CCEF5A4D-EC32-4934-8755-45F3297CE53C}">
      <dsp:nvSpPr>
        <dsp:cNvPr id="0" name=""/>
        <dsp:cNvSpPr/>
      </dsp:nvSpPr>
      <dsp:spPr>
        <a:xfrm>
          <a:off x="3917376" y="210920"/>
          <a:ext cx="2735342" cy="185653"/>
        </a:xfrm>
        <a:prstGeom prst="rect">
          <a:avLst/>
        </a:prstGeom>
        <a:solidFill>
          <a:schemeClr val="accent4">
            <a:hueOff val="-3472600"/>
            <a:satOff val="20921"/>
            <a:lumOff val="16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1AB5FE-6E59-4AAA-8163-DF9B3756198C}">
      <dsp:nvSpPr>
        <dsp:cNvPr id="0" name=""/>
        <dsp:cNvSpPr/>
      </dsp:nvSpPr>
      <dsp:spPr>
        <a:xfrm>
          <a:off x="3496613" y="53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3125340"/>
            <a:satOff val="18829"/>
            <a:lumOff val="15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•El cable de suspensión de un puente uniformemente cargado toma la forma de una parábola. </a:t>
          </a:r>
          <a:endParaRPr lang="es-MX" sz="1500" kern="1200" dirty="0"/>
        </a:p>
      </dsp:txBody>
      <dsp:txXfrm>
        <a:off x="3532864" y="36790"/>
        <a:ext cx="1990311" cy="1165186"/>
      </dsp:txXfrm>
    </dsp:sp>
    <dsp:sp modelId="{B85B18C3-6098-4EFD-A308-B5B7931244FE}">
      <dsp:nvSpPr>
        <dsp:cNvPr id="0" name=""/>
        <dsp:cNvSpPr/>
      </dsp:nvSpPr>
      <dsp:spPr>
        <a:xfrm rot="5400000">
          <a:off x="5887363" y="984475"/>
          <a:ext cx="1538910" cy="185653"/>
        </a:xfrm>
        <a:prstGeom prst="rect">
          <a:avLst/>
        </a:prstGeom>
        <a:solidFill>
          <a:schemeClr val="accent4">
            <a:hueOff val="-3968686"/>
            <a:satOff val="23910"/>
            <a:lumOff val="19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8E16A-B099-4423-ABC3-4B3EC4360AB9}">
      <dsp:nvSpPr>
        <dsp:cNvPr id="0" name=""/>
        <dsp:cNvSpPr/>
      </dsp:nvSpPr>
      <dsp:spPr>
        <a:xfrm>
          <a:off x="6240155" y="53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3571817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construcciones modernas, muchos techos son paraboloides </a:t>
          </a:r>
          <a:endParaRPr lang="es-MX" sz="1500" kern="1200" dirty="0"/>
        </a:p>
      </dsp:txBody>
      <dsp:txXfrm>
        <a:off x="6276406" y="36790"/>
        <a:ext cx="1990311" cy="1165186"/>
      </dsp:txXfrm>
    </dsp:sp>
    <dsp:sp modelId="{48E26122-A296-4250-86BC-A6541E7A0953}">
      <dsp:nvSpPr>
        <dsp:cNvPr id="0" name=""/>
        <dsp:cNvSpPr/>
      </dsp:nvSpPr>
      <dsp:spPr>
        <a:xfrm rot="5400000">
          <a:off x="5887363" y="2531586"/>
          <a:ext cx="1538910" cy="185653"/>
        </a:xfrm>
        <a:prstGeom prst="rect">
          <a:avLst/>
        </a:prstGeom>
        <a:solidFill>
          <a:schemeClr val="accent4">
            <a:hueOff val="-4464771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547DB6-EC33-47FE-9F5A-85ABEC1BBDF1}">
      <dsp:nvSpPr>
        <dsp:cNvPr id="0" name=""/>
        <dsp:cNvSpPr/>
      </dsp:nvSpPr>
      <dsp:spPr>
        <a:xfrm>
          <a:off x="6240155" y="1547649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4018294"/>
            <a:satOff val="24209"/>
            <a:lumOff val="19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•Puentes de arco. </a:t>
          </a:r>
          <a:endParaRPr lang="es-MX" sz="1500" kern="1200" dirty="0"/>
        </a:p>
      </dsp:txBody>
      <dsp:txXfrm>
        <a:off x="6276406" y="1583900"/>
        <a:ext cx="1990311" cy="1165186"/>
      </dsp:txXfrm>
    </dsp:sp>
    <dsp:sp modelId="{15B9698B-4797-4E51-8BA1-559272C6889E}">
      <dsp:nvSpPr>
        <dsp:cNvPr id="0" name=""/>
        <dsp:cNvSpPr/>
      </dsp:nvSpPr>
      <dsp:spPr>
        <a:xfrm>
          <a:off x="6240155" y="3094760"/>
          <a:ext cx="2062813" cy="1237688"/>
        </a:xfrm>
        <a:prstGeom prst="roundRect">
          <a:avLst>
            <a:gd name="adj" fmla="val 10000"/>
          </a:avLst>
        </a:prstGeom>
        <a:solidFill>
          <a:schemeClr val="accent4">
            <a:hueOff val="-4464771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• En aerodinámica e hidrodinámica: las alas, quillas y timones. </a:t>
          </a:r>
          <a:endParaRPr lang="es-MX" sz="1500" kern="1200" dirty="0"/>
        </a:p>
      </dsp:txBody>
      <dsp:txXfrm>
        <a:off x="6276406" y="3131011"/>
        <a:ext cx="1990311" cy="1165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7116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pPr/>
              <a:t>19/10/17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pa5.unam.mx/wwwP5/profesor/publicacionMate/13IX.pdf" TargetMode="External"/><Relationship Id="rId4" Type="http://schemas.openxmlformats.org/officeDocument/2006/relationships/hyperlink" Target="https://www.dspace.espol.edu.ec/bitstream/123456789/781/3/1487.pdf" TargetMode="External"/><Relationship Id="rId5" Type="http://schemas.openxmlformats.org/officeDocument/2006/relationships/hyperlink" Target="NULL" TargetMode="External"/><Relationship Id="rId6" Type="http://schemas.openxmlformats.org/officeDocument/2006/relationships/hyperlink" Target="http://dgenp.unam.mx/direccgral/secacad/cmatematicas/pdf/m5unidad09.pdf" TargetMode="External"/><Relationship Id="rId7" Type="http://schemas.openxmlformats.org/officeDocument/2006/relationships/hyperlink" Target="NULL" TargetMode="External"/><Relationship Id="rId8" Type="http://schemas.openxmlformats.org/officeDocument/2006/relationships/hyperlink" Target="http://elmundodelaparabola.blogspot.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ic.umich.mx/~lcastro/parabola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Centro Universitario UAEM Zumpango</a:t>
            </a:r>
          </a:p>
        </p:txBody>
      </p:sp>
      <p:sp>
        <p:nvSpPr>
          <p:cNvPr id="14338" name="AutoShape 2" descr="Resultado de imagen para contr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4340" name="AutoShape 4" descr="Resultado de imagen para contr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2" name="11 Imagen" descr="descarga (2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75" y="2016312"/>
            <a:ext cx="2982072" cy="2567419"/>
          </a:xfrm>
          <a:prstGeom prst="rect">
            <a:avLst/>
          </a:prstGeom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4318001" y="4270884"/>
            <a:ext cx="4537241" cy="2186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500" dirty="0" smtClean="0">
                <a:latin typeface="Avenir Black"/>
                <a:cs typeface="Avenir Black"/>
              </a:rPr>
              <a:t>Matemáticas Básicas</a:t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sz="3500" dirty="0" smtClean="0">
                <a:latin typeface="Avenir Black"/>
                <a:cs typeface="Avenir Black"/>
              </a:rPr>
              <a:t>Parábola</a:t>
            </a:r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solidFill>
                  <a:srgbClr val="9D8536"/>
                </a:solidFill>
                <a:latin typeface="Avenir Black"/>
                <a:cs typeface="Avenir Black"/>
              </a:rPr>
              <a:t>Carmen Aurora Niembro Gaona</a:t>
            </a:r>
            <a:r>
              <a:rPr lang="es-ES" sz="2000" dirty="0" smtClean="0">
                <a:latin typeface="Avenir Roman"/>
                <a:cs typeface="Avenir Roman"/>
              </a:rPr>
              <a:t/>
            </a:r>
            <a:br>
              <a:rPr lang="es-ES" sz="2000" dirty="0" smtClean="0">
                <a:latin typeface="Avenir Roman"/>
                <a:cs typeface="Avenir Roman"/>
              </a:rPr>
            </a:br>
            <a:r>
              <a:rPr lang="es-ES" sz="1700" dirty="0" smtClean="0">
                <a:latin typeface="Avenir Book"/>
                <a:cs typeface="Avenir Book"/>
              </a:rPr>
              <a:t>Octubre 2017</a:t>
            </a:r>
            <a:endParaRPr lang="es-ES" sz="17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693490"/>
              </p:ext>
            </p:extLst>
          </p:nvPr>
        </p:nvGraphicFramePr>
        <p:xfrm>
          <a:off x="457199" y="660901"/>
          <a:ext cx="8598843" cy="5734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15"/>
          <p:cNvSpPr/>
          <p:nvPr/>
        </p:nvSpPr>
        <p:spPr>
          <a:xfrm rot="16200000">
            <a:off x="1767205" y="-1758699"/>
            <a:ext cx="593090" cy="41275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199" y="76200"/>
            <a:ext cx="3276602" cy="538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Avenir Book"/>
                <a:cs typeface="Avenir Book"/>
              </a:rPr>
              <a:t>DEFINICIÓN PARÁBOLA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77901"/>
            <a:ext cx="8229600" cy="4525963"/>
          </a:xfrm>
        </p:spPr>
        <p:txBody>
          <a:bodyPr/>
          <a:lstStyle/>
          <a:p>
            <a:r>
              <a:rPr lang="es-MX" dirty="0" smtClean="0"/>
              <a:t>Hay cuatro posibilidades de obtener una parábola:</a:t>
            </a:r>
            <a:endParaRPr lang="es-MX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798957" y="-1795143"/>
            <a:ext cx="567690" cy="41655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26437" y="90203"/>
            <a:ext cx="2962864" cy="481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Avenir Black"/>
                <a:cs typeface="Avenir Book"/>
              </a:rPr>
              <a:t>TIPOS DE PARÁBOLA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0547" t="24931" r="31857" b="27671"/>
          <a:stretch>
            <a:fillRect/>
          </a:stretch>
        </p:blipFill>
        <p:spPr bwMode="auto">
          <a:xfrm>
            <a:off x="440736" y="2133600"/>
            <a:ext cx="8246064" cy="403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175704" y="-1171890"/>
            <a:ext cx="506095" cy="28574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02332" y="71824"/>
            <a:ext cx="3331164" cy="3999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Avenir Book"/>
                <a:cs typeface="Avenir Book"/>
              </a:rPr>
              <a:t>RESUMEN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7820" t="33088" r="40623" b="46814"/>
          <a:stretch>
            <a:fillRect/>
          </a:stretch>
        </p:blipFill>
        <p:spPr bwMode="auto">
          <a:xfrm>
            <a:off x="416445" y="1422400"/>
            <a:ext cx="8150254" cy="40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519557" y="-1553843"/>
            <a:ext cx="593090" cy="36321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54318"/>
            <a:ext cx="2912064" cy="539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PARTES 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288789"/>
              </p:ext>
            </p:extLst>
          </p:nvPr>
        </p:nvGraphicFramePr>
        <p:xfrm>
          <a:off x="440736" y="143435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304737"/>
              </p:ext>
            </p:extLst>
          </p:nvPr>
        </p:nvGraphicFramePr>
        <p:xfrm>
          <a:off x="159497" y="662531"/>
          <a:ext cx="4552203" cy="526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ook"/>
                <a:cs typeface="Avenir Book"/>
              </a:rPr>
              <a:t>PARTES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/>
          <a:srcRect l="56098" t="53431" r="26090" b="22304"/>
          <a:stretch>
            <a:fillRect/>
          </a:stretch>
        </p:blipFill>
        <p:spPr bwMode="auto">
          <a:xfrm>
            <a:off x="4766914" y="1346200"/>
            <a:ext cx="4377085" cy="40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8300" y="1232179"/>
            <a:ext cx="8229600" cy="4525963"/>
          </a:xfrm>
        </p:spPr>
        <p:txBody>
          <a:bodyPr/>
          <a:lstStyle/>
          <a:p>
            <a:r>
              <a:rPr lang="es-MX" dirty="0" smtClean="0"/>
              <a:t>En el caso de la parábola, su ecuación en forma general es:</a:t>
            </a:r>
          </a:p>
          <a:p>
            <a:endParaRPr lang="es-MX" dirty="0" smtClean="0"/>
          </a:p>
          <a:p>
            <a:r>
              <a:rPr lang="es-MX" dirty="0" smtClean="0"/>
              <a:t>Ax</a:t>
            </a:r>
            <a:r>
              <a:rPr lang="es-MX" baseline="30000" dirty="0" smtClean="0"/>
              <a:t>2</a:t>
            </a:r>
            <a:r>
              <a:rPr lang="es-MX" dirty="0" smtClean="0"/>
              <a:t> + </a:t>
            </a:r>
            <a:r>
              <a:rPr lang="es-MX" dirty="0" err="1" smtClean="0"/>
              <a:t>Dx</a:t>
            </a:r>
            <a:r>
              <a:rPr lang="es-MX" dirty="0" smtClean="0"/>
              <a:t> + </a:t>
            </a:r>
            <a:r>
              <a:rPr lang="es-MX" dirty="0" err="1" smtClean="0"/>
              <a:t>Ey</a:t>
            </a:r>
            <a:r>
              <a:rPr lang="es-MX" dirty="0" smtClean="0"/>
              <a:t> + F = 0;</a:t>
            </a:r>
          </a:p>
          <a:p>
            <a:r>
              <a:rPr lang="es-MX" dirty="0" smtClean="0"/>
              <a:t>By</a:t>
            </a:r>
            <a:r>
              <a:rPr lang="es-MX" baseline="30000" dirty="0" smtClean="0"/>
              <a:t>2</a:t>
            </a:r>
            <a:r>
              <a:rPr lang="es-MX" dirty="0" smtClean="0"/>
              <a:t> + </a:t>
            </a:r>
            <a:r>
              <a:rPr lang="es-MX" dirty="0" err="1" smtClean="0"/>
              <a:t>Dx</a:t>
            </a:r>
            <a:r>
              <a:rPr lang="es-MX" dirty="0" smtClean="0"/>
              <a:t> + </a:t>
            </a:r>
            <a:r>
              <a:rPr lang="es-MX" dirty="0" err="1" smtClean="0"/>
              <a:t>Ey</a:t>
            </a:r>
            <a:r>
              <a:rPr lang="es-MX" dirty="0" smtClean="0"/>
              <a:t> + F = 0</a:t>
            </a:r>
            <a:endParaRPr lang="es-MX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887857" y="-1922143"/>
            <a:ext cx="707390" cy="44830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20254" y="0"/>
            <a:ext cx="6108701" cy="762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ECUACIÓN GENERAL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6" name="15 Imagen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7957" y="3101788"/>
            <a:ext cx="3709990" cy="2879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7975" y="1854370"/>
            <a:ext cx="8229600" cy="4525963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análisis de la ecuación consta de las siguientes fases:</a:t>
            </a:r>
          </a:p>
          <a:p>
            <a:r>
              <a:rPr lang="es-MX" sz="2800" dirty="0" smtClean="0"/>
              <a:t>Primera: Saber si la curva es simétrica o asimétrica. La ecuación (α) demuestra que la curva es simétrica con relación al eje de las abscisas, porque para un valor de x se obtienen dos valores de y iguales y de signos contrarios. En cambio, la curva es asimétrica con relación al eje de las ordenadas, porque según la ecuación (β), para cada valor de y sólo se obtiene un valor de x.</a:t>
            </a:r>
            <a:endParaRPr lang="es-MX" sz="2800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2213732" y="-2218568"/>
            <a:ext cx="677936" cy="51054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07975" y="160167"/>
            <a:ext cx="4258264" cy="393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ANALISIS DE LA ECUACIÓN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4101" name="AutoShape 5" descr="Resultado de imagen para ANALIS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11 Imagen" descr="descarga (2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372" y="160167"/>
            <a:ext cx="1682113" cy="1459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6900" y="54833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 smtClean="0"/>
              <a:t>Segunda: Determinar los puntos de intersección de la curva con los ejes de coordenadas. Si x=0, resulta y=0, lo cual significa que el único punto común de la curva con los ejes es el origen del sistema de coordenadas. 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0" name="9 Imagen" descr="descarga (2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4" y="3778895"/>
            <a:ext cx="325551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images (3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7607" y="4920834"/>
            <a:ext cx="1628764" cy="1783975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8694" y="546185"/>
            <a:ext cx="8615306" cy="5068609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Tercera: Determinar las zonas donde existe y donde deja de existir la curva. La ecuación (α) permite ver que cuando el parámetro p es positivo, la variable x sólo debe recibir valores positivos porque de otro modo los de y resultan imaginarios. Esto significa que, cuando p&gt;0, la curva solamente existe a la derecha del origen del sistema y la región izquierda es zona imaginaria de la parábola. En cambio, si p la ecuación solamente existe a la izquierda del origen del sistema.</a:t>
            </a:r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885"/>
            <a:ext cx="8229600" cy="2879216"/>
          </a:xfrm>
        </p:spPr>
        <p:txBody>
          <a:bodyPr/>
          <a:lstStyle/>
          <a:p>
            <a:r>
              <a:rPr lang="es-MX" dirty="0" smtClean="0"/>
              <a:t>Cuarta: Investigar si la curva es abierta o cerrada. La misma ecuación (α) justifica que la curva es abierta, porque si x aumenta indefinidamente, también y aumenta en la misma condición.</a:t>
            </a:r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504949" y="3698482"/>
            <a:ext cx="6134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y = ± 2 p x.....................................................(α) </a:t>
            </a:r>
          </a:p>
          <a:p>
            <a:r>
              <a:rPr lang="es-MX" sz="2400" dirty="0" smtClean="0"/>
              <a:t>2 p y x = 2.....................................................(β)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016" y="977900"/>
            <a:ext cx="6994525" cy="1425575"/>
          </a:xfrm>
        </p:spPr>
        <p:txBody>
          <a:bodyPr/>
          <a:lstStyle/>
          <a:p>
            <a:pPr eaLnBrk="1" hangingPunct="1"/>
            <a:r>
              <a:rPr lang="es-ES_tradnl" altLang="es-ES_tradnl" sz="2400" dirty="0"/>
              <a:t>Universidad </a:t>
            </a:r>
            <a:r>
              <a:rPr lang="es-ES_tradnl" altLang="es-ES_tradnl" sz="2400" dirty="0" err="1"/>
              <a:t>Aut</a:t>
            </a:r>
            <a:r>
              <a:rPr lang="es-ES" altLang="es-ES_tradnl" sz="2400" dirty="0" err="1"/>
              <a:t>ónoma</a:t>
            </a:r>
            <a:r>
              <a:rPr lang="es-ES" altLang="es-ES_tradnl" sz="2400" dirty="0"/>
              <a:t> del Estado de México</a:t>
            </a:r>
            <a:r>
              <a:rPr lang="es-ES" altLang="es-ES_tradnl" sz="2800" dirty="0"/>
              <a:t/>
            </a:r>
            <a:br>
              <a:rPr lang="es-ES" altLang="es-ES_tradnl" sz="2800" dirty="0"/>
            </a:br>
            <a:r>
              <a:rPr lang="es-ES" altLang="es-ES_tradnl" sz="2000" dirty="0"/>
              <a:t>Centro Universitario UAEM Zumpango</a:t>
            </a:r>
            <a:br>
              <a:rPr lang="es-ES" altLang="es-ES_tradnl" sz="2000" dirty="0"/>
            </a:br>
            <a:r>
              <a:rPr lang="es-ES" altLang="es-ES_tradnl" sz="2000" dirty="0"/>
              <a:t>Licenciatura en </a:t>
            </a:r>
            <a:r>
              <a:rPr lang="es-ES" altLang="es-ES_tradnl" sz="2000" dirty="0" smtClean="0"/>
              <a:t>Contaduría</a:t>
            </a:r>
            <a:r>
              <a:rPr lang="es-ES" altLang="es-ES_tradnl" sz="2000" dirty="0"/>
              <a:t/>
            </a:r>
            <a:br>
              <a:rPr lang="es-ES" altLang="es-ES_tradnl" sz="2000" dirty="0"/>
            </a:br>
            <a:endParaRPr lang="es-ES_tradnl" altLang="es-ES_tradnl" sz="20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47813" y="2349500"/>
            <a:ext cx="7138987" cy="377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s-ES_tradnl" sz="2000" dirty="0" smtClean="0"/>
              <a:t>Unidad de Aprendizaje: 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Matemáticas Básicas</a:t>
            </a:r>
          </a:p>
          <a:p>
            <a:pPr marL="0" indent="0">
              <a:buFontTx/>
              <a:buNone/>
            </a:pPr>
            <a:r>
              <a:rPr lang="es-ES" altLang="es-ES_tradnl" sz="2000" dirty="0" smtClean="0"/>
              <a:t>Nombre del Material: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Parábola</a:t>
            </a:r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>
              <a:buFontTx/>
              <a:buNone/>
            </a:pPr>
            <a:r>
              <a:rPr lang="es-ES" altLang="es-ES_tradnl" sz="2000" dirty="0" smtClean="0"/>
              <a:t>  Elaboró:</a:t>
            </a:r>
          </a:p>
          <a:p>
            <a:pPr marL="0" indent="0" algn="ctr">
              <a:buFontTx/>
              <a:buNone/>
            </a:pPr>
            <a:r>
              <a:rPr lang="es-ES" altLang="es-ES_tradnl" sz="2000" dirty="0" smtClean="0"/>
              <a:t>Dra. en Ed. Carmen Aurora Niembro Gaona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263421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0052" y="749300"/>
            <a:ext cx="8229600" cy="5905500"/>
          </a:xfrm>
        </p:spPr>
        <p:txBody>
          <a:bodyPr>
            <a:noAutofit/>
          </a:bodyPr>
          <a:lstStyle/>
          <a:p>
            <a:r>
              <a:rPr lang="es-MX" sz="2400" dirty="0" smtClean="0"/>
              <a:t>La ecuación de una parábola de vértice en el origen y eje el eje X, es:</a:t>
            </a:r>
          </a:p>
          <a:p>
            <a:pPr>
              <a:buNone/>
            </a:pPr>
            <a:endParaRPr lang="es-MX" sz="2400" dirty="0" smtClean="0"/>
          </a:p>
          <a:p>
            <a:r>
              <a:rPr lang="es-MX" sz="2400" dirty="0" smtClean="0"/>
              <a:t>En donde el foco es el punto (p, 0) y la ecuación de la directriz es x = - p . S i p &gt; 0, la parábola se abre hacia la derecha; si p &lt; 0, la parábola se abre hacia la izquierda.</a:t>
            </a:r>
          </a:p>
          <a:p>
            <a:r>
              <a:rPr lang="es-MX" sz="2400" dirty="0" smtClean="0"/>
              <a:t>S i el eje de una parábola coincide con el eje Y, y el vértice está en el origen, su ecuación es</a:t>
            </a:r>
            <a:r>
              <a:rPr lang="es-MX" sz="2400" dirty="0" smtClean="0"/>
              <a:t>:</a:t>
            </a:r>
            <a:endParaRPr lang="es-MX" sz="2400" dirty="0" smtClean="0"/>
          </a:p>
          <a:p>
            <a:r>
              <a:rPr lang="es-MX" sz="2400" dirty="0" smtClean="0"/>
              <a:t>En donde el foco es el punto (0, p), y la ecuación de la directriz es y = - p. Si p &gt; 0, la parábola se abre hacia arriba; si p &lt; 0, la parábola se abre hacia abajo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r>
              <a:rPr lang="es-MX" sz="2400" dirty="0" smtClean="0"/>
              <a:t>En cada caso, la longitud del lado recto está dada por el valor absoluto de 4p, que es el coeficiente del término de primer grado.</a:t>
            </a:r>
          </a:p>
          <a:p>
            <a:endParaRPr lang="es-MX" sz="2400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671957" y="-1706243"/>
            <a:ext cx="643890" cy="39877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00052" y="0"/>
            <a:ext cx="3187700" cy="523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TEOREMA 1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8837" y="810802"/>
            <a:ext cx="7928563" cy="5463429"/>
          </a:xfrm>
        </p:spPr>
        <p:txBody>
          <a:bodyPr>
            <a:noAutofit/>
          </a:bodyPr>
          <a:lstStyle/>
          <a:p>
            <a:r>
              <a:rPr lang="es-MX" sz="2400" dirty="0" smtClean="0"/>
              <a:t>La </a:t>
            </a:r>
            <a:r>
              <a:rPr lang="es-MX" sz="2400" dirty="0" smtClean="0"/>
              <a:t>ecuación de una parábola de vértice (h,k) y eje x, es de la forma:</a:t>
            </a:r>
          </a:p>
          <a:p>
            <a:pPr marL="0" indent="0">
              <a:buNone/>
            </a:pPr>
            <a:r>
              <a:rPr lang="es-MX" sz="2400" dirty="0" smtClean="0"/>
              <a:t>                                (</a:t>
            </a:r>
            <a:r>
              <a:rPr lang="es-MX" sz="2400" dirty="0" smtClean="0"/>
              <a:t>y – k)² = 4p (x – h</a:t>
            </a:r>
            <a:r>
              <a:rPr lang="es-MX" sz="2400" dirty="0" smtClean="0"/>
              <a:t>)</a:t>
            </a:r>
          </a:p>
          <a:p>
            <a:pPr marL="0" indent="0">
              <a:buNone/>
            </a:pPr>
            <a:endParaRPr lang="es-MX" sz="2400" dirty="0" smtClean="0"/>
          </a:p>
          <a:p>
            <a:r>
              <a:rPr lang="es-MX" sz="2400" dirty="0" smtClean="0"/>
              <a:t>Siendo |p| la longitud del segmento del eje comprendido entre el foco y el vértice</a:t>
            </a:r>
            <a:r>
              <a:rPr lang="es-MX" sz="2400" dirty="0" smtClean="0"/>
              <a:t>.</a:t>
            </a:r>
            <a:endParaRPr lang="es-MX" sz="2400" dirty="0" smtClean="0"/>
          </a:p>
          <a:p>
            <a:r>
              <a:rPr lang="es-MX" sz="2400" dirty="0" smtClean="0"/>
              <a:t>Si p &gt; 0, la parábola se abre hacia la derecha, p &lt; 0 la parábola se abre hacia la izquierda.</a:t>
            </a:r>
          </a:p>
          <a:p>
            <a:r>
              <a:rPr lang="es-MX" sz="2400" dirty="0" smtClean="0"/>
              <a:t>Si el vértice es el punto (</a:t>
            </a:r>
            <a:r>
              <a:rPr lang="es-MX" sz="2400" dirty="0" err="1" smtClean="0"/>
              <a:t>h,k</a:t>
            </a:r>
            <a:r>
              <a:rPr lang="es-MX" sz="2400" dirty="0" smtClean="0"/>
              <a:t>) y el eje y su ecuación es de la forma:</a:t>
            </a:r>
          </a:p>
          <a:p>
            <a:r>
              <a:rPr lang="es-MX" sz="2400" dirty="0" smtClean="0"/>
              <a:t>(x – h)² = 4p (y – k)</a:t>
            </a:r>
          </a:p>
          <a:p>
            <a:r>
              <a:rPr lang="es-MX" sz="2400" dirty="0" smtClean="0"/>
              <a:t>Si  p &gt; 0 la parábola se abre hacia arriba, si p &lt; 0 la parábola se abre hacia abajo.</a:t>
            </a:r>
            <a:endParaRPr lang="es-MX" sz="2400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573574" y="-1557060"/>
            <a:ext cx="726356" cy="38734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1020" y="84444"/>
            <a:ext cx="3191464" cy="607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TEOREMA 2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Una ecuación de segundo grado en las variables X y </a:t>
            </a:r>
            <a:r>
              <a:rPr lang="es-MX" dirty="0" err="1" smtClean="0"/>
              <a:t>Y</a:t>
            </a:r>
            <a:r>
              <a:rPr lang="es-MX" dirty="0" smtClean="0"/>
              <a:t> que carezca del término en </a:t>
            </a:r>
            <a:r>
              <a:rPr lang="es-MX" dirty="0" err="1" smtClean="0"/>
              <a:t>xy</a:t>
            </a:r>
            <a:r>
              <a:rPr lang="es-MX" dirty="0" smtClean="0"/>
              <a:t> puede escribirse en la forma:</a:t>
            </a:r>
          </a:p>
          <a:p>
            <a:pPr algn="ctr"/>
            <a:r>
              <a:rPr lang="es-MX" dirty="0" smtClean="0"/>
              <a:t>Ax</a:t>
            </a:r>
            <a:r>
              <a:rPr lang="es-MX" baseline="30000" dirty="0" smtClean="0"/>
              <a:t>2</a:t>
            </a:r>
            <a:r>
              <a:rPr lang="es-MX" dirty="0" smtClean="0"/>
              <a:t> + Cy</a:t>
            </a:r>
            <a:r>
              <a:rPr lang="es-MX" baseline="30000" dirty="0" smtClean="0"/>
              <a:t>2</a:t>
            </a:r>
            <a:r>
              <a:rPr lang="es-MX" dirty="0" smtClean="0"/>
              <a:t> + </a:t>
            </a:r>
            <a:r>
              <a:rPr lang="es-MX" dirty="0" err="1" smtClean="0"/>
              <a:t>Dx</a:t>
            </a:r>
            <a:r>
              <a:rPr lang="es-MX" dirty="0" smtClean="0"/>
              <a:t> + </a:t>
            </a:r>
            <a:r>
              <a:rPr lang="es-MX" dirty="0" err="1" smtClean="0"/>
              <a:t>Ey</a:t>
            </a:r>
            <a:r>
              <a:rPr lang="es-MX" dirty="0" smtClean="0"/>
              <a:t> + F =0</a:t>
            </a:r>
          </a:p>
          <a:p>
            <a:r>
              <a:rPr lang="es-MX" dirty="0" smtClean="0"/>
              <a:t>Si A = 0, C ǂ 0 y D ǂ 0, la ecuación representa una parábola cuyo eje es paralelo a (o coincide con) el eje X.</a:t>
            </a:r>
          </a:p>
        </p:txBody>
      </p:sp>
      <p:sp>
        <p:nvSpPr>
          <p:cNvPr id="4" name="Rectángulo 15"/>
          <p:cNvSpPr/>
          <p:nvPr/>
        </p:nvSpPr>
        <p:spPr>
          <a:xfrm rot="16200000">
            <a:off x="1486856" y="-1470342"/>
            <a:ext cx="633095" cy="360679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1" y="90805"/>
            <a:ext cx="2997200" cy="5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TEOREMA 3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0736" y="660401"/>
            <a:ext cx="8229600" cy="3378200"/>
          </a:xfrm>
        </p:spPr>
        <p:txBody>
          <a:bodyPr/>
          <a:lstStyle/>
          <a:p>
            <a:r>
              <a:rPr lang="es-MX" dirty="0" smtClean="0"/>
              <a:t>Si, en cambio, D = 0, la ecuación representa dos rectas diferentes paralelas </a:t>
            </a:r>
            <a:r>
              <a:rPr lang="es-MX" dirty="0" smtClean="0"/>
              <a:t>a 1 </a:t>
            </a:r>
            <a:r>
              <a:rPr lang="es-MX" dirty="0" smtClean="0"/>
              <a:t>eje X, dos rectas coincidentes paralelas </a:t>
            </a:r>
            <a:r>
              <a:rPr lang="es-MX" dirty="0" smtClean="0"/>
              <a:t>a 1 </a:t>
            </a:r>
            <a:r>
              <a:rPr lang="es-MX" dirty="0" smtClean="0"/>
              <a:t>eje X, o ningún lugar geométrico, según que las  raíces de  </a:t>
            </a:r>
          </a:p>
          <a:p>
            <a:pPr marL="0" indent="0" algn="ctr">
              <a:buNone/>
            </a:pPr>
            <a:r>
              <a:rPr lang="es-MX" dirty="0" smtClean="0"/>
              <a:t>Cy</a:t>
            </a:r>
            <a:r>
              <a:rPr lang="es-MX" baseline="30000" dirty="0" smtClean="0"/>
              <a:t>2</a:t>
            </a:r>
            <a:r>
              <a:rPr lang="es-MX" dirty="0" smtClean="0"/>
              <a:t> + </a:t>
            </a:r>
            <a:r>
              <a:rPr lang="es-MX" dirty="0" err="1" smtClean="0"/>
              <a:t>Ey</a:t>
            </a:r>
            <a:r>
              <a:rPr lang="es-MX" dirty="0" smtClean="0"/>
              <a:t> +F = 0</a:t>
            </a:r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199" y="3124199"/>
            <a:ext cx="3632201" cy="3136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0436" y="546185"/>
            <a:ext cx="8229600" cy="4155141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 Sean reales y desiguales, reales e iguales o complejas.</a:t>
            </a:r>
          </a:p>
          <a:p>
            <a:r>
              <a:rPr lang="es-MX" dirty="0" smtClean="0"/>
              <a:t>Si</a:t>
            </a:r>
            <a:r>
              <a:rPr lang="es-MX" b="1" dirty="0" smtClean="0"/>
              <a:t> </a:t>
            </a:r>
            <a:r>
              <a:rPr lang="es-MX" dirty="0" smtClean="0"/>
              <a:t>A </a:t>
            </a:r>
            <a:r>
              <a:rPr lang="es-MX" b="1" dirty="0" smtClean="0"/>
              <a:t>ǂ </a:t>
            </a:r>
            <a:r>
              <a:rPr lang="es-MX" dirty="0" smtClean="0"/>
              <a:t>0, C = 0 y E </a:t>
            </a:r>
            <a:r>
              <a:rPr lang="es-MX" b="1" dirty="0" smtClean="0"/>
              <a:t>ǂ </a:t>
            </a:r>
            <a:r>
              <a:rPr lang="es-MX" dirty="0" smtClean="0"/>
              <a:t>0, la ecuación representa una parábola cuyo eje es paralelo a (o coincide con) el eje </a:t>
            </a:r>
            <a:r>
              <a:rPr lang="es-MX" b="1" dirty="0" smtClean="0"/>
              <a:t>Y</a:t>
            </a:r>
            <a:r>
              <a:rPr lang="es-MX" dirty="0" smtClean="0"/>
              <a:t>.</a:t>
            </a:r>
          </a:p>
          <a:p>
            <a:r>
              <a:rPr lang="es-MX" dirty="0" smtClean="0"/>
              <a:t>Si,</a:t>
            </a:r>
            <a:r>
              <a:rPr lang="es-MX" b="1" dirty="0" smtClean="0"/>
              <a:t> </a:t>
            </a:r>
            <a:r>
              <a:rPr lang="es-MX" dirty="0" smtClean="0"/>
              <a:t>en cambio, E = 0, la ecuación representa dos rectas diferentes paralelas a1 eje </a:t>
            </a:r>
            <a:r>
              <a:rPr lang="es-MX" b="1" dirty="0" smtClean="0"/>
              <a:t>Y, </a:t>
            </a:r>
            <a:r>
              <a:rPr lang="es-MX" dirty="0" smtClean="0"/>
              <a:t>dos rectas coincidentes paralelas a1 eje </a:t>
            </a:r>
            <a:r>
              <a:rPr lang="es-MX" b="1" dirty="0" smtClean="0"/>
              <a:t>Y </a:t>
            </a:r>
            <a:r>
              <a:rPr lang="es-MX" dirty="0" smtClean="0"/>
              <a:t>o ningún lugar geométrico, según que las raíces de</a:t>
            </a:r>
          </a:p>
          <a:p>
            <a:pPr algn="ctr"/>
            <a:r>
              <a:rPr lang="es-MX" dirty="0" smtClean="0"/>
              <a:t>Ax</a:t>
            </a:r>
            <a:r>
              <a:rPr lang="es-MX" baseline="30000" dirty="0" smtClean="0"/>
              <a:t>2</a:t>
            </a:r>
            <a:r>
              <a:rPr lang="es-MX" dirty="0" smtClean="0"/>
              <a:t> + </a:t>
            </a:r>
            <a:r>
              <a:rPr lang="es-MX" dirty="0" err="1" smtClean="0"/>
              <a:t>Dx</a:t>
            </a:r>
            <a:r>
              <a:rPr lang="es-MX" dirty="0" smtClean="0"/>
              <a:t> + F = 0</a:t>
            </a:r>
          </a:p>
          <a:p>
            <a:endParaRPr lang="es-MX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36" y="4550837"/>
            <a:ext cx="3013664" cy="1890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2300" y="1231900"/>
            <a:ext cx="5194300" cy="4525963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Sea p la distancia del </a:t>
            </a:r>
            <a:r>
              <a:rPr lang="es-MX" dirty="0" err="1" smtClean="0"/>
              <a:t>vertice</a:t>
            </a:r>
            <a:r>
              <a:rPr lang="es-MX" dirty="0" smtClean="0"/>
              <a:t> al foco de una parábola con vértice en (</a:t>
            </a:r>
            <a:r>
              <a:rPr lang="es-MX" dirty="0" err="1" smtClean="0"/>
              <a:t>h,k</a:t>
            </a:r>
            <a:r>
              <a:rPr lang="es-MX" dirty="0" smtClean="0"/>
              <a:t>) y eje paralelo al </a:t>
            </a:r>
            <a:r>
              <a:rPr lang="es-MX" dirty="0" err="1" smtClean="0"/>
              <a:t>ejex</a:t>
            </a:r>
            <a:r>
              <a:rPr lang="es-MX" dirty="0" smtClean="0"/>
              <a:t>.</a:t>
            </a:r>
          </a:p>
          <a:p>
            <a:r>
              <a:rPr lang="es-MX" dirty="0" smtClean="0"/>
              <a:t>Entonces, las coordenadas del foco son F(</a:t>
            </a:r>
            <a:r>
              <a:rPr lang="es-MX" dirty="0" err="1" smtClean="0"/>
              <a:t>h+p,k</a:t>
            </a:r>
            <a:r>
              <a:rPr lang="es-MX" dirty="0" smtClean="0"/>
              <a:t>).</a:t>
            </a:r>
          </a:p>
          <a:p>
            <a:r>
              <a:rPr lang="es-MX" dirty="0" smtClean="0"/>
              <a:t>Además la directriz está dada por x=h-p y la ecuación del eje de simetría es y=k</a:t>
            </a:r>
          </a:p>
          <a:p>
            <a:r>
              <a:rPr lang="es-MX" dirty="0" smtClean="0"/>
              <a:t>La ecuación canónica de la parábola con vértice en (</a:t>
            </a:r>
            <a:r>
              <a:rPr lang="es-MX" dirty="0" err="1" smtClean="0"/>
              <a:t>h,k</a:t>
            </a:r>
            <a:r>
              <a:rPr lang="es-MX" dirty="0" smtClean="0"/>
              <a:t>) y eje de simetría paralelo al eje x es: (Y-k)²=4p(x-h)</a:t>
            </a:r>
            <a:endParaRPr lang="es-MX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773557" y="-1744343"/>
            <a:ext cx="694690" cy="42163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01036" y="167992"/>
            <a:ext cx="3597863" cy="6076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ECUACIÓN CANÓNICA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2010430"/>
            <a:ext cx="3082152" cy="2498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379857" y="-1337943"/>
            <a:ext cx="656590" cy="33908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99437" y="65761"/>
            <a:ext cx="2416763" cy="556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EJEMPLO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062" t="30364" r="60290" b="42927"/>
          <a:stretch>
            <a:fillRect/>
          </a:stretch>
        </p:blipFill>
        <p:spPr bwMode="auto">
          <a:xfrm>
            <a:off x="5011271" y="2177098"/>
            <a:ext cx="3675529" cy="354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 l="10830" t="28475" r="62180" b="41483"/>
          <a:stretch>
            <a:fillRect/>
          </a:stretch>
        </p:blipFill>
        <p:spPr bwMode="auto">
          <a:xfrm>
            <a:off x="437029" y="1249999"/>
            <a:ext cx="3496236" cy="354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862457" y="-1896743"/>
            <a:ext cx="516890" cy="42417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75637" y="45783"/>
            <a:ext cx="3572464" cy="4446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FORMULARIO BÁSICO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 l="19239" t="25350" r="20277" b="18137"/>
          <a:stretch>
            <a:fillRect/>
          </a:stretch>
        </p:blipFill>
        <p:spPr bwMode="auto">
          <a:xfrm>
            <a:off x="331269" y="914400"/>
            <a:ext cx="8654295" cy="502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40736" y="-762000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 l="19239" t="17157" r="19723" b="28676"/>
          <a:stretch>
            <a:fillRect/>
          </a:stretch>
        </p:blipFill>
        <p:spPr bwMode="auto">
          <a:xfrm>
            <a:off x="330200" y="546185"/>
            <a:ext cx="8568208" cy="541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44600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dirty="0" smtClean="0"/>
              <a:t>La parábola posee diversas aplicaciones físicas muy interesantes, en la que destaca su propiedad de reflexión: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Si </a:t>
            </a:r>
            <a:r>
              <a:rPr lang="es-MX" dirty="0" smtClean="0"/>
              <a:t>en un objeto de forma parabólica se hace incidir una señal (en general una onda electromagnética) que proviene de su foco se refleja en él siguiendo una línea paralela a su eje. En la realidad, estos objetos reciben el nombre de paraboloides, los cuales giran alrededor de sus ejes. </a:t>
            </a:r>
            <a:endParaRPr lang="es-MX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405172" y="-1375958"/>
            <a:ext cx="682160" cy="34670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2705" y="141848"/>
            <a:ext cx="2578096" cy="556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APLICACIONES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349012" y="156508"/>
            <a:ext cx="64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Recomendaciones para el uso del material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659510" y="1339387"/>
            <a:ext cx="7594473" cy="4500581"/>
          </a:xfrm>
        </p:spPr>
        <p:txBody>
          <a:bodyPr>
            <a:normAutofit/>
          </a:bodyPr>
          <a:lstStyle/>
          <a:p>
            <a:pPr algn="just"/>
            <a:r>
              <a:rPr lang="es-ES_tradnl" altLang="es-ES_tradnl" sz="2000" dirty="0"/>
              <a:t>El material tiene la finalidad de ser un apoyo visual para </a:t>
            </a:r>
            <a:r>
              <a:rPr lang="es-ES_tradnl" altLang="es-ES_tradnl" sz="2000" dirty="0" smtClean="0"/>
              <a:t>establecer los elementos de </a:t>
            </a:r>
            <a:r>
              <a:rPr lang="es-ES" altLang="es-ES_tradnl" sz="2000" dirty="0" smtClean="0"/>
              <a:t>la par</a:t>
            </a:r>
            <a:r>
              <a:rPr lang="es-ES" altLang="es-ES_tradnl" sz="2000" dirty="0" smtClean="0"/>
              <a:t>ábola</a:t>
            </a:r>
            <a:endParaRPr lang="es-ES" altLang="es-ES_tradnl" sz="2000" dirty="0" smtClean="0"/>
          </a:p>
          <a:p>
            <a:pPr marL="0" indent="0" algn="just"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S</a:t>
            </a:r>
            <a:r>
              <a:rPr lang="es-ES_tradnl" altLang="es-ES_tradnl" sz="2000" dirty="0" err="1"/>
              <a:t>us</a:t>
            </a:r>
            <a:r>
              <a:rPr lang="es-ES_tradnl" altLang="es-ES_tradnl" sz="2000" dirty="0"/>
              <a:t> referencias se citan </a:t>
            </a:r>
            <a:r>
              <a:rPr lang="es-ES" altLang="es-ES_tradnl" sz="2000" dirty="0" smtClean="0"/>
              <a:t>al final de la presentación.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</a:t>
            </a:r>
            <a:r>
              <a:rPr lang="es-ES_tradnl" altLang="es-ES_tradnl" sz="2000" dirty="0"/>
              <a:t>a </a:t>
            </a:r>
            <a:r>
              <a:rPr lang="es-ES_tradnl" altLang="es-ES_tradnl" sz="2000" dirty="0" err="1"/>
              <a:t>presentaci</a:t>
            </a:r>
            <a:r>
              <a:rPr lang="es-ES" altLang="es-ES_tradnl" sz="2000" dirty="0" err="1"/>
              <a:t>ón</a:t>
            </a:r>
            <a:r>
              <a:rPr lang="es-ES" altLang="es-ES_tradnl" sz="2000" dirty="0"/>
              <a:t> esta desarrollada con base a las características del programa educativo y de la unidad de aprendizaje y competencia.</a:t>
            </a:r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La explicación de cada una de las diapositivas es fundamental para cada una de los </a:t>
            </a:r>
            <a:r>
              <a:rPr lang="es-ES" altLang="es-ES_tradnl" sz="2000" dirty="0" smtClean="0"/>
              <a:t>subtemas tratados.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21103743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181957"/>
              </p:ext>
            </p:extLst>
          </p:nvPr>
        </p:nvGraphicFramePr>
        <p:xfrm>
          <a:off x="3" y="822689"/>
          <a:ext cx="9056040" cy="588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15"/>
          <p:cNvSpPr/>
          <p:nvPr/>
        </p:nvSpPr>
        <p:spPr>
          <a:xfrm rot="16200000">
            <a:off x="1691007" y="-1725293"/>
            <a:ext cx="643890" cy="40258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35937" y="107697"/>
            <a:ext cx="4690064" cy="457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OTRAS APLICACIONES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9900" y="8763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s-MX" dirty="0" smtClean="0">
                <a:hlinkClick r:id="rId2"/>
              </a:rPr>
              <a:t>http://www.fic.umich.mx/~lcastro/parabola.pdf</a:t>
            </a:r>
            <a:endParaRPr lang="es-MX" dirty="0" smtClean="0"/>
          </a:p>
          <a:p>
            <a:r>
              <a:rPr lang="es-MX" dirty="0" smtClean="0">
                <a:hlinkClick r:id="rId3"/>
              </a:rPr>
              <a:t>http://www.prepa5.unam.mx/wwwP5/profesor/publicacionMate/13IX.pdf</a:t>
            </a:r>
            <a:endParaRPr lang="es-MX" dirty="0" smtClean="0"/>
          </a:p>
          <a:p>
            <a:r>
              <a:rPr lang="es-MX" dirty="0" smtClean="0">
                <a:hlinkClick r:id="rId4"/>
              </a:rPr>
              <a:t>https://www.dspace.espol.edu.ec/bitstream/123456789/781/3/1487.pdf</a:t>
            </a:r>
            <a:endParaRPr lang="es-MX" dirty="0" smtClean="0"/>
          </a:p>
          <a:p>
            <a:r>
              <a:rPr lang="es-MX" dirty="0" smtClean="0">
                <a:hlinkClick r:id="rId5" invalidUrl="https://www.sectormatematica.cl/media/NM3/LA  PARABOLA jaime.pdf"/>
              </a:rPr>
              <a:t>https://www.sectormatematica.cl/media/NM3/LA%20%20PARABOLA%20jaime.pdf</a:t>
            </a:r>
            <a:endParaRPr lang="es-MX" dirty="0" smtClean="0"/>
          </a:p>
          <a:p>
            <a:r>
              <a:rPr lang="es-MX" dirty="0" smtClean="0">
                <a:hlinkClick r:id="rId6"/>
              </a:rPr>
              <a:t>http://dgenp.unam.mx/direccgral/secacad/cmatematicas/pdf/m5unidad09.pdf</a:t>
            </a:r>
            <a:endParaRPr lang="es-MX" dirty="0" smtClean="0"/>
          </a:p>
          <a:p>
            <a:r>
              <a:rPr lang="es-MX" dirty="0" smtClean="0">
                <a:hlinkClick r:id="rId7" invalidUrl="https://expediente.ues.edu.sv/uiu/elementos_estudio/matematica/Jesus Infante Murillo - Geometria Analitica/5. Parabola.pdf"/>
              </a:rPr>
              <a:t>https://expediente.ues.edu.sv/uiu/elementos_estudio/matematica/Jesus%20Infante%20Murillo%20-%20Geometria%20Analitica/5.%20Parabola.pdf</a:t>
            </a:r>
            <a:endParaRPr lang="es-MX" dirty="0" smtClean="0"/>
          </a:p>
          <a:p>
            <a:r>
              <a:rPr lang="es-MX" dirty="0" smtClean="0">
                <a:hlinkClick r:id="rId8"/>
              </a:rPr>
              <a:t>http://elmundodelaparabola.blogspot.m</a:t>
            </a:r>
            <a:endParaRPr lang="es-MX" dirty="0" smtClean="0"/>
          </a:p>
          <a:p>
            <a:r>
              <a:rPr lang="es-MX" dirty="0" smtClean="0"/>
              <a:t>https://prezi.com/jqbduplshx59/ecuacion-canonica-de-la-parabola-con-vertice-en-hk/ </a:t>
            </a:r>
            <a:r>
              <a:rPr lang="es-MX" dirty="0" smtClean="0"/>
              <a:t>x/2013/11/teoremas.html</a:t>
            </a:r>
            <a:endParaRPr lang="es-MX" dirty="0" smtClean="0"/>
          </a:p>
          <a:p>
            <a:r>
              <a:rPr lang="es-MX" dirty="0" smtClean="0"/>
              <a:t>https://verasquesmuyfacil.files.wordpress.com/2010/10/formulario-parabola-original.pdf</a:t>
            </a:r>
            <a:endParaRPr lang="es-MX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710058" y="-1744344"/>
            <a:ext cx="491490" cy="39115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86737" y="37931"/>
            <a:ext cx="3724864" cy="419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REREFENCIAS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841249" y="484094"/>
            <a:ext cx="7522463" cy="3846605"/>
          </a:xfrm>
        </p:spPr>
        <p:txBody>
          <a:bodyPr>
            <a:noAutofit/>
          </a:bodyPr>
          <a:lstStyle/>
          <a:p>
            <a:pPr algn="just"/>
            <a:r>
              <a:rPr lang="es-ES" altLang="es-ES_tradnl" sz="2000" dirty="0"/>
              <a:t>Se recomienda que </a:t>
            </a:r>
            <a:r>
              <a:rPr lang="es-ES" altLang="es-ES_tradnl" sz="2000" dirty="0" smtClean="0"/>
              <a:t>la lectura de las diapositivas como una forma de comunicar el conocimiento, no como una forma de exponer el </a:t>
            </a:r>
            <a:r>
              <a:rPr lang="es-ES" altLang="es-ES_tradnl" sz="2000" dirty="0" smtClean="0"/>
              <a:t>tema, solo se consideran el apoyo visual y el resumen de dicho tema</a:t>
            </a:r>
          </a:p>
          <a:p>
            <a:pPr marL="0" indent="0" algn="just">
              <a:buNone/>
            </a:pPr>
            <a:endParaRPr lang="es-ES" altLang="es-ES_tradnl" sz="2000" dirty="0" smtClean="0"/>
          </a:p>
          <a:p>
            <a:pPr algn="just"/>
            <a:r>
              <a:rPr lang="es-ES" altLang="es-ES_tradnl" sz="2000" dirty="0" smtClean="0"/>
              <a:t>No se incluyen ejercicios, es importante considerar fuera de esta presentaci</a:t>
            </a:r>
            <a:r>
              <a:rPr lang="es-ES" altLang="es-ES_tradnl" sz="2000" dirty="0" smtClean="0"/>
              <a:t>ón el uso y la aplicación del tema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El tiempo programado para la utilización del material es de </a:t>
            </a:r>
            <a:r>
              <a:rPr lang="es-ES" altLang="es-ES_tradnl" sz="2000" dirty="0" smtClean="0"/>
              <a:t>cuatro </a:t>
            </a:r>
            <a:r>
              <a:rPr lang="es-ES" altLang="es-ES_tradnl" sz="2000" dirty="0"/>
              <a:t>horas, </a:t>
            </a:r>
            <a:r>
              <a:rPr lang="es-ES" altLang="es-ES_tradnl" sz="2000" dirty="0" smtClean="0"/>
              <a:t>se propone que se establezcan los tiempos para desarrollar el tema del trabajo anterior a la presentación. </a:t>
            </a:r>
            <a:endParaRPr lang="es-ES" alt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880" y="4330699"/>
            <a:ext cx="2895600" cy="233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1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2354443" y="-2388729"/>
            <a:ext cx="714018" cy="54228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583226" y="0"/>
            <a:ext cx="5711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err="1" smtClean="0">
                <a:solidFill>
                  <a:srgbClr val="FFF9AF"/>
                </a:solidFill>
              </a:rPr>
              <a:t>Presentaci</a:t>
            </a:r>
            <a:r>
              <a:rPr lang="es-ES" sz="2800" dirty="0" err="1" smtClean="0">
                <a:solidFill>
                  <a:srgbClr val="FFF9AF"/>
                </a:solidFill>
              </a:rPr>
              <a:t>ón</a:t>
            </a:r>
            <a:r>
              <a:rPr lang="es-ES" sz="2800" dirty="0" smtClean="0">
                <a:solidFill>
                  <a:srgbClr val="FFF9AF"/>
                </a:solidFill>
              </a:rPr>
              <a:t> del programa 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81626" y="1187252"/>
            <a:ext cx="754477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>
                <a:latin typeface=""/>
              </a:rPr>
              <a:t>Los cambios que continuamente se </a:t>
            </a:r>
            <a:r>
              <a:rPr lang="es-ES_tradnl" sz="2000" dirty="0" err="1" smtClean="0">
                <a:latin typeface=""/>
              </a:rPr>
              <a:t>est</a:t>
            </a:r>
            <a:r>
              <a:rPr lang="es-ES" sz="2000" dirty="0" smtClean="0">
                <a:latin typeface=""/>
              </a:rPr>
              <a:t>á</a:t>
            </a:r>
            <a:r>
              <a:rPr lang="es-ES_tradnl" sz="2000" dirty="0" smtClean="0">
                <a:latin typeface=""/>
              </a:rPr>
              <a:t>n </a:t>
            </a:r>
            <a:r>
              <a:rPr lang="es-ES_tradnl" sz="2000" dirty="0">
                <a:latin typeface=""/>
              </a:rPr>
              <a:t>dando a nivel mundial hacen necesario elevar la calidad de la </a:t>
            </a:r>
            <a:r>
              <a:rPr lang="es-ES_tradnl" sz="2000" dirty="0" smtClean="0">
                <a:latin typeface=""/>
              </a:rPr>
              <a:t>enseñanza </a:t>
            </a:r>
            <a:r>
              <a:rPr lang="es-ES_tradnl" sz="2000" dirty="0">
                <a:latin typeface=""/>
              </a:rPr>
              <a:t>y capacitar de </a:t>
            </a:r>
            <a:r>
              <a:rPr lang="es-ES_tradnl" sz="2000" dirty="0" smtClean="0">
                <a:latin typeface=""/>
              </a:rPr>
              <a:t>manera eficiente </a:t>
            </a:r>
            <a:r>
              <a:rPr lang="es-ES_tradnl" sz="2000" dirty="0">
                <a:latin typeface=""/>
              </a:rPr>
              <a:t>a los alumnos de la UAEM para que puedan afrontar exitosamente los retos que presentan dichos cambios</a:t>
            </a:r>
            <a:r>
              <a:rPr lang="es-ES_tradnl" sz="2000" dirty="0" smtClean="0">
                <a:latin typeface=""/>
              </a:rPr>
              <a:t>.</a:t>
            </a:r>
          </a:p>
          <a:p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Se hace necesario entonces, reformar los </a:t>
            </a:r>
            <a:r>
              <a:rPr lang="es-ES_tradnl" sz="2000" dirty="0" smtClean="0">
                <a:latin typeface=""/>
              </a:rPr>
              <a:t>m</a:t>
            </a:r>
            <a:r>
              <a:rPr lang="es-ES" sz="2000" dirty="0" smtClean="0">
                <a:latin typeface=""/>
              </a:rPr>
              <a:t>é</a:t>
            </a:r>
            <a:r>
              <a:rPr lang="es-ES_tradnl" sz="2000" dirty="0" smtClean="0">
                <a:latin typeface=""/>
              </a:rPr>
              <a:t>todos </a:t>
            </a:r>
            <a:r>
              <a:rPr lang="es-ES_tradnl" sz="2000" dirty="0">
                <a:latin typeface=""/>
              </a:rPr>
              <a:t>de </a:t>
            </a:r>
            <a:r>
              <a:rPr lang="es-ES_tradnl" sz="2000" dirty="0" smtClean="0">
                <a:latin typeface=""/>
              </a:rPr>
              <a:t>enseñanza de conformidad </a:t>
            </a:r>
            <a:r>
              <a:rPr lang="es-ES_tradnl" sz="2000" dirty="0">
                <a:latin typeface=""/>
              </a:rPr>
              <a:t>con los contenidos renovados de las unidades </a:t>
            </a:r>
            <a:r>
              <a:rPr lang="es-ES_tradnl" sz="2000" dirty="0" smtClean="0">
                <a:latin typeface=""/>
              </a:rPr>
              <a:t>de aprendizaje </a:t>
            </a:r>
            <a:r>
              <a:rPr lang="es-ES_tradnl" sz="2000" dirty="0">
                <a:latin typeface=""/>
              </a:rPr>
              <a:t>para hacerlas </a:t>
            </a:r>
            <a:r>
              <a:rPr lang="es-ES_tradnl" sz="2000" dirty="0" err="1" smtClean="0">
                <a:latin typeface=""/>
              </a:rPr>
              <a:t>sistem</a:t>
            </a:r>
            <a:r>
              <a:rPr lang="es-ES" sz="2000" dirty="0" smtClean="0">
                <a:latin typeface=""/>
              </a:rPr>
              <a:t>á</a:t>
            </a:r>
            <a:r>
              <a:rPr lang="es-ES_tradnl" sz="2000" dirty="0" smtClean="0">
                <a:latin typeface=""/>
              </a:rPr>
              <a:t>ticas </a:t>
            </a:r>
            <a:r>
              <a:rPr lang="es-ES_tradnl" sz="2000" dirty="0">
                <a:latin typeface=""/>
              </a:rPr>
              <a:t>y flexibles, </a:t>
            </a:r>
            <a:r>
              <a:rPr lang="es-ES_tradnl" sz="2000" dirty="0" smtClean="0">
                <a:latin typeface=""/>
              </a:rPr>
              <a:t>as</a:t>
            </a:r>
            <a:r>
              <a:rPr lang="es-ES" sz="2000" dirty="0" smtClean="0">
                <a:latin typeface=""/>
              </a:rPr>
              <a:t>í </a:t>
            </a:r>
            <a:r>
              <a:rPr lang="es-ES_tradnl" sz="2000" dirty="0" smtClean="0">
                <a:latin typeface=""/>
              </a:rPr>
              <a:t>como </a:t>
            </a:r>
            <a:r>
              <a:rPr lang="es-ES_tradnl" sz="2000" dirty="0">
                <a:latin typeface=""/>
              </a:rPr>
              <a:t>adecuar sus contenidos a </a:t>
            </a:r>
            <a:r>
              <a:rPr lang="es-ES_tradnl" sz="2000" dirty="0" smtClean="0">
                <a:latin typeface=""/>
              </a:rPr>
              <a:t>las necesidades </a:t>
            </a:r>
            <a:r>
              <a:rPr lang="es-ES_tradnl" sz="2000" dirty="0">
                <a:latin typeface=""/>
              </a:rPr>
              <a:t>sociales y </a:t>
            </a:r>
            <a:r>
              <a:rPr lang="es-ES_tradnl" sz="2000" dirty="0" err="1" smtClean="0">
                <a:latin typeface=""/>
              </a:rPr>
              <a:t>acad</a:t>
            </a:r>
            <a:r>
              <a:rPr lang="es-ES" sz="2000" dirty="0" smtClean="0">
                <a:latin typeface=""/>
              </a:rPr>
              <a:t>é</a:t>
            </a:r>
            <a:r>
              <a:rPr lang="es-ES_tradnl" sz="2000" dirty="0" smtClean="0">
                <a:latin typeface=""/>
              </a:rPr>
              <a:t>micas </a:t>
            </a:r>
            <a:r>
              <a:rPr lang="es-ES_tradnl" sz="2000" dirty="0">
                <a:latin typeface=""/>
              </a:rPr>
              <a:t>de </a:t>
            </a:r>
            <a:r>
              <a:rPr lang="es-ES_tradnl" sz="2000" dirty="0" smtClean="0">
                <a:latin typeface=""/>
              </a:rPr>
              <a:t>los estudiantes.</a:t>
            </a:r>
          </a:p>
          <a:p>
            <a:endParaRPr lang="es-ES_tradnl" sz="2000" dirty="0">
              <a:latin typeface="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426" y="3859173"/>
            <a:ext cx="27940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639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41400" y="544543"/>
            <a:ext cx="76327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>
                <a:latin typeface=""/>
              </a:rPr>
              <a:t>Los requerimientos de la vida actual hacen imperativo la </a:t>
            </a:r>
            <a:r>
              <a:rPr lang="es-ES_tradnl" sz="2000" dirty="0" err="1">
                <a:latin typeface=""/>
              </a:rPr>
              <a:t>adquisici</a:t>
            </a:r>
            <a:r>
              <a:rPr lang="es-ES" sz="2000" dirty="0" err="1">
                <a:latin typeface=""/>
              </a:rPr>
              <a:t>ó</a:t>
            </a:r>
            <a:r>
              <a:rPr lang="es-ES_tradnl" sz="2000" dirty="0">
                <a:latin typeface=""/>
              </a:rPr>
              <a:t>n de mejores t</a:t>
            </a:r>
            <a:r>
              <a:rPr lang="es-ES" sz="2000" dirty="0">
                <a:latin typeface=""/>
              </a:rPr>
              <a:t>é</a:t>
            </a:r>
            <a:r>
              <a:rPr lang="es-ES_tradnl" sz="2000" dirty="0" err="1">
                <a:latin typeface=""/>
              </a:rPr>
              <a:t>cnicas</a:t>
            </a:r>
            <a:r>
              <a:rPr lang="es-ES_tradnl" sz="2000" dirty="0">
                <a:latin typeface=""/>
              </a:rPr>
              <a:t> de estudio y h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 err="1">
                <a:latin typeface=""/>
              </a:rPr>
              <a:t>bitos</a:t>
            </a:r>
            <a:r>
              <a:rPr lang="es-ES_tradnl" sz="2000" dirty="0">
                <a:latin typeface=""/>
              </a:rPr>
              <a:t> de lectura para estar informados y alertas ante lo que sucede a nuestro alrededor, por lo que la </a:t>
            </a:r>
            <a:r>
              <a:rPr lang="es-ES_tradnl" sz="2000" dirty="0" err="1">
                <a:latin typeface=""/>
              </a:rPr>
              <a:t>educaci</a:t>
            </a:r>
            <a:r>
              <a:rPr lang="es-ES" sz="2000" dirty="0" err="1">
                <a:latin typeface=""/>
              </a:rPr>
              <a:t>ó</a:t>
            </a:r>
            <a:r>
              <a:rPr lang="es-ES_tradnl" sz="2000" dirty="0">
                <a:latin typeface=""/>
              </a:rPr>
              <a:t>n </a:t>
            </a:r>
            <a:r>
              <a:rPr lang="es-ES_tradnl" sz="2000" dirty="0" err="1">
                <a:latin typeface=""/>
              </a:rPr>
              <a:t>matem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tica y el aprendizaje continuo permitir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n obtener los satisfactores de tales requerimientos</a:t>
            </a:r>
            <a:r>
              <a:rPr lang="es-ES_tradnl" sz="2000" dirty="0" smtClean="0">
                <a:latin typeface=""/>
              </a:rPr>
              <a:t>.</a:t>
            </a:r>
          </a:p>
          <a:p>
            <a:pPr algn="just"/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Las </a:t>
            </a:r>
            <a:r>
              <a:rPr lang="es-ES_tradnl" sz="2000" dirty="0" err="1">
                <a:latin typeface=""/>
              </a:rPr>
              <a:t>matem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ticas deben ser entendidas, y no limitarlas a c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 err="1">
                <a:latin typeface=""/>
              </a:rPr>
              <a:t>lculos</a:t>
            </a:r>
            <a:r>
              <a:rPr lang="es-ES_tradnl" sz="2000" dirty="0">
                <a:latin typeface=""/>
              </a:rPr>
              <a:t> </a:t>
            </a:r>
            <a:r>
              <a:rPr lang="es-ES_tradnl" sz="2000" dirty="0" err="1">
                <a:latin typeface=""/>
              </a:rPr>
              <a:t>num</a:t>
            </a:r>
            <a:r>
              <a:rPr lang="es-ES" sz="2000" dirty="0">
                <a:latin typeface=""/>
              </a:rPr>
              <a:t>é</a:t>
            </a:r>
            <a:r>
              <a:rPr lang="es-ES_tradnl" sz="2000" dirty="0">
                <a:latin typeface=""/>
              </a:rPr>
              <a:t>ricos.</a:t>
            </a:r>
          </a:p>
          <a:p>
            <a:pPr algn="just"/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Los alumnos deben explorar, formular hip</a:t>
            </a:r>
            <a:r>
              <a:rPr lang="es-ES" sz="2000" dirty="0" err="1">
                <a:latin typeface=""/>
              </a:rPr>
              <a:t>ó</a:t>
            </a:r>
            <a:r>
              <a:rPr lang="es-ES_tradnl" sz="2000" dirty="0">
                <a:latin typeface=""/>
              </a:rPr>
              <a:t>tesis y razonar l</a:t>
            </a:r>
            <a:r>
              <a:rPr lang="es-ES" sz="2000" dirty="0" err="1">
                <a:latin typeface=""/>
              </a:rPr>
              <a:t>ó</a:t>
            </a:r>
            <a:r>
              <a:rPr lang="es-ES_tradnl" sz="2000" dirty="0" err="1">
                <a:latin typeface=""/>
              </a:rPr>
              <a:t>gicamente</a:t>
            </a:r>
            <a:r>
              <a:rPr lang="es-ES_tradnl" sz="2000" dirty="0">
                <a:latin typeface=""/>
              </a:rPr>
              <a:t>, </a:t>
            </a:r>
            <a:r>
              <a:rPr lang="es-ES_tradnl" sz="2000" dirty="0" err="1">
                <a:latin typeface=""/>
              </a:rPr>
              <a:t>tambi</a:t>
            </a:r>
            <a:r>
              <a:rPr lang="es-ES" sz="2000" dirty="0">
                <a:latin typeface=""/>
              </a:rPr>
              <a:t>é</a:t>
            </a:r>
            <a:r>
              <a:rPr lang="es-ES_tradnl" sz="2000" dirty="0">
                <a:latin typeface=""/>
              </a:rPr>
              <a:t>n usar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n de forma efectiva diversos m</a:t>
            </a:r>
            <a:r>
              <a:rPr lang="es-ES" sz="2000" dirty="0">
                <a:latin typeface=""/>
              </a:rPr>
              <a:t>é</a:t>
            </a:r>
            <a:r>
              <a:rPr lang="es-ES_tradnl" sz="2000" dirty="0">
                <a:latin typeface=""/>
              </a:rPr>
              <a:t>todos </a:t>
            </a:r>
            <a:r>
              <a:rPr lang="es-ES_tradnl" sz="2000" dirty="0" err="1">
                <a:latin typeface=""/>
              </a:rPr>
              <a:t>matem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ticos para resolver </a:t>
            </a:r>
          </a:p>
          <a:p>
            <a:pPr algn="just"/>
            <a:r>
              <a:rPr lang="es-ES_tradnl" sz="2000" dirty="0">
                <a:latin typeface=""/>
              </a:rPr>
              <a:t>problemas imprevistos.</a:t>
            </a:r>
            <a:endParaRPr lang="es-ES_tradnl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4133850"/>
            <a:ext cx="2794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33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1490843" y="-1525129"/>
            <a:ext cx="714018" cy="36956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592852" y="61109"/>
            <a:ext cx="335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654043234"/>
              </p:ext>
            </p:extLst>
          </p:nvPr>
        </p:nvGraphicFramePr>
        <p:xfrm>
          <a:off x="1020277" y="1103240"/>
          <a:ext cx="7501423" cy="5107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194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11982" y="156508"/>
            <a:ext cx="651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Propósitos de las unidades de competencia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904697"/>
              </p:ext>
            </p:extLst>
          </p:nvPr>
        </p:nvGraphicFramePr>
        <p:xfrm>
          <a:off x="636718" y="1395753"/>
          <a:ext cx="7987518" cy="432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49482"/>
                <a:gridCol w="47380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Nombre</a:t>
                      </a:r>
                      <a:r>
                        <a:rPr lang="es-ES_tradnl" sz="2000" baseline="0" dirty="0" smtClean="0"/>
                        <a:t> de la unidad de competencia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Prop</a:t>
                      </a:r>
                      <a:r>
                        <a:rPr lang="es-ES" sz="2000" dirty="0" err="1" smtClean="0"/>
                        <a:t>ósito</a:t>
                      </a:r>
                      <a:endParaRPr lang="es-ES_trad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1. </a:t>
                      </a:r>
                      <a:r>
                        <a:rPr lang="es-ES" sz="2000" dirty="0" smtClean="0"/>
                        <a:t>Conceptos b</a:t>
                      </a:r>
                      <a:r>
                        <a:rPr lang="es-ES" sz="2000" dirty="0" smtClean="0"/>
                        <a:t>ásicos de álgebra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Resolver ejercicios matem</a:t>
                      </a:r>
                      <a:r>
                        <a:rPr lang="es-ES" sz="2000" dirty="0" smtClean="0"/>
                        <a:t>áticos para el manejo de conocimientos adquiridos en las materias de aritmética y álgebra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2. </a:t>
                      </a:r>
                      <a:r>
                        <a:rPr lang="es-ES" sz="2000" dirty="0" smtClean="0"/>
                        <a:t>Sistemas de Ecuaciones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Resolver ejercicios de un sistema de ecuaciones con dos y tres inc</a:t>
                      </a:r>
                      <a:r>
                        <a:rPr lang="es-ES" sz="2000" dirty="0" smtClean="0"/>
                        <a:t>ógnitas, a través de los diferentes métodos de solución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3. </a:t>
                      </a:r>
                      <a:r>
                        <a:rPr lang="es-ES" sz="2000" dirty="0" smtClean="0"/>
                        <a:t>L</a:t>
                      </a:r>
                      <a:r>
                        <a:rPr lang="es-ES" sz="2000" dirty="0" smtClean="0"/>
                        <a:t>ínea Recta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Formular ejercicios para obtener la pendiente y ecuaci</a:t>
                      </a:r>
                      <a:r>
                        <a:rPr lang="es-ES" sz="2000" dirty="0" smtClean="0"/>
                        <a:t>ón de la línea recta, así como su comportamiento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764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755593"/>
              </p:ext>
            </p:extLst>
          </p:nvPr>
        </p:nvGraphicFramePr>
        <p:xfrm>
          <a:off x="611318" y="798853"/>
          <a:ext cx="7987518" cy="4419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6282"/>
                <a:gridCol w="49412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Nombre</a:t>
                      </a:r>
                      <a:r>
                        <a:rPr lang="es-ES_tradnl" sz="2000" baseline="0" dirty="0" smtClean="0"/>
                        <a:t> de la unidad de competencia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Prop</a:t>
                      </a:r>
                      <a:r>
                        <a:rPr lang="es-ES" sz="2000" dirty="0" err="1" smtClean="0"/>
                        <a:t>ósito</a:t>
                      </a:r>
                      <a:endParaRPr lang="es-ES_trad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4. </a:t>
                      </a:r>
                      <a:r>
                        <a:rPr lang="es-ES" sz="2000" dirty="0" smtClean="0"/>
                        <a:t>Funciones logar</a:t>
                      </a:r>
                      <a:r>
                        <a:rPr lang="es-ES" sz="2000" dirty="0" smtClean="0"/>
                        <a:t>ítmicas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Analizar los problemas de inter</a:t>
                      </a:r>
                      <a:r>
                        <a:rPr lang="es-ES" sz="2000" dirty="0" smtClean="0"/>
                        <a:t>és compuesto donde se desconozca el número de periodos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5. </a:t>
                      </a:r>
                      <a:r>
                        <a:rPr lang="es-ES" sz="2000" dirty="0" smtClean="0"/>
                        <a:t>Matrices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Analizar y desarrollar los procesos para la soluci</a:t>
                      </a:r>
                      <a:r>
                        <a:rPr lang="es-ES" sz="2000" dirty="0" smtClean="0"/>
                        <a:t>ón con los diferentes tipos de sistemas de ecuaciones lineales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6. Razones y proporciones, Relaciones y funciones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Analizar y diferenciar las relaciones de las funciones en la aplicaci</a:t>
                      </a:r>
                      <a:r>
                        <a:rPr lang="es-ES" sz="2000" dirty="0" smtClean="0"/>
                        <a:t>ón de diferentes problemas</a:t>
                      </a:r>
                      <a:endParaRPr lang="es-ES_tradnl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7. Progresiones </a:t>
                      </a:r>
                      <a:r>
                        <a:rPr lang="es-ES_tradnl" sz="2000" dirty="0" err="1" smtClean="0"/>
                        <a:t>Artm</a:t>
                      </a:r>
                      <a:r>
                        <a:rPr lang="es-ES" sz="2000" dirty="0" smtClean="0"/>
                        <a:t>éticas y geométricas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Conocer,</a:t>
                      </a:r>
                      <a:r>
                        <a:rPr lang="es-ES_tradnl" sz="2000" baseline="0" dirty="0" smtClean="0"/>
                        <a:t> identificar y diferenciar las progresiones </a:t>
                      </a:r>
                      <a:r>
                        <a:rPr lang="es-ES_tradnl" sz="2000" baseline="0" dirty="0" err="1" smtClean="0"/>
                        <a:t>aritm</a:t>
                      </a:r>
                      <a:r>
                        <a:rPr lang="es-ES" sz="2000" baseline="0" dirty="0" smtClean="0"/>
                        <a:t>éticas de las geométricas, así como resolver aplicaciones de las mismas.</a:t>
                      </a:r>
                      <a:endParaRPr lang="es-ES_tradnl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6493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1584</Words>
  <Application>Microsoft Macintosh PowerPoint</Application>
  <PresentationFormat>Presentación en pantalla (4:3)</PresentationFormat>
  <Paragraphs>149</Paragraphs>
  <Slides>31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Avenir Black</vt:lpstr>
      <vt:lpstr>Avenir Book</vt:lpstr>
      <vt:lpstr>Avenir Roman</vt:lpstr>
      <vt:lpstr>Calibri</vt:lpstr>
      <vt:lpstr>Arial</vt:lpstr>
      <vt:lpstr>Tema de Office</vt:lpstr>
      <vt:lpstr>Presentación de PowerPoint</vt:lpstr>
      <vt:lpstr>Universidad Autónoma del Estado de México Centro Universitario UAEM Zumpango Licenciatura en Contaduría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carmen aurora niembro gaona</cp:lastModifiedBy>
  <cp:revision>75</cp:revision>
  <dcterms:created xsi:type="dcterms:W3CDTF">2013-06-28T15:10:46Z</dcterms:created>
  <dcterms:modified xsi:type="dcterms:W3CDTF">2017-10-19T23:07:54Z</dcterms:modified>
</cp:coreProperties>
</file>