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37"/>
  </p:handoutMasterIdLst>
  <p:sldIdLst>
    <p:sldId id="258" r:id="rId2"/>
    <p:sldId id="262" r:id="rId3"/>
    <p:sldId id="259" r:id="rId4"/>
    <p:sldId id="261" r:id="rId5"/>
    <p:sldId id="275" r:id="rId6"/>
    <p:sldId id="263" r:id="rId7"/>
    <p:sldId id="264" r:id="rId8"/>
    <p:sldId id="265" r:id="rId9"/>
    <p:sldId id="294" r:id="rId10"/>
    <p:sldId id="266" r:id="rId11"/>
    <p:sldId id="267" r:id="rId12"/>
    <p:sldId id="276" r:id="rId13"/>
    <p:sldId id="277" r:id="rId14"/>
    <p:sldId id="278" r:id="rId15"/>
    <p:sldId id="279" r:id="rId16"/>
    <p:sldId id="269" r:id="rId17"/>
    <p:sldId id="270" r:id="rId18"/>
    <p:sldId id="271" r:id="rId19"/>
    <p:sldId id="296" r:id="rId20"/>
    <p:sldId id="281" r:id="rId21"/>
    <p:sldId id="273" r:id="rId22"/>
    <p:sldId id="284" r:id="rId23"/>
    <p:sldId id="297" r:id="rId24"/>
    <p:sldId id="282" r:id="rId25"/>
    <p:sldId id="283" r:id="rId26"/>
    <p:sldId id="274" r:id="rId27"/>
    <p:sldId id="285" r:id="rId28"/>
    <p:sldId id="286" r:id="rId29"/>
    <p:sldId id="287" r:id="rId30"/>
    <p:sldId id="288" r:id="rId31"/>
    <p:sldId id="289" r:id="rId32"/>
    <p:sldId id="290" r:id="rId33"/>
    <p:sldId id="291" r:id="rId34"/>
    <p:sldId id="295" r:id="rId35"/>
    <p:sldId id="299"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2CAA67ED-9623-4F9B-A909-7B07CA50B26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a:extLst>
              <a:ext uri="{FF2B5EF4-FFF2-40B4-BE49-F238E27FC236}">
                <a16:creationId xmlns:a16="http://schemas.microsoft.com/office/drawing/2014/main" id="{FF00B9D6-BB52-4856-8512-1F3984A6FCB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4261FB-2643-4418-81B9-725C8AFC0251}" type="datetimeFigureOut">
              <a:rPr lang="es-MX" smtClean="0"/>
              <a:t>20/10/2017</a:t>
            </a:fld>
            <a:endParaRPr lang="es-MX"/>
          </a:p>
        </p:txBody>
      </p:sp>
      <p:sp>
        <p:nvSpPr>
          <p:cNvPr id="4" name="Marcador de pie de página 3">
            <a:extLst>
              <a:ext uri="{FF2B5EF4-FFF2-40B4-BE49-F238E27FC236}">
                <a16:creationId xmlns:a16="http://schemas.microsoft.com/office/drawing/2014/main" id="{537E961C-C022-49A9-8974-9BDE1E8EEE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a:extLst>
              <a:ext uri="{FF2B5EF4-FFF2-40B4-BE49-F238E27FC236}">
                <a16:creationId xmlns:a16="http://schemas.microsoft.com/office/drawing/2014/main" id="{2880401A-D2EA-45A1-9E4F-756646A5379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9754B8-7AC7-44DC-9C5A-538C68B4CFC0}" type="slidenum">
              <a:rPr lang="es-MX" smtClean="0"/>
              <a:t>‹Nº›</a:t>
            </a:fld>
            <a:endParaRPr lang="es-MX"/>
          </a:p>
        </p:txBody>
      </p:sp>
    </p:spTree>
    <p:extLst>
      <p:ext uri="{BB962C8B-B14F-4D97-AF65-F5344CB8AC3E}">
        <p14:creationId xmlns:p14="http://schemas.microsoft.com/office/powerpoint/2010/main" val="18315678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a:xfrm>
            <a:off x="1921934" y="5054602"/>
            <a:ext cx="4064860" cy="279400"/>
          </a:xfrm>
        </p:spPr>
        <p:txBody>
          <a:bodyPr/>
          <a:lstStyle/>
          <a:p>
            <a:endParaRPr lang="es-ES"/>
          </a:p>
        </p:txBody>
      </p:sp>
      <p:sp>
        <p:nvSpPr>
          <p:cNvPr id="6" name="Slide Number Placeholder 5"/>
          <p:cNvSpPr>
            <a:spLocks noGrp="1"/>
          </p:cNvSpPr>
          <p:nvPr>
            <p:ph type="sldNum" sz="quarter" idx="12"/>
          </p:nvPr>
        </p:nvSpPr>
        <p:spPr>
          <a:xfrm>
            <a:off x="6817317" y="5054602"/>
            <a:ext cx="413483" cy="279400"/>
          </a:xfrm>
        </p:spPr>
        <p:txBody>
          <a:bodyPr/>
          <a:lstStyle/>
          <a:p>
            <a:fld id="{132FADFE-3B8F-471C-ABF0-DBC7717ECBBC}" type="slidenum">
              <a:rPr lang="es-ES" smtClean="0"/>
              <a:t>‹Nº›</a:t>
            </a:fld>
            <a:endParaRPr lang="es-E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7634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56740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8280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8766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452342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8673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4214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8282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8396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360133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0277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242557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415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t>20/10/2017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4311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20/10/2017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15553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6758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243681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A847CFC-816F-41D0-AAC0-9BF4FEBC753E}" type="datetimeFigureOut">
              <a:rPr lang="es-ES" smtClean="0"/>
              <a:t>20/10/2017</a:t>
            </a:fld>
            <a:endParaRPr lang="es-E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E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157102305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books.google.com.mx/books?isbn=8485942884" TargetMode="External"/><Relationship Id="rId2" Type="http://schemas.openxmlformats.org/officeDocument/2006/relationships/hyperlink" Target="http://www.datatur.sectur.gob.mx/SitePages/Glosario.aspx" TargetMode="External"/><Relationship Id="rId1" Type="http://schemas.openxmlformats.org/officeDocument/2006/relationships/slideLayout" Target="../slideLayouts/slideLayout2.xml"/><Relationship Id="rId5" Type="http://schemas.openxmlformats.org/officeDocument/2006/relationships/hyperlink" Target="http://www.um.es/ead/red/44/Minguezetal.pdf" TargetMode="External"/><Relationship Id="rId4" Type="http://schemas.openxmlformats.org/officeDocument/2006/relationships/hyperlink" Target="http://www.gandhi.com.mx/conceptualizacion-origen-y-evolucion-del-turismo?landing"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70682"/>
            <a:ext cx="7128791" cy="6070686"/>
          </a:xfrm>
        </p:spPr>
        <p:txBody>
          <a:bodyPr>
            <a:noAutofit/>
          </a:bodyPr>
          <a:lstStyle/>
          <a:p>
            <a:pPr algn="ctr"/>
            <a:r>
              <a:rPr lang="es-MX" altLang="es-MX" sz="2000" b="1" dirty="0">
                <a:solidFill>
                  <a:srgbClr val="0070C0"/>
                </a:solidFill>
                <a:latin typeface="Arial" pitchFamily="34" charset="0"/>
                <a:cs typeface="Arial" pitchFamily="34" charset="0"/>
              </a:rPr>
              <a:t>UNIVERSIDAD AUTÓNOMA DEL ESTADO DE MÉXICO</a:t>
            </a:r>
            <a:br>
              <a:rPr lang="es-MX" altLang="es-MX" sz="2000" b="1" dirty="0">
                <a:solidFill>
                  <a:srgbClr val="0070C0"/>
                </a:solidFill>
                <a:latin typeface="Arial" pitchFamily="34" charset="0"/>
                <a:cs typeface="Arial" pitchFamily="34" charset="0"/>
              </a:rPr>
            </a:br>
            <a:br>
              <a:rPr lang="es-MX" altLang="es-MX" sz="2000" b="1" dirty="0">
                <a:solidFill>
                  <a:srgbClr val="0070C0"/>
                </a:solidFill>
                <a:latin typeface="Arial" pitchFamily="34" charset="0"/>
                <a:cs typeface="Arial" pitchFamily="34" charset="0"/>
              </a:rPr>
            </a:br>
            <a:r>
              <a:rPr lang="es-MX" altLang="es-MX" sz="2000" b="1" dirty="0">
                <a:solidFill>
                  <a:srgbClr val="0070C0"/>
                </a:solidFill>
                <a:latin typeface="Arial" pitchFamily="34" charset="0"/>
                <a:cs typeface="Arial" pitchFamily="34" charset="0"/>
              </a:rPr>
              <a:t>FACULTAD DE TURISMO Y GASTRONOMÍA</a:t>
            </a:r>
            <a:br>
              <a:rPr lang="es-MX" altLang="es-MX" sz="2000" b="1" dirty="0">
                <a:solidFill>
                  <a:srgbClr val="0070C0"/>
                </a:solidFill>
                <a:latin typeface="Arial" pitchFamily="34" charset="0"/>
                <a:cs typeface="Arial" pitchFamily="34" charset="0"/>
              </a:rPr>
            </a:br>
            <a:br>
              <a:rPr lang="es-MX" altLang="es-MX" sz="2000" b="1" dirty="0">
                <a:solidFill>
                  <a:srgbClr val="0070C0"/>
                </a:solidFill>
                <a:latin typeface="Arial" pitchFamily="34" charset="0"/>
                <a:cs typeface="Arial" pitchFamily="34" charset="0"/>
              </a:rPr>
            </a:br>
            <a:r>
              <a:rPr lang="es-MX" altLang="es-MX" sz="2000" b="1" dirty="0">
                <a:solidFill>
                  <a:srgbClr val="0070C0"/>
                </a:solidFill>
                <a:latin typeface="Arial" pitchFamily="34" charset="0"/>
                <a:cs typeface="Arial" pitchFamily="34" charset="0"/>
              </a:rPr>
              <a:t>LICENCIATURA EN GASTRONOMÍA</a:t>
            </a:r>
            <a:br>
              <a:rPr lang="es-MX" sz="2000" dirty="0">
                <a:solidFill>
                  <a:srgbClr val="0070C0"/>
                </a:solidFill>
                <a:latin typeface="Arial" pitchFamily="34" charset="0"/>
                <a:cs typeface="Arial" pitchFamily="34" charset="0"/>
              </a:rPr>
            </a:br>
            <a:br>
              <a:rPr lang="es-MX" altLang="es-MX" sz="2000" b="1" dirty="0">
                <a:solidFill>
                  <a:srgbClr val="0070C0"/>
                </a:solidFill>
                <a:latin typeface="Arial" pitchFamily="34" charset="0"/>
                <a:cs typeface="Arial" pitchFamily="34" charset="0"/>
              </a:rPr>
            </a:br>
            <a:r>
              <a:rPr lang="es-MX" altLang="es-MX" sz="2000" b="1" dirty="0">
                <a:solidFill>
                  <a:srgbClr val="0070C0"/>
                </a:solidFill>
                <a:latin typeface="Arial" pitchFamily="34" charset="0"/>
                <a:cs typeface="Arial" pitchFamily="34" charset="0"/>
              </a:rPr>
              <a:t>UNIDAD DE APRENDIZAJE: </a:t>
            </a:r>
            <a:r>
              <a:rPr lang="es-MX" sz="2000" b="1" dirty="0">
                <a:solidFill>
                  <a:srgbClr val="FF0000"/>
                </a:solidFill>
                <a:latin typeface="Arial" pitchFamily="34" charset="0"/>
                <a:cs typeface="Arial" pitchFamily="34" charset="0"/>
              </a:rPr>
              <a:t>ENFOQUES MULTIDISCIPLINARIOS DEL TURISMO2017-A</a:t>
            </a:r>
            <a:br>
              <a:rPr lang="es-MX" altLang="es-MX" sz="2000" b="1" dirty="0">
                <a:solidFill>
                  <a:srgbClr val="008000"/>
                </a:solidFill>
                <a:latin typeface="Arial" pitchFamily="34" charset="0"/>
                <a:cs typeface="Arial" pitchFamily="34" charset="0"/>
              </a:rPr>
            </a:br>
            <a:br>
              <a:rPr lang="es-MX" altLang="es-MX" sz="2000" b="1" dirty="0">
                <a:solidFill>
                  <a:srgbClr val="0070C0"/>
                </a:solidFill>
                <a:latin typeface="Arial" pitchFamily="34" charset="0"/>
                <a:cs typeface="Arial" pitchFamily="34" charset="0"/>
              </a:rPr>
            </a:br>
            <a:r>
              <a:rPr lang="es-MX" altLang="es-MX" sz="2000" b="1" dirty="0">
                <a:solidFill>
                  <a:srgbClr val="0070C0"/>
                </a:solidFill>
                <a:latin typeface="Arial" pitchFamily="34" charset="0"/>
                <a:cs typeface="Arial" pitchFamily="34" charset="0"/>
              </a:rPr>
              <a:t>MATERIAL DIDÁCTICO: DIAPOSITIVAS</a:t>
            </a:r>
            <a:br>
              <a:rPr lang="es-MX" altLang="es-MX" sz="2000" b="1" dirty="0">
                <a:solidFill>
                  <a:srgbClr val="0070C0"/>
                </a:solidFill>
                <a:latin typeface="Arial" pitchFamily="34" charset="0"/>
                <a:cs typeface="Arial" pitchFamily="34" charset="0"/>
              </a:rPr>
            </a:br>
            <a:br>
              <a:rPr lang="es-MX" altLang="es-MX" sz="2000" b="1" dirty="0">
                <a:latin typeface="Arial" pitchFamily="34" charset="0"/>
                <a:cs typeface="Arial" pitchFamily="34" charset="0"/>
              </a:rPr>
            </a:br>
            <a:r>
              <a:rPr lang="es-MX" altLang="es-MX" sz="2000" b="1" dirty="0">
                <a:solidFill>
                  <a:srgbClr val="FF0000"/>
                </a:solidFill>
                <a:latin typeface="Arial" panose="020B0604020202020204" pitchFamily="34" charset="0"/>
                <a:ea typeface="Calibri" panose="020F0502020204030204" pitchFamily="34" charset="0"/>
                <a:cs typeface="Arial" panose="020B0604020202020204" pitchFamily="34" charset="0"/>
              </a:rPr>
              <a:t>TÍTULO:</a:t>
            </a:r>
            <a:r>
              <a:rPr lang="es-ES" sz="2000" dirty="0">
                <a:solidFill>
                  <a:srgbClr val="FF0000"/>
                </a:solidFill>
                <a:latin typeface="Arial" panose="020B0604020202020204" pitchFamily="34" charset="0"/>
                <a:cs typeface="Arial" panose="020B0604020202020204" pitchFamily="34" charset="0"/>
              </a:rPr>
              <a:t> </a:t>
            </a:r>
            <a:r>
              <a:rPr lang="es-ES" sz="2000" b="1" dirty="0">
                <a:solidFill>
                  <a:srgbClr val="FF0000"/>
                </a:solidFill>
                <a:latin typeface="Arial" panose="020B0604020202020204" pitchFamily="34" charset="0"/>
                <a:cs typeface="Arial" panose="020B0604020202020204" pitchFamily="34" charset="0"/>
              </a:rPr>
              <a:t>SERGIO MOLINA Y LA CONCEPTUALIZACIÓN DEL TURISMO: CAPÍTULO I</a:t>
            </a:r>
            <a:br>
              <a:rPr lang="es-ES" sz="2000" dirty="0">
                <a:solidFill>
                  <a:srgbClr val="0070C0"/>
                </a:solidFill>
                <a:latin typeface="Arial" panose="020B0604020202020204" pitchFamily="34" charset="0"/>
                <a:cs typeface="Arial" panose="020B0604020202020204" pitchFamily="34" charset="0"/>
              </a:rPr>
            </a:br>
            <a:br>
              <a:rPr lang="es-MX" altLang="es-MX" sz="20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br>
            <a:r>
              <a:rPr lang="es-MX" altLang="es-MX" sz="2000" b="1" dirty="0">
                <a:solidFill>
                  <a:srgbClr val="0070C0"/>
                </a:solidFill>
                <a:latin typeface="Arial" pitchFamily="34" charset="0"/>
                <a:cs typeface="Arial" pitchFamily="34" charset="0"/>
              </a:rPr>
              <a:t>AUTOR: DR. RUBÉN DURÁN CARBAJAL</a:t>
            </a:r>
            <a:br>
              <a:rPr lang="es-MX" altLang="es-MX" sz="2000" b="1" dirty="0">
                <a:solidFill>
                  <a:srgbClr val="0070C0"/>
                </a:solidFill>
                <a:latin typeface="Arial" pitchFamily="34" charset="0"/>
                <a:cs typeface="Arial" pitchFamily="34" charset="0"/>
              </a:rPr>
            </a:br>
            <a:endParaRPr lang="es-MX" sz="2000" dirty="0">
              <a:solidFill>
                <a:srgbClr val="0070C0"/>
              </a:solidFill>
            </a:endParaRPr>
          </a:p>
        </p:txBody>
      </p:sp>
      <p:sp>
        <p:nvSpPr>
          <p:cNvPr id="3" name="2 Marcador de contenido"/>
          <p:cNvSpPr>
            <a:spLocks noGrp="1"/>
          </p:cNvSpPr>
          <p:nvPr>
            <p:ph idx="1"/>
          </p:nvPr>
        </p:nvSpPr>
        <p:spPr>
          <a:xfrm>
            <a:off x="1485900" y="6381328"/>
            <a:ext cx="6172200" cy="360040"/>
          </a:xfrm>
        </p:spPr>
        <p:txBody>
          <a:bodyPr>
            <a:normAutofit/>
          </a:bodyPr>
          <a:lstStyle/>
          <a:p>
            <a:pPr marL="0" indent="0" algn="r">
              <a:buNone/>
            </a:pPr>
            <a:r>
              <a:rPr lang="es-MX" sz="1400" dirty="0">
                <a:latin typeface="Arial" pitchFamily="34" charset="0"/>
                <a:cs typeface="Arial" pitchFamily="34" charset="0"/>
              </a:rPr>
              <a:t>Toluca, México a 13 de febrero de 2017</a:t>
            </a:r>
          </a:p>
        </p:txBody>
      </p:sp>
    </p:spTree>
    <p:extLst>
      <p:ext uri="{BB962C8B-B14F-4D97-AF65-F5344CB8AC3E}">
        <p14:creationId xmlns:p14="http://schemas.microsoft.com/office/powerpoint/2010/main" val="1503015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Teorizar </a:t>
            </a:r>
          </a:p>
        </p:txBody>
      </p:sp>
      <p:sp>
        <p:nvSpPr>
          <p:cNvPr id="3" name="2 Marcador de contenido"/>
          <p:cNvSpPr>
            <a:spLocks noGrp="1"/>
          </p:cNvSpPr>
          <p:nvPr>
            <p:ph sz="half" idx="1"/>
          </p:nvPr>
        </p:nvSpPr>
        <p:spPr>
          <a:xfrm>
            <a:off x="827584" y="2487168"/>
            <a:ext cx="3686842" cy="3447288"/>
          </a:xfrm>
        </p:spPr>
        <p:txBody>
          <a:bodyPr>
            <a:normAutofit lnSpcReduction="10000"/>
          </a:bodyPr>
          <a:lstStyle/>
          <a:p>
            <a:pPr algn="just"/>
            <a:r>
              <a:rPr lang="es-MX" dirty="0"/>
              <a:t>“La construcción de la teoría del turismo (no la teoría económica, antropológica o sociológica del turismo) es un propósito ciertamente anhelado y necesario, pero que aún está lejos de alcanzarse.” (Molina, 1996: 15) </a:t>
            </a:r>
          </a:p>
        </p:txBody>
      </p:sp>
      <p:pic>
        <p:nvPicPr>
          <p:cNvPr id="5" name="Marcador de contenido 4">
            <a:extLst>
              <a:ext uri="{FF2B5EF4-FFF2-40B4-BE49-F238E27FC236}">
                <a16:creationId xmlns:a16="http://schemas.microsoft.com/office/drawing/2014/main" id="{7AA7D71B-6A49-4628-AAFB-E0254BA8377B}"/>
              </a:ext>
            </a:extLst>
          </p:cNvPr>
          <p:cNvPicPr>
            <a:picLocks noGrp="1" noChangeAspect="1"/>
          </p:cNvPicPr>
          <p:nvPr>
            <p:ph sz="half" idx="2"/>
          </p:nvPr>
        </p:nvPicPr>
        <p:blipFill>
          <a:blip r:embed="rId2"/>
          <a:stretch>
            <a:fillRect/>
          </a:stretch>
        </p:blipFill>
        <p:spPr>
          <a:xfrm>
            <a:off x="5105778" y="2487613"/>
            <a:ext cx="2415419" cy="3446462"/>
          </a:xfrm>
          <a:prstGeom prst="rect">
            <a:avLst/>
          </a:prstGeom>
        </p:spPr>
      </p:pic>
      <p:sp>
        <p:nvSpPr>
          <p:cNvPr id="6" name="Rectángulo 5">
            <a:extLst>
              <a:ext uri="{FF2B5EF4-FFF2-40B4-BE49-F238E27FC236}">
                <a16:creationId xmlns:a16="http://schemas.microsoft.com/office/drawing/2014/main" id="{FA027C76-715D-4AE5-A508-5FDF09D53530}"/>
              </a:ext>
            </a:extLst>
          </p:cNvPr>
          <p:cNvSpPr/>
          <p:nvPr/>
        </p:nvSpPr>
        <p:spPr>
          <a:xfrm>
            <a:off x="3707904" y="5934075"/>
            <a:ext cx="4572000" cy="646331"/>
          </a:xfrm>
          <a:prstGeom prst="rect">
            <a:avLst/>
          </a:prstGeom>
        </p:spPr>
        <p:txBody>
          <a:bodyPr>
            <a:spAutoFit/>
          </a:bodyPr>
          <a:lstStyle/>
          <a:p>
            <a:r>
              <a:rPr lang="es-MX" i="1" dirty="0">
                <a:solidFill>
                  <a:srgbClr val="000000"/>
                </a:solidFill>
              </a:rPr>
              <a:t>https://books.google.com.mx/books?isbn=8485942884</a:t>
            </a:r>
            <a:endParaRPr lang="es-MX" dirty="0"/>
          </a:p>
        </p:txBody>
      </p:sp>
    </p:spTree>
    <p:extLst>
      <p:ext uri="{BB962C8B-B14F-4D97-AF65-F5344CB8AC3E}">
        <p14:creationId xmlns:p14="http://schemas.microsoft.com/office/powerpoint/2010/main" val="16467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620689"/>
            <a:ext cx="6798734" cy="720079"/>
          </a:xfrm>
        </p:spPr>
        <p:txBody>
          <a:bodyPr>
            <a:normAutofit/>
          </a:bodyPr>
          <a:lstStyle/>
          <a:p>
            <a:pPr algn="ctr"/>
            <a:r>
              <a:rPr lang="es-MX" dirty="0"/>
              <a:t>Conceptualizar </a:t>
            </a:r>
          </a:p>
        </p:txBody>
      </p:sp>
      <p:sp>
        <p:nvSpPr>
          <p:cNvPr id="3" name="2 Marcador de contenido"/>
          <p:cNvSpPr>
            <a:spLocks noGrp="1"/>
          </p:cNvSpPr>
          <p:nvPr>
            <p:ph sz="half" idx="1"/>
          </p:nvPr>
        </p:nvSpPr>
        <p:spPr>
          <a:xfrm>
            <a:off x="755576" y="1484784"/>
            <a:ext cx="3758850" cy="4449672"/>
          </a:xfrm>
        </p:spPr>
        <p:txBody>
          <a:bodyPr>
            <a:normAutofit fontScale="92500"/>
          </a:bodyPr>
          <a:lstStyle/>
          <a:p>
            <a:pPr algn="just"/>
            <a:endParaRPr lang="es-MX" dirty="0"/>
          </a:p>
          <a:p>
            <a:pPr algn="just"/>
            <a:r>
              <a:rPr lang="es-MX" dirty="0"/>
              <a:t>“Rebaza la simple cita de definiciones,  más bien discurre sobre la realidad del turismo, estructura del objeto y lo contextualiza s trasvés de empleo de diversos discursos o pensamientos científicos. ”</a:t>
            </a:r>
          </a:p>
          <a:p>
            <a:pPr algn="just"/>
            <a:r>
              <a:rPr lang="es-MX" dirty="0"/>
              <a:t>(Molina, 1996: 15)     </a:t>
            </a:r>
          </a:p>
        </p:txBody>
      </p:sp>
      <p:sp>
        <p:nvSpPr>
          <p:cNvPr id="4" name="3 Marcador de contenido"/>
          <p:cNvSpPr>
            <a:spLocks noGrp="1"/>
          </p:cNvSpPr>
          <p:nvPr>
            <p:ph sz="half" idx="2"/>
          </p:nvPr>
        </p:nvSpPr>
        <p:spPr>
          <a:xfrm>
            <a:off x="4645152" y="1628800"/>
            <a:ext cx="3337560" cy="4608512"/>
          </a:xfrm>
        </p:spPr>
        <p:txBody>
          <a:bodyPr>
            <a:normAutofit fontScale="92500"/>
          </a:bodyPr>
          <a:lstStyle/>
          <a:p>
            <a:endParaRPr lang="es-MX" dirty="0"/>
          </a:p>
          <a:p>
            <a:endParaRPr lang="es-MX" dirty="0"/>
          </a:p>
          <a:p>
            <a:endParaRPr lang="es-MX" dirty="0"/>
          </a:p>
          <a:p>
            <a:endParaRPr lang="es-MX" dirty="0"/>
          </a:p>
          <a:p>
            <a:endParaRPr lang="es-MX" dirty="0"/>
          </a:p>
          <a:p>
            <a:endParaRPr lang="es-MX" dirty="0"/>
          </a:p>
          <a:p>
            <a:endParaRPr lang="es-MX" dirty="0"/>
          </a:p>
          <a:p>
            <a:r>
              <a:rPr lang="en-US" i="1" dirty="0"/>
              <a:t>www.gandhi.com.mx/conceptualizacion-origen-y-evolucion-del-turismo?landing.</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4426" y="1268760"/>
            <a:ext cx="3524250" cy="3744416"/>
          </a:xfrm>
          <a:prstGeom prst="rect">
            <a:avLst/>
          </a:prstGeom>
        </p:spPr>
      </p:pic>
    </p:spTree>
    <p:extLst>
      <p:ext uri="{BB962C8B-B14F-4D97-AF65-F5344CB8AC3E}">
        <p14:creationId xmlns:p14="http://schemas.microsoft.com/office/powerpoint/2010/main" val="3902965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1433" y="1268760"/>
            <a:ext cx="8229600" cy="684312"/>
          </a:xfrm>
        </p:spPr>
        <p:txBody>
          <a:bodyPr>
            <a:normAutofit fontScale="90000"/>
          </a:bodyPr>
          <a:lstStyle/>
          <a:p>
            <a:pPr algn="ctr"/>
            <a:r>
              <a:rPr lang="es-MX" dirty="0"/>
              <a:t>Investigación del turismo </a:t>
            </a:r>
          </a:p>
        </p:txBody>
      </p:sp>
      <p:sp>
        <p:nvSpPr>
          <p:cNvPr id="3" name="2 Marcador de contenido"/>
          <p:cNvSpPr>
            <a:spLocks noGrp="1"/>
          </p:cNvSpPr>
          <p:nvPr>
            <p:ph idx="1"/>
          </p:nvPr>
        </p:nvSpPr>
        <p:spPr/>
        <p:txBody>
          <a:bodyPr/>
          <a:lstStyle/>
          <a:p>
            <a:pPr algn="just"/>
            <a:r>
              <a:rPr lang="es-MX" dirty="0"/>
              <a:t>“Aun cuando las instituciones educativas del nivel superior reconocen en la investigación  una de sus funciones básicas, tratándose de escuelas de turismo, en realidad ésta es una de las funciones que presenta mayor rezago. ” (Molina, 1996: 16)     </a:t>
            </a:r>
          </a:p>
          <a:p>
            <a:pPr marL="0" indent="0">
              <a:buNone/>
            </a:pPr>
            <a:endParaRPr lang="es-MX" dirty="0"/>
          </a:p>
        </p:txBody>
      </p:sp>
    </p:spTree>
    <p:extLst>
      <p:ext uri="{BB962C8B-B14F-4D97-AF65-F5344CB8AC3E}">
        <p14:creationId xmlns:p14="http://schemas.microsoft.com/office/powerpoint/2010/main" val="2837266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Investigación del turismo</a:t>
            </a:r>
          </a:p>
        </p:txBody>
      </p:sp>
      <p:sp>
        <p:nvSpPr>
          <p:cNvPr id="3" name="2 Marcador de contenido"/>
          <p:cNvSpPr>
            <a:spLocks noGrp="1"/>
          </p:cNvSpPr>
          <p:nvPr>
            <p:ph idx="1"/>
          </p:nvPr>
        </p:nvSpPr>
        <p:spPr/>
        <p:txBody>
          <a:bodyPr/>
          <a:lstStyle/>
          <a:p>
            <a:pPr algn="just"/>
            <a:r>
              <a:rPr lang="es-MX" dirty="0"/>
              <a:t>“El descuido de las tareas de investigación turística se presenta en el diseño y desarrollo de programas de estudio, en la fase de selección, jerarquización y definición de la secuencia de las disciplina y materia o asignaturas integrantes de las carreras de turismo. ” (Molina, 1996: 16) </a:t>
            </a:r>
          </a:p>
        </p:txBody>
      </p:sp>
    </p:spTree>
    <p:extLst>
      <p:ext uri="{BB962C8B-B14F-4D97-AF65-F5344CB8AC3E}">
        <p14:creationId xmlns:p14="http://schemas.microsoft.com/office/powerpoint/2010/main" val="3219564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Investigación del turismo</a:t>
            </a:r>
          </a:p>
        </p:txBody>
      </p:sp>
      <p:sp>
        <p:nvSpPr>
          <p:cNvPr id="3" name="2 Marcador de contenido"/>
          <p:cNvSpPr>
            <a:spLocks noGrp="1"/>
          </p:cNvSpPr>
          <p:nvPr>
            <p:ph idx="1"/>
          </p:nvPr>
        </p:nvSpPr>
        <p:spPr/>
        <p:txBody>
          <a:bodyPr/>
          <a:lstStyle/>
          <a:p>
            <a:pPr algn="just"/>
            <a:r>
              <a:rPr lang="es-MX" dirty="0"/>
              <a:t>“Tratándose de limitaciones conceptuales y metodológicas, la investigación sobre el turismo ha abundado en el estudio de sus manifestaciones (el consumo del turista, la calidad de los servicios hoteleros, las políticas de promoción y desarrollo, </a:t>
            </a:r>
            <a:r>
              <a:rPr lang="es-MX" dirty="0" err="1"/>
              <a:t>etc</a:t>
            </a:r>
            <a:r>
              <a:rPr lang="es-MX" dirty="0"/>
              <a:t>) eludiendo por completo la intención de explicar el por qué de tales manifestaciones.” (Molina, 1996: 17)</a:t>
            </a:r>
          </a:p>
        </p:txBody>
      </p:sp>
    </p:spTree>
    <p:extLst>
      <p:ext uri="{BB962C8B-B14F-4D97-AF65-F5344CB8AC3E}">
        <p14:creationId xmlns:p14="http://schemas.microsoft.com/office/powerpoint/2010/main" val="1326750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Investigación del turismo </a:t>
            </a:r>
          </a:p>
        </p:txBody>
      </p:sp>
      <p:sp>
        <p:nvSpPr>
          <p:cNvPr id="3" name="2 Marcador de contenido"/>
          <p:cNvSpPr>
            <a:spLocks noGrp="1"/>
          </p:cNvSpPr>
          <p:nvPr>
            <p:ph idx="1"/>
          </p:nvPr>
        </p:nvSpPr>
        <p:spPr/>
        <p:txBody>
          <a:bodyPr/>
          <a:lstStyle/>
          <a:p>
            <a:pPr algn="just"/>
            <a:r>
              <a:rPr lang="es-MX" dirty="0"/>
              <a:t>“Las escuelas universitarias de turismo, los centros o unidades de investigación adscritos a organizaciones publicas o privadas no podrán presentar respuestas a las necesidades del desarrollo humano, científico y tecnológico si no plantean a la investigación como un proceso prioritario, histórico, continuo y dinámico conformador del pensamiento y del conocimiento.” (Molina, 1996: 18)</a:t>
            </a:r>
          </a:p>
          <a:p>
            <a:pPr algn="just"/>
            <a:endParaRPr lang="es-MX" dirty="0"/>
          </a:p>
          <a:p>
            <a:pPr algn="just"/>
            <a:endParaRPr lang="es-MX" dirty="0"/>
          </a:p>
        </p:txBody>
      </p:sp>
    </p:spTree>
    <p:extLst>
      <p:ext uri="{BB962C8B-B14F-4D97-AF65-F5344CB8AC3E}">
        <p14:creationId xmlns:p14="http://schemas.microsoft.com/office/powerpoint/2010/main" val="714769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1270" y="548680"/>
            <a:ext cx="6798734" cy="569447"/>
          </a:xfrm>
        </p:spPr>
        <p:txBody>
          <a:bodyPr>
            <a:normAutofit fontScale="90000"/>
          </a:bodyPr>
          <a:lstStyle/>
          <a:p>
            <a:r>
              <a:rPr lang="es-MX" dirty="0"/>
              <a:t>Enseñanza y aprendizaje del turismo</a:t>
            </a:r>
          </a:p>
        </p:txBody>
      </p:sp>
      <p:sp>
        <p:nvSpPr>
          <p:cNvPr id="3" name="2 Marcador de contenido"/>
          <p:cNvSpPr>
            <a:spLocks noGrp="1"/>
          </p:cNvSpPr>
          <p:nvPr>
            <p:ph sz="half" idx="1"/>
          </p:nvPr>
        </p:nvSpPr>
        <p:spPr>
          <a:xfrm>
            <a:off x="683568" y="1916451"/>
            <a:ext cx="3337560" cy="4017624"/>
          </a:xfrm>
        </p:spPr>
        <p:txBody>
          <a:bodyPr>
            <a:normAutofit/>
          </a:bodyPr>
          <a:lstStyle/>
          <a:p>
            <a:pPr algn="just"/>
            <a:r>
              <a:rPr lang="es-MX" dirty="0"/>
              <a:t>“La creciente importancia del sector turismo en la economía  de la mayoría de países latinoamericanos, principalmente como actividad capaz de generar divisas y de crear empleos.” (Molina, 1996: 18)</a:t>
            </a:r>
          </a:p>
          <a:p>
            <a:pPr algn="just"/>
            <a:endParaRPr lang="es-MX" dirty="0"/>
          </a:p>
        </p:txBody>
      </p:sp>
      <p:pic>
        <p:nvPicPr>
          <p:cNvPr id="9" name="Marcador de contenido 8"/>
          <p:cNvPicPr>
            <a:picLocks noGrp="1" noChangeAspect="1"/>
          </p:cNvPicPr>
          <p:nvPr>
            <p:ph sz="half" idx="2"/>
          </p:nvPr>
        </p:nvPicPr>
        <p:blipFill>
          <a:blip r:embed="rId2"/>
          <a:stretch>
            <a:fillRect/>
          </a:stretch>
        </p:blipFill>
        <p:spPr>
          <a:xfrm>
            <a:off x="4644008" y="1118127"/>
            <a:ext cx="3816424" cy="4815948"/>
          </a:xfrm>
          <a:prstGeom prst="rect">
            <a:avLst/>
          </a:prstGeom>
        </p:spPr>
      </p:pic>
    </p:spTree>
    <p:extLst>
      <p:ext uri="{BB962C8B-B14F-4D97-AF65-F5344CB8AC3E}">
        <p14:creationId xmlns:p14="http://schemas.microsoft.com/office/powerpoint/2010/main" val="669280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528129"/>
            <a:ext cx="6798734" cy="884648"/>
          </a:xfrm>
        </p:spPr>
        <p:txBody>
          <a:bodyPr>
            <a:normAutofit fontScale="90000"/>
          </a:bodyPr>
          <a:lstStyle/>
          <a:p>
            <a:r>
              <a:rPr lang="es-MX" dirty="0"/>
              <a:t>Modelo para la enseñanza del turismo</a:t>
            </a:r>
          </a:p>
        </p:txBody>
      </p:sp>
      <p:sp>
        <p:nvSpPr>
          <p:cNvPr id="3" name="2 Marcador de contenido"/>
          <p:cNvSpPr>
            <a:spLocks noGrp="1"/>
          </p:cNvSpPr>
          <p:nvPr>
            <p:ph sz="half" idx="1"/>
          </p:nvPr>
        </p:nvSpPr>
        <p:spPr>
          <a:xfrm>
            <a:off x="325816" y="1916832"/>
            <a:ext cx="3022048" cy="5976664"/>
          </a:xfrm>
        </p:spPr>
        <p:txBody>
          <a:bodyPr/>
          <a:lstStyle/>
          <a:p>
            <a:pPr algn="just"/>
            <a:r>
              <a:rPr lang="es-MX" dirty="0"/>
              <a:t>“La enseñanza- aprendizaje se entiende como un subproceso del proceso educativo, que se enmarca en un </a:t>
            </a:r>
            <a:r>
              <a:rPr lang="es-MX" dirty="0" err="1"/>
              <a:t>macroproceso</a:t>
            </a:r>
            <a:r>
              <a:rPr lang="es-MX" dirty="0"/>
              <a:t> y que corresponde a la evolución de los grupos humanos.” (Molina, 1996: 22)</a:t>
            </a:r>
          </a:p>
        </p:txBody>
      </p:sp>
      <p:pic>
        <p:nvPicPr>
          <p:cNvPr id="5" name="Marcador de contenido 4"/>
          <p:cNvPicPr>
            <a:picLocks noGrp="1" noChangeAspect="1"/>
          </p:cNvPicPr>
          <p:nvPr>
            <p:ph sz="half" idx="2"/>
          </p:nvPr>
        </p:nvPicPr>
        <p:blipFill>
          <a:blip r:embed="rId2"/>
          <a:stretch>
            <a:fillRect/>
          </a:stretch>
        </p:blipFill>
        <p:spPr>
          <a:xfrm>
            <a:off x="3347864" y="1628800"/>
            <a:ext cx="5112568" cy="4305275"/>
          </a:xfrm>
          <a:prstGeom prst="rect">
            <a:avLst/>
          </a:prstGeom>
        </p:spPr>
      </p:pic>
      <p:sp>
        <p:nvSpPr>
          <p:cNvPr id="6" name="Rectángulo 5"/>
          <p:cNvSpPr/>
          <p:nvPr/>
        </p:nvSpPr>
        <p:spPr>
          <a:xfrm>
            <a:off x="4169208" y="5902046"/>
            <a:ext cx="3439275" cy="369332"/>
          </a:xfrm>
          <a:prstGeom prst="rect">
            <a:avLst/>
          </a:prstGeom>
        </p:spPr>
        <p:txBody>
          <a:bodyPr wrap="none">
            <a:spAutoFit/>
          </a:bodyPr>
          <a:lstStyle/>
          <a:p>
            <a:r>
              <a:rPr lang="en-US" i="1" dirty="0"/>
              <a:t>www.um.es/ead/red/44/Minguezetal.pdf</a:t>
            </a:r>
            <a:endParaRPr lang="en-US" dirty="0"/>
          </a:p>
        </p:txBody>
      </p:sp>
    </p:spTree>
    <p:extLst>
      <p:ext uri="{BB962C8B-B14F-4D97-AF65-F5344CB8AC3E}">
        <p14:creationId xmlns:p14="http://schemas.microsoft.com/office/powerpoint/2010/main" val="3583607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76673"/>
            <a:ext cx="7992888" cy="576063"/>
          </a:xfrm>
        </p:spPr>
        <p:txBody>
          <a:bodyPr>
            <a:noAutofit/>
          </a:bodyPr>
          <a:lstStyle/>
          <a:p>
            <a:pPr algn="ctr"/>
            <a:r>
              <a:rPr lang="es-MX" sz="3200" dirty="0"/>
              <a:t>El estudio teórico del  turismo</a:t>
            </a:r>
          </a:p>
        </p:txBody>
      </p:sp>
      <p:sp>
        <p:nvSpPr>
          <p:cNvPr id="3" name="2 Marcador de contenido"/>
          <p:cNvSpPr>
            <a:spLocks noGrp="1"/>
          </p:cNvSpPr>
          <p:nvPr>
            <p:ph sz="half" idx="1"/>
          </p:nvPr>
        </p:nvSpPr>
        <p:spPr>
          <a:xfrm>
            <a:off x="755576" y="1988840"/>
            <a:ext cx="3337560" cy="4027471"/>
          </a:xfrm>
        </p:spPr>
        <p:txBody>
          <a:bodyPr>
            <a:normAutofit lnSpcReduction="10000"/>
          </a:bodyPr>
          <a:lstStyle/>
          <a:p>
            <a:pPr algn="just"/>
            <a:r>
              <a:rPr lang="es-MX" dirty="0"/>
              <a:t>“El estudio científico del turismo contribuirá a consolidar en las escuelas la dinámica de los procesos de las ciencias sociales, interviniendo decisivamente en ellos a través de su gestión y de la de sus egresados. ”</a:t>
            </a:r>
          </a:p>
          <a:p>
            <a:pPr algn="just"/>
            <a:r>
              <a:rPr lang="es-MX" dirty="0"/>
              <a:t>(Molina, 1996: 27)</a:t>
            </a:r>
          </a:p>
        </p:txBody>
      </p:sp>
      <p:pic>
        <p:nvPicPr>
          <p:cNvPr id="5" name="Marcador de contenido 4"/>
          <p:cNvPicPr>
            <a:picLocks noGrp="1" noChangeAspect="1"/>
          </p:cNvPicPr>
          <p:nvPr>
            <p:ph sz="half" idx="2"/>
          </p:nvPr>
        </p:nvPicPr>
        <p:blipFill>
          <a:blip r:embed="rId2"/>
          <a:stretch>
            <a:fillRect/>
          </a:stretch>
        </p:blipFill>
        <p:spPr>
          <a:xfrm>
            <a:off x="4355977" y="1052737"/>
            <a:ext cx="3625974" cy="5040560"/>
          </a:xfrm>
          <a:prstGeom prst="rect">
            <a:avLst/>
          </a:prstGeom>
        </p:spPr>
      </p:pic>
      <p:sp>
        <p:nvSpPr>
          <p:cNvPr id="6" name="Rectángulo 5"/>
          <p:cNvSpPr/>
          <p:nvPr/>
        </p:nvSpPr>
        <p:spPr>
          <a:xfrm>
            <a:off x="4211960" y="5908631"/>
            <a:ext cx="4003340" cy="369332"/>
          </a:xfrm>
          <a:prstGeom prst="rect">
            <a:avLst/>
          </a:prstGeom>
        </p:spPr>
        <p:txBody>
          <a:bodyPr wrap="none">
            <a:spAutoFit/>
          </a:bodyPr>
          <a:lstStyle/>
          <a:p>
            <a:r>
              <a:rPr lang="en-US" i="1" dirty="0"/>
              <a:t>www.redalyc.org/articulo.oa?id=180713890005</a:t>
            </a:r>
            <a:endParaRPr lang="en-US" dirty="0"/>
          </a:p>
        </p:txBody>
      </p:sp>
    </p:spTree>
    <p:extLst>
      <p:ext uri="{BB962C8B-B14F-4D97-AF65-F5344CB8AC3E}">
        <p14:creationId xmlns:p14="http://schemas.microsoft.com/office/powerpoint/2010/main" val="869716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915337"/>
            <a:ext cx="7364040" cy="1303867"/>
          </a:xfrm>
        </p:spPr>
        <p:txBody>
          <a:bodyPr>
            <a:normAutofit fontScale="90000"/>
          </a:bodyPr>
          <a:lstStyle/>
          <a:p>
            <a:r>
              <a:rPr lang="es-MX" dirty="0"/>
              <a:t>El hombre y la construcción del conocimiento</a:t>
            </a:r>
            <a:endParaRPr lang="en-US" dirty="0"/>
          </a:p>
        </p:txBody>
      </p:sp>
      <p:sp>
        <p:nvSpPr>
          <p:cNvPr id="3" name="Marcador de contenido 2"/>
          <p:cNvSpPr>
            <a:spLocks noGrp="1"/>
          </p:cNvSpPr>
          <p:nvPr>
            <p:ph idx="1"/>
          </p:nvPr>
        </p:nvSpPr>
        <p:spPr>
          <a:xfrm>
            <a:off x="827584" y="2490135"/>
            <a:ext cx="7148017" cy="3444997"/>
          </a:xfrm>
        </p:spPr>
        <p:txBody>
          <a:bodyPr/>
          <a:lstStyle/>
          <a:p>
            <a:pPr algn="just"/>
            <a:r>
              <a:rPr lang="es-MX" dirty="0"/>
              <a:t>“El interés y la necesidad por impulsar el estudio del turismo desde una perspectiva científica debe hacerse en el marco de una filosofía que valore como primordial el ser y existir humanos. ” (Molina, 1996: 27)</a:t>
            </a:r>
          </a:p>
          <a:p>
            <a:endParaRPr lang="en-US" dirty="0"/>
          </a:p>
        </p:txBody>
      </p:sp>
    </p:spTree>
    <p:extLst>
      <p:ext uri="{BB962C8B-B14F-4D97-AF65-F5344CB8AC3E}">
        <p14:creationId xmlns:p14="http://schemas.microsoft.com/office/powerpoint/2010/main" val="999867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620689"/>
            <a:ext cx="6798734" cy="648071"/>
          </a:xfrm>
        </p:spPr>
        <p:txBody>
          <a:bodyPr>
            <a:normAutofit fontScale="90000"/>
          </a:bodyPr>
          <a:lstStyle/>
          <a:p>
            <a:pPr algn="ctr"/>
            <a:r>
              <a:rPr lang="es-MX" dirty="0"/>
              <a:t>Guion explicativo</a:t>
            </a:r>
          </a:p>
        </p:txBody>
      </p:sp>
      <p:sp>
        <p:nvSpPr>
          <p:cNvPr id="3" name="2 Marcador de contenido"/>
          <p:cNvSpPr>
            <a:spLocks noGrp="1"/>
          </p:cNvSpPr>
          <p:nvPr>
            <p:ph idx="1"/>
          </p:nvPr>
        </p:nvSpPr>
        <p:spPr>
          <a:xfrm>
            <a:off x="683568" y="1340769"/>
            <a:ext cx="7776864" cy="4594364"/>
          </a:xfrm>
        </p:spPr>
        <p:txBody>
          <a:bodyPr>
            <a:normAutofit fontScale="85000" lnSpcReduction="10000"/>
          </a:bodyPr>
          <a:lstStyle/>
          <a:p>
            <a:pPr marL="0" indent="0" algn="just">
              <a:buNone/>
            </a:pPr>
            <a:r>
              <a:rPr lang="es-MX" dirty="0"/>
              <a:t>El presente material didáctico esta dirigido a  la conceptualización del turismo, de la corriente  </a:t>
            </a:r>
            <a:r>
              <a:rPr lang="es-MX" dirty="0" err="1"/>
              <a:t>cientifización</a:t>
            </a:r>
            <a:r>
              <a:rPr lang="es-MX" dirty="0"/>
              <a:t> del turismo, de la Unidad de Aprendizaje: Enfoques Multidisciplinarios del Turismo.</a:t>
            </a:r>
          </a:p>
          <a:p>
            <a:pPr marL="0" indent="0" algn="just">
              <a:buNone/>
            </a:pPr>
            <a:r>
              <a:rPr lang="es-MX" dirty="0"/>
              <a:t>De los ocho autores que se abordan en esta Unidad de Competencia I, se retoma la obra de Sergio Molina, a través de su libro “Conceptualización del Turismo” un clásico dentro del mundo del turismo de habla hispana.</a:t>
            </a:r>
          </a:p>
          <a:p>
            <a:pPr marL="0" indent="0" algn="just">
              <a:buNone/>
            </a:pPr>
            <a:r>
              <a:rPr lang="es-MX" dirty="0"/>
              <a:t>Conceptualizar el turismo sigue siendo una labor de construcción del conocimiento, que ha permitido que los estudios del turismo hayan avanzado desde estudios técnicos, licenciatura, diplomado, especialización, maestría y doctorado.</a:t>
            </a:r>
          </a:p>
          <a:p>
            <a:pPr marL="0" indent="0" algn="just">
              <a:buNone/>
            </a:pPr>
            <a:r>
              <a:rPr lang="es-MX" dirty="0"/>
              <a:t>El libro de Sergio Molina, especialmente el Capítulo I, al que esta dedicado este material, nos ayuda a comprender la importancia de la teoría del turismo y, su importancia en la sociedad actual. </a:t>
            </a:r>
          </a:p>
          <a:p>
            <a:pPr marL="0" indent="0" algn="just">
              <a:buNone/>
            </a:pPr>
            <a:r>
              <a:rPr lang="es-MX" dirty="0"/>
              <a:t> </a:t>
            </a:r>
          </a:p>
        </p:txBody>
      </p:sp>
    </p:spTree>
    <p:extLst>
      <p:ext uri="{BB962C8B-B14F-4D97-AF65-F5344CB8AC3E}">
        <p14:creationId xmlns:p14="http://schemas.microsoft.com/office/powerpoint/2010/main" val="39421621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3978" y="548681"/>
            <a:ext cx="6798734" cy="432048"/>
          </a:xfrm>
        </p:spPr>
        <p:txBody>
          <a:bodyPr>
            <a:normAutofit fontScale="90000"/>
          </a:bodyPr>
          <a:lstStyle/>
          <a:p>
            <a:pPr algn="ctr"/>
            <a:r>
              <a:rPr lang="es-MX" dirty="0"/>
              <a:t>La ciencia apoyo para el turismo</a:t>
            </a:r>
          </a:p>
        </p:txBody>
      </p:sp>
      <p:sp>
        <p:nvSpPr>
          <p:cNvPr id="3" name="2 Marcador de contenido"/>
          <p:cNvSpPr>
            <a:spLocks noGrp="1"/>
          </p:cNvSpPr>
          <p:nvPr>
            <p:ph sz="half" idx="1"/>
          </p:nvPr>
        </p:nvSpPr>
        <p:spPr>
          <a:xfrm>
            <a:off x="323528" y="2516886"/>
            <a:ext cx="3337560" cy="3447288"/>
          </a:xfrm>
        </p:spPr>
        <p:txBody>
          <a:bodyPr/>
          <a:lstStyle/>
          <a:p>
            <a:pPr algn="just"/>
            <a:r>
              <a:rPr lang="es-MX" dirty="0"/>
              <a:t>“La ciencia resulta trascendente por su capacidad para recrear a la naturaleza y, por ende,  las condiciones de la existencia humana. ”</a:t>
            </a:r>
          </a:p>
          <a:p>
            <a:pPr algn="just"/>
            <a:r>
              <a:rPr lang="es-MX" dirty="0"/>
              <a:t>(Molina, 1996: 27)</a:t>
            </a:r>
          </a:p>
          <a:p>
            <a:endParaRPr lang="es-MX" dirty="0"/>
          </a:p>
        </p:txBody>
      </p:sp>
      <p:pic>
        <p:nvPicPr>
          <p:cNvPr id="5" name="Marcador de contenido 4"/>
          <p:cNvPicPr>
            <a:picLocks noGrp="1" noChangeAspect="1"/>
          </p:cNvPicPr>
          <p:nvPr>
            <p:ph sz="half" idx="2"/>
          </p:nvPr>
        </p:nvPicPr>
        <p:blipFill>
          <a:blip r:embed="rId2"/>
          <a:stretch>
            <a:fillRect/>
          </a:stretch>
        </p:blipFill>
        <p:spPr>
          <a:xfrm>
            <a:off x="3661089" y="1196752"/>
            <a:ext cx="4727262" cy="5040560"/>
          </a:xfrm>
          <a:prstGeom prst="rect">
            <a:avLst/>
          </a:prstGeom>
        </p:spPr>
      </p:pic>
      <p:sp>
        <p:nvSpPr>
          <p:cNvPr id="6" name="Rectángulo 5"/>
          <p:cNvSpPr/>
          <p:nvPr/>
        </p:nvSpPr>
        <p:spPr>
          <a:xfrm>
            <a:off x="4211960" y="6130169"/>
            <a:ext cx="4572000" cy="646331"/>
          </a:xfrm>
          <a:prstGeom prst="rect">
            <a:avLst/>
          </a:prstGeom>
        </p:spPr>
        <p:txBody>
          <a:bodyPr>
            <a:spAutoFit/>
          </a:bodyPr>
          <a:lstStyle/>
          <a:p>
            <a:r>
              <a:rPr lang="en-US" i="1" dirty="0"/>
              <a:t>https://dialnet.unirioja.es/servlet/articulo?codigo=2210155</a:t>
            </a:r>
            <a:endParaRPr lang="en-US" dirty="0"/>
          </a:p>
        </p:txBody>
      </p:sp>
    </p:spTree>
    <p:extLst>
      <p:ext uri="{BB962C8B-B14F-4D97-AF65-F5344CB8AC3E}">
        <p14:creationId xmlns:p14="http://schemas.microsoft.com/office/powerpoint/2010/main" val="4051377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Teoría general de sistemas y turismo</a:t>
            </a:r>
          </a:p>
        </p:txBody>
      </p:sp>
      <p:sp>
        <p:nvSpPr>
          <p:cNvPr id="3" name="2 Marcador de contenido"/>
          <p:cNvSpPr>
            <a:spLocks noGrp="1"/>
          </p:cNvSpPr>
          <p:nvPr>
            <p:ph sz="half" idx="1"/>
          </p:nvPr>
        </p:nvSpPr>
        <p:spPr>
          <a:xfrm>
            <a:off x="395536" y="2348880"/>
            <a:ext cx="4233826" cy="4937760"/>
          </a:xfrm>
        </p:spPr>
        <p:txBody>
          <a:bodyPr>
            <a:normAutofit/>
          </a:bodyPr>
          <a:lstStyle/>
          <a:p>
            <a:pPr algn="just"/>
            <a:r>
              <a:rPr lang="es-MX" dirty="0"/>
              <a:t>“La teoría general de sistemas se ha desarrollado en las últimas décadas, sumiendo el papel de una nueva orientación científica, con un carácter y contenido tal, que sobrepasa el reduccionismo de las disciplinas tradicionalmente conocidas.”(Molina, 1996: 27)</a:t>
            </a:r>
          </a:p>
          <a:p>
            <a:endParaRPr lang="es-MX" dirty="0"/>
          </a:p>
        </p:txBody>
      </p:sp>
      <p:pic>
        <p:nvPicPr>
          <p:cNvPr id="5" name="Marcador de contenido 4"/>
          <p:cNvPicPr>
            <a:picLocks noGrp="1" noChangeAspect="1"/>
          </p:cNvPicPr>
          <p:nvPr>
            <p:ph sz="half" idx="2"/>
          </p:nvPr>
        </p:nvPicPr>
        <p:blipFill>
          <a:blip r:embed="rId2"/>
          <a:stretch>
            <a:fillRect/>
          </a:stretch>
        </p:blipFill>
        <p:spPr>
          <a:xfrm>
            <a:off x="5199238" y="1916832"/>
            <a:ext cx="3189186" cy="4320480"/>
          </a:xfrm>
          <a:prstGeom prst="rect">
            <a:avLst/>
          </a:prstGeom>
        </p:spPr>
      </p:pic>
    </p:spTree>
    <p:extLst>
      <p:ext uri="{BB962C8B-B14F-4D97-AF65-F5344CB8AC3E}">
        <p14:creationId xmlns:p14="http://schemas.microsoft.com/office/powerpoint/2010/main" val="1036886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692696"/>
            <a:ext cx="6798734" cy="425431"/>
          </a:xfrm>
        </p:spPr>
        <p:txBody>
          <a:bodyPr>
            <a:normAutofit fontScale="90000"/>
          </a:bodyPr>
          <a:lstStyle/>
          <a:p>
            <a:r>
              <a:rPr lang="es-MX" dirty="0"/>
              <a:t>Teoría general de sistemas y turismo</a:t>
            </a:r>
          </a:p>
        </p:txBody>
      </p:sp>
      <p:sp>
        <p:nvSpPr>
          <p:cNvPr id="3" name="2 Marcador de contenido"/>
          <p:cNvSpPr>
            <a:spLocks noGrp="1"/>
          </p:cNvSpPr>
          <p:nvPr>
            <p:ph sz="half" idx="1"/>
          </p:nvPr>
        </p:nvSpPr>
        <p:spPr/>
        <p:txBody>
          <a:bodyPr>
            <a:normAutofit lnSpcReduction="10000"/>
          </a:bodyPr>
          <a:lstStyle/>
          <a:p>
            <a:pPr algn="just"/>
            <a:r>
              <a:rPr lang="es-MX" dirty="0"/>
              <a:t>“La teoría general de sistemas favorece la comprensión y evaluación de los turístico en un amplio contexto de relaciones e interrelaciones sociales.”</a:t>
            </a:r>
          </a:p>
          <a:p>
            <a:pPr algn="just"/>
            <a:r>
              <a:rPr lang="es-MX" dirty="0"/>
              <a:t>(Molina, 1996: 27)</a:t>
            </a:r>
          </a:p>
          <a:p>
            <a:endParaRPr lang="es-MX" dirty="0"/>
          </a:p>
          <a:p>
            <a:endParaRPr lang="es-MX" dirty="0"/>
          </a:p>
        </p:txBody>
      </p:sp>
      <p:pic>
        <p:nvPicPr>
          <p:cNvPr id="5" name="Marcador de contenido 4"/>
          <p:cNvPicPr>
            <a:picLocks noGrp="1" noChangeAspect="1"/>
          </p:cNvPicPr>
          <p:nvPr>
            <p:ph sz="half" idx="2"/>
          </p:nvPr>
        </p:nvPicPr>
        <p:blipFill>
          <a:blip r:embed="rId2"/>
          <a:stretch>
            <a:fillRect/>
          </a:stretch>
        </p:blipFill>
        <p:spPr>
          <a:xfrm>
            <a:off x="4645025" y="1340768"/>
            <a:ext cx="3336925" cy="4135806"/>
          </a:xfrm>
          <a:prstGeom prst="rect">
            <a:avLst/>
          </a:prstGeom>
        </p:spPr>
      </p:pic>
      <p:sp>
        <p:nvSpPr>
          <p:cNvPr id="6" name="Rectángulo 5"/>
          <p:cNvSpPr/>
          <p:nvPr/>
        </p:nvSpPr>
        <p:spPr>
          <a:xfrm>
            <a:off x="4027487" y="5476574"/>
            <a:ext cx="4572000" cy="646331"/>
          </a:xfrm>
          <a:prstGeom prst="rect">
            <a:avLst/>
          </a:prstGeom>
        </p:spPr>
        <p:txBody>
          <a:bodyPr>
            <a:spAutoFit/>
          </a:bodyPr>
          <a:lstStyle/>
          <a:p>
            <a:r>
              <a:rPr lang="en-US" i="1" dirty="0"/>
              <a:t>170.210.83.98:8080/.../Fundamentos_enfoque_sistemico_estudio_turismo_bosch.pdf</a:t>
            </a:r>
            <a:endParaRPr lang="en-US" dirty="0"/>
          </a:p>
        </p:txBody>
      </p:sp>
    </p:spTree>
    <p:extLst>
      <p:ext uri="{BB962C8B-B14F-4D97-AF65-F5344CB8AC3E}">
        <p14:creationId xmlns:p14="http://schemas.microsoft.com/office/powerpoint/2010/main" val="1971508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Marco de referencia de la teoría General de Sistemas</a:t>
            </a:r>
            <a:endParaRPr lang="en-US" dirty="0"/>
          </a:p>
        </p:txBody>
      </p:sp>
      <p:sp>
        <p:nvSpPr>
          <p:cNvPr id="3" name="Marcador de contenido 2"/>
          <p:cNvSpPr>
            <a:spLocks noGrp="1"/>
          </p:cNvSpPr>
          <p:nvPr>
            <p:ph idx="1"/>
          </p:nvPr>
        </p:nvSpPr>
        <p:spPr/>
        <p:txBody>
          <a:bodyPr/>
          <a:lstStyle/>
          <a:p>
            <a:pPr algn="just"/>
            <a:r>
              <a:rPr lang="es-MX" dirty="0"/>
              <a:t>“El conocimiento y evaluación de hechos y fenómenos pueden realizarse por medio de dos enfoques básico: el enfoque reduccionista o </a:t>
            </a:r>
            <a:r>
              <a:rPr lang="es-MX" dirty="0" err="1"/>
              <a:t>merológico</a:t>
            </a:r>
            <a:r>
              <a:rPr lang="es-MX" dirty="0"/>
              <a:t> ( de </a:t>
            </a:r>
            <a:r>
              <a:rPr lang="es-MX" i="1" dirty="0"/>
              <a:t>meros</a:t>
            </a:r>
            <a:r>
              <a:rPr lang="es-MX" dirty="0"/>
              <a:t>= parte, relacionada con las partes) y el holístico (del griego </a:t>
            </a:r>
            <a:r>
              <a:rPr lang="es-MX" i="1" dirty="0" err="1"/>
              <a:t>holos</a:t>
            </a:r>
            <a:r>
              <a:rPr lang="es-MX" dirty="0"/>
              <a:t>= relacionado con el todo) o integral.”</a:t>
            </a:r>
          </a:p>
          <a:p>
            <a:pPr algn="just"/>
            <a:r>
              <a:rPr lang="es-MX" dirty="0"/>
              <a:t>(Molina, 1996: 28)</a:t>
            </a:r>
          </a:p>
          <a:p>
            <a:endParaRPr lang="en-US" dirty="0"/>
          </a:p>
        </p:txBody>
      </p:sp>
    </p:spTree>
    <p:extLst>
      <p:ext uri="{BB962C8B-B14F-4D97-AF65-F5344CB8AC3E}">
        <p14:creationId xmlns:p14="http://schemas.microsoft.com/office/powerpoint/2010/main" val="805369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endParaRPr lang="es-MX" dirty="0"/>
          </a:p>
        </p:txBody>
      </p:sp>
      <p:sp>
        <p:nvSpPr>
          <p:cNvPr id="3" name="2 Marcador de contenido"/>
          <p:cNvSpPr>
            <a:spLocks noGrp="1"/>
          </p:cNvSpPr>
          <p:nvPr>
            <p:ph sz="half" idx="1"/>
          </p:nvPr>
        </p:nvSpPr>
        <p:spPr/>
        <p:txBody>
          <a:bodyPr>
            <a:normAutofit fontScale="85000" lnSpcReduction="20000"/>
          </a:bodyPr>
          <a:lstStyle/>
          <a:p>
            <a:pPr algn="just"/>
            <a:r>
              <a:rPr lang="es-MX" dirty="0"/>
              <a:t>“El conocimiento y evaluación de hechos y fenómenos pueden realizarse por medio de dos enfoques básico: el enfoque reduccionista o </a:t>
            </a:r>
            <a:r>
              <a:rPr lang="es-MX" dirty="0" err="1"/>
              <a:t>merológico</a:t>
            </a:r>
            <a:r>
              <a:rPr lang="es-MX" dirty="0"/>
              <a:t> ( de </a:t>
            </a:r>
            <a:r>
              <a:rPr lang="es-MX" i="1" dirty="0"/>
              <a:t>meros</a:t>
            </a:r>
            <a:r>
              <a:rPr lang="es-MX" dirty="0"/>
              <a:t>= parte, relacionada con las partes) y el holístico (del griego </a:t>
            </a:r>
            <a:r>
              <a:rPr lang="es-MX" i="1" dirty="0" err="1"/>
              <a:t>holos</a:t>
            </a:r>
            <a:r>
              <a:rPr lang="es-MX" dirty="0"/>
              <a:t>= relacionado con el todo) o integral.”</a:t>
            </a:r>
          </a:p>
          <a:p>
            <a:pPr algn="just"/>
            <a:r>
              <a:rPr lang="es-MX" dirty="0"/>
              <a:t>(Molina, 1996: 28)</a:t>
            </a:r>
          </a:p>
          <a:p>
            <a:pPr algn="just"/>
            <a:endParaRPr lang="es-MX" dirty="0"/>
          </a:p>
        </p:txBody>
      </p:sp>
      <p:pic>
        <p:nvPicPr>
          <p:cNvPr id="5" name="Marcador de contenido 4"/>
          <p:cNvPicPr>
            <a:picLocks noGrp="1" noChangeAspect="1"/>
          </p:cNvPicPr>
          <p:nvPr>
            <p:ph sz="half" idx="2"/>
          </p:nvPr>
        </p:nvPicPr>
        <p:blipFill>
          <a:blip r:embed="rId2"/>
          <a:stretch>
            <a:fillRect/>
          </a:stretch>
        </p:blipFill>
        <p:spPr>
          <a:xfrm>
            <a:off x="4645025" y="2420888"/>
            <a:ext cx="3743399" cy="3513568"/>
          </a:xfrm>
          <a:prstGeom prst="rect">
            <a:avLst/>
          </a:prstGeom>
        </p:spPr>
      </p:pic>
      <p:sp>
        <p:nvSpPr>
          <p:cNvPr id="6" name="Rectángulo 5"/>
          <p:cNvSpPr/>
          <p:nvPr/>
        </p:nvSpPr>
        <p:spPr>
          <a:xfrm>
            <a:off x="5005510" y="5934456"/>
            <a:ext cx="3382914" cy="369332"/>
          </a:xfrm>
          <a:prstGeom prst="rect">
            <a:avLst/>
          </a:prstGeom>
        </p:spPr>
        <p:txBody>
          <a:bodyPr wrap="none">
            <a:spAutoFit/>
          </a:bodyPr>
          <a:lstStyle/>
          <a:p>
            <a:r>
              <a:rPr lang="en-US" i="1" dirty="0"/>
              <a:t>https://www.maestrogreen.com › </a:t>
            </a:r>
            <a:r>
              <a:rPr lang="en-US" i="1" dirty="0" err="1"/>
              <a:t>Turismo</a:t>
            </a:r>
            <a:endParaRPr lang="en-US" dirty="0"/>
          </a:p>
        </p:txBody>
      </p:sp>
    </p:spTree>
    <p:extLst>
      <p:ext uri="{BB962C8B-B14F-4D97-AF65-F5344CB8AC3E}">
        <p14:creationId xmlns:p14="http://schemas.microsoft.com/office/powerpoint/2010/main" val="2983153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692696"/>
            <a:ext cx="6798734" cy="713463"/>
          </a:xfrm>
        </p:spPr>
        <p:txBody>
          <a:bodyPr>
            <a:normAutofit fontScale="90000"/>
          </a:bodyPr>
          <a:lstStyle/>
          <a:p>
            <a:r>
              <a:rPr lang="es-MX" dirty="0"/>
              <a:t>Pensamiento reduccionista en el turismo</a:t>
            </a:r>
          </a:p>
        </p:txBody>
      </p:sp>
      <p:sp>
        <p:nvSpPr>
          <p:cNvPr id="3" name="2 Marcador de contenido"/>
          <p:cNvSpPr>
            <a:spLocks noGrp="1"/>
          </p:cNvSpPr>
          <p:nvPr>
            <p:ph sz="half" idx="1"/>
          </p:nvPr>
        </p:nvSpPr>
        <p:spPr/>
        <p:txBody>
          <a:bodyPr>
            <a:normAutofit fontScale="85000" lnSpcReduction="10000"/>
          </a:bodyPr>
          <a:lstStyle/>
          <a:p>
            <a:pPr algn="just"/>
            <a:r>
              <a:rPr lang="es-MX" dirty="0"/>
              <a:t>“El pensamiento reduccionista a imperado en todas las disciplinas del conocimiento científico durante siglos, desde la época de los griegos clásicos, hasta nuestro tiempo, que es cuando comienza a ser sobrepasado por el enfoque holístico.”</a:t>
            </a:r>
          </a:p>
          <a:p>
            <a:pPr algn="just"/>
            <a:r>
              <a:rPr lang="es-MX" dirty="0"/>
              <a:t>(Molina, 1996: 29)</a:t>
            </a:r>
          </a:p>
          <a:p>
            <a:pPr algn="just"/>
            <a:endParaRPr lang="es-MX" dirty="0"/>
          </a:p>
        </p:txBody>
      </p:sp>
      <p:pic>
        <p:nvPicPr>
          <p:cNvPr id="5" name="Marcador de contenido 4">
            <a:extLst>
              <a:ext uri="{FF2B5EF4-FFF2-40B4-BE49-F238E27FC236}">
                <a16:creationId xmlns:a16="http://schemas.microsoft.com/office/drawing/2014/main" id="{7054FFCB-8032-4690-858E-E6FE923DB699}"/>
              </a:ext>
            </a:extLst>
          </p:cNvPr>
          <p:cNvPicPr>
            <a:picLocks noGrp="1" noChangeAspect="1"/>
          </p:cNvPicPr>
          <p:nvPr>
            <p:ph sz="half" idx="2"/>
          </p:nvPr>
        </p:nvPicPr>
        <p:blipFill>
          <a:blip r:embed="rId2"/>
          <a:stretch>
            <a:fillRect/>
          </a:stretch>
        </p:blipFill>
        <p:spPr>
          <a:xfrm>
            <a:off x="4645025" y="1700808"/>
            <a:ext cx="3887415" cy="3669269"/>
          </a:xfrm>
          <a:prstGeom prst="rect">
            <a:avLst/>
          </a:prstGeom>
        </p:spPr>
      </p:pic>
      <p:sp>
        <p:nvSpPr>
          <p:cNvPr id="6" name="Rectángulo 5">
            <a:extLst>
              <a:ext uri="{FF2B5EF4-FFF2-40B4-BE49-F238E27FC236}">
                <a16:creationId xmlns:a16="http://schemas.microsoft.com/office/drawing/2014/main" id="{AEDFCEB9-8D95-4EFE-A68D-A291EE232DF0}"/>
              </a:ext>
            </a:extLst>
          </p:cNvPr>
          <p:cNvSpPr/>
          <p:nvPr/>
        </p:nvSpPr>
        <p:spPr>
          <a:xfrm>
            <a:off x="4487259" y="5480060"/>
            <a:ext cx="4202945" cy="369332"/>
          </a:xfrm>
          <a:prstGeom prst="rect">
            <a:avLst/>
          </a:prstGeom>
        </p:spPr>
        <p:txBody>
          <a:bodyPr wrap="none">
            <a:spAutoFit/>
          </a:bodyPr>
          <a:lstStyle/>
          <a:p>
            <a:r>
              <a:rPr lang="es-MX" i="1" dirty="0">
                <a:solidFill>
                  <a:srgbClr val="000000"/>
                </a:solidFill>
              </a:rPr>
              <a:t>https://turespacio.com/turismo-holistico-en-cancun/</a:t>
            </a:r>
            <a:endParaRPr lang="es-MX" b="0" dirty="0">
              <a:solidFill>
                <a:srgbClr val="000000"/>
              </a:solidFill>
              <a:effectLst/>
            </a:endParaRPr>
          </a:p>
        </p:txBody>
      </p:sp>
    </p:spTree>
    <p:extLst>
      <p:ext uri="{BB962C8B-B14F-4D97-AF65-F5344CB8AC3E}">
        <p14:creationId xmlns:p14="http://schemas.microsoft.com/office/powerpoint/2010/main" val="1348547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3216" y="548680"/>
            <a:ext cx="6798734" cy="569447"/>
          </a:xfrm>
        </p:spPr>
        <p:txBody>
          <a:bodyPr>
            <a:normAutofit fontScale="90000"/>
          </a:bodyPr>
          <a:lstStyle/>
          <a:p>
            <a:r>
              <a:rPr lang="es-MX" dirty="0"/>
              <a:t>Sistema turístico</a:t>
            </a:r>
          </a:p>
        </p:txBody>
      </p:sp>
      <p:sp>
        <p:nvSpPr>
          <p:cNvPr id="3" name="2 Marcador de contenido"/>
          <p:cNvSpPr>
            <a:spLocks noGrp="1"/>
          </p:cNvSpPr>
          <p:nvPr>
            <p:ph sz="half" idx="1"/>
          </p:nvPr>
        </p:nvSpPr>
        <p:spPr>
          <a:xfrm>
            <a:off x="179512" y="2348880"/>
            <a:ext cx="4319336" cy="3808080"/>
          </a:xfrm>
        </p:spPr>
        <p:txBody>
          <a:bodyPr/>
          <a:lstStyle/>
          <a:p>
            <a:pPr algn="just"/>
            <a:r>
              <a:rPr lang="es-MX" dirty="0"/>
              <a:t>“El sistema turístico es abierto y relacionado con su medio ambiente, con él establece un conjunto de intercambios; es decir, importación de insumos que al ser procesados salen convertidos en productos.”</a:t>
            </a:r>
          </a:p>
          <a:p>
            <a:pPr algn="just"/>
            <a:r>
              <a:rPr lang="es-MX" dirty="0"/>
              <a:t>(Molina, 1996: 36)</a:t>
            </a:r>
          </a:p>
          <a:p>
            <a:endParaRPr lang="es-MX" dirty="0"/>
          </a:p>
        </p:txBody>
      </p:sp>
      <p:pic>
        <p:nvPicPr>
          <p:cNvPr id="5" name="Marcador de contenido 4">
            <a:extLst>
              <a:ext uri="{FF2B5EF4-FFF2-40B4-BE49-F238E27FC236}">
                <a16:creationId xmlns:a16="http://schemas.microsoft.com/office/drawing/2014/main" id="{D8F26F3D-2B96-4D11-8698-5C54A390BF19}"/>
              </a:ext>
            </a:extLst>
          </p:cNvPr>
          <p:cNvPicPr>
            <a:picLocks noGrp="1" noChangeAspect="1"/>
          </p:cNvPicPr>
          <p:nvPr>
            <p:ph sz="half" idx="2"/>
          </p:nvPr>
        </p:nvPicPr>
        <p:blipFill>
          <a:blip r:embed="rId2"/>
          <a:stretch>
            <a:fillRect/>
          </a:stretch>
        </p:blipFill>
        <p:spPr>
          <a:xfrm>
            <a:off x="4645025" y="1268760"/>
            <a:ext cx="3336925" cy="4168430"/>
          </a:xfrm>
          <a:prstGeom prst="rect">
            <a:avLst/>
          </a:prstGeom>
        </p:spPr>
      </p:pic>
      <p:sp>
        <p:nvSpPr>
          <p:cNvPr id="7" name="Rectángulo 6">
            <a:extLst>
              <a:ext uri="{FF2B5EF4-FFF2-40B4-BE49-F238E27FC236}">
                <a16:creationId xmlns:a16="http://schemas.microsoft.com/office/drawing/2014/main" id="{6EEADE50-6751-4C01-9DA4-9300C4529854}"/>
              </a:ext>
            </a:extLst>
          </p:cNvPr>
          <p:cNvSpPr/>
          <p:nvPr/>
        </p:nvSpPr>
        <p:spPr>
          <a:xfrm>
            <a:off x="4027487" y="5535535"/>
            <a:ext cx="4572000" cy="646331"/>
          </a:xfrm>
          <a:prstGeom prst="rect">
            <a:avLst/>
          </a:prstGeom>
        </p:spPr>
        <p:txBody>
          <a:bodyPr>
            <a:spAutoFit/>
          </a:bodyPr>
          <a:lstStyle/>
          <a:p>
            <a:r>
              <a:rPr lang="es-MX" i="1" dirty="0">
                <a:solidFill>
                  <a:srgbClr val="000000"/>
                </a:solidFill>
              </a:rPr>
              <a:t>https://www.uaeh.edu.mx/.../turismo/</a:t>
            </a:r>
            <a:r>
              <a:rPr lang="es-MX" i="1" dirty="0" err="1">
                <a:solidFill>
                  <a:srgbClr val="000000"/>
                </a:solidFill>
              </a:rPr>
              <a:t>elementos_fundamentales_en_la_actividad_turist</a:t>
            </a:r>
            <a:r>
              <a:rPr lang="es-MX" i="1" dirty="0">
                <a:solidFill>
                  <a:srgbClr val="000000"/>
                </a:solidFill>
              </a:rPr>
              <a:t>...</a:t>
            </a:r>
            <a:endParaRPr lang="es-MX" b="0" dirty="0">
              <a:solidFill>
                <a:srgbClr val="000000"/>
              </a:solidFill>
              <a:effectLst/>
            </a:endParaRPr>
          </a:p>
        </p:txBody>
      </p:sp>
    </p:spTree>
    <p:extLst>
      <p:ext uri="{BB962C8B-B14F-4D97-AF65-F5344CB8AC3E}">
        <p14:creationId xmlns:p14="http://schemas.microsoft.com/office/powerpoint/2010/main" val="3881839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Estructura del sistema turístico</a:t>
            </a:r>
          </a:p>
        </p:txBody>
      </p:sp>
      <p:sp>
        <p:nvSpPr>
          <p:cNvPr id="3" name="2 Marcador de contenido"/>
          <p:cNvSpPr>
            <a:spLocks noGrp="1"/>
          </p:cNvSpPr>
          <p:nvPr>
            <p:ph sz="half" idx="1"/>
          </p:nvPr>
        </p:nvSpPr>
        <p:spPr/>
        <p:txBody>
          <a:bodyPr>
            <a:normAutofit lnSpcReduction="10000"/>
          </a:bodyPr>
          <a:lstStyle/>
          <a:p>
            <a:pPr algn="just"/>
            <a:r>
              <a:rPr lang="es-MX" dirty="0"/>
              <a:t>“El sistema turístico está integrado por un conjunto de partes o subsistemas que se interrelacionan e interactúan con el fin de alcanzar un objetivo común y estos son.”</a:t>
            </a:r>
          </a:p>
          <a:p>
            <a:pPr algn="just"/>
            <a:r>
              <a:rPr lang="es-MX" dirty="0"/>
              <a:t>(Molina, 1996: 28)</a:t>
            </a:r>
          </a:p>
          <a:p>
            <a:endParaRPr lang="es-MX" dirty="0"/>
          </a:p>
        </p:txBody>
      </p:sp>
      <p:sp>
        <p:nvSpPr>
          <p:cNvPr id="4" name="3 Marcador de contenido"/>
          <p:cNvSpPr>
            <a:spLocks noGrp="1"/>
          </p:cNvSpPr>
          <p:nvPr>
            <p:ph sz="half" idx="2"/>
          </p:nvPr>
        </p:nvSpPr>
        <p:spPr/>
        <p:txBody>
          <a:bodyPr>
            <a:normAutofit lnSpcReduction="10000"/>
          </a:bodyPr>
          <a:lstStyle/>
          <a:p>
            <a:r>
              <a:rPr lang="es-MX" dirty="0"/>
              <a:t>1. Superestructura</a:t>
            </a:r>
          </a:p>
          <a:p>
            <a:r>
              <a:rPr lang="es-MX" dirty="0"/>
              <a:t>2. Demanda</a:t>
            </a:r>
          </a:p>
          <a:p>
            <a:r>
              <a:rPr lang="es-MX" dirty="0"/>
              <a:t>3. Atractivos</a:t>
            </a:r>
          </a:p>
          <a:p>
            <a:r>
              <a:rPr lang="es-MX" dirty="0"/>
              <a:t>4. Equipamiento</a:t>
            </a:r>
          </a:p>
          <a:p>
            <a:r>
              <a:rPr lang="es-MX" dirty="0"/>
              <a:t>5. Infraestructura</a:t>
            </a:r>
          </a:p>
          <a:p>
            <a:r>
              <a:rPr lang="es-MX" dirty="0"/>
              <a:t>6. Comunidad local</a:t>
            </a:r>
          </a:p>
          <a:p>
            <a:r>
              <a:rPr lang="es-MX" dirty="0"/>
              <a:t> </a:t>
            </a:r>
          </a:p>
        </p:txBody>
      </p:sp>
    </p:spTree>
    <p:extLst>
      <p:ext uri="{BB962C8B-B14F-4D97-AF65-F5344CB8AC3E}">
        <p14:creationId xmlns:p14="http://schemas.microsoft.com/office/powerpoint/2010/main" val="987117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620688"/>
            <a:ext cx="6798734" cy="425431"/>
          </a:xfrm>
        </p:spPr>
        <p:txBody>
          <a:bodyPr>
            <a:normAutofit fontScale="90000"/>
          </a:bodyPr>
          <a:lstStyle/>
          <a:p>
            <a:pPr algn="ctr"/>
            <a:r>
              <a:rPr lang="es-MX" dirty="0"/>
              <a:t>1. Superestructura</a:t>
            </a:r>
          </a:p>
        </p:txBody>
      </p:sp>
      <p:sp>
        <p:nvSpPr>
          <p:cNvPr id="3" name="2 Marcador de contenido"/>
          <p:cNvSpPr>
            <a:spLocks noGrp="1"/>
          </p:cNvSpPr>
          <p:nvPr>
            <p:ph sz="half" idx="1"/>
          </p:nvPr>
        </p:nvSpPr>
        <p:spPr>
          <a:xfrm>
            <a:off x="323528" y="2492896"/>
            <a:ext cx="3337560" cy="3447288"/>
          </a:xfrm>
        </p:spPr>
        <p:txBody>
          <a:bodyPr/>
          <a:lstStyle/>
          <a:p>
            <a:pPr algn="just"/>
            <a:r>
              <a:rPr lang="es-MX" dirty="0"/>
              <a:t>“Asume la función de regular el sistema turístico, recogiendo los intereses, expectativas y objetivos de los subsistemas restantes .” (Molina, 1996: 38)</a:t>
            </a:r>
          </a:p>
          <a:p>
            <a:endParaRPr lang="es-MX" dirty="0"/>
          </a:p>
        </p:txBody>
      </p:sp>
      <p:pic>
        <p:nvPicPr>
          <p:cNvPr id="5" name="Marcador de contenido 4">
            <a:extLst>
              <a:ext uri="{FF2B5EF4-FFF2-40B4-BE49-F238E27FC236}">
                <a16:creationId xmlns:a16="http://schemas.microsoft.com/office/drawing/2014/main" id="{6A661EF2-1F4D-4B9D-A40A-08B8CA97F729}"/>
              </a:ext>
            </a:extLst>
          </p:cNvPr>
          <p:cNvPicPr>
            <a:picLocks noGrp="1" noChangeAspect="1"/>
          </p:cNvPicPr>
          <p:nvPr>
            <p:ph sz="half" idx="2"/>
          </p:nvPr>
        </p:nvPicPr>
        <p:blipFill>
          <a:blip r:embed="rId2"/>
          <a:stretch>
            <a:fillRect/>
          </a:stretch>
        </p:blipFill>
        <p:spPr>
          <a:xfrm>
            <a:off x="3779912" y="1046119"/>
            <a:ext cx="4896543" cy="4975169"/>
          </a:xfrm>
          <a:prstGeom prst="rect">
            <a:avLst/>
          </a:prstGeom>
        </p:spPr>
      </p:pic>
      <p:sp>
        <p:nvSpPr>
          <p:cNvPr id="6" name="Rectángulo 5">
            <a:extLst>
              <a:ext uri="{FF2B5EF4-FFF2-40B4-BE49-F238E27FC236}">
                <a16:creationId xmlns:a16="http://schemas.microsoft.com/office/drawing/2014/main" id="{3F66FA8B-21F9-4737-AF1F-2D7B9B6C65BE}"/>
              </a:ext>
            </a:extLst>
          </p:cNvPr>
          <p:cNvSpPr/>
          <p:nvPr/>
        </p:nvSpPr>
        <p:spPr>
          <a:xfrm>
            <a:off x="2987823" y="5986800"/>
            <a:ext cx="5688632" cy="369332"/>
          </a:xfrm>
          <a:prstGeom prst="rect">
            <a:avLst/>
          </a:prstGeom>
        </p:spPr>
        <p:txBody>
          <a:bodyPr wrap="square">
            <a:spAutoFit/>
          </a:bodyPr>
          <a:lstStyle/>
          <a:p>
            <a:r>
              <a:rPr lang="pt-BR" i="1" dirty="0">
                <a:solidFill>
                  <a:srgbClr val="000000"/>
                </a:solidFill>
              </a:rPr>
              <a:t>1er-sem-turismo.blogspot.com/2012/10/superestructura-turistica.html</a:t>
            </a:r>
            <a:endParaRPr lang="pt-BR" b="0" dirty="0">
              <a:solidFill>
                <a:srgbClr val="000000"/>
              </a:solidFill>
              <a:effectLst/>
            </a:endParaRPr>
          </a:p>
        </p:txBody>
      </p:sp>
    </p:spTree>
    <p:extLst>
      <p:ext uri="{BB962C8B-B14F-4D97-AF65-F5344CB8AC3E}">
        <p14:creationId xmlns:p14="http://schemas.microsoft.com/office/powerpoint/2010/main" val="671865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059" y="548680"/>
            <a:ext cx="6798734" cy="497439"/>
          </a:xfrm>
        </p:spPr>
        <p:txBody>
          <a:bodyPr>
            <a:normAutofit fontScale="90000"/>
          </a:bodyPr>
          <a:lstStyle/>
          <a:p>
            <a:pPr algn="ctr"/>
            <a:r>
              <a:rPr lang="es-MX" dirty="0"/>
              <a:t>2. Demanda</a:t>
            </a:r>
          </a:p>
        </p:txBody>
      </p:sp>
      <p:sp>
        <p:nvSpPr>
          <p:cNvPr id="3" name="2 Marcador de contenido"/>
          <p:cNvSpPr>
            <a:spLocks noGrp="1"/>
          </p:cNvSpPr>
          <p:nvPr>
            <p:ph sz="half" idx="1"/>
          </p:nvPr>
        </p:nvSpPr>
        <p:spPr>
          <a:xfrm>
            <a:off x="323528" y="2487168"/>
            <a:ext cx="3337560" cy="3447288"/>
          </a:xfrm>
        </p:spPr>
        <p:txBody>
          <a:bodyPr/>
          <a:lstStyle/>
          <a:p>
            <a:pPr algn="just"/>
            <a:r>
              <a:rPr lang="es-MX" dirty="0"/>
              <a:t>“Está constituida por los turistas, los individuos en si, y por sus necesidades físicas y espirituales.” (Molina, 1996: 38)</a:t>
            </a:r>
          </a:p>
          <a:p>
            <a:endParaRPr lang="es-MX" dirty="0"/>
          </a:p>
        </p:txBody>
      </p:sp>
      <p:pic>
        <p:nvPicPr>
          <p:cNvPr id="5" name="Marcador de contenido 4">
            <a:extLst>
              <a:ext uri="{FF2B5EF4-FFF2-40B4-BE49-F238E27FC236}">
                <a16:creationId xmlns:a16="http://schemas.microsoft.com/office/drawing/2014/main" id="{586C5A14-D75D-48B8-AAD5-B1696B83A9CB}"/>
              </a:ext>
            </a:extLst>
          </p:cNvPr>
          <p:cNvPicPr>
            <a:picLocks noGrp="1" noChangeAspect="1"/>
          </p:cNvPicPr>
          <p:nvPr>
            <p:ph sz="half" idx="2"/>
          </p:nvPr>
        </p:nvPicPr>
        <p:blipFill>
          <a:blip r:embed="rId2"/>
          <a:stretch>
            <a:fillRect/>
          </a:stretch>
        </p:blipFill>
        <p:spPr>
          <a:xfrm>
            <a:off x="3661088" y="1196752"/>
            <a:ext cx="5015368" cy="4968552"/>
          </a:xfrm>
          <a:prstGeom prst="rect">
            <a:avLst/>
          </a:prstGeom>
        </p:spPr>
      </p:pic>
      <p:sp>
        <p:nvSpPr>
          <p:cNvPr id="6" name="Rectángulo 5">
            <a:extLst>
              <a:ext uri="{FF2B5EF4-FFF2-40B4-BE49-F238E27FC236}">
                <a16:creationId xmlns:a16="http://schemas.microsoft.com/office/drawing/2014/main" id="{9157ABC9-B78D-4E6F-83F2-C548D70CF8E6}"/>
              </a:ext>
            </a:extLst>
          </p:cNvPr>
          <p:cNvSpPr/>
          <p:nvPr/>
        </p:nvSpPr>
        <p:spPr>
          <a:xfrm>
            <a:off x="2627784" y="6165304"/>
            <a:ext cx="6048672" cy="646331"/>
          </a:xfrm>
          <a:prstGeom prst="rect">
            <a:avLst/>
          </a:prstGeom>
        </p:spPr>
        <p:txBody>
          <a:bodyPr wrap="square">
            <a:spAutoFit/>
          </a:bodyPr>
          <a:lstStyle/>
          <a:p>
            <a:r>
              <a:rPr lang="es-MX" i="1" dirty="0">
                <a:solidFill>
                  <a:srgbClr val="000000"/>
                </a:solidFill>
              </a:rPr>
              <a:t>https://www.researchgate.net/.../262586950_La_Demanda_Turistica_hacia_La_Habana</a:t>
            </a:r>
            <a:endParaRPr lang="es-MX" dirty="0"/>
          </a:p>
        </p:txBody>
      </p:sp>
    </p:spTree>
    <p:extLst>
      <p:ext uri="{BB962C8B-B14F-4D97-AF65-F5344CB8AC3E}">
        <p14:creationId xmlns:p14="http://schemas.microsoft.com/office/powerpoint/2010/main" val="1461973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16632"/>
            <a:ext cx="8796338" cy="5859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1518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476672"/>
            <a:ext cx="6798734" cy="569447"/>
          </a:xfrm>
        </p:spPr>
        <p:txBody>
          <a:bodyPr>
            <a:normAutofit fontScale="90000"/>
          </a:bodyPr>
          <a:lstStyle/>
          <a:p>
            <a:pPr algn="ctr"/>
            <a:r>
              <a:rPr lang="es-MX" dirty="0"/>
              <a:t>3. Atractivos</a:t>
            </a:r>
          </a:p>
        </p:txBody>
      </p:sp>
      <p:sp>
        <p:nvSpPr>
          <p:cNvPr id="3" name="2 Marcador de contenido"/>
          <p:cNvSpPr>
            <a:spLocks noGrp="1"/>
          </p:cNvSpPr>
          <p:nvPr>
            <p:ph sz="half" idx="1"/>
          </p:nvPr>
        </p:nvSpPr>
        <p:spPr>
          <a:xfrm>
            <a:off x="323528" y="2420888"/>
            <a:ext cx="3337560" cy="3447288"/>
          </a:xfrm>
        </p:spPr>
        <p:txBody>
          <a:bodyPr/>
          <a:lstStyle/>
          <a:p>
            <a:pPr algn="just"/>
            <a:r>
              <a:rPr lang="es-MX" dirty="0"/>
              <a:t>“Son aquellos que se constituyen en uno de los principales motivadores y orientadores del flujo turístico.” (Molina, 1996: 39)</a:t>
            </a:r>
          </a:p>
        </p:txBody>
      </p:sp>
      <p:pic>
        <p:nvPicPr>
          <p:cNvPr id="5" name="Marcador de contenido 4">
            <a:extLst>
              <a:ext uri="{FF2B5EF4-FFF2-40B4-BE49-F238E27FC236}">
                <a16:creationId xmlns:a16="http://schemas.microsoft.com/office/drawing/2014/main" id="{D829DFC9-5F6D-416E-9C06-CE9B30C7A552}"/>
              </a:ext>
            </a:extLst>
          </p:cNvPr>
          <p:cNvPicPr>
            <a:picLocks noGrp="1" noChangeAspect="1"/>
          </p:cNvPicPr>
          <p:nvPr>
            <p:ph sz="half" idx="2"/>
          </p:nvPr>
        </p:nvPicPr>
        <p:blipFill>
          <a:blip r:embed="rId2"/>
          <a:stretch>
            <a:fillRect/>
          </a:stretch>
        </p:blipFill>
        <p:spPr>
          <a:xfrm>
            <a:off x="3661088" y="1124744"/>
            <a:ext cx="4943359" cy="4743431"/>
          </a:xfrm>
          <a:prstGeom prst="rect">
            <a:avLst/>
          </a:prstGeom>
        </p:spPr>
      </p:pic>
      <p:sp>
        <p:nvSpPr>
          <p:cNvPr id="6" name="Rectángulo 5">
            <a:extLst>
              <a:ext uri="{FF2B5EF4-FFF2-40B4-BE49-F238E27FC236}">
                <a16:creationId xmlns:a16="http://schemas.microsoft.com/office/drawing/2014/main" id="{919CEECD-DF86-4AEC-A859-BF68A934BB8A}"/>
              </a:ext>
            </a:extLst>
          </p:cNvPr>
          <p:cNvSpPr/>
          <p:nvPr/>
        </p:nvSpPr>
        <p:spPr>
          <a:xfrm>
            <a:off x="2424675" y="5805264"/>
            <a:ext cx="6179772" cy="369332"/>
          </a:xfrm>
          <a:prstGeom prst="rect">
            <a:avLst/>
          </a:prstGeom>
        </p:spPr>
        <p:txBody>
          <a:bodyPr wrap="square">
            <a:spAutoFit/>
          </a:bodyPr>
          <a:lstStyle/>
          <a:p>
            <a:r>
              <a:rPr lang="es-MX" i="1" dirty="0">
                <a:solidFill>
                  <a:srgbClr val="000000"/>
                </a:solidFill>
              </a:rPr>
              <a:t>https://www.zonaturistica.com/atractivos-turisticos-en/mexico.html</a:t>
            </a:r>
            <a:endParaRPr lang="es-MX" b="0" dirty="0">
              <a:solidFill>
                <a:srgbClr val="000000"/>
              </a:solidFill>
              <a:effectLst/>
            </a:endParaRPr>
          </a:p>
        </p:txBody>
      </p:sp>
    </p:spTree>
    <p:extLst>
      <p:ext uri="{BB962C8B-B14F-4D97-AF65-F5344CB8AC3E}">
        <p14:creationId xmlns:p14="http://schemas.microsoft.com/office/powerpoint/2010/main" val="2366098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404665"/>
            <a:ext cx="6798734" cy="792087"/>
          </a:xfrm>
        </p:spPr>
        <p:txBody>
          <a:bodyPr/>
          <a:lstStyle/>
          <a:p>
            <a:pPr algn="ctr"/>
            <a:r>
              <a:rPr lang="es-MX" dirty="0"/>
              <a:t>4. Equipamiento e instalaciones</a:t>
            </a:r>
          </a:p>
        </p:txBody>
      </p:sp>
      <p:sp>
        <p:nvSpPr>
          <p:cNvPr id="3" name="2 Marcador de contenido"/>
          <p:cNvSpPr>
            <a:spLocks noGrp="1"/>
          </p:cNvSpPr>
          <p:nvPr>
            <p:ph sz="half" idx="1"/>
          </p:nvPr>
        </p:nvSpPr>
        <p:spPr>
          <a:xfrm>
            <a:off x="395536" y="2420888"/>
            <a:ext cx="3337560" cy="3447288"/>
          </a:xfrm>
        </p:spPr>
        <p:txBody>
          <a:bodyPr/>
          <a:lstStyle/>
          <a:p>
            <a:pPr algn="just"/>
            <a:r>
              <a:rPr lang="es-MX" dirty="0"/>
              <a:t>“Comprende el conjunto de establecimientos especializados en la prestación de servicios turísticos y a las instalaciones que los apoyan.” (Molina, 1996: 39)</a:t>
            </a:r>
          </a:p>
        </p:txBody>
      </p:sp>
      <p:pic>
        <p:nvPicPr>
          <p:cNvPr id="5" name="Marcador de contenido 4">
            <a:extLst>
              <a:ext uri="{FF2B5EF4-FFF2-40B4-BE49-F238E27FC236}">
                <a16:creationId xmlns:a16="http://schemas.microsoft.com/office/drawing/2014/main" id="{71516583-C2F6-44E4-9039-C5358C3DE881}"/>
              </a:ext>
            </a:extLst>
          </p:cNvPr>
          <p:cNvPicPr>
            <a:picLocks noGrp="1" noChangeAspect="1"/>
          </p:cNvPicPr>
          <p:nvPr>
            <p:ph sz="half" idx="2"/>
          </p:nvPr>
        </p:nvPicPr>
        <p:blipFill>
          <a:blip r:embed="rId2"/>
          <a:stretch>
            <a:fillRect/>
          </a:stretch>
        </p:blipFill>
        <p:spPr>
          <a:xfrm>
            <a:off x="3733800" y="1196752"/>
            <a:ext cx="4726632" cy="4671424"/>
          </a:xfrm>
          <a:prstGeom prst="rect">
            <a:avLst/>
          </a:prstGeom>
        </p:spPr>
      </p:pic>
      <p:sp>
        <p:nvSpPr>
          <p:cNvPr id="6" name="Rectángulo 5">
            <a:extLst>
              <a:ext uri="{FF2B5EF4-FFF2-40B4-BE49-F238E27FC236}">
                <a16:creationId xmlns:a16="http://schemas.microsoft.com/office/drawing/2014/main" id="{AADCDC26-D4EC-446A-9EE8-418F35216D35}"/>
              </a:ext>
            </a:extLst>
          </p:cNvPr>
          <p:cNvSpPr/>
          <p:nvPr/>
        </p:nvSpPr>
        <p:spPr>
          <a:xfrm>
            <a:off x="2339752" y="5805264"/>
            <a:ext cx="6696744" cy="369332"/>
          </a:xfrm>
          <a:prstGeom prst="rect">
            <a:avLst/>
          </a:prstGeom>
        </p:spPr>
        <p:txBody>
          <a:bodyPr wrap="square">
            <a:spAutoFit/>
          </a:bodyPr>
          <a:lstStyle/>
          <a:p>
            <a:r>
              <a:rPr lang="es-MX" i="1" dirty="0">
                <a:solidFill>
                  <a:srgbClr val="000000"/>
                </a:solidFill>
              </a:rPr>
              <a:t>www.tecnotur.es/</a:t>
            </a:r>
            <a:r>
              <a:rPr lang="es-MX" i="1" dirty="0" err="1">
                <a:solidFill>
                  <a:srgbClr val="000000"/>
                </a:solidFill>
              </a:rPr>
              <a:t>index.php</a:t>
            </a:r>
            <a:r>
              <a:rPr lang="es-MX" i="1" dirty="0">
                <a:solidFill>
                  <a:srgbClr val="000000"/>
                </a:solidFill>
              </a:rPr>
              <a:t>/</a:t>
            </a:r>
            <a:r>
              <a:rPr lang="es-MX" i="1" dirty="0" err="1">
                <a:solidFill>
                  <a:srgbClr val="000000"/>
                </a:solidFill>
              </a:rPr>
              <a:t>areas-tecnologicas</a:t>
            </a:r>
            <a:r>
              <a:rPr lang="es-MX" i="1" dirty="0">
                <a:solidFill>
                  <a:srgbClr val="000000"/>
                </a:solidFill>
              </a:rPr>
              <a:t>.../equipamiento-</a:t>
            </a:r>
            <a:r>
              <a:rPr lang="es-MX" i="1" dirty="0" err="1">
                <a:solidFill>
                  <a:srgbClr val="000000"/>
                </a:solidFill>
              </a:rPr>
              <a:t>turistico</a:t>
            </a:r>
            <a:r>
              <a:rPr lang="es-MX" i="1" dirty="0">
                <a:solidFill>
                  <a:srgbClr val="000000"/>
                </a:solidFill>
              </a:rPr>
              <a:t>-</a:t>
            </a:r>
            <a:r>
              <a:rPr lang="es-MX" i="1" dirty="0" err="1">
                <a:solidFill>
                  <a:srgbClr val="000000"/>
                </a:solidFill>
              </a:rPr>
              <a:t>tecnotur</a:t>
            </a:r>
            <a:endParaRPr lang="es-MX" b="0" dirty="0">
              <a:solidFill>
                <a:srgbClr val="000000"/>
              </a:solidFill>
              <a:effectLst/>
            </a:endParaRPr>
          </a:p>
        </p:txBody>
      </p:sp>
    </p:spTree>
    <p:extLst>
      <p:ext uri="{BB962C8B-B14F-4D97-AF65-F5344CB8AC3E}">
        <p14:creationId xmlns:p14="http://schemas.microsoft.com/office/powerpoint/2010/main" val="3421720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332657"/>
            <a:ext cx="6798734" cy="792087"/>
          </a:xfrm>
        </p:spPr>
        <p:txBody>
          <a:bodyPr/>
          <a:lstStyle/>
          <a:p>
            <a:pPr algn="ctr"/>
            <a:r>
              <a:rPr lang="es-MX" dirty="0"/>
              <a:t>5. Infraestructura</a:t>
            </a:r>
          </a:p>
        </p:txBody>
      </p:sp>
      <p:sp>
        <p:nvSpPr>
          <p:cNvPr id="3" name="2 Marcador de contenido"/>
          <p:cNvSpPr>
            <a:spLocks noGrp="1"/>
          </p:cNvSpPr>
          <p:nvPr>
            <p:ph sz="half" idx="1"/>
          </p:nvPr>
        </p:nvSpPr>
        <p:spPr>
          <a:xfrm>
            <a:off x="395536" y="2487168"/>
            <a:ext cx="3337560" cy="3447288"/>
          </a:xfrm>
        </p:spPr>
        <p:txBody>
          <a:bodyPr/>
          <a:lstStyle/>
          <a:p>
            <a:pPr algn="just"/>
            <a:r>
              <a:rPr lang="es-MX" dirty="0"/>
              <a:t>“Es la que presta los servicios básicos o de apoyo al sistema turístico.” (Molina, 1996: 39)</a:t>
            </a:r>
          </a:p>
          <a:p>
            <a:pPr algn="just"/>
            <a:endParaRPr lang="es-MX" dirty="0"/>
          </a:p>
        </p:txBody>
      </p:sp>
      <p:pic>
        <p:nvPicPr>
          <p:cNvPr id="5" name="Marcador de contenido 4">
            <a:extLst>
              <a:ext uri="{FF2B5EF4-FFF2-40B4-BE49-F238E27FC236}">
                <a16:creationId xmlns:a16="http://schemas.microsoft.com/office/drawing/2014/main" id="{B37ADE70-0853-4049-86DA-ED246CBFB49C}"/>
              </a:ext>
            </a:extLst>
          </p:cNvPr>
          <p:cNvPicPr>
            <a:picLocks noGrp="1" noChangeAspect="1"/>
          </p:cNvPicPr>
          <p:nvPr>
            <p:ph sz="half" idx="2"/>
          </p:nvPr>
        </p:nvPicPr>
        <p:blipFill>
          <a:blip r:embed="rId2"/>
          <a:stretch>
            <a:fillRect/>
          </a:stretch>
        </p:blipFill>
        <p:spPr>
          <a:xfrm>
            <a:off x="4126051" y="1268413"/>
            <a:ext cx="4334381" cy="4665662"/>
          </a:xfrm>
          <a:prstGeom prst="rect">
            <a:avLst/>
          </a:prstGeom>
        </p:spPr>
      </p:pic>
      <p:sp>
        <p:nvSpPr>
          <p:cNvPr id="6" name="Rectángulo 5">
            <a:extLst>
              <a:ext uri="{FF2B5EF4-FFF2-40B4-BE49-F238E27FC236}">
                <a16:creationId xmlns:a16="http://schemas.microsoft.com/office/drawing/2014/main" id="{019490D5-37A9-4682-B63E-354D3BF0D606}"/>
              </a:ext>
            </a:extLst>
          </p:cNvPr>
          <p:cNvSpPr/>
          <p:nvPr/>
        </p:nvSpPr>
        <p:spPr>
          <a:xfrm>
            <a:off x="2771800" y="5934075"/>
            <a:ext cx="6120680" cy="369332"/>
          </a:xfrm>
          <a:prstGeom prst="rect">
            <a:avLst/>
          </a:prstGeom>
        </p:spPr>
        <p:txBody>
          <a:bodyPr wrap="square">
            <a:spAutoFit/>
          </a:bodyPr>
          <a:lstStyle/>
          <a:p>
            <a:r>
              <a:rPr lang="es-MX" i="1" dirty="0">
                <a:solidFill>
                  <a:srgbClr val="000000"/>
                </a:solidFill>
              </a:rPr>
              <a:t>ictur.sectur.gob.mx/</a:t>
            </a:r>
            <a:r>
              <a:rPr lang="es-MX" i="1" dirty="0" err="1">
                <a:solidFill>
                  <a:srgbClr val="000000"/>
                </a:solidFill>
              </a:rPr>
              <a:t>pdf</a:t>
            </a:r>
            <a:r>
              <a:rPr lang="es-MX" i="1" dirty="0">
                <a:solidFill>
                  <a:srgbClr val="000000"/>
                </a:solidFill>
              </a:rPr>
              <a:t>/.../2006_BID_TurismoyDesarrolloenMexico.pdf</a:t>
            </a:r>
            <a:endParaRPr lang="es-MX" b="0" dirty="0">
              <a:solidFill>
                <a:srgbClr val="000000"/>
              </a:solidFill>
              <a:effectLst/>
            </a:endParaRPr>
          </a:p>
        </p:txBody>
      </p:sp>
    </p:spTree>
    <p:extLst>
      <p:ext uri="{BB962C8B-B14F-4D97-AF65-F5344CB8AC3E}">
        <p14:creationId xmlns:p14="http://schemas.microsoft.com/office/powerpoint/2010/main" val="2835214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6866" y="332657"/>
            <a:ext cx="6798734" cy="792088"/>
          </a:xfrm>
        </p:spPr>
        <p:txBody>
          <a:bodyPr/>
          <a:lstStyle/>
          <a:p>
            <a:r>
              <a:rPr lang="es-MX" dirty="0"/>
              <a:t>6. Comunidad local</a:t>
            </a:r>
          </a:p>
        </p:txBody>
      </p:sp>
      <p:sp>
        <p:nvSpPr>
          <p:cNvPr id="3" name="2 Marcador de contenido"/>
          <p:cNvSpPr>
            <a:spLocks noGrp="1"/>
          </p:cNvSpPr>
          <p:nvPr>
            <p:ph sz="half" idx="1"/>
          </p:nvPr>
        </p:nvSpPr>
        <p:spPr>
          <a:xfrm>
            <a:off x="395536" y="2487168"/>
            <a:ext cx="3337560" cy="3447288"/>
          </a:xfrm>
        </p:spPr>
        <p:txBody>
          <a:bodyPr/>
          <a:lstStyle/>
          <a:p>
            <a:pPr algn="just"/>
            <a:r>
              <a:rPr lang="es-MX" dirty="0"/>
              <a:t>“Está conformada por grupos de individuos que residen en forma permanente en los polos o centros turísticos.” (Molina, 1996: 39)</a:t>
            </a:r>
          </a:p>
        </p:txBody>
      </p:sp>
      <p:pic>
        <p:nvPicPr>
          <p:cNvPr id="5" name="Marcador de contenido 4">
            <a:extLst>
              <a:ext uri="{FF2B5EF4-FFF2-40B4-BE49-F238E27FC236}">
                <a16:creationId xmlns:a16="http://schemas.microsoft.com/office/drawing/2014/main" id="{693C3CB0-CFDF-4D67-B0EE-5C3069963F06}"/>
              </a:ext>
            </a:extLst>
          </p:cNvPr>
          <p:cNvPicPr>
            <a:picLocks noGrp="1" noChangeAspect="1"/>
          </p:cNvPicPr>
          <p:nvPr>
            <p:ph sz="half" idx="2"/>
          </p:nvPr>
        </p:nvPicPr>
        <p:blipFill>
          <a:blip r:embed="rId2"/>
          <a:stretch>
            <a:fillRect/>
          </a:stretch>
        </p:blipFill>
        <p:spPr>
          <a:xfrm>
            <a:off x="3856114" y="1124745"/>
            <a:ext cx="4870648" cy="5112567"/>
          </a:xfrm>
          <a:prstGeom prst="rect">
            <a:avLst/>
          </a:prstGeom>
        </p:spPr>
      </p:pic>
      <p:sp>
        <p:nvSpPr>
          <p:cNvPr id="6" name="Rectángulo 5">
            <a:extLst>
              <a:ext uri="{FF2B5EF4-FFF2-40B4-BE49-F238E27FC236}">
                <a16:creationId xmlns:a16="http://schemas.microsoft.com/office/drawing/2014/main" id="{661EFCF8-9019-45EB-8390-5D4A32C67843}"/>
              </a:ext>
            </a:extLst>
          </p:cNvPr>
          <p:cNvSpPr/>
          <p:nvPr/>
        </p:nvSpPr>
        <p:spPr>
          <a:xfrm>
            <a:off x="3403600" y="6383069"/>
            <a:ext cx="5128840" cy="369332"/>
          </a:xfrm>
          <a:prstGeom prst="rect">
            <a:avLst/>
          </a:prstGeom>
        </p:spPr>
        <p:txBody>
          <a:bodyPr wrap="square">
            <a:spAutoFit/>
          </a:bodyPr>
          <a:lstStyle/>
          <a:p>
            <a:r>
              <a:rPr lang="es-MX" i="1" dirty="0">
                <a:solidFill>
                  <a:srgbClr val="000000"/>
                </a:solidFill>
              </a:rPr>
              <a:t>www.scielo.org.ar/scielo.php?script=sci_arttext&amp;pid=S1851</a:t>
            </a:r>
            <a:endParaRPr lang="es-MX" dirty="0"/>
          </a:p>
        </p:txBody>
      </p:sp>
    </p:spTree>
    <p:extLst>
      <p:ext uri="{BB962C8B-B14F-4D97-AF65-F5344CB8AC3E}">
        <p14:creationId xmlns:p14="http://schemas.microsoft.com/office/powerpoint/2010/main" val="19359115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41C340-C445-42BF-B35E-4D92F0DDCB29}"/>
              </a:ext>
            </a:extLst>
          </p:cNvPr>
          <p:cNvSpPr>
            <a:spLocks noGrp="1"/>
          </p:cNvSpPr>
          <p:nvPr>
            <p:ph type="title"/>
          </p:nvPr>
        </p:nvSpPr>
        <p:spPr>
          <a:xfrm>
            <a:off x="457200" y="108012"/>
            <a:ext cx="8229600" cy="540296"/>
          </a:xfrm>
        </p:spPr>
        <p:txBody>
          <a:bodyPr>
            <a:normAutofit fontScale="90000"/>
          </a:bodyPr>
          <a:lstStyle/>
          <a:p>
            <a:pPr algn="ctr"/>
            <a:r>
              <a:rPr lang="es-MX" dirty="0"/>
              <a:t>Bibliografía</a:t>
            </a:r>
          </a:p>
        </p:txBody>
      </p:sp>
      <p:sp>
        <p:nvSpPr>
          <p:cNvPr id="3" name="Marcador de contenido 2">
            <a:extLst>
              <a:ext uri="{FF2B5EF4-FFF2-40B4-BE49-F238E27FC236}">
                <a16:creationId xmlns:a16="http://schemas.microsoft.com/office/drawing/2014/main" id="{BD088243-865F-41B8-AFBE-6B1787E88C1B}"/>
              </a:ext>
            </a:extLst>
          </p:cNvPr>
          <p:cNvSpPr>
            <a:spLocks noGrp="1"/>
          </p:cNvSpPr>
          <p:nvPr>
            <p:ph idx="1"/>
          </p:nvPr>
        </p:nvSpPr>
        <p:spPr>
          <a:xfrm>
            <a:off x="457200" y="908720"/>
            <a:ext cx="8229600" cy="5248240"/>
          </a:xfrm>
        </p:spPr>
        <p:txBody>
          <a:bodyPr>
            <a:normAutofit/>
          </a:bodyPr>
          <a:lstStyle/>
          <a:p>
            <a:pPr marL="0" indent="0">
              <a:buNone/>
            </a:pPr>
            <a:r>
              <a:rPr lang="es-MX" sz="2000" dirty="0">
                <a:solidFill>
                  <a:schemeClr val="tx1"/>
                </a:solidFill>
                <a:latin typeface="Arial" panose="020B0604020202020204" pitchFamily="34" charset="0"/>
                <a:cs typeface="Arial" panose="020B0604020202020204" pitchFamily="34" charset="0"/>
                <a:hlinkClick r:id="rId2"/>
              </a:rPr>
              <a:t> </a:t>
            </a:r>
            <a:r>
              <a:rPr lang="es-MX" sz="1400" dirty="0">
                <a:solidFill>
                  <a:schemeClr val="tx1"/>
                </a:solidFill>
                <a:latin typeface="Arial" panose="020B0604020202020204" pitchFamily="34" charset="0"/>
                <a:cs typeface="Arial" panose="020B0604020202020204" pitchFamily="34" charset="0"/>
                <a:hlinkClick r:id="rId2"/>
              </a:rPr>
              <a:t>Molina, S.</a:t>
            </a:r>
            <a:r>
              <a:rPr lang="es-MX" sz="1400" dirty="0">
                <a:solidFill>
                  <a:schemeClr val="tx1"/>
                </a:solidFill>
                <a:latin typeface="Arial" panose="020B0604020202020204" pitchFamily="34" charset="0"/>
                <a:cs typeface="Arial" panose="020B0604020202020204" pitchFamily="34" charset="0"/>
              </a:rPr>
              <a:t> (1996) Conceptualización del turismo, Limusa, México</a:t>
            </a:r>
          </a:p>
          <a:p>
            <a:pPr marL="0" indent="0">
              <a:buNone/>
            </a:pPr>
            <a:r>
              <a:rPr lang="es-MX" sz="1400" dirty="0">
                <a:solidFill>
                  <a:schemeClr val="tx1"/>
                </a:solidFill>
                <a:latin typeface="Arial" panose="020B0604020202020204" pitchFamily="34" charset="0"/>
                <a:cs typeface="Arial" panose="020B0604020202020204" pitchFamily="34" charset="0"/>
                <a:hlinkClick r:id="rId2"/>
              </a:rPr>
              <a:t>www.datatur.sectur.gob.mx/SitePages/Glosario.aspx</a:t>
            </a:r>
            <a:endParaRPr lang="es-MX" sz="1400" dirty="0">
              <a:solidFill>
                <a:schemeClr val="tx1"/>
              </a:solidFill>
              <a:latin typeface="Arial" panose="020B0604020202020204" pitchFamily="34" charset="0"/>
              <a:cs typeface="Arial" panose="020B0604020202020204" pitchFamily="34" charset="0"/>
            </a:endParaRPr>
          </a:p>
          <a:p>
            <a:pPr marL="0" indent="0">
              <a:buNone/>
            </a:pPr>
            <a:r>
              <a:rPr lang="es-MX" sz="1400" i="1" dirty="0">
                <a:solidFill>
                  <a:schemeClr val="tx1"/>
                </a:solidFill>
                <a:latin typeface="Arial" panose="020B0604020202020204" pitchFamily="34" charset="0"/>
                <a:cs typeface="Arial" panose="020B0604020202020204" pitchFamily="34" charset="0"/>
                <a:hlinkClick r:id="rId3"/>
              </a:rPr>
              <a:t>https://books.google.com.mx/books?isbn=8485942884</a:t>
            </a:r>
            <a:endParaRPr lang="es-MX" sz="1400" i="1" dirty="0">
              <a:solidFill>
                <a:schemeClr val="tx1"/>
              </a:solidFill>
              <a:latin typeface="Arial" panose="020B0604020202020204" pitchFamily="34" charset="0"/>
              <a:cs typeface="Arial" panose="020B0604020202020204" pitchFamily="34" charset="0"/>
            </a:endParaRPr>
          </a:p>
          <a:p>
            <a:pPr marL="0" indent="0">
              <a:buNone/>
            </a:pPr>
            <a:r>
              <a:rPr lang="en-US" sz="1400" i="1" dirty="0">
                <a:solidFill>
                  <a:schemeClr val="tx1"/>
                </a:solidFill>
                <a:latin typeface="Arial" panose="020B0604020202020204" pitchFamily="34" charset="0"/>
                <a:cs typeface="Arial" panose="020B0604020202020204" pitchFamily="34" charset="0"/>
                <a:hlinkClick r:id="rId4"/>
              </a:rPr>
              <a:t>www.gandhi.com.mx/conceptualizacion-origen-y-evolucion-del-turismo?landing</a:t>
            </a:r>
            <a:r>
              <a:rPr lang="en-US" sz="1400" i="1" dirty="0">
                <a:solidFill>
                  <a:schemeClr val="tx1"/>
                </a:solidFill>
                <a:latin typeface="Arial" panose="020B0604020202020204" pitchFamily="34" charset="0"/>
                <a:cs typeface="Arial" panose="020B0604020202020204" pitchFamily="34" charset="0"/>
              </a:rPr>
              <a:t>.</a:t>
            </a:r>
          </a:p>
          <a:p>
            <a:pPr marL="0" indent="0">
              <a:buNone/>
            </a:pPr>
            <a:r>
              <a:rPr lang="en-US" sz="1400" i="1" dirty="0">
                <a:solidFill>
                  <a:schemeClr val="tx1"/>
                </a:solidFill>
                <a:latin typeface="Arial" panose="020B0604020202020204" pitchFamily="34" charset="0"/>
                <a:cs typeface="Arial" panose="020B0604020202020204" pitchFamily="34" charset="0"/>
                <a:hlinkClick r:id="rId5"/>
              </a:rPr>
              <a:t>www.um.es/ead/red/44/Minguezetal.pdf</a:t>
            </a:r>
            <a:endParaRPr lang="en-US" sz="1400" i="1" dirty="0">
              <a:solidFill>
                <a:schemeClr val="tx1"/>
              </a:solidFill>
              <a:latin typeface="Arial" panose="020B0604020202020204" pitchFamily="34" charset="0"/>
              <a:cs typeface="Arial" panose="020B0604020202020204" pitchFamily="34" charset="0"/>
            </a:endParaRPr>
          </a:p>
          <a:p>
            <a:pPr marL="0" indent="0">
              <a:buNone/>
            </a:pPr>
            <a:r>
              <a:rPr lang="en-US" sz="1400" i="1" dirty="0">
                <a:solidFill>
                  <a:schemeClr val="tx1"/>
                </a:solidFill>
                <a:latin typeface="Arial" panose="020B0604020202020204" pitchFamily="34" charset="0"/>
                <a:cs typeface="Arial" panose="020B0604020202020204" pitchFamily="34" charset="0"/>
              </a:rPr>
              <a:t>www.redalyc.org/articulo.oa?id=180713890005</a:t>
            </a:r>
            <a:endParaRPr lang="es-MX" sz="1400" dirty="0">
              <a:solidFill>
                <a:schemeClr val="tx1"/>
              </a:solidFill>
              <a:latin typeface="Arial" panose="020B0604020202020204" pitchFamily="34" charset="0"/>
              <a:cs typeface="Arial" panose="020B0604020202020204" pitchFamily="34" charset="0"/>
            </a:endParaRPr>
          </a:p>
          <a:p>
            <a:pPr marL="0" indent="0">
              <a:buNone/>
            </a:pPr>
            <a:endParaRPr lang="es-MX" sz="1400" dirty="0">
              <a:solidFill>
                <a:schemeClr val="tx1"/>
              </a:solidFill>
              <a:latin typeface="Arial" panose="020B0604020202020204" pitchFamily="34" charset="0"/>
              <a:cs typeface="Arial" panose="020B0604020202020204" pitchFamily="34" charset="0"/>
            </a:endParaRPr>
          </a:p>
          <a:p>
            <a:pPr marL="0" indent="0">
              <a:buNone/>
            </a:pPr>
            <a:r>
              <a:rPr lang="en-US" sz="1400" i="1" dirty="0">
                <a:solidFill>
                  <a:schemeClr val="tx1"/>
                </a:solidFill>
                <a:latin typeface="Arial" panose="020B0604020202020204" pitchFamily="34" charset="0"/>
                <a:cs typeface="Arial" panose="020B0604020202020204" pitchFamily="34" charset="0"/>
              </a:rPr>
              <a:t>170.210.83.98:8080/.../Fundamentos_enfoque_sistemico_estudio_turismo_bosch.pdf</a:t>
            </a:r>
            <a:endParaRPr lang="es-MX" sz="14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611560" y="2996952"/>
            <a:ext cx="6768752" cy="307777"/>
          </a:xfrm>
          <a:prstGeom prst="rect">
            <a:avLst/>
          </a:prstGeom>
        </p:spPr>
        <p:txBody>
          <a:bodyPr wrap="square">
            <a:spAutoFit/>
          </a:bodyPr>
          <a:lstStyle/>
          <a:p>
            <a:r>
              <a:rPr lang="en-US" sz="1400" dirty="0">
                <a:solidFill>
                  <a:schemeClr val="tx1">
                    <a:lumMod val="95000"/>
                    <a:lumOff val="5000"/>
                  </a:schemeClr>
                </a:solidFill>
                <a:latin typeface="Arial" panose="020B0604020202020204" pitchFamily="34" charset="0"/>
                <a:cs typeface="Arial" panose="020B0604020202020204" pitchFamily="34" charset="0"/>
              </a:rPr>
              <a:t>https://dialnet.unirioja.es/servlet/articulo?codigo=2210155</a:t>
            </a:r>
          </a:p>
        </p:txBody>
      </p:sp>
      <p:sp>
        <p:nvSpPr>
          <p:cNvPr id="5" name="Rectángulo 4"/>
          <p:cNvSpPr/>
          <p:nvPr/>
        </p:nvSpPr>
        <p:spPr>
          <a:xfrm>
            <a:off x="594783" y="3645024"/>
            <a:ext cx="3436582" cy="307777"/>
          </a:xfrm>
          <a:prstGeom prst="rect">
            <a:avLst/>
          </a:prstGeom>
        </p:spPr>
        <p:txBody>
          <a:bodyPr wrap="none">
            <a:spAutoFit/>
          </a:bodyPr>
          <a:lstStyle/>
          <a:p>
            <a:r>
              <a:rPr lang="en-US" sz="1400" dirty="0">
                <a:latin typeface="Arial" panose="020B0604020202020204" pitchFamily="34" charset="0"/>
                <a:cs typeface="Arial" panose="020B0604020202020204" pitchFamily="34" charset="0"/>
              </a:rPr>
              <a:t>https://www.maestrogreen.com › </a:t>
            </a:r>
            <a:r>
              <a:rPr lang="en-US" sz="1400" dirty="0" err="1">
                <a:latin typeface="Arial" panose="020B0604020202020204" pitchFamily="34" charset="0"/>
                <a:cs typeface="Arial" panose="020B0604020202020204" pitchFamily="34" charset="0"/>
              </a:rPr>
              <a:t>Turismo</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2318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2B6868F-F6E2-4D4B-9357-D3690DDB0658}"/>
              </a:ext>
            </a:extLst>
          </p:cNvPr>
          <p:cNvSpPr/>
          <p:nvPr/>
        </p:nvSpPr>
        <p:spPr>
          <a:xfrm>
            <a:off x="467544" y="476672"/>
            <a:ext cx="8326318" cy="646331"/>
          </a:xfrm>
          <a:prstGeom prst="rect">
            <a:avLst/>
          </a:prstGeom>
        </p:spPr>
        <p:txBody>
          <a:bodyPr wrap="none">
            <a:spAutoFit/>
          </a:bodyPr>
          <a:lstStyle/>
          <a:p>
            <a:r>
              <a:rPr lang="es-MX" sz="1400" i="1" dirty="0">
                <a:solidFill>
                  <a:srgbClr val="000000"/>
                </a:solidFill>
                <a:latin typeface="Arial" panose="020B0604020202020204" pitchFamily="34" charset="0"/>
                <a:cs typeface="Arial" panose="020B0604020202020204" pitchFamily="34" charset="0"/>
              </a:rPr>
              <a:t>https://turespacio.com/turismo-holistico-en-cancun/</a:t>
            </a:r>
            <a:r>
              <a:rPr lang="es-MX" sz="1400" i="1" dirty="0">
                <a:latin typeface="Arial" panose="020B0604020202020204" pitchFamily="34" charset="0"/>
                <a:cs typeface="Arial" panose="020B0604020202020204" pitchFamily="34" charset="0"/>
              </a:rPr>
              <a:t>https://turespacio.com/turismo-holistico-en-cancun</a:t>
            </a:r>
            <a:r>
              <a:rPr lang="es-MX" i="1" dirty="0"/>
              <a:t>/</a:t>
            </a:r>
            <a:endParaRPr lang="es-MX" dirty="0"/>
          </a:p>
          <a:p>
            <a:endParaRPr lang="es-MX" b="0" dirty="0">
              <a:solidFill>
                <a:srgbClr val="000000"/>
              </a:solidFill>
              <a:effectLst/>
            </a:endParaRPr>
          </a:p>
        </p:txBody>
      </p:sp>
      <p:sp>
        <p:nvSpPr>
          <p:cNvPr id="3" name="Rectángulo 2">
            <a:extLst>
              <a:ext uri="{FF2B5EF4-FFF2-40B4-BE49-F238E27FC236}">
                <a16:creationId xmlns:a16="http://schemas.microsoft.com/office/drawing/2014/main" id="{D6C5F0B5-95C7-4AFA-86E8-5E8E7827E362}"/>
              </a:ext>
            </a:extLst>
          </p:cNvPr>
          <p:cNvSpPr/>
          <p:nvPr/>
        </p:nvSpPr>
        <p:spPr>
          <a:xfrm>
            <a:off x="503055" y="938337"/>
            <a:ext cx="7704856" cy="307777"/>
          </a:xfrm>
          <a:prstGeom prst="rect">
            <a:avLst/>
          </a:prstGeom>
        </p:spPr>
        <p:txBody>
          <a:bodyPr wrap="square">
            <a:spAutoFit/>
          </a:bodyPr>
          <a:lstStyle/>
          <a:p>
            <a:r>
              <a:rPr lang="es-MX" sz="1400" i="1" dirty="0">
                <a:solidFill>
                  <a:srgbClr val="000000"/>
                </a:solidFill>
                <a:latin typeface="Arial" panose="020B0604020202020204" pitchFamily="34" charset="0"/>
                <a:cs typeface="Arial" panose="020B0604020202020204" pitchFamily="34" charset="0"/>
              </a:rPr>
              <a:t>https://www.uaeh.edu.mx/.../turismo/</a:t>
            </a:r>
            <a:r>
              <a:rPr lang="es-MX" sz="1400" i="1" dirty="0" err="1">
                <a:solidFill>
                  <a:srgbClr val="000000"/>
                </a:solidFill>
                <a:latin typeface="Arial" panose="020B0604020202020204" pitchFamily="34" charset="0"/>
                <a:cs typeface="Arial" panose="020B0604020202020204" pitchFamily="34" charset="0"/>
              </a:rPr>
              <a:t>elementos_fundamentales_en_la_actividad_turist</a:t>
            </a:r>
            <a:r>
              <a:rPr lang="es-MX" sz="1400" i="1" dirty="0">
                <a:solidFill>
                  <a:srgbClr val="000000"/>
                </a:solidFill>
                <a:latin typeface="Arial" panose="020B0604020202020204" pitchFamily="34" charset="0"/>
                <a:cs typeface="Arial" panose="020B0604020202020204" pitchFamily="34" charset="0"/>
              </a:rPr>
              <a:t>...</a:t>
            </a:r>
            <a:endParaRPr lang="es-MX" sz="1400" b="0" dirty="0">
              <a:solidFill>
                <a:srgbClr val="000000"/>
              </a:solidFill>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74EA70B5-B9E5-40EB-A191-7E3B1A593DE2}"/>
              </a:ext>
            </a:extLst>
          </p:cNvPr>
          <p:cNvSpPr/>
          <p:nvPr/>
        </p:nvSpPr>
        <p:spPr>
          <a:xfrm>
            <a:off x="467544" y="1292892"/>
            <a:ext cx="7158385" cy="307777"/>
          </a:xfrm>
          <a:prstGeom prst="rect">
            <a:avLst/>
          </a:prstGeom>
        </p:spPr>
        <p:txBody>
          <a:bodyPr wrap="square">
            <a:spAutoFit/>
          </a:bodyPr>
          <a:lstStyle/>
          <a:p>
            <a:r>
              <a:rPr lang="pt-BR" sz="1400" dirty="0">
                <a:solidFill>
                  <a:srgbClr val="000000"/>
                </a:solidFill>
                <a:latin typeface="Arial" panose="020B0604020202020204" pitchFamily="34" charset="0"/>
                <a:cs typeface="Arial" panose="020B0604020202020204" pitchFamily="34" charset="0"/>
              </a:rPr>
              <a:t>1er-sem-turismo.blogspot.com/2012/10/superestructura-turistica.html</a:t>
            </a:r>
            <a:endParaRPr lang="pt-BR" sz="1400" dirty="0">
              <a:solidFill>
                <a:srgbClr val="000000"/>
              </a:solidFill>
              <a:effectLst/>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53B15661-50C1-4053-8E4B-E4A3AE0AD88E}"/>
              </a:ext>
            </a:extLst>
          </p:cNvPr>
          <p:cNvSpPr/>
          <p:nvPr/>
        </p:nvSpPr>
        <p:spPr>
          <a:xfrm>
            <a:off x="492204" y="1610365"/>
            <a:ext cx="8040236" cy="307777"/>
          </a:xfrm>
          <a:prstGeom prst="rect">
            <a:avLst/>
          </a:prstGeom>
        </p:spPr>
        <p:txBody>
          <a:bodyPr wrap="square">
            <a:spAutoFit/>
          </a:bodyPr>
          <a:lstStyle/>
          <a:p>
            <a:r>
              <a:rPr lang="es-MX" sz="1400" i="1" dirty="0">
                <a:solidFill>
                  <a:srgbClr val="000000"/>
                </a:solidFill>
                <a:latin typeface="Arial" panose="020B0604020202020204" pitchFamily="34" charset="0"/>
                <a:cs typeface="Arial" panose="020B0604020202020204" pitchFamily="34" charset="0"/>
              </a:rPr>
              <a:t>https://www.researchgate.net/.../262586950_La_Demanda_Turistica_hacia_La_Habana</a:t>
            </a:r>
            <a:endParaRPr lang="es-MX" sz="1400" dirty="0">
              <a:latin typeface="Arial" panose="020B0604020202020204" pitchFamily="34" charset="0"/>
              <a:cs typeface="Arial" panose="020B0604020202020204" pitchFamily="34" charset="0"/>
            </a:endParaRPr>
          </a:p>
        </p:txBody>
      </p:sp>
      <p:sp>
        <p:nvSpPr>
          <p:cNvPr id="6" name="Rectángulo 5">
            <a:extLst>
              <a:ext uri="{FF2B5EF4-FFF2-40B4-BE49-F238E27FC236}">
                <a16:creationId xmlns:a16="http://schemas.microsoft.com/office/drawing/2014/main" id="{558E2427-2808-4FE5-89D2-A0F55239C848}"/>
              </a:ext>
            </a:extLst>
          </p:cNvPr>
          <p:cNvSpPr/>
          <p:nvPr/>
        </p:nvSpPr>
        <p:spPr>
          <a:xfrm>
            <a:off x="611560" y="1959227"/>
            <a:ext cx="5364088" cy="307777"/>
          </a:xfrm>
          <a:prstGeom prst="rect">
            <a:avLst/>
          </a:prstGeom>
        </p:spPr>
        <p:txBody>
          <a:bodyPr wrap="square">
            <a:spAutoFit/>
          </a:bodyPr>
          <a:lstStyle/>
          <a:p>
            <a:r>
              <a:rPr lang="es-MX" sz="1400" i="1" dirty="0">
                <a:solidFill>
                  <a:srgbClr val="000000"/>
                </a:solidFill>
                <a:latin typeface="Arial" panose="020B0604020202020204" pitchFamily="34" charset="0"/>
                <a:cs typeface="Arial" panose="020B0604020202020204" pitchFamily="34" charset="0"/>
              </a:rPr>
              <a:t>https://www.zonaturistica.com/atractivos-turisticos-en/mexico.html</a:t>
            </a:r>
            <a:endParaRPr lang="es-MX" sz="1400" b="0" dirty="0">
              <a:solidFill>
                <a:srgbClr val="000000"/>
              </a:solidFill>
              <a:effectLst/>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EBEC2833-07F3-450B-B217-7F400D04BEBA}"/>
              </a:ext>
            </a:extLst>
          </p:cNvPr>
          <p:cNvSpPr/>
          <p:nvPr/>
        </p:nvSpPr>
        <p:spPr>
          <a:xfrm>
            <a:off x="611560" y="2328559"/>
            <a:ext cx="7344816" cy="307777"/>
          </a:xfrm>
          <a:prstGeom prst="rect">
            <a:avLst/>
          </a:prstGeom>
        </p:spPr>
        <p:txBody>
          <a:bodyPr wrap="square">
            <a:spAutoFit/>
          </a:bodyPr>
          <a:lstStyle/>
          <a:p>
            <a:r>
              <a:rPr lang="es-MX" sz="1400" dirty="0">
                <a:solidFill>
                  <a:srgbClr val="000000"/>
                </a:solidFill>
                <a:latin typeface="Arial" panose="020B0604020202020204" pitchFamily="34" charset="0"/>
                <a:cs typeface="Arial" panose="020B0604020202020204" pitchFamily="34" charset="0"/>
              </a:rPr>
              <a:t>www.tecnotur.es/</a:t>
            </a:r>
            <a:r>
              <a:rPr lang="es-MX" sz="1400" dirty="0" err="1">
                <a:solidFill>
                  <a:srgbClr val="000000"/>
                </a:solidFill>
                <a:latin typeface="Arial" panose="020B0604020202020204" pitchFamily="34" charset="0"/>
                <a:cs typeface="Arial" panose="020B0604020202020204" pitchFamily="34" charset="0"/>
              </a:rPr>
              <a:t>index.php</a:t>
            </a:r>
            <a:r>
              <a:rPr lang="es-MX" sz="1400" dirty="0">
                <a:solidFill>
                  <a:srgbClr val="000000"/>
                </a:solidFill>
                <a:latin typeface="Arial" panose="020B0604020202020204" pitchFamily="34" charset="0"/>
                <a:cs typeface="Arial" panose="020B0604020202020204" pitchFamily="34" charset="0"/>
              </a:rPr>
              <a:t>/</a:t>
            </a:r>
            <a:r>
              <a:rPr lang="es-MX" sz="1400" dirty="0" err="1">
                <a:solidFill>
                  <a:srgbClr val="000000"/>
                </a:solidFill>
                <a:latin typeface="Arial" panose="020B0604020202020204" pitchFamily="34" charset="0"/>
                <a:cs typeface="Arial" panose="020B0604020202020204" pitchFamily="34" charset="0"/>
              </a:rPr>
              <a:t>areas-tecnologicas</a:t>
            </a:r>
            <a:r>
              <a:rPr lang="es-MX" sz="1400" dirty="0">
                <a:solidFill>
                  <a:srgbClr val="000000"/>
                </a:solidFill>
                <a:latin typeface="Arial" panose="020B0604020202020204" pitchFamily="34" charset="0"/>
                <a:cs typeface="Arial" panose="020B0604020202020204" pitchFamily="34" charset="0"/>
              </a:rPr>
              <a:t>.../equipamiento-</a:t>
            </a:r>
            <a:r>
              <a:rPr lang="es-MX" sz="1400" dirty="0" err="1">
                <a:solidFill>
                  <a:srgbClr val="000000"/>
                </a:solidFill>
                <a:latin typeface="Arial" panose="020B0604020202020204" pitchFamily="34" charset="0"/>
                <a:cs typeface="Arial" panose="020B0604020202020204" pitchFamily="34" charset="0"/>
              </a:rPr>
              <a:t>turistico</a:t>
            </a:r>
            <a:r>
              <a:rPr lang="es-MX" sz="1400" dirty="0">
                <a:solidFill>
                  <a:srgbClr val="000000"/>
                </a:solidFill>
                <a:latin typeface="Arial" panose="020B0604020202020204" pitchFamily="34" charset="0"/>
                <a:cs typeface="Arial" panose="020B0604020202020204" pitchFamily="34" charset="0"/>
              </a:rPr>
              <a:t>-</a:t>
            </a:r>
            <a:r>
              <a:rPr lang="es-MX" sz="1400" dirty="0" err="1">
                <a:solidFill>
                  <a:srgbClr val="000000"/>
                </a:solidFill>
                <a:latin typeface="Arial" panose="020B0604020202020204" pitchFamily="34" charset="0"/>
                <a:cs typeface="Arial" panose="020B0604020202020204" pitchFamily="34" charset="0"/>
              </a:rPr>
              <a:t>tecnotur</a:t>
            </a:r>
            <a:endParaRPr lang="es-MX" sz="1400" b="0" dirty="0">
              <a:solidFill>
                <a:srgbClr val="000000"/>
              </a:solidFill>
              <a:effectLst/>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AFEBA8C0-8E69-4E66-82F9-CFA13939879B}"/>
              </a:ext>
            </a:extLst>
          </p:cNvPr>
          <p:cNvSpPr/>
          <p:nvPr/>
        </p:nvSpPr>
        <p:spPr>
          <a:xfrm>
            <a:off x="755576" y="2723587"/>
            <a:ext cx="6840760" cy="307777"/>
          </a:xfrm>
          <a:prstGeom prst="rect">
            <a:avLst/>
          </a:prstGeom>
        </p:spPr>
        <p:txBody>
          <a:bodyPr wrap="square">
            <a:spAutoFit/>
          </a:bodyPr>
          <a:lstStyle/>
          <a:p>
            <a:r>
              <a:rPr lang="es-MX" sz="1400" dirty="0">
                <a:solidFill>
                  <a:srgbClr val="000000"/>
                </a:solidFill>
                <a:latin typeface="Arial" panose="020B0604020202020204" pitchFamily="34" charset="0"/>
                <a:cs typeface="Arial" panose="020B0604020202020204" pitchFamily="34" charset="0"/>
              </a:rPr>
              <a:t>ictur.sectur.gob.mx/</a:t>
            </a:r>
            <a:r>
              <a:rPr lang="es-MX" sz="1400" dirty="0" err="1">
                <a:solidFill>
                  <a:srgbClr val="000000"/>
                </a:solidFill>
                <a:latin typeface="Arial" panose="020B0604020202020204" pitchFamily="34" charset="0"/>
                <a:cs typeface="Arial" panose="020B0604020202020204" pitchFamily="34" charset="0"/>
              </a:rPr>
              <a:t>pdf</a:t>
            </a:r>
            <a:r>
              <a:rPr lang="es-MX" sz="1400" dirty="0">
                <a:solidFill>
                  <a:srgbClr val="000000"/>
                </a:solidFill>
                <a:latin typeface="Arial" panose="020B0604020202020204" pitchFamily="34" charset="0"/>
                <a:cs typeface="Arial" panose="020B0604020202020204" pitchFamily="34" charset="0"/>
              </a:rPr>
              <a:t>/.../2006_BID_TurismoyDesarrolloenMexico.pdf</a:t>
            </a:r>
            <a:endParaRPr lang="es-MX" sz="1400" b="0" dirty="0">
              <a:solidFill>
                <a:srgbClr val="000000"/>
              </a:solidFill>
              <a:effectLst/>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1686C503-6115-49AD-8C1B-7AFA459FDE8A}"/>
              </a:ext>
            </a:extLst>
          </p:cNvPr>
          <p:cNvSpPr/>
          <p:nvPr/>
        </p:nvSpPr>
        <p:spPr>
          <a:xfrm>
            <a:off x="755576" y="3105835"/>
            <a:ext cx="6102424" cy="307777"/>
          </a:xfrm>
          <a:prstGeom prst="rect">
            <a:avLst/>
          </a:prstGeom>
        </p:spPr>
        <p:txBody>
          <a:bodyPr wrap="square">
            <a:spAutoFit/>
          </a:bodyPr>
          <a:lstStyle/>
          <a:p>
            <a:r>
              <a:rPr lang="es-MX" sz="1400" i="1" dirty="0">
                <a:solidFill>
                  <a:srgbClr val="000000"/>
                </a:solidFill>
                <a:latin typeface="Arial" panose="020B0604020202020204" pitchFamily="34" charset="0"/>
                <a:cs typeface="Arial" panose="020B0604020202020204" pitchFamily="34" charset="0"/>
              </a:rPr>
              <a:t>www.scielo.org.ar/scielo.php?script=sci_arttext&amp;pid=S1851</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0267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8" y="771525"/>
            <a:ext cx="8201025"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2356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57238"/>
            <a:ext cx="9144000" cy="534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6475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SERGIO MOLINA</a:t>
            </a:r>
          </a:p>
        </p:txBody>
      </p:sp>
      <p:sp>
        <p:nvSpPr>
          <p:cNvPr id="3" name="2 Marcador de contenido"/>
          <p:cNvSpPr>
            <a:spLocks noGrp="1"/>
          </p:cNvSpPr>
          <p:nvPr>
            <p:ph sz="half" idx="1"/>
          </p:nvPr>
        </p:nvSpPr>
        <p:spPr>
          <a:xfrm>
            <a:off x="0" y="2240280"/>
            <a:ext cx="4716016" cy="3877056"/>
          </a:xfrm>
        </p:spPr>
        <p:txBody>
          <a:bodyPr>
            <a:normAutofit/>
          </a:bodyPr>
          <a:lstStyle/>
          <a:p>
            <a:pPr algn="just"/>
            <a:r>
              <a:rPr lang="es-MX" sz="3600" dirty="0"/>
              <a:t>Conceptualización del turismo del turismo </a:t>
            </a:r>
          </a:p>
        </p:txBody>
      </p:sp>
      <p:pic>
        <p:nvPicPr>
          <p:cNvPr id="6" name="Marcador de contenido 5">
            <a:extLst>
              <a:ext uri="{FF2B5EF4-FFF2-40B4-BE49-F238E27FC236}">
                <a16:creationId xmlns:a16="http://schemas.microsoft.com/office/drawing/2014/main" id="{0B9FF4F5-A152-4DF8-B2F3-86842E3E4A0F}"/>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46563" y="2487613"/>
            <a:ext cx="1933848" cy="3446462"/>
          </a:xfrm>
        </p:spPr>
      </p:pic>
    </p:spTree>
    <p:extLst>
      <p:ext uri="{BB962C8B-B14F-4D97-AF65-F5344CB8AC3E}">
        <p14:creationId xmlns:p14="http://schemas.microsoft.com/office/powerpoint/2010/main" val="669238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Capítulo I</a:t>
            </a:r>
          </a:p>
        </p:txBody>
      </p:sp>
      <p:sp>
        <p:nvSpPr>
          <p:cNvPr id="3" name="2 Marcador de contenido"/>
          <p:cNvSpPr>
            <a:spLocks noGrp="1"/>
          </p:cNvSpPr>
          <p:nvPr>
            <p:ph sz="half" idx="1"/>
          </p:nvPr>
        </p:nvSpPr>
        <p:spPr>
          <a:xfrm>
            <a:off x="457200" y="1219200"/>
            <a:ext cx="4041648" cy="5234136"/>
          </a:xfrm>
        </p:spPr>
        <p:txBody>
          <a:bodyPr>
            <a:normAutofit fontScale="55000" lnSpcReduction="20000"/>
          </a:bodyPr>
          <a:lstStyle/>
          <a:p>
            <a:r>
              <a:rPr lang="es-MX" dirty="0"/>
              <a:t>Conocimiento del turismo</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r>
              <a:rPr lang="es-MX" dirty="0"/>
              <a:t>https://www.google.com.mx/url?sa=i&amp;rct=j&amp;q=&amp;esrc=s&amp;source=images&amp;cd=&amp;cad=rja&amp;uact=8&amp;ved=0ahUKEwjGzamZpvnWAhXIyoMKHe08B6gQjRwIBw&amp;url=https%3A%2F%2Fes.slideshare.net%2Fjjcorrea%2Fred-de-conocimiento-turstico&amp;psig=AOvVaw36oSw_P_5NoyEdXmUyVERW&amp;ust=1508386067413821</a:t>
            </a:r>
          </a:p>
        </p:txBody>
      </p:sp>
      <p:sp>
        <p:nvSpPr>
          <p:cNvPr id="4" name="3 Marcador de contenido"/>
          <p:cNvSpPr>
            <a:spLocks noGrp="1"/>
          </p:cNvSpPr>
          <p:nvPr>
            <p:ph sz="half" idx="2"/>
          </p:nvPr>
        </p:nvSpPr>
        <p:spPr>
          <a:xfrm>
            <a:off x="5868144" y="1216152"/>
            <a:ext cx="3096344" cy="4937760"/>
          </a:xfrm>
        </p:spPr>
        <p:txBody>
          <a:bodyPr>
            <a:normAutofit fontScale="55000" lnSpcReduction="20000"/>
          </a:bodyPr>
          <a:lstStyle/>
          <a:p>
            <a:pPr marL="68580" indent="0" algn="just">
              <a:buNone/>
            </a:pPr>
            <a:endParaRPr lang="es-MX" dirty="0"/>
          </a:p>
          <a:p>
            <a:pPr marL="68580" indent="0" algn="just">
              <a:buNone/>
            </a:pPr>
            <a:endParaRPr lang="es-MX" dirty="0"/>
          </a:p>
          <a:p>
            <a:pPr marL="68580" indent="0" algn="just">
              <a:buNone/>
            </a:pPr>
            <a:endParaRPr lang="es-MX" dirty="0"/>
          </a:p>
          <a:p>
            <a:pPr marL="68580" indent="0" algn="just">
              <a:buNone/>
            </a:pPr>
            <a:endParaRPr lang="es-MX" dirty="0"/>
          </a:p>
          <a:p>
            <a:pPr marL="68580" indent="0" algn="just">
              <a:buNone/>
            </a:pPr>
            <a:endParaRPr lang="es-MX" dirty="0"/>
          </a:p>
          <a:p>
            <a:pPr marL="68580" indent="0" algn="just">
              <a:buNone/>
            </a:pPr>
            <a:r>
              <a:rPr lang="es-MX" dirty="0"/>
              <a:t>“La conceptualización de un objeto, procesos o fenómeno difiere sustancialmente de la definición que se pueda elaborar de ellos.” (Molina,1996:15) </a:t>
            </a:r>
          </a:p>
        </p:txBody>
      </p:sp>
      <p:pic>
        <p:nvPicPr>
          <p:cNvPr id="6" name="Imagen 5">
            <a:extLst>
              <a:ext uri="{FF2B5EF4-FFF2-40B4-BE49-F238E27FC236}">
                <a16:creationId xmlns:a16="http://schemas.microsoft.com/office/drawing/2014/main" id="{CB208E6B-7CD9-4C16-8315-959E76273D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12" y="1412776"/>
            <a:ext cx="5784132" cy="3312368"/>
          </a:xfrm>
          <a:prstGeom prst="rect">
            <a:avLst/>
          </a:prstGeom>
        </p:spPr>
      </p:pic>
    </p:spTree>
    <p:extLst>
      <p:ext uri="{BB962C8B-B14F-4D97-AF65-F5344CB8AC3E}">
        <p14:creationId xmlns:p14="http://schemas.microsoft.com/office/powerpoint/2010/main" val="159718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246" y="116632"/>
            <a:ext cx="8229600" cy="536104"/>
          </a:xfrm>
        </p:spPr>
        <p:txBody>
          <a:bodyPr>
            <a:normAutofit fontScale="90000"/>
          </a:bodyPr>
          <a:lstStyle/>
          <a:p>
            <a:pPr algn="ctr"/>
            <a:r>
              <a:rPr lang="es-MX" dirty="0"/>
              <a:t>Definir </a:t>
            </a:r>
          </a:p>
        </p:txBody>
      </p:sp>
      <p:sp>
        <p:nvSpPr>
          <p:cNvPr id="3" name="2 Marcador de contenido"/>
          <p:cNvSpPr>
            <a:spLocks noGrp="1"/>
          </p:cNvSpPr>
          <p:nvPr>
            <p:ph sz="half" idx="1"/>
          </p:nvPr>
        </p:nvSpPr>
        <p:spPr>
          <a:xfrm>
            <a:off x="457200" y="1412776"/>
            <a:ext cx="4041648" cy="2952328"/>
          </a:xfrm>
        </p:spPr>
        <p:txBody>
          <a:bodyPr>
            <a:normAutofit fontScale="92500" lnSpcReduction="20000"/>
          </a:bodyPr>
          <a:lstStyle/>
          <a:p>
            <a:pPr algn="just"/>
            <a:endParaRPr lang="es-MX" dirty="0"/>
          </a:p>
          <a:p>
            <a:pPr algn="just"/>
            <a:endParaRPr lang="es-MX" dirty="0"/>
          </a:p>
          <a:p>
            <a:pPr algn="just"/>
            <a:endParaRPr lang="es-MX" dirty="0"/>
          </a:p>
          <a:p>
            <a:pPr algn="just"/>
            <a:r>
              <a:rPr lang="es-MX" dirty="0"/>
              <a:t>Es delimitar un fenómeno, es decir, señalar brevemente los limites del mismo. (Molina,1996:15) </a:t>
            </a:r>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p:txBody>
      </p:sp>
      <p:sp>
        <p:nvSpPr>
          <p:cNvPr id="4" name="3 Marcador de contenido"/>
          <p:cNvSpPr>
            <a:spLocks noGrp="1"/>
          </p:cNvSpPr>
          <p:nvPr>
            <p:ph sz="half" idx="2"/>
          </p:nvPr>
        </p:nvSpPr>
        <p:spPr/>
        <p:txBody>
          <a:bodyPr>
            <a:normAutofit fontScale="92500" lnSpcReduction="20000"/>
          </a:bodyPr>
          <a:lstStyle/>
          <a:p>
            <a:pPr algn="just"/>
            <a:r>
              <a:rPr lang="es-MX" dirty="0"/>
              <a:t>Para la OMT el turismo lo define como: “Actividades que realizan las personas durante sus viajes y estancias en lugares distintos de su entorno habitual, por un período de tiempo consecutivo inferior a un año con fines de ocio, por negocios y otros motivos.” (OMT, 2000: 4)</a:t>
            </a:r>
          </a:p>
        </p:txBody>
      </p:sp>
    </p:spTree>
    <p:extLst>
      <p:ext uri="{BB962C8B-B14F-4D97-AF65-F5344CB8AC3E}">
        <p14:creationId xmlns:p14="http://schemas.microsoft.com/office/powerpoint/2010/main" val="156995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3C2920-6516-428D-BFD0-3E5B844C5C7A}"/>
              </a:ext>
            </a:extLst>
          </p:cNvPr>
          <p:cNvSpPr>
            <a:spLocks noGrp="1"/>
          </p:cNvSpPr>
          <p:nvPr>
            <p:ph type="title"/>
          </p:nvPr>
        </p:nvSpPr>
        <p:spPr>
          <a:xfrm>
            <a:off x="457200" y="116633"/>
            <a:ext cx="8229600" cy="432048"/>
          </a:xfrm>
        </p:spPr>
        <p:txBody>
          <a:bodyPr>
            <a:normAutofit fontScale="90000"/>
          </a:bodyPr>
          <a:lstStyle/>
          <a:p>
            <a:r>
              <a:rPr lang="es-MX" dirty="0"/>
              <a:t>Definición de turismo de SECTUR</a:t>
            </a:r>
          </a:p>
        </p:txBody>
      </p:sp>
      <p:sp>
        <p:nvSpPr>
          <p:cNvPr id="3" name="Marcador de contenido 2">
            <a:extLst>
              <a:ext uri="{FF2B5EF4-FFF2-40B4-BE49-F238E27FC236}">
                <a16:creationId xmlns:a16="http://schemas.microsoft.com/office/drawing/2014/main" id="{B7C1FDD2-C75C-424A-9621-5638312E7E2C}"/>
              </a:ext>
            </a:extLst>
          </p:cNvPr>
          <p:cNvSpPr>
            <a:spLocks noGrp="1"/>
          </p:cNvSpPr>
          <p:nvPr>
            <p:ph sz="half" idx="1"/>
          </p:nvPr>
        </p:nvSpPr>
        <p:spPr/>
        <p:txBody>
          <a:bodyPr>
            <a:normAutofit lnSpcReduction="10000"/>
          </a:bodyPr>
          <a:lstStyle/>
          <a:p>
            <a:endParaRPr lang="es-MX" dirty="0"/>
          </a:p>
          <a:p>
            <a:endParaRPr lang="es-MX" dirty="0"/>
          </a:p>
          <a:p>
            <a:endParaRPr lang="es-MX" dirty="0"/>
          </a:p>
        </p:txBody>
      </p:sp>
      <p:sp>
        <p:nvSpPr>
          <p:cNvPr id="4" name="Marcador de contenido 3">
            <a:extLst>
              <a:ext uri="{FF2B5EF4-FFF2-40B4-BE49-F238E27FC236}">
                <a16:creationId xmlns:a16="http://schemas.microsoft.com/office/drawing/2014/main" id="{B2A46D5C-D028-4BC1-8555-A38C371D6695}"/>
              </a:ext>
            </a:extLst>
          </p:cNvPr>
          <p:cNvSpPr>
            <a:spLocks noGrp="1"/>
          </p:cNvSpPr>
          <p:nvPr>
            <p:ph sz="half" idx="2"/>
          </p:nvPr>
        </p:nvSpPr>
        <p:spPr>
          <a:xfrm>
            <a:off x="5317232" y="1216152"/>
            <a:ext cx="3791272" cy="4937760"/>
          </a:xfrm>
        </p:spPr>
        <p:txBody>
          <a:bodyPr>
            <a:normAutofit lnSpcReduction="10000"/>
          </a:bodyPr>
          <a:lstStyle/>
          <a:p>
            <a:pPr algn="just"/>
            <a:r>
              <a:rPr lang="es-MX" dirty="0"/>
              <a:t>“ Comprende las actividades que realizan las personas durante sus viajes y estancias en lugares distintos al de su entorno habitual, por un período de tiempo consecutivo inferior a un año, con fines de ocio, y otros motivos no relacionados con el ejercicio de una actividad remunerada en el lugar visitado . ” (DATATUR, 2017) </a:t>
            </a:r>
          </a:p>
        </p:txBody>
      </p:sp>
      <p:pic>
        <p:nvPicPr>
          <p:cNvPr id="5" name="Imagen 4">
            <a:extLst>
              <a:ext uri="{FF2B5EF4-FFF2-40B4-BE49-F238E27FC236}">
                <a16:creationId xmlns:a16="http://schemas.microsoft.com/office/drawing/2014/main" id="{EE983D35-DE43-4266-B1FB-2A3DFB6F7DE4}"/>
              </a:ext>
            </a:extLst>
          </p:cNvPr>
          <p:cNvPicPr>
            <a:picLocks noChangeAspect="1"/>
          </p:cNvPicPr>
          <p:nvPr/>
        </p:nvPicPr>
        <p:blipFill>
          <a:blip r:embed="rId2"/>
          <a:stretch>
            <a:fillRect/>
          </a:stretch>
        </p:blipFill>
        <p:spPr>
          <a:xfrm>
            <a:off x="323528" y="1844824"/>
            <a:ext cx="5364088" cy="2952328"/>
          </a:xfrm>
          <a:prstGeom prst="rect">
            <a:avLst/>
          </a:prstGeom>
        </p:spPr>
      </p:pic>
      <p:sp>
        <p:nvSpPr>
          <p:cNvPr id="6" name="Rectángulo 5">
            <a:extLst>
              <a:ext uri="{FF2B5EF4-FFF2-40B4-BE49-F238E27FC236}">
                <a16:creationId xmlns:a16="http://schemas.microsoft.com/office/drawing/2014/main" id="{22CACC30-DA0C-4A46-9C04-1F19CB81545C}"/>
              </a:ext>
            </a:extLst>
          </p:cNvPr>
          <p:cNvSpPr/>
          <p:nvPr/>
        </p:nvSpPr>
        <p:spPr>
          <a:xfrm>
            <a:off x="447009" y="4903038"/>
            <a:ext cx="4579202" cy="369332"/>
          </a:xfrm>
          <a:prstGeom prst="rect">
            <a:avLst/>
          </a:prstGeom>
        </p:spPr>
        <p:txBody>
          <a:bodyPr wrap="none">
            <a:spAutoFit/>
          </a:bodyPr>
          <a:lstStyle/>
          <a:p>
            <a:r>
              <a:rPr lang="es-MX" i="1" dirty="0"/>
              <a:t>www.datatur.sectur.gob.mx/SitePages/Glosario.aspx</a:t>
            </a:r>
            <a:endParaRPr lang="es-MX" dirty="0"/>
          </a:p>
        </p:txBody>
      </p:sp>
    </p:spTree>
    <p:extLst>
      <p:ext uri="{BB962C8B-B14F-4D97-AF65-F5344CB8AC3E}">
        <p14:creationId xmlns:p14="http://schemas.microsoft.com/office/powerpoint/2010/main" val="229345802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519</TotalTime>
  <Words>2016</Words>
  <Application>Microsoft Office PowerPoint</Application>
  <PresentationFormat>Presentación en pantalla (4:3)</PresentationFormat>
  <Paragraphs>160</Paragraphs>
  <Slides>35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Arial</vt:lpstr>
      <vt:lpstr>Calibri</vt:lpstr>
      <vt:lpstr>Garamond</vt:lpstr>
      <vt:lpstr>Orgánico</vt:lpstr>
      <vt:lpstr>UNIVERSIDAD AUTÓNOMA DEL ESTADO DE MÉXICO  FACULTAD DE TURISMO Y GASTRONOMÍA  LICENCIATURA EN GASTRONOMÍA  UNIDAD DE APRENDIZAJE: ENFOQUES MULTIDISCIPLINARIOS DEL TURISMO2017-A  MATERIAL DIDÁCTICO: DIAPOSITIVAS  TÍTULO: SERGIO MOLINA Y LA CONCEPTUALIZACIÓN DEL TURISMO: CAPÍTULO I  AUTOR: DR. RUBÉN DURÁN CARBAJAL </vt:lpstr>
      <vt:lpstr>Guion explicativo</vt:lpstr>
      <vt:lpstr>Presentación de PowerPoint</vt:lpstr>
      <vt:lpstr>Presentación de PowerPoint</vt:lpstr>
      <vt:lpstr>Presentación de PowerPoint</vt:lpstr>
      <vt:lpstr>SERGIO MOLINA</vt:lpstr>
      <vt:lpstr>Capítulo I</vt:lpstr>
      <vt:lpstr>Definir </vt:lpstr>
      <vt:lpstr>Definición de turismo de SECTUR</vt:lpstr>
      <vt:lpstr>Teorizar </vt:lpstr>
      <vt:lpstr>Conceptualizar </vt:lpstr>
      <vt:lpstr>Investigación del turismo </vt:lpstr>
      <vt:lpstr>Investigación del turismo</vt:lpstr>
      <vt:lpstr>Investigación del turismo</vt:lpstr>
      <vt:lpstr>Investigación del turismo </vt:lpstr>
      <vt:lpstr>Enseñanza y aprendizaje del turismo</vt:lpstr>
      <vt:lpstr>Modelo para la enseñanza del turismo</vt:lpstr>
      <vt:lpstr>El estudio teórico del  turismo</vt:lpstr>
      <vt:lpstr>El hombre y la construcción del conocimiento</vt:lpstr>
      <vt:lpstr>La ciencia apoyo para el turismo</vt:lpstr>
      <vt:lpstr>Teoría general de sistemas y turismo</vt:lpstr>
      <vt:lpstr>Teoría general de sistemas y turismo</vt:lpstr>
      <vt:lpstr>Marco de referencia de la teoría General de Sistemas</vt:lpstr>
      <vt:lpstr>Presentación de PowerPoint</vt:lpstr>
      <vt:lpstr>Pensamiento reduccionista en el turismo</vt:lpstr>
      <vt:lpstr>Sistema turístico</vt:lpstr>
      <vt:lpstr>Estructura del sistema turístico</vt:lpstr>
      <vt:lpstr>1. Superestructura</vt:lpstr>
      <vt:lpstr>2. Demanda</vt:lpstr>
      <vt:lpstr>3. Atractivos</vt:lpstr>
      <vt:lpstr>4. Equipamiento e instalaciones</vt:lpstr>
      <vt:lpstr>5. Infraestructura</vt:lpstr>
      <vt:lpstr>6. Comunidad local</vt:lpstr>
      <vt:lpstr>Bibliografía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GASTRONOMÍA  UNIDAD DE APRENDIZAJE: ENFOQUES MULTIDISCIPLINARIOS DEL TURISMO2017-A  MATERIAL DIDÁCTICO: DIAPOSITIVAS  TÍTULO: SERGIO MOLINA Y LA CONCEPTUALIZACIÓN DEL TURISMO  AUTOR: DR. RUBÉN DURÁN CARBAJAL </dc:title>
  <dc:creator>x</dc:creator>
  <cp:lastModifiedBy>Rubén Dm</cp:lastModifiedBy>
  <cp:revision>158</cp:revision>
  <cp:lastPrinted>2017-10-21T04:55:15Z</cp:lastPrinted>
  <dcterms:created xsi:type="dcterms:W3CDTF">2017-10-16T16:56:11Z</dcterms:created>
  <dcterms:modified xsi:type="dcterms:W3CDTF">2017-10-21T04:56:02Z</dcterms:modified>
</cp:coreProperties>
</file>