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14" r:id="rId1"/>
  </p:sldMasterIdLst>
  <p:notesMasterIdLst>
    <p:notesMasterId r:id="rId58"/>
  </p:notesMasterIdLst>
  <p:sldIdLst>
    <p:sldId id="257" r:id="rId2"/>
    <p:sldId id="324" r:id="rId3"/>
    <p:sldId id="330" r:id="rId4"/>
    <p:sldId id="329" r:id="rId5"/>
    <p:sldId id="326" r:id="rId6"/>
    <p:sldId id="327" r:id="rId7"/>
    <p:sldId id="328" r:id="rId8"/>
    <p:sldId id="325" r:id="rId9"/>
    <p:sldId id="323" r:id="rId10"/>
    <p:sldId id="331" r:id="rId11"/>
    <p:sldId id="286" r:id="rId12"/>
    <p:sldId id="332" r:id="rId13"/>
    <p:sldId id="287" r:id="rId14"/>
    <p:sldId id="333" r:id="rId15"/>
    <p:sldId id="288" r:id="rId16"/>
    <p:sldId id="335" r:id="rId17"/>
    <p:sldId id="300" r:id="rId18"/>
    <p:sldId id="336" r:id="rId19"/>
    <p:sldId id="337" r:id="rId20"/>
    <p:sldId id="291" r:id="rId21"/>
    <p:sldId id="292" r:id="rId22"/>
    <p:sldId id="338" r:id="rId23"/>
    <p:sldId id="339" r:id="rId24"/>
    <p:sldId id="340" r:id="rId25"/>
    <p:sldId id="294" r:id="rId26"/>
    <p:sldId id="341" r:id="rId27"/>
    <p:sldId id="295" r:id="rId28"/>
    <p:sldId id="296" r:id="rId29"/>
    <p:sldId id="303" r:id="rId30"/>
    <p:sldId id="304" r:id="rId31"/>
    <p:sldId id="342" r:id="rId32"/>
    <p:sldId id="305" r:id="rId33"/>
    <p:sldId id="311" r:id="rId34"/>
    <p:sldId id="306" r:id="rId35"/>
    <p:sldId id="307" r:id="rId36"/>
    <p:sldId id="317" r:id="rId37"/>
    <p:sldId id="343" r:id="rId38"/>
    <p:sldId id="308" r:id="rId39"/>
    <p:sldId id="344" r:id="rId40"/>
    <p:sldId id="312" r:id="rId41"/>
    <p:sldId id="314" r:id="rId42"/>
    <p:sldId id="345" r:id="rId43"/>
    <p:sldId id="346" r:id="rId44"/>
    <p:sldId id="315" r:id="rId45"/>
    <p:sldId id="316" r:id="rId46"/>
    <p:sldId id="309" r:id="rId47"/>
    <p:sldId id="318" r:id="rId48"/>
    <p:sldId id="347" r:id="rId49"/>
    <p:sldId id="319" r:id="rId50"/>
    <p:sldId id="320" r:id="rId51"/>
    <p:sldId id="321" r:id="rId52"/>
    <p:sldId id="349" r:id="rId53"/>
    <p:sldId id="322" r:id="rId54"/>
    <p:sldId id="348" r:id="rId55"/>
    <p:sldId id="285" r:id="rId56"/>
    <p:sldId id="350" r:id="rId5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D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01"/>
    <p:restoredTop sz="94674"/>
  </p:normalViewPr>
  <p:slideViewPr>
    <p:cSldViewPr>
      <p:cViewPr varScale="1">
        <p:scale>
          <a:sx n="181" d="100"/>
          <a:sy n="181" d="100"/>
        </p:scale>
        <p:origin x="-1152"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6A85D5-7CC6-4392-A5A9-6114B447AECC}" type="datetimeFigureOut">
              <a:rPr lang="es-MX" smtClean="0"/>
              <a:pPr/>
              <a:t>19/10/17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3241C7-E336-4D01-82F8-4570A7C7C009}" type="slidenum">
              <a:rPr lang="es-MX" smtClean="0"/>
              <a:pPr/>
              <a:t>‹Nr.›</a:t>
            </a:fld>
            <a:endParaRPr lang="es-MX"/>
          </a:p>
        </p:txBody>
      </p:sp>
    </p:spTree>
    <p:extLst>
      <p:ext uri="{BB962C8B-B14F-4D97-AF65-F5344CB8AC3E}">
        <p14:creationId xmlns:p14="http://schemas.microsoft.com/office/powerpoint/2010/main" val="3805340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323241C7-E336-4D01-82F8-4570A7C7C009}" type="slidenum">
              <a:rPr lang="es-MX" smtClean="0"/>
              <a:pPr/>
              <a:t>40</a:t>
            </a:fld>
            <a:endParaRPr lang="es-MX"/>
          </a:p>
        </p:txBody>
      </p:sp>
    </p:spTree>
    <p:extLst>
      <p:ext uri="{BB962C8B-B14F-4D97-AF65-F5344CB8AC3E}">
        <p14:creationId xmlns:p14="http://schemas.microsoft.com/office/powerpoint/2010/main" val="876730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E3E47230-9657-4A43-9533-BB9A364DB93F}" type="slidenum">
              <a:rPr lang="es-ES" smtClean="0"/>
              <a:pPr/>
              <a:t>55</a:t>
            </a:fld>
            <a:endParaRPr lang="es-ES"/>
          </a:p>
        </p:txBody>
      </p:sp>
    </p:spTree>
    <p:extLst>
      <p:ext uri="{BB962C8B-B14F-4D97-AF65-F5344CB8AC3E}">
        <p14:creationId xmlns:p14="http://schemas.microsoft.com/office/powerpoint/2010/main" val="3410232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1581A2AA-2C80-4324-9D08-CF01C1E7C7DA}" type="datetimeFigureOut">
              <a:rPr lang="es-MX" smtClean="0"/>
              <a:pPr/>
              <a:t>19/10/17</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659841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581A2AA-2C80-4324-9D08-CF01C1E7C7DA}" type="datetimeFigureOut">
              <a:rPr lang="es-MX" smtClean="0"/>
              <a:pPr/>
              <a:t>19/10/17</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42428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581A2AA-2C80-4324-9D08-CF01C1E7C7DA}" type="datetimeFigureOut">
              <a:rPr lang="es-MX" smtClean="0"/>
              <a:pPr/>
              <a:t>19/10/17</a:t>
            </a:fld>
            <a:endParaRPr lang="es-MX"/>
          </a:p>
        </p:txBody>
      </p:sp>
      <p:sp>
        <p:nvSpPr>
          <p:cNvPr id="5" name="Footer Placeholder 4"/>
          <p:cNvSpPr>
            <a:spLocks noGrp="1"/>
          </p:cNvSpPr>
          <p:nvPr>
            <p:ph type="ftr" sz="quarter" idx="11"/>
          </p:nvPr>
        </p:nvSpPr>
        <p:spPr/>
        <p:txBody>
          <a:bodyPr/>
          <a:lstStyle/>
          <a:p>
            <a:endParaRPr lang="es-MX"/>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2C9EC01-0628-4949-9F2E-FAD9F68CE622}" type="slidenum">
              <a:rPr lang="es-MX" smtClean="0"/>
              <a:pPr/>
              <a:t>‹Nr.›</a:t>
            </a:fld>
            <a:endParaRPr lang="es-MX"/>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52476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581A2AA-2C80-4324-9D08-CF01C1E7C7DA}" type="datetimeFigureOut">
              <a:rPr lang="es-MX" smtClean="0"/>
              <a:pPr/>
              <a:t>19/10/17</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2583952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581A2AA-2C80-4324-9D08-CF01C1E7C7DA}" type="datetimeFigureOut">
              <a:rPr lang="es-MX" smtClean="0"/>
              <a:pPr/>
              <a:t>19/10/17</a:t>
            </a:fld>
            <a:endParaRPr lang="es-MX"/>
          </a:p>
        </p:txBody>
      </p:sp>
      <p:sp>
        <p:nvSpPr>
          <p:cNvPr id="6" name="Footer Placeholder 5"/>
          <p:cNvSpPr>
            <a:spLocks noGrp="1"/>
          </p:cNvSpPr>
          <p:nvPr>
            <p:ph type="ftr" sz="quarter" idx="11"/>
          </p:nvPr>
        </p:nvSpPr>
        <p:spPr/>
        <p:txBody>
          <a:bodyPr/>
          <a:lstStyle/>
          <a:p>
            <a:endParaRPr lang="es-MX"/>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2C9EC01-0628-4949-9F2E-FAD9F68CE622}" type="slidenum">
              <a:rPr lang="es-MX" smtClean="0"/>
              <a:pPr/>
              <a:t>‹Nr.›</a:t>
            </a:fld>
            <a:endParaRPr lang="es-MX"/>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621776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581A2AA-2C80-4324-9D08-CF01C1E7C7DA}" type="datetimeFigureOut">
              <a:rPr lang="es-MX" smtClean="0"/>
              <a:pPr/>
              <a:t>19/10/17</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28632084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581A2AA-2C80-4324-9D08-CF01C1E7C7DA}" type="datetimeFigureOut">
              <a:rPr lang="es-MX" smtClean="0"/>
              <a:pPr/>
              <a:t>19/10/17</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30252090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581A2AA-2C80-4324-9D08-CF01C1E7C7DA}" type="datetimeFigureOut">
              <a:rPr lang="es-MX" smtClean="0"/>
              <a:pPr/>
              <a:t>19/10/17</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1019430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581A2AA-2C80-4324-9D08-CF01C1E7C7DA}" type="datetimeFigureOut">
              <a:rPr lang="es-MX" smtClean="0"/>
              <a:pPr/>
              <a:t>19/10/17</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640260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581A2AA-2C80-4324-9D08-CF01C1E7C7DA}" type="datetimeFigureOut">
              <a:rPr lang="es-MX" smtClean="0"/>
              <a:pPr/>
              <a:t>19/10/17</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3987465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581A2AA-2C80-4324-9D08-CF01C1E7C7DA}" type="datetimeFigureOut">
              <a:rPr lang="es-MX" smtClean="0"/>
              <a:pPr/>
              <a:t>19/10/17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3216116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581A2AA-2C80-4324-9D08-CF01C1E7C7DA}" type="datetimeFigureOut">
              <a:rPr lang="es-MX" smtClean="0"/>
              <a:pPr/>
              <a:t>19/10/17</a:t>
            </a:fld>
            <a:endParaRPr lang="es-MX"/>
          </a:p>
        </p:txBody>
      </p:sp>
      <p:sp>
        <p:nvSpPr>
          <p:cNvPr id="8" name="Footer Placeholder 7"/>
          <p:cNvSpPr>
            <a:spLocks noGrp="1"/>
          </p:cNvSpPr>
          <p:nvPr>
            <p:ph type="ftr" sz="quarter" idx="11"/>
          </p:nvPr>
        </p:nvSpPr>
        <p:spPr/>
        <p:txBody>
          <a:bodyPr/>
          <a:lstStyle/>
          <a:p>
            <a:endParaRPr lang="es-MX"/>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1777795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581A2AA-2C80-4324-9D08-CF01C1E7C7DA}" type="datetimeFigureOut">
              <a:rPr lang="es-MX" smtClean="0"/>
              <a:pPr/>
              <a:t>19/10/17</a:t>
            </a:fld>
            <a:endParaRPr lang="es-MX"/>
          </a:p>
        </p:txBody>
      </p:sp>
      <p:sp>
        <p:nvSpPr>
          <p:cNvPr id="4" name="Footer Placeholder 3"/>
          <p:cNvSpPr>
            <a:spLocks noGrp="1"/>
          </p:cNvSpPr>
          <p:nvPr>
            <p:ph type="ftr" sz="quarter" idx="11"/>
          </p:nvPr>
        </p:nvSpPr>
        <p:spPr/>
        <p:txBody>
          <a:bodyPr/>
          <a:lstStyle/>
          <a:p>
            <a:endParaRPr lang="es-MX"/>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4012531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81A2AA-2C80-4324-9D08-CF01C1E7C7DA}" type="datetimeFigureOut">
              <a:rPr lang="es-MX" smtClean="0"/>
              <a:pPr/>
              <a:t>19/10/17</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3602028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581A2AA-2C80-4324-9D08-CF01C1E7C7DA}" type="datetimeFigureOut">
              <a:rPr lang="es-MX" smtClean="0"/>
              <a:pPr/>
              <a:t>19/10/17</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15323291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581A2AA-2C80-4324-9D08-CF01C1E7C7DA}" type="datetimeFigureOut">
              <a:rPr lang="es-MX" smtClean="0"/>
              <a:pPr/>
              <a:t>19/10/17</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2C9EC01-0628-4949-9F2E-FAD9F68CE622}" type="slidenum">
              <a:rPr lang="es-MX" smtClean="0"/>
              <a:pPr/>
              <a:t>‹Nr.›</a:t>
            </a:fld>
            <a:endParaRPr lang="es-MX"/>
          </a:p>
        </p:txBody>
      </p:sp>
    </p:spTree>
    <p:extLst>
      <p:ext uri="{BB962C8B-B14F-4D97-AF65-F5344CB8AC3E}">
        <p14:creationId xmlns:p14="http://schemas.microsoft.com/office/powerpoint/2010/main" val="9117190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1581A2AA-2C80-4324-9D08-CF01C1E7C7DA}" type="datetimeFigureOut">
              <a:rPr lang="es-MX" smtClean="0"/>
              <a:pPr/>
              <a:t>19/10/17</a:t>
            </a:fld>
            <a:endParaRPr lang="es-MX"/>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92C9EC01-0628-4949-9F2E-FAD9F68CE622}" type="slidenum">
              <a:rPr lang="es-MX" smtClean="0"/>
              <a:pPr/>
              <a:t>‹Nr.›</a:t>
            </a:fld>
            <a:endParaRPr lang="es-MX"/>
          </a:p>
        </p:txBody>
      </p:sp>
    </p:spTree>
    <p:extLst>
      <p:ext uri="{BB962C8B-B14F-4D97-AF65-F5344CB8AC3E}">
        <p14:creationId xmlns:p14="http://schemas.microsoft.com/office/powerpoint/2010/main" val="2640910555"/>
      </p:ext>
    </p:extLst>
  </p:cSld>
  <p:clrMap bg1="lt1" tx1="dk1" bg2="lt2" tx2="dk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 id="2147484126" r:id="rId12"/>
    <p:sldLayoutId id="2147484127" r:id="rId13"/>
    <p:sldLayoutId id="2147484128" r:id="rId14"/>
    <p:sldLayoutId id="2147484129" r:id="rId15"/>
    <p:sldLayoutId id="214748413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1" y="3573016"/>
            <a:ext cx="8955442" cy="1008112"/>
          </a:xfrm>
        </p:spPr>
        <p:txBody>
          <a:bodyPr>
            <a:noAutofit/>
          </a:bodyPr>
          <a:lstStyle/>
          <a:p>
            <a:pPr algn="ctr"/>
            <a:r>
              <a:rPr lang="es-MX" sz="2800" b="1" dirty="0" smtClean="0">
                <a:latin typeface="Arial" charset="0"/>
                <a:ea typeface="Arial" charset="0"/>
                <a:cs typeface="Arial" charset="0"/>
              </a:rPr>
              <a:t>“El Método Simplex“</a:t>
            </a:r>
            <a:endParaRPr lang="es-MX" sz="2800" b="1" dirty="0">
              <a:latin typeface="Arial" charset="0"/>
              <a:ea typeface="Arial" charset="0"/>
              <a:cs typeface="Arial" charset="0"/>
            </a:endParaRPr>
          </a:p>
        </p:txBody>
      </p:sp>
      <p:sp>
        <p:nvSpPr>
          <p:cNvPr id="5" name="CuadroTexto 4"/>
          <p:cNvSpPr txBox="1"/>
          <p:nvPr/>
        </p:nvSpPr>
        <p:spPr>
          <a:xfrm>
            <a:off x="179513" y="4705980"/>
            <a:ext cx="8955440" cy="830997"/>
          </a:xfrm>
          <a:prstGeom prst="rect">
            <a:avLst/>
          </a:prstGeom>
          <a:noFill/>
        </p:spPr>
        <p:txBody>
          <a:bodyPr wrap="square" rtlCol="0">
            <a:spAutoFit/>
          </a:bodyPr>
          <a:lstStyle/>
          <a:p>
            <a:pPr algn="ctr"/>
            <a:r>
              <a:rPr lang="es-MX" sz="2400" b="1" dirty="0" smtClean="0">
                <a:latin typeface="Arial" charset="0"/>
                <a:ea typeface="Arial" charset="0"/>
                <a:cs typeface="Arial" charset="0"/>
              </a:rPr>
              <a:t>Dr. Gerardo Reyes Ruiz</a:t>
            </a:r>
          </a:p>
          <a:p>
            <a:pPr algn="ctr"/>
            <a:r>
              <a:rPr lang="es-MX" sz="2400" b="1" dirty="0" smtClean="0">
                <a:latin typeface="Arial" charset="0"/>
                <a:ea typeface="Arial" charset="0"/>
                <a:cs typeface="Arial" charset="0"/>
              </a:rPr>
              <a:t>M. en T. E.  Marisol Hern</a:t>
            </a:r>
            <a:r>
              <a:rPr lang="es-ES" sz="2400" b="1" dirty="0" err="1" smtClean="0">
                <a:latin typeface="Arial" charset="0"/>
                <a:ea typeface="Arial" charset="0"/>
                <a:cs typeface="Arial" charset="0"/>
              </a:rPr>
              <a:t>ández</a:t>
            </a:r>
            <a:r>
              <a:rPr lang="es-ES" sz="2400" b="1" dirty="0" smtClean="0">
                <a:latin typeface="Arial" charset="0"/>
                <a:ea typeface="Arial" charset="0"/>
                <a:cs typeface="Arial" charset="0"/>
              </a:rPr>
              <a:t> Hernández</a:t>
            </a:r>
            <a:endParaRPr lang="es-MX" sz="2400" b="1" dirty="0">
              <a:latin typeface="Arial" charset="0"/>
              <a:ea typeface="Arial" charset="0"/>
              <a:cs typeface="Arial" charset="0"/>
            </a:endParaRPr>
          </a:p>
        </p:txBody>
      </p:sp>
      <p:sp>
        <p:nvSpPr>
          <p:cNvPr id="7" name="CuadroTexto 6"/>
          <p:cNvSpPr txBox="1"/>
          <p:nvPr/>
        </p:nvSpPr>
        <p:spPr>
          <a:xfrm>
            <a:off x="179512" y="6444044"/>
            <a:ext cx="8955442" cy="369332"/>
          </a:xfrm>
          <a:prstGeom prst="rect">
            <a:avLst/>
          </a:prstGeom>
          <a:noFill/>
        </p:spPr>
        <p:txBody>
          <a:bodyPr wrap="square" rtlCol="0">
            <a:spAutoFit/>
          </a:bodyPr>
          <a:lstStyle/>
          <a:p>
            <a:pPr algn="ctr"/>
            <a:r>
              <a:rPr lang="es-MX" b="1" i="1" dirty="0" smtClean="0">
                <a:latin typeface="Arial" charset="0"/>
                <a:ea typeface="Arial" charset="0"/>
                <a:cs typeface="Arial" charset="0"/>
              </a:rPr>
              <a:t>Octubre 2017</a:t>
            </a:r>
            <a:endParaRPr lang="es-MX" b="1" i="1" dirty="0">
              <a:latin typeface="Arial" charset="0"/>
              <a:ea typeface="Arial" charset="0"/>
              <a:cs typeface="Arial" charset="0"/>
            </a:endParaRPr>
          </a:p>
        </p:txBody>
      </p:sp>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l="18367"/>
          <a:stretch>
            <a:fillRect/>
          </a:stretch>
        </p:blipFill>
        <p:spPr bwMode="auto">
          <a:xfrm>
            <a:off x="1979712" y="188639"/>
            <a:ext cx="5760640" cy="1224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1 Título"/>
          <p:cNvSpPr txBox="1">
            <a:spLocks/>
          </p:cNvSpPr>
          <p:nvPr/>
        </p:nvSpPr>
        <p:spPr>
          <a:xfrm>
            <a:off x="179512" y="1628799"/>
            <a:ext cx="8955441" cy="151216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b="1" dirty="0" smtClean="0">
                <a:latin typeface="Arial" charset="0"/>
                <a:ea typeface="Arial" charset="0"/>
                <a:cs typeface="Arial" charset="0"/>
              </a:rPr>
              <a:t>Centro Universitario Valle de Chalco</a:t>
            </a:r>
          </a:p>
          <a:p>
            <a:pPr algn="ctr"/>
            <a:endParaRPr lang="es-MX" sz="2800" b="1" dirty="0">
              <a:latin typeface="Arial" charset="0"/>
              <a:ea typeface="Arial" charset="0"/>
              <a:cs typeface="Arial" charset="0"/>
            </a:endParaRPr>
          </a:p>
          <a:p>
            <a:pPr algn="ctr"/>
            <a:r>
              <a:rPr lang="es-MX" sz="2800" b="1" dirty="0" smtClean="0">
                <a:latin typeface="Arial" charset="0"/>
                <a:ea typeface="Arial" charset="0"/>
                <a:cs typeface="Arial" charset="0"/>
              </a:rPr>
              <a:t>Lic. en Contaduría</a:t>
            </a:r>
            <a:endParaRPr lang="es-MX" sz="2800" b="1" dirty="0">
              <a:latin typeface="Arial" charset="0"/>
              <a:ea typeface="Arial" charset="0"/>
              <a:cs typeface="Arial" charset="0"/>
            </a:endParaRPr>
          </a:p>
        </p:txBody>
      </p:sp>
      <p:sp>
        <p:nvSpPr>
          <p:cNvPr id="9" name="1 Título"/>
          <p:cNvSpPr txBox="1">
            <a:spLocks/>
          </p:cNvSpPr>
          <p:nvPr/>
        </p:nvSpPr>
        <p:spPr>
          <a:xfrm>
            <a:off x="179511" y="5949280"/>
            <a:ext cx="8964489" cy="57606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11538" indent="-3411538" algn="ctr"/>
            <a:r>
              <a:rPr lang="es-MX" sz="2400" b="1" dirty="0" smtClean="0">
                <a:solidFill>
                  <a:schemeClr val="tx1"/>
                </a:solidFill>
                <a:latin typeface="Arial" charset="0"/>
                <a:ea typeface="Arial" charset="0"/>
                <a:cs typeface="Arial" charset="0"/>
              </a:rPr>
              <a:t>Unidad de Aprendizaje: Modelos de Optimización</a:t>
            </a:r>
            <a:endParaRPr lang="es-MX" sz="2400" b="1"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315937078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403648" y="1196752"/>
            <a:ext cx="7056784" cy="4752528"/>
          </a:xfrm>
        </p:spPr>
        <p:txBody>
          <a:bodyPr>
            <a:noAutofit/>
          </a:bodyPr>
          <a:lstStyle/>
          <a:p>
            <a:pPr marL="0" indent="0" algn="just">
              <a:lnSpc>
                <a:spcPct val="200000"/>
              </a:lnSpc>
              <a:buNone/>
            </a:pPr>
            <a:r>
              <a:rPr lang="es-ES_tradnl" sz="2400" dirty="0" smtClean="0">
                <a:latin typeface="Arial" panose="020B0604020202020204" pitchFamily="34" charset="0"/>
                <a:cs typeface="Arial" panose="020B0604020202020204" pitchFamily="34" charset="0"/>
              </a:rPr>
              <a:t>Por lo tanto, el presente trabajo persigue explicar </a:t>
            </a:r>
            <a:r>
              <a:rPr lang="es-ES_tradnl" sz="2400" dirty="0">
                <a:latin typeface="Arial" panose="020B0604020202020204" pitchFamily="34" charset="0"/>
                <a:cs typeface="Arial" panose="020B0604020202020204" pitchFamily="34" charset="0"/>
              </a:rPr>
              <a:t>el origen, definición y elementos del </a:t>
            </a:r>
            <a:r>
              <a:rPr lang="es-ES_tradnl" sz="2400" b="1" dirty="0" smtClean="0">
                <a:latin typeface="Arial" panose="020B0604020202020204" pitchFamily="34" charset="0"/>
                <a:cs typeface="Arial" panose="020B0604020202020204" pitchFamily="34" charset="0"/>
              </a:rPr>
              <a:t>Método Simplex</a:t>
            </a:r>
            <a:r>
              <a:rPr lang="es-ES_tradnl" sz="2400" dirty="0" smtClean="0">
                <a:latin typeface="Arial" panose="020B0604020202020204" pitchFamily="34" charset="0"/>
                <a:cs typeface="Arial" panose="020B0604020202020204" pitchFamily="34" charset="0"/>
              </a:rPr>
              <a:t>. Asimismo</a:t>
            </a:r>
            <a:r>
              <a:rPr lang="es-ES_tradnl" sz="2400" dirty="0">
                <a:latin typeface="Arial" panose="020B0604020202020204" pitchFamily="34" charset="0"/>
                <a:cs typeface="Arial" panose="020B0604020202020204" pitchFamily="34" charset="0"/>
              </a:rPr>
              <a:t>, </a:t>
            </a:r>
            <a:r>
              <a:rPr lang="es-ES_tradnl" sz="2400" dirty="0" smtClean="0">
                <a:latin typeface="Arial" panose="020B0604020202020204" pitchFamily="34" charset="0"/>
                <a:cs typeface="Arial" panose="020B0604020202020204" pitchFamily="34" charset="0"/>
              </a:rPr>
              <a:t>permitirá conocer </a:t>
            </a:r>
            <a:r>
              <a:rPr lang="es-ES_tradnl" sz="2400" dirty="0">
                <a:latin typeface="Arial" panose="020B0604020202020204" pitchFamily="34" charset="0"/>
                <a:cs typeface="Arial" panose="020B0604020202020204" pitchFamily="34" charset="0"/>
              </a:rPr>
              <a:t>el procedimiento que se lleva acabo al resolver un problema mediante este método, utilizando un ejemplo explicativo para cada </a:t>
            </a:r>
            <a:r>
              <a:rPr lang="es-ES_tradnl" sz="2400" dirty="0" smtClean="0">
                <a:latin typeface="Arial" panose="020B0604020202020204" pitchFamily="34" charset="0"/>
                <a:cs typeface="Arial" panose="020B0604020202020204" pitchFamily="34" charset="0"/>
              </a:rPr>
              <a:t>paso involucrado.</a:t>
            </a:r>
            <a:endParaRPr lang="es-ES_tradnl"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7735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Fourier Motzkin Biograf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2200" y="1986980"/>
            <a:ext cx="2534259" cy="3818284"/>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663616" y="1484784"/>
            <a:ext cx="5564568" cy="3528392"/>
          </a:xfrm>
        </p:spPr>
        <p:txBody>
          <a:bodyPr>
            <a:noAutofit/>
          </a:bodyPr>
          <a:lstStyle/>
          <a:p>
            <a:pPr marL="0" indent="0" algn="just">
              <a:lnSpc>
                <a:spcPct val="200000"/>
              </a:lnSpc>
              <a:buNone/>
            </a:pPr>
            <a:r>
              <a:rPr lang="es-MX" sz="2400" dirty="0">
                <a:latin typeface="Arial" panose="020B0604020202020204" pitchFamily="34" charset="0"/>
                <a:cs typeface="Arial" panose="020B0604020202020204" pitchFamily="34" charset="0"/>
              </a:rPr>
              <a:t>La resolución de un sistema lineal de inecuaciones </a:t>
            </a:r>
            <a:r>
              <a:rPr lang="es-MX" sz="2400" dirty="0" smtClean="0">
                <a:latin typeface="Arial" panose="020B0604020202020204" pitchFamily="34" charset="0"/>
                <a:cs typeface="Arial" panose="020B0604020202020204" pitchFamily="34" charset="0"/>
              </a:rPr>
              <a:t>(desigualdades) se remonta a los trabajos del matem</a:t>
            </a:r>
            <a:r>
              <a:rPr lang="es-ES" sz="2400" dirty="0" smtClean="0">
                <a:latin typeface="Arial" panose="020B0604020202020204" pitchFamily="34" charset="0"/>
                <a:cs typeface="Arial" panose="020B0604020202020204" pitchFamily="34" charset="0"/>
              </a:rPr>
              <a:t>ático</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Fourier, </a:t>
            </a:r>
            <a:r>
              <a:rPr lang="es-MX" sz="2400" dirty="0" smtClean="0">
                <a:latin typeface="Arial" panose="020B0604020202020204" pitchFamily="34" charset="0"/>
                <a:cs typeface="Arial" panose="020B0604020202020204" pitchFamily="34" charset="0"/>
              </a:rPr>
              <a:t>cuyos avances y estudios dieron pauta al </a:t>
            </a:r>
            <a:r>
              <a:rPr lang="es-MX" sz="2400" dirty="0">
                <a:latin typeface="Arial" panose="020B0604020202020204" pitchFamily="34" charset="0"/>
                <a:cs typeface="Arial" panose="020B0604020202020204" pitchFamily="34" charset="0"/>
              </a:rPr>
              <a:t>método de eliminación </a:t>
            </a:r>
            <a:r>
              <a:rPr lang="es-MX" sz="2400" dirty="0" smtClean="0">
                <a:latin typeface="Arial" panose="020B0604020202020204" pitchFamily="34" charset="0"/>
                <a:cs typeface="Arial" panose="020B0604020202020204" pitchFamily="34" charset="0"/>
              </a:rPr>
              <a:t>conocido como Fourier-Motzkin.</a:t>
            </a:r>
          </a:p>
        </p:txBody>
      </p:sp>
      <p:sp>
        <p:nvSpPr>
          <p:cNvPr id="4" name="3 Título"/>
          <p:cNvSpPr>
            <a:spLocks noGrp="1"/>
          </p:cNvSpPr>
          <p:nvPr>
            <p:ph type="title"/>
          </p:nvPr>
        </p:nvSpPr>
        <p:spPr>
          <a:xfrm>
            <a:off x="1403649" y="620688"/>
            <a:ext cx="5904655" cy="788666"/>
          </a:xfrm>
        </p:spPr>
        <p:txBody>
          <a:bodyPr>
            <a:normAutofit fontScale="90000"/>
          </a:bodyPr>
          <a:lstStyle/>
          <a:p>
            <a:r>
              <a:rPr lang="es-ES" b="1" dirty="0" smtClean="0">
                <a:latin typeface="Arial" pitchFamily="34" charset="0"/>
                <a:cs typeface="Arial" pitchFamily="34" charset="0"/>
              </a:rPr>
              <a:t>UN POCO DE HISTORIA.</a:t>
            </a:r>
            <a:r>
              <a:rPr lang="es-ES" b="1" dirty="0">
                <a:latin typeface="Arial" pitchFamily="34" charset="0"/>
                <a:cs typeface="Arial" pitchFamily="34" charset="0"/>
              </a:rPr>
              <a:t/>
            </a:r>
            <a:br>
              <a:rPr lang="es-ES" b="1" dirty="0">
                <a:latin typeface="Arial" pitchFamily="34" charset="0"/>
                <a:cs typeface="Arial" pitchFamily="34" charset="0"/>
              </a:rPr>
            </a:br>
            <a:endParaRPr lang="es-ES" b="1" dirty="0">
              <a:latin typeface="Arial" pitchFamily="34" charset="0"/>
              <a:cs typeface="Arial" pitchFamily="34" charset="0"/>
            </a:endParaRPr>
          </a:p>
        </p:txBody>
      </p:sp>
    </p:spTree>
    <p:extLst>
      <p:ext uri="{BB962C8B-B14F-4D97-AF65-F5344CB8AC3E}">
        <p14:creationId xmlns:p14="http://schemas.microsoft.com/office/powerpoint/2010/main" val="3584349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167672" y="1484784"/>
            <a:ext cx="7508784" cy="3960440"/>
          </a:xfrm>
        </p:spPr>
        <p:txBody>
          <a:bodyPr>
            <a:noAutofit/>
          </a:bodyPr>
          <a:lstStyle/>
          <a:p>
            <a:pPr marL="0" indent="0" algn="just">
              <a:lnSpc>
                <a:spcPct val="200000"/>
              </a:lnSpc>
              <a:buNone/>
            </a:pPr>
            <a:r>
              <a:rPr lang="es-MX" sz="2400" dirty="0" smtClean="0">
                <a:latin typeface="Arial" panose="020B0604020202020204" pitchFamily="34" charset="0"/>
                <a:cs typeface="Arial" panose="020B0604020202020204" pitchFamily="34" charset="0"/>
              </a:rPr>
              <a:t>La </a:t>
            </a:r>
            <a:r>
              <a:rPr lang="es-MX" sz="2400" dirty="0">
                <a:latin typeface="Arial" panose="020B0604020202020204" pitchFamily="34" charset="0"/>
                <a:cs typeface="Arial" panose="020B0604020202020204" pitchFamily="34" charset="0"/>
              </a:rPr>
              <a:t>P</a:t>
            </a:r>
            <a:r>
              <a:rPr lang="es-MX" sz="2400" dirty="0" smtClean="0">
                <a:latin typeface="Arial" panose="020B0604020202020204" pitchFamily="34" charset="0"/>
                <a:cs typeface="Arial" panose="020B0604020202020204" pitchFamily="34" charset="0"/>
              </a:rPr>
              <a:t>rogramación </a:t>
            </a:r>
            <a:r>
              <a:rPr lang="es-MX" sz="2400" dirty="0">
                <a:latin typeface="Arial" panose="020B0604020202020204" pitchFamily="34" charset="0"/>
                <a:cs typeface="Arial" panose="020B0604020202020204" pitchFamily="34" charset="0"/>
              </a:rPr>
              <a:t>L</a:t>
            </a:r>
            <a:r>
              <a:rPr lang="es-MX" sz="2400" dirty="0" smtClean="0">
                <a:latin typeface="Arial" panose="020B0604020202020204" pitchFamily="34" charset="0"/>
                <a:cs typeface="Arial" panose="020B0604020202020204" pitchFamily="34" charset="0"/>
              </a:rPr>
              <a:t>ineal </a:t>
            </a:r>
            <a:r>
              <a:rPr lang="es-MX" sz="2400" dirty="0">
                <a:latin typeface="Arial" panose="020B0604020202020204" pitchFamily="34" charset="0"/>
                <a:cs typeface="Arial" panose="020B0604020202020204" pitchFamily="34" charset="0"/>
              </a:rPr>
              <a:t>se plantea como un modelo </a:t>
            </a:r>
            <a:r>
              <a:rPr lang="es-MX" sz="2400" dirty="0" smtClean="0">
                <a:latin typeface="Arial" panose="020B0604020202020204" pitchFamily="34" charset="0"/>
                <a:cs typeface="Arial" panose="020B0604020202020204" pitchFamily="34" charset="0"/>
              </a:rPr>
              <a:t>matemático, el cual se desarrolla </a:t>
            </a:r>
            <a:r>
              <a:rPr lang="es-MX" sz="2400" dirty="0">
                <a:latin typeface="Arial" panose="020B0604020202020204" pitchFamily="34" charset="0"/>
                <a:cs typeface="Arial" panose="020B0604020202020204" pitchFamily="34" charset="0"/>
              </a:rPr>
              <a:t>durante </a:t>
            </a:r>
            <a:r>
              <a:rPr lang="es-MX" sz="2400" dirty="0" smtClean="0">
                <a:latin typeface="Arial" panose="020B0604020202020204" pitchFamily="34" charset="0"/>
                <a:cs typeface="Arial" panose="020B0604020202020204" pitchFamily="34" charset="0"/>
              </a:rPr>
              <a:t>el transcurso de la </a:t>
            </a:r>
            <a:r>
              <a:rPr lang="es-MX" sz="2400" dirty="0">
                <a:latin typeface="Arial" panose="020B0604020202020204" pitchFamily="34" charset="0"/>
                <a:cs typeface="Arial" panose="020B0604020202020204" pitchFamily="34" charset="0"/>
              </a:rPr>
              <a:t>Segunda Guerra </a:t>
            </a:r>
            <a:r>
              <a:rPr lang="es-MX" sz="2400" dirty="0" smtClean="0">
                <a:latin typeface="Arial" panose="020B0604020202020204" pitchFamily="34" charset="0"/>
                <a:cs typeface="Arial" panose="020B0604020202020204" pitchFamily="34" charset="0"/>
              </a:rPr>
              <a:t>Mundial y donde su objetivo primordial </a:t>
            </a:r>
            <a:r>
              <a:rPr lang="es-MX" sz="2400" dirty="0" smtClean="0">
                <a:latin typeface="Arial" panose="020B0604020202020204" pitchFamily="34" charset="0"/>
                <a:cs typeface="Arial" panose="020B0604020202020204" pitchFamily="34" charset="0"/>
              </a:rPr>
              <a:t>era </a:t>
            </a:r>
            <a:r>
              <a:rPr lang="es-MX" sz="2400" dirty="0" smtClean="0">
                <a:latin typeface="Arial" panose="020B0604020202020204" pitchFamily="34" charset="0"/>
                <a:cs typeface="Arial" panose="020B0604020202020204" pitchFamily="34" charset="0"/>
              </a:rPr>
              <a:t>planificar </a:t>
            </a:r>
            <a:r>
              <a:rPr lang="es-MX" sz="2400" dirty="0">
                <a:latin typeface="Arial" panose="020B0604020202020204" pitchFamily="34" charset="0"/>
                <a:cs typeface="Arial" panose="020B0604020202020204" pitchFamily="34" charset="0"/>
              </a:rPr>
              <a:t>los gastos y </a:t>
            </a:r>
            <a:r>
              <a:rPr lang="es-MX" sz="2400" dirty="0" smtClean="0">
                <a:latin typeface="Arial" panose="020B0604020202020204" pitchFamily="34" charset="0"/>
                <a:cs typeface="Arial" panose="020B0604020202020204" pitchFamily="34" charset="0"/>
              </a:rPr>
              <a:t>ganancias.</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79546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31640" y="1484784"/>
            <a:ext cx="7416824" cy="4104456"/>
          </a:xfrm>
        </p:spPr>
        <p:txBody>
          <a:bodyPr>
            <a:noAutofit/>
          </a:bodyPr>
          <a:lstStyle/>
          <a:p>
            <a:pPr marL="0" indent="0" algn="just">
              <a:lnSpc>
                <a:spcPct val="200000"/>
              </a:lnSpc>
              <a:buNone/>
            </a:pPr>
            <a:r>
              <a:rPr lang="es-MX" sz="2400" dirty="0" smtClean="0">
                <a:latin typeface="Arial" panose="020B0604020202020204" pitchFamily="34" charset="0"/>
                <a:cs typeface="Arial" panose="020B0604020202020204" pitchFamily="34" charset="0"/>
              </a:rPr>
              <a:t>Las bases matem</a:t>
            </a:r>
            <a:r>
              <a:rPr lang="es-ES" sz="2400" dirty="0" smtClean="0">
                <a:latin typeface="Arial" panose="020B0604020202020204" pitchFamily="34" charset="0"/>
                <a:cs typeface="Arial" panose="020B0604020202020204" pitchFamily="34" charset="0"/>
              </a:rPr>
              <a:t>áticas</a:t>
            </a:r>
            <a:r>
              <a:rPr lang="es-MX" sz="2400" dirty="0" smtClean="0">
                <a:latin typeface="Arial" panose="020B0604020202020204" pitchFamily="34" charset="0"/>
                <a:cs typeface="Arial" panose="020B0604020202020204" pitchFamily="34" charset="0"/>
              </a:rPr>
              <a:t> de la Programación </a:t>
            </a:r>
            <a:r>
              <a:rPr lang="es-MX" sz="2400" dirty="0">
                <a:latin typeface="Arial" panose="020B0604020202020204" pitchFamily="34" charset="0"/>
                <a:cs typeface="Arial" panose="020B0604020202020204" pitchFamily="34" charset="0"/>
              </a:rPr>
              <a:t>L</a:t>
            </a:r>
            <a:r>
              <a:rPr lang="es-MX" sz="2400" dirty="0" smtClean="0">
                <a:latin typeface="Arial" panose="020B0604020202020204" pitchFamily="34" charset="0"/>
                <a:cs typeface="Arial" panose="020B0604020202020204" pitchFamily="34" charset="0"/>
              </a:rPr>
              <a:t>ineal tienen su or</a:t>
            </a:r>
            <a:r>
              <a:rPr lang="es-ES" sz="2400" dirty="0" err="1" smtClean="0">
                <a:latin typeface="Arial" panose="020B0604020202020204" pitchFamily="34" charset="0"/>
                <a:cs typeface="Arial" panose="020B0604020202020204" pitchFamily="34" charset="0"/>
              </a:rPr>
              <a:t>igen</a:t>
            </a:r>
            <a:r>
              <a:rPr lang="es-ES" sz="2400" dirty="0" smtClean="0">
                <a:latin typeface="Arial" panose="020B0604020202020204" pitchFamily="34" charset="0"/>
                <a:cs typeface="Arial" panose="020B0604020202020204" pitchFamily="34" charset="0"/>
              </a:rPr>
              <a:t> en los trabajos del </a:t>
            </a:r>
            <a:r>
              <a:rPr lang="es-MX" sz="2400" dirty="0" smtClean="0">
                <a:latin typeface="Arial" panose="020B0604020202020204" pitchFamily="34" charset="0"/>
                <a:cs typeface="Arial" panose="020B0604020202020204" pitchFamily="34" charset="0"/>
              </a:rPr>
              <a:t>matemático húngaro Janos Von Neuman (1903-1957), quien en el año de 1928 publicó una famosa investigación sobre una nueva disciplina: la Teoría de Juegos.</a:t>
            </a:r>
          </a:p>
        </p:txBody>
      </p:sp>
      <p:sp>
        <p:nvSpPr>
          <p:cNvPr id="2" name="AutoShape 2" descr="Resultado de imagen para George Dantzig"/>
          <p:cNvSpPr>
            <a:spLocks noChangeAspect="1" noChangeArrowheads="1"/>
          </p:cNvSpPr>
          <p:nvPr/>
        </p:nvSpPr>
        <p:spPr bwMode="auto">
          <a:xfrm>
            <a:off x="116681" y="-144463"/>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1813090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403648" y="1052736"/>
            <a:ext cx="7272808" cy="5400600"/>
          </a:xfrm>
        </p:spPr>
        <p:txBody>
          <a:bodyPr>
            <a:noAutofit/>
          </a:bodyPr>
          <a:lstStyle/>
          <a:p>
            <a:pPr marL="0" indent="0" algn="just">
              <a:lnSpc>
                <a:spcPct val="200000"/>
              </a:lnSpc>
              <a:buNone/>
            </a:pPr>
            <a:r>
              <a:rPr lang="es-MX" sz="2400" dirty="0" smtClean="0">
                <a:latin typeface="Arial" panose="020B0604020202020204" pitchFamily="34" charset="0"/>
                <a:cs typeface="Arial" panose="020B0604020202020204" pitchFamily="34" charset="0"/>
              </a:rPr>
              <a:t>La Programación </a:t>
            </a:r>
            <a:r>
              <a:rPr lang="es-MX" sz="2400" dirty="0">
                <a:latin typeface="Arial" panose="020B0604020202020204" pitchFamily="34" charset="0"/>
                <a:cs typeface="Arial" panose="020B0604020202020204" pitchFamily="34" charset="0"/>
              </a:rPr>
              <a:t>L</a:t>
            </a:r>
            <a:r>
              <a:rPr lang="es-MX" sz="2400" dirty="0" smtClean="0">
                <a:latin typeface="Arial" panose="020B0604020202020204" pitchFamily="34" charset="0"/>
                <a:cs typeface="Arial" panose="020B0604020202020204" pitchFamily="34" charset="0"/>
              </a:rPr>
              <a:t>ineal </a:t>
            </a:r>
            <a:r>
              <a:rPr lang="es-MX" sz="2400" dirty="0">
                <a:latin typeface="Arial" panose="020B0604020202020204" pitchFamily="34" charset="0"/>
                <a:cs typeface="Arial" panose="020B0604020202020204" pitchFamily="34" charset="0"/>
              </a:rPr>
              <a:t>se </a:t>
            </a:r>
            <a:r>
              <a:rPr lang="es-MX" sz="2400" dirty="0" smtClean="0">
                <a:latin typeface="Arial" panose="020B0604020202020204" pitchFamily="34" charset="0"/>
                <a:cs typeface="Arial" panose="020B0604020202020204" pitchFamily="34" charset="0"/>
              </a:rPr>
              <a:t>convirti</a:t>
            </a:r>
            <a:r>
              <a:rPr lang="es-ES" sz="2400" dirty="0" smtClean="0">
                <a:latin typeface="Arial" panose="020B0604020202020204" pitchFamily="34" charset="0"/>
                <a:cs typeface="Arial" panose="020B0604020202020204" pitchFamily="34" charset="0"/>
              </a:rPr>
              <a:t>ó, paulatinamente,</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en una herramienta </a:t>
            </a:r>
            <a:r>
              <a:rPr lang="es-MX" sz="2400" dirty="0" smtClean="0">
                <a:latin typeface="Arial" panose="020B0604020202020204" pitchFamily="34" charset="0"/>
                <a:cs typeface="Arial" panose="020B0604020202020204" pitchFamily="34" charset="0"/>
              </a:rPr>
              <a:t>fundamental de </a:t>
            </a:r>
            <a:r>
              <a:rPr lang="es-MX" sz="2400" dirty="0">
                <a:latin typeface="Arial" panose="020B0604020202020204" pitchFamily="34" charset="0"/>
                <a:cs typeface="Arial" panose="020B0604020202020204" pitchFamily="34" charset="0"/>
              </a:rPr>
              <a:t>las </a:t>
            </a:r>
            <a:r>
              <a:rPr lang="es-MX" sz="2400" dirty="0" smtClean="0">
                <a:latin typeface="Arial" panose="020B0604020202020204" pitchFamily="34" charset="0"/>
                <a:cs typeface="Arial" panose="020B0604020202020204" pitchFamily="34" charset="0"/>
              </a:rPr>
              <a:t>matemáticas, </a:t>
            </a:r>
            <a:r>
              <a:rPr lang="es-MX" sz="2400" dirty="0">
                <a:latin typeface="Arial" panose="020B0604020202020204" pitchFamily="34" charset="0"/>
                <a:cs typeface="Arial" panose="020B0604020202020204" pitchFamily="34" charset="0"/>
              </a:rPr>
              <a:t>tanto teóricas como </a:t>
            </a:r>
            <a:r>
              <a:rPr lang="es-MX" sz="2400" dirty="0" smtClean="0">
                <a:latin typeface="Arial" panose="020B0604020202020204" pitchFamily="34" charset="0"/>
                <a:cs typeface="Arial" panose="020B0604020202020204" pitchFamily="34" charset="0"/>
              </a:rPr>
              <a:t>aplicadas y que, sin lugar a dudas, al utilizar </a:t>
            </a:r>
            <a:r>
              <a:rPr lang="es-MX" sz="2400" dirty="0">
                <a:latin typeface="Arial" panose="020B0604020202020204" pitchFamily="34" charset="0"/>
                <a:cs typeface="Arial" panose="020B0604020202020204" pitchFamily="34" charset="0"/>
              </a:rPr>
              <a:t>el </a:t>
            </a:r>
            <a:r>
              <a:rPr lang="es-ES" sz="2400" dirty="0" smtClean="0">
                <a:latin typeface="Arial" panose="020B0604020202020204" pitchFamily="34" charset="0"/>
                <a:cs typeface="Arial" panose="020B0604020202020204" pitchFamily="34" charset="0"/>
              </a:rPr>
              <a:t>á</a:t>
            </a:r>
            <a:r>
              <a:rPr lang="es-MX" sz="2400" dirty="0" smtClean="0">
                <a:latin typeface="Arial" panose="020B0604020202020204" pitchFamily="34" charset="0"/>
                <a:cs typeface="Arial" panose="020B0604020202020204" pitchFamily="34" charset="0"/>
              </a:rPr>
              <a:t>lgebra y el álgebra </a:t>
            </a:r>
            <a:r>
              <a:rPr lang="es-MX" sz="2400" dirty="0">
                <a:latin typeface="Arial" panose="020B0604020202020204" pitchFamily="34" charset="0"/>
                <a:cs typeface="Arial" panose="020B0604020202020204" pitchFamily="34" charset="0"/>
              </a:rPr>
              <a:t>de </a:t>
            </a:r>
            <a:r>
              <a:rPr lang="es-MX" sz="2400" dirty="0" smtClean="0">
                <a:latin typeface="Arial" panose="020B0604020202020204" pitchFamily="34" charset="0"/>
                <a:cs typeface="Arial" panose="020B0604020202020204" pitchFamily="34" charset="0"/>
              </a:rPr>
              <a:t>matrices se hizo muy popular en la Estadística pero, sobre todo, en </a:t>
            </a:r>
            <a:r>
              <a:rPr lang="es-MX" sz="2400" dirty="0">
                <a:latin typeface="Arial" panose="020B0604020202020204" pitchFamily="34" charset="0"/>
                <a:cs typeface="Arial" panose="020B0604020202020204" pitchFamily="34" charset="0"/>
              </a:rPr>
              <a:t>la </a:t>
            </a:r>
            <a:r>
              <a:rPr lang="es-MX" sz="2400" dirty="0" smtClean="0">
                <a:latin typeface="Arial" panose="020B0604020202020204" pitchFamily="34" charset="0"/>
                <a:cs typeface="Arial" panose="020B0604020202020204" pitchFamily="34" charset="0"/>
              </a:rPr>
              <a:t>ya popular Teoría </a:t>
            </a:r>
            <a:r>
              <a:rPr lang="es-MX" sz="2400" dirty="0">
                <a:latin typeface="Arial" panose="020B0604020202020204" pitchFamily="34" charset="0"/>
                <a:cs typeface="Arial" panose="020B0604020202020204" pitchFamily="34" charset="0"/>
              </a:rPr>
              <a:t>de J</a:t>
            </a:r>
            <a:r>
              <a:rPr lang="es-MX" sz="2400" dirty="0" smtClean="0">
                <a:latin typeface="Arial" panose="020B0604020202020204" pitchFamily="34" charset="0"/>
                <a:cs typeface="Arial" panose="020B0604020202020204" pitchFamily="34" charset="0"/>
              </a:rPr>
              <a:t>uegos</a:t>
            </a:r>
            <a:r>
              <a:rPr lang="es-MX" sz="2400" dirty="0">
                <a:latin typeface="Arial" panose="020B0604020202020204" pitchFamily="34" charset="0"/>
                <a:cs typeface="Arial" panose="020B0604020202020204" pitchFamily="34" charset="0"/>
              </a:rPr>
              <a:t>.</a:t>
            </a:r>
          </a:p>
          <a:p>
            <a:pPr marL="0" indent="0" algn="just">
              <a:buNone/>
            </a:pPr>
            <a:endParaRPr lang="es-MX"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27696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03648" y="476672"/>
            <a:ext cx="7272808" cy="1008112"/>
          </a:xfrm>
        </p:spPr>
        <p:txBody>
          <a:bodyPr>
            <a:noAutofit/>
          </a:bodyPr>
          <a:lstStyle/>
          <a:p>
            <a:pPr marL="266700" indent="-266700" algn="just">
              <a:buNone/>
            </a:pPr>
            <a:r>
              <a:rPr lang="es-MX" sz="2800" dirty="0" smtClean="0">
                <a:solidFill>
                  <a:schemeClr val="tx1"/>
                </a:solidFill>
                <a:latin typeface="Arial" panose="020B0604020202020204" pitchFamily="34" charset="0"/>
                <a:cs typeface="Arial" panose="020B0604020202020204" pitchFamily="34" charset="0"/>
              </a:rPr>
              <a:t>¿</a:t>
            </a:r>
            <a:r>
              <a:rPr lang="es-ES_tradnl" sz="2800" b="1" dirty="0" smtClean="0">
                <a:solidFill>
                  <a:schemeClr val="tx1"/>
                </a:solidFill>
                <a:latin typeface="Arial" panose="020B0604020202020204" pitchFamily="34" charset="0"/>
                <a:cs typeface="Arial" panose="020B0604020202020204" pitchFamily="34" charset="0"/>
              </a:rPr>
              <a:t>Cómo resolver un problema </a:t>
            </a:r>
            <a:r>
              <a:rPr lang="es-MX" sz="2800" b="1" dirty="0" smtClean="0">
                <a:solidFill>
                  <a:schemeClr val="tx1"/>
                </a:solidFill>
                <a:latin typeface="Arial" panose="020B0604020202020204" pitchFamily="34" charset="0"/>
                <a:cs typeface="Arial" panose="020B0604020202020204" pitchFamily="34" charset="0"/>
              </a:rPr>
              <a:t>de </a:t>
            </a:r>
            <a:r>
              <a:rPr lang="es-MX" sz="2800" b="1" dirty="0">
                <a:solidFill>
                  <a:schemeClr val="tx1"/>
                </a:solidFill>
                <a:latin typeface="Arial" panose="020B0604020202020204" pitchFamily="34" charset="0"/>
                <a:cs typeface="Arial" panose="020B0604020202020204" pitchFamily="34" charset="0"/>
              </a:rPr>
              <a:t>Programación Lineal</a:t>
            </a:r>
            <a:r>
              <a:rPr lang="es-MX" sz="2800" dirty="0" smtClean="0">
                <a:solidFill>
                  <a:schemeClr val="tx1"/>
                </a:solidFill>
                <a:latin typeface="Arial" panose="020B0604020202020204" pitchFamily="34" charset="0"/>
                <a:cs typeface="Arial" panose="020B0604020202020204" pitchFamily="34" charset="0"/>
              </a:rPr>
              <a:t>?</a:t>
            </a:r>
          </a:p>
        </p:txBody>
      </p:sp>
      <p:sp>
        <p:nvSpPr>
          <p:cNvPr id="4" name="Marcador de contenido 2"/>
          <p:cNvSpPr txBox="1">
            <a:spLocks/>
          </p:cNvSpPr>
          <p:nvPr/>
        </p:nvSpPr>
        <p:spPr>
          <a:xfrm>
            <a:off x="1259632" y="1628800"/>
            <a:ext cx="7488832" cy="446449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a:lnSpc>
                <a:spcPct val="200000"/>
              </a:lnSpc>
              <a:buFont typeface="Wingdings 3" charset="2"/>
              <a:buNone/>
            </a:pPr>
            <a:r>
              <a:rPr lang="es-MX" sz="2400" dirty="0" smtClean="0">
                <a:solidFill>
                  <a:schemeClr val="tx1"/>
                </a:solidFill>
                <a:latin typeface="Arial" panose="020B0604020202020204" pitchFamily="34" charset="0"/>
                <a:cs typeface="Arial" panose="020B0604020202020204" pitchFamily="34" charset="0"/>
              </a:rPr>
              <a:t>En la mayor</a:t>
            </a:r>
            <a:r>
              <a:rPr lang="es-ES" sz="2400" dirty="0" err="1" smtClean="0">
                <a:solidFill>
                  <a:schemeClr val="tx1"/>
                </a:solidFill>
                <a:latin typeface="Arial" panose="020B0604020202020204" pitchFamily="34" charset="0"/>
                <a:cs typeface="Arial" panose="020B0604020202020204" pitchFamily="34" charset="0"/>
              </a:rPr>
              <a:t>ía</a:t>
            </a:r>
            <a:r>
              <a:rPr lang="es-ES" sz="2400" dirty="0" smtClean="0">
                <a:solidFill>
                  <a:schemeClr val="tx1"/>
                </a:solidFill>
                <a:latin typeface="Arial" panose="020B0604020202020204" pitchFamily="34" charset="0"/>
                <a:cs typeface="Arial" panose="020B0604020202020204" pitchFamily="34" charset="0"/>
              </a:rPr>
              <a:t> de los casos, e</a:t>
            </a:r>
            <a:r>
              <a:rPr lang="es-MX" sz="2400" dirty="0" smtClean="0">
                <a:solidFill>
                  <a:schemeClr val="tx1"/>
                </a:solidFill>
                <a:latin typeface="Arial" panose="020B0604020202020204" pitchFamily="34" charset="0"/>
                <a:cs typeface="Arial" panose="020B0604020202020204" pitchFamily="34" charset="0"/>
              </a:rPr>
              <a:t>l camino para identificar una solución óptima ser</a:t>
            </a:r>
            <a:r>
              <a:rPr lang="es-ES" sz="2400" dirty="0" smtClean="0">
                <a:solidFill>
                  <a:schemeClr val="tx1"/>
                </a:solidFill>
                <a:latin typeface="Arial" panose="020B0604020202020204" pitchFamily="34" charset="0"/>
                <a:cs typeface="Arial" panose="020B0604020202020204" pitchFamily="34" charset="0"/>
              </a:rPr>
              <a:t>á</a:t>
            </a:r>
            <a:r>
              <a:rPr lang="es-MX" sz="2400" dirty="0" smtClean="0">
                <a:solidFill>
                  <a:schemeClr val="tx1"/>
                </a:solidFill>
                <a:latin typeface="Arial" panose="020B0604020202020204" pitchFamily="34" charset="0"/>
                <a:cs typeface="Arial" panose="020B0604020202020204" pitchFamily="34" charset="0"/>
              </a:rPr>
              <a:t>: 1) Plantear el problema; 2) Traducirlo a un modo algebráico; 3) Definir las restricciones y; 4) Buscar el óptimo dependiendo del m</a:t>
            </a:r>
            <a:r>
              <a:rPr lang="es-ES" sz="2400" dirty="0" err="1" smtClean="0">
                <a:solidFill>
                  <a:schemeClr val="tx1"/>
                </a:solidFill>
                <a:latin typeface="Arial" panose="020B0604020202020204" pitchFamily="34" charset="0"/>
                <a:cs typeface="Arial" panose="020B0604020202020204" pitchFamily="34" charset="0"/>
              </a:rPr>
              <a:t>étodo</a:t>
            </a:r>
            <a:r>
              <a:rPr lang="es-MX" sz="2400" dirty="0" smtClean="0">
                <a:solidFill>
                  <a:schemeClr val="tx1"/>
                </a:solidFill>
                <a:latin typeface="Arial" panose="020B0604020202020204" pitchFamily="34" charset="0"/>
                <a:cs typeface="Arial" panose="020B0604020202020204" pitchFamily="34" charset="0"/>
              </a:rPr>
              <a:t> que se quiera aplicar. </a:t>
            </a:r>
            <a:r>
              <a:rPr lang="es-MX" sz="2400" dirty="0">
                <a:solidFill>
                  <a:schemeClr val="tx1"/>
                </a:solidFill>
                <a:latin typeface="Arial" panose="020B0604020202020204" pitchFamily="34" charset="0"/>
                <a:cs typeface="Arial" panose="020B0604020202020204" pitchFamily="34" charset="0"/>
              </a:rPr>
              <a:t>E</a:t>
            </a:r>
            <a:r>
              <a:rPr lang="es-MX" sz="2400" dirty="0" smtClean="0">
                <a:solidFill>
                  <a:schemeClr val="tx1"/>
                </a:solidFill>
                <a:latin typeface="Arial" panose="020B0604020202020204" pitchFamily="34" charset="0"/>
                <a:cs typeface="Arial" panose="020B0604020202020204" pitchFamily="34" charset="0"/>
              </a:rPr>
              <a:t>ste óptimo se puede encontrar a trav</a:t>
            </a:r>
            <a:r>
              <a:rPr lang="es-ES" sz="2400" dirty="0" err="1" smtClean="0">
                <a:solidFill>
                  <a:schemeClr val="tx1"/>
                </a:solidFill>
                <a:latin typeface="Arial" panose="020B0604020202020204" pitchFamily="34" charset="0"/>
                <a:cs typeface="Arial" panose="020B0604020202020204" pitchFamily="34" charset="0"/>
              </a:rPr>
              <a:t>és</a:t>
            </a:r>
            <a:r>
              <a:rPr lang="es-ES" sz="2400" dirty="0" smtClean="0">
                <a:solidFill>
                  <a:schemeClr val="tx1"/>
                </a:solidFill>
                <a:latin typeface="Arial" panose="020B0604020202020204" pitchFamily="34" charset="0"/>
                <a:cs typeface="Arial" panose="020B0604020202020204" pitchFamily="34" charset="0"/>
              </a:rPr>
              <a:t> de diferentes </a:t>
            </a:r>
            <a:r>
              <a:rPr lang="es-MX" sz="2400" dirty="0" smtClean="0">
                <a:solidFill>
                  <a:schemeClr val="tx1"/>
                </a:solidFill>
                <a:latin typeface="Arial" panose="020B0604020202020204" pitchFamily="34" charset="0"/>
                <a:cs typeface="Arial" panose="020B0604020202020204" pitchFamily="34" charset="0"/>
              </a:rPr>
              <a:t>métodos.</a:t>
            </a:r>
          </a:p>
        </p:txBody>
      </p:sp>
    </p:spTree>
    <p:extLst>
      <p:ext uri="{BB962C8B-B14F-4D97-AF65-F5344CB8AC3E}">
        <p14:creationId xmlns:p14="http://schemas.microsoft.com/office/powerpoint/2010/main" val="154170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idx="1"/>
          </p:nvPr>
        </p:nvSpPr>
        <p:spPr>
          <a:xfrm>
            <a:off x="1331640" y="764704"/>
            <a:ext cx="7488832" cy="2448272"/>
          </a:xfrm>
        </p:spPr>
        <p:txBody>
          <a:bodyPr>
            <a:noAutofit/>
          </a:bodyPr>
          <a:lstStyle/>
          <a:p>
            <a:pPr marL="0" indent="0" algn="just">
              <a:lnSpc>
                <a:spcPct val="200000"/>
              </a:lnSpc>
              <a:buNone/>
            </a:pPr>
            <a:r>
              <a:rPr lang="es-MX" sz="2400" dirty="0" smtClean="0">
                <a:solidFill>
                  <a:schemeClr val="tx1"/>
                </a:solidFill>
                <a:latin typeface="Arial" panose="020B0604020202020204" pitchFamily="34" charset="0"/>
                <a:cs typeface="Arial" panose="020B0604020202020204" pitchFamily="34" charset="0"/>
              </a:rPr>
              <a:t>El </a:t>
            </a:r>
            <a:r>
              <a:rPr lang="es-MX" sz="2400" dirty="0">
                <a:solidFill>
                  <a:schemeClr val="tx1"/>
                </a:solidFill>
                <a:latin typeface="Arial" panose="020B0604020202020204" pitchFamily="34" charset="0"/>
                <a:cs typeface="Arial" panose="020B0604020202020204" pitchFamily="34" charset="0"/>
              </a:rPr>
              <a:t>más general </a:t>
            </a:r>
            <a:r>
              <a:rPr lang="es-MX" sz="2400" dirty="0" smtClean="0">
                <a:solidFill>
                  <a:schemeClr val="tx1"/>
                </a:solidFill>
                <a:latin typeface="Arial" panose="020B0604020202020204" pitchFamily="34" charset="0"/>
                <a:cs typeface="Arial" panose="020B0604020202020204" pitchFamily="34" charset="0"/>
              </a:rPr>
              <a:t>de ellos es </a:t>
            </a:r>
            <a:r>
              <a:rPr lang="es-MX" sz="2400" dirty="0">
                <a:solidFill>
                  <a:schemeClr val="tx1"/>
                </a:solidFill>
                <a:latin typeface="Arial" panose="020B0604020202020204" pitchFamily="34" charset="0"/>
                <a:cs typeface="Arial" panose="020B0604020202020204" pitchFamily="34" charset="0"/>
              </a:rPr>
              <a:t>el </a:t>
            </a:r>
            <a:r>
              <a:rPr lang="es-MX" sz="2400" dirty="0" smtClean="0">
                <a:solidFill>
                  <a:schemeClr val="tx1"/>
                </a:solidFill>
                <a:latin typeface="Arial" panose="020B0604020202020204" pitchFamily="34" charset="0"/>
                <a:cs typeface="Arial" panose="020B0604020202020204" pitchFamily="34" charset="0"/>
              </a:rPr>
              <a:t>propuesto en 1947 por Dantzig, al cual se le conoce desde entonces como el </a:t>
            </a:r>
            <a:r>
              <a:rPr lang="es-MX" sz="2400" b="1" dirty="0" smtClean="0">
                <a:solidFill>
                  <a:schemeClr val="tx1"/>
                </a:solidFill>
                <a:latin typeface="Arial" panose="020B0604020202020204" pitchFamily="34" charset="0"/>
                <a:cs typeface="Arial" panose="020B0604020202020204" pitchFamily="34" charset="0"/>
              </a:rPr>
              <a:t>M</a:t>
            </a:r>
            <a:r>
              <a:rPr lang="es-ES" sz="2400" b="1" dirty="0" err="1" smtClean="0">
                <a:solidFill>
                  <a:schemeClr val="tx1"/>
                </a:solidFill>
                <a:latin typeface="Arial" panose="020B0604020202020204" pitchFamily="34" charset="0"/>
                <a:cs typeface="Arial" panose="020B0604020202020204" pitchFamily="34" charset="0"/>
              </a:rPr>
              <a:t>étodo</a:t>
            </a:r>
            <a:r>
              <a:rPr lang="es-MX" sz="2400" b="1" dirty="0" smtClean="0">
                <a:solidFill>
                  <a:schemeClr val="tx1"/>
                </a:solidFill>
                <a:latin typeface="Arial" panose="020B0604020202020204" pitchFamily="34" charset="0"/>
                <a:cs typeface="Arial" panose="020B0604020202020204" pitchFamily="34" charset="0"/>
              </a:rPr>
              <a:t> Simplex</a:t>
            </a:r>
            <a:r>
              <a:rPr lang="es-MX" sz="2400" dirty="0" smtClean="0">
                <a:solidFill>
                  <a:schemeClr val="tx1"/>
                </a:solidFill>
                <a:latin typeface="Arial" panose="020B0604020202020204" pitchFamily="34" charset="0"/>
                <a:cs typeface="Arial" panose="020B0604020202020204" pitchFamily="34" charset="0"/>
              </a:rPr>
              <a:t>.</a:t>
            </a:r>
          </a:p>
        </p:txBody>
      </p:sp>
      <p:pic>
        <p:nvPicPr>
          <p:cNvPr id="6" name="Picture 2" descr="Resultado de imagen para George Bernard Dantzig y el ruso Leonid Vitalievich Kantorovi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173685"/>
            <a:ext cx="6096000" cy="3495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8605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331640" y="624110"/>
            <a:ext cx="6589199" cy="644650"/>
          </a:xfrm>
        </p:spPr>
        <p:txBody>
          <a:bodyPr>
            <a:normAutofit fontScale="90000"/>
          </a:bodyPr>
          <a:lstStyle/>
          <a:p>
            <a:r>
              <a:rPr lang="es-ES" dirty="0" smtClean="0">
                <a:latin typeface="Arial" pitchFamily="34" charset="0"/>
                <a:cs typeface="Arial" pitchFamily="34" charset="0"/>
              </a:rPr>
              <a:t> </a:t>
            </a:r>
            <a:r>
              <a:rPr lang="es-ES" b="1" dirty="0" smtClean="0">
                <a:latin typeface="Arial" pitchFamily="34" charset="0"/>
                <a:cs typeface="Arial" pitchFamily="34" charset="0"/>
              </a:rPr>
              <a:t>EL MÉTODO SIMPLEX.</a:t>
            </a:r>
            <a:r>
              <a:rPr lang="es-ES" b="1" dirty="0">
                <a:latin typeface="Arial" pitchFamily="34" charset="0"/>
                <a:cs typeface="Arial" pitchFamily="34" charset="0"/>
              </a:rPr>
              <a:t/>
            </a:r>
            <a:br>
              <a:rPr lang="es-ES" b="1" dirty="0">
                <a:latin typeface="Arial" pitchFamily="34" charset="0"/>
                <a:cs typeface="Arial" pitchFamily="34" charset="0"/>
              </a:rPr>
            </a:br>
            <a:endParaRPr lang="es-ES" b="1" dirty="0">
              <a:latin typeface="Arial" pitchFamily="34" charset="0"/>
              <a:cs typeface="Arial" pitchFamily="34" charset="0"/>
            </a:endParaRPr>
          </a:p>
        </p:txBody>
      </p:sp>
      <p:sp>
        <p:nvSpPr>
          <p:cNvPr id="5" name="4 Marcador de contenido"/>
          <p:cNvSpPr>
            <a:spLocks noGrp="1"/>
          </p:cNvSpPr>
          <p:nvPr>
            <p:ph idx="1"/>
          </p:nvPr>
        </p:nvSpPr>
        <p:spPr>
          <a:xfrm>
            <a:off x="1187624" y="1628800"/>
            <a:ext cx="7704856" cy="4896544"/>
          </a:xfrm>
        </p:spPr>
        <p:txBody>
          <a:bodyPr>
            <a:noAutofit/>
          </a:bodyPr>
          <a:lstStyle/>
          <a:p>
            <a:pPr marL="0" indent="0" algn="just">
              <a:lnSpc>
                <a:spcPct val="200000"/>
              </a:lnSpc>
              <a:buNone/>
            </a:pPr>
            <a:r>
              <a:rPr lang="es-ES" sz="2400" dirty="0">
                <a:latin typeface="Arial" pitchFamily="34" charset="0"/>
                <a:cs typeface="Arial" pitchFamily="34" charset="0"/>
              </a:rPr>
              <a:t>El </a:t>
            </a:r>
            <a:r>
              <a:rPr lang="es-ES" sz="2400" b="1" dirty="0">
                <a:latin typeface="Arial" pitchFamily="34" charset="0"/>
                <a:cs typeface="Arial" pitchFamily="34" charset="0"/>
              </a:rPr>
              <a:t>Método Simplex</a:t>
            </a:r>
            <a:r>
              <a:rPr lang="es-ES" sz="2400" dirty="0">
                <a:latin typeface="Arial" pitchFamily="34" charset="0"/>
                <a:cs typeface="Arial" pitchFamily="34" charset="0"/>
              </a:rPr>
              <a:t> es un </a:t>
            </a:r>
            <a:r>
              <a:rPr lang="es-ES" sz="2400" dirty="0" smtClean="0">
                <a:latin typeface="Arial" pitchFamily="34" charset="0"/>
                <a:cs typeface="Arial" pitchFamily="34" charset="0"/>
              </a:rPr>
              <a:t>algoritmo </a:t>
            </a:r>
            <a:r>
              <a:rPr lang="es-ES" sz="2400" dirty="0">
                <a:latin typeface="Arial" pitchFamily="34" charset="0"/>
                <a:cs typeface="Arial" pitchFamily="34" charset="0"/>
              </a:rPr>
              <a:t>analítico </a:t>
            </a:r>
            <a:r>
              <a:rPr lang="es-ES" sz="2400" dirty="0" smtClean="0">
                <a:latin typeface="Arial" pitchFamily="34" charset="0"/>
                <a:cs typeface="Arial" pitchFamily="34" charset="0"/>
              </a:rPr>
              <a:t>que bien puede solucionar problemas </a:t>
            </a:r>
            <a:r>
              <a:rPr lang="es-ES" sz="2400" dirty="0">
                <a:latin typeface="Arial" pitchFamily="34" charset="0"/>
                <a:cs typeface="Arial" pitchFamily="34" charset="0"/>
              </a:rPr>
              <a:t>de </a:t>
            </a:r>
            <a:r>
              <a:rPr lang="es-ES" sz="2400" dirty="0" smtClean="0">
                <a:latin typeface="Arial" pitchFamily="34" charset="0"/>
                <a:cs typeface="Arial" pitchFamily="34" charset="0"/>
              </a:rPr>
              <a:t>Programación Lineal. Además, este método es</a:t>
            </a:r>
            <a:r>
              <a:rPr lang="es-ES" sz="2400" dirty="0">
                <a:latin typeface="Arial" pitchFamily="34" charset="0"/>
                <a:cs typeface="Arial" pitchFamily="34" charset="0"/>
              </a:rPr>
              <a:t> capaz de </a:t>
            </a:r>
            <a:r>
              <a:rPr lang="es-ES" sz="2400" dirty="0" smtClean="0">
                <a:latin typeface="Arial" pitchFamily="34" charset="0"/>
                <a:cs typeface="Arial" pitchFamily="34" charset="0"/>
              </a:rPr>
              <a:t>abordar planteamientos </a:t>
            </a:r>
            <a:r>
              <a:rPr lang="es-ES" sz="2400" dirty="0">
                <a:latin typeface="Arial" pitchFamily="34" charset="0"/>
                <a:cs typeface="Arial" pitchFamily="34" charset="0"/>
              </a:rPr>
              <a:t>más complejos </a:t>
            </a:r>
            <a:r>
              <a:rPr lang="es-ES" sz="2400" dirty="0" smtClean="0">
                <a:latin typeface="Arial" pitchFamily="34" charset="0"/>
                <a:cs typeface="Arial" pitchFamily="34" charset="0"/>
              </a:rPr>
              <a:t>que aquellos </a:t>
            </a:r>
            <a:r>
              <a:rPr lang="es-ES" sz="2400" dirty="0">
                <a:latin typeface="Arial" pitchFamily="34" charset="0"/>
                <a:cs typeface="Arial" pitchFamily="34" charset="0"/>
              </a:rPr>
              <a:t>resueltos mediante </a:t>
            </a:r>
            <a:r>
              <a:rPr lang="es-ES" sz="2400" dirty="0" smtClean="0">
                <a:latin typeface="Arial" pitchFamily="34" charset="0"/>
                <a:cs typeface="Arial" pitchFamily="34" charset="0"/>
              </a:rPr>
              <a:t>el Método </a:t>
            </a:r>
            <a:r>
              <a:rPr lang="es-ES" sz="2400" dirty="0">
                <a:latin typeface="Arial" pitchFamily="34" charset="0"/>
                <a:cs typeface="Arial" pitchFamily="34" charset="0"/>
              </a:rPr>
              <a:t>G</a:t>
            </a:r>
            <a:r>
              <a:rPr lang="es-ES" sz="2400" dirty="0" smtClean="0">
                <a:latin typeface="Arial" pitchFamily="34" charset="0"/>
                <a:cs typeface="Arial" pitchFamily="34" charset="0"/>
              </a:rPr>
              <a:t>ráfico, ya que no toma en cuenta </a:t>
            </a:r>
            <a:r>
              <a:rPr lang="es-ES" sz="2400" dirty="0">
                <a:latin typeface="Arial" pitchFamily="34" charset="0"/>
                <a:cs typeface="Arial" pitchFamily="34" charset="0"/>
              </a:rPr>
              <a:t>restricción </a:t>
            </a:r>
            <a:r>
              <a:rPr lang="es-ES" sz="2400" dirty="0" smtClean="0">
                <a:latin typeface="Arial" pitchFamily="34" charset="0"/>
                <a:cs typeface="Arial" pitchFamily="34" charset="0"/>
              </a:rPr>
              <a:t>alguna para </a:t>
            </a:r>
            <a:r>
              <a:rPr lang="es-ES" sz="2400" dirty="0">
                <a:latin typeface="Arial" pitchFamily="34" charset="0"/>
                <a:cs typeface="Arial" pitchFamily="34" charset="0"/>
              </a:rPr>
              <a:t>el número de variables</a:t>
            </a:r>
            <a:r>
              <a:rPr lang="es-ES" sz="2400" dirty="0" smtClean="0">
                <a:latin typeface="Arial" pitchFamily="34" charset="0"/>
                <a:cs typeface="Arial" pitchFamily="34" charset="0"/>
              </a:rPr>
              <a:t>.</a:t>
            </a:r>
            <a:endParaRPr lang="es-ES" sz="2400" dirty="0"/>
          </a:p>
        </p:txBody>
      </p:sp>
    </p:spTree>
    <p:extLst>
      <p:ext uri="{BB962C8B-B14F-4D97-AF65-F5344CB8AC3E}">
        <p14:creationId xmlns:p14="http://schemas.microsoft.com/office/powerpoint/2010/main" val="371288536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contenido"/>
          <p:cNvSpPr>
            <a:spLocks noGrp="1"/>
          </p:cNvSpPr>
          <p:nvPr>
            <p:ph idx="1"/>
          </p:nvPr>
        </p:nvSpPr>
        <p:spPr>
          <a:xfrm>
            <a:off x="1187624" y="1340768"/>
            <a:ext cx="7560840" cy="5472608"/>
          </a:xfrm>
        </p:spPr>
        <p:txBody>
          <a:bodyPr>
            <a:noAutofit/>
          </a:bodyPr>
          <a:lstStyle/>
          <a:p>
            <a:pPr marL="0" indent="0" algn="just">
              <a:lnSpc>
                <a:spcPct val="150000"/>
              </a:lnSpc>
              <a:buNone/>
            </a:pPr>
            <a:r>
              <a:rPr lang="es-ES" sz="2400" dirty="0" smtClean="0">
                <a:latin typeface="Arial" pitchFamily="34" charset="0"/>
                <a:cs typeface="Arial" pitchFamily="34" charset="0"/>
              </a:rPr>
              <a:t>El</a:t>
            </a:r>
            <a:r>
              <a:rPr lang="es-ES" sz="2400" dirty="0">
                <a:latin typeface="Arial" pitchFamily="34" charset="0"/>
                <a:cs typeface="Arial" pitchFamily="34" charset="0"/>
              </a:rPr>
              <a:t> </a:t>
            </a:r>
            <a:r>
              <a:rPr lang="es-ES" sz="2400" b="1" dirty="0">
                <a:latin typeface="Arial" pitchFamily="34" charset="0"/>
                <a:cs typeface="Arial" pitchFamily="34" charset="0"/>
              </a:rPr>
              <a:t>Método Simplex</a:t>
            </a:r>
            <a:r>
              <a:rPr lang="es-ES" sz="2400" dirty="0">
                <a:latin typeface="Arial" pitchFamily="34" charset="0"/>
                <a:cs typeface="Arial" pitchFamily="34" charset="0"/>
              </a:rPr>
              <a:t> es un </a:t>
            </a:r>
            <a:r>
              <a:rPr lang="es-ES" sz="2400" dirty="0" smtClean="0">
                <a:latin typeface="Arial" pitchFamily="34" charset="0"/>
                <a:cs typeface="Arial" pitchFamily="34" charset="0"/>
              </a:rPr>
              <a:t>algoritmo </a:t>
            </a:r>
            <a:r>
              <a:rPr lang="es-ES" sz="2400" dirty="0">
                <a:latin typeface="Arial" pitchFamily="34" charset="0"/>
                <a:cs typeface="Arial" pitchFamily="34" charset="0"/>
              </a:rPr>
              <a:t>iterativo que permite </a:t>
            </a:r>
            <a:r>
              <a:rPr lang="es-ES" sz="2400" dirty="0" smtClean="0">
                <a:latin typeface="Arial" pitchFamily="34" charset="0"/>
                <a:cs typeface="Arial" pitchFamily="34" charset="0"/>
              </a:rPr>
              <a:t>mejorar </a:t>
            </a:r>
            <a:r>
              <a:rPr lang="es-ES" sz="2400" dirty="0">
                <a:latin typeface="Arial" pitchFamily="34" charset="0"/>
                <a:cs typeface="Arial" pitchFamily="34" charset="0"/>
              </a:rPr>
              <a:t>la solución </a:t>
            </a:r>
            <a:r>
              <a:rPr lang="es-ES" sz="2400" dirty="0" smtClean="0">
                <a:latin typeface="Arial" pitchFamily="34" charset="0"/>
                <a:cs typeface="Arial" pitchFamily="34" charset="0"/>
              </a:rPr>
              <a:t>a </a:t>
            </a:r>
            <a:r>
              <a:rPr lang="es-ES" sz="2400" dirty="0">
                <a:latin typeface="Arial" pitchFamily="34" charset="0"/>
                <a:cs typeface="Arial" pitchFamily="34" charset="0"/>
              </a:rPr>
              <a:t>cada paso. La </a:t>
            </a:r>
            <a:r>
              <a:rPr lang="es-ES" sz="2400" dirty="0" smtClean="0">
                <a:latin typeface="Arial" pitchFamily="34" charset="0"/>
                <a:cs typeface="Arial" pitchFamily="34" charset="0"/>
              </a:rPr>
              <a:t>explicación </a:t>
            </a:r>
            <a:r>
              <a:rPr lang="es-ES" sz="2400" dirty="0">
                <a:latin typeface="Arial" pitchFamily="34" charset="0"/>
                <a:cs typeface="Arial" pitchFamily="34" charset="0"/>
              </a:rPr>
              <a:t>matemática de esta mejora </a:t>
            </a:r>
            <a:r>
              <a:rPr lang="es-ES" sz="2400" dirty="0" smtClean="0">
                <a:latin typeface="Arial" pitchFamily="34" charset="0"/>
                <a:cs typeface="Arial" pitchFamily="34" charset="0"/>
              </a:rPr>
              <a:t>radica, principalmente, </a:t>
            </a:r>
            <a:r>
              <a:rPr lang="es-ES" sz="2400" dirty="0">
                <a:latin typeface="Arial" pitchFamily="34" charset="0"/>
                <a:cs typeface="Arial" pitchFamily="34" charset="0"/>
              </a:rPr>
              <a:t>en que el </a:t>
            </a:r>
            <a:r>
              <a:rPr lang="es-ES" sz="2400" dirty="0" smtClean="0">
                <a:latin typeface="Arial" pitchFamily="34" charset="0"/>
                <a:cs typeface="Arial" pitchFamily="34" charset="0"/>
              </a:rPr>
              <a:t>algoritmo permite “trasladarse” de un </a:t>
            </a:r>
            <a:r>
              <a:rPr lang="es-ES" sz="2400" dirty="0">
                <a:latin typeface="Arial" pitchFamily="34" charset="0"/>
                <a:cs typeface="Arial" pitchFamily="34" charset="0"/>
              </a:rPr>
              <a:t>vértice </a:t>
            </a:r>
            <a:r>
              <a:rPr lang="es-ES" sz="2400" dirty="0" smtClean="0">
                <a:latin typeface="Arial" pitchFamily="34" charset="0"/>
                <a:cs typeface="Arial" pitchFamily="34" charset="0"/>
              </a:rPr>
              <a:t>a otro del poliedro formado por las restricciones (conocido como el área posible de resultados) </a:t>
            </a:r>
            <a:r>
              <a:rPr lang="es-ES" sz="2400" dirty="0">
                <a:latin typeface="Arial" pitchFamily="34" charset="0"/>
                <a:cs typeface="Arial" pitchFamily="34" charset="0"/>
              </a:rPr>
              <a:t>de </a:t>
            </a:r>
            <a:r>
              <a:rPr lang="es-ES" sz="2400" dirty="0" smtClean="0">
                <a:latin typeface="Arial" pitchFamily="34" charset="0"/>
                <a:cs typeface="Arial" pitchFamily="34" charset="0"/>
              </a:rPr>
              <a:t>tal manera </a:t>
            </a:r>
            <a:r>
              <a:rPr lang="es-ES" sz="2400" dirty="0">
                <a:latin typeface="Arial" pitchFamily="34" charset="0"/>
                <a:cs typeface="Arial" pitchFamily="34" charset="0"/>
              </a:rPr>
              <a:t>que </a:t>
            </a:r>
            <a:r>
              <a:rPr lang="es-ES" sz="2400" dirty="0" smtClean="0">
                <a:latin typeface="Arial" pitchFamily="34" charset="0"/>
                <a:cs typeface="Arial" pitchFamily="34" charset="0"/>
              </a:rPr>
              <a:t>el valor encontrado aumente </a:t>
            </a:r>
            <a:r>
              <a:rPr lang="es-ES" sz="2400" dirty="0">
                <a:latin typeface="Arial" pitchFamily="34" charset="0"/>
                <a:cs typeface="Arial" pitchFamily="34" charset="0"/>
              </a:rPr>
              <a:t>o </a:t>
            </a:r>
            <a:r>
              <a:rPr lang="es-ES" sz="2400" dirty="0" smtClean="0">
                <a:latin typeface="Arial" pitchFamily="34" charset="0"/>
                <a:cs typeface="Arial" pitchFamily="34" charset="0"/>
              </a:rPr>
              <a:t>disminuya.</a:t>
            </a:r>
            <a:endParaRPr lang="es-ES" sz="2400" dirty="0"/>
          </a:p>
        </p:txBody>
      </p:sp>
    </p:spTree>
    <p:extLst>
      <p:ext uri="{BB962C8B-B14F-4D97-AF65-F5344CB8AC3E}">
        <p14:creationId xmlns:p14="http://schemas.microsoft.com/office/powerpoint/2010/main" val="34425270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contenido"/>
          <p:cNvSpPr>
            <a:spLocks noGrp="1"/>
          </p:cNvSpPr>
          <p:nvPr>
            <p:ph idx="1"/>
          </p:nvPr>
        </p:nvSpPr>
        <p:spPr>
          <a:xfrm>
            <a:off x="1187624" y="1268760"/>
            <a:ext cx="7488832" cy="4104456"/>
          </a:xfrm>
        </p:spPr>
        <p:txBody>
          <a:bodyPr>
            <a:noAutofit/>
          </a:bodyPr>
          <a:lstStyle/>
          <a:p>
            <a:pPr marL="0" indent="0" algn="just">
              <a:lnSpc>
                <a:spcPct val="150000"/>
              </a:lnSpc>
              <a:buNone/>
            </a:pPr>
            <a:r>
              <a:rPr lang="es-ES" sz="2400" dirty="0" smtClean="0">
                <a:latin typeface="Arial" pitchFamily="34" charset="0"/>
                <a:cs typeface="Arial" pitchFamily="34" charset="0"/>
              </a:rPr>
              <a:t>Por supuesto, este último procedimiento dependerá si la </a:t>
            </a:r>
            <a:r>
              <a:rPr lang="es-ES" sz="2400" dirty="0">
                <a:latin typeface="Arial" pitchFamily="34" charset="0"/>
                <a:cs typeface="Arial" pitchFamily="34" charset="0"/>
              </a:rPr>
              <a:t>función </a:t>
            </a:r>
            <a:r>
              <a:rPr lang="es-ES" sz="2400" dirty="0" smtClean="0">
                <a:latin typeface="Arial" pitchFamily="34" charset="0"/>
                <a:cs typeface="Arial" pitchFamily="34" charset="0"/>
              </a:rPr>
              <a:t>objetivo se maximiza </a:t>
            </a:r>
            <a:r>
              <a:rPr lang="es-ES" sz="2400" dirty="0">
                <a:latin typeface="Arial" pitchFamily="34" charset="0"/>
                <a:cs typeface="Arial" pitchFamily="34" charset="0"/>
              </a:rPr>
              <a:t>o </a:t>
            </a:r>
            <a:r>
              <a:rPr lang="es-ES" sz="2400" dirty="0" smtClean="0">
                <a:latin typeface="Arial" pitchFamily="34" charset="0"/>
                <a:cs typeface="Arial" pitchFamily="34" charset="0"/>
              </a:rPr>
              <a:t>minimiza. En todo caso, como el </a:t>
            </a:r>
            <a:r>
              <a:rPr lang="es-ES" sz="2400" dirty="0">
                <a:latin typeface="Arial" pitchFamily="34" charset="0"/>
                <a:cs typeface="Arial" pitchFamily="34" charset="0"/>
              </a:rPr>
              <a:t>número de vértices que </a:t>
            </a:r>
            <a:r>
              <a:rPr lang="es-ES" sz="2400" dirty="0" smtClean="0">
                <a:latin typeface="Arial" pitchFamily="34" charset="0"/>
                <a:cs typeface="Arial" pitchFamily="34" charset="0"/>
              </a:rPr>
              <a:t>tiene </a:t>
            </a:r>
            <a:r>
              <a:rPr lang="es-ES" sz="2400" dirty="0">
                <a:latin typeface="Arial" pitchFamily="34" charset="0"/>
                <a:cs typeface="Arial" pitchFamily="34" charset="0"/>
              </a:rPr>
              <a:t>un poliedro </a:t>
            </a:r>
            <a:r>
              <a:rPr lang="es-ES" sz="2400" dirty="0" smtClean="0">
                <a:latin typeface="Arial" pitchFamily="34" charset="0"/>
                <a:cs typeface="Arial" pitchFamily="34" charset="0"/>
              </a:rPr>
              <a:t>es </a:t>
            </a:r>
            <a:r>
              <a:rPr lang="es-ES" sz="2400" dirty="0">
                <a:latin typeface="Arial" pitchFamily="34" charset="0"/>
                <a:cs typeface="Arial" pitchFamily="34" charset="0"/>
              </a:rPr>
              <a:t>finito </a:t>
            </a:r>
            <a:r>
              <a:rPr lang="es-ES" sz="2400" dirty="0" smtClean="0">
                <a:latin typeface="Arial" pitchFamily="34" charset="0"/>
                <a:cs typeface="Arial" pitchFamily="34" charset="0"/>
              </a:rPr>
              <a:t>entonces siempre </a:t>
            </a:r>
            <a:r>
              <a:rPr lang="es-ES" sz="2400" dirty="0">
                <a:latin typeface="Arial" pitchFamily="34" charset="0"/>
                <a:cs typeface="Arial" pitchFamily="34" charset="0"/>
              </a:rPr>
              <a:t>se hallará </a:t>
            </a:r>
            <a:r>
              <a:rPr lang="es-ES" sz="2400" dirty="0" smtClean="0">
                <a:latin typeface="Arial" pitchFamily="34" charset="0"/>
                <a:cs typeface="Arial" pitchFamily="34" charset="0"/>
              </a:rPr>
              <a:t>una solución con el </a:t>
            </a:r>
            <a:r>
              <a:rPr lang="es-ES" sz="2400" b="1" dirty="0" smtClean="0">
                <a:latin typeface="Arial" pitchFamily="34" charset="0"/>
                <a:cs typeface="Arial" pitchFamily="34" charset="0"/>
              </a:rPr>
              <a:t>Método Simplex</a:t>
            </a:r>
            <a:r>
              <a:rPr lang="es-ES" sz="2400" dirty="0" smtClean="0">
                <a:latin typeface="Arial" pitchFamily="34" charset="0"/>
                <a:cs typeface="Arial" pitchFamily="34" charset="0"/>
              </a:rPr>
              <a:t>.</a:t>
            </a:r>
            <a:endParaRPr lang="es-ES" sz="2400" dirty="0">
              <a:latin typeface="Arial" pitchFamily="34" charset="0"/>
              <a:cs typeface="Arial" pitchFamily="34" charset="0"/>
            </a:endParaRPr>
          </a:p>
          <a:p>
            <a:endParaRPr lang="es-ES" sz="2400" dirty="0"/>
          </a:p>
        </p:txBody>
      </p:sp>
    </p:spTree>
    <p:extLst>
      <p:ext uri="{BB962C8B-B14F-4D97-AF65-F5344CB8AC3E}">
        <p14:creationId xmlns:p14="http://schemas.microsoft.com/office/powerpoint/2010/main" val="1055969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115616" y="1844824"/>
            <a:ext cx="7632848" cy="3744416"/>
          </a:xfrm>
        </p:spPr>
        <p:txBody>
          <a:bodyPr>
            <a:noAutofit/>
          </a:bodyPr>
          <a:lstStyle/>
          <a:p>
            <a:pPr marL="0" indent="0" algn="just">
              <a:lnSpc>
                <a:spcPct val="200000"/>
              </a:lnSpc>
              <a:buNone/>
            </a:pPr>
            <a:r>
              <a:rPr lang="es-ES_tradnl" sz="2400" dirty="0">
                <a:latin typeface="Arial" charset="0"/>
                <a:ea typeface="Arial" charset="0"/>
                <a:cs typeface="Arial" charset="0"/>
              </a:rPr>
              <a:t>El creciente avance del desarrollo </a:t>
            </a:r>
            <a:r>
              <a:rPr lang="es-ES_tradnl" sz="2400" dirty="0" err="1" smtClean="0">
                <a:latin typeface="Arial" charset="0"/>
                <a:ea typeface="Arial" charset="0"/>
                <a:cs typeface="Arial" charset="0"/>
              </a:rPr>
              <a:t>cient</a:t>
            </a:r>
            <a:r>
              <a:rPr lang="es-ES" sz="2400" dirty="0" smtClean="0">
                <a:latin typeface="Arial" charset="0"/>
                <a:ea typeface="Arial" charset="0"/>
                <a:cs typeface="Arial" charset="0"/>
              </a:rPr>
              <a:t>í</a:t>
            </a:r>
            <a:r>
              <a:rPr lang="es-ES_tradnl" sz="2400" dirty="0" err="1" smtClean="0">
                <a:latin typeface="Arial" charset="0"/>
                <a:ea typeface="Arial" charset="0"/>
                <a:cs typeface="Arial" charset="0"/>
              </a:rPr>
              <a:t>fico</a:t>
            </a:r>
            <a:r>
              <a:rPr lang="es-ES_tradnl" sz="2400" dirty="0" smtClean="0">
                <a:latin typeface="Arial" charset="0"/>
                <a:ea typeface="Arial" charset="0"/>
                <a:cs typeface="Arial" charset="0"/>
              </a:rPr>
              <a:t> </a:t>
            </a:r>
            <a:r>
              <a:rPr lang="es-ES_tradnl" sz="2400" dirty="0">
                <a:latin typeface="Arial" charset="0"/>
                <a:ea typeface="Arial" charset="0"/>
                <a:cs typeface="Arial" charset="0"/>
              </a:rPr>
              <a:t>y </a:t>
            </a:r>
            <a:r>
              <a:rPr lang="es-ES_tradnl" sz="2400" dirty="0" err="1" smtClean="0">
                <a:latin typeface="Arial" charset="0"/>
                <a:ea typeface="Arial" charset="0"/>
                <a:cs typeface="Arial" charset="0"/>
              </a:rPr>
              <a:t>tecnol</a:t>
            </a:r>
            <a:r>
              <a:rPr lang="es-ES" sz="2400" dirty="0" smtClean="0">
                <a:latin typeface="Arial" charset="0"/>
                <a:ea typeface="Arial" charset="0"/>
                <a:cs typeface="Arial" charset="0"/>
              </a:rPr>
              <a:t>ó</a:t>
            </a:r>
            <a:r>
              <a:rPr lang="es-ES_tradnl" sz="2400" dirty="0" err="1" smtClean="0">
                <a:latin typeface="Arial" charset="0"/>
                <a:ea typeface="Arial" charset="0"/>
                <a:cs typeface="Arial" charset="0"/>
              </a:rPr>
              <a:t>gico</a:t>
            </a:r>
            <a:r>
              <a:rPr lang="es-ES_tradnl" sz="2400" dirty="0" smtClean="0">
                <a:latin typeface="Arial" charset="0"/>
                <a:ea typeface="Arial" charset="0"/>
                <a:cs typeface="Arial" charset="0"/>
              </a:rPr>
              <a:t> </a:t>
            </a:r>
            <a:r>
              <a:rPr lang="es-ES_tradnl" sz="2400" dirty="0">
                <a:latin typeface="Arial" charset="0"/>
                <a:ea typeface="Arial" charset="0"/>
                <a:cs typeface="Arial" charset="0"/>
              </a:rPr>
              <a:t>ha </a:t>
            </a:r>
            <a:r>
              <a:rPr lang="es-ES_tradnl" sz="2400" dirty="0" smtClean="0">
                <a:latin typeface="Arial" charset="0"/>
                <a:ea typeface="Arial" charset="0"/>
                <a:cs typeface="Arial" charset="0"/>
              </a:rPr>
              <a:t>permitido </a:t>
            </a:r>
            <a:r>
              <a:rPr lang="es-ES_tradnl" sz="2400" dirty="0">
                <a:latin typeface="Arial" charset="0"/>
                <a:ea typeface="Arial" charset="0"/>
                <a:cs typeface="Arial" charset="0"/>
              </a:rPr>
              <a:t>que en las operaciones industriales se haga un </a:t>
            </a:r>
            <a:r>
              <a:rPr lang="es-ES_tradnl" sz="2400" dirty="0" smtClean="0">
                <a:latin typeface="Arial" charset="0"/>
                <a:ea typeface="Arial" charset="0"/>
                <a:cs typeface="Arial" charset="0"/>
              </a:rPr>
              <a:t>mayor </a:t>
            </a:r>
            <a:r>
              <a:rPr lang="es-ES" sz="2400" dirty="0" smtClean="0">
                <a:latin typeface="Arial" charset="0"/>
                <a:ea typeface="Arial" charset="0"/>
                <a:cs typeface="Arial" charset="0"/>
              </a:rPr>
              <a:t>é</a:t>
            </a:r>
            <a:r>
              <a:rPr lang="es-ES_tradnl" sz="2400" dirty="0" err="1" smtClean="0">
                <a:latin typeface="Arial" charset="0"/>
                <a:ea typeface="Arial" charset="0"/>
                <a:cs typeface="Arial" charset="0"/>
              </a:rPr>
              <a:t>nfasis</a:t>
            </a:r>
            <a:r>
              <a:rPr lang="es-ES_tradnl" sz="2400" dirty="0" smtClean="0">
                <a:latin typeface="Arial" charset="0"/>
                <a:ea typeface="Arial" charset="0"/>
                <a:cs typeface="Arial" charset="0"/>
              </a:rPr>
              <a:t> </a:t>
            </a:r>
            <a:r>
              <a:rPr lang="es-ES_tradnl" sz="2400" dirty="0">
                <a:latin typeface="Arial" charset="0"/>
                <a:ea typeface="Arial" charset="0"/>
                <a:cs typeface="Arial" charset="0"/>
              </a:rPr>
              <a:t>en el uso de la </a:t>
            </a:r>
            <a:r>
              <a:rPr lang="es-ES_tradnl" sz="2400" dirty="0" err="1" smtClean="0">
                <a:latin typeface="Arial" charset="0"/>
                <a:ea typeface="Arial" charset="0"/>
                <a:cs typeface="Arial" charset="0"/>
              </a:rPr>
              <a:t>Administraci</a:t>
            </a:r>
            <a:r>
              <a:rPr lang="es-ES" sz="2400" dirty="0" smtClean="0">
                <a:latin typeface="Arial" charset="0"/>
                <a:ea typeface="Arial" charset="0"/>
                <a:cs typeface="Arial" charset="0"/>
              </a:rPr>
              <a:t>ó</a:t>
            </a:r>
            <a:r>
              <a:rPr lang="es-ES_tradnl" sz="2400" dirty="0" smtClean="0">
                <a:latin typeface="Arial" charset="0"/>
                <a:ea typeface="Arial" charset="0"/>
                <a:cs typeface="Arial" charset="0"/>
              </a:rPr>
              <a:t>n.</a:t>
            </a:r>
          </a:p>
        </p:txBody>
      </p:sp>
      <p:sp>
        <p:nvSpPr>
          <p:cNvPr id="5" name="3 Título"/>
          <p:cNvSpPr>
            <a:spLocks noGrp="1"/>
          </p:cNvSpPr>
          <p:nvPr>
            <p:ph type="title"/>
          </p:nvPr>
        </p:nvSpPr>
        <p:spPr>
          <a:xfrm>
            <a:off x="1403649" y="620688"/>
            <a:ext cx="5904655" cy="788666"/>
          </a:xfrm>
        </p:spPr>
        <p:txBody>
          <a:bodyPr>
            <a:normAutofit fontScale="90000"/>
          </a:bodyPr>
          <a:lstStyle/>
          <a:p>
            <a:r>
              <a:rPr lang="es-ES" b="1" dirty="0" smtClean="0">
                <a:latin typeface="Arial" pitchFamily="34" charset="0"/>
                <a:cs typeface="Arial" pitchFamily="34" charset="0"/>
              </a:rPr>
              <a:t>PRESENTACIÓN</a:t>
            </a:r>
            <a:r>
              <a:rPr lang="es-ES" dirty="0" smtClean="0">
                <a:latin typeface="Arial" pitchFamily="34" charset="0"/>
                <a:cs typeface="Arial" pitchFamily="34" charset="0"/>
              </a:rPr>
              <a:t>.</a:t>
            </a:r>
            <a:r>
              <a:rPr lang="es-ES" dirty="0">
                <a:latin typeface="Arial" pitchFamily="34" charset="0"/>
                <a:cs typeface="Arial" pitchFamily="34" charset="0"/>
              </a:rPr>
              <a:t/>
            </a:r>
            <a:br>
              <a:rPr lang="es-ES" dirty="0">
                <a:latin typeface="Arial" pitchFamily="34" charset="0"/>
                <a:cs typeface="Arial" pitchFamily="34" charset="0"/>
              </a:rPr>
            </a:br>
            <a:endParaRPr lang="es-ES" dirty="0">
              <a:latin typeface="Arial" pitchFamily="34" charset="0"/>
              <a:cs typeface="Arial" pitchFamily="34" charset="0"/>
            </a:endParaRPr>
          </a:p>
        </p:txBody>
      </p:sp>
    </p:spTree>
    <p:extLst>
      <p:ext uri="{BB962C8B-B14F-4D97-AF65-F5344CB8AC3E}">
        <p14:creationId xmlns:p14="http://schemas.microsoft.com/office/powerpoint/2010/main" val="7478993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75656" y="1308295"/>
            <a:ext cx="7272808" cy="2336729"/>
          </a:xfrm>
        </p:spPr>
        <p:txBody>
          <a:bodyPr>
            <a:noAutofit/>
          </a:bodyPr>
          <a:lstStyle/>
          <a:p>
            <a:pPr marL="0" indent="0" algn="just">
              <a:lnSpc>
                <a:spcPct val="150000"/>
              </a:lnSpc>
              <a:buNone/>
            </a:pPr>
            <a:r>
              <a:rPr lang="es-MX" sz="2400" dirty="0">
                <a:latin typeface="Arial" panose="020B0604020202020204" pitchFamily="34" charset="0"/>
                <a:cs typeface="Arial" panose="020B0604020202020204" pitchFamily="34" charset="0"/>
              </a:rPr>
              <a:t>El ejemplo original de George Dantzig </a:t>
            </a:r>
            <a:r>
              <a:rPr lang="es-MX" sz="2400" dirty="0" smtClean="0">
                <a:latin typeface="Arial" panose="020B0604020202020204" pitchFamily="34" charset="0"/>
                <a:cs typeface="Arial" panose="020B0604020202020204" pitchFamily="34" charset="0"/>
              </a:rPr>
              <a:t>se refer</a:t>
            </a:r>
            <a:r>
              <a:rPr lang="es-ES" sz="2400" dirty="0" err="1" smtClean="0">
                <a:latin typeface="Arial" panose="020B0604020202020204" pitchFamily="34" charset="0"/>
                <a:cs typeface="Arial" panose="020B0604020202020204" pitchFamily="34" charset="0"/>
              </a:rPr>
              <a:t>ía</a:t>
            </a:r>
            <a:r>
              <a:rPr lang="es-MX" sz="2400" dirty="0" smtClean="0">
                <a:latin typeface="Arial" panose="020B0604020202020204" pitchFamily="34" charset="0"/>
                <a:cs typeface="Arial" panose="020B0604020202020204" pitchFamily="34" charset="0"/>
              </a:rPr>
              <a:t> a </a:t>
            </a:r>
            <a:r>
              <a:rPr lang="es-MX" sz="2400" dirty="0">
                <a:latin typeface="Arial" panose="020B0604020202020204" pitchFamily="34" charset="0"/>
                <a:cs typeface="Arial" panose="020B0604020202020204" pitchFamily="34" charset="0"/>
              </a:rPr>
              <a:t>la búsqueda de la mejor asignación de 70 personas a 70 puestos de </a:t>
            </a:r>
            <a:r>
              <a:rPr lang="es-MX" sz="2400" dirty="0" smtClean="0">
                <a:latin typeface="Arial" panose="020B0604020202020204" pitchFamily="34" charset="0"/>
                <a:cs typeface="Arial" panose="020B0604020202020204" pitchFamily="34" charset="0"/>
              </a:rPr>
              <a:t>trabajo. Este ejemplo fue el punto de partida para mostrar la </a:t>
            </a:r>
            <a:r>
              <a:rPr lang="es-MX" sz="2400" dirty="0">
                <a:latin typeface="Arial" panose="020B0604020202020204" pitchFamily="34" charset="0"/>
                <a:cs typeface="Arial" panose="020B0604020202020204" pitchFamily="34" charset="0"/>
              </a:rPr>
              <a:t>utilidad </a:t>
            </a:r>
            <a:r>
              <a:rPr lang="es-MX" sz="2400" dirty="0" smtClean="0">
                <a:latin typeface="Arial" panose="020B0604020202020204" pitchFamily="34" charset="0"/>
                <a:cs typeface="Arial" panose="020B0604020202020204" pitchFamily="34" charset="0"/>
              </a:rPr>
              <a:t>de </a:t>
            </a:r>
            <a:r>
              <a:rPr lang="es-MX" sz="2400" dirty="0">
                <a:latin typeface="Arial" panose="020B0604020202020204" pitchFamily="34" charset="0"/>
                <a:cs typeface="Arial" panose="020B0604020202020204" pitchFamily="34" charset="0"/>
              </a:rPr>
              <a:t>la </a:t>
            </a:r>
            <a:r>
              <a:rPr lang="es-MX" sz="2400" dirty="0" smtClean="0">
                <a:latin typeface="Arial" panose="020B0604020202020204" pitchFamily="34" charset="0"/>
                <a:cs typeface="Arial" panose="020B0604020202020204" pitchFamily="34" charset="0"/>
              </a:rPr>
              <a:t>Programación </a:t>
            </a:r>
            <a:r>
              <a:rPr lang="es-MX" sz="2400" dirty="0">
                <a:latin typeface="Arial" panose="020B0604020202020204" pitchFamily="34" charset="0"/>
                <a:cs typeface="Arial" panose="020B0604020202020204" pitchFamily="34" charset="0"/>
              </a:rPr>
              <a:t>L</a:t>
            </a:r>
            <a:r>
              <a:rPr lang="es-MX" sz="2400" dirty="0" smtClean="0">
                <a:latin typeface="Arial" panose="020B0604020202020204" pitchFamily="34" charset="0"/>
                <a:cs typeface="Arial" panose="020B0604020202020204" pitchFamily="34" charset="0"/>
              </a:rPr>
              <a:t>ineal</a:t>
            </a:r>
            <a:r>
              <a:rPr lang="es-MX" sz="2400" dirty="0">
                <a:latin typeface="Arial" panose="020B0604020202020204" pitchFamily="34" charset="0"/>
                <a:cs typeface="Arial" panose="020B0604020202020204" pitchFamily="34" charset="0"/>
              </a:rPr>
              <a:t>. </a:t>
            </a:r>
          </a:p>
        </p:txBody>
      </p:sp>
      <p:pic>
        <p:nvPicPr>
          <p:cNvPr id="3074" name="Picture 2" descr="Resultado de imagen para asignacion de emple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25095" y="4253695"/>
            <a:ext cx="5343249" cy="2415665"/>
          </a:xfrm>
          <a:prstGeom prst="rect">
            <a:avLst/>
          </a:prstGeom>
          <a:noFill/>
          <a:extLst>
            <a:ext uri="{909E8E84-426E-40dd-AFC4-6F175D3DCCD1}">
              <a14:hiddenFill xmlns:a14="http://schemas.microsoft.com/office/drawing/2010/main">
                <a:solidFill>
                  <a:srgbClr val="FFFFFF"/>
                </a:solidFill>
              </a14:hiddenFill>
            </a:ext>
          </a:extLst>
        </p:spPr>
      </p:pic>
      <p:sp>
        <p:nvSpPr>
          <p:cNvPr id="4" name="3 Título"/>
          <p:cNvSpPr>
            <a:spLocks noGrp="1"/>
          </p:cNvSpPr>
          <p:nvPr>
            <p:ph type="title"/>
          </p:nvPr>
        </p:nvSpPr>
        <p:spPr>
          <a:xfrm>
            <a:off x="1403649" y="620688"/>
            <a:ext cx="5904655" cy="788666"/>
          </a:xfrm>
        </p:spPr>
        <p:txBody>
          <a:bodyPr>
            <a:normAutofit/>
          </a:bodyPr>
          <a:lstStyle/>
          <a:p>
            <a:r>
              <a:rPr lang="es-ES" sz="3200" b="1" dirty="0" smtClean="0">
                <a:latin typeface="Arial" pitchFamily="34" charset="0"/>
                <a:cs typeface="Arial" pitchFamily="34" charset="0"/>
              </a:rPr>
              <a:t>UN EJEMPLO HISTÓRICO.</a:t>
            </a:r>
            <a:endParaRPr lang="es-ES" sz="3200" b="1" dirty="0">
              <a:latin typeface="Arial" pitchFamily="34" charset="0"/>
              <a:cs typeface="Arial" pitchFamily="34" charset="0"/>
            </a:endParaRPr>
          </a:p>
        </p:txBody>
      </p:sp>
    </p:spTree>
    <p:extLst>
      <p:ext uri="{BB962C8B-B14F-4D97-AF65-F5344CB8AC3E}">
        <p14:creationId xmlns:p14="http://schemas.microsoft.com/office/powerpoint/2010/main" val="10918662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75656" y="1419625"/>
            <a:ext cx="7074262" cy="4097607"/>
          </a:xfrm>
        </p:spPr>
        <p:txBody>
          <a:bodyPr>
            <a:noAutofit/>
          </a:bodyPr>
          <a:lstStyle/>
          <a:p>
            <a:pPr marL="0" indent="0" algn="just">
              <a:lnSpc>
                <a:spcPct val="150000"/>
              </a:lnSpc>
              <a:buNone/>
            </a:pPr>
            <a:r>
              <a:rPr lang="es-MX" sz="2400" dirty="0" smtClean="0">
                <a:latin typeface="Arial" panose="020B0604020202020204" pitchFamily="34" charset="0"/>
                <a:cs typeface="Arial" panose="020B0604020202020204" pitchFamily="34" charset="0"/>
              </a:rPr>
              <a:t>En este ejemplo histórico, la </a:t>
            </a:r>
            <a:r>
              <a:rPr lang="es-MX" sz="2400" dirty="0">
                <a:latin typeface="Arial" panose="020B0604020202020204" pitchFamily="34" charset="0"/>
                <a:cs typeface="Arial" panose="020B0604020202020204" pitchFamily="34" charset="0"/>
              </a:rPr>
              <a:t>potencia de computación necesaria para examinar todas las </a:t>
            </a:r>
            <a:r>
              <a:rPr lang="es-MX" sz="2400" dirty="0" smtClean="0">
                <a:latin typeface="Arial" panose="020B0604020202020204" pitchFamily="34" charset="0"/>
                <a:cs typeface="Arial" panose="020B0604020202020204" pitchFamily="34" charset="0"/>
              </a:rPr>
              <a:t>permutaciones, </a:t>
            </a:r>
            <a:r>
              <a:rPr lang="es-MX" sz="2400" dirty="0">
                <a:latin typeface="Arial" panose="020B0604020202020204" pitchFamily="34" charset="0"/>
                <a:cs typeface="Arial" panose="020B0604020202020204" pitchFamily="34" charset="0"/>
              </a:rPr>
              <a:t>a fin de seleccionar la mejor </a:t>
            </a:r>
            <a:r>
              <a:rPr lang="es-MX" sz="2400" dirty="0" smtClean="0">
                <a:latin typeface="Arial" panose="020B0604020202020204" pitchFamily="34" charset="0"/>
                <a:cs typeface="Arial" panose="020B0604020202020204" pitchFamily="34" charset="0"/>
              </a:rPr>
              <a:t>asignación, </a:t>
            </a:r>
            <a:r>
              <a:rPr lang="es-MX" sz="2400" dirty="0">
                <a:latin typeface="Arial" panose="020B0604020202020204" pitchFamily="34" charset="0"/>
                <a:cs typeface="Arial" panose="020B0604020202020204" pitchFamily="34" charset="0"/>
              </a:rPr>
              <a:t>es </a:t>
            </a:r>
            <a:r>
              <a:rPr lang="es-MX" sz="2400" dirty="0" smtClean="0">
                <a:latin typeface="Arial" panose="020B0604020202020204" pitchFamily="34" charset="0"/>
                <a:cs typeface="Arial" panose="020B0604020202020204" pitchFamily="34" charset="0"/>
              </a:rPr>
              <a:t>inmensa. Tan es as</a:t>
            </a:r>
            <a:r>
              <a:rPr lang="es-ES" sz="2400" dirty="0" smtClean="0">
                <a:latin typeface="Arial" panose="020B0604020202020204" pitchFamily="34" charset="0"/>
                <a:cs typeface="Arial" panose="020B0604020202020204" pitchFamily="34" charset="0"/>
              </a:rPr>
              <a:t>í, que al calcularse </a:t>
            </a:r>
            <a:r>
              <a:rPr lang="es-MX" sz="2400" dirty="0" smtClean="0">
                <a:latin typeface="Arial" panose="020B0604020202020204" pitchFamily="34" charset="0"/>
                <a:cs typeface="Arial" panose="020B0604020202020204" pitchFamily="34" charset="0"/>
              </a:rPr>
              <a:t>el </a:t>
            </a:r>
            <a:r>
              <a:rPr lang="es-MX" sz="2400" dirty="0">
                <a:latin typeface="Arial" panose="020B0604020202020204" pitchFamily="34" charset="0"/>
                <a:cs typeface="Arial" panose="020B0604020202020204" pitchFamily="34" charset="0"/>
              </a:rPr>
              <a:t>número de posibles configuraciones </a:t>
            </a:r>
            <a:r>
              <a:rPr lang="es-MX" sz="2400" dirty="0" smtClean="0">
                <a:latin typeface="Arial" panose="020B0604020202020204" pitchFamily="34" charset="0"/>
                <a:cs typeface="Arial" panose="020B0604020202020204" pitchFamily="34" charset="0"/>
              </a:rPr>
              <a:t>se encontr</a:t>
            </a:r>
            <a:r>
              <a:rPr lang="es-ES" sz="2400" dirty="0" err="1" smtClean="0">
                <a:latin typeface="Arial" panose="020B0604020202020204" pitchFamily="34" charset="0"/>
                <a:cs typeface="Arial" panose="020B0604020202020204" pitchFamily="34" charset="0"/>
              </a:rPr>
              <a:t>ó</a:t>
            </a:r>
            <a:r>
              <a:rPr lang="es-ES" sz="2400" dirty="0" smtClean="0">
                <a:latin typeface="Arial" panose="020B0604020202020204" pitchFamily="34" charset="0"/>
                <a:cs typeface="Arial" panose="020B0604020202020204" pitchFamily="34" charset="0"/>
              </a:rPr>
              <a:t> que éste </a:t>
            </a:r>
            <a:r>
              <a:rPr lang="es-MX" sz="2400" dirty="0" smtClean="0">
                <a:latin typeface="Arial" panose="020B0604020202020204" pitchFamily="34" charset="0"/>
                <a:cs typeface="Arial" panose="020B0604020202020204" pitchFamily="34" charset="0"/>
              </a:rPr>
              <a:t>exced</a:t>
            </a:r>
            <a:r>
              <a:rPr lang="es-ES" sz="2400" dirty="0" err="1" smtClean="0">
                <a:latin typeface="Arial" panose="020B0604020202020204" pitchFamily="34" charset="0"/>
                <a:cs typeface="Arial" panose="020B0604020202020204" pitchFamily="34" charset="0"/>
              </a:rPr>
              <a:t>ía</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al número de partículas en el </a:t>
            </a:r>
            <a:r>
              <a:rPr lang="es-MX" sz="2400" dirty="0" smtClean="0">
                <a:latin typeface="Arial" panose="020B0604020202020204" pitchFamily="34" charset="0"/>
                <a:cs typeface="Arial" panose="020B0604020202020204" pitchFamily="34" charset="0"/>
              </a:rPr>
              <a:t>universo.</a:t>
            </a:r>
          </a:p>
        </p:txBody>
      </p:sp>
    </p:spTree>
    <p:extLst>
      <p:ext uri="{BB962C8B-B14F-4D97-AF65-F5344CB8AC3E}">
        <p14:creationId xmlns:p14="http://schemas.microsoft.com/office/powerpoint/2010/main" val="39508251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403648" y="1851673"/>
            <a:ext cx="7074262" cy="2585439"/>
          </a:xfrm>
        </p:spPr>
        <p:txBody>
          <a:bodyPr>
            <a:noAutofit/>
          </a:bodyPr>
          <a:lstStyle/>
          <a:p>
            <a:pPr marL="0" indent="0" algn="just">
              <a:lnSpc>
                <a:spcPct val="150000"/>
              </a:lnSpc>
              <a:buNone/>
            </a:pPr>
            <a:r>
              <a:rPr lang="es-MX" sz="2400" dirty="0" smtClean="0">
                <a:latin typeface="Arial" panose="020B0604020202020204" pitchFamily="34" charset="0"/>
                <a:cs typeface="Arial" panose="020B0604020202020204" pitchFamily="34" charset="0"/>
              </a:rPr>
              <a:t>Sin </a:t>
            </a:r>
            <a:r>
              <a:rPr lang="es-MX" sz="2400" dirty="0">
                <a:latin typeface="Arial" panose="020B0604020202020204" pitchFamily="34" charset="0"/>
                <a:cs typeface="Arial" panose="020B0604020202020204" pitchFamily="34" charset="0"/>
              </a:rPr>
              <a:t>embargo, tan solo toma un momento encontrar la solución óptima mediante el planteamiento del problema </a:t>
            </a:r>
            <a:r>
              <a:rPr lang="es-MX" sz="2400" dirty="0" smtClean="0">
                <a:latin typeface="Arial" panose="020B0604020202020204" pitchFamily="34" charset="0"/>
                <a:cs typeface="Arial" panose="020B0604020202020204" pitchFamily="34" charset="0"/>
              </a:rPr>
              <a:t>a trav</a:t>
            </a:r>
            <a:r>
              <a:rPr lang="es-ES" sz="2400" dirty="0" err="1" smtClean="0">
                <a:latin typeface="Arial" panose="020B0604020202020204" pitchFamily="34" charset="0"/>
                <a:cs typeface="Arial" panose="020B0604020202020204" pitchFamily="34" charset="0"/>
              </a:rPr>
              <a:t>és</a:t>
            </a:r>
            <a:r>
              <a:rPr lang="es-ES" sz="2400" dirty="0" smtClean="0">
                <a:latin typeface="Arial" panose="020B0604020202020204" pitchFamily="34" charset="0"/>
                <a:cs typeface="Arial" panose="020B0604020202020204" pitchFamily="34" charset="0"/>
              </a:rPr>
              <a:t> de</a:t>
            </a:r>
            <a:r>
              <a:rPr lang="es-MX" sz="2400" dirty="0" smtClean="0">
                <a:latin typeface="Arial" panose="020B0604020202020204" pitchFamily="34" charset="0"/>
                <a:cs typeface="Arial" panose="020B0604020202020204" pitchFamily="34" charset="0"/>
              </a:rPr>
              <a:t> la </a:t>
            </a:r>
            <a:r>
              <a:rPr lang="es-MX" sz="2400" dirty="0">
                <a:latin typeface="Arial" panose="020B0604020202020204" pitchFamily="34" charset="0"/>
                <a:cs typeface="Arial" panose="020B0604020202020204" pitchFamily="34" charset="0"/>
              </a:rPr>
              <a:t>P</a:t>
            </a:r>
            <a:r>
              <a:rPr lang="es-MX" sz="2400" dirty="0" smtClean="0">
                <a:latin typeface="Arial" panose="020B0604020202020204" pitchFamily="34" charset="0"/>
                <a:cs typeface="Arial" panose="020B0604020202020204" pitchFamily="34" charset="0"/>
              </a:rPr>
              <a:t>rogramación </a:t>
            </a:r>
            <a:r>
              <a:rPr lang="es-MX" sz="2400" dirty="0">
                <a:latin typeface="Arial" panose="020B0604020202020204" pitchFamily="34" charset="0"/>
                <a:cs typeface="Arial" panose="020B0604020202020204" pitchFamily="34" charset="0"/>
              </a:rPr>
              <a:t>L</a:t>
            </a:r>
            <a:r>
              <a:rPr lang="es-MX" sz="2400" dirty="0" smtClean="0">
                <a:latin typeface="Arial" panose="020B0604020202020204" pitchFamily="34" charset="0"/>
                <a:cs typeface="Arial" panose="020B0604020202020204" pitchFamily="34" charset="0"/>
              </a:rPr>
              <a:t>ineal y </a:t>
            </a:r>
            <a:r>
              <a:rPr lang="es-ES" sz="2400" dirty="0" smtClean="0">
                <a:latin typeface="Arial" panose="020B0604020202020204" pitchFamily="34" charset="0"/>
                <a:cs typeface="Arial" panose="020B0604020202020204" pitchFamily="34" charset="0"/>
              </a:rPr>
              <a:t>con</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la aplicación del </a:t>
            </a:r>
            <a:r>
              <a:rPr lang="es-MX" sz="2400" b="1" dirty="0" smtClean="0">
                <a:latin typeface="Arial" panose="020B0604020202020204" pitchFamily="34" charset="0"/>
                <a:cs typeface="Arial" panose="020B0604020202020204" pitchFamily="34" charset="0"/>
              </a:rPr>
              <a:t>M</a:t>
            </a:r>
            <a:r>
              <a:rPr lang="es-ES" sz="2400" b="1" dirty="0" err="1" smtClean="0">
                <a:latin typeface="Arial" panose="020B0604020202020204" pitchFamily="34" charset="0"/>
                <a:cs typeface="Arial" panose="020B0604020202020204" pitchFamily="34" charset="0"/>
              </a:rPr>
              <a:t>étodo</a:t>
            </a:r>
            <a:r>
              <a:rPr lang="es-ES" sz="2400" b="1" dirty="0" smtClean="0">
                <a:latin typeface="Arial" panose="020B0604020202020204" pitchFamily="34" charset="0"/>
                <a:cs typeface="Arial" panose="020B0604020202020204" pitchFamily="34" charset="0"/>
              </a:rPr>
              <a:t> </a:t>
            </a:r>
            <a:r>
              <a:rPr lang="es-MX" sz="2400" b="1" dirty="0" smtClean="0">
                <a:latin typeface="Arial" panose="020B0604020202020204" pitchFamily="34" charset="0"/>
                <a:cs typeface="Arial" panose="020B0604020202020204" pitchFamily="34" charset="0"/>
              </a:rPr>
              <a:t>Simplex</a:t>
            </a:r>
            <a:r>
              <a:rPr lang="es-MX" sz="2400" dirty="0">
                <a:latin typeface="Arial" panose="020B0604020202020204" pitchFamily="34" charset="0"/>
                <a:cs typeface="Arial" panose="020B0604020202020204" pitchFamily="34" charset="0"/>
              </a:rPr>
              <a:t>. </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a:p>
            <a:endParaRPr lang="es-MX" sz="2400" dirty="0"/>
          </a:p>
        </p:txBody>
      </p:sp>
    </p:spTree>
    <p:extLst>
      <p:ext uri="{BB962C8B-B14F-4D97-AF65-F5344CB8AC3E}">
        <p14:creationId xmlns:p14="http://schemas.microsoft.com/office/powerpoint/2010/main" val="30313009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547664" y="548680"/>
            <a:ext cx="4752528" cy="785239"/>
          </a:xfrm>
        </p:spPr>
        <p:txBody>
          <a:bodyPr>
            <a:noAutofit/>
          </a:bodyPr>
          <a:lstStyle/>
          <a:p>
            <a:pPr marL="0" indent="0" algn="just">
              <a:lnSpc>
                <a:spcPct val="150000"/>
              </a:lnSpc>
              <a:buNone/>
            </a:pPr>
            <a:r>
              <a:rPr lang="es-ES_tradnl" sz="2800" b="1" dirty="0" smtClean="0">
                <a:latin typeface="Arial" panose="020B0604020202020204" pitchFamily="34" charset="0"/>
                <a:cs typeface="Arial" panose="020B0604020202020204" pitchFamily="34" charset="0"/>
              </a:rPr>
              <a:t>Ventajas:</a:t>
            </a:r>
            <a:endParaRPr lang="es-MX" sz="2800" b="1" dirty="0">
              <a:latin typeface="Arial" panose="020B0604020202020204" pitchFamily="34" charset="0"/>
              <a:cs typeface="Arial" panose="020B0604020202020204" pitchFamily="34" charset="0"/>
            </a:endParaRPr>
          </a:p>
          <a:p>
            <a:endParaRPr lang="es-MX" sz="2800" dirty="0"/>
          </a:p>
        </p:txBody>
      </p:sp>
      <p:sp>
        <p:nvSpPr>
          <p:cNvPr id="6" name="Marcador de contenido 2"/>
          <p:cNvSpPr txBox="1">
            <a:spLocks/>
          </p:cNvSpPr>
          <p:nvPr/>
        </p:nvSpPr>
        <p:spPr>
          <a:xfrm>
            <a:off x="1259632" y="1412776"/>
            <a:ext cx="7074262" cy="468052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lnSpc>
                <a:spcPct val="200000"/>
              </a:lnSpc>
            </a:pPr>
            <a:r>
              <a:rPr lang="es-ES_tradnl" sz="2400" dirty="0">
                <a:latin typeface="Arial" panose="020B0604020202020204" pitchFamily="34" charset="0"/>
                <a:cs typeface="Arial" panose="020B0604020202020204" pitchFamily="34" charset="0"/>
              </a:rPr>
              <a:t>La gran virtud del </a:t>
            </a:r>
            <a:r>
              <a:rPr lang="es-ES_tradnl" sz="2400" b="1" dirty="0" smtClean="0">
                <a:latin typeface="Arial" panose="020B0604020202020204" pitchFamily="34" charset="0"/>
                <a:cs typeface="Arial" panose="020B0604020202020204" pitchFamily="34" charset="0"/>
              </a:rPr>
              <a:t>Método Simplex</a:t>
            </a:r>
            <a:r>
              <a:rPr lang="es-ES_tradnl" sz="2400" dirty="0" smtClean="0">
                <a:latin typeface="Arial" panose="020B0604020202020204" pitchFamily="34" charset="0"/>
                <a:cs typeface="Arial" panose="020B0604020202020204" pitchFamily="34" charset="0"/>
              </a:rPr>
              <a:t> </a:t>
            </a:r>
            <a:r>
              <a:rPr lang="es-ES_tradnl" sz="2400" dirty="0">
                <a:latin typeface="Arial" panose="020B0604020202020204" pitchFamily="34" charset="0"/>
                <a:cs typeface="Arial" panose="020B0604020202020204" pitchFamily="34" charset="0"/>
              </a:rPr>
              <a:t>es su sencillez, </a:t>
            </a:r>
            <a:r>
              <a:rPr lang="es-ES_tradnl" sz="2400" dirty="0" smtClean="0">
                <a:latin typeface="Arial" panose="020B0604020202020204" pitchFamily="34" charset="0"/>
                <a:cs typeface="Arial" panose="020B0604020202020204" pitchFamily="34" charset="0"/>
              </a:rPr>
              <a:t>es un método </a:t>
            </a:r>
            <a:r>
              <a:rPr lang="es-ES_tradnl" sz="2400" dirty="0">
                <a:latin typeface="Arial" panose="020B0604020202020204" pitchFamily="34" charset="0"/>
                <a:cs typeface="Arial" panose="020B0604020202020204" pitchFamily="34" charset="0"/>
              </a:rPr>
              <a:t>muy práctico, ya que </a:t>
            </a:r>
            <a:r>
              <a:rPr lang="es-ES_tradnl" sz="2400" dirty="0" smtClean="0">
                <a:latin typeface="Arial" panose="020B0604020202020204" pitchFamily="34" charset="0"/>
                <a:cs typeface="Arial" panose="020B0604020202020204" pitchFamily="34" charset="0"/>
              </a:rPr>
              <a:t>tan solo </a:t>
            </a:r>
            <a:r>
              <a:rPr lang="es-ES_tradnl" sz="2400" dirty="0">
                <a:latin typeface="Arial" panose="020B0604020202020204" pitchFamily="34" charset="0"/>
                <a:cs typeface="Arial" panose="020B0604020202020204" pitchFamily="34" charset="0"/>
              </a:rPr>
              <a:t>trabaja con los coeficientes de la función objetivo </a:t>
            </a:r>
            <a:r>
              <a:rPr lang="es-ES_tradnl" sz="2400" dirty="0" smtClean="0">
                <a:latin typeface="Arial" panose="020B0604020202020204" pitchFamily="34" charset="0"/>
                <a:cs typeface="Arial" panose="020B0604020202020204" pitchFamily="34" charset="0"/>
              </a:rPr>
              <a:t>(Z) y </a:t>
            </a:r>
            <a:r>
              <a:rPr lang="es-ES_tradnl" sz="2400" dirty="0">
                <a:latin typeface="Arial" panose="020B0604020202020204" pitchFamily="34" charset="0"/>
                <a:cs typeface="Arial" panose="020B0604020202020204" pitchFamily="34" charset="0"/>
              </a:rPr>
              <a:t>de las restricciones</a:t>
            </a:r>
            <a:r>
              <a:rPr lang="es-ES_tradnl" sz="2400" dirty="0" smtClean="0">
                <a:latin typeface="Arial" panose="020B0604020202020204" pitchFamily="34" charset="0"/>
                <a:cs typeface="Arial" panose="020B0604020202020204" pitchFamily="34" charset="0"/>
              </a:rPr>
              <a:t>.</a:t>
            </a:r>
          </a:p>
          <a:p>
            <a:pPr algn="just">
              <a:lnSpc>
                <a:spcPct val="200000"/>
              </a:lnSpc>
            </a:pPr>
            <a:endParaRPr lang="es-ES_tradnl" sz="1400" dirty="0">
              <a:latin typeface="Arial" panose="020B0604020202020204" pitchFamily="34" charset="0"/>
              <a:cs typeface="Arial" panose="020B0604020202020204" pitchFamily="34" charset="0"/>
            </a:endParaRPr>
          </a:p>
          <a:p>
            <a:pPr algn="just">
              <a:lnSpc>
                <a:spcPct val="150000"/>
              </a:lnSpc>
            </a:pPr>
            <a:r>
              <a:rPr lang="es-ES_tradnl" sz="2400" dirty="0">
                <a:latin typeface="Arial" panose="020B0604020202020204" pitchFamily="34" charset="0"/>
                <a:cs typeface="Arial" panose="020B0604020202020204" pitchFamily="34" charset="0"/>
              </a:rPr>
              <a:t>Es fácil de implementar </a:t>
            </a:r>
            <a:r>
              <a:rPr lang="es-ES_tradnl" sz="2400" dirty="0" smtClean="0">
                <a:latin typeface="Arial" panose="020B0604020202020204" pitchFamily="34" charset="0"/>
                <a:cs typeface="Arial" panose="020B0604020202020204" pitchFamily="34" charset="0"/>
              </a:rPr>
              <a:t>y tiene </a:t>
            </a:r>
            <a:r>
              <a:rPr lang="es-ES_tradnl" sz="2400" dirty="0">
                <a:latin typeface="Arial" panose="020B0604020202020204" pitchFamily="34" charset="0"/>
                <a:cs typeface="Arial" panose="020B0604020202020204" pitchFamily="34" charset="0"/>
              </a:rPr>
              <a:t>una alta eficacia.</a:t>
            </a:r>
          </a:p>
          <a:p>
            <a:endParaRPr lang="es-MX" sz="2400" dirty="0"/>
          </a:p>
        </p:txBody>
      </p:sp>
    </p:spTree>
    <p:extLst>
      <p:ext uri="{BB962C8B-B14F-4D97-AF65-F5344CB8AC3E}">
        <p14:creationId xmlns:p14="http://schemas.microsoft.com/office/powerpoint/2010/main" val="30559816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1547664" y="548680"/>
            <a:ext cx="4752528" cy="785239"/>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a:lnSpc>
                <a:spcPct val="150000"/>
              </a:lnSpc>
              <a:buFont typeface="Wingdings 3" charset="2"/>
              <a:buNone/>
            </a:pPr>
            <a:r>
              <a:rPr lang="es-ES_tradnl" sz="2800" b="1" dirty="0" smtClean="0">
                <a:latin typeface="Arial" panose="020B0604020202020204" pitchFamily="34" charset="0"/>
                <a:cs typeface="Arial" panose="020B0604020202020204" pitchFamily="34" charset="0"/>
              </a:rPr>
              <a:t>Limitaciones:</a:t>
            </a:r>
            <a:endParaRPr lang="es-MX" sz="2800" b="1" dirty="0" smtClean="0">
              <a:latin typeface="Arial" panose="020B0604020202020204" pitchFamily="34" charset="0"/>
              <a:cs typeface="Arial" panose="020B0604020202020204" pitchFamily="34" charset="0"/>
            </a:endParaRPr>
          </a:p>
          <a:p>
            <a:endParaRPr lang="es-MX" sz="2800" b="1" dirty="0"/>
          </a:p>
        </p:txBody>
      </p:sp>
      <p:sp>
        <p:nvSpPr>
          <p:cNvPr id="5" name="Marcador de contenido 2"/>
          <p:cNvSpPr txBox="1">
            <a:spLocks/>
          </p:cNvSpPr>
          <p:nvPr/>
        </p:nvSpPr>
        <p:spPr>
          <a:xfrm>
            <a:off x="1259632" y="1628800"/>
            <a:ext cx="7074262" cy="4392488"/>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lnSpc>
                <a:spcPct val="200000"/>
              </a:lnSpc>
            </a:pPr>
            <a:r>
              <a:rPr lang="es-ES_tradnl" sz="2400" dirty="0" smtClean="0">
                <a:latin typeface="Arial" panose="020B0604020202020204" pitchFamily="34" charset="0"/>
                <a:cs typeface="Arial" panose="020B0604020202020204" pitchFamily="34" charset="0"/>
              </a:rPr>
              <a:t>Tal vez la mayor limitante de este método es que converge (se acerca) </a:t>
            </a:r>
            <a:r>
              <a:rPr lang="es-ES_tradnl" sz="2400" dirty="0">
                <a:latin typeface="Arial" panose="020B0604020202020204" pitchFamily="34" charset="0"/>
                <a:cs typeface="Arial" panose="020B0604020202020204" pitchFamily="34" charset="0"/>
              </a:rPr>
              <a:t>más lentamente </a:t>
            </a:r>
            <a:r>
              <a:rPr lang="es-ES_tradnl" sz="2400" dirty="0" smtClean="0">
                <a:latin typeface="Arial" panose="020B0604020202020204" pitchFamily="34" charset="0"/>
                <a:cs typeface="Arial" panose="020B0604020202020204" pitchFamily="34" charset="0"/>
              </a:rPr>
              <a:t>hacia el óptimo que </a:t>
            </a:r>
            <a:r>
              <a:rPr lang="es-ES_tradnl" sz="2400" dirty="0">
                <a:latin typeface="Arial" panose="020B0604020202020204" pitchFamily="34" charset="0"/>
                <a:cs typeface="Arial" panose="020B0604020202020204" pitchFamily="34" charset="0"/>
              </a:rPr>
              <a:t>otros </a:t>
            </a:r>
            <a:r>
              <a:rPr lang="es-ES_tradnl" sz="2400" dirty="0" smtClean="0">
                <a:latin typeface="Arial" panose="020B0604020202020204" pitchFamily="34" charset="0"/>
                <a:cs typeface="Arial" panose="020B0604020202020204" pitchFamily="34" charset="0"/>
              </a:rPr>
              <a:t>métodos, ya que </a:t>
            </a:r>
            <a:r>
              <a:rPr lang="es-ES_tradnl" sz="2400" dirty="0">
                <a:latin typeface="Arial" panose="020B0604020202020204" pitchFamily="34" charset="0"/>
                <a:cs typeface="Arial" panose="020B0604020202020204" pitchFamily="34" charset="0"/>
              </a:rPr>
              <a:t>requiere </a:t>
            </a:r>
            <a:r>
              <a:rPr lang="es-ES_tradnl" sz="2400" dirty="0" smtClean="0">
                <a:latin typeface="Arial" panose="020B0604020202020204" pitchFamily="34" charset="0"/>
                <a:cs typeface="Arial" panose="020B0604020202020204" pitchFamily="34" charset="0"/>
              </a:rPr>
              <a:t>un mayor </a:t>
            </a:r>
            <a:r>
              <a:rPr lang="es-ES_tradnl" sz="2400" dirty="0">
                <a:latin typeface="Arial" panose="020B0604020202020204" pitchFamily="34" charset="0"/>
                <a:cs typeface="Arial" panose="020B0604020202020204" pitchFamily="34" charset="0"/>
              </a:rPr>
              <a:t>número de </a:t>
            </a:r>
            <a:r>
              <a:rPr lang="es-ES_tradnl" sz="2400" dirty="0" smtClean="0">
                <a:latin typeface="Arial" panose="020B0604020202020204" pitchFamily="34" charset="0"/>
                <a:cs typeface="Arial" panose="020B0604020202020204" pitchFamily="34" charset="0"/>
              </a:rPr>
              <a:t>iteraciones (tantas como vértices tenga el poliedro).</a:t>
            </a:r>
            <a:endParaRPr lang="es-ES_tradnl"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07848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81580" y="1628800"/>
            <a:ext cx="7654457" cy="4680520"/>
          </a:xfrm>
        </p:spPr>
        <p:txBody>
          <a:bodyPr>
            <a:noAutofit/>
          </a:bodyPr>
          <a:lstStyle/>
          <a:p>
            <a:pPr marL="0" indent="0" algn="just">
              <a:lnSpc>
                <a:spcPct val="150000"/>
              </a:lnSpc>
              <a:buNone/>
            </a:pPr>
            <a:r>
              <a:rPr lang="es-MX" sz="2400" dirty="0">
                <a:latin typeface="Arial" panose="020B0604020202020204" pitchFamily="34" charset="0"/>
                <a:cs typeface="Arial" panose="020B0604020202020204" pitchFamily="34" charset="0"/>
              </a:rPr>
              <a:t>Un agricultor tiene una parcela de </a:t>
            </a:r>
            <a:r>
              <a:rPr lang="es-MX" sz="2400" dirty="0" smtClean="0">
                <a:latin typeface="Arial" panose="020B0604020202020204" pitchFamily="34" charset="0"/>
                <a:cs typeface="Arial" panose="020B0604020202020204" pitchFamily="34" charset="0"/>
              </a:rPr>
              <a:t>1280 m² </a:t>
            </a:r>
            <a:r>
              <a:rPr lang="es-MX" sz="2400" dirty="0">
                <a:latin typeface="Arial" panose="020B0604020202020204" pitchFamily="34" charset="0"/>
                <a:cs typeface="Arial" panose="020B0604020202020204" pitchFamily="34" charset="0"/>
              </a:rPr>
              <a:t>para dedicarla al cultivo de árboles frutales: naranjos, perales, manzanos y limoneros. Se pregunta de qué </a:t>
            </a:r>
            <a:r>
              <a:rPr lang="es-MX" sz="2400" dirty="0" smtClean="0">
                <a:latin typeface="Arial" panose="020B0604020202020204" pitchFamily="34" charset="0"/>
                <a:cs typeface="Arial" panose="020B0604020202020204" pitchFamily="34" charset="0"/>
              </a:rPr>
              <a:t>manera </a:t>
            </a:r>
            <a:r>
              <a:rPr lang="es-MX" sz="2400" dirty="0">
                <a:latin typeface="Arial" panose="020B0604020202020204" pitchFamily="34" charset="0"/>
                <a:cs typeface="Arial" panose="020B0604020202020204" pitchFamily="34" charset="0"/>
              </a:rPr>
              <a:t>debería repartir la superficie de </a:t>
            </a:r>
            <a:r>
              <a:rPr lang="es-MX" sz="2400" dirty="0" smtClean="0">
                <a:latin typeface="Arial" panose="020B0604020202020204" pitchFamily="34" charset="0"/>
                <a:cs typeface="Arial" panose="020B0604020202020204" pitchFamily="34" charset="0"/>
              </a:rPr>
              <a:t>su parcela, </a:t>
            </a:r>
            <a:r>
              <a:rPr lang="es-MX" sz="2400" dirty="0">
                <a:latin typeface="Arial" panose="020B0604020202020204" pitchFamily="34" charset="0"/>
                <a:cs typeface="Arial" panose="020B0604020202020204" pitchFamily="34" charset="0"/>
              </a:rPr>
              <a:t>entre las variedades </a:t>
            </a:r>
            <a:r>
              <a:rPr lang="es-MX" sz="2400" dirty="0" smtClean="0">
                <a:latin typeface="Arial" panose="020B0604020202020204" pitchFamily="34" charset="0"/>
                <a:cs typeface="Arial" panose="020B0604020202020204" pitchFamily="34" charset="0"/>
              </a:rPr>
              <a:t>antes mencionadas, para </a:t>
            </a:r>
            <a:r>
              <a:rPr lang="es-MX" sz="2400" dirty="0">
                <a:latin typeface="Arial" panose="020B0604020202020204" pitchFamily="34" charset="0"/>
                <a:cs typeface="Arial" panose="020B0604020202020204" pitchFamily="34" charset="0"/>
              </a:rPr>
              <a:t>conseguir el máximo beneficio sabiendo </a:t>
            </a:r>
            <a:r>
              <a:rPr lang="es-MX" sz="2400" dirty="0" smtClean="0">
                <a:latin typeface="Arial" panose="020B0604020202020204" pitchFamily="34" charset="0"/>
                <a:cs typeface="Arial" panose="020B0604020202020204" pitchFamily="34" charset="0"/>
              </a:rPr>
              <a:t>que cada </a:t>
            </a:r>
            <a:r>
              <a:rPr lang="es-MX" sz="2400" dirty="0">
                <a:latin typeface="Arial" panose="020B0604020202020204" pitchFamily="34" charset="0"/>
                <a:cs typeface="Arial" panose="020B0604020202020204" pitchFamily="34" charset="0"/>
              </a:rPr>
              <a:t>naranjo necesita un mínimo de </a:t>
            </a:r>
            <a:r>
              <a:rPr lang="es-MX" sz="2400" dirty="0" smtClean="0">
                <a:latin typeface="Arial" panose="020B0604020202020204" pitchFamily="34" charset="0"/>
                <a:cs typeface="Arial" panose="020B0604020202020204" pitchFamily="34" charset="0"/>
              </a:rPr>
              <a:t>32 m²</a:t>
            </a:r>
            <a:r>
              <a:rPr lang="es-MX" sz="2400" dirty="0">
                <a:latin typeface="Arial" panose="020B0604020202020204" pitchFamily="34" charset="0"/>
                <a:cs typeface="Arial" panose="020B0604020202020204" pitchFamily="34" charset="0"/>
              </a:rPr>
              <a:t>, cada peral </a:t>
            </a:r>
            <a:r>
              <a:rPr lang="es-MX" sz="2400" dirty="0" smtClean="0">
                <a:latin typeface="Arial" panose="020B0604020202020204" pitchFamily="34" charset="0"/>
                <a:cs typeface="Arial" panose="020B0604020202020204" pitchFamily="34" charset="0"/>
              </a:rPr>
              <a:t>8 m²</a:t>
            </a:r>
            <a:r>
              <a:rPr lang="es-MX" sz="2400" dirty="0">
                <a:latin typeface="Arial" panose="020B0604020202020204" pitchFamily="34" charset="0"/>
                <a:cs typeface="Arial" panose="020B0604020202020204" pitchFamily="34" charset="0"/>
              </a:rPr>
              <a:t>, cada manzano </a:t>
            </a:r>
            <a:r>
              <a:rPr lang="es-MX" sz="2400" dirty="0" smtClean="0">
                <a:latin typeface="Arial" panose="020B0604020202020204" pitchFamily="34" charset="0"/>
                <a:cs typeface="Arial" panose="020B0604020202020204" pitchFamily="34" charset="0"/>
              </a:rPr>
              <a:t>8 m² </a:t>
            </a:r>
            <a:r>
              <a:rPr lang="es-MX" sz="2400" dirty="0">
                <a:latin typeface="Arial" panose="020B0604020202020204" pitchFamily="34" charset="0"/>
                <a:cs typeface="Arial" panose="020B0604020202020204" pitchFamily="34" charset="0"/>
              </a:rPr>
              <a:t>y cada limonero </a:t>
            </a:r>
            <a:r>
              <a:rPr lang="es-MX" sz="2400" dirty="0" smtClean="0">
                <a:latin typeface="Arial" panose="020B0604020202020204" pitchFamily="34" charset="0"/>
                <a:cs typeface="Arial" panose="020B0604020202020204" pitchFamily="34" charset="0"/>
              </a:rPr>
              <a:t>24 m².</a:t>
            </a:r>
            <a:endParaRPr lang="es-MX" sz="2400" dirty="0">
              <a:latin typeface="Arial" panose="020B0604020202020204" pitchFamily="34" charset="0"/>
              <a:cs typeface="Arial" panose="020B0604020202020204" pitchFamily="34" charset="0"/>
            </a:endParaRPr>
          </a:p>
        </p:txBody>
      </p:sp>
      <p:sp>
        <p:nvSpPr>
          <p:cNvPr id="4" name="3 Título"/>
          <p:cNvSpPr>
            <a:spLocks noGrp="1"/>
          </p:cNvSpPr>
          <p:nvPr>
            <p:ph type="title"/>
          </p:nvPr>
        </p:nvSpPr>
        <p:spPr>
          <a:xfrm>
            <a:off x="1440161" y="620688"/>
            <a:ext cx="7740351" cy="788666"/>
          </a:xfrm>
        </p:spPr>
        <p:txBody>
          <a:bodyPr>
            <a:normAutofit fontScale="90000"/>
          </a:bodyPr>
          <a:lstStyle/>
          <a:p>
            <a:r>
              <a:rPr lang="es-ES" b="1" dirty="0" smtClean="0">
                <a:latin typeface="Arial" pitchFamily="34" charset="0"/>
                <a:cs typeface="Arial" pitchFamily="34" charset="0"/>
              </a:rPr>
              <a:t>APLICACIÓN DEL MÉTODO SIMPLEX.</a:t>
            </a:r>
            <a:endParaRPr lang="es-ES" b="1" dirty="0">
              <a:latin typeface="Arial" pitchFamily="34" charset="0"/>
              <a:cs typeface="Arial" pitchFamily="34" charset="0"/>
            </a:endParaRPr>
          </a:p>
        </p:txBody>
      </p:sp>
    </p:spTree>
    <p:extLst>
      <p:ext uri="{BB962C8B-B14F-4D97-AF65-F5344CB8AC3E}">
        <p14:creationId xmlns:p14="http://schemas.microsoft.com/office/powerpoint/2010/main" val="3113261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382039" y="836712"/>
            <a:ext cx="7438433" cy="5904656"/>
          </a:xfrm>
        </p:spPr>
        <p:txBody>
          <a:bodyPr>
            <a:noAutofit/>
          </a:bodyPr>
          <a:lstStyle/>
          <a:p>
            <a:pPr marL="0" indent="0" algn="just">
              <a:lnSpc>
                <a:spcPct val="150000"/>
              </a:lnSpc>
              <a:buNone/>
            </a:pPr>
            <a:r>
              <a:rPr lang="es-MX" sz="2400" dirty="0" smtClean="0">
                <a:latin typeface="Arial" panose="020B0604020202020204" pitchFamily="34" charset="0"/>
                <a:cs typeface="Arial" panose="020B0604020202020204" pitchFamily="34" charset="0"/>
              </a:rPr>
              <a:t>Dispone </a:t>
            </a:r>
            <a:r>
              <a:rPr lang="es-MX" sz="2400" dirty="0">
                <a:latin typeface="Arial" panose="020B0604020202020204" pitchFamily="34" charset="0"/>
                <a:cs typeface="Arial" panose="020B0604020202020204" pitchFamily="34" charset="0"/>
              </a:rPr>
              <a:t>de 1800 horas de trabajo al año, </a:t>
            </a:r>
            <a:r>
              <a:rPr lang="es-MX" sz="2400" dirty="0" smtClean="0">
                <a:latin typeface="Arial" panose="020B0604020202020204" pitchFamily="34" charset="0"/>
                <a:cs typeface="Arial" panose="020B0604020202020204" pitchFamily="34" charset="0"/>
              </a:rPr>
              <a:t>de las cuales cada </a:t>
            </a:r>
            <a:r>
              <a:rPr lang="es-MX" sz="2400" dirty="0">
                <a:latin typeface="Arial" panose="020B0604020202020204" pitchFamily="34" charset="0"/>
                <a:cs typeface="Arial" panose="020B0604020202020204" pitchFamily="34" charset="0"/>
              </a:rPr>
              <a:t>naranjo </a:t>
            </a:r>
            <a:r>
              <a:rPr lang="es-MX" sz="2400" dirty="0" smtClean="0">
                <a:latin typeface="Arial" panose="020B0604020202020204" pitchFamily="34" charset="0"/>
                <a:cs typeface="Arial" panose="020B0604020202020204" pitchFamily="34" charset="0"/>
              </a:rPr>
              <a:t>necesita 30 horas </a:t>
            </a:r>
            <a:r>
              <a:rPr lang="es-MX" sz="2400" dirty="0">
                <a:latin typeface="Arial" panose="020B0604020202020204" pitchFamily="34" charset="0"/>
                <a:cs typeface="Arial" panose="020B0604020202020204" pitchFamily="34" charset="0"/>
              </a:rPr>
              <a:t>al año, cada peral 5 horas, cada manzano 10 </a:t>
            </a:r>
            <a:r>
              <a:rPr lang="es-MX" sz="2400" dirty="0" smtClean="0">
                <a:latin typeface="Arial" panose="020B0604020202020204" pitchFamily="34" charset="0"/>
                <a:cs typeface="Arial" panose="020B0604020202020204" pitchFamily="34" charset="0"/>
              </a:rPr>
              <a:t>horas y, finalmente, </a:t>
            </a:r>
            <a:r>
              <a:rPr lang="es-MX" sz="2400" dirty="0">
                <a:latin typeface="Arial" panose="020B0604020202020204" pitchFamily="34" charset="0"/>
                <a:cs typeface="Arial" panose="020B0604020202020204" pitchFamily="34" charset="0"/>
              </a:rPr>
              <a:t>cada limonero </a:t>
            </a:r>
            <a:r>
              <a:rPr lang="es-MX" sz="2400" dirty="0" smtClean="0">
                <a:latin typeface="Arial" panose="020B0604020202020204" pitchFamily="34" charset="0"/>
                <a:cs typeface="Arial" panose="020B0604020202020204" pitchFamily="34" charset="0"/>
              </a:rPr>
              <a:t>necesita 20 </a:t>
            </a:r>
            <a:r>
              <a:rPr lang="es-MX" sz="2400" dirty="0">
                <a:latin typeface="Arial" panose="020B0604020202020204" pitchFamily="34" charset="0"/>
                <a:cs typeface="Arial" panose="020B0604020202020204" pitchFamily="34" charset="0"/>
              </a:rPr>
              <a:t>horas</a:t>
            </a:r>
            <a:r>
              <a:rPr lang="es-MX" sz="2400" dirty="0" smtClean="0">
                <a:latin typeface="Arial" panose="020B0604020202020204" pitchFamily="34" charset="0"/>
                <a:cs typeface="Arial" panose="020B0604020202020204" pitchFamily="34" charset="0"/>
              </a:rPr>
              <a:t>.</a:t>
            </a:r>
          </a:p>
          <a:p>
            <a:pPr marL="0" indent="0" algn="just">
              <a:lnSpc>
                <a:spcPct val="150000"/>
              </a:lnSpc>
              <a:buNone/>
            </a:pPr>
            <a:endParaRPr lang="es-MX" sz="2400" dirty="0" smtClean="0">
              <a:latin typeface="Arial" panose="020B0604020202020204" pitchFamily="34" charset="0"/>
              <a:cs typeface="Arial" panose="020B0604020202020204" pitchFamily="34" charset="0"/>
            </a:endParaRPr>
          </a:p>
          <a:p>
            <a:pPr marL="0" indent="0" algn="just">
              <a:lnSpc>
                <a:spcPct val="150000"/>
              </a:lnSpc>
              <a:buNone/>
            </a:pPr>
            <a:r>
              <a:rPr lang="es-ES_tradnl" sz="2400" dirty="0" smtClean="0">
                <a:latin typeface="Arial" panose="020B0604020202020204" pitchFamily="34" charset="0"/>
                <a:cs typeface="Arial" panose="020B0604020202020204" pitchFamily="34" charset="0"/>
              </a:rPr>
              <a:t>A </a:t>
            </a:r>
            <a:r>
              <a:rPr lang="es-ES_tradnl" sz="2400" dirty="0">
                <a:latin typeface="Arial" panose="020B0604020202020204" pitchFamily="34" charset="0"/>
                <a:cs typeface="Arial" panose="020B0604020202020204" pitchFamily="34" charset="0"/>
              </a:rPr>
              <a:t>causa de la sequía, el agricultor tiene restricciones para el riego, ya que le han asignado 400 m³ de agua anuales. Las necesidades anuales son de 4 m³ por cada naranjo, 2 m³ por cada peral, 2 m³ por cada manzano y 4 m³ por cada limonero.</a:t>
            </a:r>
          </a:p>
          <a:p>
            <a:pPr marL="0" indent="0" algn="just">
              <a:lnSpc>
                <a:spcPct val="150000"/>
              </a:lnSpc>
              <a:buNone/>
            </a:pP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0651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75656" y="908720"/>
            <a:ext cx="7128792" cy="5472608"/>
          </a:xfrm>
        </p:spPr>
        <p:txBody>
          <a:bodyPr>
            <a:noAutofit/>
          </a:bodyPr>
          <a:lstStyle/>
          <a:p>
            <a:pPr marL="0" indent="0" algn="just">
              <a:lnSpc>
                <a:spcPct val="150000"/>
              </a:lnSpc>
              <a:buNone/>
            </a:pPr>
            <a:r>
              <a:rPr lang="es-MX" sz="2400" dirty="0" smtClean="0">
                <a:latin typeface="Arial" pitchFamily="34" charset="0"/>
                <a:cs typeface="Arial" pitchFamily="34" charset="0"/>
              </a:rPr>
              <a:t>Finalmente, los </a:t>
            </a:r>
            <a:r>
              <a:rPr lang="es-MX" sz="2400" dirty="0">
                <a:latin typeface="Arial" pitchFamily="34" charset="0"/>
                <a:cs typeface="Arial" pitchFamily="34" charset="0"/>
              </a:rPr>
              <a:t>beneficios unitarios </a:t>
            </a:r>
            <a:r>
              <a:rPr lang="es-MX" sz="2400" dirty="0" smtClean="0">
                <a:latin typeface="Arial" pitchFamily="34" charset="0"/>
                <a:cs typeface="Arial" pitchFamily="34" charset="0"/>
              </a:rPr>
              <a:t>para el agricultor son </a:t>
            </a:r>
            <a:r>
              <a:rPr lang="es-MX" sz="2400" dirty="0">
                <a:latin typeface="Arial" pitchFamily="34" charset="0"/>
                <a:cs typeface="Arial" pitchFamily="34" charset="0"/>
              </a:rPr>
              <a:t>de </a:t>
            </a:r>
            <a:r>
              <a:rPr lang="es-MX" sz="2400" dirty="0" smtClean="0">
                <a:latin typeface="Arial" pitchFamily="34" charset="0"/>
                <a:cs typeface="Arial" pitchFamily="34" charset="0"/>
              </a:rPr>
              <a:t>$1000 por </a:t>
            </a:r>
            <a:r>
              <a:rPr lang="es-MX" sz="2400" dirty="0">
                <a:latin typeface="Arial" pitchFamily="34" charset="0"/>
                <a:cs typeface="Arial" pitchFamily="34" charset="0"/>
              </a:rPr>
              <a:t>cada naranjo, </a:t>
            </a:r>
            <a:r>
              <a:rPr lang="es-MX" sz="2400" dirty="0" smtClean="0">
                <a:latin typeface="Arial" pitchFamily="34" charset="0"/>
                <a:cs typeface="Arial" pitchFamily="34" charset="0"/>
              </a:rPr>
              <a:t>$500 por cada peral</a:t>
            </a:r>
            <a:r>
              <a:rPr lang="es-MX" sz="2400" dirty="0">
                <a:latin typeface="Arial" pitchFamily="34" charset="0"/>
                <a:cs typeface="Arial" pitchFamily="34" charset="0"/>
              </a:rPr>
              <a:t>, </a:t>
            </a:r>
            <a:r>
              <a:rPr lang="es-MX" sz="2400" dirty="0" smtClean="0">
                <a:latin typeface="Arial" pitchFamily="34" charset="0"/>
                <a:cs typeface="Arial" pitchFamily="34" charset="0"/>
              </a:rPr>
              <a:t>$400 por cada manzano </a:t>
            </a:r>
            <a:r>
              <a:rPr lang="es-MX" sz="2400" dirty="0">
                <a:latin typeface="Arial" pitchFamily="34" charset="0"/>
                <a:cs typeface="Arial" pitchFamily="34" charset="0"/>
              </a:rPr>
              <a:t>y </a:t>
            </a:r>
            <a:r>
              <a:rPr lang="es-MX" sz="2400" dirty="0" smtClean="0">
                <a:latin typeface="Arial" pitchFamily="34" charset="0"/>
                <a:cs typeface="Arial" pitchFamily="34" charset="0"/>
              </a:rPr>
              <a:t>$600 por cada limonero.</a:t>
            </a:r>
          </a:p>
          <a:p>
            <a:pPr marL="0" indent="0" algn="just">
              <a:lnSpc>
                <a:spcPct val="150000"/>
              </a:lnSpc>
              <a:buNone/>
            </a:pPr>
            <a:endParaRPr lang="es-MX" sz="2400" dirty="0">
              <a:latin typeface="Arial" pitchFamily="34" charset="0"/>
              <a:cs typeface="Arial" pitchFamily="34" charset="0"/>
            </a:endParaRPr>
          </a:p>
          <a:p>
            <a:pPr marL="0" indent="0" algn="just">
              <a:lnSpc>
                <a:spcPct val="150000"/>
              </a:lnSpc>
              <a:buNone/>
            </a:pPr>
            <a:r>
              <a:rPr lang="es-MX" sz="2400" dirty="0" smtClean="0">
                <a:latin typeface="Arial" pitchFamily="34" charset="0"/>
                <a:cs typeface="Arial" pitchFamily="34" charset="0"/>
              </a:rPr>
              <a:t>Si bien el planteamiento del problema es un poco extenso, los cáclulos realizados empíricamente serían aún más. Por ello, a continuación le daremos solución utilizando el </a:t>
            </a:r>
            <a:r>
              <a:rPr lang="es-MX" sz="2400" b="1" dirty="0" smtClean="0">
                <a:latin typeface="Arial" pitchFamily="34" charset="0"/>
                <a:cs typeface="Arial" pitchFamily="34" charset="0"/>
              </a:rPr>
              <a:t>Método Simplex</a:t>
            </a:r>
            <a:r>
              <a:rPr lang="es-MX" sz="2400" dirty="0" smtClean="0">
                <a:latin typeface="Arial" pitchFamily="34" charset="0"/>
                <a:cs typeface="Arial" pitchFamily="34" charset="0"/>
              </a:rPr>
              <a:t>.</a:t>
            </a:r>
          </a:p>
          <a:p>
            <a:pPr marL="0" indent="0" algn="just">
              <a:lnSpc>
                <a:spcPct val="150000"/>
              </a:lnSpc>
              <a:buNone/>
            </a:pPr>
            <a:endParaRPr lang="es-MX" sz="2400" dirty="0">
              <a:latin typeface="Arial" pitchFamily="34" charset="0"/>
              <a:cs typeface="Arial" pitchFamily="34" charset="0"/>
            </a:endParaRPr>
          </a:p>
          <a:p>
            <a:pPr marL="0" indent="0" algn="just">
              <a:lnSpc>
                <a:spcPct val="150000"/>
              </a:lnSpc>
              <a:buNone/>
            </a:pPr>
            <a:endParaRPr lang="es-MX" sz="2400" dirty="0">
              <a:latin typeface="Arial" pitchFamily="34" charset="0"/>
              <a:cs typeface="Arial" pitchFamily="34" charset="0"/>
            </a:endParaRPr>
          </a:p>
        </p:txBody>
      </p:sp>
    </p:spTree>
    <p:extLst>
      <p:ext uri="{BB962C8B-B14F-4D97-AF65-F5344CB8AC3E}">
        <p14:creationId xmlns:p14="http://schemas.microsoft.com/office/powerpoint/2010/main" val="355287971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06437" y="1224136"/>
            <a:ext cx="7514035" cy="5805264"/>
          </a:xfrm>
        </p:spPr>
        <p:txBody>
          <a:bodyPr>
            <a:noAutofit/>
          </a:bodyPr>
          <a:lstStyle/>
          <a:p>
            <a:pPr marL="0" indent="0" algn="just">
              <a:lnSpc>
                <a:spcPct val="150000"/>
              </a:lnSpc>
              <a:buNone/>
            </a:pPr>
            <a:r>
              <a:rPr lang="es-MX" sz="2400" dirty="0" smtClean="0">
                <a:latin typeface="Arial" panose="020B0604020202020204" pitchFamily="34" charset="0"/>
                <a:cs typeface="Arial" panose="020B0604020202020204" pitchFamily="34" charset="0"/>
              </a:rPr>
              <a:t>Lo primero que debe hacerse es determinar </a:t>
            </a:r>
            <a:r>
              <a:rPr lang="es-MX" sz="2400" dirty="0">
                <a:latin typeface="Arial" panose="020B0604020202020204" pitchFamily="34" charset="0"/>
                <a:cs typeface="Arial" panose="020B0604020202020204" pitchFamily="34" charset="0"/>
              </a:rPr>
              <a:t>las </a:t>
            </a:r>
            <a:r>
              <a:rPr lang="es-MX" sz="2400" dirty="0" smtClean="0">
                <a:latin typeface="Arial" panose="020B0604020202020204" pitchFamily="34" charset="0"/>
                <a:cs typeface="Arial" panose="020B0604020202020204" pitchFamily="34" charset="0"/>
              </a:rPr>
              <a:t>denominadas “variables </a:t>
            </a:r>
            <a:r>
              <a:rPr lang="es-MX" sz="2400" dirty="0">
                <a:latin typeface="Arial" panose="020B0604020202020204" pitchFamily="34" charset="0"/>
                <a:cs typeface="Arial" panose="020B0604020202020204" pitchFamily="34" charset="0"/>
              </a:rPr>
              <a:t>de </a:t>
            </a:r>
            <a:r>
              <a:rPr lang="es-MX" sz="2400" dirty="0" smtClean="0">
                <a:latin typeface="Arial" panose="020B0604020202020204" pitchFamily="34" charset="0"/>
                <a:cs typeface="Arial" panose="020B0604020202020204" pitchFamily="34" charset="0"/>
              </a:rPr>
              <a:t>decisión” </a:t>
            </a:r>
            <a:r>
              <a:rPr lang="es-MX" sz="2400" dirty="0">
                <a:latin typeface="Arial" panose="020B0604020202020204" pitchFamily="34" charset="0"/>
                <a:cs typeface="Arial" panose="020B0604020202020204" pitchFamily="34" charset="0"/>
              </a:rPr>
              <a:t>y </a:t>
            </a:r>
            <a:r>
              <a:rPr lang="es-MX" sz="2400" dirty="0" smtClean="0">
                <a:latin typeface="Arial" panose="020B0604020202020204" pitchFamily="34" charset="0"/>
                <a:cs typeface="Arial" panose="020B0604020202020204" pitchFamily="34" charset="0"/>
              </a:rPr>
              <a:t>representarlas algebráicamente. En </a:t>
            </a:r>
            <a:r>
              <a:rPr lang="es-MX" sz="2400" dirty="0">
                <a:latin typeface="Arial" panose="020B0604020202020204" pitchFamily="34" charset="0"/>
                <a:cs typeface="Arial" panose="020B0604020202020204" pitchFamily="34" charset="0"/>
              </a:rPr>
              <a:t>este caso</a:t>
            </a:r>
            <a:r>
              <a:rPr lang="es-MX" sz="2400" dirty="0" smtClean="0">
                <a:latin typeface="Arial" panose="020B0604020202020204" pitchFamily="34" charset="0"/>
                <a:cs typeface="Arial" panose="020B0604020202020204" pitchFamily="34" charset="0"/>
              </a:rPr>
              <a:t>:</a:t>
            </a:r>
            <a:endParaRPr lang="es-MX" sz="1200" dirty="0" smtClean="0">
              <a:latin typeface="Arial" panose="020B0604020202020204" pitchFamily="34" charset="0"/>
              <a:cs typeface="Arial" panose="020B0604020202020204" pitchFamily="34" charset="0"/>
            </a:endParaRPr>
          </a:p>
          <a:p>
            <a:pPr marL="1979613" indent="-1979613">
              <a:buNone/>
            </a:pP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Número de naranjos.</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 Número de perales.</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Número de manzanos.</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 Número de limoneros.</a:t>
            </a:r>
            <a:r>
              <a:rPr lang="es-MX" sz="1200" dirty="0" smtClean="0">
                <a:latin typeface="Arial" panose="020B0604020202020204" pitchFamily="34" charset="0"/>
                <a:cs typeface="Arial" panose="020B0604020202020204" pitchFamily="34" charset="0"/>
              </a:rPr>
              <a:t/>
            </a:r>
            <a:br>
              <a:rPr lang="es-MX" sz="1200" dirty="0" smtClean="0">
                <a:latin typeface="Arial" panose="020B0604020202020204" pitchFamily="34" charset="0"/>
                <a:cs typeface="Arial" panose="020B0604020202020204" pitchFamily="34" charset="0"/>
              </a:rPr>
            </a:br>
            <a:endParaRPr lang="es-MX" sz="1200" dirty="0" smtClean="0">
              <a:latin typeface="Arial" panose="020B0604020202020204" pitchFamily="34" charset="0"/>
              <a:cs typeface="Arial" panose="020B0604020202020204" pitchFamily="34" charset="0"/>
            </a:endParaRPr>
          </a:p>
          <a:p>
            <a:pPr marL="0" indent="0" algn="just">
              <a:lnSpc>
                <a:spcPct val="150000"/>
              </a:lnSpc>
              <a:buNone/>
            </a:pPr>
            <a:r>
              <a:rPr lang="es-MX" sz="2400" dirty="0" smtClean="0">
                <a:latin typeface="Arial" panose="020B0604020202020204" pitchFamily="34" charset="0"/>
                <a:cs typeface="Arial" panose="020B0604020202020204" pitchFamily="34" charset="0"/>
              </a:rPr>
              <a:t>Posteriormente se determinan las restricciones y se expresan como inecuaciones de las ya conocidas variables de decisión.</a:t>
            </a:r>
          </a:p>
        </p:txBody>
      </p:sp>
      <p:sp>
        <p:nvSpPr>
          <p:cNvPr id="4" name="3 Título"/>
          <p:cNvSpPr>
            <a:spLocks noGrp="1"/>
          </p:cNvSpPr>
          <p:nvPr>
            <p:ph type="title"/>
          </p:nvPr>
        </p:nvSpPr>
        <p:spPr>
          <a:xfrm>
            <a:off x="1475656" y="624110"/>
            <a:ext cx="5544616" cy="788666"/>
          </a:xfrm>
        </p:spPr>
        <p:txBody>
          <a:bodyPr>
            <a:normAutofit/>
          </a:bodyPr>
          <a:lstStyle/>
          <a:p>
            <a:r>
              <a:rPr lang="es-ES" b="1" dirty="0" smtClean="0">
                <a:latin typeface="Arial" pitchFamily="34" charset="0"/>
                <a:cs typeface="Arial" pitchFamily="34" charset="0"/>
              </a:rPr>
              <a:t>SOLUCIÓN.</a:t>
            </a:r>
            <a:endParaRPr lang="es-ES" b="1" dirty="0">
              <a:latin typeface="Arial" pitchFamily="34" charset="0"/>
              <a:cs typeface="Arial" pitchFamily="34" charset="0"/>
            </a:endParaRPr>
          </a:p>
        </p:txBody>
      </p:sp>
      <p:sp>
        <p:nvSpPr>
          <p:cNvPr id="5" name="Rectángulo redondeado 4"/>
          <p:cNvSpPr/>
          <p:nvPr/>
        </p:nvSpPr>
        <p:spPr>
          <a:xfrm>
            <a:off x="2339752" y="3212976"/>
            <a:ext cx="5616624" cy="1872208"/>
          </a:xfrm>
          <a:prstGeom prst="roundRect">
            <a:avLst/>
          </a:prstGeom>
          <a:noFill/>
          <a:ln w="50800">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95726698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547664" y="260648"/>
            <a:ext cx="7272808" cy="6552728"/>
          </a:xfrm>
        </p:spPr>
        <p:txBody>
          <a:bodyPr>
            <a:noAutofit/>
          </a:bodyPr>
          <a:lstStyle/>
          <a:p>
            <a:pPr marL="0" indent="0" algn="just">
              <a:lnSpc>
                <a:spcPct val="150000"/>
              </a:lnSpc>
              <a:buNone/>
            </a:pPr>
            <a:r>
              <a:rPr lang="es-MX" sz="2400" dirty="0" smtClean="0">
                <a:latin typeface="Arial" panose="020B0604020202020204" pitchFamily="34" charset="0"/>
                <a:cs typeface="Arial" panose="020B0604020202020204" pitchFamily="34" charset="0"/>
              </a:rPr>
              <a:t>Estas </a:t>
            </a:r>
            <a:r>
              <a:rPr lang="es-MX" sz="2400" dirty="0">
                <a:latin typeface="Arial" panose="020B0604020202020204" pitchFamily="34" charset="0"/>
                <a:cs typeface="Arial" panose="020B0604020202020204" pitchFamily="34" charset="0"/>
              </a:rPr>
              <a:t>restricciones se deducen de </a:t>
            </a:r>
            <a:r>
              <a:rPr lang="es-MX" sz="2400" dirty="0" smtClean="0">
                <a:latin typeface="Arial" panose="020B0604020202020204" pitchFamily="34" charset="0"/>
                <a:cs typeface="Arial" panose="020B0604020202020204" pitchFamily="34" charset="0"/>
              </a:rPr>
              <a:t>todas las </a:t>
            </a:r>
            <a:r>
              <a:rPr lang="es-MX" sz="2400" dirty="0">
                <a:latin typeface="Arial" panose="020B0604020202020204" pitchFamily="34" charset="0"/>
                <a:cs typeface="Arial" panose="020B0604020202020204" pitchFamily="34" charset="0"/>
              </a:rPr>
              <a:t>necesidades </a:t>
            </a:r>
            <a:r>
              <a:rPr lang="es-MX" sz="2400" dirty="0" smtClean="0">
                <a:latin typeface="Arial" panose="020B0604020202020204" pitchFamily="34" charset="0"/>
                <a:cs typeface="Arial" panose="020B0604020202020204" pitchFamily="34" charset="0"/>
              </a:rPr>
              <a:t>que requiere cada árbol: </a:t>
            </a:r>
            <a:r>
              <a:rPr lang="es-MX" sz="2400" dirty="0">
                <a:latin typeface="Arial" panose="020B0604020202020204" pitchFamily="34" charset="0"/>
                <a:cs typeface="Arial" panose="020B0604020202020204" pitchFamily="34" charset="0"/>
              </a:rPr>
              <a:t>terreno, horas de trabajo </a:t>
            </a:r>
            <a:r>
              <a:rPr lang="es-MX" sz="2400" dirty="0" smtClean="0">
                <a:latin typeface="Arial" panose="020B0604020202020204" pitchFamily="34" charset="0"/>
                <a:cs typeface="Arial" panose="020B0604020202020204" pitchFamily="34" charset="0"/>
              </a:rPr>
              <a:t>anuales </a:t>
            </a:r>
            <a:r>
              <a:rPr lang="es-MX" sz="2400" dirty="0">
                <a:latin typeface="Arial" panose="020B0604020202020204" pitchFamily="34" charset="0"/>
                <a:cs typeface="Arial" panose="020B0604020202020204" pitchFamily="34" charset="0"/>
              </a:rPr>
              <a:t>y </a:t>
            </a:r>
            <a:r>
              <a:rPr lang="es-MX" sz="2400" dirty="0" smtClean="0">
                <a:latin typeface="Arial" panose="020B0604020202020204" pitchFamily="34" charset="0"/>
                <a:cs typeface="Arial" panose="020B0604020202020204" pitchFamily="34" charset="0"/>
              </a:rPr>
              <a:t>riego. Para ello, se debe identificar lo siguiente:</a:t>
            </a:r>
          </a:p>
          <a:p>
            <a:pPr marL="0" indent="0" algn="just">
              <a:buNone/>
            </a:pPr>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Necesidades </a:t>
            </a:r>
            <a:r>
              <a:rPr lang="es-MX" sz="2400" dirty="0">
                <a:latin typeface="Arial" panose="020B0604020202020204" pitchFamily="34" charset="0"/>
                <a:cs typeface="Arial" panose="020B0604020202020204" pitchFamily="34" charset="0"/>
              </a:rPr>
              <a:t>de terreno</a:t>
            </a:r>
            <a:r>
              <a:rPr lang="es-MX" sz="2400" dirty="0" smtClean="0">
                <a:latin typeface="Arial" panose="020B0604020202020204" pitchFamily="34" charset="0"/>
                <a:cs typeface="Arial" panose="020B0604020202020204" pitchFamily="34" charset="0"/>
              </a:rPr>
              <a:t>:</a:t>
            </a:r>
          </a:p>
          <a:p>
            <a:pPr marL="1077913" indent="-1077913" algn="just">
              <a:buNone/>
            </a:pP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32X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8X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8X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24X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1280</a:t>
            </a:r>
            <a:endParaRPr lang="es-MX" sz="1100" dirty="0" smtClean="0">
              <a:latin typeface="Arial" panose="020B0604020202020204" pitchFamily="34" charset="0"/>
              <a:cs typeface="Arial" panose="020B0604020202020204" pitchFamily="34" charset="0"/>
            </a:endParaRPr>
          </a:p>
          <a:p>
            <a:pPr marL="714375" indent="-714375">
              <a:buNone/>
            </a:pPr>
            <a:endParaRPr lang="es-MX" sz="1100" dirty="0">
              <a:latin typeface="Arial" panose="020B0604020202020204" pitchFamily="34" charset="0"/>
              <a:cs typeface="Arial" panose="020B0604020202020204" pitchFamily="34" charset="0"/>
            </a:endParaRPr>
          </a:p>
          <a:p>
            <a:r>
              <a:rPr lang="es-MX" sz="2400" dirty="0" smtClean="0">
                <a:latin typeface="Arial" panose="020B0604020202020204" pitchFamily="34" charset="0"/>
                <a:cs typeface="Arial" panose="020B0604020202020204" pitchFamily="34" charset="0"/>
              </a:rPr>
              <a:t>Necesidades </a:t>
            </a:r>
            <a:r>
              <a:rPr lang="es-MX" sz="2400" dirty="0">
                <a:latin typeface="Arial" panose="020B0604020202020204" pitchFamily="34" charset="0"/>
                <a:cs typeface="Arial" panose="020B0604020202020204" pitchFamily="34" charset="0"/>
              </a:rPr>
              <a:t>de horas anuales</a:t>
            </a:r>
            <a:r>
              <a:rPr lang="es-MX" sz="2400" dirty="0" smtClean="0">
                <a:latin typeface="Arial" panose="020B0604020202020204" pitchFamily="34" charset="0"/>
                <a:cs typeface="Arial" panose="020B0604020202020204" pitchFamily="34" charset="0"/>
              </a:rPr>
              <a:t>:</a:t>
            </a:r>
            <a:endParaRPr lang="es-MX" sz="1100" dirty="0">
              <a:latin typeface="Arial" panose="020B0604020202020204" pitchFamily="34" charset="0"/>
              <a:cs typeface="Arial" panose="020B0604020202020204" pitchFamily="34" charset="0"/>
            </a:endParaRPr>
          </a:p>
          <a:p>
            <a:pPr marL="1077913" indent="-1077913">
              <a:buNone/>
            </a:pPr>
            <a:r>
              <a:rPr lang="es-MX" sz="11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30X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5X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10X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20X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1800</a:t>
            </a:r>
            <a:endParaRPr lang="es-MX" sz="1100" dirty="0" smtClean="0">
              <a:latin typeface="Arial" panose="020B0604020202020204" pitchFamily="34" charset="0"/>
              <a:cs typeface="Arial" panose="020B0604020202020204" pitchFamily="34" charset="0"/>
            </a:endParaRPr>
          </a:p>
          <a:p>
            <a:pPr marL="714375" indent="-714375">
              <a:buNone/>
            </a:pPr>
            <a:endParaRPr lang="es-MX" sz="1100" dirty="0">
              <a:latin typeface="Arial" panose="020B0604020202020204" pitchFamily="34" charset="0"/>
              <a:cs typeface="Arial" panose="020B0604020202020204" pitchFamily="34" charset="0"/>
            </a:endParaRPr>
          </a:p>
          <a:p>
            <a:r>
              <a:rPr lang="es-MX" sz="2400" dirty="0" smtClean="0">
                <a:latin typeface="Arial" panose="020B0604020202020204" pitchFamily="34" charset="0"/>
                <a:cs typeface="Arial" panose="020B0604020202020204" pitchFamily="34" charset="0"/>
              </a:rPr>
              <a:t>Necesidades </a:t>
            </a:r>
            <a:r>
              <a:rPr lang="es-MX" sz="2400" dirty="0">
                <a:latin typeface="Arial" panose="020B0604020202020204" pitchFamily="34" charset="0"/>
                <a:cs typeface="Arial" panose="020B0604020202020204" pitchFamily="34" charset="0"/>
              </a:rPr>
              <a:t>de riego</a:t>
            </a:r>
            <a:r>
              <a:rPr lang="es-MX"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a:p>
            <a:pPr marL="1077913" indent="-1077913">
              <a:buNone/>
            </a:pP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4X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2X</a:t>
            </a:r>
            <a:r>
              <a:rPr lang="es-MX" sz="2000" dirty="0" smtClean="0">
                <a:latin typeface="Arial" panose="020B0604020202020204" pitchFamily="34" charset="0"/>
                <a:cs typeface="Arial" panose="020B0604020202020204" pitchFamily="34" charset="0"/>
              </a:rPr>
              <a:t>2 </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2X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4X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400</a:t>
            </a:r>
          </a:p>
        </p:txBody>
      </p:sp>
      <p:sp>
        <p:nvSpPr>
          <p:cNvPr id="3" name="Rectángulo redondeado 2"/>
          <p:cNvSpPr/>
          <p:nvPr/>
        </p:nvSpPr>
        <p:spPr>
          <a:xfrm>
            <a:off x="2411760" y="3501008"/>
            <a:ext cx="5040560" cy="576064"/>
          </a:xfrm>
          <a:prstGeom prst="roundRect">
            <a:avLst/>
          </a:prstGeom>
          <a:noFill/>
          <a:ln w="50800">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ángulo redondeado 4"/>
          <p:cNvSpPr/>
          <p:nvPr/>
        </p:nvSpPr>
        <p:spPr>
          <a:xfrm>
            <a:off x="2411760" y="4797152"/>
            <a:ext cx="5040560" cy="576064"/>
          </a:xfrm>
          <a:prstGeom prst="roundRect">
            <a:avLst/>
          </a:prstGeom>
          <a:noFill/>
          <a:ln w="50800">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redondeado 5"/>
          <p:cNvSpPr/>
          <p:nvPr/>
        </p:nvSpPr>
        <p:spPr>
          <a:xfrm>
            <a:off x="2411760" y="6093296"/>
            <a:ext cx="5040560" cy="576064"/>
          </a:xfrm>
          <a:prstGeom prst="roundRect">
            <a:avLst/>
          </a:prstGeom>
          <a:noFill/>
          <a:ln w="50800">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115616" y="1412776"/>
            <a:ext cx="7632848" cy="4176464"/>
          </a:xfrm>
        </p:spPr>
        <p:txBody>
          <a:bodyPr>
            <a:noAutofit/>
          </a:bodyPr>
          <a:lstStyle/>
          <a:p>
            <a:pPr marL="0" indent="0" algn="just">
              <a:lnSpc>
                <a:spcPct val="200000"/>
              </a:lnSpc>
              <a:buNone/>
            </a:pPr>
            <a:r>
              <a:rPr lang="es-ES_tradnl" sz="2400" dirty="0" smtClean="0">
                <a:latin typeface="Arial" charset="0"/>
                <a:ea typeface="Arial" charset="0"/>
                <a:cs typeface="Arial" charset="0"/>
              </a:rPr>
              <a:t>Cada d</a:t>
            </a:r>
            <a:r>
              <a:rPr lang="es-ES" sz="2400" dirty="0" smtClean="0">
                <a:latin typeface="Arial" charset="0"/>
                <a:ea typeface="Arial" charset="0"/>
                <a:cs typeface="Arial" charset="0"/>
              </a:rPr>
              <a:t>í</a:t>
            </a:r>
            <a:r>
              <a:rPr lang="es-ES_tradnl" sz="2400" dirty="0" smtClean="0">
                <a:latin typeface="Arial" charset="0"/>
                <a:ea typeface="Arial" charset="0"/>
                <a:cs typeface="Arial" charset="0"/>
              </a:rPr>
              <a:t>a toma más importancia que </a:t>
            </a:r>
            <a:r>
              <a:rPr lang="es-ES_tradnl" sz="2400" dirty="0">
                <a:latin typeface="Arial" charset="0"/>
                <a:ea typeface="Arial" charset="0"/>
                <a:cs typeface="Arial" charset="0"/>
              </a:rPr>
              <a:t>los futuros Licenciados en </a:t>
            </a:r>
            <a:r>
              <a:rPr lang="es-ES_tradnl" sz="2400" dirty="0" err="1" smtClean="0">
                <a:latin typeface="Arial" charset="0"/>
                <a:ea typeface="Arial" charset="0"/>
                <a:cs typeface="Arial" charset="0"/>
              </a:rPr>
              <a:t>Contadur</a:t>
            </a:r>
            <a:r>
              <a:rPr lang="es-ES" sz="2400" dirty="0" smtClean="0">
                <a:latin typeface="Arial" charset="0"/>
                <a:ea typeface="Arial" charset="0"/>
                <a:cs typeface="Arial" charset="0"/>
              </a:rPr>
              <a:t>í</a:t>
            </a:r>
            <a:r>
              <a:rPr lang="es-ES_tradnl" sz="2400" dirty="0" smtClean="0">
                <a:latin typeface="Arial" charset="0"/>
                <a:ea typeface="Arial" charset="0"/>
                <a:cs typeface="Arial" charset="0"/>
              </a:rPr>
              <a:t>a tengan </a:t>
            </a:r>
            <a:r>
              <a:rPr lang="es-ES_tradnl" sz="2400" dirty="0">
                <a:latin typeface="Arial" charset="0"/>
                <a:ea typeface="Arial" charset="0"/>
                <a:cs typeface="Arial" charset="0"/>
              </a:rPr>
              <a:t>un conocimiento claro del empleo y </a:t>
            </a:r>
            <a:r>
              <a:rPr lang="es-ES_tradnl" sz="2400" dirty="0" smtClean="0">
                <a:latin typeface="Arial" charset="0"/>
                <a:ea typeface="Arial" charset="0"/>
                <a:cs typeface="Arial" charset="0"/>
              </a:rPr>
              <a:t>aplicación </a:t>
            </a:r>
            <a:r>
              <a:rPr lang="es-ES_tradnl" sz="2400" dirty="0">
                <a:latin typeface="Arial" charset="0"/>
                <a:ea typeface="Arial" charset="0"/>
                <a:cs typeface="Arial" charset="0"/>
              </a:rPr>
              <a:t>de la </a:t>
            </a:r>
            <a:r>
              <a:rPr lang="es-ES_tradnl" sz="2400" dirty="0" smtClean="0">
                <a:latin typeface="Arial" charset="0"/>
                <a:ea typeface="Arial" charset="0"/>
                <a:cs typeface="Arial" charset="0"/>
              </a:rPr>
              <a:t>ciencia, a través  </a:t>
            </a:r>
            <a:r>
              <a:rPr lang="es-ES_tradnl" sz="2400" dirty="0">
                <a:latin typeface="Arial" charset="0"/>
                <a:ea typeface="Arial" charset="0"/>
                <a:cs typeface="Arial" charset="0"/>
              </a:rPr>
              <a:t>de </a:t>
            </a:r>
            <a:r>
              <a:rPr lang="es-ES_tradnl" sz="2400" dirty="0" smtClean="0">
                <a:latin typeface="Arial" charset="0"/>
                <a:ea typeface="Arial" charset="0"/>
                <a:cs typeface="Arial" charset="0"/>
              </a:rPr>
              <a:t>determinados </a:t>
            </a:r>
            <a:r>
              <a:rPr lang="es-ES_tradnl" sz="2400" dirty="0">
                <a:latin typeface="Arial" charset="0"/>
                <a:ea typeface="Arial" charset="0"/>
                <a:cs typeface="Arial" charset="0"/>
              </a:rPr>
              <a:t>modelos </a:t>
            </a:r>
            <a:r>
              <a:rPr lang="es-ES_tradnl" sz="2400" dirty="0" smtClean="0">
                <a:latin typeface="Arial" charset="0"/>
                <a:ea typeface="Arial" charset="0"/>
                <a:cs typeface="Arial" charset="0"/>
              </a:rPr>
              <a:t>matemáticos, para hacer más eficiente el proceso industrial.</a:t>
            </a:r>
          </a:p>
        </p:txBody>
      </p:sp>
    </p:spTree>
    <p:extLst>
      <p:ext uri="{BB962C8B-B14F-4D97-AF65-F5344CB8AC3E}">
        <p14:creationId xmlns:p14="http://schemas.microsoft.com/office/powerpoint/2010/main" val="9614601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403649" y="1196752"/>
            <a:ext cx="7344816" cy="4176464"/>
          </a:xfrm>
        </p:spPr>
        <p:txBody>
          <a:bodyPr>
            <a:noAutofit/>
          </a:bodyPr>
          <a:lstStyle/>
          <a:p>
            <a:pPr marL="0" indent="0" algn="just">
              <a:lnSpc>
                <a:spcPct val="200000"/>
              </a:lnSpc>
              <a:buNone/>
            </a:pPr>
            <a:r>
              <a:rPr lang="es-MX" sz="2400" dirty="0" smtClean="0">
                <a:latin typeface="Arial" panose="020B0604020202020204" pitchFamily="34" charset="0"/>
                <a:cs typeface="Arial" panose="020B0604020202020204" pitchFamily="34" charset="0"/>
              </a:rPr>
              <a:t>Una vez establecidas las restricciones, entonces se </a:t>
            </a:r>
            <a:r>
              <a:rPr lang="es-MX" sz="2400" dirty="0">
                <a:latin typeface="Arial" panose="020B0604020202020204" pitchFamily="34" charset="0"/>
                <a:cs typeface="Arial" panose="020B0604020202020204" pitchFamily="34" charset="0"/>
              </a:rPr>
              <a:t>expresan todas las condiciones implícitamente establecidas por la naturaleza de las variables: que no </a:t>
            </a:r>
            <a:r>
              <a:rPr lang="es-MX" sz="2400" dirty="0" smtClean="0">
                <a:latin typeface="Arial" panose="020B0604020202020204" pitchFamily="34" charset="0"/>
                <a:cs typeface="Arial" panose="020B0604020202020204" pitchFamily="34" charset="0"/>
              </a:rPr>
              <a:t>sean </a:t>
            </a:r>
            <a:r>
              <a:rPr lang="es-MX" sz="2400" dirty="0">
                <a:latin typeface="Arial" panose="020B0604020202020204" pitchFamily="34" charset="0"/>
                <a:cs typeface="Arial" panose="020B0604020202020204" pitchFamily="34" charset="0"/>
              </a:rPr>
              <a:t>negativas, que sean enteras, que </a:t>
            </a:r>
            <a:r>
              <a:rPr lang="es-MX" sz="2400" dirty="0" smtClean="0">
                <a:latin typeface="Arial" panose="020B0604020202020204" pitchFamily="34" charset="0"/>
                <a:cs typeface="Arial" panose="020B0604020202020204" pitchFamily="34" charset="0"/>
              </a:rPr>
              <a:t>sólo </a:t>
            </a:r>
            <a:r>
              <a:rPr lang="es-MX" sz="2400" dirty="0">
                <a:latin typeface="Arial" panose="020B0604020202020204" pitchFamily="34" charset="0"/>
                <a:cs typeface="Arial" panose="020B0604020202020204" pitchFamily="34" charset="0"/>
              </a:rPr>
              <a:t>puedan tomar determinados valores. </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475656" y="764704"/>
            <a:ext cx="7416824" cy="5976664"/>
          </a:xfrm>
        </p:spPr>
        <p:txBody>
          <a:bodyPr>
            <a:noAutofit/>
          </a:bodyPr>
          <a:lstStyle/>
          <a:p>
            <a:pPr marL="0" indent="0" algn="just">
              <a:lnSpc>
                <a:spcPct val="200000"/>
              </a:lnSpc>
              <a:buNone/>
            </a:pPr>
            <a:r>
              <a:rPr lang="es-ES_tradnl" sz="2400" dirty="0">
                <a:latin typeface="Arial" panose="020B0604020202020204" pitchFamily="34" charset="0"/>
                <a:cs typeface="Arial" panose="020B0604020202020204" pitchFamily="34" charset="0"/>
              </a:rPr>
              <a:t>En nuestro caso las restricciones son: a) El número de árboles no puede ser negativo y; b) El total de árboles debe ser un número entero</a:t>
            </a:r>
            <a:r>
              <a:rPr lang="es-ES_tradnl" sz="2400" dirty="0" smtClean="0">
                <a:latin typeface="Arial" panose="020B0604020202020204" pitchFamily="34" charset="0"/>
                <a:cs typeface="Arial" panose="020B0604020202020204" pitchFamily="34" charset="0"/>
              </a:rPr>
              <a:t>. Es decir:</a:t>
            </a:r>
            <a:endParaRPr lang="es-ES_tradnl" sz="2400" dirty="0">
              <a:latin typeface="Arial" panose="020B0604020202020204" pitchFamily="34" charset="0"/>
              <a:cs typeface="Arial" panose="020B0604020202020204" pitchFamily="34" charset="0"/>
            </a:endParaRPr>
          </a:p>
          <a:p>
            <a:pPr marL="0" indent="0" algn="ctr">
              <a:buNone/>
            </a:pP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X</a:t>
            </a:r>
            <a:r>
              <a:rPr lang="es-MX" sz="2000" dirty="0">
                <a:latin typeface="Arial" panose="020B0604020202020204" pitchFamily="34" charset="0"/>
                <a:cs typeface="Arial" panose="020B0604020202020204" pitchFamily="34" charset="0"/>
              </a:rPr>
              <a:t>i</a:t>
            </a:r>
            <a:r>
              <a:rPr lang="es-MX" sz="2400" dirty="0">
                <a:latin typeface="Arial" panose="020B0604020202020204" pitchFamily="34" charset="0"/>
                <a:cs typeface="Arial" panose="020B0604020202020204" pitchFamily="34" charset="0"/>
              </a:rPr>
              <a:t> ≥ </a:t>
            </a:r>
            <a:r>
              <a:rPr lang="es-MX" sz="2400" dirty="0" smtClean="0">
                <a:latin typeface="Arial" panose="020B0604020202020204" pitchFamily="34" charset="0"/>
                <a:cs typeface="Arial" panose="020B0604020202020204" pitchFamily="34" charset="0"/>
              </a:rPr>
              <a:t>0 y todo X</a:t>
            </a:r>
            <a:r>
              <a:rPr lang="es-MX" sz="2000" dirty="0" smtClean="0">
                <a:latin typeface="Arial" panose="020B0604020202020204" pitchFamily="34" charset="0"/>
                <a:cs typeface="Arial" panose="020B0604020202020204" pitchFamily="34" charset="0"/>
              </a:rPr>
              <a:t>i</a:t>
            </a:r>
            <a:r>
              <a:rPr lang="es-MX" sz="2400" dirty="0" smtClean="0">
                <a:latin typeface="Arial" panose="020B0604020202020204" pitchFamily="34" charset="0"/>
                <a:cs typeface="Arial" panose="020B0604020202020204" pitchFamily="34" charset="0"/>
              </a:rPr>
              <a:t> es entero con i=1,2,3,</a:t>
            </a:r>
            <a:r>
              <a:rPr lang="mr-IN" sz="2400" dirty="0" smtClean="0">
                <a:latin typeface="Arial" panose="020B0604020202020204" pitchFamily="34" charset="0"/>
                <a:cs typeface="Arial" panose="020B0604020202020204" pitchFamily="34" charset="0"/>
              </a:rPr>
              <a:t>…</a:t>
            </a:r>
            <a:r>
              <a:rPr lang="es-ES_tradnl" sz="2400" dirty="0" smtClean="0">
                <a:latin typeface="Arial" panose="020B0604020202020204" pitchFamily="34" charset="0"/>
                <a:cs typeface="Arial" panose="020B0604020202020204" pitchFamily="34" charset="0"/>
              </a:rPr>
              <a:t>,n</a:t>
            </a:r>
            <a:r>
              <a:rPr lang="es-MX" sz="2400" dirty="0" smtClean="0">
                <a:latin typeface="Arial" panose="020B0604020202020204" pitchFamily="34" charset="0"/>
                <a:cs typeface="Arial" panose="020B0604020202020204" pitchFamily="34" charset="0"/>
              </a:rPr>
              <a:t>.</a:t>
            </a:r>
          </a:p>
          <a:p>
            <a:pPr marL="0" indent="0" algn="ctr">
              <a:buNone/>
            </a:pPr>
            <a:endParaRPr lang="es-MX" sz="2400" dirty="0" smtClean="0">
              <a:latin typeface="Arial" panose="020B0604020202020204" pitchFamily="34" charset="0"/>
              <a:cs typeface="Arial" panose="020B0604020202020204" pitchFamily="34" charset="0"/>
            </a:endParaRPr>
          </a:p>
          <a:p>
            <a:pPr marL="0" indent="0" algn="ctr">
              <a:buNone/>
            </a:pPr>
            <a:r>
              <a:rPr lang="es-MX" sz="2400" dirty="0" smtClean="0">
                <a:latin typeface="Arial" panose="020B0604020202020204" pitchFamily="34" charset="0"/>
                <a:cs typeface="Arial" panose="020B0604020202020204" pitchFamily="34" charset="0"/>
              </a:rPr>
              <a:t>Finalmente, se plantea </a:t>
            </a:r>
            <a:r>
              <a:rPr lang="es-MX" sz="2400" dirty="0">
                <a:latin typeface="Arial" panose="020B0604020202020204" pitchFamily="34" charset="0"/>
                <a:cs typeface="Arial" panose="020B0604020202020204" pitchFamily="34" charset="0"/>
              </a:rPr>
              <a:t>la función objetivo</a:t>
            </a:r>
            <a:r>
              <a:rPr lang="es-MX" sz="2400" dirty="0" smtClean="0">
                <a:latin typeface="Arial" panose="020B0604020202020204" pitchFamily="34" charset="0"/>
                <a:cs typeface="Arial" panose="020B0604020202020204" pitchFamily="34" charset="0"/>
              </a:rPr>
              <a:t>:</a:t>
            </a:r>
          </a:p>
          <a:p>
            <a:pPr marL="0" indent="0" algn="ctr">
              <a:buNone/>
            </a:pP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Maximizar Z(X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)=1000X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+500X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+400X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+600X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p:txBody>
      </p:sp>
      <p:sp>
        <p:nvSpPr>
          <p:cNvPr id="5" name="Rectángulo redondeado 4"/>
          <p:cNvSpPr/>
          <p:nvPr/>
        </p:nvSpPr>
        <p:spPr>
          <a:xfrm>
            <a:off x="1691680" y="5085184"/>
            <a:ext cx="6840760" cy="1368152"/>
          </a:xfrm>
          <a:prstGeom prst="roundRect">
            <a:avLst/>
          </a:prstGeom>
          <a:noFill/>
          <a:ln w="50800">
            <a:solidFill>
              <a:schemeClr val="accent1">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redondeado 5"/>
          <p:cNvSpPr/>
          <p:nvPr/>
        </p:nvSpPr>
        <p:spPr>
          <a:xfrm>
            <a:off x="2123728" y="3356992"/>
            <a:ext cx="6120680" cy="648072"/>
          </a:xfrm>
          <a:prstGeom prst="roundRect">
            <a:avLst/>
          </a:prstGeom>
          <a:noFill/>
          <a:ln w="50800">
            <a:solidFill>
              <a:srgbClr val="0000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2356436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a:spLocks noGrp="1"/>
          </p:cNvSpPr>
          <p:nvPr>
            <p:ph idx="1"/>
          </p:nvPr>
        </p:nvSpPr>
        <p:spPr>
          <a:xfrm>
            <a:off x="1403648" y="332656"/>
            <a:ext cx="7514035" cy="5976664"/>
          </a:xfrm>
        </p:spPr>
        <p:txBody>
          <a:bodyPr>
            <a:noAutofit/>
          </a:bodyPr>
          <a:lstStyle/>
          <a:p>
            <a:pPr marL="0" indent="0">
              <a:lnSpc>
                <a:spcPct val="150000"/>
              </a:lnSpc>
              <a:buNone/>
            </a:pPr>
            <a:r>
              <a:rPr lang="es-MX" sz="2400" dirty="0" smtClean="0">
                <a:latin typeface="Arial" panose="020B0604020202020204" pitchFamily="34" charset="0"/>
                <a:cs typeface="Arial" panose="020B0604020202020204" pitchFamily="34" charset="0"/>
              </a:rPr>
              <a:t>Por lo tanto, nuestro problema se reduce a resolver el siguiente planteamiento:</a:t>
            </a:r>
          </a:p>
          <a:p>
            <a:pPr marL="0" indent="0" algn="ctr">
              <a:buNone/>
            </a:pP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Max Z=1000X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+500X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+400X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+600X</a:t>
            </a:r>
            <a:r>
              <a:rPr lang="es-MX" sz="2000" dirty="0" smtClean="0">
                <a:latin typeface="Arial" panose="020B0604020202020204" pitchFamily="34" charset="0"/>
                <a:cs typeface="Arial" panose="020B0604020202020204" pitchFamily="34" charset="0"/>
              </a:rPr>
              <a:t>4</a:t>
            </a:r>
            <a:endParaRPr lang="es-MX" sz="2400" dirty="0" smtClean="0">
              <a:latin typeface="Arial" panose="020B0604020202020204" pitchFamily="34" charset="0"/>
              <a:cs typeface="Arial" panose="020B0604020202020204" pitchFamily="34" charset="0"/>
            </a:endParaRPr>
          </a:p>
          <a:p>
            <a:pPr marL="0" indent="0" algn="ctr">
              <a:buNone/>
            </a:pPr>
            <a:endParaRPr lang="es-MX" sz="2400" dirty="0" smtClean="0">
              <a:latin typeface="Arial" panose="020B0604020202020204" pitchFamily="34" charset="0"/>
              <a:cs typeface="Arial" panose="020B0604020202020204" pitchFamily="34" charset="0"/>
            </a:endParaRPr>
          </a:p>
          <a:p>
            <a:pPr marL="714375" indent="538163" algn="just">
              <a:buNone/>
            </a:pPr>
            <a:r>
              <a:rPr lang="es-MX" sz="2400" dirty="0" smtClean="0">
                <a:latin typeface="Arial" panose="020B0604020202020204" pitchFamily="34" charset="0"/>
                <a:cs typeface="Arial" panose="020B0604020202020204" pitchFamily="34" charset="0"/>
              </a:rPr>
              <a:t>Sujeto a:</a:t>
            </a:r>
          </a:p>
          <a:p>
            <a:pPr marL="714375" indent="538163" algn="just">
              <a:buNone/>
            </a:pPr>
            <a:endParaRPr lang="es-MX" sz="2400" dirty="0" smtClean="0">
              <a:latin typeface="Arial" panose="020B0604020202020204" pitchFamily="34" charset="0"/>
              <a:cs typeface="Arial" panose="020B0604020202020204" pitchFamily="34" charset="0"/>
            </a:endParaRPr>
          </a:p>
          <a:p>
            <a:pPr marL="898525" indent="539750">
              <a:buNone/>
            </a:pPr>
            <a:r>
              <a:rPr lang="es-MX" sz="2400" dirty="0" smtClean="0">
                <a:latin typeface="Arial" panose="020B0604020202020204" pitchFamily="34" charset="0"/>
                <a:cs typeface="Arial" panose="020B0604020202020204" pitchFamily="34" charset="0"/>
              </a:rPr>
              <a:t>32X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+ 8X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 + 8X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+ 24X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 ≤ 1280</a:t>
            </a:r>
          </a:p>
          <a:p>
            <a:pPr marL="898525" indent="539750">
              <a:buNone/>
            </a:pPr>
            <a:r>
              <a:rPr lang="es-MX" sz="2400" dirty="0" smtClean="0">
                <a:latin typeface="Arial" panose="020B0604020202020204" pitchFamily="34" charset="0"/>
                <a:cs typeface="Arial" panose="020B0604020202020204" pitchFamily="34" charset="0"/>
              </a:rPr>
              <a:t>30X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+ 5X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 + 10X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+ 20X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 ≤ 1800</a:t>
            </a:r>
          </a:p>
          <a:p>
            <a:pPr marL="898525" indent="539750">
              <a:buNone/>
            </a:pPr>
            <a:r>
              <a:rPr lang="es-MX" sz="2400" dirty="0" smtClean="0">
                <a:latin typeface="Arial" panose="020B0604020202020204" pitchFamily="34" charset="0"/>
                <a:cs typeface="Arial" panose="020B0604020202020204" pitchFamily="34" charset="0"/>
              </a:rPr>
              <a:t>4X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+ 2X</a:t>
            </a:r>
            <a:r>
              <a:rPr lang="es-MX" sz="2000" dirty="0" smtClean="0">
                <a:latin typeface="Arial" panose="020B0604020202020204" pitchFamily="34" charset="0"/>
                <a:cs typeface="Arial" panose="020B0604020202020204" pitchFamily="34" charset="0"/>
              </a:rPr>
              <a:t>2 </a:t>
            </a:r>
            <a:r>
              <a:rPr lang="es-MX" sz="2400" dirty="0" smtClean="0">
                <a:latin typeface="Arial" panose="020B0604020202020204" pitchFamily="34" charset="0"/>
                <a:cs typeface="Arial" panose="020B0604020202020204" pitchFamily="34" charset="0"/>
              </a:rPr>
              <a:t>+ 2X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+ 4X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 ≤ 400</a:t>
            </a:r>
          </a:p>
          <a:p>
            <a:pPr marL="898525" indent="539750">
              <a:buNone/>
            </a:pPr>
            <a:endParaRPr lang="es-MX" sz="2400" dirty="0" smtClean="0">
              <a:latin typeface="Arial" panose="020B0604020202020204" pitchFamily="34" charset="0"/>
              <a:cs typeface="Arial" panose="020B0604020202020204" pitchFamily="34" charset="0"/>
            </a:endParaRPr>
          </a:p>
          <a:p>
            <a:pPr marL="714375" indent="538163">
              <a:buNone/>
            </a:pPr>
            <a:r>
              <a:rPr lang="es-MX" sz="2400" dirty="0" smtClean="0">
                <a:latin typeface="Arial" panose="020B0604020202020204" pitchFamily="34" charset="0"/>
                <a:cs typeface="Arial" panose="020B0604020202020204" pitchFamily="34" charset="0"/>
              </a:rPr>
              <a:t>con X</a:t>
            </a:r>
            <a:r>
              <a:rPr lang="es-MX" sz="2000" dirty="0" smtClean="0">
                <a:latin typeface="Arial" panose="020B0604020202020204" pitchFamily="34" charset="0"/>
                <a:cs typeface="Arial" panose="020B0604020202020204" pitchFamily="34" charset="0"/>
              </a:rPr>
              <a:t>i</a:t>
            </a:r>
            <a:r>
              <a:rPr lang="es-MX" sz="2400" dirty="0" smtClean="0">
                <a:latin typeface="Arial" panose="020B0604020202020204" pitchFamily="34" charset="0"/>
                <a:cs typeface="Arial" panose="020B0604020202020204" pitchFamily="34" charset="0"/>
              </a:rPr>
              <a:t> ≥ 0 y todo X</a:t>
            </a:r>
            <a:r>
              <a:rPr lang="es-MX" sz="2000" dirty="0" smtClean="0">
                <a:latin typeface="Arial" panose="020B0604020202020204" pitchFamily="34" charset="0"/>
                <a:cs typeface="Arial" panose="020B0604020202020204" pitchFamily="34" charset="0"/>
              </a:rPr>
              <a:t>i</a:t>
            </a:r>
            <a:r>
              <a:rPr lang="es-MX" sz="2400" dirty="0" smtClean="0">
                <a:latin typeface="Arial" panose="020B0604020202020204" pitchFamily="34" charset="0"/>
                <a:cs typeface="Arial" panose="020B0604020202020204" pitchFamily="34" charset="0"/>
              </a:rPr>
              <a:t> entero.</a:t>
            </a:r>
          </a:p>
          <a:p>
            <a:pPr marL="714375" indent="0">
              <a:buNone/>
            </a:pPr>
            <a:endParaRPr lang="es-MX" sz="2400" dirty="0" smtClean="0">
              <a:latin typeface="Arial" panose="020B0604020202020204" pitchFamily="34" charset="0"/>
              <a:cs typeface="Arial" panose="020B0604020202020204" pitchFamily="34" charset="0"/>
            </a:endParaRPr>
          </a:p>
          <a:p>
            <a:pPr marL="0" indent="0">
              <a:buNone/>
            </a:pPr>
            <a:endParaRPr lang="es-MX" sz="2400" dirty="0" smtClean="0">
              <a:latin typeface="Arial" panose="020B0604020202020204" pitchFamily="34" charset="0"/>
              <a:cs typeface="Arial" panose="020B0604020202020204" pitchFamily="34" charset="0"/>
            </a:endParaRPr>
          </a:p>
          <a:p>
            <a:pPr marL="0" indent="0">
              <a:buNone/>
            </a:pPr>
            <a:endParaRPr lang="es-MX" sz="2400" dirty="0">
              <a:latin typeface="Arial" panose="020B0604020202020204" pitchFamily="34" charset="0"/>
              <a:cs typeface="Arial" panose="020B0604020202020204" pitchFamily="34" charset="0"/>
            </a:endParaRPr>
          </a:p>
        </p:txBody>
      </p:sp>
      <p:sp>
        <p:nvSpPr>
          <p:cNvPr id="3" name="Rectángulo redondeado 2"/>
          <p:cNvSpPr/>
          <p:nvPr/>
        </p:nvSpPr>
        <p:spPr>
          <a:xfrm>
            <a:off x="2339752" y="1772816"/>
            <a:ext cx="5616624" cy="792088"/>
          </a:xfrm>
          <a:prstGeom prst="roundRect">
            <a:avLst/>
          </a:prstGeom>
          <a:noFill/>
          <a:ln w="50800">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 name="Rectángulo redondeado 3"/>
          <p:cNvSpPr/>
          <p:nvPr/>
        </p:nvSpPr>
        <p:spPr>
          <a:xfrm>
            <a:off x="2339752" y="3717032"/>
            <a:ext cx="5616624" cy="1728192"/>
          </a:xfrm>
          <a:prstGeom prst="round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2"/>
          <p:cNvSpPr>
            <a:spLocks noGrp="1"/>
          </p:cNvSpPr>
          <p:nvPr>
            <p:ph idx="1"/>
          </p:nvPr>
        </p:nvSpPr>
        <p:spPr>
          <a:xfrm>
            <a:off x="1403648" y="692696"/>
            <a:ext cx="7514035" cy="5976664"/>
          </a:xfrm>
        </p:spPr>
        <p:txBody>
          <a:bodyPr>
            <a:noAutofit/>
          </a:bodyPr>
          <a:lstStyle/>
          <a:p>
            <a:pPr marL="0" indent="0" algn="just">
              <a:buNone/>
            </a:pPr>
            <a:r>
              <a:rPr lang="es-MX" sz="2400" dirty="0" smtClean="0">
                <a:latin typeface="Arial" panose="020B0604020202020204" pitchFamily="34" charset="0"/>
                <a:cs typeface="Arial" panose="020B0604020202020204" pitchFamily="34" charset="0"/>
              </a:rPr>
              <a:t>La solución de nuestro problema puede seguir una serie de pasos.</a:t>
            </a:r>
          </a:p>
          <a:p>
            <a:pPr marL="714375" indent="0">
              <a:buNone/>
            </a:pPr>
            <a:endParaRPr lang="es-MX" sz="2400" dirty="0" smtClean="0">
              <a:latin typeface="Arial" panose="020B0604020202020204" pitchFamily="34" charset="0"/>
              <a:cs typeface="Arial" panose="020B0604020202020204" pitchFamily="34" charset="0"/>
            </a:endParaRPr>
          </a:p>
          <a:p>
            <a:pPr marL="0" indent="0">
              <a:buNone/>
            </a:pPr>
            <a:r>
              <a:rPr lang="es-MX" sz="2400" b="1" dirty="0" smtClean="0">
                <a:latin typeface="Arial" panose="020B0604020202020204" pitchFamily="34" charset="0"/>
                <a:cs typeface="Arial" panose="020B0604020202020204" pitchFamily="34" charset="0"/>
              </a:rPr>
              <a:t>PASO I)</a:t>
            </a:r>
            <a:r>
              <a:rPr lang="es-MX" sz="2400" dirty="0" smtClean="0">
                <a:latin typeface="Arial" panose="020B0604020202020204" pitchFamily="34" charset="0"/>
                <a:cs typeface="Arial" panose="020B0604020202020204" pitchFamily="34" charset="0"/>
              </a:rPr>
              <a:t> Igualar la función objetivo a cero.</a:t>
            </a:r>
          </a:p>
          <a:p>
            <a:pPr marL="0" indent="0">
              <a:buNone/>
            </a:pPr>
            <a:endParaRPr lang="es-MX" sz="2400" dirty="0" smtClean="0">
              <a:latin typeface="Arial" panose="020B0604020202020204" pitchFamily="34" charset="0"/>
              <a:cs typeface="Arial" panose="020B0604020202020204" pitchFamily="34" charset="0"/>
            </a:endParaRPr>
          </a:p>
          <a:p>
            <a:pPr marL="0" indent="0" algn="ctr">
              <a:buNone/>
            </a:pPr>
            <a:r>
              <a:rPr lang="es-MX" sz="2400" dirty="0" smtClean="0">
                <a:latin typeface="Arial" panose="020B0604020202020204" pitchFamily="34" charset="0"/>
                <a:cs typeface="Arial" panose="020B0604020202020204" pitchFamily="34" charset="0"/>
              </a:rPr>
              <a:t>Z-1000X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-500X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-400X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-600X</a:t>
            </a:r>
            <a:r>
              <a:rPr lang="es-MX" sz="2000" dirty="0" smtClean="0">
                <a:latin typeface="Arial" panose="020B0604020202020204" pitchFamily="34" charset="0"/>
                <a:cs typeface="Arial" panose="020B0604020202020204" pitchFamily="34" charset="0"/>
              </a:rPr>
              <a:t>4=0</a:t>
            </a:r>
            <a:endParaRPr lang="es-MX" sz="2400" dirty="0" smtClean="0">
              <a:latin typeface="Arial" panose="020B0604020202020204" pitchFamily="34" charset="0"/>
              <a:cs typeface="Arial" panose="020B0604020202020204" pitchFamily="34" charset="0"/>
            </a:endParaRPr>
          </a:p>
          <a:p>
            <a:pPr marL="0" indent="0">
              <a:buNone/>
            </a:pPr>
            <a:endParaRPr lang="es-MX" sz="2400" dirty="0" smtClean="0">
              <a:latin typeface="Arial" panose="020B0604020202020204" pitchFamily="34" charset="0"/>
              <a:cs typeface="Arial" panose="020B0604020202020204" pitchFamily="34" charset="0"/>
            </a:endParaRPr>
          </a:p>
          <a:p>
            <a:pPr marL="0" indent="0" algn="just">
              <a:buNone/>
            </a:pPr>
            <a:r>
              <a:rPr lang="es-MX" sz="2400" b="1" dirty="0" smtClean="0">
                <a:latin typeface="Arial" panose="020B0604020202020204" pitchFamily="34" charset="0"/>
                <a:cs typeface="Arial" panose="020B0604020202020204" pitchFamily="34" charset="0"/>
              </a:rPr>
              <a:t>PASO II) </a:t>
            </a:r>
            <a:r>
              <a:rPr lang="es-MX" sz="2400" dirty="0" smtClean="0">
                <a:latin typeface="Arial" panose="020B0604020202020204" pitchFamily="34" charset="0"/>
                <a:cs typeface="Arial" panose="020B0604020202020204" pitchFamily="34" charset="0"/>
              </a:rPr>
              <a:t>Convertir todas las desigualdades en igualdades.</a:t>
            </a:r>
          </a:p>
          <a:p>
            <a:pPr marL="0" indent="0" algn="just">
              <a:buNone/>
            </a:pPr>
            <a:endParaRPr lang="es-MX" sz="1100" dirty="0" smtClean="0">
              <a:latin typeface="Arial" panose="020B0604020202020204" pitchFamily="34" charset="0"/>
              <a:cs typeface="Arial" panose="020B0604020202020204" pitchFamily="34" charset="0"/>
            </a:endParaRPr>
          </a:p>
          <a:p>
            <a:pPr marL="1077913" indent="539750">
              <a:buNone/>
            </a:pPr>
            <a:r>
              <a:rPr lang="es-MX" sz="2400" dirty="0" smtClean="0">
                <a:latin typeface="Arial" panose="020B0604020202020204" pitchFamily="34" charset="0"/>
                <a:cs typeface="Arial" panose="020B0604020202020204" pitchFamily="34" charset="0"/>
              </a:rPr>
              <a:t>32X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+ 8X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 + 8X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+ 24X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=1280</a:t>
            </a:r>
          </a:p>
          <a:p>
            <a:pPr marL="1077913" indent="539750">
              <a:buNone/>
            </a:pPr>
            <a:r>
              <a:rPr lang="es-MX" sz="2400" dirty="0" smtClean="0">
                <a:latin typeface="Arial" panose="020B0604020202020204" pitchFamily="34" charset="0"/>
                <a:cs typeface="Arial" panose="020B0604020202020204" pitchFamily="34" charset="0"/>
              </a:rPr>
              <a:t>30X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+ 5X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 + 10X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+ 20X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=1800</a:t>
            </a:r>
          </a:p>
          <a:p>
            <a:pPr marL="1077913" indent="539750">
              <a:buNone/>
            </a:pPr>
            <a:r>
              <a:rPr lang="es-MX" sz="2400" dirty="0" smtClean="0">
                <a:latin typeface="Arial" panose="020B0604020202020204" pitchFamily="34" charset="0"/>
                <a:cs typeface="Arial" panose="020B0604020202020204" pitchFamily="34" charset="0"/>
              </a:rPr>
              <a:t>4X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+ 2X</a:t>
            </a:r>
            <a:r>
              <a:rPr lang="es-MX" sz="2000" dirty="0" smtClean="0">
                <a:latin typeface="Arial" panose="020B0604020202020204" pitchFamily="34" charset="0"/>
                <a:cs typeface="Arial" panose="020B0604020202020204" pitchFamily="34" charset="0"/>
              </a:rPr>
              <a:t>2 </a:t>
            </a:r>
            <a:r>
              <a:rPr lang="es-MX" sz="2400" dirty="0" smtClean="0">
                <a:latin typeface="Arial" panose="020B0604020202020204" pitchFamily="34" charset="0"/>
                <a:cs typeface="Arial" panose="020B0604020202020204" pitchFamily="34" charset="0"/>
              </a:rPr>
              <a:t>+ 2X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+ 4X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=400</a:t>
            </a:r>
            <a:endParaRPr lang="es-MX" sz="2400" b="1" dirty="0" smtClean="0">
              <a:latin typeface="Arial" panose="020B0604020202020204" pitchFamily="34" charset="0"/>
              <a:cs typeface="Arial" panose="020B0604020202020204" pitchFamily="34" charset="0"/>
            </a:endParaRPr>
          </a:p>
          <a:p>
            <a:pPr marL="0" indent="0" algn="just">
              <a:buNone/>
            </a:pPr>
            <a:endParaRPr lang="es-MX" sz="2400" b="1" dirty="0">
              <a:latin typeface="Arial" panose="020B0604020202020204" pitchFamily="34" charset="0"/>
              <a:cs typeface="Arial" panose="020B0604020202020204" pitchFamily="34" charset="0"/>
            </a:endParaRPr>
          </a:p>
        </p:txBody>
      </p:sp>
      <p:sp>
        <p:nvSpPr>
          <p:cNvPr id="3" name="Rectángulo redondeado 2"/>
          <p:cNvSpPr/>
          <p:nvPr/>
        </p:nvSpPr>
        <p:spPr>
          <a:xfrm>
            <a:off x="2339752" y="2852936"/>
            <a:ext cx="5616624" cy="792088"/>
          </a:xfrm>
          <a:prstGeom prst="roundRect">
            <a:avLst/>
          </a:prstGeom>
          <a:noFill/>
          <a:ln w="50800">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 name="Rectángulo redondeado 3"/>
          <p:cNvSpPr/>
          <p:nvPr/>
        </p:nvSpPr>
        <p:spPr>
          <a:xfrm>
            <a:off x="2339752" y="5013176"/>
            <a:ext cx="5616624" cy="1728192"/>
          </a:xfrm>
          <a:prstGeom prst="round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48169889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a:spLocks noGrp="1"/>
          </p:cNvSpPr>
          <p:nvPr>
            <p:ph idx="1"/>
          </p:nvPr>
        </p:nvSpPr>
        <p:spPr>
          <a:xfrm>
            <a:off x="1403648" y="692696"/>
            <a:ext cx="7514035" cy="5976664"/>
          </a:xfrm>
        </p:spPr>
        <p:txBody>
          <a:bodyPr>
            <a:noAutofit/>
          </a:bodyPr>
          <a:lstStyle/>
          <a:p>
            <a:pPr marL="0" indent="0" algn="just">
              <a:buNone/>
            </a:pPr>
            <a:r>
              <a:rPr lang="es-MX" sz="2400" b="1" dirty="0" smtClean="0">
                <a:latin typeface="Arial" panose="020B0604020202020204" pitchFamily="34" charset="0"/>
                <a:cs typeface="Arial" panose="020B0604020202020204" pitchFamily="34" charset="0"/>
              </a:rPr>
              <a:t>PASO III)</a:t>
            </a:r>
            <a:r>
              <a:rPr lang="es-MX" sz="2400" dirty="0" smtClean="0">
                <a:latin typeface="Arial" panose="020B0604020202020204" pitchFamily="34" charset="0"/>
                <a:cs typeface="Arial" panose="020B0604020202020204" pitchFamily="34" charset="0"/>
              </a:rPr>
              <a:t> Para cada nueva igualdad crear una variable ficticia llamada, generalmente, holgura.</a:t>
            </a:r>
          </a:p>
          <a:p>
            <a:pPr marL="0" indent="0" algn="just">
              <a:buNone/>
            </a:pPr>
            <a:endParaRPr lang="es-MX" sz="2400" dirty="0" smtClean="0">
              <a:latin typeface="Arial" panose="020B0604020202020204" pitchFamily="34" charset="0"/>
              <a:cs typeface="Arial" panose="020B0604020202020204" pitchFamily="34" charset="0"/>
            </a:endParaRPr>
          </a:p>
          <a:p>
            <a:pPr marL="363538" indent="530225">
              <a:buNone/>
            </a:pPr>
            <a:r>
              <a:rPr lang="es-MX" sz="2400" dirty="0" smtClean="0">
                <a:latin typeface="Arial" panose="020B0604020202020204" pitchFamily="34" charset="0"/>
                <a:cs typeface="Arial" panose="020B0604020202020204" pitchFamily="34" charset="0"/>
              </a:rPr>
              <a:t>32X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+ 8X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 + 8X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+ 24X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+H</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=1280</a:t>
            </a:r>
          </a:p>
          <a:p>
            <a:pPr marL="363538" indent="530225">
              <a:buNone/>
            </a:pPr>
            <a:r>
              <a:rPr lang="es-MX" sz="2400" dirty="0" smtClean="0">
                <a:latin typeface="Arial" panose="020B0604020202020204" pitchFamily="34" charset="0"/>
                <a:cs typeface="Arial" panose="020B0604020202020204" pitchFamily="34" charset="0"/>
              </a:rPr>
              <a:t>30X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+ 5X</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 + 10X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+ 20X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+H</a:t>
            </a:r>
            <a:r>
              <a:rPr lang="es-MX" sz="2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=1800</a:t>
            </a:r>
          </a:p>
          <a:p>
            <a:pPr marL="363538" indent="530225">
              <a:buNone/>
            </a:pPr>
            <a:r>
              <a:rPr lang="es-MX" sz="2400" dirty="0" smtClean="0">
                <a:latin typeface="Arial" panose="020B0604020202020204" pitchFamily="34" charset="0"/>
                <a:cs typeface="Arial" panose="020B0604020202020204" pitchFamily="34" charset="0"/>
              </a:rPr>
              <a:t>4X</a:t>
            </a:r>
            <a:r>
              <a:rPr lang="es-MX" sz="2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+ 2X</a:t>
            </a:r>
            <a:r>
              <a:rPr lang="es-MX" sz="2000" dirty="0" smtClean="0">
                <a:latin typeface="Arial" panose="020B0604020202020204" pitchFamily="34" charset="0"/>
                <a:cs typeface="Arial" panose="020B0604020202020204" pitchFamily="34" charset="0"/>
              </a:rPr>
              <a:t>2 </a:t>
            </a:r>
            <a:r>
              <a:rPr lang="es-MX" sz="2400" dirty="0" smtClean="0">
                <a:latin typeface="Arial" panose="020B0604020202020204" pitchFamily="34" charset="0"/>
                <a:cs typeface="Arial" panose="020B0604020202020204" pitchFamily="34" charset="0"/>
              </a:rPr>
              <a:t>+ 2X</a:t>
            </a:r>
            <a:r>
              <a:rPr lang="es-MX" sz="2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+ 4X</a:t>
            </a:r>
            <a:r>
              <a:rPr lang="es-MX" sz="2000" dirty="0" smtClean="0">
                <a:latin typeface="Arial" panose="020B0604020202020204" pitchFamily="34" charset="0"/>
                <a:cs typeface="Arial" panose="020B0604020202020204" pitchFamily="34" charset="0"/>
              </a:rPr>
              <a:t>4</a:t>
            </a:r>
            <a:r>
              <a:rPr lang="es-MX" sz="2400" dirty="0" smtClean="0">
                <a:latin typeface="Arial" panose="020B0604020202020204" pitchFamily="34" charset="0"/>
                <a:cs typeface="Arial" panose="020B0604020202020204" pitchFamily="34" charset="0"/>
              </a:rPr>
              <a:t>+H</a:t>
            </a:r>
            <a:r>
              <a:rPr lang="es-MX"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=400</a:t>
            </a:r>
          </a:p>
          <a:p>
            <a:pPr marL="0" indent="0">
              <a:buNone/>
            </a:pPr>
            <a:endParaRPr lang="es-MX" sz="2400" dirty="0" smtClean="0">
              <a:latin typeface="Arial" panose="020B0604020202020204" pitchFamily="34" charset="0"/>
              <a:cs typeface="Arial" panose="020B0604020202020204" pitchFamily="34" charset="0"/>
            </a:endParaRPr>
          </a:p>
          <a:p>
            <a:pPr marL="0" indent="0" algn="just">
              <a:buNone/>
            </a:pPr>
            <a:r>
              <a:rPr lang="es-MX" sz="2400" b="1" dirty="0" smtClean="0">
                <a:latin typeface="Arial" panose="020B0604020202020204" pitchFamily="34" charset="0"/>
                <a:cs typeface="Arial" panose="020B0604020202020204" pitchFamily="34" charset="0"/>
              </a:rPr>
              <a:t>PASO IV) </a:t>
            </a:r>
            <a:r>
              <a:rPr lang="es-MX" sz="2400" dirty="0" smtClean="0">
                <a:latin typeface="Arial" panose="020B0604020202020204" pitchFamily="34" charset="0"/>
                <a:cs typeface="Arial" panose="020B0604020202020204" pitchFamily="34" charset="0"/>
              </a:rPr>
              <a:t>Construir la tabla inicial del Simplex y comezar su soluci</a:t>
            </a:r>
            <a:r>
              <a:rPr lang="es-ES" sz="2400" dirty="0" err="1" smtClean="0">
                <a:latin typeface="Arial" panose="020B0604020202020204" pitchFamily="34" charset="0"/>
                <a:cs typeface="Arial" panose="020B0604020202020204" pitchFamily="34" charset="0"/>
              </a:rPr>
              <a:t>ón</a:t>
            </a:r>
            <a:r>
              <a:rPr lang="es-MX" sz="2400" dirty="0" smtClean="0">
                <a:latin typeface="Arial" panose="020B0604020202020204" pitchFamily="34" charset="0"/>
                <a:cs typeface="Arial" panose="020B0604020202020204" pitchFamily="34" charset="0"/>
              </a:rPr>
              <a:t>. ¿Cómo se construye?</a:t>
            </a:r>
          </a:p>
          <a:p>
            <a:pPr marL="0" indent="0" algn="just">
              <a:buNone/>
            </a:pPr>
            <a:endParaRPr lang="es-MX" sz="2400" dirty="0" smtClean="0">
              <a:latin typeface="Arial" panose="020B0604020202020204" pitchFamily="34" charset="0"/>
              <a:cs typeface="Arial" panose="020B0604020202020204" pitchFamily="34" charset="0"/>
            </a:endParaRPr>
          </a:p>
          <a:p>
            <a:pPr marL="0" indent="0" algn="just">
              <a:buNone/>
            </a:pPr>
            <a:r>
              <a:rPr lang="es-MX" sz="2400" dirty="0" smtClean="0">
                <a:latin typeface="Arial" panose="020B0604020202020204" pitchFamily="34" charset="0"/>
                <a:cs typeface="Arial" panose="020B0604020202020204" pitchFamily="34" charset="0"/>
              </a:rPr>
              <a:t>La tabla inicial del Simplex concentra toda la información de las igualdades así como también el punto de partida para la función objetivo Z.</a:t>
            </a:r>
            <a:endParaRPr lang="es-MX" sz="2400" dirty="0">
              <a:latin typeface="Arial" panose="020B0604020202020204" pitchFamily="34" charset="0"/>
              <a:cs typeface="Arial" panose="020B0604020202020204" pitchFamily="34" charset="0"/>
            </a:endParaRPr>
          </a:p>
        </p:txBody>
      </p:sp>
      <p:sp>
        <p:nvSpPr>
          <p:cNvPr id="3" name="Rectángulo redondeado 2"/>
          <p:cNvSpPr/>
          <p:nvPr/>
        </p:nvSpPr>
        <p:spPr>
          <a:xfrm>
            <a:off x="2051720" y="1916832"/>
            <a:ext cx="5616624" cy="1728192"/>
          </a:xfrm>
          <a:prstGeom prst="roundRect">
            <a:avLst/>
          </a:prstGeom>
          <a:noFill/>
          <a:ln w="50800">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39552" y="1700808"/>
          <a:ext cx="8424936" cy="4176056"/>
        </p:xfrm>
        <a:graphic>
          <a:graphicData uri="http://schemas.openxmlformats.org/drawingml/2006/table">
            <a:tbl>
              <a:tblPr firstRow="1" bandRow="1">
                <a:tableStyleId>{5C22544A-7EE6-4342-B048-85BDC9FD1C3A}</a:tableStyleId>
              </a:tblPr>
              <a:tblGrid>
                <a:gridCol w="936104"/>
                <a:gridCol w="936104"/>
                <a:gridCol w="936104"/>
                <a:gridCol w="936104"/>
                <a:gridCol w="936104"/>
                <a:gridCol w="936104"/>
                <a:gridCol w="936104"/>
                <a:gridCol w="936104"/>
                <a:gridCol w="936104"/>
              </a:tblGrid>
              <a:tr h="591840">
                <a:tc>
                  <a:txBody>
                    <a:bodyPr/>
                    <a:lstStyle/>
                    <a:p>
                      <a:pPr algn="ctr"/>
                      <a:r>
                        <a:rPr lang="es-MX" dirty="0" smtClean="0"/>
                        <a:t>BASE</a:t>
                      </a:r>
                      <a:endParaRPr lang="es-ES" dirty="0"/>
                    </a:p>
                  </a:txBody>
                  <a:tcPr/>
                </a:tc>
                <a:tc>
                  <a:txBody>
                    <a:bodyPr/>
                    <a:lstStyle/>
                    <a:p>
                      <a:pPr algn="ctr"/>
                      <a:r>
                        <a:rPr lang="es-MX" dirty="0" smtClean="0"/>
                        <a:t>X</a:t>
                      </a:r>
                      <a:r>
                        <a:rPr lang="es-MX" sz="1400" dirty="0" smtClean="0"/>
                        <a:t>1</a:t>
                      </a:r>
                      <a:endParaRPr lang="es-ES" dirty="0"/>
                    </a:p>
                  </a:txBody>
                  <a:tcPr/>
                </a:tc>
                <a:tc>
                  <a:txBody>
                    <a:bodyPr/>
                    <a:lstStyle/>
                    <a:p>
                      <a:pPr algn="ctr"/>
                      <a:r>
                        <a:rPr lang="es-MX" dirty="0" smtClean="0"/>
                        <a:t>X</a:t>
                      </a:r>
                      <a:r>
                        <a:rPr lang="es-MX" sz="1400" dirty="0" smtClean="0"/>
                        <a:t>2</a:t>
                      </a:r>
                      <a:endParaRPr lang="es-ES" sz="1400" dirty="0"/>
                    </a:p>
                  </a:txBody>
                  <a:tcPr/>
                </a:tc>
                <a:tc>
                  <a:txBody>
                    <a:bodyPr/>
                    <a:lstStyle/>
                    <a:p>
                      <a:pPr algn="ctr"/>
                      <a:r>
                        <a:rPr lang="es-MX" dirty="0" smtClean="0"/>
                        <a:t>X</a:t>
                      </a:r>
                      <a:r>
                        <a:rPr lang="es-MX" sz="1400" dirty="0" smtClean="0"/>
                        <a:t>3</a:t>
                      </a:r>
                      <a:endParaRPr lang="es-ES" sz="1600" dirty="0"/>
                    </a:p>
                  </a:txBody>
                  <a:tcPr/>
                </a:tc>
                <a:tc>
                  <a:txBody>
                    <a:bodyPr/>
                    <a:lstStyle/>
                    <a:p>
                      <a:pPr algn="ctr"/>
                      <a:r>
                        <a:rPr lang="es-MX" dirty="0" smtClean="0"/>
                        <a:t>X</a:t>
                      </a:r>
                      <a:r>
                        <a:rPr lang="es-MX" sz="1400" dirty="0" smtClean="0"/>
                        <a:t>4</a:t>
                      </a:r>
                      <a:endParaRPr lang="es-ES" dirty="0"/>
                    </a:p>
                  </a:txBody>
                  <a:tcPr/>
                </a:tc>
                <a:tc>
                  <a:txBody>
                    <a:bodyPr/>
                    <a:lstStyle/>
                    <a:p>
                      <a:pPr algn="ctr"/>
                      <a:r>
                        <a:rPr lang="es-MX" dirty="0" smtClean="0"/>
                        <a:t>H</a:t>
                      </a:r>
                      <a:r>
                        <a:rPr lang="es-MX" sz="1400" dirty="0" smtClean="0"/>
                        <a:t>1</a:t>
                      </a:r>
                      <a:endParaRPr lang="es-ES" dirty="0"/>
                    </a:p>
                  </a:txBody>
                  <a:tcPr/>
                </a:tc>
                <a:tc>
                  <a:txBody>
                    <a:bodyPr/>
                    <a:lstStyle/>
                    <a:p>
                      <a:pPr algn="ctr"/>
                      <a:r>
                        <a:rPr lang="es-MX" dirty="0" smtClean="0"/>
                        <a:t>H</a:t>
                      </a:r>
                      <a:r>
                        <a:rPr lang="es-MX" sz="1400" dirty="0" smtClean="0"/>
                        <a:t>2</a:t>
                      </a:r>
                      <a:endParaRPr lang="es-ES" sz="1400" dirty="0"/>
                    </a:p>
                  </a:txBody>
                  <a:tcPr/>
                </a:tc>
                <a:tc>
                  <a:txBody>
                    <a:bodyPr/>
                    <a:lstStyle/>
                    <a:p>
                      <a:pPr algn="ctr"/>
                      <a:r>
                        <a:rPr lang="es-MX" dirty="0" smtClean="0"/>
                        <a:t>H</a:t>
                      </a:r>
                      <a:r>
                        <a:rPr lang="es-MX" sz="1400" dirty="0" smtClean="0"/>
                        <a:t>3</a:t>
                      </a:r>
                      <a:endParaRPr lang="es-ES" sz="1600" dirty="0"/>
                    </a:p>
                  </a:txBody>
                  <a:tcPr/>
                </a:tc>
                <a:tc>
                  <a:txBody>
                    <a:bodyPr/>
                    <a:lstStyle/>
                    <a:p>
                      <a:pPr algn="ctr"/>
                      <a:r>
                        <a:rPr lang="es-MX" dirty="0" smtClean="0"/>
                        <a:t>SOL.</a:t>
                      </a:r>
                      <a:endParaRPr lang="es-ES" dirty="0"/>
                    </a:p>
                  </a:txBody>
                  <a:tcPr/>
                </a:tc>
              </a:tr>
              <a:tr h="89605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dirty="0" smtClean="0"/>
                        <a:t>H</a:t>
                      </a:r>
                      <a:r>
                        <a:rPr lang="es-MX" sz="1200" dirty="0" smtClean="0"/>
                        <a:t>1</a:t>
                      </a:r>
                      <a:endParaRPr lang="es-ES" dirty="0" smtClean="0"/>
                    </a:p>
                    <a:p>
                      <a:pPr algn="ctr"/>
                      <a:endParaRPr lang="es-ES" dirty="0"/>
                    </a:p>
                  </a:txBody>
                  <a:tcPr anchor="ctr" anchorCtr="1"/>
                </a:tc>
                <a:tc>
                  <a:txBody>
                    <a:bodyPr/>
                    <a:lstStyle/>
                    <a:p>
                      <a:pPr algn="ctr"/>
                      <a:r>
                        <a:rPr lang="es-MX" dirty="0" smtClean="0"/>
                        <a:t>32</a:t>
                      </a:r>
                      <a:endParaRPr lang="es-ES" dirty="0"/>
                    </a:p>
                  </a:txBody>
                  <a:tcPr anchor="ctr"/>
                </a:tc>
                <a:tc>
                  <a:txBody>
                    <a:bodyPr/>
                    <a:lstStyle/>
                    <a:p>
                      <a:pPr algn="ctr"/>
                      <a:r>
                        <a:rPr lang="es-MX" dirty="0" smtClean="0"/>
                        <a:t>8</a:t>
                      </a:r>
                      <a:endParaRPr lang="es-ES" dirty="0"/>
                    </a:p>
                  </a:txBody>
                  <a:tcPr anchor="ctr"/>
                </a:tc>
                <a:tc>
                  <a:txBody>
                    <a:bodyPr/>
                    <a:lstStyle/>
                    <a:p>
                      <a:pPr algn="ctr"/>
                      <a:r>
                        <a:rPr lang="es-MX" dirty="0" smtClean="0"/>
                        <a:t>8</a:t>
                      </a:r>
                      <a:endParaRPr lang="es-ES" dirty="0"/>
                    </a:p>
                  </a:txBody>
                  <a:tcPr anchor="ctr"/>
                </a:tc>
                <a:tc>
                  <a:txBody>
                    <a:bodyPr/>
                    <a:lstStyle/>
                    <a:p>
                      <a:pPr algn="ctr"/>
                      <a:r>
                        <a:rPr lang="es-MX" dirty="0" smtClean="0"/>
                        <a:t>24</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1280</a:t>
                      </a:r>
                      <a:endParaRPr lang="es-ES" dirty="0"/>
                    </a:p>
                  </a:txBody>
                  <a:tcPr anchor="ctr"/>
                </a:tc>
              </a:tr>
              <a:tr h="896054">
                <a:tc>
                  <a:txBody>
                    <a:bodyPr/>
                    <a:lstStyle/>
                    <a:p>
                      <a:pPr algn="ctr"/>
                      <a:r>
                        <a:rPr lang="es-MX" dirty="0" smtClean="0"/>
                        <a:t>H</a:t>
                      </a:r>
                      <a:r>
                        <a:rPr lang="es-MX" sz="1400" dirty="0" smtClean="0"/>
                        <a:t>2</a:t>
                      </a:r>
                      <a:endParaRPr lang="es-ES" dirty="0"/>
                    </a:p>
                  </a:txBody>
                  <a:tcPr anchor="ctr" anchorCtr="1"/>
                </a:tc>
                <a:tc>
                  <a:txBody>
                    <a:bodyPr/>
                    <a:lstStyle/>
                    <a:p>
                      <a:pPr algn="ctr"/>
                      <a:r>
                        <a:rPr lang="es-MX" dirty="0" smtClean="0"/>
                        <a:t>30</a:t>
                      </a:r>
                      <a:endParaRPr lang="es-ES" dirty="0"/>
                    </a:p>
                  </a:txBody>
                  <a:tcPr anchor="ctr"/>
                </a:tc>
                <a:tc>
                  <a:txBody>
                    <a:bodyPr/>
                    <a:lstStyle/>
                    <a:p>
                      <a:pPr algn="ctr"/>
                      <a:r>
                        <a:rPr lang="es-MX" dirty="0" smtClean="0"/>
                        <a:t>5</a:t>
                      </a:r>
                      <a:endParaRPr lang="es-ES" dirty="0"/>
                    </a:p>
                  </a:txBody>
                  <a:tcPr anchor="ctr"/>
                </a:tc>
                <a:tc>
                  <a:txBody>
                    <a:bodyPr/>
                    <a:lstStyle/>
                    <a:p>
                      <a:pPr algn="ctr"/>
                      <a:r>
                        <a:rPr lang="es-MX" dirty="0" smtClean="0"/>
                        <a:t>10</a:t>
                      </a:r>
                      <a:endParaRPr lang="es-ES" dirty="0"/>
                    </a:p>
                  </a:txBody>
                  <a:tcPr anchor="ctr"/>
                </a:tc>
                <a:tc>
                  <a:txBody>
                    <a:bodyPr/>
                    <a:lstStyle/>
                    <a:p>
                      <a:pPr algn="ctr"/>
                      <a:r>
                        <a:rPr lang="es-MX" dirty="0" smtClean="0"/>
                        <a:t>20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1800</a:t>
                      </a:r>
                      <a:endParaRPr lang="es-ES" dirty="0"/>
                    </a:p>
                  </a:txBody>
                  <a:tcPr anchor="ctr"/>
                </a:tc>
              </a:tr>
              <a:tr h="896054">
                <a:tc>
                  <a:txBody>
                    <a:bodyPr/>
                    <a:lstStyle/>
                    <a:p>
                      <a:pPr algn="ctr"/>
                      <a:r>
                        <a:rPr lang="es-MX" dirty="0" smtClean="0"/>
                        <a:t>H</a:t>
                      </a:r>
                      <a:r>
                        <a:rPr lang="es-MX" sz="1400" dirty="0" smtClean="0"/>
                        <a:t>3</a:t>
                      </a:r>
                      <a:endParaRPr lang="es-ES" dirty="0"/>
                    </a:p>
                  </a:txBody>
                  <a:tcPr anchor="ctr" anchorCtr="1"/>
                </a:tc>
                <a:tc>
                  <a:txBody>
                    <a:bodyPr/>
                    <a:lstStyle/>
                    <a:p>
                      <a:pPr algn="ctr"/>
                      <a:r>
                        <a:rPr lang="es-MX" dirty="0" smtClean="0"/>
                        <a:t>4</a:t>
                      </a:r>
                      <a:endParaRPr lang="es-ES" dirty="0"/>
                    </a:p>
                  </a:txBody>
                  <a:tcPr anchor="ctr"/>
                </a:tc>
                <a:tc>
                  <a:txBody>
                    <a:bodyPr/>
                    <a:lstStyle/>
                    <a:p>
                      <a:pPr algn="ctr"/>
                      <a:r>
                        <a:rPr lang="es-MX" dirty="0" smtClean="0"/>
                        <a:t>2</a:t>
                      </a:r>
                      <a:endParaRPr lang="es-ES" dirty="0"/>
                    </a:p>
                  </a:txBody>
                  <a:tcPr anchor="ctr"/>
                </a:tc>
                <a:tc>
                  <a:txBody>
                    <a:bodyPr/>
                    <a:lstStyle/>
                    <a:p>
                      <a:pPr algn="ctr"/>
                      <a:r>
                        <a:rPr lang="es-MX" dirty="0" smtClean="0"/>
                        <a:t>2</a:t>
                      </a:r>
                      <a:endParaRPr lang="es-ES" dirty="0"/>
                    </a:p>
                  </a:txBody>
                  <a:tcPr anchor="ctr"/>
                </a:tc>
                <a:tc>
                  <a:txBody>
                    <a:bodyPr/>
                    <a:lstStyle/>
                    <a:p>
                      <a:pPr algn="ctr"/>
                      <a:r>
                        <a:rPr lang="es-MX" dirty="0" smtClean="0"/>
                        <a:t>4</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400</a:t>
                      </a:r>
                      <a:endParaRPr lang="es-ES" dirty="0"/>
                    </a:p>
                  </a:txBody>
                  <a:tcPr anchor="ctr"/>
                </a:tc>
              </a:tr>
              <a:tr h="896054">
                <a:tc>
                  <a:txBody>
                    <a:bodyPr/>
                    <a:lstStyle/>
                    <a:p>
                      <a:pPr algn="ctr"/>
                      <a:r>
                        <a:rPr lang="es-MX" dirty="0" smtClean="0"/>
                        <a:t>Z</a:t>
                      </a:r>
                      <a:endParaRPr lang="es-ES" dirty="0"/>
                    </a:p>
                  </a:txBody>
                  <a:tcPr anchor="ctr" anchorCtr="1"/>
                </a:tc>
                <a:tc>
                  <a:txBody>
                    <a:bodyPr/>
                    <a:lstStyle/>
                    <a:p>
                      <a:pPr algn="ctr"/>
                      <a:r>
                        <a:rPr lang="es-MX" dirty="0" smtClean="0"/>
                        <a:t>-1000</a:t>
                      </a:r>
                      <a:endParaRPr lang="es-ES" dirty="0"/>
                    </a:p>
                  </a:txBody>
                  <a:tcPr anchor="ctr"/>
                </a:tc>
                <a:tc>
                  <a:txBody>
                    <a:bodyPr/>
                    <a:lstStyle/>
                    <a:p>
                      <a:pPr algn="ctr"/>
                      <a:r>
                        <a:rPr lang="es-MX" dirty="0" smtClean="0"/>
                        <a:t>-500</a:t>
                      </a:r>
                      <a:endParaRPr lang="es-ES" dirty="0"/>
                    </a:p>
                  </a:txBody>
                  <a:tcPr anchor="ctr"/>
                </a:tc>
                <a:tc>
                  <a:txBody>
                    <a:bodyPr/>
                    <a:lstStyle/>
                    <a:p>
                      <a:pPr algn="ctr"/>
                      <a:r>
                        <a:rPr lang="es-MX" dirty="0" smtClean="0"/>
                        <a:t>-400</a:t>
                      </a:r>
                      <a:endParaRPr lang="es-ES" dirty="0"/>
                    </a:p>
                  </a:txBody>
                  <a:tcPr anchor="ctr"/>
                </a:tc>
                <a:tc>
                  <a:txBody>
                    <a:bodyPr/>
                    <a:lstStyle/>
                    <a:p>
                      <a:pPr algn="ctr"/>
                      <a:r>
                        <a:rPr lang="es-MX" dirty="0" smtClean="0"/>
                        <a:t>-600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r>
            </a:tbl>
          </a:graphicData>
        </a:graphic>
      </p:graphicFrame>
      <p:sp>
        <p:nvSpPr>
          <p:cNvPr id="5" name="4 CuadroTexto"/>
          <p:cNvSpPr txBox="1"/>
          <p:nvPr/>
        </p:nvSpPr>
        <p:spPr>
          <a:xfrm>
            <a:off x="1547664" y="692696"/>
            <a:ext cx="5011909" cy="584776"/>
          </a:xfrm>
          <a:prstGeom prst="rect">
            <a:avLst/>
          </a:prstGeom>
          <a:noFill/>
        </p:spPr>
        <p:txBody>
          <a:bodyPr wrap="none" rtlCol="0">
            <a:spAutoFit/>
          </a:bodyPr>
          <a:lstStyle/>
          <a:p>
            <a:r>
              <a:rPr lang="es-MX" sz="3200" b="1" dirty="0" smtClean="0">
                <a:latin typeface="Arial" pitchFamily="34" charset="0"/>
                <a:cs typeface="Arial" pitchFamily="34" charset="0"/>
              </a:rPr>
              <a:t>Tabla inicial del Simplex.</a:t>
            </a:r>
            <a:endParaRPr lang="es-ES" sz="3200" b="1" dirty="0">
              <a:latin typeface="Arial" pitchFamily="34" charset="0"/>
              <a:cs typeface="Arial" pitchFamily="34" charset="0"/>
            </a:endParaRPr>
          </a:p>
        </p:txBody>
      </p:sp>
      <p:sp>
        <p:nvSpPr>
          <p:cNvPr id="6" name="5 Abrir corchete"/>
          <p:cNvSpPr/>
          <p:nvPr/>
        </p:nvSpPr>
        <p:spPr>
          <a:xfrm>
            <a:off x="1691680" y="2420888"/>
            <a:ext cx="216024" cy="2520280"/>
          </a:xfrm>
          <a:prstGeom prst="leftBracket">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2400" dirty="0"/>
          </a:p>
        </p:txBody>
      </p:sp>
      <p:sp>
        <p:nvSpPr>
          <p:cNvPr id="7" name="6 Cerrar corchete"/>
          <p:cNvSpPr/>
          <p:nvPr/>
        </p:nvSpPr>
        <p:spPr>
          <a:xfrm>
            <a:off x="4932040" y="2420888"/>
            <a:ext cx="144016" cy="2520280"/>
          </a:xfrm>
          <a:prstGeom prst="rightBracket">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2400" dirty="0"/>
          </a:p>
        </p:txBody>
      </p:sp>
      <p:sp>
        <p:nvSpPr>
          <p:cNvPr id="8" name="7 Abrir corchete"/>
          <p:cNvSpPr/>
          <p:nvPr/>
        </p:nvSpPr>
        <p:spPr>
          <a:xfrm>
            <a:off x="5436096" y="2420888"/>
            <a:ext cx="216024" cy="2520280"/>
          </a:xfrm>
          <a:prstGeom prst="leftBracket">
            <a:avLst/>
          </a:prstGeom>
          <a:ln w="3810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2400" dirty="0"/>
          </a:p>
        </p:txBody>
      </p:sp>
      <p:sp>
        <p:nvSpPr>
          <p:cNvPr id="9" name="8 Cerrar corchete"/>
          <p:cNvSpPr/>
          <p:nvPr/>
        </p:nvSpPr>
        <p:spPr>
          <a:xfrm>
            <a:off x="7812360" y="2420888"/>
            <a:ext cx="144016" cy="2520280"/>
          </a:xfrm>
          <a:prstGeom prst="rightBracket">
            <a:avLst/>
          </a:prstGeom>
          <a:ln w="3810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24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475656" y="764704"/>
            <a:ext cx="7200800" cy="5256584"/>
          </a:xfrm>
        </p:spPr>
        <p:txBody>
          <a:bodyPr>
            <a:noAutofit/>
          </a:bodyPr>
          <a:lstStyle/>
          <a:p>
            <a:pPr marL="0" indent="0" algn="just">
              <a:lnSpc>
                <a:spcPct val="200000"/>
              </a:lnSpc>
              <a:buNone/>
            </a:pPr>
            <a:r>
              <a:rPr lang="es-MX" sz="2400" dirty="0" smtClean="0">
                <a:latin typeface="Arial" panose="020B0604020202020204" pitchFamily="34" charset="0"/>
                <a:cs typeface="Arial" panose="020B0604020202020204" pitchFamily="34" charset="0"/>
              </a:rPr>
              <a:t>Toda vez que la tabla inicial del Simplex se ha creado, podemos observar que en dicha tabla se aprecian dos matrices. La formada por las variables de decisión (roja) y la matriz formada por las holguras (azul). Esta última se conoce como la matriz identidad. La idea, grosso modo, es “llevar” a la matriz en rojo a una matriz como la azul.</a:t>
            </a:r>
            <a:endParaRPr lang="es-MX" sz="2400" dirty="0">
              <a:latin typeface="Arial" panose="020B0604020202020204" pitchFamily="34" charset="0"/>
              <a:cs typeface="Arial" panose="020B0604020202020204"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547664" y="692696"/>
            <a:ext cx="7272808" cy="5976664"/>
          </a:xfrm>
        </p:spPr>
        <p:txBody>
          <a:bodyPr>
            <a:noAutofit/>
          </a:bodyPr>
          <a:lstStyle/>
          <a:p>
            <a:pPr marL="0" indent="0" algn="just">
              <a:lnSpc>
                <a:spcPct val="200000"/>
              </a:lnSpc>
              <a:buNone/>
            </a:pPr>
            <a:r>
              <a:rPr lang="es-MX" sz="2400" dirty="0" smtClean="0">
                <a:latin typeface="Arial" panose="020B0604020202020204" pitchFamily="34" charset="0"/>
                <a:cs typeface="Arial" panose="020B0604020202020204" pitchFamily="34" charset="0"/>
              </a:rPr>
              <a:t>Para ello es necesario </a:t>
            </a:r>
            <a:r>
              <a:rPr lang="es-MX" sz="2400" dirty="0" smtClean="0">
                <a:latin typeface="Arial" panose="020B0604020202020204" pitchFamily="34" charset="0"/>
                <a:cs typeface="Arial" panose="020B0604020202020204" pitchFamily="34" charset="0"/>
              </a:rPr>
              <a:t>lo </a:t>
            </a:r>
            <a:r>
              <a:rPr lang="es-MX" sz="2400" dirty="0" smtClean="0">
                <a:latin typeface="Arial" panose="020B0604020202020204" pitchFamily="34" charset="0"/>
                <a:cs typeface="Arial" panose="020B0604020202020204" pitchFamily="34" charset="0"/>
              </a:rPr>
              <a:t>siguiente:</a:t>
            </a:r>
          </a:p>
          <a:p>
            <a:pPr marL="0" indent="0" algn="just">
              <a:buNone/>
            </a:pPr>
            <a:endParaRPr lang="es-MX" sz="2400" dirty="0" smtClean="0">
              <a:latin typeface="Arial" panose="020B0604020202020204" pitchFamily="34" charset="0"/>
              <a:cs typeface="Arial" panose="020B0604020202020204" pitchFamily="34" charset="0"/>
            </a:endParaRPr>
          </a:p>
          <a:p>
            <a:pPr marL="457200" indent="-457200" algn="just">
              <a:buAutoNum type="arabicParenR"/>
            </a:pPr>
            <a:r>
              <a:rPr lang="es-MX" sz="2400" dirty="0" smtClean="0">
                <a:latin typeface="Arial" panose="020B0604020202020204" pitchFamily="34" charset="0"/>
                <a:cs typeface="Arial" panose="020B0604020202020204" pitchFamily="34" charset="0"/>
              </a:rPr>
              <a:t>Identificar la columna pivote.</a:t>
            </a:r>
          </a:p>
          <a:p>
            <a:pPr marL="457200" indent="-457200" algn="just">
              <a:buAutoNum type="arabicParenR"/>
            </a:pPr>
            <a:endParaRPr lang="es-MX" sz="2400" dirty="0" smtClean="0">
              <a:latin typeface="Arial" panose="020B0604020202020204" pitchFamily="34" charset="0"/>
              <a:cs typeface="Arial" panose="020B0604020202020204" pitchFamily="34" charset="0"/>
            </a:endParaRPr>
          </a:p>
          <a:p>
            <a:pPr marL="457200" indent="-457200" algn="just">
              <a:buAutoNum type="arabicParenR"/>
            </a:pPr>
            <a:r>
              <a:rPr lang="es-MX" sz="2400" dirty="0" smtClean="0">
                <a:latin typeface="Arial" panose="020B0604020202020204" pitchFamily="34" charset="0"/>
                <a:cs typeface="Arial" panose="020B0604020202020204" pitchFamily="34" charset="0"/>
              </a:rPr>
              <a:t>Identificar la fila pivote.</a:t>
            </a:r>
          </a:p>
          <a:p>
            <a:pPr marL="457200" indent="-457200" algn="just">
              <a:buAutoNum type="arabicParenR"/>
            </a:pPr>
            <a:endParaRPr lang="es-MX" sz="2400" dirty="0" smtClean="0">
              <a:latin typeface="Arial" panose="020B0604020202020204" pitchFamily="34" charset="0"/>
              <a:cs typeface="Arial" panose="020B0604020202020204" pitchFamily="34" charset="0"/>
            </a:endParaRPr>
          </a:p>
          <a:p>
            <a:pPr marL="457200" indent="-457200" algn="just">
              <a:buAutoNum type="arabicParenR"/>
            </a:pPr>
            <a:r>
              <a:rPr lang="es-MX" sz="2400" dirty="0" smtClean="0">
                <a:latin typeface="Arial" panose="020B0604020202020204" pitchFamily="34" charset="0"/>
                <a:cs typeface="Arial" panose="020B0604020202020204" pitchFamily="34" charset="0"/>
              </a:rPr>
              <a:t>Hacer unitario el </a:t>
            </a:r>
            <a:r>
              <a:rPr lang="es-MX" sz="2400" b="1" dirty="0" smtClean="0">
                <a:latin typeface="Arial" panose="020B0604020202020204" pitchFamily="34" charset="0"/>
                <a:cs typeface="Arial" panose="020B0604020202020204" pitchFamily="34" charset="0"/>
              </a:rPr>
              <a:t>elemento pivote</a:t>
            </a:r>
            <a:r>
              <a:rPr lang="es-MX" sz="2400" dirty="0" smtClean="0">
                <a:latin typeface="Arial" panose="020B0604020202020204" pitchFamily="34" charset="0"/>
                <a:cs typeface="Arial" panose="020B0604020202020204" pitchFamily="34" charset="0"/>
              </a:rPr>
              <a:t>, que no es otra cosa más que el número donde se cruzan la columna pivote y la fila pivote.</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12069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a:spLocks noGrp="1"/>
          </p:cNvSpPr>
          <p:nvPr>
            <p:ph idx="1"/>
          </p:nvPr>
        </p:nvSpPr>
        <p:spPr>
          <a:xfrm>
            <a:off x="1475656" y="332656"/>
            <a:ext cx="7416824" cy="6624736"/>
          </a:xfrm>
        </p:spPr>
        <p:txBody>
          <a:bodyPr>
            <a:noAutofit/>
          </a:bodyPr>
          <a:lstStyle/>
          <a:p>
            <a:pPr marL="457200" indent="-457200" algn="just">
              <a:buNone/>
            </a:pPr>
            <a:r>
              <a:rPr lang="es-MX" sz="3200" dirty="0" smtClean="0">
                <a:latin typeface="Arial" panose="020B0604020202020204" pitchFamily="34" charset="0"/>
                <a:cs typeface="Arial" panose="020B0604020202020204" pitchFamily="34" charset="0"/>
              </a:rPr>
              <a:t>¿</a:t>
            </a:r>
            <a:r>
              <a:rPr lang="es-MX" sz="3200" b="1" dirty="0" smtClean="0">
                <a:latin typeface="Arial" panose="020B0604020202020204" pitchFamily="34" charset="0"/>
                <a:cs typeface="Arial" panose="020B0604020202020204" pitchFamily="34" charset="0"/>
              </a:rPr>
              <a:t>Cómo identificar la columna pivote</a:t>
            </a:r>
            <a:r>
              <a:rPr lang="es-MX" sz="3200" dirty="0" smtClean="0">
                <a:latin typeface="Arial" panose="020B0604020202020204" pitchFamily="34" charset="0"/>
                <a:cs typeface="Arial" panose="020B0604020202020204" pitchFamily="34" charset="0"/>
              </a:rPr>
              <a:t>?</a:t>
            </a:r>
          </a:p>
          <a:p>
            <a:pPr marL="457200" indent="-457200" algn="just">
              <a:buNone/>
            </a:pPr>
            <a:endParaRPr lang="es-MX" sz="1000" dirty="0" smtClean="0">
              <a:latin typeface="Arial" panose="020B0604020202020204" pitchFamily="34" charset="0"/>
              <a:cs typeface="Arial" panose="020B0604020202020204" pitchFamily="34" charset="0"/>
            </a:endParaRPr>
          </a:p>
          <a:p>
            <a:pPr marL="0" indent="0" algn="just">
              <a:lnSpc>
                <a:spcPct val="150000"/>
              </a:lnSpc>
              <a:buNone/>
            </a:pPr>
            <a:r>
              <a:rPr lang="es-MX" sz="2400" dirty="0" smtClean="0">
                <a:latin typeface="Arial" panose="020B0604020202020204" pitchFamily="34" charset="0"/>
                <a:cs typeface="Arial" panose="020B0604020202020204" pitchFamily="34" charset="0"/>
              </a:rPr>
              <a:t>Esta columna se define al seleccionar el número más negativo en la función Z. En nuestro caso es el -1000.</a:t>
            </a:r>
          </a:p>
          <a:p>
            <a:pPr marL="0" indent="0" algn="just">
              <a:buNone/>
            </a:pPr>
            <a:endParaRPr lang="es-MX" sz="2400" dirty="0" smtClean="0">
              <a:latin typeface="Arial" panose="020B0604020202020204" pitchFamily="34" charset="0"/>
              <a:cs typeface="Arial" panose="020B0604020202020204" pitchFamily="34" charset="0"/>
            </a:endParaRPr>
          </a:p>
          <a:p>
            <a:pPr marL="0" indent="0" algn="just">
              <a:buNone/>
            </a:pPr>
            <a:r>
              <a:rPr lang="es-MX" sz="3200" dirty="0" smtClean="0">
                <a:latin typeface="Arial" panose="020B0604020202020204" pitchFamily="34" charset="0"/>
                <a:cs typeface="Arial" panose="020B0604020202020204" pitchFamily="34" charset="0"/>
              </a:rPr>
              <a:t>¿</a:t>
            </a:r>
            <a:r>
              <a:rPr lang="es-MX" sz="3200" b="1" dirty="0" smtClean="0">
                <a:latin typeface="Arial" panose="020B0604020202020204" pitchFamily="34" charset="0"/>
                <a:cs typeface="Arial" panose="020B0604020202020204" pitchFamily="34" charset="0"/>
              </a:rPr>
              <a:t>Cómo identificar la fila pivote</a:t>
            </a:r>
            <a:r>
              <a:rPr lang="es-MX" sz="3200" dirty="0" smtClean="0">
                <a:latin typeface="Arial" panose="020B0604020202020204" pitchFamily="34" charset="0"/>
                <a:cs typeface="Arial" panose="020B0604020202020204" pitchFamily="34" charset="0"/>
              </a:rPr>
              <a:t>?</a:t>
            </a:r>
          </a:p>
          <a:p>
            <a:pPr marL="0" indent="0" algn="just">
              <a:buNone/>
            </a:pPr>
            <a:endParaRPr lang="es-MX" sz="1000" dirty="0" smtClean="0">
              <a:latin typeface="Arial" panose="020B0604020202020204" pitchFamily="34" charset="0"/>
              <a:cs typeface="Arial" panose="020B0604020202020204" pitchFamily="34" charset="0"/>
            </a:endParaRPr>
          </a:p>
          <a:p>
            <a:pPr marL="0" indent="0" algn="just">
              <a:lnSpc>
                <a:spcPct val="150000"/>
              </a:lnSpc>
              <a:buNone/>
            </a:pPr>
            <a:r>
              <a:rPr lang="es-MX" sz="2400" dirty="0" smtClean="0">
                <a:latin typeface="Arial" panose="020B0604020202020204" pitchFamily="34" charset="0"/>
                <a:cs typeface="Arial" panose="020B0604020202020204" pitchFamily="34" charset="0"/>
              </a:rPr>
              <a:t>Una vez identificada la columna pivote entonces la solución de cada fila, sin tomar en cuenta la fila de la función objetivo Z, se divide entre su correspondiente coeficiente de la columna pivote.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475656" y="1268760"/>
            <a:ext cx="7272808" cy="3744416"/>
          </a:xfrm>
        </p:spPr>
        <p:txBody>
          <a:bodyPr>
            <a:noAutofit/>
          </a:bodyPr>
          <a:lstStyle/>
          <a:p>
            <a:pPr marL="0" indent="0" algn="just">
              <a:lnSpc>
                <a:spcPct val="200000"/>
              </a:lnSpc>
              <a:buNone/>
            </a:pPr>
            <a:r>
              <a:rPr lang="es-MX" sz="2400" dirty="0" smtClean="0">
                <a:latin typeface="Arial" panose="020B0604020202020204" pitchFamily="34" charset="0"/>
                <a:cs typeface="Arial" panose="020B0604020202020204" pitchFamily="34" charset="0"/>
              </a:rPr>
              <a:t>El número positivo más pequeño de estas divisiones determinará a la fila pivote. </a:t>
            </a:r>
            <a:r>
              <a:rPr lang="es-MX" sz="2400" dirty="0" smtClean="0">
                <a:latin typeface="Arial" panose="020B0604020202020204" pitchFamily="34" charset="0"/>
                <a:cs typeface="Arial" panose="020B0604020202020204" pitchFamily="34" charset="0"/>
              </a:rPr>
              <a:t>Es importante mencionar que no </a:t>
            </a:r>
            <a:r>
              <a:rPr lang="es-MX" sz="2400" dirty="0" smtClean="0">
                <a:latin typeface="Arial" panose="020B0604020202020204" pitchFamily="34" charset="0"/>
                <a:cs typeface="Arial" panose="020B0604020202020204" pitchFamily="34" charset="0"/>
              </a:rPr>
              <a:t>se toman aquellas divisiones con un resultado negativo y tampoco aquellas divisiones entre cero.</a:t>
            </a:r>
          </a:p>
          <a:p>
            <a:pPr marL="0" indent="0" algn="just">
              <a:buNone/>
            </a:pPr>
            <a:endParaRPr lang="es-MX" sz="2400" dirty="0" smtClean="0">
              <a:latin typeface="Arial" panose="020B0604020202020204" pitchFamily="34" charset="0"/>
              <a:cs typeface="Arial" panose="020B0604020202020204" pitchFamily="34" charset="0"/>
            </a:endParaRPr>
          </a:p>
          <a:p>
            <a:pPr marL="0" indent="0" algn="just">
              <a:buNone/>
            </a:pPr>
            <a:endParaRPr lang="es-MX"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7313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115616" y="1412776"/>
            <a:ext cx="7632848" cy="4680520"/>
          </a:xfrm>
        </p:spPr>
        <p:txBody>
          <a:bodyPr>
            <a:noAutofit/>
          </a:bodyPr>
          <a:lstStyle/>
          <a:p>
            <a:pPr marL="0" indent="0" algn="just">
              <a:lnSpc>
                <a:spcPct val="200000"/>
              </a:lnSpc>
              <a:buNone/>
            </a:pPr>
            <a:r>
              <a:rPr lang="es-ES_tradnl" sz="2400" dirty="0" smtClean="0">
                <a:latin typeface="Arial" charset="0"/>
                <a:ea typeface="Arial" charset="0"/>
                <a:cs typeface="Arial" charset="0"/>
              </a:rPr>
              <a:t>Si bien un modelo tan solo es una representación de la realidad, el principal objetivo </a:t>
            </a:r>
            <a:r>
              <a:rPr lang="es-ES_tradnl" sz="2400" dirty="0">
                <a:latin typeface="Arial" charset="0"/>
                <a:ea typeface="Arial" charset="0"/>
                <a:cs typeface="Arial" charset="0"/>
              </a:rPr>
              <a:t>de un modelo </a:t>
            </a:r>
            <a:r>
              <a:rPr lang="es-ES_tradnl" sz="2400" dirty="0" smtClean="0">
                <a:latin typeface="Arial" charset="0"/>
                <a:ea typeface="Arial" charset="0"/>
                <a:cs typeface="Arial" charset="0"/>
              </a:rPr>
              <a:t>matemático es, precisamente, </a:t>
            </a:r>
            <a:r>
              <a:rPr lang="es-ES_tradnl" sz="2400" dirty="0">
                <a:latin typeface="Arial" charset="0"/>
                <a:ea typeface="Arial" charset="0"/>
                <a:cs typeface="Arial" charset="0"/>
              </a:rPr>
              <a:t>reproducir </a:t>
            </a:r>
            <a:r>
              <a:rPr lang="es-ES_tradnl" sz="2400" dirty="0" smtClean="0">
                <a:latin typeface="Arial" charset="0"/>
                <a:ea typeface="Arial" charset="0"/>
                <a:cs typeface="Arial" charset="0"/>
              </a:rPr>
              <a:t>(simular) esa </a:t>
            </a:r>
            <a:r>
              <a:rPr lang="es-ES_tradnl" sz="2400" dirty="0">
                <a:latin typeface="Arial" charset="0"/>
                <a:ea typeface="Arial" charset="0"/>
                <a:cs typeface="Arial" charset="0"/>
              </a:rPr>
              <a:t>realidad de la </a:t>
            </a:r>
            <a:r>
              <a:rPr lang="es-ES_tradnl" sz="2400" dirty="0" smtClean="0">
                <a:latin typeface="Arial" charset="0"/>
                <a:ea typeface="Arial" charset="0"/>
                <a:cs typeface="Arial" charset="0"/>
              </a:rPr>
              <a:t>manera más </a:t>
            </a:r>
            <a:r>
              <a:rPr lang="es-ES_tradnl" sz="2400" dirty="0">
                <a:latin typeface="Arial" charset="0"/>
                <a:ea typeface="Arial" charset="0"/>
                <a:cs typeface="Arial" charset="0"/>
              </a:rPr>
              <a:t>fiel </a:t>
            </a:r>
            <a:r>
              <a:rPr lang="es-ES_tradnl" sz="2400" dirty="0" smtClean="0">
                <a:latin typeface="Arial" charset="0"/>
                <a:ea typeface="Arial" charset="0"/>
                <a:cs typeface="Arial" charset="0"/>
              </a:rPr>
              <a:t>y honesta posible </a:t>
            </a:r>
            <a:r>
              <a:rPr lang="es-ES_tradnl" sz="2400" dirty="0">
                <a:latin typeface="Arial" charset="0"/>
                <a:ea typeface="Arial" charset="0"/>
                <a:cs typeface="Arial" charset="0"/>
              </a:rPr>
              <a:t>a fin de </a:t>
            </a:r>
            <a:r>
              <a:rPr lang="es-ES_tradnl" sz="2400" dirty="0" smtClean="0">
                <a:latin typeface="Arial" charset="0"/>
                <a:ea typeface="Arial" charset="0"/>
                <a:cs typeface="Arial" charset="0"/>
              </a:rPr>
              <a:t>comprender cómo </a:t>
            </a:r>
            <a:r>
              <a:rPr lang="es-ES_tradnl" sz="2400" dirty="0">
                <a:latin typeface="Arial" charset="0"/>
                <a:ea typeface="Arial" charset="0"/>
                <a:cs typeface="Arial" charset="0"/>
              </a:rPr>
              <a:t>se comporta </a:t>
            </a:r>
            <a:r>
              <a:rPr lang="es-ES_tradnl" sz="2400" dirty="0" smtClean="0">
                <a:latin typeface="Arial" charset="0"/>
                <a:ea typeface="Arial" charset="0"/>
                <a:cs typeface="Arial" charset="0"/>
              </a:rPr>
              <a:t>y, con ello, </a:t>
            </a:r>
            <a:r>
              <a:rPr lang="es-ES_tradnl" sz="2400" dirty="0">
                <a:latin typeface="Arial" charset="0"/>
                <a:ea typeface="Arial" charset="0"/>
                <a:cs typeface="Arial" charset="0"/>
              </a:rPr>
              <a:t>obtener respuestas </a:t>
            </a:r>
            <a:r>
              <a:rPr lang="es-ES_tradnl" sz="2400" dirty="0" smtClean="0">
                <a:latin typeface="Arial" charset="0"/>
                <a:ea typeface="Arial" charset="0"/>
                <a:cs typeface="Arial" charset="0"/>
              </a:rPr>
              <a:t>y permitir la toma de las decisiones.</a:t>
            </a:r>
          </a:p>
        </p:txBody>
      </p:sp>
    </p:spTree>
    <p:extLst>
      <p:ext uri="{BB962C8B-B14F-4D97-AF65-F5344CB8AC3E}">
        <p14:creationId xmlns:p14="http://schemas.microsoft.com/office/powerpoint/2010/main" val="41168989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150359423"/>
              </p:ext>
            </p:extLst>
          </p:nvPr>
        </p:nvGraphicFramePr>
        <p:xfrm>
          <a:off x="539552" y="1700808"/>
          <a:ext cx="8352930" cy="4176056"/>
        </p:xfrm>
        <a:graphic>
          <a:graphicData uri="http://schemas.openxmlformats.org/drawingml/2006/table">
            <a:tbl>
              <a:tblPr firstRow="1" bandRow="1">
                <a:tableStyleId>{5C22544A-7EE6-4342-B048-85BDC9FD1C3A}</a:tableStyleId>
              </a:tblPr>
              <a:tblGrid>
                <a:gridCol w="835293"/>
                <a:gridCol w="835293"/>
                <a:gridCol w="835293"/>
                <a:gridCol w="835293"/>
                <a:gridCol w="835293"/>
                <a:gridCol w="835293"/>
                <a:gridCol w="835293"/>
                <a:gridCol w="633669"/>
                <a:gridCol w="792088"/>
                <a:gridCol w="1080122"/>
              </a:tblGrid>
              <a:tr h="591840">
                <a:tc>
                  <a:txBody>
                    <a:bodyPr/>
                    <a:lstStyle/>
                    <a:p>
                      <a:pPr algn="ctr"/>
                      <a:r>
                        <a:rPr lang="es-MX" dirty="0" smtClean="0"/>
                        <a:t>BASE</a:t>
                      </a:r>
                      <a:endParaRPr lang="es-ES" dirty="0"/>
                    </a:p>
                  </a:txBody>
                  <a:tcPr/>
                </a:tc>
                <a:tc>
                  <a:txBody>
                    <a:bodyPr/>
                    <a:lstStyle/>
                    <a:p>
                      <a:pPr algn="ctr"/>
                      <a:r>
                        <a:rPr lang="es-MX" dirty="0" smtClean="0"/>
                        <a:t>X</a:t>
                      </a:r>
                      <a:r>
                        <a:rPr lang="es-MX" sz="1400" dirty="0" smtClean="0"/>
                        <a:t>1</a:t>
                      </a:r>
                      <a:endParaRPr lang="es-ES" dirty="0"/>
                    </a:p>
                  </a:txBody>
                  <a:tcPr/>
                </a:tc>
                <a:tc>
                  <a:txBody>
                    <a:bodyPr/>
                    <a:lstStyle/>
                    <a:p>
                      <a:pPr algn="ctr"/>
                      <a:r>
                        <a:rPr lang="es-MX" dirty="0" smtClean="0"/>
                        <a:t>X</a:t>
                      </a:r>
                      <a:r>
                        <a:rPr lang="es-MX" sz="1400" dirty="0" smtClean="0"/>
                        <a:t>2</a:t>
                      </a:r>
                      <a:endParaRPr lang="es-ES" sz="1400" dirty="0"/>
                    </a:p>
                  </a:txBody>
                  <a:tcPr/>
                </a:tc>
                <a:tc>
                  <a:txBody>
                    <a:bodyPr/>
                    <a:lstStyle/>
                    <a:p>
                      <a:pPr algn="ctr"/>
                      <a:r>
                        <a:rPr lang="es-MX" dirty="0" smtClean="0"/>
                        <a:t>X</a:t>
                      </a:r>
                      <a:r>
                        <a:rPr lang="es-MX" sz="1400" dirty="0" smtClean="0"/>
                        <a:t>3</a:t>
                      </a:r>
                      <a:endParaRPr lang="es-ES" sz="1600" dirty="0"/>
                    </a:p>
                  </a:txBody>
                  <a:tcPr/>
                </a:tc>
                <a:tc>
                  <a:txBody>
                    <a:bodyPr/>
                    <a:lstStyle/>
                    <a:p>
                      <a:pPr algn="ctr"/>
                      <a:r>
                        <a:rPr lang="es-MX" dirty="0" smtClean="0"/>
                        <a:t>X</a:t>
                      </a:r>
                      <a:r>
                        <a:rPr lang="es-MX" sz="1400" dirty="0" smtClean="0"/>
                        <a:t>4</a:t>
                      </a:r>
                      <a:endParaRPr lang="es-ES" dirty="0"/>
                    </a:p>
                  </a:txBody>
                  <a:tcPr/>
                </a:tc>
                <a:tc>
                  <a:txBody>
                    <a:bodyPr/>
                    <a:lstStyle/>
                    <a:p>
                      <a:pPr algn="ctr"/>
                      <a:r>
                        <a:rPr lang="es-MX" dirty="0" smtClean="0"/>
                        <a:t>H</a:t>
                      </a:r>
                      <a:r>
                        <a:rPr lang="es-MX" sz="1400" dirty="0" smtClean="0"/>
                        <a:t>1</a:t>
                      </a:r>
                      <a:endParaRPr lang="es-ES" dirty="0"/>
                    </a:p>
                  </a:txBody>
                  <a:tcPr/>
                </a:tc>
                <a:tc>
                  <a:txBody>
                    <a:bodyPr/>
                    <a:lstStyle/>
                    <a:p>
                      <a:pPr algn="ctr"/>
                      <a:r>
                        <a:rPr lang="es-MX" dirty="0" smtClean="0"/>
                        <a:t>H</a:t>
                      </a:r>
                      <a:r>
                        <a:rPr lang="es-MX" sz="1400" dirty="0" smtClean="0"/>
                        <a:t>2</a:t>
                      </a:r>
                      <a:endParaRPr lang="es-ES" sz="1400" dirty="0"/>
                    </a:p>
                  </a:txBody>
                  <a:tcPr/>
                </a:tc>
                <a:tc>
                  <a:txBody>
                    <a:bodyPr/>
                    <a:lstStyle/>
                    <a:p>
                      <a:pPr algn="ctr"/>
                      <a:r>
                        <a:rPr lang="es-MX" dirty="0" smtClean="0"/>
                        <a:t>H</a:t>
                      </a:r>
                      <a:r>
                        <a:rPr lang="es-MX" sz="1400" dirty="0" smtClean="0"/>
                        <a:t>3</a:t>
                      </a:r>
                      <a:endParaRPr lang="es-ES" sz="1600" dirty="0"/>
                    </a:p>
                  </a:txBody>
                  <a:tcPr/>
                </a:tc>
                <a:tc>
                  <a:txBody>
                    <a:bodyPr/>
                    <a:lstStyle/>
                    <a:p>
                      <a:pPr algn="ctr"/>
                      <a:r>
                        <a:rPr lang="es-MX" dirty="0" smtClean="0"/>
                        <a:t>SOL.</a:t>
                      </a:r>
                      <a:endParaRPr lang="es-ES" dirty="0"/>
                    </a:p>
                  </a:txBody>
                  <a:tcPr/>
                </a:tc>
                <a:tc>
                  <a:txBody>
                    <a:bodyPr/>
                    <a:lstStyle/>
                    <a:p>
                      <a:pPr algn="ctr"/>
                      <a:r>
                        <a:rPr lang="es-MX" dirty="0" smtClean="0"/>
                        <a:t>Div.</a:t>
                      </a:r>
                      <a:endParaRPr lang="es-ES" dirty="0"/>
                    </a:p>
                  </a:txBody>
                  <a:tcPr/>
                </a:tc>
              </a:tr>
              <a:tr h="89605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dirty="0" smtClean="0"/>
                        <a:t>H</a:t>
                      </a:r>
                      <a:r>
                        <a:rPr lang="es-MX" sz="1200" dirty="0" smtClean="0"/>
                        <a:t>1</a:t>
                      </a:r>
                      <a:endParaRPr lang="es-ES" dirty="0" smtClean="0"/>
                    </a:p>
                    <a:p>
                      <a:pPr algn="ctr"/>
                      <a:endParaRPr lang="es-ES" dirty="0"/>
                    </a:p>
                  </a:txBody>
                  <a:tcPr anchor="ctr" anchorCtr="1"/>
                </a:tc>
                <a:tc>
                  <a:txBody>
                    <a:bodyPr/>
                    <a:lstStyle/>
                    <a:p>
                      <a:pPr algn="ctr"/>
                      <a:r>
                        <a:rPr lang="es-MX" b="1" dirty="0" smtClean="0"/>
                        <a:t>32</a:t>
                      </a:r>
                      <a:endParaRPr lang="es-ES" b="1" dirty="0"/>
                    </a:p>
                  </a:txBody>
                  <a:tcPr anchor="ctr"/>
                </a:tc>
                <a:tc>
                  <a:txBody>
                    <a:bodyPr/>
                    <a:lstStyle/>
                    <a:p>
                      <a:pPr algn="ctr"/>
                      <a:r>
                        <a:rPr lang="es-MX" dirty="0" smtClean="0"/>
                        <a:t>8</a:t>
                      </a:r>
                      <a:endParaRPr lang="es-ES" dirty="0"/>
                    </a:p>
                  </a:txBody>
                  <a:tcPr anchor="ctr"/>
                </a:tc>
                <a:tc>
                  <a:txBody>
                    <a:bodyPr/>
                    <a:lstStyle/>
                    <a:p>
                      <a:pPr algn="ctr"/>
                      <a:r>
                        <a:rPr lang="es-MX" dirty="0" smtClean="0"/>
                        <a:t>8</a:t>
                      </a:r>
                      <a:endParaRPr lang="es-ES" dirty="0"/>
                    </a:p>
                  </a:txBody>
                  <a:tcPr anchor="ctr"/>
                </a:tc>
                <a:tc>
                  <a:txBody>
                    <a:bodyPr/>
                    <a:lstStyle/>
                    <a:p>
                      <a:pPr algn="ctr"/>
                      <a:r>
                        <a:rPr lang="es-MX" dirty="0" smtClean="0"/>
                        <a:t>24</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1280</a:t>
                      </a:r>
                      <a:endParaRPr lang="es-ES" dirty="0"/>
                    </a:p>
                  </a:txBody>
                  <a:tcPr anchor="ctr"/>
                </a:tc>
                <a:tc>
                  <a:txBody>
                    <a:bodyPr/>
                    <a:lstStyle/>
                    <a:p>
                      <a:pPr algn="ctr"/>
                      <a:r>
                        <a:rPr lang="es-MX" dirty="0" smtClean="0"/>
                        <a:t> </a:t>
                      </a:r>
                      <a:r>
                        <a:rPr lang="es-MX" sz="1200" dirty="0" smtClean="0"/>
                        <a:t>1280/32=</a:t>
                      </a:r>
                      <a:r>
                        <a:rPr lang="es-MX" sz="1200" b="1" dirty="0" smtClean="0"/>
                        <a:t>40</a:t>
                      </a:r>
                      <a:endParaRPr lang="es-ES" sz="1200" b="1" dirty="0"/>
                    </a:p>
                  </a:txBody>
                  <a:tcPr anchor="ctr"/>
                </a:tc>
              </a:tr>
              <a:tr h="896054">
                <a:tc>
                  <a:txBody>
                    <a:bodyPr/>
                    <a:lstStyle/>
                    <a:p>
                      <a:pPr algn="ctr"/>
                      <a:r>
                        <a:rPr lang="es-MX" dirty="0" smtClean="0"/>
                        <a:t>H</a:t>
                      </a:r>
                      <a:r>
                        <a:rPr lang="es-MX" sz="1400" dirty="0" smtClean="0"/>
                        <a:t>2</a:t>
                      </a:r>
                      <a:endParaRPr lang="es-ES" dirty="0"/>
                    </a:p>
                  </a:txBody>
                  <a:tcPr anchor="ctr" anchorCtr="1"/>
                </a:tc>
                <a:tc>
                  <a:txBody>
                    <a:bodyPr/>
                    <a:lstStyle/>
                    <a:p>
                      <a:pPr algn="ctr"/>
                      <a:r>
                        <a:rPr lang="es-MX" dirty="0" smtClean="0"/>
                        <a:t>30</a:t>
                      </a:r>
                      <a:endParaRPr lang="es-ES" dirty="0"/>
                    </a:p>
                  </a:txBody>
                  <a:tcPr anchor="ctr"/>
                </a:tc>
                <a:tc>
                  <a:txBody>
                    <a:bodyPr/>
                    <a:lstStyle/>
                    <a:p>
                      <a:pPr algn="ctr"/>
                      <a:r>
                        <a:rPr lang="es-MX" dirty="0" smtClean="0"/>
                        <a:t>5</a:t>
                      </a:r>
                      <a:endParaRPr lang="es-ES" dirty="0"/>
                    </a:p>
                  </a:txBody>
                  <a:tcPr anchor="ctr"/>
                </a:tc>
                <a:tc>
                  <a:txBody>
                    <a:bodyPr/>
                    <a:lstStyle/>
                    <a:p>
                      <a:pPr algn="ctr"/>
                      <a:r>
                        <a:rPr lang="es-MX" dirty="0" smtClean="0"/>
                        <a:t>10</a:t>
                      </a:r>
                      <a:endParaRPr lang="es-ES" dirty="0"/>
                    </a:p>
                  </a:txBody>
                  <a:tcPr anchor="ctr"/>
                </a:tc>
                <a:tc>
                  <a:txBody>
                    <a:bodyPr/>
                    <a:lstStyle/>
                    <a:p>
                      <a:pPr algn="ctr"/>
                      <a:r>
                        <a:rPr lang="es-MX" dirty="0" smtClean="0"/>
                        <a:t>20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1800</a:t>
                      </a:r>
                      <a:endParaRPr lang="es-ES" dirty="0"/>
                    </a:p>
                  </a:txBody>
                  <a:tcPr anchor="ctr"/>
                </a:tc>
                <a:tc>
                  <a:txBody>
                    <a:bodyPr/>
                    <a:lstStyle/>
                    <a:p>
                      <a:pPr algn="ctr"/>
                      <a:r>
                        <a:rPr lang="es-ES" sz="1200" dirty="0" smtClean="0"/>
                        <a:t>1800/30=60</a:t>
                      </a:r>
                      <a:endParaRPr lang="es-ES" sz="1200" dirty="0"/>
                    </a:p>
                  </a:txBody>
                  <a:tcPr anchor="ctr"/>
                </a:tc>
              </a:tr>
              <a:tr h="896054">
                <a:tc>
                  <a:txBody>
                    <a:bodyPr/>
                    <a:lstStyle/>
                    <a:p>
                      <a:pPr algn="ctr"/>
                      <a:r>
                        <a:rPr lang="es-MX" dirty="0" smtClean="0"/>
                        <a:t>H</a:t>
                      </a:r>
                      <a:r>
                        <a:rPr lang="es-MX" sz="1400" dirty="0" smtClean="0"/>
                        <a:t>3</a:t>
                      </a:r>
                      <a:endParaRPr lang="es-ES" dirty="0"/>
                    </a:p>
                  </a:txBody>
                  <a:tcPr anchor="ctr" anchorCtr="1"/>
                </a:tc>
                <a:tc>
                  <a:txBody>
                    <a:bodyPr/>
                    <a:lstStyle/>
                    <a:p>
                      <a:pPr algn="ctr"/>
                      <a:r>
                        <a:rPr lang="es-MX" dirty="0" smtClean="0"/>
                        <a:t>4</a:t>
                      </a:r>
                      <a:endParaRPr lang="es-ES" dirty="0"/>
                    </a:p>
                  </a:txBody>
                  <a:tcPr anchor="ctr"/>
                </a:tc>
                <a:tc>
                  <a:txBody>
                    <a:bodyPr/>
                    <a:lstStyle/>
                    <a:p>
                      <a:pPr algn="ctr"/>
                      <a:r>
                        <a:rPr lang="es-MX" dirty="0" smtClean="0"/>
                        <a:t>2</a:t>
                      </a:r>
                      <a:endParaRPr lang="es-ES" dirty="0"/>
                    </a:p>
                  </a:txBody>
                  <a:tcPr anchor="ctr"/>
                </a:tc>
                <a:tc>
                  <a:txBody>
                    <a:bodyPr/>
                    <a:lstStyle/>
                    <a:p>
                      <a:pPr algn="ctr"/>
                      <a:r>
                        <a:rPr lang="es-MX" dirty="0" smtClean="0"/>
                        <a:t>2</a:t>
                      </a:r>
                      <a:endParaRPr lang="es-ES" dirty="0"/>
                    </a:p>
                  </a:txBody>
                  <a:tcPr anchor="ctr"/>
                </a:tc>
                <a:tc>
                  <a:txBody>
                    <a:bodyPr/>
                    <a:lstStyle/>
                    <a:p>
                      <a:pPr algn="ctr"/>
                      <a:r>
                        <a:rPr lang="es-MX" dirty="0" smtClean="0"/>
                        <a:t>4</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400</a:t>
                      </a:r>
                      <a:endParaRPr lang="es-ES" dirty="0"/>
                    </a:p>
                  </a:txBody>
                  <a:tcPr anchor="ctr"/>
                </a:tc>
                <a:tc>
                  <a:txBody>
                    <a:bodyPr/>
                    <a:lstStyle/>
                    <a:p>
                      <a:pPr algn="ctr"/>
                      <a:r>
                        <a:rPr lang="es-ES" sz="1200" dirty="0" smtClean="0"/>
                        <a:t>400/4=100</a:t>
                      </a:r>
                      <a:endParaRPr lang="es-ES" sz="1200" dirty="0"/>
                    </a:p>
                  </a:txBody>
                  <a:tcPr anchor="ctr"/>
                </a:tc>
              </a:tr>
              <a:tr h="896054">
                <a:tc>
                  <a:txBody>
                    <a:bodyPr/>
                    <a:lstStyle/>
                    <a:p>
                      <a:pPr algn="ctr"/>
                      <a:r>
                        <a:rPr lang="es-MX" dirty="0" smtClean="0"/>
                        <a:t>Z</a:t>
                      </a:r>
                      <a:endParaRPr lang="es-ES" dirty="0"/>
                    </a:p>
                  </a:txBody>
                  <a:tcPr anchor="ctr" anchorCtr="1"/>
                </a:tc>
                <a:tc>
                  <a:txBody>
                    <a:bodyPr/>
                    <a:lstStyle/>
                    <a:p>
                      <a:pPr algn="ctr"/>
                      <a:r>
                        <a:rPr lang="es-MX" dirty="0" smtClean="0"/>
                        <a:t>-1000</a:t>
                      </a:r>
                      <a:endParaRPr lang="es-ES" dirty="0"/>
                    </a:p>
                  </a:txBody>
                  <a:tcPr anchor="ctr"/>
                </a:tc>
                <a:tc>
                  <a:txBody>
                    <a:bodyPr/>
                    <a:lstStyle/>
                    <a:p>
                      <a:pPr algn="ctr"/>
                      <a:r>
                        <a:rPr lang="es-MX" dirty="0" smtClean="0"/>
                        <a:t>-500</a:t>
                      </a:r>
                      <a:endParaRPr lang="es-ES" dirty="0"/>
                    </a:p>
                  </a:txBody>
                  <a:tcPr anchor="ctr"/>
                </a:tc>
                <a:tc>
                  <a:txBody>
                    <a:bodyPr/>
                    <a:lstStyle/>
                    <a:p>
                      <a:pPr algn="ctr"/>
                      <a:r>
                        <a:rPr lang="es-MX" dirty="0" smtClean="0"/>
                        <a:t>-400</a:t>
                      </a:r>
                      <a:endParaRPr lang="es-ES" dirty="0"/>
                    </a:p>
                  </a:txBody>
                  <a:tcPr anchor="ctr"/>
                </a:tc>
                <a:tc>
                  <a:txBody>
                    <a:bodyPr/>
                    <a:lstStyle/>
                    <a:p>
                      <a:pPr algn="ctr"/>
                      <a:r>
                        <a:rPr lang="es-MX" dirty="0" smtClean="0"/>
                        <a:t>-600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endParaRPr lang="es-ES" dirty="0"/>
                    </a:p>
                  </a:txBody>
                  <a:tcPr anchor="ctr"/>
                </a:tc>
              </a:tr>
            </a:tbl>
          </a:graphicData>
        </a:graphic>
      </p:graphicFrame>
      <p:sp>
        <p:nvSpPr>
          <p:cNvPr id="3" name="2 Proceso alternativo"/>
          <p:cNvSpPr/>
          <p:nvPr/>
        </p:nvSpPr>
        <p:spPr>
          <a:xfrm>
            <a:off x="1403648" y="2348880"/>
            <a:ext cx="792088" cy="3672408"/>
          </a:xfrm>
          <a:prstGeom prst="flowChartAlternateProcess">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CuadroTexto"/>
          <p:cNvSpPr txBox="1"/>
          <p:nvPr/>
        </p:nvSpPr>
        <p:spPr>
          <a:xfrm>
            <a:off x="2856339" y="6136132"/>
            <a:ext cx="2108395" cy="400110"/>
          </a:xfrm>
          <a:prstGeom prst="rect">
            <a:avLst/>
          </a:prstGeom>
          <a:noFill/>
        </p:spPr>
        <p:txBody>
          <a:bodyPr wrap="none" rtlCol="0">
            <a:spAutoFit/>
          </a:bodyPr>
          <a:lstStyle/>
          <a:p>
            <a:r>
              <a:rPr lang="es-MX" sz="2000" b="1" dirty="0" smtClean="0">
                <a:latin typeface="Arial" pitchFamily="34" charset="0"/>
                <a:cs typeface="Arial" pitchFamily="34" charset="0"/>
              </a:rPr>
              <a:t>Columna pivote</a:t>
            </a:r>
            <a:endParaRPr lang="es-ES" sz="2000" b="1" dirty="0">
              <a:latin typeface="Arial" pitchFamily="34" charset="0"/>
              <a:cs typeface="Arial" pitchFamily="34" charset="0"/>
            </a:endParaRPr>
          </a:p>
        </p:txBody>
      </p:sp>
      <p:sp>
        <p:nvSpPr>
          <p:cNvPr id="6" name="2 Proceso alternativo"/>
          <p:cNvSpPr/>
          <p:nvPr/>
        </p:nvSpPr>
        <p:spPr>
          <a:xfrm>
            <a:off x="395536" y="2348880"/>
            <a:ext cx="8640960" cy="855712"/>
          </a:xfrm>
          <a:prstGeom prst="flowChartAlternateProcess">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7" name="Conector recto de flecha 6"/>
          <p:cNvCxnSpPr>
            <a:stCxn id="6" idx="0"/>
          </p:cNvCxnSpPr>
          <p:nvPr/>
        </p:nvCxnSpPr>
        <p:spPr>
          <a:xfrm flipV="1">
            <a:off x="4716016" y="764704"/>
            <a:ext cx="1080120" cy="1584176"/>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8" name="4 CuadroTexto"/>
          <p:cNvSpPr txBox="1"/>
          <p:nvPr/>
        </p:nvSpPr>
        <p:spPr>
          <a:xfrm>
            <a:off x="5810682" y="476672"/>
            <a:ext cx="1453042" cy="400110"/>
          </a:xfrm>
          <a:prstGeom prst="rect">
            <a:avLst/>
          </a:prstGeom>
          <a:noFill/>
        </p:spPr>
        <p:txBody>
          <a:bodyPr wrap="none" rtlCol="0">
            <a:spAutoFit/>
          </a:bodyPr>
          <a:lstStyle/>
          <a:p>
            <a:r>
              <a:rPr lang="es-MX" sz="2000" b="1" dirty="0" smtClean="0">
                <a:latin typeface="Arial" pitchFamily="34" charset="0"/>
                <a:cs typeface="Arial" pitchFamily="34" charset="0"/>
              </a:rPr>
              <a:t>Fila pivote</a:t>
            </a:r>
            <a:endParaRPr lang="es-ES" sz="2000" b="1" dirty="0">
              <a:latin typeface="Arial" pitchFamily="34" charset="0"/>
              <a:cs typeface="Arial" pitchFamily="34" charset="0"/>
            </a:endParaRPr>
          </a:p>
        </p:txBody>
      </p:sp>
      <p:sp>
        <p:nvSpPr>
          <p:cNvPr id="9" name="Elipse 8"/>
          <p:cNvSpPr/>
          <p:nvPr/>
        </p:nvSpPr>
        <p:spPr>
          <a:xfrm>
            <a:off x="1403648" y="2348880"/>
            <a:ext cx="792088" cy="85571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10" name="Conector recto de flecha 9"/>
          <p:cNvCxnSpPr/>
          <p:nvPr/>
        </p:nvCxnSpPr>
        <p:spPr>
          <a:xfrm flipV="1">
            <a:off x="1906390" y="908132"/>
            <a:ext cx="1080120" cy="15841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4 CuadroTexto"/>
          <p:cNvSpPr txBox="1"/>
          <p:nvPr/>
        </p:nvSpPr>
        <p:spPr>
          <a:xfrm>
            <a:off x="2987824" y="652626"/>
            <a:ext cx="2165627" cy="400110"/>
          </a:xfrm>
          <a:prstGeom prst="rect">
            <a:avLst/>
          </a:prstGeom>
          <a:noFill/>
        </p:spPr>
        <p:txBody>
          <a:bodyPr wrap="none" rtlCol="0">
            <a:spAutoFit/>
          </a:bodyPr>
          <a:lstStyle/>
          <a:p>
            <a:r>
              <a:rPr lang="es-MX" sz="2000" b="1" dirty="0" smtClean="0">
                <a:latin typeface="Arial" pitchFamily="34" charset="0"/>
                <a:cs typeface="Arial" pitchFamily="34" charset="0"/>
              </a:rPr>
              <a:t>Elemento pivote</a:t>
            </a:r>
            <a:endParaRPr lang="es-ES" sz="2000" b="1" dirty="0">
              <a:latin typeface="Arial" pitchFamily="34" charset="0"/>
              <a:cs typeface="Arial" pitchFamily="34" charset="0"/>
            </a:endParaRPr>
          </a:p>
        </p:txBody>
      </p:sp>
      <p:cxnSp>
        <p:nvCxnSpPr>
          <p:cNvPr id="12" name="Conector recto de flecha 11"/>
          <p:cNvCxnSpPr>
            <a:endCxn id="5" idx="1"/>
          </p:cNvCxnSpPr>
          <p:nvPr/>
        </p:nvCxnSpPr>
        <p:spPr>
          <a:xfrm>
            <a:off x="2053516" y="6021288"/>
            <a:ext cx="802823" cy="314899"/>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a:spLocks noGrp="1"/>
          </p:cNvSpPr>
          <p:nvPr>
            <p:ph idx="1"/>
          </p:nvPr>
        </p:nvSpPr>
        <p:spPr>
          <a:xfrm>
            <a:off x="1331640" y="1196752"/>
            <a:ext cx="7344816" cy="4536504"/>
          </a:xfrm>
        </p:spPr>
        <p:txBody>
          <a:bodyPr>
            <a:noAutofit/>
          </a:bodyPr>
          <a:lstStyle/>
          <a:p>
            <a:pPr marL="9525" indent="-9525" algn="just">
              <a:lnSpc>
                <a:spcPct val="200000"/>
              </a:lnSpc>
              <a:buNone/>
            </a:pPr>
            <a:r>
              <a:rPr lang="es-MX" sz="2400" dirty="0" smtClean="0">
                <a:latin typeface="Arial" panose="020B0604020202020204" pitchFamily="34" charset="0"/>
                <a:cs typeface="Arial" panose="020B0604020202020204" pitchFamily="34" charset="0"/>
              </a:rPr>
              <a:t>Como el n</a:t>
            </a:r>
            <a:r>
              <a:rPr lang="es-ES" sz="2400" dirty="0" err="1" smtClean="0">
                <a:latin typeface="Arial" panose="020B0604020202020204" pitchFamily="34" charset="0"/>
                <a:cs typeface="Arial" panose="020B0604020202020204" pitchFamily="34" charset="0"/>
              </a:rPr>
              <a:t>úmero</a:t>
            </a:r>
            <a:r>
              <a:rPr lang="es-ES" sz="2400" dirty="0" smtClean="0">
                <a:latin typeface="Arial" panose="020B0604020202020204" pitchFamily="34" charset="0"/>
                <a:cs typeface="Arial" panose="020B0604020202020204" pitchFamily="34" charset="0"/>
              </a:rPr>
              <a:t> positivo más pequeño de las tres divisiones es 40 entonces éste define a la fila pivote. Si existen resultado negativos o bien divisiones entre 0 entonces no se toman dichas divisiones. Por su parte, si existen dos divisiones con el mismo resultado entonces se toma </a:t>
            </a:r>
            <a:r>
              <a:rPr lang="es-ES" sz="2400" dirty="0" smtClean="0">
                <a:latin typeface="Arial" panose="020B0604020202020204" pitchFamily="34" charset="0"/>
                <a:cs typeface="Arial" panose="020B0604020202020204" pitchFamily="34" charset="0"/>
              </a:rPr>
              <a:t>cualquiera </a:t>
            </a:r>
            <a:r>
              <a:rPr lang="es-ES" sz="2400" dirty="0" smtClean="0">
                <a:latin typeface="Arial" panose="020B0604020202020204" pitchFamily="34" charset="0"/>
                <a:cs typeface="Arial" panose="020B0604020202020204" pitchFamily="34" charset="0"/>
              </a:rPr>
              <a:t>de ellos.</a:t>
            </a:r>
            <a:endParaRPr lang="es-MX" sz="2400" dirty="0" smtClean="0">
              <a:latin typeface="Arial" panose="020B0604020202020204" pitchFamily="34" charset="0"/>
              <a:cs typeface="Arial" panose="020B060402020202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331640" y="1412776"/>
            <a:ext cx="7272807" cy="4248472"/>
          </a:xfrm>
        </p:spPr>
        <p:txBody>
          <a:bodyPr>
            <a:noAutofit/>
          </a:bodyPr>
          <a:lstStyle/>
          <a:p>
            <a:pPr marL="9525" indent="-9525" algn="just">
              <a:lnSpc>
                <a:spcPct val="200000"/>
              </a:lnSpc>
              <a:buNone/>
            </a:pPr>
            <a:r>
              <a:rPr lang="es-ES" sz="2400" dirty="0" smtClean="0">
                <a:latin typeface="Arial" panose="020B0604020202020204" pitchFamily="34" charset="0"/>
                <a:cs typeface="Arial" panose="020B0604020202020204" pitchFamily="34" charset="0"/>
              </a:rPr>
              <a:t>A la intersección de la “</a:t>
            </a:r>
            <a:r>
              <a:rPr lang="es-ES" sz="2400" i="1" dirty="0" smtClean="0">
                <a:latin typeface="Arial" panose="020B0604020202020204" pitchFamily="34" charset="0"/>
                <a:cs typeface="Arial" panose="020B0604020202020204" pitchFamily="34" charset="0"/>
              </a:rPr>
              <a:t>columna pivote</a:t>
            </a:r>
            <a:r>
              <a:rPr lang="es-ES" sz="2400" dirty="0" smtClean="0">
                <a:latin typeface="Arial" panose="020B0604020202020204" pitchFamily="34" charset="0"/>
                <a:cs typeface="Arial" panose="020B0604020202020204" pitchFamily="34" charset="0"/>
              </a:rPr>
              <a:t>” y la “</a:t>
            </a:r>
            <a:r>
              <a:rPr lang="es-ES" sz="2400" i="1" dirty="0" smtClean="0">
                <a:latin typeface="Arial" panose="020B0604020202020204" pitchFamily="34" charset="0"/>
                <a:cs typeface="Arial" panose="020B0604020202020204" pitchFamily="34" charset="0"/>
              </a:rPr>
              <a:t>fila pivote</a:t>
            </a:r>
            <a:r>
              <a:rPr lang="es-ES" sz="2400" dirty="0" smtClean="0">
                <a:latin typeface="Arial" panose="020B0604020202020204" pitchFamily="34" charset="0"/>
                <a:cs typeface="Arial" panose="020B0604020202020204" pitchFamily="34" charset="0"/>
              </a:rPr>
              <a:t>” se le conoce como “</a:t>
            </a:r>
            <a:r>
              <a:rPr lang="es-ES" sz="2400" i="1" dirty="0" smtClean="0">
                <a:latin typeface="Arial" panose="020B0604020202020204" pitchFamily="34" charset="0"/>
                <a:cs typeface="Arial" panose="020B0604020202020204" pitchFamily="34" charset="0"/>
              </a:rPr>
              <a:t>elemento pivote</a:t>
            </a:r>
            <a:r>
              <a:rPr lang="es-ES" sz="2400" dirty="0" smtClean="0">
                <a:latin typeface="Arial" panose="020B0604020202020204" pitchFamily="34" charset="0"/>
                <a:cs typeface="Arial" panose="020B0604020202020204" pitchFamily="34" charset="0"/>
              </a:rPr>
              <a:t>”. En nuestro caso es 32. Si continuamos con el </a:t>
            </a:r>
            <a:r>
              <a:rPr lang="es-ES" sz="2400" b="1" dirty="0" smtClean="0">
                <a:latin typeface="Arial" panose="020B0604020202020204" pitchFamily="34" charset="0"/>
                <a:cs typeface="Arial" panose="020B0604020202020204" pitchFamily="34" charset="0"/>
              </a:rPr>
              <a:t>Método Simplex</a:t>
            </a:r>
            <a:r>
              <a:rPr lang="es-ES" sz="2400" dirty="0" smtClean="0">
                <a:latin typeface="Arial" panose="020B0604020202020204" pitchFamily="34" charset="0"/>
                <a:cs typeface="Arial" panose="020B0604020202020204" pitchFamily="34" charset="0"/>
              </a:rPr>
              <a:t> entonces este último elemento ahora debe hacerse unitario.</a:t>
            </a:r>
            <a:endParaRPr lang="es-MX" sz="2400" dirty="0" smtClean="0">
              <a:latin typeface="Arial" panose="020B0604020202020204" pitchFamily="34" charset="0"/>
              <a:cs typeface="Arial" panose="020B0604020202020204" pitchFamily="34" charset="0"/>
            </a:endParaRPr>
          </a:p>
          <a:p>
            <a:pPr marL="0" indent="0" algn="just">
              <a:buNone/>
            </a:pPr>
            <a:endParaRPr lang="es-MX"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300173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475656" y="1052736"/>
            <a:ext cx="7128792" cy="4968552"/>
          </a:xfrm>
        </p:spPr>
        <p:txBody>
          <a:bodyPr>
            <a:noAutofit/>
          </a:bodyPr>
          <a:lstStyle/>
          <a:p>
            <a:pPr marL="9525" indent="-9525" algn="just">
              <a:lnSpc>
                <a:spcPct val="200000"/>
              </a:lnSpc>
              <a:buNone/>
            </a:pPr>
            <a:r>
              <a:rPr lang="es-ES" sz="2400" dirty="0" smtClean="0">
                <a:latin typeface="Arial" panose="020B0604020202020204" pitchFamily="34" charset="0"/>
                <a:cs typeface="Arial" panose="020B0604020202020204" pitchFamily="34" charset="0"/>
              </a:rPr>
              <a:t>Es decir, se debe buscar un número que al multiplicarlo por 32 nos de como resultado 1.</a:t>
            </a:r>
          </a:p>
          <a:p>
            <a:pPr marL="9525" indent="-9525" algn="just">
              <a:lnSpc>
                <a:spcPct val="200000"/>
              </a:lnSpc>
              <a:buNone/>
            </a:pPr>
            <a:endParaRPr lang="es-ES" sz="1200" dirty="0" smtClean="0">
              <a:latin typeface="Arial" panose="020B0604020202020204" pitchFamily="34" charset="0"/>
              <a:cs typeface="Arial" panose="020B0604020202020204" pitchFamily="34" charset="0"/>
            </a:endParaRPr>
          </a:p>
          <a:p>
            <a:pPr marL="9525" indent="-9525" algn="just">
              <a:lnSpc>
                <a:spcPct val="200000"/>
              </a:lnSpc>
              <a:buNone/>
            </a:pPr>
            <a:r>
              <a:rPr lang="es-ES_tradnl" sz="2400" dirty="0" smtClean="0">
                <a:latin typeface="Arial" panose="020B0604020202020204" pitchFamily="34" charset="0"/>
                <a:cs typeface="Arial" panose="020B0604020202020204" pitchFamily="34" charset="0"/>
              </a:rPr>
              <a:t>Es </a:t>
            </a:r>
            <a:r>
              <a:rPr lang="es-ES_tradnl" sz="2400" dirty="0">
                <a:latin typeface="Arial" panose="020B0604020202020204" pitchFamily="34" charset="0"/>
                <a:cs typeface="Arial" panose="020B0604020202020204" pitchFamily="34" charset="0"/>
              </a:rPr>
              <a:t>claro que el número es 1/32. Ello quiere decir que debemos multiplicar toda la fila pivote por 1/32. El resultado de ello es la siguiente tabla:</a:t>
            </a:r>
          </a:p>
          <a:p>
            <a:pPr marL="9525" indent="-9525" algn="just">
              <a:lnSpc>
                <a:spcPct val="200000"/>
              </a:lnSpc>
              <a:buNone/>
            </a:pPr>
            <a:endParaRPr lang="es-ES" sz="2400" dirty="0" smtClean="0">
              <a:latin typeface="Arial" panose="020B0604020202020204" pitchFamily="34" charset="0"/>
              <a:cs typeface="Arial" panose="020B0604020202020204" pitchFamily="34" charset="0"/>
            </a:endParaRPr>
          </a:p>
          <a:p>
            <a:pPr marL="9525" indent="-9525" algn="just">
              <a:lnSpc>
                <a:spcPct val="200000"/>
              </a:lnSpc>
              <a:buNone/>
            </a:pPr>
            <a:endParaRPr lang="es-ES" sz="2400" dirty="0">
              <a:latin typeface="Arial" panose="020B0604020202020204" pitchFamily="34" charset="0"/>
              <a:cs typeface="Arial" panose="020B0604020202020204" pitchFamily="34" charset="0"/>
            </a:endParaRPr>
          </a:p>
          <a:p>
            <a:pPr marL="9525" indent="-9525" algn="just">
              <a:lnSpc>
                <a:spcPct val="200000"/>
              </a:lnSpc>
              <a:buNone/>
            </a:pPr>
            <a:endParaRPr lang="es-ES" sz="2400" dirty="0" smtClean="0">
              <a:latin typeface="Arial" panose="020B0604020202020204" pitchFamily="34" charset="0"/>
              <a:cs typeface="Arial" panose="020B0604020202020204" pitchFamily="34" charset="0"/>
            </a:endParaRPr>
          </a:p>
          <a:p>
            <a:pPr marL="9525" indent="-9525" algn="just">
              <a:lnSpc>
                <a:spcPct val="200000"/>
              </a:lnSpc>
              <a:buNone/>
            </a:pPr>
            <a:endParaRPr lang="es-ES" sz="2400" dirty="0">
              <a:latin typeface="Arial" panose="020B0604020202020204" pitchFamily="34" charset="0"/>
              <a:cs typeface="Arial" panose="020B0604020202020204" pitchFamily="34" charset="0"/>
            </a:endParaRPr>
          </a:p>
          <a:p>
            <a:pPr marL="9525" indent="-9525" algn="just">
              <a:lnSpc>
                <a:spcPct val="200000"/>
              </a:lnSpc>
              <a:buNone/>
            </a:pPr>
            <a:endParaRPr lang="es-MX" sz="2400" dirty="0" smtClean="0">
              <a:latin typeface="Arial" panose="020B0604020202020204" pitchFamily="34" charset="0"/>
              <a:cs typeface="Arial" panose="020B0604020202020204" pitchFamily="34" charset="0"/>
            </a:endParaRPr>
          </a:p>
          <a:p>
            <a:pPr marL="0" indent="0" algn="just">
              <a:buNone/>
            </a:pPr>
            <a:endParaRPr lang="es-MX" sz="2400" dirty="0" smtClean="0">
              <a:latin typeface="Arial" panose="020B0604020202020204" pitchFamily="34" charset="0"/>
              <a:cs typeface="Arial" panose="020B0604020202020204" pitchFamily="34" charset="0"/>
            </a:endParaRPr>
          </a:p>
          <a:p>
            <a:pPr marL="0" indent="0" algn="just">
              <a:buNone/>
            </a:pPr>
            <a:endParaRPr lang="es-MX" sz="2400" dirty="0" smtClean="0">
              <a:latin typeface="Arial" panose="020B0604020202020204" pitchFamily="34" charset="0"/>
              <a:cs typeface="Arial" panose="020B0604020202020204" pitchFamily="34" charset="0"/>
            </a:endParaRPr>
          </a:p>
        </p:txBody>
      </p:sp>
      <p:sp>
        <p:nvSpPr>
          <p:cNvPr id="5" name="Marcador de contenido 2"/>
          <p:cNvSpPr txBox="1">
            <a:spLocks/>
          </p:cNvSpPr>
          <p:nvPr/>
        </p:nvSpPr>
        <p:spPr>
          <a:xfrm>
            <a:off x="1187624" y="4221088"/>
            <a:ext cx="7514035" cy="1296144"/>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9525" indent="-9525" algn="just">
              <a:buFont typeface="Wingdings 3" charset="2"/>
              <a:buNone/>
            </a:pPr>
            <a:endParaRPr lang="es-ES"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1131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3 Tabla"/>
          <p:cNvGraphicFramePr>
            <a:graphicFrameLocks noGrp="1"/>
          </p:cNvGraphicFramePr>
          <p:nvPr>
            <p:extLst>
              <p:ext uri="{D42A27DB-BD31-4B8C-83A1-F6EECF244321}">
                <p14:modId xmlns:p14="http://schemas.microsoft.com/office/powerpoint/2010/main" val="1120873000"/>
              </p:ext>
            </p:extLst>
          </p:nvPr>
        </p:nvGraphicFramePr>
        <p:xfrm>
          <a:off x="971601" y="1340768"/>
          <a:ext cx="7704855" cy="3528392"/>
        </p:xfrm>
        <a:graphic>
          <a:graphicData uri="http://schemas.openxmlformats.org/drawingml/2006/table">
            <a:tbl>
              <a:tblPr firstRow="1" bandRow="1">
                <a:tableStyleId>{5C22544A-7EE6-4342-B048-85BDC9FD1C3A}</a:tableStyleId>
              </a:tblPr>
              <a:tblGrid>
                <a:gridCol w="856095"/>
                <a:gridCol w="856095"/>
                <a:gridCol w="856095"/>
                <a:gridCol w="856095"/>
                <a:gridCol w="856095"/>
                <a:gridCol w="856095"/>
                <a:gridCol w="856095"/>
                <a:gridCol w="856095"/>
                <a:gridCol w="856095"/>
              </a:tblGrid>
              <a:tr h="500052">
                <a:tc>
                  <a:txBody>
                    <a:bodyPr/>
                    <a:lstStyle/>
                    <a:p>
                      <a:pPr algn="ctr"/>
                      <a:r>
                        <a:rPr lang="es-MX" dirty="0" smtClean="0"/>
                        <a:t>BASE</a:t>
                      </a:r>
                      <a:endParaRPr lang="es-ES" dirty="0"/>
                    </a:p>
                  </a:txBody>
                  <a:tcPr/>
                </a:tc>
                <a:tc>
                  <a:txBody>
                    <a:bodyPr/>
                    <a:lstStyle/>
                    <a:p>
                      <a:pPr algn="ctr"/>
                      <a:r>
                        <a:rPr lang="es-MX" dirty="0" smtClean="0"/>
                        <a:t>X</a:t>
                      </a:r>
                      <a:r>
                        <a:rPr lang="es-MX" sz="1400" dirty="0" smtClean="0"/>
                        <a:t>1</a:t>
                      </a:r>
                      <a:endParaRPr lang="es-ES" dirty="0"/>
                    </a:p>
                  </a:txBody>
                  <a:tcPr/>
                </a:tc>
                <a:tc>
                  <a:txBody>
                    <a:bodyPr/>
                    <a:lstStyle/>
                    <a:p>
                      <a:pPr algn="ctr"/>
                      <a:r>
                        <a:rPr lang="es-MX" dirty="0" smtClean="0"/>
                        <a:t>X</a:t>
                      </a:r>
                      <a:r>
                        <a:rPr lang="es-MX" sz="1400" dirty="0" smtClean="0"/>
                        <a:t>2</a:t>
                      </a:r>
                      <a:endParaRPr lang="es-ES" sz="1400" dirty="0"/>
                    </a:p>
                  </a:txBody>
                  <a:tcPr/>
                </a:tc>
                <a:tc>
                  <a:txBody>
                    <a:bodyPr/>
                    <a:lstStyle/>
                    <a:p>
                      <a:pPr algn="ctr"/>
                      <a:r>
                        <a:rPr lang="es-MX" dirty="0" smtClean="0"/>
                        <a:t>X</a:t>
                      </a:r>
                      <a:r>
                        <a:rPr lang="es-MX" sz="1400" dirty="0" smtClean="0"/>
                        <a:t>3</a:t>
                      </a:r>
                      <a:endParaRPr lang="es-ES" sz="1600" dirty="0"/>
                    </a:p>
                  </a:txBody>
                  <a:tcPr/>
                </a:tc>
                <a:tc>
                  <a:txBody>
                    <a:bodyPr/>
                    <a:lstStyle/>
                    <a:p>
                      <a:pPr algn="ctr"/>
                      <a:r>
                        <a:rPr lang="es-MX" dirty="0" smtClean="0"/>
                        <a:t>X</a:t>
                      </a:r>
                      <a:r>
                        <a:rPr lang="es-MX" sz="1400" dirty="0" smtClean="0"/>
                        <a:t>4</a:t>
                      </a:r>
                      <a:endParaRPr lang="es-ES" dirty="0"/>
                    </a:p>
                  </a:txBody>
                  <a:tcPr/>
                </a:tc>
                <a:tc>
                  <a:txBody>
                    <a:bodyPr/>
                    <a:lstStyle/>
                    <a:p>
                      <a:pPr algn="ctr"/>
                      <a:r>
                        <a:rPr lang="es-MX" dirty="0" smtClean="0"/>
                        <a:t>H</a:t>
                      </a:r>
                      <a:r>
                        <a:rPr lang="es-MX" sz="1400" dirty="0" smtClean="0"/>
                        <a:t>1</a:t>
                      </a:r>
                      <a:endParaRPr lang="es-ES" dirty="0"/>
                    </a:p>
                  </a:txBody>
                  <a:tcPr/>
                </a:tc>
                <a:tc>
                  <a:txBody>
                    <a:bodyPr/>
                    <a:lstStyle/>
                    <a:p>
                      <a:pPr algn="ctr"/>
                      <a:r>
                        <a:rPr lang="es-MX" dirty="0" smtClean="0"/>
                        <a:t>H</a:t>
                      </a:r>
                      <a:r>
                        <a:rPr lang="es-MX" sz="1400" dirty="0" smtClean="0"/>
                        <a:t>2</a:t>
                      </a:r>
                      <a:endParaRPr lang="es-ES" sz="1400" dirty="0"/>
                    </a:p>
                  </a:txBody>
                  <a:tcPr/>
                </a:tc>
                <a:tc>
                  <a:txBody>
                    <a:bodyPr/>
                    <a:lstStyle/>
                    <a:p>
                      <a:pPr algn="ctr"/>
                      <a:r>
                        <a:rPr lang="es-MX" dirty="0" smtClean="0"/>
                        <a:t>H</a:t>
                      </a:r>
                      <a:r>
                        <a:rPr lang="es-MX" sz="1400" dirty="0" smtClean="0"/>
                        <a:t>3</a:t>
                      </a:r>
                      <a:endParaRPr lang="es-ES" sz="1600" dirty="0"/>
                    </a:p>
                  </a:txBody>
                  <a:tcPr/>
                </a:tc>
                <a:tc>
                  <a:txBody>
                    <a:bodyPr/>
                    <a:lstStyle/>
                    <a:p>
                      <a:pPr algn="ctr"/>
                      <a:r>
                        <a:rPr lang="es-MX" dirty="0" smtClean="0"/>
                        <a:t>SOL.</a:t>
                      </a:r>
                      <a:endParaRPr lang="es-ES" dirty="0"/>
                    </a:p>
                  </a:txBody>
                  <a:tcPr/>
                </a:tc>
              </a:tr>
              <a:tr h="75708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dirty="0" smtClean="0"/>
                        <a:t>H</a:t>
                      </a:r>
                      <a:r>
                        <a:rPr lang="es-MX" sz="1200" dirty="0" smtClean="0"/>
                        <a:t>1</a:t>
                      </a:r>
                      <a:endParaRPr lang="es-ES" dirty="0" smtClean="0"/>
                    </a:p>
                    <a:p>
                      <a:pPr algn="ctr"/>
                      <a:endParaRPr lang="es-ES" dirty="0"/>
                    </a:p>
                  </a:txBody>
                  <a:tcPr anchor="ctr" anchorCtr="1"/>
                </a:tc>
                <a:tc>
                  <a:txBody>
                    <a:bodyPr/>
                    <a:lstStyle/>
                    <a:p>
                      <a:pPr algn="ctr"/>
                      <a:r>
                        <a:rPr lang="es-MX" dirty="0" smtClean="0"/>
                        <a:t>1</a:t>
                      </a:r>
                      <a:endParaRPr lang="es-ES" dirty="0"/>
                    </a:p>
                  </a:txBody>
                  <a:tcPr anchor="ctr"/>
                </a:tc>
                <a:tc>
                  <a:txBody>
                    <a:bodyPr/>
                    <a:lstStyle/>
                    <a:p>
                      <a:pPr algn="ctr"/>
                      <a:r>
                        <a:rPr lang="es-MX" dirty="0" smtClean="0"/>
                        <a:t>1/4</a:t>
                      </a:r>
                      <a:endParaRPr lang="es-ES" dirty="0"/>
                    </a:p>
                  </a:txBody>
                  <a:tcPr anchor="ctr"/>
                </a:tc>
                <a:tc>
                  <a:txBody>
                    <a:bodyPr/>
                    <a:lstStyle/>
                    <a:p>
                      <a:pPr algn="ctr"/>
                      <a:r>
                        <a:rPr lang="es-MX" dirty="0" smtClean="0"/>
                        <a:t>1/4</a:t>
                      </a:r>
                      <a:endParaRPr lang="es-ES" dirty="0"/>
                    </a:p>
                  </a:txBody>
                  <a:tcPr anchor="ctr"/>
                </a:tc>
                <a:tc>
                  <a:txBody>
                    <a:bodyPr/>
                    <a:lstStyle/>
                    <a:p>
                      <a:pPr algn="ctr"/>
                      <a:r>
                        <a:rPr lang="es-MX" dirty="0" smtClean="0"/>
                        <a:t>3/4</a:t>
                      </a:r>
                      <a:endParaRPr lang="es-ES" dirty="0"/>
                    </a:p>
                  </a:txBody>
                  <a:tcPr anchor="ctr"/>
                </a:tc>
                <a:tc>
                  <a:txBody>
                    <a:bodyPr/>
                    <a:lstStyle/>
                    <a:p>
                      <a:pPr algn="ctr"/>
                      <a:r>
                        <a:rPr lang="es-MX" dirty="0" smtClean="0"/>
                        <a:t>1/32</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40</a:t>
                      </a:r>
                      <a:endParaRPr lang="es-ES" dirty="0"/>
                    </a:p>
                  </a:txBody>
                  <a:tcPr anchor="ctr"/>
                </a:tc>
              </a:tr>
              <a:tr h="757085">
                <a:tc>
                  <a:txBody>
                    <a:bodyPr/>
                    <a:lstStyle/>
                    <a:p>
                      <a:pPr algn="ctr"/>
                      <a:r>
                        <a:rPr lang="es-MX" dirty="0" smtClean="0"/>
                        <a:t>H</a:t>
                      </a:r>
                      <a:r>
                        <a:rPr lang="es-MX" sz="1400" dirty="0" smtClean="0"/>
                        <a:t>2</a:t>
                      </a:r>
                      <a:endParaRPr lang="es-ES" dirty="0"/>
                    </a:p>
                  </a:txBody>
                  <a:tcPr anchor="ctr" anchorCtr="1"/>
                </a:tc>
                <a:tc>
                  <a:txBody>
                    <a:bodyPr/>
                    <a:lstStyle/>
                    <a:p>
                      <a:pPr algn="ctr"/>
                      <a:r>
                        <a:rPr lang="es-MX" dirty="0" smtClean="0"/>
                        <a:t>30</a:t>
                      </a:r>
                      <a:endParaRPr lang="es-ES" dirty="0"/>
                    </a:p>
                  </a:txBody>
                  <a:tcPr anchor="ctr"/>
                </a:tc>
                <a:tc>
                  <a:txBody>
                    <a:bodyPr/>
                    <a:lstStyle/>
                    <a:p>
                      <a:pPr algn="ctr"/>
                      <a:r>
                        <a:rPr lang="es-MX" dirty="0" smtClean="0"/>
                        <a:t>5</a:t>
                      </a:r>
                      <a:endParaRPr lang="es-ES" dirty="0"/>
                    </a:p>
                  </a:txBody>
                  <a:tcPr anchor="ctr"/>
                </a:tc>
                <a:tc>
                  <a:txBody>
                    <a:bodyPr/>
                    <a:lstStyle/>
                    <a:p>
                      <a:pPr algn="ctr"/>
                      <a:r>
                        <a:rPr lang="es-MX" dirty="0" smtClean="0"/>
                        <a:t>10</a:t>
                      </a:r>
                      <a:endParaRPr lang="es-ES" dirty="0"/>
                    </a:p>
                  </a:txBody>
                  <a:tcPr anchor="ctr"/>
                </a:tc>
                <a:tc>
                  <a:txBody>
                    <a:bodyPr/>
                    <a:lstStyle/>
                    <a:p>
                      <a:pPr algn="ctr"/>
                      <a:r>
                        <a:rPr lang="es-MX" dirty="0" smtClean="0"/>
                        <a:t>20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1800</a:t>
                      </a:r>
                      <a:endParaRPr lang="es-ES" dirty="0"/>
                    </a:p>
                  </a:txBody>
                  <a:tcPr anchor="ctr"/>
                </a:tc>
              </a:tr>
              <a:tr h="757085">
                <a:tc>
                  <a:txBody>
                    <a:bodyPr/>
                    <a:lstStyle/>
                    <a:p>
                      <a:pPr algn="ctr"/>
                      <a:r>
                        <a:rPr lang="es-MX" dirty="0" smtClean="0"/>
                        <a:t>H</a:t>
                      </a:r>
                      <a:r>
                        <a:rPr lang="es-MX" sz="1400" dirty="0" smtClean="0"/>
                        <a:t>3</a:t>
                      </a:r>
                      <a:endParaRPr lang="es-ES" dirty="0"/>
                    </a:p>
                  </a:txBody>
                  <a:tcPr anchor="ctr" anchorCtr="1"/>
                </a:tc>
                <a:tc>
                  <a:txBody>
                    <a:bodyPr/>
                    <a:lstStyle/>
                    <a:p>
                      <a:pPr algn="ctr"/>
                      <a:r>
                        <a:rPr lang="es-MX" dirty="0" smtClean="0"/>
                        <a:t>4</a:t>
                      </a:r>
                      <a:endParaRPr lang="es-ES" dirty="0"/>
                    </a:p>
                  </a:txBody>
                  <a:tcPr anchor="ctr"/>
                </a:tc>
                <a:tc>
                  <a:txBody>
                    <a:bodyPr/>
                    <a:lstStyle/>
                    <a:p>
                      <a:pPr algn="ctr"/>
                      <a:r>
                        <a:rPr lang="es-MX" dirty="0" smtClean="0"/>
                        <a:t>2</a:t>
                      </a:r>
                      <a:endParaRPr lang="es-ES" dirty="0"/>
                    </a:p>
                  </a:txBody>
                  <a:tcPr anchor="ctr"/>
                </a:tc>
                <a:tc>
                  <a:txBody>
                    <a:bodyPr/>
                    <a:lstStyle/>
                    <a:p>
                      <a:pPr algn="ctr"/>
                      <a:r>
                        <a:rPr lang="es-MX" dirty="0" smtClean="0"/>
                        <a:t>2</a:t>
                      </a:r>
                      <a:endParaRPr lang="es-ES" dirty="0"/>
                    </a:p>
                  </a:txBody>
                  <a:tcPr anchor="ctr"/>
                </a:tc>
                <a:tc>
                  <a:txBody>
                    <a:bodyPr/>
                    <a:lstStyle/>
                    <a:p>
                      <a:pPr algn="ctr"/>
                      <a:r>
                        <a:rPr lang="es-MX" dirty="0" smtClean="0"/>
                        <a:t>4</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400</a:t>
                      </a:r>
                      <a:endParaRPr lang="es-ES" dirty="0"/>
                    </a:p>
                  </a:txBody>
                  <a:tcPr anchor="ctr"/>
                </a:tc>
              </a:tr>
              <a:tr h="757085">
                <a:tc>
                  <a:txBody>
                    <a:bodyPr/>
                    <a:lstStyle/>
                    <a:p>
                      <a:pPr algn="ctr"/>
                      <a:r>
                        <a:rPr lang="es-MX" dirty="0" smtClean="0"/>
                        <a:t>Z</a:t>
                      </a:r>
                      <a:endParaRPr lang="es-ES" dirty="0"/>
                    </a:p>
                  </a:txBody>
                  <a:tcPr anchor="ctr" anchorCtr="1"/>
                </a:tc>
                <a:tc>
                  <a:txBody>
                    <a:bodyPr/>
                    <a:lstStyle/>
                    <a:p>
                      <a:pPr algn="ctr"/>
                      <a:r>
                        <a:rPr lang="es-MX" dirty="0" smtClean="0"/>
                        <a:t>-1000</a:t>
                      </a:r>
                      <a:endParaRPr lang="es-ES" dirty="0"/>
                    </a:p>
                  </a:txBody>
                  <a:tcPr anchor="ctr"/>
                </a:tc>
                <a:tc>
                  <a:txBody>
                    <a:bodyPr/>
                    <a:lstStyle/>
                    <a:p>
                      <a:pPr algn="ctr"/>
                      <a:r>
                        <a:rPr lang="es-MX" dirty="0" smtClean="0"/>
                        <a:t>-500</a:t>
                      </a:r>
                      <a:endParaRPr lang="es-ES" dirty="0"/>
                    </a:p>
                  </a:txBody>
                  <a:tcPr anchor="ctr"/>
                </a:tc>
                <a:tc>
                  <a:txBody>
                    <a:bodyPr/>
                    <a:lstStyle/>
                    <a:p>
                      <a:pPr algn="ctr"/>
                      <a:r>
                        <a:rPr lang="es-MX" dirty="0" smtClean="0"/>
                        <a:t>-400</a:t>
                      </a:r>
                      <a:endParaRPr lang="es-ES" dirty="0"/>
                    </a:p>
                  </a:txBody>
                  <a:tcPr anchor="ctr"/>
                </a:tc>
                <a:tc>
                  <a:txBody>
                    <a:bodyPr/>
                    <a:lstStyle/>
                    <a:p>
                      <a:pPr algn="ctr"/>
                      <a:r>
                        <a:rPr lang="es-MX" dirty="0" smtClean="0"/>
                        <a:t>-600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r>
            </a:tbl>
          </a:graphicData>
        </a:graphic>
      </p:graphicFrame>
      <p:sp>
        <p:nvSpPr>
          <p:cNvPr id="4" name="Marcador de contenido 2"/>
          <p:cNvSpPr txBox="1">
            <a:spLocks/>
          </p:cNvSpPr>
          <p:nvPr/>
        </p:nvSpPr>
        <p:spPr>
          <a:xfrm>
            <a:off x="1162421" y="4941168"/>
            <a:ext cx="7514035" cy="177281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9525" indent="-9525" algn="just">
              <a:lnSpc>
                <a:spcPct val="150000"/>
              </a:lnSpc>
              <a:buFont typeface="Wingdings 3" charset="2"/>
              <a:buNone/>
            </a:pPr>
            <a:r>
              <a:rPr lang="es-ES" sz="2400" dirty="0" smtClean="0">
                <a:latin typeface="Arial" panose="020B0604020202020204" pitchFamily="34" charset="0"/>
                <a:cs typeface="Arial" panose="020B0604020202020204" pitchFamily="34" charset="0"/>
              </a:rPr>
              <a:t>Al definir el elemento pivote entonces la variable de decisión X</a:t>
            </a:r>
            <a:r>
              <a:rPr lang="es-ES" sz="2400" baseline="-25000" dirty="0" smtClean="0">
                <a:latin typeface="Arial" panose="020B0604020202020204" pitchFamily="34" charset="0"/>
                <a:cs typeface="Arial" panose="020B0604020202020204" pitchFamily="34" charset="0"/>
              </a:rPr>
              <a:t>1</a:t>
            </a:r>
            <a:r>
              <a:rPr lang="es-ES" sz="2400" dirty="0" smtClean="0">
                <a:latin typeface="Arial" panose="020B0604020202020204" pitchFamily="34" charset="0"/>
                <a:cs typeface="Arial" panose="020B0604020202020204" pitchFamily="34" charset="0"/>
              </a:rPr>
              <a:t> toma el lugar de la variable holgura H</a:t>
            </a:r>
            <a:r>
              <a:rPr lang="es-ES" sz="2400" baseline="-25000" dirty="0" smtClean="0">
                <a:latin typeface="Arial" panose="020B0604020202020204" pitchFamily="34" charset="0"/>
                <a:cs typeface="Arial" panose="020B0604020202020204" pitchFamily="34" charset="0"/>
              </a:rPr>
              <a:t>1</a:t>
            </a:r>
            <a:r>
              <a:rPr lang="es-ES" sz="2400" dirty="0" smtClean="0">
                <a:latin typeface="Arial" panose="020B0604020202020204" pitchFamily="34" charset="0"/>
                <a:cs typeface="Arial" panose="020B0604020202020204" pitchFamily="34" charset="0"/>
              </a:rPr>
              <a:t> en la base. Se dice que X</a:t>
            </a:r>
            <a:r>
              <a:rPr lang="es-ES" sz="2400" baseline="-25000" dirty="0" smtClean="0">
                <a:latin typeface="Arial" panose="020B0604020202020204" pitchFamily="34" charset="0"/>
                <a:cs typeface="Arial" panose="020B0604020202020204" pitchFamily="34" charset="0"/>
              </a:rPr>
              <a:t>1</a:t>
            </a:r>
            <a:r>
              <a:rPr lang="es-ES" sz="2400" dirty="0" smtClean="0">
                <a:latin typeface="Arial" panose="020B0604020202020204" pitchFamily="34" charset="0"/>
                <a:cs typeface="Arial" panose="020B0604020202020204" pitchFamily="34" charset="0"/>
              </a:rPr>
              <a:t> entra en la solución y H</a:t>
            </a:r>
            <a:r>
              <a:rPr lang="es-ES" sz="2400" baseline="-25000" dirty="0" smtClean="0">
                <a:latin typeface="Arial" panose="020B0604020202020204" pitchFamily="34" charset="0"/>
                <a:cs typeface="Arial" panose="020B0604020202020204" pitchFamily="34" charset="0"/>
              </a:rPr>
              <a:t>1</a:t>
            </a:r>
            <a:r>
              <a:rPr lang="es-ES" sz="2400" dirty="0" smtClean="0">
                <a:latin typeface="Arial" panose="020B0604020202020204" pitchFamily="34" charset="0"/>
                <a:cs typeface="Arial" panose="020B0604020202020204" pitchFamily="34" charset="0"/>
              </a:rPr>
              <a:t> sale.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619673" y="44624"/>
            <a:ext cx="7056783" cy="2232248"/>
          </a:xfrm>
        </p:spPr>
        <p:txBody>
          <a:bodyPr>
            <a:noAutofit/>
          </a:bodyPr>
          <a:lstStyle/>
          <a:p>
            <a:pPr marL="9525" indent="-9525" algn="just">
              <a:lnSpc>
                <a:spcPct val="150000"/>
              </a:lnSpc>
              <a:buNone/>
            </a:pPr>
            <a:r>
              <a:rPr lang="es-ES" sz="2400" dirty="0" smtClean="0">
                <a:latin typeface="Arial" panose="020B0604020202020204" pitchFamily="34" charset="0"/>
                <a:cs typeface="Arial" panose="020B0604020202020204" pitchFamily="34" charset="0"/>
              </a:rPr>
              <a:t>Ya que hemos hecho el elemento pivote unitario entonces el objetivo es hacer “ceros” tanto arriba como abajo de dicho elemento pivote, según sea el caso.</a:t>
            </a:r>
          </a:p>
        </p:txBody>
      </p:sp>
      <p:graphicFrame>
        <p:nvGraphicFramePr>
          <p:cNvPr id="5" name="3 Tabla"/>
          <p:cNvGraphicFramePr>
            <a:graphicFrameLocks noGrp="1"/>
          </p:cNvGraphicFramePr>
          <p:nvPr>
            <p:extLst>
              <p:ext uri="{D42A27DB-BD31-4B8C-83A1-F6EECF244321}">
                <p14:modId xmlns:p14="http://schemas.microsoft.com/office/powerpoint/2010/main" val="1725039085"/>
              </p:ext>
            </p:extLst>
          </p:nvPr>
        </p:nvGraphicFramePr>
        <p:xfrm>
          <a:off x="539552" y="2349288"/>
          <a:ext cx="8424936" cy="4176056"/>
        </p:xfrm>
        <a:graphic>
          <a:graphicData uri="http://schemas.openxmlformats.org/drawingml/2006/table">
            <a:tbl>
              <a:tblPr firstRow="1" bandRow="1">
                <a:tableStyleId>{5C22544A-7EE6-4342-B048-85BDC9FD1C3A}</a:tableStyleId>
              </a:tblPr>
              <a:tblGrid>
                <a:gridCol w="936104"/>
                <a:gridCol w="936104"/>
                <a:gridCol w="936104"/>
                <a:gridCol w="936104"/>
                <a:gridCol w="936104"/>
                <a:gridCol w="936104"/>
                <a:gridCol w="936104"/>
                <a:gridCol w="936104"/>
                <a:gridCol w="936104"/>
              </a:tblGrid>
              <a:tr h="591840">
                <a:tc>
                  <a:txBody>
                    <a:bodyPr/>
                    <a:lstStyle/>
                    <a:p>
                      <a:pPr algn="ctr"/>
                      <a:r>
                        <a:rPr lang="es-MX" dirty="0" smtClean="0"/>
                        <a:t>BASE</a:t>
                      </a:r>
                      <a:endParaRPr lang="es-ES" dirty="0"/>
                    </a:p>
                  </a:txBody>
                  <a:tcPr/>
                </a:tc>
                <a:tc>
                  <a:txBody>
                    <a:bodyPr/>
                    <a:lstStyle/>
                    <a:p>
                      <a:pPr algn="ctr"/>
                      <a:r>
                        <a:rPr lang="es-MX" dirty="0" smtClean="0"/>
                        <a:t>X</a:t>
                      </a:r>
                      <a:r>
                        <a:rPr lang="es-MX" sz="1400" dirty="0" smtClean="0"/>
                        <a:t>1</a:t>
                      </a:r>
                      <a:endParaRPr lang="es-ES" dirty="0"/>
                    </a:p>
                  </a:txBody>
                  <a:tcPr/>
                </a:tc>
                <a:tc>
                  <a:txBody>
                    <a:bodyPr/>
                    <a:lstStyle/>
                    <a:p>
                      <a:pPr algn="ctr"/>
                      <a:r>
                        <a:rPr lang="es-MX" dirty="0" smtClean="0"/>
                        <a:t>X</a:t>
                      </a:r>
                      <a:r>
                        <a:rPr lang="es-MX" sz="1400" dirty="0" smtClean="0"/>
                        <a:t>2</a:t>
                      </a:r>
                      <a:endParaRPr lang="es-ES" sz="1400" dirty="0"/>
                    </a:p>
                  </a:txBody>
                  <a:tcPr/>
                </a:tc>
                <a:tc>
                  <a:txBody>
                    <a:bodyPr/>
                    <a:lstStyle/>
                    <a:p>
                      <a:pPr algn="ctr"/>
                      <a:r>
                        <a:rPr lang="es-MX" dirty="0" smtClean="0"/>
                        <a:t>X</a:t>
                      </a:r>
                      <a:r>
                        <a:rPr lang="es-MX" sz="1400" dirty="0" smtClean="0"/>
                        <a:t>3</a:t>
                      </a:r>
                      <a:endParaRPr lang="es-ES" sz="1600" dirty="0"/>
                    </a:p>
                  </a:txBody>
                  <a:tcPr/>
                </a:tc>
                <a:tc>
                  <a:txBody>
                    <a:bodyPr/>
                    <a:lstStyle/>
                    <a:p>
                      <a:pPr algn="ctr"/>
                      <a:r>
                        <a:rPr lang="es-MX" dirty="0" smtClean="0"/>
                        <a:t>X</a:t>
                      </a:r>
                      <a:r>
                        <a:rPr lang="es-MX" sz="1400" dirty="0" smtClean="0"/>
                        <a:t>4</a:t>
                      </a:r>
                      <a:endParaRPr lang="es-ES" dirty="0"/>
                    </a:p>
                  </a:txBody>
                  <a:tcPr/>
                </a:tc>
                <a:tc>
                  <a:txBody>
                    <a:bodyPr/>
                    <a:lstStyle/>
                    <a:p>
                      <a:pPr algn="ctr"/>
                      <a:r>
                        <a:rPr lang="es-MX" dirty="0" smtClean="0"/>
                        <a:t>H</a:t>
                      </a:r>
                      <a:r>
                        <a:rPr lang="es-MX" sz="1400" dirty="0" smtClean="0"/>
                        <a:t>1</a:t>
                      </a:r>
                      <a:endParaRPr lang="es-ES" dirty="0"/>
                    </a:p>
                  </a:txBody>
                  <a:tcPr/>
                </a:tc>
                <a:tc>
                  <a:txBody>
                    <a:bodyPr/>
                    <a:lstStyle/>
                    <a:p>
                      <a:pPr algn="ctr"/>
                      <a:r>
                        <a:rPr lang="es-MX" dirty="0" smtClean="0"/>
                        <a:t>H</a:t>
                      </a:r>
                      <a:r>
                        <a:rPr lang="es-MX" sz="1400" dirty="0" smtClean="0"/>
                        <a:t>2</a:t>
                      </a:r>
                      <a:endParaRPr lang="es-ES" sz="1400" dirty="0"/>
                    </a:p>
                  </a:txBody>
                  <a:tcPr/>
                </a:tc>
                <a:tc>
                  <a:txBody>
                    <a:bodyPr/>
                    <a:lstStyle/>
                    <a:p>
                      <a:pPr algn="ctr"/>
                      <a:r>
                        <a:rPr lang="es-MX" dirty="0" smtClean="0"/>
                        <a:t>H</a:t>
                      </a:r>
                      <a:r>
                        <a:rPr lang="es-MX" sz="1400" dirty="0" smtClean="0"/>
                        <a:t>3</a:t>
                      </a:r>
                      <a:endParaRPr lang="es-ES" sz="1600" dirty="0"/>
                    </a:p>
                  </a:txBody>
                  <a:tcPr/>
                </a:tc>
                <a:tc>
                  <a:txBody>
                    <a:bodyPr/>
                    <a:lstStyle/>
                    <a:p>
                      <a:pPr algn="ctr"/>
                      <a:r>
                        <a:rPr lang="es-MX" dirty="0" smtClean="0"/>
                        <a:t>SOL.</a:t>
                      </a:r>
                      <a:endParaRPr lang="es-ES" dirty="0"/>
                    </a:p>
                  </a:txBody>
                  <a:tcPr/>
                </a:tc>
              </a:tr>
              <a:tr h="89605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dirty="0" smtClean="0"/>
                        <a:t>X</a:t>
                      </a:r>
                      <a:r>
                        <a:rPr lang="es-MX" sz="1200" dirty="0" smtClean="0"/>
                        <a:t>1</a:t>
                      </a:r>
                      <a:endParaRPr lang="es-ES" dirty="0" smtClean="0"/>
                    </a:p>
                    <a:p>
                      <a:pPr algn="ctr"/>
                      <a:endParaRPr lang="es-ES" dirty="0"/>
                    </a:p>
                  </a:txBody>
                  <a:tcPr anchor="ctr" anchorCtr="1"/>
                </a:tc>
                <a:tc>
                  <a:txBody>
                    <a:bodyPr/>
                    <a:lstStyle/>
                    <a:p>
                      <a:pPr algn="ctr"/>
                      <a:r>
                        <a:rPr lang="es-MX" dirty="0" smtClean="0"/>
                        <a:t>1</a:t>
                      </a:r>
                      <a:endParaRPr lang="es-ES" dirty="0"/>
                    </a:p>
                  </a:txBody>
                  <a:tcPr anchor="ctr"/>
                </a:tc>
                <a:tc>
                  <a:txBody>
                    <a:bodyPr/>
                    <a:lstStyle/>
                    <a:p>
                      <a:pPr algn="ctr"/>
                      <a:r>
                        <a:rPr lang="es-MX" dirty="0" smtClean="0"/>
                        <a:t>1/4</a:t>
                      </a:r>
                      <a:endParaRPr lang="es-ES" dirty="0"/>
                    </a:p>
                  </a:txBody>
                  <a:tcPr anchor="ctr"/>
                </a:tc>
                <a:tc>
                  <a:txBody>
                    <a:bodyPr/>
                    <a:lstStyle/>
                    <a:p>
                      <a:pPr algn="ctr"/>
                      <a:r>
                        <a:rPr lang="es-MX" dirty="0" smtClean="0"/>
                        <a:t>1/4</a:t>
                      </a:r>
                      <a:endParaRPr lang="es-ES" dirty="0"/>
                    </a:p>
                  </a:txBody>
                  <a:tcPr anchor="ctr"/>
                </a:tc>
                <a:tc>
                  <a:txBody>
                    <a:bodyPr/>
                    <a:lstStyle/>
                    <a:p>
                      <a:pPr algn="ctr"/>
                      <a:r>
                        <a:rPr lang="es-MX" dirty="0" smtClean="0"/>
                        <a:t>3/4</a:t>
                      </a:r>
                      <a:endParaRPr lang="es-ES" dirty="0"/>
                    </a:p>
                  </a:txBody>
                  <a:tcPr anchor="ctr"/>
                </a:tc>
                <a:tc>
                  <a:txBody>
                    <a:bodyPr/>
                    <a:lstStyle/>
                    <a:p>
                      <a:pPr algn="ctr"/>
                      <a:r>
                        <a:rPr lang="es-MX" dirty="0" smtClean="0"/>
                        <a:t>1/32</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40</a:t>
                      </a:r>
                      <a:endParaRPr lang="es-ES" dirty="0"/>
                    </a:p>
                  </a:txBody>
                  <a:tcPr anchor="ctr"/>
                </a:tc>
              </a:tr>
              <a:tr h="896054">
                <a:tc>
                  <a:txBody>
                    <a:bodyPr/>
                    <a:lstStyle/>
                    <a:p>
                      <a:pPr algn="ctr"/>
                      <a:r>
                        <a:rPr lang="es-MX" dirty="0" smtClean="0"/>
                        <a:t>H</a:t>
                      </a:r>
                      <a:r>
                        <a:rPr lang="es-MX" sz="1400" dirty="0" smtClean="0"/>
                        <a:t>2</a:t>
                      </a:r>
                      <a:endParaRPr lang="es-ES" dirty="0"/>
                    </a:p>
                  </a:txBody>
                  <a:tcPr anchor="ctr" anchorCtr="1"/>
                </a:tc>
                <a:tc>
                  <a:txBody>
                    <a:bodyPr/>
                    <a:lstStyle/>
                    <a:p>
                      <a:pPr algn="ctr"/>
                      <a:r>
                        <a:rPr lang="es-MX" dirty="0" smtClean="0"/>
                        <a:t>30</a:t>
                      </a:r>
                      <a:endParaRPr lang="es-ES" dirty="0"/>
                    </a:p>
                  </a:txBody>
                  <a:tcPr anchor="ctr"/>
                </a:tc>
                <a:tc>
                  <a:txBody>
                    <a:bodyPr/>
                    <a:lstStyle/>
                    <a:p>
                      <a:pPr algn="ctr"/>
                      <a:r>
                        <a:rPr lang="es-MX" dirty="0" smtClean="0"/>
                        <a:t>5</a:t>
                      </a:r>
                      <a:endParaRPr lang="es-ES" dirty="0"/>
                    </a:p>
                  </a:txBody>
                  <a:tcPr anchor="ctr"/>
                </a:tc>
                <a:tc>
                  <a:txBody>
                    <a:bodyPr/>
                    <a:lstStyle/>
                    <a:p>
                      <a:pPr algn="ctr"/>
                      <a:r>
                        <a:rPr lang="es-MX" dirty="0" smtClean="0"/>
                        <a:t>10</a:t>
                      </a:r>
                      <a:endParaRPr lang="es-ES" dirty="0"/>
                    </a:p>
                  </a:txBody>
                  <a:tcPr anchor="ctr"/>
                </a:tc>
                <a:tc>
                  <a:txBody>
                    <a:bodyPr/>
                    <a:lstStyle/>
                    <a:p>
                      <a:pPr algn="ctr"/>
                      <a:r>
                        <a:rPr lang="es-MX" dirty="0" smtClean="0"/>
                        <a:t>20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1800</a:t>
                      </a:r>
                      <a:endParaRPr lang="es-ES" dirty="0"/>
                    </a:p>
                  </a:txBody>
                  <a:tcPr anchor="ctr"/>
                </a:tc>
              </a:tr>
              <a:tr h="896054">
                <a:tc>
                  <a:txBody>
                    <a:bodyPr/>
                    <a:lstStyle/>
                    <a:p>
                      <a:pPr algn="ctr"/>
                      <a:r>
                        <a:rPr lang="es-MX" dirty="0" smtClean="0"/>
                        <a:t>H</a:t>
                      </a:r>
                      <a:r>
                        <a:rPr lang="es-MX" sz="1400" dirty="0" smtClean="0"/>
                        <a:t>3</a:t>
                      </a:r>
                      <a:endParaRPr lang="es-ES" dirty="0"/>
                    </a:p>
                  </a:txBody>
                  <a:tcPr anchor="ctr" anchorCtr="1"/>
                </a:tc>
                <a:tc>
                  <a:txBody>
                    <a:bodyPr/>
                    <a:lstStyle/>
                    <a:p>
                      <a:pPr algn="ctr"/>
                      <a:r>
                        <a:rPr lang="es-MX" dirty="0" smtClean="0"/>
                        <a:t>4</a:t>
                      </a:r>
                      <a:endParaRPr lang="es-ES" dirty="0"/>
                    </a:p>
                  </a:txBody>
                  <a:tcPr anchor="ctr"/>
                </a:tc>
                <a:tc>
                  <a:txBody>
                    <a:bodyPr/>
                    <a:lstStyle/>
                    <a:p>
                      <a:pPr algn="ctr"/>
                      <a:r>
                        <a:rPr lang="es-MX" dirty="0" smtClean="0"/>
                        <a:t>2</a:t>
                      </a:r>
                      <a:endParaRPr lang="es-ES" dirty="0"/>
                    </a:p>
                  </a:txBody>
                  <a:tcPr anchor="ctr"/>
                </a:tc>
                <a:tc>
                  <a:txBody>
                    <a:bodyPr/>
                    <a:lstStyle/>
                    <a:p>
                      <a:pPr algn="ctr"/>
                      <a:r>
                        <a:rPr lang="es-MX" dirty="0" smtClean="0"/>
                        <a:t>2</a:t>
                      </a:r>
                      <a:endParaRPr lang="es-ES" dirty="0"/>
                    </a:p>
                  </a:txBody>
                  <a:tcPr anchor="ctr"/>
                </a:tc>
                <a:tc>
                  <a:txBody>
                    <a:bodyPr/>
                    <a:lstStyle/>
                    <a:p>
                      <a:pPr algn="ctr"/>
                      <a:r>
                        <a:rPr lang="es-MX" dirty="0" smtClean="0"/>
                        <a:t>4</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400</a:t>
                      </a:r>
                      <a:endParaRPr lang="es-ES" dirty="0"/>
                    </a:p>
                  </a:txBody>
                  <a:tcPr anchor="ctr"/>
                </a:tc>
              </a:tr>
              <a:tr h="896054">
                <a:tc>
                  <a:txBody>
                    <a:bodyPr/>
                    <a:lstStyle/>
                    <a:p>
                      <a:pPr algn="ctr"/>
                      <a:r>
                        <a:rPr lang="es-MX" dirty="0" smtClean="0"/>
                        <a:t>Z</a:t>
                      </a:r>
                      <a:endParaRPr lang="es-ES" dirty="0"/>
                    </a:p>
                  </a:txBody>
                  <a:tcPr anchor="ctr" anchorCtr="1"/>
                </a:tc>
                <a:tc>
                  <a:txBody>
                    <a:bodyPr/>
                    <a:lstStyle/>
                    <a:p>
                      <a:pPr algn="ctr"/>
                      <a:r>
                        <a:rPr lang="es-MX" dirty="0" smtClean="0"/>
                        <a:t>-1000</a:t>
                      </a:r>
                      <a:endParaRPr lang="es-ES" dirty="0"/>
                    </a:p>
                  </a:txBody>
                  <a:tcPr anchor="ctr"/>
                </a:tc>
                <a:tc>
                  <a:txBody>
                    <a:bodyPr/>
                    <a:lstStyle/>
                    <a:p>
                      <a:pPr algn="ctr"/>
                      <a:r>
                        <a:rPr lang="es-MX" dirty="0" smtClean="0"/>
                        <a:t>-500</a:t>
                      </a:r>
                      <a:endParaRPr lang="es-ES" dirty="0"/>
                    </a:p>
                  </a:txBody>
                  <a:tcPr anchor="ctr"/>
                </a:tc>
                <a:tc>
                  <a:txBody>
                    <a:bodyPr/>
                    <a:lstStyle/>
                    <a:p>
                      <a:pPr algn="ctr"/>
                      <a:r>
                        <a:rPr lang="es-MX" dirty="0" smtClean="0"/>
                        <a:t>-400</a:t>
                      </a:r>
                      <a:endParaRPr lang="es-ES" dirty="0"/>
                    </a:p>
                  </a:txBody>
                  <a:tcPr anchor="ctr"/>
                </a:tc>
                <a:tc>
                  <a:txBody>
                    <a:bodyPr/>
                    <a:lstStyle/>
                    <a:p>
                      <a:pPr algn="ctr"/>
                      <a:r>
                        <a:rPr lang="es-MX" dirty="0" smtClean="0"/>
                        <a:t>-600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r>
            </a:tbl>
          </a:graphicData>
        </a:graphic>
      </p:graphicFrame>
      <p:sp>
        <p:nvSpPr>
          <p:cNvPr id="6" name="2 Proceso alternativo"/>
          <p:cNvSpPr/>
          <p:nvPr/>
        </p:nvSpPr>
        <p:spPr>
          <a:xfrm>
            <a:off x="1547664" y="3861048"/>
            <a:ext cx="792088" cy="2736712"/>
          </a:xfrm>
          <a:prstGeom prst="flowChartAlternateProcess">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1403648" y="1484784"/>
            <a:ext cx="7200800" cy="4032448"/>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9525" indent="-9525" algn="just">
              <a:lnSpc>
                <a:spcPct val="150000"/>
              </a:lnSpc>
              <a:buFont typeface="Wingdings 3" charset="2"/>
              <a:buNone/>
            </a:pPr>
            <a:r>
              <a:rPr lang="es-ES" sz="2400" dirty="0" smtClean="0">
                <a:latin typeface="Arial" panose="020B0604020202020204" pitchFamily="34" charset="0"/>
                <a:cs typeface="Arial" panose="020B0604020202020204" pitchFamily="34" charset="0"/>
              </a:rPr>
              <a:t>Es decir, multiplicamos la fila pivote por -30 y se la sumamos (entrada por entrada) a la fila de H</a:t>
            </a:r>
            <a:r>
              <a:rPr lang="es-ES" sz="2400" baseline="-25000" dirty="0" smtClean="0">
                <a:latin typeface="Arial" panose="020B0604020202020204" pitchFamily="34" charset="0"/>
                <a:cs typeface="Arial" panose="020B0604020202020204" pitchFamily="34" charset="0"/>
              </a:rPr>
              <a:t>2</a:t>
            </a:r>
            <a:r>
              <a:rPr lang="es-ES" sz="2400" dirty="0" smtClean="0">
                <a:latin typeface="Arial" panose="020B0604020202020204" pitchFamily="34" charset="0"/>
                <a:cs typeface="Arial" panose="020B0604020202020204" pitchFamily="34" charset="0"/>
              </a:rPr>
              <a:t>, posteriormente multiplicamos la fila pivote por -4 y se la sumamos a la fila de H</a:t>
            </a:r>
            <a:r>
              <a:rPr lang="es-ES" sz="2400" baseline="-25000" dirty="0" smtClean="0">
                <a:latin typeface="Arial" panose="020B0604020202020204" pitchFamily="34" charset="0"/>
                <a:cs typeface="Arial" panose="020B0604020202020204" pitchFamily="34" charset="0"/>
              </a:rPr>
              <a:t>3</a:t>
            </a:r>
            <a:r>
              <a:rPr lang="es-ES" sz="2400" dirty="0" smtClean="0">
                <a:latin typeface="Arial" panose="020B0604020202020204" pitchFamily="34" charset="0"/>
                <a:cs typeface="Arial" panose="020B0604020202020204" pitchFamily="34" charset="0"/>
              </a:rPr>
              <a:t>. Finalmente, multiplicamos la fila pivote por 1000 y se la sumamos a la fila de Z. Los resultados se pueden apreciar en la siguiente tabla.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3 Tabla"/>
          <p:cNvGraphicFramePr>
            <a:graphicFrameLocks noGrp="1"/>
          </p:cNvGraphicFramePr>
          <p:nvPr>
            <p:extLst>
              <p:ext uri="{D42A27DB-BD31-4B8C-83A1-F6EECF244321}">
                <p14:modId xmlns:p14="http://schemas.microsoft.com/office/powerpoint/2010/main" val="2100301590"/>
              </p:ext>
            </p:extLst>
          </p:nvPr>
        </p:nvGraphicFramePr>
        <p:xfrm>
          <a:off x="1043608" y="1772816"/>
          <a:ext cx="7776860" cy="3888433"/>
        </p:xfrm>
        <a:graphic>
          <a:graphicData uri="http://schemas.openxmlformats.org/drawingml/2006/table">
            <a:tbl>
              <a:tblPr firstRow="1" bandRow="1">
                <a:tableStyleId>{5C22544A-7EE6-4342-B048-85BDC9FD1C3A}</a:tableStyleId>
              </a:tblPr>
              <a:tblGrid>
                <a:gridCol w="777686"/>
                <a:gridCol w="777686"/>
                <a:gridCol w="777686"/>
                <a:gridCol w="777686"/>
                <a:gridCol w="777686"/>
                <a:gridCol w="777686"/>
                <a:gridCol w="777686"/>
                <a:gridCol w="777686"/>
                <a:gridCol w="777686"/>
                <a:gridCol w="777686"/>
              </a:tblGrid>
              <a:tr h="551077">
                <a:tc>
                  <a:txBody>
                    <a:bodyPr/>
                    <a:lstStyle/>
                    <a:p>
                      <a:pPr algn="ctr"/>
                      <a:r>
                        <a:rPr lang="es-MX" dirty="0" smtClean="0"/>
                        <a:t>BASE</a:t>
                      </a:r>
                      <a:endParaRPr lang="es-ES" dirty="0"/>
                    </a:p>
                  </a:txBody>
                  <a:tcPr/>
                </a:tc>
                <a:tc>
                  <a:txBody>
                    <a:bodyPr/>
                    <a:lstStyle/>
                    <a:p>
                      <a:pPr algn="ctr"/>
                      <a:r>
                        <a:rPr lang="es-MX" dirty="0" smtClean="0"/>
                        <a:t>X</a:t>
                      </a:r>
                      <a:r>
                        <a:rPr lang="es-MX" sz="1400" dirty="0" smtClean="0"/>
                        <a:t>1</a:t>
                      </a:r>
                      <a:endParaRPr lang="es-ES" dirty="0"/>
                    </a:p>
                  </a:txBody>
                  <a:tcPr/>
                </a:tc>
                <a:tc>
                  <a:txBody>
                    <a:bodyPr/>
                    <a:lstStyle/>
                    <a:p>
                      <a:pPr algn="ctr"/>
                      <a:r>
                        <a:rPr lang="es-MX" dirty="0" smtClean="0"/>
                        <a:t>X</a:t>
                      </a:r>
                      <a:r>
                        <a:rPr lang="es-MX" sz="1400" dirty="0" smtClean="0"/>
                        <a:t>2</a:t>
                      </a:r>
                      <a:endParaRPr lang="es-ES" sz="1400" dirty="0"/>
                    </a:p>
                  </a:txBody>
                  <a:tcPr/>
                </a:tc>
                <a:tc>
                  <a:txBody>
                    <a:bodyPr/>
                    <a:lstStyle/>
                    <a:p>
                      <a:pPr algn="ctr"/>
                      <a:r>
                        <a:rPr lang="es-MX" dirty="0" smtClean="0"/>
                        <a:t>X</a:t>
                      </a:r>
                      <a:r>
                        <a:rPr lang="es-MX" sz="1400" dirty="0" smtClean="0"/>
                        <a:t>3</a:t>
                      </a:r>
                      <a:endParaRPr lang="es-ES" sz="1600" dirty="0"/>
                    </a:p>
                  </a:txBody>
                  <a:tcPr/>
                </a:tc>
                <a:tc>
                  <a:txBody>
                    <a:bodyPr/>
                    <a:lstStyle/>
                    <a:p>
                      <a:pPr algn="ctr"/>
                      <a:r>
                        <a:rPr lang="es-MX" dirty="0" smtClean="0"/>
                        <a:t>X</a:t>
                      </a:r>
                      <a:r>
                        <a:rPr lang="es-MX" sz="1400" dirty="0" smtClean="0"/>
                        <a:t>4</a:t>
                      </a:r>
                      <a:endParaRPr lang="es-ES" dirty="0"/>
                    </a:p>
                  </a:txBody>
                  <a:tcPr/>
                </a:tc>
                <a:tc>
                  <a:txBody>
                    <a:bodyPr/>
                    <a:lstStyle/>
                    <a:p>
                      <a:pPr algn="ctr"/>
                      <a:r>
                        <a:rPr lang="es-MX" dirty="0" smtClean="0"/>
                        <a:t>H</a:t>
                      </a:r>
                      <a:r>
                        <a:rPr lang="es-MX" sz="1400" dirty="0" smtClean="0"/>
                        <a:t>1</a:t>
                      </a:r>
                      <a:endParaRPr lang="es-ES" dirty="0"/>
                    </a:p>
                  </a:txBody>
                  <a:tcPr/>
                </a:tc>
                <a:tc>
                  <a:txBody>
                    <a:bodyPr/>
                    <a:lstStyle/>
                    <a:p>
                      <a:pPr algn="ctr"/>
                      <a:r>
                        <a:rPr lang="es-MX" dirty="0" smtClean="0"/>
                        <a:t>H</a:t>
                      </a:r>
                      <a:r>
                        <a:rPr lang="es-MX" sz="1400" dirty="0" smtClean="0"/>
                        <a:t>2</a:t>
                      </a:r>
                      <a:endParaRPr lang="es-ES" sz="1400" dirty="0"/>
                    </a:p>
                  </a:txBody>
                  <a:tcPr/>
                </a:tc>
                <a:tc>
                  <a:txBody>
                    <a:bodyPr/>
                    <a:lstStyle/>
                    <a:p>
                      <a:pPr algn="ctr"/>
                      <a:r>
                        <a:rPr lang="es-MX" dirty="0" smtClean="0"/>
                        <a:t>H</a:t>
                      </a:r>
                      <a:r>
                        <a:rPr lang="es-MX" sz="1400" dirty="0" smtClean="0"/>
                        <a:t>3</a:t>
                      </a:r>
                      <a:endParaRPr lang="es-ES" sz="1600" dirty="0"/>
                    </a:p>
                  </a:txBody>
                  <a:tcPr/>
                </a:tc>
                <a:tc>
                  <a:txBody>
                    <a:bodyPr/>
                    <a:lstStyle/>
                    <a:p>
                      <a:pPr algn="ctr"/>
                      <a:r>
                        <a:rPr lang="es-MX" dirty="0" smtClean="0"/>
                        <a:t>SOL.</a:t>
                      </a:r>
                      <a:endParaRPr lang="es-ES" dirty="0"/>
                    </a:p>
                  </a:txBody>
                  <a:tcPr/>
                </a:tc>
                <a:tc>
                  <a:txBody>
                    <a:bodyPr/>
                    <a:lstStyle/>
                    <a:p>
                      <a:pPr algn="ctr"/>
                      <a:r>
                        <a:rPr lang="es-ES" dirty="0" err="1" smtClean="0"/>
                        <a:t>Div</a:t>
                      </a:r>
                      <a:r>
                        <a:rPr lang="es-ES" dirty="0" smtClean="0"/>
                        <a:t>.</a:t>
                      </a:r>
                      <a:endParaRPr lang="es-ES" dirty="0"/>
                    </a:p>
                  </a:txBody>
                  <a:tcPr/>
                </a:tc>
              </a:tr>
              <a:tr h="834339">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dirty="0" smtClean="0"/>
                        <a:t>X</a:t>
                      </a:r>
                      <a:r>
                        <a:rPr lang="es-MX" sz="1200" dirty="0" smtClean="0"/>
                        <a:t>1</a:t>
                      </a:r>
                      <a:endParaRPr lang="es-ES" dirty="0" smtClean="0"/>
                    </a:p>
                    <a:p>
                      <a:pPr algn="ctr"/>
                      <a:endParaRPr lang="es-ES" dirty="0"/>
                    </a:p>
                  </a:txBody>
                  <a:tcPr anchor="ctr" anchorCtr="1"/>
                </a:tc>
                <a:tc>
                  <a:txBody>
                    <a:bodyPr/>
                    <a:lstStyle/>
                    <a:p>
                      <a:pPr algn="ctr"/>
                      <a:r>
                        <a:rPr lang="es-MX" dirty="0" smtClean="0"/>
                        <a:t>1</a:t>
                      </a:r>
                      <a:endParaRPr lang="es-ES" dirty="0"/>
                    </a:p>
                  </a:txBody>
                  <a:tcPr anchor="ctr"/>
                </a:tc>
                <a:tc>
                  <a:txBody>
                    <a:bodyPr/>
                    <a:lstStyle/>
                    <a:p>
                      <a:pPr algn="ctr"/>
                      <a:r>
                        <a:rPr lang="es-MX" dirty="0" smtClean="0"/>
                        <a:t>1/4</a:t>
                      </a:r>
                      <a:endParaRPr lang="es-ES" dirty="0"/>
                    </a:p>
                  </a:txBody>
                  <a:tcPr anchor="ctr"/>
                </a:tc>
                <a:tc>
                  <a:txBody>
                    <a:bodyPr/>
                    <a:lstStyle/>
                    <a:p>
                      <a:pPr algn="ctr"/>
                      <a:r>
                        <a:rPr lang="es-MX" dirty="0" smtClean="0"/>
                        <a:t>1/4</a:t>
                      </a:r>
                      <a:endParaRPr lang="es-ES" dirty="0"/>
                    </a:p>
                  </a:txBody>
                  <a:tcPr anchor="ctr"/>
                </a:tc>
                <a:tc>
                  <a:txBody>
                    <a:bodyPr/>
                    <a:lstStyle/>
                    <a:p>
                      <a:pPr algn="ctr"/>
                      <a:r>
                        <a:rPr lang="es-MX" dirty="0" smtClean="0"/>
                        <a:t>3/4</a:t>
                      </a:r>
                      <a:endParaRPr lang="es-ES" dirty="0"/>
                    </a:p>
                  </a:txBody>
                  <a:tcPr anchor="ctr"/>
                </a:tc>
                <a:tc>
                  <a:txBody>
                    <a:bodyPr/>
                    <a:lstStyle/>
                    <a:p>
                      <a:pPr algn="ctr"/>
                      <a:r>
                        <a:rPr lang="es-MX" dirty="0" smtClean="0"/>
                        <a:t>1/32</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40</a:t>
                      </a:r>
                      <a:endParaRPr lang="es-ES" dirty="0"/>
                    </a:p>
                  </a:txBody>
                  <a:tcPr anchor="ctr"/>
                </a:tc>
                <a:tc>
                  <a:txBody>
                    <a:bodyPr/>
                    <a:lstStyle/>
                    <a:p>
                      <a:pPr algn="ctr"/>
                      <a:r>
                        <a:rPr lang="es-ES" dirty="0" smtClean="0"/>
                        <a:t>160</a:t>
                      </a:r>
                      <a:endParaRPr lang="es-ES" dirty="0"/>
                    </a:p>
                  </a:txBody>
                  <a:tcPr anchor="ctr"/>
                </a:tc>
              </a:tr>
              <a:tr h="834339">
                <a:tc>
                  <a:txBody>
                    <a:bodyPr/>
                    <a:lstStyle/>
                    <a:p>
                      <a:pPr algn="ctr"/>
                      <a:r>
                        <a:rPr lang="es-MX" dirty="0" smtClean="0"/>
                        <a:t>H</a:t>
                      </a:r>
                      <a:r>
                        <a:rPr lang="es-MX" sz="1400" dirty="0" smtClean="0"/>
                        <a:t>2</a:t>
                      </a:r>
                      <a:endParaRPr lang="es-ES" dirty="0"/>
                    </a:p>
                  </a:txBody>
                  <a:tcPr anchor="ctr" anchorCtr="1"/>
                </a:tc>
                <a:tc>
                  <a:txBody>
                    <a:bodyPr/>
                    <a:lstStyle/>
                    <a:p>
                      <a:pPr algn="ctr"/>
                      <a:r>
                        <a:rPr lang="es-MX" dirty="0" smtClean="0"/>
                        <a:t>0</a:t>
                      </a:r>
                      <a:endParaRPr lang="es-ES" dirty="0"/>
                    </a:p>
                  </a:txBody>
                  <a:tcPr anchor="ctr"/>
                </a:tc>
                <a:tc>
                  <a:txBody>
                    <a:bodyPr/>
                    <a:lstStyle/>
                    <a:p>
                      <a:pPr algn="ctr"/>
                      <a:r>
                        <a:rPr lang="es-MX" dirty="0" smtClean="0"/>
                        <a:t>-5/2</a:t>
                      </a:r>
                      <a:endParaRPr lang="es-ES" dirty="0"/>
                    </a:p>
                  </a:txBody>
                  <a:tcPr anchor="ctr"/>
                </a:tc>
                <a:tc>
                  <a:txBody>
                    <a:bodyPr/>
                    <a:lstStyle/>
                    <a:p>
                      <a:pPr algn="ctr"/>
                      <a:r>
                        <a:rPr lang="es-MX" dirty="0" smtClean="0"/>
                        <a:t>5/2</a:t>
                      </a:r>
                      <a:endParaRPr lang="es-ES" dirty="0"/>
                    </a:p>
                  </a:txBody>
                  <a:tcPr anchor="ctr"/>
                </a:tc>
                <a:tc>
                  <a:txBody>
                    <a:bodyPr/>
                    <a:lstStyle/>
                    <a:p>
                      <a:pPr algn="ctr"/>
                      <a:r>
                        <a:rPr lang="es-MX" dirty="0" smtClean="0"/>
                        <a:t>-5/2</a:t>
                      </a:r>
                      <a:endParaRPr lang="es-ES" dirty="0"/>
                    </a:p>
                  </a:txBody>
                  <a:tcPr anchor="ctr"/>
                </a:tc>
                <a:tc>
                  <a:txBody>
                    <a:bodyPr/>
                    <a:lstStyle/>
                    <a:p>
                      <a:pPr algn="ctr"/>
                      <a:r>
                        <a:rPr lang="es-MX" sz="1400" dirty="0" smtClean="0"/>
                        <a:t>-15/16</a:t>
                      </a:r>
                      <a:endParaRPr lang="es-ES" sz="1400" dirty="0"/>
                    </a:p>
                  </a:txBody>
                  <a:tcPr anchor="ctr"/>
                </a:tc>
                <a:tc>
                  <a:txBody>
                    <a:bodyPr/>
                    <a:lstStyle/>
                    <a:p>
                      <a:pPr algn="ctr"/>
                      <a:r>
                        <a:rPr lang="es-MX" dirty="0" smtClean="0"/>
                        <a:t>1</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600</a:t>
                      </a:r>
                      <a:endParaRPr lang="es-ES" dirty="0"/>
                    </a:p>
                  </a:txBody>
                  <a:tcPr anchor="ctr"/>
                </a:tc>
                <a:tc>
                  <a:txBody>
                    <a:bodyPr/>
                    <a:lstStyle/>
                    <a:p>
                      <a:pPr algn="ctr"/>
                      <a:r>
                        <a:rPr lang="es-ES" dirty="0" smtClean="0"/>
                        <a:t>-240</a:t>
                      </a:r>
                      <a:endParaRPr lang="es-ES" dirty="0"/>
                    </a:p>
                  </a:txBody>
                  <a:tcPr anchor="ctr"/>
                </a:tc>
              </a:tr>
              <a:tr h="834339">
                <a:tc>
                  <a:txBody>
                    <a:bodyPr/>
                    <a:lstStyle/>
                    <a:p>
                      <a:pPr algn="ctr"/>
                      <a:r>
                        <a:rPr lang="es-MX" dirty="0" smtClean="0"/>
                        <a:t>H</a:t>
                      </a:r>
                      <a:r>
                        <a:rPr lang="es-MX" sz="1400" dirty="0" smtClean="0"/>
                        <a:t>3</a:t>
                      </a:r>
                      <a:endParaRPr lang="es-ES" dirty="0"/>
                    </a:p>
                  </a:txBody>
                  <a:tcPr anchor="ctr" anchorCtr="1"/>
                </a:tc>
                <a:tc>
                  <a:txBody>
                    <a:bodyPr/>
                    <a:lstStyle/>
                    <a:p>
                      <a:pPr algn="ctr"/>
                      <a:r>
                        <a:rPr lang="es-MX" dirty="0" smtClean="0"/>
                        <a:t>0</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-1/8</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240</a:t>
                      </a:r>
                      <a:endParaRPr lang="es-ES" dirty="0"/>
                    </a:p>
                  </a:txBody>
                  <a:tcPr anchor="ctr"/>
                </a:tc>
                <a:tc>
                  <a:txBody>
                    <a:bodyPr/>
                    <a:lstStyle/>
                    <a:p>
                      <a:pPr algn="ctr"/>
                      <a:r>
                        <a:rPr lang="es-ES" dirty="0" smtClean="0"/>
                        <a:t>240</a:t>
                      </a:r>
                      <a:endParaRPr lang="es-ES" dirty="0"/>
                    </a:p>
                  </a:txBody>
                  <a:tcPr anchor="ctr"/>
                </a:tc>
              </a:tr>
              <a:tr h="834339">
                <a:tc>
                  <a:txBody>
                    <a:bodyPr/>
                    <a:lstStyle/>
                    <a:p>
                      <a:pPr algn="ctr"/>
                      <a:r>
                        <a:rPr lang="es-MX" dirty="0" smtClean="0"/>
                        <a:t>Z</a:t>
                      </a:r>
                      <a:endParaRPr lang="es-ES" dirty="0"/>
                    </a:p>
                  </a:txBody>
                  <a:tcPr anchor="ctr" anchorCtr="1"/>
                </a:tc>
                <a:tc>
                  <a:txBody>
                    <a:bodyPr/>
                    <a:lstStyle/>
                    <a:p>
                      <a:pPr algn="ctr"/>
                      <a:r>
                        <a:rPr lang="es-MX" dirty="0" smtClean="0"/>
                        <a:t>0</a:t>
                      </a:r>
                      <a:endParaRPr lang="es-ES" dirty="0"/>
                    </a:p>
                  </a:txBody>
                  <a:tcPr anchor="ctr"/>
                </a:tc>
                <a:tc>
                  <a:txBody>
                    <a:bodyPr/>
                    <a:lstStyle/>
                    <a:p>
                      <a:pPr algn="ctr"/>
                      <a:r>
                        <a:rPr lang="es-MX" dirty="0" smtClean="0"/>
                        <a:t>-250</a:t>
                      </a:r>
                      <a:endParaRPr lang="es-ES" dirty="0"/>
                    </a:p>
                  </a:txBody>
                  <a:tcPr anchor="ctr"/>
                </a:tc>
                <a:tc>
                  <a:txBody>
                    <a:bodyPr/>
                    <a:lstStyle/>
                    <a:p>
                      <a:pPr algn="ctr"/>
                      <a:r>
                        <a:rPr lang="es-MX" dirty="0" smtClean="0"/>
                        <a:t>-150</a:t>
                      </a:r>
                      <a:endParaRPr lang="es-ES" dirty="0"/>
                    </a:p>
                  </a:txBody>
                  <a:tcPr anchor="ctr"/>
                </a:tc>
                <a:tc>
                  <a:txBody>
                    <a:bodyPr/>
                    <a:lstStyle/>
                    <a:p>
                      <a:pPr algn="ctr"/>
                      <a:r>
                        <a:rPr lang="es-MX" dirty="0" smtClean="0"/>
                        <a:t>150</a:t>
                      </a:r>
                      <a:endParaRPr lang="es-ES" dirty="0"/>
                    </a:p>
                  </a:txBody>
                  <a:tcPr anchor="ctr"/>
                </a:tc>
                <a:tc>
                  <a:txBody>
                    <a:bodyPr/>
                    <a:lstStyle/>
                    <a:p>
                      <a:pPr algn="ctr"/>
                      <a:r>
                        <a:rPr lang="es-MX" sz="1600" dirty="0" smtClean="0"/>
                        <a:t>125/4</a:t>
                      </a:r>
                      <a:endParaRPr lang="es-ES" sz="1600"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sz="1600" dirty="0" smtClean="0"/>
                        <a:t>40000</a:t>
                      </a:r>
                      <a:endParaRPr lang="es-ES" sz="1600" dirty="0"/>
                    </a:p>
                  </a:txBody>
                  <a:tcPr anchor="ctr"/>
                </a:tc>
                <a:tc>
                  <a:txBody>
                    <a:bodyPr/>
                    <a:lstStyle/>
                    <a:p>
                      <a:pPr algn="ctr"/>
                      <a:endParaRPr lang="es-ES" dirty="0"/>
                    </a:p>
                  </a:txBody>
                  <a:tcPr anchor="ctr"/>
                </a:tc>
              </a:tr>
            </a:tbl>
          </a:graphicData>
        </a:graphic>
      </p:graphicFrame>
      <p:sp>
        <p:nvSpPr>
          <p:cNvPr id="6" name="2 Proceso alternativo"/>
          <p:cNvSpPr/>
          <p:nvPr/>
        </p:nvSpPr>
        <p:spPr>
          <a:xfrm>
            <a:off x="2627784" y="2348880"/>
            <a:ext cx="792088" cy="3487742"/>
          </a:xfrm>
          <a:prstGeom prst="flowChartAlternateProcess">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4 CuadroTexto"/>
          <p:cNvSpPr txBox="1"/>
          <p:nvPr/>
        </p:nvSpPr>
        <p:spPr>
          <a:xfrm>
            <a:off x="3792443" y="6136132"/>
            <a:ext cx="2906891" cy="400110"/>
          </a:xfrm>
          <a:prstGeom prst="rect">
            <a:avLst/>
          </a:prstGeom>
          <a:noFill/>
        </p:spPr>
        <p:txBody>
          <a:bodyPr wrap="none" rtlCol="0">
            <a:spAutoFit/>
          </a:bodyPr>
          <a:lstStyle/>
          <a:p>
            <a:r>
              <a:rPr lang="es-MX" sz="2000" b="1" dirty="0" smtClean="0">
                <a:latin typeface="Arial" pitchFamily="34" charset="0"/>
                <a:cs typeface="Arial" pitchFamily="34" charset="0"/>
              </a:rPr>
              <a:t>Nueva columna pivote</a:t>
            </a:r>
            <a:endParaRPr lang="es-ES" sz="2000" b="1" dirty="0">
              <a:latin typeface="Arial" pitchFamily="34" charset="0"/>
              <a:cs typeface="Arial" pitchFamily="34" charset="0"/>
            </a:endParaRPr>
          </a:p>
        </p:txBody>
      </p:sp>
      <p:sp>
        <p:nvSpPr>
          <p:cNvPr id="8" name="2 Proceso alternativo"/>
          <p:cNvSpPr/>
          <p:nvPr/>
        </p:nvSpPr>
        <p:spPr>
          <a:xfrm>
            <a:off x="755576" y="2348880"/>
            <a:ext cx="8208912" cy="855712"/>
          </a:xfrm>
          <a:prstGeom prst="flowChartAlternateProcess">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9" name="Conector recto de flecha 8"/>
          <p:cNvCxnSpPr>
            <a:stCxn id="9" idx="0"/>
          </p:cNvCxnSpPr>
          <p:nvPr/>
        </p:nvCxnSpPr>
        <p:spPr>
          <a:xfrm flipV="1">
            <a:off x="5148064" y="764704"/>
            <a:ext cx="1080120" cy="1584176"/>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0" name="4 CuadroTexto"/>
          <p:cNvSpPr txBox="1"/>
          <p:nvPr/>
        </p:nvSpPr>
        <p:spPr>
          <a:xfrm>
            <a:off x="6066115" y="395372"/>
            <a:ext cx="2222859" cy="400110"/>
          </a:xfrm>
          <a:prstGeom prst="rect">
            <a:avLst/>
          </a:prstGeom>
          <a:noFill/>
        </p:spPr>
        <p:txBody>
          <a:bodyPr wrap="none" rtlCol="0">
            <a:spAutoFit/>
          </a:bodyPr>
          <a:lstStyle/>
          <a:p>
            <a:r>
              <a:rPr lang="es-MX" sz="2000" b="1" dirty="0" smtClean="0">
                <a:latin typeface="Arial" pitchFamily="34" charset="0"/>
                <a:cs typeface="Arial" pitchFamily="34" charset="0"/>
              </a:rPr>
              <a:t>Nueva fila pivote</a:t>
            </a:r>
            <a:endParaRPr lang="es-ES" sz="2000" b="1" dirty="0">
              <a:latin typeface="Arial" pitchFamily="34" charset="0"/>
              <a:cs typeface="Arial" pitchFamily="34" charset="0"/>
            </a:endParaRPr>
          </a:p>
        </p:txBody>
      </p:sp>
      <p:sp>
        <p:nvSpPr>
          <p:cNvPr id="11" name="Elipse 10"/>
          <p:cNvSpPr/>
          <p:nvPr/>
        </p:nvSpPr>
        <p:spPr>
          <a:xfrm>
            <a:off x="2627784" y="2348880"/>
            <a:ext cx="792088" cy="85571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12" name="Conector recto de flecha 11"/>
          <p:cNvCxnSpPr/>
          <p:nvPr/>
        </p:nvCxnSpPr>
        <p:spPr>
          <a:xfrm flipV="1">
            <a:off x="3059832" y="908132"/>
            <a:ext cx="1080120" cy="15841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4 CuadroTexto"/>
          <p:cNvSpPr txBox="1"/>
          <p:nvPr/>
        </p:nvSpPr>
        <p:spPr>
          <a:xfrm>
            <a:off x="3009579" y="548680"/>
            <a:ext cx="2992301" cy="400110"/>
          </a:xfrm>
          <a:prstGeom prst="rect">
            <a:avLst/>
          </a:prstGeom>
          <a:noFill/>
        </p:spPr>
        <p:txBody>
          <a:bodyPr wrap="none" rtlCol="0">
            <a:spAutoFit/>
          </a:bodyPr>
          <a:lstStyle/>
          <a:p>
            <a:r>
              <a:rPr lang="es-MX" sz="2000" b="1" dirty="0" smtClean="0">
                <a:latin typeface="Arial" pitchFamily="34" charset="0"/>
                <a:cs typeface="Arial" pitchFamily="34" charset="0"/>
              </a:rPr>
              <a:t>Nuevo elemento pivote</a:t>
            </a:r>
            <a:endParaRPr lang="es-ES" sz="2000" b="1" dirty="0">
              <a:latin typeface="Arial" pitchFamily="34" charset="0"/>
              <a:cs typeface="Arial" pitchFamily="34" charset="0"/>
            </a:endParaRPr>
          </a:p>
        </p:txBody>
      </p:sp>
      <p:cxnSp>
        <p:nvCxnSpPr>
          <p:cNvPr id="14" name="Conector recto de flecha 13"/>
          <p:cNvCxnSpPr>
            <a:stCxn id="6" idx="2"/>
          </p:cNvCxnSpPr>
          <p:nvPr/>
        </p:nvCxnSpPr>
        <p:spPr>
          <a:xfrm>
            <a:off x="3023828" y="5836622"/>
            <a:ext cx="768615" cy="484176"/>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70792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1475656" y="620688"/>
            <a:ext cx="7272808" cy="576064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9525" indent="-9525" algn="just">
              <a:lnSpc>
                <a:spcPct val="150000"/>
              </a:lnSpc>
              <a:buFont typeface="Wingdings 3" charset="2"/>
              <a:buNone/>
            </a:pPr>
            <a:r>
              <a:rPr lang="es-ES" sz="2400" dirty="0" smtClean="0">
                <a:latin typeface="Arial" panose="020B0604020202020204" pitchFamily="34" charset="0"/>
                <a:cs typeface="Arial" panose="020B0604020202020204" pitchFamily="34" charset="0"/>
              </a:rPr>
              <a:t>Toda vez que hemos realizado correctamente las operaciones anteriores entonces el procedimiento se repite desde el paso en que se identifica a la columna pivote.</a:t>
            </a:r>
          </a:p>
          <a:p>
            <a:pPr marL="9525" indent="-9525" algn="just">
              <a:lnSpc>
                <a:spcPct val="150000"/>
              </a:lnSpc>
              <a:buFont typeface="Wingdings 3" charset="2"/>
              <a:buNone/>
            </a:pPr>
            <a:endParaRPr lang="es-ES" sz="1100" dirty="0">
              <a:latin typeface="Arial" panose="020B0604020202020204" pitchFamily="34" charset="0"/>
              <a:cs typeface="Arial" panose="020B0604020202020204" pitchFamily="34" charset="0"/>
            </a:endParaRPr>
          </a:p>
          <a:p>
            <a:pPr marL="9525" indent="-9525" algn="just">
              <a:lnSpc>
                <a:spcPct val="150000"/>
              </a:lnSpc>
              <a:buNone/>
            </a:pPr>
            <a:r>
              <a:rPr lang="es-ES_tradnl" sz="2400" dirty="0">
                <a:latin typeface="Arial" panose="020B0604020202020204" pitchFamily="34" charset="0"/>
                <a:cs typeface="Arial" panose="020B0604020202020204" pitchFamily="34" charset="0"/>
              </a:rPr>
              <a:t>Nuevamente al hacer el elemento pivote unitario entonces multiplicamos la nueva fila pivote por 5/2 y se la sumamos a la fila de H2. Posteriormente multiplicamos la nueva fila pivote por -1 y se la sumamos a la fila de H3. </a:t>
            </a:r>
            <a:endParaRPr lang="es-ES"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30009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19673" y="116632"/>
            <a:ext cx="6984775" cy="6624736"/>
          </a:xfrm>
        </p:spPr>
        <p:txBody>
          <a:bodyPr>
            <a:noAutofit/>
          </a:bodyPr>
          <a:lstStyle/>
          <a:p>
            <a:pPr marL="9525" indent="-9525" algn="just">
              <a:lnSpc>
                <a:spcPct val="200000"/>
              </a:lnSpc>
              <a:buNone/>
            </a:pPr>
            <a:r>
              <a:rPr lang="es-ES_tradnl" sz="2400" dirty="0">
                <a:latin typeface="Arial" panose="020B0604020202020204" pitchFamily="34" charset="0"/>
                <a:cs typeface="Arial" panose="020B0604020202020204" pitchFamily="34" charset="0"/>
              </a:rPr>
              <a:t>Por último, multiplicamos la nueva fila pivote por 250 y se la sumamos a la fila de la función objetivo Z.</a:t>
            </a:r>
          </a:p>
          <a:p>
            <a:pPr marL="9525" indent="-9525" algn="just">
              <a:buNone/>
            </a:pPr>
            <a:endParaRPr lang="es-ES" sz="1100" dirty="0">
              <a:latin typeface="Arial" panose="020B0604020202020204" pitchFamily="34" charset="0"/>
              <a:cs typeface="Arial" panose="020B0604020202020204" pitchFamily="34" charset="0"/>
            </a:endParaRPr>
          </a:p>
          <a:p>
            <a:pPr marL="9525" indent="-9525" algn="just">
              <a:lnSpc>
                <a:spcPct val="150000"/>
              </a:lnSpc>
              <a:buNone/>
            </a:pPr>
            <a:r>
              <a:rPr lang="es-ES" sz="2400" dirty="0" smtClean="0">
                <a:latin typeface="Arial" panose="020B0604020202020204" pitchFamily="34" charset="0"/>
                <a:cs typeface="Arial" panose="020B0604020202020204" pitchFamily="34" charset="0"/>
              </a:rPr>
              <a:t>Los resultados que se presentan en la siguiente tabla implican que el algoritmo se ha terminado.</a:t>
            </a:r>
          </a:p>
          <a:p>
            <a:pPr marL="9525" indent="-9525" algn="just">
              <a:buNone/>
            </a:pPr>
            <a:endParaRPr lang="es-ES" sz="2400" dirty="0" smtClean="0">
              <a:latin typeface="Arial" panose="020B0604020202020204" pitchFamily="34" charset="0"/>
              <a:cs typeface="Arial" panose="020B0604020202020204" pitchFamily="34" charset="0"/>
            </a:endParaRPr>
          </a:p>
          <a:p>
            <a:pPr marL="9525" indent="-9525" algn="just">
              <a:buNone/>
            </a:pPr>
            <a:r>
              <a:rPr lang="es-ES" sz="2800" dirty="0" smtClean="0">
                <a:latin typeface="Arial" panose="020B0604020202020204" pitchFamily="34" charset="0"/>
                <a:cs typeface="Arial" panose="020B0604020202020204" pitchFamily="34" charset="0"/>
              </a:rPr>
              <a:t>¿</a:t>
            </a:r>
            <a:r>
              <a:rPr lang="es-ES" sz="2800" b="1" dirty="0" smtClean="0">
                <a:latin typeface="Arial" panose="020B0604020202020204" pitchFamily="34" charset="0"/>
                <a:cs typeface="Arial" panose="020B0604020202020204" pitchFamily="34" charset="0"/>
              </a:rPr>
              <a:t>Por qué</a:t>
            </a:r>
            <a:r>
              <a:rPr lang="es-ES" sz="2800" dirty="0" smtClean="0">
                <a:latin typeface="Arial" panose="020B0604020202020204" pitchFamily="34" charset="0"/>
                <a:cs typeface="Arial" panose="020B0604020202020204" pitchFamily="34" charset="0"/>
              </a:rPr>
              <a:t>?</a:t>
            </a:r>
          </a:p>
          <a:p>
            <a:pPr marL="9525" indent="-9525" algn="just">
              <a:lnSpc>
                <a:spcPct val="150000"/>
              </a:lnSpc>
              <a:buNone/>
            </a:pPr>
            <a:r>
              <a:rPr lang="es-ES" sz="2400" dirty="0" smtClean="0">
                <a:latin typeface="Arial" panose="020B0604020202020204" pitchFamily="34" charset="0"/>
                <a:cs typeface="Arial" panose="020B0604020202020204" pitchFamily="34" charset="0"/>
              </a:rPr>
              <a:t>El Método del Simplex concluye cuando en toda la fila de la función objetivo Z ya no tenemos ningún número negativo.</a:t>
            </a:r>
          </a:p>
        </p:txBody>
      </p:sp>
    </p:spTree>
    <p:extLst>
      <p:ext uri="{BB962C8B-B14F-4D97-AF65-F5344CB8AC3E}">
        <p14:creationId xmlns:p14="http://schemas.microsoft.com/office/powerpoint/2010/main" val="873853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187624" y="1340768"/>
            <a:ext cx="7560840" cy="5472608"/>
          </a:xfrm>
        </p:spPr>
        <p:txBody>
          <a:bodyPr>
            <a:noAutofit/>
          </a:bodyPr>
          <a:lstStyle/>
          <a:p>
            <a:pPr marL="0" indent="0" algn="just">
              <a:lnSpc>
                <a:spcPct val="150000"/>
              </a:lnSpc>
              <a:buNone/>
            </a:pPr>
            <a:r>
              <a:rPr lang="es-ES_tradnl" sz="2400" dirty="0" smtClean="0">
                <a:latin typeface="Arial" charset="0"/>
                <a:ea typeface="Arial" charset="0"/>
                <a:cs typeface="Arial" charset="0"/>
              </a:rPr>
              <a:t>La Programación Lineal </a:t>
            </a:r>
            <a:r>
              <a:rPr lang="es-ES_tradnl" sz="2400" dirty="0">
                <a:latin typeface="Arial" charset="0"/>
                <a:ea typeface="Arial" charset="0"/>
                <a:cs typeface="Arial" charset="0"/>
              </a:rPr>
              <a:t>es </a:t>
            </a:r>
            <a:r>
              <a:rPr lang="es-ES_tradnl" sz="2400" dirty="0" smtClean="0">
                <a:latin typeface="Arial" charset="0"/>
                <a:ea typeface="Arial" charset="0"/>
                <a:cs typeface="Arial" charset="0"/>
              </a:rPr>
              <a:t>un </a:t>
            </a:r>
            <a:r>
              <a:rPr lang="es-ES_tradnl" sz="2400" dirty="0">
                <a:latin typeface="Arial" charset="0"/>
                <a:ea typeface="Arial" charset="0"/>
                <a:cs typeface="Arial" charset="0"/>
              </a:rPr>
              <a:t>campo </a:t>
            </a:r>
            <a:r>
              <a:rPr lang="es-ES_tradnl" sz="2400" dirty="0" smtClean="0">
                <a:latin typeface="Arial" charset="0"/>
                <a:ea typeface="Arial" charset="0"/>
                <a:cs typeface="Arial" charset="0"/>
              </a:rPr>
              <a:t>concerniente a </a:t>
            </a:r>
            <a:r>
              <a:rPr lang="es-ES_tradnl" sz="2400" dirty="0">
                <a:latin typeface="Arial" charset="0"/>
                <a:ea typeface="Arial" charset="0"/>
                <a:cs typeface="Arial" charset="0"/>
              </a:rPr>
              <a:t>la </a:t>
            </a:r>
            <a:r>
              <a:rPr lang="es-ES_tradnl" sz="2400" dirty="0" smtClean="0">
                <a:latin typeface="Arial" charset="0"/>
                <a:ea typeface="Arial" charset="0"/>
                <a:cs typeface="Arial" charset="0"/>
              </a:rPr>
              <a:t>optimización </a:t>
            </a:r>
            <a:r>
              <a:rPr lang="es-ES_tradnl" sz="2400" dirty="0">
                <a:latin typeface="Arial" charset="0"/>
                <a:ea typeface="Arial" charset="0"/>
                <a:cs typeface="Arial" charset="0"/>
              </a:rPr>
              <a:t>m</a:t>
            </a:r>
            <a:r>
              <a:rPr lang="es-ES_tradnl" sz="2400" dirty="0" smtClean="0">
                <a:latin typeface="Arial" charset="0"/>
                <a:ea typeface="Arial" charset="0"/>
                <a:cs typeface="Arial" charset="0"/>
              </a:rPr>
              <a:t>atemática </a:t>
            </a:r>
            <a:r>
              <a:rPr lang="es-ES_tradnl" sz="2400" dirty="0">
                <a:latin typeface="Arial" charset="0"/>
                <a:ea typeface="Arial" charset="0"/>
                <a:cs typeface="Arial" charset="0"/>
              </a:rPr>
              <a:t>dedicado a </a:t>
            </a:r>
            <a:r>
              <a:rPr lang="es-ES_tradnl" sz="2400" dirty="0" smtClean="0">
                <a:latin typeface="Arial" charset="0"/>
                <a:ea typeface="Arial" charset="0"/>
                <a:cs typeface="Arial" charset="0"/>
              </a:rPr>
              <a:t>maximizar </a:t>
            </a:r>
            <a:r>
              <a:rPr lang="es-ES_tradnl" sz="2400" dirty="0">
                <a:latin typeface="Arial" charset="0"/>
                <a:ea typeface="Arial" charset="0"/>
                <a:cs typeface="Arial" charset="0"/>
              </a:rPr>
              <a:t>o </a:t>
            </a:r>
            <a:r>
              <a:rPr lang="es-ES_tradnl" sz="2400" dirty="0" smtClean="0">
                <a:latin typeface="Arial" charset="0"/>
                <a:ea typeface="Arial" charset="0"/>
                <a:cs typeface="Arial" charset="0"/>
              </a:rPr>
              <a:t>minimizar </a:t>
            </a:r>
            <a:r>
              <a:rPr lang="es-ES_tradnl" sz="2400" dirty="0">
                <a:latin typeface="Arial" charset="0"/>
                <a:ea typeface="Arial" charset="0"/>
                <a:cs typeface="Arial" charset="0"/>
              </a:rPr>
              <a:t>una función lineal, denominada función </a:t>
            </a:r>
            <a:r>
              <a:rPr lang="es-ES_tradnl" sz="2400" dirty="0" smtClean="0">
                <a:latin typeface="Arial" charset="0"/>
                <a:ea typeface="Arial" charset="0"/>
                <a:cs typeface="Arial" charset="0"/>
              </a:rPr>
              <a:t>objetivo y generalmente denotada por Z.</a:t>
            </a:r>
          </a:p>
          <a:p>
            <a:pPr marL="0" indent="0" algn="just">
              <a:lnSpc>
                <a:spcPct val="150000"/>
              </a:lnSpc>
              <a:buNone/>
            </a:pPr>
            <a:endParaRPr lang="es-ES_tradnl" sz="2400" dirty="0">
              <a:latin typeface="Arial" charset="0"/>
              <a:ea typeface="Arial" charset="0"/>
              <a:cs typeface="Arial" charset="0"/>
            </a:endParaRPr>
          </a:p>
          <a:p>
            <a:pPr marL="0" indent="0" algn="just">
              <a:lnSpc>
                <a:spcPct val="150000"/>
              </a:lnSpc>
              <a:buNone/>
            </a:pPr>
            <a:r>
              <a:rPr lang="es-ES_tradnl" sz="2400" dirty="0" smtClean="0">
                <a:latin typeface="Arial" charset="0"/>
                <a:ea typeface="Arial" charset="0"/>
                <a:cs typeface="Arial" charset="0"/>
              </a:rPr>
              <a:t>Las </a:t>
            </a:r>
            <a:r>
              <a:rPr lang="es-ES_tradnl" sz="2400" dirty="0">
                <a:latin typeface="Arial" charset="0"/>
                <a:ea typeface="Arial" charset="0"/>
                <a:cs typeface="Arial" charset="0"/>
              </a:rPr>
              <a:t>variables de dicha función </a:t>
            </a:r>
            <a:r>
              <a:rPr lang="es-ES_tradnl" sz="2400" dirty="0" smtClean="0">
                <a:latin typeface="Arial" charset="0"/>
                <a:ea typeface="Arial" charset="0"/>
                <a:cs typeface="Arial" charset="0"/>
              </a:rPr>
              <a:t>Z están </a:t>
            </a:r>
            <a:r>
              <a:rPr lang="es-ES_tradnl" sz="2400" dirty="0">
                <a:latin typeface="Arial" charset="0"/>
                <a:ea typeface="Arial" charset="0"/>
                <a:cs typeface="Arial" charset="0"/>
              </a:rPr>
              <a:t>sujetas a una serie de </a:t>
            </a:r>
            <a:r>
              <a:rPr lang="es-ES_tradnl" sz="2400" dirty="0" smtClean="0">
                <a:latin typeface="Arial" charset="0"/>
                <a:ea typeface="Arial" charset="0"/>
                <a:cs typeface="Arial" charset="0"/>
              </a:rPr>
              <a:t>restricciones, las cuales estarán </a:t>
            </a:r>
            <a:r>
              <a:rPr lang="es-ES_tradnl" sz="2400" dirty="0">
                <a:latin typeface="Arial" charset="0"/>
                <a:ea typeface="Arial" charset="0"/>
                <a:cs typeface="Arial" charset="0"/>
              </a:rPr>
              <a:t>expresadas mediante un sistema de </a:t>
            </a:r>
            <a:r>
              <a:rPr lang="es-ES_tradnl" sz="2400" dirty="0" smtClean="0">
                <a:latin typeface="Arial" charset="0"/>
                <a:ea typeface="Arial" charset="0"/>
                <a:cs typeface="Arial" charset="0"/>
              </a:rPr>
              <a:t>desigualdades también lineales.</a:t>
            </a:r>
            <a:endParaRPr lang="es-MX" sz="2400" dirty="0" smtClean="0">
              <a:latin typeface="Arial" charset="0"/>
              <a:ea typeface="Arial" charset="0"/>
              <a:cs typeface="Arial" charset="0"/>
            </a:endParaRPr>
          </a:p>
        </p:txBody>
      </p:sp>
      <p:sp>
        <p:nvSpPr>
          <p:cNvPr id="6" name="CuadroTexto 5"/>
          <p:cNvSpPr txBox="1"/>
          <p:nvPr/>
        </p:nvSpPr>
        <p:spPr>
          <a:xfrm>
            <a:off x="1475656" y="692696"/>
            <a:ext cx="5447174" cy="492443"/>
          </a:xfrm>
          <a:prstGeom prst="rect">
            <a:avLst/>
          </a:prstGeom>
          <a:noFill/>
        </p:spPr>
        <p:txBody>
          <a:bodyPr wrap="none" rtlCol="0">
            <a:spAutoFit/>
          </a:bodyPr>
          <a:lstStyle/>
          <a:p>
            <a:r>
              <a:rPr lang="es-ES" sz="2600" dirty="0" smtClean="0">
                <a:latin typeface="Arial"/>
                <a:cs typeface="Arial"/>
              </a:rPr>
              <a:t>¿</a:t>
            </a:r>
            <a:r>
              <a:rPr lang="es-ES" sz="2600" b="1" dirty="0" smtClean="0">
                <a:latin typeface="Arial"/>
                <a:cs typeface="Arial"/>
              </a:rPr>
              <a:t>Qué es la Programación Lineal</a:t>
            </a:r>
            <a:r>
              <a:rPr lang="es-ES" sz="2600" dirty="0" smtClean="0">
                <a:latin typeface="Arial"/>
                <a:cs typeface="Arial"/>
              </a:rPr>
              <a:t>?</a:t>
            </a:r>
            <a:endParaRPr lang="es-ES" sz="2600" dirty="0">
              <a:latin typeface="Arial"/>
              <a:cs typeface="Arial"/>
            </a:endParaRPr>
          </a:p>
        </p:txBody>
      </p:sp>
    </p:spTree>
    <p:extLst>
      <p:ext uri="{BB962C8B-B14F-4D97-AF65-F5344CB8AC3E}">
        <p14:creationId xmlns:p14="http://schemas.microsoft.com/office/powerpoint/2010/main" val="74015768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3 Tabla"/>
          <p:cNvGraphicFramePr>
            <a:graphicFrameLocks noGrp="1"/>
          </p:cNvGraphicFramePr>
          <p:nvPr>
            <p:extLst>
              <p:ext uri="{D42A27DB-BD31-4B8C-83A1-F6EECF244321}">
                <p14:modId xmlns:p14="http://schemas.microsoft.com/office/powerpoint/2010/main" val="861055595"/>
              </p:ext>
            </p:extLst>
          </p:nvPr>
        </p:nvGraphicFramePr>
        <p:xfrm>
          <a:off x="1475656" y="2276872"/>
          <a:ext cx="6999174" cy="3888433"/>
        </p:xfrm>
        <a:graphic>
          <a:graphicData uri="http://schemas.openxmlformats.org/drawingml/2006/table">
            <a:tbl>
              <a:tblPr firstRow="1" bandRow="1">
                <a:tableStyleId>{5C22544A-7EE6-4342-B048-85BDC9FD1C3A}</a:tableStyleId>
              </a:tblPr>
              <a:tblGrid>
                <a:gridCol w="777686"/>
                <a:gridCol w="777686"/>
                <a:gridCol w="777686"/>
                <a:gridCol w="777686"/>
                <a:gridCol w="777686"/>
                <a:gridCol w="777686"/>
                <a:gridCol w="777686"/>
                <a:gridCol w="777686"/>
                <a:gridCol w="777686"/>
              </a:tblGrid>
              <a:tr h="551077">
                <a:tc>
                  <a:txBody>
                    <a:bodyPr/>
                    <a:lstStyle/>
                    <a:p>
                      <a:pPr algn="ctr"/>
                      <a:r>
                        <a:rPr lang="es-MX" dirty="0" smtClean="0"/>
                        <a:t>BASE</a:t>
                      </a:r>
                      <a:endParaRPr lang="es-ES" dirty="0"/>
                    </a:p>
                  </a:txBody>
                  <a:tcPr/>
                </a:tc>
                <a:tc>
                  <a:txBody>
                    <a:bodyPr/>
                    <a:lstStyle/>
                    <a:p>
                      <a:pPr algn="ctr"/>
                      <a:r>
                        <a:rPr lang="es-MX" dirty="0" smtClean="0"/>
                        <a:t>X</a:t>
                      </a:r>
                      <a:r>
                        <a:rPr lang="es-MX" sz="1400" dirty="0" smtClean="0"/>
                        <a:t>1</a:t>
                      </a:r>
                      <a:endParaRPr lang="es-ES" dirty="0"/>
                    </a:p>
                  </a:txBody>
                  <a:tcPr/>
                </a:tc>
                <a:tc>
                  <a:txBody>
                    <a:bodyPr/>
                    <a:lstStyle/>
                    <a:p>
                      <a:pPr algn="ctr"/>
                      <a:r>
                        <a:rPr lang="es-MX" dirty="0" smtClean="0"/>
                        <a:t>X</a:t>
                      </a:r>
                      <a:r>
                        <a:rPr lang="es-MX" sz="1400" dirty="0" smtClean="0"/>
                        <a:t>2</a:t>
                      </a:r>
                      <a:endParaRPr lang="es-ES" sz="1400" dirty="0"/>
                    </a:p>
                  </a:txBody>
                  <a:tcPr/>
                </a:tc>
                <a:tc>
                  <a:txBody>
                    <a:bodyPr/>
                    <a:lstStyle/>
                    <a:p>
                      <a:pPr algn="ctr"/>
                      <a:r>
                        <a:rPr lang="es-MX" dirty="0" smtClean="0"/>
                        <a:t>X</a:t>
                      </a:r>
                      <a:r>
                        <a:rPr lang="es-MX" sz="1400" dirty="0" smtClean="0"/>
                        <a:t>3</a:t>
                      </a:r>
                      <a:endParaRPr lang="es-ES" sz="1600" dirty="0"/>
                    </a:p>
                  </a:txBody>
                  <a:tcPr/>
                </a:tc>
                <a:tc>
                  <a:txBody>
                    <a:bodyPr/>
                    <a:lstStyle/>
                    <a:p>
                      <a:pPr algn="ctr"/>
                      <a:r>
                        <a:rPr lang="es-MX" dirty="0" smtClean="0"/>
                        <a:t>X</a:t>
                      </a:r>
                      <a:r>
                        <a:rPr lang="es-MX" sz="1400" dirty="0" smtClean="0"/>
                        <a:t>4</a:t>
                      </a:r>
                      <a:endParaRPr lang="es-ES" dirty="0"/>
                    </a:p>
                  </a:txBody>
                  <a:tcPr/>
                </a:tc>
                <a:tc>
                  <a:txBody>
                    <a:bodyPr/>
                    <a:lstStyle/>
                    <a:p>
                      <a:pPr algn="ctr"/>
                      <a:r>
                        <a:rPr lang="es-MX" dirty="0" smtClean="0"/>
                        <a:t>H</a:t>
                      </a:r>
                      <a:r>
                        <a:rPr lang="es-MX" sz="1400" dirty="0" smtClean="0"/>
                        <a:t>1</a:t>
                      </a:r>
                      <a:endParaRPr lang="es-ES" dirty="0"/>
                    </a:p>
                  </a:txBody>
                  <a:tcPr/>
                </a:tc>
                <a:tc>
                  <a:txBody>
                    <a:bodyPr/>
                    <a:lstStyle/>
                    <a:p>
                      <a:pPr algn="ctr"/>
                      <a:r>
                        <a:rPr lang="es-MX" dirty="0" smtClean="0"/>
                        <a:t>H</a:t>
                      </a:r>
                      <a:r>
                        <a:rPr lang="es-MX" sz="1400" dirty="0" smtClean="0"/>
                        <a:t>2</a:t>
                      </a:r>
                      <a:endParaRPr lang="es-ES" sz="1400" dirty="0"/>
                    </a:p>
                  </a:txBody>
                  <a:tcPr/>
                </a:tc>
                <a:tc>
                  <a:txBody>
                    <a:bodyPr/>
                    <a:lstStyle/>
                    <a:p>
                      <a:pPr algn="ctr"/>
                      <a:r>
                        <a:rPr lang="es-MX" dirty="0" smtClean="0"/>
                        <a:t>H</a:t>
                      </a:r>
                      <a:r>
                        <a:rPr lang="es-MX" sz="1400" dirty="0" smtClean="0"/>
                        <a:t>3</a:t>
                      </a:r>
                      <a:endParaRPr lang="es-ES" sz="1600" dirty="0"/>
                    </a:p>
                  </a:txBody>
                  <a:tcPr/>
                </a:tc>
                <a:tc>
                  <a:txBody>
                    <a:bodyPr/>
                    <a:lstStyle/>
                    <a:p>
                      <a:pPr algn="ctr"/>
                      <a:r>
                        <a:rPr lang="es-MX" dirty="0" smtClean="0"/>
                        <a:t>SOL.</a:t>
                      </a:r>
                      <a:endParaRPr lang="es-ES" dirty="0"/>
                    </a:p>
                  </a:txBody>
                  <a:tcPr/>
                </a:tc>
              </a:tr>
              <a:tr h="834339">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dirty="0" smtClean="0"/>
                        <a:t>X</a:t>
                      </a:r>
                      <a:r>
                        <a:rPr lang="es-MX" sz="1200" dirty="0" smtClean="0"/>
                        <a:t>2</a:t>
                      </a:r>
                      <a:endParaRPr lang="es-ES" dirty="0" smtClean="0"/>
                    </a:p>
                    <a:p>
                      <a:pPr algn="ctr"/>
                      <a:endParaRPr lang="es-ES" dirty="0"/>
                    </a:p>
                  </a:txBody>
                  <a:tcPr anchor="ctr" anchorCtr="1"/>
                </a:tc>
                <a:tc>
                  <a:txBody>
                    <a:bodyPr/>
                    <a:lstStyle/>
                    <a:p>
                      <a:pPr algn="ctr"/>
                      <a:r>
                        <a:rPr lang="es-MX" dirty="0" smtClean="0"/>
                        <a:t>4</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3</a:t>
                      </a:r>
                      <a:endParaRPr lang="es-ES" dirty="0"/>
                    </a:p>
                  </a:txBody>
                  <a:tcPr anchor="ctr"/>
                </a:tc>
                <a:tc>
                  <a:txBody>
                    <a:bodyPr/>
                    <a:lstStyle/>
                    <a:p>
                      <a:pPr algn="ctr"/>
                      <a:r>
                        <a:rPr lang="es-MX" dirty="0" smtClean="0"/>
                        <a:t>1/8</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160</a:t>
                      </a:r>
                      <a:endParaRPr lang="es-ES" dirty="0"/>
                    </a:p>
                  </a:txBody>
                  <a:tcPr anchor="ctr"/>
                </a:tc>
              </a:tr>
              <a:tr h="834339">
                <a:tc>
                  <a:txBody>
                    <a:bodyPr/>
                    <a:lstStyle/>
                    <a:p>
                      <a:pPr algn="ctr"/>
                      <a:r>
                        <a:rPr lang="es-MX" dirty="0" smtClean="0"/>
                        <a:t>H</a:t>
                      </a:r>
                      <a:r>
                        <a:rPr lang="es-MX" sz="1400" dirty="0" smtClean="0"/>
                        <a:t>2</a:t>
                      </a:r>
                      <a:endParaRPr lang="es-ES" dirty="0"/>
                    </a:p>
                  </a:txBody>
                  <a:tcPr anchor="ctr" anchorCtr="1"/>
                </a:tc>
                <a:tc>
                  <a:txBody>
                    <a:bodyPr/>
                    <a:lstStyle/>
                    <a:p>
                      <a:pPr algn="ctr"/>
                      <a:r>
                        <a:rPr lang="es-MX" dirty="0" smtClean="0"/>
                        <a:t>10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5</a:t>
                      </a:r>
                      <a:endParaRPr lang="es-ES" dirty="0"/>
                    </a:p>
                  </a:txBody>
                  <a:tcPr anchor="ctr"/>
                </a:tc>
                <a:tc>
                  <a:txBody>
                    <a:bodyPr/>
                    <a:lstStyle/>
                    <a:p>
                      <a:pPr algn="ctr"/>
                      <a:r>
                        <a:rPr lang="es-MX" dirty="0" smtClean="0"/>
                        <a:t>5</a:t>
                      </a:r>
                      <a:endParaRPr lang="es-ES" dirty="0"/>
                    </a:p>
                  </a:txBody>
                  <a:tcPr anchor="ctr"/>
                </a:tc>
                <a:tc>
                  <a:txBody>
                    <a:bodyPr/>
                    <a:lstStyle/>
                    <a:p>
                      <a:pPr algn="ctr"/>
                      <a:r>
                        <a:rPr lang="es-MX" sz="1800" dirty="0" smtClean="0"/>
                        <a:t>-5/8</a:t>
                      </a:r>
                      <a:endParaRPr lang="es-ES" sz="1800" dirty="0"/>
                    </a:p>
                  </a:txBody>
                  <a:tcPr anchor="ctr"/>
                </a:tc>
                <a:tc>
                  <a:txBody>
                    <a:bodyPr/>
                    <a:lstStyle/>
                    <a:p>
                      <a:pPr algn="ctr"/>
                      <a:r>
                        <a:rPr lang="es-MX" dirty="0" smtClean="0"/>
                        <a:t>1</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1000</a:t>
                      </a:r>
                      <a:endParaRPr lang="es-ES" dirty="0"/>
                    </a:p>
                  </a:txBody>
                  <a:tcPr anchor="ctr"/>
                </a:tc>
              </a:tr>
              <a:tr h="834339">
                <a:tc>
                  <a:txBody>
                    <a:bodyPr/>
                    <a:lstStyle/>
                    <a:p>
                      <a:pPr algn="ctr"/>
                      <a:r>
                        <a:rPr lang="es-MX" dirty="0" smtClean="0"/>
                        <a:t>H</a:t>
                      </a:r>
                      <a:r>
                        <a:rPr lang="es-MX" sz="1400" dirty="0" smtClean="0"/>
                        <a:t>3</a:t>
                      </a:r>
                      <a:endParaRPr lang="es-ES" dirty="0"/>
                    </a:p>
                  </a:txBody>
                  <a:tcPr anchor="ctr" anchorCtr="1"/>
                </a:tc>
                <a:tc>
                  <a:txBody>
                    <a:bodyPr/>
                    <a:lstStyle/>
                    <a:p>
                      <a:pPr algn="ctr"/>
                      <a:r>
                        <a:rPr lang="es-MX" dirty="0" smtClean="0"/>
                        <a:t>-4</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-2</a:t>
                      </a:r>
                      <a:endParaRPr lang="es-ES" dirty="0"/>
                    </a:p>
                  </a:txBody>
                  <a:tcPr anchor="ctr"/>
                </a:tc>
                <a:tc>
                  <a:txBody>
                    <a:bodyPr/>
                    <a:lstStyle/>
                    <a:p>
                      <a:pPr algn="ctr"/>
                      <a:r>
                        <a:rPr lang="es-MX" dirty="0" smtClean="0"/>
                        <a:t>-1/4</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a:t>
                      </a:r>
                      <a:endParaRPr lang="es-ES" dirty="0"/>
                    </a:p>
                  </a:txBody>
                  <a:tcPr anchor="ctr"/>
                </a:tc>
                <a:tc>
                  <a:txBody>
                    <a:bodyPr/>
                    <a:lstStyle/>
                    <a:p>
                      <a:pPr algn="ctr"/>
                      <a:r>
                        <a:rPr lang="es-MX" dirty="0" smtClean="0"/>
                        <a:t>80</a:t>
                      </a:r>
                      <a:endParaRPr lang="es-ES" dirty="0"/>
                    </a:p>
                  </a:txBody>
                  <a:tcPr anchor="ctr"/>
                </a:tc>
              </a:tr>
              <a:tr h="834339">
                <a:tc>
                  <a:txBody>
                    <a:bodyPr/>
                    <a:lstStyle/>
                    <a:p>
                      <a:pPr algn="ctr"/>
                      <a:r>
                        <a:rPr lang="es-MX" dirty="0" smtClean="0"/>
                        <a:t>Z</a:t>
                      </a:r>
                      <a:endParaRPr lang="es-ES" dirty="0"/>
                    </a:p>
                  </a:txBody>
                  <a:tcPr anchor="ctr" anchorCtr="1"/>
                </a:tc>
                <a:tc>
                  <a:txBody>
                    <a:bodyPr/>
                    <a:lstStyle/>
                    <a:p>
                      <a:pPr algn="ctr"/>
                      <a:r>
                        <a:rPr lang="es-MX" dirty="0" smtClean="0"/>
                        <a:t>1000</a:t>
                      </a:r>
                      <a:endParaRPr lang="es-ES" dirty="0"/>
                    </a:p>
                  </a:txBody>
                  <a:tcPr anchor="ctr"/>
                </a:tc>
                <a:tc>
                  <a:txBody>
                    <a:bodyPr/>
                    <a:lstStyle/>
                    <a:p>
                      <a:pPr algn="ctr"/>
                      <a:r>
                        <a:rPr lang="es-MX" dirty="0" smtClean="0"/>
                        <a:t>0</a:t>
                      </a:r>
                      <a:endParaRPr lang="es-ES" dirty="0"/>
                    </a:p>
                  </a:txBody>
                  <a:tcPr anchor="ctr"/>
                </a:tc>
                <a:tc>
                  <a:txBody>
                    <a:bodyPr/>
                    <a:lstStyle/>
                    <a:p>
                      <a:pPr algn="ctr"/>
                      <a:r>
                        <a:rPr lang="es-MX" dirty="0" smtClean="0"/>
                        <a:t>100</a:t>
                      </a:r>
                      <a:endParaRPr lang="es-ES" dirty="0"/>
                    </a:p>
                  </a:txBody>
                  <a:tcPr anchor="ctr"/>
                </a:tc>
                <a:tc>
                  <a:txBody>
                    <a:bodyPr/>
                    <a:lstStyle/>
                    <a:p>
                      <a:pPr algn="ctr"/>
                      <a:r>
                        <a:rPr lang="es-MX" dirty="0" smtClean="0"/>
                        <a:t>900</a:t>
                      </a:r>
                      <a:endParaRPr lang="es-ES" dirty="0"/>
                    </a:p>
                  </a:txBody>
                  <a:tcPr anchor="ctr"/>
                </a:tc>
                <a:tc>
                  <a:txBody>
                    <a:bodyPr/>
                    <a:lstStyle/>
                    <a:p>
                      <a:pPr algn="ctr"/>
                      <a:r>
                        <a:rPr lang="es-MX" sz="1600" dirty="0" smtClean="0"/>
                        <a:t>125/2</a:t>
                      </a:r>
                      <a:endParaRPr lang="es-ES" sz="1600" dirty="0"/>
                    </a:p>
                  </a:txBody>
                  <a:tcPr anchor="ctr"/>
                </a:tc>
                <a:tc>
                  <a:txBody>
                    <a:bodyPr/>
                    <a:lstStyle/>
                    <a:p>
                      <a:pPr algn="ctr"/>
                      <a:r>
                        <a:rPr lang="es-MX" dirty="0" smtClean="0"/>
                        <a:t>0</a:t>
                      </a:r>
                      <a:endParaRPr lang="es-ES" dirty="0"/>
                    </a:p>
                  </a:txBody>
                  <a:tcPr anchor="ctr"/>
                </a:tc>
                <a:tc>
                  <a:txBody>
                    <a:bodyPr/>
                    <a:lstStyle/>
                    <a:p>
                      <a:pPr algn="ctr"/>
                      <a:r>
                        <a:rPr lang="es-MX" dirty="0" smtClean="0"/>
                        <a:t>0</a:t>
                      </a:r>
                      <a:endParaRPr lang="es-ES" dirty="0"/>
                    </a:p>
                  </a:txBody>
                  <a:tcPr anchor="ctr"/>
                </a:tc>
                <a:tc>
                  <a:txBody>
                    <a:bodyPr/>
                    <a:lstStyle/>
                    <a:p>
                      <a:pPr algn="ctr"/>
                      <a:r>
                        <a:rPr lang="es-MX" sz="1600" dirty="0" smtClean="0"/>
                        <a:t>80000</a:t>
                      </a:r>
                      <a:endParaRPr lang="es-ES" sz="1600" dirty="0"/>
                    </a:p>
                  </a:txBody>
                  <a:tcPr anchor="ctr"/>
                </a:tc>
              </a:tr>
            </a:tbl>
          </a:graphicData>
        </a:graphic>
      </p:graphicFrame>
      <p:sp>
        <p:nvSpPr>
          <p:cNvPr id="3" name="Marcador de contenido 2"/>
          <p:cNvSpPr>
            <a:spLocks noGrp="1"/>
          </p:cNvSpPr>
          <p:nvPr>
            <p:ph idx="1"/>
          </p:nvPr>
        </p:nvSpPr>
        <p:spPr>
          <a:xfrm>
            <a:off x="1403648" y="-27384"/>
            <a:ext cx="7514035" cy="2232248"/>
          </a:xfrm>
        </p:spPr>
        <p:txBody>
          <a:bodyPr>
            <a:noAutofit/>
          </a:bodyPr>
          <a:lstStyle/>
          <a:p>
            <a:pPr marL="9525" indent="-9525" algn="just">
              <a:lnSpc>
                <a:spcPct val="150000"/>
              </a:lnSpc>
              <a:buNone/>
            </a:pPr>
            <a:r>
              <a:rPr lang="es-ES" sz="2400" dirty="0" smtClean="0">
                <a:latin typeface="Arial" panose="020B0604020202020204" pitchFamily="34" charset="0"/>
                <a:cs typeface="Arial" panose="020B0604020202020204" pitchFamily="34" charset="0"/>
              </a:rPr>
              <a:t>Como puede apreciarse en la tabla, ya no tenemos números negativos en la fila de Z. Es decir hemos encontrado una solución que optimiza (maximiza) nuestro problema.</a:t>
            </a:r>
          </a:p>
        </p:txBody>
      </p:sp>
      <p:sp>
        <p:nvSpPr>
          <p:cNvPr id="4" name="4 CuadroTexto"/>
          <p:cNvSpPr txBox="1"/>
          <p:nvPr/>
        </p:nvSpPr>
        <p:spPr>
          <a:xfrm>
            <a:off x="5056232" y="6372036"/>
            <a:ext cx="4145260" cy="400110"/>
          </a:xfrm>
          <a:prstGeom prst="rect">
            <a:avLst/>
          </a:prstGeom>
          <a:noFill/>
        </p:spPr>
        <p:txBody>
          <a:bodyPr wrap="none" rtlCol="0">
            <a:spAutoFit/>
          </a:bodyPr>
          <a:lstStyle/>
          <a:p>
            <a:r>
              <a:rPr lang="es-MX" sz="2000" b="1" dirty="0" smtClean="0">
                <a:solidFill>
                  <a:srgbClr val="FF0000"/>
                </a:solidFill>
                <a:latin typeface="Arial" pitchFamily="34" charset="0"/>
                <a:cs typeface="Arial" pitchFamily="34" charset="0"/>
              </a:rPr>
              <a:t>Ya no hay n</a:t>
            </a:r>
            <a:r>
              <a:rPr lang="es-ES" sz="2000" b="1" dirty="0" err="1" smtClean="0">
                <a:solidFill>
                  <a:srgbClr val="FF0000"/>
                </a:solidFill>
                <a:latin typeface="Arial" pitchFamily="34" charset="0"/>
                <a:cs typeface="Arial" pitchFamily="34" charset="0"/>
              </a:rPr>
              <a:t>úmeros</a:t>
            </a:r>
            <a:r>
              <a:rPr lang="es-ES" sz="2000" b="1" dirty="0" smtClean="0">
                <a:solidFill>
                  <a:srgbClr val="FF0000"/>
                </a:solidFill>
                <a:latin typeface="Arial" pitchFamily="34" charset="0"/>
                <a:cs typeface="Arial" pitchFamily="34" charset="0"/>
              </a:rPr>
              <a:t> negativos !!!</a:t>
            </a:r>
            <a:endParaRPr lang="es-ES" sz="2000" b="1" dirty="0">
              <a:solidFill>
                <a:srgbClr val="FF0000"/>
              </a:solidFill>
              <a:latin typeface="Arial" pitchFamily="34" charset="0"/>
              <a:cs typeface="Arial" pitchFamily="34" charset="0"/>
            </a:endParaRPr>
          </a:p>
        </p:txBody>
      </p:sp>
      <p:sp>
        <p:nvSpPr>
          <p:cNvPr id="5" name="2 Proceso alternativo"/>
          <p:cNvSpPr/>
          <p:nvPr/>
        </p:nvSpPr>
        <p:spPr>
          <a:xfrm>
            <a:off x="2267744" y="5381600"/>
            <a:ext cx="5400600" cy="783704"/>
          </a:xfrm>
          <a:prstGeom prst="flowChartAlternateProcess">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p:cNvCxnSpPr/>
          <p:nvPr/>
        </p:nvCxnSpPr>
        <p:spPr>
          <a:xfrm>
            <a:off x="4067944" y="6165304"/>
            <a:ext cx="864096" cy="39139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8543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a:spLocks noGrp="1"/>
          </p:cNvSpPr>
          <p:nvPr>
            <p:ph idx="1"/>
          </p:nvPr>
        </p:nvSpPr>
        <p:spPr>
          <a:xfrm>
            <a:off x="1475656" y="1484784"/>
            <a:ext cx="7128792" cy="4320480"/>
          </a:xfrm>
        </p:spPr>
        <p:txBody>
          <a:bodyPr>
            <a:noAutofit/>
          </a:bodyPr>
          <a:lstStyle/>
          <a:p>
            <a:pPr marL="9525" indent="-9525" algn="just">
              <a:buNone/>
            </a:pPr>
            <a:r>
              <a:rPr lang="es-ES" sz="2400" dirty="0" smtClean="0">
                <a:latin typeface="Arial" panose="020B0604020202020204" pitchFamily="34" charset="0"/>
                <a:cs typeface="Arial" panose="020B0604020202020204" pitchFamily="34" charset="0"/>
              </a:rPr>
              <a:t>La interpretación de los resultados, en la última tabla, es la siguiente:</a:t>
            </a:r>
          </a:p>
          <a:p>
            <a:pPr marL="9525" indent="-9525" algn="just">
              <a:buNone/>
            </a:pPr>
            <a:endParaRPr lang="es-ES" sz="1100" dirty="0">
              <a:latin typeface="Arial" panose="020B0604020202020204" pitchFamily="34" charset="0"/>
              <a:cs typeface="Arial" panose="020B0604020202020204" pitchFamily="34" charset="0"/>
            </a:endParaRPr>
          </a:p>
          <a:p>
            <a:pPr marL="9525" indent="-9525" algn="just">
              <a:lnSpc>
                <a:spcPct val="200000"/>
              </a:lnSpc>
              <a:buNone/>
            </a:pPr>
            <a:r>
              <a:rPr lang="es-ES" sz="2400" dirty="0" smtClean="0">
                <a:latin typeface="Arial" panose="020B0604020202020204" pitchFamily="34" charset="0"/>
                <a:cs typeface="Arial" panose="020B0604020202020204" pitchFamily="34" charset="0"/>
              </a:rPr>
              <a:t>Como la variable X</a:t>
            </a:r>
            <a:r>
              <a:rPr lang="es-ES" sz="2400" baseline="-25000" dirty="0" smtClean="0">
                <a:latin typeface="Arial" panose="020B0604020202020204" pitchFamily="34" charset="0"/>
                <a:cs typeface="Arial" panose="020B0604020202020204" pitchFamily="34" charset="0"/>
              </a:rPr>
              <a:t>2</a:t>
            </a:r>
            <a:r>
              <a:rPr lang="es-ES" sz="2400" dirty="0" smtClean="0">
                <a:latin typeface="Arial" panose="020B0604020202020204" pitchFamily="34" charset="0"/>
                <a:cs typeface="Arial" panose="020B0604020202020204" pitchFamily="34" charset="0"/>
              </a:rPr>
              <a:t> entró en la solución eso quiere decir que tomará un valor y éste será de 160. Por su parte, como las variables X</a:t>
            </a:r>
            <a:r>
              <a:rPr lang="es-ES" sz="2400" baseline="-25000" dirty="0" smtClean="0">
                <a:latin typeface="Arial" panose="020B0604020202020204" pitchFamily="34" charset="0"/>
                <a:cs typeface="Arial" panose="020B0604020202020204" pitchFamily="34" charset="0"/>
              </a:rPr>
              <a:t>3</a:t>
            </a:r>
            <a:r>
              <a:rPr lang="es-ES" sz="2400" dirty="0" smtClean="0">
                <a:latin typeface="Arial" panose="020B0604020202020204" pitchFamily="34" charset="0"/>
                <a:cs typeface="Arial" panose="020B0604020202020204" pitchFamily="34" charset="0"/>
              </a:rPr>
              <a:t> y X</a:t>
            </a:r>
            <a:r>
              <a:rPr lang="es-ES" sz="2400" baseline="-25000" dirty="0" smtClean="0">
                <a:latin typeface="Arial" panose="020B0604020202020204" pitchFamily="34" charset="0"/>
                <a:cs typeface="Arial" panose="020B0604020202020204" pitchFamily="34" charset="0"/>
              </a:rPr>
              <a:t>4</a:t>
            </a:r>
            <a:r>
              <a:rPr lang="es-ES" sz="2400" dirty="0" smtClean="0">
                <a:latin typeface="Arial" panose="020B0604020202020204" pitchFamily="34" charset="0"/>
                <a:cs typeface="Arial" panose="020B0604020202020204" pitchFamily="34" charset="0"/>
              </a:rPr>
              <a:t> no entraron en la solución eso quiere decir que serán </a:t>
            </a:r>
            <a:r>
              <a:rPr lang="es-ES" sz="2400" dirty="0" smtClean="0">
                <a:latin typeface="Arial" panose="020B0604020202020204" pitchFamily="34" charset="0"/>
                <a:cs typeface="Arial" panose="020B0604020202020204" pitchFamily="34" charset="0"/>
              </a:rPr>
              <a:t>0</a:t>
            </a:r>
            <a:r>
              <a:rPr lang="es-ES" sz="2400" dirty="0">
                <a:latin typeface="Arial" panose="020B0604020202020204" pitchFamily="34" charset="0"/>
                <a:cs typeface="Arial" panose="020B0604020202020204" pitchFamily="34" charset="0"/>
              </a:rPr>
              <a:t>.</a:t>
            </a:r>
            <a:endParaRPr lang="es-ES"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39576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475656" y="1412776"/>
            <a:ext cx="7128792" cy="4752528"/>
          </a:xfrm>
        </p:spPr>
        <p:txBody>
          <a:bodyPr>
            <a:noAutofit/>
          </a:bodyPr>
          <a:lstStyle/>
          <a:p>
            <a:pPr marL="9525" indent="-9525" algn="just">
              <a:lnSpc>
                <a:spcPct val="200000"/>
              </a:lnSpc>
              <a:buNone/>
            </a:pPr>
            <a:r>
              <a:rPr lang="es-ES" sz="2400" dirty="0" smtClean="0">
                <a:latin typeface="Arial" panose="020B0604020202020204" pitchFamily="34" charset="0"/>
                <a:cs typeface="Arial" panose="020B0604020202020204" pitchFamily="34" charset="0"/>
              </a:rPr>
              <a:t>Además</a:t>
            </a:r>
            <a:r>
              <a:rPr lang="es-ES" sz="2400" dirty="0" smtClean="0">
                <a:latin typeface="Arial" panose="020B0604020202020204" pitchFamily="34" charset="0"/>
                <a:cs typeface="Arial" panose="020B0604020202020204" pitchFamily="34" charset="0"/>
              </a:rPr>
              <a:t>, también la variable X</a:t>
            </a:r>
            <a:r>
              <a:rPr lang="es-ES" sz="2400" baseline="-25000" dirty="0" smtClean="0">
                <a:latin typeface="Arial" panose="020B0604020202020204" pitchFamily="34" charset="0"/>
                <a:cs typeface="Arial" panose="020B0604020202020204" pitchFamily="34" charset="0"/>
              </a:rPr>
              <a:t>1</a:t>
            </a:r>
            <a:r>
              <a:rPr lang="es-ES" sz="2400" dirty="0" smtClean="0">
                <a:latin typeface="Arial" panose="020B0604020202020204" pitchFamily="34" charset="0"/>
                <a:cs typeface="Arial" panose="020B0604020202020204" pitchFamily="34" charset="0"/>
              </a:rPr>
              <a:t> salió de la solución, lo cual implica que X</a:t>
            </a:r>
            <a:r>
              <a:rPr lang="es-ES" sz="2400" baseline="-25000" dirty="0" smtClean="0">
                <a:latin typeface="Arial" panose="020B0604020202020204" pitchFamily="34" charset="0"/>
                <a:cs typeface="Arial" panose="020B0604020202020204" pitchFamily="34" charset="0"/>
              </a:rPr>
              <a:t>1</a:t>
            </a:r>
            <a:r>
              <a:rPr lang="es-ES" sz="2400" dirty="0" smtClean="0">
                <a:latin typeface="Arial" panose="020B0604020202020204" pitchFamily="34" charset="0"/>
                <a:cs typeface="Arial" panose="020B0604020202020204" pitchFamily="34" charset="0"/>
              </a:rPr>
              <a:t>=0. Asimismo, como la variable de holgura H</a:t>
            </a:r>
            <a:r>
              <a:rPr lang="es-ES" sz="2400" baseline="-25000" dirty="0" smtClean="0">
                <a:latin typeface="Arial" panose="020B0604020202020204" pitchFamily="34" charset="0"/>
                <a:cs typeface="Arial" panose="020B0604020202020204" pitchFamily="34" charset="0"/>
              </a:rPr>
              <a:t>1</a:t>
            </a:r>
            <a:r>
              <a:rPr lang="es-ES" sz="2400" dirty="0" smtClean="0">
                <a:latin typeface="Arial" panose="020B0604020202020204" pitchFamily="34" charset="0"/>
                <a:cs typeface="Arial" panose="020B0604020202020204" pitchFamily="34" charset="0"/>
              </a:rPr>
              <a:t> salió de la solución entonces ello implica que dicha variable será 0. Por último, en la última tabla se aprecia que la variable de holgura H</a:t>
            </a:r>
            <a:r>
              <a:rPr lang="es-ES" sz="2400" baseline="-25000" dirty="0" smtClean="0">
                <a:latin typeface="Arial" panose="020B0604020202020204" pitchFamily="34" charset="0"/>
                <a:cs typeface="Arial" panose="020B0604020202020204" pitchFamily="34" charset="0"/>
              </a:rPr>
              <a:t>2</a:t>
            </a:r>
            <a:r>
              <a:rPr lang="es-ES" sz="2400" dirty="0" smtClean="0">
                <a:latin typeface="Arial" panose="020B0604020202020204" pitchFamily="34" charset="0"/>
                <a:cs typeface="Arial" panose="020B0604020202020204" pitchFamily="34" charset="0"/>
              </a:rPr>
              <a:t>=1000 y H</a:t>
            </a:r>
            <a:r>
              <a:rPr lang="es-ES" sz="2400" baseline="-25000" dirty="0" smtClean="0">
                <a:latin typeface="Arial" panose="020B0604020202020204" pitchFamily="34" charset="0"/>
                <a:cs typeface="Arial" panose="020B0604020202020204" pitchFamily="34" charset="0"/>
              </a:rPr>
              <a:t>3</a:t>
            </a:r>
            <a:r>
              <a:rPr lang="es-ES" sz="2400" dirty="0" smtClean="0">
                <a:latin typeface="Arial" panose="020B0604020202020204" pitchFamily="34" charset="0"/>
                <a:cs typeface="Arial" panose="020B0604020202020204" pitchFamily="34" charset="0"/>
              </a:rPr>
              <a:t>=80.</a:t>
            </a:r>
          </a:p>
        </p:txBody>
      </p:sp>
    </p:spTree>
    <p:extLst>
      <p:ext uri="{BB962C8B-B14F-4D97-AF65-F5344CB8AC3E}">
        <p14:creationId xmlns:p14="http://schemas.microsoft.com/office/powerpoint/2010/main" val="24998859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a:spLocks noGrp="1"/>
          </p:cNvSpPr>
          <p:nvPr>
            <p:ph idx="1"/>
          </p:nvPr>
        </p:nvSpPr>
        <p:spPr>
          <a:xfrm>
            <a:off x="1403648" y="548680"/>
            <a:ext cx="7514035" cy="5616624"/>
          </a:xfrm>
        </p:spPr>
        <p:txBody>
          <a:bodyPr>
            <a:noAutofit/>
          </a:bodyPr>
          <a:lstStyle/>
          <a:p>
            <a:pPr marL="9525" indent="-9525" algn="just">
              <a:buNone/>
            </a:pPr>
            <a:endParaRPr lang="es-ES" sz="2400" dirty="0">
              <a:latin typeface="Arial" panose="020B0604020202020204" pitchFamily="34" charset="0"/>
              <a:cs typeface="Arial" panose="020B0604020202020204" pitchFamily="34" charset="0"/>
            </a:endParaRPr>
          </a:p>
          <a:p>
            <a:pPr marL="9525" indent="-9525" algn="just">
              <a:buNone/>
            </a:pPr>
            <a:endParaRPr lang="es-ES" sz="2400" dirty="0" smtClean="0">
              <a:latin typeface="Arial" panose="020B0604020202020204" pitchFamily="34" charset="0"/>
              <a:cs typeface="Arial" panose="020B0604020202020204" pitchFamily="34" charset="0"/>
            </a:endParaRPr>
          </a:p>
          <a:p>
            <a:pPr marL="9525" indent="-9525" algn="just">
              <a:buNone/>
            </a:pPr>
            <a:endParaRPr lang="es-ES" sz="2400" dirty="0" smtClean="0">
              <a:latin typeface="Arial" panose="020B0604020202020204" pitchFamily="34" charset="0"/>
              <a:cs typeface="Arial" panose="020B0604020202020204" pitchFamily="34" charset="0"/>
            </a:endParaRPr>
          </a:p>
        </p:txBody>
      </p:sp>
      <p:sp>
        <p:nvSpPr>
          <p:cNvPr id="3" name="Marcador de contenido 2"/>
          <p:cNvSpPr txBox="1">
            <a:spLocks/>
          </p:cNvSpPr>
          <p:nvPr/>
        </p:nvSpPr>
        <p:spPr>
          <a:xfrm>
            <a:off x="1403649" y="432048"/>
            <a:ext cx="7200800" cy="645333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9525" indent="0" algn="just">
              <a:buNone/>
            </a:pPr>
            <a:r>
              <a:rPr lang="es-MX" sz="2400" dirty="0" smtClean="0">
                <a:latin typeface="Arial" panose="020B0604020202020204" pitchFamily="34" charset="0"/>
                <a:cs typeface="Arial" panose="020B0604020202020204" pitchFamily="34" charset="0"/>
              </a:rPr>
              <a:t>Sustituyendo los valores encontrados en las restricciones, </a:t>
            </a:r>
            <a:r>
              <a:rPr lang="es-ES" sz="2400" dirty="0" smtClean="0">
                <a:latin typeface="Arial" panose="020B0604020202020204" pitchFamily="34" charset="0"/>
                <a:cs typeface="Arial" panose="020B0604020202020204" pitchFamily="34" charset="0"/>
              </a:rPr>
              <a:t>se obtiene lo siguiente:</a:t>
            </a:r>
          </a:p>
          <a:p>
            <a:pPr marL="9525" indent="0" algn="just">
              <a:buNone/>
            </a:pPr>
            <a:endParaRPr lang="es-MX" sz="2400" dirty="0" smtClean="0">
              <a:latin typeface="Arial" panose="020B0604020202020204" pitchFamily="34" charset="0"/>
              <a:cs typeface="Arial" panose="020B0604020202020204" pitchFamily="34" charset="0"/>
            </a:endParaRPr>
          </a:p>
          <a:p>
            <a:pPr marL="714375" indent="538163">
              <a:buFont typeface="Wingdings 3" charset="2"/>
              <a:buNone/>
            </a:pPr>
            <a:r>
              <a:rPr lang="es-MX" sz="2400" dirty="0" smtClean="0">
                <a:latin typeface="Arial" panose="020B0604020202020204" pitchFamily="34" charset="0"/>
                <a:cs typeface="Arial" panose="020B0604020202020204" pitchFamily="34" charset="0"/>
              </a:rPr>
              <a:t>32(0) + 8(160) + 8(0) + 24(0) + H</a:t>
            </a:r>
            <a:r>
              <a:rPr lang="es-MX" sz="2400" baseline="-25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 1280</a:t>
            </a:r>
          </a:p>
          <a:p>
            <a:pPr marL="714375" indent="538163">
              <a:buFont typeface="Wingdings 3" charset="2"/>
              <a:buNone/>
            </a:pPr>
            <a:r>
              <a:rPr lang="es-MX" sz="2400" dirty="0" smtClean="0">
                <a:latin typeface="Arial" panose="020B0604020202020204" pitchFamily="34" charset="0"/>
                <a:cs typeface="Arial" panose="020B0604020202020204" pitchFamily="34" charset="0"/>
              </a:rPr>
              <a:t>30(0) + 5(160) + 10(0) + 20(0) + H</a:t>
            </a:r>
            <a:r>
              <a:rPr lang="es-MX" sz="2400" baseline="-25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 1800</a:t>
            </a:r>
          </a:p>
          <a:p>
            <a:pPr marL="714375" indent="538163">
              <a:buFont typeface="Wingdings 3" charset="2"/>
              <a:buNone/>
            </a:pPr>
            <a:r>
              <a:rPr lang="es-MX" sz="2400" dirty="0" smtClean="0">
                <a:latin typeface="Arial" panose="020B0604020202020204" pitchFamily="34" charset="0"/>
                <a:cs typeface="Arial" panose="020B0604020202020204" pitchFamily="34" charset="0"/>
              </a:rPr>
              <a:t>4(0) + 2(160)</a:t>
            </a:r>
            <a:r>
              <a:rPr lang="es-MX" sz="2000" dirty="0" smtClean="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+ 2(0) + 4(0) + H</a:t>
            </a:r>
            <a:r>
              <a:rPr lang="es-MX" sz="2400" baseline="-25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 400</a:t>
            </a:r>
            <a:endParaRPr lang="es-MX" sz="2400" dirty="0">
              <a:latin typeface="Arial" panose="020B0604020202020204" pitchFamily="34" charset="0"/>
              <a:cs typeface="Arial" panose="020B0604020202020204" pitchFamily="34" charset="0"/>
            </a:endParaRPr>
          </a:p>
          <a:p>
            <a:pPr marL="714375" indent="-704850">
              <a:buFont typeface="Wingdings 3" charset="2"/>
              <a:buNone/>
            </a:pPr>
            <a:endParaRPr lang="es-MX" sz="2400" dirty="0" smtClean="0">
              <a:latin typeface="Arial" panose="020B0604020202020204" pitchFamily="34" charset="0"/>
              <a:cs typeface="Arial" panose="020B0604020202020204" pitchFamily="34" charset="0"/>
            </a:endParaRPr>
          </a:p>
          <a:p>
            <a:pPr marL="714375" indent="-704850">
              <a:buFont typeface="Wingdings 3" charset="2"/>
              <a:buNone/>
            </a:pPr>
            <a:endParaRPr lang="es-MX" sz="2400" dirty="0">
              <a:latin typeface="Arial" panose="020B0604020202020204" pitchFamily="34" charset="0"/>
              <a:cs typeface="Arial" panose="020B0604020202020204" pitchFamily="34" charset="0"/>
            </a:endParaRPr>
          </a:p>
          <a:p>
            <a:pPr marL="714375" indent="-704850">
              <a:buFont typeface="Wingdings 3" charset="2"/>
              <a:buNone/>
            </a:pPr>
            <a:r>
              <a:rPr lang="es-MX" sz="2400" dirty="0" smtClean="0">
                <a:latin typeface="Arial" panose="020B0604020202020204" pitchFamily="34" charset="0"/>
                <a:cs typeface="Arial" panose="020B0604020202020204" pitchFamily="34" charset="0"/>
              </a:rPr>
              <a:t>Donde:</a:t>
            </a:r>
          </a:p>
          <a:p>
            <a:pPr marL="714375" indent="-704850">
              <a:buFont typeface="Wingdings 3" charset="2"/>
              <a:buNone/>
            </a:pPr>
            <a:endParaRPr lang="es-MX" sz="2400" dirty="0" smtClean="0">
              <a:latin typeface="Arial" panose="020B0604020202020204" pitchFamily="34" charset="0"/>
              <a:cs typeface="Arial" panose="020B0604020202020204" pitchFamily="34" charset="0"/>
            </a:endParaRPr>
          </a:p>
          <a:p>
            <a:pPr marL="714375" indent="574675">
              <a:buFont typeface="Wingdings 3" charset="2"/>
              <a:buNone/>
            </a:pPr>
            <a:r>
              <a:rPr lang="es-MX" sz="2400" dirty="0" smtClean="0">
                <a:latin typeface="Arial" panose="020B0604020202020204" pitchFamily="34" charset="0"/>
                <a:cs typeface="Arial" panose="020B0604020202020204" pitchFamily="34" charset="0"/>
              </a:rPr>
              <a:t>1280=1280 entonces H</a:t>
            </a:r>
            <a:r>
              <a:rPr lang="es-MX" sz="2400" baseline="-25000" dirty="0" smtClean="0">
                <a:latin typeface="Arial" panose="020B0604020202020204" pitchFamily="34" charset="0"/>
                <a:cs typeface="Arial" panose="020B0604020202020204" pitchFamily="34" charset="0"/>
              </a:rPr>
              <a:t>1</a:t>
            </a:r>
            <a:r>
              <a:rPr lang="es-MX" sz="2400" dirty="0" smtClean="0">
                <a:latin typeface="Arial" panose="020B0604020202020204" pitchFamily="34" charset="0"/>
                <a:cs typeface="Arial" panose="020B0604020202020204" pitchFamily="34" charset="0"/>
              </a:rPr>
              <a:t>=0</a:t>
            </a:r>
          </a:p>
          <a:p>
            <a:pPr marL="714375" indent="574675">
              <a:buFont typeface="Wingdings 3" charset="2"/>
              <a:buNone/>
            </a:pPr>
            <a:r>
              <a:rPr lang="es-MX" sz="2400" dirty="0" smtClean="0">
                <a:latin typeface="Arial" panose="020B0604020202020204" pitchFamily="34" charset="0"/>
                <a:cs typeface="Arial" panose="020B0604020202020204" pitchFamily="34" charset="0"/>
              </a:rPr>
              <a:t>800+H</a:t>
            </a:r>
            <a:r>
              <a:rPr lang="es-MX" sz="2400" baseline="-25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=1800 entonces H</a:t>
            </a:r>
            <a:r>
              <a:rPr lang="es-MX" sz="2400" baseline="-25000" dirty="0" smtClean="0">
                <a:latin typeface="Arial" panose="020B0604020202020204" pitchFamily="34" charset="0"/>
                <a:cs typeface="Arial" panose="020B0604020202020204" pitchFamily="34" charset="0"/>
              </a:rPr>
              <a:t>2</a:t>
            </a:r>
            <a:r>
              <a:rPr lang="es-MX" sz="2400" dirty="0" smtClean="0">
                <a:latin typeface="Arial" panose="020B0604020202020204" pitchFamily="34" charset="0"/>
                <a:cs typeface="Arial" panose="020B0604020202020204" pitchFamily="34" charset="0"/>
              </a:rPr>
              <a:t>=1000</a:t>
            </a:r>
          </a:p>
          <a:p>
            <a:pPr marL="714375" indent="574675">
              <a:buFont typeface="Wingdings 3" charset="2"/>
              <a:buNone/>
            </a:pPr>
            <a:r>
              <a:rPr lang="es-MX" sz="2400" dirty="0" smtClean="0">
                <a:latin typeface="Arial" panose="020B0604020202020204" pitchFamily="34" charset="0"/>
                <a:cs typeface="Arial" panose="020B0604020202020204" pitchFamily="34" charset="0"/>
              </a:rPr>
              <a:t>320+H</a:t>
            </a:r>
            <a:r>
              <a:rPr lang="es-MX" sz="2400" baseline="-25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=400 entonces H</a:t>
            </a:r>
            <a:r>
              <a:rPr lang="es-MX" sz="2400" baseline="-25000" dirty="0" smtClean="0">
                <a:latin typeface="Arial" panose="020B0604020202020204" pitchFamily="34" charset="0"/>
                <a:cs typeface="Arial" panose="020B0604020202020204" pitchFamily="34" charset="0"/>
              </a:rPr>
              <a:t>3</a:t>
            </a:r>
            <a:r>
              <a:rPr lang="es-MX" sz="2400" dirty="0" smtClean="0">
                <a:latin typeface="Arial" panose="020B0604020202020204" pitchFamily="34" charset="0"/>
                <a:cs typeface="Arial" panose="020B0604020202020204" pitchFamily="34" charset="0"/>
              </a:rPr>
              <a:t>=</a:t>
            </a:r>
            <a:r>
              <a:rPr lang="es-MX" sz="2400" dirty="0" smtClean="0">
                <a:latin typeface="Arial" panose="020B0604020202020204" pitchFamily="34" charset="0"/>
                <a:cs typeface="Arial" panose="020B0604020202020204" pitchFamily="34" charset="0"/>
              </a:rPr>
              <a:t>80</a:t>
            </a:r>
            <a:endParaRPr lang="es-MX" sz="2400" dirty="0" smtClean="0">
              <a:latin typeface="Arial" panose="020B0604020202020204" pitchFamily="34" charset="0"/>
              <a:cs typeface="Arial" panose="020B0604020202020204" pitchFamily="34" charset="0"/>
            </a:endParaRPr>
          </a:p>
        </p:txBody>
      </p:sp>
      <p:sp>
        <p:nvSpPr>
          <p:cNvPr id="4" name="Rectángulo redondeado 3"/>
          <p:cNvSpPr/>
          <p:nvPr/>
        </p:nvSpPr>
        <p:spPr>
          <a:xfrm>
            <a:off x="2411760" y="5013176"/>
            <a:ext cx="5616624" cy="1728192"/>
          </a:xfrm>
          <a:prstGeom prst="round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ángulo redondeado 4"/>
          <p:cNvSpPr/>
          <p:nvPr/>
        </p:nvSpPr>
        <p:spPr>
          <a:xfrm>
            <a:off x="2411760" y="1484784"/>
            <a:ext cx="6264696" cy="1728192"/>
          </a:xfrm>
          <a:prstGeom prst="roundRect">
            <a:avLst/>
          </a:prstGeom>
          <a:noFill/>
          <a:ln w="50800">
            <a:solidFill>
              <a:srgbClr val="0000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720486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1475656" y="1412776"/>
            <a:ext cx="7128792" cy="230425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9525" indent="38100" algn="just">
              <a:lnSpc>
                <a:spcPct val="200000"/>
              </a:lnSpc>
              <a:buFont typeface="Wingdings 3" charset="2"/>
              <a:buNone/>
            </a:pPr>
            <a:r>
              <a:rPr lang="es-MX" sz="2400" dirty="0" smtClean="0">
                <a:latin typeface="Arial" panose="020B0604020202020204" pitchFamily="34" charset="0"/>
                <a:cs typeface="Arial" panose="020B0604020202020204" pitchFamily="34" charset="0"/>
              </a:rPr>
              <a:t>Por </a:t>
            </a:r>
            <a:r>
              <a:rPr lang="es-MX" sz="2400" dirty="0" smtClean="0">
                <a:latin typeface="Arial" panose="020B0604020202020204" pitchFamily="34" charset="0"/>
                <a:cs typeface="Arial" panose="020B0604020202020204" pitchFamily="34" charset="0"/>
              </a:rPr>
              <a:t>lo tanto, estos son los valores para la </a:t>
            </a:r>
            <a:r>
              <a:rPr lang="es-MX" sz="2400" b="1" dirty="0" smtClean="0">
                <a:latin typeface="Arial" panose="020B0604020202020204" pitchFamily="34" charset="0"/>
                <a:cs typeface="Arial" panose="020B0604020202020204" pitchFamily="34" charset="0"/>
              </a:rPr>
              <a:t>mejor estrategia</a:t>
            </a:r>
            <a:r>
              <a:rPr lang="es-MX" sz="2400" dirty="0" smtClean="0">
                <a:latin typeface="Arial" panose="020B0604020202020204" pitchFamily="34" charset="0"/>
                <a:cs typeface="Arial" panose="020B0604020202020204" pitchFamily="34" charset="0"/>
              </a:rPr>
              <a:t> del agricultor quien, a su vez, obtendr</a:t>
            </a:r>
            <a:r>
              <a:rPr lang="es-ES" sz="2400" dirty="0" smtClean="0">
                <a:latin typeface="Arial" panose="020B0604020202020204" pitchFamily="34" charset="0"/>
                <a:cs typeface="Arial" panose="020B0604020202020204" pitchFamily="34" charset="0"/>
              </a:rPr>
              <a:t>á un beneficio máximo de Z=500(160)=80000.</a:t>
            </a:r>
            <a:endParaRPr lang="es-MX"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72717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403648" y="1587564"/>
            <a:ext cx="6912768" cy="4247317"/>
          </a:xfrm>
          <a:prstGeom prst="rect">
            <a:avLst/>
          </a:prstGeom>
          <a:noFill/>
        </p:spPr>
        <p:txBody>
          <a:bodyPr wrap="square" rtlCol="0">
            <a:spAutoFit/>
          </a:bodyPr>
          <a:lstStyle/>
          <a:p>
            <a:pPr marL="342900" indent="-342900" algn="just">
              <a:buFont typeface="+mj-lt"/>
              <a:buAutoNum type="arabicPeriod"/>
            </a:pPr>
            <a:r>
              <a:rPr lang="es-ES" dirty="0" smtClean="0">
                <a:latin typeface="Arial" pitchFamily="34" charset="0"/>
                <a:cs typeface="Arial" pitchFamily="34" charset="0"/>
              </a:rPr>
              <a:t>BARRY, RENDER &amp; JAY, HEIZE (2001). ”PRINCIPIOS PARA INVESTIGACIÓN DE OPERACIONES”. 6a EDICIÓN, ED. PRENTICE HALL.</a:t>
            </a:r>
          </a:p>
          <a:p>
            <a:pPr marL="342900" indent="-342900" algn="just">
              <a:buFont typeface="+mj-lt"/>
              <a:buAutoNum type="arabicPeriod"/>
            </a:pPr>
            <a:endParaRPr lang="es-ES" dirty="0" smtClean="0">
              <a:latin typeface="Arial" pitchFamily="34" charset="0"/>
              <a:cs typeface="Arial" pitchFamily="34" charset="0"/>
            </a:endParaRPr>
          </a:p>
          <a:p>
            <a:pPr marL="342900" indent="-342900" algn="just">
              <a:buFont typeface="+mj-lt"/>
              <a:buAutoNum type="arabicPeriod"/>
            </a:pPr>
            <a:r>
              <a:rPr lang="es-ES" dirty="0" smtClean="0">
                <a:latin typeface="Arial" pitchFamily="34" charset="0"/>
                <a:cs typeface="Arial" pitchFamily="34" charset="0"/>
              </a:rPr>
              <a:t>TAHA, HANDY A. (2004). “INVESTIGACION DE OPERACIONES”. 7ª EDICIÓN, ED. PRENTICE HALL.</a:t>
            </a:r>
          </a:p>
          <a:p>
            <a:pPr marL="342900" indent="-342900" algn="just">
              <a:buFont typeface="+mj-lt"/>
              <a:buAutoNum type="arabicPeriod"/>
            </a:pPr>
            <a:endParaRPr lang="es-ES" dirty="0" smtClean="0">
              <a:latin typeface="Arial" pitchFamily="34" charset="0"/>
              <a:cs typeface="Arial" pitchFamily="34" charset="0"/>
            </a:endParaRPr>
          </a:p>
          <a:p>
            <a:pPr marL="342900" indent="-342900" algn="just">
              <a:lnSpc>
                <a:spcPct val="200000"/>
              </a:lnSpc>
              <a:buFont typeface="+mj-lt"/>
              <a:buAutoNum type="arabicPeriod"/>
            </a:pPr>
            <a:r>
              <a:rPr lang="es-ES" dirty="0" smtClean="0">
                <a:latin typeface="Arial" pitchFamily="34" charset="0"/>
                <a:cs typeface="Arial" pitchFamily="34" charset="0"/>
              </a:rPr>
              <a:t>HILLER, LIEBERMAN (2001). “INTRODUCCIÓN A LA INVESTIGACIÓN DE OPERACIONES”. ED. MC.GRAWHILL.</a:t>
            </a:r>
          </a:p>
          <a:p>
            <a:pPr marL="342900" indent="-342900" algn="just">
              <a:buFont typeface="+mj-lt"/>
              <a:buAutoNum type="arabicPeriod"/>
            </a:pPr>
            <a:endParaRPr lang="es-ES" dirty="0" smtClean="0">
              <a:latin typeface="Arial" pitchFamily="34" charset="0"/>
              <a:cs typeface="Arial" pitchFamily="34" charset="0"/>
            </a:endParaRPr>
          </a:p>
          <a:p>
            <a:pPr marL="342900" indent="-342900" algn="just">
              <a:buFont typeface="+mj-lt"/>
              <a:buAutoNum type="arabicPeriod"/>
            </a:pPr>
            <a:r>
              <a:rPr lang="es-ES" dirty="0" smtClean="0">
                <a:latin typeface="Arial" pitchFamily="34" charset="0"/>
                <a:cs typeface="Arial" pitchFamily="34" charset="0"/>
              </a:rPr>
              <a:t>HILLIER, F. S., HILLIER, M. S, SCHMEDDERS, KARL &amp; STEPHENS, MOLLY (2008). “MÉTODOS CUANTITATIVOS PARA ADMINSITRACIÓN”, ED. Mc GRAW-HILL, MEXICO</a:t>
            </a:r>
            <a:r>
              <a:rPr lang="es-ES" dirty="0" smtClean="0">
                <a:latin typeface="Arial" pitchFamily="34" charset="0"/>
                <a:cs typeface="Arial" pitchFamily="34" charset="0"/>
              </a:rPr>
              <a:t>.</a:t>
            </a:r>
            <a:endParaRPr lang="es-ES" dirty="0" smtClean="0">
              <a:latin typeface="Arial" pitchFamily="34" charset="0"/>
              <a:cs typeface="Arial" pitchFamily="34" charset="0"/>
            </a:endParaRPr>
          </a:p>
        </p:txBody>
      </p:sp>
      <p:sp>
        <p:nvSpPr>
          <p:cNvPr id="7" name="CuadroTexto 10"/>
          <p:cNvSpPr txBox="1"/>
          <p:nvPr/>
        </p:nvSpPr>
        <p:spPr>
          <a:xfrm>
            <a:off x="1475656" y="692696"/>
            <a:ext cx="3096344" cy="523220"/>
          </a:xfrm>
          <a:prstGeom prst="rect">
            <a:avLst/>
          </a:prstGeom>
          <a:noFill/>
        </p:spPr>
        <p:txBody>
          <a:bodyPr wrap="square" rtlCol="0">
            <a:spAutoFit/>
          </a:bodyPr>
          <a:lstStyle/>
          <a:p>
            <a:r>
              <a:rPr lang="es-MX" sz="2800" b="1" dirty="0" smtClean="0">
                <a:latin typeface="Arial" pitchFamily="34" charset="0"/>
                <a:cs typeface="Arial" pitchFamily="34" charset="0"/>
              </a:rPr>
              <a:t>REFERENCIAS.</a:t>
            </a:r>
            <a:endParaRPr lang="es-MX" sz="2800" b="1" dirty="0">
              <a:latin typeface="Arial" pitchFamily="34" charset="0"/>
              <a:cs typeface="Arial" pitchFamily="34" charset="0"/>
            </a:endParaRPr>
          </a:p>
        </p:txBody>
      </p:sp>
    </p:spTree>
    <p:extLst>
      <p:ext uri="{BB962C8B-B14F-4D97-AF65-F5344CB8AC3E}">
        <p14:creationId xmlns:p14="http://schemas.microsoft.com/office/powerpoint/2010/main" val="30575085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1403648" y="1431935"/>
            <a:ext cx="7056784" cy="3970318"/>
          </a:xfrm>
          <a:prstGeom prst="rect">
            <a:avLst/>
          </a:prstGeom>
          <a:noFill/>
        </p:spPr>
        <p:txBody>
          <a:bodyPr wrap="square" rtlCol="0">
            <a:spAutoFit/>
          </a:bodyPr>
          <a:lstStyle/>
          <a:p>
            <a:pPr algn="just"/>
            <a:endParaRPr lang="es-ES" dirty="0" smtClean="0">
              <a:latin typeface="Arial" pitchFamily="34" charset="0"/>
              <a:cs typeface="Arial" pitchFamily="34" charset="0"/>
            </a:endParaRPr>
          </a:p>
          <a:p>
            <a:pPr marL="342900" indent="-342900" algn="just">
              <a:buFont typeface="+mj-lt"/>
              <a:buAutoNum type="arabicPeriod" startAt="5"/>
            </a:pPr>
            <a:r>
              <a:rPr lang="es-ES" dirty="0" smtClean="0">
                <a:latin typeface="Arial" pitchFamily="34" charset="0"/>
                <a:cs typeface="Arial" pitchFamily="34" charset="0"/>
              </a:rPr>
              <a:t>BRONSON, RICHARD (1983). “INVESTIGACION DE OPERACIONES”, ED. Mc GRAW-HILL, MEXICO.</a:t>
            </a:r>
          </a:p>
          <a:p>
            <a:pPr marL="342900" indent="-342900" algn="just">
              <a:buFont typeface="+mj-lt"/>
              <a:buAutoNum type="arabicPeriod" startAt="5"/>
            </a:pPr>
            <a:endParaRPr lang="es-ES" dirty="0" smtClean="0">
              <a:latin typeface="Arial" pitchFamily="34" charset="0"/>
              <a:cs typeface="Arial" pitchFamily="34" charset="0"/>
            </a:endParaRPr>
          </a:p>
          <a:p>
            <a:pPr marL="342900" indent="-342900" algn="just">
              <a:buFont typeface="+mj-lt"/>
              <a:buAutoNum type="arabicPeriod" startAt="5"/>
            </a:pPr>
            <a:r>
              <a:rPr lang="es-ES" dirty="0" smtClean="0">
                <a:latin typeface="Arial" pitchFamily="34" charset="0"/>
                <a:cs typeface="Arial" pitchFamily="34" charset="0"/>
              </a:rPr>
              <a:t>MATHUR, K. &amp; SOLOW, D. (1996). “INVESTIGACIÓN DE OPERACIONES, EL ARTE DE LA TOMA DE DECISIONES”. 6a EDICIÓN, ED. PRENTICE HALL, MÉXICO.</a:t>
            </a:r>
          </a:p>
          <a:p>
            <a:pPr marL="342900" indent="-342900" algn="just">
              <a:buFont typeface="+mj-lt"/>
              <a:buAutoNum type="arabicPeriod" startAt="5"/>
            </a:pPr>
            <a:endParaRPr lang="es-MX" dirty="0" smtClean="0">
              <a:latin typeface="Arial" pitchFamily="34" charset="0"/>
              <a:cs typeface="Arial" pitchFamily="34" charset="0"/>
            </a:endParaRPr>
          </a:p>
          <a:p>
            <a:pPr marL="342900" indent="-342900" algn="just">
              <a:buFont typeface="+mj-lt"/>
              <a:buAutoNum type="arabicPeriod" startAt="5"/>
            </a:pPr>
            <a:r>
              <a:rPr lang="es-ES" dirty="0" smtClean="0">
                <a:latin typeface="Arial" pitchFamily="34" charset="0"/>
                <a:cs typeface="Arial" pitchFamily="34" charset="0"/>
              </a:rPr>
              <a:t>THOMAS H. CORMEN, CHARLES E. LEISERSON, RONALD L. RIVEST, AND CLIFFORD STEIN. INTRODUCTION TO ALGORITHMS, SECOND EDITION. MIT PRESS AND MCGRAW-HILL, 2001. ISBN 0-262-03293-7. SECTION 29.3: THE SIMPLEX ALGORITHM, PP. 790–804.</a:t>
            </a:r>
          </a:p>
          <a:p>
            <a:pPr marL="342900" indent="-342900" algn="just">
              <a:buFont typeface="+mj-lt"/>
              <a:buAutoNum type="arabicPeriod" startAt="5"/>
            </a:pPr>
            <a:endParaRPr lang="es-ES" dirty="0">
              <a:latin typeface="Arial" pitchFamily="34" charset="0"/>
              <a:cs typeface="Arial" pitchFamily="34" charset="0"/>
            </a:endParaRPr>
          </a:p>
        </p:txBody>
      </p:sp>
    </p:spTree>
    <p:extLst>
      <p:ext uri="{BB962C8B-B14F-4D97-AF65-F5344CB8AC3E}">
        <p14:creationId xmlns:p14="http://schemas.microsoft.com/office/powerpoint/2010/main" val="1512275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331640" y="1196752"/>
            <a:ext cx="7344816" cy="5112568"/>
          </a:xfrm>
        </p:spPr>
        <p:txBody>
          <a:bodyPr>
            <a:noAutofit/>
          </a:bodyPr>
          <a:lstStyle/>
          <a:p>
            <a:pPr marL="0" indent="0" algn="just">
              <a:lnSpc>
                <a:spcPct val="200000"/>
              </a:lnSpc>
              <a:buNone/>
            </a:pPr>
            <a:r>
              <a:rPr lang="es-ES_tradnl" sz="2400" dirty="0" smtClean="0">
                <a:latin typeface="Arial" charset="0"/>
                <a:ea typeface="Arial" charset="0"/>
                <a:cs typeface="Arial" charset="0"/>
              </a:rPr>
              <a:t>El </a:t>
            </a:r>
            <a:r>
              <a:rPr lang="es-ES_tradnl" sz="2400" dirty="0">
                <a:latin typeface="Arial" charset="0"/>
                <a:ea typeface="Arial" charset="0"/>
                <a:cs typeface="Arial" charset="0"/>
              </a:rPr>
              <a:t>proceso </a:t>
            </a:r>
            <a:r>
              <a:rPr lang="es-ES_tradnl" sz="2400" dirty="0" smtClean="0">
                <a:latin typeface="Arial" charset="0"/>
                <a:ea typeface="Arial" charset="0"/>
                <a:cs typeface="Arial" charset="0"/>
              </a:rPr>
              <a:t>para resolver </a:t>
            </a:r>
            <a:r>
              <a:rPr lang="es-ES_tradnl" sz="2400" dirty="0">
                <a:latin typeface="Arial" charset="0"/>
                <a:ea typeface="Arial" charset="0"/>
                <a:cs typeface="Arial" charset="0"/>
              </a:rPr>
              <a:t>un problema </a:t>
            </a:r>
            <a:r>
              <a:rPr lang="es-ES_tradnl" sz="2400" dirty="0" smtClean="0">
                <a:latin typeface="Arial" charset="0"/>
                <a:ea typeface="Arial" charset="0"/>
                <a:cs typeface="Arial" charset="0"/>
              </a:rPr>
              <a:t>de esta naturaleza se divide </a:t>
            </a:r>
            <a:r>
              <a:rPr lang="es-ES_tradnl" sz="2400" dirty="0">
                <a:latin typeface="Arial" charset="0"/>
                <a:ea typeface="Arial" charset="0"/>
                <a:cs typeface="Arial" charset="0"/>
              </a:rPr>
              <a:t>en las siguientes </a:t>
            </a:r>
            <a:r>
              <a:rPr lang="es-ES_tradnl" sz="2400" dirty="0" smtClean="0">
                <a:latin typeface="Arial" charset="0"/>
                <a:ea typeface="Arial" charset="0"/>
                <a:cs typeface="Arial" charset="0"/>
              </a:rPr>
              <a:t>etapas</a:t>
            </a:r>
            <a:r>
              <a:rPr lang="es-ES_tradnl" sz="2400" dirty="0">
                <a:latin typeface="Arial" charset="0"/>
                <a:ea typeface="Arial" charset="0"/>
                <a:cs typeface="Arial" charset="0"/>
              </a:rPr>
              <a:t>:</a:t>
            </a:r>
          </a:p>
          <a:p>
            <a:pPr marL="0" indent="0" algn="just">
              <a:buNone/>
            </a:pPr>
            <a:endParaRPr lang="es-ES_tradnl" sz="2400" dirty="0">
              <a:latin typeface="Arial" charset="0"/>
              <a:ea typeface="Arial" charset="0"/>
              <a:cs typeface="Arial" charset="0"/>
            </a:endParaRPr>
          </a:p>
          <a:p>
            <a:pPr marL="357188" indent="-357188" algn="just">
              <a:buAutoNum type="arabicPeriod"/>
              <a:tabLst>
                <a:tab pos="1438275" algn="l"/>
              </a:tabLst>
            </a:pPr>
            <a:r>
              <a:rPr lang="es-ES_tradnl" sz="2400" dirty="0" smtClean="0">
                <a:latin typeface="Arial" charset="0"/>
                <a:ea typeface="Arial" charset="0"/>
                <a:cs typeface="Arial" charset="0"/>
              </a:rPr>
              <a:t>Planteamiento </a:t>
            </a:r>
            <a:r>
              <a:rPr lang="es-ES_tradnl" sz="2400" dirty="0">
                <a:latin typeface="Arial" charset="0"/>
                <a:ea typeface="Arial" charset="0"/>
                <a:cs typeface="Arial" charset="0"/>
              </a:rPr>
              <a:t>del problema </a:t>
            </a:r>
            <a:r>
              <a:rPr lang="es-ES_tradnl" sz="2400" dirty="0" smtClean="0">
                <a:latin typeface="Arial" charset="0"/>
                <a:ea typeface="Arial" charset="0"/>
                <a:cs typeface="Arial" charset="0"/>
              </a:rPr>
              <a:t>y </a:t>
            </a:r>
            <a:r>
              <a:rPr lang="es-ES_tradnl" sz="2400" dirty="0">
                <a:latin typeface="Arial" charset="0"/>
                <a:ea typeface="Arial" charset="0"/>
                <a:cs typeface="Arial" charset="0"/>
              </a:rPr>
              <a:t>desarrollo del modelo</a:t>
            </a:r>
            <a:r>
              <a:rPr lang="es-ES_tradnl" sz="2400" dirty="0" smtClean="0">
                <a:latin typeface="Arial" charset="0"/>
                <a:ea typeface="Arial" charset="0"/>
                <a:cs typeface="Arial" charset="0"/>
              </a:rPr>
              <a:t>.</a:t>
            </a:r>
          </a:p>
          <a:p>
            <a:pPr marL="357188" indent="-357188" algn="just">
              <a:buAutoNum type="arabicPeriod"/>
              <a:tabLst>
                <a:tab pos="1438275" algn="l"/>
              </a:tabLst>
            </a:pPr>
            <a:endParaRPr lang="es-ES_tradnl" sz="2400" dirty="0">
              <a:latin typeface="Arial" charset="0"/>
              <a:ea typeface="Arial" charset="0"/>
              <a:cs typeface="Arial" charset="0"/>
            </a:endParaRPr>
          </a:p>
          <a:p>
            <a:pPr marL="357188" indent="-357188" algn="just">
              <a:buAutoNum type="arabicPeriod"/>
              <a:tabLst>
                <a:tab pos="1438275" algn="l"/>
              </a:tabLst>
            </a:pPr>
            <a:r>
              <a:rPr lang="es-ES_tradnl" sz="2400" dirty="0" smtClean="0">
                <a:latin typeface="Arial" charset="0"/>
                <a:ea typeface="Arial" charset="0"/>
                <a:cs typeface="Arial" charset="0"/>
              </a:rPr>
              <a:t>Solución </a:t>
            </a:r>
            <a:r>
              <a:rPr lang="es-ES_tradnl" sz="2400" dirty="0">
                <a:latin typeface="Arial" charset="0"/>
                <a:ea typeface="Arial" charset="0"/>
                <a:cs typeface="Arial" charset="0"/>
              </a:rPr>
              <a:t>del problema</a:t>
            </a:r>
            <a:r>
              <a:rPr lang="es-ES_tradnl" sz="2400" dirty="0" smtClean="0">
                <a:latin typeface="Arial" charset="0"/>
                <a:ea typeface="Arial" charset="0"/>
                <a:cs typeface="Arial" charset="0"/>
              </a:rPr>
              <a:t>.</a:t>
            </a:r>
          </a:p>
          <a:p>
            <a:pPr marL="357188" indent="-357188" algn="just">
              <a:buAutoNum type="arabicPeriod"/>
              <a:tabLst>
                <a:tab pos="1438275" algn="l"/>
              </a:tabLst>
            </a:pPr>
            <a:endParaRPr lang="es-ES_tradnl" sz="2400" dirty="0">
              <a:latin typeface="Arial" charset="0"/>
              <a:ea typeface="Arial" charset="0"/>
              <a:cs typeface="Arial" charset="0"/>
            </a:endParaRPr>
          </a:p>
          <a:p>
            <a:pPr marL="457200" indent="-457200" algn="just">
              <a:buFont typeface="+mj-lt"/>
              <a:buAutoNum type="arabicPeriod"/>
              <a:tabLst>
                <a:tab pos="1438275" algn="l"/>
              </a:tabLst>
            </a:pPr>
            <a:r>
              <a:rPr lang="es-ES_tradnl" sz="2400" dirty="0" smtClean="0">
                <a:latin typeface="Arial" charset="0"/>
                <a:ea typeface="Arial" charset="0"/>
                <a:cs typeface="Arial" charset="0"/>
              </a:rPr>
              <a:t>Interpretación </a:t>
            </a:r>
            <a:r>
              <a:rPr lang="es-ES_tradnl" sz="2400" dirty="0">
                <a:latin typeface="Arial" charset="0"/>
                <a:ea typeface="Arial" charset="0"/>
                <a:cs typeface="Arial" charset="0"/>
              </a:rPr>
              <a:t>de los resultados de la solución.</a:t>
            </a:r>
          </a:p>
          <a:p>
            <a:pPr marL="0" indent="0" algn="just">
              <a:buNone/>
            </a:pPr>
            <a:endParaRPr lang="es-ES_tradnl" sz="2400" dirty="0">
              <a:latin typeface="Arial" charset="0"/>
              <a:ea typeface="Arial" charset="0"/>
              <a:cs typeface="Arial" charset="0"/>
            </a:endParaRPr>
          </a:p>
          <a:p>
            <a:pPr marL="0" indent="0" algn="just">
              <a:buNone/>
            </a:pPr>
            <a:endParaRPr lang="es-MX" sz="2400" dirty="0" smtClean="0">
              <a:latin typeface="Arial" charset="0"/>
              <a:ea typeface="Arial" charset="0"/>
              <a:cs typeface="Arial" charset="0"/>
            </a:endParaRPr>
          </a:p>
        </p:txBody>
      </p:sp>
    </p:spTree>
    <p:extLst>
      <p:ext uri="{BB962C8B-B14F-4D97-AF65-F5344CB8AC3E}">
        <p14:creationId xmlns:p14="http://schemas.microsoft.com/office/powerpoint/2010/main" val="415973819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331640" y="1340768"/>
            <a:ext cx="7416824" cy="4464496"/>
          </a:xfrm>
        </p:spPr>
        <p:txBody>
          <a:bodyPr>
            <a:noAutofit/>
          </a:bodyPr>
          <a:lstStyle/>
          <a:p>
            <a:pPr marL="0" indent="0" algn="just">
              <a:lnSpc>
                <a:spcPct val="200000"/>
              </a:lnSpc>
              <a:buNone/>
            </a:pPr>
            <a:r>
              <a:rPr lang="es-ES_tradnl" sz="2400" dirty="0" smtClean="0">
                <a:latin typeface="Arial" charset="0"/>
                <a:ea typeface="Arial" charset="0"/>
                <a:cs typeface="Arial" charset="0"/>
              </a:rPr>
              <a:t>La </a:t>
            </a:r>
            <a:r>
              <a:rPr lang="es-ES_tradnl" sz="2400" dirty="0">
                <a:latin typeface="Arial" charset="0"/>
                <a:ea typeface="Arial" charset="0"/>
                <a:cs typeface="Arial" charset="0"/>
              </a:rPr>
              <a:t>gran mayoría de los Licenciados en Contaduría </a:t>
            </a:r>
            <a:r>
              <a:rPr lang="es-ES_tradnl" sz="2400" dirty="0" smtClean="0">
                <a:latin typeface="Arial" charset="0"/>
                <a:ea typeface="Arial" charset="0"/>
                <a:cs typeface="Arial" charset="0"/>
              </a:rPr>
              <a:t>están </a:t>
            </a:r>
            <a:r>
              <a:rPr lang="es-ES_tradnl" sz="2400" dirty="0">
                <a:latin typeface="Arial" charset="0"/>
                <a:ea typeface="Arial" charset="0"/>
                <a:cs typeface="Arial" charset="0"/>
              </a:rPr>
              <a:t>involucrados en las etapas de planteamiento e interpretación, </a:t>
            </a:r>
            <a:r>
              <a:rPr lang="es-ES_tradnl" sz="2400" dirty="0" smtClean="0">
                <a:latin typeface="Arial" charset="0"/>
                <a:ea typeface="Arial" charset="0"/>
                <a:cs typeface="Arial" charset="0"/>
              </a:rPr>
              <a:t>por lo que la </a:t>
            </a:r>
            <a:r>
              <a:rPr lang="es-ES_tradnl" sz="2400" dirty="0">
                <a:latin typeface="Arial" charset="0"/>
                <a:ea typeface="Arial" charset="0"/>
                <a:cs typeface="Arial" charset="0"/>
              </a:rPr>
              <a:t>etapa de solución </a:t>
            </a:r>
            <a:r>
              <a:rPr lang="es-ES_tradnl" sz="2400" dirty="0" smtClean="0">
                <a:latin typeface="Arial" charset="0"/>
                <a:ea typeface="Arial" charset="0"/>
                <a:cs typeface="Arial" charset="0"/>
              </a:rPr>
              <a:t>queda en </a:t>
            </a:r>
            <a:r>
              <a:rPr lang="es-ES_tradnl" sz="2400" dirty="0">
                <a:latin typeface="Arial" charset="0"/>
                <a:ea typeface="Arial" charset="0"/>
                <a:cs typeface="Arial" charset="0"/>
              </a:rPr>
              <a:t>manos de aquellas personas especializadas en </a:t>
            </a:r>
            <a:r>
              <a:rPr lang="es-ES_tradnl" sz="2400" dirty="0" smtClean="0">
                <a:latin typeface="Arial" charset="0"/>
                <a:ea typeface="Arial" charset="0"/>
                <a:cs typeface="Arial" charset="0"/>
              </a:rPr>
              <a:t>resolver problemas de Programación Lineal.</a:t>
            </a:r>
          </a:p>
        </p:txBody>
      </p:sp>
    </p:spTree>
    <p:extLst>
      <p:ext uri="{BB962C8B-B14F-4D97-AF65-F5344CB8AC3E}">
        <p14:creationId xmlns:p14="http://schemas.microsoft.com/office/powerpoint/2010/main" val="1968569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idx="1"/>
          </p:nvPr>
        </p:nvSpPr>
        <p:spPr>
          <a:xfrm>
            <a:off x="1259632" y="1268760"/>
            <a:ext cx="7560840" cy="5328592"/>
          </a:xfrm>
        </p:spPr>
        <p:txBody>
          <a:bodyPr>
            <a:noAutofit/>
          </a:bodyPr>
          <a:lstStyle/>
          <a:p>
            <a:pPr marL="0" indent="0" algn="just">
              <a:lnSpc>
                <a:spcPct val="150000"/>
              </a:lnSpc>
              <a:buNone/>
            </a:pPr>
            <a:r>
              <a:rPr lang="es-ES_tradnl" sz="2400" dirty="0">
                <a:latin typeface="Arial" charset="0"/>
                <a:ea typeface="Arial" charset="0"/>
                <a:cs typeface="Arial" charset="0"/>
              </a:rPr>
              <a:t>A las etapas de planteamiento e interpretación, se les denominan usos de la </a:t>
            </a:r>
            <a:r>
              <a:rPr lang="es-ES_tradnl" sz="2400" dirty="0" smtClean="0">
                <a:latin typeface="Arial" charset="0"/>
                <a:ea typeface="Arial" charset="0"/>
                <a:cs typeface="Arial" charset="0"/>
              </a:rPr>
              <a:t>Programación Lineal </a:t>
            </a:r>
            <a:r>
              <a:rPr lang="es-ES_tradnl" sz="2400" dirty="0">
                <a:latin typeface="Arial" charset="0"/>
                <a:ea typeface="Arial" charset="0"/>
                <a:cs typeface="Arial" charset="0"/>
              </a:rPr>
              <a:t>y a las cuales se les debe dar un énfasis especial en el desarrollo del presente </a:t>
            </a:r>
            <a:r>
              <a:rPr lang="es-ES_tradnl" sz="2400" dirty="0" smtClean="0">
                <a:latin typeface="Arial" charset="0"/>
                <a:ea typeface="Arial" charset="0"/>
                <a:cs typeface="Arial" charset="0"/>
              </a:rPr>
              <a:t>curso.</a:t>
            </a:r>
          </a:p>
          <a:p>
            <a:pPr marL="0" indent="0" algn="just">
              <a:lnSpc>
                <a:spcPct val="150000"/>
              </a:lnSpc>
              <a:buNone/>
            </a:pPr>
            <a:endParaRPr lang="es-ES_tradnl" sz="2400" dirty="0" smtClean="0">
              <a:latin typeface="Arial" charset="0"/>
              <a:ea typeface="Arial" charset="0"/>
              <a:cs typeface="Arial" charset="0"/>
            </a:endParaRPr>
          </a:p>
          <a:p>
            <a:pPr marL="0" indent="0" algn="just">
              <a:lnSpc>
                <a:spcPct val="150000"/>
              </a:lnSpc>
              <a:buNone/>
            </a:pPr>
            <a:r>
              <a:rPr lang="es-ES_tradnl" sz="2400" dirty="0" smtClean="0">
                <a:latin typeface="Arial" charset="0"/>
                <a:ea typeface="Arial" charset="0"/>
                <a:cs typeface="Arial" charset="0"/>
              </a:rPr>
              <a:t>Para obtener una </a:t>
            </a:r>
            <a:r>
              <a:rPr lang="es-ES_tradnl" sz="2400" dirty="0">
                <a:latin typeface="Arial" charset="0"/>
                <a:ea typeface="Arial" charset="0"/>
                <a:cs typeface="Arial" charset="0"/>
              </a:rPr>
              <a:t>solución </a:t>
            </a:r>
            <a:r>
              <a:rPr lang="es-ES_tradnl" sz="2400" dirty="0" smtClean="0">
                <a:latin typeface="Arial" charset="0"/>
                <a:ea typeface="Arial" charset="0"/>
                <a:cs typeface="Arial" charset="0"/>
              </a:rPr>
              <a:t>en </a:t>
            </a:r>
            <a:r>
              <a:rPr lang="es-ES_tradnl" sz="2400" dirty="0">
                <a:latin typeface="Arial" charset="0"/>
                <a:ea typeface="Arial" charset="0"/>
                <a:cs typeface="Arial" charset="0"/>
              </a:rPr>
              <a:t>un problema de Programación Lineal se utilizan diferentes métodos de </a:t>
            </a:r>
            <a:r>
              <a:rPr lang="es-ES_tradnl" sz="2400" dirty="0" smtClean="0">
                <a:latin typeface="Arial" charset="0"/>
                <a:ea typeface="Arial" charset="0"/>
                <a:cs typeface="Arial" charset="0"/>
              </a:rPr>
              <a:t>solución, como </a:t>
            </a:r>
            <a:r>
              <a:rPr lang="es-ES_tradnl" sz="2400" dirty="0">
                <a:latin typeface="Arial" charset="0"/>
                <a:ea typeface="Arial" charset="0"/>
                <a:cs typeface="Arial" charset="0"/>
              </a:rPr>
              <a:t>el </a:t>
            </a:r>
            <a:r>
              <a:rPr lang="es-ES_tradnl" sz="2400" b="1" dirty="0">
                <a:latin typeface="Arial" charset="0"/>
                <a:ea typeface="Arial" charset="0"/>
                <a:cs typeface="Arial" charset="0"/>
              </a:rPr>
              <a:t>Método Simplex</a:t>
            </a:r>
            <a:r>
              <a:rPr lang="es-ES_tradnl" sz="2400" dirty="0" smtClean="0">
                <a:latin typeface="Arial" charset="0"/>
                <a:ea typeface="Arial" charset="0"/>
                <a:cs typeface="Arial" charset="0"/>
              </a:rPr>
              <a:t>.</a:t>
            </a:r>
          </a:p>
        </p:txBody>
      </p:sp>
    </p:spTree>
    <p:extLst>
      <p:ext uri="{BB962C8B-B14F-4D97-AF65-F5344CB8AC3E}">
        <p14:creationId xmlns:p14="http://schemas.microsoft.com/office/powerpoint/2010/main" val="1898332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403648" y="1340768"/>
            <a:ext cx="7056784" cy="5040560"/>
          </a:xfrm>
        </p:spPr>
        <p:txBody>
          <a:bodyPr>
            <a:noAutofit/>
          </a:bodyPr>
          <a:lstStyle/>
          <a:p>
            <a:pPr marL="0" indent="0" algn="just">
              <a:lnSpc>
                <a:spcPct val="150000"/>
              </a:lnSpc>
              <a:buNone/>
            </a:pPr>
            <a:r>
              <a:rPr lang="es-ES" sz="2000" dirty="0" smtClean="0">
                <a:latin typeface="Arial" panose="020B0604020202020204" pitchFamily="34" charset="0"/>
                <a:cs typeface="Arial" panose="020B0604020202020204" pitchFamily="34" charset="0"/>
              </a:rPr>
              <a:t>El objetivo del presente material didáctico está en perfecta armonía con los temas previstos en la Unidad de Aprendizaje, considerada en el Plan de Estudios de la Licenciatura en Contaduría, denominada Modelos de Optimización. En particular con el tema puntualizado como Método Simplex.</a:t>
            </a:r>
          </a:p>
          <a:p>
            <a:pPr marL="0" indent="0" algn="just">
              <a:lnSpc>
                <a:spcPct val="150000"/>
              </a:lnSpc>
              <a:buNone/>
            </a:pPr>
            <a:endParaRPr lang="es-ES" sz="2000" dirty="0">
              <a:latin typeface="Arial" panose="020B0604020202020204" pitchFamily="34" charset="0"/>
              <a:cs typeface="Arial" panose="020B0604020202020204" pitchFamily="34" charset="0"/>
            </a:endParaRPr>
          </a:p>
          <a:p>
            <a:pPr marL="0" indent="0" algn="just">
              <a:lnSpc>
                <a:spcPct val="150000"/>
              </a:lnSpc>
              <a:buNone/>
            </a:pPr>
            <a:r>
              <a:rPr lang="es-ES" sz="2000" dirty="0" smtClean="0">
                <a:latin typeface="Arial" panose="020B0604020202020204" pitchFamily="34" charset="0"/>
                <a:cs typeface="Arial" panose="020B0604020202020204" pitchFamily="34" charset="0"/>
              </a:rPr>
              <a:t>Así, el presente trabajo es un material de apoyo para facilitar la comprensión y resolución de problemas que utilicen el algoritmo denominado </a:t>
            </a:r>
            <a:r>
              <a:rPr lang="es-ES" sz="2000" b="1" dirty="0" smtClean="0">
                <a:latin typeface="Arial" panose="020B0604020202020204" pitchFamily="34" charset="0"/>
                <a:cs typeface="Arial" panose="020B0604020202020204" pitchFamily="34" charset="0"/>
              </a:rPr>
              <a:t>Simplex</a:t>
            </a:r>
            <a:r>
              <a:rPr lang="es-ES" sz="2000" dirty="0" smtClean="0">
                <a:latin typeface="Arial" panose="020B0604020202020204" pitchFamily="34" charset="0"/>
                <a:cs typeface="Arial" panose="020B0604020202020204" pitchFamily="34" charset="0"/>
              </a:rPr>
              <a:t>.</a:t>
            </a:r>
            <a:endParaRPr lang="es-MX" sz="2000" dirty="0" smtClean="0">
              <a:latin typeface="Arial" panose="020B0604020202020204" pitchFamily="34" charset="0"/>
              <a:cs typeface="Arial" panose="020B0604020202020204" pitchFamily="34" charset="0"/>
            </a:endParaRPr>
          </a:p>
          <a:p>
            <a:pPr marL="0" indent="0" algn="just">
              <a:buNone/>
            </a:pPr>
            <a:endParaRPr lang="es-MX" sz="2000" dirty="0" smtClean="0">
              <a:latin typeface="Arial" panose="020B0604020202020204" pitchFamily="34" charset="0"/>
              <a:cs typeface="Arial" panose="020B0604020202020204" pitchFamily="34" charset="0"/>
            </a:endParaRPr>
          </a:p>
        </p:txBody>
      </p:sp>
      <p:sp>
        <p:nvSpPr>
          <p:cNvPr id="3" name="3 Título"/>
          <p:cNvSpPr>
            <a:spLocks noGrp="1"/>
          </p:cNvSpPr>
          <p:nvPr>
            <p:ph type="title"/>
          </p:nvPr>
        </p:nvSpPr>
        <p:spPr>
          <a:xfrm>
            <a:off x="1403649" y="620688"/>
            <a:ext cx="5904655" cy="788666"/>
          </a:xfrm>
        </p:spPr>
        <p:txBody>
          <a:bodyPr>
            <a:normAutofit fontScale="90000"/>
          </a:bodyPr>
          <a:lstStyle/>
          <a:p>
            <a:r>
              <a:rPr lang="es-ES" b="1" dirty="0" smtClean="0">
                <a:latin typeface="Arial" pitchFamily="34" charset="0"/>
                <a:cs typeface="Arial" pitchFamily="34" charset="0"/>
              </a:rPr>
              <a:t>OBJETIVO.</a:t>
            </a:r>
            <a:r>
              <a:rPr lang="es-ES" b="1" dirty="0">
                <a:latin typeface="Arial" pitchFamily="34" charset="0"/>
                <a:cs typeface="Arial" pitchFamily="34" charset="0"/>
              </a:rPr>
              <a:t/>
            </a:r>
            <a:br>
              <a:rPr lang="es-ES" b="1" dirty="0">
                <a:latin typeface="Arial" pitchFamily="34" charset="0"/>
                <a:cs typeface="Arial" pitchFamily="34" charset="0"/>
              </a:rPr>
            </a:br>
            <a:endParaRPr lang="es-ES" b="1" dirty="0">
              <a:latin typeface="Arial" pitchFamily="34" charset="0"/>
              <a:cs typeface="Arial" pitchFamily="34" charset="0"/>
            </a:endParaRPr>
          </a:p>
        </p:txBody>
      </p:sp>
    </p:spTree>
    <p:extLst>
      <p:ext uri="{BB962C8B-B14F-4D97-AF65-F5344CB8AC3E}">
        <p14:creationId xmlns:p14="http://schemas.microsoft.com/office/powerpoint/2010/main" val="1084630481"/>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1826</TotalTime>
  <Words>3096</Words>
  <Application>Microsoft Macintosh PowerPoint</Application>
  <PresentationFormat>Presentación en pantalla (4:3)</PresentationFormat>
  <Paragraphs>472</Paragraphs>
  <Slides>56</Slides>
  <Notes>2</Notes>
  <HiddenSlides>0</HiddenSlides>
  <MMClips>0</MMClips>
  <ScaleCrop>false</ScaleCrop>
  <HeadingPairs>
    <vt:vector size="4" baseType="variant">
      <vt:variant>
        <vt:lpstr>Tema</vt:lpstr>
      </vt:variant>
      <vt:variant>
        <vt:i4>1</vt:i4>
      </vt:variant>
      <vt:variant>
        <vt:lpstr>Títulos de diapositiva</vt:lpstr>
      </vt:variant>
      <vt:variant>
        <vt:i4>56</vt:i4>
      </vt:variant>
    </vt:vector>
  </HeadingPairs>
  <TitlesOfParts>
    <vt:vector size="57" baseType="lpstr">
      <vt:lpstr>Espiral</vt:lpstr>
      <vt:lpstr>“El Método Simplex“</vt:lpstr>
      <vt:lpstr>PRESENTACIÓN. </vt:lpstr>
      <vt:lpstr>Presentación de PowerPoint</vt:lpstr>
      <vt:lpstr>Presentación de PowerPoint</vt:lpstr>
      <vt:lpstr>Presentación de PowerPoint</vt:lpstr>
      <vt:lpstr>Presentación de PowerPoint</vt:lpstr>
      <vt:lpstr>Presentación de PowerPoint</vt:lpstr>
      <vt:lpstr>Presentación de PowerPoint</vt:lpstr>
      <vt:lpstr>OBJETIVO. </vt:lpstr>
      <vt:lpstr>Presentación de PowerPoint</vt:lpstr>
      <vt:lpstr>UN POCO DE HISTORIA. </vt:lpstr>
      <vt:lpstr>Presentación de PowerPoint</vt:lpstr>
      <vt:lpstr>Presentación de PowerPoint</vt:lpstr>
      <vt:lpstr>Presentación de PowerPoint</vt:lpstr>
      <vt:lpstr>Presentación de PowerPoint</vt:lpstr>
      <vt:lpstr>Presentación de PowerPoint</vt:lpstr>
      <vt:lpstr> EL MÉTODO SIMPLEX. </vt:lpstr>
      <vt:lpstr>Presentación de PowerPoint</vt:lpstr>
      <vt:lpstr>Presentación de PowerPoint</vt:lpstr>
      <vt:lpstr>UN EJEMPLO HISTÓRICO.</vt:lpstr>
      <vt:lpstr>Presentación de PowerPoint</vt:lpstr>
      <vt:lpstr>Presentación de PowerPoint</vt:lpstr>
      <vt:lpstr>Presentación de PowerPoint</vt:lpstr>
      <vt:lpstr>Presentación de PowerPoint</vt:lpstr>
      <vt:lpstr>APLICACIÓN DEL MÉTODO SIMPLEX.</vt:lpstr>
      <vt:lpstr>Presentación de PowerPoint</vt:lpstr>
      <vt:lpstr>Presentación de PowerPoint</vt:lpstr>
      <vt:lpstr>SOLUCIÓN.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0000</dc:creator>
  <cp:lastModifiedBy>1 1</cp:lastModifiedBy>
  <cp:revision>266</cp:revision>
  <dcterms:created xsi:type="dcterms:W3CDTF">2015-02-21T17:20:31Z</dcterms:created>
  <dcterms:modified xsi:type="dcterms:W3CDTF">2017-10-19T16:32:03Z</dcterms:modified>
</cp:coreProperties>
</file>