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5"/>
  </p:notesMasterIdLst>
  <p:sldIdLst>
    <p:sldId id="291" r:id="rId2"/>
    <p:sldId id="292" r:id="rId3"/>
    <p:sldId id="293" r:id="rId4"/>
    <p:sldId id="294" r:id="rId5"/>
    <p:sldId id="295" r:id="rId6"/>
    <p:sldId id="296" r:id="rId7"/>
    <p:sldId id="297" r:id="rId8"/>
    <p:sldId id="343" r:id="rId9"/>
    <p:sldId id="298" r:id="rId10"/>
    <p:sldId id="353" r:id="rId11"/>
    <p:sldId id="352" r:id="rId12"/>
    <p:sldId id="299" r:id="rId13"/>
    <p:sldId id="345" r:id="rId14"/>
    <p:sldId id="344" r:id="rId15"/>
    <p:sldId id="300" r:id="rId16"/>
    <p:sldId id="334" r:id="rId17"/>
    <p:sldId id="301" r:id="rId18"/>
    <p:sldId id="346" r:id="rId19"/>
    <p:sldId id="302" r:id="rId20"/>
    <p:sldId id="303" r:id="rId21"/>
    <p:sldId id="304" r:id="rId22"/>
    <p:sldId id="305" r:id="rId23"/>
    <p:sldId id="347" r:id="rId24"/>
    <p:sldId id="354" r:id="rId25"/>
    <p:sldId id="355" r:id="rId26"/>
    <p:sldId id="348" r:id="rId27"/>
    <p:sldId id="356" r:id="rId28"/>
    <p:sldId id="349" r:id="rId29"/>
    <p:sldId id="357" r:id="rId30"/>
    <p:sldId id="350" r:id="rId31"/>
    <p:sldId id="358" r:id="rId32"/>
    <p:sldId id="332" r:id="rId33"/>
    <p:sldId id="333" r:id="rId3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0BD71"/>
    <a:srgbClr val="99CC00"/>
    <a:srgbClr val="99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588" autoAdjust="0"/>
    <p:restoredTop sz="86444" autoAdjust="0"/>
  </p:normalViewPr>
  <p:slideViewPr>
    <p:cSldViewPr>
      <p:cViewPr varScale="1">
        <p:scale>
          <a:sx n="73" d="100"/>
          <a:sy n="73" d="100"/>
        </p:scale>
        <p:origin x="888" y="78"/>
      </p:cViewPr>
      <p:guideLst>
        <p:guide orient="horz" pos="2160"/>
        <p:guide pos="2880"/>
      </p:guideLst>
    </p:cSldViewPr>
  </p:slideViewPr>
  <p:outlineViewPr>
    <p:cViewPr>
      <p:scale>
        <a:sx n="33" d="100"/>
        <a:sy n="33" d="100"/>
      </p:scale>
      <p:origin x="216" y="0"/>
    </p:cViewPr>
  </p:outlineViewPr>
  <p:notesTextViewPr>
    <p:cViewPr>
      <p:scale>
        <a:sx n="100" d="100"/>
        <a:sy n="100" d="100"/>
      </p:scale>
      <p:origin x="0" y="0"/>
    </p:cViewPr>
  </p:notesTextViewPr>
  <p:sorterViewPr>
    <p:cViewPr>
      <p:scale>
        <a:sx n="80" d="100"/>
        <a:sy n="80" d="100"/>
      </p:scale>
      <p:origin x="0" y="-506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6EB52A-79B0-47FA-BB3B-6F71E972E59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s-MX"/>
        </a:p>
      </dgm:t>
    </dgm:pt>
    <dgm:pt modelId="{90EBC5FD-C4F5-4026-84E4-3A40476FE494}">
      <dgm:prSet phldrT="[Texto]" custT="1"/>
      <dgm:spPr>
        <a:solidFill>
          <a:srgbClr val="FF0000"/>
        </a:solidFill>
      </dgm:spPr>
      <dgm:t>
        <a:bodyPr/>
        <a:lstStyle/>
        <a:p>
          <a:r>
            <a:rPr lang="es-MX" sz="3200" b="1" dirty="0" smtClean="0"/>
            <a:t>Pragmatismo </a:t>
          </a:r>
          <a:r>
            <a:rPr lang="es-MX" sz="2800" b="1" dirty="0" smtClean="0"/>
            <a:t>  </a:t>
          </a:r>
          <a:r>
            <a:rPr lang="es-MX" sz="2400" b="1" dirty="0" smtClean="0"/>
            <a:t>(</a:t>
          </a:r>
          <a:r>
            <a:rPr lang="es-MX" sz="2400" b="1" dirty="0" err="1" smtClean="0"/>
            <a:t>pragma</a:t>
          </a:r>
          <a:r>
            <a:rPr lang="es-MX" sz="2400" b="1" dirty="0" smtClean="0"/>
            <a:t>=acción) </a:t>
          </a:r>
          <a:endParaRPr lang="es-MX" sz="2400" b="1" dirty="0"/>
        </a:p>
      </dgm:t>
    </dgm:pt>
    <dgm:pt modelId="{C7958EE1-7426-4719-A58E-E30C6118DEE0}" type="parTrans" cxnId="{E0D56DB8-E031-4411-8F1A-110A3C2AD09C}">
      <dgm:prSet/>
      <dgm:spPr/>
      <dgm:t>
        <a:bodyPr/>
        <a:lstStyle/>
        <a:p>
          <a:endParaRPr lang="es-MX"/>
        </a:p>
      </dgm:t>
    </dgm:pt>
    <dgm:pt modelId="{CAC2641B-A0CD-4425-8FCE-25E4976ABBA2}" type="sibTrans" cxnId="{E0D56DB8-E031-4411-8F1A-110A3C2AD09C}">
      <dgm:prSet/>
      <dgm:spPr/>
      <dgm:t>
        <a:bodyPr/>
        <a:lstStyle/>
        <a:p>
          <a:endParaRPr lang="es-MX"/>
        </a:p>
      </dgm:t>
    </dgm:pt>
    <dgm:pt modelId="{FA199DDA-0E6C-446B-B02C-855E16B9B2D2}">
      <dgm:prSet phldrT="[Texto]" custT="1"/>
      <dgm:spPr>
        <a:solidFill>
          <a:schemeClr val="accent3"/>
        </a:solidFill>
      </dgm:spPr>
      <dgm:t>
        <a:bodyPr/>
        <a:lstStyle/>
        <a:p>
          <a:r>
            <a:rPr lang="es-MX" sz="2400" b="1" dirty="0" smtClean="0"/>
            <a:t>Método para aclarar las ideas</a:t>
          </a:r>
          <a:endParaRPr lang="es-MX" sz="2400" b="1" dirty="0"/>
        </a:p>
      </dgm:t>
    </dgm:pt>
    <dgm:pt modelId="{B6C991DC-0CE3-4DA5-94AD-D81BD5E69379}" type="parTrans" cxnId="{0C44E311-EE5E-41CE-9356-EA61E09F7A1E}">
      <dgm:prSet/>
      <dgm:spPr/>
      <dgm:t>
        <a:bodyPr/>
        <a:lstStyle/>
        <a:p>
          <a:endParaRPr lang="es-MX"/>
        </a:p>
      </dgm:t>
    </dgm:pt>
    <dgm:pt modelId="{D2E8021E-0CBE-4FA6-90F3-45691CEA6E41}" type="sibTrans" cxnId="{0C44E311-EE5E-41CE-9356-EA61E09F7A1E}">
      <dgm:prSet/>
      <dgm:spPr/>
      <dgm:t>
        <a:bodyPr/>
        <a:lstStyle/>
        <a:p>
          <a:endParaRPr lang="es-MX"/>
        </a:p>
      </dgm:t>
    </dgm:pt>
    <dgm:pt modelId="{9F087D65-F69E-4590-9699-0DD3E05A6E82}">
      <dgm:prSet phldrT="[Texto]" custT="1"/>
      <dgm:spPr>
        <a:solidFill>
          <a:schemeClr val="accent3"/>
        </a:solidFill>
      </dgm:spPr>
      <dgm:t>
        <a:bodyPr/>
        <a:lstStyle/>
        <a:p>
          <a:r>
            <a:rPr lang="es-MX" sz="2400" b="1" dirty="0" smtClean="0"/>
            <a:t>Determinar su significado</a:t>
          </a:r>
          <a:endParaRPr lang="es-MX" sz="2400" b="1" dirty="0"/>
        </a:p>
      </dgm:t>
    </dgm:pt>
    <dgm:pt modelId="{B5E7B864-716F-411E-8473-D7A72B820B4A}" type="parTrans" cxnId="{256E8350-B1CF-45D5-93DC-06374F0E1A7D}">
      <dgm:prSet/>
      <dgm:spPr/>
      <dgm:t>
        <a:bodyPr/>
        <a:lstStyle/>
        <a:p>
          <a:endParaRPr lang="es-MX"/>
        </a:p>
      </dgm:t>
    </dgm:pt>
    <dgm:pt modelId="{1FECBD49-5323-4E2E-8CFC-439283FE7713}" type="sibTrans" cxnId="{256E8350-B1CF-45D5-93DC-06374F0E1A7D}">
      <dgm:prSet/>
      <dgm:spPr/>
      <dgm:t>
        <a:bodyPr/>
        <a:lstStyle/>
        <a:p>
          <a:endParaRPr lang="es-MX"/>
        </a:p>
      </dgm:t>
    </dgm:pt>
    <dgm:pt modelId="{C12F95E2-0463-4427-88F5-665C10FE35A2}">
      <dgm:prSet phldrT="[Texto]" custT="1"/>
      <dgm:spPr>
        <a:solidFill>
          <a:schemeClr val="accent3"/>
        </a:solidFill>
      </dgm:spPr>
      <dgm:t>
        <a:bodyPr/>
        <a:lstStyle/>
        <a:p>
          <a:r>
            <a:rPr lang="es-MX" sz="2400" b="1" dirty="0" smtClean="0"/>
            <a:t>Establecer una postura crítica</a:t>
          </a:r>
          <a:r>
            <a:rPr lang="es-MX" sz="3300" dirty="0" smtClean="0"/>
            <a:t>.</a:t>
          </a:r>
          <a:endParaRPr lang="es-MX" sz="3300" dirty="0"/>
        </a:p>
      </dgm:t>
    </dgm:pt>
    <dgm:pt modelId="{A4566D8A-1F50-4F08-96DF-CD02FA717B72}" type="parTrans" cxnId="{9CBCE754-B9E6-4E71-BC20-3F2D8C6FF757}">
      <dgm:prSet/>
      <dgm:spPr/>
      <dgm:t>
        <a:bodyPr/>
        <a:lstStyle/>
        <a:p>
          <a:endParaRPr lang="es-MX"/>
        </a:p>
      </dgm:t>
    </dgm:pt>
    <dgm:pt modelId="{0946F56F-0AEB-4107-A854-DDFFD1256B9B}" type="sibTrans" cxnId="{9CBCE754-B9E6-4E71-BC20-3F2D8C6FF757}">
      <dgm:prSet/>
      <dgm:spPr/>
      <dgm:t>
        <a:bodyPr/>
        <a:lstStyle/>
        <a:p>
          <a:endParaRPr lang="es-MX"/>
        </a:p>
      </dgm:t>
    </dgm:pt>
    <dgm:pt modelId="{DBE0C09C-EFEC-40E6-B876-E310CB5571F2}" type="pres">
      <dgm:prSet presAssocID="{176EB52A-79B0-47FA-BB3B-6F71E972E597}" presName="Name0" presStyleCnt="0">
        <dgm:presLayoutVars>
          <dgm:chPref val="1"/>
          <dgm:dir/>
          <dgm:animOne val="branch"/>
          <dgm:animLvl val="lvl"/>
          <dgm:resizeHandles val="exact"/>
        </dgm:presLayoutVars>
      </dgm:prSet>
      <dgm:spPr/>
      <dgm:t>
        <a:bodyPr/>
        <a:lstStyle/>
        <a:p>
          <a:endParaRPr lang="es-MX"/>
        </a:p>
      </dgm:t>
    </dgm:pt>
    <dgm:pt modelId="{1FF4E6AC-3B26-40DB-9E22-4BC82F5AC785}" type="pres">
      <dgm:prSet presAssocID="{90EBC5FD-C4F5-4026-84E4-3A40476FE494}" presName="root1" presStyleCnt="0"/>
      <dgm:spPr/>
    </dgm:pt>
    <dgm:pt modelId="{DEBC334C-558F-40B6-9B0F-90EE2F164D44}" type="pres">
      <dgm:prSet presAssocID="{90EBC5FD-C4F5-4026-84E4-3A40476FE494}" presName="LevelOneTextNode" presStyleLbl="node0" presStyleIdx="0" presStyleCnt="1" custLinFactNeighborX="-5406" custLinFactNeighborY="0">
        <dgm:presLayoutVars>
          <dgm:chPref val="3"/>
        </dgm:presLayoutVars>
      </dgm:prSet>
      <dgm:spPr/>
      <dgm:t>
        <a:bodyPr/>
        <a:lstStyle/>
        <a:p>
          <a:endParaRPr lang="es-MX"/>
        </a:p>
      </dgm:t>
    </dgm:pt>
    <dgm:pt modelId="{BFF0D02D-E76E-4DF9-90CD-7A6E9A5B9370}" type="pres">
      <dgm:prSet presAssocID="{90EBC5FD-C4F5-4026-84E4-3A40476FE494}" presName="level2hierChild" presStyleCnt="0"/>
      <dgm:spPr/>
    </dgm:pt>
    <dgm:pt modelId="{AFCF0180-9A15-4EFB-A1EB-BBF47A16DD17}" type="pres">
      <dgm:prSet presAssocID="{B6C991DC-0CE3-4DA5-94AD-D81BD5E69379}" presName="conn2-1" presStyleLbl="parChTrans1D2" presStyleIdx="0" presStyleCnt="3"/>
      <dgm:spPr/>
      <dgm:t>
        <a:bodyPr/>
        <a:lstStyle/>
        <a:p>
          <a:endParaRPr lang="es-MX"/>
        </a:p>
      </dgm:t>
    </dgm:pt>
    <dgm:pt modelId="{9D8D2292-7688-40A7-9D89-4ECF5B9F07B0}" type="pres">
      <dgm:prSet presAssocID="{B6C991DC-0CE3-4DA5-94AD-D81BD5E69379}" presName="connTx" presStyleLbl="parChTrans1D2" presStyleIdx="0" presStyleCnt="3"/>
      <dgm:spPr/>
      <dgm:t>
        <a:bodyPr/>
        <a:lstStyle/>
        <a:p>
          <a:endParaRPr lang="es-MX"/>
        </a:p>
      </dgm:t>
    </dgm:pt>
    <dgm:pt modelId="{B97E34FB-D2DC-4F9F-A984-B00E250BF604}" type="pres">
      <dgm:prSet presAssocID="{FA199DDA-0E6C-446B-B02C-855E16B9B2D2}" presName="root2" presStyleCnt="0"/>
      <dgm:spPr/>
    </dgm:pt>
    <dgm:pt modelId="{CFDABC4C-28BE-4D8B-BE55-201F9703C4FE}" type="pres">
      <dgm:prSet presAssocID="{FA199DDA-0E6C-446B-B02C-855E16B9B2D2}" presName="LevelTwoTextNode" presStyleLbl="node2" presStyleIdx="0" presStyleCnt="3">
        <dgm:presLayoutVars>
          <dgm:chPref val="3"/>
        </dgm:presLayoutVars>
      </dgm:prSet>
      <dgm:spPr/>
      <dgm:t>
        <a:bodyPr/>
        <a:lstStyle/>
        <a:p>
          <a:endParaRPr lang="es-MX"/>
        </a:p>
      </dgm:t>
    </dgm:pt>
    <dgm:pt modelId="{ED265821-4FCC-4AC2-91F6-8DD435A64DDA}" type="pres">
      <dgm:prSet presAssocID="{FA199DDA-0E6C-446B-B02C-855E16B9B2D2}" presName="level3hierChild" presStyleCnt="0"/>
      <dgm:spPr/>
    </dgm:pt>
    <dgm:pt modelId="{89C2931D-096B-43DC-9FD2-AE4BE3F18852}" type="pres">
      <dgm:prSet presAssocID="{B5E7B864-716F-411E-8473-D7A72B820B4A}" presName="conn2-1" presStyleLbl="parChTrans1D2" presStyleIdx="1" presStyleCnt="3"/>
      <dgm:spPr/>
      <dgm:t>
        <a:bodyPr/>
        <a:lstStyle/>
        <a:p>
          <a:endParaRPr lang="es-MX"/>
        </a:p>
      </dgm:t>
    </dgm:pt>
    <dgm:pt modelId="{E0F61841-618C-4196-B048-59EA4B92407E}" type="pres">
      <dgm:prSet presAssocID="{B5E7B864-716F-411E-8473-D7A72B820B4A}" presName="connTx" presStyleLbl="parChTrans1D2" presStyleIdx="1" presStyleCnt="3"/>
      <dgm:spPr/>
      <dgm:t>
        <a:bodyPr/>
        <a:lstStyle/>
        <a:p>
          <a:endParaRPr lang="es-MX"/>
        </a:p>
      </dgm:t>
    </dgm:pt>
    <dgm:pt modelId="{C54BA872-062B-4CD4-86F5-19D4692D8173}" type="pres">
      <dgm:prSet presAssocID="{9F087D65-F69E-4590-9699-0DD3E05A6E82}" presName="root2" presStyleCnt="0"/>
      <dgm:spPr/>
    </dgm:pt>
    <dgm:pt modelId="{97194443-E944-42AE-9C57-25B5C7F8EF8B}" type="pres">
      <dgm:prSet presAssocID="{9F087D65-F69E-4590-9699-0DD3E05A6E82}" presName="LevelTwoTextNode" presStyleLbl="node2" presStyleIdx="1" presStyleCnt="3">
        <dgm:presLayoutVars>
          <dgm:chPref val="3"/>
        </dgm:presLayoutVars>
      </dgm:prSet>
      <dgm:spPr/>
      <dgm:t>
        <a:bodyPr/>
        <a:lstStyle/>
        <a:p>
          <a:endParaRPr lang="es-MX"/>
        </a:p>
      </dgm:t>
    </dgm:pt>
    <dgm:pt modelId="{FF866EBA-EB7D-4D13-B0A0-FC29D302EF8F}" type="pres">
      <dgm:prSet presAssocID="{9F087D65-F69E-4590-9699-0DD3E05A6E82}" presName="level3hierChild" presStyleCnt="0"/>
      <dgm:spPr/>
    </dgm:pt>
    <dgm:pt modelId="{4BCA9466-B8E0-409F-9A6C-F8C02FC2FC24}" type="pres">
      <dgm:prSet presAssocID="{A4566D8A-1F50-4F08-96DF-CD02FA717B72}" presName="conn2-1" presStyleLbl="parChTrans1D2" presStyleIdx="2" presStyleCnt="3"/>
      <dgm:spPr/>
      <dgm:t>
        <a:bodyPr/>
        <a:lstStyle/>
        <a:p>
          <a:endParaRPr lang="es-MX"/>
        </a:p>
      </dgm:t>
    </dgm:pt>
    <dgm:pt modelId="{34497479-F467-43B1-AC18-7331D3440415}" type="pres">
      <dgm:prSet presAssocID="{A4566D8A-1F50-4F08-96DF-CD02FA717B72}" presName="connTx" presStyleLbl="parChTrans1D2" presStyleIdx="2" presStyleCnt="3"/>
      <dgm:spPr/>
      <dgm:t>
        <a:bodyPr/>
        <a:lstStyle/>
        <a:p>
          <a:endParaRPr lang="es-MX"/>
        </a:p>
      </dgm:t>
    </dgm:pt>
    <dgm:pt modelId="{3FE1CD6B-575F-453F-A327-F451857E559D}" type="pres">
      <dgm:prSet presAssocID="{C12F95E2-0463-4427-88F5-665C10FE35A2}" presName="root2" presStyleCnt="0"/>
      <dgm:spPr/>
    </dgm:pt>
    <dgm:pt modelId="{6759017A-C2E6-4ABF-9849-97403F95576B}" type="pres">
      <dgm:prSet presAssocID="{C12F95E2-0463-4427-88F5-665C10FE35A2}" presName="LevelTwoTextNode" presStyleLbl="node2" presStyleIdx="2" presStyleCnt="3" custLinFactNeighborX="904" custLinFactNeighborY="-11415">
        <dgm:presLayoutVars>
          <dgm:chPref val="3"/>
        </dgm:presLayoutVars>
      </dgm:prSet>
      <dgm:spPr/>
      <dgm:t>
        <a:bodyPr/>
        <a:lstStyle/>
        <a:p>
          <a:endParaRPr lang="es-MX"/>
        </a:p>
      </dgm:t>
    </dgm:pt>
    <dgm:pt modelId="{6832DE57-BEDE-4893-8959-F88D306E4056}" type="pres">
      <dgm:prSet presAssocID="{C12F95E2-0463-4427-88F5-665C10FE35A2}" presName="level3hierChild" presStyleCnt="0"/>
      <dgm:spPr/>
    </dgm:pt>
  </dgm:ptLst>
  <dgm:cxnLst>
    <dgm:cxn modelId="{222837B6-986F-43C7-AF39-F88EB7396B4D}" type="presOf" srcId="{FA199DDA-0E6C-446B-B02C-855E16B9B2D2}" destId="{CFDABC4C-28BE-4D8B-BE55-201F9703C4FE}" srcOrd="0" destOrd="0" presId="urn:microsoft.com/office/officeart/2008/layout/HorizontalMultiLevelHierarchy"/>
    <dgm:cxn modelId="{FFC05E03-2A32-4BD1-A090-270DB68AD23D}" type="presOf" srcId="{9F087D65-F69E-4590-9699-0DD3E05A6E82}" destId="{97194443-E944-42AE-9C57-25B5C7F8EF8B}" srcOrd="0" destOrd="0" presId="urn:microsoft.com/office/officeart/2008/layout/HorizontalMultiLevelHierarchy"/>
    <dgm:cxn modelId="{256E8350-B1CF-45D5-93DC-06374F0E1A7D}" srcId="{90EBC5FD-C4F5-4026-84E4-3A40476FE494}" destId="{9F087D65-F69E-4590-9699-0DD3E05A6E82}" srcOrd="1" destOrd="0" parTransId="{B5E7B864-716F-411E-8473-D7A72B820B4A}" sibTransId="{1FECBD49-5323-4E2E-8CFC-439283FE7713}"/>
    <dgm:cxn modelId="{7EC7CFA1-CC74-4AA5-A354-C1DBC85055D1}" type="presOf" srcId="{A4566D8A-1F50-4F08-96DF-CD02FA717B72}" destId="{4BCA9466-B8E0-409F-9A6C-F8C02FC2FC24}" srcOrd="0" destOrd="0" presId="urn:microsoft.com/office/officeart/2008/layout/HorizontalMultiLevelHierarchy"/>
    <dgm:cxn modelId="{B3AC0F8E-F5D7-4459-B591-44D3F9A41FE9}" type="presOf" srcId="{90EBC5FD-C4F5-4026-84E4-3A40476FE494}" destId="{DEBC334C-558F-40B6-9B0F-90EE2F164D44}" srcOrd="0" destOrd="0" presId="urn:microsoft.com/office/officeart/2008/layout/HorizontalMultiLevelHierarchy"/>
    <dgm:cxn modelId="{E0D56DB8-E031-4411-8F1A-110A3C2AD09C}" srcId="{176EB52A-79B0-47FA-BB3B-6F71E972E597}" destId="{90EBC5FD-C4F5-4026-84E4-3A40476FE494}" srcOrd="0" destOrd="0" parTransId="{C7958EE1-7426-4719-A58E-E30C6118DEE0}" sibTransId="{CAC2641B-A0CD-4425-8FCE-25E4976ABBA2}"/>
    <dgm:cxn modelId="{7A75FDAC-0E22-4B44-8FE2-1FBC398A666F}" type="presOf" srcId="{B6C991DC-0CE3-4DA5-94AD-D81BD5E69379}" destId="{9D8D2292-7688-40A7-9D89-4ECF5B9F07B0}" srcOrd="1" destOrd="0" presId="urn:microsoft.com/office/officeart/2008/layout/HorizontalMultiLevelHierarchy"/>
    <dgm:cxn modelId="{469ABACF-36FB-4A02-9B76-2338D3976ED9}" type="presOf" srcId="{C12F95E2-0463-4427-88F5-665C10FE35A2}" destId="{6759017A-C2E6-4ABF-9849-97403F95576B}" srcOrd="0" destOrd="0" presId="urn:microsoft.com/office/officeart/2008/layout/HorizontalMultiLevelHierarchy"/>
    <dgm:cxn modelId="{4E679EA5-3489-4F94-8ED7-18505D4D9F7A}" type="presOf" srcId="{B6C991DC-0CE3-4DA5-94AD-D81BD5E69379}" destId="{AFCF0180-9A15-4EFB-A1EB-BBF47A16DD17}" srcOrd="0" destOrd="0" presId="urn:microsoft.com/office/officeart/2008/layout/HorizontalMultiLevelHierarchy"/>
    <dgm:cxn modelId="{C9305C4D-76A3-4942-93CE-5AE9A2AD14E0}" type="presOf" srcId="{B5E7B864-716F-411E-8473-D7A72B820B4A}" destId="{E0F61841-618C-4196-B048-59EA4B92407E}" srcOrd="1" destOrd="0" presId="urn:microsoft.com/office/officeart/2008/layout/HorizontalMultiLevelHierarchy"/>
    <dgm:cxn modelId="{E18D24D9-F0BF-437F-94FE-71D8B274FB3C}" type="presOf" srcId="{A4566D8A-1F50-4F08-96DF-CD02FA717B72}" destId="{34497479-F467-43B1-AC18-7331D3440415}" srcOrd="1" destOrd="0" presId="urn:microsoft.com/office/officeart/2008/layout/HorizontalMultiLevelHierarchy"/>
    <dgm:cxn modelId="{9CBCE754-B9E6-4E71-BC20-3F2D8C6FF757}" srcId="{90EBC5FD-C4F5-4026-84E4-3A40476FE494}" destId="{C12F95E2-0463-4427-88F5-665C10FE35A2}" srcOrd="2" destOrd="0" parTransId="{A4566D8A-1F50-4F08-96DF-CD02FA717B72}" sibTransId="{0946F56F-0AEB-4107-A854-DDFFD1256B9B}"/>
    <dgm:cxn modelId="{B8B5AC08-53CA-4EC0-8E1A-DD0475E8949E}" type="presOf" srcId="{176EB52A-79B0-47FA-BB3B-6F71E972E597}" destId="{DBE0C09C-EFEC-40E6-B876-E310CB5571F2}" srcOrd="0" destOrd="0" presId="urn:microsoft.com/office/officeart/2008/layout/HorizontalMultiLevelHierarchy"/>
    <dgm:cxn modelId="{9E201D70-2FE8-47BF-964E-722C5F0B371E}" type="presOf" srcId="{B5E7B864-716F-411E-8473-D7A72B820B4A}" destId="{89C2931D-096B-43DC-9FD2-AE4BE3F18852}" srcOrd="0" destOrd="0" presId="urn:microsoft.com/office/officeart/2008/layout/HorizontalMultiLevelHierarchy"/>
    <dgm:cxn modelId="{0C44E311-EE5E-41CE-9356-EA61E09F7A1E}" srcId="{90EBC5FD-C4F5-4026-84E4-3A40476FE494}" destId="{FA199DDA-0E6C-446B-B02C-855E16B9B2D2}" srcOrd="0" destOrd="0" parTransId="{B6C991DC-0CE3-4DA5-94AD-D81BD5E69379}" sibTransId="{D2E8021E-0CBE-4FA6-90F3-45691CEA6E41}"/>
    <dgm:cxn modelId="{D593F2D3-C67D-49AC-9535-78B983B63B04}" type="presParOf" srcId="{DBE0C09C-EFEC-40E6-B876-E310CB5571F2}" destId="{1FF4E6AC-3B26-40DB-9E22-4BC82F5AC785}" srcOrd="0" destOrd="0" presId="urn:microsoft.com/office/officeart/2008/layout/HorizontalMultiLevelHierarchy"/>
    <dgm:cxn modelId="{C53C5B05-95D3-42A9-B9CA-EC3B723CAEA9}" type="presParOf" srcId="{1FF4E6AC-3B26-40DB-9E22-4BC82F5AC785}" destId="{DEBC334C-558F-40B6-9B0F-90EE2F164D44}" srcOrd="0" destOrd="0" presId="urn:microsoft.com/office/officeart/2008/layout/HorizontalMultiLevelHierarchy"/>
    <dgm:cxn modelId="{7A2DCB82-FD74-4851-91E3-81FF0978671D}" type="presParOf" srcId="{1FF4E6AC-3B26-40DB-9E22-4BC82F5AC785}" destId="{BFF0D02D-E76E-4DF9-90CD-7A6E9A5B9370}" srcOrd="1" destOrd="0" presId="urn:microsoft.com/office/officeart/2008/layout/HorizontalMultiLevelHierarchy"/>
    <dgm:cxn modelId="{6BA4E27B-798D-427F-947F-3BCE4F959CEC}" type="presParOf" srcId="{BFF0D02D-E76E-4DF9-90CD-7A6E9A5B9370}" destId="{AFCF0180-9A15-4EFB-A1EB-BBF47A16DD17}" srcOrd="0" destOrd="0" presId="urn:microsoft.com/office/officeart/2008/layout/HorizontalMultiLevelHierarchy"/>
    <dgm:cxn modelId="{73E53605-64C5-44BB-8878-BC20F6B1F6D7}" type="presParOf" srcId="{AFCF0180-9A15-4EFB-A1EB-BBF47A16DD17}" destId="{9D8D2292-7688-40A7-9D89-4ECF5B9F07B0}" srcOrd="0" destOrd="0" presId="urn:microsoft.com/office/officeart/2008/layout/HorizontalMultiLevelHierarchy"/>
    <dgm:cxn modelId="{5ED5FCAF-3D6F-4983-8188-228C88446CE6}" type="presParOf" srcId="{BFF0D02D-E76E-4DF9-90CD-7A6E9A5B9370}" destId="{B97E34FB-D2DC-4F9F-A984-B00E250BF604}" srcOrd="1" destOrd="0" presId="urn:microsoft.com/office/officeart/2008/layout/HorizontalMultiLevelHierarchy"/>
    <dgm:cxn modelId="{80ACB8C2-2E5B-4F9C-97EF-E705B29BE9CE}" type="presParOf" srcId="{B97E34FB-D2DC-4F9F-A984-B00E250BF604}" destId="{CFDABC4C-28BE-4D8B-BE55-201F9703C4FE}" srcOrd="0" destOrd="0" presId="urn:microsoft.com/office/officeart/2008/layout/HorizontalMultiLevelHierarchy"/>
    <dgm:cxn modelId="{40362785-1CC9-4D99-B693-0D0134FE0E31}" type="presParOf" srcId="{B97E34FB-D2DC-4F9F-A984-B00E250BF604}" destId="{ED265821-4FCC-4AC2-91F6-8DD435A64DDA}" srcOrd="1" destOrd="0" presId="urn:microsoft.com/office/officeart/2008/layout/HorizontalMultiLevelHierarchy"/>
    <dgm:cxn modelId="{B428ACFE-5A6F-4063-856D-3B3B4E2CC36E}" type="presParOf" srcId="{BFF0D02D-E76E-4DF9-90CD-7A6E9A5B9370}" destId="{89C2931D-096B-43DC-9FD2-AE4BE3F18852}" srcOrd="2" destOrd="0" presId="urn:microsoft.com/office/officeart/2008/layout/HorizontalMultiLevelHierarchy"/>
    <dgm:cxn modelId="{071FAC20-7895-483B-9A0C-B29D2695B5E4}" type="presParOf" srcId="{89C2931D-096B-43DC-9FD2-AE4BE3F18852}" destId="{E0F61841-618C-4196-B048-59EA4B92407E}" srcOrd="0" destOrd="0" presId="urn:microsoft.com/office/officeart/2008/layout/HorizontalMultiLevelHierarchy"/>
    <dgm:cxn modelId="{131AAEA6-42D0-4263-83AC-1537B6A5FAB8}" type="presParOf" srcId="{BFF0D02D-E76E-4DF9-90CD-7A6E9A5B9370}" destId="{C54BA872-062B-4CD4-86F5-19D4692D8173}" srcOrd="3" destOrd="0" presId="urn:microsoft.com/office/officeart/2008/layout/HorizontalMultiLevelHierarchy"/>
    <dgm:cxn modelId="{DF2FA5D9-ACFB-46AA-94B5-05A6D0C577BB}" type="presParOf" srcId="{C54BA872-062B-4CD4-86F5-19D4692D8173}" destId="{97194443-E944-42AE-9C57-25B5C7F8EF8B}" srcOrd="0" destOrd="0" presId="urn:microsoft.com/office/officeart/2008/layout/HorizontalMultiLevelHierarchy"/>
    <dgm:cxn modelId="{CEDE9249-3D13-4C4D-AA7B-F4D910063387}" type="presParOf" srcId="{C54BA872-062B-4CD4-86F5-19D4692D8173}" destId="{FF866EBA-EB7D-4D13-B0A0-FC29D302EF8F}" srcOrd="1" destOrd="0" presId="urn:microsoft.com/office/officeart/2008/layout/HorizontalMultiLevelHierarchy"/>
    <dgm:cxn modelId="{74B5FAC3-E23B-4231-8EA8-DEED83358B06}" type="presParOf" srcId="{BFF0D02D-E76E-4DF9-90CD-7A6E9A5B9370}" destId="{4BCA9466-B8E0-409F-9A6C-F8C02FC2FC24}" srcOrd="4" destOrd="0" presId="urn:microsoft.com/office/officeart/2008/layout/HorizontalMultiLevelHierarchy"/>
    <dgm:cxn modelId="{4510D3E2-4FD1-403C-BE50-5B905563AD2B}" type="presParOf" srcId="{4BCA9466-B8E0-409F-9A6C-F8C02FC2FC24}" destId="{34497479-F467-43B1-AC18-7331D3440415}" srcOrd="0" destOrd="0" presId="urn:microsoft.com/office/officeart/2008/layout/HorizontalMultiLevelHierarchy"/>
    <dgm:cxn modelId="{C0529250-FC1A-4F92-86F3-3301340C8DE0}" type="presParOf" srcId="{BFF0D02D-E76E-4DF9-90CD-7A6E9A5B9370}" destId="{3FE1CD6B-575F-453F-A327-F451857E559D}" srcOrd="5" destOrd="0" presId="urn:microsoft.com/office/officeart/2008/layout/HorizontalMultiLevelHierarchy"/>
    <dgm:cxn modelId="{95352637-69EF-4732-8141-F052EAA748A2}" type="presParOf" srcId="{3FE1CD6B-575F-453F-A327-F451857E559D}" destId="{6759017A-C2E6-4ABF-9849-97403F95576B}" srcOrd="0" destOrd="0" presId="urn:microsoft.com/office/officeart/2008/layout/HorizontalMultiLevelHierarchy"/>
    <dgm:cxn modelId="{E3086802-98B9-46D3-9AD7-CCBB606D9B49}" type="presParOf" srcId="{3FE1CD6B-575F-453F-A327-F451857E559D}" destId="{6832DE57-BEDE-4893-8959-F88D306E4056}"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626A28C-E47C-443C-A132-893E3A453D04}"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s-MX"/>
        </a:p>
      </dgm:t>
    </dgm:pt>
    <dgm:pt modelId="{400AD952-63E4-4D92-88D2-BB9BBDCFF72B}">
      <dgm:prSet phldrT="[Texto]" custT="1"/>
      <dgm:spPr>
        <a:solidFill>
          <a:schemeClr val="accent3">
            <a:lumMod val="75000"/>
          </a:schemeClr>
        </a:solidFill>
      </dgm:spPr>
      <dgm:t>
        <a:bodyPr/>
        <a:lstStyle/>
        <a:p>
          <a:r>
            <a:rPr lang="es-MX" sz="2400" b="1" dirty="0" smtClean="0"/>
            <a:t>Epistemología del diseño</a:t>
          </a:r>
          <a:endParaRPr lang="es-MX" sz="2400" b="1" dirty="0"/>
        </a:p>
      </dgm:t>
    </dgm:pt>
    <dgm:pt modelId="{7C38E17B-4F87-4615-A468-C73DCD2ECC10}" type="parTrans" cxnId="{25C9E4A2-2F2C-4983-B656-3C39D74A9205}">
      <dgm:prSet/>
      <dgm:spPr/>
      <dgm:t>
        <a:bodyPr/>
        <a:lstStyle/>
        <a:p>
          <a:endParaRPr lang="es-MX"/>
        </a:p>
      </dgm:t>
    </dgm:pt>
    <dgm:pt modelId="{D68EE0E0-380A-42B8-8583-481FF5DADD1B}" type="sibTrans" cxnId="{25C9E4A2-2F2C-4983-B656-3C39D74A9205}">
      <dgm:prSet/>
      <dgm:spPr/>
      <dgm:t>
        <a:bodyPr/>
        <a:lstStyle/>
        <a:p>
          <a:endParaRPr lang="es-MX"/>
        </a:p>
      </dgm:t>
    </dgm:pt>
    <dgm:pt modelId="{EAE84748-2FCD-464F-973D-89E3F82C00EF}">
      <dgm:prSet phldrT="[Texto]" custT="1"/>
      <dgm:spPr>
        <a:solidFill>
          <a:schemeClr val="accent3"/>
        </a:solidFill>
      </dgm:spPr>
      <dgm:t>
        <a:bodyPr/>
        <a:lstStyle/>
        <a:p>
          <a:r>
            <a:rPr lang="es-MX" sz="1600" b="1" dirty="0" smtClean="0"/>
            <a:t>Hermenéutica: </a:t>
          </a:r>
          <a:r>
            <a:rPr lang="es-MX" sz="1400" dirty="0" smtClean="0"/>
            <a:t>múltiples interpretaciones</a:t>
          </a:r>
          <a:endParaRPr lang="es-MX" sz="1400" b="1" dirty="0"/>
        </a:p>
      </dgm:t>
    </dgm:pt>
    <dgm:pt modelId="{7E6B4451-3315-4BEF-84DF-97BEED509A02}" type="parTrans" cxnId="{5A7CA9DE-BD73-4AE0-9237-092737A94C0D}">
      <dgm:prSet/>
      <dgm:spPr/>
      <dgm:t>
        <a:bodyPr/>
        <a:lstStyle/>
        <a:p>
          <a:endParaRPr lang="es-MX"/>
        </a:p>
      </dgm:t>
    </dgm:pt>
    <dgm:pt modelId="{1DB97012-4A71-479B-8DA4-959C1A9F762D}" type="sibTrans" cxnId="{5A7CA9DE-BD73-4AE0-9237-092737A94C0D}">
      <dgm:prSet/>
      <dgm:spPr/>
      <dgm:t>
        <a:bodyPr/>
        <a:lstStyle/>
        <a:p>
          <a:endParaRPr lang="es-MX"/>
        </a:p>
      </dgm:t>
    </dgm:pt>
    <dgm:pt modelId="{673D1C79-31F3-482B-89E3-739675335F7F}">
      <dgm:prSet phldrT="[Texto]" custT="1"/>
      <dgm:spPr>
        <a:solidFill>
          <a:schemeClr val="accent3"/>
        </a:solidFill>
      </dgm:spPr>
      <dgm:t>
        <a:bodyPr/>
        <a:lstStyle/>
        <a:p>
          <a:r>
            <a:rPr lang="es-MX" sz="1600" b="1" dirty="0" smtClean="0"/>
            <a:t>Pragmatismo: </a:t>
          </a:r>
          <a:r>
            <a:rPr lang="es-MX" sz="1400" dirty="0" smtClean="0"/>
            <a:t>supone que toda  teoría es provisional</a:t>
          </a:r>
          <a:endParaRPr lang="es-MX" sz="1400" dirty="0"/>
        </a:p>
      </dgm:t>
    </dgm:pt>
    <dgm:pt modelId="{C6EE9782-A29B-4808-A489-9E0D0C41F348}" type="parTrans" cxnId="{DD29A68B-50D2-437F-B820-B80EE380181C}">
      <dgm:prSet/>
      <dgm:spPr/>
      <dgm:t>
        <a:bodyPr/>
        <a:lstStyle/>
        <a:p>
          <a:endParaRPr lang="es-MX"/>
        </a:p>
      </dgm:t>
    </dgm:pt>
    <dgm:pt modelId="{D33D55C3-F3FF-4994-BFD3-581C3E5FD831}" type="sibTrans" cxnId="{DD29A68B-50D2-437F-B820-B80EE380181C}">
      <dgm:prSet/>
      <dgm:spPr/>
      <dgm:t>
        <a:bodyPr/>
        <a:lstStyle/>
        <a:p>
          <a:endParaRPr lang="es-MX"/>
        </a:p>
      </dgm:t>
    </dgm:pt>
    <dgm:pt modelId="{BC26EC91-4D5F-4418-8E6C-A571FBD3206B}">
      <dgm:prSet phldrT="[Texto]" custT="1"/>
      <dgm:spPr>
        <a:solidFill>
          <a:schemeClr val="accent3"/>
        </a:solidFill>
      </dgm:spPr>
      <dgm:t>
        <a:bodyPr/>
        <a:lstStyle/>
        <a:p>
          <a:r>
            <a:rPr lang="es-MX" sz="1600" b="1" dirty="0" err="1" smtClean="0"/>
            <a:t>Transdiciplinaria</a:t>
          </a:r>
          <a:r>
            <a:rPr lang="es-MX" sz="1600" b="1" dirty="0" smtClean="0"/>
            <a:t>: </a:t>
          </a:r>
          <a:r>
            <a:rPr lang="es-MX" sz="1400" dirty="0" smtClean="0"/>
            <a:t>permite encontrar nuevos conceptos liminales de análisis no explorados</a:t>
          </a:r>
          <a:endParaRPr lang="es-MX" sz="1400" dirty="0">
            <a:solidFill>
              <a:schemeClr val="accent3">
                <a:lumMod val="60000"/>
                <a:lumOff val="40000"/>
              </a:schemeClr>
            </a:solidFill>
          </a:endParaRPr>
        </a:p>
      </dgm:t>
    </dgm:pt>
    <dgm:pt modelId="{8D8AC43A-EA3F-42ED-A9E8-8A29DDBB36BD}" type="parTrans" cxnId="{287AA0AE-B54D-497A-BB01-7CC0EEFD7EE8}">
      <dgm:prSet/>
      <dgm:spPr/>
      <dgm:t>
        <a:bodyPr/>
        <a:lstStyle/>
        <a:p>
          <a:endParaRPr lang="es-MX"/>
        </a:p>
      </dgm:t>
    </dgm:pt>
    <dgm:pt modelId="{623794D2-682A-460F-80E3-27AD77EB496E}" type="sibTrans" cxnId="{287AA0AE-B54D-497A-BB01-7CC0EEFD7EE8}">
      <dgm:prSet/>
      <dgm:spPr/>
      <dgm:t>
        <a:bodyPr/>
        <a:lstStyle/>
        <a:p>
          <a:endParaRPr lang="es-MX"/>
        </a:p>
      </dgm:t>
    </dgm:pt>
    <dgm:pt modelId="{32F7312F-96D5-4435-A5F4-304F62387F04}" type="pres">
      <dgm:prSet presAssocID="{3626A28C-E47C-443C-A132-893E3A453D04}" presName="cycle" presStyleCnt="0">
        <dgm:presLayoutVars>
          <dgm:chMax val="1"/>
          <dgm:dir/>
          <dgm:animLvl val="ctr"/>
          <dgm:resizeHandles val="exact"/>
        </dgm:presLayoutVars>
      </dgm:prSet>
      <dgm:spPr/>
      <dgm:t>
        <a:bodyPr/>
        <a:lstStyle/>
        <a:p>
          <a:endParaRPr lang="es-MX"/>
        </a:p>
      </dgm:t>
    </dgm:pt>
    <dgm:pt modelId="{A222976A-8FED-49F5-B989-5E64F538D8D3}" type="pres">
      <dgm:prSet presAssocID="{400AD952-63E4-4D92-88D2-BB9BBDCFF72B}" presName="centerShape" presStyleLbl="node0" presStyleIdx="0" presStyleCnt="1" custScaleX="191420"/>
      <dgm:spPr/>
      <dgm:t>
        <a:bodyPr/>
        <a:lstStyle/>
        <a:p>
          <a:endParaRPr lang="es-MX"/>
        </a:p>
      </dgm:t>
    </dgm:pt>
    <dgm:pt modelId="{64CC3BE1-0653-408A-BFC0-A21689D77888}" type="pres">
      <dgm:prSet presAssocID="{7E6B4451-3315-4BEF-84DF-97BEED509A02}" presName="parTrans" presStyleLbl="bgSibTrans2D1" presStyleIdx="0" presStyleCnt="3"/>
      <dgm:spPr/>
      <dgm:t>
        <a:bodyPr/>
        <a:lstStyle/>
        <a:p>
          <a:endParaRPr lang="es-MX"/>
        </a:p>
      </dgm:t>
    </dgm:pt>
    <dgm:pt modelId="{17E8A740-8705-415C-B4A1-02D34628F9F2}" type="pres">
      <dgm:prSet presAssocID="{EAE84748-2FCD-464F-973D-89E3F82C00EF}" presName="node" presStyleLbl="node1" presStyleIdx="0" presStyleCnt="3" custScaleX="113494" custScaleY="111141" custRadScaleRad="129152" custRadScaleInc="-15221">
        <dgm:presLayoutVars>
          <dgm:bulletEnabled val="1"/>
        </dgm:presLayoutVars>
      </dgm:prSet>
      <dgm:spPr/>
      <dgm:t>
        <a:bodyPr/>
        <a:lstStyle/>
        <a:p>
          <a:endParaRPr lang="es-MX"/>
        </a:p>
      </dgm:t>
    </dgm:pt>
    <dgm:pt modelId="{A9019DDF-AB1B-4AB6-8AAF-33F0CE6DA359}" type="pres">
      <dgm:prSet presAssocID="{C6EE9782-A29B-4808-A489-9E0D0C41F348}" presName="parTrans" presStyleLbl="bgSibTrans2D1" presStyleIdx="1" presStyleCnt="3"/>
      <dgm:spPr/>
      <dgm:t>
        <a:bodyPr/>
        <a:lstStyle/>
        <a:p>
          <a:endParaRPr lang="es-MX"/>
        </a:p>
      </dgm:t>
    </dgm:pt>
    <dgm:pt modelId="{441795E7-8923-42E6-AFFE-38D17536D718}" type="pres">
      <dgm:prSet presAssocID="{673D1C79-31F3-482B-89E3-739675335F7F}" presName="node" presStyleLbl="node1" presStyleIdx="1" presStyleCnt="3" custRadScaleRad="100032" custRadScaleInc="258">
        <dgm:presLayoutVars>
          <dgm:bulletEnabled val="1"/>
        </dgm:presLayoutVars>
      </dgm:prSet>
      <dgm:spPr/>
      <dgm:t>
        <a:bodyPr/>
        <a:lstStyle/>
        <a:p>
          <a:endParaRPr lang="es-MX"/>
        </a:p>
      </dgm:t>
    </dgm:pt>
    <dgm:pt modelId="{22703AC2-4810-47E5-8126-B9C64359AC85}" type="pres">
      <dgm:prSet presAssocID="{8D8AC43A-EA3F-42ED-A9E8-8A29DDBB36BD}" presName="parTrans" presStyleLbl="bgSibTrans2D1" presStyleIdx="2" presStyleCnt="3"/>
      <dgm:spPr/>
      <dgm:t>
        <a:bodyPr/>
        <a:lstStyle/>
        <a:p>
          <a:endParaRPr lang="es-MX"/>
        </a:p>
      </dgm:t>
    </dgm:pt>
    <dgm:pt modelId="{1237C697-4BEC-4876-9430-7CBE24704DC6}" type="pres">
      <dgm:prSet presAssocID="{BC26EC91-4D5F-4418-8E6C-A571FBD3206B}" presName="node" presStyleLbl="node1" presStyleIdx="2" presStyleCnt="3" custScaleX="116528" custRadScaleRad="129673" custRadScaleInc="12749">
        <dgm:presLayoutVars>
          <dgm:bulletEnabled val="1"/>
        </dgm:presLayoutVars>
      </dgm:prSet>
      <dgm:spPr/>
      <dgm:t>
        <a:bodyPr/>
        <a:lstStyle/>
        <a:p>
          <a:endParaRPr lang="es-MX"/>
        </a:p>
      </dgm:t>
    </dgm:pt>
  </dgm:ptLst>
  <dgm:cxnLst>
    <dgm:cxn modelId="{5A7CA9DE-BD73-4AE0-9237-092737A94C0D}" srcId="{400AD952-63E4-4D92-88D2-BB9BBDCFF72B}" destId="{EAE84748-2FCD-464F-973D-89E3F82C00EF}" srcOrd="0" destOrd="0" parTransId="{7E6B4451-3315-4BEF-84DF-97BEED509A02}" sibTransId="{1DB97012-4A71-479B-8DA4-959C1A9F762D}"/>
    <dgm:cxn modelId="{07531677-C4A6-476D-96C8-5E33AAF9889D}" type="presOf" srcId="{8D8AC43A-EA3F-42ED-A9E8-8A29DDBB36BD}" destId="{22703AC2-4810-47E5-8126-B9C64359AC85}" srcOrd="0" destOrd="0" presId="urn:microsoft.com/office/officeart/2005/8/layout/radial4"/>
    <dgm:cxn modelId="{DD29A68B-50D2-437F-B820-B80EE380181C}" srcId="{400AD952-63E4-4D92-88D2-BB9BBDCFF72B}" destId="{673D1C79-31F3-482B-89E3-739675335F7F}" srcOrd="1" destOrd="0" parTransId="{C6EE9782-A29B-4808-A489-9E0D0C41F348}" sibTransId="{D33D55C3-F3FF-4994-BFD3-581C3E5FD831}"/>
    <dgm:cxn modelId="{13D64708-0270-41BD-81AD-36CD99A6B31A}" type="presOf" srcId="{BC26EC91-4D5F-4418-8E6C-A571FBD3206B}" destId="{1237C697-4BEC-4876-9430-7CBE24704DC6}" srcOrd="0" destOrd="0" presId="urn:microsoft.com/office/officeart/2005/8/layout/radial4"/>
    <dgm:cxn modelId="{ECD7CD21-90EC-47C2-89B4-4905ED9C952F}" type="presOf" srcId="{673D1C79-31F3-482B-89E3-739675335F7F}" destId="{441795E7-8923-42E6-AFFE-38D17536D718}" srcOrd="0" destOrd="0" presId="urn:microsoft.com/office/officeart/2005/8/layout/radial4"/>
    <dgm:cxn modelId="{8C52D679-7E8C-4CD1-A3A2-669304B1FFA4}" type="presOf" srcId="{C6EE9782-A29B-4808-A489-9E0D0C41F348}" destId="{A9019DDF-AB1B-4AB6-8AAF-33F0CE6DA359}" srcOrd="0" destOrd="0" presId="urn:microsoft.com/office/officeart/2005/8/layout/radial4"/>
    <dgm:cxn modelId="{287AA0AE-B54D-497A-BB01-7CC0EEFD7EE8}" srcId="{400AD952-63E4-4D92-88D2-BB9BBDCFF72B}" destId="{BC26EC91-4D5F-4418-8E6C-A571FBD3206B}" srcOrd="2" destOrd="0" parTransId="{8D8AC43A-EA3F-42ED-A9E8-8A29DDBB36BD}" sibTransId="{623794D2-682A-460F-80E3-27AD77EB496E}"/>
    <dgm:cxn modelId="{7185C595-DE83-4C1F-95A5-6BAB968AC7C6}" type="presOf" srcId="{3626A28C-E47C-443C-A132-893E3A453D04}" destId="{32F7312F-96D5-4435-A5F4-304F62387F04}" srcOrd="0" destOrd="0" presId="urn:microsoft.com/office/officeart/2005/8/layout/radial4"/>
    <dgm:cxn modelId="{12678F0A-143B-4EA6-AB85-4A8326CA7D6C}" type="presOf" srcId="{7E6B4451-3315-4BEF-84DF-97BEED509A02}" destId="{64CC3BE1-0653-408A-BFC0-A21689D77888}" srcOrd="0" destOrd="0" presId="urn:microsoft.com/office/officeart/2005/8/layout/radial4"/>
    <dgm:cxn modelId="{6C1992EA-82C9-479F-B7F7-7CA83AFC3B8D}" type="presOf" srcId="{EAE84748-2FCD-464F-973D-89E3F82C00EF}" destId="{17E8A740-8705-415C-B4A1-02D34628F9F2}" srcOrd="0" destOrd="0" presId="urn:microsoft.com/office/officeart/2005/8/layout/radial4"/>
    <dgm:cxn modelId="{D644E88A-7BAE-478A-B6DC-DEB77B0902BC}" type="presOf" srcId="{400AD952-63E4-4D92-88D2-BB9BBDCFF72B}" destId="{A222976A-8FED-49F5-B989-5E64F538D8D3}" srcOrd="0" destOrd="0" presId="urn:microsoft.com/office/officeart/2005/8/layout/radial4"/>
    <dgm:cxn modelId="{25C9E4A2-2F2C-4983-B656-3C39D74A9205}" srcId="{3626A28C-E47C-443C-A132-893E3A453D04}" destId="{400AD952-63E4-4D92-88D2-BB9BBDCFF72B}" srcOrd="0" destOrd="0" parTransId="{7C38E17B-4F87-4615-A468-C73DCD2ECC10}" sibTransId="{D68EE0E0-380A-42B8-8583-481FF5DADD1B}"/>
    <dgm:cxn modelId="{4CADC81A-DA49-4F4F-963E-A7597509E26B}" type="presParOf" srcId="{32F7312F-96D5-4435-A5F4-304F62387F04}" destId="{A222976A-8FED-49F5-B989-5E64F538D8D3}" srcOrd="0" destOrd="0" presId="urn:microsoft.com/office/officeart/2005/8/layout/radial4"/>
    <dgm:cxn modelId="{B254A3B3-D4DF-42CB-8E89-4F817AF074CE}" type="presParOf" srcId="{32F7312F-96D5-4435-A5F4-304F62387F04}" destId="{64CC3BE1-0653-408A-BFC0-A21689D77888}" srcOrd="1" destOrd="0" presId="urn:microsoft.com/office/officeart/2005/8/layout/radial4"/>
    <dgm:cxn modelId="{8D5AA838-7A28-4B57-8893-4FCD312A893E}" type="presParOf" srcId="{32F7312F-96D5-4435-A5F4-304F62387F04}" destId="{17E8A740-8705-415C-B4A1-02D34628F9F2}" srcOrd="2" destOrd="0" presId="urn:microsoft.com/office/officeart/2005/8/layout/radial4"/>
    <dgm:cxn modelId="{5B94E367-A555-4DBD-AD61-756E128636D1}" type="presParOf" srcId="{32F7312F-96D5-4435-A5F4-304F62387F04}" destId="{A9019DDF-AB1B-4AB6-8AAF-33F0CE6DA359}" srcOrd="3" destOrd="0" presId="urn:microsoft.com/office/officeart/2005/8/layout/radial4"/>
    <dgm:cxn modelId="{4ED9261E-77E8-49E8-ADE7-1EBEC5827E65}" type="presParOf" srcId="{32F7312F-96D5-4435-A5F4-304F62387F04}" destId="{441795E7-8923-42E6-AFFE-38D17536D718}" srcOrd="4" destOrd="0" presId="urn:microsoft.com/office/officeart/2005/8/layout/radial4"/>
    <dgm:cxn modelId="{E645BEF3-B417-4CEE-A54D-ED1C89846C8E}" type="presParOf" srcId="{32F7312F-96D5-4435-A5F4-304F62387F04}" destId="{22703AC2-4810-47E5-8126-B9C64359AC85}" srcOrd="5" destOrd="0" presId="urn:microsoft.com/office/officeart/2005/8/layout/radial4"/>
    <dgm:cxn modelId="{B19F1EEE-846A-44D6-9B49-5BC25AC25F01}" type="presParOf" srcId="{32F7312F-96D5-4435-A5F4-304F62387F04}" destId="{1237C697-4BEC-4876-9430-7CBE24704DC6}"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CA9466-B8E0-409F-9A6C-F8C02FC2FC24}">
      <dsp:nvSpPr>
        <dsp:cNvPr id="0" name=""/>
        <dsp:cNvSpPr/>
      </dsp:nvSpPr>
      <dsp:spPr>
        <a:xfrm>
          <a:off x="2635481" y="2664295"/>
          <a:ext cx="748907" cy="1149971"/>
        </a:xfrm>
        <a:custGeom>
          <a:avLst/>
          <a:gdLst/>
          <a:ahLst/>
          <a:cxnLst/>
          <a:rect l="0" t="0" r="0" b="0"/>
          <a:pathLst>
            <a:path>
              <a:moveTo>
                <a:pt x="0" y="0"/>
              </a:moveTo>
              <a:lnTo>
                <a:pt x="374453" y="0"/>
              </a:lnTo>
              <a:lnTo>
                <a:pt x="374453" y="1149971"/>
              </a:lnTo>
              <a:lnTo>
                <a:pt x="748907" y="114997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975626" y="3204973"/>
        <a:ext cx="68616" cy="68616"/>
      </dsp:txXfrm>
    </dsp:sp>
    <dsp:sp modelId="{89C2931D-096B-43DC-9FD2-AE4BE3F18852}">
      <dsp:nvSpPr>
        <dsp:cNvPr id="0" name=""/>
        <dsp:cNvSpPr/>
      </dsp:nvSpPr>
      <dsp:spPr>
        <a:xfrm>
          <a:off x="2635481" y="2618576"/>
          <a:ext cx="718887" cy="91440"/>
        </a:xfrm>
        <a:custGeom>
          <a:avLst/>
          <a:gdLst/>
          <a:ahLst/>
          <a:cxnLst/>
          <a:rect l="0" t="0" r="0" b="0"/>
          <a:pathLst>
            <a:path>
              <a:moveTo>
                <a:pt x="0" y="45720"/>
              </a:moveTo>
              <a:lnTo>
                <a:pt x="718887" y="4572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976952" y="2646323"/>
        <a:ext cx="35944" cy="35944"/>
      </dsp:txXfrm>
    </dsp:sp>
    <dsp:sp modelId="{AFCF0180-9A15-4EFB-A1EB-BBF47A16DD17}">
      <dsp:nvSpPr>
        <dsp:cNvPr id="0" name=""/>
        <dsp:cNvSpPr/>
      </dsp:nvSpPr>
      <dsp:spPr>
        <a:xfrm>
          <a:off x="2635481" y="1398755"/>
          <a:ext cx="718887" cy="1265540"/>
        </a:xfrm>
        <a:custGeom>
          <a:avLst/>
          <a:gdLst/>
          <a:ahLst/>
          <a:cxnLst/>
          <a:rect l="0" t="0" r="0" b="0"/>
          <a:pathLst>
            <a:path>
              <a:moveTo>
                <a:pt x="0" y="1265540"/>
              </a:moveTo>
              <a:lnTo>
                <a:pt x="359443" y="1265540"/>
              </a:lnTo>
              <a:lnTo>
                <a:pt x="359443" y="0"/>
              </a:lnTo>
              <a:lnTo>
                <a:pt x="718887"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958538" y="1995138"/>
        <a:ext cx="72773" cy="72773"/>
      </dsp:txXfrm>
    </dsp:sp>
    <dsp:sp modelId="{DEBC334C-558F-40B6-9B0F-90EE2F164D44}">
      <dsp:nvSpPr>
        <dsp:cNvPr id="0" name=""/>
        <dsp:cNvSpPr/>
      </dsp:nvSpPr>
      <dsp:spPr>
        <a:xfrm rot="16200000">
          <a:off x="-535031" y="2158079"/>
          <a:ext cx="5328591" cy="1012432"/>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s-MX" sz="3200" b="1" kern="1200" dirty="0" smtClean="0"/>
            <a:t>Pragmatismo </a:t>
          </a:r>
          <a:r>
            <a:rPr lang="es-MX" sz="2800" b="1" kern="1200" dirty="0" smtClean="0"/>
            <a:t>  </a:t>
          </a:r>
          <a:r>
            <a:rPr lang="es-MX" sz="2400" b="1" kern="1200" dirty="0" smtClean="0"/>
            <a:t>(</a:t>
          </a:r>
          <a:r>
            <a:rPr lang="es-MX" sz="2400" b="1" kern="1200" dirty="0" err="1" smtClean="0"/>
            <a:t>pragma</a:t>
          </a:r>
          <a:r>
            <a:rPr lang="es-MX" sz="2400" b="1" kern="1200" dirty="0" smtClean="0"/>
            <a:t>=acción) </a:t>
          </a:r>
          <a:endParaRPr lang="es-MX" sz="2400" b="1" kern="1200" dirty="0"/>
        </a:p>
      </dsp:txBody>
      <dsp:txXfrm>
        <a:off x="-535031" y="2158079"/>
        <a:ext cx="5328591" cy="1012432"/>
      </dsp:txXfrm>
    </dsp:sp>
    <dsp:sp modelId="{CFDABC4C-28BE-4D8B-BE55-201F9703C4FE}">
      <dsp:nvSpPr>
        <dsp:cNvPr id="0" name=""/>
        <dsp:cNvSpPr/>
      </dsp:nvSpPr>
      <dsp:spPr>
        <a:xfrm>
          <a:off x="3354368" y="892539"/>
          <a:ext cx="3320778" cy="1012432"/>
        </a:xfrm>
        <a:prstGeom prst="rect">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b="1" kern="1200" dirty="0" smtClean="0"/>
            <a:t>Método para aclarar las ideas</a:t>
          </a:r>
          <a:endParaRPr lang="es-MX" sz="2400" b="1" kern="1200" dirty="0"/>
        </a:p>
      </dsp:txBody>
      <dsp:txXfrm>
        <a:off x="3354368" y="892539"/>
        <a:ext cx="3320778" cy="1012432"/>
      </dsp:txXfrm>
    </dsp:sp>
    <dsp:sp modelId="{97194443-E944-42AE-9C57-25B5C7F8EF8B}">
      <dsp:nvSpPr>
        <dsp:cNvPr id="0" name=""/>
        <dsp:cNvSpPr/>
      </dsp:nvSpPr>
      <dsp:spPr>
        <a:xfrm>
          <a:off x="3354368" y="2158079"/>
          <a:ext cx="3320778" cy="1012432"/>
        </a:xfrm>
        <a:prstGeom prst="rect">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b="1" kern="1200" dirty="0" smtClean="0"/>
            <a:t>Determinar su significado</a:t>
          </a:r>
          <a:endParaRPr lang="es-MX" sz="2400" b="1" kern="1200" dirty="0"/>
        </a:p>
      </dsp:txBody>
      <dsp:txXfrm>
        <a:off x="3354368" y="2158079"/>
        <a:ext cx="3320778" cy="1012432"/>
      </dsp:txXfrm>
    </dsp:sp>
    <dsp:sp modelId="{6759017A-C2E6-4ABF-9849-97403F95576B}">
      <dsp:nvSpPr>
        <dsp:cNvPr id="0" name=""/>
        <dsp:cNvSpPr/>
      </dsp:nvSpPr>
      <dsp:spPr>
        <a:xfrm>
          <a:off x="3384388" y="3308051"/>
          <a:ext cx="3320778" cy="1012432"/>
        </a:xfrm>
        <a:prstGeom prst="rect">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b="1" kern="1200" dirty="0" smtClean="0"/>
            <a:t>Establecer una postura crítica</a:t>
          </a:r>
          <a:r>
            <a:rPr lang="es-MX" sz="3300" kern="1200" dirty="0" smtClean="0"/>
            <a:t>.</a:t>
          </a:r>
          <a:endParaRPr lang="es-MX" sz="3300" kern="1200" dirty="0"/>
        </a:p>
      </dsp:txBody>
      <dsp:txXfrm>
        <a:off x="3384388" y="3308051"/>
        <a:ext cx="3320778" cy="10124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22976A-8FED-49F5-B989-5E64F538D8D3}">
      <dsp:nvSpPr>
        <dsp:cNvPr id="0" name=""/>
        <dsp:cNvSpPr/>
      </dsp:nvSpPr>
      <dsp:spPr>
        <a:xfrm>
          <a:off x="2383582" y="2102893"/>
          <a:ext cx="3377056" cy="1764212"/>
        </a:xfrm>
        <a:prstGeom prst="ellipse">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b="1" kern="1200" dirty="0" smtClean="0"/>
            <a:t>Epistemología del diseño</a:t>
          </a:r>
          <a:endParaRPr lang="es-MX" sz="2400" b="1" kern="1200" dirty="0"/>
        </a:p>
      </dsp:txBody>
      <dsp:txXfrm>
        <a:off x="2878140" y="2361256"/>
        <a:ext cx="2387940" cy="1247486"/>
      </dsp:txXfrm>
    </dsp:sp>
    <dsp:sp modelId="{64CC3BE1-0653-408A-BFC0-A21689D77888}">
      <dsp:nvSpPr>
        <dsp:cNvPr id="0" name=""/>
        <dsp:cNvSpPr/>
      </dsp:nvSpPr>
      <dsp:spPr>
        <a:xfrm rot="12352044">
          <a:off x="1306770" y="1762302"/>
          <a:ext cx="1524267" cy="50280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7E8A740-8705-415C-B4A1-02D34628F9F2}">
      <dsp:nvSpPr>
        <dsp:cNvPr id="0" name=""/>
        <dsp:cNvSpPr/>
      </dsp:nvSpPr>
      <dsp:spPr>
        <a:xfrm>
          <a:off x="432050" y="936101"/>
          <a:ext cx="1902162" cy="1490180"/>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MX" sz="1600" b="1" kern="1200" dirty="0" smtClean="0"/>
            <a:t>Hermenéutica: </a:t>
          </a:r>
          <a:r>
            <a:rPr lang="es-MX" sz="1400" kern="1200" dirty="0" smtClean="0"/>
            <a:t>múltiples interpretaciones</a:t>
          </a:r>
          <a:endParaRPr lang="es-MX" sz="1400" b="1" kern="1200" dirty="0"/>
        </a:p>
      </dsp:txBody>
      <dsp:txXfrm>
        <a:off x="475696" y="979747"/>
        <a:ext cx="1814870" cy="1402888"/>
      </dsp:txXfrm>
    </dsp:sp>
    <dsp:sp modelId="{A9019DDF-AB1B-4AB6-8AAF-33F0CE6DA359}">
      <dsp:nvSpPr>
        <dsp:cNvPr id="0" name=""/>
        <dsp:cNvSpPr/>
      </dsp:nvSpPr>
      <dsp:spPr>
        <a:xfrm rot="16209288">
          <a:off x="3399682" y="1095856"/>
          <a:ext cx="1353706" cy="50280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41795E7-8923-42E6-AFFE-38D17536D718}">
      <dsp:nvSpPr>
        <dsp:cNvPr id="0" name=""/>
        <dsp:cNvSpPr/>
      </dsp:nvSpPr>
      <dsp:spPr>
        <a:xfrm>
          <a:off x="3240363" y="5"/>
          <a:ext cx="1676002" cy="1340801"/>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MX" sz="1600" b="1" kern="1200" dirty="0" smtClean="0"/>
            <a:t>Pragmatismo: </a:t>
          </a:r>
          <a:r>
            <a:rPr lang="es-MX" sz="1400" kern="1200" dirty="0" smtClean="0"/>
            <a:t>supone que toda  teoría es provisional</a:t>
          </a:r>
          <a:endParaRPr lang="es-MX" sz="1400" kern="1200" dirty="0"/>
        </a:p>
      </dsp:txBody>
      <dsp:txXfrm>
        <a:off x="3279634" y="39276"/>
        <a:ext cx="1597460" cy="1262259"/>
      </dsp:txXfrm>
    </dsp:sp>
    <dsp:sp modelId="{22703AC2-4810-47E5-8126-B9C64359AC85}">
      <dsp:nvSpPr>
        <dsp:cNvPr id="0" name=""/>
        <dsp:cNvSpPr/>
      </dsp:nvSpPr>
      <dsp:spPr>
        <a:xfrm rot="19958964">
          <a:off x="5265439" y="1713181"/>
          <a:ext cx="1558840" cy="50280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237C697-4BEC-4876-9430-7CBE24704DC6}">
      <dsp:nvSpPr>
        <dsp:cNvPr id="0" name=""/>
        <dsp:cNvSpPr/>
      </dsp:nvSpPr>
      <dsp:spPr>
        <a:xfrm>
          <a:off x="5760643" y="936088"/>
          <a:ext cx="1953011" cy="1340801"/>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MX" sz="1600" b="1" kern="1200" dirty="0" err="1" smtClean="0"/>
            <a:t>Transdiciplinaria</a:t>
          </a:r>
          <a:r>
            <a:rPr lang="es-MX" sz="1600" b="1" kern="1200" dirty="0" smtClean="0"/>
            <a:t>: </a:t>
          </a:r>
          <a:r>
            <a:rPr lang="es-MX" sz="1400" kern="1200" dirty="0" smtClean="0"/>
            <a:t>permite encontrar nuevos conceptos liminales de análisis no explorados</a:t>
          </a:r>
          <a:endParaRPr lang="es-MX" sz="1400" kern="1200" dirty="0">
            <a:solidFill>
              <a:schemeClr val="accent3">
                <a:lumMod val="60000"/>
                <a:lumOff val="40000"/>
              </a:schemeClr>
            </a:solidFill>
          </a:endParaRPr>
        </a:p>
      </dsp:txBody>
      <dsp:txXfrm>
        <a:off x="5799914" y="975359"/>
        <a:ext cx="1874469" cy="1262259"/>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951273-0597-40FD-BAE0-28CD221F7AAB}" type="datetimeFigureOut">
              <a:rPr lang="es-MX" smtClean="0"/>
              <a:t>20/10/2017</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A4444E-CD35-41C8-A3F2-C55367F394A7}" type="slidenum">
              <a:rPr lang="es-MX" smtClean="0"/>
              <a:t>‹Nº›</a:t>
            </a:fld>
            <a:endParaRPr lang="es-MX"/>
          </a:p>
        </p:txBody>
      </p:sp>
    </p:spTree>
    <p:extLst>
      <p:ext uri="{BB962C8B-B14F-4D97-AF65-F5344CB8AC3E}">
        <p14:creationId xmlns:p14="http://schemas.microsoft.com/office/powerpoint/2010/main" val="1930286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3F7BE2E9-C770-4CF5-B68A-52E776B1E22D}" type="slidenum">
              <a:rPr lang="es-MX" smtClean="0"/>
              <a:t>28</a:t>
            </a:fld>
            <a:endParaRPr lang="es-MX"/>
          </a:p>
        </p:txBody>
      </p:sp>
    </p:spTree>
    <p:extLst>
      <p:ext uri="{BB962C8B-B14F-4D97-AF65-F5344CB8AC3E}">
        <p14:creationId xmlns:p14="http://schemas.microsoft.com/office/powerpoint/2010/main" val="10383863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85BD8159-EF3D-4CFA-999E-B9AFBEA864BB}" type="datetime1">
              <a:rPr lang="es-MX" smtClean="0"/>
              <a:t>20/10/2017</a:t>
            </a:fld>
            <a:endParaRPr lang="es-MX"/>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MX"/>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E32551B2-2FF3-40BD-B3A5-AB049EF139E6}"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427A688-C034-4BA2-ADC6-BC93B6F6C63F}" type="datetime1">
              <a:rPr lang="es-MX" smtClean="0"/>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32551B2-2FF3-40BD-B3A5-AB049EF139E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CC78334-8290-4B4F-A9A3-7106DCA7E275}" type="datetime1">
              <a:rPr lang="es-MX" smtClean="0"/>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32551B2-2FF3-40BD-B3A5-AB049EF139E6}"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DEDCA46D-6356-4951-920C-B71BC8073BB4}" type="datetime1">
              <a:rPr lang="es-MX" smtClean="0"/>
              <a:t>20/10/2017</a:t>
            </a:fld>
            <a:endParaRPr lang="es-MX"/>
          </a:p>
        </p:txBody>
      </p:sp>
      <p:sp>
        <p:nvSpPr>
          <p:cNvPr id="5" name="4 Marcador de pie de página"/>
          <p:cNvSpPr>
            <a:spLocks noGrp="1"/>
          </p:cNvSpPr>
          <p:nvPr>
            <p:ph type="ftr" sz="quarter" idx="11"/>
          </p:nvPr>
        </p:nvSpPr>
        <p:spPr>
          <a:xfrm>
            <a:off x="457200" y="6480969"/>
            <a:ext cx="4260056" cy="300831"/>
          </a:xfrm>
        </p:spPr>
        <p:txBody>
          <a:bodyPr/>
          <a:lstStyle/>
          <a:p>
            <a:endParaRPr lang="es-MX"/>
          </a:p>
        </p:txBody>
      </p:sp>
      <p:sp>
        <p:nvSpPr>
          <p:cNvPr id="6" name="5 Marcador de número de diapositiva"/>
          <p:cNvSpPr>
            <a:spLocks noGrp="1"/>
          </p:cNvSpPr>
          <p:nvPr>
            <p:ph type="sldNum" sz="quarter" idx="12"/>
          </p:nvPr>
        </p:nvSpPr>
        <p:spPr/>
        <p:txBody>
          <a:bodyPr/>
          <a:lstStyle/>
          <a:p>
            <a:fld id="{E32551B2-2FF3-40BD-B3A5-AB049EF139E6}"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F5AC4C00-AF77-4143-9132-B5D1A14FB966}" type="datetime1">
              <a:rPr lang="es-MX" smtClean="0"/>
              <a:t>20/10/2017</a:t>
            </a:fld>
            <a:endParaRPr lang="es-MX"/>
          </a:p>
        </p:txBody>
      </p:sp>
      <p:sp>
        <p:nvSpPr>
          <p:cNvPr id="5" name="4 Marcador de pie de página"/>
          <p:cNvSpPr>
            <a:spLocks noGrp="1"/>
          </p:cNvSpPr>
          <p:nvPr>
            <p:ph type="ftr" sz="quarter" idx="11"/>
          </p:nvPr>
        </p:nvSpPr>
        <p:spPr>
          <a:xfrm>
            <a:off x="2619376" y="6480969"/>
            <a:ext cx="4260056" cy="300831"/>
          </a:xfrm>
        </p:spPr>
        <p:txBody>
          <a:bodyPr/>
          <a:lstStyle/>
          <a:p>
            <a:endParaRPr lang="es-MX"/>
          </a:p>
        </p:txBody>
      </p:sp>
      <p:sp>
        <p:nvSpPr>
          <p:cNvPr id="6" name="5 Marcador de número de diapositiva"/>
          <p:cNvSpPr>
            <a:spLocks noGrp="1"/>
          </p:cNvSpPr>
          <p:nvPr>
            <p:ph type="sldNum" sz="quarter" idx="12"/>
          </p:nvPr>
        </p:nvSpPr>
        <p:spPr>
          <a:xfrm>
            <a:off x="8451056" y="809624"/>
            <a:ext cx="502920" cy="300831"/>
          </a:xfrm>
        </p:spPr>
        <p:txBody>
          <a:bodyPr/>
          <a:lstStyle/>
          <a:p>
            <a:fld id="{E32551B2-2FF3-40BD-B3A5-AB049EF139E6}" type="slidenum">
              <a:rPr lang="es-MX" smtClean="0"/>
              <a:pPr/>
              <a:t>‹Nº›</a:t>
            </a:fld>
            <a:endParaRPr lang="es-MX"/>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9DBD2DED-D904-4E70-B412-DA1AA61FD567}" type="datetime1">
              <a:rPr lang="es-MX" smtClean="0"/>
              <a:t>20/10/2017</a:t>
            </a:fld>
            <a:endParaRPr lang="es-MX"/>
          </a:p>
        </p:txBody>
      </p:sp>
      <p:sp>
        <p:nvSpPr>
          <p:cNvPr id="6" name="5 Marcador de pie de página"/>
          <p:cNvSpPr>
            <a:spLocks noGrp="1"/>
          </p:cNvSpPr>
          <p:nvPr>
            <p:ph type="ftr" sz="quarter" idx="11"/>
          </p:nvPr>
        </p:nvSpPr>
        <p:spPr>
          <a:xfrm>
            <a:off x="457200" y="6480969"/>
            <a:ext cx="4260056" cy="301752"/>
          </a:xfrm>
        </p:spPr>
        <p:txBody>
          <a:bodyPr/>
          <a:lstStyle/>
          <a:p>
            <a:endParaRPr lang="es-MX"/>
          </a:p>
        </p:txBody>
      </p:sp>
      <p:sp>
        <p:nvSpPr>
          <p:cNvPr id="7" name="6 Marcador de número de diapositiva"/>
          <p:cNvSpPr>
            <a:spLocks noGrp="1"/>
          </p:cNvSpPr>
          <p:nvPr>
            <p:ph type="sldNum" sz="quarter" idx="12"/>
          </p:nvPr>
        </p:nvSpPr>
        <p:spPr>
          <a:xfrm>
            <a:off x="7589520" y="6480969"/>
            <a:ext cx="502920" cy="301752"/>
          </a:xfrm>
        </p:spPr>
        <p:txBody>
          <a:bodyPr/>
          <a:lstStyle/>
          <a:p>
            <a:fld id="{E32551B2-2FF3-40BD-B3A5-AB049EF139E6}"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862792F7-F04B-495D-9E10-99D1489D80D1}" type="datetime1">
              <a:rPr lang="es-MX" smtClean="0"/>
              <a:t>20/10/2017</a:t>
            </a:fld>
            <a:endParaRPr lang="es-MX"/>
          </a:p>
        </p:txBody>
      </p:sp>
      <p:sp>
        <p:nvSpPr>
          <p:cNvPr id="8" name="7 Marcador de pie de página"/>
          <p:cNvSpPr>
            <a:spLocks noGrp="1"/>
          </p:cNvSpPr>
          <p:nvPr>
            <p:ph type="ftr" sz="quarter" idx="11"/>
          </p:nvPr>
        </p:nvSpPr>
        <p:spPr>
          <a:xfrm>
            <a:off x="457200" y="6480969"/>
            <a:ext cx="4261104" cy="301752"/>
          </a:xfrm>
        </p:spPr>
        <p:txBody>
          <a:bodyPr/>
          <a:lstStyle/>
          <a:p>
            <a:endParaRPr lang="es-MX"/>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E32551B2-2FF3-40BD-B3A5-AB049EF139E6}"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361A3220-254B-47A7-9289-763724B8380C}" type="datetime1">
              <a:rPr lang="es-MX" smtClean="0"/>
              <a:t>20/10/2017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E32551B2-2FF3-40BD-B3A5-AB049EF139E6}"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AD183BC9-2454-4F59-8394-0B85BB853BF3}" type="datetime1">
              <a:rPr lang="es-MX" smtClean="0"/>
              <a:t>20/10/2017</a:t>
            </a:fld>
            <a:endParaRPr lang="es-MX"/>
          </a:p>
        </p:txBody>
      </p:sp>
      <p:sp>
        <p:nvSpPr>
          <p:cNvPr id="3" name="2 Marcador de pie de página"/>
          <p:cNvSpPr>
            <a:spLocks noGrp="1"/>
          </p:cNvSpPr>
          <p:nvPr>
            <p:ph type="ftr" sz="quarter" idx="11"/>
          </p:nvPr>
        </p:nvSpPr>
        <p:spPr>
          <a:xfrm>
            <a:off x="457200" y="6481890"/>
            <a:ext cx="4260056" cy="300831"/>
          </a:xfrm>
        </p:spPr>
        <p:txBody>
          <a:bodyPr/>
          <a:lstStyle/>
          <a:p>
            <a:endParaRPr lang="es-MX"/>
          </a:p>
        </p:txBody>
      </p:sp>
      <p:sp>
        <p:nvSpPr>
          <p:cNvPr id="4" name="3 Marcador de número de diapositiva"/>
          <p:cNvSpPr>
            <a:spLocks noGrp="1"/>
          </p:cNvSpPr>
          <p:nvPr>
            <p:ph type="sldNum" sz="quarter" idx="12"/>
          </p:nvPr>
        </p:nvSpPr>
        <p:spPr>
          <a:xfrm>
            <a:off x="7589520" y="6480969"/>
            <a:ext cx="502920" cy="301752"/>
          </a:xfrm>
        </p:spPr>
        <p:txBody>
          <a:bodyPr/>
          <a:lstStyle/>
          <a:p>
            <a:fld id="{E32551B2-2FF3-40BD-B3A5-AB049EF139E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4C67EC69-4DE1-4F56-8962-4514FF390DEE}" type="datetime1">
              <a:rPr lang="es-MX" smtClean="0"/>
              <a:t>20/10/2017</a:t>
            </a:fld>
            <a:endParaRPr lang="es-MX"/>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MX"/>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E32551B2-2FF3-40BD-B3A5-AB049EF139E6}"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33CD3DD0-29B6-484F-9019-7DE0BA3D341F}" type="datetime1">
              <a:rPr lang="es-MX" smtClean="0"/>
              <a:t>20/10/2017</a:t>
            </a:fld>
            <a:endParaRPr lang="es-MX"/>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MX"/>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E32551B2-2FF3-40BD-B3A5-AB049EF139E6}"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0BD71"/>
        </a:solidFill>
        <a:effectLst/>
      </p:bgPr>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A7A130D9-0258-4669-9117-36E7180D62EE}" type="datetime1">
              <a:rPr lang="es-MX" smtClean="0"/>
              <a:t>20/10/2017</a:t>
            </a:fld>
            <a:endParaRPr lang="es-MX"/>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MX"/>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E32551B2-2FF3-40BD-B3A5-AB049EF139E6}" type="slidenum">
              <a:rPr lang="es-MX" smtClean="0"/>
              <a:pPr/>
              <a:t>‹Nº›</a:t>
            </a:fld>
            <a:endParaRPr lang="es-MX"/>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7.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362577" y="1551463"/>
            <a:ext cx="2526047" cy="2472554"/>
          </a:xfrm>
          <a:prstGeom prst="rect">
            <a:avLst/>
          </a:prstGeom>
        </p:spPr>
      </p:pic>
      <p:pic>
        <p:nvPicPr>
          <p:cNvPr id="8" name="Imagen 7"/>
          <p:cNvPicPr>
            <a:picLocks noChangeAspect="1"/>
          </p:cNvPicPr>
          <p:nvPr/>
        </p:nvPicPr>
        <p:blipFill>
          <a:blip r:embed="rId3"/>
          <a:stretch>
            <a:fillRect/>
          </a:stretch>
        </p:blipFill>
        <p:spPr>
          <a:xfrm>
            <a:off x="5161547" y="2787740"/>
            <a:ext cx="2450265" cy="2450265"/>
          </a:xfrm>
          <a:prstGeom prst="rect">
            <a:avLst/>
          </a:prstGeom>
        </p:spPr>
      </p:pic>
      <p:sp>
        <p:nvSpPr>
          <p:cNvPr id="2" name="Marcador de número de diapositiva 1"/>
          <p:cNvSpPr>
            <a:spLocks noGrp="1"/>
          </p:cNvSpPr>
          <p:nvPr>
            <p:ph type="sldNum" sz="quarter" idx="12"/>
          </p:nvPr>
        </p:nvSpPr>
        <p:spPr/>
        <p:txBody>
          <a:bodyPr/>
          <a:lstStyle/>
          <a:p>
            <a:fld id="{DBE1ABAF-B4B4-4A0D-862E-0838EACEFC83}" type="slidenum">
              <a:rPr lang="es-MX" smtClean="0"/>
              <a:t>1</a:t>
            </a:fld>
            <a:endParaRPr lang="es-MX"/>
          </a:p>
        </p:txBody>
      </p:sp>
    </p:spTree>
    <p:extLst>
      <p:ext uri="{BB962C8B-B14F-4D97-AF65-F5344CB8AC3E}">
        <p14:creationId xmlns:p14="http://schemas.microsoft.com/office/powerpoint/2010/main" val="34534820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Visión Sistémica</a:t>
            </a:r>
          </a:p>
        </p:txBody>
      </p:sp>
      <p:sp>
        <p:nvSpPr>
          <p:cNvPr id="3" name="Marcador de contenido 2"/>
          <p:cNvSpPr>
            <a:spLocks noGrp="1"/>
          </p:cNvSpPr>
          <p:nvPr>
            <p:ph idx="1"/>
          </p:nvPr>
        </p:nvSpPr>
        <p:spPr/>
        <p:txBody>
          <a:bodyPr/>
          <a:lstStyle/>
          <a:p>
            <a:pPr marL="64008" indent="0" algn="just">
              <a:buNone/>
            </a:pPr>
            <a:r>
              <a:rPr lang="es-MX" dirty="0"/>
              <a:t>Esta visión se conforma por una construcción que atiende variables fundamentadas en los tres enfoques mencionados, para brindar al crítico o intérprete múltiples argumentos de discusión, </a:t>
            </a:r>
            <a:r>
              <a:rPr lang="es-MX" dirty="0" err="1"/>
              <a:t>deconstruyendo</a:t>
            </a:r>
            <a:r>
              <a:rPr lang="es-MX" dirty="0"/>
              <a:t> la interpretación para después </a:t>
            </a:r>
            <a:r>
              <a:rPr lang="es-MX" dirty="0" err="1"/>
              <a:t>co</a:t>
            </a:r>
            <a:r>
              <a:rPr lang="es-MX" dirty="0"/>
              <a:t>-construirla en una hermenéutica icónica. </a:t>
            </a:r>
          </a:p>
          <a:p>
            <a:endParaRPr lang="es-MX" dirty="0"/>
          </a:p>
        </p:txBody>
      </p:sp>
      <p:sp>
        <p:nvSpPr>
          <p:cNvPr id="4" name="Marcador de número de diapositiva 3"/>
          <p:cNvSpPr>
            <a:spLocks noGrp="1"/>
          </p:cNvSpPr>
          <p:nvPr>
            <p:ph type="sldNum" sz="quarter" idx="12"/>
          </p:nvPr>
        </p:nvSpPr>
        <p:spPr/>
        <p:txBody>
          <a:bodyPr/>
          <a:lstStyle/>
          <a:p>
            <a:fld id="{E32551B2-2FF3-40BD-B3A5-AB049EF139E6}" type="slidenum">
              <a:rPr lang="es-MX" smtClean="0"/>
              <a:pPr/>
              <a:t>10</a:t>
            </a:fld>
            <a:endParaRPr lang="es-MX"/>
          </a:p>
        </p:txBody>
      </p:sp>
    </p:spTree>
    <p:extLst>
      <p:ext uri="{BB962C8B-B14F-4D97-AF65-F5344CB8AC3E}">
        <p14:creationId xmlns:p14="http://schemas.microsoft.com/office/powerpoint/2010/main" val="42172545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9552" y="476672"/>
            <a:ext cx="8229600" cy="1800200"/>
          </a:xfrm>
        </p:spPr>
        <p:txBody>
          <a:bodyPr>
            <a:normAutofit fontScale="77500" lnSpcReduction="20000"/>
          </a:bodyPr>
          <a:lstStyle/>
          <a:p>
            <a:pPr marL="64008" indent="0" algn="just">
              <a:buNone/>
            </a:pPr>
            <a:r>
              <a:rPr lang="es-MX" dirty="0"/>
              <a:t>Las conclusiones nos permiten valorar la posibilidad de la Visión Sistémica, como un medio para acercar al intérprete al diseño desde diversas perspectivas, permitiendo profundizar los argumentos de análisis, pero sin extraviarse apoyándose en la relación analógico-simbólica.</a:t>
            </a:r>
          </a:p>
          <a:p>
            <a:endParaRPr lang="es-MX" dirty="0"/>
          </a:p>
        </p:txBody>
      </p:sp>
      <p:sp>
        <p:nvSpPr>
          <p:cNvPr id="4" name="Marcador de número de diapositiva 3"/>
          <p:cNvSpPr>
            <a:spLocks noGrp="1"/>
          </p:cNvSpPr>
          <p:nvPr>
            <p:ph type="sldNum" sz="quarter" idx="12"/>
          </p:nvPr>
        </p:nvSpPr>
        <p:spPr/>
        <p:txBody>
          <a:bodyPr/>
          <a:lstStyle/>
          <a:p>
            <a:fld id="{E32551B2-2FF3-40BD-B3A5-AB049EF139E6}" type="slidenum">
              <a:rPr lang="es-MX" smtClean="0"/>
              <a:pPr/>
              <a:t>11</a:t>
            </a:fld>
            <a:endParaRPr lang="es-MX"/>
          </a:p>
        </p:txBody>
      </p:sp>
      <p:pic>
        <p:nvPicPr>
          <p:cNvPr id="6" name="Imagen 5"/>
          <p:cNvPicPr>
            <a:picLocks noChangeAspect="1"/>
          </p:cNvPicPr>
          <p:nvPr/>
        </p:nvPicPr>
        <p:blipFill>
          <a:blip r:embed="rId2"/>
          <a:stretch>
            <a:fillRect/>
          </a:stretch>
        </p:blipFill>
        <p:spPr>
          <a:xfrm>
            <a:off x="1619672" y="2348880"/>
            <a:ext cx="6118422" cy="3997634"/>
          </a:xfrm>
          <a:prstGeom prst="rect">
            <a:avLst/>
          </a:prstGeom>
        </p:spPr>
      </p:pic>
      <p:pic>
        <p:nvPicPr>
          <p:cNvPr id="7" name="Imagen 6"/>
          <p:cNvPicPr>
            <a:picLocks noChangeAspect="1"/>
          </p:cNvPicPr>
          <p:nvPr/>
        </p:nvPicPr>
        <p:blipFill>
          <a:blip r:embed="rId3"/>
          <a:stretch>
            <a:fillRect/>
          </a:stretch>
        </p:blipFill>
        <p:spPr>
          <a:xfrm>
            <a:off x="4899768" y="6322916"/>
            <a:ext cx="2804403" cy="432854"/>
          </a:xfrm>
          <a:prstGeom prst="rect">
            <a:avLst/>
          </a:prstGeom>
        </p:spPr>
      </p:pic>
    </p:spTree>
    <p:extLst>
      <p:ext uri="{BB962C8B-B14F-4D97-AF65-F5344CB8AC3E}">
        <p14:creationId xmlns:p14="http://schemas.microsoft.com/office/powerpoint/2010/main" val="2266337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1560" y="620688"/>
            <a:ext cx="8085584" cy="5184576"/>
          </a:xfrm>
        </p:spPr>
        <p:txBody>
          <a:bodyPr>
            <a:normAutofit fontScale="85000" lnSpcReduction="20000"/>
          </a:bodyPr>
          <a:lstStyle/>
          <a:p>
            <a:pPr marL="64008" indent="0" algn="just">
              <a:buNone/>
            </a:pPr>
            <a:r>
              <a:rPr lang="es-MX" sz="3800" b="1" dirty="0"/>
              <a:t>El modelo cilíndrico: Una Hermenéutica </a:t>
            </a:r>
            <a:r>
              <a:rPr lang="es-MX" sz="3800" b="1" dirty="0" smtClean="0"/>
              <a:t>Sistémica</a:t>
            </a:r>
          </a:p>
          <a:p>
            <a:pPr marL="64008" indent="0" algn="just">
              <a:buNone/>
            </a:pPr>
            <a:endParaRPr lang="es-MX" sz="3800" b="1" dirty="0"/>
          </a:p>
          <a:p>
            <a:pPr marL="64008" indent="0" algn="just">
              <a:buNone/>
            </a:pPr>
            <a:r>
              <a:rPr lang="es-MX" dirty="0"/>
              <a:t>La intención de desarrollar una hermenéutica con tres diferentes fundamentos </a:t>
            </a:r>
            <a:r>
              <a:rPr lang="es-MX" dirty="0" smtClean="0"/>
              <a:t>parte de </a:t>
            </a:r>
            <a:r>
              <a:rPr lang="es-MX" dirty="0"/>
              <a:t>la idea de generar una visión más amplia y mejor sustentada, apoyada en </a:t>
            </a:r>
            <a:r>
              <a:rPr lang="es-MX" dirty="0" smtClean="0"/>
              <a:t>un discurso </a:t>
            </a:r>
            <a:r>
              <a:rPr lang="es-MX" dirty="0" err="1"/>
              <a:t>transdiciplinario</a:t>
            </a:r>
            <a:r>
              <a:rPr lang="es-MX" dirty="0"/>
              <a:t> que enriquezca la interpretación del objeto de diseño.</a:t>
            </a:r>
          </a:p>
          <a:p>
            <a:pPr marL="64008" indent="0" algn="just">
              <a:buNone/>
            </a:pPr>
            <a:r>
              <a:rPr lang="es-MX" dirty="0"/>
              <a:t>Dado que se constituye de tres grandes sistemas o triadas (enfoque </a:t>
            </a:r>
            <a:r>
              <a:rPr lang="es-MX" dirty="0" smtClean="0"/>
              <a:t>cognitivo, semiótico </a:t>
            </a:r>
            <a:r>
              <a:rPr lang="es-MX" dirty="0"/>
              <a:t>y simbólico), el modelo se construye entrelazando esta triada con una </a:t>
            </a:r>
            <a:r>
              <a:rPr lang="es-MX" dirty="0" smtClean="0"/>
              <a:t>visión cilíndrica.  </a:t>
            </a:r>
            <a:endParaRPr lang="es-MX" dirty="0"/>
          </a:p>
        </p:txBody>
      </p:sp>
      <p:sp>
        <p:nvSpPr>
          <p:cNvPr id="4" name="Marcador de número de diapositiva 3"/>
          <p:cNvSpPr>
            <a:spLocks noGrp="1"/>
          </p:cNvSpPr>
          <p:nvPr>
            <p:ph type="sldNum" sz="quarter" idx="12"/>
          </p:nvPr>
        </p:nvSpPr>
        <p:spPr/>
        <p:txBody>
          <a:bodyPr/>
          <a:lstStyle/>
          <a:p>
            <a:fld id="{E32551B2-2FF3-40BD-B3A5-AB049EF139E6}" type="slidenum">
              <a:rPr lang="es-MX" smtClean="0"/>
              <a:pPr/>
              <a:t>12</a:t>
            </a:fld>
            <a:endParaRPr lang="es-MX"/>
          </a:p>
        </p:txBody>
      </p:sp>
    </p:spTree>
    <p:extLst>
      <p:ext uri="{BB962C8B-B14F-4D97-AF65-F5344CB8AC3E}">
        <p14:creationId xmlns:p14="http://schemas.microsoft.com/office/powerpoint/2010/main" val="1874903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457200" y="1340768"/>
            <a:ext cx="8229600" cy="4572000"/>
          </a:xfrm>
        </p:spPr>
        <p:txBody>
          <a:bodyPr>
            <a:normAutofit lnSpcReduction="10000"/>
          </a:bodyPr>
          <a:lstStyle/>
          <a:p>
            <a:pPr marL="64008" indent="0" algn="just">
              <a:buNone/>
            </a:pPr>
            <a:r>
              <a:rPr lang="es-MX" dirty="0" smtClean="0"/>
              <a:t>La visión cilíndrica </a:t>
            </a:r>
            <a:r>
              <a:rPr lang="es-MX" dirty="0"/>
              <a:t>da cuenta de esa complejidad, al tiempo que elimina la posibilidad de generar clivajes entre los mismos, permitiendo de manera natural deambular por los tres horizontes, que se diluyen en el </a:t>
            </a:r>
            <a:r>
              <a:rPr lang="es-MX" dirty="0" err="1"/>
              <a:t>desensamblaje</a:t>
            </a:r>
            <a:r>
              <a:rPr lang="es-MX" dirty="0"/>
              <a:t> cilíndrico que complementa mi visión de Hermenéutica Sistémica, y cuyas variables conducen la interpretación por campos anteriormente inexplorados. </a:t>
            </a:r>
          </a:p>
          <a:p>
            <a:endParaRPr lang="es-MX" dirty="0"/>
          </a:p>
        </p:txBody>
      </p:sp>
      <p:sp>
        <p:nvSpPr>
          <p:cNvPr id="4" name="Marcador de número de diapositiva 3"/>
          <p:cNvSpPr>
            <a:spLocks noGrp="1"/>
          </p:cNvSpPr>
          <p:nvPr>
            <p:ph type="sldNum" sz="quarter" idx="12"/>
          </p:nvPr>
        </p:nvSpPr>
        <p:spPr/>
        <p:txBody>
          <a:bodyPr/>
          <a:lstStyle/>
          <a:p>
            <a:fld id="{E32551B2-2FF3-40BD-B3A5-AB049EF139E6}" type="slidenum">
              <a:rPr lang="es-MX" smtClean="0"/>
              <a:pPr/>
              <a:t>13</a:t>
            </a:fld>
            <a:endParaRPr lang="es-MX"/>
          </a:p>
        </p:txBody>
      </p:sp>
    </p:spTree>
    <p:extLst>
      <p:ext uri="{BB962C8B-B14F-4D97-AF65-F5344CB8AC3E}">
        <p14:creationId xmlns:p14="http://schemas.microsoft.com/office/powerpoint/2010/main" val="39525125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836712"/>
            <a:ext cx="8229600" cy="4572000"/>
          </a:xfrm>
        </p:spPr>
        <p:txBody>
          <a:bodyPr>
            <a:normAutofit fontScale="92500"/>
          </a:bodyPr>
          <a:lstStyle/>
          <a:p>
            <a:pPr marL="64008" indent="0" algn="just">
              <a:buNone/>
            </a:pPr>
            <a:r>
              <a:rPr lang="es-MX" dirty="0"/>
              <a:t>Como resultado de este concepción, es posible la pertinencia de proponer una visión cilíndrica, contenedora de un helicoide dialéctico, que presenta una visión continua, es la que los espacios intersticiales permitan la generación de conceptos liminales, ubicados en el umbral de más de una disciplina, pero que tengan la propiedad de, apoyados en la analogía, transferirse en terrenos provenientes de otros contextos disciplinarios (Imagen 1).</a:t>
            </a:r>
          </a:p>
        </p:txBody>
      </p:sp>
      <p:sp>
        <p:nvSpPr>
          <p:cNvPr id="4" name="Marcador de número de diapositiva 3"/>
          <p:cNvSpPr>
            <a:spLocks noGrp="1"/>
          </p:cNvSpPr>
          <p:nvPr>
            <p:ph type="sldNum" sz="quarter" idx="12"/>
          </p:nvPr>
        </p:nvSpPr>
        <p:spPr/>
        <p:txBody>
          <a:bodyPr/>
          <a:lstStyle/>
          <a:p>
            <a:fld id="{E32551B2-2FF3-40BD-B3A5-AB049EF139E6}" type="slidenum">
              <a:rPr lang="es-MX" smtClean="0"/>
              <a:pPr/>
              <a:t>14</a:t>
            </a:fld>
            <a:endParaRPr lang="es-MX"/>
          </a:p>
        </p:txBody>
      </p:sp>
    </p:spTree>
    <p:extLst>
      <p:ext uri="{BB962C8B-B14F-4D97-AF65-F5344CB8AC3E}">
        <p14:creationId xmlns:p14="http://schemas.microsoft.com/office/powerpoint/2010/main" val="1906699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536" y="764704"/>
            <a:ext cx="8229600" cy="2088232"/>
          </a:xfrm>
        </p:spPr>
        <p:txBody>
          <a:bodyPr>
            <a:normAutofit/>
          </a:bodyPr>
          <a:lstStyle/>
          <a:p>
            <a:pPr marL="64008" indent="0" algn="just">
              <a:buNone/>
            </a:pPr>
            <a:endParaRPr lang="es-MX" dirty="0"/>
          </a:p>
        </p:txBody>
      </p:sp>
      <p:sp>
        <p:nvSpPr>
          <p:cNvPr id="2" name="Marcador de número de diapositiva 1"/>
          <p:cNvSpPr>
            <a:spLocks noGrp="1"/>
          </p:cNvSpPr>
          <p:nvPr>
            <p:ph type="sldNum" sz="quarter" idx="12"/>
          </p:nvPr>
        </p:nvSpPr>
        <p:spPr/>
        <p:txBody>
          <a:bodyPr/>
          <a:lstStyle/>
          <a:p>
            <a:fld id="{E32551B2-2FF3-40BD-B3A5-AB049EF139E6}" type="slidenum">
              <a:rPr lang="es-MX" smtClean="0"/>
              <a:pPr/>
              <a:t>15</a:t>
            </a:fld>
            <a:endParaRPr lang="es-MX"/>
          </a:p>
        </p:txBody>
      </p:sp>
      <p:pic>
        <p:nvPicPr>
          <p:cNvPr id="4" name="Imagen 3"/>
          <p:cNvPicPr>
            <a:picLocks noChangeAspect="1"/>
          </p:cNvPicPr>
          <p:nvPr/>
        </p:nvPicPr>
        <p:blipFill>
          <a:blip r:embed="rId2"/>
          <a:stretch>
            <a:fillRect/>
          </a:stretch>
        </p:blipFill>
        <p:spPr>
          <a:xfrm>
            <a:off x="1691680" y="1556792"/>
            <a:ext cx="5981700" cy="3543300"/>
          </a:xfrm>
          <a:prstGeom prst="rect">
            <a:avLst/>
          </a:prstGeom>
        </p:spPr>
      </p:pic>
      <p:sp>
        <p:nvSpPr>
          <p:cNvPr id="5" name="CuadroTexto 4"/>
          <p:cNvSpPr txBox="1"/>
          <p:nvPr/>
        </p:nvSpPr>
        <p:spPr>
          <a:xfrm>
            <a:off x="4788024" y="5373216"/>
            <a:ext cx="2801496" cy="338554"/>
          </a:xfrm>
          <a:prstGeom prst="rect">
            <a:avLst/>
          </a:prstGeom>
          <a:noFill/>
        </p:spPr>
        <p:txBody>
          <a:bodyPr wrap="square" rtlCol="0">
            <a:spAutoFit/>
          </a:bodyPr>
          <a:lstStyle/>
          <a:p>
            <a:pPr algn="ctr"/>
            <a:r>
              <a:rPr lang="es-MX" sz="1600" dirty="0" smtClean="0"/>
              <a:t>Fuente Propia</a:t>
            </a:r>
            <a:endParaRPr lang="es-MX" sz="1600" dirty="0"/>
          </a:p>
        </p:txBody>
      </p:sp>
    </p:spTree>
    <p:extLst>
      <p:ext uri="{BB962C8B-B14F-4D97-AF65-F5344CB8AC3E}">
        <p14:creationId xmlns:p14="http://schemas.microsoft.com/office/powerpoint/2010/main" val="36527400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692696"/>
            <a:ext cx="8229600" cy="2122256"/>
          </a:xfrm>
        </p:spPr>
        <p:txBody>
          <a:bodyPr>
            <a:normAutofit fontScale="77500" lnSpcReduction="20000"/>
          </a:bodyPr>
          <a:lstStyle/>
          <a:p>
            <a:pPr marL="64008" indent="0" algn="just">
              <a:buNone/>
            </a:pPr>
            <a:r>
              <a:rPr lang="es-MX" dirty="0"/>
              <a:t>El cilindro presentado ahora en volumen representa la evolución de un concepto </a:t>
            </a:r>
            <a:r>
              <a:rPr lang="es-MX" dirty="0" smtClean="0"/>
              <a:t>que generó </a:t>
            </a:r>
            <a:r>
              <a:rPr lang="es-MX" dirty="0"/>
              <a:t>en un círculo cuyo giro sin fin representa la idea de recursividad, </a:t>
            </a:r>
            <a:r>
              <a:rPr lang="es-MX" dirty="0" err="1"/>
              <a:t>retroductibidad</a:t>
            </a:r>
            <a:r>
              <a:rPr lang="es-MX" dirty="0"/>
              <a:t> y </a:t>
            </a:r>
            <a:r>
              <a:rPr lang="es-MX" dirty="0" err="1"/>
              <a:t>liminidad</a:t>
            </a:r>
            <a:r>
              <a:rPr lang="es-MX" dirty="0"/>
              <a:t> de la crítica propuesta, al tiempo que da lugar al helicoide como se percibe en la Imagen 2.</a:t>
            </a:r>
          </a:p>
          <a:p>
            <a:endParaRPr lang="es-MX" dirty="0"/>
          </a:p>
        </p:txBody>
      </p:sp>
      <p:sp>
        <p:nvSpPr>
          <p:cNvPr id="4" name="Marcador de número de diapositiva 3"/>
          <p:cNvSpPr>
            <a:spLocks noGrp="1"/>
          </p:cNvSpPr>
          <p:nvPr>
            <p:ph type="sldNum" sz="quarter" idx="12"/>
          </p:nvPr>
        </p:nvSpPr>
        <p:spPr/>
        <p:txBody>
          <a:bodyPr/>
          <a:lstStyle/>
          <a:p>
            <a:fld id="{E32551B2-2FF3-40BD-B3A5-AB049EF139E6}" type="slidenum">
              <a:rPr lang="es-MX" smtClean="0"/>
              <a:pPr/>
              <a:t>16</a:t>
            </a:fld>
            <a:endParaRPr lang="es-MX"/>
          </a:p>
        </p:txBody>
      </p:sp>
      <p:pic>
        <p:nvPicPr>
          <p:cNvPr id="5" name="Imagen 4"/>
          <p:cNvPicPr>
            <a:picLocks noChangeAspect="1"/>
          </p:cNvPicPr>
          <p:nvPr/>
        </p:nvPicPr>
        <p:blipFill>
          <a:blip r:embed="rId2"/>
          <a:stretch>
            <a:fillRect/>
          </a:stretch>
        </p:blipFill>
        <p:spPr>
          <a:xfrm>
            <a:off x="1695630" y="2564904"/>
            <a:ext cx="5773427" cy="3129805"/>
          </a:xfrm>
          <a:prstGeom prst="rect">
            <a:avLst/>
          </a:prstGeom>
        </p:spPr>
      </p:pic>
      <p:pic>
        <p:nvPicPr>
          <p:cNvPr id="2" name="Imagen 1"/>
          <p:cNvPicPr>
            <a:picLocks noChangeAspect="1"/>
          </p:cNvPicPr>
          <p:nvPr/>
        </p:nvPicPr>
        <p:blipFill>
          <a:blip r:embed="rId3"/>
          <a:stretch>
            <a:fillRect/>
          </a:stretch>
        </p:blipFill>
        <p:spPr>
          <a:xfrm>
            <a:off x="4785117" y="5805264"/>
            <a:ext cx="2804403" cy="432854"/>
          </a:xfrm>
          <a:prstGeom prst="rect">
            <a:avLst/>
          </a:prstGeom>
        </p:spPr>
      </p:pic>
    </p:spTree>
    <p:extLst>
      <p:ext uri="{BB962C8B-B14F-4D97-AF65-F5344CB8AC3E}">
        <p14:creationId xmlns:p14="http://schemas.microsoft.com/office/powerpoint/2010/main" val="34135319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9552" y="548680"/>
            <a:ext cx="8147248" cy="5762112"/>
          </a:xfrm>
        </p:spPr>
        <p:txBody>
          <a:bodyPr>
            <a:normAutofit fontScale="92500"/>
          </a:bodyPr>
          <a:lstStyle/>
          <a:p>
            <a:pPr marL="64008" indent="0" algn="ctr">
              <a:buNone/>
            </a:pPr>
            <a:r>
              <a:rPr lang="es-MX" sz="3400" b="1" dirty="0">
                <a:effectLst>
                  <a:outerShdw blurRad="38100" dist="38100" dir="2700000" algn="tl">
                    <a:srgbClr val="000000">
                      <a:alpha val="43137"/>
                    </a:srgbClr>
                  </a:outerShdw>
                </a:effectLst>
              </a:rPr>
              <a:t>La interpretación del diseño desde la </a:t>
            </a:r>
            <a:r>
              <a:rPr lang="es-MX" sz="3400" b="1" dirty="0" err="1" smtClean="0">
                <a:effectLst>
                  <a:outerShdw blurRad="38100" dist="38100" dir="2700000" algn="tl">
                    <a:srgbClr val="000000">
                      <a:alpha val="43137"/>
                    </a:srgbClr>
                  </a:outerShdw>
                </a:effectLst>
              </a:rPr>
              <a:t>transdisciplina</a:t>
            </a:r>
            <a:endParaRPr lang="es-MX" sz="3400" b="1" dirty="0" smtClean="0">
              <a:effectLst>
                <a:outerShdw blurRad="38100" dist="38100" dir="2700000" algn="tl">
                  <a:srgbClr val="000000">
                    <a:alpha val="43137"/>
                  </a:srgbClr>
                </a:outerShdw>
              </a:effectLst>
            </a:endParaRPr>
          </a:p>
          <a:p>
            <a:pPr marL="64008" indent="0" algn="just">
              <a:buNone/>
            </a:pPr>
            <a:endParaRPr lang="es-MX" sz="3400" b="1" dirty="0"/>
          </a:p>
          <a:p>
            <a:pPr marL="64008" indent="0" algn="just">
              <a:buNone/>
            </a:pPr>
            <a:r>
              <a:rPr lang="es-MX" dirty="0"/>
              <a:t>Esta visión sistémica (representada en el cilindro) da lugar a la incorporación de </a:t>
            </a:r>
            <a:r>
              <a:rPr lang="es-MX" dirty="0" smtClean="0"/>
              <a:t>las variables </a:t>
            </a:r>
            <a:r>
              <a:rPr lang="es-MX" dirty="0"/>
              <a:t>que se sustentan en los tres enfoques mencionados, y que ahora </a:t>
            </a:r>
            <a:r>
              <a:rPr lang="es-MX" dirty="0" smtClean="0"/>
              <a:t>se presentan </a:t>
            </a:r>
            <a:r>
              <a:rPr lang="es-MX" dirty="0"/>
              <a:t>con un </a:t>
            </a:r>
            <a:r>
              <a:rPr lang="es-MX" dirty="0" err="1"/>
              <a:t>desensamblaje</a:t>
            </a:r>
            <a:r>
              <a:rPr lang="es-MX" dirty="0"/>
              <a:t> del cilindro, en el que se aprecian las variables </a:t>
            </a:r>
            <a:r>
              <a:rPr lang="es-MX" dirty="0" smtClean="0"/>
              <a:t>en las </a:t>
            </a:r>
            <a:r>
              <a:rPr lang="es-MX" dirty="0"/>
              <a:t>que se genera la </a:t>
            </a:r>
            <a:r>
              <a:rPr lang="es-MX" dirty="0" smtClean="0"/>
              <a:t>hermenéutica, resaltándose </a:t>
            </a:r>
            <a:r>
              <a:rPr lang="es-MX" dirty="0"/>
              <a:t>los espacios intersticiales, </a:t>
            </a:r>
            <a:r>
              <a:rPr lang="es-MX" dirty="0" smtClean="0"/>
              <a:t>que propician </a:t>
            </a:r>
            <a:r>
              <a:rPr lang="es-MX" dirty="0"/>
              <a:t>el surgimiento de conceptos liminales</a:t>
            </a:r>
            <a:r>
              <a:rPr lang="es-MX" dirty="0" smtClean="0"/>
              <a:t>.</a:t>
            </a:r>
            <a:endParaRPr lang="es-MX" dirty="0"/>
          </a:p>
        </p:txBody>
      </p:sp>
      <p:sp>
        <p:nvSpPr>
          <p:cNvPr id="2" name="Marcador de número de diapositiva 1"/>
          <p:cNvSpPr>
            <a:spLocks noGrp="1"/>
          </p:cNvSpPr>
          <p:nvPr>
            <p:ph type="sldNum" sz="quarter" idx="12"/>
          </p:nvPr>
        </p:nvSpPr>
        <p:spPr/>
        <p:txBody>
          <a:bodyPr/>
          <a:lstStyle/>
          <a:p>
            <a:fld id="{E32551B2-2FF3-40BD-B3A5-AB049EF139E6}" type="slidenum">
              <a:rPr lang="es-MX" smtClean="0"/>
              <a:pPr/>
              <a:t>17</a:t>
            </a:fld>
            <a:endParaRPr lang="es-MX"/>
          </a:p>
        </p:txBody>
      </p:sp>
    </p:spTree>
    <p:extLst>
      <p:ext uri="{BB962C8B-B14F-4D97-AF65-F5344CB8AC3E}">
        <p14:creationId xmlns:p14="http://schemas.microsoft.com/office/powerpoint/2010/main" val="34498750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539552" y="1124744"/>
            <a:ext cx="8229600" cy="4572000"/>
          </a:xfrm>
        </p:spPr>
        <p:txBody>
          <a:bodyPr>
            <a:normAutofit fontScale="92500" lnSpcReduction="10000"/>
          </a:bodyPr>
          <a:lstStyle/>
          <a:p>
            <a:pPr marL="64008" indent="0">
              <a:buNone/>
            </a:pPr>
            <a:r>
              <a:rPr lang="es-MX" dirty="0"/>
              <a:t>El enfoque sistémico se construye de:</a:t>
            </a:r>
          </a:p>
          <a:p>
            <a:pPr marL="64008" indent="0">
              <a:buNone/>
            </a:pPr>
            <a:r>
              <a:rPr lang="es-MX" dirty="0"/>
              <a:t>1 Variables Cognitivas</a:t>
            </a:r>
          </a:p>
          <a:p>
            <a:pPr marL="64008" indent="0">
              <a:buNone/>
            </a:pPr>
            <a:r>
              <a:rPr lang="es-MX" dirty="0"/>
              <a:t>2 Variables en el intersticio entre lo simbólico y lo cognitivo</a:t>
            </a:r>
          </a:p>
          <a:p>
            <a:pPr marL="64008" indent="0">
              <a:buNone/>
            </a:pPr>
            <a:r>
              <a:rPr lang="es-MX" dirty="0"/>
              <a:t>3 Variables de la semiótica posestructuralista</a:t>
            </a:r>
          </a:p>
          <a:p>
            <a:pPr marL="64008" indent="0">
              <a:buNone/>
            </a:pPr>
            <a:r>
              <a:rPr lang="es-MX" dirty="0"/>
              <a:t>4 Variables en el intersticio entre lo semiótico y lo cognitivo</a:t>
            </a:r>
          </a:p>
          <a:p>
            <a:pPr marL="64008" indent="0">
              <a:buNone/>
            </a:pPr>
            <a:r>
              <a:rPr lang="es-MX" dirty="0"/>
              <a:t>5 Variables de lo simbólico</a:t>
            </a:r>
          </a:p>
          <a:p>
            <a:pPr marL="64008" indent="0">
              <a:buNone/>
            </a:pPr>
            <a:r>
              <a:rPr lang="es-MX" dirty="0"/>
              <a:t>6 Variables en el intersticio entre lo semiótico y lo simbólico</a:t>
            </a:r>
          </a:p>
          <a:p>
            <a:endParaRPr lang="es-MX" dirty="0"/>
          </a:p>
        </p:txBody>
      </p:sp>
      <p:sp>
        <p:nvSpPr>
          <p:cNvPr id="4" name="Marcador de número de diapositiva 3"/>
          <p:cNvSpPr>
            <a:spLocks noGrp="1"/>
          </p:cNvSpPr>
          <p:nvPr>
            <p:ph type="sldNum" sz="quarter" idx="12"/>
          </p:nvPr>
        </p:nvSpPr>
        <p:spPr/>
        <p:txBody>
          <a:bodyPr/>
          <a:lstStyle/>
          <a:p>
            <a:fld id="{E32551B2-2FF3-40BD-B3A5-AB049EF139E6}" type="slidenum">
              <a:rPr lang="es-MX" smtClean="0"/>
              <a:pPr/>
              <a:t>18</a:t>
            </a:fld>
            <a:endParaRPr lang="es-MX"/>
          </a:p>
        </p:txBody>
      </p:sp>
    </p:spTree>
    <p:extLst>
      <p:ext uri="{BB962C8B-B14F-4D97-AF65-F5344CB8AC3E}">
        <p14:creationId xmlns:p14="http://schemas.microsoft.com/office/powerpoint/2010/main" val="40830060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arcador de contenido 1"/>
          <p:cNvPicPr>
            <a:picLocks noGrp="1" noChangeAspect="1"/>
          </p:cNvPicPr>
          <p:nvPr>
            <p:ph idx="1"/>
          </p:nvPr>
        </p:nvPicPr>
        <p:blipFill>
          <a:blip r:embed="rId2"/>
          <a:stretch>
            <a:fillRect/>
          </a:stretch>
        </p:blipFill>
        <p:spPr>
          <a:xfrm>
            <a:off x="827584" y="479557"/>
            <a:ext cx="7509834" cy="4122018"/>
          </a:xfrm>
          <a:prstGeom prst="rect">
            <a:avLst/>
          </a:prstGeom>
        </p:spPr>
      </p:pic>
      <p:sp>
        <p:nvSpPr>
          <p:cNvPr id="5" name="Marcador de número de diapositiva 4"/>
          <p:cNvSpPr>
            <a:spLocks noGrp="1"/>
          </p:cNvSpPr>
          <p:nvPr>
            <p:ph type="sldNum" sz="quarter" idx="12"/>
          </p:nvPr>
        </p:nvSpPr>
        <p:spPr/>
        <p:txBody>
          <a:bodyPr/>
          <a:lstStyle/>
          <a:p>
            <a:fld id="{E32551B2-2FF3-40BD-B3A5-AB049EF139E6}" type="slidenum">
              <a:rPr lang="es-MX" smtClean="0"/>
              <a:pPr/>
              <a:t>19</a:t>
            </a:fld>
            <a:endParaRPr lang="es-MX"/>
          </a:p>
        </p:txBody>
      </p:sp>
      <p:sp>
        <p:nvSpPr>
          <p:cNvPr id="6" name="Rectángulo 5"/>
          <p:cNvSpPr/>
          <p:nvPr/>
        </p:nvSpPr>
        <p:spPr>
          <a:xfrm>
            <a:off x="467544" y="4941168"/>
            <a:ext cx="8352928" cy="1477328"/>
          </a:xfrm>
          <a:prstGeom prst="rect">
            <a:avLst/>
          </a:prstGeom>
        </p:spPr>
        <p:txBody>
          <a:bodyPr wrap="square">
            <a:spAutoFit/>
          </a:bodyPr>
          <a:lstStyle/>
          <a:p>
            <a:r>
              <a:rPr lang="es-MX" dirty="0"/>
              <a:t>En el esquema del </a:t>
            </a:r>
            <a:r>
              <a:rPr lang="es-MX" dirty="0" err="1"/>
              <a:t>desensamblaje</a:t>
            </a:r>
            <a:r>
              <a:rPr lang="es-MX" dirty="0"/>
              <a:t> del cilindro (imagen 3) se presentan variables </a:t>
            </a:r>
            <a:r>
              <a:rPr lang="es-MX" dirty="0" smtClean="0"/>
              <a:t>entre las </a:t>
            </a:r>
            <a:r>
              <a:rPr lang="es-MX" dirty="0"/>
              <a:t>que se pueden distinguir indistintamente principios, estrategias y </a:t>
            </a:r>
            <a:r>
              <a:rPr lang="es-MX" dirty="0" smtClean="0"/>
              <a:t>conceptos emanados </a:t>
            </a:r>
            <a:r>
              <a:rPr lang="es-MX" dirty="0"/>
              <a:t>desde cada enfoque, todos ellos muestra clara del </a:t>
            </a:r>
            <a:r>
              <a:rPr lang="es-MX" dirty="0" smtClean="0"/>
              <a:t>pensamiento posmoderno </a:t>
            </a:r>
            <a:r>
              <a:rPr lang="es-MX" dirty="0"/>
              <a:t>con el que se pretende encarar al objeto de diseño.</a:t>
            </a:r>
          </a:p>
        </p:txBody>
      </p:sp>
      <p:pic>
        <p:nvPicPr>
          <p:cNvPr id="3" name="Imagen 2"/>
          <p:cNvPicPr>
            <a:picLocks noChangeAspect="1"/>
          </p:cNvPicPr>
          <p:nvPr/>
        </p:nvPicPr>
        <p:blipFill>
          <a:blip r:embed="rId3"/>
          <a:stretch>
            <a:fillRect/>
          </a:stretch>
        </p:blipFill>
        <p:spPr>
          <a:xfrm>
            <a:off x="5023447" y="4590949"/>
            <a:ext cx="2804403" cy="432854"/>
          </a:xfrm>
          <a:prstGeom prst="rect">
            <a:avLst/>
          </a:prstGeom>
        </p:spPr>
      </p:pic>
    </p:spTree>
    <p:extLst>
      <p:ext uri="{BB962C8B-B14F-4D97-AF65-F5344CB8AC3E}">
        <p14:creationId xmlns:p14="http://schemas.microsoft.com/office/powerpoint/2010/main" val="3252620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1"/>
          <p:cNvSpPr/>
          <p:nvPr/>
        </p:nvSpPr>
        <p:spPr bwMode="auto">
          <a:xfrm>
            <a:off x="1143000" y="857250"/>
            <a:ext cx="1268760" cy="5143500"/>
          </a:xfrm>
          <a:prstGeom prst="rect">
            <a:avLst/>
          </a:prstGeom>
          <a:solidFill>
            <a:srgbClr val="88A878"/>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68580" tIns="34290" rIns="68580" bIns="34290" numCol="1" rtlCol="0" anchor="t" anchorCtr="0" compatLnSpc="1">
            <a:prstTxWarp prst="textNoShape">
              <a:avLst/>
            </a:prstTxWarp>
          </a:bodyPr>
          <a:lstStyle/>
          <a:p>
            <a:pPr algn="ctr" fontAlgn="base">
              <a:spcBef>
                <a:spcPct val="0"/>
              </a:spcBef>
              <a:spcAft>
                <a:spcPct val="0"/>
              </a:spcAft>
            </a:pPr>
            <a:endParaRPr lang="es-MX" sz="1350" dirty="0">
              <a:solidFill>
                <a:srgbClr val="92D050"/>
              </a:solidFill>
              <a:latin typeface="Arial" charset="0"/>
              <a:cs typeface="Arial" charset="0"/>
            </a:endParaRPr>
          </a:p>
        </p:txBody>
      </p:sp>
      <p:pic>
        <p:nvPicPr>
          <p:cNvPr id="64514" name="Picture 2" descr="Uaemex"/>
          <p:cNvPicPr>
            <a:picLocks noChangeAspect="1" noChangeArrowheads="1"/>
          </p:cNvPicPr>
          <p:nvPr/>
        </p:nvPicPr>
        <p:blipFill>
          <a:blip r:embed="rId2"/>
          <a:srcRect/>
          <a:stretch>
            <a:fillRect/>
          </a:stretch>
        </p:blipFill>
        <p:spPr bwMode="auto">
          <a:xfrm>
            <a:off x="1184776" y="1720409"/>
            <a:ext cx="1172978" cy="1059977"/>
          </a:xfrm>
          <a:prstGeom prst="rect">
            <a:avLst/>
          </a:prstGeom>
          <a:noFill/>
          <a:ln w="9525">
            <a:noFill/>
            <a:miter lim="800000"/>
            <a:headEnd/>
            <a:tailEnd/>
          </a:ln>
        </p:spPr>
      </p:pic>
      <p:sp>
        <p:nvSpPr>
          <p:cNvPr id="3" name="Rectangle 2"/>
          <p:cNvSpPr/>
          <p:nvPr/>
        </p:nvSpPr>
        <p:spPr bwMode="auto">
          <a:xfrm>
            <a:off x="2357754" y="836712"/>
            <a:ext cx="5643246" cy="5164038"/>
          </a:xfrm>
          <a:prstGeom prst="rect">
            <a:avLst/>
          </a:prstGeom>
          <a:solidFill>
            <a:schemeClr val="bg2">
              <a:lumMod val="85000"/>
              <a:lumOff val="15000"/>
            </a:schemeClr>
          </a:solidFill>
          <a:ln w="38100" cap="flat" cmpd="sng" algn="ctr">
            <a:solidFill>
              <a:srgbClr val="002060"/>
            </a:solid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algn="ctr" fontAlgn="base">
              <a:spcBef>
                <a:spcPct val="0"/>
              </a:spcBef>
              <a:spcAft>
                <a:spcPct val="0"/>
              </a:spcAft>
            </a:pPr>
            <a:endParaRPr lang="es-MX" sz="1350" dirty="0">
              <a:ln>
                <a:solidFill>
                  <a:srgbClr val="92D050"/>
                </a:solidFill>
              </a:ln>
              <a:solidFill>
                <a:srgbClr val="92D050"/>
              </a:solidFill>
              <a:latin typeface="Arial" charset="0"/>
              <a:cs typeface="Arial" charset="0"/>
            </a:endParaRPr>
          </a:p>
        </p:txBody>
      </p:sp>
      <p:sp>
        <p:nvSpPr>
          <p:cNvPr id="8" name="6 CuadroTexto"/>
          <p:cNvSpPr txBox="1"/>
          <p:nvPr/>
        </p:nvSpPr>
        <p:spPr>
          <a:xfrm>
            <a:off x="2357754" y="836713"/>
            <a:ext cx="5643246" cy="4247317"/>
          </a:xfrm>
          <a:prstGeom prst="rect">
            <a:avLst/>
          </a:prstGeom>
          <a:solidFill>
            <a:schemeClr val="tx1">
              <a:lumMod val="20000"/>
              <a:lumOff val="80000"/>
            </a:schemeClr>
          </a:solidFill>
        </p:spPr>
        <p:txBody>
          <a:bodyPr wrap="square">
            <a:spAutoFit/>
          </a:bodyPr>
          <a:lstStyle/>
          <a:p>
            <a:pPr algn="ctr">
              <a:defRPr/>
            </a:pPr>
            <a:r>
              <a:rPr lang="es-MX" sz="1950" b="1" dirty="0">
                <a:solidFill>
                  <a:srgbClr val="000000"/>
                </a:solidFill>
                <a:latin typeface="Calibri" pitchFamily="34" charset="0"/>
                <a:cs typeface="Calibri" pitchFamily="34" charset="0"/>
              </a:rPr>
              <a:t>Universidad Autónoma del Estado de México</a:t>
            </a:r>
          </a:p>
          <a:p>
            <a:pPr algn="ctr">
              <a:defRPr/>
            </a:pPr>
            <a:r>
              <a:rPr lang="es-MX" sz="1950" b="1" dirty="0">
                <a:solidFill>
                  <a:srgbClr val="000000"/>
                </a:solidFill>
                <a:latin typeface="Calibri" pitchFamily="34" charset="0"/>
                <a:cs typeface="Calibri" pitchFamily="34" charset="0"/>
              </a:rPr>
              <a:t>Facultad de Arquitectura y Diseño</a:t>
            </a:r>
          </a:p>
          <a:p>
            <a:pPr algn="ctr">
              <a:defRPr/>
            </a:pPr>
            <a:r>
              <a:rPr lang="es-MX" sz="1950" b="1" dirty="0">
                <a:solidFill>
                  <a:srgbClr val="000000"/>
                </a:solidFill>
                <a:latin typeface="Calibri" pitchFamily="34" charset="0"/>
                <a:cs typeface="Calibri" pitchFamily="34" charset="0"/>
              </a:rPr>
              <a:t> </a:t>
            </a:r>
          </a:p>
          <a:p>
            <a:pPr algn="ctr">
              <a:defRPr/>
            </a:pPr>
            <a:r>
              <a:rPr lang="es-MX" sz="1950" b="1" dirty="0" smtClean="0">
                <a:solidFill>
                  <a:srgbClr val="000000"/>
                </a:solidFill>
                <a:latin typeface="Calibri" pitchFamily="34" charset="0"/>
                <a:cs typeface="Calibri" pitchFamily="34" charset="0"/>
              </a:rPr>
              <a:t>Doctorado en Diseño</a:t>
            </a:r>
            <a:endParaRPr lang="es-MX" sz="1950" b="1" dirty="0">
              <a:solidFill>
                <a:srgbClr val="000000"/>
              </a:solidFill>
              <a:latin typeface="Calibri" pitchFamily="34" charset="0"/>
              <a:cs typeface="Calibri" pitchFamily="34" charset="0"/>
            </a:endParaRPr>
          </a:p>
          <a:p>
            <a:pPr algn="ctr">
              <a:defRPr/>
            </a:pPr>
            <a:endParaRPr lang="es-MX" sz="1950" b="1" dirty="0">
              <a:solidFill>
                <a:srgbClr val="000000"/>
              </a:solidFill>
              <a:latin typeface="Calibri" pitchFamily="34" charset="0"/>
              <a:cs typeface="Calibri" pitchFamily="34" charset="0"/>
            </a:endParaRPr>
          </a:p>
          <a:p>
            <a:pPr algn="ctr">
              <a:defRPr/>
            </a:pPr>
            <a:r>
              <a:rPr lang="es-MX" sz="1950" b="1" dirty="0">
                <a:solidFill>
                  <a:srgbClr val="000000"/>
                </a:solidFill>
                <a:latin typeface="Calibri" pitchFamily="34" charset="0"/>
                <a:cs typeface="Calibri" pitchFamily="34" charset="0"/>
              </a:rPr>
              <a:t>Unidad de Aprendizaje:</a:t>
            </a:r>
          </a:p>
          <a:p>
            <a:pPr algn="ctr">
              <a:defRPr/>
            </a:pPr>
            <a:r>
              <a:rPr lang="es-MX" sz="1950" b="1" dirty="0">
                <a:solidFill>
                  <a:srgbClr val="000000"/>
                </a:solidFill>
                <a:latin typeface="Calibri" pitchFamily="34" charset="0"/>
                <a:cs typeface="Calibri" pitchFamily="34" charset="0"/>
              </a:rPr>
              <a:t>«Método de la Investigación Científica en el Diseño» </a:t>
            </a:r>
          </a:p>
          <a:p>
            <a:pPr algn="ctr">
              <a:defRPr/>
            </a:pPr>
            <a:r>
              <a:rPr lang="es-MX" sz="1950" b="1" smtClean="0">
                <a:solidFill>
                  <a:srgbClr val="000000"/>
                </a:solidFill>
                <a:latin typeface="Calibri" pitchFamily="34" charset="0"/>
                <a:cs typeface="Calibri" pitchFamily="34" charset="0"/>
              </a:rPr>
              <a:t>Clave DIS400 (10 </a:t>
            </a:r>
            <a:r>
              <a:rPr lang="es-MX" sz="1950" b="1" dirty="0">
                <a:solidFill>
                  <a:srgbClr val="000000"/>
                </a:solidFill>
                <a:latin typeface="Calibri" pitchFamily="34" charset="0"/>
                <a:cs typeface="Calibri" pitchFamily="34" charset="0"/>
              </a:rPr>
              <a:t>Créditos</a:t>
            </a:r>
            <a:r>
              <a:rPr lang="es-MX" sz="1950" b="1" dirty="0" smtClean="0">
                <a:solidFill>
                  <a:srgbClr val="000000"/>
                </a:solidFill>
                <a:latin typeface="Calibri" pitchFamily="34" charset="0"/>
                <a:cs typeface="Calibri" pitchFamily="34" charset="0"/>
              </a:rPr>
              <a:t>)</a:t>
            </a:r>
            <a:endParaRPr lang="es-MX" sz="1950" b="1" dirty="0">
              <a:solidFill>
                <a:srgbClr val="000000"/>
              </a:solidFill>
              <a:latin typeface="Calibri" pitchFamily="34" charset="0"/>
              <a:cs typeface="Calibri" pitchFamily="34" charset="0"/>
            </a:endParaRPr>
          </a:p>
          <a:p>
            <a:pPr algn="ctr">
              <a:defRPr/>
            </a:pPr>
            <a:endParaRPr lang="es-MX" sz="1950" b="1" dirty="0">
              <a:solidFill>
                <a:srgbClr val="000000"/>
              </a:solidFill>
              <a:latin typeface="Calibri" pitchFamily="34" charset="0"/>
              <a:cs typeface="Calibri" pitchFamily="34" charset="0"/>
            </a:endParaRPr>
          </a:p>
          <a:p>
            <a:pPr algn="ctr"/>
            <a:r>
              <a:rPr lang="es-MX" sz="1950" b="1" dirty="0">
                <a:solidFill>
                  <a:srgbClr val="000000"/>
                </a:solidFill>
                <a:latin typeface="Calibri" pitchFamily="34" charset="0"/>
                <a:cs typeface="Calibri" pitchFamily="34" charset="0"/>
              </a:rPr>
              <a:t>Tema: </a:t>
            </a:r>
            <a:r>
              <a:rPr lang="es-MX" b="1" dirty="0">
                <a:solidFill>
                  <a:schemeClr val="bg1"/>
                </a:solidFill>
                <a:latin typeface="Calibri" panose="020F0502020204030204" pitchFamily="34" charset="0"/>
                <a:cs typeface="Calibri" panose="020F0502020204030204" pitchFamily="34" charset="0"/>
              </a:rPr>
              <a:t>1.	Epistemología del diseño como proceso </a:t>
            </a:r>
            <a:r>
              <a:rPr lang="es-MX" b="1" dirty="0" smtClean="0">
                <a:solidFill>
                  <a:schemeClr val="bg1"/>
                </a:solidFill>
                <a:latin typeface="Calibri" panose="020F0502020204030204" pitchFamily="34" charset="0"/>
                <a:cs typeface="Calibri" panose="020F0502020204030204" pitchFamily="34" charset="0"/>
              </a:rPr>
              <a:t>cognitivo</a:t>
            </a:r>
          </a:p>
          <a:p>
            <a:pPr algn="ctr"/>
            <a:r>
              <a:rPr lang="es-MX" dirty="0" smtClean="0"/>
              <a:t>El </a:t>
            </a:r>
            <a:r>
              <a:rPr lang="es-MX" dirty="0"/>
              <a:t>método: proceso lógico</a:t>
            </a:r>
          </a:p>
          <a:p>
            <a:pPr algn="ctr">
              <a:defRPr/>
            </a:pPr>
            <a:r>
              <a:rPr lang="es-MX" sz="1950" b="1" dirty="0" smtClean="0">
                <a:solidFill>
                  <a:srgbClr val="000000"/>
                </a:solidFill>
                <a:latin typeface="Calibri" pitchFamily="34" charset="0"/>
                <a:cs typeface="Calibri" pitchFamily="34" charset="0"/>
              </a:rPr>
              <a:t>Elaboró</a:t>
            </a:r>
            <a:r>
              <a:rPr lang="es-MX" sz="1950" b="1" dirty="0">
                <a:solidFill>
                  <a:srgbClr val="000000"/>
                </a:solidFill>
                <a:latin typeface="Calibri" pitchFamily="34" charset="0"/>
                <a:cs typeface="Calibri" pitchFamily="34" charset="0"/>
              </a:rPr>
              <a:t>: Eska Elena Solano Meneses.</a:t>
            </a:r>
          </a:p>
          <a:p>
            <a:pPr algn="ctr">
              <a:defRPr/>
            </a:pPr>
            <a:r>
              <a:rPr lang="es-MX" sz="1950" b="1" dirty="0">
                <a:solidFill>
                  <a:srgbClr val="000000"/>
                </a:solidFill>
                <a:latin typeface="Calibri" pitchFamily="34" charset="0"/>
                <a:cs typeface="Calibri" pitchFamily="34" charset="0"/>
              </a:rPr>
              <a:t>                                                       </a:t>
            </a:r>
            <a:r>
              <a:rPr lang="es-MX" sz="1500" b="1" dirty="0">
                <a:solidFill>
                  <a:srgbClr val="000000"/>
                </a:solidFill>
                <a:latin typeface="Calibri" pitchFamily="34" charset="0"/>
                <a:cs typeface="Calibri" pitchFamily="34" charset="0"/>
              </a:rPr>
              <a:t>Octubre  2017</a:t>
            </a:r>
          </a:p>
        </p:txBody>
      </p:sp>
      <p:pic>
        <p:nvPicPr>
          <p:cNvPr id="4" name="Imagen 3"/>
          <p:cNvPicPr>
            <a:picLocks noChangeAspect="1"/>
          </p:cNvPicPr>
          <p:nvPr/>
        </p:nvPicPr>
        <p:blipFill>
          <a:blip r:embed="rId3"/>
          <a:stretch>
            <a:fillRect/>
          </a:stretch>
        </p:blipFill>
        <p:spPr>
          <a:xfrm>
            <a:off x="1164747" y="3670194"/>
            <a:ext cx="1171260" cy="1171260"/>
          </a:xfrm>
          <a:prstGeom prst="rect">
            <a:avLst/>
          </a:prstGeom>
        </p:spPr>
      </p:pic>
      <p:sp>
        <p:nvSpPr>
          <p:cNvPr id="6" name="Marcador de número de diapositiva 5"/>
          <p:cNvSpPr>
            <a:spLocks noGrp="1"/>
          </p:cNvSpPr>
          <p:nvPr>
            <p:ph type="sldNum" sz="quarter" idx="12"/>
          </p:nvPr>
        </p:nvSpPr>
        <p:spPr/>
        <p:txBody>
          <a:bodyPr/>
          <a:lstStyle/>
          <a:p>
            <a:fld id="{DBE1ABAF-B4B4-4A0D-862E-0838EACEFC83}" type="slidenum">
              <a:rPr lang="es-MX" smtClean="0"/>
              <a:t>2</a:t>
            </a:fld>
            <a:endParaRPr lang="es-MX"/>
          </a:p>
        </p:txBody>
      </p:sp>
    </p:spTree>
    <p:extLst>
      <p:ext uri="{BB962C8B-B14F-4D97-AF65-F5344CB8AC3E}">
        <p14:creationId xmlns:p14="http://schemas.microsoft.com/office/powerpoint/2010/main" val="1017121062"/>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4514"/>
                                        </p:tgtEl>
                                        <p:attrNameLst>
                                          <p:attrName>style.visibility</p:attrName>
                                        </p:attrNameLst>
                                      </p:cBhvr>
                                      <p:to>
                                        <p:strVal val="visible"/>
                                      </p:to>
                                    </p:set>
                                    <p:anim calcmode="lin" valueType="num">
                                      <p:cBhvr additive="base">
                                        <p:cTn id="7" dur="1000" fill="hold"/>
                                        <p:tgtEl>
                                          <p:spTgt spid="64514"/>
                                        </p:tgtEl>
                                        <p:attrNameLst>
                                          <p:attrName>ppt_x</p:attrName>
                                        </p:attrNameLst>
                                      </p:cBhvr>
                                      <p:tavLst>
                                        <p:tav tm="0">
                                          <p:val>
                                            <p:strVal val="0-#ppt_w/2"/>
                                          </p:val>
                                        </p:tav>
                                        <p:tav tm="100000">
                                          <p:val>
                                            <p:strVal val="#ppt_x"/>
                                          </p:val>
                                        </p:tav>
                                      </p:tavLst>
                                    </p:anim>
                                    <p:anim calcmode="lin" valueType="num">
                                      <p:cBhvr additive="base">
                                        <p:cTn id="8" dur="1000" fill="hold"/>
                                        <p:tgtEl>
                                          <p:spTgt spid="6451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 presetClass="entr" presetSubtype="5"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down)">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fld id="{E32551B2-2FF3-40BD-B3A5-AB049EF139E6}" type="slidenum">
              <a:rPr lang="es-MX" smtClean="0"/>
              <a:pPr/>
              <a:t>20</a:t>
            </a:fld>
            <a:endParaRPr lang="es-MX"/>
          </a:p>
        </p:txBody>
      </p:sp>
      <p:sp>
        <p:nvSpPr>
          <p:cNvPr id="2" name="Marcador de contenido 1"/>
          <p:cNvSpPr>
            <a:spLocks noGrp="1"/>
          </p:cNvSpPr>
          <p:nvPr>
            <p:ph idx="1"/>
          </p:nvPr>
        </p:nvSpPr>
        <p:spPr>
          <a:xfrm>
            <a:off x="539552" y="692696"/>
            <a:ext cx="8147248" cy="5402072"/>
          </a:xfrm>
        </p:spPr>
        <p:txBody>
          <a:bodyPr>
            <a:normAutofit fontScale="77500" lnSpcReduction="20000"/>
          </a:bodyPr>
          <a:lstStyle/>
          <a:p>
            <a:pPr marL="64008" indent="0" algn="ctr">
              <a:buNone/>
            </a:pPr>
            <a:r>
              <a:rPr lang="es-MX" b="1" dirty="0">
                <a:effectLst>
                  <a:outerShdw blurRad="38100" dist="38100" dir="2700000" algn="tl">
                    <a:srgbClr val="000000">
                      <a:alpha val="43137"/>
                    </a:srgbClr>
                  </a:outerShdw>
                </a:effectLst>
              </a:rPr>
              <a:t>Esquema de construcción del Modelo: Principios, Estrategias y Conceptos de </a:t>
            </a:r>
            <a:r>
              <a:rPr lang="es-MX" b="1" dirty="0" smtClean="0">
                <a:effectLst>
                  <a:outerShdw blurRad="38100" dist="38100" dir="2700000" algn="tl">
                    <a:srgbClr val="000000">
                      <a:alpha val="43137"/>
                    </a:srgbClr>
                  </a:outerShdw>
                </a:effectLst>
              </a:rPr>
              <a:t>la Crítica Sistémica</a:t>
            </a:r>
          </a:p>
          <a:p>
            <a:pPr marL="64008" indent="0" algn="just">
              <a:buNone/>
            </a:pPr>
            <a:endParaRPr lang="es-MX" b="1" dirty="0"/>
          </a:p>
          <a:p>
            <a:pPr marL="64008" indent="0" algn="just">
              <a:buNone/>
            </a:pPr>
            <a:r>
              <a:rPr lang="es-MX" dirty="0"/>
              <a:t>Tomando como fundamento la Hermenéutica Analógica de </a:t>
            </a:r>
            <a:r>
              <a:rPr lang="es-MX" dirty="0" err="1"/>
              <a:t>Beuchot</a:t>
            </a:r>
            <a:r>
              <a:rPr lang="es-MX" dirty="0"/>
              <a:t> (2000), es </a:t>
            </a:r>
            <a:r>
              <a:rPr lang="es-MX" dirty="0" smtClean="0"/>
              <a:t>posible establecer </a:t>
            </a:r>
            <a:r>
              <a:rPr lang="es-MX" dirty="0"/>
              <a:t>los principios del modelo, estos son:</a:t>
            </a:r>
          </a:p>
          <a:p>
            <a:pPr marL="64008" indent="0" algn="just">
              <a:buNone/>
            </a:pPr>
            <a:r>
              <a:rPr lang="es-MX" dirty="0"/>
              <a:t>1. No hay código unívoco, la referencia es analógica, subjetiva y relativa.</a:t>
            </a:r>
          </a:p>
          <a:p>
            <a:pPr marL="64008" indent="0" algn="just">
              <a:buNone/>
            </a:pPr>
            <a:r>
              <a:rPr lang="es-MX" dirty="0"/>
              <a:t>2. La relación analógica posibilita múltiples selecciones, dependiendo del </a:t>
            </a:r>
            <a:r>
              <a:rPr lang="es-MX" dirty="0" smtClean="0"/>
              <a:t>ámbito cultural</a:t>
            </a:r>
            <a:r>
              <a:rPr lang="es-MX" dirty="0"/>
              <a:t>.</a:t>
            </a:r>
          </a:p>
          <a:p>
            <a:pPr marL="64008" indent="0" algn="just">
              <a:buNone/>
            </a:pPr>
            <a:r>
              <a:rPr lang="es-MX" dirty="0"/>
              <a:t>3. La analogía posibilita conexiones transculturales.</a:t>
            </a:r>
          </a:p>
          <a:p>
            <a:pPr marL="64008" indent="0" algn="just">
              <a:buNone/>
            </a:pPr>
            <a:r>
              <a:rPr lang="es-MX" dirty="0"/>
              <a:t>4. La analogía obedece más a una carga de diferencias que </a:t>
            </a:r>
            <a:r>
              <a:rPr lang="es-MX" dirty="0" smtClean="0"/>
              <a:t>similitudes.</a:t>
            </a:r>
          </a:p>
          <a:p>
            <a:pPr marL="64008" indent="0" algn="just">
              <a:buNone/>
            </a:pPr>
            <a:r>
              <a:rPr lang="es-MX" dirty="0"/>
              <a:t>5. La interpretación, aún al ser relativa, es imprevisible.</a:t>
            </a:r>
          </a:p>
        </p:txBody>
      </p:sp>
    </p:spTree>
    <p:extLst>
      <p:ext uri="{BB962C8B-B14F-4D97-AF65-F5344CB8AC3E}">
        <p14:creationId xmlns:p14="http://schemas.microsoft.com/office/powerpoint/2010/main" val="40848278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E32551B2-2FF3-40BD-B3A5-AB049EF139E6}" type="slidenum">
              <a:rPr lang="es-MX" smtClean="0"/>
              <a:pPr/>
              <a:t>21</a:t>
            </a:fld>
            <a:endParaRPr lang="es-MX"/>
          </a:p>
        </p:txBody>
      </p:sp>
      <p:sp>
        <p:nvSpPr>
          <p:cNvPr id="2" name="Marcador de contenido 1"/>
          <p:cNvSpPr>
            <a:spLocks noGrp="1"/>
          </p:cNvSpPr>
          <p:nvPr>
            <p:ph idx="1"/>
          </p:nvPr>
        </p:nvSpPr>
        <p:spPr>
          <a:xfrm>
            <a:off x="539552" y="764704"/>
            <a:ext cx="8229600" cy="1402176"/>
          </a:xfrm>
        </p:spPr>
        <p:txBody>
          <a:bodyPr>
            <a:normAutofit fontScale="77500" lnSpcReduction="20000"/>
          </a:bodyPr>
          <a:lstStyle/>
          <a:p>
            <a:pPr marL="64008" indent="0" algn="just">
              <a:buNone/>
            </a:pPr>
            <a:r>
              <a:rPr lang="es-MX" dirty="0"/>
              <a:t>Por su parte, la estrategia se enmarca en las tres dimensiones de la </a:t>
            </a:r>
            <a:r>
              <a:rPr lang="es-MX" dirty="0" err="1"/>
              <a:t>Topogénesis</a:t>
            </a:r>
            <a:r>
              <a:rPr lang="es-MX" dirty="0"/>
              <a:t>: </a:t>
            </a:r>
            <a:r>
              <a:rPr lang="es-MX" dirty="0" smtClean="0"/>
              <a:t>La dimensión </a:t>
            </a:r>
            <a:r>
              <a:rPr lang="es-MX" dirty="0"/>
              <a:t>lógica, la dimensión ética y la dimensión estética, desde las cuales </a:t>
            </a:r>
            <a:r>
              <a:rPr lang="es-MX" dirty="0" smtClean="0"/>
              <a:t>se interpreta </a:t>
            </a:r>
            <a:r>
              <a:rPr lang="es-MX" dirty="0"/>
              <a:t>el diseño. (Imagen 4).</a:t>
            </a:r>
          </a:p>
          <a:p>
            <a:pPr marL="64008" indent="0" algn="just">
              <a:buNone/>
            </a:pPr>
            <a:endParaRPr lang="es-MX" dirty="0"/>
          </a:p>
        </p:txBody>
      </p:sp>
      <p:pic>
        <p:nvPicPr>
          <p:cNvPr id="5" name="Imagen 4"/>
          <p:cNvPicPr>
            <a:picLocks noChangeAspect="1"/>
          </p:cNvPicPr>
          <p:nvPr/>
        </p:nvPicPr>
        <p:blipFill>
          <a:blip r:embed="rId2"/>
          <a:stretch>
            <a:fillRect/>
          </a:stretch>
        </p:blipFill>
        <p:spPr>
          <a:xfrm>
            <a:off x="1496814" y="2145755"/>
            <a:ext cx="6315075" cy="4257675"/>
          </a:xfrm>
          <a:prstGeom prst="rect">
            <a:avLst/>
          </a:prstGeom>
        </p:spPr>
      </p:pic>
      <p:pic>
        <p:nvPicPr>
          <p:cNvPr id="3" name="Imagen 2"/>
          <p:cNvPicPr>
            <a:picLocks noChangeAspect="1"/>
          </p:cNvPicPr>
          <p:nvPr/>
        </p:nvPicPr>
        <p:blipFill>
          <a:blip r:embed="rId3"/>
          <a:stretch>
            <a:fillRect/>
          </a:stretch>
        </p:blipFill>
        <p:spPr>
          <a:xfrm>
            <a:off x="5036577" y="6450724"/>
            <a:ext cx="2804403" cy="432854"/>
          </a:xfrm>
          <a:prstGeom prst="rect">
            <a:avLst/>
          </a:prstGeom>
        </p:spPr>
      </p:pic>
    </p:spTree>
    <p:extLst>
      <p:ext uri="{BB962C8B-B14F-4D97-AF65-F5344CB8AC3E}">
        <p14:creationId xmlns:p14="http://schemas.microsoft.com/office/powerpoint/2010/main" val="38660125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1268760"/>
            <a:ext cx="8229600" cy="4572000"/>
          </a:xfrm>
        </p:spPr>
        <p:txBody>
          <a:bodyPr>
            <a:normAutofit fontScale="92500" lnSpcReduction="10000"/>
          </a:bodyPr>
          <a:lstStyle/>
          <a:p>
            <a:pPr marL="64008" indent="0" algn="just">
              <a:buNone/>
            </a:pPr>
            <a:r>
              <a:rPr lang="es-MX" dirty="0"/>
              <a:t>El proceso se inicia con las etapas del proceso hermenéutico, que van de </a:t>
            </a:r>
            <a:r>
              <a:rPr lang="es-MX" dirty="0" smtClean="0"/>
              <a:t>la Prefiguración </a:t>
            </a:r>
            <a:r>
              <a:rPr lang="es-MX" dirty="0"/>
              <a:t>que cumple una función perceptiva, la Configuración, que cumple </a:t>
            </a:r>
            <a:r>
              <a:rPr lang="es-MX" dirty="0" smtClean="0"/>
              <a:t>una función </a:t>
            </a:r>
            <a:r>
              <a:rPr lang="es-MX" dirty="0"/>
              <a:t>denotativa, hasta llegar a la </a:t>
            </a:r>
            <a:r>
              <a:rPr lang="es-MX" dirty="0" err="1"/>
              <a:t>Refiguración</a:t>
            </a:r>
            <a:r>
              <a:rPr lang="es-MX" dirty="0"/>
              <a:t> de función connotativa.</a:t>
            </a:r>
          </a:p>
          <a:p>
            <a:pPr marL="64008" indent="0" algn="just">
              <a:buNone/>
            </a:pPr>
            <a:r>
              <a:rPr lang="es-MX" dirty="0"/>
              <a:t>La misma interpretación analógica </a:t>
            </a:r>
            <a:r>
              <a:rPr lang="es-MX" dirty="0" smtClean="0"/>
              <a:t>implica procesos </a:t>
            </a:r>
            <a:r>
              <a:rPr lang="es-MX" dirty="0"/>
              <a:t>como las </a:t>
            </a:r>
            <a:r>
              <a:rPr lang="es-MX" dirty="0" smtClean="0"/>
              <a:t>interacciones sujeto fenómeno, diferenciaciones</a:t>
            </a:r>
            <a:r>
              <a:rPr lang="es-MX" dirty="0"/>
              <a:t>, relativizaciones, la coordinación sistémica y el </a:t>
            </a:r>
            <a:r>
              <a:rPr lang="es-MX" dirty="0" smtClean="0"/>
              <a:t>horizonte dialéctico</a:t>
            </a:r>
            <a:r>
              <a:rPr lang="es-MX" dirty="0"/>
              <a:t>. </a:t>
            </a:r>
          </a:p>
        </p:txBody>
      </p:sp>
      <p:sp>
        <p:nvSpPr>
          <p:cNvPr id="4" name="Marcador de número de diapositiva 3"/>
          <p:cNvSpPr>
            <a:spLocks noGrp="1"/>
          </p:cNvSpPr>
          <p:nvPr>
            <p:ph type="sldNum" sz="quarter" idx="12"/>
          </p:nvPr>
        </p:nvSpPr>
        <p:spPr/>
        <p:txBody>
          <a:bodyPr/>
          <a:lstStyle/>
          <a:p>
            <a:fld id="{E32551B2-2FF3-40BD-B3A5-AB049EF139E6}" type="slidenum">
              <a:rPr lang="es-MX" smtClean="0"/>
              <a:pPr/>
              <a:t>22</a:t>
            </a:fld>
            <a:endParaRPr lang="es-MX"/>
          </a:p>
        </p:txBody>
      </p:sp>
    </p:spTree>
    <p:extLst>
      <p:ext uri="{BB962C8B-B14F-4D97-AF65-F5344CB8AC3E}">
        <p14:creationId xmlns:p14="http://schemas.microsoft.com/office/powerpoint/2010/main" val="9290871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9613" y="558256"/>
            <a:ext cx="8184771" cy="614968"/>
          </a:xfrm>
        </p:spPr>
        <p:txBody>
          <a:bodyPr>
            <a:noAutofit/>
          </a:bodyPr>
          <a:lstStyle/>
          <a:p>
            <a:pPr algn="ctr"/>
            <a:r>
              <a:rPr lang="es-MX" sz="2800" dirty="0" smtClean="0"/>
              <a:t>Transición de la semiótica y la hermenéutica</a:t>
            </a:r>
            <a:endParaRPr lang="es-MX" sz="2800" dirty="0"/>
          </a:p>
        </p:txBody>
      </p:sp>
      <p:pic>
        <p:nvPicPr>
          <p:cNvPr id="5" name="Marcador de contenido 4"/>
          <p:cNvPicPr>
            <a:picLocks noGrp="1" noChangeAspect="1"/>
          </p:cNvPicPr>
          <p:nvPr>
            <p:ph idx="1"/>
          </p:nvPr>
        </p:nvPicPr>
        <p:blipFill>
          <a:blip r:embed="rId2"/>
          <a:stretch>
            <a:fillRect/>
          </a:stretch>
        </p:blipFill>
        <p:spPr>
          <a:xfrm>
            <a:off x="5364088" y="6048115"/>
            <a:ext cx="2804403" cy="432854"/>
          </a:xfrm>
          <a:prstGeom prst="rect">
            <a:avLst/>
          </a:prstGeom>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182" y="1412776"/>
            <a:ext cx="9504363" cy="439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23562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9552" y="1239904"/>
            <a:ext cx="8147248" cy="5618096"/>
          </a:xfrm>
        </p:spPr>
        <p:txBody>
          <a:bodyPr/>
          <a:lstStyle/>
          <a:p>
            <a:pPr marL="64008" indent="0" algn="just">
              <a:buNone/>
            </a:pPr>
            <a:r>
              <a:rPr lang="es-MX" dirty="0" smtClean="0"/>
              <a:t>La epistemología del diseño muestra la transición de la hermenéutica y la semiótica como recursos para pensarlo como respuesta a su contexto: esta relación es determinado por los cambios paradigmáticos en los tipos de pensamiento y en los periodos históricos.</a:t>
            </a:r>
            <a:endParaRPr lang="es-MX" dirty="0"/>
          </a:p>
        </p:txBody>
      </p:sp>
      <p:sp>
        <p:nvSpPr>
          <p:cNvPr id="4" name="Marcador de número de diapositiva 3"/>
          <p:cNvSpPr>
            <a:spLocks noGrp="1"/>
          </p:cNvSpPr>
          <p:nvPr>
            <p:ph type="sldNum" sz="quarter" idx="12"/>
          </p:nvPr>
        </p:nvSpPr>
        <p:spPr/>
        <p:txBody>
          <a:bodyPr/>
          <a:lstStyle/>
          <a:p>
            <a:fld id="{E32551B2-2FF3-40BD-B3A5-AB049EF139E6}" type="slidenum">
              <a:rPr lang="es-MX" smtClean="0"/>
              <a:pPr/>
              <a:t>24</a:t>
            </a:fld>
            <a:endParaRPr lang="es-MX"/>
          </a:p>
        </p:txBody>
      </p:sp>
    </p:spTree>
    <p:extLst>
      <p:ext uri="{BB962C8B-B14F-4D97-AF65-F5344CB8AC3E}">
        <p14:creationId xmlns:p14="http://schemas.microsoft.com/office/powerpoint/2010/main" val="24622431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536" y="1772816"/>
            <a:ext cx="8229600" cy="4572000"/>
          </a:xfrm>
        </p:spPr>
        <p:txBody>
          <a:bodyPr/>
          <a:lstStyle/>
          <a:p>
            <a:pPr marL="64008" indent="0" algn="just">
              <a:buNone/>
            </a:pPr>
            <a:r>
              <a:rPr lang="es-MX" dirty="0" smtClean="0"/>
              <a:t>El </a:t>
            </a:r>
            <a:r>
              <a:rPr lang="es-MX" dirty="0" err="1" smtClean="0"/>
              <a:t>deambulantaje</a:t>
            </a:r>
            <a:r>
              <a:rPr lang="es-MX" dirty="0" smtClean="0"/>
              <a:t> de la </a:t>
            </a:r>
            <a:r>
              <a:rPr lang="es-MX" dirty="0" err="1" smtClean="0"/>
              <a:t>hermeneútica</a:t>
            </a:r>
            <a:r>
              <a:rPr lang="es-MX" dirty="0" smtClean="0"/>
              <a:t> y la semiótica se entienden con la relación que establecen ambas disciplina a través de la pragmática, es decir, la manera en que los conceptos son utilizados o interpretados.</a:t>
            </a:r>
            <a:endParaRPr lang="es-MX" dirty="0"/>
          </a:p>
        </p:txBody>
      </p:sp>
      <p:sp>
        <p:nvSpPr>
          <p:cNvPr id="4" name="Marcador de número de diapositiva 3"/>
          <p:cNvSpPr>
            <a:spLocks noGrp="1"/>
          </p:cNvSpPr>
          <p:nvPr>
            <p:ph type="sldNum" sz="quarter" idx="12"/>
          </p:nvPr>
        </p:nvSpPr>
        <p:spPr/>
        <p:txBody>
          <a:bodyPr/>
          <a:lstStyle/>
          <a:p>
            <a:fld id="{E32551B2-2FF3-40BD-B3A5-AB049EF139E6}" type="slidenum">
              <a:rPr lang="es-MX" smtClean="0"/>
              <a:pPr/>
              <a:t>25</a:t>
            </a:fld>
            <a:endParaRPr lang="es-MX"/>
          </a:p>
        </p:txBody>
      </p:sp>
    </p:spTree>
    <p:extLst>
      <p:ext uri="{BB962C8B-B14F-4D97-AF65-F5344CB8AC3E}">
        <p14:creationId xmlns:p14="http://schemas.microsoft.com/office/powerpoint/2010/main" val="39452384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75153" y="678984"/>
            <a:ext cx="7520940" cy="548640"/>
          </a:xfrm>
        </p:spPr>
        <p:txBody>
          <a:bodyPr>
            <a:noAutofit/>
          </a:bodyPr>
          <a:lstStyle/>
          <a:p>
            <a:pPr algn="ctr"/>
            <a:r>
              <a:rPr lang="es-MX" sz="2400" dirty="0"/>
              <a:t>La Pragmática como Convergencia entre la Semiótica y la Hermenéutica.</a:t>
            </a:r>
          </a:p>
        </p:txBody>
      </p:sp>
      <p:pic>
        <p:nvPicPr>
          <p:cNvPr id="7" name="Marcador de contenido 6"/>
          <p:cNvPicPr>
            <a:picLocks noGrp="1" noChangeAspect="1"/>
          </p:cNvPicPr>
          <p:nvPr>
            <p:ph idx="1"/>
          </p:nvPr>
        </p:nvPicPr>
        <p:blipFill>
          <a:blip r:embed="rId2"/>
          <a:stretch>
            <a:fillRect/>
          </a:stretch>
        </p:blipFill>
        <p:spPr>
          <a:xfrm>
            <a:off x="5292080" y="5965380"/>
            <a:ext cx="2804403" cy="432854"/>
          </a:xfrm>
          <a:prstGeom prst="rect">
            <a:avLst/>
          </a:prstGeom>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440644"/>
            <a:ext cx="7540517" cy="40373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1187624" y="2693051"/>
            <a:ext cx="1440160" cy="369332"/>
          </a:xfrm>
          <a:prstGeom prst="rect">
            <a:avLst/>
          </a:prstGeom>
          <a:noFill/>
        </p:spPr>
        <p:txBody>
          <a:bodyPr wrap="square" rtlCol="0">
            <a:spAutoFit/>
          </a:bodyPr>
          <a:lstStyle/>
          <a:p>
            <a:r>
              <a:rPr lang="es-MX" b="1" dirty="0" smtClean="0"/>
              <a:t>SIGNO</a:t>
            </a:r>
            <a:endParaRPr lang="es-MX" b="1" dirty="0"/>
          </a:p>
        </p:txBody>
      </p:sp>
      <p:sp>
        <p:nvSpPr>
          <p:cNvPr id="8" name="7 CuadroTexto"/>
          <p:cNvSpPr txBox="1"/>
          <p:nvPr/>
        </p:nvSpPr>
        <p:spPr>
          <a:xfrm>
            <a:off x="6865805" y="2693051"/>
            <a:ext cx="1440160" cy="369332"/>
          </a:xfrm>
          <a:prstGeom prst="rect">
            <a:avLst/>
          </a:prstGeom>
          <a:noFill/>
        </p:spPr>
        <p:txBody>
          <a:bodyPr wrap="square" rtlCol="0">
            <a:spAutoFit/>
          </a:bodyPr>
          <a:lstStyle/>
          <a:p>
            <a:r>
              <a:rPr lang="es-MX" b="1" dirty="0" smtClean="0"/>
              <a:t>SÍMBOLO</a:t>
            </a:r>
            <a:endParaRPr lang="es-MX" b="1" dirty="0"/>
          </a:p>
        </p:txBody>
      </p:sp>
    </p:spTree>
    <p:extLst>
      <p:ext uri="{BB962C8B-B14F-4D97-AF65-F5344CB8AC3E}">
        <p14:creationId xmlns:p14="http://schemas.microsoft.com/office/powerpoint/2010/main" val="302146301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1556792"/>
            <a:ext cx="8229600" cy="4572000"/>
          </a:xfrm>
        </p:spPr>
        <p:txBody>
          <a:bodyPr/>
          <a:lstStyle/>
          <a:p>
            <a:pPr marL="64008" indent="0" algn="just">
              <a:buNone/>
            </a:pPr>
            <a:r>
              <a:rPr lang="es-MX" dirty="0" smtClean="0"/>
              <a:t>Con </a:t>
            </a:r>
            <a:r>
              <a:rPr lang="es-MX" dirty="0" err="1" smtClean="0"/>
              <a:t>Peirce</a:t>
            </a:r>
            <a:r>
              <a:rPr lang="es-MX" dirty="0" smtClean="0"/>
              <a:t> es posible entender la importancia del pragmatismo en en el diseño, pues conduce a la generación de una postura crítica y reflexiva, tanto en el proceso de generación como de interpretación.</a:t>
            </a:r>
            <a:endParaRPr lang="es-MX" dirty="0"/>
          </a:p>
        </p:txBody>
      </p:sp>
      <p:sp>
        <p:nvSpPr>
          <p:cNvPr id="4" name="Marcador de número de diapositiva 3"/>
          <p:cNvSpPr>
            <a:spLocks noGrp="1"/>
          </p:cNvSpPr>
          <p:nvPr>
            <p:ph type="sldNum" sz="quarter" idx="12"/>
          </p:nvPr>
        </p:nvSpPr>
        <p:spPr/>
        <p:txBody>
          <a:bodyPr/>
          <a:lstStyle/>
          <a:p>
            <a:fld id="{E32551B2-2FF3-40BD-B3A5-AB049EF139E6}" type="slidenum">
              <a:rPr lang="es-MX" smtClean="0"/>
              <a:pPr/>
              <a:t>27</a:t>
            </a:fld>
            <a:endParaRPr lang="es-MX"/>
          </a:p>
        </p:txBody>
      </p:sp>
    </p:spTree>
    <p:extLst>
      <p:ext uri="{BB962C8B-B14F-4D97-AF65-F5344CB8AC3E}">
        <p14:creationId xmlns:p14="http://schemas.microsoft.com/office/powerpoint/2010/main" val="8778178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flipH="1">
            <a:off x="8343900" y="404664"/>
            <a:ext cx="260548" cy="509736"/>
          </a:xfrm>
        </p:spPr>
        <p:txBody>
          <a:bodyPr>
            <a:normAutofit fontScale="90000"/>
          </a:bodyPr>
          <a:lstStyle/>
          <a:p>
            <a:endParaRPr lang="es-MX" dirty="0"/>
          </a:p>
        </p:txBody>
      </p:sp>
      <p:graphicFrame>
        <p:nvGraphicFramePr>
          <p:cNvPr id="5" name="4 Diagrama"/>
          <p:cNvGraphicFramePr/>
          <p:nvPr>
            <p:extLst>
              <p:ext uri="{D42A27DB-BD31-4B8C-83A1-F6EECF244321}">
                <p14:modId xmlns:p14="http://schemas.microsoft.com/office/powerpoint/2010/main" val="563020353"/>
              </p:ext>
            </p:extLst>
          </p:nvPr>
        </p:nvGraphicFramePr>
        <p:xfrm>
          <a:off x="231245" y="63208"/>
          <a:ext cx="8352928" cy="532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Marcador de contenido"/>
          <p:cNvSpPr>
            <a:spLocks noGrp="1"/>
          </p:cNvSpPr>
          <p:nvPr>
            <p:ph idx="1"/>
          </p:nvPr>
        </p:nvSpPr>
        <p:spPr>
          <a:xfrm flipH="1">
            <a:off x="-108520" y="1100628"/>
            <a:ext cx="931480" cy="3579849"/>
          </a:xfrm>
        </p:spPr>
        <p:txBody>
          <a:bodyPr/>
          <a:lstStyle/>
          <a:p>
            <a:endParaRPr lang="es-MX" dirty="0"/>
          </a:p>
        </p:txBody>
      </p:sp>
      <p:sp>
        <p:nvSpPr>
          <p:cNvPr id="3" name="2 CuadroTexto"/>
          <p:cNvSpPr txBox="1"/>
          <p:nvPr/>
        </p:nvSpPr>
        <p:spPr>
          <a:xfrm>
            <a:off x="2987824" y="4653136"/>
            <a:ext cx="6012160" cy="1477328"/>
          </a:xfrm>
          <a:prstGeom prst="rect">
            <a:avLst/>
          </a:prstGeom>
          <a:noFill/>
        </p:spPr>
        <p:txBody>
          <a:bodyPr wrap="square" rtlCol="0">
            <a:spAutoFit/>
          </a:bodyPr>
          <a:lstStyle/>
          <a:p>
            <a:r>
              <a:rPr lang="es-MX" b="1" dirty="0"/>
              <a:t>“para comprobar el significado de una concepción intelectual, hay que considerar las consecuencias prácticas que podrían derivarse necesariamente de la verdad de tal concepción; y la suma de tales consecuencias constituirá el significado completo de la concepción" (</a:t>
            </a:r>
            <a:r>
              <a:rPr lang="es-MX" b="1" dirty="0" err="1"/>
              <a:t>Peirce</a:t>
            </a:r>
            <a:r>
              <a:rPr lang="es-MX" b="1" dirty="0"/>
              <a:t>, 1974)</a:t>
            </a:r>
          </a:p>
        </p:txBody>
      </p:sp>
    </p:spTree>
    <p:extLst>
      <p:ext uri="{BB962C8B-B14F-4D97-AF65-F5344CB8AC3E}">
        <p14:creationId xmlns:p14="http://schemas.microsoft.com/office/powerpoint/2010/main" val="252150573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5576" y="908720"/>
            <a:ext cx="7416824" cy="4572000"/>
          </a:xfrm>
        </p:spPr>
        <p:txBody>
          <a:bodyPr/>
          <a:lstStyle/>
          <a:p>
            <a:pPr marL="64008" indent="0" algn="just">
              <a:buNone/>
            </a:pPr>
            <a:r>
              <a:rPr lang="es-MX" dirty="0" smtClean="0"/>
              <a:t>Como se aprecia,  la epistemología del diseño esta definido por perspectivas que derivan de la </a:t>
            </a:r>
            <a:r>
              <a:rPr lang="es-MX" dirty="0" err="1" smtClean="0"/>
              <a:t>hermeneútica</a:t>
            </a:r>
            <a:r>
              <a:rPr lang="es-MX" dirty="0" smtClean="0"/>
              <a:t>, el pragmatismo y la </a:t>
            </a:r>
            <a:r>
              <a:rPr lang="es-MX" dirty="0" err="1" smtClean="0"/>
              <a:t>transdiciplina</a:t>
            </a:r>
            <a:r>
              <a:rPr lang="es-MX" dirty="0" smtClean="0"/>
              <a:t>.</a:t>
            </a:r>
            <a:endParaRPr lang="es-MX" dirty="0"/>
          </a:p>
        </p:txBody>
      </p:sp>
      <p:sp>
        <p:nvSpPr>
          <p:cNvPr id="4" name="Marcador de número de diapositiva 3"/>
          <p:cNvSpPr>
            <a:spLocks noGrp="1"/>
          </p:cNvSpPr>
          <p:nvPr>
            <p:ph type="sldNum" sz="quarter" idx="12"/>
          </p:nvPr>
        </p:nvSpPr>
        <p:spPr/>
        <p:txBody>
          <a:bodyPr/>
          <a:lstStyle/>
          <a:p>
            <a:fld id="{E32551B2-2FF3-40BD-B3A5-AB049EF139E6}" type="slidenum">
              <a:rPr lang="es-MX" smtClean="0"/>
              <a:pPr/>
              <a:t>29</a:t>
            </a:fld>
            <a:endParaRPr lang="es-MX"/>
          </a:p>
        </p:txBody>
      </p:sp>
    </p:spTree>
    <p:extLst>
      <p:ext uri="{BB962C8B-B14F-4D97-AF65-F5344CB8AC3E}">
        <p14:creationId xmlns:p14="http://schemas.microsoft.com/office/powerpoint/2010/main" val="39153854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43000" y="2078851"/>
            <a:ext cx="6777372" cy="3373022"/>
          </a:xfrm>
        </p:spPr>
        <p:txBody>
          <a:bodyPr>
            <a:normAutofit/>
          </a:bodyPr>
          <a:lstStyle/>
          <a:p>
            <a:pPr marL="85725" indent="0">
              <a:buNone/>
            </a:pPr>
            <a:r>
              <a:rPr lang="es-MX" dirty="0"/>
              <a:t/>
            </a:r>
            <a:br>
              <a:rPr lang="es-MX" dirty="0"/>
            </a:br>
            <a:endParaRPr lang="es-MX" dirty="0"/>
          </a:p>
        </p:txBody>
      </p:sp>
      <p:sp>
        <p:nvSpPr>
          <p:cNvPr id="6" name="Rectángulo 5"/>
          <p:cNvSpPr/>
          <p:nvPr/>
        </p:nvSpPr>
        <p:spPr>
          <a:xfrm>
            <a:off x="845511" y="2110331"/>
            <a:ext cx="7372350" cy="1938992"/>
          </a:xfrm>
          <a:prstGeom prst="rect">
            <a:avLst/>
          </a:prstGeom>
        </p:spPr>
        <p:txBody>
          <a:bodyPr wrap="square">
            <a:spAutoFit/>
          </a:bodyPr>
          <a:lstStyle/>
          <a:p>
            <a:pPr algn="ctr"/>
            <a:r>
              <a:rPr lang="es-MX" sz="2400" b="1" dirty="0"/>
              <a:t>«Método de la Investigación Científica en el Diseño» </a:t>
            </a:r>
            <a:r>
              <a:rPr lang="es-MX" sz="2400" b="1" dirty="0" smtClean="0"/>
              <a:t>   Clave DIS400</a:t>
            </a:r>
            <a:endParaRPr lang="es-MX" sz="2400" b="1" dirty="0"/>
          </a:p>
          <a:p>
            <a:pPr algn="ctr"/>
            <a:r>
              <a:rPr lang="es-MX" sz="2400" b="1" dirty="0"/>
              <a:t>(10 Créditos)</a:t>
            </a:r>
          </a:p>
          <a:p>
            <a:pPr algn="ctr"/>
            <a:endParaRPr lang="es-MX" sz="2400" b="1" dirty="0"/>
          </a:p>
          <a:p>
            <a:pPr algn="ctr"/>
            <a:r>
              <a:rPr lang="es-MX" sz="2400" b="1" dirty="0"/>
              <a:t>Tema: El método: proceso </a:t>
            </a:r>
            <a:r>
              <a:rPr lang="es-MX" sz="2400" b="1" dirty="0" smtClean="0"/>
              <a:t>lógico</a:t>
            </a:r>
            <a:endParaRPr lang="es-MX" sz="2400" b="1" dirty="0"/>
          </a:p>
        </p:txBody>
      </p:sp>
      <p:sp>
        <p:nvSpPr>
          <p:cNvPr id="7" name="Marcador de número de diapositiva 6"/>
          <p:cNvSpPr>
            <a:spLocks noGrp="1"/>
          </p:cNvSpPr>
          <p:nvPr>
            <p:ph type="sldNum" sz="quarter" idx="12"/>
          </p:nvPr>
        </p:nvSpPr>
        <p:spPr/>
        <p:txBody>
          <a:bodyPr/>
          <a:lstStyle/>
          <a:p>
            <a:fld id="{DBE1ABAF-B4B4-4A0D-862E-0838EACEFC83}" type="slidenum">
              <a:rPr lang="es-MX" smtClean="0"/>
              <a:t>3</a:t>
            </a:fld>
            <a:endParaRPr lang="es-MX"/>
          </a:p>
        </p:txBody>
      </p:sp>
    </p:spTree>
    <p:extLst>
      <p:ext uri="{BB962C8B-B14F-4D97-AF65-F5344CB8AC3E}">
        <p14:creationId xmlns:p14="http://schemas.microsoft.com/office/powerpoint/2010/main" val="8887020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4201546097"/>
              </p:ext>
            </p:extLst>
          </p:nvPr>
        </p:nvGraphicFramePr>
        <p:xfrm>
          <a:off x="611560" y="1268760"/>
          <a:ext cx="8169647" cy="38678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5508104" y="5738064"/>
            <a:ext cx="2804403" cy="432854"/>
          </a:xfrm>
          <a:prstGeom prst="rect">
            <a:avLst/>
          </a:prstGeom>
        </p:spPr>
      </p:pic>
    </p:spTree>
    <p:extLst>
      <p:ext uri="{BB962C8B-B14F-4D97-AF65-F5344CB8AC3E}">
        <p14:creationId xmlns:p14="http://schemas.microsoft.com/office/powerpoint/2010/main" val="32716123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200" dirty="0" smtClean="0"/>
              <a:t>Referencias </a:t>
            </a:r>
            <a:endParaRPr lang="es-MX" sz="3200" dirty="0"/>
          </a:p>
        </p:txBody>
      </p:sp>
      <p:sp>
        <p:nvSpPr>
          <p:cNvPr id="3" name="Marcador de contenido 2"/>
          <p:cNvSpPr>
            <a:spLocks noGrp="1"/>
          </p:cNvSpPr>
          <p:nvPr>
            <p:ph idx="1"/>
          </p:nvPr>
        </p:nvSpPr>
        <p:spPr/>
        <p:txBody>
          <a:bodyPr>
            <a:normAutofit fontScale="55000" lnSpcReduction="20000"/>
          </a:bodyPr>
          <a:lstStyle/>
          <a:p>
            <a:pPr marL="64008" indent="0" algn="just">
              <a:buNone/>
            </a:pPr>
            <a:r>
              <a:rPr lang="es-MX" dirty="0"/>
              <a:t>1. </a:t>
            </a:r>
            <a:r>
              <a:rPr lang="es-MX" dirty="0" err="1"/>
              <a:t>Augé</a:t>
            </a:r>
            <a:r>
              <a:rPr lang="es-MX" dirty="0"/>
              <a:t>, M. (2002). Los “no lugares” espacios del anonimato. Una antropología de la </a:t>
            </a:r>
            <a:r>
              <a:rPr lang="es-MX" dirty="0" err="1"/>
              <a:t>sobremodernidad</a:t>
            </a:r>
            <a:r>
              <a:rPr lang="es-MX" dirty="0"/>
              <a:t>. Barcelona: </a:t>
            </a:r>
            <a:r>
              <a:rPr lang="es-MX" dirty="0" err="1"/>
              <a:t>Gedisa</a:t>
            </a:r>
            <a:r>
              <a:rPr lang="es-MX" dirty="0"/>
              <a:t>. Barcelona: </a:t>
            </a:r>
            <a:r>
              <a:rPr lang="es-MX" dirty="0" err="1"/>
              <a:t>Gedisa</a:t>
            </a:r>
            <a:r>
              <a:rPr lang="es-MX" dirty="0"/>
              <a:t>. </a:t>
            </a:r>
          </a:p>
          <a:p>
            <a:pPr marL="64008" indent="0" algn="just">
              <a:buNone/>
            </a:pPr>
            <a:r>
              <a:rPr lang="es-MX" dirty="0"/>
              <a:t>2. </a:t>
            </a:r>
            <a:r>
              <a:rPr lang="es-MX" dirty="0" err="1"/>
              <a:t>Baudrillard</a:t>
            </a:r>
            <a:r>
              <a:rPr lang="es-MX" dirty="0"/>
              <a:t>, J. (2002). Contraseñas. Barcelona: Anagrama. </a:t>
            </a:r>
          </a:p>
          <a:p>
            <a:pPr marL="64008" indent="0" algn="just">
              <a:buNone/>
            </a:pPr>
            <a:r>
              <a:rPr lang="es-MX" dirty="0"/>
              <a:t>3. </a:t>
            </a:r>
            <a:r>
              <a:rPr lang="es-MX" dirty="0" err="1"/>
              <a:t>Beuchot</a:t>
            </a:r>
            <a:r>
              <a:rPr lang="es-MX" dirty="0"/>
              <a:t>, M. (2000). Tratado de Hermenéutica Analógica. Hacia un nuevo modelo de interpretación (2da ed.). México, D:F:: ITACA- UNAM. </a:t>
            </a:r>
          </a:p>
          <a:p>
            <a:pPr marL="64008" indent="0" algn="just">
              <a:buNone/>
            </a:pPr>
            <a:r>
              <a:rPr lang="es-MX" dirty="0"/>
              <a:t>4. Eco, U. (1999). </a:t>
            </a:r>
            <a:r>
              <a:rPr lang="es-MX" dirty="0" err="1"/>
              <a:t>Estrctura</a:t>
            </a:r>
            <a:r>
              <a:rPr lang="es-MX" dirty="0"/>
              <a:t> Ausente. Barcelona: </a:t>
            </a:r>
            <a:r>
              <a:rPr lang="es-MX" dirty="0" err="1"/>
              <a:t>Trotta</a:t>
            </a:r>
            <a:r>
              <a:rPr lang="es-MX" dirty="0"/>
              <a:t>. </a:t>
            </a:r>
          </a:p>
          <a:p>
            <a:pPr marL="64008" indent="0" algn="just">
              <a:buNone/>
            </a:pPr>
            <a:r>
              <a:rPr lang="es-MX" dirty="0"/>
              <a:t>5. Foucault, M. (2001). Las palabras y las cosas. México, D.F.: Siglo </a:t>
            </a:r>
            <a:r>
              <a:rPr lang="es-MX" dirty="0" smtClean="0"/>
              <a:t>XXI </a:t>
            </a:r>
            <a:r>
              <a:rPr lang="es-MX" dirty="0"/>
              <a:t>editores. </a:t>
            </a:r>
            <a:endParaRPr lang="es-MX" dirty="0" smtClean="0"/>
          </a:p>
          <a:p>
            <a:pPr marL="64008" indent="0" algn="just">
              <a:buNone/>
            </a:pPr>
            <a:r>
              <a:rPr lang="es-MX" dirty="0"/>
              <a:t>6. García, R. (2000). El conocimiento en construcción. De las formulaciones de Jean Piaget a la teoría de los sistemas complejos. Barcelona, España: </a:t>
            </a:r>
            <a:r>
              <a:rPr lang="es-MX" dirty="0" err="1"/>
              <a:t>Gedisa</a:t>
            </a:r>
            <a:r>
              <a:rPr lang="es-MX" dirty="0"/>
              <a:t>. </a:t>
            </a:r>
          </a:p>
          <a:p>
            <a:pPr marL="64008" indent="0" algn="just">
              <a:buNone/>
            </a:pPr>
            <a:r>
              <a:rPr lang="es-MX" dirty="0"/>
              <a:t>7. </a:t>
            </a:r>
            <a:r>
              <a:rPr lang="es-MX" dirty="0" err="1"/>
              <a:t>Mandoki</a:t>
            </a:r>
            <a:r>
              <a:rPr lang="es-MX" dirty="0"/>
              <a:t>, K. (2006). Estética Cotidiana y Juegos de la Cultura. México: Siglo XXI. </a:t>
            </a:r>
          </a:p>
          <a:p>
            <a:pPr marL="64008" indent="0" algn="just">
              <a:buNone/>
            </a:pPr>
            <a:r>
              <a:rPr lang="es-MX" dirty="0"/>
              <a:t>8.  </a:t>
            </a:r>
            <a:r>
              <a:rPr lang="es-MX" dirty="0" err="1"/>
              <a:t>Muntañola</a:t>
            </a:r>
            <a:r>
              <a:rPr lang="es-MX" dirty="0"/>
              <a:t>, J. (2009). </a:t>
            </a:r>
            <a:r>
              <a:rPr lang="es-MX" dirty="0" err="1"/>
              <a:t>Topogénesis</a:t>
            </a:r>
            <a:r>
              <a:rPr lang="es-MX" dirty="0"/>
              <a:t>, fundamentos de una nueva arquitectura. Barcelona: Ediciones UPC. </a:t>
            </a:r>
          </a:p>
          <a:p>
            <a:pPr marL="64008" indent="0" algn="just">
              <a:buNone/>
            </a:pPr>
            <a:r>
              <a:rPr lang="es-MX" dirty="0" smtClean="0"/>
              <a:t> </a:t>
            </a:r>
            <a:endParaRPr lang="es-MX" dirty="0"/>
          </a:p>
        </p:txBody>
      </p:sp>
      <p:sp>
        <p:nvSpPr>
          <p:cNvPr id="4" name="Marcador de número de diapositiva 3"/>
          <p:cNvSpPr>
            <a:spLocks noGrp="1"/>
          </p:cNvSpPr>
          <p:nvPr>
            <p:ph type="sldNum" sz="quarter" idx="12"/>
          </p:nvPr>
        </p:nvSpPr>
        <p:spPr/>
        <p:txBody>
          <a:bodyPr/>
          <a:lstStyle/>
          <a:p>
            <a:fld id="{E32551B2-2FF3-40BD-B3A5-AB049EF139E6}" type="slidenum">
              <a:rPr lang="es-MX" smtClean="0"/>
              <a:pPr/>
              <a:t>31</a:t>
            </a:fld>
            <a:endParaRPr lang="es-MX"/>
          </a:p>
        </p:txBody>
      </p:sp>
    </p:spTree>
    <p:extLst>
      <p:ext uri="{BB962C8B-B14F-4D97-AF65-F5344CB8AC3E}">
        <p14:creationId xmlns:p14="http://schemas.microsoft.com/office/powerpoint/2010/main" val="266362776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err="1" smtClean="0"/>
              <a:t>Guión</a:t>
            </a:r>
            <a:r>
              <a:rPr lang="es-MX" dirty="0" smtClean="0"/>
              <a:t> Explicativo</a:t>
            </a:r>
            <a:endParaRPr lang="es-MX" dirty="0"/>
          </a:p>
        </p:txBody>
      </p:sp>
      <p:sp>
        <p:nvSpPr>
          <p:cNvPr id="3" name="Marcador de contenido 2"/>
          <p:cNvSpPr>
            <a:spLocks noGrp="1"/>
          </p:cNvSpPr>
          <p:nvPr>
            <p:ph sz="half" idx="1"/>
          </p:nvPr>
        </p:nvSpPr>
        <p:spPr>
          <a:xfrm>
            <a:off x="628650" y="2226469"/>
            <a:ext cx="7886700" cy="3263504"/>
          </a:xfrm>
        </p:spPr>
        <p:txBody>
          <a:bodyPr>
            <a:normAutofit/>
          </a:bodyPr>
          <a:lstStyle/>
          <a:p>
            <a:pPr marL="0" indent="0">
              <a:buNone/>
            </a:pPr>
            <a:r>
              <a:rPr lang="es-MX" sz="2400" dirty="0"/>
              <a:t>Propósito</a:t>
            </a:r>
          </a:p>
          <a:p>
            <a:pPr marL="0" indent="0">
              <a:buNone/>
            </a:pPr>
            <a:r>
              <a:rPr lang="es-MX" sz="2400" dirty="0"/>
              <a:t>El propósito de esta presentación es introducir al alumno hacia conceptos propios </a:t>
            </a:r>
            <a:r>
              <a:rPr lang="es-MX" sz="2400" dirty="0" smtClean="0"/>
              <a:t>de la epistemología del  </a:t>
            </a:r>
            <a:r>
              <a:rPr lang="es-MX" sz="2400" dirty="0"/>
              <a:t>diseño </a:t>
            </a:r>
            <a:r>
              <a:rPr lang="es-MX" sz="2400" dirty="0" smtClean="0"/>
              <a:t>con una perspectiva compleja</a:t>
            </a:r>
            <a:endParaRPr lang="es-MX" sz="2400" dirty="0"/>
          </a:p>
          <a:p>
            <a:pPr marL="0" indent="0">
              <a:buNone/>
            </a:pPr>
            <a:r>
              <a:rPr lang="es-MX" sz="2400" dirty="0"/>
              <a:t>De la misma manera la presentación va mostrando </a:t>
            </a:r>
            <a:r>
              <a:rPr lang="es-MX" sz="2400" dirty="0" smtClean="0"/>
              <a:t>diferentes perspectivas  orientadas la construcción epistemológica del diseño.</a:t>
            </a:r>
            <a:endParaRPr lang="es-MX" sz="2400" dirty="0"/>
          </a:p>
        </p:txBody>
      </p:sp>
      <p:sp>
        <p:nvSpPr>
          <p:cNvPr id="5" name="Marcador de número de diapositiva 4"/>
          <p:cNvSpPr>
            <a:spLocks noGrp="1"/>
          </p:cNvSpPr>
          <p:nvPr>
            <p:ph type="sldNum" sz="quarter" idx="12"/>
          </p:nvPr>
        </p:nvSpPr>
        <p:spPr/>
        <p:txBody>
          <a:bodyPr/>
          <a:lstStyle/>
          <a:p>
            <a:fld id="{DBE1ABAF-B4B4-4A0D-862E-0838EACEFC83}" type="slidenum">
              <a:rPr lang="es-MX" smtClean="0"/>
              <a:t>32</a:t>
            </a:fld>
            <a:endParaRPr lang="es-MX"/>
          </a:p>
        </p:txBody>
      </p:sp>
    </p:spTree>
    <p:extLst>
      <p:ext uri="{BB962C8B-B14F-4D97-AF65-F5344CB8AC3E}">
        <p14:creationId xmlns:p14="http://schemas.microsoft.com/office/powerpoint/2010/main" val="28593927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395536" y="836712"/>
            <a:ext cx="4033405" cy="5765263"/>
          </a:xfrm>
        </p:spPr>
        <p:txBody>
          <a:bodyPr>
            <a:normAutofit fontScale="70000" lnSpcReduction="20000"/>
          </a:bodyPr>
          <a:lstStyle/>
          <a:p>
            <a:pPr algn="just"/>
            <a:r>
              <a:rPr lang="es-MX" sz="2900" dirty="0" smtClean="0"/>
              <a:t>En la diapositiva 7 a la </a:t>
            </a:r>
            <a:r>
              <a:rPr lang="es-MX" sz="2900" dirty="0"/>
              <a:t>9</a:t>
            </a:r>
            <a:r>
              <a:rPr lang="es-MX" sz="2900" dirty="0" smtClean="0"/>
              <a:t>  se desarrollan conceptos básicos de la  los criterios de la epistemología y la hermenéutica en el marco de la complejidad  </a:t>
            </a:r>
          </a:p>
          <a:p>
            <a:pPr algn="just"/>
            <a:r>
              <a:rPr lang="es-MX" sz="2900" dirty="0" smtClean="0"/>
              <a:t>En la diapositiva 10 y 11 se expone el concepto de visión sistémica como fundamento epistemológico del diseño </a:t>
            </a:r>
          </a:p>
          <a:p>
            <a:pPr algn="just"/>
            <a:r>
              <a:rPr lang="es-MX" sz="2900" dirty="0" smtClean="0"/>
              <a:t>En las diapositivas de la 12 a la 16 se presenta el Modelo Cilíndrico como modelo de </a:t>
            </a:r>
            <a:r>
              <a:rPr lang="es-MX" sz="2900" dirty="0" err="1" smtClean="0"/>
              <a:t>hemeneusis</a:t>
            </a:r>
            <a:r>
              <a:rPr lang="es-MX" sz="2900" dirty="0" smtClean="0"/>
              <a:t> para la interpretación del diseño</a:t>
            </a:r>
          </a:p>
          <a:p>
            <a:pPr algn="just"/>
            <a:r>
              <a:rPr lang="es-MX" sz="2900" dirty="0"/>
              <a:t>En la diapositiva  </a:t>
            </a:r>
            <a:r>
              <a:rPr lang="es-MX" sz="2900" dirty="0" smtClean="0"/>
              <a:t>17 </a:t>
            </a:r>
            <a:r>
              <a:rPr lang="es-MX" sz="2900" dirty="0"/>
              <a:t>y hasta la </a:t>
            </a:r>
            <a:r>
              <a:rPr lang="es-MX" sz="2900" dirty="0" smtClean="0"/>
              <a:t>22  </a:t>
            </a:r>
            <a:r>
              <a:rPr lang="es-MX" sz="2900" dirty="0"/>
              <a:t>se </a:t>
            </a:r>
            <a:r>
              <a:rPr lang="es-MX" sz="2900" dirty="0" smtClean="0"/>
              <a:t>propone la </a:t>
            </a:r>
            <a:r>
              <a:rPr lang="es-MX" sz="2900" dirty="0"/>
              <a:t>interpretación del diseño desde la </a:t>
            </a:r>
            <a:r>
              <a:rPr lang="es-MX" sz="2900" dirty="0" err="1"/>
              <a:t>transdisciplina</a:t>
            </a:r>
            <a:endParaRPr lang="es-MX" sz="2900" dirty="0"/>
          </a:p>
          <a:p>
            <a:pPr algn="just"/>
            <a:endParaRPr lang="es-MX" dirty="0"/>
          </a:p>
        </p:txBody>
      </p:sp>
      <p:sp>
        <p:nvSpPr>
          <p:cNvPr id="4" name="Marcador de contenido 3"/>
          <p:cNvSpPr>
            <a:spLocks noGrp="1"/>
          </p:cNvSpPr>
          <p:nvPr>
            <p:ph sz="half" idx="2"/>
          </p:nvPr>
        </p:nvSpPr>
        <p:spPr>
          <a:xfrm>
            <a:off x="4572000" y="836712"/>
            <a:ext cx="3859129" cy="4127396"/>
          </a:xfrm>
        </p:spPr>
        <p:txBody>
          <a:bodyPr>
            <a:noAutofit/>
          </a:bodyPr>
          <a:lstStyle/>
          <a:p>
            <a:pPr algn="just"/>
            <a:r>
              <a:rPr lang="es-MX" sz="2000" dirty="0" smtClean="0"/>
              <a:t>En la diapositiva 23 y 25 se analiza la transición </a:t>
            </a:r>
            <a:r>
              <a:rPr lang="es-MX" sz="2000" dirty="0"/>
              <a:t>de la semiótica y la hermenéutica</a:t>
            </a:r>
            <a:endParaRPr lang="es-MX" sz="2000" dirty="0" smtClean="0"/>
          </a:p>
          <a:p>
            <a:pPr algn="just"/>
            <a:r>
              <a:rPr lang="es-MX" sz="2000" dirty="0" smtClean="0"/>
              <a:t>En las diapositivas de la 26 a la 30 se expone la importancia de la </a:t>
            </a:r>
            <a:r>
              <a:rPr lang="es-MX" sz="2000" dirty="0"/>
              <a:t>Pragmática como Convergencia entre la Semiótica y la Hermenéutica</a:t>
            </a:r>
            <a:r>
              <a:rPr lang="es-MX" sz="2000" dirty="0" smtClean="0"/>
              <a:t>.</a:t>
            </a:r>
          </a:p>
          <a:p>
            <a:pPr algn="just"/>
            <a:r>
              <a:rPr lang="es-MX" sz="2000" dirty="0" smtClean="0"/>
              <a:t>En la diapositiva 31 se marcan las referencias consultadas</a:t>
            </a:r>
            <a:endParaRPr lang="es-MX" sz="2000" dirty="0"/>
          </a:p>
        </p:txBody>
      </p:sp>
      <p:sp>
        <p:nvSpPr>
          <p:cNvPr id="5" name="Marcador de número de diapositiva 4"/>
          <p:cNvSpPr>
            <a:spLocks noGrp="1"/>
          </p:cNvSpPr>
          <p:nvPr>
            <p:ph type="sldNum" sz="quarter" idx="12"/>
          </p:nvPr>
        </p:nvSpPr>
        <p:spPr/>
        <p:txBody>
          <a:bodyPr/>
          <a:lstStyle/>
          <a:p>
            <a:fld id="{DBE1ABAF-B4B4-4A0D-862E-0838EACEFC83}" type="slidenum">
              <a:rPr lang="es-MX" smtClean="0"/>
              <a:t>33</a:t>
            </a:fld>
            <a:endParaRPr lang="es-MX"/>
          </a:p>
        </p:txBody>
      </p:sp>
    </p:spTree>
    <p:extLst>
      <p:ext uri="{BB962C8B-B14F-4D97-AF65-F5344CB8AC3E}">
        <p14:creationId xmlns:p14="http://schemas.microsoft.com/office/powerpoint/2010/main" val="17582342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Índice</a:t>
            </a:r>
            <a:endParaRPr lang="es-MX" dirty="0"/>
          </a:p>
        </p:txBody>
      </p:sp>
      <p:sp>
        <p:nvSpPr>
          <p:cNvPr id="4" name="Marcador de número de diapositiva 3"/>
          <p:cNvSpPr>
            <a:spLocks noGrp="1"/>
          </p:cNvSpPr>
          <p:nvPr>
            <p:ph type="sldNum" sz="quarter" idx="12"/>
          </p:nvPr>
        </p:nvSpPr>
        <p:spPr/>
        <p:txBody>
          <a:bodyPr/>
          <a:lstStyle/>
          <a:p>
            <a:fld id="{DBE1ABAF-B4B4-4A0D-862E-0838EACEFC83}" type="slidenum">
              <a:rPr lang="es-MX" smtClean="0"/>
              <a:t>4</a:t>
            </a:fld>
            <a:endParaRPr lang="es-MX"/>
          </a:p>
        </p:txBody>
      </p:sp>
      <p:sp>
        <p:nvSpPr>
          <p:cNvPr id="7" name="Marcador de contenido 6"/>
          <p:cNvSpPr>
            <a:spLocks noGrp="1"/>
          </p:cNvSpPr>
          <p:nvPr>
            <p:ph idx="1"/>
          </p:nvPr>
        </p:nvSpPr>
        <p:spPr>
          <a:xfrm>
            <a:off x="321134" y="1844824"/>
            <a:ext cx="8352928" cy="5572249"/>
          </a:xfrm>
        </p:spPr>
        <p:txBody>
          <a:bodyPr>
            <a:noAutofit/>
          </a:bodyPr>
          <a:lstStyle/>
          <a:p>
            <a:pPr marL="385763" indent="-385763">
              <a:buFont typeface="+mj-lt"/>
              <a:buAutoNum type="arabicPeriod"/>
            </a:pPr>
            <a:r>
              <a:rPr lang="es-MX" sz="1600" dirty="0" smtClean="0"/>
              <a:t>Introducción……………………………………………………………………………… 5</a:t>
            </a:r>
          </a:p>
          <a:p>
            <a:pPr marL="385763" indent="-385763">
              <a:buFont typeface="+mj-lt"/>
              <a:buAutoNum type="arabicPeriod"/>
            </a:pPr>
            <a:r>
              <a:rPr lang="es-MX" sz="1600" dirty="0" smtClean="0"/>
              <a:t>Objetivo…………………………….……………………………………………………… 6</a:t>
            </a:r>
          </a:p>
          <a:p>
            <a:pPr marL="385763" indent="-385763">
              <a:buFont typeface="+mj-lt"/>
              <a:buAutoNum type="arabicPeriod"/>
            </a:pPr>
            <a:r>
              <a:rPr lang="es-MX" sz="1600" dirty="0" smtClean="0"/>
              <a:t>Epistemología y hermenéutica………………………….……...………………………7</a:t>
            </a:r>
          </a:p>
          <a:p>
            <a:pPr marL="385763" indent="-385763">
              <a:buFont typeface="+mj-lt"/>
              <a:buAutoNum type="arabicPeriod"/>
            </a:pPr>
            <a:r>
              <a:rPr lang="es-MX" sz="1600" dirty="0" smtClean="0"/>
              <a:t>Visión Sistémica………………....…………………………………………………..…….10</a:t>
            </a:r>
          </a:p>
          <a:p>
            <a:pPr marL="385763" indent="-385763">
              <a:buFont typeface="+mj-lt"/>
              <a:buAutoNum type="arabicPeriod"/>
            </a:pPr>
            <a:r>
              <a:rPr lang="es-MX" sz="1600" dirty="0"/>
              <a:t>El modelo cilíndrico: Una Hermenéutica </a:t>
            </a:r>
            <a:r>
              <a:rPr lang="es-MX" sz="1600" dirty="0" smtClean="0"/>
              <a:t>Sistémica………………………………..12</a:t>
            </a:r>
          </a:p>
          <a:p>
            <a:pPr marL="385763" indent="-385763">
              <a:buFont typeface="+mj-lt"/>
              <a:buAutoNum type="arabicPeriod"/>
            </a:pPr>
            <a:r>
              <a:rPr lang="es-MX" sz="1600" dirty="0"/>
              <a:t>La interpretación del diseño desde la </a:t>
            </a:r>
            <a:r>
              <a:rPr lang="es-MX" sz="1600" dirty="0" err="1" smtClean="0"/>
              <a:t>transdisciplina</a:t>
            </a:r>
            <a:r>
              <a:rPr lang="es-MX" sz="1600" dirty="0" smtClean="0"/>
              <a:t>……………………………..17</a:t>
            </a:r>
          </a:p>
          <a:p>
            <a:pPr marL="385763" indent="-385763">
              <a:buFont typeface="+mj-lt"/>
              <a:buAutoNum type="arabicPeriod"/>
            </a:pPr>
            <a:r>
              <a:rPr lang="es-MX" sz="1600" dirty="0"/>
              <a:t>Esquema de construcción del Modelo: Principios, Estrategias y Conceptos de la Crítica </a:t>
            </a:r>
            <a:r>
              <a:rPr lang="es-MX" sz="1600" dirty="0" smtClean="0"/>
              <a:t>Sistémica……………………………………………………………..…………20</a:t>
            </a:r>
          </a:p>
          <a:p>
            <a:pPr marL="385763" indent="-385763">
              <a:buFont typeface="+mj-lt"/>
              <a:buAutoNum type="arabicPeriod"/>
            </a:pPr>
            <a:r>
              <a:rPr lang="es-MX" sz="1600" dirty="0"/>
              <a:t>Transición de la semiótica y la hermenéutica</a:t>
            </a:r>
            <a:r>
              <a:rPr lang="es-MX" sz="1600" dirty="0" smtClean="0"/>
              <a:t>………………………………….…...2</a:t>
            </a:r>
            <a:r>
              <a:rPr lang="es-MX" sz="1600" dirty="0"/>
              <a:t>3</a:t>
            </a:r>
            <a:endParaRPr lang="es-MX" sz="1600" dirty="0" smtClean="0"/>
          </a:p>
          <a:p>
            <a:pPr marL="385763" indent="-385763">
              <a:buFont typeface="+mj-lt"/>
              <a:buAutoNum type="arabicPeriod"/>
            </a:pPr>
            <a:r>
              <a:rPr lang="es-MX" sz="1600" dirty="0"/>
              <a:t>La Pragmática como Convergencia entre la Semiótica y la </a:t>
            </a:r>
            <a:r>
              <a:rPr lang="es-MX" sz="1600" dirty="0" smtClean="0"/>
              <a:t>Hermenéutica...26</a:t>
            </a:r>
          </a:p>
          <a:p>
            <a:pPr marL="385763" indent="-385763">
              <a:buFont typeface="+mj-lt"/>
              <a:buAutoNum type="arabicPeriod"/>
            </a:pPr>
            <a:r>
              <a:rPr lang="es-MX" sz="1600" dirty="0" smtClean="0"/>
              <a:t>Referencias……………………………..…………………………………………………..41</a:t>
            </a:r>
          </a:p>
          <a:p>
            <a:pPr marL="385763" indent="-385763">
              <a:buFont typeface="+mj-lt"/>
              <a:buAutoNum type="arabicPeriod"/>
            </a:pPr>
            <a:r>
              <a:rPr lang="es-MX" sz="1600" dirty="0" err="1" smtClean="0"/>
              <a:t>Guión</a:t>
            </a:r>
            <a:r>
              <a:rPr lang="es-MX" sz="1600" dirty="0" smtClean="0"/>
              <a:t> explicativo……………………………………………………………………….…42</a:t>
            </a:r>
          </a:p>
          <a:p>
            <a:pPr marL="385763" indent="-385763">
              <a:buFont typeface="+mj-lt"/>
              <a:buAutoNum type="arabicPeriod"/>
            </a:pPr>
            <a:endParaRPr lang="es-MX" sz="1600" dirty="0" smtClean="0"/>
          </a:p>
          <a:p>
            <a:pPr marL="385763" indent="-385763">
              <a:buFont typeface="+mj-lt"/>
              <a:buAutoNum type="arabicPeriod"/>
            </a:pPr>
            <a:endParaRPr lang="es-MX" sz="1600" dirty="0" smtClean="0"/>
          </a:p>
          <a:p>
            <a:pPr marL="385763" indent="-385763">
              <a:buFont typeface="+mj-lt"/>
              <a:buAutoNum type="arabicPeriod"/>
            </a:pPr>
            <a:endParaRPr lang="es-MX" sz="1600" dirty="0"/>
          </a:p>
        </p:txBody>
      </p:sp>
    </p:spTree>
    <p:extLst>
      <p:ext uri="{BB962C8B-B14F-4D97-AF65-F5344CB8AC3E}">
        <p14:creationId xmlns:p14="http://schemas.microsoft.com/office/powerpoint/2010/main" val="33033082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Introducción</a:t>
            </a:r>
            <a:endParaRPr lang="es-MX" dirty="0"/>
          </a:p>
        </p:txBody>
      </p:sp>
      <p:sp>
        <p:nvSpPr>
          <p:cNvPr id="3" name="Marcador de contenido 2"/>
          <p:cNvSpPr>
            <a:spLocks noGrp="1"/>
          </p:cNvSpPr>
          <p:nvPr>
            <p:ph idx="1"/>
          </p:nvPr>
        </p:nvSpPr>
        <p:spPr>
          <a:xfrm>
            <a:off x="457200" y="1666526"/>
            <a:ext cx="8058150" cy="4426770"/>
          </a:xfrm>
        </p:spPr>
        <p:txBody>
          <a:bodyPr>
            <a:normAutofit lnSpcReduction="10000"/>
          </a:bodyPr>
          <a:lstStyle/>
          <a:p>
            <a:pPr marL="0" indent="0" algn="just">
              <a:buNone/>
            </a:pPr>
            <a:r>
              <a:rPr lang="es-MX" dirty="0" smtClean="0"/>
              <a:t>La base epistemológica del diseño y la investigación constituyen el eje de este tema del programa de doctorado. </a:t>
            </a:r>
          </a:p>
          <a:p>
            <a:pPr marL="0" indent="0" algn="just">
              <a:buNone/>
            </a:pPr>
            <a:r>
              <a:rPr lang="es-MX" dirty="0" smtClean="0"/>
              <a:t>El </a:t>
            </a:r>
            <a:r>
              <a:rPr lang="es-MX" dirty="0"/>
              <a:t>presente documento responde a la intensión de analizar </a:t>
            </a:r>
            <a:r>
              <a:rPr lang="es-MX" dirty="0" smtClean="0"/>
              <a:t>la epistemología del diseño desde perspectivas diversas, pero tomando como eje fundamental la hermenéutica como base de crítica y reflexión en el marco de la  teoría de la complejidad y de los sistemas complejos.</a:t>
            </a:r>
            <a:endParaRPr lang="es-MX" dirty="0"/>
          </a:p>
          <a:p>
            <a:pPr marL="0" indent="0" algn="just">
              <a:buNone/>
            </a:pPr>
            <a:endParaRPr lang="es-MX" dirty="0"/>
          </a:p>
        </p:txBody>
      </p:sp>
      <p:sp>
        <p:nvSpPr>
          <p:cNvPr id="4" name="Marcador de número de diapositiva 3"/>
          <p:cNvSpPr>
            <a:spLocks noGrp="1"/>
          </p:cNvSpPr>
          <p:nvPr>
            <p:ph type="sldNum" sz="quarter" idx="12"/>
          </p:nvPr>
        </p:nvSpPr>
        <p:spPr/>
        <p:txBody>
          <a:bodyPr/>
          <a:lstStyle/>
          <a:p>
            <a:fld id="{DBE1ABAF-B4B4-4A0D-862E-0838EACEFC83}" type="slidenum">
              <a:rPr lang="es-MX" smtClean="0"/>
              <a:t>5</a:t>
            </a:fld>
            <a:endParaRPr lang="es-MX"/>
          </a:p>
        </p:txBody>
      </p:sp>
    </p:spTree>
    <p:extLst>
      <p:ext uri="{BB962C8B-B14F-4D97-AF65-F5344CB8AC3E}">
        <p14:creationId xmlns:p14="http://schemas.microsoft.com/office/powerpoint/2010/main" val="6021279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Objetivo</a:t>
            </a:r>
            <a:endParaRPr lang="es-MX" b="1" dirty="0"/>
          </a:p>
        </p:txBody>
      </p:sp>
      <p:sp>
        <p:nvSpPr>
          <p:cNvPr id="3" name="Marcador de contenido 2"/>
          <p:cNvSpPr>
            <a:spLocks noGrp="1"/>
          </p:cNvSpPr>
          <p:nvPr>
            <p:ph idx="1"/>
          </p:nvPr>
        </p:nvSpPr>
        <p:spPr/>
        <p:txBody>
          <a:bodyPr>
            <a:normAutofit fontScale="77500" lnSpcReduction="20000"/>
          </a:bodyPr>
          <a:lstStyle/>
          <a:p>
            <a:pPr marL="0" indent="0">
              <a:buNone/>
            </a:pPr>
            <a:r>
              <a:rPr lang="es-MX" b="1" dirty="0"/>
              <a:t>OBJETIVO GENERAL DE LA MATERIA</a:t>
            </a:r>
          </a:p>
          <a:p>
            <a:pPr marL="0" indent="0">
              <a:buNone/>
            </a:pPr>
            <a:r>
              <a:rPr lang="es-MX" b="1" dirty="0" smtClean="0"/>
              <a:t>Construir la capacidad de relación epistemológica en el diseño ante las nuevas condiciones de la sociedad del conocimiento en la complejidad.</a:t>
            </a:r>
          </a:p>
          <a:p>
            <a:pPr marL="0" indent="0">
              <a:buNone/>
            </a:pPr>
            <a:endParaRPr lang="es-MX" b="1" dirty="0" smtClean="0"/>
          </a:p>
          <a:p>
            <a:pPr marL="0" indent="0">
              <a:buNone/>
            </a:pPr>
            <a:r>
              <a:rPr lang="es-MX" b="1" dirty="0" smtClean="0"/>
              <a:t>CONTENIDO</a:t>
            </a:r>
          </a:p>
          <a:p>
            <a:pPr marL="0" indent="0">
              <a:buNone/>
            </a:pPr>
            <a:r>
              <a:rPr lang="es-MX" b="1" dirty="0" smtClean="0"/>
              <a:t>1.	Epistemología del diseño como proceso cognitivas</a:t>
            </a:r>
          </a:p>
          <a:p>
            <a:pPr marL="0" indent="0">
              <a:buNone/>
            </a:pPr>
            <a:r>
              <a:rPr lang="es-MX" b="1" dirty="0" smtClean="0"/>
              <a:t>2.	Razones generales de la educación en el diseño</a:t>
            </a:r>
          </a:p>
          <a:p>
            <a:pPr marL="0" indent="0">
              <a:buNone/>
            </a:pPr>
            <a:r>
              <a:rPr lang="es-MX" b="1" dirty="0" smtClean="0"/>
              <a:t>3.	Razones específicas en la educación en el diseño</a:t>
            </a:r>
          </a:p>
          <a:p>
            <a:pPr marL="0" indent="0">
              <a:buNone/>
            </a:pPr>
            <a:r>
              <a:rPr lang="es-MX" b="1" dirty="0" smtClean="0"/>
              <a:t>4.	Teorías del diseño</a:t>
            </a:r>
          </a:p>
          <a:p>
            <a:pPr marL="0" indent="0">
              <a:buNone/>
            </a:pPr>
            <a:r>
              <a:rPr lang="es-MX" b="1" dirty="0" smtClean="0"/>
              <a:t>5.	El método: proceso lógico</a:t>
            </a:r>
            <a:endParaRPr lang="es-MX" b="1" dirty="0"/>
          </a:p>
        </p:txBody>
      </p:sp>
      <p:sp>
        <p:nvSpPr>
          <p:cNvPr id="4" name="Marcador de número de diapositiva 3"/>
          <p:cNvSpPr>
            <a:spLocks noGrp="1"/>
          </p:cNvSpPr>
          <p:nvPr>
            <p:ph type="sldNum" sz="quarter" idx="12"/>
          </p:nvPr>
        </p:nvSpPr>
        <p:spPr/>
        <p:txBody>
          <a:bodyPr/>
          <a:lstStyle/>
          <a:p>
            <a:fld id="{DBE1ABAF-B4B4-4A0D-862E-0838EACEFC83}" type="slidenum">
              <a:rPr lang="es-MX" smtClean="0"/>
              <a:t>6</a:t>
            </a:fld>
            <a:endParaRPr lang="es-MX"/>
          </a:p>
        </p:txBody>
      </p:sp>
    </p:spTree>
    <p:extLst>
      <p:ext uri="{BB962C8B-B14F-4D97-AF65-F5344CB8AC3E}">
        <p14:creationId xmlns:p14="http://schemas.microsoft.com/office/powerpoint/2010/main" val="16295731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800" dirty="0" smtClean="0"/>
              <a:t>Epistemología y hermenéutica</a:t>
            </a:r>
            <a:endParaRPr lang="es-MX" sz="2800" dirty="0"/>
          </a:p>
        </p:txBody>
      </p:sp>
      <p:sp>
        <p:nvSpPr>
          <p:cNvPr id="3" name="Marcador de contenido 2"/>
          <p:cNvSpPr>
            <a:spLocks noGrp="1"/>
          </p:cNvSpPr>
          <p:nvPr>
            <p:ph idx="1"/>
          </p:nvPr>
        </p:nvSpPr>
        <p:spPr/>
        <p:txBody>
          <a:bodyPr>
            <a:normAutofit fontScale="92500" lnSpcReduction="20000"/>
          </a:bodyPr>
          <a:lstStyle/>
          <a:p>
            <a:pPr marL="64008" indent="0" algn="just">
              <a:buNone/>
            </a:pPr>
            <a:r>
              <a:rPr lang="es-MX" dirty="0" smtClean="0"/>
              <a:t>Esta postura epistemológica se fundamenta en la </a:t>
            </a:r>
            <a:r>
              <a:rPr lang="es-MX" dirty="0"/>
              <a:t>construcción de un modelo que guíe </a:t>
            </a:r>
            <a:r>
              <a:rPr lang="es-MX" dirty="0" smtClean="0"/>
              <a:t>la interpretación </a:t>
            </a:r>
            <a:r>
              <a:rPr lang="es-MX" dirty="0"/>
              <a:t>del diseño, bajo un concepto sistémico desde un enfoque </a:t>
            </a:r>
            <a:r>
              <a:rPr lang="es-MX" dirty="0" smtClean="0"/>
              <a:t>cognitivo, semiótico </a:t>
            </a:r>
            <a:r>
              <a:rPr lang="es-MX" dirty="0"/>
              <a:t>y simbólico.</a:t>
            </a:r>
          </a:p>
          <a:p>
            <a:pPr marL="64008" indent="0" algn="just">
              <a:buNone/>
            </a:pPr>
            <a:r>
              <a:rPr lang="es-MX" dirty="0"/>
              <a:t>La hermenéutica sistémica se </a:t>
            </a:r>
            <a:r>
              <a:rPr lang="es-MX" dirty="0" smtClean="0"/>
              <a:t>integra </a:t>
            </a:r>
            <a:r>
              <a:rPr lang="es-MX" dirty="0"/>
              <a:t>por los enfoques</a:t>
            </a:r>
            <a:r>
              <a:rPr lang="es-MX" dirty="0" smtClean="0"/>
              <a:t>:</a:t>
            </a:r>
          </a:p>
          <a:p>
            <a:pPr marL="64008" indent="0" algn="just">
              <a:buNone/>
            </a:pPr>
            <a:r>
              <a:rPr lang="es-MX" dirty="0" smtClean="0"/>
              <a:t> </a:t>
            </a:r>
            <a:r>
              <a:rPr lang="es-MX" dirty="0"/>
              <a:t>a).-cognitivo, dado </a:t>
            </a:r>
            <a:r>
              <a:rPr lang="es-MX" dirty="0" smtClean="0"/>
              <a:t>que biológica </a:t>
            </a:r>
            <a:r>
              <a:rPr lang="es-MX" dirty="0"/>
              <a:t>y socialmente conduce a la comprensión del fenómeno a través de </a:t>
            </a:r>
            <a:r>
              <a:rPr lang="es-MX" dirty="0" smtClean="0"/>
              <a:t>un conocimiento </a:t>
            </a:r>
            <a:r>
              <a:rPr lang="es-MX" dirty="0"/>
              <a:t>sustentado en la percepción y la asimilación experiencial, </a:t>
            </a:r>
            <a:endParaRPr lang="es-MX" dirty="0" smtClean="0"/>
          </a:p>
          <a:p>
            <a:pPr marL="64008" indent="0">
              <a:buNone/>
            </a:pPr>
            <a:endParaRPr lang="es-MX" dirty="0"/>
          </a:p>
        </p:txBody>
      </p:sp>
      <p:sp>
        <p:nvSpPr>
          <p:cNvPr id="4" name="Marcador de número de diapositiva 3"/>
          <p:cNvSpPr>
            <a:spLocks noGrp="1"/>
          </p:cNvSpPr>
          <p:nvPr>
            <p:ph type="sldNum" sz="quarter" idx="12"/>
          </p:nvPr>
        </p:nvSpPr>
        <p:spPr/>
        <p:txBody>
          <a:bodyPr/>
          <a:lstStyle/>
          <a:p>
            <a:fld id="{E32551B2-2FF3-40BD-B3A5-AB049EF139E6}" type="slidenum">
              <a:rPr lang="es-MX" smtClean="0"/>
              <a:pPr/>
              <a:t>7</a:t>
            </a:fld>
            <a:endParaRPr lang="es-MX"/>
          </a:p>
        </p:txBody>
      </p:sp>
    </p:spTree>
    <p:extLst>
      <p:ext uri="{BB962C8B-B14F-4D97-AF65-F5344CB8AC3E}">
        <p14:creationId xmlns:p14="http://schemas.microsoft.com/office/powerpoint/2010/main" val="16336513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1340768"/>
            <a:ext cx="8229600" cy="4572000"/>
          </a:xfrm>
        </p:spPr>
        <p:txBody>
          <a:bodyPr>
            <a:normAutofit/>
          </a:bodyPr>
          <a:lstStyle/>
          <a:p>
            <a:pPr marL="64008" indent="0" algn="just">
              <a:buNone/>
            </a:pPr>
            <a:r>
              <a:rPr lang="es-MX" dirty="0"/>
              <a:t>b).-el enfoque semiótico ante la intención de acercarse al fenómeno a través de una interpretación fundamentada en los procesos perceptivos que detonó en una postura posestructuralista que intenta reconstruir el sentido original del objeto de diseño con el respaldo de la cultura que en él </a:t>
            </a:r>
            <a:r>
              <a:rPr lang="es-MX" dirty="0" smtClean="0"/>
              <a:t>subyace </a:t>
            </a:r>
            <a:endParaRPr lang="es-MX" dirty="0"/>
          </a:p>
          <a:p>
            <a:pPr marL="64008" indent="0">
              <a:buNone/>
            </a:pPr>
            <a:endParaRPr lang="es-MX" dirty="0"/>
          </a:p>
        </p:txBody>
      </p:sp>
      <p:sp>
        <p:nvSpPr>
          <p:cNvPr id="4" name="Marcador de número de diapositiva 3"/>
          <p:cNvSpPr>
            <a:spLocks noGrp="1"/>
          </p:cNvSpPr>
          <p:nvPr>
            <p:ph type="sldNum" sz="quarter" idx="12"/>
          </p:nvPr>
        </p:nvSpPr>
        <p:spPr/>
        <p:txBody>
          <a:bodyPr/>
          <a:lstStyle/>
          <a:p>
            <a:fld id="{E32551B2-2FF3-40BD-B3A5-AB049EF139E6}" type="slidenum">
              <a:rPr lang="es-MX" smtClean="0"/>
              <a:pPr/>
              <a:t>8</a:t>
            </a:fld>
            <a:endParaRPr lang="es-MX"/>
          </a:p>
        </p:txBody>
      </p:sp>
    </p:spTree>
    <p:extLst>
      <p:ext uri="{BB962C8B-B14F-4D97-AF65-F5344CB8AC3E}">
        <p14:creationId xmlns:p14="http://schemas.microsoft.com/office/powerpoint/2010/main" val="1762520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536" y="1052736"/>
            <a:ext cx="8229600" cy="4572000"/>
          </a:xfrm>
        </p:spPr>
        <p:txBody>
          <a:bodyPr>
            <a:normAutofit fontScale="92500"/>
          </a:bodyPr>
          <a:lstStyle/>
          <a:p>
            <a:pPr marL="64008" indent="0" algn="just">
              <a:buNone/>
            </a:pPr>
            <a:r>
              <a:rPr lang="es-MX" dirty="0"/>
              <a:t>c).-simbólica derivado de lo social por hacer partícipe al hombre con sus complejas relaciones de identidad y pertenencia como argumentos supuestos del diseño</a:t>
            </a:r>
            <a:r>
              <a:rPr lang="es-MX" dirty="0" smtClean="0"/>
              <a:t>.</a:t>
            </a:r>
          </a:p>
          <a:p>
            <a:pPr marL="64008" indent="0" algn="just">
              <a:buNone/>
            </a:pPr>
            <a:endParaRPr lang="es-MX" dirty="0"/>
          </a:p>
          <a:p>
            <a:pPr marL="64008" indent="0" algn="just">
              <a:buNone/>
            </a:pPr>
            <a:r>
              <a:rPr lang="es-MX" dirty="0" smtClean="0"/>
              <a:t>La </a:t>
            </a:r>
            <a:r>
              <a:rPr lang="es-MX" dirty="0"/>
              <a:t>respuesta al planteamiento se resume en una Visión Sistémica, representada </a:t>
            </a:r>
            <a:r>
              <a:rPr lang="es-MX" dirty="0" smtClean="0"/>
              <a:t>de manera </a:t>
            </a:r>
            <a:r>
              <a:rPr lang="es-MX" dirty="0"/>
              <a:t>cilíndrica, evidenciando su carácter relacional circular, sin aprecio de </a:t>
            </a:r>
            <a:r>
              <a:rPr lang="es-MX" dirty="0" smtClean="0"/>
              <a:t>principio ni </a:t>
            </a:r>
            <a:r>
              <a:rPr lang="es-MX" dirty="0"/>
              <a:t>final. </a:t>
            </a:r>
          </a:p>
        </p:txBody>
      </p:sp>
      <p:sp>
        <p:nvSpPr>
          <p:cNvPr id="4" name="Marcador de número de diapositiva 3"/>
          <p:cNvSpPr>
            <a:spLocks noGrp="1"/>
          </p:cNvSpPr>
          <p:nvPr>
            <p:ph type="sldNum" sz="quarter" idx="12"/>
          </p:nvPr>
        </p:nvSpPr>
        <p:spPr/>
        <p:txBody>
          <a:bodyPr/>
          <a:lstStyle/>
          <a:p>
            <a:fld id="{E32551B2-2FF3-40BD-B3A5-AB049EF139E6}" type="slidenum">
              <a:rPr lang="es-MX" smtClean="0"/>
              <a:pPr/>
              <a:t>9</a:t>
            </a:fld>
            <a:endParaRPr lang="es-MX"/>
          </a:p>
        </p:txBody>
      </p:sp>
    </p:spTree>
    <p:extLst>
      <p:ext uri="{BB962C8B-B14F-4D97-AF65-F5344CB8AC3E}">
        <p14:creationId xmlns:p14="http://schemas.microsoft.com/office/powerpoint/2010/main" val="36268528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Escala de grises">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1286</TotalTime>
  <Words>1787</Words>
  <Application>Microsoft Office PowerPoint</Application>
  <PresentationFormat>Presentación en pantalla (4:3)</PresentationFormat>
  <Paragraphs>153</Paragraphs>
  <Slides>33</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33</vt:i4>
      </vt:variant>
    </vt:vector>
  </HeadingPairs>
  <TitlesOfParts>
    <vt:vector size="39" baseType="lpstr">
      <vt:lpstr>Arial</vt:lpstr>
      <vt:lpstr>Calibri</vt:lpstr>
      <vt:lpstr>Century Gothic</vt:lpstr>
      <vt:lpstr>Verdana</vt:lpstr>
      <vt:lpstr>Wingdings 2</vt:lpstr>
      <vt:lpstr>Brío</vt:lpstr>
      <vt:lpstr>Presentación de PowerPoint</vt:lpstr>
      <vt:lpstr>Presentación de PowerPoint</vt:lpstr>
      <vt:lpstr>Presentación de PowerPoint</vt:lpstr>
      <vt:lpstr>Índice</vt:lpstr>
      <vt:lpstr>Introducción</vt:lpstr>
      <vt:lpstr>Objetivo</vt:lpstr>
      <vt:lpstr>Epistemología y hermenéutica</vt:lpstr>
      <vt:lpstr>Presentación de PowerPoint</vt:lpstr>
      <vt:lpstr>Presentación de PowerPoint</vt:lpstr>
      <vt:lpstr>Visión Sistémica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Transición de la semiótica y la hermenéutica</vt:lpstr>
      <vt:lpstr>Presentación de PowerPoint</vt:lpstr>
      <vt:lpstr>Presentación de PowerPoint</vt:lpstr>
      <vt:lpstr>La Pragmática como Convergencia entre la Semiótica y la Hermenéutica.</vt:lpstr>
      <vt:lpstr>Presentación de PowerPoint</vt:lpstr>
      <vt:lpstr>Presentación de PowerPoint</vt:lpstr>
      <vt:lpstr>Presentación de PowerPoint</vt:lpstr>
      <vt:lpstr>Presentación de PowerPoint</vt:lpstr>
      <vt:lpstr>Referencias </vt:lpstr>
      <vt:lpstr>Guión Explicativo</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Eska Solano</dc:creator>
  <cp:lastModifiedBy>EESM</cp:lastModifiedBy>
  <cp:revision>78</cp:revision>
  <dcterms:created xsi:type="dcterms:W3CDTF">2008-01-15T20:41:25Z</dcterms:created>
  <dcterms:modified xsi:type="dcterms:W3CDTF">2017-10-20T22:07:56Z</dcterms:modified>
</cp:coreProperties>
</file>