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notesMasterIdLst>
    <p:notesMasterId r:id="rId40"/>
  </p:notesMasterIdLst>
  <p:sldIdLst>
    <p:sldId id="329" r:id="rId2"/>
    <p:sldId id="330" r:id="rId3"/>
    <p:sldId id="331" r:id="rId4"/>
    <p:sldId id="332" r:id="rId5"/>
    <p:sldId id="333" r:id="rId6"/>
    <p:sldId id="256" r:id="rId7"/>
    <p:sldId id="258" r:id="rId8"/>
    <p:sldId id="297" r:id="rId9"/>
    <p:sldId id="307" r:id="rId10"/>
    <p:sldId id="263" r:id="rId11"/>
    <p:sldId id="272" r:id="rId12"/>
    <p:sldId id="271" r:id="rId13"/>
    <p:sldId id="273" r:id="rId14"/>
    <p:sldId id="275" r:id="rId15"/>
    <p:sldId id="276" r:id="rId16"/>
    <p:sldId id="281" r:id="rId17"/>
    <p:sldId id="279" r:id="rId18"/>
    <p:sldId id="283" r:id="rId19"/>
    <p:sldId id="285" r:id="rId20"/>
    <p:sldId id="286" r:id="rId21"/>
    <p:sldId id="287" r:id="rId22"/>
    <p:sldId id="288" r:id="rId23"/>
    <p:sldId id="322" r:id="rId24"/>
    <p:sldId id="323" r:id="rId25"/>
    <p:sldId id="325" r:id="rId26"/>
    <p:sldId id="324" r:id="rId27"/>
    <p:sldId id="326" r:id="rId28"/>
    <p:sldId id="315" r:id="rId29"/>
    <p:sldId id="316" r:id="rId30"/>
    <p:sldId id="317" r:id="rId31"/>
    <p:sldId id="319" r:id="rId32"/>
    <p:sldId id="320" r:id="rId33"/>
    <p:sldId id="290" r:id="rId34"/>
    <p:sldId id="291" r:id="rId35"/>
    <p:sldId id="292" r:id="rId36"/>
    <p:sldId id="293" r:id="rId37"/>
    <p:sldId id="295" r:id="rId38"/>
    <p:sldId id="335"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027" autoAdjust="0"/>
    <p:restoredTop sz="94639" autoAdjust="0"/>
  </p:normalViewPr>
  <p:slideViewPr>
    <p:cSldViewPr>
      <p:cViewPr varScale="1">
        <p:scale>
          <a:sx n="87" d="100"/>
          <a:sy n="87" d="100"/>
        </p:scale>
        <p:origin x="96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010E6-0660-4B4E-93EF-5736BA9D591A}" type="doc">
      <dgm:prSet loTypeId="urn:microsoft.com/office/officeart/2005/8/layout/hList7#1" loCatId="process" qsTypeId="urn:microsoft.com/office/officeart/2005/8/quickstyle/simple1" qsCatId="simple" csTypeId="urn:microsoft.com/office/officeart/2005/8/colors/accent0_1" csCatId="mainScheme" phldr="1"/>
      <dgm:spPr/>
      <dgm:t>
        <a:bodyPr/>
        <a:lstStyle/>
        <a:p>
          <a:endParaRPr lang="es-ES"/>
        </a:p>
      </dgm:t>
    </dgm:pt>
    <dgm:pt modelId="{C915069A-3715-4335-8F4B-944F7DDA68F3}">
      <dgm:prSet/>
      <dgm:spPr/>
      <dgm:t>
        <a:bodyPr/>
        <a:lstStyle/>
        <a:p>
          <a:pPr rtl="0"/>
          <a:r>
            <a:rPr lang="es-ES" dirty="0" smtClean="0"/>
            <a:t>Mostrar de forma detallada</a:t>
          </a:r>
          <a:r>
            <a:rPr lang="es-MX" b="0" i="0" dirty="0" smtClean="0"/>
            <a:t> aspectos anticipados del negocio como análisis estratégico, marketing, organización administrativa, procesos, análisis de la competencia, análisis de los factores externos a la empresa, entre otros aspectos.</a:t>
          </a:r>
          <a:r>
            <a:rPr lang="es-ES" dirty="0" smtClean="0"/>
            <a:t> </a:t>
          </a:r>
          <a:endParaRPr lang="es-ES" dirty="0"/>
        </a:p>
      </dgm:t>
    </dgm:pt>
    <dgm:pt modelId="{0E441490-5DF8-4847-801A-D6E6F438F253}" type="parTrans" cxnId="{B9E4C69C-4480-488D-8BB8-750F1EE90C47}">
      <dgm:prSet/>
      <dgm:spPr/>
      <dgm:t>
        <a:bodyPr/>
        <a:lstStyle/>
        <a:p>
          <a:endParaRPr lang="es-ES"/>
        </a:p>
      </dgm:t>
    </dgm:pt>
    <dgm:pt modelId="{E0348980-3AF4-48FD-834F-BFF5C38C140C}" type="sibTrans" cxnId="{B9E4C69C-4480-488D-8BB8-750F1EE90C47}">
      <dgm:prSet/>
      <dgm:spPr/>
      <dgm:t>
        <a:bodyPr/>
        <a:lstStyle/>
        <a:p>
          <a:endParaRPr lang="es-ES"/>
        </a:p>
      </dgm:t>
    </dgm:pt>
    <dgm:pt modelId="{B3444063-7F32-45CC-9256-9322DE4CF4FC}" type="pres">
      <dgm:prSet presAssocID="{020010E6-0660-4B4E-93EF-5736BA9D591A}" presName="Name0" presStyleCnt="0">
        <dgm:presLayoutVars>
          <dgm:dir/>
          <dgm:resizeHandles val="exact"/>
        </dgm:presLayoutVars>
      </dgm:prSet>
      <dgm:spPr/>
      <dgm:t>
        <a:bodyPr/>
        <a:lstStyle/>
        <a:p>
          <a:endParaRPr lang="es-ES"/>
        </a:p>
      </dgm:t>
    </dgm:pt>
    <dgm:pt modelId="{937DB9E9-78C3-45BA-B7DC-214B5D68DC6E}" type="pres">
      <dgm:prSet presAssocID="{020010E6-0660-4B4E-93EF-5736BA9D591A}" presName="fgShape" presStyleLbl="fgShp" presStyleIdx="0" presStyleCnt="1"/>
      <dgm:spPr/>
      <dgm:t>
        <a:bodyPr/>
        <a:lstStyle/>
        <a:p>
          <a:endParaRPr lang="es-ES"/>
        </a:p>
      </dgm:t>
    </dgm:pt>
    <dgm:pt modelId="{E007A43B-B0E3-4451-98DE-9E51D27A26AB}" type="pres">
      <dgm:prSet presAssocID="{020010E6-0660-4B4E-93EF-5736BA9D591A}" presName="linComp" presStyleCnt="0"/>
      <dgm:spPr/>
      <dgm:t>
        <a:bodyPr/>
        <a:lstStyle/>
        <a:p>
          <a:endParaRPr lang="es-ES"/>
        </a:p>
      </dgm:t>
    </dgm:pt>
    <dgm:pt modelId="{2EE4B71D-CB3D-431A-BC41-BA0C77102A84}" type="pres">
      <dgm:prSet presAssocID="{C915069A-3715-4335-8F4B-944F7DDA68F3}" presName="compNode" presStyleCnt="0"/>
      <dgm:spPr/>
      <dgm:t>
        <a:bodyPr/>
        <a:lstStyle/>
        <a:p>
          <a:endParaRPr lang="es-ES"/>
        </a:p>
      </dgm:t>
    </dgm:pt>
    <dgm:pt modelId="{61EAA16E-3A75-474C-83C8-EAA852E6AF2E}" type="pres">
      <dgm:prSet presAssocID="{C915069A-3715-4335-8F4B-944F7DDA68F3}" presName="bkgdShape" presStyleLbl="node1" presStyleIdx="0" presStyleCnt="1" custLinFactNeighborX="-3680"/>
      <dgm:spPr/>
      <dgm:t>
        <a:bodyPr/>
        <a:lstStyle/>
        <a:p>
          <a:endParaRPr lang="es-ES"/>
        </a:p>
      </dgm:t>
    </dgm:pt>
    <dgm:pt modelId="{67ED8B30-18FD-4F9B-BD36-CC51C32B82DA}" type="pres">
      <dgm:prSet presAssocID="{C915069A-3715-4335-8F4B-944F7DDA68F3}" presName="nodeTx" presStyleLbl="node1" presStyleIdx="0" presStyleCnt="1">
        <dgm:presLayoutVars>
          <dgm:bulletEnabled val="1"/>
        </dgm:presLayoutVars>
      </dgm:prSet>
      <dgm:spPr/>
      <dgm:t>
        <a:bodyPr/>
        <a:lstStyle/>
        <a:p>
          <a:endParaRPr lang="es-ES"/>
        </a:p>
      </dgm:t>
    </dgm:pt>
    <dgm:pt modelId="{24A5BE26-8872-423E-9677-BEDEEE319630}" type="pres">
      <dgm:prSet presAssocID="{C915069A-3715-4335-8F4B-944F7DDA68F3}" presName="invisiNode" presStyleLbl="node1" presStyleIdx="0" presStyleCnt="1"/>
      <dgm:spPr/>
      <dgm:t>
        <a:bodyPr/>
        <a:lstStyle/>
        <a:p>
          <a:endParaRPr lang="es-ES"/>
        </a:p>
      </dgm:t>
    </dgm:pt>
    <dgm:pt modelId="{E2F7D2BC-2AB5-4C3C-9838-16CA2B071C1C}" type="pres">
      <dgm:prSet presAssocID="{C915069A-3715-4335-8F4B-944F7DDA68F3}" presName="imagNode" presStyleLbl="fgImgPlace1" presStyleIdx="0" presStyleCnt="1"/>
      <dgm:spPr>
        <a:blipFill rotWithShape="1">
          <a:blip xmlns:r="http://schemas.openxmlformats.org/officeDocument/2006/relationships" r:embed="rId1"/>
          <a:stretch>
            <a:fillRect/>
          </a:stretch>
        </a:blipFill>
      </dgm:spPr>
      <dgm:t>
        <a:bodyPr/>
        <a:lstStyle/>
        <a:p>
          <a:endParaRPr lang="es-ES"/>
        </a:p>
      </dgm:t>
    </dgm:pt>
  </dgm:ptLst>
  <dgm:cxnLst>
    <dgm:cxn modelId="{B9E4C69C-4480-488D-8BB8-750F1EE90C47}" srcId="{020010E6-0660-4B4E-93EF-5736BA9D591A}" destId="{C915069A-3715-4335-8F4B-944F7DDA68F3}" srcOrd="0" destOrd="0" parTransId="{0E441490-5DF8-4847-801A-D6E6F438F253}" sibTransId="{E0348980-3AF4-48FD-834F-BFF5C38C140C}"/>
    <dgm:cxn modelId="{EAD5578D-3ABB-4A6A-83BE-651461F946A3}" type="presOf" srcId="{020010E6-0660-4B4E-93EF-5736BA9D591A}" destId="{B3444063-7F32-45CC-9256-9322DE4CF4FC}" srcOrd="0" destOrd="0" presId="urn:microsoft.com/office/officeart/2005/8/layout/hList7#1"/>
    <dgm:cxn modelId="{32A9B7E9-A771-4FE3-AA78-5C877DDF859C}" type="presOf" srcId="{C915069A-3715-4335-8F4B-944F7DDA68F3}" destId="{67ED8B30-18FD-4F9B-BD36-CC51C32B82DA}" srcOrd="1" destOrd="0" presId="urn:microsoft.com/office/officeart/2005/8/layout/hList7#1"/>
    <dgm:cxn modelId="{E0FBD340-2F78-43AB-B017-12946AED692A}" type="presOf" srcId="{C915069A-3715-4335-8F4B-944F7DDA68F3}" destId="{61EAA16E-3A75-474C-83C8-EAA852E6AF2E}" srcOrd="0" destOrd="0" presId="urn:microsoft.com/office/officeart/2005/8/layout/hList7#1"/>
    <dgm:cxn modelId="{5ED818AC-147D-4F6A-AEDF-69160833BB9F}" type="presParOf" srcId="{B3444063-7F32-45CC-9256-9322DE4CF4FC}" destId="{937DB9E9-78C3-45BA-B7DC-214B5D68DC6E}" srcOrd="0" destOrd="0" presId="urn:microsoft.com/office/officeart/2005/8/layout/hList7#1"/>
    <dgm:cxn modelId="{06C1965D-3DAF-488D-AB2D-23DC8ADCFAD5}" type="presParOf" srcId="{B3444063-7F32-45CC-9256-9322DE4CF4FC}" destId="{E007A43B-B0E3-4451-98DE-9E51D27A26AB}" srcOrd="1" destOrd="0" presId="urn:microsoft.com/office/officeart/2005/8/layout/hList7#1"/>
    <dgm:cxn modelId="{21CE3274-7D40-4011-858B-EC4757920233}" type="presParOf" srcId="{E007A43B-B0E3-4451-98DE-9E51D27A26AB}" destId="{2EE4B71D-CB3D-431A-BC41-BA0C77102A84}" srcOrd="0" destOrd="0" presId="urn:microsoft.com/office/officeart/2005/8/layout/hList7#1"/>
    <dgm:cxn modelId="{4C14230A-26C9-489B-A036-B5E152DADFA4}" type="presParOf" srcId="{2EE4B71D-CB3D-431A-BC41-BA0C77102A84}" destId="{61EAA16E-3A75-474C-83C8-EAA852E6AF2E}" srcOrd="0" destOrd="0" presId="urn:microsoft.com/office/officeart/2005/8/layout/hList7#1"/>
    <dgm:cxn modelId="{14E74CD5-6198-497E-AAA1-91A985A0584E}" type="presParOf" srcId="{2EE4B71D-CB3D-431A-BC41-BA0C77102A84}" destId="{67ED8B30-18FD-4F9B-BD36-CC51C32B82DA}" srcOrd="1" destOrd="0" presId="urn:microsoft.com/office/officeart/2005/8/layout/hList7#1"/>
    <dgm:cxn modelId="{7060D027-2F76-454A-97B4-72EC2AB455CC}" type="presParOf" srcId="{2EE4B71D-CB3D-431A-BC41-BA0C77102A84}" destId="{24A5BE26-8872-423E-9677-BEDEEE319630}" srcOrd="2" destOrd="0" presId="urn:microsoft.com/office/officeart/2005/8/layout/hList7#1"/>
    <dgm:cxn modelId="{61B03AEA-DA23-4079-9E97-D6867B605208}" type="presParOf" srcId="{2EE4B71D-CB3D-431A-BC41-BA0C77102A84}" destId="{E2F7D2BC-2AB5-4C3C-9838-16CA2B071C1C}"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EAA16E-3A75-474C-83C8-EAA852E6AF2E}">
      <dsp:nvSpPr>
        <dsp:cNvPr id="0" name=""/>
        <dsp:cNvSpPr/>
      </dsp:nvSpPr>
      <dsp:spPr>
        <a:xfrm>
          <a:off x="0" y="0"/>
          <a:ext cx="8229600" cy="462560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s-ES" sz="2500" kern="1200" dirty="0" smtClean="0"/>
            <a:t>Mostrar de forma detallada</a:t>
          </a:r>
          <a:r>
            <a:rPr lang="es-MX" sz="2500" b="0" i="0" kern="1200" dirty="0" smtClean="0"/>
            <a:t> aspectos anticipados del negocio como análisis estratégico, marketing, organización administrativa, procesos, análisis de la competencia, análisis de los factores externos a la empresa, entre otros aspectos.</a:t>
          </a:r>
          <a:r>
            <a:rPr lang="es-ES" sz="2500" kern="1200" dirty="0" smtClean="0"/>
            <a:t> </a:t>
          </a:r>
          <a:endParaRPr lang="es-ES" sz="2500" kern="1200" dirty="0"/>
        </a:p>
      </dsp:txBody>
      <dsp:txXfrm>
        <a:off x="0" y="1850243"/>
        <a:ext cx="8229600" cy="1850243"/>
      </dsp:txXfrm>
    </dsp:sp>
    <dsp:sp modelId="{E2F7D2BC-2AB5-4C3C-9838-16CA2B071C1C}">
      <dsp:nvSpPr>
        <dsp:cNvPr id="0" name=""/>
        <dsp:cNvSpPr/>
      </dsp:nvSpPr>
      <dsp:spPr>
        <a:xfrm>
          <a:off x="3344636" y="277536"/>
          <a:ext cx="1540327" cy="1540327"/>
        </a:xfrm>
        <a:prstGeom prst="ellipse">
          <a:avLst/>
        </a:prstGeom>
        <a:blipFill rotWithShape="1">
          <a:blip xmlns:r="http://schemas.openxmlformats.org/officeDocument/2006/relationships" r:embed="rId1"/>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7DB9E9-78C3-45BA-B7DC-214B5D68DC6E}">
      <dsp:nvSpPr>
        <dsp:cNvPr id="0" name=""/>
        <dsp:cNvSpPr/>
      </dsp:nvSpPr>
      <dsp:spPr>
        <a:xfrm>
          <a:off x="329183" y="3700487"/>
          <a:ext cx="7571232" cy="693841"/>
        </a:xfrm>
        <a:prstGeom prst="leftRightArrow">
          <a:avLst/>
        </a:prstGeom>
        <a:solidFill>
          <a:schemeClr val="dk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F2897-828A-4C38-A9C5-C7313018D21F}" type="datetimeFigureOut">
              <a:rPr lang="es-MX" smtClean="0"/>
              <a:t>13/10/2017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E9EC28-FCA0-4C58-9C3F-96AF6AF04C6E}" type="slidenum">
              <a:rPr lang="es-MX" smtClean="0"/>
              <a:t>‹Nº›</a:t>
            </a:fld>
            <a:endParaRPr lang="es-MX"/>
          </a:p>
        </p:txBody>
      </p:sp>
    </p:spTree>
    <p:extLst>
      <p:ext uri="{BB962C8B-B14F-4D97-AF65-F5344CB8AC3E}">
        <p14:creationId xmlns:p14="http://schemas.microsoft.com/office/powerpoint/2010/main" val="3565096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6</a:t>
            </a:fld>
            <a:endParaRPr lang="es-MX"/>
          </a:p>
        </p:txBody>
      </p:sp>
    </p:spTree>
    <p:extLst>
      <p:ext uri="{BB962C8B-B14F-4D97-AF65-F5344CB8AC3E}">
        <p14:creationId xmlns:p14="http://schemas.microsoft.com/office/powerpoint/2010/main" val="3420874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17</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18</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19</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20</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21</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22</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23</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24</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25</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26</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7</a:t>
            </a:fld>
            <a:endParaRPr lang="es-MX"/>
          </a:p>
        </p:txBody>
      </p:sp>
    </p:spTree>
    <p:extLst>
      <p:ext uri="{BB962C8B-B14F-4D97-AF65-F5344CB8AC3E}">
        <p14:creationId xmlns:p14="http://schemas.microsoft.com/office/powerpoint/2010/main" val="1352781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27</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28</a:t>
            </a:fld>
            <a:endParaRPr lang="es-MX"/>
          </a:p>
        </p:txBody>
      </p:sp>
    </p:spTree>
    <p:extLst>
      <p:ext uri="{BB962C8B-B14F-4D97-AF65-F5344CB8AC3E}">
        <p14:creationId xmlns:p14="http://schemas.microsoft.com/office/powerpoint/2010/main" val="2174763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29</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30</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31</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32</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33</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34</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35</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36</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10</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37</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38</a:t>
            </a:fld>
            <a:endParaRPr lang="es-MX"/>
          </a:p>
        </p:txBody>
      </p:sp>
    </p:spTree>
    <p:extLst>
      <p:ext uri="{BB962C8B-B14F-4D97-AF65-F5344CB8AC3E}">
        <p14:creationId xmlns:p14="http://schemas.microsoft.com/office/powerpoint/2010/main" val="2780951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11</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12</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13</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14</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15</a:t>
            </a:fld>
            <a:endParaRPr lang="es-MX"/>
          </a:p>
        </p:txBody>
      </p:sp>
    </p:spTree>
    <p:extLst>
      <p:ext uri="{BB962C8B-B14F-4D97-AF65-F5344CB8AC3E}">
        <p14:creationId xmlns:p14="http://schemas.microsoft.com/office/powerpoint/2010/main" val="889329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A5E9EC28-FCA0-4C58-9C3F-96AF6AF04C6E}" type="slidenum">
              <a:rPr lang="es-MX" smtClean="0"/>
              <a:t>16</a:t>
            </a:fld>
            <a:endParaRPr lang="es-MX"/>
          </a:p>
        </p:txBody>
      </p:sp>
    </p:spTree>
    <p:extLst>
      <p:ext uri="{BB962C8B-B14F-4D97-AF65-F5344CB8AC3E}">
        <p14:creationId xmlns:p14="http://schemas.microsoft.com/office/powerpoint/2010/main" val="889329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7A847CFC-816F-41D0-AAC0-9BF4FEBC753E}" type="datetimeFigureOut">
              <a:rPr lang="es-ES" smtClean="0"/>
              <a:t>13/10/2017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108710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847CFC-816F-41D0-AAC0-9BF4FEBC753E}" type="datetimeFigureOut">
              <a:rPr lang="es-ES" smtClean="0"/>
              <a:t>13/10/2017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532885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847CFC-816F-41D0-AAC0-9BF4FEBC753E}" type="datetimeFigureOut">
              <a:rPr lang="es-ES" smtClean="0"/>
              <a:t>13/10/2017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990596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847CFC-816F-41D0-AAC0-9BF4FEBC753E}" type="datetimeFigureOut">
              <a:rPr lang="es-ES" smtClean="0"/>
              <a:t>13/10/2017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931839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A847CFC-816F-41D0-AAC0-9BF4FEBC753E}" type="datetimeFigureOut">
              <a:rPr lang="es-ES" smtClean="0"/>
              <a:t>13/10/2017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552523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A847CFC-816F-41D0-AAC0-9BF4FEBC753E}" type="datetimeFigureOut">
              <a:rPr lang="es-ES" smtClean="0"/>
              <a:t>13/10/2017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80864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A847CFC-816F-41D0-AAC0-9BF4FEBC753E}" type="datetimeFigureOut">
              <a:rPr lang="es-ES" smtClean="0"/>
              <a:t>13/10/2017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612359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A847CFC-816F-41D0-AAC0-9BF4FEBC753E}" type="datetimeFigureOut">
              <a:rPr lang="es-ES" smtClean="0"/>
              <a:t>13/10/2017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394056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A847CFC-816F-41D0-AAC0-9BF4FEBC753E}" type="datetimeFigureOut">
              <a:rPr lang="es-ES" smtClean="0"/>
              <a:t>13/10/2017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110662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847CFC-816F-41D0-AAC0-9BF4FEBC753E}" type="datetimeFigureOut">
              <a:rPr lang="es-ES" smtClean="0"/>
              <a:t>13/10/2017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965874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847CFC-816F-41D0-AAC0-9BF4FEBC753E}" type="datetimeFigureOut">
              <a:rPr lang="es-ES" smtClean="0"/>
              <a:t>13/10/2017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02185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A847CFC-816F-41D0-AAC0-9BF4FEBC753E}" type="datetimeFigureOut">
              <a:rPr lang="es-ES" smtClean="0"/>
              <a:t>13/10/2017</a:t>
            </a:fld>
            <a:endParaRPr lang="es-E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32FADFE-3B8F-471C-ABF0-DBC7717ECBBC}" type="slidenum">
              <a:rPr lang="es-ES" smtClean="0"/>
              <a:t>‹Nº›</a:t>
            </a:fld>
            <a:endParaRPr lang="es-ES"/>
          </a:p>
        </p:txBody>
      </p:sp>
    </p:spTree>
    <p:extLst>
      <p:ext uri="{BB962C8B-B14F-4D97-AF65-F5344CB8AC3E}">
        <p14:creationId xmlns:p14="http://schemas.microsoft.com/office/powerpoint/2010/main" val="3634537460"/>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2.gif"/><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exitoempresarial-escarlett-escarlett.blogspot.com/&amp;ei=HOhcVZuUGo6uogS-mYDICA&amp;psig=AFQjCNGkHJEKFcpbOKNXaGArhGB2mFWhog&amp;ust=1432238424351818"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grandespymes.com.ar/2013/09/18/el-analisis-foda/&amp;ei=8elcVbyyG5DvoASLzoHoBQ&amp;psig=AFQjCNEEIF1DuKLzu7NedbYAMcj-FZLWIA&amp;ust=1432238955804266"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4.gif"/></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smarttwister.org/index.php/es/la-compania/nuestros-profesionales&amp;ei=2upcVbnvCcvGogT1mIG4Cw&amp;psig=AFQjCNGWo0kNlL_5s4n7C_Jnbvz_ZpBGtA&amp;ust=1432239071350246"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0CAcQjRw&amp;url=https://gustavosarnarimkt.wordpress.com/2011/09/12/estrategia-empresarial-y-comercial/&amp;ei=lexcVeisJ9XXoAT-qIFw&amp;psig=AFQjCNGcn31vGHf9YYUhTga2C5C7upDc9g&amp;ust=1432239406235419"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ved=&amp;url=http://es.slideshare.net/Mai_mai86/matriz-igor-ansoff-2899577&amp;ei=1uxcVffpD8yqsAWisoDYCA&amp;psig=AFQjCNFZFeXHYo_xOo27a-aFAIYvg2EuIQ&amp;ust=1432239702554646"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queaprendemoshoy.com/por-que-el-servicio-al-cliente-es-tan-importante/&amp;ei=aO1cVfCeCZTcoATL2oHYCw&amp;bvm=bv.93756505,d.b2w&amp;psig=AFQjCNHURY0kTogdWwYx_mlB4_RdB8lnbA&amp;ust=1432239842445015"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admetricks.com/blog/firmaron-una-tregua-burger-king-y-mcdonalds-analisis-de-sus-campanas-en-internet/&amp;ei=SvNcVZOeHMHfoASUzYKwDQ&amp;bvm=bv.93756505,d.b2w&amp;psig=AFQjCNGYA0FKCVReEdIdiPmMb2F9e4dcnQ&amp;ust=1432241318120812"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eldtrain.com.au/courses/marketing-your-hospitality-business/&amp;ei=oPNcVcyBL5W6ogSB7oPYBQ&amp;bvm=bv.93756505,d.b2w&amp;psig=AFQjCNGZ_9NA0sWiEi2rBdQtQBjl7qRnwQ&amp;ust=1432241435966111"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taringa.net/mrgore04/mi/byZSJ&amp;ei=_fNcVcXVI4awogTXsIHADQ&amp;bvm=bv.93756505,d.b2w&amp;psig=AFQjCNHhmDGxK0EEIT5v_exmCriykC4pGw&amp;ust=1432241510124661"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ved=0CAcQjRw&amp;url=http://microeconomia.org/2009/03/07/%C2%BFde-que-discriminacion-de-precios-estamos-hablando/&amp;ei=Z_RcVYzLJ9GsogTG5YHABQ&amp;bvm=bv.93756505,d.b2w&amp;psig=AFQjCNHsxwQDnfJQl_C56q7zyedYMi5JKw&amp;ust=1432241598310053"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hyperlink" Target="http://www.google.com.mx/url?url=http://www.informabtl.com/2010/05/07/mcdonald%E2%80%99s-mexico-cambia-de-look/&amp;rct=j&amp;frm=1&amp;q=&amp;esrc=s&amp;sa=U&amp;ei=IBZeVdO1AYSzyQSll4LwDw&amp;ved=0CCUQ9QEwCDigAQ&amp;usg=AFQjCNGeoLkoRRHjtJ0hJ6myhmrshwekTg"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hyperlink" Target="http://www.google.com.mx/url?url=http://www.fotosdigitalesgratis.com/buscarfoto/marketing&amp;rct=j&amp;frm=1&amp;q=&amp;esrc=s&amp;sa=U&amp;ei=5xZeVYzXFYixyASqu4OICw&amp;ved=0CB8Q9QEwBQ&amp;usg=AFQjCNFK0IUUlbDcBtgELgSCBds7r4vJ_A"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www.google.com.mx/url?url=http://es.slideshare.net/blanklopez7/la-organizacion-14145300&amp;rct=j&amp;frm=1&amp;q=&amp;esrc=s&amp;sa=U&amp;ei=SRheVc3jG838yQTN6IDIBw&amp;ved=0CCMQ9QEwBw&amp;usg=AFQjCNHjD3rYvGgAbyZxW_yHmeFy3SL2ZQ"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m.mx/url?url=http://mundoadministrativo.net/organizacion-de-la-fuerza-de-ventas/&amp;rct=j&amp;frm=1&amp;q=&amp;esrc=s&amp;sa=U&amp;ei=YxleVfPBLceUyASKxIGACw&amp;ved=0CDUQ9QEwEDiMAQ&amp;usg=AFQjCNGQBnkNZD2loNadYoIZTFaMSllK2A"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s://mx.images.search.yahoo.com/images/view;_ylt=A2KI9kNXqldV.VUAqGDF8Qt.;_ylu=X3oDMTIzYWpsZ29nBHNlYwNzcgRzbGsDaW1nBG9pZAM2MThkMWVlZjM5MzE2MTQwNzQ1YjA5NmNlYmNmODNkOARncG9zAzYzBGl0A2Jpbmc-?.origin=&amp;back=https://mx.images.search.yahoo.com/search/images?p=interpretacion+financiera&amp;fr=slv1-msgr&amp;fr2=piv-web&amp;nost=1&amp;tab=organic&amp;ri=63&amp;w=1228&amp;h=779&amp;imgurl=www.icicyucatan.org/wp-content/uploads/2013/11/ind.png&amp;rurl=http://www.icicyucatan.org/catalogo-de-cursos/abril-2015/informacion-financiera-y-su-interpretacion-2015/&amp;size=1120.1KB&amp;name=ind+300x190+Informaci%C3%B3n+%3cb%3efinanciera%3c/b%3e+y+su+interpretaci%C3%B3n+2015&amp;p=interpretacion+financiera&amp;oid=618d1eef39316140745b096cebcf83d8&amp;fr2=piv-web&amp;fr=slv1-msgr&amp;tt=ind+300x190+Informaci%C3%B3n+%3cb%3efinanciera%3c/b%3e+y+su+interpretaci%C3%B3n+2015&amp;b=61&amp;ni=21&amp;no=63&amp;ts=&amp;tab=organic&amp;sigr=139qc8i9r&amp;sigb=13u3n5vmn&amp;sigi=11m8sc2o4&amp;sigt=1240qe709&amp;sign=1240qe709&amp;.crumb=8z79AW4vIWC&amp;fr=slv1-msgr&amp;fr2=piv-web"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raspeig.es/actualidad/la-ua-participa-en-la-comision-de-evaluacion-de-los-proyectos-para-acceder-a-locales-del-vivero-municipal-de-empresas/&amp;ei=DohrVZHOEMrVsAWm4oCwCg&amp;bvm=bv.94455598,d.aWw&amp;psig=AFQjCNGNhSSrzgtra7zkmkaEjGZDGTbzZg&amp;ust=1433196868483906"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joelruiz.com/tag/edificio/&amp;ei=T4prVY-BDIeDsAWQ0YA4&amp;bvm=bv.94455598,d.aWw&amp;psig=AFQjCNF4FGh5K7pbA8BvUpyATuZVfOp2sQ&amp;ust=1433197506433395"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ved=0CAcQjRw&amp;url=http://www.fierasdelaingenieria.com/planta-de-desalinizacion-hibrida-fujairah-1-en-emiratos-arabes-unidos/&amp;ei=W4trVebjPMvOsAWbz4CYDQ&amp;bvm=bv.94455598,d.aWw&amp;psig=AFQjCNGSGVltXrbAzTwphXdikKNJyuB4iA&amp;ust=1433197598697149"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31.jpeg"/></Relationships>
</file>

<file path=ppt/slides/_rels/slide31.xml.rels><?xml version="1.0" encoding="UTF-8" standalone="yes"?>
<Relationships xmlns="http://schemas.openxmlformats.org/package/2006/relationships"><Relationship Id="rId3" Type="http://schemas.openxmlformats.org/officeDocument/2006/relationships/hyperlink" Target="https://aprendeconomia.wordpress.com/2011/04/28/unidad-11-analisis-contable-ii/"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32.jpeg"/></Relationships>
</file>

<file path=ppt/slides/_rels/slide32.xml.rels><?xml version="1.0" encoding="UTF-8" standalone="yes"?>
<Relationships xmlns="http://schemas.openxmlformats.org/package/2006/relationships"><Relationship Id="rId3" Type="http://schemas.openxmlformats.org/officeDocument/2006/relationships/hyperlink" Target="https://mx.images.search.yahoo.com/images/view;_ylt=A2KLdCiXqVdVlUQA7kjF8Qt.;_ylu=X3oDMTIzcmVpMzQ3BHNlYwNzcgRzbGsDaW1nBG9pZANiNzBkZmM2NjcwYTNkMTFlMTA1NTFkZThjZjMyZTU2YwRncG9zAzk2BGl0A2Jpbmc-?.origin=&amp;back=https://mx.images.search.yahoo.com/search/images?p=negocio+rentable&amp;fr=slv1-msgr&amp;fr2=piv-web&amp;nost=1&amp;tab=organic&amp;ri=96&amp;w=490&amp;h=327&amp;imgurl=www.ideasdenegocios.com.ar/Ideas-de-negocios-rentables-en-Internet.jpg&amp;rurl=http://www.ideasdenegocios.com.ar/negocios-rentables-en-linea.htm&amp;size=16.0KB&amp;name=Ideas-%3cb%3ede-negocios%3c/b%3e-%3cb%3erentables%3c/b%3e-en-Internet.jpg&amp;p=negocio+rentable&amp;oid=b70dfc6670a3d11e10551de8cf32e56c&amp;fr2=piv-web&amp;fr=slv1-msgr&amp;tt=Ideas-%3cb%3ede-negocios%3c/b%3e-%3cb%3erentables%3c/b%3e-en-Internet.jpg&amp;b=61&amp;ni=21&amp;no=96&amp;ts=&amp;tab=organic&amp;sigr=121ot323n&amp;sigb=13lkeqe0g&amp;sigi=126p8rvgk&amp;sigt=11pulaptt&amp;sign=11pulaptt&amp;.crumb=8z79AW4vIWC&amp;fr=slv1-msgr&amp;fr2=piv-web"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3.jpeg"/></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www.google.com.mx/url?url=http://www.crecenegocios.com/el-pronostico-de-ventas/&amp;rct=j&amp;frm=1&amp;q=&amp;esrc=s&amp;sa=U&amp;ei=zCFeVc-cMZOiyQTvqYKYBA&amp;ved=0CBkQ9QEwAg&amp;usg=AFQjCNEDAcrIoO1YJ4s0a3NlJWTjyX89og" TargetMode="External"/><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36.jpeg"/></Relationships>
</file>

<file path=ppt/slides/_rels/slide36.xml.rels><?xml version="1.0" encoding="UTF-8" standalone="yes"?>
<Relationships xmlns="http://schemas.openxmlformats.org/package/2006/relationships"><Relationship Id="rId3" Type="http://schemas.openxmlformats.org/officeDocument/2006/relationships/hyperlink" Target="http://3.bp.blogspot.com/_Oc7QntiQ1yg/TOXNlh3K-eI/AAAAAAAAAAM/LyP4CaGJbRo/s1600/P.E.gif" TargetMode="External"/><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38.gif"/><Relationship Id="rId4" Type="http://schemas.openxmlformats.org/officeDocument/2006/relationships/image" Target="../media/image37.gif"/></Relationships>
</file>

<file path=ppt/slides/_rels/slide3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m.mx/url?sa=i&amp;rct=j&amp;q=&amp;esrc=s&amp;source=images&amp;cd=&amp;cad=rja&amp;uact=8&amp;ved=0CAcQjRw&amp;url=https://radiocontempo.wordpress.com/2008/12/30/palabras-de-un-lider-consejos-empresariales-que-bien-puedes-aplicarlos-como-propositos-de-ano-nuevo-hablamos-dentro-de-un-ano-de-este-tema-%C2%BFok/&amp;ei=ruBcVYyMFMb2oASh5oCoCQ&amp;psig=AFQjCNHLGUviuLrpgc5v97AUULP0_E6Y7Q&amp;ust=1432236339548632"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
          <p:cNvGraphicFramePr>
            <a:graphicFrameLocks noChangeAspect="1"/>
          </p:cNvGraphicFramePr>
          <p:nvPr/>
        </p:nvGraphicFramePr>
        <p:xfrm>
          <a:off x="6588224" y="2420888"/>
          <a:ext cx="2209800" cy="1600200"/>
        </p:xfrm>
        <a:graphic>
          <a:graphicData uri="http://schemas.openxmlformats.org/presentationml/2006/ole">
            <mc:AlternateContent xmlns:mc="http://schemas.openxmlformats.org/markup-compatibility/2006">
              <mc:Choice xmlns:v="urn:schemas-microsoft-com:vml" Requires="v">
                <p:oleObj spid="_x0000_s1046" r:id="rId3" imgW="4447619" imgH="5161905" progId="">
                  <p:embed/>
                </p:oleObj>
              </mc:Choice>
              <mc:Fallback>
                <p:oleObj r:id="rId3" imgW="4447619" imgH="5161905"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2420888"/>
                        <a:ext cx="22098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5 Título"/>
          <p:cNvSpPr txBox="1">
            <a:spLocks/>
          </p:cNvSpPr>
          <p:nvPr/>
        </p:nvSpPr>
        <p:spPr>
          <a:xfrm>
            <a:off x="1475656" y="476672"/>
            <a:ext cx="6115064" cy="1071570"/>
          </a:xfrm>
          <a:prstGeom prst="rect">
            <a:avLst/>
          </a:prstGeom>
        </p:spPr>
        <p:txBody>
          <a:bodyPr anchor="b">
            <a:normAutofit lnSpcReduction="10000"/>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UNIVERSIDAD AUTONOMA DEL ESTADO DE MEXICO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
            </a:r>
            <a:b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br>
            <a:r>
              <a:rPr kumimoji="0" lang="es-ES" sz="22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CENTRO UNIVERSITARIO UAEM ZUMPANGO</a:t>
            </a:r>
            <a:r>
              <a:rPr kumimoji="0" lang="es-ES" sz="2200" b="0" i="0" u="none" strike="noStrike" kern="1200" cap="none" spc="0" normalizeH="0" baseline="0" noProof="0" dirty="0" smtClean="0">
                <a:ln>
                  <a:noFill/>
                </a:ln>
                <a:solidFill>
                  <a:schemeClr val="bg1"/>
                </a:solidFill>
                <a:effectLst>
                  <a:outerShdw blurRad="50000" dist="30000" dir="5400000" algn="tl" rotWithShape="0">
                    <a:srgbClr val="000000">
                      <a:alpha val="30000"/>
                    </a:srgbClr>
                  </a:outerShdw>
                </a:effectLst>
                <a:uLnTx/>
                <a:uFillTx/>
                <a:latin typeface="+mj-lt"/>
                <a:ea typeface="+mj-ea"/>
                <a:cs typeface="+mj-cs"/>
              </a:rPr>
              <a:t> </a:t>
            </a:r>
            <a:endParaRPr kumimoji="0" lang="es-ES" sz="2200" b="0" i="0" u="none" strike="noStrike" kern="1200" cap="none" spc="0" normalizeH="0" baseline="0" noProof="0" dirty="0">
              <a:ln>
                <a:noFill/>
              </a:ln>
              <a:solidFill>
                <a:schemeClr val="bg1"/>
              </a:solidFill>
              <a:effectLst>
                <a:outerShdw blurRad="50000" dist="30000" dir="5400000" algn="tl" rotWithShape="0">
                  <a:srgbClr val="000000">
                    <a:alpha val="30000"/>
                  </a:srgbClr>
                </a:outerShdw>
              </a:effectLst>
              <a:uLnTx/>
              <a:uFillTx/>
              <a:latin typeface="+mj-lt"/>
              <a:ea typeface="+mj-ea"/>
              <a:cs typeface="+mj-cs"/>
            </a:endParaRPr>
          </a:p>
        </p:txBody>
      </p:sp>
      <p:sp>
        <p:nvSpPr>
          <p:cNvPr id="8" name="6 Marcador de contenido"/>
          <p:cNvSpPr txBox="1">
            <a:spLocks/>
          </p:cNvSpPr>
          <p:nvPr/>
        </p:nvSpPr>
        <p:spPr bwMode="auto">
          <a:xfrm>
            <a:off x="484889" y="1852036"/>
            <a:ext cx="7829576" cy="2428892"/>
          </a:xfrm>
          <a:prstGeom prst="rect">
            <a:avLst/>
          </a:prstGeom>
          <a:noFill/>
          <a:ln w="9525">
            <a:noFill/>
            <a:miter lim="800000"/>
            <a:headEnd/>
            <a:tailEnd/>
          </a:ln>
        </p:spPr>
        <p:txBody>
          <a:bodyPr vert="horz" wrap="square" lIns="91440" tIns="0" rIns="91440" bIns="45720" numCol="1" anchor="t" anchorCtr="0" compatLnSpc="1">
            <a:prstTxWarp prst="textNoShape">
              <a:avLst/>
            </a:prstTxWarp>
            <a:noAutofit/>
          </a:bodyPr>
          <a:lstStyle/>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1" i="0" u="sng" strike="noStrike" kern="1200" cap="none" spc="0" normalizeH="0" baseline="0" noProof="0" dirty="0" smtClean="0">
                <a:ln>
                  <a:noFill/>
                </a:ln>
                <a:effectLst/>
                <a:uLnTx/>
                <a:uFillTx/>
              </a:rPr>
              <a:t>LICENCIATURA EN ADMINISTRACION</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1" i="0" u="sng" strike="noStrike" kern="1200" cap="none" spc="0" normalizeH="0" baseline="0" noProof="0" dirty="0" smtClean="0">
              <a:ln>
                <a:noFill/>
              </a:ln>
              <a:solidFill>
                <a:srgbClr val="0070C0"/>
              </a:solidFill>
              <a:effectLst/>
              <a:uLnTx/>
              <a:uFillTx/>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1600" b="0" i="0" u="none" strike="noStrike" kern="1200" cap="none" spc="0" normalizeH="0" baseline="0" noProof="0" dirty="0" smtClean="0">
                <a:ln>
                  <a:noFill/>
                </a:ln>
                <a:solidFill>
                  <a:srgbClr val="0070C0"/>
                </a:solidFill>
                <a:effectLst/>
                <a:uLnTx/>
                <a:uFillTx/>
              </a:rPr>
              <a:t>UNIDAD DE APRENDIZAJE:</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solidFill>
                <a:srgbClr val="0070C0"/>
              </a:solidFill>
              <a:effectLst/>
              <a:uLnTx/>
              <a:uFillTx/>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dirty="0" smtClean="0">
                <a:solidFill>
                  <a:srgbClr val="0070C0"/>
                </a:solidFill>
              </a:rPr>
              <a:t>ADMINISTRACIÓN DE LAS PYMES</a:t>
            </a:r>
            <a:endParaRPr kumimoji="0" lang="es-ES" b="1" i="0" u="none" strike="noStrike" kern="1200" cap="none" spc="0" normalizeH="0" baseline="0" noProof="0" dirty="0" smtClean="0">
              <a:ln>
                <a:noFill/>
              </a:ln>
              <a:solidFill>
                <a:srgbClr val="0070C0"/>
              </a:solidFill>
              <a:effectLst/>
              <a:uLnTx/>
              <a:uFillTx/>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sz="1600" b="0" i="0" u="none" strike="noStrike" kern="1200" cap="none" spc="0" normalizeH="0" baseline="0" noProof="0" dirty="0" smtClean="0">
              <a:ln>
                <a:noFill/>
              </a:ln>
              <a:solidFill>
                <a:srgbClr val="0070C0"/>
              </a:solidFill>
              <a:effectLst/>
              <a:uLnTx/>
              <a:uFillTx/>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b="0" i="0" u="none" strike="noStrike" kern="1200" cap="none" spc="0" normalizeH="0" baseline="0" noProof="0" dirty="0" smtClean="0">
                <a:ln>
                  <a:noFill/>
                </a:ln>
                <a:solidFill>
                  <a:srgbClr val="0070C0"/>
                </a:solidFill>
                <a:effectLst/>
                <a:uLnTx/>
                <a:uFillTx/>
              </a:rPr>
              <a:t>TEMA</a:t>
            </a:r>
            <a:r>
              <a:rPr kumimoji="0" lang="es-ES" b="0" i="0" u="none" strike="noStrike" kern="1200" cap="none" spc="0" normalizeH="0" baseline="0" noProof="0" dirty="0" smtClean="0">
                <a:ln>
                  <a:noFill/>
                </a:ln>
                <a:solidFill>
                  <a:srgbClr val="0070C0"/>
                </a:solidFill>
                <a:effectLst/>
                <a:uLnTx/>
                <a:uFillTx/>
              </a:rPr>
              <a:t>:</a:t>
            </a: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endParaRPr kumimoji="0" lang="es-ES" b="0" i="0" u="none" strike="noStrike" kern="1200" cap="none" spc="0" normalizeH="0" baseline="0" noProof="0" dirty="0" smtClean="0">
              <a:ln>
                <a:noFill/>
              </a:ln>
              <a:solidFill>
                <a:srgbClr val="0070C0"/>
              </a:solidFill>
              <a:effectLst/>
              <a:uLnTx/>
              <a:uFillTx/>
            </a:endParaRPr>
          </a:p>
          <a:p>
            <a:pPr marL="27432"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sz="2000" noProof="0" dirty="0" smtClean="0">
                <a:solidFill>
                  <a:srgbClr val="FF0000"/>
                </a:solidFill>
                <a:latin typeface="Arial Black" pitchFamily="34" charset="0"/>
              </a:rPr>
              <a:t>PLAN DE NEGOCIOS EFECTIVO</a:t>
            </a:r>
            <a:endParaRPr kumimoji="0" lang="es-ES" sz="2000" b="0" i="0" u="none" strike="noStrike" kern="1200" cap="none" spc="0" normalizeH="0" baseline="0" noProof="0" dirty="0">
              <a:ln>
                <a:noFill/>
              </a:ln>
              <a:solidFill>
                <a:srgbClr val="FF0000"/>
              </a:solidFill>
              <a:effectLst/>
              <a:uLnTx/>
              <a:uFillTx/>
              <a:latin typeface="Arial Black" pitchFamily="34" charset="0"/>
            </a:endParaRPr>
          </a:p>
        </p:txBody>
      </p:sp>
      <p:sp>
        <p:nvSpPr>
          <p:cNvPr id="9" name="7 Marcador de contenido"/>
          <p:cNvSpPr txBox="1">
            <a:spLocks/>
          </p:cNvSpPr>
          <p:nvPr/>
        </p:nvSpPr>
        <p:spPr>
          <a:xfrm>
            <a:off x="1907704" y="4626901"/>
            <a:ext cx="5500726" cy="1640041"/>
          </a:xfrm>
          <a:prstGeom prst="rect">
            <a:avLst/>
          </a:prstGeom>
        </p:spPr>
        <p:txBody>
          <a:bodyPr>
            <a:normAutofit/>
          </a:bodyPr>
          <a:lstStyle/>
          <a:p>
            <a:pPr marL="365125" marR="0" lvl="0" indent="-282575" algn="l" defTabSz="914400" rtl="0" eaLnBrk="0" fontAlgn="base" latinLnBrk="0" hangingPunct="0">
              <a:lnSpc>
                <a:spcPct val="100000"/>
              </a:lnSpc>
              <a:spcBef>
                <a:spcPts val="600"/>
              </a:spcBef>
              <a:spcAft>
                <a:spcPct val="0"/>
              </a:spcAft>
              <a:buClr>
                <a:schemeClr val="accent1"/>
              </a:buClr>
              <a:buSzPct val="80000"/>
              <a:buFont typeface="Wingdings 2" pitchFamily="18" charset="2"/>
              <a:buChar char=""/>
              <a:tabLst/>
              <a:defRPr/>
            </a:pPr>
            <a:endParaRPr kumimoji="0" lang="es-ES" sz="2000" b="0" i="0" u="none" strike="noStrike" kern="1200" cap="none" spc="0" normalizeH="0" baseline="0" noProof="0" dirty="0" smtClean="0">
              <a:ln>
                <a:noFill/>
              </a:ln>
              <a:solidFill>
                <a:srgbClr val="FF0000"/>
              </a:solidFill>
              <a:effectLst/>
              <a:uLnTx/>
              <a:uFillTx/>
              <a:latin typeface="+mn-lt"/>
              <a:ea typeface="+mn-ea"/>
              <a:cs typeface="+mn-cs"/>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2000" b="1" i="0" u="none" strike="noStrike" kern="1200" cap="none" spc="0" normalizeH="0" baseline="0" noProof="0" dirty="0" smtClean="0">
                <a:ln>
                  <a:noFill/>
                </a:ln>
                <a:solidFill>
                  <a:srgbClr val="FF0000"/>
                </a:solidFill>
                <a:effectLst/>
                <a:uLnTx/>
                <a:uFillTx/>
              </a:rPr>
              <a:t>AUTOR:</a:t>
            </a: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lang="es-ES" b="1" dirty="0" smtClean="0">
                <a:solidFill>
                  <a:srgbClr val="FF0000"/>
                </a:solidFill>
              </a:rPr>
              <a:t>M. EN PSIC. EDU CESAR SORIANO ALVARADO</a:t>
            </a:r>
            <a:endParaRPr kumimoji="0" lang="es-ES" b="1" i="0" u="none" strike="noStrike" kern="1200" cap="none" spc="0" normalizeH="0" baseline="0" noProof="0" dirty="0" smtClean="0">
              <a:ln>
                <a:noFill/>
              </a:ln>
              <a:solidFill>
                <a:srgbClr val="FF0000"/>
              </a:solidFill>
              <a:effectLst/>
              <a:uLnTx/>
              <a:uFillTx/>
            </a:endParaRPr>
          </a:p>
          <a:p>
            <a:pPr marL="365125" marR="0" lvl="0" indent="-282575"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defRPr/>
            </a:pPr>
            <a:r>
              <a:rPr kumimoji="0" lang="es-ES" sz="2000" b="1" i="0" u="none" strike="noStrike" kern="1200" cap="none" spc="0" normalizeH="0" baseline="0" noProof="0" dirty="0" smtClean="0">
                <a:ln>
                  <a:noFill/>
                </a:ln>
                <a:solidFill>
                  <a:srgbClr val="FF0000"/>
                </a:solidFill>
                <a:effectLst/>
                <a:uLnTx/>
                <a:uFillTx/>
              </a:rPr>
              <a:t>Elaboración: </a:t>
            </a:r>
            <a:r>
              <a:rPr lang="es-ES" sz="2000" b="1" noProof="0" dirty="0" smtClean="0">
                <a:solidFill>
                  <a:srgbClr val="FF0000"/>
                </a:solidFill>
              </a:rPr>
              <a:t>Octubre 2017</a:t>
            </a:r>
            <a:endParaRPr kumimoji="0" lang="es-ES" sz="2000" b="1" i="0" u="none" strike="noStrike" kern="1200" cap="none" spc="0" normalizeH="0" baseline="0" noProof="0" dirty="0">
              <a:ln>
                <a:noFill/>
              </a:ln>
              <a:solidFill>
                <a:srgbClr val="FF0000"/>
              </a:solidFill>
              <a:effectLst/>
              <a:uLnTx/>
              <a:uFillTx/>
            </a:endParaRPr>
          </a:p>
        </p:txBody>
      </p:sp>
      <p:pic>
        <p:nvPicPr>
          <p:cNvPr id="10" name="9 Imagen" descr="escudoUAEM.gif"/>
          <p:cNvPicPr>
            <a:picLocks noChangeAspect="1"/>
          </p:cNvPicPr>
          <p:nvPr/>
        </p:nvPicPr>
        <p:blipFill>
          <a:blip r:embed="rId5" cstate="print"/>
          <a:stretch>
            <a:fillRect/>
          </a:stretch>
        </p:blipFill>
        <p:spPr>
          <a:xfrm>
            <a:off x="494715" y="2026721"/>
            <a:ext cx="2160240" cy="2079523"/>
          </a:xfrm>
          <a:prstGeom prst="rect">
            <a:avLst/>
          </a:prstGeom>
        </p:spPr>
      </p:pic>
    </p:spTree>
    <p:extLst>
      <p:ext uri="{BB962C8B-B14F-4D97-AF65-F5344CB8AC3E}">
        <p14:creationId xmlns:p14="http://schemas.microsoft.com/office/powerpoint/2010/main" val="3621283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203848" y="6034679"/>
            <a:ext cx="3931920" cy="792162"/>
          </a:xfrm>
        </p:spPr>
        <p:txBody>
          <a:bodyPr/>
          <a:lstStyle/>
          <a:p>
            <a:r>
              <a:rPr lang="es-MX" sz="3600" b="1" dirty="0" smtClean="0">
                <a:solidFill>
                  <a:srgbClr val="FF0000"/>
                </a:solidFill>
              </a:rPr>
              <a:t>MISION</a:t>
            </a:r>
            <a:endParaRPr lang="es-MX" sz="4000" b="1" dirty="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611560" y="1376772"/>
            <a:ext cx="5400600" cy="4248472"/>
          </a:xfrm>
        </p:spPr>
        <p:txBody>
          <a:bodyPr>
            <a:normAutofit/>
          </a:bodyPr>
          <a:lstStyle/>
          <a:p>
            <a:pPr algn="just">
              <a:lnSpc>
                <a:spcPct val="150000"/>
              </a:lnSpc>
              <a:buFont typeface="Wingdings" pitchFamily="2" charset="2"/>
              <a:buChar char="v"/>
            </a:pPr>
            <a:r>
              <a:rPr lang="es-MX" sz="2000" dirty="0" smtClean="0"/>
              <a:t>Es la razón de ser la empresa</a:t>
            </a:r>
          </a:p>
          <a:p>
            <a:pPr algn="just">
              <a:lnSpc>
                <a:spcPct val="150000"/>
              </a:lnSpc>
              <a:buFont typeface="Wingdings" pitchFamily="2" charset="2"/>
              <a:buChar char="v"/>
            </a:pPr>
            <a:r>
              <a:rPr lang="es-MX" sz="2000" dirty="0" smtClean="0"/>
              <a:t>Proporciona motivación al interior</a:t>
            </a:r>
          </a:p>
          <a:p>
            <a:pPr algn="just">
              <a:lnSpc>
                <a:spcPct val="150000"/>
              </a:lnSpc>
              <a:buFont typeface="Wingdings" pitchFamily="2" charset="2"/>
              <a:buChar char="v"/>
            </a:pPr>
            <a:r>
              <a:rPr lang="es-MX" sz="2000" dirty="0" smtClean="0"/>
              <a:t>Responde a preguntas como:</a:t>
            </a:r>
          </a:p>
          <a:p>
            <a:pPr algn="just">
              <a:lnSpc>
                <a:spcPct val="150000"/>
              </a:lnSpc>
              <a:buFont typeface="Wingdings" pitchFamily="2" charset="2"/>
              <a:buChar char="v"/>
            </a:pPr>
            <a:r>
              <a:rPr lang="es-MX" sz="2000" dirty="0" smtClean="0"/>
              <a:t>¿Quiénes somos? Identidad</a:t>
            </a:r>
          </a:p>
          <a:p>
            <a:pPr algn="just">
              <a:lnSpc>
                <a:spcPct val="150000"/>
              </a:lnSpc>
              <a:buFont typeface="Wingdings" pitchFamily="2" charset="2"/>
              <a:buChar char="v"/>
            </a:pPr>
            <a:r>
              <a:rPr lang="es-MX" sz="2000" dirty="0" smtClean="0"/>
              <a:t>¿Qué buscamos? Propósitos</a:t>
            </a:r>
          </a:p>
          <a:p>
            <a:pPr algn="just">
              <a:lnSpc>
                <a:spcPct val="150000"/>
              </a:lnSpc>
              <a:buFont typeface="Wingdings" pitchFamily="2" charset="2"/>
              <a:buChar char="v"/>
            </a:pPr>
            <a:r>
              <a:rPr lang="es-MX" sz="2000" dirty="0" smtClean="0"/>
              <a:t>¿Por qué lo hacemos? Valores</a:t>
            </a:r>
          </a:p>
          <a:p>
            <a:pPr algn="just">
              <a:lnSpc>
                <a:spcPct val="150000"/>
              </a:lnSpc>
              <a:buFont typeface="Wingdings" pitchFamily="2" charset="2"/>
              <a:buChar char="v"/>
            </a:pPr>
            <a:r>
              <a:rPr lang="es-MX" sz="2000" dirty="0" smtClean="0"/>
              <a:t>¿Para quienes trabajamos? Clientes</a:t>
            </a:r>
          </a:p>
          <a:p>
            <a:pPr marL="0" indent="0" algn="just">
              <a:buNone/>
            </a:pPr>
            <a:endParaRPr lang="es-MX" dirty="0" smtClean="0"/>
          </a:p>
        </p:txBody>
      </p:sp>
      <p:pic>
        <p:nvPicPr>
          <p:cNvPr id="6" name="5 Imagen" descr="Misión Empresarial: por un cambio cultural"/>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556792"/>
            <a:ext cx="2543567" cy="3600400"/>
          </a:xfrm>
          <a:prstGeom prst="rect">
            <a:avLst/>
          </a:prstGeom>
          <a:noFill/>
          <a:ln>
            <a:noFill/>
          </a:ln>
        </p:spPr>
      </p:pic>
    </p:spTree>
    <p:extLst>
      <p:ext uri="{BB962C8B-B14F-4D97-AF65-F5344CB8AC3E}">
        <p14:creationId xmlns:p14="http://schemas.microsoft.com/office/powerpoint/2010/main" val="1998813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403648" y="6035369"/>
            <a:ext cx="6984776" cy="792162"/>
          </a:xfrm>
        </p:spPr>
        <p:txBody>
          <a:bodyPr>
            <a:normAutofit/>
          </a:bodyPr>
          <a:lstStyle/>
          <a:p>
            <a:r>
              <a:rPr lang="es-MX" sz="3200" b="1" dirty="0" smtClean="0">
                <a:solidFill>
                  <a:srgbClr val="FF0000"/>
                </a:solidFill>
              </a:rPr>
              <a:t>FACTORES CLAVE PARA EL EXITO</a:t>
            </a:r>
            <a:endParaRPr lang="es-MX" sz="3200" b="1" dirty="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1196752"/>
            <a:ext cx="5400600" cy="4248472"/>
          </a:xfrm>
        </p:spPr>
        <p:txBody>
          <a:bodyPr>
            <a:normAutofit fontScale="92500" lnSpcReduction="20000"/>
          </a:bodyPr>
          <a:lstStyle/>
          <a:p>
            <a:pPr marL="0" indent="0" algn="just">
              <a:buNone/>
            </a:pPr>
            <a:r>
              <a:rPr lang="es-MX" sz="2000" dirty="0" smtClean="0"/>
              <a:t>No existe una solución mágica para alcanzar el éxito.  Se requiere:</a:t>
            </a:r>
          </a:p>
          <a:p>
            <a:pPr marL="0" indent="0" algn="just">
              <a:buNone/>
            </a:pPr>
            <a:endParaRPr lang="es-MX" sz="2000" dirty="0" smtClean="0"/>
          </a:p>
          <a:p>
            <a:pPr algn="just">
              <a:lnSpc>
                <a:spcPct val="150000"/>
              </a:lnSpc>
              <a:buFont typeface="Wingdings" pitchFamily="2" charset="2"/>
              <a:buChar char="§"/>
            </a:pPr>
            <a:r>
              <a:rPr lang="es-MX" sz="2000" dirty="0" smtClean="0"/>
              <a:t>Satisfacer una necesidad</a:t>
            </a:r>
          </a:p>
          <a:p>
            <a:pPr algn="just">
              <a:lnSpc>
                <a:spcPct val="150000"/>
              </a:lnSpc>
              <a:buFont typeface="Wingdings" pitchFamily="2" charset="2"/>
              <a:buChar char="§"/>
            </a:pPr>
            <a:r>
              <a:rPr lang="es-MX" sz="2000" dirty="0" smtClean="0"/>
              <a:t>Convertir problemas en oportunidades</a:t>
            </a:r>
          </a:p>
          <a:p>
            <a:pPr algn="just">
              <a:lnSpc>
                <a:spcPct val="150000"/>
              </a:lnSpc>
              <a:buFont typeface="Wingdings" pitchFamily="2" charset="2"/>
              <a:buChar char="§"/>
            </a:pPr>
            <a:r>
              <a:rPr lang="es-MX" sz="2000" dirty="0" smtClean="0"/>
              <a:t>Ofrecer producto innovador</a:t>
            </a:r>
          </a:p>
          <a:p>
            <a:pPr algn="just">
              <a:lnSpc>
                <a:spcPct val="150000"/>
              </a:lnSpc>
              <a:buFont typeface="Wingdings" pitchFamily="2" charset="2"/>
              <a:buChar char="§"/>
            </a:pPr>
            <a:r>
              <a:rPr lang="es-MX" sz="2000" dirty="0" smtClean="0"/>
              <a:t>Comprar a precios competitivos</a:t>
            </a:r>
          </a:p>
          <a:p>
            <a:pPr algn="just">
              <a:lnSpc>
                <a:spcPct val="150000"/>
              </a:lnSpc>
              <a:buFont typeface="Wingdings" pitchFamily="2" charset="2"/>
              <a:buChar char="§"/>
            </a:pPr>
            <a:r>
              <a:rPr lang="es-MX" sz="2000" dirty="0" smtClean="0"/>
              <a:t>Hacer mejor las cosas</a:t>
            </a:r>
          </a:p>
          <a:p>
            <a:pPr algn="just">
              <a:lnSpc>
                <a:spcPct val="150000"/>
              </a:lnSpc>
              <a:buFont typeface="Wingdings" pitchFamily="2" charset="2"/>
              <a:buChar char="§"/>
            </a:pPr>
            <a:r>
              <a:rPr lang="es-MX" sz="2000" dirty="0" smtClean="0"/>
              <a:t>Ubicación correcta</a:t>
            </a:r>
          </a:p>
          <a:p>
            <a:pPr algn="just">
              <a:lnSpc>
                <a:spcPct val="150000"/>
              </a:lnSpc>
              <a:buFont typeface="Wingdings" pitchFamily="2" charset="2"/>
              <a:buChar char="§"/>
            </a:pPr>
            <a:r>
              <a:rPr lang="es-MX" sz="2000" dirty="0" smtClean="0"/>
              <a:t>Diferencia con otros</a:t>
            </a:r>
          </a:p>
          <a:p>
            <a:pPr marL="0" indent="0" algn="just">
              <a:buNone/>
            </a:pPr>
            <a:endParaRPr lang="es-MX" dirty="0" smtClean="0"/>
          </a:p>
        </p:txBody>
      </p:sp>
      <p:pic>
        <p:nvPicPr>
          <p:cNvPr id="6" name="5 Imagen" descr="http://2.bp.blogspot.com/-IGHlPB1luec/TpPRn5slt1I/AAAAAAAAAA0/jsyigTzAtNU/s1600/trabaja-2.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228184" y="1268760"/>
            <a:ext cx="2317889" cy="3888432"/>
          </a:xfrm>
          <a:prstGeom prst="rect">
            <a:avLst/>
          </a:prstGeom>
          <a:noFill/>
          <a:ln>
            <a:noFill/>
          </a:ln>
        </p:spPr>
      </p:pic>
    </p:spTree>
    <p:extLst>
      <p:ext uri="{BB962C8B-B14F-4D97-AF65-F5344CB8AC3E}">
        <p14:creationId xmlns:p14="http://schemas.microsoft.com/office/powerpoint/2010/main" val="18282361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403648" y="5572654"/>
            <a:ext cx="6624736" cy="792162"/>
          </a:xfrm>
        </p:spPr>
        <p:txBody>
          <a:bodyPr>
            <a:normAutofit/>
          </a:bodyPr>
          <a:lstStyle/>
          <a:p>
            <a:r>
              <a:rPr lang="es-MX" sz="2800" dirty="0" smtClean="0">
                <a:solidFill>
                  <a:srgbClr val="FF0000"/>
                </a:solidFill>
              </a:rPr>
              <a:t>    </a:t>
            </a:r>
            <a:r>
              <a:rPr lang="es-MX" sz="3200" b="1" dirty="0" smtClean="0">
                <a:solidFill>
                  <a:srgbClr val="FF0000"/>
                </a:solidFill>
              </a:rPr>
              <a:t>ANALISIS ESTRATÉGICO</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1484784"/>
            <a:ext cx="5400600" cy="4248472"/>
          </a:xfrm>
        </p:spPr>
        <p:txBody>
          <a:bodyPr>
            <a:normAutofit/>
          </a:bodyPr>
          <a:lstStyle/>
          <a:p>
            <a:pPr marL="0" indent="0" algn="just">
              <a:buNone/>
            </a:pPr>
            <a:r>
              <a:rPr lang="es-MX" sz="2000" dirty="0" smtClean="0"/>
              <a:t>Estudios basados en información existente</a:t>
            </a:r>
          </a:p>
          <a:p>
            <a:pPr marL="0" indent="0" algn="just">
              <a:buNone/>
            </a:pPr>
            <a:endParaRPr lang="es-MX" sz="2000" dirty="0" smtClean="0"/>
          </a:p>
          <a:p>
            <a:pPr marL="0" indent="0" algn="just">
              <a:buNone/>
            </a:pPr>
            <a:r>
              <a:rPr lang="es-MX" sz="2000" dirty="0" smtClean="0"/>
              <a:t>Analiza el Ambiente Interno y Externo</a:t>
            </a:r>
          </a:p>
          <a:p>
            <a:pPr marL="0" indent="0" algn="just">
              <a:buNone/>
            </a:pPr>
            <a:endParaRPr lang="es-MX" sz="2000" dirty="0" smtClean="0"/>
          </a:p>
          <a:p>
            <a:pPr algn="just">
              <a:lnSpc>
                <a:spcPct val="150000"/>
              </a:lnSpc>
              <a:buFont typeface="Wingdings" pitchFamily="2" charset="2"/>
              <a:buChar char="v"/>
            </a:pPr>
            <a:r>
              <a:rPr lang="es-MX" sz="2000" dirty="0" smtClean="0"/>
              <a:t> Fortalezas</a:t>
            </a:r>
          </a:p>
          <a:p>
            <a:pPr algn="just">
              <a:lnSpc>
                <a:spcPct val="150000"/>
              </a:lnSpc>
              <a:buFont typeface="Wingdings" pitchFamily="2" charset="2"/>
              <a:buChar char="v"/>
            </a:pPr>
            <a:r>
              <a:rPr lang="es-MX" sz="2000" dirty="0"/>
              <a:t> </a:t>
            </a:r>
            <a:r>
              <a:rPr lang="es-MX" sz="2000" dirty="0" smtClean="0"/>
              <a:t>Oportunidades</a:t>
            </a:r>
          </a:p>
          <a:p>
            <a:pPr algn="just">
              <a:lnSpc>
                <a:spcPct val="150000"/>
              </a:lnSpc>
              <a:buFont typeface="Wingdings" pitchFamily="2" charset="2"/>
              <a:buChar char="v"/>
            </a:pPr>
            <a:r>
              <a:rPr lang="es-MX" sz="2000" dirty="0" smtClean="0"/>
              <a:t> Debilidades</a:t>
            </a:r>
          </a:p>
          <a:p>
            <a:pPr algn="just">
              <a:lnSpc>
                <a:spcPct val="150000"/>
              </a:lnSpc>
              <a:buFont typeface="Wingdings" pitchFamily="2" charset="2"/>
              <a:buChar char="v"/>
            </a:pPr>
            <a:r>
              <a:rPr lang="es-MX" sz="2000" dirty="0" smtClean="0"/>
              <a:t> Amenazas</a:t>
            </a:r>
          </a:p>
        </p:txBody>
      </p:sp>
      <p:pic>
        <p:nvPicPr>
          <p:cNvPr id="9" name="8 Imagen" descr="http://jcvalda.files.wordpress.com/2013/09/foda-99.gif">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5148064" y="1268760"/>
            <a:ext cx="3600400" cy="3960440"/>
          </a:xfrm>
          <a:prstGeom prst="rect">
            <a:avLst/>
          </a:prstGeom>
          <a:noFill/>
          <a:ln>
            <a:noFill/>
          </a:ln>
        </p:spPr>
      </p:pic>
    </p:spTree>
    <p:extLst>
      <p:ext uri="{BB962C8B-B14F-4D97-AF65-F5344CB8AC3E}">
        <p14:creationId xmlns:p14="http://schemas.microsoft.com/office/powerpoint/2010/main" val="1828236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403648" y="6035369"/>
            <a:ext cx="6624736" cy="792162"/>
          </a:xfrm>
        </p:spPr>
        <p:txBody>
          <a:bodyPr>
            <a:normAutofit/>
          </a:bodyPr>
          <a:lstStyle/>
          <a:p>
            <a:r>
              <a:rPr lang="es-MX" sz="2600" dirty="0" smtClean="0">
                <a:solidFill>
                  <a:srgbClr val="FF0000"/>
                </a:solidFill>
              </a:rPr>
              <a:t>                 </a:t>
            </a:r>
            <a:r>
              <a:rPr lang="es-MX" sz="3600" b="1" dirty="0" smtClean="0">
                <a:solidFill>
                  <a:srgbClr val="FF0000"/>
                </a:solidFill>
              </a:rPr>
              <a:t>OBJETIVOS</a:t>
            </a:r>
            <a:endParaRPr lang="es-MX" sz="32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611560" y="1754870"/>
            <a:ext cx="5400600" cy="4248472"/>
          </a:xfrm>
        </p:spPr>
        <p:txBody>
          <a:bodyPr>
            <a:normAutofit/>
          </a:bodyPr>
          <a:lstStyle/>
          <a:p>
            <a:pPr marL="0" indent="0" algn="just">
              <a:buNone/>
            </a:pPr>
            <a:r>
              <a:rPr lang="es-MX" sz="2000" dirty="0" smtClean="0"/>
              <a:t>Son los resultados que la empresa desea lograr.  Pueden ser a corto, mediano y largo plazo.</a:t>
            </a:r>
          </a:p>
          <a:p>
            <a:pPr marL="0" indent="0" algn="just">
              <a:buNone/>
            </a:pPr>
            <a:endParaRPr lang="es-MX" sz="2000" dirty="0" smtClean="0"/>
          </a:p>
          <a:p>
            <a:pPr marL="0" indent="0" algn="just">
              <a:buNone/>
            </a:pPr>
            <a:r>
              <a:rPr lang="es-MX" sz="2000" dirty="0" smtClean="0"/>
              <a:t>Deben ser realistas y alcanzable</a:t>
            </a:r>
          </a:p>
          <a:p>
            <a:pPr marL="0" indent="0" algn="just">
              <a:buNone/>
            </a:pPr>
            <a:endParaRPr lang="es-MX" sz="2000" dirty="0" smtClean="0"/>
          </a:p>
          <a:p>
            <a:pPr algn="just">
              <a:lnSpc>
                <a:spcPct val="150000"/>
              </a:lnSpc>
              <a:buFont typeface="Wingdings" pitchFamily="2" charset="2"/>
              <a:buChar char="v"/>
            </a:pPr>
            <a:r>
              <a:rPr lang="es-MX" sz="2000" dirty="0"/>
              <a:t> </a:t>
            </a:r>
            <a:r>
              <a:rPr lang="es-MX" sz="2000" dirty="0" smtClean="0"/>
              <a:t>Comenzar con un verbo</a:t>
            </a:r>
          </a:p>
          <a:p>
            <a:pPr algn="just">
              <a:lnSpc>
                <a:spcPct val="150000"/>
              </a:lnSpc>
              <a:buFont typeface="Wingdings" pitchFamily="2" charset="2"/>
              <a:buChar char="v"/>
            </a:pPr>
            <a:r>
              <a:rPr lang="es-MX" sz="2000" dirty="0"/>
              <a:t> </a:t>
            </a:r>
            <a:r>
              <a:rPr lang="es-MX" sz="2000" dirty="0" smtClean="0"/>
              <a:t>Coherente con la misión</a:t>
            </a:r>
          </a:p>
          <a:p>
            <a:pPr algn="just">
              <a:lnSpc>
                <a:spcPct val="150000"/>
              </a:lnSpc>
              <a:buFont typeface="Wingdings" pitchFamily="2" charset="2"/>
              <a:buChar char="v"/>
            </a:pPr>
            <a:r>
              <a:rPr lang="es-MX" sz="2000" dirty="0"/>
              <a:t> </a:t>
            </a:r>
            <a:r>
              <a:rPr lang="es-MX" sz="2000" dirty="0" smtClean="0"/>
              <a:t>Fecha de cumplimiento</a:t>
            </a:r>
          </a:p>
          <a:p>
            <a:pPr algn="just">
              <a:lnSpc>
                <a:spcPct val="150000"/>
              </a:lnSpc>
              <a:buFont typeface="Wingdings" pitchFamily="2" charset="2"/>
              <a:buChar char="v"/>
            </a:pPr>
            <a:r>
              <a:rPr lang="es-MX" sz="2000" dirty="0" smtClean="0"/>
              <a:t> Cuantificable</a:t>
            </a:r>
            <a:endParaRPr lang="es-MX" sz="2000" dirty="0"/>
          </a:p>
          <a:p>
            <a:pPr marL="0" indent="0" algn="just">
              <a:buNone/>
            </a:pPr>
            <a:endParaRPr lang="es-MX" dirty="0" smtClean="0"/>
          </a:p>
        </p:txBody>
      </p:sp>
      <p:pic>
        <p:nvPicPr>
          <p:cNvPr id="6" name="5 Imagen" descr="http://www.smarttwister.org/images/Multimedia/equipo.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00192" y="2042902"/>
            <a:ext cx="2395233" cy="3672408"/>
          </a:xfrm>
          <a:prstGeom prst="rect">
            <a:avLst/>
          </a:prstGeom>
          <a:noFill/>
          <a:ln>
            <a:noFill/>
          </a:ln>
        </p:spPr>
      </p:pic>
    </p:spTree>
    <p:extLst>
      <p:ext uri="{BB962C8B-B14F-4D97-AF65-F5344CB8AC3E}">
        <p14:creationId xmlns:p14="http://schemas.microsoft.com/office/powerpoint/2010/main" val="1228060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403648" y="5805264"/>
            <a:ext cx="6624736" cy="792162"/>
          </a:xfrm>
        </p:spPr>
        <p:txBody>
          <a:bodyPr>
            <a:normAutofit/>
          </a:bodyPr>
          <a:lstStyle/>
          <a:p>
            <a:r>
              <a:rPr lang="es-MX" sz="2600" dirty="0" smtClean="0">
                <a:solidFill>
                  <a:srgbClr val="FF0000"/>
                </a:solidFill>
              </a:rPr>
              <a:t>                 </a:t>
            </a:r>
            <a:r>
              <a:rPr lang="es-MX" sz="3600" b="1" dirty="0" smtClean="0">
                <a:solidFill>
                  <a:srgbClr val="FF0000"/>
                </a:solidFill>
              </a:rPr>
              <a:t>ESTRATEGIAS</a:t>
            </a:r>
            <a:endParaRPr lang="es-MX" sz="32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683568" y="1988840"/>
            <a:ext cx="5256584" cy="5040560"/>
          </a:xfrm>
        </p:spPr>
        <p:txBody>
          <a:bodyPr>
            <a:normAutofit/>
          </a:bodyPr>
          <a:lstStyle/>
          <a:p>
            <a:pPr marL="0" indent="0" algn="just">
              <a:buNone/>
            </a:pPr>
            <a:r>
              <a:rPr lang="es-MX" sz="2000" dirty="0" smtClean="0"/>
              <a:t>Son las acciones o interpretaciones de los planes</a:t>
            </a:r>
          </a:p>
          <a:p>
            <a:pPr marL="0" indent="0" algn="just">
              <a:buNone/>
            </a:pPr>
            <a:endParaRPr lang="es-MX" sz="2000" dirty="0" smtClean="0"/>
          </a:p>
          <a:p>
            <a:pPr marL="0" indent="0" algn="just">
              <a:buNone/>
            </a:pPr>
            <a:r>
              <a:rPr lang="es-MX" sz="2000" dirty="0" smtClean="0"/>
              <a:t>Es el camino que la empresa debe recorrer para alcanzar sus objetivos</a:t>
            </a:r>
          </a:p>
          <a:p>
            <a:pPr marL="0" indent="0" algn="just">
              <a:buNone/>
            </a:pPr>
            <a:endParaRPr lang="es-MX" sz="2000" dirty="0" smtClean="0"/>
          </a:p>
          <a:p>
            <a:pPr marL="0" indent="0" algn="just">
              <a:buNone/>
            </a:pPr>
            <a:r>
              <a:rPr lang="es-MX" sz="2000" dirty="0" smtClean="0"/>
              <a:t>Es </a:t>
            </a:r>
            <a:r>
              <a:rPr lang="es-MX" sz="2000" dirty="0"/>
              <a:t>la adaptación de los recursos y habilidades de la empresa al entorno cambiante</a:t>
            </a:r>
            <a:endParaRPr lang="es-MX" sz="2000" dirty="0" smtClean="0"/>
          </a:p>
        </p:txBody>
      </p:sp>
      <p:pic>
        <p:nvPicPr>
          <p:cNvPr id="6" name="5 Imagen" descr="https://encrypted-tbn2.gstatic.com/images?q=tbn:ANd9GcSkoU6IoGKjrGFUU5wi1Jxxm0VmCgrCGMneEYOQVo-DSZKETfI8O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107427" y="1412776"/>
            <a:ext cx="2499108" cy="3600400"/>
          </a:xfrm>
          <a:prstGeom prst="rect">
            <a:avLst/>
          </a:prstGeom>
          <a:noFill/>
          <a:ln>
            <a:noFill/>
          </a:ln>
        </p:spPr>
      </p:pic>
    </p:spTree>
    <p:extLst>
      <p:ext uri="{BB962C8B-B14F-4D97-AF65-F5344CB8AC3E}">
        <p14:creationId xmlns:p14="http://schemas.microsoft.com/office/powerpoint/2010/main" val="30651839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95536" y="6021288"/>
            <a:ext cx="8352928" cy="792162"/>
          </a:xfrm>
        </p:spPr>
        <p:txBody>
          <a:bodyPr>
            <a:normAutofit/>
          </a:bodyPr>
          <a:lstStyle/>
          <a:p>
            <a:r>
              <a:rPr lang="es-MX" sz="2600" dirty="0" smtClean="0">
                <a:solidFill>
                  <a:srgbClr val="FF0000"/>
                </a:solidFill>
              </a:rPr>
              <a:t>          </a:t>
            </a:r>
            <a:r>
              <a:rPr lang="es-MX" sz="3200" b="1" dirty="0" smtClean="0">
                <a:solidFill>
                  <a:srgbClr val="FF0000"/>
                </a:solidFill>
              </a:rPr>
              <a:t>INVESTIGACIÓN  DE MERCADO</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692696"/>
            <a:ext cx="5544616" cy="5112568"/>
          </a:xfrm>
        </p:spPr>
        <p:txBody>
          <a:bodyPr>
            <a:normAutofit lnSpcReduction="10000"/>
          </a:bodyPr>
          <a:lstStyle/>
          <a:p>
            <a:pPr marL="0" indent="0" algn="just">
              <a:buNone/>
            </a:pPr>
            <a:endParaRPr lang="es-MX" b="1" dirty="0" smtClean="0"/>
          </a:p>
          <a:p>
            <a:pPr marL="0" indent="0" algn="just">
              <a:buNone/>
            </a:pPr>
            <a:endParaRPr lang="es-MX" b="1" dirty="0" smtClean="0"/>
          </a:p>
          <a:p>
            <a:pPr marL="0" indent="0" algn="just">
              <a:buNone/>
            </a:pPr>
            <a:r>
              <a:rPr lang="es-MX" sz="2200" dirty="0"/>
              <a:t>I</a:t>
            </a:r>
            <a:r>
              <a:rPr lang="es-MX" sz="2200" dirty="0" smtClean="0"/>
              <a:t>nstrumento que posibilita conocer el mercado. </a:t>
            </a:r>
          </a:p>
          <a:p>
            <a:pPr marL="0" indent="0" algn="just">
              <a:buNone/>
            </a:pPr>
            <a:endParaRPr lang="es-MX" sz="2200" dirty="0"/>
          </a:p>
          <a:p>
            <a:pPr marL="0" indent="0" algn="just">
              <a:buNone/>
            </a:pPr>
            <a:r>
              <a:rPr lang="es-MX" sz="2200" dirty="0" smtClean="0"/>
              <a:t>Lo comprende para </a:t>
            </a:r>
            <a:r>
              <a:rPr lang="es-MX" sz="2200" dirty="0"/>
              <a:t>desarrollar </a:t>
            </a:r>
            <a:r>
              <a:rPr lang="es-MX" sz="2200" dirty="0" smtClean="0"/>
              <a:t> estrategias y satisfacerlo</a:t>
            </a:r>
          </a:p>
          <a:p>
            <a:pPr marL="0" indent="0" algn="just">
              <a:buNone/>
            </a:pPr>
            <a:endParaRPr lang="es-MX" sz="2200" dirty="0" smtClean="0"/>
          </a:p>
          <a:p>
            <a:pPr marL="0" indent="0" algn="just">
              <a:buNone/>
            </a:pPr>
            <a:r>
              <a:rPr lang="es-MX" sz="2200" dirty="0" smtClean="0"/>
              <a:t>Ayuda a determinar </a:t>
            </a:r>
            <a:r>
              <a:rPr lang="es-MX" sz="2200" dirty="0"/>
              <a:t>la demanda </a:t>
            </a:r>
            <a:r>
              <a:rPr lang="es-MX" sz="2200" dirty="0" smtClean="0"/>
              <a:t>esperada.</a:t>
            </a:r>
          </a:p>
          <a:p>
            <a:pPr marL="0" indent="0" algn="just">
              <a:buNone/>
            </a:pPr>
            <a:endParaRPr lang="es-MX" sz="2200" dirty="0" smtClean="0"/>
          </a:p>
          <a:p>
            <a:pPr marL="0" indent="0" algn="just">
              <a:buNone/>
            </a:pPr>
            <a:r>
              <a:rPr lang="es-MX" sz="2200" dirty="0"/>
              <a:t>Conoce de los posibles clientes </a:t>
            </a:r>
            <a:r>
              <a:rPr lang="es-MX" sz="2200" dirty="0" smtClean="0"/>
              <a:t>ingresos</a:t>
            </a:r>
            <a:r>
              <a:rPr lang="es-MX" sz="2200" dirty="0"/>
              <a:t>, sexo, edad, educación, </a:t>
            </a:r>
            <a:r>
              <a:rPr lang="es-MX" sz="2200" dirty="0" smtClean="0"/>
              <a:t>etc.</a:t>
            </a:r>
          </a:p>
          <a:p>
            <a:pPr marL="0" indent="0" algn="just">
              <a:buNone/>
            </a:pPr>
            <a:endParaRPr lang="es-MX" sz="2200" dirty="0"/>
          </a:p>
          <a:p>
            <a:pPr marL="0" indent="0" algn="just">
              <a:buNone/>
            </a:pPr>
            <a:r>
              <a:rPr lang="es-MX" sz="2200" dirty="0"/>
              <a:t>El estudio de mercado por sí solo no garantiza el éxito</a:t>
            </a:r>
          </a:p>
        </p:txBody>
      </p:sp>
      <p:pic>
        <p:nvPicPr>
          <p:cNvPr id="6" name="5 Imagen" descr="http://image.slidesharecdn.com/mipresentacin-100112172355-phpapp01/95/matriz-igor-ansoff-1-728.jpg?cb=1263338750">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444208" y="1496026"/>
            <a:ext cx="2059756" cy="4381246"/>
          </a:xfrm>
          <a:prstGeom prst="rect">
            <a:avLst/>
          </a:prstGeom>
          <a:noFill/>
          <a:ln>
            <a:noFill/>
          </a:ln>
        </p:spPr>
      </p:pic>
    </p:spTree>
    <p:extLst>
      <p:ext uri="{BB962C8B-B14F-4D97-AF65-F5344CB8AC3E}">
        <p14:creationId xmlns:p14="http://schemas.microsoft.com/office/powerpoint/2010/main" val="33605100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6624736" cy="792162"/>
          </a:xfrm>
        </p:spPr>
        <p:txBody>
          <a:bodyPr>
            <a:normAutofit/>
          </a:bodyPr>
          <a:lstStyle/>
          <a:p>
            <a:r>
              <a:rPr lang="es-MX" sz="2800" b="1" dirty="0" smtClean="0">
                <a:solidFill>
                  <a:srgbClr val="FF0000"/>
                </a:solidFill>
              </a:rPr>
              <a:t>                    </a:t>
            </a:r>
            <a:r>
              <a:rPr lang="es-MX" sz="3200" b="1" dirty="0" smtClean="0">
                <a:solidFill>
                  <a:srgbClr val="FF0000"/>
                </a:solidFill>
              </a:rPr>
              <a:t>EL CLIENTE</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764704"/>
            <a:ext cx="5400600" cy="5112568"/>
          </a:xfrm>
        </p:spPr>
        <p:txBody>
          <a:bodyPr>
            <a:normAutofit/>
          </a:bodyPr>
          <a:lstStyle/>
          <a:p>
            <a:pPr marL="0" indent="0" algn="just">
              <a:buNone/>
            </a:pPr>
            <a:r>
              <a:rPr lang="es-MX" sz="2000" dirty="0" smtClean="0"/>
              <a:t>Es la razón de ser del negocio.  Hace que la empresa se desarrolle o no.  Se le puede conocer:</a:t>
            </a:r>
          </a:p>
          <a:p>
            <a:pPr marL="0" indent="0" algn="just">
              <a:buNone/>
            </a:pPr>
            <a:endParaRPr lang="es-MX" sz="2000" dirty="0" smtClean="0"/>
          </a:p>
          <a:p>
            <a:pPr algn="just">
              <a:lnSpc>
                <a:spcPct val="150000"/>
              </a:lnSpc>
              <a:buFont typeface="Wingdings" pitchFamily="2" charset="2"/>
              <a:buChar char="v"/>
            </a:pPr>
            <a:r>
              <a:rPr lang="es-MX" sz="2000" dirty="0" smtClean="0"/>
              <a:t> Encuestas periódicas</a:t>
            </a:r>
          </a:p>
          <a:p>
            <a:pPr algn="just">
              <a:lnSpc>
                <a:spcPct val="150000"/>
              </a:lnSpc>
              <a:buFont typeface="Wingdings" pitchFamily="2" charset="2"/>
              <a:buChar char="v"/>
            </a:pPr>
            <a:r>
              <a:rPr lang="es-MX" sz="2000" dirty="0"/>
              <a:t> </a:t>
            </a:r>
            <a:r>
              <a:rPr lang="es-MX" sz="2000" dirty="0" smtClean="0"/>
              <a:t>Investigación de mercado</a:t>
            </a:r>
          </a:p>
          <a:p>
            <a:pPr algn="just">
              <a:lnSpc>
                <a:spcPct val="150000"/>
              </a:lnSpc>
              <a:buFont typeface="Wingdings" pitchFamily="2" charset="2"/>
              <a:buChar char="v"/>
            </a:pPr>
            <a:r>
              <a:rPr lang="es-MX" sz="2000" dirty="0" smtClean="0"/>
              <a:t> Plática con empleados</a:t>
            </a:r>
          </a:p>
          <a:p>
            <a:pPr algn="just">
              <a:lnSpc>
                <a:spcPct val="150000"/>
              </a:lnSpc>
              <a:buFont typeface="Wingdings" pitchFamily="2" charset="2"/>
              <a:buChar char="v"/>
            </a:pPr>
            <a:r>
              <a:rPr lang="es-MX" sz="2000" dirty="0" smtClean="0"/>
              <a:t> Atención personal de reclamos</a:t>
            </a:r>
          </a:p>
          <a:p>
            <a:pPr algn="just">
              <a:buFont typeface="Wingdings" pitchFamily="2" charset="2"/>
              <a:buChar char="v"/>
            </a:pPr>
            <a:endParaRPr lang="es-MX" sz="2000" dirty="0"/>
          </a:p>
          <a:p>
            <a:pPr marL="0" indent="0" algn="just">
              <a:buNone/>
            </a:pPr>
            <a:r>
              <a:rPr lang="es-MX" sz="2000" dirty="0" smtClean="0"/>
              <a:t>Implica tiempo, esfuerzo, recursos. </a:t>
            </a:r>
          </a:p>
          <a:p>
            <a:pPr marL="0" indent="0" algn="just">
              <a:buNone/>
            </a:pPr>
            <a:r>
              <a:rPr lang="es-MX" sz="2000" dirty="0" smtClean="0"/>
              <a:t>Muy importante escucharlo, para saber sus preferencias</a:t>
            </a:r>
            <a:endParaRPr lang="es-MX" sz="2000" dirty="0"/>
          </a:p>
        </p:txBody>
      </p:sp>
      <p:pic>
        <p:nvPicPr>
          <p:cNvPr id="6" name="5 Imagen" descr="http://mm.queaprendemoshoy.com/wp-content/uploads/2012/09/cliente2.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228184" y="1340768"/>
            <a:ext cx="2232248" cy="3816424"/>
          </a:xfrm>
          <a:prstGeom prst="rect">
            <a:avLst/>
          </a:prstGeom>
          <a:noFill/>
          <a:ln>
            <a:noFill/>
          </a:ln>
        </p:spPr>
      </p:pic>
    </p:spTree>
    <p:extLst>
      <p:ext uri="{BB962C8B-B14F-4D97-AF65-F5344CB8AC3E}">
        <p14:creationId xmlns:p14="http://schemas.microsoft.com/office/powerpoint/2010/main" val="13168006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65838"/>
            <a:ext cx="6624736" cy="792162"/>
          </a:xfrm>
        </p:spPr>
        <p:txBody>
          <a:bodyPr>
            <a:normAutofit/>
          </a:bodyPr>
          <a:lstStyle/>
          <a:p>
            <a:r>
              <a:rPr lang="es-MX" sz="2600" dirty="0" smtClean="0">
                <a:solidFill>
                  <a:srgbClr val="FF0000"/>
                </a:solidFill>
              </a:rPr>
              <a:t>                 </a:t>
            </a:r>
            <a:r>
              <a:rPr lang="es-MX" sz="3600" b="1" dirty="0" smtClean="0">
                <a:solidFill>
                  <a:srgbClr val="FF0000"/>
                </a:solidFill>
              </a:rPr>
              <a:t>COMPETENCIA</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467544" y="980728"/>
            <a:ext cx="5472608" cy="5112568"/>
          </a:xfrm>
        </p:spPr>
        <p:txBody>
          <a:bodyPr>
            <a:normAutofit/>
          </a:bodyPr>
          <a:lstStyle/>
          <a:p>
            <a:pPr marL="0" indent="0" algn="just">
              <a:buNone/>
            </a:pPr>
            <a:r>
              <a:rPr lang="es-MX" sz="1900" dirty="0" smtClean="0"/>
              <a:t>No solo conocer a los clientes, también a los competidores ¿quienes son?, ¿como están sus precios?, ¿cómo pagan? </a:t>
            </a:r>
            <a:r>
              <a:rPr lang="es-MX" sz="1900" dirty="0"/>
              <a:t>e</a:t>
            </a:r>
            <a:r>
              <a:rPr lang="es-MX" sz="1900" dirty="0" smtClean="0"/>
              <a:t>tc.</a:t>
            </a:r>
          </a:p>
          <a:p>
            <a:pPr marL="0" indent="0" algn="just">
              <a:buNone/>
            </a:pPr>
            <a:endParaRPr lang="es-MX" sz="1900" dirty="0" smtClean="0"/>
          </a:p>
          <a:p>
            <a:pPr marL="0" indent="0" algn="just">
              <a:buNone/>
            </a:pPr>
            <a:r>
              <a:rPr lang="es-MX" sz="1900" dirty="0" smtClean="0"/>
              <a:t>En el Plan de Negocios se debe incluir de la competencia:</a:t>
            </a:r>
          </a:p>
          <a:p>
            <a:pPr marL="0" indent="0" algn="just">
              <a:buNone/>
            </a:pPr>
            <a:endParaRPr lang="es-MX" sz="1900" dirty="0" smtClean="0"/>
          </a:p>
          <a:p>
            <a:pPr algn="just">
              <a:buFont typeface="Wingdings" pitchFamily="2" charset="2"/>
              <a:buChar char="v"/>
            </a:pPr>
            <a:r>
              <a:rPr lang="es-MX" sz="1900" dirty="0"/>
              <a:t> </a:t>
            </a:r>
            <a:r>
              <a:rPr lang="es-MX" sz="1900" dirty="0" smtClean="0"/>
              <a:t>Descripción</a:t>
            </a:r>
          </a:p>
          <a:p>
            <a:pPr algn="just">
              <a:buFont typeface="Wingdings" pitchFamily="2" charset="2"/>
              <a:buChar char="v"/>
            </a:pPr>
            <a:r>
              <a:rPr lang="es-MX" sz="1900" dirty="0"/>
              <a:t> </a:t>
            </a:r>
            <a:r>
              <a:rPr lang="es-MX" sz="1900" dirty="0" smtClean="0"/>
              <a:t>Tamaño</a:t>
            </a:r>
          </a:p>
          <a:p>
            <a:pPr algn="just">
              <a:buFont typeface="Wingdings" pitchFamily="2" charset="2"/>
              <a:buChar char="v"/>
            </a:pPr>
            <a:r>
              <a:rPr lang="es-MX" sz="1900" dirty="0"/>
              <a:t> </a:t>
            </a:r>
            <a:r>
              <a:rPr lang="es-MX" sz="1900" dirty="0" smtClean="0"/>
              <a:t>Su estimación de ganancias</a:t>
            </a:r>
          </a:p>
          <a:p>
            <a:pPr algn="just">
              <a:buFont typeface="Wingdings" pitchFamily="2" charset="2"/>
              <a:buChar char="v"/>
            </a:pPr>
            <a:r>
              <a:rPr lang="es-MX" sz="1900" dirty="0" smtClean="0"/>
              <a:t> Forma de operación</a:t>
            </a:r>
          </a:p>
          <a:p>
            <a:pPr algn="just">
              <a:buFont typeface="Wingdings" pitchFamily="2" charset="2"/>
              <a:buChar char="v"/>
            </a:pPr>
            <a:endParaRPr lang="es-MX" sz="1900" dirty="0" smtClean="0"/>
          </a:p>
          <a:p>
            <a:pPr marL="0" indent="0" algn="just">
              <a:buNone/>
            </a:pPr>
            <a:r>
              <a:rPr lang="es-MX" sz="1900" dirty="0" smtClean="0"/>
              <a:t>Satisfacer gustos y necesidades mejor que la competencia</a:t>
            </a:r>
          </a:p>
          <a:p>
            <a:pPr marL="0" indent="0" algn="just">
              <a:buNone/>
            </a:pPr>
            <a:endParaRPr lang="es-MX" dirty="0"/>
          </a:p>
        </p:txBody>
      </p:sp>
      <p:pic>
        <p:nvPicPr>
          <p:cNvPr id="4" name="3 Imagen" descr="https://encrypted-tbn2.gstatic.com/images?q=tbn:ANd9GcRNFR0XzrAAXn3FBZ5REvf79CT52KmZJFJqLT_9ArZD_ctc-1V4">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187322" y="1196752"/>
            <a:ext cx="2345117" cy="3744416"/>
          </a:xfrm>
          <a:prstGeom prst="rect">
            <a:avLst/>
          </a:prstGeom>
          <a:noFill/>
          <a:ln>
            <a:noFill/>
          </a:ln>
        </p:spPr>
      </p:pic>
    </p:spTree>
    <p:extLst>
      <p:ext uri="{BB962C8B-B14F-4D97-AF65-F5344CB8AC3E}">
        <p14:creationId xmlns:p14="http://schemas.microsoft.com/office/powerpoint/2010/main" val="15372527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6624736" cy="792162"/>
          </a:xfrm>
        </p:spPr>
        <p:txBody>
          <a:bodyPr>
            <a:normAutofit/>
          </a:bodyPr>
          <a:lstStyle/>
          <a:p>
            <a:r>
              <a:rPr lang="es-MX" sz="2600" dirty="0" smtClean="0">
                <a:solidFill>
                  <a:srgbClr val="FF0000"/>
                </a:solidFill>
              </a:rPr>
              <a:t>                 </a:t>
            </a:r>
            <a:r>
              <a:rPr lang="es-MX" sz="3200" b="1" dirty="0" smtClean="0">
                <a:solidFill>
                  <a:srgbClr val="FF0000"/>
                </a:solidFill>
              </a:rPr>
              <a:t>EL MARKETING</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467544" y="764704"/>
            <a:ext cx="5616624" cy="5112568"/>
          </a:xfrm>
        </p:spPr>
        <p:txBody>
          <a:bodyPr>
            <a:normAutofit/>
          </a:bodyPr>
          <a:lstStyle/>
          <a:p>
            <a:pPr marL="0" indent="0" algn="just">
              <a:buNone/>
            </a:pPr>
            <a:r>
              <a:rPr lang="es-ES" sz="2000" dirty="0"/>
              <a:t>E</a:t>
            </a:r>
            <a:r>
              <a:rPr lang="es-ES" sz="2000" dirty="0" smtClean="0"/>
              <a:t>s </a:t>
            </a:r>
            <a:r>
              <a:rPr lang="es-ES" sz="2000" dirty="0"/>
              <a:t>el conjunto de actividades que facilitan el paso de los </a:t>
            </a:r>
            <a:r>
              <a:rPr lang="es-ES" sz="2000" dirty="0" smtClean="0"/>
              <a:t>productos o servicios </a:t>
            </a:r>
            <a:r>
              <a:rPr lang="es-ES" sz="2000" dirty="0"/>
              <a:t>desde el lugar de origen o producción hasta el destino final: el consumidor". </a:t>
            </a:r>
            <a:r>
              <a:rPr lang="es-ES" sz="2000" dirty="0" smtClean="0"/>
              <a:t> </a:t>
            </a:r>
          </a:p>
          <a:p>
            <a:pPr marL="0" indent="0" algn="just">
              <a:buNone/>
            </a:pPr>
            <a:endParaRPr lang="es-ES" sz="2000" dirty="0"/>
          </a:p>
          <a:p>
            <a:pPr marL="0" indent="0" algn="just">
              <a:buNone/>
            </a:pPr>
            <a:r>
              <a:rPr lang="es-ES" sz="2000" dirty="0" smtClean="0"/>
              <a:t>Debe tomar en cuenta:</a:t>
            </a:r>
          </a:p>
          <a:p>
            <a:pPr marL="0" indent="0" algn="just">
              <a:buNone/>
            </a:pPr>
            <a:endParaRPr lang="es-ES" sz="2000" dirty="0" smtClean="0"/>
          </a:p>
          <a:p>
            <a:pPr lvl="0" algn="just">
              <a:lnSpc>
                <a:spcPct val="150000"/>
              </a:lnSpc>
              <a:buFont typeface="Wingdings" pitchFamily="2" charset="2"/>
              <a:buChar char="v"/>
            </a:pPr>
            <a:r>
              <a:rPr lang="es-MX" sz="2000" dirty="0"/>
              <a:t>Lo que quiere el cliente. </a:t>
            </a:r>
          </a:p>
          <a:p>
            <a:pPr lvl="0">
              <a:lnSpc>
                <a:spcPct val="150000"/>
              </a:lnSpc>
              <a:buFont typeface="Wingdings" pitchFamily="2" charset="2"/>
              <a:buChar char="v"/>
            </a:pPr>
            <a:r>
              <a:rPr lang="es-MX" sz="2000" dirty="0"/>
              <a:t>Dónde y cuándo lo quiere. </a:t>
            </a:r>
          </a:p>
          <a:p>
            <a:pPr lvl="0">
              <a:lnSpc>
                <a:spcPct val="150000"/>
              </a:lnSpc>
              <a:buFont typeface="Wingdings" pitchFamily="2" charset="2"/>
              <a:buChar char="v"/>
            </a:pPr>
            <a:r>
              <a:rPr lang="es-MX" sz="2000" dirty="0"/>
              <a:t>Cómo quiere comprarlo. </a:t>
            </a:r>
          </a:p>
          <a:p>
            <a:pPr>
              <a:lnSpc>
                <a:spcPct val="150000"/>
              </a:lnSpc>
              <a:buFont typeface="Wingdings" pitchFamily="2" charset="2"/>
              <a:buChar char="v"/>
            </a:pPr>
            <a:r>
              <a:rPr lang="es-MX" sz="2000" dirty="0" smtClean="0"/>
              <a:t>Cuánto </a:t>
            </a:r>
            <a:r>
              <a:rPr lang="es-MX" sz="2000" dirty="0"/>
              <a:t>quiere comprar </a:t>
            </a:r>
            <a:endParaRPr lang="es-MX" sz="2000" dirty="0" smtClean="0"/>
          </a:p>
          <a:p>
            <a:pPr>
              <a:lnSpc>
                <a:spcPct val="150000"/>
              </a:lnSpc>
              <a:buFont typeface="Wingdings" pitchFamily="2" charset="2"/>
              <a:buChar char="v"/>
            </a:pPr>
            <a:r>
              <a:rPr lang="es-MX" sz="2000" dirty="0"/>
              <a:t>C</a:t>
            </a:r>
            <a:r>
              <a:rPr lang="es-MX" sz="2000" dirty="0" smtClean="0"/>
              <a:t>uánto </a:t>
            </a:r>
            <a:r>
              <a:rPr lang="es-MX" sz="2000" dirty="0"/>
              <a:t>está dispuesto a pagar por él.</a:t>
            </a:r>
          </a:p>
          <a:p>
            <a:pPr marL="0" indent="0" algn="just">
              <a:lnSpc>
                <a:spcPct val="150000"/>
              </a:lnSpc>
              <a:buNone/>
            </a:pPr>
            <a:endParaRPr lang="es-MX" sz="2000" dirty="0"/>
          </a:p>
        </p:txBody>
      </p:sp>
      <p:pic>
        <p:nvPicPr>
          <p:cNvPr id="4" name="3 Imagen" descr="https://encrypted-tbn0.gstatic.com/images?q=tbn:ANd9GcQxiWznMqiisdZACE5RS6sY91aMqk7ZnESGTHQuCVfXxP3mHma1">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72200" y="980728"/>
            <a:ext cx="2148032" cy="4392488"/>
          </a:xfrm>
          <a:prstGeom prst="rect">
            <a:avLst/>
          </a:prstGeom>
          <a:noFill/>
          <a:ln>
            <a:noFill/>
          </a:ln>
        </p:spPr>
      </p:pic>
    </p:spTree>
    <p:extLst>
      <p:ext uri="{BB962C8B-B14F-4D97-AF65-F5344CB8AC3E}">
        <p14:creationId xmlns:p14="http://schemas.microsoft.com/office/powerpoint/2010/main" val="1079617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6624736" cy="792162"/>
          </a:xfrm>
        </p:spPr>
        <p:txBody>
          <a:bodyPr>
            <a:normAutofit/>
          </a:bodyPr>
          <a:lstStyle/>
          <a:p>
            <a:r>
              <a:rPr lang="es-MX" sz="2600" dirty="0" smtClean="0">
                <a:solidFill>
                  <a:srgbClr val="FF0000"/>
                </a:solidFill>
              </a:rPr>
              <a:t>                 </a:t>
            </a:r>
            <a:r>
              <a:rPr lang="es-MX" sz="3200" b="1" dirty="0" smtClean="0">
                <a:solidFill>
                  <a:srgbClr val="FF0000"/>
                </a:solidFill>
              </a:rPr>
              <a:t>EL PRODUCTO</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764704"/>
            <a:ext cx="5472608" cy="5112568"/>
          </a:xfrm>
        </p:spPr>
        <p:txBody>
          <a:bodyPr>
            <a:normAutofit/>
          </a:bodyPr>
          <a:lstStyle/>
          <a:p>
            <a:pPr marL="0" indent="0" algn="just">
              <a:buNone/>
            </a:pPr>
            <a:r>
              <a:rPr lang="es-MX" sz="2000" dirty="0"/>
              <a:t>E</a:t>
            </a:r>
            <a:r>
              <a:rPr lang="es-MX" sz="2000" dirty="0" smtClean="0"/>
              <a:t>s </a:t>
            </a:r>
            <a:r>
              <a:rPr lang="es-MX" sz="2000" dirty="0"/>
              <a:t>cualquier elemento que se puede ofrecer a un </a:t>
            </a:r>
            <a:r>
              <a:rPr lang="es-MX" sz="2000" dirty="0" smtClean="0"/>
              <a:t>mercado que </a:t>
            </a:r>
            <a:r>
              <a:rPr lang="es-MX" sz="2000" dirty="0"/>
              <a:t>podría satisfacer un deseo o una necesidad. </a:t>
            </a:r>
            <a:endParaRPr lang="es-MX" sz="2000" dirty="0" smtClean="0"/>
          </a:p>
          <a:p>
            <a:pPr marL="0" indent="0" algn="just">
              <a:buNone/>
            </a:pPr>
            <a:endParaRPr lang="es-MX" sz="2000" dirty="0" smtClean="0"/>
          </a:p>
          <a:p>
            <a:pPr marL="0" indent="0" algn="just">
              <a:buNone/>
            </a:pPr>
            <a:endParaRPr lang="es-MX" sz="2000" dirty="0"/>
          </a:p>
          <a:p>
            <a:pPr marL="0" indent="0" algn="just">
              <a:buNone/>
            </a:pPr>
            <a:r>
              <a:rPr lang="es-ES" sz="2000" dirty="0"/>
              <a:t>La pregunta clave es: ¿Por qué el cliente elegirá nuestro producto, entre tantos otros iguales que están en el mercado? </a:t>
            </a:r>
            <a:endParaRPr lang="es-ES" sz="2000" dirty="0" smtClean="0"/>
          </a:p>
          <a:p>
            <a:pPr marL="0" indent="0" algn="just">
              <a:buNone/>
            </a:pPr>
            <a:endParaRPr lang="es-MX" sz="2000" dirty="0" smtClean="0"/>
          </a:p>
          <a:p>
            <a:pPr marL="0" indent="0" algn="just">
              <a:buNone/>
            </a:pPr>
            <a:endParaRPr lang="es-MX" sz="2000" dirty="0"/>
          </a:p>
          <a:p>
            <a:pPr marL="0" indent="0" algn="just">
              <a:buNone/>
            </a:pPr>
            <a:r>
              <a:rPr lang="es-MX" sz="2000" dirty="0" smtClean="0"/>
              <a:t>Se puede mejorar, modificar, adecuar, agregarle, más seguro, rediseñar para seguir contando con la preferencia de los clientes</a:t>
            </a:r>
            <a:r>
              <a:rPr lang="es-MX" dirty="0" smtClean="0"/>
              <a:t>.</a:t>
            </a:r>
            <a:endParaRPr lang="es-MX" dirty="0"/>
          </a:p>
        </p:txBody>
      </p:sp>
      <p:pic>
        <p:nvPicPr>
          <p:cNvPr id="4" name="3 Imagen" descr="https://encrypted-tbn1.gstatic.com/images?q=tbn:ANd9GcRX4yi3WXHhvd9ixkdkwuFt5MTps8_6FtALhbvwNOT-_gjly04A">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228184" y="1124744"/>
            <a:ext cx="2232248" cy="4320480"/>
          </a:xfrm>
          <a:prstGeom prst="rect">
            <a:avLst/>
          </a:prstGeom>
          <a:noFill/>
          <a:ln>
            <a:noFill/>
          </a:ln>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04664"/>
            <a:ext cx="8183880" cy="1051560"/>
          </a:xfrm>
        </p:spPr>
        <p:txBody>
          <a:bodyPr/>
          <a:lstStyle/>
          <a:p>
            <a:r>
              <a:rPr lang="es-ES" dirty="0" smtClean="0"/>
              <a:t>CONTENIDO</a:t>
            </a:r>
            <a:endParaRPr lang="es-ES" dirty="0"/>
          </a:p>
        </p:txBody>
      </p:sp>
      <p:pic>
        <p:nvPicPr>
          <p:cNvPr id="4" name="3 Imagen" descr="escudoUAEM.gif"/>
          <p:cNvPicPr>
            <a:picLocks noChangeAspect="1"/>
          </p:cNvPicPr>
          <p:nvPr/>
        </p:nvPicPr>
        <p:blipFill>
          <a:blip r:embed="rId2" cstate="print"/>
          <a:stretch>
            <a:fillRect/>
          </a:stretch>
        </p:blipFill>
        <p:spPr>
          <a:xfrm>
            <a:off x="7288832" y="548680"/>
            <a:ext cx="1196848" cy="1152128"/>
          </a:xfrm>
          <a:prstGeom prst="rect">
            <a:avLst/>
          </a:prstGeom>
        </p:spPr>
      </p:pic>
      <p:graphicFrame>
        <p:nvGraphicFramePr>
          <p:cNvPr id="5" name="4 Tabla"/>
          <p:cNvGraphicFramePr>
            <a:graphicFrameLocks noGrp="1"/>
          </p:cNvGraphicFramePr>
          <p:nvPr>
            <p:extLst>
              <p:ext uri="{D42A27DB-BD31-4B8C-83A1-F6EECF244321}">
                <p14:modId xmlns:p14="http://schemas.microsoft.com/office/powerpoint/2010/main" val="3207737060"/>
              </p:ext>
            </p:extLst>
          </p:nvPr>
        </p:nvGraphicFramePr>
        <p:xfrm>
          <a:off x="971600" y="1844824"/>
          <a:ext cx="6840538" cy="4487228"/>
        </p:xfrm>
        <a:graphic>
          <a:graphicData uri="http://schemas.openxmlformats.org/drawingml/2006/table">
            <a:tbl>
              <a:tblPr/>
              <a:tblGrid>
                <a:gridCol w="741363"/>
                <a:gridCol w="5451475"/>
                <a:gridCol w="647700"/>
              </a:tblGrid>
              <a:tr h="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None/>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C00000"/>
                          </a:solidFill>
                          <a:effectLst/>
                          <a:latin typeface="Albertus Extra Bold" pitchFamily="34" charset="0"/>
                        </a:rPr>
                        <a:t>Presentación</a:t>
                      </a:r>
                      <a:r>
                        <a:rPr kumimoji="0" lang="es-MX" sz="2000" b="0" i="0" u="none" strike="noStrike" cap="none" normalizeH="0" baseline="0" dirty="0" smtClean="0">
                          <a:ln>
                            <a:noFill/>
                          </a:ln>
                          <a:solidFill>
                            <a:srgbClr val="C00000"/>
                          </a:solidFill>
                          <a:effectLst/>
                          <a:latin typeface="Albertus Extra Bold" pitchFamily="34" charset="0"/>
                        </a:rPr>
                        <a:t>……………………………………</a:t>
                      </a:r>
                    </a:p>
                  </a:txBody>
                  <a:tcPr horzOverflow="overflow">
                    <a:lnL>
                      <a:noFill/>
                    </a:lnL>
                    <a:lnR>
                      <a:noFill/>
                    </a:lnR>
                    <a:lnT cap="fla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3</a:t>
                      </a:r>
                    </a:p>
                  </a:txBody>
                  <a:tcPr horzOverflow="overflow">
                    <a:lnL>
                      <a:noFill/>
                    </a:lnL>
                    <a:lnR cap="flat">
                      <a:noFill/>
                    </a:lnR>
                    <a:lnT cap="flat">
                      <a:noFill/>
                    </a:lnT>
                    <a:lnB>
                      <a:noFill/>
                    </a:lnB>
                    <a:lnTlToBr>
                      <a:noFill/>
                    </a:lnTlToBr>
                    <a:lnBlToTr>
                      <a:noFill/>
                    </a:lnBlToTr>
                    <a:noFill/>
                  </a:tcPr>
                </a:tc>
              </a:tr>
              <a:tr h="433388">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Objetivo General…………………………………</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4</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noProof="0" dirty="0" smtClean="0">
                          <a:ln>
                            <a:noFill/>
                          </a:ln>
                          <a:solidFill>
                            <a:srgbClr val="C00000"/>
                          </a:solidFill>
                          <a:effectLst/>
                          <a:latin typeface="Albertus Extra Bold" pitchFamily="34" charset="0"/>
                        </a:rPr>
                        <a:t>Guión</a:t>
                      </a:r>
                      <a:r>
                        <a:rPr kumimoji="0" lang="es-MX" sz="2000" b="0" i="0" u="none" strike="noStrike" cap="none" normalizeH="0" baseline="0" dirty="0" smtClean="0">
                          <a:ln>
                            <a:noFill/>
                          </a:ln>
                          <a:solidFill>
                            <a:srgbClr val="C00000"/>
                          </a:solidFill>
                          <a:effectLst/>
                          <a:latin typeface="Albertus Extra Bold" pitchFamily="34" charset="0"/>
                        </a:rPr>
                        <a:t> explicativo para el </a:t>
                      </a:r>
                      <a:r>
                        <a:rPr kumimoji="0" lang="es-MX" sz="2000" b="0" i="0" u="none" strike="noStrike" cap="none" normalizeH="0" baseline="0" noProof="0" dirty="0" smtClean="0">
                          <a:ln>
                            <a:noFill/>
                          </a:ln>
                          <a:solidFill>
                            <a:srgbClr val="C00000"/>
                          </a:solidFill>
                          <a:effectLst/>
                          <a:latin typeface="Albertus Extra Bold" pitchFamily="34" charset="0"/>
                        </a:rPr>
                        <a:t>empleo</a:t>
                      </a:r>
                      <a:r>
                        <a:rPr kumimoji="0" lang="es-MX" sz="2000" b="0" i="0" u="none" strike="noStrike" cap="none" normalizeH="0" baseline="0" dirty="0" smtClean="0">
                          <a:ln>
                            <a:noFill/>
                          </a:ln>
                          <a:solidFill>
                            <a:srgbClr val="C00000"/>
                          </a:solidFill>
                          <a:effectLst/>
                          <a:latin typeface="Albertus Extra Bold" pitchFamily="34" charset="0"/>
                        </a:rPr>
                        <a:t> del material.</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5</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Definición de Plan de Negocios………………</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7</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Propósitos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8</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Investigación de Mercado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15</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 La Organización Administrativa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23</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Organigrama  ………………..………………….. Diseño del Sistema de Producción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Análisis de Rentabilidad  ….…….……………..</a:t>
                      </a:r>
                    </a:p>
                  </a:txBody>
                  <a:tcPr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26</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30</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34</a:t>
                      </a:r>
                    </a:p>
                  </a:txBody>
                  <a:tcPr horzOverflow="overflow">
                    <a:lnL>
                      <a:noFill/>
                    </a:lnL>
                    <a:lnR cap="flat">
                      <a:noFill/>
                    </a:lnR>
                    <a:lnT>
                      <a:noFill/>
                    </a:lnT>
                    <a:lnB>
                      <a:noFill/>
                    </a:lnB>
                    <a:lnTlToBr>
                      <a:noFill/>
                    </a:lnTlToBr>
                    <a:lnBlToTr>
                      <a:noFill/>
                    </a:lnBlToTr>
                    <a:noFill/>
                  </a:tcPr>
                </a:tc>
              </a:tr>
              <a:tr h="431800">
                <a:tc>
                  <a:txBody>
                    <a:bodyPr/>
                    <a:lstStyle/>
                    <a:p>
                      <a:pPr marL="342900" marR="0" lvl="0" indent="-342900" algn="l" defTabSz="914400" rtl="0" eaLnBrk="1" fontAlgn="base" latinLnBrk="0" hangingPunct="1">
                        <a:lnSpc>
                          <a:spcPct val="100000"/>
                        </a:lnSpc>
                        <a:spcBef>
                          <a:spcPct val="20000"/>
                        </a:spcBef>
                        <a:spcAft>
                          <a:spcPct val="0"/>
                        </a:spcAft>
                        <a:buClrTx/>
                        <a:buSzTx/>
                        <a:buFont typeface="+mj-lt"/>
                        <a:buAutoNum type="alphaUcPeriod"/>
                        <a:tabLst/>
                      </a:pPr>
                      <a:endParaRPr kumimoji="0" lang="es-ES" sz="1600" b="0" i="0" u="none" strike="noStrike" cap="none" normalizeH="0" baseline="0" dirty="0" smtClean="0">
                        <a:ln>
                          <a:noFill/>
                        </a:ln>
                        <a:solidFill>
                          <a:srgbClr val="009900"/>
                        </a:solidFill>
                        <a:effectLst/>
                        <a:latin typeface="Albertus"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2000" b="0" i="0" u="none" strike="noStrike" cap="none" normalizeH="0" baseline="0" dirty="0" smtClean="0">
                          <a:ln>
                            <a:noFill/>
                          </a:ln>
                          <a:solidFill>
                            <a:srgbClr val="C00000"/>
                          </a:solidFill>
                          <a:effectLst/>
                          <a:latin typeface="Albertus Extra Bold" pitchFamily="34" charset="0"/>
                        </a:rPr>
                        <a:t>Conclusiones ……………………………………</a:t>
                      </a:r>
                    </a:p>
                  </a:txBody>
                  <a:tcPr horzOverflow="overflow">
                    <a:lnL>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s-ES" sz="1600" b="0" i="0" u="none" strike="noStrike" cap="none" normalizeH="0" baseline="0" dirty="0" smtClean="0">
                          <a:ln>
                            <a:noFill/>
                          </a:ln>
                          <a:solidFill>
                            <a:srgbClr val="C00000"/>
                          </a:solidFill>
                          <a:effectLst/>
                          <a:latin typeface="Albertus" pitchFamily="34" charset="0"/>
                        </a:rPr>
                        <a:t>38</a:t>
                      </a:r>
                    </a:p>
                  </a:txBody>
                  <a:tcP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687075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6624736" cy="792162"/>
          </a:xfrm>
        </p:spPr>
        <p:txBody>
          <a:bodyPr>
            <a:normAutofit/>
          </a:bodyPr>
          <a:lstStyle/>
          <a:p>
            <a:r>
              <a:rPr lang="es-MX" sz="2600" dirty="0" smtClean="0">
                <a:solidFill>
                  <a:srgbClr val="FF0000"/>
                </a:solidFill>
              </a:rPr>
              <a:t>                 </a:t>
            </a:r>
            <a:r>
              <a:rPr lang="es-MX" sz="3200" b="1" dirty="0" smtClean="0">
                <a:solidFill>
                  <a:srgbClr val="FF0000"/>
                </a:solidFill>
              </a:rPr>
              <a:t>EL PRECIO</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764704"/>
            <a:ext cx="5616624" cy="5112568"/>
          </a:xfrm>
        </p:spPr>
        <p:txBody>
          <a:bodyPr>
            <a:normAutofit lnSpcReduction="10000"/>
          </a:bodyPr>
          <a:lstStyle/>
          <a:p>
            <a:pPr marL="0" indent="0" algn="just">
              <a:buNone/>
            </a:pPr>
            <a:r>
              <a:rPr lang="es-MX" sz="2200" dirty="0"/>
              <a:t>C</a:t>
            </a:r>
            <a:r>
              <a:rPr lang="es-MX" sz="2200" dirty="0" smtClean="0"/>
              <a:t>onsiderar varios factores </a:t>
            </a:r>
          </a:p>
          <a:p>
            <a:pPr marL="0" indent="0" algn="just">
              <a:buNone/>
            </a:pPr>
            <a:endParaRPr lang="es-MX" sz="2200" dirty="0" smtClean="0"/>
          </a:p>
          <a:p>
            <a:pPr algn="just">
              <a:lnSpc>
                <a:spcPct val="160000"/>
              </a:lnSpc>
              <a:buFont typeface="Wingdings" pitchFamily="2" charset="2"/>
              <a:buChar char="v"/>
            </a:pPr>
            <a:r>
              <a:rPr lang="es-MX" sz="2200" dirty="0" smtClean="0"/>
              <a:t> Costos</a:t>
            </a:r>
          </a:p>
          <a:p>
            <a:pPr algn="just">
              <a:lnSpc>
                <a:spcPct val="160000"/>
              </a:lnSpc>
              <a:buFont typeface="Wingdings" pitchFamily="2" charset="2"/>
              <a:buChar char="v"/>
            </a:pPr>
            <a:r>
              <a:rPr lang="es-MX" sz="2200" dirty="0"/>
              <a:t> </a:t>
            </a:r>
            <a:r>
              <a:rPr lang="es-MX" sz="2200" dirty="0" smtClean="0"/>
              <a:t>Precio de los competidores</a:t>
            </a:r>
          </a:p>
          <a:p>
            <a:pPr algn="just">
              <a:lnSpc>
                <a:spcPct val="160000"/>
              </a:lnSpc>
              <a:buFont typeface="Wingdings" pitchFamily="2" charset="2"/>
              <a:buChar char="v"/>
            </a:pPr>
            <a:r>
              <a:rPr lang="es-MX" sz="2200" dirty="0" smtClean="0"/>
              <a:t> Percepción de los clientes</a:t>
            </a:r>
          </a:p>
          <a:p>
            <a:pPr algn="just">
              <a:buFont typeface="Wingdings" pitchFamily="2" charset="2"/>
              <a:buChar char="v"/>
            </a:pPr>
            <a:endParaRPr lang="es-MX" sz="2200" dirty="0"/>
          </a:p>
          <a:p>
            <a:pPr marL="0" indent="0" algn="just">
              <a:buNone/>
            </a:pPr>
            <a:r>
              <a:rPr lang="es-MX" sz="2200" dirty="0"/>
              <a:t>F</a:t>
            </a:r>
            <a:r>
              <a:rPr lang="es-MX" sz="2200" dirty="0" smtClean="0"/>
              <a:t>undamental </a:t>
            </a:r>
            <a:r>
              <a:rPr lang="es-MX" sz="2200" dirty="0"/>
              <a:t>estudiar el sector de mercado al que se dirige el producto o servicio</a:t>
            </a:r>
            <a:r>
              <a:rPr lang="es-MX" sz="2200" dirty="0" smtClean="0"/>
              <a:t>.</a:t>
            </a:r>
          </a:p>
          <a:p>
            <a:pPr marL="0" indent="0" algn="just">
              <a:buNone/>
            </a:pPr>
            <a:endParaRPr lang="es-MX" sz="2200" dirty="0" smtClean="0"/>
          </a:p>
          <a:p>
            <a:pPr marL="0" indent="0" algn="just">
              <a:buNone/>
            </a:pPr>
            <a:r>
              <a:rPr lang="es-MX" sz="2200" dirty="0" smtClean="0"/>
              <a:t>Depende </a:t>
            </a:r>
            <a:r>
              <a:rPr lang="es-MX" sz="2200" dirty="0"/>
              <a:t>de quién sea el consumidor, tendrá una forma distinta de valorar las características y los beneficios del producto.</a:t>
            </a:r>
          </a:p>
          <a:p>
            <a:pPr marL="0" indent="0" algn="just">
              <a:buNone/>
            </a:pPr>
            <a:endParaRPr lang="es-MX" dirty="0"/>
          </a:p>
        </p:txBody>
      </p:sp>
      <p:pic>
        <p:nvPicPr>
          <p:cNvPr id="4" name="3 Imagen" descr="https://encrypted-tbn2.gstatic.com/images?q=tbn:ANd9GcQTJZkbKY9KtlHnZ8Fi_gyq9i_8nW971tb1TpRZAdRXu0Hjzje6">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228184" y="908720"/>
            <a:ext cx="2304256" cy="4536504"/>
          </a:xfrm>
          <a:prstGeom prst="rect">
            <a:avLst/>
          </a:prstGeom>
          <a:noFill/>
          <a:ln>
            <a:noFill/>
          </a:ln>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6624736" cy="792162"/>
          </a:xfrm>
        </p:spPr>
        <p:txBody>
          <a:bodyPr>
            <a:normAutofit/>
          </a:bodyPr>
          <a:lstStyle/>
          <a:p>
            <a:r>
              <a:rPr lang="es-MX" sz="2600" dirty="0" smtClean="0">
                <a:solidFill>
                  <a:srgbClr val="FF0000"/>
                </a:solidFill>
              </a:rPr>
              <a:t>                    </a:t>
            </a:r>
            <a:r>
              <a:rPr lang="es-MX" sz="3200" b="1" dirty="0" smtClean="0">
                <a:solidFill>
                  <a:srgbClr val="FF0000"/>
                </a:solidFill>
              </a:rPr>
              <a:t>LA PLAZA</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251520" y="1124744"/>
            <a:ext cx="5616624" cy="5112568"/>
          </a:xfrm>
        </p:spPr>
        <p:txBody>
          <a:bodyPr>
            <a:normAutofit/>
          </a:bodyPr>
          <a:lstStyle/>
          <a:p>
            <a:pPr marL="0" indent="0" algn="just">
              <a:buNone/>
            </a:pPr>
            <a:r>
              <a:rPr lang="es-MX" sz="2000" dirty="0"/>
              <a:t>El </a:t>
            </a:r>
            <a:r>
              <a:rPr lang="es-MX" sz="2000" dirty="0" smtClean="0"/>
              <a:t>objetivo es </a:t>
            </a:r>
            <a:r>
              <a:rPr lang="es-MX" sz="2000" dirty="0"/>
              <a:t>poner el producto o servicio lo más cerca posible del cliente para que éste pueda </a:t>
            </a:r>
            <a:r>
              <a:rPr lang="es-MX" sz="2000" dirty="0" smtClean="0"/>
              <a:t>comprarlo.</a:t>
            </a:r>
          </a:p>
          <a:p>
            <a:pPr marL="0" indent="0" algn="just">
              <a:buNone/>
            </a:pPr>
            <a:endParaRPr lang="es-MX" sz="2000" dirty="0" smtClean="0"/>
          </a:p>
          <a:p>
            <a:pPr marL="0" indent="0" algn="just">
              <a:buNone/>
            </a:pPr>
            <a:endParaRPr lang="es-MX" sz="2000" dirty="0" smtClean="0"/>
          </a:p>
          <a:p>
            <a:pPr marL="0" indent="0" algn="just">
              <a:buNone/>
            </a:pPr>
            <a:r>
              <a:rPr lang="es-MX" sz="2000" dirty="0" smtClean="0"/>
              <a:t>Tiene </a:t>
            </a:r>
            <a:r>
              <a:rPr lang="es-MX" sz="2000" dirty="0"/>
              <a:t>que ver con el lugar donde se va a ofrecer el producto </a:t>
            </a:r>
            <a:r>
              <a:rPr lang="es-MX" sz="2000" b="1" dirty="0" smtClean="0"/>
              <a:t>(Ubicación</a:t>
            </a:r>
            <a:r>
              <a:rPr lang="es-MX" sz="2000" b="1" dirty="0"/>
              <a:t>) </a:t>
            </a:r>
            <a:r>
              <a:rPr lang="es-MX" sz="2000" dirty="0"/>
              <a:t>y la forma de llegar al cliente </a:t>
            </a:r>
            <a:r>
              <a:rPr lang="es-MX" sz="2000" b="1" dirty="0" smtClean="0"/>
              <a:t>(Canales de distribución</a:t>
            </a:r>
            <a:r>
              <a:rPr lang="es-MX" sz="2000" b="1" dirty="0"/>
              <a:t>) </a:t>
            </a:r>
            <a:endParaRPr lang="es-MX" sz="2000" b="1" dirty="0" smtClean="0"/>
          </a:p>
          <a:p>
            <a:pPr marL="0" indent="0" algn="just">
              <a:buNone/>
            </a:pPr>
            <a:endParaRPr lang="es-MX" sz="2000" b="1" dirty="0" smtClean="0"/>
          </a:p>
          <a:p>
            <a:pPr marL="0" indent="0" algn="just">
              <a:buNone/>
            </a:pPr>
            <a:endParaRPr lang="es-MX" sz="2000" b="1" dirty="0" smtClean="0"/>
          </a:p>
          <a:p>
            <a:pPr marL="0" indent="0" algn="just">
              <a:buNone/>
            </a:pPr>
            <a:r>
              <a:rPr lang="es-MX" sz="2000" dirty="0"/>
              <a:t>Incluye evaluar costos y si el cliente viene al negocio</a:t>
            </a:r>
          </a:p>
        </p:txBody>
      </p:sp>
      <p:pic>
        <p:nvPicPr>
          <p:cNvPr id="4" name="3 Imagen" descr="https://encrypted-tbn3.gstatic.com/images?q=tbn:ANd9GcTfvQ1zVVmHIktLriYYy6YadVelseiOPedGH4rH4lf1kt1BqORmLXycCExR">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72200" y="1844824"/>
            <a:ext cx="2232248" cy="3456384"/>
          </a:xfrm>
          <a:prstGeom prst="rect">
            <a:avLst/>
          </a:prstGeom>
          <a:noFill/>
          <a:ln>
            <a:noFill/>
          </a:ln>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6624736" cy="792162"/>
          </a:xfrm>
        </p:spPr>
        <p:txBody>
          <a:bodyPr>
            <a:normAutofit/>
          </a:bodyPr>
          <a:lstStyle/>
          <a:p>
            <a:r>
              <a:rPr lang="es-MX" sz="2600" dirty="0" smtClean="0">
                <a:solidFill>
                  <a:srgbClr val="FF0000"/>
                </a:solidFill>
              </a:rPr>
              <a:t>                 </a:t>
            </a:r>
            <a:r>
              <a:rPr lang="es-MX" sz="3600" b="1" dirty="0" smtClean="0">
                <a:solidFill>
                  <a:srgbClr val="FF0000"/>
                </a:solidFill>
              </a:rPr>
              <a:t>LA PROMOCIÓN</a:t>
            </a:r>
            <a:endParaRPr lang="es-MX" b="1" dirty="0">
              <a:solidFill>
                <a:srgbClr val="FF0000"/>
              </a:solidFill>
            </a:endParaRPr>
          </a:p>
        </p:txBody>
      </p:sp>
      <p:sp>
        <p:nvSpPr>
          <p:cNvPr id="5" name="4 Marcador de contenido"/>
          <p:cNvSpPr>
            <a:spLocks noGrp="1"/>
          </p:cNvSpPr>
          <p:nvPr>
            <p:ph sz="half" idx="2"/>
          </p:nvPr>
        </p:nvSpPr>
        <p:spPr>
          <a:xfrm>
            <a:off x="539552" y="1340768"/>
            <a:ext cx="5616624" cy="5112568"/>
          </a:xfrm>
        </p:spPr>
        <p:txBody>
          <a:bodyPr>
            <a:normAutofit/>
          </a:bodyPr>
          <a:lstStyle/>
          <a:p>
            <a:pPr marL="0" indent="0" algn="just">
              <a:buNone/>
            </a:pPr>
            <a:r>
              <a:rPr lang="es-ES" sz="2000" dirty="0"/>
              <a:t>C</a:t>
            </a:r>
            <a:r>
              <a:rPr lang="es-ES" sz="2000" dirty="0" smtClean="0"/>
              <a:t>omprende las actividades  para </a:t>
            </a:r>
            <a:r>
              <a:rPr lang="es-ES" sz="2000" dirty="0"/>
              <a:t>informar y </a:t>
            </a:r>
            <a:r>
              <a:rPr lang="es-ES" sz="2000" dirty="0" smtClean="0"/>
              <a:t>persuadir, a </a:t>
            </a:r>
            <a:r>
              <a:rPr lang="es-ES" sz="2000" dirty="0"/>
              <a:t>las personas que conforman los </a:t>
            </a:r>
            <a:r>
              <a:rPr lang="es-ES" sz="2000" dirty="0" smtClean="0"/>
              <a:t>mercados.</a:t>
            </a:r>
          </a:p>
          <a:p>
            <a:pPr marL="0" indent="0" algn="just">
              <a:buNone/>
            </a:pPr>
            <a:endParaRPr lang="es-ES" sz="2000" dirty="0" smtClean="0"/>
          </a:p>
          <a:p>
            <a:pPr marL="0" indent="0" algn="just">
              <a:buNone/>
            </a:pPr>
            <a:r>
              <a:rPr lang="es-ES" sz="2000" dirty="0" smtClean="0"/>
              <a:t>El producto o el precio, no lo es todo.</a:t>
            </a:r>
          </a:p>
          <a:p>
            <a:pPr marL="0" indent="0" algn="just">
              <a:buNone/>
            </a:pPr>
            <a:endParaRPr lang="es-ES" sz="2000" dirty="0" smtClean="0"/>
          </a:p>
          <a:p>
            <a:pPr marL="0" indent="0" algn="just">
              <a:buNone/>
            </a:pPr>
            <a:r>
              <a:rPr lang="es-ES" sz="2000" dirty="0" smtClean="0"/>
              <a:t>Requiere establecer </a:t>
            </a:r>
            <a:r>
              <a:rPr lang="es-ES" sz="2000" dirty="0"/>
              <a:t>un vínculo con el </a:t>
            </a:r>
            <a:r>
              <a:rPr lang="es-ES" sz="2000" dirty="0" smtClean="0"/>
              <a:t>consumidor.</a:t>
            </a:r>
          </a:p>
          <a:p>
            <a:pPr marL="0" indent="0" algn="just">
              <a:buNone/>
            </a:pPr>
            <a:endParaRPr lang="es-ES" sz="2000" dirty="0" smtClean="0"/>
          </a:p>
          <a:p>
            <a:pPr marL="0" indent="0" algn="just">
              <a:buNone/>
            </a:pPr>
            <a:r>
              <a:rPr lang="es-ES" sz="2000" dirty="0" smtClean="0"/>
              <a:t>Motivar </a:t>
            </a:r>
            <a:r>
              <a:rPr lang="es-ES" sz="2000" dirty="0"/>
              <a:t>la adquisición del producto e incentivar la reiteración de la compra. </a:t>
            </a:r>
            <a:endParaRPr lang="es-MX" sz="2000" dirty="0"/>
          </a:p>
          <a:p>
            <a:pPr marL="0" indent="0" algn="just">
              <a:buNone/>
            </a:pPr>
            <a:endParaRPr lang="es-MX" dirty="0"/>
          </a:p>
          <a:p>
            <a:pPr marL="0" indent="0" algn="just">
              <a:buNone/>
            </a:pPr>
            <a:endParaRPr lang="es-MX" dirty="0">
              <a:solidFill>
                <a:srgbClr val="FF0000"/>
              </a:solidFill>
            </a:endParaRPr>
          </a:p>
          <a:p>
            <a:pPr marL="0" indent="0" algn="just">
              <a:buNone/>
            </a:pPr>
            <a:endParaRPr lang="es-MX" dirty="0"/>
          </a:p>
        </p:txBody>
      </p:sp>
      <p:pic>
        <p:nvPicPr>
          <p:cNvPr id="4" name="3 Imagen" descr="https://encrypted-tbn0.gstatic.com/images?q=tbn:ANd9GcS2JhmkKR4G_4iggBvGtsEgOYcXIcQXbVp024wFaxM5cf-K0YOD0LPS6jr6">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482359"/>
            <a:ext cx="2088232" cy="3602825"/>
          </a:xfrm>
          <a:prstGeom prst="rect">
            <a:avLst/>
          </a:prstGeom>
          <a:noFill/>
          <a:ln>
            <a:noFill/>
          </a:ln>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7776864" cy="792162"/>
          </a:xfrm>
        </p:spPr>
        <p:txBody>
          <a:bodyPr>
            <a:normAutofit/>
          </a:bodyPr>
          <a:lstStyle/>
          <a:p>
            <a:r>
              <a:rPr lang="es-MX" sz="3200" b="1" dirty="0" smtClean="0">
                <a:solidFill>
                  <a:srgbClr val="FF0000"/>
                </a:solidFill>
              </a:rPr>
              <a:t>LA ORGANIZACIÓN ADMINISTRATIVA</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611560" y="1844824"/>
            <a:ext cx="5616624" cy="5112568"/>
          </a:xfrm>
        </p:spPr>
        <p:txBody>
          <a:bodyPr>
            <a:normAutofit/>
          </a:bodyPr>
          <a:lstStyle/>
          <a:p>
            <a:pPr marL="0" indent="0" algn="just">
              <a:buNone/>
            </a:pPr>
            <a:r>
              <a:rPr lang="es-MX" sz="2000" dirty="0" smtClean="0"/>
              <a:t>Consiste en agrupar y ordenar las actividades necesarias para  alcanzar los objetivos establecidos</a:t>
            </a:r>
          </a:p>
          <a:p>
            <a:pPr marL="0" indent="0" algn="just">
              <a:buNone/>
            </a:pPr>
            <a:endParaRPr lang="es-MX" sz="2000" dirty="0"/>
          </a:p>
          <a:p>
            <a:pPr marL="0" indent="0" algn="just">
              <a:buNone/>
            </a:pPr>
            <a:r>
              <a:rPr lang="es-MX" sz="2000" dirty="0" smtClean="0"/>
              <a:t>Es indispensable para el óptimo funcionamiento.</a:t>
            </a:r>
          </a:p>
          <a:p>
            <a:pPr marL="0" indent="0" algn="just">
              <a:buNone/>
            </a:pPr>
            <a:endParaRPr lang="es-MX" sz="2000" dirty="0" smtClean="0"/>
          </a:p>
          <a:p>
            <a:pPr marL="0" indent="0" algn="just">
              <a:buNone/>
            </a:pPr>
            <a:r>
              <a:rPr lang="es-MX" sz="2000" dirty="0" smtClean="0"/>
              <a:t>Para el microempresario no es sencillo, por que tiene muchas cosas en que pensar.</a:t>
            </a:r>
          </a:p>
          <a:p>
            <a:pPr marL="0" indent="0" algn="just">
              <a:buNone/>
            </a:pPr>
            <a:r>
              <a:rPr lang="es-MX" sz="2000" dirty="0" smtClean="0"/>
              <a:t>Incluye asignar funciones, autoridad, responsabilidad, jerarquía y la relación entre ellas</a:t>
            </a:r>
            <a:r>
              <a:rPr lang="es-MX" dirty="0" smtClean="0"/>
              <a:t>.</a:t>
            </a:r>
            <a:endParaRPr lang="es-MX" dirty="0"/>
          </a:p>
        </p:txBody>
      </p:sp>
      <p:pic>
        <p:nvPicPr>
          <p:cNvPr id="6" name="5 Imagen" descr="https://elnietodenicomaco.files.wordpress.com/2011/03/buentrabajo.jpg?w=600&amp;h=450"/>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24744"/>
            <a:ext cx="2265675" cy="3816424"/>
          </a:xfrm>
          <a:prstGeom prst="rect">
            <a:avLst/>
          </a:prstGeom>
          <a:noFill/>
          <a:ln>
            <a:noFill/>
          </a:ln>
        </p:spPr>
      </p:pic>
    </p:spTree>
    <p:extLst>
      <p:ext uri="{BB962C8B-B14F-4D97-AF65-F5344CB8AC3E}">
        <p14:creationId xmlns:p14="http://schemas.microsoft.com/office/powerpoint/2010/main" val="1246358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7776864" cy="792162"/>
          </a:xfrm>
        </p:spPr>
        <p:txBody>
          <a:bodyPr>
            <a:normAutofit/>
          </a:bodyPr>
          <a:lstStyle/>
          <a:p>
            <a:r>
              <a:rPr lang="es-MX" sz="2800" dirty="0" smtClean="0">
                <a:solidFill>
                  <a:srgbClr val="FF0000"/>
                </a:solidFill>
              </a:rPr>
              <a:t>         </a:t>
            </a:r>
            <a:r>
              <a:rPr lang="es-MX" sz="2800" b="1" dirty="0" smtClean="0">
                <a:solidFill>
                  <a:srgbClr val="FF0000"/>
                </a:solidFill>
              </a:rPr>
              <a:t>DIVISIÓN DEL TRABAJO</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611560" y="1412776"/>
            <a:ext cx="5616624" cy="5112568"/>
          </a:xfrm>
        </p:spPr>
        <p:txBody>
          <a:bodyPr>
            <a:normAutofit/>
          </a:bodyPr>
          <a:lstStyle/>
          <a:p>
            <a:pPr marL="0" indent="0">
              <a:buNone/>
            </a:pPr>
            <a:r>
              <a:rPr lang="es-MX" sz="2000" b="1" dirty="0"/>
              <a:t> </a:t>
            </a:r>
            <a:endParaRPr lang="es-MX" sz="2000" dirty="0"/>
          </a:p>
          <a:p>
            <a:pPr marL="0" indent="0" algn="just">
              <a:buNone/>
            </a:pPr>
            <a:r>
              <a:rPr lang="es-MX" sz="2000" dirty="0"/>
              <a:t>Significa repartir el trabajo y determinar las funciones de cada puesto con el fin de realizar cada actividad  con la mayor precisión y eficiencia. </a:t>
            </a:r>
            <a:endParaRPr lang="es-MX" sz="2000" dirty="0" smtClean="0"/>
          </a:p>
          <a:p>
            <a:pPr algn="just"/>
            <a:endParaRPr lang="es-MX" sz="2000" dirty="0"/>
          </a:p>
          <a:p>
            <a:pPr marL="0" indent="0" algn="just">
              <a:buNone/>
            </a:pPr>
            <a:r>
              <a:rPr lang="es-MX" sz="2000" dirty="0" smtClean="0"/>
              <a:t>Ejemplo</a:t>
            </a:r>
            <a:r>
              <a:rPr lang="es-MX" sz="2000" dirty="0"/>
              <a:t>: Rodrigo se </a:t>
            </a:r>
            <a:r>
              <a:rPr lang="es-MX" sz="2000" dirty="0" smtClean="0"/>
              <a:t>encargará </a:t>
            </a:r>
            <a:r>
              <a:rPr lang="es-MX" sz="2000" dirty="0"/>
              <a:t>de la limpieza, mientras manual se </a:t>
            </a:r>
            <a:r>
              <a:rPr lang="es-MX" sz="2000" dirty="0" smtClean="0"/>
              <a:t>dedicará </a:t>
            </a:r>
            <a:r>
              <a:rPr lang="es-MX" sz="2000" dirty="0"/>
              <a:t>a entregar mercancía.</a:t>
            </a:r>
          </a:p>
          <a:p>
            <a:pPr marL="0" indent="0" algn="just">
              <a:buNone/>
            </a:pPr>
            <a:endParaRPr lang="es-MX" sz="2000" dirty="0" smtClean="0"/>
          </a:p>
        </p:txBody>
      </p:sp>
      <p:pic>
        <p:nvPicPr>
          <p:cNvPr id="7" name="6 Imagen" descr="https://encrypted-tbn1.gstatic.com/images?q=tbn:ANd9GcSqpk8ZAamzBkje6sHr3IiKl3I8HSOFpzPtRIhukLryIaKuymFIGfXAPFI">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444208" y="1700808"/>
            <a:ext cx="2088232" cy="3168352"/>
          </a:xfrm>
          <a:prstGeom prst="rect">
            <a:avLst/>
          </a:prstGeom>
          <a:noFill/>
          <a:ln>
            <a:noFill/>
          </a:ln>
        </p:spPr>
      </p:pic>
    </p:spTree>
    <p:extLst>
      <p:ext uri="{BB962C8B-B14F-4D97-AF65-F5344CB8AC3E}">
        <p14:creationId xmlns:p14="http://schemas.microsoft.com/office/powerpoint/2010/main" val="2424042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7776864" cy="792162"/>
          </a:xfrm>
        </p:spPr>
        <p:txBody>
          <a:bodyPr>
            <a:normAutofit/>
          </a:bodyPr>
          <a:lstStyle/>
          <a:p>
            <a:r>
              <a:rPr lang="es-MX" sz="2800" dirty="0" smtClean="0">
                <a:solidFill>
                  <a:srgbClr val="FF0000"/>
                </a:solidFill>
              </a:rPr>
              <a:t>    </a:t>
            </a:r>
            <a:r>
              <a:rPr lang="es-MX" sz="3200" b="1" dirty="0" smtClean="0">
                <a:solidFill>
                  <a:srgbClr val="FF0000"/>
                </a:solidFill>
              </a:rPr>
              <a:t>DESCRIPCIÓN DE FUNCIONES</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908720"/>
            <a:ext cx="5616624" cy="5112568"/>
          </a:xfrm>
        </p:spPr>
        <p:txBody>
          <a:bodyPr>
            <a:normAutofit/>
          </a:bodyPr>
          <a:lstStyle/>
          <a:p>
            <a:pPr marL="0" indent="0" algn="just">
              <a:buNone/>
            </a:pPr>
            <a:endParaRPr lang="es-MX" sz="2000" dirty="0" smtClean="0"/>
          </a:p>
          <a:p>
            <a:pPr marL="0" indent="0" algn="just">
              <a:buNone/>
            </a:pPr>
            <a:endParaRPr lang="es-MX" sz="2000" dirty="0"/>
          </a:p>
          <a:p>
            <a:pPr marL="0" indent="0" algn="just">
              <a:buNone/>
            </a:pPr>
            <a:r>
              <a:rPr lang="es-MX" sz="2000" dirty="0" smtClean="0"/>
              <a:t>Consiste </a:t>
            </a:r>
            <a:r>
              <a:rPr lang="es-MX" sz="2000" dirty="0"/>
              <a:t>en señalar las actividades que cada empleado debe realizar, esto con el fin de no duplicar trabajo y que cada uno sepa exactamente lo que tiene que hacer</a:t>
            </a:r>
            <a:r>
              <a:rPr lang="es-MX" sz="2000" dirty="0" smtClean="0"/>
              <a:t>.</a:t>
            </a:r>
          </a:p>
          <a:p>
            <a:pPr marL="0" indent="0" algn="just">
              <a:buNone/>
            </a:pPr>
            <a:endParaRPr lang="es-MX" sz="2000" dirty="0" smtClean="0"/>
          </a:p>
          <a:p>
            <a:pPr marL="0" indent="0" algn="just">
              <a:buNone/>
            </a:pPr>
            <a:endParaRPr lang="es-MX" sz="2000" dirty="0"/>
          </a:p>
          <a:p>
            <a:pPr marL="0" indent="0" algn="just">
              <a:buNone/>
            </a:pPr>
            <a:r>
              <a:rPr lang="es-MX" sz="2000" dirty="0" smtClean="0"/>
              <a:t>Ejemplo</a:t>
            </a:r>
            <a:r>
              <a:rPr lang="es-MX" sz="2000" dirty="0"/>
              <a:t>: Rodrigo tiene entre sus funciones asear el local de ventas y la oficina; mientras que manual entrega mercancía y se encarga del aseo de su unidad vehicular.</a:t>
            </a:r>
          </a:p>
          <a:p>
            <a:pPr marL="0" indent="0" algn="just">
              <a:buNone/>
            </a:pPr>
            <a:endParaRPr lang="es-MX" dirty="0"/>
          </a:p>
        </p:txBody>
      </p:sp>
      <p:pic>
        <p:nvPicPr>
          <p:cNvPr id="7" name="6 Imagen" descr="https://encrypted-tbn3.gstatic.com/images?q=tbn:ANd9GcT7e7y0GIEH7h9DfbKD8t3YolNW1KXQjT6IwSArKOyJ4ZiKPgoTb-GkdVRO">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00192" y="2060848"/>
            <a:ext cx="2304256" cy="2952328"/>
          </a:xfrm>
          <a:prstGeom prst="rect">
            <a:avLst/>
          </a:prstGeom>
          <a:noFill/>
          <a:ln>
            <a:noFill/>
          </a:ln>
        </p:spPr>
      </p:pic>
    </p:spTree>
    <p:extLst>
      <p:ext uri="{BB962C8B-B14F-4D97-AF65-F5344CB8AC3E}">
        <p14:creationId xmlns:p14="http://schemas.microsoft.com/office/powerpoint/2010/main" val="266015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7776864" cy="792162"/>
          </a:xfrm>
        </p:spPr>
        <p:txBody>
          <a:bodyPr>
            <a:normAutofit/>
          </a:bodyPr>
          <a:lstStyle/>
          <a:p>
            <a:r>
              <a:rPr lang="es-MX" sz="2800" dirty="0" smtClean="0">
                <a:solidFill>
                  <a:srgbClr val="FF0000"/>
                </a:solidFill>
              </a:rPr>
              <a:t>               </a:t>
            </a:r>
            <a:r>
              <a:rPr lang="es-MX" sz="3200" b="1" dirty="0" smtClean="0">
                <a:solidFill>
                  <a:srgbClr val="FF0000"/>
                </a:solidFill>
              </a:rPr>
              <a:t>ORGANIGRAMA</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611560" y="381000"/>
            <a:ext cx="7848872" cy="2016125"/>
          </a:xfrm>
        </p:spPr>
        <p:txBody>
          <a:bodyPr>
            <a:normAutofit/>
          </a:bodyPr>
          <a:lstStyle/>
          <a:p>
            <a:pPr marL="0" indent="0">
              <a:buNone/>
            </a:pPr>
            <a:r>
              <a:rPr lang="es-MX" sz="2000" b="1" dirty="0"/>
              <a:t> </a:t>
            </a:r>
            <a:endParaRPr lang="es-MX" sz="2000" dirty="0"/>
          </a:p>
          <a:p>
            <a:pPr marL="0" lvl="0" indent="0" algn="just">
              <a:buNone/>
            </a:pPr>
            <a:r>
              <a:rPr lang="es-MX" sz="1800" dirty="0" smtClean="0"/>
              <a:t>Se debe </a:t>
            </a:r>
            <a:r>
              <a:rPr lang="es-MX" sz="1800" dirty="0"/>
              <a:t>organizar y asignar las actividades y responsabilidades de tal manera que ninguno este sobre cargado de trabajo mientras que otros están </a:t>
            </a:r>
            <a:r>
              <a:rPr lang="es-MX" sz="1800" dirty="0" smtClean="0"/>
              <a:t>desocupados.</a:t>
            </a:r>
          </a:p>
          <a:p>
            <a:pPr marL="0" lvl="0" indent="0" algn="just">
              <a:buNone/>
            </a:pPr>
            <a:endParaRPr lang="es-MX" sz="1800" dirty="0" smtClean="0"/>
          </a:p>
          <a:p>
            <a:pPr marL="0" lvl="0" indent="0" algn="just">
              <a:buNone/>
            </a:pPr>
            <a:r>
              <a:rPr lang="es-MX" sz="1800" dirty="0" smtClean="0"/>
              <a:t>Se requiere </a:t>
            </a:r>
            <a:r>
              <a:rPr lang="es-MX" sz="1800" dirty="0"/>
              <a:t>diseñar un organigrama, es decir, un esquema donde se defina la estructura de </a:t>
            </a:r>
            <a:r>
              <a:rPr lang="es-MX" sz="1800" dirty="0" smtClean="0"/>
              <a:t>la empresa</a:t>
            </a:r>
            <a:r>
              <a:rPr lang="es-MX" sz="1800" dirty="0"/>
              <a:t>.</a:t>
            </a:r>
            <a:r>
              <a:rPr lang="es-MX" sz="1800" dirty="0" smtClean="0"/>
              <a:t> Ejemplo</a:t>
            </a:r>
            <a:endParaRPr lang="es-MX" sz="1800" dirty="0"/>
          </a:p>
          <a:p>
            <a:pPr marL="0" indent="0" algn="just">
              <a:buNone/>
            </a:pPr>
            <a:endParaRPr lang="es-MX" sz="2000" dirty="0" smtClean="0"/>
          </a:p>
          <a:p>
            <a:pPr marL="0" indent="0" algn="just">
              <a:buNone/>
            </a:pPr>
            <a:endParaRPr lang="es-MX" sz="2000" dirty="0" smtClean="0"/>
          </a:p>
        </p:txBody>
      </p:sp>
      <p:sp>
        <p:nvSpPr>
          <p:cNvPr id="29" name="AutoShape 52"/>
          <p:cNvSpPr>
            <a:spLocks noChangeArrowheads="1"/>
          </p:cNvSpPr>
          <p:nvPr/>
        </p:nvSpPr>
        <p:spPr bwMode="auto">
          <a:xfrm>
            <a:off x="4420512" y="2446337"/>
            <a:ext cx="141922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Carlos</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Gerente general</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AutoShape 51"/>
          <p:cNvSpPr>
            <a:spLocks noChangeArrowheads="1"/>
          </p:cNvSpPr>
          <p:nvPr/>
        </p:nvSpPr>
        <p:spPr bwMode="auto">
          <a:xfrm>
            <a:off x="2997512" y="3060189"/>
            <a:ext cx="141922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Fátima</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Secretaria</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AutoShape 50"/>
          <p:cNvSpPr>
            <a:spLocks noChangeArrowheads="1"/>
          </p:cNvSpPr>
          <p:nvPr/>
        </p:nvSpPr>
        <p:spPr bwMode="auto">
          <a:xfrm>
            <a:off x="3001287" y="4077072"/>
            <a:ext cx="141922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Giovanni</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Gerente de ventas</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AutoShape 49"/>
          <p:cNvSpPr>
            <a:spLocks noChangeArrowheads="1"/>
          </p:cNvSpPr>
          <p:nvPr/>
        </p:nvSpPr>
        <p:spPr bwMode="auto">
          <a:xfrm>
            <a:off x="6031011" y="3048050"/>
            <a:ext cx="141922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Rodrigo </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Intendencia</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AutoShape 43"/>
          <p:cNvSpPr>
            <a:spLocks noChangeArrowheads="1"/>
          </p:cNvSpPr>
          <p:nvPr/>
        </p:nvSpPr>
        <p:spPr bwMode="auto">
          <a:xfrm>
            <a:off x="6008875" y="4077072"/>
            <a:ext cx="153352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Mauro</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Encargado de almacén</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 name="AutoShape 42"/>
          <p:cNvSpPr>
            <a:spLocks noChangeArrowheads="1"/>
          </p:cNvSpPr>
          <p:nvPr/>
        </p:nvSpPr>
        <p:spPr bwMode="auto">
          <a:xfrm>
            <a:off x="1403648" y="5229969"/>
            <a:ext cx="94297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Alejandro </a:t>
            </a:r>
            <a:endParaRPr kumimoji="0" lang="es-MX" sz="9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Vendedor</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AutoShape 40"/>
          <p:cNvSpPr>
            <a:spLocks noChangeArrowheads="1"/>
          </p:cNvSpPr>
          <p:nvPr/>
        </p:nvSpPr>
        <p:spPr bwMode="auto">
          <a:xfrm>
            <a:off x="2957513" y="5246237"/>
            <a:ext cx="94297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Oscar</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Vendedor</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 name="AutoShape 38"/>
          <p:cNvSpPr>
            <a:spLocks noChangeArrowheads="1"/>
          </p:cNvSpPr>
          <p:nvPr/>
        </p:nvSpPr>
        <p:spPr bwMode="auto">
          <a:xfrm>
            <a:off x="4522390" y="5225583"/>
            <a:ext cx="94297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David Vendedor</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AutoShape 35"/>
          <p:cNvSpPr>
            <a:spLocks noChangeArrowheads="1"/>
          </p:cNvSpPr>
          <p:nvPr/>
        </p:nvSpPr>
        <p:spPr bwMode="auto">
          <a:xfrm>
            <a:off x="5928320" y="5246237"/>
            <a:ext cx="942975" cy="504825"/>
          </a:xfrm>
          <a:prstGeom prst="roundRect">
            <a:avLst>
              <a:gd name="adj" fmla="val 16667"/>
            </a:avLst>
          </a:prstGeom>
          <a:gradFill rotWithShape="0">
            <a:gsLst>
              <a:gs pos="0">
                <a:srgbClr val="FFFFFF"/>
              </a:gs>
              <a:gs pos="100000">
                <a:srgbClr val="999999"/>
              </a:gs>
            </a:gsLst>
            <a:lin ang="5400000" scaled="1"/>
          </a:gradFill>
          <a:ln w="12700">
            <a:solidFill>
              <a:srgbClr val="666666"/>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Manuel </a:t>
            </a:r>
            <a:endParaRPr kumimoji="0" 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Repartidor</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Rectangle 53"/>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90625" algn="l"/>
              </a:tabLst>
            </a:pPr>
            <a:r>
              <a:rPr kumimoji="0" lang="es-MX" sz="900" b="0" i="0" u="none" strike="noStrike" cap="none" normalizeH="0" baseline="0" smtClean="0">
                <a:ln>
                  <a:noFill/>
                </a:ln>
                <a:solidFill>
                  <a:schemeClr val="tx1"/>
                </a:solidFill>
                <a:effectLst/>
                <a:latin typeface="Arial" pitchFamily="34" charset="0"/>
                <a:cs typeface="Arial" pitchFamily="34" charset="0"/>
              </a:rPr>
              <a:t/>
            </a:r>
            <a:br>
              <a:rPr kumimoji="0" lang="es-MX" sz="9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90625" algn="l"/>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64"/>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90625" algn="l"/>
              </a:tabLst>
            </a:pPr>
            <a:endParaRPr kumimoji="0" lang="es-MX" sz="11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90625" algn="l"/>
              </a:tabLst>
            </a:pPr>
            <a:r>
              <a:rPr kumimoji="0" lang="es-MX" sz="11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s-MX"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90625" algn="l"/>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4" name="53 Conector recto"/>
          <p:cNvCxnSpPr/>
          <p:nvPr/>
        </p:nvCxnSpPr>
        <p:spPr>
          <a:xfrm>
            <a:off x="1875135" y="5013176"/>
            <a:ext cx="44250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59 Conector recto"/>
          <p:cNvCxnSpPr>
            <a:endCxn id="34" idx="0"/>
          </p:cNvCxnSpPr>
          <p:nvPr/>
        </p:nvCxnSpPr>
        <p:spPr>
          <a:xfrm>
            <a:off x="1875135" y="5013176"/>
            <a:ext cx="1" cy="21679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a:off x="3491880" y="5029444"/>
            <a:ext cx="1" cy="21679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a:off x="4993878" y="5008790"/>
            <a:ext cx="1" cy="21679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a:off x="6300191" y="5013176"/>
            <a:ext cx="1" cy="21679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4416737" y="3292723"/>
            <a:ext cx="1569599" cy="774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3632573" y="3789040"/>
            <a:ext cx="313792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76 Conector recto"/>
          <p:cNvCxnSpPr>
            <a:stCxn id="29" idx="2"/>
          </p:cNvCxnSpPr>
          <p:nvPr/>
        </p:nvCxnSpPr>
        <p:spPr>
          <a:xfrm flipH="1">
            <a:off x="5130124" y="2951162"/>
            <a:ext cx="1" cy="83787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a:off x="3632573" y="3789040"/>
            <a:ext cx="0" cy="2880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82 Conector recto"/>
          <p:cNvCxnSpPr>
            <a:endCxn id="33" idx="0"/>
          </p:cNvCxnSpPr>
          <p:nvPr/>
        </p:nvCxnSpPr>
        <p:spPr>
          <a:xfrm>
            <a:off x="6770499" y="3789040"/>
            <a:ext cx="5139" cy="2880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a:off x="3491880" y="4581897"/>
            <a:ext cx="0" cy="44754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20068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7776864" cy="792162"/>
          </a:xfrm>
        </p:spPr>
        <p:txBody>
          <a:bodyPr>
            <a:normAutofit/>
          </a:bodyPr>
          <a:lstStyle/>
          <a:p>
            <a:r>
              <a:rPr lang="es-MX" sz="2800" dirty="0" smtClean="0">
                <a:solidFill>
                  <a:srgbClr val="FF0000"/>
                </a:solidFill>
              </a:rPr>
              <a:t>     </a:t>
            </a:r>
            <a:r>
              <a:rPr lang="es-MX" sz="3200" b="1" dirty="0" smtClean="0">
                <a:solidFill>
                  <a:srgbClr val="FF0000"/>
                </a:solidFill>
              </a:rPr>
              <a:t>LA DEPARTAMENTALIZACIÓN</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1119064"/>
            <a:ext cx="5616624" cy="5112568"/>
          </a:xfrm>
        </p:spPr>
        <p:txBody>
          <a:bodyPr>
            <a:normAutofit/>
          </a:bodyPr>
          <a:lstStyle/>
          <a:p>
            <a:pPr marL="0" indent="0" algn="just">
              <a:buNone/>
            </a:pPr>
            <a:endParaRPr lang="es-MX" sz="2000" dirty="0" smtClean="0"/>
          </a:p>
          <a:p>
            <a:pPr marL="0" indent="0" algn="just">
              <a:buNone/>
            </a:pPr>
            <a:r>
              <a:rPr lang="es-MX" sz="2000" dirty="0" smtClean="0"/>
              <a:t>Se </a:t>
            </a:r>
            <a:r>
              <a:rPr lang="es-MX" sz="2000" dirty="0"/>
              <a:t>refiere a la división y agrupación de las funciones y actividades en unidades especificas, con base en su similitud. </a:t>
            </a:r>
            <a:endParaRPr lang="es-MX" sz="2000" dirty="0" smtClean="0"/>
          </a:p>
          <a:p>
            <a:pPr marL="0" indent="0" algn="just">
              <a:buNone/>
            </a:pPr>
            <a:endParaRPr lang="es-MX" sz="2000" dirty="0" smtClean="0"/>
          </a:p>
          <a:p>
            <a:pPr marL="0" indent="0" algn="just">
              <a:buNone/>
            </a:pPr>
            <a:endParaRPr lang="es-MX" sz="2000" dirty="0"/>
          </a:p>
          <a:p>
            <a:pPr marL="0" indent="0" algn="just">
              <a:buNone/>
            </a:pPr>
            <a:r>
              <a:rPr lang="es-MX" sz="2000" dirty="0" smtClean="0"/>
              <a:t>Es </a:t>
            </a:r>
            <a:r>
              <a:rPr lang="es-MX" sz="2000" dirty="0"/>
              <a:t>decir, reunir a los empleados cuyas tareas están relacionadas entre sí. Por ejemplo: reunir  a los vendedores con los de </a:t>
            </a:r>
            <a:r>
              <a:rPr lang="es-MX" sz="2000" dirty="0" err="1"/>
              <a:t>telemarking</a:t>
            </a:r>
            <a:r>
              <a:rPr lang="es-MX" sz="2000" dirty="0"/>
              <a:t> (ventas por </a:t>
            </a:r>
            <a:r>
              <a:rPr lang="es-MX" sz="2000" dirty="0" smtClean="0"/>
              <a:t>teléfono)en el </a:t>
            </a:r>
            <a:r>
              <a:rPr lang="es-MX" sz="2000" dirty="0"/>
              <a:t>mismo departamento.</a:t>
            </a:r>
          </a:p>
          <a:p>
            <a:pPr marL="0" indent="0" algn="just">
              <a:buNone/>
            </a:pPr>
            <a:endParaRPr lang="es-MX" dirty="0"/>
          </a:p>
        </p:txBody>
      </p:sp>
      <p:pic>
        <p:nvPicPr>
          <p:cNvPr id="7" name="8 Marcador de contenido" descr="https://sp.yimg.com/ib/th?id=JN.1k3C2ocNdSC6XbZb%2b%2fITng&amp;pid=15.1&amp;P=0">
            <a:hlinkClick r:id="rId3"/>
          </p:cNvPr>
          <p:cNvPicPr>
            <a:picLocks noGrp="1"/>
          </p:cNvPicPr>
          <p:nvPr>
            <p:ph sz="quarter" idx="4"/>
          </p:nvPr>
        </p:nvPicPr>
        <p:blipFill>
          <a:blip r:embed="rId4">
            <a:extLst>
              <a:ext uri="{28A0092B-C50C-407E-A947-70E740481C1C}">
                <a14:useLocalDpi xmlns:a14="http://schemas.microsoft.com/office/drawing/2010/main" val="0"/>
              </a:ext>
            </a:extLst>
          </a:blip>
          <a:srcRect/>
          <a:stretch>
            <a:fillRect/>
          </a:stretch>
        </p:blipFill>
        <p:spPr bwMode="auto">
          <a:xfrm>
            <a:off x="6444208" y="1556793"/>
            <a:ext cx="2088232" cy="3168352"/>
          </a:xfrm>
          <a:prstGeom prst="rect">
            <a:avLst/>
          </a:prstGeom>
          <a:noFill/>
          <a:ln>
            <a:noFill/>
          </a:ln>
        </p:spPr>
      </p:pic>
    </p:spTree>
    <p:extLst>
      <p:ext uri="{BB962C8B-B14F-4D97-AF65-F5344CB8AC3E}">
        <p14:creationId xmlns:p14="http://schemas.microsoft.com/office/powerpoint/2010/main" val="41023325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6021288"/>
            <a:ext cx="8604448" cy="792162"/>
          </a:xfrm>
        </p:spPr>
        <p:txBody>
          <a:bodyPr>
            <a:normAutofit/>
          </a:bodyPr>
          <a:lstStyle/>
          <a:p>
            <a:r>
              <a:rPr lang="es-MX" sz="2800" b="1" dirty="0" smtClean="0">
                <a:solidFill>
                  <a:srgbClr val="FF0000"/>
                </a:solidFill>
              </a:rPr>
              <a:t>LOCALIZACIÓN ÓPTIMA DEL PROYECTO</a:t>
            </a:r>
          </a:p>
          <a:p>
            <a:endParaRPr lang="es-MX" dirty="0">
              <a:solidFill>
                <a:srgbClr val="FF0000"/>
              </a:solidFill>
            </a:endParaRPr>
          </a:p>
        </p:txBody>
      </p:sp>
      <p:sp>
        <p:nvSpPr>
          <p:cNvPr id="5" name="4 Marcador de contenido"/>
          <p:cNvSpPr>
            <a:spLocks noGrp="1"/>
          </p:cNvSpPr>
          <p:nvPr>
            <p:ph sz="half" idx="2"/>
          </p:nvPr>
        </p:nvSpPr>
        <p:spPr>
          <a:xfrm>
            <a:off x="539552" y="1052736"/>
            <a:ext cx="5616624" cy="5112568"/>
          </a:xfrm>
        </p:spPr>
        <p:txBody>
          <a:bodyPr>
            <a:normAutofit/>
          </a:bodyPr>
          <a:lstStyle/>
          <a:p>
            <a:pPr marL="0" indent="0" algn="just">
              <a:buNone/>
            </a:pPr>
            <a:r>
              <a:rPr lang="es-MX" sz="2000" dirty="0" smtClean="0"/>
              <a:t>Es necesario evaluar los pros y los contras de la </a:t>
            </a:r>
            <a:r>
              <a:rPr lang="es-ES" sz="2000" dirty="0"/>
              <a:t>ubicación cuando quieren </a:t>
            </a:r>
            <a:r>
              <a:rPr lang="es-ES" sz="2000" dirty="0" smtClean="0"/>
              <a:t>iniciar operaciones.</a:t>
            </a:r>
          </a:p>
          <a:p>
            <a:pPr marL="0" indent="0" algn="just">
              <a:buNone/>
            </a:pPr>
            <a:endParaRPr lang="es-ES" sz="2000" dirty="0" smtClean="0"/>
          </a:p>
          <a:p>
            <a:pPr marL="0" indent="0" algn="just">
              <a:buNone/>
            </a:pPr>
            <a:endParaRPr lang="es-ES" sz="2000" dirty="0"/>
          </a:p>
          <a:p>
            <a:pPr marL="0" indent="0" algn="just">
              <a:buNone/>
            </a:pPr>
            <a:r>
              <a:rPr lang="es-ES" sz="2000" dirty="0"/>
              <a:t>I</a:t>
            </a:r>
            <a:r>
              <a:rPr lang="es-ES" sz="2000" dirty="0" smtClean="0"/>
              <a:t>nvertir </a:t>
            </a:r>
            <a:r>
              <a:rPr lang="es-ES" sz="2000" dirty="0"/>
              <a:t>tanto tiempo tal vez no sea factible, incluso no es aconsejable. </a:t>
            </a:r>
            <a:endParaRPr lang="es-ES" sz="2000" dirty="0" smtClean="0"/>
          </a:p>
          <a:p>
            <a:pPr marL="0" indent="0" algn="just">
              <a:buNone/>
            </a:pPr>
            <a:endParaRPr lang="es-ES" sz="2000" dirty="0" smtClean="0"/>
          </a:p>
          <a:p>
            <a:pPr marL="0" indent="0" algn="just">
              <a:buNone/>
            </a:pPr>
            <a:endParaRPr lang="es-ES" sz="2000" dirty="0"/>
          </a:p>
          <a:p>
            <a:pPr marL="0" indent="0" algn="just">
              <a:buNone/>
            </a:pPr>
            <a:r>
              <a:rPr lang="es-ES" sz="2000" dirty="0" smtClean="0"/>
              <a:t>El </a:t>
            </a:r>
            <a:r>
              <a:rPr lang="es-ES" sz="2000" dirty="0"/>
              <a:t>mismo enfoque científico que les sirve a las empresas grandes puede funcionar para las pequeñas</a:t>
            </a:r>
            <a:endParaRPr lang="es-MX" sz="2000" dirty="0" smtClean="0"/>
          </a:p>
          <a:p>
            <a:pPr marL="0" indent="0" algn="just">
              <a:buNone/>
            </a:pPr>
            <a:endParaRPr lang="es-MX" dirty="0"/>
          </a:p>
        </p:txBody>
      </p:sp>
      <p:pic>
        <p:nvPicPr>
          <p:cNvPr id="4" name="3 Imagen" descr="http://www.raspeig.es/uploads/imagenes/noticias/principal/201207/principal-la-ua-participa-en-la-comision-de-evaluacion-de-los-proyectos-para-acceder-a-locales-del-vivero-municipal-de-empresas-es.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72200" y="1268760"/>
            <a:ext cx="2198415" cy="4076700"/>
          </a:xfrm>
          <a:prstGeom prst="rect">
            <a:avLst/>
          </a:prstGeom>
          <a:noFill/>
          <a:ln>
            <a:noFill/>
          </a:ln>
        </p:spPr>
      </p:pic>
    </p:spTree>
    <p:extLst>
      <p:ext uri="{BB962C8B-B14F-4D97-AF65-F5344CB8AC3E}">
        <p14:creationId xmlns:p14="http://schemas.microsoft.com/office/powerpoint/2010/main" val="6634703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6021288"/>
            <a:ext cx="8604448" cy="792162"/>
          </a:xfrm>
        </p:spPr>
        <p:txBody>
          <a:bodyPr>
            <a:normAutofit/>
          </a:bodyPr>
          <a:lstStyle/>
          <a:p>
            <a:r>
              <a:rPr lang="es-MX" sz="2800" dirty="0" smtClean="0">
                <a:solidFill>
                  <a:srgbClr val="FF0000"/>
                </a:solidFill>
              </a:rPr>
              <a:t>   </a:t>
            </a:r>
            <a:r>
              <a:rPr lang="es-MX" sz="3200" b="1" dirty="0" smtClean="0">
                <a:solidFill>
                  <a:srgbClr val="FF0000"/>
                </a:solidFill>
              </a:rPr>
              <a:t>EVALUACIÓN DE LA CONSTRUCCIÓN</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1052736"/>
            <a:ext cx="5616624" cy="4392488"/>
          </a:xfrm>
        </p:spPr>
        <p:txBody>
          <a:bodyPr>
            <a:normAutofit/>
          </a:bodyPr>
          <a:lstStyle/>
          <a:p>
            <a:pPr marL="0" indent="0" algn="just">
              <a:buNone/>
            </a:pPr>
            <a:endParaRPr lang="es-ES" sz="2000" dirty="0" smtClean="0"/>
          </a:p>
          <a:p>
            <a:pPr marL="0" indent="0" algn="just">
              <a:buNone/>
            </a:pPr>
            <a:endParaRPr lang="es-ES" sz="2000" dirty="0"/>
          </a:p>
          <a:p>
            <a:pPr marL="0" indent="0" algn="just">
              <a:buNone/>
            </a:pPr>
            <a:r>
              <a:rPr lang="es-ES" sz="2000" dirty="0" smtClean="0"/>
              <a:t>Es </a:t>
            </a:r>
            <a:r>
              <a:rPr lang="es-ES" sz="2000" dirty="0"/>
              <a:t>más fácil determinar el valor del local si se establece un sistema de evaluación de algún tipo, con el cual se puede juzgar cada local</a:t>
            </a:r>
            <a:r>
              <a:rPr lang="es-ES" sz="2000" dirty="0" smtClean="0"/>
              <a:t>.</a:t>
            </a:r>
          </a:p>
          <a:p>
            <a:pPr marL="0" indent="0" algn="just">
              <a:buNone/>
            </a:pPr>
            <a:endParaRPr lang="es-ES" sz="2000" dirty="0" smtClean="0"/>
          </a:p>
          <a:p>
            <a:pPr marL="0" indent="0" algn="just">
              <a:buNone/>
            </a:pPr>
            <a:r>
              <a:rPr lang="es-ES" sz="2000" dirty="0" smtClean="0"/>
              <a:t> </a:t>
            </a:r>
            <a:endParaRPr lang="es-ES" sz="2000" dirty="0"/>
          </a:p>
          <a:p>
            <a:pPr marL="0" indent="0" algn="just">
              <a:buNone/>
            </a:pPr>
            <a:r>
              <a:rPr lang="es-ES" sz="2000" dirty="0" smtClean="0"/>
              <a:t> </a:t>
            </a:r>
            <a:r>
              <a:rPr lang="es-ES" sz="2000" dirty="0"/>
              <a:t>Tal vez hay que modificarla dependiendo de las necesidades específicas de la empresa.</a:t>
            </a:r>
            <a:endParaRPr lang="es-MX" sz="2000" dirty="0"/>
          </a:p>
          <a:p>
            <a:pPr marL="0" indent="0" algn="just">
              <a:buNone/>
            </a:pPr>
            <a:endParaRPr lang="es-MX" dirty="0"/>
          </a:p>
        </p:txBody>
      </p:sp>
      <p:pic>
        <p:nvPicPr>
          <p:cNvPr id="6" name="5 Imagen" descr="http://joelruiz.com/wp-content/uploads/2008/05/edificio-avance.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444208" y="1412776"/>
            <a:ext cx="2227754" cy="3794125"/>
          </a:xfrm>
          <a:prstGeom prst="rect">
            <a:avLst/>
          </a:prstGeom>
          <a:noFill/>
          <a:ln>
            <a:noFill/>
          </a:ln>
        </p:spPr>
      </p:pic>
    </p:spTree>
    <p:extLst>
      <p:ext uri="{BB962C8B-B14F-4D97-AF65-F5344CB8AC3E}">
        <p14:creationId xmlns:p14="http://schemas.microsoft.com/office/powerpoint/2010/main" val="2925302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5373216"/>
            <a:ext cx="8183880" cy="1051560"/>
          </a:xfrm>
        </p:spPr>
        <p:txBody>
          <a:bodyPr/>
          <a:lstStyle/>
          <a:p>
            <a:r>
              <a:rPr lang="es-MX" b="1" dirty="0" smtClean="0">
                <a:solidFill>
                  <a:srgbClr val="FF0000"/>
                </a:solidFill>
              </a:rPr>
              <a:t>PRESENTACION</a:t>
            </a:r>
            <a:endParaRPr lang="es-MX" b="1" dirty="0">
              <a:solidFill>
                <a:srgbClr val="FF0000"/>
              </a:solidFill>
            </a:endParaRPr>
          </a:p>
        </p:txBody>
      </p:sp>
      <p:sp>
        <p:nvSpPr>
          <p:cNvPr id="3" name="Marcador de contenido 2"/>
          <p:cNvSpPr>
            <a:spLocks noGrp="1"/>
          </p:cNvSpPr>
          <p:nvPr>
            <p:ph idx="1"/>
          </p:nvPr>
        </p:nvSpPr>
        <p:spPr>
          <a:xfrm>
            <a:off x="502920" y="1124744"/>
            <a:ext cx="8183880" cy="3593560"/>
          </a:xfrm>
        </p:spPr>
        <p:txBody>
          <a:bodyPr/>
          <a:lstStyle/>
          <a:p>
            <a:endParaRPr lang="es-MX" dirty="0"/>
          </a:p>
        </p:txBody>
      </p:sp>
      <p:sp>
        <p:nvSpPr>
          <p:cNvPr id="5" name="Recortar rectángulo de esquina sencilla 4"/>
          <p:cNvSpPr/>
          <p:nvPr/>
        </p:nvSpPr>
        <p:spPr>
          <a:xfrm>
            <a:off x="1102472" y="1988840"/>
            <a:ext cx="6984776" cy="3528392"/>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ES" sz="2000" dirty="0" smtClean="0"/>
              <a:t>Tomando en cuenta que los empresarios buscan seguridad en sus negocios, se ha desarrollado el presente trabajo con el fin de que tenga de forma anticipada datos sobre el posible funcionamiento de su negocio a través de un</a:t>
            </a:r>
            <a:r>
              <a:rPr lang="es-MX" sz="2000" dirty="0"/>
              <a:t> </a:t>
            </a:r>
            <a:r>
              <a:rPr lang="es-MX" sz="2000" b="1" dirty="0"/>
              <a:t>plan de negocios</a:t>
            </a:r>
            <a:r>
              <a:rPr lang="es-MX" sz="2000" dirty="0"/>
              <a:t> </a:t>
            </a:r>
            <a:r>
              <a:rPr lang="es-MX" sz="2000" dirty="0" smtClean="0"/>
              <a:t> que es </a:t>
            </a:r>
            <a:r>
              <a:rPr lang="es-MX" sz="2000" dirty="0"/>
              <a:t>un documento escrito de unas 30 cuartillas que incluye básicamente los objetivos de </a:t>
            </a:r>
            <a:r>
              <a:rPr lang="es-MX" sz="2000" dirty="0" smtClean="0"/>
              <a:t>la </a:t>
            </a:r>
            <a:r>
              <a:rPr lang="es-MX" sz="2000" dirty="0"/>
              <a:t>empresa, las estrategias para conseguirlos, la estructura organizacional, el monto de inversión que </a:t>
            </a:r>
            <a:r>
              <a:rPr lang="es-MX" sz="2000" dirty="0" smtClean="0"/>
              <a:t>se requiere </a:t>
            </a:r>
            <a:r>
              <a:rPr lang="es-MX" sz="2000" dirty="0"/>
              <a:t>para financiar </a:t>
            </a:r>
            <a:r>
              <a:rPr lang="es-MX" sz="2000" dirty="0" smtClean="0"/>
              <a:t>el </a:t>
            </a:r>
            <a:r>
              <a:rPr lang="es-MX" sz="2000" dirty="0"/>
              <a:t>proyecto y soluciones para </a:t>
            </a:r>
            <a:r>
              <a:rPr lang="es-MX" sz="2000" dirty="0" smtClean="0"/>
              <a:t>resolver problemas futuros</a:t>
            </a:r>
            <a:r>
              <a:rPr lang="es-MX" sz="2000" dirty="0"/>
              <a:t> (tanto internos como del entorno).</a:t>
            </a:r>
            <a:endParaRPr lang="es-ES" sz="2000" dirty="0"/>
          </a:p>
        </p:txBody>
      </p:sp>
    </p:spTree>
    <p:extLst>
      <p:ext uri="{BB962C8B-B14F-4D97-AF65-F5344CB8AC3E}">
        <p14:creationId xmlns:p14="http://schemas.microsoft.com/office/powerpoint/2010/main" val="25814183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6021288"/>
            <a:ext cx="8604448" cy="792162"/>
          </a:xfrm>
        </p:spPr>
        <p:txBody>
          <a:bodyPr>
            <a:normAutofit/>
          </a:bodyPr>
          <a:lstStyle/>
          <a:p>
            <a:r>
              <a:rPr lang="es-MX" sz="3200" b="1" dirty="0" smtClean="0">
                <a:solidFill>
                  <a:srgbClr val="FF0000"/>
                </a:solidFill>
              </a:rPr>
              <a:t>DISEÑO DEL SISTEMA DE PRODUCCIÓN</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1255896"/>
            <a:ext cx="5616624" cy="4176464"/>
          </a:xfrm>
        </p:spPr>
        <p:txBody>
          <a:bodyPr>
            <a:normAutofit lnSpcReduction="10000"/>
          </a:bodyPr>
          <a:lstStyle/>
          <a:p>
            <a:pPr marL="0" indent="0" algn="just">
              <a:buNone/>
            </a:pPr>
            <a:endParaRPr lang="es-ES" dirty="0" smtClean="0"/>
          </a:p>
          <a:p>
            <a:pPr marL="0" indent="0" algn="just">
              <a:buNone/>
            </a:pPr>
            <a:r>
              <a:rPr lang="es-ES" dirty="0" smtClean="0"/>
              <a:t>Diseño </a:t>
            </a:r>
            <a:r>
              <a:rPr lang="es-ES" dirty="0"/>
              <a:t>Básico del Sistema de </a:t>
            </a:r>
            <a:r>
              <a:rPr lang="es-ES" dirty="0" smtClean="0"/>
              <a:t>Producción</a:t>
            </a:r>
          </a:p>
          <a:p>
            <a:pPr algn="just"/>
            <a:endParaRPr lang="es-MX" dirty="0"/>
          </a:p>
          <a:p>
            <a:pPr marL="0" indent="0" algn="just">
              <a:buNone/>
            </a:pPr>
            <a:r>
              <a:rPr lang="es-ES" dirty="0"/>
              <a:t>El sistema de producción a largo plazo resulta ser una de las decisiones </a:t>
            </a:r>
            <a:r>
              <a:rPr lang="es-ES" dirty="0" smtClean="0"/>
              <a:t>principales</a:t>
            </a:r>
            <a:r>
              <a:rPr lang="es-ES" dirty="0"/>
              <a:t>.</a:t>
            </a:r>
            <a:r>
              <a:rPr lang="es-ES" dirty="0" smtClean="0"/>
              <a:t> </a:t>
            </a:r>
            <a:r>
              <a:rPr lang="es-ES" dirty="0"/>
              <a:t>Los aspectos a considerar son los siguientes</a:t>
            </a:r>
            <a:r>
              <a:rPr lang="es-ES" dirty="0" smtClean="0"/>
              <a:t>:</a:t>
            </a:r>
          </a:p>
          <a:p>
            <a:pPr algn="just"/>
            <a:endParaRPr lang="es-MX" dirty="0"/>
          </a:p>
          <a:p>
            <a:pPr lvl="0" algn="just"/>
            <a:r>
              <a:rPr lang="es-ES" dirty="0"/>
              <a:t>Selección del proceso. </a:t>
            </a:r>
            <a:endParaRPr lang="es-ES" dirty="0" smtClean="0"/>
          </a:p>
          <a:p>
            <a:pPr lvl="0" algn="just"/>
            <a:endParaRPr lang="es-ES" dirty="0"/>
          </a:p>
          <a:p>
            <a:pPr lvl="0" algn="just"/>
            <a:r>
              <a:rPr lang="es-ES" dirty="0" smtClean="0"/>
              <a:t>Determinación </a:t>
            </a:r>
            <a:r>
              <a:rPr lang="es-ES" dirty="0"/>
              <a:t>de la capacidad productiva</a:t>
            </a:r>
            <a:r>
              <a:rPr lang="es-ES" dirty="0" smtClean="0"/>
              <a:t>. </a:t>
            </a:r>
          </a:p>
          <a:p>
            <a:pPr marL="0" lvl="0" indent="0" algn="just">
              <a:buNone/>
            </a:pPr>
            <a:endParaRPr lang="es-ES" dirty="0"/>
          </a:p>
          <a:p>
            <a:pPr lvl="0" algn="just"/>
            <a:r>
              <a:rPr lang="es-ES" dirty="0" smtClean="0"/>
              <a:t>Calidad</a:t>
            </a:r>
            <a:r>
              <a:rPr lang="es-ES" dirty="0"/>
              <a:t>,</a:t>
            </a:r>
            <a:r>
              <a:rPr lang="es-ES" dirty="0" smtClean="0"/>
              <a:t> mantenimiento, inventarios. et</a:t>
            </a:r>
            <a:endParaRPr lang="es-MX" dirty="0"/>
          </a:p>
        </p:txBody>
      </p:sp>
      <p:pic>
        <p:nvPicPr>
          <p:cNvPr id="6" name="5 Imagen" descr="http://i0.wp.com/www.fierasdelaingenieria.com/wp-content/uploads/2013/08/desa004.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412776"/>
            <a:ext cx="2299762" cy="3862705"/>
          </a:xfrm>
          <a:prstGeom prst="rect">
            <a:avLst/>
          </a:prstGeom>
          <a:noFill/>
          <a:ln>
            <a:noFill/>
          </a:ln>
        </p:spPr>
      </p:pic>
    </p:spTree>
    <p:extLst>
      <p:ext uri="{BB962C8B-B14F-4D97-AF65-F5344CB8AC3E}">
        <p14:creationId xmlns:p14="http://schemas.microsoft.com/office/powerpoint/2010/main" val="2544704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6021288"/>
            <a:ext cx="8604448" cy="792162"/>
          </a:xfrm>
        </p:spPr>
        <p:txBody>
          <a:bodyPr>
            <a:normAutofit/>
          </a:bodyPr>
          <a:lstStyle/>
          <a:p>
            <a:r>
              <a:rPr lang="es-MX" sz="2800" dirty="0" smtClean="0">
                <a:solidFill>
                  <a:srgbClr val="FF0000"/>
                </a:solidFill>
              </a:rPr>
              <a:t>             </a:t>
            </a:r>
            <a:r>
              <a:rPr lang="es-MX" sz="3200" b="1" dirty="0" smtClean="0">
                <a:solidFill>
                  <a:srgbClr val="FF0000"/>
                </a:solidFill>
              </a:rPr>
              <a:t>ANALISIS DE COSTOS</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7991" y="1412776"/>
            <a:ext cx="5616624" cy="5112568"/>
          </a:xfrm>
        </p:spPr>
        <p:txBody>
          <a:bodyPr>
            <a:normAutofit/>
          </a:bodyPr>
          <a:lstStyle/>
          <a:p>
            <a:pPr marL="0" indent="0" algn="just">
              <a:buNone/>
            </a:pPr>
            <a:r>
              <a:rPr lang="es-ES" sz="1800" dirty="0" smtClean="0"/>
              <a:t>Costo significa la suma de los materiales, sueldo y gastos para elaborar algo,  se puede clasificar en costos </a:t>
            </a:r>
            <a:r>
              <a:rPr lang="es-ES" sz="1800" dirty="0"/>
              <a:t>en fijos y variables. </a:t>
            </a:r>
            <a:endParaRPr lang="es-ES" sz="1800" dirty="0" smtClean="0"/>
          </a:p>
          <a:p>
            <a:pPr algn="just"/>
            <a:endParaRPr lang="es-MX" sz="1800" dirty="0"/>
          </a:p>
          <a:p>
            <a:pPr marL="0" indent="0" algn="just">
              <a:buNone/>
            </a:pPr>
            <a:r>
              <a:rPr lang="es-ES" sz="1800" dirty="0"/>
              <a:t>Los </a:t>
            </a:r>
            <a:r>
              <a:rPr lang="es-ES" sz="1800" b="1" dirty="0"/>
              <a:t>costos </a:t>
            </a:r>
            <a:r>
              <a:rPr lang="es-ES" sz="1800" b="1" dirty="0" smtClean="0"/>
              <a:t>fijos</a:t>
            </a:r>
            <a:endParaRPr lang="es-ES" sz="1800" dirty="0" smtClean="0"/>
          </a:p>
          <a:p>
            <a:pPr marL="0" indent="0" algn="just">
              <a:buNone/>
            </a:pPr>
            <a:r>
              <a:rPr lang="es-ES" sz="1800" dirty="0" smtClean="0"/>
              <a:t>Los </a:t>
            </a:r>
            <a:r>
              <a:rPr lang="es-ES" sz="1800" b="1" dirty="0"/>
              <a:t>costos </a:t>
            </a:r>
            <a:r>
              <a:rPr lang="es-ES" sz="1800" b="1" dirty="0" smtClean="0"/>
              <a:t>variables</a:t>
            </a:r>
          </a:p>
          <a:p>
            <a:pPr marL="0" indent="0" algn="just">
              <a:buNone/>
            </a:pPr>
            <a:endParaRPr lang="es-ES" sz="1800" dirty="0"/>
          </a:p>
          <a:p>
            <a:pPr marL="0" indent="0" algn="just">
              <a:buNone/>
            </a:pPr>
            <a:r>
              <a:rPr lang="es-ES" sz="1800" dirty="0" smtClean="0"/>
              <a:t>Se </a:t>
            </a:r>
            <a:r>
              <a:rPr lang="es-ES" sz="1800" dirty="0"/>
              <a:t>utiliza para el cálculo de </a:t>
            </a:r>
            <a:r>
              <a:rPr lang="es-ES" sz="1800" dirty="0" smtClean="0"/>
              <a:t>rentabilidad</a:t>
            </a:r>
          </a:p>
          <a:p>
            <a:pPr marL="0" indent="0" algn="just">
              <a:buNone/>
            </a:pPr>
            <a:endParaRPr lang="es-ES" sz="1800" dirty="0" smtClean="0"/>
          </a:p>
          <a:p>
            <a:pPr marL="0" indent="0" algn="just">
              <a:buNone/>
            </a:pPr>
            <a:r>
              <a:rPr lang="es-ES" sz="1800" dirty="0" smtClean="0"/>
              <a:t>Sirve como herramienta para </a:t>
            </a:r>
            <a:r>
              <a:rPr lang="es-ES" sz="1800" dirty="0"/>
              <a:t>fijar los precios de los bienes y servicios que se comercializan. </a:t>
            </a:r>
            <a:endParaRPr lang="es-MX" sz="1800" dirty="0"/>
          </a:p>
          <a:p>
            <a:pPr marL="0" indent="0" algn="just">
              <a:buNone/>
            </a:pPr>
            <a:endParaRPr lang="es-MX" dirty="0"/>
          </a:p>
        </p:txBody>
      </p:sp>
      <p:pic>
        <p:nvPicPr>
          <p:cNvPr id="6" name="5 Imagen" descr="007">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156176" y="1412776"/>
            <a:ext cx="2462808" cy="3816424"/>
          </a:xfrm>
          <a:prstGeom prst="rect">
            <a:avLst/>
          </a:prstGeom>
          <a:noFill/>
          <a:ln>
            <a:noFill/>
          </a:ln>
        </p:spPr>
      </p:pic>
    </p:spTree>
    <p:extLst>
      <p:ext uri="{BB962C8B-B14F-4D97-AF65-F5344CB8AC3E}">
        <p14:creationId xmlns:p14="http://schemas.microsoft.com/office/powerpoint/2010/main" val="13513887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6021288"/>
            <a:ext cx="8604448" cy="792162"/>
          </a:xfrm>
        </p:spPr>
        <p:txBody>
          <a:bodyPr>
            <a:normAutofit/>
          </a:bodyPr>
          <a:lstStyle/>
          <a:p>
            <a:r>
              <a:rPr lang="es-MX" sz="2800" dirty="0" smtClean="0">
                <a:solidFill>
                  <a:srgbClr val="FF0000"/>
                </a:solidFill>
              </a:rPr>
              <a:t>             </a:t>
            </a:r>
            <a:r>
              <a:rPr lang="es-MX" sz="3600" b="1" dirty="0" smtClean="0">
                <a:solidFill>
                  <a:srgbClr val="FF0000"/>
                </a:solidFill>
              </a:rPr>
              <a:t>FLUJO DE FONDOS</a:t>
            </a:r>
            <a:endParaRPr lang="es-MX" sz="32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467544" y="908720"/>
            <a:ext cx="5616624" cy="5112568"/>
          </a:xfrm>
        </p:spPr>
        <p:txBody>
          <a:bodyPr>
            <a:normAutofit/>
          </a:bodyPr>
          <a:lstStyle/>
          <a:p>
            <a:pPr marL="0" indent="0" algn="just">
              <a:buNone/>
            </a:pPr>
            <a:r>
              <a:rPr lang="es-ES" sz="2000" dirty="0"/>
              <a:t>E</a:t>
            </a:r>
            <a:r>
              <a:rPr lang="es-ES" sz="2000" dirty="0" smtClean="0"/>
              <a:t>s </a:t>
            </a:r>
            <a:r>
              <a:rPr lang="es-ES" sz="2000" dirty="0"/>
              <a:t>un instrumento financiero que se utiliza para proyectar el ingreso y egreso de dinero en la empresa a lo largo </a:t>
            </a:r>
            <a:r>
              <a:rPr lang="es-ES" sz="2000" dirty="0" smtClean="0"/>
              <a:t>de años, trimestres, etc. </a:t>
            </a:r>
          </a:p>
          <a:p>
            <a:pPr marL="0" indent="0" algn="just">
              <a:buNone/>
            </a:pPr>
            <a:endParaRPr lang="es-MX" sz="2000" dirty="0"/>
          </a:p>
          <a:p>
            <a:pPr marL="0" indent="0" algn="just">
              <a:buNone/>
            </a:pPr>
            <a:r>
              <a:rPr lang="es-ES" sz="2000" dirty="0" smtClean="0"/>
              <a:t>Pronosticar </a:t>
            </a:r>
            <a:r>
              <a:rPr lang="es-ES" sz="2000" dirty="0"/>
              <a:t>con suficiente anticipación las necesidades de fondos y </a:t>
            </a:r>
            <a:r>
              <a:rPr lang="es-ES" sz="2000" dirty="0" smtClean="0"/>
              <a:t>las medidas necesarias </a:t>
            </a:r>
            <a:r>
              <a:rPr lang="es-ES" sz="2000" dirty="0"/>
              <a:t>para evitar situaciones </a:t>
            </a:r>
            <a:r>
              <a:rPr lang="es-ES" sz="2000" dirty="0" smtClean="0"/>
              <a:t>de riesgo </a:t>
            </a:r>
            <a:r>
              <a:rPr lang="es-ES" sz="2000" dirty="0"/>
              <a:t>en la marcha del negocio. </a:t>
            </a:r>
            <a:endParaRPr lang="es-ES" sz="2000" dirty="0" smtClean="0"/>
          </a:p>
          <a:p>
            <a:pPr algn="just"/>
            <a:endParaRPr lang="es-MX" sz="2000" dirty="0"/>
          </a:p>
          <a:p>
            <a:pPr marL="0" indent="0" algn="just">
              <a:buNone/>
            </a:pPr>
            <a:r>
              <a:rPr lang="es-ES" sz="2000" dirty="0" smtClean="0"/>
              <a:t>Proporciona </a:t>
            </a:r>
            <a:r>
              <a:rPr lang="es-ES" sz="2000" dirty="0"/>
              <a:t>un indicador de los meses en que habrá reducción de dinero, ayudando a planificar y financiar las operaciones </a:t>
            </a:r>
            <a:endParaRPr lang="es-ES" sz="2000" dirty="0" smtClean="0"/>
          </a:p>
          <a:p>
            <a:pPr algn="just"/>
            <a:endParaRPr lang="es-MX" sz="2100" dirty="0"/>
          </a:p>
          <a:p>
            <a:pPr marL="0" indent="0" algn="just">
              <a:buNone/>
            </a:pPr>
            <a:endParaRPr lang="es-MX" dirty="0"/>
          </a:p>
        </p:txBody>
      </p:sp>
      <p:pic>
        <p:nvPicPr>
          <p:cNvPr id="7" name="6 Imagen" descr="Ideas-de-negocios-rentables-en-Internet.jpg">
            <a:hlinkClick r:id="rId3" tgtFrame="&quot;&quot;"/>
          </p:cNvPr>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124744"/>
            <a:ext cx="2304256" cy="4032448"/>
          </a:xfrm>
          <a:prstGeom prst="rect">
            <a:avLst/>
          </a:prstGeom>
          <a:noFill/>
          <a:ln>
            <a:noFill/>
          </a:ln>
        </p:spPr>
      </p:pic>
    </p:spTree>
    <p:extLst>
      <p:ext uri="{BB962C8B-B14F-4D97-AF65-F5344CB8AC3E}">
        <p14:creationId xmlns:p14="http://schemas.microsoft.com/office/powerpoint/2010/main" val="12917256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7632848" cy="792162"/>
          </a:xfrm>
        </p:spPr>
        <p:txBody>
          <a:bodyPr>
            <a:normAutofit/>
          </a:bodyPr>
          <a:lstStyle/>
          <a:p>
            <a:r>
              <a:rPr lang="es-MX" sz="2600" dirty="0" smtClean="0">
                <a:solidFill>
                  <a:srgbClr val="FF0000"/>
                </a:solidFill>
              </a:rPr>
              <a:t>        </a:t>
            </a:r>
            <a:r>
              <a:rPr lang="es-MX" sz="2800" b="1" dirty="0" smtClean="0">
                <a:solidFill>
                  <a:srgbClr val="FF0000"/>
                </a:solidFill>
              </a:rPr>
              <a:t> </a:t>
            </a:r>
            <a:r>
              <a:rPr lang="es-MX" sz="3200" b="1" dirty="0" smtClean="0">
                <a:solidFill>
                  <a:srgbClr val="FF0000"/>
                </a:solidFill>
              </a:rPr>
              <a:t>LA INVERSIÓN NECESARIA</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1120960"/>
            <a:ext cx="5256584" cy="5112568"/>
          </a:xfrm>
        </p:spPr>
        <p:txBody>
          <a:bodyPr>
            <a:normAutofit/>
          </a:bodyPr>
          <a:lstStyle/>
          <a:p>
            <a:pPr marL="0" indent="0" algn="just">
              <a:buNone/>
            </a:pPr>
            <a:r>
              <a:rPr lang="es-ES" sz="2000" dirty="0"/>
              <a:t>E</a:t>
            </a:r>
            <a:r>
              <a:rPr lang="es-ES" sz="2000" dirty="0" smtClean="0"/>
              <a:t>l </a:t>
            </a:r>
            <a:r>
              <a:rPr lang="es-ES" sz="2000" dirty="0"/>
              <a:t>monto de dinero </a:t>
            </a:r>
            <a:r>
              <a:rPr lang="es-ES" sz="2000" dirty="0" smtClean="0"/>
              <a:t>inicial es fundamental</a:t>
            </a:r>
          </a:p>
          <a:p>
            <a:pPr marL="0" indent="0" algn="just">
              <a:buNone/>
            </a:pPr>
            <a:endParaRPr lang="es-ES" sz="2000" dirty="0"/>
          </a:p>
          <a:p>
            <a:pPr marL="0" indent="0" algn="just">
              <a:buNone/>
            </a:pPr>
            <a:r>
              <a:rPr lang="es-ES" sz="2000" dirty="0"/>
              <a:t>T</a:t>
            </a:r>
            <a:r>
              <a:rPr lang="es-ES" sz="2000" dirty="0" smtClean="0"/>
              <a:t>omar </a:t>
            </a:r>
            <a:r>
              <a:rPr lang="es-ES" sz="2000" dirty="0"/>
              <a:t>en cuenta cuáles son los activos </a:t>
            </a:r>
            <a:r>
              <a:rPr lang="es-ES" sz="2000" dirty="0" smtClean="0"/>
              <a:t>fijos </a:t>
            </a:r>
            <a:r>
              <a:rPr lang="es-ES" sz="2000" dirty="0"/>
              <a:t>y capital de trabajo </a:t>
            </a:r>
            <a:r>
              <a:rPr lang="es-ES" sz="2000" dirty="0" smtClean="0"/>
              <a:t>que </a:t>
            </a:r>
            <a:r>
              <a:rPr lang="es-ES" sz="2000" dirty="0"/>
              <a:t>debe tener la empresa antes de que comience a generar ingresos. </a:t>
            </a:r>
            <a:endParaRPr lang="es-ES" sz="2000" dirty="0" smtClean="0"/>
          </a:p>
          <a:p>
            <a:pPr marL="0" indent="0" algn="just">
              <a:buNone/>
            </a:pPr>
            <a:endParaRPr lang="es-ES" sz="2000" dirty="0" smtClean="0"/>
          </a:p>
          <a:p>
            <a:pPr marL="0" indent="0" algn="just">
              <a:buNone/>
            </a:pPr>
            <a:endParaRPr lang="es-ES" sz="2000" dirty="0"/>
          </a:p>
          <a:p>
            <a:pPr marL="0" indent="0" algn="just">
              <a:buNone/>
            </a:pPr>
            <a:r>
              <a:rPr lang="es-ES" sz="2000" dirty="0" smtClean="0"/>
              <a:t>Si </a:t>
            </a:r>
            <a:r>
              <a:rPr lang="es-ES" sz="2000" dirty="0"/>
              <a:t>no se realiza esta previsión, se corre el riesgo de una asfixia financiera al poco tiempo de iniciado el negocio. </a:t>
            </a:r>
            <a:endParaRPr lang="es-MX" sz="2000" dirty="0"/>
          </a:p>
          <a:p>
            <a:pPr marL="0" indent="0" algn="just">
              <a:buNone/>
            </a:pPr>
            <a:endParaRPr lang="es-MX" dirty="0"/>
          </a:p>
        </p:txBody>
      </p:sp>
      <p:pic>
        <p:nvPicPr>
          <p:cNvPr id="6" name="5 Imagen" descr="http://noticiasmvsfotos.blob.core.windows.net/media/fotos/3c41e5690fc9f34dbf6fb35f885355e3.jpg"/>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24744"/>
            <a:ext cx="2262882" cy="4104456"/>
          </a:xfrm>
          <a:prstGeom prst="rect">
            <a:avLst/>
          </a:prstGeom>
          <a:noFill/>
          <a:ln>
            <a:noFill/>
          </a:ln>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8064896" cy="792162"/>
          </a:xfrm>
        </p:spPr>
        <p:txBody>
          <a:bodyPr>
            <a:normAutofit/>
          </a:bodyPr>
          <a:lstStyle/>
          <a:p>
            <a:r>
              <a:rPr lang="es-MX" sz="2600" dirty="0" smtClean="0">
                <a:solidFill>
                  <a:srgbClr val="FF0000"/>
                </a:solidFill>
              </a:rPr>
              <a:t>    </a:t>
            </a:r>
            <a:r>
              <a:rPr lang="es-MX" sz="3200" b="1" dirty="0" smtClean="0">
                <a:solidFill>
                  <a:srgbClr val="FF0000"/>
                </a:solidFill>
              </a:rPr>
              <a:t>ANALISIS DE RENTABILIDAD</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467544" y="1268760"/>
            <a:ext cx="5184576" cy="5112568"/>
          </a:xfrm>
        </p:spPr>
        <p:txBody>
          <a:bodyPr>
            <a:normAutofit/>
          </a:bodyPr>
          <a:lstStyle/>
          <a:p>
            <a:pPr marL="0" indent="0" algn="just">
              <a:buNone/>
            </a:pPr>
            <a:r>
              <a:rPr lang="es-MX" sz="2000" dirty="0"/>
              <a:t>El objetivo </a:t>
            </a:r>
            <a:r>
              <a:rPr lang="es-MX" sz="2000" dirty="0" smtClean="0"/>
              <a:t>financiero de </a:t>
            </a:r>
            <a:r>
              <a:rPr lang="es-MX" sz="2000" dirty="0"/>
              <a:t>toda empresa es generar </a:t>
            </a:r>
            <a:r>
              <a:rPr lang="es-MX" sz="2000" dirty="0" smtClean="0"/>
              <a:t>utilidades</a:t>
            </a:r>
          </a:p>
          <a:p>
            <a:pPr marL="0" indent="0" algn="just">
              <a:buNone/>
            </a:pPr>
            <a:endParaRPr lang="es-MX" sz="2000" dirty="0" smtClean="0"/>
          </a:p>
          <a:p>
            <a:pPr marL="0" indent="0" algn="just">
              <a:buNone/>
            </a:pPr>
            <a:r>
              <a:rPr lang="es-ES" sz="2000" dirty="0" smtClean="0"/>
              <a:t>Para </a:t>
            </a:r>
            <a:r>
              <a:rPr lang="es-ES" sz="2000" dirty="0"/>
              <a:t>calcular la </a:t>
            </a:r>
            <a:r>
              <a:rPr lang="es-ES" sz="2000" dirty="0" smtClean="0"/>
              <a:t>utilidad considerar componentes </a:t>
            </a:r>
            <a:r>
              <a:rPr lang="es-ES" sz="2000" dirty="0"/>
              <a:t>necesarios para determinar </a:t>
            </a:r>
            <a:r>
              <a:rPr lang="es-ES" sz="2000" dirty="0" smtClean="0"/>
              <a:t>el </a:t>
            </a:r>
            <a:r>
              <a:rPr lang="es-ES" sz="2000" b="1" dirty="0"/>
              <a:t>"costo" </a:t>
            </a:r>
            <a:r>
              <a:rPr lang="es-ES" sz="2000" dirty="0"/>
              <a:t>para producir un bien </a:t>
            </a:r>
            <a:r>
              <a:rPr lang="es-ES" sz="2000" dirty="0" smtClean="0"/>
              <a:t>y los </a:t>
            </a:r>
            <a:r>
              <a:rPr lang="es-ES" sz="2000" b="1" dirty="0"/>
              <a:t>"ingresos" </a:t>
            </a:r>
            <a:r>
              <a:rPr lang="es-ES" sz="2000" dirty="0"/>
              <a:t>generados por la venta de los mismos </a:t>
            </a:r>
            <a:endParaRPr lang="es-ES" sz="2000" dirty="0" smtClean="0"/>
          </a:p>
          <a:p>
            <a:pPr marL="0" indent="0" algn="just">
              <a:buNone/>
            </a:pPr>
            <a:endParaRPr lang="es-MX" sz="2000" dirty="0"/>
          </a:p>
          <a:p>
            <a:pPr marL="0" indent="0" algn="just">
              <a:buNone/>
            </a:pPr>
            <a:r>
              <a:rPr lang="es-MX" sz="2000" dirty="0"/>
              <a:t>No se debe confundir ingresos con ganancias</a:t>
            </a:r>
          </a:p>
        </p:txBody>
      </p:sp>
      <p:pic>
        <p:nvPicPr>
          <p:cNvPr id="1026" name="Picture 2" descr="Criterios de valoración contable del PGC en Españ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1268760"/>
            <a:ext cx="2448272"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7416824" cy="792162"/>
          </a:xfrm>
        </p:spPr>
        <p:txBody>
          <a:bodyPr>
            <a:normAutofit/>
          </a:bodyPr>
          <a:lstStyle/>
          <a:p>
            <a:r>
              <a:rPr lang="es-MX" sz="2600" dirty="0" smtClean="0">
                <a:solidFill>
                  <a:srgbClr val="FF0000"/>
                </a:solidFill>
              </a:rPr>
              <a:t>          </a:t>
            </a:r>
            <a:r>
              <a:rPr lang="es-MX" sz="3200" b="1" dirty="0" smtClean="0">
                <a:solidFill>
                  <a:srgbClr val="FF0000"/>
                </a:solidFill>
              </a:rPr>
              <a:t>PROYECCIÓN DE VENTAS</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467544" y="908720"/>
            <a:ext cx="5616624" cy="5112568"/>
          </a:xfrm>
        </p:spPr>
        <p:txBody>
          <a:bodyPr>
            <a:normAutofit/>
          </a:bodyPr>
          <a:lstStyle/>
          <a:p>
            <a:pPr marL="0" indent="0" algn="just">
              <a:buNone/>
            </a:pPr>
            <a:r>
              <a:rPr lang="es-MX" sz="2000" dirty="0" smtClean="0"/>
              <a:t>Importante predeterminar </a:t>
            </a:r>
            <a:r>
              <a:rPr lang="es-MX" sz="2000" dirty="0"/>
              <a:t>el volumen de </a:t>
            </a:r>
            <a:r>
              <a:rPr lang="es-MX" sz="2000" dirty="0" smtClean="0"/>
              <a:t>ventas realista, </a:t>
            </a:r>
            <a:r>
              <a:rPr lang="es-MX" sz="2000" dirty="0"/>
              <a:t>antes de </a:t>
            </a:r>
            <a:r>
              <a:rPr lang="es-MX" sz="2000" dirty="0" smtClean="0"/>
              <a:t>abrir con la información que se cuente</a:t>
            </a:r>
          </a:p>
          <a:p>
            <a:pPr marL="0" indent="0" algn="just">
              <a:buNone/>
            </a:pPr>
            <a:endParaRPr lang="es-MX" sz="2000" dirty="0" smtClean="0"/>
          </a:p>
          <a:p>
            <a:pPr marL="0" indent="0" algn="just">
              <a:buNone/>
            </a:pPr>
            <a:r>
              <a:rPr lang="es-MX" sz="2000" dirty="0" smtClean="0"/>
              <a:t>Quien ya opera debe determinar cuánto </a:t>
            </a:r>
            <a:r>
              <a:rPr lang="es-MX" sz="2000" dirty="0"/>
              <a:t>se puede ganar con una </a:t>
            </a:r>
            <a:r>
              <a:rPr lang="es-MX" sz="2000" dirty="0" smtClean="0"/>
              <a:t>expansión del mercado</a:t>
            </a:r>
            <a:endParaRPr lang="es-MX" sz="2000" dirty="0"/>
          </a:p>
          <a:p>
            <a:pPr marL="0" indent="0" algn="just">
              <a:buNone/>
            </a:pPr>
            <a:endParaRPr lang="es-MX" sz="2000" dirty="0" smtClean="0"/>
          </a:p>
          <a:p>
            <a:pPr marL="0" indent="0" algn="just">
              <a:buNone/>
            </a:pPr>
            <a:r>
              <a:rPr lang="es-MX" sz="2000" dirty="0" smtClean="0"/>
              <a:t>No es una tarea fácil. Si lo fuera, no cerrarían </a:t>
            </a:r>
            <a:r>
              <a:rPr lang="es-MX" sz="2000" dirty="0"/>
              <a:t>sus puertas muchas empresas</a:t>
            </a:r>
            <a:r>
              <a:rPr lang="es-MX" sz="2000" dirty="0" smtClean="0"/>
              <a:t>.</a:t>
            </a:r>
          </a:p>
          <a:p>
            <a:pPr marL="0" indent="0" algn="just">
              <a:buNone/>
            </a:pPr>
            <a:endParaRPr lang="es-MX" sz="2000" dirty="0" smtClean="0"/>
          </a:p>
          <a:p>
            <a:pPr marL="0" indent="0" algn="just">
              <a:buNone/>
            </a:pPr>
            <a:r>
              <a:rPr lang="es-MX" sz="2000" dirty="0" smtClean="0"/>
              <a:t>Ayuda conocer el tránsito de personas en determinada ubicación, tener información de la competencia, etc.</a:t>
            </a:r>
            <a:endParaRPr lang="es-MX" sz="2000" dirty="0"/>
          </a:p>
        </p:txBody>
      </p:sp>
      <p:pic>
        <p:nvPicPr>
          <p:cNvPr id="4" name="3 Imagen" descr="https://encrypted-tbn2.gstatic.com/images?q=tbn:ANd9GcQQMF9towvrCbrLy2O8FI-dCXpXDs89QMHHeslU6Ri9VjODIjea09u6Q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052736"/>
            <a:ext cx="2160240" cy="4248472"/>
          </a:xfrm>
          <a:prstGeom prst="rect">
            <a:avLst/>
          </a:prstGeom>
          <a:noFill/>
          <a:ln>
            <a:noFill/>
          </a:ln>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71600" y="6021288"/>
            <a:ext cx="6624736" cy="792162"/>
          </a:xfrm>
        </p:spPr>
        <p:txBody>
          <a:bodyPr>
            <a:normAutofit/>
          </a:bodyPr>
          <a:lstStyle/>
          <a:p>
            <a:r>
              <a:rPr lang="es-MX" sz="2600" dirty="0" smtClean="0">
                <a:solidFill>
                  <a:srgbClr val="FF0000"/>
                </a:solidFill>
              </a:rPr>
              <a:t>           </a:t>
            </a:r>
            <a:r>
              <a:rPr lang="es-MX" sz="3200" b="1" dirty="0" smtClean="0">
                <a:solidFill>
                  <a:srgbClr val="FF0000"/>
                </a:solidFill>
              </a:rPr>
              <a:t>EL PUNTO DE EQUILIBRIO</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764704"/>
            <a:ext cx="5616624" cy="5112568"/>
          </a:xfrm>
        </p:spPr>
        <p:txBody>
          <a:bodyPr>
            <a:normAutofit/>
          </a:bodyPr>
          <a:lstStyle/>
          <a:p>
            <a:pPr marL="0" indent="0">
              <a:buNone/>
            </a:pPr>
            <a:r>
              <a:rPr lang="es-ES" sz="2000" dirty="0" smtClean="0"/>
              <a:t>Implica </a:t>
            </a:r>
            <a:r>
              <a:rPr lang="es-ES" sz="2000" dirty="0"/>
              <a:t>la determinación del volumen de ventas necesario para que la empresa no gane ni pierda. </a:t>
            </a:r>
            <a:endParaRPr lang="es-ES" sz="2000" dirty="0" smtClean="0"/>
          </a:p>
          <a:p>
            <a:pPr marL="0" indent="0">
              <a:buNone/>
            </a:pPr>
            <a:endParaRPr lang="es-ES" sz="2000" dirty="0"/>
          </a:p>
          <a:p>
            <a:pPr marL="0" indent="0">
              <a:buNone/>
            </a:pPr>
            <a:r>
              <a:rPr lang="es-ES" sz="2000" dirty="0" smtClean="0"/>
              <a:t>Por </a:t>
            </a:r>
            <a:r>
              <a:rPr lang="es-ES" sz="2000" dirty="0"/>
              <a:t>encima de ese volumen de ventas el negocio proporciona </a:t>
            </a:r>
            <a:r>
              <a:rPr lang="es-ES" sz="2000" dirty="0" smtClean="0"/>
              <a:t>utilidades; </a:t>
            </a:r>
            <a:r>
              <a:rPr lang="es-ES" sz="2000" dirty="0"/>
              <a:t>por </a:t>
            </a:r>
            <a:r>
              <a:rPr lang="es-ES" sz="2000" dirty="0" smtClean="0"/>
              <a:t>debajo, </a:t>
            </a:r>
            <a:r>
              <a:rPr lang="es-ES" sz="2000" dirty="0"/>
              <a:t>se producen pérdidas. </a:t>
            </a:r>
            <a:endParaRPr lang="es-ES" sz="2000" dirty="0" smtClean="0"/>
          </a:p>
          <a:p>
            <a:pPr marL="0" indent="0">
              <a:buNone/>
            </a:pPr>
            <a:endParaRPr lang="es-MX" sz="2000" dirty="0"/>
          </a:p>
          <a:p>
            <a:r>
              <a:rPr lang="es-ES" sz="2000" dirty="0"/>
              <a:t>La fórmula es muy sencilla: </a:t>
            </a:r>
            <a:endParaRPr lang="es-MX" sz="2000" dirty="0"/>
          </a:p>
          <a:p>
            <a:pPr marL="0" indent="0" algn="just">
              <a:buNone/>
            </a:pPr>
            <a:endParaRPr lang="es-MX" sz="2000" dirty="0"/>
          </a:p>
        </p:txBody>
      </p:sp>
      <p:pic>
        <p:nvPicPr>
          <p:cNvPr id="4" name="3 Imagen" descr="http://3.bp.blogspot.com/_Oc7QntiQ1yg/TOXNlh3K-eI/AAAAAAAAAAM/LyP4CaGJbRo/s320/P.E.gif">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6228184" y="980728"/>
            <a:ext cx="2376264" cy="4536504"/>
          </a:xfrm>
          <a:prstGeom prst="rect">
            <a:avLst/>
          </a:prstGeom>
          <a:noFill/>
          <a:ln>
            <a:noFill/>
          </a:ln>
        </p:spPr>
      </p:pic>
      <p:pic>
        <p:nvPicPr>
          <p:cNvPr id="6" name="5 Imagen" descr="http://www.infomipyme.com/Docs/GT/Offline/inicioempresa/imagen/plneg2_clip_image002.gif"/>
          <p:cNvPicPr/>
          <p:nvPr/>
        </p:nvPicPr>
        <p:blipFill>
          <a:blip r:embed="rId5">
            <a:extLst>
              <a:ext uri="{28A0092B-C50C-407E-A947-70E740481C1C}">
                <a14:useLocalDpi xmlns:a14="http://schemas.microsoft.com/office/drawing/2010/main" val="0"/>
              </a:ext>
            </a:extLst>
          </a:blip>
          <a:srcRect/>
          <a:stretch>
            <a:fillRect/>
          </a:stretch>
        </p:blipFill>
        <p:spPr bwMode="auto">
          <a:xfrm>
            <a:off x="1000536" y="4005064"/>
            <a:ext cx="4536504"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27708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6021288"/>
            <a:ext cx="8604448" cy="792162"/>
          </a:xfrm>
        </p:spPr>
        <p:txBody>
          <a:bodyPr>
            <a:normAutofit/>
          </a:bodyPr>
          <a:lstStyle/>
          <a:p>
            <a:r>
              <a:rPr lang="es-MX" sz="2800" dirty="0" smtClean="0">
                <a:solidFill>
                  <a:srgbClr val="FF0000"/>
                </a:solidFill>
              </a:rPr>
              <a:t>         </a:t>
            </a:r>
            <a:r>
              <a:rPr lang="es-MX" sz="3200" b="1" dirty="0" smtClean="0">
                <a:solidFill>
                  <a:srgbClr val="FF0000"/>
                </a:solidFill>
              </a:rPr>
              <a:t>PROYECCIÓN DE GANANCIAS</a:t>
            </a:r>
            <a:endParaRPr lang="es-MX" sz="26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539552" y="1052736"/>
            <a:ext cx="5616624" cy="5112568"/>
          </a:xfrm>
        </p:spPr>
        <p:txBody>
          <a:bodyPr>
            <a:normAutofit/>
          </a:bodyPr>
          <a:lstStyle/>
          <a:p>
            <a:pPr marL="0" indent="0" algn="just">
              <a:buNone/>
            </a:pPr>
            <a:r>
              <a:rPr lang="es-ES" sz="2000" dirty="0"/>
              <a:t>S</a:t>
            </a:r>
            <a:r>
              <a:rPr lang="es-ES" sz="2000" dirty="0" smtClean="0"/>
              <a:t>e </a:t>
            </a:r>
            <a:r>
              <a:rPr lang="es-ES" sz="2000" dirty="0"/>
              <a:t>debe </a:t>
            </a:r>
            <a:r>
              <a:rPr lang="es-ES" sz="2000" dirty="0" smtClean="0"/>
              <a:t>elabora  un archivo </a:t>
            </a:r>
            <a:r>
              <a:rPr lang="es-ES" sz="2000" dirty="0"/>
              <a:t>donde quede reflejado el resultado de la empresa. </a:t>
            </a:r>
            <a:endParaRPr lang="es-ES" sz="2000" dirty="0" smtClean="0"/>
          </a:p>
          <a:p>
            <a:pPr marL="0" indent="0" algn="just">
              <a:buNone/>
            </a:pPr>
            <a:endParaRPr lang="es-ES" sz="2000" dirty="0" smtClean="0"/>
          </a:p>
          <a:p>
            <a:pPr marL="0" indent="0" algn="just">
              <a:buNone/>
            </a:pPr>
            <a:endParaRPr lang="es-ES" sz="2000" dirty="0" smtClean="0"/>
          </a:p>
          <a:p>
            <a:pPr marL="0" indent="0" algn="just">
              <a:buNone/>
            </a:pPr>
            <a:r>
              <a:rPr lang="es-ES" sz="2000" dirty="0" smtClean="0"/>
              <a:t>La proyección puede </a:t>
            </a:r>
            <a:r>
              <a:rPr lang="es-ES" sz="2000" dirty="0"/>
              <a:t>prepararse en forma mensual para el primer año de actividades y en forma anual para los dos años posteriores. </a:t>
            </a:r>
            <a:endParaRPr lang="es-ES" sz="2000" dirty="0" smtClean="0"/>
          </a:p>
          <a:p>
            <a:pPr marL="0" indent="0" algn="just">
              <a:buNone/>
            </a:pPr>
            <a:endParaRPr lang="es-ES" sz="2000" dirty="0"/>
          </a:p>
          <a:p>
            <a:pPr marL="0" indent="0" algn="just">
              <a:buNone/>
            </a:pPr>
            <a:r>
              <a:rPr lang="es-ES" sz="2000" dirty="0" smtClean="0"/>
              <a:t>Es </a:t>
            </a:r>
            <a:r>
              <a:rPr lang="es-ES" sz="2000" dirty="0"/>
              <a:t>importante acompañar la proyección con información adicional para explicar como se llegó a las cifras y el proceso que se utilizó. </a:t>
            </a:r>
            <a:endParaRPr lang="es-MX" sz="2000" dirty="0"/>
          </a:p>
          <a:p>
            <a:pPr marL="0" indent="0" algn="just">
              <a:buNone/>
            </a:pPr>
            <a:endParaRPr lang="es-MX" dirty="0"/>
          </a:p>
        </p:txBody>
      </p:sp>
      <p:pic>
        <p:nvPicPr>
          <p:cNvPr id="4" name="3 Imagen" descr="Proyeccion dolar y inflacion"/>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24744"/>
            <a:ext cx="2282190" cy="3888432"/>
          </a:xfrm>
          <a:prstGeom prst="rect">
            <a:avLst/>
          </a:prstGeom>
          <a:noFill/>
          <a:ln>
            <a:noFill/>
          </a:ln>
        </p:spPr>
      </p:pic>
    </p:spTree>
    <p:extLst>
      <p:ext uri="{BB962C8B-B14F-4D97-AF65-F5344CB8AC3E}">
        <p14:creationId xmlns:p14="http://schemas.microsoft.com/office/powerpoint/2010/main" val="34591459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5877272"/>
            <a:ext cx="7776864" cy="792162"/>
          </a:xfrm>
        </p:spPr>
        <p:txBody>
          <a:bodyPr>
            <a:normAutofit/>
          </a:bodyPr>
          <a:lstStyle/>
          <a:p>
            <a:r>
              <a:rPr lang="es-MX" sz="2800" dirty="0" smtClean="0">
                <a:solidFill>
                  <a:srgbClr val="FF0000"/>
                </a:solidFill>
              </a:rPr>
              <a:t>     </a:t>
            </a:r>
            <a:r>
              <a:rPr lang="es-MX" sz="3200" b="1" dirty="0" smtClean="0">
                <a:solidFill>
                  <a:srgbClr val="FF0000"/>
                </a:solidFill>
              </a:rPr>
              <a:t>CONCLUSIONES</a:t>
            </a:r>
            <a:endParaRPr lang="es-MX" sz="2800" b="1" dirty="0" smtClean="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1043608" y="1751375"/>
            <a:ext cx="7632848" cy="5112568"/>
          </a:xfrm>
        </p:spPr>
        <p:txBody>
          <a:bodyPr>
            <a:normAutofit/>
          </a:bodyPr>
          <a:lstStyle/>
          <a:p>
            <a:pPr marL="0" indent="0" algn="just">
              <a:buNone/>
            </a:pPr>
            <a:endParaRPr lang="es-MX" sz="2000" dirty="0" smtClean="0"/>
          </a:p>
          <a:p>
            <a:pPr marL="0" indent="0" algn="just">
              <a:buNone/>
            </a:pPr>
            <a:r>
              <a:rPr lang="es-MX" sz="1800" dirty="0"/>
              <a:t>Un plan de negocios (también conocido como proyecto de negocio o plan de empresa) es un documento en donde se describe y explica un negocio que se va a realizar, así como diferentes aspectos relacionados con éste, tales como sus objetivos, las estrategias que se van a utilizar para alcanzar dichos objetivos, el proceso productivo, la inversión requerida y la rentabilidad </a:t>
            </a:r>
            <a:r>
              <a:rPr lang="es-MX" sz="1800" dirty="0" smtClean="0"/>
              <a:t>esperada</a:t>
            </a:r>
          </a:p>
          <a:p>
            <a:pPr marL="0" indent="0" algn="just">
              <a:buNone/>
            </a:pPr>
            <a:endParaRPr lang="es-MX" sz="1800" dirty="0" smtClean="0"/>
          </a:p>
          <a:p>
            <a:pPr marL="0" indent="0" algn="just">
              <a:buNone/>
            </a:pPr>
            <a:r>
              <a:rPr lang="es-MX" sz="1800" dirty="0"/>
              <a:t>Para </a:t>
            </a:r>
            <a:r>
              <a:rPr lang="es-MX" sz="1800" dirty="0" smtClean="0"/>
              <a:t>elaboración </a:t>
            </a:r>
            <a:r>
              <a:rPr lang="es-MX" sz="1800" dirty="0"/>
              <a:t>no existe una estructura definida, sino que </a:t>
            </a:r>
            <a:r>
              <a:rPr lang="es-MX" sz="1800" dirty="0" smtClean="0"/>
              <a:t>se puede </a:t>
            </a:r>
            <a:r>
              <a:rPr lang="es-MX" sz="1800" dirty="0"/>
              <a:t>adoptar la que mejor </a:t>
            </a:r>
            <a:r>
              <a:rPr lang="es-MX" sz="1800" dirty="0" smtClean="0"/>
              <a:t>se crea </a:t>
            </a:r>
            <a:r>
              <a:rPr lang="es-MX" sz="1800" dirty="0"/>
              <a:t>conveniente de acuerdo a los objetivos que </a:t>
            </a:r>
            <a:r>
              <a:rPr lang="es-MX" sz="1800" dirty="0" smtClean="0"/>
              <a:t>se quiere </a:t>
            </a:r>
            <a:r>
              <a:rPr lang="es-MX" sz="1800" dirty="0"/>
              <a:t>alcanzar con el plan, pero siempre </a:t>
            </a:r>
            <a:r>
              <a:rPr lang="es-MX" sz="1800" dirty="0" smtClean="0"/>
              <a:t>asegurándose </a:t>
            </a:r>
            <a:r>
              <a:rPr lang="es-MX" sz="1800" dirty="0"/>
              <a:t>de que ésta le de orden y lo haga fácilmente entendible para </a:t>
            </a:r>
            <a:r>
              <a:rPr lang="es-MX" sz="1800" dirty="0" smtClean="0"/>
              <a:t>cualquier empresario</a:t>
            </a:r>
            <a:endParaRPr lang="es-MX" sz="1800" dirty="0"/>
          </a:p>
        </p:txBody>
      </p:sp>
    </p:spTree>
    <p:extLst>
      <p:ext uri="{BB962C8B-B14F-4D97-AF65-F5344CB8AC3E}">
        <p14:creationId xmlns:p14="http://schemas.microsoft.com/office/powerpoint/2010/main" val="2532993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5229200"/>
            <a:ext cx="8229600" cy="1252728"/>
          </a:xfrm>
        </p:spPr>
        <p:txBody>
          <a:bodyPr/>
          <a:lstStyle/>
          <a:p>
            <a:r>
              <a:rPr lang="es-ES" b="1" dirty="0" smtClean="0">
                <a:solidFill>
                  <a:srgbClr val="FF0000"/>
                </a:solidFill>
              </a:rPr>
              <a:t>OBJETIVO GENERAL</a:t>
            </a:r>
            <a:endParaRPr lang="es-ES" b="1" dirty="0">
              <a:solidFill>
                <a:srgbClr val="FF0000"/>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8202180"/>
              </p:ext>
            </p:extLst>
          </p:nvPr>
        </p:nvGraphicFramePr>
        <p:xfrm>
          <a:off x="467544" y="836712"/>
          <a:ext cx="8229600" cy="46256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1313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4653135"/>
            <a:ext cx="8229600" cy="1272873"/>
          </a:xfrm>
        </p:spPr>
        <p:txBody>
          <a:bodyPr>
            <a:normAutofit/>
          </a:bodyPr>
          <a:lstStyle/>
          <a:p>
            <a:pPr algn="ctr"/>
            <a:r>
              <a:rPr lang="es-ES" sz="3600" b="1" dirty="0" smtClean="0">
                <a:solidFill>
                  <a:srgbClr val="FF0000"/>
                </a:solidFill>
              </a:rPr>
              <a:t>GUIÓN EXPLICATIVO PARA EL EMPLEO DEL </a:t>
            </a:r>
            <a:r>
              <a:rPr lang="es-ES" sz="3600" b="1" dirty="0" smtClean="0">
                <a:solidFill>
                  <a:srgbClr val="FF0000"/>
                </a:solidFill>
              </a:rPr>
              <a:t>MATERIAL</a:t>
            </a:r>
            <a:endParaRPr lang="es-ES" dirty="0"/>
          </a:p>
        </p:txBody>
      </p:sp>
      <p:sp>
        <p:nvSpPr>
          <p:cNvPr id="3" name="2 Marcador de contenido"/>
          <p:cNvSpPr>
            <a:spLocks noGrp="1"/>
          </p:cNvSpPr>
          <p:nvPr>
            <p:ph idx="1"/>
          </p:nvPr>
        </p:nvSpPr>
        <p:spPr>
          <a:xfrm>
            <a:off x="467544" y="1617164"/>
            <a:ext cx="8229600" cy="3672407"/>
          </a:xfrm>
        </p:spPr>
        <p:txBody>
          <a:bodyPr>
            <a:normAutofit/>
          </a:bodyPr>
          <a:lstStyle/>
          <a:p>
            <a:pPr algn="just"/>
            <a:endParaRPr lang="es-ES" dirty="0" smtClean="0"/>
          </a:p>
          <a:p>
            <a:pPr algn="just"/>
            <a:r>
              <a:rPr lang="es-ES" dirty="0" smtClean="0"/>
              <a:t>Administración de las Pymes es una Unidad de Aprendizaje obligatoria del programa educativo  de la licenciatura en Administración cuya núcleo de formación es  sustantivo, con modalidad presencial, para su presentación el alumno deberá contar con conocimientos de teoría básica de la Administración en general.</a:t>
            </a:r>
          </a:p>
          <a:p>
            <a:pPr algn="just"/>
            <a:r>
              <a:rPr lang="es-ES" dirty="0" smtClean="0"/>
              <a:t> Este material se ha elaborado en base al propósito de dicha unidad de aprendizaje.</a:t>
            </a:r>
          </a:p>
        </p:txBody>
      </p:sp>
    </p:spTree>
    <p:extLst>
      <p:ext uri="{BB962C8B-B14F-4D97-AF65-F5344CB8AC3E}">
        <p14:creationId xmlns:p14="http://schemas.microsoft.com/office/powerpoint/2010/main" val="5185155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1 Título"/>
          <p:cNvSpPr>
            <a:spLocks noGrp="1"/>
          </p:cNvSpPr>
          <p:nvPr>
            <p:ph type="title" idx="4294967295"/>
          </p:nvPr>
        </p:nvSpPr>
        <p:spPr>
          <a:xfrm>
            <a:off x="960438" y="1944688"/>
            <a:ext cx="8183562" cy="1050925"/>
          </a:xfrm>
        </p:spPr>
        <p:txBody>
          <a:bodyPr>
            <a:noAutofit/>
          </a:bodyPr>
          <a:lstStyle/>
          <a:p>
            <a:pPr algn="ctr"/>
            <a:r>
              <a:rPr lang="es-MX" sz="3600" b="1" dirty="0" smtClean="0">
                <a:solidFill>
                  <a:srgbClr val="FF0000"/>
                </a:solidFill>
              </a:rPr>
              <a:t>PLAN DE NEGOCIOS</a:t>
            </a:r>
            <a:br>
              <a:rPr lang="es-MX" sz="3600" b="1" dirty="0" smtClean="0">
                <a:solidFill>
                  <a:srgbClr val="FF0000"/>
                </a:solidFill>
              </a:rPr>
            </a:br>
            <a:r>
              <a:rPr lang="es-MX" sz="3600" b="1" dirty="0" smtClean="0">
                <a:solidFill>
                  <a:srgbClr val="FF0000"/>
                </a:solidFill>
              </a:rPr>
              <a:t>EFECTIVO</a:t>
            </a:r>
            <a:endParaRPr lang="es-MX" sz="4800" b="1" dirty="0">
              <a:solidFill>
                <a:srgbClr val="FF0000"/>
              </a:solidFill>
            </a:endParaRPr>
          </a:p>
        </p:txBody>
      </p:sp>
      <p:pic>
        <p:nvPicPr>
          <p:cNvPr id="25" name="Imagen 2" descr="C:\Users\Laura\Pictures\untitled.bmp"/>
          <p:cNvPicPr>
            <a:picLocks noChangeAspect="1" noChangeArrowheads="1"/>
          </p:cNvPicPr>
          <p:nvPr/>
        </p:nvPicPr>
        <p:blipFill>
          <a:blip r:embed="rId3" cstate="print"/>
          <a:srcRect/>
          <a:stretch>
            <a:fillRect/>
          </a:stretch>
        </p:blipFill>
        <p:spPr bwMode="auto">
          <a:xfrm>
            <a:off x="926969" y="1772816"/>
            <a:ext cx="1080120" cy="942420"/>
          </a:xfrm>
          <a:prstGeom prst="rect">
            <a:avLst/>
          </a:prstGeom>
          <a:ln w="228600" cap="sq" cmpd="thickThin">
            <a:solidFill>
              <a:srgbClr val="000000"/>
            </a:solidFill>
            <a:prstDash val="solid"/>
            <a:miter lim="800000"/>
          </a:ln>
          <a:effectLst>
            <a:innerShdw blurRad="76200">
              <a:srgbClr val="000000"/>
            </a:innerShdw>
          </a:effectLst>
        </p:spPr>
      </p:pic>
      <p:pic>
        <p:nvPicPr>
          <p:cNvPr id="26" name="Imagen 1" descr="C:\Users\Laura\Pictures\logocu.jpg"/>
          <p:cNvPicPr>
            <a:picLocks noChangeAspect="1" noChangeArrowheads="1"/>
          </p:cNvPicPr>
          <p:nvPr/>
        </p:nvPicPr>
        <p:blipFill>
          <a:blip r:embed="rId4" cstate="print"/>
          <a:srcRect/>
          <a:stretch>
            <a:fillRect/>
          </a:stretch>
        </p:blipFill>
        <p:spPr bwMode="auto">
          <a:xfrm>
            <a:off x="7380312" y="1944425"/>
            <a:ext cx="1051114" cy="962097"/>
          </a:xfrm>
          <a:prstGeom prst="rect">
            <a:avLst/>
          </a:prstGeom>
          <a:ln w="228600" cap="sq" cmpd="thickThin">
            <a:solidFill>
              <a:srgbClr val="000000"/>
            </a:solidFill>
            <a:prstDash val="solid"/>
            <a:miter lim="800000"/>
          </a:ln>
          <a:effectLst>
            <a:innerShdw blurRad="76200">
              <a:srgbClr val="000000"/>
            </a:innerShdw>
          </a:effectLst>
        </p:spPr>
      </p:pic>
      <p:pic>
        <p:nvPicPr>
          <p:cNvPr id="7" name="Picture 6" descr="http://innovasst.com/tienda/catalog/images/dinero_efectivo.jpg"/>
          <p:cNvPicPr>
            <a:picLocks noChangeAspect="1" noChangeArrowheads="1"/>
          </p:cNvPicPr>
          <p:nvPr/>
        </p:nvPicPr>
        <p:blipFill>
          <a:blip r:embed="rId5" cstate="print"/>
          <a:srcRect/>
          <a:stretch>
            <a:fillRect/>
          </a:stretch>
        </p:blipFill>
        <p:spPr bwMode="auto">
          <a:xfrm>
            <a:off x="2339752" y="3645024"/>
            <a:ext cx="4652825" cy="2160240"/>
          </a:xfrm>
          <a:prstGeom prst="rect">
            <a:avLst/>
          </a:prstGeom>
          <a:noFill/>
        </p:spPr>
      </p:pic>
    </p:spTree>
    <p:extLst>
      <p:ext uri="{BB962C8B-B14F-4D97-AF65-F5344CB8AC3E}">
        <p14:creationId xmlns:p14="http://schemas.microsoft.com/office/powerpoint/2010/main" val="3336837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51520" y="5949280"/>
            <a:ext cx="8280920" cy="792162"/>
          </a:xfrm>
        </p:spPr>
        <p:txBody>
          <a:bodyPr>
            <a:normAutofit fontScale="77500" lnSpcReduction="20000"/>
          </a:bodyPr>
          <a:lstStyle/>
          <a:p>
            <a:r>
              <a:rPr lang="es-MX" i="1" dirty="0" smtClean="0">
                <a:solidFill>
                  <a:srgbClr val="FF0000"/>
                </a:solidFill>
              </a:rPr>
              <a:t>           </a:t>
            </a:r>
            <a:r>
              <a:rPr lang="es-MX" dirty="0" smtClean="0">
                <a:solidFill>
                  <a:srgbClr val="FF0000"/>
                </a:solidFill>
              </a:rPr>
              <a:t> </a:t>
            </a:r>
            <a:r>
              <a:rPr lang="es-MX" sz="5100" b="1" dirty="0" smtClean="0">
                <a:solidFill>
                  <a:srgbClr val="FF0000"/>
                </a:solidFill>
              </a:rPr>
              <a:t>DEFINICIÓN DE PLAN DE NEGOCIOS</a:t>
            </a:r>
            <a:endParaRPr lang="es-MX" sz="5100" b="1" dirty="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395536" y="476672"/>
            <a:ext cx="3528392" cy="4608512"/>
          </a:xfrm>
        </p:spPr>
        <p:txBody>
          <a:bodyPr>
            <a:normAutofit/>
          </a:bodyPr>
          <a:lstStyle/>
          <a:p>
            <a:pPr marL="0" indent="0" algn="just">
              <a:lnSpc>
                <a:spcPct val="160000"/>
              </a:lnSpc>
              <a:buNone/>
            </a:pPr>
            <a:endParaRPr lang="es-MX" sz="1800" b="1" i="1" dirty="0" smtClean="0"/>
          </a:p>
          <a:p>
            <a:pPr marL="0" indent="0" algn="just">
              <a:lnSpc>
                <a:spcPct val="160000"/>
              </a:lnSpc>
              <a:buNone/>
            </a:pPr>
            <a:endParaRPr lang="es-MX" sz="1800" b="1" i="1" dirty="0"/>
          </a:p>
          <a:p>
            <a:pPr marL="0" indent="0" algn="just">
              <a:lnSpc>
                <a:spcPct val="160000"/>
              </a:lnSpc>
              <a:buNone/>
            </a:pPr>
            <a:r>
              <a:rPr lang="es-MX" sz="2000" b="1" i="1" dirty="0" smtClean="0"/>
              <a:t>« Es un documento sobre el futuro del negocio que ayuda al empresario a tomar decisiones sobre los recursos y capacidades con que se cuenta para que </a:t>
            </a:r>
            <a:r>
              <a:rPr lang="es-ES" sz="2000" b="1" i="1" dirty="0" smtClean="0"/>
              <a:t>sea </a:t>
            </a:r>
            <a:r>
              <a:rPr lang="es-ES" sz="2000" b="1" i="1" dirty="0"/>
              <a:t>rentable y </a:t>
            </a:r>
            <a:r>
              <a:rPr lang="es-ES" sz="2000" b="1" i="1" dirty="0" smtClean="0"/>
              <a:t>la manera segura de hacerlo »</a:t>
            </a:r>
          </a:p>
          <a:p>
            <a:pPr marL="0" indent="0" algn="just">
              <a:buNone/>
            </a:pPr>
            <a:endParaRPr lang="es-ES" dirty="0" smtClean="0"/>
          </a:p>
          <a:p>
            <a:pPr marL="0" indent="0" algn="just">
              <a:buNone/>
            </a:pPr>
            <a:endParaRPr lang="es-ES" dirty="0" smtClean="0"/>
          </a:p>
          <a:p>
            <a:pPr marL="0" indent="0" algn="just">
              <a:buNone/>
            </a:pPr>
            <a:endParaRPr lang="es-ES" dirty="0"/>
          </a:p>
        </p:txBody>
      </p:sp>
      <p:pic>
        <p:nvPicPr>
          <p:cNvPr id="7" name="6 Marcador de contenido" descr="http://www.zamoramichoacan.mx/archivos/images/historia/economia%20de%20zamora.jpg"/>
          <p:cNvPicPr>
            <a:picLocks noGrp="1"/>
          </p:cNvPicPr>
          <p:nvPr>
            <p:ph sz="quarter" idx="4"/>
          </p:nvPr>
        </p:nvPicPr>
        <p:blipFill>
          <a:blip r:embed="rId3">
            <a:extLst>
              <a:ext uri="{28A0092B-C50C-407E-A947-70E740481C1C}">
                <a14:useLocalDpi xmlns:a14="http://schemas.microsoft.com/office/drawing/2010/main" val="0"/>
              </a:ext>
            </a:extLst>
          </a:blip>
          <a:stretch>
            <a:fillRect/>
          </a:stretch>
        </p:blipFill>
        <p:spPr bwMode="auto">
          <a:xfrm>
            <a:off x="4722440" y="2780928"/>
            <a:ext cx="3810000" cy="2686050"/>
          </a:xfrm>
          <a:prstGeom prst="rect">
            <a:avLst/>
          </a:prstGeom>
          <a:noFill/>
          <a:ln>
            <a:noFill/>
          </a:ln>
        </p:spPr>
      </p:pic>
    </p:spTree>
    <p:extLst>
      <p:ext uri="{BB962C8B-B14F-4D97-AF65-F5344CB8AC3E}">
        <p14:creationId xmlns:p14="http://schemas.microsoft.com/office/powerpoint/2010/main" val="1929180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270684" y="6287256"/>
            <a:ext cx="3931920" cy="792162"/>
          </a:xfrm>
        </p:spPr>
        <p:txBody>
          <a:bodyPr/>
          <a:lstStyle/>
          <a:p>
            <a:r>
              <a:rPr lang="es-MX" sz="3200" b="1" dirty="0" smtClean="0">
                <a:solidFill>
                  <a:srgbClr val="FF0000"/>
                </a:solidFill>
              </a:rPr>
              <a:t>PROPÓSITOS</a:t>
            </a:r>
            <a:endParaRPr lang="es-MX" sz="2800" b="1" dirty="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457200" y="465138"/>
            <a:ext cx="5626968" cy="5400600"/>
          </a:xfrm>
        </p:spPr>
        <p:txBody>
          <a:bodyPr>
            <a:normAutofit fontScale="70000" lnSpcReduction="20000"/>
          </a:bodyPr>
          <a:lstStyle/>
          <a:p>
            <a:pPr marL="0" indent="0" algn="just">
              <a:lnSpc>
                <a:spcPct val="170000"/>
              </a:lnSpc>
              <a:buNone/>
            </a:pPr>
            <a:endParaRPr lang="es-MX" sz="1800" dirty="0" smtClean="0"/>
          </a:p>
          <a:p>
            <a:pPr algn="just">
              <a:lnSpc>
                <a:spcPct val="170000"/>
              </a:lnSpc>
              <a:buFont typeface="Wingdings" pitchFamily="2" charset="2"/>
              <a:buChar char="v"/>
            </a:pPr>
            <a:r>
              <a:rPr lang="es-MX" sz="2900" dirty="0" smtClean="0"/>
              <a:t>Analizar </a:t>
            </a:r>
            <a:r>
              <a:rPr lang="es-MX" sz="2900" dirty="0"/>
              <a:t>el mercado y </a:t>
            </a:r>
            <a:r>
              <a:rPr lang="es-MX" sz="2900" dirty="0" smtClean="0"/>
              <a:t>viabilidad del negocio</a:t>
            </a:r>
            <a:endParaRPr lang="es-MX" sz="2900" dirty="0"/>
          </a:p>
          <a:p>
            <a:pPr algn="just">
              <a:lnSpc>
                <a:spcPct val="170000"/>
              </a:lnSpc>
              <a:buFont typeface="Wingdings" pitchFamily="2" charset="2"/>
              <a:buChar char="v"/>
            </a:pPr>
            <a:r>
              <a:rPr lang="es-MX" sz="2900" dirty="0" smtClean="0"/>
              <a:t>Determinar necesidad de recursos </a:t>
            </a:r>
          </a:p>
          <a:p>
            <a:pPr algn="just">
              <a:lnSpc>
                <a:spcPct val="170000"/>
              </a:lnSpc>
              <a:buFont typeface="Wingdings" pitchFamily="2" charset="2"/>
              <a:buChar char="v"/>
            </a:pPr>
            <a:r>
              <a:rPr lang="es-MX" sz="2900" dirty="0" smtClean="0"/>
              <a:t>Reunir </a:t>
            </a:r>
            <a:r>
              <a:rPr lang="es-MX" sz="2900" dirty="0"/>
              <a:t>información para valorar el negocio</a:t>
            </a:r>
          </a:p>
          <a:p>
            <a:pPr algn="just">
              <a:lnSpc>
                <a:spcPct val="170000"/>
              </a:lnSpc>
              <a:buFont typeface="Wingdings" pitchFamily="2" charset="2"/>
              <a:buChar char="v"/>
            </a:pPr>
            <a:r>
              <a:rPr lang="es-MX" sz="2900" dirty="0"/>
              <a:t>Establecer </a:t>
            </a:r>
            <a:r>
              <a:rPr lang="es-MX" sz="2900" dirty="0" smtClean="0"/>
              <a:t>objetivos</a:t>
            </a:r>
          </a:p>
          <a:p>
            <a:pPr algn="just">
              <a:lnSpc>
                <a:spcPct val="170000"/>
              </a:lnSpc>
              <a:buFont typeface="Wingdings" pitchFamily="2" charset="2"/>
              <a:buChar char="v"/>
            </a:pPr>
            <a:r>
              <a:rPr lang="es-MX" sz="2900" dirty="0" smtClean="0"/>
              <a:t>Guiar al empresario sobre </a:t>
            </a:r>
            <a:r>
              <a:rPr lang="es-MX" sz="2900" dirty="0"/>
              <a:t>laberinto de </a:t>
            </a:r>
            <a:r>
              <a:rPr lang="es-MX" sz="2900" dirty="0" smtClean="0"/>
              <a:t>rutas y su interpretación para cada caso</a:t>
            </a:r>
            <a:endParaRPr lang="es-MX" sz="2900" dirty="0"/>
          </a:p>
          <a:p>
            <a:pPr algn="just">
              <a:lnSpc>
                <a:spcPct val="170000"/>
              </a:lnSpc>
              <a:buFont typeface="Wingdings" pitchFamily="2" charset="2"/>
              <a:buChar char="v"/>
            </a:pPr>
            <a:r>
              <a:rPr lang="es-MX" sz="2900" dirty="0" smtClean="0"/>
              <a:t>Detectar y prevenir problemas</a:t>
            </a:r>
          </a:p>
          <a:p>
            <a:pPr algn="just">
              <a:lnSpc>
                <a:spcPct val="170000"/>
              </a:lnSpc>
              <a:buFont typeface="Wingdings" pitchFamily="2" charset="2"/>
              <a:buChar char="v"/>
            </a:pPr>
            <a:r>
              <a:rPr lang="es-MX" sz="2900" dirty="0" smtClean="0"/>
              <a:t>Analizar el riesgo e incertidumbre</a:t>
            </a:r>
          </a:p>
          <a:p>
            <a:pPr algn="just">
              <a:lnSpc>
                <a:spcPct val="170000"/>
              </a:lnSpc>
              <a:buFont typeface="Wingdings" pitchFamily="2" charset="2"/>
              <a:buChar char="v"/>
            </a:pPr>
            <a:r>
              <a:rPr lang="es-MX" sz="2900" dirty="0" smtClean="0"/>
              <a:t>Prever situaciones  que afectan rentabilidad</a:t>
            </a:r>
          </a:p>
        </p:txBody>
      </p:sp>
      <p:pic>
        <p:nvPicPr>
          <p:cNvPr id="8" name="7 Marcador de contenido" descr="https://radiocontempo.files.wordpress.com/2008/12/lider.jpg">
            <a:hlinkClick r:id="rId2"/>
          </p:cNvPr>
          <p:cNvPicPr>
            <a:picLocks noGrp="1"/>
          </p:cNvPicPr>
          <p:nvPr>
            <p:ph sz="quarter" idx="4"/>
          </p:nvPr>
        </p:nvPicPr>
        <p:blipFill>
          <a:blip r:embed="rId3">
            <a:extLst>
              <a:ext uri="{28A0092B-C50C-407E-A947-70E740481C1C}">
                <a14:useLocalDpi xmlns:a14="http://schemas.microsoft.com/office/drawing/2010/main" val="0"/>
              </a:ext>
            </a:extLst>
          </a:blip>
          <a:stretch>
            <a:fillRect/>
          </a:stretch>
        </p:blipFill>
        <p:spPr bwMode="auto">
          <a:xfrm>
            <a:off x="6300192" y="1280215"/>
            <a:ext cx="2381250" cy="3218296"/>
          </a:xfrm>
          <a:prstGeom prst="rect">
            <a:avLst/>
          </a:prstGeom>
          <a:noFill/>
          <a:ln>
            <a:noFill/>
          </a:ln>
        </p:spPr>
      </p:pic>
      <p:sp>
        <p:nvSpPr>
          <p:cNvPr id="4" name="AutoShape 2" descr="Resultado de imagen para propósitos empresariales"/>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4" descr="Resultado de imagen para propósitos empresariales"/>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0662925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5949280"/>
            <a:ext cx="8208912" cy="792162"/>
          </a:xfrm>
        </p:spPr>
        <p:txBody>
          <a:bodyPr>
            <a:normAutofit/>
          </a:bodyPr>
          <a:lstStyle/>
          <a:p>
            <a:r>
              <a:rPr lang="es-MX" sz="2800" dirty="0">
                <a:solidFill>
                  <a:srgbClr val="FF0000"/>
                </a:solidFill>
              </a:rPr>
              <a:t>  </a:t>
            </a:r>
            <a:r>
              <a:rPr lang="es-MX" sz="3200" b="1" dirty="0" smtClean="0">
                <a:solidFill>
                  <a:srgbClr val="FF0000"/>
                </a:solidFill>
              </a:rPr>
              <a:t>ELEMENTOS </a:t>
            </a:r>
            <a:r>
              <a:rPr lang="es-MX" sz="3200" b="1" dirty="0">
                <a:solidFill>
                  <a:srgbClr val="FF0000"/>
                </a:solidFill>
              </a:rPr>
              <a:t>DEL PLAN DE NEGOCIOS</a:t>
            </a:r>
            <a:endParaRPr lang="es-MX" sz="2800" b="1" dirty="0">
              <a:solidFill>
                <a:srgbClr val="FF0000"/>
              </a:solidFill>
            </a:endParaRPr>
          </a:p>
          <a:p>
            <a:endParaRPr lang="es-MX" dirty="0">
              <a:solidFill>
                <a:srgbClr val="FF0000"/>
              </a:solidFill>
            </a:endParaRPr>
          </a:p>
        </p:txBody>
      </p:sp>
      <p:sp>
        <p:nvSpPr>
          <p:cNvPr id="5" name="4 Marcador de contenido"/>
          <p:cNvSpPr>
            <a:spLocks noGrp="1"/>
          </p:cNvSpPr>
          <p:nvPr>
            <p:ph sz="half" idx="2"/>
          </p:nvPr>
        </p:nvSpPr>
        <p:spPr>
          <a:xfrm>
            <a:off x="464432" y="620688"/>
            <a:ext cx="5626968" cy="5400600"/>
          </a:xfrm>
        </p:spPr>
        <p:txBody>
          <a:bodyPr>
            <a:normAutofit/>
          </a:bodyPr>
          <a:lstStyle/>
          <a:p>
            <a:pPr algn="just">
              <a:buFont typeface="Wingdings" pitchFamily="2" charset="2"/>
              <a:buChar char="v"/>
            </a:pPr>
            <a:endParaRPr lang="es-MX" sz="1800" b="1" dirty="0" smtClean="0"/>
          </a:p>
          <a:p>
            <a:pPr algn="just">
              <a:buFont typeface="Wingdings" pitchFamily="2" charset="2"/>
              <a:buChar char="v"/>
            </a:pPr>
            <a:r>
              <a:rPr lang="es-MX" sz="1800" b="1" dirty="0" smtClean="0"/>
              <a:t>Estudio de Mercado:  </a:t>
            </a:r>
            <a:r>
              <a:rPr lang="es-MX" sz="1800" dirty="0" smtClean="0"/>
              <a:t>se determina y cuantifica la oferta y demanda, análisis de precios, comercialización, etc.</a:t>
            </a:r>
          </a:p>
          <a:p>
            <a:pPr algn="just">
              <a:buFont typeface="Wingdings" pitchFamily="2" charset="2"/>
              <a:buChar char="v"/>
            </a:pPr>
            <a:endParaRPr lang="es-MX" sz="1800" dirty="0" smtClean="0"/>
          </a:p>
          <a:p>
            <a:pPr algn="just">
              <a:buFont typeface="Wingdings" pitchFamily="2" charset="2"/>
              <a:buChar char="v"/>
            </a:pPr>
            <a:endParaRPr lang="es-MX" sz="1800" dirty="0" smtClean="0"/>
          </a:p>
          <a:p>
            <a:pPr algn="just">
              <a:buFont typeface="Wingdings" pitchFamily="2" charset="2"/>
              <a:buChar char="v"/>
            </a:pPr>
            <a:r>
              <a:rPr lang="es-MX" sz="1800" b="1" dirty="0" smtClean="0"/>
              <a:t>Estudio Técnico: </a:t>
            </a:r>
            <a:r>
              <a:rPr lang="es-MX" sz="1800" dirty="0" smtClean="0"/>
              <a:t>determina el tamaño y localización óptima de la planta, ingeniería del proyecto.  Incluye el Análisis Administrativo</a:t>
            </a:r>
          </a:p>
          <a:p>
            <a:pPr algn="just">
              <a:buFont typeface="Wingdings" pitchFamily="2" charset="2"/>
              <a:buChar char="v"/>
            </a:pPr>
            <a:endParaRPr lang="es-MX" sz="1800" dirty="0" smtClean="0"/>
          </a:p>
          <a:p>
            <a:pPr marL="0" indent="0" algn="just">
              <a:buNone/>
            </a:pPr>
            <a:endParaRPr lang="es-MX" sz="1800" dirty="0" smtClean="0"/>
          </a:p>
          <a:p>
            <a:pPr algn="just">
              <a:buFont typeface="Wingdings" pitchFamily="2" charset="2"/>
              <a:buChar char="v"/>
            </a:pPr>
            <a:r>
              <a:rPr lang="es-MX" sz="1800" b="1" dirty="0" smtClean="0"/>
              <a:t>Estudio económico: </a:t>
            </a:r>
            <a:r>
              <a:rPr lang="es-MX" sz="1800" dirty="0" smtClean="0"/>
              <a:t>ordena y satisface la información monetaria</a:t>
            </a:r>
          </a:p>
          <a:p>
            <a:pPr algn="just">
              <a:buFont typeface="Wingdings" pitchFamily="2" charset="2"/>
              <a:buChar char="v"/>
            </a:pPr>
            <a:endParaRPr lang="es-MX" sz="1800" dirty="0"/>
          </a:p>
          <a:p>
            <a:pPr marL="0" indent="0" algn="just">
              <a:buNone/>
            </a:pPr>
            <a:r>
              <a:rPr lang="es-MX" sz="1200" dirty="0" smtClean="0"/>
              <a:t>     </a:t>
            </a:r>
            <a:r>
              <a:rPr lang="es-MX" sz="1600" dirty="0" smtClean="0"/>
              <a:t>También resumen ejecutivo, descripción de la empresa    </a:t>
            </a:r>
          </a:p>
          <a:p>
            <a:pPr marL="0" indent="0" algn="just">
              <a:buNone/>
            </a:pPr>
            <a:r>
              <a:rPr lang="es-MX" sz="1600" dirty="0"/>
              <a:t> </a:t>
            </a:r>
            <a:r>
              <a:rPr lang="es-MX" sz="1600" dirty="0" smtClean="0"/>
              <a:t>     y del producto, introducción, conclusiones, etc</a:t>
            </a:r>
            <a:r>
              <a:rPr lang="es-MX" sz="1400" dirty="0" smtClean="0"/>
              <a:t>.</a:t>
            </a:r>
          </a:p>
        </p:txBody>
      </p:sp>
      <p:sp>
        <p:nvSpPr>
          <p:cNvPr id="4" name="AutoShape 2" descr="Resultado de imagen para propósitos empresariales"/>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4" descr="Resultado de imagen para propósitos empresariales"/>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 name="irc_mi" descr="http://www.callcentercms.com/wp-content/uploads/2012/11/estudiosdemercado.jpg"/>
          <p:cNvPicPr/>
          <p:nvPr/>
        </p:nvPicPr>
        <p:blipFill>
          <a:blip r:embed="rId2"/>
          <a:srcRect/>
          <a:stretch>
            <a:fillRect/>
          </a:stretch>
        </p:blipFill>
        <p:spPr bwMode="auto">
          <a:xfrm>
            <a:off x="6372200" y="764704"/>
            <a:ext cx="2067024" cy="1224135"/>
          </a:xfrm>
          <a:prstGeom prst="rect">
            <a:avLst/>
          </a:prstGeom>
          <a:noFill/>
          <a:ln w="9525">
            <a:noFill/>
            <a:miter lim="800000"/>
            <a:headEnd/>
            <a:tailEnd/>
          </a:ln>
        </p:spPr>
      </p:pic>
      <p:pic>
        <p:nvPicPr>
          <p:cNvPr id="10" name="irc_mi" descr="http://www.monografias.com/trabajos100/canales-de-distribucion/image003.jpg"/>
          <p:cNvPicPr/>
          <p:nvPr/>
        </p:nvPicPr>
        <p:blipFill>
          <a:blip r:embed="rId3"/>
          <a:srcRect/>
          <a:stretch>
            <a:fillRect/>
          </a:stretch>
        </p:blipFill>
        <p:spPr bwMode="auto">
          <a:xfrm>
            <a:off x="6335034" y="2348880"/>
            <a:ext cx="2067024" cy="1296144"/>
          </a:xfrm>
          <a:prstGeom prst="rect">
            <a:avLst/>
          </a:prstGeom>
          <a:noFill/>
          <a:ln w="9525">
            <a:noFill/>
            <a:miter lim="800000"/>
            <a:headEnd/>
            <a:tailEnd/>
          </a:ln>
        </p:spPr>
      </p:pic>
      <p:pic>
        <p:nvPicPr>
          <p:cNvPr id="11" name="irc_mi" descr="http://image.slidesharecdn.com/grupo3charla2estudioeconomicoyeval-131129160631-phpapp02/95/grupo-3-charla-2-estudio-economico-y-eval-de-proy-4-638.jpg?cb=1385741250"/>
          <p:cNvPicPr/>
          <p:nvPr/>
        </p:nvPicPr>
        <p:blipFill>
          <a:blip r:embed="rId4"/>
          <a:srcRect/>
          <a:stretch>
            <a:fillRect/>
          </a:stretch>
        </p:blipFill>
        <p:spPr bwMode="auto">
          <a:xfrm>
            <a:off x="6391236" y="4077072"/>
            <a:ext cx="2067024" cy="1170062"/>
          </a:xfrm>
          <a:prstGeom prst="rect">
            <a:avLst/>
          </a:prstGeom>
          <a:noFill/>
          <a:ln w="9525">
            <a:noFill/>
            <a:miter lim="800000"/>
            <a:headEnd/>
            <a:tailEnd/>
          </a:ln>
        </p:spPr>
      </p:pic>
    </p:spTree>
    <p:extLst>
      <p:ext uri="{BB962C8B-B14F-4D97-AF65-F5344CB8AC3E}">
        <p14:creationId xmlns:p14="http://schemas.microsoft.com/office/powerpoint/2010/main" val="2162153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1760</TotalTime>
  <Words>1992</Words>
  <Application>Microsoft Office PowerPoint</Application>
  <PresentationFormat>Presentación en pantalla (4:3)</PresentationFormat>
  <Paragraphs>354</Paragraphs>
  <Slides>38</Slides>
  <Notes>31</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0</vt:i4>
      </vt:variant>
      <vt:variant>
        <vt:lpstr>Títulos de diapositiva</vt:lpstr>
      </vt:variant>
      <vt:variant>
        <vt:i4>38</vt:i4>
      </vt:variant>
    </vt:vector>
  </HeadingPairs>
  <TitlesOfParts>
    <vt:vector size="48" baseType="lpstr">
      <vt:lpstr>Albertus</vt:lpstr>
      <vt:lpstr>Albertus Extra Bold</vt:lpstr>
      <vt:lpstr>Arial</vt:lpstr>
      <vt:lpstr>Arial Black</vt:lpstr>
      <vt:lpstr>Calibri</vt:lpstr>
      <vt:lpstr>Calibri Light</vt:lpstr>
      <vt:lpstr>Times New Roman</vt:lpstr>
      <vt:lpstr>Wingdings</vt:lpstr>
      <vt:lpstr>Wingdings 2</vt:lpstr>
      <vt:lpstr>Tema de Office</vt:lpstr>
      <vt:lpstr>Presentación de PowerPoint</vt:lpstr>
      <vt:lpstr>CONTENIDO</vt:lpstr>
      <vt:lpstr>PRESENTACION</vt:lpstr>
      <vt:lpstr>OBJETIVO GENERAL</vt:lpstr>
      <vt:lpstr>GUIÓN EXPLICATIVO PARA EL EMPLEO DEL MATERIAL</vt:lpstr>
      <vt:lpstr>PLAN DE NEGOCIOS EFECTIVO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Hogar</dc:creator>
  <cp:lastModifiedBy>Usuario</cp:lastModifiedBy>
  <cp:revision>126</cp:revision>
  <dcterms:created xsi:type="dcterms:W3CDTF">2013-02-23T14:54:42Z</dcterms:created>
  <dcterms:modified xsi:type="dcterms:W3CDTF">2017-10-13T21:27:15Z</dcterms:modified>
</cp:coreProperties>
</file>