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5"/>
  </p:notesMasterIdLst>
  <p:sldIdLst>
    <p:sldId id="310" r:id="rId2"/>
    <p:sldId id="313" r:id="rId3"/>
    <p:sldId id="317" r:id="rId4"/>
    <p:sldId id="315" r:id="rId5"/>
    <p:sldId id="320" r:id="rId6"/>
    <p:sldId id="311" r:id="rId7"/>
    <p:sldId id="273" r:id="rId8"/>
    <p:sldId id="284" r:id="rId9"/>
    <p:sldId id="258" r:id="rId10"/>
    <p:sldId id="282" r:id="rId11"/>
    <p:sldId id="286" r:id="rId12"/>
    <p:sldId id="287" r:id="rId13"/>
    <p:sldId id="288" r:id="rId14"/>
    <p:sldId id="289" r:id="rId15"/>
    <p:sldId id="290" r:id="rId16"/>
    <p:sldId id="292" r:id="rId17"/>
    <p:sldId id="294" r:id="rId18"/>
    <p:sldId id="295" r:id="rId19"/>
    <p:sldId id="296" r:id="rId20"/>
    <p:sldId id="297" r:id="rId21"/>
    <p:sldId id="326" r:id="rId22"/>
    <p:sldId id="261" r:id="rId23"/>
    <p:sldId id="302" r:id="rId24"/>
    <p:sldId id="301" r:id="rId25"/>
    <p:sldId id="300" r:id="rId26"/>
    <p:sldId id="263" r:id="rId27"/>
    <p:sldId id="324" r:id="rId28"/>
    <p:sldId id="265" r:id="rId29"/>
    <p:sldId id="303" r:id="rId30"/>
    <p:sldId id="304" r:id="rId31"/>
    <p:sldId id="305" r:id="rId32"/>
    <p:sldId id="307" r:id="rId33"/>
    <p:sldId id="322" r:id="rId3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00FFFF"/>
    <a:srgbClr val="FFFFFF"/>
    <a:srgbClr val="FF00FF"/>
    <a:srgbClr val="00FF00"/>
    <a:srgbClr val="006600"/>
    <a:srgbClr val="339933"/>
    <a:srgbClr val="FF3300"/>
    <a:srgbClr val="FF9933"/>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118" autoAdjust="0"/>
    <p:restoredTop sz="94588" autoAdjust="0"/>
  </p:normalViewPr>
  <p:slideViewPr>
    <p:cSldViewPr>
      <p:cViewPr varScale="1">
        <p:scale>
          <a:sx n="87" d="100"/>
          <a:sy n="87" d="100"/>
        </p:scale>
        <p:origin x="10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4.png"/></Relationships>
</file>

<file path=ppt/diagrams/_rels/drawing1.xml.rels><?xml version="1.0" encoding="UTF-8" standalone="yes"?>
<Relationships xmlns="http://schemas.openxmlformats.org/package/2006/relationships"><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0010E6-0660-4B4E-93EF-5736BA9D591A}" type="doc">
      <dgm:prSet loTypeId="urn:microsoft.com/office/officeart/2005/8/layout/hList7#1" loCatId="process" qsTypeId="urn:microsoft.com/office/officeart/2005/8/quickstyle/simple1" qsCatId="simple" csTypeId="urn:microsoft.com/office/officeart/2005/8/colors/accent0_1" csCatId="mainScheme" phldr="1"/>
      <dgm:spPr/>
      <dgm:t>
        <a:bodyPr/>
        <a:lstStyle/>
        <a:p>
          <a:endParaRPr lang="es-ES"/>
        </a:p>
      </dgm:t>
    </dgm:pt>
    <dgm:pt modelId="{C915069A-3715-4335-8F4B-944F7DDA68F3}">
      <dgm:prSet/>
      <dgm:spPr/>
      <dgm:t>
        <a:bodyPr/>
        <a:lstStyle/>
        <a:p>
          <a:pPr rtl="0"/>
          <a:r>
            <a:rPr lang="es-ES" dirty="0" smtClean="0"/>
            <a:t>Dar a conocer a los usuarios de este material los aspectos que rodean a las empresas y la forma en que impactan en el funcionamiento de estas. </a:t>
          </a:r>
          <a:endParaRPr lang="es-ES" dirty="0"/>
        </a:p>
      </dgm:t>
    </dgm:pt>
    <dgm:pt modelId="{0E441490-5DF8-4847-801A-D6E6F438F253}" type="parTrans" cxnId="{B9E4C69C-4480-488D-8BB8-750F1EE90C47}">
      <dgm:prSet/>
      <dgm:spPr/>
      <dgm:t>
        <a:bodyPr/>
        <a:lstStyle/>
        <a:p>
          <a:endParaRPr lang="es-ES"/>
        </a:p>
      </dgm:t>
    </dgm:pt>
    <dgm:pt modelId="{E0348980-3AF4-48FD-834F-BFF5C38C140C}" type="sibTrans" cxnId="{B9E4C69C-4480-488D-8BB8-750F1EE90C47}">
      <dgm:prSet/>
      <dgm:spPr/>
      <dgm:t>
        <a:bodyPr/>
        <a:lstStyle/>
        <a:p>
          <a:endParaRPr lang="es-ES"/>
        </a:p>
      </dgm:t>
    </dgm:pt>
    <dgm:pt modelId="{B3444063-7F32-45CC-9256-9322DE4CF4FC}" type="pres">
      <dgm:prSet presAssocID="{020010E6-0660-4B4E-93EF-5736BA9D591A}" presName="Name0" presStyleCnt="0">
        <dgm:presLayoutVars>
          <dgm:dir/>
          <dgm:resizeHandles val="exact"/>
        </dgm:presLayoutVars>
      </dgm:prSet>
      <dgm:spPr/>
      <dgm:t>
        <a:bodyPr/>
        <a:lstStyle/>
        <a:p>
          <a:endParaRPr lang="es-ES"/>
        </a:p>
      </dgm:t>
    </dgm:pt>
    <dgm:pt modelId="{937DB9E9-78C3-45BA-B7DC-214B5D68DC6E}" type="pres">
      <dgm:prSet presAssocID="{020010E6-0660-4B4E-93EF-5736BA9D591A}" presName="fgShape" presStyleLbl="fgShp" presStyleIdx="0" presStyleCnt="1"/>
      <dgm:spPr/>
      <dgm:t>
        <a:bodyPr/>
        <a:lstStyle/>
        <a:p>
          <a:endParaRPr lang="es-ES"/>
        </a:p>
      </dgm:t>
    </dgm:pt>
    <dgm:pt modelId="{E007A43B-B0E3-4451-98DE-9E51D27A26AB}" type="pres">
      <dgm:prSet presAssocID="{020010E6-0660-4B4E-93EF-5736BA9D591A}" presName="linComp" presStyleCnt="0"/>
      <dgm:spPr/>
      <dgm:t>
        <a:bodyPr/>
        <a:lstStyle/>
        <a:p>
          <a:endParaRPr lang="es-ES"/>
        </a:p>
      </dgm:t>
    </dgm:pt>
    <dgm:pt modelId="{2EE4B71D-CB3D-431A-BC41-BA0C77102A84}" type="pres">
      <dgm:prSet presAssocID="{C915069A-3715-4335-8F4B-944F7DDA68F3}" presName="compNode" presStyleCnt="0"/>
      <dgm:spPr/>
      <dgm:t>
        <a:bodyPr/>
        <a:lstStyle/>
        <a:p>
          <a:endParaRPr lang="es-ES"/>
        </a:p>
      </dgm:t>
    </dgm:pt>
    <dgm:pt modelId="{61EAA16E-3A75-474C-83C8-EAA852E6AF2E}" type="pres">
      <dgm:prSet presAssocID="{C915069A-3715-4335-8F4B-944F7DDA68F3}" presName="bkgdShape" presStyleLbl="node1" presStyleIdx="0" presStyleCnt="1" custLinFactNeighborX="1750" custLinFactNeighborY="545"/>
      <dgm:spPr/>
      <dgm:t>
        <a:bodyPr/>
        <a:lstStyle/>
        <a:p>
          <a:endParaRPr lang="es-ES"/>
        </a:p>
      </dgm:t>
    </dgm:pt>
    <dgm:pt modelId="{67ED8B30-18FD-4F9B-BD36-CC51C32B82DA}" type="pres">
      <dgm:prSet presAssocID="{C915069A-3715-4335-8F4B-944F7DDA68F3}" presName="nodeTx" presStyleLbl="node1" presStyleIdx="0" presStyleCnt="1">
        <dgm:presLayoutVars>
          <dgm:bulletEnabled val="1"/>
        </dgm:presLayoutVars>
      </dgm:prSet>
      <dgm:spPr/>
      <dgm:t>
        <a:bodyPr/>
        <a:lstStyle/>
        <a:p>
          <a:endParaRPr lang="es-ES"/>
        </a:p>
      </dgm:t>
    </dgm:pt>
    <dgm:pt modelId="{24A5BE26-8872-423E-9677-BEDEEE319630}" type="pres">
      <dgm:prSet presAssocID="{C915069A-3715-4335-8F4B-944F7DDA68F3}" presName="invisiNode" presStyleLbl="node1" presStyleIdx="0" presStyleCnt="1"/>
      <dgm:spPr/>
      <dgm:t>
        <a:bodyPr/>
        <a:lstStyle/>
        <a:p>
          <a:endParaRPr lang="es-ES"/>
        </a:p>
      </dgm:t>
    </dgm:pt>
    <dgm:pt modelId="{E2F7D2BC-2AB5-4C3C-9838-16CA2B071C1C}" type="pres">
      <dgm:prSet presAssocID="{C915069A-3715-4335-8F4B-944F7DDA68F3}" presName="imagNode" presStyleLbl="fgImgPlace1" presStyleIdx="0" presStyleCnt="1" custScaleX="110853"/>
      <dgm:spPr>
        <a:blipFill rotWithShape="1">
          <a:blip xmlns:r="http://schemas.openxmlformats.org/officeDocument/2006/relationships" r:embed="rId1"/>
          <a:stretch>
            <a:fillRect/>
          </a:stretch>
        </a:blipFill>
      </dgm:spPr>
      <dgm:t>
        <a:bodyPr/>
        <a:lstStyle/>
        <a:p>
          <a:endParaRPr lang="es-ES"/>
        </a:p>
      </dgm:t>
    </dgm:pt>
  </dgm:ptLst>
  <dgm:cxnLst>
    <dgm:cxn modelId="{B9E4C69C-4480-488D-8BB8-750F1EE90C47}" srcId="{020010E6-0660-4B4E-93EF-5736BA9D591A}" destId="{C915069A-3715-4335-8F4B-944F7DDA68F3}" srcOrd="0" destOrd="0" parTransId="{0E441490-5DF8-4847-801A-D6E6F438F253}" sibTransId="{E0348980-3AF4-48FD-834F-BFF5C38C140C}"/>
    <dgm:cxn modelId="{556F7352-9532-4F6E-9C5D-5C75D96BD934}" type="presOf" srcId="{020010E6-0660-4B4E-93EF-5736BA9D591A}" destId="{B3444063-7F32-45CC-9256-9322DE4CF4FC}" srcOrd="0" destOrd="0" presId="urn:microsoft.com/office/officeart/2005/8/layout/hList7#1"/>
    <dgm:cxn modelId="{993E32C1-6E69-4B45-B224-DAE326B99E09}" type="presOf" srcId="{C915069A-3715-4335-8F4B-944F7DDA68F3}" destId="{67ED8B30-18FD-4F9B-BD36-CC51C32B82DA}" srcOrd="1" destOrd="0" presId="urn:microsoft.com/office/officeart/2005/8/layout/hList7#1"/>
    <dgm:cxn modelId="{B0EC0CFE-BD67-4CA4-9CE9-9D5753649EBA}" type="presOf" srcId="{C915069A-3715-4335-8F4B-944F7DDA68F3}" destId="{61EAA16E-3A75-474C-83C8-EAA852E6AF2E}" srcOrd="0" destOrd="0" presId="urn:microsoft.com/office/officeart/2005/8/layout/hList7#1"/>
    <dgm:cxn modelId="{EB2B58B0-7C65-4B31-BFC8-C4B474A40CC3}" type="presParOf" srcId="{B3444063-7F32-45CC-9256-9322DE4CF4FC}" destId="{937DB9E9-78C3-45BA-B7DC-214B5D68DC6E}" srcOrd="0" destOrd="0" presId="urn:microsoft.com/office/officeart/2005/8/layout/hList7#1"/>
    <dgm:cxn modelId="{AC638A29-7DD6-45FB-B1AD-796C5BD4653C}" type="presParOf" srcId="{B3444063-7F32-45CC-9256-9322DE4CF4FC}" destId="{E007A43B-B0E3-4451-98DE-9E51D27A26AB}" srcOrd="1" destOrd="0" presId="urn:microsoft.com/office/officeart/2005/8/layout/hList7#1"/>
    <dgm:cxn modelId="{497DA40D-19D0-498C-A9C1-CEF1D2067739}" type="presParOf" srcId="{E007A43B-B0E3-4451-98DE-9E51D27A26AB}" destId="{2EE4B71D-CB3D-431A-BC41-BA0C77102A84}" srcOrd="0" destOrd="0" presId="urn:microsoft.com/office/officeart/2005/8/layout/hList7#1"/>
    <dgm:cxn modelId="{27BBB843-A62E-4993-91B8-0E650FC31BB2}" type="presParOf" srcId="{2EE4B71D-CB3D-431A-BC41-BA0C77102A84}" destId="{61EAA16E-3A75-474C-83C8-EAA852E6AF2E}" srcOrd="0" destOrd="0" presId="urn:microsoft.com/office/officeart/2005/8/layout/hList7#1"/>
    <dgm:cxn modelId="{D2B8B59D-5119-438F-8E49-0E5570CDF7E6}" type="presParOf" srcId="{2EE4B71D-CB3D-431A-BC41-BA0C77102A84}" destId="{67ED8B30-18FD-4F9B-BD36-CC51C32B82DA}" srcOrd="1" destOrd="0" presId="urn:microsoft.com/office/officeart/2005/8/layout/hList7#1"/>
    <dgm:cxn modelId="{3FB532C1-7265-486B-A556-0E16623E3295}" type="presParOf" srcId="{2EE4B71D-CB3D-431A-BC41-BA0C77102A84}" destId="{24A5BE26-8872-423E-9677-BEDEEE319630}" srcOrd="2" destOrd="0" presId="urn:microsoft.com/office/officeart/2005/8/layout/hList7#1"/>
    <dgm:cxn modelId="{78A668AE-2512-42DF-8EDC-601FF0A909DA}" type="presParOf" srcId="{2EE4B71D-CB3D-431A-BC41-BA0C77102A84}" destId="{E2F7D2BC-2AB5-4C3C-9838-16CA2B071C1C}"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EAA16E-3A75-474C-83C8-EAA852E6AF2E}">
      <dsp:nvSpPr>
        <dsp:cNvPr id="0" name=""/>
        <dsp:cNvSpPr/>
      </dsp:nvSpPr>
      <dsp:spPr>
        <a:xfrm>
          <a:off x="0" y="0"/>
          <a:ext cx="8229600" cy="4625609"/>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s-ES" sz="2600" kern="1200" dirty="0" smtClean="0"/>
            <a:t>Dar a conocer a los usuarios de este material los aspectos que rodean a las empresas y la forma en que impactan en el funcionamiento de estas. </a:t>
          </a:r>
          <a:endParaRPr lang="es-ES" sz="2600" kern="1200" dirty="0"/>
        </a:p>
      </dsp:txBody>
      <dsp:txXfrm>
        <a:off x="0" y="1850243"/>
        <a:ext cx="8229600" cy="1850243"/>
      </dsp:txXfrm>
    </dsp:sp>
    <dsp:sp modelId="{E2F7D2BC-2AB5-4C3C-9838-16CA2B071C1C}">
      <dsp:nvSpPr>
        <dsp:cNvPr id="0" name=""/>
        <dsp:cNvSpPr/>
      </dsp:nvSpPr>
      <dsp:spPr>
        <a:xfrm>
          <a:off x="3261050" y="277536"/>
          <a:ext cx="1707499" cy="1540327"/>
        </a:xfrm>
        <a:prstGeom prst="ellipse">
          <a:avLst/>
        </a:prstGeom>
        <a:blipFill rotWithShape="1">
          <a:blip xmlns:r="http://schemas.openxmlformats.org/officeDocument/2006/relationships" r:embed="rId1"/>
          <a:stretch>
            <a:fillRect/>
          </a:stretch>
        </a:blip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7DB9E9-78C3-45BA-B7DC-214B5D68DC6E}">
      <dsp:nvSpPr>
        <dsp:cNvPr id="0" name=""/>
        <dsp:cNvSpPr/>
      </dsp:nvSpPr>
      <dsp:spPr>
        <a:xfrm>
          <a:off x="329183" y="3700487"/>
          <a:ext cx="7571232" cy="693841"/>
        </a:xfrm>
        <a:prstGeom prst="leftRightArrow">
          <a:avLst/>
        </a:prstGeom>
        <a:solidFill>
          <a:schemeClr val="dk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2F9D28-12BB-4703-9C5B-0F5966AD3A6A}" type="datetimeFigureOut">
              <a:rPr lang="es-MX" smtClean="0"/>
              <a:t>13/10/2017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10713C-4A18-477F-8A09-5C37F805B663}" type="slidenum">
              <a:rPr lang="es-MX" smtClean="0"/>
              <a:t>‹Nº›</a:t>
            </a:fld>
            <a:endParaRPr lang="es-MX"/>
          </a:p>
        </p:txBody>
      </p:sp>
    </p:spTree>
    <p:extLst>
      <p:ext uri="{BB962C8B-B14F-4D97-AF65-F5344CB8AC3E}">
        <p14:creationId xmlns:p14="http://schemas.microsoft.com/office/powerpoint/2010/main" val="26187065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fld id="{7A847CFC-816F-41D0-AAC0-9BF4FEBC753E}" type="datetimeFigureOut">
              <a:rPr lang="es-ES" smtClean="0"/>
              <a:t>13/10/2017</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11" name="10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t>13/10/2017</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t>13/10/2017</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t>13/10/2017</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t>13/10/2017</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t>13/10/2017</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A847CFC-816F-41D0-AAC0-9BF4FEBC753E}" type="datetimeFigureOut">
              <a:rPr lang="es-ES" smtClean="0"/>
              <a:t>13/10/2017</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A847CFC-816F-41D0-AAC0-9BF4FEBC753E}" type="datetimeFigureOut">
              <a:rPr lang="es-ES" smtClean="0"/>
              <a:t>13/10/2017</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7A847CFC-816F-41D0-AAC0-9BF4FEBC753E}" type="datetimeFigureOut">
              <a:rPr lang="es-ES" smtClean="0"/>
              <a:t>13/10/2017</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t>13/10/2017</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dondear rectángulo de esquina sencilla"/>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t>13/10/2017</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smtClean="0"/>
              <a:t>Haga clic en el icono para agregar una imagen</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12 Marcador de título"/>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A847CFC-816F-41D0-AAC0-9BF4FEBC753E}" type="datetimeFigureOut">
              <a:rPr lang="es-ES" smtClean="0"/>
              <a:t>13/10/2017</a:t>
            </a:fld>
            <a:endParaRPr lang="es-ES"/>
          </a:p>
        </p:txBody>
      </p:sp>
      <p:sp>
        <p:nvSpPr>
          <p:cNvPr id="18" name="17 Marcador de pie de página"/>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s-ES"/>
          </a:p>
        </p:txBody>
      </p:sp>
      <p:sp>
        <p:nvSpPr>
          <p:cNvPr id="5" name="4 Marcador de número de diapositiva"/>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3.gi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2"/>
          <p:cNvGraphicFramePr>
            <a:graphicFrameLocks noChangeAspect="1"/>
          </p:cNvGraphicFramePr>
          <p:nvPr>
            <p:extLst>
              <p:ext uri="{D42A27DB-BD31-4B8C-83A1-F6EECF244321}">
                <p14:modId xmlns:p14="http://schemas.microsoft.com/office/powerpoint/2010/main" val="1941474967"/>
              </p:ext>
            </p:extLst>
          </p:nvPr>
        </p:nvGraphicFramePr>
        <p:xfrm>
          <a:off x="6249193" y="2395558"/>
          <a:ext cx="2209800" cy="1600200"/>
        </p:xfrm>
        <a:graphic>
          <a:graphicData uri="http://schemas.openxmlformats.org/presentationml/2006/ole">
            <mc:AlternateContent xmlns:mc="http://schemas.openxmlformats.org/markup-compatibility/2006">
              <mc:Choice xmlns:v="urn:schemas-microsoft-com:vml" Requires="v">
                <p:oleObj spid="_x0000_s1046" r:id="rId3" imgW="4447619" imgH="5161905" progId="">
                  <p:embed/>
                </p:oleObj>
              </mc:Choice>
              <mc:Fallback>
                <p:oleObj r:id="rId3" imgW="4447619" imgH="5161905"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9193" y="2395558"/>
                        <a:ext cx="2209800"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5 Título"/>
          <p:cNvSpPr txBox="1">
            <a:spLocks/>
          </p:cNvSpPr>
          <p:nvPr/>
        </p:nvSpPr>
        <p:spPr>
          <a:xfrm>
            <a:off x="1528527" y="558675"/>
            <a:ext cx="6115064" cy="1071570"/>
          </a:xfrm>
          <a:prstGeom prst="rect">
            <a:avLst/>
          </a:prstGeom>
        </p:spPr>
        <p:txBody>
          <a:bodyPr anchor="b">
            <a:normAutofit fontScale="92500" lnSpcReduction="20000"/>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UNIVERSIDAD AUTONOMA DEL ESTADO DE MEXICO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
            </a:r>
            <a:b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b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CENTRO UNIVERSITARIO UAEM ZUMPANGO</a:t>
            </a:r>
            <a:r>
              <a:rPr kumimoji="0" lang="es-ES" sz="2200" b="0" i="0" u="none" strike="noStrike" kern="1200" cap="none" spc="0" normalizeH="0" baseline="0" noProof="0" dirty="0" smtClean="0">
                <a:ln>
                  <a:noFill/>
                </a:ln>
                <a:solidFill>
                  <a:schemeClr val="bg1"/>
                </a:solidFill>
                <a:effectLst>
                  <a:outerShdw blurRad="50000" dist="30000" dir="5400000" algn="tl" rotWithShape="0">
                    <a:srgbClr val="000000">
                      <a:alpha val="30000"/>
                    </a:srgbClr>
                  </a:outerShdw>
                </a:effectLst>
                <a:uLnTx/>
                <a:uFillTx/>
                <a:latin typeface="+mj-lt"/>
                <a:ea typeface="+mj-ea"/>
                <a:cs typeface="+mj-cs"/>
              </a:rPr>
              <a:t> </a:t>
            </a:r>
            <a:endParaRPr kumimoji="0" lang="es-ES" sz="2200" b="0" i="0" u="none" strike="noStrike" kern="1200" cap="none" spc="0" normalizeH="0" baseline="0" noProof="0" dirty="0">
              <a:ln>
                <a:noFill/>
              </a:ln>
              <a:solidFill>
                <a:schemeClr val="bg1"/>
              </a:solidFill>
              <a:effectLst>
                <a:outerShdw blurRad="50000" dist="30000" dir="5400000" algn="tl" rotWithShape="0">
                  <a:srgbClr val="000000">
                    <a:alpha val="30000"/>
                  </a:srgbClr>
                </a:outerShdw>
              </a:effectLst>
              <a:uLnTx/>
              <a:uFillTx/>
              <a:latin typeface="+mj-lt"/>
              <a:ea typeface="+mj-ea"/>
              <a:cs typeface="+mj-cs"/>
            </a:endParaRPr>
          </a:p>
        </p:txBody>
      </p:sp>
      <p:sp>
        <p:nvSpPr>
          <p:cNvPr id="8" name="6 Marcador de contenido"/>
          <p:cNvSpPr txBox="1">
            <a:spLocks/>
          </p:cNvSpPr>
          <p:nvPr/>
        </p:nvSpPr>
        <p:spPr bwMode="auto">
          <a:xfrm>
            <a:off x="395536" y="1981212"/>
            <a:ext cx="7829576" cy="2428892"/>
          </a:xfrm>
          <a:prstGeom prst="rect">
            <a:avLst/>
          </a:prstGeom>
          <a:noFill/>
          <a:ln w="9525">
            <a:noFill/>
            <a:miter lim="800000"/>
            <a:headEnd/>
            <a:tailEnd/>
          </a:ln>
        </p:spPr>
        <p:txBody>
          <a:bodyPr vert="horz" wrap="square" lIns="91440" tIns="0" rIns="91440" bIns="45720" numCol="1" anchor="t" anchorCtr="0" compatLnSpc="1">
            <a:prstTxWarp prst="textNoShape">
              <a:avLst/>
            </a:prstTxWarp>
            <a:normAutofit fontScale="92500" lnSpcReduction="20000"/>
          </a:bodyPr>
          <a:lstStyle/>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1" i="0" u="sng" strike="noStrike" kern="1200" cap="none" spc="0" normalizeH="0" baseline="0" noProof="0" dirty="0" smtClean="0">
                <a:ln>
                  <a:noFill/>
                </a:ln>
                <a:effectLst/>
                <a:uLnTx/>
                <a:uFillTx/>
                <a:latin typeface="+mn-lt"/>
                <a:ea typeface="+mn-ea"/>
                <a:cs typeface="+mn-cs"/>
              </a:rPr>
              <a:t>LICENCIATURA EN ADMINISTRACION</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1" i="0" u="sng" strike="noStrike" kern="1200" cap="none" spc="0" normalizeH="0" baseline="0" noProof="0" dirty="0" smtClean="0">
              <a:ln>
                <a:noFill/>
              </a:ln>
              <a:solidFill>
                <a:schemeClr val="bg1"/>
              </a:solidFill>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solidFill>
                  <a:srgbClr val="FF0000"/>
                </a:solidFill>
                <a:effectLst/>
                <a:uLnTx/>
                <a:uFillTx/>
                <a:latin typeface="+mn-lt"/>
                <a:ea typeface="+mn-ea"/>
                <a:cs typeface="+mn-cs"/>
              </a:rPr>
              <a:t>UNIDAD DE APRENDIZAJE:</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solidFill>
                <a:srgbClr val="FF0000"/>
              </a:solidFill>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sz="1600" dirty="0" smtClean="0">
                <a:solidFill>
                  <a:srgbClr val="FF0000"/>
                </a:solidFill>
              </a:rPr>
              <a:t>ADMINISTRACIÓN DE LAS PYMES</a:t>
            </a:r>
            <a:endParaRPr kumimoji="0" lang="es-ES" sz="1600" b="1" i="0" u="none" strike="noStrike" kern="1200" cap="none" spc="0" normalizeH="0" baseline="0" noProof="0" dirty="0" smtClean="0">
              <a:ln>
                <a:noFill/>
              </a:ln>
              <a:solidFill>
                <a:srgbClr val="FF0000"/>
              </a:solidFill>
              <a:effectLst/>
              <a:uLnTx/>
              <a:uFillTx/>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solidFill>
                <a:srgbClr val="FF0000"/>
              </a:solidFill>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solidFill>
                  <a:srgbClr val="FF0000"/>
                </a:solidFill>
                <a:effectLst/>
                <a:uLnTx/>
                <a:uFillTx/>
                <a:latin typeface="+mn-lt"/>
                <a:ea typeface="+mn-ea"/>
                <a:cs typeface="+mn-cs"/>
              </a:rPr>
              <a:t>TEMA:</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solidFill>
                <a:srgbClr val="FF0000"/>
              </a:solidFill>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sz="1900" dirty="0" smtClean="0">
                <a:solidFill>
                  <a:srgbClr val="FF0000"/>
                </a:solidFill>
                <a:latin typeface="Arial Black" pitchFamily="34" charset="0"/>
              </a:rPr>
              <a:t>LA EMPRESA Y SU ENTORNO</a:t>
            </a:r>
            <a:endParaRPr kumimoji="0" lang="es-ES" sz="1900" b="0" i="0" u="none" strike="noStrike" kern="1200" cap="none" spc="0" normalizeH="0" baseline="0" noProof="0" dirty="0">
              <a:ln>
                <a:noFill/>
              </a:ln>
              <a:solidFill>
                <a:srgbClr val="FF0000"/>
              </a:solidFill>
              <a:effectLst/>
              <a:uLnTx/>
              <a:uFillTx/>
              <a:latin typeface="Arial Black" pitchFamily="34" charset="0"/>
            </a:endParaRPr>
          </a:p>
        </p:txBody>
      </p:sp>
      <p:sp>
        <p:nvSpPr>
          <p:cNvPr id="9" name="7 Marcador de contenido"/>
          <p:cNvSpPr txBox="1">
            <a:spLocks/>
          </p:cNvSpPr>
          <p:nvPr/>
        </p:nvSpPr>
        <p:spPr>
          <a:xfrm>
            <a:off x="1853367" y="4761071"/>
            <a:ext cx="5500726" cy="1640041"/>
          </a:xfrm>
          <a:prstGeom prst="rect">
            <a:avLst/>
          </a:prstGeom>
        </p:spPr>
        <p:txBody>
          <a:bodyPr>
            <a:normAutofit/>
          </a:bodyPr>
          <a:lstStyle/>
          <a:p>
            <a:pPr marL="365125" marR="0" lvl="0" indent="-282575" algn="l" defTabSz="914400" rtl="0" eaLnBrk="0" fontAlgn="base" latinLnBrk="0" hangingPunct="0">
              <a:lnSpc>
                <a:spcPct val="100000"/>
              </a:lnSpc>
              <a:spcBef>
                <a:spcPts val="600"/>
              </a:spcBef>
              <a:spcAft>
                <a:spcPct val="0"/>
              </a:spcAft>
              <a:buClr>
                <a:schemeClr val="accent1"/>
              </a:buClr>
              <a:buSzPct val="80000"/>
              <a:buFont typeface="Wingdings 2" pitchFamily="18" charset="2"/>
              <a:buChar char=""/>
              <a:tabLst/>
              <a:defRPr/>
            </a:pPr>
            <a:endParaRPr kumimoji="0" lang="es-ES" sz="2000" b="0" i="0" u="none" strike="noStrike" kern="1200" cap="none" spc="0" normalizeH="0" baseline="0" noProof="0" dirty="0" smtClean="0">
              <a:ln>
                <a:noFill/>
              </a:ln>
              <a:solidFill>
                <a:srgbClr val="FF0000"/>
              </a:solidFill>
              <a:effectLst/>
              <a:uLnTx/>
              <a:uFillTx/>
              <a:latin typeface="+mn-lt"/>
              <a:ea typeface="+mn-ea"/>
              <a:cs typeface="+mn-cs"/>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400" b="1" i="0" u="none" strike="noStrike" kern="1200" cap="none" spc="0" normalizeH="0" baseline="0" noProof="0" dirty="0" smtClean="0">
                <a:ln>
                  <a:noFill/>
                </a:ln>
                <a:solidFill>
                  <a:srgbClr val="FF0000"/>
                </a:solidFill>
                <a:effectLst/>
                <a:uLnTx/>
                <a:uFillTx/>
              </a:rPr>
              <a:t>AUTOR:</a:t>
            </a: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sz="1400" b="1" noProof="0" dirty="0" smtClean="0">
                <a:solidFill>
                  <a:srgbClr val="FF0000"/>
                </a:solidFill>
              </a:rPr>
              <a:t>M. </a:t>
            </a:r>
            <a:r>
              <a:rPr lang="es-ES" sz="1400" b="1" dirty="0" smtClean="0">
                <a:solidFill>
                  <a:srgbClr val="FF0000"/>
                </a:solidFill>
              </a:rPr>
              <a:t>EN PSIC. EDU CESAR SORIANO ALVARADO</a:t>
            </a:r>
            <a:endParaRPr kumimoji="0" lang="es-ES" sz="1400" b="1" i="0" u="none" strike="noStrike" kern="1200" cap="none" spc="0" normalizeH="0" baseline="0" noProof="0" dirty="0" smtClean="0">
              <a:ln>
                <a:noFill/>
              </a:ln>
              <a:solidFill>
                <a:srgbClr val="FF0000"/>
              </a:solidFill>
              <a:effectLst/>
              <a:uLnTx/>
              <a:uFillTx/>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400" b="1" i="0" u="none" strike="noStrike" kern="1200" cap="none" spc="0" normalizeH="0" baseline="0" noProof="0" dirty="0" smtClean="0">
                <a:ln>
                  <a:noFill/>
                </a:ln>
                <a:solidFill>
                  <a:srgbClr val="FF0000"/>
                </a:solidFill>
                <a:effectLst/>
                <a:uLnTx/>
                <a:uFillTx/>
              </a:rPr>
              <a:t>Elaboración: </a:t>
            </a:r>
            <a:r>
              <a:rPr lang="es-ES" sz="1400" b="1" dirty="0" smtClean="0">
                <a:solidFill>
                  <a:srgbClr val="FF0000"/>
                </a:solidFill>
              </a:rPr>
              <a:t>OCTUBRE</a:t>
            </a:r>
            <a:r>
              <a:rPr kumimoji="0" lang="es-ES" sz="1400" b="1" i="0" u="none" strike="noStrike" kern="1200" cap="none" spc="0" normalizeH="0" baseline="0" noProof="0" dirty="0" smtClean="0">
                <a:ln>
                  <a:noFill/>
                </a:ln>
                <a:solidFill>
                  <a:srgbClr val="FF0000"/>
                </a:solidFill>
                <a:effectLst/>
                <a:uLnTx/>
                <a:uFillTx/>
              </a:rPr>
              <a:t> 2017</a:t>
            </a: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400" b="1" i="0" u="none" strike="noStrike" kern="1200" cap="none" spc="0" normalizeH="0" baseline="0" noProof="0" dirty="0">
              <a:ln>
                <a:noFill/>
              </a:ln>
              <a:solidFill>
                <a:srgbClr val="FF0000"/>
              </a:solidFill>
              <a:effectLst/>
              <a:uLnTx/>
              <a:uFillTx/>
            </a:endParaRPr>
          </a:p>
        </p:txBody>
      </p:sp>
      <p:pic>
        <p:nvPicPr>
          <p:cNvPr id="10" name="9 Imagen" descr="escudoUAEM.gif"/>
          <p:cNvPicPr>
            <a:picLocks noChangeAspect="1"/>
          </p:cNvPicPr>
          <p:nvPr/>
        </p:nvPicPr>
        <p:blipFill>
          <a:blip r:embed="rId5" cstate="print"/>
          <a:stretch>
            <a:fillRect/>
          </a:stretch>
        </p:blipFill>
        <p:spPr>
          <a:xfrm>
            <a:off x="599279" y="1994255"/>
            <a:ext cx="2160240" cy="2079523"/>
          </a:xfrm>
          <a:prstGeom prst="rect">
            <a:avLst/>
          </a:prstGeom>
        </p:spPr>
      </p:pic>
    </p:spTree>
    <p:extLst>
      <p:ext uri="{BB962C8B-B14F-4D97-AF65-F5344CB8AC3E}">
        <p14:creationId xmlns:p14="http://schemas.microsoft.com/office/powerpoint/2010/main" val="23447175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1005195"/>
            <a:ext cx="3931920" cy="792162"/>
          </a:xfrm>
        </p:spPr>
        <p:txBody>
          <a:bodyPr/>
          <a:lstStyle/>
          <a:p>
            <a:r>
              <a:rPr lang="es-MX" dirty="0" smtClean="0">
                <a:solidFill>
                  <a:srgbClr val="0070C0"/>
                </a:solidFill>
              </a:rPr>
              <a:t>Tasa de Interés</a:t>
            </a:r>
            <a:endParaRPr lang="es-MX" dirty="0">
              <a:solidFill>
                <a:srgbClr val="0070C0"/>
              </a:solidFill>
            </a:endParaRPr>
          </a:p>
          <a:p>
            <a:endParaRPr lang="es-MX" dirty="0"/>
          </a:p>
        </p:txBody>
      </p:sp>
      <p:sp>
        <p:nvSpPr>
          <p:cNvPr id="5" name="4 Marcador de contenido"/>
          <p:cNvSpPr>
            <a:spLocks noGrp="1"/>
          </p:cNvSpPr>
          <p:nvPr>
            <p:ph sz="quarter" idx="2"/>
          </p:nvPr>
        </p:nvSpPr>
        <p:spPr>
          <a:xfrm>
            <a:off x="611560" y="1700808"/>
            <a:ext cx="3600400" cy="3664384"/>
          </a:xfrm>
        </p:spPr>
        <p:txBody>
          <a:bodyPr>
            <a:normAutofit fontScale="92500" lnSpcReduction="10000"/>
          </a:bodyPr>
          <a:lstStyle/>
          <a:p>
            <a:pPr marL="0" indent="0" algn="just">
              <a:buNone/>
            </a:pPr>
            <a:r>
              <a:rPr lang="es-MX" dirty="0"/>
              <a:t>Es el porcentaje que las instituciones bancarias, de acuerdo con las condiciones de mercado y las disposiciones del banco central, cobran por los diferentes tipos de servicios de crédito a los usuarios de los mismos</a:t>
            </a:r>
            <a:endParaRPr lang="es-MX" dirty="0" smtClean="0"/>
          </a:p>
        </p:txBody>
      </p:sp>
      <p:pic>
        <p:nvPicPr>
          <p:cNvPr id="7" name="Marcador de contenido 6" descr="Resultado de imagen para concepto de tasa de interes"/>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687496" y="1794899"/>
            <a:ext cx="3744416" cy="3304271"/>
          </a:xfrm>
          <a:prstGeom prst="rect">
            <a:avLst/>
          </a:prstGeom>
          <a:noFill/>
          <a:ln>
            <a:noFill/>
          </a:ln>
        </p:spPr>
      </p:pic>
    </p:spTree>
    <p:extLst>
      <p:ext uri="{BB962C8B-B14F-4D97-AF65-F5344CB8AC3E}">
        <p14:creationId xmlns:p14="http://schemas.microsoft.com/office/powerpoint/2010/main" val="16140335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1005195"/>
            <a:ext cx="3931920" cy="792162"/>
          </a:xfrm>
        </p:spPr>
        <p:txBody>
          <a:bodyPr/>
          <a:lstStyle/>
          <a:p>
            <a:r>
              <a:rPr lang="es-MX" dirty="0" smtClean="0">
                <a:solidFill>
                  <a:srgbClr val="0070C0"/>
                </a:solidFill>
              </a:rPr>
              <a:t>Tasa de Inflación</a:t>
            </a:r>
            <a:endParaRPr lang="es-MX" dirty="0">
              <a:solidFill>
                <a:srgbClr val="0070C0"/>
              </a:solidFill>
            </a:endParaRPr>
          </a:p>
          <a:p>
            <a:endParaRPr lang="es-MX" dirty="0"/>
          </a:p>
        </p:txBody>
      </p:sp>
      <p:sp>
        <p:nvSpPr>
          <p:cNvPr id="5" name="4 Marcador de contenido"/>
          <p:cNvSpPr>
            <a:spLocks noGrp="1"/>
          </p:cNvSpPr>
          <p:nvPr>
            <p:ph sz="quarter" idx="2"/>
          </p:nvPr>
        </p:nvSpPr>
        <p:spPr>
          <a:xfrm>
            <a:off x="611560" y="1916832"/>
            <a:ext cx="3600400" cy="3664384"/>
          </a:xfrm>
        </p:spPr>
        <p:txBody>
          <a:bodyPr>
            <a:normAutofit fontScale="92500"/>
          </a:bodyPr>
          <a:lstStyle/>
          <a:p>
            <a:pPr marL="0" indent="0" algn="just">
              <a:buNone/>
            </a:pPr>
            <a:r>
              <a:rPr lang="es-MX" dirty="0"/>
              <a:t>En economía, es el aumento generalizado y sostenido del precio de los bienes y servicios existentes en el mercado durante un período de tiempo, generalmente un año. </a:t>
            </a:r>
            <a:endParaRPr lang="es-MX" dirty="0" smtClean="0"/>
          </a:p>
        </p:txBody>
      </p:sp>
      <p:pic>
        <p:nvPicPr>
          <p:cNvPr id="8" name="Marcador de contenido 7" descr="Resultado de imagen para TASA DE INFLACIÓN"/>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004048" y="1797356"/>
            <a:ext cx="3240360" cy="3287827"/>
          </a:xfrm>
          <a:prstGeom prst="rect">
            <a:avLst/>
          </a:prstGeom>
          <a:noFill/>
          <a:ln>
            <a:noFill/>
          </a:ln>
        </p:spPr>
      </p:pic>
    </p:spTree>
    <p:extLst>
      <p:ext uri="{BB962C8B-B14F-4D97-AF65-F5344CB8AC3E}">
        <p14:creationId xmlns:p14="http://schemas.microsoft.com/office/powerpoint/2010/main" val="505171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1005195"/>
            <a:ext cx="3931920" cy="792162"/>
          </a:xfrm>
        </p:spPr>
        <p:txBody>
          <a:bodyPr>
            <a:normAutofit fontScale="92500"/>
          </a:bodyPr>
          <a:lstStyle/>
          <a:p>
            <a:r>
              <a:rPr lang="es-MX" dirty="0" smtClean="0">
                <a:solidFill>
                  <a:srgbClr val="0070C0"/>
                </a:solidFill>
              </a:rPr>
              <a:t>Patrones de Consumo</a:t>
            </a:r>
            <a:endParaRPr lang="es-MX" dirty="0">
              <a:solidFill>
                <a:srgbClr val="0070C0"/>
              </a:solidFill>
            </a:endParaRPr>
          </a:p>
          <a:p>
            <a:endParaRPr lang="es-MX" dirty="0"/>
          </a:p>
        </p:txBody>
      </p:sp>
      <p:sp>
        <p:nvSpPr>
          <p:cNvPr id="5" name="4 Marcador de contenido"/>
          <p:cNvSpPr>
            <a:spLocks noGrp="1"/>
          </p:cNvSpPr>
          <p:nvPr>
            <p:ph sz="quarter" idx="2"/>
          </p:nvPr>
        </p:nvSpPr>
        <p:spPr>
          <a:xfrm>
            <a:off x="611560" y="1700808"/>
            <a:ext cx="3600400" cy="3664384"/>
          </a:xfrm>
        </p:spPr>
        <p:txBody>
          <a:bodyPr>
            <a:normAutofit fontScale="92500" lnSpcReduction="20000"/>
          </a:bodyPr>
          <a:lstStyle/>
          <a:p>
            <a:pPr marL="0" indent="0" algn="just">
              <a:buNone/>
            </a:pPr>
            <a:r>
              <a:rPr lang="es-MX" dirty="0"/>
              <a:t>Se refiere al conjunto de productos que </a:t>
            </a:r>
            <a:r>
              <a:rPr lang="es-MX" dirty="0" smtClean="0"/>
              <a:t>se </a:t>
            </a:r>
            <a:r>
              <a:rPr lang="es-MX" dirty="0"/>
              <a:t>consumen de manera ordinaria, según un promedio habitual de frecuencia estimado en por lo menos una vez al mes; o bien, que dichos productos </a:t>
            </a:r>
            <a:r>
              <a:rPr lang="es-MX" dirty="0" smtClean="0"/>
              <a:t>puedan </a:t>
            </a:r>
            <a:r>
              <a:rPr lang="es-MX" dirty="0"/>
              <a:t>ser recordados por lo menos 24 horas después de consumirse </a:t>
            </a:r>
          </a:p>
          <a:p>
            <a:pPr marL="0" indent="0" algn="just">
              <a:buNone/>
            </a:pPr>
            <a:endParaRPr lang="es-MX" dirty="0" smtClean="0"/>
          </a:p>
        </p:txBody>
      </p:sp>
      <p:pic>
        <p:nvPicPr>
          <p:cNvPr id="6" name="Marcador de contenido 5" descr="Resultado de imagen para patrones de consumo definicion"/>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721958" y="1797357"/>
            <a:ext cx="3351783" cy="3071803"/>
          </a:xfrm>
          <a:prstGeom prst="rect">
            <a:avLst/>
          </a:prstGeom>
          <a:noFill/>
          <a:ln>
            <a:noFill/>
          </a:ln>
        </p:spPr>
      </p:pic>
    </p:spTree>
    <p:extLst>
      <p:ext uri="{BB962C8B-B14F-4D97-AF65-F5344CB8AC3E}">
        <p14:creationId xmlns:p14="http://schemas.microsoft.com/office/powerpoint/2010/main" val="9684421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1005195"/>
            <a:ext cx="3931920" cy="792162"/>
          </a:xfrm>
        </p:spPr>
        <p:txBody>
          <a:bodyPr/>
          <a:lstStyle/>
          <a:p>
            <a:r>
              <a:rPr lang="es-MX" dirty="0" smtClean="0">
                <a:solidFill>
                  <a:srgbClr val="0070C0"/>
                </a:solidFill>
              </a:rPr>
              <a:t>Tipo de Cambio</a:t>
            </a:r>
            <a:endParaRPr lang="es-MX" dirty="0">
              <a:solidFill>
                <a:srgbClr val="0070C0"/>
              </a:solidFill>
            </a:endParaRPr>
          </a:p>
          <a:p>
            <a:endParaRPr lang="es-MX" dirty="0"/>
          </a:p>
        </p:txBody>
      </p:sp>
      <p:sp>
        <p:nvSpPr>
          <p:cNvPr id="5" name="4 Marcador de contenido"/>
          <p:cNvSpPr>
            <a:spLocks noGrp="1"/>
          </p:cNvSpPr>
          <p:nvPr>
            <p:ph sz="quarter" idx="2"/>
          </p:nvPr>
        </p:nvSpPr>
        <p:spPr>
          <a:xfrm>
            <a:off x="611560" y="1700808"/>
            <a:ext cx="3600400" cy="3664384"/>
          </a:xfrm>
        </p:spPr>
        <p:txBody>
          <a:bodyPr>
            <a:normAutofit fontScale="70000" lnSpcReduction="20000"/>
          </a:bodyPr>
          <a:lstStyle/>
          <a:p>
            <a:pPr algn="just"/>
            <a:r>
              <a:rPr lang="es-MX" dirty="0"/>
              <a:t>Relación de equivalencia entre dos monedas de diferentes países que sirve de referencia para las transacciones comerciales.</a:t>
            </a:r>
          </a:p>
          <a:p>
            <a:pPr algn="just"/>
            <a:endParaRPr lang="es-MX" dirty="0" smtClean="0"/>
          </a:p>
          <a:p>
            <a:pPr algn="just"/>
            <a:r>
              <a:rPr lang="es-MX" dirty="0" smtClean="0"/>
              <a:t>Es </a:t>
            </a:r>
            <a:r>
              <a:rPr lang="es-MX" dirty="0"/>
              <a:t>el precio de una moneda en términos de otra. Se expresa habitualmente en términos del número de unidades de la moneda nacional que hay que entregar a cambio de una unidad de moneda extranjera. </a:t>
            </a:r>
          </a:p>
          <a:p>
            <a:pPr marL="0" indent="0" algn="just">
              <a:buNone/>
            </a:pPr>
            <a:endParaRPr lang="es-MX" dirty="0" smtClean="0"/>
          </a:p>
        </p:txBody>
      </p:sp>
      <p:pic>
        <p:nvPicPr>
          <p:cNvPr id="6" name="Marcador de contenido 5" descr="Resultado de imagen para tipo de cambio definicion"/>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499992" y="1797357"/>
            <a:ext cx="3930650" cy="3071802"/>
          </a:xfrm>
          <a:prstGeom prst="rect">
            <a:avLst/>
          </a:prstGeom>
          <a:noFill/>
          <a:ln>
            <a:noFill/>
          </a:ln>
        </p:spPr>
      </p:pic>
    </p:spTree>
    <p:extLst>
      <p:ext uri="{BB962C8B-B14F-4D97-AF65-F5344CB8AC3E}">
        <p14:creationId xmlns:p14="http://schemas.microsoft.com/office/powerpoint/2010/main" val="40852925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836712"/>
            <a:ext cx="4896544" cy="792162"/>
          </a:xfrm>
        </p:spPr>
        <p:txBody>
          <a:bodyPr>
            <a:normAutofit/>
          </a:bodyPr>
          <a:lstStyle/>
          <a:p>
            <a:r>
              <a:rPr lang="es-MX" dirty="0" smtClean="0">
                <a:solidFill>
                  <a:srgbClr val="0070C0"/>
                </a:solidFill>
              </a:rPr>
              <a:t>Disponibilidad del Crédito</a:t>
            </a:r>
            <a:endParaRPr lang="es-MX" dirty="0">
              <a:solidFill>
                <a:srgbClr val="0070C0"/>
              </a:solidFill>
            </a:endParaRPr>
          </a:p>
          <a:p>
            <a:endParaRPr lang="es-MX" b="0" dirty="0"/>
          </a:p>
        </p:txBody>
      </p:sp>
      <p:pic>
        <p:nvPicPr>
          <p:cNvPr id="8" name="Marcador de contenido 7" descr="Resultado de imagen para disponibilidad del crédito concepto"/>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860032" y="1628874"/>
            <a:ext cx="3528392" cy="3528318"/>
          </a:xfrm>
          <a:prstGeom prst="rect">
            <a:avLst/>
          </a:prstGeom>
          <a:noFill/>
          <a:ln>
            <a:noFill/>
          </a:ln>
        </p:spPr>
      </p:pic>
      <p:sp>
        <p:nvSpPr>
          <p:cNvPr id="9" name="Marcador de contenido 8"/>
          <p:cNvSpPr>
            <a:spLocks noGrp="1"/>
          </p:cNvSpPr>
          <p:nvPr>
            <p:ph sz="quarter" idx="2"/>
          </p:nvPr>
        </p:nvSpPr>
        <p:spPr>
          <a:xfrm>
            <a:off x="467544" y="1484784"/>
            <a:ext cx="3931920" cy="4069432"/>
          </a:xfrm>
        </p:spPr>
        <p:txBody>
          <a:bodyPr>
            <a:normAutofit fontScale="85000" lnSpcReduction="20000"/>
          </a:bodyPr>
          <a:lstStyle/>
          <a:p>
            <a:pPr algn="just"/>
            <a:r>
              <a:rPr lang="es-MX" dirty="0"/>
              <a:t>Un crédito bancario es un voto </a:t>
            </a:r>
            <a:r>
              <a:rPr lang="es-MX" dirty="0" smtClean="0"/>
              <a:t>de confianza que </a:t>
            </a:r>
            <a:r>
              <a:rPr lang="es-MX" dirty="0"/>
              <a:t>un cliente recibe al obtener dinero de una entidad financiera, ya sea pública o privada. </a:t>
            </a:r>
            <a:r>
              <a:rPr lang="es-MX" dirty="0" smtClean="0"/>
              <a:t>Debido a </a:t>
            </a:r>
            <a:r>
              <a:rPr lang="es-MX" dirty="0"/>
              <a:t>que el cliente pruebe su solvencia </a:t>
            </a:r>
            <a:r>
              <a:rPr lang="es-MX" dirty="0" smtClean="0"/>
              <a:t>(mediante ingresos y bienes). </a:t>
            </a:r>
          </a:p>
          <a:p>
            <a:pPr algn="just"/>
            <a:endParaRPr lang="es-MX" dirty="0"/>
          </a:p>
          <a:p>
            <a:pPr algn="just"/>
            <a:r>
              <a:rPr lang="es-MX" dirty="0" smtClean="0"/>
              <a:t>Mediante </a:t>
            </a:r>
            <a:r>
              <a:rPr lang="es-MX" dirty="0"/>
              <a:t>el crédito el cliente obtiene disponibilidad de efectivo y el Banco los intereses por el uso del dinero</a:t>
            </a:r>
          </a:p>
        </p:txBody>
      </p:sp>
    </p:spTree>
    <p:extLst>
      <p:ext uri="{BB962C8B-B14F-4D97-AF65-F5344CB8AC3E}">
        <p14:creationId xmlns:p14="http://schemas.microsoft.com/office/powerpoint/2010/main" val="30025863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1005195"/>
            <a:ext cx="3931920" cy="792162"/>
          </a:xfrm>
        </p:spPr>
        <p:txBody>
          <a:bodyPr/>
          <a:lstStyle/>
          <a:p>
            <a:r>
              <a:rPr lang="es-MX" dirty="0" smtClean="0">
                <a:solidFill>
                  <a:srgbClr val="0070C0"/>
                </a:solidFill>
              </a:rPr>
              <a:t>Tasa de Desempleo</a:t>
            </a:r>
            <a:endParaRPr lang="es-MX" dirty="0">
              <a:solidFill>
                <a:srgbClr val="0070C0"/>
              </a:solidFill>
            </a:endParaRPr>
          </a:p>
          <a:p>
            <a:endParaRPr lang="es-MX" dirty="0"/>
          </a:p>
        </p:txBody>
      </p:sp>
      <p:sp>
        <p:nvSpPr>
          <p:cNvPr id="5" name="4 Marcador de contenido"/>
          <p:cNvSpPr>
            <a:spLocks noGrp="1"/>
          </p:cNvSpPr>
          <p:nvPr>
            <p:ph sz="quarter" idx="2"/>
          </p:nvPr>
        </p:nvSpPr>
        <p:spPr>
          <a:xfrm>
            <a:off x="611560" y="1700808"/>
            <a:ext cx="3600400" cy="3664384"/>
          </a:xfrm>
        </p:spPr>
        <p:txBody>
          <a:bodyPr>
            <a:normAutofit fontScale="70000" lnSpcReduction="20000"/>
          </a:bodyPr>
          <a:lstStyle/>
          <a:p>
            <a:pPr algn="just"/>
            <a:r>
              <a:rPr lang="es-MX" dirty="0"/>
              <a:t>La tasa de desempleo es una medida de la extensión del desempleo y se calcula como un porcentaje dividiendo el número de personas desempleadas por todas las personas que se encuentran en la fuerza laboral</a:t>
            </a:r>
            <a:r>
              <a:rPr lang="es-MX" dirty="0" smtClean="0"/>
              <a:t>.</a:t>
            </a:r>
          </a:p>
          <a:p>
            <a:pPr marL="0" indent="0" algn="just">
              <a:buNone/>
            </a:pPr>
            <a:endParaRPr lang="es-MX" dirty="0"/>
          </a:p>
          <a:p>
            <a:pPr algn="just"/>
            <a:r>
              <a:rPr lang="es-MX" dirty="0"/>
              <a:t>Durante los períodos de recesión, la economía experimenta generalmente una tasa de desempleo relativamente alta</a:t>
            </a:r>
            <a:endParaRPr lang="es-MX" dirty="0" smtClean="0"/>
          </a:p>
        </p:txBody>
      </p:sp>
      <p:pic>
        <p:nvPicPr>
          <p:cNvPr id="6" name="Marcador de contenido 5" descr="Resultado de imagen para tendencia de desempleo en mexico"/>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652963" y="1797358"/>
            <a:ext cx="3930650" cy="3287826"/>
          </a:xfrm>
          <a:prstGeom prst="rect">
            <a:avLst/>
          </a:prstGeom>
          <a:noFill/>
          <a:ln>
            <a:noFill/>
          </a:ln>
        </p:spPr>
      </p:pic>
    </p:spTree>
    <p:extLst>
      <p:ext uri="{BB962C8B-B14F-4D97-AF65-F5344CB8AC3E}">
        <p14:creationId xmlns:p14="http://schemas.microsoft.com/office/powerpoint/2010/main" val="15509829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2"/>
          </p:nvPr>
        </p:nvSpPr>
        <p:spPr>
          <a:xfrm>
            <a:off x="539552" y="1268760"/>
            <a:ext cx="3931920" cy="4248472"/>
          </a:xfrm>
        </p:spPr>
        <p:txBody>
          <a:bodyPr>
            <a:normAutofit fontScale="62500" lnSpcReduction="20000"/>
          </a:bodyPr>
          <a:lstStyle/>
          <a:p>
            <a:pPr marL="0" indent="0" algn="just">
              <a:lnSpc>
                <a:spcPct val="120000"/>
              </a:lnSpc>
              <a:buNone/>
            </a:pPr>
            <a:r>
              <a:rPr lang="es-MX" dirty="0" smtClean="0"/>
              <a:t>El </a:t>
            </a:r>
            <a:r>
              <a:rPr lang="es-MX" dirty="0"/>
              <a:t>ambiente político impacta también en la economía, las decisiones políticas  pueden beneficiar o no a la empresa.</a:t>
            </a:r>
          </a:p>
          <a:p>
            <a:pPr marL="0" indent="0" algn="just">
              <a:lnSpc>
                <a:spcPct val="120000"/>
              </a:lnSpc>
              <a:buNone/>
            </a:pPr>
            <a:endParaRPr lang="es-MX" dirty="0"/>
          </a:p>
          <a:p>
            <a:pPr marL="0" indent="0" algn="just">
              <a:lnSpc>
                <a:spcPct val="120000"/>
              </a:lnSpc>
              <a:buNone/>
            </a:pPr>
            <a:r>
              <a:rPr lang="es-MX" dirty="0"/>
              <a:t>Por ejemplo, si se aprueba una ley  que aumente el impuesto a determinado artículo, bajarán las ventas de dicho producto.  Incluye</a:t>
            </a:r>
          </a:p>
          <a:p>
            <a:pPr marL="0" indent="0" algn="just">
              <a:lnSpc>
                <a:spcPct val="120000"/>
              </a:lnSpc>
              <a:buNone/>
            </a:pPr>
            <a:endParaRPr lang="es-MX" dirty="0"/>
          </a:p>
          <a:p>
            <a:pPr>
              <a:lnSpc>
                <a:spcPct val="170000"/>
              </a:lnSpc>
            </a:pPr>
            <a:r>
              <a:rPr lang="es-MX" dirty="0"/>
              <a:t>Leyes de protección ambiental</a:t>
            </a:r>
          </a:p>
          <a:p>
            <a:pPr>
              <a:lnSpc>
                <a:spcPct val="170000"/>
              </a:lnSpc>
            </a:pPr>
            <a:r>
              <a:rPr lang="es-MX" dirty="0"/>
              <a:t>Cambio de legislación</a:t>
            </a:r>
          </a:p>
          <a:p>
            <a:pPr>
              <a:lnSpc>
                <a:spcPct val="170000"/>
              </a:lnSpc>
            </a:pPr>
            <a:r>
              <a:rPr lang="es-MX" dirty="0"/>
              <a:t>Cambios gubernamentales</a:t>
            </a:r>
          </a:p>
          <a:p>
            <a:pPr>
              <a:lnSpc>
                <a:spcPct val="170000"/>
              </a:lnSpc>
            </a:pPr>
            <a:r>
              <a:rPr lang="es-MX" dirty="0"/>
              <a:t>Subsidios</a:t>
            </a:r>
          </a:p>
        </p:txBody>
      </p:sp>
      <p:sp>
        <p:nvSpPr>
          <p:cNvPr id="10" name="2 Marcador de texto"/>
          <p:cNvSpPr>
            <a:spLocks noGrp="1"/>
          </p:cNvSpPr>
          <p:nvPr>
            <p:ph type="title"/>
          </p:nvPr>
        </p:nvSpPr>
        <p:spPr>
          <a:xfrm>
            <a:off x="539552" y="5949280"/>
            <a:ext cx="8183562" cy="1050925"/>
          </a:xfrm>
        </p:spPr>
        <p:txBody>
          <a:bodyPr/>
          <a:lstStyle/>
          <a:p>
            <a:pPr algn="ctr"/>
            <a:r>
              <a:rPr lang="es-MX" dirty="0" smtClean="0">
                <a:solidFill>
                  <a:srgbClr val="0066FF"/>
                </a:solidFill>
                <a:effectLst/>
                <a:latin typeface="+mn-lt"/>
                <a:ea typeface="+mn-ea"/>
                <a:cs typeface="+mn-cs"/>
              </a:rPr>
              <a:t>FACTOR POLÍTICO</a:t>
            </a:r>
            <a:endParaRPr lang="es-MX" dirty="0">
              <a:solidFill>
                <a:srgbClr val="0066FF"/>
              </a:solidFill>
              <a:effectLst/>
              <a:latin typeface="+mn-lt"/>
              <a:ea typeface="+mn-ea"/>
              <a:cs typeface="+mn-cs"/>
            </a:endParaRPr>
          </a:p>
          <a:p>
            <a:endParaRPr lang="es-MX" dirty="0"/>
          </a:p>
        </p:txBody>
      </p:sp>
      <p:pic>
        <p:nvPicPr>
          <p:cNvPr id="6" name="7 Marcador de contenido" descr="http://438424cd093f86f0c7e0-2cd4f1b3b970cf6c05d6a60490c230b4.r88.cf2.rackcdn.com/imagen_portada_grande/pena-nieto-politica-vivienda1-110213_gde.jp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4716016" y="1447800"/>
            <a:ext cx="3744416" cy="3781400"/>
          </a:xfrm>
          <a:prstGeom prst="rect">
            <a:avLst/>
          </a:prstGeom>
          <a:noFill/>
          <a:ln>
            <a:noFill/>
          </a:ln>
        </p:spPr>
      </p:pic>
    </p:spTree>
    <p:extLst>
      <p:ext uri="{BB962C8B-B14F-4D97-AF65-F5344CB8AC3E}">
        <p14:creationId xmlns:p14="http://schemas.microsoft.com/office/powerpoint/2010/main" val="22016643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1005195"/>
            <a:ext cx="5472608" cy="792162"/>
          </a:xfrm>
        </p:spPr>
        <p:txBody>
          <a:bodyPr>
            <a:normAutofit fontScale="92500"/>
          </a:bodyPr>
          <a:lstStyle/>
          <a:p>
            <a:r>
              <a:rPr lang="es-MX" dirty="0" smtClean="0">
                <a:solidFill>
                  <a:srgbClr val="0066FF"/>
                </a:solidFill>
              </a:rPr>
              <a:t>Leyes de Protección ambiental</a:t>
            </a:r>
            <a:endParaRPr lang="es-MX" dirty="0">
              <a:solidFill>
                <a:srgbClr val="0066FF"/>
              </a:solidFill>
            </a:endParaRPr>
          </a:p>
          <a:p>
            <a:endParaRPr lang="es-MX" dirty="0"/>
          </a:p>
        </p:txBody>
      </p:sp>
      <p:sp>
        <p:nvSpPr>
          <p:cNvPr id="5" name="4 Marcador de contenido"/>
          <p:cNvSpPr>
            <a:spLocks noGrp="1"/>
          </p:cNvSpPr>
          <p:nvPr>
            <p:ph sz="quarter" idx="2"/>
          </p:nvPr>
        </p:nvSpPr>
        <p:spPr>
          <a:xfrm>
            <a:off x="611560" y="1628800"/>
            <a:ext cx="3600400" cy="3664384"/>
          </a:xfrm>
        </p:spPr>
        <p:txBody>
          <a:bodyPr>
            <a:normAutofit fontScale="70000" lnSpcReduction="20000"/>
          </a:bodyPr>
          <a:lstStyle/>
          <a:p>
            <a:pPr marL="0" indent="0" algn="just">
              <a:buNone/>
            </a:pPr>
            <a:r>
              <a:rPr lang="es-MX" dirty="0"/>
              <a:t>Consiste en el conjunto de medidas que se toman a nivel público y privado para cuidar nuestro hábitat natural, preservándolo del </a:t>
            </a:r>
            <a:r>
              <a:rPr lang="es-MX" dirty="0" smtClean="0"/>
              <a:t>deterioro. Como </a:t>
            </a:r>
            <a:r>
              <a:rPr lang="es-MX" dirty="0"/>
              <a:t>limitar la tala de árboles, </a:t>
            </a:r>
            <a:r>
              <a:rPr lang="es-MX" dirty="0" smtClean="0"/>
              <a:t>reducir </a:t>
            </a:r>
            <a:r>
              <a:rPr lang="es-MX" dirty="0"/>
              <a:t>el consumo de energía, de pesticidas, de </a:t>
            </a:r>
            <a:r>
              <a:rPr lang="es-MX" dirty="0" smtClean="0"/>
              <a:t>combustibles, de basura, etc. </a:t>
            </a:r>
          </a:p>
          <a:p>
            <a:pPr marL="0" indent="0" algn="just">
              <a:buNone/>
            </a:pPr>
            <a:endParaRPr lang="es-MX" dirty="0"/>
          </a:p>
          <a:p>
            <a:pPr marL="0" indent="0" algn="just">
              <a:buNone/>
            </a:pPr>
            <a:r>
              <a:rPr lang="es-MX" dirty="0" smtClean="0"/>
              <a:t>Son medidas</a:t>
            </a:r>
            <a:r>
              <a:rPr lang="es-MX" dirty="0"/>
              <a:t>, que en la práctica y ante la falta de conciencia de la población, deben imponerse por vía legal normas de protección.</a:t>
            </a:r>
          </a:p>
          <a:p>
            <a:pPr marL="0" indent="0" algn="just">
              <a:buNone/>
            </a:pPr>
            <a:endParaRPr lang="es-MX" dirty="0" smtClean="0"/>
          </a:p>
        </p:txBody>
      </p:sp>
      <p:pic>
        <p:nvPicPr>
          <p:cNvPr id="6" name="Marcador de contenido 5" descr="Resultado de imagen para leyes de proteccion ambiental definicion"/>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499992" y="1797357"/>
            <a:ext cx="3930650" cy="3211807"/>
          </a:xfrm>
          <a:prstGeom prst="rect">
            <a:avLst/>
          </a:prstGeom>
          <a:noFill/>
          <a:ln>
            <a:noFill/>
          </a:ln>
        </p:spPr>
      </p:pic>
    </p:spTree>
    <p:extLst>
      <p:ext uri="{BB962C8B-B14F-4D97-AF65-F5344CB8AC3E}">
        <p14:creationId xmlns:p14="http://schemas.microsoft.com/office/powerpoint/2010/main" val="13114323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1005195"/>
            <a:ext cx="3931920" cy="792162"/>
          </a:xfrm>
        </p:spPr>
        <p:txBody>
          <a:bodyPr>
            <a:normAutofit fontScale="92500"/>
          </a:bodyPr>
          <a:lstStyle/>
          <a:p>
            <a:r>
              <a:rPr lang="es-MX" dirty="0">
                <a:solidFill>
                  <a:srgbClr val="0066FF"/>
                </a:solidFill>
              </a:rPr>
              <a:t>Cambio de Legislación</a:t>
            </a:r>
          </a:p>
          <a:p>
            <a:endParaRPr lang="es-MX" dirty="0"/>
          </a:p>
        </p:txBody>
      </p:sp>
      <p:sp>
        <p:nvSpPr>
          <p:cNvPr id="5" name="4 Marcador de contenido"/>
          <p:cNvSpPr>
            <a:spLocks noGrp="1"/>
          </p:cNvSpPr>
          <p:nvPr>
            <p:ph sz="quarter" idx="2"/>
          </p:nvPr>
        </p:nvSpPr>
        <p:spPr>
          <a:xfrm>
            <a:off x="611560" y="1916832"/>
            <a:ext cx="3600400" cy="3664384"/>
          </a:xfrm>
        </p:spPr>
        <p:txBody>
          <a:bodyPr>
            <a:normAutofit fontScale="85000" lnSpcReduction="20000"/>
          </a:bodyPr>
          <a:lstStyle/>
          <a:p>
            <a:pPr marL="0" indent="0" algn="just">
              <a:buNone/>
            </a:pPr>
            <a:r>
              <a:rPr lang="es-MX" dirty="0"/>
              <a:t>Suele ser una iniciativa o </a:t>
            </a:r>
            <a:r>
              <a:rPr lang="es-MX" dirty="0" smtClean="0"/>
              <a:t>un proyecto </a:t>
            </a:r>
            <a:r>
              <a:rPr lang="es-MX" dirty="0"/>
              <a:t> que busca </a:t>
            </a:r>
            <a:r>
              <a:rPr lang="es-MX" dirty="0" smtClean="0"/>
              <a:t> </a:t>
            </a:r>
            <a:r>
              <a:rPr lang="es-MX" dirty="0"/>
              <a:t>lograr una mejora en algún sistema o una estructura. </a:t>
            </a:r>
            <a:endParaRPr lang="es-MX" dirty="0" smtClean="0"/>
          </a:p>
          <a:p>
            <a:pPr marL="0" indent="0" algn="just">
              <a:buNone/>
            </a:pPr>
            <a:endParaRPr lang="es-MX" dirty="0"/>
          </a:p>
          <a:p>
            <a:pPr marL="0" indent="0" algn="just">
              <a:buNone/>
            </a:pPr>
            <a:r>
              <a:rPr lang="es-MX" dirty="0" smtClean="0"/>
              <a:t>Dicha </a:t>
            </a:r>
            <a:r>
              <a:rPr lang="es-MX" dirty="0"/>
              <a:t>reforma puede concretarse sobre algo físico y concreto (como una casa), o sobre una cuestión simbólica o abstracta </a:t>
            </a:r>
            <a:r>
              <a:rPr lang="es-MX" dirty="0" smtClean="0"/>
              <a:t>(un </a:t>
            </a:r>
            <a:r>
              <a:rPr lang="es-MX" dirty="0"/>
              <a:t>modo de organización, etc.).</a:t>
            </a:r>
          </a:p>
          <a:p>
            <a:pPr marL="0" indent="0" algn="just">
              <a:buNone/>
            </a:pPr>
            <a:endParaRPr lang="es-MX" dirty="0" smtClean="0"/>
          </a:p>
        </p:txBody>
      </p:sp>
      <p:pic>
        <p:nvPicPr>
          <p:cNvPr id="6" name="Marcador de contenido 5" descr="Resultado de imagen para cambio de legislación definición"/>
          <p:cNvPicPr>
            <a:picLocks noGrp="1"/>
          </p:cNvPicPr>
          <p:nvPr>
            <p:ph sz="quarter" idx="4"/>
          </p:nvPr>
        </p:nvPicPr>
        <p:blipFill>
          <a:blip r:embed="rId2" cstate="print">
            <a:extLst>
              <a:ext uri="{28A0092B-C50C-407E-A947-70E740481C1C}">
                <a14:useLocalDpi xmlns:a14="http://schemas.microsoft.com/office/drawing/2010/main" val="0"/>
              </a:ext>
            </a:extLst>
          </a:blip>
          <a:srcRect/>
          <a:stretch>
            <a:fillRect/>
          </a:stretch>
        </p:blipFill>
        <p:spPr bwMode="auto">
          <a:xfrm>
            <a:off x="4499992" y="2060848"/>
            <a:ext cx="3930650" cy="2880320"/>
          </a:xfrm>
          <a:prstGeom prst="rect">
            <a:avLst/>
          </a:prstGeom>
          <a:noFill/>
          <a:ln>
            <a:noFill/>
          </a:ln>
        </p:spPr>
      </p:pic>
    </p:spTree>
    <p:extLst>
      <p:ext uri="{BB962C8B-B14F-4D97-AF65-F5344CB8AC3E}">
        <p14:creationId xmlns:p14="http://schemas.microsoft.com/office/powerpoint/2010/main" val="33768492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1005195"/>
            <a:ext cx="5040560" cy="792162"/>
          </a:xfrm>
        </p:spPr>
        <p:txBody>
          <a:bodyPr>
            <a:normAutofit/>
          </a:bodyPr>
          <a:lstStyle/>
          <a:p>
            <a:r>
              <a:rPr lang="es-MX" sz="2200" dirty="0" smtClean="0">
                <a:solidFill>
                  <a:srgbClr val="0066FF"/>
                </a:solidFill>
              </a:rPr>
              <a:t>Inflación</a:t>
            </a:r>
            <a:endParaRPr lang="es-MX" sz="2200" dirty="0">
              <a:solidFill>
                <a:srgbClr val="0066FF"/>
              </a:solidFill>
            </a:endParaRPr>
          </a:p>
          <a:p>
            <a:endParaRPr lang="es-MX" dirty="0"/>
          </a:p>
        </p:txBody>
      </p:sp>
      <p:sp>
        <p:nvSpPr>
          <p:cNvPr id="5" name="4 Marcador de contenido"/>
          <p:cNvSpPr>
            <a:spLocks noGrp="1"/>
          </p:cNvSpPr>
          <p:nvPr>
            <p:ph sz="quarter" idx="2"/>
          </p:nvPr>
        </p:nvSpPr>
        <p:spPr>
          <a:xfrm>
            <a:off x="611560" y="1916832"/>
            <a:ext cx="3600400" cy="3664384"/>
          </a:xfrm>
        </p:spPr>
        <p:txBody>
          <a:bodyPr>
            <a:normAutofit fontScale="92500"/>
          </a:bodyPr>
          <a:lstStyle/>
          <a:p>
            <a:pPr marL="0" indent="0" algn="just">
              <a:buNone/>
            </a:pPr>
            <a:r>
              <a:rPr lang="es-MX" dirty="0"/>
              <a:t>En economía, es el aumento generalizado y sostenido del precio de los bienes y servicios existentes en el mercado durante un período de tiempo, generalmente un año. </a:t>
            </a:r>
            <a:endParaRPr lang="es-MX" dirty="0" smtClean="0"/>
          </a:p>
        </p:txBody>
      </p:sp>
      <p:pic>
        <p:nvPicPr>
          <p:cNvPr id="8" name="Marcador de contenido 7" descr="Resultado de imagen para TASA DE INFLACIÓN"/>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004048" y="1797356"/>
            <a:ext cx="3240360" cy="3287827"/>
          </a:xfrm>
          <a:prstGeom prst="rect">
            <a:avLst/>
          </a:prstGeom>
          <a:noFill/>
          <a:ln>
            <a:noFill/>
          </a:ln>
        </p:spPr>
      </p:pic>
    </p:spTree>
    <p:extLst>
      <p:ext uri="{BB962C8B-B14F-4D97-AF65-F5344CB8AC3E}">
        <p14:creationId xmlns:p14="http://schemas.microsoft.com/office/powerpoint/2010/main" val="19949506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04664"/>
            <a:ext cx="8183880" cy="1051560"/>
          </a:xfrm>
        </p:spPr>
        <p:txBody>
          <a:bodyPr/>
          <a:lstStyle/>
          <a:p>
            <a:r>
              <a:rPr lang="es-ES" dirty="0" smtClean="0"/>
              <a:t>CONTENIDO</a:t>
            </a:r>
            <a:endParaRPr lang="es-ES" dirty="0"/>
          </a:p>
        </p:txBody>
      </p:sp>
      <p:pic>
        <p:nvPicPr>
          <p:cNvPr id="4" name="3 Imagen" descr="escudoUAEM.gif"/>
          <p:cNvPicPr>
            <a:picLocks noChangeAspect="1"/>
          </p:cNvPicPr>
          <p:nvPr/>
        </p:nvPicPr>
        <p:blipFill>
          <a:blip r:embed="rId2" cstate="print"/>
          <a:stretch>
            <a:fillRect/>
          </a:stretch>
        </p:blipFill>
        <p:spPr>
          <a:xfrm>
            <a:off x="7288832" y="548680"/>
            <a:ext cx="1196848" cy="1152128"/>
          </a:xfrm>
          <a:prstGeom prst="rect">
            <a:avLst/>
          </a:prstGeom>
        </p:spPr>
      </p:pic>
      <p:graphicFrame>
        <p:nvGraphicFramePr>
          <p:cNvPr id="5" name="4 Tabla"/>
          <p:cNvGraphicFramePr>
            <a:graphicFrameLocks noGrp="1"/>
          </p:cNvGraphicFramePr>
          <p:nvPr>
            <p:extLst>
              <p:ext uri="{D42A27DB-BD31-4B8C-83A1-F6EECF244321}">
                <p14:modId xmlns:p14="http://schemas.microsoft.com/office/powerpoint/2010/main" val="3165907195"/>
              </p:ext>
            </p:extLst>
          </p:nvPr>
        </p:nvGraphicFramePr>
        <p:xfrm>
          <a:off x="1075814" y="1772816"/>
          <a:ext cx="6840538" cy="3852228"/>
        </p:xfrm>
        <a:graphic>
          <a:graphicData uri="http://schemas.openxmlformats.org/drawingml/2006/table">
            <a:tbl>
              <a:tblPr/>
              <a:tblGrid>
                <a:gridCol w="741363"/>
                <a:gridCol w="5451475"/>
                <a:gridCol w="647700"/>
              </a:tblGrid>
              <a:tr h="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None/>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noProof="0" dirty="0" smtClean="0">
                          <a:ln>
                            <a:noFill/>
                          </a:ln>
                          <a:solidFill>
                            <a:srgbClr val="C00000"/>
                          </a:solidFill>
                          <a:effectLst/>
                          <a:latin typeface="Albertus Extra Bold" pitchFamily="34" charset="0"/>
                        </a:rPr>
                        <a:t>Presentación</a:t>
                      </a:r>
                      <a:r>
                        <a:rPr kumimoji="0" lang="es-MX" sz="2000" b="0" i="0" u="none" strike="noStrike" cap="none" normalizeH="0" baseline="0" dirty="0" smtClean="0">
                          <a:ln>
                            <a:noFill/>
                          </a:ln>
                          <a:solidFill>
                            <a:srgbClr val="C00000"/>
                          </a:solidFill>
                          <a:effectLst/>
                          <a:latin typeface="Albertus Extra Bold" pitchFamily="34" charset="0"/>
                        </a:rPr>
                        <a:t>……………………………………</a:t>
                      </a:r>
                    </a:p>
                  </a:txBody>
                  <a:tcPr horzOverflow="overflow">
                    <a:lnL>
                      <a:noFill/>
                    </a:lnL>
                    <a:lnR>
                      <a:noFill/>
                    </a:lnR>
                    <a:lnT cap="fla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3</a:t>
                      </a:r>
                    </a:p>
                  </a:txBody>
                  <a:tcPr horzOverflow="overflow">
                    <a:lnL>
                      <a:noFill/>
                    </a:lnL>
                    <a:lnR cap="flat">
                      <a:noFill/>
                    </a:lnR>
                    <a:lnT cap="flat">
                      <a:noFill/>
                    </a:lnT>
                    <a:lnB>
                      <a:noFill/>
                    </a:lnB>
                    <a:lnTlToBr>
                      <a:noFill/>
                    </a:lnTlToBr>
                    <a:lnBlToTr>
                      <a:noFill/>
                    </a:lnBlToTr>
                    <a:noFill/>
                  </a:tcPr>
                </a:tc>
              </a:tr>
              <a:tr h="433388">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Objetivo General…………………………………</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4</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noProof="0" dirty="0" smtClean="0">
                          <a:ln>
                            <a:noFill/>
                          </a:ln>
                          <a:solidFill>
                            <a:srgbClr val="C00000"/>
                          </a:solidFill>
                          <a:effectLst/>
                          <a:latin typeface="Albertus Extra Bold" pitchFamily="34" charset="0"/>
                        </a:rPr>
                        <a:t>Guión</a:t>
                      </a:r>
                      <a:r>
                        <a:rPr kumimoji="0" lang="es-MX" sz="2000" b="0" i="0" u="none" strike="noStrike" cap="none" normalizeH="0" baseline="0" dirty="0" smtClean="0">
                          <a:ln>
                            <a:noFill/>
                          </a:ln>
                          <a:solidFill>
                            <a:srgbClr val="C00000"/>
                          </a:solidFill>
                          <a:effectLst/>
                          <a:latin typeface="Albertus Extra Bold" pitchFamily="34" charset="0"/>
                        </a:rPr>
                        <a:t> explicativo para el </a:t>
                      </a:r>
                      <a:r>
                        <a:rPr kumimoji="0" lang="es-MX" sz="2000" b="0" i="0" u="none" strike="noStrike" cap="none" normalizeH="0" baseline="0" noProof="0" dirty="0" smtClean="0">
                          <a:ln>
                            <a:noFill/>
                          </a:ln>
                          <a:solidFill>
                            <a:srgbClr val="C00000"/>
                          </a:solidFill>
                          <a:effectLst/>
                          <a:latin typeface="Albertus Extra Bold" pitchFamily="34" charset="0"/>
                        </a:rPr>
                        <a:t>empleo</a:t>
                      </a:r>
                      <a:r>
                        <a:rPr kumimoji="0" lang="es-MX" sz="2000" b="0" i="0" u="none" strike="noStrike" cap="none" normalizeH="0" baseline="0" dirty="0" smtClean="0">
                          <a:ln>
                            <a:noFill/>
                          </a:ln>
                          <a:solidFill>
                            <a:srgbClr val="C00000"/>
                          </a:solidFill>
                          <a:effectLst/>
                          <a:latin typeface="Albertus Extra Bold" pitchFamily="34" charset="0"/>
                        </a:rPr>
                        <a:t> del material.</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5</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La Empresa y su Entorno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6</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Factor Económico..........................…………….</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9</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Factor Político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16</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Factor Social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21</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Factor Competitivo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smtClean="0">
                          <a:ln>
                            <a:noFill/>
                          </a:ln>
                          <a:solidFill>
                            <a:srgbClr val="C00000"/>
                          </a:solidFill>
                          <a:effectLst/>
                          <a:latin typeface="Albertus" pitchFamily="34" charset="0"/>
                        </a:rPr>
                        <a:t>26</a:t>
                      </a:r>
                      <a:endParaRPr kumimoji="0" lang="es-ES" sz="1600" b="0" i="0" u="none" strike="noStrike" cap="none" normalizeH="0" baseline="0" dirty="0" smtClean="0">
                        <a:ln>
                          <a:noFill/>
                        </a:ln>
                        <a:solidFill>
                          <a:srgbClr val="C00000"/>
                        </a:solidFill>
                        <a:effectLst/>
                        <a:latin typeface="Albertus" pitchFamily="34" charset="0"/>
                      </a:endParaRP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Conclusiones ……………………………………</a:t>
                      </a:r>
                    </a:p>
                  </a:txBody>
                  <a:tcPr horzOverflow="overflow">
                    <a:lnL>
                      <a:noFill/>
                    </a:lnL>
                    <a:lnR>
                      <a:noFill/>
                    </a:lnR>
                    <a:ln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32</a:t>
                      </a:r>
                    </a:p>
                  </a:txBody>
                  <a:tcP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1579588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827584" y="1049159"/>
            <a:ext cx="3931920" cy="792162"/>
          </a:xfrm>
        </p:spPr>
        <p:txBody>
          <a:bodyPr/>
          <a:lstStyle/>
          <a:p>
            <a:r>
              <a:rPr lang="es-MX" sz="2200" dirty="0">
                <a:solidFill>
                  <a:srgbClr val="0066FF"/>
                </a:solidFill>
              </a:rPr>
              <a:t>Subsidios</a:t>
            </a:r>
          </a:p>
          <a:p>
            <a:endParaRPr lang="es-MX" dirty="0"/>
          </a:p>
        </p:txBody>
      </p:sp>
      <p:sp>
        <p:nvSpPr>
          <p:cNvPr id="5" name="4 Marcador de contenido"/>
          <p:cNvSpPr>
            <a:spLocks noGrp="1"/>
          </p:cNvSpPr>
          <p:nvPr>
            <p:ph sz="quarter" idx="2"/>
          </p:nvPr>
        </p:nvSpPr>
        <p:spPr>
          <a:xfrm>
            <a:off x="611560" y="1916832"/>
            <a:ext cx="3600400" cy="3664384"/>
          </a:xfrm>
        </p:spPr>
        <p:txBody>
          <a:bodyPr>
            <a:normAutofit fontScale="92500" lnSpcReduction="20000"/>
          </a:bodyPr>
          <a:lstStyle/>
          <a:p>
            <a:pPr marL="0" indent="0" algn="just">
              <a:buNone/>
            </a:pPr>
            <a:r>
              <a:rPr lang="es-MX" dirty="0"/>
              <a:t>Un subsidio es aquella ayuda o auxilio económico extraordinario que es concedido por algún organismo oficial a una persona o agrupación que demuestra que lo necesita para poder satisfacer sus necesidades básicas.</a:t>
            </a:r>
            <a:br>
              <a:rPr lang="es-MX" dirty="0"/>
            </a:br>
            <a:r>
              <a:rPr lang="es-MX" dirty="0"/>
              <a:t/>
            </a:r>
            <a:br>
              <a:rPr lang="es-MX" dirty="0"/>
            </a:br>
            <a:r>
              <a:rPr lang="es-MX" dirty="0" smtClean="0"/>
              <a:t> </a:t>
            </a:r>
          </a:p>
        </p:txBody>
      </p:sp>
      <p:pic>
        <p:nvPicPr>
          <p:cNvPr id="8" name="Marcador de contenido 7" descr="Resultado de imagen para TASA DE INFLACIÓN"/>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004048" y="1797356"/>
            <a:ext cx="3240360" cy="3287827"/>
          </a:xfrm>
          <a:prstGeom prst="rect">
            <a:avLst/>
          </a:prstGeom>
          <a:noFill/>
          <a:ln>
            <a:noFill/>
          </a:ln>
        </p:spPr>
      </p:pic>
    </p:spTree>
    <p:extLst>
      <p:ext uri="{BB962C8B-B14F-4D97-AF65-F5344CB8AC3E}">
        <p14:creationId xmlns:p14="http://schemas.microsoft.com/office/powerpoint/2010/main" val="23715614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1005195"/>
            <a:ext cx="3931920" cy="792162"/>
          </a:xfrm>
        </p:spPr>
        <p:txBody>
          <a:bodyPr/>
          <a:lstStyle/>
          <a:p>
            <a:r>
              <a:rPr lang="es-MX" sz="2200" dirty="0" smtClean="0">
                <a:solidFill>
                  <a:srgbClr val="0066FF"/>
                </a:solidFill>
              </a:rPr>
              <a:t>Elecciones</a:t>
            </a:r>
            <a:endParaRPr lang="es-MX" sz="2200" dirty="0">
              <a:solidFill>
                <a:srgbClr val="0066FF"/>
              </a:solidFill>
            </a:endParaRPr>
          </a:p>
          <a:p>
            <a:endParaRPr lang="es-MX" dirty="0"/>
          </a:p>
        </p:txBody>
      </p:sp>
      <p:sp>
        <p:nvSpPr>
          <p:cNvPr id="5" name="4 Marcador de contenido"/>
          <p:cNvSpPr>
            <a:spLocks noGrp="1"/>
          </p:cNvSpPr>
          <p:nvPr>
            <p:ph sz="quarter" idx="2"/>
          </p:nvPr>
        </p:nvSpPr>
        <p:spPr>
          <a:xfrm>
            <a:off x="611560" y="1916832"/>
            <a:ext cx="3600400" cy="3664384"/>
          </a:xfrm>
        </p:spPr>
        <p:txBody>
          <a:bodyPr>
            <a:normAutofit fontScale="70000" lnSpcReduction="20000"/>
          </a:bodyPr>
          <a:lstStyle/>
          <a:p>
            <a:pPr marL="0" indent="0" algn="just">
              <a:buNone/>
            </a:pPr>
            <a:r>
              <a:rPr lang="es-MX" dirty="0" smtClean="0"/>
              <a:t>Las</a:t>
            </a:r>
            <a:r>
              <a:rPr lang="es-MX" dirty="0"/>
              <a:t> </a:t>
            </a:r>
            <a:r>
              <a:rPr lang="es-MX" b="1" dirty="0"/>
              <a:t>elecciones</a:t>
            </a:r>
            <a:r>
              <a:rPr lang="es-MX" dirty="0"/>
              <a:t> son un proceso </a:t>
            </a:r>
            <a:r>
              <a:rPr lang="es-MX" dirty="0" smtClean="0"/>
              <a:t>de toma de decisiones en </a:t>
            </a:r>
            <a:r>
              <a:rPr lang="es-MX" dirty="0"/>
              <a:t>el que </a:t>
            </a:r>
            <a:r>
              <a:rPr lang="es-MX" dirty="0" smtClean="0"/>
              <a:t>los electores</a:t>
            </a:r>
            <a:r>
              <a:rPr lang="es-MX" dirty="0"/>
              <a:t> </a:t>
            </a:r>
            <a:r>
              <a:rPr lang="es-MX" dirty="0" smtClean="0"/>
              <a:t>eligen</a:t>
            </a:r>
            <a:r>
              <a:rPr lang="es-MX" dirty="0"/>
              <a:t>, con </a:t>
            </a:r>
            <a:r>
              <a:rPr lang="es-MX" dirty="0" smtClean="0"/>
              <a:t>su voto, </a:t>
            </a:r>
            <a:r>
              <a:rPr lang="es-MX" dirty="0"/>
              <a:t>entre una pluralidad </a:t>
            </a:r>
            <a:r>
              <a:rPr lang="es-MX" dirty="0" smtClean="0"/>
              <a:t>de candidatos a </a:t>
            </a:r>
            <a:r>
              <a:rPr lang="es-MX" dirty="0"/>
              <a:t>quienes ocuparán </a:t>
            </a:r>
            <a:r>
              <a:rPr lang="es-MX" dirty="0" smtClean="0"/>
              <a:t>los cargos políticos</a:t>
            </a:r>
            <a:r>
              <a:rPr lang="es-MX" dirty="0"/>
              <a:t> </a:t>
            </a:r>
            <a:r>
              <a:rPr lang="es-MX" dirty="0" smtClean="0"/>
              <a:t>en una democracia representativa.</a:t>
            </a:r>
          </a:p>
          <a:p>
            <a:pPr marL="0" indent="0" algn="just">
              <a:buNone/>
            </a:pPr>
            <a:endParaRPr lang="es-MX" dirty="0"/>
          </a:p>
          <a:p>
            <a:pPr marL="0" indent="0" algn="just">
              <a:buNone/>
            </a:pPr>
            <a:r>
              <a:rPr lang="es-MX" dirty="0" smtClean="0"/>
              <a:t> </a:t>
            </a:r>
            <a:r>
              <a:rPr lang="es-MX" dirty="0"/>
              <a:t>Hay elecciones generales (las que se convocan para elegir a los </a:t>
            </a:r>
            <a:r>
              <a:rPr lang="es-MX" dirty="0" smtClean="0"/>
              <a:t>miembros</a:t>
            </a:r>
            <a:r>
              <a:rPr lang="es-MX" dirty="0"/>
              <a:t> </a:t>
            </a:r>
            <a:r>
              <a:rPr lang="es-MX" dirty="0" smtClean="0"/>
              <a:t>del poder legislativo, </a:t>
            </a:r>
            <a:r>
              <a:rPr lang="es-MX" dirty="0"/>
              <a:t>y en su caso </a:t>
            </a:r>
            <a:r>
              <a:rPr lang="es-MX" dirty="0" smtClean="0"/>
              <a:t>al jefe de Estado.</a:t>
            </a:r>
            <a:r>
              <a:rPr lang="es-MX" dirty="0"/>
              <a:t/>
            </a:r>
            <a:br>
              <a:rPr lang="es-MX" dirty="0"/>
            </a:br>
            <a:r>
              <a:rPr lang="es-MX" dirty="0" smtClean="0"/>
              <a:t> </a:t>
            </a:r>
          </a:p>
        </p:txBody>
      </p:sp>
      <p:pic>
        <p:nvPicPr>
          <p:cNvPr id="3074" name="Picture 2" descr="Resultado de imagen para elecciones presidenciales"/>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652963" y="1797358"/>
            <a:ext cx="3930650" cy="3359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10418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2"/>
          </p:nvPr>
        </p:nvSpPr>
        <p:spPr>
          <a:xfrm>
            <a:off x="550701" y="1268760"/>
            <a:ext cx="3931920" cy="3888432"/>
          </a:xfrm>
        </p:spPr>
        <p:txBody>
          <a:bodyPr>
            <a:normAutofit fontScale="70000" lnSpcReduction="20000"/>
          </a:bodyPr>
          <a:lstStyle/>
          <a:p>
            <a:pPr marL="0" indent="0" algn="just">
              <a:buNone/>
            </a:pPr>
            <a:r>
              <a:rPr lang="es-MX" dirty="0"/>
              <a:t>Aquí entran aspectos como educación, ecología, empleo, salud, gustos, modas, etc</a:t>
            </a:r>
            <a:r>
              <a:rPr lang="es-MX" dirty="0" smtClean="0"/>
              <a:t>.</a:t>
            </a:r>
          </a:p>
          <a:p>
            <a:pPr marL="0" indent="0" algn="just">
              <a:buNone/>
            </a:pPr>
            <a:endParaRPr lang="es-MX" dirty="0"/>
          </a:p>
          <a:p>
            <a:pPr marL="0" indent="0" algn="just">
              <a:buNone/>
            </a:pPr>
            <a:r>
              <a:rPr lang="es-MX" dirty="0" smtClean="0"/>
              <a:t> </a:t>
            </a:r>
            <a:r>
              <a:rPr lang="es-MX" dirty="0"/>
              <a:t>Por ejemplo, estilos de vida “light”, impone ciertos hábitos de consumo que antes no existían, como el consumo de productos bajos en calorías.     </a:t>
            </a:r>
          </a:p>
          <a:p>
            <a:pPr>
              <a:lnSpc>
                <a:spcPct val="170000"/>
              </a:lnSpc>
            </a:pPr>
            <a:r>
              <a:rPr lang="es-MX" dirty="0" smtClean="0"/>
              <a:t>Tasas de natalidad</a:t>
            </a:r>
          </a:p>
          <a:p>
            <a:pPr>
              <a:lnSpc>
                <a:spcPct val="170000"/>
              </a:lnSpc>
            </a:pPr>
            <a:r>
              <a:rPr lang="es-MX" dirty="0" smtClean="0"/>
              <a:t>Estilos de vida</a:t>
            </a:r>
          </a:p>
          <a:p>
            <a:pPr>
              <a:lnSpc>
                <a:spcPct val="170000"/>
              </a:lnSpc>
            </a:pPr>
            <a:r>
              <a:rPr lang="es-MX" dirty="0" smtClean="0"/>
              <a:t>Nivel educativo</a:t>
            </a:r>
          </a:p>
          <a:p>
            <a:pPr>
              <a:lnSpc>
                <a:spcPct val="170000"/>
              </a:lnSpc>
            </a:pPr>
            <a:r>
              <a:rPr lang="es-MX" dirty="0" smtClean="0"/>
              <a:t>Migración</a:t>
            </a:r>
          </a:p>
        </p:txBody>
      </p:sp>
      <p:pic>
        <p:nvPicPr>
          <p:cNvPr id="6" name="5 Marcador de contenido" descr="http://presidencia2012.com/sitio/images/stories/unamujerpresidente/profesiones.jpg"/>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860032" y="1268760"/>
            <a:ext cx="3456384" cy="3960440"/>
          </a:xfrm>
          <a:prstGeom prst="rect">
            <a:avLst/>
          </a:prstGeom>
          <a:noFill/>
          <a:ln>
            <a:noFill/>
          </a:ln>
        </p:spPr>
      </p:pic>
      <p:sp>
        <p:nvSpPr>
          <p:cNvPr id="7" name="2 Marcador de texto"/>
          <p:cNvSpPr>
            <a:spLocks noGrp="1"/>
          </p:cNvSpPr>
          <p:nvPr>
            <p:ph type="title"/>
          </p:nvPr>
        </p:nvSpPr>
        <p:spPr>
          <a:xfrm>
            <a:off x="539552" y="5949280"/>
            <a:ext cx="8183562" cy="1050925"/>
          </a:xfrm>
        </p:spPr>
        <p:txBody>
          <a:bodyPr/>
          <a:lstStyle/>
          <a:p>
            <a:pPr algn="ctr"/>
            <a:r>
              <a:rPr lang="es-MX" dirty="0" smtClean="0">
                <a:solidFill>
                  <a:srgbClr val="0066FF"/>
                </a:solidFill>
              </a:rPr>
              <a:t>FACTOR SOCIAL</a:t>
            </a:r>
            <a:endParaRPr lang="es-MX" dirty="0">
              <a:solidFill>
                <a:srgbClr val="0066FF"/>
              </a:solidFill>
            </a:endParaRPr>
          </a:p>
          <a:p>
            <a:endParaRPr lang="es-MX" dirty="0">
              <a:solidFill>
                <a:srgbClr val="FFFFFF"/>
              </a:solidFill>
            </a:endParaRPr>
          </a:p>
        </p:txBody>
      </p:sp>
    </p:spTree>
    <p:extLst>
      <p:ext uri="{BB962C8B-B14F-4D97-AF65-F5344CB8AC3E}">
        <p14:creationId xmlns:p14="http://schemas.microsoft.com/office/powerpoint/2010/main" val="32572767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908720"/>
            <a:ext cx="3931920" cy="792162"/>
          </a:xfrm>
        </p:spPr>
        <p:txBody>
          <a:bodyPr/>
          <a:lstStyle/>
          <a:p>
            <a:r>
              <a:rPr lang="es-MX" dirty="0" smtClean="0">
                <a:solidFill>
                  <a:srgbClr val="0066FF"/>
                </a:solidFill>
              </a:rPr>
              <a:t>Tasa de Natalidad</a:t>
            </a:r>
          </a:p>
          <a:p>
            <a:endParaRPr lang="es-MX" dirty="0"/>
          </a:p>
        </p:txBody>
      </p:sp>
      <p:sp>
        <p:nvSpPr>
          <p:cNvPr id="5" name="4 Marcador de contenido"/>
          <p:cNvSpPr>
            <a:spLocks noGrp="1"/>
          </p:cNvSpPr>
          <p:nvPr>
            <p:ph sz="quarter" idx="2"/>
          </p:nvPr>
        </p:nvSpPr>
        <p:spPr>
          <a:xfrm>
            <a:off x="611560" y="1700808"/>
            <a:ext cx="3931920" cy="3888432"/>
          </a:xfrm>
        </p:spPr>
        <p:txBody>
          <a:bodyPr>
            <a:normAutofit fontScale="85000" lnSpcReduction="20000"/>
          </a:bodyPr>
          <a:lstStyle/>
          <a:p>
            <a:pPr marL="0" indent="0" algn="just">
              <a:buNone/>
            </a:pPr>
            <a:r>
              <a:rPr lang="es-MX" dirty="0"/>
              <a:t>La tasa </a:t>
            </a:r>
            <a:r>
              <a:rPr lang="es-MX" dirty="0" smtClean="0"/>
              <a:t>de natalidad es </a:t>
            </a:r>
            <a:r>
              <a:rPr lang="es-MX" dirty="0"/>
              <a:t>la cantidad proporcional de nacimientos que tiene lugar en </a:t>
            </a:r>
            <a:r>
              <a:rPr lang="es-MX" dirty="0" smtClean="0"/>
              <a:t>una comunidad</a:t>
            </a:r>
            <a:r>
              <a:rPr lang="es-MX" dirty="0"/>
              <a:t> en un lapso de tiempo determinado</a:t>
            </a:r>
            <a:r>
              <a:rPr lang="es-MX" dirty="0" smtClean="0"/>
              <a:t>.</a:t>
            </a:r>
          </a:p>
          <a:p>
            <a:pPr marL="0" indent="0" algn="just">
              <a:buNone/>
            </a:pPr>
            <a:endParaRPr lang="es-MX" dirty="0"/>
          </a:p>
          <a:p>
            <a:pPr marL="0" indent="0" algn="just">
              <a:buNone/>
            </a:pPr>
            <a:r>
              <a:rPr lang="es-MX" dirty="0" smtClean="0"/>
              <a:t> </a:t>
            </a:r>
            <a:r>
              <a:rPr lang="es-MX" dirty="0"/>
              <a:t>Se trata de una variable que permite medir </a:t>
            </a:r>
            <a:r>
              <a:rPr lang="es-MX" dirty="0" smtClean="0"/>
              <a:t>la fecundidad</a:t>
            </a:r>
            <a:r>
              <a:rPr lang="es-MX" dirty="0"/>
              <a:t>, es decir, la culminación efectiva del proceso iniciado a raíz de </a:t>
            </a:r>
            <a:r>
              <a:rPr lang="es-MX" dirty="0" smtClean="0"/>
              <a:t>la fertilidad </a:t>
            </a:r>
            <a:r>
              <a:rPr lang="es-MX" dirty="0"/>
              <a:t> o la abundancia de la reproducción de los seres humanos</a:t>
            </a:r>
            <a:endParaRPr lang="es-MX" dirty="0" smtClean="0"/>
          </a:p>
        </p:txBody>
      </p:sp>
      <p:pic>
        <p:nvPicPr>
          <p:cNvPr id="7" name="Marcador de contenido 6" descr="Resultado de imagen para tasa de natalidad"/>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788024" y="1919216"/>
            <a:ext cx="3744416" cy="3165968"/>
          </a:xfrm>
          <a:prstGeom prst="rect">
            <a:avLst/>
          </a:prstGeom>
          <a:noFill/>
          <a:ln>
            <a:noFill/>
          </a:ln>
        </p:spPr>
      </p:pic>
    </p:spTree>
    <p:extLst>
      <p:ext uri="{BB962C8B-B14F-4D97-AF65-F5344CB8AC3E}">
        <p14:creationId xmlns:p14="http://schemas.microsoft.com/office/powerpoint/2010/main" val="39734867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908720"/>
            <a:ext cx="3931920" cy="792162"/>
          </a:xfrm>
        </p:spPr>
        <p:txBody>
          <a:bodyPr/>
          <a:lstStyle/>
          <a:p>
            <a:r>
              <a:rPr lang="es-MX" dirty="0" smtClean="0">
                <a:solidFill>
                  <a:srgbClr val="0066FF"/>
                </a:solidFill>
              </a:rPr>
              <a:t>Estilos de Vida</a:t>
            </a:r>
            <a:endParaRPr lang="es-MX" dirty="0">
              <a:solidFill>
                <a:srgbClr val="0066FF"/>
              </a:solidFill>
            </a:endParaRPr>
          </a:p>
          <a:p>
            <a:endParaRPr lang="es-MX" dirty="0"/>
          </a:p>
        </p:txBody>
      </p:sp>
      <p:sp>
        <p:nvSpPr>
          <p:cNvPr id="5" name="4 Marcador de contenido"/>
          <p:cNvSpPr>
            <a:spLocks noGrp="1"/>
          </p:cNvSpPr>
          <p:nvPr>
            <p:ph sz="quarter" idx="2"/>
          </p:nvPr>
        </p:nvSpPr>
        <p:spPr>
          <a:xfrm>
            <a:off x="611560" y="1700808"/>
            <a:ext cx="3931920" cy="3888432"/>
          </a:xfrm>
        </p:spPr>
        <p:txBody>
          <a:bodyPr>
            <a:normAutofit/>
          </a:bodyPr>
          <a:lstStyle/>
          <a:p>
            <a:pPr marL="0" indent="0" algn="just">
              <a:buNone/>
            </a:pPr>
            <a:r>
              <a:rPr lang="es-MX" dirty="0"/>
              <a:t>S</a:t>
            </a:r>
            <a:r>
              <a:rPr lang="es-MX" dirty="0" smtClean="0"/>
              <a:t>on </a:t>
            </a:r>
            <a:r>
              <a:rPr lang="es-MX" dirty="0"/>
              <a:t>expresiones que se designan, </a:t>
            </a:r>
            <a:r>
              <a:rPr lang="es-MX" dirty="0" smtClean="0"/>
              <a:t> </a:t>
            </a:r>
            <a:r>
              <a:rPr lang="es-MX" dirty="0"/>
              <a:t>al estilo, forma o manera en que se entiende </a:t>
            </a:r>
            <a:r>
              <a:rPr lang="es-MX" dirty="0" smtClean="0"/>
              <a:t>la vida. </a:t>
            </a:r>
          </a:p>
          <a:p>
            <a:pPr marL="0" indent="0" algn="just">
              <a:buNone/>
            </a:pPr>
            <a:endParaRPr lang="es-MX" dirty="0"/>
          </a:p>
          <a:p>
            <a:pPr marL="0" indent="0" algn="just">
              <a:buNone/>
            </a:pPr>
            <a:r>
              <a:rPr lang="es-MX" dirty="0" smtClean="0"/>
              <a:t>También </a:t>
            </a:r>
            <a:r>
              <a:rPr lang="es-MX" dirty="0"/>
              <a:t>se refiere </a:t>
            </a:r>
            <a:r>
              <a:rPr lang="es-MX" dirty="0" smtClean="0"/>
              <a:t> </a:t>
            </a:r>
            <a:r>
              <a:rPr lang="es-MX" dirty="0"/>
              <a:t>a una identidad, una </a:t>
            </a:r>
            <a:r>
              <a:rPr lang="es-MX" dirty="0" smtClean="0"/>
              <a:t>idiosincrasia</a:t>
            </a:r>
            <a:r>
              <a:rPr lang="es-MX" dirty="0"/>
              <a:t> o un carácter, particular o de </a:t>
            </a:r>
            <a:r>
              <a:rPr lang="es-MX" dirty="0" smtClean="0"/>
              <a:t>grupo.</a:t>
            </a:r>
            <a:endParaRPr lang="es-MX" dirty="0"/>
          </a:p>
        </p:txBody>
      </p:sp>
      <p:pic>
        <p:nvPicPr>
          <p:cNvPr id="7" name="Marcador de contenido 6" descr="Resultado de imagen para estilos de vida"/>
          <p:cNvPicPr>
            <a:picLocks noGrp="1"/>
          </p:cNvPicPr>
          <p:nvPr>
            <p:ph sz="quarter" idx="4"/>
          </p:nvPr>
        </p:nvPicPr>
        <p:blipFill>
          <a:blip r:embed="rId2" cstate="print">
            <a:extLst>
              <a:ext uri="{28A0092B-C50C-407E-A947-70E740481C1C}">
                <a14:useLocalDpi xmlns:a14="http://schemas.microsoft.com/office/drawing/2010/main" val="0"/>
              </a:ext>
            </a:extLst>
          </a:blip>
          <a:srcRect/>
          <a:stretch>
            <a:fillRect/>
          </a:stretch>
        </p:blipFill>
        <p:spPr bwMode="auto">
          <a:xfrm>
            <a:off x="4687496" y="1700808"/>
            <a:ext cx="3672408" cy="3362265"/>
          </a:xfrm>
          <a:prstGeom prst="rect">
            <a:avLst/>
          </a:prstGeom>
          <a:noFill/>
          <a:ln>
            <a:noFill/>
          </a:ln>
        </p:spPr>
      </p:pic>
    </p:spTree>
    <p:extLst>
      <p:ext uri="{BB962C8B-B14F-4D97-AF65-F5344CB8AC3E}">
        <p14:creationId xmlns:p14="http://schemas.microsoft.com/office/powerpoint/2010/main" val="5565461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908720"/>
            <a:ext cx="3931920" cy="792162"/>
          </a:xfrm>
        </p:spPr>
        <p:txBody>
          <a:bodyPr/>
          <a:lstStyle/>
          <a:p>
            <a:r>
              <a:rPr lang="es-MX" dirty="0" smtClean="0">
                <a:solidFill>
                  <a:srgbClr val="0066FF"/>
                </a:solidFill>
              </a:rPr>
              <a:t>Nivel Educativo</a:t>
            </a:r>
            <a:endParaRPr lang="es-MX" dirty="0">
              <a:solidFill>
                <a:srgbClr val="0066FF"/>
              </a:solidFill>
            </a:endParaRPr>
          </a:p>
          <a:p>
            <a:endParaRPr lang="es-MX" dirty="0"/>
          </a:p>
        </p:txBody>
      </p:sp>
      <p:sp>
        <p:nvSpPr>
          <p:cNvPr id="5" name="4 Marcador de contenido"/>
          <p:cNvSpPr>
            <a:spLocks noGrp="1"/>
          </p:cNvSpPr>
          <p:nvPr>
            <p:ph sz="quarter" idx="2"/>
          </p:nvPr>
        </p:nvSpPr>
        <p:spPr>
          <a:xfrm>
            <a:off x="611560" y="1700808"/>
            <a:ext cx="3931920" cy="3888432"/>
          </a:xfrm>
        </p:spPr>
        <p:txBody>
          <a:bodyPr>
            <a:normAutofit fontScale="85000" lnSpcReduction="20000"/>
          </a:bodyPr>
          <a:lstStyle/>
          <a:p>
            <a:pPr marL="0" indent="0" algn="just">
              <a:buNone/>
            </a:pPr>
            <a:r>
              <a:rPr lang="es-MX" dirty="0"/>
              <a:t>Se refiere a la estructura que rigen la manera que se forman los nuevos integrantes de la sociedad en un país. </a:t>
            </a:r>
            <a:endParaRPr lang="es-MX" dirty="0" smtClean="0"/>
          </a:p>
          <a:p>
            <a:pPr marL="0" indent="0" algn="just">
              <a:buNone/>
            </a:pPr>
            <a:endParaRPr lang="es-MX" dirty="0"/>
          </a:p>
          <a:p>
            <a:pPr marL="0" indent="0" algn="just">
              <a:buNone/>
            </a:pPr>
            <a:r>
              <a:rPr lang="es-MX" dirty="0" smtClean="0"/>
              <a:t>Un </a:t>
            </a:r>
            <a:r>
              <a:rPr lang="es-MX" dirty="0"/>
              <a:t>sistema educativo permite a las nuevas generaciones apropiarse de la cultura, el arte, el conocimiento, la tecnología, los valores y, de manera general las formas de ver el mundo y la vida de una determinada sociedad. </a:t>
            </a:r>
            <a:endParaRPr lang="es-MX" dirty="0" smtClean="0"/>
          </a:p>
        </p:txBody>
      </p:sp>
      <p:pic>
        <p:nvPicPr>
          <p:cNvPr id="7" name="Marcador de contenido 6" descr="Resultado de imagen para Nivel Educativo"/>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076056" y="1700808"/>
            <a:ext cx="3024336" cy="3600400"/>
          </a:xfrm>
          <a:prstGeom prst="rect">
            <a:avLst/>
          </a:prstGeom>
          <a:noFill/>
          <a:ln>
            <a:noFill/>
          </a:ln>
        </p:spPr>
      </p:pic>
    </p:spTree>
    <p:extLst>
      <p:ext uri="{BB962C8B-B14F-4D97-AF65-F5344CB8AC3E}">
        <p14:creationId xmlns:p14="http://schemas.microsoft.com/office/powerpoint/2010/main" val="15295209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908720"/>
            <a:ext cx="3931920" cy="792162"/>
          </a:xfrm>
        </p:spPr>
        <p:txBody>
          <a:bodyPr/>
          <a:lstStyle/>
          <a:p>
            <a:r>
              <a:rPr lang="es-MX" dirty="0" smtClean="0">
                <a:solidFill>
                  <a:srgbClr val="0066FF"/>
                </a:solidFill>
              </a:rPr>
              <a:t>Migración</a:t>
            </a:r>
            <a:endParaRPr lang="es-MX" dirty="0">
              <a:solidFill>
                <a:srgbClr val="0066FF"/>
              </a:solidFill>
            </a:endParaRPr>
          </a:p>
          <a:p>
            <a:endParaRPr lang="es-MX" dirty="0"/>
          </a:p>
        </p:txBody>
      </p:sp>
      <p:sp>
        <p:nvSpPr>
          <p:cNvPr id="5" name="4 Marcador de contenido"/>
          <p:cNvSpPr>
            <a:spLocks noGrp="1"/>
          </p:cNvSpPr>
          <p:nvPr>
            <p:ph sz="quarter" idx="2"/>
          </p:nvPr>
        </p:nvSpPr>
        <p:spPr>
          <a:xfrm>
            <a:off x="611560" y="1700808"/>
            <a:ext cx="3931920" cy="4248472"/>
          </a:xfrm>
        </p:spPr>
        <p:txBody>
          <a:bodyPr>
            <a:normAutofit fontScale="92500" lnSpcReduction="20000"/>
          </a:bodyPr>
          <a:lstStyle/>
          <a:p>
            <a:pPr marL="0" indent="0" algn="just">
              <a:buNone/>
            </a:pPr>
            <a:r>
              <a:rPr lang="es-MX" dirty="0"/>
              <a:t>La migración es el desplazamiento de población que se produce desde un lugar de origen a otro destino y lleva consigo un cambio de la residencia habitual en el caso de las personas. </a:t>
            </a:r>
            <a:endParaRPr lang="es-MX" dirty="0" smtClean="0"/>
          </a:p>
          <a:p>
            <a:pPr marL="0" indent="0" algn="just">
              <a:buNone/>
            </a:pPr>
            <a:endParaRPr lang="es-MX" dirty="0"/>
          </a:p>
          <a:p>
            <a:pPr marL="0" indent="0" algn="just">
              <a:buNone/>
            </a:pPr>
            <a:r>
              <a:rPr lang="es-MX" dirty="0" smtClean="0"/>
              <a:t>Las </a:t>
            </a:r>
            <a:r>
              <a:rPr lang="es-MX" dirty="0"/>
              <a:t>migraciones de seres humanos se estudian tanto por </a:t>
            </a:r>
            <a:r>
              <a:rPr lang="es-MX" dirty="0" smtClean="0"/>
              <a:t>la demografía</a:t>
            </a:r>
            <a:r>
              <a:rPr lang="es-MX" dirty="0"/>
              <a:t> como por </a:t>
            </a:r>
            <a:r>
              <a:rPr lang="es-MX" dirty="0" smtClean="0"/>
              <a:t>la geografía de la población</a:t>
            </a:r>
          </a:p>
        </p:txBody>
      </p:sp>
      <p:pic>
        <p:nvPicPr>
          <p:cNvPr id="6" name="Marcador de contenido 5" descr="Resultado de imagen para migracion"/>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652963" y="1881310"/>
            <a:ext cx="3930650" cy="3275882"/>
          </a:xfrm>
          <a:prstGeom prst="rect">
            <a:avLst/>
          </a:prstGeom>
          <a:noFill/>
          <a:ln>
            <a:noFill/>
          </a:ln>
        </p:spPr>
      </p:pic>
    </p:spTree>
    <p:extLst>
      <p:ext uri="{BB962C8B-B14F-4D97-AF65-F5344CB8AC3E}">
        <p14:creationId xmlns:p14="http://schemas.microsoft.com/office/powerpoint/2010/main" val="1998813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908720"/>
            <a:ext cx="3931920" cy="792162"/>
          </a:xfrm>
        </p:spPr>
        <p:txBody>
          <a:bodyPr/>
          <a:lstStyle/>
          <a:p>
            <a:r>
              <a:rPr lang="es-MX" dirty="0" smtClean="0">
                <a:solidFill>
                  <a:srgbClr val="0066FF"/>
                </a:solidFill>
              </a:rPr>
              <a:t>Delincuencia</a:t>
            </a:r>
            <a:endParaRPr lang="es-MX" dirty="0">
              <a:solidFill>
                <a:srgbClr val="0066FF"/>
              </a:solidFill>
            </a:endParaRPr>
          </a:p>
          <a:p>
            <a:endParaRPr lang="es-MX" dirty="0"/>
          </a:p>
        </p:txBody>
      </p:sp>
      <p:sp>
        <p:nvSpPr>
          <p:cNvPr id="5" name="4 Marcador de contenido"/>
          <p:cNvSpPr>
            <a:spLocks noGrp="1"/>
          </p:cNvSpPr>
          <p:nvPr>
            <p:ph sz="quarter" idx="2"/>
          </p:nvPr>
        </p:nvSpPr>
        <p:spPr>
          <a:xfrm>
            <a:off x="611560" y="1700808"/>
            <a:ext cx="3931920" cy="4248472"/>
          </a:xfrm>
        </p:spPr>
        <p:txBody>
          <a:bodyPr>
            <a:normAutofit fontScale="92500" lnSpcReduction="20000"/>
          </a:bodyPr>
          <a:lstStyle/>
          <a:p>
            <a:r>
              <a:rPr lang="es-MX" dirty="0" smtClean="0"/>
              <a:t>La delincuencia</a:t>
            </a:r>
            <a:r>
              <a:rPr lang="es-MX" dirty="0"/>
              <a:t> es un problema que viven todas las personas día a día, y actualmente es el problema que más sucede en el país.</a:t>
            </a:r>
          </a:p>
          <a:p>
            <a:r>
              <a:rPr lang="es-MX" dirty="0"/>
              <a:t>La incidencia delictiva se ha incrementado progresivamente desde el año 2001; principalmente los delitos </a:t>
            </a:r>
            <a:r>
              <a:rPr lang="es-MX" dirty="0" smtClean="0"/>
              <a:t>de robo</a:t>
            </a:r>
            <a:r>
              <a:rPr lang="es-MX" dirty="0"/>
              <a:t> a transeúnte, </a:t>
            </a:r>
            <a:r>
              <a:rPr lang="es-MX" dirty="0" smtClean="0"/>
              <a:t>secuestro y homicidio</a:t>
            </a:r>
            <a:endParaRPr lang="es-MX" dirty="0"/>
          </a:p>
        </p:txBody>
      </p:sp>
      <p:pic>
        <p:nvPicPr>
          <p:cNvPr id="2052" name="Picture 4" descr="Resultado de imagen para Lugares con delincuencia"/>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292080" y="1700808"/>
            <a:ext cx="2664296"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83250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2"/>
          </p:nvPr>
        </p:nvSpPr>
        <p:spPr>
          <a:xfrm>
            <a:off x="688259" y="1088740"/>
            <a:ext cx="3931920" cy="4392488"/>
          </a:xfrm>
        </p:spPr>
        <p:txBody>
          <a:bodyPr>
            <a:normAutofit fontScale="55000" lnSpcReduction="20000"/>
          </a:bodyPr>
          <a:lstStyle/>
          <a:p>
            <a:pPr marL="0" indent="0" algn="just">
              <a:buNone/>
            </a:pPr>
            <a:r>
              <a:rPr lang="es-MX" dirty="0"/>
              <a:t>El conocimiento de este factor </a:t>
            </a:r>
            <a:r>
              <a:rPr lang="es-MX" dirty="0" smtClean="0"/>
              <a:t>permitirá ubicarse dentro del mercado, pues proporciona una  idea de los precios, de las oportunidades de crecimiento, etc. Por ejemplo, ofrecer un extra que tus competidores no ofrecen</a:t>
            </a:r>
          </a:p>
          <a:p>
            <a:pPr marL="0" indent="0" algn="just">
              <a:buNone/>
            </a:pPr>
            <a:endParaRPr lang="es-MX" dirty="0"/>
          </a:p>
          <a:p>
            <a:pPr marL="0" indent="0" algn="just">
              <a:buNone/>
            </a:pPr>
            <a:r>
              <a:rPr lang="es-MX" dirty="0" smtClean="0"/>
              <a:t>Por </a:t>
            </a:r>
            <a:r>
              <a:rPr lang="es-MX" dirty="0"/>
              <a:t>ejemplo</a:t>
            </a:r>
            <a:r>
              <a:rPr lang="es-MX" dirty="0" smtClean="0"/>
              <a:t>, entregas a domicilio.</a:t>
            </a:r>
          </a:p>
          <a:p>
            <a:pPr marL="0" indent="0" algn="just">
              <a:buNone/>
            </a:pPr>
            <a:endParaRPr lang="es-MX" dirty="0"/>
          </a:p>
          <a:p>
            <a:pPr marL="0" indent="0" algn="just">
              <a:buNone/>
            </a:pPr>
            <a:r>
              <a:rPr lang="es-MX" dirty="0" smtClean="0"/>
              <a:t>Se debe tomar en cuenta lo siguiente:</a:t>
            </a:r>
            <a:endParaRPr lang="es-MX" dirty="0"/>
          </a:p>
          <a:p>
            <a:pPr>
              <a:lnSpc>
                <a:spcPct val="170000"/>
              </a:lnSpc>
            </a:pPr>
            <a:r>
              <a:rPr lang="es-MX" dirty="0" smtClean="0"/>
              <a:t>Crecimiento de la Industria</a:t>
            </a:r>
          </a:p>
          <a:p>
            <a:pPr>
              <a:lnSpc>
                <a:spcPct val="170000"/>
              </a:lnSpc>
            </a:pPr>
            <a:r>
              <a:rPr lang="es-MX" dirty="0" smtClean="0"/>
              <a:t>Cantidad de  Empresas que puedan representar competencia</a:t>
            </a:r>
          </a:p>
          <a:p>
            <a:pPr>
              <a:lnSpc>
                <a:spcPct val="170000"/>
              </a:lnSpc>
            </a:pPr>
            <a:r>
              <a:rPr lang="es-MX" dirty="0" smtClean="0"/>
              <a:t>Competidores  más importantes</a:t>
            </a:r>
          </a:p>
          <a:p>
            <a:pPr>
              <a:lnSpc>
                <a:spcPct val="170000"/>
              </a:lnSpc>
            </a:pPr>
            <a:r>
              <a:rPr lang="es-MX" dirty="0" smtClean="0"/>
              <a:t>Fortalezas y debilidades de tus competidores</a:t>
            </a:r>
          </a:p>
        </p:txBody>
      </p:sp>
      <p:pic>
        <p:nvPicPr>
          <p:cNvPr id="8" name="7 Marcador de contenido" descr="https://nichosmercados7.files.wordpress.com/2012/06/cc3b3mo-hacer-un-plan-de-negocios-la-competencia.jpg"/>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860032" y="1772816"/>
            <a:ext cx="3528392" cy="3240360"/>
          </a:xfrm>
          <a:prstGeom prst="rect">
            <a:avLst/>
          </a:prstGeom>
          <a:noFill/>
          <a:ln>
            <a:noFill/>
          </a:ln>
        </p:spPr>
      </p:pic>
      <p:sp>
        <p:nvSpPr>
          <p:cNvPr id="6" name="2 Marcador de texto"/>
          <p:cNvSpPr>
            <a:spLocks noGrp="1"/>
          </p:cNvSpPr>
          <p:nvPr>
            <p:ph type="title"/>
          </p:nvPr>
        </p:nvSpPr>
        <p:spPr>
          <a:xfrm>
            <a:off x="539552" y="5949280"/>
            <a:ext cx="8183562" cy="1050925"/>
          </a:xfrm>
        </p:spPr>
        <p:txBody>
          <a:bodyPr>
            <a:normAutofit fontScale="90000"/>
          </a:bodyPr>
          <a:lstStyle/>
          <a:p>
            <a:pPr algn="ctr"/>
            <a:r>
              <a:rPr lang="es-MX" dirty="0" smtClean="0">
                <a:solidFill>
                  <a:srgbClr val="0066FF"/>
                </a:solidFill>
              </a:rPr>
              <a:t>FACTOR COMPETITIVO</a:t>
            </a:r>
            <a:r>
              <a:rPr lang="es-MX" dirty="0" smtClean="0">
                <a:solidFill>
                  <a:srgbClr val="00B050"/>
                </a:solidFill>
              </a:rPr>
              <a:t/>
            </a:r>
            <a:br>
              <a:rPr lang="es-MX" dirty="0" smtClean="0">
                <a:solidFill>
                  <a:srgbClr val="00B050"/>
                </a:solidFill>
              </a:rPr>
            </a:br>
            <a:endParaRPr lang="es-MX" dirty="0">
              <a:solidFill>
                <a:srgbClr val="00B050"/>
              </a:solidFill>
            </a:endParaRPr>
          </a:p>
        </p:txBody>
      </p:sp>
    </p:spTree>
    <p:extLst>
      <p:ext uri="{BB962C8B-B14F-4D97-AF65-F5344CB8AC3E}">
        <p14:creationId xmlns:p14="http://schemas.microsoft.com/office/powerpoint/2010/main" val="23121995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908720"/>
            <a:ext cx="3931920" cy="792162"/>
          </a:xfrm>
        </p:spPr>
        <p:txBody>
          <a:bodyPr>
            <a:normAutofit fontScale="92500" lnSpcReduction="10000"/>
          </a:bodyPr>
          <a:lstStyle/>
          <a:p>
            <a:r>
              <a:rPr lang="es-MX" dirty="0" smtClean="0">
                <a:solidFill>
                  <a:srgbClr val="0066FF"/>
                </a:solidFill>
              </a:rPr>
              <a:t>Crecimiento de la Industria</a:t>
            </a:r>
            <a:endParaRPr lang="es-MX" dirty="0">
              <a:solidFill>
                <a:srgbClr val="0066FF"/>
              </a:solidFill>
            </a:endParaRPr>
          </a:p>
          <a:p>
            <a:endParaRPr lang="es-MX" dirty="0"/>
          </a:p>
        </p:txBody>
      </p:sp>
      <p:sp>
        <p:nvSpPr>
          <p:cNvPr id="5" name="4 Marcador de contenido"/>
          <p:cNvSpPr>
            <a:spLocks noGrp="1"/>
          </p:cNvSpPr>
          <p:nvPr>
            <p:ph sz="quarter" idx="2"/>
          </p:nvPr>
        </p:nvSpPr>
        <p:spPr>
          <a:xfrm>
            <a:off x="611560" y="1700808"/>
            <a:ext cx="3931920" cy="3888432"/>
          </a:xfrm>
        </p:spPr>
        <p:txBody>
          <a:bodyPr>
            <a:normAutofit fontScale="85000" lnSpcReduction="20000"/>
          </a:bodyPr>
          <a:lstStyle/>
          <a:p>
            <a:pPr marL="0" indent="0" algn="just">
              <a:buNone/>
            </a:pPr>
            <a:r>
              <a:rPr lang="es-MX" dirty="0"/>
              <a:t>Se refiere a la estructura que rigen la manera que se forman los nuevos integrantes de la sociedad en un país. </a:t>
            </a:r>
            <a:endParaRPr lang="es-MX" dirty="0" smtClean="0"/>
          </a:p>
          <a:p>
            <a:pPr marL="0" indent="0" algn="just">
              <a:buNone/>
            </a:pPr>
            <a:endParaRPr lang="es-MX" dirty="0"/>
          </a:p>
          <a:p>
            <a:pPr marL="0" indent="0" algn="just">
              <a:buNone/>
            </a:pPr>
            <a:r>
              <a:rPr lang="es-MX" dirty="0" smtClean="0"/>
              <a:t>Un </a:t>
            </a:r>
            <a:r>
              <a:rPr lang="es-MX" dirty="0"/>
              <a:t>sistema educativo permite a las nuevas generaciones apropiarse de la cultura, el arte, el conocimiento, la tecnología, los valores y, de manera general las formas de ver el mundo y la vida de una determinada sociedad. </a:t>
            </a:r>
            <a:endParaRPr lang="es-MX" dirty="0" smtClean="0"/>
          </a:p>
        </p:txBody>
      </p:sp>
      <p:pic>
        <p:nvPicPr>
          <p:cNvPr id="1026" name="Picture 2" descr="Resultado de imagen para crecimiento de las industrias en mexico"/>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652963" y="1484784"/>
            <a:ext cx="3930650"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2398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4653136"/>
            <a:ext cx="8183880" cy="1051560"/>
          </a:xfrm>
        </p:spPr>
        <p:txBody>
          <a:bodyPr/>
          <a:lstStyle/>
          <a:p>
            <a:r>
              <a:rPr lang="es-MX" dirty="0" smtClean="0"/>
              <a:t>PRESENTACION</a:t>
            </a:r>
            <a:endParaRPr lang="es-MX" dirty="0"/>
          </a:p>
        </p:txBody>
      </p:sp>
      <p:sp>
        <p:nvSpPr>
          <p:cNvPr id="3" name="Marcador de contenido 2"/>
          <p:cNvSpPr>
            <a:spLocks noGrp="1"/>
          </p:cNvSpPr>
          <p:nvPr>
            <p:ph idx="1"/>
          </p:nvPr>
        </p:nvSpPr>
        <p:spPr>
          <a:xfrm>
            <a:off x="502920" y="1124744"/>
            <a:ext cx="8183880" cy="3593560"/>
          </a:xfrm>
        </p:spPr>
        <p:txBody>
          <a:bodyPr/>
          <a:lstStyle/>
          <a:p>
            <a:endParaRPr lang="es-MX" dirty="0"/>
          </a:p>
        </p:txBody>
      </p:sp>
      <p:sp>
        <p:nvSpPr>
          <p:cNvPr id="5" name="Recortar rectángulo de esquina sencilla 4"/>
          <p:cNvSpPr/>
          <p:nvPr/>
        </p:nvSpPr>
        <p:spPr>
          <a:xfrm>
            <a:off x="899592" y="908720"/>
            <a:ext cx="6984776" cy="3942172"/>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sz="2000" dirty="0"/>
              <a:t>Considerando el numero tan grade de empresas en nuestro país, es conveniente conocer todos los </a:t>
            </a:r>
            <a:r>
              <a:rPr lang="es-ES" sz="2000" dirty="0" smtClean="0"/>
              <a:t>elementos </a:t>
            </a:r>
            <a:r>
              <a:rPr lang="es-ES" sz="2000" dirty="0"/>
              <a:t>que </a:t>
            </a:r>
            <a:r>
              <a:rPr lang="es-ES" sz="2000" dirty="0" smtClean="0"/>
              <a:t>las rodean. Este </a:t>
            </a:r>
            <a:r>
              <a:rPr lang="es-ES" sz="2000" dirty="0"/>
              <a:t>material visual  proporciona </a:t>
            </a:r>
            <a:r>
              <a:rPr lang="es-ES" sz="2000" dirty="0" smtClean="0"/>
              <a:t>las ayudas necesarias </a:t>
            </a:r>
            <a:r>
              <a:rPr lang="es-ES" sz="2000" dirty="0"/>
              <a:t>para que el alumno conozca </a:t>
            </a:r>
            <a:r>
              <a:rPr lang="es-ES" sz="2000" dirty="0" smtClean="0"/>
              <a:t>la forma en que el entorno afecta el desarrollo de las empresas y la forma en que dicho conocimiento permite tomar decisiones para hacer frente a estos factores externos</a:t>
            </a:r>
            <a:endParaRPr lang="es-ES" sz="2000" dirty="0"/>
          </a:p>
        </p:txBody>
      </p:sp>
    </p:spTree>
    <p:extLst>
      <p:ext uri="{BB962C8B-B14F-4D97-AF65-F5344CB8AC3E}">
        <p14:creationId xmlns:p14="http://schemas.microsoft.com/office/powerpoint/2010/main" val="9511953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548680"/>
            <a:ext cx="5400600" cy="1152202"/>
          </a:xfrm>
        </p:spPr>
        <p:txBody>
          <a:bodyPr>
            <a:noAutofit/>
          </a:bodyPr>
          <a:lstStyle/>
          <a:p>
            <a:pPr>
              <a:lnSpc>
                <a:spcPct val="170000"/>
              </a:lnSpc>
            </a:pPr>
            <a:r>
              <a:rPr lang="es-MX" sz="2000" dirty="0">
                <a:solidFill>
                  <a:srgbClr val="0066FF"/>
                </a:solidFill>
              </a:rPr>
              <a:t>Cantidad de  Empresas que puedan representar competencia</a:t>
            </a:r>
          </a:p>
          <a:p>
            <a:endParaRPr lang="es-MX" sz="900" dirty="0">
              <a:solidFill>
                <a:srgbClr val="0066FF"/>
              </a:solidFill>
            </a:endParaRPr>
          </a:p>
        </p:txBody>
      </p:sp>
      <p:sp>
        <p:nvSpPr>
          <p:cNvPr id="5" name="4 Marcador de contenido"/>
          <p:cNvSpPr>
            <a:spLocks noGrp="1"/>
          </p:cNvSpPr>
          <p:nvPr>
            <p:ph sz="quarter" idx="2"/>
          </p:nvPr>
        </p:nvSpPr>
        <p:spPr>
          <a:xfrm>
            <a:off x="611560" y="1700808"/>
            <a:ext cx="3931920" cy="3888432"/>
          </a:xfrm>
        </p:spPr>
        <p:txBody>
          <a:bodyPr>
            <a:normAutofit fontScale="77500" lnSpcReduction="20000"/>
          </a:bodyPr>
          <a:lstStyle/>
          <a:p>
            <a:pPr marL="0" indent="0" algn="just">
              <a:buNone/>
            </a:pPr>
            <a:r>
              <a:rPr lang="es-MX" dirty="0"/>
              <a:t>El número de competidores en el área del mercado donde se piense establecer, en relación con el mercado potencial, le dará un indicador de la necesidad de una empresa del giro que usted quiere establecer en esa área. Por supuesto que, si las empresas existentes no están proporcionando servicios o productos adecuados, un nuevo competidor habrá de captar una parte sustancial del mercado.</a:t>
            </a:r>
            <a:endParaRPr lang="es-MX" dirty="0" smtClean="0"/>
          </a:p>
        </p:txBody>
      </p:sp>
      <p:pic>
        <p:nvPicPr>
          <p:cNvPr id="2056" name="Picture 8" descr="Resultado de imagen para Empresas que compiten"/>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087128" y="1700808"/>
            <a:ext cx="3062319"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36861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908720"/>
            <a:ext cx="3931920" cy="792162"/>
          </a:xfrm>
        </p:spPr>
        <p:txBody>
          <a:bodyPr>
            <a:normAutofit fontScale="92500" lnSpcReduction="10000"/>
          </a:bodyPr>
          <a:lstStyle/>
          <a:p>
            <a:r>
              <a:rPr lang="es-MX" dirty="0" smtClean="0">
                <a:solidFill>
                  <a:srgbClr val="0066FF"/>
                </a:solidFill>
              </a:rPr>
              <a:t>Competidores mas importantes</a:t>
            </a:r>
            <a:endParaRPr lang="es-MX" dirty="0">
              <a:solidFill>
                <a:srgbClr val="0066FF"/>
              </a:solidFill>
            </a:endParaRPr>
          </a:p>
          <a:p>
            <a:endParaRPr lang="es-MX" dirty="0"/>
          </a:p>
        </p:txBody>
      </p:sp>
      <p:sp>
        <p:nvSpPr>
          <p:cNvPr id="5" name="4 Marcador de contenido"/>
          <p:cNvSpPr>
            <a:spLocks noGrp="1"/>
          </p:cNvSpPr>
          <p:nvPr>
            <p:ph sz="quarter" idx="2"/>
          </p:nvPr>
        </p:nvSpPr>
        <p:spPr>
          <a:xfrm>
            <a:off x="611560" y="1700808"/>
            <a:ext cx="3931920" cy="3888432"/>
          </a:xfrm>
        </p:spPr>
        <p:txBody>
          <a:bodyPr>
            <a:noAutofit/>
          </a:bodyPr>
          <a:lstStyle/>
          <a:p>
            <a:pPr marL="0" indent="0" algn="just">
              <a:buNone/>
            </a:pPr>
            <a:r>
              <a:rPr lang="es-MX" sz="1400" dirty="0"/>
              <a:t>Son aquellos conjuntos de empresas que ofrecen productos iguales y comercializan </a:t>
            </a:r>
            <a:r>
              <a:rPr lang="es-MX" sz="1400" dirty="0" smtClean="0"/>
              <a:t>empresas </a:t>
            </a:r>
            <a:r>
              <a:rPr lang="es-MX" sz="1400" dirty="0"/>
              <a:t>que compiten con la nuestra directamente (con los mismos productos). </a:t>
            </a:r>
            <a:r>
              <a:rPr lang="es-MX" sz="1400" dirty="0" smtClean="0"/>
              <a:t>También son aquellos </a:t>
            </a:r>
            <a:r>
              <a:rPr lang="es-MX" sz="1400" dirty="0"/>
              <a:t>conjuntos de empresas que ofrecen productos iguales y comercializan los mismos que una determinada empresa.</a:t>
            </a:r>
            <a:br>
              <a:rPr lang="es-MX" sz="1400" dirty="0"/>
            </a:br>
            <a:r>
              <a:rPr lang="es-MX" sz="1400" dirty="0" smtClean="0"/>
              <a:t>También </a:t>
            </a:r>
            <a:r>
              <a:rPr lang="es-MX" sz="1400" dirty="0"/>
              <a:t>se considera competencia a las empresas los mismos que una determinada empresa.</a:t>
            </a:r>
            <a:br>
              <a:rPr lang="es-MX" sz="1400" dirty="0"/>
            </a:br>
            <a:r>
              <a:rPr lang="es-MX" sz="1400" dirty="0"/>
              <a:t>Pero la competencia no se limita al caso de las que ofrecen productos que pueden sustituir a los nuestros</a:t>
            </a:r>
            <a:endParaRPr lang="es-MX" sz="1400" dirty="0" smtClean="0"/>
          </a:p>
        </p:txBody>
      </p:sp>
      <p:pic>
        <p:nvPicPr>
          <p:cNvPr id="3074" name="Picture 2" descr="Resultado de imagen para competidores mas importantes"/>
          <p:cNvPicPr>
            <a:picLocks noGrp="1" noChangeAspect="1" noChangeArrowheads="1"/>
          </p:cNvPicPr>
          <p:nvPr>
            <p:ph sz="quarter" idx="4"/>
          </p:nvPr>
        </p:nvPicPr>
        <p:blipFill>
          <a:blip r:embed="rId2" cstate="print">
            <a:extLst>
              <a:ext uri="{28A0092B-C50C-407E-A947-70E740481C1C}">
                <a14:useLocalDpi xmlns:a14="http://schemas.microsoft.com/office/drawing/2010/main" val="0"/>
              </a:ext>
            </a:extLst>
          </a:blip>
          <a:srcRect/>
          <a:stretch>
            <a:fillRect/>
          </a:stretch>
        </p:blipFill>
        <p:spPr bwMode="auto">
          <a:xfrm>
            <a:off x="4652963" y="1883065"/>
            <a:ext cx="3930650" cy="3418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88641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908720"/>
            <a:ext cx="6408712" cy="792162"/>
          </a:xfrm>
        </p:spPr>
        <p:txBody>
          <a:bodyPr>
            <a:normAutofit fontScale="92500" lnSpcReduction="10000"/>
          </a:bodyPr>
          <a:lstStyle/>
          <a:p>
            <a:r>
              <a:rPr lang="es-MX" dirty="0" smtClean="0">
                <a:solidFill>
                  <a:srgbClr val="0066FF"/>
                </a:solidFill>
              </a:rPr>
              <a:t>Fortalezas y Debilidades de tus competidores</a:t>
            </a:r>
            <a:endParaRPr lang="es-MX" dirty="0">
              <a:solidFill>
                <a:srgbClr val="0066FF"/>
              </a:solidFill>
            </a:endParaRPr>
          </a:p>
          <a:p>
            <a:endParaRPr lang="es-MX" dirty="0"/>
          </a:p>
        </p:txBody>
      </p:sp>
      <p:sp>
        <p:nvSpPr>
          <p:cNvPr id="5" name="4 Marcador de contenido"/>
          <p:cNvSpPr>
            <a:spLocks noGrp="1"/>
          </p:cNvSpPr>
          <p:nvPr>
            <p:ph sz="quarter" idx="2"/>
          </p:nvPr>
        </p:nvSpPr>
        <p:spPr>
          <a:xfrm>
            <a:off x="611560" y="1700808"/>
            <a:ext cx="3931920" cy="3888432"/>
          </a:xfrm>
        </p:spPr>
        <p:txBody>
          <a:bodyPr>
            <a:normAutofit fontScale="92500" lnSpcReduction="20000"/>
          </a:bodyPr>
          <a:lstStyle/>
          <a:p>
            <a:pPr marL="0" indent="0" algn="just">
              <a:buNone/>
            </a:pPr>
            <a:r>
              <a:rPr lang="es-MX" dirty="0" smtClean="0"/>
              <a:t>El análisis </a:t>
            </a:r>
            <a:r>
              <a:rPr lang="es-MX" dirty="0"/>
              <a:t>de la </a:t>
            </a:r>
            <a:r>
              <a:rPr lang="es-MX" b="1" dirty="0"/>
              <a:t>competencia</a:t>
            </a:r>
            <a:r>
              <a:rPr lang="es-MX" dirty="0"/>
              <a:t> le permite identificar a sus competidores y evaluar sus respectivas </a:t>
            </a:r>
            <a:r>
              <a:rPr lang="es-MX" b="1" dirty="0"/>
              <a:t>fortalezas y debilidades</a:t>
            </a:r>
            <a:r>
              <a:rPr lang="es-MX" dirty="0"/>
              <a:t>. ... El análisis de la </a:t>
            </a:r>
            <a:r>
              <a:rPr lang="es-MX" b="1" dirty="0"/>
              <a:t>competencia</a:t>
            </a:r>
            <a:r>
              <a:rPr lang="es-MX" dirty="0"/>
              <a:t> es un proceso continuo. Siempre debe reunir información acerca de sus competidores.</a:t>
            </a:r>
            <a:endParaRPr lang="es-MX" dirty="0" smtClean="0"/>
          </a:p>
        </p:txBody>
      </p:sp>
      <p:sp>
        <p:nvSpPr>
          <p:cNvPr id="4" name="Marcador de contenido 3"/>
          <p:cNvSpPr>
            <a:spLocks noGrp="1"/>
          </p:cNvSpPr>
          <p:nvPr>
            <p:ph sz="quarter" idx="4"/>
          </p:nvPr>
        </p:nvSpPr>
        <p:spPr/>
        <p:txBody>
          <a:bodyPr/>
          <a:lstStyle/>
          <a:p>
            <a:endParaRPr lang="es-MX" dirty="0"/>
          </a:p>
        </p:txBody>
      </p:sp>
      <p:pic>
        <p:nvPicPr>
          <p:cNvPr id="9" name="Picture 2" descr="Resultado de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277" y="1447800"/>
            <a:ext cx="3522022" cy="3489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8887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32656"/>
            <a:ext cx="8229600" cy="1272873"/>
          </a:xfrm>
        </p:spPr>
        <p:txBody>
          <a:bodyPr>
            <a:normAutofit/>
          </a:bodyPr>
          <a:lstStyle/>
          <a:p>
            <a:pPr algn="ctr"/>
            <a:r>
              <a:rPr lang="es-ES" sz="2800" dirty="0" smtClean="0">
                <a:solidFill>
                  <a:schemeClr val="accent1"/>
                </a:solidFill>
              </a:rPr>
              <a:t>CONCLUSIONES</a:t>
            </a:r>
            <a:endParaRPr lang="es-ES" sz="2800" dirty="0">
              <a:solidFill>
                <a:schemeClr val="accent1"/>
              </a:solidFill>
            </a:endParaRPr>
          </a:p>
        </p:txBody>
      </p:sp>
      <p:sp>
        <p:nvSpPr>
          <p:cNvPr id="3" name="2 Marcador de contenido"/>
          <p:cNvSpPr>
            <a:spLocks noGrp="1"/>
          </p:cNvSpPr>
          <p:nvPr>
            <p:ph idx="1"/>
          </p:nvPr>
        </p:nvSpPr>
        <p:spPr>
          <a:xfrm>
            <a:off x="395536" y="2158008"/>
            <a:ext cx="8229600" cy="4699992"/>
          </a:xfrm>
        </p:spPr>
        <p:txBody>
          <a:bodyPr>
            <a:normAutofit/>
          </a:bodyPr>
          <a:lstStyle/>
          <a:p>
            <a:pPr algn="just"/>
            <a:r>
              <a:rPr lang="es-ES" sz="2000" dirty="0" smtClean="0"/>
              <a:t>Todas las empresas sin considerar su tamaño necesitan conocer los factores externos que les rodean para saber como hacerles frente de la mejor manera.</a:t>
            </a:r>
          </a:p>
          <a:p>
            <a:pPr algn="just"/>
            <a:endParaRPr lang="es-ES" sz="2000" dirty="0" smtClean="0"/>
          </a:p>
          <a:p>
            <a:pPr algn="just"/>
            <a:r>
              <a:rPr lang="es-ES" sz="2000" dirty="0" smtClean="0"/>
              <a:t>Tales factores impactan ineludiblemente en el funcionamiento de la organización.  Debido a que no se pueden controlar por parte de los directivos, su análisis ayudará a buscar estrategias que mejor convengan de tal forma que no afecten considerablemente los resultados de la empresa </a:t>
            </a:r>
          </a:p>
          <a:p>
            <a:pPr algn="just"/>
            <a:endParaRPr lang="es-ES" sz="2000" dirty="0" smtClean="0"/>
          </a:p>
          <a:p>
            <a:pPr algn="just"/>
            <a:endParaRPr lang="es-ES" dirty="0" smtClean="0"/>
          </a:p>
        </p:txBody>
      </p:sp>
    </p:spTree>
    <p:extLst>
      <p:ext uri="{BB962C8B-B14F-4D97-AF65-F5344CB8AC3E}">
        <p14:creationId xmlns:p14="http://schemas.microsoft.com/office/powerpoint/2010/main" val="22777912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OBJETIVO GENERAL</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863832379"/>
              </p:ext>
            </p:extLst>
          </p:nvPr>
        </p:nvGraphicFramePr>
        <p:xfrm>
          <a:off x="539552" y="332656"/>
          <a:ext cx="8229600" cy="46256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46006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836712"/>
            <a:ext cx="8229600" cy="1272873"/>
          </a:xfrm>
        </p:spPr>
        <p:txBody>
          <a:bodyPr>
            <a:normAutofit/>
          </a:bodyPr>
          <a:lstStyle/>
          <a:p>
            <a:pPr algn="ctr"/>
            <a:r>
              <a:rPr lang="es-ES" sz="2800" dirty="0" smtClean="0">
                <a:solidFill>
                  <a:schemeClr val="accent1"/>
                </a:solidFill>
              </a:rPr>
              <a:t>GUIÓN EXPLICATIVO PARA EL EMPLEO DEL MATERIAL</a:t>
            </a:r>
            <a:endParaRPr lang="es-ES" sz="2800" dirty="0">
              <a:solidFill>
                <a:schemeClr val="accent1"/>
              </a:solidFill>
            </a:endParaRPr>
          </a:p>
        </p:txBody>
      </p:sp>
      <p:sp>
        <p:nvSpPr>
          <p:cNvPr id="3" name="2 Marcador de contenido"/>
          <p:cNvSpPr>
            <a:spLocks noGrp="1"/>
          </p:cNvSpPr>
          <p:nvPr>
            <p:ph idx="1"/>
          </p:nvPr>
        </p:nvSpPr>
        <p:spPr>
          <a:xfrm>
            <a:off x="428784" y="2564904"/>
            <a:ext cx="8229600" cy="4699992"/>
          </a:xfrm>
        </p:spPr>
        <p:txBody>
          <a:bodyPr>
            <a:normAutofit/>
          </a:bodyPr>
          <a:lstStyle/>
          <a:p>
            <a:pPr algn="just"/>
            <a:r>
              <a:rPr lang="es-ES" sz="2000" dirty="0" smtClean="0"/>
              <a:t>Administración de las Pymes es una Unidad de Aprendizaje obligatoria del programa educativo  de la licenciatura en Administración cuya núcleo de formación es  sustantivo, con modalidad presencial, para su presentación el alumno deberá contar con conocimientos de teoría básica de la Administración en general.</a:t>
            </a:r>
          </a:p>
          <a:p>
            <a:pPr algn="just"/>
            <a:endParaRPr lang="es-ES" sz="2000" dirty="0" smtClean="0"/>
          </a:p>
          <a:p>
            <a:pPr algn="just"/>
            <a:r>
              <a:rPr lang="es-ES" sz="2000" dirty="0" smtClean="0"/>
              <a:t> Este material se ha elaborado en base al propósito de dicha unidad de aprendizaje</a:t>
            </a:r>
            <a:r>
              <a:rPr lang="es-ES" dirty="0" smtClean="0"/>
              <a:t>.</a:t>
            </a:r>
          </a:p>
        </p:txBody>
      </p:sp>
    </p:spTree>
    <p:extLst>
      <p:ext uri="{BB962C8B-B14F-4D97-AF65-F5344CB8AC3E}">
        <p14:creationId xmlns:p14="http://schemas.microsoft.com/office/powerpoint/2010/main" val="29900046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7224" y="2924944"/>
            <a:ext cx="8183880" cy="1051560"/>
          </a:xfrm>
        </p:spPr>
        <p:txBody>
          <a:bodyPr>
            <a:noAutofit/>
          </a:bodyPr>
          <a:lstStyle/>
          <a:p>
            <a:pPr algn="ctr"/>
            <a:r>
              <a:rPr lang="es-MX" sz="5400" dirty="0" smtClean="0"/>
              <a:t>LA EMPRESA Y SU</a:t>
            </a:r>
            <a:br>
              <a:rPr lang="es-MX" sz="5400" dirty="0" smtClean="0"/>
            </a:br>
            <a:r>
              <a:rPr lang="es-MX" sz="5400" dirty="0" smtClean="0"/>
              <a:t> ENTORNO</a:t>
            </a:r>
            <a:endParaRPr lang="es-MX" sz="5400" dirty="0"/>
          </a:p>
        </p:txBody>
      </p:sp>
      <p:sp>
        <p:nvSpPr>
          <p:cNvPr id="3" name="Marcador de texto 2"/>
          <p:cNvSpPr>
            <a:spLocks noGrp="1"/>
          </p:cNvSpPr>
          <p:nvPr>
            <p:ph type="body" idx="1"/>
          </p:nvPr>
        </p:nvSpPr>
        <p:spPr/>
        <p:txBody>
          <a:bodyPr/>
          <a:lstStyle/>
          <a:p>
            <a:endParaRPr lang="es-MX"/>
          </a:p>
        </p:txBody>
      </p:sp>
      <p:sp>
        <p:nvSpPr>
          <p:cNvPr id="4" name="Marcador de texto 3"/>
          <p:cNvSpPr>
            <a:spLocks noGrp="1"/>
          </p:cNvSpPr>
          <p:nvPr>
            <p:ph type="body" sz="half" idx="3"/>
          </p:nvPr>
        </p:nvSpPr>
        <p:spPr/>
        <p:txBody>
          <a:bodyPr/>
          <a:lstStyle/>
          <a:p>
            <a:endParaRPr lang="es-MX"/>
          </a:p>
        </p:txBody>
      </p:sp>
    </p:spTree>
    <p:extLst>
      <p:ext uri="{BB962C8B-B14F-4D97-AF65-F5344CB8AC3E}">
        <p14:creationId xmlns:p14="http://schemas.microsoft.com/office/powerpoint/2010/main" val="3423156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descr="http://3.bp.blogspot.com/_nH1k8YQW2rc/SThTj2E5VqI/AAAAAAAAACU/avXU5T1jDTc/s320/organizacion.gif"/>
          <p:cNvPicPr>
            <a:picLocks noGrp="1" noChangeAspect="1" noChangeArrowheads="1"/>
          </p:cNvPicPr>
          <p:nvPr>
            <p:ph sz="quarter" idx="2"/>
          </p:nvPr>
        </p:nvPicPr>
        <p:blipFill>
          <a:blip r:embed="rId2" cstate="print"/>
          <a:srcRect/>
          <a:stretch>
            <a:fillRect/>
          </a:stretch>
        </p:blipFill>
        <p:spPr bwMode="auto">
          <a:xfrm>
            <a:off x="636424" y="622456"/>
            <a:ext cx="2448272" cy="1853691"/>
          </a:xfrm>
          <a:prstGeom prst="rect">
            <a:avLst/>
          </a:prstGeom>
          <a:noFill/>
        </p:spPr>
      </p:pic>
      <p:pic>
        <p:nvPicPr>
          <p:cNvPr id="15" name="Picture 8" descr="http://2.bp.blogspot.com/_7cfwSNThjxk/STgrcHzzF5I/AAAAAAAAAA4/m4e_lvLIFFU/s400/empresa3.gif"/>
          <p:cNvPicPr>
            <a:picLocks noChangeAspect="1" noChangeArrowheads="1"/>
          </p:cNvPicPr>
          <p:nvPr/>
        </p:nvPicPr>
        <p:blipFill>
          <a:blip r:embed="rId3" cstate="print"/>
          <a:srcRect/>
          <a:stretch>
            <a:fillRect/>
          </a:stretch>
        </p:blipFill>
        <p:spPr bwMode="auto">
          <a:xfrm>
            <a:off x="3534604" y="2420888"/>
            <a:ext cx="1727470" cy="1723152"/>
          </a:xfrm>
          <a:prstGeom prst="rect">
            <a:avLst/>
          </a:prstGeom>
          <a:noFill/>
        </p:spPr>
      </p:pic>
      <p:pic>
        <p:nvPicPr>
          <p:cNvPr id="16" name="Picture 6" descr="http://www.sinuweb.com/sinuweb/images/stories/gestionempresarial/big/a2.jpg"/>
          <p:cNvPicPr>
            <a:picLocks noChangeAspect="1" noChangeArrowheads="1"/>
          </p:cNvPicPr>
          <p:nvPr/>
        </p:nvPicPr>
        <p:blipFill>
          <a:blip r:embed="rId4" cstate="print"/>
          <a:srcRect/>
          <a:stretch>
            <a:fillRect/>
          </a:stretch>
        </p:blipFill>
        <p:spPr bwMode="auto">
          <a:xfrm>
            <a:off x="3413150" y="4415596"/>
            <a:ext cx="2075512" cy="1376053"/>
          </a:xfrm>
          <a:prstGeom prst="rect">
            <a:avLst/>
          </a:prstGeom>
          <a:noFill/>
        </p:spPr>
      </p:pic>
      <p:sp>
        <p:nvSpPr>
          <p:cNvPr id="17" name="16 CuadroTexto"/>
          <p:cNvSpPr txBox="1"/>
          <p:nvPr/>
        </p:nvSpPr>
        <p:spPr>
          <a:xfrm>
            <a:off x="0" y="2452953"/>
            <a:ext cx="2952328" cy="400110"/>
          </a:xfrm>
          <a:prstGeom prst="rect">
            <a:avLst/>
          </a:prstGeom>
          <a:noFill/>
        </p:spPr>
        <p:txBody>
          <a:bodyPr wrap="square" rtlCol="0">
            <a:spAutoFit/>
          </a:bodyPr>
          <a:lstStyle/>
          <a:p>
            <a:pPr algn="ctr"/>
            <a:r>
              <a:rPr lang="es-MX" sz="2000" b="1" dirty="0" smtClean="0"/>
              <a:t>FACTORES INTERNOS</a:t>
            </a:r>
            <a:endParaRPr lang="es-MX" sz="2000" b="1" dirty="0"/>
          </a:p>
        </p:txBody>
      </p:sp>
      <p:sp>
        <p:nvSpPr>
          <p:cNvPr id="18" name="17 CuadroTexto"/>
          <p:cNvSpPr txBox="1"/>
          <p:nvPr/>
        </p:nvSpPr>
        <p:spPr>
          <a:xfrm>
            <a:off x="3092663" y="6025239"/>
            <a:ext cx="4392488" cy="400110"/>
          </a:xfrm>
          <a:prstGeom prst="rect">
            <a:avLst/>
          </a:prstGeom>
          <a:noFill/>
        </p:spPr>
        <p:txBody>
          <a:bodyPr wrap="square" rtlCol="0">
            <a:spAutoFit/>
          </a:bodyPr>
          <a:lstStyle/>
          <a:p>
            <a:r>
              <a:rPr lang="es-MX" sz="2000" b="1" dirty="0" smtClean="0"/>
              <a:t>FACTORES EXTERNOS</a:t>
            </a:r>
            <a:endParaRPr lang="es-MX" sz="2000" b="1" dirty="0"/>
          </a:p>
        </p:txBody>
      </p:sp>
      <p:sp>
        <p:nvSpPr>
          <p:cNvPr id="19" name="18 CuadroTexto"/>
          <p:cNvSpPr txBox="1"/>
          <p:nvPr/>
        </p:nvSpPr>
        <p:spPr>
          <a:xfrm>
            <a:off x="6012160" y="2420888"/>
            <a:ext cx="2808312" cy="400110"/>
          </a:xfrm>
          <a:prstGeom prst="rect">
            <a:avLst/>
          </a:prstGeom>
          <a:noFill/>
        </p:spPr>
        <p:txBody>
          <a:bodyPr wrap="square" rtlCol="0">
            <a:spAutoFit/>
          </a:bodyPr>
          <a:lstStyle/>
          <a:p>
            <a:pPr algn="ctr"/>
            <a:r>
              <a:rPr lang="es-MX" sz="2000" b="1" dirty="0" smtClean="0"/>
              <a:t>AREAS  FUNCIONALES</a:t>
            </a:r>
            <a:endParaRPr lang="es-MX" sz="2000" b="1" dirty="0"/>
          </a:p>
        </p:txBody>
      </p:sp>
      <p:pic>
        <p:nvPicPr>
          <p:cNvPr id="20" name="19 Imagen" descr="http://2.bp.blogspot.com/-2HXo-yKtXCQ/TkAJCr6hdKI/AAAAAAAAAFI/PpsNohL0YhM/s320/imagesCAI8Y7B4.jpg"/>
          <p:cNvPicPr/>
          <p:nvPr/>
        </p:nvPicPr>
        <p:blipFill>
          <a:blip r:embed="rId5">
            <a:extLst>
              <a:ext uri="{28A0092B-C50C-407E-A947-70E740481C1C}">
                <a14:useLocalDpi xmlns:a14="http://schemas.microsoft.com/office/drawing/2010/main" val="0"/>
              </a:ext>
            </a:extLst>
          </a:blip>
          <a:srcRect/>
          <a:stretch>
            <a:fillRect/>
          </a:stretch>
        </p:blipFill>
        <p:spPr bwMode="auto">
          <a:xfrm>
            <a:off x="6012160" y="620688"/>
            <a:ext cx="2441575" cy="1475105"/>
          </a:xfrm>
          <a:prstGeom prst="rect">
            <a:avLst/>
          </a:prstGeom>
          <a:noFill/>
          <a:ln>
            <a:noFill/>
          </a:ln>
        </p:spPr>
      </p:pic>
      <p:sp>
        <p:nvSpPr>
          <p:cNvPr id="22" name="21 Flecha derecha"/>
          <p:cNvSpPr/>
          <p:nvPr/>
        </p:nvSpPr>
        <p:spPr>
          <a:xfrm rot="7852467">
            <a:off x="5201928" y="1976353"/>
            <a:ext cx="796616" cy="40011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22 Flecha derecha"/>
          <p:cNvSpPr/>
          <p:nvPr/>
        </p:nvSpPr>
        <p:spPr>
          <a:xfrm rot="2872920">
            <a:off x="2619482" y="1982640"/>
            <a:ext cx="930429" cy="40011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23 Flecha derecha"/>
          <p:cNvSpPr/>
          <p:nvPr/>
        </p:nvSpPr>
        <p:spPr>
          <a:xfrm rot="16200000">
            <a:off x="4179795" y="4053404"/>
            <a:ext cx="437088" cy="39938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155112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2414737" y="1093761"/>
            <a:ext cx="4392488" cy="792162"/>
          </a:xfrm>
        </p:spPr>
        <p:txBody>
          <a:bodyPr>
            <a:normAutofit fontScale="70000" lnSpcReduction="20000"/>
          </a:bodyPr>
          <a:lstStyle/>
          <a:p>
            <a:pPr marL="342900" indent="-342900" algn="ctr">
              <a:buFont typeface="Wingdings" panose="05000000000000000000" pitchFamily="2" charset="2"/>
              <a:buChar char="v"/>
            </a:pPr>
            <a:r>
              <a:rPr lang="es-MX" sz="4000" dirty="0" smtClean="0"/>
              <a:t>  Factor </a:t>
            </a:r>
            <a:r>
              <a:rPr lang="es-MX" sz="4000" dirty="0"/>
              <a:t>Económico</a:t>
            </a:r>
          </a:p>
          <a:p>
            <a:endParaRPr lang="es-MX" dirty="0"/>
          </a:p>
        </p:txBody>
      </p:sp>
      <p:sp>
        <p:nvSpPr>
          <p:cNvPr id="4" name="Marcador de texto 3"/>
          <p:cNvSpPr>
            <a:spLocks noGrp="1"/>
          </p:cNvSpPr>
          <p:nvPr>
            <p:ph type="body" sz="half" idx="3"/>
          </p:nvPr>
        </p:nvSpPr>
        <p:spPr>
          <a:xfrm>
            <a:off x="2051720" y="2151160"/>
            <a:ext cx="4498756" cy="792162"/>
          </a:xfrm>
        </p:spPr>
        <p:txBody>
          <a:bodyPr>
            <a:normAutofit/>
          </a:bodyPr>
          <a:lstStyle/>
          <a:p>
            <a:pPr marL="342900" indent="-342900" algn="ctr">
              <a:buFont typeface="Wingdings" panose="05000000000000000000" pitchFamily="2" charset="2"/>
              <a:buChar char="v"/>
            </a:pPr>
            <a:r>
              <a:rPr lang="es-MX" sz="2800" dirty="0" smtClean="0"/>
              <a:t>  </a:t>
            </a:r>
            <a:r>
              <a:rPr lang="es-MX" sz="2800" dirty="0"/>
              <a:t>Factor Político</a:t>
            </a:r>
          </a:p>
          <a:p>
            <a:endParaRPr lang="es-MX" sz="2800" dirty="0"/>
          </a:p>
        </p:txBody>
      </p:sp>
      <p:sp>
        <p:nvSpPr>
          <p:cNvPr id="7" name="1 Título"/>
          <p:cNvSpPr>
            <a:spLocks noGrp="1"/>
          </p:cNvSpPr>
          <p:nvPr>
            <p:ph type="title"/>
          </p:nvPr>
        </p:nvSpPr>
        <p:spPr>
          <a:xfrm>
            <a:off x="323528" y="5517232"/>
            <a:ext cx="8183880" cy="1051560"/>
          </a:xfrm>
        </p:spPr>
        <p:txBody>
          <a:bodyPr>
            <a:normAutofit/>
          </a:bodyPr>
          <a:lstStyle/>
          <a:p>
            <a:pPr algn="ctr"/>
            <a:r>
              <a:rPr lang="es-MX" sz="4400" dirty="0" smtClean="0"/>
              <a:t> FACTORES EXTERNOS</a:t>
            </a:r>
            <a:endParaRPr lang="es-MX" sz="4400" dirty="0"/>
          </a:p>
        </p:txBody>
      </p:sp>
      <p:sp>
        <p:nvSpPr>
          <p:cNvPr id="8" name="Marcador de texto 3"/>
          <p:cNvSpPr txBox="1">
            <a:spLocks/>
          </p:cNvSpPr>
          <p:nvPr/>
        </p:nvSpPr>
        <p:spPr>
          <a:xfrm>
            <a:off x="2555776" y="3140968"/>
            <a:ext cx="4715524" cy="792162"/>
          </a:xfrm>
          <a:prstGeom prst="rect">
            <a:avLst/>
          </a:prstGeom>
        </p:spPr>
        <p:txBody>
          <a:bodyPr vert="horz" lIns="137160" tIns="91440" anchor="ctr">
            <a:normAutofit/>
          </a:bodyPr>
          <a:lstStyle>
            <a:lvl1pPr marL="0" indent="0" algn="l" rtl="0" eaLnBrk="1" latinLnBrk="0" hangingPunct="1">
              <a:spcBef>
                <a:spcPts val="250"/>
              </a:spcBef>
              <a:buClr>
                <a:schemeClr val="accent1"/>
              </a:buClr>
              <a:buSzPct val="80000"/>
              <a:buFont typeface="Wingdings 2"/>
              <a:buNone/>
              <a:defRPr kumimoji="0" sz="2400" b="1"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None/>
              <a:defRPr kumimoji="0" sz="2000" b="1"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None/>
              <a:defRPr kumimoji="0" sz="1800" b="1"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None/>
              <a:defRPr kumimoji="0" sz="1600" b="1"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None/>
              <a:defRPr kumimoji="0" sz="1600" b="1"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342900" indent="-342900">
              <a:buFont typeface="Wingdings" panose="05000000000000000000" pitchFamily="2" charset="2"/>
              <a:buChar char="v"/>
            </a:pPr>
            <a:r>
              <a:rPr lang="es-MX" dirty="0" smtClean="0"/>
              <a:t>   </a:t>
            </a:r>
            <a:r>
              <a:rPr lang="es-MX" sz="2800" dirty="0"/>
              <a:t>Factor </a:t>
            </a:r>
            <a:r>
              <a:rPr lang="es-MX" sz="2800" dirty="0" smtClean="0"/>
              <a:t>Social</a:t>
            </a:r>
            <a:endParaRPr lang="es-MX" sz="2600" dirty="0"/>
          </a:p>
          <a:p>
            <a:endParaRPr lang="es-MX" dirty="0"/>
          </a:p>
        </p:txBody>
      </p:sp>
      <p:sp>
        <p:nvSpPr>
          <p:cNvPr id="9" name="Marcador de texto 3"/>
          <p:cNvSpPr txBox="1">
            <a:spLocks/>
          </p:cNvSpPr>
          <p:nvPr/>
        </p:nvSpPr>
        <p:spPr>
          <a:xfrm>
            <a:off x="2645020" y="4302510"/>
            <a:ext cx="4626280" cy="792162"/>
          </a:xfrm>
          <a:prstGeom prst="rect">
            <a:avLst/>
          </a:prstGeom>
        </p:spPr>
        <p:txBody>
          <a:bodyPr vert="horz" lIns="137160" tIns="91440" anchor="ctr">
            <a:normAutofit/>
          </a:bodyPr>
          <a:lstStyle>
            <a:lvl1pPr marL="0" indent="0" algn="l" rtl="0" eaLnBrk="1" latinLnBrk="0" hangingPunct="1">
              <a:spcBef>
                <a:spcPts val="250"/>
              </a:spcBef>
              <a:buClr>
                <a:schemeClr val="accent1"/>
              </a:buClr>
              <a:buSzPct val="80000"/>
              <a:buFont typeface="Wingdings 2"/>
              <a:buNone/>
              <a:defRPr kumimoji="0" sz="2400" b="1"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None/>
              <a:defRPr kumimoji="0" sz="2000" b="1"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None/>
              <a:defRPr kumimoji="0" sz="1800" b="1"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None/>
              <a:defRPr kumimoji="0" sz="1600" b="1"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None/>
              <a:defRPr kumimoji="0" sz="1600" b="1"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342900" indent="-342900">
              <a:buFont typeface="Wingdings" panose="05000000000000000000" pitchFamily="2" charset="2"/>
              <a:buChar char="v"/>
            </a:pPr>
            <a:r>
              <a:rPr lang="es-MX" dirty="0" smtClean="0"/>
              <a:t>  </a:t>
            </a:r>
            <a:r>
              <a:rPr lang="es-MX" sz="2800" dirty="0"/>
              <a:t>Factor </a:t>
            </a:r>
            <a:r>
              <a:rPr lang="es-MX" sz="2800" dirty="0" smtClean="0"/>
              <a:t>Tecnológico</a:t>
            </a:r>
            <a:endParaRPr lang="es-MX" dirty="0"/>
          </a:p>
          <a:p>
            <a:endParaRPr lang="es-MX" dirty="0"/>
          </a:p>
        </p:txBody>
      </p:sp>
    </p:spTree>
    <p:extLst>
      <p:ext uri="{BB962C8B-B14F-4D97-AF65-F5344CB8AC3E}">
        <p14:creationId xmlns:p14="http://schemas.microsoft.com/office/powerpoint/2010/main" val="40712530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2"/>
          </p:nvPr>
        </p:nvSpPr>
        <p:spPr>
          <a:xfrm>
            <a:off x="539552" y="1268760"/>
            <a:ext cx="3931920" cy="4248472"/>
          </a:xfrm>
        </p:spPr>
        <p:txBody>
          <a:bodyPr>
            <a:normAutofit fontScale="62500" lnSpcReduction="20000"/>
          </a:bodyPr>
          <a:lstStyle/>
          <a:p>
            <a:pPr marL="0" indent="0" algn="just">
              <a:buNone/>
            </a:pPr>
            <a:r>
              <a:rPr lang="es-MX" dirty="0"/>
              <a:t>Se refiere  a las condiciones económicas del </a:t>
            </a:r>
            <a:r>
              <a:rPr lang="es-MX" dirty="0" smtClean="0"/>
              <a:t>país</a:t>
            </a:r>
          </a:p>
          <a:p>
            <a:pPr marL="0" indent="0" algn="just">
              <a:buNone/>
            </a:pPr>
            <a:endParaRPr lang="es-MX" dirty="0"/>
          </a:p>
          <a:p>
            <a:pPr marL="0" indent="0" algn="just">
              <a:buNone/>
            </a:pPr>
            <a:r>
              <a:rPr lang="es-MX" dirty="0" smtClean="0"/>
              <a:t>Por ejemplo, </a:t>
            </a:r>
            <a:r>
              <a:rPr lang="es-MX" dirty="0"/>
              <a:t>aumento de precios, condiciones de crédito que puedan otorgar los bancos a los empresarios, inversión, etc</a:t>
            </a:r>
            <a:r>
              <a:rPr lang="es-MX" dirty="0" smtClean="0"/>
              <a:t>. Sus elementos son:</a:t>
            </a:r>
          </a:p>
          <a:p>
            <a:pPr marL="0" indent="0">
              <a:buNone/>
            </a:pPr>
            <a:r>
              <a:rPr lang="es-MX" dirty="0" smtClean="0"/>
              <a:t>  </a:t>
            </a:r>
          </a:p>
          <a:p>
            <a:pPr>
              <a:lnSpc>
                <a:spcPct val="170000"/>
              </a:lnSpc>
            </a:pPr>
            <a:r>
              <a:rPr lang="es-MX" dirty="0" smtClean="0"/>
              <a:t>Tasa de interés</a:t>
            </a:r>
          </a:p>
          <a:p>
            <a:pPr>
              <a:lnSpc>
                <a:spcPct val="170000"/>
              </a:lnSpc>
            </a:pPr>
            <a:r>
              <a:rPr lang="es-MX" dirty="0" smtClean="0"/>
              <a:t>Tasas de inflación</a:t>
            </a:r>
          </a:p>
          <a:p>
            <a:pPr>
              <a:lnSpc>
                <a:spcPct val="170000"/>
              </a:lnSpc>
            </a:pPr>
            <a:r>
              <a:rPr lang="es-MX" dirty="0" smtClean="0"/>
              <a:t>Patrones de consumo</a:t>
            </a:r>
          </a:p>
          <a:p>
            <a:pPr>
              <a:lnSpc>
                <a:spcPct val="170000"/>
              </a:lnSpc>
            </a:pPr>
            <a:r>
              <a:rPr lang="es-MX" dirty="0" smtClean="0"/>
              <a:t>Tipo de Cambio</a:t>
            </a:r>
          </a:p>
          <a:p>
            <a:pPr>
              <a:lnSpc>
                <a:spcPct val="170000"/>
              </a:lnSpc>
            </a:pPr>
            <a:r>
              <a:rPr lang="es-MX" dirty="0" smtClean="0"/>
              <a:t>Disponibilidad del crédito</a:t>
            </a:r>
          </a:p>
          <a:p>
            <a:pPr>
              <a:lnSpc>
                <a:spcPct val="170000"/>
              </a:lnSpc>
            </a:pPr>
            <a:r>
              <a:rPr lang="es-MX" dirty="0" smtClean="0"/>
              <a:t>Tendencia al desempleo</a:t>
            </a:r>
            <a:endParaRPr lang="es-MX" dirty="0"/>
          </a:p>
        </p:txBody>
      </p:sp>
      <p:pic>
        <p:nvPicPr>
          <p:cNvPr id="7" name="6 Marcador de contenido" descr="http://www.zamoramichoacan.mx/archivos/images/historia/economia%20de%20zamora.jpg"/>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713288" y="1484784"/>
            <a:ext cx="3810000" cy="3240360"/>
          </a:xfrm>
          <a:prstGeom prst="rect">
            <a:avLst/>
          </a:prstGeom>
          <a:noFill/>
          <a:ln>
            <a:noFill/>
          </a:ln>
        </p:spPr>
      </p:pic>
      <p:sp>
        <p:nvSpPr>
          <p:cNvPr id="10" name="2 Marcador de texto"/>
          <p:cNvSpPr>
            <a:spLocks noGrp="1"/>
          </p:cNvSpPr>
          <p:nvPr>
            <p:ph type="title"/>
          </p:nvPr>
        </p:nvSpPr>
        <p:spPr>
          <a:xfrm>
            <a:off x="539552" y="5949280"/>
            <a:ext cx="8183562" cy="1050925"/>
          </a:xfrm>
        </p:spPr>
        <p:txBody>
          <a:bodyPr/>
          <a:lstStyle/>
          <a:p>
            <a:pPr algn="ctr"/>
            <a:r>
              <a:rPr lang="es-MX" dirty="0" smtClean="0">
                <a:solidFill>
                  <a:srgbClr val="0066FF"/>
                </a:solidFill>
              </a:rPr>
              <a:t>FACTOR ECONÓMICO</a:t>
            </a:r>
            <a:endParaRPr lang="es-MX" dirty="0">
              <a:solidFill>
                <a:srgbClr val="0066FF"/>
              </a:solidFill>
            </a:endParaRPr>
          </a:p>
          <a:p>
            <a:endParaRPr lang="es-MX" dirty="0"/>
          </a:p>
        </p:txBody>
      </p:sp>
    </p:spTree>
    <p:extLst>
      <p:ext uri="{BB962C8B-B14F-4D97-AF65-F5344CB8AC3E}">
        <p14:creationId xmlns:p14="http://schemas.microsoft.com/office/powerpoint/2010/main" val="19291800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Aspect</Template>
  <TotalTime>969</TotalTime>
  <Words>1346</Words>
  <Application>Microsoft Office PowerPoint</Application>
  <PresentationFormat>Presentación en pantalla (4:3)</PresentationFormat>
  <Paragraphs>156</Paragraphs>
  <Slides>33</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0</vt:i4>
      </vt:variant>
      <vt:variant>
        <vt:lpstr>Títulos de diapositiva</vt:lpstr>
      </vt:variant>
      <vt:variant>
        <vt:i4>33</vt:i4>
      </vt:variant>
    </vt:vector>
  </HeadingPairs>
  <TitlesOfParts>
    <vt:vector size="41" baseType="lpstr">
      <vt:lpstr>Albertus</vt:lpstr>
      <vt:lpstr>Albertus Extra Bold</vt:lpstr>
      <vt:lpstr>Arial Black</vt:lpstr>
      <vt:lpstr>Calibri</vt:lpstr>
      <vt:lpstr>Verdana</vt:lpstr>
      <vt:lpstr>Wingdings</vt:lpstr>
      <vt:lpstr>Wingdings 2</vt:lpstr>
      <vt:lpstr>Aspecto</vt:lpstr>
      <vt:lpstr>Presentación de PowerPoint</vt:lpstr>
      <vt:lpstr>CONTENIDO</vt:lpstr>
      <vt:lpstr>PRESENTACION</vt:lpstr>
      <vt:lpstr>OBJETIVO GENERAL</vt:lpstr>
      <vt:lpstr>GUIÓN EXPLICATIVO PARA EL EMPLEO DEL MATERIAL</vt:lpstr>
      <vt:lpstr>LA EMPRESA Y SU  ENTORNO</vt:lpstr>
      <vt:lpstr>Presentación de PowerPoint</vt:lpstr>
      <vt:lpstr> FACTORES EXTERNOS</vt:lpstr>
      <vt:lpstr>FACTOR ECONÓMICO </vt:lpstr>
      <vt:lpstr>Presentación de PowerPoint</vt:lpstr>
      <vt:lpstr>Presentación de PowerPoint</vt:lpstr>
      <vt:lpstr>Presentación de PowerPoint</vt:lpstr>
      <vt:lpstr>Presentación de PowerPoint</vt:lpstr>
      <vt:lpstr>Presentación de PowerPoint</vt:lpstr>
      <vt:lpstr>Presentación de PowerPoint</vt:lpstr>
      <vt:lpstr>FACTOR POLÍTICO </vt:lpstr>
      <vt:lpstr>Presentación de PowerPoint</vt:lpstr>
      <vt:lpstr>Presentación de PowerPoint</vt:lpstr>
      <vt:lpstr>Presentación de PowerPoint</vt:lpstr>
      <vt:lpstr>Presentación de PowerPoint</vt:lpstr>
      <vt:lpstr>Presentación de PowerPoint</vt:lpstr>
      <vt:lpstr>FACTOR SOCIAL </vt:lpstr>
      <vt:lpstr>Presentación de PowerPoint</vt:lpstr>
      <vt:lpstr>Presentación de PowerPoint</vt:lpstr>
      <vt:lpstr>Presentación de PowerPoint</vt:lpstr>
      <vt:lpstr>Presentación de PowerPoint</vt:lpstr>
      <vt:lpstr>Presentación de PowerPoint</vt:lpstr>
      <vt:lpstr>FACTOR COMPETITIVO </vt:lpstr>
      <vt:lpstr>Presentación de PowerPoint</vt:lpstr>
      <vt:lpstr>Presentación de PowerPoint</vt:lpstr>
      <vt:lpstr>Presentación de PowerPoint</vt:lpstr>
      <vt:lpstr>Presentación de PowerPoint</vt:lpstr>
      <vt:lpstr>CONCLUSIONES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Hogar</dc:creator>
  <cp:lastModifiedBy>Usuario</cp:lastModifiedBy>
  <cp:revision>67</cp:revision>
  <dcterms:created xsi:type="dcterms:W3CDTF">2013-02-23T14:54:42Z</dcterms:created>
  <dcterms:modified xsi:type="dcterms:W3CDTF">2017-10-13T21:11:28Z</dcterms:modified>
</cp:coreProperties>
</file>