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39"/>
  </p:notesMasterIdLst>
  <p:sldIdLst>
    <p:sldId id="256" r:id="rId2"/>
    <p:sldId id="471" r:id="rId3"/>
    <p:sldId id="472" r:id="rId4"/>
    <p:sldId id="273" r:id="rId5"/>
    <p:sldId id="291" r:id="rId6"/>
    <p:sldId id="292" r:id="rId7"/>
    <p:sldId id="293" r:id="rId8"/>
    <p:sldId id="294" r:id="rId9"/>
    <p:sldId id="295" r:id="rId10"/>
    <p:sldId id="323" r:id="rId11"/>
    <p:sldId id="475" r:id="rId12"/>
    <p:sldId id="476" r:id="rId13"/>
    <p:sldId id="477" r:id="rId14"/>
    <p:sldId id="478" r:id="rId15"/>
    <p:sldId id="479" r:id="rId16"/>
    <p:sldId id="480" r:id="rId17"/>
    <p:sldId id="481" r:id="rId18"/>
    <p:sldId id="482" r:id="rId19"/>
    <p:sldId id="483" r:id="rId20"/>
    <p:sldId id="484" r:id="rId21"/>
    <p:sldId id="485" r:id="rId22"/>
    <p:sldId id="486" r:id="rId23"/>
    <p:sldId id="306" r:id="rId24"/>
    <p:sldId id="313" r:id="rId25"/>
    <p:sldId id="311" r:id="rId26"/>
    <p:sldId id="470" r:id="rId27"/>
    <p:sldId id="307" r:id="rId28"/>
    <p:sldId id="305" r:id="rId29"/>
    <p:sldId id="308" r:id="rId30"/>
    <p:sldId id="309" r:id="rId31"/>
    <p:sldId id="310" r:id="rId32"/>
    <p:sldId id="315" r:id="rId33"/>
    <p:sldId id="314" r:id="rId34"/>
    <p:sldId id="316" r:id="rId35"/>
    <p:sldId id="317" r:id="rId36"/>
    <p:sldId id="319" r:id="rId37"/>
    <p:sldId id="473" r:id="rId3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392" y="60"/>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jpeg"/><Relationship Id="rId5" Type="http://schemas.openxmlformats.org/officeDocument/2006/relationships/package" Target="../embeddings/Hoja_de_c_lculo_de_Microsoft_Excel1.xlsx"/><Relationship Id="rId4" Type="http://schemas.openxmlformats.org/officeDocument/2006/relationships/image" Target="../media/image7.png"/></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manualLayout>
          <c:layoutTarget val="inner"/>
          <c:xMode val="edge"/>
          <c:yMode val="edge"/>
          <c:x val="6.1465670368155027E-2"/>
          <c:y val="3.7640771642224791E-2"/>
          <c:w val="0.61232326813616667"/>
          <c:h val="0.87500006673012265"/>
        </c:manualLayout>
      </c:layout>
      <c:pie3DChart>
        <c:varyColors val="1"/>
        <c:ser>
          <c:idx val="0"/>
          <c:order val="0"/>
          <c:tx>
            <c:strRef>
              <c:f>Hoja1!$B$1</c:f>
              <c:strCache>
                <c:ptCount val="1"/>
                <c:pt idx="0">
                  <c:v>%</c:v>
                </c:pt>
              </c:strCache>
            </c:strRef>
          </c:tx>
          <c:spPr>
            <a:scene3d>
              <a:camera prst="orthographicFront"/>
              <a:lightRig rig="threePt" dir="t"/>
            </a:scene3d>
            <a:sp3d prstMaterial="matte"/>
          </c:spPr>
          <c:dPt>
            <c:idx val="0"/>
            <c:bubble3D val="0"/>
            <c:spPr>
              <a:blipFill>
                <a:blip xmlns:r="http://schemas.openxmlformats.org/officeDocument/2006/relationships" r:embed="rId1"/>
                <a:tile tx="0" ty="0" sx="100000" sy="100000" flip="none" algn="tl"/>
              </a:blipFill>
              <a:scene3d>
                <a:camera prst="orthographicFront"/>
                <a:lightRig rig="threePt" dir="t"/>
              </a:scene3d>
              <a:sp3d prstMaterial="matte"/>
            </c:spPr>
          </c:dPt>
          <c:dPt>
            <c:idx val="1"/>
            <c:bubble3D val="0"/>
            <c:spPr>
              <a:blipFill>
                <a:blip xmlns:r="http://schemas.openxmlformats.org/officeDocument/2006/relationships" r:embed="rId2"/>
                <a:stretch>
                  <a:fillRect/>
                </a:stretch>
              </a:blipFill>
              <a:scene3d>
                <a:camera prst="orthographicFront"/>
                <a:lightRig rig="threePt" dir="t"/>
              </a:scene3d>
              <a:sp3d prstMaterial="matte"/>
            </c:spPr>
          </c:dPt>
          <c:dPt>
            <c:idx val="2"/>
            <c:bubble3D val="0"/>
            <c:spPr>
              <a:blipFill>
                <a:blip xmlns:r="http://schemas.openxmlformats.org/officeDocument/2006/relationships" r:embed="rId3"/>
                <a:stretch>
                  <a:fillRect/>
                </a:stretch>
              </a:blipFill>
              <a:scene3d>
                <a:camera prst="orthographicFront"/>
                <a:lightRig rig="threePt" dir="t"/>
              </a:scene3d>
              <a:sp3d prstMaterial="matte"/>
            </c:spPr>
          </c:dPt>
          <c:dPt>
            <c:idx val="3"/>
            <c:bubble3D val="0"/>
            <c:spPr>
              <a:blipFill>
                <a:blip xmlns:r="http://schemas.openxmlformats.org/officeDocument/2006/relationships" r:embed="rId4"/>
                <a:stretch>
                  <a:fillRect/>
                </a:stretch>
              </a:blipFill>
              <a:scene3d>
                <a:camera prst="orthographicFront"/>
                <a:lightRig rig="threePt" dir="t"/>
              </a:scene3d>
              <a:sp3d prstMaterial="matte"/>
            </c:spPr>
          </c:dPt>
          <c:dLbls>
            <c:dLbl>
              <c:idx val="0"/>
              <c:tx>
                <c:rich>
                  <a:bodyPr/>
                  <a:lstStyle/>
                  <a:p>
                    <a:pPr>
                      <a:defRPr baseline="0">
                        <a:solidFill>
                          <a:schemeClr val="bg1"/>
                        </a:solidFill>
                      </a:defRPr>
                    </a:pPr>
                    <a:r>
                      <a:rPr lang="en-US" baseline="0" smtClean="0">
                        <a:solidFill>
                          <a:schemeClr val="bg1"/>
                        </a:solidFill>
                      </a:rPr>
                      <a:t> </a:t>
                    </a:r>
                    <a:r>
                      <a:rPr lang="en-US" baseline="0">
                        <a:solidFill>
                          <a:schemeClr val="bg1"/>
                        </a:solidFill>
                      </a:rPr>
                      <a:t>5%</a:t>
                    </a:r>
                  </a:p>
                </c:rich>
              </c:tx>
              <c:spPr/>
              <c:showLegendKey val="0"/>
              <c:showVal val="1"/>
              <c:showCatName val="0"/>
              <c:showSerName val="0"/>
              <c:showPercent val="1"/>
              <c:showBubbleSize val="0"/>
              <c:extLst>
                <c:ext xmlns:c15="http://schemas.microsoft.com/office/drawing/2012/chart" uri="{CE6537A1-D6FC-4f65-9D91-7224C49458BB}"/>
              </c:extLst>
            </c:dLbl>
            <c:dLbl>
              <c:idx val="1"/>
              <c:tx>
                <c:rich>
                  <a:bodyPr/>
                  <a:lstStyle/>
                  <a:p>
                    <a:pPr>
                      <a:defRPr baseline="0">
                        <a:solidFill>
                          <a:schemeClr val="bg1"/>
                        </a:solidFill>
                      </a:defRPr>
                    </a:pPr>
                    <a:r>
                      <a:rPr lang="en-US" baseline="0" smtClean="0">
                        <a:solidFill>
                          <a:schemeClr val="bg1"/>
                        </a:solidFill>
                      </a:rPr>
                      <a:t> </a:t>
                    </a:r>
                    <a:r>
                      <a:rPr lang="en-US" baseline="0" dirty="0">
                        <a:solidFill>
                          <a:schemeClr val="bg1"/>
                        </a:solidFill>
                      </a:rPr>
                      <a:t>25%</a:t>
                    </a:r>
                  </a:p>
                </c:rich>
              </c:tx>
              <c:spPr/>
              <c:showLegendKey val="0"/>
              <c:showVal val="1"/>
              <c:showCatName val="0"/>
              <c:showSerName val="0"/>
              <c:showPercent val="1"/>
              <c:showBubbleSize val="0"/>
              <c:extLst>
                <c:ext xmlns:c15="http://schemas.microsoft.com/office/drawing/2012/chart" uri="{CE6537A1-D6FC-4f65-9D91-7224C49458BB}"/>
              </c:extLst>
            </c:dLbl>
            <c:dLbl>
              <c:idx val="2"/>
              <c:tx>
                <c:rich>
                  <a:bodyPr/>
                  <a:lstStyle/>
                  <a:p>
                    <a:pPr>
                      <a:defRPr baseline="0">
                        <a:solidFill>
                          <a:schemeClr val="bg1"/>
                        </a:solidFill>
                      </a:defRPr>
                    </a:pPr>
                    <a:r>
                      <a:rPr lang="en-US" baseline="0" smtClean="0">
                        <a:solidFill>
                          <a:schemeClr val="bg1"/>
                        </a:solidFill>
                      </a:rPr>
                      <a:t> </a:t>
                    </a:r>
                    <a:r>
                      <a:rPr lang="en-US" baseline="0">
                        <a:solidFill>
                          <a:schemeClr val="bg1"/>
                        </a:solidFill>
                      </a:rPr>
                      <a:t>25%</a:t>
                    </a:r>
                  </a:p>
                </c:rich>
              </c:tx>
              <c:spPr/>
              <c:showLegendKey val="0"/>
              <c:showVal val="1"/>
              <c:showCatName val="0"/>
              <c:showSerName val="0"/>
              <c:showPercent val="1"/>
              <c:showBubbleSize val="0"/>
              <c:extLst>
                <c:ext xmlns:c15="http://schemas.microsoft.com/office/drawing/2012/chart" uri="{CE6537A1-D6FC-4f65-9D91-7224C49458BB}"/>
              </c:extLst>
            </c:dLbl>
            <c:dLbl>
              <c:idx val="3"/>
              <c:tx>
                <c:rich>
                  <a:bodyPr/>
                  <a:lstStyle/>
                  <a:p>
                    <a:pPr>
                      <a:defRPr baseline="0">
                        <a:solidFill>
                          <a:schemeClr val="bg1"/>
                        </a:solidFill>
                      </a:defRPr>
                    </a:pPr>
                    <a:r>
                      <a:rPr lang="en-US" baseline="0" dirty="0" smtClean="0">
                        <a:solidFill>
                          <a:schemeClr val="bg1"/>
                        </a:solidFill>
                      </a:rPr>
                      <a:t>45</a:t>
                    </a:r>
                    <a:r>
                      <a:rPr lang="en-US" baseline="0" dirty="0">
                        <a:solidFill>
                          <a:schemeClr val="bg1"/>
                        </a:solidFill>
                      </a:rPr>
                      <a:t>%</a:t>
                    </a:r>
                  </a:p>
                </c:rich>
              </c:tx>
              <c:spPr/>
              <c:showLegendKey val="0"/>
              <c:showVal val="1"/>
              <c:showCatName val="0"/>
              <c:showSerName val="0"/>
              <c:showPercent val="1"/>
              <c:showBubbleSize val="0"/>
              <c:extLst>
                <c:ext xmlns:c15="http://schemas.microsoft.com/office/drawing/2012/chart" uri="{CE6537A1-D6FC-4f65-9D91-7224C49458BB}"/>
              </c:extLst>
            </c:dLbl>
            <c:spPr>
              <a:noFill/>
              <a:ln>
                <a:noFill/>
              </a:ln>
              <a:effectLst/>
            </c:spPr>
            <c:showLegendKey val="0"/>
            <c:showVal val="1"/>
            <c:showCatName val="0"/>
            <c:showSerName val="0"/>
            <c:showPercent val="1"/>
            <c:showBubbleSize val="0"/>
            <c:showLeaderLines val="0"/>
            <c:extLst>
              <c:ext xmlns:c15="http://schemas.microsoft.com/office/drawing/2012/chart" uri="{CE6537A1-D6FC-4f65-9D91-7224C49458BB}"/>
            </c:extLst>
          </c:dLbls>
          <c:cat>
            <c:strRef>
              <c:f>Hoja1!$A$2:$A$5</c:f>
              <c:strCache>
                <c:ptCount val="4"/>
                <c:pt idx="0">
                  <c:v>MATERIA ORGÁNICA</c:v>
                </c:pt>
                <c:pt idx="1">
                  <c:v>AIRE</c:v>
                </c:pt>
                <c:pt idx="2">
                  <c:v>AGUA</c:v>
                </c:pt>
                <c:pt idx="3">
                  <c:v>MINERALES</c:v>
                </c:pt>
              </c:strCache>
            </c:strRef>
          </c:cat>
          <c:val>
            <c:numRef>
              <c:f>Hoja1!$B$2:$B$5</c:f>
              <c:numCache>
                <c:formatCode>General</c:formatCode>
                <c:ptCount val="4"/>
                <c:pt idx="0">
                  <c:v>5</c:v>
                </c:pt>
                <c:pt idx="1">
                  <c:v>25</c:v>
                </c:pt>
                <c:pt idx="2">
                  <c:v>25</c:v>
                </c:pt>
                <c:pt idx="3">
                  <c:v>45</c:v>
                </c:pt>
              </c:numCache>
            </c:numRef>
          </c:val>
        </c:ser>
        <c:dLbls>
          <c:showLegendKey val="0"/>
          <c:showVal val="0"/>
          <c:showCatName val="0"/>
          <c:showSerName val="0"/>
          <c:showPercent val="0"/>
          <c:showBubbleSize val="0"/>
          <c:showLeaderLines val="0"/>
        </c:dLbls>
      </c:pie3DChart>
    </c:plotArea>
    <c:legend>
      <c:legendPos val="r"/>
      <c:overlay val="0"/>
    </c:legend>
    <c:plotVisOnly val="1"/>
    <c:dispBlanksAs val="zero"/>
    <c:showDLblsOverMax val="0"/>
  </c:chart>
  <c:txPr>
    <a:bodyPr/>
    <a:lstStyle/>
    <a:p>
      <a:pPr>
        <a:defRPr sz="1800"/>
      </a:pPr>
      <a:endParaRPr lang="es-ES"/>
    </a:p>
  </c:txPr>
  <c:externalData r:id="rId5">
    <c:autoUpdate val="0"/>
  </c:externalData>
</c:chartSpace>
</file>

<file path=ppt/diagrams/_rels/data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image" Target="../media/image17.png"/></Relationships>
</file>

<file path=ppt/diagrams/_rels/data2.xml.rels><?xml version="1.0" encoding="UTF-8" standalone="yes"?>
<Relationships xmlns="http://schemas.openxmlformats.org/package/2006/relationships"><Relationship Id="rId1" Type="http://schemas.openxmlformats.org/officeDocument/2006/relationships/image" Target="../media/image4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FD734C-7006-439F-8A8B-5510E4FDEF75}"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MX"/>
        </a:p>
      </dgm:t>
    </dgm:pt>
    <dgm:pt modelId="{B1C5D12C-7856-4F24-B752-5B60C6868B98}">
      <dgm:prSet phldrT="[Texto]"/>
      <dgm:spPr/>
      <dgm:t>
        <a:bodyPr/>
        <a:lstStyle/>
        <a:p>
          <a:r>
            <a:rPr lang="es-MX" dirty="0" smtClean="0"/>
            <a:t>Organismos heterótrofos</a:t>
          </a:r>
          <a:endParaRPr lang="es-MX" dirty="0"/>
        </a:p>
      </dgm:t>
    </dgm:pt>
    <dgm:pt modelId="{99962BCB-3BCB-4CD2-99E3-9EF6BDF2AAE5}" type="parTrans" cxnId="{494C3483-E4B8-4357-8152-92DE5DC7ADE1}">
      <dgm:prSet/>
      <dgm:spPr/>
      <dgm:t>
        <a:bodyPr/>
        <a:lstStyle/>
        <a:p>
          <a:endParaRPr lang="es-MX"/>
        </a:p>
      </dgm:t>
    </dgm:pt>
    <dgm:pt modelId="{30071B9C-C526-41F3-B379-D16AA4B4E809}" type="sibTrans" cxnId="{494C3483-E4B8-4357-8152-92DE5DC7ADE1}">
      <dgm:prSet/>
      <dgm:spPr/>
      <dgm:t>
        <a:bodyPr/>
        <a:lstStyle/>
        <a:p>
          <a:endParaRPr lang="es-MX"/>
        </a:p>
      </dgm:t>
    </dgm:pt>
    <dgm:pt modelId="{B8851B1E-CD03-4450-A1B0-58C8EB60A72E}">
      <dgm:prSet phldrT="[Texto]"/>
      <dgm:spPr/>
      <dgm:t>
        <a:bodyPr/>
        <a:lstStyle/>
        <a:p>
          <a:r>
            <a:rPr lang="es-MX" dirty="0" smtClean="0"/>
            <a:t>HONGOS</a:t>
          </a:r>
          <a:endParaRPr lang="es-MX" dirty="0"/>
        </a:p>
      </dgm:t>
    </dgm:pt>
    <dgm:pt modelId="{99F22DFD-8E09-4A2F-948A-689C1B16C44F}" type="parTrans" cxnId="{C3F170F2-EDC5-4195-A4D4-1FBF1CBB4CA0}">
      <dgm:prSet/>
      <dgm:spPr/>
      <dgm:t>
        <a:bodyPr/>
        <a:lstStyle/>
        <a:p>
          <a:endParaRPr lang="es-MX"/>
        </a:p>
      </dgm:t>
    </dgm:pt>
    <dgm:pt modelId="{E2086B85-56F7-45FA-8B36-E4F8E114E0C9}" type="sibTrans" cxnId="{C3F170F2-EDC5-4195-A4D4-1FBF1CBB4CA0}">
      <dgm:prSet/>
      <dgm:spPr/>
      <dgm:t>
        <a:bodyPr/>
        <a:lstStyle/>
        <a:p>
          <a:endParaRPr lang="es-MX"/>
        </a:p>
      </dgm:t>
    </dgm:pt>
    <dgm:pt modelId="{DE55DB71-0BD5-47D7-A8D9-DAA36DADED20}">
      <dgm:prSet phldrT="[Texto]"/>
      <dgm:spPr/>
      <dgm:t>
        <a:bodyPr/>
        <a:lstStyle/>
        <a:p>
          <a:r>
            <a:rPr lang="es-MX" dirty="0" smtClean="0"/>
            <a:t>Organismos autótrofos</a:t>
          </a:r>
          <a:endParaRPr lang="es-MX" dirty="0"/>
        </a:p>
      </dgm:t>
    </dgm:pt>
    <dgm:pt modelId="{7B1E0789-3A3A-407A-B5B0-4880189CACDC}" type="parTrans" cxnId="{6C634B3D-90BF-4869-AE58-5DE2B6469CF9}">
      <dgm:prSet/>
      <dgm:spPr/>
      <dgm:t>
        <a:bodyPr/>
        <a:lstStyle/>
        <a:p>
          <a:endParaRPr lang="es-MX"/>
        </a:p>
      </dgm:t>
    </dgm:pt>
    <dgm:pt modelId="{D625D3A4-0EB4-4349-8104-824D617EA5FC}" type="sibTrans" cxnId="{6C634B3D-90BF-4869-AE58-5DE2B6469CF9}">
      <dgm:prSet/>
      <dgm:spPr/>
      <dgm:t>
        <a:bodyPr/>
        <a:lstStyle/>
        <a:p>
          <a:endParaRPr lang="es-MX"/>
        </a:p>
      </dgm:t>
    </dgm:pt>
    <dgm:pt modelId="{1AC20DF3-96C3-43F7-B1A7-680707D891D0}">
      <dgm:prSet phldrT="[Texto]"/>
      <dgm:spPr/>
      <dgm:t>
        <a:bodyPr/>
        <a:lstStyle/>
        <a:p>
          <a:r>
            <a:rPr lang="es-MX" dirty="0" smtClean="0"/>
            <a:t>ALGAS</a:t>
          </a:r>
          <a:endParaRPr lang="es-MX" dirty="0"/>
        </a:p>
      </dgm:t>
    </dgm:pt>
    <dgm:pt modelId="{448CEBA4-6EB2-4D2B-A5EA-6267FB3A2606}" type="parTrans" cxnId="{94116EA2-6592-4078-A65D-4045D93767F3}">
      <dgm:prSet/>
      <dgm:spPr/>
      <dgm:t>
        <a:bodyPr/>
        <a:lstStyle/>
        <a:p>
          <a:endParaRPr lang="es-MX"/>
        </a:p>
      </dgm:t>
    </dgm:pt>
    <dgm:pt modelId="{ABC7E402-CBB6-41A6-AC6F-0A34D944711F}" type="sibTrans" cxnId="{94116EA2-6592-4078-A65D-4045D93767F3}">
      <dgm:prSet/>
      <dgm:spPr/>
      <dgm:t>
        <a:bodyPr/>
        <a:lstStyle/>
        <a:p>
          <a:endParaRPr lang="es-MX"/>
        </a:p>
      </dgm:t>
    </dgm:pt>
    <dgm:pt modelId="{04D18505-590F-4A5F-9BF2-57790A1A3266}">
      <dgm:prSet/>
      <dgm:spPr/>
      <dgm:t>
        <a:bodyPr/>
        <a:lstStyle/>
        <a:p>
          <a:r>
            <a:rPr lang="es-MX" smtClean="0"/>
            <a:t>PROTOZOOS</a:t>
          </a:r>
          <a:endParaRPr lang="es-MX" dirty="0" smtClean="0"/>
        </a:p>
      </dgm:t>
    </dgm:pt>
    <dgm:pt modelId="{3FD341C5-7582-478A-BF02-24E3BA172129}" type="parTrans" cxnId="{BACFFEC1-6453-4618-94B5-555B92D4B352}">
      <dgm:prSet/>
      <dgm:spPr/>
      <dgm:t>
        <a:bodyPr/>
        <a:lstStyle/>
        <a:p>
          <a:endParaRPr lang="es-MX"/>
        </a:p>
      </dgm:t>
    </dgm:pt>
    <dgm:pt modelId="{8F3ABAD0-F5F1-4018-8864-BD3CBBE38829}" type="sibTrans" cxnId="{BACFFEC1-6453-4618-94B5-555B92D4B352}">
      <dgm:prSet/>
      <dgm:spPr/>
      <dgm:t>
        <a:bodyPr/>
        <a:lstStyle/>
        <a:p>
          <a:endParaRPr lang="es-MX"/>
        </a:p>
      </dgm:t>
    </dgm:pt>
    <dgm:pt modelId="{95D5E656-92BD-4437-9E2B-1762AF174E1F}">
      <dgm:prSet/>
      <dgm:spPr/>
      <dgm:t>
        <a:bodyPr/>
        <a:lstStyle/>
        <a:p>
          <a:r>
            <a:rPr lang="es-MX" dirty="0" smtClean="0"/>
            <a:t>BACTERIAS (ACTINOMICETOS)</a:t>
          </a:r>
          <a:endParaRPr lang="es-MX" dirty="0"/>
        </a:p>
      </dgm:t>
    </dgm:pt>
    <dgm:pt modelId="{EBD894D0-2982-461B-94EB-AC99A2937354}" type="parTrans" cxnId="{9A32BAB4-1A31-449B-ADAE-8B82B5458D54}">
      <dgm:prSet/>
      <dgm:spPr/>
      <dgm:t>
        <a:bodyPr/>
        <a:lstStyle/>
        <a:p>
          <a:endParaRPr lang="es-MX"/>
        </a:p>
      </dgm:t>
    </dgm:pt>
    <dgm:pt modelId="{D4FD3F5B-6EDF-4B10-A6A7-E0E08D5D0EB0}" type="sibTrans" cxnId="{9A32BAB4-1A31-449B-ADAE-8B82B5458D54}">
      <dgm:prSet/>
      <dgm:spPr/>
      <dgm:t>
        <a:bodyPr/>
        <a:lstStyle/>
        <a:p>
          <a:endParaRPr lang="es-MX"/>
        </a:p>
      </dgm:t>
    </dgm:pt>
    <dgm:pt modelId="{318C8CBA-729C-4E16-BB5A-4CF9B200DD3B}">
      <dgm:prSet/>
      <dgm:spPr/>
      <dgm:t>
        <a:bodyPr/>
        <a:lstStyle/>
        <a:p>
          <a:r>
            <a:rPr lang="es-MX" dirty="0" smtClean="0"/>
            <a:t>BACTERIAS </a:t>
          </a:r>
        </a:p>
      </dgm:t>
    </dgm:pt>
    <dgm:pt modelId="{D1067936-10DD-4E74-9212-49A73BD48639}" type="parTrans" cxnId="{02B809F3-B722-46E4-93D4-0B600AE13E17}">
      <dgm:prSet/>
      <dgm:spPr/>
      <dgm:t>
        <a:bodyPr/>
        <a:lstStyle/>
        <a:p>
          <a:endParaRPr lang="es-MX"/>
        </a:p>
      </dgm:t>
    </dgm:pt>
    <dgm:pt modelId="{285758FE-83BE-4E3E-A4CF-5A48005254CB}" type="sibTrans" cxnId="{02B809F3-B722-46E4-93D4-0B600AE13E17}">
      <dgm:prSet/>
      <dgm:spPr/>
      <dgm:t>
        <a:bodyPr/>
        <a:lstStyle/>
        <a:p>
          <a:endParaRPr lang="es-MX"/>
        </a:p>
      </dgm:t>
    </dgm:pt>
    <dgm:pt modelId="{B40A0E80-36CE-4DD2-96F8-24D45B75B816}">
      <dgm:prSet/>
      <dgm:spPr/>
      <dgm:t>
        <a:bodyPr/>
        <a:lstStyle/>
        <a:p>
          <a:r>
            <a:rPr lang="es-MX" dirty="0" smtClean="0"/>
            <a:t>PLANTAS SUPERIORES</a:t>
          </a:r>
          <a:endParaRPr lang="es-MX" dirty="0"/>
        </a:p>
      </dgm:t>
    </dgm:pt>
    <dgm:pt modelId="{39B8F9A5-CAE6-4361-8475-77370FF070CA}" type="parTrans" cxnId="{7C18FF4A-B724-42C0-A7B3-BB1B499542E4}">
      <dgm:prSet/>
      <dgm:spPr/>
      <dgm:t>
        <a:bodyPr/>
        <a:lstStyle/>
        <a:p>
          <a:endParaRPr lang="es-MX"/>
        </a:p>
      </dgm:t>
    </dgm:pt>
    <dgm:pt modelId="{8019B311-A306-4B2D-880D-89174FC113D1}" type="sibTrans" cxnId="{7C18FF4A-B724-42C0-A7B3-BB1B499542E4}">
      <dgm:prSet/>
      <dgm:spPr/>
      <dgm:t>
        <a:bodyPr/>
        <a:lstStyle/>
        <a:p>
          <a:endParaRPr lang="es-MX"/>
        </a:p>
      </dgm:t>
    </dgm:pt>
    <dgm:pt modelId="{AC1E64F7-D746-4870-9EF1-4AFC5AD70010}" type="pres">
      <dgm:prSet presAssocID="{13FD734C-7006-439F-8A8B-5510E4FDEF75}" presName="linear" presStyleCnt="0">
        <dgm:presLayoutVars>
          <dgm:dir/>
          <dgm:resizeHandles val="exact"/>
        </dgm:presLayoutVars>
      </dgm:prSet>
      <dgm:spPr/>
      <dgm:t>
        <a:bodyPr/>
        <a:lstStyle/>
        <a:p>
          <a:endParaRPr lang="es-MX"/>
        </a:p>
      </dgm:t>
    </dgm:pt>
    <dgm:pt modelId="{5534A2EB-6BEC-481F-B501-B793D0E5148C}" type="pres">
      <dgm:prSet presAssocID="{B1C5D12C-7856-4F24-B752-5B60C6868B98}" presName="comp" presStyleCnt="0"/>
      <dgm:spPr/>
    </dgm:pt>
    <dgm:pt modelId="{704C92D8-8044-448E-A694-5FCEB2442ED7}" type="pres">
      <dgm:prSet presAssocID="{B1C5D12C-7856-4F24-B752-5B60C6868B98}" presName="box" presStyleLbl="node1" presStyleIdx="0" presStyleCnt="2"/>
      <dgm:spPr/>
      <dgm:t>
        <a:bodyPr/>
        <a:lstStyle/>
        <a:p>
          <a:endParaRPr lang="es-MX"/>
        </a:p>
      </dgm:t>
    </dgm:pt>
    <dgm:pt modelId="{AF2DCD76-BB33-494C-A283-933B93DCE2C9}" type="pres">
      <dgm:prSet presAssocID="{B1C5D12C-7856-4F24-B752-5B60C6868B98}" presName="img" presStyleLbl="fgImgPlace1" presStyleIdx="0" presStyleCnt="2"/>
      <dgm:spPr>
        <a:blipFill rotWithShape="1">
          <a:blip xmlns:r="http://schemas.openxmlformats.org/officeDocument/2006/relationships" r:embed="rId1"/>
          <a:stretch>
            <a:fillRect/>
          </a:stretch>
        </a:blipFill>
      </dgm:spPr>
    </dgm:pt>
    <dgm:pt modelId="{B26AD66F-7A99-48BE-A5ED-72F09F63FF8E}" type="pres">
      <dgm:prSet presAssocID="{B1C5D12C-7856-4F24-B752-5B60C6868B98}" presName="text" presStyleLbl="node1" presStyleIdx="0" presStyleCnt="2">
        <dgm:presLayoutVars>
          <dgm:bulletEnabled val="1"/>
        </dgm:presLayoutVars>
      </dgm:prSet>
      <dgm:spPr/>
      <dgm:t>
        <a:bodyPr/>
        <a:lstStyle/>
        <a:p>
          <a:endParaRPr lang="es-MX"/>
        </a:p>
      </dgm:t>
    </dgm:pt>
    <dgm:pt modelId="{3424E39E-7AE1-42E5-B4FF-F02FF5031CAC}" type="pres">
      <dgm:prSet presAssocID="{30071B9C-C526-41F3-B379-D16AA4B4E809}" presName="spacer" presStyleCnt="0"/>
      <dgm:spPr/>
    </dgm:pt>
    <dgm:pt modelId="{DB64A059-4841-4FFF-B488-ECC61C7D8826}" type="pres">
      <dgm:prSet presAssocID="{DE55DB71-0BD5-47D7-A8D9-DAA36DADED20}" presName="comp" presStyleCnt="0"/>
      <dgm:spPr/>
    </dgm:pt>
    <dgm:pt modelId="{53FB3608-61AE-4070-8D27-7C0E264B8462}" type="pres">
      <dgm:prSet presAssocID="{DE55DB71-0BD5-47D7-A8D9-DAA36DADED20}" presName="box" presStyleLbl="node1" presStyleIdx="1" presStyleCnt="2"/>
      <dgm:spPr/>
      <dgm:t>
        <a:bodyPr/>
        <a:lstStyle/>
        <a:p>
          <a:endParaRPr lang="es-MX"/>
        </a:p>
      </dgm:t>
    </dgm:pt>
    <dgm:pt modelId="{880DD53E-0413-4D4C-AD2D-C9700BFBE927}" type="pres">
      <dgm:prSet presAssocID="{DE55DB71-0BD5-47D7-A8D9-DAA36DADED20}" presName="img" presStyleLbl="fgImgPlace1" presStyleIdx="1" presStyleCnt="2"/>
      <dgm:spPr>
        <a:blipFill rotWithShape="1">
          <a:blip xmlns:r="http://schemas.openxmlformats.org/officeDocument/2006/relationships" r:embed="rId2"/>
          <a:stretch>
            <a:fillRect/>
          </a:stretch>
        </a:blipFill>
      </dgm:spPr>
    </dgm:pt>
    <dgm:pt modelId="{C72BB7B1-7FDD-466C-8411-46217C0AD751}" type="pres">
      <dgm:prSet presAssocID="{DE55DB71-0BD5-47D7-A8D9-DAA36DADED20}" presName="text" presStyleLbl="node1" presStyleIdx="1" presStyleCnt="2">
        <dgm:presLayoutVars>
          <dgm:bulletEnabled val="1"/>
        </dgm:presLayoutVars>
      </dgm:prSet>
      <dgm:spPr/>
      <dgm:t>
        <a:bodyPr/>
        <a:lstStyle/>
        <a:p>
          <a:endParaRPr lang="es-MX"/>
        </a:p>
      </dgm:t>
    </dgm:pt>
  </dgm:ptLst>
  <dgm:cxnLst>
    <dgm:cxn modelId="{6855A3D9-42D1-4F75-A3E4-F01AFE58B8CC}" type="presOf" srcId="{B1C5D12C-7856-4F24-B752-5B60C6868B98}" destId="{704C92D8-8044-448E-A694-5FCEB2442ED7}" srcOrd="0" destOrd="0" presId="urn:microsoft.com/office/officeart/2005/8/layout/vList4"/>
    <dgm:cxn modelId="{7C18FF4A-B724-42C0-A7B3-BB1B499542E4}" srcId="{DE55DB71-0BD5-47D7-A8D9-DAA36DADED20}" destId="{B40A0E80-36CE-4DD2-96F8-24D45B75B816}" srcOrd="2" destOrd="0" parTransId="{39B8F9A5-CAE6-4361-8475-77370FF070CA}" sibTransId="{8019B311-A306-4B2D-880D-89174FC113D1}"/>
    <dgm:cxn modelId="{6C634B3D-90BF-4869-AE58-5DE2B6469CF9}" srcId="{13FD734C-7006-439F-8A8B-5510E4FDEF75}" destId="{DE55DB71-0BD5-47D7-A8D9-DAA36DADED20}" srcOrd="1" destOrd="0" parTransId="{7B1E0789-3A3A-407A-B5B0-4880189CACDC}" sibTransId="{D625D3A4-0EB4-4349-8104-824D617EA5FC}"/>
    <dgm:cxn modelId="{951883F3-01BE-4834-954C-A803B93D1F11}" type="presOf" srcId="{DE55DB71-0BD5-47D7-A8D9-DAA36DADED20}" destId="{C72BB7B1-7FDD-466C-8411-46217C0AD751}" srcOrd="1" destOrd="0" presId="urn:microsoft.com/office/officeart/2005/8/layout/vList4"/>
    <dgm:cxn modelId="{0950E62D-3679-40F2-BD38-C8D99E6F0239}" type="presOf" srcId="{B40A0E80-36CE-4DD2-96F8-24D45B75B816}" destId="{53FB3608-61AE-4070-8D27-7C0E264B8462}" srcOrd="0" destOrd="3" presId="urn:microsoft.com/office/officeart/2005/8/layout/vList4"/>
    <dgm:cxn modelId="{494C3483-E4B8-4357-8152-92DE5DC7ADE1}" srcId="{13FD734C-7006-439F-8A8B-5510E4FDEF75}" destId="{B1C5D12C-7856-4F24-B752-5B60C6868B98}" srcOrd="0" destOrd="0" parTransId="{99962BCB-3BCB-4CD2-99E3-9EF6BDF2AAE5}" sibTransId="{30071B9C-C526-41F3-B379-D16AA4B4E809}"/>
    <dgm:cxn modelId="{52040CF0-E3A2-4773-B556-EAE4B2376149}" type="presOf" srcId="{318C8CBA-729C-4E16-BB5A-4CF9B200DD3B}" destId="{C72BB7B1-7FDD-466C-8411-46217C0AD751}" srcOrd="1" destOrd="2" presId="urn:microsoft.com/office/officeart/2005/8/layout/vList4"/>
    <dgm:cxn modelId="{4ACE098B-EE2A-4752-883B-1F8C0CE4C03B}" type="presOf" srcId="{95D5E656-92BD-4437-9E2B-1762AF174E1F}" destId="{B26AD66F-7A99-48BE-A5ED-72F09F63FF8E}" srcOrd="1" destOrd="3" presId="urn:microsoft.com/office/officeart/2005/8/layout/vList4"/>
    <dgm:cxn modelId="{1E9DCF26-28C4-4D5A-A73E-B2DDBC5BCB08}" type="presOf" srcId="{B8851B1E-CD03-4450-A1B0-58C8EB60A72E}" destId="{B26AD66F-7A99-48BE-A5ED-72F09F63FF8E}" srcOrd="1" destOrd="1" presId="urn:microsoft.com/office/officeart/2005/8/layout/vList4"/>
    <dgm:cxn modelId="{BACFFEC1-6453-4618-94B5-555B92D4B352}" srcId="{B1C5D12C-7856-4F24-B752-5B60C6868B98}" destId="{04D18505-590F-4A5F-9BF2-57790A1A3266}" srcOrd="1" destOrd="0" parTransId="{3FD341C5-7582-478A-BF02-24E3BA172129}" sibTransId="{8F3ABAD0-F5F1-4018-8864-BD3CBBE38829}"/>
    <dgm:cxn modelId="{11E38FDD-3F37-43E9-B392-26229D0B76CE}" type="presOf" srcId="{B1C5D12C-7856-4F24-B752-5B60C6868B98}" destId="{B26AD66F-7A99-48BE-A5ED-72F09F63FF8E}" srcOrd="1" destOrd="0" presId="urn:microsoft.com/office/officeart/2005/8/layout/vList4"/>
    <dgm:cxn modelId="{9A32BAB4-1A31-449B-ADAE-8B82B5458D54}" srcId="{B1C5D12C-7856-4F24-B752-5B60C6868B98}" destId="{95D5E656-92BD-4437-9E2B-1762AF174E1F}" srcOrd="2" destOrd="0" parTransId="{EBD894D0-2982-461B-94EB-AC99A2937354}" sibTransId="{D4FD3F5B-6EDF-4B10-A6A7-E0E08D5D0EB0}"/>
    <dgm:cxn modelId="{C3F170F2-EDC5-4195-A4D4-1FBF1CBB4CA0}" srcId="{B1C5D12C-7856-4F24-B752-5B60C6868B98}" destId="{B8851B1E-CD03-4450-A1B0-58C8EB60A72E}" srcOrd="0" destOrd="0" parTransId="{99F22DFD-8E09-4A2F-948A-689C1B16C44F}" sibTransId="{E2086B85-56F7-45FA-8B36-E4F8E114E0C9}"/>
    <dgm:cxn modelId="{674E9238-D317-47E0-87F3-23D264C1D847}" type="presOf" srcId="{B40A0E80-36CE-4DD2-96F8-24D45B75B816}" destId="{C72BB7B1-7FDD-466C-8411-46217C0AD751}" srcOrd="1" destOrd="3" presId="urn:microsoft.com/office/officeart/2005/8/layout/vList4"/>
    <dgm:cxn modelId="{D120AD6E-8CA1-4401-8D18-61BB871616F3}" type="presOf" srcId="{DE55DB71-0BD5-47D7-A8D9-DAA36DADED20}" destId="{53FB3608-61AE-4070-8D27-7C0E264B8462}" srcOrd="0" destOrd="0" presId="urn:microsoft.com/office/officeart/2005/8/layout/vList4"/>
    <dgm:cxn modelId="{79D3D8C5-6930-4C73-B3BB-1B84E4989AE2}" type="presOf" srcId="{13FD734C-7006-439F-8A8B-5510E4FDEF75}" destId="{AC1E64F7-D746-4870-9EF1-4AFC5AD70010}" srcOrd="0" destOrd="0" presId="urn:microsoft.com/office/officeart/2005/8/layout/vList4"/>
    <dgm:cxn modelId="{2BFD8C1C-4814-4936-966E-57E3EDF2B22B}" type="presOf" srcId="{04D18505-590F-4A5F-9BF2-57790A1A3266}" destId="{704C92D8-8044-448E-A694-5FCEB2442ED7}" srcOrd="0" destOrd="2" presId="urn:microsoft.com/office/officeart/2005/8/layout/vList4"/>
    <dgm:cxn modelId="{94116EA2-6592-4078-A65D-4045D93767F3}" srcId="{DE55DB71-0BD5-47D7-A8D9-DAA36DADED20}" destId="{1AC20DF3-96C3-43F7-B1A7-680707D891D0}" srcOrd="0" destOrd="0" parTransId="{448CEBA4-6EB2-4D2B-A5EA-6267FB3A2606}" sibTransId="{ABC7E402-CBB6-41A6-AC6F-0A34D944711F}"/>
    <dgm:cxn modelId="{9DE0639E-FC28-4B67-97A3-DEA6843778AD}" type="presOf" srcId="{1AC20DF3-96C3-43F7-B1A7-680707D891D0}" destId="{53FB3608-61AE-4070-8D27-7C0E264B8462}" srcOrd="0" destOrd="1" presId="urn:microsoft.com/office/officeart/2005/8/layout/vList4"/>
    <dgm:cxn modelId="{DD76A69A-CC51-4323-89C2-D520C61C8CE3}" type="presOf" srcId="{95D5E656-92BD-4437-9E2B-1762AF174E1F}" destId="{704C92D8-8044-448E-A694-5FCEB2442ED7}" srcOrd="0" destOrd="3" presId="urn:microsoft.com/office/officeart/2005/8/layout/vList4"/>
    <dgm:cxn modelId="{0E403DB9-7C5E-42F1-98D4-309C948623EF}" type="presOf" srcId="{04D18505-590F-4A5F-9BF2-57790A1A3266}" destId="{B26AD66F-7A99-48BE-A5ED-72F09F63FF8E}" srcOrd="1" destOrd="2" presId="urn:microsoft.com/office/officeart/2005/8/layout/vList4"/>
    <dgm:cxn modelId="{7E2308EA-6273-4FF4-AEEF-961444A9D646}" type="presOf" srcId="{B8851B1E-CD03-4450-A1B0-58C8EB60A72E}" destId="{704C92D8-8044-448E-A694-5FCEB2442ED7}" srcOrd="0" destOrd="1" presId="urn:microsoft.com/office/officeart/2005/8/layout/vList4"/>
    <dgm:cxn modelId="{7CB70BC1-C9F5-4FBE-B70F-E9A9D77A296C}" type="presOf" srcId="{1AC20DF3-96C3-43F7-B1A7-680707D891D0}" destId="{C72BB7B1-7FDD-466C-8411-46217C0AD751}" srcOrd="1" destOrd="1" presId="urn:microsoft.com/office/officeart/2005/8/layout/vList4"/>
    <dgm:cxn modelId="{02B809F3-B722-46E4-93D4-0B600AE13E17}" srcId="{DE55DB71-0BD5-47D7-A8D9-DAA36DADED20}" destId="{318C8CBA-729C-4E16-BB5A-4CF9B200DD3B}" srcOrd="1" destOrd="0" parTransId="{D1067936-10DD-4E74-9212-49A73BD48639}" sibTransId="{285758FE-83BE-4E3E-A4CF-5A48005254CB}"/>
    <dgm:cxn modelId="{0E4AE7BF-826F-4E6C-B5B2-4E6C8EA5DF60}" type="presOf" srcId="{318C8CBA-729C-4E16-BB5A-4CF9B200DD3B}" destId="{53FB3608-61AE-4070-8D27-7C0E264B8462}" srcOrd="0" destOrd="2" presId="urn:microsoft.com/office/officeart/2005/8/layout/vList4"/>
    <dgm:cxn modelId="{6B044ED1-75C2-4E08-B80B-BE24AA145C7C}" type="presParOf" srcId="{AC1E64F7-D746-4870-9EF1-4AFC5AD70010}" destId="{5534A2EB-6BEC-481F-B501-B793D0E5148C}" srcOrd="0" destOrd="0" presId="urn:microsoft.com/office/officeart/2005/8/layout/vList4"/>
    <dgm:cxn modelId="{8E22AF8B-F508-4959-B120-FE0D868F3C15}" type="presParOf" srcId="{5534A2EB-6BEC-481F-B501-B793D0E5148C}" destId="{704C92D8-8044-448E-A694-5FCEB2442ED7}" srcOrd="0" destOrd="0" presId="urn:microsoft.com/office/officeart/2005/8/layout/vList4"/>
    <dgm:cxn modelId="{28D78734-A38F-4A1B-8A81-CF4BFEFDB407}" type="presParOf" srcId="{5534A2EB-6BEC-481F-B501-B793D0E5148C}" destId="{AF2DCD76-BB33-494C-A283-933B93DCE2C9}" srcOrd="1" destOrd="0" presId="urn:microsoft.com/office/officeart/2005/8/layout/vList4"/>
    <dgm:cxn modelId="{BB5A0218-DFFB-4BB8-80D1-5AFD8E152A0D}" type="presParOf" srcId="{5534A2EB-6BEC-481F-B501-B793D0E5148C}" destId="{B26AD66F-7A99-48BE-A5ED-72F09F63FF8E}" srcOrd="2" destOrd="0" presId="urn:microsoft.com/office/officeart/2005/8/layout/vList4"/>
    <dgm:cxn modelId="{419EAF0A-36A8-4A61-844C-29DBC432BC1E}" type="presParOf" srcId="{AC1E64F7-D746-4870-9EF1-4AFC5AD70010}" destId="{3424E39E-7AE1-42E5-B4FF-F02FF5031CAC}" srcOrd="1" destOrd="0" presId="urn:microsoft.com/office/officeart/2005/8/layout/vList4"/>
    <dgm:cxn modelId="{FFDC306F-770C-4B04-A0F1-7AC289241254}" type="presParOf" srcId="{AC1E64F7-D746-4870-9EF1-4AFC5AD70010}" destId="{DB64A059-4841-4FFF-B488-ECC61C7D8826}" srcOrd="2" destOrd="0" presId="urn:microsoft.com/office/officeart/2005/8/layout/vList4"/>
    <dgm:cxn modelId="{B524521C-BB42-453D-B87C-C50033E6CD64}" type="presParOf" srcId="{DB64A059-4841-4FFF-B488-ECC61C7D8826}" destId="{53FB3608-61AE-4070-8D27-7C0E264B8462}" srcOrd="0" destOrd="0" presId="urn:microsoft.com/office/officeart/2005/8/layout/vList4"/>
    <dgm:cxn modelId="{CE0244AD-6CE8-441E-967B-2E57935CE920}" type="presParOf" srcId="{DB64A059-4841-4FFF-B488-ECC61C7D8826}" destId="{880DD53E-0413-4D4C-AD2D-C9700BFBE927}" srcOrd="1" destOrd="0" presId="urn:microsoft.com/office/officeart/2005/8/layout/vList4"/>
    <dgm:cxn modelId="{0E1E7717-88CB-4DC8-86C2-06F3EB598A9D}" type="presParOf" srcId="{DB64A059-4841-4FFF-B488-ECC61C7D8826}" destId="{C72BB7B1-7FDD-466C-8411-46217C0AD751}"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9303855-98E5-431C-8FE1-F23193E56D38}" type="doc">
      <dgm:prSet loTypeId="urn:microsoft.com/office/officeart/2005/8/layout/hierarchy3" loCatId="relationship" qsTypeId="urn:microsoft.com/office/officeart/2005/8/quickstyle/simple1" qsCatId="simple" csTypeId="urn:microsoft.com/office/officeart/2005/8/colors/accent1_2" csCatId="accent1" phldr="1"/>
      <dgm:spPr/>
      <dgm:t>
        <a:bodyPr/>
        <a:lstStyle/>
        <a:p>
          <a:endParaRPr lang="es-ES"/>
        </a:p>
      </dgm:t>
    </dgm:pt>
    <dgm:pt modelId="{CE0D2FCF-0E68-4E81-981F-A1C71A19DF19}">
      <dgm:prSet phldrT="[Texto]" custT="1"/>
      <dgm:spPr>
        <a:blipFill rotWithShape="0">
          <a:blip xmlns:r="http://schemas.openxmlformats.org/officeDocument/2006/relationships" r:embed="rId1"/>
          <a:stretch>
            <a:fillRect/>
          </a:stretch>
        </a:blipFill>
      </dgm:spPr>
      <dgm:t>
        <a:bodyPr/>
        <a:lstStyle/>
        <a:p>
          <a:r>
            <a:rPr lang="es-ES" sz="2000" dirty="0" smtClean="0"/>
            <a:t>BASALTO</a:t>
          </a:r>
        </a:p>
        <a:p>
          <a:r>
            <a:rPr lang="es-ES" sz="2000" dirty="0" smtClean="0"/>
            <a:t>PRODUCE SUELOS </a:t>
          </a:r>
        </a:p>
        <a:p>
          <a:r>
            <a:rPr lang="es-ES" sz="2000" dirty="0" smtClean="0"/>
            <a:t>MUY METEORIZADOS </a:t>
          </a:r>
          <a:endParaRPr lang="es-ES" sz="2000" dirty="0"/>
        </a:p>
      </dgm:t>
    </dgm:pt>
    <dgm:pt modelId="{511370D9-AB17-4F6B-A4DD-6BFC2AA5CEA8}" type="parTrans" cxnId="{620ADC69-A026-491A-B872-85B4FF8B4EFA}">
      <dgm:prSet/>
      <dgm:spPr/>
      <dgm:t>
        <a:bodyPr/>
        <a:lstStyle/>
        <a:p>
          <a:endParaRPr lang="es-ES"/>
        </a:p>
      </dgm:t>
    </dgm:pt>
    <dgm:pt modelId="{65341885-FB28-4095-91B9-B41F0C5D1648}" type="sibTrans" cxnId="{620ADC69-A026-491A-B872-85B4FF8B4EFA}">
      <dgm:prSet/>
      <dgm:spPr/>
      <dgm:t>
        <a:bodyPr/>
        <a:lstStyle/>
        <a:p>
          <a:endParaRPr lang="es-ES"/>
        </a:p>
      </dgm:t>
    </dgm:pt>
    <dgm:pt modelId="{E14D1633-F485-4E8B-B909-9A53AC481A96}">
      <dgm:prSet phldrT="[Texto]" custT="1"/>
      <dgm:spPr/>
      <dgm:t>
        <a:bodyPr/>
        <a:lstStyle/>
        <a:p>
          <a:pPr algn="l"/>
          <a:r>
            <a:rPr lang="es-ES" sz="2000" dirty="0" smtClean="0"/>
            <a:t>FERRASOL</a:t>
          </a:r>
        </a:p>
        <a:p>
          <a:pPr algn="l"/>
          <a:r>
            <a:rPr lang="es-ES" sz="2000" dirty="0" smtClean="0"/>
            <a:t>ROJO BRILANTE</a:t>
          </a:r>
        </a:p>
        <a:p>
          <a:pPr algn="l"/>
          <a:r>
            <a:rPr lang="es-ES" sz="2000" dirty="0" smtClean="0"/>
            <a:t>TROPICOS HÚEDOS</a:t>
          </a:r>
          <a:endParaRPr lang="es-ES" sz="2000" dirty="0"/>
        </a:p>
      </dgm:t>
    </dgm:pt>
    <dgm:pt modelId="{94C70DB3-70CF-41D5-A4E5-C8F56D83F23E}" type="parTrans" cxnId="{AF9A8DEA-EA01-4CFF-9911-5CE5AB4D5125}">
      <dgm:prSet/>
      <dgm:spPr/>
      <dgm:t>
        <a:bodyPr/>
        <a:lstStyle/>
        <a:p>
          <a:endParaRPr lang="es-ES"/>
        </a:p>
      </dgm:t>
    </dgm:pt>
    <dgm:pt modelId="{2F58A40F-780B-4ADD-86BE-997FF29E9843}" type="sibTrans" cxnId="{AF9A8DEA-EA01-4CFF-9911-5CE5AB4D5125}">
      <dgm:prSet/>
      <dgm:spPr/>
      <dgm:t>
        <a:bodyPr/>
        <a:lstStyle/>
        <a:p>
          <a:endParaRPr lang="es-ES"/>
        </a:p>
      </dgm:t>
    </dgm:pt>
    <dgm:pt modelId="{FC2013E3-DE00-4617-B79E-4D5C4ABB55DE}">
      <dgm:prSet phldrT="[Texto]" custT="1"/>
      <dgm:spPr/>
      <dgm:t>
        <a:bodyPr/>
        <a:lstStyle/>
        <a:p>
          <a:pPr algn="l"/>
          <a:r>
            <a:rPr lang="es-ES" sz="2000" dirty="0" smtClean="0"/>
            <a:t>VERTISOL</a:t>
          </a:r>
        </a:p>
        <a:p>
          <a:pPr algn="l"/>
          <a:r>
            <a:rPr lang="es-ES" sz="2000" dirty="0" smtClean="0"/>
            <a:t>NEGRO</a:t>
          </a:r>
        </a:p>
        <a:p>
          <a:pPr algn="l"/>
          <a:r>
            <a:rPr lang="es-ES" sz="2000" dirty="0" smtClean="0"/>
            <a:t>TROPICALES SEMIÁRIDO</a:t>
          </a:r>
          <a:endParaRPr lang="es-ES" sz="2000" dirty="0"/>
        </a:p>
      </dgm:t>
    </dgm:pt>
    <dgm:pt modelId="{5294E969-EE36-496D-B3F8-3A624AAFF8F7}" type="parTrans" cxnId="{245D480E-744F-421C-962B-9858C1130A70}">
      <dgm:prSet/>
      <dgm:spPr/>
      <dgm:t>
        <a:bodyPr/>
        <a:lstStyle/>
        <a:p>
          <a:endParaRPr lang="es-ES"/>
        </a:p>
      </dgm:t>
    </dgm:pt>
    <dgm:pt modelId="{117D362F-DD8F-462B-AC38-3700913E513E}" type="sibTrans" cxnId="{245D480E-744F-421C-962B-9858C1130A70}">
      <dgm:prSet/>
      <dgm:spPr/>
      <dgm:t>
        <a:bodyPr/>
        <a:lstStyle/>
        <a:p>
          <a:endParaRPr lang="es-ES"/>
        </a:p>
      </dgm:t>
    </dgm:pt>
    <dgm:pt modelId="{B5028495-6204-4853-81EA-9016DEE7EFE7}" type="pres">
      <dgm:prSet presAssocID="{B9303855-98E5-431C-8FE1-F23193E56D38}" presName="diagram" presStyleCnt="0">
        <dgm:presLayoutVars>
          <dgm:chPref val="1"/>
          <dgm:dir/>
          <dgm:animOne val="branch"/>
          <dgm:animLvl val="lvl"/>
          <dgm:resizeHandles/>
        </dgm:presLayoutVars>
      </dgm:prSet>
      <dgm:spPr/>
      <dgm:t>
        <a:bodyPr/>
        <a:lstStyle/>
        <a:p>
          <a:endParaRPr lang="es-MX"/>
        </a:p>
      </dgm:t>
    </dgm:pt>
    <dgm:pt modelId="{EEB6B58B-472E-47C5-A6D1-96734D5997FB}" type="pres">
      <dgm:prSet presAssocID="{CE0D2FCF-0E68-4E81-981F-A1C71A19DF19}" presName="root" presStyleCnt="0"/>
      <dgm:spPr/>
    </dgm:pt>
    <dgm:pt modelId="{F8DAB114-2EA1-4E97-9010-8F42213E4099}" type="pres">
      <dgm:prSet presAssocID="{CE0D2FCF-0E68-4E81-981F-A1C71A19DF19}" presName="rootComposite" presStyleCnt="0"/>
      <dgm:spPr/>
    </dgm:pt>
    <dgm:pt modelId="{26E3B7BE-068F-49A6-8B83-C757A55B45CD}" type="pres">
      <dgm:prSet presAssocID="{CE0D2FCF-0E68-4E81-981F-A1C71A19DF19}" presName="rootText" presStyleLbl="node1" presStyleIdx="0" presStyleCnt="1" custScaleX="97734" custScaleY="131222" custLinFactNeighborX="193" custLinFactNeighborY="1261"/>
      <dgm:spPr/>
      <dgm:t>
        <a:bodyPr/>
        <a:lstStyle/>
        <a:p>
          <a:endParaRPr lang="es-MX"/>
        </a:p>
      </dgm:t>
    </dgm:pt>
    <dgm:pt modelId="{DD3C6594-7B84-47E9-AD5F-88F5593FA4EA}" type="pres">
      <dgm:prSet presAssocID="{CE0D2FCF-0E68-4E81-981F-A1C71A19DF19}" presName="rootConnector" presStyleLbl="node1" presStyleIdx="0" presStyleCnt="1"/>
      <dgm:spPr/>
      <dgm:t>
        <a:bodyPr/>
        <a:lstStyle/>
        <a:p>
          <a:endParaRPr lang="es-MX"/>
        </a:p>
      </dgm:t>
    </dgm:pt>
    <dgm:pt modelId="{5A9CC968-98DB-4983-BB90-9E2019A0B5F1}" type="pres">
      <dgm:prSet presAssocID="{CE0D2FCF-0E68-4E81-981F-A1C71A19DF19}" presName="childShape" presStyleCnt="0"/>
      <dgm:spPr/>
    </dgm:pt>
    <dgm:pt modelId="{F4EF9B15-605C-41C7-A32F-3B23C178AFCF}" type="pres">
      <dgm:prSet presAssocID="{94C70DB3-70CF-41D5-A4E5-C8F56D83F23E}" presName="Name13" presStyleLbl="parChTrans1D2" presStyleIdx="0" presStyleCnt="2"/>
      <dgm:spPr/>
      <dgm:t>
        <a:bodyPr/>
        <a:lstStyle/>
        <a:p>
          <a:endParaRPr lang="es-MX"/>
        </a:p>
      </dgm:t>
    </dgm:pt>
    <dgm:pt modelId="{8719B709-7432-41D3-99AA-4A1A16ACF201}" type="pres">
      <dgm:prSet presAssocID="{E14D1633-F485-4E8B-B909-9A53AC481A96}" presName="childText" presStyleLbl="bgAcc1" presStyleIdx="0" presStyleCnt="2" custScaleX="85564" custLinFactNeighborX="1103">
        <dgm:presLayoutVars>
          <dgm:bulletEnabled val="1"/>
        </dgm:presLayoutVars>
      </dgm:prSet>
      <dgm:spPr/>
      <dgm:t>
        <a:bodyPr/>
        <a:lstStyle/>
        <a:p>
          <a:endParaRPr lang="es-ES"/>
        </a:p>
      </dgm:t>
    </dgm:pt>
    <dgm:pt modelId="{D3039CFE-76B8-4312-8B47-D90F58D47937}" type="pres">
      <dgm:prSet presAssocID="{5294E969-EE36-496D-B3F8-3A624AAFF8F7}" presName="Name13" presStyleLbl="parChTrans1D2" presStyleIdx="1" presStyleCnt="2"/>
      <dgm:spPr/>
      <dgm:t>
        <a:bodyPr/>
        <a:lstStyle/>
        <a:p>
          <a:endParaRPr lang="es-MX"/>
        </a:p>
      </dgm:t>
    </dgm:pt>
    <dgm:pt modelId="{6340B37B-5536-4B1E-850F-4641CBE126D4}" type="pres">
      <dgm:prSet presAssocID="{FC2013E3-DE00-4617-B79E-4D5C4ABB55DE}" presName="childText" presStyleLbl="bgAcc1" presStyleIdx="1" presStyleCnt="2" custScaleX="126461">
        <dgm:presLayoutVars>
          <dgm:bulletEnabled val="1"/>
        </dgm:presLayoutVars>
      </dgm:prSet>
      <dgm:spPr/>
      <dgm:t>
        <a:bodyPr/>
        <a:lstStyle/>
        <a:p>
          <a:endParaRPr lang="es-ES"/>
        </a:p>
      </dgm:t>
    </dgm:pt>
  </dgm:ptLst>
  <dgm:cxnLst>
    <dgm:cxn modelId="{245D480E-744F-421C-962B-9858C1130A70}" srcId="{CE0D2FCF-0E68-4E81-981F-A1C71A19DF19}" destId="{FC2013E3-DE00-4617-B79E-4D5C4ABB55DE}" srcOrd="1" destOrd="0" parTransId="{5294E969-EE36-496D-B3F8-3A624AAFF8F7}" sibTransId="{117D362F-DD8F-462B-AC38-3700913E513E}"/>
    <dgm:cxn modelId="{99B418DB-26D4-4F9B-B2CA-F64EC35390AF}" type="presOf" srcId="{B9303855-98E5-431C-8FE1-F23193E56D38}" destId="{B5028495-6204-4853-81EA-9016DEE7EFE7}" srcOrd="0" destOrd="0" presId="urn:microsoft.com/office/officeart/2005/8/layout/hierarchy3"/>
    <dgm:cxn modelId="{AF9A8DEA-EA01-4CFF-9911-5CE5AB4D5125}" srcId="{CE0D2FCF-0E68-4E81-981F-A1C71A19DF19}" destId="{E14D1633-F485-4E8B-B909-9A53AC481A96}" srcOrd="0" destOrd="0" parTransId="{94C70DB3-70CF-41D5-A4E5-C8F56D83F23E}" sibTransId="{2F58A40F-780B-4ADD-86BE-997FF29E9843}"/>
    <dgm:cxn modelId="{C106F4EA-D1DB-4011-AAF2-06B0B34D73E7}" type="presOf" srcId="{FC2013E3-DE00-4617-B79E-4D5C4ABB55DE}" destId="{6340B37B-5536-4B1E-850F-4641CBE126D4}" srcOrd="0" destOrd="0" presId="urn:microsoft.com/office/officeart/2005/8/layout/hierarchy3"/>
    <dgm:cxn modelId="{2E812EB6-8423-48DD-83AE-5D0587CDC334}" type="presOf" srcId="{CE0D2FCF-0E68-4E81-981F-A1C71A19DF19}" destId="{DD3C6594-7B84-47E9-AD5F-88F5593FA4EA}" srcOrd="1" destOrd="0" presId="urn:microsoft.com/office/officeart/2005/8/layout/hierarchy3"/>
    <dgm:cxn modelId="{A05E34F0-C4CC-4148-8D4D-AEFA72ECB9E9}" type="presOf" srcId="{CE0D2FCF-0E68-4E81-981F-A1C71A19DF19}" destId="{26E3B7BE-068F-49A6-8B83-C757A55B45CD}" srcOrd="0" destOrd="0" presId="urn:microsoft.com/office/officeart/2005/8/layout/hierarchy3"/>
    <dgm:cxn modelId="{91F3AC1A-1C6B-46E0-A145-9297D2105604}" type="presOf" srcId="{5294E969-EE36-496D-B3F8-3A624AAFF8F7}" destId="{D3039CFE-76B8-4312-8B47-D90F58D47937}" srcOrd="0" destOrd="0" presId="urn:microsoft.com/office/officeart/2005/8/layout/hierarchy3"/>
    <dgm:cxn modelId="{437CA72B-FEB2-496E-8E60-E7B6C80765B6}" type="presOf" srcId="{94C70DB3-70CF-41D5-A4E5-C8F56D83F23E}" destId="{F4EF9B15-605C-41C7-A32F-3B23C178AFCF}" srcOrd="0" destOrd="0" presId="urn:microsoft.com/office/officeart/2005/8/layout/hierarchy3"/>
    <dgm:cxn modelId="{6F8B7017-9A44-4367-B2AF-AFCAAFBBC729}" type="presOf" srcId="{E14D1633-F485-4E8B-B909-9A53AC481A96}" destId="{8719B709-7432-41D3-99AA-4A1A16ACF201}" srcOrd="0" destOrd="0" presId="urn:microsoft.com/office/officeart/2005/8/layout/hierarchy3"/>
    <dgm:cxn modelId="{620ADC69-A026-491A-B872-85B4FF8B4EFA}" srcId="{B9303855-98E5-431C-8FE1-F23193E56D38}" destId="{CE0D2FCF-0E68-4E81-981F-A1C71A19DF19}" srcOrd="0" destOrd="0" parTransId="{511370D9-AB17-4F6B-A4DD-6BFC2AA5CEA8}" sibTransId="{65341885-FB28-4095-91B9-B41F0C5D1648}"/>
    <dgm:cxn modelId="{BAF3821F-6372-47D6-9BAB-711080F43833}" type="presParOf" srcId="{B5028495-6204-4853-81EA-9016DEE7EFE7}" destId="{EEB6B58B-472E-47C5-A6D1-96734D5997FB}" srcOrd="0" destOrd="0" presId="urn:microsoft.com/office/officeart/2005/8/layout/hierarchy3"/>
    <dgm:cxn modelId="{B11F46EE-86A2-43F0-8BB5-80693474B630}" type="presParOf" srcId="{EEB6B58B-472E-47C5-A6D1-96734D5997FB}" destId="{F8DAB114-2EA1-4E97-9010-8F42213E4099}" srcOrd="0" destOrd="0" presId="urn:microsoft.com/office/officeart/2005/8/layout/hierarchy3"/>
    <dgm:cxn modelId="{81D5D365-7336-47E1-A8C3-7860BE12F7A1}" type="presParOf" srcId="{F8DAB114-2EA1-4E97-9010-8F42213E4099}" destId="{26E3B7BE-068F-49A6-8B83-C757A55B45CD}" srcOrd="0" destOrd="0" presId="urn:microsoft.com/office/officeart/2005/8/layout/hierarchy3"/>
    <dgm:cxn modelId="{6DC2EFF8-0FFD-4925-8462-0532C7EB0669}" type="presParOf" srcId="{F8DAB114-2EA1-4E97-9010-8F42213E4099}" destId="{DD3C6594-7B84-47E9-AD5F-88F5593FA4EA}" srcOrd="1" destOrd="0" presId="urn:microsoft.com/office/officeart/2005/8/layout/hierarchy3"/>
    <dgm:cxn modelId="{D6E7368F-7B21-404C-BBAA-7F8366A0CC9F}" type="presParOf" srcId="{EEB6B58B-472E-47C5-A6D1-96734D5997FB}" destId="{5A9CC968-98DB-4983-BB90-9E2019A0B5F1}" srcOrd="1" destOrd="0" presId="urn:microsoft.com/office/officeart/2005/8/layout/hierarchy3"/>
    <dgm:cxn modelId="{4689F4E3-C864-4487-B830-21B447E569DC}" type="presParOf" srcId="{5A9CC968-98DB-4983-BB90-9E2019A0B5F1}" destId="{F4EF9B15-605C-41C7-A32F-3B23C178AFCF}" srcOrd="0" destOrd="0" presId="urn:microsoft.com/office/officeart/2005/8/layout/hierarchy3"/>
    <dgm:cxn modelId="{CC50D443-9EFA-4F92-A192-1F1CC2FB9C1F}" type="presParOf" srcId="{5A9CC968-98DB-4983-BB90-9E2019A0B5F1}" destId="{8719B709-7432-41D3-99AA-4A1A16ACF201}" srcOrd="1" destOrd="0" presId="urn:microsoft.com/office/officeart/2005/8/layout/hierarchy3"/>
    <dgm:cxn modelId="{BEB1EB71-0929-4370-A43C-45864F51BECD}" type="presParOf" srcId="{5A9CC968-98DB-4983-BB90-9E2019A0B5F1}" destId="{D3039CFE-76B8-4312-8B47-D90F58D47937}" srcOrd="2" destOrd="0" presId="urn:microsoft.com/office/officeart/2005/8/layout/hierarchy3"/>
    <dgm:cxn modelId="{234B2AA7-DBF4-47CA-AE1D-054688F0EFE5}" type="presParOf" srcId="{5A9CC968-98DB-4983-BB90-9E2019A0B5F1}" destId="{6340B37B-5536-4B1E-850F-4641CBE126D4}"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962657-58DF-4CC5-BB85-7DF4DCF9BA27}" type="datetimeFigureOut">
              <a:rPr lang="es-MX" smtClean="0"/>
              <a:pPr/>
              <a:t>20/10/2017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391066-ED11-4B64-B6F1-3331C7BBA970}" type="slidenum">
              <a:rPr lang="es-MX" smtClean="0"/>
              <a:pPr/>
              <a:t>‹Nº›</a:t>
            </a:fld>
            <a:endParaRPr lang="es-MX"/>
          </a:p>
        </p:txBody>
      </p:sp>
    </p:spTree>
    <p:extLst>
      <p:ext uri="{BB962C8B-B14F-4D97-AF65-F5344CB8AC3E}">
        <p14:creationId xmlns:p14="http://schemas.microsoft.com/office/powerpoint/2010/main" val="7850007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8C391066-ED11-4B64-B6F1-3331C7BBA970}" type="slidenum">
              <a:rPr lang="es-MX" smtClean="0"/>
              <a:pPr/>
              <a:t>31</a:t>
            </a:fld>
            <a:endParaRPr lang="es-MX"/>
          </a:p>
        </p:txBody>
      </p:sp>
    </p:spTree>
    <p:extLst>
      <p:ext uri="{BB962C8B-B14F-4D97-AF65-F5344CB8AC3E}">
        <p14:creationId xmlns:p14="http://schemas.microsoft.com/office/powerpoint/2010/main" val="6084000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8" name="7 Rectángulo"/>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Conector recto"/>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Título"/>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s-ES" smtClean="0"/>
              <a:t>Haga clic para modificar el estilo de título del patrón</a:t>
            </a:r>
            <a:endParaRPr kumimoji="0" lang="en-US"/>
          </a:p>
        </p:txBody>
      </p:sp>
      <p:sp>
        <p:nvSpPr>
          <p:cNvPr id="25" name="24 Subtítulo"/>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31" name="30 Marcador de fecha"/>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AFD2D78-D45C-436E-92F9-DA4B633F2C61}" type="datetimeFigureOut">
              <a:rPr lang="es-ES" smtClean="0"/>
              <a:pPr/>
              <a:t>20/10/2017</a:t>
            </a:fld>
            <a:endParaRPr lang="es-ES"/>
          </a:p>
        </p:txBody>
      </p:sp>
      <p:sp>
        <p:nvSpPr>
          <p:cNvPr id="18" name="17 Marcador de pie de página"/>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s-ES"/>
          </a:p>
        </p:txBody>
      </p:sp>
      <p:sp>
        <p:nvSpPr>
          <p:cNvPr id="29" name="28 Marcador de número de diapositiva"/>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6F54B72-1F5D-4403-B162-09BC65925466}"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5AFD2D78-D45C-436E-92F9-DA4B633F2C61}" type="datetimeFigureOut">
              <a:rPr lang="es-ES" smtClean="0"/>
              <a:pPr/>
              <a:t>20/10/2017</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76F54B72-1F5D-4403-B162-09BC65925466}"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274955"/>
            <a:ext cx="1524000" cy="5851525"/>
          </a:xfrm>
        </p:spPr>
        <p:txBody>
          <a:bodyPr vert="eaVert" ancho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2"/>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242816" y="6557946"/>
            <a:ext cx="2002464" cy="226902"/>
          </a:xfrm>
        </p:spPr>
        <p:txBody>
          <a:bodyPr/>
          <a:lstStyle>
            <a:extLst/>
          </a:lstStyle>
          <a:p>
            <a:fld id="{5AFD2D78-D45C-436E-92F9-DA4B633F2C61}" type="datetimeFigureOut">
              <a:rPr lang="es-ES" smtClean="0"/>
              <a:pPr/>
              <a:t>20/10/2017</a:t>
            </a:fld>
            <a:endParaRPr lang="es-ES"/>
          </a:p>
        </p:txBody>
      </p:sp>
      <p:sp>
        <p:nvSpPr>
          <p:cNvPr id="5" name="4 Marcador de pie de página"/>
          <p:cNvSpPr>
            <a:spLocks noGrp="1"/>
          </p:cNvSpPr>
          <p:nvPr>
            <p:ph type="ftr" sz="quarter" idx="11"/>
          </p:nvPr>
        </p:nvSpPr>
        <p:spPr>
          <a:xfrm>
            <a:off x="457200" y="6556248"/>
            <a:ext cx="3657600" cy="228600"/>
          </a:xfrm>
        </p:spPr>
        <p:txBody>
          <a:bodyPr/>
          <a:lstStyle>
            <a:extLst/>
          </a:lstStyle>
          <a:p>
            <a:endParaRPr lang="es-ES"/>
          </a:p>
        </p:txBody>
      </p:sp>
      <p:sp>
        <p:nvSpPr>
          <p:cNvPr id="6" name="5 Marcador de número de diapositiva"/>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6F54B72-1F5D-4403-B162-09BC65925466}" type="slidenum">
              <a:rPr lang="es-ES" smtClean="0"/>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274638"/>
            <a:ext cx="8229600" cy="5851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Rectangle 2"/>
          <p:cNvSpPr>
            <a:spLocks noGrp="1" noChangeArrowheads="1"/>
          </p:cNvSpPr>
          <p:nvPr>
            <p:ph type="dt" sz="half" idx="10"/>
          </p:nvPr>
        </p:nvSpPr>
        <p:spPr>
          <a:ln/>
        </p:spPr>
        <p:txBody>
          <a:bodyPr/>
          <a:lstStyle>
            <a:lvl1pPr>
              <a:defRPr/>
            </a:lvl1pPr>
          </a:lstStyle>
          <a:p>
            <a:pPr>
              <a:defRPr/>
            </a:pPr>
            <a:endParaRPr lang="es-MX"/>
          </a:p>
        </p:txBody>
      </p:sp>
      <p:sp>
        <p:nvSpPr>
          <p:cNvPr id="4" name="Rectangle 3"/>
          <p:cNvSpPr>
            <a:spLocks noGrp="1" noChangeArrowheads="1"/>
          </p:cNvSpPr>
          <p:nvPr>
            <p:ph type="sldNum" sz="quarter" idx="11"/>
          </p:nvPr>
        </p:nvSpPr>
        <p:spPr>
          <a:ln/>
        </p:spPr>
        <p:txBody>
          <a:bodyPr/>
          <a:lstStyle>
            <a:lvl1pPr>
              <a:defRPr/>
            </a:lvl1pPr>
          </a:lstStyle>
          <a:p>
            <a:pPr>
              <a:defRPr/>
            </a:pPr>
            <a:fld id="{178C4780-53E2-4F09-A6C8-4C37884F7D50}" type="slidenum">
              <a:rPr lang="es-MX"/>
              <a:pPr>
                <a:defRPr/>
              </a:pPr>
              <a:t>‹Nº›</a:t>
            </a:fld>
            <a:endParaRPr lang="es-MX"/>
          </a:p>
        </p:txBody>
      </p:sp>
      <p:sp>
        <p:nvSpPr>
          <p:cNvPr id="5" name="Rectangle 14"/>
          <p:cNvSpPr>
            <a:spLocks noGrp="1" noChangeArrowheads="1"/>
          </p:cNvSpPr>
          <p:nvPr>
            <p:ph type="ftr" sz="quarter" idx="12"/>
          </p:nvPr>
        </p:nvSpPr>
        <p:spPr>
          <a:ln/>
        </p:spPr>
        <p:txBody>
          <a:bodyPr/>
          <a:lstStyle>
            <a:lvl1pPr>
              <a:defRPr/>
            </a:lvl1pPr>
          </a:lstStyle>
          <a:p>
            <a:pPr>
              <a:defRPr/>
            </a:pPr>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5AFD2D78-D45C-436E-92F9-DA4B633F2C61}" type="datetimeFigureOut">
              <a:rPr lang="es-ES" smtClean="0"/>
              <a:pPr/>
              <a:t>20/10/2017</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76F54B72-1F5D-4403-B162-09BC65925466}"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AFD2D78-D45C-436E-92F9-DA4B633F2C61}" type="datetimeFigureOut">
              <a:rPr lang="es-ES" smtClean="0"/>
              <a:pPr/>
              <a:t>20/10/2017</a:t>
            </a:fld>
            <a:endParaRPr lang="es-ES"/>
          </a:p>
        </p:txBody>
      </p:sp>
      <p:sp>
        <p:nvSpPr>
          <p:cNvPr id="5" name="4 Marcador de pie de página"/>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s-ES"/>
          </a:p>
        </p:txBody>
      </p:sp>
      <p:sp>
        <p:nvSpPr>
          <p:cNvPr id="6" name="5 Marcador de número de diapositiva"/>
          <p:cNvSpPr>
            <a:spLocks noGrp="1"/>
          </p:cNvSpPr>
          <p:nvPr>
            <p:ph type="sldNum" sz="quarter" idx="12"/>
          </p:nvPr>
        </p:nvSpPr>
        <p:spPr>
          <a:xfrm>
            <a:off x="6733952" y="6555112"/>
            <a:ext cx="588336" cy="228600"/>
          </a:xfrm>
        </p:spPr>
        <p:txBody>
          <a:bodyPr/>
          <a:lstStyle>
            <a:extLst/>
          </a:lstStyle>
          <a:p>
            <a:fld id="{76F54B72-1F5D-4403-B162-09BC65925466}"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5AFD2D78-D45C-436E-92F9-DA4B633F2C61}" type="datetimeFigureOut">
              <a:rPr lang="es-ES" smtClean="0"/>
              <a:pPr/>
              <a:t>20/10/2017</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76F54B72-1F5D-4403-B162-09BC65925466}"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nchor="b"/>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5AFD2D78-D45C-436E-92F9-DA4B633F2C61}" type="datetimeFigureOut">
              <a:rPr lang="es-ES" smtClean="0"/>
              <a:pPr/>
              <a:t>20/10/2017</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76F54B72-1F5D-4403-B162-09BC65925466}"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5AFD2D78-D45C-436E-92F9-DA4B633F2C61}" type="datetimeFigureOut">
              <a:rPr lang="es-ES" smtClean="0"/>
              <a:pPr/>
              <a:t>20/10/2017</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76F54B72-1F5D-4403-B162-09BC65925466}"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solidFill>
                  <a:schemeClr val="tx2"/>
                </a:solidFill>
              </a:defRPr>
            </a:lvl1pPr>
            <a:extLst/>
          </a:lstStyle>
          <a:p>
            <a:fld id="{5AFD2D78-D45C-436E-92F9-DA4B633F2C61}" type="datetimeFigureOut">
              <a:rPr lang="es-ES" smtClean="0"/>
              <a:pPr/>
              <a:t>20/10/2017</a:t>
            </a:fld>
            <a:endParaRPr lang="es-ES"/>
          </a:p>
        </p:txBody>
      </p:sp>
      <p:sp>
        <p:nvSpPr>
          <p:cNvPr id="3" name="2 Marcador de pie de página"/>
          <p:cNvSpPr>
            <a:spLocks noGrp="1"/>
          </p:cNvSpPr>
          <p:nvPr>
            <p:ph type="ftr" sz="quarter" idx="11"/>
          </p:nvPr>
        </p:nvSpPr>
        <p:spPr/>
        <p:txBody>
          <a:bodyPr/>
          <a:lstStyle>
            <a:lvl1pPr>
              <a:defRPr>
                <a:solidFill>
                  <a:schemeClr val="tx2"/>
                </a:solidFill>
              </a:defRPr>
            </a:lvl1pPr>
            <a:extLst/>
          </a:lstStyle>
          <a:p>
            <a:endParaRPr lang="es-ES"/>
          </a:p>
        </p:txBody>
      </p:sp>
      <p:sp>
        <p:nvSpPr>
          <p:cNvPr id="4" name="3 Marcador de número de diapositiva"/>
          <p:cNvSpPr>
            <a:spLocks noGrp="1"/>
          </p:cNvSpPr>
          <p:nvPr>
            <p:ph type="sldNum" sz="quarter" idx="12"/>
          </p:nvPr>
        </p:nvSpPr>
        <p:spPr/>
        <p:txBody>
          <a:bodyPr/>
          <a:lstStyle>
            <a:extLst/>
          </a:lstStyle>
          <a:p>
            <a:fld id="{76F54B72-1F5D-4403-B162-09BC65925466}"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5AFD2D78-D45C-436E-92F9-DA4B633F2C61}" type="datetimeFigureOut">
              <a:rPr lang="es-ES" smtClean="0"/>
              <a:pPr/>
              <a:t>20/10/2017</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76F54B72-1F5D-4403-B162-09BC65925466}"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7 Rectángulo"/>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s-ES" smtClean="0"/>
              <a:t>Haga clic para modificar el estilo de título del patrón</a:t>
            </a:r>
            <a:endParaRPr kumimoji="0" lang="en-US" dirty="0"/>
          </a:p>
        </p:txBody>
      </p:sp>
      <p:sp>
        <p:nvSpPr>
          <p:cNvPr id="4" name="3 Marcador de texto"/>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s-ES" smtClean="0"/>
              <a:t>Haga clic para modificar el estilo de texto del patrón</a:t>
            </a:r>
          </a:p>
        </p:txBody>
      </p:sp>
      <p:sp>
        <p:nvSpPr>
          <p:cNvPr id="5" name="4 Marcador de fecha"/>
          <p:cNvSpPr>
            <a:spLocks noGrp="1"/>
          </p:cNvSpPr>
          <p:nvPr>
            <p:ph type="dt" sz="half" idx="10"/>
          </p:nvPr>
        </p:nvSpPr>
        <p:spPr/>
        <p:txBody>
          <a:bodyPr/>
          <a:lstStyle>
            <a:extLst/>
          </a:lstStyle>
          <a:p>
            <a:fld id="{5AFD2D78-D45C-436E-92F9-DA4B633F2C61}" type="datetimeFigureOut">
              <a:rPr lang="es-ES" smtClean="0"/>
              <a:pPr/>
              <a:t>20/10/2017</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76F54B72-1F5D-4403-B162-09BC65925466}" type="slidenum">
              <a:rPr lang="es-ES" smtClean="0"/>
              <a:pPr/>
              <a:t>‹Nº›</a:t>
            </a:fld>
            <a:endParaRPr lang="es-ES"/>
          </a:p>
        </p:txBody>
      </p:sp>
      <p:sp>
        <p:nvSpPr>
          <p:cNvPr id="10" name="9 Marcador de posición de imagen"/>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s-ES"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flipH="1">
            <a:off x="8153400" y="0"/>
            <a:ext cx="990600" cy="6858000"/>
          </a:xfrm>
          <a:prstGeom prst="rect">
            <a:avLst/>
          </a:prstGeom>
          <a:blipFill>
            <a:blip r:embed="rId14"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2 Marcador de título"/>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s-ES" smtClean="0"/>
              <a:t>Haga clic para modificar el estilo de título del patrón</a:t>
            </a:r>
            <a:endParaRPr kumimoji="0" lang="en-US"/>
          </a:p>
        </p:txBody>
      </p:sp>
      <p:sp>
        <p:nvSpPr>
          <p:cNvPr id="31" name="30 Marcador de texto"/>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7" name="26 Marcador de fecha"/>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AFD2D78-D45C-436E-92F9-DA4B633F2C61}" type="datetimeFigureOut">
              <a:rPr lang="es-ES" smtClean="0"/>
              <a:pPr/>
              <a:t>20/10/2017</a:t>
            </a:fld>
            <a:endParaRPr lang="es-ES"/>
          </a:p>
        </p:txBody>
      </p:sp>
      <p:sp>
        <p:nvSpPr>
          <p:cNvPr id="4" name="3 Marcador de pie de página"/>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s-ES"/>
          </a:p>
        </p:txBody>
      </p:sp>
      <p:sp>
        <p:nvSpPr>
          <p:cNvPr id="16" name="15 Marcador de número de diapositiva"/>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6F54B72-1F5D-4403-B162-09BC65925466}"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4.xml"/><Relationship Id="rId5" Type="http://schemas.openxmlformats.org/officeDocument/2006/relationships/image" Target="../media/image22.png"/><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6.jpeg"/><Relationship Id="rId1" Type="http://schemas.openxmlformats.org/officeDocument/2006/relationships/slideLayout" Target="../slideLayouts/slideLayout6.xml"/><Relationship Id="rId6" Type="http://schemas.openxmlformats.org/officeDocument/2006/relationships/image" Target="../media/image8.jpeg"/><Relationship Id="rId5" Type="http://schemas.openxmlformats.org/officeDocument/2006/relationships/image" Target="../media/image38.jpeg"/><Relationship Id="rId4" Type="http://schemas.openxmlformats.org/officeDocument/2006/relationships/image" Target="../media/image37.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jpeg"/></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7.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34.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5.xml"/><Relationship Id="rId4" Type="http://schemas.openxmlformats.org/officeDocument/2006/relationships/image" Target="../media/image53.jpeg"/></Relationships>
</file>

<file path=ppt/slides/_rels/slide35.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w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diagramLayout" Target="../diagrams/layout2.xml"/><Relationship Id="rId7" Type="http://schemas.openxmlformats.org/officeDocument/2006/relationships/image" Target="../media/image56.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51520" y="548680"/>
            <a:ext cx="8568952" cy="648072"/>
          </a:xfrm>
        </p:spPr>
        <p:txBody>
          <a:bodyPr/>
          <a:lstStyle/>
          <a:p>
            <a:pPr algn="ctr"/>
            <a:r>
              <a:rPr lang="es-ES" sz="2200" dirty="0" smtClean="0"/>
              <a:t>Universidad AUTÓNOMA DEL ESTADO DE MÉXICO</a:t>
            </a:r>
            <a:endParaRPr lang="es-ES" sz="2200" dirty="0"/>
          </a:p>
        </p:txBody>
      </p:sp>
      <p:sp>
        <p:nvSpPr>
          <p:cNvPr id="3" name="2 Subtítulo"/>
          <p:cNvSpPr>
            <a:spLocks noGrp="1"/>
          </p:cNvSpPr>
          <p:nvPr>
            <p:ph type="subTitle" idx="1"/>
          </p:nvPr>
        </p:nvSpPr>
        <p:spPr>
          <a:xfrm>
            <a:off x="2691004" y="3539864"/>
            <a:ext cx="5913444" cy="1587712"/>
          </a:xfrm>
        </p:spPr>
        <p:txBody>
          <a:bodyPr>
            <a:normAutofit lnSpcReduction="10000"/>
          </a:bodyPr>
          <a:lstStyle/>
          <a:p>
            <a:r>
              <a:rPr lang="es-ES" dirty="0" smtClean="0"/>
              <a:t>UNIDAD DE APRENDIZAJE: EDAFOLOGÍA</a:t>
            </a:r>
          </a:p>
          <a:p>
            <a:r>
              <a:rPr lang="es-ES" dirty="0" smtClean="0"/>
              <a:t>AUTOR: ELIZABETH URBINA SÁNCHEZ</a:t>
            </a:r>
          </a:p>
          <a:p>
            <a:endParaRPr lang="es-ES" dirty="0" smtClean="0"/>
          </a:p>
          <a:p>
            <a:r>
              <a:rPr lang="es-ES" sz="2600" dirty="0" smtClean="0"/>
              <a:t>Tema: Componentes del suelo</a:t>
            </a:r>
            <a:endParaRPr lang="es-ES" sz="2600" dirty="0"/>
          </a:p>
        </p:txBody>
      </p:sp>
      <p:sp>
        <p:nvSpPr>
          <p:cNvPr id="4" name="CuadroTexto 3"/>
          <p:cNvSpPr txBox="1"/>
          <p:nvPr/>
        </p:nvSpPr>
        <p:spPr>
          <a:xfrm>
            <a:off x="3635896" y="5661248"/>
            <a:ext cx="5040560" cy="461665"/>
          </a:xfrm>
          <a:prstGeom prst="rect">
            <a:avLst/>
          </a:prstGeom>
          <a:noFill/>
        </p:spPr>
        <p:txBody>
          <a:bodyPr wrap="square" rtlCol="0">
            <a:spAutoFit/>
          </a:bodyPr>
          <a:lstStyle/>
          <a:p>
            <a:pPr algn="ctr"/>
            <a:r>
              <a:rPr lang="es-MX" sz="2400" dirty="0" smtClean="0">
                <a:solidFill>
                  <a:schemeClr val="bg1"/>
                </a:solidFill>
              </a:rPr>
              <a:t>28 DE AGOSTO 2017</a:t>
            </a:r>
            <a:endParaRPr lang="es-MX" sz="2400" dirty="0">
              <a:solidFill>
                <a:schemeClr val="bg1"/>
              </a:solidFill>
            </a:endParaRPr>
          </a:p>
        </p:txBody>
      </p:sp>
      <p:sp>
        <p:nvSpPr>
          <p:cNvPr id="6" name="Rectángulo 5"/>
          <p:cNvSpPr/>
          <p:nvPr/>
        </p:nvSpPr>
        <p:spPr>
          <a:xfrm>
            <a:off x="2204435" y="1340768"/>
            <a:ext cx="4873065" cy="369332"/>
          </a:xfrm>
          <a:prstGeom prst="rect">
            <a:avLst/>
          </a:prstGeom>
          <a:noFill/>
        </p:spPr>
        <p:txBody>
          <a:bodyPr wrap="none" lIns="91440" tIns="45720" rIns="91440" bIns="45720">
            <a:spAutoFit/>
          </a:bodyPr>
          <a:lstStyle/>
          <a:p>
            <a:pPr algn="ctr"/>
            <a:r>
              <a:rPr lang="es-ES" b="1" cap="none" spc="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CENTRO UNIVERSITARIO UAEM TENANCINGO</a:t>
            </a:r>
            <a:endParaRPr lang="es-ES"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cxnSp>
        <p:nvCxnSpPr>
          <p:cNvPr id="8" name="Conector recto 7"/>
          <p:cNvCxnSpPr/>
          <p:nvPr/>
        </p:nvCxnSpPr>
        <p:spPr>
          <a:xfrm flipV="1">
            <a:off x="1319279" y="1196752"/>
            <a:ext cx="6515004" cy="42392"/>
          </a:xfrm>
          <a:prstGeom prst="line">
            <a:avLst/>
          </a:prstGeom>
        </p:spPr>
        <p:style>
          <a:lnRef idx="3">
            <a:schemeClr val="accent1"/>
          </a:lnRef>
          <a:fillRef idx="0">
            <a:schemeClr val="accent1"/>
          </a:fillRef>
          <a:effectRef idx="2">
            <a:schemeClr val="accent1"/>
          </a:effectRef>
          <a:fontRef idx="minor">
            <a:schemeClr val="tx1"/>
          </a:fontRef>
        </p:style>
      </p:cxnSp>
      <p:cxnSp>
        <p:nvCxnSpPr>
          <p:cNvPr id="12" name="Conector recto 11"/>
          <p:cNvCxnSpPr/>
          <p:nvPr/>
        </p:nvCxnSpPr>
        <p:spPr>
          <a:xfrm>
            <a:off x="1525740" y="1340768"/>
            <a:ext cx="6142604"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Rectángulo 13"/>
          <p:cNvSpPr/>
          <p:nvPr/>
        </p:nvSpPr>
        <p:spPr>
          <a:xfrm>
            <a:off x="1973293" y="1772816"/>
            <a:ext cx="5205719" cy="400110"/>
          </a:xfrm>
          <a:prstGeom prst="rect">
            <a:avLst/>
          </a:prstGeom>
          <a:noFill/>
        </p:spPr>
        <p:txBody>
          <a:bodyPr wrap="none" lIns="91440" tIns="45720" rIns="91440" bIns="45720">
            <a:spAutoFit/>
          </a:bodyPr>
          <a:lstStyle/>
          <a:p>
            <a:pPr algn="ctr"/>
            <a:r>
              <a:rPr lang="es-ES" sz="2000" b="1" cap="none" spc="0" dirty="0" smtClean="0">
                <a:ln w="6600">
                  <a:solidFill>
                    <a:schemeClr val="accent2"/>
                  </a:solidFill>
                  <a:prstDash val="solid"/>
                </a:ln>
                <a:solidFill>
                  <a:srgbClr val="FFFFFF"/>
                </a:solidFill>
                <a:effectLst>
                  <a:outerShdw dist="38100" dir="2700000" algn="tl" rotWithShape="0">
                    <a:schemeClr val="accent2"/>
                  </a:outerShdw>
                </a:effectLst>
              </a:rPr>
              <a:t>INGENIERO AGRÓNOMO EN FLORICULTURA</a:t>
            </a:r>
            <a:endParaRPr lang="es-ES" sz="20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pic>
        <p:nvPicPr>
          <p:cNvPr id="5" name="Imagen 4"/>
          <p:cNvPicPr>
            <a:picLocks noChangeAspect="1"/>
          </p:cNvPicPr>
          <p:nvPr/>
        </p:nvPicPr>
        <p:blipFill>
          <a:blip r:embed="rId2"/>
          <a:stretch>
            <a:fillRect/>
          </a:stretch>
        </p:blipFill>
        <p:spPr>
          <a:xfrm>
            <a:off x="-98736" y="279208"/>
            <a:ext cx="1621677" cy="1438781"/>
          </a:xfrm>
          <a:prstGeom prst="rect">
            <a:avLst/>
          </a:prstGeom>
        </p:spPr>
      </p:pic>
      <p:pic>
        <p:nvPicPr>
          <p:cNvPr id="7" name="Imagen 6"/>
          <p:cNvPicPr>
            <a:picLocks noChangeAspect="1"/>
          </p:cNvPicPr>
          <p:nvPr/>
        </p:nvPicPr>
        <p:blipFill>
          <a:blip r:embed="rId3"/>
          <a:stretch>
            <a:fillRect/>
          </a:stretch>
        </p:blipFill>
        <p:spPr>
          <a:xfrm>
            <a:off x="7926210" y="551076"/>
            <a:ext cx="1086019" cy="1086019"/>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ipse 3"/>
          <p:cNvSpPr/>
          <p:nvPr/>
        </p:nvSpPr>
        <p:spPr>
          <a:xfrm>
            <a:off x="3419872" y="2204864"/>
            <a:ext cx="1728192" cy="16561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t>ORGANISMOS</a:t>
            </a:r>
            <a:endParaRPr lang="es-MX" sz="1400" dirty="0"/>
          </a:p>
        </p:txBody>
      </p:sp>
      <p:cxnSp>
        <p:nvCxnSpPr>
          <p:cNvPr id="6" name="Conector recto de flecha 5"/>
          <p:cNvCxnSpPr/>
          <p:nvPr/>
        </p:nvCxnSpPr>
        <p:spPr>
          <a:xfrm flipV="1">
            <a:off x="4283968" y="1556792"/>
            <a:ext cx="0" cy="5040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CuadroTexto 6"/>
          <p:cNvSpPr txBox="1"/>
          <p:nvPr/>
        </p:nvSpPr>
        <p:spPr>
          <a:xfrm>
            <a:off x="3580891" y="910461"/>
            <a:ext cx="1406154" cy="646331"/>
          </a:xfrm>
          <a:prstGeom prst="rect">
            <a:avLst/>
          </a:prstGeom>
          <a:noFill/>
        </p:spPr>
        <p:txBody>
          <a:bodyPr wrap="none" rtlCol="0">
            <a:spAutoFit/>
          </a:bodyPr>
          <a:lstStyle/>
          <a:p>
            <a:pPr algn="ctr"/>
            <a:r>
              <a:rPr lang="es-MX" sz="1200" b="1" dirty="0" smtClean="0"/>
              <a:t>AFECTAN EL </a:t>
            </a:r>
          </a:p>
          <a:p>
            <a:pPr algn="ctr"/>
            <a:r>
              <a:rPr lang="es-MX" sz="1200" b="1" dirty="0" smtClean="0"/>
              <a:t>DESARROLLO DE </a:t>
            </a:r>
          </a:p>
          <a:p>
            <a:pPr algn="ctr"/>
            <a:r>
              <a:rPr lang="es-MX" sz="1200" b="1" dirty="0" smtClean="0"/>
              <a:t>LOS SUELOS</a:t>
            </a:r>
            <a:endParaRPr lang="es-MX" sz="1200" b="1" dirty="0"/>
          </a:p>
        </p:txBody>
      </p:sp>
      <p:cxnSp>
        <p:nvCxnSpPr>
          <p:cNvPr id="9" name="Conector recto de flecha 8"/>
          <p:cNvCxnSpPr/>
          <p:nvPr/>
        </p:nvCxnSpPr>
        <p:spPr>
          <a:xfrm flipV="1">
            <a:off x="4954184" y="1808820"/>
            <a:ext cx="553920" cy="5400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Abrir llave 10"/>
          <p:cNvSpPr/>
          <p:nvPr/>
        </p:nvSpPr>
        <p:spPr>
          <a:xfrm>
            <a:off x="5796136" y="1052736"/>
            <a:ext cx="360040" cy="100811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2" name="CuadroTexto 11"/>
          <p:cNvSpPr txBox="1"/>
          <p:nvPr/>
        </p:nvSpPr>
        <p:spPr>
          <a:xfrm>
            <a:off x="6133391" y="1141293"/>
            <a:ext cx="2736304" cy="830997"/>
          </a:xfrm>
          <a:prstGeom prst="rect">
            <a:avLst/>
          </a:prstGeom>
          <a:noFill/>
        </p:spPr>
        <p:txBody>
          <a:bodyPr wrap="square" rtlCol="0">
            <a:spAutoFit/>
          </a:bodyPr>
          <a:lstStyle/>
          <a:p>
            <a:pPr marL="285750" indent="-285750">
              <a:buFont typeface="Arial" panose="020B0604020202020204" pitchFamily="34" charset="0"/>
              <a:buChar char="•"/>
            </a:pPr>
            <a:r>
              <a:rPr lang="es-MX" sz="1200" b="1" dirty="0" smtClean="0"/>
              <a:t>PLANTAS SUPERIORES</a:t>
            </a:r>
          </a:p>
          <a:p>
            <a:pPr marL="285750" indent="-285750">
              <a:buFont typeface="Arial" panose="020B0604020202020204" pitchFamily="34" charset="0"/>
              <a:buChar char="•"/>
            </a:pPr>
            <a:r>
              <a:rPr lang="es-MX" sz="1200" b="1" dirty="0" smtClean="0"/>
              <a:t>VERTEBRADOS</a:t>
            </a:r>
          </a:p>
          <a:p>
            <a:pPr marL="285750" indent="-285750">
              <a:buFont typeface="Arial" panose="020B0604020202020204" pitchFamily="34" charset="0"/>
              <a:buChar char="•"/>
            </a:pPr>
            <a:r>
              <a:rPr lang="es-MX" sz="1200" b="1" dirty="0" smtClean="0"/>
              <a:t>MICROORGANISMOS</a:t>
            </a:r>
          </a:p>
          <a:p>
            <a:pPr marL="285750" indent="-285750">
              <a:buFont typeface="Arial" panose="020B0604020202020204" pitchFamily="34" charset="0"/>
              <a:buChar char="•"/>
            </a:pPr>
            <a:r>
              <a:rPr lang="es-MX" sz="1200" b="1" dirty="0" smtClean="0"/>
              <a:t>MESOFAUNA</a:t>
            </a:r>
            <a:endParaRPr lang="es-MX" sz="1200" b="1" dirty="0"/>
          </a:p>
        </p:txBody>
      </p:sp>
      <p:sp>
        <p:nvSpPr>
          <p:cNvPr id="13" name="CuadroTexto 12"/>
          <p:cNvSpPr txBox="1"/>
          <p:nvPr/>
        </p:nvSpPr>
        <p:spPr>
          <a:xfrm>
            <a:off x="6494952" y="2880762"/>
            <a:ext cx="1677448" cy="1754326"/>
          </a:xfrm>
          <a:prstGeom prst="rect">
            <a:avLst/>
          </a:prstGeom>
          <a:noFill/>
        </p:spPr>
        <p:txBody>
          <a:bodyPr wrap="square" rtlCol="0">
            <a:spAutoFit/>
          </a:bodyPr>
          <a:lstStyle/>
          <a:p>
            <a:r>
              <a:rPr lang="es-MX" sz="1200" b="1" dirty="0" smtClean="0"/>
              <a:t>Extienden sus raíces</a:t>
            </a:r>
          </a:p>
          <a:p>
            <a:r>
              <a:rPr lang="es-MX" sz="1200" b="1" dirty="0" smtClean="0"/>
              <a:t>Impiden la erosión</a:t>
            </a:r>
          </a:p>
          <a:p>
            <a:r>
              <a:rPr lang="es-MX" sz="1200" b="1" dirty="0" smtClean="0"/>
              <a:t>Las raíces que crecen dentro de las rocas que logran romper</a:t>
            </a:r>
          </a:p>
          <a:p>
            <a:r>
              <a:rPr lang="es-MX" sz="1200" b="1" dirty="0" smtClean="0"/>
              <a:t>Proporcionan materia orgánica</a:t>
            </a:r>
          </a:p>
          <a:p>
            <a:endParaRPr lang="es-MX" sz="1200" b="1" dirty="0"/>
          </a:p>
        </p:txBody>
      </p:sp>
      <p:cxnSp>
        <p:nvCxnSpPr>
          <p:cNvPr id="15" name="Conector recto de flecha 14"/>
          <p:cNvCxnSpPr/>
          <p:nvPr/>
        </p:nvCxnSpPr>
        <p:spPr>
          <a:xfrm>
            <a:off x="5292080" y="3501008"/>
            <a:ext cx="115212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6" name="Imagen 15"/>
          <p:cNvPicPr>
            <a:picLocks noChangeAspect="1"/>
          </p:cNvPicPr>
          <p:nvPr/>
        </p:nvPicPr>
        <p:blipFill>
          <a:blip r:embed="rId2" cstate="print"/>
          <a:stretch>
            <a:fillRect/>
          </a:stretch>
        </p:blipFill>
        <p:spPr>
          <a:xfrm>
            <a:off x="5664534" y="2471057"/>
            <a:ext cx="558086" cy="1009870"/>
          </a:xfrm>
          <a:prstGeom prst="rect">
            <a:avLst/>
          </a:prstGeom>
        </p:spPr>
      </p:pic>
      <p:sp>
        <p:nvSpPr>
          <p:cNvPr id="17" name="CuadroTexto 16"/>
          <p:cNvSpPr txBox="1"/>
          <p:nvPr/>
        </p:nvSpPr>
        <p:spPr>
          <a:xfrm>
            <a:off x="4572000" y="5013176"/>
            <a:ext cx="3240360" cy="461665"/>
          </a:xfrm>
          <a:prstGeom prst="rect">
            <a:avLst/>
          </a:prstGeom>
          <a:noFill/>
        </p:spPr>
        <p:txBody>
          <a:bodyPr wrap="square" rtlCol="0">
            <a:spAutoFit/>
          </a:bodyPr>
          <a:lstStyle/>
          <a:p>
            <a:r>
              <a:rPr lang="es-MX" sz="1200" b="1" dirty="0" smtClean="0"/>
              <a:t>Cavan profundos pasajes dentro del suelo</a:t>
            </a:r>
          </a:p>
          <a:p>
            <a:r>
              <a:rPr lang="es-MX" sz="1200" b="1" dirty="0" smtClean="0"/>
              <a:t>Mezcla de materiales</a:t>
            </a:r>
            <a:endParaRPr lang="es-MX" sz="1200" b="1" dirty="0"/>
          </a:p>
        </p:txBody>
      </p:sp>
      <p:cxnSp>
        <p:nvCxnSpPr>
          <p:cNvPr id="19" name="Conector recto de flecha 18"/>
          <p:cNvCxnSpPr/>
          <p:nvPr/>
        </p:nvCxnSpPr>
        <p:spPr>
          <a:xfrm>
            <a:off x="4283968" y="4005064"/>
            <a:ext cx="504056" cy="10081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0" name="Imagen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98137" y="3933056"/>
            <a:ext cx="1546071" cy="989223"/>
          </a:xfrm>
          <a:prstGeom prst="rect">
            <a:avLst/>
          </a:prstGeom>
        </p:spPr>
      </p:pic>
      <p:sp>
        <p:nvSpPr>
          <p:cNvPr id="21" name="CuadroTexto 20"/>
          <p:cNvSpPr txBox="1"/>
          <p:nvPr/>
        </p:nvSpPr>
        <p:spPr>
          <a:xfrm>
            <a:off x="1458218" y="4187115"/>
            <a:ext cx="2448272" cy="830997"/>
          </a:xfrm>
          <a:prstGeom prst="rect">
            <a:avLst/>
          </a:prstGeom>
          <a:noFill/>
        </p:spPr>
        <p:txBody>
          <a:bodyPr wrap="square" rtlCol="0">
            <a:spAutoFit/>
          </a:bodyPr>
          <a:lstStyle/>
          <a:p>
            <a:r>
              <a:rPr lang="es-MX" sz="1200" b="1" dirty="0" smtClean="0"/>
              <a:t>Bacterias </a:t>
            </a:r>
          </a:p>
          <a:p>
            <a:r>
              <a:rPr lang="es-MX" sz="1200" b="1" dirty="0" smtClean="0"/>
              <a:t>Hongos </a:t>
            </a:r>
          </a:p>
          <a:p>
            <a:r>
              <a:rPr lang="es-MX" sz="1200" b="1" dirty="0" smtClean="0"/>
              <a:t>Actinomicetos</a:t>
            </a:r>
          </a:p>
          <a:p>
            <a:r>
              <a:rPr lang="es-MX" sz="1200" b="1" dirty="0" smtClean="0"/>
              <a:t>Algas y virus</a:t>
            </a:r>
            <a:endParaRPr lang="es-MX" sz="1200" b="1" dirty="0"/>
          </a:p>
        </p:txBody>
      </p:sp>
      <p:cxnSp>
        <p:nvCxnSpPr>
          <p:cNvPr id="23" name="Conector recto de flecha 22"/>
          <p:cNvCxnSpPr>
            <a:stCxn id="4" idx="3"/>
          </p:cNvCxnSpPr>
          <p:nvPr/>
        </p:nvCxnSpPr>
        <p:spPr>
          <a:xfrm flipH="1">
            <a:off x="2483768" y="3618505"/>
            <a:ext cx="1189192" cy="6025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Conector recto de flecha 24"/>
          <p:cNvCxnSpPr/>
          <p:nvPr/>
        </p:nvCxnSpPr>
        <p:spPr>
          <a:xfrm flipH="1" flipV="1">
            <a:off x="2339752" y="2204864"/>
            <a:ext cx="1080120" cy="4320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CuadroTexto 26"/>
          <p:cNvSpPr txBox="1"/>
          <p:nvPr/>
        </p:nvSpPr>
        <p:spPr>
          <a:xfrm>
            <a:off x="467544" y="1825807"/>
            <a:ext cx="1728192" cy="1200329"/>
          </a:xfrm>
          <a:prstGeom prst="rect">
            <a:avLst/>
          </a:prstGeom>
          <a:noFill/>
        </p:spPr>
        <p:txBody>
          <a:bodyPr wrap="square" rtlCol="0">
            <a:spAutoFit/>
          </a:bodyPr>
          <a:lstStyle/>
          <a:p>
            <a:r>
              <a:rPr lang="es-MX" sz="1200" b="1" dirty="0" smtClean="0"/>
              <a:t>Lombrices</a:t>
            </a:r>
          </a:p>
          <a:p>
            <a:r>
              <a:rPr lang="es-MX" sz="1200" b="1" dirty="0" smtClean="0"/>
              <a:t>Nematodos</a:t>
            </a:r>
          </a:p>
          <a:p>
            <a:r>
              <a:rPr lang="es-MX" sz="1200" b="1" dirty="0" smtClean="0"/>
              <a:t>Ácaros</a:t>
            </a:r>
          </a:p>
          <a:p>
            <a:r>
              <a:rPr lang="es-MX" sz="1200" b="1" dirty="0" err="1" smtClean="0"/>
              <a:t>Gasteropodos</a:t>
            </a:r>
            <a:endParaRPr lang="es-MX" sz="1200" b="1" dirty="0" smtClean="0"/>
          </a:p>
          <a:p>
            <a:r>
              <a:rPr lang="es-MX" sz="1200" b="1" dirty="0" smtClean="0"/>
              <a:t>Insectos</a:t>
            </a:r>
          </a:p>
          <a:p>
            <a:r>
              <a:rPr lang="es-MX" sz="1200" b="1" dirty="0" err="1" smtClean="0"/>
              <a:t>Myriapodos</a:t>
            </a:r>
            <a:endParaRPr lang="es-MX" sz="1200" b="1" dirty="0"/>
          </a:p>
        </p:txBody>
      </p:sp>
    </p:spTree>
    <p:extLst>
      <p:ext uri="{BB962C8B-B14F-4D97-AF65-F5344CB8AC3E}">
        <p14:creationId xmlns:p14="http://schemas.microsoft.com/office/powerpoint/2010/main" val="15408640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517712" y="857251"/>
            <a:ext cx="7886700" cy="994172"/>
          </a:xfrm>
        </p:spPr>
        <p:txBody>
          <a:bodyPr>
            <a:normAutofit fontScale="90000"/>
          </a:bodyPr>
          <a:lstStyle/>
          <a:p>
            <a:pPr algn="ctr"/>
            <a:r>
              <a:rPr lang="es-MX" dirty="0" smtClean="0"/>
              <a:t>La actividad biológica es fundamental para la composición de los suelos</a:t>
            </a:r>
            <a:endParaRPr lang="es-MX" dirty="0"/>
          </a:p>
        </p:txBody>
      </p:sp>
      <p:graphicFrame>
        <p:nvGraphicFramePr>
          <p:cNvPr id="2" name="Diagrama 1"/>
          <p:cNvGraphicFramePr/>
          <p:nvPr>
            <p:extLst/>
          </p:nvPr>
        </p:nvGraphicFramePr>
        <p:xfrm>
          <a:off x="921124" y="2138083"/>
          <a:ext cx="7483289" cy="37416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851875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Imagen 6"/>
          <p:cNvPicPr>
            <a:picLocks noChangeAspect="1"/>
          </p:cNvPicPr>
          <p:nvPr/>
        </p:nvPicPr>
        <p:blipFill rotWithShape="1">
          <a:blip r:embed="rId2"/>
          <a:srcRect l="52009" t="21350" r="2062" b="52720"/>
          <a:stretch/>
        </p:blipFill>
        <p:spPr>
          <a:xfrm>
            <a:off x="2706157" y="1885313"/>
            <a:ext cx="2593673" cy="1866417"/>
          </a:xfrm>
          <a:prstGeom prst="rect">
            <a:avLst/>
          </a:prstGeom>
        </p:spPr>
      </p:pic>
      <p:sp>
        <p:nvSpPr>
          <p:cNvPr id="2" name="Título 1"/>
          <p:cNvSpPr>
            <a:spLocks noGrp="1"/>
          </p:cNvSpPr>
          <p:nvPr>
            <p:ph type="title"/>
          </p:nvPr>
        </p:nvSpPr>
        <p:spPr/>
        <p:txBody>
          <a:bodyPr/>
          <a:lstStyle/>
          <a:p>
            <a:r>
              <a:rPr lang="es-MX" dirty="0" smtClean="0"/>
              <a:t>HONGOS:</a:t>
            </a:r>
            <a:endParaRPr lang="es-MX" dirty="0"/>
          </a:p>
        </p:txBody>
      </p:sp>
      <p:sp>
        <p:nvSpPr>
          <p:cNvPr id="3" name="Marcador de contenido 2"/>
          <p:cNvSpPr>
            <a:spLocks noGrp="1"/>
          </p:cNvSpPr>
          <p:nvPr>
            <p:ph sz="half" idx="1"/>
          </p:nvPr>
        </p:nvSpPr>
        <p:spPr>
          <a:xfrm>
            <a:off x="5297107" y="1221861"/>
            <a:ext cx="3577952" cy="4456159"/>
          </a:xfrm>
        </p:spPr>
        <p:txBody>
          <a:bodyPr>
            <a:normAutofit fontScale="85000" lnSpcReduction="20000"/>
          </a:bodyPr>
          <a:lstStyle/>
          <a:p>
            <a:pPr algn="just"/>
            <a:r>
              <a:rPr lang="es-MX" sz="2200" dirty="0"/>
              <a:t>Es el segundo grupo mas grande de microorganismos del suelo.</a:t>
            </a:r>
          </a:p>
          <a:p>
            <a:pPr marL="0" indent="0" algn="just">
              <a:buNone/>
            </a:pPr>
            <a:endParaRPr lang="es-MX" sz="2200" dirty="0"/>
          </a:p>
          <a:p>
            <a:pPr algn="just"/>
            <a:r>
              <a:rPr lang="es-MX" sz="2200" dirty="0"/>
              <a:t>Miden de 5 a 20 </a:t>
            </a:r>
            <a:r>
              <a:rPr lang="es-MX" sz="2200" dirty="0" err="1"/>
              <a:t>mm.</a:t>
            </a:r>
            <a:endParaRPr lang="es-MX" sz="2200" dirty="0"/>
          </a:p>
          <a:p>
            <a:pPr algn="just"/>
            <a:endParaRPr lang="es-MX" sz="2200" dirty="0"/>
          </a:p>
          <a:p>
            <a:pPr algn="just"/>
            <a:r>
              <a:rPr lang="es-MX" sz="2200" dirty="0"/>
              <a:t>Se alimentan de materia orgánica en descomposición.</a:t>
            </a:r>
          </a:p>
          <a:p>
            <a:pPr algn="just"/>
            <a:endParaRPr lang="es-MX" sz="2200" dirty="0"/>
          </a:p>
          <a:p>
            <a:pPr algn="just"/>
            <a:r>
              <a:rPr lang="es-MX" sz="2200" dirty="0"/>
              <a:t>Fija sustratos carbonados.</a:t>
            </a:r>
          </a:p>
          <a:p>
            <a:pPr algn="just"/>
            <a:endParaRPr lang="es-MX" sz="2200" dirty="0"/>
          </a:p>
          <a:p>
            <a:pPr algn="just"/>
            <a:r>
              <a:rPr lang="es-MX" sz="2200" dirty="0"/>
              <a:t>Producen y liberan esporas.</a:t>
            </a:r>
          </a:p>
          <a:p>
            <a:pPr algn="just"/>
            <a:endParaRPr lang="es-MX" sz="2200" dirty="0"/>
          </a:p>
          <a:p>
            <a:pPr algn="just"/>
            <a:r>
              <a:rPr lang="es-MX" sz="2200" dirty="0"/>
              <a:t>Ej. </a:t>
            </a:r>
            <a:r>
              <a:rPr lang="es-MX" sz="2200" i="1" dirty="0" err="1"/>
              <a:t>Trichoederma</a:t>
            </a:r>
            <a:r>
              <a:rPr lang="es-MX" sz="2200" i="1" dirty="0"/>
              <a:t> </a:t>
            </a:r>
            <a:r>
              <a:rPr lang="es-MX" sz="2200" dirty="0" err="1"/>
              <a:t>sp</a:t>
            </a:r>
            <a:r>
              <a:rPr lang="es-MX" sz="2200" dirty="0"/>
              <a:t>., </a:t>
            </a:r>
            <a:r>
              <a:rPr lang="es-MX" sz="2200" i="1" dirty="0" err="1"/>
              <a:t>Penicillium</a:t>
            </a:r>
            <a:r>
              <a:rPr lang="es-MX" sz="2200" i="1" dirty="0"/>
              <a:t> </a:t>
            </a:r>
            <a:r>
              <a:rPr lang="es-MX" sz="2200" dirty="0" err="1"/>
              <a:t>sp</a:t>
            </a:r>
            <a:r>
              <a:rPr lang="es-MX" sz="2200" dirty="0"/>
              <a:t>.</a:t>
            </a:r>
          </a:p>
          <a:p>
            <a:pPr algn="just"/>
            <a:endParaRPr lang="es-MX" sz="1800" dirty="0"/>
          </a:p>
          <a:p>
            <a:pPr algn="just"/>
            <a:endParaRPr lang="es-MX" sz="1800" dirty="0"/>
          </a:p>
        </p:txBody>
      </p:sp>
      <p:pic>
        <p:nvPicPr>
          <p:cNvPr id="1026" name="Picture 2" descr="Imagen relacionada"/>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7476"/>
          <a:stretch/>
        </p:blipFill>
        <p:spPr bwMode="auto">
          <a:xfrm>
            <a:off x="0" y="1885313"/>
            <a:ext cx="3016460" cy="202725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8" name="Picture 4" descr="Resultado de imagen para penicillium"/>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0368" t="-11964" r="8690" b="2235"/>
          <a:stretch/>
        </p:blipFill>
        <p:spPr bwMode="auto">
          <a:xfrm>
            <a:off x="2199965" y="3672612"/>
            <a:ext cx="2040907" cy="232813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6" name="Imagen 5"/>
          <p:cNvPicPr>
            <a:picLocks noChangeAspect="1"/>
          </p:cNvPicPr>
          <p:nvPr/>
        </p:nvPicPr>
        <p:blipFill>
          <a:blip r:embed="rId5"/>
          <a:stretch>
            <a:fillRect/>
          </a:stretch>
        </p:blipFill>
        <p:spPr>
          <a:xfrm>
            <a:off x="227155" y="3900715"/>
            <a:ext cx="2100035" cy="2100035"/>
          </a:xfrm>
          <a:prstGeom prst="rect">
            <a:avLst/>
          </a:prstGeom>
          <a:ln>
            <a:noFill/>
          </a:ln>
          <a:effectLst>
            <a:softEdge rad="112500"/>
          </a:effectLst>
        </p:spPr>
      </p:pic>
    </p:spTree>
    <p:extLst>
      <p:ext uri="{BB962C8B-B14F-4D97-AF65-F5344CB8AC3E}">
        <p14:creationId xmlns:p14="http://schemas.microsoft.com/office/powerpoint/2010/main" val="22780318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PROTOZOOS:</a:t>
            </a:r>
            <a:endParaRPr lang="es-MX" dirty="0"/>
          </a:p>
        </p:txBody>
      </p:sp>
      <p:sp>
        <p:nvSpPr>
          <p:cNvPr id="3" name="Marcador de contenido 2"/>
          <p:cNvSpPr>
            <a:spLocks noGrp="1"/>
          </p:cNvSpPr>
          <p:nvPr>
            <p:ph sz="half" idx="1"/>
          </p:nvPr>
        </p:nvSpPr>
        <p:spPr>
          <a:xfrm>
            <a:off x="3969156" y="1764982"/>
            <a:ext cx="4563284" cy="3888432"/>
          </a:xfrm>
        </p:spPr>
        <p:txBody>
          <a:bodyPr>
            <a:normAutofit/>
          </a:bodyPr>
          <a:lstStyle/>
          <a:p>
            <a:r>
              <a:rPr lang="es-MX" sz="2400" dirty="0" smtClean="0"/>
              <a:t>Microorganismos edáficos.</a:t>
            </a:r>
          </a:p>
          <a:p>
            <a:r>
              <a:rPr lang="es-MX" sz="2400" dirty="0" smtClean="0"/>
              <a:t>Degradan la materia orgánica muerta.</a:t>
            </a:r>
          </a:p>
          <a:p>
            <a:r>
              <a:rPr lang="es-MX" sz="2400" dirty="0" smtClean="0"/>
              <a:t>Agua vital para vivir.</a:t>
            </a:r>
          </a:p>
          <a:p>
            <a:r>
              <a:rPr lang="es-MX" sz="2400" dirty="0" smtClean="0"/>
              <a:t>Bacterias, su dieta principal.</a:t>
            </a:r>
          </a:p>
          <a:p>
            <a:r>
              <a:rPr lang="es-MX" sz="2400" dirty="0" smtClean="0"/>
              <a:t>Difícil estimar el conteo de una población</a:t>
            </a:r>
          </a:p>
          <a:p>
            <a:r>
              <a:rPr lang="es-MX" sz="2400" dirty="0" smtClean="0"/>
              <a:t>Conocidas amebas.</a:t>
            </a:r>
          </a:p>
          <a:p>
            <a:endParaRPr lang="es-MX" sz="2400" dirty="0"/>
          </a:p>
        </p:txBody>
      </p:sp>
      <p:pic>
        <p:nvPicPr>
          <p:cNvPr id="2050" name="Picture 2" descr="https://image.slidesharecdn.com/enfermedadesinfecciosas-090930004701-phpapp01/95/enfermedades-infecciosas-microorganismos-8-728.jpg?cb=1254271652"/>
          <p:cNvPicPr>
            <a:picLocks noChangeAspect="1" noChangeArrowheads="1"/>
          </p:cNvPicPr>
          <p:nvPr/>
        </p:nvPicPr>
        <p:blipFill rotWithShape="1">
          <a:blip r:embed="rId2">
            <a:extLst>
              <a:ext uri="{28A0092B-C50C-407E-A947-70E740481C1C}">
                <a14:useLocalDpi xmlns:a14="http://schemas.microsoft.com/office/drawing/2010/main" val="0"/>
              </a:ext>
            </a:extLst>
          </a:blip>
          <a:srcRect t="32380" r="42321"/>
          <a:stretch/>
        </p:blipFill>
        <p:spPr bwMode="auto">
          <a:xfrm>
            <a:off x="136852" y="2024389"/>
            <a:ext cx="3832304" cy="3369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37129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ACTINOMICETOS: parecidos a hongos y bacterias</a:t>
            </a:r>
            <a:endParaRPr lang="es-MX" dirty="0"/>
          </a:p>
        </p:txBody>
      </p:sp>
      <p:sp>
        <p:nvSpPr>
          <p:cNvPr id="3" name="Marcador de contenido 2"/>
          <p:cNvSpPr>
            <a:spLocks noGrp="1"/>
          </p:cNvSpPr>
          <p:nvPr>
            <p:ph sz="half" idx="1"/>
          </p:nvPr>
        </p:nvSpPr>
        <p:spPr>
          <a:xfrm>
            <a:off x="457200" y="2132856"/>
            <a:ext cx="4709430" cy="3993307"/>
          </a:xfrm>
        </p:spPr>
        <p:txBody>
          <a:bodyPr>
            <a:normAutofit lnSpcReduction="10000"/>
          </a:bodyPr>
          <a:lstStyle/>
          <a:p>
            <a:r>
              <a:rPr lang="es-MX" sz="2400" dirty="0"/>
              <a:t>O</a:t>
            </a:r>
            <a:r>
              <a:rPr lang="es-MX" sz="2400" dirty="0" smtClean="0"/>
              <a:t>rganismos saprofitos.</a:t>
            </a:r>
          </a:p>
          <a:p>
            <a:pPr marL="0" indent="0">
              <a:buNone/>
            </a:pPr>
            <a:endParaRPr lang="es-MX" sz="2400" dirty="0" smtClean="0"/>
          </a:p>
          <a:p>
            <a:r>
              <a:rPr lang="es-MX" sz="2400" dirty="0" smtClean="0"/>
              <a:t>Algunos producen enfermedades en plantas, roña de la papa.</a:t>
            </a:r>
          </a:p>
          <a:p>
            <a:pPr marL="0" indent="0">
              <a:buNone/>
            </a:pPr>
            <a:endParaRPr lang="es-MX" sz="2400" dirty="0" smtClean="0"/>
          </a:p>
          <a:p>
            <a:r>
              <a:rPr lang="es-MX" sz="2400" dirty="0" smtClean="0"/>
              <a:t>Fijadora de nitrógeno en plantas, no  en leguminosas.</a:t>
            </a:r>
          </a:p>
          <a:p>
            <a:pPr marL="0" indent="0">
              <a:buNone/>
            </a:pPr>
            <a:endParaRPr lang="es-MX" sz="2400" dirty="0" smtClean="0"/>
          </a:p>
          <a:p>
            <a:r>
              <a:rPr lang="es-MX" sz="2400" dirty="0" smtClean="0"/>
              <a:t>Tienen quitina. </a:t>
            </a:r>
          </a:p>
          <a:p>
            <a:endParaRPr lang="es-MX" sz="2400" dirty="0"/>
          </a:p>
        </p:txBody>
      </p:sp>
      <p:pic>
        <p:nvPicPr>
          <p:cNvPr id="6" name="Marcador de contenido 5"/>
          <p:cNvPicPr>
            <a:picLocks noGrp="1" noChangeAspect="1"/>
          </p:cNvPicPr>
          <p:nvPr>
            <p:ph sz="half" idx="2"/>
          </p:nvPr>
        </p:nvPicPr>
        <p:blipFill>
          <a:blip r:embed="rId2"/>
          <a:stretch>
            <a:fillRect/>
          </a:stretch>
        </p:blipFill>
        <p:spPr>
          <a:xfrm>
            <a:off x="5076056" y="1045682"/>
            <a:ext cx="3873574" cy="2882166"/>
          </a:xfrm>
          <a:prstGeom prst="rect">
            <a:avLst/>
          </a:prstGeom>
        </p:spPr>
      </p:pic>
      <p:pic>
        <p:nvPicPr>
          <p:cNvPr id="2050" name="Picture 2" descr="Resultado de imagen para streptomyces pap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76056" y="3803383"/>
            <a:ext cx="3783000" cy="246161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4750281" y="6194266"/>
            <a:ext cx="4199349" cy="669414"/>
          </a:xfrm>
          <a:prstGeom prst="rect">
            <a:avLst/>
          </a:prstGeom>
          <a:noFill/>
        </p:spPr>
        <p:txBody>
          <a:bodyPr wrap="square" rtlCol="0">
            <a:spAutoFit/>
          </a:bodyPr>
          <a:lstStyle/>
          <a:p>
            <a:r>
              <a:rPr lang="es-MX" sz="750" dirty="0" err="1"/>
              <a:t>Link:https</a:t>
            </a:r>
            <a:r>
              <a:rPr lang="es-MX" sz="750" dirty="0"/>
              <a:t>://www.google.com.mx/search?rlz=1C1CAFB_enMX612MX612&amp;biw=1366&amp;bih=613&amp;tbm=isch&amp;sa=1&amp;q=streptomyces+papa&amp;oq=streptomyces+papa&amp;gs_l=psy-ab.3..0i8i30k1l2.6557.11309.0.13775.23.17.0.0.0.0.266.2165.0j12j2.14.0....0...1.1.64.psy-ab..11.10.1516...0j0i24k1j0i19k1j0i8i30i19k1j0i67k1j0i30k1.0.TPz0y7Necao#imgrc=XQtC1xcgSV9AoM:</a:t>
            </a:r>
          </a:p>
        </p:txBody>
      </p:sp>
    </p:spTree>
    <p:extLst>
      <p:ext uri="{BB962C8B-B14F-4D97-AF65-F5344CB8AC3E}">
        <p14:creationId xmlns:p14="http://schemas.microsoft.com/office/powerpoint/2010/main" val="8887938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ACTINOMICETOS EDAFICOS</a:t>
            </a:r>
            <a:r>
              <a:rPr lang="es-MX" dirty="0" smtClean="0"/>
              <a:t>:</a:t>
            </a:r>
            <a:endParaRPr lang="es-MX" dirty="0"/>
          </a:p>
        </p:txBody>
      </p:sp>
      <p:pic>
        <p:nvPicPr>
          <p:cNvPr id="3" name="Marcador de contenido 2"/>
          <p:cNvPicPr>
            <a:picLocks noGrp="1" noChangeAspect="1"/>
          </p:cNvPicPr>
          <p:nvPr>
            <p:ph sz="half" idx="2"/>
          </p:nvPr>
        </p:nvPicPr>
        <p:blipFill rotWithShape="1">
          <a:blip r:embed="rId2"/>
          <a:srcRect t="22633"/>
          <a:stretch/>
        </p:blipFill>
        <p:spPr>
          <a:xfrm>
            <a:off x="5687459" y="1448110"/>
            <a:ext cx="3310459" cy="2556953"/>
          </a:xfrm>
          <a:prstGeom prst="rect">
            <a:avLst/>
          </a:prstGeom>
        </p:spPr>
      </p:pic>
      <p:sp>
        <p:nvSpPr>
          <p:cNvPr id="5" name="Marcador de contenido 3"/>
          <p:cNvSpPr>
            <a:spLocks noGrp="1"/>
          </p:cNvSpPr>
          <p:nvPr>
            <p:ph sz="half" idx="1"/>
          </p:nvPr>
        </p:nvSpPr>
        <p:spPr>
          <a:xfrm>
            <a:off x="457199" y="1600200"/>
            <a:ext cx="3665213" cy="4525963"/>
          </a:xfrm>
        </p:spPr>
        <p:txBody>
          <a:bodyPr>
            <a:normAutofit fontScale="77500" lnSpcReduction="20000"/>
          </a:bodyPr>
          <a:lstStyle/>
          <a:p>
            <a:r>
              <a:rPr lang="es-MX" dirty="0" smtClean="0"/>
              <a:t>Hábitat suelos calientes y fríos</a:t>
            </a:r>
          </a:p>
          <a:p>
            <a:r>
              <a:rPr lang="es-MX" dirty="0" smtClean="0"/>
              <a:t>Toleran sequía</a:t>
            </a:r>
          </a:p>
          <a:p>
            <a:r>
              <a:rPr lang="es-MX" dirty="0" smtClean="0"/>
              <a:t>Aeróbicos.</a:t>
            </a:r>
          </a:p>
          <a:p>
            <a:r>
              <a:rPr lang="es-MX" dirty="0" smtClean="0"/>
              <a:t>Tienen poca tolerancia a suelos ácidos.</a:t>
            </a:r>
          </a:p>
          <a:p>
            <a:r>
              <a:rPr lang="es-MX" dirty="0" smtClean="0"/>
              <a:t>Dan color similar a la tierra.</a:t>
            </a:r>
          </a:p>
          <a:p>
            <a:r>
              <a:rPr lang="es-MX" dirty="0" smtClean="0"/>
              <a:t>Ej. De importancia agronómica. </a:t>
            </a:r>
            <a:r>
              <a:rPr lang="es-MX" i="1" dirty="0" err="1" smtClean="0"/>
              <a:t>Streptomyces</a:t>
            </a:r>
            <a:r>
              <a:rPr lang="es-MX" i="1" dirty="0" smtClean="0"/>
              <a:t> </a:t>
            </a:r>
            <a:r>
              <a:rPr lang="es-MX" dirty="0" smtClean="0"/>
              <a:t>(produce antibiótico), </a:t>
            </a:r>
            <a:r>
              <a:rPr lang="es-MX" i="1" dirty="0" err="1" smtClean="0"/>
              <a:t>Micromonospora</a:t>
            </a:r>
            <a:r>
              <a:rPr lang="es-MX" i="1" dirty="0" smtClean="0"/>
              <a:t>, </a:t>
            </a:r>
            <a:r>
              <a:rPr lang="es-MX" i="1" dirty="0" err="1" smtClean="0"/>
              <a:t>Nocardia</a:t>
            </a:r>
            <a:r>
              <a:rPr lang="es-MX" i="1" dirty="0" smtClean="0"/>
              <a:t>, </a:t>
            </a:r>
            <a:r>
              <a:rPr lang="es-MX" i="1" dirty="0" err="1" smtClean="0"/>
              <a:t>Frankia</a:t>
            </a:r>
            <a:r>
              <a:rPr lang="es-MX" i="1" dirty="0" smtClean="0"/>
              <a:t> y </a:t>
            </a:r>
            <a:r>
              <a:rPr lang="es-MX" i="1" dirty="0" err="1" smtClean="0"/>
              <a:t>Actinomyces</a:t>
            </a:r>
            <a:endParaRPr lang="es-MX" dirty="0"/>
          </a:p>
        </p:txBody>
      </p:sp>
      <p:sp>
        <p:nvSpPr>
          <p:cNvPr id="7" name="CuadroTexto 6"/>
          <p:cNvSpPr txBox="1"/>
          <p:nvPr/>
        </p:nvSpPr>
        <p:spPr>
          <a:xfrm>
            <a:off x="4067944" y="1832774"/>
            <a:ext cx="1462260" cy="300082"/>
          </a:xfrm>
          <a:prstGeom prst="rect">
            <a:avLst/>
          </a:prstGeom>
          <a:noFill/>
        </p:spPr>
        <p:txBody>
          <a:bodyPr wrap="none" rtlCol="0">
            <a:spAutoFit/>
          </a:bodyPr>
          <a:lstStyle/>
          <a:p>
            <a:r>
              <a:rPr lang="es-MX" sz="1350" i="1" dirty="0" err="1"/>
              <a:t>Micromonospora</a:t>
            </a:r>
            <a:endParaRPr lang="es-MX" sz="1350" dirty="0"/>
          </a:p>
        </p:txBody>
      </p:sp>
      <p:pic>
        <p:nvPicPr>
          <p:cNvPr id="8" name="Imagen 7"/>
          <p:cNvPicPr>
            <a:picLocks noChangeAspect="1"/>
          </p:cNvPicPr>
          <p:nvPr/>
        </p:nvPicPr>
        <p:blipFill>
          <a:blip r:embed="rId3"/>
          <a:stretch>
            <a:fillRect/>
          </a:stretch>
        </p:blipFill>
        <p:spPr>
          <a:xfrm>
            <a:off x="5436096" y="4136164"/>
            <a:ext cx="3180496" cy="2321762"/>
          </a:xfrm>
          <a:prstGeom prst="rect">
            <a:avLst/>
          </a:prstGeom>
        </p:spPr>
      </p:pic>
      <p:sp>
        <p:nvSpPr>
          <p:cNvPr id="9" name="CuadroTexto 8"/>
          <p:cNvSpPr txBox="1"/>
          <p:nvPr/>
        </p:nvSpPr>
        <p:spPr>
          <a:xfrm>
            <a:off x="4122413" y="6307885"/>
            <a:ext cx="1168910" cy="300082"/>
          </a:xfrm>
          <a:prstGeom prst="rect">
            <a:avLst/>
          </a:prstGeom>
          <a:noFill/>
        </p:spPr>
        <p:txBody>
          <a:bodyPr wrap="none" rtlCol="0">
            <a:spAutoFit/>
          </a:bodyPr>
          <a:lstStyle/>
          <a:p>
            <a:r>
              <a:rPr lang="es-MX" sz="1350" i="1" dirty="0" err="1"/>
              <a:t>Streptomyce</a:t>
            </a:r>
            <a:endParaRPr lang="es-MX" sz="1350" dirty="0"/>
          </a:p>
        </p:txBody>
      </p:sp>
      <p:sp>
        <p:nvSpPr>
          <p:cNvPr id="10" name="Rectángulo 9"/>
          <p:cNvSpPr/>
          <p:nvPr/>
        </p:nvSpPr>
        <p:spPr>
          <a:xfrm>
            <a:off x="5547575" y="6503373"/>
            <a:ext cx="2866234" cy="323165"/>
          </a:xfrm>
          <a:prstGeom prst="rect">
            <a:avLst/>
          </a:prstGeom>
        </p:spPr>
        <p:txBody>
          <a:bodyPr wrap="square">
            <a:spAutoFit/>
          </a:bodyPr>
          <a:lstStyle/>
          <a:p>
            <a:r>
              <a:rPr lang="es-MX" sz="750" dirty="0" err="1"/>
              <a:t>Link:http</a:t>
            </a:r>
            <a:r>
              <a:rPr lang="es-MX" sz="750" dirty="0"/>
              <a:t>://informativobiotecnologico.blogspot.mx/2014/12/logran-producir-e-identificar-trece.html</a:t>
            </a:r>
          </a:p>
        </p:txBody>
      </p:sp>
      <p:sp>
        <p:nvSpPr>
          <p:cNvPr id="11" name="Rectángulo 10"/>
          <p:cNvSpPr/>
          <p:nvPr/>
        </p:nvSpPr>
        <p:spPr>
          <a:xfrm>
            <a:off x="3779912" y="2198330"/>
            <a:ext cx="1770685" cy="438582"/>
          </a:xfrm>
          <a:prstGeom prst="rect">
            <a:avLst/>
          </a:prstGeom>
        </p:spPr>
        <p:txBody>
          <a:bodyPr wrap="square">
            <a:spAutoFit/>
          </a:bodyPr>
          <a:lstStyle/>
          <a:p>
            <a:r>
              <a:rPr lang="es-MX" sz="750" dirty="0" err="1"/>
              <a:t>Link:https</a:t>
            </a:r>
            <a:r>
              <a:rPr lang="es-MX" sz="750" dirty="0"/>
              <a:t>://microbewiki.kenyon.edu/images/4/47/Nocardia_asteroides.png</a:t>
            </a:r>
          </a:p>
        </p:txBody>
      </p:sp>
    </p:spTree>
    <p:extLst>
      <p:ext uri="{BB962C8B-B14F-4D97-AF65-F5344CB8AC3E}">
        <p14:creationId xmlns:p14="http://schemas.microsoft.com/office/powerpoint/2010/main" val="11414275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b="1" i="1" dirty="0" err="1" smtClean="0"/>
              <a:t>Micromonospora</a:t>
            </a:r>
            <a:r>
              <a:rPr lang="en-US" b="1" dirty="0"/>
              <a:t> </a:t>
            </a:r>
            <a:br>
              <a:rPr lang="en-US" b="1" dirty="0"/>
            </a:br>
            <a:endParaRPr lang="es-MX" dirty="0"/>
          </a:p>
        </p:txBody>
      </p:sp>
      <p:sp>
        <p:nvSpPr>
          <p:cNvPr id="3" name="Marcador de contenido 2"/>
          <p:cNvSpPr>
            <a:spLocks noGrp="1"/>
          </p:cNvSpPr>
          <p:nvPr>
            <p:ph sz="half" idx="1"/>
          </p:nvPr>
        </p:nvSpPr>
        <p:spPr>
          <a:xfrm>
            <a:off x="457200" y="1600200"/>
            <a:ext cx="3898776" cy="4525963"/>
          </a:xfrm>
        </p:spPr>
        <p:txBody>
          <a:bodyPr>
            <a:normAutofit fontScale="77500" lnSpcReduction="20000"/>
          </a:bodyPr>
          <a:lstStyle/>
          <a:p>
            <a:r>
              <a:rPr lang="es-MX" dirty="0" smtClean="0"/>
              <a:t>Bacteria que promueve el crecimiento vegetal.</a:t>
            </a:r>
          </a:p>
          <a:p>
            <a:r>
              <a:rPr lang="es-MX" dirty="0" smtClean="0"/>
              <a:t>Hábitat suelo</a:t>
            </a:r>
          </a:p>
          <a:p>
            <a:r>
              <a:rPr lang="es-MX" dirty="0" smtClean="0"/>
              <a:t>Se encuentra asociada con las raíces, hojas, flores o dentro del tejido de la planta</a:t>
            </a:r>
          </a:p>
          <a:p>
            <a:r>
              <a:rPr lang="es-MX" dirty="0" smtClean="0"/>
              <a:t>Facilita la absorción de nitrógeno, fijación del fósforo y fierro</a:t>
            </a:r>
          </a:p>
          <a:p>
            <a:r>
              <a:rPr lang="es-MX" dirty="0" smtClean="0"/>
              <a:t>Controla el nivel de hormonas vegetales</a:t>
            </a:r>
          </a:p>
          <a:p>
            <a:r>
              <a:rPr lang="es-MX" dirty="0" smtClean="0"/>
              <a:t>Disminuye el efecto inhibitorio de microorganismos patógenos</a:t>
            </a:r>
          </a:p>
        </p:txBody>
      </p:sp>
      <p:pic>
        <p:nvPicPr>
          <p:cNvPr id="6" name="Marcador de contenido 5"/>
          <p:cNvPicPr>
            <a:picLocks noGrp="1" noChangeAspect="1"/>
          </p:cNvPicPr>
          <p:nvPr>
            <p:ph sz="half" idx="2"/>
          </p:nvPr>
        </p:nvPicPr>
        <p:blipFill>
          <a:blip r:embed="rId2"/>
          <a:stretch>
            <a:fillRect/>
          </a:stretch>
        </p:blipFill>
        <p:spPr>
          <a:xfrm>
            <a:off x="4899688" y="1393983"/>
            <a:ext cx="3776768" cy="3734491"/>
          </a:xfrm>
          <a:prstGeom prst="ellipse">
            <a:avLst/>
          </a:prstGeom>
          <a:ln>
            <a:noFill/>
          </a:ln>
          <a:effectLst>
            <a:softEdge rad="112500"/>
          </a:effectLst>
        </p:spPr>
      </p:pic>
      <p:sp>
        <p:nvSpPr>
          <p:cNvPr id="7" name="CuadroTexto 6"/>
          <p:cNvSpPr txBox="1"/>
          <p:nvPr/>
        </p:nvSpPr>
        <p:spPr>
          <a:xfrm>
            <a:off x="4899687" y="5211641"/>
            <a:ext cx="4038496" cy="438582"/>
          </a:xfrm>
          <a:prstGeom prst="rect">
            <a:avLst/>
          </a:prstGeom>
          <a:noFill/>
        </p:spPr>
        <p:txBody>
          <a:bodyPr wrap="square" rtlCol="0">
            <a:spAutoFit/>
          </a:bodyPr>
          <a:lstStyle/>
          <a:p>
            <a:r>
              <a:rPr lang="es-MX" sz="750" dirty="0" err="1"/>
              <a:t>Link:https</a:t>
            </a:r>
            <a:r>
              <a:rPr lang="es-MX" sz="750" dirty="0"/>
              <a:t>://www.google.com.mx/search?rlz=1C1CAFB_enMX612MX612&amp;biw=1366&amp;bih=613&amp;tbm=isch&amp;q=micromonospora+purpurea&amp;sa=X&amp;ved=0ahUKEwjBrZzeou7WAhUIrlQKHcdlCWAQhyYIJQ#imgrc=3gg1o9fz6zbWbM:</a:t>
            </a:r>
          </a:p>
        </p:txBody>
      </p:sp>
    </p:spTree>
    <p:extLst>
      <p:ext uri="{BB962C8B-B14F-4D97-AF65-F5344CB8AC3E}">
        <p14:creationId xmlns:p14="http://schemas.microsoft.com/office/powerpoint/2010/main" val="16818843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1451" y="251817"/>
            <a:ext cx="3476065" cy="994172"/>
          </a:xfrm>
        </p:spPr>
        <p:txBody>
          <a:bodyPr/>
          <a:lstStyle/>
          <a:p>
            <a:r>
              <a:rPr lang="es-MX" i="1" dirty="0" err="1"/>
              <a:t>Frankia</a:t>
            </a:r>
            <a:endParaRPr lang="es-MX" dirty="0"/>
          </a:p>
        </p:txBody>
      </p:sp>
      <p:sp>
        <p:nvSpPr>
          <p:cNvPr id="3" name="Marcador de contenido 2"/>
          <p:cNvSpPr>
            <a:spLocks noGrp="1"/>
          </p:cNvSpPr>
          <p:nvPr>
            <p:ph sz="half" idx="1"/>
          </p:nvPr>
        </p:nvSpPr>
        <p:spPr>
          <a:xfrm>
            <a:off x="395536" y="1474590"/>
            <a:ext cx="3312368" cy="4762722"/>
          </a:xfrm>
        </p:spPr>
        <p:txBody>
          <a:bodyPr>
            <a:normAutofit fontScale="70000" lnSpcReduction="20000"/>
          </a:bodyPr>
          <a:lstStyle/>
          <a:p>
            <a:pPr algn="just"/>
            <a:r>
              <a:rPr lang="es-MX" dirty="0" smtClean="0"/>
              <a:t>Bacteria </a:t>
            </a:r>
            <a:r>
              <a:rPr lang="es-MX" dirty="0"/>
              <a:t>filamentosa o </a:t>
            </a:r>
            <a:r>
              <a:rPr lang="es-MX" dirty="0" smtClean="0"/>
              <a:t>actinomiceto.</a:t>
            </a:r>
          </a:p>
          <a:p>
            <a:pPr marL="0" indent="0" algn="just">
              <a:buNone/>
            </a:pPr>
            <a:endParaRPr lang="es-MX" dirty="0" smtClean="0"/>
          </a:p>
          <a:p>
            <a:pPr algn="just"/>
            <a:r>
              <a:rPr lang="es-MX" dirty="0" smtClean="0"/>
              <a:t>Fijadora </a:t>
            </a:r>
            <a:r>
              <a:rPr lang="es-MX" dirty="0"/>
              <a:t>de nitrógeno, que cuando vive en asociación con ciertas plantas, induce en sus raíces la formación de nódulos fijadores de nitrógeno</a:t>
            </a:r>
            <a:r>
              <a:rPr lang="es-MX" dirty="0" smtClean="0"/>
              <a:t>.</a:t>
            </a:r>
          </a:p>
          <a:p>
            <a:pPr marL="0" indent="0" algn="just">
              <a:buNone/>
            </a:pPr>
            <a:endParaRPr lang="es-MX" dirty="0" smtClean="0"/>
          </a:p>
          <a:p>
            <a:pPr algn="just"/>
            <a:r>
              <a:rPr lang="es-MX" dirty="0"/>
              <a:t>La simbiosis formada por la bacteria </a:t>
            </a:r>
            <a:r>
              <a:rPr lang="es-MX" i="1" dirty="0" err="1"/>
              <a:t>Frankia</a:t>
            </a:r>
            <a:r>
              <a:rPr lang="es-MX" dirty="0"/>
              <a:t> y el nódulo radical de la planta se conoce con el término de </a:t>
            </a:r>
            <a:r>
              <a:rPr lang="es-MX" dirty="0" err="1" smtClean="0"/>
              <a:t>actinorriza</a:t>
            </a:r>
            <a:r>
              <a:rPr lang="es-MX" dirty="0" smtClean="0"/>
              <a:t>.</a:t>
            </a:r>
          </a:p>
          <a:p>
            <a:pPr marL="0" indent="0" algn="just">
              <a:buNone/>
            </a:pPr>
            <a:endParaRPr lang="es-MX" dirty="0"/>
          </a:p>
        </p:txBody>
      </p:sp>
      <p:pic>
        <p:nvPicPr>
          <p:cNvPr id="5" name="Marcador de contenido 4"/>
          <p:cNvPicPr>
            <a:picLocks noGrp="1" noChangeAspect="1"/>
          </p:cNvPicPr>
          <p:nvPr>
            <p:ph sz="half" idx="2"/>
          </p:nvPr>
        </p:nvPicPr>
        <p:blipFill>
          <a:blip r:embed="rId2"/>
          <a:stretch>
            <a:fillRect/>
          </a:stretch>
        </p:blipFill>
        <p:spPr>
          <a:xfrm>
            <a:off x="4788024" y="3744121"/>
            <a:ext cx="3731364" cy="2734433"/>
          </a:xfrm>
          <a:prstGeom prst="rect">
            <a:avLst/>
          </a:prstGeom>
        </p:spPr>
      </p:pic>
      <p:sp>
        <p:nvSpPr>
          <p:cNvPr id="7" name="AutoShape 2" descr="Resultado de imagen para frankia"/>
          <p:cNvSpPr>
            <a:spLocks noChangeAspect="1" noChangeArrowheads="1"/>
          </p:cNvSpPr>
          <p:nvPr/>
        </p:nvSpPr>
        <p:spPr bwMode="auto">
          <a:xfrm>
            <a:off x="116681" y="748903"/>
            <a:ext cx="1131548"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s-MX" sz="1350"/>
          </a:p>
        </p:txBody>
      </p:sp>
      <p:sp>
        <p:nvSpPr>
          <p:cNvPr id="8" name="Rectángulo 7"/>
          <p:cNvSpPr/>
          <p:nvPr/>
        </p:nvSpPr>
        <p:spPr>
          <a:xfrm>
            <a:off x="3899057" y="6458539"/>
            <a:ext cx="5244943" cy="323165"/>
          </a:xfrm>
          <a:prstGeom prst="rect">
            <a:avLst/>
          </a:prstGeom>
        </p:spPr>
        <p:txBody>
          <a:bodyPr wrap="square">
            <a:spAutoFit/>
          </a:bodyPr>
          <a:lstStyle/>
          <a:p>
            <a:r>
              <a:rPr lang="es-MX" sz="750" dirty="0" err="1"/>
              <a:t>Link:https</a:t>
            </a:r>
            <a:r>
              <a:rPr lang="es-MX" sz="750" dirty="0"/>
              <a:t>://www.google.com.mx/search?q=frankia&amp;rlz=1C1CAFB_enMX612MX612&amp;source=lnms&amp;tbm=isch&amp;sa=X&amp;ved=0ahUKEwiG4c2Ji-7WAhVBzVQKHVQ-BRkQ_AUICigB&amp;biw=1366&amp;bih=662#imgrc=1T2_2OJ-63Zi7M:</a:t>
            </a:r>
          </a:p>
        </p:txBody>
      </p:sp>
      <p:pic>
        <p:nvPicPr>
          <p:cNvPr id="9" name="Imagen 8"/>
          <p:cNvPicPr>
            <a:picLocks noChangeAspect="1"/>
          </p:cNvPicPr>
          <p:nvPr/>
        </p:nvPicPr>
        <p:blipFill>
          <a:blip r:embed="rId3"/>
          <a:stretch>
            <a:fillRect/>
          </a:stretch>
        </p:blipFill>
        <p:spPr>
          <a:xfrm>
            <a:off x="3979875" y="406217"/>
            <a:ext cx="5056621" cy="2869633"/>
          </a:xfrm>
          <a:prstGeom prst="rect">
            <a:avLst/>
          </a:prstGeom>
        </p:spPr>
      </p:pic>
      <p:sp>
        <p:nvSpPr>
          <p:cNvPr id="10" name="CuadroTexto 9"/>
          <p:cNvSpPr txBox="1"/>
          <p:nvPr/>
        </p:nvSpPr>
        <p:spPr>
          <a:xfrm>
            <a:off x="4120652" y="3348403"/>
            <a:ext cx="4744898" cy="323165"/>
          </a:xfrm>
          <a:prstGeom prst="rect">
            <a:avLst/>
          </a:prstGeom>
          <a:noFill/>
        </p:spPr>
        <p:txBody>
          <a:bodyPr wrap="square" rtlCol="0">
            <a:spAutoFit/>
          </a:bodyPr>
          <a:lstStyle/>
          <a:p>
            <a:r>
              <a:rPr lang="es-MX" sz="750" dirty="0" err="1"/>
              <a:t>Link:https</a:t>
            </a:r>
            <a:r>
              <a:rPr lang="es-MX" sz="750" dirty="0"/>
              <a:t>://</a:t>
            </a:r>
            <a:r>
              <a:rPr lang="es-MX" sz="750" dirty="0" smtClean="0"/>
              <a:t>www.google.com.mx/search?q=frankia&amp;rlz=1C1CAFB_enMX612MX612&amp;source=lnms&amp;tbm=isch&amp;sa=X&amp;ved=0ahUKEwiG4c2Ji-7WAhVBzVQKHVBRkQ_AUICigB&amp;biw=1366&amp;bih=662#imgrc=pv8J3vZTOCNgUM</a:t>
            </a:r>
            <a:r>
              <a:rPr lang="es-MX" sz="750" dirty="0"/>
              <a:t>:</a:t>
            </a:r>
          </a:p>
        </p:txBody>
      </p:sp>
    </p:spTree>
    <p:extLst>
      <p:ext uri="{BB962C8B-B14F-4D97-AF65-F5344CB8AC3E}">
        <p14:creationId xmlns:p14="http://schemas.microsoft.com/office/powerpoint/2010/main" val="18072147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AUTOTROFOS: ALGAS</a:t>
            </a:r>
          </a:p>
        </p:txBody>
      </p:sp>
      <p:sp>
        <p:nvSpPr>
          <p:cNvPr id="3" name="Marcador de contenido 2"/>
          <p:cNvSpPr>
            <a:spLocks noGrp="1"/>
          </p:cNvSpPr>
          <p:nvPr>
            <p:ph sz="half" idx="1"/>
          </p:nvPr>
        </p:nvSpPr>
        <p:spPr>
          <a:xfrm>
            <a:off x="457200" y="1600200"/>
            <a:ext cx="4186808" cy="4853136"/>
          </a:xfrm>
        </p:spPr>
        <p:txBody>
          <a:bodyPr>
            <a:normAutofit fontScale="70000" lnSpcReduction="20000"/>
          </a:bodyPr>
          <a:lstStyle/>
          <a:p>
            <a:pPr algn="just"/>
            <a:r>
              <a:rPr lang="es-MX" dirty="0" smtClean="0"/>
              <a:t>Liberan oxigeno. </a:t>
            </a:r>
          </a:p>
          <a:p>
            <a:pPr algn="just"/>
            <a:r>
              <a:rPr lang="es-MX" dirty="0" smtClean="0"/>
              <a:t>Microorganismos fotosintéticos.</a:t>
            </a:r>
          </a:p>
          <a:p>
            <a:pPr algn="just"/>
            <a:r>
              <a:rPr lang="es-MX" dirty="0" smtClean="0"/>
              <a:t>Algas verdes: diatomeas – algas verdes.</a:t>
            </a:r>
          </a:p>
          <a:p>
            <a:pPr algn="just"/>
            <a:r>
              <a:rPr lang="es-MX" dirty="0" smtClean="0"/>
              <a:t>Son mas pequeñas que las acuáticas.</a:t>
            </a:r>
          </a:p>
          <a:p>
            <a:pPr algn="just"/>
            <a:r>
              <a:rPr lang="es-MX" dirty="0" smtClean="0"/>
              <a:t>Se alimentan de minerales, luz y humedad.</a:t>
            </a:r>
          </a:p>
          <a:p>
            <a:pPr algn="just"/>
            <a:r>
              <a:rPr lang="es-MX" dirty="0" smtClean="0"/>
              <a:t>Están sobre suelos húmedos y soleados.</a:t>
            </a:r>
          </a:p>
          <a:p>
            <a:pPr algn="just"/>
            <a:r>
              <a:rPr lang="es-MX" dirty="0" smtClean="0"/>
              <a:t>Podemos encontrar entre 100 y 100,000 algas por gramo de suelo. </a:t>
            </a:r>
          </a:p>
          <a:p>
            <a:pPr algn="just"/>
            <a:r>
              <a:rPr lang="es-MX" dirty="0" smtClean="0"/>
              <a:t>Sensibles  a la radiación excesiva.</a:t>
            </a:r>
          </a:p>
          <a:p>
            <a:endParaRPr lang="es-MX" dirty="0"/>
          </a:p>
        </p:txBody>
      </p:sp>
      <p:pic>
        <p:nvPicPr>
          <p:cNvPr id="7" name="Imagen 6"/>
          <p:cNvPicPr>
            <a:picLocks noChangeAspect="1"/>
          </p:cNvPicPr>
          <p:nvPr/>
        </p:nvPicPr>
        <p:blipFill>
          <a:blip r:embed="rId2"/>
          <a:stretch>
            <a:fillRect/>
          </a:stretch>
        </p:blipFill>
        <p:spPr>
          <a:xfrm>
            <a:off x="4788024" y="1988840"/>
            <a:ext cx="4065041" cy="3074650"/>
          </a:xfrm>
          <a:prstGeom prst="rect">
            <a:avLst/>
          </a:prstGeom>
        </p:spPr>
      </p:pic>
    </p:spTree>
    <p:extLst>
      <p:ext uri="{BB962C8B-B14F-4D97-AF65-F5344CB8AC3E}">
        <p14:creationId xmlns:p14="http://schemas.microsoft.com/office/powerpoint/2010/main" val="4606946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AUTOTROFOS: ALGAS</a:t>
            </a:r>
          </a:p>
        </p:txBody>
      </p:sp>
      <p:sp>
        <p:nvSpPr>
          <p:cNvPr id="3" name="Marcador de contenido 2"/>
          <p:cNvSpPr>
            <a:spLocks noGrp="1"/>
          </p:cNvSpPr>
          <p:nvPr>
            <p:ph sz="half" idx="1"/>
          </p:nvPr>
        </p:nvSpPr>
        <p:spPr>
          <a:xfrm>
            <a:off x="457200" y="1772816"/>
            <a:ext cx="3890824" cy="4536504"/>
          </a:xfrm>
        </p:spPr>
        <p:txBody>
          <a:bodyPr>
            <a:normAutofit fontScale="77500" lnSpcReduction="20000"/>
          </a:bodyPr>
          <a:lstStyle/>
          <a:p>
            <a:pPr algn="just"/>
            <a:r>
              <a:rPr lang="es-MX" dirty="0" smtClean="0"/>
              <a:t>Pueden </a:t>
            </a:r>
            <a:r>
              <a:rPr lang="es-MX" dirty="0"/>
              <a:t>crecer en lagos, rocas, suelos y haciendo simbiosis con algunos hongos</a:t>
            </a:r>
            <a:r>
              <a:rPr lang="es-MX" dirty="0" smtClean="0"/>
              <a:t>.</a:t>
            </a:r>
          </a:p>
          <a:p>
            <a:pPr marL="0" indent="0" algn="just">
              <a:buNone/>
            </a:pPr>
            <a:endParaRPr lang="es-MX" dirty="0" smtClean="0"/>
          </a:p>
          <a:p>
            <a:pPr algn="just"/>
            <a:r>
              <a:rPr lang="es-MX" dirty="0"/>
              <a:t>Aportan al suelo los primeros materiales orgánicos y dar origen a suelos de cultivo. </a:t>
            </a:r>
            <a:endParaRPr lang="es-MX" dirty="0" smtClean="0"/>
          </a:p>
          <a:p>
            <a:pPr marL="0" indent="0" algn="just">
              <a:buNone/>
            </a:pPr>
            <a:endParaRPr lang="es-MX" dirty="0"/>
          </a:p>
          <a:p>
            <a:pPr algn="just"/>
            <a:r>
              <a:rPr lang="es-MX" dirty="0"/>
              <a:t>Aportan carbono orgánico</a:t>
            </a:r>
            <a:r>
              <a:rPr lang="es-MX" dirty="0" smtClean="0"/>
              <a:t>.</a:t>
            </a:r>
          </a:p>
          <a:p>
            <a:pPr marL="0" indent="0" algn="just">
              <a:buNone/>
            </a:pPr>
            <a:r>
              <a:rPr lang="es-MX" dirty="0" smtClean="0"/>
              <a:t> </a:t>
            </a:r>
            <a:endParaRPr lang="es-MX" dirty="0"/>
          </a:p>
          <a:p>
            <a:pPr algn="just"/>
            <a:r>
              <a:rPr lang="es-MX" dirty="0"/>
              <a:t>Cianobacterias que fijan nitrógeno </a:t>
            </a:r>
            <a:r>
              <a:rPr lang="es-MX" dirty="0" smtClean="0"/>
              <a:t>atmosférico</a:t>
            </a:r>
          </a:p>
          <a:p>
            <a:pPr algn="just"/>
            <a:endParaRPr lang="es-MX" dirty="0"/>
          </a:p>
          <a:p>
            <a:pPr algn="just"/>
            <a:endParaRPr lang="es-MX" dirty="0"/>
          </a:p>
        </p:txBody>
      </p:sp>
      <p:pic>
        <p:nvPicPr>
          <p:cNvPr id="5" name="Marcador de contenido 4"/>
          <p:cNvPicPr>
            <a:picLocks noGrp="1" noChangeAspect="1"/>
          </p:cNvPicPr>
          <p:nvPr>
            <p:ph sz="half" idx="2"/>
          </p:nvPr>
        </p:nvPicPr>
        <p:blipFill>
          <a:blip r:embed="rId2"/>
          <a:stretch>
            <a:fillRect/>
          </a:stretch>
        </p:blipFill>
        <p:spPr>
          <a:xfrm>
            <a:off x="5388746" y="1052736"/>
            <a:ext cx="3633402" cy="2725053"/>
          </a:xfrm>
          <a:prstGeom prst="rect">
            <a:avLst/>
          </a:prstGeom>
        </p:spPr>
      </p:pic>
      <p:pic>
        <p:nvPicPr>
          <p:cNvPr id="6" name="Imagen 5"/>
          <p:cNvPicPr>
            <a:picLocks noChangeAspect="1"/>
          </p:cNvPicPr>
          <p:nvPr/>
        </p:nvPicPr>
        <p:blipFill>
          <a:blip r:embed="rId3"/>
          <a:stretch>
            <a:fillRect/>
          </a:stretch>
        </p:blipFill>
        <p:spPr>
          <a:xfrm>
            <a:off x="5292080" y="3933056"/>
            <a:ext cx="3744406" cy="2808305"/>
          </a:xfrm>
          <a:prstGeom prst="rect">
            <a:avLst/>
          </a:prstGeom>
        </p:spPr>
      </p:pic>
    </p:spTree>
    <p:extLst>
      <p:ext uri="{BB962C8B-B14F-4D97-AF65-F5344CB8AC3E}">
        <p14:creationId xmlns:p14="http://schemas.microsoft.com/office/powerpoint/2010/main" val="27257090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smtClean="0"/>
              <a:t>PRESENTACIÓN</a:t>
            </a:r>
            <a:endParaRPr lang="es-MX" dirty="0"/>
          </a:p>
        </p:txBody>
      </p:sp>
      <p:sp>
        <p:nvSpPr>
          <p:cNvPr id="6" name="2 Marcador de contenido"/>
          <p:cNvSpPr>
            <a:spLocks noGrp="1"/>
          </p:cNvSpPr>
          <p:nvPr>
            <p:ph idx="1"/>
          </p:nvPr>
        </p:nvSpPr>
        <p:spPr/>
        <p:txBody>
          <a:bodyPr>
            <a:normAutofit fontScale="92500" lnSpcReduction="10000"/>
          </a:bodyPr>
          <a:lstStyle/>
          <a:p>
            <a:pPr marL="0" indent="0" algn="just">
              <a:buNone/>
            </a:pPr>
            <a:r>
              <a:rPr lang="es-ES" dirty="0"/>
              <a:t>Los suelos son sistemas naturales abiertos, diversos y complejos, que se forman en la superficie de la corteza terrestre donde viven las plantas y gran diversidad de seres vivos y cuyas características y propiedades se desarrollan por la acción de los agentes climáticos y bióticos actuando sobre los materiales geológicos, durante un período de tiempo; así mismo son considerados como una forma de vida, porque es un hábitat para plantas, animales y microorganismos que están interconectado entre </a:t>
            </a:r>
            <a:r>
              <a:rPr lang="es-ES" dirty="0" smtClean="0"/>
              <a:t>sí.</a:t>
            </a:r>
            <a:r>
              <a:rPr lang="es-MX" dirty="0"/>
              <a:t> </a:t>
            </a:r>
            <a:r>
              <a:rPr lang="es-ES" dirty="0" smtClean="0"/>
              <a:t>El </a:t>
            </a:r>
            <a:r>
              <a:rPr lang="es-ES" dirty="0"/>
              <a:t>suelo es el factor de producción más importante para los cultivos, razón por la </a:t>
            </a:r>
            <a:r>
              <a:rPr lang="es-ES" dirty="0" smtClean="0"/>
              <a:t>cual </a:t>
            </a:r>
            <a:r>
              <a:rPr lang="es-MX" dirty="0" smtClean="0"/>
              <a:t>es importante i</a:t>
            </a:r>
            <a:r>
              <a:rPr lang="es-ES" dirty="0" err="1" smtClean="0"/>
              <a:t>dentificar</a:t>
            </a:r>
            <a:r>
              <a:rPr lang="es-ES" dirty="0" smtClean="0"/>
              <a:t> </a:t>
            </a:r>
            <a:r>
              <a:rPr lang="es-ES" dirty="0"/>
              <a:t>y reconocer </a:t>
            </a:r>
            <a:r>
              <a:rPr lang="es-ES" dirty="0" smtClean="0"/>
              <a:t>los componentes </a:t>
            </a:r>
            <a:r>
              <a:rPr lang="es-ES" smtClean="0"/>
              <a:t>del mismo.</a:t>
            </a:r>
            <a:endParaRPr lang="es-MX" dirty="0"/>
          </a:p>
        </p:txBody>
      </p:sp>
    </p:spTree>
    <p:extLst>
      <p:ext uri="{BB962C8B-B14F-4D97-AF65-F5344CB8AC3E}">
        <p14:creationId xmlns:p14="http://schemas.microsoft.com/office/powerpoint/2010/main" val="37619633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BACTERIAS ALGUNAS:</a:t>
            </a:r>
            <a:endParaRPr lang="es-MX" dirty="0"/>
          </a:p>
        </p:txBody>
      </p:sp>
      <p:sp>
        <p:nvSpPr>
          <p:cNvPr id="3" name="Marcador de contenido 2"/>
          <p:cNvSpPr>
            <a:spLocks noGrp="1"/>
          </p:cNvSpPr>
          <p:nvPr>
            <p:ph sz="half" idx="1"/>
          </p:nvPr>
        </p:nvSpPr>
        <p:spPr>
          <a:xfrm>
            <a:off x="4240872" y="2247187"/>
            <a:ext cx="3297254" cy="3146822"/>
          </a:xfrm>
        </p:spPr>
        <p:txBody>
          <a:bodyPr>
            <a:normAutofit fontScale="85000" lnSpcReduction="10000"/>
          </a:bodyPr>
          <a:lstStyle/>
          <a:p>
            <a:r>
              <a:rPr lang="es-MX" dirty="0" smtClean="0"/>
              <a:t>No liberan oxigeno.</a:t>
            </a:r>
          </a:p>
          <a:p>
            <a:r>
              <a:rPr lang="es-MX" dirty="0" smtClean="0"/>
              <a:t>Pueden fijar nitrógeno.</a:t>
            </a:r>
          </a:p>
          <a:p>
            <a:r>
              <a:rPr lang="es-MX" dirty="0" smtClean="0"/>
              <a:t>Excretan vitaminas. </a:t>
            </a:r>
          </a:p>
          <a:p>
            <a:r>
              <a:rPr lang="es-MX" i="1" dirty="0" err="1" smtClean="0"/>
              <a:t>Rhizobium</a:t>
            </a:r>
            <a:r>
              <a:rPr lang="es-MX" i="1" dirty="0" smtClean="0"/>
              <a:t> </a:t>
            </a:r>
            <a:r>
              <a:rPr lang="es-MX" dirty="0" err="1" smtClean="0"/>
              <a:t>sp</a:t>
            </a:r>
            <a:r>
              <a:rPr lang="es-MX" dirty="0" smtClean="0"/>
              <a:t>.</a:t>
            </a:r>
            <a:endParaRPr lang="es-MX" i="1" dirty="0" smtClean="0"/>
          </a:p>
          <a:p>
            <a:r>
              <a:rPr lang="es-MX" i="1" dirty="0" err="1" smtClean="0"/>
              <a:t>Azotobacter</a:t>
            </a:r>
            <a:r>
              <a:rPr lang="es-MX" i="1" dirty="0" smtClean="0"/>
              <a:t> </a:t>
            </a:r>
            <a:r>
              <a:rPr lang="es-MX" dirty="0" err="1" smtClean="0"/>
              <a:t>sp</a:t>
            </a:r>
            <a:r>
              <a:rPr lang="es-MX" dirty="0" smtClean="0"/>
              <a:t>.</a:t>
            </a:r>
          </a:p>
          <a:p>
            <a:r>
              <a:rPr lang="es-MX" i="1" dirty="0" err="1" smtClean="0"/>
              <a:t>Burkholderia</a:t>
            </a:r>
            <a:r>
              <a:rPr lang="es-MX" i="1" dirty="0" smtClean="0"/>
              <a:t> </a:t>
            </a:r>
            <a:r>
              <a:rPr lang="es-MX" dirty="0" err="1" smtClean="0"/>
              <a:t>sp</a:t>
            </a:r>
            <a:r>
              <a:rPr lang="es-MX" dirty="0" smtClean="0"/>
              <a:t>.</a:t>
            </a:r>
            <a:endParaRPr lang="es-MX" i="1" dirty="0"/>
          </a:p>
        </p:txBody>
      </p:sp>
      <p:pic>
        <p:nvPicPr>
          <p:cNvPr id="8" name="Imagen 7"/>
          <p:cNvPicPr>
            <a:picLocks noChangeAspect="1"/>
          </p:cNvPicPr>
          <p:nvPr/>
        </p:nvPicPr>
        <p:blipFill>
          <a:blip r:embed="rId2"/>
          <a:stretch>
            <a:fillRect/>
          </a:stretch>
        </p:blipFill>
        <p:spPr>
          <a:xfrm>
            <a:off x="32023" y="2247187"/>
            <a:ext cx="4157832" cy="2810500"/>
          </a:xfrm>
          <a:prstGeom prst="rect">
            <a:avLst/>
          </a:prstGeom>
        </p:spPr>
      </p:pic>
    </p:spTree>
    <p:extLst>
      <p:ext uri="{BB962C8B-B14F-4D97-AF65-F5344CB8AC3E}">
        <p14:creationId xmlns:p14="http://schemas.microsoft.com/office/powerpoint/2010/main" val="29967313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i="1" dirty="0" err="1" smtClean="0"/>
              <a:t>Rhizobium</a:t>
            </a:r>
            <a:r>
              <a:rPr lang="es-MX" i="1" dirty="0" smtClean="0"/>
              <a:t> </a:t>
            </a:r>
            <a:r>
              <a:rPr lang="es-MX" dirty="0" err="1" smtClean="0"/>
              <a:t>sp</a:t>
            </a:r>
            <a:r>
              <a:rPr lang="es-MX" dirty="0" smtClean="0"/>
              <a:t>.</a:t>
            </a:r>
            <a:endParaRPr lang="es-MX" i="1" dirty="0"/>
          </a:p>
        </p:txBody>
      </p:sp>
      <p:sp>
        <p:nvSpPr>
          <p:cNvPr id="4" name="Marcador de contenido 3"/>
          <p:cNvSpPr>
            <a:spLocks noGrp="1"/>
          </p:cNvSpPr>
          <p:nvPr>
            <p:ph sz="half" idx="2"/>
          </p:nvPr>
        </p:nvSpPr>
        <p:spPr/>
        <p:txBody>
          <a:bodyPr>
            <a:normAutofit lnSpcReduction="10000"/>
          </a:bodyPr>
          <a:lstStyle/>
          <a:p>
            <a:pPr algn="just"/>
            <a:r>
              <a:rPr lang="es-MX" sz="1900" dirty="0"/>
              <a:t>El nitrógeno es muy abundante en la atmósfera, sin embargo, las plantas no pueden utilizarlo	 en su forma elemental y tienen que obtenerlo del suelo principalmente en forma de nitratos o amonio</a:t>
            </a:r>
            <a:r>
              <a:rPr lang="es-MX" sz="1900" dirty="0" smtClean="0"/>
              <a:t>.</a:t>
            </a:r>
          </a:p>
          <a:p>
            <a:pPr marL="0" indent="0" algn="just">
              <a:buNone/>
            </a:pPr>
            <a:endParaRPr lang="es-MX" sz="1900" dirty="0"/>
          </a:p>
          <a:p>
            <a:pPr algn="just"/>
            <a:r>
              <a:rPr lang="es-MX" sz="1900" dirty="0" smtClean="0"/>
              <a:t>La </a:t>
            </a:r>
            <a:r>
              <a:rPr lang="es-MX" sz="1900" dirty="0"/>
              <a:t>fijación biológica de nitrógeno es un proceso en el que los microorganismos portadores de la enzima </a:t>
            </a:r>
            <a:r>
              <a:rPr lang="es-MX" sz="1900" dirty="0" err="1"/>
              <a:t>nitrogenasa</a:t>
            </a:r>
            <a:r>
              <a:rPr lang="es-MX" sz="1900" dirty="0"/>
              <a:t> convierten el N</a:t>
            </a:r>
            <a:r>
              <a:rPr lang="es-MX" sz="1900" baseline="-25000" dirty="0"/>
              <a:t>2</a:t>
            </a:r>
            <a:r>
              <a:rPr lang="es-MX" sz="1900" dirty="0"/>
              <a:t> en nitrógeno combinado</a:t>
            </a:r>
          </a:p>
        </p:txBody>
      </p:sp>
      <p:pic>
        <p:nvPicPr>
          <p:cNvPr id="11" name="Marcador de contenido 10"/>
          <p:cNvPicPr>
            <a:picLocks noGrp="1" noChangeAspect="1"/>
          </p:cNvPicPr>
          <p:nvPr>
            <p:ph sz="half" idx="1"/>
          </p:nvPr>
        </p:nvPicPr>
        <p:blipFill rotWithShape="1">
          <a:blip r:embed="rId2"/>
          <a:srcRect b="7856"/>
          <a:stretch/>
        </p:blipFill>
        <p:spPr>
          <a:xfrm>
            <a:off x="35496" y="2420888"/>
            <a:ext cx="4158895" cy="2808312"/>
          </a:xfrm>
          <a:prstGeom prst="rect">
            <a:avLst/>
          </a:prstGeom>
        </p:spPr>
      </p:pic>
    </p:spTree>
    <p:extLst>
      <p:ext uri="{BB962C8B-B14F-4D97-AF65-F5344CB8AC3E}">
        <p14:creationId xmlns:p14="http://schemas.microsoft.com/office/powerpoint/2010/main" val="16261449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rrowheads="1"/>
          </p:cNvSpPr>
          <p:nvPr>
            <p:ph type="title"/>
          </p:nvPr>
        </p:nvSpPr>
        <p:spPr/>
        <p:txBody>
          <a:bodyPr/>
          <a:lstStyle/>
          <a:p>
            <a:pPr eaLnBrk="1" hangingPunct="1"/>
            <a:r>
              <a:rPr lang="es-MX" smtClean="0">
                <a:effectLst/>
              </a:rPr>
              <a:t>FASE LÍQUDA DEL SUELO</a:t>
            </a:r>
          </a:p>
        </p:txBody>
      </p:sp>
      <p:sp>
        <p:nvSpPr>
          <p:cNvPr id="36867" name="Rectangle 3"/>
          <p:cNvSpPr>
            <a:spLocks noGrp="1" noChangeArrowheads="1"/>
          </p:cNvSpPr>
          <p:nvPr>
            <p:ph idx="1"/>
          </p:nvPr>
        </p:nvSpPr>
        <p:spPr/>
        <p:txBody>
          <a:bodyPr>
            <a:normAutofit/>
          </a:bodyPr>
          <a:lstStyle/>
          <a:p>
            <a:pPr algn="just" eaLnBrk="1" hangingPunct="1">
              <a:defRPr/>
            </a:pPr>
            <a:r>
              <a:rPr lang="es-MX" sz="1800" dirty="0"/>
              <a:t>El movimiento del agua determina la diferenciación de los horizontes.</a:t>
            </a:r>
          </a:p>
          <a:p>
            <a:pPr algn="just" eaLnBrk="1" hangingPunct="1">
              <a:defRPr/>
            </a:pPr>
            <a:r>
              <a:rPr lang="es-MX" sz="1800" dirty="0"/>
              <a:t>Es solución del suelo es la principal transportadora de partículas pequeñas que se </a:t>
            </a:r>
            <a:r>
              <a:rPr lang="es-MX" sz="1800" dirty="0" err="1"/>
              <a:t>translocan</a:t>
            </a:r>
            <a:r>
              <a:rPr lang="es-MX" sz="1800" dirty="0"/>
              <a:t>.</a:t>
            </a:r>
          </a:p>
          <a:p>
            <a:pPr algn="just" eaLnBrk="1" hangingPunct="1">
              <a:defRPr/>
            </a:pPr>
            <a:r>
              <a:rPr lang="es-MX" sz="1800" dirty="0"/>
              <a:t>El agua del suelo proviene de la precipitación y la nieve ; contiene cantidades abundantes de CO</a:t>
            </a:r>
            <a:r>
              <a:rPr lang="es-MX" sz="1800" baseline="-25000" dirty="0"/>
              <a:t>2</a:t>
            </a:r>
          </a:p>
          <a:p>
            <a:pPr algn="just" eaLnBrk="1" hangingPunct="1">
              <a:defRPr/>
            </a:pPr>
            <a:endParaRPr lang="es-MX" sz="1800" baseline="-25000" dirty="0"/>
          </a:p>
          <a:p>
            <a:pPr algn="just" eaLnBrk="1" hangingPunct="1">
              <a:defRPr/>
            </a:pPr>
            <a:r>
              <a:rPr lang="es-MX" sz="1800" dirty="0"/>
              <a:t>Se considera como una solución diluida de un ácido débil, que es más reactiva que el agua pura.</a:t>
            </a:r>
          </a:p>
        </p:txBody>
      </p:sp>
    </p:spTree>
    <p:extLst>
      <p:ext uri="{BB962C8B-B14F-4D97-AF65-F5344CB8AC3E}">
        <p14:creationId xmlns:p14="http://schemas.microsoft.com/office/powerpoint/2010/main" val="292428666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rrowheads="1"/>
          </p:cNvSpPr>
          <p:nvPr>
            <p:ph type="title"/>
          </p:nvPr>
        </p:nvSpPr>
        <p:spPr/>
        <p:txBody>
          <a:bodyPr/>
          <a:lstStyle/>
          <a:p>
            <a:pPr eaLnBrk="1" hangingPunct="1"/>
            <a:r>
              <a:rPr lang="es-MX" smtClean="0">
                <a:effectLst/>
              </a:rPr>
              <a:t>FASE LÍQUDA DEL SUELO</a:t>
            </a:r>
          </a:p>
        </p:txBody>
      </p:sp>
      <p:sp>
        <p:nvSpPr>
          <p:cNvPr id="36867" name="Rectangle 3"/>
          <p:cNvSpPr>
            <a:spLocks noGrp="1" noChangeArrowheads="1"/>
          </p:cNvSpPr>
          <p:nvPr>
            <p:ph idx="1"/>
          </p:nvPr>
        </p:nvSpPr>
        <p:spPr/>
        <p:txBody>
          <a:bodyPr>
            <a:normAutofit/>
          </a:bodyPr>
          <a:lstStyle/>
          <a:p>
            <a:pPr algn="just" eaLnBrk="1" hangingPunct="1">
              <a:defRPr/>
            </a:pPr>
            <a:r>
              <a:rPr lang="es-MX" sz="2400" dirty="0" smtClean="0"/>
              <a:t>El movimiento del agua determina la diferenciación de los horizontes.</a:t>
            </a:r>
          </a:p>
          <a:p>
            <a:pPr algn="just" eaLnBrk="1" hangingPunct="1">
              <a:defRPr/>
            </a:pPr>
            <a:r>
              <a:rPr lang="es-MX" sz="2400" dirty="0" smtClean="0"/>
              <a:t>Es solución del suelo es la principal transportadora de partículas pequeñas que se translocan.</a:t>
            </a:r>
          </a:p>
          <a:p>
            <a:pPr algn="just" eaLnBrk="1" hangingPunct="1">
              <a:defRPr/>
            </a:pPr>
            <a:r>
              <a:rPr lang="es-MX" sz="2400" dirty="0" smtClean="0"/>
              <a:t>El agua del suelo proviene de la precipitación y la nieve ; contiene cantidades abundantes de CO</a:t>
            </a:r>
            <a:r>
              <a:rPr lang="es-MX" sz="2400" baseline="-25000" dirty="0" smtClean="0"/>
              <a:t>2</a:t>
            </a:r>
          </a:p>
          <a:p>
            <a:pPr algn="just" eaLnBrk="1" hangingPunct="1">
              <a:defRPr/>
            </a:pPr>
            <a:endParaRPr lang="es-MX" sz="2400" baseline="-25000" dirty="0" smtClean="0"/>
          </a:p>
          <a:p>
            <a:pPr algn="just" eaLnBrk="1" hangingPunct="1">
              <a:defRPr/>
            </a:pPr>
            <a:r>
              <a:rPr lang="es-MX" sz="2400" dirty="0" smtClean="0"/>
              <a:t>Se considera como una solución diluida de un ácido débil, que es más reactiva que el agua pura.</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rrowheads="1"/>
          </p:cNvSpPr>
          <p:nvPr>
            <p:ph type="title"/>
          </p:nvPr>
        </p:nvSpPr>
        <p:spPr/>
        <p:txBody>
          <a:bodyPr/>
          <a:lstStyle/>
          <a:p>
            <a:pPr eaLnBrk="1" hangingPunct="1"/>
            <a:r>
              <a:rPr lang="es-MX" smtClean="0">
                <a:effectLst/>
              </a:rPr>
              <a:t>FASE LÍQUDA DEL SUELO</a:t>
            </a:r>
          </a:p>
        </p:txBody>
      </p:sp>
      <p:sp>
        <p:nvSpPr>
          <p:cNvPr id="36867" name="Rectangle 3"/>
          <p:cNvSpPr>
            <a:spLocks noGrp="1" noChangeArrowheads="1"/>
          </p:cNvSpPr>
          <p:nvPr>
            <p:ph idx="1"/>
          </p:nvPr>
        </p:nvSpPr>
        <p:spPr/>
        <p:txBody>
          <a:bodyPr>
            <a:normAutofit/>
          </a:bodyPr>
          <a:lstStyle/>
          <a:p>
            <a:pPr algn="just" eaLnBrk="1" hangingPunct="1">
              <a:lnSpc>
                <a:spcPct val="150000"/>
              </a:lnSpc>
              <a:defRPr/>
            </a:pPr>
            <a:r>
              <a:rPr lang="es-MX" sz="2400" dirty="0" smtClean="0"/>
              <a:t>Útil en reacciones químicas.</a:t>
            </a:r>
          </a:p>
          <a:p>
            <a:pPr algn="just" eaLnBrk="1" hangingPunct="1">
              <a:lnSpc>
                <a:spcPct val="150000"/>
              </a:lnSpc>
              <a:defRPr/>
            </a:pPr>
            <a:r>
              <a:rPr lang="es-MX" sz="2400" dirty="0" smtClean="0"/>
              <a:t>Se pierde por evaporación y por drenaje</a:t>
            </a:r>
          </a:p>
          <a:p>
            <a:pPr algn="just" eaLnBrk="1" hangingPunct="1">
              <a:lnSpc>
                <a:spcPct val="150000"/>
              </a:lnSpc>
              <a:defRPr/>
            </a:pPr>
            <a:r>
              <a:rPr lang="es-MX" sz="2400" dirty="0" smtClean="0"/>
              <a:t>Lluvias moderadas son las que mejor penetran en el suelo.</a:t>
            </a:r>
          </a:p>
          <a:p>
            <a:pPr algn="just" eaLnBrk="1" hangingPunct="1">
              <a:lnSpc>
                <a:spcPct val="150000"/>
              </a:lnSpc>
              <a:defRPr/>
            </a:pPr>
            <a:r>
              <a:rPr lang="es-MX" sz="2400" dirty="0" smtClean="0"/>
              <a:t>Chubascos suaves filtran con dificultad y se pierde rápidamente por evaporación.</a:t>
            </a:r>
          </a:p>
          <a:p>
            <a:pPr algn="just">
              <a:lnSpc>
                <a:spcPct val="150000"/>
              </a:lnSpc>
              <a:defRPr/>
            </a:pPr>
            <a:r>
              <a:rPr lang="es-MX" sz="2400" dirty="0" smtClean="0"/>
              <a:t>Las lluvias fuertes provoca encharcamientos en suelos arcillosos, escurrimientos y erosión</a:t>
            </a:r>
          </a:p>
          <a:p>
            <a:pPr algn="just" eaLnBrk="1" hangingPunct="1">
              <a:defRPr/>
            </a:pPr>
            <a:endParaRPr lang="es-MX" sz="240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rrowheads="1"/>
          </p:cNvSpPr>
          <p:nvPr>
            <p:ph type="title"/>
          </p:nvPr>
        </p:nvSpPr>
        <p:spPr/>
        <p:txBody>
          <a:bodyPr/>
          <a:lstStyle/>
          <a:p>
            <a:pPr eaLnBrk="1" hangingPunct="1"/>
            <a:r>
              <a:rPr lang="es-MX" smtClean="0">
                <a:effectLst/>
              </a:rPr>
              <a:t>FASE LÍQUDA DEL SUELO</a:t>
            </a:r>
          </a:p>
        </p:txBody>
      </p:sp>
      <p:sp>
        <p:nvSpPr>
          <p:cNvPr id="36867" name="Rectangle 3"/>
          <p:cNvSpPr>
            <a:spLocks noGrp="1" noChangeArrowheads="1"/>
          </p:cNvSpPr>
          <p:nvPr>
            <p:ph idx="1"/>
          </p:nvPr>
        </p:nvSpPr>
        <p:spPr/>
        <p:txBody>
          <a:bodyPr>
            <a:normAutofit/>
          </a:bodyPr>
          <a:lstStyle/>
          <a:p>
            <a:pPr algn="just" eaLnBrk="1" hangingPunct="1">
              <a:defRPr/>
            </a:pPr>
            <a:r>
              <a:rPr lang="es-MX" sz="2400" dirty="0" smtClean="0"/>
              <a:t>Parte del suelo más dinámica donde se realizan diversos procesos químicos.</a:t>
            </a:r>
          </a:p>
          <a:p>
            <a:pPr algn="just" eaLnBrk="1" hangingPunct="1">
              <a:defRPr/>
            </a:pPr>
            <a:r>
              <a:rPr lang="es-MX" sz="2400" dirty="0" smtClean="0"/>
              <a:t>De aquí las plantas asimilan directamente los nutrimentos.</a:t>
            </a:r>
          </a:p>
          <a:p>
            <a:pPr algn="just" eaLnBrk="1" hangingPunct="1">
              <a:defRPr/>
            </a:pPr>
            <a:endParaRPr lang="es-MX" sz="2400" dirty="0" smtClean="0"/>
          </a:p>
          <a:p>
            <a:pPr algn="just" eaLnBrk="1" hangingPunct="1">
              <a:buFont typeface="Wingdings" pitchFamily="2" charset="2"/>
              <a:buNone/>
              <a:defRPr/>
            </a:pPr>
            <a:r>
              <a:rPr lang="es-MX" sz="2400" dirty="0" smtClean="0"/>
              <a:t>Compuesta por :</a:t>
            </a:r>
            <a:endParaRPr lang="en-US" sz="2400" dirty="0" smtClean="0"/>
          </a:p>
          <a:p>
            <a:pPr algn="just" eaLnBrk="1" hangingPunct="1">
              <a:defRPr/>
            </a:pPr>
            <a:r>
              <a:rPr lang="en-US" sz="2400" dirty="0" smtClean="0"/>
              <a:t>Aniones (HCO</a:t>
            </a:r>
            <a:r>
              <a:rPr lang="en-US" sz="2400" baseline="-25000" dirty="0" smtClean="0"/>
              <a:t>3</a:t>
            </a:r>
            <a:r>
              <a:rPr lang="en-US" sz="2400" baseline="30000" dirty="0" smtClean="0"/>
              <a:t>-</a:t>
            </a:r>
            <a:r>
              <a:rPr lang="en-US" sz="2400" dirty="0" smtClean="0"/>
              <a:t>, OH</a:t>
            </a:r>
            <a:r>
              <a:rPr lang="en-US" sz="2400" baseline="30000" dirty="0" smtClean="0"/>
              <a:t>-</a:t>
            </a:r>
            <a:r>
              <a:rPr lang="en-US" sz="2400" dirty="0" smtClean="0"/>
              <a:t>, Cl</a:t>
            </a:r>
            <a:r>
              <a:rPr lang="en-US" sz="2400" baseline="30000" dirty="0" smtClean="0"/>
              <a:t>-</a:t>
            </a:r>
            <a:r>
              <a:rPr lang="en-US" sz="2400" dirty="0" smtClean="0"/>
              <a:t>, H</a:t>
            </a:r>
            <a:r>
              <a:rPr lang="en-US" sz="2400" baseline="-25000" dirty="0" smtClean="0"/>
              <a:t>2</a:t>
            </a:r>
            <a:r>
              <a:rPr lang="en-US" sz="2400" dirty="0" smtClean="0"/>
              <a:t>PO</a:t>
            </a:r>
            <a:r>
              <a:rPr lang="en-US" sz="2400" baseline="-25000" dirty="0" smtClean="0"/>
              <a:t>4</a:t>
            </a:r>
            <a:r>
              <a:rPr lang="en-US" sz="2400" baseline="30000" dirty="0" smtClean="0"/>
              <a:t>=</a:t>
            </a:r>
            <a:r>
              <a:rPr lang="en-US" sz="2400" dirty="0" smtClean="0"/>
              <a:t>, SO</a:t>
            </a:r>
            <a:r>
              <a:rPr lang="en-US" sz="2400" baseline="-25000" dirty="0" smtClean="0"/>
              <a:t>4</a:t>
            </a:r>
            <a:r>
              <a:rPr lang="en-US" sz="2400" baseline="30000" dirty="0" smtClean="0"/>
              <a:t>-2</a:t>
            </a:r>
            <a:r>
              <a:rPr lang="en-US" sz="2400" dirty="0" smtClean="0"/>
              <a:t>).</a:t>
            </a:r>
          </a:p>
          <a:p>
            <a:pPr algn="just" eaLnBrk="1" hangingPunct="1">
              <a:defRPr/>
            </a:pPr>
            <a:r>
              <a:rPr lang="en-US" sz="2400" dirty="0" smtClean="0"/>
              <a:t>Cationes (H</a:t>
            </a:r>
            <a:r>
              <a:rPr lang="en-US" sz="2400" baseline="30000" dirty="0" smtClean="0"/>
              <a:t>+</a:t>
            </a:r>
            <a:r>
              <a:rPr lang="en-US" sz="2400" dirty="0" smtClean="0"/>
              <a:t>, Na</a:t>
            </a:r>
            <a:r>
              <a:rPr lang="en-US" sz="2400" baseline="30000" dirty="0" smtClean="0"/>
              <a:t>+</a:t>
            </a:r>
            <a:r>
              <a:rPr lang="en-US" sz="2400" dirty="0" smtClean="0"/>
              <a:t>, K</a:t>
            </a:r>
            <a:r>
              <a:rPr lang="en-US" sz="2400" baseline="30000" dirty="0" smtClean="0"/>
              <a:t>+</a:t>
            </a:r>
            <a:r>
              <a:rPr lang="en-US" sz="2400" dirty="0" smtClean="0"/>
              <a:t>, NH</a:t>
            </a:r>
            <a:r>
              <a:rPr lang="en-US" sz="2400" baseline="-25000" dirty="0" smtClean="0"/>
              <a:t>4</a:t>
            </a:r>
            <a:r>
              <a:rPr lang="en-US" sz="2400" baseline="30000" dirty="0" smtClean="0"/>
              <a:t>+</a:t>
            </a:r>
            <a:r>
              <a:rPr lang="en-US" sz="2400" dirty="0" smtClean="0"/>
              <a:t>, Ca</a:t>
            </a:r>
            <a:r>
              <a:rPr lang="en-US" sz="2400" baseline="30000" dirty="0" smtClean="0"/>
              <a:t>+2</a:t>
            </a:r>
            <a:r>
              <a:rPr lang="en-US" sz="2400" dirty="0" smtClean="0"/>
              <a:t>, Mg</a:t>
            </a:r>
            <a:r>
              <a:rPr lang="en-US" sz="2400" baseline="30000" dirty="0" smtClean="0"/>
              <a:t>+2</a:t>
            </a:r>
            <a:r>
              <a:rPr lang="en-US" sz="2400" dirty="0" smtClean="0"/>
              <a:t>).</a:t>
            </a:r>
            <a:endParaRPr lang="es-MX" sz="2400"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rrowheads="1"/>
          </p:cNvSpPr>
          <p:nvPr>
            <p:ph type="title"/>
          </p:nvPr>
        </p:nvSpPr>
        <p:spPr/>
        <p:txBody>
          <a:bodyPr/>
          <a:lstStyle/>
          <a:p>
            <a:pPr eaLnBrk="1" hangingPunct="1">
              <a:defRPr/>
            </a:pPr>
            <a:r>
              <a:rPr lang="en-US" smtClean="0"/>
              <a:t>FASE GASEOSA DEL SUELO</a:t>
            </a:r>
            <a:endParaRPr lang="es-MX" smtClean="0"/>
          </a:p>
        </p:txBody>
      </p:sp>
      <p:sp>
        <p:nvSpPr>
          <p:cNvPr id="27" name="26 Marcador de contenido"/>
          <p:cNvSpPr>
            <a:spLocks noGrp="1"/>
          </p:cNvSpPr>
          <p:nvPr>
            <p:ph idx="1"/>
          </p:nvPr>
        </p:nvSpPr>
        <p:spPr/>
        <p:txBody>
          <a:bodyPr>
            <a:normAutofit/>
          </a:bodyPr>
          <a:lstStyle/>
          <a:p>
            <a:pPr algn="just"/>
            <a:r>
              <a:rPr lang="es-ES" sz="2000" dirty="0" smtClean="0"/>
              <a:t>Mezcla de gases.</a:t>
            </a:r>
          </a:p>
          <a:p>
            <a:pPr algn="just"/>
            <a:r>
              <a:rPr lang="es-ES" sz="2000" dirty="0" smtClean="0"/>
              <a:t>Llenan los  poros del suelo.</a:t>
            </a:r>
          </a:p>
          <a:p>
            <a:pPr algn="just"/>
            <a:r>
              <a:rPr lang="es-ES" sz="2000" dirty="0" smtClean="0"/>
              <a:t>Es absorbido por las plantas y por los microorganismos  o disuelta en la solución del suelo.</a:t>
            </a:r>
          </a:p>
          <a:p>
            <a:pPr algn="just"/>
            <a:r>
              <a:rPr lang="es-ES" sz="2000" dirty="0" smtClean="0"/>
              <a:t>Deben estar en proporción con el agua, para un buen desarrollo de las raíces.</a:t>
            </a:r>
          </a:p>
          <a:p>
            <a:pPr algn="just"/>
            <a:r>
              <a:rPr lang="es-ES" sz="2000" dirty="0" smtClean="0"/>
              <a:t>La acumulación de ciertos gases en disminución de otros puede ocurrir después de una fuerte </a:t>
            </a:r>
            <a:r>
              <a:rPr lang="es-ES" sz="2000" dirty="0" err="1" smtClean="0"/>
              <a:t>pp</a:t>
            </a:r>
            <a:r>
              <a:rPr lang="es-ES" sz="2000" dirty="0" smtClean="0"/>
              <a:t> y por la formación de costras.</a:t>
            </a:r>
          </a:p>
          <a:p>
            <a:pPr algn="just"/>
            <a:r>
              <a:rPr lang="es-ES" sz="2000" dirty="0" smtClean="0"/>
              <a:t>Una labranza reactiva el intercambio de gases (suelo-atmósfera).</a:t>
            </a:r>
            <a:endParaRPr lang="es-ES" sz="20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rrowheads="1"/>
          </p:cNvSpPr>
          <p:nvPr>
            <p:ph type="title"/>
          </p:nvPr>
        </p:nvSpPr>
        <p:spPr/>
        <p:txBody>
          <a:bodyPr/>
          <a:lstStyle/>
          <a:p>
            <a:pPr eaLnBrk="1" hangingPunct="1">
              <a:defRPr/>
            </a:pPr>
            <a:r>
              <a:rPr lang="en-US" smtClean="0"/>
              <a:t>FASE GASEOSA DEL SUELO</a:t>
            </a:r>
            <a:endParaRPr lang="es-MX" smtClean="0"/>
          </a:p>
        </p:txBody>
      </p:sp>
      <p:grpSp>
        <p:nvGrpSpPr>
          <p:cNvPr id="2" name="Group 4"/>
          <p:cNvGrpSpPr>
            <a:grpSpLocks noChangeAspect="1"/>
          </p:cNvGrpSpPr>
          <p:nvPr/>
        </p:nvGrpSpPr>
        <p:grpSpPr bwMode="auto">
          <a:xfrm>
            <a:off x="107504" y="1484313"/>
            <a:ext cx="8893175" cy="4116387"/>
            <a:chOff x="1710" y="2245"/>
            <a:chExt cx="8820" cy="5220"/>
          </a:xfrm>
        </p:grpSpPr>
        <p:sp>
          <p:nvSpPr>
            <p:cNvPr id="22532" name="AutoShape 5"/>
            <p:cNvSpPr>
              <a:spLocks noChangeAspect="1" noChangeArrowheads="1"/>
            </p:cNvSpPr>
            <p:nvPr/>
          </p:nvSpPr>
          <p:spPr bwMode="auto">
            <a:xfrm>
              <a:off x="1710" y="2245"/>
              <a:ext cx="8820" cy="5220"/>
            </a:xfrm>
            <a:prstGeom prst="rect">
              <a:avLst/>
            </a:prstGeom>
            <a:solidFill>
              <a:schemeClr val="bg1"/>
            </a:solidFill>
            <a:ln w="9525">
              <a:noFill/>
              <a:miter lim="800000"/>
              <a:headEnd/>
              <a:tailEnd/>
            </a:ln>
          </p:spPr>
          <p:txBody>
            <a:bodyPr/>
            <a:lstStyle/>
            <a:p>
              <a:endParaRPr lang="es-ES"/>
            </a:p>
          </p:txBody>
        </p:sp>
        <p:sp>
          <p:nvSpPr>
            <p:cNvPr id="22533" name="Line 6"/>
            <p:cNvSpPr>
              <a:spLocks noChangeShapeType="1"/>
            </p:cNvSpPr>
            <p:nvPr/>
          </p:nvSpPr>
          <p:spPr bwMode="auto">
            <a:xfrm>
              <a:off x="4590" y="4944"/>
              <a:ext cx="4321" cy="2"/>
            </a:xfrm>
            <a:prstGeom prst="line">
              <a:avLst/>
            </a:prstGeom>
            <a:noFill/>
            <a:ln w="9525">
              <a:solidFill>
                <a:srgbClr val="000000"/>
              </a:solidFill>
              <a:round/>
              <a:headEnd/>
              <a:tailEnd/>
            </a:ln>
          </p:spPr>
          <p:txBody>
            <a:bodyPr/>
            <a:lstStyle/>
            <a:p>
              <a:endParaRPr lang="es-MX"/>
            </a:p>
          </p:txBody>
        </p:sp>
        <p:sp>
          <p:nvSpPr>
            <p:cNvPr id="22534" name="Text Box 7"/>
            <p:cNvSpPr txBox="1">
              <a:spLocks noChangeArrowheads="1"/>
            </p:cNvSpPr>
            <p:nvPr/>
          </p:nvSpPr>
          <p:spPr bwMode="auto">
            <a:xfrm>
              <a:off x="4590" y="5124"/>
              <a:ext cx="720" cy="541"/>
            </a:xfrm>
            <a:prstGeom prst="rect">
              <a:avLst/>
            </a:prstGeom>
            <a:solidFill>
              <a:schemeClr val="bg1"/>
            </a:solidFill>
            <a:ln w="9525">
              <a:noFill/>
              <a:miter lim="800000"/>
              <a:headEnd/>
              <a:tailEnd/>
            </a:ln>
          </p:spPr>
          <p:txBody>
            <a:bodyPr/>
            <a:lstStyle/>
            <a:p>
              <a:r>
                <a:rPr lang="es-MX"/>
                <a:t>CO</a:t>
              </a:r>
              <a:r>
                <a:rPr lang="es-MX" baseline="-25000"/>
                <a:t>2</a:t>
              </a:r>
              <a:endParaRPr lang="es-MX"/>
            </a:p>
          </p:txBody>
        </p:sp>
        <p:sp>
          <p:nvSpPr>
            <p:cNvPr id="22535" name="Text Box 8"/>
            <p:cNvSpPr txBox="1">
              <a:spLocks noChangeArrowheads="1"/>
            </p:cNvSpPr>
            <p:nvPr/>
          </p:nvSpPr>
          <p:spPr bwMode="auto">
            <a:xfrm>
              <a:off x="8010" y="5124"/>
              <a:ext cx="720" cy="542"/>
            </a:xfrm>
            <a:prstGeom prst="rect">
              <a:avLst/>
            </a:prstGeom>
            <a:solidFill>
              <a:schemeClr val="bg1"/>
            </a:solidFill>
            <a:ln w="9525">
              <a:noFill/>
              <a:miter lim="800000"/>
              <a:headEnd/>
              <a:tailEnd/>
            </a:ln>
          </p:spPr>
          <p:txBody>
            <a:bodyPr/>
            <a:lstStyle/>
            <a:p>
              <a:r>
                <a:rPr lang="es-MX"/>
                <a:t>O</a:t>
              </a:r>
              <a:r>
                <a:rPr lang="es-MX" baseline="-25000"/>
                <a:t>2</a:t>
              </a:r>
              <a:endParaRPr lang="es-MX"/>
            </a:p>
          </p:txBody>
        </p:sp>
        <p:sp>
          <p:nvSpPr>
            <p:cNvPr id="22536" name="Line 9"/>
            <p:cNvSpPr>
              <a:spLocks noChangeShapeType="1"/>
            </p:cNvSpPr>
            <p:nvPr/>
          </p:nvSpPr>
          <p:spPr bwMode="auto">
            <a:xfrm flipV="1">
              <a:off x="4950" y="4045"/>
              <a:ext cx="0" cy="899"/>
            </a:xfrm>
            <a:prstGeom prst="line">
              <a:avLst/>
            </a:prstGeom>
            <a:noFill/>
            <a:ln w="9525">
              <a:solidFill>
                <a:srgbClr val="000000"/>
              </a:solidFill>
              <a:round/>
              <a:headEnd/>
              <a:tailEnd type="triangle" w="med" len="med"/>
            </a:ln>
          </p:spPr>
          <p:txBody>
            <a:bodyPr/>
            <a:lstStyle/>
            <a:p>
              <a:endParaRPr lang="es-MX"/>
            </a:p>
          </p:txBody>
        </p:sp>
        <p:sp>
          <p:nvSpPr>
            <p:cNvPr id="22537" name="Text Box 10"/>
            <p:cNvSpPr txBox="1">
              <a:spLocks noChangeArrowheads="1"/>
            </p:cNvSpPr>
            <p:nvPr/>
          </p:nvSpPr>
          <p:spPr bwMode="auto">
            <a:xfrm>
              <a:off x="4590" y="3325"/>
              <a:ext cx="720" cy="542"/>
            </a:xfrm>
            <a:prstGeom prst="rect">
              <a:avLst/>
            </a:prstGeom>
            <a:solidFill>
              <a:schemeClr val="bg1"/>
            </a:solidFill>
            <a:ln w="9525">
              <a:noFill/>
              <a:miter lim="800000"/>
              <a:headEnd/>
              <a:tailEnd/>
            </a:ln>
          </p:spPr>
          <p:txBody>
            <a:bodyPr/>
            <a:lstStyle/>
            <a:p>
              <a:r>
                <a:rPr lang="es-MX"/>
                <a:t>CO</a:t>
              </a:r>
              <a:r>
                <a:rPr lang="es-MX" baseline="-25000"/>
                <a:t>2</a:t>
              </a:r>
              <a:endParaRPr lang="es-MX"/>
            </a:p>
          </p:txBody>
        </p:sp>
        <p:sp>
          <p:nvSpPr>
            <p:cNvPr id="22538" name="Text Box 11"/>
            <p:cNvSpPr txBox="1">
              <a:spLocks noChangeArrowheads="1"/>
            </p:cNvSpPr>
            <p:nvPr/>
          </p:nvSpPr>
          <p:spPr bwMode="auto">
            <a:xfrm>
              <a:off x="5310" y="4225"/>
              <a:ext cx="541" cy="361"/>
            </a:xfrm>
            <a:prstGeom prst="rect">
              <a:avLst/>
            </a:prstGeom>
            <a:solidFill>
              <a:schemeClr val="bg1"/>
            </a:solidFill>
            <a:ln w="9525">
              <a:noFill/>
              <a:miter lim="800000"/>
              <a:headEnd/>
              <a:tailEnd/>
            </a:ln>
          </p:spPr>
          <p:txBody>
            <a:bodyPr/>
            <a:lstStyle/>
            <a:p>
              <a:r>
                <a:rPr lang="es-MX" sz="1200"/>
                <a:t>&lt;</a:t>
              </a:r>
              <a:endParaRPr lang="es-MX"/>
            </a:p>
          </p:txBody>
        </p:sp>
        <p:sp>
          <p:nvSpPr>
            <p:cNvPr id="22539" name="Text Box 12"/>
            <p:cNvSpPr txBox="1">
              <a:spLocks noChangeArrowheads="1"/>
            </p:cNvSpPr>
            <p:nvPr/>
          </p:nvSpPr>
          <p:spPr bwMode="auto">
            <a:xfrm>
              <a:off x="8190" y="4224"/>
              <a:ext cx="540" cy="361"/>
            </a:xfrm>
            <a:prstGeom prst="rect">
              <a:avLst/>
            </a:prstGeom>
            <a:solidFill>
              <a:schemeClr val="bg1"/>
            </a:solidFill>
            <a:ln w="9525">
              <a:noFill/>
              <a:miter lim="800000"/>
              <a:headEnd/>
              <a:tailEnd/>
            </a:ln>
          </p:spPr>
          <p:txBody>
            <a:bodyPr/>
            <a:lstStyle/>
            <a:p>
              <a:r>
                <a:rPr lang="es-MX" sz="1200"/>
                <a:t>&gt;</a:t>
              </a:r>
              <a:endParaRPr lang="es-MX"/>
            </a:p>
          </p:txBody>
        </p:sp>
        <p:sp>
          <p:nvSpPr>
            <p:cNvPr id="22540" name="Text Box 13"/>
            <p:cNvSpPr txBox="1">
              <a:spLocks noChangeArrowheads="1"/>
            </p:cNvSpPr>
            <p:nvPr/>
          </p:nvSpPr>
          <p:spPr bwMode="auto">
            <a:xfrm>
              <a:off x="8190" y="3325"/>
              <a:ext cx="720" cy="542"/>
            </a:xfrm>
            <a:prstGeom prst="rect">
              <a:avLst/>
            </a:prstGeom>
            <a:solidFill>
              <a:schemeClr val="bg1"/>
            </a:solidFill>
            <a:ln w="9525">
              <a:noFill/>
              <a:miter lim="800000"/>
              <a:headEnd/>
              <a:tailEnd/>
            </a:ln>
          </p:spPr>
          <p:txBody>
            <a:bodyPr/>
            <a:lstStyle/>
            <a:p>
              <a:r>
                <a:rPr lang="es-MX"/>
                <a:t>O</a:t>
              </a:r>
              <a:r>
                <a:rPr lang="es-MX" baseline="-25000"/>
                <a:t>2</a:t>
              </a:r>
              <a:endParaRPr lang="es-MX"/>
            </a:p>
          </p:txBody>
        </p:sp>
        <p:sp>
          <p:nvSpPr>
            <p:cNvPr id="22541" name="AutoShape 14"/>
            <p:cNvSpPr>
              <a:spLocks noChangeArrowheads="1"/>
            </p:cNvSpPr>
            <p:nvPr/>
          </p:nvSpPr>
          <p:spPr bwMode="auto">
            <a:xfrm rot="-304776">
              <a:off x="4376" y="2454"/>
              <a:ext cx="566" cy="511"/>
            </a:xfrm>
            <a:prstGeom prst="sun">
              <a:avLst>
                <a:gd name="adj" fmla="val 25000"/>
              </a:avLst>
            </a:prstGeom>
            <a:solidFill>
              <a:srgbClr val="FFFF00"/>
            </a:solidFill>
            <a:ln w="9525">
              <a:solidFill>
                <a:srgbClr val="000000"/>
              </a:solidFill>
              <a:miter lim="800000"/>
              <a:headEnd/>
              <a:tailEnd/>
            </a:ln>
          </p:spPr>
          <p:txBody>
            <a:bodyPr/>
            <a:lstStyle/>
            <a:p>
              <a:endParaRPr lang="es-ES"/>
            </a:p>
          </p:txBody>
        </p:sp>
        <p:sp>
          <p:nvSpPr>
            <p:cNvPr id="22542" name="Line 15"/>
            <p:cNvSpPr>
              <a:spLocks noChangeShapeType="1"/>
            </p:cNvSpPr>
            <p:nvPr/>
          </p:nvSpPr>
          <p:spPr bwMode="auto">
            <a:xfrm>
              <a:off x="6930" y="3685"/>
              <a:ext cx="0" cy="1260"/>
            </a:xfrm>
            <a:prstGeom prst="line">
              <a:avLst/>
            </a:prstGeom>
            <a:noFill/>
            <a:ln w="9525">
              <a:solidFill>
                <a:srgbClr val="000000"/>
              </a:solidFill>
              <a:round/>
              <a:headEnd/>
              <a:tailEnd/>
            </a:ln>
          </p:spPr>
          <p:txBody>
            <a:bodyPr/>
            <a:lstStyle/>
            <a:p>
              <a:endParaRPr lang="es-MX"/>
            </a:p>
          </p:txBody>
        </p:sp>
        <p:sp>
          <p:nvSpPr>
            <p:cNvPr id="22543" name="Line 16"/>
            <p:cNvSpPr>
              <a:spLocks noChangeShapeType="1"/>
            </p:cNvSpPr>
            <p:nvPr/>
          </p:nvSpPr>
          <p:spPr bwMode="auto">
            <a:xfrm>
              <a:off x="7110" y="3865"/>
              <a:ext cx="1" cy="1080"/>
            </a:xfrm>
            <a:prstGeom prst="line">
              <a:avLst/>
            </a:prstGeom>
            <a:noFill/>
            <a:ln w="9525">
              <a:solidFill>
                <a:srgbClr val="000000"/>
              </a:solidFill>
              <a:round/>
              <a:headEnd/>
              <a:tailEnd/>
            </a:ln>
          </p:spPr>
          <p:txBody>
            <a:bodyPr/>
            <a:lstStyle/>
            <a:p>
              <a:endParaRPr lang="es-MX"/>
            </a:p>
          </p:txBody>
        </p:sp>
        <p:sp>
          <p:nvSpPr>
            <p:cNvPr id="22544" name="Rectangle 17"/>
            <p:cNvSpPr>
              <a:spLocks noChangeArrowheads="1"/>
            </p:cNvSpPr>
            <p:nvPr/>
          </p:nvSpPr>
          <p:spPr bwMode="auto">
            <a:xfrm>
              <a:off x="6930" y="3685"/>
              <a:ext cx="180" cy="1260"/>
            </a:xfrm>
            <a:prstGeom prst="rect">
              <a:avLst/>
            </a:prstGeom>
            <a:solidFill>
              <a:srgbClr val="FFCC99"/>
            </a:solidFill>
            <a:ln w="9525">
              <a:solidFill>
                <a:srgbClr val="000000"/>
              </a:solidFill>
              <a:miter lim="800000"/>
              <a:headEnd/>
              <a:tailEnd/>
            </a:ln>
          </p:spPr>
          <p:txBody>
            <a:bodyPr/>
            <a:lstStyle/>
            <a:p>
              <a:endParaRPr lang="es-ES"/>
            </a:p>
          </p:txBody>
        </p:sp>
        <p:sp>
          <p:nvSpPr>
            <p:cNvPr id="22545" name="AutoShape 18"/>
            <p:cNvSpPr>
              <a:spLocks noChangeArrowheads="1"/>
            </p:cNvSpPr>
            <p:nvPr/>
          </p:nvSpPr>
          <p:spPr bwMode="auto">
            <a:xfrm rot="2000202">
              <a:off x="6390" y="2605"/>
              <a:ext cx="1260" cy="1260"/>
            </a:xfrm>
            <a:prstGeom prst="star8">
              <a:avLst>
                <a:gd name="adj" fmla="val 38250"/>
              </a:avLst>
            </a:prstGeom>
            <a:solidFill>
              <a:srgbClr val="CCFFCC"/>
            </a:solidFill>
            <a:ln w="9525">
              <a:solidFill>
                <a:srgbClr val="000000"/>
              </a:solidFill>
              <a:miter lim="800000"/>
              <a:headEnd/>
              <a:tailEnd/>
            </a:ln>
          </p:spPr>
          <p:txBody>
            <a:bodyPr/>
            <a:lstStyle/>
            <a:p>
              <a:endParaRPr lang="es-ES"/>
            </a:p>
          </p:txBody>
        </p:sp>
        <p:sp>
          <p:nvSpPr>
            <p:cNvPr id="22546" name="Line 19"/>
            <p:cNvSpPr>
              <a:spLocks noChangeShapeType="1"/>
            </p:cNvSpPr>
            <p:nvPr/>
          </p:nvSpPr>
          <p:spPr bwMode="auto">
            <a:xfrm>
              <a:off x="3870" y="6385"/>
              <a:ext cx="540" cy="1"/>
            </a:xfrm>
            <a:prstGeom prst="line">
              <a:avLst/>
            </a:prstGeom>
            <a:noFill/>
            <a:ln w="9525">
              <a:solidFill>
                <a:srgbClr val="000000"/>
              </a:solidFill>
              <a:round/>
              <a:headEnd/>
              <a:tailEnd type="triangle" w="med" len="med"/>
            </a:ln>
          </p:spPr>
          <p:txBody>
            <a:bodyPr/>
            <a:lstStyle/>
            <a:p>
              <a:endParaRPr lang="es-MX"/>
            </a:p>
          </p:txBody>
        </p:sp>
        <p:sp>
          <p:nvSpPr>
            <p:cNvPr id="22547" name="Line 20"/>
            <p:cNvSpPr>
              <a:spLocks noChangeShapeType="1"/>
            </p:cNvSpPr>
            <p:nvPr/>
          </p:nvSpPr>
          <p:spPr bwMode="auto">
            <a:xfrm>
              <a:off x="3690" y="6565"/>
              <a:ext cx="540" cy="1"/>
            </a:xfrm>
            <a:prstGeom prst="line">
              <a:avLst/>
            </a:prstGeom>
            <a:noFill/>
            <a:ln w="9525">
              <a:solidFill>
                <a:srgbClr val="000000"/>
              </a:solidFill>
              <a:round/>
              <a:headEnd type="triangle" w="med" len="med"/>
              <a:tailEnd type="triangle" w="med" len="med"/>
            </a:ln>
          </p:spPr>
          <p:txBody>
            <a:bodyPr/>
            <a:lstStyle/>
            <a:p>
              <a:endParaRPr lang="es-MX"/>
            </a:p>
          </p:txBody>
        </p:sp>
        <p:sp>
          <p:nvSpPr>
            <p:cNvPr id="22548" name="Line 21"/>
            <p:cNvSpPr>
              <a:spLocks noChangeShapeType="1"/>
            </p:cNvSpPr>
            <p:nvPr/>
          </p:nvSpPr>
          <p:spPr bwMode="auto">
            <a:xfrm>
              <a:off x="5310" y="6385"/>
              <a:ext cx="720" cy="1"/>
            </a:xfrm>
            <a:prstGeom prst="line">
              <a:avLst/>
            </a:prstGeom>
            <a:noFill/>
            <a:ln w="9525">
              <a:solidFill>
                <a:srgbClr val="000000"/>
              </a:solidFill>
              <a:round/>
              <a:headEnd type="triangle" w="med" len="med"/>
              <a:tailEnd type="triangle" w="med" len="med"/>
            </a:ln>
          </p:spPr>
          <p:txBody>
            <a:bodyPr/>
            <a:lstStyle/>
            <a:p>
              <a:endParaRPr lang="es-MX"/>
            </a:p>
          </p:txBody>
        </p:sp>
        <p:sp>
          <p:nvSpPr>
            <p:cNvPr id="22549" name="Text Box 22"/>
            <p:cNvSpPr txBox="1">
              <a:spLocks noChangeArrowheads="1"/>
            </p:cNvSpPr>
            <p:nvPr/>
          </p:nvSpPr>
          <p:spPr bwMode="auto">
            <a:xfrm>
              <a:off x="4230" y="6565"/>
              <a:ext cx="1440" cy="360"/>
            </a:xfrm>
            <a:prstGeom prst="rect">
              <a:avLst/>
            </a:prstGeom>
            <a:solidFill>
              <a:srgbClr val="FFFFFF"/>
            </a:solidFill>
            <a:ln w="9525">
              <a:noFill/>
              <a:miter lim="800000"/>
              <a:headEnd/>
              <a:tailEnd/>
            </a:ln>
          </p:spPr>
          <p:txBody>
            <a:bodyPr/>
            <a:lstStyle/>
            <a:p>
              <a:r>
                <a:rPr lang="es-MX" sz="1000"/>
                <a:t>Ác. carbónico</a:t>
              </a:r>
              <a:endParaRPr lang="es-MX"/>
            </a:p>
          </p:txBody>
        </p:sp>
        <p:sp>
          <p:nvSpPr>
            <p:cNvPr id="22550" name="Text Box 23"/>
            <p:cNvSpPr txBox="1">
              <a:spLocks noChangeArrowheads="1"/>
            </p:cNvSpPr>
            <p:nvPr/>
          </p:nvSpPr>
          <p:spPr bwMode="auto">
            <a:xfrm>
              <a:off x="2430" y="5845"/>
              <a:ext cx="7560" cy="1440"/>
            </a:xfrm>
            <a:prstGeom prst="rect">
              <a:avLst/>
            </a:prstGeom>
            <a:solidFill>
              <a:schemeClr val="bg1"/>
            </a:solidFill>
            <a:ln w="9525">
              <a:noFill/>
              <a:miter lim="800000"/>
              <a:headEnd/>
              <a:tailEnd/>
            </a:ln>
          </p:spPr>
          <p:txBody>
            <a:bodyPr/>
            <a:lstStyle/>
            <a:p>
              <a:pPr algn="ctr">
                <a:spcBef>
                  <a:spcPts val="1200"/>
                </a:spcBef>
              </a:pPr>
              <a:r>
                <a:rPr lang="es-MX" sz="2400"/>
                <a:t>CO</a:t>
              </a:r>
              <a:r>
                <a:rPr lang="es-MX" sz="2400" baseline="-25000"/>
                <a:t>2 </a:t>
              </a:r>
              <a:r>
                <a:rPr lang="es-MX" sz="2400"/>
                <a:t>+ H</a:t>
              </a:r>
              <a:r>
                <a:rPr lang="es-MX" sz="2400" baseline="-25000"/>
                <a:t>2</a:t>
              </a:r>
              <a:r>
                <a:rPr lang="es-MX" sz="2400"/>
                <a:t>O              H</a:t>
              </a:r>
              <a:r>
                <a:rPr lang="es-MX" sz="2400" baseline="-25000"/>
                <a:t>2 </a:t>
              </a:r>
              <a:r>
                <a:rPr lang="es-MX" sz="2400"/>
                <a:t>CO</a:t>
              </a:r>
              <a:r>
                <a:rPr lang="es-MX" sz="2400" baseline="-25000"/>
                <a:t>3</a:t>
              </a:r>
              <a:r>
                <a:rPr lang="es-MX" sz="2400"/>
                <a:t>               H</a:t>
              </a:r>
              <a:r>
                <a:rPr lang="es-MX" sz="2400" baseline="30000"/>
                <a:t>+ </a:t>
              </a:r>
              <a:r>
                <a:rPr lang="es-MX" sz="2400"/>
                <a:t>+ HCO</a:t>
              </a:r>
              <a:r>
                <a:rPr lang="es-MX" sz="2400" baseline="-25000"/>
                <a:t>3</a:t>
              </a:r>
              <a:r>
                <a:rPr lang="es-MX" sz="2400" baseline="30000"/>
                <a:t>-</a:t>
              </a:r>
            </a:p>
            <a:p>
              <a:endParaRPr lang="es-MX" sz="2400"/>
            </a:p>
          </p:txBody>
        </p:sp>
        <p:sp>
          <p:nvSpPr>
            <p:cNvPr id="22551" name="Text Box 24"/>
            <p:cNvSpPr txBox="1">
              <a:spLocks noChangeArrowheads="1"/>
            </p:cNvSpPr>
            <p:nvPr/>
          </p:nvSpPr>
          <p:spPr bwMode="auto">
            <a:xfrm>
              <a:off x="5310" y="6565"/>
              <a:ext cx="1440" cy="540"/>
            </a:xfrm>
            <a:prstGeom prst="rect">
              <a:avLst/>
            </a:prstGeom>
            <a:solidFill>
              <a:schemeClr val="bg1"/>
            </a:solidFill>
            <a:ln w="9525">
              <a:noFill/>
              <a:miter lim="800000"/>
              <a:headEnd/>
              <a:tailEnd/>
            </a:ln>
          </p:spPr>
          <p:txBody>
            <a:bodyPr/>
            <a:lstStyle/>
            <a:p>
              <a:r>
                <a:rPr lang="es-MX" sz="1600"/>
                <a:t>Ác. carbónico</a:t>
              </a:r>
            </a:p>
          </p:txBody>
        </p:sp>
        <p:sp>
          <p:nvSpPr>
            <p:cNvPr id="22552" name="Text Box 25"/>
            <p:cNvSpPr txBox="1">
              <a:spLocks noChangeArrowheads="1"/>
            </p:cNvSpPr>
            <p:nvPr/>
          </p:nvSpPr>
          <p:spPr bwMode="auto">
            <a:xfrm>
              <a:off x="7290" y="6565"/>
              <a:ext cx="1620" cy="540"/>
            </a:xfrm>
            <a:prstGeom prst="rect">
              <a:avLst/>
            </a:prstGeom>
            <a:solidFill>
              <a:schemeClr val="bg1"/>
            </a:solidFill>
            <a:ln w="9525">
              <a:noFill/>
              <a:miter lim="800000"/>
              <a:headEnd/>
              <a:tailEnd/>
            </a:ln>
          </p:spPr>
          <p:txBody>
            <a:bodyPr/>
            <a:lstStyle/>
            <a:p>
              <a:r>
                <a:rPr lang="es-MX" sz="1600"/>
                <a:t>Bicarbonatos</a:t>
              </a:r>
            </a:p>
          </p:txBody>
        </p:sp>
        <p:sp>
          <p:nvSpPr>
            <p:cNvPr id="22553" name="Line 26"/>
            <p:cNvSpPr>
              <a:spLocks noChangeShapeType="1"/>
            </p:cNvSpPr>
            <p:nvPr/>
          </p:nvSpPr>
          <p:spPr bwMode="auto">
            <a:xfrm>
              <a:off x="5130" y="6385"/>
              <a:ext cx="360" cy="0"/>
            </a:xfrm>
            <a:prstGeom prst="line">
              <a:avLst/>
            </a:prstGeom>
            <a:noFill/>
            <a:ln w="9525">
              <a:solidFill>
                <a:srgbClr val="000000"/>
              </a:solidFill>
              <a:round/>
              <a:headEnd/>
              <a:tailEnd type="triangle" w="med" len="med"/>
            </a:ln>
          </p:spPr>
          <p:txBody>
            <a:bodyPr/>
            <a:lstStyle/>
            <a:p>
              <a:endParaRPr lang="es-MX"/>
            </a:p>
          </p:txBody>
        </p:sp>
        <p:sp>
          <p:nvSpPr>
            <p:cNvPr id="22554" name="Line 27"/>
            <p:cNvSpPr>
              <a:spLocks noChangeShapeType="1"/>
            </p:cNvSpPr>
            <p:nvPr/>
          </p:nvSpPr>
          <p:spPr bwMode="auto">
            <a:xfrm>
              <a:off x="6750" y="6265"/>
              <a:ext cx="360" cy="0"/>
            </a:xfrm>
            <a:prstGeom prst="line">
              <a:avLst/>
            </a:prstGeom>
            <a:noFill/>
            <a:ln w="9525">
              <a:solidFill>
                <a:srgbClr val="000000"/>
              </a:solidFill>
              <a:round/>
              <a:headEnd type="triangle" w="med" len="med"/>
              <a:tailEnd type="triangle" w="med" len="med"/>
            </a:ln>
          </p:spPr>
          <p:txBody>
            <a:bodyPr/>
            <a:lstStyle/>
            <a:p>
              <a:endParaRPr lang="es-MX"/>
            </a:p>
          </p:txBody>
        </p:sp>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smtClean="0"/>
              <a:t>Fase mineral</a:t>
            </a:r>
            <a:endParaRPr lang="es-MX" dirty="0"/>
          </a:p>
        </p:txBody>
      </p:sp>
      <p:pic>
        <p:nvPicPr>
          <p:cNvPr id="1026" name="Picture 2" descr="https://encrypted-tbn0.gstatic.com/images?q=tbn:ANd9GcRov3c-_7r3RGeH911WAlRT-DClwgG0vrdrAUIc8f4BFYlg8Us3"/>
          <p:cNvPicPr>
            <a:picLocks noChangeAspect="1" noChangeArrowheads="1"/>
          </p:cNvPicPr>
          <p:nvPr/>
        </p:nvPicPr>
        <p:blipFill>
          <a:blip r:embed="rId2" cstate="print"/>
          <a:srcRect/>
          <a:stretch>
            <a:fillRect/>
          </a:stretch>
        </p:blipFill>
        <p:spPr bwMode="auto">
          <a:xfrm>
            <a:off x="-36512" y="5949280"/>
            <a:ext cx="8172400" cy="908720"/>
          </a:xfrm>
          <a:prstGeom prst="rect">
            <a:avLst/>
          </a:prstGeom>
          <a:noFill/>
        </p:spPr>
      </p:pic>
      <p:pic>
        <p:nvPicPr>
          <p:cNvPr id="1028" name="Picture 4" descr="https://encrypted-tbn3.gstatic.com/images?q=tbn:ANd9GcQ9Qf4zdAgfcQzbHyit-r3bBlL3RWf-lMNqt9RdlrTIuQ7jhP4umA"/>
          <p:cNvPicPr>
            <a:picLocks noChangeAspect="1" noChangeArrowheads="1"/>
          </p:cNvPicPr>
          <p:nvPr/>
        </p:nvPicPr>
        <p:blipFill>
          <a:blip r:embed="rId3" cstate="print"/>
          <a:srcRect/>
          <a:stretch>
            <a:fillRect/>
          </a:stretch>
        </p:blipFill>
        <p:spPr bwMode="auto">
          <a:xfrm>
            <a:off x="0" y="3429000"/>
            <a:ext cx="2466975" cy="1847851"/>
          </a:xfrm>
          <a:prstGeom prst="rect">
            <a:avLst/>
          </a:prstGeom>
          <a:noFill/>
        </p:spPr>
      </p:pic>
      <p:pic>
        <p:nvPicPr>
          <p:cNvPr id="1030" name="Picture 6" descr="https://encrypted-tbn0.gstatic.com/images?q=tbn:ANd9GcQ3D2_q9dAjUyQMVVszMoBrLxppRLM8-_PQJ2iZqAJqthJ5R_Tnag"/>
          <p:cNvPicPr>
            <a:picLocks noChangeAspect="1" noChangeArrowheads="1"/>
          </p:cNvPicPr>
          <p:nvPr/>
        </p:nvPicPr>
        <p:blipFill>
          <a:blip r:embed="rId4" cstate="print"/>
          <a:srcRect/>
          <a:stretch>
            <a:fillRect/>
          </a:stretch>
        </p:blipFill>
        <p:spPr bwMode="auto">
          <a:xfrm>
            <a:off x="2411761" y="3429000"/>
            <a:ext cx="2693174" cy="1872208"/>
          </a:xfrm>
          <a:prstGeom prst="rect">
            <a:avLst/>
          </a:prstGeom>
          <a:noFill/>
        </p:spPr>
      </p:pic>
      <p:pic>
        <p:nvPicPr>
          <p:cNvPr id="1032" name="Picture 8" descr="https://encrypted-tbn3.gstatic.com/images?q=tbn:ANd9GcSFcye1HTQ_jEXs9XQDEUv1Q2IarpMQZVVkl-fAaOgKqz9I9LA-"/>
          <p:cNvPicPr>
            <a:picLocks noChangeAspect="1" noChangeArrowheads="1"/>
          </p:cNvPicPr>
          <p:nvPr/>
        </p:nvPicPr>
        <p:blipFill>
          <a:blip r:embed="rId5" cstate="print"/>
          <a:srcRect/>
          <a:stretch>
            <a:fillRect/>
          </a:stretch>
        </p:blipFill>
        <p:spPr bwMode="auto">
          <a:xfrm>
            <a:off x="5220072" y="855132"/>
            <a:ext cx="2623939" cy="2868028"/>
          </a:xfrm>
          <a:prstGeom prst="rect">
            <a:avLst/>
          </a:prstGeom>
          <a:noFill/>
        </p:spPr>
      </p:pic>
      <p:sp>
        <p:nvSpPr>
          <p:cNvPr id="1038" name="AutoShape 14" descr="data:image/jpeg;base64,/9j/4AAQSkZJRgABAQAAAQABAAD/2wCEAAkGBhMSERUUExQWFRUWGBwaGBgYGB8dIBsdIR4dHB0fHh4ZGyYgHRsjIBodIi8gIycpLC0tIB4xNTEqNScrLCoBCQoKDgwOGg8PGikkHyQsLDQqLCwvLCwsLCwsLywsLy0sLCwsLCwsLCwsLCwsKSwsLCwsLCwsLDQsLCwsLCwsLP/AABEIAMIBAwMBIgACEQEDEQH/xAAbAAADAAMBAQAAAAAAAAAAAAAEBQYAAgMBB//EAD8QAAIBAwMDAwMCBAQEBQQDAAECEQMSIQAEMQUiQRNRYQYycUKBFCNSkWJyobEHM8HRFbLh8PEkQ4KiU2OS/8QAGQEAAwEBAQAAAAAAAAAAAAAAAQIDBAAF/8QAMBEAAgICAgEDAgQFBQEAAAAAAQIAEQMhEjFBEyJRMnEEYbHwFMHR4fFCUoGRoSP/2gAMAwEAAhEDEQA/APnW32QbAYqAoDWxLuc2gxhRIn/udFep6dUmmACDaBJK/aMA48j86G6ZsKrMCRYmWBPtxIH9v9NNOoUAhCgYUZnmCOT7tOfeQdZmubxUW7z6hardT29zM6kPUg/acEBRMCMSQPIAEzpXT6CRSdyVlTBnAU+Jb7TMGF5MGPtI02rV1p+mVUqgWHWmolmGCZYkIzjlwOPB4Ie63tbdMEaAs/y6SmESYkkziQACxljxgaKn/b1JMBXu7lT/AMLqNNq1EVSQaTVYuJIBt8DMHA45zp/9d9WTd0vSSoVRWL1mUTJzFP2P67uftA5kCR/4d0QdxDiJR7f8yQRGfC3CTnEe81X1B0up6h/h0WQaYtOOEls4tgtzyD4MmM2dj6oA+P3+/mNioruT67I1abVlzTDKGuEMLsAj9IAYoMCQGn5Aey3q7XdSpIIVlrALJIaO0yYDdt2SINvOdVHRNl6W33KGSwWstReAKhRlVUBgmLB3HMkYwYj/AOHQh6jORVAZmgAlsx3Z/VcJnzMjnR9xYEmTbCrvYOgOpS0+p091V29VUpg0iHYkEBWRTFO6J7rS5zAi740m6fUomrVqMQoAakLVlQFQqGBhiBCqDbB8ycgoq1V7KiyVVu11EwYIPtJUETH9QXmAddjtf+YEAX1YFMfzOxSxIU9vBMGCYwDnGqhOQPIxSFVOP37/ADllRq0qtRajML3BUBVBystdCziGBmIwwkYBkfqPcCluK9FFuYMYIwBIDE/BDHVFsaFlKmVWKtFJWIh2Et3l4VlkmSTxiDAGlNPp9FqNUta7ObpGWmCbiQRyWkBRGCDwNRwIjHu6nn4MSuSR4hOx2tOpTkgAEkqWER3BQyzgwWM+CFb30v2PT9y9U0yIJyLQtzPNtoEYIz2/kwQcveh7M/w9bzZ6aiPZUVnz7BnOeMRoDq29CMayqsi31AZtuMqSYIMHBlSPuJBxnUuIKPmakxnHyo/MOo9YalTtYGKZDFQzWsRg8GVJWRJE5gsRrK9OmwFTbOCFP6SCRmRjmMxHx7aYVfps7ih/EUyt2PUSSCGMAfdMg5M44886QdR+k90impYtuFJZhglsFfPIjwcj51j4FvadfBmNMbE0dfBmu+310AYJIMTkEQCuc2HkSTGPnTbpLE9vJALMAYiPGe2T+3jU5UDpYGEk3FqhaWVWICrk/cLCfm7mANHbXqjWMlAAqxtn9U3ADJjJmPgTxjTBCCPM97FkbhTd9Q5esk1KlQMQjEYB4jAuwTBmfbM/gT6k3ldTTrJVuogi3BgZk3hQAQCOeSLeYOnXSuiiizB1uZRGPI5b8nggcRMZnQX1HtbKaCmyWVmVSpaACcrM4C4lhmPbVltexcLgN5qdPpesaiFpWpZBttWSSMjkjPvgHHuQG1TfmsyK6h6RVuPGQDKq0pUUrMFYImedTnS+l10trUTTJCgsqDttkiGaSTwfwfHOmNavS3Ch1WDURS0gYcC5cgyCyhh4EhM5GqpMroAbE06tQpXQBbzIN3I892RjGdcNpvO9aVoq4AAGD7ATwfEefzOhq/UHDWLVq1qbdo9Rr8le1rKoeDwvGDxBjXTf9QtKrW2yKCO70malPmSCaiyB4CgZyDotXRnC2GxD+qdQAlVFGkwjsdhUbmDPkRzBX4E6q/pmqDtaAtuQ019xJ4LMRwG8Zz7k6+cL1bazHepBmxVlCf6gyw3vm3j7dVv0v9S0vSgbim1QksQWYMQc5LKvBuOAe2OJI0j462IFcdASy29ieoSbAGPcDhRggWmZ+7gCTHvr5/8AWXUHXdLYaQqGiCLlHEtDLJNpIMxyPfTzqG8YqBRZajvUiB9qytssWlVEkG45wxEwDqK6/Rqu6u4dnUhW7SCckthQCv3NAxiPbThbG4Q9Now3a7uvuEY1GZ6VIqpA7SS0BaSsxMTC90do8Zxz6nvqlCnYpRWapcXAFlPtCoqXZ7V7wTJAdWyzXB30D06WzX1gbaK1KzZguxIp0gLRmFSow+UBxmI561RmNRkSWJckEgCTcIMHChgAGGABIyBqHFb2JoLsVmu4rpQqKaVZ3YmKlt35yxGXBg/JJnHJHTNjXWuQwR1AY3qBBMSr/aGuP+IznMYlXRn7rQEDASTdERzaB2wZBjhSPBil6TuTRdpeHf8ATcyyI+9GBK+w7hxzqxA6kPzibcdP3LOzGowLMWypByZyLcHOs1Q1PqjdUzYidoiJpvPGc0aoQ58gZ5OZ1mjwyfEF44HsuooyhgRaFQH8jlQME+eMcc+CdnvQohhLPmD7GQsk/pAgTxzk6muixt77wSrLiVyp9yPAnyfb5nVP0tBaCSSYL1XzgngTGWgEfA9vMmsGUWiIq3dAIalE0mqXSBZ+nFwfybRMzxz76Gf6UuABNQMLRMyGmM5wPeAScEHidUVJA9abbUCgnxaYkkeR9wOM/wDRTuesepfUBlVBVJMADyZmPAyZJ/aNIH4znW523fVRt9xR9AQtCGySwlltVTGZJYmT/Vnzore/VtKijFQrOzMUptcyUx4JBFpC+wwcCIJiUrOqUy1Q3M4uUrBEknkOJzkYyMHTrqvSlApJVlQCt7KQQw4LAj5OR+/5BWmDGZWfif1m1DrW49MtTZFRskOtxYn3IAzMmR3GWOfPtWnVqoJCFQxa4UwoLHkyck+OT+dM9h9OD1IpofSlvSEFiwGL4ZpsMAXkhQIyYI0bUPcwOYFrcHg5gwImIxjnMahkZqPgeJ5eb8Q7XWhEJoLSU8M0e3GPE8n/AG/2lU2VbcVGdVkIRJ4VT4BOIJtPGTBMYOn/AFXqIDikoJZ44jHcG8+4B9jke5Grj6T6MH6eRgvUroEwYugiMf4XLEDwFHnD/hlZRZ7MphU40vyZFbyq3YWbBZVYSbT5PtPnuOudKrJEtBPPBzJBBHJ7ln+qHXmINN9QdJBrUlUglpiBimhjJ92tED8CMDMhvgk3cL6xfESFJJYANg4pgifLAasmP0jxnr4lAx1KL6Xrk7o0+Fam7Rju7QBkfcISZE/b8HSP6j2xouaVQRDMhnItMMMxJiQQR4mOdF0t2Fr0/RqI38tSSSAoZblbJHaLbRaQZEAg8jT6iI3L06qsbqRCENANoyJi0BwMdxExEnGtINiIe47X6yobXZp6ZB3ShQAUwvIaSAFODGcZJEzqk+nOvrvbXNwqQFqUxHpqok3KGN3cbRyYMg8yZJfp2jUro9TspSL1Eu7OZkLKhlkKMZMzaTmKzo/TEVD6YNAozH06j2mlKiUYsgMQFuDNxHmIi+tCIyKFuJf+IHQ6dCmrimpZnD3DxaBiBg3zkkGAuBmRKbajUpelWq0oBbtkmSAt5sAMLaCMEE9zE90a+rdZC1aQFQSjAGDPcR4BA8TOOLQfI189ToLuVFJalQBmHqMCgIUSctiVJgmAMIBnGu5UI2I/PYjvbdeoVCqiopaOI/wmcRJ5uxM/ONRe76sdzuRUolqbK5KW+VxJBHDmCbT4jODNSfp2sNpUqqpJ9OqoVOQWNMMD8ooZjEzAGDMSPR9zbUUkstQM0qZHPAiPyST7LrlIokbl2POHr16su2CoSDVDCoQIPJuAtjtN8R4ltdq9yKjoylB2LP6+LzKjgMAqzxF3vpr9TdJSrRlFh77F7fuYLIaE/SyAktxCyfOpTdO3qFalYu6KBEyoPnKmBAOJjMjBGuxvY8f2iMyA0e4z3m79W30+VDMXgRaMmJOVOMMB4xjXq7iT/O+8CUAUNePuJiIwBkyARHzoPpHSdxWJ9MdrTLRMhjJAExmftGf7RqlH0mgSm6VGLhweLckYYnJli0QR7A8xo5uLidjRgIjrdNpFw9RHWncbjSAB8/4SMHkfGMjJ7/RqEo+1qlYiHK85mZQqTAMSBONM9rsnqQfR7lPcA0eSMXKZnIngGRov6dQMtSoioqI5DqzlfTBWZIMLBJ5iT3WgEQc6u30qfvC//wARydftFO93NaxqbbW7cm2l61Nbh5cMPIqEKcECPuxgaD6f9MPTVSOxyTa1Nyp4ODawzPj/ALRpr03qlZ6xYqoKteqhx9hV0RLkAXtWZcgtm06Kq7ZlQSbXLhiLjCe0ECCGW7uxEx7w/FrAEmuQ8vcuovtrqEQ7t2l1zVC1FjyD6s4jiSJ4JAJISdQ6+RdfTonBX1kSxgx4JNNhLDGGlcnGdOOrblqLqY7rhawMWMDKGG+2DBz7edKupLuKxFWoWBJP81gEBzBljbTC9w/aMZ1XvUqoG6nlTZ7VjNCo1RCvdKwQwF3d3YEgifx3edcNvsl7aYvFr3OowArAQBJaGBBInME86K29SjRQ07aUgh3cq3qPB/mCi4RVpwsiGB5PNx0T0etQvNQU1apUBCqbrZ49SIhlUnPJDK3AE6WBXLH3CLtxsN4rML0ABMXoVYie0lYlSRBg5E51mi//ABSk3c0EkkywYmPExImI417o8xG4fu4qfbIULGVwSCX5P7kZ0w6P1m6kA4tQU7SY7bvtAJGT7/sJ4nUaadQHuViT5Pkfn203oUq/pNVaxQi9innOO1fw3Jyf21V+GuUinIdR51PrNC16YLsBAIXmqZPnlEAtBPLHiBqf2lY12AYKlNQSoyFUQZwJJJ/qPtoS6qUYkwKk+B3EHOTnz4/GnHR9oGp1GfhbVgnAWbj3cKCRzxqPELZnZebCqirp819wC3gzbxgZMeBgR8Y19A6PtlrVENRG9FqikgqZYDuYAAyJEgrMifnS36f6PSJq7hWMurmiFH2R2zjhrsiYgAck4Ip9Rak67jIKsHkkgtJVZDZmC2QYMSJ4gOw5ATOx9tfEv/qfrSKDIVSFAsHJ+4U1kABUBBOMkSRAAJ+fdW6qKNEmAWeLViJEgDAj+XIPHOQOGI59a6+UAJQ1W7mIb7WqNgswEC0AIoQRhBwCZlqr+qHr7pqzO+UgAKf0zcfCwFsRYgASsaWvWPM9fEy48Bynk3U49LFWru6a0+52qiJzLTlj4/PsNfWKXULXp06bmzbLCFRz4apnHeSxznKe06+YdE27+regI9JoEkcMSDJwpwT7A6pV6gXQrTBvqEgEqcWwpAnyL/t/y/Gh+ILAgKJbLjYkUI52der6IrsCab+oafaMLSX0x3RdLMrQsnAEDBhB1PoJLQQOCDjmoFEjHJgBufc+Z1ffS1FEpU9vXTCBFsfzaZ4xglpkmAGJzqf+o7Key2IDlmNetJMSJ7+2TmL1WMTEYu1Yb0DLYc2+Jkxs9m+zY9i1qdVSHH6lUFboJEBiCVB5yR7T0WiKDTaDTMhmgTk45BiA4QkiJj317ud27DALhRaCSO6Me8xiZ+STydcP/FaqvSJRXATvAGGQwxVhb4sAPOVMk50FdrIM9HJjTiGB7/8AIy/8RegKSY9I1AysxDKts3RGQBcBKwY+0yshnQ66lPaV2Fyu5SXZu71CxSAJixFDMDlgSuO2dS3SWDkoAaZBK8kFcTyAIMj/AHxGtqu9arXShURYQmAJAfFsmASIgm0YBuERqtA9zIGKyi23VHZRWW1AVVCuEWUAJxwDM93jxiRq52nVqddAaZgERCrJX/CAMIPk5OCcEDXzvY0mTZ1Byb/TRpGTVKqTHOB/qTxGh+u7yrQqPToVmVXViWR4F4mBI82rxzlfJEzy4i4hseJ9Q6lUpUqBZwQqrbktJ9gqkCWPgKJ18S6HtXbckqGIUOxKrdaACZjggW8fGnbUzVqqxViBTWWrOQbSLnILSZYGLwIA9hB023lanT21WlthTSmbrmuE/pF0MbmIQ2KBFxYnMltTReI+8cCibiXqPW/W223phZ/U0sQQApRZMcETxzb+ZF6btFDByiwPtAQ2ziMnk/4px4+WdHpVIIKpuNFEUCo0EQRIQfMvxAJ/fAjdR4p3TkS09qzHEfc0RngYAOkN9LLY1Q+7zHu060FyyHkzae0tOYDSWOIJAA/tpqKYNOyI9W4rTRsKDkzIhQoPgRMBQeNSGy2fp0vV+6LiFnC/kmeCw4xGfnR3SOpd08wS1QzjHcijExObcmQD76FkGWoVGu/psi2VWe+GgiDIOSzASMRMlYyT+dKfTNuATQCsRJDnJckAliYjAkARE+OBrp1LqHp0WYqCxlmUgSSIMMTnAJJAEhRA/q0OTFUenzYLyOC4MTBxkYAOQFGcTqnICJRMN6VuRT3VVma5hTQBSRlYYSLh3iYBzyxMwddPqTdSilFLES0raCowZBuHseYjJ0grqSoYtaacW1ACYMwAoIaQQB5yMRrh/wCMmq/p2glgUkKqj5Yk1GiCBnE51VGDC5myoVM96ruAyTVDGWBZUdCwnORETBzBJBwdbbLqi1babzWWkoqCnWohcQBIalVRsX4AmFA5UadP9P7h0J9QMZAW0EA+AEQW38TJgH8CdLF27K8VbXdUCB1UDgFVVirFQAv9J7ojgABmXVxEcXVxXV6UxepdUpB8XB7kKCCCYZR84E84McsqGz9LZhPTNSorFAyi8EEmorIyxEGVMxEzkGNeVKPj08DNzDJIgAD2AJn3nIjGjuj/AEiob1KhNNTkU6Uhm/JmQMc4/PjUy6qttK8GLUsm6m7aTNOjMmf5jLnySE7Z9yOTnzrNWu6p0i5mraf6fUqNHxN2dZqX8UPgxv4f85B0tx/UCpJtgj25wxIP4kTyD77VdiHFygo0hSwBA+BdMZAyrGQRHzpNvxWuam8zT8KuIkC7ImDjPsQONM9ludyBPoVSAcEUzcZGZNvcIHBkZ1oIrdyC5b7nGptqqrFNZE8hsiRIADGOZOJPjQSbcXRVYoLJjJJjnIBGTPHjzqjfqOSGRqd0wtRCs+YBMefAb9jrruaSMovXmCS2BMgfcFaO3y0EZ0tymm6P/EDHXPQsWnSuplR6gMAnJgCJKkKB/fxoTrXWPUhKQMPE3CI7rrPkggd3JEa71ulMWuBZbAi2nu7Qiqp7YMECZB9/IOuNG+o/88VTZ9rq0hYP6WPufnx+2kCqN11J+mWbfmH9Naoop1SQEIKv2kN3yAwIyyqbcexXmdcNh0jaqSK1WmskQ7FzCnBBVFYAx7wRJPjFLtq1Nk/hglObQA1trSAQJMiXGfuHnII7dMd7/wANaRsPqVHaCGIIhyZMhSMZ8CMZJwZl/ED8xL+jxO6MWUNn0hBcazERle8EE88ykz3CcYXPuNW3tr02ouGVIP8A9q+5WYBlUBLoBjOYJWYCsrHefT+32djsjEXoStLNQhj9oJyxZQxgwI98Bh9z/CrUqCktQCGM3Uw1n2waNSiFYKYJBZDEcZOmxsX3f/cLso0RPdh12mlRUpTLRcncZIUS4LCSr2sxBJKlgDxnjv8Ao71lVmDejTRysZ7mKqzESIQKASRJIXiM6bUtylSiGW0sApYqvaWADBiCBcpIBsZREcAkx16f9Uq38SHABS4WSDdJZVVfDBpVZEjnxpaPqch/aZ3/AAyqwyKZI0empVpuQ9NbFJ/mEozAjlGOGgkGwwQrEccCUnBb1GOT5tFw4kkAlQOYAjInIkGk2I9JRafEKATLAYgEntBE90YE+eAH6GrG1WUOD9vOCLwFE/1ysFoHbgmSbnrkZVSLoRXNFe9CZKKXUwpVoUyAcmSR3ZkEnGtqlNmAgkMR2tMRkHEwJFqnnkfiH26+iGw9SoFYFjIQmJyWPcuDOSRHjOknTt4KC3QDTkNY02geMkzbJtIHIPxrvVXqRoZCSpuozoguVUOYZ1YhmBzYAJPNy3FSfASSAVgF/V3T6KkUadMH0abXOR2ioxWFxiYOZyLh5Gg+i1qdOstZSzIIDNaTDAqeIJCG2BmeLoBJ0z6+38mxVtCMQp8BrzPGbxBEnIIbyZ0SxZ6McEKupxrhalUUVcfy1BaqwBKhcdpj/mOYAH+kY1ObytSbc01CSF5AOD24AyTzmeTPvrXfJ/IKlSxHc7zkyAQcmBTUEAD/ABMTrv8ATv09Vq1PUAATILHMNbOIBm2c8DgTOhVDlG5Ua/7jBd7UFF6a1FWnRMqpF1qs6hyH/UC7yJBIFoOOJ+lQEua3lWYkj9WJ4M4IiPzqjTpYoU6pYCDtlu8kmnU20mY4NuFzkmfbXu2Zkip2llYtLoCCeZ8ZDGZEHA+Z7kLsDuTVBVqINRWshRqrVKfqy1O8A4stv7DIa1hhwJB4I13pdAYKLdwCqlixSmOSBMm4w8RAHHONaLQZ9ynqPbTJvZiQi00zUIQN9sEBgCQeQZJnTz6k6ztUQDbkOwRrKaEvbIyzN/SoYkhjM2j50rk1QGzF9VxQPcW7SkWoAyXerSUljkRb3E+ARx8YHvrqOQiSIAWYIux8+P8AUyZ5jSnplessUjaQMjPbPIBI/SGgQY5n3INp/UgluxSUAlIiZGW+48ZmYj+082EkzUucAVN98SzNTDFlQBZuiZPeIsIycXYIHwdS9clKzCkfTYTHcchczEAeIAIA01/iXFyKLJAUuDkgSAQOVkDjB8zoOtRpVGCKyoxmSxJsS03fmQSoBJJNo+dMoo0eh4iO3tvz8yl6T1OuaCm13DBjcVOcC77hgACOfMD2G+x6q1Q2JlsgAIJzAI+2JI5nJGlFLeuf5S1DAAW0GFKgQBcPORkx/tFRsEFBDcsYi1oAPkliMkH+leeCYzqTZWH03M+MIx9xqdtvt1VvXrAF+FaJBj+lVPef7Ae+LSD1HqNWrIXtB8XD1HHtGLcCIGBx26zdddVoYE3cFiAfwABhQBwBobY0mNQXC5DySwJUjzED8fuOSNRYV7js/H7/AMS2TPxFIP6wdei0vK1Sc8MAP7SIPvgZnWaoamwWf+a37UlI/YlZj2nWaoPxAr6pj9RDu5Jb7elaxdaNTAAJVAz/AIu8ZMSAMzwI0q3H1yzfbSBAHLuxP5NpA0VtepJuxfUMt5SLYzAhxHIgyfmT7znVumFGupkurHxkg8gGJ5GR+/tq/BSfdFw5SDwMbbfrNXcXLIQQSSuB45uJkfFsk+3Ouu02Apqp9Yq7G2GBK8wftScCZAu840v6HUPqenVdpz2Z7SOf/wAonH7Y41X1FsS1lDS1jDypDhb1P7+JzbqgxgDU1crk2m+jJHZAJtgcKFIkQVDQDiB7jOmidQXJNwYggAMzcieAomccR5PnXP6n6JR2q0qilpqHuXkKCslxGRk4zGDzqf3qmk4ak7RNwcAqZGTHBwTwQBIMTyRxBjBmlWN29V6MIyBGVjMIGVDwBaok2gefzhtWZ+qFUE+lUqEmO0paF9iwcsFgcBSTPjXzvpnWq26clkNVl5ZwW7RkKGghDE84wYydUHS99VbBTbr4j0XuHPIB7T8Y1P0lY+6Py1YjKvXcOalX0nVjK+mzAgZ4khr5PJkTAEARrvU/4c1VqFqVSnVpE3OjuapUk5Ki1TMZi4HBF2Z0Bua7X9tLDDyChMEmbCWKgknk5yYHGkm/qohlwtInyGCmfBAgNImQwGD7abgF+kVAKJsyvYC5jUVnirYL6gVVU2MAQrszgYNgYLIYGZaZfqJWpvAf5SWFGQKlvMTxEtII5+Y50Nt93detOrYxe6FZSrcgm0A3iPk+ffXWpvEqVmVSiKBg1gf5hHJZVBtaLoVSMWGMNqdMr2epHI7cqBoVCv4lpOCngfb88XE+x5j+2nvROho731qpDoy+mGByfuDTTAhQQOZnPOp/Y9UAH8oLUAMksCqCQCZk3E8CBJ4xxoZqtWswmp6d0CKSoAk9oALKIHHHiPxprZuozj20vfzD/qj6zYr6EzSUsKlQODVqC2CIWFVJlYXESAUBA1p0CrTrIUo1lAyXpVkWoxnBg2h2Q/5pEZGNTx6WaTVApvlJuaBK32zIwZ/pOREHgjR9L6cvoq9BCK9NYYLgkA9tRYIFwKlSeDiQCdUC6o7kuKgUIIXaiXpupNJXsUn9OCQDjlgZ4zaPbL/ZIIejXLPaT6aTlwDyYJm3j2IsMkEand7vnKMasmoVtgqVFUA8gjiohKt7EeeAe7O7UyjvbXWFWcs0C3BA+yJUyfcGfPMvKXRwsM6x0seoioAoZj6mVAhAJgziCeRGRxjFP9JOH2VJoksrMwAjLOzHGAB7eIjUB1zch3QMGFMCDAt/zJ3n7r7gzf8AxpjsPqDcxFNWWkZttTtkiAoJOYgACeBJ40vG1qHKLPKN+vVhV9UUmF1OkVbvAU+o1KIY4MGmMDHk8EHT+KXEwD54GcHgxgR7DP7aXdK2ZpvVkYeAVLSwKkHJIIkvOFaZtxkEN9l08MQRwfIkSTHJmfmZ0wHEG5IFuos66BYptYAOpJ8Wg5+DOMZ126VuFF14kMAojHaQWOGjJkY91jTl+mqImLcYtUwZiFBHsDMn50lr791q3vcpQArcAZQhV44IxPvgjGij2ZzXU6JSADCTMkT88YHwOZ+RpH1Ko7MOASqXMCVIYXJBPsceSIz7xRu0BzwTdCkj7iAo54APjnPPB1zH0yzmrVQqqkwS3cXACgi0ZiRySMkRkTqpoCINySoVTRa1lkQQcQRB94gmPBB58c6bbfeUSC6UxcSLoWRTiQSymJlYA44iSTnXrPSmoKQxFpixyD2oYBOR4shRPDfAAXbeiyOGphkcyyBeVXnP4UFj+V1EgHYjkXox5vaKStS5VBNs1gw8XTEhRg/Yefcc6U7vdbmhUCUKyVFabVBVkPjCsWAMex1pveuVFIDNcjdyyZg5z5MhrhkfvB0HQkFa9ULaSDKxIzElRyMGQCDrq+BcVqVddxv0Wu9R1WuCkyA9n6hzFva3bJ4kRzka57T6irABaygpcYZREGZi77SJ+bvnEa6t1O8JSUi0sBTM8E+5knHiZIHbrfrVNi1OlbCgc33cD+mBbMD3/Os7BWsEfymPl6h4sIfsvq+vSQIlElR9pKtJByD9vz41mtF3BUAWs0CJDGD/AHGs0fSxeRNXpCAdP6bRSkz1KlPbrOEJvqNj7U9gcdzYGZHA0Zs+rUaak0jUaBcay0ZKJNhIvuCLJAkLIOAYxoDq3SkYowC9xghckYiDHsRz7QdL+no1OaZUhM5ggnnIMcHAK5BHjGKV2TKKFuwAJ3Gz29RjVFasCx+5qYMt7i2JMjjM/vOqjY7xKt0uPUVWuVcHIVSQD4McYI48iZJzUHC1Cs82e0+y6M+jqFtR6jGIUkqe2TKxz+f944Ou5txMKEMaqdvrOkb1CqxhAXBDAcGBJ8xkA+wGZjS/pNppOHDAQWTzDGT9uMPAkgYsQ8To/r3XgxeCEaLSg+1oJkMR5EkD7hFvydLtpvKVzU2VZICgEGJ832srSJGQYwZBAGmUkL1HK77nbpfVq20qMaZNIlO6GBFhEBoEgmTMyYaDiMOdl1j+YKlNyxrJBp0hmm0wFINswSACCZxM+V1QVAxpGmjC45vUgRBJU1GJIhxHfx+4DWv0Kku0exlc2kpAzMqxn5tU8DmRiBrr3YhrW5ZfTnTKVivuaj1amGsaozKPgIMGMSWU/EafVuo0FxTTHMABInE3DuH4g/GvnnTW6kKVlKhX9HkFqMCCoiCYkKQTBLCDGInQGw6xUCGjuHRQzH+b6qDJ+25bpKj44BGMEnI+HKxokSgyoPBlT176qpsLJSqzA9s3BSIgsWnAPAAkxGIkSNLpvquq47igzjFwUzxEEz/rjWbunK3llVkPpuoJIUybWEDskBgQPKg/q1uKlagyMyXs6m1GLKW8AwhB9iBILYPGTfEi41oxXZnMZbna+lVajBYq5QhEJIgKKZUeVIEZjFpnI0Xt+khQrgp64IK0kBcHBkG0yDMEgGBEc/aUNo7JdWenSDCSvbTDcY7jc5kAEsWM8EaQ9dpuf+U4jgKUBkjzzdAHlj/fR9SzQgKeTBuq7VndQgZLSSveG7haCWFM+xBkQQcBYtBXf+IPRdhkq6wxDcmCCVP+VrSrYaY5iCtvURGqNu2dx6dqU1NxF3azAOLFtQOATOSpGQNeU1rqHDIu4SrUB9N1eA7Sey3KEkwIi4AeIOqiz1JECtwE752XwoMr34Wc2sQf1gkmQTnW1QUmqArUJN7NJEKtzDiYLqqgHIUT4gGXf0v9LbXeNXRvVp1Al9JLgfNpcMoC1SCI4EgnGBqd33SatJ/TDJepAtkhpYdsDmDPIkGRnOl5EniPEIWhcYVOjCpUSe66pdVqOy/aSS9skJce7tDZIA86N6oP4JlKIzIZQMPtAU5Ukng4PtyQYGmP0YpNwalhACpK8NBJGcGT28TJYAAkkk7Lesdu4Qx3safaGkAsefAiVBzAaQM6UHie5zC27ktRd69aoyU1ZUW51LAhYk91wALEAgAT4z5FZuYp2GmYplFtx9p8cknMe/N3xqI+pKiJXDU1CXJ3WPPIzdCqFbMMFwc/Ou+36/UsVSAwAK5yLYxgDMf9B7aDkE3Cfboy82u4SoGqAgiWCiYxIv4kyWBmfYaA+olpFaSyoYrUK4AwqrI8e4weYPkAanen1aVOnepDV2ApqkEuWLEx7yxPgR28yQNM+rdB/lo1VitUDJVjIzIRSLqdguBIAJLCb/GuXRuJkdVG4KK8OpPMjmILDAyfkz/bjnTzb7pVQMLLVCkHK28qpAK3GeYH+E8ZEnu67CqCXyY7iq85E9iibpIJGfcmdNen72oSF9IVJkCJkgwZ7sTmMHkaY5A32iqwq1ij6orCpWFjNaizDcO5YyQCciCvPscQc7VAaCH9bssXfjM5AIUNkmBJA5wAwfZGjXWFIdSRaw4BBg/KyADzknPjQvVEXuUG6D3v5J4AUHwPfgcwcDV1AA1OJuTb7cOuScMcwAftLGbiP6Sef99bUOmyoAhvUEj7p55j9Q+VyMyNE1ttCMgS+YnugI0Mctju5NvJ54Akco9GmqllJmVtcGCY4jzkcERmZ8LVRwQexHS9Q23pLSZZJp2GBH2wt2QMyCwkf99D9ELyLlQrTNMrUZzIDYAkEDMyLh2jBnXLo3Sw7M0LagxPdklVIkKAQJJ8gZjOdd16OTWqmZphcwpIJJHaxGAfIJnjUC1e2RTGA1Si3e1FN2R2hlJBBcT/AObWanaX08sDurD4UqR+0D/TWaflO9XGPP6zotrixmNNoPa5IBM4gkyP/wApB/qXyoXbzVdKhNMGmxyJujuFpjhiB3D55k6fbv6df1kpM9xKnATBAzdazAEhSBMjFrAkA67dT6eu1pqilKvhqbNE4lipLEo0HDKRdIBBBjQUa5CNkajw8wDp+3osxoVDZ6YUg0pUvIlnZ2ByBAtYBfeI1vXonbuwZ2a0Bh/MK3qM4DSAxyv5ErxrjXqKlN6iAbgMAKjOO+kQDAcDMjwytYbVkYtCfdV3fboGrB1Ru1YkqW+4SRIU2AheM4HOuCk/lOVSlb+8K2PWK7VGPrVFBM2KzEEXDsHhRBgTjTzpHVvTrUqLN6iVADF9q3VH7STcLRBkmcc5zpH0XaJIBBNQ5Cxi3IJ/zDn2AHuI17Voeo3dAWoWaTiAMKSTzxwf+umJu5VkHGWG3K1XqLS3BqKlskMQWB+6AGEqD/T58wZIXWt7UoVbZL0wCQxZj3SSCZnlSoBAHiYk6DpvSNBtslNrfUDh2hiz5j7gttOYHvE/1GDKXTiWudyzMQPZeIOD45JnB7sZxjOUJ8/v9JLHjfR/X4if0xUQVAh9MNa1xuHqNH2kzIweMD99eb/NNwI4kAfGfb41w6h11gf4dAFpI7CAMsQTBP8A2Gj+iVAai3YChmJkjx7jPJGiwbkGMZjuPPo1m3DeoFJQ0xebZHqJ/wAvnEyoMfHzqgofUNOg6tUZj2sGUAGZABUzwBMlsf2kGR2VNaVcrVvai5qjbhGyhBhQykjsxGODk4kEPc7wK4oKxqqM+oZYF8NgFuwLMSOIzIJ1cpbiXQ+24z6r1ipWrNXemrUlu9OnVYQBc0FgD9xx2zAMa83n1EFpD0aNMtgFrckAxIkf/sf7DOlfX6FliuwB7GpoGhXVrpqXYAmBzEZHI15W21A07qblSDb914uHmCgJU89pa3PONNsdTioI33OXW6LlP4pjaajtZAiQsAmPYAjgZ7j40J0zrQRwHFouF3IAzMwMjMHGJzov6g3JrClUV09Oilq0u8hRwZPliRlsSc6TrE2MrGnyjABmUcweLozIx7iMg0VSBuTLC/ylnuenqwDbeoUYA2ZN6TOQREmT4OI4wDrOquKoF9GnVLYee0q9ssEZYtLmaq+Fmopkam+i770GtLgoc4aIPtDQf9MH++m26pkvapJyc+4hSPwRHHmRrIxyK3u6msjGcZYdxzst0iUf4enKkle9rWctcGJkGIx7kCABE67bTeemvpUyjMTAKoSYGIXvtA88eREY0m2vRqzBmDC1fuMwY88iZiOP7aJNVKCmH78KLEaPcDvA7R55LHm0TJBPbTCfgGK+sfSrL2rVFZo+0gqYkSZuZZzbmJkH2Okuzo2XKbg4i1eQfBicHGPOePfVPt3qVmZlVgslnMf75zz9vHOfOmlDbberRdarU2L4yy3ADiIwhETCn8+Rp1yFjXiNyI73JroVQ02JIUVUKmkz4tM5K3C1iQSIIxz40/6071HJyQMA22iB5Es0KTJwYMziY1P0vpqKjKrU1KzBuMNDCD2hrWCspB8f4pjWdL6PVLhaSlmVhgkMFhsg0/tKklZEEXL5GdFho0ZPLhOUgzNz0pswBOYk44ke0e8z7atOhbQBjj07qSMVMmDLKwU+QpKtGSLlHGdTvWeqJt3pKB68AFqhEU6hB4SImmCP08nzAz16R9VPU3Tq9RVWpJp3phWxGJ4hQAxMfkEzJQyiUx/h+KEE7Mo/qOn6m2cwJpgujAwabKDIHkqRI9+OYERe8p3tFNkVVAAS4lz82oLs/HEDTp+rtuPUptfScMFcqfvHdNpOb4E5BjnOqTo1NKdEW0yieGjtY+5Jg1D8knWpG1UkQRoz5hUqNTCiAsh2AiILBVAPkgc/341v0OnRr1TTrVGVEpkqSVlrQBbLcjEhInmI1edXr06yOri8KpYsVUQFEmCZIgCZEa+ZNSC/zKfg44Hj2kgqQIzB12o/I1Kyii7fbkZE5jyLjKqPnIH78Y0v67R3dOghZWWmCQxuDAFjkNDSjd0EFQfcmNC1usGqshu+mA6j/EIn4ICjj5bXPc9SarThrmIUOLiDMDugZAIGR/hDY41NV8mcou5zofWFVFtVVge1wHM4AOs0BT6c7AG8CfHEfGs1Xisn6SfErvpmjUOyLu4C0/UsuBaftlCGIhJT7BAYsQfbSfqT0zRRwar1iZcvDAA3E5DEcsP0nN02kEaL6t9RIu2VKVveJIQBbTj7gpMEEAgSMgYgZ40tpTqoCFATs8+YN04HIBPjx86Q99RsAJ5MYH053xVp1mSoh/l+/ERhTIwB7QDI9uNej6gZkyQWYIFhTOSUA8rB7PAiPI022H0u1am7UGUs8G0GCqHBBHChpHywBgQZNZ0r6QJoVaStT7QQGYE2sQCCFMR92CZMgEEHAQ5VXzNIxM0+cdQaPRgxbSWSJySST++f30V0lkasC+CBieJOJ4gdoAz5z8as9t/w6F5Wo4qEgGfTtxzP3fcSRwfbnMK9h9KurPVpobRNvqEEVRDGaZAwO3E/1CfOotnQggGV9F4UlJHTsJ9xxzOPfHzpjQpgAMeTk/gAnjMZx/7yiX6hoq0VFamxjMSOPNuDggzHB50VvfqGmKLemQ9ylVI4UnBLeRjOfONZfRe6qAMPmRrF6ilx5Ysc8klm/wBBn8fjFZ9I9JNa5vtHEx+55B82/wBjpJsKNrEFLrILBZaPa4AEY/zR/qDefSVo24NPAxj58g+0G6D8+dejkrUzMtbk31nodPZh6kFi0BWul7jdcBIiIEk/McHQX0z056yPYgIpi52DWgASQGa4CWhgJKx3HPIedapfxFc02FSKaZcKTloYjtHgRPJzH4z6Ypfw1/8ADtFVlVUJHawLM59TEEqiVAVYZlIGNDpSxjgihcoOs/Tq9R6XSq0VtqJSL0QIyE7KlMAe6qjKBwVPuZ+dVdyq1KVRsUqgBBUCSY9OpEebwcCO0j3GvtX0n1REpPRsFI0iaopiO1WZi4WCRZN5GTE2/p18s+raEbrcbdGZ9oKhemAJNBySXCTEWsWBQYYRw0EHC/I0IX6DfMD6P0z11qOhVCPtDA9w/wAwJCSfggnnTCh9Kj0L6roGCliACxgFVEnAmSMCRnnxoBd26LYQDIWSgxABGLcw12ZEyDIBJGmVTcrYGZoBW4qD3QSRPsSBJ88CZ40Sxsico2IiodBqGrTBcNRLMSYmIWWUjxIge3cDqx6RsQi3VZNMdwpqVAWJVTBItOZhiJlI+2ND0NiEewZpgB1P+EGWVogtLGQeSCTPJ0UUBuUEXMQCZ4JInCWoP1fpMcTqYyEjcZsa3U7ruXqGoLko00wEOJBEWkRLNAgn41ONt77FZsxnzyLs/IBE55DD203+pdyaVL+TUZpNp5xjBUnPIi0/GONSQO5P3PULBwFtAkckziCSBMZ+325Di9EyIxkdSk3ldNvt5JKhmwf6iBHEfdHJGCCPYwl3dcFkBe1Se/IlQSVDSWgZA/Y841pvdmolK4AaQFcJMAQWa8ku8S2DjC+OOm6+l0pUg71HJabbAIBGCpvi45GRHPBGQaWxcARu/E92m7Zv5TU1UuncHQcqTBFwkCcg8CYzGn3TkkMtKpSpUV/51TgBYMhj9h+79QjMQSIE7sOqenRF1L1LiQGqVDZNuFtHce0yBKgnPdga1o77+JQUqlJ2RWNhouaduAAzJDJA4JgHkAmBpuB8St1ozp1LriMFWiDVWYX1NvTAVbjEFUnPkAQQecRoEdWC1RUNBCebheg4ziWzOJGI4wdM6vRlAZU3jWE/bWQgrHBJQknPhf3A1qm1pkNdX24UgqJLsRb3GowSmSxIyCIAGMY054jqCz5nm164IyDTa6+XEyccMsREDFswCJ8Gj2/WDVYQ5cDCwWc+YxF/uYjSHbNStk1WeVi/0XMrIkhnODHgRxE50HS221DSKzkiASaKrwB//d7R+Y8aQsP9MUKGO5QdTqU/QqOwwSoGbSxYAlYiV7cEn5xjUnW3CrcBIvAALiSsTB7RDQJEgQZ8ao1ojcAKWFUGAPUtAn2V2eQceGB8CQY0ubp9FJW4qp+1XKlc/wBJYgyDGP8AvrgQRsRisRpt09NajgvyczEBrYxBM48gjWCqBhC4KsGJK9xI/V5wJPbPiffRlTpLAMB3BiDjkLkmAZmTHBIxrt06kCXJALQUgH7V+ZPa3meDxolqBPcXZbqLEZWAMgfEgf6eNe6577agVG+055nkcjk+2s1YAfMF/lAton6myMgfJif7aOeq4ugm2QDjnkDHGZPMeec6F2zkuFQAZxBk/wBz/vjRXUGzYhlS0gj2GJmOLp/t8a7zDZCVLr6D6glSnUCI6FTc7s11zsMSq2raLSJIJggTjVbWoioWS8U3q0mQkY7hlbSfMMxE9wsEcZ+afRfWRQNk+mzXAuRKEyLbwYkYI5AzyJnX0uruBVpEL2OhvUfpJXKiWg2MCBdBw0zE68/KKyGa8ZtanDdberTamrPaQiq+Axiwi0mM5BglRIIwJnXRK9pYOhUXhKXdcXkBQBaCUAaRk+ATGunUTTsWpTqXLAhBBtE4JxIeSFIaYyNdvp/dy5LYhTaPjEtz5JAHnzwQdYm+s3Nii1uQP/ElKKVVpLTQ1KZliGjtMG2AAJOcEYgGTdAlRuChZK4tFwVlAA+bhAkwVBJEz++qb6prLud69NaIqMD3GmO7hRnIwoHkjJInGnNbpi1KX8Pu6bIHeVdaqEowmxmCFwCwZyVIgdxDFW7PWw2MY1qeZlI5nclPp5Epb2ka7sqFu5gwYqCSihiBkQJwM9njik6v61Dak0izP6hoswMKnCqQo4IiFjgH4Gj6HR0oMSGpvaoUv6ZAQWKYBugtyTYDAIE40Fvev0qqtTVqlV3qC9kErkDIBklwyobcggmTPIbZuFdjjEP0ztEeogqGqxLzVAkA0xJZmJm4Qp8AxGTp/wDXnSqu13D1e4hSai2MFIDsZjtINjwDHuGgX6SbXaN6nqh2QU4LMrdriQCn3BgTGVznAHBb6Xudo/UNtTZyqVShcIVLC5xDU+4yFJ/tA8A6J7iOeIAkd9E/WNSrvKa2KptqKDB7pFyg5i0vTAxP3Nxga9+sNutIg0psaFW2GBINpDyZBJgx4BXXnRPpMI6NUY0VpAO4qKgdclxaZvpFTkhsLEwZA0q+qOvMayrTLCnTL/cZ9QGIhjItIEgTi4+WOlSleknKRXEidnqUkohmBZ6uLSZyBx7gfqPP5nkRuj+pXT1K5RLQZYAtiQbcgHgkLyAQM86Cr7lmRVWRb3K0ieTgHgETyB4jzoWuKlogsQoOAwPzggXQD+f9dWbiRUIDA3Gm86r6VuGNpERBGIGYzdAYGfEAAAk6Np9bR1DElUJ5cgAQMDn5B95Oppt6qra3dzgRJ95kEe5nPjQO1Zwgg9l+RyGMZweRAyPgT40WxAgVqAZKO4++oOrVCwtuChsSQe4HkqQc5AA8D5Zo6N9TAjKNT5wpJEkZOeJMcH++ltKrVpsEdKbIpHdYrYKxPceIjOOOcae7LoVNg9Ssf5ChhfS+e28KwDFcGVy0+SLgEZQRRjBq9whR63t0q0qlMMWVpg/c4K0gMQUm4OIE4XI4BB6xvalUhapCoMpSVjagMZMHJMSWJMmfxpM1QvVAZTMfzLcADE/6/dBzMA6K2VZDVSVDSGCh4IJhgGaQRIaDkRHvxp+Cr1FDE9xfuQCsNAUzaDyALck8hY48c4POnG1so01Ek1KgLGnAAAmaYkZvZe6G4VvBjXXe01r1opwxCw24qTBUQzOVtCooiABi2PJg8d91am7Whf8AlmXLcs36iScySWkCBk4AAGl5w8aFmFOq1CLUAH9I8HjPAkREmPj45v0MhlZxgkdslbjweQSyjIIAAksBOmJ3aLTKWQIi4nIIIwTy08x/hGNL9xu2qEin9sWkyFP4yRasHIkDyeY1mfMW0syNl8Tp1jqCMASQjTAySCAIIJz3RHPJHjjUxV3Xa4EQpkNas9xzkgNzEe2Yic9uu7VzUUdgCifuECeQTgGI4WfbmQBqwhZj1By1xkE8BZWDgCYkYJ/Oq4koWe46AgXOux6k6yWhlbAa27OMRiZE4MZ0VvurUgvaS7j7QyWqPBMEk48CedJv41cixgIiA5j4kMDgZx86KFFT9xa6BzBjPGRg449o1egN1KAs2hO3Td4ppmm7WmZUjhj7H2b5/wCvPHdV2DBahlf0tAmPz40FTQ3SD+5A/wCuNbNXLghjNokTzOP/AF/trioudup0bbNPapYeCOD/AH1mg13DgYJjWaPuiXDqVtNbhdJlZmMeQI59v3132rmpJgm1VGBhVGP2Hz7z76B9H29pA5/9+dOOlG2lVZhbLokfIuqH/YD99dcqFqplSjMAc8f+/jOqL6P68aTCmKbMGIvN2FhhBGeclYwOPIMy43DBjMRmNOPpusDWKECKogRxdB5PIFpbIHgY1LKutDcdFBYMZWHqgYVFM2uzEMSJBgXGVkGQQwQny850/wClUmalUafSNXCMBJUZAgSJ8fsk+NR46tSKPcyggl1DMSDdwo9yR2kT5OedF9S/4hfw9KmaKJWYKLpuKoIEyQALycGeIiBrzPSYtoT0PUUJsxdsumGjX3ALBGWYAYMHYyacMw7nbJ7gP1ADAUtN9vRutts0Wkb6UUmklhaFhyQYaQZIBJzIyAdR/UfqVty9/ohv1OMxdGMKZsHy0n9R/To/p/VrjRFcXqHJpjCgEgHASIBsCi2AATETr1gCQL7H6zzNAn4Mu6PRIpKtx9JAJDEd5EWzEAwfICiT5K6mfqnphVG9I2SACBHeOSogXKctAWFYLETGvKv1RUp7io1K2Li1nKx2woDElZJIB5wZ8jQ9b6uLKyVFsJUsrBwSDJYAFeGxGR7SMZ89kyq93Y8/4msFeO9TfqXUdtSSnQECBDVaahvTFoQepazlmJn1ItNpESQEVr9I/Vdam7UalO80UUJUAkKpGGvUWnti3gODknGo0bNtzUDbdXrJTVUKFZKmwhRCxdmR2jlSYiNddsoRV9e4paQoxKCf6WVgpuPJHv8AJGxgpYgdzOCG7M+oDpNKu9VqqU2Z4KkIIUSxkXSbi7MxYEfp4AA1E9a+lSalU0aKhbsdrIOBPwpDERxPjIJNLQ36LEPTlSQjq0qY/wA8MgM/a4AN2GMjTwsKgBiIbvWciYH9uc68ZM2VGIbuekceNhoanyPfbN6AJakxRO1mjHcWKT8HME88fnhut32FgAAYA8TDARxnDePY6+r7/bAkrgCpSKGMdyQwH7pUq/2+dfO+vdHFOqaTeogBhGLXAiFJUAgG5SQT3Hn+/pfhs4c8W7mPNjKi1kpuoQsoGZBB9/8A5nW/8JURTNKp4klSBEkftJB5x/bT/ZbDaU6l1QvWtAHeCqhvBIptf+BPz7aE34LMoqStERKExDFft5YkKYAmDBBgSQNRe9ATKq73NuiVqlZ7EQtaABapMYxcc4+4zIju541S16Fejsa5pimENiC5ReXdgIom2ZKjKnGARlWkvo31pR2lKnQTa90KWNMW3ROcrczCJlpyTEAA6H+oPqCpu0RApREW0RJbIhu4mASog2gcvB7jKi2brUdqAkj1ut/MZpQqp5pxapwCtMRBQQBGQQJmSdddh0ttzWppTUOWkKCYUDnuYzKKASSf6c5xrpvunKy0xJABAgIBjyQqgXtkZJnEa6vvkp0mpUduEIhvUvPqNwGDRapB7YSAAV/UTOqN8RQQPML+oDToxtqLlgFHqVe66o0PEJcAijwvJ7WcyANT+wW6ooAd5g2gZeCZgngAKMkcTjXHqFQkgrAkWgKIGAoJj3JGQcgjMzOj+lg2MWYNJVeOOCBI+1TaBII8YPGkIoVFd6EHq1alWpZUDKp5VDgIPmD/AEjJnjjGrHqew24okWx2i2HYuuO0TPd+CCJmANTnTyrVg9pUBhLQACC0EgNC/pYCfbPB0825pFTVFGwIossMMzG0PcPKgmoQYBggcAamRQ1qph5e4Dqctv8AT1OltqgcTUKsWbDMS1wQDBgi0mPfMjUdWZioABYu09oOOQijHOTj5Grbf1LaJVWLs8kZK5IKhsZJAmOATjgEGerGokpSX+ZEPUwAgIHYjHA7YBf7oFogTLY8ly2AWDyiyrt1UxUksDBReR/mPE/4R+8RGt+ndLNUl3BFObQoOWIHAJGAoyT4GOdMtp0usoAdltEyQxm0iT+nOTP7n3OldXqjqoThlU04iIURx8nJJ/H7uSW6mleK9zlvYliohRAwMf6H9850vLwcfjXrBgI8HWKRGefxqgFRGNmail8j++vdbFj76zRnUIxegS1wAJuYwoiAM48ASDgjxjnXCnVcx3NMyAfJY+B7nnXnUHioQrSAMQcARMT55OfOt0NTK3R5YcHGMzn2/voeI5NnULodIrMAfSqkHzYwHv8A05xmBp50ij6KVWLJ/KW9yBlQxFO0kCc3E289p/qGp4VT6tP+IBqIOQWgkHOXXu8+eOONUX8LR3C1KW0qljF60ipDVFEykse51y1oJkSFJKjU2NDfUcXdQjY9Wp0iykLUoszEheFC2kFDEyGbn3/1Z9MQ0m/+nIq0cHBF4QgMRacOO4jJ/SfeBx+lei061n/01N5XIucSqyCsKlwliATJJIgniO31N0obW5qNdUVFE0kh8y3IJLgqv62HB5jSjIDqUbHxiZtrTQqyk8BlgxKk5X2JUzCxxjzpVu/stP8A9oNmeWLWrHvAzOnv1HsG2r+kzlrWDI5H3K4BuwSCQ0AkGJM4nS0dHrVad6ARcXKkkvgMVEAZuyQPkcgE6qpBGpJlozjuUX16ahiYYFmnHMn9wTnJ0XV6Ard8NAIwIEcRwPt549/jQaMQ63/eSQbhx2kpIEmfj9+c6Zt1QArTenYWhQxAsM/4j4Myc+RmJ0hateY3En7T3pOxZWqKVm8gtMjuzAPg+ecZ002nR+wvgkdwgRwMr8N+P++t6AoKpkU5XkAKWInut8SomBESAOTp1tOjiIplk4Pa5KgwYPMM5+R5BOOU5+ROGMAmdeh9G2zqt6Fqir3AhSGBP3Wj82yIPiNHVthYR/DkiAewm1SPIWcpzlYKz4H3BQdlWVldKs2ElblU3MTkYCstPmWn8DE6I3P1X6dyvb28sEYqIBP6Zt4MYBPnXnZ8ZDWN3N+JwRR1FP1J1LcDdUHpo9iFWqUYUmZZWMAksCrABllcmSCDrv1muKtWVe0K9ysXhWuZckRLqFZWIUz499b1us1K1NT6Mi6QKrelZ8pe6sGMzKknEYGpbeblqPbUfsRi9NbwQVY9wLI0hpgHzBz2k6phQkqSKqJlcAHd3Pevdd3VMQ+4qPMstlrU2JgyrKpBEgnJu4kedCdE3JrFqlRvUfKiVGFglv3zHBPGRxpx0v6g2tZAlWbQgSB2zarDBUGO1FiRAnJEyFHTtwlJ1Z2IWqGAJ5le4MO44LBacn/GMlZ1ub6dDcwODXeoW+3X1FNJEE3KYwWLEG4x2iIgwF/eNDb7rtOkxplGZ1xYOJ95PwfAOPzonc9Xpmw0AzYkkLbDdzcn+kCIXEAZ8616PsKlWs7k+miqP5xQFFbEIWdlSTJwT+ATjSo7rYMRU+Ys3e43VWSxFBSJtXBI+STcZk4nOcaD2PTWcn0lYhYuckwPBm3wJzHHnVOoJYhKjOTJdygsaQoIAADujW5ELgMIbnSza7mrUV/UAdrlMAA2+IVU/wCXEHgAxPiNAOW7M0nGE7FXOG2291O8A2g8gERm0lQAY+4CTFwnk8aOxpVCWvZG8kZ5xkYJmDPnJ8ZdDe0FKtTaLiUaFIICjgcK3Iw2Mf4sGJstjUlVWmrnHbeMscQBBjMjwZgAacNJcOPUltlsiLi7WKB9x/qDGQByD93wNNeldRqVAKC5pfesD74MZ8yJPb/iP50FuqlgscozeopJDSpgQScg5DLPEG7g6yv1RaVVqm3V1STgOWAuxaZAcCSYaJMKckaLJyuZcuMGyOzD97QqV2RF7DiCBEIJub+5H5wNO12wXEn3JORJMkmPJOZ+Trh9OMzJe5vZzAPEIuEUCe3gmOZOZ0du3t7pdfAwDJ8ADOT+37AHUAvHUfEnBKMWdSYU0JAweApkE+LT4b44wfzqM61tCpIYhmUC5j+okkY94IgH2GqyutzXNF0RjgD49znLeeOBpH1LYitWqX9pVVt/JDSTniQSfbOnxmmleNiKNl00VFYtUCkYAOZPsfbzr3c9FqIpY2lR9xXJXMQQYIzrjUV6D+Mj8gj/AL62/iioBD8+0f6j9v7fnV/dfeolCc6W3JEhkA9iwnXuhGaSTEfA1mn3FsTvtkk2jlu3I49z8QBzpp02j6+5YqVVSSATgRgCcZxk+dCbYkByIELlsEqCY/uZjHzomjtgi3UqhLZBDJAI8Sbjkxx+PnQY6gDqrCzCt3041BUgj+QALB+rLA5H6u24+4kzjQO0wUIJkFTIkQZ+MyMQQQdEbWuaO4ILWhsmIYrglfugBhP7ScTjWtPYKqsHMkMQI8n3/Ht+/tpR1KgksT4j6tvRuVrl65o1u1GrBop1g3ioqi5Xa2S2QSGuA1LVaT076RNue4SIIxBByDnyNNNrurU8AfEEjOMf99eDdmq4UwM4JF0ePP8AvoLqM24R1nrR31TbqX9OlSSnTLQSFkKHe1cngDHNqjyNMdp1dRWVqDOQ7hB6hBYpgKWggEmcgRGI41Nr1CkrlrApE4pljfLEmTUZoEQI5PnMnRSbqm0OpVIYYmDgg9pYGxcnHBIPOjVdQh+Oye5SfU9NGEqihzAKTInkm4hXU+ZwCMzII1wpV2CWFqZEEN23Ln3LhQZnMDOSJydJuqdVr1CuCTNqMqiDxGRIuOBM8BZ40P1KtUm1HYqjZZjBZiMuT/SeACcD5J0jpz7EoH49GHv01GNxLDJgkYJycQSROSOdPvpbr9Smoo1iChIWmV5IJgryADkQCQP0zkaQ9Ppr6T1GqB2U2lVpsDB+4moqkQORcf7RrSh14U1MJcPuINMd2Cvc4EtTk8TyBmYOmVD5kmepSfUn1ooQJRW2e4sziYgD7cf2GcH21H7nrVbFpAM9tufk+TOcGRkc65r1ByCA0qMwfY+JYGJ8XH2ydG9P9VluvReMgU8ZgTYJ494njxoqgHiAuYDQ29VxmO7/AADOByVF0fiZ+dcf4dyAlvaAYMRkmZafP+wjT998qz6jvVkTDGMjHCNABB8g50OepI7hQmATAmAVIAloj3xiVnnGn411F7iHbI9NiYIIxwT/ALf76pdtvKe5YGoQ1RFChSmAo4VVwgEkAKPgAHSqpTtYo6i4kdxfA4JJPnEZxy3xo3odMmvSYKoYGVd5EwjMJAPMLIPvGpZF5DfiURuEo1f1ET0qS1XYVPSvq2rgQSyYYnEAMbZwRnA/VaNfc7tKdda6L22q5WxBYWYU7OwKbHygxEECNHVDufXosKe3Z7XKwGSVlbpJz92Rg5LH30d1Ld7qwPU26QjCWSsDhuzIdQTllx/tqH0j2xw1sLm5HouGuuW0o/i0QSjADjIwOZAznUMm3K7eoxJW63EwRaRntAHN0fj99OuqfUtyuiqATOXaSGnElZHHvwZ+NK36j/JAQKYDKZAabliBnkc3AzOfcFsOMiVz5Q06p1Oq23sdg7UwkBlDFVAhQGK3KMf1QMTHjbcbxadP+Zs6IBCkz6q5iR/y6wF2fIBGRmNIdluZhGj7uInnB48/H5wdMqm8Utk9jBzLgScSBIMrnwYP99U47mcsCJpuqiViBRoILQw7XYDjtIJYktM+8i0H4YdB21N6yAKacSY9QOCSJ+1qYYEgNDEk/brn0yuTSQNkWwSR8E/MwJ/9NaPvlWoIGJm4Hg/1eDIwfb88aatVEKy6rdNuIiAygZyQy84kyR8GY99KEIlGPM+Pa4AACcDH7+fgLbfU9UL6cK8ksrkyfJYGCBd/YZGDnSOt9Q+rXVUVlVbsyQTI8hcCOAPEn9kKGKuoV1Dqnpscjnj3HGfbSY9ZLVfUfF4jHgRCx+PP5Ol3UdxdUJAjPnn/AF0KWkAe2nXGK3O5kNYlI9GlUwpj4aApEeD4I/8Aj20m3WyFJmVpkGBOMSc4J8j5GtUruuIPH7x+R41ru99fGLSPb/3zoqpErkdWF+Z2Tp8gHGROZ/6CNZoL1T7n++s08hYhPTlBYyP0n/bTLZubkE4BYgfNvP515rNTbs/aZcnZ+0067/zKZ8mms/8A+mGuvUzFVlGAruABwB8DxydZrNA/SJpwdCc999zaE257xrNZrhNXiAa7Adn76zWaqZHH5+0adKMKSMErU4/A1T7RAtVLRbLKpjEiA0GOROY99ZrNCUWAdS3DGlUlmP8AMbkny7TpKqwaXyhn5kmZ1ms0fAkn+qbdcQCxQABbMDAmeY99POlUwam3UgWvUoBhGGFySCPIyedeazSj6ZfJ2ZX/APEFAaNMkTBET47RpF0xQ2z24YSP4ndjOcGmhI/HxrzWayYeh9/6ymX+X9JI1DKqTkkZ+e08/wBh/bRPQ2I31MA4FWAPbB1ms1rP0zOOzPotNj66/FNI+JZ5j8669WM0NzP/APDV/wBAY/2H9te6zWZY3mfOqY76X+cD9jz/AH1zqsRUMGJEGPIkY/GvdZrX/tiHs/8AMX7Rv5y/56f+40bUqtc6SbSySs4PcBxxrNZpD9UVvph20MbZiMEVGAPsDyB8H20DvT/P/NNSfk+mhz+5nWazXDqNPKDnOeGH/lbQVb/m1/3/APONe6zR/wBMJ+qD1Rg/HH9zoVPuH51ms0wk3+ozAdeNrNZoxJrrNZrNdOn/2Q=="/>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40" name="AutoShape 16" descr="data:image/jpeg;base64,/9j/4AAQSkZJRgABAQAAAQABAAD/2wCEAAkGBhMSERUUExQWFRUWGBwaGBgYGB8dIBsdIR4dHB0fHh4ZGyYgHRsjIBodIi8gIycpLC0tIB4xNTEqNScrLCoBCQoKDgwOGg8PGikkHyQsLDQqLCwvLCwsLCwsLywsLy0sLCwsLCwsLCwsLCwsKSwsLCwsLCwsLDQsLCwsLCwsLP/AABEIAMIBAwMBIgACEQEDEQH/xAAbAAADAAMBAQAAAAAAAAAAAAAEBQYAAgMBB//EAD8QAAIBAwMDAwMCBAQEBQQDAAECEQMSIQAEMQUiQRNRYQYycUKBFCNSkWJyobEHM8HRFbLh8PEkQ4KiU2OS/8QAGQEAAwEBAQAAAAAAAAAAAAAAAQIDBAAF/8QAMBEAAgICAgEDAgQFBQEAAAAAAQIAEQMhEjFBEyJRMnEEYbHwFMHR4fFCUoGRoSP/2gAMAwEAAhEDEQA/APnW32QbAYqAoDWxLuc2gxhRIn/udFep6dUmmACDaBJK/aMA48j86G6ZsKrMCRYmWBPtxIH9v9NNOoUAhCgYUZnmCOT7tOfeQdZmubxUW7z6hardT29zM6kPUg/acEBRMCMSQPIAEzpXT6CRSdyVlTBnAU+Jb7TMGF5MGPtI02rV1p+mVUqgWHWmolmGCZYkIzjlwOPB4Ie63tbdMEaAs/y6SmESYkkziQACxljxgaKn/b1JMBXu7lT/AMLqNNq1EVSQaTVYuJIBt8DMHA45zp/9d9WTd0vSSoVRWL1mUTJzFP2P67uftA5kCR/4d0QdxDiJR7f8yQRGfC3CTnEe81X1B0up6h/h0WQaYtOOEls4tgtzyD4MmM2dj6oA+P3+/mNioruT67I1abVlzTDKGuEMLsAj9IAYoMCQGn5Aey3q7XdSpIIVlrALJIaO0yYDdt2SINvOdVHRNl6W33KGSwWstReAKhRlVUBgmLB3HMkYwYj/AOHQh6jORVAZmgAlsx3Z/VcJnzMjnR9xYEmTbCrvYOgOpS0+p091V29VUpg0iHYkEBWRTFO6J7rS5zAi740m6fUomrVqMQoAakLVlQFQqGBhiBCqDbB8ycgoq1V7KiyVVu11EwYIPtJUETH9QXmAddjtf+YEAX1YFMfzOxSxIU9vBMGCYwDnGqhOQPIxSFVOP37/ADllRq0qtRajML3BUBVBystdCziGBmIwwkYBkfqPcCluK9FFuYMYIwBIDE/BDHVFsaFlKmVWKtFJWIh2Et3l4VlkmSTxiDAGlNPp9FqNUta7ObpGWmCbiQRyWkBRGCDwNRwIjHu6nn4MSuSR4hOx2tOpTkgAEkqWER3BQyzgwWM+CFb30v2PT9y9U0yIJyLQtzPNtoEYIz2/kwQcveh7M/w9bzZ6aiPZUVnz7BnOeMRoDq29CMayqsi31AZtuMqSYIMHBlSPuJBxnUuIKPmakxnHyo/MOo9YalTtYGKZDFQzWsRg8GVJWRJE5gsRrK9OmwFTbOCFP6SCRmRjmMxHx7aYVfps7ih/EUyt2PUSSCGMAfdMg5M44886QdR+k90impYtuFJZhglsFfPIjwcj51j4FvadfBmNMbE0dfBmu+310AYJIMTkEQCuc2HkSTGPnTbpLE9vJALMAYiPGe2T+3jU5UDpYGEk3FqhaWVWICrk/cLCfm7mANHbXqjWMlAAqxtn9U3ADJjJmPgTxjTBCCPM97FkbhTd9Q5esk1KlQMQjEYB4jAuwTBmfbM/gT6k3ldTTrJVuogi3BgZk3hQAQCOeSLeYOnXSuiiizB1uZRGPI5b8nggcRMZnQX1HtbKaCmyWVmVSpaACcrM4C4lhmPbVltexcLgN5qdPpesaiFpWpZBttWSSMjkjPvgHHuQG1TfmsyK6h6RVuPGQDKq0pUUrMFYImedTnS+l10trUTTJCgsqDttkiGaSTwfwfHOmNavS3Ch1WDURS0gYcC5cgyCyhh4EhM5GqpMroAbE06tQpXQBbzIN3I892RjGdcNpvO9aVoq4AAGD7ATwfEefzOhq/UHDWLVq1qbdo9Rr8le1rKoeDwvGDxBjXTf9QtKrW2yKCO70malPmSCaiyB4CgZyDotXRnC2GxD+qdQAlVFGkwjsdhUbmDPkRzBX4E6q/pmqDtaAtuQ019xJ4LMRwG8Zz7k6+cL1bazHepBmxVlCf6gyw3vm3j7dVv0v9S0vSgbim1QksQWYMQc5LKvBuOAe2OJI0j462IFcdASy29ieoSbAGPcDhRggWmZ+7gCTHvr5/8AWXUHXdLYaQqGiCLlHEtDLJNpIMxyPfTzqG8YqBRZajvUiB9qytssWlVEkG45wxEwDqK6/Rqu6u4dnUhW7SCckthQCv3NAxiPbThbG4Q9Now3a7uvuEY1GZ6VIqpA7SS0BaSsxMTC90do8Zxz6nvqlCnYpRWapcXAFlPtCoqXZ7V7wTJAdWyzXB30D06WzX1gbaK1KzZguxIp0gLRmFSow+UBxmI561RmNRkSWJckEgCTcIMHChgAGGABIyBqHFb2JoLsVmu4rpQqKaVZ3YmKlt35yxGXBg/JJnHJHTNjXWuQwR1AY3qBBMSr/aGuP+IznMYlXRn7rQEDASTdERzaB2wZBjhSPBil6TuTRdpeHf8ATcyyI+9GBK+w7hxzqxA6kPzibcdP3LOzGowLMWypByZyLcHOs1Q1PqjdUzYidoiJpvPGc0aoQ58gZ5OZ1mjwyfEF44HsuooyhgRaFQH8jlQME+eMcc+CdnvQohhLPmD7GQsk/pAgTxzk6muixt77wSrLiVyp9yPAnyfb5nVP0tBaCSSYL1XzgngTGWgEfA9vMmsGUWiIq3dAIalE0mqXSBZ+nFwfybRMzxz76Gf6UuABNQMLRMyGmM5wPeAScEHidUVJA9abbUCgnxaYkkeR9wOM/wDRTuesepfUBlVBVJMADyZmPAyZJ/aNIH4znW523fVRt9xR9AQtCGySwlltVTGZJYmT/Vnzore/VtKijFQrOzMUptcyUx4JBFpC+wwcCIJiUrOqUy1Q3M4uUrBEknkOJzkYyMHTrqvSlApJVlQCt7KQQw4LAj5OR+/5BWmDGZWfif1m1DrW49MtTZFRskOtxYn3IAzMmR3GWOfPtWnVqoJCFQxa4UwoLHkyck+OT+dM9h9OD1IpofSlvSEFiwGL4ZpsMAXkhQIyYI0bUPcwOYFrcHg5gwImIxjnMahkZqPgeJ5eb8Q7XWhEJoLSU8M0e3GPE8n/AG/2lU2VbcVGdVkIRJ4VT4BOIJtPGTBMYOn/AFXqIDikoJZ44jHcG8+4B9jke5Grj6T6MH6eRgvUroEwYugiMf4XLEDwFHnD/hlZRZ7MphU40vyZFbyq3YWbBZVYSbT5PtPnuOudKrJEtBPPBzJBBHJ7ln+qHXmINN9QdJBrUlUglpiBimhjJ92tED8CMDMhvgk3cL6xfESFJJYANg4pgifLAasmP0jxnr4lAx1KL6Xrk7o0+Fam7Rju7QBkfcISZE/b8HSP6j2xouaVQRDMhnItMMMxJiQQR4mOdF0t2Fr0/RqI38tSSSAoZblbJHaLbRaQZEAg8jT6iI3L06qsbqRCENANoyJi0BwMdxExEnGtINiIe47X6yobXZp6ZB3ShQAUwvIaSAFODGcZJEzqk+nOvrvbXNwqQFqUxHpqok3KGN3cbRyYMg8yZJfp2jUro9TspSL1Eu7OZkLKhlkKMZMzaTmKzo/TEVD6YNAozH06j2mlKiUYsgMQFuDNxHmIi+tCIyKFuJf+IHQ6dCmrimpZnD3DxaBiBg3zkkGAuBmRKbajUpelWq0oBbtkmSAt5sAMLaCMEE9zE90a+rdZC1aQFQSjAGDPcR4BA8TOOLQfI189ToLuVFJalQBmHqMCgIUSctiVJgmAMIBnGu5UI2I/PYjvbdeoVCqiopaOI/wmcRJ5uxM/ONRe76sdzuRUolqbK5KW+VxJBHDmCbT4jODNSfp2sNpUqqpJ9OqoVOQWNMMD8ooZjEzAGDMSPR9zbUUkstQM0qZHPAiPyST7LrlIokbl2POHr16su2CoSDVDCoQIPJuAtjtN8R4ltdq9yKjoylB2LP6+LzKjgMAqzxF3vpr9TdJSrRlFh77F7fuYLIaE/SyAktxCyfOpTdO3qFalYu6KBEyoPnKmBAOJjMjBGuxvY8f2iMyA0e4z3m79W30+VDMXgRaMmJOVOMMB4xjXq7iT/O+8CUAUNePuJiIwBkyARHzoPpHSdxWJ9MdrTLRMhjJAExmftGf7RqlH0mgSm6VGLhweLckYYnJli0QR7A8xo5uLidjRgIjrdNpFw9RHWncbjSAB8/4SMHkfGMjJ7/RqEo+1qlYiHK85mZQqTAMSBONM9rsnqQfR7lPcA0eSMXKZnIngGRov6dQMtSoioqI5DqzlfTBWZIMLBJ5iT3WgEQc6u30qfvC//wARydftFO93NaxqbbW7cm2l61Nbh5cMPIqEKcECPuxgaD6f9MPTVSOxyTa1Nyp4ODawzPj/ALRpr03qlZ6xYqoKteqhx9hV0RLkAXtWZcgtm06Kq7ZlQSbXLhiLjCe0ECCGW7uxEx7w/FrAEmuQ8vcuovtrqEQ7t2l1zVC1FjyD6s4jiSJ4JAJISdQ6+RdfTonBX1kSxgx4JNNhLDGGlcnGdOOrblqLqY7rhawMWMDKGG+2DBz7edKupLuKxFWoWBJP81gEBzBljbTC9w/aMZ1XvUqoG6nlTZ7VjNCo1RCvdKwQwF3d3YEgifx3edcNvsl7aYvFr3OowArAQBJaGBBInME86K29SjRQ07aUgh3cq3qPB/mCi4RVpwsiGB5PNx0T0etQvNQU1apUBCqbrZ49SIhlUnPJDK3AE6WBXLH3CLtxsN4rML0ABMXoVYie0lYlSRBg5E51mi//ABSk3c0EkkywYmPExImI417o8xG4fu4qfbIULGVwSCX5P7kZ0w6P1m6kA4tQU7SY7bvtAJGT7/sJ4nUaadQHuViT5Pkfn203oUq/pNVaxQi9innOO1fw3Jyf21V+GuUinIdR51PrNC16YLsBAIXmqZPnlEAtBPLHiBqf2lY12AYKlNQSoyFUQZwJJJ/qPtoS6qUYkwKk+B3EHOTnz4/GnHR9oGp1GfhbVgnAWbj3cKCRzxqPELZnZebCqirp819wC3gzbxgZMeBgR8Y19A6PtlrVENRG9FqikgqZYDuYAAyJEgrMifnS36f6PSJq7hWMurmiFH2R2zjhrsiYgAck4Ip9Rak67jIKsHkkgtJVZDZmC2QYMSJ4gOw5ATOx9tfEv/qfrSKDIVSFAsHJ+4U1kABUBBOMkSRAAJ+fdW6qKNEmAWeLViJEgDAj+XIPHOQOGI59a6+UAJQ1W7mIb7WqNgswEC0AIoQRhBwCZlqr+qHr7pqzO+UgAKf0zcfCwFsRYgASsaWvWPM9fEy48Bynk3U49LFWru6a0+52qiJzLTlj4/PsNfWKXULXp06bmzbLCFRz4apnHeSxznKe06+YdE27+regI9JoEkcMSDJwpwT7A6pV6gXQrTBvqEgEqcWwpAnyL/t/y/Gh+ILAgKJbLjYkUI52der6IrsCab+oafaMLSX0x3RdLMrQsnAEDBhB1PoJLQQOCDjmoFEjHJgBufc+Z1ffS1FEpU9vXTCBFsfzaZ4xglpkmAGJzqf+o7Key2IDlmNetJMSJ7+2TmL1WMTEYu1Yb0DLYc2+Jkxs9m+zY9i1qdVSHH6lUFboJEBiCVB5yR7T0WiKDTaDTMhmgTk45BiA4QkiJj317ud27DALhRaCSO6Me8xiZ+STydcP/FaqvSJRXATvAGGQwxVhb4sAPOVMk50FdrIM9HJjTiGB7/8AIy/8RegKSY9I1AysxDKts3RGQBcBKwY+0yshnQ66lPaV2Fyu5SXZu71CxSAJixFDMDlgSuO2dS3SWDkoAaZBK8kFcTyAIMj/AHxGtqu9arXShURYQmAJAfFsmASIgm0YBuERqtA9zIGKyi23VHZRWW1AVVCuEWUAJxwDM93jxiRq52nVqddAaZgERCrJX/CAMIPk5OCcEDXzvY0mTZ1Byb/TRpGTVKqTHOB/qTxGh+u7yrQqPToVmVXViWR4F4mBI82rxzlfJEzy4i4hseJ9Q6lUpUqBZwQqrbktJ9gqkCWPgKJ18S6HtXbckqGIUOxKrdaACZjggW8fGnbUzVqqxViBTWWrOQbSLnILSZYGLwIA9hB023lanT21WlthTSmbrmuE/pF0MbmIQ2KBFxYnMltTReI+8cCibiXqPW/W223phZ/U0sQQApRZMcETxzb+ZF6btFDByiwPtAQ2ziMnk/4px4+WdHpVIIKpuNFEUCo0EQRIQfMvxAJ/fAjdR4p3TkS09qzHEfc0RngYAOkN9LLY1Q+7zHu060FyyHkzae0tOYDSWOIJAA/tpqKYNOyI9W4rTRsKDkzIhQoPgRMBQeNSGy2fp0vV+6LiFnC/kmeCw4xGfnR3SOpd08wS1QzjHcijExObcmQD76FkGWoVGu/psi2VWe+GgiDIOSzASMRMlYyT+dKfTNuATQCsRJDnJckAliYjAkARE+OBrp1LqHp0WYqCxlmUgSSIMMTnAJJAEhRA/q0OTFUenzYLyOC4MTBxkYAOQFGcTqnICJRMN6VuRT3VVma5hTQBSRlYYSLh3iYBzyxMwddPqTdSilFLES0raCowZBuHseYjJ0grqSoYtaacW1ACYMwAoIaQQB5yMRrh/wCMmq/p2glgUkKqj5Yk1GiCBnE51VGDC5myoVM96ruAyTVDGWBZUdCwnORETBzBJBwdbbLqi1babzWWkoqCnWohcQBIalVRsX4AmFA5UadP9P7h0J9QMZAW0EA+AEQW38TJgH8CdLF27K8VbXdUCB1UDgFVVirFQAv9J7ojgABmXVxEcXVxXV6UxepdUpB8XB7kKCCCYZR84E84McsqGz9LZhPTNSorFAyi8EEmorIyxEGVMxEzkGNeVKPj08DNzDJIgAD2AJn3nIjGjuj/AEiob1KhNNTkU6Uhm/JmQMc4/PjUy6qttK8GLUsm6m7aTNOjMmf5jLnySE7Z9yOTnzrNWu6p0i5mraf6fUqNHxN2dZqX8UPgxv4f85B0tx/UCpJtgj25wxIP4kTyD77VdiHFygo0hSwBA+BdMZAyrGQRHzpNvxWuam8zT8KuIkC7ImDjPsQONM9ludyBPoVSAcEUzcZGZNvcIHBkZ1oIrdyC5b7nGptqqrFNZE8hsiRIADGOZOJPjQSbcXRVYoLJjJJjnIBGTPHjzqjfqOSGRqd0wtRCs+YBMefAb9jrruaSMovXmCS2BMgfcFaO3y0EZ0tymm6P/EDHXPQsWnSuplR6gMAnJgCJKkKB/fxoTrXWPUhKQMPE3CI7rrPkggd3JEa71ulMWuBZbAi2nu7Qiqp7YMECZB9/IOuNG+o/88VTZ9rq0hYP6WPufnx+2kCqN11J+mWbfmH9Naoop1SQEIKv2kN3yAwIyyqbcexXmdcNh0jaqSK1WmskQ7FzCnBBVFYAx7wRJPjFLtq1Nk/hglObQA1trSAQJMiXGfuHnII7dMd7/wANaRsPqVHaCGIIhyZMhSMZ8CMZJwZl/ED8xL+jxO6MWUNn0hBcazERle8EE88ykz3CcYXPuNW3tr02ouGVIP8A9q+5WYBlUBLoBjOYJWYCsrHefT+32djsjEXoStLNQhj9oJyxZQxgwI98Bh9z/CrUqCktQCGM3Uw1n2waNSiFYKYJBZDEcZOmxsX3f/cLso0RPdh12mlRUpTLRcncZIUS4LCSr2sxBJKlgDxnjv8Ao71lVmDejTRysZ7mKqzESIQKASRJIXiM6bUtylSiGW0sApYqvaWADBiCBcpIBsZREcAkx16f9Uq38SHABS4WSDdJZVVfDBpVZEjnxpaPqch/aZ3/AAyqwyKZI0empVpuQ9NbFJ/mEozAjlGOGgkGwwQrEccCUnBb1GOT5tFw4kkAlQOYAjInIkGk2I9JRafEKATLAYgEntBE90YE+eAH6GrG1WUOD9vOCLwFE/1ysFoHbgmSbnrkZVSLoRXNFe9CZKKXUwpVoUyAcmSR3ZkEnGtqlNmAgkMR2tMRkHEwJFqnnkfiH26+iGw9SoFYFjIQmJyWPcuDOSRHjOknTt4KC3QDTkNY02geMkzbJtIHIPxrvVXqRoZCSpuozoguVUOYZ1YhmBzYAJPNy3FSfASSAVgF/V3T6KkUadMH0abXOR2ioxWFxiYOZyLh5Gg+i1qdOstZSzIIDNaTDAqeIJCG2BmeLoBJ0z6+38mxVtCMQp8BrzPGbxBEnIIbyZ0SxZ6McEKupxrhalUUVcfy1BaqwBKhcdpj/mOYAH+kY1ObytSbc01CSF5AOD24AyTzmeTPvrXfJ/IKlSxHc7zkyAQcmBTUEAD/ABMTrv8ATv09Vq1PUAATILHMNbOIBm2c8DgTOhVDlG5Ua/7jBd7UFF6a1FWnRMqpF1qs6hyH/UC7yJBIFoOOJ+lQEua3lWYkj9WJ4M4IiPzqjTpYoU6pYCDtlu8kmnU20mY4NuFzkmfbXu2Zkip2llYtLoCCeZ8ZDGZEHA+Z7kLsDuTVBVqINRWshRqrVKfqy1O8A4stv7DIa1hhwJB4I13pdAYKLdwCqlixSmOSBMm4w8RAHHONaLQZ9ynqPbTJvZiQi00zUIQN9sEBgCQeQZJnTz6k6ztUQDbkOwRrKaEvbIyzN/SoYkhjM2j50rk1QGzF9VxQPcW7SkWoAyXerSUljkRb3E+ARx8YHvrqOQiSIAWYIux8+P8AUyZ5jSnplessUjaQMjPbPIBI/SGgQY5n3INp/UgluxSUAlIiZGW+48ZmYj+082EkzUucAVN98SzNTDFlQBZuiZPeIsIycXYIHwdS9clKzCkfTYTHcchczEAeIAIA01/iXFyKLJAUuDkgSAQOVkDjB8zoOtRpVGCKyoxmSxJsS03fmQSoBJJNo+dMoo0eh4iO3tvz8yl6T1OuaCm13DBjcVOcC77hgACOfMD2G+x6q1Q2JlsgAIJzAI+2JI5nJGlFLeuf5S1DAAW0GFKgQBcPORkx/tFRsEFBDcsYi1oAPkliMkH+leeCYzqTZWH03M+MIx9xqdtvt1VvXrAF+FaJBj+lVPef7Ae+LSD1HqNWrIXtB8XD1HHtGLcCIGBx26zdddVoYE3cFiAfwABhQBwBobY0mNQXC5DySwJUjzED8fuOSNRYV7js/H7/AMS2TPxFIP6wdei0vK1Sc8MAP7SIPvgZnWaoamwWf+a37UlI/YlZj2nWaoPxAr6pj9RDu5Jb7elaxdaNTAAJVAz/AIu8ZMSAMzwI0q3H1yzfbSBAHLuxP5NpA0VtepJuxfUMt5SLYzAhxHIgyfmT7znVumFGupkurHxkg8gGJ5GR+/tq/BSfdFw5SDwMbbfrNXcXLIQQSSuB45uJkfFsk+3Ouu02Apqp9Yq7G2GBK8wftScCZAu840v6HUPqenVdpz2Z7SOf/wAonH7Y41X1FsS1lDS1jDypDhb1P7+JzbqgxgDU1crk2m+jJHZAJtgcKFIkQVDQDiB7jOmidQXJNwYggAMzcieAomccR5PnXP6n6JR2q0qilpqHuXkKCslxGRk4zGDzqf3qmk4ak7RNwcAqZGTHBwTwQBIMTyRxBjBmlWN29V6MIyBGVjMIGVDwBaok2gefzhtWZ+qFUE+lUqEmO0paF9iwcsFgcBSTPjXzvpnWq26clkNVl5ZwW7RkKGghDE84wYydUHS99VbBTbr4j0XuHPIB7T8Y1P0lY+6Py1YjKvXcOalX0nVjK+mzAgZ4khr5PJkTAEARrvU/4c1VqFqVSnVpE3OjuapUk5Ki1TMZi4HBF2Z0Bua7X9tLDDyChMEmbCWKgknk5yYHGkm/qohlwtInyGCmfBAgNImQwGD7abgF+kVAKJsyvYC5jUVnirYL6gVVU2MAQrszgYNgYLIYGZaZfqJWpvAf5SWFGQKlvMTxEtII5+Y50Nt93detOrYxe6FZSrcgm0A3iPk+ffXWpvEqVmVSiKBg1gf5hHJZVBtaLoVSMWGMNqdMr2epHI7cqBoVCv4lpOCngfb88XE+x5j+2nvROho731qpDoy+mGByfuDTTAhQQOZnPOp/Y9UAH8oLUAMksCqCQCZk3E8CBJ4xxoZqtWswmp6d0CKSoAk9oALKIHHHiPxprZuozj20vfzD/qj6zYr6EzSUsKlQODVqC2CIWFVJlYXESAUBA1p0CrTrIUo1lAyXpVkWoxnBg2h2Q/5pEZGNTx6WaTVApvlJuaBK32zIwZ/pOREHgjR9L6cvoq9BCK9NYYLgkA9tRYIFwKlSeDiQCdUC6o7kuKgUIIXaiXpupNJXsUn9OCQDjlgZ4zaPbL/ZIIejXLPaT6aTlwDyYJm3j2IsMkEand7vnKMasmoVtgqVFUA8gjiohKt7EeeAe7O7UyjvbXWFWcs0C3BA+yJUyfcGfPMvKXRwsM6x0seoioAoZj6mVAhAJgziCeRGRxjFP9JOH2VJoksrMwAjLOzHGAB7eIjUB1zch3QMGFMCDAt/zJ3n7r7gzf8AxpjsPqDcxFNWWkZttTtkiAoJOYgACeBJ40vG1qHKLPKN+vVhV9UUmF1OkVbvAU+o1KIY4MGmMDHk8EHT+KXEwD54GcHgxgR7DP7aXdK2ZpvVkYeAVLSwKkHJIIkvOFaZtxkEN9l08MQRwfIkSTHJmfmZ0wHEG5IFuos66BYptYAOpJ8Wg5+DOMZ126VuFF14kMAojHaQWOGjJkY91jTl+mqImLcYtUwZiFBHsDMn50lr791q3vcpQArcAZQhV44IxPvgjGij2ZzXU6JSADCTMkT88YHwOZ+RpH1Ko7MOASqXMCVIYXJBPsceSIz7xRu0BzwTdCkj7iAo54APjnPPB1zH0yzmrVQqqkwS3cXACgi0ZiRySMkRkTqpoCINySoVTRa1lkQQcQRB94gmPBB58c6bbfeUSC6UxcSLoWRTiQSymJlYA44iSTnXrPSmoKQxFpixyD2oYBOR4shRPDfAAXbeiyOGphkcyyBeVXnP4UFj+V1EgHYjkXox5vaKStS5VBNs1gw8XTEhRg/Yefcc6U7vdbmhUCUKyVFabVBVkPjCsWAMex1pveuVFIDNcjdyyZg5z5MhrhkfvB0HQkFa9ULaSDKxIzElRyMGQCDrq+BcVqVddxv0Wu9R1WuCkyA9n6hzFva3bJ4kRzka57T6irABaygpcYZREGZi77SJ+bvnEa6t1O8JSUi0sBTM8E+5knHiZIHbrfrVNi1OlbCgc33cD+mBbMD3/Os7BWsEfymPl6h4sIfsvq+vSQIlElR9pKtJByD9vz41mtF3BUAWs0CJDGD/AHGs0fSxeRNXpCAdP6bRSkz1KlPbrOEJvqNj7U9gcdzYGZHA0Zs+rUaak0jUaBcay0ZKJNhIvuCLJAkLIOAYxoDq3SkYowC9xghckYiDHsRz7QdL+no1OaZUhM5ggnnIMcHAK5BHjGKV2TKKFuwAJ3Gz29RjVFasCx+5qYMt7i2JMjjM/vOqjY7xKt0uPUVWuVcHIVSQD4McYI48iZJzUHC1Cs82e0+y6M+jqFtR6jGIUkqe2TKxz+f944Ou5txMKEMaqdvrOkb1CqxhAXBDAcGBJ8xkA+wGZjS/pNppOHDAQWTzDGT9uMPAkgYsQ8To/r3XgxeCEaLSg+1oJkMR5EkD7hFvydLtpvKVzU2VZICgEGJ832srSJGQYwZBAGmUkL1HK77nbpfVq20qMaZNIlO6GBFhEBoEgmTMyYaDiMOdl1j+YKlNyxrJBp0hmm0wFINswSACCZxM+V1QVAxpGmjC45vUgRBJU1GJIhxHfx+4DWv0Kku0exlc2kpAzMqxn5tU8DmRiBrr3YhrW5ZfTnTKVivuaj1amGsaozKPgIMGMSWU/EafVuo0FxTTHMABInE3DuH4g/GvnnTW6kKVlKhX9HkFqMCCoiCYkKQTBLCDGInQGw6xUCGjuHRQzH+b6qDJ+25bpKj44BGMEnI+HKxokSgyoPBlT176qpsLJSqzA9s3BSIgsWnAPAAkxGIkSNLpvquq47igzjFwUzxEEz/rjWbunK3llVkPpuoJIUybWEDskBgQPKg/q1uKlagyMyXs6m1GLKW8AwhB9iBILYPGTfEi41oxXZnMZbna+lVajBYq5QhEJIgKKZUeVIEZjFpnI0Xt+khQrgp64IK0kBcHBkG0yDMEgGBEc/aUNo7JdWenSDCSvbTDcY7jc5kAEsWM8EaQ9dpuf+U4jgKUBkjzzdAHlj/fR9SzQgKeTBuq7VndQgZLSSveG7haCWFM+xBkQQcBYtBXf+IPRdhkq6wxDcmCCVP+VrSrYaY5iCtvURGqNu2dx6dqU1NxF3azAOLFtQOATOSpGQNeU1rqHDIu4SrUB9N1eA7Sey3KEkwIi4AeIOqiz1JECtwE752XwoMr34Wc2sQf1gkmQTnW1QUmqArUJN7NJEKtzDiYLqqgHIUT4gGXf0v9LbXeNXRvVp1Al9JLgfNpcMoC1SCI4EgnGBqd33SatJ/TDJepAtkhpYdsDmDPIkGRnOl5EniPEIWhcYVOjCpUSe66pdVqOy/aSS9skJce7tDZIA86N6oP4JlKIzIZQMPtAU5Ukng4PtyQYGmP0YpNwalhACpK8NBJGcGT28TJYAAkkk7Lesdu4Qx3safaGkAsefAiVBzAaQM6UHie5zC27ktRd69aoyU1ZUW51LAhYk91wALEAgAT4z5FZuYp2GmYplFtx9p8cknMe/N3xqI+pKiJXDU1CXJ3WPPIzdCqFbMMFwc/Ou+36/UsVSAwAK5yLYxgDMf9B7aDkE3Cfboy82u4SoGqAgiWCiYxIv4kyWBmfYaA+olpFaSyoYrUK4AwqrI8e4weYPkAanen1aVOnepDV2ApqkEuWLEx7yxPgR28yQNM+rdB/lo1VitUDJVjIzIRSLqdguBIAJLCb/GuXRuJkdVG4KK8OpPMjmILDAyfkz/bjnTzb7pVQMLLVCkHK28qpAK3GeYH+E8ZEnu67CqCXyY7iq85E9iibpIJGfcmdNen72oSF9IVJkCJkgwZ7sTmMHkaY5A32iqwq1ij6orCpWFjNaizDcO5YyQCciCvPscQc7VAaCH9bssXfjM5AIUNkmBJA5wAwfZGjXWFIdSRaw4BBg/KyADzknPjQvVEXuUG6D3v5J4AUHwPfgcwcDV1AA1OJuTb7cOuScMcwAftLGbiP6Sef99bUOmyoAhvUEj7p55j9Q+VyMyNE1ttCMgS+YnugI0Mctju5NvJ54Akco9GmqllJmVtcGCY4jzkcERmZ8LVRwQexHS9Q23pLSZZJp2GBH2wt2QMyCwkf99D9ELyLlQrTNMrUZzIDYAkEDMyLh2jBnXLo3Sw7M0LagxPdklVIkKAQJJ8gZjOdd16OTWqmZphcwpIJJHaxGAfIJnjUC1e2RTGA1Si3e1FN2R2hlJBBcT/AObWanaX08sDurD4UqR+0D/TWaflO9XGPP6zotrixmNNoPa5IBM4gkyP/wApB/qXyoXbzVdKhNMGmxyJujuFpjhiB3D55k6fbv6df1kpM9xKnATBAzdazAEhSBMjFrAkA67dT6eu1pqilKvhqbNE4lipLEo0HDKRdIBBBjQUa5CNkajw8wDp+3osxoVDZ6YUg0pUvIlnZ2ByBAtYBfeI1vXonbuwZ2a0Bh/MK3qM4DSAxyv5ErxrjXqKlN6iAbgMAKjOO+kQDAcDMjwytYbVkYtCfdV3fboGrB1Ru1YkqW+4SRIU2AheM4HOuCk/lOVSlb+8K2PWK7VGPrVFBM2KzEEXDsHhRBgTjTzpHVvTrUqLN6iVADF9q3VH7STcLRBkmcc5zpH0XaJIBBNQ5Cxi3IJ/zDn2AHuI17Voeo3dAWoWaTiAMKSTzxwf+umJu5VkHGWG3K1XqLS3BqKlskMQWB+6AGEqD/T58wZIXWt7UoVbZL0wCQxZj3SSCZnlSoBAHiYk6DpvSNBtslNrfUDh2hiz5j7gttOYHvE/1GDKXTiWudyzMQPZeIOD45JnB7sZxjOUJ8/v9JLHjfR/X4if0xUQVAh9MNa1xuHqNH2kzIweMD99eb/NNwI4kAfGfb41w6h11gf4dAFpI7CAMsQTBP8A2Gj+iVAai3YChmJkjx7jPJGiwbkGMZjuPPo1m3DeoFJQ0xebZHqJ/wAvnEyoMfHzqgofUNOg6tUZj2sGUAGZABUzwBMlsf2kGR2VNaVcrVvai5qjbhGyhBhQykjsxGODk4kEPc7wK4oKxqqM+oZYF8NgFuwLMSOIzIJ1cpbiXQ+24z6r1ipWrNXemrUlu9OnVYQBc0FgD9xx2zAMa83n1EFpD0aNMtgFrckAxIkf/sf7DOlfX6FliuwB7GpoGhXVrpqXYAmBzEZHI15W21A07qblSDb914uHmCgJU89pa3PONNsdTioI33OXW6LlP4pjaajtZAiQsAmPYAjgZ7j40J0zrQRwHFouF3IAzMwMjMHGJzov6g3JrClUV09Oilq0u8hRwZPliRlsSc6TrE2MrGnyjABmUcweLozIx7iMg0VSBuTLC/ylnuenqwDbeoUYA2ZN6TOQREmT4OI4wDrOquKoF9GnVLYee0q9ssEZYtLmaq+Fmopkam+i770GtLgoc4aIPtDQf9MH++m26pkvapJyc+4hSPwRHHmRrIxyK3u6msjGcZYdxzst0iUf4enKkle9rWctcGJkGIx7kCABE67bTeemvpUyjMTAKoSYGIXvtA88eREY0m2vRqzBmDC1fuMwY88iZiOP7aJNVKCmH78KLEaPcDvA7R55LHm0TJBPbTCfgGK+sfSrL2rVFZo+0gqYkSZuZZzbmJkH2Okuzo2XKbg4i1eQfBicHGPOePfVPt3qVmZlVgslnMf75zz9vHOfOmlDbberRdarU2L4yy3ADiIwhETCn8+Rp1yFjXiNyI73JroVQ02JIUVUKmkz4tM5K3C1iQSIIxz40/6071HJyQMA22iB5Es0KTJwYMziY1P0vpqKjKrU1KzBuMNDCD2hrWCspB8f4pjWdL6PVLhaSlmVhgkMFhsg0/tKklZEEXL5GdFho0ZPLhOUgzNz0pswBOYk44ke0e8z7atOhbQBjj07qSMVMmDLKwU+QpKtGSLlHGdTvWeqJt3pKB68AFqhEU6hB4SImmCP08nzAz16R9VPU3Tq9RVWpJp3phWxGJ4hQAxMfkEzJQyiUx/h+KEE7Mo/qOn6m2cwJpgujAwabKDIHkqRI9+OYERe8p3tFNkVVAAS4lz82oLs/HEDTp+rtuPUptfScMFcqfvHdNpOb4E5BjnOqTo1NKdEW0yieGjtY+5Jg1D8knWpG1UkQRoz5hUqNTCiAsh2AiILBVAPkgc/341v0OnRr1TTrVGVEpkqSVlrQBbLcjEhInmI1edXr06yOri8KpYsVUQFEmCZIgCZEa+ZNSC/zKfg44Hj2kgqQIzB12o/I1Kyii7fbkZE5jyLjKqPnIH78Y0v67R3dOghZWWmCQxuDAFjkNDSjd0EFQfcmNC1usGqshu+mA6j/EIn4ICjj5bXPc9SarThrmIUOLiDMDugZAIGR/hDY41NV8mcou5zofWFVFtVVge1wHM4AOs0BT6c7AG8CfHEfGs1Xisn6SfErvpmjUOyLu4C0/UsuBaftlCGIhJT7BAYsQfbSfqT0zRRwar1iZcvDAA3E5DEcsP0nN02kEaL6t9RIu2VKVveJIQBbTj7gpMEEAgSMgYgZ40tpTqoCFATs8+YN04HIBPjx86Q99RsAJ5MYH053xVp1mSoh/l+/ERhTIwB7QDI9uNej6gZkyQWYIFhTOSUA8rB7PAiPI022H0u1am7UGUs8G0GCqHBBHChpHywBgQZNZ0r6QJoVaStT7QQGYE2sQCCFMR92CZMgEEHAQ5VXzNIxM0+cdQaPRgxbSWSJySST++f30V0lkasC+CBieJOJ4gdoAz5z8as9t/w6F5Wo4qEgGfTtxzP3fcSRwfbnMK9h9KurPVpobRNvqEEVRDGaZAwO3E/1CfOotnQggGV9F4UlJHTsJ9xxzOPfHzpjQpgAMeTk/gAnjMZx/7yiX6hoq0VFamxjMSOPNuDggzHB50VvfqGmKLemQ9ylVI4UnBLeRjOfONZfRe6qAMPmRrF6ilx5Ysc8klm/wBBn8fjFZ9I9JNa5vtHEx+55B82/wBjpJsKNrEFLrILBZaPa4AEY/zR/qDefSVo24NPAxj58g+0G6D8+dejkrUzMtbk31nodPZh6kFi0BWul7jdcBIiIEk/McHQX0z056yPYgIpi52DWgASQGa4CWhgJKx3HPIedapfxFc02FSKaZcKTloYjtHgRPJzH4z6Ypfw1/8ADtFVlVUJHawLM59TEEqiVAVYZlIGNDpSxjgihcoOs/Tq9R6XSq0VtqJSL0QIyE7KlMAe6qjKBwVPuZ+dVdyq1KVRsUqgBBUCSY9OpEebwcCO0j3GvtX0n1REpPRsFI0iaopiO1WZi4WCRZN5GTE2/p18s+raEbrcbdGZ9oKhemAJNBySXCTEWsWBQYYRw0EHC/I0IX6DfMD6P0z11qOhVCPtDA9w/wAwJCSfggnnTCh9Kj0L6roGCliACxgFVEnAmSMCRnnxoBd26LYQDIWSgxABGLcw12ZEyDIBJGmVTcrYGZoBW4qD3QSRPsSBJ88CZ40Sxsico2IiodBqGrTBcNRLMSYmIWWUjxIge3cDqx6RsQi3VZNMdwpqVAWJVTBItOZhiJlI+2ND0NiEewZpgB1P+EGWVogtLGQeSCTPJ0UUBuUEXMQCZ4JInCWoP1fpMcTqYyEjcZsa3U7ruXqGoLko00wEOJBEWkRLNAgn41ONt77FZsxnzyLs/IBE55DD203+pdyaVL+TUZpNp5xjBUnPIi0/GONSQO5P3PULBwFtAkckziCSBMZ+325Di9EyIxkdSk3ldNvt5JKhmwf6iBHEfdHJGCCPYwl3dcFkBe1Se/IlQSVDSWgZA/Y841pvdmolK4AaQFcJMAQWa8ku8S2DjC+OOm6+l0pUg71HJabbAIBGCpvi45GRHPBGQaWxcARu/E92m7Zv5TU1UuncHQcqTBFwkCcg8CYzGn3TkkMtKpSpUV/51TgBYMhj9h+79QjMQSIE7sOqenRF1L1LiQGqVDZNuFtHce0yBKgnPdga1o77+JQUqlJ2RWNhouaduAAzJDJA4JgHkAmBpuB8St1ozp1LriMFWiDVWYX1NvTAVbjEFUnPkAQQecRoEdWC1RUNBCebheg4ziWzOJGI4wdM6vRlAZU3jWE/bWQgrHBJQknPhf3A1qm1pkNdX24UgqJLsRb3GowSmSxIyCIAGMY054jqCz5nm164IyDTa6+XEyccMsREDFswCJ8Gj2/WDVYQ5cDCwWc+YxF/uYjSHbNStk1WeVi/0XMrIkhnODHgRxE50HS221DSKzkiASaKrwB//d7R+Y8aQsP9MUKGO5QdTqU/QqOwwSoGbSxYAlYiV7cEn5xjUnW3CrcBIvAALiSsTB7RDQJEgQZ8ao1ojcAKWFUGAPUtAn2V2eQceGB8CQY0ubp9FJW4qp+1XKlc/wBJYgyDGP8AvrgQRsRisRpt09NajgvyczEBrYxBM48gjWCqBhC4KsGJK9xI/V5wJPbPiffRlTpLAMB3BiDjkLkmAZmTHBIxrt06kCXJALQUgH7V+ZPa3meDxolqBPcXZbqLEZWAMgfEgf6eNe6577agVG+055nkcjk+2s1YAfMF/lAton6myMgfJif7aOeq4ugm2QDjnkDHGZPMeec6F2zkuFQAZxBk/wBz/vjRXUGzYhlS0gj2GJmOLp/t8a7zDZCVLr6D6glSnUCI6FTc7s11zsMSq2raLSJIJggTjVbWoioWS8U3q0mQkY7hlbSfMMxE9wsEcZ+afRfWRQNk+mzXAuRKEyLbwYkYI5AzyJnX0uruBVpEL2OhvUfpJXKiWg2MCBdBw0zE68/KKyGa8ZtanDdberTamrPaQiq+Axiwi0mM5BglRIIwJnXRK9pYOhUXhKXdcXkBQBaCUAaRk+ATGunUTTsWpTqXLAhBBtE4JxIeSFIaYyNdvp/dy5LYhTaPjEtz5JAHnzwQdYm+s3Nii1uQP/ElKKVVpLTQ1KZliGjtMG2AAJOcEYgGTdAlRuChZK4tFwVlAA+bhAkwVBJEz++qb6prLud69NaIqMD3GmO7hRnIwoHkjJInGnNbpi1KX8Pu6bIHeVdaqEowmxmCFwCwZyVIgdxDFW7PWw2MY1qeZlI5nclPp5Epb2ka7sqFu5gwYqCSihiBkQJwM9njik6v61Dak0izP6hoswMKnCqQo4IiFjgH4Gj6HR0oMSGpvaoUv6ZAQWKYBugtyTYDAIE40Fvev0qqtTVqlV3qC9kErkDIBklwyobcggmTPIbZuFdjjEP0ztEeogqGqxLzVAkA0xJZmJm4Qp8AxGTp/wDXnSqu13D1e4hSai2MFIDsZjtINjwDHuGgX6SbXaN6nqh2QU4LMrdriQCn3BgTGVznAHBb6Xudo/UNtTZyqVShcIVLC5xDU+4yFJ/tA8A6J7iOeIAkd9E/WNSrvKa2KptqKDB7pFyg5i0vTAxP3Nxga9+sNutIg0psaFW2GBINpDyZBJgx4BXXnRPpMI6NUY0VpAO4qKgdclxaZvpFTkhsLEwZA0q+qOvMayrTLCnTL/cZ9QGIhjItIEgTi4+WOlSleknKRXEidnqUkohmBZ6uLSZyBx7gfqPP5nkRuj+pXT1K5RLQZYAtiQbcgHgkLyAQM86Cr7lmRVWRb3K0ieTgHgETyB4jzoWuKlogsQoOAwPzggXQD+f9dWbiRUIDA3Gm86r6VuGNpERBGIGYzdAYGfEAAAk6Np9bR1DElUJ5cgAQMDn5B95Oppt6qra3dzgRJ95kEe5nPjQO1Zwgg9l+RyGMZweRAyPgT40WxAgVqAZKO4++oOrVCwtuChsSQe4HkqQc5AA8D5Zo6N9TAjKNT5wpJEkZOeJMcH++ltKrVpsEdKbIpHdYrYKxPceIjOOOcae7LoVNg9Ssf5ChhfS+e28KwDFcGVy0+SLgEZQRRjBq9whR63t0q0qlMMWVpg/c4K0gMQUm4OIE4XI4BB6xvalUhapCoMpSVjagMZMHJMSWJMmfxpM1QvVAZTMfzLcADE/6/dBzMA6K2VZDVSVDSGCh4IJhgGaQRIaDkRHvxp+Cr1FDE9xfuQCsNAUzaDyALck8hY48c4POnG1so01Ek1KgLGnAAAmaYkZvZe6G4VvBjXXe01r1opwxCw24qTBUQzOVtCooiABi2PJg8d91am7Whf8AlmXLcs36iScySWkCBk4AAGl5w8aFmFOq1CLUAH9I8HjPAkREmPj45v0MhlZxgkdslbjweQSyjIIAAksBOmJ3aLTKWQIi4nIIIwTy08x/hGNL9xu2qEin9sWkyFP4yRasHIkDyeY1mfMW0syNl8Tp1jqCMASQjTAySCAIIJz3RHPJHjjUxV3Xa4EQpkNas9xzkgNzEe2Yic9uu7VzUUdgCifuECeQTgGI4WfbmQBqwhZj1By1xkE8BZWDgCYkYJ/Oq4koWe46AgXOux6k6yWhlbAa27OMRiZE4MZ0VvurUgvaS7j7QyWqPBMEk48CedJv41cixgIiA5j4kMDgZx86KFFT9xa6BzBjPGRg449o1egN1KAs2hO3Td4ppmm7WmZUjhj7H2b5/wCvPHdV2DBahlf0tAmPz40FTQ3SD+5A/wCuNbNXLghjNokTzOP/AF/trioudup0bbNPapYeCOD/AH1mg13DgYJjWaPuiXDqVtNbhdJlZmMeQI59v3132rmpJgm1VGBhVGP2Hz7z76B9H29pA5/9+dOOlG2lVZhbLokfIuqH/YD99dcqFqplSjMAc8f+/jOqL6P68aTCmKbMGIvN2FhhBGeclYwOPIMy43DBjMRmNOPpusDWKECKogRxdB5PIFpbIHgY1LKutDcdFBYMZWHqgYVFM2uzEMSJBgXGVkGQQwQny850/wClUmalUafSNXCMBJUZAgSJ8fsk+NR46tSKPcyggl1DMSDdwo9yR2kT5OedF9S/4hfw9KmaKJWYKLpuKoIEyQALycGeIiBrzPSYtoT0PUUJsxdsumGjX3ALBGWYAYMHYyacMw7nbJ7gP1ADAUtN9vRutts0Wkb6UUmklhaFhyQYaQZIBJzIyAdR/UfqVty9/ohv1OMxdGMKZsHy0n9R/To/p/VrjRFcXqHJpjCgEgHASIBsCi2AATETr1gCQL7H6zzNAn4Mu6PRIpKtx9JAJDEd5EWzEAwfICiT5K6mfqnphVG9I2SACBHeOSogXKctAWFYLETGvKv1RUp7io1K2Li1nKx2woDElZJIB5wZ8jQ9b6uLKyVFsJUsrBwSDJYAFeGxGR7SMZ89kyq93Y8/4msFeO9TfqXUdtSSnQECBDVaahvTFoQepazlmJn1ItNpESQEVr9I/Vdam7UalO80UUJUAkKpGGvUWnti3gODknGo0bNtzUDbdXrJTVUKFZKmwhRCxdmR2jlSYiNddsoRV9e4paQoxKCf6WVgpuPJHv8AJGxgpYgdzOCG7M+oDpNKu9VqqU2Z4KkIIUSxkXSbi7MxYEfp4AA1E9a+lSalU0aKhbsdrIOBPwpDERxPjIJNLQ36LEPTlSQjq0qY/wA8MgM/a4AN2GMjTwsKgBiIbvWciYH9uc68ZM2VGIbuekceNhoanyPfbN6AJakxRO1mjHcWKT8HME88fnhut32FgAAYA8TDARxnDePY6+r7/bAkrgCpSKGMdyQwH7pUq/2+dfO+vdHFOqaTeogBhGLXAiFJUAgG5SQT3Hn+/pfhs4c8W7mPNjKi1kpuoQsoGZBB9/8A5nW/8JURTNKp4klSBEkftJB5x/bT/ZbDaU6l1QvWtAHeCqhvBIptf+BPz7aE34LMoqStERKExDFft5YkKYAmDBBgSQNRe9ATKq73NuiVqlZ7EQtaABapMYxcc4+4zIju541S16Fejsa5pimENiC5ReXdgIom2ZKjKnGARlWkvo31pR2lKnQTa90KWNMW3ROcrczCJlpyTEAA6H+oPqCpu0RApREW0RJbIhu4mASog2gcvB7jKi2brUdqAkj1ut/MZpQqp5pxapwCtMRBQQBGQQJmSdddh0ttzWppTUOWkKCYUDnuYzKKASSf6c5xrpvunKy0xJABAgIBjyQqgXtkZJnEa6vvkp0mpUduEIhvUvPqNwGDRapB7YSAAV/UTOqN8RQQPML+oDToxtqLlgFHqVe66o0PEJcAijwvJ7WcyANT+wW6ooAd5g2gZeCZgngAKMkcTjXHqFQkgrAkWgKIGAoJj3JGQcgjMzOj+lg2MWYNJVeOOCBI+1TaBII8YPGkIoVFd6EHq1alWpZUDKp5VDgIPmD/AEjJnjjGrHqew24okWx2i2HYuuO0TPd+CCJmANTnTyrVg9pUBhLQACC0EgNC/pYCfbPB0825pFTVFGwIossMMzG0PcPKgmoQYBggcAamRQ1qph5e4Dqctv8AT1OltqgcTUKsWbDMS1wQDBgi0mPfMjUdWZioABYu09oOOQijHOTj5Grbf1LaJVWLs8kZK5IKhsZJAmOATjgEGerGokpSX+ZEPUwAgIHYjHA7YBf7oFogTLY8ly2AWDyiyrt1UxUksDBReR/mPE/4R+8RGt+ndLNUl3BFObQoOWIHAJGAoyT4GOdMtp0usoAdltEyQxm0iT+nOTP7n3OldXqjqoThlU04iIURx8nJJ/H7uSW6mleK9zlvYliohRAwMf6H9850vLwcfjXrBgI8HWKRGefxqgFRGNmail8j++vdbFj76zRnUIxegS1wAJuYwoiAM48ASDgjxjnXCnVcx3NMyAfJY+B7nnXnUHioQrSAMQcARMT55OfOt0NTK3R5YcHGMzn2/voeI5NnULodIrMAfSqkHzYwHv8A05xmBp50ij6KVWLJ/KW9yBlQxFO0kCc3E289p/qGp4VT6tP+IBqIOQWgkHOXXu8+eOONUX8LR3C1KW0qljF60ipDVFEykse51y1oJkSFJKjU2NDfUcXdQjY9Wp0iykLUoszEheFC2kFDEyGbn3/1Z9MQ0m/+nIq0cHBF4QgMRacOO4jJ/SfeBx+lei061n/01N5XIucSqyCsKlwliATJJIgniO31N0obW5qNdUVFE0kh8y3IJLgqv62HB5jSjIDqUbHxiZtrTQqyk8BlgxKk5X2JUzCxxjzpVu/stP8A9oNmeWLWrHvAzOnv1HsG2r+kzlrWDI5H3K4BuwSCQ0AkGJM4nS0dHrVad6ARcXKkkvgMVEAZuyQPkcgE6qpBGpJlozjuUX16ahiYYFmnHMn9wTnJ0XV6Ard8NAIwIEcRwPt549/jQaMQ63/eSQbhx2kpIEmfj9+c6Zt1QArTenYWhQxAsM/4j4Myc+RmJ0hateY3En7T3pOxZWqKVm8gtMjuzAPg+ecZ002nR+wvgkdwgRwMr8N+P++t6AoKpkU5XkAKWInut8SomBESAOTp1tOjiIplk4Pa5KgwYPMM5+R5BOOU5+ROGMAmdeh9G2zqt6Fqir3AhSGBP3Wj82yIPiNHVthYR/DkiAewm1SPIWcpzlYKz4H3BQdlWVldKs2ElblU3MTkYCstPmWn8DE6I3P1X6dyvb28sEYqIBP6Zt4MYBPnXnZ8ZDWN3N+JwRR1FP1J1LcDdUHpo9iFWqUYUmZZWMAksCrABllcmSCDrv1muKtWVe0K9ysXhWuZckRLqFZWIUz499b1us1K1NT6Mi6QKrelZ8pe6sGMzKknEYGpbeblqPbUfsRi9NbwQVY9wLI0hpgHzBz2k6phQkqSKqJlcAHd3Pevdd3VMQ+4qPMstlrU2JgyrKpBEgnJu4kedCdE3JrFqlRvUfKiVGFglv3zHBPGRxpx0v6g2tZAlWbQgSB2zarDBUGO1FiRAnJEyFHTtwlJ1Z2IWqGAJ5le4MO44LBacn/GMlZ1ub6dDcwODXeoW+3X1FNJEE3KYwWLEG4x2iIgwF/eNDb7rtOkxplGZ1xYOJ95PwfAOPzonc9Xpmw0AzYkkLbDdzcn+kCIXEAZ8616PsKlWs7k+miqP5xQFFbEIWdlSTJwT+ATjSo7rYMRU+Ys3e43VWSxFBSJtXBI+STcZk4nOcaD2PTWcn0lYhYuckwPBm3wJzHHnVOoJYhKjOTJdygsaQoIAADujW5ELgMIbnSza7mrUV/UAdrlMAA2+IVU/wCXEHgAxPiNAOW7M0nGE7FXOG2291O8A2g8gERm0lQAY+4CTFwnk8aOxpVCWvZG8kZ5xkYJmDPnJ8ZdDe0FKtTaLiUaFIICjgcK3Iw2Mf4sGJstjUlVWmrnHbeMscQBBjMjwZgAacNJcOPUltlsiLi7WKB9x/qDGQByD93wNNeldRqVAKC5pfesD74MZ8yJPb/iP50FuqlgscozeopJDSpgQScg5DLPEG7g6yv1RaVVqm3V1STgOWAuxaZAcCSYaJMKckaLJyuZcuMGyOzD97QqV2RF7DiCBEIJub+5H5wNO12wXEn3JORJMkmPJOZ+Trh9OMzJe5vZzAPEIuEUCe3gmOZOZ0du3t7pdfAwDJ8ADOT+37AHUAvHUfEnBKMWdSYU0JAweApkE+LT4b44wfzqM61tCpIYhmUC5j+okkY94IgH2GqyutzXNF0RjgD49znLeeOBpH1LYitWqX9pVVt/JDSTniQSfbOnxmmleNiKNl00VFYtUCkYAOZPsfbzr3c9FqIpY2lR9xXJXMQQYIzrjUV6D+Mj8gj/AL62/iioBD8+0f6j9v7fnV/dfeolCc6W3JEhkA9iwnXuhGaSTEfA1mn3FsTvtkk2jlu3I49z8QBzpp02j6+5YqVVSSATgRgCcZxk+dCbYkByIELlsEqCY/uZjHzomjtgi3UqhLZBDJAI8Sbjkxx+PnQY6gDqrCzCt3041BUgj+QALB+rLA5H6u24+4kzjQO0wUIJkFTIkQZ+MyMQQQdEbWuaO4ILWhsmIYrglfugBhP7ScTjWtPYKqsHMkMQI8n3/Ht+/tpR1KgksT4j6tvRuVrl65o1u1GrBop1g3ioqi5Xa2S2QSGuA1LVaT076RNue4SIIxBByDnyNNNrurU8AfEEjOMf99eDdmq4UwM4JF0ePP8AvoLqM24R1nrR31TbqX9OlSSnTLQSFkKHe1cngDHNqjyNMdp1dRWVqDOQ7hB6hBYpgKWggEmcgRGI41Nr1CkrlrApE4pljfLEmTUZoEQI5PnMnRSbqm0OpVIYYmDgg9pYGxcnHBIPOjVdQh+Oye5SfU9NGEqihzAKTInkm4hXU+ZwCMzII1wpV2CWFqZEEN23Ln3LhQZnMDOSJydJuqdVr1CuCTNqMqiDxGRIuOBM8BZ40P1KtUm1HYqjZZjBZiMuT/SeACcD5J0jpz7EoH49GHv01GNxLDJgkYJycQSROSOdPvpbr9Smoo1iChIWmV5IJgryADkQCQP0zkaQ9Ppr6T1GqB2U2lVpsDB+4moqkQORcf7RrSh14U1MJcPuINMd2Cvc4EtTk8TyBmYOmVD5kmepSfUn1ooQJRW2e4sziYgD7cf2GcH21H7nrVbFpAM9tufk+TOcGRkc65r1ByCA0qMwfY+JYGJ8XH2ydG9P9VluvReMgU8ZgTYJ494njxoqgHiAuYDQ29VxmO7/AADOByVF0fiZ+dcf4dyAlvaAYMRkmZafP+wjT998qz6jvVkTDGMjHCNABB8g50OepI7hQmATAmAVIAloj3xiVnnGn411F7iHbI9NiYIIxwT/ALf76pdtvKe5YGoQ1RFChSmAo4VVwgEkAKPgAHSqpTtYo6i4kdxfA4JJPnEZxy3xo3odMmvSYKoYGVd5EwjMJAPMLIPvGpZF5DfiURuEo1f1ET0qS1XYVPSvq2rgQSyYYnEAMbZwRnA/VaNfc7tKdda6L22q5WxBYWYU7OwKbHygxEECNHVDufXosKe3Z7XKwGSVlbpJz92Rg5LH30d1Ld7qwPU26QjCWSsDhuzIdQTllx/tqH0j2xw1sLm5HouGuuW0o/i0QSjADjIwOZAznUMm3K7eoxJW63EwRaRntAHN0fj99OuqfUtyuiqATOXaSGnElZHHvwZ+NK36j/JAQKYDKZAabliBnkc3AzOfcFsOMiVz5Q06p1Oq23sdg7UwkBlDFVAhQGK3KMf1QMTHjbcbxadP+Zs6IBCkz6q5iR/y6wF2fIBGRmNIdluZhGj7uInnB48/H5wdMqm8Utk9jBzLgScSBIMrnwYP99U47mcsCJpuqiViBRoILQw7XYDjtIJYktM+8i0H4YdB21N6yAKacSY9QOCSJ+1qYYEgNDEk/brn0yuTSQNkWwSR8E/MwJ/9NaPvlWoIGJm4Hg/1eDIwfb88aatVEKy6rdNuIiAygZyQy84kyR8GY99KEIlGPM+Pa4AACcDH7+fgLbfU9UL6cK8ksrkyfJYGCBd/YZGDnSOt9Q+rXVUVlVbsyQTI8hcCOAPEn9kKGKuoV1Dqnpscjnj3HGfbSY9ZLVfUfF4jHgRCx+PP5Ol3UdxdUJAjPnn/AF0KWkAe2nXGK3O5kNYlI9GlUwpj4aApEeD4I/8Aj20m3WyFJmVpkGBOMSc4J8j5GtUruuIPH7x+R41ru99fGLSPb/3zoqpErkdWF+Z2Tp8gHGROZ/6CNZoL1T7n++s08hYhPTlBYyP0n/bTLZubkE4BYgfNvP515rNTbs/aZcnZ+0067/zKZ8mms/8A+mGuvUzFVlGAruABwB8DxydZrNA/SJpwdCc999zaE257xrNZrhNXiAa7Adn76zWaqZHH5+0adKMKSMErU4/A1T7RAtVLRbLKpjEiA0GOROY99ZrNCUWAdS3DGlUlmP8AMbkny7TpKqwaXyhn5kmZ1ms0fAkn+qbdcQCxQABbMDAmeY99POlUwam3UgWvUoBhGGFySCPIyedeazSj6ZfJ2ZX/APEFAaNMkTBET47RpF0xQ2z24YSP4ndjOcGmhI/HxrzWayYeh9/6ymX+X9JI1DKqTkkZ+e08/wBh/bRPQ2I31MA4FWAPbB1ms1rP0zOOzPotNj66/FNI+JZ5j8669WM0NzP/APDV/wBAY/2H9te6zWZY3mfOqY76X+cD9jz/AH1zqsRUMGJEGPIkY/GvdZrX/tiHs/8AMX7Rv5y/56f+40bUqtc6SbSySs4PcBxxrNZpD9UVvph20MbZiMEVGAPsDyB8H20DvT/P/NNSfk+mhz+5nWazXDqNPKDnOeGH/lbQVb/m1/3/APONe6zR/wBMJ+qD1Rg/HH9zoVPuH51ms0wk3+ozAdeNrNZoxJrrNZrNdOn/2Q=="/>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0" name="Picture 10" descr="https://encrypted-tbn1.gstatic.com/images?q=tbn:ANd9GcSQpUvzQYkNolkLAE3aLFl5ERxy6htSKU3WSsTs8NVasMxiswjO"/>
          <p:cNvPicPr>
            <a:picLocks noChangeAspect="1" noChangeArrowheads="1"/>
          </p:cNvPicPr>
          <p:nvPr/>
        </p:nvPicPr>
        <p:blipFill>
          <a:blip r:embed="rId6" cstate="print"/>
          <a:srcRect/>
          <a:stretch>
            <a:fillRect/>
          </a:stretch>
        </p:blipFill>
        <p:spPr bwMode="auto">
          <a:xfrm>
            <a:off x="5652120" y="4581128"/>
            <a:ext cx="2466975" cy="1847851"/>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Abrir llave"/>
          <p:cNvSpPr/>
          <p:nvPr/>
        </p:nvSpPr>
        <p:spPr>
          <a:xfrm>
            <a:off x="1475656" y="188640"/>
            <a:ext cx="576064" cy="6408712"/>
          </a:xfrm>
          <a:prstGeom prst="leftBrace">
            <a:avLst>
              <a:gd name="adj1" fmla="val 8333"/>
              <a:gd name="adj2" fmla="val 52813"/>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MX"/>
          </a:p>
        </p:txBody>
      </p:sp>
      <p:sp>
        <p:nvSpPr>
          <p:cNvPr id="7" name="6 CuadroTexto"/>
          <p:cNvSpPr txBox="1"/>
          <p:nvPr/>
        </p:nvSpPr>
        <p:spPr>
          <a:xfrm>
            <a:off x="0" y="3140968"/>
            <a:ext cx="1755544" cy="954107"/>
          </a:xfrm>
          <a:prstGeom prst="rect">
            <a:avLst/>
          </a:prstGeom>
          <a:noFill/>
        </p:spPr>
        <p:txBody>
          <a:bodyPr wrap="none" rtlCol="0">
            <a:spAutoFit/>
          </a:bodyPr>
          <a:lstStyle/>
          <a:p>
            <a:pPr algn="ctr"/>
            <a:r>
              <a:rPr lang="es-MX" sz="1400" dirty="0" smtClean="0"/>
              <a:t>MATERIAL ORIGINAL</a:t>
            </a:r>
          </a:p>
          <a:p>
            <a:pPr algn="ctr"/>
            <a:r>
              <a:rPr lang="es-MX" sz="1400" dirty="0" smtClean="0"/>
              <a:t>MINERAL+</a:t>
            </a:r>
          </a:p>
          <a:p>
            <a:pPr algn="ctr"/>
            <a:r>
              <a:rPr lang="es-MX" sz="1400" dirty="0" smtClean="0"/>
              <a:t>ORGANICO O</a:t>
            </a:r>
          </a:p>
          <a:p>
            <a:pPr algn="ctr"/>
            <a:r>
              <a:rPr lang="es-MX" sz="1400" dirty="0" smtClean="0"/>
              <a:t>AMBOS</a:t>
            </a:r>
            <a:endParaRPr lang="es-MX" sz="1400" dirty="0"/>
          </a:p>
        </p:txBody>
      </p:sp>
      <p:sp>
        <p:nvSpPr>
          <p:cNvPr id="8" name="7 CuadroTexto"/>
          <p:cNvSpPr txBox="1"/>
          <p:nvPr/>
        </p:nvSpPr>
        <p:spPr>
          <a:xfrm>
            <a:off x="1835696" y="2553866"/>
            <a:ext cx="3096344" cy="4031873"/>
          </a:xfrm>
          <a:prstGeom prst="rect">
            <a:avLst/>
          </a:prstGeom>
          <a:noFill/>
        </p:spPr>
        <p:txBody>
          <a:bodyPr wrap="square" rtlCol="0">
            <a:spAutoFit/>
          </a:bodyPr>
          <a:lstStyle/>
          <a:p>
            <a:pPr marL="342900" indent="-342900">
              <a:buFont typeface="+mj-lt"/>
              <a:buAutoNum type="arabicPeriod"/>
            </a:pPr>
            <a:r>
              <a:rPr lang="es-MX" sz="1600" dirty="0" smtClean="0"/>
              <a:t>ROCAS</a:t>
            </a:r>
          </a:p>
          <a:p>
            <a:pPr marL="342900" indent="-342900">
              <a:buFont typeface="+mj-lt"/>
              <a:buAutoNum type="arabicPeriod"/>
            </a:pPr>
            <a:endParaRPr lang="es-MX" sz="1600" dirty="0" smtClean="0"/>
          </a:p>
          <a:p>
            <a:pPr marL="342900" indent="-342900">
              <a:buFont typeface="+mj-lt"/>
              <a:buAutoNum type="arabicPeriod"/>
            </a:pPr>
            <a:endParaRPr lang="es-MX" sz="1600" dirty="0" smtClean="0"/>
          </a:p>
          <a:p>
            <a:pPr marL="342900" indent="-342900">
              <a:buFont typeface="+mj-lt"/>
              <a:buAutoNum type="arabicPeriod"/>
            </a:pPr>
            <a:endParaRPr lang="es-MX" sz="1600" dirty="0" smtClean="0"/>
          </a:p>
          <a:p>
            <a:pPr marL="342900" indent="-342900">
              <a:buFont typeface="+mj-lt"/>
              <a:buAutoNum type="arabicPeriod"/>
            </a:pPr>
            <a:endParaRPr lang="es-MX" sz="1600" dirty="0" smtClean="0"/>
          </a:p>
          <a:p>
            <a:pPr marL="342900" indent="-342900">
              <a:buFont typeface="+mj-lt"/>
              <a:buAutoNum type="arabicPeriod"/>
            </a:pPr>
            <a:endParaRPr lang="es-MX" sz="1600" dirty="0" smtClean="0"/>
          </a:p>
          <a:p>
            <a:pPr marL="342900" indent="-342900">
              <a:buFont typeface="+mj-lt"/>
              <a:buAutoNum type="arabicPeriod"/>
            </a:pPr>
            <a:endParaRPr lang="es-MX" sz="1600" dirty="0" smtClean="0"/>
          </a:p>
          <a:p>
            <a:pPr marL="342900" indent="-342900">
              <a:buFont typeface="+mj-lt"/>
              <a:buAutoNum type="arabicPeriod"/>
            </a:pPr>
            <a:endParaRPr lang="es-MX" sz="1600" dirty="0" smtClean="0"/>
          </a:p>
          <a:p>
            <a:pPr marL="342900" indent="-342900">
              <a:buFont typeface="+mj-lt"/>
              <a:buAutoNum type="arabicPeriod"/>
            </a:pPr>
            <a:endParaRPr lang="es-MX" sz="1600" dirty="0" smtClean="0"/>
          </a:p>
          <a:p>
            <a:pPr marL="342900" indent="-342900">
              <a:buFont typeface="+mj-lt"/>
              <a:buAutoNum type="arabicPeriod"/>
            </a:pPr>
            <a:endParaRPr lang="es-MX" sz="1600" dirty="0" smtClean="0"/>
          </a:p>
          <a:p>
            <a:pPr marL="342900" indent="-342900">
              <a:buFont typeface="+mj-lt"/>
              <a:buAutoNum type="arabicPeriod"/>
            </a:pPr>
            <a:endParaRPr lang="es-MX" sz="1600" dirty="0" smtClean="0"/>
          </a:p>
          <a:p>
            <a:pPr marL="342900" indent="-342900">
              <a:buFont typeface="+mj-lt"/>
              <a:buAutoNum type="arabicPeriod"/>
            </a:pPr>
            <a:endParaRPr lang="es-MX" sz="1600" dirty="0" smtClean="0"/>
          </a:p>
          <a:p>
            <a:pPr marL="800100" lvl="1" indent="-342900"/>
            <a:endParaRPr lang="es-MX" sz="1600" dirty="0" smtClean="0"/>
          </a:p>
          <a:p>
            <a:pPr marL="800100" lvl="1" indent="-342900"/>
            <a:endParaRPr lang="es-MX" sz="1600" dirty="0" smtClean="0"/>
          </a:p>
          <a:p>
            <a:pPr marL="342900" indent="-342900">
              <a:buFont typeface="+mj-lt"/>
              <a:buAutoNum type="arabicPeriod"/>
            </a:pPr>
            <a:r>
              <a:rPr lang="es-MX" sz="1600" dirty="0" smtClean="0"/>
              <a:t>SEDIMENTOS NO </a:t>
            </a:r>
          </a:p>
          <a:p>
            <a:pPr marL="342900" indent="-342900"/>
            <a:r>
              <a:rPr lang="es-MX" sz="1600" dirty="0" smtClean="0"/>
              <a:t>      CONSOLIDADOS</a:t>
            </a:r>
            <a:endParaRPr lang="es-MX" sz="1600" dirty="0"/>
          </a:p>
        </p:txBody>
      </p:sp>
      <p:sp>
        <p:nvSpPr>
          <p:cNvPr id="9" name="8 Abrir llave"/>
          <p:cNvSpPr/>
          <p:nvPr/>
        </p:nvSpPr>
        <p:spPr>
          <a:xfrm>
            <a:off x="3059832" y="404664"/>
            <a:ext cx="504056" cy="4608512"/>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marL="342900" indent="-342900" algn="ctr">
              <a:buFont typeface="+mj-lt"/>
              <a:buAutoNum type="arabicPeriod"/>
            </a:pPr>
            <a:endParaRPr lang="es-MX" dirty="0"/>
          </a:p>
        </p:txBody>
      </p:sp>
      <p:sp>
        <p:nvSpPr>
          <p:cNvPr id="10" name="9 CuadroTexto"/>
          <p:cNvSpPr txBox="1"/>
          <p:nvPr/>
        </p:nvSpPr>
        <p:spPr>
          <a:xfrm>
            <a:off x="3275856" y="404664"/>
            <a:ext cx="2383986" cy="4278094"/>
          </a:xfrm>
          <a:prstGeom prst="rect">
            <a:avLst/>
          </a:prstGeom>
          <a:noFill/>
        </p:spPr>
        <p:txBody>
          <a:bodyPr wrap="square" rtlCol="0">
            <a:spAutoFit/>
          </a:bodyPr>
          <a:lstStyle/>
          <a:p>
            <a:pPr marL="342900" indent="-342900">
              <a:buFont typeface="+mj-lt"/>
              <a:buAutoNum type="arabicPeriod"/>
            </a:pPr>
            <a:r>
              <a:rPr lang="es-MX" sz="1600" dirty="0" smtClean="0"/>
              <a:t>IGNEAS</a:t>
            </a:r>
          </a:p>
          <a:p>
            <a:pPr marL="342900" indent="-342900">
              <a:buFont typeface="+mj-lt"/>
              <a:buAutoNum type="arabicPeriod"/>
            </a:pPr>
            <a:endParaRPr lang="es-MX" sz="1600" dirty="0" smtClean="0"/>
          </a:p>
          <a:p>
            <a:pPr marL="342900" indent="-342900">
              <a:buFont typeface="+mj-lt"/>
              <a:buAutoNum type="arabicPeriod"/>
            </a:pPr>
            <a:endParaRPr lang="es-MX" sz="1600" dirty="0" smtClean="0"/>
          </a:p>
          <a:p>
            <a:pPr marL="342900" indent="-342900">
              <a:buFont typeface="+mj-lt"/>
              <a:buAutoNum type="arabicPeriod"/>
            </a:pPr>
            <a:endParaRPr lang="es-MX" sz="1600" dirty="0" smtClean="0"/>
          </a:p>
          <a:p>
            <a:pPr marL="342900" indent="-342900">
              <a:buFont typeface="+mj-lt"/>
              <a:buAutoNum type="arabicPeriod"/>
            </a:pPr>
            <a:endParaRPr lang="es-MX" sz="1600" dirty="0" smtClean="0"/>
          </a:p>
          <a:p>
            <a:pPr marL="342900" indent="-342900">
              <a:buFont typeface="+mj-lt"/>
              <a:buAutoNum type="arabicPeriod"/>
            </a:pPr>
            <a:endParaRPr lang="es-MX" sz="1600" dirty="0" smtClean="0"/>
          </a:p>
          <a:p>
            <a:pPr marL="342900" indent="-342900">
              <a:buFont typeface="+mj-lt"/>
              <a:buAutoNum type="arabicPeriod"/>
            </a:pPr>
            <a:endParaRPr lang="es-MX" sz="1600" dirty="0" smtClean="0"/>
          </a:p>
          <a:p>
            <a:pPr marL="342900" indent="-342900">
              <a:buFont typeface="+mj-lt"/>
              <a:buAutoNum type="arabicPeriod"/>
            </a:pPr>
            <a:r>
              <a:rPr lang="es-MX" sz="1600" dirty="0" smtClean="0"/>
              <a:t>SEDIMENTARIAS</a:t>
            </a:r>
          </a:p>
          <a:p>
            <a:pPr marL="342900" indent="-342900">
              <a:buFont typeface="+mj-lt"/>
              <a:buAutoNum type="arabicPeriod"/>
            </a:pPr>
            <a:endParaRPr lang="es-MX" sz="1600" dirty="0" smtClean="0"/>
          </a:p>
          <a:p>
            <a:pPr marL="342900" indent="-342900">
              <a:buFont typeface="+mj-lt"/>
              <a:buAutoNum type="arabicPeriod"/>
            </a:pPr>
            <a:endParaRPr lang="es-MX" sz="1600" dirty="0" smtClean="0"/>
          </a:p>
          <a:p>
            <a:pPr marL="342900" indent="-342900">
              <a:buFont typeface="+mj-lt"/>
              <a:buAutoNum type="arabicPeriod"/>
            </a:pPr>
            <a:endParaRPr lang="es-MX" sz="1600" dirty="0" smtClean="0"/>
          </a:p>
          <a:p>
            <a:pPr marL="342900" indent="-342900">
              <a:buFont typeface="+mj-lt"/>
              <a:buAutoNum type="arabicPeriod"/>
            </a:pPr>
            <a:endParaRPr lang="es-MX" sz="1600" dirty="0" smtClean="0"/>
          </a:p>
          <a:p>
            <a:pPr marL="342900" indent="-342900">
              <a:buFont typeface="+mj-lt"/>
              <a:buAutoNum type="arabicPeriod"/>
            </a:pPr>
            <a:endParaRPr lang="es-MX" sz="1600" dirty="0" smtClean="0"/>
          </a:p>
          <a:p>
            <a:pPr marL="342900" indent="-342900">
              <a:buFont typeface="+mj-lt"/>
              <a:buAutoNum type="arabicPeriod"/>
            </a:pPr>
            <a:endParaRPr lang="es-MX" sz="1600" dirty="0" smtClean="0"/>
          </a:p>
          <a:p>
            <a:pPr marL="342900" indent="-342900">
              <a:buFont typeface="+mj-lt"/>
              <a:buAutoNum type="arabicPeriod"/>
            </a:pPr>
            <a:endParaRPr lang="es-MX" sz="1600" dirty="0" smtClean="0"/>
          </a:p>
          <a:p>
            <a:pPr marL="342900" indent="-342900">
              <a:buFont typeface="+mj-lt"/>
              <a:buAutoNum type="arabicPeriod"/>
            </a:pPr>
            <a:r>
              <a:rPr lang="es-MX" sz="1600" dirty="0" smtClean="0"/>
              <a:t>METAMORFICAS</a:t>
            </a:r>
          </a:p>
          <a:p>
            <a:pPr marL="342900" indent="-342900">
              <a:buFont typeface="+mj-lt"/>
              <a:buAutoNum type="arabicPeriod"/>
            </a:pPr>
            <a:endParaRPr lang="es-MX" sz="1600" dirty="0"/>
          </a:p>
        </p:txBody>
      </p:sp>
      <p:sp>
        <p:nvSpPr>
          <p:cNvPr id="11" name="10 Abrir llave"/>
          <p:cNvSpPr/>
          <p:nvPr/>
        </p:nvSpPr>
        <p:spPr>
          <a:xfrm>
            <a:off x="4499992" y="116632"/>
            <a:ext cx="288032" cy="936104"/>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MX"/>
          </a:p>
        </p:txBody>
      </p:sp>
      <p:sp>
        <p:nvSpPr>
          <p:cNvPr id="12" name="11 CuadroTexto"/>
          <p:cNvSpPr txBox="1"/>
          <p:nvPr/>
        </p:nvSpPr>
        <p:spPr>
          <a:xfrm>
            <a:off x="4644008" y="188640"/>
            <a:ext cx="1512168" cy="830997"/>
          </a:xfrm>
          <a:prstGeom prst="rect">
            <a:avLst/>
          </a:prstGeom>
          <a:noFill/>
        </p:spPr>
        <p:txBody>
          <a:bodyPr wrap="square" rtlCol="0">
            <a:spAutoFit/>
          </a:bodyPr>
          <a:lstStyle/>
          <a:p>
            <a:r>
              <a:rPr lang="es-MX" sz="1600" dirty="0" smtClean="0"/>
              <a:t>GRANITO </a:t>
            </a:r>
          </a:p>
          <a:p>
            <a:endParaRPr lang="es-MX" sz="1600" dirty="0" smtClean="0"/>
          </a:p>
          <a:p>
            <a:r>
              <a:rPr lang="es-MX" sz="1600" dirty="0" smtClean="0"/>
              <a:t>BASALTOS</a:t>
            </a:r>
            <a:endParaRPr lang="es-MX" sz="1600" dirty="0"/>
          </a:p>
        </p:txBody>
      </p:sp>
      <p:sp>
        <p:nvSpPr>
          <p:cNvPr id="15" name="14 Flecha derecha"/>
          <p:cNvSpPr/>
          <p:nvPr/>
        </p:nvSpPr>
        <p:spPr>
          <a:xfrm>
            <a:off x="6012160" y="548680"/>
            <a:ext cx="576064"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15 CuadroTexto"/>
          <p:cNvSpPr txBox="1"/>
          <p:nvPr/>
        </p:nvSpPr>
        <p:spPr>
          <a:xfrm>
            <a:off x="6804248" y="116632"/>
            <a:ext cx="2339752" cy="1077218"/>
          </a:xfrm>
          <a:prstGeom prst="rect">
            <a:avLst/>
          </a:prstGeom>
          <a:solidFill>
            <a:schemeClr val="accent2"/>
          </a:solidFill>
        </p:spPr>
        <p:txBody>
          <a:bodyPr wrap="square" rtlCol="0">
            <a:spAutoFit/>
          </a:bodyPr>
          <a:lstStyle/>
          <a:p>
            <a:r>
              <a:rPr lang="es-MX" sz="1600" dirty="0" smtClean="0">
                <a:solidFill>
                  <a:schemeClr val="bg1"/>
                </a:solidFill>
              </a:rPr>
              <a:t>POR ENFRIAMIENTO Y SOLIFICACION DEL MAGMA (ROCAS FUNDIDAS)</a:t>
            </a:r>
            <a:endParaRPr lang="es-MX" sz="1600" dirty="0">
              <a:solidFill>
                <a:schemeClr val="bg1"/>
              </a:solidFill>
            </a:endParaRPr>
          </a:p>
        </p:txBody>
      </p:sp>
      <p:sp>
        <p:nvSpPr>
          <p:cNvPr id="40966" name="AutoShape 6" descr="data:image/jpeg;base64,/9j/4AAQSkZJRgABAQAAAQABAAD/2wCEAAkGBxQTEhMUExQWFhQXGB0bGBgYGB4gIBoeGxocGR8aGyEaHCghHholHBgaITEiJSkrLi4uGB8zODMtNygtLysBCgoKDg0OGxAQGywkICQsLCwsLCwsLCwsLCwsLCwsLCwsLCwsLCwsLCwsLCwsLCwsLCwsLCwsLCwsLCwsLCwsLP/AABEIAOEA4QMBIgACEQEDEQH/xAAbAAACAgMBAAAAAAAAAAAAAAAABQQGAgMHAf/EADsQAAIBAwMDAgQEBQMDBQEBAAECEQADIQQSMQVBUSJhBhNxgTJCkaEjUrHB0Qdi8DPh8RQVcoKSFmP/xAAXAQEBAQEAAAAAAAAAAAAAAAAAAQID/8QAHhEBAQEAAwEBAQEBAAAAAAAAAAERAiExQVESYXH/2gAMAwEAAhEDEQA/AO40UUUBRRRQFFFFAUUUUBRRRQFFFFAUVF1mvS1G45PAAk1G1PW7aAH1ZMDHf3PagnXtQqfiYLPkx/WoOo65ZQfjkyBAByT9uPfiqT8SasagujNCiDujkmcSSBA9s49qUdC6veuuqyI2nfvM7SOyyJZCIMzVkS10y3120TEsPqP8VOXVIeHX9RXONZs/h2zLE+qV3E4/N5gEjvxUvVaTfCwDtKndt/zVw10BXByDI9qyqlpYZFlHZCP5DH2jjj2pl0r4ilzbuiIGLnAP27d81FWKisUcEAgyDwRWVQFFFFAUUUUBRRRQFFFFAUUUUBRXk0E0HtFLupdas2QNzyTO1VyTETAHiRn3pBr/AInu7SUt7RE7jmB5PtRcW9mgSeKW6zrCopKo9w9goGf1Iqn9B192/wCm8wkd1Zob6zx9KxGkK6g3Deu+1vcNgxnmSaIdD4i1JJH/AKXaB3LDPuBIOO9SG6vcnmO8ADA+/NQRqgxjJjvSnqep3GbdxTtMMgImffPYEGAJp6eG+o+JbsgJEnncMRnOO+Ki9S+KnVCVLB+34YJ9pwag9IhiW3NJxH6x24/etvWeh2rpDXJQDuG2k+xzkVQmT4zuXL72/kuwAneeSOOP/ljxEmstTfbVhfwoik/N9bKcH0gEYIkcz3ph1lotE213FF9KCII4Pvx4pV8N31u2g6spZTte2wKxzhQcMDAGefNWVKb6fpqsQlwMdpLI2/gZHnwSPesvktbUHaxAxIGQPMf4qP1HV2yrNcuG3bVYZlkNbJIAYHwPoRmnGkH8MRdLgiVfBMH3iDipZ9WX4rVnU6tL4ZQt+1uEn0q2ZHgY9o7VYrmpi2HZGXc0QMkZ5+lR206rdCHO4ekx3HfGJyK2jUlTsdty9z3B8VKRLssY4rBrEgggGeD3+hryGGIgDjvitOr6iEdUYMGIOQMCI5n6/wBaaeGXTNc9naHb+DwZ/J33T4/zVms3VYBlIZTwQZBrn+ou3jvS1tDgAhzBQnEqV3BhimHTevKlyHJBA9VsRyYhvfjkHvVoudFaNLq0uCVM+3cfWt9QFFFFAUUUUBRRRQFFFeGgrvxf1VrdspabbcYGG8GCQB7mK57ofiDUuQly8bjXE+Yig7SBMQQMGYnJn9Kf9d1M3xcUG56iCoPGDnJ7ATS3U9Mtlrd1BFxVCgycLzBjBOe9SNWJDFrirtUi6ASWOIkd/wCv6VsXo25F3u4YEgbTI8gkHt/mvNHeYXAGgDg/7uwPsBWeqZvVt9QLRjsIgj3PJxTE1t0mlR1aAzKCQQy7VPGQCMj6e9btZbi0xRdzR6Rgkt25PmqdpfmnU2GUutlFC7GLCQqkZCnmcmZnirn0nXLc3KYBtwHxiYnFXIbY1po7PpF0j5hEwXifOJzFF3oNhVJtIltyMEBo8SQpEnNSrHVbdy3KAiCV4GCpjvS4XLxw10HMgIsenspk594irEZaTSsEAUtdZSQWYsh9ysSftNQesLc+ZYt3LbXZbG27clYE7zIiAOZNb7em1NwMyX0SSwUhJ2gMYJzBbGQfFTLQe0kF5cAhQoLHJkmGJJz7wJitdfUyo2ruW7ZUCWDShVfUAVlvUB+GIj9KwtXVthSLDohJLBQABAncYmBiMczSex0be63rSOrNIuloLhuRw5ETOY4I7U91NsKotXWUlwQIic94+vanR23W9l1nMCXgBbmRt7jkgk1Nu6XaFVRtjiBA/TiKj6G0ECrt3AACcdvMmaYdQK7I7RkZH3Ed6ytQH3CDM57dvelml1UXC1yHDkgPjJH5G/3AdjWz/wBydWFv03CRIIwSO0jz/WKhnT3C9+UUEjf2JMARKHv2nyO9PU8WXRXEzn1eCe/18UsvdMuu7u4tjcfSVJkgcAk8Z79/FROjdeS4gLKEfuoUtjtmM4IJFMbHXdOVDC4CGaFngkRj+lSzF1AbQHTsxBHzWZSFJI3QPfmBNZdc0rKFvKwUSN4MQPJGJx9QMUHU2tdu27XFozMsCrAyNpXvzyac6DUfPtZAbzJ/5jmgi6HUEKGG8vjMxM+D3H60z0/XLikbgdsYDCD4jz9+KgdU6WXQbXa2VIKMCfTB7gHI7V69neAAy7wP+fenqrfotal1dyMGHsak1zvpj3bWo2SA07gATBB9u/Bq96DVi4sjBGGHg/496FiTRRRRBRRRQFYuMGsq8ag4q63Le4XRFzcZYH/6qv05+xrbpLm9YkrjMTH/AD2phrmW584ExcRypkRJmZHkEEUu6Xp2O4n0gyAPEZz/AJrnJ26Vv+H9OwQIXNxlxuPPP9Ow+lNtYrXAIMFc+O0f35r3paKkgH19/fBP/DULQXibpEbYDEifxCRx9DWmUg6O2jg3CWKiR4XEYApFrEutdf5fp3ysn80SBIB/CYwfBp9pb+0sWhmkiAwPPbHgVDv31Rnedog7mx3wI+lBt0bfMvhrdyERNty0QR6oWGX2AEfc03azJhQfaKhdPtrbVWSSYhmb8RiPxfWpXVdf8lCwUEGJ9UESQBA75/pWpyT+ejF1jAGZ58n/ADVR691iL5UkMML8tHCONwk74yAYWOKgdV6m90lLqugtwy3FuFZfiDt4I5H1pfb02n+YQjM9+2QXub8kTO0wOPVnPbirJ9qb8i26HqWouXNxZUtBAEtwWJPcsZ8ce81D67avCyWAP454/FnKyDIkYBnkZphpwwIISGHtyeJUGnDhrqMoUfhOW89twB4mfHFJy7P5+lGg1pBVShBaILCCfsfA81P1CXd+CBb5EcjHBB98yP0qPb0twuw7AeIDYH4TPBNa9No9RaQ3CC3O+zIbvgqzEAfpVxNLLztYuXjaskOyiH2ltxEmFg9iTg+RVh0VlLgFwq26BJIAPnvxmsFvi8VZVXZtyGxP+GEfSs7WlfcxOFJxBBxH2/SpdXor+JdIqC3cFy5ZY943byAfS4UEEx3/AENbehW9+nB2IxZSDEZIxJjyR9qbpbtpK3rrOGONyQB9xzWLtpNPKJctK0Tt3DE9yCe5rN5L/JL0PowRLim38pzul0MbgWJHJkkBvpTbp1k2lCFt3kwAPrA7k8000MMwDbBIkDeJI8gA8RXvUOn7Zbd6QJgDP9al5L/MJNVZFwEMWiZjcYJmcxkjtFQrWnWzZQFjuUmbjfU/X6U21j2rRUXbiruIgsYBJ8E81Ht2XnaoVhPq9u+MQwyMjipKWMLFhL7evJUSCGI7+xpvpbhtk/LgSBzmYmPeMmljdKuG78wXjbED0bUMeSD2P61u1rICEa4qu0bJYbjGZEe9a6RYdD1Te+xgMjBHmmlUTR6oo53vAkBTznySBC584p1074gb0jUW/lliRIMgQcEwMA/tNWFWGisPmjyP1FeURsqJ1O9stsRzwPvUukvxfc26Z4O1jEGJg+Y71KsUZ9HDBTdnYWd52yQzbiTHECR9/as/iLTxZAtbYbtjPvnt5pZ0DpwUXn3b710w7EEAx+EDv4mtr9KusqE3IK+oAdyfr2AJFSqNCpL3S2HRUUkcEwzcdj6v3pnp7yMzFUX5giJ5AIGefeotzWKgTdMcArkYHf3+3avXv/K3OFNzaMBcSQO/kf4poytWLm9jsCqeYbxwaVdL1/zxqLdyz/0yQD/MCfTI7NAz703PUFuorZHdp7AicikVrUC2Ll5AVVjIMEgzGSBmB4maocreKhRcBEkhftnP2FNwfmKYHIgkcnxH0mq9rdQ+9AQYgFHEQZUlljuYEj6+1SrHVQodVtlygO4SACASDk47ftU+nx7d6fc2XF/6sE+loJbxuIAGcVF+DOkfw7/zrHyLrGN0n1RJ3AEkASYxzFIH+Kvm3UNnejtPzLeNqwPS4IWSR7z+1WjoHXrjgpeX1JALjhjHIzMVu8sZk1tW4tshLt3dcJAwhkyQAYEwv3p5es3GtMi3QjsCJEzkETxM9+ahNYS7c3tcO0R6JK/rnI9oqZqNdasqSHUkCQJHbt9Kzb+NY2ae+LNpRfcQoguccdzml3Uev2STbW4remYU5jzNU/rfU/mXHdZVoGWMoBH4wAfxdqjaDpaHeUJz+YcsRzPaM0vPfCcf1J6v8RaQMFu7xOEK5hl4L+rKz2rZofikAFhZaCPX6oHH4pJ9PHHiqV8V9LHzLYDE3ZxtWdwBBM5PFWDS9NF1kDEr6f8Ap5JOM+3eptXMWTpXxCmpb5u1l2khIYxxk+J58jim+uNm4EN6ytxfwmeQDyZBBEfiP0pMulFpLaoAgGIA7ewFRNdpG2IpdySxKzGBMgHzGB5poa9P+IJu3bKn5lqyAEbbgGScMTztKjHMTW3qHWGc7S8ErxOY4mlV64NPbACfw1UZESxPIjz/AJrUL++2r3lW27qAcyRu/KKxy1rjmNfU9F829au/M3pb4TdI3iFUjzmSZ8U31XWzaXDQP3P0pXYtFSu0wqTiBnx7BR7VA1eouM5QWy4hjJXAPHLHCwYxSdlmHGh+MIUm6QzTJO2AB/Kscn6814nxUNTc3NZZRa/BcIHPcieIEVUv/bySNiAoWhm7AmF7mdxJA+/tVmsdOZdOLDlQODtJM+eeAf6VfE6r3/8Ao7wtbnAV2dlVjABEyHP0Hb2NMun6m4RsfcUEQ8CTiCTmq1rOoCVtlSwkBmxABXkCZycR7U8sdRQztP8Aw4rW4zhn87//AEf/APIr2oXzT5oq6nTrVUz/AFO6kLNhJBILCQOckKI+7VczVR+NCge38ycj0kdiDP68UvhFW6Hr7TgsJI3FRngrgx9wTWN68bVwkktIJiO0jE+f8VD0th7Vy5s27Hb5igiOfS/uRMH7mnFzTB1RwQY5zzWK3C63pvm3C0FVMFcYHYwOwIrb1jqO1SBnaMx4/wA014gjEgxHaBSgst0nedr8zEEjGY/5xS7hMbdHokOnm2ZY5xzxwY+9a+j2GtXrqyjIVQi2BlWO6QT2XxjuaX/D+tvG9dtsB8tWbaeNoVRE+Zyce1OngksDCsASVwScZJ5iK2x9K9fYuHUIEg7WG8zGxQJx5J4jxNZaq1KoHjMhoxPJ2/TP71MsooYsD6j3P9/+d62apAPUQDI5rnvTp/Pfat6DTC0xtoQfJPIEnE+PamttGX8Mc/1/rSNeqINW1vaduyXaRtWOAO+7OftUu/1M7W+WpYDIgn1HwMcRVw1H+JOtMlsgSZMelSTnGIqv9O0GqeXuXHS2Tjfkn229p4p66/LX515SX5hTO3xiYnPNRNF1a3qcW+beXGcE9we47VmXpbO0fWsQGUCFBiTxnkye/ufNS+k64gstssVKnaGgCRgFe5n+grd1iyGtm3vhjnbIG4ASVxmCPejS6b+E1wkKTb/COwjhftW54xfUrp+pCmCQzGY9zE8+Ca3P1QI6EkYEkSJ/52qt6xhbhjkqQAv5m8BR5/pTDqWlHy0uxBI/EwMyR3E8GKu2Q605sdSN5gyr6VnAYZgcZ75Faup657ts/KLI6PBBUGSMbQT2J/MJpJpOh3LZW/uaQcW90LAiZ749pkxNT7XX0tbBdAAMksceAARmWbJimJqYdFevXUa4w+UsEKBjd7D+5rzpmhtPca4pDqqqqg+oIQWmD2M+KnLq1fTC6klWB2zIP+RxFQNPeNhHgQiKWIPbv98z70qxo1nX105i/aIDuwU4gjcQJJ7kAGstWbhBMFWcLCgTAg+jHA8me1QdJ8MnUW/m6hy28i4q9lJz9e9OtXqvlqq7iXYhQBBjEmeQPvinyYn3tq6TZuwCxHpYkAHmcZPeMkeKz6jrggjcobvGdo8x3Y0v1OpvudqqAdoDwc7j+IAnEAAD7mlF7SMhhzuIUSIwoiBJkSZzjxmp3V8WG06iFKp80ruRRALD3+5z4mpHStGjAbQEe45GP5txGPpBNa+k6dEtB4kkct3+/gefap/wdqBeuKqA/wDVIEg+5J48A47YpZ+kv4vf/wDG6f8A3/8A7P8AmirHRWsZ2vaonxhfm6wYBlSDB7CJ/XNXuuR/EnWIN+8isxW6RgSCu7aC0T6RSkSNZ0/f8m7aaCjyR/MhBBXzwZEdwK2aXTBDIJCk+oDg+59471BfqEXVRV3AnJ/lBWdw9pisjqWCqZ3AALnksDj24rFrciw3mAj+XvVZt3ovF3WDBXJ4kiIHjFbdXrbnpG5UMjDRB7bf1I49qV643BbHzNs7iJXMiZB49JHFatZnVbn0a31BFwKHZpYGCR+H0zwYGcVj0nqdwXLilHZLe6WA9IWYBH8xaDx4rWjqmnZwJuqH2Fv9wkkT2A/YU96Pq99lFiPSBj2HI9v81d6TNraLYIDKPqPv/WkXVuupaci8GFsDBHkdjGaYam+y3VSFAMEPPPYj60m+MNWq2ZdEY7gCpYDBPINYk7dLeizpvTNKb29mM3h8wJIzOSRGYk9+asFjSqvAEg+kjkDj/IpX8MX7V5VZLexlG2DMqOOSMgwM+1Oepa23ZSXYIJj7ntFXlN6Tjce6i2IjmaUa9QgZbf8ACa5yQgG4jHP3pqjncQRgcH+3/aoh6HuJlt0wQWElY9+/iKxw45a3y5bFf1/QrlxxcBaba8MvPk4Eye1StLpbtu367hCTPqj0rgAHggSP6U30Fp7K3LbMWgyvPBPnv9BXnVEm2wjcYOCcZxJ/wa1b8YnHe1O1O9jAEsbkAhTPMc8QRV4vs+23b84LeFA/rwKjdJKolouRLcA8jsBjvn96efKUsD4GP61rNTwl0XRtt4uwZjtI3FsCTMAT9OKw0l5b14qVXbaJ2j6cn6+9HxJ1dLVtlU7rjelQgmC2ASe0Az9qh9B6YLdq2+92YqSxYBT6sncImfvialIeNqkHLACYAHf2E88Vg11WtgIBDRIPJ+v6VWLN75l2du5kcKpAJVUmd2OWzBPge9WbqCbYKKd0jAGCTEk+wEmpZWtiLb11/e4W3NtAFGDJY8d+ATUfTaVUZHcbroVoB/3NOP3GaZ6rXC0C7Mqr3n+pqgjqr3LyyCbt24oWVwqBty/UsOxiASa1GOXSz9bvCxZBVCbrGAo5k8ye31mg9JZzYuNkLkp5mJGPBA/Sm9/TAwWAw0y3tXrXQAcbhHGcj9Kbi5pNpOptqrgtWkK2bYIZjAGIAWD98VePg7Tn/wBWIwFBiP8A4wZ+7D7AVWOl6E2gwLAsxa4wAwNxG1RnsP1mrh8B6Tdee6SQVSAoOPUck+fwj96t7rM6i9V7RRVRjdMAn2rjFq2FDEmQ5J2DIBHqYjvmR+3muxa65tt3GiYUn9BXEbXU2DkgKZkLAxuPEx5gDHE1nl41x9OLGmDOjkBWCQB5HIx9K3iCpEe4+oNKtV1Ija7D0YVpH4e88/UfpTLqf/TeCJUY9x2jtzWGyXq+sJuIOHV5J5BjMffb+xrL4peV2zA5gT+YSR9KhLaN1dwMFXEsAcGYn6A0+vdPXam4bmiDH5szx71Z4l96e6Lps2gjL6gPODj/ABUSw/y02ofUOc8d4/astL8SB4/hvbgEy8ADIC98z7cRmtF29/FCkcQxYYHqkmT3/wDFWxJ+vNaH32rtyWtKpMGIDSBJx4mo+o1dp7Dm8q3EBJDRgiYBJxBggU36vaa+1pEO3TlWYspG7dhQB7FWaqn8S6K1aZLdkM2AXt8gkkBW8BsduYJpiPendRVY/wDTq5HaT78CZO3+1Sm0g1LtcZQYI/ESBiMkCRxR0m/8rTjfbi7DSP5TmBznmMVGTXvbCOMAiSp/CZB/F9sxNMaWW1q02kiQAYkiB9R7VhZkTDnyf3NU3XdbO7dbZn9JG3aYBM4JwDH83elVvrOrtWwoUfxH9Pdh2gdsxVvFJyX/AFvXUTfy5UZiPb/Ir3omv+cklSMSQfJ/7D96W9H6UrWgNQitdncx2kBczt57ER70q6B1r5mqu27W35IkqNvMQJkHIzUxdTNRfUawiYRQDB4z28/0rdr+o3nBto+IPqVYMRx3/UeRUDqJe7qrttBIUqpYTgETn/dyal67QulptrOjQCFUgk47/c8CqyXm01p2IG8hpzwT4HBgSDVhsOWtKrlZeCSuIBjGTyYYYpeLSi01y8dhCCVJyW7SQJz+tRtLrjIvG2JuXLa2yCDtU4YhTwNpjzmpmruLJqNQyvat2lImSzACB3j3OZpiXJBLYA/8/pVetdV2XnBCIu4ldxjaCQAZJjJMwOJFS16oHEo0jgY7+c8irYkqOLy3br2wga1MmR6WYGfxeQYx7HxS/qYLXQSjg71grEAjEtOQoA557VYXVoYyJicTGftz7VVNZrwxZBuIUAkg/mJ/MfGDSLcM+tXXfbaUTGWb+4+81I6Kt29cJYkIsgA+2OPNaL6u9hDbCpzkn8q8TPuO1Y6fUBnS0HLMT/EgMuBk5jjjE/WtYzqw3riLJgk94yTHarh/p/pSDqLhzuKge0D8I9sz96qCQsERNX74GtEackj8Tlv2An9qkKsVFFFVCf4t1q2dJed52wBj/cQo47Sa450PYurvWgpUJD25BODhueCCYgeK658cZ0dxYneUWPMuP8VQfk7CxMAxn7c1nlWuMQfiLR77F22pB3qRA/bHvETSKzqtR8tBcUhnUDYRxHf34pxa6avzjcW6R/DA247ndieTn9qdPpA0A5IGO39O9Zs6al7VzpWoKIQwgMT6f6/rTvpGuRgqEw4gFScgnjHvFbnNsIQygseJMR9Pr/eq50+8ialNxIkzk9jIwe4BjnipPVp9r9KquDt3SfVA4xz7D/NaNfo2G3aYAVgzCC0Rjnkn+1Tb11jcGZU847CeCB9OaYpaBUk5IzM9vFbYU+xqjpvkhi162w9NxVAhj2icDnPtUTqFk/NHy9oLQCcc5mB5g1r61o3TaqXyiBiRugiCeOO3k+alHpifMS68lkMIdxAk9gJjz2rNajZZ6NaVhyw4yTyTJJ85zW7qmgs3E+XcCkcswxkcEeMHzWwEgFyQqZJ9h5HtShtSLwJslj3k8EefAHvSUsR/loVctsVUYhRGIjAH+7zPmpGk0Ks1siS4GAYgZmQI5AxNQdAty5eYXCpRTJH0japHAg596mP8RqPV8uAHNuScgyeAMmYBx5q3aSyent38JUnbIg/fn6d6SdH6MNLcdwwJYyAF2gKREe49uKz1PWENxEJKJksxgAmIUeT5+1Rek9TuPcdCsqo95M8TPaplwtlvZ8unLHcBBJz5+47mK09TsW7NveVJeYUfzNBiT9uewmpmj1Ic7VBBHY0h6/1D5rXtNbBuEQMwFVjzJ5x/ekn6W9J/S9IWt2rl2HZhu4ELuEQvnBiTnJrR16/btLb9Ew0pt/IVGCoHLZgD3p30y3Fi2OIULHggRH1EZqL1a+VKwm7Deo8oY5+vsPFXO0Ihoggvai4dwuoAqNyoIkjPf0jitfw8qLcO66BbOFQLAETmew7xWer1fzUDHCJ3ZYJLAiApySMfXdTfVaQraP8A01IUEAHwZkcYit8ZfrNsRup61UcG1qCwcHAIKgkCMjgRwPeqxqtU9q04FrduncVB9JOA3PESPuTUqyXt3LSptO5/y5PP4wIiOfH+JXWEJuLbuKdrEHdwoHE+7dq10yj29cSvy2YkLCg7fLGP1JjPmrPd0IZ4V/UVG4eFwvbuf7Vo/wDbk2BVRQQZAPcjj7/Wl/R7t23qbykMyuJLMMqZb0g/y+M8ViXY1Z/NTrWg1Gru/wDprUKGba3lUHLmDJgdsZ713PR6ZbaIi/hVQo+gEVX/AIL6Itm381tpu3QCWHZeQoP7n3qzVUFFFFBWPji9/DS3/M0//nx+tUfUP8x3QBgR6ZIP5h+U8H+1Wr4+1G25pxsJgMfrkAgE9xzSPUXsAyBB78kxMfXFSzVlVTUWnsMCVLAD0vnnwQOwid3tVh6M4uW/mn1EliJ5WfTAjkQv1pfrdWLiK4DqRJ2jnGOD5rOx1Sybe220MFllB9SySZYds96jSR1JQgklcxEnzyaXaq2m27cwwCQsHIJ78Y+vtUHrfUHZGgrcQRgcgHEGRz7+1ZdOUm3c2nedhdVJPK9j+sVnM7XekzQ2H+WwVhF2yVB42NtwPZcz7V70HTizptPa3MzhQWG7cAw5AI/LPAo6Sxe0ZUlGE7ZmRAGP9pqJpdTcGptoI+VlCIHpC5GI7YE+9WX4ln04+Iy5tpst7izhSJiMTLGD4/WtNjpBgG5cAb+VYgeQC0/rTTVC7E2nQeQyz+kHvVe6jYuK9m7fuqShAKIYUySJzkz4HgVrE1s0XSdgdDcL2jBVdoH1k9xxA/zUbrurS3sBIXcdoA744x9sU1vqbe9y4+WokY9Q5mT3xECqxc0fzrtm9dZhaLgpuMfiX0rE4JPPfNZkq3lJ4kabpV9U/jvbJkkbQe5wSQf/ABPeoWo0SWTbKl2AJ9QMksx4IGTM/tmrfftTM9sCotrTLkMsg4pKKg2kXUEIGcXJLAEZIjvjAz+tWDpOiFqfJid36TWrT/DtizqPmK5Ux6VnsYG2ScicgU1uWhJg+qOef+c/vWr0k7QdRf2LccyAqEgzEECf7VTukqIFy1J1Lk7Uc/jbJlgSAAMwSasnXHBS9Yt/xLjgboMhQYUkmcdzHPNIdB0sW9Rua4SLaj0jvkkQZP6e1J16nL/Ft6DYu2l+Ux3DLu5ON7ksVUe3njOKYWdMWYlwAJwB3Pk/tit2jvK1oP7ceY4/bNbbVwMARxHHcf8AereP1d+InUejWb203LSXCvG4ef7YqAvS2+ZLAGRB9WAviDnxT3sWkgDn7YxS8dQQ3DbLqSI/ERycwPpg1JpcGuXYFVQNzELMRAOCQfPivE0ZuBc7Snonv+/b6d681l5HV3DfgJAhu4MbRPBx+9Qfh7qSm0Qxm4NxK7iYg8bgM9sit4zppau24hclSZI7QdpH1maT9WsS9tA0G5cVD3AVmySPYT+9QbHWit82lRV3S7rnDMROYz+0zVn+Cehtqdatx7VwWbDbmd523HGAq/zbSA09o96x/OVq8tjr+j04t20RQAqKFAHgCK3V4K9qsiiiigidT6el9ClwSOx7g+R71zb4u+FXUH1Nt5W8ABtxHq8Ht44rqlY3EDAgiQRBB70HFTo3Qoo9QCj1MfVEiR7/AF7UqfTWhqbz2xtYrtIB9JgjPsc1eOsfBT6Ytc0xuXLZktaPqKYn0+VxwM8c1z7awVmtqwQ9tpkEzgg5GQB/4rFbiw9F01l7bINpcgfMAPBZe8/THavE6cti6m0uVKMAP90rkke044pPb64thBuChn2kdxDcH6YiasfRr4u22JfJOCBxj9f/ADS+JPSPW3Ht6lVtglGUnGIIwQZxBwR9DUxWDWyQw3RvyMqwmZ/pHsK39cbau1OduG74g+McZ9qVPqdoDQ26VDqvYnt7z5qY0n9M6qbgVDG8MRjg98jnNb7qNbWHIZmMglRyPzH3Ax9qhau1DNcRdrJEf7gSCRE88it4ufPB7rj8RiPM+YrWoj62+Wt3FedjAxt/NzK9uRGff2qLpNQwa1vtxbDsoJbcQQAQcflmR9h98uqG0hA3BiDLEHAxAx2Ezitml0tu7pgqytonk5PJlgWyJarOkvZvcbaZGZpfqetJauBCNztnaDlRzubwOP1qL1S7fV0+XEE5Z5gAMJ+krn6ilep6w157yL8oKsLvZQGI/NtY5Ix37zUnpWKWbl3WqwllJ3OGEqsQoHsYAg85p6NGuouOm5xaQBfS0B/IxBweY8VD6YbVu2rBiFMQP19McmsDfR7wuLvVkMKpbasTnco5mf1ArX/U+dGGl6NsJCkqmRwJ7mT555OeaLvRF9LFiYktOZMmDUrW6wps2IX3MAYP4VnJPmBS7X9aNvYGKKXfaNp4njdPGJ+4HmklpbiMjXLTBVU3N2AZggwTO0gCOe54p30TTXEk3ILx2M/3+n71rTpiKCygl8GWMwRkR7CYqHoepBdyk7ih/ESMnnPareukn6srAGqp1vQ22uN8pYfl24A7D/7f5qbd6w5O1BJIwBH9a3WnFm1DsJGWnz4qRaqXUCiWhbM753naCZP8zeSYisej2bp9VtAJwxwAcznzB/pWt7923JILMxG5VBkEkmTHgGM1NXqlxkO1Wtlp2kx2xJxgDcMcmR71uRjUixp9ri3aE3GaAzZlmIjH1z7YrvvSNALFlLY/KMnye5+5muff6efA0Na1moMkDdaT3I/G39l+5zXTqzVgoooqKKKKKAooooPIpR1v4ds6lYYFG7OmCPM+fvTiig4B1/4VNljb1FsgbmS1cAMFZMFXIhSQQds81n8PB7G5TJTGxiRJ8A+4Aj3iu7arSpcRkdQyMIIIwaoHxT8KLYRGshjaDS45Kj27x5NYs/GpVQ+ItWm+wA4BMwvfIjcR4HH3qBbuK26NwdNm8Ngicff8JOa8Lb2PzrZdrC70YGN6klYgc8c963dR062wz7dvzgZM84kMe0r/AHpasea/rIQKxkF2CDPY/m8cj/kVjr+pC1bYrtJY7VET6j9M+/2qP/7Z8ywgC/MZHFxDJzBiPf8A7VjrOiteuC3E7HLGG2naO8/f2qztKVdN1cstpbawH/i3oE3Lm4gESPwgn657VZbOo+UXuXfwRwuQIOTA4z/Wl+h09pbgt5LEEcxBCgEnjMyce1S7tx1tOt6GZ/TbGM9o7ScbjWrE43PGdxW1Nq4Vna6+kexmJ9+36VC6P8FItpRfG5yQWzO2Pyg/r9zT7o9sWraWx+VY48c4piqHms7+LZ+oD6BWtzsCFT6AxBAMQD7YJpX1fobtbAtuobdJ3AkEQfTzPeasBIODyOPvjInitRWMk1RW01T6dCvyMooPpeVzOSWjbn68UdTNhrBdgB82QSqhzMR27gjtS74lV2gW/WRu3Bc4AkSSckePekHRdYxZ95LBRKqTweIGI/8ABrXTNuV0C18xkQCfw8kwY+3t2qBd06fMFpwm0KSoK/izkt2HbPua2dP6mpDAvlBkcHPjufFYJ8L9RLPdtWbjrcIbgAhYwo3fepJt7W3J0za7sIW1t7Z5jHH/AH7Uo13U/WtsFixOfTMfTBGOSTVx6J/phqL8Xbzf+m3gSJLXYHn8qkjwftXR+g/Bmj0ubdoF+7v6m+kngewrWyM91yTRdG1bgLpbBuM2WZjAHguWHfsBmrx/p/8AAJsq17XKr33YkW53JbE4xwzHn2muhgURU0wAV7RRUUUUUUBRRRQFFFFAUUUUBXhE17RQca+J+gnR64C3u+TfyIxtiT8uf5QZIHg1OS0p+WD2IP0NdG6708XrDoRJiV9mGQR9x/WuYXHEsSSrIZiOT4rnz6dOHcMrdhT6RAA8CPeq+2gui/fbBBZSC3G0ghlEHtA/XvT/AE/ULbLvUifH9agdQ6mAswYwfrPAFb3GMVzommY3W+bDsiklvBJ4GOIGKw1lu7dv2mZR8pSWRgcg7dpJg98x4rTa6nc+c6qBFzn0k7NuDJ78ge1TtN1EBQCy7YO2D2GCSR7n9at/wjVpOsMCUO9nWASEwZ4PMTFNbWvJDA9u5/NP/Iqrafr1lW/FCk7pHv6c/wC7H9Kkp1RGfagYkZM4Cie57VMp/UWQgrLblXHiT5qNd1amZk+fr/yKX9F0+o1t4LZVmUclcKP/AJEj9uauek/05vkDfet28mQAXP6+mtJqi375BxxOB96sfwx/py+pUai5NgOpIDKd5zAYqY2jaBE5giYroHQfgrT6Yh4Ny4M7n7HyBwD78irLWcFV+GPgTTaMlwXvXD+e6QdvsoVQAO/c+9WqiiqCiiigKKKKAooooCiiigKKKKAooooCiiigKKKKAqs/EvwuL5+Zb2rciGBGG8T4PvFWaipZqy45BrtGbZKldpQ5BGP+4Pn3pFrNMJDHbkyAGwMQPrXburdLTUJsuDHII5H/ADiuZP8A6f65n2u1kqJi4GIkTiV24MYjPNZszxqVTSh+ZsCkEnJHc+48Z4NGt6ewtsikvdcABVXvM7VAzJ5/eunaT/TcTvuXvXEehcDEYkzNWDoXwnY0rb1Be6ebjmT9uwxj6VuMVx/pH+kOqdlLEWxA3G4czGYCySfrA966P0f/AEv0VpFF1DeuQNzFnAJGfwq0RI4M1eKKupjRo9JbtKEtoqKOFUAD9q30UVFFFFFAUUUUBRRRQFFFFAUUUUBRRRQFFFFAUUUUBRRRQFFFFAUUUUBRRRQFFFFAUUUUBRRRQFFFFAUUUUBRRRQFFFFAUUUUBRRRQFFFFB//2Q=="/>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0968" name="AutoShape 8" descr="data:image/jpeg;base64,/9j/4AAQSkZJRgABAQAAAQABAAD/2wCEAAkGBxQTEhMUExQWFhQXGB0bGBgYGB4gIBoeGxocGR8aGyEaHCghHholHBgaITEiJSkrLi4uGB8zODMtNygtLysBCgoKDg0OGxAQGywkICQsLCwsLCwsLCwsLCwsLCwsLCwsLCwsLCwsLCwsLCwsLCwsLCwsLCwsLCwsLCwsLCwsLP/AABEIAOEA4QMBIgACEQEDEQH/xAAbAAACAgMBAAAAAAAAAAAAAAAABQQGAgMHAf/EADsQAAIBAwMDAgQEBQMDBQEBAAECEQADIQQSMQVBUSJhBhNxgTJCkaEjUrHB0Qdi8DPh8RQVcoKSFmP/xAAXAQEBAQEAAAAAAAAAAAAAAAAAAQID/8QAHhEBAQEAAwEBAQEBAAAAAAAAAAERAiExQVESYXH/2gAMAwEAAhEDEQA/AO40UUUBRRRQFFFFAUUUUBRRRQFFFFAUVF1mvS1G45PAAk1G1PW7aAH1ZMDHf3PagnXtQqfiYLPkx/WoOo65ZQfjkyBAByT9uPfiqT8SasagujNCiDujkmcSSBA9s49qUdC6veuuqyI2nfvM7SOyyJZCIMzVkS10y3120TEsPqP8VOXVIeHX9RXONZs/h2zLE+qV3E4/N5gEjvxUvVaTfCwDtKndt/zVw10BXByDI9qyqlpYZFlHZCP5DH2jjj2pl0r4ilzbuiIGLnAP27d81FWKisUcEAgyDwRWVQFFFFAUUUUBRRRQFFFFAUUUUBRXk0E0HtFLupdas2QNzyTO1VyTETAHiRn3pBr/AInu7SUt7RE7jmB5PtRcW9mgSeKW6zrCopKo9w9goGf1Iqn9B192/wCm8wkd1Zob6zx9KxGkK6g3Deu+1vcNgxnmSaIdD4i1JJH/AKXaB3LDPuBIOO9SG6vcnmO8ADA+/NQRqgxjJjvSnqep3GbdxTtMMgImffPYEGAJp6eG+o+JbsgJEnncMRnOO+Ki9S+KnVCVLB+34YJ9pwag9IhiW3NJxH6x24/etvWeh2rpDXJQDuG2k+xzkVQmT4zuXL72/kuwAneeSOOP/ljxEmstTfbVhfwoik/N9bKcH0gEYIkcz3ph1lotE213FF9KCII4Pvx4pV8N31u2g6spZTte2wKxzhQcMDAGefNWVKb6fpqsQlwMdpLI2/gZHnwSPesvktbUHaxAxIGQPMf4qP1HV2yrNcuG3bVYZlkNbJIAYHwPoRmnGkH8MRdLgiVfBMH3iDipZ9WX4rVnU6tL4ZQt+1uEn0q2ZHgY9o7VYrmpi2HZGXc0QMkZ5+lR206rdCHO4ekx3HfGJyK2jUlTsdty9z3B8VKRLssY4rBrEgggGeD3+hryGGIgDjvitOr6iEdUYMGIOQMCI5n6/wBaaeGXTNc9naHb+DwZ/J33T4/zVms3VYBlIZTwQZBrn+ou3jvS1tDgAhzBQnEqV3BhimHTevKlyHJBA9VsRyYhvfjkHvVoudFaNLq0uCVM+3cfWt9QFFFFAUUUUBRRRQFFFeGgrvxf1VrdspabbcYGG8GCQB7mK57ofiDUuQly8bjXE+Yig7SBMQQMGYnJn9Kf9d1M3xcUG56iCoPGDnJ7ATS3U9Mtlrd1BFxVCgycLzBjBOe9SNWJDFrirtUi6ASWOIkd/wCv6VsXo25F3u4YEgbTI8gkHt/mvNHeYXAGgDg/7uwPsBWeqZvVt9QLRjsIgj3PJxTE1t0mlR1aAzKCQQy7VPGQCMj6e9btZbi0xRdzR6Rgkt25PmqdpfmnU2GUutlFC7GLCQqkZCnmcmZnirn0nXLc3KYBtwHxiYnFXIbY1po7PpF0j5hEwXifOJzFF3oNhVJtIltyMEBo8SQpEnNSrHVbdy3KAiCV4GCpjvS4XLxw10HMgIsenspk594irEZaTSsEAUtdZSQWYsh9ysSftNQesLc+ZYt3LbXZbG27clYE7zIiAOZNb7em1NwMyX0SSwUhJ2gMYJzBbGQfFTLQe0kF5cAhQoLHJkmGJJz7wJitdfUyo2ruW7ZUCWDShVfUAVlvUB+GIj9KwtXVthSLDohJLBQABAncYmBiMczSex0be63rSOrNIuloLhuRw5ETOY4I7U91NsKotXWUlwQIic94+vanR23W9l1nMCXgBbmRt7jkgk1Nu6XaFVRtjiBA/TiKj6G0ECrt3AACcdvMmaYdQK7I7RkZH3Ed6ytQH3CDM57dvelml1UXC1yHDkgPjJH5G/3AdjWz/wBydWFv03CRIIwSO0jz/WKhnT3C9+UUEjf2JMARKHv2nyO9PU8WXRXEzn1eCe/18UsvdMuu7u4tjcfSVJkgcAk8Z79/FROjdeS4gLKEfuoUtjtmM4IJFMbHXdOVDC4CGaFngkRj+lSzF1AbQHTsxBHzWZSFJI3QPfmBNZdc0rKFvKwUSN4MQPJGJx9QMUHU2tdu27XFozMsCrAyNpXvzyac6DUfPtZAbzJ/5jmgi6HUEKGG8vjMxM+D3H60z0/XLikbgdsYDCD4jz9+KgdU6WXQbXa2VIKMCfTB7gHI7V69neAAy7wP+fenqrfotal1dyMGHsak1zvpj3bWo2SA07gATBB9u/Bq96DVi4sjBGGHg/496FiTRRRRBRRRQFYuMGsq8ag4q63Le4XRFzcZYH/6qv05+xrbpLm9YkrjMTH/AD2phrmW584ExcRypkRJmZHkEEUu6Xp2O4n0gyAPEZz/AJrnJ26Vv+H9OwQIXNxlxuPPP9Ow+lNtYrXAIMFc+O0f35r3paKkgH19/fBP/DULQXibpEbYDEifxCRx9DWmUg6O2jg3CWKiR4XEYApFrEutdf5fp3ysn80SBIB/CYwfBp9pb+0sWhmkiAwPPbHgVDv31Rnedog7mx3wI+lBt0bfMvhrdyERNty0QR6oWGX2AEfc03azJhQfaKhdPtrbVWSSYhmb8RiPxfWpXVdf8lCwUEGJ9UESQBA75/pWpyT+ejF1jAGZ58n/ADVR691iL5UkMML8tHCONwk74yAYWOKgdV6m90lLqugtwy3FuFZfiDt4I5H1pfb02n+YQjM9+2QXub8kTO0wOPVnPbirJ9qb8i26HqWouXNxZUtBAEtwWJPcsZ8ce81D67avCyWAP454/FnKyDIkYBnkZphpwwIISGHtyeJUGnDhrqMoUfhOW89twB4mfHFJy7P5+lGg1pBVShBaILCCfsfA81P1CXd+CBb5EcjHBB98yP0qPb0twuw7AeIDYH4TPBNa9No9RaQ3CC3O+zIbvgqzEAfpVxNLLztYuXjaskOyiH2ltxEmFg9iTg+RVh0VlLgFwq26BJIAPnvxmsFvi8VZVXZtyGxP+GEfSs7WlfcxOFJxBBxH2/SpdXor+JdIqC3cFy5ZY943byAfS4UEEx3/AENbehW9+nB2IxZSDEZIxJjyR9qbpbtpK3rrOGONyQB9xzWLtpNPKJctK0Tt3DE9yCe5rN5L/JL0PowRLim38pzul0MbgWJHJkkBvpTbp1k2lCFt3kwAPrA7k8000MMwDbBIkDeJI8gA8RXvUOn7Zbd6QJgDP9al5L/MJNVZFwEMWiZjcYJmcxkjtFQrWnWzZQFjuUmbjfU/X6U21j2rRUXbiruIgsYBJ8E81Ht2XnaoVhPq9u+MQwyMjipKWMLFhL7evJUSCGI7+xpvpbhtk/LgSBzmYmPeMmljdKuG78wXjbED0bUMeSD2P61u1rICEa4qu0bJYbjGZEe9a6RYdD1Te+xgMjBHmmlUTR6oo53vAkBTznySBC584p1074gb0jUW/lliRIMgQcEwMA/tNWFWGisPmjyP1FeURsqJ1O9stsRzwPvUukvxfc26Z4O1jEGJg+Y71KsUZ9HDBTdnYWd52yQzbiTHECR9/as/iLTxZAtbYbtjPvnt5pZ0DpwUXn3b710w7EEAx+EDv4mtr9KusqE3IK+oAdyfr2AJFSqNCpL3S2HRUUkcEwzcdj6v3pnp7yMzFUX5giJ5AIGefeotzWKgTdMcArkYHf3+3avXv/K3OFNzaMBcSQO/kf4poytWLm9jsCqeYbxwaVdL1/zxqLdyz/0yQD/MCfTI7NAz703PUFuorZHdp7AicikVrUC2Ll5AVVjIMEgzGSBmB4maocreKhRcBEkhftnP2FNwfmKYHIgkcnxH0mq9rdQ+9AQYgFHEQZUlljuYEj6+1SrHVQodVtlygO4SACASDk47ftU+nx7d6fc2XF/6sE+loJbxuIAGcVF+DOkfw7/zrHyLrGN0n1RJ3AEkASYxzFIH+Kvm3UNnejtPzLeNqwPS4IWSR7z+1WjoHXrjgpeX1JALjhjHIzMVu8sZk1tW4tshLt3dcJAwhkyQAYEwv3p5es3GtMi3QjsCJEzkETxM9+ahNYS7c3tcO0R6JK/rnI9oqZqNdasqSHUkCQJHbt9Kzb+NY2ae+LNpRfcQoguccdzml3Uev2STbW4remYU5jzNU/rfU/mXHdZVoGWMoBH4wAfxdqjaDpaHeUJz+YcsRzPaM0vPfCcf1J6v8RaQMFu7xOEK5hl4L+rKz2rZofikAFhZaCPX6oHH4pJ9PHHiqV8V9LHzLYDE3ZxtWdwBBM5PFWDS9NF1kDEr6f8Ap5JOM+3eptXMWTpXxCmpb5u1l2khIYxxk+J58jim+uNm4EN6ytxfwmeQDyZBBEfiP0pMulFpLaoAgGIA7ewFRNdpG2IpdySxKzGBMgHzGB5poa9P+IJu3bKn5lqyAEbbgGScMTztKjHMTW3qHWGc7S8ErxOY4mlV64NPbACfw1UZESxPIjz/AJrUL++2r3lW27qAcyRu/KKxy1rjmNfU9F829au/M3pb4TdI3iFUjzmSZ8U31XWzaXDQP3P0pXYtFSu0wqTiBnx7BR7VA1eouM5QWy4hjJXAPHLHCwYxSdlmHGh+MIUm6QzTJO2AB/Kscn6814nxUNTc3NZZRa/BcIHPcieIEVUv/bySNiAoWhm7AmF7mdxJA+/tVmsdOZdOLDlQODtJM+eeAf6VfE6r3/8Ao7wtbnAV2dlVjABEyHP0Hb2NMun6m4RsfcUEQ8CTiCTmq1rOoCVtlSwkBmxABXkCZycR7U8sdRQztP8Aw4rW4zhn87//AEf/APIr2oXzT5oq6nTrVUz/AFO6kLNhJBILCQOckKI+7VczVR+NCge38ycj0kdiDP68UvhFW6Hr7TgsJI3FRngrgx9wTWN68bVwkktIJiO0jE+f8VD0th7Vy5s27Hb5igiOfS/uRMH7mnFzTB1RwQY5zzWK3C63pvm3C0FVMFcYHYwOwIrb1jqO1SBnaMx4/wA014gjEgxHaBSgst0nedr8zEEjGY/5xS7hMbdHokOnm2ZY5xzxwY+9a+j2GtXrqyjIVQi2BlWO6QT2XxjuaX/D+tvG9dtsB8tWbaeNoVRE+Zyce1OngksDCsASVwScZJ5iK2x9K9fYuHUIEg7WG8zGxQJx5J4jxNZaq1KoHjMhoxPJ2/TP71MsooYsD6j3P9/+d62apAPUQDI5rnvTp/Pfat6DTC0xtoQfJPIEnE+PamttGX8Mc/1/rSNeqINW1vaduyXaRtWOAO+7OftUu/1M7W+WpYDIgn1HwMcRVw1H+JOtMlsgSZMelSTnGIqv9O0GqeXuXHS2Tjfkn229p4p66/LX515SX5hTO3xiYnPNRNF1a3qcW+beXGcE9we47VmXpbO0fWsQGUCFBiTxnkye/ufNS+k64gstssVKnaGgCRgFe5n+grd1iyGtm3vhjnbIG4ASVxmCPejS6b+E1wkKTb/COwjhftW54xfUrp+pCmCQzGY9zE8+Ca3P1QI6EkYEkSJ/52qt6xhbhjkqQAv5m8BR5/pTDqWlHy0uxBI/EwMyR3E8GKu2Q605sdSN5gyr6VnAYZgcZ75Faup657ts/KLI6PBBUGSMbQT2J/MJpJpOh3LZW/uaQcW90LAiZ749pkxNT7XX0tbBdAAMksceAARmWbJimJqYdFevXUa4w+UsEKBjd7D+5rzpmhtPca4pDqqqqg+oIQWmD2M+KnLq1fTC6klWB2zIP+RxFQNPeNhHgQiKWIPbv98z70qxo1nX105i/aIDuwU4gjcQJJ7kAGstWbhBMFWcLCgTAg+jHA8me1QdJ8MnUW/m6hy28i4q9lJz9e9OtXqvlqq7iXYhQBBjEmeQPvinyYn3tq6TZuwCxHpYkAHmcZPeMkeKz6jrggjcobvGdo8x3Y0v1OpvudqqAdoDwc7j+IAnEAAD7mlF7SMhhzuIUSIwoiBJkSZzjxmp3V8WG06iFKp80ruRRALD3+5z4mpHStGjAbQEe45GP5txGPpBNa+k6dEtB4kkct3+/gefap/wdqBeuKqA/wDVIEg+5J48A47YpZ+kv4vf/wDG6f8A3/8A7P8AmirHRWsZ2vaonxhfm6wYBlSDB7CJ/XNXuuR/EnWIN+8isxW6RgSCu7aC0T6RSkSNZ0/f8m7aaCjyR/MhBBXzwZEdwK2aXTBDIJCk+oDg+59471BfqEXVRV3AnJ/lBWdw9pisjqWCqZ3AALnksDj24rFrciw3mAj+XvVZt3ovF3WDBXJ4kiIHjFbdXrbnpG5UMjDRB7bf1I49qV643BbHzNs7iJXMiZB49JHFatZnVbn0a31BFwKHZpYGCR+H0zwYGcVj0nqdwXLilHZLe6WA9IWYBH8xaDx4rWjqmnZwJuqH2Fv9wkkT2A/YU96Pq99lFiPSBj2HI9v81d6TNraLYIDKPqPv/WkXVuupaci8GFsDBHkdjGaYam+y3VSFAMEPPPYj60m+MNWq2ZdEY7gCpYDBPINYk7dLeizpvTNKb29mM3h8wJIzOSRGYk9+asFjSqvAEg+kjkDj/IpX8MX7V5VZLexlG2DMqOOSMgwM+1Oepa23ZSXYIJj7ntFXlN6Tjce6i2IjmaUa9QgZbf8ACa5yQgG4jHP3pqjncQRgcH+3/aoh6HuJlt0wQWElY9+/iKxw45a3y5bFf1/QrlxxcBaba8MvPk4Eye1StLpbtu367hCTPqj0rgAHggSP6U30Fp7K3LbMWgyvPBPnv9BXnVEm2wjcYOCcZxJ/wa1b8YnHe1O1O9jAEsbkAhTPMc8QRV4vs+23b84LeFA/rwKjdJKolouRLcA8jsBjvn96efKUsD4GP61rNTwl0XRtt4uwZjtI3FsCTMAT9OKw0l5b14qVXbaJ2j6cn6+9HxJ1dLVtlU7rjelQgmC2ASe0Az9qh9B6YLdq2+92YqSxYBT6sncImfvialIeNqkHLACYAHf2E88Vg11WtgIBDRIPJ+v6VWLN75l2du5kcKpAJVUmd2OWzBPge9WbqCbYKKd0jAGCTEk+wEmpZWtiLb11/e4W3NtAFGDJY8d+ATUfTaVUZHcbroVoB/3NOP3GaZ6rXC0C7Mqr3n+pqgjqr3LyyCbt24oWVwqBty/UsOxiASa1GOXSz9bvCxZBVCbrGAo5k8ye31mg9JZzYuNkLkp5mJGPBA/Sm9/TAwWAw0y3tXrXQAcbhHGcj9Kbi5pNpOptqrgtWkK2bYIZjAGIAWD98VePg7Tn/wBWIwFBiP8A4wZ+7D7AVWOl6E2gwLAsxa4wAwNxG1RnsP1mrh8B6Tdee6SQVSAoOPUck+fwj96t7rM6i9V7RRVRjdMAn2rjFq2FDEmQ5J2DIBHqYjvmR+3muxa65tt3GiYUn9BXEbXU2DkgKZkLAxuPEx5gDHE1nl41x9OLGmDOjkBWCQB5HIx9K3iCpEe4+oNKtV1Ija7D0YVpH4e88/UfpTLqf/TeCJUY9x2jtzWGyXq+sJuIOHV5J5BjMffb+xrL4peV2zA5gT+YSR9KhLaN1dwMFXEsAcGYn6A0+vdPXam4bmiDH5szx71Z4l96e6Lps2gjL6gPODj/ABUSw/y02ofUOc8d4/astL8SB4/hvbgEy8ADIC98z7cRmtF29/FCkcQxYYHqkmT3/wDFWxJ+vNaH32rtyWtKpMGIDSBJx4mo+o1dp7Dm8q3EBJDRgiYBJxBggU36vaa+1pEO3TlWYspG7dhQB7FWaqn8S6K1aZLdkM2AXt8gkkBW8BsduYJpiPendRVY/wDTq5HaT78CZO3+1Sm0g1LtcZQYI/ESBiMkCRxR0m/8rTjfbi7DSP5TmBznmMVGTXvbCOMAiSp/CZB/F9sxNMaWW1q02kiQAYkiB9R7VhZkTDnyf3NU3XdbO7dbZn9JG3aYBM4JwDH83elVvrOrtWwoUfxH9Pdh2gdsxVvFJyX/AFvXUTfy5UZiPb/Ir3omv+cklSMSQfJ/7D96W9H6UrWgNQitdncx2kBczt57ER70q6B1r5mqu27W35IkqNvMQJkHIzUxdTNRfUawiYRQDB4z28/0rdr+o3nBto+IPqVYMRx3/UeRUDqJe7qrttBIUqpYTgETn/dyal67QulptrOjQCFUgk47/c8CqyXm01p2IG8hpzwT4HBgSDVhsOWtKrlZeCSuIBjGTyYYYpeLSi01y8dhCCVJyW7SQJz+tRtLrjIvG2JuXLa2yCDtU4YhTwNpjzmpmruLJqNQyvat2lImSzACB3j3OZpiXJBLYA/8/pVetdV2XnBCIu4ldxjaCQAZJjJMwOJFS16oHEo0jgY7+c8irYkqOLy3br2wga1MmR6WYGfxeQYx7HxS/qYLXQSjg71grEAjEtOQoA557VYXVoYyJicTGftz7VVNZrwxZBuIUAkg/mJ/MfGDSLcM+tXXfbaUTGWb+4+81I6Kt29cJYkIsgA+2OPNaL6u9hDbCpzkn8q8TPuO1Y6fUBnS0HLMT/EgMuBk5jjjE/WtYzqw3riLJgk94yTHarh/p/pSDqLhzuKge0D8I9sz96qCQsERNX74GtEackj8Tlv2An9qkKsVFFFVCf4t1q2dJed52wBj/cQo47Sa450PYurvWgpUJD25BODhueCCYgeK658cZ0dxYneUWPMuP8VQfk7CxMAxn7c1nlWuMQfiLR77F22pB3qRA/bHvETSKzqtR8tBcUhnUDYRxHf34pxa6avzjcW6R/DA247ndieTn9qdPpA0A5IGO39O9Zs6al7VzpWoKIQwgMT6f6/rTvpGuRgqEw4gFScgnjHvFbnNsIQygseJMR9Pr/eq50+8ialNxIkzk9jIwe4BjnipPVp9r9KquDt3SfVA4xz7D/NaNfo2G3aYAVgzCC0Rjnkn+1Tb11jcGZU847CeCB9OaYpaBUk5IzM9vFbYU+xqjpvkhi162w9NxVAhj2icDnPtUTqFk/NHy9oLQCcc5mB5g1r61o3TaqXyiBiRugiCeOO3k+alHpifMS68lkMIdxAk9gJjz2rNajZZ6NaVhyw4yTyTJJ85zW7qmgs3E+XcCkcswxkcEeMHzWwEgFyQqZJ9h5HtShtSLwJslj3k8EefAHvSUsR/loVctsVUYhRGIjAH+7zPmpGk0Ks1siS4GAYgZmQI5AxNQdAty5eYXCpRTJH0japHAg596mP8RqPV8uAHNuScgyeAMmYBx5q3aSyent38JUnbIg/fn6d6SdH6MNLcdwwJYyAF2gKREe49uKz1PWENxEJKJksxgAmIUeT5+1Rek9TuPcdCsqo95M8TPaplwtlvZ8unLHcBBJz5+47mK09TsW7NveVJeYUfzNBiT9uewmpmj1Ic7VBBHY0h6/1D5rXtNbBuEQMwFVjzJ5x/ekn6W9J/S9IWt2rl2HZhu4ELuEQvnBiTnJrR16/btLb9Ew0pt/IVGCoHLZgD3p30y3Fi2OIULHggRH1EZqL1a+VKwm7Deo8oY5+vsPFXO0Ihoggvai4dwuoAqNyoIkjPf0jitfw8qLcO66BbOFQLAETmew7xWer1fzUDHCJ3ZYJLAiApySMfXdTfVaQraP8A01IUEAHwZkcYit8ZfrNsRup61UcG1qCwcHAIKgkCMjgRwPeqxqtU9q04FrduncVB9JOA3PESPuTUqyXt3LSptO5/y5PP4wIiOfH+JXWEJuLbuKdrEHdwoHE+7dq10yj29cSvy2YkLCg7fLGP1JjPmrPd0IZ4V/UVG4eFwvbuf7Vo/wDbk2BVRQQZAPcjj7/Wl/R7t23qbykMyuJLMMqZb0g/y+M8ViXY1Z/NTrWg1Gru/wDprUKGba3lUHLmDJgdsZ713PR6ZbaIi/hVQo+gEVX/AIL6Itm381tpu3QCWHZeQoP7n3qzVUFFFFBWPji9/DS3/M0//nx+tUfUP8x3QBgR6ZIP5h+U8H+1Wr4+1G25pxsJgMfrkAgE9xzSPUXsAyBB78kxMfXFSzVlVTUWnsMCVLAD0vnnwQOwid3tVh6M4uW/mn1EliJ5WfTAjkQv1pfrdWLiK4DqRJ2jnGOD5rOx1Sybe220MFllB9SySZYds96jSR1JQgklcxEnzyaXaq2m27cwwCQsHIJ78Y+vtUHrfUHZGgrcQRgcgHEGRz7+1ZdOUm3c2nedhdVJPK9j+sVnM7XekzQ2H+WwVhF2yVB42NtwPZcz7V70HTizptPa3MzhQWG7cAw5AI/LPAo6Sxe0ZUlGE7ZmRAGP9pqJpdTcGptoI+VlCIHpC5GI7YE+9WX4ln04+Iy5tpst7izhSJiMTLGD4/WtNjpBgG5cAb+VYgeQC0/rTTVC7E2nQeQyz+kHvVe6jYuK9m7fuqShAKIYUySJzkz4HgVrE1s0XSdgdDcL2jBVdoH1k9xxA/zUbrurS3sBIXcdoA744x9sU1vqbe9y4+WokY9Q5mT3xECqxc0fzrtm9dZhaLgpuMfiX0rE4JPPfNZkq3lJ4kabpV9U/jvbJkkbQe5wSQf/ABPeoWo0SWTbKl2AJ9QMksx4IGTM/tmrfftTM9sCotrTLkMsg4pKKg2kXUEIGcXJLAEZIjvjAz+tWDpOiFqfJid36TWrT/DtizqPmK5Ux6VnsYG2ScicgU1uWhJg+qOef+c/vWr0k7QdRf2LccyAqEgzEECf7VTukqIFy1J1Lk7Uc/jbJlgSAAMwSasnXHBS9Yt/xLjgboMhQYUkmcdzHPNIdB0sW9Rua4SLaj0jvkkQZP6e1J16nL/Ft6DYu2l+Ux3DLu5ON7ksVUe3njOKYWdMWYlwAJwB3Pk/tit2jvK1oP7ceY4/bNbbVwMARxHHcf8AereP1d+InUejWb203LSXCvG4ef7YqAvS2+ZLAGRB9WAviDnxT3sWkgDn7YxS8dQQ3DbLqSI/ERycwPpg1JpcGuXYFVQNzELMRAOCQfPivE0ZuBc7Snonv+/b6d681l5HV3DfgJAhu4MbRPBx+9Qfh7qSm0Qxm4NxK7iYg8bgM9sit4zppau24hclSZI7QdpH1maT9WsS9tA0G5cVD3AVmySPYT+9QbHWit82lRV3S7rnDMROYz+0zVn+Cehtqdatx7VwWbDbmd523HGAq/zbSA09o96x/OVq8tjr+j04t20RQAqKFAHgCK3V4K9qsiiiigidT6el9ClwSOx7g+R71zb4u+FXUH1Nt5W8ABtxHq8Ht44rqlY3EDAgiQRBB70HFTo3Qoo9QCj1MfVEiR7/AF7UqfTWhqbz2xtYrtIB9JgjPsc1eOsfBT6Ytc0xuXLZktaPqKYn0+VxwM8c1z7awVmtqwQ9tpkEzgg5GQB/4rFbiw9F01l7bINpcgfMAPBZe8/THavE6cti6m0uVKMAP90rkke044pPb64thBuChn2kdxDcH6YiasfRr4u22JfJOCBxj9f/ADS+JPSPW3Ht6lVtglGUnGIIwQZxBwR9DUxWDWyQw3RvyMqwmZ/pHsK39cbau1OduG74g+McZ9qVPqdoDQ26VDqvYnt7z5qY0n9M6qbgVDG8MRjg98jnNb7qNbWHIZmMglRyPzH3Ax9qhau1DNcRdrJEf7gSCRE88it4ufPB7rj8RiPM+YrWoj62+Wt3FedjAxt/NzK9uRGff2qLpNQwa1vtxbDsoJbcQQAQcflmR9h98uqG0hA3BiDLEHAxAx2Ezitml0tu7pgqytonk5PJlgWyJarOkvZvcbaZGZpfqetJauBCNztnaDlRzubwOP1qL1S7fV0+XEE5Z5gAMJ+krn6ilep6w157yL8oKsLvZQGI/NtY5Ix37zUnpWKWbl3WqwllJ3OGEqsQoHsYAg85p6NGuouOm5xaQBfS0B/IxBweY8VD6YbVu2rBiFMQP19McmsDfR7wuLvVkMKpbasTnco5mf1ArX/U+dGGl6NsJCkqmRwJ7mT555OeaLvRF9LFiYktOZMmDUrW6wps2IX3MAYP4VnJPmBS7X9aNvYGKKXfaNp4njdPGJ+4HmklpbiMjXLTBVU3N2AZggwTO0gCOe54p30TTXEk3ILx2M/3+n71rTpiKCygl8GWMwRkR7CYqHoepBdyk7ih/ESMnnPareukn6srAGqp1vQ22uN8pYfl24A7D/7f5qbd6w5O1BJIwBH9a3WnFm1DsJGWnz4qRaqXUCiWhbM753naCZP8zeSYisej2bp9VtAJwxwAcznzB/pWt7923JILMxG5VBkEkmTHgGM1NXqlxkO1Wtlp2kx2xJxgDcMcmR71uRjUixp9ri3aE3GaAzZlmIjH1z7YrvvSNALFlLY/KMnye5+5muff6efA0Na1moMkDdaT3I/G39l+5zXTqzVgoooqKKKKKAooooPIpR1v4ds6lYYFG7OmCPM+fvTiig4B1/4VNljb1FsgbmS1cAMFZMFXIhSQQds81n8PB7G5TJTGxiRJ8A+4Aj3iu7arSpcRkdQyMIIIwaoHxT8KLYRGshjaDS45Kj27x5NYs/GpVQ+ItWm+wA4BMwvfIjcR4HH3qBbuK26NwdNm8Ngicff8JOa8Lb2PzrZdrC70YGN6klYgc8c963dR062wz7dvzgZM84kMe0r/AHpasea/rIQKxkF2CDPY/m8cj/kVjr+pC1bYrtJY7VET6j9M+/2qP/7Z8ywgC/MZHFxDJzBiPf8A7VjrOiteuC3E7HLGG2naO8/f2qztKVdN1cstpbawH/i3oE3Lm4gESPwgn657VZbOo+UXuXfwRwuQIOTA4z/Wl+h09pbgt5LEEcxBCgEnjMyce1S7tx1tOt6GZ/TbGM9o7ScbjWrE43PGdxW1Nq4Vna6+kexmJ9+36VC6P8FItpRfG5yQWzO2Pyg/r9zT7o9sWraWx+VY48c4piqHms7+LZ+oD6BWtzsCFT6AxBAMQD7YJpX1fobtbAtuobdJ3AkEQfTzPeasBIODyOPvjInitRWMk1RW01T6dCvyMooPpeVzOSWjbn68UdTNhrBdgB82QSqhzMR27gjtS74lV2gW/WRu3Bc4AkSSckePekHRdYxZ95LBRKqTweIGI/8ABrXTNuV0C18xkQCfw8kwY+3t2qBd06fMFpwm0KSoK/izkt2HbPua2dP6mpDAvlBkcHPjufFYJ8L9RLPdtWbjrcIbgAhYwo3fepJt7W3J0za7sIW1t7Z5jHH/AH7Uo13U/WtsFixOfTMfTBGOSTVx6J/phqL8Xbzf+m3gSJLXYHn8qkjwftXR+g/Bmj0ubdoF+7v6m+kngewrWyM91yTRdG1bgLpbBuM2WZjAHguWHfsBmrx/p/8AAJsq17XKr33YkW53JbE4xwzHn2muhgURU0wAV7RRUUUUUUBRRRQFFFFAUUUUBXhE17RQca+J+gnR64C3u+TfyIxtiT8uf5QZIHg1OS0p+WD2IP0NdG6708XrDoRJiV9mGQR9x/WuYXHEsSSrIZiOT4rnz6dOHcMrdhT6RAA8CPeq+2gui/fbBBZSC3G0ghlEHtA/XvT/AE/ULbLvUifH9agdQ6mAswYwfrPAFb3GMVzommY3W+bDsiklvBJ4GOIGKw1lu7dv2mZR8pSWRgcg7dpJg98x4rTa6nc+c6qBFzn0k7NuDJ78ge1TtN1EBQCy7YO2D2GCSR7n9at/wjVpOsMCUO9nWASEwZ4PMTFNbWvJDA9u5/NP/Iqrafr1lW/FCk7pHv6c/wC7H9Kkp1RGfagYkZM4Cie57VMp/UWQgrLblXHiT5qNd1amZk+fr/yKX9F0+o1t4LZVmUclcKP/AJEj9uauek/05vkDfet28mQAXP6+mtJqi375BxxOB96sfwx/py+pUai5NgOpIDKd5zAYqY2jaBE5giYroHQfgrT6Yh4Ny4M7n7HyBwD78irLWcFV+GPgTTaMlwXvXD+e6QdvsoVQAO/c+9WqiiqCiiigKKKKAooooCiiigKKKKAooooCiiigKKKKAqs/EvwuL5+Zb2rciGBGG8T4PvFWaipZqy45BrtGbZKldpQ5BGP+4Pn3pFrNMJDHbkyAGwMQPrXburdLTUJsuDHII5H/ADiuZP8A6f65n2u1kqJi4GIkTiV24MYjPNZszxqVTSh+ZsCkEnJHc+48Z4NGt6ewtsikvdcABVXvM7VAzJ5/eunaT/TcTvuXvXEehcDEYkzNWDoXwnY0rb1Be6ebjmT9uwxj6VuMVx/pH+kOqdlLEWxA3G4czGYCySfrA966P0f/AEv0VpFF1DeuQNzFnAJGfwq0RI4M1eKKupjRo9JbtKEtoqKOFUAD9q30UVFFFFFAUUUUBRRRQFFFFAUUUUBRRRQFFFFAUUUUBRRRQFFFFAUUUUBRRRQFFFFAUUUUBRRRQFFFFAUUUUBRRRQFFFFAUUUUBRRRQFFFFB//2Q=="/>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0970" name="AutoShape 10" descr="data:image/jpeg;base64,/9j/4AAQSkZJRgABAQAAAQABAAD/2wCEAAkGBxQTEhMUExQWFhQXGB0bGBgYGB4gIBoeGxocGR8aGyEaHCghHholHBgaITEiJSkrLi4uGB8zODMtNygtLysBCgoKDg0OGxAQGywkICQsLCwsLCwsLCwsLCwsLCwsLCwsLCwsLCwsLCwsLCwsLCwsLCwsLCwsLCwsLCwsLCwsLP/AABEIAOEA4QMBIgACEQEDEQH/xAAbAAACAgMBAAAAAAAAAAAAAAAABQQGAgMHAf/EADsQAAIBAwMDAgQEBQMDBQEBAAECEQADIQQSMQVBUSJhBhNxgTJCkaEjUrHB0Qdi8DPh8RQVcoKSFmP/xAAXAQEBAQEAAAAAAAAAAAAAAAAAAQID/8QAHhEBAQEAAwEBAQEBAAAAAAAAAAERAiExQVESYXH/2gAMAwEAAhEDEQA/AO40UUUBRRRQFFFFAUUUUBRRRQFFFFAUVF1mvS1G45PAAk1G1PW7aAH1ZMDHf3PagnXtQqfiYLPkx/WoOo65ZQfjkyBAByT9uPfiqT8SasagujNCiDujkmcSSBA9s49qUdC6veuuqyI2nfvM7SOyyJZCIMzVkS10y3120TEsPqP8VOXVIeHX9RXONZs/h2zLE+qV3E4/N5gEjvxUvVaTfCwDtKndt/zVw10BXByDI9qyqlpYZFlHZCP5DH2jjj2pl0r4ilzbuiIGLnAP27d81FWKisUcEAgyDwRWVQFFFFAUUUUBRRRQFFFFAUUUUBRXk0E0HtFLupdas2QNzyTO1VyTETAHiRn3pBr/AInu7SUt7RE7jmB5PtRcW9mgSeKW6zrCopKo9w9goGf1Iqn9B192/wCm8wkd1Zob6zx9KxGkK6g3Deu+1vcNgxnmSaIdD4i1JJH/AKXaB3LDPuBIOO9SG6vcnmO8ADA+/NQRqgxjJjvSnqep3GbdxTtMMgImffPYEGAJp6eG+o+JbsgJEnncMRnOO+Ki9S+KnVCVLB+34YJ9pwag9IhiW3NJxH6x24/etvWeh2rpDXJQDuG2k+xzkVQmT4zuXL72/kuwAneeSOOP/ljxEmstTfbVhfwoik/N9bKcH0gEYIkcz3ph1lotE213FF9KCII4Pvx4pV8N31u2g6spZTte2wKxzhQcMDAGefNWVKb6fpqsQlwMdpLI2/gZHnwSPesvktbUHaxAxIGQPMf4qP1HV2yrNcuG3bVYZlkNbJIAYHwPoRmnGkH8MRdLgiVfBMH3iDipZ9WX4rVnU6tL4ZQt+1uEn0q2ZHgY9o7VYrmpi2HZGXc0QMkZ5+lR206rdCHO4ekx3HfGJyK2jUlTsdty9z3B8VKRLssY4rBrEgggGeD3+hryGGIgDjvitOr6iEdUYMGIOQMCI5n6/wBaaeGXTNc9naHb+DwZ/J33T4/zVms3VYBlIZTwQZBrn+ou3jvS1tDgAhzBQnEqV3BhimHTevKlyHJBA9VsRyYhvfjkHvVoudFaNLq0uCVM+3cfWt9QFFFFAUUUUBRRRQFFFeGgrvxf1VrdspabbcYGG8GCQB7mK57ofiDUuQly8bjXE+Yig7SBMQQMGYnJn9Kf9d1M3xcUG56iCoPGDnJ7ATS3U9Mtlrd1BFxVCgycLzBjBOe9SNWJDFrirtUi6ASWOIkd/wCv6VsXo25F3u4YEgbTI8gkHt/mvNHeYXAGgDg/7uwPsBWeqZvVt9QLRjsIgj3PJxTE1t0mlR1aAzKCQQy7VPGQCMj6e9btZbi0xRdzR6Rgkt25PmqdpfmnU2GUutlFC7GLCQqkZCnmcmZnirn0nXLc3KYBtwHxiYnFXIbY1po7PpF0j5hEwXifOJzFF3oNhVJtIltyMEBo8SQpEnNSrHVbdy3KAiCV4GCpjvS4XLxw10HMgIsenspk594irEZaTSsEAUtdZSQWYsh9ysSftNQesLc+ZYt3LbXZbG27clYE7zIiAOZNb7em1NwMyX0SSwUhJ2gMYJzBbGQfFTLQe0kF5cAhQoLHJkmGJJz7wJitdfUyo2ruW7ZUCWDShVfUAVlvUB+GIj9KwtXVthSLDohJLBQABAncYmBiMczSex0be63rSOrNIuloLhuRw5ETOY4I7U91NsKotXWUlwQIic94+vanR23W9l1nMCXgBbmRt7jkgk1Nu6XaFVRtjiBA/TiKj6G0ECrt3AACcdvMmaYdQK7I7RkZH3Ed6ytQH3CDM57dvelml1UXC1yHDkgPjJH5G/3AdjWz/wBydWFv03CRIIwSO0jz/WKhnT3C9+UUEjf2JMARKHv2nyO9PU8WXRXEzn1eCe/18UsvdMuu7u4tjcfSVJkgcAk8Z79/FROjdeS4gLKEfuoUtjtmM4IJFMbHXdOVDC4CGaFngkRj+lSzF1AbQHTsxBHzWZSFJI3QPfmBNZdc0rKFvKwUSN4MQPJGJx9QMUHU2tdu27XFozMsCrAyNpXvzyac6DUfPtZAbzJ/5jmgi6HUEKGG8vjMxM+D3H60z0/XLikbgdsYDCD4jz9+KgdU6WXQbXa2VIKMCfTB7gHI7V69neAAy7wP+fenqrfotal1dyMGHsak1zvpj3bWo2SA07gATBB9u/Bq96DVi4sjBGGHg/496FiTRRRRBRRRQFYuMGsq8ag4q63Le4XRFzcZYH/6qv05+xrbpLm9YkrjMTH/AD2phrmW584ExcRypkRJmZHkEEUu6Xp2O4n0gyAPEZz/AJrnJ26Vv+H9OwQIXNxlxuPPP9Ow+lNtYrXAIMFc+O0f35r3paKkgH19/fBP/DULQXibpEbYDEifxCRx9DWmUg6O2jg3CWKiR4XEYApFrEutdf5fp3ysn80SBIB/CYwfBp9pb+0sWhmkiAwPPbHgVDv31Rnedog7mx3wI+lBt0bfMvhrdyERNty0QR6oWGX2AEfc03azJhQfaKhdPtrbVWSSYhmb8RiPxfWpXVdf8lCwUEGJ9UESQBA75/pWpyT+ejF1jAGZ58n/ADVR691iL5UkMML8tHCONwk74yAYWOKgdV6m90lLqugtwy3FuFZfiDt4I5H1pfb02n+YQjM9+2QXub8kTO0wOPVnPbirJ9qb8i26HqWouXNxZUtBAEtwWJPcsZ8ce81D67avCyWAP454/FnKyDIkYBnkZphpwwIISGHtyeJUGnDhrqMoUfhOW89twB4mfHFJy7P5+lGg1pBVShBaILCCfsfA81P1CXd+CBb5EcjHBB98yP0qPb0twuw7AeIDYH4TPBNa9No9RaQ3CC3O+zIbvgqzEAfpVxNLLztYuXjaskOyiH2ltxEmFg9iTg+RVh0VlLgFwq26BJIAPnvxmsFvi8VZVXZtyGxP+GEfSs7WlfcxOFJxBBxH2/SpdXor+JdIqC3cFy5ZY943byAfS4UEEx3/AENbehW9+nB2IxZSDEZIxJjyR9qbpbtpK3rrOGONyQB9xzWLtpNPKJctK0Tt3DE9yCe5rN5L/JL0PowRLim38pzul0MbgWJHJkkBvpTbp1k2lCFt3kwAPrA7k8000MMwDbBIkDeJI8gA8RXvUOn7Zbd6QJgDP9al5L/MJNVZFwEMWiZjcYJmcxkjtFQrWnWzZQFjuUmbjfU/X6U21j2rRUXbiruIgsYBJ8E81Ht2XnaoVhPq9u+MQwyMjipKWMLFhL7evJUSCGI7+xpvpbhtk/LgSBzmYmPeMmljdKuG78wXjbED0bUMeSD2P61u1rICEa4qu0bJYbjGZEe9a6RYdD1Te+xgMjBHmmlUTR6oo53vAkBTznySBC584p1074gb0jUW/lliRIMgQcEwMA/tNWFWGisPmjyP1FeURsqJ1O9stsRzwPvUukvxfc26Z4O1jEGJg+Y71KsUZ9HDBTdnYWd52yQzbiTHECR9/as/iLTxZAtbYbtjPvnt5pZ0DpwUXn3b710w7EEAx+EDv4mtr9KusqE3IK+oAdyfr2AJFSqNCpL3S2HRUUkcEwzcdj6v3pnp7yMzFUX5giJ5AIGefeotzWKgTdMcArkYHf3+3avXv/K3OFNzaMBcSQO/kf4poytWLm9jsCqeYbxwaVdL1/zxqLdyz/0yQD/MCfTI7NAz703PUFuorZHdp7AicikVrUC2Ll5AVVjIMEgzGSBmB4maocreKhRcBEkhftnP2FNwfmKYHIgkcnxH0mq9rdQ+9AQYgFHEQZUlljuYEj6+1SrHVQodVtlygO4SACASDk47ftU+nx7d6fc2XF/6sE+loJbxuIAGcVF+DOkfw7/zrHyLrGN0n1RJ3AEkASYxzFIH+Kvm3UNnejtPzLeNqwPS4IWSR7z+1WjoHXrjgpeX1JALjhjHIzMVu8sZk1tW4tshLt3dcJAwhkyQAYEwv3p5es3GtMi3QjsCJEzkETxM9+ahNYS7c3tcO0R6JK/rnI9oqZqNdasqSHUkCQJHbt9Kzb+NY2ae+LNpRfcQoguccdzml3Uev2STbW4remYU5jzNU/rfU/mXHdZVoGWMoBH4wAfxdqjaDpaHeUJz+YcsRzPaM0vPfCcf1J6v8RaQMFu7xOEK5hl4L+rKz2rZofikAFhZaCPX6oHH4pJ9PHHiqV8V9LHzLYDE3ZxtWdwBBM5PFWDS9NF1kDEr6f8Ap5JOM+3eptXMWTpXxCmpb5u1l2khIYxxk+J58jim+uNm4EN6ytxfwmeQDyZBBEfiP0pMulFpLaoAgGIA7ewFRNdpG2IpdySxKzGBMgHzGB5poa9P+IJu3bKn5lqyAEbbgGScMTztKjHMTW3qHWGc7S8ErxOY4mlV64NPbACfw1UZESxPIjz/AJrUL++2r3lW27qAcyRu/KKxy1rjmNfU9F829au/M3pb4TdI3iFUjzmSZ8U31XWzaXDQP3P0pXYtFSu0wqTiBnx7BR7VA1eouM5QWy4hjJXAPHLHCwYxSdlmHGh+MIUm6QzTJO2AB/Kscn6814nxUNTc3NZZRa/BcIHPcieIEVUv/bySNiAoWhm7AmF7mdxJA+/tVmsdOZdOLDlQODtJM+eeAf6VfE6r3/8Ao7wtbnAV2dlVjABEyHP0Hb2NMun6m4RsfcUEQ8CTiCTmq1rOoCVtlSwkBmxABXkCZycR7U8sdRQztP8Aw4rW4zhn87//AEf/APIr2oXzT5oq6nTrVUz/AFO6kLNhJBILCQOckKI+7VczVR+NCge38ycj0kdiDP68UvhFW6Hr7TgsJI3FRngrgx9wTWN68bVwkktIJiO0jE+f8VD0th7Vy5s27Hb5igiOfS/uRMH7mnFzTB1RwQY5zzWK3C63pvm3C0FVMFcYHYwOwIrb1jqO1SBnaMx4/wA014gjEgxHaBSgst0nedr8zEEjGY/5xS7hMbdHokOnm2ZY5xzxwY+9a+j2GtXrqyjIVQi2BlWO6QT2XxjuaX/D+tvG9dtsB8tWbaeNoVRE+Zyce1OngksDCsASVwScZJ5iK2x9K9fYuHUIEg7WG8zGxQJx5J4jxNZaq1KoHjMhoxPJ2/TP71MsooYsD6j3P9/+d62apAPUQDI5rnvTp/Pfat6DTC0xtoQfJPIEnE+PamttGX8Mc/1/rSNeqINW1vaduyXaRtWOAO+7OftUu/1M7W+WpYDIgn1HwMcRVw1H+JOtMlsgSZMelSTnGIqv9O0GqeXuXHS2Tjfkn229p4p66/LX515SX5hTO3xiYnPNRNF1a3qcW+beXGcE9we47VmXpbO0fWsQGUCFBiTxnkye/ufNS+k64gstssVKnaGgCRgFe5n+grd1iyGtm3vhjnbIG4ASVxmCPejS6b+E1wkKTb/COwjhftW54xfUrp+pCmCQzGY9zE8+Ca3P1QI6EkYEkSJ/52qt6xhbhjkqQAv5m8BR5/pTDqWlHy0uxBI/EwMyR3E8GKu2Q605sdSN5gyr6VnAYZgcZ75Faup657ts/KLI6PBBUGSMbQT2J/MJpJpOh3LZW/uaQcW90LAiZ749pkxNT7XX0tbBdAAMksceAARmWbJimJqYdFevXUa4w+UsEKBjd7D+5rzpmhtPca4pDqqqqg+oIQWmD2M+KnLq1fTC6klWB2zIP+RxFQNPeNhHgQiKWIPbv98z70qxo1nX105i/aIDuwU4gjcQJJ7kAGstWbhBMFWcLCgTAg+jHA8me1QdJ8MnUW/m6hy28i4q9lJz9e9OtXqvlqq7iXYhQBBjEmeQPvinyYn3tq6TZuwCxHpYkAHmcZPeMkeKz6jrggjcobvGdo8x3Y0v1OpvudqqAdoDwc7j+IAnEAAD7mlF7SMhhzuIUSIwoiBJkSZzjxmp3V8WG06iFKp80ruRRALD3+5z4mpHStGjAbQEe45GP5txGPpBNa+k6dEtB4kkct3+/gefap/wdqBeuKqA/wDVIEg+5J48A47YpZ+kv4vf/wDG6f8A3/8A7P8AmirHRWsZ2vaonxhfm6wYBlSDB7CJ/XNXuuR/EnWIN+8isxW6RgSCu7aC0T6RSkSNZ0/f8m7aaCjyR/MhBBXzwZEdwK2aXTBDIJCk+oDg+59471BfqEXVRV3AnJ/lBWdw9pisjqWCqZ3AALnksDj24rFrciw3mAj+XvVZt3ovF3WDBXJ4kiIHjFbdXrbnpG5UMjDRB7bf1I49qV643BbHzNs7iJXMiZB49JHFatZnVbn0a31BFwKHZpYGCR+H0zwYGcVj0nqdwXLilHZLe6WA9IWYBH8xaDx4rWjqmnZwJuqH2Fv9wkkT2A/YU96Pq99lFiPSBj2HI9v81d6TNraLYIDKPqPv/WkXVuupaci8GFsDBHkdjGaYam+y3VSFAMEPPPYj60m+MNWq2ZdEY7gCpYDBPINYk7dLeizpvTNKb29mM3h8wJIzOSRGYk9+asFjSqvAEg+kjkDj/IpX8MX7V5VZLexlG2DMqOOSMgwM+1Oepa23ZSXYIJj7ntFXlN6Tjce6i2IjmaUa9QgZbf8ACa5yQgG4jHP3pqjncQRgcH+3/aoh6HuJlt0wQWElY9+/iKxw45a3y5bFf1/QrlxxcBaba8MvPk4Eye1StLpbtu367hCTPqj0rgAHggSP6U30Fp7K3LbMWgyvPBPnv9BXnVEm2wjcYOCcZxJ/wa1b8YnHe1O1O9jAEsbkAhTPMc8QRV4vs+23b84LeFA/rwKjdJKolouRLcA8jsBjvn96efKUsD4GP61rNTwl0XRtt4uwZjtI3FsCTMAT9OKw0l5b14qVXbaJ2j6cn6+9HxJ1dLVtlU7rjelQgmC2ASe0Az9qh9B6YLdq2+92YqSxYBT6sncImfvialIeNqkHLACYAHf2E88Vg11WtgIBDRIPJ+v6VWLN75l2du5kcKpAJVUmd2OWzBPge9WbqCbYKKd0jAGCTEk+wEmpZWtiLb11/e4W3NtAFGDJY8d+ATUfTaVUZHcbroVoB/3NOP3GaZ6rXC0C7Mqr3n+pqgjqr3LyyCbt24oWVwqBty/UsOxiASa1GOXSz9bvCxZBVCbrGAo5k8ye31mg9JZzYuNkLkp5mJGPBA/Sm9/TAwWAw0y3tXrXQAcbhHGcj9Kbi5pNpOptqrgtWkK2bYIZjAGIAWD98VePg7Tn/wBWIwFBiP8A4wZ+7D7AVWOl6E2gwLAsxa4wAwNxG1RnsP1mrh8B6Tdee6SQVSAoOPUck+fwj96t7rM6i9V7RRVRjdMAn2rjFq2FDEmQ5J2DIBHqYjvmR+3muxa65tt3GiYUn9BXEbXU2DkgKZkLAxuPEx5gDHE1nl41x9OLGmDOjkBWCQB5HIx9K3iCpEe4+oNKtV1Ija7D0YVpH4e88/UfpTLqf/TeCJUY9x2jtzWGyXq+sJuIOHV5J5BjMffb+xrL4peV2zA5gT+YSR9KhLaN1dwMFXEsAcGYn6A0+vdPXam4bmiDH5szx71Z4l96e6Lps2gjL6gPODj/ABUSw/y02ofUOc8d4/astL8SB4/hvbgEy8ADIC98z7cRmtF29/FCkcQxYYHqkmT3/wDFWxJ+vNaH32rtyWtKpMGIDSBJx4mo+o1dp7Dm8q3EBJDRgiYBJxBggU36vaa+1pEO3TlWYspG7dhQB7FWaqn8S6K1aZLdkM2AXt8gkkBW8BsduYJpiPendRVY/wDTq5HaT78CZO3+1Sm0g1LtcZQYI/ESBiMkCRxR0m/8rTjfbi7DSP5TmBznmMVGTXvbCOMAiSp/CZB/F9sxNMaWW1q02kiQAYkiB9R7VhZkTDnyf3NU3XdbO7dbZn9JG3aYBM4JwDH83elVvrOrtWwoUfxH9Pdh2gdsxVvFJyX/AFvXUTfy5UZiPb/Ir3omv+cklSMSQfJ/7D96W9H6UrWgNQitdncx2kBczt57ER70q6B1r5mqu27W35IkqNvMQJkHIzUxdTNRfUawiYRQDB4z28/0rdr+o3nBto+IPqVYMRx3/UeRUDqJe7qrttBIUqpYTgETn/dyal67QulptrOjQCFUgk47/c8CqyXm01p2IG8hpzwT4HBgSDVhsOWtKrlZeCSuIBjGTyYYYpeLSi01y8dhCCVJyW7SQJz+tRtLrjIvG2JuXLa2yCDtU4YhTwNpjzmpmruLJqNQyvat2lImSzACB3j3OZpiXJBLYA/8/pVetdV2XnBCIu4ldxjaCQAZJjJMwOJFS16oHEo0jgY7+c8irYkqOLy3br2wga1MmR6WYGfxeQYx7HxS/qYLXQSjg71grEAjEtOQoA557VYXVoYyJicTGftz7VVNZrwxZBuIUAkg/mJ/MfGDSLcM+tXXfbaUTGWb+4+81I6Kt29cJYkIsgA+2OPNaL6u9hDbCpzkn8q8TPuO1Y6fUBnS0HLMT/EgMuBk5jjjE/WtYzqw3riLJgk94yTHarh/p/pSDqLhzuKge0D8I9sz96qCQsERNX74GtEackj8Tlv2An9qkKsVFFFVCf4t1q2dJed52wBj/cQo47Sa450PYurvWgpUJD25BODhueCCYgeK658cZ0dxYneUWPMuP8VQfk7CxMAxn7c1nlWuMQfiLR77F22pB3qRA/bHvETSKzqtR8tBcUhnUDYRxHf34pxa6avzjcW6R/DA247ndieTn9qdPpA0A5IGO39O9Zs6al7VzpWoKIQwgMT6f6/rTvpGuRgqEw4gFScgnjHvFbnNsIQygseJMR9Pr/eq50+8ialNxIkzk9jIwe4BjnipPVp9r9KquDt3SfVA4xz7D/NaNfo2G3aYAVgzCC0Rjnkn+1Tb11jcGZU847CeCB9OaYpaBUk5IzM9vFbYU+xqjpvkhi162w9NxVAhj2icDnPtUTqFk/NHy9oLQCcc5mB5g1r61o3TaqXyiBiRugiCeOO3k+alHpifMS68lkMIdxAk9gJjz2rNajZZ6NaVhyw4yTyTJJ85zW7qmgs3E+XcCkcswxkcEeMHzWwEgFyQqZJ9h5HtShtSLwJslj3k8EefAHvSUsR/loVctsVUYhRGIjAH+7zPmpGk0Ks1siS4GAYgZmQI5AxNQdAty5eYXCpRTJH0japHAg596mP8RqPV8uAHNuScgyeAMmYBx5q3aSyent38JUnbIg/fn6d6SdH6MNLcdwwJYyAF2gKREe49uKz1PWENxEJKJksxgAmIUeT5+1Rek9TuPcdCsqo95M8TPaplwtlvZ8unLHcBBJz5+47mK09TsW7NveVJeYUfzNBiT9uewmpmj1Ic7VBBHY0h6/1D5rXtNbBuEQMwFVjzJ5x/ekn6W9J/S9IWt2rl2HZhu4ELuEQvnBiTnJrR16/btLb9Ew0pt/IVGCoHLZgD3p30y3Fi2OIULHggRH1EZqL1a+VKwm7Deo8oY5+vsPFXO0Ihoggvai4dwuoAqNyoIkjPf0jitfw8qLcO66BbOFQLAETmew7xWer1fzUDHCJ3ZYJLAiApySMfXdTfVaQraP8A01IUEAHwZkcYit8ZfrNsRup61UcG1qCwcHAIKgkCMjgRwPeqxqtU9q04FrduncVB9JOA3PESPuTUqyXt3LSptO5/y5PP4wIiOfH+JXWEJuLbuKdrEHdwoHE+7dq10yj29cSvy2YkLCg7fLGP1JjPmrPd0IZ4V/UVG4eFwvbuf7Vo/wDbk2BVRQQZAPcjj7/Wl/R7t23qbykMyuJLMMqZb0g/y+M8ViXY1Z/NTrWg1Gru/wDprUKGba3lUHLmDJgdsZ713PR6ZbaIi/hVQo+gEVX/AIL6Itm381tpu3QCWHZeQoP7n3qzVUFFFFBWPji9/DS3/M0//nx+tUfUP8x3QBgR6ZIP5h+U8H+1Wr4+1G25pxsJgMfrkAgE9xzSPUXsAyBB78kxMfXFSzVlVTUWnsMCVLAD0vnnwQOwid3tVh6M4uW/mn1EliJ5WfTAjkQv1pfrdWLiK4DqRJ2jnGOD5rOx1Sybe220MFllB9SySZYds96jSR1JQgklcxEnzyaXaq2m27cwwCQsHIJ78Y+vtUHrfUHZGgrcQRgcgHEGRz7+1ZdOUm3c2nedhdVJPK9j+sVnM7XekzQ2H+WwVhF2yVB42NtwPZcz7V70HTizptPa3MzhQWG7cAw5AI/LPAo6Sxe0ZUlGE7ZmRAGP9pqJpdTcGptoI+VlCIHpC5GI7YE+9WX4ln04+Iy5tpst7izhSJiMTLGD4/WtNjpBgG5cAb+VYgeQC0/rTTVC7E2nQeQyz+kHvVe6jYuK9m7fuqShAKIYUySJzkz4HgVrE1s0XSdgdDcL2jBVdoH1k9xxA/zUbrurS3sBIXcdoA744x9sU1vqbe9y4+WokY9Q5mT3xECqxc0fzrtm9dZhaLgpuMfiX0rE4JPPfNZkq3lJ4kabpV9U/jvbJkkbQe5wSQf/ABPeoWo0SWTbKl2AJ9QMksx4IGTM/tmrfftTM9sCotrTLkMsg4pKKg2kXUEIGcXJLAEZIjvjAz+tWDpOiFqfJid36TWrT/DtizqPmK5Ux6VnsYG2ScicgU1uWhJg+qOef+c/vWr0k7QdRf2LccyAqEgzEECf7VTukqIFy1J1Lk7Uc/jbJlgSAAMwSasnXHBS9Yt/xLjgboMhQYUkmcdzHPNIdB0sW9Rua4SLaj0jvkkQZP6e1J16nL/Ft6DYu2l+Ux3DLu5ON7ksVUe3njOKYWdMWYlwAJwB3Pk/tit2jvK1oP7ceY4/bNbbVwMARxHHcf8AereP1d+InUejWb203LSXCvG4ef7YqAvS2+ZLAGRB9WAviDnxT3sWkgDn7YxS8dQQ3DbLqSI/ERycwPpg1JpcGuXYFVQNzELMRAOCQfPivE0ZuBc7Snonv+/b6d681l5HV3DfgJAhu4MbRPBx+9Qfh7qSm0Qxm4NxK7iYg8bgM9sit4zppau24hclSZI7QdpH1maT9WsS9tA0G5cVD3AVmySPYT+9QbHWit82lRV3S7rnDMROYz+0zVn+Cehtqdatx7VwWbDbmd523HGAq/zbSA09o96x/OVq8tjr+j04t20RQAqKFAHgCK3V4K9qsiiiigidT6el9ClwSOx7g+R71zb4u+FXUH1Nt5W8ABtxHq8Ht44rqlY3EDAgiQRBB70HFTo3Qoo9QCj1MfVEiR7/AF7UqfTWhqbz2xtYrtIB9JgjPsc1eOsfBT6Ytc0xuXLZktaPqKYn0+VxwM8c1z7awVmtqwQ9tpkEzgg5GQB/4rFbiw9F01l7bINpcgfMAPBZe8/THavE6cti6m0uVKMAP90rkke044pPb64thBuChn2kdxDcH6YiasfRr4u22JfJOCBxj9f/ADS+JPSPW3Ht6lVtglGUnGIIwQZxBwR9DUxWDWyQw3RvyMqwmZ/pHsK39cbau1OduG74g+McZ9qVPqdoDQ26VDqvYnt7z5qY0n9M6qbgVDG8MRjg98jnNb7qNbWHIZmMglRyPzH3Ax9qhau1DNcRdrJEf7gSCRE88it4ufPB7rj8RiPM+YrWoj62+Wt3FedjAxt/NzK9uRGff2qLpNQwa1vtxbDsoJbcQQAQcflmR9h98uqG0hA3BiDLEHAxAx2Ezitml0tu7pgqytonk5PJlgWyJarOkvZvcbaZGZpfqetJauBCNztnaDlRzubwOP1qL1S7fV0+XEE5Z5gAMJ+krn6ilep6w157yL8oKsLvZQGI/NtY5Ix37zUnpWKWbl3WqwllJ3OGEqsQoHsYAg85p6NGuouOm5xaQBfS0B/IxBweY8VD6YbVu2rBiFMQP19McmsDfR7wuLvVkMKpbasTnco5mf1ArX/U+dGGl6NsJCkqmRwJ7mT555OeaLvRF9LFiYktOZMmDUrW6wps2IX3MAYP4VnJPmBS7X9aNvYGKKXfaNp4njdPGJ+4HmklpbiMjXLTBVU3N2AZggwTO0gCOe54p30TTXEk3ILx2M/3+n71rTpiKCygl8GWMwRkR7CYqHoepBdyk7ih/ESMnnPareukn6srAGqp1vQ22uN8pYfl24A7D/7f5qbd6w5O1BJIwBH9a3WnFm1DsJGWnz4qRaqXUCiWhbM753naCZP8zeSYisej2bp9VtAJwxwAcznzB/pWt7923JILMxG5VBkEkmTHgGM1NXqlxkO1Wtlp2kx2xJxgDcMcmR71uRjUixp9ri3aE3GaAzZlmIjH1z7YrvvSNALFlLY/KMnye5+5muff6efA0Na1moMkDdaT3I/G39l+5zXTqzVgoooqKKKKKAooooPIpR1v4ds6lYYFG7OmCPM+fvTiig4B1/4VNljb1FsgbmS1cAMFZMFXIhSQQds81n8PB7G5TJTGxiRJ8A+4Aj3iu7arSpcRkdQyMIIIwaoHxT8KLYRGshjaDS45Kj27x5NYs/GpVQ+ItWm+wA4BMwvfIjcR4HH3qBbuK26NwdNm8Ngicff8JOa8Lb2PzrZdrC70YGN6klYgc8c963dR062wz7dvzgZM84kMe0r/AHpasea/rIQKxkF2CDPY/m8cj/kVjr+pC1bYrtJY7VET6j9M+/2qP/7Z8ywgC/MZHFxDJzBiPf8A7VjrOiteuC3E7HLGG2naO8/f2qztKVdN1cstpbawH/i3oE3Lm4gESPwgn657VZbOo+UXuXfwRwuQIOTA4z/Wl+h09pbgt5LEEcxBCgEnjMyce1S7tx1tOt6GZ/TbGM9o7ScbjWrE43PGdxW1Nq4Vna6+kexmJ9+36VC6P8FItpRfG5yQWzO2Pyg/r9zT7o9sWraWx+VY48c4piqHms7+LZ+oD6BWtzsCFT6AxBAMQD7YJpX1fobtbAtuobdJ3AkEQfTzPeasBIODyOPvjInitRWMk1RW01T6dCvyMooPpeVzOSWjbn68UdTNhrBdgB82QSqhzMR27gjtS74lV2gW/WRu3Bc4AkSSckePekHRdYxZ95LBRKqTweIGI/8ABrXTNuV0C18xkQCfw8kwY+3t2qBd06fMFpwm0KSoK/izkt2HbPua2dP6mpDAvlBkcHPjufFYJ8L9RLPdtWbjrcIbgAhYwo3fepJt7W3J0za7sIW1t7Z5jHH/AH7Uo13U/WtsFixOfTMfTBGOSTVx6J/phqL8Xbzf+m3gSJLXYHn8qkjwftXR+g/Bmj0ubdoF+7v6m+kngewrWyM91yTRdG1bgLpbBuM2WZjAHguWHfsBmrx/p/8AAJsq17XKr33YkW53JbE4xwzHn2muhgURU0wAV7RRUUUUUUBRRRQFFFFAUUUUBXhE17RQca+J+gnR64C3u+TfyIxtiT8uf5QZIHg1OS0p+WD2IP0NdG6708XrDoRJiV9mGQR9x/WuYXHEsSSrIZiOT4rnz6dOHcMrdhT6RAA8CPeq+2gui/fbBBZSC3G0ghlEHtA/XvT/AE/ULbLvUifH9agdQ6mAswYwfrPAFb3GMVzommY3W+bDsiklvBJ4GOIGKw1lu7dv2mZR8pSWRgcg7dpJg98x4rTa6nc+c6qBFzn0k7NuDJ78ge1TtN1EBQCy7YO2D2GCSR7n9at/wjVpOsMCUO9nWASEwZ4PMTFNbWvJDA9u5/NP/Iqrafr1lW/FCk7pHv6c/wC7H9Kkp1RGfagYkZM4Cie57VMp/UWQgrLblXHiT5qNd1amZk+fr/yKX9F0+o1t4LZVmUclcKP/AJEj9uauek/05vkDfet28mQAXP6+mtJqi375BxxOB96sfwx/py+pUai5NgOpIDKd5zAYqY2jaBE5giYroHQfgrT6Yh4Ny4M7n7HyBwD78irLWcFV+GPgTTaMlwXvXD+e6QdvsoVQAO/c+9WqiiqCiiigKKKKAooooCiiigKKKKAooooCiiigKKKKAqs/EvwuL5+Zb2rciGBGG8T4PvFWaipZqy45BrtGbZKldpQ5BGP+4Pn3pFrNMJDHbkyAGwMQPrXburdLTUJsuDHII5H/ADiuZP8A6f65n2u1kqJi4GIkTiV24MYjPNZszxqVTSh+ZsCkEnJHc+48Z4NGt6ewtsikvdcABVXvM7VAzJ5/eunaT/TcTvuXvXEehcDEYkzNWDoXwnY0rb1Be6ebjmT9uwxj6VuMVx/pH+kOqdlLEWxA3G4czGYCySfrA966P0f/AEv0VpFF1DeuQNzFnAJGfwq0RI4M1eKKupjRo9JbtKEtoqKOFUAD9q30UVFFFFFAUUUUBRRRQFFFFAUUUUBRRRQFFFFAUUUUBRRRQFFFFAUUUUBRRRQFFFFAUUUUBRRRQFFFFAUUUUBRRRQFFFFAUUUUBRRRQFFFFB//2Q=="/>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0972" name="AutoShape 12" descr="data:image/jpeg;base64,/9j/4AAQSkZJRgABAQAAAQABAAD/2wCEAAkGBxQTEhMUExQWFhQXGB0bGBgYGB4gIBoeGxocGR8aGyEaHCghHholHBgaITEiJSkrLi4uGB8zODMtNygtLysBCgoKDg0OGxAQGywkICQsLCwsLCwsLCwsLCwsLCwsLCwsLCwsLCwsLCwsLCwsLCwsLCwsLCwsLCwsLCwsLCwsLP/AABEIAOEA4QMBIgACEQEDEQH/xAAbAAACAgMBAAAAAAAAAAAAAAAABQQGAgMHAf/EADsQAAIBAwMDAgQEBQMDBQEBAAECEQADIQQSMQVBUSJhBhNxgTJCkaEjUrHB0Qdi8DPh8RQVcoKSFmP/xAAXAQEBAQEAAAAAAAAAAAAAAAAAAQID/8QAHhEBAQEAAwEBAQEBAAAAAAAAAAERAiExQVESYXH/2gAMAwEAAhEDEQA/AO40UUUBRRRQFFFFAUUUUBRRRQFFFFAUVF1mvS1G45PAAk1G1PW7aAH1ZMDHf3PagnXtQqfiYLPkx/WoOo65ZQfjkyBAByT9uPfiqT8SasagujNCiDujkmcSSBA9s49qUdC6veuuqyI2nfvM7SOyyJZCIMzVkS10y3120TEsPqP8VOXVIeHX9RXONZs/h2zLE+qV3E4/N5gEjvxUvVaTfCwDtKndt/zVw10BXByDI9qyqlpYZFlHZCP5DH2jjj2pl0r4ilzbuiIGLnAP27d81FWKisUcEAgyDwRWVQFFFFAUUUUBRRRQFFFFAUUUUBRXk0E0HtFLupdas2QNzyTO1VyTETAHiRn3pBr/AInu7SUt7RE7jmB5PtRcW9mgSeKW6zrCopKo9w9goGf1Iqn9B192/wCm8wkd1Zob6zx9KxGkK6g3Deu+1vcNgxnmSaIdD4i1JJH/AKXaB3LDPuBIOO9SG6vcnmO8ADA+/NQRqgxjJjvSnqep3GbdxTtMMgImffPYEGAJp6eG+o+JbsgJEnncMRnOO+Ki9S+KnVCVLB+34YJ9pwag9IhiW3NJxH6x24/etvWeh2rpDXJQDuG2k+xzkVQmT4zuXL72/kuwAneeSOOP/ljxEmstTfbVhfwoik/N9bKcH0gEYIkcz3ph1lotE213FF9KCII4Pvx4pV8N31u2g6spZTte2wKxzhQcMDAGefNWVKb6fpqsQlwMdpLI2/gZHnwSPesvktbUHaxAxIGQPMf4qP1HV2yrNcuG3bVYZlkNbJIAYHwPoRmnGkH8MRdLgiVfBMH3iDipZ9WX4rVnU6tL4ZQt+1uEn0q2ZHgY9o7VYrmpi2HZGXc0QMkZ5+lR206rdCHO4ekx3HfGJyK2jUlTsdty9z3B8VKRLssY4rBrEgggGeD3+hryGGIgDjvitOr6iEdUYMGIOQMCI5n6/wBaaeGXTNc9naHb+DwZ/J33T4/zVms3VYBlIZTwQZBrn+ou3jvS1tDgAhzBQnEqV3BhimHTevKlyHJBA9VsRyYhvfjkHvVoudFaNLq0uCVM+3cfWt9QFFFFAUUUUBRRRQFFFeGgrvxf1VrdspabbcYGG8GCQB7mK57ofiDUuQly8bjXE+Yig7SBMQQMGYnJn9Kf9d1M3xcUG56iCoPGDnJ7ATS3U9Mtlrd1BFxVCgycLzBjBOe9SNWJDFrirtUi6ASWOIkd/wCv6VsXo25F3u4YEgbTI8gkHt/mvNHeYXAGgDg/7uwPsBWeqZvVt9QLRjsIgj3PJxTE1t0mlR1aAzKCQQy7VPGQCMj6e9btZbi0xRdzR6Rgkt25PmqdpfmnU2GUutlFC7GLCQqkZCnmcmZnirn0nXLc3KYBtwHxiYnFXIbY1po7PpF0j5hEwXifOJzFF3oNhVJtIltyMEBo8SQpEnNSrHVbdy3KAiCV4GCpjvS4XLxw10HMgIsenspk594irEZaTSsEAUtdZSQWYsh9ysSftNQesLc+ZYt3LbXZbG27clYE7zIiAOZNb7em1NwMyX0SSwUhJ2gMYJzBbGQfFTLQe0kF5cAhQoLHJkmGJJz7wJitdfUyo2ruW7ZUCWDShVfUAVlvUB+GIj9KwtXVthSLDohJLBQABAncYmBiMczSex0be63rSOrNIuloLhuRw5ETOY4I7U91NsKotXWUlwQIic94+vanR23W9l1nMCXgBbmRt7jkgk1Nu6XaFVRtjiBA/TiKj6G0ECrt3AACcdvMmaYdQK7I7RkZH3Ed6ytQH3CDM57dvelml1UXC1yHDkgPjJH5G/3AdjWz/wBydWFv03CRIIwSO0jz/WKhnT3C9+UUEjf2JMARKHv2nyO9PU8WXRXEzn1eCe/18UsvdMuu7u4tjcfSVJkgcAk8Z79/FROjdeS4gLKEfuoUtjtmM4IJFMbHXdOVDC4CGaFngkRj+lSzF1AbQHTsxBHzWZSFJI3QPfmBNZdc0rKFvKwUSN4MQPJGJx9QMUHU2tdu27XFozMsCrAyNpXvzyac6DUfPtZAbzJ/5jmgi6HUEKGG8vjMxM+D3H60z0/XLikbgdsYDCD4jz9+KgdU6WXQbXa2VIKMCfTB7gHI7V69neAAy7wP+fenqrfotal1dyMGHsak1zvpj3bWo2SA07gATBB9u/Bq96DVi4sjBGGHg/496FiTRRRRBRRRQFYuMGsq8ag4q63Le4XRFzcZYH/6qv05+xrbpLm9YkrjMTH/AD2phrmW584ExcRypkRJmZHkEEUu6Xp2O4n0gyAPEZz/AJrnJ26Vv+H9OwQIXNxlxuPPP9Ow+lNtYrXAIMFc+O0f35r3paKkgH19/fBP/DULQXibpEbYDEifxCRx9DWmUg6O2jg3CWKiR4XEYApFrEutdf5fp3ysn80SBIB/CYwfBp9pb+0sWhmkiAwPPbHgVDv31Rnedog7mx3wI+lBt0bfMvhrdyERNty0QR6oWGX2AEfc03azJhQfaKhdPtrbVWSSYhmb8RiPxfWpXVdf8lCwUEGJ9UESQBA75/pWpyT+ejF1jAGZ58n/ADVR691iL5UkMML8tHCONwk74yAYWOKgdV6m90lLqugtwy3FuFZfiDt4I5H1pfb02n+YQjM9+2QXub8kTO0wOPVnPbirJ9qb8i26HqWouXNxZUtBAEtwWJPcsZ8ce81D67avCyWAP454/FnKyDIkYBnkZphpwwIISGHtyeJUGnDhrqMoUfhOW89twB4mfHFJy7P5+lGg1pBVShBaILCCfsfA81P1CXd+CBb5EcjHBB98yP0qPb0twuw7AeIDYH4TPBNa9No9RaQ3CC3O+zIbvgqzEAfpVxNLLztYuXjaskOyiH2ltxEmFg9iTg+RVh0VlLgFwq26BJIAPnvxmsFvi8VZVXZtyGxP+GEfSs7WlfcxOFJxBBxH2/SpdXor+JdIqC3cFy5ZY943byAfS4UEEx3/AENbehW9+nB2IxZSDEZIxJjyR9qbpbtpK3rrOGONyQB9xzWLtpNPKJctK0Tt3DE9yCe5rN5L/JL0PowRLim38pzul0MbgWJHJkkBvpTbp1k2lCFt3kwAPrA7k8000MMwDbBIkDeJI8gA8RXvUOn7Zbd6QJgDP9al5L/MJNVZFwEMWiZjcYJmcxkjtFQrWnWzZQFjuUmbjfU/X6U21j2rRUXbiruIgsYBJ8E81Ht2XnaoVhPq9u+MQwyMjipKWMLFhL7evJUSCGI7+xpvpbhtk/LgSBzmYmPeMmljdKuG78wXjbED0bUMeSD2P61u1rICEa4qu0bJYbjGZEe9a6RYdD1Te+xgMjBHmmlUTR6oo53vAkBTznySBC584p1074gb0jUW/lliRIMgQcEwMA/tNWFWGisPmjyP1FeURsqJ1O9stsRzwPvUukvxfc26Z4O1jEGJg+Y71KsUZ9HDBTdnYWd52yQzbiTHECR9/as/iLTxZAtbYbtjPvnt5pZ0DpwUXn3b710w7EEAx+EDv4mtr9KusqE3IK+oAdyfr2AJFSqNCpL3S2HRUUkcEwzcdj6v3pnp7yMzFUX5giJ5AIGefeotzWKgTdMcArkYHf3+3avXv/K3OFNzaMBcSQO/kf4poytWLm9jsCqeYbxwaVdL1/zxqLdyz/0yQD/MCfTI7NAz703PUFuorZHdp7AicikVrUC2Ll5AVVjIMEgzGSBmB4maocreKhRcBEkhftnP2FNwfmKYHIgkcnxH0mq9rdQ+9AQYgFHEQZUlljuYEj6+1SrHVQodVtlygO4SACASDk47ftU+nx7d6fc2XF/6sE+loJbxuIAGcVF+DOkfw7/zrHyLrGN0n1RJ3AEkASYxzFIH+Kvm3UNnejtPzLeNqwPS4IWSR7z+1WjoHXrjgpeX1JALjhjHIzMVu8sZk1tW4tshLt3dcJAwhkyQAYEwv3p5es3GtMi3QjsCJEzkETxM9+ahNYS7c3tcO0R6JK/rnI9oqZqNdasqSHUkCQJHbt9Kzb+NY2ae+LNpRfcQoguccdzml3Uev2STbW4remYU5jzNU/rfU/mXHdZVoGWMoBH4wAfxdqjaDpaHeUJz+YcsRzPaM0vPfCcf1J6v8RaQMFu7xOEK5hl4L+rKz2rZofikAFhZaCPX6oHH4pJ9PHHiqV8V9LHzLYDE3ZxtWdwBBM5PFWDS9NF1kDEr6f8Ap5JOM+3eptXMWTpXxCmpb5u1l2khIYxxk+J58jim+uNm4EN6ytxfwmeQDyZBBEfiP0pMulFpLaoAgGIA7ewFRNdpG2IpdySxKzGBMgHzGB5poa9P+IJu3bKn5lqyAEbbgGScMTztKjHMTW3qHWGc7S8ErxOY4mlV64NPbACfw1UZESxPIjz/AJrUL++2r3lW27qAcyRu/KKxy1rjmNfU9F829au/M3pb4TdI3iFUjzmSZ8U31XWzaXDQP3P0pXYtFSu0wqTiBnx7BR7VA1eouM5QWy4hjJXAPHLHCwYxSdlmHGh+MIUm6QzTJO2AB/Kscn6814nxUNTc3NZZRa/BcIHPcieIEVUv/bySNiAoWhm7AmF7mdxJA+/tVmsdOZdOLDlQODtJM+eeAf6VfE6r3/8Ao7wtbnAV2dlVjABEyHP0Hb2NMun6m4RsfcUEQ8CTiCTmq1rOoCVtlSwkBmxABXkCZycR7U8sdRQztP8Aw4rW4zhn87//AEf/APIr2oXzT5oq6nTrVUz/AFO6kLNhJBILCQOckKI+7VczVR+NCge38ycj0kdiDP68UvhFW6Hr7TgsJI3FRngrgx9wTWN68bVwkktIJiO0jE+f8VD0th7Vy5s27Hb5igiOfS/uRMH7mnFzTB1RwQY5zzWK3C63pvm3C0FVMFcYHYwOwIrb1jqO1SBnaMx4/wA014gjEgxHaBSgst0nedr8zEEjGY/5xS7hMbdHokOnm2ZY5xzxwY+9a+j2GtXrqyjIVQi2BlWO6QT2XxjuaX/D+tvG9dtsB8tWbaeNoVRE+Zyce1OngksDCsASVwScZJ5iK2x9K9fYuHUIEg7WG8zGxQJx5J4jxNZaq1KoHjMhoxPJ2/TP71MsooYsD6j3P9/+d62apAPUQDI5rnvTp/Pfat6DTC0xtoQfJPIEnE+PamttGX8Mc/1/rSNeqINW1vaduyXaRtWOAO+7OftUu/1M7W+WpYDIgn1HwMcRVw1H+JOtMlsgSZMelSTnGIqv9O0GqeXuXHS2Tjfkn229p4p66/LX515SX5hTO3xiYnPNRNF1a3qcW+beXGcE9we47VmXpbO0fWsQGUCFBiTxnkye/ufNS+k64gstssVKnaGgCRgFe5n+grd1iyGtm3vhjnbIG4ASVxmCPejS6b+E1wkKTb/COwjhftW54xfUrp+pCmCQzGY9zE8+Ca3P1QI6EkYEkSJ/52qt6xhbhjkqQAv5m8BR5/pTDqWlHy0uxBI/EwMyR3E8GKu2Q605sdSN5gyr6VnAYZgcZ75Faup657ts/KLI6PBBUGSMbQT2J/MJpJpOh3LZW/uaQcW90LAiZ749pkxNT7XX0tbBdAAMksceAARmWbJimJqYdFevXUa4w+UsEKBjd7D+5rzpmhtPca4pDqqqqg+oIQWmD2M+KnLq1fTC6klWB2zIP+RxFQNPeNhHgQiKWIPbv98z70qxo1nX105i/aIDuwU4gjcQJJ7kAGstWbhBMFWcLCgTAg+jHA8me1QdJ8MnUW/m6hy28i4q9lJz9e9OtXqvlqq7iXYhQBBjEmeQPvinyYn3tq6TZuwCxHpYkAHmcZPeMkeKz6jrggjcobvGdo8x3Y0v1OpvudqqAdoDwc7j+IAnEAAD7mlF7SMhhzuIUSIwoiBJkSZzjxmp3V8WG06iFKp80ruRRALD3+5z4mpHStGjAbQEe45GP5txGPpBNa+k6dEtB4kkct3+/gefap/wdqBeuKqA/wDVIEg+5J48A47YpZ+kv4vf/wDG6f8A3/8A7P8AmirHRWsZ2vaonxhfm6wYBlSDB7CJ/XNXuuR/EnWIN+8isxW6RgSCu7aC0T6RSkSNZ0/f8m7aaCjyR/MhBBXzwZEdwK2aXTBDIJCk+oDg+59471BfqEXVRV3AnJ/lBWdw9pisjqWCqZ3AALnksDj24rFrciw3mAj+XvVZt3ovF3WDBXJ4kiIHjFbdXrbnpG5UMjDRB7bf1I49qV643BbHzNs7iJXMiZB49JHFatZnVbn0a31BFwKHZpYGCR+H0zwYGcVj0nqdwXLilHZLe6WA9IWYBH8xaDx4rWjqmnZwJuqH2Fv9wkkT2A/YU96Pq99lFiPSBj2HI9v81d6TNraLYIDKPqPv/WkXVuupaci8GFsDBHkdjGaYam+y3VSFAMEPPPYj60m+MNWq2ZdEY7gCpYDBPINYk7dLeizpvTNKb29mM3h8wJIzOSRGYk9+asFjSqvAEg+kjkDj/IpX8MX7V5VZLexlG2DMqOOSMgwM+1Oepa23ZSXYIJj7ntFXlN6Tjce6i2IjmaUa9QgZbf8ACa5yQgG4jHP3pqjncQRgcH+3/aoh6HuJlt0wQWElY9+/iKxw45a3y5bFf1/QrlxxcBaba8MvPk4Eye1StLpbtu367hCTPqj0rgAHggSP6U30Fp7K3LbMWgyvPBPnv9BXnVEm2wjcYOCcZxJ/wa1b8YnHe1O1O9jAEsbkAhTPMc8QRV4vs+23b84LeFA/rwKjdJKolouRLcA8jsBjvn96efKUsD4GP61rNTwl0XRtt4uwZjtI3FsCTMAT9OKw0l5b14qVXbaJ2j6cn6+9HxJ1dLVtlU7rjelQgmC2ASe0Az9qh9B6YLdq2+92YqSxYBT6sncImfvialIeNqkHLACYAHf2E88Vg11WtgIBDRIPJ+v6VWLN75l2du5kcKpAJVUmd2OWzBPge9WbqCbYKKd0jAGCTEk+wEmpZWtiLb11/e4W3NtAFGDJY8d+ATUfTaVUZHcbroVoB/3NOP3GaZ6rXC0C7Mqr3n+pqgjqr3LyyCbt24oWVwqBty/UsOxiASa1GOXSz9bvCxZBVCbrGAo5k8ye31mg9JZzYuNkLkp5mJGPBA/Sm9/TAwWAw0y3tXrXQAcbhHGcj9Kbi5pNpOptqrgtWkK2bYIZjAGIAWD98VePg7Tn/wBWIwFBiP8A4wZ+7D7AVWOl6E2gwLAsxa4wAwNxG1RnsP1mrh8B6Tdee6SQVSAoOPUck+fwj96t7rM6i9V7RRVRjdMAn2rjFq2FDEmQ5J2DIBHqYjvmR+3muxa65tt3GiYUn9BXEbXU2DkgKZkLAxuPEx5gDHE1nl41x9OLGmDOjkBWCQB5HIx9K3iCpEe4+oNKtV1Ija7D0YVpH4e88/UfpTLqf/TeCJUY9x2jtzWGyXq+sJuIOHV5J5BjMffb+xrL4peV2zA5gT+YSR9KhLaN1dwMFXEsAcGYn6A0+vdPXam4bmiDH5szx71Z4l96e6Lps2gjL6gPODj/ABUSw/y02ofUOc8d4/astL8SB4/hvbgEy8ADIC98z7cRmtF29/FCkcQxYYHqkmT3/wDFWxJ+vNaH32rtyWtKpMGIDSBJx4mo+o1dp7Dm8q3EBJDRgiYBJxBggU36vaa+1pEO3TlWYspG7dhQB7FWaqn8S6K1aZLdkM2AXt8gkkBW8BsduYJpiPendRVY/wDTq5HaT78CZO3+1Sm0g1LtcZQYI/ESBiMkCRxR0m/8rTjfbi7DSP5TmBznmMVGTXvbCOMAiSp/CZB/F9sxNMaWW1q02kiQAYkiB9R7VhZkTDnyf3NU3XdbO7dbZn9JG3aYBM4JwDH83elVvrOrtWwoUfxH9Pdh2gdsxVvFJyX/AFvXUTfy5UZiPb/Ir3omv+cklSMSQfJ/7D96W9H6UrWgNQitdncx2kBczt57ER70q6B1r5mqu27W35IkqNvMQJkHIzUxdTNRfUawiYRQDB4z28/0rdr+o3nBto+IPqVYMRx3/UeRUDqJe7qrttBIUqpYTgETn/dyal67QulptrOjQCFUgk47/c8CqyXm01p2IG8hpzwT4HBgSDVhsOWtKrlZeCSuIBjGTyYYYpeLSi01y8dhCCVJyW7SQJz+tRtLrjIvG2JuXLa2yCDtU4YhTwNpjzmpmruLJqNQyvat2lImSzACB3j3OZpiXJBLYA/8/pVetdV2XnBCIu4ldxjaCQAZJjJMwOJFS16oHEo0jgY7+c8irYkqOLy3br2wga1MmR6WYGfxeQYx7HxS/qYLXQSjg71grEAjEtOQoA557VYXVoYyJicTGftz7VVNZrwxZBuIUAkg/mJ/MfGDSLcM+tXXfbaUTGWb+4+81I6Kt29cJYkIsgA+2OPNaL6u9hDbCpzkn8q8TPuO1Y6fUBnS0HLMT/EgMuBk5jjjE/WtYzqw3riLJgk94yTHarh/p/pSDqLhzuKge0D8I9sz96qCQsERNX74GtEackj8Tlv2An9qkKsVFFFVCf4t1q2dJed52wBj/cQo47Sa450PYurvWgpUJD25BODhueCCYgeK658cZ0dxYneUWPMuP8VQfk7CxMAxn7c1nlWuMQfiLR77F22pB3qRA/bHvETSKzqtR8tBcUhnUDYRxHf34pxa6avzjcW6R/DA247ndieTn9qdPpA0A5IGO39O9Zs6al7VzpWoKIQwgMT6f6/rTvpGuRgqEw4gFScgnjHvFbnNsIQygseJMR9Pr/eq50+8ialNxIkzk9jIwe4BjnipPVp9r9KquDt3SfVA4xz7D/NaNfo2G3aYAVgzCC0Rjnkn+1Tb11jcGZU847CeCB9OaYpaBUk5IzM9vFbYU+xqjpvkhi162w9NxVAhj2icDnPtUTqFk/NHy9oLQCcc5mB5g1r61o3TaqXyiBiRugiCeOO3k+alHpifMS68lkMIdxAk9gJjz2rNajZZ6NaVhyw4yTyTJJ85zW7qmgs3E+XcCkcswxkcEeMHzWwEgFyQqZJ9h5HtShtSLwJslj3k8EefAHvSUsR/loVctsVUYhRGIjAH+7zPmpGk0Ks1siS4GAYgZmQI5AxNQdAty5eYXCpRTJH0japHAg596mP8RqPV8uAHNuScgyeAMmYBx5q3aSyent38JUnbIg/fn6d6SdH6MNLcdwwJYyAF2gKREe49uKz1PWENxEJKJksxgAmIUeT5+1Rek9TuPcdCsqo95M8TPaplwtlvZ8unLHcBBJz5+47mK09TsW7NveVJeYUfzNBiT9uewmpmj1Ic7VBBHY0h6/1D5rXtNbBuEQMwFVjzJ5x/ekn6W9J/S9IWt2rl2HZhu4ELuEQvnBiTnJrR16/btLb9Ew0pt/IVGCoHLZgD3p30y3Fi2OIULHggRH1EZqL1a+VKwm7Deo8oY5+vsPFXO0Ihoggvai4dwuoAqNyoIkjPf0jitfw8qLcO66BbOFQLAETmew7xWer1fzUDHCJ3ZYJLAiApySMfXdTfVaQraP8A01IUEAHwZkcYit8ZfrNsRup61UcG1qCwcHAIKgkCMjgRwPeqxqtU9q04FrduncVB9JOA3PESPuTUqyXt3LSptO5/y5PP4wIiOfH+JXWEJuLbuKdrEHdwoHE+7dq10yj29cSvy2YkLCg7fLGP1JjPmrPd0IZ4V/UVG4eFwvbuf7Vo/wDbk2BVRQQZAPcjj7/Wl/R7t23qbykMyuJLMMqZb0g/y+M8ViXY1Z/NTrWg1Gru/wDprUKGba3lUHLmDJgdsZ713PR6ZbaIi/hVQo+gEVX/AIL6Itm381tpu3QCWHZeQoP7n3qzVUFFFFBWPji9/DS3/M0//nx+tUfUP8x3QBgR6ZIP5h+U8H+1Wr4+1G25pxsJgMfrkAgE9xzSPUXsAyBB78kxMfXFSzVlVTUWnsMCVLAD0vnnwQOwid3tVh6M4uW/mn1EliJ5WfTAjkQv1pfrdWLiK4DqRJ2jnGOD5rOx1Sybe220MFllB9SySZYds96jSR1JQgklcxEnzyaXaq2m27cwwCQsHIJ78Y+vtUHrfUHZGgrcQRgcgHEGRz7+1ZdOUm3c2nedhdVJPK9j+sVnM7XekzQ2H+WwVhF2yVB42NtwPZcz7V70HTizptPa3MzhQWG7cAw5AI/LPAo6Sxe0ZUlGE7ZmRAGP9pqJpdTcGptoI+VlCIHpC5GI7YE+9WX4ln04+Iy5tpst7izhSJiMTLGD4/WtNjpBgG5cAb+VYgeQC0/rTTVC7E2nQeQyz+kHvVe6jYuK9m7fuqShAKIYUySJzkz4HgVrE1s0XSdgdDcL2jBVdoH1k9xxA/zUbrurS3sBIXcdoA744x9sU1vqbe9y4+WokY9Q5mT3xECqxc0fzrtm9dZhaLgpuMfiX0rE4JPPfNZkq3lJ4kabpV9U/jvbJkkbQe5wSQf/ABPeoWo0SWTbKl2AJ9QMksx4IGTM/tmrfftTM9sCotrTLkMsg4pKKg2kXUEIGcXJLAEZIjvjAz+tWDpOiFqfJid36TWrT/DtizqPmK5Ux6VnsYG2ScicgU1uWhJg+qOef+c/vWr0k7QdRf2LccyAqEgzEECf7VTukqIFy1J1Lk7Uc/jbJlgSAAMwSasnXHBS9Yt/xLjgboMhQYUkmcdzHPNIdB0sW9Rua4SLaj0jvkkQZP6e1J16nL/Ft6DYu2l+Ux3DLu5ON7ksVUe3njOKYWdMWYlwAJwB3Pk/tit2jvK1oP7ceY4/bNbbVwMARxHHcf8AereP1d+InUejWb203LSXCvG4ef7YqAvS2+ZLAGRB9WAviDnxT3sWkgDn7YxS8dQQ3DbLqSI/ERycwPpg1JpcGuXYFVQNzELMRAOCQfPivE0ZuBc7Snonv+/b6d681l5HV3DfgJAhu4MbRPBx+9Qfh7qSm0Qxm4NxK7iYg8bgM9sit4zppau24hclSZI7QdpH1maT9WsS9tA0G5cVD3AVmySPYT+9QbHWit82lRV3S7rnDMROYz+0zVn+Cehtqdatx7VwWbDbmd523HGAq/zbSA09o96x/OVq8tjr+j04t20RQAqKFAHgCK3V4K9qsiiiigidT6el9ClwSOx7g+R71zb4u+FXUH1Nt5W8ABtxHq8Ht44rqlY3EDAgiQRBB70HFTo3Qoo9QCj1MfVEiR7/AF7UqfTWhqbz2xtYrtIB9JgjPsc1eOsfBT6Ytc0xuXLZktaPqKYn0+VxwM8c1z7awVmtqwQ9tpkEzgg5GQB/4rFbiw9F01l7bINpcgfMAPBZe8/THavE6cti6m0uVKMAP90rkke044pPb64thBuChn2kdxDcH6YiasfRr4u22JfJOCBxj9f/ADS+JPSPW3Ht6lVtglGUnGIIwQZxBwR9DUxWDWyQw3RvyMqwmZ/pHsK39cbau1OduG74g+McZ9qVPqdoDQ26VDqvYnt7z5qY0n9M6qbgVDG8MRjg98jnNb7qNbWHIZmMglRyPzH3Ax9qhau1DNcRdrJEf7gSCRE88it4ufPB7rj8RiPM+YrWoj62+Wt3FedjAxt/NzK9uRGff2qLpNQwa1vtxbDsoJbcQQAQcflmR9h98uqG0hA3BiDLEHAxAx2Ezitml0tu7pgqytonk5PJlgWyJarOkvZvcbaZGZpfqetJauBCNztnaDlRzubwOP1qL1S7fV0+XEE5Z5gAMJ+krn6ilep6w157yL8oKsLvZQGI/NtY5Ix37zUnpWKWbl3WqwllJ3OGEqsQoHsYAg85p6NGuouOm5xaQBfS0B/IxBweY8VD6YbVu2rBiFMQP19McmsDfR7wuLvVkMKpbasTnco5mf1ArX/U+dGGl6NsJCkqmRwJ7mT555OeaLvRF9LFiYktOZMmDUrW6wps2IX3MAYP4VnJPmBS7X9aNvYGKKXfaNp4njdPGJ+4HmklpbiMjXLTBVU3N2AZggwTO0gCOe54p30TTXEk3ILx2M/3+n71rTpiKCygl8GWMwRkR7CYqHoepBdyk7ih/ESMnnPareukn6srAGqp1vQ22uN8pYfl24A7D/7f5qbd6w5O1BJIwBH9a3WnFm1DsJGWnz4qRaqXUCiWhbM753naCZP8zeSYisej2bp9VtAJwxwAcznzB/pWt7923JILMxG5VBkEkmTHgGM1NXqlxkO1Wtlp2kx2xJxgDcMcmR71uRjUixp9ri3aE3GaAzZlmIjH1z7YrvvSNALFlLY/KMnye5+5muff6efA0Na1moMkDdaT3I/G39l+5zXTqzVgoooqKKKKKAooooPIpR1v4ds6lYYFG7OmCPM+fvTiig4B1/4VNljb1FsgbmS1cAMFZMFXIhSQQds81n8PB7G5TJTGxiRJ8A+4Aj3iu7arSpcRkdQyMIIIwaoHxT8KLYRGshjaDS45Kj27x5NYs/GpVQ+ItWm+wA4BMwvfIjcR4HH3qBbuK26NwdNm8Ngicff8JOa8Lb2PzrZdrC70YGN6klYgc8c963dR062wz7dvzgZM84kMe0r/AHpasea/rIQKxkF2CDPY/m8cj/kVjr+pC1bYrtJY7VET6j9M+/2qP/7Z8ywgC/MZHFxDJzBiPf8A7VjrOiteuC3E7HLGG2naO8/f2qztKVdN1cstpbawH/i3oE3Lm4gESPwgn657VZbOo+UXuXfwRwuQIOTA4z/Wl+h09pbgt5LEEcxBCgEnjMyce1S7tx1tOt6GZ/TbGM9o7ScbjWrE43PGdxW1Nq4Vna6+kexmJ9+36VC6P8FItpRfG5yQWzO2Pyg/r9zT7o9sWraWx+VY48c4piqHms7+LZ+oD6BWtzsCFT6AxBAMQD7YJpX1fobtbAtuobdJ3AkEQfTzPeasBIODyOPvjInitRWMk1RW01T6dCvyMooPpeVzOSWjbn68UdTNhrBdgB82QSqhzMR27gjtS74lV2gW/WRu3Bc4AkSSckePekHRdYxZ95LBRKqTweIGI/8ABrXTNuV0C18xkQCfw8kwY+3t2qBd06fMFpwm0KSoK/izkt2HbPua2dP6mpDAvlBkcHPjufFYJ8L9RLPdtWbjrcIbgAhYwo3fepJt7W3J0za7sIW1t7Z5jHH/AH7Uo13U/WtsFixOfTMfTBGOSTVx6J/phqL8Xbzf+m3gSJLXYHn8qkjwftXR+g/Bmj0ubdoF+7v6m+kngewrWyM91yTRdG1bgLpbBuM2WZjAHguWHfsBmrx/p/8AAJsq17XKr33YkW53JbE4xwzHn2muhgURU0wAV7RRUUUUUUBRRRQFFFFAUUUUBXhE17RQca+J+gnR64C3u+TfyIxtiT8uf5QZIHg1OS0p+WD2IP0NdG6708XrDoRJiV9mGQR9x/WuYXHEsSSrIZiOT4rnz6dOHcMrdhT6RAA8CPeq+2gui/fbBBZSC3G0ghlEHtA/XvT/AE/ULbLvUifH9agdQ6mAswYwfrPAFb3GMVzommY3W+bDsiklvBJ4GOIGKw1lu7dv2mZR8pSWRgcg7dpJg98x4rTa6nc+c6qBFzn0k7NuDJ78ge1TtN1EBQCy7YO2D2GCSR7n9at/wjVpOsMCUO9nWASEwZ4PMTFNbWvJDA9u5/NP/Iqrafr1lW/FCk7pHv6c/wC7H9Kkp1RGfagYkZM4Cie57VMp/UWQgrLblXHiT5qNd1amZk+fr/yKX9F0+o1t4LZVmUclcKP/AJEj9uauek/05vkDfet28mQAXP6+mtJqi375BxxOB96sfwx/py+pUai5NgOpIDKd5zAYqY2jaBE5giYroHQfgrT6Yh4Ny4M7n7HyBwD78irLWcFV+GPgTTaMlwXvXD+e6QdvsoVQAO/c+9WqiiqCiiigKKKKAooooCiiigKKKKAooooCiiigKKKKAqs/EvwuL5+Zb2rciGBGG8T4PvFWaipZqy45BrtGbZKldpQ5BGP+4Pn3pFrNMJDHbkyAGwMQPrXburdLTUJsuDHII5H/ADiuZP8A6f65n2u1kqJi4GIkTiV24MYjPNZszxqVTSh+ZsCkEnJHc+48Z4NGt6ewtsikvdcABVXvM7VAzJ5/eunaT/TcTvuXvXEehcDEYkzNWDoXwnY0rb1Be6ebjmT9uwxj6VuMVx/pH+kOqdlLEWxA3G4czGYCySfrA966P0f/AEv0VpFF1DeuQNzFnAJGfwq0RI4M1eKKupjRo9JbtKEtoqKOFUAD9q30UVFFFFFAUUUUBRRRQFFFFAUUUUBRRRQFFFFAUUUUBRRRQFFFFAUUUUBRRRQFFFFAUUUUBRRRQFFFFAUUUUBRRRQFFFFAUUUUBRRRQFFFFB//2Q=="/>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0974" name="AutoShape 14" descr="data:image/jpeg;base64,/9j/4AAQSkZJRgABAQAAAQABAAD/2wCEAAkGBxQSEhUUExMWFhUXGB0YGBcXGBwdFxccFxkaHBgbGBoZHSggHRwlHBocITEiJSkrLi4uGyAzODMsNygtLisBCgoKDg0OGxAQGywkICQsLDQvLCwsLCwsLCwsLCwsLCwsLCwsLCwsLCwsLCwsLCwsLCwsLCwsLCwsLCwsLCwsLP/AABEIAMEBBQMBIgACEQEDEQH/xAAcAAACAwEBAQEAAAAAAAAAAAAEBQACAwEGBwj/xABEEAABAgUCBAQDBgQEBAUFAAABAhEAAxIhMQRBBSJRYRNxgZEyobEGQsHR4fAUI1LxFTNiciRTgpNEg7LC0hY0Q5Ki/8QAGgEBAQEBAQEBAAAAAAAAAAAAAAECAwQFBv/EACcRAAICAQQBBAIDAQAAAAAAAAABAhEhAxIxQQQTIlFhFIFxkaEy/9oADAMBAAIRAxEAPwD1HhxKIIpiUR+hs/PtGFEWSmNwiLeHDcTaYUxYJjcIjtEZ3DaZARoEx2iO0xLNECYsExAmOtGbKSiIREJ2hNxXjvgzKAh+UF3ZiXa3o8c56iirZuGm5uojZo4RCGR9pqSPGAY3qQ5AHUpzCaZrfGClrU4UXSFGwBOwe0cZeXFK0d4eHJupOj3AEXSkmPIabjUxLCsFAFqg/wD/AFYvBMj7RzqmplUkWU5DHyJvE/Liw/Dmng9RRGYA2v5R5PWcRmkgKmlSTmkAejgYimn1pl1FCi4Dt+dmIjP5ecI6fhYy8nptbrkSmqdzgC5PpGmn1KJgdJf6j0jxEyapSlVquGILuL467wRK4hMQxSySqxLWv96+DaMrypbs8Gn4UdtJ5PZRxo8dpZ3hKUpB57qcklKur737Q1k8eUi81LpLNQLgnDucR1h5cXzg4T8KS/5dj2mONHNLPExIUkFj1yGjUJj1KSatHkcWnTKARGjSmI0LIUaOUxo0QiFlM2jlMWmLSlqlAOWDkBycAPkxYphuFGREcpiLnoCggrSFqwlw59I1oiqSLtZjTEjaiJF3CjMJiwTGgRHQmM2bopTHQmNKYjRLFFQmL0xeKtGLsrVHAmO0xhrdYiUmqYqkOz9zC9X2jk1BKSpdnJSLJ7F2vGZTiuWWMJS4Qz1M9KE1KsP3iF+o45LSQwKnDuLN2vCTiM0T5tYUaEgAAkfR7Of3iFHjJURZ1FWXskBQ2G/1cx5Z+RK/ae3T8WNXI24hPLpUVuu5q6X2vge0KpGtmTpoXMU5U/MRYhNhi2IP1MqqsqVShAapQduzC9+nlA2l0CV0UrUDTbxE0hXkfzjzWeukW1k4BBsAQksoOHtaDdPISmVsE0YHxHHTrkws4ugiUQvlIQQwDPnL4MGLRSh1G7MACH9XiFBuHpZSyVWawG7XHu7ekGGlQSTYub9Sw6YzC2TLJK6l0ptcM+BYfWOUGWykrCkKUQ7XIYvbq9rPtCymuq1SqkgkDZhv+D9e0MpwV4ag2x3wzWwxyYWT0FRBquDdLXGWPns0MZ7BLpRUWyztbLj4S/7tEAHKWUKApS+QRcBv7xtxPV/ylMzkO5AF03doES9SVM7kpDXPqPzhzrCjw+UpsDh2UWFTE77W/vQBaUKFiQHFwfvP5eZHpGM1KklaFfdLBr7Drfv2eAuH6okM7KBKWa5ALWHT84Y6x1LQpJ+79OreRgQ0TrFFKVAquaTSSBVu7MNjB+m10yWoLSQoAGpJPy+kJEz1EKQpJU3OkAmxGeUONt4I06lKBYF9vbbch7Yip1lEcU1TPY6PjqCD4zS23clJf0d4mv4/LSlPhkTFr+FIe4Yl8dsZvHnJJKkUqDLSwvm/MkkDIBHse8ZcSmFUtQSpKQwUV9GVZr4Ie0d1rzqjz/iad3/gz4rxpZk3PhqBZVJsoHocpIO0IdDxSehSZgnWHKUrJKW2f19YbStFLmI+JQrGaWSbWYsMG47x5RaSCUL7oIzzA28r3tHFzk3bZ2WnBKkgn+NOoUlSzU55iTv1S2G6C0PtZ9qpyZZQUoJp+NyCbEE2NjvHh9MpSHSTvjybG7v0hxMVZybtcb2PQ3b9Im9rhlenGVWuDOZOcJBFMzZSS56ggC/z/VpoOMztOlRTUskXCySzZWnuBs8YyGmIAfmSNwHs2LuXGXgTiWkZAIWSnf7tjkAfrsYik45RZRUlTGiONTnV/wASrOzEeQcW8okeT02pkpcczPl3HowtHIvqS+WT04fC/o+6ARamNAiOhEfT3HyqMwiLhEaBMdCYw5WWqMxLjLVTkSklcxQSkZJxcsIMAjyP2z1RWsafCAy1Fnc3YHoAA/qOkYnqbVZvT098qA/tfr0rXITLUlaWKzSoEF7C4OzGE2mX/LOwN3Zw6g7v8vaF2plBmFIe4s5OfliDCUhABLJKg5/01APfZo8cpbnbPo6cFGNIZ60ICEtyhKbDfAt7CE3CZgVLksCokVE4KUB6S/cM/n758c4oiYlZSlSeUipWS45WBxtiL8FnEKoIAZAS4ewYC223zjDeDdZGWoX/ACimnmlrroTlSMAgDOMdoy4YhZWtQClOn7yTTUTyUhTMwuekLuMa0JsktUrIcKc29M7RlI10xCyVKLPaolg7dbbbwAf9p5JaYarlxT8gxyRvdok2cfCAIPMA17Bt7C28A8b1ipiQQA1QfbJ7n9tB8pCjJCr0g2cAdrMAwsYjCB9GslajQCzBjuwGL58o11us8RSKw4BsBfCSPrFOGzgVLtd2uXZkCw/fWO8VkJBCwoWIs5YPuCNgbeZjLZScSmiXLKkh3ZwPi7E9Q/rFkS/EQBX4Z+JiLqNhSSDb8YvrJafCWXGSAALlxnyBb9iNdNNTQkqUXBNiwu97Dtb1iWUAnhpZKgCSQd7Cz+jdOubMTZaAEGYCSpWXZhvYDEKNSh1KASHVvYW/AeUHSJ6vDASwSA5duYtcF89Y1ZKAOGzD4inP3vNnuCfq0OdZIBQpaanF7GxY3YKcAt+sIk2nWAILYvfe3WPQMDIHM7E1ANaqzdQX3b6QYFmh1qZc03axsSQ5YDlKd/O0bSNRSqlIcJcEjAf9GPtCpaalJJ+6QCRkB2PrDKeQJgAXUlQcKDgkgMc7nNmjVkChqiFhX3QUvjBsXb0jQy6kTJLElKxNAey0u7J8vPMZrXWAgsCrHZ7DI8otqpLS5cwKIKeVeAzf0gXACvq8Swd4PxAJTM8VaqTU5WCAHP8ALSgKHxA9OsAcboE3xUrCkzBlLtUkAE4ZiQLd4UeOTPda6gMA8wD2NlW2z5ww1KTNCkAm3MHNV75PlbtBsor4jJNldbs7edneGGjUsSvuBNhs9shyRdjfeFqNCue9S1AgMP8Ap2I/t1MU0M5UtZEwkG4cOWIJZmdx+cROyBblClgzCl2Ni1sja+YPlagsEpSV1Fi5DN1u194X6yYpfOQoPyuUs/8ATn1ggatHwpBd3BJz0wLdcb4tGFe55KeXmJ/h5i5blncMNi9j7RI9FreFc1S1S0lWOYYAFubu+28SJLVSdEs+6iLgRkDHR5x9do+Wa0x0JigPePH/AGw43PRMCZC6QkcxZJdRYgcwNgPqekc5y2q2bhBzdIc/avjCtLLSUIClrUwqdgAHJLR8+ncYXMXMmkCpWQlwLBh1OAMwB9oOP6icgeLMc3YABNnFwBdrZ39IrKACQgOo2BVZi1yx6FuhzHlnPcz26emoL7LTrKQASHtnLZ928sQ80sn+alKjVSlwHBNTDt3fMIJYUJ1SrACqzPZmZsbwXpZS5xVM8RTNSnFanBquLDYY3MYbOoPxyUFTKAxdQe7jLqYj/S/sYN0CAVmoulOznoS3L1b36NCETB4iKe9jtY3MOJUlSkqCL3b+ltnctuWYXiNhAfF5qOVJuqzNjt5t+EBtMIJflu6SHD91G7gdoP1klIUkFruW3BCS7drdIXTD4ZZblKgLJV1Jv3LNEcgkEo0qwmWJlrjl6f0i/pfvDbUyJoSSlgmWxUCSCoktbYsG8oSLmFa0UrqDsBSxwd7tHoxqzQZa2fYC9TWNznDxhstAGjl86lBPxEN5sMs/lHdasAG4UKmyGsQWDWZ4z0TBagC4Kndy45E+r7ekX4uRLDAdB2d4jYNiOVPZ/Y48zEkSqhZSUki5WX3y2B+UcQVGSE7qIL2Hk/aK8NlEAPZ8W6d/OAB5umUJlPKWypN3/wBpO0V4ZJW/IR8TAqTct0Gxvn8IInApmoS7qL82AH3Pt+MCqmUKUkZy/ne35xpEM+KpKZgIF9zsx2aDuHzQDdIv95hUD7OID4wl2JCgbF2Ys23r9I34TqaTUAokDCWdja7nq0VlMZ6BWbO5ZgAwB3PWNJ8oiShQCQUrILPjByCLPnygjiswrWSoXKRcjtvbP5wBp9O6yEzFgKSxS9rjcYZ/lEATIUEqKblmL4Cdx6+ee0OJCnSoqXzqVVSCGYhnSCOwPtCDh84lAJF1WpsAWtckYtiJq5JV/wBJs1mfJDZ236xRRlx/Xy5spK/Dom1EqYDA5VPuzBwfKK8OmOl8bE2pB28v1hrp+Dy1lUlczpQpKQKv66VBwUi4v3hFKlKRPVLQUkpJSCQGYfi3zikDFBXiKDMEsfQgBvcfu8AcSliVOrSMspjfN2w0MdZWAlbgqQGJJ+IKHfLM/pAfES6HJuLWwAYymbSwa6zWApopZx3y5v57ennA/DU0l1NZnSEupV77H8/KB9BqkMQoschviA2OGc5v3jWeo0E3BWLqSWcpsTZmcbecHzZBhPM52lomlsgIKqQQKXtZ4kK9AVSgaWUFf1FVvIjq8SJYPvwB6R1j0j5+r7bGgyUIWeUgTlqZV/vFITs/WE2k47PlLokqWQq1L1AnDgqBb0yT5R7fyo0nR4X4r+T62PKPknHOJLK1qSfiJV5uXSB3H4DyhyZs2WkoTNUoqDKqJ5QSQySTYY23jz4nTDNRLKeVS0pUHsUpIUxBG7O1mjlPV39Ud9LR9PsF1OmVyAuFAJDbOBcubM4MH6qTsSqoXLlLlmAZs74Z4g1IUolQsHI3OzPUC7fvaKaXw1rUbEYJpJNk+7uWftHKzs0Daa6phJIdkjDjq+2/1grguqUJUwpF6mS52BYnOYzmyCZfiAsCpVnAICDSSai5djAsuepMlKEpUEnmqwCFFxjqGv1gwdOmaaykvy8pJNVyHdIBf4SMwVw7VANLAK0qOwdIYggEm1ughZo1EKmFXy7jrt+kMOFcISlIUSskm1KmZ9ser/KJkI14mf53KcIJ5rFi7ta/SM5KCuYrxGAoGzXUXAA8r+ULdWj/AIlQMwqNLAHpULEjZgdjDfRS1ISpalVVm9+YEgbE3wbw7C4MfD8CYhbcuHHXpjoHeN1y0rUFK2uAcpOxB2LtAk2afEAuRljgG12xgmCtQqhj3YNcEHd+sZkEYcLapROajnG2fS0Ti2nBRZTXOxG2wOQYpw9V1FrOWPruerxrr/gDF2IcE3vnb1jLQQbL0zSjSpymwvffIb1gfhRKgEqUqxJJZyHZyL5i8maSACLHJ+mO0Y8HloRMmXNIcJAWQCVF9tr9vzoCddIcACygp7G99n6u0BrTTNKruEpLFiCQVXDWItcRrNmBJcJU1irmLs4Dgm7+sZT9M1C0lgqxc3e5BHZg0UqCONitFRGDZgT3Z8FjsPxhfwVZDc1NxUQ7s/XvDqcWkEqFSSkgMqzopekfdsdwc2HTynCtdVUEggDuzkmKyLk9PxAADq73JL7XP0hSlYTMcm7EWu7gWbt+EFJmVIBO23kz7RlxFaZBRNUkFLvcODsQQf27QKYyCK1J+EfECQTfNw/b5wwUAoFh8SbFrORj9f7Qlma1MwhQU4pYGlmKdn3Lel4a8JFckF2UkkfiPrmHQBZ2oYImg2FiQCQkGwt2P1gbVCZKnJ1FSVgFioEXufcEOHa28NZclKgUECk3arnZTgh92Y7dIX8VlIly1JpeYlTmzlg7kf8AT9YWWg9CWDEZckZYEHff+8J5U4KqQoDlLYKrYv02g3RaxwkkB2Z+gxV+hjPiUtKFOC9RYtYk2uSLH3+6IhBKuX4c2laHYsMl6seflDibLrQcAi9rEtuxGfwjLj8oUy5ouwbrfIJ6b/IRrw9aChKmWbXBKrkbDYxQGcN4bJmSwoqD71OfZlpaJCHWzFS1NLTUk3cdel/f1iQVVwShvKT/ADQmWmlyATmzjqYezNBLKQsUS11cuHISbqUAb33673spnyQCaHJIY77X9IPSESpDpCgQhQFRYAO4ybXJO13O9+WjqRlHASt5JInGtRK3YXcANSdqdt+sY6HXJTNqKQRLQVEAkuo8oF9+Y37wFw+X4zAqVSo8xSQSzgN0zDLxQmXMUlSghKvDQmUkFRKSKiSc/p6x3NYQsOuUrmJDEEMb9B/6n+UDS9T4aGTU/MeVi1WWfBZrm8OddOPg3pUQkGpmqTNCmUWbmF/aE+uRXLQhVw4SBSyg5Gex/KBknEZoKQjwwkuLg5sA6jknrdo3l6dn5lKSkBrWAs2/S0TiKUVpShACkqO5Nna982fHTEMp+koWwFji4csOg3vCiMWBKUSVLLssqV3ITy26PST6ww0z+J91k7JL9WfrAq5JVLkpZklKBcuCSxLkbl8d4YTkhimq6clLOM2MGBK1eoWpzQAU1ADLl32f84eyVzClQKxSHLFr4Ba29I9hHneHIpUkB3Ny4IqdQp88Z+sewmy0pltUFEjcXBseUpwPPteIBQUoSoh3UQMbMT+Z9uhBjumRyk4cPvcwu06FGcoqNmD2vZy3TcflDabxAFh0TfztiMyRUBcEklSlCgqAWpwCzAHMTi0xMuWRTkhgb/eGCLbb7QR9l0kLUcjn8hcnewivEJ3KuruSFBu5YHF/pCXBYhOnQBLvlQfyu1usCcMHx9SVHqDdrj0giQwQSqzkC9u7AY2jLh82iYUgC68XOWfHmYxWSGnENKWIKC+bBn6hmgbWJHhy6SBzXIAJchW94f6/VFKixWlKTSlKACpSqXUS4Y+kAcSY6YqKgogoKVMAohSgm/UgiNlFsvTmgsVFgSSSXxt7bQtkSEywgVBlJAPLYEkuXO9/lDiWsILFlVFjd2fq2/lCjVJJIJIsSAwu189cZijsZ6XTSqFKSedJAaosoKLfC7ez5jSdMROlFCwzFty+5IG2BGnBtOmYVBZCHuAAOoDByTnaMP4cVrSWsSanYAADbrf5xGPoE1swqlUWASAwHYj8B8424SmxCHdhUSckm1rWHa9t8CI0yAZgJqALJY3LgMX9c9oXcMWpMwg4ekh2f03xFQHHDKTMmpmWIpKFAsokZDY6NBHHAAEkhyoUjoL2cDdi3lh8xnrZQQKloBW43c0s7f2/qgfi+gPgKWbil3SckBwAD3/HrEzwUy4dLEomShaTWCog/cKbM5JYMeu0Y8ZklcolAJKWLt90Fj++0d0embTLmJQStDELD4UGWmxYpxnvuIN03wkEoBDfCxyx6moesVoIU6YlUialnITWlN3dw4FuowekLuA6l+QgXO7+1j5wz4dOoXS9SiopUBkh7i/V3hTxT+TqCBYPUBt1azfsxCUelOmSbqUT5kD0FxaJC7T6oLDgE/7iLeTnESLQsz0M+delKlkB6UpUo+wvDlXEVfwaaz/MmLLDDJQWuG6husA8GniUtVDsSkvVdnxUI0+0WpM5SA9yAnN+hLbAklvLzjjpwgpWlk3t2xsrPmlMpFnU4U4PMCPhboB83g7S6gTpHiK8SWEuShIRzG4JSo3BN3ObiK8R4fLSBTPINmDszBsdch4C4PqudEtRNKVUqBYBXhkku+A9nb6R6DnYz4qozAhCE01rSEpcNSgHJOG/E9ICmgkhJsHNwf6cs42284fcUneL4aJUtBWajlkBLczl33NmisnRpGoR8KaUkuFB7JHwggjO7dbRdpmxXqODFM2WUpWqWxVMLUgAsEteoO4HXcPFuL6kS0kMUKYlN745fi6qhlw3Uomz5wmTFFBSEoACXFNRFgA9iT1doUfaVH80S5YCiVoSCQBVdLVXt+/SgzrpOnTyiWpaQA4YBDE2GCSkOd4YcXkSyhZSyjSTZQUxZ2JG7NaFcnh6fHSJssG5IQAQCUlut8n2HeC+KTKXFABVMKClLuAHJbdmDRClNHNTJWCkOpqW7XxbDXcNnOY3kzZiGUoFaTdibeQIdvIQu0wKlKCQlRP3CLjKics3Y2hzxLRIEsMkIDsQCWf2f+0ZoNiqXxAmZPUlHK7hwLPsKQEuANmi+l04eq7qv5dWvA2hXSkpYgOpyLuXYAOX2HlBEtTBxcPnz27fjEYWDXgk1aQtNQBKl0M7vUQkW6X3jbiMlNBc1uDWSwL3DOlR93BgThZDmzitVRYmnnzbp+ME1glSSWfqmmx3pG14TwjUOQTjGtJTLlrSkW5VPYlzkd/yi/Cpz11OVD7+fhsM3F982hhqQJyKmQpKkgnAyDYpPQBi31gPhaZQWtPwhJZk42N2wPlaM1kg51U0N4iipCixUEgEOEhikKuCxzA65oMgygaUlGcj4eUE5dy/pGfHaSl0q8Qm73Kk+vr9XaBNNMKUJ8OlRUhiFjBsSQMM7ZjXY6B9PzJqAs4UCPpkdReAphIMx+UFSfX4XHe/0jbgOpYLlhLl1uRdJcmkJGH3B8vXLVIKyUqDW+hON3EUvdholGoUnxLByC4dTEirqC28Eq0xW9SilRe+HfJhTw/4QSbAtd3Jb9IbTG5Oam9z6Gx+jRmh2B6OWRNKCEuAGJwb7+49o7OkeFMV8KlFiGv5FJwQwLn2IhnqlIpSsJ5xm9mXZmyOuYRcanKDEgC5BYuzl7MepigaaxZUBm7WzY9MHf5x3h+olybVEVf1HDgu3TObFoy4ZNAQHFR2JdrixHeBZ+qKKSsBTliQKQpnwMHbERmlk107CctPMtK1FKqS5AmXfuxNz/aB5WoMgqlrBFDhZILWdyLfDv5RjPnATiqUAhNiz9/h2f8AfQwdr1CaUzHAUsALTYAkBxYncWc9I1ZPsU+IkzakKBBIUC4u4wPpBPGdJ4slMwAlSDdQGzEN1a9/T1BUkKQlRGF0kCz47Wa49o9DppoACUpVSxSoE/CHy/76RlFZ5/hukqBqZOGYA/8AtLbRIwTrKFLQUkEKJHMzpN07gG3yaJGsGQrh1jQn4feCZygZmwbAIPTIaCZEhAGAPSOzZDXSz+WfWJHT2uzUtS8GPGdSBLuoG2embG/n6wJ9my1DkAhJcEbk9PWOajh02Y6Ql38n9II4fp1IWTNBHL2cMfkI0cx3OWUErSEMwQClWXuoMBZvlV3gbThczxARUTSlCQXpypSsizMPMn0202ucLJKLKcMbEBIe5OH2vh4xRqypKplVAJZgHskXybh2N3z2jRAr7NaNM5cxKQsKlm5ULhQa5uydt9j3g2XpivWISgqUBzrrZT+GCxe9gqkZdoU/YXiCZSJillQrVUmliSxIUWexc2fpDD7PLSdSVGtRbpc1KBJWXbbHaCITiH86YopSAmSliUi3Nd2HdFh5wk1ZJ8NdT8xJcXchmPd1Dpkx7jhM9CF6kIAA8QNi7oSS5ywqbzjzXEtH/wAVLBLqWQSzXIpBDmxDqfc4teK0LF/DZXiTFCoyyACVW8/IgvDlUsCS6FFQVc1KBUOxDC48nzGEp1LnzpjkVlCkk0K6JBpxZN8fWBxq5CZarAuOtydjc7Yz+ueCgcg8lILlySQLXJZjiN5GnASSQomoBm2Y3fq7bdb2jy+h4lMlTlOipDMEg0sHdxY3j0MjiiZoNIUlmJSpnD9CDcRFQoN4AQywoAJdZeqk/EukOAbOQ47RTWJK0kKD2ps+9h33gXhUlU1MxSVlKQTU5ADE2Bs5JswvmO6+ROSlIQFJIKVcxvyqBH03MZm8HSB6LVS0ypAT4ZSSQHNi4DswuwH4Qi4ZrHXMSnILYvdIIvt7w2k60zmPhgDCqgGUQA4FJ22fpCYaQjUKSZglhkqJAqLEtglgLZvCs2QaT1TpSFUIQ6nCipiCgs4SEqcEAO/YeULNHLBuHpJUFNckbh8YhlxXT2UlE4qSbpmFIJU1jazB9u/lC7hiFpKnISHdgAQbbEsb9e5g+SdAEgKTMXMSGRVcMwQC/ewGfSC586giYF5cApPUduziOSCpUyYhLGsgkJHUMG9o5M0SpYSC2WNuhpxsbb94UWxfJ1wSCVJqCSSU05fqzEBu4guVrpikAmW4Z2Z2A3P72jHU6WiYxHxXYdg1/lFU8VmyGlmUAKSAre7se/lBp0E8jvVTAZZKCdlBTM3n6mBOKLCpRVUhRpBYVADBJcpwDv8AhgrhSpdCQlCgKQk1OcDmUC2/y7wHotOJqVpSORIUnOB6bHHnFQZzhSCVgg3KTYDkYYYdfY39+ayaU1AEXSDgWB5S3u7xh9nFJQoJUaUg0LUQCwve57CDNTJSZqCmgBboNTkF3y1/WJRTz6pisA5LbXfEennSAdOy00LlkLflr5SxDg4Yet4T/wADLC1ylrCQkm5HNjAbcE57QxkcW8cUqcLCWW+FKAIVSR90kC230lUSKtmJ06VKWkMolImJIYbpZTOWfceca6WcyTcAqFi5B7vZrjHRvOANTw8SSSgXNiFOVJIbBMBp1JQSACVJZ62KQCLsMkXteD5s0gXiQqmElj3Zw2A3tEj0WnQopuhC2sCzN2Y/nEibG+zDjkzdm5u3X8I6pYJsrHlGEnBcl2sQp84wbRmkL3Sb7uCfzjop2YGMmbSXP0jDUuovUH6DZ+4MZTbG5P8Ape36xotJtcdx+ZJ+jxrkoKutqSzbdnLneJMWRpwkfEEkBgMkuW3wR7eUbzSmwNicWN/K0cIEsmpwwO4DEi1+lxbzjNrotjjgOjEoIUpR/wAsBR5Szk4sWsX9YY/Z6eFCctQqJXzEswSkAoSwF/iJOxhFrFqElNC0Amyk0uX6u8X4Jrly5MxFIJJUsrKi1gA1IzjrFT+SUG8P1tIUpBdS61kFJYBLgdsfdzzdrhcP1a52pPhnmSkBy7JALlvI8zD9IZadMw6WUiXQQEJKnHOq1TDsC5a5PQQp00sla02CwpyRYkFIcJU1rW6H60GOo1KqVJWsAzZnOSf6Xe/r6wz0GmE1NlhTjJZiB7CEmv0qESFkg1FZCSX9Wvix6Xg/SSvBlESnRWkFTKeoi4JSbPGWUV8Y4ddRSwUgnBsQceY/OKcI0kwJ8d2DFxkKTvb6eUWMxQSSQ5u5387Qw0nE5RlmSUSqJiWKgQFoJBwch+nWJGg7GGqCJawtApCBYG6piCALuGcX6WcRXTatE1BZTuw79bPjo8DyzM1ASlZCQGS7OS3K4AuX84HXwf8AhUqWhdYYhlII2ICs9X9ozI3FjLR61PgoAmOQo8rghySSSHfeKafWvqCDSApABJtgqYdOh94SaDSTaUhSVJSCBdLfOGqZJE5KgVKFBQQGB5SGBLsRfO7w7J0elXoitBUEqTS5IZ3NuUhRB/1YLd8wuRMmBdFDVhKrHBWHIAUbCmnFrWjReum1GsUGhnUxwHAdNRc3HdxtC/Qp8R1+KUJSsJLoqDlJOxDfrGn9CP2Z6UBOqUFEyxQec7KSoAEEWfmgzjGnKUgrWCTcEKSSp3L9jbH7K7USVI1SEqWkuQElmAKi7kPkWLH8xDX7SFSpKhSFKD8wHUuDc2uPnBGWJ/tHw1bpXJNILDmWVG4e9T0nfLWgDWSJ6UpExlB8vcEOG8vyEaT+IeMuWVzFM/whVtwXS9zdg8M+LlKkmkKAawU5UehJN3vjtA0inAkKUCCsBvhQzg+Zt+L9oWzJ5kzFJ8Qgm9nBJJuLY+kOOBIlhLlJKzguW2wQQ3nCzimgQZqzMUQFfBe4Nyyn26b2MAwDh6UeLSAbh77liW+Xyh/q9GubLQZSHmBd9qW3FTOggkwn0SkaeaklQqJYg/CbGk2vvho9Xw2epSA4wrfYdHDwSszbo8bNCpc41AJWCCxwWsfMWg7h8pSkqWpICQSbPdzkeux2vG3EJXjJSUAhlGzuQCSz46G23rFtBMpQZSySUl0lyBQeX4TuDfexERcGuzPUIKWKnIJZlXDjN3BteE+r1ICxSDm5Ia1iPYvfoe0FTwoTiCHu9Tqv0LbuGjaYmWpKj4ZYdseu8cvUV0Xcd09JDGq34x2F89K7UFSk7McecdjaZbsMkuS9iMXb6OB7xoiZLJYqCS3w0lj/ANWB7xlLQaS7MNj+GY200yjYez/WNx5OJFyerEEOAC+d7YjngiwGT+HlF0EMzqvsMH0FoKQycpFe1y9vxf6C13iYeAWMsJc0ZAAGRhyRsc5b3dxhqEFQ5r/vveItJc1cpyALAbsCD+3iBLl3fvkWHaOiSXAAtTpVtYJI6kX7e0Yy5JQCHJT0fMNv3aOTU2cAeuPlElFNFsCPEVS0imYUlmIDY2A9vlAuk1KipaioADc+/wCkMfCCn5Ui1wH/ABjGbKcFNIL9QXO7P0tHPcqFjXh0mTOlhOo5gDdzSGLmqq5d7bRtP4RL8IqlznP3EFSk1bkJBN7f3jPgstCZN5TtMBWlnASwYtuPc2g3iesCpK6CDy8rB0hb/wAsJJ3J28o03Y/g8TP1wqpYnq1iL4xBqOESShQJmJmqzSQEgNhT587N3gfik6Upa1p3Ktjndi3WLaGapUsE5Jb2/Yv3jm/amzXR6XhswS5cslnQUgp3ZPfs1oc8XkVJBJICkh7guCbEgmxLqxsPfz/A56JdQUSAUkElvMsPXvB/GdQjmZwkANYsQwpYkAEs5d/aNbrhYjyZIJTpgFLTVT8LEkEG4d8v6QEmaozEU3cGwNrU2ufL2i09SilKVTKqQwZmY3d8noXeMNGyZ6VFrpIBYdtyOsbolnojqJhJSmWBMtTd1B7VC2c+Tv0imnCJU1QmyigqSLZSogAkBsKvd+rAm7FqmyxTMUoAkBPKWLFiD5C3vvCjT6gieK0h1EkEDDLDkA2pLEet8QvIF32hmJStAIJV4iG+JJYqDgKyHBZhe8eg4ghMuXSApKTzAKclvNyS2GP4NCn7c64qloOOatIcF2LvykjPlvmOTOIrmS/EKG5SkmoXc2IGWcNYZhhWSxUlUoqKwBdRUOzlw2fNm6Q41kxK5aTUDMc1f1UskJFQtTm2zx5+ZNYYDA4bbo+wF/WOSOIUkJBcByA+BckNhy0eXTb3O2VSQZ9nipRWKykIdrVZ7bYhxqEKLEplqAIPi0huUtUp+lwQ1mjzPD56VTVKJIC3LpLX9I9gEgyJqUKK5aVIUpJD1S7OBZzcHHrmPSngbgXjfDJc+SAmZLUv7oSSElsUuWz06Qv4fq5iAUiWskgVFw9SSQTc3Nm2wYZ6niVSFpKjMBBJUm3hhP8AlgMA6i9tw0ee1GuHjzGUXs5GXDVYtkHNvlBySJYUqpSVpKmvUHsxF9ruPnAcmelSkCcsgFVqVPdiCCTgn847r+JCy0b5BwGGWa5eEyJqSQWcPd+5uPWI38F3YHGtlCWv46k7KcEjoLBrYf5QTo5qSlaFbpcOezecI9atK7pTQEl2GQ/V7kRzS6gknbqoj8Ov6Rx2+7cgnbL6rVCUyXSc5u17bHy9IkLlyQ5wo9TEjr7Uas9NgZ9RF0i23ptG3+HTw1UicH28JY7YaNZWknJN5E09vDLDrtHBa+19WcrJJZACwebz6u+Lix9LdbVVMwf7DyzaCf8ACJxuJE1n/wCWs9OzRz/BtRb+RN/7Suv+3tHohqbstFMJaweneLgAWbyaCE8Lngf5E3/tL8+nrF08Mnj/APBO7/y1+wt3/e/W0AdPS/qI4ZQvmCk8Lnv/AJE7/tr/ACy/0jo4XPNzJmt/sU/Xp6xQAKllrFozMt857j8Ybjhc5/8AJmj/AMtXbt3EZjhE8WEmd5qQpXmDb0jlPRjLIE8lZSp0KIO7fv6xtN1C5jVKKhs9mO+Gg3/B52f4eb/21edrdIr/AILOIvInefhrt8vKPLUoYIJlaZwWSL46jy7RlK0hSdx2cXh//gM7AlTfWWsn5jrFV8In2P8ADzfMS1X3/pjXqNrgqlQIOF6lbeGjuOYBrW8jGes02pQCJiWBdLukgbN2P6Qz0iNZKcCVqAMlpS+3+nvG8/TzVIpMjV1F3aXMuTYk1Bu3WEc4qmELkcTmBJrlA2zT1a7+mYFlVGmYPjuEAq6vs4aw+YIhxpeGTJcsn+HnqLY8Nbn0A/bQin8G1aiSNNOAJNvDXbfcYvGmnzZWmkMl6eaQHpLd/ZrQAiauXMqngpQ1ApL1Xe5zYPtiB/8ADNcHSNPqQxyJUzysafSM9Zw/XTSAvT6pQBBDypndvu9H+cajS4L0enmyJKyK5qSBu6skWAI3aEnGp8uWEy5SyRkg3by679400kjWoQEjSzul5K/q3z8oWK4Nqq3Gl1CrsXkrJ6MrlsRBy3YojaB1ahJS7389h+wPTvC9E5JJc5yPJQ2/tHoZXAtRk6Od0H8lbevL2i87hGpFk6Scw6SVthz93EZSrgyACQAVAG1IOdxuO0F6biZS3MQ5Ad9sX6/rAy+FawK/+01DO4IkzHBxcU4fbrFVcI1b30epxtJmWdX3WT+2aDi2AidxBU0cyyaWtZstgQDODFRA+92xj3u0bf4Lq6yf4TUhIx/JmXBv/TneN9LwTVk8+l1DE48FfX/b+3jLi1kCiXMS+bfidhGp1CCGpAHlj1/GH44DOP8A4ScOh8Jf5dsxFcF1IunTzu7yV/8Ax6Rly+mDzaptPVm8xGEqWauQuchnePUr4LqGY6Wef/KW49xfIgZX2Zni6dNqAe0lf5dosZ/RBbp9DWKi4JN6QNgMgkN++kSDv8C1x/8ADzj5yVn/ANsSN+0p+ivtLLqmSEO1RUH9UQrmyElBKXBAcFz/AE1XJLGwawF+sPuO8LVPCChVKkOz7u24xiEieD6mYSlbID3NgFd+T4j5x8zy9GT1ZPY3fD/VfojWRnKmK8OQEzUJUqXyhS2KiGJZLGq1uzveCfD1G8yWOjC5tvbra23SM9TwZKkIQpJWEooLKpcWIceYBztA6vs9KqP8lTVFTV8pJL46Wx0j7GknGCT+EbN538SAxmyg9gSWJJFmdGbHrZ85jebJn1KKJiWJDBW1gFfd7O3d32gH/wCnpT/5Khd/jGwV/wDIiNJPA5aFBSZSklLsy2+J6vXaNgaaUKANagq9jbFmdgLu8EQgTwCVb+SbYBUG6eWPp3JLSQDLSlCZZpSkJHMMAMIALiRgJyv+WfcfnEE5f/LP/wCw/OAN4kZylk5S3qD9I0gCRIkSAJEiRIAkSJEgCRIkSAKrSCCCHByDgwt1HDqDVLKw/wAQCiXAdmdzlsbQ0iRz1NOM+QZyEMGcnzzfaNIkSNpUqBIkSJFBIXcXmzE0+HU13pSFHZsjzhjC7i8qYqnw6t3pVT0bcd4469+m6v8AXJGXlTJxCeVPwgl7Gqzi3rGumXNJ50pA7F+sZy0zglF0WSKqnJJa9wevnFlJnbKR6gtk9Ga3n+fWPCKFxICCZ7fFKf8A2qbv96LETusv2V1LWfo3zigLiRxOL5iQB2OCJEgDsSJEgCRIkSAJEiRIAkSJEgCRIkSAJEiRIAkSJEgCRIkSAJEiRIAkSJEgCRIkSAJEiRIAkSJEgCRIkSAJEiRIAkSJEgD/2Q=="/>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0976" name="AutoShape 16" descr="data:image/jpeg;base64,/9j/4AAQSkZJRgABAQAAAQABAAD/2wCEAAkGBxQSEhUUExMWFhUXGB0YGBcXGBwdFxccFxkaHBgbGBoZHSggHRwlHBocITEiJSkrLi4uGyAzODMsNygtLisBCgoKDg0OGxAQGywkICQsLDQvLCwsLCwsLCwsLCwsLCwsLCwsLCwsLCwsLCwsLCwsLCwsLCwsLCwsLCwsLCwsLP/AABEIAMEBBQMBIgACEQEDEQH/xAAcAAACAwEBAQEAAAAAAAAAAAAEBQACAwEGBwj/xABEEAABAgUCBAQDBgQEBAUFAAABAhEAAxIhMQRBBSJRYRNxgZEyobEGQsHR4fAUI1LxFTNiciRTgpNEg7LC0hY0Q5Ki/8QAGgEBAQEBAQEBAAAAAAAAAAAAAAECAwQFBv/EACcRAAICAQQBBAIDAQAAAAAAAAABAhEhAxIxQQQTIlFhFIFxkaEy/9oADAMBAAIRAxEAPwD1HhxKIIpiUR+hs/PtGFEWSmNwiLeHDcTaYUxYJjcIjtEZ3DaZARoEx2iO0xLNECYsExAmOtGbKSiIREJ2hNxXjvgzKAh+UF3ZiXa3o8c56iirZuGm5uojZo4RCGR9pqSPGAY3qQ5AHUpzCaZrfGClrU4UXSFGwBOwe0cZeXFK0d4eHJupOj3AEXSkmPIabjUxLCsFAFqg/wD/AFYvBMj7RzqmplUkWU5DHyJvE/Liw/Dmng9RRGYA2v5R5PWcRmkgKmlSTmkAejgYimn1pl1FCi4Dt+dmIjP5ecI6fhYy8nptbrkSmqdzgC5PpGmn1KJgdJf6j0jxEyapSlVquGILuL467wRK4hMQxSySqxLWv96+DaMrypbs8Gn4UdtJ5PZRxo8dpZ3hKUpB57qcklKur737Q1k8eUi81LpLNQLgnDucR1h5cXzg4T8KS/5dj2mONHNLPExIUkFj1yGjUJj1KSatHkcWnTKARGjSmI0LIUaOUxo0QiFlM2jlMWmLSlqlAOWDkBycAPkxYphuFGREcpiLnoCggrSFqwlw59I1oiqSLtZjTEjaiJF3CjMJiwTGgRHQmM2bopTHQmNKYjRLFFQmL0xeKtGLsrVHAmO0xhrdYiUmqYqkOz9zC9X2jk1BKSpdnJSLJ7F2vGZTiuWWMJS4Qz1M9KE1KsP3iF+o45LSQwKnDuLN2vCTiM0T5tYUaEgAAkfR7Of3iFHjJURZ1FWXskBQ2G/1cx5Z+RK/ae3T8WNXI24hPLpUVuu5q6X2vge0KpGtmTpoXMU5U/MRYhNhi2IP1MqqsqVShAapQduzC9+nlA2l0CV0UrUDTbxE0hXkfzjzWeukW1k4BBsAQksoOHtaDdPISmVsE0YHxHHTrkws4ugiUQvlIQQwDPnL4MGLRSh1G7MACH9XiFBuHpZSyVWawG7XHu7ekGGlQSTYub9Sw6YzC2TLJK6l0ptcM+BYfWOUGWykrCkKUQ7XIYvbq9rPtCymuq1SqkgkDZhv+D9e0MpwV4ag2x3wzWwxyYWT0FRBquDdLXGWPns0MZ7BLpRUWyztbLj4S/7tEAHKWUKApS+QRcBv7xtxPV/ylMzkO5AF03doES9SVM7kpDXPqPzhzrCjw+UpsDh2UWFTE77W/vQBaUKFiQHFwfvP5eZHpGM1KklaFfdLBr7Drfv2eAuH6okM7KBKWa5ALWHT84Y6x1LQpJ+79OreRgQ0TrFFKVAquaTSSBVu7MNjB+m10yWoLSQoAGpJPy+kJEz1EKQpJU3OkAmxGeUONt4I06lKBYF9vbbch7Yip1lEcU1TPY6PjqCD4zS23clJf0d4mv4/LSlPhkTFr+FIe4Yl8dsZvHnJJKkUqDLSwvm/MkkDIBHse8ZcSmFUtQSpKQwUV9GVZr4Ie0d1rzqjz/iad3/gz4rxpZk3PhqBZVJsoHocpIO0IdDxSehSZgnWHKUrJKW2f19YbStFLmI+JQrGaWSbWYsMG47x5RaSCUL7oIzzA28r3tHFzk3bZ2WnBKkgn+NOoUlSzU55iTv1S2G6C0PtZ9qpyZZQUoJp+NyCbEE2NjvHh9MpSHSTvjybG7v0hxMVZybtcb2PQ3b9Im9rhlenGVWuDOZOcJBFMzZSS56ggC/z/VpoOMztOlRTUskXCySzZWnuBs8YyGmIAfmSNwHs2LuXGXgTiWkZAIWSnf7tjkAfrsYik45RZRUlTGiONTnV/wASrOzEeQcW8okeT02pkpcczPl3HowtHIvqS+WT04fC/o+6ARamNAiOhEfT3HyqMwiLhEaBMdCYw5WWqMxLjLVTkSklcxQSkZJxcsIMAjyP2z1RWsafCAy1Fnc3YHoAA/qOkYnqbVZvT098qA/tfr0rXITLUlaWKzSoEF7C4OzGE2mX/LOwN3Zw6g7v8vaF2plBmFIe4s5OfliDCUhABLJKg5/01APfZo8cpbnbPo6cFGNIZ60ICEtyhKbDfAt7CE3CZgVLksCokVE4KUB6S/cM/n758c4oiYlZSlSeUipWS45WBxtiL8FnEKoIAZAS4ewYC223zjDeDdZGWoX/ACimnmlrroTlSMAgDOMdoy4YhZWtQClOn7yTTUTyUhTMwuekLuMa0JsktUrIcKc29M7RlI10xCyVKLPaolg7dbbbwAf9p5JaYarlxT8gxyRvdok2cfCAIPMA17Bt7C28A8b1ipiQQA1QfbJ7n9tB8pCjJCr0g2cAdrMAwsYjCB9GslajQCzBjuwGL58o11us8RSKw4BsBfCSPrFOGzgVLtd2uXZkCw/fWO8VkJBCwoWIs5YPuCNgbeZjLZScSmiXLKkh3ZwPi7E9Q/rFkS/EQBX4Z+JiLqNhSSDb8YvrJafCWXGSAALlxnyBb9iNdNNTQkqUXBNiwu97Dtb1iWUAnhpZKgCSQd7Cz+jdOubMTZaAEGYCSpWXZhvYDEKNSh1KASHVvYW/AeUHSJ6vDASwSA5duYtcF89Y1ZKAOGzD4inP3vNnuCfq0OdZIBQpaanF7GxY3YKcAt+sIk2nWAILYvfe3WPQMDIHM7E1ANaqzdQX3b6QYFmh1qZc03axsSQ5YDlKd/O0bSNRSqlIcJcEjAf9GPtCpaalJJ+6QCRkB2PrDKeQJgAXUlQcKDgkgMc7nNmjVkChqiFhX3QUvjBsXb0jQy6kTJLElKxNAey0u7J8vPMZrXWAgsCrHZ7DI8otqpLS5cwKIKeVeAzf0gXACvq8Swd4PxAJTM8VaqTU5WCAHP8ALSgKHxA9OsAcboE3xUrCkzBlLtUkAE4ZiQLd4UeOTPda6gMA8wD2NlW2z5ww1KTNCkAm3MHNV75PlbtBsor4jJNldbs7edneGGjUsSvuBNhs9shyRdjfeFqNCue9S1AgMP8Ap2I/t1MU0M5UtZEwkG4cOWIJZmdx+cROyBblClgzCl2Ni1sja+YPlagsEpSV1Fi5DN1u194X6yYpfOQoPyuUs/8ATn1ggatHwpBd3BJz0wLdcb4tGFe55KeXmJ/h5i5blncMNi9j7RI9FreFc1S1S0lWOYYAFubu+28SJLVSdEs+6iLgRkDHR5x9do+Wa0x0JigPePH/AGw43PRMCZC6QkcxZJdRYgcwNgPqekc5y2q2bhBzdIc/avjCtLLSUIClrUwqdgAHJLR8+ncYXMXMmkCpWQlwLBh1OAMwB9oOP6icgeLMc3YABNnFwBdrZ39IrKACQgOo2BVZi1yx6FuhzHlnPcz26emoL7LTrKQASHtnLZ928sQ80sn+alKjVSlwHBNTDt3fMIJYUJ1SrACqzPZmZsbwXpZS5xVM8RTNSnFanBquLDYY3MYbOoPxyUFTKAxdQe7jLqYj/S/sYN0CAVmoulOznoS3L1b36NCETB4iKe9jtY3MOJUlSkqCL3b+ltnctuWYXiNhAfF5qOVJuqzNjt5t+EBtMIJflu6SHD91G7gdoP1klIUkFruW3BCS7drdIXTD4ZZblKgLJV1Jv3LNEcgkEo0qwmWJlrjl6f0i/pfvDbUyJoSSlgmWxUCSCoktbYsG8oSLmFa0UrqDsBSxwd7tHoxqzQZa2fYC9TWNznDxhstAGjl86lBPxEN5sMs/lHdasAG4UKmyGsQWDWZ4z0TBagC4Kndy45E+r7ekX4uRLDAdB2d4jYNiOVPZ/Y48zEkSqhZSUki5WX3y2B+UcQVGSE7qIL2Hk/aK8NlEAPZ8W6d/OAB5umUJlPKWypN3/wBpO0V4ZJW/IR8TAqTct0Gxvn8IInApmoS7qL82AH3Pt+MCqmUKUkZy/ne35xpEM+KpKZgIF9zsx2aDuHzQDdIv95hUD7OID4wl2JCgbF2Ys23r9I34TqaTUAokDCWdja7nq0VlMZ6BWbO5ZgAwB3PWNJ8oiShQCQUrILPjByCLPnygjiswrWSoXKRcjtvbP5wBp9O6yEzFgKSxS9rjcYZ/lEATIUEqKblmL4Cdx6+ee0OJCnSoqXzqVVSCGYhnSCOwPtCDh84lAJF1WpsAWtckYtiJq5JV/wBJs1mfJDZ236xRRlx/Xy5spK/Dom1EqYDA5VPuzBwfKK8OmOl8bE2pB28v1hrp+Dy1lUlczpQpKQKv66VBwUi4v3hFKlKRPVLQUkpJSCQGYfi3zikDFBXiKDMEsfQgBvcfu8AcSliVOrSMspjfN2w0MdZWAlbgqQGJJ+IKHfLM/pAfES6HJuLWwAYymbSwa6zWApopZx3y5v57ennA/DU0l1NZnSEupV77H8/KB9BqkMQoschviA2OGc5v3jWeo0E3BWLqSWcpsTZmcbecHzZBhPM52lomlsgIKqQQKXtZ4kK9AVSgaWUFf1FVvIjq8SJYPvwB6R1j0j5+r7bGgyUIWeUgTlqZV/vFITs/WE2k47PlLokqWQq1L1AnDgqBb0yT5R7fyo0nR4X4r+T62PKPknHOJLK1qSfiJV5uXSB3H4DyhyZs2WkoTNUoqDKqJ5QSQySTYY23jz4nTDNRLKeVS0pUHsUpIUxBG7O1mjlPV39Ud9LR9PsF1OmVyAuFAJDbOBcubM4MH6qTsSqoXLlLlmAZs74Z4g1IUolQsHI3OzPUC7fvaKaXw1rUbEYJpJNk+7uWftHKzs0Daa6phJIdkjDjq+2/1grguqUJUwpF6mS52BYnOYzmyCZfiAsCpVnAICDSSai5djAsuepMlKEpUEnmqwCFFxjqGv1gwdOmaaykvy8pJNVyHdIBf4SMwVw7VANLAK0qOwdIYggEm1ughZo1EKmFXy7jrt+kMOFcISlIUSskm1KmZ9ser/KJkI14mf53KcIJ5rFi7ta/SM5KCuYrxGAoGzXUXAA8r+ULdWj/AIlQMwqNLAHpULEjZgdjDfRS1ISpalVVm9+YEgbE3wbw7C4MfD8CYhbcuHHXpjoHeN1y0rUFK2uAcpOxB2LtAk2afEAuRljgG12xgmCtQqhj3YNcEHd+sZkEYcLapROajnG2fS0Ti2nBRZTXOxG2wOQYpw9V1FrOWPruerxrr/gDF2IcE3vnb1jLQQbL0zSjSpymwvffIb1gfhRKgEqUqxJJZyHZyL5i8maSACLHJ+mO0Y8HloRMmXNIcJAWQCVF9tr9vzoCddIcACygp7G99n6u0BrTTNKruEpLFiCQVXDWItcRrNmBJcJU1irmLs4Dgm7+sZT9M1C0lgqxc3e5BHZg0UqCONitFRGDZgT3Z8FjsPxhfwVZDc1NxUQ7s/XvDqcWkEqFSSkgMqzopekfdsdwc2HTynCtdVUEggDuzkmKyLk9PxAADq73JL7XP0hSlYTMcm7EWu7gWbt+EFJmVIBO23kz7RlxFaZBRNUkFLvcODsQQf27QKYyCK1J+EfECQTfNw/b5wwUAoFh8SbFrORj9f7Qlma1MwhQU4pYGlmKdn3Lel4a8JFckF2UkkfiPrmHQBZ2oYImg2FiQCQkGwt2P1gbVCZKnJ1FSVgFioEXufcEOHa28NZclKgUECk3arnZTgh92Y7dIX8VlIly1JpeYlTmzlg7kf8AT9YWWg9CWDEZckZYEHff+8J5U4KqQoDlLYKrYv02g3RaxwkkB2Z+gxV+hjPiUtKFOC9RYtYk2uSLH3+6IhBKuX4c2laHYsMl6seflDibLrQcAi9rEtuxGfwjLj8oUy5ouwbrfIJ6b/IRrw9aChKmWbXBKrkbDYxQGcN4bJmSwoqD71OfZlpaJCHWzFS1NLTUk3cdel/f1iQVVwShvKT/ADQmWmlyATmzjqYezNBLKQsUS11cuHISbqUAb33673spnyQCaHJIY77X9IPSESpDpCgQhQFRYAO4ybXJO13O9+WjqRlHASt5JInGtRK3YXcANSdqdt+sY6HXJTNqKQRLQVEAkuo8oF9+Y37wFw+X4zAqVSo8xSQSzgN0zDLxQmXMUlSghKvDQmUkFRKSKiSc/p6x3NYQsOuUrmJDEEMb9B/6n+UDS9T4aGTU/MeVi1WWfBZrm8OddOPg3pUQkGpmqTNCmUWbmF/aE+uRXLQhVw4SBSyg5Gex/KBknEZoKQjwwkuLg5sA6jknrdo3l6dn5lKSkBrWAs2/S0TiKUVpShACkqO5Nna982fHTEMp+koWwFji4csOg3vCiMWBKUSVLLssqV3ITy26PST6ww0z+J91k7JL9WfrAq5JVLkpZklKBcuCSxLkbl8d4YTkhimq6clLOM2MGBK1eoWpzQAU1ADLl32f84eyVzClQKxSHLFr4Ba29I9hHneHIpUkB3Ny4IqdQp88Z+sewmy0pltUFEjcXBseUpwPPteIBQUoSoh3UQMbMT+Z9uhBjumRyk4cPvcwu06FGcoqNmD2vZy3TcflDabxAFh0TfztiMyRUBcEklSlCgqAWpwCzAHMTi0xMuWRTkhgb/eGCLbb7QR9l0kLUcjn8hcnewivEJ3KuruSFBu5YHF/pCXBYhOnQBLvlQfyu1usCcMHx9SVHqDdrj0giQwQSqzkC9u7AY2jLh82iYUgC68XOWfHmYxWSGnENKWIKC+bBn6hmgbWJHhy6SBzXIAJchW94f6/VFKixWlKTSlKACpSqXUS4Y+kAcSY6YqKgogoKVMAohSgm/UgiNlFsvTmgsVFgSSSXxt7bQtkSEywgVBlJAPLYEkuXO9/lDiWsILFlVFjd2fq2/lCjVJJIJIsSAwu189cZijsZ6XTSqFKSedJAaosoKLfC7ez5jSdMROlFCwzFty+5IG2BGnBtOmYVBZCHuAAOoDByTnaMP4cVrSWsSanYAADbrf5xGPoE1swqlUWASAwHYj8B8424SmxCHdhUSckm1rWHa9t8CI0yAZgJqALJY3LgMX9c9oXcMWpMwg4ekh2f03xFQHHDKTMmpmWIpKFAsokZDY6NBHHAAEkhyoUjoL2cDdi3lh8xnrZQQKloBW43c0s7f2/qgfi+gPgKWbil3SckBwAD3/HrEzwUy4dLEomShaTWCog/cKbM5JYMeu0Y8ZklcolAJKWLt90Fj++0d0embTLmJQStDELD4UGWmxYpxnvuIN03wkEoBDfCxyx6moesVoIU6YlUialnITWlN3dw4FuowekLuA6l+QgXO7+1j5wz4dOoXS9SiopUBkh7i/V3hTxT+TqCBYPUBt1azfsxCUelOmSbqUT5kD0FxaJC7T6oLDgE/7iLeTnESLQsz0M+delKlkB6UpUo+wvDlXEVfwaaz/MmLLDDJQWuG6husA8GniUtVDsSkvVdnxUI0+0WpM5SA9yAnN+hLbAklvLzjjpwgpWlk3t2xsrPmlMpFnU4U4PMCPhboB83g7S6gTpHiK8SWEuShIRzG4JSo3BN3ObiK8R4fLSBTPINmDszBsdch4C4PqudEtRNKVUqBYBXhkku+A9nb6R6DnYz4qozAhCE01rSEpcNSgHJOG/E9ICmgkhJsHNwf6cs42284fcUneL4aJUtBWajlkBLczl33NmisnRpGoR8KaUkuFB7JHwggjO7dbRdpmxXqODFM2WUpWqWxVMLUgAsEteoO4HXcPFuL6kS0kMUKYlN745fi6qhlw3Uomz5wmTFFBSEoACXFNRFgA9iT1doUfaVH80S5YCiVoSCQBVdLVXt+/SgzrpOnTyiWpaQA4YBDE2GCSkOd4YcXkSyhZSyjSTZQUxZ2JG7NaFcnh6fHSJssG5IQAQCUlut8n2HeC+KTKXFABVMKClLuAHJbdmDRClNHNTJWCkOpqW7XxbDXcNnOY3kzZiGUoFaTdibeQIdvIQu0wKlKCQlRP3CLjKics3Y2hzxLRIEsMkIDsQCWf2f+0ZoNiqXxAmZPUlHK7hwLPsKQEuANmi+l04eq7qv5dWvA2hXSkpYgOpyLuXYAOX2HlBEtTBxcPnz27fjEYWDXgk1aQtNQBKl0M7vUQkW6X3jbiMlNBc1uDWSwL3DOlR93BgThZDmzitVRYmnnzbp+ME1glSSWfqmmx3pG14TwjUOQTjGtJTLlrSkW5VPYlzkd/yi/Cpz11OVD7+fhsM3F982hhqQJyKmQpKkgnAyDYpPQBi31gPhaZQWtPwhJZk42N2wPlaM1kg51U0N4iipCixUEgEOEhikKuCxzA65oMgygaUlGcj4eUE5dy/pGfHaSl0q8Qm73Kk+vr9XaBNNMKUJ8OlRUhiFjBsSQMM7ZjXY6B9PzJqAs4UCPpkdReAphIMx+UFSfX4XHe/0jbgOpYLlhLl1uRdJcmkJGH3B8vXLVIKyUqDW+hON3EUvdholGoUnxLByC4dTEirqC28Eq0xW9SilRe+HfJhTw/4QSbAtd3Jb9IbTG5Oam9z6Gx+jRmh2B6OWRNKCEuAGJwb7+49o7OkeFMV8KlFiGv5FJwQwLn2IhnqlIpSsJ5xm9mXZmyOuYRcanKDEgC5BYuzl7MepigaaxZUBm7WzY9MHf5x3h+olybVEVf1HDgu3TObFoy4ZNAQHFR2JdrixHeBZ+qKKSsBTliQKQpnwMHbERmlk107CctPMtK1FKqS5AmXfuxNz/aB5WoMgqlrBFDhZILWdyLfDv5RjPnATiqUAhNiz9/h2f8AfQwdr1CaUzHAUsALTYAkBxYncWc9I1ZPsU+IkzakKBBIUC4u4wPpBPGdJ4slMwAlSDdQGzEN1a9/T1BUkKQlRGF0kCz47Wa49o9DppoACUpVSxSoE/CHy/76RlFZ5/hukqBqZOGYA/8AtLbRIwTrKFLQUkEKJHMzpN07gG3yaJGsGQrh1jQn4feCZygZmwbAIPTIaCZEhAGAPSOzZDXSz+WfWJHT2uzUtS8GPGdSBLuoG2embG/n6wJ9my1DkAhJcEbk9PWOajh02Y6Ql38n9II4fp1IWTNBHL2cMfkI0cx3OWUErSEMwQClWXuoMBZvlV3gbThczxARUTSlCQXpypSsizMPMn0202ucLJKLKcMbEBIe5OH2vh4xRqypKplVAJZgHskXybh2N3z2jRAr7NaNM5cxKQsKlm5ULhQa5uydt9j3g2XpivWISgqUBzrrZT+GCxe9gqkZdoU/YXiCZSJillQrVUmliSxIUWexc2fpDD7PLSdSVGtRbpc1KBJWXbbHaCITiH86YopSAmSliUi3Nd2HdFh5wk1ZJ8NdT8xJcXchmPd1Dpkx7jhM9CF6kIAA8QNi7oSS5ywqbzjzXEtH/wAVLBLqWQSzXIpBDmxDqfc4teK0LF/DZXiTFCoyyACVW8/IgvDlUsCS6FFQVc1KBUOxDC48nzGEp1LnzpjkVlCkk0K6JBpxZN8fWBxq5CZarAuOtydjc7Yz+ueCgcg8lILlySQLXJZjiN5GnASSQomoBm2Y3fq7bdb2jy+h4lMlTlOipDMEg0sHdxY3j0MjiiZoNIUlmJSpnD9CDcRFQoN4AQywoAJdZeqk/EukOAbOQ47RTWJK0kKD2ps+9h33gXhUlU1MxSVlKQTU5ADE2Bs5JswvmO6+ROSlIQFJIKVcxvyqBH03MZm8HSB6LVS0ypAT4ZSSQHNi4DswuwH4Qi4ZrHXMSnILYvdIIvt7w2k60zmPhgDCqgGUQA4FJ22fpCYaQjUKSZglhkqJAqLEtglgLZvCs2QaT1TpSFUIQ6nCipiCgs4SEqcEAO/YeULNHLBuHpJUFNckbh8YhlxXT2UlE4qSbpmFIJU1jazB9u/lC7hiFpKnISHdgAQbbEsb9e5g+SdAEgKTMXMSGRVcMwQC/ewGfSC586giYF5cApPUduziOSCpUyYhLGsgkJHUMG9o5M0SpYSC2WNuhpxsbb94UWxfJ1wSCVJqCSSU05fqzEBu4guVrpikAmW4Z2Z2A3P72jHU6WiYxHxXYdg1/lFU8VmyGlmUAKSAre7se/lBp0E8jvVTAZZKCdlBTM3n6mBOKLCpRVUhRpBYVADBJcpwDv8AhgrhSpdCQlCgKQk1OcDmUC2/y7wHotOJqVpSORIUnOB6bHHnFQZzhSCVgg3KTYDkYYYdfY39+ayaU1AEXSDgWB5S3u7xh9nFJQoJUaUg0LUQCwve57CDNTJSZqCmgBboNTkF3y1/WJRTz6pisA5LbXfEennSAdOy00LlkLflr5SxDg4Yet4T/wADLC1ylrCQkm5HNjAbcE57QxkcW8cUqcLCWW+FKAIVSR90kC230lUSKtmJ06VKWkMolImJIYbpZTOWfceca6WcyTcAqFi5B7vZrjHRvOANTw8SSSgXNiFOVJIbBMBp1JQSACVJZ62KQCLsMkXteD5s0gXiQqmElj3Zw2A3tEj0WnQopuhC2sCzN2Y/nEibG+zDjkzdm5u3X8I6pYJsrHlGEnBcl2sQp84wbRmkL3Sb7uCfzjop2YGMmbSXP0jDUuovUH6DZ+4MZTbG5P8Ape36xotJtcdx+ZJ+jxrkoKutqSzbdnLneJMWRpwkfEEkBgMkuW3wR7eUbzSmwNicWN/K0cIEsmpwwO4DEi1+lxbzjNrotjjgOjEoIUpR/wAsBR5Szk4sWsX9YY/Z6eFCctQqJXzEswSkAoSwF/iJOxhFrFqElNC0Amyk0uX6u8X4Jrly5MxFIJJUsrKi1gA1IzjrFT+SUG8P1tIUpBdS61kFJYBLgdsfdzzdrhcP1a52pPhnmSkBy7JALlvI8zD9IZadMw6WUiXQQEJKnHOq1TDsC5a5PQQp00sla02CwpyRYkFIcJU1rW6H60GOo1KqVJWsAzZnOSf6Xe/r6wz0GmE1NlhTjJZiB7CEmv0qESFkg1FZCSX9Wvix6Xg/SSvBlESnRWkFTKeoi4JSbPGWUV8Y4ddRSwUgnBsQceY/OKcI0kwJ8d2DFxkKTvb6eUWMxQSSQ5u5387Qw0nE5RlmSUSqJiWKgQFoJBwch+nWJGg7GGqCJawtApCBYG6piCALuGcX6WcRXTatE1BZTuw79bPjo8DyzM1ASlZCQGS7OS3K4AuX84HXwf8AhUqWhdYYhlII2ICs9X9ozI3FjLR61PgoAmOQo8rghySSSHfeKafWvqCDSApABJtgqYdOh94SaDSTaUhSVJSCBdLfOGqZJE5KgVKFBQQGB5SGBLsRfO7w7J0elXoitBUEqTS5IZ3NuUhRB/1YLd8wuRMmBdFDVhKrHBWHIAUbCmnFrWjReum1GsUGhnUxwHAdNRc3HdxtC/Qp8R1+KUJSsJLoqDlJOxDfrGn9CP2Z6UBOqUFEyxQec7KSoAEEWfmgzjGnKUgrWCTcEKSSp3L9jbH7K7USVI1SEqWkuQElmAKi7kPkWLH8xDX7SFSpKhSFKD8wHUuDc2uPnBGWJ/tHw1bpXJNILDmWVG4e9T0nfLWgDWSJ6UpExlB8vcEOG8vyEaT+IeMuWVzFM/whVtwXS9zdg8M+LlKkmkKAawU5UehJN3vjtA0inAkKUCCsBvhQzg+Zt+L9oWzJ5kzFJ8Qgm9nBJJuLY+kOOBIlhLlJKzguW2wQQ3nCzimgQZqzMUQFfBe4Nyyn26b2MAwDh6UeLSAbh77liW+Xyh/q9GubLQZSHmBd9qW3FTOggkwn0SkaeaklQqJYg/CbGk2vvho9Xw2epSA4wrfYdHDwSszbo8bNCpc41AJWCCxwWsfMWg7h8pSkqWpICQSbPdzkeux2vG3EJXjJSUAhlGzuQCSz46G23rFtBMpQZSySUl0lyBQeX4TuDfexERcGuzPUIKWKnIJZlXDjN3BteE+r1ICxSDm5Ia1iPYvfoe0FTwoTiCHu9Tqv0LbuGjaYmWpKj4ZYdseu8cvUV0Xcd09JDGq34x2F89K7UFSk7McecdjaZbsMkuS9iMXb6OB7xoiZLJYqCS3w0lj/ANWB7xlLQaS7MNj+GY200yjYez/WNx5OJFyerEEOAC+d7YjngiwGT+HlF0EMzqvsMH0FoKQycpFe1y9vxf6C13iYeAWMsJc0ZAAGRhyRsc5b3dxhqEFQ5r/vveItJc1cpyALAbsCD+3iBLl3fvkWHaOiSXAAtTpVtYJI6kX7e0Yy5JQCHJT0fMNv3aOTU2cAeuPlElFNFsCPEVS0imYUlmIDY2A9vlAuk1KipaioADc+/wCkMfCCn5Ui1wH/ABjGbKcFNIL9QXO7P0tHPcqFjXh0mTOlhOo5gDdzSGLmqq5d7bRtP4RL8IqlznP3EFSk1bkJBN7f3jPgstCZN5TtMBWlnASwYtuPc2g3iesCpK6CDy8rB0hb/wAsJJ3J28o03Y/g8TP1wqpYnq1iL4xBqOESShQJmJmqzSQEgNhT587N3gfik6Upa1p3Ktjndi3WLaGapUsE5Jb2/Yv3jm/amzXR6XhswS5cslnQUgp3ZPfs1oc8XkVJBJICkh7guCbEgmxLqxsPfz/A56JdQUSAUkElvMsPXvB/GdQjmZwkANYsQwpYkAEs5d/aNbrhYjyZIJTpgFLTVT8LEkEG4d8v6QEmaozEU3cGwNrU2ufL2i09SilKVTKqQwZmY3d8noXeMNGyZ6VFrpIBYdtyOsbolnojqJhJSmWBMtTd1B7VC2c+Tv0imnCJU1QmyigqSLZSogAkBsKvd+rAm7FqmyxTMUoAkBPKWLFiD5C3vvCjT6gieK0h1EkEDDLDkA2pLEet8QvIF32hmJStAIJV4iG+JJYqDgKyHBZhe8eg4ghMuXSApKTzAKclvNyS2GP4NCn7c64qloOOatIcF2LvykjPlvmOTOIrmS/EKG5SkmoXc2IGWcNYZhhWSxUlUoqKwBdRUOzlw2fNm6Q41kxK5aTUDMc1f1UskJFQtTm2zx5+ZNYYDA4bbo+wF/WOSOIUkJBcByA+BckNhy0eXTb3O2VSQZ9nipRWKykIdrVZ7bYhxqEKLEplqAIPi0huUtUp+lwQ1mjzPD56VTVKJIC3LpLX9I9gEgyJqUKK5aVIUpJD1S7OBZzcHHrmPSngbgXjfDJc+SAmZLUv7oSSElsUuWz06Qv4fq5iAUiWskgVFw9SSQTc3Nm2wYZ6niVSFpKjMBBJUm3hhP8AlgMA6i9tw0ee1GuHjzGUXs5GXDVYtkHNvlBySJYUqpSVpKmvUHsxF9ruPnAcmelSkCcsgFVqVPdiCCTgn847r+JCy0b5BwGGWa5eEyJqSQWcPd+5uPWI38F3YHGtlCWv46k7KcEjoLBrYf5QTo5qSlaFbpcOezecI9atK7pTQEl2GQ/V7kRzS6gknbqoj8Ov6Rx2+7cgnbL6rVCUyXSc5u17bHy9IkLlyQ5wo9TEjr7Uas9NgZ9RF0i23ptG3+HTw1UicH28JY7YaNZWknJN5E09vDLDrtHBa+19WcrJJZACwebz6u+Lix9LdbVVMwf7DyzaCf8ACJxuJE1n/wCWs9OzRz/BtRb+RN/7Suv+3tHohqbstFMJaweneLgAWbyaCE8Lngf5E3/tL8+nrF08Mnj/APBO7/y1+wt3/e/W0AdPS/qI4ZQvmCk8Lnv/AJE7/tr/ACy/0jo4XPNzJmt/sU/Xp6xQAKllrFozMt857j8Ybjhc5/8AJmj/AMtXbt3EZjhE8WEmd5qQpXmDb0jlPRjLIE8lZSp0KIO7fv6xtN1C5jVKKhs9mO+Gg3/B52f4eb/21edrdIr/AILOIvInefhrt8vKPLUoYIJlaZwWSL46jy7RlK0hSdx2cXh//gM7AlTfWWsn5jrFV8In2P8ADzfMS1X3/pjXqNrgqlQIOF6lbeGjuOYBrW8jGes02pQCJiWBdLukgbN2P6Qz0iNZKcCVqAMlpS+3+nvG8/TzVIpMjV1F3aXMuTYk1Bu3WEc4qmELkcTmBJrlA2zT1a7+mYFlVGmYPjuEAq6vs4aw+YIhxpeGTJcsn+HnqLY8Nbn0A/bQin8G1aiSNNOAJNvDXbfcYvGmnzZWmkMl6eaQHpLd/ZrQAiauXMqngpQ1ApL1Xe5zYPtiB/8ADNcHSNPqQxyJUzysafSM9Zw/XTSAvT6pQBBDypndvu9H+cajS4L0enmyJKyK5qSBu6skWAI3aEnGp8uWEy5SyRkg3by679400kjWoQEjSzul5K/q3z8oWK4Nqq3Gl1CrsXkrJ6MrlsRBy3YojaB1ahJS7389h+wPTvC9E5JJc5yPJQ2/tHoZXAtRk6Od0H8lbevL2i87hGpFk6Scw6SVthz93EZSrgyACQAVAG1IOdxuO0F6biZS3MQ5Ad9sX6/rAy+FawK/+01DO4IkzHBxcU4fbrFVcI1b30epxtJmWdX3WT+2aDi2AidxBU0cyyaWtZstgQDODFRA+92xj3u0bf4Lq6yf4TUhIx/JmXBv/TneN9LwTVk8+l1DE48FfX/b+3jLi1kCiXMS+bfidhGp1CCGpAHlj1/GH44DOP8A4ScOh8Jf5dsxFcF1IunTzu7yV/8Ax6Rly+mDzaptPVm8xGEqWauQuchnePUr4LqGY6Wef/KW49xfIgZX2Zni6dNqAe0lf5dosZ/RBbp9DWKi4JN6QNgMgkN++kSDv8C1x/8ADzj5yVn/ANsSN+0p+ivtLLqmSEO1RUH9UQrmyElBKXBAcFz/AE1XJLGwawF+sPuO8LVPCChVKkOz7u24xiEieD6mYSlbID3NgFd+T4j5x8zy9GT1ZPY3fD/VfojWRnKmK8OQEzUJUqXyhS2KiGJZLGq1uzveCfD1G8yWOjC5tvbra23SM9TwZKkIQpJWEooLKpcWIceYBztA6vs9KqP8lTVFTV8pJL46Wx0j7GknGCT+EbN538SAxmyg9gSWJJFmdGbHrZ85jebJn1KKJiWJDBW1gFfd7O3d32gH/wCnpT/5Khd/jGwV/wDIiNJPA5aFBSZSklLsy2+J6vXaNgaaUKANagq9jbFmdgLu8EQgTwCVb+SbYBUG6eWPp3JLSQDLSlCZZpSkJHMMAMIALiRgJyv+WfcfnEE5f/LP/wCw/OAN4kZylk5S3qD9I0gCRIkSAJEiRIAkSJEgCRIkSAKrSCCCHByDgwt1HDqDVLKw/wAQCiXAdmdzlsbQ0iRz1NOM+QZyEMGcnzzfaNIkSNpUqBIkSJFBIXcXmzE0+HU13pSFHZsjzhjC7i8qYqnw6t3pVT0bcd4469+m6v8AXJGXlTJxCeVPwgl7Gqzi3rGumXNJ50pA7F+sZy0zglF0WSKqnJJa9wevnFlJnbKR6gtk9Ga3n+fWPCKFxICCZ7fFKf8A2qbv96LETusv2V1LWfo3zigLiRxOL5iQB2OCJEgDsSJEgCRIkSAJEiRIAkSJEgCRIkSAJEiRIAkSJEgCRIkSAJEiRIAkSJEgCRIkSAJEiRIAkSJEgCRIkSAJEiRIAkSJEgD/2Q=="/>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0978" name="AutoShape 18" descr="data:image/jpeg;base64,/9j/4AAQSkZJRgABAQAAAQABAAD/2wCEAAkGBxMTEhUUEhQWFRUXGBsbGBgYGRkdGhobGBgXHR0cGBscHCggGBsnHBsbIzEhJSkrLi4uHh8zODMtNygtLisBCgoKDg0OGxAQGywkHyQsLCwsLCwsLCwsLCwsLCwsLCwsLCwsLCwsLCwsLCwsLCwsLCwsLCwsLCwsLCwsLCwsLP/AABEIALEBHAMBIgACEQEDEQH/xAAbAAACAwEBAQAAAAAAAAAAAAAEBQIDBgABB//EAEMQAAECBAQEAwYEBAUDAwUAAAECEQADITEEEkFRBWFxgSKRoQYTMrHB8EJS0eEzcrLxFGJzgsIVIzSzw+IkRGOSov/EABkBAAMBAQEAAAAAAAAAAAAAAAABAgMEBf/EACsRAAICAQMDAQgDAQAAAAAAAAABAhEDEiExBEFRFBMiYXGBodHwMpHhQv/aAAwDAQACEQMRAD8Awy/ahQIKSQGqL94vHthMazgbjfWHMrgWFy+EAgX3/ePZnCEEUCR2Bpta/wC8aaX5MvdLeB+0UucSkllGwVY9400mZTSlS317x8s4twxUlQUivID5RpPZ/wBoHASq7M52bURSl2YnHujZu412a5dogs0Y351Pbd9orl4gEADnUNqNOUWzXGgFbgvrS9rRZAm4xLKShbUSQ8PsBiM41Znr8zA+IwuYM9wBVudxCzB4r3SvdLJzA02IGsTwy+UaxIcPFgGj15fd3hOOJgihBqBFycQ5e9yQKdjDJDVLo4BIFyfLziAmOLd4qRPpWg2DMw52rFqVnSoZqnvp9DAFFRLG37RylgxFazvQ2Oof5xxW5tDsVFa0xQtEFqVRxp9I8lgKD76bQ7FQCEQPiZDhvvSHCMPyMSXhwLkdINgPmvFOBEzsxfKW0e2hESRwaXnYuCTRKU/s8b3FYFKwzHe20dgMGJbsXVqTf9hEaUXqZncN7NTQ4ISEcyx5UF+p2j1Hs7mSkFg18yBmZ7fvGqIpp50iieopKWQpTliQQyeZ19IKC2ZpHsgEklMw8gUuB0LvBSeDzE0RMSB/KXHzEaBKAC7D73jlS63h0gsyeK9nyplTVZ0itQB8mLCJy+HoAFVhL/C6g3TlGixOEdJTVOalP3DeUQkyFBNWUAKDLWnf9IVAKFYBGUZkJIdwGzdi9Yn/AIVIHgVl/lA8rB48VKUtSmGRizvQ7MDFasLORdGYPdJB9LiKQgvBYkilD967xPF49hpSESsWp1JAUCLU0NvV4FmYmaGzJIBLd/pWEIZzuOSqsoqp60pHK4yJaUrUPCoUCtHhLhUZppR7q9Q9Kj9TEpPEErXMkqAISzvUU0c3rrElUOJftPKUKEA0++UDSeNFSiE/flCtfBZSiAkBINzm+zDXhvBZcsOlWfc7dNu8CvuJpDnBYpB8SwNhvfTfpHIx6q5JKilyxIbycu0CAFaimWLBi506h2enaPDgV08QFBqr08cWKhHwec1SWf8ADuHDGGScYSnwgK/zB23puaxl+D8QShfu5vwFV2s4+Ua4JSgFnZr6HpEJ7GjQDxDDe9QQS4uKG/W4jL4w+5mJ924OurEdbiN1oQ1nck89TGa4+lDK1On3pCku4k9xjwTjSlsDUAfCOh9fONJLxb1VezR824JxT/DllIzKo2/aN/w2atYClgI5XIB/NtDi7G0NJQJOYli1AKhrF4H4hgkzEspJKhZQowPPaC5akh799oKEug6fTWGIxq+CzkgZSTRyHH61gb3uMQQlKFCv5XHfYNH0JMnK1q2+f31jwm5p0BbziVGu5cpp9kK8IpICUqUymatHI5dYNzftsOoiw5crmtNfpFJmsPCkno4+cWZlq5L9xy+zHi1Bqs/7axSiatRqlhftzi73QFwS5uTXTyFqQgKZihtFacKVWBFLtYcoZyJTAEgJfpbzrtEVlybML+lPO0MAeThCkGpJHP8AeJlAs1DfXr6RctKXqbfT5xAzRybWl3N+cICCJLWfelG+6+sRUA+YFy2x6sdI9mykqIUSVKDlOgGahbempfXeJg3D0G3rABWkZtC45drnR4kUV1Pn8xHqUuHTU/d/7bRBKFE0yhtme4/t+sAHJS477x7k5ehr9IIZqWo9qA+YcO1d4ol5lAurf4WYVLNbSGI8WinWAOLcQRIQSqpU4SmpKjTqwqHJFIaS1FmNW2I+TmE3tHw0z8m6CWOtQxFdLekAC32cmmZmHu6XUok70S1ib1pSkaESQ1WA5s36Qs4BwgyMxzvmu7aPz5/KCuJySUmhNGof3Zr7QJAwbGcMTMZUtdjXK1Q1swqN3+kZrj3AjLHvJcxSUguoKzKbmMrml4J4HwSfInFcooRKU+aWXIbQJckvzjRYfBFCSCSsOS5v4iVEHlWkCV8jujMcDkpl+MT0zlFPhSCwT+J7ku9PSDMTLlSi4QMxV4lZQXDOX/EzQNxrCnDIfDpyJWrxBKa5jQMdB0+sFy5i8jAEEpFzy1YU61hcbAL/APqKZisklClFRIUzgFh5JHM15QzXJfwqAoAzuodgX9XiGDPu0uVFjcqKflRrfOL1zFOaqqBZB+tPOACDhCgvM5s5q3SoA00jpmPJNJgTyJSPRQeLilYAJY6OAHAfZqR7Iw4AoKEvU1r1LjpAIw2I4IAkiUsF61pbmN4rONmEpRPUuWACHBa3OzR5/jijmNBygTG8QCgy2balnNRzjN0aKx3Ox/u0p93MJGrkF9qtAUybmBXMNrVvQVhPNlnMwVmQeTeYgvhUtK5mVZdIFK0G9ILtjqgfDkhfvjUJVQtfY9BG/wCGcSJlg/iIAdw3eB18OllBCGAZg/McoS4Kd7l0lnS4F2+2aGthcm/4YgUJIbf7pDRwks/egr3pGB4fx7KTms/2IdL9o5eTNu9Lkm7UtF2SzVSZqXo7sR96WgOfjQHbXXY2s7lUZdHHPeAFLkKNdGA0MHoW4oC77uO/P9IYh5TU0atuz8yYnnFB8IJYbtSrM7VvClGKSA1QXry+29aRJXEQmoBSAfit1Z9W3swgENFZBQEmtBWrnQnWojkOSHZiq7W5N535QtkY8FymzEA02b0Yf2gwTQgKYuSdrsD99TAwCULDtWlTyFD3rE/C77kt00gWVPzANQ256B+UFScoALn05tU7xJRCTLc5bl9Q/wA4kmWNVVp8IAFTcPYdTEsRiMiSVMlKHKllgl3DPbcX86xTJxclTlCkqQCcq0lJAsWJ1Yg94Yi9UurJBJ9QQNRcHrHTsQh8pq9uQYgjqGbzhfOWpR8IffwsAB22+cVowkxSlKXMBTYISAKbkvmJ7/rAx2M1TKVYc3627a8hFOfK7En0FK5n/SKpOFQgkJSwDFyLkmwJ+I0eJTpWdKgwsxBCSHJYAg0NNPlAICwPGEqDzD7tRuCoHX8ySQx6/pDIIVr+tefYXjFj2PPv8+cZczspIy82SQRYfZjY+7Io76MTV+rOGP1gVgzyRhSColSlFRdnBAoKJo+1PQRKYkVIqAQ9dwXf7rEVgsXOzjqwrrf7pSkvV3oGbVq/QQxEpk5LhgB0Pz0iozwPqIonq/NS7NRnr8+1YqmzB1oxrcN9mGBXiZCSaijHWo6Me/nBGFUEpbOTs+t97ikJsXjAlSgpTkhgKUOp9R5iJo4k0pLVIvWwfR/uwhWFEuNKKpSk5siqMoNcWoYz2F4ciYVZwpSx+R3Vm1U5A0ep3gTjPFnPhLhyw2206RHh+OWSkMvKA+aUtzckBQqFhiSAbecQ5Ky6aRqOGoSFPkQlQ2SkkUDO1rwx94CfGFHYBNKbgDfeE6VzMoCpipim+HKEmv5iw5QTNKwcsv3RYOMxJV5DTm8USFzsWHcXDOcwSATu5t5wJMTmJIUK3+K/ZMUysU6mzByfDlBFgMxLuwFyebByzs8IoBPxKNfxOT0+Et0eCxM+YJkqWwCQedXZ/wAQH6x5LThgSlQUTvQAeRJMa7FYpc0gtlSHdk3ru1OsQ/wyE2QColyQKsdRRzEaTSzIypcqwWs1ZvuvaNLw7gMopBdjyp2J1i+Xw+eBnKAgKIHwuQCDl+FyB9YcDCLCXCEFQFM7/Nt4aiDZTJwgQGCyeTfoIXzeCoJP8Q1csRr3eDv+pLlIXMxCEhIFAg0HN3ckmgDR6rEIWlKgVqztlEvMXfU5WAD6lrQyRLO4KglgpYFb28ylvWK04D3bFKgptyGDco0i1/CBmQoiiaP08QIfo8TXJdJBISXoWBOm4Z+ohaR2ZHJNBzKZKCXIQHr0JHoIb8C4lPyqISAC7ZjludNmbaGisGtmTlIsS+U+lFekK52AkZ2Uh1MT4RX/AGsASOYpBTQbMZoxqiwmOn5W0pXvFWPnpIIJe5awDt5wH/0whLIz5a+FZJGwuXT2gQYSYkKJBUFWe40s9Law2wihzgOJSwMj3bQAg09HekDYriBCiHIChSg0Av2jOYjEFK2sbeIc+rNHicepajrt8m9IhyHpNdguPgE5TRjc6nc8384cYbiYWAoB3zNdy1GYaMbcoyfDfZpS8pUvKAQVJDFVXbkl6UrG1wmDEpIShBrs5oH+I35DnFKxM8lhE5JSvIoD4swSWJL1TUJbm5FIvwPCZMkKEpISCxUQwNTyiWGSwbJlDnqo63q/UwRJdhYA2uHu2al3b4XHSsUSDcVx4koCsoUpSghCas5HyDH0GsD8C4jNmpVnZgqik0BoCzGtDrzq5EW8V4QmelloBcuC4vWqTYBjvying3DhICgFF1F2qbEb9OlOwQxuCBmAs4cFmHK+2oP1j1ag1FByH+ENsx2N7xCWg2NKVBFnBF7kfesciWPNiA4ANQCN66fKGBZNCSSFmgqAwY+KyT0YRQPCB4SPy0obUKXrHipYzOpTs1Rd7Uex5x4NCk1e71cZa9Kn5UrAIimbWgpQm3Y10hbxjHFC5YlozkllX8Kb32qabnzYqW4pQJrQA7AaVrVh6wLiFAlxcjtyblDEL5mPQQcyiCzEEFwd/LyhPjOMIDpz1qwcOKDvd/KJcewqlhRBUMgYhJNU0rfR7it9oziJsgJKAguoMSkuovzNSaPEyl2KSQJi+Kqcua8+jQMeJKyMSBbpFCJBWqif0DADWt/WHGB4Igl1eKu97bNGStmrpCqRJK6gjncu3MUEbP2engMlswp+JJZq2B3+sH4PgqJYzKSCGrTT9LRTiZmVaQhCLP4s3hYtz8t4tRozlKwnG5ZhDpcd6NcbHlAqESveFCpSQ4sUp0P5kkZqDaCl8QSkDMa2f9AesCyMTnKlLSK5QM9mJDBiqlTdq0jQgnIySiaMDskk3LJJqVqew6PzIXhVrZS5vuiRRKQFUc/EbZulOt4hh56yqoCEiqXIBIpUjc2D1ZoGxRTnVnmAWYEpFGFgTZ3gDcjw1SZgBWCws7M4GhLG0OMNPlijhiDSjU3a/faESJcsuJZWizgAgdytEeDBLBPjzOALjQ2YME/XWJso1/vSzsAm70F+l+cKsdL/ABCYW5Ha1olJQEoABysKPUi3N36Qt4gZhokj/cVClKHnyihUVhSlqIqBYkppy2j3AYcyUqTKmoAUrNlUh8pIY5QFhhR23gbC4dII97MLmx7fhej9T2hlKlAEALKmFikEgdUn15QhlC5U01UqWo0Y5Vpar2CnqW10jpjhThZNKJoBT1IhgEC7uK6EO3N4CxBFnZq7V3BH3WCqAukKdlPUioNw40D02j1GKFczN+ZJdjza3eEqhlVnIcoJY7crilRF+FnJQla0SyqY9QlIDu3xFmbUNqNTBYUNJM+WXIUnYk07Ek9okJyaDOkuWy5getduxg6WtKkJVRiOQNSwI7c4mnBGaWTQb0qw+rwAJJuAE0EKSCeXi25BvLzjz2f9ik+8zLqKNLNQ9Kk6jl5xrMPwtCBQDerkk1a9GvSC010q1m26drQqQ7ZWMGkBkJB1/e1omZTNsBsaHrtTX0j2YTUuS+qqClmYk6N5douVOAS4FWJoD9HpzA8wRMSq+Km7N6+u3pC6YJ5V4AmXLB+Kq1K5BNqtcnQULQwkry/iAodqfFYA3YC3pHZgWyht+hva3Jm9YAILU7Nbn+ajW1y1+tnmAoAOxDOHFDW5d6ctwO0ZkzVTAAE2uA5rSlNmEKsRxeWkEBSlM/iLAG9czO7C+sMBotWW12PxCnVtNKxyJfw+J70sCQK8hTT1gDhPFPfJUpBfKoeIN8VWqG0diKXg5qJIDjo1d+WvnygCjlzEsDvWrkbigBOgrziidNqTcijNQBxb1pyMXEUPhyi7lwO3Ilh16xWsBIPxbBTM/XQhnqKWgAqmFKQPEPEwD/mUKC9DQ9e7wLMISgrBSQkFRbVIr3BDGm4gfixCmQHNa1SbFwSDtf15R5PxviCEpKwUs9CGABqDoz6sOUAUDY1aQhRIqU3RRRSoaENWMXjMGoutExDpJIr4iOYNXpGj4spOUIL5kpsxYUDsSPEKdmFIxWMUFKdIy22p6NWImy4RCZTuCUkaA5aEnagfo/KGSceJRzF8jOABUqaxtR+dPQqEY+ZNAlhJrQHQ8yBsxqGjdcNwaUpFM0xgymF2LkuQU00GsKKsUmIl+10529yP/wBlP2OV/PQtEZuOCsszKpBKVBlB6O+4cH5HRo101CUgKJSlqEks9DdV96O0KcVx7BmnvUqLM7lTtW4GUjqYuvLI+gswSkzdKhzkCyT8JDspstDWsNgopy2S1RuDoPt2rGTVJkKnhUkZUsTQEeIC40A07w94fiUZcq5hCiKJASWfUOGtybvAmNoKmSVrIUJqgczhyGBLBmcEmw3ewBi7JLIHgqwcklJJ3YERZMRqkClS7h33rSjn7LzwuIIDAoI5kBqCg3D1fcmKFYMoyUIzTHAQ5zAJYbuQKB/pEZE3DzCnIUrULE1vqNOTtBMtaHyumzhrfoH0cB4kpDux6ubnuC/0hDK5MkkM8tQB8JSA7GpCmpQ7NF4lsMuZne9ie9+8A4rgqVeJJyrb+IKKfYkMGbQiIqlYlIbwnKzqT4iQD+UqGj6ntBwIjjJSVApmC+1UmvOnmxhFOwnu1FUpQQoVAJYEbHaH5xgCfEFHT4WJo9jo3aEuPxRzfApA0W4LE/mDlkkUv5XhSGh1wvifvUBKvCsNmq7gg1F3cOXi6eh3Ygcu+x82jO4ZRTMTNFPEQS9C4YhutRGhxM3MnNmDMWIF2OnY3hp2DQqmTqsWd9GO1QdBDDAz1CgD5g9yz0ucpLcoowfD5kxeYDKkjUX5AbNGkwPDEpZr7n5dNIQzuH4ZQDNo77u9N3HTaHUmVkZ2FNhSjNW1I8SgUYDSun9vt4mkMCaHXk9ragbFoALSQ3h5U10bl/eIM+p9Gsf3r9iKEvck0ap2Hl9iJZQ+Ugh9fnVydTyqNoBHKSAQpjuC173pZ948RLDECoa2x3D9C58+frkBifCaEN9u1fId4JZLuGJBASaHS1Ax8tRTUGXSJhcuqlDVmo7blXr9IDx+OTKIK8xJBcsSXqQfDYOPs3KHizElRD0vZyRyYs/flEVmoSzFrEWfqd+9O0AA8uaiYlgvMgsCz1sWdnBGsZ/GeyCFLPjUoV8JKj0ylTltA/nGnTR8qTUcqUPpXffk3KkWAt/mpXmC7agaXhNJ8lJtcCfhXDJcgU56Wfat7mvKGxW9XzAFtgzGh2NDXlHoISrMKulxpXZYvctqDECnKGZr9qJOvVudOTsR4lqlIpu+r0cm5/aK3vQ+Il2VSw0NA1QbNzF6MfisqVKJDBJu9Ty30po7WtRgMYJtQDm520pYUqDXQi+rDSS4lgZc0ATEJOviA30LU+6wo4pgpylAImZQHAOptrr107w7mKGgNmY1AL0PP9HpuJqxNPkXarWt/eENWZPH4gBOVypv4iinx9nYEOGo365qYkFTVCSaA1V3ygc6RpuOpHjAU4NQ4DA8qHyexO8JJGGFSiYlSxqzAFzzrbb5iM3uyuD2SoywVoSF7jk4tz8o0vs+iYsuVMwrmahocrO9Harb1MLcFgSsDMtTflCbgWdxavIsNXhjhZEpKgpCyVgKcpIY2d2oeRuNIpIzbHCsIgscoWu7qq2nhTUJoPwgc4X8R4LJmXlJfVkgN6UMH4ScuYkPmQxNC3wjW5bvXziCvDUKLkeEEDrUDkdxGhPBncVgVyEkoFBoHOUntXTo+kKeF8RBJHizKI2DVGprqLDQRr8XJBHiQSBdVAbiia3f5QkGDQpK1rVNWj8A/wC27KuE5ku9qk1vWxhx32KTC5OORlS+YkVB+Oz70A1rFOJRNKn94A+jJU3cpcdDCY4GeFeAFadCQMwZzlUNVNoCRA6MeoCnd2d9XcQOXkFHwb6Qlmo2+U0bqwG0XLAAcPTl9RWFUiWJtRNmKDVS5TXmlk1vT0g7IoOQQVH83Kw2Y26tFCIlZAZ1F7XDC7ggV73iGYkgEuOYAJcmr2fygkgNQfN6/ZiogGgqNdqAGHQihyHBNDTQC7M9x69oW43LajVoRTzfb6Q4my3DNuPveF09bC5bV252MJgJVy0+7WMwSzGrkOC1KvejVhh7PKDBL5hrdmJduxFy8Jsaz0JNWPpDPgZILAeV7+loz1e9Rso+7ZuMLsPJ+sMUSqhrfUdfCNL3eAMEBR9m+36QzSdAX3azCg8w+mukWRRQpZaiSHHxKp1s5IFT2frORJZzmJP4VGgIrYOb+fOLEIOzeQ/E9W9BtFxQAet2rQAq0sWTc/pBYUVS0OWAci9XDXBJNr+oidBoQdWYud3108hEsQpSU/Dm1IBDnWpJAH7GBMDi/eJBKFS05X8QF711fWh0hWPSXypaZaipKbl1AfEW/MfTsYkJrk51OwtawIoKAB3pe5iYNLAvZxd2sAah09A8VroAKCzeGmxY0cavAFHFBNw1g4GyaAiwcEMKPbSOQ5SpiC1WAZ+ZFKt6aax6mW9LDR3c6uW0oNKv1i2aHd07Mpq/Eou34ncFuR5wWOgb3YbMXdqHV6EBtQxe0d8TGrPUtckChHTzrFkpAUHOaj1qKkDoQB1NudfHzJYOwFXqlgTSujdakwrHpKggAOGqRXU10AAar7fp6hRcEXVR3BcHS7gvYdNxHIL1NDo9jViaGld9r1L9M1dN6uNHNna3ah3g1FrGypaXGUpFiGegJtyFab6aQNKw4SVKoFKWHelE0Db610eCpwatVMKlgX/Mex6V3ijEcxTKQ1etC71+pELUivZMrxEy3o2jdbi++ugEL56/C9Tp1JLNttE8TNYlV6bjamlQdPnWMzxziplJQqiiSwDsWDvat+hrGU8yWy5N8fTOnKWyQPxyfUguSKEgciA+9N9uUC8MkoAe25dnIqagj7tFIUqbMbN4ctAH0SCc1XFvuphthuHiSm9PC3MM4Lgbm1YvGm92c+eUbqPCOxE5afxJAcsllErGUnLU1DB+g0g+VMUZhQVLzMKCUBkBcDKVWPn84Dkykk0SygXzr0ergOCkNZ77UEGSMO4DkFiSoKsSBoCmjvcA6s8ao5mEK96QtLhCCAkLzVIfTMAUG1a3tA2Mw6keJKlSwLZUZgWZwWcqfmxZ2ZzBeEUVpJllxYhgEhmppRtomVMWUEjKL5hnAZ6pAOUNsdzFCFnuVkjNNKio3KUhCAUhnLKrsQfQwIeGplgKKkggnIJR93RyalBGY0ZmrU6NGhXhQoWqfzPa5D89nbvABwIBOopcqNdDXnoS3KFQWKVJnB1pC3K/+2FFOV1BtA5Lk7i1mhRjuHlayfc1sWKbgVsa9Y0GNzipUQHozOlzYaAkm4DmtRFmFw89KaSk1rdIvuCKGE0Ox0lKF2CeikipHTzrFWIw5Nyw5KIve2kWJKTQA0+Jrd2+Q5RIcjXY7d9bxQASUEfCoFmvWlNQQT1r1MclBcEsSzFnHmCK+flF0+UCQ9BtRj91tHimsGA2p8h92gELsZPKC5JyqqWFE25v3+UDEBaQQom1Rz2raGS+pro77b+ULcZNZ2pry/SExoQ8UBdqUuw231No1Ps5hvxEFzX7+9TGVR4poH4SdqU2EfQOC4eiXv8ANxvGK3lZ0q1D5jjDpYWeocDYOTbffSClLAAGtnPnTa9uYiSZbAN6Wpf6frtZ7lILnxVDE1AIdy2+hLVJi7ISIpUbl6XBdqaW5m0SRMFXFCD2qDStm3ewi0yiCKlxyHhqHJPWjaEHpHkplDwl3IoX3pT7tzhNj0geDRMeaZmWh8DG4rUlgdj2L3i9CWu40G5NH13DuItNTtQgKJZq+iupa8TR4iGUWuTepGtb0Zr9aQWU4nAAkMW/Cajm/WwrEFSWJp4bUoxvdyCeb1tHJI8VNdA92oCR5jelXiSkVUFqarqao0A9WD7EjSs6iljZBk0+G7+KmoelNPLTlVPmMHU4HRwwc0D+IO9bwRLFL+NrbM7AemweIzSQSW1v+Zy4DNR2GmkJyNY4lZRIxCVIGVlGwbT4QHS1/mSaxypgqQ7hPyyhruzEbv4rgmPJUoJYpSCGNB1aoHLblFOIxGT+ZiGepZ7HoPldoyll0q2bw6bVKkernMcxL1etAbihNSaC+rR6JrAPqCwdnJYj1aAeJYuWlveTAkhgxIqLa0FKh+W8KsR7Q+6U0kgsazMruGolAIrqCrys54/Vyk6ijtXTQUU2aAT0KD0Ic1tqSAKu4G2hG0UzsaD4iAA7VAyvcHUJISz9jq0IsVxqfMAImqIFWKUsaWcBw/L9WF4jxqf7pSxNWoMCBsGrlU2YFqir9YJeouxQeBXdbfH/AAnxTEhCAqYToBL1Oz7Cnz5mMxMUhU4leZayDQgACzX+FhpZtItTLIcqllaiQx/Ew1UxLiugNXgnE4ElhLmjMfEnK16ULaBjTXvHThwuL1Sds4uq6pZFpiqRw4CcqVgOQ5LrIYO1Cir1Fa3i5ctZUCTMQGBNA5ctRYdRSfP5QRImGTk99qWJCaEh2o173LV5mDDlUpPu1ZWqGDc2LAtexjsR5cgXCzJSZZUVZDmZWdyQWAcnxEk3ryZrR0gS5i5ilTErAADAugA1KVMTlD1L8ncCk8SkqBFFD8Ty1kWsfEHalLW1iCJnuw6iAB/+Nw5uHL08tHMUIZSpiUoobhxdql2FTmLGp5tFCsQkKzKC1EAmoLBJcVIAAUaljVjoY7EYtJQVEqSiniKgkACxOZiznZ6neEvF8XKUMqZiwCHCUJOZdWAD1ykvoHa8O9hUMZ3tNKykoVLoD4Xu1gTq55b30Q4njWKKsqAEpJOTPLajkO5ZrN4tvJnwPgUqW8xckhQY5TUpdTD8RGbdi7Hy00vIAwCbksAwqTVrb+sLdhaQjw/vZUtJnKQucsuBl8KBqQwcgPU0qyaO5vHDcwebPWV65VKQLmgSmgAtVzzhmMCHUWZzXnV2ba/rEZ06SCxmJo4qnOaEvVIYVcNDoVkcShNHANtP16RVMnFLO12e/pA2MCaZlFLB/iIDebbXiTnKxII3LVHcfKkAzyZiF1I8Q5Fj5GlOu9IiFAh6vTke8eIAc69W1Owr3/SKJwuXb0vuP1rDAnPLWZvX77Qg4mvYgtfn3tpB65hGrvy+/OEmMmP5RnOWxcY2wv2fkmZNJNkj78gPlH0vhGDtodAagVd2bbelHtGY9k+FlksPEbnRzSp8o3GGlMyQAVGj6P0N3PYg0dmjGMjuljaVFklICScwD1ChR9+rOY9S5FQ5q4t4uh0D0vasTCxUDSlGpretKl4lnJSQQWcnoTaupZ/KG5CWOyqYsmxZSRSl81G3qpw3Wu1ygRmVrcEDmmopRi55g9RFapfkxq16H1/aPVSywFbGwFyEm+oqPSJc6NFis9xUjKTffVza77OebPd473ZSq+jginiIVzbt0i9Mo5rnSt/wk+o+Q0iC5hF62PJmINPX7pOtGnsvqUSkOAFVDs2tCfh0qaV1aOl2a6aNazX0IqCW5g8z7d2s2vIJ9bvHqJWUjxBqg75fAXsTV77tvEyypFxxLuVKUzhJcEF2G7MHuwIA6jrEzLLF20oCKH8NritdPpD3xU4QHrXkW+Id7beZgOfxeRKAE5aQpnCRVdCUtl1BCUhz0pHLPqOyNlj09vyWT1gmgd3OtiIQ8b42iSGNZi2KRR0vULV0Ylm9HijiHF1KH/0zynrmuo7tokeLnpWMViZK/eHOpRUok59aAJFT9eTRlCEsu8uDXLkWJpJbsfyFuXUrOOu++sU8RwCkLRkCShSwxLjKeT0AL0fpqI8wWEU+YvQXamtakAftDrCKzoZbF6Mb3r/bpHoYYRUaPP6rJPU3dfAqwRACksQoUOtfNxY1qIktw6SBlOxcgk/E3WtzWBeK4ZScrEpIsovUO2Ve9w16A3cxVh8ayss1Hu1VuKG2rNoKgjvHWlR5spOTsU8SmTJczKKOHUQnwrSKEkfm06Nu8FYLHSTLKVlIIUWYKAvSgIZhqLkhhuw4phPeJKUqSC1CK5TudhoYynDgUTnWgJYkEpb4xd9w39US9mCd8m0wDTZYzhSSpPwK+GuW1AOVGhVxbDnDqzZk5FUYkM+vTSz69nGLKJUoqCwlZFFKqQaAeHavJuUL5+DmTCP4aFNUlClOCbgFfhPSm9ItrYi6Ow/H5KfCvwAUBSPDYnwkAtbYXFDHYbHCYlXumVV2awb8RSQx7jrCrF+z6wkMgFITUo8Idvyqpbnc84z6sqFXUCDZQysbfED0idTQ6TNtg5E1RJXLAS9HmLXpp4QE0q2YwcMKcwObxAAPV2JGlXNLknXePni+NrQWC1Fv8zsAwoQS4YQThfaBYp7131+XT9zApIHE+iBaSxJJNW6hJV5UbWKcRikpV4QMzMm2vXYkRjv+ulikebm9NLMQCG+VIgvjalNQUFQNP/kd4rWidLH3EeLkDUFILgKcA1HJ6OYEROIFyl6sEk/ESTodSdYWSsUlSjnIZzVL2NCzh7aNpFo98oApWkUqNXFC9LwrsKNcJdSxo71c9wSTv2gecgA1HexubtpFkxTeFy/MFqc6uOfSA584nR6+TdflFAeKUAcwNuZfz1DgUgdc+hca3YAVs9WiZUA/NV/saNaA8RMhNjSsGxUx+3XXf0t5QPgMJ7yclP4SXVyA3+UdNmM/a+tAdPOGHs63vCSa5bMHZ6kdKV3Iji6jI4xbPT6LCpzSZveGrCQEp2ag2+Tj6Q4lyiQAQC9Lcwb/AHaM7wxRBBAYtQF9hVz3rDiXilJIGrv0oRUb/EO3WOWGdVR6uXDbDSWR4qAl20NQNNf3iRmsR+YPsACCTuxv/wD1zgaRiVfiO7jrSm1eWpiH+IShRIve1aHX717xp7ePkw9i7qg4FqizVB1JJF9d35GPZUwEtW7Zb6jTmflC7Ce8mn/tpJYpBo4plLPb+8McHgV5ferKEgfmJGbKXPKrkP6XiJZk+BSiocvf7h8jDlZUxAIYpJN9SWHIgdu8J8Q4IauUJbLW6XeztSxFxHY32gw8opAmZypRZnUa0Y5dObtaM9ifasolKyD3alE51K+Ig/hT+Ww510jF5XJ0gx45q5Pj47GglzCsjICXUw6EM5az5h9kQv4rxeXIcLOdZS2RBqFEXURRDXY15GMfi+L4qal1rKUnRKQgEOPCoJAzDkT5xSZpZ05VgB2/EPhcOHvvoBFxwTnyOeWEOX+/vhB+O43iZpVVctDWlhgzF3UA5LbULjpAKUFVS5vW7DVwOewd4Pl4cJSlS/CW/NmckE7V8ukQS7O7auA558qULebx1w6WMexyS63svtsTkkkkeE0G4vuGLQBxfCFQUUgpUE1L0IU4pX1bqILQhVFywFd2BBFyyXtXrFs1pks2Cqh3fLWx9H5GOmONRVHHmzubtgnCp6TLSdaC1a7FunzhhMlOnNY6EGte1tPt4Q8LlqCRLWCgvvoHP1b7EaUSQQ2wpz+/0hY1TaHnnqipEcRKzymIAzB/haorpfS8Z7haVlXu5gKkVAuapJDF7m5jUS5pCSk0AAD8hq9z1hROUsYhLfwluojXMA2bul3PLz1a2OVPc8wc3LMyP4S+Xo9j2bsRrEcclICpayyDV8rj6MQYmA00ZgcqnoR8NhfV305CI+0GBTNlKSTZi97Me/7GGJlHCVJSMzAGgLsVIYGwSHLvVX6wcJqVuUjocxD0Gzsf3jL4THGVMMtX/cIZRIZmo9B8JLC9baF40SEqWnP7gF+aC2YO/wATW57QJg0HzVryOMw5UIJ20d96PSBMPLUtJzyElIfwqAcHR3elU2e+t4iAAkFYzZszhFmJOtCaC/dhHe7RZK1Sy4dy1t2rYUHKHRJXiuDYdQAGHyhg5ACg+rEKfQ84TYz2TlF8jpOlCxDs1TcfWNFLXNQoKTMMwNqlix5inIBhFkrGLCj7yXQ3KSOVwD4X3EFIdswCvZZZURLVXXQjRjcvWxiCvZnEhwDa7khvOkfSksHaWSVFyrUkAsSXr8hFOLkJIY0P+U16gDSrPpE6EPUz57I9nsW4JysGoVVqdhWsaAcAnJACChI2DmvXU84eSUqLKIUliQxuSHFrs4N794IkYcKDly9n2YNp3rWsCihOTE88qLkEZSGYPmGwV2+d4qxU3K7KcdLE6dA3n3iuTPKalyADc1qL6ElzvEJkwPmLOp2UeveKYI9WoBLglXLf6v2gKaoU9P09Y7EzQVE+bc6/OApmIJalIwm/B0Y1W7PcXOCbd+37fOFuGxs0TfeoLEUHSxB0L7GIYmY5KXudPpDXh/DMyMyRRqFiLGpZ2s/kHjPQmtzR5G37pruCe1SWHv5SiCziWah2bK+rABo0R45hVEFKlJqFAZVGuUAVYuNW6x89kym8ISoMPhJBIb8x+m4guW6Q6kqLAECjE700+XOOOfQr/lnoQ61P+a/r8G5w3tVIkqspZJtl8JzUZLkORTs/aiXx9IKimSASoDxlRfxA1SGCU0GptGWlIc5ymoG3ok631qYIklJOZbinwqDs9PDoRd3b1iV0b4NPU4lb8jrEe0uKKQiXNElNWCEhyKsl1ufhF30ML+JKXMbPMWSzpKpiqF6MOj1F+cRVKBOY1DUsWB/KA5+77VzpK6BJURdiCd9BlAtryjb0b2sz9bjV6VT+QPN8NZrEJAPhqQbZim7etKXi/wDx0gBIUpABtmKWJGpctXeBpgVRLsol1PoBqQ5YODonkYhjpUw1dJIZwmXUjVsytP5iATaOmGFR7HHl6qU3yFSfdFQCVBZGmcaOPhF6tcjSCV/lQSkEg+JRZtzXpt2gXCAHxALUaEEkEsP5dOhi2cmivhOX8pYJqGd3zVJjVRRg8jfJOXJoQfxBJcsosRTNqXsHD20j1YdaXWGGgZOU6X1BB2FA429GIylKVEKUS1XoWNCerCu9o9XMQfiowehsPhLC1tP2i6Mmzyc7KSVBsrOD4mNKghg2tTQQIrCC4WpzazsDuO2kE4jDArCkmqfwlwnyBAB/zMYFnCageFBvbNmDkgM9CHcixbbSGTYNwx1ThVVDYkONA/Jg3O/TQ4tOVPiL39GcKOo/brCD2aYzFkISggJJSkkpFFBxQXFWazbmD+Lz2azFyXNA2Vxu9CO3J4mPLZU3skH4YFSLEbCrltSdNachFM5A94glywJcZXLgbDcjyi/hsz/t1U2UUKg9WSQKs9f0ijGzwZkoUqFZWa4tUesU1sQuS3FpqlWqVgG9lEivQsewimbNcs6S4U7C1SzPY210DwTNV4CSBalaM3P9YX8PQBLzHVLk7vUknlboBDEZjjkpKU+8qlQWEuASCA6Sk7MWL9tmacC4iqYyXGhL1zbhibVanKOxcsTZUwHet9UtTchh5Rl8DPUgkWVY1szOW1F7XBiHsyluj6BJRZUxYWS5cgBIBD0BsRer/MEWfKStJMvIkppmUkhiwL+IOQdDUOWFBFEvFqUgApZambKSQQSh8zAAAJVXpaCkLLvmcPsCC1jla1tdTtFkAnu1MkZH1zoKkkuz3IAL7mDMOtSXc0Gig6rWJJbv6wcknOxBCdSQD8vOv9gjNSTXKnqL6VKkihGzvWsAF65wNk5X1C0Dyv8AekWHFqljwIRzCSXfmnKLsbh6RDEykrSVICVUd6JPZWh/SFuJDul6saozBjZ0kHM7Fn1Y7wwBeKSlmYmY6sqVHMM5atCzNVmpCCZg8UupmLawcmwJaxaNZKwmYjOQUprVt9yK8zrXqZz8QyiAM7bBVOVBC0j1GcX9B/VB0v8AD0P9Zjo6J7FCY/wz1H/KITvhR/In+kx0dGTNELB8S/5R/XLjS8G/8Yf7v65sdHQ4gEYz+MP5j/WuCV2T/t/rjo6AuIywfxJ7fJcAcS/5j+qOjoI8IrN/JnvB/wCIjqr6QwR/G/2f8jHR0aTMo8ncK+A/6h+YivC2H+ofnHR0BHYF/HJ7fPEQRM/F1RHR0EOBMtw/x9h/WqKMd/BP+z+pUdHQ2JjZFz1P9RhHiv4qOn0VHsdFAVex/wAU3+dPyivin/M/0rj2OjNcFPkecP8A/GP8yf8A05cVYf8AiYb+VcdHRb4IXJdM/wDGV/pzPkqBf/t0/wAiv6Vx0dD7jFqfh7fRUZKf/GmfzD5iOjoiYRHuF+KT/Mn+lcaSZ/7iPrHR0OIS5G8n4D9/hhVirr/00/WOjoqRCI4r8HUfIRQq03+eT/xjo6B8DDRdfb6xRhfx/wCov+ox5HQnwQ+D/9k="/>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7" name="26 Flecha derecha"/>
          <p:cNvSpPr/>
          <p:nvPr/>
        </p:nvSpPr>
        <p:spPr>
          <a:xfrm>
            <a:off x="5292080" y="2132856"/>
            <a:ext cx="576064"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 name="27 Flecha derecha"/>
          <p:cNvSpPr/>
          <p:nvPr/>
        </p:nvSpPr>
        <p:spPr>
          <a:xfrm>
            <a:off x="5292080" y="4077072"/>
            <a:ext cx="576064"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0" name="29 CuadroTexto"/>
          <p:cNvSpPr txBox="1"/>
          <p:nvPr/>
        </p:nvSpPr>
        <p:spPr>
          <a:xfrm>
            <a:off x="6012160" y="1775718"/>
            <a:ext cx="2880320" cy="1077218"/>
          </a:xfrm>
          <a:prstGeom prst="rect">
            <a:avLst/>
          </a:prstGeom>
          <a:solidFill>
            <a:schemeClr val="accent2"/>
          </a:solidFill>
        </p:spPr>
        <p:txBody>
          <a:bodyPr wrap="square" rtlCol="0">
            <a:spAutoFit/>
          </a:bodyPr>
          <a:lstStyle/>
          <a:p>
            <a:r>
              <a:rPr lang="es-MX" sz="1600" dirty="0" smtClean="0">
                <a:solidFill>
                  <a:schemeClr val="bg1"/>
                </a:solidFill>
              </a:rPr>
              <a:t>DE SEDIMENTOS PRODUCTO SE LA METEORIZACIÓN DE LAS ROCAS Y ACUMULACIÓN EN GRANDES CUERPOS  DE AGUA</a:t>
            </a:r>
            <a:endParaRPr lang="es-MX" sz="1600" dirty="0">
              <a:solidFill>
                <a:schemeClr val="bg1"/>
              </a:solidFill>
            </a:endParaRPr>
          </a:p>
        </p:txBody>
      </p:sp>
      <p:sp>
        <p:nvSpPr>
          <p:cNvPr id="31" name="30 CuadroTexto"/>
          <p:cNvSpPr txBox="1"/>
          <p:nvPr/>
        </p:nvSpPr>
        <p:spPr>
          <a:xfrm>
            <a:off x="6012160" y="3717032"/>
            <a:ext cx="3131840" cy="2031325"/>
          </a:xfrm>
          <a:prstGeom prst="rect">
            <a:avLst/>
          </a:prstGeom>
          <a:solidFill>
            <a:schemeClr val="accent2"/>
          </a:solidFill>
        </p:spPr>
        <p:txBody>
          <a:bodyPr wrap="square" rtlCol="0">
            <a:spAutoFit/>
          </a:bodyPr>
          <a:lstStyle/>
          <a:p>
            <a:r>
              <a:rPr lang="es-MX" dirty="0" smtClean="0">
                <a:solidFill>
                  <a:schemeClr val="bg1"/>
                </a:solidFill>
              </a:rPr>
              <a:t>HAN SUFRIDO UN SEGUNDO CAMBIO. Las reacciones se producen por : Temperaturas y presiones altas, similares a las del interior de la tierra </a:t>
            </a:r>
          </a:p>
          <a:p>
            <a:endParaRPr lang="es-MX" dirty="0">
              <a:solidFill>
                <a:schemeClr val="bg1"/>
              </a:solidFill>
            </a:endParaRPr>
          </a:p>
        </p:txBody>
      </p:sp>
      <p:sp>
        <p:nvSpPr>
          <p:cNvPr id="22" name="21 Rectángulo"/>
          <p:cNvSpPr/>
          <p:nvPr/>
        </p:nvSpPr>
        <p:spPr>
          <a:xfrm>
            <a:off x="4716016" y="5805264"/>
            <a:ext cx="2808312" cy="923330"/>
          </a:xfrm>
          <a:prstGeom prst="rect">
            <a:avLst/>
          </a:prstGeom>
          <a:solidFill>
            <a:schemeClr val="accent2"/>
          </a:solidFill>
        </p:spPr>
        <p:txBody>
          <a:bodyPr wrap="square" rtlCol="0">
            <a:spAutoFit/>
          </a:bodyPr>
          <a:lstStyle/>
          <a:p>
            <a:r>
              <a:rPr lang="es-ES" dirty="0" smtClean="0">
                <a:solidFill>
                  <a:schemeClr val="bg1"/>
                </a:solidFill>
              </a:rPr>
              <a:t>Incluyen  amplia variedad de depósitos superficiales</a:t>
            </a:r>
          </a:p>
        </p:txBody>
      </p:sp>
      <p:sp>
        <p:nvSpPr>
          <p:cNvPr id="23" name="22 Flecha derecha"/>
          <p:cNvSpPr/>
          <p:nvPr/>
        </p:nvSpPr>
        <p:spPr>
          <a:xfrm>
            <a:off x="3923928" y="6093296"/>
            <a:ext cx="576064"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hangingPunct="1">
              <a:defRPr/>
            </a:pPr>
            <a:r>
              <a:rPr lang="es-MX" dirty="0" smtClean="0"/>
              <a:t>Forma de uso</a:t>
            </a:r>
            <a:endParaRPr lang="es-MX" dirty="0"/>
          </a:p>
        </p:txBody>
      </p:sp>
      <p:sp>
        <p:nvSpPr>
          <p:cNvPr id="13315" name="2 Marcador de contenido"/>
          <p:cNvSpPr>
            <a:spLocks noGrp="1"/>
          </p:cNvSpPr>
          <p:nvPr>
            <p:ph sz="quarter" idx="1"/>
          </p:nvPr>
        </p:nvSpPr>
        <p:spPr>
          <a:xfrm>
            <a:off x="457200" y="1600200"/>
            <a:ext cx="7467600" cy="4873625"/>
          </a:xfrm>
        </p:spPr>
        <p:txBody>
          <a:bodyPr/>
          <a:lstStyle/>
          <a:p>
            <a:pPr algn="just" eaLnBrk="1" hangingPunct="1">
              <a:buNone/>
            </a:pPr>
            <a:r>
              <a:rPr lang="es-MX" dirty="0" smtClean="0"/>
              <a:t>  El presente material se expondrá ante grupo y  a la vez que se va a ir explicando cada uno de los puntos que se presentan en la diapositiva, de una manera más exhaustiva, de tal manera que este material servirá de apoyo para que el alumno adquiera los conocimientos con mayor facilidad. </a:t>
            </a:r>
          </a:p>
        </p:txBody>
      </p:sp>
    </p:spTree>
    <p:extLst>
      <p:ext uri="{BB962C8B-B14F-4D97-AF65-F5344CB8AC3E}">
        <p14:creationId xmlns:p14="http://schemas.microsoft.com/office/powerpoint/2010/main" val="113752593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20 Rectángulo"/>
          <p:cNvSpPr/>
          <p:nvPr/>
        </p:nvSpPr>
        <p:spPr>
          <a:xfrm>
            <a:off x="4283968" y="3429000"/>
            <a:ext cx="2016224" cy="1440160"/>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0962" name="Picture 2" descr="https://encrypted-tbn3.gstatic.com/images?q=tbn:ANd9GcSintYv-8J-CP6WHrt18DduZtSdaTwL8ODQ_tqJkbswOo6efVbdSw"/>
          <p:cNvPicPr>
            <a:picLocks noChangeAspect="1" noChangeArrowheads="1"/>
          </p:cNvPicPr>
          <p:nvPr/>
        </p:nvPicPr>
        <p:blipFill>
          <a:blip r:embed="rId3" cstate="print"/>
          <a:srcRect/>
          <a:stretch>
            <a:fillRect/>
          </a:stretch>
        </p:blipFill>
        <p:spPr bwMode="auto">
          <a:xfrm>
            <a:off x="3203848" y="4841776"/>
            <a:ext cx="3029843" cy="2016224"/>
          </a:xfrm>
          <a:prstGeom prst="rect">
            <a:avLst/>
          </a:prstGeom>
          <a:noFill/>
        </p:spPr>
      </p:pic>
      <p:pic>
        <p:nvPicPr>
          <p:cNvPr id="40964" name="Picture 4" descr="https://encrypted-tbn3.gstatic.com/images?q=tbn:ANd9GcQRsw7kcTZ3Fs5blYLbLiO1J4NgAQ0WaQdT-pcRIk8xipboYg_ZHg"/>
          <p:cNvPicPr>
            <a:picLocks noChangeAspect="1" noChangeArrowheads="1"/>
          </p:cNvPicPr>
          <p:nvPr/>
        </p:nvPicPr>
        <p:blipFill>
          <a:blip r:embed="rId4" cstate="print"/>
          <a:srcRect/>
          <a:stretch>
            <a:fillRect/>
          </a:stretch>
        </p:blipFill>
        <p:spPr bwMode="auto">
          <a:xfrm>
            <a:off x="0" y="4841776"/>
            <a:ext cx="3235070" cy="2016224"/>
          </a:xfrm>
          <a:prstGeom prst="rect">
            <a:avLst/>
          </a:prstGeom>
          <a:noFill/>
        </p:spPr>
      </p:pic>
      <p:sp>
        <p:nvSpPr>
          <p:cNvPr id="40966" name="AutoShape 6" descr="data:image/jpeg;base64,/9j/4AAQSkZJRgABAQAAAQABAAD/2wCEAAkGBxQTEhMUExQWFhQXGB0bGBgYGB4gIBoeGxocGR8aGyEaHCghHholHBgaITEiJSkrLi4uGB8zODMtNygtLysBCgoKDg0OGxAQGywkICQsLCwsLCwsLCwsLCwsLCwsLCwsLCwsLCwsLCwsLCwsLCwsLCwsLCwsLCwsLCwsLCwsLP/AABEIAOEA4QMBIgACEQEDEQH/xAAbAAACAgMBAAAAAAAAAAAAAAAABQQGAgMHAf/EADsQAAIBAwMDAgQEBQMDBQEBAAECEQADIQQSMQVBUSJhBhNxgTJCkaEjUrHB0Qdi8DPh8RQVcoKSFmP/xAAXAQEBAQEAAAAAAAAAAAAAAAAAAQID/8QAHhEBAQEAAwEBAQEBAAAAAAAAAAERAiExQVESYXH/2gAMAwEAAhEDEQA/AO40UUUBRRRQFFFFAUUUUBRRRQFFFFAUVF1mvS1G45PAAk1G1PW7aAH1ZMDHf3PagnXtQqfiYLPkx/WoOo65ZQfjkyBAByT9uPfiqT8SasagujNCiDujkmcSSBA9s49qUdC6veuuqyI2nfvM7SOyyJZCIMzVkS10y3120TEsPqP8VOXVIeHX9RXONZs/h2zLE+qV3E4/N5gEjvxUvVaTfCwDtKndt/zVw10BXByDI9qyqlpYZFlHZCP5DH2jjj2pl0r4ilzbuiIGLnAP27d81FWKisUcEAgyDwRWVQFFFFAUUUUBRRRQFFFFAUUUUBRXk0E0HtFLupdas2QNzyTO1VyTETAHiRn3pBr/AInu7SUt7RE7jmB5PtRcW9mgSeKW6zrCopKo9w9goGf1Iqn9B192/wCm8wkd1Zob6zx9KxGkK6g3Deu+1vcNgxnmSaIdD4i1JJH/AKXaB3LDPuBIOO9SG6vcnmO8ADA+/NQRqgxjJjvSnqep3GbdxTtMMgImffPYEGAJp6eG+o+JbsgJEnncMRnOO+Ki9S+KnVCVLB+34YJ9pwag9IhiW3NJxH6x24/etvWeh2rpDXJQDuG2k+xzkVQmT4zuXL72/kuwAneeSOOP/ljxEmstTfbVhfwoik/N9bKcH0gEYIkcz3ph1lotE213FF9KCII4Pvx4pV8N31u2g6spZTte2wKxzhQcMDAGefNWVKb6fpqsQlwMdpLI2/gZHnwSPesvktbUHaxAxIGQPMf4qP1HV2yrNcuG3bVYZlkNbJIAYHwPoRmnGkH8MRdLgiVfBMH3iDipZ9WX4rVnU6tL4ZQt+1uEn0q2ZHgY9o7VYrmpi2HZGXc0QMkZ5+lR206rdCHO4ekx3HfGJyK2jUlTsdty9z3B8VKRLssY4rBrEgggGeD3+hryGGIgDjvitOr6iEdUYMGIOQMCI5n6/wBaaeGXTNc9naHb+DwZ/J33T4/zVms3VYBlIZTwQZBrn+ou3jvS1tDgAhzBQnEqV3BhimHTevKlyHJBA9VsRyYhvfjkHvVoudFaNLq0uCVM+3cfWt9QFFFFAUUUUBRRRQFFFeGgrvxf1VrdspabbcYGG8GCQB7mK57ofiDUuQly8bjXE+Yig7SBMQQMGYnJn9Kf9d1M3xcUG56iCoPGDnJ7ATS3U9Mtlrd1BFxVCgycLzBjBOe9SNWJDFrirtUi6ASWOIkd/wCv6VsXo25F3u4YEgbTI8gkHt/mvNHeYXAGgDg/7uwPsBWeqZvVt9QLRjsIgj3PJxTE1t0mlR1aAzKCQQy7VPGQCMj6e9btZbi0xRdzR6Rgkt25PmqdpfmnU2GUutlFC7GLCQqkZCnmcmZnirn0nXLc3KYBtwHxiYnFXIbY1po7PpF0j5hEwXifOJzFF3oNhVJtIltyMEBo8SQpEnNSrHVbdy3KAiCV4GCpjvS4XLxw10HMgIsenspk594irEZaTSsEAUtdZSQWYsh9ysSftNQesLc+ZYt3LbXZbG27clYE7zIiAOZNb7em1NwMyX0SSwUhJ2gMYJzBbGQfFTLQe0kF5cAhQoLHJkmGJJz7wJitdfUyo2ruW7ZUCWDShVfUAVlvUB+GIj9KwtXVthSLDohJLBQABAncYmBiMczSex0be63rSOrNIuloLhuRw5ETOY4I7U91NsKotXWUlwQIic94+vanR23W9l1nMCXgBbmRt7jkgk1Nu6XaFVRtjiBA/TiKj6G0ECrt3AACcdvMmaYdQK7I7RkZH3Ed6ytQH3CDM57dvelml1UXC1yHDkgPjJH5G/3AdjWz/wBydWFv03CRIIwSO0jz/WKhnT3C9+UUEjf2JMARKHv2nyO9PU8WXRXEzn1eCe/18UsvdMuu7u4tjcfSVJkgcAk8Z79/FROjdeS4gLKEfuoUtjtmM4IJFMbHXdOVDC4CGaFngkRj+lSzF1AbQHTsxBHzWZSFJI3QPfmBNZdc0rKFvKwUSN4MQPJGJx9QMUHU2tdu27XFozMsCrAyNpXvzyac6DUfPtZAbzJ/5jmgi6HUEKGG8vjMxM+D3H60z0/XLikbgdsYDCD4jz9+KgdU6WXQbXa2VIKMCfTB7gHI7V69neAAy7wP+fenqrfotal1dyMGHsak1zvpj3bWo2SA07gATBB9u/Bq96DVi4sjBGGHg/496FiTRRRRBRRRQFYuMGsq8ag4q63Le4XRFzcZYH/6qv05+xrbpLm9YkrjMTH/AD2phrmW584ExcRypkRJmZHkEEUu6Xp2O4n0gyAPEZz/AJrnJ26Vv+H9OwQIXNxlxuPPP9Ow+lNtYrXAIMFc+O0f35r3paKkgH19/fBP/DULQXibpEbYDEifxCRx9DWmUg6O2jg3CWKiR4XEYApFrEutdf5fp3ysn80SBIB/CYwfBp9pb+0sWhmkiAwPPbHgVDv31Rnedog7mx3wI+lBt0bfMvhrdyERNty0QR6oWGX2AEfc03azJhQfaKhdPtrbVWSSYhmb8RiPxfWpXVdf8lCwUEGJ9UESQBA75/pWpyT+ejF1jAGZ58n/ADVR691iL5UkMML8tHCONwk74yAYWOKgdV6m90lLqugtwy3FuFZfiDt4I5H1pfb02n+YQjM9+2QXub8kTO0wOPVnPbirJ9qb8i26HqWouXNxZUtBAEtwWJPcsZ8ce81D67avCyWAP454/FnKyDIkYBnkZphpwwIISGHtyeJUGnDhrqMoUfhOW89twB4mfHFJy7P5+lGg1pBVShBaILCCfsfA81P1CXd+CBb5EcjHBB98yP0qPb0twuw7AeIDYH4TPBNa9No9RaQ3CC3O+zIbvgqzEAfpVxNLLztYuXjaskOyiH2ltxEmFg9iTg+RVh0VlLgFwq26BJIAPnvxmsFvi8VZVXZtyGxP+GEfSs7WlfcxOFJxBBxH2/SpdXor+JdIqC3cFy5ZY943byAfS4UEEx3/AENbehW9+nB2IxZSDEZIxJjyR9qbpbtpK3rrOGONyQB9xzWLtpNPKJctK0Tt3DE9yCe5rN5L/JL0PowRLim38pzul0MbgWJHJkkBvpTbp1k2lCFt3kwAPrA7k8000MMwDbBIkDeJI8gA8RXvUOn7Zbd6QJgDP9al5L/MJNVZFwEMWiZjcYJmcxkjtFQrWnWzZQFjuUmbjfU/X6U21j2rRUXbiruIgsYBJ8E81Ht2XnaoVhPq9u+MQwyMjipKWMLFhL7evJUSCGI7+xpvpbhtk/LgSBzmYmPeMmljdKuG78wXjbED0bUMeSD2P61u1rICEa4qu0bJYbjGZEe9a6RYdD1Te+xgMjBHmmlUTR6oo53vAkBTznySBC584p1074gb0jUW/lliRIMgQcEwMA/tNWFWGisPmjyP1FeURsqJ1O9stsRzwPvUukvxfc26Z4O1jEGJg+Y71KsUZ9HDBTdnYWd52yQzbiTHECR9/as/iLTxZAtbYbtjPvnt5pZ0DpwUXn3b710w7EEAx+EDv4mtr9KusqE3IK+oAdyfr2AJFSqNCpL3S2HRUUkcEwzcdj6v3pnp7yMzFUX5giJ5AIGefeotzWKgTdMcArkYHf3+3avXv/K3OFNzaMBcSQO/kf4poytWLm9jsCqeYbxwaVdL1/zxqLdyz/0yQD/MCfTI7NAz703PUFuorZHdp7AicikVrUC2Ll5AVVjIMEgzGSBmB4maocreKhRcBEkhftnP2FNwfmKYHIgkcnxH0mq9rdQ+9AQYgFHEQZUlljuYEj6+1SrHVQodVtlygO4SACASDk47ftU+nx7d6fc2XF/6sE+loJbxuIAGcVF+DOkfw7/zrHyLrGN0n1RJ3AEkASYxzFIH+Kvm3UNnejtPzLeNqwPS4IWSR7z+1WjoHXrjgpeX1JALjhjHIzMVu8sZk1tW4tshLt3dcJAwhkyQAYEwv3p5es3GtMi3QjsCJEzkETxM9+ahNYS7c3tcO0R6JK/rnI9oqZqNdasqSHUkCQJHbt9Kzb+NY2ae+LNpRfcQoguccdzml3Uev2STbW4remYU5jzNU/rfU/mXHdZVoGWMoBH4wAfxdqjaDpaHeUJz+YcsRzPaM0vPfCcf1J6v8RaQMFu7xOEK5hl4L+rKz2rZofikAFhZaCPX6oHH4pJ9PHHiqV8V9LHzLYDE3ZxtWdwBBM5PFWDS9NF1kDEr6f8Ap5JOM+3eptXMWTpXxCmpb5u1l2khIYxxk+J58jim+uNm4EN6ytxfwmeQDyZBBEfiP0pMulFpLaoAgGIA7ewFRNdpG2IpdySxKzGBMgHzGB5poa9P+IJu3bKn5lqyAEbbgGScMTztKjHMTW3qHWGc7S8ErxOY4mlV64NPbACfw1UZESxPIjz/AJrUL++2r3lW27qAcyRu/KKxy1rjmNfU9F829au/M3pb4TdI3iFUjzmSZ8U31XWzaXDQP3P0pXYtFSu0wqTiBnx7BR7VA1eouM5QWy4hjJXAPHLHCwYxSdlmHGh+MIUm6QzTJO2AB/Kscn6814nxUNTc3NZZRa/BcIHPcieIEVUv/bySNiAoWhm7AmF7mdxJA+/tVmsdOZdOLDlQODtJM+eeAf6VfE6r3/8Ao7wtbnAV2dlVjABEyHP0Hb2NMun6m4RsfcUEQ8CTiCTmq1rOoCVtlSwkBmxABXkCZycR7U8sdRQztP8Aw4rW4zhn87//AEf/APIr2oXzT5oq6nTrVUz/AFO6kLNhJBILCQOckKI+7VczVR+NCge38ycj0kdiDP68UvhFW6Hr7TgsJI3FRngrgx9wTWN68bVwkktIJiO0jE+f8VD0th7Vy5s27Hb5igiOfS/uRMH7mnFzTB1RwQY5zzWK3C63pvm3C0FVMFcYHYwOwIrb1jqO1SBnaMx4/wA014gjEgxHaBSgst0nedr8zEEjGY/5xS7hMbdHokOnm2ZY5xzxwY+9a+j2GtXrqyjIVQi2BlWO6QT2XxjuaX/D+tvG9dtsB8tWbaeNoVRE+Zyce1OngksDCsASVwScZJ5iK2x9K9fYuHUIEg7WG8zGxQJx5J4jxNZaq1KoHjMhoxPJ2/TP71MsooYsD6j3P9/+d62apAPUQDI5rnvTp/Pfat6DTC0xtoQfJPIEnE+PamttGX8Mc/1/rSNeqINW1vaduyXaRtWOAO+7OftUu/1M7W+WpYDIgn1HwMcRVw1H+JOtMlsgSZMelSTnGIqv9O0GqeXuXHS2Tjfkn229p4p66/LX515SX5hTO3xiYnPNRNF1a3qcW+beXGcE9we47VmXpbO0fWsQGUCFBiTxnkye/ufNS+k64gstssVKnaGgCRgFe5n+grd1iyGtm3vhjnbIG4ASVxmCPejS6b+E1wkKTb/COwjhftW54xfUrp+pCmCQzGY9zE8+Ca3P1QI6EkYEkSJ/52qt6xhbhjkqQAv5m8BR5/pTDqWlHy0uxBI/EwMyR3E8GKu2Q605sdSN5gyr6VnAYZgcZ75Faup657ts/KLI6PBBUGSMbQT2J/MJpJpOh3LZW/uaQcW90LAiZ749pkxNT7XX0tbBdAAMksceAARmWbJimJqYdFevXUa4w+UsEKBjd7D+5rzpmhtPca4pDqqqqg+oIQWmD2M+KnLq1fTC6klWB2zIP+RxFQNPeNhHgQiKWIPbv98z70qxo1nX105i/aIDuwU4gjcQJJ7kAGstWbhBMFWcLCgTAg+jHA8me1QdJ8MnUW/m6hy28i4q9lJz9e9OtXqvlqq7iXYhQBBjEmeQPvinyYn3tq6TZuwCxHpYkAHmcZPeMkeKz6jrggjcobvGdo8x3Y0v1OpvudqqAdoDwc7j+IAnEAAD7mlF7SMhhzuIUSIwoiBJkSZzjxmp3V8WG06iFKp80ruRRALD3+5z4mpHStGjAbQEe45GP5txGPpBNa+k6dEtB4kkct3+/gefap/wdqBeuKqA/wDVIEg+5J48A47YpZ+kv4vf/wDG6f8A3/8A7P8AmirHRWsZ2vaonxhfm6wYBlSDB7CJ/XNXuuR/EnWIN+8isxW6RgSCu7aC0T6RSkSNZ0/f8m7aaCjyR/MhBBXzwZEdwK2aXTBDIJCk+oDg+59471BfqEXVRV3AnJ/lBWdw9pisjqWCqZ3AALnksDj24rFrciw3mAj+XvVZt3ovF3WDBXJ4kiIHjFbdXrbnpG5UMjDRB7bf1I49qV643BbHzNs7iJXMiZB49JHFatZnVbn0a31BFwKHZpYGCR+H0zwYGcVj0nqdwXLilHZLe6WA9IWYBH8xaDx4rWjqmnZwJuqH2Fv9wkkT2A/YU96Pq99lFiPSBj2HI9v81d6TNraLYIDKPqPv/WkXVuupaci8GFsDBHkdjGaYam+y3VSFAMEPPPYj60m+MNWq2ZdEY7gCpYDBPINYk7dLeizpvTNKb29mM3h8wJIzOSRGYk9+asFjSqvAEg+kjkDj/IpX8MX7V5VZLexlG2DMqOOSMgwM+1Oepa23ZSXYIJj7ntFXlN6Tjce6i2IjmaUa9QgZbf8ACa5yQgG4jHP3pqjncQRgcH+3/aoh6HuJlt0wQWElY9+/iKxw45a3y5bFf1/QrlxxcBaba8MvPk4Eye1StLpbtu367hCTPqj0rgAHggSP6U30Fp7K3LbMWgyvPBPnv9BXnVEm2wjcYOCcZxJ/wa1b8YnHe1O1O9jAEsbkAhTPMc8QRV4vs+23b84LeFA/rwKjdJKolouRLcA8jsBjvn96efKUsD4GP61rNTwl0XRtt4uwZjtI3FsCTMAT9OKw0l5b14qVXbaJ2j6cn6+9HxJ1dLVtlU7rjelQgmC2ASe0Az9qh9B6YLdq2+92YqSxYBT6sncImfvialIeNqkHLACYAHf2E88Vg11WtgIBDRIPJ+v6VWLN75l2du5kcKpAJVUmd2OWzBPge9WbqCbYKKd0jAGCTEk+wEmpZWtiLb11/e4W3NtAFGDJY8d+ATUfTaVUZHcbroVoB/3NOP3GaZ6rXC0C7Mqr3n+pqgjqr3LyyCbt24oWVwqBty/UsOxiASa1GOXSz9bvCxZBVCbrGAo5k8ye31mg9JZzYuNkLkp5mJGPBA/Sm9/TAwWAw0y3tXrXQAcbhHGcj9Kbi5pNpOptqrgtWkK2bYIZjAGIAWD98VePg7Tn/wBWIwFBiP8A4wZ+7D7AVWOl6E2gwLAsxa4wAwNxG1RnsP1mrh8B6Tdee6SQVSAoOPUck+fwj96t7rM6i9V7RRVRjdMAn2rjFq2FDEmQ5J2DIBHqYjvmR+3muxa65tt3GiYUn9BXEbXU2DkgKZkLAxuPEx5gDHE1nl41x9OLGmDOjkBWCQB5HIx9K3iCpEe4+oNKtV1Ija7D0YVpH4e88/UfpTLqf/TeCJUY9x2jtzWGyXq+sJuIOHV5J5BjMffb+xrL4peV2zA5gT+YSR9KhLaN1dwMFXEsAcGYn6A0+vdPXam4bmiDH5szx71Z4l96e6Lps2gjL6gPODj/ABUSw/y02ofUOc8d4/astL8SB4/hvbgEy8ADIC98z7cRmtF29/FCkcQxYYHqkmT3/wDFWxJ+vNaH32rtyWtKpMGIDSBJx4mo+o1dp7Dm8q3EBJDRgiYBJxBggU36vaa+1pEO3TlWYspG7dhQB7FWaqn8S6K1aZLdkM2AXt8gkkBW8BsduYJpiPendRVY/wDTq5HaT78CZO3+1Sm0g1LtcZQYI/ESBiMkCRxR0m/8rTjfbi7DSP5TmBznmMVGTXvbCOMAiSp/CZB/F9sxNMaWW1q02kiQAYkiB9R7VhZkTDnyf3NU3XdbO7dbZn9JG3aYBM4JwDH83elVvrOrtWwoUfxH9Pdh2gdsxVvFJyX/AFvXUTfy5UZiPb/Ir3omv+cklSMSQfJ/7D96W9H6UrWgNQitdncx2kBczt57ER70q6B1r5mqu27W35IkqNvMQJkHIzUxdTNRfUawiYRQDB4z28/0rdr+o3nBto+IPqVYMRx3/UeRUDqJe7qrttBIUqpYTgETn/dyal67QulptrOjQCFUgk47/c8CqyXm01p2IG8hpzwT4HBgSDVhsOWtKrlZeCSuIBjGTyYYYpeLSi01y8dhCCVJyW7SQJz+tRtLrjIvG2JuXLa2yCDtU4YhTwNpjzmpmruLJqNQyvat2lImSzACB3j3OZpiXJBLYA/8/pVetdV2XnBCIu4ldxjaCQAZJjJMwOJFS16oHEo0jgY7+c8irYkqOLy3br2wga1MmR6WYGfxeQYx7HxS/qYLXQSjg71grEAjEtOQoA557VYXVoYyJicTGftz7VVNZrwxZBuIUAkg/mJ/MfGDSLcM+tXXfbaUTGWb+4+81I6Kt29cJYkIsgA+2OPNaL6u9hDbCpzkn8q8TPuO1Y6fUBnS0HLMT/EgMuBk5jjjE/WtYzqw3riLJgk94yTHarh/p/pSDqLhzuKge0D8I9sz96qCQsERNX74GtEackj8Tlv2An9qkKsVFFFVCf4t1q2dJed52wBj/cQo47Sa450PYurvWgpUJD25BODhueCCYgeK658cZ0dxYneUWPMuP8VQfk7CxMAxn7c1nlWuMQfiLR77F22pB3qRA/bHvETSKzqtR8tBcUhnUDYRxHf34pxa6avzjcW6R/DA247ndieTn9qdPpA0A5IGO39O9Zs6al7VzpWoKIQwgMT6f6/rTvpGuRgqEw4gFScgnjHvFbnNsIQygseJMR9Pr/eq50+8ialNxIkzk9jIwe4BjnipPVp9r9KquDt3SfVA4xz7D/NaNfo2G3aYAVgzCC0Rjnkn+1Tb11jcGZU847CeCB9OaYpaBUk5IzM9vFbYU+xqjpvkhi162w9NxVAhj2icDnPtUTqFk/NHy9oLQCcc5mB5g1r61o3TaqXyiBiRugiCeOO3k+alHpifMS68lkMIdxAk9gJjz2rNajZZ6NaVhyw4yTyTJJ85zW7qmgs3E+XcCkcswxkcEeMHzWwEgFyQqZJ9h5HtShtSLwJslj3k8EefAHvSUsR/loVctsVUYhRGIjAH+7zPmpGk0Ks1siS4GAYgZmQI5AxNQdAty5eYXCpRTJH0japHAg596mP8RqPV8uAHNuScgyeAMmYBx5q3aSyent38JUnbIg/fn6d6SdH6MNLcdwwJYyAF2gKREe49uKz1PWENxEJKJksxgAmIUeT5+1Rek9TuPcdCsqo95M8TPaplwtlvZ8unLHcBBJz5+47mK09TsW7NveVJeYUfzNBiT9uewmpmj1Ic7VBBHY0h6/1D5rXtNbBuEQMwFVjzJ5x/ekn6W9J/S9IWt2rl2HZhu4ELuEQvnBiTnJrR16/btLb9Ew0pt/IVGCoHLZgD3p30y3Fi2OIULHggRH1EZqL1a+VKwm7Deo8oY5+vsPFXO0Ihoggvai4dwuoAqNyoIkjPf0jitfw8qLcO66BbOFQLAETmew7xWer1fzUDHCJ3ZYJLAiApySMfXdTfVaQraP8A01IUEAHwZkcYit8ZfrNsRup61UcG1qCwcHAIKgkCMjgRwPeqxqtU9q04FrduncVB9JOA3PESPuTUqyXt3LSptO5/y5PP4wIiOfH+JXWEJuLbuKdrEHdwoHE+7dq10yj29cSvy2YkLCg7fLGP1JjPmrPd0IZ4V/UVG4eFwvbuf7Vo/wDbk2BVRQQZAPcjj7/Wl/R7t23qbykMyuJLMMqZb0g/y+M8ViXY1Z/NTrWg1Gru/wDprUKGba3lUHLmDJgdsZ713PR6ZbaIi/hVQo+gEVX/AIL6Itm381tpu3QCWHZeQoP7n3qzVUFFFFBWPji9/DS3/M0//nx+tUfUP8x3QBgR6ZIP5h+U8H+1Wr4+1G25pxsJgMfrkAgE9xzSPUXsAyBB78kxMfXFSzVlVTUWnsMCVLAD0vnnwQOwid3tVh6M4uW/mn1EliJ5WfTAjkQv1pfrdWLiK4DqRJ2jnGOD5rOx1Sybe220MFllB9SySZYds96jSR1JQgklcxEnzyaXaq2m27cwwCQsHIJ78Y+vtUHrfUHZGgrcQRgcgHEGRz7+1ZdOUm3c2nedhdVJPK9j+sVnM7XekzQ2H+WwVhF2yVB42NtwPZcz7V70HTizptPa3MzhQWG7cAw5AI/LPAo6Sxe0ZUlGE7ZmRAGP9pqJpdTcGptoI+VlCIHpC5GI7YE+9WX4ln04+Iy5tpst7izhSJiMTLGD4/WtNjpBgG5cAb+VYgeQC0/rTTVC7E2nQeQyz+kHvVe6jYuK9m7fuqShAKIYUySJzkz4HgVrE1s0XSdgdDcL2jBVdoH1k9xxA/zUbrurS3sBIXcdoA744x9sU1vqbe9y4+WokY9Q5mT3xECqxc0fzrtm9dZhaLgpuMfiX0rE4JPPfNZkq3lJ4kabpV9U/jvbJkkbQe5wSQf/ABPeoWo0SWTbKl2AJ9QMksx4IGTM/tmrfftTM9sCotrTLkMsg4pKKg2kXUEIGcXJLAEZIjvjAz+tWDpOiFqfJid36TWrT/DtizqPmK5Ux6VnsYG2ScicgU1uWhJg+qOef+c/vWr0k7QdRf2LccyAqEgzEECf7VTukqIFy1J1Lk7Uc/jbJlgSAAMwSasnXHBS9Yt/xLjgboMhQYUkmcdzHPNIdB0sW9Rua4SLaj0jvkkQZP6e1J16nL/Ft6DYu2l+Ux3DLu5ON7ksVUe3njOKYWdMWYlwAJwB3Pk/tit2jvK1oP7ceY4/bNbbVwMARxHHcf8AereP1d+InUejWb203LSXCvG4ef7YqAvS2+ZLAGRB9WAviDnxT3sWkgDn7YxS8dQQ3DbLqSI/ERycwPpg1JpcGuXYFVQNzELMRAOCQfPivE0ZuBc7Snonv+/b6d681l5HV3DfgJAhu4MbRPBx+9Qfh7qSm0Qxm4NxK7iYg8bgM9sit4zppau24hclSZI7QdpH1maT9WsS9tA0G5cVD3AVmySPYT+9QbHWit82lRV3S7rnDMROYz+0zVn+Cehtqdatx7VwWbDbmd523HGAq/zbSA09o96x/OVq8tjr+j04t20RQAqKFAHgCK3V4K9qsiiiigidT6el9ClwSOx7g+R71zb4u+FXUH1Nt5W8ABtxHq8Ht44rqlY3EDAgiQRBB70HFTo3Qoo9QCj1MfVEiR7/AF7UqfTWhqbz2xtYrtIB9JgjPsc1eOsfBT6Ytc0xuXLZktaPqKYn0+VxwM8c1z7awVmtqwQ9tpkEzgg5GQB/4rFbiw9F01l7bINpcgfMAPBZe8/THavE6cti6m0uVKMAP90rkke044pPb64thBuChn2kdxDcH6YiasfRr4u22JfJOCBxj9f/ADS+JPSPW3Ht6lVtglGUnGIIwQZxBwR9DUxWDWyQw3RvyMqwmZ/pHsK39cbau1OduG74g+McZ9qVPqdoDQ26VDqvYnt7z5qY0n9M6qbgVDG8MRjg98jnNb7qNbWHIZmMglRyPzH3Ax9qhau1DNcRdrJEf7gSCRE88it4ufPB7rj8RiPM+YrWoj62+Wt3FedjAxt/NzK9uRGff2qLpNQwa1vtxbDsoJbcQQAQcflmR9h98uqG0hA3BiDLEHAxAx2Ezitml0tu7pgqytonk5PJlgWyJarOkvZvcbaZGZpfqetJauBCNztnaDlRzubwOP1qL1S7fV0+XEE5Z5gAMJ+krn6ilep6w157yL8oKsLvZQGI/NtY5Ix37zUnpWKWbl3WqwllJ3OGEqsQoHsYAg85p6NGuouOm5xaQBfS0B/IxBweY8VD6YbVu2rBiFMQP19McmsDfR7wuLvVkMKpbasTnco5mf1ArX/U+dGGl6NsJCkqmRwJ7mT555OeaLvRF9LFiYktOZMmDUrW6wps2IX3MAYP4VnJPmBS7X9aNvYGKKXfaNp4njdPGJ+4HmklpbiMjXLTBVU3N2AZggwTO0gCOe54p30TTXEk3ILx2M/3+n71rTpiKCygl8GWMwRkR7CYqHoepBdyk7ih/ESMnnPareukn6srAGqp1vQ22uN8pYfl24A7D/7f5qbd6w5O1BJIwBH9a3WnFm1DsJGWnz4qRaqXUCiWhbM753naCZP8zeSYisej2bp9VtAJwxwAcznzB/pWt7923JILMxG5VBkEkmTHgGM1NXqlxkO1Wtlp2kx2xJxgDcMcmR71uRjUixp9ri3aE3GaAzZlmIjH1z7YrvvSNALFlLY/KMnye5+5muff6efA0Na1moMkDdaT3I/G39l+5zXTqzVgoooqKKKKKAooooPIpR1v4ds6lYYFG7OmCPM+fvTiig4B1/4VNljb1FsgbmS1cAMFZMFXIhSQQds81n8PB7G5TJTGxiRJ8A+4Aj3iu7arSpcRkdQyMIIIwaoHxT8KLYRGshjaDS45Kj27x5NYs/GpVQ+ItWm+wA4BMwvfIjcR4HH3qBbuK26NwdNm8Ngicff8JOa8Lb2PzrZdrC70YGN6klYgc8c963dR062wz7dvzgZM84kMe0r/AHpasea/rIQKxkF2CDPY/m8cj/kVjr+pC1bYrtJY7VET6j9M+/2qP/7Z8ywgC/MZHFxDJzBiPf8A7VjrOiteuC3E7HLGG2naO8/f2qztKVdN1cstpbawH/i3oE3Lm4gESPwgn657VZbOo+UXuXfwRwuQIOTA4z/Wl+h09pbgt5LEEcxBCgEnjMyce1S7tx1tOt6GZ/TbGM9o7ScbjWrE43PGdxW1Nq4Vna6+kexmJ9+36VC6P8FItpRfG5yQWzO2Pyg/r9zT7o9sWraWx+VY48c4piqHms7+LZ+oD6BWtzsCFT6AxBAMQD7YJpX1fobtbAtuobdJ3AkEQfTzPeasBIODyOPvjInitRWMk1RW01T6dCvyMooPpeVzOSWjbn68UdTNhrBdgB82QSqhzMR27gjtS74lV2gW/WRu3Bc4AkSSckePekHRdYxZ95LBRKqTweIGI/8ABrXTNuV0C18xkQCfw8kwY+3t2qBd06fMFpwm0KSoK/izkt2HbPua2dP6mpDAvlBkcHPjufFYJ8L9RLPdtWbjrcIbgAhYwo3fepJt7W3J0za7sIW1t7Z5jHH/AH7Uo13U/WtsFixOfTMfTBGOSTVx6J/phqL8Xbzf+m3gSJLXYHn8qkjwftXR+g/Bmj0ubdoF+7v6m+kngewrWyM91yTRdG1bgLpbBuM2WZjAHguWHfsBmrx/p/8AAJsq17XKr33YkW53JbE4xwzHn2muhgURU0wAV7RRUUUUUUBRRRQFFFFAUUUUBXhE17RQca+J+gnR64C3u+TfyIxtiT8uf5QZIHg1OS0p+WD2IP0NdG6708XrDoRJiV9mGQR9x/WuYXHEsSSrIZiOT4rnz6dOHcMrdhT6RAA8CPeq+2gui/fbBBZSC3G0ghlEHtA/XvT/AE/ULbLvUifH9agdQ6mAswYwfrPAFb3GMVzommY3W+bDsiklvBJ4GOIGKw1lu7dv2mZR8pSWRgcg7dpJg98x4rTa6nc+c6qBFzn0k7NuDJ78ge1TtN1EBQCy7YO2D2GCSR7n9at/wjVpOsMCUO9nWASEwZ4PMTFNbWvJDA9u5/NP/Iqrafr1lW/FCk7pHv6c/wC7H9Kkp1RGfagYkZM4Cie57VMp/UWQgrLblXHiT5qNd1amZk+fr/yKX9F0+o1t4LZVmUclcKP/AJEj9uauek/05vkDfet28mQAXP6+mtJqi375BxxOB96sfwx/py+pUai5NgOpIDKd5zAYqY2jaBE5giYroHQfgrT6Yh4Ny4M7n7HyBwD78irLWcFV+GPgTTaMlwXvXD+e6QdvsoVQAO/c+9WqiiqCiiigKKKKAooooCiiigKKKKAooooCiiigKKKKAqs/EvwuL5+Zb2rciGBGG8T4PvFWaipZqy45BrtGbZKldpQ5BGP+4Pn3pFrNMJDHbkyAGwMQPrXburdLTUJsuDHII5H/ADiuZP8A6f65n2u1kqJi4GIkTiV24MYjPNZszxqVTSh+ZsCkEnJHc+48Z4NGt6ewtsikvdcABVXvM7VAzJ5/eunaT/TcTvuXvXEehcDEYkzNWDoXwnY0rb1Be6ebjmT9uwxj6VuMVx/pH+kOqdlLEWxA3G4czGYCySfrA966P0f/AEv0VpFF1DeuQNzFnAJGfwq0RI4M1eKKupjRo9JbtKEtoqKOFUAD9q30UVFFFFFAUUUUBRRRQFFFFAUUUUBRRRQFFFFAUUUUBRRRQFFFFAUUUUBRRRQFFFFAUUUUBRRRQFFFFAUUUUBRRRQFFFFAUUUUBRRRQFFFFB//2Q=="/>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0968" name="AutoShape 8" descr="data:image/jpeg;base64,/9j/4AAQSkZJRgABAQAAAQABAAD/2wCEAAkGBxQTEhMUExQWFhQXGB0bGBgYGB4gIBoeGxocGR8aGyEaHCghHholHBgaITEiJSkrLi4uGB8zODMtNygtLysBCgoKDg0OGxAQGywkICQsLCwsLCwsLCwsLCwsLCwsLCwsLCwsLCwsLCwsLCwsLCwsLCwsLCwsLCwsLCwsLCwsLP/AABEIAOEA4QMBIgACEQEDEQH/xAAbAAACAgMBAAAAAAAAAAAAAAAABQQGAgMHAf/EADsQAAIBAwMDAgQEBQMDBQEBAAECEQADIQQSMQVBUSJhBhNxgTJCkaEjUrHB0Qdi8DPh8RQVcoKSFmP/xAAXAQEBAQEAAAAAAAAAAAAAAAAAAQID/8QAHhEBAQEAAwEBAQEBAAAAAAAAAAERAiExQVESYXH/2gAMAwEAAhEDEQA/AO40UUUBRRRQFFFFAUUUUBRRRQFFFFAUVF1mvS1G45PAAk1G1PW7aAH1ZMDHf3PagnXtQqfiYLPkx/WoOo65ZQfjkyBAByT9uPfiqT8SasagujNCiDujkmcSSBA9s49qUdC6veuuqyI2nfvM7SOyyJZCIMzVkS10y3120TEsPqP8VOXVIeHX9RXONZs/h2zLE+qV3E4/N5gEjvxUvVaTfCwDtKndt/zVw10BXByDI9qyqlpYZFlHZCP5DH2jjj2pl0r4ilzbuiIGLnAP27d81FWKisUcEAgyDwRWVQFFFFAUUUUBRRRQFFFFAUUUUBRXk0E0HtFLupdas2QNzyTO1VyTETAHiRn3pBr/AInu7SUt7RE7jmB5PtRcW9mgSeKW6zrCopKo9w9goGf1Iqn9B192/wCm8wkd1Zob6zx9KxGkK6g3Deu+1vcNgxnmSaIdD4i1JJH/AKXaB3LDPuBIOO9SG6vcnmO8ADA+/NQRqgxjJjvSnqep3GbdxTtMMgImffPYEGAJp6eG+o+JbsgJEnncMRnOO+Ki9S+KnVCVLB+34YJ9pwag9IhiW3NJxH6x24/etvWeh2rpDXJQDuG2k+xzkVQmT4zuXL72/kuwAneeSOOP/ljxEmstTfbVhfwoik/N9bKcH0gEYIkcz3ph1lotE213FF9KCII4Pvx4pV8N31u2g6spZTte2wKxzhQcMDAGefNWVKb6fpqsQlwMdpLI2/gZHnwSPesvktbUHaxAxIGQPMf4qP1HV2yrNcuG3bVYZlkNbJIAYHwPoRmnGkH8MRdLgiVfBMH3iDipZ9WX4rVnU6tL4ZQt+1uEn0q2ZHgY9o7VYrmpi2HZGXc0QMkZ5+lR206rdCHO4ekx3HfGJyK2jUlTsdty9z3B8VKRLssY4rBrEgggGeD3+hryGGIgDjvitOr6iEdUYMGIOQMCI5n6/wBaaeGXTNc9naHb+DwZ/J33T4/zVms3VYBlIZTwQZBrn+ou3jvS1tDgAhzBQnEqV3BhimHTevKlyHJBA9VsRyYhvfjkHvVoudFaNLq0uCVM+3cfWt9QFFFFAUUUUBRRRQFFFeGgrvxf1VrdspabbcYGG8GCQB7mK57ofiDUuQly8bjXE+Yig7SBMQQMGYnJn9Kf9d1M3xcUG56iCoPGDnJ7ATS3U9Mtlrd1BFxVCgycLzBjBOe9SNWJDFrirtUi6ASWOIkd/wCv6VsXo25F3u4YEgbTI8gkHt/mvNHeYXAGgDg/7uwPsBWeqZvVt9QLRjsIgj3PJxTE1t0mlR1aAzKCQQy7VPGQCMj6e9btZbi0xRdzR6Rgkt25PmqdpfmnU2GUutlFC7GLCQqkZCnmcmZnirn0nXLc3KYBtwHxiYnFXIbY1po7PpF0j5hEwXifOJzFF3oNhVJtIltyMEBo8SQpEnNSrHVbdy3KAiCV4GCpjvS4XLxw10HMgIsenspk594irEZaTSsEAUtdZSQWYsh9ysSftNQesLc+ZYt3LbXZbG27clYE7zIiAOZNb7em1NwMyX0SSwUhJ2gMYJzBbGQfFTLQe0kF5cAhQoLHJkmGJJz7wJitdfUyo2ruW7ZUCWDShVfUAVlvUB+GIj9KwtXVthSLDohJLBQABAncYmBiMczSex0be63rSOrNIuloLhuRw5ETOY4I7U91NsKotXWUlwQIic94+vanR23W9l1nMCXgBbmRt7jkgk1Nu6XaFVRtjiBA/TiKj6G0ECrt3AACcdvMmaYdQK7I7RkZH3Ed6ytQH3CDM57dvelml1UXC1yHDkgPjJH5G/3AdjWz/wBydWFv03CRIIwSO0jz/WKhnT3C9+UUEjf2JMARKHv2nyO9PU8WXRXEzn1eCe/18UsvdMuu7u4tjcfSVJkgcAk8Z79/FROjdeS4gLKEfuoUtjtmM4IJFMbHXdOVDC4CGaFngkRj+lSzF1AbQHTsxBHzWZSFJI3QPfmBNZdc0rKFvKwUSN4MQPJGJx9QMUHU2tdu27XFozMsCrAyNpXvzyac6DUfPtZAbzJ/5jmgi6HUEKGG8vjMxM+D3H60z0/XLikbgdsYDCD4jz9+KgdU6WXQbXa2VIKMCfTB7gHI7V69neAAy7wP+fenqrfotal1dyMGHsak1zvpj3bWo2SA07gATBB9u/Bq96DVi4sjBGGHg/496FiTRRRRBRRRQFYuMGsq8ag4q63Le4XRFzcZYH/6qv05+xrbpLm9YkrjMTH/AD2phrmW584ExcRypkRJmZHkEEUu6Xp2O4n0gyAPEZz/AJrnJ26Vv+H9OwQIXNxlxuPPP9Ow+lNtYrXAIMFc+O0f35r3paKkgH19/fBP/DULQXibpEbYDEifxCRx9DWmUg6O2jg3CWKiR4XEYApFrEutdf5fp3ysn80SBIB/CYwfBp9pb+0sWhmkiAwPPbHgVDv31Rnedog7mx3wI+lBt0bfMvhrdyERNty0QR6oWGX2AEfc03azJhQfaKhdPtrbVWSSYhmb8RiPxfWpXVdf8lCwUEGJ9UESQBA75/pWpyT+ejF1jAGZ58n/ADVR691iL5UkMML8tHCONwk74yAYWOKgdV6m90lLqugtwy3FuFZfiDt4I5H1pfb02n+YQjM9+2QXub8kTO0wOPVnPbirJ9qb8i26HqWouXNxZUtBAEtwWJPcsZ8ce81D67avCyWAP454/FnKyDIkYBnkZphpwwIISGHtyeJUGnDhrqMoUfhOW89twB4mfHFJy7P5+lGg1pBVShBaILCCfsfA81P1CXd+CBb5EcjHBB98yP0qPb0twuw7AeIDYH4TPBNa9No9RaQ3CC3O+zIbvgqzEAfpVxNLLztYuXjaskOyiH2ltxEmFg9iTg+RVh0VlLgFwq26BJIAPnvxmsFvi8VZVXZtyGxP+GEfSs7WlfcxOFJxBBxH2/SpdXor+JdIqC3cFy5ZY943byAfS4UEEx3/AENbehW9+nB2IxZSDEZIxJjyR9qbpbtpK3rrOGONyQB9xzWLtpNPKJctK0Tt3DE9yCe5rN5L/JL0PowRLim38pzul0MbgWJHJkkBvpTbp1k2lCFt3kwAPrA7k8000MMwDbBIkDeJI8gA8RXvUOn7Zbd6QJgDP9al5L/MJNVZFwEMWiZjcYJmcxkjtFQrWnWzZQFjuUmbjfU/X6U21j2rRUXbiruIgsYBJ8E81Ht2XnaoVhPq9u+MQwyMjipKWMLFhL7evJUSCGI7+xpvpbhtk/LgSBzmYmPeMmljdKuG78wXjbED0bUMeSD2P61u1rICEa4qu0bJYbjGZEe9a6RYdD1Te+xgMjBHmmlUTR6oo53vAkBTznySBC584p1074gb0jUW/lliRIMgQcEwMA/tNWFWGisPmjyP1FeURsqJ1O9stsRzwPvUukvxfc26Z4O1jEGJg+Y71KsUZ9HDBTdnYWd52yQzbiTHECR9/as/iLTxZAtbYbtjPvnt5pZ0DpwUXn3b710w7EEAx+EDv4mtr9KusqE3IK+oAdyfr2AJFSqNCpL3S2HRUUkcEwzcdj6v3pnp7yMzFUX5giJ5AIGefeotzWKgTdMcArkYHf3+3avXv/K3OFNzaMBcSQO/kf4poytWLm9jsCqeYbxwaVdL1/zxqLdyz/0yQD/MCfTI7NAz703PUFuorZHdp7AicikVrUC2Ll5AVVjIMEgzGSBmB4maocreKhRcBEkhftnP2FNwfmKYHIgkcnxH0mq9rdQ+9AQYgFHEQZUlljuYEj6+1SrHVQodVtlygO4SACASDk47ftU+nx7d6fc2XF/6sE+loJbxuIAGcVF+DOkfw7/zrHyLrGN0n1RJ3AEkASYxzFIH+Kvm3UNnejtPzLeNqwPS4IWSR7z+1WjoHXrjgpeX1JALjhjHIzMVu8sZk1tW4tshLt3dcJAwhkyQAYEwv3p5es3GtMi3QjsCJEzkETxM9+ahNYS7c3tcO0R6JK/rnI9oqZqNdasqSHUkCQJHbt9Kzb+NY2ae+LNpRfcQoguccdzml3Uev2STbW4remYU5jzNU/rfU/mXHdZVoGWMoBH4wAfxdqjaDpaHeUJz+YcsRzPaM0vPfCcf1J6v8RaQMFu7xOEK5hl4L+rKz2rZofikAFhZaCPX6oHH4pJ9PHHiqV8V9LHzLYDE3ZxtWdwBBM5PFWDS9NF1kDEr6f8Ap5JOM+3eptXMWTpXxCmpb5u1l2khIYxxk+J58jim+uNm4EN6ytxfwmeQDyZBBEfiP0pMulFpLaoAgGIA7ewFRNdpG2IpdySxKzGBMgHzGB5poa9P+IJu3bKn5lqyAEbbgGScMTztKjHMTW3qHWGc7S8ErxOY4mlV64NPbACfw1UZESxPIjz/AJrUL++2r3lW27qAcyRu/KKxy1rjmNfU9F829au/M3pb4TdI3iFUjzmSZ8U31XWzaXDQP3P0pXYtFSu0wqTiBnx7BR7VA1eouM5QWy4hjJXAPHLHCwYxSdlmHGh+MIUm6QzTJO2AB/Kscn6814nxUNTc3NZZRa/BcIHPcieIEVUv/bySNiAoWhm7AmF7mdxJA+/tVmsdOZdOLDlQODtJM+eeAf6VfE6r3/8Ao7wtbnAV2dlVjABEyHP0Hb2NMun6m4RsfcUEQ8CTiCTmq1rOoCVtlSwkBmxABXkCZycR7U8sdRQztP8Aw4rW4zhn87//AEf/APIr2oXzT5oq6nTrVUz/AFO6kLNhJBILCQOckKI+7VczVR+NCge38ycj0kdiDP68UvhFW6Hr7TgsJI3FRngrgx9wTWN68bVwkktIJiO0jE+f8VD0th7Vy5s27Hb5igiOfS/uRMH7mnFzTB1RwQY5zzWK3C63pvm3C0FVMFcYHYwOwIrb1jqO1SBnaMx4/wA014gjEgxHaBSgst0nedr8zEEjGY/5xS7hMbdHokOnm2ZY5xzxwY+9a+j2GtXrqyjIVQi2BlWO6QT2XxjuaX/D+tvG9dtsB8tWbaeNoVRE+Zyce1OngksDCsASVwScZJ5iK2x9K9fYuHUIEg7WG8zGxQJx5J4jxNZaq1KoHjMhoxPJ2/TP71MsooYsD6j3P9/+d62apAPUQDI5rnvTp/Pfat6DTC0xtoQfJPIEnE+PamttGX8Mc/1/rSNeqINW1vaduyXaRtWOAO+7OftUu/1M7W+WpYDIgn1HwMcRVw1H+JOtMlsgSZMelSTnGIqv9O0GqeXuXHS2Tjfkn229p4p66/LX515SX5hTO3xiYnPNRNF1a3qcW+beXGcE9we47VmXpbO0fWsQGUCFBiTxnkye/ufNS+k64gstssVKnaGgCRgFe5n+grd1iyGtm3vhjnbIG4ASVxmCPejS6b+E1wkKTb/COwjhftW54xfUrp+pCmCQzGY9zE8+Ca3P1QI6EkYEkSJ/52qt6xhbhjkqQAv5m8BR5/pTDqWlHy0uxBI/EwMyR3E8GKu2Q605sdSN5gyr6VnAYZgcZ75Faup657ts/KLI6PBBUGSMbQT2J/MJpJpOh3LZW/uaQcW90LAiZ749pkxNT7XX0tbBdAAMksceAARmWbJimJqYdFevXUa4w+UsEKBjd7D+5rzpmhtPca4pDqqqqg+oIQWmD2M+KnLq1fTC6klWB2zIP+RxFQNPeNhHgQiKWIPbv98z70qxo1nX105i/aIDuwU4gjcQJJ7kAGstWbhBMFWcLCgTAg+jHA8me1QdJ8MnUW/m6hy28i4q9lJz9e9OtXqvlqq7iXYhQBBjEmeQPvinyYn3tq6TZuwCxHpYkAHmcZPeMkeKz6jrggjcobvGdo8x3Y0v1OpvudqqAdoDwc7j+IAnEAAD7mlF7SMhhzuIUSIwoiBJkSZzjxmp3V8WG06iFKp80ruRRALD3+5z4mpHStGjAbQEe45GP5txGPpBNa+k6dEtB4kkct3+/gefap/wdqBeuKqA/wDVIEg+5J48A47YpZ+kv4vf/wDG6f8A3/8A7P8AmirHRWsZ2vaonxhfm6wYBlSDB7CJ/XNXuuR/EnWIN+8isxW6RgSCu7aC0T6RSkSNZ0/f8m7aaCjyR/MhBBXzwZEdwK2aXTBDIJCk+oDg+59471BfqEXVRV3AnJ/lBWdw9pisjqWCqZ3AALnksDj24rFrciw3mAj+XvVZt3ovF3WDBXJ4kiIHjFbdXrbnpG5UMjDRB7bf1I49qV643BbHzNs7iJXMiZB49JHFatZnVbn0a31BFwKHZpYGCR+H0zwYGcVj0nqdwXLilHZLe6WA9IWYBH8xaDx4rWjqmnZwJuqH2Fv9wkkT2A/YU96Pq99lFiPSBj2HI9v81d6TNraLYIDKPqPv/WkXVuupaci8GFsDBHkdjGaYam+y3VSFAMEPPPYj60m+MNWq2ZdEY7gCpYDBPINYk7dLeizpvTNKb29mM3h8wJIzOSRGYk9+asFjSqvAEg+kjkDj/IpX8MX7V5VZLexlG2DMqOOSMgwM+1Oepa23ZSXYIJj7ntFXlN6Tjce6i2IjmaUa9QgZbf8ACa5yQgG4jHP3pqjncQRgcH+3/aoh6HuJlt0wQWElY9+/iKxw45a3y5bFf1/QrlxxcBaba8MvPk4Eye1StLpbtu367hCTPqj0rgAHggSP6U30Fp7K3LbMWgyvPBPnv9BXnVEm2wjcYOCcZxJ/wa1b8YnHe1O1O9jAEsbkAhTPMc8QRV4vs+23b84LeFA/rwKjdJKolouRLcA8jsBjvn96efKUsD4GP61rNTwl0XRtt4uwZjtI3FsCTMAT9OKw0l5b14qVXbaJ2j6cn6+9HxJ1dLVtlU7rjelQgmC2ASe0Az9qh9B6YLdq2+92YqSxYBT6sncImfvialIeNqkHLACYAHf2E88Vg11WtgIBDRIPJ+v6VWLN75l2du5kcKpAJVUmd2OWzBPge9WbqCbYKKd0jAGCTEk+wEmpZWtiLb11/e4W3NtAFGDJY8d+ATUfTaVUZHcbroVoB/3NOP3GaZ6rXC0C7Mqr3n+pqgjqr3LyyCbt24oWVwqBty/UsOxiASa1GOXSz9bvCxZBVCbrGAo5k8ye31mg9JZzYuNkLkp5mJGPBA/Sm9/TAwWAw0y3tXrXQAcbhHGcj9Kbi5pNpOptqrgtWkK2bYIZjAGIAWD98VePg7Tn/wBWIwFBiP8A4wZ+7D7AVWOl6E2gwLAsxa4wAwNxG1RnsP1mrh8B6Tdee6SQVSAoOPUck+fwj96t7rM6i9V7RRVRjdMAn2rjFq2FDEmQ5J2DIBHqYjvmR+3muxa65tt3GiYUn9BXEbXU2DkgKZkLAxuPEx5gDHE1nl41x9OLGmDOjkBWCQB5HIx9K3iCpEe4+oNKtV1Ija7D0YVpH4e88/UfpTLqf/TeCJUY9x2jtzWGyXq+sJuIOHV5J5BjMffb+xrL4peV2zA5gT+YSR9KhLaN1dwMFXEsAcGYn6A0+vdPXam4bmiDH5szx71Z4l96e6Lps2gjL6gPODj/ABUSw/y02ofUOc8d4/astL8SB4/hvbgEy8ADIC98z7cRmtF29/FCkcQxYYHqkmT3/wDFWxJ+vNaH32rtyWtKpMGIDSBJx4mo+o1dp7Dm8q3EBJDRgiYBJxBggU36vaa+1pEO3TlWYspG7dhQB7FWaqn8S6K1aZLdkM2AXt8gkkBW8BsduYJpiPendRVY/wDTq5HaT78CZO3+1Sm0g1LtcZQYI/ESBiMkCRxR0m/8rTjfbi7DSP5TmBznmMVGTXvbCOMAiSp/CZB/F9sxNMaWW1q02kiQAYkiB9R7VhZkTDnyf3NU3XdbO7dbZn9JG3aYBM4JwDH83elVvrOrtWwoUfxH9Pdh2gdsxVvFJyX/AFvXUTfy5UZiPb/Ir3omv+cklSMSQfJ/7D96W9H6UrWgNQitdncx2kBczt57ER70q6B1r5mqu27W35IkqNvMQJkHIzUxdTNRfUawiYRQDB4z28/0rdr+o3nBto+IPqVYMRx3/UeRUDqJe7qrttBIUqpYTgETn/dyal67QulptrOjQCFUgk47/c8CqyXm01p2IG8hpzwT4HBgSDVhsOWtKrlZeCSuIBjGTyYYYpeLSi01y8dhCCVJyW7SQJz+tRtLrjIvG2JuXLa2yCDtU4YhTwNpjzmpmruLJqNQyvat2lImSzACB3j3OZpiXJBLYA/8/pVetdV2XnBCIu4ldxjaCQAZJjJMwOJFS16oHEo0jgY7+c8irYkqOLy3br2wga1MmR6WYGfxeQYx7HxS/qYLXQSjg71grEAjEtOQoA557VYXVoYyJicTGftz7VVNZrwxZBuIUAkg/mJ/MfGDSLcM+tXXfbaUTGWb+4+81I6Kt29cJYkIsgA+2OPNaL6u9hDbCpzkn8q8TPuO1Y6fUBnS0HLMT/EgMuBk5jjjE/WtYzqw3riLJgk94yTHarh/p/pSDqLhzuKge0D8I9sz96qCQsERNX74GtEackj8Tlv2An9qkKsVFFFVCf4t1q2dJed52wBj/cQo47Sa450PYurvWgpUJD25BODhueCCYgeK658cZ0dxYneUWPMuP8VQfk7CxMAxn7c1nlWuMQfiLR77F22pB3qRA/bHvETSKzqtR8tBcUhnUDYRxHf34pxa6avzjcW6R/DA247ndieTn9qdPpA0A5IGO39O9Zs6al7VzpWoKIQwgMT6f6/rTvpGuRgqEw4gFScgnjHvFbnNsIQygseJMR9Pr/eq50+8ialNxIkzk9jIwe4BjnipPVp9r9KquDt3SfVA4xz7D/NaNfo2G3aYAVgzCC0Rjnkn+1Tb11jcGZU847CeCB9OaYpaBUk5IzM9vFbYU+xqjpvkhi162w9NxVAhj2icDnPtUTqFk/NHy9oLQCcc5mB5g1r61o3TaqXyiBiRugiCeOO3k+alHpifMS68lkMIdxAk9gJjz2rNajZZ6NaVhyw4yTyTJJ85zW7qmgs3E+XcCkcswxkcEeMHzWwEgFyQqZJ9h5HtShtSLwJslj3k8EefAHvSUsR/loVctsVUYhRGIjAH+7zPmpGk0Ks1siS4GAYgZmQI5AxNQdAty5eYXCpRTJH0japHAg596mP8RqPV8uAHNuScgyeAMmYBx5q3aSyent38JUnbIg/fn6d6SdH6MNLcdwwJYyAF2gKREe49uKz1PWENxEJKJksxgAmIUeT5+1Rek9TuPcdCsqo95M8TPaplwtlvZ8unLHcBBJz5+47mK09TsW7NveVJeYUfzNBiT9uewmpmj1Ic7VBBHY0h6/1D5rXtNbBuEQMwFVjzJ5x/ekn6W9J/S9IWt2rl2HZhu4ELuEQvnBiTnJrR16/btLb9Ew0pt/IVGCoHLZgD3p30y3Fi2OIULHggRH1EZqL1a+VKwm7Deo8oY5+vsPFXO0Ihoggvai4dwuoAqNyoIkjPf0jitfw8qLcO66BbOFQLAETmew7xWer1fzUDHCJ3ZYJLAiApySMfXdTfVaQraP8A01IUEAHwZkcYit8ZfrNsRup61UcG1qCwcHAIKgkCMjgRwPeqxqtU9q04FrduncVB9JOA3PESPuTUqyXt3LSptO5/y5PP4wIiOfH+JXWEJuLbuKdrEHdwoHE+7dq10yj29cSvy2YkLCg7fLGP1JjPmrPd0IZ4V/UVG4eFwvbuf7Vo/wDbk2BVRQQZAPcjj7/Wl/R7t23qbykMyuJLMMqZb0g/y+M8ViXY1Z/NTrWg1Gru/wDprUKGba3lUHLmDJgdsZ713PR6ZbaIi/hVQo+gEVX/AIL6Itm381tpu3QCWHZeQoP7n3qzVUFFFFBWPji9/DS3/M0//nx+tUfUP8x3QBgR6ZIP5h+U8H+1Wr4+1G25pxsJgMfrkAgE9xzSPUXsAyBB78kxMfXFSzVlVTUWnsMCVLAD0vnnwQOwid3tVh6M4uW/mn1EliJ5WfTAjkQv1pfrdWLiK4DqRJ2jnGOD5rOx1Sybe220MFllB9SySZYds96jSR1JQgklcxEnzyaXaq2m27cwwCQsHIJ78Y+vtUHrfUHZGgrcQRgcgHEGRz7+1ZdOUm3c2nedhdVJPK9j+sVnM7XekzQ2H+WwVhF2yVB42NtwPZcz7V70HTizptPa3MzhQWG7cAw5AI/LPAo6Sxe0ZUlGE7ZmRAGP9pqJpdTcGptoI+VlCIHpC5GI7YE+9WX4ln04+Iy5tpst7izhSJiMTLGD4/WtNjpBgG5cAb+VYgeQC0/rTTVC7E2nQeQyz+kHvVe6jYuK9m7fuqShAKIYUySJzkz4HgVrE1s0XSdgdDcL2jBVdoH1k9xxA/zUbrurS3sBIXcdoA744x9sU1vqbe9y4+WokY9Q5mT3xECqxc0fzrtm9dZhaLgpuMfiX0rE4JPPfNZkq3lJ4kabpV9U/jvbJkkbQe5wSQf/ABPeoWo0SWTbKl2AJ9QMksx4IGTM/tmrfftTM9sCotrTLkMsg4pKKg2kXUEIGcXJLAEZIjvjAz+tWDpOiFqfJid36TWrT/DtizqPmK5Ux6VnsYG2ScicgU1uWhJg+qOef+c/vWr0k7QdRf2LccyAqEgzEECf7VTukqIFy1J1Lk7Uc/jbJlgSAAMwSasnXHBS9Yt/xLjgboMhQYUkmcdzHPNIdB0sW9Rua4SLaj0jvkkQZP6e1J16nL/Ft6DYu2l+Ux3DLu5ON7ksVUe3njOKYWdMWYlwAJwB3Pk/tit2jvK1oP7ceY4/bNbbVwMARxHHcf8AereP1d+InUejWb203LSXCvG4ef7YqAvS2+ZLAGRB9WAviDnxT3sWkgDn7YxS8dQQ3DbLqSI/ERycwPpg1JpcGuXYFVQNzELMRAOCQfPivE0ZuBc7Snonv+/b6d681l5HV3DfgJAhu4MbRPBx+9Qfh7qSm0Qxm4NxK7iYg8bgM9sit4zppau24hclSZI7QdpH1maT9WsS9tA0G5cVD3AVmySPYT+9QbHWit82lRV3S7rnDMROYz+0zVn+Cehtqdatx7VwWbDbmd523HGAq/zbSA09o96x/OVq8tjr+j04t20RQAqKFAHgCK3V4K9qsiiiigidT6el9ClwSOx7g+R71zb4u+FXUH1Nt5W8ABtxHq8Ht44rqlY3EDAgiQRBB70HFTo3Qoo9QCj1MfVEiR7/AF7UqfTWhqbz2xtYrtIB9JgjPsc1eOsfBT6Ytc0xuXLZktaPqKYn0+VxwM8c1z7awVmtqwQ9tpkEzgg5GQB/4rFbiw9F01l7bINpcgfMAPBZe8/THavE6cti6m0uVKMAP90rkke044pPb64thBuChn2kdxDcH6YiasfRr4u22JfJOCBxj9f/ADS+JPSPW3Ht6lVtglGUnGIIwQZxBwR9DUxWDWyQw3RvyMqwmZ/pHsK39cbau1OduG74g+McZ9qVPqdoDQ26VDqvYnt7z5qY0n9M6qbgVDG8MRjg98jnNb7qNbWHIZmMglRyPzH3Ax9qhau1DNcRdrJEf7gSCRE88it4ufPB7rj8RiPM+YrWoj62+Wt3FedjAxt/NzK9uRGff2qLpNQwa1vtxbDsoJbcQQAQcflmR9h98uqG0hA3BiDLEHAxAx2Ezitml0tu7pgqytonk5PJlgWyJarOkvZvcbaZGZpfqetJauBCNztnaDlRzubwOP1qL1S7fV0+XEE5Z5gAMJ+krn6ilep6w157yL8oKsLvZQGI/NtY5Ix37zUnpWKWbl3WqwllJ3OGEqsQoHsYAg85p6NGuouOm5xaQBfS0B/IxBweY8VD6YbVu2rBiFMQP19McmsDfR7wuLvVkMKpbasTnco5mf1ArX/U+dGGl6NsJCkqmRwJ7mT555OeaLvRF9LFiYktOZMmDUrW6wps2IX3MAYP4VnJPmBS7X9aNvYGKKXfaNp4njdPGJ+4HmklpbiMjXLTBVU3N2AZggwTO0gCOe54p30TTXEk3ILx2M/3+n71rTpiKCygl8GWMwRkR7CYqHoepBdyk7ih/ESMnnPareukn6srAGqp1vQ22uN8pYfl24A7D/7f5qbd6w5O1BJIwBH9a3WnFm1DsJGWnz4qRaqXUCiWhbM753naCZP8zeSYisej2bp9VtAJwxwAcznzB/pWt7923JILMxG5VBkEkmTHgGM1NXqlxkO1Wtlp2kx2xJxgDcMcmR71uRjUixp9ri3aE3GaAzZlmIjH1z7YrvvSNALFlLY/KMnye5+5muff6efA0Na1moMkDdaT3I/G39l+5zXTqzVgoooqKKKKKAooooPIpR1v4ds6lYYFG7OmCPM+fvTiig4B1/4VNljb1FsgbmS1cAMFZMFXIhSQQds81n8PB7G5TJTGxiRJ8A+4Aj3iu7arSpcRkdQyMIIIwaoHxT8KLYRGshjaDS45Kj27x5NYs/GpVQ+ItWm+wA4BMwvfIjcR4HH3qBbuK26NwdNm8Ngicff8JOa8Lb2PzrZdrC70YGN6klYgc8c963dR062wz7dvzgZM84kMe0r/AHpasea/rIQKxkF2CDPY/m8cj/kVjr+pC1bYrtJY7VET6j9M+/2qP/7Z8ywgC/MZHFxDJzBiPf8A7VjrOiteuC3E7HLGG2naO8/f2qztKVdN1cstpbawH/i3oE3Lm4gESPwgn657VZbOo+UXuXfwRwuQIOTA4z/Wl+h09pbgt5LEEcxBCgEnjMyce1S7tx1tOt6GZ/TbGM9o7ScbjWrE43PGdxW1Nq4Vna6+kexmJ9+36VC6P8FItpRfG5yQWzO2Pyg/r9zT7o9sWraWx+VY48c4piqHms7+LZ+oD6BWtzsCFT6AxBAMQD7YJpX1fobtbAtuobdJ3AkEQfTzPeasBIODyOPvjInitRWMk1RW01T6dCvyMooPpeVzOSWjbn68UdTNhrBdgB82QSqhzMR27gjtS74lV2gW/WRu3Bc4AkSSckePekHRdYxZ95LBRKqTweIGI/8ABrXTNuV0C18xkQCfw8kwY+3t2qBd06fMFpwm0KSoK/izkt2HbPua2dP6mpDAvlBkcHPjufFYJ8L9RLPdtWbjrcIbgAhYwo3fepJt7W3J0za7sIW1t7Z5jHH/AH7Uo13U/WtsFixOfTMfTBGOSTVx6J/phqL8Xbzf+m3gSJLXYHn8qkjwftXR+g/Bmj0ubdoF+7v6m+kngewrWyM91yTRdG1bgLpbBuM2WZjAHguWHfsBmrx/p/8AAJsq17XKr33YkW53JbE4xwzHn2muhgURU0wAV7RRUUUUUUBRRRQFFFFAUUUUBXhE17RQca+J+gnR64C3u+TfyIxtiT8uf5QZIHg1OS0p+WD2IP0NdG6708XrDoRJiV9mGQR9x/WuYXHEsSSrIZiOT4rnz6dOHcMrdhT6RAA8CPeq+2gui/fbBBZSC3G0ghlEHtA/XvT/AE/ULbLvUifH9agdQ6mAswYwfrPAFb3GMVzommY3W+bDsiklvBJ4GOIGKw1lu7dv2mZR8pSWRgcg7dpJg98x4rTa6nc+c6qBFzn0k7NuDJ78ge1TtN1EBQCy7YO2D2GCSR7n9at/wjVpOsMCUO9nWASEwZ4PMTFNbWvJDA9u5/NP/Iqrafr1lW/FCk7pHv6c/wC7H9Kkp1RGfagYkZM4Cie57VMp/UWQgrLblXHiT5qNd1amZk+fr/yKX9F0+o1t4LZVmUclcKP/AJEj9uauek/05vkDfet28mQAXP6+mtJqi375BxxOB96sfwx/py+pUai5NgOpIDKd5zAYqY2jaBE5giYroHQfgrT6Yh4Ny4M7n7HyBwD78irLWcFV+GPgTTaMlwXvXD+e6QdvsoVQAO/c+9WqiiqCiiigKKKKAooooCiiigKKKKAooooCiiigKKKKAqs/EvwuL5+Zb2rciGBGG8T4PvFWaipZqy45BrtGbZKldpQ5BGP+4Pn3pFrNMJDHbkyAGwMQPrXburdLTUJsuDHII5H/ADiuZP8A6f65n2u1kqJi4GIkTiV24MYjPNZszxqVTSh+ZsCkEnJHc+48Z4NGt6ewtsikvdcABVXvM7VAzJ5/eunaT/TcTvuXvXEehcDEYkzNWDoXwnY0rb1Be6ebjmT9uwxj6VuMVx/pH+kOqdlLEWxA3G4czGYCySfrA966P0f/AEv0VpFF1DeuQNzFnAJGfwq0RI4M1eKKupjRo9JbtKEtoqKOFUAD9q30UVFFFFFAUUUUBRRRQFFFFAUUUUBRRRQFFFFAUUUUBRRRQFFFFAUUUUBRRRQFFFFAUUUUBRRRQFFFFAUUUUBRRRQFFFFAUUUUBRRRQFFFFB//2Q=="/>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0970" name="AutoShape 10" descr="data:image/jpeg;base64,/9j/4AAQSkZJRgABAQAAAQABAAD/2wCEAAkGBxQTEhMUExQWFhQXGB0bGBgYGB4gIBoeGxocGR8aGyEaHCghHholHBgaITEiJSkrLi4uGB8zODMtNygtLysBCgoKDg0OGxAQGywkICQsLCwsLCwsLCwsLCwsLCwsLCwsLCwsLCwsLCwsLCwsLCwsLCwsLCwsLCwsLCwsLCwsLP/AABEIAOEA4QMBIgACEQEDEQH/xAAbAAACAgMBAAAAAAAAAAAAAAAABQQGAgMHAf/EADsQAAIBAwMDAgQEBQMDBQEBAAECEQADIQQSMQVBUSJhBhNxgTJCkaEjUrHB0Qdi8DPh8RQVcoKSFmP/xAAXAQEBAQEAAAAAAAAAAAAAAAAAAQID/8QAHhEBAQEAAwEBAQEBAAAAAAAAAAERAiExQVESYXH/2gAMAwEAAhEDEQA/AO40UUUBRRRQFFFFAUUUUBRRRQFFFFAUVF1mvS1G45PAAk1G1PW7aAH1ZMDHf3PagnXtQqfiYLPkx/WoOo65ZQfjkyBAByT9uPfiqT8SasagujNCiDujkmcSSBA9s49qUdC6veuuqyI2nfvM7SOyyJZCIMzVkS10y3120TEsPqP8VOXVIeHX9RXONZs/h2zLE+qV3E4/N5gEjvxUvVaTfCwDtKndt/zVw10BXByDI9qyqlpYZFlHZCP5DH2jjj2pl0r4ilzbuiIGLnAP27d81FWKisUcEAgyDwRWVQFFFFAUUUUBRRRQFFFFAUUUUBRXk0E0HtFLupdas2QNzyTO1VyTETAHiRn3pBr/AInu7SUt7RE7jmB5PtRcW9mgSeKW6zrCopKo9w9goGf1Iqn9B192/wCm8wkd1Zob6zx9KxGkK6g3Deu+1vcNgxnmSaIdD4i1JJH/AKXaB3LDPuBIOO9SG6vcnmO8ADA+/NQRqgxjJjvSnqep3GbdxTtMMgImffPYEGAJp6eG+o+JbsgJEnncMRnOO+Ki9S+KnVCVLB+34YJ9pwag9IhiW3NJxH6x24/etvWeh2rpDXJQDuG2k+xzkVQmT4zuXL72/kuwAneeSOOP/ljxEmstTfbVhfwoik/N9bKcH0gEYIkcz3ph1lotE213FF9KCII4Pvx4pV8N31u2g6spZTte2wKxzhQcMDAGefNWVKb6fpqsQlwMdpLI2/gZHnwSPesvktbUHaxAxIGQPMf4qP1HV2yrNcuG3bVYZlkNbJIAYHwPoRmnGkH8MRdLgiVfBMH3iDipZ9WX4rVnU6tL4ZQt+1uEn0q2ZHgY9o7VYrmpi2HZGXc0QMkZ5+lR206rdCHO4ekx3HfGJyK2jUlTsdty9z3B8VKRLssY4rBrEgggGeD3+hryGGIgDjvitOr6iEdUYMGIOQMCI5n6/wBaaeGXTNc9naHb+DwZ/J33T4/zVms3VYBlIZTwQZBrn+ou3jvS1tDgAhzBQnEqV3BhimHTevKlyHJBA9VsRyYhvfjkHvVoudFaNLq0uCVM+3cfWt9QFFFFAUUUUBRRRQFFFeGgrvxf1VrdspabbcYGG8GCQB7mK57ofiDUuQly8bjXE+Yig7SBMQQMGYnJn9Kf9d1M3xcUG56iCoPGDnJ7ATS3U9Mtlrd1BFxVCgycLzBjBOe9SNWJDFrirtUi6ASWOIkd/wCv6VsXo25F3u4YEgbTI8gkHt/mvNHeYXAGgDg/7uwPsBWeqZvVt9QLRjsIgj3PJxTE1t0mlR1aAzKCQQy7VPGQCMj6e9btZbi0xRdzR6Rgkt25PmqdpfmnU2GUutlFC7GLCQqkZCnmcmZnirn0nXLc3KYBtwHxiYnFXIbY1po7PpF0j5hEwXifOJzFF3oNhVJtIltyMEBo8SQpEnNSrHVbdy3KAiCV4GCpjvS4XLxw10HMgIsenspk594irEZaTSsEAUtdZSQWYsh9ysSftNQesLc+ZYt3LbXZbG27clYE7zIiAOZNb7em1NwMyX0SSwUhJ2gMYJzBbGQfFTLQe0kF5cAhQoLHJkmGJJz7wJitdfUyo2ruW7ZUCWDShVfUAVlvUB+GIj9KwtXVthSLDohJLBQABAncYmBiMczSex0be63rSOrNIuloLhuRw5ETOY4I7U91NsKotXWUlwQIic94+vanR23W9l1nMCXgBbmRt7jkgk1Nu6XaFVRtjiBA/TiKj6G0ECrt3AACcdvMmaYdQK7I7RkZH3Ed6ytQH3CDM57dvelml1UXC1yHDkgPjJH5G/3AdjWz/wBydWFv03CRIIwSO0jz/WKhnT3C9+UUEjf2JMARKHv2nyO9PU8WXRXEzn1eCe/18UsvdMuu7u4tjcfSVJkgcAk8Z79/FROjdeS4gLKEfuoUtjtmM4IJFMbHXdOVDC4CGaFngkRj+lSzF1AbQHTsxBHzWZSFJI3QPfmBNZdc0rKFvKwUSN4MQPJGJx9QMUHU2tdu27XFozMsCrAyNpXvzyac6DUfPtZAbzJ/5jmgi6HUEKGG8vjMxM+D3H60z0/XLikbgdsYDCD4jz9+KgdU6WXQbXa2VIKMCfTB7gHI7V69neAAy7wP+fenqrfotal1dyMGHsak1zvpj3bWo2SA07gATBB9u/Bq96DVi4sjBGGHg/496FiTRRRRBRRRQFYuMGsq8ag4q63Le4XRFzcZYH/6qv05+xrbpLm9YkrjMTH/AD2phrmW584ExcRypkRJmZHkEEUu6Xp2O4n0gyAPEZz/AJrnJ26Vv+H9OwQIXNxlxuPPP9Ow+lNtYrXAIMFc+O0f35r3paKkgH19/fBP/DULQXibpEbYDEifxCRx9DWmUg6O2jg3CWKiR4XEYApFrEutdf5fp3ysn80SBIB/CYwfBp9pb+0sWhmkiAwPPbHgVDv31Rnedog7mx3wI+lBt0bfMvhrdyERNty0QR6oWGX2AEfc03azJhQfaKhdPtrbVWSSYhmb8RiPxfWpXVdf8lCwUEGJ9UESQBA75/pWpyT+ejF1jAGZ58n/ADVR691iL5UkMML8tHCONwk74yAYWOKgdV6m90lLqugtwy3FuFZfiDt4I5H1pfb02n+YQjM9+2QXub8kTO0wOPVnPbirJ9qb8i26HqWouXNxZUtBAEtwWJPcsZ8ce81D67avCyWAP454/FnKyDIkYBnkZphpwwIISGHtyeJUGnDhrqMoUfhOW89twB4mfHFJy7P5+lGg1pBVShBaILCCfsfA81P1CXd+CBb5EcjHBB98yP0qPb0twuw7AeIDYH4TPBNa9No9RaQ3CC3O+zIbvgqzEAfpVxNLLztYuXjaskOyiH2ltxEmFg9iTg+RVh0VlLgFwq26BJIAPnvxmsFvi8VZVXZtyGxP+GEfSs7WlfcxOFJxBBxH2/SpdXor+JdIqC3cFy5ZY943byAfS4UEEx3/AENbehW9+nB2IxZSDEZIxJjyR9qbpbtpK3rrOGONyQB9xzWLtpNPKJctK0Tt3DE9yCe5rN5L/JL0PowRLim38pzul0MbgWJHJkkBvpTbp1k2lCFt3kwAPrA7k8000MMwDbBIkDeJI8gA8RXvUOn7Zbd6QJgDP9al5L/MJNVZFwEMWiZjcYJmcxkjtFQrWnWzZQFjuUmbjfU/X6U21j2rRUXbiruIgsYBJ8E81Ht2XnaoVhPq9u+MQwyMjipKWMLFhL7evJUSCGI7+xpvpbhtk/LgSBzmYmPeMmljdKuG78wXjbED0bUMeSD2P61u1rICEa4qu0bJYbjGZEe9a6RYdD1Te+xgMjBHmmlUTR6oo53vAkBTznySBC584p1074gb0jUW/lliRIMgQcEwMA/tNWFWGisPmjyP1FeURsqJ1O9stsRzwPvUukvxfc26Z4O1jEGJg+Y71KsUZ9HDBTdnYWd52yQzbiTHECR9/as/iLTxZAtbYbtjPvnt5pZ0DpwUXn3b710w7EEAx+EDv4mtr9KusqE3IK+oAdyfr2AJFSqNCpL3S2HRUUkcEwzcdj6v3pnp7yMzFUX5giJ5AIGefeotzWKgTdMcArkYHf3+3avXv/K3OFNzaMBcSQO/kf4poytWLm9jsCqeYbxwaVdL1/zxqLdyz/0yQD/MCfTI7NAz703PUFuorZHdp7AicikVrUC2Ll5AVVjIMEgzGSBmB4maocreKhRcBEkhftnP2FNwfmKYHIgkcnxH0mq9rdQ+9AQYgFHEQZUlljuYEj6+1SrHVQodVtlygO4SACASDk47ftU+nx7d6fc2XF/6sE+loJbxuIAGcVF+DOkfw7/zrHyLrGN0n1RJ3AEkASYxzFIH+Kvm3UNnejtPzLeNqwPS4IWSR7z+1WjoHXrjgpeX1JALjhjHIzMVu8sZk1tW4tshLt3dcJAwhkyQAYEwv3p5es3GtMi3QjsCJEzkETxM9+ahNYS7c3tcO0R6JK/rnI9oqZqNdasqSHUkCQJHbt9Kzb+NY2ae+LNpRfcQoguccdzml3Uev2STbW4remYU5jzNU/rfU/mXHdZVoGWMoBH4wAfxdqjaDpaHeUJz+YcsRzPaM0vPfCcf1J6v8RaQMFu7xOEK5hl4L+rKz2rZofikAFhZaCPX6oHH4pJ9PHHiqV8V9LHzLYDE3ZxtWdwBBM5PFWDS9NF1kDEr6f8Ap5JOM+3eptXMWTpXxCmpb5u1l2khIYxxk+J58jim+uNm4EN6ytxfwmeQDyZBBEfiP0pMulFpLaoAgGIA7ewFRNdpG2IpdySxKzGBMgHzGB5poa9P+IJu3bKn5lqyAEbbgGScMTztKjHMTW3qHWGc7S8ErxOY4mlV64NPbACfw1UZESxPIjz/AJrUL++2r3lW27qAcyRu/KKxy1rjmNfU9F829au/M3pb4TdI3iFUjzmSZ8U31XWzaXDQP3P0pXYtFSu0wqTiBnx7BR7VA1eouM5QWy4hjJXAPHLHCwYxSdlmHGh+MIUm6QzTJO2AB/Kscn6814nxUNTc3NZZRa/BcIHPcieIEVUv/bySNiAoWhm7AmF7mdxJA+/tVmsdOZdOLDlQODtJM+eeAf6VfE6r3/8Ao7wtbnAV2dlVjABEyHP0Hb2NMun6m4RsfcUEQ8CTiCTmq1rOoCVtlSwkBmxABXkCZycR7U8sdRQztP8Aw4rW4zhn87//AEf/APIr2oXzT5oq6nTrVUz/AFO6kLNhJBILCQOckKI+7VczVR+NCge38ycj0kdiDP68UvhFW6Hr7TgsJI3FRngrgx9wTWN68bVwkktIJiO0jE+f8VD0th7Vy5s27Hb5igiOfS/uRMH7mnFzTB1RwQY5zzWK3C63pvm3C0FVMFcYHYwOwIrb1jqO1SBnaMx4/wA014gjEgxHaBSgst0nedr8zEEjGY/5xS7hMbdHokOnm2ZY5xzxwY+9a+j2GtXrqyjIVQi2BlWO6QT2XxjuaX/D+tvG9dtsB8tWbaeNoVRE+Zyce1OngksDCsASVwScZJ5iK2x9K9fYuHUIEg7WG8zGxQJx5J4jxNZaq1KoHjMhoxPJ2/TP71MsooYsD6j3P9/+d62apAPUQDI5rnvTp/Pfat6DTC0xtoQfJPIEnE+PamttGX8Mc/1/rSNeqINW1vaduyXaRtWOAO+7OftUu/1M7W+WpYDIgn1HwMcRVw1H+JOtMlsgSZMelSTnGIqv9O0GqeXuXHS2Tjfkn229p4p66/LX515SX5hTO3xiYnPNRNF1a3qcW+beXGcE9we47VmXpbO0fWsQGUCFBiTxnkye/ufNS+k64gstssVKnaGgCRgFe5n+grd1iyGtm3vhjnbIG4ASVxmCPejS6b+E1wkKTb/COwjhftW54xfUrp+pCmCQzGY9zE8+Ca3P1QI6EkYEkSJ/52qt6xhbhjkqQAv5m8BR5/pTDqWlHy0uxBI/EwMyR3E8GKu2Q605sdSN5gyr6VnAYZgcZ75Faup657ts/KLI6PBBUGSMbQT2J/MJpJpOh3LZW/uaQcW90LAiZ749pkxNT7XX0tbBdAAMksceAARmWbJimJqYdFevXUa4w+UsEKBjd7D+5rzpmhtPca4pDqqqqg+oIQWmD2M+KnLq1fTC6klWB2zIP+RxFQNPeNhHgQiKWIPbv98z70qxo1nX105i/aIDuwU4gjcQJJ7kAGstWbhBMFWcLCgTAg+jHA8me1QdJ8MnUW/m6hy28i4q9lJz9e9OtXqvlqq7iXYhQBBjEmeQPvinyYn3tq6TZuwCxHpYkAHmcZPeMkeKz6jrggjcobvGdo8x3Y0v1OpvudqqAdoDwc7j+IAnEAAD7mlF7SMhhzuIUSIwoiBJkSZzjxmp3V8WG06iFKp80ruRRALD3+5z4mpHStGjAbQEe45GP5txGPpBNa+k6dEtB4kkct3+/gefap/wdqBeuKqA/wDVIEg+5J48A47YpZ+kv4vf/wDG6f8A3/8A7P8AmirHRWsZ2vaonxhfm6wYBlSDB7CJ/XNXuuR/EnWIN+8isxW6RgSCu7aC0T6RSkSNZ0/f8m7aaCjyR/MhBBXzwZEdwK2aXTBDIJCk+oDg+59471BfqEXVRV3AnJ/lBWdw9pisjqWCqZ3AALnksDj24rFrciw3mAj+XvVZt3ovF3WDBXJ4kiIHjFbdXrbnpG5UMjDRB7bf1I49qV643BbHzNs7iJXMiZB49JHFatZnVbn0a31BFwKHZpYGCR+H0zwYGcVj0nqdwXLilHZLe6WA9IWYBH8xaDx4rWjqmnZwJuqH2Fv9wkkT2A/YU96Pq99lFiPSBj2HI9v81d6TNraLYIDKPqPv/WkXVuupaci8GFsDBHkdjGaYam+y3VSFAMEPPPYj60m+MNWq2ZdEY7gCpYDBPINYk7dLeizpvTNKb29mM3h8wJIzOSRGYk9+asFjSqvAEg+kjkDj/IpX8MX7V5VZLexlG2DMqOOSMgwM+1Oepa23ZSXYIJj7ntFXlN6Tjce6i2IjmaUa9QgZbf8ACa5yQgG4jHP3pqjncQRgcH+3/aoh6HuJlt0wQWElY9+/iKxw45a3y5bFf1/QrlxxcBaba8MvPk4Eye1StLpbtu367hCTPqj0rgAHggSP6U30Fp7K3LbMWgyvPBPnv9BXnVEm2wjcYOCcZxJ/wa1b8YnHe1O1O9jAEsbkAhTPMc8QRV4vs+23b84LeFA/rwKjdJKolouRLcA8jsBjvn96efKUsD4GP61rNTwl0XRtt4uwZjtI3FsCTMAT9OKw0l5b14qVXbaJ2j6cn6+9HxJ1dLVtlU7rjelQgmC2ASe0Az9qh9B6YLdq2+92YqSxYBT6sncImfvialIeNqkHLACYAHf2E88Vg11WtgIBDRIPJ+v6VWLN75l2du5kcKpAJVUmd2OWzBPge9WbqCbYKKd0jAGCTEk+wEmpZWtiLb11/e4W3NtAFGDJY8d+ATUfTaVUZHcbroVoB/3NOP3GaZ6rXC0C7Mqr3n+pqgjqr3LyyCbt24oWVwqBty/UsOxiASa1GOXSz9bvCxZBVCbrGAo5k8ye31mg9JZzYuNkLkp5mJGPBA/Sm9/TAwWAw0y3tXrXQAcbhHGcj9Kbi5pNpOptqrgtWkK2bYIZjAGIAWD98VePg7Tn/wBWIwFBiP8A4wZ+7D7AVWOl6E2gwLAsxa4wAwNxG1RnsP1mrh8B6Tdee6SQVSAoOPUck+fwj96t7rM6i9V7RRVRjdMAn2rjFq2FDEmQ5J2DIBHqYjvmR+3muxa65tt3GiYUn9BXEbXU2DkgKZkLAxuPEx5gDHE1nl41x9OLGmDOjkBWCQB5HIx9K3iCpEe4+oNKtV1Ija7D0YVpH4e88/UfpTLqf/TeCJUY9x2jtzWGyXq+sJuIOHV5J5BjMffb+xrL4peV2zA5gT+YSR9KhLaN1dwMFXEsAcGYn6A0+vdPXam4bmiDH5szx71Z4l96e6Lps2gjL6gPODj/ABUSw/y02ofUOc8d4/astL8SB4/hvbgEy8ADIC98z7cRmtF29/FCkcQxYYHqkmT3/wDFWxJ+vNaH32rtyWtKpMGIDSBJx4mo+o1dp7Dm8q3EBJDRgiYBJxBggU36vaa+1pEO3TlWYspG7dhQB7FWaqn8S6K1aZLdkM2AXt8gkkBW8BsduYJpiPendRVY/wDTq5HaT78CZO3+1Sm0g1LtcZQYI/ESBiMkCRxR0m/8rTjfbi7DSP5TmBznmMVGTXvbCOMAiSp/CZB/F9sxNMaWW1q02kiQAYkiB9R7VhZkTDnyf3NU3XdbO7dbZn9JG3aYBM4JwDH83elVvrOrtWwoUfxH9Pdh2gdsxVvFJyX/AFvXUTfy5UZiPb/Ir3omv+cklSMSQfJ/7D96W9H6UrWgNQitdncx2kBczt57ER70q6B1r5mqu27W35IkqNvMQJkHIzUxdTNRfUawiYRQDB4z28/0rdr+o3nBto+IPqVYMRx3/UeRUDqJe7qrttBIUqpYTgETn/dyal67QulptrOjQCFUgk47/c8CqyXm01p2IG8hpzwT4HBgSDVhsOWtKrlZeCSuIBjGTyYYYpeLSi01y8dhCCVJyW7SQJz+tRtLrjIvG2JuXLa2yCDtU4YhTwNpjzmpmruLJqNQyvat2lImSzACB3j3OZpiXJBLYA/8/pVetdV2XnBCIu4ldxjaCQAZJjJMwOJFS16oHEo0jgY7+c8irYkqOLy3br2wga1MmR6WYGfxeQYx7HxS/qYLXQSjg71grEAjEtOQoA557VYXVoYyJicTGftz7VVNZrwxZBuIUAkg/mJ/MfGDSLcM+tXXfbaUTGWb+4+81I6Kt29cJYkIsgA+2OPNaL6u9hDbCpzkn8q8TPuO1Y6fUBnS0HLMT/EgMuBk5jjjE/WtYzqw3riLJgk94yTHarh/p/pSDqLhzuKge0D8I9sz96qCQsERNX74GtEackj8Tlv2An9qkKsVFFFVCf4t1q2dJed52wBj/cQo47Sa450PYurvWgpUJD25BODhueCCYgeK658cZ0dxYneUWPMuP8VQfk7CxMAxn7c1nlWuMQfiLR77F22pB3qRA/bHvETSKzqtR8tBcUhnUDYRxHf34pxa6avzjcW6R/DA247ndieTn9qdPpA0A5IGO39O9Zs6al7VzpWoKIQwgMT6f6/rTvpGuRgqEw4gFScgnjHvFbnNsIQygseJMR9Pr/eq50+8ialNxIkzk9jIwe4BjnipPVp9r9KquDt3SfVA4xz7D/NaNfo2G3aYAVgzCC0Rjnkn+1Tb11jcGZU847CeCB9OaYpaBUk5IzM9vFbYU+xqjpvkhi162w9NxVAhj2icDnPtUTqFk/NHy9oLQCcc5mB5g1r61o3TaqXyiBiRugiCeOO3k+alHpifMS68lkMIdxAk9gJjz2rNajZZ6NaVhyw4yTyTJJ85zW7qmgs3E+XcCkcswxkcEeMHzWwEgFyQqZJ9h5HtShtSLwJslj3k8EefAHvSUsR/loVctsVUYhRGIjAH+7zPmpGk0Ks1siS4GAYgZmQI5AxNQdAty5eYXCpRTJH0japHAg596mP8RqPV8uAHNuScgyeAMmYBx5q3aSyent38JUnbIg/fn6d6SdH6MNLcdwwJYyAF2gKREe49uKz1PWENxEJKJksxgAmIUeT5+1Rek9TuPcdCsqo95M8TPaplwtlvZ8unLHcBBJz5+47mK09TsW7NveVJeYUfzNBiT9uewmpmj1Ic7VBBHY0h6/1D5rXtNbBuEQMwFVjzJ5x/ekn6W9J/S9IWt2rl2HZhu4ELuEQvnBiTnJrR16/btLb9Ew0pt/IVGCoHLZgD3p30y3Fi2OIULHggRH1EZqL1a+VKwm7Deo8oY5+vsPFXO0Ihoggvai4dwuoAqNyoIkjPf0jitfw8qLcO66BbOFQLAETmew7xWer1fzUDHCJ3ZYJLAiApySMfXdTfVaQraP8A01IUEAHwZkcYit8ZfrNsRup61UcG1qCwcHAIKgkCMjgRwPeqxqtU9q04FrduncVB9JOA3PESPuTUqyXt3LSptO5/y5PP4wIiOfH+JXWEJuLbuKdrEHdwoHE+7dq10yj29cSvy2YkLCg7fLGP1JjPmrPd0IZ4V/UVG4eFwvbuf7Vo/wDbk2BVRQQZAPcjj7/Wl/R7t23qbykMyuJLMMqZb0g/y+M8ViXY1Z/NTrWg1Gru/wDprUKGba3lUHLmDJgdsZ713PR6ZbaIi/hVQo+gEVX/AIL6Itm381tpu3QCWHZeQoP7n3qzVUFFFFBWPji9/DS3/M0//nx+tUfUP8x3QBgR6ZIP5h+U8H+1Wr4+1G25pxsJgMfrkAgE9xzSPUXsAyBB78kxMfXFSzVlVTUWnsMCVLAD0vnnwQOwid3tVh6M4uW/mn1EliJ5WfTAjkQv1pfrdWLiK4DqRJ2jnGOD5rOx1Sybe220MFllB9SySZYds96jSR1JQgklcxEnzyaXaq2m27cwwCQsHIJ78Y+vtUHrfUHZGgrcQRgcgHEGRz7+1ZdOUm3c2nedhdVJPK9j+sVnM7XekzQ2H+WwVhF2yVB42NtwPZcz7V70HTizptPa3MzhQWG7cAw5AI/LPAo6Sxe0ZUlGE7ZmRAGP9pqJpdTcGptoI+VlCIHpC5GI7YE+9WX4ln04+Iy5tpst7izhSJiMTLGD4/WtNjpBgG5cAb+VYgeQC0/rTTVC7E2nQeQyz+kHvVe6jYuK9m7fuqShAKIYUySJzkz4HgVrE1s0XSdgdDcL2jBVdoH1k9xxA/zUbrurS3sBIXcdoA744x9sU1vqbe9y4+WokY9Q5mT3xECqxc0fzrtm9dZhaLgpuMfiX0rE4JPPfNZkq3lJ4kabpV9U/jvbJkkbQe5wSQf/ABPeoWo0SWTbKl2AJ9QMksx4IGTM/tmrfftTM9sCotrTLkMsg4pKKg2kXUEIGcXJLAEZIjvjAz+tWDpOiFqfJid36TWrT/DtizqPmK5Ux6VnsYG2ScicgU1uWhJg+qOef+c/vWr0k7QdRf2LccyAqEgzEECf7VTukqIFy1J1Lk7Uc/jbJlgSAAMwSasnXHBS9Yt/xLjgboMhQYUkmcdzHPNIdB0sW9Rua4SLaj0jvkkQZP6e1J16nL/Ft6DYu2l+Ux3DLu5ON7ksVUe3njOKYWdMWYlwAJwB3Pk/tit2jvK1oP7ceY4/bNbbVwMARxHHcf8AereP1d+InUejWb203LSXCvG4ef7YqAvS2+ZLAGRB9WAviDnxT3sWkgDn7YxS8dQQ3DbLqSI/ERycwPpg1JpcGuXYFVQNzELMRAOCQfPivE0ZuBc7Snonv+/b6d681l5HV3DfgJAhu4MbRPBx+9Qfh7qSm0Qxm4NxK7iYg8bgM9sit4zppau24hclSZI7QdpH1maT9WsS9tA0G5cVD3AVmySPYT+9QbHWit82lRV3S7rnDMROYz+0zVn+Cehtqdatx7VwWbDbmd523HGAq/zbSA09o96x/OVq8tjr+j04t20RQAqKFAHgCK3V4K9qsiiiigidT6el9ClwSOx7g+R71zb4u+FXUH1Nt5W8ABtxHq8Ht44rqlY3EDAgiQRBB70HFTo3Qoo9QCj1MfVEiR7/AF7UqfTWhqbz2xtYrtIB9JgjPsc1eOsfBT6Ytc0xuXLZktaPqKYn0+VxwM8c1z7awVmtqwQ9tpkEzgg5GQB/4rFbiw9F01l7bINpcgfMAPBZe8/THavE6cti6m0uVKMAP90rkke044pPb64thBuChn2kdxDcH6YiasfRr4u22JfJOCBxj9f/ADS+JPSPW3Ht6lVtglGUnGIIwQZxBwR9DUxWDWyQw3RvyMqwmZ/pHsK39cbau1OduG74g+McZ9qVPqdoDQ26VDqvYnt7z5qY0n9M6qbgVDG8MRjg98jnNb7qNbWHIZmMglRyPzH3Ax9qhau1DNcRdrJEf7gSCRE88it4ufPB7rj8RiPM+YrWoj62+Wt3FedjAxt/NzK9uRGff2qLpNQwa1vtxbDsoJbcQQAQcflmR9h98uqG0hA3BiDLEHAxAx2Ezitml0tu7pgqytonk5PJlgWyJarOkvZvcbaZGZpfqetJauBCNztnaDlRzubwOP1qL1S7fV0+XEE5Z5gAMJ+krn6ilep6w157yL8oKsLvZQGI/NtY5Ix37zUnpWKWbl3WqwllJ3OGEqsQoHsYAg85p6NGuouOm5xaQBfS0B/IxBweY8VD6YbVu2rBiFMQP19McmsDfR7wuLvVkMKpbasTnco5mf1ArX/U+dGGl6NsJCkqmRwJ7mT555OeaLvRF9LFiYktOZMmDUrW6wps2IX3MAYP4VnJPmBS7X9aNvYGKKXfaNp4njdPGJ+4HmklpbiMjXLTBVU3N2AZggwTO0gCOe54p30TTXEk3ILx2M/3+n71rTpiKCygl8GWMwRkR7CYqHoepBdyk7ih/ESMnnPareukn6srAGqp1vQ22uN8pYfl24A7D/7f5qbd6w5O1BJIwBH9a3WnFm1DsJGWnz4qRaqXUCiWhbM753naCZP8zeSYisej2bp9VtAJwxwAcznzB/pWt7923JILMxG5VBkEkmTHgGM1NXqlxkO1Wtlp2kx2xJxgDcMcmR71uRjUixp9ri3aE3GaAzZlmIjH1z7YrvvSNALFlLY/KMnye5+5muff6efA0Na1moMkDdaT3I/G39l+5zXTqzVgoooqKKKKKAooooPIpR1v4ds6lYYFG7OmCPM+fvTiig4B1/4VNljb1FsgbmS1cAMFZMFXIhSQQds81n8PB7G5TJTGxiRJ8A+4Aj3iu7arSpcRkdQyMIIIwaoHxT8KLYRGshjaDS45Kj27x5NYs/GpVQ+ItWm+wA4BMwvfIjcR4HH3qBbuK26NwdNm8Ngicff8JOa8Lb2PzrZdrC70YGN6klYgc8c963dR062wz7dvzgZM84kMe0r/AHpasea/rIQKxkF2CDPY/m8cj/kVjr+pC1bYrtJY7VET6j9M+/2qP/7Z8ywgC/MZHFxDJzBiPf8A7VjrOiteuC3E7HLGG2naO8/f2qztKVdN1cstpbawH/i3oE3Lm4gESPwgn657VZbOo+UXuXfwRwuQIOTA4z/Wl+h09pbgt5LEEcxBCgEnjMyce1S7tx1tOt6GZ/TbGM9o7ScbjWrE43PGdxW1Nq4Vna6+kexmJ9+36VC6P8FItpRfG5yQWzO2Pyg/r9zT7o9sWraWx+VY48c4piqHms7+LZ+oD6BWtzsCFT6AxBAMQD7YJpX1fobtbAtuobdJ3AkEQfTzPeasBIODyOPvjInitRWMk1RW01T6dCvyMooPpeVzOSWjbn68UdTNhrBdgB82QSqhzMR27gjtS74lV2gW/WRu3Bc4AkSSckePekHRdYxZ95LBRKqTweIGI/8ABrXTNuV0C18xkQCfw8kwY+3t2qBd06fMFpwm0KSoK/izkt2HbPua2dP6mpDAvlBkcHPjufFYJ8L9RLPdtWbjrcIbgAhYwo3fepJt7W3J0za7sIW1t7Z5jHH/AH7Uo13U/WtsFixOfTMfTBGOSTVx6J/phqL8Xbzf+m3gSJLXYHn8qkjwftXR+g/Bmj0ubdoF+7v6m+kngewrWyM91yTRdG1bgLpbBuM2WZjAHguWHfsBmrx/p/8AAJsq17XKr33YkW53JbE4xwzHn2muhgURU0wAV7RRUUUUUUBRRRQFFFFAUUUUBXhE17RQca+J+gnR64C3u+TfyIxtiT8uf5QZIHg1OS0p+WD2IP0NdG6708XrDoRJiV9mGQR9x/WuYXHEsSSrIZiOT4rnz6dOHcMrdhT6RAA8CPeq+2gui/fbBBZSC3G0ghlEHtA/XvT/AE/ULbLvUifH9agdQ6mAswYwfrPAFb3GMVzommY3W+bDsiklvBJ4GOIGKw1lu7dv2mZR8pSWRgcg7dpJg98x4rTa6nc+c6qBFzn0k7NuDJ78ge1TtN1EBQCy7YO2D2GCSR7n9at/wjVpOsMCUO9nWASEwZ4PMTFNbWvJDA9u5/NP/Iqrafr1lW/FCk7pHv6c/wC7H9Kkp1RGfagYkZM4Cie57VMp/UWQgrLblXHiT5qNd1amZk+fr/yKX9F0+o1t4LZVmUclcKP/AJEj9uauek/05vkDfet28mQAXP6+mtJqi375BxxOB96sfwx/py+pUai5NgOpIDKd5zAYqY2jaBE5giYroHQfgrT6Yh4Ny4M7n7HyBwD78irLWcFV+GPgTTaMlwXvXD+e6QdvsoVQAO/c+9WqiiqCiiigKKKKAooooCiiigKKKKAooooCiiigKKKKAqs/EvwuL5+Zb2rciGBGG8T4PvFWaipZqy45BrtGbZKldpQ5BGP+4Pn3pFrNMJDHbkyAGwMQPrXburdLTUJsuDHII5H/ADiuZP8A6f65n2u1kqJi4GIkTiV24MYjPNZszxqVTSh+ZsCkEnJHc+48Z4NGt6ewtsikvdcABVXvM7VAzJ5/eunaT/TcTvuXvXEehcDEYkzNWDoXwnY0rb1Be6ebjmT9uwxj6VuMVx/pH+kOqdlLEWxA3G4czGYCySfrA966P0f/AEv0VpFF1DeuQNzFnAJGfwq0RI4M1eKKupjRo9JbtKEtoqKOFUAD9q30UVFFFFFAUUUUBRRRQFFFFAUUUUBRRRQFFFFAUUUUBRRRQFFFFAUUUUBRRRQFFFFAUUUUBRRRQFFFFAUUUUBRRRQFFFFAUUUUBRRRQFFFFB//2Q=="/>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0972" name="AutoShape 12" descr="data:image/jpeg;base64,/9j/4AAQSkZJRgABAQAAAQABAAD/2wCEAAkGBxQTEhMUExQWFhQXGB0bGBgYGB4gIBoeGxocGR8aGyEaHCghHholHBgaITEiJSkrLi4uGB8zODMtNygtLysBCgoKDg0OGxAQGywkICQsLCwsLCwsLCwsLCwsLCwsLCwsLCwsLCwsLCwsLCwsLCwsLCwsLCwsLCwsLCwsLCwsLP/AABEIAOEA4QMBIgACEQEDEQH/xAAbAAACAgMBAAAAAAAAAAAAAAAABQQGAgMHAf/EADsQAAIBAwMDAgQEBQMDBQEBAAECEQADIQQSMQVBUSJhBhNxgTJCkaEjUrHB0Qdi8DPh8RQVcoKSFmP/xAAXAQEBAQEAAAAAAAAAAAAAAAAAAQID/8QAHhEBAQEAAwEBAQEBAAAAAAAAAAERAiExQVESYXH/2gAMAwEAAhEDEQA/AO40UUUBRRRQFFFFAUUUUBRRRQFFFFAUVF1mvS1G45PAAk1G1PW7aAH1ZMDHf3PagnXtQqfiYLPkx/WoOo65ZQfjkyBAByT9uPfiqT8SasagujNCiDujkmcSSBA9s49qUdC6veuuqyI2nfvM7SOyyJZCIMzVkS10y3120TEsPqP8VOXVIeHX9RXONZs/h2zLE+qV3E4/N5gEjvxUvVaTfCwDtKndt/zVw10BXByDI9qyqlpYZFlHZCP5DH2jjj2pl0r4ilzbuiIGLnAP27d81FWKisUcEAgyDwRWVQFFFFAUUUUBRRRQFFFFAUUUUBRXk0E0HtFLupdas2QNzyTO1VyTETAHiRn3pBr/AInu7SUt7RE7jmB5PtRcW9mgSeKW6zrCopKo9w9goGf1Iqn9B192/wCm8wkd1Zob6zx9KxGkK6g3Deu+1vcNgxnmSaIdD4i1JJH/AKXaB3LDPuBIOO9SG6vcnmO8ADA+/NQRqgxjJjvSnqep3GbdxTtMMgImffPYEGAJp6eG+o+JbsgJEnncMRnOO+Ki9S+KnVCVLB+34YJ9pwag9IhiW3NJxH6x24/etvWeh2rpDXJQDuG2k+xzkVQmT4zuXL72/kuwAneeSOOP/ljxEmstTfbVhfwoik/N9bKcH0gEYIkcz3ph1lotE213FF9KCII4Pvx4pV8N31u2g6spZTte2wKxzhQcMDAGefNWVKb6fpqsQlwMdpLI2/gZHnwSPesvktbUHaxAxIGQPMf4qP1HV2yrNcuG3bVYZlkNbJIAYHwPoRmnGkH8MRdLgiVfBMH3iDipZ9WX4rVnU6tL4ZQt+1uEn0q2ZHgY9o7VYrmpi2HZGXc0QMkZ5+lR206rdCHO4ekx3HfGJyK2jUlTsdty9z3B8VKRLssY4rBrEgggGeD3+hryGGIgDjvitOr6iEdUYMGIOQMCI5n6/wBaaeGXTNc9naHb+DwZ/J33T4/zVms3VYBlIZTwQZBrn+ou3jvS1tDgAhzBQnEqV3BhimHTevKlyHJBA9VsRyYhvfjkHvVoudFaNLq0uCVM+3cfWt9QFFFFAUUUUBRRRQFFFeGgrvxf1VrdspabbcYGG8GCQB7mK57ofiDUuQly8bjXE+Yig7SBMQQMGYnJn9Kf9d1M3xcUG56iCoPGDnJ7ATS3U9Mtlrd1BFxVCgycLzBjBOe9SNWJDFrirtUi6ASWOIkd/wCv6VsXo25F3u4YEgbTI8gkHt/mvNHeYXAGgDg/7uwPsBWeqZvVt9QLRjsIgj3PJxTE1t0mlR1aAzKCQQy7VPGQCMj6e9btZbi0xRdzR6Rgkt25PmqdpfmnU2GUutlFC7GLCQqkZCnmcmZnirn0nXLc3KYBtwHxiYnFXIbY1po7PpF0j5hEwXifOJzFF3oNhVJtIltyMEBo8SQpEnNSrHVbdy3KAiCV4GCpjvS4XLxw10HMgIsenspk594irEZaTSsEAUtdZSQWYsh9ysSftNQesLc+ZYt3LbXZbG27clYE7zIiAOZNb7em1NwMyX0SSwUhJ2gMYJzBbGQfFTLQe0kF5cAhQoLHJkmGJJz7wJitdfUyo2ruW7ZUCWDShVfUAVlvUB+GIj9KwtXVthSLDohJLBQABAncYmBiMczSex0be63rSOrNIuloLhuRw5ETOY4I7U91NsKotXWUlwQIic94+vanR23W9l1nMCXgBbmRt7jkgk1Nu6XaFVRtjiBA/TiKj6G0ECrt3AACcdvMmaYdQK7I7RkZH3Ed6ytQH3CDM57dvelml1UXC1yHDkgPjJH5G/3AdjWz/wBydWFv03CRIIwSO0jz/WKhnT3C9+UUEjf2JMARKHv2nyO9PU8WXRXEzn1eCe/18UsvdMuu7u4tjcfSVJkgcAk8Z79/FROjdeS4gLKEfuoUtjtmM4IJFMbHXdOVDC4CGaFngkRj+lSzF1AbQHTsxBHzWZSFJI3QPfmBNZdc0rKFvKwUSN4MQPJGJx9QMUHU2tdu27XFozMsCrAyNpXvzyac6DUfPtZAbzJ/5jmgi6HUEKGG8vjMxM+D3H60z0/XLikbgdsYDCD4jz9+KgdU6WXQbXa2VIKMCfTB7gHI7V69neAAy7wP+fenqrfotal1dyMGHsak1zvpj3bWo2SA07gATBB9u/Bq96DVi4sjBGGHg/496FiTRRRRBRRRQFYuMGsq8ag4q63Le4XRFzcZYH/6qv05+xrbpLm9YkrjMTH/AD2phrmW584ExcRypkRJmZHkEEUu6Xp2O4n0gyAPEZz/AJrnJ26Vv+H9OwQIXNxlxuPPP9Ow+lNtYrXAIMFc+O0f35r3paKkgH19/fBP/DULQXibpEbYDEifxCRx9DWmUg6O2jg3CWKiR4XEYApFrEutdf5fp3ysn80SBIB/CYwfBp9pb+0sWhmkiAwPPbHgVDv31Rnedog7mx3wI+lBt0bfMvhrdyERNty0QR6oWGX2AEfc03azJhQfaKhdPtrbVWSSYhmb8RiPxfWpXVdf8lCwUEGJ9UESQBA75/pWpyT+ejF1jAGZ58n/ADVR691iL5UkMML8tHCONwk74yAYWOKgdV6m90lLqugtwy3FuFZfiDt4I5H1pfb02n+YQjM9+2QXub8kTO0wOPVnPbirJ9qb8i26HqWouXNxZUtBAEtwWJPcsZ8ce81D67avCyWAP454/FnKyDIkYBnkZphpwwIISGHtyeJUGnDhrqMoUfhOW89twB4mfHFJy7P5+lGg1pBVShBaILCCfsfA81P1CXd+CBb5EcjHBB98yP0qPb0twuw7AeIDYH4TPBNa9No9RaQ3CC3O+zIbvgqzEAfpVxNLLztYuXjaskOyiH2ltxEmFg9iTg+RVh0VlLgFwq26BJIAPnvxmsFvi8VZVXZtyGxP+GEfSs7WlfcxOFJxBBxH2/SpdXor+JdIqC3cFy5ZY943byAfS4UEEx3/AENbehW9+nB2IxZSDEZIxJjyR9qbpbtpK3rrOGONyQB9xzWLtpNPKJctK0Tt3DE9yCe5rN5L/JL0PowRLim38pzul0MbgWJHJkkBvpTbp1k2lCFt3kwAPrA7k8000MMwDbBIkDeJI8gA8RXvUOn7Zbd6QJgDP9al5L/MJNVZFwEMWiZjcYJmcxkjtFQrWnWzZQFjuUmbjfU/X6U21j2rRUXbiruIgsYBJ8E81Ht2XnaoVhPq9u+MQwyMjipKWMLFhL7evJUSCGI7+xpvpbhtk/LgSBzmYmPeMmljdKuG78wXjbED0bUMeSD2P61u1rICEa4qu0bJYbjGZEe9a6RYdD1Te+xgMjBHmmlUTR6oo53vAkBTznySBC584p1074gb0jUW/lliRIMgQcEwMA/tNWFWGisPmjyP1FeURsqJ1O9stsRzwPvUukvxfc26Z4O1jEGJg+Y71KsUZ9HDBTdnYWd52yQzbiTHECR9/as/iLTxZAtbYbtjPvnt5pZ0DpwUXn3b710w7EEAx+EDv4mtr9KusqE3IK+oAdyfr2AJFSqNCpL3S2HRUUkcEwzcdj6v3pnp7yMzFUX5giJ5AIGefeotzWKgTdMcArkYHf3+3avXv/K3OFNzaMBcSQO/kf4poytWLm9jsCqeYbxwaVdL1/zxqLdyz/0yQD/MCfTI7NAz703PUFuorZHdp7AicikVrUC2Ll5AVVjIMEgzGSBmB4maocreKhRcBEkhftnP2FNwfmKYHIgkcnxH0mq9rdQ+9AQYgFHEQZUlljuYEj6+1SrHVQodVtlygO4SACASDk47ftU+nx7d6fc2XF/6sE+loJbxuIAGcVF+DOkfw7/zrHyLrGN0n1RJ3AEkASYxzFIH+Kvm3UNnejtPzLeNqwPS4IWSR7z+1WjoHXrjgpeX1JALjhjHIzMVu8sZk1tW4tshLt3dcJAwhkyQAYEwv3p5es3GtMi3QjsCJEzkETxM9+ahNYS7c3tcO0R6JK/rnI9oqZqNdasqSHUkCQJHbt9Kzb+NY2ae+LNpRfcQoguccdzml3Uev2STbW4remYU5jzNU/rfU/mXHdZVoGWMoBH4wAfxdqjaDpaHeUJz+YcsRzPaM0vPfCcf1J6v8RaQMFu7xOEK5hl4L+rKz2rZofikAFhZaCPX6oHH4pJ9PHHiqV8V9LHzLYDE3ZxtWdwBBM5PFWDS9NF1kDEr6f8Ap5JOM+3eptXMWTpXxCmpb5u1l2khIYxxk+J58jim+uNm4EN6ytxfwmeQDyZBBEfiP0pMulFpLaoAgGIA7ewFRNdpG2IpdySxKzGBMgHzGB5poa9P+IJu3bKn5lqyAEbbgGScMTztKjHMTW3qHWGc7S8ErxOY4mlV64NPbACfw1UZESxPIjz/AJrUL++2r3lW27qAcyRu/KKxy1rjmNfU9F829au/M3pb4TdI3iFUjzmSZ8U31XWzaXDQP3P0pXYtFSu0wqTiBnx7BR7VA1eouM5QWy4hjJXAPHLHCwYxSdlmHGh+MIUm6QzTJO2AB/Kscn6814nxUNTc3NZZRa/BcIHPcieIEVUv/bySNiAoWhm7AmF7mdxJA+/tVmsdOZdOLDlQODtJM+eeAf6VfE6r3/8Ao7wtbnAV2dlVjABEyHP0Hb2NMun6m4RsfcUEQ8CTiCTmq1rOoCVtlSwkBmxABXkCZycR7U8sdRQztP8Aw4rW4zhn87//AEf/APIr2oXzT5oq6nTrVUz/AFO6kLNhJBILCQOckKI+7VczVR+NCge38ycj0kdiDP68UvhFW6Hr7TgsJI3FRngrgx9wTWN68bVwkktIJiO0jE+f8VD0th7Vy5s27Hb5igiOfS/uRMH7mnFzTB1RwQY5zzWK3C63pvm3C0FVMFcYHYwOwIrb1jqO1SBnaMx4/wA014gjEgxHaBSgst0nedr8zEEjGY/5xS7hMbdHokOnm2ZY5xzxwY+9a+j2GtXrqyjIVQi2BlWO6QT2XxjuaX/D+tvG9dtsB8tWbaeNoVRE+Zyce1OngksDCsASVwScZJ5iK2x9K9fYuHUIEg7WG8zGxQJx5J4jxNZaq1KoHjMhoxPJ2/TP71MsooYsD6j3P9/+d62apAPUQDI5rnvTp/Pfat6DTC0xtoQfJPIEnE+PamttGX8Mc/1/rSNeqINW1vaduyXaRtWOAO+7OftUu/1M7W+WpYDIgn1HwMcRVw1H+JOtMlsgSZMelSTnGIqv9O0GqeXuXHS2Tjfkn229p4p66/LX515SX5hTO3xiYnPNRNF1a3qcW+beXGcE9we47VmXpbO0fWsQGUCFBiTxnkye/ufNS+k64gstssVKnaGgCRgFe5n+grd1iyGtm3vhjnbIG4ASVxmCPejS6b+E1wkKTb/COwjhftW54xfUrp+pCmCQzGY9zE8+Ca3P1QI6EkYEkSJ/52qt6xhbhjkqQAv5m8BR5/pTDqWlHy0uxBI/EwMyR3E8GKu2Q605sdSN5gyr6VnAYZgcZ75Faup657ts/KLI6PBBUGSMbQT2J/MJpJpOh3LZW/uaQcW90LAiZ749pkxNT7XX0tbBdAAMksceAARmWbJimJqYdFevXUa4w+UsEKBjd7D+5rzpmhtPca4pDqqqqg+oIQWmD2M+KnLq1fTC6klWB2zIP+RxFQNPeNhHgQiKWIPbv98z70qxo1nX105i/aIDuwU4gjcQJJ7kAGstWbhBMFWcLCgTAg+jHA8me1QdJ8MnUW/m6hy28i4q9lJz9e9OtXqvlqq7iXYhQBBjEmeQPvinyYn3tq6TZuwCxHpYkAHmcZPeMkeKz6jrggjcobvGdo8x3Y0v1OpvudqqAdoDwc7j+IAnEAAD7mlF7SMhhzuIUSIwoiBJkSZzjxmp3V8WG06iFKp80ruRRALD3+5z4mpHStGjAbQEe45GP5txGPpBNa+k6dEtB4kkct3+/gefap/wdqBeuKqA/wDVIEg+5J48A47YpZ+kv4vf/wDG6f8A3/8A7P8AmirHRWsZ2vaonxhfm6wYBlSDB7CJ/XNXuuR/EnWIN+8isxW6RgSCu7aC0T6RSkSNZ0/f8m7aaCjyR/MhBBXzwZEdwK2aXTBDIJCk+oDg+59471BfqEXVRV3AnJ/lBWdw9pisjqWCqZ3AALnksDj24rFrciw3mAj+XvVZt3ovF3WDBXJ4kiIHjFbdXrbnpG5UMjDRB7bf1I49qV643BbHzNs7iJXMiZB49JHFatZnVbn0a31BFwKHZpYGCR+H0zwYGcVj0nqdwXLilHZLe6WA9IWYBH8xaDx4rWjqmnZwJuqH2Fv9wkkT2A/YU96Pq99lFiPSBj2HI9v81d6TNraLYIDKPqPv/WkXVuupaci8GFsDBHkdjGaYam+y3VSFAMEPPPYj60m+MNWq2ZdEY7gCpYDBPINYk7dLeizpvTNKb29mM3h8wJIzOSRGYk9+asFjSqvAEg+kjkDj/IpX8MX7V5VZLexlG2DMqOOSMgwM+1Oepa23ZSXYIJj7ntFXlN6Tjce6i2IjmaUa9QgZbf8ACa5yQgG4jHP3pqjncQRgcH+3/aoh6HuJlt0wQWElY9+/iKxw45a3y5bFf1/QrlxxcBaba8MvPk4Eye1StLpbtu367hCTPqj0rgAHggSP6U30Fp7K3LbMWgyvPBPnv9BXnVEm2wjcYOCcZxJ/wa1b8YnHe1O1O9jAEsbkAhTPMc8QRV4vs+23b84LeFA/rwKjdJKolouRLcA8jsBjvn96efKUsD4GP61rNTwl0XRtt4uwZjtI3FsCTMAT9OKw0l5b14qVXbaJ2j6cn6+9HxJ1dLVtlU7rjelQgmC2ASe0Az9qh9B6YLdq2+92YqSxYBT6sncImfvialIeNqkHLACYAHf2E88Vg11WtgIBDRIPJ+v6VWLN75l2du5kcKpAJVUmd2OWzBPge9WbqCbYKKd0jAGCTEk+wEmpZWtiLb11/e4W3NtAFGDJY8d+ATUfTaVUZHcbroVoB/3NOP3GaZ6rXC0C7Mqr3n+pqgjqr3LyyCbt24oWVwqBty/UsOxiASa1GOXSz9bvCxZBVCbrGAo5k8ye31mg9JZzYuNkLkp5mJGPBA/Sm9/TAwWAw0y3tXrXQAcbhHGcj9Kbi5pNpOptqrgtWkK2bYIZjAGIAWD98VePg7Tn/wBWIwFBiP8A4wZ+7D7AVWOl6E2gwLAsxa4wAwNxG1RnsP1mrh8B6Tdee6SQVSAoOPUck+fwj96t7rM6i9V7RRVRjdMAn2rjFq2FDEmQ5J2DIBHqYjvmR+3muxa65tt3GiYUn9BXEbXU2DkgKZkLAxuPEx5gDHE1nl41x9OLGmDOjkBWCQB5HIx9K3iCpEe4+oNKtV1Ija7D0YVpH4e88/UfpTLqf/TeCJUY9x2jtzWGyXq+sJuIOHV5J5BjMffb+xrL4peV2zA5gT+YSR9KhLaN1dwMFXEsAcGYn6A0+vdPXam4bmiDH5szx71Z4l96e6Lps2gjL6gPODj/ABUSw/y02ofUOc8d4/astL8SB4/hvbgEy8ADIC98z7cRmtF29/FCkcQxYYHqkmT3/wDFWxJ+vNaH32rtyWtKpMGIDSBJx4mo+o1dp7Dm8q3EBJDRgiYBJxBggU36vaa+1pEO3TlWYspG7dhQB7FWaqn8S6K1aZLdkM2AXt8gkkBW8BsduYJpiPendRVY/wDTq5HaT78CZO3+1Sm0g1LtcZQYI/ESBiMkCRxR0m/8rTjfbi7DSP5TmBznmMVGTXvbCOMAiSp/CZB/F9sxNMaWW1q02kiQAYkiB9R7VhZkTDnyf3NU3XdbO7dbZn9JG3aYBM4JwDH83elVvrOrtWwoUfxH9Pdh2gdsxVvFJyX/AFvXUTfy5UZiPb/Ir3omv+cklSMSQfJ/7D96W9H6UrWgNQitdncx2kBczt57ER70q6B1r5mqu27W35IkqNvMQJkHIzUxdTNRfUawiYRQDB4z28/0rdr+o3nBto+IPqVYMRx3/UeRUDqJe7qrttBIUqpYTgETn/dyal67QulptrOjQCFUgk47/c8CqyXm01p2IG8hpzwT4HBgSDVhsOWtKrlZeCSuIBjGTyYYYpeLSi01y8dhCCVJyW7SQJz+tRtLrjIvG2JuXLa2yCDtU4YhTwNpjzmpmruLJqNQyvat2lImSzACB3j3OZpiXJBLYA/8/pVetdV2XnBCIu4ldxjaCQAZJjJMwOJFS16oHEo0jgY7+c8irYkqOLy3br2wga1MmR6WYGfxeQYx7HxS/qYLXQSjg71grEAjEtOQoA557VYXVoYyJicTGftz7VVNZrwxZBuIUAkg/mJ/MfGDSLcM+tXXfbaUTGWb+4+81I6Kt29cJYkIsgA+2OPNaL6u9hDbCpzkn8q8TPuO1Y6fUBnS0HLMT/EgMuBk5jjjE/WtYzqw3riLJgk94yTHarh/p/pSDqLhzuKge0D8I9sz96qCQsERNX74GtEackj8Tlv2An9qkKsVFFFVCf4t1q2dJed52wBj/cQo47Sa450PYurvWgpUJD25BODhueCCYgeK658cZ0dxYneUWPMuP8VQfk7CxMAxn7c1nlWuMQfiLR77F22pB3qRA/bHvETSKzqtR8tBcUhnUDYRxHf34pxa6avzjcW6R/DA247ndieTn9qdPpA0A5IGO39O9Zs6al7VzpWoKIQwgMT6f6/rTvpGuRgqEw4gFScgnjHvFbnNsIQygseJMR9Pr/eq50+8ialNxIkzk9jIwe4BjnipPVp9r9KquDt3SfVA4xz7D/NaNfo2G3aYAVgzCC0Rjnkn+1Tb11jcGZU847CeCB9OaYpaBUk5IzM9vFbYU+xqjpvkhi162w9NxVAhj2icDnPtUTqFk/NHy9oLQCcc5mB5g1r61o3TaqXyiBiRugiCeOO3k+alHpifMS68lkMIdxAk9gJjz2rNajZZ6NaVhyw4yTyTJJ85zW7qmgs3E+XcCkcswxkcEeMHzWwEgFyQqZJ9h5HtShtSLwJslj3k8EefAHvSUsR/loVctsVUYhRGIjAH+7zPmpGk0Ks1siS4GAYgZmQI5AxNQdAty5eYXCpRTJH0japHAg596mP8RqPV8uAHNuScgyeAMmYBx5q3aSyent38JUnbIg/fn6d6SdH6MNLcdwwJYyAF2gKREe49uKz1PWENxEJKJksxgAmIUeT5+1Rek9TuPcdCsqo95M8TPaplwtlvZ8unLHcBBJz5+47mK09TsW7NveVJeYUfzNBiT9uewmpmj1Ic7VBBHY0h6/1D5rXtNbBuEQMwFVjzJ5x/ekn6W9J/S9IWt2rl2HZhu4ELuEQvnBiTnJrR16/btLb9Ew0pt/IVGCoHLZgD3p30y3Fi2OIULHggRH1EZqL1a+VKwm7Deo8oY5+vsPFXO0Ihoggvai4dwuoAqNyoIkjPf0jitfw8qLcO66BbOFQLAETmew7xWer1fzUDHCJ3ZYJLAiApySMfXdTfVaQraP8A01IUEAHwZkcYit8ZfrNsRup61UcG1qCwcHAIKgkCMjgRwPeqxqtU9q04FrduncVB9JOA3PESPuTUqyXt3LSptO5/y5PP4wIiOfH+JXWEJuLbuKdrEHdwoHE+7dq10yj29cSvy2YkLCg7fLGP1JjPmrPd0IZ4V/UVG4eFwvbuf7Vo/wDbk2BVRQQZAPcjj7/Wl/R7t23qbykMyuJLMMqZb0g/y+M8ViXY1Z/NTrWg1Gru/wDprUKGba3lUHLmDJgdsZ713PR6ZbaIi/hVQo+gEVX/AIL6Itm381tpu3QCWHZeQoP7n3qzVUFFFFBWPji9/DS3/M0//nx+tUfUP8x3QBgR6ZIP5h+U8H+1Wr4+1G25pxsJgMfrkAgE9xzSPUXsAyBB78kxMfXFSzVlVTUWnsMCVLAD0vnnwQOwid3tVh6M4uW/mn1EliJ5WfTAjkQv1pfrdWLiK4DqRJ2jnGOD5rOx1Sybe220MFllB9SySZYds96jSR1JQgklcxEnzyaXaq2m27cwwCQsHIJ78Y+vtUHrfUHZGgrcQRgcgHEGRz7+1ZdOUm3c2nedhdVJPK9j+sVnM7XekzQ2H+WwVhF2yVB42NtwPZcz7V70HTizptPa3MzhQWG7cAw5AI/LPAo6Sxe0ZUlGE7ZmRAGP9pqJpdTcGptoI+VlCIHpC5GI7YE+9WX4ln04+Iy5tpst7izhSJiMTLGD4/WtNjpBgG5cAb+VYgeQC0/rTTVC7E2nQeQyz+kHvVe6jYuK9m7fuqShAKIYUySJzkz4HgVrE1s0XSdgdDcL2jBVdoH1k9xxA/zUbrurS3sBIXcdoA744x9sU1vqbe9y4+WokY9Q5mT3xECqxc0fzrtm9dZhaLgpuMfiX0rE4JPPfNZkq3lJ4kabpV9U/jvbJkkbQe5wSQf/ABPeoWo0SWTbKl2AJ9QMksx4IGTM/tmrfftTM9sCotrTLkMsg4pKKg2kXUEIGcXJLAEZIjvjAz+tWDpOiFqfJid36TWrT/DtizqPmK5Ux6VnsYG2ScicgU1uWhJg+qOef+c/vWr0k7QdRf2LccyAqEgzEECf7VTukqIFy1J1Lk7Uc/jbJlgSAAMwSasnXHBS9Yt/xLjgboMhQYUkmcdzHPNIdB0sW9Rua4SLaj0jvkkQZP6e1J16nL/Ft6DYu2l+Ux3DLu5ON7ksVUe3njOKYWdMWYlwAJwB3Pk/tit2jvK1oP7ceY4/bNbbVwMARxHHcf8AereP1d+InUejWb203LSXCvG4ef7YqAvS2+ZLAGRB9WAviDnxT3sWkgDn7YxS8dQQ3DbLqSI/ERycwPpg1JpcGuXYFVQNzELMRAOCQfPivE0ZuBc7Snonv+/b6d681l5HV3DfgJAhu4MbRPBx+9Qfh7qSm0Qxm4NxK7iYg8bgM9sit4zppau24hclSZI7QdpH1maT9WsS9tA0G5cVD3AVmySPYT+9QbHWit82lRV3S7rnDMROYz+0zVn+Cehtqdatx7VwWbDbmd523HGAq/zbSA09o96x/OVq8tjr+j04t20RQAqKFAHgCK3V4K9qsiiiigidT6el9ClwSOx7g+R71zb4u+FXUH1Nt5W8ABtxHq8Ht44rqlY3EDAgiQRBB70HFTo3Qoo9QCj1MfVEiR7/AF7UqfTWhqbz2xtYrtIB9JgjPsc1eOsfBT6Ytc0xuXLZktaPqKYn0+VxwM8c1z7awVmtqwQ9tpkEzgg5GQB/4rFbiw9F01l7bINpcgfMAPBZe8/THavE6cti6m0uVKMAP90rkke044pPb64thBuChn2kdxDcH6YiasfRr4u22JfJOCBxj9f/ADS+JPSPW3Ht6lVtglGUnGIIwQZxBwR9DUxWDWyQw3RvyMqwmZ/pHsK39cbau1OduG74g+McZ9qVPqdoDQ26VDqvYnt7z5qY0n9M6qbgVDG8MRjg98jnNb7qNbWHIZmMglRyPzH3Ax9qhau1DNcRdrJEf7gSCRE88it4ufPB7rj8RiPM+YrWoj62+Wt3FedjAxt/NzK9uRGff2qLpNQwa1vtxbDsoJbcQQAQcflmR9h98uqG0hA3BiDLEHAxAx2Ezitml0tu7pgqytonk5PJlgWyJarOkvZvcbaZGZpfqetJauBCNztnaDlRzubwOP1qL1S7fV0+XEE5Z5gAMJ+krn6ilep6w157yL8oKsLvZQGI/NtY5Ix37zUnpWKWbl3WqwllJ3OGEqsQoHsYAg85p6NGuouOm5xaQBfS0B/IxBweY8VD6YbVu2rBiFMQP19McmsDfR7wuLvVkMKpbasTnco5mf1ArX/U+dGGl6NsJCkqmRwJ7mT555OeaLvRF9LFiYktOZMmDUrW6wps2IX3MAYP4VnJPmBS7X9aNvYGKKXfaNp4njdPGJ+4HmklpbiMjXLTBVU3N2AZggwTO0gCOe54p30TTXEk3ILx2M/3+n71rTpiKCygl8GWMwRkR7CYqHoepBdyk7ih/ESMnnPareukn6srAGqp1vQ22uN8pYfl24A7D/7f5qbd6w5O1BJIwBH9a3WnFm1DsJGWnz4qRaqXUCiWhbM753naCZP8zeSYisej2bp9VtAJwxwAcznzB/pWt7923JILMxG5VBkEkmTHgGM1NXqlxkO1Wtlp2kx2xJxgDcMcmR71uRjUixp9ri3aE3GaAzZlmIjH1z7YrvvSNALFlLY/KMnye5+5muff6efA0Na1moMkDdaT3I/G39l+5zXTqzVgoooqKKKKKAooooPIpR1v4ds6lYYFG7OmCPM+fvTiig4B1/4VNljb1FsgbmS1cAMFZMFXIhSQQds81n8PB7G5TJTGxiRJ8A+4Aj3iu7arSpcRkdQyMIIIwaoHxT8KLYRGshjaDS45Kj27x5NYs/GpVQ+ItWm+wA4BMwvfIjcR4HH3qBbuK26NwdNm8Ngicff8JOa8Lb2PzrZdrC70YGN6klYgc8c963dR062wz7dvzgZM84kMe0r/AHpasea/rIQKxkF2CDPY/m8cj/kVjr+pC1bYrtJY7VET6j9M+/2qP/7Z8ywgC/MZHFxDJzBiPf8A7VjrOiteuC3E7HLGG2naO8/f2qztKVdN1cstpbawH/i3oE3Lm4gESPwgn657VZbOo+UXuXfwRwuQIOTA4z/Wl+h09pbgt5LEEcxBCgEnjMyce1S7tx1tOt6GZ/TbGM9o7ScbjWrE43PGdxW1Nq4Vna6+kexmJ9+36VC6P8FItpRfG5yQWzO2Pyg/r9zT7o9sWraWx+VY48c4piqHms7+LZ+oD6BWtzsCFT6AxBAMQD7YJpX1fobtbAtuobdJ3AkEQfTzPeasBIODyOPvjInitRWMk1RW01T6dCvyMooPpeVzOSWjbn68UdTNhrBdgB82QSqhzMR27gjtS74lV2gW/WRu3Bc4AkSSckePekHRdYxZ95LBRKqTweIGI/8ABrXTNuV0C18xkQCfw8kwY+3t2qBd06fMFpwm0KSoK/izkt2HbPua2dP6mpDAvlBkcHPjufFYJ8L9RLPdtWbjrcIbgAhYwo3fepJt7W3J0za7sIW1t7Z5jHH/AH7Uo13U/WtsFixOfTMfTBGOSTVx6J/phqL8Xbzf+m3gSJLXYHn8qkjwftXR+g/Bmj0ubdoF+7v6m+kngewrWyM91yTRdG1bgLpbBuM2WZjAHguWHfsBmrx/p/8AAJsq17XKr33YkW53JbE4xwzHn2muhgURU0wAV7RRUUUUUUBRRRQFFFFAUUUUBXhE17RQca+J+gnR64C3u+TfyIxtiT8uf5QZIHg1OS0p+WD2IP0NdG6708XrDoRJiV9mGQR9x/WuYXHEsSSrIZiOT4rnz6dOHcMrdhT6RAA8CPeq+2gui/fbBBZSC3G0ghlEHtA/XvT/AE/ULbLvUifH9agdQ6mAswYwfrPAFb3GMVzommY3W+bDsiklvBJ4GOIGKw1lu7dv2mZR8pSWRgcg7dpJg98x4rTa6nc+c6qBFzn0k7NuDJ78ge1TtN1EBQCy7YO2D2GCSR7n9at/wjVpOsMCUO9nWASEwZ4PMTFNbWvJDA9u5/NP/Iqrafr1lW/FCk7pHv6c/wC7H9Kkp1RGfagYkZM4Cie57VMp/UWQgrLblXHiT5qNd1amZk+fr/yKX9F0+o1t4LZVmUclcKP/AJEj9uauek/05vkDfet28mQAXP6+mtJqi375BxxOB96sfwx/py+pUai5NgOpIDKd5zAYqY2jaBE5giYroHQfgrT6Yh4Ny4M7n7HyBwD78irLWcFV+GPgTTaMlwXvXD+e6QdvsoVQAO/c+9WqiiqCiiigKKKKAooooCiiigKKKKAooooCiiigKKKKAqs/EvwuL5+Zb2rciGBGG8T4PvFWaipZqy45BrtGbZKldpQ5BGP+4Pn3pFrNMJDHbkyAGwMQPrXburdLTUJsuDHII5H/ADiuZP8A6f65n2u1kqJi4GIkTiV24MYjPNZszxqVTSh+ZsCkEnJHc+48Z4NGt6ewtsikvdcABVXvM7VAzJ5/eunaT/TcTvuXvXEehcDEYkzNWDoXwnY0rb1Be6ebjmT9uwxj6VuMVx/pH+kOqdlLEWxA3G4czGYCySfrA966P0f/AEv0VpFF1DeuQNzFnAJGfwq0RI4M1eKKupjRo9JbtKEtoqKOFUAD9q30UVFFFFFAUUUUBRRRQFFFFAUUUUBRRRQFFFFAUUUUBRRRQFFFFAUUUUBRRRQFFFFAUUUUBRRRQFFFFAUUUUBRRRQFFFFAUUUUBRRRQFFFFB//2Q=="/>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0974" name="AutoShape 14" descr="data:image/jpeg;base64,/9j/4AAQSkZJRgABAQAAAQABAAD/2wCEAAkGBxQSEhUUExMWFhUXGB0YGBcXGBwdFxccFxkaHBgbGBoZHSggHRwlHBocITEiJSkrLi4uGyAzODMsNygtLisBCgoKDg0OGxAQGywkICQsLDQvLCwsLCwsLCwsLCwsLCwsLCwsLCwsLCwsLCwsLCwsLCwsLCwsLCwsLCwsLCwsLP/AABEIAMEBBQMBIgACEQEDEQH/xAAcAAACAwEBAQEAAAAAAAAAAAAEBQACAwEGBwj/xABEEAABAgUCBAQDBgQEBAUFAAABAhEAAxIhMQRBBSJRYRNxgZEyobEGQsHR4fAUI1LxFTNiciRTgpNEg7LC0hY0Q5Ki/8QAGgEBAQEBAQEBAAAAAAAAAAAAAAECAwQFBv/EACcRAAICAQQBBAIDAQAAAAAAAAABAhEhAxIxQQQTIlFhFIFxkaEy/9oADAMBAAIRAxEAPwD1HhxKIIpiUR+hs/PtGFEWSmNwiLeHDcTaYUxYJjcIjtEZ3DaZARoEx2iO0xLNECYsExAmOtGbKSiIREJ2hNxXjvgzKAh+UF3ZiXa3o8c56iirZuGm5uojZo4RCGR9pqSPGAY3qQ5AHUpzCaZrfGClrU4UXSFGwBOwe0cZeXFK0d4eHJupOj3AEXSkmPIabjUxLCsFAFqg/wD/AFYvBMj7RzqmplUkWU5DHyJvE/Liw/Dmng9RRGYA2v5R5PWcRmkgKmlSTmkAejgYimn1pl1FCi4Dt+dmIjP5ecI6fhYy8nptbrkSmqdzgC5PpGmn1KJgdJf6j0jxEyapSlVquGILuL467wRK4hMQxSySqxLWv96+DaMrypbs8Gn4UdtJ5PZRxo8dpZ3hKUpB57qcklKur737Q1k8eUi81LpLNQLgnDucR1h5cXzg4T8KS/5dj2mONHNLPExIUkFj1yGjUJj1KSatHkcWnTKARGjSmI0LIUaOUxo0QiFlM2jlMWmLSlqlAOWDkBycAPkxYphuFGREcpiLnoCggrSFqwlw59I1oiqSLtZjTEjaiJF3CjMJiwTGgRHQmM2bopTHQmNKYjRLFFQmL0xeKtGLsrVHAmO0xhrdYiUmqYqkOz9zC9X2jk1BKSpdnJSLJ7F2vGZTiuWWMJS4Qz1M9KE1KsP3iF+o45LSQwKnDuLN2vCTiM0T5tYUaEgAAkfR7Of3iFHjJURZ1FWXskBQ2G/1cx5Z+RK/ae3T8WNXI24hPLpUVuu5q6X2vge0KpGtmTpoXMU5U/MRYhNhi2IP1MqqsqVShAapQduzC9+nlA2l0CV0UrUDTbxE0hXkfzjzWeukW1k4BBsAQksoOHtaDdPISmVsE0YHxHHTrkws4ugiUQvlIQQwDPnL4MGLRSh1G7MACH9XiFBuHpZSyVWawG7XHu7ekGGlQSTYub9Sw6YzC2TLJK6l0ptcM+BYfWOUGWykrCkKUQ7XIYvbq9rPtCymuq1SqkgkDZhv+D9e0MpwV4ag2x3wzWwxyYWT0FRBquDdLXGWPns0MZ7BLpRUWyztbLj4S/7tEAHKWUKApS+QRcBv7xtxPV/ylMzkO5AF03doES9SVM7kpDXPqPzhzrCjw+UpsDh2UWFTE77W/vQBaUKFiQHFwfvP5eZHpGM1KklaFfdLBr7Drfv2eAuH6okM7KBKWa5ALWHT84Y6x1LQpJ+79OreRgQ0TrFFKVAquaTSSBVu7MNjB+m10yWoLSQoAGpJPy+kJEz1EKQpJU3OkAmxGeUONt4I06lKBYF9vbbch7Yip1lEcU1TPY6PjqCD4zS23clJf0d4mv4/LSlPhkTFr+FIe4Yl8dsZvHnJJKkUqDLSwvm/MkkDIBHse8ZcSmFUtQSpKQwUV9GVZr4Ie0d1rzqjz/iad3/gz4rxpZk3PhqBZVJsoHocpIO0IdDxSehSZgnWHKUrJKW2f19YbStFLmI+JQrGaWSbWYsMG47x5RaSCUL7oIzzA28r3tHFzk3bZ2WnBKkgn+NOoUlSzU55iTv1S2G6C0PtZ9qpyZZQUoJp+NyCbEE2NjvHh9MpSHSTvjybG7v0hxMVZybtcb2PQ3b9Im9rhlenGVWuDOZOcJBFMzZSS56ggC/z/VpoOMztOlRTUskXCySzZWnuBs8YyGmIAfmSNwHs2LuXGXgTiWkZAIWSnf7tjkAfrsYik45RZRUlTGiONTnV/wASrOzEeQcW8okeT02pkpcczPl3HowtHIvqS+WT04fC/o+6ARamNAiOhEfT3HyqMwiLhEaBMdCYw5WWqMxLjLVTkSklcxQSkZJxcsIMAjyP2z1RWsafCAy1Fnc3YHoAA/qOkYnqbVZvT098qA/tfr0rXITLUlaWKzSoEF7C4OzGE2mX/LOwN3Zw6g7v8vaF2plBmFIe4s5OfliDCUhABLJKg5/01APfZo8cpbnbPo6cFGNIZ60ICEtyhKbDfAt7CE3CZgVLksCokVE4KUB6S/cM/n758c4oiYlZSlSeUipWS45WBxtiL8FnEKoIAZAS4ewYC223zjDeDdZGWoX/ACimnmlrroTlSMAgDOMdoy4YhZWtQClOn7yTTUTyUhTMwuekLuMa0JsktUrIcKc29M7RlI10xCyVKLPaolg7dbbbwAf9p5JaYarlxT8gxyRvdok2cfCAIPMA17Bt7C28A8b1ipiQQA1QfbJ7n9tB8pCjJCr0g2cAdrMAwsYjCB9GslajQCzBjuwGL58o11us8RSKw4BsBfCSPrFOGzgVLtd2uXZkCw/fWO8VkJBCwoWIs5YPuCNgbeZjLZScSmiXLKkh3ZwPi7E9Q/rFkS/EQBX4Z+JiLqNhSSDb8YvrJafCWXGSAALlxnyBb9iNdNNTQkqUXBNiwu97Dtb1iWUAnhpZKgCSQd7Cz+jdOubMTZaAEGYCSpWXZhvYDEKNSh1KASHVvYW/AeUHSJ6vDASwSA5duYtcF89Y1ZKAOGzD4inP3vNnuCfq0OdZIBQpaanF7GxY3YKcAt+sIk2nWAILYvfe3WPQMDIHM7E1ANaqzdQX3b6QYFmh1qZc03axsSQ5YDlKd/O0bSNRSqlIcJcEjAf9GPtCpaalJJ+6QCRkB2PrDKeQJgAXUlQcKDgkgMc7nNmjVkChqiFhX3QUvjBsXb0jQy6kTJLElKxNAey0u7J8vPMZrXWAgsCrHZ7DI8otqpLS5cwKIKeVeAzf0gXACvq8Swd4PxAJTM8VaqTU5WCAHP8ALSgKHxA9OsAcboE3xUrCkzBlLtUkAE4ZiQLd4UeOTPda6gMA8wD2NlW2z5ww1KTNCkAm3MHNV75PlbtBsor4jJNldbs7edneGGjUsSvuBNhs9shyRdjfeFqNCue9S1AgMP8Ap2I/t1MU0M5UtZEwkG4cOWIJZmdx+cROyBblClgzCl2Ni1sja+YPlagsEpSV1Fi5DN1u194X6yYpfOQoPyuUs/8ATn1ggatHwpBd3BJz0wLdcb4tGFe55KeXmJ/h5i5blncMNi9j7RI9FreFc1S1S0lWOYYAFubu+28SJLVSdEs+6iLgRkDHR5x9do+Wa0x0JigPePH/AGw43PRMCZC6QkcxZJdRYgcwNgPqekc5y2q2bhBzdIc/avjCtLLSUIClrUwqdgAHJLR8+ncYXMXMmkCpWQlwLBh1OAMwB9oOP6icgeLMc3YABNnFwBdrZ39IrKACQgOo2BVZi1yx6FuhzHlnPcz26emoL7LTrKQASHtnLZ928sQ80sn+alKjVSlwHBNTDt3fMIJYUJ1SrACqzPZmZsbwXpZS5xVM8RTNSnFanBquLDYY3MYbOoPxyUFTKAxdQe7jLqYj/S/sYN0CAVmoulOznoS3L1b36NCETB4iKe9jtY3MOJUlSkqCL3b+ltnctuWYXiNhAfF5qOVJuqzNjt5t+EBtMIJflu6SHD91G7gdoP1klIUkFruW3BCS7drdIXTD4ZZblKgLJV1Jv3LNEcgkEo0qwmWJlrjl6f0i/pfvDbUyJoSSlgmWxUCSCoktbYsG8oSLmFa0UrqDsBSxwd7tHoxqzQZa2fYC9TWNznDxhstAGjl86lBPxEN5sMs/lHdasAG4UKmyGsQWDWZ4z0TBagC4Kndy45E+r7ekX4uRLDAdB2d4jYNiOVPZ/Y48zEkSqhZSUki5WX3y2B+UcQVGSE7qIL2Hk/aK8NlEAPZ8W6d/OAB5umUJlPKWypN3/wBpO0V4ZJW/IR8TAqTct0Gxvn8IInApmoS7qL82AH3Pt+MCqmUKUkZy/ne35xpEM+KpKZgIF9zsx2aDuHzQDdIv95hUD7OID4wl2JCgbF2Ys23r9I34TqaTUAokDCWdja7nq0VlMZ6BWbO5ZgAwB3PWNJ8oiShQCQUrILPjByCLPnygjiswrWSoXKRcjtvbP5wBp9O6yEzFgKSxS9rjcYZ/lEATIUEqKblmL4Cdx6+ee0OJCnSoqXzqVVSCGYhnSCOwPtCDh84lAJF1WpsAWtckYtiJq5JV/wBJs1mfJDZ236xRRlx/Xy5spK/Dom1EqYDA5VPuzBwfKK8OmOl8bE2pB28v1hrp+Dy1lUlczpQpKQKv66VBwUi4v3hFKlKRPVLQUkpJSCQGYfi3zikDFBXiKDMEsfQgBvcfu8AcSliVOrSMspjfN2w0MdZWAlbgqQGJJ+IKHfLM/pAfES6HJuLWwAYymbSwa6zWApopZx3y5v57ennA/DU0l1NZnSEupV77H8/KB9BqkMQoschviA2OGc5v3jWeo0E3BWLqSWcpsTZmcbecHzZBhPM52lomlsgIKqQQKXtZ4kK9AVSgaWUFf1FVvIjq8SJYPvwB6R1j0j5+r7bGgyUIWeUgTlqZV/vFITs/WE2k47PlLokqWQq1L1AnDgqBb0yT5R7fyo0nR4X4r+T62PKPknHOJLK1qSfiJV5uXSB3H4DyhyZs2WkoTNUoqDKqJ5QSQySTYY23jz4nTDNRLKeVS0pUHsUpIUxBG7O1mjlPV39Ud9LR9PsF1OmVyAuFAJDbOBcubM4MH6qTsSqoXLlLlmAZs74Z4g1IUolQsHI3OzPUC7fvaKaXw1rUbEYJpJNk+7uWftHKzs0Daa6phJIdkjDjq+2/1grguqUJUwpF6mS52BYnOYzmyCZfiAsCpVnAICDSSai5djAsuepMlKEpUEnmqwCFFxjqGv1gwdOmaaykvy8pJNVyHdIBf4SMwVw7VANLAK0qOwdIYggEm1ughZo1EKmFXy7jrt+kMOFcISlIUSskm1KmZ9ser/KJkI14mf53KcIJ5rFi7ta/SM5KCuYrxGAoGzXUXAA8r+ULdWj/AIlQMwqNLAHpULEjZgdjDfRS1ISpalVVm9+YEgbE3wbw7C4MfD8CYhbcuHHXpjoHeN1y0rUFK2uAcpOxB2LtAk2afEAuRljgG12xgmCtQqhj3YNcEHd+sZkEYcLapROajnG2fS0Ti2nBRZTXOxG2wOQYpw9V1FrOWPruerxrr/gDF2IcE3vnb1jLQQbL0zSjSpymwvffIb1gfhRKgEqUqxJJZyHZyL5i8maSACLHJ+mO0Y8HloRMmXNIcJAWQCVF9tr9vzoCddIcACygp7G99n6u0BrTTNKruEpLFiCQVXDWItcRrNmBJcJU1irmLs4Dgm7+sZT9M1C0lgqxc3e5BHZg0UqCONitFRGDZgT3Z8FjsPxhfwVZDc1NxUQ7s/XvDqcWkEqFSSkgMqzopekfdsdwc2HTynCtdVUEggDuzkmKyLk9PxAADq73JL7XP0hSlYTMcm7EWu7gWbt+EFJmVIBO23kz7RlxFaZBRNUkFLvcODsQQf27QKYyCK1J+EfECQTfNw/b5wwUAoFh8SbFrORj9f7Qlma1MwhQU4pYGlmKdn3Lel4a8JFckF2UkkfiPrmHQBZ2oYImg2FiQCQkGwt2P1gbVCZKnJ1FSVgFioEXufcEOHa28NZclKgUECk3arnZTgh92Y7dIX8VlIly1JpeYlTmzlg7kf8AT9YWWg9CWDEZckZYEHff+8J5U4KqQoDlLYKrYv02g3RaxwkkB2Z+gxV+hjPiUtKFOC9RYtYk2uSLH3+6IhBKuX4c2laHYsMl6seflDibLrQcAi9rEtuxGfwjLj8oUy5ouwbrfIJ6b/IRrw9aChKmWbXBKrkbDYxQGcN4bJmSwoqD71OfZlpaJCHWzFS1NLTUk3cdel/f1iQVVwShvKT/ADQmWmlyATmzjqYezNBLKQsUS11cuHISbqUAb33673spnyQCaHJIY77X9IPSESpDpCgQhQFRYAO4ybXJO13O9+WjqRlHASt5JInGtRK3YXcANSdqdt+sY6HXJTNqKQRLQVEAkuo8oF9+Y37wFw+X4zAqVSo8xSQSzgN0zDLxQmXMUlSghKvDQmUkFRKSKiSc/p6x3NYQsOuUrmJDEEMb9B/6n+UDS9T4aGTU/MeVi1WWfBZrm8OddOPg3pUQkGpmqTNCmUWbmF/aE+uRXLQhVw4SBSyg5Gex/KBknEZoKQjwwkuLg5sA6jknrdo3l6dn5lKSkBrWAs2/S0TiKUVpShACkqO5Nna982fHTEMp+koWwFji4csOg3vCiMWBKUSVLLssqV3ITy26PST6ww0z+J91k7JL9WfrAq5JVLkpZklKBcuCSxLkbl8d4YTkhimq6clLOM2MGBK1eoWpzQAU1ADLl32f84eyVzClQKxSHLFr4Ba29I9hHneHIpUkB3Ny4IqdQp88Z+sewmy0pltUFEjcXBseUpwPPteIBQUoSoh3UQMbMT+Z9uhBjumRyk4cPvcwu06FGcoqNmD2vZy3TcflDabxAFh0TfztiMyRUBcEklSlCgqAWpwCzAHMTi0xMuWRTkhgb/eGCLbb7QR9l0kLUcjn8hcnewivEJ3KuruSFBu5YHF/pCXBYhOnQBLvlQfyu1usCcMHx9SVHqDdrj0giQwQSqzkC9u7AY2jLh82iYUgC68XOWfHmYxWSGnENKWIKC+bBn6hmgbWJHhy6SBzXIAJchW94f6/VFKixWlKTSlKACpSqXUS4Y+kAcSY6YqKgogoKVMAohSgm/UgiNlFsvTmgsVFgSSSXxt7bQtkSEywgVBlJAPLYEkuXO9/lDiWsILFlVFjd2fq2/lCjVJJIJIsSAwu189cZijsZ6XTSqFKSedJAaosoKLfC7ez5jSdMROlFCwzFty+5IG2BGnBtOmYVBZCHuAAOoDByTnaMP4cVrSWsSanYAADbrf5xGPoE1swqlUWASAwHYj8B8424SmxCHdhUSckm1rWHa9t8CI0yAZgJqALJY3LgMX9c9oXcMWpMwg4ekh2f03xFQHHDKTMmpmWIpKFAsokZDY6NBHHAAEkhyoUjoL2cDdi3lh8xnrZQQKloBW43c0s7f2/qgfi+gPgKWbil3SckBwAD3/HrEzwUy4dLEomShaTWCog/cKbM5JYMeu0Y8ZklcolAJKWLt90Fj++0d0embTLmJQStDELD4UGWmxYpxnvuIN03wkEoBDfCxyx6moesVoIU6YlUialnITWlN3dw4FuowekLuA6l+QgXO7+1j5wz4dOoXS9SiopUBkh7i/V3hTxT+TqCBYPUBt1azfsxCUelOmSbqUT5kD0FxaJC7T6oLDgE/7iLeTnESLQsz0M+delKlkB6UpUo+wvDlXEVfwaaz/MmLLDDJQWuG6husA8GniUtVDsSkvVdnxUI0+0WpM5SA9yAnN+hLbAklvLzjjpwgpWlk3t2xsrPmlMpFnU4U4PMCPhboB83g7S6gTpHiK8SWEuShIRzG4JSo3BN3ObiK8R4fLSBTPINmDszBsdch4C4PqudEtRNKVUqBYBXhkku+A9nb6R6DnYz4qozAhCE01rSEpcNSgHJOG/E9ICmgkhJsHNwf6cs42284fcUneL4aJUtBWajlkBLczl33NmisnRpGoR8KaUkuFB7JHwggjO7dbRdpmxXqODFM2WUpWqWxVMLUgAsEteoO4HXcPFuL6kS0kMUKYlN745fi6qhlw3Uomz5wmTFFBSEoACXFNRFgA9iT1doUfaVH80S5YCiVoSCQBVdLVXt+/SgzrpOnTyiWpaQA4YBDE2GCSkOd4YcXkSyhZSyjSTZQUxZ2JG7NaFcnh6fHSJssG5IQAQCUlut8n2HeC+KTKXFABVMKClLuAHJbdmDRClNHNTJWCkOpqW7XxbDXcNnOY3kzZiGUoFaTdibeQIdvIQu0wKlKCQlRP3CLjKics3Y2hzxLRIEsMkIDsQCWf2f+0ZoNiqXxAmZPUlHK7hwLPsKQEuANmi+l04eq7qv5dWvA2hXSkpYgOpyLuXYAOX2HlBEtTBxcPnz27fjEYWDXgk1aQtNQBKl0M7vUQkW6X3jbiMlNBc1uDWSwL3DOlR93BgThZDmzitVRYmnnzbp+ME1glSSWfqmmx3pG14TwjUOQTjGtJTLlrSkW5VPYlzkd/yi/Cpz11OVD7+fhsM3F982hhqQJyKmQpKkgnAyDYpPQBi31gPhaZQWtPwhJZk42N2wPlaM1kg51U0N4iipCixUEgEOEhikKuCxzA65oMgygaUlGcj4eUE5dy/pGfHaSl0q8Qm73Kk+vr9XaBNNMKUJ8OlRUhiFjBsSQMM7ZjXY6B9PzJqAs4UCPpkdReAphIMx+UFSfX4XHe/0jbgOpYLlhLl1uRdJcmkJGH3B8vXLVIKyUqDW+hON3EUvdholGoUnxLByC4dTEirqC28Eq0xW9SilRe+HfJhTw/4QSbAtd3Jb9IbTG5Oam9z6Gx+jRmh2B6OWRNKCEuAGJwb7+49o7OkeFMV8KlFiGv5FJwQwLn2IhnqlIpSsJ5xm9mXZmyOuYRcanKDEgC5BYuzl7MepigaaxZUBm7WzY9MHf5x3h+olybVEVf1HDgu3TObFoy4ZNAQHFR2JdrixHeBZ+qKKSsBTliQKQpnwMHbERmlk107CctPMtK1FKqS5AmXfuxNz/aB5WoMgqlrBFDhZILWdyLfDv5RjPnATiqUAhNiz9/h2f8AfQwdr1CaUzHAUsALTYAkBxYncWc9I1ZPsU+IkzakKBBIUC4u4wPpBPGdJ4slMwAlSDdQGzEN1a9/T1BUkKQlRGF0kCz47Wa49o9DppoACUpVSxSoE/CHy/76RlFZ5/hukqBqZOGYA/8AtLbRIwTrKFLQUkEKJHMzpN07gG3yaJGsGQrh1jQn4feCZygZmwbAIPTIaCZEhAGAPSOzZDXSz+WfWJHT2uzUtS8GPGdSBLuoG2embG/n6wJ9my1DkAhJcEbk9PWOajh02Y6Ql38n9II4fp1IWTNBHL2cMfkI0cx3OWUErSEMwQClWXuoMBZvlV3gbThczxARUTSlCQXpypSsizMPMn0202ucLJKLKcMbEBIe5OH2vh4xRqypKplVAJZgHskXybh2N3z2jRAr7NaNM5cxKQsKlm5ULhQa5uydt9j3g2XpivWISgqUBzrrZT+GCxe9gqkZdoU/YXiCZSJillQrVUmliSxIUWexc2fpDD7PLSdSVGtRbpc1KBJWXbbHaCITiH86YopSAmSliUi3Nd2HdFh5wk1ZJ8NdT8xJcXchmPd1Dpkx7jhM9CF6kIAA8QNi7oSS5ywqbzjzXEtH/wAVLBLqWQSzXIpBDmxDqfc4teK0LF/DZXiTFCoyyACVW8/IgvDlUsCS6FFQVc1KBUOxDC48nzGEp1LnzpjkVlCkk0K6JBpxZN8fWBxq5CZarAuOtydjc7Yz+ueCgcg8lILlySQLXJZjiN5GnASSQomoBm2Y3fq7bdb2jy+h4lMlTlOipDMEg0sHdxY3j0MjiiZoNIUlmJSpnD9CDcRFQoN4AQywoAJdZeqk/EukOAbOQ47RTWJK0kKD2ps+9h33gXhUlU1MxSVlKQTU5ADE2Bs5JswvmO6+ROSlIQFJIKVcxvyqBH03MZm8HSB6LVS0ypAT4ZSSQHNi4DswuwH4Qi4ZrHXMSnILYvdIIvt7w2k60zmPhgDCqgGUQA4FJ22fpCYaQjUKSZglhkqJAqLEtglgLZvCs2QaT1TpSFUIQ6nCipiCgs4SEqcEAO/YeULNHLBuHpJUFNckbh8YhlxXT2UlE4qSbpmFIJU1jazB9u/lC7hiFpKnISHdgAQbbEsb9e5g+SdAEgKTMXMSGRVcMwQC/ewGfSC586giYF5cApPUduziOSCpUyYhLGsgkJHUMG9o5M0SpYSC2WNuhpxsbb94UWxfJ1wSCVJqCSSU05fqzEBu4guVrpikAmW4Z2Z2A3P72jHU6WiYxHxXYdg1/lFU8VmyGlmUAKSAre7se/lBp0E8jvVTAZZKCdlBTM3n6mBOKLCpRVUhRpBYVADBJcpwDv8AhgrhSpdCQlCgKQk1OcDmUC2/y7wHotOJqVpSORIUnOB6bHHnFQZzhSCVgg3KTYDkYYYdfY39+ayaU1AEXSDgWB5S3u7xh9nFJQoJUaUg0LUQCwve57CDNTJSZqCmgBboNTkF3y1/WJRTz6pisA5LbXfEennSAdOy00LlkLflr5SxDg4Yet4T/wADLC1ylrCQkm5HNjAbcE57QxkcW8cUqcLCWW+FKAIVSR90kC230lUSKtmJ06VKWkMolImJIYbpZTOWfceca6WcyTcAqFi5B7vZrjHRvOANTw8SSSgXNiFOVJIbBMBp1JQSACVJZ62KQCLsMkXteD5s0gXiQqmElj3Zw2A3tEj0WnQopuhC2sCzN2Y/nEibG+zDjkzdm5u3X8I6pYJsrHlGEnBcl2sQp84wbRmkL3Sb7uCfzjop2YGMmbSXP0jDUuovUH6DZ+4MZTbG5P8Ape36xotJtcdx+ZJ+jxrkoKutqSzbdnLneJMWRpwkfEEkBgMkuW3wR7eUbzSmwNicWN/K0cIEsmpwwO4DEi1+lxbzjNrotjjgOjEoIUpR/wAsBR5Szk4sWsX9YY/Z6eFCctQqJXzEswSkAoSwF/iJOxhFrFqElNC0Amyk0uX6u8X4Jrly5MxFIJJUsrKi1gA1IzjrFT+SUG8P1tIUpBdS61kFJYBLgdsfdzzdrhcP1a52pPhnmSkBy7JALlvI8zD9IZadMw6WUiXQQEJKnHOq1TDsC5a5PQQp00sla02CwpyRYkFIcJU1rW6H60GOo1KqVJWsAzZnOSf6Xe/r6wz0GmE1NlhTjJZiB7CEmv0qESFkg1FZCSX9Wvix6Xg/SSvBlESnRWkFTKeoi4JSbPGWUV8Y4ddRSwUgnBsQceY/OKcI0kwJ8d2DFxkKTvb6eUWMxQSSQ5u5387Qw0nE5RlmSUSqJiWKgQFoJBwch+nWJGg7GGqCJawtApCBYG6piCALuGcX6WcRXTatE1BZTuw79bPjo8DyzM1ASlZCQGS7OS3K4AuX84HXwf8AhUqWhdYYhlII2ICs9X9ozI3FjLR61PgoAmOQo8rghySSSHfeKafWvqCDSApABJtgqYdOh94SaDSTaUhSVJSCBdLfOGqZJE5KgVKFBQQGB5SGBLsRfO7w7J0elXoitBUEqTS5IZ3NuUhRB/1YLd8wuRMmBdFDVhKrHBWHIAUbCmnFrWjReum1GsUGhnUxwHAdNRc3HdxtC/Qp8R1+KUJSsJLoqDlJOxDfrGn9CP2Z6UBOqUFEyxQec7KSoAEEWfmgzjGnKUgrWCTcEKSSp3L9jbH7K7USVI1SEqWkuQElmAKi7kPkWLH8xDX7SFSpKhSFKD8wHUuDc2uPnBGWJ/tHw1bpXJNILDmWVG4e9T0nfLWgDWSJ6UpExlB8vcEOG8vyEaT+IeMuWVzFM/whVtwXS9zdg8M+LlKkmkKAawU5UehJN3vjtA0inAkKUCCsBvhQzg+Zt+L9oWzJ5kzFJ8Qgm9nBJJuLY+kOOBIlhLlJKzguW2wQQ3nCzimgQZqzMUQFfBe4Nyyn26b2MAwDh6UeLSAbh77liW+Xyh/q9GubLQZSHmBd9qW3FTOggkwn0SkaeaklQqJYg/CbGk2vvho9Xw2epSA4wrfYdHDwSszbo8bNCpc41AJWCCxwWsfMWg7h8pSkqWpICQSbPdzkeux2vG3EJXjJSUAhlGzuQCSz46G23rFtBMpQZSySUl0lyBQeX4TuDfexERcGuzPUIKWKnIJZlXDjN3BteE+r1ICxSDm5Ia1iPYvfoe0FTwoTiCHu9Tqv0LbuGjaYmWpKj4ZYdseu8cvUV0Xcd09JDGq34x2F89K7UFSk7McecdjaZbsMkuS9iMXb6OB7xoiZLJYqCS3w0lj/ANWB7xlLQaS7MNj+GY200yjYez/WNx5OJFyerEEOAC+d7YjngiwGT+HlF0EMzqvsMH0FoKQycpFe1y9vxf6C13iYeAWMsJc0ZAAGRhyRsc5b3dxhqEFQ5r/vveItJc1cpyALAbsCD+3iBLl3fvkWHaOiSXAAtTpVtYJI6kX7e0Yy5JQCHJT0fMNv3aOTU2cAeuPlElFNFsCPEVS0imYUlmIDY2A9vlAuk1KipaioADc+/wCkMfCCn5Ui1wH/ABjGbKcFNIL9QXO7P0tHPcqFjXh0mTOlhOo5gDdzSGLmqq5d7bRtP4RL8IqlznP3EFSk1bkJBN7f3jPgstCZN5TtMBWlnASwYtuPc2g3iesCpK6CDy8rB0hb/wAsJJ3J28o03Y/g8TP1wqpYnq1iL4xBqOESShQJmJmqzSQEgNhT587N3gfik6Upa1p3Ktjndi3WLaGapUsE5Jb2/Yv3jm/amzXR6XhswS5cslnQUgp3ZPfs1oc8XkVJBJICkh7guCbEgmxLqxsPfz/A56JdQUSAUkElvMsPXvB/GdQjmZwkANYsQwpYkAEs5d/aNbrhYjyZIJTpgFLTVT8LEkEG4d8v6QEmaozEU3cGwNrU2ufL2i09SilKVTKqQwZmY3d8noXeMNGyZ6VFrpIBYdtyOsbolnojqJhJSmWBMtTd1B7VC2c+Tv0imnCJU1QmyigqSLZSogAkBsKvd+rAm7FqmyxTMUoAkBPKWLFiD5C3vvCjT6gieK0h1EkEDDLDkA2pLEet8QvIF32hmJStAIJV4iG+JJYqDgKyHBZhe8eg4ghMuXSApKTzAKclvNyS2GP4NCn7c64qloOOatIcF2LvykjPlvmOTOIrmS/EKG5SkmoXc2IGWcNYZhhWSxUlUoqKwBdRUOzlw2fNm6Q41kxK5aTUDMc1f1UskJFQtTm2zx5+ZNYYDA4bbo+wF/WOSOIUkJBcByA+BckNhy0eXTb3O2VSQZ9nipRWKykIdrVZ7bYhxqEKLEplqAIPi0huUtUp+lwQ1mjzPD56VTVKJIC3LpLX9I9gEgyJqUKK5aVIUpJD1S7OBZzcHHrmPSngbgXjfDJc+SAmZLUv7oSSElsUuWz06Qv4fq5iAUiWskgVFw9SSQTc3Nm2wYZ6niVSFpKjMBBJUm3hhP8AlgMA6i9tw0ee1GuHjzGUXs5GXDVYtkHNvlBySJYUqpSVpKmvUHsxF9ruPnAcmelSkCcsgFVqVPdiCCTgn847r+JCy0b5BwGGWa5eEyJqSQWcPd+5uPWI38F3YHGtlCWv46k7KcEjoLBrYf5QTo5qSlaFbpcOezecI9atK7pTQEl2GQ/V7kRzS6gknbqoj8Ov6Rx2+7cgnbL6rVCUyXSc5u17bHy9IkLlyQ5wo9TEjr7Uas9NgZ9RF0i23ptG3+HTw1UicH28JY7YaNZWknJN5E09vDLDrtHBa+19WcrJJZACwebz6u+Lix9LdbVVMwf7DyzaCf8ACJxuJE1n/wCWs9OzRz/BtRb+RN/7Suv+3tHohqbstFMJaweneLgAWbyaCE8Lngf5E3/tL8+nrF08Mnj/APBO7/y1+wt3/e/W0AdPS/qI4ZQvmCk8Lnv/AJE7/tr/ACy/0jo4XPNzJmt/sU/Xp6xQAKllrFozMt857j8Ybjhc5/8AJmj/AMtXbt3EZjhE8WEmd5qQpXmDb0jlPRjLIE8lZSp0KIO7fv6xtN1C5jVKKhs9mO+Gg3/B52f4eb/21edrdIr/AILOIvInefhrt8vKPLUoYIJlaZwWSL46jy7RlK0hSdx2cXh//gM7AlTfWWsn5jrFV8In2P8ADzfMS1X3/pjXqNrgqlQIOF6lbeGjuOYBrW8jGes02pQCJiWBdLukgbN2P6Qz0iNZKcCVqAMlpS+3+nvG8/TzVIpMjV1F3aXMuTYk1Bu3WEc4qmELkcTmBJrlA2zT1a7+mYFlVGmYPjuEAq6vs4aw+YIhxpeGTJcsn+HnqLY8Nbn0A/bQin8G1aiSNNOAJNvDXbfcYvGmnzZWmkMl6eaQHpLd/ZrQAiauXMqngpQ1ApL1Xe5zYPtiB/8ADNcHSNPqQxyJUzysafSM9Zw/XTSAvT6pQBBDypndvu9H+cajS4L0enmyJKyK5qSBu6skWAI3aEnGp8uWEy5SyRkg3by679400kjWoQEjSzul5K/q3z8oWK4Nqq3Gl1CrsXkrJ6MrlsRBy3YojaB1ahJS7389h+wPTvC9E5JJc5yPJQ2/tHoZXAtRk6Od0H8lbevL2i87hGpFk6Scw6SVthz93EZSrgyACQAVAG1IOdxuO0F6biZS3MQ5Ad9sX6/rAy+FawK/+01DO4IkzHBxcU4fbrFVcI1b30epxtJmWdX3WT+2aDi2AidxBU0cyyaWtZstgQDODFRA+92xj3u0bf4Lq6yf4TUhIx/JmXBv/TneN9LwTVk8+l1DE48FfX/b+3jLi1kCiXMS+bfidhGp1CCGpAHlj1/GH44DOP8A4ScOh8Jf5dsxFcF1IunTzu7yV/8Ax6Rly+mDzaptPVm8xGEqWauQuchnePUr4LqGY6Wef/KW49xfIgZX2Zni6dNqAe0lf5dosZ/RBbp9DWKi4JN6QNgMgkN++kSDv8C1x/8ADzj5yVn/ANsSN+0p+ivtLLqmSEO1RUH9UQrmyElBKXBAcFz/AE1XJLGwawF+sPuO8LVPCChVKkOz7u24xiEieD6mYSlbID3NgFd+T4j5x8zy9GT1ZPY3fD/VfojWRnKmK8OQEzUJUqXyhS2KiGJZLGq1uzveCfD1G8yWOjC5tvbra23SM9TwZKkIQpJWEooLKpcWIceYBztA6vs9KqP8lTVFTV8pJL46Wx0j7GknGCT+EbN538SAxmyg9gSWJJFmdGbHrZ85jebJn1KKJiWJDBW1gFfd7O3d32gH/wCnpT/5Khd/jGwV/wDIiNJPA5aFBSZSklLsy2+J6vXaNgaaUKANagq9jbFmdgLu8EQgTwCVb+SbYBUG6eWPp3JLSQDLSlCZZpSkJHMMAMIALiRgJyv+WfcfnEE5f/LP/wCw/OAN4kZylk5S3qD9I0gCRIkSAJEiRIAkSJEgCRIkSAKrSCCCHByDgwt1HDqDVLKw/wAQCiXAdmdzlsbQ0iRz1NOM+QZyEMGcnzzfaNIkSNpUqBIkSJFBIXcXmzE0+HU13pSFHZsjzhjC7i8qYqnw6t3pVT0bcd4469+m6v8AXJGXlTJxCeVPwgl7Gqzi3rGumXNJ50pA7F+sZy0zglF0WSKqnJJa9wevnFlJnbKR6gtk9Ga3n+fWPCKFxICCZ7fFKf8A2qbv96LETusv2V1LWfo3zigLiRxOL5iQB2OCJEgDsSJEgCRIkSAJEiRIAkSJEgCRIkSAJEiRIAkSJEgCRIkSAJEiRIAkSJEgCRIkSAJEiRIAkSJEgCRIkSAJEiRIAkSJEgD/2Q=="/>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0976" name="AutoShape 16" descr="data:image/jpeg;base64,/9j/4AAQSkZJRgABAQAAAQABAAD/2wCEAAkGBxQSEhUUExMWFhUXGB0YGBcXGBwdFxccFxkaHBgbGBoZHSggHRwlHBocITEiJSkrLi4uGyAzODMsNygtLisBCgoKDg0OGxAQGywkICQsLDQvLCwsLCwsLCwsLCwsLCwsLCwsLCwsLCwsLCwsLCwsLCwsLCwsLCwsLCwsLCwsLP/AABEIAMEBBQMBIgACEQEDEQH/xAAcAAACAwEBAQEAAAAAAAAAAAAEBQACAwEGBwj/xABEEAABAgUCBAQDBgQEBAUFAAABAhEAAxIhMQRBBSJRYRNxgZEyobEGQsHR4fAUI1LxFTNiciRTgpNEg7LC0hY0Q5Ki/8QAGgEBAQEBAQEBAAAAAAAAAAAAAAECAwQFBv/EACcRAAICAQQBBAIDAQAAAAAAAAABAhEhAxIxQQQTIlFhFIFxkaEy/9oADAMBAAIRAxEAPwD1HhxKIIpiUR+hs/PtGFEWSmNwiLeHDcTaYUxYJjcIjtEZ3DaZARoEx2iO0xLNECYsExAmOtGbKSiIREJ2hNxXjvgzKAh+UF3ZiXa3o8c56iirZuGm5uojZo4RCGR9pqSPGAY3qQ5AHUpzCaZrfGClrU4UXSFGwBOwe0cZeXFK0d4eHJupOj3AEXSkmPIabjUxLCsFAFqg/wD/AFYvBMj7RzqmplUkWU5DHyJvE/Liw/Dmng9RRGYA2v5R5PWcRmkgKmlSTmkAejgYimn1pl1FCi4Dt+dmIjP5ecI6fhYy8nptbrkSmqdzgC5PpGmn1KJgdJf6j0jxEyapSlVquGILuL467wRK4hMQxSySqxLWv96+DaMrypbs8Gn4UdtJ5PZRxo8dpZ3hKUpB57qcklKur737Q1k8eUi81LpLNQLgnDucR1h5cXzg4T8KS/5dj2mONHNLPExIUkFj1yGjUJj1KSatHkcWnTKARGjSmI0LIUaOUxo0QiFlM2jlMWmLSlqlAOWDkBycAPkxYphuFGREcpiLnoCggrSFqwlw59I1oiqSLtZjTEjaiJF3CjMJiwTGgRHQmM2bopTHQmNKYjRLFFQmL0xeKtGLsrVHAmO0xhrdYiUmqYqkOz9zC9X2jk1BKSpdnJSLJ7F2vGZTiuWWMJS4Qz1M9KE1KsP3iF+o45LSQwKnDuLN2vCTiM0T5tYUaEgAAkfR7Of3iFHjJURZ1FWXskBQ2G/1cx5Z+RK/ae3T8WNXI24hPLpUVuu5q6X2vge0KpGtmTpoXMU5U/MRYhNhi2IP1MqqsqVShAapQduzC9+nlA2l0CV0UrUDTbxE0hXkfzjzWeukW1k4BBsAQksoOHtaDdPISmVsE0YHxHHTrkws4ugiUQvlIQQwDPnL4MGLRSh1G7MACH9XiFBuHpZSyVWawG7XHu7ekGGlQSTYub9Sw6YzC2TLJK6l0ptcM+BYfWOUGWykrCkKUQ7XIYvbq9rPtCymuq1SqkgkDZhv+D9e0MpwV4ag2x3wzWwxyYWT0FRBquDdLXGWPns0MZ7BLpRUWyztbLj4S/7tEAHKWUKApS+QRcBv7xtxPV/ylMzkO5AF03doES9SVM7kpDXPqPzhzrCjw+UpsDh2UWFTE77W/vQBaUKFiQHFwfvP5eZHpGM1KklaFfdLBr7Drfv2eAuH6okM7KBKWa5ALWHT84Y6x1LQpJ+79OreRgQ0TrFFKVAquaTSSBVu7MNjB+m10yWoLSQoAGpJPy+kJEz1EKQpJU3OkAmxGeUONt4I06lKBYF9vbbch7Yip1lEcU1TPY6PjqCD4zS23clJf0d4mv4/LSlPhkTFr+FIe4Yl8dsZvHnJJKkUqDLSwvm/MkkDIBHse8ZcSmFUtQSpKQwUV9GVZr4Ie0d1rzqjz/iad3/gz4rxpZk3PhqBZVJsoHocpIO0IdDxSehSZgnWHKUrJKW2f19YbStFLmI+JQrGaWSbWYsMG47x5RaSCUL7oIzzA28r3tHFzk3bZ2WnBKkgn+NOoUlSzU55iTv1S2G6C0PtZ9qpyZZQUoJp+NyCbEE2NjvHh9MpSHSTvjybG7v0hxMVZybtcb2PQ3b9Im9rhlenGVWuDOZOcJBFMzZSS56ggC/z/VpoOMztOlRTUskXCySzZWnuBs8YyGmIAfmSNwHs2LuXGXgTiWkZAIWSnf7tjkAfrsYik45RZRUlTGiONTnV/wASrOzEeQcW8okeT02pkpcczPl3HowtHIvqS+WT04fC/o+6ARamNAiOhEfT3HyqMwiLhEaBMdCYw5WWqMxLjLVTkSklcxQSkZJxcsIMAjyP2z1RWsafCAy1Fnc3YHoAA/qOkYnqbVZvT098qA/tfr0rXITLUlaWKzSoEF7C4OzGE2mX/LOwN3Zw6g7v8vaF2plBmFIe4s5OfliDCUhABLJKg5/01APfZo8cpbnbPo6cFGNIZ60ICEtyhKbDfAt7CE3CZgVLksCokVE4KUB6S/cM/n758c4oiYlZSlSeUipWS45WBxtiL8FnEKoIAZAS4ewYC223zjDeDdZGWoX/ACimnmlrroTlSMAgDOMdoy4YhZWtQClOn7yTTUTyUhTMwuekLuMa0JsktUrIcKc29M7RlI10xCyVKLPaolg7dbbbwAf9p5JaYarlxT8gxyRvdok2cfCAIPMA17Bt7C28A8b1ipiQQA1QfbJ7n9tB8pCjJCr0g2cAdrMAwsYjCB9GslajQCzBjuwGL58o11us8RSKw4BsBfCSPrFOGzgVLtd2uXZkCw/fWO8VkJBCwoWIs5YPuCNgbeZjLZScSmiXLKkh3ZwPi7E9Q/rFkS/EQBX4Z+JiLqNhSSDb8YvrJafCWXGSAALlxnyBb9iNdNNTQkqUXBNiwu97Dtb1iWUAnhpZKgCSQd7Cz+jdOubMTZaAEGYCSpWXZhvYDEKNSh1KASHVvYW/AeUHSJ6vDASwSA5duYtcF89Y1ZKAOGzD4inP3vNnuCfq0OdZIBQpaanF7GxY3YKcAt+sIk2nWAILYvfe3WPQMDIHM7E1ANaqzdQX3b6QYFmh1qZc03axsSQ5YDlKd/O0bSNRSqlIcJcEjAf9GPtCpaalJJ+6QCRkB2PrDKeQJgAXUlQcKDgkgMc7nNmjVkChqiFhX3QUvjBsXb0jQy6kTJLElKxNAey0u7J8vPMZrXWAgsCrHZ7DI8otqpLS5cwKIKeVeAzf0gXACvq8Swd4PxAJTM8VaqTU5WCAHP8ALSgKHxA9OsAcboE3xUrCkzBlLtUkAE4ZiQLd4UeOTPda6gMA8wD2NlW2z5ww1KTNCkAm3MHNV75PlbtBsor4jJNldbs7edneGGjUsSvuBNhs9shyRdjfeFqNCue9S1AgMP8Ap2I/t1MU0M5UtZEwkG4cOWIJZmdx+cROyBblClgzCl2Ni1sja+YPlagsEpSV1Fi5DN1u194X6yYpfOQoPyuUs/8ATn1ggatHwpBd3BJz0wLdcb4tGFe55KeXmJ/h5i5blncMNi9j7RI9FreFc1S1S0lWOYYAFubu+28SJLVSdEs+6iLgRkDHR5x9do+Wa0x0JigPePH/AGw43PRMCZC6QkcxZJdRYgcwNgPqekc5y2q2bhBzdIc/avjCtLLSUIClrUwqdgAHJLR8+ncYXMXMmkCpWQlwLBh1OAMwB9oOP6icgeLMc3YABNnFwBdrZ39IrKACQgOo2BVZi1yx6FuhzHlnPcz26emoL7LTrKQASHtnLZ928sQ80sn+alKjVSlwHBNTDt3fMIJYUJ1SrACqzPZmZsbwXpZS5xVM8RTNSnFanBquLDYY3MYbOoPxyUFTKAxdQe7jLqYj/S/sYN0CAVmoulOznoS3L1b36NCETB4iKe9jtY3MOJUlSkqCL3b+ltnctuWYXiNhAfF5qOVJuqzNjt5t+EBtMIJflu6SHD91G7gdoP1klIUkFruW3BCS7drdIXTD4ZZblKgLJV1Jv3LNEcgkEo0qwmWJlrjl6f0i/pfvDbUyJoSSlgmWxUCSCoktbYsG8oSLmFa0UrqDsBSxwd7tHoxqzQZa2fYC9TWNznDxhstAGjl86lBPxEN5sMs/lHdasAG4UKmyGsQWDWZ4z0TBagC4Kndy45E+r7ekX4uRLDAdB2d4jYNiOVPZ/Y48zEkSqhZSUki5WX3y2B+UcQVGSE7qIL2Hk/aK8NlEAPZ8W6d/OAB5umUJlPKWypN3/wBpO0V4ZJW/IR8TAqTct0Gxvn8IInApmoS7qL82AH3Pt+MCqmUKUkZy/ne35xpEM+KpKZgIF9zsx2aDuHzQDdIv95hUD7OID4wl2JCgbF2Ys23r9I34TqaTUAokDCWdja7nq0VlMZ6BWbO5ZgAwB3PWNJ8oiShQCQUrILPjByCLPnygjiswrWSoXKRcjtvbP5wBp9O6yEzFgKSxS9rjcYZ/lEATIUEqKblmL4Cdx6+ee0OJCnSoqXzqVVSCGYhnSCOwPtCDh84lAJF1WpsAWtckYtiJq5JV/wBJs1mfJDZ236xRRlx/Xy5spK/Dom1EqYDA5VPuzBwfKK8OmOl8bE2pB28v1hrp+Dy1lUlczpQpKQKv66VBwUi4v3hFKlKRPVLQUkpJSCQGYfi3zikDFBXiKDMEsfQgBvcfu8AcSliVOrSMspjfN2w0MdZWAlbgqQGJJ+IKHfLM/pAfES6HJuLWwAYymbSwa6zWApopZx3y5v57ennA/DU0l1NZnSEupV77H8/KB9BqkMQoschviA2OGc5v3jWeo0E3BWLqSWcpsTZmcbecHzZBhPM52lomlsgIKqQQKXtZ4kK9AVSgaWUFf1FVvIjq8SJYPvwB6R1j0j5+r7bGgyUIWeUgTlqZV/vFITs/WE2k47PlLokqWQq1L1AnDgqBb0yT5R7fyo0nR4X4r+T62PKPknHOJLK1qSfiJV5uXSB3H4DyhyZs2WkoTNUoqDKqJ5QSQySTYY23jz4nTDNRLKeVS0pUHsUpIUxBG7O1mjlPV39Ud9LR9PsF1OmVyAuFAJDbOBcubM4MH6qTsSqoXLlLlmAZs74Z4g1IUolQsHI3OzPUC7fvaKaXw1rUbEYJpJNk+7uWftHKzs0Daa6phJIdkjDjq+2/1grguqUJUwpF6mS52BYnOYzmyCZfiAsCpVnAICDSSai5djAsuepMlKEpUEnmqwCFFxjqGv1gwdOmaaykvy8pJNVyHdIBf4SMwVw7VANLAK0qOwdIYggEm1ughZo1EKmFXy7jrt+kMOFcISlIUSskm1KmZ9ser/KJkI14mf53KcIJ5rFi7ta/SM5KCuYrxGAoGzXUXAA8r+ULdWj/AIlQMwqNLAHpULEjZgdjDfRS1ISpalVVm9+YEgbE3wbw7C4MfD8CYhbcuHHXpjoHeN1y0rUFK2uAcpOxB2LtAk2afEAuRljgG12xgmCtQqhj3YNcEHd+sZkEYcLapROajnG2fS0Ti2nBRZTXOxG2wOQYpw9V1FrOWPruerxrr/gDF2IcE3vnb1jLQQbL0zSjSpymwvffIb1gfhRKgEqUqxJJZyHZyL5i8maSACLHJ+mO0Y8HloRMmXNIcJAWQCVF9tr9vzoCddIcACygp7G99n6u0BrTTNKruEpLFiCQVXDWItcRrNmBJcJU1irmLs4Dgm7+sZT9M1C0lgqxc3e5BHZg0UqCONitFRGDZgT3Z8FjsPxhfwVZDc1NxUQ7s/XvDqcWkEqFSSkgMqzopekfdsdwc2HTynCtdVUEggDuzkmKyLk9PxAADq73JL7XP0hSlYTMcm7EWu7gWbt+EFJmVIBO23kz7RlxFaZBRNUkFLvcODsQQf27QKYyCK1J+EfECQTfNw/b5wwUAoFh8SbFrORj9f7Qlma1MwhQU4pYGlmKdn3Lel4a8JFckF2UkkfiPrmHQBZ2oYImg2FiQCQkGwt2P1gbVCZKnJ1FSVgFioEXufcEOHa28NZclKgUECk3arnZTgh92Y7dIX8VlIly1JpeYlTmzlg7kf8AT9YWWg9CWDEZckZYEHff+8J5U4KqQoDlLYKrYv02g3RaxwkkB2Z+gxV+hjPiUtKFOC9RYtYk2uSLH3+6IhBKuX4c2laHYsMl6seflDibLrQcAi9rEtuxGfwjLj8oUy5ouwbrfIJ6b/IRrw9aChKmWbXBKrkbDYxQGcN4bJmSwoqD71OfZlpaJCHWzFS1NLTUk3cdel/f1iQVVwShvKT/ADQmWmlyATmzjqYezNBLKQsUS11cuHISbqUAb33673spnyQCaHJIY77X9IPSESpDpCgQhQFRYAO4ybXJO13O9+WjqRlHASt5JInGtRK3YXcANSdqdt+sY6HXJTNqKQRLQVEAkuo8oF9+Y37wFw+X4zAqVSo8xSQSzgN0zDLxQmXMUlSghKvDQmUkFRKSKiSc/p6x3NYQsOuUrmJDEEMb9B/6n+UDS9T4aGTU/MeVi1WWfBZrm8OddOPg3pUQkGpmqTNCmUWbmF/aE+uRXLQhVw4SBSyg5Gex/KBknEZoKQjwwkuLg5sA6jknrdo3l6dn5lKSkBrWAs2/S0TiKUVpShACkqO5Nna982fHTEMp+koWwFji4csOg3vCiMWBKUSVLLssqV3ITy26PST6ww0z+J91k7JL9WfrAq5JVLkpZklKBcuCSxLkbl8d4YTkhimq6clLOM2MGBK1eoWpzQAU1ADLl32f84eyVzClQKxSHLFr4Ba29I9hHneHIpUkB3Ny4IqdQp88Z+sewmy0pltUFEjcXBseUpwPPteIBQUoSoh3UQMbMT+Z9uhBjumRyk4cPvcwu06FGcoqNmD2vZy3TcflDabxAFh0TfztiMyRUBcEklSlCgqAWpwCzAHMTi0xMuWRTkhgb/eGCLbb7QR9l0kLUcjn8hcnewivEJ3KuruSFBu5YHF/pCXBYhOnQBLvlQfyu1usCcMHx9SVHqDdrj0giQwQSqzkC9u7AY2jLh82iYUgC68XOWfHmYxWSGnENKWIKC+bBn6hmgbWJHhy6SBzXIAJchW94f6/VFKixWlKTSlKACpSqXUS4Y+kAcSY6YqKgogoKVMAohSgm/UgiNlFsvTmgsVFgSSSXxt7bQtkSEywgVBlJAPLYEkuXO9/lDiWsILFlVFjd2fq2/lCjVJJIJIsSAwu189cZijsZ6XTSqFKSedJAaosoKLfC7ez5jSdMROlFCwzFty+5IG2BGnBtOmYVBZCHuAAOoDByTnaMP4cVrSWsSanYAADbrf5xGPoE1swqlUWASAwHYj8B8424SmxCHdhUSckm1rWHa9t8CI0yAZgJqALJY3LgMX9c9oXcMWpMwg4ekh2f03xFQHHDKTMmpmWIpKFAsokZDY6NBHHAAEkhyoUjoL2cDdi3lh8xnrZQQKloBW43c0s7f2/qgfi+gPgKWbil3SckBwAD3/HrEzwUy4dLEomShaTWCog/cKbM5JYMeu0Y8ZklcolAJKWLt90Fj++0d0embTLmJQStDELD4UGWmxYpxnvuIN03wkEoBDfCxyx6moesVoIU6YlUialnITWlN3dw4FuowekLuA6l+QgXO7+1j5wz4dOoXS9SiopUBkh7i/V3hTxT+TqCBYPUBt1azfsxCUelOmSbqUT5kD0FxaJC7T6oLDgE/7iLeTnESLQsz0M+delKlkB6UpUo+wvDlXEVfwaaz/MmLLDDJQWuG6husA8GniUtVDsSkvVdnxUI0+0WpM5SA9yAnN+hLbAklvLzjjpwgpWlk3t2xsrPmlMpFnU4U4PMCPhboB83g7S6gTpHiK8SWEuShIRzG4JSo3BN3ObiK8R4fLSBTPINmDszBsdch4C4PqudEtRNKVUqBYBXhkku+A9nb6R6DnYz4qozAhCE01rSEpcNSgHJOG/E9ICmgkhJsHNwf6cs42284fcUneL4aJUtBWajlkBLczl33NmisnRpGoR8KaUkuFB7JHwggjO7dbRdpmxXqODFM2WUpWqWxVMLUgAsEteoO4HXcPFuL6kS0kMUKYlN745fi6qhlw3Uomz5wmTFFBSEoACXFNRFgA9iT1doUfaVH80S5YCiVoSCQBVdLVXt+/SgzrpOnTyiWpaQA4YBDE2GCSkOd4YcXkSyhZSyjSTZQUxZ2JG7NaFcnh6fHSJssG5IQAQCUlut8n2HeC+KTKXFABVMKClLuAHJbdmDRClNHNTJWCkOpqW7XxbDXcNnOY3kzZiGUoFaTdibeQIdvIQu0wKlKCQlRP3CLjKics3Y2hzxLRIEsMkIDsQCWf2f+0ZoNiqXxAmZPUlHK7hwLPsKQEuANmi+l04eq7qv5dWvA2hXSkpYgOpyLuXYAOX2HlBEtTBxcPnz27fjEYWDXgk1aQtNQBKl0M7vUQkW6X3jbiMlNBc1uDWSwL3DOlR93BgThZDmzitVRYmnnzbp+ME1glSSWfqmmx3pG14TwjUOQTjGtJTLlrSkW5VPYlzkd/yi/Cpz11OVD7+fhsM3F982hhqQJyKmQpKkgnAyDYpPQBi31gPhaZQWtPwhJZk42N2wPlaM1kg51U0N4iipCixUEgEOEhikKuCxzA65oMgygaUlGcj4eUE5dy/pGfHaSl0q8Qm73Kk+vr9XaBNNMKUJ8OlRUhiFjBsSQMM7ZjXY6B9PzJqAs4UCPpkdReAphIMx+UFSfX4XHe/0jbgOpYLlhLl1uRdJcmkJGH3B8vXLVIKyUqDW+hON3EUvdholGoUnxLByC4dTEirqC28Eq0xW9SilRe+HfJhTw/4QSbAtd3Jb9IbTG5Oam9z6Gx+jRmh2B6OWRNKCEuAGJwb7+49o7OkeFMV8KlFiGv5FJwQwLn2IhnqlIpSsJ5xm9mXZmyOuYRcanKDEgC5BYuzl7MepigaaxZUBm7WzY9MHf5x3h+olybVEVf1HDgu3TObFoy4ZNAQHFR2JdrixHeBZ+qKKSsBTliQKQpnwMHbERmlk107CctPMtK1FKqS5AmXfuxNz/aB5WoMgqlrBFDhZILWdyLfDv5RjPnATiqUAhNiz9/h2f8AfQwdr1CaUzHAUsALTYAkBxYncWc9I1ZPsU+IkzakKBBIUC4u4wPpBPGdJ4slMwAlSDdQGzEN1a9/T1BUkKQlRGF0kCz47Wa49o9DppoACUpVSxSoE/CHy/76RlFZ5/hukqBqZOGYA/8AtLbRIwTrKFLQUkEKJHMzpN07gG3yaJGsGQrh1jQn4feCZygZmwbAIPTIaCZEhAGAPSOzZDXSz+WfWJHT2uzUtS8GPGdSBLuoG2embG/n6wJ9my1DkAhJcEbk9PWOajh02Y6Ql38n9II4fp1IWTNBHL2cMfkI0cx3OWUErSEMwQClWXuoMBZvlV3gbThczxARUTSlCQXpypSsizMPMn0202ucLJKLKcMbEBIe5OH2vh4xRqypKplVAJZgHskXybh2N3z2jRAr7NaNM5cxKQsKlm5ULhQa5uydt9j3g2XpivWISgqUBzrrZT+GCxe9gqkZdoU/YXiCZSJillQrVUmliSxIUWexc2fpDD7PLSdSVGtRbpc1KBJWXbbHaCITiH86YopSAmSliUi3Nd2HdFh5wk1ZJ8NdT8xJcXchmPd1Dpkx7jhM9CF6kIAA8QNi7oSS5ywqbzjzXEtH/wAVLBLqWQSzXIpBDmxDqfc4teK0LF/DZXiTFCoyyACVW8/IgvDlUsCS6FFQVc1KBUOxDC48nzGEp1LnzpjkVlCkk0K6JBpxZN8fWBxq5CZarAuOtydjc7Yz+ueCgcg8lILlySQLXJZjiN5GnASSQomoBm2Y3fq7bdb2jy+h4lMlTlOipDMEg0sHdxY3j0MjiiZoNIUlmJSpnD9CDcRFQoN4AQywoAJdZeqk/EukOAbOQ47RTWJK0kKD2ps+9h33gXhUlU1MxSVlKQTU5ADE2Bs5JswvmO6+ROSlIQFJIKVcxvyqBH03MZm8HSB6LVS0ypAT4ZSSQHNi4DswuwH4Qi4ZrHXMSnILYvdIIvt7w2k60zmPhgDCqgGUQA4FJ22fpCYaQjUKSZglhkqJAqLEtglgLZvCs2QaT1TpSFUIQ6nCipiCgs4SEqcEAO/YeULNHLBuHpJUFNckbh8YhlxXT2UlE4qSbpmFIJU1jazB9u/lC7hiFpKnISHdgAQbbEsb9e5g+SdAEgKTMXMSGRVcMwQC/ewGfSC586giYF5cApPUduziOSCpUyYhLGsgkJHUMG9o5M0SpYSC2WNuhpxsbb94UWxfJ1wSCVJqCSSU05fqzEBu4guVrpikAmW4Z2Z2A3P72jHU6WiYxHxXYdg1/lFU8VmyGlmUAKSAre7se/lBp0E8jvVTAZZKCdlBTM3n6mBOKLCpRVUhRpBYVADBJcpwDv8AhgrhSpdCQlCgKQk1OcDmUC2/y7wHotOJqVpSORIUnOB6bHHnFQZzhSCVgg3KTYDkYYYdfY39+ayaU1AEXSDgWB5S3u7xh9nFJQoJUaUg0LUQCwve57CDNTJSZqCmgBboNTkF3y1/WJRTz6pisA5LbXfEennSAdOy00LlkLflr5SxDg4Yet4T/wADLC1ylrCQkm5HNjAbcE57QxkcW8cUqcLCWW+FKAIVSR90kC230lUSKtmJ06VKWkMolImJIYbpZTOWfceca6WcyTcAqFi5B7vZrjHRvOANTw8SSSgXNiFOVJIbBMBp1JQSACVJZ62KQCLsMkXteD5s0gXiQqmElj3Zw2A3tEj0WnQopuhC2sCzN2Y/nEibG+zDjkzdm5u3X8I6pYJsrHlGEnBcl2sQp84wbRmkL3Sb7uCfzjop2YGMmbSXP0jDUuovUH6DZ+4MZTbG5P8Ape36xotJtcdx+ZJ+jxrkoKutqSzbdnLneJMWRpwkfEEkBgMkuW3wR7eUbzSmwNicWN/K0cIEsmpwwO4DEi1+lxbzjNrotjjgOjEoIUpR/wAsBR5Szk4sWsX9YY/Z6eFCctQqJXzEswSkAoSwF/iJOxhFrFqElNC0Amyk0uX6u8X4Jrly5MxFIJJUsrKi1gA1IzjrFT+SUG8P1tIUpBdS61kFJYBLgdsfdzzdrhcP1a52pPhnmSkBy7JALlvI8zD9IZadMw6WUiXQQEJKnHOq1TDsC5a5PQQp00sla02CwpyRYkFIcJU1rW6H60GOo1KqVJWsAzZnOSf6Xe/r6wz0GmE1NlhTjJZiB7CEmv0qESFkg1FZCSX9Wvix6Xg/SSvBlESnRWkFTKeoi4JSbPGWUV8Y4ddRSwUgnBsQceY/OKcI0kwJ8d2DFxkKTvb6eUWMxQSSQ5u5387Qw0nE5RlmSUSqJiWKgQFoJBwch+nWJGg7GGqCJawtApCBYG6piCALuGcX6WcRXTatE1BZTuw79bPjo8DyzM1ASlZCQGS7OS3K4AuX84HXwf8AhUqWhdYYhlII2ICs9X9ozI3FjLR61PgoAmOQo8rghySSSHfeKafWvqCDSApABJtgqYdOh94SaDSTaUhSVJSCBdLfOGqZJE5KgVKFBQQGB5SGBLsRfO7w7J0elXoitBUEqTS5IZ3NuUhRB/1YLd8wuRMmBdFDVhKrHBWHIAUbCmnFrWjReum1GsUGhnUxwHAdNRc3HdxtC/Qp8R1+KUJSsJLoqDlJOxDfrGn9CP2Z6UBOqUFEyxQec7KSoAEEWfmgzjGnKUgrWCTcEKSSp3L9jbH7K7USVI1SEqWkuQElmAKi7kPkWLH8xDX7SFSpKhSFKD8wHUuDc2uPnBGWJ/tHw1bpXJNILDmWVG4e9T0nfLWgDWSJ6UpExlB8vcEOG8vyEaT+IeMuWVzFM/whVtwXS9zdg8M+LlKkmkKAawU5UehJN3vjtA0inAkKUCCsBvhQzg+Zt+L9oWzJ5kzFJ8Qgm9nBJJuLY+kOOBIlhLlJKzguW2wQQ3nCzimgQZqzMUQFfBe4Nyyn26b2MAwDh6UeLSAbh77liW+Xyh/q9GubLQZSHmBd9qW3FTOggkwn0SkaeaklQqJYg/CbGk2vvho9Xw2epSA4wrfYdHDwSszbo8bNCpc41AJWCCxwWsfMWg7h8pSkqWpICQSbPdzkeux2vG3EJXjJSUAhlGzuQCSz46G23rFtBMpQZSySUl0lyBQeX4TuDfexERcGuzPUIKWKnIJZlXDjN3BteE+r1ICxSDm5Ia1iPYvfoe0FTwoTiCHu9Tqv0LbuGjaYmWpKj4ZYdseu8cvUV0Xcd09JDGq34x2F89K7UFSk7McecdjaZbsMkuS9iMXb6OB7xoiZLJYqCS3w0lj/ANWB7xlLQaS7MNj+GY200yjYez/WNx5OJFyerEEOAC+d7YjngiwGT+HlF0EMzqvsMH0FoKQycpFe1y9vxf6C13iYeAWMsJc0ZAAGRhyRsc5b3dxhqEFQ5r/vveItJc1cpyALAbsCD+3iBLl3fvkWHaOiSXAAtTpVtYJI6kX7e0Yy5JQCHJT0fMNv3aOTU2cAeuPlElFNFsCPEVS0imYUlmIDY2A9vlAuk1KipaioADc+/wCkMfCCn5Ui1wH/ABjGbKcFNIL9QXO7P0tHPcqFjXh0mTOlhOo5gDdzSGLmqq5d7bRtP4RL8IqlznP3EFSk1bkJBN7f3jPgstCZN5TtMBWlnASwYtuPc2g3iesCpK6CDy8rB0hb/wAsJJ3J28o03Y/g8TP1wqpYnq1iL4xBqOESShQJmJmqzSQEgNhT587N3gfik6Upa1p3Ktjndi3WLaGapUsE5Jb2/Yv3jm/amzXR6XhswS5cslnQUgp3ZPfs1oc8XkVJBJICkh7guCbEgmxLqxsPfz/A56JdQUSAUkElvMsPXvB/GdQjmZwkANYsQwpYkAEs5d/aNbrhYjyZIJTpgFLTVT8LEkEG4d8v6QEmaozEU3cGwNrU2ufL2i09SilKVTKqQwZmY3d8noXeMNGyZ6VFrpIBYdtyOsbolnojqJhJSmWBMtTd1B7VC2c+Tv0imnCJU1QmyigqSLZSogAkBsKvd+rAm7FqmyxTMUoAkBPKWLFiD5C3vvCjT6gieK0h1EkEDDLDkA2pLEet8QvIF32hmJStAIJV4iG+JJYqDgKyHBZhe8eg4ghMuXSApKTzAKclvNyS2GP4NCn7c64qloOOatIcF2LvykjPlvmOTOIrmS/EKG5SkmoXc2IGWcNYZhhWSxUlUoqKwBdRUOzlw2fNm6Q41kxK5aTUDMc1f1UskJFQtTm2zx5+ZNYYDA4bbo+wF/WOSOIUkJBcByA+BckNhy0eXTb3O2VSQZ9nipRWKykIdrVZ7bYhxqEKLEplqAIPi0huUtUp+lwQ1mjzPD56VTVKJIC3LpLX9I9gEgyJqUKK5aVIUpJD1S7OBZzcHHrmPSngbgXjfDJc+SAmZLUv7oSSElsUuWz06Qv4fq5iAUiWskgVFw9SSQTc3Nm2wYZ6niVSFpKjMBBJUm3hhP8AlgMA6i9tw0ee1GuHjzGUXs5GXDVYtkHNvlBySJYUqpSVpKmvUHsxF9ruPnAcmelSkCcsgFVqVPdiCCTgn847r+JCy0b5BwGGWa5eEyJqSQWcPd+5uPWI38F3YHGtlCWv46k7KcEjoLBrYf5QTo5qSlaFbpcOezecI9atK7pTQEl2GQ/V7kRzS6gknbqoj8Ov6Rx2+7cgnbL6rVCUyXSc5u17bHy9IkLlyQ5wo9TEjr7Uas9NgZ9RF0i23ptG3+HTw1UicH28JY7YaNZWknJN5E09vDLDrtHBa+19WcrJJZACwebz6u+Lix9LdbVVMwf7DyzaCf8ACJxuJE1n/wCWs9OzRz/BtRb+RN/7Suv+3tHohqbstFMJaweneLgAWbyaCE8Lngf5E3/tL8+nrF08Mnj/APBO7/y1+wt3/e/W0AdPS/qI4ZQvmCk8Lnv/AJE7/tr/ACy/0jo4XPNzJmt/sU/Xp6xQAKllrFozMt857j8Ybjhc5/8AJmj/AMtXbt3EZjhE8WEmd5qQpXmDb0jlPRjLIE8lZSp0KIO7fv6xtN1C5jVKKhs9mO+Gg3/B52f4eb/21edrdIr/AILOIvInefhrt8vKPLUoYIJlaZwWSL46jy7RlK0hSdx2cXh//gM7AlTfWWsn5jrFV8In2P8ADzfMS1X3/pjXqNrgqlQIOF6lbeGjuOYBrW8jGes02pQCJiWBdLukgbN2P6Qz0iNZKcCVqAMlpS+3+nvG8/TzVIpMjV1F3aXMuTYk1Bu3WEc4qmELkcTmBJrlA2zT1a7+mYFlVGmYPjuEAq6vs4aw+YIhxpeGTJcsn+HnqLY8Nbn0A/bQin8G1aiSNNOAJNvDXbfcYvGmnzZWmkMl6eaQHpLd/ZrQAiauXMqngpQ1ApL1Xe5zYPtiB/8ADNcHSNPqQxyJUzysafSM9Zw/XTSAvT6pQBBDypndvu9H+cajS4L0enmyJKyK5qSBu6skWAI3aEnGp8uWEy5SyRkg3by679400kjWoQEjSzul5K/q3z8oWK4Nqq3Gl1CrsXkrJ6MrlsRBy3YojaB1ahJS7389h+wPTvC9E5JJc5yPJQ2/tHoZXAtRk6Od0H8lbevL2i87hGpFk6Scw6SVthz93EZSrgyACQAVAG1IOdxuO0F6biZS3MQ5Ad9sX6/rAy+FawK/+01DO4IkzHBxcU4fbrFVcI1b30epxtJmWdX3WT+2aDi2AidxBU0cyyaWtZstgQDODFRA+92xj3u0bf4Lq6yf4TUhIx/JmXBv/TneN9LwTVk8+l1DE48FfX/b+3jLi1kCiXMS+bfidhGp1CCGpAHlj1/GH44DOP8A4ScOh8Jf5dsxFcF1IunTzu7yV/8Ax6Rly+mDzaptPVm8xGEqWauQuchnePUr4LqGY6Wef/KW49xfIgZX2Zni6dNqAe0lf5dosZ/RBbp9DWKi4JN6QNgMgkN++kSDv8C1x/8ADzj5yVn/ANsSN+0p+ivtLLqmSEO1RUH9UQrmyElBKXBAcFz/AE1XJLGwawF+sPuO8LVPCChVKkOz7u24xiEieD6mYSlbID3NgFd+T4j5x8zy9GT1ZPY3fD/VfojWRnKmK8OQEzUJUqXyhS2KiGJZLGq1uzveCfD1G8yWOjC5tvbra23SM9TwZKkIQpJWEooLKpcWIceYBztA6vs9KqP8lTVFTV8pJL46Wx0j7GknGCT+EbN538SAxmyg9gSWJJFmdGbHrZ85jebJn1KKJiWJDBW1gFfd7O3d32gH/wCnpT/5Khd/jGwV/wDIiNJPA5aFBSZSklLsy2+J6vXaNgaaUKANagq9jbFmdgLu8EQgTwCVb+SbYBUG6eWPp3JLSQDLSlCZZpSkJHMMAMIALiRgJyv+WfcfnEE5f/LP/wCw/OAN4kZylk5S3qD9I0gCRIkSAJEiRIAkSJEgCRIkSAKrSCCCHByDgwt1HDqDVLKw/wAQCiXAdmdzlsbQ0iRz1NOM+QZyEMGcnzzfaNIkSNpUqBIkSJFBIXcXmzE0+HU13pSFHZsjzhjC7i8qYqnw6t3pVT0bcd4469+m6v8AXJGXlTJxCeVPwgl7Gqzi3rGumXNJ50pA7F+sZy0zglF0WSKqnJJa9wevnFlJnbKR6gtk9Ga3n+fWPCKFxICCZ7fFKf8A2qbv96LETusv2V1LWfo3zigLiRxOL5iQB2OCJEgDsSJEgCRIkSAJEiRIAkSJEgCRIkSAJEiRIAkSJEgCRIkSAJEiRIAkSJEgCRIkSAJEiRIAkSJEgCRIkSAJEiRIAkSJEgD/2Q=="/>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0978" name="AutoShape 18" descr="data:image/jpeg;base64,/9j/4AAQSkZJRgABAQAAAQABAAD/2wCEAAkGBxMTEhUUEhQWFRUXGBsbGBgYGRkdGhobGBgXHR0cGBscHCggGBsnHBsbIzEhJSkrLi4uHh8zODMtNygtLisBCgoKDg0OGxAQGywkHyQsLCwsLCwsLCwsLCwsLCwsLCwsLCwsLCwsLCwsLCwsLCwsLCwsLCwsLCwsLCwsLCwsLP/AABEIALEBHAMBIgACEQEDEQH/xAAbAAACAwEBAQAAAAAAAAAAAAAEBQIDBgABB//EAEMQAAECBAQEAwYEBAUDAwUAAAECEQADITEEEkFRBWFxgSKRoQYTMrHB8EJS0eEzcrLxFGJzgsIVIzSzw+IkRGOSov/EABkBAAMBAQEAAAAAAAAAAAAAAAABAgMEBf/EACsRAAICAQMDAQgDAQAAAAAAAAABAhEDEiExBEFRFBMiYXGBodHwMpHhQv/aAAwDAQACEQMRAD8Awy/ahQIKSQGqL94vHthMazgbjfWHMrgWFy+EAgX3/ePZnCEEUCR2Bpta/wC8aaX5MvdLeB+0UucSkllGwVY9400mZTSlS317x8s4twxUlQUivID5RpPZ/wBoHASq7M52bURSl2YnHujZu412a5dogs0Y351Pbd9orl4gEADnUNqNOUWzXGgFbgvrS9rRZAm4xLKShbUSQ8PsBiM41Znr8zA+IwuYM9wBVudxCzB4r3SvdLJzA02IGsTwy+UaxIcPFgGj15fd3hOOJgihBqBFycQ5e9yQKdjDJDVLo4BIFyfLziAmOLd4qRPpWg2DMw52rFqVnSoZqnvp9DAFFRLG37RylgxFazvQ2Oof5xxW5tDsVFa0xQtEFqVRxp9I8lgKD76bQ7FQCEQPiZDhvvSHCMPyMSXhwLkdINgPmvFOBEzsxfKW0e2hESRwaXnYuCTRKU/s8b3FYFKwzHe20dgMGJbsXVqTf9hEaUXqZncN7NTQ4ISEcyx5UF+p2j1Hs7mSkFg18yBmZ7fvGqIpp50iieopKWQpTliQQyeZ19IKC2ZpHsgEklMw8gUuB0LvBSeDzE0RMSB/KXHzEaBKAC7D73jlS63h0gsyeK9nyplTVZ0itQB8mLCJy+HoAFVhL/C6g3TlGixOEdJTVOalP3DeUQkyFBNWUAKDLWnf9IVAKFYBGUZkJIdwGzdi9Yn/AIVIHgVl/lA8rB48VKUtSmGRizvQ7MDFasLORdGYPdJB9LiKQgvBYkilD967xPF49hpSESsWp1JAUCLU0NvV4FmYmaGzJIBLd/pWEIZzuOSqsoqp60pHK4yJaUrUPCoUCtHhLhUZppR7q9Q9Kj9TEpPEErXMkqAISzvUU0c3rrElUOJftPKUKEA0++UDSeNFSiE/flCtfBZSiAkBINzm+zDXhvBZcsOlWfc7dNu8CvuJpDnBYpB8SwNhvfTfpHIx6q5JKilyxIbycu0CAFaimWLBi506h2enaPDgV08QFBqr08cWKhHwec1SWf8ADuHDGGScYSnwgK/zB23puaxl+D8QShfu5vwFV2s4+Ua4JSgFnZr6HpEJ7GjQDxDDe9QQS4uKG/W4jL4w+5mJ924OurEdbiN1oQ1nck89TGa4+lDK1On3pCku4k9xjwTjSlsDUAfCOh9fONJLxb1VezR824JxT/DllIzKo2/aN/w2atYClgI5XIB/NtDi7G0NJQJOYli1AKhrF4H4hgkzEspJKhZQowPPaC5akh799oKEug6fTWGIxq+CzkgZSTRyHH61gb3uMQQlKFCv5XHfYNH0JMnK1q2+f31jwm5p0BbziVGu5cpp9kK8IpICUqUymatHI5dYNzftsOoiw5crmtNfpFJmsPCkno4+cWZlq5L9xy+zHi1Bqs/7axSiatRqlhftzi73QFwS5uTXTyFqQgKZihtFacKVWBFLtYcoZyJTAEgJfpbzrtEVlybML+lPO0MAeThCkGpJHP8AeJlAs1DfXr6RctKXqbfT5xAzRybWl3N+cICCJLWfelG+6+sRUA+YFy2x6sdI9mykqIUSVKDlOgGahbempfXeJg3D0G3rABWkZtC45drnR4kUV1Pn8xHqUuHTU/d/7bRBKFE0yhtme4/t+sAHJS477x7k5ehr9IIZqWo9qA+YcO1d4ol5lAurf4WYVLNbSGI8WinWAOLcQRIQSqpU4SmpKjTqwqHJFIaS1FmNW2I+TmE3tHw0z8m6CWOtQxFdLekAC32cmmZmHu6XUok70S1ib1pSkaESQ1WA5s36Qs4BwgyMxzvmu7aPz5/KCuJySUmhNGof3Zr7QJAwbGcMTMZUtdjXK1Q1swqN3+kZrj3AjLHvJcxSUguoKzKbmMrml4J4HwSfInFcooRKU+aWXIbQJckvzjRYfBFCSCSsOS5v4iVEHlWkCV8jujMcDkpl+MT0zlFPhSCwT+J7ku9PSDMTLlSi4QMxV4lZQXDOX/EzQNxrCnDIfDpyJWrxBKa5jQMdB0+sFy5i8jAEEpFzy1YU61hcbAL/APqKZisklClFRIUzgFh5JHM15QzXJfwqAoAzuodgX9XiGDPu0uVFjcqKflRrfOL1zFOaqqBZB+tPOACDhCgvM5s5q3SoA00jpmPJNJgTyJSPRQeLilYAJY6OAHAfZqR7Iw4AoKEvU1r1LjpAIw2I4IAkiUsF61pbmN4rONmEpRPUuWACHBa3OzR5/jijmNBygTG8QCgy2balnNRzjN0aKx3Ox/u0p93MJGrkF9qtAUybmBXMNrVvQVhPNlnMwVmQeTeYgvhUtK5mVZdIFK0G9ILtjqgfDkhfvjUJVQtfY9BG/wCGcSJlg/iIAdw3eB18OllBCGAZg/McoS4Kd7l0lnS4F2+2aGthcm/4YgUJIbf7pDRwks/egr3pGB4fx7KTms/2IdL9o5eTNu9Lkm7UtF2SzVSZqXo7sR96WgOfjQHbXXY2s7lUZdHHPeAFLkKNdGA0MHoW4oC77uO/P9IYh5TU0atuz8yYnnFB8IJYbtSrM7VvClGKSA1QXry+29aRJXEQmoBSAfit1Z9W3swgENFZBQEmtBWrnQnWojkOSHZiq7W5N535QtkY8FymzEA02b0Yf2gwTQgKYuSdrsD99TAwCULDtWlTyFD3rE/C77kt00gWVPzANQ256B+UFScoALn05tU7xJRCTLc5bl9Q/wA4kmWNVVp8IAFTcPYdTEsRiMiSVMlKHKllgl3DPbcX86xTJxclTlCkqQCcq0lJAsWJ1Yg94Yi9UurJBJ9QQNRcHrHTsQh8pq9uQYgjqGbzhfOWpR8IffwsAB22+cVowkxSlKXMBTYISAKbkvmJ7/rAx2M1TKVYc3627a8hFOfK7En0FK5n/SKpOFQgkJSwDFyLkmwJ+I0eJTpWdKgwsxBCSHJYAg0NNPlAICwPGEqDzD7tRuCoHX8ySQx6/pDIIVr+tefYXjFj2PPv8+cZczspIy82SQRYfZjY+7Io76MTV+rOGP1gVgzyRhSColSlFRdnBAoKJo+1PQRKYkVIqAQ9dwXf7rEVgsXOzjqwrrf7pSkvV3oGbVq/QQxEpk5LhgB0Pz0iozwPqIonq/NS7NRnr8+1YqmzB1oxrcN9mGBXiZCSaijHWo6Me/nBGFUEpbOTs+t97ikJsXjAlSgpTkhgKUOp9R5iJo4k0pLVIvWwfR/uwhWFEuNKKpSk5siqMoNcWoYz2F4ciYVZwpSx+R3Vm1U5A0ep3gTjPFnPhLhyw2206RHh+OWSkMvKA+aUtzckBQqFhiSAbecQ5Ky6aRqOGoSFPkQlQ2SkkUDO1rwx94CfGFHYBNKbgDfeE6VzMoCpipim+HKEmv5iw5QTNKwcsv3RYOMxJV5DTm8USFzsWHcXDOcwSATu5t5wJMTmJIUK3+K/ZMUysU6mzByfDlBFgMxLuwFyebByzs8IoBPxKNfxOT0+Et0eCxM+YJkqWwCQedXZ/wAQH6x5LThgSlQUTvQAeRJMa7FYpc0gtlSHdk3ru1OsQ/wyE2QColyQKsdRRzEaTSzIypcqwWs1ZvuvaNLw7gMopBdjyp2J1i+Xw+eBnKAgKIHwuQCDl+FyB9YcDCLCXCEFQFM7/Nt4aiDZTJwgQGCyeTfoIXzeCoJP8Q1csRr3eDv+pLlIXMxCEhIFAg0HN3ckmgDR6rEIWlKgVqztlEvMXfU5WAD6lrQyRLO4KglgpYFb28ylvWK04D3bFKgptyGDco0i1/CBmQoiiaP08QIfo8TXJdJBISXoWBOm4Z+ohaR2ZHJNBzKZKCXIQHr0JHoIb8C4lPyqISAC7ZjludNmbaGisGtmTlIsS+U+lFekK52AkZ2Uh1MT4RX/AGsASOYpBTQbMZoxqiwmOn5W0pXvFWPnpIIJe5awDt5wH/0whLIz5a+FZJGwuXT2gQYSYkKJBUFWe40s9Law2wihzgOJSwMj3bQAg09HekDYriBCiHIChSg0Av2jOYjEFK2sbeIc+rNHicepajrt8m9IhyHpNdguPgE5TRjc6nc8384cYbiYWAoB3zNdy1GYaMbcoyfDfZpS8pUvKAQVJDFVXbkl6UrG1wmDEpIShBrs5oH+I35DnFKxM8lhE5JSvIoD4swSWJL1TUJbm5FIvwPCZMkKEpISCxUQwNTyiWGSwbJlDnqo63q/UwRJdhYA2uHu2al3b4XHSsUSDcVx4koCsoUpSghCas5HyDH0GsD8C4jNmpVnZgqik0BoCzGtDrzq5EW8V4QmelloBcuC4vWqTYBjvying3DhICgFF1F2qbEb9OlOwQxuCBmAs4cFmHK+2oP1j1ag1FByH+ENsx2N7xCWg2NKVBFnBF7kfesciWPNiA4ANQCN66fKGBZNCSSFmgqAwY+KyT0YRQPCB4SPy0obUKXrHipYzOpTs1Rd7Uex5x4NCk1e71cZa9Kn5UrAIimbWgpQm3Y10hbxjHFC5YlozkllX8Kb32qabnzYqW4pQJrQA7AaVrVh6wLiFAlxcjtyblDEL5mPQQcyiCzEEFwd/LyhPjOMIDpz1qwcOKDvd/KJcewqlhRBUMgYhJNU0rfR7it9oziJsgJKAguoMSkuovzNSaPEyl2KSQJi+Kqcua8+jQMeJKyMSBbpFCJBWqif0DADWt/WHGB4Igl1eKu97bNGStmrpCqRJK6gjncu3MUEbP2engMlswp+JJZq2B3+sH4PgqJYzKSCGrTT9LRTiZmVaQhCLP4s3hYtz8t4tRozlKwnG5ZhDpcd6NcbHlAqESveFCpSQ4sUp0P5kkZqDaCl8QSkDMa2f9AesCyMTnKlLSK5QM9mJDBiqlTdq0jQgnIySiaMDskk3LJJqVqew6PzIXhVrZS5vuiRRKQFUc/EbZulOt4hh56yqoCEiqXIBIpUjc2D1ZoGxRTnVnmAWYEpFGFgTZ3gDcjw1SZgBWCws7M4GhLG0OMNPlijhiDSjU3a/faESJcsuJZWizgAgdytEeDBLBPjzOALjQ2YME/XWJso1/vSzsAm70F+l+cKsdL/ABCYW5Ha1olJQEoABysKPUi3N36Qt4gZhokj/cVClKHnyihUVhSlqIqBYkppy2j3AYcyUqTKmoAUrNlUh8pIY5QFhhR23gbC4dII97MLmx7fhej9T2hlKlAEALKmFikEgdUn15QhlC5U01UqWo0Y5Vpar2CnqW10jpjhThZNKJoBT1IhgEC7uK6EO3N4CxBFnZq7V3BH3WCqAukKdlPUioNw40D02j1GKFczN+ZJdjza3eEqhlVnIcoJY7crilRF+FnJQla0SyqY9QlIDu3xFmbUNqNTBYUNJM+WXIUnYk07Ek9okJyaDOkuWy5getduxg6WtKkJVRiOQNSwI7c4mnBGaWTQb0qw+rwAJJuAE0EKSCeXi25BvLzjz2f9ik+8zLqKNLNQ9Kk6jl5xrMPwtCBQDerkk1a9GvSC010q1m26drQqQ7ZWMGkBkJB1/e1omZTNsBsaHrtTX0j2YTUuS+qqClmYk6N5douVOAS4FWJoD9HpzA8wRMSq+Km7N6+u3pC6YJ5V4AmXLB+Kq1K5BNqtcnQULQwkry/iAodqfFYA3YC3pHZgWyht+hva3Jm9YAILU7Nbn+ajW1y1+tnmAoAOxDOHFDW5d6ctwO0ZkzVTAAE2uA5rSlNmEKsRxeWkEBSlM/iLAG9czO7C+sMBotWW12PxCnVtNKxyJfw+J70sCQK8hTT1gDhPFPfJUpBfKoeIN8VWqG0diKXg5qJIDjo1d+WvnygCjlzEsDvWrkbigBOgrziidNqTcijNQBxb1pyMXEUPhyi7lwO3Ilh16xWsBIPxbBTM/XQhnqKWgAqmFKQPEPEwD/mUKC9DQ9e7wLMISgrBSQkFRbVIr3BDGm4gfixCmQHNa1SbFwSDtf15R5PxviCEpKwUs9CGABqDoz6sOUAUDY1aQhRIqU3RRRSoaENWMXjMGoutExDpJIr4iOYNXpGj4spOUIL5kpsxYUDsSPEKdmFIxWMUFKdIy22p6NWImy4RCZTuCUkaA5aEnagfo/KGSceJRzF8jOABUqaxtR+dPQqEY+ZNAlhJrQHQ8yBsxqGjdcNwaUpFM0xgymF2LkuQU00GsKKsUmIl+10529yP/wBlP2OV/PQtEZuOCsszKpBKVBlB6O+4cH5HRo101CUgKJSlqEks9DdV96O0KcVx7BmnvUqLM7lTtW4GUjqYuvLI+gswSkzdKhzkCyT8JDspstDWsNgopy2S1RuDoPt2rGTVJkKnhUkZUsTQEeIC40A07w94fiUZcq5hCiKJASWfUOGtybvAmNoKmSVrIUJqgczhyGBLBmcEmw3ewBi7JLIHgqwcklJJ3YERZMRqkClS7h33rSjn7LzwuIIDAoI5kBqCg3D1fcmKFYMoyUIzTHAQ5zAJYbuQKB/pEZE3DzCnIUrULE1vqNOTtBMtaHyumzhrfoH0cB4kpDux6ubnuC/0hDK5MkkM8tQB8JSA7GpCmpQ7NF4lsMuZne9ie9+8A4rgqVeJJyrb+IKKfYkMGbQiIqlYlIbwnKzqT4iQD+UqGj6ntBwIjjJSVApmC+1UmvOnmxhFOwnu1FUpQQoVAJYEbHaH5xgCfEFHT4WJo9jo3aEuPxRzfApA0W4LE/mDlkkUv5XhSGh1wvifvUBKvCsNmq7gg1F3cOXi6eh3Ygcu+x82jO4ZRTMTNFPEQS9C4YhutRGhxM3MnNmDMWIF2OnY3hp2DQqmTqsWd9GO1QdBDDAz1CgD5g9yz0ucpLcoowfD5kxeYDKkjUX5AbNGkwPDEpZr7n5dNIQzuH4ZQDNo77u9N3HTaHUmVkZ2FNhSjNW1I8SgUYDSun9vt4mkMCaHXk9ragbFoALSQ3h5U10bl/eIM+p9Gsf3r9iKEvck0ap2Hl9iJZQ+Ugh9fnVydTyqNoBHKSAQpjuC173pZ948RLDECoa2x3D9C58+frkBifCaEN9u1fId4JZLuGJBASaHS1Ax8tRTUGXSJhcuqlDVmo7blXr9IDx+OTKIK8xJBcsSXqQfDYOPs3KHizElRD0vZyRyYs/flEVmoSzFrEWfqd+9O0AA8uaiYlgvMgsCz1sWdnBGsZ/GeyCFLPjUoV8JKj0ylTltA/nGnTR8qTUcqUPpXffk3KkWAt/mpXmC7agaXhNJ8lJtcCfhXDJcgU56Wfat7mvKGxW9XzAFtgzGh2NDXlHoISrMKulxpXZYvctqDECnKGZr9qJOvVudOTsR4lqlIpu+r0cm5/aK3vQ+Il2VSw0NA1QbNzF6MfisqVKJDBJu9Ty30po7WtRgMYJtQDm520pYUqDXQi+rDSS4lgZc0ATEJOviA30LU+6wo4pgpylAImZQHAOptrr107w7mKGgNmY1AL0PP9HpuJqxNPkXarWt/eENWZPH4gBOVypv4iinx9nYEOGo365qYkFTVCSaA1V3ygc6RpuOpHjAU4NQ4DA8qHyexO8JJGGFSiYlSxqzAFzzrbb5iM3uyuD2SoywVoSF7jk4tz8o0vs+iYsuVMwrmahocrO9Harb1MLcFgSsDMtTflCbgWdxavIsNXhjhZEpKgpCyVgKcpIY2d2oeRuNIpIzbHCsIgscoWu7qq2nhTUJoPwgc4X8R4LJmXlJfVkgN6UMH4ScuYkPmQxNC3wjW5bvXziCvDUKLkeEEDrUDkdxGhPBncVgVyEkoFBoHOUntXTo+kKeF8RBJHizKI2DVGprqLDQRr8XJBHiQSBdVAbiia3f5QkGDQpK1rVNWj8A/wC27KuE5ku9qk1vWxhx32KTC5OORlS+YkVB+Oz70A1rFOJRNKn94A+jJU3cpcdDCY4GeFeAFadCQMwZzlUNVNoCRA6MeoCnd2d9XcQOXkFHwb6Qlmo2+U0bqwG0XLAAcPTl9RWFUiWJtRNmKDVS5TXmlk1vT0g7IoOQQVH83Kw2Y26tFCIlZAZ1F7XDC7ggV73iGYkgEuOYAJcmr2fygkgNQfN6/ZiogGgqNdqAGHQihyHBNDTQC7M9x69oW43LajVoRTzfb6Q4my3DNuPveF09bC5bV252MJgJVy0+7WMwSzGrkOC1KvejVhh7PKDBL5hrdmJduxFy8Jsaz0JNWPpDPgZILAeV7+loz1e9Rso+7ZuMLsPJ+sMUSqhrfUdfCNL3eAMEBR9m+36QzSdAX3azCg8w+mukWRRQpZaiSHHxKp1s5IFT2frORJZzmJP4VGgIrYOb+fOLEIOzeQ/E9W9BtFxQAet2rQAq0sWTc/pBYUVS0OWAci9XDXBJNr+oidBoQdWYud3108hEsQpSU/Dm1IBDnWpJAH7GBMDi/eJBKFS05X8QF711fWh0hWPSXypaZaipKbl1AfEW/MfTsYkJrk51OwtawIoKAB3pe5iYNLAvZxd2sAah09A8VroAKCzeGmxY0cavAFHFBNw1g4GyaAiwcEMKPbSOQ5SpiC1WAZ+ZFKt6aax6mW9LDR3c6uW0oNKv1i2aHd07Mpq/Eou34ncFuR5wWOgb3YbMXdqHV6EBtQxe0d8TGrPUtckChHTzrFkpAUHOaj1qKkDoQB1NudfHzJYOwFXqlgTSujdakwrHpKggAOGqRXU10AAar7fp6hRcEXVR3BcHS7gvYdNxHIL1NDo9jViaGld9r1L9M1dN6uNHNna3ah3g1FrGypaXGUpFiGegJtyFab6aQNKw4SVKoFKWHelE0Db610eCpwatVMKlgX/Mex6V3ijEcxTKQ1etC71+pELUivZMrxEy3o2jdbi++ugEL56/C9Tp1JLNttE8TNYlV6bjamlQdPnWMzxziplJQqiiSwDsWDvat+hrGU8yWy5N8fTOnKWyQPxyfUguSKEgciA+9N9uUC8MkoAe25dnIqagj7tFIUqbMbN4ctAH0SCc1XFvuphthuHiSm9PC3MM4Lgbm1YvGm92c+eUbqPCOxE5afxJAcsllErGUnLU1DB+g0g+VMUZhQVLzMKCUBkBcDKVWPn84Dkykk0SygXzr0ergOCkNZ77UEGSMO4DkFiSoKsSBoCmjvcA6s8ao5mEK96QtLhCCAkLzVIfTMAUG1a3tA2Mw6keJKlSwLZUZgWZwWcqfmxZ2ZzBeEUVpJllxYhgEhmppRtomVMWUEjKL5hnAZ6pAOUNsdzFCFnuVkjNNKio3KUhCAUhnLKrsQfQwIeGplgKKkggnIJR93RyalBGY0ZmrU6NGhXhQoWqfzPa5D89nbvABwIBOopcqNdDXnoS3KFQWKVJnB1pC3K/+2FFOV1BtA5Lk7i1mhRjuHlayfc1sWKbgVsa9Y0GNzipUQHozOlzYaAkm4DmtRFmFw89KaSk1rdIvuCKGE0Ox0lKF2CeikipHTzrFWIw5Nyw5KIve2kWJKTQA0+Jrd2+Q5RIcjXY7d9bxQASUEfCoFmvWlNQQT1r1MclBcEsSzFnHmCK+flF0+UCQ9BtRj91tHimsGA2p8h92gELsZPKC5JyqqWFE25v3+UDEBaQQom1Rz2raGS+pro77b+ULcZNZ2pry/SExoQ8UBdqUuw231No1Ps5hvxEFzX7+9TGVR4poH4SdqU2EfQOC4eiXv8ANxvGK3lZ0q1D5jjDpYWeocDYOTbffSClLAAGtnPnTa9uYiSZbAN6Wpf6frtZ7lILnxVDE1AIdy2+hLVJi7ISIpUbl6XBdqaW5m0SRMFXFCD2qDStm3ewi0yiCKlxyHhqHJPWjaEHpHkplDwl3IoX3pT7tzhNj0geDRMeaZmWh8DG4rUlgdj2L3i9CWu40G5NH13DuItNTtQgKJZq+iupa8TR4iGUWuTepGtb0Zr9aQWU4nAAkMW/Cajm/WwrEFSWJp4bUoxvdyCeb1tHJI8VNdA92oCR5jelXiSkVUFqarqao0A9WD7EjSs6iljZBk0+G7+KmoelNPLTlVPmMHU4HRwwc0D+IO9bwRLFL+NrbM7AemweIzSQSW1v+Zy4DNR2GmkJyNY4lZRIxCVIGVlGwbT4QHS1/mSaxypgqQ7hPyyhruzEbv4rgmPJUoJYpSCGNB1aoHLblFOIxGT+ZiGepZ7HoPldoyll0q2bw6bVKkernMcxL1etAbihNSaC+rR6JrAPqCwdnJYj1aAeJYuWlveTAkhgxIqLa0FKh+W8KsR7Q+6U0kgsazMruGolAIrqCrys54/Vyk6ijtXTQUU2aAT0KD0Ic1tqSAKu4G2hG0UzsaD4iAA7VAyvcHUJISz9jq0IsVxqfMAImqIFWKUsaWcBw/L9WF4jxqf7pSxNWoMCBsGrlU2YFqir9YJeouxQeBXdbfH/AAnxTEhCAqYToBL1Oz7Cnz5mMxMUhU4leZayDQgACzX+FhpZtItTLIcqllaiQx/Ew1UxLiugNXgnE4ElhLmjMfEnK16ULaBjTXvHThwuL1Sds4uq6pZFpiqRw4CcqVgOQ5LrIYO1Cir1Fa3i5ctZUCTMQGBNA5ctRYdRSfP5QRImGTk99qWJCaEh2o173LV5mDDlUpPu1ZWqGDc2LAtexjsR5cgXCzJSZZUVZDmZWdyQWAcnxEk3ryZrR0gS5i5ilTErAADAugA1KVMTlD1L8ncCk8SkqBFFD8Ty1kWsfEHalLW1iCJnuw6iAB/+Nw5uHL08tHMUIZSpiUoobhxdql2FTmLGp5tFCsQkKzKC1EAmoLBJcVIAAUaljVjoY7EYtJQVEqSiniKgkACxOZiznZ6neEvF8XKUMqZiwCHCUJOZdWAD1ykvoHa8O9hUMZ3tNKykoVLoD4Xu1gTq55b30Q4njWKKsqAEpJOTPLajkO5ZrN4tvJnwPgUqW8xckhQY5TUpdTD8RGbdi7Hy00vIAwCbksAwqTVrb+sLdhaQjw/vZUtJnKQucsuBl8KBqQwcgPU0qyaO5vHDcwebPWV65VKQLmgSmgAtVzzhmMCHUWZzXnV2ba/rEZ06SCxmJo4qnOaEvVIYVcNDoVkcShNHANtP16RVMnFLO12e/pA2MCaZlFLB/iIDebbXiTnKxII3LVHcfKkAzyZiF1I8Q5Fj5GlOu9IiFAh6vTke8eIAc69W1Owr3/SKJwuXb0vuP1rDAnPLWZvX77Qg4mvYgtfn3tpB65hGrvy+/OEmMmP5RnOWxcY2wv2fkmZNJNkj78gPlH0vhGDtodAagVd2bbelHtGY9k+FlksPEbnRzSp8o3GGlMyQAVGj6P0N3PYg0dmjGMjuljaVFklICScwD1ChR9+rOY9S5FQ5q4t4uh0D0vasTCxUDSlGpretKl4lnJSQQWcnoTaupZ/KG5CWOyqYsmxZSRSl81G3qpw3Wu1ygRmVrcEDmmopRi55g9RFapfkxq16H1/aPVSywFbGwFyEm+oqPSJc6NFis9xUjKTffVza77OebPd473ZSq+jginiIVzbt0i9Mo5rnSt/wk+o+Q0iC5hF62PJmINPX7pOtGnsvqUSkOAFVDs2tCfh0qaV1aOl2a6aNazX0IqCW5g8z7d2s2vIJ9bvHqJWUjxBqg75fAXsTV77tvEyypFxxLuVKUzhJcEF2G7MHuwIA6jrEzLLF20oCKH8NritdPpD3xU4QHrXkW+Id7beZgOfxeRKAE5aQpnCRVdCUtl1BCUhz0pHLPqOyNlj09vyWT1gmgd3OtiIQ8b42iSGNZi2KRR0vULV0Ylm9HijiHF1KH/0zynrmuo7tokeLnpWMViZK/eHOpRUok59aAJFT9eTRlCEsu8uDXLkWJpJbsfyFuXUrOOu++sU8RwCkLRkCShSwxLjKeT0AL0fpqI8wWEU+YvQXamtakAftDrCKzoZbF6Mb3r/bpHoYYRUaPP6rJPU3dfAqwRACksQoUOtfNxY1qIktw6SBlOxcgk/E3WtzWBeK4ZScrEpIsovUO2Ve9w16A3cxVh8ayss1Hu1VuKG2rNoKgjvHWlR5spOTsU8SmTJczKKOHUQnwrSKEkfm06Nu8FYLHSTLKVlIIUWYKAvSgIZhqLkhhuw4phPeJKUqSC1CK5TudhoYynDgUTnWgJYkEpb4xd9w39US9mCd8m0wDTZYzhSSpPwK+GuW1AOVGhVxbDnDqzZk5FUYkM+vTSz69nGLKJUoqCwlZFFKqQaAeHavJuUL5+DmTCP4aFNUlClOCbgFfhPSm9ItrYi6Ow/H5KfCvwAUBSPDYnwkAtbYXFDHYbHCYlXumVV2awb8RSQx7jrCrF+z6wkMgFITUo8Idvyqpbnc84z6sqFXUCDZQysbfED0idTQ6TNtg5E1RJXLAS9HmLXpp4QE0q2YwcMKcwObxAAPV2JGlXNLknXePni+NrQWC1Fv8zsAwoQS4YQThfaBYp7131+XT9zApIHE+iBaSxJJNW6hJV5UbWKcRikpV4QMzMm2vXYkRjv+ulikebm9NLMQCG+VIgvjalNQUFQNP/kd4rWidLH3EeLkDUFILgKcA1HJ6OYEROIFyl6sEk/ESTodSdYWSsUlSjnIZzVL2NCzh7aNpFo98oApWkUqNXFC9LwrsKNcJdSxo71c9wSTv2gecgA1HexubtpFkxTeFy/MFqc6uOfSA584nR6+TdflFAeKUAcwNuZfz1DgUgdc+hca3YAVs9WiZUA/NV/saNaA8RMhNjSsGxUx+3XXf0t5QPgMJ7yclP4SXVyA3+UdNmM/a+tAdPOGHs63vCSa5bMHZ6kdKV3Iji6jI4xbPT6LCpzSZveGrCQEp2ag2+Tj6Q4lyiQAQC9Lcwb/AHaM7wxRBBAYtQF9hVz3rDiXilJIGrv0oRUb/EO3WOWGdVR6uXDbDSWR4qAl20NQNNf3iRmsR+YPsACCTuxv/wD1zgaRiVfiO7jrSm1eWpiH+IShRIve1aHX717xp7ePkw9i7qg4FqizVB1JJF9d35GPZUwEtW7Zb6jTmflC7Ce8mn/tpJYpBo4plLPb+8McHgV5ferKEgfmJGbKXPKrkP6XiJZk+BSiocvf7h8jDlZUxAIYpJN9SWHIgdu8J8Q4IauUJbLW6XeztSxFxHY32gw8opAmZypRZnUa0Y5dObtaM9ifasolKyD3alE51K+Ig/hT+Ww510jF5XJ0gx45q5Pj47GglzCsjICXUw6EM5az5h9kQv4rxeXIcLOdZS2RBqFEXURRDXY15GMfi+L4qal1rKUnRKQgEOPCoJAzDkT5xSZpZ05VgB2/EPhcOHvvoBFxwTnyOeWEOX+/vhB+O43iZpVVctDWlhgzF3UA5LbULjpAKUFVS5vW7DVwOewd4Pl4cJSlS/CW/NmckE7V8ukQS7O7auA558qULebx1w6WMexyS63svtsTkkkkeE0G4vuGLQBxfCFQUUgpUE1L0IU4pX1bqILQhVFywFd2BBFyyXtXrFs1pks2Cqh3fLWx9H5GOmONRVHHmzubtgnCp6TLSdaC1a7FunzhhMlOnNY6EGte1tPt4Q8LlqCRLWCgvvoHP1b7EaUSQQ2wpz+/0hY1TaHnnqipEcRKzymIAzB/haorpfS8Z7haVlXu5gKkVAuapJDF7m5jUS5pCSk0AAD8hq9z1hROUsYhLfwluojXMA2bul3PLz1a2OVPc8wc3LMyP4S+Xo9j2bsRrEcclICpayyDV8rj6MQYmA00ZgcqnoR8NhfV305CI+0GBTNlKSTZi97Me/7GGJlHCVJSMzAGgLsVIYGwSHLvVX6wcJqVuUjocxD0Gzsf3jL4THGVMMtX/cIZRIZmo9B8JLC9baF40SEqWnP7gF+aC2YO/wATW57QJg0HzVryOMw5UIJ20d96PSBMPLUtJzyElIfwqAcHR3elU2e+t4iAAkFYzZszhFmJOtCaC/dhHe7RZK1Sy4dy1t2rYUHKHRJXiuDYdQAGHyhg5ACg+rEKfQ84TYz2TlF8jpOlCxDs1TcfWNFLXNQoKTMMwNqlix5inIBhFkrGLCj7yXQ3KSOVwD4X3EFIdswCvZZZURLVXXQjRjcvWxiCvZnEhwDa7khvOkfSksHaWSVFyrUkAsSXr8hFOLkJIY0P+U16gDSrPpE6EPUz57I9nsW4JysGoVVqdhWsaAcAnJACChI2DmvXU84eSUqLKIUliQxuSHFrs4N794IkYcKDly9n2YNp3rWsCihOTE88qLkEZSGYPmGwV2+d4qxU3K7KcdLE6dA3n3iuTPKalyADc1qL6ElzvEJkwPmLOp2UeveKYI9WoBLglXLf6v2gKaoU9P09Y7EzQVE+bc6/OApmIJalIwm/B0Y1W7PcXOCbd+37fOFuGxs0TfeoLEUHSxB0L7GIYmY5KXudPpDXh/DMyMyRRqFiLGpZ2s/kHjPQmtzR5G37pruCe1SWHv5SiCziWah2bK+rABo0R45hVEFKlJqFAZVGuUAVYuNW6x89kym8ISoMPhJBIb8x+m4guW6Q6kqLAECjE700+XOOOfQr/lnoQ61P+a/r8G5w3tVIkqspZJtl8JzUZLkORTs/aiXx9IKimSASoDxlRfxA1SGCU0GptGWlIc5ymoG3ok631qYIklJOZbinwqDs9PDoRd3b1iV0b4NPU4lb8jrEe0uKKQiXNElNWCEhyKsl1ufhF30ML+JKXMbPMWSzpKpiqF6MOj1F+cRVKBOY1DUsWB/KA5+77VzpK6BJURdiCd9BlAtryjb0b2sz9bjV6VT+QPN8NZrEJAPhqQbZim7etKXi/wDx0gBIUpABtmKWJGpctXeBpgVRLsol1PoBqQ5YODonkYhjpUw1dJIZwmXUjVsytP5iATaOmGFR7HHl6qU3yFSfdFQCVBZGmcaOPhF6tcjSCV/lQSkEg+JRZtzXpt2gXCAHxALUaEEkEsP5dOhi2cmivhOX8pYJqGd3zVJjVRRg8jfJOXJoQfxBJcsosRTNqXsHD20j1YdaXWGGgZOU6X1BB2FA429GIylKVEKUS1XoWNCerCu9o9XMQfiowehsPhLC1tP2i6Mmzyc7KSVBsrOD4mNKghg2tTQQIrCC4WpzazsDuO2kE4jDArCkmqfwlwnyBAB/zMYFnCageFBvbNmDkgM9CHcixbbSGTYNwx1ThVVDYkONA/Jg3O/TQ4tOVPiL39GcKOo/brCD2aYzFkISggJJSkkpFFBxQXFWazbmD+Lz2azFyXNA2Vxu9CO3J4mPLZU3skH4YFSLEbCrltSdNachFM5A94glywJcZXLgbDcjyi/hsz/t1U2UUKg9WSQKs9f0ijGzwZkoUqFZWa4tUesU1sQuS3FpqlWqVgG9lEivQsewimbNcs6S4U7C1SzPY210DwTNV4CSBalaM3P9YX8PQBLzHVLk7vUknlboBDEZjjkpKU+8qlQWEuASCA6Sk7MWL9tmacC4iqYyXGhL1zbhibVanKOxcsTZUwHet9UtTchh5Rl8DPUgkWVY1szOW1F7XBiHsyluj6BJRZUxYWS5cgBIBD0BsRer/MEWfKStJMvIkppmUkhiwL+IOQdDUOWFBFEvFqUgApZambKSQQSh8zAAAJVXpaCkLLvmcPsCC1jla1tdTtFkAnu1MkZH1zoKkkuz3IAL7mDMOtSXc0Gig6rWJJbv6wcknOxBCdSQD8vOv9gjNSTXKnqL6VKkihGzvWsAF65wNk5X1C0Dyv8AekWHFqljwIRzCSXfmnKLsbh6RDEykrSVICVUd6JPZWh/SFuJDul6saozBjZ0kHM7Fn1Y7wwBeKSlmYmY6sqVHMM5atCzNVmpCCZg8UupmLawcmwJaxaNZKwmYjOQUprVt9yK8zrXqZz8QyiAM7bBVOVBC0j1GcX9B/VB0v8AD0P9Zjo6J7FCY/wz1H/KITvhR/In+kx0dGTNELB8S/5R/XLjS8G/8Yf7v65sdHQ4gEYz+MP5j/WuCV2T/t/rjo6AuIywfxJ7fJcAcS/5j+qOjoI8IrN/JnvB/wCIjqr6QwR/G/2f8jHR0aTMo8ncK+A/6h+YivC2H+ofnHR0BHYF/HJ7fPEQRM/F1RHR0EOBMtw/x9h/WqKMd/BP+z+pUdHQ2JjZFz1P9RhHiv4qOn0VHsdFAVex/wAU3+dPyivin/M/0rj2OjNcFPkecP8A/GP8yf8A05cVYf8AiYb+VcdHRb4IXJdM/wDGV/pzPkqBf/t0/wAiv6Vx0dD7jFqfh7fRUZKf/GmfzD5iOjoiYRHuF+KT/Mn+lcaSZ/7iPrHR0OIS5G8n4D9/hhVirr/00/WOjoqRCI4r8HUfIRQq03+eT/xjo6B8DDRdfb6xRhfx/wCov+ox5HQnwQ+D/9k="/>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5" name="24 Rectángulo"/>
          <p:cNvSpPr/>
          <p:nvPr/>
        </p:nvSpPr>
        <p:spPr>
          <a:xfrm>
            <a:off x="6228184" y="3933056"/>
            <a:ext cx="2915816" cy="2924944"/>
          </a:xfrm>
          <a:prstGeom prst="rect">
            <a:avLst/>
          </a:prstGeom>
          <a:blipFill>
            <a:blip r:embed="rId5"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6" name="25 Rectángulo"/>
          <p:cNvSpPr/>
          <p:nvPr/>
        </p:nvSpPr>
        <p:spPr>
          <a:xfrm>
            <a:off x="6228184" y="2348880"/>
            <a:ext cx="2915816" cy="1656184"/>
          </a:xfrm>
          <a:prstGeom prst="rect">
            <a:avLst/>
          </a:prstGeom>
          <a:blipFill>
            <a:blip r:embed="rId6"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3" name="22 Título"/>
          <p:cNvSpPr>
            <a:spLocks noGrp="1"/>
          </p:cNvSpPr>
          <p:nvPr>
            <p:ph type="title"/>
          </p:nvPr>
        </p:nvSpPr>
        <p:spPr/>
        <p:txBody>
          <a:bodyPr/>
          <a:lstStyle/>
          <a:p>
            <a:r>
              <a:rPr lang="es-MX" dirty="0" smtClean="0"/>
              <a:t>Rocas </a:t>
            </a:r>
            <a:r>
              <a:rPr lang="es-MX" dirty="0" err="1" smtClean="0"/>
              <a:t>igneas</a:t>
            </a:r>
            <a:endParaRPr lang="es-MX" dirty="0"/>
          </a:p>
        </p:txBody>
      </p:sp>
      <p:sp>
        <p:nvSpPr>
          <p:cNvPr id="24" name="23 Marcador de contenido"/>
          <p:cNvSpPr>
            <a:spLocks noGrp="1"/>
          </p:cNvSpPr>
          <p:nvPr>
            <p:ph idx="1"/>
          </p:nvPr>
        </p:nvSpPr>
        <p:spPr>
          <a:xfrm>
            <a:off x="457200" y="1609416"/>
            <a:ext cx="5915000" cy="4846320"/>
          </a:xfrm>
        </p:spPr>
        <p:txBody>
          <a:bodyPr>
            <a:normAutofit/>
          </a:bodyPr>
          <a:lstStyle/>
          <a:p>
            <a:r>
              <a:rPr lang="es-MX" sz="2400" dirty="0" smtClean="0"/>
              <a:t>Ej. Granito y basalto</a:t>
            </a:r>
          </a:p>
          <a:p>
            <a:r>
              <a:rPr lang="es-MX" sz="2400" dirty="0" smtClean="0"/>
              <a:t>Formación por enfriamiento y solidificación del magma </a:t>
            </a:r>
            <a:endParaRPr lang="es-MX" sz="24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0000" r="-10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Rocas sedimentarias</a:t>
            </a:r>
            <a:endParaRPr lang="es-MX" dirty="0"/>
          </a:p>
        </p:txBody>
      </p:sp>
      <p:sp>
        <p:nvSpPr>
          <p:cNvPr id="3" name="2 Marcador de contenido"/>
          <p:cNvSpPr>
            <a:spLocks noGrp="1"/>
          </p:cNvSpPr>
          <p:nvPr>
            <p:ph idx="1"/>
          </p:nvPr>
        </p:nvSpPr>
        <p:spPr/>
        <p:txBody>
          <a:bodyPr>
            <a:normAutofit/>
          </a:bodyPr>
          <a:lstStyle/>
          <a:p>
            <a:pPr algn="just"/>
            <a:r>
              <a:rPr lang="es-MX" sz="4400" dirty="0" smtClean="0"/>
              <a:t>De sedimentos, producto se la meteorización de las rocas y acumulación en grandes cuerpos  de agua</a:t>
            </a:r>
          </a:p>
          <a:p>
            <a:endParaRPr lang="es-MX" sz="1800" dirty="0"/>
          </a:p>
        </p:txBody>
      </p:sp>
      <p:sp>
        <p:nvSpPr>
          <p:cNvPr id="41986" name="AutoShape 2" descr="data:image/jpeg;base64,/9j/4AAQSkZJRgABAQAAAQABAAD/2wCEAAkGBhMSERUUEhQWFRUWGSAYGBcYGCEfHRwiIB0bHBobHx8gHCYfHB8jGx8bIC8hIycpLCwtHB4xNTAqNScrLCkBCQoKDgwOGg8PGiwlHyUsKiwsLCwvLCwsLCwsLCwsLCwsLCwsLCwsLCwsLCwsLCwsLCwsLCwsLCwsLCwsLCwpLP/AABEIALcBFAMBIgACEQEDEQH/xAAcAAACAwEBAQEAAAAAAAAAAAAFBgMEBwACAQj/xAA9EAACAQIEBAQDBgUEAgIDAAABAhEDIQAEEjEFBkFREyJhcTKBkQcUQqGx8CNSYsHRJHLh8RUzFoIXQ8L/xAAZAQADAQEBAAAAAAAAAAAAAAACAwQBAAX/xAAuEQACAgICAgEDAwMEAwAAAAABAgARAyESMRNBIgRRcTJh8BRioUKxweEjUpH/2gAMAwEAAhEDEQA/AFWhxermc2jVWUyQIjyDsAo2k3+uHrL5MVVNNyoVrEo21t7iSfUi+A3LvBaNCpRYhiSpZgTtIKzHYmRF9pwVrZ2lTZiKdpknVMWMG0Rt6483OwLT0MQ4rQl/hXAqlBzV8ShVVIKvUBLjaBAaJnaAJke2GXO1HKkVBT8N4BbVsT6HaTAFzcjGf0MsuYoNUQ1UR5LwzxqAFhJhiI3g/I4buXKLmgquxI0hfP8AFH9VjcfX1w4IPHvuJZm5+oIzK+FVgKUIMKwnQ+xUWJibdp3HpfzxpFTSzVDy1YLaYDDeHJkExG4k7juMHxkqcAu0lTE7HuNrflGKuZqUCYqVltYABZGx3JtNumJVxux1HtkRe5nVb7NC1fTRro1FgGDMfMAdgVAkH1iDPviSrwzMcPBehTpHzlJUio0RY3uZ3mBHYYec1yDQrQ9Gu9JgINgQbk3AjudjhfyfDtD6HIqvTdqba5GoAqQVMgrEzMkm14MihsbCgYtcoN7kPKWWbOL4mYqs7gnStwVvGkt+K022vhv4kRl1EkeGP5zBAJ2aAdQ2gi/vhNyvDNNKp4VVqdNajwFJ8SzEhSDcmI6d/n5y/HC+tdRqU/gioqmdN5IKxMydhhWQCoSXdxg43SoNTPjrTK9WAJPusCR33tGEfIcRprV8Knm0KhiFNRWVSJt5gCL/ACww8aoffMq6KRTYBdIFkMGdMfhmItbYkGMZfXyNSm5VlKsh8w2II/e+CwhSDuDlLCrE2LiPJrvT1MwqAqCQLgxGkq3a35nruE4ZwBxW1Zek+mCWJWQPQR39CcBuS+a83QcNJegD51ft1I6rv8W0wDjUqWbFWn42WIdW6RDAzcG+4nHOCugdTUayLG4C/wDiiVGarUYyRbe0drmbWjf1we4Z4Z8hM23DQJ7i/fvOAPEOIZinU/i+HpOwWQT2sSRtPtihwrKUSv8AAqVaLHaWLD2KnYDbynA4iAflNy8iNGMXHuU0zFNkJvut42+RH5R6YTstwo8P1VQz6gsinY6iBBDFZESbR3wx5fj9RHSjV062nadMr6n0vJjAbmivlmISq9VXJ+KlDDsRuNQPYjpgSOR+PUNTxHzjRy5zmtWlJEGYIBnSfX09MZHzRkHpV2KvqVyxUSbAGAs7/DA/6wTzPEEylUorJUBGpHCRAcXlQbNIEqLdesYoUeGVs04rCm5p2BdgQpkna+3sSR3wwPRswPHrUg5drVwSaNOqdgwVGZZmwJAj5kj5YduD5969NlqVw7KSSrH/ANZMyFYQCL7SdvTBXgnG0oLTnSnl+BTYXJi1p/PF1uDjMsmZo/6dm+IgkeKp2JAG/UMRJ+hxzu7aHcxVRdkRaz2Wegwq0RNQMDJJAI7yYURb64m4xzRUfwlqVxQqi50ozSpHXaO8XuMHuN5LLQtKuhqVR50plmAqRc6SLOd/KdzYxM4pcw8jU8xlxVo0WpuKcqptECykAxPaccSwFGcOBIMReKcR4rQYs5Z6d/PpDoQDuSAbf7oPzwG4Xw4Vqpq1mCqxNwo3kzAt7YO8A4vmcm7TSqFFADoVa25O4gWkXiRgLzBxqao8EroC2AQLEkmCotImCRY2MTihVFWsU5INNqMKc41MqrU6AQ0BIIqKG1gm4O24t88IFZQILAiY9vS+JvvTMR4hJ7dB/jFt3ldLiR+/0wSrcWTWhuCUVtQCG82xNVyrLG+OQrTCkDzT+V7fTElbiQI3t2xx6mr3qO/KZytKktSowauJEElVAbSdLGLggEE/K/WbiPOABcUwlzskwfmf7RjO1zpjvG0n99MN3KnK9TNhnaaVICfEZSQ14hdpjcxhKlV2YeRWY16nzLc55lG1AgA9B/kycQ5vNVs/VampE1KniATFwvW1yd5x3FOF0KIBfNI2qYWnTYtaJmSAszaZnF/l7iyinUdCKK0yG0gISbgXLQTP83Q7AGJ3kWghAn+0BcV5IzmXqaChNgZpnUpn1HtjsaDW56ypPmlj3Ok736tPXHzG+U/aF4h94GzuUqVXdtDNU2EddNgQFHoZEDf1wT4FwuvSdTWypZHkiGH8O8EkRBYkyAb23mcHaWZTSWy60/OTJ1qIbcwRqB3nqMKfMHF89StmNSUiQZR4JFjAKtHTeLA4nKOTKOagajzxPP06eWpqSQLaToWEBO/TSAfL2EjACm2eeoadKkCu6VnIUx3ABJ67R64ly/LIq8O8TLO1TRLhKraoNm1A20kblDKsV2m+PWbytR6P3pc4xqpSL+VE0mPN8lMAXkgD3wbnh+uKWm2sIcTp13ydQ6i1UMF1MVgqXCs8XIABYxuMKdLkqsrP/ETQqgq6kkPPoYiLgz8p3wr5fmatl6QCVSq6rjcEX1Kb7HYxc3w08L+0bTS8Pw4Cqqpp0xAAGlgQZG4kdDtIxUgAOpOxNRr5f5hoqFo6a2oi7lyR7yYt1EA4C8ZzTUsyyu4IbzK0KCQCRMiJMQIwFo8ytXzCK2hBNwsAna0swv7R19sVPtOzmnMU0LWCahbYMdp6/DOF5cg5qPzG4cRKkz5y7zCVzpcy4qvdI3b8JAFwZiCJ3Pthk45lqS1WqGUaoAxldNx6RJ9yAfffGaZKr51Kz38m9iGkHoRG/SMOyGmxDLU87XjdiTvvck/XEmdhLMKT6eMCkgZQT5gCDYxMGPn0J74u5viVHiWWqIiRXVNVMMRqlLjT1IIlYPc4F8b5UzdRhFCoQRIYx1gmbwtu8Y95ClUy5C2osLrqQCeljsfkScdjQBb9zMj22uoCy3FkCKCrioNqitcbCRaQYAG8Hthi5d5oOWzOp3JRxMn16tvttH+LkBw+hWrBsxTTWfMGCBQ5sCG6NJIOohW3gttipx/N5RFC5bL0zX1BVKy4UDqv4SSTA+fYY1ms6EEAAbjZzPxCjVoU28M1GYg01UMGJG5gCbAm8dR6Y9cAyeXdrUKlMkEy4YQd+tsQ8r5/NU3pfeq7uXJXQACqWldTAXJIiAYmTeMOdQrUW5IJ/ECJGOFQGvqAeP8ALTVKa6FCuhBSod5HQkbgj17YD8O5NZ6sVtlggD4euxkHpsYwzZLPNRqCjWcQwhdTAs3TaAf7fphT5i59OSzb0m0uNKsGmLEXG249+1+3DGP9JNTvIejVyfnT7NaD0Wrio1M0kJkLKkC8EXPf9jCvyzzkPGK5knS40mBaexAtBFox75t55zebyDmiuiirhalQMZYdVW21wGM/ijvhEp1CCD13wwooGpiux/VGnN8vmlxNaN2on+LTkmGU/Cp7w1j7euH5OM0kqeeoFkGUbvbaTcfT54RuaOOq9LJ16bw6SjCbgnSQfbUv54j45xgZpKbMAKincD4gReb9x+mNQa3Aykk6mxcL4lSzFPyFSV+Egi3+MLPEuMtSp1KlB2mmYemzSbGGItaL3mDBthD5W4rVoVh4cktbSBMxtAHbrawnBdM/USpWfw6xqM2tljUV8zdRbTo2PptjW4nczGGFioczHGxmqGtUIcwGIaDEGT2BUwdsZVmsm1XN1VQW1sTAMAaoJ8qkxJiw6jBvhWZZGXwWd1BhraYGwO5BtNjvijkuNeDRbw4DFjJKqWMiBci63J0mSO8YzCSGJEblQcQDFh3lie5Nh09vTHNWIESYN4nFjwCzDSLk2AxVzeW01XAkgGJ9RY/nP1xSKJ3JzyUaE8DvN+mIiL4nVO+LGVyGswGCC5Zm2WxN/UxAG5OMyMJ2JT3J+E8KFQeJUIWmrAMTaeulepMdth2xoKcfWpSqpSDIFyrMqklhAUEDzG0FT3tacZgwJZVUEkwqjrfb88aXlOeaWSpfdDlWUqkVRWW7ErcFeoYWk2iOmySnL3D8hXZEzioxc+bv1xbyeUrutQUUdkABqaRaAbEgdAfphoy2U4VVYNrqU1cQ4LeagZAVxaHpE2M+ZZB2kg7y9wAZTiCq7ABqZ8HSTDkaZJJADSDqAErv6YF2ZWowwUK2IiZXlXOuoZMrWZTsQhj9MdjY8/z8tJvDKKWUQSzab+nlaR6z37Y7AeSd8vtMYq5hkdjTJRdRIAO1zA+WHXgWvN5OotdoQAQxuQQbFR16j1k+sM/M/JWXzFU1SCpcySp9O0EG/Wxvhd4xynTy2XbMGvU1U1inoAUT0Ww1XPXVMYo5ll+MXxVT8pUzXLGcymXdnrMtBm0BabEFgxgkj1WwB6m+12Xk/NcPWo1Lw1VgNI1ySffUxDE9xBvEY85DmmnmcopNJWYqwqqFsYJAaD1KgSe/XC1zFw3XWQ5e5dip0mSpEBSSO6iZ/pOA5WxBhFfiCPcP/alychopXy1FNVNvNoUBijDsoAYAjfcA9pxS5b4Jw80wtamKjEXdS0yRMqVa1jIt0vjwz1aWlXruuZUM3hsWhiQwA66r7AWvOwx1etlsz4dShUSjmQAsWh2AsdJ8yt+Ge0WwxMgHfUWyE6Ejz3L1Dh7UaoFSqrVIY1FEaSrW2swsfzGPPPFShXemubR6JVQadZBrFRCZIKkrG9iCevyLfeqzU3TMDxVdV107WIIIYbEGxBg7x8yLcn0a+VKyzX/hsw89MxdSRErYb/2wl8dNzXYjly2vBtGZzleY/urn7iDST+YgGo9o8zQYB/lFsM+U5loLUo5l0p03K1AxCxqsIMC0km5AkxGK2W+yqqwLGsiDpKn842+Uj1xbH2a1daCs61KCCV0G5B80RFpO+NDAkVOK0DcNcO5gzGbcsqvTokeViQim3a7Pe0gRHUYucR4XU06tLCLlqbggjuQbyPYYj4fwwhXpwyqPgdqnmNzEA3CEGyza3zYOAtVKRonveBPcEx+WGvhRve4lMzL0NTNOZMs7NSCktEkByQbDaQbz0I9pnEnLfBKKNFRZZkmWsqiWkdSLD4jBv9XTj2miFapSdEOosZBCEgzOklh1uBGMx4rzAXRadMeHTWQCPia8gtbEYDVxMqLDsTR+DBFog0LAnyxddJJK3neLe3zwdymY2mCYg2t7jCPytmvipswupO4gz1taf+MFhnagozTDVHFgvU3Ex8pNsC5qcFuVedOBF67Zg1mRVQErpn4d9JmB32tvfbAvmr7PxmaaZnKMX21qX16gYAZWPUdVJ9oiCd5hzpqZByFcHSVIO4MxBi3p/wB48ciZktl3pjymOhG52MdDP6YWcjKQRNK6lDI8utUyr5VgaaBQNIIJsQxPUSSJn1wr818mUsrSNalVOhSoNNrnzELZh9YI74dqXDGHiVlzsOoCVGCoU8oJUupjUQpgsCDtY4H1+TKuaostaurOzKyVNMIouLCxkg7kdo6zQeeiTABWyBMfzFTxTp6frjW+SOF5b7uqNlKbq1md1BJI3vBI9BPy64L8F5IymSWCqV3b4nqID6QoIIA9L+pxLV4EBqfLMtM76NUodup+DteRcbYLKjsPjAGRb3FLmvKDhOaRsq5Vay64n4YMFJ303DBZ79hh65W4o+Yya1DBIuSDdr/F6fP3xFnsjRrIaeeoI9akmpZM6l6kGQrQe+x7YWvs9FSi5GrSrmNP7tte3bCnJZPG0IAXzHcucX4FMwopeZoZCFIMki8wJ7nY+5xm3HuF+BUCgzKhiLGDt0sQYmR3I6Y2viGRdZqLLA9R/wB+3+Bge9ClUMVKNF2Bg6gpYQSSI02vJsevrdSZChlJAYTH+GFaZ1sb3gKfPI2EbgHr7Y98F5efMVVUghSZY2FusTYn9NzbGq/+MUBlpItjqk9OoglgTBC7nbHjimUXUA1FHpm7eJJBK9VWIXy3G0ybDDvOWijjVYp5X7PaKkmpVDgSbPpEdD8DTcjqPY4UObQqZjw6TIUVQAEmNrzIu3c/sOvM2cySo00mBFhTFQquqIun4RIkwb362xmpOGYQWNsZmUhV1PtJyrAlSepIxe8V8yQqhnMaV3JtsBEm2IEzhWT33B6/s4dOG8u5R+G1KtRQjgn+NrMgwCBFhpJYLp9jPag4xdiSjIaoxHydQ0aoLl/IZhTpP1iR8sPWYUPkwcvSRqMB1Viwemyk6xMjUOxmffqhZyuztLMWgBQSegAAH0AHywy8D5gahQNIjdrCSpAIMmRsev0xmQauch3UXqtOo5LQb/L8umOw30eeGpKqIiBVAEC2wj5+++OwwAVFlmjPR5kpM0o7ldMtTEkg7kSbkz/L3GLOf5sy9VBSq09Q30uhnYgGDcWO/rhM4vxGpTzDNTXwSQrFANMFkWYsDEzf3xa4hTNRadSwJvJN97ife30x2IUohZtuYIq5arl67DLl9I/iIyMZ0/FMiJgSD7YJLx58tmaeYDCpJlhPxCdVzpvuCGIBkXEzj4lElBUWWajN1giNzJJ6X6Hci2ErNcWctJEgfl6AbRhTDkxjV0ouOfMXN7V3BRSkRdoZwZJsY8s22PTFenw0gJmXzKK7g1BbUSwJ1A92mPQye11zK8YR97HEjV1m0e97z07DHBQq8ROs3c17LVctWqFqWZdWqiASi6J9F/CZ383yuMEshSzztpD08uFJ8tVCxaDGqQRY3i/6zjKeXs5pcwQrEbkeU7SCPW98NeU5+DVK5dC8EBTqAKgKF1DvcT13PrjAo69TCT37miZfXenmFA1GxEaX/qU6jE2sb4s0+F00TQoZVFoBn5XBwJ4Hx0ZjLMSG0ljpDRa2wsDGqIO+98K/EuasxQqroDV0KyokFheJMbjsfkbi6smMqQBuGj8gT1GOutPLOF8zBpiQWYCxImYgTt6i2AHDqw8Zqg4g1GmW8lFQCeljDQJPQXPvgXzzxp6lClqSpTJbUuoQDa9wZBEixvhHSpN5k/3wKoRuMLXozVOds265N6gr+LSqIR8Ok+YaQd777HscZX422Lea49UOW+67gvr3vsZB9Jg/LAddW1j88NGOrqBzuhGLhPHFowbggzqG/rFoj0M4d+CcyU6qoQ/huR5lA3+UXH+cZS+oAEix9d8OHAeVs0dFSojZekCCalUEAdvLOoz8h3IwnLiLjUNXC9xl47zOoSsh6gdDv0+pHWOnXFP71Ur0qaZf4p1HQRKwCAWAOxMiD16dy/HuQvEog/eQWU3ZqYE9LkGSZPU/LAzgvLWeyj1DllpV1cKFLMFaIJlQWFpLCNV7GNsJ8XFgG7h+QEWDqfX+z1sxl/HWsRXKgmmR5WZfKDIJ3Udu20nBpKDBKNLWQ4WQ7Nf+pWEhivSwkWMYDIM1VyzrUNRKrA6ZJUAhgb6SdNjed5vEXzXO5uolQ62LaSVmZFidp9cUYzbfiBkU8ZtnE87VWl/qFVViNWsbgHcmLGBE3k33AwjVeZNNeACqgFTfVN9gJCxa098CP/m1ZqXhGrpUrpjQJjvqAmfWZx45by6ZjNLTBJEFiR1j8Pz79BOLFIkZU+41ce15mmY1uyU3QBD/ADAeVj8gQJEyR1GAXJmZcZpEDFQTcHuOkdCMNgzT0KiLopqjzbwRB2g7apGxJaeu4sRqcNy9aqjDy1BOkkm3WBJBIjabXxDkLCzLMfEjjCFDjVR2JSDTkgqQG9CJ95+UYjqcEyq1ErrQAJMyrsFBI3IDAX26j0vhU4jwDiaVnei5KT5AHAJB/p2N+/1OGPlzJ5inQFPNVNZJ1K03Wd1PVryf3YOfVgahcKJo9z5xvjldKOvL0UhZJkEmBG299+sYlytGvmcutXUih0BKr1G+zDfa2r9bS8XrilQPiOFQx5gd5MR0IMkb23wI5boKlNVpV6rAEkI+kgexXYfWMad3OAoamd8y8HVKz06bFghIkGQSCSY9jb5YWTlSZgE42mjy3mkLHL1qNM3IPghXPuygmJ3MX3jCZxvkStl6etiGAB8Qj8J+twZF+uKVNAXqJY2Tu4n08gYBEk7nBWhxQ+BWoMxAdRCxPmDKZ7iyxiXhuTeqdCtTUjbWxWfaxBOLub4N93pFmdWJIsBJIkbENPeNtsHkcCq7i0Uk7itk+G1KrQpp7TLMANp3/d/nhi4VyuM3QLUq41pJdIZnJ7gWmYsAPScBqlCmVcnUCfhAsPn6R0x3A8i9VwtKm9Q2BCg26A6tgD3JwDEnow1AAuodpciK6hhm0MjpSb/Mj2MHHYL0/syzjgFswiH+Us7kdbkAD5C3rjsD8v8A2nWv2jtxfg+T4jSWpJDqvlqIdMDcrcQRP6/UEnJeVFMgPWLdNZIQkXghQAQRbfqMVc5m2yq1fBpA0Wgk9FJMEJfzA9ht6bYX8xzdUqSHCEEGzILG0EesicAt+jqP4ioz5yjWp06tPw0SKLlGT4Z0HykRaY+uMdakbYe6HNmY1qS6QAbeGsG2xEY7OZJM2XzDNSpQBqRVu2kQzqLL0Fpk3IBw9eK7iTyPcRaKydhi09JTGGPjfLIy4ptTqrVFSdOgQbRuL7zgXU4FVALvTqKoIBYqQJIOkduht6YKwdgzKPRErUFaIJ+ovixTSDvBixB/LEeX3/XFitTi464wi9icBWmh7lLO1BmKZDgQIhnsbzA7mT274bOJJ4TpUo0S48xZVRTIaCQdTC0zAWfY4y5qhEaTGDNDmqoqAXkbmbmd/r+9hhL5HBBWGMaUZpec40lXKvTq5OoKGmW/hwUj8YM7gSZXaPlhQzH2XHVTdMxTNCpBFSSGAO00zBn5/THzhHONQsoMmTBUnuY9Jm1j64t/Z9xbTmPu73WSFkAQRsT8hHWJEYzFkfIxDamMgRbWXcz9ktJl1Zau6ut4qoCrd/ghhPs2B2T+zh6LTmgjI1lqIzFFJMAGNLCZ6xeIxrPgLAaSp7EduhixGKPFc8FpQpK6mAm3QyZ7jYEeuH5AApIMSjksARMrqKuXrfxacVaYU0lgBJvfy7yAIJvO+wOGKnzrUjSyIysNLo9iD/UCIiY37i+PfOXLxzKrWpR4iiCC0Blk7HaxMjb4j8g3B+UKzuXzOtAAAFDAs1hBkEgKBAm/SI3wrHnRU3GZMLM1iFK3NqAFGsAoOkCWJPwhTYC46xaD6GbIc/VBmEpJT8dR0A89uogTYW+eB3FeT6oaeHopSqAHDVIKMsiAXuQQegtB74U6FCvkszTqMIfTqiJAmQR2JH6xgErK3K5zfBQJrHEubV+LwatNiNmW5j/gyO+Mx5sr0K9ZnCsj7MlgpI/FMggx/TeJkTZ/4NxermqOg01KH4TUWRHUAACflbpijnuCcPpENWpMXY/ESQB0EKSVgexxq4yrkwvKvADowDw7hWXNZFpBfAekGcVTqDG4Ok2KkGNjIM7g3t865JKGXoZnKp4a02NN9JuuqCpnsSGE9DA647mqilOmrIxmmx0gqYKNEwSIOlotNr4M8n5ujnqNTLVVgMsMtr3kMDvIYDDgAy2exFklW+4MAcK5nr50CnVYLSHxOAA/oFvE+pEAdDIwdzfLi01RsozsfED6KzLo6liDo1KYkWmxNsWByQ+WUIgFRfhUhbn/AHfy/n74u5bK5sFJpA09mAYAgTuAxAkD3mPWcTFuXxAjlAU8rkmU4rVDlXA0EAEFlIXrK2DX26QQCB3KlwacPI/qJ295J6f3wl5/JVKddlqOuiSAPDY6ZkKGIIBBBF23idhdiVDVoBVkOsH/AK7jcH9wokjuNoHqS8w8v081Qeijw0SGNwG3B9pAmMAeA8s1sroWo+tulvLtt3Pvbpg3luIKvxwpgzIPz7yPbADmf7Q6SsFogsVaGtAETtN+vUYMf+SDvHr1GY0Ks2XUDuCCPfvb/PXHriHD0dHFVT51CsASAwv2I6dfQYD8G5oNYgarmY/dvqO2LD5+sdQZSy9VPUHpvY4vOElK5SAZQGvjFnOcqZV6NYUVajXpsQrioSpgB0kMbAqQLQQe+EziiVgjCr4ZNNACVYa4DqASCQ34iPh6/PGj5fgINd9J06tyxJkRFxPYxNt9u+dc65QU6+mNNSB4iqZWRYQZm4APS0WviIAk0ZeCKgim4YDsD+/7YcuGu9VaNPLvRpMBr0VGK64lTMCDtN/Ncxthc4TwwtTeqdOikCSCY1kAtoFjuB+g3IwP4fxqpRqF0IOqxDTEb27R0xTjQO25NlYqNTTKNHiVKVWpSAmQGdvLIFhKbD0tj7gfwbn8eEoLPIsYFvbHYcfpgfcm8/8Ab/maCvCqdZW8VQ+sQZESO0zvtfuOmM25o+z+tl3LUlNSiTYmJWbQ8xF/xbbbY0nKMjANMt/N1b/cNmPrgiKhidx9R/x88effE6npG5+eKuVdGKuullJBU7gixGI6tcgaZPtNsfoDOcJpVFZHpoytEjTe202m1sI3MHImXIGhTTa20kG/rN49cEMgvc6iYmcLyCOwV6xXyyCP5rWBvEEjYGcaOueY0Ar0vFTQAUYfGq79wTuRpIIMRfCRmOWalKoAiypkgna/Q+sH09PTSOWEIy66nLEgAgmSDsRM4w7OppIAszPc/wDZ9WeauTU1KTGdDEK6ejAkAx/MpIO9sRp9m+eNJ2ZAoUTpmXPsBIPtIxplRkVo0kFtzeD2gnY+m2/XBTIZYJSsWIk2O4sPy/SLYMuV+JiaDDkJ+d3y0bXj88RSMapxn7OxXOvLaaTbOh1ab3kGNx2Ai/pibhX2b0aMvWPiOt5EgD5dx3JPW2FFwRcfQGouchcLosX8bLmpChgzSADO0bXF5Pr0xZ49y+aRXN5VCQGLVqUyUkkgQFXykAzhj4nxQvl6q0kSV9iFjsTZmBG+1ojCPwTiVceLURiTCggk3DMVn2DEdP8Akl18hBIvRj/yZx6nXCrTZY6gk6gYmAPTviPmDQ1Qn4ihMAXg9bTM9bA7YCZLgSEioyIagbdZSQRbyrF1Ijab4a8jT1Uw70EUofMyMTYxEzdjsb+9sHkfyChF40GM3J+GutSmGG+/n2n5j9BGIM0qKxJQCRcgXPp1Jv39cQZ6ooRoOkA7KYm4jbr6frgOvGNawHMm306bWP0j648/JQlKgmT8X5k+6UmqKJXUAJO5J7xEAT8vyq8L4rk8zUeoobWgaqNYBlYlgFd2tqkSAsGOmKPNVDxMowOpqgKlQBf4oJMb2J77jCpyxy1matYGmrAAMNTAhD5SuktsJuJm2HYcYKcotmo1GylzXWr02+7lKAJsWOpyd4NoS2wiO2LnD+MSVSsNaxdjaDG095B7YC5f7Ns5T0tNNoN6a1IeO06dN/fBDh3M2WlkzINA04XRo1G/xAr0iLixxYXsUsQuMA2Y2UMulZTT0CqhERbT/tM3B9MIvM/LlXJZhamVRtJEQBr0m4KkGfKy3va5w5cu8w0RIourAfWB1IY69uvp6Y8cx86UaQArIWVzpgDdfY9DLfphQsQ59yXM3hUUXMVJqESxCwqnoI+EEbSNzFu5HgPNaVHaRKkhdQ3Vuzeh74y+hxSnraFOgsYMmYMgG8wY9xiFuMOuYNRGiD2AkSJBAHX64rQUNSR9malzDmP49OkRCMNK1NxPmIG8+om2+B1XL52gf4dVaqKJMjzAE2kadoDCQT69cJ3M/OnjhVClXpuIM9ApBBvvJP0+hXl/7SGXSrUtbwFUzue07icTlaYsJQCeIBEMZjitapTNSjREnZpEW6djjMOJcUavWeowALRboIFvfG65atRdGAXRf4Ytck7D1mRY74yfj32fZmnmHFKmz0iZRhGx2BvaNr9pwrG1EmP/AFDiZU4FzA1Nx4jeUbWH6/2NsP8AluZKDaWZ0Ut0LAe+/rhR/wDx4VWXrikbElkLJf8AqBhTNr/lifivI+UWmtX74VBSQCimTtAAI6kWjrivzAqSsl8Py3NM4dkVema6VVdWltgVtFpGxtjMuauVwtbMZmq2tZ1CkphixHwknYA9BJ0jATIcTq0qenLKyyJd9RLHf5U+vSfXDFladDM5erT8x1BirO2oqRcEbA3HzB6YSzhTf8/MYFMTcvxyqlGqiquioCpkXXUCIXtYeu31AtS07X98GagNBnpOJEEC28ghXWehsfXbHvg3D0Lq1WGUkqEBuTBjYiBq0i/ftjhk4238MI4+VCD+G8Z8JNIAN5uT/Y47Fnm3I0UzTCl5VhTpmYMDUAZ2mcdixc1gGSN9OASJ+gslxWhputybaiP/AOji3QI1MNtiB2B2/MHCHyvkMzmWLVpo0wIFhr1WuAy+XvqONAbhyuBLOSv4tcN0sSLH2jEfjZhYlLMqmjPrm3f9+2A3E8nMiDf+Ui35dcXM5kqlKmz0XqPEeRoJ3vBifcH8sBslxWrVBNal4RFgs3J6mIsP19t5szcD8o7GOQtYQ1to0rsAB5oK/mN/YH5YjXhSlYZ2iQQFOnb1F/0xGM4bdI6DEVTNrvENiHL9UxOjHLi1CTimQFZFYDbUNX5mcSUUpj4AEMRKWt7C3ywv5jibKCbGLmOuJcjxEVVbQGB2BN1awII62/UYDGzueZOpzoFFQfx37RRR1KFJZTEA2MGDfsDIxb5e5sTOodSFW26Qf3/fGfZ3hOZyZCVBTqK1xJgN3ALAEP3G5He+PvDc+KIZvDZYI1opk+aBv/tn1GPSoMKEnrdzWavAsvBKogLDzeQAkHcNtNuhwvZPlWk1GoKL2YFdDG0NJKqZtvufTEHDM+terFKpUpALqiqgDEExAlZInr/eSffFKGh1WWYVZCmnA8wEkeYEgxJG6wDtGCrj6hDf+qDszwZqKaqlWs5Bga4OmJAAAKljt5gCLHpfALP8zZlS6LULLBXVF9o1GGa8dz8hhxHB4QLJrm3kJ88Sbq7eUmY8vrIwqc38NfL1ta0yKdRFuwiWAgnsGtcdZPyZifibeDkQMKWCOD8ysajms3/sEEj0gCwEX77/AKFh4bRp1KwWlLOR53BJRBuCegvbv+cZ+1IzAseuL3D+IVKbKKbtTjqpj3JjefWfTC3whjcMOVE1ipwlUYNLkhYmYB3OwgfUx9MXKWaLofMxKHzK1ukg9JBnfCHS54zFQaBod5GhiPNuLWIBn1G+PfBOZ81VLU1TxHW8LAAv+KWAAnHeMgVB5Ax6oc3UFtUhEmNUzB7H1jC39pPAvvQp5nKgVNKw+mdTi2ggfii4kdCN4sv8fFWnXp1M7HxStEeZdIN76tNpPlneJsbGuE89ofJmFKTu6GQJFiFINu+/zxptRYmULi5wrgWZUFkpsGKEDzqrQw0yBqBYbzgPxijmyQ1VKzAXlgT6Hb4e2NNy+UWooZWpvPwvT2Jkkkow1U2M3AJv1x94RWCViTpVpEMCNXr1uP1FsZ5T2YwKK1MuySVmAIUqOha1rSZYgGN4w/8AKHKuXrfxDVLupggFdM9TtJ9vzOGjjXAqddFJVYExaY6yJ2veRhTHDnSgxp0merSqGXRWCqVNzpEwpABPcHcYZjycu4nIoAsdy/8AaDyA1Tw6tB1UKmkrUbaOsxcR3vbCdT4bl8oWGZLVaoiFptCQQD8UavmIxqC8dpZygIIJ2ZZIIMCYNrdiMZBx/IvQrtrko10YwZUWBkHoIB67HrgmZefH1MUMUs9zQuAczUs2wpor5erE6lfUCREEg/F8773w0Z3NVz4a6KZI3JbzAgXgEjUpF/7dsRyNZqTpUSZvpN4PQwevywx8R58rkoKtPS9MAqxWHkmxGoSFsQfc741640sFFJazNDXhlRZGuxFwb9I0wT26gD2OFulydQotpaqXFvKWABNrkEiNgLHpGI+WefajiKyrH8yiCBfaZ6jHzjmWNSqaiws3BBmfXYMsiDBBGCx/TkaJ1AfP+0VuY88w/wBO1FKJptI0W1CPKT0YdQeoJx44VxFvGWQAkgEqAPmIiInb2w7gO1FWekKj0zIMHYjzqSRcESYuPqYJ0eE5XNUroogwtRAEYRcLAEMNwQQd/TCWxbKiOGUUCRFPjVKoEBVKdUK4SHiCsNEEkbbQflj3ksmuWdkqZEqtQkjUNcA30yGYaQdvTfvhj4hyPl61EaajIIB1AhtXaSRPUWBG3TArRVy7imiVa02D6QoOmFkkt5CRp2B1XIkzhSqwWo21YxE5i4W2ZzVWplqDmmSB/DUlQQqhgIEfFNhbHYJvy/nM0z1GzNGi2oqUasQRHooK/TffHY9FUNCQvlHIxr5U5yqZhGe8BrookwdRAHciD6n6S6cL4tTYEhtjEkEG1oINxj865PidbLMDRcqfQ27j0374cuU6WbzrO7V/BphgCRuzR+FF0rt1JHzvhlFdCAabc17O8UKgaSukg6p+UD6av8YR6XHAwLTPUxvjxxPhOcysikUr09JILMVeRc2uJPQ/s55w3jTKAJt3/YJGPK+qxtkaz6nofTlVXU1UZ0N8M9I2+mIWrvfoRt1nt/1hRpcyDRuSw7XP9tv7YZOW3zGY1OlIMw/mOkQdrHabnHn/ANOXP2lXMKLMMZZdakt8XyEWwt5rnVMlUahoPlO9tj5rC3fDBn+G1yYYGkTExEEi0giV26em2KHGOXkYEOivqVR2bULiWCkhTtYz06yKjhRPj2IkOXHKMn8LM0VJ/iAifMoIPbpG03/5xSQUcudIpikTtChVa99hBIsfpHoH4fT8ZVWhT0stpG4UQYLQABptBEHp0wwVuEUqtPw6ruTA8yHTpNipiTcTEkwb2xq2bAFCCaWLfMNCq7LXpVWpvSm4/EpgsNj/ACzcHAnMc2VKGZGioa2gDV4gW+qZXyx+GPNPUfNjHB8yqxTqCrA2ZdLHbYyVJ94xl9KrNR9QhmMxERcyI6RtGKMJ9GBkX2JpfDuZFqamppuCdB0k9SYIMyPYEwLGSQwutDieWKEGRExYgxIYTeYM33BxkOVzZWQDAO/p6gdSP84e+G5tFpHxKjh9BAYmNpKzOwuLWnvip1BFSVSQblDifIWVyrhq9f8Ahk7EgMew6xfr2HTfBTivIGRr5XxaK/d2QE69Ri03aWMqbHULx32xm3GsyXSkzGSQ09YIIBA9P022jDh9m3Ng1jK19IpshRWPW9labRpJA+QweLGFEDLkZj31FLO5Bsk6ulRHcE3Dq4I/C4Ura2wae9rYYOD8z183TKlKJqUroQoDeotsDEHpcTFjgDzBwpqFapSbemxExuPwn5rB+eJuB1vCLAJ4haBZmCwYJ1REab+Y2B74JqCmhMS2YWZPnub/ABqZSp8LXjQCVI7GALQLi4kjrj1xLhiVaH3imSjAQRHxWJm3r8xfcfCZ4vyL/plNKmqGZs86rHreb9yNvlhfPjUssUq0YWYJO/UDa6kTYnuMQ6/Bl96/aCcjx3M0SNFRkEz5Tae8TE+uNF4VxSlVRVzlSlVfUCB5WcagCZMi8/yEi23TGVK2k3JjacXKFFmeFEsTAA/LDzjVt1J+bLU3I1WoKCieJTg6tJJ0+6yTHqJGOyhp6zVQKJAYAIJUxckxLDaB027YTOSeYFVRTekRVpknUTpaZvvcxacG+J8+0UKoynU8iVImfLHfedxG3ywD4q2P5+Jy5LNH+fmCeI8XoZSpUoVkbTUYsHX4lVwSQtgQFJIWDYTHqOXI0mXRSrU69FgSlKsDqBG+w8p7FYnbDXznyT99patRFZE8jFjFosywAJsCQJuD0vjmXyT0a4SsHpMjea3mWIM3+o74W+GxYMcmbdTSOVskiZhdKLSCJOhqmqSCSWUBmJAGneLj3wb5zoUsy9HVSLtRXxVMkAgldo/9gspgG0+uMm4Rxp1zaVWq6DN2ANhsbLBiD0xstTi1HwAKlUBY8RKiuodAT8SmIA6RebiDgyCF4DsxZNvzPUXMty3TqAeGBlmUbqJDL/Upu0d7G5k9rK8EanIeqWUjymmsMDubQfTFNs9lHVqmU8VqmX82thAYEwwMCSI6wDfoJxb5K51Fas1OuqyR5dKk7TPU9D+98ci5AOBP+ZjlD8hJaWcVKugIzCzU2BMeYXlVgSCCCINtOKFDMtmfFbJmm9VPK1MyhI6OoIglSSs2Nog2xPzrzQ2SrgaCUbzU3AgEfi8xHmIJuP8AaeuPfDs9lquYGaStTFbQV0rEtIX+lZO82kRuYxyrZmsxVYJq88Plcy66AwQ6SBK3tqMMp6SOk2wYrc+UdA0r4tMi8yAN7NMkX2m1hB7VftJ5Pq13pZnLLq1KEqqCoMr8JEkSSvl/+q4A8Z4RTpcPZ0ZjDKrK481KoB51YrYhoESsdjguKjUEGzcT81xSajkg3YsJN7md+u8TjsUjTJx8xRX7xJI+0+1lvi7wzmCvl9XhOVDbi31g2nHrP8JqUKgSupUkSJ6zsQdiLHY4rPk5YKou1gB1n/nBnewZq61U0flzjVTMOENy2xJg7TvFzEG/vbqAqfZ9mTWqClp0zKhzAIaSp9O20SDhi5Q5KqU1WodTORIaLLYwF6k3vHaOxww59KnlZoo1UkFlGpWBuRcCLiRsRfvfz2UpYlwZXIqIeU5Lr0WR8yqIuoALrDFj28p6j3PpE4Jcw8VzeTrrWo6hSdQoAuCZJgqe/qP0w25PNrVqKAPEJUg+Iu0kdCIvG/5npfFEIWXSYBgQZEW3ntIg4Urb6hNvUF8F5izWYozXRVPoCpgbSO89PXptjzWzFAViWqMHNoNxtMR172HbEtfIsW8jRNjf2v6W3jthe49yM1Z0anXKxYh6RjoCQQ0nYevvh2PEcpsRT5FxCozV+M0wulXUWsGMzJBNupPYb49UdbTqAVQTHc9iB0Hv9MB+XeV6uUcOR96WLMkwtj5fDNw2/nNrxYm8+a5gNBSaiFIMFXU6rkWsYFv3scZlRk76mYmV+p9pcY+65nQwZlYSpm3Ynedzt9Jm9fmTkGlnGNfLOEdzLq06TO7CLgzeNj6YucVytJzSr05kXBLECGMxpJidxJ+YnFdcxmKg/wBMNZXfSwCg7lbW1E9trdDhS76jWPuVaXJGXSmqlm8QG7K0Amexn2sMXMhwOjqMkpUUSGeWIE9tXyNgdoIxWTP1qzReiyk6td7wPK6RBn2kR0xFV47Ty7slUfxFIGpRAIIUggi4BBmPX0GHpjZh3Eu6qYu888utRYslQOpYtp0kFdd5uTKk9zYnc3x65CbKCqKGbVS1U6QzT5DEqJ2EmBYi/pg9nuJrmKgIpF00MrEtERBV1Ehm0sTJAaFn5ZpmyVqmARBle4EyCD+cj3w1TfxJsRZUVyAox/5z5EzS1C9BWqqQAADLCBH4iWjtcxMWjFfLcs5nLQyhsxRqAagp0ySIIKk3iSNRtF7YdOXOYHzNE06pp/eqYBKhirRa72HWJ0kiT0xfotXNdDU0rTCkko34pgAixI0ydsJLU1XGCyIO4FxqnoakwYqPK6sJK9DPbpJ+eLL5LLOjVFNPw2QEgy4OmSTB3kQL4I8VyI81VV1MF3UAs4Asv9R7fsYFUeWcq9KUDFWF01MoE/F5Z8pB3jtg2yKTsRaoQNGZnzPUylXxCqsjiGVkM02sDpKEAofVSRI2vOF6nVMXBB7/APV8aNzZyHSFNfuyMjC5DOzAj0sRa1/rgrytylQ+6eZKdV2GokgSLREgSNvrgvMB+md4tfKJnKGWZnD+GCCCJYxNom9z8hipzu9Na3hKukiGZ9U7rIAsIAB6enYYeeC8CoePVDIUYMRqeprJn8S6ojcbjpF8D/tL5BJVs1SZmKqNaECSAI1qRvAiRG1+hxhLsQx6hLwX4juQ8A+0taVNVrD4FsRNzIvv2naLnFjNczU83oGYy1M02kqz/GFvsV/+trTJ2jCLy/y2awLMxp0wRBI3nsTAAj8XcjDBlc4KU5aqRVpr8KCmAbifKwAbWJ3J3740ANpYLnibM+8T5XyCEy9WkGnSwYMoI/CZSfUeYyJg2wBylVKPi0K1RXRbiCdyFuoPaTNvw4u8X5TIYmnVZlYEojqfEJ06gtrEk2kR7YrcIotQzGkqryAHMEhJgEGBIImCL/PB3wH7wAPJ+IBfiTKGCEjWIJ7iQSPqBiXhuaaVInWpkQOovNseM3Tl2cA6SbdfQCfbDvyFUyy1lRZFTSGLggydQOkEX6dO+xxjue63CCDr1EzMcWq1axFQtt+L5dOg2wd5RoRXNRoCouqTEL5gNV9uokdcajzRkMvmERq1IFgIDxBHaZEH5gxhB5fz0516BazaqS67g3FjYTIH9r9cRww1OZTVmaVwrOCvRqUnAjZSrTMfCy2BEWnt3IwAPLYU1KJZ3TNrpYOTqVhGh0ZonQQvlO4G9gCPHCM1lDUNNqb02nyMlgYuI1AQSIJF9jHTHrnjjLDLZPN0GIZpkqbglVYfOzDGMhY3c4NxHGLuc5BzVFgqsGEAyEqH3+FCBf19euPuPK/axnxbVTf+plv84IH5Y7DfD/d/iL839v8AmOHM/CMizq9emxTTIIcrAklhbqP0jCdU4hTyiLVy1KGeIqMxY6TPlFoQ2946nEud5tqjxAacKgjS946CDtMmR3GEh8wbwTB39fltg0onQ0JzgqO9mN/DftPzNOoxY6kb8P8Ag/lhk4P9qwrQtemgkxBEgj1m3vjKRi7wZVbMU1f4Sen5d5gwY6xiknVScDc1jIcPZahK1P4f4GB8wGo6VAmWgWuQPqRgtWraNLGqz0iYby/DP9JJ8pNjB7Wxl+c4zUpuy+MzqY8wMG3Q/wDf06XeEcdBPhtU+O2kgzvsDMGY29u2IfAFUywZizCP7Z1EOstCElZYEfDEG+2+3/eJaebSrBVyQYvBj3BiPpj0eErVoBTAtYwCNrRa+B3D8lToEU5AVj2I9xEmBi7EvBQsiyNzYmFqOa0EhWnrsb94/wA49cdFHMUJqU521dxE3EAmQb/XED0kLaKLDw51HTETNx36yRirmW/ALRDGY6yNjv1kTscLzkeM3DwA8xUoUaKBfDDFUW3xEn2mJvtPviy+YDKtOnYDrAAj2FgPTFfizhAtQDygy1523IHWNyOm/fH3IZ+n8VMlrRMjSZvA/wAYm+nQAX7lH1DkmvUmz+sNSZauiRoqAqG1EXQiTAMSp9AI64AZng5zGYWo1RahRPNTqJpBCkndSQ5APUCwA7RLzW9N8rVZZV0KVBeIIYDtB8rHYnpgLwXndFM11ioEI7B/KYnsTtMRfGZQQdTsRBE9coZ/xqi0SoIJaoZ3ESIHyMdDcb4I8b5eNStA87ldBdgSRIAQnSPiSAJidLTupx94XSRai1qYpKNDK9NImSwNhsTt1vAxd45xE0AtUagpIV1J9DpOndTYjb0xEP12srfqjAFLlDNU3WrV1EAjX4ThqgHcATEd9seOaqvh1KD02ckXlpkEaCAbT1+f6u3Cc2tcCqL6YDQY39rzhW+0bJrSqU9LMQ4Z9JNgdrCNzcmLdYE4eLLgGT8viTGjgnO+WIFMsfEY7my9Niffbfvhn4nApa7lpEMN5NrkdDtfuPTH5+4dVAYkrPQ9/l641ngPG9eW0M4cFfKxI2j4SCTse/pi5kXgRJAx5gyvxHj1ZGHxFbtCqLi25sNu5xc4HzHRAX4VgRFhMyOny2nGf8wcVZQCEq6G6VPh7xvLR6n+81uF86ZigmmloAvfSJv6z07bYix/StezLH+oUjUO8/0Ky5g5ik80wAbfhOxBHW/6jpiHlLnqocwq13LUirA9NNvinoB+U4Dcz8brVkR2qsVdSI22c2MWaDtv8sQ8EzVTKjx6YWoh8jn3Ngb27XEGeu+KdoOMRpjym35TNJUQOPDMqIZdx6CZItfa3qMQ8Z4TSzADeVaoBGoKpLARM2E/29rYz2tm83pT7nQbw2XUBpDFCCQUna2wF7EdQYqU+KcSRXYUKvlDamNI+WAZO0CFH5fLABFIsTiTdGaBU5bLUgrVFZQZWV0iALAgNPXv+mBeY4nWyyD+EXpBtJNODAIAHl3XreYO28SB5W+1aQlLNGJ+GrbTJOxt5R6zEgbDDcOPrRcOil1e1gAfbcXJiLQZF8ccI42dmaMp5UOokc0cw0xSYojU3YQVdAtwxmVusggg6hqgjoRhEyeaYMHUw4fVI6Hph1+1Hj+XrrT8GzljrExBAghh8QIO3TftjPaVbSZX6YzHhKrcNsoJqbHwDmarmqPhuqNUiQaZANrgsJgf5AtNsZrm829LMPMJUWoWJVQCHBvERA6QLWxBR4wyeZZDDtb92xSzVUkksZZrn9n16nGqnHqcd6MOcR5rzFRXDVn85kpNvWANgZJI2M3BxT/81VNBKRaUQ+UT8O8QJgbnp1wKWrIsI74++Ie04cE1cSX3UKJUokAuH1dYiN/rjsDlqDrM9cdhZP5jBX7R/wCfsi6kOTrVgQSoOkEXAv6QfWCfTCIUJ3Hrjb+Zq65vLPQqVYqgakGnyyswJiTsyz67b4xSrqFgd8GqkeoBa+5EtwSemIqbkGeuOckWH7OJkQaQT+zg2+xgjWxLSO7joAO5Nv7/ANsE+K8KSgtCqrM2sEww2KxsR0kxFiI+ZEZUqXUMSqkiSBte5Hti7xmgUYUw5dVOodpYAyPkB74QWPkAuPCjgTUfeXOfczWpvSTwxUClkn8Ubj30z84wEyfNOY1EVyAdw1QEDsR7GdwDhPWuyEEGCtwRYg/5x4rZp6nxkt7mf1xbykXG5sfCqtRSjQrh92BiJEiPQkfmMe14lrqEqkhHdCZJsDAG40tYeh9d8Z9y3x0UwErV660x/wDrQSB9ZHrYfPB1eYcmNXgVaiPJINVZDyZgkeZfNJuCLm3XEf1L8hQln0+OjZjhw6rTNWKp8ogxexgkSRJAmLiCPMPXFatyflHd3SqtGqelNv4ZJCn4WBmWIBAKgSDiWhmkqKzUqmXaEp6phtJ83iFiom40xJ/Cdt8X+B5lNE1ny5LK4RkshMLEEqbiGmxgDbGri4gUdzGycibEm4Ty9lld9Lu5A3YqwUamIPwRcKCJmJOPWc4flM0jpVAHiKqtAAJspkHTMglrzbSLRvK2a0sn8XJafLr1L5mACayCFAktr6AXWwvihnKqNUY0HpQNZiJF28jWEgAA3B67WwwqPcVcA8ByeSoppoVSAWKuxZSxIFUROgRDLT6EAVNtzibiOayNbLmnVzBZQxmpqAgBvIhPhsL7iYmLRMYM8HVUcHMfd9JcaStOBBDDzSIMmIxazAZKRh8iAJZ2ekQvxvEwAAAvhiT2aZscI/pxy5Gv/n/cb5dVEvgHEMhlA/h5kPrfTLN+FXrADSE8gIFE+IdXxEwACCs/aDxpK+aXw31qiKobvMlo2mJiYExMDGj8U4hkzUBp1soqhgT8EMNAEC22q9o2wC4nmEfL118TJuWpeQUQNeq0+4+Lb0w7iO/tFXELh+SLo5UgmPh697X/AGSMFeVeLqhUOAdJOpSwEgrB3AUmCbT7dJXspwTMuT4eXqOepRCf0GLmXpV8nWBr5d1kEFaixIYaTBI7HcbW9sdkbkKE5E4mzCHOOSqUUVqTs2XclZJuGBPlewvEG+8emF7IZGrUOlF1EDUbwAO5PbDhy3l2zlGvRq1JXylAT5wVkiJEG3TffbFh8rRp5VhSIVjTZZqQHLxdGBHZgAwPX6JbLx67jRj5d9T79nuey6owqUwxMnWQGYLA1Ai8CevYjecXuVODcOLBqbFw0x4hAKkRssgtBO8HbGf8F5kbKsRCupJ1AgEEbGG3H73wJWuQ2q4g+Uduo/O+OXEWY2ZzZAq6mk8Z5yqZbN1qTNFNap0sElgpAIAEgEQQZM/PEmc5zqaAwL1KOxqqoGkiLzbvsYws8Q42ubywesNeYpQNf86zYVB6XhgZ7ziDI8Soimxr0/DomwpU2Oqo0ESdTSFEyTETAw9W4LR9RJQu1j3BfGM5RarUNNdNNmlIGxtqIHRSZIXoIx7rcwu9FKVSqxp07KsH0t26DfaBgUtxew7Y+fdz0OO5TeInxmLGcesu3aCemPdLLttETbv9MEaPBKofT4bK3YiPrMAfPAFoSiDiu4jff++PRy/Xp+ftgl/41tehYLHYT12iTbe2HDgf2egicyagIN0pqG3FjqnzASCSgMYQ+ZU7MeqM3QiA2X/7x5Ejb541Gt9k+oQtce7KR9REjHnhX2bUaVZFzOqvqBjRK01IFp/E0zMnSBGxwH9QPRmnH9xFDhH2eZ/MUhVpUmKN8JLaZ9QCdvXHY17KN92XwkzLIi/CrwSAQDALCSN+px8xvnx/cxfjyegItjh7U6aVa1CkjKQSBIMXGoOrE6rDcEbW3OFzjfJc1E+6t4niT5T5TaJboIuOxkm2Ox2CGVinP8QvGL4/mKBSPY3xGEPbfHY7FfoSYnZnLSM6pJjpiZqsjvjsdgOILCHyIUzqlUEQOu2I3UiMdjsF6gSxlKlzPbHNRJYBBc7fqf0x2OxhoITNBPICHOWOca3DywVVqq26NMehB3G36W2gg3OQYuQgAuzWABn8S6RKVFafOJmSewx2OwDH7xqiXOFZlcy6hK2YY6dTLU0QpjfVckTAgL+ly2Up12ArUgHN1ZWhQdLMpEjY/iELHlPoMdjsA2hyExTuoy8P4dmfiYUgCvwhmPWdPwgbgXnf02mTiWkaK1jUOkDSCDKzBjcRa8b9Yx8x2FZ2IyBf2jMIBUn94lPzrSo5k5aplaK01OkkIpKmN4gAifnvvgirZNzRzGXGl6hIYoGpkHzKCukwDYm4YTPQ47HYNVAUETGJLGHKPMubVVEpXY2DadJMErLCQNxuN+w622Vs1S016Sd2SxvBBg9JB33/AFx2OwS/JuJ+0FzS2Il537Km8XxKFQBlOpabSNPXTrE3B2O2KT8GAyeblqi10Uq6uwZfLMAFRsALXMEdQcdjsQDKzNRPR/5jwoEzJvX549M41DV7CB+vfHY7Hq+5GZeqcSLU0pHSFQkzpXVckxqC6ovsSRttiPP5JhokHzKGWSLqfhO9h6fljsdjnmYyRqQMsCMXeF0aPmatrbTACLaSdpYgwN/XH3HY5O5r7EdeVqmTVkNMVaddjNO+qDEaSbCGvfcA/V74ZmqmaUpVQAxaSGJI3BIABtawGOx2Ic7fKPxj4mKPM/KWWFJ6iKaTIjNpVpD2JEyDEQR+XqBXBPtFrZektLSjqvwki4vMHpHS0W9sdjsYihhuMJIqo9csc5Jm5V6fh1R0FwYHQ9MXeI1qtN0bQGpzdpGpbEAiY9cdjsTMgVtQg5I3Pqc3spZG3Q6fyHp647HY7DwdRfET/9k="/>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1988" name="AutoShape 4" descr="data:image/jpeg;base64,/9j/4AAQSkZJRgABAQAAAQABAAD/2wCEAAkGBhMSERUUEhQWFRUWGSAYGBcYGCEfHRwiIB0bHBobHx8gHCYfHB8jGx8bIC8hIycpLCwtHB4xNTAqNScrLCkBCQoKDgwOGg8PGiwlHyUsKiwsLCwvLCwsLCwsLCwsLCwsLCwsLCwsLCwsLCwsLCwsLCwsLCwsLCwsLCwsLCwpLP/AABEIALcBFAMBIgACEQEDEQH/xAAcAAACAwEBAQEAAAAAAAAAAAAFBgMEBwACAQj/xAA9EAACAQIEBAQDBgUEAgIDAAABAhEDIQAEEjEFBkFREyJhcTKBkQcUQqGx8CNSYsHRJHLh8RUzFoIXQ8L/xAAZAQADAQEBAAAAAAAAAAAAAAACAwQBAAX/xAAuEQACAgICAgEDAwMEAwAAAAABAgARAyESMRNBIgRRcTJh8BRioUKxweEjUpH/2gAMAwEAAhEDEQA/AFWhxermc2jVWUyQIjyDsAo2k3+uHrL5MVVNNyoVrEo21t7iSfUi+A3LvBaNCpRYhiSpZgTtIKzHYmRF9pwVrZ2lTZiKdpknVMWMG0Rt6483OwLT0MQ4rQl/hXAqlBzV8ShVVIKvUBLjaBAaJnaAJke2GXO1HKkVBT8N4BbVsT6HaTAFzcjGf0MsuYoNUQ1UR5LwzxqAFhJhiI3g/I4buXKLmgquxI0hfP8AFH9VjcfX1w4IPHvuJZm5+oIzK+FVgKUIMKwnQ+xUWJibdp3HpfzxpFTSzVDy1YLaYDDeHJkExG4k7juMHxkqcAu0lTE7HuNrflGKuZqUCYqVltYABZGx3JtNumJVxux1HtkRe5nVb7NC1fTRro1FgGDMfMAdgVAkH1iDPviSrwzMcPBehTpHzlJUio0RY3uZ3mBHYYec1yDQrQ9Gu9JgINgQbk3AjudjhfyfDtD6HIqvTdqba5GoAqQVMgrEzMkm14MihsbCgYtcoN7kPKWWbOL4mYqs7gnStwVvGkt+K022vhv4kRl1EkeGP5zBAJ2aAdQ2gi/vhNyvDNNKp4VVqdNajwFJ8SzEhSDcmI6d/n5y/HC+tdRqU/gioqmdN5IKxMydhhWQCoSXdxg43SoNTPjrTK9WAJPusCR33tGEfIcRprV8Knm0KhiFNRWVSJt5gCL/ACww8aoffMq6KRTYBdIFkMGdMfhmItbYkGMZfXyNSm5VlKsh8w2II/e+CwhSDuDlLCrE2LiPJrvT1MwqAqCQLgxGkq3a35nruE4ZwBxW1Zek+mCWJWQPQR39CcBuS+a83QcNJegD51ft1I6rv8W0wDjUqWbFWn42WIdW6RDAzcG+4nHOCugdTUayLG4C/wDiiVGarUYyRbe0drmbWjf1we4Z4Z8hM23DQJ7i/fvOAPEOIZinU/i+HpOwWQT2sSRtPtihwrKUSv8AAqVaLHaWLD2KnYDbynA4iAflNy8iNGMXHuU0zFNkJvut42+RH5R6YTstwo8P1VQz6gsinY6iBBDFZESbR3wx5fj9RHSjV062nadMr6n0vJjAbmivlmISq9VXJ+KlDDsRuNQPYjpgSOR+PUNTxHzjRy5zmtWlJEGYIBnSfX09MZHzRkHpV2KvqVyxUSbAGAs7/DA/6wTzPEEylUorJUBGpHCRAcXlQbNIEqLdesYoUeGVs04rCm5p2BdgQpkna+3sSR3wwPRswPHrUg5drVwSaNOqdgwVGZZmwJAj5kj5YduD5969NlqVw7KSSrH/ANZMyFYQCL7SdvTBXgnG0oLTnSnl+BTYXJi1p/PF1uDjMsmZo/6dm+IgkeKp2JAG/UMRJ+hxzu7aHcxVRdkRaz2Wegwq0RNQMDJJAI7yYURb64m4xzRUfwlqVxQqi50ozSpHXaO8XuMHuN5LLQtKuhqVR50plmAqRc6SLOd/KdzYxM4pcw8jU8xlxVo0WpuKcqptECykAxPaccSwFGcOBIMReKcR4rQYs5Z6d/PpDoQDuSAbf7oPzwG4Xw4Vqpq1mCqxNwo3kzAt7YO8A4vmcm7TSqFFADoVa25O4gWkXiRgLzBxqao8EroC2AQLEkmCotImCRY2MTihVFWsU5INNqMKc41MqrU6AQ0BIIqKG1gm4O24t88IFZQILAiY9vS+JvvTMR4hJ7dB/jFt3ldLiR+/0wSrcWTWhuCUVtQCG82xNVyrLG+OQrTCkDzT+V7fTElbiQI3t2xx6mr3qO/KZytKktSowauJEElVAbSdLGLggEE/K/WbiPOABcUwlzskwfmf7RjO1zpjvG0n99MN3KnK9TNhnaaVICfEZSQ14hdpjcxhKlV2YeRWY16nzLc55lG1AgA9B/kycQ5vNVs/VampE1KniATFwvW1yd5x3FOF0KIBfNI2qYWnTYtaJmSAszaZnF/l7iyinUdCKK0yG0gISbgXLQTP83Q7AGJ3kWghAn+0BcV5IzmXqaChNgZpnUpn1HtjsaDW56ypPmlj3Ok736tPXHzG+U/aF4h94GzuUqVXdtDNU2EddNgQFHoZEDf1wT4FwuvSdTWypZHkiGH8O8EkRBYkyAb23mcHaWZTSWy60/OTJ1qIbcwRqB3nqMKfMHF89StmNSUiQZR4JFjAKtHTeLA4nKOTKOagajzxPP06eWpqSQLaToWEBO/TSAfL2EjACm2eeoadKkCu6VnIUx3ABJ67R64ly/LIq8O8TLO1TRLhKraoNm1A20kblDKsV2m+PWbytR6P3pc4xqpSL+VE0mPN8lMAXkgD3wbnh+uKWm2sIcTp13ydQ6i1UMF1MVgqXCs8XIABYxuMKdLkqsrP/ETQqgq6kkPPoYiLgz8p3wr5fmatl6QCVSq6rjcEX1Kb7HYxc3w08L+0bTS8Pw4Cqqpp0xAAGlgQZG4kdDtIxUgAOpOxNRr5f5hoqFo6a2oi7lyR7yYt1EA4C8ZzTUsyyu4IbzK0KCQCRMiJMQIwFo8ytXzCK2hBNwsAna0swv7R19sVPtOzmnMU0LWCahbYMdp6/DOF5cg5qPzG4cRKkz5y7zCVzpcy4qvdI3b8JAFwZiCJ3Pthk45lqS1WqGUaoAxldNx6RJ9yAfffGaZKr51Kz38m9iGkHoRG/SMOyGmxDLU87XjdiTvvck/XEmdhLMKT6eMCkgZQT5gCDYxMGPn0J74u5viVHiWWqIiRXVNVMMRqlLjT1IIlYPc4F8b5UzdRhFCoQRIYx1gmbwtu8Y95ClUy5C2osLrqQCeljsfkScdjQBb9zMj22uoCy3FkCKCrioNqitcbCRaQYAG8Hthi5d5oOWzOp3JRxMn16tvttH+LkBw+hWrBsxTTWfMGCBQ5sCG6NJIOohW3gttipx/N5RFC5bL0zX1BVKy4UDqv4SSTA+fYY1ms6EEAAbjZzPxCjVoU28M1GYg01UMGJG5gCbAm8dR6Y9cAyeXdrUKlMkEy4YQd+tsQ8r5/NU3pfeq7uXJXQACqWldTAXJIiAYmTeMOdQrUW5IJ/ECJGOFQGvqAeP8ALTVKa6FCuhBSod5HQkbgj17YD8O5NZ6sVtlggD4euxkHpsYwzZLPNRqCjWcQwhdTAs3TaAf7fphT5i59OSzb0m0uNKsGmLEXG249+1+3DGP9JNTvIejVyfnT7NaD0Wrio1M0kJkLKkC8EXPf9jCvyzzkPGK5knS40mBaexAtBFox75t55zebyDmiuiirhalQMZYdVW21wGM/ijvhEp1CCD13wwooGpiux/VGnN8vmlxNaN2on+LTkmGU/Cp7w1j7euH5OM0kqeeoFkGUbvbaTcfT54RuaOOq9LJ16bw6SjCbgnSQfbUv54j45xgZpKbMAKincD4gReb9x+mNQa3Aykk6mxcL4lSzFPyFSV+Egi3+MLPEuMtSp1KlB2mmYemzSbGGItaL3mDBthD5W4rVoVh4cktbSBMxtAHbrawnBdM/USpWfw6xqM2tljUV8zdRbTo2PptjW4nczGGFioczHGxmqGtUIcwGIaDEGT2BUwdsZVmsm1XN1VQW1sTAMAaoJ8qkxJiw6jBvhWZZGXwWd1BhraYGwO5BtNjvijkuNeDRbw4DFjJKqWMiBci63J0mSO8YzCSGJEblQcQDFh3lie5Nh09vTHNWIESYN4nFjwCzDSLk2AxVzeW01XAkgGJ9RY/nP1xSKJ3JzyUaE8DvN+mIiL4nVO+LGVyGswGCC5Zm2WxN/UxAG5OMyMJ2JT3J+E8KFQeJUIWmrAMTaeulepMdth2xoKcfWpSqpSDIFyrMqklhAUEDzG0FT3tacZgwJZVUEkwqjrfb88aXlOeaWSpfdDlWUqkVRWW7ErcFeoYWk2iOmySnL3D8hXZEzioxc+bv1xbyeUrutQUUdkABqaRaAbEgdAfphoy2U4VVYNrqU1cQ4LeagZAVxaHpE2M+ZZB2kg7y9wAZTiCq7ABqZ8HSTDkaZJJADSDqAErv6YF2ZWowwUK2IiZXlXOuoZMrWZTsQhj9MdjY8/z8tJvDKKWUQSzab+nlaR6z37Y7AeSd8vtMYq5hkdjTJRdRIAO1zA+WHXgWvN5OotdoQAQxuQQbFR16j1k+sM/M/JWXzFU1SCpcySp9O0EG/Wxvhd4xynTy2XbMGvU1U1inoAUT0Ww1XPXVMYo5ll+MXxVT8pUzXLGcymXdnrMtBm0BabEFgxgkj1WwB6m+12Xk/NcPWo1Lw1VgNI1ySffUxDE9xBvEY85DmmnmcopNJWYqwqqFsYJAaD1KgSe/XC1zFw3XWQ5e5dip0mSpEBSSO6iZ/pOA5WxBhFfiCPcP/alychopXy1FNVNvNoUBijDsoAYAjfcA9pxS5b4Jw80wtamKjEXdS0yRMqVa1jIt0vjwz1aWlXruuZUM3hsWhiQwA66r7AWvOwx1etlsz4dShUSjmQAsWh2AsdJ8yt+Ge0WwxMgHfUWyE6Ejz3L1Dh7UaoFSqrVIY1FEaSrW2swsfzGPPPFShXemubR6JVQadZBrFRCZIKkrG9iCevyLfeqzU3TMDxVdV107WIIIYbEGxBg7x8yLcn0a+VKyzX/hsw89MxdSRErYb/2wl8dNzXYjly2vBtGZzleY/urn7iDST+YgGo9o8zQYB/lFsM+U5loLUo5l0p03K1AxCxqsIMC0km5AkxGK2W+yqqwLGsiDpKn842+Uj1xbH2a1daCs61KCCV0G5B80RFpO+NDAkVOK0DcNcO5gzGbcsqvTokeViQim3a7Pe0gRHUYucR4XU06tLCLlqbggjuQbyPYYj4fwwhXpwyqPgdqnmNzEA3CEGyza3zYOAtVKRonveBPcEx+WGvhRve4lMzL0NTNOZMs7NSCktEkByQbDaQbz0I9pnEnLfBKKNFRZZkmWsqiWkdSLD4jBv9XTj2miFapSdEOosZBCEgzOklh1uBGMx4rzAXRadMeHTWQCPia8gtbEYDVxMqLDsTR+DBFog0LAnyxddJJK3neLe3zwdymY2mCYg2t7jCPytmvipswupO4gz1taf+MFhnagozTDVHFgvU3Ex8pNsC5qcFuVedOBF67Zg1mRVQErpn4d9JmB32tvfbAvmr7PxmaaZnKMX21qX16gYAZWPUdVJ9oiCd5hzpqZByFcHSVIO4MxBi3p/wB48ciZktl3pjymOhG52MdDP6YWcjKQRNK6lDI8utUyr5VgaaBQNIIJsQxPUSSJn1wr818mUsrSNalVOhSoNNrnzELZh9YI74dqXDGHiVlzsOoCVGCoU8oJUupjUQpgsCDtY4H1+TKuaostaurOzKyVNMIouLCxkg7kdo6zQeeiTABWyBMfzFTxTp6frjW+SOF5b7uqNlKbq1md1BJI3vBI9BPy64L8F5IymSWCqV3b4nqID6QoIIA9L+pxLV4EBqfLMtM76NUodup+DteRcbYLKjsPjAGRb3FLmvKDhOaRsq5Vay64n4YMFJ303DBZ79hh65W4o+Yya1DBIuSDdr/F6fP3xFnsjRrIaeeoI9akmpZM6l6kGQrQe+x7YWvs9FSi5GrSrmNP7tte3bCnJZPG0IAXzHcucX4FMwopeZoZCFIMki8wJ7nY+5xm3HuF+BUCgzKhiLGDt0sQYmR3I6Y2viGRdZqLLA9R/wB+3+Bge9ClUMVKNF2Bg6gpYQSSI02vJsevrdSZChlJAYTH+GFaZ1sb3gKfPI2EbgHr7Y98F5efMVVUghSZY2FusTYn9NzbGq/+MUBlpItjqk9OoglgTBC7nbHjimUXUA1FHpm7eJJBK9VWIXy3G0ybDDvOWijjVYp5X7PaKkmpVDgSbPpEdD8DTcjqPY4UObQqZjw6TIUVQAEmNrzIu3c/sOvM2cySo00mBFhTFQquqIun4RIkwb362xmpOGYQWNsZmUhV1PtJyrAlSepIxe8V8yQqhnMaV3JtsBEm2IEzhWT33B6/s4dOG8u5R+G1KtRQjgn+NrMgwCBFhpJYLp9jPag4xdiSjIaoxHydQ0aoLl/IZhTpP1iR8sPWYUPkwcvSRqMB1Viwemyk6xMjUOxmffqhZyuztLMWgBQSegAAH0AHywy8D5gahQNIjdrCSpAIMmRsev0xmQauch3UXqtOo5LQb/L8umOw30eeGpKqIiBVAEC2wj5+++OwwAVFlmjPR5kpM0o7ldMtTEkg7kSbkz/L3GLOf5sy9VBSq09Q30uhnYgGDcWO/rhM4vxGpTzDNTXwSQrFANMFkWYsDEzf3xa4hTNRadSwJvJN97ife30x2IUohZtuYIq5arl67DLl9I/iIyMZ0/FMiJgSD7YJLx58tmaeYDCpJlhPxCdVzpvuCGIBkXEzj4lElBUWWajN1giNzJJ6X6Hci2ErNcWctJEgfl6AbRhTDkxjV0ouOfMXN7V3BRSkRdoZwZJsY8s22PTFenw0gJmXzKK7g1BbUSwJ1A92mPQye11zK8YR97HEjV1m0e97z07DHBQq8ROs3c17LVctWqFqWZdWqiASi6J9F/CZ383yuMEshSzztpD08uFJ8tVCxaDGqQRY3i/6zjKeXs5pcwQrEbkeU7SCPW98NeU5+DVK5dC8EBTqAKgKF1DvcT13PrjAo69TCT37miZfXenmFA1GxEaX/qU6jE2sb4s0+F00TQoZVFoBn5XBwJ4Hx0ZjLMSG0ljpDRa2wsDGqIO+98K/EuasxQqroDV0KyokFheJMbjsfkbi6smMqQBuGj8gT1GOutPLOF8zBpiQWYCxImYgTt6i2AHDqw8Zqg4g1GmW8lFQCeljDQJPQXPvgXzzxp6lClqSpTJbUuoQDa9wZBEixvhHSpN5k/3wKoRuMLXozVOds265N6gr+LSqIR8Ok+YaQd777HscZX422Lea49UOW+67gvr3vsZB9Jg/LAddW1j88NGOrqBzuhGLhPHFowbggzqG/rFoj0M4d+CcyU6qoQ/huR5lA3+UXH+cZS+oAEix9d8OHAeVs0dFSojZekCCalUEAdvLOoz8h3IwnLiLjUNXC9xl47zOoSsh6gdDv0+pHWOnXFP71Ur0qaZf4p1HQRKwCAWAOxMiD16dy/HuQvEog/eQWU3ZqYE9LkGSZPU/LAzgvLWeyj1DllpV1cKFLMFaIJlQWFpLCNV7GNsJ8XFgG7h+QEWDqfX+z1sxl/HWsRXKgmmR5WZfKDIJ3Udu20nBpKDBKNLWQ4WQ7Nf+pWEhivSwkWMYDIM1VyzrUNRKrA6ZJUAhgb6SdNjed5vEXzXO5uolQ62LaSVmZFidp9cUYzbfiBkU8ZtnE87VWl/qFVViNWsbgHcmLGBE3k33AwjVeZNNeACqgFTfVN9gJCxa098CP/m1ZqXhGrpUrpjQJjvqAmfWZx45by6ZjNLTBJEFiR1j8Pz79BOLFIkZU+41ce15mmY1uyU3QBD/ADAeVj8gQJEyR1GAXJmZcZpEDFQTcHuOkdCMNgzT0KiLopqjzbwRB2g7apGxJaeu4sRqcNy9aqjDy1BOkkm3WBJBIjabXxDkLCzLMfEjjCFDjVR2JSDTkgqQG9CJ95+UYjqcEyq1ErrQAJMyrsFBI3IDAX26j0vhU4jwDiaVnei5KT5AHAJB/p2N+/1OGPlzJ5inQFPNVNZJ1K03Wd1PVryf3YOfVgahcKJo9z5xvjldKOvL0UhZJkEmBG299+sYlytGvmcutXUih0BKr1G+zDfa2r9bS8XrilQPiOFQx5gd5MR0IMkb23wI5boKlNVpV6rAEkI+kgexXYfWMad3OAoamd8y8HVKz06bFghIkGQSCSY9jb5YWTlSZgE42mjy3mkLHL1qNM3IPghXPuygmJ3MX3jCZxvkStl6etiGAB8Qj8J+twZF+uKVNAXqJY2Tu4n08gYBEk7nBWhxQ+BWoMxAdRCxPmDKZ7iyxiXhuTeqdCtTUjbWxWfaxBOLub4N93pFmdWJIsBJIkbENPeNtsHkcCq7i0Uk7itk+G1KrQpp7TLMANp3/d/nhi4VyuM3QLUq41pJdIZnJ7gWmYsAPScBqlCmVcnUCfhAsPn6R0x3A8i9VwtKm9Q2BCg26A6tgD3JwDEnow1AAuodpciK6hhm0MjpSb/Mj2MHHYL0/syzjgFswiH+Us7kdbkAD5C3rjsD8v8A2nWv2jtxfg+T4jSWpJDqvlqIdMDcrcQRP6/UEnJeVFMgPWLdNZIQkXghQAQRbfqMVc5m2yq1fBpA0Wgk9FJMEJfzA9ht6bYX8xzdUqSHCEEGzILG0EesicAt+jqP4ioz5yjWp06tPw0SKLlGT4Z0HykRaY+uMdakbYe6HNmY1qS6QAbeGsG2xEY7OZJM2XzDNSpQBqRVu2kQzqLL0Fpk3IBw9eK7iTyPcRaKydhi09JTGGPjfLIy4ptTqrVFSdOgQbRuL7zgXU4FVALvTqKoIBYqQJIOkduht6YKwdgzKPRErUFaIJ+ovixTSDvBixB/LEeX3/XFitTi464wi9icBWmh7lLO1BmKZDgQIhnsbzA7mT274bOJJ4TpUo0S48xZVRTIaCQdTC0zAWfY4y5qhEaTGDNDmqoqAXkbmbmd/r+9hhL5HBBWGMaUZpec40lXKvTq5OoKGmW/hwUj8YM7gSZXaPlhQzH2XHVTdMxTNCpBFSSGAO00zBn5/THzhHONQsoMmTBUnuY9Jm1j64t/Z9xbTmPu73WSFkAQRsT8hHWJEYzFkfIxDamMgRbWXcz9ktJl1Zau6ut4qoCrd/ghhPs2B2T+zh6LTmgjI1lqIzFFJMAGNLCZ6xeIxrPgLAaSp7EduhixGKPFc8FpQpK6mAm3QyZ7jYEeuH5AApIMSjksARMrqKuXrfxacVaYU0lgBJvfy7yAIJvO+wOGKnzrUjSyIysNLo9iD/UCIiY37i+PfOXLxzKrWpR4iiCC0Blk7HaxMjb4j8g3B+UKzuXzOtAAAFDAs1hBkEgKBAm/SI3wrHnRU3GZMLM1iFK3NqAFGsAoOkCWJPwhTYC46xaD6GbIc/VBmEpJT8dR0A89uogTYW+eB3FeT6oaeHopSqAHDVIKMsiAXuQQegtB74U6FCvkszTqMIfTqiJAmQR2JH6xgErK3K5zfBQJrHEubV+LwatNiNmW5j/gyO+Mx5sr0K9ZnCsj7MlgpI/FMggx/TeJkTZ/4NxermqOg01KH4TUWRHUAACflbpijnuCcPpENWpMXY/ESQB0EKSVgexxq4yrkwvKvADowDw7hWXNZFpBfAekGcVTqDG4Ok2KkGNjIM7g3t865JKGXoZnKp4a02NN9JuuqCpnsSGE9DA647mqilOmrIxmmx0gqYKNEwSIOlotNr4M8n5ujnqNTLVVgMsMtr3kMDvIYDDgAy2exFklW+4MAcK5nr50CnVYLSHxOAA/oFvE+pEAdDIwdzfLi01RsozsfED6KzLo6liDo1KYkWmxNsWByQ+WUIgFRfhUhbn/AHfy/n74u5bK5sFJpA09mAYAgTuAxAkD3mPWcTFuXxAjlAU8rkmU4rVDlXA0EAEFlIXrK2DX26QQCB3KlwacPI/qJ295J6f3wl5/JVKddlqOuiSAPDY6ZkKGIIBBBF23idhdiVDVoBVkOsH/AK7jcH9wokjuNoHqS8w8v081Qeijw0SGNwG3B9pAmMAeA8s1sroWo+tulvLtt3Pvbpg3luIKvxwpgzIPz7yPbADmf7Q6SsFogsVaGtAETtN+vUYMf+SDvHr1GY0Ks2XUDuCCPfvb/PXHriHD0dHFVT51CsASAwv2I6dfQYD8G5oNYgarmY/dvqO2LD5+sdQZSy9VPUHpvY4vOElK5SAZQGvjFnOcqZV6NYUVajXpsQrioSpgB0kMbAqQLQQe+EziiVgjCr4ZNNACVYa4DqASCQ34iPh6/PGj5fgINd9J06tyxJkRFxPYxNt9u+dc65QU6+mNNSB4iqZWRYQZm4APS0WviIAk0ZeCKgim4YDsD+/7YcuGu9VaNPLvRpMBr0VGK64lTMCDtN/Ncxthc4TwwtTeqdOikCSCY1kAtoFjuB+g3IwP4fxqpRqF0IOqxDTEb27R0xTjQO25NlYqNTTKNHiVKVWpSAmQGdvLIFhKbD0tj7gfwbn8eEoLPIsYFvbHYcfpgfcm8/8Ab/maCvCqdZW8VQ+sQZESO0zvtfuOmM25o+z+tl3LUlNSiTYmJWbQ8xF/xbbbY0nKMjANMt/N1b/cNmPrgiKhidx9R/x88effE6npG5+eKuVdGKuullJBU7gixGI6tcgaZPtNsfoDOcJpVFZHpoytEjTe202m1sI3MHImXIGhTTa20kG/rN49cEMgvc6iYmcLyCOwV6xXyyCP5rWBvEEjYGcaOueY0Ar0vFTQAUYfGq79wTuRpIIMRfCRmOWalKoAiypkgna/Q+sH09PTSOWEIy66nLEgAgmSDsRM4w7OppIAszPc/wDZ9WeauTU1KTGdDEK6ejAkAx/MpIO9sRp9m+eNJ2ZAoUTpmXPsBIPtIxplRkVo0kFtzeD2gnY+m2/XBTIZYJSsWIk2O4sPy/SLYMuV+JiaDDkJ+d3y0bXj88RSMapxn7OxXOvLaaTbOh1ab3kGNx2Ai/pibhX2b0aMvWPiOt5EgD5dx3JPW2FFwRcfQGouchcLosX8bLmpChgzSADO0bXF5Pr0xZ49y+aRXN5VCQGLVqUyUkkgQFXykAzhj4nxQvl6q0kSV9iFjsTZmBG+1ojCPwTiVceLURiTCggk3DMVn2DEdP8Akl18hBIvRj/yZx6nXCrTZY6gk6gYmAPTviPmDQ1Qn4ihMAXg9bTM9bA7YCZLgSEioyIagbdZSQRbyrF1Ijab4a8jT1Uw70EUofMyMTYxEzdjsb+9sHkfyChF40GM3J+GutSmGG+/n2n5j9BGIM0qKxJQCRcgXPp1Jv39cQZ6ooRoOkA7KYm4jbr6frgOvGNawHMm306bWP0j648/JQlKgmT8X5k+6UmqKJXUAJO5J7xEAT8vyq8L4rk8zUeoobWgaqNYBlYlgFd2tqkSAsGOmKPNVDxMowOpqgKlQBf4oJMb2J77jCpyxy1matYGmrAAMNTAhD5SuktsJuJm2HYcYKcotmo1GylzXWr02+7lKAJsWOpyd4NoS2wiO2LnD+MSVSsNaxdjaDG095B7YC5f7Ns5T0tNNoN6a1IeO06dN/fBDh3M2WlkzINA04XRo1G/xAr0iLixxYXsUsQuMA2Y2UMulZTT0CqhERbT/tM3B9MIvM/LlXJZhamVRtJEQBr0m4KkGfKy3va5w5cu8w0RIourAfWB1IY69uvp6Y8cx86UaQArIWVzpgDdfY9DLfphQsQ59yXM3hUUXMVJqESxCwqnoI+EEbSNzFu5HgPNaVHaRKkhdQ3Vuzeh74y+hxSnraFOgsYMmYMgG8wY9xiFuMOuYNRGiD2AkSJBAHX64rQUNSR9malzDmP49OkRCMNK1NxPmIG8+om2+B1XL52gf4dVaqKJMjzAE2kadoDCQT69cJ3M/OnjhVClXpuIM9ApBBvvJP0+hXl/7SGXSrUtbwFUzue07icTlaYsJQCeIBEMZjitapTNSjREnZpEW6djjMOJcUavWeowALRboIFvfG65atRdGAXRf4Ytck7D1mRY74yfj32fZmnmHFKmz0iZRhGx2BvaNr9pwrG1EmP/AFDiZU4FzA1Nx4jeUbWH6/2NsP8AluZKDaWZ0Ut0LAe+/rhR/wDx4VWXrikbElkLJf8AqBhTNr/lifivI+UWmtX74VBSQCimTtAAI6kWjrivzAqSsl8Py3NM4dkVema6VVdWltgVtFpGxtjMuauVwtbMZmq2tZ1CkphixHwknYA9BJ0jATIcTq0qenLKyyJd9RLHf5U+vSfXDFladDM5erT8x1BirO2oqRcEbA3HzB6YSzhTf8/MYFMTcvxyqlGqiquioCpkXXUCIXtYeu31AtS07X98GagNBnpOJEEC28ghXWehsfXbHvg3D0Lq1WGUkqEBuTBjYiBq0i/ftjhk4238MI4+VCD+G8Z8JNIAN5uT/Y47Fnm3I0UzTCl5VhTpmYMDUAZ2mcdixc1gGSN9OASJ+gslxWhputybaiP/AOji3QI1MNtiB2B2/MHCHyvkMzmWLVpo0wIFhr1WuAy+XvqONAbhyuBLOSv4tcN0sSLH2jEfjZhYlLMqmjPrm3f9+2A3E8nMiDf+Ui35dcXM5kqlKmz0XqPEeRoJ3vBifcH8sBslxWrVBNal4RFgs3J6mIsP19t5szcD8o7GOQtYQ1to0rsAB5oK/mN/YH5YjXhSlYZ2iQQFOnb1F/0xGM4bdI6DEVTNrvENiHL9UxOjHLi1CTimQFZFYDbUNX5mcSUUpj4AEMRKWt7C3ywv5jibKCbGLmOuJcjxEVVbQGB2BN1awII62/UYDGzueZOpzoFFQfx37RRR1KFJZTEA2MGDfsDIxb5e5sTOodSFW26Qf3/fGfZ3hOZyZCVBTqK1xJgN3ALAEP3G5He+PvDc+KIZvDZYI1opk+aBv/tn1GPSoMKEnrdzWavAsvBKogLDzeQAkHcNtNuhwvZPlWk1GoKL2YFdDG0NJKqZtvufTEHDM+terFKpUpALqiqgDEExAlZInr/eSffFKGh1WWYVZCmnA8wEkeYEgxJG6wDtGCrj6hDf+qDszwZqKaqlWs5Bga4OmJAAAKljt5gCLHpfALP8zZlS6LULLBXVF9o1GGa8dz8hhxHB4QLJrm3kJ88Sbq7eUmY8vrIwqc38NfL1ta0yKdRFuwiWAgnsGtcdZPyZifibeDkQMKWCOD8ysajms3/sEEj0gCwEX77/AKFh4bRp1KwWlLOR53BJRBuCegvbv+cZ+1IzAseuL3D+IVKbKKbtTjqpj3JjefWfTC3whjcMOVE1ipwlUYNLkhYmYB3OwgfUx9MXKWaLofMxKHzK1ukg9JBnfCHS54zFQaBod5GhiPNuLWIBn1G+PfBOZ81VLU1TxHW8LAAv+KWAAnHeMgVB5Ax6oc3UFtUhEmNUzB7H1jC39pPAvvQp5nKgVNKw+mdTi2ggfii4kdCN4sv8fFWnXp1M7HxStEeZdIN76tNpPlneJsbGuE89ofJmFKTu6GQJFiFINu+/zxptRYmULi5wrgWZUFkpsGKEDzqrQw0yBqBYbzgPxijmyQ1VKzAXlgT6Hb4e2NNy+UWooZWpvPwvT2Jkkkow1U2M3AJv1x94RWCViTpVpEMCNXr1uP1FsZ5T2YwKK1MuySVmAIUqOha1rSZYgGN4w/8AKHKuXrfxDVLupggFdM9TtJ9vzOGjjXAqddFJVYExaY6yJ2veRhTHDnSgxp0merSqGXRWCqVNzpEwpABPcHcYZjycu4nIoAsdy/8AaDyA1Tw6tB1UKmkrUbaOsxcR3vbCdT4bl8oWGZLVaoiFptCQQD8UavmIxqC8dpZygIIJ2ZZIIMCYNrdiMZBx/IvQrtrko10YwZUWBkHoIB67HrgmZefH1MUMUs9zQuAczUs2wpor5erE6lfUCREEg/F8773w0Z3NVz4a6KZI3JbzAgXgEjUpF/7dsRyNZqTpUSZvpN4PQwevywx8R58rkoKtPS9MAqxWHkmxGoSFsQfc741640sFFJazNDXhlRZGuxFwb9I0wT26gD2OFulydQotpaqXFvKWABNrkEiNgLHpGI+WefajiKyrH8yiCBfaZ6jHzjmWNSqaiws3BBmfXYMsiDBBGCx/TkaJ1AfP+0VuY88w/wBO1FKJptI0W1CPKT0YdQeoJx44VxFvGWQAkgEqAPmIiInb2w7gO1FWekKj0zIMHYjzqSRcESYuPqYJ0eE5XNUroogwtRAEYRcLAEMNwQQd/TCWxbKiOGUUCRFPjVKoEBVKdUK4SHiCsNEEkbbQflj3ksmuWdkqZEqtQkjUNcA30yGYaQdvTfvhj4hyPl61EaajIIB1AhtXaSRPUWBG3TArRVy7imiVa02D6QoOmFkkt5CRp2B1XIkzhSqwWo21YxE5i4W2ZzVWplqDmmSB/DUlQQqhgIEfFNhbHYJvy/nM0z1GzNGi2oqUasQRHooK/TffHY9FUNCQvlHIxr5U5yqZhGe8BrookwdRAHciD6n6S6cL4tTYEhtjEkEG1oINxj865PidbLMDRcqfQ27j0374cuU6WbzrO7V/BphgCRuzR+FF0rt1JHzvhlFdCAabc17O8UKgaSukg6p+UD6av8YR6XHAwLTPUxvjxxPhOcysikUr09JILMVeRc2uJPQ/s55w3jTKAJt3/YJGPK+qxtkaz6nofTlVXU1UZ0N8M9I2+mIWrvfoRt1nt/1hRpcyDRuSw7XP9tv7YZOW3zGY1OlIMw/mOkQdrHabnHn/ANOXP2lXMKLMMZZdakt8XyEWwt5rnVMlUahoPlO9tj5rC3fDBn+G1yYYGkTExEEi0giV26em2KHGOXkYEOivqVR2bULiWCkhTtYz06yKjhRPj2IkOXHKMn8LM0VJ/iAifMoIPbpG03/5xSQUcudIpikTtChVa99hBIsfpHoH4fT8ZVWhT0stpG4UQYLQABptBEHp0wwVuEUqtPw6ruTA8yHTpNipiTcTEkwb2xq2bAFCCaWLfMNCq7LXpVWpvSm4/EpgsNj/ACzcHAnMc2VKGZGioa2gDV4gW+qZXyx+GPNPUfNjHB8yqxTqCrA2ZdLHbYyVJ94xl9KrNR9QhmMxERcyI6RtGKMJ9GBkX2JpfDuZFqamppuCdB0k9SYIMyPYEwLGSQwutDieWKEGRExYgxIYTeYM33BxkOVzZWQDAO/p6gdSP84e+G5tFpHxKjh9BAYmNpKzOwuLWnvip1BFSVSQblDifIWVyrhq9f8Ahk7EgMew6xfr2HTfBTivIGRr5XxaK/d2QE69Ri03aWMqbHULx32xm3GsyXSkzGSQ09YIIBA9P022jDh9m3Ng1jK19IpshRWPW9labRpJA+QweLGFEDLkZj31FLO5Bsk6ulRHcE3Dq4I/C4Ura2wae9rYYOD8z183TKlKJqUroQoDeotsDEHpcTFjgDzBwpqFapSbemxExuPwn5rB+eJuB1vCLAJ4haBZmCwYJ1REab+Y2B74JqCmhMS2YWZPnub/ABqZSp8LXjQCVI7GALQLi4kjrj1xLhiVaH3imSjAQRHxWJm3r8xfcfCZ4vyL/plNKmqGZs86rHreb9yNvlhfPjUssUq0YWYJO/UDa6kTYnuMQ6/Bl96/aCcjx3M0SNFRkEz5Tae8TE+uNF4VxSlVRVzlSlVfUCB5WcagCZMi8/yEi23TGVK2k3JjacXKFFmeFEsTAA/LDzjVt1J+bLU3I1WoKCieJTg6tJJ0+6yTHqJGOyhp6zVQKJAYAIJUxckxLDaB027YTOSeYFVRTekRVpknUTpaZvvcxacG+J8+0UKoynU8iVImfLHfedxG3ywD4q2P5+Jy5LNH+fmCeI8XoZSpUoVkbTUYsHX4lVwSQtgQFJIWDYTHqOXI0mXRSrU69FgSlKsDqBG+w8p7FYnbDXznyT99patRFZE8jFjFosywAJsCQJuD0vjmXyT0a4SsHpMjea3mWIM3+o74W+GxYMcmbdTSOVskiZhdKLSCJOhqmqSCSWUBmJAGneLj3wb5zoUsy9HVSLtRXxVMkAgldo/9gspgG0+uMm4Rxp1zaVWq6DN2ANhsbLBiD0xstTi1HwAKlUBY8RKiuodAT8SmIA6RebiDgyCF4DsxZNvzPUXMty3TqAeGBlmUbqJDL/Upu0d7G5k9rK8EanIeqWUjymmsMDubQfTFNs9lHVqmU8VqmX82thAYEwwMCSI6wDfoJxb5K51Fas1OuqyR5dKk7TPU9D+98ci5AOBP+ZjlD8hJaWcVKugIzCzU2BMeYXlVgSCCCINtOKFDMtmfFbJmm9VPK1MyhI6OoIglSSs2Nog2xPzrzQ2SrgaCUbzU3AgEfi8xHmIJuP8AaeuPfDs9lquYGaStTFbQV0rEtIX+lZO82kRuYxyrZmsxVYJq88Plcy66AwQ6SBK3tqMMp6SOk2wYrc+UdA0r4tMi8yAN7NMkX2m1hB7VftJ5Pq13pZnLLq1KEqqCoMr8JEkSSvl/+q4A8Z4RTpcPZ0ZjDKrK481KoB51YrYhoESsdjguKjUEGzcT81xSajkg3YsJN7md+u8TjsUjTJx8xRX7xJI+0+1lvi7wzmCvl9XhOVDbi31g2nHrP8JqUKgSupUkSJ6zsQdiLHY4rPk5YKou1gB1n/nBnewZq61U0flzjVTMOENy2xJg7TvFzEG/vbqAqfZ9mTWqClp0zKhzAIaSp9O20SDhi5Q5KqU1WodTORIaLLYwF6k3vHaOxww59KnlZoo1UkFlGpWBuRcCLiRsRfvfz2UpYlwZXIqIeU5Lr0WR8yqIuoALrDFj28p6j3PpE4Jcw8VzeTrrWo6hSdQoAuCZJgqe/qP0w25PNrVqKAPEJUg+Iu0kdCIvG/5npfFEIWXSYBgQZEW3ntIg4Urb6hNvUF8F5izWYozXRVPoCpgbSO89PXptjzWzFAViWqMHNoNxtMR172HbEtfIsW8jRNjf2v6W3jthe49yM1Z0anXKxYh6RjoCQQ0nYevvh2PEcpsRT5FxCozV+M0wulXUWsGMzJBNupPYb49UdbTqAVQTHc9iB0Hv9MB+XeV6uUcOR96WLMkwtj5fDNw2/nNrxYm8+a5gNBSaiFIMFXU6rkWsYFv3scZlRk76mYmV+p9pcY+65nQwZlYSpm3Ynedzt9Jm9fmTkGlnGNfLOEdzLq06TO7CLgzeNj6YucVytJzSr05kXBLECGMxpJidxJ+YnFdcxmKg/wBMNZXfSwCg7lbW1E9trdDhS76jWPuVaXJGXSmqlm8QG7K0Amexn2sMXMhwOjqMkpUUSGeWIE9tXyNgdoIxWTP1qzReiyk6td7wPK6RBn2kR0xFV47Ty7slUfxFIGpRAIIUggi4BBmPX0GHpjZh3Eu6qYu888utRYslQOpYtp0kFdd5uTKk9zYnc3x65CbKCqKGbVS1U6QzT5DEqJ2EmBYi/pg9nuJrmKgIpF00MrEtERBV1Ehm0sTJAaFn5ZpmyVqmARBle4EyCD+cj3w1TfxJsRZUVyAox/5z5EzS1C9BWqqQAADLCBH4iWjtcxMWjFfLcs5nLQyhsxRqAagp0ySIIKk3iSNRtF7YdOXOYHzNE06pp/eqYBKhirRa72HWJ0kiT0xfotXNdDU0rTCkko34pgAixI0ydsJLU1XGCyIO4FxqnoakwYqPK6sJK9DPbpJ+eLL5LLOjVFNPw2QEgy4OmSTB3kQL4I8VyI81VV1MF3UAs4Asv9R7fsYFUeWcq9KUDFWF01MoE/F5Z8pB3jtg2yKTsRaoQNGZnzPUylXxCqsjiGVkM02sDpKEAofVSRI2vOF6nVMXBB7/APV8aNzZyHSFNfuyMjC5DOzAj0sRa1/rgrytylQ+6eZKdV2GokgSLREgSNvrgvMB+md4tfKJnKGWZnD+GCCCJYxNom9z8hipzu9Na3hKukiGZ9U7rIAsIAB6enYYeeC8CoePVDIUYMRqeprJn8S6ojcbjpF8D/tL5BJVs1SZmKqNaECSAI1qRvAiRG1+hxhLsQx6hLwX4juQ8A+0taVNVrD4FsRNzIvv2naLnFjNczU83oGYy1M02kqz/GFvsV/+trTJ2jCLy/y2awLMxp0wRBI3nsTAAj8XcjDBlc4KU5aqRVpr8KCmAbifKwAbWJ3J3740ANpYLnibM+8T5XyCEy9WkGnSwYMoI/CZSfUeYyJg2wBylVKPi0K1RXRbiCdyFuoPaTNvw4u8X5TIYmnVZlYEojqfEJ06gtrEk2kR7YrcIotQzGkqryAHMEhJgEGBIImCL/PB3wH7wAPJ+IBfiTKGCEjWIJ7iQSPqBiXhuaaVInWpkQOovNseM3Tl2cA6SbdfQCfbDvyFUyy1lRZFTSGLggydQOkEX6dO+xxjue63CCDr1EzMcWq1axFQtt+L5dOg2wd5RoRXNRoCouqTEL5gNV9uokdcajzRkMvmERq1IFgIDxBHaZEH5gxhB5fz0516BazaqS67g3FjYTIH9r9cRww1OZTVmaVwrOCvRqUnAjZSrTMfCy2BEWnt3IwAPLYU1KJZ3TNrpYOTqVhGh0ZonQQvlO4G9gCPHCM1lDUNNqb02nyMlgYuI1AQSIJF9jHTHrnjjLDLZPN0GIZpkqbglVYfOzDGMhY3c4NxHGLuc5BzVFgqsGEAyEqH3+FCBf19euPuPK/axnxbVTf+plv84IH5Y7DfD/d/iL839v8AmOHM/CMizq9emxTTIIcrAklhbqP0jCdU4hTyiLVy1KGeIqMxY6TPlFoQ2946nEud5tqjxAacKgjS946CDtMmR3GEh8wbwTB39fltg0onQ0JzgqO9mN/DftPzNOoxY6kb8P8Ag/lhk4P9qwrQtemgkxBEgj1m3vjKRi7wZVbMU1f4Sen5d5gwY6xiknVScDc1jIcPZahK1P4f4GB8wGo6VAmWgWuQPqRgtWraNLGqz0iYby/DP9JJ8pNjB7Wxl+c4zUpuy+MzqY8wMG3Q/wDf06XeEcdBPhtU+O2kgzvsDMGY29u2IfAFUywZizCP7Z1EOstCElZYEfDEG+2+3/eJaebSrBVyQYvBj3BiPpj0eErVoBTAtYwCNrRa+B3D8lToEU5AVj2I9xEmBi7EvBQsiyNzYmFqOa0EhWnrsb94/wA49cdFHMUJqU521dxE3EAmQb/XED0kLaKLDw51HTETNx36yRirmW/ALRDGY6yNjv1kTscLzkeM3DwA8xUoUaKBfDDFUW3xEn2mJvtPviy+YDKtOnYDrAAj2FgPTFfizhAtQDygy1523IHWNyOm/fH3IZ+n8VMlrRMjSZvA/wAYm+nQAX7lH1DkmvUmz+sNSZauiRoqAqG1EXQiTAMSp9AI64AZng5zGYWo1RahRPNTqJpBCkndSQ5APUCwA7RLzW9N8rVZZV0KVBeIIYDtB8rHYnpgLwXndFM11ioEI7B/KYnsTtMRfGZQQdTsRBE9coZ/xqi0SoIJaoZ3ESIHyMdDcb4I8b5eNStA87ldBdgSRIAQnSPiSAJidLTupx94XSRai1qYpKNDK9NImSwNhsTt1vAxd45xE0AtUagpIV1J9DpOndTYjb0xEP12srfqjAFLlDNU3WrV1EAjX4ThqgHcATEd9seOaqvh1KD02ckXlpkEaCAbT1+f6u3Cc2tcCqL6YDQY39rzhW+0bJrSqU9LMQ4Z9JNgdrCNzcmLdYE4eLLgGT8viTGjgnO+WIFMsfEY7my9Niffbfvhn4nApa7lpEMN5NrkdDtfuPTH5+4dVAYkrPQ9/l641ngPG9eW0M4cFfKxI2j4SCTse/pi5kXgRJAx5gyvxHj1ZGHxFbtCqLi25sNu5xc4HzHRAX4VgRFhMyOny2nGf8wcVZQCEq6G6VPh7xvLR6n+81uF86ZigmmloAvfSJv6z07bYix/StezLH+oUjUO8/0Ky5g5ik80wAbfhOxBHW/6jpiHlLnqocwq13LUirA9NNvinoB+U4Dcz8brVkR2qsVdSI22c2MWaDtv8sQ8EzVTKjx6YWoh8jn3Ngb27XEGeu+KdoOMRpjym35TNJUQOPDMqIZdx6CZItfa3qMQ8Z4TSzADeVaoBGoKpLARM2E/29rYz2tm83pT7nQbw2XUBpDFCCQUna2wF7EdQYqU+KcSRXYUKvlDamNI+WAZO0CFH5fLABFIsTiTdGaBU5bLUgrVFZQZWV0iALAgNPXv+mBeY4nWyyD+EXpBtJNODAIAHl3XreYO28SB5W+1aQlLNGJ+GrbTJOxt5R6zEgbDDcOPrRcOil1e1gAfbcXJiLQZF8ccI42dmaMp5UOokc0cw0xSYojU3YQVdAtwxmVusggg6hqgjoRhEyeaYMHUw4fVI6Hph1+1Hj+XrrT8GzljrExBAghh8QIO3TftjPaVbSZX6YzHhKrcNsoJqbHwDmarmqPhuqNUiQaZANrgsJgf5AtNsZrm829LMPMJUWoWJVQCHBvERA6QLWxBR4wyeZZDDtb92xSzVUkksZZrn9n16nGqnHqcd6MOcR5rzFRXDVn85kpNvWANgZJI2M3BxT/81VNBKRaUQ+UT8O8QJgbnp1wKWrIsI74++Ie04cE1cSX3UKJUokAuH1dYiN/rjsDlqDrM9cdhZP5jBX7R/wCfsi6kOTrVgQSoOkEXAv6QfWCfTCIUJ3Hrjb+Zq65vLPQqVYqgakGnyyswJiTsyz67b4xSrqFgd8GqkeoBa+5EtwSemIqbkGeuOckWH7OJkQaQT+zg2+xgjWxLSO7joAO5Nv7/ANsE+K8KSgtCqrM2sEww2KxsR0kxFiI+ZEZUqXUMSqkiSBte5Hti7xmgUYUw5dVOodpYAyPkB74QWPkAuPCjgTUfeXOfczWpvSTwxUClkn8Ubj30z84wEyfNOY1EVyAdw1QEDsR7GdwDhPWuyEEGCtwRYg/5x4rZp6nxkt7mf1xbykXG5sfCqtRSjQrh92BiJEiPQkfmMe14lrqEqkhHdCZJsDAG40tYeh9d8Z9y3x0UwErV660x/wDrQSB9ZHrYfPB1eYcmNXgVaiPJINVZDyZgkeZfNJuCLm3XEf1L8hQln0+OjZjhw6rTNWKp8ogxexgkSRJAmLiCPMPXFatyflHd3SqtGqelNv4ZJCn4WBmWIBAKgSDiWhmkqKzUqmXaEp6phtJ83iFiom40xJ/Cdt8X+B5lNE1ny5LK4RkshMLEEqbiGmxgDbGri4gUdzGycibEm4Ty9lld9Lu5A3YqwUamIPwRcKCJmJOPWc4flM0jpVAHiKqtAAJspkHTMglrzbSLRvK2a0sn8XJafLr1L5mACayCFAktr6AXWwvihnKqNUY0HpQNZiJF28jWEgAA3B67WwwqPcVcA8ByeSoppoVSAWKuxZSxIFUROgRDLT6EAVNtzibiOayNbLmnVzBZQxmpqAgBvIhPhsL7iYmLRMYM8HVUcHMfd9JcaStOBBDDzSIMmIxazAZKRh8iAJZ2ekQvxvEwAAAvhiT2aZscI/pxy5Gv/n/cb5dVEvgHEMhlA/h5kPrfTLN+FXrADSE8gIFE+IdXxEwACCs/aDxpK+aXw31qiKobvMlo2mJiYExMDGj8U4hkzUBp1soqhgT8EMNAEC22q9o2wC4nmEfL118TJuWpeQUQNeq0+4+Lb0w7iO/tFXELh+SLo5UgmPh697X/AGSMFeVeLqhUOAdJOpSwEgrB3AUmCbT7dJXspwTMuT4eXqOepRCf0GLmXpV8nWBr5d1kEFaixIYaTBI7HcbW9sdkbkKE5E4mzCHOOSqUUVqTs2XclZJuGBPlewvEG+8emF7IZGrUOlF1EDUbwAO5PbDhy3l2zlGvRq1JXylAT5wVkiJEG3TffbFh8rRp5VhSIVjTZZqQHLxdGBHZgAwPX6JbLx67jRj5d9T79nuey6owqUwxMnWQGYLA1Ai8CevYjecXuVODcOLBqbFw0x4hAKkRssgtBO8HbGf8F5kbKsRCupJ1AgEEbGG3H73wJWuQ2q4g+Uduo/O+OXEWY2ZzZAq6mk8Z5yqZbN1qTNFNap0sElgpAIAEgEQQZM/PEmc5zqaAwL1KOxqqoGkiLzbvsYws8Q42ubywesNeYpQNf86zYVB6XhgZ7ziDI8Soimxr0/DomwpU2Oqo0ESdTSFEyTETAw9W4LR9RJQu1j3BfGM5RarUNNdNNmlIGxtqIHRSZIXoIx7rcwu9FKVSqxp07KsH0t26DfaBgUtxew7Y+fdz0OO5TeInxmLGcesu3aCemPdLLttETbv9MEaPBKofT4bK3YiPrMAfPAFoSiDiu4jff++PRy/Xp+ftgl/41tehYLHYT12iTbe2HDgf2egicyagIN0pqG3FjqnzASCSgMYQ+ZU7MeqM3QiA2X/7x5Ejb541Gt9k+oQtce7KR9REjHnhX2bUaVZFzOqvqBjRK01IFp/E0zMnSBGxwH9QPRmnH9xFDhH2eZ/MUhVpUmKN8JLaZ9QCdvXHY17KN92XwkzLIi/CrwSAQDALCSN+px8xvnx/cxfjyegItjh7U6aVa1CkjKQSBIMXGoOrE6rDcEbW3OFzjfJc1E+6t4niT5T5TaJboIuOxkm2Ox2CGVinP8QvGL4/mKBSPY3xGEPbfHY7FfoSYnZnLSM6pJjpiZqsjvjsdgOILCHyIUzqlUEQOu2I3UiMdjsF6gSxlKlzPbHNRJYBBc7fqf0x2OxhoITNBPICHOWOca3DywVVqq26NMehB3G36W2gg3OQYuQgAuzWABn8S6RKVFafOJmSewx2OwDH7xqiXOFZlcy6hK2YY6dTLU0QpjfVckTAgL+ly2Up12ArUgHN1ZWhQdLMpEjY/iELHlPoMdjsA2hyExTuoy8P4dmfiYUgCvwhmPWdPwgbgXnf02mTiWkaK1jUOkDSCDKzBjcRa8b9Yx8x2FZ2IyBf2jMIBUn94lPzrSo5k5aplaK01OkkIpKmN4gAifnvvgirZNzRzGXGl6hIYoGpkHzKCukwDYm4YTPQ47HYNVAUETGJLGHKPMubVVEpXY2DadJMErLCQNxuN+w622Vs1S016Sd2SxvBBg9JB33/AFx2OwS/JuJ+0FzS2Il537Km8XxKFQBlOpabSNPXTrE3B2O2KT8GAyeblqi10Uq6uwZfLMAFRsALXMEdQcdjsQDKzNRPR/5jwoEzJvX549M41DV7CB+vfHY7Hq+5GZeqcSLU0pHSFQkzpXVckxqC6ovsSRttiPP5JhokHzKGWSLqfhO9h6fljsdjnmYyRqQMsCMXeF0aPmatrbTACLaSdpYgwN/XH3HY5O5r7EdeVqmTVkNMVaddjNO+qDEaSbCGvfcA/V74ZmqmaUpVQAxaSGJI3BIABtawGOx2Ic7fKPxj4mKPM/KWWFJ6iKaTIjNpVpD2JEyDEQR+XqBXBPtFrZektLSjqvwki4vMHpHS0W9sdjsYihhuMJIqo9csc5Jm5V6fh1R0FwYHQ9MXeI1qtN0bQGpzdpGpbEAiY9cdjsTMgVtQg5I3Pqc3spZG3Q6fyHp647HY7DwdRfET/9k="/>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1990" name="AutoShape 6" descr="data:image/jpeg;base64,/9j/4AAQSkZJRgABAQAAAQABAAD/2wCEAAkGBhMSERUUEhQWFRUWGSAYGBcYGCEfHRwiIB0bHBobHx8gHCYfHB8jGx8bIC8hIycpLCwtHB4xNTAqNScrLCkBCQoKDgwOGg8PGiwlHyUsKiwsLCwvLCwsLCwsLCwsLCwsLCwsLCwsLCwsLCwsLCwsLCwsLCwsLCwsLCwsLCwpLP/AABEIALcBFAMBIgACEQEDEQH/xAAcAAACAwEBAQEAAAAAAAAAAAAFBgMEBwACAQj/xAA9EAACAQIEBAQDBgUEAgIDAAABAhEDIQAEEjEFBkFREyJhcTKBkQcUQqGx8CNSYsHRJHLh8RUzFoIXQ8L/xAAZAQADAQEBAAAAAAAAAAAAAAACAwQBAAX/xAAuEQACAgICAgEDAwMEAwAAAAABAgARAyESMRNBIgRRcTJh8BRioUKxweEjUpH/2gAMAwEAAhEDEQA/AFWhxermc2jVWUyQIjyDsAo2k3+uHrL5MVVNNyoVrEo21t7iSfUi+A3LvBaNCpRYhiSpZgTtIKzHYmRF9pwVrZ2lTZiKdpknVMWMG0Rt6483OwLT0MQ4rQl/hXAqlBzV8ShVVIKvUBLjaBAaJnaAJke2GXO1HKkVBT8N4BbVsT6HaTAFzcjGf0MsuYoNUQ1UR5LwzxqAFhJhiI3g/I4buXKLmgquxI0hfP8AFH9VjcfX1w4IPHvuJZm5+oIzK+FVgKUIMKwnQ+xUWJibdp3HpfzxpFTSzVDy1YLaYDDeHJkExG4k7juMHxkqcAu0lTE7HuNrflGKuZqUCYqVltYABZGx3JtNumJVxux1HtkRe5nVb7NC1fTRro1FgGDMfMAdgVAkH1iDPviSrwzMcPBehTpHzlJUio0RY3uZ3mBHYYec1yDQrQ9Gu9JgINgQbk3AjudjhfyfDtD6HIqvTdqba5GoAqQVMgrEzMkm14MihsbCgYtcoN7kPKWWbOL4mYqs7gnStwVvGkt+K022vhv4kRl1EkeGP5zBAJ2aAdQ2gi/vhNyvDNNKp4VVqdNajwFJ8SzEhSDcmI6d/n5y/HC+tdRqU/gioqmdN5IKxMydhhWQCoSXdxg43SoNTPjrTK9WAJPusCR33tGEfIcRprV8Knm0KhiFNRWVSJt5gCL/ACww8aoffMq6KRTYBdIFkMGdMfhmItbYkGMZfXyNSm5VlKsh8w2II/e+CwhSDuDlLCrE2LiPJrvT1MwqAqCQLgxGkq3a35nruE4ZwBxW1Zek+mCWJWQPQR39CcBuS+a83QcNJegD51ft1I6rv8W0wDjUqWbFWn42WIdW6RDAzcG+4nHOCugdTUayLG4C/wDiiVGarUYyRbe0drmbWjf1we4Z4Z8hM23DQJ7i/fvOAPEOIZinU/i+HpOwWQT2sSRtPtihwrKUSv8AAqVaLHaWLD2KnYDbynA4iAflNy8iNGMXHuU0zFNkJvut42+RH5R6YTstwo8P1VQz6gsinY6iBBDFZESbR3wx5fj9RHSjV062nadMr6n0vJjAbmivlmISq9VXJ+KlDDsRuNQPYjpgSOR+PUNTxHzjRy5zmtWlJEGYIBnSfX09MZHzRkHpV2KvqVyxUSbAGAs7/DA/6wTzPEEylUorJUBGpHCRAcXlQbNIEqLdesYoUeGVs04rCm5p2BdgQpkna+3sSR3wwPRswPHrUg5drVwSaNOqdgwVGZZmwJAj5kj5YduD5969NlqVw7KSSrH/ANZMyFYQCL7SdvTBXgnG0oLTnSnl+BTYXJi1p/PF1uDjMsmZo/6dm+IgkeKp2JAG/UMRJ+hxzu7aHcxVRdkRaz2Wegwq0RNQMDJJAI7yYURb64m4xzRUfwlqVxQqi50ozSpHXaO8XuMHuN5LLQtKuhqVR50plmAqRc6SLOd/KdzYxM4pcw8jU8xlxVo0WpuKcqptECykAxPaccSwFGcOBIMReKcR4rQYs5Z6d/PpDoQDuSAbf7oPzwG4Xw4Vqpq1mCqxNwo3kzAt7YO8A4vmcm7TSqFFADoVa25O4gWkXiRgLzBxqao8EroC2AQLEkmCotImCRY2MTihVFWsU5INNqMKc41MqrU6AQ0BIIqKG1gm4O24t88IFZQILAiY9vS+JvvTMR4hJ7dB/jFt3ldLiR+/0wSrcWTWhuCUVtQCG82xNVyrLG+OQrTCkDzT+V7fTElbiQI3t2xx6mr3qO/KZytKktSowauJEElVAbSdLGLggEE/K/WbiPOABcUwlzskwfmf7RjO1zpjvG0n99MN3KnK9TNhnaaVICfEZSQ14hdpjcxhKlV2YeRWY16nzLc55lG1AgA9B/kycQ5vNVs/VampE1KniATFwvW1yd5x3FOF0KIBfNI2qYWnTYtaJmSAszaZnF/l7iyinUdCKK0yG0gISbgXLQTP83Q7AGJ3kWghAn+0BcV5IzmXqaChNgZpnUpn1HtjsaDW56ypPmlj3Ok736tPXHzG+U/aF4h94GzuUqVXdtDNU2EddNgQFHoZEDf1wT4FwuvSdTWypZHkiGH8O8EkRBYkyAb23mcHaWZTSWy60/OTJ1qIbcwRqB3nqMKfMHF89StmNSUiQZR4JFjAKtHTeLA4nKOTKOagajzxPP06eWpqSQLaToWEBO/TSAfL2EjACm2eeoadKkCu6VnIUx3ABJ67R64ly/LIq8O8TLO1TRLhKraoNm1A20kblDKsV2m+PWbytR6P3pc4xqpSL+VE0mPN8lMAXkgD3wbnh+uKWm2sIcTp13ydQ6i1UMF1MVgqXCs8XIABYxuMKdLkqsrP/ETQqgq6kkPPoYiLgz8p3wr5fmatl6QCVSq6rjcEX1Kb7HYxc3w08L+0bTS8Pw4Cqqpp0xAAGlgQZG4kdDtIxUgAOpOxNRr5f5hoqFo6a2oi7lyR7yYt1EA4C8ZzTUsyyu4IbzK0KCQCRMiJMQIwFo8ytXzCK2hBNwsAna0swv7R19sVPtOzmnMU0LWCahbYMdp6/DOF5cg5qPzG4cRKkz5y7zCVzpcy4qvdI3b8JAFwZiCJ3Pthk45lqS1WqGUaoAxldNx6RJ9yAfffGaZKr51Kz38m9iGkHoRG/SMOyGmxDLU87XjdiTvvck/XEmdhLMKT6eMCkgZQT5gCDYxMGPn0J74u5viVHiWWqIiRXVNVMMRqlLjT1IIlYPc4F8b5UzdRhFCoQRIYx1gmbwtu8Y95ClUy5C2osLrqQCeljsfkScdjQBb9zMj22uoCy3FkCKCrioNqitcbCRaQYAG8Hthi5d5oOWzOp3JRxMn16tvttH+LkBw+hWrBsxTTWfMGCBQ5sCG6NJIOohW3gttipx/N5RFC5bL0zX1BVKy4UDqv4SSTA+fYY1ms6EEAAbjZzPxCjVoU28M1GYg01UMGJG5gCbAm8dR6Y9cAyeXdrUKlMkEy4YQd+tsQ8r5/NU3pfeq7uXJXQACqWldTAXJIiAYmTeMOdQrUW5IJ/ECJGOFQGvqAeP8ALTVKa6FCuhBSod5HQkbgj17YD8O5NZ6sVtlggD4euxkHpsYwzZLPNRqCjWcQwhdTAs3TaAf7fphT5i59OSzb0m0uNKsGmLEXG249+1+3DGP9JNTvIejVyfnT7NaD0Wrio1M0kJkLKkC8EXPf9jCvyzzkPGK5knS40mBaexAtBFox75t55zebyDmiuiirhalQMZYdVW21wGM/ijvhEp1CCD13wwooGpiux/VGnN8vmlxNaN2on+LTkmGU/Cp7w1j7euH5OM0kqeeoFkGUbvbaTcfT54RuaOOq9LJ16bw6SjCbgnSQfbUv54j45xgZpKbMAKincD4gReb9x+mNQa3Aykk6mxcL4lSzFPyFSV+Egi3+MLPEuMtSp1KlB2mmYemzSbGGItaL3mDBthD5W4rVoVh4cktbSBMxtAHbrawnBdM/USpWfw6xqM2tljUV8zdRbTo2PptjW4nczGGFioczHGxmqGtUIcwGIaDEGT2BUwdsZVmsm1XN1VQW1sTAMAaoJ8qkxJiw6jBvhWZZGXwWd1BhraYGwO5BtNjvijkuNeDRbw4DFjJKqWMiBci63J0mSO8YzCSGJEblQcQDFh3lie5Nh09vTHNWIESYN4nFjwCzDSLk2AxVzeW01XAkgGJ9RY/nP1xSKJ3JzyUaE8DvN+mIiL4nVO+LGVyGswGCC5Zm2WxN/UxAG5OMyMJ2JT3J+E8KFQeJUIWmrAMTaeulepMdth2xoKcfWpSqpSDIFyrMqklhAUEDzG0FT3tacZgwJZVUEkwqjrfb88aXlOeaWSpfdDlWUqkVRWW7ErcFeoYWk2iOmySnL3D8hXZEzioxc+bv1xbyeUrutQUUdkABqaRaAbEgdAfphoy2U4VVYNrqU1cQ4LeagZAVxaHpE2M+ZZB2kg7y9wAZTiCq7ABqZ8HSTDkaZJJADSDqAErv6YF2ZWowwUK2IiZXlXOuoZMrWZTsQhj9MdjY8/z8tJvDKKWUQSzab+nlaR6z37Y7AeSd8vtMYq5hkdjTJRdRIAO1zA+WHXgWvN5OotdoQAQxuQQbFR16j1k+sM/M/JWXzFU1SCpcySp9O0EG/Wxvhd4xynTy2XbMGvU1U1inoAUT0Ww1XPXVMYo5ll+MXxVT8pUzXLGcymXdnrMtBm0BabEFgxgkj1WwB6m+12Xk/NcPWo1Lw1VgNI1ySffUxDE9xBvEY85DmmnmcopNJWYqwqqFsYJAaD1KgSe/XC1zFw3XWQ5e5dip0mSpEBSSO6iZ/pOA5WxBhFfiCPcP/alychopXy1FNVNvNoUBijDsoAYAjfcA9pxS5b4Jw80wtamKjEXdS0yRMqVa1jIt0vjwz1aWlXruuZUM3hsWhiQwA66r7AWvOwx1etlsz4dShUSjmQAsWh2AsdJ8yt+Ge0WwxMgHfUWyE6Ejz3L1Dh7UaoFSqrVIY1FEaSrW2swsfzGPPPFShXemubR6JVQadZBrFRCZIKkrG9iCevyLfeqzU3TMDxVdV107WIIIYbEGxBg7x8yLcn0a+VKyzX/hsw89MxdSRErYb/2wl8dNzXYjly2vBtGZzleY/urn7iDST+YgGo9o8zQYB/lFsM+U5loLUo5l0p03K1AxCxqsIMC0km5AkxGK2W+yqqwLGsiDpKn842+Uj1xbH2a1daCs61KCCV0G5B80RFpO+NDAkVOK0DcNcO5gzGbcsqvTokeViQim3a7Pe0gRHUYucR4XU06tLCLlqbggjuQbyPYYj4fwwhXpwyqPgdqnmNzEA3CEGyza3zYOAtVKRonveBPcEx+WGvhRve4lMzL0NTNOZMs7NSCktEkByQbDaQbz0I9pnEnLfBKKNFRZZkmWsqiWkdSLD4jBv9XTj2miFapSdEOosZBCEgzOklh1uBGMx4rzAXRadMeHTWQCPia8gtbEYDVxMqLDsTR+DBFog0LAnyxddJJK3neLe3zwdymY2mCYg2t7jCPytmvipswupO4gz1taf+MFhnagozTDVHFgvU3Ex8pNsC5qcFuVedOBF67Zg1mRVQErpn4d9JmB32tvfbAvmr7PxmaaZnKMX21qX16gYAZWPUdVJ9oiCd5hzpqZByFcHSVIO4MxBi3p/wB48ciZktl3pjymOhG52MdDP6YWcjKQRNK6lDI8utUyr5VgaaBQNIIJsQxPUSSJn1wr818mUsrSNalVOhSoNNrnzELZh9YI74dqXDGHiVlzsOoCVGCoU8oJUupjUQpgsCDtY4H1+TKuaostaurOzKyVNMIouLCxkg7kdo6zQeeiTABWyBMfzFTxTp6frjW+SOF5b7uqNlKbq1md1BJI3vBI9BPy64L8F5IymSWCqV3b4nqID6QoIIA9L+pxLV4EBqfLMtM76NUodup+DteRcbYLKjsPjAGRb3FLmvKDhOaRsq5Vay64n4YMFJ303DBZ79hh65W4o+Yya1DBIuSDdr/F6fP3xFnsjRrIaeeoI9akmpZM6l6kGQrQe+x7YWvs9FSi5GrSrmNP7tte3bCnJZPG0IAXzHcucX4FMwopeZoZCFIMki8wJ7nY+5xm3HuF+BUCgzKhiLGDt0sQYmR3I6Y2viGRdZqLLA9R/wB+3+Bge9ClUMVKNF2Bg6gpYQSSI02vJsevrdSZChlJAYTH+GFaZ1sb3gKfPI2EbgHr7Y98F5efMVVUghSZY2FusTYn9NzbGq/+MUBlpItjqk9OoglgTBC7nbHjimUXUA1FHpm7eJJBK9VWIXy3G0ybDDvOWijjVYp5X7PaKkmpVDgSbPpEdD8DTcjqPY4UObQqZjw6TIUVQAEmNrzIu3c/sOvM2cySo00mBFhTFQquqIun4RIkwb362xmpOGYQWNsZmUhV1PtJyrAlSepIxe8V8yQqhnMaV3JtsBEm2IEzhWT33B6/s4dOG8u5R+G1KtRQjgn+NrMgwCBFhpJYLp9jPag4xdiSjIaoxHydQ0aoLl/IZhTpP1iR8sPWYUPkwcvSRqMB1Viwemyk6xMjUOxmffqhZyuztLMWgBQSegAAH0AHywy8D5gahQNIjdrCSpAIMmRsev0xmQauch3UXqtOo5LQb/L8umOw30eeGpKqIiBVAEC2wj5+++OwwAVFlmjPR5kpM0o7ldMtTEkg7kSbkz/L3GLOf5sy9VBSq09Q30uhnYgGDcWO/rhM4vxGpTzDNTXwSQrFANMFkWYsDEzf3xa4hTNRadSwJvJN97ife30x2IUohZtuYIq5arl67DLl9I/iIyMZ0/FMiJgSD7YJLx58tmaeYDCpJlhPxCdVzpvuCGIBkXEzj4lElBUWWajN1giNzJJ6X6Hci2ErNcWctJEgfl6AbRhTDkxjV0ouOfMXN7V3BRSkRdoZwZJsY8s22PTFenw0gJmXzKK7g1BbUSwJ1A92mPQye11zK8YR97HEjV1m0e97z07DHBQq8ROs3c17LVctWqFqWZdWqiASi6J9F/CZ383yuMEshSzztpD08uFJ8tVCxaDGqQRY3i/6zjKeXs5pcwQrEbkeU7SCPW98NeU5+DVK5dC8EBTqAKgKF1DvcT13PrjAo69TCT37miZfXenmFA1GxEaX/qU6jE2sb4s0+F00TQoZVFoBn5XBwJ4Hx0ZjLMSG0ljpDRa2wsDGqIO+98K/EuasxQqroDV0KyokFheJMbjsfkbi6smMqQBuGj8gT1GOutPLOF8zBpiQWYCxImYgTt6i2AHDqw8Zqg4g1GmW8lFQCeljDQJPQXPvgXzzxp6lClqSpTJbUuoQDa9wZBEixvhHSpN5k/3wKoRuMLXozVOds265N6gr+LSqIR8Ok+YaQd777HscZX422Lea49UOW+67gvr3vsZB9Jg/LAddW1j88NGOrqBzuhGLhPHFowbggzqG/rFoj0M4d+CcyU6qoQ/huR5lA3+UXH+cZS+oAEix9d8OHAeVs0dFSojZekCCalUEAdvLOoz8h3IwnLiLjUNXC9xl47zOoSsh6gdDv0+pHWOnXFP71Ur0qaZf4p1HQRKwCAWAOxMiD16dy/HuQvEog/eQWU3ZqYE9LkGSZPU/LAzgvLWeyj1DllpV1cKFLMFaIJlQWFpLCNV7GNsJ8XFgG7h+QEWDqfX+z1sxl/HWsRXKgmmR5WZfKDIJ3Udu20nBpKDBKNLWQ4WQ7Nf+pWEhivSwkWMYDIM1VyzrUNRKrA6ZJUAhgb6SdNjed5vEXzXO5uolQ62LaSVmZFidp9cUYzbfiBkU8ZtnE87VWl/qFVViNWsbgHcmLGBE3k33AwjVeZNNeACqgFTfVN9gJCxa098CP/m1ZqXhGrpUrpjQJjvqAmfWZx45by6ZjNLTBJEFiR1j8Pz79BOLFIkZU+41ce15mmY1uyU3QBD/ADAeVj8gQJEyR1GAXJmZcZpEDFQTcHuOkdCMNgzT0KiLopqjzbwRB2g7apGxJaeu4sRqcNy9aqjDy1BOkkm3WBJBIjabXxDkLCzLMfEjjCFDjVR2JSDTkgqQG9CJ95+UYjqcEyq1ErrQAJMyrsFBI3IDAX26j0vhU4jwDiaVnei5KT5AHAJB/p2N+/1OGPlzJ5inQFPNVNZJ1K03Wd1PVryf3YOfVgahcKJo9z5xvjldKOvL0UhZJkEmBG299+sYlytGvmcutXUih0BKr1G+zDfa2r9bS8XrilQPiOFQx5gd5MR0IMkb23wI5boKlNVpV6rAEkI+kgexXYfWMad3OAoamd8y8HVKz06bFghIkGQSCSY9jb5YWTlSZgE42mjy3mkLHL1qNM3IPghXPuygmJ3MX3jCZxvkStl6etiGAB8Qj8J+twZF+uKVNAXqJY2Tu4n08gYBEk7nBWhxQ+BWoMxAdRCxPmDKZ7iyxiXhuTeqdCtTUjbWxWfaxBOLub4N93pFmdWJIsBJIkbENPeNtsHkcCq7i0Uk7itk+G1KrQpp7TLMANp3/d/nhi4VyuM3QLUq41pJdIZnJ7gWmYsAPScBqlCmVcnUCfhAsPn6R0x3A8i9VwtKm9Q2BCg26A6tgD3JwDEnow1AAuodpciK6hhm0MjpSb/Mj2MHHYL0/syzjgFswiH+Us7kdbkAD5C3rjsD8v8A2nWv2jtxfg+T4jSWpJDqvlqIdMDcrcQRP6/UEnJeVFMgPWLdNZIQkXghQAQRbfqMVc5m2yq1fBpA0Wgk9FJMEJfzA9ht6bYX8xzdUqSHCEEGzILG0EesicAt+jqP4ioz5yjWp06tPw0SKLlGT4Z0HykRaY+uMdakbYe6HNmY1qS6QAbeGsG2xEY7OZJM2XzDNSpQBqRVu2kQzqLL0Fpk3IBw9eK7iTyPcRaKydhi09JTGGPjfLIy4ptTqrVFSdOgQbRuL7zgXU4FVALvTqKoIBYqQJIOkduht6YKwdgzKPRErUFaIJ+ovixTSDvBixB/LEeX3/XFitTi464wi9icBWmh7lLO1BmKZDgQIhnsbzA7mT274bOJJ4TpUo0S48xZVRTIaCQdTC0zAWfY4y5qhEaTGDNDmqoqAXkbmbmd/r+9hhL5HBBWGMaUZpec40lXKvTq5OoKGmW/hwUj8YM7gSZXaPlhQzH2XHVTdMxTNCpBFSSGAO00zBn5/THzhHONQsoMmTBUnuY9Jm1j64t/Z9xbTmPu73WSFkAQRsT8hHWJEYzFkfIxDamMgRbWXcz9ktJl1Zau6ut4qoCrd/ghhPs2B2T+zh6LTmgjI1lqIzFFJMAGNLCZ6xeIxrPgLAaSp7EduhixGKPFc8FpQpK6mAm3QyZ7jYEeuH5AApIMSjksARMrqKuXrfxacVaYU0lgBJvfy7yAIJvO+wOGKnzrUjSyIysNLo9iD/UCIiY37i+PfOXLxzKrWpR4iiCC0Blk7HaxMjb4j8g3B+UKzuXzOtAAAFDAs1hBkEgKBAm/SI3wrHnRU3GZMLM1iFK3NqAFGsAoOkCWJPwhTYC46xaD6GbIc/VBmEpJT8dR0A89uogTYW+eB3FeT6oaeHopSqAHDVIKMsiAXuQQegtB74U6FCvkszTqMIfTqiJAmQR2JH6xgErK3K5zfBQJrHEubV+LwatNiNmW5j/gyO+Mx5sr0K9ZnCsj7MlgpI/FMggx/TeJkTZ/4NxermqOg01KH4TUWRHUAACflbpijnuCcPpENWpMXY/ESQB0EKSVgexxq4yrkwvKvADowDw7hWXNZFpBfAekGcVTqDG4Ok2KkGNjIM7g3t865JKGXoZnKp4a02NN9JuuqCpnsSGE9DA647mqilOmrIxmmx0gqYKNEwSIOlotNr4M8n5ujnqNTLVVgMsMtr3kMDvIYDDgAy2exFklW+4MAcK5nr50CnVYLSHxOAA/oFvE+pEAdDIwdzfLi01RsozsfED6KzLo6liDo1KYkWmxNsWByQ+WUIgFRfhUhbn/AHfy/n74u5bK5sFJpA09mAYAgTuAxAkD3mPWcTFuXxAjlAU8rkmU4rVDlXA0EAEFlIXrK2DX26QQCB3KlwacPI/qJ295J6f3wl5/JVKddlqOuiSAPDY6ZkKGIIBBBF23idhdiVDVoBVkOsH/AK7jcH9wokjuNoHqS8w8v081Qeijw0SGNwG3B9pAmMAeA8s1sroWo+tulvLtt3Pvbpg3luIKvxwpgzIPz7yPbADmf7Q6SsFogsVaGtAETtN+vUYMf+SDvHr1GY0Ks2XUDuCCPfvb/PXHriHD0dHFVT51CsASAwv2I6dfQYD8G5oNYgarmY/dvqO2LD5+sdQZSy9VPUHpvY4vOElK5SAZQGvjFnOcqZV6NYUVajXpsQrioSpgB0kMbAqQLQQe+EziiVgjCr4ZNNACVYa4DqASCQ34iPh6/PGj5fgINd9J06tyxJkRFxPYxNt9u+dc65QU6+mNNSB4iqZWRYQZm4APS0WviIAk0ZeCKgim4YDsD+/7YcuGu9VaNPLvRpMBr0VGK64lTMCDtN/Ncxthc4TwwtTeqdOikCSCY1kAtoFjuB+g3IwP4fxqpRqF0IOqxDTEb27R0xTjQO25NlYqNTTKNHiVKVWpSAmQGdvLIFhKbD0tj7gfwbn8eEoLPIsYFvbHYcfpgfcm8/8Ab/maCvCqdZW8VQ+sQZESO0zvtfuOmM25o+z+tl3LUlNSiTYmJWbQ8xF/xbbbY0nKMjANMt/N1b/cNmPrgiKhidx9R/x88effE6npG5+eKuVdGKuullJBU7gixGI6tcgaZPtNsfoDOcJpVFZHpoytEjTe202m1sI3MHImXIGhTTa20kG/rN49cEMgvc6iYmcLyCOwV6xXyyCP5rWBvEEjYGcaOueY0Ar0vFTQAUYfGq79wTuRpIIMRfCRmOWalKoAiypkgna/Q+sH09PTSOWEIy66nLEgAgmSDsRM4w7OppIAszPc/wDZ9WeauTU1KTGdDEK6ejAkAx/MpIO9sRp9m+eNJ2ZAoUTpmXPsBIPtIxplRkVo0kFtzeD2gnY+m2/XBTIZYJSsWIk2O4sPy/SLYMuV+JiaDDkJ+d3y0bXj88RSMapxn7OxXOvLaaTbOh1ab3kGNx2Ai/pibhX2b0aMvWPiOt5EgD5dx3JPW2FFwRcfQGouchcLosX8bLmpChgzSADO0bXF5Pr0xZ49y+aRXN5VCQGLVqUyUkkgQFXykAzhj4nxQvl6q0kSV9iFjsTZmBG+1ojCPwTiVceLURiTCggk3DMVn2DEdP8Akl18hBIvRj/yZx6nXCrTZY6gk6gYmAPTviPmDQ1Qn4ihMAXg9bTM9bA7YCZLgSEioyIagbdZSQRbyrF1Ijab4a8jT1Uw70EUofMyMTYxEzdjsb+9sHkfyChF40GM3J+GutSmGG+/n2n5j9BGIM0qKxJQCRcgXPp1Jv39cQZ6ooRoOkA7KYm4jbr6frgOvGNawHMm306bWP0j648/JQlKgmT8X5k+6UmqKJXUAJO5J7xEAT8vyq8L4rk8zUeoobWgaqNYBlYlgFd2tqkSAsGOmKPNVDxMowOpqgKlQBf4oJMb2J77jCpyxy1matYGmrAAMNTAhD5SuktsJuJm2HYcYKcotmo1GylzXWr02+7lKAJsWOpyd4NoS2wiO2LnD+MSVSsNaxdjaDG095B7YC5f7Ns5T0tNNoN6a1IeO06dN/fBDh3M2WlkzINA04XRo1G/xAr0iLixxYXsUsQuMA2Y2UMulZTT0CqhERbT/tM3B9MIvM/LlXJZhamVRtJEQBr0m4KkGfKy3va5w5cu8w0RIourAfWB1IY69uvp6Y8cx86UaQArIWVzpgDdfY9DLfphQsQ59yXM3hUUXMVJqESxCwqnoI+EEbSNzFu5HgPNaVHaRKkhdQ3Vuzeh74y+hxSnraFOgsYMmYMgG8wY9xiFuMOuYNRGiD2AkSJBAHX64rQUNSR9malzDmP49OkRCMNK1NxPmIG8+om2+B1XL52gf4dVaqKJMjzAE2kadoDCQT69cJ3M/OnjhVClXpuIM9ApBBvvJP0+hXl/7SGXSrUtbwFUzue07icTlaYsJQCeIBEMZjitapTNSjREnZpEW6djjMOJcUavWeowALRboIFvfG65atRdGAXRf4Ytck7D1mRY74yfj32fZmnmHFKmz0iZRhGx2BvaNr9pwrG1EmP/AFDiZU4FzA1Nx4jeUbWH6/2NsP8AluZKDaWZ0Ut0LAe+/rhR/wDx4VWXrikbElkLJf8AqBhTNr/lifivI+UWmtX74VBSQCimTtAAI6kWjrivzAqSsl8Py3NM4dkVema6VVdWltgVtFpGxtjMuauVwtbMZmq2tZ1CkphixHwknYA9BJ0jATIcTq0qenLKyyJd9RLHf5U+vSfXDFladDM5erT8x1BirO2oqRcEbA3HzB6YSzhTf8/MYFMTcvxyqlGqiquioCpkXXUCIXtYeu31AtS07X98GagNBnpOJEEC28ghXWehsfXbHvg3D0Lq1WGUkqEBuTBjYiBq0i/ftjhk4238MI4+VCD+G8Z8JNIAN5uT/Y47Fnm3I0UzTCl5VhTpmYMDUAZ2mcdixc1gGSN9OASJ+gslxWhputybaiP/AOji3QI1MNtiB2B2/MHCHyvkMzmWLVpo0wIFhr1WuAy+XvqONAbhyuBLOSv4tcN0sSLH2jEfjZhYlLMqmjPrm3f9+2A3E8nMiDf+Ui35dcXM5kqlKmz0XqPEeRoJ3vBifcH8sBslxWrVBNal4RFgs3J6mIsP19t5szcD8o7GOQtYQ1to0rsAB5oK/mN/YH5YjXhSlYZ2iQQFOnb1F/0xGM4bdI6DEVTNrvENiHL9UxOjHLi1CTimQFZFYDbUNX5mcSUUpj4AEMRKWt7C3ywv5jibKCbGLmOuJcjxEVVbQGB2BN1awII62/UYDGzueZOpzoFFQfx37RRR1KFJZTEA2MGDfsDIxb5e5sTOodSFW26Qf3/fGfZ3hOZyZCVBTqK1xJgN3ALAEP3G5He+PvDc+KIZvDZYI1opk+aBv/tn1GPSoMKEnrdzWavAsvBKogLDzeQAkHcNtNuhwvZPlWk1GoKL2YFdDG0NJKqZtvufTEHDM+terFKpUpALqiqgDEExAlZInr/eSffFKGh1WWYVZCmnA8wEkeYEgxJG6wDtGCrj6hDf+qDszwZqKaqlWs5Bga4OmJAAAKljt5gCLHpfALP8zZlS6LULLBXVF9o1GGa8dz8hhxHB4QLJrm3kJ88Sbq7eUmY8vrIwqc38NfL1ta0yKdRFuwiWAgnsGtcdZPyZifibeDkQMKWCOD8ysajms3/sEEj0gCwEX77/AKFh4bRp1KwWlLOR53BJRBuCegvbv+cZ+1IzAseuL3D+IVKbKKbtTjqpj3JjefWfTC3whjcMOVE1ipwlUYNLkhYmYB3OwgfUx9MXKWaLofMxKHzK1ukg9JBnfCHS54zFQaBod5GhiPNuLWIBn1G+PfBOZ81VLU1TxHW8LAAv+KWAAnHeMgVB5Ax6oc3UFtUhEmNUzB7H1jC39pPAvvQp5nKgVNKw+mdTi2ggfii4kdCN4sv8fFWnXp1M7HxStEeZdIN76tNpPlneJsbGuE89ofJmFKTu6GQJFiFINu+/zxptRYmULi5wrgWZUFkpsGKEDzqrQw0yBqBYbzgPxijmyQ1VKzAXlgT6Hb4e2NNy+UWooZWpvPwvT2Jkkkow1U2M3AJv1x94RWCViTpVpEMCNXr1uP1FsZ5T2YwKK1MuySVmAIUqOha1rSZYgGN4w/8AKHKuXrfxDVLupggFdM9TtJ9vzOGjjXAqddFJVYExaY6yJ2veRhTHDnSgxp0merSqGXRWCqVNzpEwpABPcHcYZjycu4nIoAsdy/8AaDyA1Tw6tB1UKmkrUbaOsxcR3vbCdT4bl8oWGZLVaoiFptCQQD8UavmIxqC8dpZygIIJ2ZZIIMCYNrdiMZBx/IvQrtrko10YwZUWBkHoIB67HrgmZefH1MUMUs9zQuAczUs2wpor5erE6lfUCREEg/F8773w0Z3NVz4a6KZI3JbzAgXgEjUpF/7dsRyNZqTpUSZvpN4PQwevywx8R58rkoKtPS9MAqxWHkmxGoSFsQfc741640sFFJazNDXhlRZGuxFwb9I0wT26gD2OFulydQotpaqXFvKWABNrkEiNgLHpGI+WefajiKyrH8yiCBfaZ6jHzjmWNSqaiws3BBmfXYMsiDBBGCx/TkaJ1AfP+0VuY88w/wBO1FKJptI0W1CPKT0YdQeoJx44VxFvGWQAkgEqAPmIiInb2w7gO1FWekKj0zIMHYjzqSRcESYuPqYJ0eE5XNUroogwtRAEYRcLAEMNwQQd/TCWxbKiOGUUCRFPjVKoEBVKdUK4SHiCsNEEkbbQflj3ksmuWdkqZEqtQkjUNcA30yGYaQdvTfvhj4hyPl61EaajIIB1AhtXaSRPUWBG3TArRVy7imiVa02D6QoOmFkkt5CRp2B1XIkzhSqwWo21YxE5i4W2ZzVWplqDmmSB/DUlQQqhgIEfFNhbHYJvy/nM0z1GzNGi2oqUasQRHooK/TffHY9FUNCQvlHIxr5U5yqZhGe8BrookwdRAHciD6n6S6cL4tTYEhtjEkEG1oINxj865PidbLMDRcqfQ27j0374cuU6WbzrO7V/BphgCRuzR+FF0rt1JHzvhlFdCAabc17O8UKgaSukg6p+UD6av8YR6XHAwLTPUxvjxxPhOcysikUr09JILMVeRc2uJPQ/s55w3jTKAJt3/YJGPK+qxtkaz6nofTlVXU1UZ0N8M9I2+mIWrvfoRt1nt/1hRpcyDRuSw7XP9tv7YZOW3zGY1OlIMw/mOkQdrHabnHn/ANOXP2lXMKLMMZZdakt8XyEWwt5rnVMlUahoPlO9tj5rC3fDBn+G1yYYGkTExEEi0giV26em2KHGOXkYEOivqVR2bULiWCkhTtYz06yKjhRPj2IkOXHKMn8LM0VJ/iAifMoIPbpG03/5xSQUcudIpikTtChVa99hBIsfpHoH4fT8ZVWhT0stpG4UQYLQABptBEHp0wwVuEUqtPw6ruTA8yHTpNipiTcTEkwb2xq2bAFCCaWLfMNCq7LXpVWpvSm4/EpgsNj/ACzcHAnMc2VKGZGioa2gDV4gW+qZXyx+GPNPUfNjHB8yqxTqCrA2ZdLHbYyVJ94xl9KrNR9QhmMxERcyI6RtGKMJ9GBkX2JpfDuZFqamppuCdB0k9SYIMyPYEwLGSQwutDieWKEGRExYgxIYTeYM33BxkOVzZWQDAO/p6gdSP84e+G5tFpHxKjh9BAYmNpKzOwuLWnvip1BFSVSQblDifIWVyrhq9f8Ahk7EgMew6xfr2HTfBTivIGRr5XxaK/d2QE69Ri03aWMqbHULx32xm3GsyXSkzGSQ09YIIBA9P022jDh9m3Ng1jK19IpshRWPW9labRpJA+QweLGFEDLkZj31FLO5Bsk6ulRHcE3Dq4I/C4Ura2wae9rYYOD8z183TKlKJqUroQoDeotsDEHpcTFjgDzBwpqFapSbemxExuPwn5rB+eJuB1vCLAJ4haBZmCwYJ1REab+Y2B74JqCmhMS2YWZPnub/ABqZSp8LXjQCVI7GALQLi4kjrj1xLhiVaH3imSjAQRHxWJm3r8xfcfCZ4vyL/plNKmqGZs86rHreb9yNvlhfPjUssUq0YWYJO/UDa6kTYnuMQ6/Bl96/aCcjx3M0SNFRkEz5Tae8TE+uNF4VxSlVRVzlSlVfUCB5WcagCZMi8/yEi23TGVK2k3JjacXKFFmeFEsTAA/LDzjVt1J+bLU3I1WoKCieJTg6tJJ0+6yTHqJGOyhp6zVQKJAYAIJUxckxLDaB027YTOSeYFVRTekRVpknUTpaZvvcxacG+J8+0UKoynU8iVImfLHfedxG3ywD4q2P5+Jy5LNH+fmCeI8XoZSpUoVkbTUYsHX4lVwSQtgQFJIWDYTHqOXI0mXRSrU69FgSlKsDqBG+w8p7FYnbDXznyT99patRFZE8jFjFosywAJsCQJuD0vjmXyT0a4SsHpMjea3mWIM3+o74W+GxYMcmbdTSOVskiZhdKLSCJOhqmqSCSWUBmJAGneLj3wb5zoUsy9HVSLtRXxVMkAgldo/9gspgG0+uMm4Rxp1zaVWq6DN2ANhsbLBiD0xstTi1HwAKlUBY8RKiuodAT8SmIA6RebiDgyCF4DsxZNvzPUXMty3TqAeGBlmUbqJDL/Upu0d7G5k9rK8EanIeqWUjymmsMDubQfTFNs9lHVqmU8VqmX82thAYEwwMCSI6wDfoJxb5K51Fas1OuqyR5dKk7TPU9D+98ci5AOBP+ZjlD8hJaWcVKugIzCzU2BMeYXlVgSCCCINtOKFDMtmfFbJmm9VPK1MyhI6OoIglSSs2Nog2xPzrzQ2SrgaCUbzU3AgEfi8xHmIJuP8AaeuPfDs9lquYGaStTFbQV0rEtIX+lZO82kRuYxyrZmsxVYJq88Plcy66AwQ6SBK3tqMMp6SOk2wYrc+UdA0r4tMi8yAN7NMkX2m1hB7VftJ5Pq13pZnLLq1KEqqCoMr8JEkSSvl/+q4A8Z4RTpcPZ0ZjDKrK481KoB51YrYhoESsdjguKjUEGzcT81xSajkg3YsJN7md+u8TjsUjTJx8xRX7xJI+0+1lvi7wzmCvl9XhOVDbi31g2nHrP8JqUKgSupUkSJ6zsQdiLHY4rPk5YKou1gB1n/nBnewZq61U0flzjVTMOENy2xJg7TvFzEG/vbqAqfZ9mTWqClp0zKhzAIaSp9O20SDhi5Q5KqU1WodTORIaLLYwF6k3vHaOxww59KnlZoo1UkFlGpWBuRcCLiRsRfvfz2UpYlwZXIqIeU5Lr0WR8yqIuoALrDFj28p6j3PpE4Jcw8VzeTrrWo6hSdQoAuCZJgqe/qP0w25PNrVqKAPEJUg+Iu0kdCIvG/5npfFEIWXSYBgQZEW3ntIg4Urb6hNvUF8F5izWYozXRVPoCpgbSO89PXptjzWzFAViWqMHNoNxtMR172HbEtfIsW8jRNjf2v6W3jthe49yM1Z0anXKxYh6RjoCQQ0nYevvh2PEcpsRT5FxCozV+M0wulXUWsGMzJBNupPYb49UdbTqAVQTHc9iB0Hv9MB+XeV6uUcOR96WLMkwtj5fDNw2/nNrxYm8+a5gNBSaiFIMFXU6rkWsYFv3scZlRk76mYmV+p9pcY+65nQwZlYSpm3Ynedzt9Jm9fmTkGlnGNfLOEdzLq06TO7CLgzeNj6YucVytJzSr05kXBLECGMxpJidxJ+YnFdcxmKg/wBMNZXfSwCg7lbW1E9trdDhS76jWPuVaXJGXSmqlm8QG7K0Amexn2sMXMhwOjqMkpUUSGeWIE9tXyNgdoIxWTP1qzReiyk6td7wPK6RBn2kR0xFV47Ty7slUfxFIGpRAIIUggi4BBmPX0GHpjZh3Eu6qYu888utRYslQOpYtp0kFdd5uTKk9zYnc3x65CbKCqKGbVS1U6QzT5DEqJ2EmBYi/pg9nuJrmKgIpF00MrEtERBV1Ehm0sTJAaFn5ZpmyVqmARBle4EyCD+cj3w1TfxJsRZUVyAox/5z5EzS1C9BWqqQAADLCBH4iWjtcxMWjFfLcs5nLQyhsxRqAagp0ySIIKk3iSNRtF7YdOXOYHzNE06pp/eqYBKhirRa72HWJ0kiT0xfotXNdDU0rTCkko34pgAixI0ydsJLU1XGCyIO4FxqnoakwYqPK6sJK9DPbpJ+eLL5LLOjVFNPw2QEgy4OmSTB3kQL4I8VyI81VV1MF3UAs4Asv9R7fsYFUeWcq9KUDFWF01MoE/F5Z8pB3jtg2yKTsRaoQNGZnzPUylXxCqsjiGVkM02sDpKEAofVSRI2vOF6nVMXBB7/APV8aNzZyHSFNfuyMjC5DOzAj0sRa1/rgrytylQ+6eZKdV2GokgSLREgSNvrgvMB+md4tfKJnKGWZnD+GCCCJYxNom9z8hipzu9Na3hKukiGZ9U7rIAsIAB6enYYeeC8CoePVDIUYMRqeprJn8S6ojcbjpF8D/tL5BJVs1SZmKqNaECSAI1qRvAiRG1+hxhLsQx6hLwX4juQ8A+0taVNVrD4FsRNzIvv2naLnFjNczU83oGYy1M02kqz/GFvsV/+trTJ2jCLy/y2awLMxp0wRBI3nsTAAj8XcjDBlc4KU5aqRVpr8KCmAbifKwAbWJ3J3740ANpYLnibM+8T5XyCEy9WkGnSwYMoI/CZSfUeYyJg2wBylVKPi0K1RXRbiCdyFuoPaTNvw4u8X5TIYmnVZlYEojqfEJ06gtrEk2kR7YrcIotQzGkqryAHMEhJgEGBIImCL/PB3wH7wAPJ+IBfiTKGCEjWIJ7iQSPqBiXhuaaVInWpkQOovNseM3Tl2cA6SbdfQCfbDvyFUyy1lRZFTSGLggydQOkEX6dO+xxjue63CCDr1EzMcWq1axFQtt+L5dOg2wd5RoRXNRoCouqTEL5gNV9uokdcajzRkMvmERq1IFgIDxBHaZEH5gxhB5fz0516BazaqS67g3FjYTIH9r9cRww1OZTVmaVwrOCvRqUnAjZSrTMfCy2BEWnt3IwAPLYU1KJZ3TNrpYOTqVhGh0ZonQQvlO4G9gCPHCM1lDUNNqb02nyMlgYuI1AQSIJF9jHTHrnjjLDLZPN0GIZpkqbglVYfOzDGMhY3c4NxHGLuc5BzVFgqsGEAyEqH3+FCBf19euPuPK/axnxbVTf+plv84IH5Y7DfD/d/iL839v8AmOHM/CMizq9emxTTIIcrAklhbqP0jCdU4hTyiLVy1KGeIqMxY6TPlFoQ2946nEud5tqjxAacKgjS946CDtMmR3GEh8wbwTB39fltg0onQ0JzgqO9mN/DftPzNOoxY6kb8P8Ag/lhk4P9qwrQtemgkxBEgj1m3vjKRi7wZVbMU1f4Sen5d5gwY6xiknVScDc1jIcPZahK1P4f4GB8wGo6VAmWgWuQPqRgtWraNLGqz0iYby/DP9JJ8pNjB7Wxl+c4zUpuy+MzqY8wMG3Q/wDf06XeEcdBPhtU+O2kgzvsDMGY29u2IfAFUywZizCP7Z1EOstCElZYEfDEG+2+3/eJaebSrBVyQYvBj3BiPpj0eErVoBTAtYwCNrRa+B3D8lToEU5AVj2I9xEmBi7EvBQsiyNzYmFqOa0EhWnrsb94/wA49cdFHMUJqU521dxE3EAmQb/XED0kLaKLDw51HTETNx36yRirmW/ALRDGY6yNjv1kTscLzkeM3DwA8xUoUaKBfDDFUW3xEn2mJvtPviy+YDKtOnYDrAAj2FgPTFfizhAtQDygy1523IHWNyOm/fH3IZ+n8VMlrRMjSZvA/wAYm+nQAX7lH1DkmvUmz+sNSZauiRoqAqG1EXQiTAMSp9AI64AZng5zGYWo1RahRPNTqJpBCkndSQ5APUCwA7RLzW9N8rVZZV0KVBeIIYDtB8rHYnpgLwXndFM11ioEI7B/KYnsTtMRfGZQQdTsRBE9coZ/xqi0SoIJaoZ3ESIHyMdDcb4I8b5eNStA87ldBdgSRIAQnSPiSAJidLTupx94XSRai1qYpKNDK9NImSwNhsTt1vAxd45xE0AtUagpIV1J9DpOndTYjb0xEP12srfqjAFLlDNU3WrV1EAjX4ThqgHcATEd9seOaqvh1KD02ckXlpkEaCAbT1+f6u3Cc2tcCqL6YDQY39rzhW+0bJrSqU9LMQ4Z9JNgdrCNzcmLdYE4eLLgGT8viTGjgnO+WIFMsfEY7my9Niffbfvhn4nApa7lpEMN5NrkdDtfuPTH5+4dVAYkrPQ9/l641ngPG9eW0M4cFfKxI2j4SCTse/pi5kXgRJAx5gyvxHj1ZGHxFbtCqLi25sNu5xc4HzHRAX4VgRFhMyOny2nGf8wcVZQCEq6G6VPh7xvLR6n+81uF86ZigmmloAvfSJv6z07bYix/StezLH+oUjUO8/0Ky5g5ik80wAbfhOxBHW/6jpiHlLnqocwq13LUirA9NNvinoB+U4Dcz8brVkR2qsVdSI22c2MWaDtv8sQ8EzVTKjx6YWoh8jn3Ngb27XEGeu+KdoOMRpjym35TNJUQOPDMqIZdx6CZItfa3qMQ8Z4TSzADeVaoBGoKpLARM2E/29rYz2tm83pT7nQbw2XUBpDFCCQUna2wF7EdQYqU+KcSRXYUKvlDamNI+WAZO0CFH5fLABFIsTiTdGaBU5bLUgrVFZQZWV0iALAgNPXv+mBeY4nWyyD+EXpBtJNODAIAHl3XreYO28SB5W+1aQlLNGJ+GrbTJOxt5R6zEgbDDcOPrRcOil1e1gAfbcXJiLQZF8ccI42dmaMp5UOokc0cw0xSYojU3YQVdAtwxmVusggg6hqgjoRhEyeaYMHUw4fVI6Hph1+1Hj+XrrT8GzljrExBAghh8QIO3TftjPaVbSZX6YzHhKrcNsoJqbHwDmarmqPhuqNUiQaZANrgsJgf5AtNsZrm829LMPMJUWoWJVQCHBvERA6QLWxBR4wyeZZDDtb92xSzVUkksZZrn9n16nGqnHqcd6MOcR5rzFRXDVn85kpNvWANgZJI2M3BxT/81VNBKRaUQ+UT8O8QJgbnp1wKWrIsI74++Ie04cE1cSX3UKJUokAuH1dYiN/rjsDlqDrM9cdhZP5jBX7R/wCfsi6kOTrVgQSoOkEXAv6QfWCfTCIUJ3Hrjb+Zq65vLPQqVYqgakGnyyswJiTsyz67b4xSrqFgd8GqkeoBa+5EtwSemIqbkGeuOckWH7OJkQaQT+zg2+xgjWxLSO7joAO5Nv7/ANsE+K8KSgtCqrM2sEww2KxsR0kxFiI+ZEZUqXUMSqkiSBte5Hti7xmgUYUw5dVOodpYAyPkB74QWPkAuPCjgTUfeXOfczWpvSTwxUClkn8Ubj30z84wEyfNOY1EVyAdw1QEDsR7GdwDhPWuyEEGCtwRYg/5x4rZp6nxkt7mf1xbykXG5sfCqtRSjQrh92BiJEiPQkfmMe14lrqEqkhHdCZJsDAG40tYeh9d8Z9y3x0UwErV660x/wDrQSB9ZHrYfPB1eYcmNXgVaiPJINVZDyZgkeZfNJuCLm3XEf1L8hQln0+OjZjhw6rTNWKp8ogxexgkSRJAmLiCPMPXFatyflHd3SqtGqelNv4ZJCn4WBmWIBAKgSDiWhmkqKzUqmXaEp6phtJ83iFiom40xJ/Cdt8X+B5lNE1ny5LK4RkshMLEEqbiGmxgDbGri4gUdzGycibEm4Ty9lld9Lu5A3YqwUamIPwRcKCJmJOPWc4flM0jpVAHiKqtAAJspkHTMglrzbSLRvK2a0sn8XJafLr1L5mACayCFAktr6AXWwvihnKqNUY0HpQNZiJF28jWEgAA3B67WwwqPcVcA8ByeSoppoVSAWKuxZSxIFUROgRDLT6EAVNtzibiOayNbLmnVzBZQxmpqAgBvIhPhsL7iYmLRMYM8HVUcHMfd9JcaStOBBDDzSIMmIxazAZKRh8iAJZ2ekQvxvEwAAAvhiT2aZscI/pxy5Gv/n/cb5dVEvgHEMhlA/h5kPrfTLN+FXrADSE8gIFE+IdXxEwACCs/aDxpK+aXw31qiKobvMlo2mJiYExMDGj8U4hkzUBp1soqhgT8EMNAEC22q9o2wC4nmEfL118TJuWpeQUQNeq0+4+Lb0w7iO/tFXELh+SLo5UgmPh697X/AGSMFeVeLqhUOAdJOpSwEgrB3AUmCbT7dJXspwTMuT4eXqOepRCf0GLmXpV8nWBr5d1kEFaixIYaTBI7HcbW9sdkbkKE5E4mzCHOOSqUUVqTs2XclZJuGBPlewvEG+8emF7IZGrUOlF1EDUbwAO5PbDhy3l2zlGvRq1JXylAT5wVkiJEG3TffbFh8rRp5VhSIVjTZZqQHLxdGBHZgAwPX6JbLx67jRj5d9T79nuey6owqUwxMnWQGYLA1Ai8CevYjecXuVODcOLBqbFw0x4hAKkRssgtBO8HbGf8F5kbKsRCupJ1AgEEbGG3H73wJWuQ2q4g+Uduo/O+OXEWY2ZzZAq6mk8Z5yqZbN1qTNFNap0sElgpAIAEgEQQZM/PEmc5zqaAwL1KOxqqoGkiLzbvsYws8Q42ubywesNeYpQNf86zYVB6XhgZ7ziDI8Soimxr0/DomwpU2Oqo0ESdTSFEyTETAw9W4LR9RJQu1j3BfGM5RarUNNdNNmlIGxtqIHRSZIXoIx7rcwu9FKVSqxp07KsH0t26DfaBgUtxew7Y+fdz0OO5TeInxmLGcesu3aCemPdLLttETbv9MEaPBKofT4bK3YiPrMAfPAFoSiDiu4jff++PRy/Xp+ftgl/41tehYLHYT12iTbe2HDgf2egicyagIN0pqG3FjqnzASCSgMYQ+ZU7MeqM3QiA2X/7x5Ejb541Gt9k+oQtce7KR9REjHnhX2bUaVZFzOqvqBjRK01IFp/E0zMnSBGxwH9QPRmnH9xFDhH2eZ/MUhVpUmKN8JLaZ9QCdvXHY17KN92XwkzLIi/CrwSAQDALCSN+px8xvnx/cxfjyegItjh7U6aVa1CkjKQSBIMXGoOrE6rDcEbW3OFzjfJc1E+6t4niT5T5TaJboIuOxkm2Ox2CGVinP8QvGL4/mKBSPY3xGEPbfHY7FfoSYnZnLSM6pJjpiZqsjvjsdgOILCHyIUzqlUEQOu2I3UiMdjsF6gSxlKlzPbHNRJYBBc7fqf0x2OxhoITNBPICHOWOca3DywVVqq26NMehB3G36W2gg3OQYuQgAuzWABn8S6RKVFafOJmSewx2OwDH7xqiXOFZlcy6hK2YY6dTLU0QpjfVckTAgL+ly2Up12ArUgHN1ZWhQdLMpEjY/iELHlPoMdjsA2hyExTuoy8P4dmfiYUgCvwhmPWdPwgbgXnf02mTiWkaK1jUOkDSCDKzBjcRa8b9Yx8x2FZ2IyBf2jMIBUn94lPzrSo5k5aplaK01OkkIpKmN4gAifnvvgirZNzRzGXGl6hIYoGpkHzKCukwDYm4YTPQ47HYNVAUETGJLGHKPMubVVEpXY2DadJMErLCQNxuN+w622Vs1S016Sd2SxvBBg9JB33/AFx2OwS/JuJ+0FzS2Il537Km8XxKFQBlOpabSNPXTrE3B2O2KT8GAyeblqi10Uq6uwZfLMAFRsALXMEdQcdjsQDKzNRPR/5jwoEzJvX549M41DV7CB+vfHY7Hq+5GZeqcSLU0pHSFQkzpXVckxqC6ovsSRttiPP5JhokHzKGWSLqfhO9h6fljsdjnmYyRqQMsCMXeF0aPmatrbTACLaSdpYgwN/XH3HY5O5r7EdeVqmTVkNMVaddjNO+qDEaSbCGvfcA/V74ZmqmaUpVQAxaSGJI3BIABtawGOx2Ic7fKPxj4mKPM/KWWFJ6iKaTIjNpVpD2JEyDEQR+XqBXBPtFrZektLSjqvwki4vMHpHS0W9sdjsYihhuMJIqo9csc5Jm5V6fh1R0FwYHQ9MXeI1qtN0bQGpzdpGpbEAiY9cdjsTMgVtQg5I3Pqc3spZG3Q6fyHp647HY7DwdRfET/9k="/>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7" name="6 Rectángulo"/>
          <p:cNvSpPr/>
          <p:nvPr/>
        </p:nvSpPr>
        <p:spPr>
          <a:xfrm>
            <a:off x="467544" y="2828836"/>
            <a:ext cx="8424936" cy="369332"/>
          </a:xfrm>
          <a:prstGeom prst="rect">
            <a:avLst/>
          </a:prstGeom>
        </p:spPr>
        <p:txBody>
          <a:bodyPr wrap="square">
            <a:spAutoFit/>
          </a:bodyPr>
          <a:lstStyle/>
          <a:p>
            <a:endParaRPr lang="es-MX"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5000" r="-5000"/>
          </a:stretch>
        </a:blipFill>
        <a:effectLst/>
      </p:bgPr>
    </p:bg>
    <p:spTree>
      <p:nvGrpSpPr>
        <p:cNvPr id="1" name=""/>
        <p:cNvGrpSpPr/>
        <p:nvPr/>
      </p:nvGrpSpPr>
      <p:grpSpPr>
        <a:xfrm>
          <a:off x="0" y="0"/>
          <a:ext cx="0" cy="0"/>
          <a:chOff x="0" y="0"/>
          <a:chExt cx="0" cy="0"/>
        </a:xfrm>
      </p:grpSpPr>
      <p:sp>
        <p:nvSpPr>
          <p:cNvPr id="5" name="4 CuadroTexto"/>
          <p:cNvSpPr txBox="1"/>
          <p:nvPr/>
        </p:nvSpPr>
        <p:spPr>
          <a:xfrm>
            <a:off x="7218" y="538802"/>
            <a:ext cx="8525222" cy="3970318"/>
          </a:xfrm>
          <a:prstGeom prst="rect">
            <a:avLst/>
          </a:prstGeom>
          <a:noFill/>
        </p:spPr>
        <p:txBody>
          <a:bodyPr wrap="square" rtlCol="0">
            <a:spAutoFit/>
          </a:bodyPr>
          <a:lstStyle/>
          <a:p>
            <a:pPr algn="ctr"/>
            <a:r>
              <a:rPr lang="es-ES" sz="3600" dirty="0" smtClean="0">
                <a:solidFill>
                  <a:schemeClr val="bg1"/>
                </a:solidFill>
              </a:rPr>
              <a:t>ABARCAN DESDE CUARZOS PURO </a:t>
            </a:r>
          </a:p>
          <a:p>
            <a:pPr algn="ctr"/>
            <a:r>
              <a:rPr lang="es-ES" sz="3600" dirty="0" smtClean="0">
                <a:solidFill>
                  <a:schemeClr val="bg1"/>
                </a:solidFill>
              </a:rPr>
              <a:t>DE LA ARENA HASTA LA CALIZA Y  CRETA</a:t>
            </a:r>
          </a:p>
          <a:p>
            <a:pPr algn="ctr"/>
            <a:endParaRPr lang="es-ES" sz="3600" dirty="0" smtClean="0">
              <a:solidFill>
                <a:schemeClr val="bg1"/>
              </a:solidFill>
            </a:endParaRPr>
          </a:p>
          <a:p>
            <a:pPr algn="ctr"/>
            <a:r>
              <a:rPr lang="es-ES" sz="3600" dirty="0" smtClean="0"/>
              <a:t>QUE SE FORMA POR LA ACUMULACIÓN DE </a:t>
            </a:r>
          </a:p>
          <a:p>
            <a:pPr algn="ctr"/>
            <a:r>
              <a:rPr lang="es-ES" sz="3600" dirty="0" smtClean="0"/>
              <a:t>LAS CONCHAS DE ANIMALES O PRESIPITADOS DE CARBONATOS DE CALCIO Y MAGNESIO</a:t>
            </a:r>
            <a:endParaRPr lang="es-ES" sz="36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redondeado"/>
          <p:cNvSpPr/>
          <p:nvPr/>
        </p:nvSpPr>
        <p:spPr>
          <a:xfrm>
            <a:off x="5220072" y="3356992"/>
            <a:ext cx="3923928" cy="3024336"/>
          </a:xfrm>
          <a:prstGeom prst="roundRect">
            <a:avLst/>
          </a:prstGeom>
          <a:blipFill>
            <a:blip r:embed="rId2" cstate="print"/>
            <a:stretch>
              <a:fillRect/>
            </a:stretch>
          </a:bli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4" name="3 Rectángulo redondeado"/>
          <p:cNvSpPr/>
          <p:nvPr/>
        </p:nvSpPr>
        <p:spPr>
          <a:xfrm>
            <a:off x="35496" y="404664"/>
            <a:ext cx="3600400" cy="2664296"/>
          </a:xfrm>
          <a:prstGeom prst="roundRect">
            <a:avLst/>
          </a:prstGeom>
          <a:blipFill>
            <a:blip r:embed="rId3" cstate="prin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4 Rectángulo redondeado"/>
          <p:cNvSpPr/>
          <p:nvPr/>
        </p:nvSpPr>
        <p:spPr>
          <a:xfrm>
            <a:off x="3851920" y="188640"/>
            <a:ext cx="3816424" cy="2880320"/>
          </a:xfrm>
          <a:prstGeom prst="roundRect">
            <a:avLst/>
          </a:prstGeom>
          <a:blipFill>
            <a:blip r:embed="rId4" cstate="prin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5 Rectángulo redondeado"/>
          <p:cNvSpPr/>
          <p:nvPr/>
        </p:nvSpPr>
        <p:spPr>
          <a:xfrm rot="16025114">
            <a:off x="-300431" y="3641176"/>
            <a:ext cx="2946724" cy="2198295"/>
          </a:xfrm>
          <a:prstGeom prst="roundRect">
            <a:avLst/>
          </a:prstGeom>
          <a:blipFill>
            <a:blip r:embed="rId5" cstate="prin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Rectángulo redondeado"/>
          <p:cNvSpPr/>
          <p:nvPr/>
        </p:nvSpPr>
        <p:spPr>
          <a:xfrm>
            <a:off x="2267744" y="3645024"/>
            <a:ext cx="2664296" cy="2160240"/>
          </a:xfrm>
          <a:prstGeom prst="roundRect">
            <a:avLst>
              <a:gd name="adj" fmla="val 18228"/>
            </a:avLst>
          </a:prstGeom>
          <a:blipFill>
            <a:blip r:embed="rId6"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200" dirty="0" smtClean="0"/>
              <a:t>La magnitud del metamorfismo sobre las rocas sedimentarias varia desde</a:t>
            </a:r>
            <a:endParaRPr lang="es-ES" sz="3200" dirty="0"/>
          </a:p>
        </p:txBody>
      </p:sp>
      <p:sp>
        <p:nvSpPr>
          <p:cNvPr id="4" name="3 Marcador de texto"/>
          <p:cNvSpPr>
            <a:spLocks noGrp="1"/>
          </p:cNvSpPr>
          <p:nvPr>
            <p:ph type="body" idx="1"/>
          </p:nvPr>
        </p:nvSpPr>
        <p:spPr/>
        <p:txBody>
          <a:bodyPr>
            <a:normAutofit fontScale="85000" lnSpcReduction="20000"/>
          </a:bodyPr>
          <a:lstStyle/>
          <a:p>
            <a:r>
              <a:rPr lang="es-ES" dirty="0" smtClean="0"/>
              <a:t>POCO ALTERADAS (PIZARRA Y ESQUITOS)</a:t>
            </a:r>
            <a:endParaRPr lang="es-ES" dirty="0"/>
          </a:p>
        </p:txBody>
      </p:sp>
      <p:sp>
        <p:nvSpPr>
          <p:cNvPr id="6" name="5 Marcador de texto"/>
          <p:cNvSpPr>
            <a:spLocks noGrp="1"/>
          </p:cNvSpPr>
          <p:nvPr>
            <p:ph type="body" sz="half" idx="3"/>
          </p:nvPr>
        </p:nvSpPr>
        <p:spPr/>
        <p:txBody>
          <a:bodyPr/>
          <a:lstStyle/>
          <a:p>
            <a:r>
              <a:rPr lang="es-ES" dirty="0" smtClean="0"/>
              <a:t>MUY ALTERADAS (GNEIS)</a:t>
            </a:r>
            <a:endParaRPr lang="es-ES" dirty="0"/>
          </a:p>
        </p:txBody>
      </p:sp>
      <p:sp>
        <p:nvSpPr>
          <p:cNvPr id="5" name="4 Marcador de contenido"/>
          <p:cNvSpPr>
            <a:spLocks noGrp="1"/>
          </p:cNvSpPr>
          <p:nvPr>
            <p:ph sz="quarter" idx="2"/>
          </p:nvPr>
        </p:nvSpPr>
        <p:spPr/>
        <p:txBody>
          <a:bodyPr/>
          <a:lstStyle/>
          <a:p>
            <a:endParaRPr lang="es-ES" dirty="0"/>
          </a:p>
        </p:txBody>
      </p:sp>
      <p:sp>
        <p:nvSpPr>
          <p:cNvPr id="7" name="6 Marcador de contenido"/>
          <p:cNvSpPr>
            <a:spLocks noGrp="1"/>
          </p:cNvSpPr>
          <p:nvPr>
            <p:ph sz="quarter" idx="4"/>
          </p:nvPr>
        </p:nvSpPr>
        <p:spPr/>
        <p:txBody>
          <a:bodyPr/>
          <a:lstStyle/>
          <a:p>
            <a:endParaRPr lang="es-ES" dirty="0"/>
          </a:p>
        </p:txBody>
      </p:sp>
      <p:pic>
        <p:nvPicPr>
          <p:cNvPr id="60420" name="Picture 4" descr="http://media3.picsearch.com/is?ACI4Cmn9RyjWsdAmOSHv_mONre-39iMu5sFBhZW0MYE&amp;height=194"/>
          <p:cNvPicPr>
            <a:picLocks noChangeAspect="1" noChangeArrowheads="1"/>
          </p:cNvPicPr>
          <p:nvPr/>
        </p:nvPicPr>
        <p:blipFill>
          <a:blip r:embed="rId2" cstate="print"/>
          <a:srcRect/>
          <a:stretch>
            <a:fillRect/>
          </a:stretch>
        </p:blipFill>
        <p:spPr bwMode="auto">
          <a:xfrm>
            <a:off x="467544" y="3861048"/>
            <a:ext cx="3528392" cy="2016224"/>
          </a:xfrm>
          <a:prstGeom prst="rect">
            <a:avLst/>
          </a:prstGeom>
          <a:noFill/>
        </p:spPr>
      </p:pic>
      <p:pic>
        <p:nvPicPr>
          <p:cNvPr id="60418" name="Picture 2" descr="http://media2.picsearch.com/is?5SNt9yWfL1VWT0UNPsIHIZ1dA7W2O9mTZOvhLl-rNzY&amp;height=239"/>
          <p:cNvPicPr>
            <a:picLocks noChangeAspect="1" noChangeArrowheads="1"/>
          </p:cNvPicPr>
          <p:nvPr/>
        </p:nvPicPr>
        <p:blipFill>
          <a:blip r:embed="rId3" cstate="print"/>
          <a:srcRect/>
          <a:stretch>
            <a:fillRect/>
          </a:stretch>
        </p:blipFill>
        <p:spPr bwMode="auto">
          <a:xfrm>
            <a:off x="467544" y="1628800"/>
            <a:ext cx="3528392" cy="2448272"/>
          </a:xfrm>
          <a:prstGeom prst="rect">
            <a:avLst/>
          </a:prstGeom>
          <a:noFill/>
        </p:spPr>
      </p:pic>
      <p:pic>
        <p:nvPicPr>
          <p:cNvPr id="60422" name="Picture 6" descr="http://media3.picsearch.com/is?brh6tXqRWaNcXSEEOjMrwXK3YUwX9NDpq8ohKLsnYiM&amp;height=236"/>
          <p:cNvPicPr>
            <a:picLocks noChangeAspect="1" noChangeArrowheads="1"/>
          </p:cNvPicPr>
          <p:nvPr/>
        </p:nvPicPr>
        <p:blipFill>
          <a:blip r:embed="rId4" cstate="print"/>
          <a:srcRect/>
          <a:stretch>
            <a:fillRect/>
          </a:stretch>
        </p:blipFill>
        <p:spPr bwMode="auto">
          <a:xfrm rot="10800000">
            <a:off x="4211961" y="2028151"/>
            <a:ext cx="3816424" cy="3216701"/>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a:xfrm>
            <a:off x="251520" y="404664"/>
            <a:ext cx="7488832" cy="2295128"/>
          </a:xfrm>
        </p:spPr>
        <p:txBody>
          <a:bodyPr>
            <a:normAutofit/>
          </a:bodyPr>
          <a:lstStyle/>
          <a:p>
            <a:pPr algn="ctr"/>
            <a:r>
              <a:rPr lang="es-ES" dirty="0" smtClean="0"/>
              <a:t>UN SOLO TIPO DE ROCA PUEDE ORIGINAR DIFERENTES TIPOS DE SUELO</a:t>
            </a:r>
            <a:endParaRPr lang="es-ES" dirty="0"/>
          </a:p>
        </p:txBody>
      </p:sp>
      <p:pic>
        <p:nvPicPr>
          <p:cNvPr id="67586" name="Picture 2" descr="C:\Program Files\Microsoft Office\MEDIA\CAGCAT10\j0293828.wmf"/>
          <p:cNvPicPr>
            <a:picLocks noGrp="1" noChangeAspect="1" noChangeArrowheads="1"/>
          </p:cNvPicPr>
          <p:nvPr>
            <p:ph idx="1"/>
          </p:nvPr>
        </p:nvPicPr>
        <p:blipFill>
          <a:blip r:embed="rId2" cstate="print"/>
          <a:stretch>
            <a:fillRect/>
          </a:stretch>
        </p:blipFill>
        <p:spPr bwMode="auto">
          <a:xfrm>
            <a:off x="5995677" y="2510942"/>
            <a:ext cx="1744675" cy="1836115"/>
          </a:xfrm>
          <a:prstGeom prst="rect">
            <a:avLst/>
          </a:prstGeom>
          <a:noFill/>
          <a:effectLst>
            <a:outerShdw blurRad="50800" dist="38100" dir="2700000" algn="tl" rotWithShape="0">
              <a:prstClr val="black">
                <a:alpha val="40000"/>
              </a:prstClr>
            </a:outerShdw>
            <a:reflection blurRad="6350" stA="50000" endA="300" endPos="55000" dir="5400000" sy="-100000" algn="bl" rotWithShape="0"/>
          </a:effectLst>
          <a:scene3d>
            <a:camera prst="orthographicFront"/>
            <a:lightRig rig="threePt" dir="t"/>
          </a:scene3d>
          <a:sp3d>
            <a:bevelT prst="relaxedInset"/>
          </a:sp3d>
        </p:spPr>
      </p:pic>
      <p:pic>
        <p:nvPicPr>
          <p:cNvPr id="67588" name="Picture 4" descr="4680"/>
          <p:cNvPicPr>
            <a:picLocks noChangeAspect="1" noChangeArrowheads="1"/>
          </p:cNvPicPr>
          <p:nvPr/>
        </p:nvPicPr>
        <p:blipFill>
          <a:blip r:embed="rId3" cstate="print"/>
          <a:srcRect/>
          <a:stretch>
            <a:fillRect/>
          </a:stretch>
        </p:blipFill>
        <p:spPr bwMode="auto">
          <a:xfrm>
            <a:off x="611560" y="2924944"/>
            <a:ext cx="3009900" cy="3638551"/>
          </a:xfrm>
          <a:prstGeom prst="rect">
            <a:avLst/>
          </a:prstGeom>
          <a:noFill/>
        </p:spPr>
      </p:pic>
      <p:sp>
        <p:nvSpPr>
          <p:cNvPr id="11" name="10 CuadroTexto"/>
          <p:cNvSpPr txBox="1"/>
          <p:nvPr/>
        </p:nvSpPr>
        <p:spPr>
          <a:xfrm>
            <a:off x="3923928" y="3933056"/>
            <a:ext cx="2592288" cy="1200329"/>
          </a:xfrm>
          <a:prstGeom prst="rect">
            <a:avLst/>
          </a:prstGeom>
          <a:noFill/>
        </p:spPr>
        <p:txBody>
          <a:bodyPr wrap="square" rtlCol="0">
            <a:spAutoFit/>
          </a:bodyPr>
          <a:lstStyle/>
          <a:p>
            <a:pPr algn="ctr"/>
            <a:r>
              <a:rPr lang="es-ES" dirty="0" smtClean="0"/>
              <a:t>DEPENDIENDO DE OTROS FACTORES PRINCIALMENTE EL CLIMA</a:t>
            </a:r>
            <a:endParaRPr lang="es-E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graphicFrame>
        <p:nvGraphicFramePr>
          <p:cNvPr id="5" name="4 Marcador de contenido"/>
          <p:cNvGraphicFramePr>
            <a:graphicFrameLocks noGrp="1"/>
          </p:cNvGraphicFramePr>
          <p:nvPr>
            <p:ph idx="1"/>
          </p:nvPr>
        </p:nvGraphicFramePr>
        <p:xfrm>
          <a:off x="-324544" y="116632"/>
          <a:ext cx="5904656" cy="65973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CuadroTexto"/>
          <p:cNvSpPr txBox="1"/>
          <p:nvPr/>
        </p:nvSpPr>
        <p:spPr>
          <a:xfrm>
            <a:off x="467544" y="3717032"/>
            <a:ext cx="648072" cy="369332"/>
          </a:xfrm>
          <a:prstGeom prst="rect">
            <a:avLst/>
          </a:prstGeom>
          <a:noFill/>
        </p:spPr>
        <p:txBody>
          <a:bodyPr wrap="square" rtlCol="0">
            <a:spAutoFit/>
          </a:bodyPr>
          <a:lstStyle/>
          <a:p>
            <a:endParaRPr lang="es-ES" dirty="0"/>
          </a:p>
        </p:txBody>
      </p:sp>
      <p:sp>
        <p:nvSpPr>
          <p:cNvPr id="69638" name="AutoShape 6" descr="data:image/jpeg;base64,/9j/4AAQSkZJRgABAQAAAQABAAD/2wCEAAkGBxQTEhUUExQWFhUXGBgZGRgYGRwaGBgYHhoXGhcZHhsaHSggGhwlHBUVITEiJSkrLi4uFx8zODMsNygtLisBCgoKDg0OFxAQGCwcHhwsLCwsLCwsLCwsLCwsLCwsLCwsLCwsLCwsLCwsLCwsLCwsLCssLCwsLCwsLCwsLCwsLP/AABEIAPYAngMBIgACEQEDEQH/xAAbAAACAwEBAQAAAAAAAAAAAAACAwABBAYFB//EAEEQAAEDAgQDBAcGBAUEAwAAAAEAAhEDIRIxQVEEYXEigZGxBRMyocHR8AYHJELh8RQjUrJiY3LCwzNDc6IVU4L/xAAaAQADAQEBAQAAAAAAAAAAAAAAAQIDBgUE/8QAKBEAAgIBAwIGAgMAAAAAAAAAAAECESEDEjEEQRMzUXGBkQUjMmGh/9oADAMBAAIRAxEAPwDpeEFJzZ9SAxxaQZHaAJbcaZJfFVGPoCqKbWjEIiTIgm9rBIotuQ2xNQAnCL+0d7a25yh9PPdR4QuLi4BzABEQLjMHKF4s6qj6IRyU2rimMLSdsja199leMNjE03IAaMp/qJztIMLw+G4lrnF4Z2WS5kGHOEAgcwNOpSq3pNkS57mkmcM+0TE9JMZqXpdjbwrye0OMGOb4TbnBMC+0lNq0nesuWjIOMiRAmwGf6LyanpcGmcLvVkhwzkFwHZabWNr/AOoLwKvpJxgsEWBcSe1MaDfOyFphHSO3fUc3ssIde0HOwkmc7n3I+Hq/1OvBaSbXOYxdR3Lhf/k3QHesLqghw0iJz3/VMr+mqr8WZdE31yEbaZpPRtGvhI7DhawcSQczEnIgReR71v4ms4ES5t7Axc2zEXj3Fct6N9OPr03UquFvZsW2BcCQWm3MWCQz0qWls4w9pMfmDmwAL9xUvQyOOn6HTu9IzDXNJDhmSA5oGrhsdOiplYBpcMcN9zdTidbcrjOIdLwSHEOh0kxIkjPa2qx+lPSLsBpetIbIJ7VoHsi+fandXHRXAOCidvx3pumxoLXZOAJNwJN51FjMpVT08A86ta0HWCJ7VhtMwuBouxNnJpaBfUCYPOTKdTr1BMDOO0OYgX2VeDFAkdbU+0rAAWhxc4zDhYxaQdJi6Rw3pltTES9rRnhw5HYd65jhuMOINLIhsAxNwTE8ipV4QicPedjOUK9iRWyzpqXp9tPt45xECJgkCA4uPKZTOJ9OuGN2EFpkE8u1OE7w0+K5yoHPns4mkRFgZ38dE2o+zWBrgKcmJzcfaPTIKNke6E9OzpD6ebVHqxYAF5vLW4ecZn4oqPEkntRl7WZIsBl0XJvJIOBz25Q0gb362TuDrBwEl3eYA375S8OKWEJ6VvJ9QfQvTBBANQf2uXj/AHgFreDLLEvqMhptIF3QdMwuorCHUR/mf7HLkvvYozS4aDf1ro52b7te5PbbR8enO5UfNuD4ssLjcg5kXAG/NaXY39ogm1iYiN/DRZ20XF74dhDdQSAZ0jUG91roUQBBMX3sPDK+pW8mux98I2qZKZAb/LcQ6SXRcAQATfeFVENnCBc9oT/VrcDNFiJOAANaLl05wcrc1rrEEDCQCPyjXZZ7jdaZhDg4Bxa7Ew94nlqFqZxUEAkyfzAQO9Mo0G1GZmYOZueXIJPqDTY7Ux7JGewEctUXeBxg4Z7ErvvckmxJFndQdrK/48js4C54yJgAjS8oeFZhElxLjnIHcIGiIUMLTDQJuSZStcBsd2u4PqcTbae12p7iIu7nzCh9GU3mX9oBoa07AZDrdaOF4RzXAtbaZJGRJ5dITwyQQ1oGco31waR0E+UZWNw9kyW/lH5RkM1m4viCHRhmIwxIgH6K2N4d8wXdnl8Qo2me0XezlHL9Utwnp9qoxDhPzAE2IgEwNiDqFvpktaG6iZBvPejxD8p7Pkm8I+Zk31JAnK2SUplR0FZm9S4iWmD0srr0DhlrjOwFjuE6o0SHN29mfh70NN7m3jLPkc77FTbKenG6Mdem1zBLpECP6mkZgxkvMqtwXBIaSb+1PyXvU6rSS+C0ECxEG/v8UqlT7MSJkmw00VqVcmMtO3g+qUuJ9ZVYAWkCo7DGcYHX/deN95TOzw22KoTvECY5rqHD+ZQtfE++vsb968X7waPDvZQ9fxDqIxPwuazGHSGgzewG6tK6R42jJKabPl1evTNPsAQwgFxvhmwEbpbeHAGNzWtvBJHtN5Dfmvd4b7G+jMV/SjyNQWADcar1j9m+AfcekRlHsDyJz5rSWlXD/wBPThrJ5cX9M5Sm1tnUnFrXAEgCx/VG6oQ4ODZnaBC6Vn2f4CiMLvSTBivcQCfFeB6XY2k4+pqNrBpF2izgb28VnKElyfRDUhPC59iPoEwWnM6RICTic1/aBIykb/BP4euBEZk6XWj+Jh1gTN7C0ddVib7ItcnmVHOIjKDYjMbdVq4CuDYE2kOmZB65J/FCxcGjxy+aGNrGRNpMHUjVFqitlS5DptMiAYHOepMoWmcnA9NU1tZptHiEjGCRhkC+gjrz6KTbARaSVme1wOG5Pu5yeaewQTYbyPzfWyskTAM26/RQS4piC0DLvR8O4N+rq8CossgSTTCrMA7W+Z2U4d8ttGHMGM/0SKvCF7S3FE948NUdJhaAJy13+SMVyTndxgbxNzMdqMu7dZX1ouQ0aJ1V+UeCTxNJtjfZCJkvQ+wcTWDX0SQSJqCACZ7Gw05riPtlP8PwdMtcDTDw4YXAXwxEgYsl3bXtNSkA4HCaoMHI4WyLa3yXK/evULW8MZP/AHMsz7Pf4L6Oxz/TV4is4PhqQmGAA6uzEajkeS1NYATcfprMZLBR402Ipuwnl7PTUkptdkgmjPSYg6mBryWbR70GtuMmk0AAbS2ZEmR3TeeSQ3h8JmmYt2gfhsUXDB3tWOXUHfotr6Rezs4cRvMBS3RooWrXJna5oGK8OynM78wfNFDXEOA7QynLpAsFgHDGS11r3k2kZEHb9Vr4PhXAe02+v1khii23VDarLhxLRBgzOHu/xBLxhswI773y/ZXVrNEYr7QZ8lme0u7TZAy5/tzQkNv0L/igTBkA7nUaWsmvbiv5T9Sgaz/CBzFxP1qjbTdmH4QNJzQwjdZKD7+1yn580baQaZbYEX67pFYtxWkA2MZTzunUnSIIy135/qky41YQddW4pYN/eo9xzCkqxgribD5oqjriEnBodE0u080Bky13jXJEYEXUrNFhA71Rpk56J4MGmmfXOC4U061P2AHeuccDSJdDBNyVzf3sz+FjOamkmOzK7B3/AF6P+mt/xrjPveZiHCgGJ9Z/tW92c9oeajgeIBIMPJJ/pMx0jIhN4OrGbg4QJORPMrLwji2WCnbWTqNZ108E6mA12IuIN7gZ9UnxR7cMNM0Vi6A4GW7R755IqPGFpkkCco32gqNofm7V9MxfyUZwzJu2dNrblZ4N0pXg9JrnuaXMDTGhzPKdP2WJtXEMU8iD7wnihhE0uw7Vzri3JZ24ibmTpY4ect1S7G7vuQcMTnlqLQeoUwE+wQOXLa6lQh+RvkYyVlgwkSQReRm079ErJ25IWvuTaAThbJkDmNUmgRUEkFsGD+XPKZzTqdQHOZnQx2vjumVKeMzlnJ0tqgFG+DM5mQAwlp9oZnfPMLTTp57Zi58jkl8QYbheMZj2oN9chqi4RwdEefiIQUklLJfq4PJWaYBiEwNt0lWdCVFmjiCxqXUEeKdzAzjzQVW2ITCsCHU5hZuIkZZ5dy20yMkNXqizJxwfYj/16P8Aoq/8a5D71DB4YWyqebdV6zvSrjD3FrHMZW9jtwMVIAwCZOYBOq5z7evdUbwhqOBeW1e0wgtPaGekxExqvoawc30y/bE4/E3UW5/BLLGAhxJEEXMSdgdITA4WsNRJOXUKzRbbE23iOvRI9qrQDeIwOwuEDR14M6RutLa0HsxfvEfBC1jXNwky3SfnvySW0xMEgMOUCJP+LmpdM0UpHoU6uLMAxqTnzwqerYDiti1/ZYa1J7IIDo1NiInxWhrBUbcQ2BBaZJPgpqjSMrxQ17xOHI5iR5lSm69gDnlmEjhuHdikEkbZR8VsZSFMyCATuPdIzU4NI2+xl/gmA425kdppk94nKFQDy61gY7RytnHONF6fqhFyAeR15rMXxmI0nf5IuynBdiHKxukOBkF1jsMjzTXPw/I/ojwiwv8AWakbVgUySDuqDrIw2D3onNQXRA2ykW7kTHaKnEDkgdYENpwhrQLu96cVk4qq3FEiABmmjGbSR9XdwLHV6YwwPV1D2ezN2ZxpfJch95XBBj+HbTc5hLXm8uGbd8l3QH4in/4qn91Ncv8AeK/hxWoHiKdZ7RTfHqnBpBxCSZ0hbwTa5OX0ZNaidHzwUXAgkNPMZd6ZUqtw2BA1wi88hr0XQcNxno3B2WcVhNpD2uKCnR9GVL/jGE2wkNm236K/D9Wvs9bxcYi/o8ChxDTcNJ54Yk620/ROrXEgSHZzBBOhXvD0V6OMEVuMGX5W5juXkV20vWvZSLyAeyXCHEcwO9RONKzTTk5Ommvcunw84cLi0xED2SehsVKdIjs4sRnICIOdvNOougAG8nS1u9G9oMRaDpaSsWz7ow7oAU8NyfFG6oCJF/j3bqc4v7/BR9IZiBOYi3XkkaJULw2tvJ3Cp7WtuNRtNvh1UbQ59TNyO9WRhOfyPz6JADEfGUdNtwRPPmoHaHPn80VJ1xt9SgaJUpoC6PitDvfolObOqLKaF1Knis1atitlEytFcECxuNSLAc15pc4vJdmYnDfvHyTSMdSbRsLyI6Xslmi3+mTuc1GMy1Gi1GDnYp8EVuWT6syqDXYWkO/lVBIMicbFyn3m8MXVqBBghj7HXtBdD6J4X1VcN7IHqnkYZ1e2Zlc994rv51A/5bv7lbfoc90cb1op/wBnD/wxkmIkXEa781v4RosHG+lsv0QCpObiTsbISNjz7UzzHMKW75PfjFR4NdckmdtfhGiy8S64OZGkx9FNpmba7g2nvzUrNlvZN9ze6SNXmLJTdIuP/wAxBTabZExHM/JZWcTm1wkixjxEcs1obUETPz8M0MqEkC4mRe2tvIowzcTfxRNMz9fXRW1vRQzRIE7R1teNuaEtzgDv+rI8M2OaEka6anbXqErKoWDGZt0mEwC415j6zUcALk9FG2LeqdkpDWmSJiEuq3bJMqN1VVCpLYNN1oIHOUmuwTYQfcU7FElWXyJAVJkSimjJgyEQToqNMOHMeSPHugLDogij6nxFbBWD8JdhoOMCJ9tu64/7f8U2s7h3w5odRJG47WsWXVekqBqVmNaQP5LjeZBFRpBaRcEFct9ruELHUmSIDHRmJl0kuJOcrbG1HNdCr118nLUnQNdiMxzvon07xBttyUa0gE9kcoudlTd7zGuihnvxwEWyI+OSgccrQDeJ905yjeBGUzt5pRBsA6NgeWaRpQY4cVGgGG6fodjZI/gC28m2xk8iCVoo4rggTYyPeVpbcQRmI6otj2KWe4ijUJteQNc05p0nuSalLAZgEWy05q6XdnpndSzSD9RzuitwtlbS3ioz66IgAY2lSaCxtHeUt4IIdncG3JOcyLG+2vVBEjKBCBMbVdy5pLxqPemBuyFwQMDDIOiv1diqOXuVtNkA6MrX9pOVGmLwdlTxGqdmNH0j0NxTqlcF2DEKb/ZOQxtzE7z4SvA+8Yg8RSGZ9UT/AOy62lTjiBYD+S7If4wuQ+8U/iWAGP5Y8ytWc10C/evk5X1kaHTwRMccrRr8ELY68lZbERYc8x4KToEGyToDvPJW91s7+PgpjtLotroodCCJ2I0SNAqbwQc8WSNryP1zVNAnqiZtF/NJlRDpuk2HIoK9CDIy98qnUhIMwZveyj2mP6h1SKLY/kAPrRHTMm3uPuQM9+4EoXmDrG8oGOw7ad31+iWXQDPVPZUz5a55/FIxW8fNIYymDM5DTZXWZCtrQWjp3qqwyi/JIYh7bH4KMZZNaAe5CgQkNInmkvde61kWWR7bpkSPrgP4hs//AEn+8LivvCdPEi3/AG2/FddQ4lhr2cC1tEgmbCH38IXGfb8/i5BiKbOc5wtmjmfx/nL2ZztNoibJl5vlHclNMAZ+M+5ObWkZCxvf4KToIhBpHLy6hDh5dOeysZZ/WllXQ+PlySLJ3+OhTmO/dLDDyvGfwRBgjzSZSGZm/wBBWT7s/ghERor+WQPwUl2S24vneOiot5z5x1VggZxMdOoVNF+e82IQFlAgaxab5HTvVNd9DMqQWjMnu93JDTaM7nfkgSZq4fCQPoqVwO5XTDcIzxT3JhAgpDu0ZGOjyVkaoXsGiK1kAmVAhZoWh+az1CmSzsOO4A/zKTnkYqYIwU3PBGN5LXzeJMrwftPUms0GZFKm0y3CSQNjkF3fDH8RU/8AFS/ueuM+25H8W6b9lnXJbuVo5n8f5vweDRzvN8gnvaTmzLXK26OlA3OydVq2MjlcqDoUjGGWvfrujf1PSNFLC46Hr8EVQyAW7IKZb2eX1HNLdBOcG2XmrG/fEog4wLGPGR8CkMsNjdx6i+xujYNCPC9+cIaTAO0AbHXI5T7kbXwSPZOQFoPLv3SHYRpk5ggX2v8AFRjfo6ImugTz/cJbnd+ohIoj3a7z47quFFi4ReLeat9Sxsc/lJUpGBewOX7pgPoHSNcpyRPDeizUjnOh00TMSlldgOIYQfrJBiTKoJvp5/RSI0QSinPSw3nKupnmUtwMBBDZ9Q4Y/iKp/wAuj51Fxf20bPFvnRrfJdT6A4lz31XPw48FIODDLZHrIyXK/bV8cY8kgdlk+C3kqZzf47zvg8I1CBbobZIy44Ydrpe3NDhcDrf8u3MqNdMXHNQz31Y51AtdM9bWtl3qiyRIMEXkXEaxurrOdYNPO+vfuqpvMSJvmLCCgfA4Ui3J/cYyORTgy0CPH3rJSJHI35jTXxTfWHYhKi1Ia+ja03yN++yHDlJuOX1BV0q0i85bZKmDEDNz8NwkUhzHnSDkJWYuF73GS0Us4H7hZ3sEmDM3jZKgYVOqBGoPxS3k3FoHvT30GxMnLbVILBGkjaVQWNoOzmCP2zTXPvYrHTZcTY69+SgpEH6+gpaGngdWM5Kmje6BrlbrhIYNWDfwSeINhCMv5JNWmHG6aRlJn0v0Wf51bIdmj5PXH/bQ/jKmWTPLJe36S4ipTdULHhhmlJiZAY84bNMFxiLLnvtdUninEgiWskHNpwgkHxW7TpM57oPO+DyxnNom0eSjgc4G2cWS/WTCtphQ0e4mMpybnQ6WKLiIi4mfPuQEd/lz7/NFUgzE/MJFWTDEQOycxOvXZFVrGJvplpGw1KtrpAgwPrNUHXiTBiYga6IHQbapJECBvbPpmtLWZ9eiwesE33NiInnO60srDTXLZJlxY59UtnqCTySsUnrrnHMoa1SB2oA1uhbSE52iYmd72QOw2vi0EZqnEjU9EylEWBBQF2eXvmUAJDs/cZzHzCcHnVBAN8+7XVMc0aapMceBeKCqD7XRZm6GoLFSFAYkl8nO07I3uPcl1rAXVIykz6BwFNlZ9V9nj+XBkx7J2P7LkvtU3DxVRoBAEaz+UWk5rrPs7TwetbazmAROWHn1XH/bB34yt1EeAW0jn+hf7X7Hlh1/dkmsbM5QNzcbJJqfUZFDTg2JBjYQUj2N1GtlxmbDTX65Ki8Ww3i1/jshbVAjMeUoQ8AZzpvOyTL3GnP5WhLNWctM8h3HZDIETI1jdHVIIB3ySKspoaZB5GNZ6pnCvcOyZibG2fyQBwA365I6TbkgEjMgQEmNcjXNMycueQ6bhJpPi5teIGv6J9R0tgxsOQsdNbrHXja8jpb4pUNs3EHOSBzQud07vNY3VJ+MTHjohpTMjMC53jkig3j5vIvNjGXJMZZZ+Iq9oOt4QJ5J3rBoky4sN7r7pTnZibqg5Lc3n3oobkVUKp5ulkK2mLpmDkfSPQ/t1rfnH9jVwv2tGLja8Wh8e4KKL6Gjn+j8xnmVaZgZSi4aiY0xakahRRJnqr+QzllzCMy2Tbayiig2QxzLXyHxQMZ4KlEi1yW2iBbfw7ldOoQIHnl7lFEgfKGMaT5lMe04TBsCIkZTz3VKILM1R0Wi5m+fmrYzLmooqoQvi22aDeTbkmikYJJvyUUUMFyC2kd0YZdRRAWZHyHHaUxoUUQZ2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69640" name="AutoShape 8" descr="data:image/jpeg;base64,/9j/4AAQSkZJRgABAQAAAQABAAD/2wCEAAkGBxQTEhUUExQWFhUXGBgZGRgYGRwaGBgYHhoXGhcZHhsaHSggGhwlHBUVITEiJSkrLi4uFx8zODMsNygtLisBCgoKDg0OFxAQGCwcHhwsLCwsLCwsLCwsLCwsLCwsLCwsLCwsLCwsLCwsLCwsLCwsLCssLCwsLCwsLCwsLCwsLP/AABEIAPYAngMBIgACEQEDEQH/xAAbAAACAwEBAQAAAAAAAAAAAAACAwABBAYFB//EAEEQAAEDAgQDBAcGBAUEAwAAAAEAAhEDIRIxQVEEYXEigZGxBRMyocHR8AYHJELh8RQjUrJiY3LCwzNDc6IVU4L/xAAaAQADAQEBAQAAAAAAAAAAAAAAAQIDBgUE/8QAKBEAAgIBAwIGAgMAAAAAAAAAAAECESEDEjEEQRMzUXGBkQUjMmGh/9oADAMBAAIRAxEAPwDpeEFJzZ9SAxxaQZHaAJbcaZJfFVGPoCqKbWjEIiTIgm9rBIotuQ2xNQAnCL+0d7a25yh9PPdR4QuLi4BzABEQLjMHKF4s6qj6IRyU2rimMLSdsja199leMNjE03IAaMp/qJztIMLw+G4lrnF4Z2WS5kGHOEAgcwNOpSq3pNkS57mkmcM+0TE9JMZqXpdjbwrye0OMGOb4TbnBMC+0lNq0nesuWjIOMiRAmwGf6LyanpcGmcLvVkhwzkFwHZabWNr/AOoLwKvpJxgsEWBcSe1MaDfOyFphHSO3fUc3ssIde0HOwkmc7n3I+Hq/1OvBaSbXOYxdR3Lhf/k3QHesLqghw0iJz3/VMr+mqr8WZdE31yEbaZpPRtGvhI7DhawcSQczEnIgReR71v4ms4ES5t7Axc2zEXj3Fct6N9OPr03UquFvZsW2BcCQWm3MWCQz0qWls4w9pMfmDmwAL9xUvQyOOn6HTu9IzDXNJDhmSA5oGrhsdOiplYBpcMcN9zdTidbcrjOIdLwSHEOh0kxIkjPa2qx+lPSLsBpetIbIJ7VoHsi+fandXHRXAOCidvx3pumxoLXZOAJNwJN51FjMpVT08A86ta0HWCJ7VhtMwuBouxNnJpaBfUCYPOTKdTr1BMDOO0OYgX2VeDFAkdbU+0rAAWhxc4zDhYxaQdJi6Rw3pltTES9rRnhw5HYd65jhuMOINLIhsAxNwTE8ipV4QicPedjOUK9iRWyzpqXp9tPt45xECJgkCA4uPKZTOJ9OuGN2EFpkE8u1OE7w0+K5yoHPns4mkRFgZ38dE2o+zWBrgKcmJzcfaPTIKNke6E9OzpD6ebVHqxYAF5vLW4ecZn4oqPEkntRl7WZIsBl0XJvJIOBz25Q0gb362TuDrBwEl3eYA375S8OKWEJ6VvJ9QfQvTBBANQf2uXj/AHgFreDLLEvqMhptIF3QdMwuorCHUR/mf7HLkvvYozS4aDf1ro52b7te5PbbR8enO5UfNuD4ssLjcg5kXAG/NaXY39ogm1iYiN/DRZ20XF74dhDdQSAZ0jUG91roUQBBMX3sPDK+pW8mux98I2qZKZAb/LcQ6SXRcAQATfeFVENnCBc9oT/VrcDNFiJOAANaLl05wcrc1rrEEDCQCPyjXZZ7jdaZhDg4Bxa7Ew94nlqFqZxUEAkyfzAQO9Mo0G1GZmYOZueXIJPqDTY7Ux7JGewEctUXeBxg4Z7ErvvckmxJFndQdrK/48js4C54yJgAjS8oeFZhElxLjnIHcIGiIUMLTDQJuSZStcBsd2u4PqcTbae12p7iIu7nzCh9GU3mX9oBoa07AZDrdaOF4RzXAtbaZJGRJ5dITwyQQ1oGco31waR0E+UZWNw9kyW/lH5RkM1m4viCHRhmIwxIgH6K2N4d8wXdnl8Qo2me0XezlHL9Utwnp9qoxDhPzAE2IgEwNiDqFvpktaG6iZBvPejxD8p7Pkm8I+Zk31JAnK2SUplR0FZm9S4iWmD0srr0DhlrjOwFjuE6o0SHN29mfh70NN7m3jLPkc77FTbKenG6Mdem1zBLpECP6mkZgxkvMqtwXBIaSb+1PyXvU6rSS+C0ECxEG/v8UqlT7MSJkmw00VqVcmMtO3g+qUuJ9ZVYAWkCo7DGcYHX/deN95TOzw22KoTvECY5rqHD+ZQtfE++vsb968X7waPDvZQ9fxDqIxPwuazGHSGgzewG6tK6R42jJKabPl1evTNPsAQwgFxvhmwEbpbeHAGNzWtvBJHtN5Dfmvd4b7G+jMV/SjyNQWADcar1j9m+AfcekRlHsDyJz5rSWlXD/wBPThrJ5cX9M5Sm1tnUnFrXAEgCx/VG6oQ4ODZnaBC6Vn2f4CiMLvSTBivcQCfFeB6XY2k4+pqNrBpF2izgb28VnKElyfRDUhPC59iPoEwWnM6RICTic1/aBIykb/BP4euBEZk6XWj+Jh1gTN7C0ddVib7ItcnmVHOIjKDYjMbdVq4CuDYE2kOmZB65J/FCxcGjxy+aGNrGRNpMHUjVFqitlS5DptMiAYHOepMoWmcnA9NU1tZptHiEjGCRhkC+gjrz6KTbARaSVme1wOG5Pu5yeaewQTYbyPzfWyskTAM26/RQS4piC0DLvR8O4N+rq8CossgSTTCrMA7W+Z2U4d8ttGHMGM/0SKvCF7S3FE948NUdJhaAJy13+SMVyTndxgbxNzMdqMu7dZX1ouQ0aJ1V+UeCTxNJtjfZCJkvQ+wcTWDX0SQSJqCACZ7Gw05riPtlP8PwdMtcDTDw4YXAXwxEgYsl3bXtNSkA4HCaoMHI4WyLa3yXK/evULW8MZP/AHMsz7Pf4L6Oxz/TV4is4PhqQmGAA6uzEajkeS1NYATcfprMZLBR402Ipuwnl7PTUkptdkgmjPSYg6mBryWbR70GtuMmk0AAbS2ZEmR3TeeSQ3h8JmmYt2gfhsUXDB3tWOXUHfotr6Rezs4cRvMBS3RooWrXJna5oGK8OynM78wfNFDXEOA7QynLpAsFgHDGS11r3k2kZEHb9Vr4PhXAe02+v1khii23VDarLhxLRBgzOHu/xBLxhswI773y/ZXVrNEYr7QZ8lme0u7TZAy5/tzQkNv0L/igTBkA7nUaWsmvbiv5T9Sgaz/CBzFxP1qjbTdmH4QNJzQwjdZKD7+1yn580baQaZbYEX67pFYtxWkA2MZTzunUnSIIy135/qky41YQddW4pYN/eo9xzCkqxgribD5oqjriEnBodE0u080Bky13jXJEYEXUrNFhA71Rpk56J4MGmmfXOC4U061P2AHeuccDSJdDBNyVzf3sz+FjOamkmOzK7B3/AF6P+mt/xrjPveZiHCgGJ9Z/tW92c9oeajgeIBIMPJJ/pMx0jIhN4OrGbg4QJORPMrLwji2WCnbWTqNZ108E6mA12IuIN7gZ9UnxR7cMNM0Vi6A4GW7R755IqPGFpkkCco32gqNofm7V9MxfyUZwzJu2dNrblZ4N0pXg9JrnuaXMDTGhzPKdP2WJtXEMU8iD7wnihhE0uw7Vzri3JZ24ibmTpY4ect1S7G7vuQcMTnlqLQeoUwE+wQOXLa6lQh+RvkYyVlgwkSQReRm079ErJ25IWvuTaAThbJkDmNUmgRUEkFsGD+XPKZzTqdQHOZnQx2vjumVKeMzlnJ0tqgFG+DM5mQAwlp9oZnfPMLTTp57Zi58jkl8QYbheMZj2oN9chqi4RwdEefiIQUklLJfq4PJWaYBiEwNt0lWdCVFmjiCxqXUEeKdzAzjzQVW2ITCsCHU5hZuIkZZ5dy20yMkNXqizJxwfYj/16P8Aoq/8a5D71DB4YWyqebdV6zvSrjD3FrHMZW9jtwMVIAwCZOYBOq5z7evdUbwhqOBeW1e0wgtPaGekxExqvoawc30y/bE4/E3UW5/BLLGAhxJEEXMSdgdITA4WsNRJOXUKzRbbE23iOvRI9qrQDeIwOwuEDR14M6RutLa0HsxfvEfBC1jXNwky3SfnvySW0xMEgMOUCJP+LmpdM0UpHoU6uLMAxqTnzwqerYDiti1/ZYa1J7IIDo1NiInxWhrBUbcQ2BBaZJPgpqjSMrxQ17xOHI5iR5lSm69gDnlmEjhuHdikEkbZR8VsZSFMyCATuPdIzU4NI2+xl/gmA425kdppk94nKFQDy61gY7RytnHONF6fqhFyAeR15rMXxmI0nf5IuynBdiHKxukOBkF1jsMjzTXPw/I/ojwiwv8AWakbVgUySDuqDrIw2D3onNQXRA2ykW7kTHaKnEDkgdYENpwhrQLu96cVk4qq3FEiABmmjGbSR9XdwLHV6YwwPV1D2ezN2ZxpfJch95XBBj+HbTc5hLXm8uGbd8l3QH4in/4qn91Ncv8AeK/hxWoHiKdZ7RTfHqnBpBxCSZ0hbwTa5OX0ZNaidHzwUXAgkNPMZd6ZUqtw2BA1wi88hr0XQcNxno3B2WcVhNpD2uKCnR9GVL/jGE2wkNm236K/D9Wvs9bxcYi/o8ChxDTcNJ54Yk620/ROrXEgSHZzBBOhXvD0V6OMEVuMGX5W5juXkV20vWvZSLyAeyXCHEcwO9RONKzTTk5Ommvcunw84cLi0xED2SehsVKdIjs4sRnICIOdvNOougAG8nS1u9G9oMRaDpaSsWz7ow7oAU8NyfFG6oCJF/j3bqc4v7/BR9IZiBOYi3XkkaJULw2tvJ3Cp7WtuNRtNvh1UbQ59TNyO9WRhOfyPz6JADEfGUdNtwRPPmoHaHPn80VJ1xt9SgaJUpoC6PitDvfolObOqLKaF1Knis1atitlEytFcECxuNSLAc15pc4vJdmYnDfvHyTSMdSbRsLyI6Xslmi3+mTuc1GMy1Gi1GDnYp8EVuWT6syqDXYWkO/lVBIMicbFyn3m8MXVqBBghj7HXtBdD6J4X1VcN7IHqnkYZ1e2Zlc994rv51A/5bv7lbfoc90cb1op/wBnD/wxkmIkXEa781v4RosHG+lsv0QCpObiTsbISNjz7UzzHMKW75PfjFR4NdckmdtfhGiy8S64OZGkx9FNpmba7g2nvzUrNlvZN9ze6SNXmLJTdIuP/wAxBTabZExHM/JZWcTm1wkixjxEcs1obUETPz8M0MqEkC4mRe2tvIowzcTfxRNMz9fXRW1vRQzRIE7R1teNuaEtzgDv+rI8M2OaEka6anbXqErKoWDGZt0mEwC415j6zUcALk9FG2LeqdkpDWmSJiEuq3bJMqN1VVCpLYNN1oIHOUmuwTYQfcU7FElWXyJAVJkSimjJgyEQToqNMOHMeSPHugLDogij6nxFbBWD8JdhoOMCJ9tu64/7f8U2s7h3w5odRJG47WsWXVekqBqVmNaQP5LjeZBFRpBaRcEFct9ruELHUmSIDHRmJl0kuJOcrbG1HNdCr118nLUnQNdiMxzvon07xBttyUa0gE9kcoudlTd7zGuihnvxwEWyI+OSgccrQDeJ905yjeBGUzt5pRBsA6NgeWaRpQY4cVGgGG6fodjZI/gC28m2xk8iCVoo4rggTYyPeVpbcQRmI6otj2KWe4ijUJteQNc05p0nuSalLAZgEWy05q6XdnpndSzSD9RzuitwtlbS3ioz66IgAY2lSaCxtHeUt4IIdncG3JOcyLG+2vVBEjKBCBMbVdy5pLxqPemBuyFwQMDDIOiv1diqOXuVtNkA6MrX9pOVGmLwdlTxGqdmNH0j0NxTqlcF2DEKb/ZOQxtzE7z4SvA+8Yg8RSGZ9UT/AOy62lTjiBYD+S7If4wuQ+8U/iWAGP5Y8ytWc10C/evk5X1kaHTwRMccrRr8ELY68lZbERYc8x4KToEGyToDvPJW91s7+PgpjtLotroodCCJ2I0SNAqbwQc8WSNryP1zVNAnqiZtF/NJlRDpuk2HIoK9CDIy98qnUhIMwZveyj2mP6h1SKLY/kAPrRHTMm3uPuQM9+4EoXmDrG8oGOw7ad31+iWXQDPVPZUz5a55/FIxW8fNIYymDM5DTZXWZCtrQWjp3qqwyi/JIYh7bH4KMZZNaAe5CgQkNInmkvde61kWWR7bpkSPrgP4hs//AEn+8LivvCdPEi3/AG2/FddQ4lhr2cC1tEgmbCH38IXGfb8/i5BiKbOc5wtmjmfx/nL2ZztNoibJl5vlHclNMAZ+M+5ObWkZCxvf4KToIhBpHLy6hDh5dOeysZZ/WllXQ+PlySLJ3+OhTmO/dLDDyvGfwRBgjzSZSGZm/wBBWT7s/ghERor+WQPwUl2S24vneOiot5z5x1VggZxMdOoVNF+e82IQFlAgaxab5HTvVNd9DMqQWjMnu93JDTaM7nfkgSZq4fCQPoqVwO5XTDcIzxT3JhAgpDu0ZGOjyVkaoXsGiK1kAmVAhZoWh+az1CmSzsOO4A/zKTnkYqYIwU3PBGN5LXzeJMrwftPUms0GZFKm0y3CSQNjkF3fDH8RU/8AFS/ueuM+25H8W6b9lnXJbuVo5n8f5vweDRzvN8gnvaTmzLXK26OlA3OydVq2MjlcqDoUjGGWvfrujf1PSNFLC46Hr8EVQyAW7IKZb2eX1HNLdBOcG2XmrG/fEog4wLGPGR8CkMsNjdx6i+xujYNCPC9+cIaTAO0AbHXI5T7kbXwSPZOQFoPLv3SHYRpk5ggX2v8AFRjfo6ImugTz/cJbnd+ohIoj3a7z47quFFi4ReLeat9Sxsc/lJUpGBewOX7pgPoHSNcpyRPDeizUjnOh00TMSlldgOIYQfrJBiTKoJvp5/RSI0QSinPSw3nKupnmUtwMBBDZ9Q4Y/iKp/wAuj51Fxf20bPFvnRrfJdT6A4lz31XPw48FIODDLZHrIyXK/bV8cY8kgdlk+C3kqZzf47zvg8I1CBbobZIy44Ydrpe3NDhcDrf8u3MqNdMXHNQz31Y51AtdM9bWtl3qiyRIMEXkXEaxurrOdYNPO+vfuqpvMSJvmLCCgfA4Ui3J/cYyORTgy0CPH3rJSJHI35jTXxTfWHYhKi1Ia+ja03yN++yHDlJuOX1BV0q0i85bZKmDEDNz8NwkUhzHnSDkJWYuF73GS0Us4H7hZ3sEmDM3jZKgYVOqBGoPxS3k3FoHvT30GxMnLbVILBGkjaVQWNoOzmCP2zTXPvYrHTZcTY69+SgpEH6+gpaGngdWM5Kmje6BrlbrhIYNWDfwSeINhCMv5JNWmHG6aRlJn0v0Wf51bIdmj5PXH/bQ/jKmWTPLJe36S4ipTdULHhhmlJiZAY84bNMFxiLLnvtdUninEgiWskHNpwgkHxW7TpM57oPO+DyxnNom0eSjgc4G2cWS/WTCtphQ0e4mMpybnQ6WKLiIi4mfPuQEd/lz7/NFUgzE/MJFWTDEQOycxOvXZFVrGJvplpGw1KtrpAgwPrNUHXiTBiYga6IHQbapJECBvbPpmtLWZ9eiwesE33NiInnO60srDTXLZJlxY59UtnqCTySsUnrrnHMoa1SB2oA1uhbSE52iYmd72QOw2vi0EZqnEjU9EylEWBBQF2eXvmUAJDs/cZzHzCcHnVBAN8+7XVMc0aapMceBeKCqD7XRZm6GoLFSFAYkl8nO07I3uPcl1rAXVIykz6BwFNlZ9V9nj+XBkx7J2P7LkvtU3DxVRoBAEaz+UWk5rrPs7TwetbazmAROWHn1XH/bB34yt1EeAW0jn+hf7X7Hlh1/dkmsbM5QNzcbJJqfUZFDTg2JBjYQUj2N1GtlxmbDTX65Ki8Ww3i1/jshbVAjMeUoQ8AZzpvOyTL3GnP5WhLNWctM8h3HZDIETI1jdHVIIB3ySKspoaZB5GNZ6pnCvcOyZibG2fyQBwA365I6TbkgEjMgQEmNcjXNMycueQ6bhJpPi5teIGv6J9R0tgxsOQsdNbrHXja8jpb4pUNs3EHOSBzQud07vNY3VJ+MTHjohpTMjMC53jkig3j5vIvNjGXJMZZZ+Iq9oOt4QJ5J3rBoky4sN7r7pTnZibqg5Lc3n3oobkVUKp5ulkK2mLpmDkfSPQ/t1rfnH9jVwv2tGLja8Wh8e4KKL6Gjn+j8xnmVaZgZSi4aiY0xakahRRJnqr+QzllzCMy2Tbayiig2QxzLXyHxQMZ4KlEi1yW2iBbfw7ldOoQIHnl7lFEgfKGMaT5lMe04TBsCIkZTz3VKILM1R0Wi5m+fmrYzLmooqoQvi22aDeTbkmikYJJvyUUUMFyC2kd0YZdRRAWZHyHHaUxoUUQZ2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69642" name="AutoShape 10" descr="data:image/jpeg;base64,/9j/4AAQSkZJRgABAQAAAQABAAD/2wCEAAkGBxQTEhUUExQWFhUXGBgZGRgYGRwaGBgYHhoXGhcZHhsaHSggGhwlHBUVITEiJSkrLi4uFx8zODMsNygtLisBCgoKDg0OFxAQGCwcHhwsLCwsLCwsLCwsLCwsLCwsLCwsLCwsLCwsLCwsLCwsLCwsLCssLCwsLCwsLCwsLCwsLP/AABEIAPYAngMBIgACEQEDEQH/xAAbAAACAwEBAQAAAAAAAAAAAAACAwABBAYFB//EAEEQAAEDAgQDBAcGBAUEAwAAAAEAAhEDIRIxQVEEYXEigZGxBRMyocHR8AYHJELh8RQjUrJiY3LCwzNDc6IVU4L/xAAaAQADAQEBAQAAAAAAAAAAAAAAAQIDBgUE/8QAKBEAAgIBAwIGAgMAAAAAAAAAAAECESEDEjEEQRMzUXGBkQUjMmGh/9oADAMBAAIRAxEAPwDpeEFJzZ9SAxxaQZHaAJbcaZJfFVGPoCqKbWjEIiTIgm9rBIotuQ2xNQAnCL+0d7a25yh9PPdR4QuLi4BzABEQLjMHKF4s6qj6IRyU2rimMLSdsja199leMNjE03IAaMp/qJztIMLw+G4lrnF4Z2WS5kGHOEAgcwNOpSq3pNkS57mkmcM+0TE9JMZqXpdjbwrye0OMGOb4TbnBMC+0lNq0nesuWjIOMiRAmwGf6LyanpcGmcLvVkhwzkFwHZabWNr/AOoLwKvpJxgsEWBcSe1MaDfOyFphHSO3fUc3ssIde0HOwkmc7n3I+Hq/1OvBaSbXOYxdR3Lhf/k3QHesLqghw0iJz3/VMr+mqr8WZdE31yEbaZpPRtGvhI7DhawcSQczEnIgReR71v4ms4ES5t7Axc2zEXj3Fct6N9OPr03UquFvZsW2BcCQWm3MWCQz0qWls4w9pMfmDmwAL9xUvQyOOn6HTu9IzDXNJDhmSA5oGrhsdOiplYBpcMcN9zdTidbcrjOIdLwSHEOh0kxIkjPa2qx+lPSLsBpetIbIJ7VoHsi+fandXHRXAOCidvx3pumxoLXZOAJNwJN51FjMpVT08A86ta0HWCJ7VhtMwuBouxNnJpaBfUCYPOTKdTr1BMDOO0OYgX2VeDFAkdbU+0rAAWhxc4zDhYxaQdJi6Rw3pltTES9rRnhw5HYd65jhuMOINLIhsAxNwTE8ipV4QicPedjOUK9iRWyzpqXp9tPt45xECJgkCA4uPKZTOJ9OuGN2EFpkE8u1OE7w0+K5yoHPns4mkRFgZ38dE2o+zWBrgKcmJzcfaPTIKNke6E9OzpD6ebVHqxYAF5vLW4ecZn4oqPEkntRl7WZIsBl0XJvJIOBz25Q0gb362TuDrBwEl3eYA375S8OKWEJ6VvJ9QfQvTBBANQf2uXj/AHgFreDLLEvqMhptIF3QdMwuorCHUR/mf7HLkvvYozS4aDf1ro52b7te5PbbR8enO5UfNuD4ssLjcg5kXAG/NaXY39ogm1iYiN/DRZ20XF74dhDdQSAZ0jUG91roUQBBMX3sPDK+pW8mux98I2qZKZAb/LcQ6SXRcAQATfeFVENnCBc9oT/VrcDNFiJOAANaLl05wcrc1rrEEDCQCPyjXZZ7jdaZhDg4Bxa7Ew94nlqFqZxUEAkyfzAQO9Mo0G1GZmYOZueXIJPqDTY7Ux7JGewEctUXeBxg4Z7ErvvckmxJFndQdrK/48js4C54yJgAjS8oeFZhElxLjnIHcIGiIUMLTDQJuSZStcBsd2u4PqcTbae12p7iIu7nzCh9GU3mX9oBoa07AZDrdaOF4RzXAtbaZJGRJ5dITwyQQ1oGco31waR0E+UZWNw9kyW/lH5RkM1m4viCHRhmIwxIgH6K2N4d8wXdnl8Qo2me0XezlHL9Utwnp9qoxDhPzAE2IgEwNiDqFvpktaG6iZBvPejxD8p7Pkm8I+Zk31JAnK2SUplR0FZm9S4iWmD0srr0DhlrjOwFjuE6o0SHN29mfh70NN7m3jLPkc77FTbKenG6Mdem1zBLpECP6mkZgxkvMqtwXBIaSb+1PyXvU6rSS+C0ECxEG/v8UqlT7MSJkmw00VqVcmMtO3g+qUuJ9ZVYAWkCo7DGcYHX/deN95TOzw22KoTvECY5rqHD+ZQtfE++vsb968X7waPDvZQ9fxDqIxPwuazGHSGgzewG6tK6R42jJKabPl1evTNPsAQwgFxvhmwEbpbeHAGNzWtvBJHtN5Dfmvd4b7G+jMV/SjyNQWADcar1j9m+AfcekRlHsDyJz5rSWlXD/wBPThrJ5cX9M5Sm1tnUnFrXAEgCx/VG6oQ4ODZnaBC6Vn2f4CiMLvSTBivcQCfFeB6XY2k4+pqNrBpF2izgb28VnKElyfRDUhPC59iPoEwWnM6RICTic1/aBIykb/BP4euBEZk6XWj+Jh1gTN7C0ddVib7ItcnmVHOIjKDYjMbdVq4CuDYE2kOmZB65J/FCxcGjxy+aGNrGRNpMHUjVFqitlS5DptMiAYHOepMoWmcnA9NU1tZptHiEjGCRhkC+gjrz6KTbARaSVme1wOG5Pu5yeaewQTYbyPzfWyskTAM26/RQS4piC0DLvR8O4N+rq8CossgSTTCrMA7W+Z2U4d8ttGHMGM/0SKvCF7S3FE948NUdJhaAJy13+SMVyTndxgbxNzMdqMu7dZX1ouQ0aJ1V+UeCTxNJtjfZCJkvQ+wcTWDX0SQSJqCACZ7Gw05riPtlP8PwdMtcDTDw4YXAXwxEgYsl3bXtNSkA4HCaoMHI4WyLa3yXK/evULW8MZP/AHMsz7Pf4L6Oxz/TV4is4PhqQmGAA6uzEajkeS1NYATcfprMZLBR402Ipuwnl7PTUkptdkgmjPSYg6mBryWbR70GtuMmk0AAbS2ZEmR3TeeSQ3h8JmmYt2gfhsUXDB3tWOXUHfotr6Rezs4cRvMBS3RooWrXJna5oGK8OynM78wfNFDXEOA7QynLpAsFgHDGS11r3k2kZEHb9Vr4PhXAe02+v1khii23VDarLhxLRBgzOHu/xBLxhswI773y/ZXVrNEYr7QZ8lme0u7TZAy5/tzQkNv0L/igTBkA7nUaWsmvbiv5T9Sgaz/CBzFxP1qjbTdmH4QNJzQwjdZKD7+1yn580baQaZbYEX67pFYtxWkA2MZTzunUnSIIy135/qky41YQddW4pYN/eo9xzCkqxgribD5oqjriEnBodE0u080Bky13jXJEYEXUrNFhA71Rpk56J4MGmmfXOC4U061P2AHeuccDSJdDBNyVzf3sz+FjOamkmOzK7B3/AF6P+mt/xrjPveZiHCgGJ9Z/tW92c9oeajgeIBIMPJJ/pMx0jIhN4OrGbg4QJORPMrLwji2WCnbWTqNZ108E6mA12IuIN7gZ9UnxR7cMNM0Vi6A4GW7R755IqPGFpkkCco32gqNofm7V9MxfyUZwzJu2dNrblZ4N0pXg9JrnuaXMDTGhzPKdP2WJtXEMU8iD7wnihhE0uw7Vzri3JZ24ibmTpY4ect1S7G7vuQcMTnlqLQeoUwE+wQOXLa6lQh+RvkYyVlgwkSQReRm079ErJ25IWvuTaAThbJkDmNUmgRUEkFsGD+XPKZzTqdQHOZnQx2vjumVKeMzlnJ0tqgFG+DM5mQAwlp9oZnfPMLTTp57Zi58jkl8QYbheMZj2oN9chqi4RwdEefiIQUklLJfq4PJWaYBiEwNt0lWdCVFmjiCxqXUEeKdzAzjzQVW2ITCsCHU5hZuIkZZ5dy20yMkNXqizJxwfYj/16P8Aoq/8a5D71DB4YWyqebdV6zvSrjD3FrHMZW9jtwMVIAwCZOYBOq5z7evdUbwhqOBeW1e0wgtPaGekxExqvoawc30y/bE4/E3UW5/BLLGAhxJEEXMSdgdITA4WsNRJOXUKzRbbE23iOvRI9qrQDeIwOwuEDR14M6RutLa0HsxfvEfBC1jXNwky3SfnvySW0xMEgMOUCJP+LmpdM0UpHoU6uLMAxqTnzwqerYDiti1/ZYa1J7IIDo1NiInxWhrBUbcQ2BBaZJPgpqjSMrxQ17xOHI5iR5lSm69gDnlmEjhuHdikEkbZR8VsZSFMyCATuPdIzU4NI2+xl/gmA425kdppk94nKFQDy61gY7RytnHONF6fqhFyAeR15rMXxmI0nf5IuynBdiHKxukOBkF1jsMjzTXPw/I/ojwiwv8AWakbVgUySDuqDrIw2D3onNQXRA2ykW7kTHaKnEDkgdYENpwhrQLu96cVk4qq3FEiABmmjGbSR9XdwLHV6YwwPV1D2ezN2ZxpfJch95XBBj+HbTc5hLXm8uGbd8l3QH4in/4qn91Ncv8AeK/hxWoHiKdZ7RTfHqnBpBxCSZ0hbwTa5OX0ZNaidHzwUXAgkNPMZd6ZUqtw2BA1wi88hr0XQcNxno3B2WcVhNpD2uKCnR9GVL/jGE2wkNm236K/D9Wvs9bxcYi/o8ChxDTcNJ54Yk620/ROrXEgSHZzBBOhXvD0V6OMEVuMGX5W5juXkV20vWvZSLyAeyXCHEcwO9RONKzTTk5Ommvcunw84cLi0xED2SehsVKdIjs4sRnICIOdvNOougAG8nS1u9G9oMRaDpaSsWz7ow7oAU8NyfFG6oCJF/j3bqc4v7/BR9IZiBOYi3XkkaJULw2tvJ3Cp7WtuNRtNvh1UbQ59TNyO9WRhOfyPz6JADEfGUdNtwRPPmoHaHPn80VJ1xt9SgaJUpoC6PitDvfolObOqLKaF1Knis1atitlEytFcECxuNSLAc15pc4vJdmYnDfvHyTSMdSbRsLyI6Xslmi3+mTuc1GMy1Gi1GDnYp8EVuWT6syqDXYWkO/lVBIMicbFyn3m8MXVqBBghj7HXtBdD6J4X1VcN7IHqnkYZ1e2Zlc994rv51A/5bv7lbfoc90cb1op/wBnD/wxkmIkXEa781v4RosHG+lsv0QCpObiTsbISNjz7UzzHMKW75PfjFR4NdckmdtfhGiy8S64OZGkx9FNpmba7g2nvzUrNlvZN9ze6SNXmLJTdIuP/wAxBTabZExHM/JZWcTm1wkixjxEcs1obUETPz8M0MqEkC4mRe2tvIowzcTfxRNMz9fXRW1vRQzRIE7R1teNuaEtzgDv+rI8M2OaEka6anbXqErKoWDGZt0mEwC415j6zUcALk9FG2LeqdkpDWmSJiEuq3bJMqN1VVCpLYNN1oIHOUmuwTYQfcU7FElWXyJAVJkSimjJgyEQToqNMOHMeSPHugLDogij6nxFbBWD8JdhoOMCJ9tu64/7f8U2s7h3w5odRJG47WsWXVekqBqVmNaQP5LjeZBFRpBaRcEFct9ruELHUmSIDHRmJl0kuJOcrbG1HNdCr118nLUnQNdiMxzvon07xBttyUa0gE9kcoudlTd7zGuihnvxwEWyI+OSgccrQDeJ905yjeBGUzt5pRBsA6NgeWaRpQY4cVGgGG6fodjZI/gC28m2xk8iCVoo4rggTYyPeVpbcQRmI6otj2KWe4ijUJteQNc05p0nuSalLAZgEWy05q6XdnpndSzSD9RzuitwtlbS3ioz66IgAY2lSaCxtHeUt4IIdncG3JOcyLG+2vVBEjKBCBMbVdy5pLxqPemBuyFwQMDDIOiv1diqOXuVtNkA6MrX9pOVGmLwdlTxGqdmNH0j0NxTqlcF2DEKb/ZOQxtzE7z4SvA+8Yg8RSGZ9UT/AOy62lTjiBYD+S7If4wuQ+8U/iWAGP5Y8ytWc10C/evk5X1kaHTwRMccrRr8ELY68lZbERYc8x4KToEGyToDvPJW91s7+PgpjtLotroodCCJ2I0SNAqbwQc8WSNryP1zVNAnqiZtF/NJlRDpuk2HIoK9CDIy98qnUhIMwZveyj2mP6h1SKLY/kAPrRHTMm3uPuQM9+4EoXmDrG8oGOw7ad31+iWXQDPVPZUz5a55/FIxW8fNIYymDM5DTZXWZCtrQWjp3qqwyi/JIYh7bH4KMZZNaAe5CgQkNInmkvde61kWWR7bpkSPrgP4hs//AEn+8LivvCdPEi3/AG2/FddQ4lhr2cC1tEgmbCH38IXGfb8/i5BiKbOc5wtmjmfx/nL2ZztNoibJl5vlHclNMAZ+M+5ObWkZCxvf4KToIhBpHLy6hDh5dOeysZZ/WllXQ+PlySLJ3+OhTmO/dLDDyvGfwRBgjzSZSGZm/wBBWT7s/ghERor+WQPwUl2S24vneOiot5z5x1VggZxMdOoVNF+e82IQFlAgaxab5HTvVNd9DMqQWjMnu93JDTaM7nfkgSZq4fCQPoqVwO5XTDcIzxT3JhAgpDu0ZGOjyVkaoXsGiK1kAmVAhZoWh+az1CmSzsOO4A/zKTnkYqYIwU3PBGN5LXzeJMrwftPUms0GZFKm0y3CSQNjkF3fDH8RU/8AFS/ueuM+25H8W6b9lnXJbuVo5n8f5vweDRzvN8gnvaTmzLXK26OlA3OydVq2MjlcqDoUjGGWvfrujf1PSNFLC46Hr8EVQyAW7IKZb2eX1HNLdBOcG2XmrG/fEog4wLGPGR8CkMsNjdx6i+xujYNCPC9+cIaTAO0AbHXI5T7kbXwSPZOQFoPLv3SHYRpk5ggX2v8AFRjfo6ImugTz/cJbnd+ohIoj3a7z47quFFi4ReLeat9Sxsc/lJUpGBewOX7pgPoHSNcpyRPDeizUjnOh00TMSlldgOIYQfrJBiTKoJvp5/RSI0QSinPSw3nKupnmUtwMBBDZ9Q4Y/iKp/wAuj51Fxf20bPFvnRrfJdT6A4lz31XPw48FIODDLZHrIyXK/bV8cY8kgdlk+C3kqZzf47zvg8I1CBbobZIy44Ydrpe3NDhcDrf8u3MqNdMXHNQz31Y51AtdM9bWtl3qiyRIMEXkXEaxurrOdYNPO+vfuqpvMSJvmLCCgfA4Ui3J/cYyORTgy0CPH3rJSJHI35jTXxTfWHYhKi1Ia+ja03yN++yHDlJuOX1BV0q0i85bZKmDEDNz8NwkUhzHnSDkJWYuF73GS0Us4H7hZ3sEmDM3jZKgYVOqBGoPxS3k3FoHvT30GxMnLbVILBGkjaVQWNoOzmCP2zTXPvYrHTZcTY69+SgpEH6+gpaGngdWM5Kmje6BrlbrhIYNWDfwSeINhCMv5JNWmHG6aRlJn0v0Wf51bIdmj5PXH/bQ/jKmWTPLJe36S4ipTdULHhhmlJiZAY84bNMFxiLLnvtdUninEgiWskHNpwgkHxW7TpM57oPO+DyxnNom0eSjgc4G2cWS/WTCtphQ0e4mMpybnQ6WKLiIi4mfPuQEd/lz7/NFUgzE/MJFWTDEQOycxOvXZFVrGJvplpGw1KtrpAgwPrNUHXiTBiYga6IHQbapJECBvbPpmtLWZ9eiwesE33NiInnO60srDTXLZJlxY59UtnqCTySsUnrrnHMoa1SB2oA1uhbSE52iYmd72QOw2vi0EZqnEjU9EylEWBBQF2eXvmUAJDs/cZzHzCcHnVBAN8+7XVMc0aapMceBeKCqD7XRZm6GoLFSFAYkl8nO07I3uPcl1rAXVIykz6BwFNlZ9V9nj+XBkx7J2P7LkvtU3DxVRoBAEaz+UWk5rrPs7TwetbazmAROWHn1XH/bB34yt1EeAW0jn+hf7X7Hlh1/dkmsbM5QNzcbJJqfUZFDTg2JBjYQUj2N1GtlxmbDTX65Ki8Ww3i1/jshbVAjMeUoQ8AZzpvOyTL3GnP5WhLNWctM8h3HZDIETI1jdHVIIB3ySKspoaZB5GNZ6pnCvcOyZibG2fyQBwA365I6TbkgEjMgQEmNcjXNMycueQ6bhJpPi5teIGv6J9R0tgxsOQsdNbrHXja8jpb4pUNs3EHOSBzQud07vNY3VJ+MTHjohpTMjMC53jkig3j5vIvNjGXJMZZZ+Iq9oOt4QJ5J3rBoky4sN7r7pTnZibqg5Lc3n3oobkVUKp5ulkK2mLpmDkfSPQ/t1rfnH9jVwv2tGLja8Wh8e4KKL6Gjn+j8xnmVaZgZSi4aiY0xakahRRJnqr+QzllzCMy2Tbayiig2QxzLXyHxQMZ4KlEi1yW2iBbfw7ldOoQIHnl7lFEgfKGMaT5lMe04TBsCIkZTz3VKILM1R0Wi5m+fmrYzLmooqoQvi22aDeTbkmikYJJvyUUUMFyC2kd0YZdRRAWZHyHHaUxoUUQZ2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69646" name="AutoShape 14" descr="data:image/jpeg;base64,/9j/4AAQSkZJRgABAQAAAQABAAD/2wCEAAkGBxMTEhUTExQWFhUXGBoZGBcYGR8cGxsgHRgaGBogHhscHCggHRslGxofIjEiJSktLi4uGSAzODMsNygtLisBCgoKDg0OGhAQGiwcHCQsLCwsLCwsLCwsLCwsLCwsLCwsLCwsLCwsLCwsLCwsLCwsLCwsLCwsLCwsLCw3LCwsK//AABEIAToAoQMBIgACEQEDEQH/xAAbAAADAQEBAQEAAAAAAAAAAAADBAUCAQAGB//EAEEQAAECBAQEAwYEBQMDBAMAAAECEQADITEEEkFRBSJhcROBkTKhscHR8BRCUuEVI2KS8QaC0lOTojNyc8I0VGP/xAAZAQEBAQEBAQAAAAAAAAAAAAAAAQIDBAX/xAAfEQEBAQADAAIDAQAAAAAAAAAAARECEiExURNBYQP/2gAMAwEAAhEDEQA/AP07DYxRAcN3Frs/VvhHMTiB7mte1H0eM4gKNgQ1B/VuRpGJKfylQpV3B0+xXcR8/wB+HoyfLMgKS5ZzmBZNaa/GKa02rr5xFxy1UVkIANC99GbUWu0bl4szEpLFFGUCGY3HVrANEi3hqpNWkZQ4Du2r7+cbXM0qDuz9I+VnoDvnKRlZKVJNS4q7jU769oJw7xc4KZudD0CMqQGbR/rGsrN/zj6NbjXS+hp9YIhyDvT9/vrE/C4vnZSktWgqaDzjc7FJlS1KDqKakWNw/ct8IknrF4qAJt8afekYBUQ9QSXZwfRu8Q+GcXTMUtVQUAu4Fn6XPSK0nFJJyi4LUYsb20YfGNX0vCxyStRLVv8ALWChZBCbkivvv6Rugew1vbR4yuchNMyXG6g+9r7xmcWTBUwAN6/WOS1uCU+73wGcQ1Kgtq3nC6Z4sipqw6uNesbvK7/CcaalqfKro/rWOoBJFbKdvIhowCipJYuHr6Dp+8clzwQAk2uR3Zul4v8ATKZmUFICAL67/faAqx0tiQtNCxctrHhOB1DWHc/t8YnPl6TjTImWjxXp5vCk+by1tod/siAocpzF6mza2s+sY5f6WHSj/j+hj0A8Od+oe+PRz2u3WJOJ4kUzkSSKKDqY81XsGrv6CFf9QYwSkkoIdQAGYP7JAPucxB/jaVYmWtUxkCYTXUOSnT/b5wxMxUsYbPiRmU7oDtRTZxdlKABDaeceiwl98dmf6gQuR/NBPMlCwktcKJIbUFI7O0T5fHlhKTKK1mVMBmpJdSkfldhVINN+cbR86cZ4cqYkAKCi6VJu1UkJeyg8L4biCUksokgBKqDnYc2rjb3xvql5PpuF4ooXMdSgVS15QqlcrggEWoPSOzuNGWgS1qImlTqKTmKUgcoOxUok5dkh7xDUtPtIXzF+Vb5k5g1HprpE/DyVFagFXIDHU+nXSNdWO1fpfD8SsSJk5cxIVMKUpmAAln5yKtm6mxfaEMJxpISUiecygAhKRWlkkkEm579Ihf6jlGWpMgqYSkI5WopRTmUb15lGIuFUrPy1U9D3Gn1jPXWu2Prk4zIQApQBSczGyikkFtszHo0K8I/1EoTFyzMUlBJMxvy25n1Gmntbx85iVkgKsbE7vURyThPEJOYoID1F2bUHztpFvGHbX33+oOL/AMtRlzKeKslVf1ApYnoGboYzw3iyVJXOUpOYAqDJ5soSVVd2S50rpSkfJScZMBypUGAfKQ4VX5Oogm1o1hcQtSJqXTmXlSA4S6akiupZIvZ2jPTxe/0ucM44Qku8xaUqIahKSS70rldx0KtoFwTixz5VqITXKoGx0CtSGowtpEaSiZJAmB0TETCADflCXps5I1s0eXgvGUFS8iSQSpCQWSzB6aEtDpE7V9bM48Ja0lB51McvQ2BGzNetfOLA446U+KoDmYkPkd2qUv1btePz7IqWVFwo0SsgbAOHPQae+BfipoBAU6WI3BGze+L0avP7foGMmpURLIQULPOXIcu1g5c+Q6RQxUyUEmUFjkS6g+WrUYi9aNo8fm+ExsyVLW6mWRSjsAxUx0JG2w3g/wCNQiUidMSuZMJIcKypSzBiMpJoQWBEZvFe79Aw/EUBCpZSUBBZ1KITzElBCtXpTrDC8eeUgFewSyn2Lveldo/POLcdM2ijlQkciUgMOuvMRqYBgeLrl55aiSkh/bNQzA9Rp5Rfx6naP1P+LI2P9w+scj8p/iHb0j0PxpsTArItAWnlmBBABLhKj1traJs/igWkicVHwyvw0AUdSrqOwZ6XgWM8TNVRJG9wH06dt4VnyuVSqM9dxs40eOvX7ctM8GUVoWCbAlL2eznVg9fKBYJBIGjUPl+0Z4dKmZpYSrKTXMP0tzP/ALXeGcDLBzEEsdNf2NPdFk9K2JwqwIYU1tv3ilgJzTAosfDQVvW4dQHfMQI5KwKDzZiewbKW1fWLXAsJhkyps6bmUGIyJS2aoSOd61ZyzedInK4QxisWlfD0qcTChRCg3MjMXQMx5sgZdN2j4vArUZ6srB6fFm2j63ik+SiSmRISQZoQuYpanNLJGgvXyj57ByUJSpyylKpUANUd9iPPpE4rVLgyM6VoUpAdmcgFK2JSWOh5kk2GYbRmYUpWVOAS7p2JBr6v6wLEYdOUHKQ9q3bcxN/GAEoI5gzHNTKXLWu5d+wjWJpuac+ZIdSgzEMQDmDvuGPqYIp+ajFIqGZqtrXWEFzwnlSHruel20f4Q/NnKmFClOBZ7qPMSXf5wpDnFpKxLkOkKK0uSNKJUn1Csp7QfBpmBBAOTNyuQ5Ls9RoSLXbzg+MKkkCUUlEtBRmKXqDmWSLDmKuwaJmMnkc5WpT0YJZQtWlG6RiTx00TEy5hUpSw4DKW1lFwLDf6wsicA3KSCrkIauSqurD5R3DYldXD2YNcNQnz+MJ4zGhawkIISgADQg1USSNSov2aNZWdjs7iHKg5gRUasKmp8gI2nFnKhKmUlyQzgc2UPW4oDXrHsNKliXNSQSsIdKUl/ZIOujPB8GJSlgkqCQRy09z661iIX4tiQFkAAOWDOzvdjpDGMmS8sgpI9laC5sQp6jbmYdjB8XlmSnymhBJpvS1fvpAv4SFzVJlEHKSzlgE3qRYAa9IK9+Cm/rl+/wD4x6Kf4bCf/sf+K49E7wxAM0zZYBAZLkq1r+V330hLA4d1TP5gBJDC7ixCkkbQhwtc1IVlFA5UNGYqcdWBMcw8plLBvmFXIvUdWjbK3h8KmUg5sxLBIIH6nenYEHvC2IlqQAzEOoU3Szmzi498PYTiIQllliFKLg3DABw7u7wLCTJZHOTMIWpkgkEuHJfWo84AGFxq84ISoGwAdjs7Vj9IxGGRLw6kBHhqnAICSpzyIVMSrKaglTC5oQ9THxfDpC1z0HDp8JT8r3olyamlvKPoeG8TR48tGVM/EiqpxZCUACrW8UgC6ttY58mo+RxOLZObme1G7J92kHnFOVJAygU3Ornv7ol42cHK0li4ICS9aabPCc6fMUFMnlAeuzgb7taOkrK0ldC2ahcP7yd6Qlg5WfxFqYuoMdmBBp3iXN4gyiGVqAHp016i0OcHxBy5SalzUWcioN3caRUVJKapCmDGpH3WPouDSUiWJxlKmBKwlIz1UoArLJZyEgvfaIEkggPU2qaG/WphjifFB+ClSgsoMuctwH5woJKiW2p6xnm1x8M4iS0xbkVLhRIAZQd2Jcu9qwPD4xlplqFTQMyQXFCSadb7RLRjAACXLJABTWlW90BmZltlLpcsDT460HpFmmmvDOZQJUGLenwhSVLWgqIchT2LlgHf0rFITMi5qpoJWC5L2L8wGjVt0hXD8ZSFLKkE8pGYW5nSdLkExUDwk0pntLWVJPLm3ehd9IoKKRz0L6VYbU199om4EpdySVEFtMocXfpWB4idWhtRho3zhAf8QqYrKkpC1KZ/ZA69AIJxfiZTLMuWcwsqYzFXQD9ANet9gJ8lJKwDcVFNvdBsUmgKi7Goa472hhqN+Jmbq9THosMj7aPROqGMKyAMynJllLCwVmbN1OSjQivD/wA8oTQqAbK4fUPUt66RRRLNrvrpT/ME4grIlJIFTlSt9+uz7WjWYaSxyiU5H0cEJq71Diod3jaAJagEu9CQ+oFat7usMJkrAdQcdLVexaPYiSlbeGklb9X860r3hgZkT5gAyi17UBsCfSFPCKgJiqlywTQAKJdwLgtaGMZLyn+YgpUGStIKRoBXLc79YNw3w0sFulJWAQC9HqWq13iYrOHCLDIdez6HaFuMY0F0ZBmU7tbVm0aHpi5RcBBKSTQhn/aJvE0S/HSpBITkGYn8pGgrsR5uII+fxmDLgBnZ++nyikJY5U1K0cjBnzUJ97wA4lJnSs9E5kuT+nMH8rw5gAkKmqfmMxRrqMxsb1v/AJiftXhh5ynzLyDYGvr72EMz8EpMpJWxCSuhIBJKUAW9r2X8o7MWS1RlIqb28ukKcVxSkhKbihelSKilgPWLYQxJSEofKRVs5AbsG1jCCWZ3BNQr7pHeJYvNJAoWVmB1szAGlA/rAQpw4DbEn6awgpoSkslWV9NSdx96x1JCXAQEhqvUDRzW7aREm3yhTOQPU+tBG8RMmN4YUVJBrWnwcxdDGNkpBStK8xzAu99u4eAKUlHKEF29ofOFsTMXQUTQBgKnLQO2tHrBsNlzgLINHIfoWfvEGUS1O5U2xdvUwiZ0xSiKkBww84exOLINQmgbMLwpgV0az/d4qDfilf8ATT6R6DeNL6xyJgqYPEVyLzMFOCCHY111anpAuODNJUujIUCkvU1/eKvjIV7IBelNNnq9YSxyQkKSovykEbfYjVQTCTEzJQWkvuDdz0N2b4QfBTkpmJB3TYaO6n2oAYg8GxoyAKApqGHUPv3g2MxhQrlI5gQFXahSa60V7hE/SnZvEELmqmLQ2ZRJVX8xrasCkT00y8ymOV3LOrUfKJsuTMKlJKg6Kakb026w4UKdiwppa9TvAL4gHVZd+UdbeRMCxeImy1ZQWDAkXSXYkF6HtDU3CkrTLCAST7yHAd+1OsTlJqM5OViw2attjEVvD4VWIKuVkg0NQACXIS/2Itfhxm6MKi/rAOEYxGVwslyTl2212DQzilFbkgBNgp6jX6RZEZnIdsqq6hr1fStonYxYC0EJ5AWKjoTS2goPdD6cIrlyqJAY9/gz9YxxGQj+YlLAqRQFs13DtrT3xQDE4TOml7mvlbeNS8KrLQA1ZnaGXSCAoFJUlKgDq6RXS8NyUpI9oHQGw3NdaRBETgipTqAAFWJe1x6xoSC5IQWBdgWPlSLmUMaC/wAOlxHEpUr8qXAtUU9PtouCNLkvzqHMfp26RyQhHOulNSRt9iLU7hRWghAzKy6H4D3RBxLypXhn2jox3DxBIxMzOS2ptGwQQoFwQHoKFt4LhsIpaykJtS7dT7vjD2CweZRmrogPlp7Tg1azQRI/DL/Qr0Mcj6nwpf6T7o9DFcxWGLgoVUqqGqQOg+6wnOOWWoBaqvQihHesEly5b8qQVO3Mokj1vC+JlqUhQFbkVp5d4qEeDhi5NG1BaK+L4hJmJdsigCqgoS5ozM2zRH4arlNaMQRBMVKASzlyNjrtpaJim8HMcaAqLglnP7Q0pQKQxzElmNSNjTS+sJJZScpoGe1oHJSZZUpyUtci20BRK1AKyO4IKstDSxGoPyiVxpZIB1Oute0U5UwKSFoD5b7szXEKcQAVJHT8podyWt9YDGAlZMqk3aofcekW5U1OoL6gDy1iHgZrsABsXi1h8QAG9lybCtbeUAzIwi3ZLkuWIv1rsBWDSlhArLQC5IV+ZWldGfbrC68QZQIqVWzVB3bb4QA4mYsZQgqUbHKWAHV2IgG18RTlXMUpLpCQk5XYVdh0oK7wRGPWUOoBeUgeTAWZgxb1iDxgKCGUTQpBo35vfDmDlqLgO2oJFunpDFFxixMUDmKDoBZu4+ZjiEKfnaYKmpZvN/dCy3SrmSH2Tb1cxvEZkkBKAzAvmf5RUAxHGFoNAQR+UUAOjdoN/wDlAFYyzW5STyzOhP5Vk2OtjvCHEVFSwAXIZRpchvl84syZcvwcimJUnSjbVFLxmzV1OkSlS5JAQfEK8rGhdW/b5RVlS6JSquUep3aM4vGoUiUCOZJDzLlg4N71123jEspIBSXpewPav28aiU54f9Y+/OPQvmVsr3f8o9BE+YSuXmQk+1mAsQHskgWrZ9I4kpS4a+po1XU9I1LKUpzODl0dxWw09PrCWJU2YlJrvQVtrZoBKUrJNWhLXNqhrhv2iqgpZ3Kk0dKkh6CoBq1flEiWMqgxDEPTQjTs7esVsFNEzkWkP3o/y8vOIo2LkSygLlr5SACCQ4Je4uRQ1hZcpTUVS7kOaWYNSCzMO1i4sem53jygAogKBtc1F6fe8MQPDpyOxUKh6XGtrtDsnChaVEWAdhrUA7bikCXMYM7v1bptBJWIDOtQSKDMdK0praKqVKkZF5FUFw2o8tXhqbjgkpSTzAWLdNe0bxwByzDerKtU/JoV8WUzpKSo3DWrQ94gLM4sbBCGJtbp9vDOExaUqNVoyjm33Y0IZ+sJSMJmWy/yhi2pf4x3FIlS01UrMRr30H1iAmMaaQEVStdTaoqw9bdRFGTLKRS43Nt71MB4bhEJkE5lHOQsJaqdH8we9BDJxJASmWE5lD2mqBq7/dIsHsOpDEJlJUoH2nIJpu8cVndihnDBKbAN9IFJnlJZAL9TlFi97invhXE4k5kgEMC55qb1exJ0gO43FGWUzHSVBgBUE0IAO5a5q9IHPxC1Nl5jTMEAu9yemzwCXNE1YBqGdy/LYXuS0XpcnwmTTSqfzdT16RQjjpoRKZgT7I/p3pr8oNhA0tHa1dnof3g0/DpmJVLSdQo/Pq1IxLZsoLCnaA5n7R2DeHM/Qr+wf8Y7BE2c5rQKDMCAUn6wlMSprEl2IJdtG718oanTDlJSGIBNLnyYesL4bEOHoSQAbgADejdYtEuR4ZKsyHc3dmrs20UcqUnVqM9x5XOlYFiAlM1SbAtVVC5uBWo89Y8gFIIcNoRWvWkQUkKcOGUzjc3FQmhBpGSggPUagN9msB4flUWPL1p8WF4fmAupTkirseWvQeXwgAeCUlyXBFTcV90eXzlmBTuqjsLebfONy1hyUvdyGDDWlW/zApkqhOZrs1/gwMFJcTxRUqoo/K7Pfaw7QbAYkBBzJSy1EsRVjUVrftCeKSObMasG6uN/T3xqVPSEISeVQBqbEdHoLHaIKk9aQgEZUPZnpY+nWJiEqnzcnKSpq1NqUhfCz1qWcnMzHmsPLrFXhmCVKrlc6vt271gG5mFXLcKUr2adRpf4weUBTegclhszxkzRlrMU/rcs+pbttApqqc/MxFqhqV/aKN4vEhKQCNWfMW7tY0JaJOJR4rMCHLBSrHsGvD8nFuQFDUgP9DR6w4MUn2kgH8oJS29oAOAkCWEhIBV+p2IOvlBcZLmuoigZy56VN6PDGdVSvJWyiPZ7V36QOfgwtJKVqKgkubdQCOu2wgFcHiVu5lqSAC7ah77+cISsaZmJAQyc1C+4FIPxTGgJKPzEV0c3brX5RO/09hs6lKcBgQHDuT3gj6P8Gr9S/X9o9C34Sd+tP9p/5R6Aly5aiHJJYswZ/Ly0jq15QopLocE16/pt0aHErJVysnsK0fqX/aEcOVBamIygqJrUtVyzuf3ij2LwviMQHWS41cH4nX/NCysyUAlkkhxUEs9KaD07QXiCn9lTLLW7XdzR4W8UqKa3AqOgy+4AU7RP2PSlscz5s3tOmkMMb5kteoIFNADpGpctOxHWjesFSogXBAFrn0t1gM+DY5QGuXBd9nuI5ilAS1ZSlg4frXKB3gEyfmICVMdy302/zCOLPN4edxUkl6m9u/ygMywVVUBVnrokP9IbXiEVDpLCtuwhZAACXBbVg46awmjDBUxIA2zDbf1+cRVHgCWQs1r994uSphrVTt57eUJSMKAU5DmYUSsHKBtmt8YMcQUlluhiQ4TmBAN0sX12ihoSVPyggAPcOfrA1oP6tNWDN8T9vGFcQBZIJOr5QGtariul4yJpSXJckuL9K9TABn4VCbKVmL6U3ZntDGGkKMsJ5SM2ZhTRrPdvjCkxROZvZJqddqBq+sHlTVEEBCnAoAzUd9XvrBDWLm2bKw9rMwfbZxCqsezslgPaIZjtcXAjIxwCWUpKiAcrFwHI7P07xKVPzKVmJJpRmezUsYitmV4qsxdtaNR6C/nBcFOQykIJSyiS5Z/OvaNysaJSQ4Y1cEUcEECM4JKVHxQHKy5TYVPy3aKgmft/3I7DLD/op9f2j0PQricRLQl3NSMwBrcPXevaF5U7KvO+ZBJsAAXqxpdjaO4vDBVSnKEk9BfWO+AwAQpAV6xQdKBQpagYuL7VFyGo0N4yVLIlqlAIBBd3osM+pcEModyNI8jD+GD+WxJfUCyWa73A0MexGGUJaQVgZiTmZzmvXSqQB6RmqWMgkhzzauX1JL0r8Y2tINVWAp/hq/taOIlmXV7h8xap3Yl+jdoBOClNkSEkM4d+rkl2PZoqDS1pflSKXURXt0iUmUFTCoNfU0h/x0IrnD0vuK21ELYXMVKWWKiczhgzuSRRmc6QBsVLIS4ubi3+LwXg2GKc6xUqYWtr99o6qashWX2mIoxNeUt0OvuhiUoORMUEZR0FXq4e94Di8RZhl2LOD15fpA8VNXmQ6SFHKUl2uaG9KbwQYlKWSMxcDMogMGrQ9PnA5jKCQkgnMdDXbmPwgoCEzFrK2KGvlLgndrV6QXEcTYB0XNXS3WmgvFKSwDK/MzVNWPNVn6Ua0KcYw6pmXKHe1fK27NDAseJeIWDhTh1XoKAAWFKP8Y3MljIMqiQ+VRALndiRXy2hPBYHMTRyCzfWo+EUsOyFDxGT0FhSjijXeAQn8MGpKQ4DkOOri8bQpAOYzA6iSAGfKX9o/lI27Q9NCVqSGKaV0zBrl7O3nEbjWH/mnIQ+VKsqQwsxYbi/mTD4R3HY5MwokgpyBgVlLHvevfrFk4VMpAyF81wLEBm16+ZePkpEpywirLw2IDAPlaguwvTWIKWRX6h6x2Esn/8ANXor6x6KrGJmAhiwGapBNXt11hiRKlflKjWgFvg9YRTJQoJI1YdjrTSkXDh2TLfMEpNRrzNmt2io0ibmITLSDQPXMqz812OnlB0eNm5UggAe07Bq00dnrCUqSQTlzJUxUKMq4I6kHreKCuJn2fZICV0TfMlmJZwzt6RKQHiGdZQpLKNq0Br1+ETzNLLPssS9i2mnaOysQpQUHUm7BweorAwhIlgEgp3LA1Hpc+cUJS8ElShnJJJ72vcw+OHLY+GwTkzOSDcgAHR3o0Zl4hGZgCHFWHxOg90fUYfDSpmFSpCufxOauoHKa2A9CVRmrHzqpa0KQnKmWlRzZrNlveqRbzIjGPmEpVmOYUNAGd+wqbubxuZgZi1+I4aWbUUdDawGscxGHSSACVFqFy9thQeQihHOrKEZWSHJFKkvb0t0irwbD5+YgUSUgP7IGraGhJMS8eAEkMlzZ3BDbdL+kO8IKEIDmutWb0HX3xA8rDFg7b2e7sT5B4Uxikh6lR/KXyiz2u/pDmKUAAmWMxsXV0q5awET5QCTmUBn0zaOphl29Io2mQEJapJLndRq+5gmDKiScpCWo/mpV7wPMtYLHu7btf1gIzLKiC4DhnvS+vugPY5gQ5yijqN+w6xGxNZjJLsaGtncVNXrFvC4QLPjTFJ5Xu7AAUfbp3hOdlCklGQk+zb/AMqEeWhgjCMCyczqBNu7jzNH90cTOXJfw1ZiWuLU293lFCXImqTzU0Na+XS+usbVLUp1MKUzE+4AX+ZhglfxWf0/tjsUvwWJ2/8AOOQ9CPDpaGSq5zCtdCA3eLsxacqmcJ1B73rHzsvEUGRLNmbUe05tZ3hrCTn1LH2gbDtUua2ijWNxcxDso8wKeU1FqEj7oYBwwFbiZ4hQRUpD0e5N9I1hZQStSi+UDo6noRU00tFbB8TlyQkoRzuSEkinmaHyrGQvK4clQKpU0gEkMQHy0FtCY5MkBJYZBTlZJUrUZth6QvxLjJmqJSoyySXAAat6isaXiCmUAspUkEKSoGpOrdcvwgByiAo5HIS2ZTuabH3aQbHTkVScypj2FQHqCSL6aQPBzwaGWJdyC9bU/wAw1h5hlgkAFRBCQWJN9/y3LwUHAz0oDZctgtKXGYdev20UcPOKUq8NRRmBPKalnOlPMRyVLk/h/DmDmSElJqklRquurGgH1hefIShLO47i2m3rX6AujEIr4imzMeUh7dvPzjQWGSoKAAY3Yjoz2re9YUxc9NAlBAF+p60JgoxQCWEo/wBgLPcPeveAJjeKLUoGtQ5yjX2XpQU08o1xNRZgohLMOW7GgzP2rHJQC05SlLAlVPbJpStdN9IDPVyodRRUuln0FSLawCmKP5EuFG4dye20N4EKltUpu4qQw6+cLyspP5aB736AWMNTilQKq8vLWz/00p6wHeJTkKSAVmxZKbuPc1dYmYTAqqFApBYmn9pfSpaGsAmUtaWJCwqpJcM3aPsEyZa0Zc1Ei7O7Vbq+0VELh2IyAiZNCk2ZWnud9IakKRMUSkBQSSASHJoKgszO4EJcTwSjmX4ZJ/pVU7lm+3ET8HxQyUZHOZqbI6NrDR9B4Y2PpHo+e/jMz9S/X9o5DYFPHMo5VMpIszj3wOTiFO0ss4Yg/Lo0N4RKZjIWrkS5Cviz1hWaQgqSkgsaKGo1v90gKMhDoVLSlRDH26AKJAzdDeOpmlKChSQgAMSAynHVhR6QsviE1SQCXsRluSHZ6e7tAsdPmpYLCXboT3gOS8od2qaEiors+28ElzC+XMlKAXIOrWLbwDDLQKqJLs7X3q4Yjzi9LGDUAjNV7hJSS9a73iYMyJqVyiUssJukEBXdixKXv/iBzlISAuoAYIAYFQuT0D01gmLwMslkKCQARnJNWuARpC8mUlJCpxSQ3KCSUq0D7JF/KHqhysZNNSmz1s796RnEY1Szya3qATYMwNB+8VeI41GTKCKUCQBlNjcX3tEGYsyyOUpNwtJLgeV9oIYRhJh5iMoa5LCl73/cQzhcRMDJCs4ueZxehrY6VeJEzGKPLmUUjTeGl46YsUSkAAJADhgPPUl31MFXBNLFRABBAoeYu79W7elYQmALJKkr8NIJ5Uupy7AqblD6HR4xJ4gmWkAINHKszX3s/k8b4dxgJoEhKi5cFqkEF3ve20KE5BUQpiAHHMo1Z2IGj190YXi1FKhcWBd2YN8IuSpyVhpjZFG97bmjMdL1iNxaUEKUhCWZRHcAsKQBuDYQmXn5aqup9O1vNoqcyACFudBQA9Tv6HWC4HEIAyFJTTbalSzWpE/EzgxOVkk7NfWALN47NlnmQnLlBepBvUHb6RyVOQtJmqCUOUtTNQBr6EkE10aIk/FZioaflow9PKLE7GiXLQlIDKAJPlVhFQ1/HsP/ANI/2pj0Rc3/ALf7hHogLisEJMoEqzKIom181XFSzPEtNg4Zxfet4YxS1T1Z2agAroKfCDYbhxW9Q+rXA6xRhKzLSQL3TWvdmNPOBy8PmzLWsk9iX82tDH4dMtZTMeYU6WazO+kelmZN6IHVgPP9ogGjF5EZU1CrjQX0+sLomMQQMuyvpDKJZTU0Sacov/u16wzipMkBnJP6UvFE2ZiFAtnJF/Ng/wAIazoWU/la+xZqBq11JaAypKMzLJSNBc+e0WBw/CtzK8P+qu/WhETBQwciSlKVJQFpGuV67dPP1iRjzMmL5EM7uSAHc3rDGHw60lIlTXCwQAqtAXtpGMdwVYSkqU6jZABqL3370ihYYBCQ008xq4B61GjH5QSVJBbIsZS1DcHyhb8FOCapcU0cnaMjAqYk+0aAC77NBTk2TLQOZfiHVAe4JDk9tOsKKmhZ5JYSAaEOT3Jt5QxgJy0FRWWWFagE0OhehB2eKcniOTNRCDszO9HB1/aAmfhJq6rpV6hiXrtTeKWE4YVKeYKWuSd3cbuB5QKZxxJIKEgkXUzgfUQSf/qSmTIFE1dJfQMNGtDwFkYUjEeGqqCkFOY1vUDzifiJac5SuZlA6hRJ2DUAgCsdPmTAsgZlJUkWsfSzX6RjE8OMuV4i1pOY+ykh3f4RNCQAUopcJD3AMM/h0oLk5yzAeXW0JypjqKiBUvQMATs1oPibCrlyXgjnij9CfUR2A5R0+/KORDT2OnJStgA4sqoB8hSkcm4tIBShwo+0o6t+UDb7MJYvEkulTE9rHWFkKrFtQ/MxSqLdy9aXAbQxtfE1HlDkamz/ACFKR3hUwZiDlqNdaW2jM+YlJfIGex3+Ygpj+LBIKQ7WylmFat3eM4bFo/KgPuO50aE/wxJdOtbMK6NtGUJmSySk92gKMjhefmFDcvpX3wPFFUk5FZSRs/x+7QNeIXQJKid/TY++CS5hKgSkKL1ev7bmCiSuJZE5hSboQ7HemnaBDjE4qdS8x/qEERMGdjLBIO+vvftHMTIzqNAnoRWuyQHI+ogG0Ys/nKUAsQSH6Ws3aNoxQc5U53uoJcPc11aJ34OUKKXVqF4JLxc2WcqSkpIoAzeTawGuIYBSpfihPKCxU9avpRokqlFzQ/dYqYnHsTnlssi7u3YOztrHZgSo/wApzQFVKAkV6kDUwE8TADTMLUYKct8CfSG8JwpRLrOQH3vVhAE4hQKsqcxrzNUCztHkTpizUktvRtBSIh7EykpUQApCEkAl8x6h32+kBXhps22bwwWBV7rw1Lw4DeLMSHyAB2LFVX8tYucS4ghLJQpCt3V7LN73ixUA8MUhipJCTcio6HcR44IJqpJT0Brt6ExSXxbOChKCS3tBmJ89GiHisyVDmzZaXcJew+MXwWfCG6f7v2j0QvE6/GPRNBOJykeI70LGn3eB/wAkgJFD+pvdf3xzjBaacpLCxN/dCkjDqWWHepAHqYt+WT0zh1sqkqVeig1n7PB5MjMyVBk9dInIkKBKddwafvDqAVDIpIFLv12OrxFhgy1IOVAJL01+w0YmyCj/ANRRBaiN3Gr6dY5IkzB/LpvmbTu3SxikeGLUnMVFdD7BJIHXYfWClw4QCg5UtVqd61MBwuHSwJIBIdJBrtV/hCkqQysinId2B+69YPisOlmS6UvdVx0Ya+UAaerlJNhQMw6/ZG0Cw+PAomWAH1LnXU6QPC4dBLLUW0It0eKK+Hy2DBwbPbv0h6J+JUJyyRQDWjUGwgaJQAJSoEvZr9t4fl4ZDtylHvJoaQ4nCps6bfmDEeYr5vASZKhMUEqAH3W8GxeJ8KiEsRqkt0eheuxjskkrJlJBALUD13EFmpR7UwgqJOzjy84ivYOUSHI5jU731MAxksXoKm3te+gH0hpPEMoyiW+rjSt7xOxGIKuVy73s1YoXmqGWiA7vmJd4zKlFRGY5Q+n0EUFYJkggEnUq16DaAKmoN0sRQN331iJgq5pQMqCk7KBYnvv17xnDyG/mXyu+3loo1jkrEAe0KUpdxDCMMFAVDPmy2APUdoqu/wAS6J/7afrHo14if0o+/wDdHoIl8RWVqzEMTeEyosz020h1MorJADMr1+2h1SZOUHw2Yc1erUr1FOhhUxNlzbWFKEa93ihLlJUjmICxUJepfYj1iZPZ2QSQ9HpeGMJIXokk9NPOIsPYbMBlBCnq5PyN4ZkYkS11dzdlHpSJ+LSEFympq+g3pvrGF4hX5gCnYUr33grHEZSQomWSpFyP0/t1jmHnZWKhTcVhiVlILqIT+ZIOulNQPnCa0J0dtvm0EUUYpLBhapULDyg0zFmYG8RAH6lUP9u/WJCcO9U2OlXHWHJfho9ohQI9lte+neCjDCqGoJ8lEjz7wOaMhfMslVt/N4WlY4oPLVOxP2YJN4gZlGAHasA7KxssICbKYh3tCOJmlSgSEeyBRLaXP9W5vBMPhQp629PWwg8nDpSAol3JAb31iKJh0WGUCzsbe6NSMoBd76iv30bWE5ilLLZlNXWn+IZTKTLoSc2hSxFqVdoaPY3HqDBhZhRvN/u8TZeHWfyq9DD6EZVBa0ltHSXPU7RQwmPcZmCQ1CKvVq6w+TEwSFVKrANXtZhXzgcwZjR26w9i8SVFI3uK1ciNzMI1XJpZq+kUTfDOw9BHoZcbH3/WPRFT5iyk0LtWMeI5dw20FEtQV1Vbz3hJKSXJSWepAse9hFYVCmSUsWKtatr2hrCLSGQBRjc1ff0iOUOau/vgkqUqjHt96QFucgFKnD+1y6lrkRDKcwYrtYEH0oKloekT1ZcoJNbgFw4Y6Q/hMNmFEpYgjMzno4uCPhAR8FgCpQYu7209fWKE7BISGoVaqO72AGkamOglKSGD8wJqD5fGOTZSklKk3AcMXI8mguOYfBqUCxASrQ0I11FoWncIIdlDlq73G4i4rFrWjJ4ilGhUCSH+rR0YcdmY5Te49X7xFfNrlBIJYkgs522teN4VIcOmvSLcmSlQJCWTmNdHDPSm9BDaEISwo4G21vOKhGXhaBLJL/1MzVIIFzo/xjasEkD+YlnFAC4Te9L9IIskEjlzFm3NgGbUQNWNYkE5gTcuwb5xFMy8GhKQ5t+Xe/uMaKQ2bKRepsHFLdoBPJNg6aWew2f7rAJolZUhKlOE84csS/rZh3BijeMzr9teY07UZh2+kJlRylnzOwFGHnDGVI9pi4uevw1MCIBrRg4Ba+9BTNq8DWBJUkOqr0FbC5oawSdMuXDs+5MeltYkk/XVt7awNKwVBJYp0VQEh93vDDS/jdfh9I9FHNhv0H/vI/4R6JhqAmYVVNTvaNTpmVOW9XD2INyOriPT/YT5/GCcRQAmWwAv8Y1WQAoEA9K0o0GlA2BbSD8HQPFAYM1vIwaegZAWF0wwhdCVChJCTQtbpS0Hw85QLJsbuW7V0eAyjzoGnLTzgqUjOQwb9zEDU+cJjEmo2Ntw+sd8RMsZ0uxcJDuoHe9dANnMJYotbb5QtPUQhJG5iqqy+JIN0nNmoewaoNaWgGK4ktTzMocnzMc4OkFKSallV1tDiUjIKfn/APoqGJpSROnLTmDICabEud9S/nDcvFc9QTQE0cMdYVlrPipS5Z0ltNNILiKLSBYmo35hfeIqjMKBlWDnBLHMMoG9y5s0DmTglSAquqQ2hHaFOIoHjqSwyhVBoKbRlZ/mjp/xgDzZYmJy5mAuQXZyHcbdI7g8MhAqbswdn7lruRaBBRqHLFTEeYhvGf8ApS//AIk/KAFiTyhmP3Y6wIYZ2qAo2IL3uwsTaBLLMRetdYLh0g5HFwXi4NGRKBJUFEAVKd+ujG9YzLQkuUijdOorRidXpGV3UNAaDaDS5hSF5SU3sW1O0AnmVsfdHoV8Q7n1jsVX/9k="/>
          <p:cNvSpPr>
            <a:spLocks noChangeAspect="1" noChangeArrowheads="1"/>
          </p:cNvSpPr>
          <p:nvPr/>
        </p:nvSpPr>
        <p:spPr bwMode="auto">
          <a:xfrm>
            <a:off x="155575" y="-1790700"/>
            <a:ext cx="1924050" cy="37433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3" name="12 Rectángulo redondeado"/>
          <p:cNvSpPr/>
          <p:nvPr/>
        </p:nvSpPr>
        <p:spPr>
          <a:xfrm>
            <a:off x="4139952" y="2348880"/>
            <a:ext cx="1440160" cy="2304256"/>
          </a:xfrm>
          <a:prstGeom prst="roundRect">
            <a:avLst/>
          </a:prstGeom>
          <a:blipFill>
            <a:blip r:embed="rId7" cstate="print"/>
            <a:stretch>
              <a:fillRect/>
            </a:stretch>
          </a:blip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14 Rectángulo redondeado"/>
          <p:cNvSpPr/>
          <p:nvPr/>
        </p:nvSpPr>
        <p:spPr>
          <a:xfrm>
            <a:off x="5868144" y="4509120"/>
            <a:ext cx="1296144" cy="2160240"/>
          </a:xfrm>
          <a:prstGeom prst="roundRect">
            <a:avLst/>
          </a:prstGeom>
          <a:blipFill>
            <a:blip r:embed="rId8"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a:t>
            </a:r>
            <a:endParaRPr lang="es-MX" dirty="0"/>
          </a:p>
        </p:txBody>
      </p:sp>
      <p:sp>
        <p:nvSpPr>
          <p:cNvPr id="3" name="Marcador de contenido 2"/>
          <p:cNvSpPr>
            <a:spLocks noGrp="1"/>
          </p:cNvSpPr>
          <p:nvPr>
            <p:ph idx="1"/>
          </p:nvPr>
        </p:nvSpPr>
        <p:spPr/>
        <p:txBody>
          <a:bodyPr/>
          <a:lstStyle/>
          <a:p>
            <a:pPr algn="just">
              <a:defRPr/>
            </a:pPr>
            <a:r>
              <a:rPr lang="es-MX" sz="2800" dirty="0" err="1"/>
              <a:t>Graetz</a:t>
            </a:r>
            <a:r>
              <a:rPr lang="es-MX" sz="2800" dirty="0"/>
              <a:t>, H.A. 2008. Suelos y fertilización. Editorial Trillas. México, D.F. 103 p.</a:t>
            </a:r>
          </a:p>
          <a:p>
            <a:pPr algn="just">
              <a:defRPr/>
            </a:pPr>
            <a:r>
              <a:rPr lang="es-MX" sz="2800" dirty="0" err="1"/>
              <a:t>Fitzpatrick</a:t>
            </a:r>
            <a:r>
              <a:rPr lang="es-MX" sz="2800" dirty="0"/>
              <a:t>, E.A. 2011. Introducción a la ciencia de los suelos. Editorial Trillas. México, D.F. 288 p.</a:t>
            </a:r>
          </a:p>
          <a:p>
            <a:pPr algn="just">
              <a:defRPr/>
            </a:pPr>
            <a:r>
              <a:rPr lang="es-MX" sz="2800" dirty="0"/>
              <a:t>Ortiz V, B. y Ortiz S, C. A. 1980. Edafología. Universidad Autónoma Chapingo. Chapingo, Estado de México. 331 p</a:t>
            </a:r>
            <a:r>
              <a:rPr lang="es-MX" sz="2800" dirty="0" smtClean="0"/>
              <a:t>.</a:t>
            </a:r>
            <a:endParaRPr lang="es-MX" sz="2800" dirty="0"/>
          </a:p>
        </p:txBody>
      </p:sp>
    </p:spTree>
    <p:extLst>
      <p:ext uri="{BB962C8B-B14F-4D97-AF65-F5344CB8AC3E}">
        <p14:creationId xmlns:p14="http://schemas.microsoft.com/office/powerpoint/2010/main" val="4764408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r>
              <a:rPr lang="es-ES" dirty="0" smtClean="0"/>
              <a:t>COMPONENTES DEL SUELO</a:t>
            </a:r>
            <a:endParaRPr lang="es-ES" dirty="0"/>
          </a:p>
        </p:txBody>
      </p:sp>
      <p:graphicFrame>
        <p:nvGraphicFramePr>
          <p:cNvPr id="14" name="13 Marcador de contenido"/>
          <p:cNvGraphicFramePr>
            <a:graphicFrameLocks noGrp="1"/>
          </p:cNvGraphicFramePr>
          <p:nvPr>
            <p:ph idx="1"/>
          </p:nvPr>
        </p:nvGraphicFramePr>
        <p:xfrm>
          <a:off x="0" y="1238349"/>
          <a:ext cx="7931224" cy="5619651"/>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Rot="1" noChangeArrowheads="1"/>
          </p:cNvSpPr>
          <p:nvPr>
            <p:ph type="title"/>
          </p:nvPr>
        </p:nvSpPr>
        <p:spPr/>
        <p:txBody>
          <a:bodyPr/>
          <a:lstStyle/>
          <a:p>
            <a:pPr eaLnBrk="1" hangingPunct="1">
              <a:defRPr/>
            </a:pPr>
            <a:r>
              <a:rPr lang="es-MX" b="0" smtClean="0"/>
              <a:t>MATERIA ORGÁNICA</a:t>
            </a:r>
          </a:p>
        </p:txBody>
      </p:sp>
      <p:sp>
        <p:nvSpPr>
          <p:cNvPr id="8195" name="Rectangle 3"/>
          <p:cNvSpPr>
            <a:spLocks noGrp="1" noChangeArrowheads="1"/>
          </p:cNvSpPr>
          <p:nvPr>
            <p:ph idx="1"/>
          </p:nvPr>
        </p:nvSpPr>
        <p:spPr>
          <a:xfrm>
            <a:off x="250825" y="1600200"/>
            <a:ext cx="7868270" cy="4924425"/>
          </a:xfrm>
        </p:spPr>
        <p:txBody>
          <a:bodyPr>
            <a:normAutofit/>
          </a:bodyPr>
          <a:lstStyle/>
          <a:p>
            <a:pPr marL="609600" indent="-609600" algn="just" eaLnBrk="1" hangingPunct="1">
              <a:spcBef>
                <a:spcPct val="105000"/>
              </a:spcBef>
              <a:defRPr/>
            </a:pPr>
            <a:r>
              <a:rPr lang="es-MX" sz="2000" b="1" dirty="0" smtClean="0"/>
              <a:t>Son todos los compuestos orgánicos del suelo.</a:t>
            </a:r>
          </a:p>
          <a:p>
            <a:pPr marL="609600" indent="-609600" algn="just" eaLnBrk="1" hangingPunct="1">
              <a:spcBef>
                <a:spcPct val="105000"/>
              </a:spcBef>
              <a:defRPr/>
            </a:pPr>
            <a:r>
              <a:rPr lang="es-MX" sz="2000" b="1" dirty="0" smtClean="0"/>
              <a:t>Mezcla de residuos animales y vegetales en diferentes estados de descomposición.</a:t>
            </a:r>
          </a:p>
          <a:p>
            <a:pPr marL="609600" indent="-609600" algn="just" eaLnBrk="1" hangingPunct="1">
              <a:spcBef>
                <a:spcPct val="105000"/>
              </a:spcBef>
              <a:defRPr/>
            </a:pPr>
            <a:r>
              <a:rPr lang="es-MX" sz="2000" b="1" dirty="0" smtClean="0"/>
              <a:t>Grupo de sustancias que son sintetizadas, debido a la vida microbiana o químicamente, por la descomposición  de cuerpos y microorganismos muertos.</a:t>
            </a:r>
          </a:p>
        </p:txBody>
      </p:sp>
      <p:pic>
        <p:nvPicPr>
          <p:cNvPr id="4" name="Picture 10" descr="https://encrypted-tbn1.gstatic.com/images?q=tbn:ANd9GcSQpUvzQYkNolkLAE3aLFl5ERxy6htSKU3WSsTs8NVasMxiswjO"/>
          <p:cNvPicPr>
            <a:picLocks noChangeAspect="1" noChangeArrowheads="1"/>
          </p:cNvPicPr>
          <p:nvPr/>
        </p:nvPicPr>
        <p:blipFill>
          <a:blip r:embed="rId2" cstate="print"/>
          <a:srcRect/>
          <a:stretch>
            <a:fillRect/>
          </a:stretch>
        </p:blipFill>
        <p:spPr bwMode="auto">
          <a:xfrm>
            <a:off x="5652120" y="5010149"/>
            <a:ext cx="2466975" cy="1847851"/>
          </a:xfrm>
          <a:prstGeom prst="rect">
            <a:avLst/>
          </a:prstGeom>
          <a:noFill/>
        </p:spPr>
      </p:pic>
      <p:pic>
        <p:nvPicPr>
          <p:cNvPr id="5" name="Picture 4" descr="https://encrypted-tbn3.gstatic.com/images?q=tbn:ANd9GcQ9Qf4zdAgfcQzbHyit-r3bBlL3RWf-lMNqt9RdlrTIuQ7jhP4umA"/>
          <p:cNvPicPr>
            <a:picLocks noChangeAspect="1" noChangeArrowheads="1"/>
          </p:cNvPicPr>
          <p:nvPr/>
        </p:nvPicPr>
        <p:blipFill>
          <a:blip r:embed="rId3" cstate="print"/>
          <a:srcRect/>
          <a:stretch>
            <a:fillRect/>
          </a:stretch>
        </p:blipFill>
        <p:spPr bwMode="auto">
          <a:xfrm>
            <a:off x="2915816" y="4902277"/>
            <a:ext cx="2610991" cy="1955724"/>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a:xfrm>
            <a:off x="457200" y="260350"/>
            <a:ext cx="7499176" cy="6264275"/>
          </a:xfrm>
        </p:spPr>
        <p:txBody>
          <a:bodyPr>
            <a:normAutofit/>
          </a:bodyPr>
          <a:lstStyle/>
          <a:p>
            <a:pPr algn="just" eaLnBrk="1" hangingPunct="1">
              <a:buFont typeface="Wingdings" pitchFamily="2" charset="2"/>
              <a:buNone/>
              <a:defRPr/>
            </a:pPr>
            <a:r>
              <a:rPr lang="es-MX" sz="2000" b="1" dirty="0" smtClean="0"/>
              <a:t>Se caracteriza por:</a:t>
            </a:r>
          </a:p>
          <a:p>
            <a:pPr algn="just" eaLnBrk="1" hangingPunct="1">
              <a:buFont typeface="Wingdings" pitchFamily="2" charset="2"/>
              <a:buNone/>
              <a:defRPr/>
            </a:pPr>
            <a:endParaRPr lang="es-MX" sz="2000" b="1" dirty="0" smtClean="0"/>
          </a:p>
          <a:p>
            <a:pPr algn="just" eaLnBrk="1" hangingPunct="1">
              <a:spcAft>
                <a:spcPct val="100000"/>
              </a:spcAft>
              <a:defRPr/>
            </a:pPr>
            <a:r>
              <a:rPr lang="es-MX" sz="2000" b="1" dirty="0" smtClean="0"/>
              <a:t>Ser amorfa.</a:t>
            </a:r>
          </a:p>
          <a:p>
            <a:pPr algn="just" eaLnBrk="1" hangingPunct="1">
              <a:spcAft>
                <a:spcPct val="100000"/>
              </a:spcAft>
              <a:defRPr/>
            </a:pPr>
            <a:r>
              <a:rPr lang="es-MX" sz="2000" b="1" dirty="0" smtClean="0"/>
              <a:t>Esta en estado de flujo continuo.</a:t>
            </a:r>
          </a:p>
          <a:p>
            <a:pPr algn="just" eaLnBrk="1" hangingPunct="1">
              <a:spcAft>
                <a:spcPct val="100000"/>
              </a:spcAft>
              <a:defRPr/>
            </a:pPr>
            <a:r>
              <a:rPr lang="es-MX" sz="2000" b="1" dirty="0" smtClean="0"/>
              <a:t>Los microorganismos están rompiendo los compuestos de carbono (los usan como fuente de energía).  Estos permiten la liberación de CO</a:t>
            </a:r>
            <a:r>
              <a:rPr lang="es-MX" sz="2000" b="1" baseline="-25000" dirty="0" smtClean="0"/>
              <a:t>2</a:t>
            </a:r>
            <a:r>
              <a:rPr lang="es-MX" sz="2000" b="1" dirty="0" smtClean="0"/>
              <a:t> a la atmósfera.</a:t>
            </a:r>
          </a:p>
        </p:txBody>
      </p:sp>
      <p:sp>
        <p:nvSpPr>
          <p:cNvPr id="3" name="2 Rectángulo"/>
          <p:cNvSpPr/>
          <p:nvPr/>
        </p:nvSpPr>
        <p:spPr>
          <a:xfrm>
            <a:off x="4355976" y="4437112"/>
            <a:ext cx="3744416" cy="2232248"/>
          </a:xfrm>
          <a:prstGeom prst="rect">
            <a:avLst/>
          </a:prstGeom>
          <a:blipFill>
            <a:blip r:embed="rId2"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Forma libre"/>
          <p:cNvSpPr/>
          <p:nvPr/>
        </p:nvSpPr>
        <p:spPr>
          <a:xfrm>
            <a:off x="1708879" y="4946754"/>
            <a:ext cx="2578308" cy="1079292"/>
          </a:xfrm>
          <a:custGeom>
            <a:avLst/>
            <a:gdLst>
              <a:gd name="connsiteX0" fmla="*/ 2578308 w 2578308"/>
              <a:gd name="connsiteY0" fmla="*/ 449705 h 1079292"/>
              <a:gd name="connsiteX1" fmla="*/ 1019331 w 2578308"/>
              <a:gd name="connsiteY1" fmla="*/ 104931 h 1079292"/>
              <a:gd name="connsiteX2" fmla="*/ 1768839 w 2578308"/>
              <a:gd name="connsiteY2" fmla="*/ 1079292 h 1079292"/>
              <a:gd name="connsiteX3" fmla="*/ 239842 w 2578308"/>
              <a:gd name="connsiteY3" fmla="*/ 434715 h 1079292"/>
              <a:gd name="connsiteX4" fmla="*/ 239842 w 2578308"/>
              <a:gd name="connsiteY4" fmla="*/ 434715 h 1079292"/>
              <a:gd name="connsiteX5" fmla="*/ 0 w 2578308"/>
              <a:gd name="connsiteY5" fmla="*/ 269823 h 1079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78308" h="1079292">
                <a:moveTo>
                  <a:pt x="2578308" y="449705"/>
                </a:moveTo>
                <a:cubicBezTo>
                  <a:pt x="1866275" y="224852"/>
                  <a:pt x="1154242" y="0"/>
                  <a:pt x="1019331" y="104931"/>
                </a:cubicBezTo>
                <a:cubicBezTo>
                  <a:pt x="884420" y="209862"/>
                  <a:pt x="1898754" y="1024328"/>
                  <a:pt x="1768839" y="1079292"/>
                </a:cubicBezTo>
                <a:lnTo>
                  <a:pt x="239842" y="434715"/>
                </a:lnTo>
                <a:lnTo>
                  <a:pt x="239842" y="434715"/>
                </a:lnTo>
                <a:lnTo>
                  <a:pt x="0" y="269823"/>
                </a:lnTo>
              </a:path>
            </a:pathLst>
          </a:custGeom>
          <a:ln>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MX"/>
          </a:p>
        </p:txBody>
      </p:sp>
      <p:sp>
        <p:nvSpPr>
          <p:cNvPr id="6" name="5 CuadroTexto"/>
          <p:cNvSpPr txBox="1"/>
          <p:nvPr/>
        </p:nvSpPr>
        <p:spPr>
          <a:xfrm>
            <a:off x="251520" y="4869160"/>
            <a:ext cx="1584176" cy="954107"/>
          </a:xfrm>
          <a:prstGeom prst="rect">
            <a:avLst/>
          </a:prstGeom>
          <a:noFill/>
        </p:spPr>
        <p:txBody>
          <a:bodyPr wrap="square" rtlCol="0">
            <a:spAutoFit/>
          </a:bodyPr>
          <a:lstStyle/>
          <a:p>
            <a:pPr algn="ctr"/>
            <a:r>
              <a:rPr lang="es-MX" sz="2800" b="1" dirty="0" smtClean="0"/>
              <a:t>CO</a:t>
            </a:r>
            <a:r>
              <a:rPr lang="es-MX" sz="2800" b="1" baseline="-25000" dirty="0" smtClean="0"/>
              <a:t>2</a:t>
            </a:r>
          </a:p>
          <a:p>
            <a:pPr algn="ctr"/>
            <a:r>
              <a:rPr lang="es-MX" sz="2800" b="1" baseline="-25000" dirty="0" smtClean="0"/>
              <a:t>atmósfera</a:t>
            </a:r>
            <a:endParaRPr lang="es-MX" sz="28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
          <p:cNvGrpSpPr>
            <a:grpSpLocks noChangeAspect="1"/>
          </p:cNvGrpSpPr>
          <p:nvPr/>
        </p:nvGrpSpPr>
        <p:grpSpPr bwMode="auto">
          <a:xfrm>
            <a:off x="0" y="0"/>
            <a:ext cx="10007600" cy="6858000"/>
            <a:chOff x="1161" y="1431"/>
            <a:chExt cx="10447" cy="7920"/>
          </a:xfrm>
        </p:grpSpPr>
        <p:sp>
          <p:nvSpPr>
            <p:cNvPr id="12292" name="AutoShape 13"/>
            <p:cNvSpPr>
              <a:spLocks noChangeAspect="1" noChangeArrowheads="1"/>
            </p:cNvSpPr>
            <p:nvPr/>
          </p:nvSpPr>
          <p:spPr bwMode="auto">
            <a:xfrm>
              <a:off x="1161" y="1431"/>
              <a:ext cx="10447" cy="7920"/>
            </a:xfrm>
            <a:prstGeom prst="rect">
              <a:avLst/>
            </a:prstGeom>
            <a:noFill/>
            <a:ln w="9525">
              <a:noFill/>
              <a:miter lim="800000"/>
              <a:headEnd/>
              <a:tailEnd/>
            </a:ln>
          </p:spPr>
          <p:txBody>
            <a:bodyPr/>
            <a:lstStyle/>
            <a:p>
              <a:endParaRPr lang="es-ES" sz="2000">
                <a:latin typeface="Arial" charset="0"/>
              </a:endParaRPr>
            </a:p>
          </p:txBody>
        </p:sp>
        <p:sp>
          <p:nvSpPr>
            <p:cNvPr id="12293" name="AutoShape 14"/>
            <p:cNvSpPr>
              <a:spLocks/>
            </p:cNvSpPr>
            <p:nvPr/>
          </p:nvSpPr>
          <p:spPr bwMode="auto">
            <a:xfrm>
              <a:off x="3141" y="1611"/>
              <a:ext cx="361" cy="7380"/>
            </a:xfrm>
            <a:prstGeom prst="leftBrace">
              <a:avLst>
                <a:gd name="adj1" fmla="val 170360"/>
                <a:gd name="adj2" fmla="val 50000"/>
              </a:avLst>
            </a:prstGeom>
            <a:noFill/>
            <a:ln w="9525">
              <a:solidFill>
                <a:srgbClr val="000000"/>
              </a:solidFill>
              <a:round/>
              <a:headEnd/>
              <a:tailEnd/>
            </a:ln>
          </p:spPr>
          <p:txBody>
            <a:bodyPr/>
            <a:lstStyle/>
            <a:p>
              <a:endParaRPr lang="es-ES"/>
            </a:p>
          </p:txBody>
        </p:sp>
        <p:sp>
          <p:nvSpPr>
            <p:cNvPr id="12294" name="Text Box 15"/>
            <p:cNvSpPr txBox="1">
              <a:spLocks noChangeArrowheads="1"/>
            </p:cNvSpPr>
            <p:nvPr/>
          </p:nvSpPr>
          <p:spPr bwMode="auto">
            <a:xfrm>
              <a:off x="3501" y="1791"/>
              <a:ext cx="6660" cy="1440"/>
            </a:xfrm>
            <a:prstGeom prst="rect">
              <a:avLst/>
            </a:prstGeom>
            <a:solidFill>
              <a:schemeClr val="bg1"/>
            </a:solidFill>
            <a:ln w="9525">
              <a:solidFill>
                <a:schemeClr val="bg1"/>
              </a:solidFill>
              <a:miter lim="800000"/>
              <a:headEnd/>
              <a:tailEnd/>
            </a:ln>
          </p:spPr>
          <p:txBody>
            <a:bodyPr/>
            <a:lstStyle/>
            <a:p>
              <a:pPr lvl="1">
                <a:buFont typeface="Times New Roman" pitchFamily="18" charset="0"/>
                <a:buNone/>
              </a:pPr>
              <a:r>
                <a:rPr lang="es-MX" sz="1600" b="1" dirty="0">
                  <a:latin typeface="Arial" charset="0"/>
                </a:rPr>
                <a:t>A. </a:t>
              </a:r>
              <a:r>
                <a:rPr lang="es-MX" b="1" dirty="0">
                  <a:latin typeface="Arial" charset="0"/>
                </a:rPr>
                <a:t>Sustancias no humificadas</a:t>
              </a:r>
            </a:p>
            <a:p>
              <a:pPr lvl="1">
                <a:buFont typeface="Wingdings" pitchFamily="2" charset="2"/>
                <a:buChar char="Ø"/>
              </a:pPr>
              <a:r>
                <a:rPr lang="es-MX" dirty="0">
                  <a:latin typeface="Arial" charset="0"/>
                </a:rPr>
                <a:t>Resto de vegetales semidescompuestos.</a:t>
              </a:r>
            </a:p>
            <a:p>
              <a:pPr lvl="1">
                <a:buFont typeface="Wingdings" pitchFamily="2" charset="2"/>
                <a:buChar char="Ø"/>
              </a:pPr>
              <a:r>
                <a:rPr lang="es-MX" dirty="0">
                  <a:latin typeface="Arial" charset="0"/>
                </a:rPr>
                <a:t>Restos de animales edáficos (gusanos, insectos, </a:t>
              </a:r>
            </a:p>
            <a:p>
              <a:pPr lvl="1">
                <a:buFont typeface="Wingdings" pitchFamily="2" charset="2"/>
                <a:buNone/>
              </a:pPr>
              <a:r>
                <a:rPr lang="es-MX" dirty="0">
                  <a:latin typeface="Arial" charset="0"/>
                </a:rPr>
                <a:t>   etc.) y microorganismos.</a:t>
              </a:r>
            </a:p>
          </p:txBody>
        </p:sp>
        <p:sp>
          <p:nvSpPr>
            <p:cNvPr id="12295" name="Text Box 16"/>
            <p:cNvSpPr txBox="1">
              <a:spLocks noChangeArrowheads="1"/>
            </p:cNvSpPr>
            <p:nvPr/>
          </p:nvSpPr>
          <p:spPr bwMode="auto">
            <a:xfrm>
              <a:off x="3681" y="3231"/>
              <a:ext cx="6480" cy="3240"/>
            </a:xfrm>
            <a:prstGeom prst="rect">
              <a:avLst/>
            </a:prstGeom>
            <a:solidFill>
              <a:schemeClr val="bg1"/>
            </a:solidFill>
            <a:ln w="9525">
              <a:noFill/>
              <a:miter lim="800000"/>
              <a:headEnd/>
              <a:tailEnd/>
            </a:ln>
          </p:spPr>
          <p:txBody>
            <a:bodyPr/>
            <a:lstStyle/>
            <a:p>
              <a:r>
                <a:rPr lang="es-MX">
                  <a:latin typeface="Arial" charset="0"/>
                </a:rPr>
                <a:t>Productos intermediarios de la descomposición de  los restos animales y vegetales.</a:t>
              </a:r>
            </a:p>
            <a:p>
              <a:endParaRPr lang="es-MX">
                <a:latin typeface="Arial" charset="0"/>
              </a:endParaRPr>
            </a:p>
            <a:p>
              <a:pPr lvl="1" indent="357188">
                <a:buFont typeface="Wingdings" pitchFamily="2" charset="2"/>
                <a:buChar char="v"/>
              </a:pPr>
              <a:r>
                <a:rPr lang="es-MX">
                  <a:latin typeface="Arial" charset="0"/>
                </a:rPr>
                <a:t>Carbohidratos</a:t>
              </a:r>
            </a:p>
            <a:p>
              <a:pPr lvl="1" indent="357188">
                <a:buFont typeface="Wingdings" pitchFamily="2" charset="2"/>
                <a:buChar char="v"/>
              </a:pPr>
              <a:r>
                <a:rPr lang="es-MX">
                  <a:latin typeface="Arial" charset="0"/>
                </a:rPr>
                <a:t>Ácidos orgánicos (ácido acético)</a:t>
              </a:r>
            </a:p>
            <a:p>
              <a:pPr lvl="1" indent="357188">
                <a:buFont typeface="Wingdings" pitchFamily="2" charset="2"/>
                <a:buChar char="v"/>
              </a:pPr>
              <a:r>
                <a:rPr lang="es-MX">
                  <a:latin typeface="Arial" charset="0"/>
                </a:rPr>
                <a:t>Sustancias proteicas y nitrogenadas</a:t>
              </a:r>
            </a:p>
            <a:p>
              <a:pPr lvl="1" indent="357188">
                <a:buFont typeface="Wingdings" pitchFamily="2" charset="2"/>
                <a:buChar char="v"/>
              </a:pPr>
              <a:r>
                <a:rPr lang="es-MX">
                  <a:latin typeface="Arial" charset="0"/>
                </a:rPr>
                <a:t>Resinas</a:t>
              </a:r>
            </a:p>
            <a:p>
              <a:pPr lvl="1" indent="357188">
                <a:buFont typeface="Wingdings" pitchFamily="2" charset="2"/>
                <a:buChar char="v"/>
              </a:pPr>
              <a:r>
                <a:rPr lang="es-MX">
                  <a:latin typeface="Arial" charset="0"/>
                </a:rPr>
                <a:t>lignina</a:t>
              </a:r>
            </a:p>
          </p:txBody>
        </p:sp>
        <p:sp>
          <p:nvSpPr>
            <p:cNvPr id="12296" name="Text Box 17"/>
            <p:cNvSpPr txBox="1">
              <a:spLocks noChangeArrowheads="1"/>
            </p:cNvSpPr>
            <p:nvPr/>
          </p:nvSpPr>
          <p:spPr bwMode="auto">
            <a:xfrm>
              <a:off x="3681" y="6471"/>
              <a:ext cx="5940" cy="2340"/>
            </a:xfrm>
            <a:prstGeom prst="rect">
              <a:avLst/>
            </a:prstGeom>
            <a:solidFill>
              <a:schemeClr val="bg1"/>
            </a:solidFill>
            <a:ln w="9525">
              <a:noFill/>
              <a:miter lim="800000"/>
              <a:headEnd/>
              <a:tailEnd/>
            </a:ln>
          </p:spPr>
          <p:txBody>
            <a:bodyPr/>
            <a:lstStyle/>
            <a:p>
              <a:pPr marL="358775" lvl="1" indent="-1588">
                <a:buFont typeface="Times New Roman" pitchFamily="18" charset="0"/>
                <a:buNone/>
              </a:pPr>
              <a:r>
                <a:rPr lang="es-MX" b="1" dirty="0">
                  <a:latin typeface="Arial" charset="0"/>
                </a:rPr>
                <a:t>B. Sustancias humificadas:</a:t>
              </a:r>
            </a:p>
            <a:p>
              <a:pPr marL="358775" lvl="1" indent="-1588">
                <a:buFont typeface="Times New Roman" pitchFamily="18" charset="0"/>
                <a:buNone/>
              </a:pPr>
              <a:endParaRPr lang="es-MX" dirty="0">
                <a:latin typeface="Arial" charset="0"/>
              </a:endParaRPr>
            </a:p>
            <a:p>
              <a:pPr marL="177800" indent="-1588">
                <a:buFont typeface="Wingdings" pitchFamily="2" charset="2"/>
                <a:buChar char="q"/>
              </a:pPr>
              <a:r>
                <a:rPr lang="es-MX" dirty="0">
                  <a:latin typeface="Arial" charset="0"/>
                </a:rPr>
                <a:t>     Materia orgánica </a:t>
              </a:r>
              <a:r>
                <a:rPr lang="es-MX" u="sng" dirty="0">
                  <a:latin typeface="Arial" charset="0"/>
                </a:rPr>
                <a:t>estable, </a:t>
              </a:r>
              <a:r>
                <a:rPr lang="es-MX" dirty="0">
                  <a:latin typeface="Arial" charset="0"/>
                </a:rPr>
                <a:t>que ya no esta  </a:t>
              </a:r>
            </a:p>
            <a:p>
              <a:pPr marL="177800" indent="-1588">
                <a:buFont typeface="Wingdings" pitchFamily="2" charset="2"/>
                <a:buNone/>
              </a:pPr>
              <a:r>
                <a:rPr lang="es-MX" dirty="0">
                  <a:latin typeface="Arial" charset="0"/>
                </a:rPr>
                <a:t>        disponible a degradación</a:t>
              </a:r>
            </a:p>
            <a:p>
              <a:pPr marL="177800" indent="-1588">
                <a:buFont typeface="Wingdings" pitchFamily="2" charset="2"/>
                <a:buChar char="q"/>
              </a:pPr>
              <a:r>
                <a:rPr lang="es-MX" dirty="0">
                  <a:latin typeface="Arial" charset="0"/>
                </a:rPr>
                <a:t>    Constituido principalmente por lignina,  </a:t>
              </a:r>
            </a:p>
            <a:p>
              <a:pPr marL="177800" indent="-1588">
                <a:buFont typeface="Wingdings" pitchFamily="2" charset="2"/>
                <a:buNone/>
              </a:pPr>
              <a:r>
                <a:rPr lang="es-MX" dirty="0">
                  <a:latin typeface="Arial" charset="0"/>
                </a:rPr>
                <a:t>       (constituyente de la pared celular secundaria).       </a:t>
              </a:r>
            </a:p>
          </p:txBody>
        </p:sp>
        <p:sp>
          <p:nvSpPr>
            <p:cNvPr id="12297" name="Text Box 18"/>
            <p:cNvSpPr txBox="1">
              <a:spLocks noChangeArrowheads="1"/>
            </p:cNvSpPr>
            <p:nvPr/>
          </p:nvSpPr>
          <p:spPr bwMode="auto">
            <a:xfrm>
              <a:off x="1341" y="5031"/>
              <a:ext cx="1800" cy="720"/>
            </a:xfrm>
            <a:prstGeom prst="rect">
              <a:avLst/>
            </a:prstGeom>
            <a:solidFill>
              <a:schemeClr val="bg1"/>
            </a:solidFill>
            <a:ln w="9525">
              <a:noFill/>
              <a:miter lim="800000"/>
              <a:headEnd/>
              <a:tailEnd/>
            </a:ln>
          </p:spPr>
          <p:txBody>
            <a:bodyPr/>
            <a:lstStyle/>
            <a:p>
              <a:pPr algn="ctr"/>
              <a:r>
                <a:rPr lang="es-MX" sz="1600" b="1" dirty="0">
                  <a:latin typeface="Arial" charset="0"/>
                </a:rPr>
                <a:t>MATERIA</a:t>
              </a:r>
            </a:p>
            <a:p>
              <a:pPr algn="ctr"/>
              <a:r>
                <a:rPr lang="es-MX" sz="1600" b="1" dirty="0">
                  <a:latin typeface="Arial" charset="0"/>
                </a:rPr>
                <a:t>ORGÁNICA</a:t>
              </a:r>
            </a:p>
          </p:txBody>
        </p:sp>
      </p:grpSp>
      <p:sp>
        <p:nvSpPr>
          <p:cNvPr id="10" name="9 Rectángulo redondeado"/>
          <p:cNvSpPr/>
          <p:nvPr/>
        </p:nvSpPr>
        <p:spPr>
          <a:xfrm rot="5400000">
            <a:off x="7146032" y="2079104"/>
            <a:ext cx="1944216" cy="2051720"/>
          </a:xfrm>
          <a:prstGeom prst="roundRect">
            <a:avLst>
              <a:gd name="adj" fmla="val 44146"/>
            </a:avLst>
          </a:prstGeom>
          <a:blipFill>
            <a:blip r:embed="rId2" cstate="print"/>
            <a:stretch>
              <a:fillRect/>
            </a:stretch>
          </a:blipFill>
          <a:ln>
            <a:noFill/>
          </a:ln>
          <a:effectLst>
            <a:outerShdw blurRad="50800" dist="38100" dir="2700000" algn="tl" rotWithShape="0">
              <a:prstClr val="black">
                <a:alpha val="40000"/>
              </a:prstClr>
            </a:outerShdw>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Rectángulo redondeado"/>
          <p:cNvSpPr/>
          <p:nvPr/>
        </p:nvSpPr>
        <p:spPr>
          <a:xfrm>
            <a:off x="7884368" y="5561856"/>
            <a:ext cx="1259632" cy="1296144"/>
          </a:xfrm>
          <a:prstGeom prst="roundRect">
            <a:avLst>
              <a:gd name="adj" fmla="val 32138"/>
            </a:avLst>
          </a:prstGeom>
          <a:blipFill>
            <a:blip r:embed="rId3" cstate="print"/>
            <a:stretch>
              <a:fillRect/>
            </a:stretch>
          </a:blip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rrowheads="1"/>
          </p:cNvSpPr>
          <p:nvPr>
            <p:ph type="title"/>
          </p:nvPr>
        </p:nvSpPr>
        <p:spPr/>
        <p:txBody>
          <a:bodyPr>
            <a:normAutofit fontScale="90000"/>
          </a:bodyPr>
          <a:lstStyle/>
          <a:p>
            <a:pPr eaLnBrk="1" hangingPunct="1"/>
            <a:r>
              <a:rPr lang="es-MX" sz="4000" smtClean="0">
                <a:effectLst/>
              </a:rPr>
              <a:t>BENÉFICIOS DE LA MATERIA ORGÁNICA</a:t>
            </a:r>
          </a:p>
        </p:txBody>
      </p:sp>
      <p:sp>
        <p:nvSpPr>
          <p:cNvPr id="12291" name="Rectangle 3"/>
          <p:cNvSpPr>
            <a:spLocks noGrp="1" noChangeArrowheads="1"/>
          </p:cNvSpPr>
          <p:nvPr>
            <p:ph idx="1"/>
          </p:nvPr>
        </p:nvSpPr>
        <p:spPr>
          <a:xfrm>
            <a:off x="0" y="1600200"/>
            <a:ext cx="8937625" cy="4781550"/>
          </a:xfrm>
        </p:spPr>
        <p:txBody>
          <a:bodyPr>
            <a:normAutofit/>
          </a:bodyPr>
          <a:lstStyle/>
          <a:p>
            <a:pPr lvl="1" eaLnBrk="1" hangingPunct="1">
              <a:lnSpc>
                <a:spcPct val="75000"/>
              </a:lnSpc>
              <a:spcBef>
                <a:spcPct val="90000"/>
              </a:spcBef>
              <a:buClr>
                <a:schemeClr val="tx1"/>
              </a:buClr>
              <a:buFontTx/>
              <a:buBlip>
                <a:blip r:embed="rId2"/>
              </a:buBlip>
              <a:defRPr/>
            </a:pPr>
            <a:r>
              <a:rPr lang="es-MX" sz="2400" b="1" dirty="0" smtClean="0"/>
              <a:t> Mejora la estructura del suelo</a:t>
            </a:r>
          </a:p>
          <a:p>
            <a:pPr lvl="1" eaLnBrk="1" hangingPunct="1">
              <a:lnSpc>
                <a:spcPct val="75000"/>
              </a:lnSpc>
              <a:spcBef>
                <a:spcPct val="90000"/>
              </a:spcBef>
              <a:buClr>
                <a:schemeClr val="tx1"/>
              </a:buClr>
              <a:buFontTx/>
              <a:buBlip>
                <a:blip r:embed="rId2"/>
              </a:buBlip>
              <a:defRPr/>
            </a:pPr>
            <a:r>
              <a:rPr lang="es-MX" sz="2400" b="1" dirty="0" smtClean="0"/>
              <a:t>Incrementa la capacidad de retención de humedad</a:t>
            </a:r>
          </a:p>
          <a:p>
            <a:pPr lvl="1" eaLnBrk="1" hangingPunct="1">
              <a:lnSpc>
                <a:spcPct val="75000"/>
              </a:lnSpc>
              <a:spcBef>
                <a:spcPct val="90000"/>
              </a:spcBef>
              <a:buClr>
                <a:schemeClr val="tx1"/>
              </a:buClr>
              <a:buFontTx/>
              <a:buBlip>
                <a:blip r:embed="rId2"/>
              </a:buBlip>
              <a:defRPr/>
            </a:pPr>
            <a:r>
              <a:rPr lang="es-MX" sz="2400" b="1" dirty="0" smtClean="0"/>
              <a:t>Fuente importante de </a:t>
            </a:r>
            <a:r>
              <a:rPr lang="es-MX" sz="2400" b="1" dirty="0" err="1" smtClean="0"/>
              <a:t>macronurimentos</a:t>
            </a:r>
            <a:r>
              <a:rPr lang="es-MX" sz="2400" b="1" dirty="0" smtClean="0"/>
              <a:t> y </a:t>
            </a:r>
            <a:r>
              <a:rPr lang="es-MX" sz="2400" b="1" dirty="0" err="1" smtClean="0"/>
              <a:t>micronutrimentos</a:t>
            </a:r>
            <a:r>
              <a:rPr lang="es-MX" sz="2400" b="1" dirty="0" smtClean="0"/>
              <a:t>.</a:t>
            </a:r>
            <a:endParaRPr lang="es-MX" sz="2400" dirty="0" smtClean="0"/>
          </a:p>
        </p:txBody>
      </p:sp>
      <p:sp>
        <p:nvSpPr>
          <p:cNvPr id="19458" name="AutoShape 2" descr="http://edafologia.ugr.es/introeda/tema04/imagenes/estrtipo.gif"/>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5" name="4 Rectángulo"/>
          <p:cNvSpPr/>
          <p:nvPr/>
        </p:nvSpPr>
        <p:spPr>
          <a:xfrm>
            <a:off x="5652120" y="3212976"/>
            <a:ext cx="3096344" cy="3645024"/>
          </a:xfrm>
          <a:prstGeom prst="rect">
            <a:avLst/>
          </a:prstGeom>
          <a:blipFill>
            <a:blip r:embed="rId3" cstate="print"/>
            <a:stretch>
              <a:fillRect/>
            </a:stretch>
          </a:blipFill>
          <a:effectLst>
            <a:reflection blurRad="6350" stA="50000" endA="300" endPos="55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idx="1"/>
          </p:nvPr>
        </p:nvSpPr>
        <p:spPr>
          <a:xfrm>
            <a:off x="457200" y="404813"/>
            <a:ext cx="7499176" cy="5721350"/>
          </a:xfrm>
        </p:spPr>
        <p:txBody>
          <a:bodyPr>
            <a:normAutofit/>
          </a:bodyPr>
          <a:lstStyle/>
          <a:p>
            <a:pPr marL="628650" lvl="1" indent="-336550" algn="just" eaLnBrk="1" hangingPunct="1">
              <a:lnSpc>
                <a:spcPct val="75000"/>
              </a:lnSpc>
              <a:spcBef>
                <a:spcPct val="90000"/>
              </a:spcBef>
              <a:buClr>
                <a:schemeClr val="tx1"/>
              </a:buClr>
              <a:buFont typeface="Wingdings" panose="05000000000000000000" pitchFamily="2" charset="2"/>
              <a:buChar char="Ø"/>
              <a:defRPr/>
            </a:pPr>
            <a:r>
              <a:rPr lang="es-MX" sz="2400" b="1" dirty="0" smtClean="0"/>
              <a:t>Incrementa los mecanismos de transporte de iones entre suelo y planta.</a:t>
            </a:r>
          </a:p>
          <a:p>
            <a:pPr marL="628650" lvl="1" indent="-336550" algn="just" eaLnBrk="1" hangingPunct="1">
              <a:lnSpc>
                <a:spcPct val="75000"/>
              </a:lnSpc>
              <a:spcBef>
                <a:spcPct val="90000"/>
              </a:spcBef>
              <a:buClr>
                <a:schemeClr val="tx1"/>
              </a:buClr>
              <a:buFont typeface="Wingdings" panose="05000000000000000000" pitchFamily="2" charset="2"/>
              <a:buChar char="Ø"/>
              <a:defRPr/>
            </a:pPr>
            <a:endParaRPr lang="es-MX" sz="2400" b="1" dirty="0" smtClean="0"/>
          </a:p>
          <a:p>
            <a:pPr marL="628650" lvl="1" indent="-336550" algn="just" eaLnBrk="1" hangingPunct="1">
              <a:lnSpc>
                <a:spcPct val="75000"/>
              </a:lnSpc>
              <a:spcBef>
                <a:spcPct val="90000"/>
              </a:spcBef>
              <a:buClr>
                <a:schemeClr val="tx1"/>
              </a:buClr>
              <a:buFont typeface="Wingdings" panose="05000000000000000000" pitchFamily="2" charset="2"/>
              <a:buChar char="Ø"/>
              <a:defRPr/>
            </a:pPr>
            <a:r>
              <a:rPr lang="es-MX" sz="2400" b="1" dirty="0" smtClean="0"/>
              <a:t>Incrementa la CIC y propiedades amortiguadoras de los suelos.</a:t>
            </a:r>
          </a:p>
          <a:p>
            <a:pPr marL="628650" lvl="1" indent="-336550" algn="just" eaLnBrk="1" hangingPunct="1">
              <a:lnSpc>
                <a:spcPct val="75000"/>
              </a:lnSpc>
              <a:spcBef>
                <a:spcPct val="90000"/>
              </a:spcBef>
              <a:buClr>
                <a:schemeClr val="tx1"/>
              </a:buClr>
              <a:buFont typeface="Wingdings" panose="05000000000000000000" pitchFamily="2" charset="2"/>
              <a:buChar char="Ø"/>
              <a:defRPr/>
            </a:pPr>
            <a:endParaRPr lang="es-MX" sz="2400" b="1" dirty="0" smtClean="0"/>
          </a:p>
          <a:p>
            <a:pPr marL="628650" lvl="1" indent="-336550" algn="just" eaLnBrk="1" hangingPunct="1">
              <a:lnSpc>
                <a:spcPct val="75000"/>
              </a:lnSpc>
              <a:spcBef>
                <a:spcPct val="90000"/>
              </a:spcBef>
              <a:buClr>
                <a:schemeClr val="tx1"/>
              </a:buClr>
              <a:buFont typeface="Wingdings" panose="05000000000000000000" pitchFamily="2" charset="2"/>
              <a:buChar char="Ø"/>
              <a:defRPr/>
            </a:pPr>
            <a:r>
              <a:rPr lang="es-MX" sz="2400" b="1" dirty="0" smtClean="0"/>
              <a:t>Permeabilidad de las membranas.</a:t>
            </a:r>
            <a:r>
              <a:rPr lang="es-MX" sz="2400" dirty="0" smtClean="0"/>
              <a:t> </a:t>
            </a:r>
          </a:p>
          <a:p>
            <a:pPr marL="628650" lvl="1" indent="-336550" algn="just" eaLnBrk="1" hangingPunct="1">
              <a:lnSpc>
                <a:spcPct val="75000"/>
              </a:lnSpc>
              <a:spcBef>
                <a:spcPct val="90000"/>
              </a:spcBef>
              <a:buClr>
                <a:schemeClr val="tx1"/>
              </a:buClr>
              <a:buFont typeface="Wingdings" panose="05000000000000000000" pitchFamily="2" charset="2"/>
              <a:buChar char="Ø"/>
              <a:defRPr/>
            </a:pPr>
            <a:endParaRPr lang="es-MX" sz="2400" dirty="0" smtClean="0"/>
          </a:p>
          <a:p>
            <a:pPr marL="628650" lvl="1" indent="-336550" algn="just" eaLnBrk="1" hangingPunct="1">
              <a:lnSpc>
                <a:spcPct val="75000"/>
              </a:lnSpc>
              <a:spcBef>
                <a:spcPct val="90000"/>
              </a:spcBef>
              <a:buClr>
                <a:schemeClr val="tx1"/>
              </a:buClr>
              <a:buFont typeface="Wingdings" panose="05000000000000000000" pitchFamily="2" charset="2"/>
              <a:buChar char="Ø"/>
              <a:defRPr/>
            </a:pPr>
            <a:r>
              <a:rPr lang="es-MX" sz="2400" b="1" dirty="0" smtClean="0"/>
              <a:t>Ácidos húmicos involucrados (hormonas Auxinas).</a:t>
            </a:r>
            <a:endParaRPr lang="es-MX" sz="2400" dirty="0" smtClean="0"/>
          </a:p>
          <a:p>
            <a:pPr algn="just" eaLnBrk="1" hangingPunct="1">
              <a:defRPr/>
            </a:pPr>
            <a:endParaRPr lang="es-MX" sz="2400"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o">
  <a:themeElements>
    <a:clrScheme name="Verde">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o">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4147</TotalTime>
  <Words>1566</Words>
  <Application>Microsoft Office PowerPoint</Application>
  <PresentationFormat>Presentación en pantalla (4:3)</PresentationFormat>
  <Paragraphs>290</Paragraphs>
  <Slides>37</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37</vt:i4>
      </vt:variant>
    </vt:vector>
  </HeadingPairs>
  <TitlesOfParts>
    <vt:vector size="44" baseType="lpstr">
      <vt:lpstr>Arial</vt:lpstr>
      <vt:lpstr>Calibri</vt:lpstr>
      <vt:lpstr>Times New Roman</vt:lpstr>
      <vt:lpstr>Trebuchet MS</vt:lpstr>
      <vt:lpstr>Wingdings</vt:lpstr>
      <vt:lpstr>Wingdings 2</vt:lpstr>
      <vt:lpstr>Opulento</vt:lpstr>
      <vt:lpstr>Universidad AUTÓNOMA DEL ESTADO DE MÉXICO</vt:lpstr>
      <vt:lpstr>PRESENTACIÓN</vt:lpstr>
      <vt:lpstr>Forma de uso</vt:lpstr>
      <vt:lpstr>COMPONENTES DEL SUELO</vt:lpstr>
      <vt:lpstr>MATERIA ORGÁNICA</vt:lpstr>
      <vt:lpstr>Presentación de PowerPoint</vt:lpstr>
      <vt:lpstr>Presentación de PowerPoint</vt:lpstr>
      <vt:lpstr>BENÉFICIOS DE LA MATERIA ORGÁNICA</vt:lpstr>
      <vt:lpstr>Presentación de PowerPoint</vt:lpstr>
      <vt:lpstr>Presentación de PowerPoint</vt:lpstr>
      <vt:lpstr>La actividad biológica es fundamental para la composición de los suelos</vt:lpstr>
      <vt:lpstr>HONGOS:</vt:lpstr>
      <vt:lpstr>PROTOZOOS:</vt:lpstr>
      <vt:lpstr>ACTINOMICETOS: parecidos a hongos y bacterias</vt:lpstr>
      <vt:lpstr>ACTINOMICETOS EDAFICOS:</vt:lpstr>
      <vt:lpstr>Micromonospora  </vt:lpstr>
      <vt:lpstr>Frankia</vt:lpstr>
      <vt:lpstr>AUTOTROFOS: ALGAS</vt:lpstr>
      <vt:lpstr>AUTOTROFOS: ALGAS</vt:lpstr>
      <vt:lpstr>BACTERIAS ALGUNAS:</vt:lpstr>
      <vt:lpstr>Rhizobium sp.</vt:lpstr>
      <vt:lpstr>FASE LÍQUDA DEL SUELO</vt:lpstr>
      <vt:lpstr>FASE LÍQUDA DEL SUELO</vt:lpstr>
      <vt:lpstr>FASE LÍQUDA DEL SUELO</vt:lpstr>
      <vt:lpstr>FASE LÍQUDA DEL SUELO</vt:lpstr>
      <vt:lpstr>FASE GASEOSA DEL SUELO</vt:lpstr>
      <vt:lpstr>FASE GASEOSA DEL SUELO</vt:lpstr>
      <vt:lpstr>Fase mineral</vt:lpstr>
      <vt:lpstr>Presentación de PowerPoint</vt:lpstr>
      <vt:lpstr>Rocas igneas</vt:lpstr>
      <vt:lpstr>Rocas sedimentarias</vt:lpstr>
      <vt:lpstr>Presentación de PowerPoint</vt:lpstr>
      <vt:lpstr>Presentación de PowerPoint</vt:lpstr>
      <vt:lpstr>La magnitud del metamorfismo sobre las rocas sedimentarias varia desde</vt:lpstr>
      <vt:lpstr>UN SOLO TIPO DE ROCA PUEDE ORIGINAR DIFERENTES TIPOS DE SUELO</vt:lpstr>
      <vt:lpstr>Presentación de PowerPoint</vt:lpstr>
      <vt:lpstr>BIBLIOGRAFÍA</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Dr Urbina</cp:lastModifiedBy>
  <cp:revision>255</cp:revision>
  <dcterms:created xsi:type="dcterms:W3CDTF">2014-02-08T23:56:05Z</dcterms:created>
  <dcterms:modified xsi:type="dcterms:W3CDTF">2017-10-20T07:15:08Z</dcterms:modified>
</cp:coreProperties>
</file>